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4" r:id="rId3"/>
    <p:sldMasterId id="2147483655" r:id="rId4"/>
    <p:sldMasterId id="2147483657" r:id="rId5"/>
    <p:sldMasterId id="2147483659" r:id="rId6"/>
    <p:sldMasterId id="2147483795" r:id="rId7"/>
    <p:sldMasterId id="2147483807" r:id="rId8"/>
    <p:sldMasterId id="2147483819" r:id="rId9"/>
    <p:sldMasterId id="2147483855" r:id="rId10"/>
    <p:sldMasterId id="2147483867" r:id="rId11"/>
    <p:sldMasterId id="2147483892" r:id="rId12"/>
    <p:sldMasterId id="2147483904" r:id="rId13"/>
    <p:sldMasterId id="2147483916" r:id="rId14"/>
    <p:sldMasterId id="2147483940" r:id="rId15"/>
    <p:sldMasterId id="2147483965" r:id="rId16"/>
    <p:sldMasterId id="2147484005" r:id="rId17"/>
    <p:sldMasterId id="2147484017" r:id="rId18"/>
    <p:sldMasterId id="2147484030" r:id="rId19"/>
    <p:sldMasterId id="2147484042" r:id="rId20"/>
    <p:sldMasterId id="2147484054" r:id="rId21"/>
    <p:sldMasterId id="2147484066" r:id="rId22"/>
    <p:sldMasterId id="2147484078" r:id="rId23"/>
    <p:sldMasterId id="2147484164" r:id="rId24"/>
    <p:sldMasterId id="2147484201" r:id="rId25"/>
    <p:sldMasterId id="2147484213" r:id="rId26"/>
    <p:sldMasterId id="2147484225" r:id="rId27"/>
    <p:sldMasterId id="2147484237" r:id="rId28"/>
    <p:sldMasterId id="2147484250" r:id="rId29"/>
    <p:sldMasterId id="2147484262" r:id="rId30"/>
    <p:sldMasterId id="2147484332" r:id="rId31"/>
  </p:sldMasterIdLst>
  <p:notesMasterIdLst>
    <p:notesMasterId r:id="rId100"/>
  </p:notesMasterIdLst>
  <p:sldIdLst>
    <p:sldId id="512" r:id="rId32"/>
    <p:sldId id="291" r:id="rId33"/>
    <p:sldId id="467" r:id="rId34"/>
    <p:sldId id="384" r:id="rId35"/>
    <p:sldId id="490" r:id="rId36"/>
    <p:sldId id="390" r:id="rId37"/>
    <p:sldId id="386" r:id="rId38"/>
    <p:sldId id="387" r:id="rId39"/>
    <p:sldId id="439" r:id="rId40"/>
    <p:sldId id="389" r:id="rId41"/>
    <p:sldId id="396" r:id="rId42"/>
    <p:sldId id="470" r:id="rId43"/>
    <p:sldId id="353" r:id="rId44"/>
    <p:sldId id="395" r:id="rId45"/>
    <p:sldId id="394" r:id="rId46"/>
    <p:sldId id="393" r:id="rId47"/>
    <p:sldId id="477" r:id="rId48"/>
    <p:sldId id="480" r:id="rId49"/>
    <p:sldId id="481" r:id="rId50"/>
    <p:sldId id="365" r:id="rId51"/>
    <p:sldId id="366" r:id="rId52"/>
    <p:sldId id="369" r:id="rId53"/>
    <p:sldId id="372" r:id="rId54"/>
    <p:sldId id="491" r:id="rId55"/>
    <p:sldId id="402" r:id="rId56"/>
    <p:sldId id="403" r:id="rId57"/>
    <p:sldId id="404" r:id="rId58"/>
    <p:sldId id="310" r:id="rId59"/>
    <p:sldId id="313" r:id="rId60"/>
    <p:sldId id="314" r:id="rId61"/>
    <p:sldId id="316" r:id="rId62"/>
    <p:sldId id="418" r:id="rId63"/>
    <p:sldId id="409" r:id="rId64"/>
    <p:sldId id="405" r:id="rId65"/>
    <p:sldId id="406" r:id="rId66"/>
    <p:sldId id="407" r:id="rId67"/>
    <p:sldId id="322" r:id="rId68"/>
    <p:sldId id="323" r:id="rId69"/>
    <p:sldId id="411" r:id="rId70"/>
    <p:sldId id="410" r:id="rId71"/>
    <p:sldId id="492" r:id="rId72"/>
    <p:sldId id="493" r:id="rId73"/>
    <p:sldId id="424" r:id="rId74"/>
    <p:sldId id="419" r:id="rId75"/>
    <p:sldId id="437" r:id="rId76"/>
    <p:sldId id="420" r:id="rId77"/>
    <p:sldId id="422" r:id="rId78"/>
    <p:sldId id="376" r:id="rId79"/>
    <p:sldId id="375" r:id="rId80"/>
    <p:sldId id="417" r:id="rId81"/>
    <p:sldId id="494" r:id="rId82"/>
    <p:sldId id="426" r:id="rId83"/>
    <p:sldId id="427" r:id="rId84"/>
    <p:sldId id="438" r:id="rId85"/>
    <p:sldId id="428" r:id="rId86"/>
    <p:sldId id="430" r:id="rId87"/>
    <p:sldId id="432" r:id="rId88"/>
    <p:sldId id="433" r:id="rId89"/>
    <p:sldId id="495" r:id="rId90"/>
    <p:sldId id="497" r:id="rId91"/>
    <p:sldId id="441" r:id="rId92"/>
    <p:sldId id="500" r:id="rId93"/>
    <p:sldId id="502" r:id="rId94"/>
    <p:sldId id="434" r:id="rId95"/>
    <p:sldId id="514" r:id="rId96"/>
    <p:sldId id="499" r:id="rId97"/>
    <p:sldId id="447" r:id="rId98"/>
    <p:sldId id="527" r:id="rId99"/>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Times" charset="0"/>
        <a:ea typeface="Osaka" charset="-128"/>
        <a:cs typeface="+mn-cs"/>
      </a:defRPr>
    </a:lvl1pPr>
    <a:lvl2pPr marL="457200" algn="l" rtl="0" fontAlgn="base">
      <a:spcBef>
        <a:spcPct val="0"/>
      </a:spcBef>
      <a:spcAft>
        <a:spcPct val="0"/>
      </a:spcAft>
      <a:defRPr kumimoji="1" sz="2400" kern="1200">
        <a:solidFill>
          <a:schemeClr val="tx1"/>
        </a:solidFill>
        <a:latin typeface="Times" charset="0"/>
        <a:ea typeface="Osaka" charset="-128"/>
        <a:cs typeface="+mn-cs"/>
      </a:defRPr>
    </a:lvl2pPr>
    <a:lvl3pPr marL="914400" algn="l" rtl="0" fontAlgn="base">
      <a:spcBef>
        <a:spcPct val="0"/>
      </a:spcBef>
      <a:spcAft>
        <a:spcPct val="0"/>
      </a:spcAft>
      <a:defRPr kumimoji="1" sz="2400" kern="1200">
        <a:solidFill>
          <a:schemeClr val="tx1"/>
        </a:solidFill>
        <a:latin typeface="Times" charset="0"/>
        <a:ea typeface="Osaka" charset="-128"/>
        <a:cs typeface="+mn-cs"/>
      </a:defRPr>
    </a:lvl3pPr>
    <a:lvl4pPr marL="1371600" algn="l" rtl="0" fontAlgn="base">
      <a:spcBef>
        <a:spcPct val="0"/>
      </a:spcBef>
      <a:spcAft>
        <a:spcPct val="0"/>
      </a:spcAft>
      <a:defRPr kumimoji="1" sz="2400" kern="1200">
        <a:solidFill>
          <a:schemeClr val="tx1"/>
        </a:solidFill>
        <a:latin typeface="Times" charset="0"/>
        <a:ea typeface="Osaka" charset="-128"/>
        <a:cs typeface="+mn-cs"/>
      </a:defRPr>
    </a:lvl4pPr>
    <a:lvl5pPr marL="1828800" algn="l" rtl="0" fontAlgn="base">
      <a:spcBef>
        <a:spcPct val="0"/>
      </a:spcBef>
      <a:spcAft>
        <a:spcPct val="0"/>
      </a:spcAft>
      <a:defRPr kumimoji="1" sz="2400" kern="1200">
        <a:solidFill>
          <a:schemeClr val="tx1"/>
        </a:solidFill>
        <a:latin typeface="Times" charset="0"/>
        <a:ea typeface="Osaka" charset="-128"/>
        <a:cs typeface="+mn-cs"/>
      </a:defRPr>
    </a:lvl5pPr>
    <a:lvl6pPr marL="2286000" algn="l" defTabSz="914400" rtl="0" eaLnBrk="1" latinLnBrk="0" hangingPunct="1">
      <a:defRPr kumimoji="1" sz="2400" kern="1200">
        <a:solidFill>
          <a:schemeClr val="tx1"/>
        </a:solidFill>
        <a:latin typeface="Times" charset="0"/>
        <a:ea typeface="Osaka" charset="-128"/>
        <a:cs typeface="+mn-cs"/>
      </a:defRPr>
    </a:lvl6pPr>
    <a:lvl7pPr marL="2743200" algn="l" defTabSz="914400" rtl="0" eaLnBrk="1" latinLnBrk="0" hangingPunct="1">
      <a:defRPr kumimoji="1" sz="2400" kern="1200">
        <a:solidFill>
          <a:schemeClr val="tx1"/>
        </a:solidFill>
        <a:latin typeface="Times" charset="0"/>
        <a:ea typeface="Osaka" charset="-128"/>
        <a:cs typeface="+mn-cs"/>
      </a:defRPr>
    </a:lvl7pPr>
    <a:lvl8pPr marL="3200400" algn="l" defTabSz="914400" rtl="0" eaLnBrk="1" latinLnBrk="0" hangingPunct="1">
      <a:defRPr kumimoji="1" sz="2400" kern="1200">
        <a:solidFill>
          <a:schemeClr val="tx1"/>
        </a:solidFill>
        <a:latin typeface="Times" charset="0"/>
        <a:ea typeface="Osaka" charset="-128"/>
        <a:cs typeface="+mn-cs"/>
      </a:defRPr>
    </a:lvl8pPr>
    <a:lvl9pPr marL="3657600" algn="l" defTabSz="914400" rtl="0" eaLnBrk="1" latinLnBrk="0" hangingPunct="1">
      <a:defRPr kumimoji="1" sz="2400" kern="1200">
        <a:solidFill>
          <a:schemeClr val="tx1"/>
        </a:solidFill>
        <a:latin typeface="Times" charset="0"/>
        <a:ea typeface="Osak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FF66"/>
    <a:srgbClr val="000000"/>
    <a:srgbClr val="660033"/>
    <a:srgbClr val="CC66FF"/>
    <a:srgbClr val="FF00FF"/>
    <a:srgbClr val="FF3300"/>
    <a:srgbClr val="66FF66"/>
    <a:srgbClr val="00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429" autoAdjust="0"/>
  </p:normalViewPr>
  <p:slideViewPr>
    <p:cSldViewPr snapToGrid="0" snapToObjects="1">
      <p:cViewPr varScale="1">
        <p:scale>
          <a:sx n="113" d="100"/>
          <a:sy n="113" d="100"/>
        </p:scale>
        <p:origin x="14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6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slide" Target="slides/slide6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image" Target="../media/image12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9.wmf"/><Relationship Id="rId2" Type="http://schemas.openxmlformats.org/officeDocument/2006/relationships/image" Target="../media/image238.wmf"/><Relationship Id="rId1" Type="http://schemas.openxmlformats.org/officeDocument/2006/relationships/image" Target="../media/image237.wmf"/><Relationship Id="rId6" Type="http://schemas.openxmlformats.org/officeDocument/2006/relationships/image" Target="../media/image242.wmf"/><Relationship Id="rId5" Type="http://schemas.openxmlformats.org/officeDocument/2006/relationships/image" Target="../media/image241.wmf"/><Relationship Id="rId4" Type="http://schemas.openxmlformats.org/officeDocument/2006/relationships/image" Target="../media/image2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46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9910F18-9668-4738-A173-085ED87B0ABA}" type="slidenum">
              <a:rPr lang="en-US" altLang="ja-JP"/>
              <a:pPr/>
              <a:t>‹#›</a:t>
            </a:fld>
            <a:endParaRPr lang="en-US" altLang="ja-JP"/>
          </a:p>
        </p:txBody>
      </p:sp>
    </p:spTree>
    <p:extLst>
      <p:ext uri="{BB962C8B-B14F-4D97-AF65-F5344CB8AC3E}">
        <p14:creationId xmlns:p14="http://schemas.microsoft.com/office/powerpoint/2010/main" val="39890837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charset="0"/>
        <a:ea typeface="Osaka" charset="-128"/>
        <a:cs typeface="+mn-cs"/>
      </a:defRPr>
    </a:lvl1pPr>
    <a:lvl2pPr marL="457200" algn="l" rtl="0" fontAlgn="base">
      <a:spcBef>
        <a:spcPct val="30000"/>
      </a:spcBef>
      <a:spcAft>
        <a:spcPct val="0"/>
      </a:spcAft>
      <a:defRPr kumimoji="1" sz="1200" kern="1200">
        <a:solidFill>
          <a:schemeClr val="tx1"/>
        </a:solidFill>
        <a:latin typeface="Times" charset="0"/>
        <a:ea typeface="Osaka" charset="-128"/>
        <a:cs typeface="+mn-cs"/>
      </a:defRPr>
    </a:lvl2pPr>
    <a:lvl3pPr marL="914400" algn="l" rtl="0" fontAlgn="base">
      <a:spcBef>
        <a:spcPct val="30000"/>
      </a:spcBef>
      <a:spcAft>
        <a:spcPct val="0"/>
      </a:spcAft>
      <a:defRPr kumimoji="1" sz="1200" kern="1200">
        <a:solidFill>
          <a:schemeClr val="tx1"/>
        </a:solidFill>
        <a:latin typeface="Times" charset="0"/>
        <a:ea typeface="Osaka" charset="-128"/>
        <a:cs typeface="+mn-cs"/>
      </a:defRPr>
    </a:lvl3pPr>
    <a:lvl4pPr marL="1371600" algn="l" rtl="0" fontAlgn="base">
      <a:spcBef>
        <a:spcPct val="30000"/>
      </a:spcBef>
      <a:spcAft>
        <a:spcPct val="0"/>
      </a:spcAft>
      <a:defRPr kumimoji="1" sz="1200" kern="1200">
        <a:solidFill>
          <a:schemeClr val="tx1"/>
        </a:solidFill>
        <a:latin typeface="Times" charset="0"/>
        <a:ea typeface="Osaka" charset="-128"/>
        <a:cs typeface="+mn-cs"/>
      </a:defRPr>
    </a:lvl4pPr>
    <a:lvl5pPr marL="1828800" algn="l" rtl="0" fontAlgn="base">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皆様、こんにちは。愛媛大学の高橋と申します。</a:t>
            </a:r>
            <a:endParaRPr kumimoji="1" lang="en-US" altLang="ja-JP" dirty="0" smtClean="0"/>
          </a:p>
          <a:p>
            <a:r>
              <a:rPr kumimoji="1" lang="ja-JP" altLang="en-US" dirty="0" smtClean="0"/>
              <a:t>ここの略歴に示しました通り、生まれは仙台です。</a:t>
            </a:r>
            <a:endParaRPr kumimoji="1" lang="en-US" altLang="ja-JP" dirty="0" smtClean="0"/>
          </a:p>
          <a:p>
            <a:r>
              <a:rPr kumimoji="1" lang="ja-JP" altLang="en-US" dirty="0" smtClean="0"/>
              <a:t>東日本大震災では私の親族も被災しました。</a:t>
            </a:r>
            <a:endParaRPr kumimoji="1" lang="en-US" altLang="ja-JP" dirty="0" smtClean="0"/>
          </a:p>
          <a:p>
            <a:r>
              <a:rPr kumimoji="1" lang="ja-JP" altLang="en-US" dirty="0" smtClean="0"/>
              <a:t>ですので、熊本の方々の大変な状況も、まったく人ごととは思えません。</a:t>
            </a:r>
            <a:endParaRPr kumimoji="1" lang="en-US" altLang="ja-JP" dirty="0" smtClean="0"/>
          </a:p>
          <a:p>
            <a:r>
              <a:rPr kumimoji="1" lang="ja-JP" altLang="en-US" dirty="0" smtClean="0"/>
              <a:t>互いに助け合いながら、とにかく今後の復興が進みますことを祈念しております。</a:t>
            </a:r>
            <a:endParaRPr kumimoji="1" lang="en-US" altLang="ja-JP" dirty="0" smtClean="0"/>
          </a:p>
          <a:p>
            <a:endParaRPr kumimoji="1" lang="en-US" altLang="ja-JP" dirty="0" smtClean="0"/>
          </a:p>
          <a:p>
            <a:r>
              <a:rPr kumimoji="1" lang="ja-JP" altLang="en-US" dirty="0" smtClean="0"/>
              <a:t>また、そうした災害の経験は、今後起こりうる他地域での災害、つまりここ愛媛における災害の防止・対策に活かしていくことこそが、今後最も大切なことだと思います。</a:t>
            </a:r>
            <a:endParaRPr kumimoji="1" lang="en-US" altLang="ja-JP" dirty="0" smtClean="0"/>
          </a:p>
          <a:p>
            <a:r>
              <a:rPr kumimoji="1" lang="ja-JP" altLang="en-US" dirty="0" smtClean="0"/>
              <a:t>現在私は愛媛県の災害廃棄物処理計画の委員として、微力ながら協力させていただいております。</a:t>
            </a:r>
            <a:endParaRPr kumimoji="1" lang="en-US" altLang="ja-JP" dirty="0" smtClean="0"/>
          </a:p>
          <a:p>
            <a:r>
              <a:rPr kumimoji="1" lang="ja-JP" altLang="en-US" dirty="0" smtClean="0"/>
              <a:t>先の石橋先生のお話しは大変興味深く、また今後の参考となる貴重なお話しだったと思います。先生には、誠に大変な時期にご来松いただきましたこと、改めて御礼申し上げます。</a:t>
            </a:r>
            <a:endParaRPr kumimoji="1" lang="en-US" altLang="ja-JP" dirty="0" smtClean="0"/>
          </a:p>
          <a:p>
            <a:endParaRPr kumimoji="1" lang="en-US" altLang="ja-JP" dirty="0" smtClean="0"/>
          </a:p>
          <a:p>
            <a:r>
              <a:rPr kumimoji="1" lang="ja-JP" altLang="en-US" dirty="0" smtClean="0"/>
              <a:t>さて、私はこの愛媛大学の大学院農学研究科で学位を取りました。</a:t>
            </a:r>
            <a:endParaRPr kumimoji="1" lang="en-US" altLang="ja-JP" dirty="0" smtClean="0"/>
          </a:p>
          <a:p>
            <a:r>
              <a:rPr kumimoji="1" lang="ja-JP" altLang="en-US" dirty="0" smtClean="0"/>
              <a:t>そのご国立環境研究所に３年弱つとめ、２００５年から愛媛大学の准教授となり、現在は農学部附属の環境先端技術センター副センター長および沿岸環境科学研究センターの兼任教員となっております。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9910F18-9668-4738-A173-085ED87B0ABA}" type="slidenum">
              <a:rPr lang="en-US" altLang="ja-JP" smtClean="0"/>
              <a:pPr/>
              <a:t>1</a:t>
            </a:fld>
            <a:endParaRPr lang="en-US" altLang="ja-JP"/>
          </a:p>
        </p:txBody>
      </p:sp>
    </p:spTree>
    <p:extLst>
      <p:ext uri="{BB962C8B-B14F-4D97-AF65-F5344CB8AC3E}">
        <p14:creationId xmlns:p14="http://schemas.microsoft.com/office/powerpoint/2010/main" val="2176664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DEFC0708-5DC9-48F6-BDDA-55E5E7C153BC}" type="slidenum">
              <a:rPr lang="en-US" altLang="ja-JP" sz="1200">
                <a:solidFill>
                  <a:prstClr val="black"/>
                </a:solidFill>
              </a:rPr>
              <a:pPr eaLnBrk="1" hangingPunct="1"/>
              <a:t>15</a:t>
            </a:fld>
            <a:endParaRPr lang="en-US" altLang="ja-JP" sz="1200">
              <a:solidFill>
                <a:prstClr val="black"/>
              </a:solidFill>
            </a:endParaRPr>
          </a:p>
        </p:txBody>
      </p:sp>
      <p:sp>
        <p:nvSpPr>
          <p:cNvPr id="122883" name="Rectangle 2"/>
          <p:cNvSpPr>
            <a:spLocks noGrp="1" noRot="1" noChangeAspect="1" noChangeArrowheads="1" noTextEdit="1"/>
          </p:cNvSpPr>
          <p:nvPr>
            <p:ph type="sldImg"/>
          </p:nvPr>
        </p:nvSpPr>
        <p:spPr>
          <a:xfrm>
            <a:off x="1141413" y="685800"/>
            <a:ext cx="4572000" cy="3429000"/>
          </a:xfrm>
          <a:ln/>
        </p:spPr>
      </p:sp>
      <p:sp>
        <p:nvSpPr>
          <p:cNvPr id="122884"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1311322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64F1052F-EB23-410B-9052-A23E4BB902EE}" type="slidenum">
              <a:rPr lang="en-US" altLang="ja-JP" sz="1200">
                <a:solidFill>
                  <a:prstClr val="black"/>
                </a:solidFill>
              </a:rPr>
              <a:pPr eaLnBrk="1" hangingPunct="1"/>
              <a:t>16</a:t>
            </a:fld>
            <a:endParaRPr lang="en-US" altLang="ja-JP" sz="1200">
              <a:solidFill>
                <a:prstClr val="black"/>
              </a:solidFill>
            </a:endParaRPr>
          </a:p>
        </p:txBody>
      </p:sp>
      <p:sp>
        <p:nvSpPr>
          <p:cNvPr id="123907" name="Rectangle 2"/>
          <p:cNvSpPr>
            <a:spLocks noGrp="1" noRot="1" noChangeAspect="1" noChangeArrowheads="1" noTextEdit="1"/>
          </p:cNvSpPr>
          <p:nvPr>
            <p:ph type="sldImg"/>
          </p:nvPr>
        </p:nvSpPr>
        <p:spPr>
          <a:xfrm>
            <a:off x="1141413" y="685800"/>
            <a:ext cx="4572000" cy="3429000"/>
          </a:xfrm>
          <a:ln/>
        </p:spPr>
      </p:sp>
      <p:sp>
        <p:nvSpPr>
          <p:cNvPr id="123908"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85406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1E5322-6E04-4B2E-AD92-2CC4E04ECEA8}" type="slidenum">
              <a:rPr lang="en-US" altLang="ja-JP">
                <a:solidFill>
                  <a:srgbClr val="000000"/>
                </a:solidFill>
              </a:rPr>
              <a:pPr/>
              <a:t>17</a:t>
            </a:fld>
            <a:endParaRPr lang="en-US" altLang="ja-JP">
              <a:solidFill>
                <a:srgbClr val="000000"/>
              </a:solidFill>
            </a:endParaRPr>
          </a:p>
        </p:txBody>
      </p:sp>
      <p:sp>
        <p:nvSpPr>
          <p:cNvPr id="75778" name="Rectangle 2"/>
          <p:cNvSpPr>
            <a:spLocks noGrp="1" noRot="1" noChangeAspect="1" noChangeArrowheads="1" noTextEdit="1"/>
          </p:cNvSpPr>
          <p:nvPr>
            <p:ph type="sldImg"/>
          </p:nvPr>
        </p:nvSpPr>
        <p:spPr>
          <a:xfrm>
            <a:off x="1141413" y="685800"/>
            <a:ext cx="4572000" cy="3429000"/>
          </a:xfrm>
          <a:ln/>
        </p:spPr>
      </p:sp>
      <p:sp>
        <p:nvSpPr>
          <p:cNvPr id="75779" name="Rectangle 3"/>
          <p:cNvSpPr>
            <a:spLocks noGrp="1" noChangeArrowheads="1"/>
          </p:cNvSpPr>
          <p:nvPr>
            <p:ph type="body" idx="1"/>
          </p:nvPr>
        </p:nvSpPr>
        <p:spPr>
          <a:xfrm>
            <a:off x="914400" y="4343400"/>
            <a:ext cx="5029200" cy="4114800"/>
          </a:xfrm>
        </p:spPr>
        <p:txBody>
          <a:bodyPr/>
          <a:lstStyle/>
          <a:p>
            <a:pPr algn="just"/>
            <a:r>
              <a:rPr lang="en-US" altLang="ja-JP" sz="1400" b="1">
                <a:ea typeface="ＭＳ 明朝" panose="02020609040205080304" pitchFamily="17" charset="-128"/>
              </a:rPr>
              <a:t>SL 4: Metabolism</a:t>
            </a:r>
          </a:p>
          <a:p>
            <a:pPr algn="just"/>
            <a:r>
              <a:rPr lang="en-US" altLang="ja-JP" sz="1400">
                <a:ea typeface="ＭＳ 明朝" panose="02020609040205080304" pitchFamily="17" charset="-128"/>
              </a:rPr>
              <a:t>As you know well, OH-PCBs are formed by oxidative metabolism of PCBs by hepatic cytochrome P450 enzymes such as CYP1A and CYP2B.</a:t>
            </a:r>
          </a:p>
          <a:p>
            <a:pPr algn="just"/>
            <a:endParaRPr lang="en-US" altLang="ja-JP" sz="1400">
              <a:ea typeface="ＭＳ 明朝" panose="02020609040205080304" pitchFamily="17" charset="-128"/>
            </a:endParaRPr>
          </a:p>
          <a:p>
            <a:pPr algn="just"/>
            <a:r>
              <a:rPr lang="en-US" altLang="ja-JP" sz="1400">
                <a:ea typeface="ＭＳ 明朝" panose="02020609040205080304" pitchFamily="17" charset="-128"/>
              </a:rPr>
              <a:t>Formed OH-PCBs may be conjugated by conjugation enzymes such as UDP-GT and GST and eliminated, but certain OH-PCBs, especially </a:t>
            </a:r>
            <a:r>
              <a:rPr lang="en-US" altLang="ja-JP" sz="1400" i="1">
                <a:ea typeface="ＭＳ 明朝" panose="02020609040205080304" pitchFamily="17" charset="-128"/>
              </a:rPr>
              <a:t>para</a:t>
            </a:r>
            <a:r>
              <a:rPr lang="en-US" altLang="ja-JP" sz="1400">
                <a:ea typeface="ＭＳ 明朝" panose="02020609040205080304" pitchFamily="17" charset="-128"/>
              </a:rPr>
              <a:t>-position substituted OH congeners, are retained in the blood because of their strong binding affinity to TTR.</a:t>
            </a:r>
          </a:p>
          <a:p>
            <a:pPr algn="just"/>
            <a:endParaRPr lang="en-US" altLang="ja-JP" sz="1400">
              <a:ea typeface="ＭＳ 明朝" panose="02020609040205080304" pitchFamily="17" charset="-128"/>
            </a:endParaRPr>
          </a:p>
          <a:p>
            <a:pPr algn="just"/>
            <a:r>
              <a:rPr lang="en-US" altLang="ja-JP" sz="1400">
                <a:ea typeface="ＭＳ 明朝" panose="02020609040205080304" pitchFamily="17" charset="-128"/>
              </a:rPr>
              <a:t>And so, as described in the previous slide, it has been reported that OH-PCBs are disruptors of thyroid hormone homeostasis.</a:t>
            </a:r>
          </a:p>
          <a:p>
            <a:pPr algn="just"/>
            <a:endParaRPr lang="en-US" altLang="ja-JP" sz="1400">
              <a:ea typeface="ＭＳ 明朝" panose="02020609040205080304" pitchFamily="17" charset="-128"/>
            </a:endParaRPr>
          </a:p>
          <a:p>
            <a:pPr algn="just"/>
            <a:r>
              <a:rPr lang="en-US" altLang="ja-JP" sz="1400">
                <a:ea typeface="ＭＳ 明朝" panose="02020609040205080304" pitchFamily="17" charset="-128"/>
              </a:rPr>
              <a:t>In addition, more recently it was reported that OH-PCBs may adversely affect gene expression in the brain.</a:t>
            </a:r>
            <a:endParaRPr lang="en-US" altLang="ja-JP" sz="1400"/>
          </a:p>
          <a:p>
            <a:pPr algn="just"/>
            <a:endParaRPr lang="en-US" altLang="ja-JP" sz="1400"/>
          </a:p>
        </p:txBody>
      </p:sp>
    </p:spTree>
    <p:extLst>
      <p:ext uri="{BB962C8B-B14F-4D97-AF65-F5344CB8AC3E}">
        <p14:creationId xmlns:p14="http://schemas.microsoft.com/office/powerpoint/2010/main" val="3392455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4B557-377D-4272-B01D-9802D74EAB41}" type="slidenum">
              <a:rPr lang="en-US" altLang="ja-JP">
                <a:solidFill>
                  <a:srgbClr val="000000"/>
                </a:solidFill>
              </a:rPr>
              <a:pPr/>
              <a:t>18</a:t>
            </a:fld>
            <a:endParaRPr lang="en-US" altLang="ja-JP">
              <a:solidFill>
                <a:srgbClr val="000000"/>
              </a:solidFill>
            </a:endParaRPr>
          </a:p>
        </p:txBody>
      </p:sp>
      <p:sp>
        <p:nvSpPr>
          <p:cNvPr id="82946" name="Rectangle 2"/>
          <p:cNvSpPr>
            <a:spLocks noGrp="1" noRot="1" noChangeAspect="1" noChangeArrowheads="1" noTextEdit="1"/>
          </p:cNvSpPr>
          <p:nvPr>
            <p:ph type="sldImg"/>
          </p:nvPr>
        </p:nvSpPr>
        <p:spPr>
          <a:xfrm>
            <a:off x="1141413" y="685800"/>
            <a:ext cx="4572000" cy="3429000"/>
          </a:xfrm>
          <a:ln/>
        </p:spPr>
      </p:sp>
      <p:sp>
        <p:nvSpPr>
          <p:cNvPr id="82947" name="Rectangle 3"/>
          <p:cNvSpPr>
            <a:spLocks noGrp="1" noChangeArrowheads="1"/>
          </p:cNvSpPr>
          <p:nvPr>
            <p:ph type="body" idx="1"/>
          </p:nvPr>
        </p:nvSpPr>
        <p:spPr>
          <a:xfrm>
            <a:off x="914400" y="4343400"/>
            <a:ext cx="5029200" cy="4114800"/>
          </a:xfrm>
        </p:spPr>
        <p:txBody>
          <a:bodyPr/>
          <a:lstStyle/>
          <a:p>
            <a:pPr algn="just"/>
            <a:r>
              <a:rPr lang="en-US" altLang="ja-JP" sz="1400" b="1">
                <a:ea typeface="ＭＳ 明朝" panose="02020609040205080304" pitchFamily="17" charset="-128"/>
              </a:rPr>
              <a:t>SL 13: Melon-headed wahle</a:t>
            </a:r>
          </a:p>
          <a:p>
            <a:pPr algn="just"/>
            <a:r>
              <a:rPr lang="en-US" altLang="ja-JP" sz="1400">
                <a:ea typeface="ＭＳ 明朝" panose="02020609040205080304" pitchFamily="17" charset="-128"/>
              </a:rPr>
              <a:t>These figures show SIM chromatograms of methylated OH-PCBs in the brain of melon-headed whale.</a:t>
            </a:r>
          </a:p>
          <a:p>
            <a:pPr algn="just"/>
            <a:r>
              <a:rPr lang="en-US" altLang="ja-JP" sz="1400">
                <a:ea typeface="ＭＳ 明朝" panose="02020609040205080304" pitchFamily="17" charset="-128"/>
              </a:rPr>
              <a:t>19 identifiable isomers, green peaks, and 14 unknown isomers, pink peaks, were detected.</a:t>
            </a:r>
          </a:p>
          <a:p>
            <a:pPr algn="just"/>
            <a:endParaRPr lang="en-US" altLang="ja-JP" sz="1400">
              <a:ea typeface="ＭＳ 明朝" panose="02020609040205080304" pitchFamily="17" charset="-128"/>
            </a:endParaRPr>
          </a:p>
          <a:p>
            <a:pPr algn="just"/>
            <a:r>
              <a:rPr lang="en-US" altLang="ja-JP" sz="1400">
                <a:ea typeface="ＭＳ 明朝" panose="02020609040205080304" pitchFamily="17" charset="-128"/>
              </a:rPr>
              <a:t>Among OH-penta and hexaCBs, some predominant unknown congeners were observed.</a:t>
            </a:r>
          </a:p>
          <a:p>
            <a:pPr algn="just"/>
            <a:endParaRPr lang="en-US" altLang="ja-JP" sz="1400">
              <a:ea typeface="ＭＳ 明朝" panose="02020609040205080304" pitchFamily="17" charset="-128"/>
            </a:endParaRPr>
          </a:p>
        </p:txBody>
      </p:sp>
    </p:spTree>
    <p:extLst>
      <p:ext uri="{BB962C8B-B14F-4D97-AF65-F5344CB8AC3E}">
        <p14:creationId xmlns:p14="http://schemas.microsoft.com/office/powerpoint/2010/main" val="3855740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009481-8D3D-46CB-91E0-3690DF00F4A0}" type="slidenum">
              <a:rPr lang="en-US" altLang="ja-JP">
                <a:solidFill>
                  <a:srgbClr val="000000"/>
                </a:solidFill>
              </a:rPr>
              <a:pPr/>
              <a:t>19</a:t>
            </a:fld>
            <a:endParaRPr lang="en-US" altLang="ja-JP">
              <a:solidFill>
                <a:srgbClr val="000000"/>
              </a:solidFill>
            </a:endParaRPr>
          </a:p>
        </p:txBody>
      </p:sp>
      <p:sp>
        <p:nvSpPr>
          <p:cNvPr id="87042" name="Rectangle 2"/>
          <p:cNvSpPr>
            <a:spLocks noGrp="1" noRot="1" noChangeAspect="1" noChangeArrowheads="1" noTextEdit="1"/>
          </p:cNvSpPr>
          <p:nvPr>
            <p:ph type="sldImg"/>
          </p:nvPr>
        </p:nvSpPr>
        <p:spPr>
          <a:xfrm>
            <a:off x="1141413" y="685800"/>
            <a:ext cx="4572000" cy="3429000"/>
          </a:xfrm>
          <a:ln/>
        </p:spPr>
      </p:sp>
      <p:sp>
        <p:nvSpPr>
          <p:cNvPr id="87043" name="Rectangle 3"/>
          <p:cNvSpPr>
            <a:spLocks noGrp="1" noChangeArrowheads="1"/>
          </p:cNvSpPr>
          <p:nvPr>
            <p:ph type="body" idx="1"/>
          </p:nvPr>
        </p:nvSpPr>
        <p:spPr>
          <a:xfrm>
            <a:off x="914400" y="4343400"/>
            <a:ext cx="5029200" cy="4114800"/>
          </a:xfrm>
        </p:spPr>
        <p:txBody>
          <a:bodyPr/>
          <a:lstStyle/>
          <a:p>
            <a:pPr algn="just"/>
            <a:r>
              <a:rPr lang="en-US" altLang="ja-JP" sz="1400" b="1">
                <a:ea typeface="ＭＳ 明朝" panose="02020609040205080304" pitchFamily="17" charset="-128"/>
              </a:rPr>
              <a:t>SL 23: Suppressed value</a:t>
            </a:r>
          </a:p>
          <a:p>
            <a:pPr algn="just"/>
            <a:r>
              <a:rPr lang="en-US" altLang="ja-JP" sz="1400">
                <a:ea typeface="ＭＳ 明朝" panose="02020609040205080304" pitchFamily="17" charset="-128"/>
              </a:rPr>
              <a:t>In this study, relatively high levels of OH-PCBs in the brain of female melon-headed whales were observed.</a:t>
            </a:r>
          </a:p>
          <a:p>
            <a:pPr algn="just"/>
            <a:r>
              <a:rPr lang="en-US" altLang="ja-JP" sz="1400">
                <a:ea typeface="ＭＳ 明朝" panose="02020609040205080304" pitchFamily="17" charset="-128"/>
              </a:rPr>
              <a:t>So, predicted concentrations of OH-PCBs in melon-headed whale fetal brain, which is the most important period of brain development, were estimated, assuming that concentration ratio of OH-PCBs in fetus to dam is 0.63, the value obtained from the result of striped dolphin, and compared with 4’OH-CB106 level suppressed T3-induced transcriptional activation of TR </a:t>
            </a:r>
            <a:r>
              <a:rPr lang="en-US" altLang="ja-JP" sz="1400" i="1">
                <a:ea typeface="ＭＳ 明朝" panose="02020609040205080304" pitchFamily="17" charset="-128"/>
              </a:rPr>
              <a:t>in vitro</a:t>
            </a:r>
            <a:r>
              <a:rPr lang="en-US" altLang="ja-JP" sz="1400">
                <a:ea typeface="ＭＳ 明朝" panose="02020609040205080304" pitchFamily="17" charset="-128"/>
              </a:rPr>
              <a:t> studies using the cerebellar cell line.</a:t>
            </a:r>
          </a:p>
          <a:p>
            <a:pPr algn="just"/>
            <a:endParaRPr lang="en-US" altLang="ja-JP" sz="1400">
              <a:ea typeface="ＭＳ 明朝" panose="02020609040205080304" pitchFamily="17" charset="-128"/>
            </a:endParaRPr>
          </a:p>
          <a:p>
            <a:pPr algn="just"/>
            <a:r>
              <a:rPr lang="en-US" altLang="ja-JP" sz="1400">
                <a:ea typeface="ＭＳ 明朝" panose="02020609040205080304" pitchFamily="17" charset="-128"/>
              </a:rPr>
              <a:t>This figure shows predicted concentrations of OH-PCB congeners in the fetal brain of melon-headed whales, and this red arrow represent the suppressed value.</a:t>
            </a:r>
          </a:p>
          <a:p>
            <a:pPr algn="just"/>
            <a:r>
              <a:rPr lang="en-US" altLang="ja-JP" sz="1400">
                <a:ea typeface="ＭＳ 明朝" panose="02020609040205080304" pitchFamily="17" charset="-128"/>
              </a:rPr>
              <a:t>As you can see here, concentrations of OH-PCB congeners in the brain were less than the suppressed value, whereas total OH-PCB concentrations exceeded the suppressed value.</a:t>
            </a:r>
          </a:p>
          <a:p>
            <a:pPr algn="just"/>
            <a:endParaRPr lang="en-US" altLang="ja-JP" sz="1400">
              <a:ea typeface="ＭＳ 明朝" panose="02020609040205080304" pitchFamily="17" charset="-128"/>
            </a:endParaRPr>
          </a:p>
          <a:p>
            <a:pPr algn="just"/>
            <a:r>
              <a:rPr lang="en-US" altLang="ja-JP" sz="1400">
                <a:ea typeface="ＭＳ 明朝" panose="02020609040205080304" pitchFamily="17" charset="-128"/>
              </a:rPr>
              <a:t>This result indicates that risk assessment on cerebral effects of total OH-PCBs is necessary.</a:t>
            </a:r>
          </a:p>
        </p:txBody>
      </p:sp>
    </p:spTree>
    <p:extLst>
      <p:ext uri="{BB962C8B-B14F-4D97-AF65-F5344CB8AC3E}">
        <p14:creationId xmlns:p14="http://schemas.microsoft.com/office/powerpoint/2010/main" val="222479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1EE70-35F3-447D-B2D6-0EA5BE1D4233}" type="slidenum">
              <a:rPr lang="en-US" altLang="ja-JP"/>
              <a:pPr/>
              <a:t>20</a:t>
            </a:fld>
            <a:endParaRPr lang="en-US" altLang="ja-JP"/>
          </a:p>
        </p:txBody>
      </p:sp>
      <p:sp>
        <p:nvSpPr>
          <p:cNvPr id="218114" name="Rectangle 2"/>
          <p:cNvSpPr>
            <a:spLocks noGrp="1" noRot="1" noChangeAspect="1" noChangeArrowheads="1" noTextEdit="1"/>
          </p:cNvSpPr>
          <p:nvPr>
            <p:ph type="sldImg"/>
          </p:nvPr>
        </p:nvSpPr>
        <p:spPr>
          <a:xfrm>
            <a:off x="1195388" y="706438"/>
            <a:ext cx="4519612" cy="3389312"/>
          </a:xfrm>
          <a:ln/>
        </p:spPr>
      </p:sp>
      <p:sp>
        <p:nvSpPr>
          <p:cNvPr id="218115" name="Rectangle 3"/>
          <p:cNvSpPr>
            <a:spLocks noGrp="1" noChangeArrowheads="1"/>
          </p:cNvSpPr>
          <p:nvPr>
            <p:ph type="body" idx="1"/>
          </p:nvPr>
        </p:nvSpPr>
        <p:spPr>
          <a:xfrm>
            <a:off x="930275" y="4379913"/>
            <a:ext cx="5043488" cy="4094162"/>
          </a:xfrm>
        </p:spPr>
        <p:txBody>
          <a:bodyPr/>
          <a:lstStyle/>
          <a:p>
            <a:endParaRPr lang="ja-JP" altLang="ja-JP"/>
          </a:p>
        </p:txBody>
      </p:sp>
    </p:spTree>
    <p:extLst>
      <p:ext uri="{BB962C8B-B14F-4D97-AF65-F5344CB8AC3E}">
        <p14:creationId xmlns:p14="http://schemas.microsoft.com/office/powerpoint/2010/main" val="4036667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29AA5-3620-47CD-BB8D-F5046BC07E3B}" type="slidenum">
              <a:rPr lang="en-US" altLang="ja-JP"/>
              <a:pPr/>
              <a:t>21</a:t>
            </a:fld>
            <a:endParaRPr lang="en-US" altLang="ja-JP"/>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103693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54633A-EEB8-450D-B2B6-B8BA743B66C9}" type="slidenum">
              <a:rPr lang="en-US" altLang="ja-JP"/>
              <a:pPr/>
              <a:t>22</a:t>
            </a:fld>
            <a:endParaRPr lang="en-US" altLang="ja-JP"/>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xfrm>
            <a:off x="914400" y="4343400"/>
            <a:ext cx="5029200" cy="4114800"/>
          </a:xfrm>
        </p:spPr>
        <p:txBody>
          <a:bodyPr/>
          <a:lstStyle/>
          <a:p>
            <a:r>
              <a:rPr lang="ja-JP" altLang="en-US" dirty="0"/>
              <a:t>１．ところで、</a:t>
            </a:r>
            <a:r>
              <a:rPr lang="en-US" altLang="ja-JP" dirty="0" err="1"/>
              <a:t>AhR</a:t>
            </a:r>
            <a:r>
              <a:rPr lang="ja-JP" altLang="en-US" dirty="0"/>
              <a:t>とリガンドの結合には、３７５番目のアミノ酸が重要な役割を果たすことが知られています。</a:t>
            </a:r>
          </a:p>
          <a:p>
            <a:endParaRPr lang="ja-JP" altLang="en-US" dirty="0"/>
          </a:p>
          <a:p>
            <a:r>
              <a:rPr lang="ja-JP" altLang="en-US" dirty="0"/>
              <a:t>２．たとえば、ダイオキシン毒性に対して低感受性のマウスは、 ３７５番目のアミノ酸はバリン（</a:t>
            </a:r>
            <a:r>
              <a:rPr lang="en-US" altLang="ja-JP" dirty="0"/>
              <a:t>V</a:t>
            </a:r>
            <a:r>
              <a:rPr lang="ja-JP" altLang="en-US" dirty="0"/>
              <a:t>）ですが、高感受性のマウスはここがアラニン（</a:t>
            </a:r>
            <a:r>
              <a:rPr lang="en-US" altLang="ja-JP" dirty="0"/>
              <a:t>A)</a:t>
            </a:r>
            <a:r>
              <a:rPr lang="ja-JP" altLang="en-US" dirty="0"/>
              <a:t>であることが知られています。</a:t>
            </a:r>
          </a:p>
          <a:p>
            <a:endParaRPr lang="ja-JP" altLang="en-US" dirty="0"/>
          </a:p>
          <a:p>
            <a:r>
              <a:rPr lang="ja-JP" altLang="en-US" dirty="0"/>
              <a:t>３．ダイオキシン毒性に対して一般にヒトは鈍感だといわれていますが、ヒトも３７５番目のアミノ酸</a:t>
            </a:r>
            <a:r>
              <a:rPr lang="ja-JP" altLang="en-US" dirty="0" err="1"/>
              <a:t>はは</a:t>
            </a:r>
            <a:r>
              <a:rPr lang="ja-JP" altLang="en-US" dirty="0"/>
              <a:t>バリンであることが知られています。</a:t>
            </a:r>
          </a:p>
          <a:p>
            <a:endParaRPr lang="ja-JP" altLang="en-US" dirty="0"/>
          </a:p>
          <a:p>
            <a:r>
              <a:rPr lang="ja-JP" altLang="en-US" dirty="0"/>
              <a:t>４．興味深いことにアザラシ類やベルーガなどの水棲哺乳動物はいずれもここのアミノ酸はアラニンで、このことはダイオキシン毒性に対してこの種の水棲哺乳動物は敏感であることを暗示しています。</a:t>
            </a:r>
          </a:p>
        </p:txBody>
      </p:sp>
    </p:spTree>
    <p:extLst>
      <p:ext uri="{BB962C8B-B14F-4D97-AF65-F5344CB8AC3E}">
        <p14:creationId xmlns:p14="http://schemas.microsoft.com/office/powerpoint/2010/main" val="2721598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D874C9-8200-4853-ABA5-92476BA412BF}" type="slidenum">
              <a:rPr lang="en-US" altLang="ja-JP"/>
              <a:pPr/>
              <a:t>23</a:t>
            </a:fld>
            <a:endParaRPr lang="en-US" altLang="ja-JP"/>
          </a:p>
        </p:txBody>
      </p:sp>
      <p:sp>
        <p:nvSpPr>
          <p:cNvPr id="232450" name="Rectangle 2"/>
          <p:cNvSpPr>
            <a:spLocks noGrp="1" noRot="1" noChangeAspect="1" noChangeArrowheads="1" noTextEdit="1"/>
          </p:cNvSpPr>
          <p:nvPr>
            <p:ph type="sldImg"/>
          </p:nvPr>
        </p:nvSpPr>
        <p:spPr>
          <a:xfrm>
            <a:off x="1144588" y="682625"/>
            <a:ext cx="4576762" cy="3432175"/>
          </a:xfrm>
          <a:ln/>
        </p:spPr>
      </p:sp>
      <p:sp>
        <p:nvSpPr>
          <p:cNvPr id="232451" name="Rectangle 3"/>
          <p:cNvSpPr>
            <a:spLocks noGrp="1" noChangeArrowheads="1"/>
          </p:cNvSpPr>
          <p:nvPr>
            <p:ph type="body" idx="1"/>
          </p:nvPr>
        </p:nvSpPr>
        <p:spPr>
          <a:xfrm>
            <a:off x="914400" y="4343400"/>
            <a:ext cx="5029200" cy="4117975"/>
          </a:xfrm>
        </p:spPr>
        <p:txBody>
          <a:bodyPr lIns="87986" tIns="43992" rIns="87986" bIns="43992"/>
          <a:lstStyle/>
          <a:p>
            <a:endParaRPr lang="ja-JP" altLang="ja-JP" dirty="0"/>
          </a:p>
        </p:txBody>
      </p:sp>
    </p:spTree>
    <p:extLst>
      <p:ext uri="{BB962C8B-B14F-4D97-AF65-F5344CB8AC3E}">
        <p14:creationId xmlns:p14="http://schemas.microsoft.com/office/powerpoint/2010/main" val="265740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AE533-4301-4CB2-A7FD-8AFD7C9C8EED}" type="slidenum">
              <a:rPr lang="en-US" altLang="ja-JP">
                <a:solidFill>
                  <a:prstClr val="black"/>
                </a:solidFill>
              </a:rPr>
              <a:pPr/>
              <a:t>25</a:t>
            </a:fld>
            <a:endParaRPr lang="en-US" altLang="ja-JP">
              <a:solidFill>
                <a:prstClr val="black"/>
              </a:solidFill>
            </a:endParaRPr>
          </a:p>
        </p:txBody>
      </p:sp>
      <p:sp>
        <p:nvSpPr>
          <p:cNvPr id="92162" name="Rectangle 2"/>
          <p:cNvSpPr>
            <a:spLocks noGrp="1" noRot="1" noChangeAspect="1" noChangeArrowheads="1" noTextEdit="1"/>
          </p:cNvSpPr>
          <p:nvPr>
            <p:ph type="sldImg"/>
          </p:nvPr>
        </p:nvSpPr>
        <p:spPr>
          <a:xfrm>
            <a:off x="2252732" y="685481"/>
            <a:ext cx="2349246" cy="3429534"/>
          </a:xfrm>
          <a:ln/>
        </p:spPr>
      </p:sp>
      <p:sp>
        <p:nvSpPr>
          <p:cNvPr id="92163" name="Rectangle 3"/>
          <p:cNvSpPr>
            <a:spLocks noGrp="1" noChangeArrowheads="1"/>
          </p:cNvSpPr>
          <p:nvPr>
            <p:ph type="body" idx="1"/>
          </p:nvPr>
        </p:nvSpPr>
        <p:spPr>
          <a:xfrm>
            <a:off x="914401" y="4343401"/>
            <a:ext cx="5029200" cy="4114800"/>
          </a:xfrm>
        </p:spPr>
        <p:txBody>
          <a:bodyPr/>
          <a:lstStyle/>
          <a:p>
            <a:endParaRPr lang="ja-JP" altLang="ja-JP"/>
          </a:p>
        </p:txBody>
      </p:sp>
    </p:spTree>
    <p:extLst>
      <p:ext uri="{BB962C8B-B14F-4D97-AF65-F5344CB8AC3E}">
        <p14:creationId xmlns:p14="http://schemas.microsoft.com/office/powerpoint/2010/main" val="77772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2EDABA-1202-4F1A-9FFF-FCF001942BF9}" type="slidenum">
              <a:rPr lang="en-US" altLang="ja-JP"/>
              <a:pPr/>
              <a:t>2</a:t>
            </a:fld>
            <a:endParaRPr lang="en-US" altLang="ja-JP"/>
          </a:p>
        </p:txBody>
      </p:sp>
      <p:sp>
        <p:nvSpPr>
          <p:cNvPr id="47106" name="Rectangle 2"/>
          <p:cNvSpPr>
            <a:spLocks noGrp="1" noRot="1" noChangeAspect="1" noChangeArrowheads="1" noTextEdit="1"/>
          </p:cNvSpPr>
          <p:nvPr>
            <p:ph type="sldImg"/>
          </p:nvPr>
        </p:nvSpPr>
        <p:spPr>
          <a:xfrm>
            <a:off x="5343525" y="73025"/>
            <a:ext cx="919163" cy="688975"/>
          </a:xfrm>
          <a:ln/>
        </p:spPr>
      </p:sp>
      <p:sp>
        <p:nvSpPr>
          <p:cNvPr id="47107" name="Rectangle 3"/>
          <p:cNvSpPr>
            <a:spLocks noGrp="1" noChangeArrowheads="1"/>
          </p:cNvSpPr>
          <p:nvPr>
            <p:ph type="body" idx="1"/>
          </p:nvPr>
        </p:nvSpPr>
        <p:spPr>
          <a:xfrm>
            <a:off x="0" y="225425"/>
            <a:ext cx="6261100" cy="9150350"/>
          </a:xfrm>
        </p:spPr>
        <p:txBody>
          <a:bodyPr/>
          <a:lstStyle/>
          <a:p>
            <a:pPr marL="180975" indent="-180975">
              <a:lnSpc>
                <a:spcPct val="80000"/>
              </a:lnSpc>
            </a:pPr>
            <a:r>
              <a:rPr lang="ja-JP" altLang="en-US" sz="3200" dirty="0" smtClean="0">
                <a:latin typeface="Arial Black" pitchFamily="34" charset="0"/>
              </a:rPr>
              <a:t>本日は、・・・・ここに示した３つの写真に関するトピック、つまり</a:t>
            </a:r>
            <a:r>
              <a:rPr lang="en-US" altLang="ja-JP" sz="3200" dirty="0" smtClean="0">
                <a:latin typeface="Arial Black" pitchFamily="34" charset="0"/>
              </a:rPr>
              <a:t>PCBs</a:t>
            </a:r>
            <a:r>
              <a:rPr lang="ja-JP" altLang="en-US" sz="3200" dirty="0" smtClean="0">
                <a:latin typeface="Arial Black" pitchFamily="34" charset="0"/>
              </a:rPr>
              <a:t>やその他</a:t>
            </a:r>
            <a:r>
              <a:rPr lang="en-US" altLang="ja-JP" sz="3200" dirty="0" smtClean="0">
                <a:latin typeface="Arial Black" pitchFamily="34" charset="0"/>
              </a:rPr>
              <a:t>POPs</a:t>
            </a:r>
            <a:r>
              <a:rPr lang="ja-JP" altLang="en-US" sz="3200" dirty="0" smtClean="0">
                <a:latin typeface="Arial Black" pitchFamily="34" charset="0"/>
              </a:rPr>
              <a:t>（残留性有機汚染物質）による生態系への蓄積と影響、汚染の分布とゆくえ、そして汚染の過去復元と今後の課題について、お話ししたいと思います。</a:t>
            </a:r>
            <a:endParaRPr lang="en-US" altLang="ja-JP" sz="3200" dirty="0" smtClean="0">
              <a:latin typeface="Arial Black" pitchFamily="34" charset="0"/>
            </a:endParaRPr>
          </a:p>
          <a:p>
            <a:pPr marL="180975" indent="-180975">
              <a:lnSpc>
                <a:spcPct val="80000"/>
              </a:lnSpc>
            </a:pPr>
            <a:r>
              <a:rPr lang="ja-JP" altLang="en-US" sz="3200" dirty="0" smtClean="0">
                <a:latin typeface="Arial Black" pitchFamily="34" charset="0"/>
              </a:rPr>
              <a:t>とくに愛媛大学の研究グループが長年取り組んできた野生生物に関する研究成果を中心にお話いたします。</a:t>
            </a:r>
            <a:endParaRPr lang="en-US" altLang="ja-JP" sz="3200" dirty="0" smtClean="0">
              <a:latin typeface="Arial Black" pitchFamily="34" charset="0"/>
            </a:endParaRPr>
          </a:p>
          <a:p>
            <a:pPr marL="180975" indent="-180975">
              <a:lnSpc>
                <a:spcPct val="80000"/>
              </a:lnSpc>
            </a:pPr>
            <a:endParaRPr lang="en-US" altLang="ja-JP" sz="3200" dirty="0">
              <a:latin typeface="Arial Black" pitchFamily="34" charset="0"/>
            </a:endParaRPr>
          </a:p>
        </p:txBody>
      </p:sp>
    </p:spTree>
    <p:extLst>
      <p:ext uri="{BB962C8B-B14F-4D97-AF65-F5344CB8AC3E}">
        <p14:creationId xmlns:p14="http://schemas.microsoft.com/office/powerpoint/2010/main" val="2007867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7C5ED664-3A8A-4689-8968-ECF0B5A18194}" type="slidenum">
              <a:rPr lang="en-US" altLang="ja-JP" sz="1200">
                <a:solidFill>
                  <a:prstClr val="black"/>
                </a:solidFill>
              </a:rPr>
              <a:pPr eaLnBrk="1" hangingPunct="1"/>
              <a:t>27</a:t>
            </a:fld>
            <a:endParaRPr lang="en-US" altLang="ja-JP" sz="1200">
              <a:solidFill>
                <a:prstClr val="black"/>
              </a:solidFill>
            </a:endParaRPr>
          </a:p>
        </p:txBody>
      </p:sp>
      <p:sp>
        <p:nvSpPr>
          <p:cNvPr id="131075" name="Rectangle 2"/>
          <p:cNvSpPr>
            <a:spLocks noGrp="1" noRot="1" noChangeAspect="1" noChangeArrowheads="1" noTextEdit="1"/>
          </p:cNvSpPr>
          <p:nvPr>
            <p:ph type="sldImg"/>
          </p:nvPr>
        </p:nvSpPr>
        <p:spPr>
          <a:xfrm>
            <a:off x="1141413" y="685800"/>
            <a:ext cx="4572000" cy="3429000"/>
          </a:xfrm>
          <a:ln/>
        </p:spPr>
      </p:sp>
      <p:sp>
        <p:nvSpPr>
          <p:cNvPr id="131076"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185128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5B8EE-BF9A-42A0-BBBA-6485502B45AF}" type="slidenum">
              <a:rPr lang="en-US" altLang="ja-JP"/>
              <a:pPr/>
              <a:t>28</a:t>
            </a:fld>
            <a:endParaRPr lang="en-US" altLang="ja-JP"/>
          </a:p>
        </p:txBody>
      </p:sp>
      <p:sp>
        <p:nvSpPr>
          <p:cNvPr id="96258" name="Rectangle 2"/>
          <p:cNvSpPr>
            <a:spLocks noGrp="1" noRot="1" noChangeAspect="1" noChangeArrowheads="1" noTextEdit="1"/>
          </p:cNvSpPr>
          <p:nvPr>
            <p:ph type="sldImg"/>
          </p:nvPr>
        </p:nvSpPr>
        <p:spPr>
          <a:xfrm>
            <a:off x="1141413" y="685800"/>
            <a:ext cx="4572000" cy="3429000"/>
          </a:xfrm>
          <a:ln/>
        </p:spPr>
      </p:sp>
      <p:sp>
        <p:nvSpPr>
          <p:cNvPr id="96259"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180997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1C058F-9C92-44E1-920D-A85A8813D069}" type="slidenum">
              <a:rPr lang="en-US" altLang="ja-JP"/>
              <a:pPr/>
              <a:t>29</a:t>
            </a:fld>
            <a:endParaRPr lang="en-US" altLang="ja-JP"/>
          </a:p>
        </p:txBody>
      </p:sp>
      <p:sp>
        <p:nvSpPr>
          <p:cNvPr id="102402" name="Rectangle 2"/>
          <p:cNvSpPr>
            <a:spLocks noGrp="1" noRot="1" noChangeAspect="1" noChangeArrowheads="1" noTextEdit="1"/>
          </p:cNvSpPr>
          <p:nvPr>
            <p:ph type="sldImg"/>
          </p:nvPr>
        </p:nvSpPr>
        <p:spPr>
          <a:xfrm>
            <a:off x="1141413" y="685800"/>
            <a:ext cx="4572000" cy="3429000"/>
          </a:xfrm>
          <a:ln/>
        </p:spPr>
      </p:sp>
      <p:sp>
        <p:nvSpPr>
          <p:cNvPr id="102403"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363012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1686F-078A-4657-AA20-FBBF4981F838}" type="slidenum">
              <a:rPr lang="en-US" altLang="ja-JP"/>
              <a:pPr/>
              <a:t>30</a:t>
            </a:fld>
            <a:endParaRPr lang="en-US" altLang="ja-JP"/>
          </a:p>
        </p:txBody>
      </p:sp>
      <p:sp>
        <p:nvSpPr>
          <p:cNvPr id="104450" name="Rectangle 2"/>
          <p:cNvSpPr>
            <a:spLocks noGrp="1" noRot="1" noChangeAspect="1" noChangeArrowheads="1" noTextEdit="1"/>
          </p:cNvSpPr>
          <p:nvPr>
            <p:ph type="sldImg"/>
          </p:nvPr>
        </p:nvSpPr>
        <p:spPr>
          <a:xfrm>
            <a:off x="1141413" y="685800"/>
            <a:ext cx="4572000" cy="3429000"/>
          </a:xfrm>
          <a:ln/>
        </p:spPr>
      </p:sp>
      <p:sp>
        <p:nvSpPr>
          <p:cNvPr id="104451"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2677721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28C30-2AE1-420C-A8DD-56E3A328ECDE}" type="slidenum">
              <a:rPr lang="en-US" altLang="ja-JP"/>
              <a:pPr/>
              <a:t>31</a:t>
            </a:fld>
            <a:endParaRPr lang="en-US" altLang="ja-JP"/>
          </a:p>
        </p:txBody>
      </p:sp>
      <p:sp>
        <p:nvSpPr>
          <p:cNvPr id="108546" name="Rectangle 2"/>
          <p:cNvSpPr>
            <a:spLocks noGrp="1" noRot="1" noChangeAspect="1" noChangeArrowheads="1" noTextEdit="1"/>
          </p:cNvSpPr>
          <p:nvPr>
            <p:ph type="sldImg"/>
          </p:nvPr>
        </p:nvSpPr>
        <p:spPr>
          <a:xfrm>
            <a:off x="1141413" y="685800"/>
            <a:ext cx="4572000" cy="3429000"/>
          </a:xfrm>
          <a:ln/>
        </p:spPr>
      </p:sp>
      <p:sp>
        <p:nvSpPr>
          <p:cNvPr id="108547"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3409096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85573-2722-4792-B8CD-C4F2E0787801}" type="slidenum">
              <a:rPr lang="en-US" altLang="ja-JP"/>
              <a:pPr/>
              <a:t>32</a:t>
            </a:fld>
            <a:endParaRPr lang="en-US" altLang="ja-JP"/>
          </a:p>
        </p:txBody>
      </p:sp>
      <p:sp>
        <p:nvSpPr>
          <p:cNvPr id="110594" name="Rectangle 2"/>
          <p:cNvSpPr>
            <a:spLocks noGrp="1" noRot="1" noChangeAspect="1" noChangeArrowheads="1" noTextEdit="1"/>
          </p:cNvSpPr>
          <p:nvPr>
            <p:ph type="sldImg"/>
          </p:nvPr>
        </p:nvSpPr>
        <p:spPr>
          <a:xfrm>
            <a:off x="1141413" y="685800"/>
            <a:ext cx="4572000" cy="3429000"/>
          </a:xfrm>
          <a:ln/>
        </p:spPr>
      </p:sp>
      <p:sp>
        <p:nvSpPr>
          <p:cNvPr id="110595"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3670763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9D483DAF-5285-4D52-97CC-8D08EE432F7F}" type="slidenum">
              <a:rPr lang="en-US" altLang="ja-JP" sz="1200">
                <a:solidFill>
                  <a:prstClr val="black"/>
                </a:solidFill>
              </a:rPr>
              <a:pPr eaLnBrk="1" hangingPunct="1"/>
              <a:t>33</a:t>
            </a:fld>
            <a:endParaRPr lang="en-US" altLang="ja-JP" sz="1200">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2688636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ABABDB7B-6E5E-4FAF-AB9A-8BD7BF46BA20}" type="slidenum">
              <a:rPr lang="en-US" altLang="ja-JP" sz="1200">
                <a:solidFill>
                  <a:prstClr val="black"/>
                </a:solidFill>
              </a:rPr>
              <a:pPr eaLnBrk="1" hangingPunct="1"/>
              <a:t>34</a:t>
            </a:fld>
            <a:endParaRPr lang="en-US" altLang="ja-JP" sz="1200">
              <a:solidFill>
                <a:prstClr val="black"/>
              </a:solidFill>
            </a:endParaRPr>
          </a:p>
        </p:txBody>
      </p:sp>
      <p:sp>
        <p:nvSpPr>
          <p:cNvPr id="134147" name="Rectangle 2"/>
          <p:cNvSpPr>
            <a:spLocks noGrp="1" noRot="1" noChangeAspect="1" noChangeArrowheads="1" noTextEdit="1"/>
          </p:cNvSpPr>
          <p:nvPr>
            <p:ph type="sldImg"/>
          </p:nvPr>
        </p:nvSpPr>
        <p:spPr>
          <a:xfrm>
            <a:off x="1141413" y="685800"/>
            <a:ext cx="4572000" cy="3429000"/>
          </a:xfrm>
          <a:ln/>
        </p:spPr>
      </p:sp>
      <p:sp>
        <p:nvSpPr>
          <p:cNvPr id="134148"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2758582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2F6423D3-24E3-49BF-9B7E-BB748703E55D}" type="slidenum">
              <a:rPr lang="en-US" altLang="ja-JP" sz="1200">
                <a:solidFill>
                  <a:prstClr val="black"/>
                </a:solidFill>
              </a:rPr>
              <a:pPr eaLnBrk="1" hangingPunct="1"/>
              <a:t>35</a:t>
            </a:fld>
            <a:endParaRPr lang="en-US" altLang="ja-JP" sz="1200">
              <a:solidFill>
                <a:prstClr val="black"/>
              </a:solidFill>
            </a:endParaRPr>
          </a:p>
        </p:txBody>
      </p:sp>
      <p:sp>
        <p:nvSpPr>
          <p:cNvPr id="135171" name="Rectangle 2"/>
          <p:cNvSpPr>
            <a:spLocks noGrp="1" noRot="1" noChangeAspect="1" noChangeArrowheads="1" noTextEdit="1"/>
          </p:cNvSpPr>
          <p:nvPr>
            <p:ph type="sldImg"/>
          </p:nvPr>
        </p:nvSpPr>
        <p:spPr>
          <a:xfrm>
            <a:off x="1141413" y="685800"/>
            <a:ext cx="4572000" cy="3429000"/>
          </a:xfrm>
          <a:ln/>
        </p:spPr>
      </p:sp>
      <p:sp>
        <p:nvSpPr>
          <p:cNvPr id="135172"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1456937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223FE412-7F7B-483F-8E54-D4524B523480}" type="slidenum">
              <a:rPr lang="en-US" altLang="ja-JP" sz="1200">
                <a:solidFill>
                  <a:prstClr val="black"/>
                </a:solidFill>
              </a:rPr>
              <a:pPr eaLnBrk="1" hangingPunct="1"/>
              <a:t>36</a:t>
            </a:fld>
            <a:endParaRPr lang="en-US" altLang="ja-JP" sz="1200">
              <a:solidFill>
                <a:prstClr val="black"/>
              </a:solidFill>
            </a:endParaRPr>
          </a:p>
        </p:txBody>
      </p:sp>
      <p:sp>
        <p:nvSpPr>
          <p:cNvPr id="136195" name="Rectangle 2"/>
          <p:cNvSpPr>
            <a:spLocks noGrp="1" noRot="1" noChangeAspect="1" noChangeArrowheads="1" noTextEdit="1"/>
          </p:cNvSpPr>
          <p:nvPr>
            <p:ph type="sldImg"/>
          </p:nvPr>
        </p:nvSpPr>
        <p:spPr>
          <a:xfrm>
            <a:off x="1141413" y="685800"/>
            <a:ext cx="4572000" cy="3429000"/>
          </a:xfrm>
          <a:ln/>
        </p:spPr>
      </p:sp>
      <p:sp>
        <p:nvSpPr>
          <p:cNvPr id="136196"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26630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ご存じの方も多いと思いますが、</a:t>
            </a:r>
            <a:r>
              <a:rPr kumimoji="1" lang="en-US" altLang="ja-JP" dirty="0" smtClean="0"/>
              <a:t>PCBs</a:t>
            </a:r>
            <a:r>
              <a:rPr kumimoji="1" lang="ja-JP" altLang="en-US" dirty="0" smtClean="0"/>
              <a:t>というのは、実は機器分析技術の発達により、</a:t>
            </a:r>
            <a:r>
              <a:rPr kumimoji="0" lang="ja-JP" altLang="en-US" sz="1200" dirty="0" smtClean="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cs typeface="Arial" pitchFamily="34" charset="0"/>
              </a:rPr>
              <a:t>生態系への移行・蓄積が明らかとなった初めての人為起源の化学物質</a:t>
            </a:r>
            <a:r>
              <a:rPr kumimoji="1" lang="ja-JP" altLang="en-US" dirty="0" smtClean="0"/>
              <a:t>です。</a:t>
            </a:r>
            <a:endParaRPr kumimoji="1" lang="en-US" altLang="ja-JP" dirty="0" smtClean="0"/>
          </a:p>
          <a:p>
            <a:r>
              <a:rPr kumimoji="1" lang="ja-JP" altLang="en-US" dirty="0" smtClean="0"/>
              <a:t>具体的には、スウェーデンの野生生物に関する・・・未知のピークを発見したことが、契機となりました。</a:t>
            </a:r>
            <a:endParaRPr kumimoji="1" lang="en-US" altLang="ja-JP" dirty="0" smtClean="0"/>
          </a:p>
          <a:p>
            <a:r>
              <a:rPr kumimoji="1" lang="ja-JP" altLang="en-US" dirty="0" smtClean="0"/>
              <a:t>この未知ピークは・・・・という特徴がありました。つまり</a:t>
            </a:r>
            <a:r>
              <a:rPr kumimoji="1" lang="en-US" altLang="ja-JP" dirty="0" smtClean="0"/>
              <a:t>DDT</a:t>
            </a:r>
            <a:r>
              <a:rPr kumimoji="1" lang="ja-JP" altLang="en-US" dirty="0" smtClean="0"/>
              <a:t>とは異なった、食物連鎖によって生物に高濃縮される物質だということが推察されました。</a:t>
            </a:r>
            <a:endParaRPr kumimoji="1" lang="en-US" altLang="ja-JP" dirty="0" smtClean="0"/>
          </a:p>
          <a:p>
            <a:r>
              <a:rPr kumimoji="1" lang="ja-JP" altLang="en-US" dirty="0" smtClean="0"/>
              <a:t>そして、</a:t>
            </a:r>
            <a:r>
              <a:rPr kumimoji="1" lang="en-US" altLang="ja-JP" dirty="0" smtClean="0"/>
              <a:t>1966</a:t>
            </a:r>
            <a:r>
              <a:rPr kumimoji="1" lang="ja-JP" altLang="en-US" dirty="0" smtClean="0"/>
              <a:t>年に、やはり当時の先端機器であった質量分析計によって、オジロワシから検出された未知ピーク</a:t>
            </a:r>
            <a:r>
              <a:rPr kumimoji="1" lang="en-US" altLang="ja-JP" dirty="0" smtClean="0"/>
              <a:t>14</a:t>
            </a:r>
            <a:r>
              <a:rPr kumimoji="1" lang="ja-JP" altLang="en-US" dirty="0" smtClean="0"/>
              <a:t>本のうち、</a:t>
            </a:r>
            <a:r>
              <a:rPr kumimoji="1" lang="en-US" altLang="ja-JP" dirty="0" smtClean="0"/>
              <a:t>12</a:t>
            </a:r>
            <a:r>
              <a:rPr kumimoji="1" lang="ja-JP" altLang="en-US" dirty="0" smtClean="0"/>
              <a:t>本が</a:t>
            </a:r>
            <a:r>
              <a:rPr kumimoji="1" lang="en-US" altLang="ja-JP" dirty="0" smtClean="0"/>
              <a:t>PCBs</a:t>
            </a:r>
            <a:r>
              <a:rPr kumimoji="1" lang="ja-JP" altLang="en-US" dirty="0" smtClean="0"/>
              <a:t>であると判明しました。</a:t>
            </a:r>
            <a:endParaRPr kumimoji="1" lang="en-US" altLang="ja-JP" dirty="0" smtClean="0"/>
          </a:p>
          <a:p>
            <a:endParaRPr kumimoji="1" lang="en-US" altLang="ja-JP" dirty="0" smtClean="0"/>
          </a:p>
          <a:p>
            <a:r>
              <a:rPr kumimoji="1" lang="ja-JP" altLang="en-US" dirty="0" smtClean="0"/>
              <a:t>この発見は実に、日本でカネミ油症事件がおこる２年前のことです。</a:t>
            </a:r>
            <a:endParaRPr kumimoji="1" lang="en-US" altLang="ja-JP" dirty="0" smtClean="0"/>
          </a:p>
          <a:p>
            <a:r>
              <a:rPr kumimoji="1" lang="en-US" altLang="ja-JP" dirty="0" smtClean="0"/>
              <a:t>PCB</a:t>
            </a:r>
            <a:r>
              <a:rPr kumimoji="1" lang="ja-JP" altLang="en-US" dirty="0" smtClean="0"/>
              <a:t>の問題において、私たちが覚えておくべき経験の一つは、ヒトにおける悲惨な公害・事故の発生に先立って、野生生物への蓄積というシグナルがあったこと、だと思います。</a:t>
            </a:r>
            <a:endParaRPr kumimoji="1" lang="en-US" altLang="ja-JP" dirty="0" smtClean="0"/>
          </a:p>
          <a:p>
            <a:r>
              <a:rPr kumimoji="1" lang="en-US" altLang="ja-JP" dirty="0" smtClean="0"/>
              <a:t>DDT</a:t>
            </a:r>
            <a:r>
              <a:rPr kumimoji="1" lang="ja-JP" altLang="en-US" dirty="0" smtClean="0"/>
              <a:t>についてもレイチェルカーソンが指摘したように野生の鳥類にまず影響が表れて、その危険性が明らかとなりました。</a:t>
            </a:r>
            <a:endParaRPr kumimoji="1" lang="en-US" altLang="ja-JP" dirty="0" smtClean="0"/>
          </a:p>
          <a:p>
            <a:r>
              <a:rPr kumimoji="1" lang="ja-JP" altLang="en-US" dirty="0" smtClean="0"/>
              <a:t>有機水銀についてもヒトにおける水俣病のまえに、魚を食べるネコでの発症がみられたと聞いております。</a:t>
            </a:r>
            <a:endParaRPr kumimoji="1" lang="en-US" altLang="ja-JP" dirty="0" smtClean="0"/>
          </a:p>
          <a:p>
            <a:endParaRPr kumimoji="1" lang="en-US" altLang="ja-JP" dirty="0" smtClean="0"/>
          </a:p>
          <a:p>
            <a:r>
              <a:rPr kumimoji="1" lang="ja-JP" altLang="en-US" dirty="0" smtClean="0"/>
              <a:t>地震の場合は、生物のふるまいから危険を検知するのは、まだなかなか難しいようですが、化学汚染の潜在的リスクについては、そのシグナルを野生生物から検知するというのは、かなりの妥当性・有効性があるとゆっていいと思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9910F18-9668-4738-A173-085ED87B0ABA}" type="slidenum">
              <a:rPr lang="en-US" altLang="ja-JP" smtClean="0"/>
              <a:pPr/>
              <a:t>3</a:t>
            </a:fld>
            <a:endParaRPr lang="en-US" altLang="ja-JP"/>
          </a:p>
        </p:txBody>
      </p:sp>
    </p:spTree>
    <p:extLst>
      <p:ext uri="{BB962C8B-B14F-4D97-AF65-F5344CB8AC3E}">
        <p14:creationId xmlns:p14="http://schemas.microsoft.com/office/powerpoint/2010/main" val="3428112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FF0241-54A2-4EDE-AEB7-5619DEC4F3BA}" type="slidenum">
              <a:rPr lang="en-US" altLang="ja-JP"/>
              <a:pPr/>
              <a:t>37</a:t>
            </a:fld>
            <a:endParaRPr lang="en-US" altLang="ja-JP"/>
          </a:p>
        </p:txBody>
      </p:sp>
      <p:sp>
        <p:nvSpPr>
          <p:cNvPr id="120834" name="Rectangle 2"/>
          <p:cNvSpPr>
            <a:spLocks noGrp="1" noRot="1" noChangeAspect="1" noChangeArrowheads="1" noTextEdit="1"/>
          </p:cNvSpPr>
          <p:nvPr>
            <p:ph type="sldImg"/>
          </p:nvPr>
        </p:nvSpPr>
        <p:spPr>
          <a:xfrm>
            <a:off x="1141413" y="685800"/>
            <a:ext cx="4572000" cy="3429000"/>
          </a:xfrm>
          <a:ln/>
        </p:spPr>
      </p:sp>
      <p:sp>
        <p:nvSpPr>
          <p:cNvPr id="120835"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518895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4402E6-50C9-49FA-BA3E-6FA07A302066}" type="slidenum">
              <a:rPr lang="en-US" altLang="ja-JP"/>
              <a:pPr/>
              <a:t>38</a:t>
            </a:fld>
            <a:endParaRPr lang="en-US" altLang="ja-JP"/>
          </a:p>
        </p:txBody>
      </p:sp>
      <p:sp>
        <p:nvSpPr>
          <p:cNvPr id="122882" name="Rectangle 2"/>
          <p:cNvSpPr>
            <a:spLocks noGrp="1" noRot="1" noChangeAspect="1" noChangeArrowheads="1" noTextEdit="1"/>
          </p:cNvSpPr>
          <p:nvPr>
            <p:ph type="sldImg"/>
          </p:nvPr>
        </p:nvSpPr>
        <p:spPr>
          <a:xfrm>
            <a:off x="1141413" y="685800"/>
            <a:ext cx="4572000" cy="3429000"/>
          </a:xfrm>
          <a:ln/>
        </p:spPr>
      </p:sp>
      <p:sp>
        <p:nvSpPr>
          <p:cNvPr id="122883"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2475956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3BEA56B7-FB09-48AB-A4C5-EE5C3DDE3D31}" type="slidenum">
              <a:rPr lang="en-US" altLang="ja-JP" sz="1200">
                <a:solidFill>
                  <a:prstClr val="black"/>
                </a:solidFill>
              </a:rPr>
              <a:pPr eaLnBrk="1" hangingPunct="1"/>
              <a:t>39</a:t>
            </a:fld>
            <a:endParaRPr lang="en-US" altLang="ja-JP" sz="1200">
              <a:solidFill>
                <a:prstClr val="black"/>
              </a:solidFill>
            </a:endParaRPr>
          </a:p>
        </p:txBody>
      </p:sp>
      <p:sp>
        <p:nvSpPr>
          <p:cNvPr id="149507" name="Rectangle 2"/>
          <p:cNvSpPr>
            <a:spLocks noGrp="1" noRot="1" noChangeAspect="1" noChangeArrowheads="1" noTextEdit="1"/>
          </p:cNvSpPr>
          <p:nvPr>
            <p:ph type="sldImg"/>
          </p:nvPr>
        </p:nvSpPr>
        <p:spPr>
          <a:xfrm>
            <a:off x="1141413" y="685800"/>
            <a:ext cx="4572000" cy="3429000"/>
          </a:xfrm>
          <a:ln/>
        </p:spPr>
      </p:sp>
      <p:sp>
        <p:nvSpPr>
          <p:cNvPr id="149508"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2312135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CB573-9AA8-484D-97E8-1709FB5AE987}" type="slidenum">
              <a:rPr lang="en-US" altLang="ja-JP">
                <a:solidFill>
                  <a:srgbClr val="000000"/>
                </a:solidFill>
              </a:rPr>
              <a:pPr/>
              <a:t>41</a:t>
            </a:fld>
            <a:endParaRPr lang="en-US" altLang="ja-JP">
              <a:solidFill>
                <a:srgbClr val="000000"/>
              </a:solidFill>
            </a:endParaRPr>
          </a:p>
        </p:txBody>
      </p:sp>
      <p:sp>
        <p:nvSpPr>
          <p:cNvPr id="129026" name="Rectangle 2"/>
          <p:cNvSpPr>
            <a:spLocks noGrp="1" noRot="1" noChangeAspect="1" noChangeArrowheads="1" noTextEdit="1"/>
          </p:cNvSpPr>
          <p:nvPr>
            <p:ph type="sldImg"/>
          </p:nvPr>
        </p:nvSpPr>
        <p:spPr>
          <a:xfrm>
            <a:off x="1141413" y="685800"/>
            <a:ext cx="4572000" cy="3429000"/>
          </a:xfrm>
          <a:ln/>
        </p:spPr>
      </p:sp>
      <p:sp>
        <p:nvSpPr>
          <p:cNvPr id="129027"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360478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77CB26-8DDE-42E1-B0DC-517E95F90C37}" type="slidenum">
              <a:rPr lang="en-US" altLang="ja-JP">
                <a:solidFill>
                  <a:srgbClr val="000000"/>
                </a:solidFill>
              </a:rPr>
              <a:pPr/>
              <a:t>42</a:t>
            </a:fld>
            <a:endParaRPr lang="en-US" altLang="ja-JP">
              <a:solidFill>
                <a:srgbClr val="000000"/>
              </a:solidFill>
            </a:endParaRPr>
          </a:p>
        </p:txBody>
      </p:sp>
      <p:sp>
        <p:nvSpPr>
          <p:cNvPr id="131074" name="Rectangle 2"/>
          <p:cNvSpPr>
            <a:spLocks noGrp="1" noRot="1" noChangeAspect="1" noChangeArrowheads="1" noTextEdit="1"/>
          </p:cNvSpPr>
          <p:nvPr>
            <p:ph type="sldImg"/>
          </p:nvPr>
        </p:nvSpPr>
        <p:spPr>
          <a:xfrm>
            <a:off x="1141413" y="685800"/>
            <a:ext cx="4572000" cy="3429000"/>
          </a:xfrm>
          <a:ln/>
        </p:spPr>
      </p:sp>
      <p:sp>
        <p:nvSpPr>
          <p:cNvPr id="131075"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1845480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FA10B-08BD-4F1A-B8F2-68EAF57DB46E}" type="slidenum">
              <a:rPr lang="en-US" altLang="ja-JP">
                <a:solidFill>
                  <a:prstClr val="black"/>
                </a:solidFill>
              </a:rPr>
              <a:pPr/>
              <a:t>43</a:t>
            </a:fld>
            <a:endParaRPr lang="en-US" altLang="ja-JP">
              <a:solidFill>
                <a:prstClr val="black"/>
              </a:solidFill>
            </a:endParaRPr>
          </a:p>
        </p:txBody>
      </p:sp>
      <p:sp>
        <p:nvSpPr>
          <p:cNvPr id="237570" name="Rectangle 2"/>
          <p:cNvSpPr>
            <a:spLocks noGrp="1" noRot="1" noChangeAspect="1" noChangeArrowheads="1" noTextEdit="1"/>
          </p:cNvSpPr>
          <p:nvPr>
            <p:ph type="sldImg"/>
          </p:nvPr>
        </p:nvSpPr>
        <p:spPr>
          <a:xfrm>
            <a:off x="1141413" y="685800"/>
            <a:ext cx="4572000" cy="3429000"/>
          </a:xfrm>
          <a:ln/>
        </p:spPr>
      </p:sp>
      <p:sp>
        <p:nvSpPr>
          <p:cNvPr id="237571"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106312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p:txBody>
          <a:bodyPr/>
          <a:lstStyle/>
          <a:p>
            <a:fld id="{0FEE6269-A3DB-4F1D-86DB-CD949E4AFFB7}" type="slidenum">
              <a:rPr lang="en-US" altLang="ja-JP">
                <a:solidFill>
                  <a:prstClr val="black"/>
                </a:solidFill>
              </a:rPr>
              <a:pPr/>
              <a:t>47</a:t>
            </a:fld>
            <a:endParaRPr lang="en-US" altLang="ja-JP">
              <a:solidFill>
                <a:prstClr val="black"/>
              </a:solidFill>
            </a:endParaRPr>
          </a:p>
        </p:txBody>
      </p:sp>
      <p:sp>
        <p:nvSpPr>
          <p:cNvPr id="26627" name="Rectangle 2"/>
          <p:cNvSpPr>
            <a:spLocks noGrp="1" noRot="1" noChangeAspect="1" noChangeArrowheads="1" noTextEdit="1"/>
          </p:cNvSpPr>
          <p:nvPr>
            <p:ph type="sldImg"/>
          </p:nvPr>
        </p:nvSpPr>
        <p:spPr>
          <a:xfrm>
            <a:off x="2293312" y="706835"/>
            <a:ext cx="2321827" cy="3391096"/>
          </a:xfrm>
          <a:ln/>
        </p:spPr>
      </p:sp>
      <p:sp>
        <p:nvSpPr>
          <p:cNvPr id="26628" name="Rectangle 3"/>
          <p:cNvSpPr>
            <a:spLocks noGrp="1" noChangeArrowheads="1"/>
          </p:cNvSpPr>
          <p:nvPr>
            <p:ph type="body" idx="1"/>
          </p:nvPr>
        </p:nvSpPr>
        <p:spPr>
          <a:xfrm>
            <a:off x="930524" y="4379702"/>
            <a:ext cx="5043400" cy="4093084"/>
          </a:xfrm>
        </p:spPr>
        <p:txBody>
          <a:bodyPr/>
          <a:lstStyle/>
          <a:p>
            <a:pPr eaLnBrk="1" hangingPunct="1"/>
            <a:endParaRPr lang="ja-JP" altLang="ja-JP" smtClean="0"/>
          </a:p>
        </p:txBody>
      </p:sp>
    </p:spTree>
    <p:extLst>
      <p:ext uri="{BB962C8B-B14F-4D97-AF65-F5344CB8AC3E}">
        <p14:creationId xmlns:p14="http://schemas.microsoft.com/office/powerpoint/2010/main" val="3255886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4A4CA6C-B8EB-4C8A-8640-217B2E6E035F}" type="slidenum">
              <a:rPr lang="en-US" altLang="ja-JP"/>
              <a:pPr/>
              <a:t>48</a:t>
            </a:fld>
            <a:endParaRPr lang="en-US" altLang="ja-JP"/>
          </a:p>
        </p:txBody>
      </p:sp>
      <p:sp>
        <p:nvSpPr>
          <p:cNvPr id="246786" name="スライド イメージ プレースホルダ 1"/>
          <p:cNvSpPr>
            <a:spLocks noGrp="1" noRot="1" noChangeAspect="1" noTextEdit="1"/>
          </p:cNvSpPr>
          <p:nvPr>
            <p:ph type="sldImg"/>
          </p:nvPr>
        </p:nvSpPr>
        <p:spPr>
          <a:ln/>
        </p:spPr>
      </p:sp>
      <p:sp>
        <p:nvSpPr>
          <p:cNvPr id="246787" name="ノート プレースホルダ 2"/>
          <p:cNvSpPr>
            <a:spLocks noGrp="1"/>
          </p:cNvSpPr>
          <p:nvPr>
            <p:ph type="body" idx="1"/>
          </p:nvPr>
        </p:nvSpPr>
        <p:spPr/>
        <p:txBody>
          <a:bodyPr lIns="91431" tIns="45715" rIns="91431" bIns="45715"/>
          <a:lstStyle/>
          <a:p>
            <a:pPr>
              <a:spcBef>
                <a:spcPct val="0"/>
              </a:spcBef>
            </a:pPr>
            <a:endParaRPr lang="ja-JP" altLang="ja-JP" sz="900"/>
          </a:p>
        </p:txBody>
      </p:sp>
      <p:sp>
        <p:nvSpPr>
          <p:cNvPr id="246788" name="スライド番号プレースホル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r"/>
            <a:fld id="{C01F23D2-3181-4D37-BC89-C9254C092B5D}" type="slidenum">
              <a:rPr lang="en-US" altLang="ja-JP" sz="1200">
                <a:latin typeface="Calibri" pitchFamily="34" charset="0"/>
                <a:ea typeface="MS PGothic" pitchFamily="50" charset="-128"/>
              </a:rPr>
              <a:pPr algn="r"/>
              <a:t>48</a:t>
            </a:fld>
            <a:endParaRPr lang="en-US" altLang="ja-JP" sz="1200">
              <a:latin typeface="Calibri" pitchFamily="34" charset="0"/>
              <a:ea typeface="MS PGothic" pitchFamily="50" charset="-128"/>
            </a:endParaRPr>
          </a:p>
        </p:txBody>
      </p:sp>
    </p:spTree>
    <p:extLst>
      <p:ext uri="{BB962C8B-B14F-4D97-AF65-F5344CB8AC3E}">
        <p14:creationId xmlns:p14="http://schemas.microsoft.com/office/powerpoint/2010/main" val="2665627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2FD0A81-418E-4C67-8BAB-E13713AEAA9B}" type="slidenum">
              <a:rPr lang="en-US" altLang="ja-JP"/>
              <a:pPr/>
              <a:t>49</a:t>
            </a:fld>
            <a:endParaRPr lang="en-US" altLang="ja-JP"/>
          </a:p>
        </p:txBody>
      </p:sp>
      <p:sp>
        <p:nvSpPr>
          <p:cNvPr id="242690" name="スライド イメージ プレースホルダ 1"/>
          <p:cNvSpPr>
            <a:spLocks noGrp="1" noRot="1" noChangeAspect="1" noTextEdit="1"/>
          </p:cNvSpPr>
          <p:nvPr>
            <p:ph type="sldImg"/>
          </p:nvPr>
        </p:nvSpPr>
        <p:spPr>
          <a:ln/>
        </p:spPr>
      </p:sp>
      <p:sp>
        <p:nvSpPr>
          <p:cNvPr id="242691" name="ノート プレースホルダ 2"/>
          <p:cNvSpPr>
            <a:spLocks noGrp="1"/>
          </p:cNvSpPr>
          <p:nvPr>
            <p:ph type="body" idx="1"/>
          </p:nvPr>
        </p:nvSpPr>
        <p:spPr/>
        <p:txBody>
          <a:bodyPr lIns="91431" tIns="45715" rIns="91431" bIns="45715"/>
          <a:lstStyle/>
          <a:p>
            <a:pPr>
              <a:spcBef>
                <a:spcPct val="0"/>
              </a:spcBef>
            </a:pPr>
            <a:endParaRPr lang="ja-JP" altLang="ja-JP" sz="900"/>
          </a:p>
        </p:txBody>
      </p:sp>
      <p:sp>
        <p:nvSpPr>
          <p:cNvPr id="242692" name="スライド番号プレースホル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r"/>
            <a:fld id="{95FB8089-B2E4-4105-818A-D4C91B10C9F2}" type="slidenum">
              <a:rPr lang="en-US" altLang="ja-JP" sz="1200">
                <a:latin typeface="Calibri" pitchFamily="34" charset="0"/>
                <a:ea typeface="MS PGothic" pitchFamily="50" charset="-128"/>
              </a:rPr>
              <a:pPr algn="r"/>
              <a:t>49</a:t>
            </a:fld>
            <a:endParaRPr lang="en-US" altLang="ja-JP" sz="1200">
              <a:latin typeface="Calibri" pitchFamily="34" charset="0"/>
              <a:ea typeface="MS PGothic" pitchFamily="50" charset="-128"/>
            </a:endParaRPr>
          </a:p>
        </p:txBody>
      </p:sp>
    </p:spTree>
    <p:extLst>
      <p:ext uri="{BB962C8B-B14F-4D97-AF65-F5344CB8AC3E}">
        <p14:creationId xmlns:p14="http://schemas.microsoft.com/office/powerpoint/2010/main" val="28200199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0160A73F-7333-43AB-BFAA-0BBD862E5232}" type="slidenum">
              <a:rPr lang="en-US" altLang="ja-JP" sz="1200">
                <a:solidFill>
                  <a:prstClr val="black"/>
                </a:solidFill>
              </a:rPr>
              <a:pPr eaLnBrk="1" hangingPunct="1"/>
              <a:t>52</a:t>
            </a:fld>
            <a:endParaRPr lang="en-US" altLang="ja-JP" sz="1200">
              <a:solidFill>
                <a:prstClr val="black"/>
              </a:solidFill>
            </a:endParaRPr>
          </a:p>
        </p:txBody>
      </p:sp>
      <p:sp>
        <p:nvSpPr>
          <p:cNvPr id="139267" name="Rectangle 2"/>
          <p:cNvSpPr>
            <a:spLocks noGrp="1" noRot="1" noChangeAspect="1" noChangeArrowheads="1" noTextEdit="1"/>
          </p:cNvSpPr>
          <p:nvPr>
            <p:ph type="sldImg"/>
          </p:nvPr>
        </p:nvSpPr>
        <p:spPr>
          <a:xfrm>
            <a:off x="1141413" y="685800"/>
            <a:ext cx="4572000" cy="3429000"/>
          </a:xfrm>
          <a:ln/>
        </p:spPr>
      </p:sp>
      <p:sp>
        <p:nvSpPr>
          <p:cNvPr id="139268" name="Rectangle 3"/>
          <p:cNvSpPr>
            <a:spLocks noGrp="1" noChangeArrowheads="1"/>
          </p:cNvSpPr>
          <p:nvPr>
            <p:ph type="body" idx="1"/>
          </p:nvPr>
        </p:nvSpPr>
        <p:spPr>
          <a:xfrm>
            <a:off x="914400" y="4343400"/>
            <a:ext cx="5029200" cy="4114800"/>
          </a:xfrm>
          <a:noFill/>
        </p:spPr>
        <p:txBody>
          <a:bodyPr/>
          <a:lstStyle/>
          <a:p>
            <a:pPr eaLnBrk="1" hangingPunct="1"/>
            <a:endParaRPr lang="ja-JP" altLang="ja-JP" smtClean="0"/>
          </a:p>
        </p:txBody>
      </p:sp>
    </p:spTree>
    <p:extLst>
      <p:ext uri="{BB962C8B-B14F-4D97-AF65-F5344CB8AC3E}">
        <p14:creationId xmlns:p14="http://schemas.microsoft.com/office/powerpoint/2010/main" val="143678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6E605C3-51F2-4D2E-9CD5-CBD826B8EFB4}" type="slidenum">
              <a:rPr lang="en-US" altLang="ja-JP">
                <a:solidFill>
                  <a:prstClr val="black"/>
                </a:solidFill>
              </a:rPr>
              <a:pPr/>
              <a:t>4</a:t>
            </a:fld>
            <a:endParaRPr lang="en-US" altLang="ja-JP">
              <a:solidFill>
                <a:prstClr val="black"/>
              </a:solidFill>
            </a:endParaRPr>
          </a:p>
        </p:txBody>
      </p:sp>
      <p:sp>
        <p:nvSpPr>
          <p:cNvPr id="21507" name="Rectangle 2"/>
          <p:cNvSpPr>
            <a:spLocks noGrp="1" noRot="1" noChangeAspect="1" noChangeArrowheads="1" noTextEdit="1"/>
          </p:cNvSpPr>
          <p:nvPr>
            <p:ph type="sldImg"/>
          </p:nvPr>
        </p:nvSpPr>
        <p:spPr>
          <a:xfrm>
            <a:off x="5346700" y="74613"/>
            <a:ext cx="914400" cy="687387"/>
          </a:xfrm>
          <a:ln/>
        </p:spPr>
      </p:sp>
      <p:sp>
        <p:nvSpPr>
          <p:cNvPr id="21508" name="Rectangle 3"/>
          <p:cNvSpPr>
            <a:spLocks noGrp="1" noChangeArrowheads="1"/>
          </p:cNvSpPr>
          <p:nvPr>
            <p:ph type="body" idx="1"/>
          </p:nvPr>
        </p:nvSpPr>
        <p:spPr>
          <a:xfrm>
            <a:off x="1" y="226663"/>
            <a:ext cx="6262209" cy="9151311"/>
          </a:xfrm>
        </p:spPr>
        <p:txBody>
          <a:bodyPr/>
          <a:lstStyle/>
          <a:p>
            <a:pPr marL="180975" indent="-180975">
              <a:lnSpc>
                <a:spcPct val="80000"/>
              </a:lnSpc>
            </a:pPr>
            <a:r>
              <a:rPr lang="ja-JP" altLang="en-US" sz="3200" dirty="0" smtClean="0">
                <a:latin typeface="Arial Black" pitchFamily="34" charset="0"/>
              </a:rPr>
              <a:t>今日では、そうした生物に蓄積し、難分解で、長距離移動性をもち、しばしば生物に有害な作用を及ぼす</a:t>
            </a:r>
            <a:r>
              <a:rPr lang="en-US" altLang="ja-JP" sz="3200" dirty="0" smtClean="0">
                <a:latin typeface="Arial Black" pitchFamily="34" charset="0"/>
              </a:rPr>
              <a:t>PCB</a:t>
            </a:r>
            <a:r>
              <a:rPr lang="ja-JP" altLang="en-US" sz="3200" dirty="0" smtClean="0">
                <a:latin typeface="Arial Black" pitchFamily="34" charset="0"/>
              </a:rPr>
              <a:t>はじめとするこの物質群を残留性有機汚染物質・</a:t>
            </a:r>
            <a:r>
              <a:rPr lang="en-US" altLang="ja-JP" sz="3200" dirty="0" smtClean="0">
                <a:latin typeface="Arial Black" pitchFamily="34" charset="0"/>
              </a:rPr>
              <a:t>POPs</a:t>
            </a:r>
            <a:r>
              <a:rPr lang="ja-JP" altLang="en-US" sz="3200" dirty="0" smtClean="0">
                <a:latin typeface="Arial Black" pitchFamily="34" charset="0"/>
              </a:rPr>
              <a:t>とよんでいます。</a:t>
            </a:r>
            <a:endParaRPr lang="en-US" altLang="ja-JP" sz="3200" dirty="0" smtClean="0">
              <a:latin typeface="Arial Black" pitchFamily="34" charset="0"/>
            </a:endParaRPr>
          </a:p>
          <a:p>
            <a:pPr marL="180975" indent="-180975">
              <a:lnSpc>
                <a:spcPct val="80000"/>
              </a:lnSpc>
            </a:pPr>
            <a:r>
              <a:rPr lang="ja-JP" altLang="en-US" sz="3200" dirty="0" smtClean="0">
                <a:latin typeface="Arial Black" pitchFamily="34" charset="0"/>
              </a:rPr>
              <a:t>これら物質は、国内では化審法、国際的にはストックホルム条約により、その早期廃絶や削減が求められてきました。本日は、</a:t>
            </a:r>
            <a:r>
              <a:rPr lang="en-US" altLang="ja-JP" sz="3200" dirty="0" smtClean="0">
                <a:latin typeface="Arial Black" pitchFamily="34" charset="0"/>
              </a:rPr>
              <a:t>PCB</a:t>
            </a:r>
            <a:r>
              <a:rPr lang="ja-JP" altLang="en-US" sz="3200" dirty="0" smtClean="0">
                <a:latin typeface="Arial Black" pitchFamily="34" charset="0"/>
              </a:rPr>
              <a:t>を中心とした講演会ですが、私の講演では、</a:t>
            </a:r>
            <a:r>
              <a:rPr lang="en-US" altLang="ja-JP" sz="3200" dirty="0" smtClean="0">
                <a:latin typeface="Arial Black" pitchFamily="34" charset="0"/>
              </a:rPr>
              <a:t>PCBs</a:t>
            </a:r>
            <a:r>
              <a:rPr lang="ja-JP" altLang="en-US" sz="3200" dirty="0" smtClean="0">
                <a:latin typeface="Arial Black" pitchFamily="34" charset="0"/>
              </a:rPr>
              <a:t>に加えて、ダイオキシン類や</a:t>
            </a:r>
            <a:r>
              <a:rPr lang="en-US" altLang="ja-JP" sz="3200" dirty="0" smtClean="0">
                <a:latin typeface="Arial Black" pitchFamily="34" charset="0"/>
              </a:rPr>
              <a:t>DDT</a:t>
            </a:r>
            <a:r>
              <a:rPr lang="ja-JP" altLang="en-US" sz="3200" dirty="0" err="1" smtClean="0">
                <a:latin typeface="Arial Black" pitchFamily="34" charset="0"/>
              </a:rPr>
              <a:t>、</a:t>
            </a:r>
            <a:r>
              <a:rPr lang="en-US" altLang="ja-JP" sz="3200" dirty="0" smtClean="0">
                <a:latin typeface="Arial Black" pitchFamily="34" charset="0"/>
              </a:rPr>
              <a:t>HCB</a:t>
            </a:r>
            <a:r>
              <a:rPr lang="ja-JP" altLang="en-US" sz="3200" dirty="0" smtClean="0">
                <a:latin typeface="Arial Black" pitchFamily="34" charset="0"/>
              </a:rPr>
              <a:t>などの</a:t>
            </a:r>
            <a:r>
              <a:rPr lang="en-US" altLang="ja-JP" sz="3200" dirty="0" smtClean="0">
                <a:latin typeface="Arial Black" pitchFamily="34" charset="0"/>
              </a:rPr>
              <a:t>POPs</a:t>
            </a:r>
            <a:r>
              <a:rPr lang="ja-JP" altLang="en-US" sz="3200" dirty="0" smtClean="0">
                <a:latin typeface="Arial Black" pitchFamily="34" charset="0"/>
              </a:rPr>
              <a:t>についても取り上げていきたいと思います。</a:t>
            </a:r>
            <a:endParaRPr lang="en-US" altLang="ja-JP" sz="3200" dirty="0" smtClean="0">
              <a:latin typeface="Arial Black" pitchFamily="34" charset="0"/>
            </a:endParaRPr>
          </a:p>
          <a:p>
            <a:pPr marL="180975" indent="-180975">
              <a:lnSpc>
                <a:spcPct val="80000"/>
              </a:lnSpc>
            </a:pPr>
            <a:endParaRPr lang="en-US" altLang="ja-JP" sz="3200" dirty="0" smtClean="0">
              <a:latin typeface="Arial Black" pitchFamily="34" charset="0"/>
            </a:endParaRPr>
          </a:p>
        </p:txBody>
      </p:sp>
    </p:spTree>
    <p:extLst>
      <p:ext uri="{BB962C8B-B14F-4D97-AF65-F5344CB8AC3E}">
        <p14:creationId xmlns:p14="http://schemas.microsoft.com/office/powerpoint/2010/main" val="176288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9B9F4F9D-7732-4924-82BB-29251EF7F3CE}" type="slidenum">
              <a:rPr lang="en-US" altLang="ja-JP" sz="1200">
                <a:solidFill>
                  <a:prstClr val="black"/>
                </a:solidFill>
              </a:rPr>
              <a:pPr eaLnBrk="1" hangingPunct="1"/>
              <a:t>53</a:t>
            </a:fld>
            <a:endParaRPr lang="en-US" altLang="ja-JP" sz="120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14400" y="4343400"/>
            <a:ext cx="5029200" cy="4114800"/>
          </a:xfrm>
          <a:noFill/>
        </p:spPr>
        <p:txBody>
          <a:bodyPr/>
          <a:lstStyle/>
          <a:p>
            <a:pPr algn="just" eaLnBrk="1" hangingPunct="1"/>
            <a:r>
              <a:rPr lang="ja-JP" altLang="en-US" smtClean="0">
                <a:latin typeface="Arial" pitchFamily="34" charset="0"/>
                <a:ea typeface="HGS創英角ｺﾞｼｯｸUB" pitchFamily="50" charset="-128"/>
              </a:rPr>
              <a:t>具体的には、本学の生物環境試料バンク、この試料バンクには、多種多様な生物試料が世界各地から収集され、化学分析に適した状態で保存されているのですが、このバンクに保存されているアジア・太平洋海域の海棲哺乳類の脂肪組織を化学分析に供試し、</a:t>
            </a:r>
            <a:endParaRPr lang="ja-JP" altLang="en-US" smtClean="0">
              <a:latin typeface="Arial" pitchFamily="34" charset="0"/>
              <a:cs typeface="Arial" pitchFamily="34" charset="0"/>
            </a:endParaRPr>
          </a:p>
          <a:p>
            <a:pPr algn="just" eaLnBrk="1" hangingPunct="1"/>
            <a:r>
              <a:rPr lang="ja-JP" altLang="en-US" smtClean="0">
                <a:cs typeface="Arial" pitchFamily="34" charset="0"/>
              </a:rPr>
              <a:t> </a:t>
            </a:r>
            <a:endParaRPr lang="ja-JP" altLang="en-US" smtClean="0"/>
          </a:p>
        </p:txBody>
      </p:sp>
    </p:spTree>
    <p:extLst>
      <p:ext uri="{BB962C8B-B14F-4D97-AF65-F5344CB8AC3E}">
        <p14:creationId xmlns:p14="http://schemas.microsoft.com/office/powerpoint/2010/main" val="3284227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164CEB-99E8-4BBE-8894-8984C80DF989}" type="slidenum">
              <a:rPr lang="en-US" altLang="ja-JP">
                <a:solidFill>
                  <a:prstClr val="black"/>
                </a:solidFill>
              </a:rPr>
              <a:pPr>
                <a:defRPr/>
              </a:pPr>
              <a:t>54</a:t>
            </a:fld>
            <a:endParaRPr lang="en-US" altLang="ja-JP">
              <a:solidFill>
                <a:prstClr val="black"/>
              </a:solidFill>
            </a:endParaRPr>
          </a:p>
        </p:txBody>
      </p:sp>
      <p:sp>
        <p:nvSpPr>
          <p:cNvPr id="329731" name="Rectangle 2"/>
          <p:cNvSpPr>
            <a:spLocks noGrp="1" noRot="1" noChangeAspect="1" noChangeArrowheads="1" noTextEdit="1"/>
          </p:cNvSpPr>
          <p:nvPr>
            <p:ph type="sldImg"/>
          </p:nvPr>
        </p:nvSpPr>
        <p:spPr>
          <a:xfrm>
            <a:off x="5343525" y="73025"/>
            <a:ext cx="917575" cy="688975"/>
          </a:xfrm>
          <a:ln/>
        </p:spPr>
      </p:sp>
      <p:sp>
        <p:nvSpPr>
          <p:cNvPr id="329732" name="Rectangle 3"/>
          <p:cNvSpPr>
            <a:spLocks noGrp="1" noChangeArrowheads="1"/>
          </p:cNvSpPr>
          <p:nvPr>
            <p:ph type="body" idx="1"/>
          </p:nvPr>
        </p:nvSpPr>
        <p:spPr>
          <a:xfrm>
            <a:off x="1" y="225106"/>
            <a:ext cx="6261581" cy="91498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0975" indent="-180975">
              <a:lnSpc>
                <a:spcPct val="80000"/>
              </a:lnSpc>
            </a:pPr>
            <a:r>
              <a:rPr lang="ja-JP" altLang="en-US" sz="3200" smtClean="0">
                <a:latin typeface="Arial Black" pitchFamily="34" charset="0"/>
              </a:rPr>
              <a:t>まず、本研究の背景を説明いたします。</a:t>
            </a:r>
          </a:p>
          <a:p>
            <a:pPr marL="180975" indent="-180975">
              <a:lnSpc>
                <a:spcPct val="80000"/>
              </a:lnSpc>
            </a:pPr>
            <a:endParaRPr lang="ja-JP" altLang="en-US" sz="3200" smtClean="0">
              <a:latin typeface="Arial Black" pitchFamily="34" charset="0"/>
            </a:endParaRPr>
          </a:p>
          <a:p>
            <a:pPr marL="180975" indent="-180975">
              <a:lnSpc>
                <a:spcPct val="80000"/>
              </a:lnSpc>
            </a:pPr>
            <a:r>
              <a:rPr lang="ja-JP" altLang="en-US" sz="3200" smtClean="0">
                <a:latin typeface="Arial Black" pitchFamily="34" charset="0"/>
              </a:rPr>
              <a:t>ここに示す</a:t>
            </a:r>
            <a:r>
              <a:rPr lang="en-US" altLang="ja-JP" sz="3200" smtClean="0">
                <a:latin typeface="Arial Black" pitchFamily="34" charset="0"/>
              </a:rPr>
              <a:t>PCBs</a:t>
            </a:r>
            <a:r>
              <a:rPr lang="ja-JP" altLang="en-US" sz="3200" smtClean="0">
                <a:latin typeface="Arial Black" pitchFamily="34" charset="0"/>
              </a:rPr>
              <a:t>のような既存の</a:t>
            </a:r>
            <a:r>
              <a:rPr lang="en-US" altLang="ja-JP" sz="3200" smtClean="0">
                <a:latin typeface="Arial Black" pitchFamily="34" charset="0"/>
              </a:rPr>
              <a:t>POPs</a:t>
            </a:r>
            <a:r>
              <a:rPr lang="ja-JP" altLang="en-US" sz="3200" smtClean="0">
                <a:latin typeface="Arial Black" pitchFamily="34" charset="0"/>
              </a:rPr>
              <a:t>はすでに日本では</a:t>
            </a:r>
            <a:r>
              <a:rPr lang="en-US" altLang="ja-JP" sz="3200" smtClean="0">
                <a:latin typeface="Arial Black" pitchFamily="34" charset="0"/>
              </a:rPr>
              <a:t>1970</a:t>
            </a:r>
            <a:r>
              <a:rPr lang="ja-JP" altLang="en-US" sz="3200" smtClean="0">
                <a:latin typeface="Arial Black" pitchFamily="34" charset="0"/>
              </a:rPr>
              <a:t>年代に生産・使用が禁止され、近年ではストックホルム条約などにより、国際的な規制・対策が始まっております。</a:t>
            </a:r>
          </a:p>
          <a:p>
            <a:pPr marL="180975" indent="-180975">
              <a:lnSpc>
                <a:spcPct val="80000"/>
              </a:lnSpc>
            </a:pPr>
            <a:endParaRPr lang="ja-JP" altLang="en-US" sz="3200" smtClean="0">
              <a:latin typeface="Arial Black" pitchFamily="34" charset="0"/>
            </a:endParaRPr>
          </a:p>
          <a:p>
            <a:pPr marL="180975" indent="-180975">
              <a:lnSpc>
                <a:spcPct val="80000"/>
              </a:lnSpc>
            </a:pPr>
            <a:r>
              <a:rPr lang="ja-JP" altLang="en-US" sz="3200" smtClean="0">
                <a:latin typeface="Arial Black" pitchFamily="34" charset="0"/>
              </a:rPr>
              <a:t>そのような状況を反映し、既存</a:t>
            </a:r>
            <a:r>
              <a:rPr lang="en-US" altLang="ja-JP" sz="3200" smtClean="0">
                <a:latin typeface="Arial Black" pitchFamily="34" charset="0"/>
              </a:rPr>
              <a:t>POPs</a:t>
            </a:r>
            <a:r>
              <a:rPr lang="ja-JP" altLang="en-US" sz="3200" smtClean="0">
                <a:latin typeface="Arial Black" pitchFamily="34" charset="0"/>
              </a:rPr>
              <a:t>の汚染レベルは概して、低減傾向にあることが多くの調査等で報告されています</a:t>
            </a:r>
          </a:p>
          <a:p>
            <a:pPr marL="180975" indent="-180975">
              <a:lnSpc>
                <a:spcPct val="80000"/>
              </a:lnSpc>
            </a:pPr>
            <a:endParaRPr lang="ja-JP" altLang="en-US" sz="3200" smtClean="0">
              <a:latin typeface="Arial Black" pitchFamily="34" charset="0"/>
            </a:endParaRPr>
          </a:p>
          <a:p>
            <a:pPr marL="180975" indent="-180975">
              <a:lnSpc>
                <a:spcPct val="80000"/>
              </a:lnSpc>
            </a:pPr>
            <a:r>
              <a:rPr lang="ja-JP" altLang="en-US" sz="3200" smtClean="0">
                <a:latin typeface="Arial Black" pitchFamily="34" charset="0"/>
              </a:rPr>
              <a:t>一方こちらに示すような</a:t>
            </a:r>
            <a:r>
              <a:rPr lang="en-US" altLang="ja-JP" sz="3200" smtClean="0">
                <a:latin typeface="Arial Black" pitchFamily="34" charset="0"/>
              </a:rPr>
              <a:t>POPs</a:t>
            </a:r>
            <a:r>
              <a:rPr lang="ja-JP" altLang="en-US" sz="3200" smtClean="0">
                <a:latin typeface="Arial Black" pitchFamily="34" charset="0"/>
              </a:rPr>
              <a:t>候補物質、これは難燃剤の</a:t>
            </a:r>
            <a:r>
              <a:rPr lang="en-US" altLang="ja-JP" sz="3200" smtClean="0">
                <a:latin typeface="Arial Black" pitchFamily="34" charset="0"/>
              </a:rPr>
              <a:t>PBDEs</a:t>
            </a:r>
            <a:r>
              <a:rPr lang="ja-JP" altLang="en-US" sz="3200" smtClean="0">
                <a:latin typeface="Arial Black" pitchFamily="34" charset="0"/>
              </a:rPr>
              <a:t>を示していますが、こうした物質は物理化学性や毒性が</a:t>
            </a:r>
            <a:r>
              <a:rPr lang="en-US" altLang="ja-JP" sz="3200" smtClean="0">
                <a:latin typeface="Arial Black" pitchFamily="34" charset="0"/>
              </a:rPr>
              <a:t>POPs</a:t>
            </a:r>
            <a:r>
              <a:rPr lang="ja-JP" altLang="en-US" sz="3200" smtClean="0">
                <a:latin typeface="Arial Black" pitchFamily="34" charset="0"/>
              </a:rPr>
              <a:t>に類似しているにも関わらず、現在でも使用が継続しており、今後の汚染の顕在化が懸念されています。</a:t>
            </a:r>
          </a:p>
        </p:txBody>
      </p:sp>
    </p:spTree>
    <p:extLst>
      <p:ext uri="{BB962C8B-B14F-4D97-AF65-F5344CB8AC3E}">
        <p14:creationId xmlns:p14="http://schemas.microsoft.com/office/powerpoint/2010/main" val="3642696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1FD8E-F8D2-484D-B13B-0A861C2B5F3C}" type="slidenum">
              <a:rPr lang="en-US" altLang="ja-JP">
                <a:solidFill>
                  <a:prstClr val="black"/>
                </a:solidFill>
              </a:rPr>
              <a:pPr/>
              <a:t>56</a:t>
            </a:fld>
            <a:endParaRPr lang="en-US" altLang="ja-JP">
              <a:solidFill>
                <a:prstClr val="black"/>
              </a:solidFill>
            </a:endParaRPr>
          </a:p>
        </p:txBody>
      </p:sp>
      <p:sp>
        <p:nvSpPr>
          <p:cNvPr id="182274" name="Rectangle 2"/>
          <p:cNvSpPr>
            <a:spLocks noGrp="1" noRot="1" noChangeAspect="1" noChangeArrowheads="1" noTextEdit="1"/>
          </p:cNvSpPr>
          <p:nvPr>
            <p:ph type="sldImg"/>
          </p:nvPr>
        </p:nvSpPr>
        <p:spPr>
          <a:xfrm>
            <a:off x="4330700" y="223838"/>
            <a:ext cx="1673225" cy="1255712"/>
          </a:xfrm>
          <a:ln/>
        </p:spPr>
      </p:sp>
      <p:sp>
        <p:nvSpPr>
          <p:cNvPr id="182275" name="Rectangle 3"/>
          <p:cNvSpPr>
            <a:spLocks noGrp="1" noChangeArrowheads="1"/>
          </p:cNvSpPr>
          <p:nvPr>
            <p:ph type="body" idx="1"/>
          </p:nvPr>
        </p:nvSpPr>
        <p:spPr>
          <a:xfrm>
            <a:off x="1" y="828677"/>
            <a:ext cx="6270625" cy="8315324"/>
          </a:xfrm>
        </p:spPr>
        <p:txBody>
          <a:bodyPr/>
          <a:lstStyle/>
          <a:p>
            <a:pPr marL="266700" indent="-266700"/>
            <a:r>
              <a:rPr lang="en-US" altLang="ja-JP" sz="1600" b="1">
                <a:latin typeface="Arial Black" pitchFamily="34" charset="0"/>
              </a:rPr>
              <a:t>Slide 12: Marine Mammals Used </a:t>
            </a:r>
          </a:p>
          <a:p>
            <a:pPr marL="266700" indent="-266700"/>
            <a:r>
              <a:rPr lang="en-US" altLang="ja-JP" sz="1600" b="1">
                <a:latin typeface="Arial Black" pitchFamily="34" charset="0"/>
              </a:rPr>
              <a:t>in Trends Study of BFRs</a:t>
            </a:r>
          </a:p>
          <a:p>
            <a:pPr marL="266700" indent="-266700"/>
            <a:endParaRPr lang="en-US" altLang="ja-JP" sz="1800" b="1">
              <a:latin typeface="Arial Black" pitchFamily="34" charset="0"/>
            </a:endParaRPr>
          </a:p>
          <a:p>
            <a:pPr marL="266700" indent="-266700" algn="just">
              <a:buFont typeface="Wingdings" pitchFamily="2" charset="2"/>
              <a:buChar char="l"/>
            </a:pPr>
            <a:r>
              <a:rPr lang="en-US" altLang="ja-JP" sz="2800" b="1">
                <a:latin typeface="Arial Black" pitchFamily="34" charset="0"/>
              </a:rPr>
              <a:t>For the studies on temporal trend of BFRs, we used archived samples from </a:t>
            </a:r>
            <a:r>
              <a:rPr lang="en-US" altLang="ja-JP" sz="2800" b="1" i="1">
                <a:latin typeface="Arial Black" pitchFamily="34" charset="0"/>
              </a:rPr>
              <a:t>es</a:t>
            </a:r>
            <a:r>
              <a:rPr lang="en-US" altLang="ja-JP" sz="2800" b="1">
                <a:latin typeface="Arial Black" pitchFamily="34" charset="0"/>
              </a:rPr>
              <a:t>-Bank in our University, such as northern fur seals from the North Pacific, sediment cores from Tokyo Bay, Japan, melon-headed whales and striped dolphins stranded at Japanese coast and finless porpoises from South China coast.=====</a:t>
            </a:r>
          </a:p>
        </p:txBody>
      </p:sp>
    </p:spTree>
    <p:extLst>
      <p:ext uri="{BB962C8B-B14F-4D97-AF65-F5344CB8AC3E}">
        <p14:creationId xmlns:p14="http://schemas.microsoft.com/office/powerpoint/2010/main" val="1761343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7204F43A-E274-4B5E-8FD9-85BE67327E23}" type="slidenum">
              <a:rPr lang="en-US" altLang="ja-JP" sz="1200">
                <a:solidFill>
                  <a:prstClr val="black"/>
                </a:solidFill>
              </a:rPr>
              <a:pPr eaLnBrk="1" hangingPunct="1"/>
              <a:t>57</a:t>
            </a:fld>
            <a:endParaRPr lang="en-US" altLang="ja-JP" sz="1200">
              <a:solidFill>
                <a:prstClr val="black"/>
              </a:solidFill>
            </a:endParaRPr>
          </a:p>
        </p:txBody>
      </p:sp>
      <p:sp>
        <p:nvSpPr>
          <p:cNvPr id="145411" name="Rectangle 2"/>
          <p:cNvSpPr>
            <a:spLocks noGrp="1" noRot="1" noChangeAspect="1" noChangeArrowheads="1" noTextEdit="1"/>
          </p:cNvSpPr>
          <p:nvPr>
            <p:ph type="sldImg"/>
          </p:nvPr>
        </p:nvSpPr>
        <p:spPr>
          <a:xfrm>
            <a:off x="5062538" y="188913"/>
            <a:ext cx="909637" cy="682625"/>
          </a:xfrm>
          <a:ln/>
        </p:spPr>
      </p:sp>
      <p:sp>
        <p:nvSpPr>
          <p:cNvPr id="145412" name="Rectangle 3"/>
          <p:cNvSpPr>
            <a:spLocks noGrp="1" noChangeArrowheads="1"/>
          </p:cNvSpPr>
          <p:nvPr>
            <p:ph type="body" idx="1"/>
          </p:nvPr>
        </p:nvSpPr>
        <p:spPr>
          <a:xfrm>
            <a:off x="0" y="174625"/>
            <a:ext cx="6284913" cy="8694738"/>
          </a:xfrm>
          <a:noFill/>
        </p:spPr>
        <p:txBody>
          <a:bodyPr/>
          <a:lstStyle/>
          <a:p>
            <a:pPr marL="266700" indent="-266700" algn="just" eaLnBrk="1" hangingPunct="1">
              <a:lnSpc>
                <a:spcPct val="90000"/>
              </a:lnSpc>
            </a:pPr>
            <a:r>
              <a:rPr lang="en-US" altLang="ja-JP" sz="1400" b="1" smtClean="0">
                <a:latin typeface="Arial Black" pitchFamily="34" charset="0"/>
              </a:rPr>
              <a:t>Slide 14: BFR Temporal Trend in </a:t>
            </a:r>
          </a:p>
          <a:p>
            <a:pPr marL="266700" indent="-266700" algn="just" eaLnBrk="1" hangingPunct="1">
              <a:lnSpc>
                <a:spcPct val="90000"/>
              </a:lnSpc>
            </a:pPr>
            <a:r>
              <a:rPr lang="en-US" altLang="ja-JP" sz="1400" b="1" smtClean="0">
                <a:latin typeface="Arial Black" pitchFamily="34" charset="0"/>
              </a:rPr>
              <a:t>Northern Fur Seal</a:t>
            </a:r>
            <a:endParaRPr lang="en-US" altLang="ja-JP" sz="1400" b="1" smtClean="0">
              <a:latin typeface="Arial Black" pitchFamily="34" charset="0"/>
              <a:ea typeface="平成明朝" charset="-128"/>
            </a:endParaRPr>
          </a:p>
          <a:p>
            <a:pPr marL="266700" indent="-266700" algn="just" eaLnBrk="1" hangingPunct="1">
              <a:lnSpc>
                <a:spcPct val="90000"/>
              </a:lnSpc>
            </a:pPr>
            <a:endParaRPr lang="en-US" altLang="ja-JP" sz="1800" b="1" smtClean="0">
              <a:latin typeface="Arial Black" pitchFamily="34" charset="0"/>
              <a:ea typeface="平成明朝" charset="-128"/>
            </a:endParaRPr>
          </a:p>
          <a:p>
            <a:pPr marL="266700" indent="-266700" algn="just" eaLnBrk="1" hangingPunct="1">
              <a:lnSpc>
                <a:spcPct val="90000"/>
              </a:lnSpc>
              <a:buFont typeface="Wingdings" pitchFamily="2" charset="2"/>
              <a:buChar char="l"/>
            </a:pPr>
            <a:r>
              <a:rPr lang="en-US" altLang="ja-JP" sz="2800" b="1" smtClean="0">
                <a:latin typeface="Arial Black" pitchFamily="34" charset="0"/>
                <a:ea typeface="平成明朝" charset="-128"/>
              </a:rPr>
              <a:t>The results obtained are shown in this slide. </a:t>
            </a:r>
          </a:p>
          <a:p>
            <a:pPr marL="266700" indent="-266700" algn="just" eaLnBrk="1" hangingPunct="1">
              <a:lnSpc>
                <a:spcPct val="90000"/>
              </a:lnSpc>
              <a:buFont typeface="Wingdings" pitchFamily="2" charset="2"/>
              <a:buNone/>
            </a:pPr>
            <a:endParaRPr lang="en-US" altLang="ja-JP" sz="2800" b="1" smtClean="0">
              <a:latin typeface="Arial Black" pitchFamily="34" charset="0"/>
              <a:ea typeface="平成明朝" charset="-128"/>
            </a:endParaRPr>
          </a:p>
          <a:p>
            <a:pPr marL="266700" indent="-266700" algn="just" eaLnBrk="1" hangingPunct="1">
              <a:lnSpc>
                <a:spcPct val="90000"/>
              </a:lnSpc>
              <a:buFont typeface="Wingdings" pitchFamily="2" charset="2"/>
              <a:buChar char="l"/>
            </a:pPr>
            <a:r>
              <a:rPr lang="en-US" altLang="ja-JP" sz="2800" b="1" smtClean="0">
                <a:latin typeface="Arial Black" pitchFamily="34" charset="0"/>
                <a:ea typeface="平成明朝" charset="-128"/>
              </a:rPr>
              <a:t>You can see, legacy POPs in northern fur seals showed the highest levels in </a:t>
            </a:r>
            <a:r>
              <a:rPr lang="en-US" altLang="ja-JP" sz="2800" b="1" smtClean="0">
                <a:solidFill>
                  <a:srgbClr val="FF0000"/>
                </a:solidFill>
                <a:latin typeface="Arial Black" pitchFamily="34" charset="0"/>
                <a:ea typeface="平成明朝" charset="-128"/>
              </a:rPr>
              <a:t>1970s to early 1980s</a:t>
            </a:r>
            <a:r>
              <a:rPr lang="en-US" altLang="ja-JP" sz="2800" b="1" smtClean="0">
                <a:latin typeface="Arial Black" pitchFamily="34" charset="0"/>
                <a:ea typeface="平成明朝" charset="-128"/>
              </a:rPr>
              <a:t> and then decreased.</a:t>
            </a:r>
          </a:p>
          <a:p>
            <a:pPr marL="266700" indent="-266700" algn="just" eaLnBrk="1" hangingPunct="1">
              <a:lnSpc>
                <a:spcPct val="90000"/>
              </a:lnSpc>
              <a:buFont typeface="Wingdings" pitchFamily="2" charset="2"/>
              <a:buChar char="l"/>
            </a:pPr>
            <a:endParaRPr lang="en-US" altLang="ja-JP" sz="2800" b="1" smtClean="0">
              <a:latin typeface="Arial Black" pitchFamily="34" charset="0"/>
              <a:ea typeface="平成明朝" charset="-128"/>
            </a:endParaRPr>
          </a:p>
          <a:p>
            <a:pPr marL="266700" indent="-266700" algn="just" eaLnBrk="1" hangingPunct="1">
              <a:lnSpc>
                <a:spcPct val="90000"/>
              </a:lnSpc>
              <a:buFont typeface="Wingdings" pitchFamily="2" charset="2"/>
              <a:buChar char="l"/>
            </a:pPr>
            <a:r>
              <a:rPr lang="en-US" altLang="ja-JP" sz="2800" b="1" smtClean="0">
                <a:latin typeface="Arial Black" pitchFamily="34" charset="0"/>
                <a:ea typeface="平成明朝" charset="-128"/>
              </a:rPr>
              <a:t>Whereas  concentrations of PBDEs and HBCDs shown in the left two figures were lower in </a:t>
            </a:r>
            <a:r>
              <a:rPr lang="en-US" altLang="ja-JP" sz="2800" b="1" smtClean="0">
                <a:solidFill>
                  <a:srgbClr val="FF0000"/>
                </a:solidFill>
                <a:latin typeface="Arial Black" pitchFamily="34" charset="0"/>
                <a:ea typeface="平成明朝" charset="-128"/>
              </a:rPr>
              <a:t>1970s</a:t>
            </a:r>
            <a:r>
              <a:rPr lang="en-US" altLang="ja-JP" sz="2800" b="1" smtClean="0">
                <a:latin typeface="Arial Black" pitchFamily="34" charset="0"/>
                <a:ea typeface="平成明朝" charset="-128"/>
              </a:rPr>
              <a:t>, but much higher in </a:t>
            </a:r>
            <a:r>
              <a:rPr lang="en-US" altLang="ja-JP" sz="2800" b="1" smtClean="0">
                <a:solidFill>
                  <a:srgbClr val="FF0000"/>
                </a:solidFill>
                <a:latin typeface="Arial Black" pitchFamily="34" charset="0"/>
                <a:ea typeface="平成明朝" charset="-128"/>
              </a:rPr>
              <a:t>1990s</a:t>
            </a:r>
            <a:r>
              <a:rPr lang="en-US" altLang="ja-JP" sz="2800" b="1" smtClean="0">
                <a:latin typeface="Arial Black" pitchFamily="34" charset="0"/>
                <a:ea typeface="平成明朝" charset="-128"/>
              </a:rPr>
              <a:t>. </a:t>
            </a:r>
          </a:p>
          <a:p>
            <a:pPr marL="266700" indent="-266700" algn="just" eaLnBrk="1" hangingPunct="1">
              <a:lnSpc>
                <a:spcPct val="90000"/>
              </a:lnSpc>
              <a:buFont typeface="Wingdings" pitchFamily="2" charset="2"/>
              <a:buNone/>
            </a:pPr>
            <a:endParaRPr lang="en-US" altLang="ja-JP" sz="2800" b="1" smtClean="0">
              <a:latin typeface="Arial Black" pitchFamily="34" charset="0"/>
              <a:ea typeface="平成明朝" charset="-128"/>
            </a:endParaRPr>
          </a:p>
          <a:p>
            <a:pPr marL="266700" indent="-266700" algn="just" eaLnBrk="1" hangingPunct="1">
              <a:lnSpc>
                <a:spcPct val="90000"/>
              </a:lnSpc>
              <a:buFont typeface="Wingdings" pitchFamily="2" charset="2"/>
              <a:buChar char="l"/>
            </a:pPr>
            <a:r>
              <a:rPr lang="en-US" altLang="ja-JP" sz="2800" b="1" smtClean="0">
                <a:latin typeface="Arial Black" pitchFamily="34" charset="0"/>
                <a:ea typeface="平成明朝" charset="-128"/>
              </a:rPr>
              <a:t>As seen here, peak concentrations of PBDEs and HBCDs occurred later than legacy POPs</a:t>
            </a:r>
            <a:r>
              <a:rPr lang="en-US" altLang="ja-JP" sz="2800" b="1" smtClean="0">
                <a:solidFill>
                  <a:srgbClr val="333333"/>
                </a:solidFill>
                <a:latin typeface="Arial Black" pitchFamily="34" charset="0"/>
                <a:cs typeface="Arial" pitchFamily="34" charset="0"/>
              </a:rPr>
              <a:t>.======</a:t>
            </a:r>
          </a:p>
          <a:p>
            <a:pPr marL="266700" indent="-266700" algn="just" eaLnBrk="1" hangingPunct="1">
              <a:lnSpc>
                <a:spcPct val="90000"/>
              </a:lnSpc>
              <a:buFontTx/>
              <a:buChar char="•"/>
            </a:pPr>
            <a:endParaRPr lang="en-US" altLang="ja-JP" sz="2800" b="1" smtClean="0">
              <a:solidFill>
                <a:srgbClr val="333333"/>
              </a:solidFill>
              <a:latin typeface="Arial Black" pitchFamily="34" charset="0"/>
              <a:cs typeface="Arial" pitchFamily="34" charset="0"/>
            </a:endParaRPr>
          </a:p>
          <a:p>
            <a:pPr marL="266700" indent="-266700" algn="just" eaLnBrk="1" hangingPunct="1">
              <a:lnSpc>
                <a:spcPct val="90000"/>
              </a:lnSpc>
            </a:pPr>
            <a:endParaRPr lang="en-US" altLang="ja-JP" sz="2800" b="1" smtClean="0">
              <a:solidFill>
                <a:srgbClr val="333333"/>
              </a:solidFill>
              <a:latin typeface="Arial Black" pitchFamily="34" charset="0"/>
              <a:cs typeface="Arial" pitchFamily="34" charset="0"/>
            </a:endParaRPr>
          </a:p>
        </p:txBody>
      </p:sp>
    </p:spTree>
    <p:extLst>
      <p:ext uri="{BB962C8B-B14F-4D97-AF65-F5344CB8AC3E}">
        <p14:creationId xmlns:p14="http://schemas.microsoft.com/office/powerpoint/2010/main" val="2369114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C4A67E3B-AC73-4D25-889D-1BA760CC45A4}" type="slidenum">
              <a:rPr lang="en-US" altLang="ja-JP" sz="1200">
                <a:solidFill>
                  <a:prstClr val="black"/>
                </a:solidFill>
              </a:rPr>
              <a:pPr eaLnBrk="1" hangingPunct="1"/>
              <a:t>58</a:t>
            </a:fld>
            <a:endParaRPr lang="en-US" altLang="ja-JP" sz="1200">
              <a:solidFill>
                <a:prstClr val="black"/>
              </a:solidFill>
            </a:endParaRPr>
          </a:p>
        </p:txBody>
      </p:sp>
      <p:sp>
        <p:nvSpPr>
          <p:cNvPr id="143363" name="Rectangle 2"/>
          <p:cNvSpPr>
            <a:spLocks noGrp="1" noRot="1" noChangeAspect="1" noChangeArrowheads="1" noTextEdit="1"/>
          </p:cNvSpPr>
          <p:nvPr>
            <p:ph type="sldImg"/>
          </p:nvPr>
        </p:nvSpPr>
        <p:spPr>
          <a:xfrm>
            <a:off x="5353050" y="211138"/>
            <a:ext cx="622300" cy="466725"/>
          </a:xfrm>
          <a:ln/>
        </p:spPr>
      </p:sp>
      <p:sp>
        <p:nvSpPr>
          <p:cNvPr id="143364" name="Rectangle 3"/>
          <p:cNvSpPr>
            <a:spLocks noGrp="1" noChangeArrowheads="1"/>
          </p:cNvSpPr>
          <p:nvPr>
            <p:ph type="body" idx="1"/>
          </p:nvPr>
        </p:nvSpPr>
        <p:spPr>
          <a:xfrm>
            <a:off x="0" y="274638"/>
            <a:ext cx="6276975" cy="9188450"/>
          </a:xfrm>
          <a:noFill/>
        </p:spPr>
        <p:txBody>
          <a:bodyPr/>
          <a:lstStyle/>
          <a:p>
            <a:pPr marL="180975" indent="-180975" algn="just" eaLnBrk="1" hangingPunct="1">
              <a:lnSpc>
                <a:spcPct val="80000"/>
              </a:lnSpc>
            </a:pPr>
            <a:r>
              <a:rPr lang="en-US" altLang="ja-JP" sz="1600" b="1" smtClean="0">
                <a:latin typeface="Arial Black" pitchFamily="34" charset="0"/>
              </a:rPr>
              <a:t>Slide 23: BFRs and POPs in Striped Dolphin</a:t>
            </a:r>
          </a:p>
          <a:p>
            <a:pPr marL="180975" indent="-180975" algn="just" eaLnBrk="1" hangingPunct="1">
              <a:lnSpc>
                <a:spcPct val="80000"/>
              </a:lnSpc>
            </a:pPr>
            <a:endParaRPr lang="en-US" altLang="ja-JP" sz="800" b="1" smtClean="0">
              <a:latin typeface="Arial Black" pitchFamily="34" charset="0"/>
            </a:endParaRPr>
          </a:p>
          <a:p>
            <a:pPr marL="180975" indent="-180975" algn="just" eaLnBrk="1" hangingPunct="1">
              <a:lnSpc>
                <a:spcPct val="75000"/>
              </a:lnSpc>
              <a:buFont typeface="Wingdings" pitchFamily="2" charset="2"/>
              <a:buChar char="l"/>
            </a:pPr>
            <a:r>
              <a:rPr lang="en-US" altLang="ja-JP" sz="2400" b="1" smtClean="0">
                <a:latin typeface="Arial Black" pitchFamily="34" charset="0"/>
              </a:rPr>
              <a:t>This slide shows the temporal trends in concentrations of legacy POPs and BFRs in striped dolphins.</a:t>
            </a:r>
          </a:p>
          <a:p>
            <a:pPr marL="180975" indent="-180975" algn="just" eaLnBrk="1" hangingPunct="1">
              <a:lnSpc>
                <a:spcPct val="75000"/>
              </a:lnSpc>
              <a:buFont typeface="Wingdings" pitchFamily="2" charset="2"/>
              <a:buChar char="l"/>
            </a:pPr>
            <a:endParaRPr lang="en-US" altLang="ja-JP" sz="2400" b="1" smtClean="0">
              <a:latin typeface="Arial Black" pitchFamily="34" charset="0"/>
            </a:endParaRPr>
          </a:p>
          <a:p>
            <a:pPr marL="180975" indent="-180975" algn="just" eaLnBrk="1" hangingPunct="1">
              <a:lnSpc>
                <a:spcPct val="75000"/>
              </a:lnSpc>
              <a:buFont typeface="Wingdings" pitchFamily="2" charset="2"/>
              <a:buChar char="l"/>
            </a:pPr>
            <a:r>
              <a:rPr lang="en-US" altLang="ja-JP" sz="2400" b="1" smtClean="0">
                <a:latin typeface="Arial Black" pitchFamily="34" charset="0"/>
              </a:rPr>
              <a:t> As you can see here, legacy POPs showed decreasing trends or constant levels during this period. On the other hand, PBDEs concentrations increased rapidly until 1993 and then tended to be constant. Additionally, continuous increasing trend was clearly found for HBCDs in this period.</a:t>
            </a:r>
          </a:p>
          <a:p>
            <a:pPr marL="180975" indent="-180975" algn="just" eaLnBrk="1" hangingPunct="1">
              <a:lnSpc>
                <a:spcPct val="75000"/>
              </a:lnSpc>
              <a:buFont typeface="Wingdings" pitchFamily="2" charset="2"/>
              <a:buChar char="l"/>
            </a:pPr>
            <a:endParaRPr lang="en-US" altLang="ja-JP" sz="2400" b="1" smtClean="0">
              <a:latin typeface="Arial Black" pitchFamily="34" charset="0"/>
            </a:endParaRPr>
          </a:p>
          <a:p>
            <a:pPr marL="180975" indent="-180975" algn="just" eaLnBrk="1" hangingPunct="1">
              <a:lnSpc>
                <a:spcPct val="75000"/>
              </a:lnSpc>
              <a:buFont typeface="Wingdings" pitchFamily="2" charset="2"/>
              <a:buChar char="l"/>
            </a:pPr>
            <a:r>
              <a:rPr lang="en-US" altLang="ja-JP" sz="2400" b="1" smtClean="0">
                <a:latin typeface="Arial Black" pitchFamily="34" charset="0"/>
              </a:rPr>
              <a:t>These temporal patterns of BFRs found in striped dolphins and melon-headed whales may partly reflect the increasing usage of HBCDs in the developed nation like Japan,  and continuous consumption of PBDEs in southern developing countries in Asia,</a:t>
            </a:r>
          </a:p>
          <a:p>
            <a:pPr marL="180975" indent="-180975" algn="just" eaLnBrk="1" hangingPunct="1">
              <a:lnSpc>
                <a:spcPct val="75000"/>
              </a:lnSpc>
              <a:buFont typeface="Wingdings" pitchFamily="2" charset="2"/>
              <a:buChar char="l"/>
            </a:pPr>
            <a:endParaRPr lang="en-US" altLang="ja-JP" sz="2400" b="1" smtClean="0">
              <a:latin typeface="Arial Black" pitchFamily="34" charset="0"/>
            </a:endParaRPr>
          </a:p>
          <a:p>
            <a:pPr marL="180975" indent="-180975" algn="just" eaLnBrk="1" hangingPunct="1">
              <a:lnSpc>
                <a:spcPct val="75000"/>
              </a:lnSpc>
              <a:buFont typeface="Wingdings" pitchFamily="2" charset="2"/>
              <a:buChar char="l"/>
            </a:pPr>
            <a:r>
              <a:rPr lang="en-US" altLang="ja-JP" sz="2400" b="1" smtClean="0">
                <a:latin typeface="Arial Black" pitchFamily="34" charset="0"/>
              </a:rPr>
              <a:t>Because these two animals, striped dolphins and melonheaded-whales are migrating in the waters between developed and developing countries in Asia.=====</a:t>
            </a:r>
          </a:p>
        </p:txBody>
      </p:sp>
    </p:spTree>
    <p:extLst>
      <p:ext uri="{BB962C8B-B14F-4D97-AF65-F5344CB8AC3E}">
        <p14:creationId xmlns:p14="http://schemas.microsoft.com/office/powerpoint/2010/main" val="2102818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5CCCEE-AA81-4EB9-81F2-6E996E91C5EB}" type="slidenum">
              <a:rPr lang="en-US" altLang="ja-JP">
                <a:solidFill>
                  <a:srgbClr val="000000"/>
                </a:solidFill>
              </a:rPr>
              <a:pPr/>
              <a:t>60</a:t>
            </a:fld>
            <a:endParaRPr lang="en-US" altLang="ja-JP">
              <a:solidFill>
                <a:srgbClr val="000000"/>
              </a:solidFill>
            </a:endParaRPr>
          </a:p>
        </p:txBody>
      </p:sp>
      <p:sp>
        <p:nvSpPr>
          <p:cNvPr id="659458" name="Rectangle 2"/>
          <p:cNvSpPr>
            <a:spLocks noGrp="1" noRot="1" noChangeAspect="1" noChangeArrowheads="1" noTextEdit="1"/>
          </p:cNvSpPr>
          <p:nvPr>
            <p:ph type="sldImg"/>
          </p:nvPr>
        </p:nvSpPr>
        <p:spPr>
          <a:xfrm>
            <a:off x="3162300" y="457200"/>
            <a:ext cx="2743200" cy="2057400"/>
          </a:xfrm>
          <a:ln/>
        </p:spPr>
      </p:sp>
      <p:sp>
        <p:nvSpPr>
          <p:cNvPr id="659459" name="Rectangle 3"/>
          <p:cNvSpPr>
            <a:spLocks noGrp="1" noChangeArrowheads="1"/>
          </p:cNvSpPr>
          <p:nvPr>
            <p:ph type="body" idx="1"/>
          </p:nvPr>
        </p:nvSpPr>
        <p:spPr>
          <a:xfrm>
            <a:off x="838200" y="2589213"/>
            <a:ext cx="5334000" cy="7389812"/>
          </a:xfrm>
        </p:spPr>
        <p:txBody>
          <a:bodyPr/>
          <a:lstStyle/>
          <a:p>
            <a:r>
              <a:rPr lang="en-US" altLang="ja-JP" sz="1400" b="1"/>
              <a:t>Slide 8</a:t>
            </a:r>
          </a:p>
          <a:p>
            <a:endParaRPr lang="en-US" altLang="ja-JP" sz="1400" b="1"/>
          </a:p>
          <a:p>
            <a:r>
              <a:rPr lang="en-US" altLang="ja-JP" sz="1400" b="1"/>
              <a:t>As presented by the last speaker, we found higher concentrations of PBDEs in mussels collected from several locations of Korea and Hong Kong.</a:t>
            </a:r>
            <a:endParaRPr lang="en-US" altLang="ja-JP" sz="1400" b="1">
              <a:ea typeface="ＭＳ Ｐゴシック" panose="020B0600070205080204" pitchFamily="50" charset="-128"/>
            </a:endParaRPr>
          </a:p>
          <a:p>
            <a:endParaRPr lang="en-US" altLang="ja-JP" sz="1400" b="1"/>
          </a:p>
          <a:p>
            <a:r>
              <a:rPr lang="en-US" altLang="ja-JP" sz="1400" b="1"/>
              <a:t>This suggests significant usage and environmental release of PBDEs related to industrial and/or human activities in these regions.</a:t>
            </a:r>
          </a:p>
        </p:txBody>
      </p:sp>
    </p:spTree>
    <p:extLst>
      <p:ext uri="{BB962C8B-B14F-4D97-AF65-F5344CB8AC3E}">
        <p14:creationId xmlns:p14="http://schemas.microsoft.com/office/powerpoint/2010/main" val="18178637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fld id="{0508F0F4-E1C6-48EB-9518-1E092E8E6F30}" type="slidenum">
              <a:rPr lang="en-US" altLang="ja-JP" sz="1200">
                <a:solidFill>
                  <a:prstClr val="black"/>
                </a:solidFill>
              </a:rPr>
              <a:pPr eaLnBrk="1" hangingPunct="1"/>
              <a:t>61</a:t>
            </a:fld>
            <a:endParaRPr lang="en-US" altLang="ja-JP" sz="1200" dirty="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smtClean="0"/>
              <a:t>Consequently, much of the developed word’s e-waste end up being sent to developing countries (often illegally) including Eastern Europe, Asian, and Africa. </a:t>
            </a:r>
          </a:p>
          <a:p>
            <a:pPr eaLnBrk="1" hangingPunct="1"/>
            <a:r>
              <a:rPr lang="en-US" altLang="ja-JP" b="1" dirty="0" smtClean="0">
                <a:solidFill>
                  <a:srgbClr val="4B0064"/>
                </a:solidFill>
              </a:rPr>
              <a:t>Where labor is cheap, environmental controls are either minimal or poorly enforced, and there is high demand for scrap metals.</a:t>
            </a:r>
          </a:p>
          <a:p>
            <a:pPr eaLnBrk="1" hangingPunct="1"/>
            <a:endParaRPr lang="en-US" altLang="ja-JP" dirty="0" smtClean="0"/>
          </a:p>
        </p:txBody>
      </p:sp>
    </p:spTree>
    <p:extLst>
      <p:ext uri="{BB962C8B-B14F-4D97-AF65-F5344CB8AC3E}">
        <p14:creationId xmlns:p14="http://schemas.microsoft.com/office/powerpoint/2010/main" val="1629089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pitchFamily="34" charset="-128"/>
            </a:endParaRPr>
          </a:p>
        </p:txBody>
      </p:sp>
      <p:sp>
        <p:nvSpPr>
          <p:cNvPr id="52228" name="Slide Number Placeholder 3"/>
          <p:cNvSpPr txBox="1">
            <a:spLocks noGrp="1"/>
          </p:cNvSpPr>
          <p:nvPr/>
        </p:nvSpPr>
        <p:spPr bwMode="auto">
          <a:xfrm>
            <a:off x="3849826" y="9428309"/>
            <a:ext cx="2946246" cy="496731"/>
          </a:xfrm>
          <a:prstGeom prst="rect">
            <a:avLst/>
          </a:prstGeom>
          <a:noFill/>
          <a:ln w="9525">
            <a:noFill/>
            <a:miter lim="800000"/>
            <a:headEnd/>
            <a:tailEnd/>
          </a:ln>
        </p:spPr>
        <p:txBody>
          <a:bodyPr lIns="92108" tIns="46054" rIns="92108" bIns="46054" anchor="b"/>
          <a:lstStyle/>
          <a:p>
            <a:pPr algn="r"/>
            <a:fld id="{20499229-7535-4191-8E34-9BD23E34CB70}" type="slidenum">
              <a:rPr kumimoji="0" lang="en-US" sz="1200">
                <a:solidFill>
                  <a:srgbClr val="000000"/>
                </a:solidFill>
                <a:latin typeface="Calibri" pitchFamily="34" charset="0"/>
                <a:cs typeface="Arial" pitchFamily="34" charset="0"/>
              </a:rPr>
              <a:pPr algn="r"/>
              <a:t>62</a:t>
            </a:fld>
            <a:endParaRPr kumimoji="0"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459469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effectLst/>
              </a:rPr>
              <a:t>米国化学会（</a:t>
            </a:r>
            <a:r>
              <a:rPr lang="en-US" altLang="ja-JP" dirty="0">
                <a:effectLst/>
              </a:rPr>
              <a:t>American Chemical Society</a:t>
            </a:r>
            <a:r>
              <a:rPr lang="ja-JP" altLang="en-US" dirty="0">
                <a:effectLst/>
              </a:rPr>
              <a:t>）の情報部門で、化学情報の世界的権威であるケミカル・アブストラクツ・サービス（</a:t>
            </a:r>
            <a:r>
              <a:rPr lang="en-US" altLang="ja-JP" dirty="0">
                <a:effectLst/>
              </a:rPr>
              <a:t>Chemical Abstracts Service</a:t>
            </a:r>
            <a:r>
              <a:rPr lang="ja-JP" altLang="en-US" dirty="0">
                <a:effectLst/>
              </a:rPr>
              <a:t>＝</a:t>
            </a:r>
            <a:r>
              <a:rPr lang="en-US" altLang="ja-JP" dirty="0">
                <a:effectLst/>
              </a:rPr>
              <a:t>CAS</a:t>
            </a:r>
            <a:r>
              <a:rPr lang="ja-JP" altLang="en-US" dirty="0" err="1">
                <a:effectLst/>
              </a:rPr>
              <a:t>、</a:t>
            </a:r>
            <a:r>
              <a:rPr lang="ja-JP" altLang="en-US" dirty="0">
                <a:effectLst/>
              </a:rPr>
              <a:t>米国オハイオ州コロンバス）はこのほど、化学物質データベース「</a:t>
            </a:r>
            <a:r>
              <a:rPr lang="en-US" altLang="ja-JP" dirty="0">
                <a:effectLst/>
              </a:rPr>
              <a:t>CAS REGISTRYSM</a:t>
            </a:r>
            <a:r>
              <a:rPr lang="ja-JP" altLang="en-US" dirty="0">
                <a:effectLst/>
              </a:rPr>
              <a:t>」に、</a:t>
            </a:r>
            <a:r>
              <a:rPr lang="en-US" altLang="ja-JP" dirty="0">
                <a:effectLst/>
              </a:rPr>
              <a:t>1</a:t>
            </a:r>
            <a:r>
              <a:rPr lang="ja-JP" altLang="en-US" dirty="0">
                <a:effectLst/>
              </a:rPr>
              <a:t>億件目となる化学物質が登録されたことを発表しました。</a:t>
            </a:r>
            <a:r>
              <a:rPr lang="en-US" altLang="ja-JP" dirty="0">
                <a:effectLst/>
              </a:rPr>
              <a:t>CAS REGISTRYSM</a:t>
            </a:r>
            <a:r>
              <a:rPr lang="ja-JP" altLang="en-US" dirty="0">
                <a:effectLst/>
              </a:rPr>
              <a:t>は、</a:t>
            </a:r>
            <a:r>
              <a:rPr lang="en-US" altLang="ja-JP" dirty="0">
                <a:effectLst/>
              </a:rPr>
              <a:t>CAS</a:t>
            </a:r>
            <a:r>
              <a:rPr lang="ja-JP" altLang="en-US" dirty="0">
                <a:effectLst/>
              </a:rPr>
              <a:t>が構築・管理を行い、網羅する物質数や信頼性の観点から世界中の化学・製薬企業および大学、政府機関、特許発行機関に認められた世界最大の化学物質データベースで、構築から今年で</a:t>
            </a:r>
            <a:r>
              <a:rPr lang="en-US" altLang="ja-JP" dirty="0">
                <a:effectLst/>
              </a:rPr>
              <a:t>50</a:t>
            </a:r>
            <a:r>
              <a:rPr lang="ja-JP" altLang="en-US" dirty="0">
                <a:effectLst/>
              </a:rPr>
              <a:t>周年の節目を迎えます。</a:t>
            </a:r>
            <a:endParaRPr lang="en-US" altLang="ja-JP" dirty="0">
              <a:effectLst/>
            </a:endParaRPr>
          </a:p>
          <a:p>
            <a:endParaRPr kumimoji="1" lang="en-US" altLang="ja-JP" dirty="0">
              <a:effectLst/>
            </a:endParaRPr>
          </a:p>
          <a:p>
            <a:r>
              <a:rPr kumimoji="1" lang="en-US" altLang="ja-JP" dirty="0"/>
              <a:t>http://www.jaici.or.jp/annai/img/20150709_CAS_PressRelase.pdf</a:t>
            </a:r>
          </a:p>
          <a:p>
            <a:endParaRPr kumimoji="1" lang="en-US" altLang="ja-JP" dirty="0"/>
          </a:p>
          <a:p>
            <a:r>
              <a:rPr kumimoji="1" lang="en-US" altLang="ja-JP" sz="1200" b="0" i="0" u="none" strike="noStrike" kern="1200" baseline="0" dirty="0">
                <a:solidFill>
                  <a:schemeClr val="tx1"/>
                </a:solidFill>
                <a:latin typeface="Times" charset="0"/>
                <a:ea typeface="Osaka" charset="-128"/>
                <a:cs typeface="+mn-cs"/>
              </a:rPr>
              <a:t>【</a:t>
            </a:r>
            <a:r>
              <a:rPr kumimoji="1" lang="ja-JP" altLang="en-US" sz="1200" b="0" i="0" u="none" strike="noStrike" kern="1200" baseline="0" dirty="0">
                <a:solidFill>
                  <a:schemeClr val="tx1"/>
                </a:solidFill>
                <a:latin typeface="Times" charset="0"/>
                <a:ea typeface="Osaka" charset="-128"/>
                <a:cs typeface="+mn-cs"/>
              </a:rPr>
              <a:t>図</a:t>
            </a:r>
            <a:r>
              <a:rPr kumimoji="1" lang="en-US" altLang="ja-JP" sz="1200" b="0" i="0" u="none" strike="noStrike" kern="1200" baseline="0" dirty="0">
                <a:solidFill>
                  <a:schemeClr val="tx1"/>
                </a:solidFill>
                <a:latin typeface="Times" charset="0"/>
                <a:ea typeface="Osaka" charset="-128"/>
                <a:cs typeface="+mn-cs"/>
              </a:rPr>
              <a:t>1】</a:t>
            </a:r>
            <a:r>
              <a:rPr kumimoji="1" lang="ja-JP" altLang="en-US" sz="1200" b="0" i="0" u="none" strike="noStrike" kern="1200" baseline="0" dirty="0">
                <a:solidFill>
                  <a:schemeClr val="tx1"/>
                </a:solidFill>
                <a:latin typeface="Times" charset="0"/>
                <a:ea typeface="Osaka" charset="-128"/>
                <a:cs typeface="+mn-cs"/>
              </a:rPr>
              <a:t>の</a:t>
            </a:r>
            <a:r>
              <a:rPr kumimoji="1" lang="en-US" altLang="ja-JP" sz="1200" b="0" i="0" u="none" strike="noStrike" kern="1200" baseline="0" dirty="0">
                <a:solidFill>
                  <a:schemeClr val="tx1"/>
                </a:solidFill>
                <a:latin typeface="Times" charset="0"/>
                <a:ea typeface="Osaka" charset="-128"/>
                <a:cs typeface="+mn-cs"/>
              </a:rPr>
              <a:t>CAS REGISTRYSM</a:t>
            </a:r>
            <a:r>
              <a:rPr kumimoji="1" lang="ja-JP" altLang="en-US" sz="1200" b="0" i="0" u="none" strike="noStrike" kern="1200" baseline="0" dirty="0">
                <a:solidFill>
                  <a:schemeClr val="tx1"/>
                </a:solidFill>
                <a:latin typeface="Times" charset="0"/>
                <a:ea typeface="Osaka" charset="-128"/>
                <a:cs typeface="+mn-cs"/>
              </a:rPr>
              <a:t>の伸びを見ますと、過去</a:t>
            </a:r>
            <a:r>
              <a:rPr kumimoji="1" lang="en-US" altLang="ja-JP" sz="1200" b="0" i="0" u="none" strike="noStrike" kern="1200" baseline="0" dirty="0">
                <a:solidFill>
                  <a:schemeClr val="tx1"/>
                </a:solidFill>
                <a:latin typeface="Times" charset="0"/>
                <a:ea typeface="Osaka" charset="-128"/>
                <a:cs typeface="+mn-cs"/>
              </a:rPr>
              <a:t>10</a:t>
            </a:r>
            <a:r>
              <a:rPr kumimoji="1" lang="ja-JP" altLang="en-US" sz="1200" b="0" i="0" u="none" strike="noStrike" kern="1200" baseline="0" dirty="0">
                <a:solidFill>
                  <a:schemeClr val="tx1"/>
                </a:solidFill>
                <a:latin typeface="Times" charset="0"/>
                <a:ea typeface="Osaka" charset="-128"/>
                <a:cs typeface="+mn-cs"/>
              </a:rPr>
              <a:t>年間に化学関連の発見が急増していることが分かります。</a:t>
            </a:r>
            <a:r>
              <a:rPr kumimoji="1" lang="ja-JP" altLang="en-US" sz="1200" b="1" i="0" u="none" strike="noStrike" kern="1200" baseline="0" dirty="0">
                <a:solidFill>
                  <a:srgbClr val="FF0000"/>
                </a:solidFill>
                <a:latin typeface="Times" charset="0"/>
                <a:ea typeface="Osaka" charset="-128"/>
                <a:cs typeface="+mn-cs"/>
              </a:rPr>
              <a:t>全物質の累計データからは、</a:t>
            </a:r>
            <a:r>
              <a:rPr kumimoji="1" lang="en-US" altLang="ja-JP" sz="1200" b="1" i="0" u="none" strike="noStrike" kern="1200" baseline="0" dirty="0">
                <a:solidFill>
                  <a:srgbClr val="FF0000"/>
                </a:solidFill>
                <a:latin typeface="Times" charset="0"/>
                <a:ea typeface="Osaka" charset="-128"/>
                <a:cs typeface="+mn-cs"/>
              </a:rPr>
              <a:t>CAS REGISTRY</a:t>
            </a:r>
            <a:r>
              <a:rPr kumimoji="1" lang="ja-JP" altLang="en-US" sz="1200" b="1" i="0" u="none" strike="noStrike" kern="1200" baseline="0" dirty="0">
                <a:solidFill>
                  <a:srgbClr val="FF0000"/>
                </a:solidFill>
                <a:latin typeface="Times" charset="0"/>
                <a:ea typeface="Osaka" charset="-128"/>
                <a:cs typeface="+mn-cs"/>
              </a:rPr>
              <a:t>登録</a:t>
            </a:r>
            <a:r>
              <a:rPr kumimoji="1" lang="en-US" altLang="ja-JP" sz="1200" b="1" i="0" u="none" strike="noStrike" kern="1200" baseline="0" dirty="0">
                <a:solidFill>
                  <a:srgbClr val="FF0000"/>
                </a:solidFill>
                <a:latin typeface="Times" charset="0"/>
                <a:ea typeface="Osaka" charset="-128"/>
                <a:cs typeface="+mn-cs"/>
              </a:rPr>
              <a:t>1</a:t>
            </a:r>
            <a:r>
              <a:rPr kumimoji="1" lang="ja-JP" altLang="en-US" sz="1200" b="1" i="0" u="none" strike="noStrike" kern="1200" baseline="0" dirty="0">
                <a:solidFill>
                  <a:srgbClr val="FF0000"/>
                </a:solidFill>
                <a:latin typeface="Times" charset="0"/>
                <a:ea typeface="Osaka" charset="-128"/>
                <a:cs typeface="+mn-cs"/>
              </a:rPr>
              <a:t>億件の物質のうち約</a:t>
            </a:r>
            <a:r>
              <a:rPr kumimoji="1" lang="en-US" altLang="ja-JP" sz="1200" b="1" i="0" u="none" strike="noStrike" kern="1200" baseline="0" dirty="0">
                <a:solidFill>
                  <a:srgbClr val="FF0000"/>
                </a:solidFill>
                <a:latin typeface="Times" charset="0"/>
                <a:ea typeface="Osaka" charset="-128"/>
                <a:cs typeface="+mn-cs"/>
              </a:rPr>
              <a:t>7500</a:t>
            </a:r>
            <a:r>
              <a:rPr kumimoji="1" lang="ja-JP" altLang="en-US" sz="1200" b="1" i="0" u="none" strike="noStrike" kern="1200" baseline="0" dirty="0">
                <a:solidFill>
                  <a:srgbClr val="FF0000"/>
                </a:solidFill>
                <a:latin typeface="Times" charset="0"/>
                <a:ea typeface="Osaka" charset="-128"/>
                <a:cs typeface="+mn-cs"/>
              </a:rPr>
              <a:t>万件が過去</a:t>
            </a:r>
            <a:r>
              <a:rPr kumimoji="1" lang="en-US" altLang="ja-JP" sz="1200" b="1" i="0" u="none" strike="noStrike" kern="1200" baseline="0" dirty="0">
                <a:solidFill>
                  <a:srgbClr val="FF0000"/>
                </a:solidFill>
                <a:latin typeface="Times" charset="0"/>
                <a:ea typeface="Osaka" charset="-128"/>
                <a:cs typeface="+mn-cs"/>
              </a:rPr>
              <a:t>10</a:t>
            </a:r>
            <a:r>
              <a:rPr kumimoji="1" lang="ja-JP" altLang="en-US" sz="1200" b="1" i="0" u="none" strike="noStrike" kern="1200" baseline="0" dirty="0">
                <a:solidFill>
                  <a:srgbClr val="FF0000"/>
                </a:solidFill>
                <a:latin typeface="Times" charset="0"/>
                <a:ea typeface="Osaka" charset="-128"/>
                <a:cs typeface="+mn-cs"/>
              </a:rPr>
              <a:t>年間に新たに追加されたものであり、平均すると</a:t>
            </a:r>
            <a:r>
              <a:rPr kumimoji="1" lang="en-US" altLang="ja-JP" sz="1200" b="1" i="0" u="none" strike="noStrike" kern="1200" baseline="0" dirty="0">
                <a:solidFill>
                  <a:srgbClr val="FF0000"/>
                </a:solidFill>
                <a:latin typeface="Times" charset="0"/>
                <a:ea typeface="Osaka" charset="-128"/>
                <a:cs typeface="+mn-cs"/>
              </a:rPr>
              <a:t>2</a:t>
            </a:r>
            <a:r>
              <a:rPr kumimoji="1" lang="ja-JP" altLang="en-US" sz="1200" b="1" i="0" u="none" strike="noStrike" kern="1200" baseline="0" dirty="0">
                <a:solidFill>
                  <a:srgbClr val="FF0000"/>
                </a:solidFill>
                <a:latin typeface="Times" charset="0"/>
                <a:ea typeface="Osaka" charset="-128"/>
                <a:cs typeface="+mn-cs"/>
              </a:rPr>
              <a:t>分</a:t>
            </a:r>
            <a:r>
              <a:rPr kumimoji="1" lang="en-US" altLang="ja-JP" sz="1200" b="1" i="0" u="none" strike="noStrike" kern="1200" baseline="0" dirty="0">
                <a:solidFill>
                  <a:srgbClr val="FF0000"/>
                </a:solidFill>
                <a:latin typeface="Times" charset="0"/>
                <a:ea typeface="Osaka" charset="-128"/>
                <a:cs typeface="+mn-cs"/>
              </a:rPr>
              <a:t>30</a:t>
            </a:r>
            <a:r>
              <a:rPr kumimoji="1" lang="ja-JP" altLang="en-US" sz="1200" b="1" i="0" u="none" strike="noStrike" kern="1200" baseline="0" dirty="0">
                <a:solidFill>
                  <a:srgbClr val="FF0000"/>
                </a:solidFill>
                <a:latin typeface="Times" charset="0"/>
                <a:ea typeface="Osaka" charset="-128"/>
                <a:cs typeface="+mn-cs"/>
              </a:rPr>
              <a:t>秒ごとに</a:t>
            </a:r>
            <a:r>
              <a:rPr kumimoji="1" lang="en-US" altLang="ja-JP" sz="1200" b="1" i="0" u="none" strike="noStrike" kern="1200" baseline="0" dirty="0">
                <a:solidFill>
                  <a:srgbClr val="FF0000"/>
                </a:solidFill>
                <a:latin typeface="Times" charset="0"/>
                <a:ea typeface="Osaka" charset="-128"/>
                <a:cs typeface="+mn-cs"/>
              </a:rPr>
              <a:t>1</a:t>
            </a:r>
            <a:r>
              <a:rPr kumimoji="1" lang="ja-JP" altLang="en-US" sz="1200" b="1" i="0" u="none" strike="noStrike" kern="1200" baseline="0" dirty="0">
                <a:solidFill>
                  <a:srgbClr val="FF0000"/>
                </a:solidFill>
                <a:latin typeface="Times" charset="0"/>
                <a:ea typeface="Osaka" charset="-128"/>
                <a:cs typeface="+mn-cs"/>
              </a:rPr>
              <a:t>件の物質が新たに登録されている計算になります。 </a:t>
            </a:r>
            <a:endParaRPr kumimoji="1" lang="en-US" altLang="ja-JP" sz="1200" b="1" i="0" u="none" strike="noStrike" kern="1200" baseline="0" dirty="0">
              <a:solidFill>
                <a:srgbClr val="FF0000"/>
              </a:solidFill>
              <a:latin typeface="Times" charset="0"/>
              <a:ea typeface="Osaka" charset="-128"/>
              <a:cs typeface="+mn-cs"/>
            </a:endParaRPr>
          </a:p>
          <a:p>
            <a:endParaRPr kumimoji="1" lang="ja-JP" altLang="en-US" sz="1200" b="0" i="0" u="none" strike="noStrike" kern="1200" baseline="0" dirty="0">
              <a:solidFill>
                <a:schemeClr val="tx1"/>
              </a:solidFill>
              <a:latin typeface="Times" charset="0"/>
              <a:ea typeface="Osaka" charset="-128"/>
              <a:cs typeface="+mn-cs"/>
            </a:endParaRPr>
          </a:p>
          <a:p>
            <a:r>
              <a:rPr kumimoji="1" lang="ja-JP" altLang="en-US" sz="1200" b="0" i="0" u="none" strike="noStrike" kern="1200" baseline="0" dirty="0">
                <a:solidFill>
                  <a:schemeClr val="tx1"/>
                </a:solidFill>
                <a:latin typeface="Times" charset="0"/>
                <a:ea typeface="Osaka" charset="-128"/>
                <a:cs typeface="+mn-cs"/>
              </a:rPr>
              <a:t> </a:t>
            </a:r>
            <a:r>
              <a:rPr kumimoji="1" lang="en-US" altLang="ja-JP" sz="1200" b="0" i="0" u="none" strike="noStrike" kern="1200" baseline="0" dirty="0">
                <a:solidFill>
                  <a:schemeClr val="tx1"/>
                </a:solidFill>
                <a:latin typeface="Times" charset="0"/>
                <a:ea typeface="Osaka" charset="-128"/>
                <a:cs typeface="+mn-cs"/>
              </a:rPr>
              <a:t>1</a:t>
            </a:r>
            <a:r>
              <a:rPr kumimoji="1" lang="ja-JP" altLang="en-US" sz="1200" b="0" i="0" u="none" strike="noStrike" kern="1200" baseline="0" dirty="0">
                <a:solidFill>
                  <a:schemeClr val="tx1"/>
                </a:solidFill>
                <a:latin typeface="Times" charset="0"/>
                <a:ea typeface="Osaka" charset="-128"/>
                <a:cs typeface="+mn-cs"/>
              </a:rPr>
              <a:t>億件目の登録となった低分子化合物は、米</a:t>
            </a:r>
            <a:r>
              <a:rPr kumimoji="1" lang="en-US" altLang="ja-JP" sz="1200" b="0" i="0" u="none" strike="noStrike" kern="1200" baseline="0" dirty="0" err="1">
                <a:solidFill>
                  <a:schemeClr val="tx1"/>
                </a:solidFill>
                <a:latin typeface="Times" charset="0"/>
                <a:ea typeface="Osaka" charset="-128"/>
                <a:cs typeface="+mn-cs"/>
              </a:rPr>
              <a:t>Coferon</a:t>
            </a:r>
            <a:r>
              <a:rPr kumimoji="1" lang="en-US" altLang="ja-JP" sz="1200" b="0" i="0" u="none" strike="noStrike" kern="1200" baseline="0" dirty="0">
                <a:solidFill>
                  <a:schemeClr val="tx1"/>
                </a:solidFill>
                <a:latin typeface="Times" charset="0"/>
                <a:ea typeface="Osaka" charset="-128"/>
                <a:cs typeface="+mn-cs"/>
              </a:rPr>
              <a:t> Inc.</a:t>
            </a:r>
            <a:r>
              <a:rPr kumimoji="1" lang="ja-JP" altLang="en-US" sz="1200" b="0" i="0" u="none" strike="noStrike" kern="1200" baseline="0" dirty="0">
                <a:solidFill>
                  <a:schemeClr val="tx1"/>
                </a:solidFill>
                <a:latin typeface="Times" charset="0"/>
                <a:ea typeface="Osaka" charset="-128"/>
                <a:cs typeface="+mn-cs"/>
              </a:rPr>
              <a:t>社（米国ニューヨーク州ストーニーブルック）が世界知的所有権機関（</a:t>
            </a:r>
            <a:r>
              <a:rPr kumimoji="1" lang="en-US" altLang="ja-JP" sz="1200" b="0" i="0" u="none" strike="noStrike" kern="1200" baseline="0" dirty="0">
                <a:solidFill>
                  <a:schemeClr val="tx1"/>
                </a:solidFill>
                <a:latin typeface="Times" charset="0"/>
                <a:ea typeface="Osaka" charset="-128"/>
                <a:cs typeface="+mn-cs"/>
              </a:rPr>
              <a:t>WIPO</a:t>
            </a:r>
            <a:r>
              <a:rPr kumimoji="1" lang="ja-JP" altLang="en-US" sz="1200" b="0" i="0" u="none" strike="noStrike" kern="1200" baseline="0" dirty="0">
                <a:solidFill>
                  <a:schemeClr val="tx1"/>
                </a:solidFill>
                <a:latin typeface="Times" charset="0"/>
                <a:ea typeface="Osaka" charset="-128"/>
                <a:cs typeface="+mn-cs"/>
              </a:rPr>
              <a:t>）に出願した特許（</a:t>
            </a:r>
            <a:r>
              <a:rPr kumimoji="1" lang="en-US" altLang="ja-JP" sz="1200" b="0" i="0" u="none" strike="noStrike" kern="1200" baseline="0" dirty="0">
                <a:solidFill>
                  <a:schemeClr val="tx1"/>
                </a:solidFill>
                <a:latin typeface="Times" charset="0"/>
                <a:ea typeface="Osaka" charset="-128"/>
                <a:cs typeface="+mn-cs"/>
              </a:rPr>
              <a:t>WO2015081280</a:t>
            </a:r>
            <a:r>
              <a:rPr kumimoji="1" lang="ja-JP" altLang="en-US" sz="1200" b="0" i="0" u="none" strike="noStrike" kern="1200" baseline="0" dirty="0">
                <a:solidFill>
                  <a:schemeClr val="tx1"/>
                </a:solidFill>
                <a:latin typeface="Times" charset="0"/>
                <a:ea typeface="Osaka" charset="-128"/>
                <a:cs typeface="+mn-cs"/>
              </a:rPr>
              <a:t>）に報告されている物質で、同社が急性骨髄性白血病の治療薬を目的に設計したものでした。</a:t>
            </a:r>
            <a:endParaRPr kumimoji="1" lang="en-US" altLang="ja-JP" sz="1200" b="0" i="0" u="none" strike="noStrike" kern="1200" baseline="0" dirty="0">
              <a:solidFill>
                <a:schemeClr val="tx1"/>
              </a:solidFill>
              <a:latin typeface="Times" charset="0"/>
              <a:ea typeface="Osaka" charset="-128"/>
              <a:cs typeface="+mn-cs"/>
            </a:endParaRPr>
          </a:p>
          <a:p>
            <a:endParaRPr kumimoji="1" lang="en-US" altLang="ja-JP" sz="1200" b="0" i="0" u="none" strike="noStrike" kern="1200" baseline="0" dirty="0">
              <a:solidFill>
                <a:schemeClr val="tx1"/>
              </a:solidFill>
              <a:latin typeface="Times" charset="0"/>
              <a:ea typeface="Osaka" charset="-128"/>
              <a:cs typeface="+mn-cs"/>
            </a:endParaRPr>
          </a:p>
          <a:p>
            <a:endParaRPr kumimoji="1" lang="en-US" altLang="ja-JP" sz="1200" b="0" i="0" u="none" strike="noStrike" kern="1200" baseline="0" dirty="0">
              <a:solidFill>
                <a:schemeClr val="tx1"/>
              </a:solidFill>
              <a:latin typeface="Times" charset="0"/>
              <a:ea typeface="Osaka" charset="-128"/>
              <a:cs typeface="+mn-cs"/>
            </a:endParaRPr>
          </a:p>
          <a:p>
            <a:endParaRPr kumimoji="1" lang="en-US" altLang="ja-JP" sz="1200" b="0" i="0" u="none" strike="noStrike" kern="1200" baseline="0" dirty="0">
              <a:solidFill>
                <a:schemeClr val="tx1"/>
              </a:solidFill>
              <a:latin typeface="Times" charset="0"/>
              <a:ea typeface="Osaka" charset="-128"/>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5432813-54F2-4B64-9A82-5F417BF15538}" type="slidenum">
              <a:rPr lang="en-US" altLang="ja-JP">
                <a:solidFill>
                  <a:srgbClr val="000000"/>
                </a:solidFill>
              </a:rPr>
              <a:pPr>
                <a:defRPr/>
              </a:pPr>
              <a:t>65</a:t>
            </a:fld>
            <a:endParaRPr lang="en-US" altLang="ja-JP">
              <a:solidFill>
                <a:srgbClr val="000000"/>
              </a:solidFill>
            </a:endParaRPr>
          </a:p>
        </p:txBody>
      </p:sp>
    </p:spTree>
    <p:extLst>
      <p:ext uri="{BB962C8B-B14F-4D97-AF65-F5344CB8AC3E}">
        <p14:creationId xmlns:p14="http://schemas.microsoft.com/office/powerpoint/2010/main" val="1075937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そのような複雑化する化学物質管理の課題について、取りうるべき方策があるとすれば、私は生物学的な方法と物理化学的な方法を組み合わせることであろうと考えています。</a:t>
            </a:r>
            <a:endParaRPr kumimoji="1" lang="en-US" altLang="ja-JP" dirty="0" smtClean="0"/>
          </a:p>
          <a:p>
            <a:r>
              <a:rPr kumimoji="1" lang="ja-JP" altLang="en-US" dirty="0" smtClean="0"/>
              <a:t>野生生物を観察・モニタリングするというこれまでのアプローチももちろん重要ですが、近年では、生物学的検定法等を利用したスクリーニング法や</a:t>
            </a:r>
            <a:r>
              <a:rPr kumimoji="1" lang="en-US" altLang="ja-JP" dirty="0" smtClean="0"/>
              <a:t>TOFMS</a:t>
            </a:r>
            <a:r>
              <a:rPr kumimoji="1" lang="ja-JP" altLang="en-US" dirty="0" smtClean="0"/>
              <a:t>などの非常に分解能・分離能の高い分析装置が利用可能となっています。</a:t>
            </a:r>
            <a:endParaRPr kumimoji="1" lang="en-US" altLang="ja-JP" dirty="0" smtClean="0"/>
          </a:p>
          <a:p>
            <a:endParaRPr kumimoji="1" lang="en-US" altLang="ja-JP" dirty="0" smtClean="0"/>
          </a:p>
          <a:p>
            <a:r>
              <a:rPr kumimoji="1" lang="ja-JP" altLang="en-US" dirty="0" smtClean="0"/>
              <a:t>これまで我々は、この氷山のように、一部の既知物質のみ測定・リスク評価を行ってきましたが、今後は既存のターゲット分析に加えて、バイオアッセイ等による各種毒性エンドポイントの検出と高分解能質量分析計による網羅分析等を組み合わせ、海面下に隠れている氷山、すなわち潜在的なハザードを含む化学汚染の全体像の把握・解明できる、監視システムの構築が望まれていると思います。</a:t>
            </a:r>
            <a:endParaRPr kumimoji="1" lang="en-US" altLang="ja-JP" dirty="0" smtClean="0"/>
          </a:p>
          <a:p>
            <a:endParaRPr kumimoji="1" lang="en-US" altLang="ja-JP" dirty="0" smtClean="0"/>
          </a:p>
          <a:p>
            <a:r>
              <a:rPr kumimoji="1" lang="ja-JP" altLang="en-US" dirty="0" smtClean="0"/>
              <a:t>それらに関する詳細は、今後のワークショップ・学会等で紹介していきたいと思います。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9910F18-9668-4738-A173-085ED87B0ABA}" type="slidenum">
              <a:rPr lang="en-US" altLang="ja-JP" smtClean="0"/>
              <a:pPr/>
              <a:t>67</a:t>
            </a:fld>
            <a:endParaRPr lang="en-US" altLang="ja-JP"/>
          </a:p>
        </p:txBody>
      </p:sp>
    </p:spTree>
    <p:extLst>
      <p:ext uri="{BB962C8B-B14F-4D97-AF65-F5344CB8AC3E}">
        <p14:creationId xmlns:p14="http://schemas.microsoft.com/office/powerpoint/2010/main" val="252456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また、これまでに知られている</a:t>
            </a:r>
            <a:r>
              <a:rPr kumimoji="1" lang="en-US" altLang="ja-JP" dirty="0" smtClean="0"/>
              <a:t>PCBs</a:t>
            </a:r>
            <a:r>
              <a:rPr kumimoji="1" lang="ja-JP" altLang="en-US" dirty="0" smtClean="0"/>
              <a:t>あるいはその他</a:t>
            </a:r>
            <a:r>
              <a:rPr kumimoji="1" lang="en-US" altLang="ja-JP" dirty="0" smtClean="0"/>
              <a:t>POPs</a:t>
            </a:r>
            <a:r>
              <a:rPr kumimoji="1" lang="ja-JP" altLang="en-US" dirty="0" err="1" smtClean="0"/>
              <a:t>にも</a:t>
            </a:r>
            <a:r>
              <a:rPr kumimoji="1" lang="ja-JP" altLang="en-US" dirty="0" smtClean="0"/>
              <a:t>ある程度共通する問題点として、ここに示す６つの特徴があげられます。本日はこれらの６つについて、我々の研究グループがこれまで得てきた知見を中心に紹介したいと思います。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9910F18-9668-4738-A173-085ED87B0ABA}" type="slidenum">
              <a:rPr lang="en-US" altLang="ja-JP" smtClean="0"/>
              <a:pPr/>
              <a:t>5</a:t>
            </a:fld>
            <a:endParaRPr lang="en-US" altLang="ja-JP"/>
          </a:p>
        </p:txBody>
      </p:sp>
    </p:spTree>
    <p:extLst>
      <p:ext uri="{BB962C8B-B14F-4D97-AF65-F5344CB8AC3E}">
        <p14:creationId xmlns:p14="http://schemas.microsoft.com/office/powerpoint/2010/main" val="2375792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そして、この講演を締めくくるにあたって、レイチェルカーソンのこのメッセージを思い出したいと思います。</a:t>
            </a:r>
            <a:endParaRPr kumimoji="1" lang="en-US" altLang="ja-JP" dirty="0" smtClean="0"/>
          </a:p>
          <a:p>
            <a:r>
              <a:rPr kumimoji="1" lang="ja-JP" altLang="en-US" dirty="0" smtClean="0"/>
              <a:t>複雑化する環境問題に対処するにあたって、我々に求められるシンプルな答えは、自然に向き合い、生き物の発するシグナルから、今起きていることを察知、理解することだと思います。</a:t>
            </a:r>
            <a:endParaRPr kumimoji="1" lang="en-US" altLang="ja-JP" dirty="0" smtClean="0"/>
          </a:p>
          <a:p>
            <a:r>
              <a:rPr kumimoji="1" lang="ja-JP" altLang="en-US" dirty="0" smtClean="0"/>
              <a:t>技術開発やその活用においても、レイチェルのこの感性は非常に重要なことだと考えています。</a:t>
            </a:r>
            <a:endParaRPr kumimoji="1" lang="en-US" altLang="ja-JP" dirty="0" smtClean="0"/>
          </a:p>
          <a:p>
            <a:endParaRPr kumimoji="1" lang="en-US" altLang="ja-JP" dirty="0" smtClean="0"/>
          </a:p>
          <a:p>
            <a:r>
              <a:rPr kumimoji="1" lang="ja-JP" altLang="en-US" dirty="0" smtClean="0"/>
              <a:t>以上で講演を終わります。ご成長ありがとうございました。</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9910F18-9668-4738-A173-085ED87B0ABA}" type="slidenum">
              <a:rPr lang="en-US" altLang="ja-JP" smtClean="0"/>
              <a:pPr/>
              <a:t>68</a:t>
            </a:fld>
            <a:endParaRPr lang="en-US" altLang="ja-JP"/>
          </a:p>
        </p:txBody>
      </p:sp>
    </p:spTree>
    <p:extLst>
      <p:ext uri="{BB962C8B-B14F-4D97-AF65-F5344CB8AC3E}">
        <p14:creationId xmlns:p14="http://schemas.microsoft.com/office/powerpoint/2010/main" val="177279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smtClean="0"/>
              <a:t>まず、</a:t>
            </a:r>
            <a:r>
              <a:rPr kumimoji="1" lang="en-US" altLang="ja-JP" dirty="0" smtClean="0"/>
              <a:t>PCBs</a:t>
            </a:r>
            <a:r>
              <a:rPr kumimoji="1" lang="ja-JP" altLang="en-US" dirty="0" smtClean="0"/>
              <a:t>が生体内に高蓄積し、生物に多様な毒性を示すこと、そして種による感受性の違いがあること、についてお話ししたいと思います。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9910F18-9668-4738-A173-085ED87B0ABA}" type="slidenum">
              <a:rPr lang="en-US" altLang="ja-JP" smtClean="0"/>
              <a:pPr/>
              <a:t>6</a:t>
            </a:fld>
            <a:endParaRPr lang="en-US" altLang="ja-JP"/>
          </a:p>
        </p:txBody>
      </p:sp>
    </p:spTree>
    <p:extLst>
      <p:ext uri="{BB962C8B-B14F-4D97-AF65-F5344CB8AC3E}">
        <p14:creationId xmlns:p14="http://schemas.microsoft.com/office/powerpoint/2010/main" val="972325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fld id="{BFF0C00D-3743-494B-B4B4-8B35453AD47C}" type="slidenum">
              <a:rPr lang="en-US" altLang="ja-JP" sz="1200">
                <a:solidFill>
                  <a:prstClr val="black"/>
                </a:solidFill>
              </a:rPr>
              <a:pPr eaLnBrk="1" hangingPunct="1"/>
              <a:t>7</a:t>
            </a:fld>
            <a:endParaRPr lang="en-US" altLang="ja-JP" sz="1200">
              <a:solidFill>
                <a:prstClr val="black"/>
              </a:solidFill>
            </a:endParaRPr>
          </a:p>
        </p:txBody>
      </p:sp>
      <p:sp>
        <p:nvSpPr>
          <p:cNvPr id="120835" name="Rectangle 2"/>
          <p:cNvSpPr>
            <a:spLocks noGrp="1" noRot="1" noChangeAspect="1" noChangeArrowheads="1" noTextEdit="1"/>
          </p:cNvSpPr>
          <p:nvPr>
            <p:ph type="sldImg"/>
          </p:nvPr>
        </p:nvSpPr>
        <p:spPr>
          <a:xfrm>
            <a:off x="1141413" y="685800"/>
            <a:ext cx="4572000" cy="3429000"/>
          </a:xfrm>
          <a:ln/>
        </p:spPr>
      </p:sp>
      <p:sp>
        <p:nvSpPr>
          <p:cNvPr id="120836" name="Rectangle 3"/>
          <p:cNvSpPr>
            <a:spLocks noGrp="1" noChangeArrowheads="1"/>
          </p:cNvSpPr>
          <p:nvPr>
            <p:ph type="body" idx="1"/>
          </p:nvPr>
        </p:nvSpPr>
        <p:spPr>
          <a:xfrm>
            <a:off x="914400" y="4343400"/>
            <a:ext cx="5029200" cy="4114800"/>
          </a:xfrm>
          <a:noFill/>
        </p:spPr>
        <p:txBody>
          <a:bodyPr/>
          <a:lstStyle/>
          <a:p>
            <a:pPr eaLnBrk="1" hangingPunct="1"/>
            <a:r>
              <a:rPr lang="en-US" altLang="ja-JP" dirty="0" smtClean="0"/>
              <a:t>PCBs</a:t>
            </a:r>
            <a:r>
              <a:rPr lang="ja-JP" altLang="en-US" dirty="0" smtClean="0"/>
              <a:t>やダイオキシン類などによる汚染が先進国で最も顕著であった</a:t>
            </a:r>
            <a:r>
              <a:rPr lang="en-US" altLang="ja-JP" dirty="0" smtClean="0"/>
              <a:t>1980</a:t>
            </a:r>
            <a:r>
              <a:rPr lang="ja-JP" altLang="en-US" dirty="0" smtClean="0"/>
              <a:t>年代から</a:t>
            </a:r>
            <a:r>
              <a:rPr lang="en-US" altLang="ja-JP" dirty="0" smtClean="0"/>
              <a:t>1990</a:t>
            </a:r>
            <a:r>
              <a:rPr lang="ja-JP" altLang="en-US" dirty="0" smtClean="0"/>
              <a:t>年代には、主に水棲高等動物において、様々な異常が報告されました。</a:t>
            </a:r>
            <a:endParaRPr lang="en-US" altLang="ja-JP" dirty="0" smtClean="0"/>
          </a:p>
          <a:p>
            <a:pPr eaLnBrk="1" hangingPunct="1"/>
            <a:r>
              <a:rPr lang="ja-JP" altLang="en-US" dirty="0" smtClean="0"/>
              <a:t>このアザラシは、北海で感染症により大量死を起こした個体ですが、免疫系のかく乱に</a:t>
            </a:r>
            <a:r>
              <a:rPr lang="en-US" altLang="ja-JP" dirty="0" smtClean="0"/>
              <a:t>PCB</a:t>
            </a:r>
            <a:r>
              <a:rPr lang="ja-JP" altLang="en-US" dirty="0" smtClean="0"/>
              <a:t>汚染が深く関与していることが後の調査研究であきらかとなっています。</a:t>
            </a:r>
            <a:endParaRPr lang="en-US" altLang="ja-JP" dirty="0" smtClean="0"/>
          </a:p>
          <a:p>
            <a:pPr eaLnBrk="1" hangingPunct="1"/>
            <a:r>
              <a:rPr lang="ja-JP" altLang="en-US" dirty="0" smtClean="0"/>
              <a:t>地中海のイルカにも同様の免疫系への影響が示唆されました。また米国五大湖ではミミヒメウという魚食性の鳥類に嘴や頭骨の奇形などが頻発しました。</a:t>
            </a:r>
            <a:endParaRPr lang="en-US" altLang="ja-JP" dirty="0" smtClean="0"/>
          </a:p>
          <a:p>
            <a:pPr eaLnBrk="1" hangingPunct="1"/>
            <a:r>
              <a:rPr lang="ja-JP" altLang="en-US" dirty="0" smtClean="0"/>
              <a:t>汚染の進んだロシアのバイカル湖では、皮膚病や皮膚がん、目の病気を患ったアザラシがみられ、やはり</a:t>
            </a:r>
            <a:r>
              <a:rPr lang="en-US" altLang="ja-JP" dirty="0" smtClean="0"/>
              <a:t>PCB</a:t>
            </a:r>
            <a:r>
              <a:rPr lang="ja-JP" altLang="en-US" dirty="0" smtClean="0"/>
              <a:t>やダイオキシン類による影響が示唆されています。</a:t>
            </a:r>
            <a:endParaRPr lang="ja-JP" altLang="ja-JP" dirty="0" smtClean="0"/>
          </a:p>
          <a:p>
            <a:pPr eaLnBrk="1" hangingPunct="1"/>
            <a:endParaRPr lang="ja-JP" altLang="ja-JP" dirty="0" smtClean="0"/>
          </a:p>
        </p:txBody>
      </p:sp>
    </p:spTree>
    <p:extLst>
      <p:ext uri="{BB962C8B-B14F-4D97-AF65-F5344CB8AC3E}">
        <p14:creationId xmlns:p14="http://schemas.microsoft.com/office/powerpoint/2010/main" val="103504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6A35B7-96D6-4A1E-AC91-C189B5E1EA4B}" type="slidenum">
              <a:rPr lang="en-US" altLang="ja-JP"/>
              <a:pPr/>
              <a:t>9</a:t>
            </a:fld>
            <a:endParaRPr lang="en-US" altLang="ja-JP"/>
          </a:p>
        </p:txBody>
      </p:sp>
      <p:sp>
        <p:nvSpPr>
          <p:cNvPr id="89090" name="Rectangle 2"/>
          <p:cNvSpPr>
            <a:spLocks noGrp="1" noRot="1" noChangeAspect="1" noChangeArrowheads="1" noTextEdit="1"/>
          </p:cNvSpPr>
          <p:nvPr>
            <p:ph type="sldImg"/>
          </p:nvPr>
        </p:nvSpPr>
        <p:spPr>
          <a:xfrm>
            <a:off x="1141413" y="685800"/>
            <a:ext cx="4572000" cy="3429000"/>
          </a:xfrm>
          <a:ln/>
        </p:spPr>
      </p:sp>
      <p:sp>
        <p:nvSpPr>
          <p:cNvPr id="89091" name="Rectangle 3"/>
          <p:cNvSpPr>
            <a:spLocks noGrp="1" noChangeArrowheads="1"/>
          </p:cNvSpPr>
          <p:nvPr>
            <p:ph type="body" idx="1"/>
          </p:nvPr>
        </p:nvSpPr>
        <p:spPr>
          <a:xfrm>
            <a:off x="914400" y="4343400"/>
            <a:ext cx="5029200" cy="4114800"/>
          </a:xfrm>
        </p:spPr>
        <p:txBody>
          <a:bodyPr/>
          <a:lstStyle/>
          <a:p>
            <a:endParaRPr lang="ja-JP" altLang="ja-JP"/>
          </a:p>
        </p:txBody>
      </p:sp>
    </p:spTree>
    <p:extLst>
      <p:ext uri="{BB962C8B-B14F-4D97-AF65-F5344CB8AC3E}">
        <p14:creationId xmlns:p14="http://schemas.microsoft.com/office/powerpoint/2010/main" val="1251630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B058F2-64FF-413B-8C54-90C20CA0B58E}" type="slidenum">
              <a:rPr lang="en-US" altLang="ja-JP"/>
              <a:pPr/>
              <a:t>13</a:t>
            </a:fld>
            <a:endParaRPr lang="en-US" altLang="ja-JP"/>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xfrm>
            <a:off x="914400" y="4343400"/>
            <a:ext cx="5029200" cy="4114800"/>
          </a:xfrm>
        </p:spPr>
        <p:txBody>
          <a:bodyPr/>
          <a:lstStyle/>
          <a:p>
            <a:endParaRPr lang="ja-JP" altLang="ja-JP" dirty="0"/>
          </a:p>
        </p:txBody>
      </p:sp>
    </p:spTree>
    <p:extLst>
      <p:ext uri="{BB962C8B-B14F-4D97-AF65-F5344CB8AC3E}">
        <p14:creationId xmlns:p14="http://schemas.microsoft.com/office/powerpoint/2010/main" val="89487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509CEC0-607E-43BA-B140-DFF2B20A76B9}" type="slidenum">
              <a:rPr lang="en-US" altLang="ja-JP"/>
              <a:pPr/>
              <a:t>‹#›</a:t>
            </a:fld>
            <a:endParaRPr lang="en-US" altLang="ja-JP"/>
          </a:p>
        </p:txBody>
      </p:sp>
    </p:spTree>
    <p:extLst>
      <p:ext uri="{BB962C8B-B14F-4D97-AF65-F5344CB8AC3E}">
        <p14:creationId xmlns:p14="http://schemas.microsoft.com/office/powerpoint/2010/main" val="82561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136D8C3-E3CD-41DD-89F6-530B18EEC255}" type="slidenum">
              <a:rPr lang="en-US" altLang="ja-JP"/>
              <a:pPr/>
              <a:t>‹#›</a:t>
            </a:fld>
            <a:endParaRPr lang="en-US" altLang="ja-JP"/>
          </a:p>
        </p:txBody>
      </p:sp>
    </p:spTree>
    <p:extLst>
      <p:ext uri="{BB962C8B-B14F-4D97-AF65-F5344CB8AC3E}">
        <p14:creationId xmlns:p14="http://schemas.microsoft.com/office/powerpoint/2010/main" val="3991870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2CD42-2667-4616-AEDA-C41EC4DCC5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1144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60E9F-1FF3-4891-8E01-58BBD73309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056413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8D9D4-1A40-4174-A645-8BD3D2CD5BD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7245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A6386-6F44-43AF-AC7F-86B9FFB547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61178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93094-EDE8-41C7-A784-CF5C60A919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26536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AFE01-C275-4D44-B114-56D6E2A821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5455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EB507B-4287-4834-B605-A322D27587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902510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CF6C1-A6B3-4ABF-B517-C6C04FB361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92289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DDB487-1A03-42AE-BD7D-6EB4F7ABE1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15103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B6C0-F415-4DB6-BC6A-E1ED46156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8056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4A22956A-E6D5-480A-87F4-D29DD7CDC645}" type="slidenum">
              <a:rPr lang="en-US" altLang="ja-JP"/>
              <a:pPr/>
              <a:t>‹#›</a:t>
            </a:fld>
            <a:endParaRPr lang="en-US" altLang="ja-JP"/>
          </a:p>
        </p:txBody>
      </p:sp>
    </p:spTree>
    <p:extLst>
      <p:ext uri="{BB962C8B-B14F-4D97-AF65-F5344CB8AC3E}">
        <p14:creationId xmlns:p14="http://schemas.microsoft.com/office/powerpoint/2010/main" val="35137281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8821-BDD6-4101-9D3C-6054540A51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568610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7DA59-4F9F-490A-A872-41404F66DD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40965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7599D5-80F4-4F07-87BE-EE20BED2B0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23003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7F7B3B-7536-4F99-90BE-27D824B9532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96426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DB21C4-48B9-4631-83F2-F526395D631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7462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6D1B16-5861-49CA-8DA9-DB08843C467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813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A5B89C-3B95-4E0D-BB63-5FBE0D351A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6407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EEBBEB-8347-4F32-94B1-3AA3B6C5E3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92804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049984-7342-4339-9C38-4E31FBF9A44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6726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23663D-A2AE-41C2-A344-F8D6AFD6A6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8279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51158FE-4505-4194-A11A-D1F3670FCD9F}" type="slidenum">
              <a:rPr lang="en-US" altLang="ja-JP"/>
              <a:pPr/>
              <a:t>‹#›</a:t>
            </a:fld>
            <a:endParaRPr lang="en-US" altLang="ja-JP"/>
          </a:p>
        </p:txBody>
      </p:sp>
    </p:spTree>
    <p:extLst>
      <p:ext uri="{BB962C8B-B14F-4D97-AF65-F5344CB8AC3E}">
        <p14:creationId xmlns:p14="http://schemas.microsoft.com/office/powerpoint/2010/main" val="25082321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FBEF9F-206B-472A-BC06-9A295F337F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77998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DD8959-CDEA-4802-A2FA-FC96C34086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85812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FD620-7145-461A-938C-97B786AC97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259628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215900"/>
            <a:ext cx="1943100" cy="58801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215900"/>
            <a:ext cx="5676900" cy="58801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68755-3C98-4118-A0F0-82F76009F24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059083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EDE505B6-4B2E-40B2-9DDE-BA62B3CC83A6}"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705495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7B13EE24-A865-4471-804C-99D233C8F940}"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218103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1FDF1FB5-7FC6-4B29-8556-E294EE26477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835048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D7B55233-8078-4A67-B18C-5A14296B9C5D}"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798138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FFFFFF"/>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FFFFFF"/>
              </a:solidFill>
            </a:endParaRPr>
          </a:p>
        </p:txBody>
      </p:sp>
      <p:sp>
        <p:nvSpPr>
          <p:cNvPr id="9" name="スライド番号プレースホルダ 8"/>
          <p:cNvSpPr>
            <a:spLocks noGrp="1"/>
          </p:cNvSpPr>
          <p:nvPr>
            <p:ph type="sldNum" sz="quarter" idx="12"/>
          </p:nvPr>
        </p:nvSpPr>
        <p:spPr/>
        <p:txBody>
          <a:bodyPr/>
          <a:lstStyle>
            <a:lvl1pPr>
              <a:defRPr/>
            </a:lvl1pPr>
          </a:lstStyle>
          <a:p>
            <a:fld id="{74A7AE7C-9C9F-4E74-8EF8-02DD94140F5C}"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7183884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FFFFFF"/>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FFFFFF"/>
              </a:solidFill>
            </a:endParaRPr>
          </a:p>
        </p:txBody>
      </p:sp>
      <p:sp>
        <p:nvSpPr>
          <p:cNvPr id="5" name="スライド番号プレースホルダ 4"/>
          <p:cNvSpPr>
            <a:spLocks noGrp="1"/>
          </p:cNvSpPr>
          <p:nvPr>
            <p:ph type="sldNum" sz="quarter" idx="12"/>
          </p:nvPr>
        </p:nvSpPr>
        <p:spPr/>
        <p:txBody>
          <a:bodyPr/>
          <a:lstStyle>
            <a:lvl1pPr>
              <a:defRPr/>
            </a:lvl1pPr>
          </a:lstStyle>
          <a:p>
            <a:fld id="{94BF1AEE-26C9-42AC-A1F9-D754B8E4E0EC}"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16664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9569185-D897-418B-A432-6BC639546E2B}" type="slidenum">
              <a:rPr lang="en-US" altLang="ja-JP"/>
              <a:pPr/>
              <a:t>‹#›</a:t>
            </a:fld>
            <a:endParaRPr lang="en-US" altLang="ja-JP"/>
          </a:p>
        </p:txBody>
      </p:sp>
    </p:spTree>
    <p:extLst>
      <p:ext uri="{BB962C8B-B14F-4D97-AF65-F5344CB8AC3E}">
        <p14:creationId xmlns:p14="http://schemas.microsoft.com/office/powerpoint/2010/main" val="20820517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FFFFFF"/>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FFFFFF"/>
              </a:solidFill>
            </a:endParaRPr>
          </a:p>
        </p:txBody>
      </p:sp>
      <p:sp>
        <p:nvSpPr>
          <p:cNvPr id="4" name="スライド番号プレースホルダ 3"/>
          <p:cNvSpPr>
            <a:spLocks noGrp="1"/>
          </p:cNvSpPr>
          <p:nvPr>
            <p:ph type="sldNum" sz="quarter" idx="12"/>
          </p:nvPr>
        </p:nvSpPr>
        <p:spPr/>
        <p:txBody>
          <a:bodyPr/>
          <a:lstStyle>
            <a:lvl1pPr>
              <a:defRPr/>
            </a:lvl1pPr>
          </a:lstStyle>
          <a:p>
            <a:fld id="{4E93453A-DF71-4DAB-9DDF-D7E7E9D20AAE}"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1259677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5C416DFB-614A-4694-846F-ACF340F1656D}"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4942809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FFFFFF"/>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FFFFFF"/>
              </a:solidFill>
            </a:endParaRPr>
          </a:p>
        </p:txBody>
      </p:sp>
      <p:sp>
        <p:nvSpPr>
          <p:cNvPr id="7" name="スライド番号プレースホルダ 6"/>
          <p:cNvSpPr>
            <a:spLocks noGrp="1"/>
          </p:cNvSpPr>
          <p:nvPr>
            <p:ph type="sldNum" sz="quarter" idx="12"/>
          </p:nvPr>
        </p:nvSpPr>
        <p:spPr/>
        <p:txBody>
          <a:bodyPr/>
          <a:lstStyle>
            <a:lvl1pPr>
              <a:defRPr/>
            </a:lvl1pPr>
          </a:lstStyle>
          <a:p>
            <a:fld id="{6F065223-5E7E-47BB-B5DA-D2A7FCCA6C1D}"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33484964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D8D952E9-DCFC-457F-9773-F406ADF62934}"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4847118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FFFFFF"/>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FFFFFF"/>
              </a:solidFill>
            </a:endParaRPr>
          </a:p>
        </p:txBody>
      </p:sp>
      <p:sp>
        <p:nvSpPr>
          <p:cNvPr id="6" name="スライド番号プレースホルダ 5"/>
          <p:cNvSpPr>
            <a:spLocks noGrp="1"/>
          </p:cNvSpPr>
          <p:nvPr>
            <p:ph type="sldNum" sz="quarter" idx="12"/>
          </p:nvPr>
        </p:nvSpPr>
        <p:spPr/>
        <p:txBody>
          <a:bodyPr/>
          <a:lstStyle>
            <a:lvl1pPr>
              <a:defRPr/>
            </a:lvl1pPr>
          </a:lstStyle>
          <a:p>
            <a:fld id="{4A2C473E-C180-4A13-95A5-AF8684929D7B}"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20302757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8D9D4-1A40-4174-A645-8BD3D2CD5BD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497929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A6386-6F44-43AF-AC7F-86B9FFB547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13397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93094-EDE8-41C7-A784-CF5C60A919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749252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AFE01-C275-4D44-B114-56D6E2A821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3356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EB507B-4287-4834-B605-A322D27587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7229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9FBA502-39A9-48D1-BECF-7B36F58F1D5D}" type="slidenum">
              <a:rPr lang="en-US" altLang="ja-JP"/>
              <a:pPr/>
              <a:t>‹#›</a:t>
            </a:fld>
            <a:endParaRPr lang="en-US" altLang="ja-JP"/>
          </a:p>
        </p:txBody>
      </p:sp>
    </p:spTree>
    <p:extLst>
      <p:ext uri="{BB962C8B-B14F-4D97-AF65-F5344CB8AC3E}">
        <p14:creationId xmlns:p14="http://schemas.microsoft.com/office/powerpoint/2010/main" val="30022115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CF6C1-A6B3-4ABF-B517-C6C04FB361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95825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DDB487-1A03-42AE-BD7D-6EB4F7ABE1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61211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B6C0-F415-4DB6-BC6A-E1ED46156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45609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8821-BDD6-4101-9D3C-6054540A51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545138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7DA59-4F9F-490A-A872-41404F66DD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475986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7599D5-80F4-4F07-87BE-EE20BED2B0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157168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1C29DC3-FACE-4F97-A4C8-75B9202071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630274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3CF54F8-2DFD-404C-95D5-054C382DF1A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144073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D7A22FF-63CE-4BB3-9D9C-CC695FB50B3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526996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67290E7C-0422-44D0-90AE-8DCF393CDC8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56589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F470E04-ECC2-40D9-A9EC-33670D0BBCA7}" type="slidenum">
              <a:rPr lang="en-US" altLang="ja-JP"/>
              <a:pPr/>
              <a:t>‹#›</a:t>
            </a:fld>
            <a:endParaRPr lang="en-US" altLang="ja-JP"/>
          </a:p>
        </p:txBody>
      </p:sp>
    </p:spTree>
    <p:extLst>
      <p:ext uri="{BB962C8B-B14F-4D97-AF65-F5344CB8AC3E}">
        <p14:creationId xmlns:p14="http://schemas.microsoft.com/office/powerpoint/2010/main" val="10257911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E5C89766-8066-492B-9215-BAD4A296F53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418853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7698C130-4081-4B2A-BAA6-5E726982A6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692152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7F33ED34-91F1-4C95-9793-27636BEC8C5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563812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836B3E8A-44A6-46F1-8EF0-FE95C03CB9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273396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EA777C2-CCB8-42A3-A6DF-6FF7B30091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997859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1F7B6AB-ACBB-428B-B025-D4C126E6AC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654324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FCA6918-CAD5-4E25-B4DB-0AD1AFFBCC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481612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D34291-BB78-44E3-8F34-E866642AF0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7129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1CEAC-64BE-438B-9D2B-9741CDD993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99182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5A8C00-FFFF-4A3B-8DB9-66E8477117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82185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45EE07A1-522F-4133-B938-6A8B655226EB}" type="slidenum">
              <a:rPr lang="en-US" altLang="ja-JP"/>
              <a:pPr/>
              <a:t>‹#›</a:t>
            </a:fld>
            <a:endParaRPr lang="en-US" altLang="ja-JP"/>
          </a:p>
        </p:txBody>
      </p:sp>
    </p:spTree>
    <p:extLst>
      <p:ext uri="{BB962C8B-B14F-4D97-AF65-F5344CB8AC3E}">
        <p14:creationId xmlns:p14="http://schemas.microsoft.com/office/powerpoint/2010/main" val="31837110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D158E4-7D52-4E00-9472-EA3E123942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44008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822405-7EC5-477C-B51C-ACBED1C318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56154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054F8AC-6974-480B-90DF-997A9A4ADE6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80421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E65BB3-3239-4A60-AF32-D31DA2173B3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14485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BD53B0-B6D5-469A-9EBE-1FFC503C790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02790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DACC1A-A4D6-47AD-8741-5D18EA4A6C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117439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136D3A-E511-425C-A48A-6EEF89C70A6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423348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984DC4-F1BB-40A3-9C2A-17C3580324C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77908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C57ACC-FA8C-4D3D-B452-D34382D5E03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69768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C9407A-B536-483C-BC55-0BF01EC952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7593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74161DB5-DE10-4E0B-BB28-83838B9FB9D0}" type="slidenum">
              <a:rPr lang="en-US" altLang="ja-JP"/>
              <a:pPr/>
              <a:t>‹#›</a:t>
            </a:fld>
            <a:endParaRPr lang="en-US" altLang="ja-JP"/>
          </a:p>
        </p:txBody>
      </p:sp>
    </p:spTree>
    <p:extLst>
      <p:ext uri="{BB962C8B-B14F-4D97-AF65-F5344CB8AC3E}">
        <p14:creationId xmlns:p14="http://schemas.microsoft.com/office/powerpoint/2010/main" val="29497158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34F49-9272-4CD8-9FD1-A409B67D4F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27830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D1664B-7D39-45C8-B7B0-1914E6EAF6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94995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4B1647-3095-4AF4-A822-D6E10F9028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974233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816BDE-672F-40BA-915C-EA99A2D3E4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193821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990A1C-C7E3-4C64-AD47-624CC3182B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751796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F83BEA-C72C-4665-A940-442B0DC85D4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29549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107BB-D0D4-4B2C-9ADA-25DBF1D19B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85912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02555E-FEF0-498B-BBFE-5087A3163B5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444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2CD42-2667-4616-AEDA-C41EC4DCC5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344355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860E9F-1FF3-4891-8E01-58BBD73309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18365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3029E3E8-853B-469E-96E7-1821A1B60803}" type="slidenum">
              <a:rPr lang="en-US" altLang="ja-JP"/>
              <a:pPr/>
              <a:t>‹#›</a:t>
            </a:fld>
            <a:endParaRPr lang="en-US" altLang="ja-JP"/>
          </a:p>
        </p:txBody>
      </p:sp>
    </p:spTree>
    <p:extLst>
      <p:ext uri="{BB962C8B-B14F-4D97-AF65-F5344CB8AC3E}">
        <p14:creationId xmlns:p14="http://schemas.microsoft.com/office/powerpoint/2010/main" val="20285292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8D9D4-1A40-4174-A645-8BD3D2CD5BD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22532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A6386-6F44-43AF-AC7F-86B9FFB547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919546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93094-EDE8-41C7-A784-CF5C60A919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94754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AFE01-C275-4D44-B114-56D6E2A821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6530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EB507B-4287-4834-B605-A322D27587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30494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CF6C1-A6B3-4ABF-B517-C6C04FB361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944308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DDB487-1A03-42AE-BD7D-6EB4F7ABE1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902316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B6C0-F415-4DB6-BC6A-E1ED46156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169741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8821-BDD6-4101-9D3C-6054540A51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667507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7DA59-4F9F-490A-A872-41404F66DD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589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696E6361-0BF4-4672-AE78-FF28CE70F0B2}" type="slidenum">
              <a:rPr lang="en-US" altLang="ja-JP"/>
              <a:pPr/>
              <a:t>‹#›</a:t>
            </a:fld>
            <a:endParaRPr lang="en-US" altLang="ja-JP"/>
          </a:p>
        </p:txBody>
      </p:sp>
    </p:spTree>
    <p:extLst>
      <p:ext uri="{BB962C8B-B14F-4D97-AF65-F5344CB8AC3E}">
        <p14:creationId xmlns:p14="http://schemas.microsoft.com/office/powerpoint/2010/main" val="42420706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7599D5-80F4-4F07-87BE-EE20BED2B0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39091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7F1C3F-E695-4BFE-88C3-F97BF006CC9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156702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70CF61-6769-4CA2-B882-E4A50F6DDAB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32670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866C24-926E-4523-A5AF-B3A1A88320D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495572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CFFB5C-2FF6-4661-8DEB-323C1C8679A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956369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6A48C7-A56A-42D1-A9F0-C34F5387BEC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905877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D0830D0-6514-4190-ACFB-A2B7A3CA168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468528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6B94E-F11A-4D0B-A8CF-9622056F1F0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925335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D1B41A-6826-402D-8DC0-60C944817E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165158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0CB052-2AE0-4F15-BF99-EA1185363EE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1076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1115B92-43D1-4F41-9F65-3B91EAD67ED2}" type="slidenum">
              <a:rPr lang="en-US" altLang="ja-JP"/>
              <a:pPr/>
              <a:t>‹#›</a:t>
            </a:fld>
            <a:endParaRPr lang="en-US" altLang="ja-JP"/>
          </a:p>
        </p:txBody>
      </p:sp>
    </p:spTree>
    <p:extLst>
      <p:ext uri="{BB962C8B-B14F-4D97-AF65-F5344CB8AC3E}">
        <p14:creationId xmlns:p14="http://schemas.microsoft.com/office/powerpoint/2010/main" val="180706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39B15B8-2BD5-4307-A8F0-630B8D211194}" type="slidenum">
              <a:rPr lang="en-US" altLang="ja-JP"/>
              <a:pPr/>
              <a:t>‹#›</a:t>
            </a:fld>
            <a:endParaRPr lang="en-US" altLang="ja-JP"/>
          </a:p>
        </p:txBody>
      </p:sp>
    </p:spTree>
    <p:extLst>
      <p:ext uri="{BB962C8B-B14F-4D97-AF65-F5344CB8AC3E}">
        <p14:creationId xmlns:p14="http://schemas.microsoft.com/office/powerpoint/2010/main" val="31067817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E6DE8A-BC82-4E33-A08C-879820024B6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360219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7624-5073-48F4-ADE2-7AC637F7D90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05828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063D24-8010-4621-8869-DC0155EDBA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586555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30989C20-853E-4926-A448-D40E1BBB59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877662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E9BAF4C9-8CC4-4122-A40B-651BB49ED7D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7121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D710E23-BF7B-462F-9695-85681A5FE25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736007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F7442EBF-FAD3-4482-AEC3-60F098D12A9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312949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443EEEDE-9BF0-44D1-AC51-3F15F24E49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528115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594A5A51-1395-45B5-8F9A-FD2C189DEF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355893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BD96C23F-E03D-4792-97D4-1BD1C3D6FA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25610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EED6083-6319-4476-B523-F6802571318F}" type="slidenum">
              <a:rPr lang="en-US" altLang="ja-JP"/>
              <a:pPr/>
              <a:t>‹#›</a:t>
            </a:fld>
            <a:endParaRPr lang="en-US" altLang="ja-JP"/>
          </a:p>
        </p:txBody>
      </p:sp>
    </p:spTree>
    <p:extLst>
      <p:ext uri="{BB962C8B-B14F-4D97-AF65-F5344CB8AC3E}">
        <p14:creationId xmlns:p14="http://schemas.microsoft.com/office/powerpoint/2010/main" val="33707144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36E886A-774E-421B-929E-43E098407EF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486056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D832E9F2-F855-421F-894B-DC88CB91AD3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96709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BB29A54B-5261-4D4A-A1C0-13955FEDB27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508925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3D9E833-197D-4883-8FB9-2790449D002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408929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8080F5-4F2A-49E4-B85F-666831A5DE9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495116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31276E-6827-4ACF-BDB2-C8A43CC8494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2644281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E1F407-FEC9-4F7F-8D01-041A4275D32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784412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4AED20-D3B4-4225-BEA7-149726FC1BA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098649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30201F-C2D2-4B25-BA37-F3A6675184F4}"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6546402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C22531-5501-437F-A7AE-758C909A503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98714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6AECA06-0C88-4685-B060-BB6ACDDCD6B6}" type="slidenum">
              <a:rPr lang="en-US" altLang="ja-JP"/>
              <a:pPr/>
              <a:t>‹#›</a:t>
            </a:fld>
            <a:endParaRPr lang="en-US" altLang="ja-JP"/>
          </a:p>
        </p:txBody>
      </p:sp>
    </p:spTree>
    <p:extLst>
      <p:ext uri="{BB962C8B-B14F-4D97-AF65-F5344CB8AC3E}">
        <p14:creationId xmlns:p14="http://schemas.microsoft.com/office/powerpoint/2010/main" val="3869322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FF59B0-67F2-4709-997B-835DC9CF0B0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056991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2639D-06BD-48AD-868C-33E11C3D258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2463291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8E32E7-C7F8-412C-892C-5A4C39D680C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43819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E7A771-94EE-425F-8FD2-3432CDAD1BE4}"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842153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2704E-6865-4624-B23C-7CC57025C72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700689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5C2C15-2427-42DB-8D32-8AF0F7B77ED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81478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7160F2-5331-41A5-B5BE-71701F4604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69344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4AE2DF-B4E5-4653-97E3-C4C72360394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911705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E6D75-BE74-40DA-A9BE-211EE5146A0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908406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954287-403F-45B8-BF44-26898D391AC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57948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4C075C2-DDD8-4133-BF3C-D0019223EAC8}" type="slidenum">
              <a:rPr lang="en-US" altLang="ja-JP"/>
              <a:pPr/>
              <a:t>‹#›</a:t>
            </a:fld>
            <a:endParaRPr lang="en-US" altLang="ja-JP"/>
          </a:p>
        </p:txBody>
      </p:sp>
    </p:spTree>
    <p:extLst>
      <p:ext uri="{BB962C8B-B14F-4D97-AF65-F5344CB8AC3E}">
        <p14:creationId xmlns:p14="http://schemas.microsoft.com/office/powerpoint/2010/main" val="4488518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66F973-F765-438A-8B06-9DE0E5B45CB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521618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5CFAE1-4DD8-47DF-977A-7512B98284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815132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07A4E5-6F03-4084-8DB7-E3E88998E1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81991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D77736-5733-4EB9-BC65-FFADC94BEB4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410094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1F2316-7386-4434-863A-4FF6BDC1FD6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391847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FA9CB1-8B50-4F5A-B6EE-82F975D0AAA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265416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12DE1EB-1FE3-49DE-B803-92A310A2BC8E}" type="datetime1">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2EEE6A88-14EA-4B8F-9678-05D7ADBD69DF}" type="slidenum">
              <a:rPr lang="en-US" altLang="ja-JP"/>
              <a:pPr>
                <a:defRPr/>
              </a:pPr>
              <a:t>‹#›</a:t>
            </a:fld>
            <a:endParaRPr lang="en-US" altLang="ja-JP"/>
          </a:p>
        </p:txBody>
      </p:sp>
    </p:spTree>
    <p:extLst>
      <p:ext uri="{BB962C8B-B14F-4D97-AF65-F5344CB8AC3E}">
        <p14:creationId xmlns:p14="http://schemas.microsoft.com/office/powerpoint/2010/main" val="11589510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87AB84-95D7-4143-AAD9-DF268EE5A0D1}" type="datetime1">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A3328D02-0364-430F-AF2F-1168475053B8}" type="slidenum">
              <a:rPr lang="en-US" altLang="ja-JP"/>
              <a:pPr>
                <a:defRPr/>
              </a:pPr>
              <a:t>‹#›</a:t>
            </a:fld>
            <a:endParaRPr lang="en-US" altLang="ja-JP"/>
          </a:p>
        </p:txBody>
      </p:sp>
    </p:spTree>
    <p:extLst>
      <p:ext uri="{BB962C8B-B14F-4D97-AF65-F5344CB8AC3E}">
        <p14:creationId xmlns:p14="http://schemas.microsoft.com/office/powerpoint/2010/main" val="36903142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9C1FF8E-31DB-47B1-9580-A474FCD6D842}" type="datetime1">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436CE961-3728-4CAA-92FC-FDF907305365}" type="slidenum">
              <a:rPr lang="en-US" altLang="ja-JP"/>
              <a:pPr>
                <a:defRPr/>
              </a:pPr>
              <a:t>‹#›</a:t>
            </a:fld>
            <a:endParaRPr lang="en-US" altLang="ja-JP"/>
          </a:p>
        </p:txBody>
      </p:sp>
    </p:spTree>
    <p:extLst>
      <p:ext uri="{BB962C8B-B14F-4D97-AF65-F5344CB8AC3E}">
        <p14:creationId xmlns:p14="http://schemas.microsoft.com/office/powerpoint/2010/main" val="11917011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2C476F-73B6-4CC7-B09A-BA010079675E}" type="datetime1">
              <a:rPr lang="en-US" altLang="ja-JP"/>
              <a:pPr>
                <a:defRPr/>
              </a:pPr>
              <a:t>6/22/2016</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27C312A3-C12C-4103-913A-DD4A88D8405F}" type="slidenum">
              <a:rPr lang="en-US" altLang="ja-JP"/>
              <a:pPr>
                <a:defRPr/>
              </a:pPr>
              <a:t>‹#›</a:t>
            </a:fld>
            <a:endParaRPr lang="en-US" altLang="ja-JP"/>
          </a:p>
        </p:txBody>
      </p:sp>
    </p:spTree>
    <p:extLst>
      <p:ext uri="{BB962C8B-B14F-4D97-AF65-F5344CB8AC3E}">
        <p14:creationId xmlns:p14="http://schemas.microsoft.com/office/powerpoint/2010/main" val="2899581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4FFFF7DF-1310-48E8-AE24-9B5E7FE76575}" type="slidenum">
              <a:rPr lang="en-US" altLang="ja-JP"/>
              <a:pPr/>
              <a:t>‹#›</a:t>
            </a:fld>
            <a:endParaRPr lang="en-US" altLang="ja-JP"/>
          </a:p>
        </p:txBody>
      </p:sp>
    </p:spTree>
    <p:extLst>
      <p:ext uri="{BB962C8B-B14F-4D97-AF65-F5344CB8AC3E}">
        <p14:creationId xmlns:p14="http://schemas.microsoft.com/office/powerpoint/2010/main" val="31458771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0B7457D-03D5-44E9-8A05-447B60AC8EB4}" type="datetime1">
              <a:rPr lang="en-US" altLang="ja-JP"/>
              <a:pPr>
                <a:defRPr/>
              </a:pPr>
              <a:t>6/22/2016</a:t>
            </a:fld>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D6F97099-D8AB-4EDF-B9FE-79E949C0D77E}" type="slidenum">
              <a:rPr lang="en-US" altLang="ja-JP"/>
              <a:pPr>
                <a:defRPr/>
              </a:pPr>
              <a:t>‹#›</a:t>
            </a:fld>
            <a:endParaRPr lang="en-US" altLang="ja-JP"/>
          </a:p>
        </p:txBody>
      </p:sp>
    </p:spTree>
    <p:extLst>
      <p:ext uri="{BB962C8B-B14F-4D97-AF65-F5344CB8AC3E}">
        <p14:creationId xmlns:p14="http://schemas.microsoft.com/office/powerpoint/2010/main" val="16174576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D67B518-2CB2-4FC3-A06E-CF0FB428F2BE}" type="datetime1">
              <a:rPr lang="en-US" altLang="ja-JP"/>
              <a:pPr>
                <a:defRPr/>
              </a:pPr>
              <a:t>6/22/2016</a:t>
            </a:fld>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E68A7E65-4490-4DEE-86A1-D9B5A4B98DC9}" type="slidenum">
              <a:rPr lang="en-US" altLang="ja-JP"/>
              <a:pPr>
                <a:defRPr/>
              </a:pPr>
              <a:t>‹#›</a:t>
            </a:fld>
            <a:endParaRPr lang="en-US" altLang="ja-JP"/>
          </a:p>
        </p:txBody>
      </p:sp>
    </p:spTree>
    <p:extLst>
      <p:ext uri="{BB962C8B-B14F-4D97-AF65-F5344CB8AC3E}">
        <p14:creationId xmlns:p14="http://schemas.microsoft.com/office/powerpoint/2010/main" val="39649032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43DB9D-590B-4B5E-BF0D-9E622E48120F}" type="datetime1">
              <a:rPr lang="en-US" altLang="ja-JP"/>
              <a:pPr>
                <a:defRPr/>
              </a:pPr>
              <a:t>6/22/2016</a:t>
            </a:fld>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CA837E8F-A125-404C-BE4E-A1916EEB9537}" type="slidenum">
              <a:rPr lang="en-US" altLang="ja-JP"/>
              <a:pPr>
                <a:defRPr/>
              </a:pPr>
              <a:t>‹#›</a:t>
            </a:fld>
            <a:endParaRPr lang="en-US" altLang="ja-JP"/>
          </a:p>
        </p:txBody>
      </p:sp>
    </p:spTree>
    <p:extLst>
      <p:ext uri="{BB962C8B-B14F-4D97-AF65-F5344CB8AC3E}">
        <p14:creationId xmlns:p14="http://schemas.microsoft.com/office/powerpoint/2010/main" val="5205888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525BC74-FDC9-40A9-A999-68883E329996}" type="datetime1">
              <a:rPr lang="en-US" altLang="ja-JP"/>
              <a:pPr>
                <a:defRPr/>
              </a:pPr>
              <a:t>6/22/2016</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F07D955C-D396-4AC1-8127-ABE56832D86B}" type="slidenum">
              <a:rPr lang="en-US" altLang="ja-JP"/>
              <a:pPr>
                <a:defRPr/>
              </a:pPr>
              <a:t>‹#›</a:t>
            </a:fld>
            <a:endParaRPr lang="en-US" altLang="ja-JP"/>
          </a:p>
        </p:txBody>
      </p:sp>
    </p:spTree>
    <p:extLst>
      <p:ext uri="{BB962C8B-B14F-4D97-AF65-F5344CB8AC3E}">
        <p14:creationId xmlns:p14="http://schemas.microsoft.com/office/powerpoint/2010/main" val="24246983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61DC94-02B4-454F-9F3F-D757DA268541}" type="datetime1">
              <a:rPr lang="en-US" altLang="ja-JP"/>
              <a:pPr>
                <a:defRPr/>
              </a:pPr>
              <a:t>6/22/2016</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84EE5F17-80BC-4163-915A-B93855C30EEE}" type="slidenum">
              <a:rPr lang="en-US" altLang="ja-JP"/>
              <a:pPr>
                <a:defRPr/>
              </a:pPr>
              <a:t>‹#›</a:t>
            </a:fld>
            <a:endParaRPr lang="en-US" altLang="ja-JP"/>
          </a:p>
        </p:txBody>
      </p:sp>
    </p:spTree>
    <p:extLst>
      <p:ext uri="{BB962C8B-B14F-4D97-AF65-F5344CB8AC3E}">
        <p14:creationId xmlns:p14="http://schemas.microsoft.com/office/powerpoint/2010/main" val="42418765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9C1892-351B-420F-B8BE-05CDA7CFD445}" type="datetime1">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44D0B8A0-99FD-41A9-8416-875191F41BD3}" type="slidenum">
              <a:rPr lang="en-US" altLang="ja-JP"/>
              <a:pPr>
                <a:defRPr/>
              </a:pPr>
              <a:t>‹#›</a:t>
            </a:fld>
            <a:endParaRPr lang="en-US" altLang="ja-JP"/>
          </a:p>
        </p:txBody>
      </p:sp>
    </p:spTree>
    <p:extLst>
      <p:ext uri="{BB962C8B-B14F-4D97-AF65-F5344CB8AC3E}">
        <p14:creationId xmlns:p14="http://schemas.microsoft.com/office/powerpoint/2010/main" val="35901836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E083DF-E3A4-46DE-B019-5CD157DBC557}" type="datetime1">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85600015-A489-4824-A41F-EC6F0B1DCA41}" type="slidenum">
              <a:rPr lang="en-US" altLang="ja-JP"/>
              <a:pPr>
                <a:defRPr/>
              </a:pPr>
              <a:t>‹#›</a:t>
            </a:fld>
            <a:endParaRPr lang="en-US" altLang="ja-JP"/>
          </a:p>
        </p:txBody>
      </p:sp>
    </p:spTree>
    <p:extLst>
      <p:ext uri="{BB962C8B-B14F-4D97-AF65-F5344CB8AC3E}">
        <p14:creationId xmlns:p14="http://schemas.microsoft.com/office/powerpoint/2010/main" val="20202528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3A460A-F953-48E6-931C-8FC50F52CD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273963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318ABCC-CD7D-479C-9E91-AB9D97F72F1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95038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9389E6-0C24-45CC-91C1-B03B501CF7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63857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1CF77D9-17FA-4D6F-9B97-D49769B13476}" type="slidenum">
              <a:rPr lang="en-US" altLang="ja-JP"/>
              <a:pPr/>
              <a:t>‹#›</a:t>
            </a:fld>
            <a:endParaRPr lang="en-US" altLang="ja-JP"/>
          </a:p>
        </p:txBody>
      </p:sp>
    </p:spTree>
    <p:extLst>
      <p:ext uri="{BB962C8B-B14F-4D97-AF65-F5344CB8AC3E}">
        <p14:creationId xmlns:p14="http://schemas.microsoft.com/office/powerpoint/2010/main" val="32988967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ECBA0D2-3876-414A-A64B-465FA1A0980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1502040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A0C8FF4-2E8E-41BC-B0CA-DCB8C48575F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053643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8E2A08-72C2-4D15-999E-5009BEA884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277268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2051F2E-FCEE-4E4C-8BFE-6BEBB32E8CF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560197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A1E5499-C880-4211-9F90-F2F74342BDA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89640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22D61A7-6A4A-47DE-931E-0D67C15A78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231990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44A02B-8D3F-4C73-B483-ED40F0AE487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375786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DFBA22-BD8F-455A-ADA4-4F22A17B380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12248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03B44C2-49B9-46B5-BAE7-12EC92DAFAA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712691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3C34AD3-E509-408F-A13E-A7CFF0D80EF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9568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773E402-2752-4F75-9963-5960CE094A64}" type="slidenum">
              <a:rPr lang="en-US" altLang="ja-JP"/>
              <a:pPr/>
              <a:t>‹#›</a:t>
            </a:fld>
            <a:endParaRPr lang="en-US" altLang="ja-JP"/>
          </a:p>
        </p:txBody>
      </p:sp>
    </p:spTree>
    <p:extLst>
      <p:ext uri="{BB962C8B-B14F-4D97-AF65-F5344CB8AC3E}">
        <p14:creationId xmlns:p14="http://schemas.microsoft.com/office/powerpoint/2010/main" val="13640592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841678A-B2F3-4F9E-A9B2-271DDA7152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856368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9172996-9E47-41B6-984E-6E62A14A1F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232671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7D70D70-D211-44A5-8B5A-33EB0E7669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372787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D15247E1-A252-4745-868B-D12ECD32D64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152926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CE387D67-27FF-4C2B-B940-708F5DF6152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808800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D35BEF2-9B58-407C-BC8D-DF5A9215EF3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037909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7707796-657B-459A-A6FB-CAACED4C9D8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615490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2EB31BD4-D024-4C2C-AADE-5CD2D4CEC2A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68740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DE07BA2-BB64-474C-AD3B-99CC66E2AA3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873425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96E8BFD-CDE1-4C92-AA0C-A44B2D61D0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16112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877961C5-3EBD-4BBA-9B5B-1C27A73854EE}" type="slidenum">
              <a:rPr lang="en-US" altLang="ja-JP"/>
              <a:pPr/>
              <a:t>‹#›</a:t>
            </a:fld>
            <a:endParaRPr lang="en-US" altLang="ja-JP"/>
          </a:p>
        </p:txBody>
      </p:sp>
    </p:spTree>
    <p:extLst>
      <p:ext uri="{BB962C8B-B14F-4D97-AF65-F5344CB8AC3E}">
        <p14:creationId xmlns:p14="http://schemas.microsoft.com/office/powerpoint/2010/main" val="268111708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31DBD8A-9108-473B-A04E-B9BD228323D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10926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D12CA5E-24BF-4B75-8CD2-9CC309CCD0F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1258333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B63DF82A-DABB-4F8C-8508-19FF00F4D93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235038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E954D0A9-61A2-443F-B479-8B898E94A8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049317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2D2D13BD-9308-4241-AFD6-44774C4EB92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039398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342DF608-3C75-4F77-9671-F1F8CBDF5B5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2530026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B7F1DE48-26FC-479D-8F4C-086DC78F0F2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988771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84DA6FF-C597-4493-A7F0-F8BA1835309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168530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FC43CF7-FE2E-432D-AC5B-1A71DED6974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688703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1844932-620D-4761-9E0D-3160D094C5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5171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3CE8EE09-E4FF-441E-9FFE-8F78ED606E9C}" type="slidenum">
              <a:rPr lang="en-US" altLang="ja-JP"/>
              <a:pPr/>
              <a:t>‹#›</a:t>
            </a:fld>
            <a:endParaRPr lang="en-US" altLang="ja-JP"/>
          </a:p>
        </p:txBody>
      </p:sp>
    </p:spTree>
    <p:extLst>
      <p:ext uri="{BB962C8B-B14F-4D97-AF65-F5344CB8AC3E}">
        <p14:creationId xmlns:p14="http://schemas.microsoft.com/office/powerpoint/2010/main" val="30514726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923BB66-7B48-485A-8CAA-E2C342EF6AF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282573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7640CE2-8E9C-47A9-9BED-DC147B27417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919093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54743C6-6782-45B9-8259-CA62BE7C32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093978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B7D746CC-9264-4F64-AADA-87791C64EE4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744189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F2F98EE-E5FC-4B50-9152-3B678F1B640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665231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B1C39AAB-5658-4841-BB15-F6FD8CB2F13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1454828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06706278-9A42-497D-89CE-6F0DFA9DFB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26332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EB74CE5E-A3CA-465E-B2CF-042CBDCC47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419134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E81E5C0A-5489-494B-AE7E-AED290D89F4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871990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F9108CB-049A-4A2F-BB19-A672831CAF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69660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D0D5EB57-5D40-4109-A361-E54A3D6E5F15}" type="slidenum">
              <a:rPr lang="en-US" altLang="ja-JP"/>
              <a:pPr/>
              <a:t>‹#›</a:t>
            </a:fld>
            <a:endParaRPr lang="en-US" altLang="ja-JP"/>
          </a:p>
        </p:txBody>
      </p:sp>
    </p:spTree>
    <p:extLst>
      <p:ext uri="{BB962C8B-B14F-4D97-AF65-F5344CB8AC3E}">
        <p14:creationId xmlns:p14="http://schemas.microsoft.com/office/powerpoint/2010/main" val="14223693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3C7C951-1C2F-4509-B32A-489EF998E66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702964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5E5E668-0735-43CD-9482-91409A47EE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6016815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7640CE2-8E9C-47A9-9BED-DC147B27417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472581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54743C6-6782-45B9-8259-CA62BE7C32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629982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B7D746CC-9264-4F64-AADA-87791C64EE4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7428062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F2F98EE-E5FC-4B50-9152-3B678F1B640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9599435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B1C39AAB-5658-4841-BB15-F6FD8CB2F13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881011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06706278-9A42-497D-89CE-6F0DFA9DFB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945717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EB74CE5E-A3CA-465E-B2CF-042CBDCC47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857635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E81E5C0A-5489-494B-AE7E-AED290D89F4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4267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86099DA-239F-41F5-82FC-6FE337994493}" type="slidenum">
              <a:rPr lang="en-US" altLang="ja-JP"/>
              <a:pPr/>
              <a:t>‹#›</a:t>
            </a:fld>
            <a:endParaRPr lang="en-US" altLang="ja-JP"/>
          </a:p>
        </p:txBody>
      </p:sp>
    </p:spTree>
    <p:extLst>
      <p:ext uri="{BB962C8B-B14F-4D97-AF65-F5344CB8AC3E}">
        <p14:creationId xmlns:p14="http://schemas.microsoft.com/office/powerpoint/2010/main" val="1035925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B61F211-9111-46E6-9D19-AB8A5710ED87}" type="slidenum">
              <a:rPr lang="en-US" altLang="ja-JP"/>
              <a:pPr/>
              <a:t>‹#›</a:t>
            </a:fld>
            <a:endParaRPr lang="en-US" altLang="ja-JP"/>
          </a:p>
        </p:txBody>
      </p:sp>
    </p:spTree>
    <p:extLst>
      <p:ext uri="{BB962C8B-B14F-4D97-AF65-F5344CB8AC3E}">
        <p14:creationId xmlns:p14="http://schemas.microsoft.com/office/powerpoint/2010/main" val="36835603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F9108CB-049A-4A2F-BB19-A672831CAF8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802644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3C7C951-1C2F-4509-B32A-489EF998E66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249588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5E5E668-0735-43CD-9482-91409A47EE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323953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8CE63C2-B76A-4E2C-BADD-00E65B0891F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2450302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6CAFDD7-2B73-4A29-BB37-68BB3EDA21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8182681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55F24E4-4019-431A-A478-B607A7DEED6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3591340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5F67678-8485-46D9-B3EC-3D27C00B0A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527349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DEA490F0-EDD4-4AB6-B325-55D425A8F3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338292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27E47E01-3010-40D4-AFF9-D7EE9013B5B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725235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C34BDD7-0D43-456E-A35A-F091EFB43D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21724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94CA36C4-F327-4836-A643-FA0F8AD30257}" type="slidenum">
              <a:rPr lang="en-US" altLang="ja-JP"/>
              <a:pPr/>
              <a:t>‹#›</a:t>
            </a:fld>
            <a:endParaRPr lang="en-US" altLang="ja-JP"/>
          </a:p>
        </p:txBody>
      </p:sp>
    </p:spTree>
    <p:extLst>
      <p:ext uri="{BB962C8B-B14F-4D97-AF65-F5344CB8AC3E}">
        <p14:creationId xmlns:p14="http://schemas.microsoft.com/office/powerpoint/2010/main" val="23706034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F99D17D-E842-46B1-9134-252FF84AA3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33715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0842D24B-BF39-46BF-B349-336E3EE333E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443274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154B2FB-7A43-4EC6-B22C-348A9C5C262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348155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73CE09F-7445-4CA1-B5CC-BDD48622B4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86352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ー 2"/>
          <p:cNvSpPr>
            <a:spLocks noGrp="1"/>
          </p:cNvSpPr>
          <p:nvPr>
            <p:ph type="dt" sz="half" idx="10"/>
          </p:nvPr>
        </p:nvSpPr>
        <p:spPr>
          <a:xfrm>
            <a:off x="685800" y="6248400"/>
            <a:ext cx="1905000" cy="457200"/>
          </a:xfrm>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a:xfrm>
            <a:off x="3124200" y="6248400"/>
            <a:ext cx="2895600" cy="457200"/>
          </a:xfrm>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a:xfrm>
            <a:off x="6553200" y="6248400"/>
            <a:ext cx="1905000" cy="457200"/>
          </a:xfrm>
        </p:spPr>
        <p:txBody>
          <a:bodyPr/>
          <a:lstStyle>
            <a:lvl1pPr>
              <a:defRPr/>
            </a:lvl1pPr>
          </a:lstStyle>
          <a:p>
            <a:fld id="{BC806A3D-795B-4A95-BBDE-CDB5A58713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410422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8CCC487C-9C59-4F44-911F-483C712F76A6}" type="slidenum">
              <a:rPr lang="en-US" altLang="ja-JP"/>
              <a:pPr>
                <a:defRPr/>
              </a:pPr>
              <a:t>‹#›</a:t>
            </a:fld>
            <a:endParaRPr lang="en-US" altLang="ja-JP"/>
          </a:p>
        </p:txBody>
      </p:sp>
    </p:spTree>
    <p:extLst>
      <p:ext uri="{BB962C8B-B14F-4D97-AF65-F5344CB8AC3E}">
        <p14:creationId xmlns:p14="http://schemas.microsoft.com/office/powerpoint/2010/main" val="9430781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FAD148CF-691D-4F7B-8F2C-61A7FDED4E4C}" type="slidenum">
              <a:rPr lang="en-US" altLang="ja-JP"/>
              <a:pPr>
                <a:defRPr/>
              </a:pPr>
              <a:t>‹#›</a:t>
            </a:fld>
            <a:endParaRPr lang="en-US" altLang="ja-JP"/>
          </a:p>
        </p:txBody>
      </p:sp>
    </p:spTree>
    <p:extLst>
      <p:ext uri="{BB962C8B-B14F-4D97-AF65-F5344CB8AC3E}">
        <p14:creationId xmlns:p14="http://schemas.microsoft.com/office/powerpoint/2010/main" val="310179140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B493A015-932D-47DE-990C-0F3304C8D008}" type="slidenum">
              <a:rPr lang="en-US" altLang="ja-JP"/>
              <a:pPr>
                <a:defRPr/>
              </a:pPr>
              <a:t>‹#›</a:t>
            </a:fld>
            <a:endParaRPr lang="en-US" altLang="ja-JP"/>
          </a:p>
        </p:txBody>
      </p:sp>
    </p:spTree>
    <p:extLst>
      <p:ext uri="{BB962C8B-B14F-4D97-AF65-F5344CB8AC3E}">
        <p14:creationId xmlns:p14="http://schemas.microsoft.com/office/powerpoint/2010/main" val="13612859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D050B096-E042-42F4-A82D-3643A17E1C2F}" type="slidenum">
              <a:rPr lang="en-US" altLang="ja-JP"/>
              <a:pPr>
                <a:defRPr/>
              </a:pPr>
              <a:t>‹#›</a:t>
            </a:fld>
            <a:endParaRPr lang="en-US" altLang="ja-JP"/>
          </a:p>
        </p:txBody>
      </p:sp>
    </p:spTree>
    <p:extLst>
      <p:ext uri="{BB962C8B-B14F-4D97-AF65-F5344CB8AC3E}">
        <p14:creationId xmlns:p14="http://schemas.microsoft.com/office/powerpoint/2010/main" val="23589226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8" name="Footer Placeholder 4"/>
          <p:cNvSpPr>
            <a:spLocks noGrp="1"/>
          </p:cNvSpPr>
          <p:nvPr>
            <p:ph type="ftr" sz="quarter" idx="11"/>
          </p:nvPr>
        </p:nvSpPr>
        <p:spPr/>
        <p:txBody>
          <a:bodyPr/>
          <a:lstStyle>
            <a:lvl1pPr>
              <a:defRPr/>
            </a:lvl1pPr>
          </a:lstStyle>
          <a:p>
            <a:pPr>
              <a:defRPr/>
            </a:pPr>
            <a:endParaRPr lang="en-US" altLang="ja-JP"/>
          </a:p>
        </p:txBody>
      </p:sp>
      <p:sp>
        <p:nvSpPr>
          <p:cNvPr id="9" name="Slide Number Placeholder 5"/>
          <p:cNvSpPr>
            <a:spLocks noGrp="1"/>
          </p:cNvSpPr>
          <p:nvPr>
            <p:ph type="sldNum" sz="quarter" idx="12"/>
          </p:nvPr>
        </p:nvSpPr>
        <p:spPr/>
        <p:txBody>
          <a:bodyPr/>
          <a:lstStyle>
            <a:lvl1pPr>
              <a:defRPr/>
            </a:lvl1pPr>
          </a:lstStyle>
          <a:p>
            <a:pPr>
              <a:defRPr/>
            </a:pPr>
            <a:fld id="{8936882D-9DEE-4D58-87CC-E15BDF7997C6}" type="slidenum">
              <a:rPr lang="en-US" altLang="ja-JP"/>
              <a:pPr>
                <a:defRPr/>
              </a:pPr>
              <a:t>‹#›</a:t>
            </a:fld>
            <a:endParaRPr lang="en-US" altLang="ja-JP"/>
          </a:p>
        </p:txBody>
      </p:sp>
    </p:spTree>
    <p:extLst>
      <p:ext uri="{BB962C8B-B14F-4D97-AF65-F5344CB8AC3E}">
        <p14:creationId xmlns:p14="http://schemas.microsoft.com/office/powerpoint/2010/main" val="399370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B5F903CA-3C4F-4CBA-A162-3E59A39862E7}" type="slidenum">
              <a:rPr lang="en-US" altLang="ja-JP"/>
              <a:pPr/>
              <a:t>‹#›</a:t>
            </a:fld>
            <a:endParaRPr lang="en-US" altLang="ja-JP"/>
          </a:p>
        </p:txBody>
      </p:sp>
    </p:spTree>
    <p:extLst>
      <p:ext uri="{BB962C8B-B14F-4D97-AF65-F5344CB8AC3E}">
        <p14:creationId xmlns:p14="http://schemas.microsoft.com/office/powerpoint/2010/main" val="36414410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4" name="Footer Placeholder 4"/>
          <p:cNvSpPr>
            <a:spLocks noGrp="1"/>
          </p:cNvSpPr>
          <p:nvPr>
            <p:ph type="ftr" sz="quarter" idx="11"/>
          </p:nvPr>
        </p:nvSpPr>
        <p:spPr/>
        <p:txBody>
          <a:bodyPr/>
          <a:lstStyle>
            <a:lvl1pPr>
              <a:defRPr/>
            </a:lvl1pPr>
          </a:lstStyle>
          <a:p>
            <a:pPr>
              <a:defRPr/>
            </a:pPr>
            <a:endParaRPr lang="en-US" altLang="ja-JP"/>
          </a:p>
        </p:txBody>
      </p:sp>
      <p:sp>
        <p:nvSpPr>
          <p:cNvPr id="5" name="Slide Number Placeholder 5"/>
          <p:cNvSpPr>
            <a:spLocks noGrp="1"/>
          </p:cNvSpPr>
          <p:nvPr>
            <p:ph type="sldNum" sz="quarter" idx="12"/>
          </p:nvPr>
        </p:nvSpPr>
        <p:spPr/>
        <p:txBody>
          <a:bodyPr/>
          <a:lstStyle>
            <a:lvl1pPr>
              <a:defRPr/>
            </a:lvl1pPr>
          </a:lstStyle>
          <a:p>
            <a:pPr>
              <a:defRPr/>
            </a:pPr>
            <a:fld id="{EC99E6C6-1953-4EB4-949A-06D975CDDC6B}" type="slidenum">
              <a:rPr lang="en-US" altLang="ja-JP"/>
              <a:pPr>
                <a:defRPr/>
              </a:pPr>
              <a:t>‹#›</a:t>
            </a:fld>
            <a:endParaRPr lang="en-US" altLang="ja-JP"/>
          </a:p>
        </p:txBody>
      </p:sp>
    </p:spTree>
    <p:extLst>
      <p:ext uri="{BB962C8B-B14F-4D97-AF65-F5344CB8AC3E}">
        <p14:creationId xmlns:p14="http://schemas.microsoft.com/office/powerpoint/2010/main" val="119738844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3" name="Footer Placeholder 4"/>
          <p:cNvSpPr>
            <a:spLocks noGrp="1"/>
          </p:cNvSpPr>
          <p:nvPr>
            <p:ph type="ftr" sz="quarter" idx="11"/>
          </p:nvPr>
        </p:nvSpPr>
        <p:spPr/>
        <p:txBody>
          <a:bodyPr/>
          <a:lstStyle>
            <a:lvl1pPr>
              <a:defRPr/>
            </a:lvl1pPr>
          </a:lstStyle>
          <a:p>
            <a:pPr>
              <a:defRPr/>
            </a:pPr>
            <a:endParaRPr lang="en-US" altLang="ja-JP"/>
          </a:p>
        </p:txBody>
      </p:sp>
      <p:sp>
        <p:nvSpPr>
          <p:cNvPr id="4" name="Slide Number Placeholder 5"/>
          <p:cNvSpPr>
            <a:spLocks noGrp="1"/>
          </p:cNvSpPr>
          <p:nvPr>
            <p:ph type="sldNum" sz="quarter" idx="12"/>
          </p:nvPr>
        </p:nvSpPr>
        <p:spPr/>
        <p:txBody>
          <a:bodyPr/>
          <a:lstStyle>
            <a:lvl1pPr>
              <a:defRPr/>
            </a:lvl1pPr>
          </a:lstStyle>
          <a:p>
            <a:pPr>
              <a:defRPr/>
            </a:pPr>
            <a:fld id="{582E7F79-6F1D-42C1-B5E0-1F1EBB737E93}" type="slidenum">
              <a:rPr lang="en-US" altLang="ja-JP"/>
              <a:pPr>
                <a:defRPr/>
              </a:pPr>
              <a:t>‹#›</a:t>
            </a:fld>
            <a:endParaRPr lang="en-US" altLang="ja-JP"/>
          </a:p>
        </p:txBody>
      </p:sp>
    </p:spTree>
    <p:extLst>
      <p:ext uri="{BB962C8B-B14F-4D97-AF65-F5344CB8AC3E}">
        <p14:creationId xmlns:p14="http://schemas.microsoft.com/office/powerpoint/2010/main" val="3439453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9C5CBB90-453D-4919-BA6C-3354FC820A0E}" type="slidenum">
              <a:rPr lang="en-US" altLang="ja-JP"/>
              <a:pPr>
                <a:defRPr/>
              </a:pPr>
              <a:t>‹#›</a:t>
            </a:fld>
            <a:endParaRPr lang="en-US" altLang="ja-JP"/>
          </a:p>
        </p:txBody>
      </p:sp>
    </p:spTree>
    <p:extLst>
      <p:ext uri="{BB962C8B-B14F-4D97-AF65-F5344CB8AC3E}">
        <p14:creationId xmlns:p14="http://schemas.microsoft.com/office/powerpoint/2010/main" val="188176405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5D156A8A-8816-4A34-8B82-DB08C217F193}" type="slidenum">
              <a:rPr lang="en-US" altLang="ja-JP"/>
              <a:pPr>
                <a:defRPr/>
              </a:pPr>
              <a:t>‹#›</a:t>
            </a:fld>
            <a:endParaRPr lang="en-US" altLang="ja-JP"/>
          </a:p>
        </p:txBody>
      </p:sp>
    </p:spTree>
    <p:extLst>
      <p:ext uri="{BB962C8B-B14F-4D97-AF65-F5344CB8AC3E}">
        <p14:creationId xmlns:p14="http://schemas.microsoft.com/office/powerpoint/2010/main" val="33516911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D73A9D38-3999-430C-BF32-137EB374B07F}" type="slidenum">
              <a:rPr lang="en-US" altLang="ja-JP"/>
              <a:pPr>
                <a:defRPr/>
              </a:pPr>
              <a:t>‹#›</a:t>
            </a:fld>
            <a:endParaRPr lang="en-US" altLang="ja-JP"/>
          </a:p>
        </p:txBody>
      </p:sp>
    </p:spTree>
    <p:extLst>
      <p:ext uri="{BB962C8B-B14F-4D97-AF65-F5344CB8AC3E}">
        <p14:creationId xmlns:p14="http://schemas.microsoft.com/office/powerpoint/2010/main" val="7163620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734BC2-F46D-4A84-ABE8-F37040CAE6F4}" type="datetimeFigureOut">
              <a:rPr lang="en-US" altLang="ja-JP"/>
              <a:pPr>
                <a:defRPr/>
              </a:pPr>
              <a:t>6/22/2016</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12660FAB-60A0-4E90-8FC1-87925C78D1B1}" type="slidenum">
              <a:rPr lang="en-US" altLang="ja-JP"/>
              <a:pPr>
                <a:defRPr/>
              </a:pPr>
              <a:t>‹#›</a:t>
            </a:fld>
            <a:endParaRPr lang="en-US" altLang="ja-JP"/>
          </a:p>
        </p:txBody>
      </p:sp>
    </p:spTree>
    <p:extLst>
      <p:ext uri="{BB962C8B-B14F-4D97-AF65-F5344CB8AC3E}">
        <p14:creationId xmlns:p14="http://schemas.microsoft.com/office/powerpoint/2010/main" val="255349573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6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89674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54620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2"/>
            <a:ext cx="7772400" cy="1362075"/>
          </a:xfrm>
        </p:spPr>
        <p:txBody>
          <a:bodyPr anchor="t"/>
          <a:lstStyle>
            <a:lvl1pPr algn="l">
              <a:defRPr sz="3692"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41" indent="0">
              <a:buNone/>
              <a:defRPr sz="1662">
                <a:solidFill>
                  <a:schemeClr val="tx1">
                    <a:tint val="75000"/>
                  </a:schemeClr>
                </a:solidFill>
              </a:defRPr>
            </a:lvl2pPr>
            <a:lvl3pPr marL="844083" indent="0">
              <a:buNone/>
              <a:defRPr sz="1477">
                <a:solidFill>
                  <a:schemeClr val="tx1">
                    <a:tint val="75000"/>
                  </a:schemeClr>
                </a:solidFill>
              </a:defRPr>
            </a:lvl3pPr>
            <a:lvl4pPr marL="1266124" indent="0">
              <a:buNone/>
              <a:defRPr sz="1292">
                <a:solidFill>
                  <a:schemeClr val="tx1">
                    <a:tint val="75000"/>
                  </a:schemeClr>
                </a:solidFill>
              </a:defRPr>
            </a:lvl4pPr>
            <a:lvl5pPr marL="1688165" indent="0">
              <a:buNone/>
              <a:defRPr sz="1292">
                <a:solidFill>
                  <a:schemeClr val="tx1">
                    <a:tint val="75000"/>
                  </a:schemeClr>
                </a:solidFill>
              </a:defRPr>
            </a:lvl5pPr>
            <a:lvl6pPr marL="2110207" indent="0">
              <a:buNone/>
              <a:defRPr sz="1292">
                <a:solidFill>
                  <a:schemeClr val="tx1">
                    <a:tint val="75000"/>
                  </a:schemeClr>
                </a:solidFill>
              </a:defRPr>
            </a:lvl6pPr>
            <a:lvl7pPr marL="2532248" indent="0">
              <a:buNone/>
              <a:defRPr sz="1292">
                <a:solidFill>
                  <a:schemeClr val="tx1">
                    <a:tint val="75000"/>
                  </a:schemeClr>
                </a:solidFill>
              </a:defRPr>
            </a:lvl7pPr>
            <a:lvl8pPr marL="2954289" indent="0">
              <a:buNone/>
              <a:defRPr sz="1292">
                <a:solidFill>
                  <a:schemeClr val="tx1">
                    <a:tint val="75000"/>
                  </a:schemeClr>
                </a:solidFill>
              </a:defRPr>
            </a:lvl8pPr>
            <a:lvl9pPr marL="3376331" indent="0">
              <a:buNone/>
              <a:defRPr sz="1292">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433880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5"/>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5"/>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8892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B29CA5EA-8C36-42C9-8D29-22A38F94ABAD}" type="slidenum">
              <a:rPr lang="en-US" altLang="ja-JP"/>
              <a:pPr/>
              <a:t>‹#›</a:t>
            </a:fld>
            <a:endParaRPr lang="en-US" altLang="ja-JP"/>
          </a:p>
        </p:txBody>
      </p:sp>
    </p:spTree>
    <p:extLst>
      <p:ext uri="{BB962C8B-B14F-4D97-AF65-F5344CB8AC3E}">
        <p14:creationId xmlns:p14="http://schemas.microsoft.com/office/powerpoint/2010/main" val="10983004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389226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101391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50471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1846"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053"/>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48361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64542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500734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C588C8-8A98-4327-BB1F-D200DE5A37FF}" type="datetimeFigureOut">
              <a:rPr lang="ja-JP" altLang="en-US" smtClean="0">
                <a:solidFill>
                  <a:prstClr val="black">
                    <a:tint val="75000"/>
                  </a:prstClr>
                </a:solidFill>
              </a:rPr>
              <a:pPr/>
              <a:t>2016/6/22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1A698CA-689F-4F59-B1BE-77E7F4ED113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17847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8D9D4-1A40-4174-A645-8BD3D2CD5BD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8097094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A6386-6F44-43AF-AC7F-86B9FFB547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95545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93094-EDE8-41C7-A784-CF5C60A919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44985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9F1339A-ADCB-4A69-A3F1-E7A052E87A6E}" type="slidenum">
              <a:rPr lang="en-US" altLang="ja-JP"/>
              <a:pPr/>
              <a:t>‹#›</a:t>
            </a:fld>
            <a:endParaRPr lang="en-US" altLang="ja-JP"/>
          </a:p>
        </p:txBody>
      </p:sp>
    </p:spTree>
    <p:extLst>
      <p:ext uri="{BB962C8B-B14F-4D97-AF65-F5344CB8AC3E}">
        <p14:creationId xmlns:p14="http://schemas.microsoft.com/office/powerpoint/2010/main" val="347727248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AFE01-C275-4D44-B114-56D6E2A821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65863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EB507B-4287-4834-B605-A322D27587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19987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CF6C1-A6B3-4ABF-B517-C6C04FB361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929158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DDB487-1A03-42AE-BD7D-6EB4F7ABE1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33776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B6C0-F415-4DB6-BC6A-E1ED46156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886779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8821-BDD6-4101-9D3C-6054540A51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274342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7DA59-4F9F-490A-A872-41404F66DD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589261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7599D5-80F4-4F07-87BE-EE20BED2B0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52653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14E7E1A-45D6-4AC3-A52F-56926FCB2109}" type="slidenum">
              <a:rPr lang="en-US" altLang="ja-JP"/>
              <a:pPr/>
              <a:t>‹#›</a:t>
            </a:fld>
            <a:endParaRPr lang="en-US" altLang="ja-JP"/>
          </a:p>
        </p:txBody>
      </p:sp>
    </p:spTree>
    <p:extLst>
      <p:ext uri="{BB962C8B-B14F-4D97-AF65-F5344CB8AC3E}">
        <p14:creationId xmlns:p14="http://schemas.microsoft.com/office/powerpoint/2010/main" val="3497971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B6B88A2-6BE7-4DB5-92AF-27B529BAC3E0}" type="slidenum">
              <a:rPr lang="en-US" altLang="ja-JP"/>
              <a:pPr/>
              <a:t>‹#›</a:t>
            </a:fld>
            <a:endParaRPr lang="en-US" altLang="ja-JP"/>
          </a:p>
        </p:txBody>
      </p:sp>
    </p:spTree>
    <p:extLst>
      <p:ext uri="{BB962C8B-B14F-4D97-AF65-F5344CB8AC3E}">
        <p14:creationId xmlns:p14="http://schemas.microsoft.com/office/powerpoint/2010/main" val="4036517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3DC59D6-55E9-4DB5-9C34-69746CE152E9}" type="slidenum">
              <a:rPr lang="en-US" altLang="ja-JP"/>
              <a:pPr/>
              <a:t>‹#›</a:t>
            </a:fld>
            <a:endParaRPr lang="en-US" altLang="ja-JP"/>
          </a:p>
        </p:txBody>
      </p:sp>
    </p:spTree>
    <p:extLst>
      <p:ext uri="{BB962C8B-B14F-4D97-AF65-F5344CB8AC3E}">
        <p14:creationId xmlns:p14="http://schemas.microsoft.com/office/powerpoint/2010/main" val="1306292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854CC147-0098-44A2-A679-2553FC1D3B79}" type="slidenum">
              <a:rPr lang="en-US" altLang="ja-JP"/>
              <a:pPr/>
              <a:t>‹#›</a:t>
            </a:fld>
            <a:endParaRPr lang="en-US" altLang="ja-JP"/>
          </a:p>
        </p:txBody>
      </p:sp>
    </p:spTree>
    <p:extLst>
      <p:ext uri="{BB962C8B-B14F-4D97-AF65-F5344CB8AC3E}">
        <p14:creationId xmlns:p14="http://schemas.microsoft.com/office/powerpoint/2010/main" val="2972262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C3AD5F6E-E9E1-4C73-AD93-A3AFE11D83C0}" type="slidenum">
              <a:rPr lang="en-US" altLang="ja-JP"/>
              <a:pPr/>
              <a:t>‹#›</a:t>
            </a:fld>
            <a:endParaRPr lang="en-US" altLang="ja-JP"/>
          </a:p>
        </p:txBody>
      </p:sp>
    </p:spTree>
    <p:extLst>
      <p:ext uri="{BB962C8B-B14F-4D97-AF65-F5344CB8AC3E}">
        <p14:creationId xmlns:p14="http://schemas.microsoft.com/office/powerpoint/2010/main" val="131112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3A35189E-AFC8-44FF-96A4-5FC6D1E40EAD}" type="slidenum">
              <a:rPr lang="en-US" altLang="ja-JP"/>
              <a:pPr/>
              <a:t>‹#›</a:t>
            </a:fld>
            <a:endParaRPr lang="en-US" altLang="ja-JP"/>
          </a:p>
        </p:txBody>
      </p:sp>
    </p:spTree>
    <p:extLst>
      <p:ext uri="{BB962C8B-B14F-4D97-AF65-F5344CB8AC3E}">
        <p14:creationId xmlns:p14="http://schemas.microsoft.com/office/powerpoint/2010/main" val="2295195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29BDD883-0519-4D71-AB16-70D32A67B542}" type="slidenum">
              <a:rPr lang="en-US" altLang="ja-JP"/>
              <a:pPr/>
              <a:t>‹#›</a:t>
            </a:fld>
            <a:endParaRPr lang="en-US" altLang="ja-JP"/>
          </a:p>
        </p:txBody>
      </p:sp>
    </p:spTree>
    <p:extLst>
      <p:ext uri="{BB962C8B-B14F-4D97-AF65-F5344CB8AC3E}">
        <p14:creationId xmlns:p14="http://schemas.microsoft.com/office/powerpoint/2010/main" val="2126611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A695B40-E3A5-4176-8B03-DA16859279B4}" type="slidenum">
              <a:rPr lang="en-US" altLang="ja-JP"/>
              <a:pPr/>
              <a:t>‹#›</a:t>
            </a:fld>
            <a:endParaRPr lang="en-US" altLang="ja-JP"/>
          </a:p>
        </p:txBody>
      </p:sp>
    </p:spTree>
    <p:extLst>
      <p:ext uri="{BB962C8B-B14F-4D97-AF65-F5344CB8AC3E}">
        <p14:creationId xmlns:p14="http://schemas.microsoft.com/office/powerpoint/2010/main" val="2126148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78CA209C-8146-4FBC-A39C-F1BCF4A7E1A3}" type="slidenum">
              <a:rPr lang="en-US" altLang="ja-JP"/>
              <a:pPr/>
              <a:t>‹#›</a:t>
            </a:fld>
            <a:endParaRPr lang="en-US" altLang="ja-JP"/>
          </a:p>
        </p:txBody>
      </p:sp>
    </p:spTree>
    <p:extLst>
      <p:ext uri="{BB962C8B-B14F-4D97-AF65-F5344CB8AC3E}">
        <p14:creationId xmlns:p14="http://schemas.microsoft.com/office/powerpoint/2010/main" val="2441275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772F656-0714-445F-9A41-569FA2C17968}" type="slidenum">
              <a:rPr lang="en-US" altLang="ja-JP"/>
              <a:pPr/>
              <a:t>‹#›</a:t>
            </a:fld>
            <a:endParaRPr lang="en-US" altLang="ja-JP"/>
          </a:p>
        </p:txBody>
      </p:sp>
    </p:spTree>
    <p:extLst>
      <p:ext uri="{BB962C8B-B14F-4D97-AF65-F5344CB8AC3E}">
        <p14:creationId xmlns:p14="http://schemas.microsoft.com/office/powerpoint/2010/main" val="1976612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215900"/>
            <a:ext cx="1943100" cy="58801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215900"/>
            <a:ext cx="5676900" cy="58801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9AED87E6-B600-4C54-84BA-140850838AEA}" type="slidenum">
              <a:rPr lang="en-US" altLang="ja-JP"/>
              <a:pPr/>
              <a:t>‹#›</a:t>
            </a:fld>
            <a:endParaRPr lang="en-US" altLang="ja-JP"/>
          </a:p>
        </p:txBody>
      </p:sp>
    </p:spTree>
    <p:extLst>
      <p:ext uri="{BB962C8B-B14F-4D97-AF65-F5344CB8AC3E}">
        <p14:creationId xmlns:p14="http://schemas.microsoft.com/office/powerpoint/2010/main" val="1332693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981075" y="215900"/>
            <a:ext cx="7181850" cy="768350"/>
          </a:xfrm>
        </p:spPr>
        <p:txBody>
          <a:bodyPr/>
          <a:lstStyle/>
          <a:p>
            <a:r>
              <a:rPr lang="ja-JP" altLang="en-US" smtClean="0"/>
              <a:t>マスター タイトルの書式設定</a:t>
            </a:r>
            <a:endParaRPr lang="ja-JP" altLang="en-US"/>
          </a:p>
        </p:txBody>
      </p:sp>
      <p:sp>
        <p:nvSpPr>
          <p:cNvPr id="3" name="グラフ プレースホルダー 2"/>
          <p:cNvSpPr>
            <a:spLocks noGrp="1"/>
          </p:cNvSpPr>
          <p:nvPr>
            <p:ph type="chart" idx="1"/>
          </p:nvPr>
        </p:nvSpPr>
        <p:spPr>
          <a:xfrm>
            <a:off x="685800" y="1981200"/>
            <a:ext cx="7772400" cy="4114800"/>
          </a:xfrm>
        </p:spPr>
        <p:txBody>
          <a:bodyPr/>
          <a:lstStyle/>
          <a:p>
            <a:endParaRPr lang="ja-JP" altLang="en-US"/>
          </a:p>
        </p:txBody>
      </p:sp>
      <p:sp>
        <p:nvSpPr>
          <p:cNvPr id="4" name="日付プレースホルダー 3"/>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8400"/>
            <a:ext cx="1905000" cy="457200"/>
          </a:xfrm>
        </p:spPr>
        <p:txBody>
          <a:bodyPr/>
          <a:lstStyle>
            <a:lvl1pPr>
              <a:defRPr/>
            </a:lvl1pPr>
          </a:lstStyle>
          <a:p>
            <a:fld id="{6855081E-9B5E-4F1B-9C10-69015D225347}" type="slidenum">
              <a:rPr lang="en-US" altLang="ja-JP"/>
              <a:pPr/>
              <a:t>‹#›</a:t>
            </a:fld>
            <a:endParaRPr lang="en-US" altLang="ja-JP"/>
          </a:p>
        </p:txBody>
      </p:sp>
    </p:spTree>
    <p:extLst>
      <p:ext uri="{BB962C8B-B14F-4D97-AF65-F5344CB8AC3E}">
        <p14:creationId xmlns:p14="http://schemas.microsoft.com/office/powerpoint/2010/main" val="180998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16066" name="Line 2"/>
          <p:cNvSpPr>
            <a:spLocks noChangeShapeType="1"/>
          </p:cNvSpPr>
          <p:nvPr/>
        </p:nvSpPr>
        <p:spPr bwMode="auto">
          <a:xfrm>
            <a:off x="1447800" y="2514600"/>
            <a:ext cx="7239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67" name="AutoShape 3"/>
          <p:cNvSpPr>
            <a:spLocks noChangeAspect="1" noChangeArrowheads="1"/>
          </p:cNvSpPr>
          <p:nvPr/>
        </p:nvSpPr>
        <p:spPr bwMode="auto">
          <a:xfrm>
            <a:off x="-2012950" y="895350"/>
            <a:ext cx="2925763" cy="2925763"/>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2083 -32000"/>
              <a:gd name="T13" fmla="*/ T12 w 64000"/>
              <a:gd name="T14" fmla="+- 0 -29632 -32000"/>
              <a:gd name="T15" fmla="*/ -29632 h 64000"/>
              <a:gd name="T16" fmla="+- 0 32000 -32000"/>
              <a:gd name="T17" fmla="*/ T16 w 64000"/>
              <a:gd name="T18" fmla="+- 0 0 -32000"/>
              <a:gd name="T19" fmla="*/ 0 h 64000"/>
              <a:gd name="T20" fmla="+- 0 12083 -32000"/>
              <a:gd name="T21" fmla="*/ T20 w 64000"/>
              <a:gd name="T22" fmla="+- 0 29631 -32000"/>
              <a:gd name="T23" fmla="*/ 29631 h 64000"/>
              <a:gd name="T24" fmla="+- 0 12083 -32000"/>
              <a:gd name="T25" fmla="*/ T24 w 64000"/>
              <a:gd name="T26" fmla="+- 0 29631 -32000"/>
              <a:gd name="T27" fmla="*/ 29631 h 64000"/>
              <a:gd name="T28" fmla="+- 0 12082 -32000"/>
              <a:gd name="T29" fmla="*/ T28 w 64000"/>
              <a:gd name="T30" fmla="+- 0 29631 -32000"/>
              <a:gd name="T31" fmla="*/ 29631 h 64000"/>
              <a:gd name="T32" fmla="+- 0 12083 -32000"/>
              <a:gd name="T33" fmla="*/ T32 w 64000"/>
              <a:gd name="T34" fmla="+- 0 29632 -32000"/>
              <a:gd name="T35" fmla="*/ 29632 h 64000"/>
              <a:gd name="T36" fmla="+- 0 12083 -32000"/>
              <a:gd name="T37" fmla="*/ T36 w 64000"/>
              <a:gd name="T38" fmla="+- 0 -29632 -32000"/>
              <a:gd name="T39" fmla="*/ -29632 h 64000"/>
              <a:gd name="T40" fmla="+- 0 12082 -32000"/>
              <a:gd name="T41" fmla="*/ T40 w 64000"/>
              <a:gd name="T42" fmla="+- 0 -29632 -32000"/>
              <a:gd name="T43" fmla="*/ -29632 h 64000"/>
              <a:gd name="T44" fmla="+- 0 12083 -32000"/>
              <a:gd name="T45" fmla="*/ T44 w 64000"/>
              <a:gd name="T46" fmla="+- 0 -29632 -32000"/>
              <a:gd name="T47" fmla="*/ -29632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latin typeface="Times New Roman" pitchFamily="18" charset="0"/>
              <a:ea typeface="MS PGothic" pitchFamily="50" charset="-128"/>
            </a:endParaRPr>
          </a:p>
        </p:txBody>
      </p:sp>
      <p:sp>
        <p:nvSpPr>
          <p:cNvPr id="216068" name="AutoShape 4"/>
          <p:cNvSpPr>
            <a:spLocks noChangeAspect="1" noChangeArrowheads="1"/>
          </p:cNvSpPr>
          <p:nvPr/>
        </p:nvSpPr>
        <p:spPr bwMode="auto">
          <a:xfrm>
            <a:off x="-2565400" y="-171450"/>
            <a:ext cx="3232150" cy="3232150"/>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994 -32000"/>
              <a:gd name="T13" fmla="*/ T12 w 64000"/>
              <a:gd name="T14" fmla="+- 0 -25754 -32000"/>
              <a:gd name="T15" fmla="*/ -25754 h 64000"/>
              <a:gd name="T16" fmla="+- 0 32000 -32000"/>
              <a:gd name="T17" fmla="*/ T16 w 64000"/>
              <a:gd name="T18" fmla="+- 0 0 -32000"/>
              <a:gd name="T19" fmla="*/ 0 h 64000"/>
              <a:gd name="T20" fmla="+- 0 18994 -32000"/>
              <a:gd name="T21" fmla="*/ T20 w 64000"/>
              <a:gd name="T22" fmla="+- 0 25753 -32000"/>
              <a:gd name="T23" fmla="*/ 25753 h 64000"/>
              <a:gd name="T24" fmla="+- 0 18994 -32000"/>
              <a:gd name="T25" fmla="*/ T24 w 64000"/>
              <a:gd name="T26" fmla="+- 0 25753 -32000"/>
              <a:gd name="T27" fmla="*/ 25753 h 64000"/>
              <a:gd name="T28" fmla="+- 0 18993 -32000"/>
              <a:gd name="T29" fmla="*/ T28 w 64000"/>
              <a:gd name="T30" fmla="+- 0 25753 -32000"/>
              <a:gd name="T31" fmla="*/ 25753 h 64000"/>
              <a:gd name="T32" fmla="+- 0 18994 -32000"/>
              <a:gd name="T33" fmla="*/ T32 w 64000"/>
              <a:gd name="T34" fmla="+- 0 25754 -32000"/>
              <a:gd name="T35" fmla="*/ 25754 h 64000"/>
              <a:gd name="T36" fmla="+- 0 18994 -32000"/>
              <a:gd name="T37" fmla="*/ T36 w 64000"/>
              <a:gd name="T38" fmla="+- 0 -25754 -32000"/>
              <a:gd name="T39" fmla="*/ -25754 h 64000"/>
              <a:gd name="T40" fmla="+- 0 18993 -32000"/>
              <a:gd name="T41" fmla="*/ T40 w 64000"/>
              <a:gd name="T42" fmla="+- 0 -25754 -32000"/>
              <a:gd name="T43" fmla="*/ -25754 h 64000"/>
              <a:gd name="T44" fmla="+- 0 18994 -32000"/>
              <a:gd name="T45" fmla="*/ T44 w 64000"/>
              <a:gd name="T46" fmla="+- 0 -25754 -32000"/>
              <a:gd name="T47" fmla="*/ -257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1800">
              <a:latin typeface="Arial" pitchFamily="34" charset="0"/>
              <a:ea typeface="MS PGothic" pitchFamily="50" charset="-128"/>
            </a:endParaRPr>
          </a:p>
        </p:txBody>
      </p:sp>
      <p:sp>
        <p:nvSpPr>
          <p:cNvPr id="216069" name="Rectangle 5"/>
          <p:cNvSpPr>
            <a:spLocks noGrp="1" noChangeArrowheads="1"/>
          </p:cNvSpPr>
          <p:nvPr>
            <p:ph type="ctrTitle"/>
          </p:nvPr>
        </p:nvSpPr>
        <p:spPr>
          <a:xfrm>
            <a:off x="1443038" y="985838"/>
            <a:ext cx="7239000" cy="1444625"/>
          </a:xfrm>
        </p:spPr>
        <p:txBody>
          <a:bodyPr/>
          <a:lstStyle>
            <a:lvl1pPr>
              <a:defRPr sz="3600"/>
            </a:lvl1pPr>
          </a:lstStyle>
          <a:p>
            <a:pPr lvl="0"/>
            <a:r>
              <a:rPr lang="ja-JP" altLang="en-US" noProof="0" smtClean="0"/>
              <a:t>マスタ タイトルの書式設定</a:t>
            </a:r>
          </a:p>
        </p:txBody>
      </p:sp>
      <p:sp>
        <p:nvSpPr>
          <p:cNvPr id="216070" name="Rectangle 6"/>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pPr lvl="0"/>
            <a:r>
              <a:rPr lang="ja-JP" altLang="en-US" noProof="0" smtClean="0"/>
              <a:t>マスタ サブタイトルの書式設定</a:t>
            </a:r>
          </a:p>
        </p:txBody>
      </p:sp>
      <p:sp>
        <p:nvSpPr>
          <p:cNvPr id="216071" name="Rectangle 7"/>
          <p:cNvSpPr>
            <a:spLocks noGrp="1" noChangeArrowheads="1"/>
          </p:cNvSpPr>
          <p:nvPr>
            <p:ph type="dt" sz="half" idx="2"/>
          </p:nvPr>
        </p:nvSpPr>
        <p:spPr/>
        <p:txBody>
          <a:bodyPr/>
          <a:lstStyle>
            <a:lvl1pPr>
              <a:defRPr/>
            </a:lvl1pPr>
          </a:lstStyle>
          <a:p>
            <a:endParaRPr lang="en-US" altLang="ja-JP"/>
          </a:p>
        </p:txBody>
      </p:sp>
      <p:sp>
        <p:nvSpPr>
          <p:cNvPr id="216072" name="Rectangle 8"/>
          <p:cNvSpPr>
            <a:spLocks noGrp="1" noChangeArrowheads="1"/>
          </p:cNvSpPr>
          <p:nvPr>
            <p:ph type="ftr" sz="quarter" idx="3"/>
          </p:nvPr>
        </p:nvSpPr>
        <p:spPr/>
        <p:txBody>
          <a:bodyPr/>
          <a:lstStyle>
            <a:lvl1pPr>
              <a:defRPr/>
            </a:lvl1pPr>
          </a:lstStyle>
          <a:p>
            <a:endParaRPr lang="en-US" altLang="ja-JP"/>
          </a:p>
        </p:txBody>
      </p:sp>
      <p:sp>
        <p:nvSpPr>
          <p:cNvPr id="216073" name="Rectangle 9"/>
          <p:cNvSpPr>
            <a:spLocks noGrp="1" noChangeArrowheads="1"/>
          </p:cNvSpPr>
          <p:nvPr>
            <p:ph type="sldNum" sz="quarter" idx="4"/>
          </p:nvPr>
        </p:nvSpPr>
        <p:spPr/>
        <p:txBody>
          <a:bodyPr/>
          <a:lstStyle>
            <a:lvl1pPr>
              <a:defRPr/>
            </a:lvl1pPr>
          </a:lstStyle>
          <a:p>
            <a:fld id="{F4378227-92EC-41B0-BCAE-1887669B7A86}" type="slidenum">
              <a:rPr lang="en-US" altLang="ja-JP"/>
              <a:pPr/>
              <a:t>‹#›</a:t>
            </a:fld>
            <a:endParaRPr lang="en-US" altLang="ja-JP"/>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EDB0034-59A0-4189-AF0F-5D05535D76BA}" type="slidenum">
              <a:rPr lang="en-US" altLang="ja-JP"/>
              <a:pPr/>
              <a:t>‹#›</a:t>
            </a:fld>
            <a:endParaRPr lang="en-US" altLang="ja-JP"/>
          </a:p>
        </p:txBody>
      </p:sp>
    </p:spTree>
    <p:extLst>
      <p:ext uri="{BB962C8B-B14F-4D97-AF65-F5344CB8AC3E}">
        <p14:creationId xmlns:p14="http://schemas.microsoft.com/office/powerpoint/2010/main" val="1664388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2EC1A0A-F753-4F76-8EB9-03C4E6CAE385}" type="slidenum">
              <a:rPr lang="en-US" altLang="ja-JP"/>
              <a:pPr/>
              <a:t>‹#›</a:t>
            </a:fld>
            <a:endParaRPr lang="en-US" altLang="ja-JP"/>
          </a:p>
        </p:txBody>
      </p:sp>
    </p:spTree>
    <p:extLst>
      <p:ext uri="{BB962C8B-B14F-4D97-AF65-F5344CB8AC3E}">
        <p14:creationId xmlns:p14="http://schemas.microsoft.com/office/powerpoint/2010/main" val="3985394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5514AD37-DAE7-4186-B344-F721A3B20FB0}" type="slidenum">
              <a:rPr lang="en-US" altLang="ja-JP"/>
              <a:pPr/>
              <a:t>‹#›</a:t>
            </a:fld>
            <a:endParaRPr lang="en-US" altLang="ja-JP"/>
          </a:p>
        </p:txBody>
      </p:sp>
    </p:spTree>
    <p:extLst>
      <p:ext uri="{BB962C8B-B14F-4D97-AF65-F5344CB8AC3E}">
        <p14:creationId xmlns:p14="http://schemas.microsoft.com/office/powerpoint/2010/main" val="320224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7DBE2097-C577-47A3-A722-372FCFFAF248}" type="slidenum">
              <a:rPr lang="en-US" altLang="ja-JP"/>
              <a:pPr/>
              <a:t>‹#›</a:t>
            </a:fld>
            <a:endParaRPr lang="en-US" altLang="ja-JP"/>
          </a:p>
        </p:txBody>
      </p:sp>
    </p:spTree>
    <p:extLst>
      <p:ext uri="{BB962C8B-B14F-4D97-AF65-F5344CB8AC3E}">
        <p14:creationId xmlns:p14="http://schemas.microsoft.com/office/powerpoint/2010/main" val="3128632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CDC64102-4EAA-4BAB-BDFA-91E4ED81D708}" type="slidenum">
              <a:rPr lang="en-US" altLang="ja-JP"/>
              <a:pPr/>
              <a:t>‹#›</a:t>
            </a:fld>
            <a:endParaRPr lang="en-US" altLang="ja-JP"/>
          </a:p>
        </p:txBody>
      </p:sp>
    </p:spTree>
    <p:extLst>
      <p:ext uri="{BB962C8B-B14F-4D97-AF65-F5344CB8AC3E}">
        <p14:creationId xmlns:p14="http://schemas.microsoft.com/office/powerpoint/2010/main" val="1763371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26B411ED-B5ED-4C41-99DF-0D0FC5EFCBE0}" type="slidenum">
              <a:rPr lang="en-US" altLang="ja-JP"/>
              <a:pPr/>
              <a:t>‹#›</a:t>
            </a:fld>
            <a:endParaRPr lang="en-US" altLang="ja-JP"/>
          </a:p>
        </p:txBody>
      </p:sp>
    </p:spTree>
    <p:extLst>
      <p:ext uri="{BB962C8B-B14F-4D97-AF65-F5344CB8AC3E}">
        <p14:creationId xmlns:p14="http://schemas.microsoft.com/office/powerpoint/2010/main" val="3750195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B259DEA5-E926-46DC-8771-7EDC07126F93}" type="slidenum">
              <a:rPr lang="en-US" altLang="ja-JP"/>
              <a:pPr/>
              <a:t>‹#›</a:t>
            </a:fld>
            <a:endParaRPr lang="en-US" altLang="ja-JP"/>
          </a:p>
        </p:txBody>
      </p:sp>
    </p:spTree>
    <p:extLst>
      <p:ext uri="{BB962C8B-B14F-4D97-AF65-F5344CB8AC3E}">
        <p14:creationId xmlns:p14="http://schemas.microsoft.com/office/powerpoint/2010/main" val="1967966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AA2D9766-7502-4055-906B-EEA934B32BDC}" type="slidenum">
              <a:rPr lang="en-US" altLang="ja-JP"/>
              <a:pPr/>
              <a:t>‹#›</a:t>
            </a:fld>
            <a:endParaRPr lang="en-US" altLang="ja-JP"/>
          </a:p>
        </p:txBody>
      </p:sp>
    </p:spTree>
    <p:extLst>
      <p:ext uri="{BB962C8B-B14F-4D97-AF65-F5344CB8AC3E}">
        <p14:creationId xmlns:p14="http://schemas.microsoft.com/office/powerpoint/2010/main" val="2983605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0A742038-1E4E-4A40-92A6-EB4EC6E1B8DC}" type="slidenum">
              <a:rPr lang="en-US" altLang="ja-JP"/>
              <a:pPr/>
              <a:t>‹#›</a:t>
            </a:fld>
            <a:endParaRPr lang="en-US" altLang="ja-JP"/>
          </a:p>
        </p:txBody>
      </p:sp>
    </p:spTree>
    <p:extLst>
      <p:ext uri="{BB962C8B-B14F-4D97-AF65-F5344CB8AC3E}">
        <p14:creationId xmlns:p14="http://schemas.microsoft.com/office/powerpoint/2010/main" val="3958598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2E481F3-EDE7-4485-BCA5-57601FCD4AF9}" type="slidenum">
              <a:rPr lang="en-US" altLang="ja-JP"/>
              <a:pPr/>
              <a:t>‹#›</a:t>
            </a:fld>
            <a:endParaRPr lang="en-US" altLang="ja-JP"/>
          </a:p>
        </p:txBody>
      </p:sp>
    </p:spTree>
    <p:extLst>
      <p:ext uri="{BB962C8B-B14F-4D97-AF65-F5344CB8AC3E}">
        <p14:creationId xmlns:p14="http://schemas.microsoft.com/office/powerpoint/2010/main" val="385129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856413" y="188913"/>
            <a:ext cx="1827212" cy="57531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370013" y="188913"/>
            <a:ext cx="5334000" cy="57531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80DB4AD-98A0-4721-8FAE-3512EEF19C31}" type="slidenum">
              <a:rPr lang="en-US" altLang="ja-JP"/>
              <a:pPr/>
              <a:t>‹#›</a:t>
            </a:fld>
            <a:endParaRPr lang="en-US" altLang="ja-JP"/>
          </a:p>
        </p:txBody>
      </p:sp>
    </p:spTree>
    <p:extLst>
      <p:ext uri="{BB962C8B-B14F-4D97-AF65-F5344CB8AC3E}">
        <p14:creationId xmlns:p14="http://schemas.microsoft.com/office/powerpoint/2010/main" val="2622817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1370013" y="188913"/>
            <a:ext cx="7313612" cy="608012"/>
          </a:xfrm>
        </p:spPr>
        <p:txBody>
          <a:bodyPr/>
          <a:lstStyle/>
          <a:p>
            <a:r>
              <a:rPr lang="ja-JP" altLang="en-US" smtClean="0"/>
              <a:t>マスター タイトルの書式設定</a:t>
            </a:r>
            <a:endParaRPr lang="ja-JP" altLang="en-US"/>
          </a:p>
        </p:txBody>
      </p:sp>
      <p:sp>
        <p:nvSpPr>
          <p:cNvPr id="3" name="グラフ プレースホルダー 2"/>
          <p:cNvSpPr>
            <a:spLocks noGrp="1"/>
          </p:cNvSpPr>
          <p:nvPr>
            <p:ph type="chart" idx="1"/>
          </p:nvPr>
        </p:nvSpPr>
        <p:spPr>
          <a:xfrm>
            <a:off x="1370013" y="1827213"/>
            <a:ext cx="7313612" cy="4114800"/>
          </a:xfrm>
        </p:spPr>
        <p:txBody>
          <a:bodyPr/>
          <a:lstStyle/>
          <a:p>
            <a:endParaRPr lang="ja-JP" altLang="en-US"/>
          </a:p>
        </p:txBody>
      </p:sp>
      <p:sp>
        <p:nvSpPr>
          <p:cNvPr id="4" name="日付プレースホルダー 3"/>
          <p:cNvSpPr>
            <a:spLocks noGrp="1"/>
          </p:cNvSpPr>
          <p:nvPr>
            <p:ph type="dt" sz="half" idx="10"/>
          </p:nvPr>
        </p:nvSpPr>
        <p:spPr>
          <a:xfrm>
            <a:off x="457200" y="6248400"/>
            <a:ext cx="2133600" cy="45720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8400"/>
            <a:ext cx="2133600" cy="457200"/>
          </a:xfrm>
        </p:spPr>
        <p:txBody>
          <a:bodyPr/>
          <a:lstStyle>
            <a:lvl1pPr>
              <a:defRPr/>
            </a:lvl1pPr>
          </a:lstStyle>
          <a:p>
            <a:fld id="{B6A505EB-970D-46FB-AEBB-7C4D9AE7FB3D}" type="slidenum">
              <a:rPr lang="en-US" altLang="ja-JP"/>
              <a:pPr/>
              <a:t>‹#›</a:t>
            </a:fld>
            <a:endParaRPr lang="en-US" altLang="ja-JP"/>
          </a:p>
        </p:txBody>
      </p:sp>
    </p:spTree>
    <p:extLst>
      <p:ext uri="{BB962C8B-B14F-4D97-AF65-F5344CB8AC3E}">
        <p14:creationId xmlns:p14="http://schemas.microsoft.com/office/powerpoint/2010/main" val="1304548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ja-JP" altLang="ja-JP"/>
          </a:p>
        </p:txBody>
      </p:sp>
      <p:sp>
        <p:nvSpPr>
          <p:cNvPr id="6" name="スライド番号プレースホルダー 5"/>
          <p:cNvSpPr>
            <a:spLocks noGrp="1"/>
          </p:cNvSpPr>
          <p:nvPr>
            <p:ph type="sldNum" sz="quarter" idx="12"/>
          </p:nvPr>
        </p:nvSpPr>
        <p:spPr/>
        <p:txBody>
          <a:bodyPr/>
          <a:lstStyle>
            <a:lvl1pPr>
              <a:defRPr/>
            </a:lvl1pPr>
          </a:lstStyle>
          <a:p>
            <a:fld id="{B75D87D0-6D0B-47D8-8C60-79C50553233C}" type="slidenum">
              <a:rPr lang="en-US" altLang="ja-JP"/>
              <a:pPr/>
              <a:t>‹#›</a:t>
            </a:fld>
            <a:endParaRPr lang="en-US" altLang="ja-JP"/>
          </a:p>
        </p:txBody>
      </p:sp>
    </p:spTree>
    <p:extLst>
      <p:ext uri="{BB962C8B-B14F-4D97-AF65-F5344CB8AC3E}">
        <p14:creationId xmlns:p14="http://schemas.microsoft.com/office/powerpoint/2010/main" val="35985075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ja-JP" altLang="ja-JP"/>
          </a:p>
        </p:txBody>
      </p:sp>
      <p:sp>
        <p:nvSpPr>
          <p:cNvPr id="6" name="スライド番号プレースホルダー 5"/>
          <p:cNvSpPr>
            <a:spLocks noGrp="1"/>
          </p:cNvSpPr>
          <p:nvPr>
            <p:ph type="sldNum" sz="quarter" idx="12"/>
          </p:nvPr>
        </p:nvSpPr>
        <p:spPr/>
        <p:txBody>
          <a:bodyPr/>
          <a:lstStyle>
            <a:lvl1pPr>
              <a:defRPr/>
            </a:lvl1pPr>
          </a:lstStyle>
          <a:p>
            <a:fld id="{15EA51DB-FB42-44A6-98B1-D49C3E168B94}" type="slidenum">
              <a:rPr lang="en-US" altLang="ja-JP"/>
              <a:pPr/>
              <a:t>‹#›</a:t>
            </a:fld>
            <a:endParaRPr lang="en-US" altLang="ja-JP"/>
          </a:p>
        </p:txBody>
      </p:sp>
    </p:spTree>
    <p:extLst>
      <p:ext uri="{BB962C8B-B14F-4D97-AF65-F5344CB8AC3E}">
        <p14:creationId xmlns:p14="http://schemas.microsoft.com/office/powerpoint/2010/main" val="215047605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DFEA0C86-0A84-483F-B951-3096F651AFD0}" type="slidenum">
              <a:rPr lang="en-US" altLang="ja-JP"/>
              <a:pPr/>
              <a:t>‹#›</a:t>
            </a:fld>
            <a:endParaRPr lang="en-US" altLang="ja-JP"/>
          </a:p>
        </p:txBody>
      </p:sp>
    </p:spTree>
    <p:extLst>
      <p:ext uri="{BB962C8B-B14F-4D97-AF65-F5344CB8AC3E}">
        <p14:creationId xmlns:p14="http://schemas.microsoft.com/office/powerpoint/2010/main" val="23528632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ja-JP" altLang="ja-JP"/>
          </a:p>
        </p:txBody>
      </p:sp>
      <p:sp>
        <p:nvSpPr>
          <p:cNvPr id="6" name="スライド番号プレースホルダー 5"/>
          <p:cNvSpPr>
            <a:spLocks noGrp="1"/>
          </p:cNvSpPr>
          <p:nvPr>
            <p:ph type="sldNum" sz="quarter" idx="12"/>
          </p:nvPr>
        </p:nvSpPr>
        <p:spPr/>
        <p:txBody>
          <a:bodyPr/>
          <a:lstStyle>
            <a:lvl1pPr>
              <a:defRPr/>
            </a:lvl1pPr>
          </a:lstStyle>
          <a:p>
            <a:fld id="{47246A21-AF12-406E-AE13-1EE837C70CE2}" type="slidenum">
              <a:rPr lang="en-US" altLang="ja-JP"/>
              <a:pPr/>
              <a:t>‹#›</a:t>
            </a:fld>
            <a:endParaRPr lang="en-US" altLang="ja-JP"/>
          </a:p>
        </p:txBody>
      </p:sp>
    </p:spTree>
    <p:extLst>
      <p:ext uri="{BB962C8B-B14F-4D97-AF65-F5344CB8AC3E}">
        <p14:creationId xmlns:p14="http://schemas.microsoft.com/office/powerpoint/2010/main" val="7964905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ja-JP" altLang="ja-JP"/>
          </a:p>
        </p:txBody>
      </p:sp>
      <p:sp>
        <p:nvSpPr>
          <p:cNvPr id="7" name="スライド番号プレースホルダー 6"/>
          <p:cNvSpPr>
            <a:spLocks noGrp="1"/>
          </p:cNvSpPr>
          <p:nvPr>
            <p:ph type="sldNum" sz="quarter" idx="12"/>
          </p:nvPr>
        </p:nvSpPr>
        <p:spPr/>
        <p:txBody>
          <a:bodyPr/>
          <a:lstStyle>
            <a:lvl1pPr>
              <a:defRPr/>
            </a:lvl1pPr>
          </a:lstStyle>
          <a:p>
            <a:fld id="{1B7ACAD9-1F82-402F-9A45-FAB1D7B9EB43}" type="slidenum">
              <a:rPr lang="en-US" altLang="ja-JP"/>
              <a:pPr/>
              <a:t>‹#›</a:t>
            </a:fld>
            <a:endParaRPr lang="en-US" altLang="ja-JP"/>
          </a:p>
        </p:txBody>
      </p:sp>
    </p:spTree>
    <p:extLst>
      <p:ext uri="{BB962C8B-B14F-4D97-AF65-F5344CB8AC3E}">
        <p14:creationId xmlns:p14="http://schemas.microsoft.com/office/powerpoint/2010/main" val="1264152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ja-JP" altLang="ja-JP"/>
          </a:p>
        </p:txBody>
      </p:sp>
      <p:sp>
        <p:nvSpPr>
          <p:cNvPr id="9" name="スライド番号プレースホルダー 8"/>
          <p:cNvSpPr>
            <a:spLocks noGrp="1"/>
          </p:cNvSpPr>
          <p:nvPr>
            <p:ph type="sldNum" sz="quarter" idx="12"/>
          </p:nvPr>
        </p:nvSpPr>
        <p:spPr/>
        <p:txBody>
          <a:bodyPr/>
          <a:lstStyle>
            <a:lvl1pPr>
              <a:defRPr/>
            </a:lvl1pPr>
          </a:lstStyle>
          <a:p>
            <a:fld id="{904F2FB9-6B3B-4071-8810-FB85162E1E57}" type="slidenum">
              <a:rPr lang="en-US" altLang="ja-JP"/>
              <a:pPr/>
              <a:t>‹#›</a:t>
            </a:fld>
            <a:endParaRPr lang="en-US" altLang="ja-JP"/>
          </a:p>
        </p:txBody>
      </p:sp>
    </p:spTree>
    <p:extLst>
      <p:ext uri="{BB962C8B-B14F-4D97-AF65-F5344CB8AC3E}">
        <p14:creationId xmlns:p14="http://schemas.microsoft.com/office/powerpoint/2010/main" val="319396148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ja-JP" altLang="ja-JP"/>
          </a:p>
        </p:txBody>
      </p:sp>
      <p:sp>
        <p:nvSpPr>
          <p:cNvPr id="5" name="スライド番号プレースホルダー 4"/>
          <p:cNvSpPr>
            <a:spLocks noGrp="1"/>
          </p:cNvSpPr>
          <p:nvPr>
            <p:ph type="sldNum" sz="quarter" idx="12"/>
          </p:nvPr>
        </p:nvSpPr>
        <p:spPr/>
        <p:txBody>
          <a:bodyPr/>
          <a:lstStyle>
            <a:lvl1pPr>
              <a:defRPr/>
            </a:lvl1pPr>
          </a:lstStyle>
          <a:p>
            <a:fld id="{18CBFB45-674E-492E-8A2B-9C0023A5929F}" type="slidenum">
              <a:rPr lang="en-US" altLang="ja-JP"/>
              <a:pPr/>
              <a:t>‹#›</a:t>
            </a:fld>
            <a:endParaRPr lang="en-US" altLang="ja-JP"/>
          </a:p>
        </p:txBody>
      </p:sp>
    </p:spTree>
    <p:extLst>
      <p:ext uri="{BB962C8B-B14F-4D97-AF65-F5344CB8AC3E}">
        <p14:creationId xmlns:p14="http://schemas.microsoft.com/office/powerpoint/2010/main" val="36854100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ja-JP" altLang="ja-JP"/>
          </a:p>
        </p:txBody>
      </p:sp>
      <p:sp>
        <p:nvSpPr>
          <p:cNvPr id="4" name="スライド番号プレースホルダー 3"/>
          <p:cNvSpPr>
            <a:spLocks noGrp="1"/>
          </p:cNvSpPr>
          <p:nvPr>
            <p:ph type="sldNum" sz="quarter" idx="12"/>
          </p:nvPr>
        </p:nvSpPr>
        <p:spPr/>
        <p:txBody>
          <a:bodyPr/>
          <a:lstStyle>
            <a:lvl1pPr>
              <a:defRPr/>
            </a:lvl1pPr>
          </a:lstStyle>
          <a:p>
            <a:fld id="{91579827-ABBF-478E-8D63-1FE89F31D933}" type="slidenum">
              <a:rPr lang="en-US" altLang="ja-JP"/>
              <a:pPr/>
              <a:t>‹#›</a:t>
            </a:fld>
            <a:endParaRPr lang="en-US" altLang="ja-JP"/>
          </a:p>
        </p:txBody>
      </p:sp>
    </p:spTree>
    <p:extLst>
      <p:ext uri="{BB962C8B-B14F-4D97-AF65-F5344CB8AC3E}">
        <p14:creationId xmlns:p14="http://schemas.microsoft.com/office/powerpoint/2010/main" val="60314709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ja-JP" altLang="ja-JP"/>
          </a:p>
        </p:txBody>
      </p:sp>
      <p:sp>
        <p:nvSpPr>
          <p:cNvPr id="7" name="スライド番号プレースホルダー 6"/>
          <p:cNvSpPr>
            <a:spLocks noGrp="1"/>
          </p:cNvSpPr>
          <p:nvPr>
            <p:ph type="sldNum" sz="quarter" idx="12"/>
          </p:nvPr>
        </p:nvSpPr>
        <p:spPr/>
        <p:txBody>
          <a:bodyPr/>
          <a:lstStyle>
            <a:lvl1pPr>
              <a:defRPr/>
            </a:lvl1pPr>
          </a:lstStyle>
          <a:p>
            <a:fld id="{5C9E67E0-9BF3-412B-B1D1-21DB17C2072D}" type="slidenum">
              <a:rPr lang="en-US" altLang="ja-JP"/>
              <a:pPr/>
              <a:t>‹#›</a:t>
            </a:fld>
            <a:endParaRPr lang="en-US" altLang="ja-JP"/>
          </a:p>
        </p:txBody>
      </p:sp>
    </p:spTree>
    <p:extLst>
      <p:ext uri="{BB962C8B-B14F-4D97-AF65-F5344CB8AC3E}">
        <p14:creationId xmlns:p14="http://schemas.microsoft.com/office/powerpoint/2010/main" val="395052494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ja-JP" altLang="ja-JP"/>
          </a:p>
        </p:txBody>
      </p:sp>
      <p:sp>
        <p:nvSpPr>
          <p:cNvPr id="7" name="スライド番号プレースホルダー 6"/>
          <p:cNvSpPr>
            <a:spLocks noGrp="1"/>
          </p:cNvSpPr>
          <p:nvPr>
            <p:ph type="sldNum" sz="quarter" idx="12"/>
          </p:nvPr>
        </p:nvSpPr>
        <p:spPr/>
        <p:txBody>
          <a:bodyPr/>
          <a:lstStyle>
            <a:lvl1pPr>
              <a:defRPr/>
            </a:lvl1pPr>
          </a:lstStyle>
          <a:p>
            <a:fld id="{F2608F0A-64CB-4541-BD99-F839D4D70FD1}" type="slidenum">
              <a:rPr lang="en-US" altLang="ja-JP"/>
              <a:pPr/>
              <a:t>‹#›</a:t>
            </a:fld>
            <a:endParaRPr lang="en-US" altLang="ja-JP"/>
          </a:p>
        </p:txBody>
      </p:sp>
    </p:spTree>
    <p:extLst>
      <p:ext uri="{BB962C8B-B14F-4D97-AF65-F5344CB8AC3E}">
        <p14:creationId xmlns:p14="http://schemas.microsoft.com/office/powerpoint/2010/main" val="338534753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ja-JP" altLang="ja-JP"/>
          </a:p>
        </p:txBody>
      </p:sp>
      <p:sp>
        <p:nvSpPr>
          <p:cNvPr id="6" name="スライド番号プレースホルダー 5"/>
          <p:cNvSpPr>
            <a:spLocks noGrp="1"/>
          </p:cNvSpPr>
          <p:nvPr>
            <p:ph type="sldNum" sz="quarter" idx="12"/>
          </p:nvPr>
        </p:nvSpPr>
        <p:spPr/>
        <p:txBody>
          <a:bodyPr/>
          <a:lstStyle>
            <a:lvl1pPr>
              <a:defRPr/>
            </a:lvl1pPr>
          </a:lstStyle>
          <a:p>
            <a:fld id="{944F3B86-7F4C-4212-BC07-830B5F79F23E}" type="slidenum">
              <a:rPr lang="en-US" altLang="ja-JP"/>
              <a:pPr/>
              <a:t>‹#›</a:t>
            </a:fld>
            <a:endParaRPr lang="en-US" altLang="ja-JP"/>
          </a:p>
        </p:txBody>
      </p:sp>
    </p:spTree>
    <p:extLst>
      <p:ext uri="{BB962C8B-B14F-4D97-AF65-F5344CB8AC3E}">
        <p14:creationId xmlns:p14="http://schemas.microsoft.com/office/powerpoint/2010/main" val="414942757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ja-JP" altLang="ja-JP"/>
          </a:p>
        </p:txBody>
      </p:sp>
      <p:sp>
        <p:nvSpPr>
          <p:cNvPr id="6" name="スライド番号プレースホルダー 5"/>
          <p:cNvSpPr>
            <a:spLocks noGrp="1"/>
          </p:cNvSpPr>
          <p:nvPr>
            <p:ph type="sldNum" sz="quarter" idx="12"/>
          </p:nvPr>
        </p:nvSpPr>
        <p:spPr/>
        <p:txBody>
          <a:bodyPr/>
          <a:lstStyle>
            <a:lvl1pPr>
              <a:defRPr/>
            </a:lvl1pPr>
          </a:lstStyle>
          <a:p>
            <a:fld id="{66C50ABE-7DFB-4F1B-9096-E3E4CF5172EE}" type="slidenum">
              <a:rPr lang="en-US" altLang="ja-JP"/>
              <a:pPr/>
              <a:t>‹#›</a:t>
            </a:fld>
            <a:endParaRPr lang="en-US" altLang="ja-JP"/>
          </a:p>
        </p:txBody>
      </p:sp>
    </p:spTree>
    <p:extLst>
      <p:ext uri="{BB962C8B-B14F-4D97-AF65-F5344CB8AC3E}">
        <p14:creationId xmlns:p14="http://schemas.microsoft.com/office/powerpoint/2010/main" val="279661019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65C3D606-F7A5-4FB2-9E62-4F827B0B3D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2438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A8757F6F-A797-4979-A6BA-99D8500EA6E8}" type="slidenum">
              <a:rPr lang="en-US" altLang="ja-JP"/>
              <a:pPr/>
              <a:t>‹#›</a:t>
            </a:fld>
            <a:endParaRPr lang="en-US" altLang="ja-JP"/>
          </a:p>
        </p:txBody>
      </p:sp>
    </p:spTree>
    <p:extLst>
      <p:ext uri="{BB962C8B-B14F-4D97-AF65-F5344CB8AC3E}">
        <p14:creationId xmlns:p14="http://schemas.microsoft.com/office/powerpoint/2010/main" val="37395505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0E20977B-B010-4D40-ACDE-A6C01787B9F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5385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D5E4E79-CDBC-428B-AA11-4B6283793C4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83825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CE5AB2B2-2588-4C81-9CCD-92DDEAD5FF9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611949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 8"/>
          <p:cNvSpPr>
            <a:spLocks noGrp="1"/>
          </p:cNvSpPr>
          <p:nvPr>
            <p:ph type="sldNum" sz="quarter" idx="12"/>
          </p:nvPr>
        </p:nvSpPr>
        <p:spPr/>
        <p:txBody>
          <a:bodyPr/>
          <a:lstStyle>
            <a:lvl1pPr>
              <a:defRPr/>
            </a:lvl1pPr>
          </a:lstStyle>
          <a:p>
            <a:fld id="{5CE32269-22A5-4204-B4CB-223800A9F2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60572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 4"/>
          <p:cNvSpPr>
            <a:spLocks noGrp="1"/>
          </p:cNvSpPr>
          <p:nvPr>
            <p:ph type="sldNum" sz="quarter" idx="12"/>
          </p:nvPr>
        </p:nvSpPr>
        <p:spPr/>
        <p:txBody>
          <a:bodyPr/>
          <a:lstStyle>
            <a:lvl1pPr>
              <a:defRPr/>
            </a:lvl1pPr>
          </a:lstStyle>
          <a:p>
            <a:fld id="{817C7DE5-3D90-47C2-9598-891BFCB3A6D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85293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 3"/>
          <p:cNvSpPr>
            <a:spLocks noGrp="1"/>
          </p:cNvSpPr>
          <p:nvPr>
            <p:ph type="sldNum" sz="quarter" idx="12"/>
          </p:nvPr>
        </p:nvSpPr>
        <p:spPr/>
        <p:txBody>
          <a:bodyPr/>
          <a:lstStyle>
            <a:lvl1pPr>
              <a:defRPr/>
            </a:lvl1pPr>
          </a:lstStyle>
          <a:p>
            <a:fld id="{398D8EFD-E571-4381-B122-EF9DDB23D2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50105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19D36715-5496-4499-8A6E-65D18861638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554734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 6"/>
          <p:cNvSpPr>
            <a:spLocks noGrp="1"/>
          </p:cNvSpPr>
          <p:nvPr>
            <p:ph type="sldNum" sz="quarter" idx="12"/>
          </p:nvPr>
        </p:nvSpPr>
        <p:spPr/>
        <p:txBody>
          <a:bodyPr/>
          <a:lstStyle>
            <a:lvl1pPr>
              <a:defRPr/>
            </a:lvl1pPr>
          </a:lstStyle>
          <a:p>
            <a:fld id="{F2C4AD63-B4F2-4E08-911B-A84463E8DCF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75943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85E965A1-3752-4196-8B70-BF1736B7343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562988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 5"/>
          <p:cNvSpPr>
            <a:spLocks noGrp="1"/>
          </p:cNvSpPr>
          <p:nvPr>
            <p:ph type="sldNum" sz="quarter" idx="12"/>
          </p:nvPr>
        </p:nvSpPr>
        <p:spPr/>
        <p:txBody>
          <a:bodyPr/>
          <a:lstStyle>
            <a:lvl1pPr>
              <a:defRPr/>
            </a:lvl1pPr>
          </a:lstStyle>
          <a:p>
            <a:fld id="{991A6BD6-D64E-4B85-9862-BFDD34C00D2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5692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A82BB34-0210-44C2-AD4F-2C88A86AF2FE}" type="slidenum">
              <a:rPr lang="en-US" altLang="ja-JP"/>
              <a:pPr/>
              <a:t>‹#›</a:t>
            </a:fld>
            <a:endParaRPr lang="en-US" altLang="ja-JP"/>
          </a:p>
        </p:txBody>
      </p:sp>
    </p:spTree>
    <p:extLst>
      <p:ext uri="{BB962C8B-B14F-4D97-AF65-F5344CB8AC3E}">
        <p14:creationId xmlns:p14="http://schemas.microsoft.com/office/powerpoint/2010/main" val="27290865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8D9D4-1A40-4174-A645-8BD3D2CD5BD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69643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4A6386-6F44-43AF-AC7F-86B9FFB547A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02636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93094-EDE8-41C7-A784-CF5C60A919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5258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AFE01-C275-4D44-B114-56D6E2A8211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47984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EB507B-4287-4834-B605-A322D27587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38586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CF6C1-A6B3-4ABF-B517-C6C04FB361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02804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DDB487-1A03-42AE-BD7D-6EB4F7ABE1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23954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B6C0-F415-4DB6-BC6A-E1ED46156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637801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8821-BDD6-4101-9D3C-6054540A51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23238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7DA59-4F9F-490A-A872-41404F66DD5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379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E25D738-B829-42EB-826D-F0D94B5B05E7}" type="slidenum">
              <a:rPr lang="en-US" altLang="ja-JP"/>
              <a:pPr/>
              <a:t>‹#›</a:t>
            </a:fld>
            <a:endParaRPr lang="en-US" altLang="ja-JP"/>
          </a:p>
        </p:txBody>
      </p:sp>
    </p:spTree>
    <p:extLst>
      <p:ext uri="{BB962C8B-B14F-4D97-AF65-F5344CB8AC3E}">
        <p14:creationId xmlns:p14="http://schemas.microsoft.com/office/powerpoint/2010/main" val="2356215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7599D5-80F4-4F07-87BE-EE20BED2B0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1424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C9407A-B536-483C-BC55-0BF01EC952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61799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234F49-9272-4CD8-9FD1-A409B67D4F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31778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D1664B-7D39-45C8-B7B0-1914E6EAF61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361532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4B1647-3095-4AF4-A822-D6E10F90282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06032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816BDE-672F-40BA-915C-EA99A2D3E47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26832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990A1C-C7E3-4C64-AD47-624CC3182B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8719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F83BEA-C72C-4665-A940-442B0DC85D4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6540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107BB-D0D4-4B2C-9ADA-25DBF1D19B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92724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02555E-FEF0-498B-BBFE-5087A3163B5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5837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3.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7.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theme" Target="../theme/theme28.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97A83A2-ED51-4CEC-9B0E-F4E02DE78D21}"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Osaka" charset="-128"/>
        </a:defRPr>
      </a:lvl2pPr>
      <a:lvl3pPr algn="ctr" rtl="0" fontAlgn="base">
        <a:spcBef>
          <a:spcPct val="0"/>
        </a:spcBef>
        <a:spcAft>
          <a:spcPct val="0"/>
        </a:spcAft>
        <a:defRPr kumimoji="1" sz="4400">
          <a:solidFill>
            <a:schemeClr val="tx2"/>
          </a:solidFill>
          <a:latin typeface="Times" charset="0"/>
          <a:ea typeface="Osaka" charset="-128"/>
        </a:defRPr>
      </a:lvl3pPr>
      <a:lvl4pPr algn="ctr" rtl="0" fontAlgn="base">
        <a:spcBef>
          <a:spcPct val="0"/>
        </a:spcBef>
        <a:spcAft>
          <a:spcPct val="0"/>
        </a:spcAft>
        <a:defRPr kumimoji="1" sz="4400">
          <a:solidFill>
            <a:schemeClr val="tx2"/>
          </a:solidFill>
          <a:latin typeface="Times" charset="0"/>
          <a:ea typeface="Osaka" charset="-128"/>
        </a:defRPr>
      </a:lvl4pPr>
      <a:lvl5pPr algn="ctr" rtl="0" fontAlgn="base">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356C8475-5674-43CA-8B04-6C156E0E1E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7775553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5346" name="AutoShape 2"/>
          <p:cNvSpPr>
            <a:spLocks noGrp="1" noChangeArrowheads="1"/>
          </p:cNvSpPr>
          <p:nvPr>
            <p:ph type="title"/>
          </p:nvPr>
        </p:nvSpPr>
        <p:spPr bwMode="auto">
          <a:xfrm>
            <a:off x="981075" y="215900"/>
            <a:ext cx="7181850" cy="768350"/>
          </a:xfrm>
          <a:prstGeom prst="roundRect">
            <a:avLst>
              <a:gd name="adj" fmla="val 16667"/>
            </a:avLst>
          </a:prstGeom>
          <a:solidFill>
            <a:srgbClr val="0000CC"/>
          </a:solidFill>
          <a:ln>
            <a:noFill/>
          </a:ln>
          <a:effectLst>
            <a:outerShdw dist="117088" dir="2963922"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vert="horz" wrap="none" lIns="90000" tIns="46800" rIns="90000" bIns="46800" numCol="1" anchor="t" anchorCtr="1" compatLnSpc="1">
            <a:prstTxWarp prst="textNoShape">
              <a:avLst/>
            </a:prstTxWarp>
            <a:spAutoFit/>
          </a:bodyPr>
          <a:lstStyle/>
          <a:p>
            <a:pPr lvl="0"/>
            <a:r>
              <a:rPr lang="ja-JP" altLang="en-US" smtClean="0"/>
              <a:t>マスター タイトルの書式設定</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53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solidFill>
                <a:srgbClr val="000000"/>
              </a:solidFill>
            </a:endParaRPr>
          </a:p>
        </p:txBody>
      </p:sp>
      <p:sp>
        <p:nvSpPr>
          <p:cNvPr id="1853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solidFill>
                <a:srgbClr val="000000"/>
              </a:solidFill>
            </a:endParaRPr>
          </a:p>
        </p:txBody>
      </p:sp>
      <p:sp>
        <p:nvSpPr>
          <p:cNvPr id="1853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0847F07-1192-43C8-8EF5-9C6D4A9A76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3684216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0" fontAlgn="base" hangingPunct="0">
        <a:spcBef>
          <a:spcPct val="0"/>
        </a:spcBef>
        <a:spcAft>
          <a:spcPct val="0"/>
        </a:spcAft>
        <a:defRPr kumimoji="1" sz="4000" b="1">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2pPr>
      <a:lvl3pPr algn="ctr" rtl="0" eaLnBrk="0" fontAlgn="base" hangingPunct="0">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3pPr>
      <a:lvl4pPr algn="ctr" rtl="0" eaLnBrk="0" fontAlgn="base" hangingPunct="0">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4pPr>
      <a:lvl5pPr algn="ctr" rtl="0" eaLnBrk="0" fontAlgn="base" hangingPunct="0">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5pPr>
      <a:lvl6pPr marL="4572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6pPr>
      <a:lvl7pPr marL="9144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7pPr>
      <a:lvl8pPr marL="13716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8pPr>
      <a:lvl9pPr marL="18288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a:solidFill>
                <a:srgbClr val="FFFFFF"/>
              </a:solidFill>
            </a:endParaRPr>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a:solidFill>
                <a:srgbClr val="FFFFFF"/>
              </a:solidFill>
            </a:endParaRPr>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621852F2-DED5-4438-848B-D0527987ADF1}" type="slidenum">
              <a:rPr lang="en-US" altLang="ja-JP">
                <a:solidFill>
                  <a:srgbClr val="FFFFFF"/>
                </a:solidFill>
              </a:rPr>
              <a:pPr/>
              <a:t>‹#›</a:t>
            </a:fld>
            <a:endParaRPr lang="en-US" altLang="ja-JP">
              <a:solidFill>
                <a:srgbClr val="FFFFFF"/>
              </a:solidFill>
            </a:endParaRPr>
          </a:p>
        </p:txBody>
      </p:sp>
    </p:spTree>
    <p:extLst>
      <p:ext uri="{BB962C8B-B14F-4D97-AF65-F5344CB8AC3E}">
        <p14:creationId xmlns:p14="http://schemas.microsoft.com/office/powerpoint/2010/main" val="1631929291"/>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356C8475-5674-43CA-8B04-6C156E0E1E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1464421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smtClean="0">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smtClean="0">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F3ABFE4B-5913-476D-A417-3F452413D14E}" type="slidenum">
              <a:rPr lang="en-US" altLang="ja-JP" smtClean="0">
                <a:solidFill>
                  <a:srgbClr val="000000"/>
                </a:solidFill>
              </a:rPr>
              <a:pPr/>
              <a:t>‹#›</a:t>
            </a:fld>
            <a:endParaRPr lang="en-US" altLang="ja-JP" smtClean="0">
              <a:solidFill>
                <a:srgbClr val="000000"/>
              </a:solidFill>
            </a:endParaRPr>
          </a:p>
        </p:txBody>
      </p:sp>
    </p:spTree>
    <p:extLst>
      <p:ext uri="{BB962C8B-B14F-4D97-AF65-F5344CB8AC3E}">
        <p14:creationId xmlns:p14="http://schemas.microsoft.com/office/powerpoint/2010/main" val="250644443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pPr algn="ct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ea typeface="+mn-ea"/>
              </a:defRPr>
            </a:lvl1pPr>
          </a:lstStyle>
          <a:p>
            <a:pPr>
              <a:defRPr/>
            </a:pPr>
            <a:fld id="{0D71D78E-A1AA-43C6-B756-6A43E9D415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68987166"/>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73D2B9E-0B0C-4E73-B3C6-8180BE0BA3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30329930"/>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356C8475-5674-43CA-8B04-6C156E0E1E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1115216"/>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pPr algn="ct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ea typeface="+mn-ea"/>
              </a:defRPr>
            </a:lvl1pPr>
          </a:lstStyle>
          <a:p>
            <a:pPr>
              <a:defRPr/>
            </a:pPr>
            <a:fld id="{20D77AC4-8F56-4590-AB79-617C471857A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296720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smtClean="0">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smtClean="0">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DB8CC49C-89CD-4012-8D40-561460CE40FD}" type="slidenum">
              <a:rPr lang="en-US" altLang="ja-JP" smtClean="0">
                <a:solidFill>
                  <a:srgbClr val="000000"/>
                </a:solidFill>
              </a:rPr>
              <a:pPr/>
              <a:t>‹#›</a:t>
            </a:fld>
            <a:endParaRPr lang="en-US" altLang="ja-JP" smtClean="0">
              <a:solidFill>
                <a:srgbClr val="000000"/>
              </a:solidFill>
            </a:endParaRPr>
          </a:p>
        </p:txBody>
      </p:sp>
    </p:spTree>
    <p:extLst>
      <p:ext uri="{BB962C8B-B14F-4D97-AF65-F5344CB8AC3E}">
        <p14:creationId xmlns:p14="http://schemas.microsoft.com/office/powerpoint/2010/main" val="128800754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MS PGothic" pitchFamily="50" charset="-128"/>
        </a:defRPr>
      </a:lvl2pPr>
      <a:lvl3pPr algn="ctr" rtl="0" fontAlgn="base">
        <a:spcBef>
          <a:spcPct val="0"/>
        </a:spcBef>
        <a:spcAft>
          <a:spcPct val="0"/>
        </a:spcAft>
        <a:defRPr kumimoji="1" sz="4400">
          <a:solidFill>
            <a:schemeClr val="tx2"/>
          </a:solidFill>
          <a:latin typeface="Times New Roman" pitchFamily="18" charset="0"/>
          <a:ea typeface="MS PGothic" pitchFamily="50" charset="-128"/>
        </a:defRPr>
      </a:lvl3pPr>
      <a:lvl4pPr algn="ctr" rtl="0" fontAlgn="base">
        <a:spcBef>
          <a:spcPct val="0"/>
        </a:spcBef>
        <a:spcAft>
          <a:spcPct val="0"/>
        </a:spcAft>
        <a:defRPr kumimoji="1" sz="4400">
          <a:solidFill>
            <a:schemeClr val="tx2"/>
          </a:solidFill>
          <a:latin typeface="Times New Roman" pitchFamily="18" charset="0"/>
          <a:ea typeface="MS PGothic" pitchFamily="50" charset="-128"/>
        </a:defRPr>
      </a:lvl4pPr>
      <a:lvl5pPr algn="ctr" rtl="0" fontAlgn="base">
        <a:spcBef>
          <a:spcPct val="0"/>
        </a:spcBef>
        <a:spcAft>
          <a:spcPct val="0"/>
        </a:spcAft>
        <a:defRPr kumimoji="1" sz="4400">
          <a:solidFill>
            <a:schemeClr val="tx2"/>
          </a:solidFill>
          <a:latin typeface="Times New Roman" pitchFamily="18" charset="0"/>
          <a:ea typeface="MS PGothic" pitchFamily="50" charset="-128"/>
        </a:defRPr>
      </a:lvl5pPr>
      <a:lvl6pPr marL="457200" algn="ctr" rtl="0" fontAlgn="base">
        <a:spcBef>
          <a:spcPct val="0"/>
        </a:spcBef>
        <a:spcAft>
          <a:spcPct val="0"/>
        </a:spcAft>
        <a:defRPr kumimoji="1" sz="4400">
          <a:solidFill>
            <a:schemeClr val="tx2"/>
          </a:solidFill>
          <a:latin typeface="Times New Roman" pitchFamily="18" charset="0"/>
          <a:ea typeface="MS PGothic" pitchFamily="50" charset="-128"/>
        </a:defRPr>
      </a:lvl6pPr>
      <a:lvl7pPr marL="914400" algn="ctr" rtl="0" fontAlgn="base">
        <a:spcBef>
          <a:spcPct val="0"/>
        </a:spcBef>
        <a:spcAft>
          <a:spcPct val="0"/>
        </a:spcAft>
        <a:defRPr kumimoji="1" sz="4400">
          <a:solidFill>
            <a:schemeClr val="tx2"/>
          </a:solidFill>
          <a:latin typeface="Times New Roman" pitchFamily="18" charset="0"/>
          <a:ea typeface="MS PGothic" pitchFamily="50" charset="-128"/>
        </a:defRPr>
      </a:lvl7pPr>
      <a:lvl8pPr marL="1371600" algn="ctr" rtl="0" fontAlgn="base">
        <a:spcBef>
          <a:spcPct val="0"/>
        </a:spcBef>
        <a:spcAft>
          <a:spcPct val="0"/>
        </a:spcAft>
        <a:defRPr kumimoji="1" sz="4400">
          <a:solidFill>
            <a:schemeClr val="tx2"/>
          </a:solidFill>
          <a:latin typeface="Times New Roman" pitchFamily="18" charset="0"/>
          <a:ea typeface="MS PGothic" pitchFamily="50" charset="-128"/>
        </a:defRPr>
      </a:lvl8pPr>
      <a:lvl9pPr marL="1828800" algn="ctr" rtl="0" fontAlgn="base">
        <a:spcBef>
          <a:spcPct val="0"/>
        </a:spcBef>
        <a:spcAft>
          <a:spcPct val="0"/>
        </a:spcAft>
        <a:defRPr kumimoji="1" sz="4400">
          <a:solidFill>
            <a:schemeClr val="tx2"/>
          </a:solidFill>
          <a:latin typeface="Times New Roman" pitchFamily="18" charset="0"/>
          <a:ea typeface="MS PGothic"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FFB87F36-0E41-4E41-AB1B-DB605CF5C223}"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MS PGothic" pitchFamily="50" charset="-128"/>
        </a:defRPr>
      </a:lvl2pPr>
      <a:lvl3pPr algn="ctr" rtl="0" fontAlgn="base">
        <a:spcBef>
          <a:spcPct val="0"/>
        </a:spcBef>
        <a:spcAft>
          <a:spcPct val="0"/>
        </a:spcAft>
        <a:defRPr kumimoji="1" sz="4400">
          <a:solidFill>
            <a:schemeClr val="tx2"/>
          </a:solidFill>
          <a:latin typeface="Times New Roman" pitchFamily="18" charset="0"/>
          <a:ea typeface="MS PGothic" pitchFamily="50" charset="-128"/>
        </a:defRPr>
      </a:lvl3pPr>
      <a:lvl4pPr algn="ctr" rtl="0" fontAlgn="base">
        <a:spcBef>
          <a:spcPct val="0"/>
        </a:spcBef>
        <a:spcAft>
          <a:spcPct val="0"/>
        </a:spcAft>
        <a:defRPr kumimoji="1" sz="4400">
          <a:solidFill>
            <a:schemeClr val="tx2"/>
          </a:solidFill>
          <a:latin typeface="Times New Roman" pitchFamily="18" charset="0"/>
          <a:ea typeface="MS PGothic" pitchFamily="50" charset="-128"/>
        </a:defRPr>
      </a:lvl4pPr>
      <a:lvl5pPr algn="ctr" rtl="0" fontAlgn="base">
        <a:spcBef>
          <a:spcPct val="0"/>
        </a:spcBef>
        <a:spcAft>
          <a:spcPct val="0"/>
        </a:spcAft>
        <a:defRPr kumimoji="1" sz="4400">
          <a:solidFill>
            <a:schemeClr val="tx2"/>
          </a:solidFill>
          <a:latin typeface="Times New Roman" pitchFamily="18" charset="0"/>
          <a:ea typeface="MS PGothic" pitchFamily="50" charset="-128"/>
        </a:defRPr>
      </a:lvl5pPr>
      <a:lvl6pPr marL="457200" algn="ctr" rtl="0" fontAlgn="base">
        <a:spcBef>
          <a:spcPct val="0"/>
        </a:spcBef>
        <a:spcAft>
          <a:spcPct val="0"/>
        </a:spcAft>
        <a:defRPr kumimoji="1" sz="4400">
          <a:solidFill>
            <a:schemeClr val="tx2"/>
          </a:solidFill>
          <a:latin typeface="Times New Roman" pitchFamily="18" charset="0"/>
          <a:ea typeface="MS PGothic" pitchFamily="50" charset="-128"/>
        </a:defRPr>
      </a:lvl6pPr>
      <a:lvl7pPr marL="914400" algn="ctr" rtl="0" fontAlgn="base">
        <a:spcBef>
          <a:spcPct val="0"/>
        </a:spcBef>
        <a:spcAft>
          <a:spcPct val="0"/>
        </a:spcAft>
        <a:defRPr kumimoji="1" sz="4400">
          <a:solidFill>
            <a:schemeClr val="tx2"/>
          </a:solidFill>
          <a:latin typeface="Times New Roman" pitchFamily="18" charset="0"/>
          <a:ea typeface="MS PGothic" pitchFamily="50" charset="-128"/>
        </a:defRPr>
      </a:lvl7pPr>
      <a:lvl8pPr marL="1371600" algn="ctr" rtl="0" fontAlgn="base">
        <a:spcBef>
          <a:spcPct val="0"/>
        </a:spcBef>
        <a:spcAft>
          <a:spcPct val="0"/>
        </a:spcAft>
        <a:defRPr kumimoji="1" sz="4400">
          <a:solidFill>
            <a:schemeClr val="tx2"/>
          </a:solidFill>
          <a:latin typeface="Times New Roman" pitchFamily="18" charset="0"/>
          <a:ea typeface="MS PGothic" pitchFamily="50" charset="-128"/>
        </a:defRPr>
      </a:lvl8pPr>
      <a:lvl9pPr marL="1828800" algn="ctr" rtl="0" fontAlgn="base">
        <a:spcBef>
          <a:spcPct val="0"/>
        </a:spcBef>
        <a:spcAft>
          <a:spcPct val="0"/>
        </a:spcAft>
        <a:defRPr kumimoji="1" sz="4400">
          <a:solidFill>
            <a:schemeClr val="tx2"/>
          </a:solidFill>
          <a:latin typeface="Times New Roman" pitchFamily="18" charset="0"/>
          <a:ea typeface="MS PGothic"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rgbClr val="000080"/>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6" rIns="91431" bIns="45716" numCol="1" anchor="ctr" anchorCtr="0" compatLnSpc="1">
            <a:prstTxWarp prst="textNoShape">
              <a:avLst/>
            </a:prstTxWarp>
          </a:bodyPr>
          <a:lstStyle/>
          <a:p>
            <a:pPr lvl="0"/>
            <a:r>
              <a:rPr lang="ja-JP" altLang="en-US" smtClean="0"/>
              <a:t>マスタ タイトルの書式設定</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6" rIns="91431" bIns="45716"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710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6" rIns="91431" bIns="45716" numCol="1" anchor="t" anchorCtr="0" compatLnSpc="1">
            <a:prstTxWarp prst="textNoShape">
              <a:avLst/>
            </a:prstTxWarp>
          </a:bodyPr>
          <a:lstStyle>
            <a:lvl1pPr>
              <a:defRPr sz="1400" smtClean="0">
                <a:latin typeface="+mn-lt"/>
                <a:ea typeface="+mn-ea"/>
                <a:cs typeface="Times New Roman" pitchFamily="18" charset="0"/>
              </a:defRPr>
            </a:lvl1pPr>
          </a:lstStyle>
          <a:p>
            <a:pPr>
              <a:defRPr/>
            </a:pPr>
            <a:endParaRPr lang="en-US" altLang="ja-JP">
              <a:solidFill>
                <a:srgbClr val="FFFFFF"/>
              </a:solidFill>
            </a:endParaRPr>
          </a:p>
        </p:txBody>
      </p:sp>
      <p:sp>
        <p:nvSpPr>
          <p:cNvPr id="1710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6" rIns="91431" bIns="45716" numCol="1" anchor="t" anchorCtr="0" compatLnSpc="1">
            <a:prstTxWarp prst="textNoShape">
              <a:avLst/>
            </a:prstTxWarp>
          </a:bodyPr>
          <a:lstStyle>
            <a:lvl1pPr algn="ctr">
              <a:defRPr sz="1400" smtClean="0">
                <a:latin typeface="+mn-lt"/>
                <a:ea typeface="+mn-ea"/>
                <a:cs typeface="Times New Roman" pitchFamily="18" charset="0"/>
              </a:defRPr>
            </a:lvl1pPr>
          </a:lstStyle>
          <a:p>
            <a:pPr>
              <a:defRPr/>
            </a:pPr>
            <a:endParaRPr lang="en-US" altLang="ja-JP">
              <a:solidFill>
                <a:srgbClr val="FFFFFF"/>
              </a:solidFill>
            </a:endParaRPr>
          </a:p>
        </p:txBody>
      </p:sp>
      <p:sp>
        <p:nvSpPr>
          <p:cNvPr id="1710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1" tIns="45716" rIns="91431" bIns="45716" numCol="1" anchor="t" anchorCtr="0" compatLnSpc="1">
            <a:prstTxWarp prst="textNoShape">
              <a:avLst/>
            </a:prstTxWarp>
          </a:bodyPr>
          <a:lstStyle>
            <a:lvl1pPr algn="r">
              <a:defRPr sz="1400" smtClean="0">
                <a:latin typeface="+mn-lt"/>
                <a:ea typeface="+mn-ea"/>
                <a:cs typeface="Times New Roman" pitchFamily="18" charset="0"/>
              </a:defRPr>
            </a:lvl1pPr>
          </a:lstStyle>
          <a:p>
            <a:pPr>
              <a:defRPr/>
            </a:pPr>
            <a:fld id="{83D797D4-78F8-4D6D-A3B2-A46518E6D7E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96160539"/>
      </p:ext>
    </p:extLst>
  </p:cSld>
  <p:clrMap bg1="dk2" tx1="lt1" bg2="dk1"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33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ja-JP">
              <a:solidFill>
                <a:srgbClr val="000000"/>
              </a:solidFill>
            </a:endParaRPr>
          </a:p>
        </p:txBody>
      </p:sp>
      <p:sp>
        <p:nvSpPr>
          <p:cNvPr id="1833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ja-JP">
              <a:solidFill>
                <a:srgbClr val="000000"/>
              </a:solidFill>
            </a:endParaRPr>
          </a:p>
        </p:txBody>
      </p:sp>
      <p:sp>
        <p:nvSpPr>
          <p:cNvPr id="1833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2295373D-78C3-40C7-AF07-27E887AE895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8624548"/>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FD434AA5-C74A-4416-A4A5-C124C20C745E}" type="datetime1">
              <a:rPr kumimoji="0" lang="en-US" altLang="ja-JP">
                <a:ea typeface="ＭＳ Ｐゴシック"/>
                <a:cs typeface="Arial" pitchFamily="34" charset="0"/>
              </a:rPr>
              <a:pPr>
                <a:defRPr/>
              </a:pPr>
              <a:t>6/22/2016</a:t>
            </a:fld>
            <a:endParaRPr kumimoji="0" lang="en-US" altLang="ja-JP">
              <a:ea typeface="ＭＳ Ｐゴシック"/>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kumimoji="0" lang="en-US" altLang="ja-JP">
              <a:ea typeface="ＭＳ Ｐゴシック"/>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1C7561C0-57B9-4119-A7A6-52E51DC75617}" type="slidenum">
              <a:rPr kumimoji="0" lang="en-US" altLang="ja-JP">
                <a:ea typeface="ＭＳ Ｐゴシック"/>
                <a:cs typeface="Arial" pitchFamily="34" charset="0"/>
              </a:rPr>
              <a:pPr>
                <a:defRPr/>
              </a:pPr>
              <a:t>‹#›</a:t>
            </a:fld>
            <a:endParaRPr kumimoji="0" lang="en-US" altLang="ja-JP">
              <a:ea typeface="ＭＳ Ｐゴシック"/>
              <a:cs typeface="Arial" pitchFamily="34" charset="0"/>
            </a:endParaRPr>
          </a:p>
        </p:txBody>
      </p:sp>
    </p:spTree>
    <p:extLst>
      <p:ext uri="{BB962C8B-B14F-4D97-AF65-F5344CB8AC3E}">
        <p14:creationId xmlns:p14="http://schemas.microsoft.com/office/powerpoint/2010/main" val="2782969595"/>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Arial" pitchFamily="34"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Arial" pitchFamily="34"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Arial" pitchFamily="34"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Arial" pitchFamily="34"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0"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0"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fld id="{35252EA7-C8F5-4853-A05B-60E4BE9FE6C7}" type="slidenum">
              <a:rPr kumimoji="0" lang="en-US" altLang="ja-JP">
                <a:solidFill>
                  <a:srgbClr val="000000"/>
                </a:solidFill>
                <a:latin typeface="Arial" pitchFamily="34" charset="0"/>
              </a:rPr>
              <a:pPr/>
              <a:t>‹#›</a:t>
            </a:fld>
            <a:endParaRPr kumimoji="0" lang="en-US" altLang="ja-JP">
              <a:solidFill>
                <a:srgbClr val="000000"/>
              </a:solidFill>
              <a:latin typeface="Arial" pitchFamily="34" charset="0"/>
            </a:endParaRPr>
          </a:p>
        </p:txBody>
      </p:sp>
    </p:spTree>
    <p:extLst>
      <p:ext uri="{BB962C8B-B14F-4D97-AF65-F5344CB8AC3E}">
        <p14:creationId xmlns:p14="http://schemas.microsoft.com/office/powerpoint/2010/main" val="66755721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smtClean="0">
              <a:solidFill>
                <a:srgbClr val="000000"/>
              </a:solidFill>
              <a:latin typeface="Times"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smtClean="0">
              <a:solidFill>
                <a:srgbClr val="000000"/>
              </a:solidFill>
              <a:latin typeface="Times"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C974C17-68D0-4840-B9E0-0A9545B45C8D}" type="slidenum">
              <a:rPr lang="en-US" altLang="ja-JP" smtClean="0">
                <a:solidFill>
                  <a:srgbClr val="000000"/>
                </a:solidFill>
                <a:latin typeface="Times" panose="02020603050405020304" pitchFamily="18" charset="0"/>
              </a:rPr>
              <a:pPr/>
              <a:t>‹#›</a:t>
            </a:fld>
            <a:endParaRPr lang="en-US" altLang="ja-JP" smtClean="0">
              <a:solidFill>
                <a:srgbClr val="000000"/>
              </a:solidFill>
              <a:latin typeface="Times" panose="02020603050405020304" pitchFamily="18" charset="0"/>
            </a:endParaRPr>
          </a:p>
        </p:txBody>
      </p:sp>
    </p:spTree>
    <p:extLst>
      <p:ext uri="{BB962C8B-B14F-4D97-AF65-F5344CB8AC3E}">
        <p14:creationId xmlns:p14="http://schemas.microsoft.com/office/powerpoint/2010/main" val="165448348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panose="02020603050405020304" pitchFamily="18" charset="0"/>
          <a:ea typeface="Osaka" charset="-128"/>
        </a:defRPr>
      </a:lvl2pPr>
      <a:lvl3pPr algn="ctr" rtl="0" fontAlgn="base">
        <a:spcBef>
          <a:spcPct val="0"/>
        </a:spcBef>
        <a:spcAft>
          <a:spcPct val="0"/>
        </a:spcAft>
        <a:defRPr kumimoji="1" sz="4400">
          <a:solidFill>
            <a:schemeClr val="tx2"/>
          </a:solidFill>
          <a:latin typeface="Times" panose="02020603050405020304" pitchFamily="18" charset="0"/>
          <a:ea typeface="Osaka" charset="-128"/>
        </a:defRPr>
      </a:lvl3pPr>
      <a:lvl4pPr algn="ctr" rtl="0" fontAlgn="base">
        <a:spcBef>
          <a:spcPct val="0"/>
        </a:spcBef>
        <a:spcAft>
          <a:spcPct val="0"/>
        </a:spcAft>
        <a:defRPr kumimoji="1" sz="4400">
          <a:solidFill>
            <a:schemeClr val="tx2"/>
          </a:solidFill>
          <a:latin typeface="Times" panose="02020603050405020304" pitchFamily="18" charset="0"/>
          <a:ea typeface="Osaka" charset="-128"/>
        </a:defRPr>
      </a:lvl4pPr>
      <a:lvl5pPr algn="ctr" rtl="0" fontAlgn="base">
        <a:spcBef>
          <a:spcPct val="0"/>
        </a:spcBef>
        <a:spcAft>
          <a:spcPct val="0"/>
        </a:spcAft>
        <a:defRPr kumimoji="1" sz="4400">
          <a:solidFill>
            <a:schemeClr val="tx2"/>
          </a:solidFill>
          <a:latin typeface="Times" panose="02020603050405020304" pitchFamily="18" charset="0"/>
          <a:ea typeface="Osaka" charset="-128"/>
        </a:defRPr>
      </a:lvl5pPr>
      <a:lvl6pPr marL="457200" algn="ctr" rtl="0" fontAlgn="base">
        <a:spcBef>
          <a:spcPct val="0"/>
        </a:spcBef>
        <a:spcAft>
          <a:spcPct val="0"/>
        </a:spcAft>
        <a:defRPr kumimoji="1" sz="4400">
          <a:solidFill>
            <a:schemeClr val="tx2"/>
          </a:solidFill>
          <a:latin typeface="Times" panose="02020603050405020304" pitchFamily="18" charset="0"/>
          <a:ea typeface="Osaka" charset="-128"/>
        </a:defRPr>
      </a:lvl6pPr>
      <a:lvl7pPr marL="914400" algn="ctr" rtl="0" fontAlgn="base">
        <a:spcBef>
          <a:spcPct val="0"/>
        </a:spcBef>
        <a:spcAft>
          <a:spcPct val="0"/>
        </a:spcAft>
        <a:defRPr kumimoji="1" sz="4400">
          <a:solidFill>
            <a:schemeClr val="tx2"/>
          </a:solidFill>
          <a:latin typeface="Times" panose="02020603050405020304" pitchFamily="18" charset="0"/>
          <a:ea typeface="Osaka" charset="-128"/>
        </a:defRPr>
      </a:lvl7pPr>
      <a:lvl8pPr marL="1371600" algn="ctr" rtl="0" fontAlgn="base">
        <a:spcBef>
          <a:spcPct val="0"/>
        </a:spcBef>
        <a:spcAft>
          <a:spcPct val="0"/>
        </a:spcAft>
        <a:defRPr kumimoji="1" sz="4400">
          <a:solidFill>
            <a:schemeClr val="tx2"/>
          </a:solidFill>
          <a:latin typeface="Times" panose="02020603050405020304" pitchFamily="18" charset="0"/>
          <a:ea typeface="Osaka" charset="-128"/>
        </a:defRPr>
      </a:lvl8pPr>
      <a:lvl9pPr marL="1828800" algn="ctr" rtl="0" fontAlgn="base">
        <a:spcBef>
          <a:spcPct val="0"/>
        </a:spcBef>
        <a:spcAft>
          <a:spcPct val="0"/>
        </a:spcAft>
        <a:defRPr kumimoji="1" sz="4400">
          <a:solidFill>
            <a:schemeClr val="tx2"/>
          </a:solidFill>
          <a:latin typeface="Times" panose="02020603050405020304" pitchFamily="18" charset="0"/>
          <a:ea typeface="Osaka"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36771"/>
            </a:gs>
            <a:gs pos="100000">
              <a:srgbClr val="036771">
                <a:gamma/>
                <a:shade val="56471"/>
                <a:invGamma/>
              </a:srgbClr>
            </a:gs>
          </a:gsLst>
          <a:path path="rect">
            <a:fillToRect r="100000" b="100000"/>
          </a:path>
        </a:gra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smtClean="0">
              <a:solidFill>
                <a:srgbClr val="000000"/>
              </a:solidFill>
              <a:latin typeface="Times" panose="02020603050405020304" pitchFamily="18"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smtClean="0">
              <a:solidFill>
                <a:srgbClr val="000000"/>
              </a:solidFill>
              <a:latin typeface="Times" panose="02020603050405020304" pitchFamily="18"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1208C83-87C8-4303-9EC7-E6F79E4C5627}" type="slidenum">
              <a:rPr lang="en-US" altLang="ja-JP" smtClean="0">
                <a:solidFill>
                  <a:srgbClr val="000000"/>
                </a:solidFill>
                <a:latin typeface="Times" panose="02020603050405020304" pitchFamily="18" charset="0"/>
              </a:rPr>
              <a:pPr/>
              <a:t>‹#›</a:t>
            </a:fld>
            <a:endParaRPr lang="en-US" altLang="ja-JP" smtClean="0">
              <a:solidFill>
                <a:srgbClr val="000000"/>
              </a:solidFill>
              <a:latin typeface="Times" panose="02020603050405020304" pitchFamily="18" charset="0"/>
            </a:endParaRPr>
          </a:p>
        </p:txBody>
      </p:sp>
    </p:spTree>
    <p:extLst>
      <p:ext uri="{BB962C8B-B14F-4D97-AF65-F5344CB8AC3E}">
        <p14:creationId xmlns:p14="http://schemas.microsoft.com/office/powerpoint/2010/main" val="262290039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2pPr>
      <a:lvl3pPr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3pPr>
      <a:lvl4pPr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4pPr>
      <a:lvl5pPr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5pPr>
      <a:lvl6pPr marL="457200"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6pPr>
      <a:lvl7pPr marL="914400"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7pPr>
      <a:lvl8pPr marL="1371600"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8pPr>
      <a:lvl9pPr marL="1828800" algn="ctr" rtl="0" fontAlgn="base">
        <a:spcBef>
          <a:spcPct val="0"/>
        </a:spcBef>
        <a:spcAft>
          <a:spcPct val="0"/>
        </a:spcAft>
        <a:defRPr kumimoji="1" sz="4400">
          <a:solidFill>
            <a:schemeClr val="tx2"/>
          </a:solidFill>
          <a:latin typeface="Times" panose="02020603050405020304" pitchFamily="18" charset="0"/>
          <a:ea typeface="MS PGothic"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smtClean="0">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smtClean="0">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345E63C7-3CD8-47B8-8B49-65551D46FAF6}" type="slidenum">
              <a:rPr lang="en-US" altLang="ja-JP" smtClean="0">
                <a:solidFill>
                  <a:srgbClr val="000000"/>
                </a:solidFill>
              </a:rPr>
              <a:pPr/>
              <a:t>‹#›</a:t>
            </a:fld>
            <a:endParaRPr lang="en-US" altLang="ja-JP" smtClean="0">
              <a:solidFill>
                <a:srgbClr val="000000"/>
              </a:solidFill>
            </a:endParaRPr>
          </a:p>
        </p:txBody>
      </p:sp>
    </p:spTree>
    <p:extLst>
      <p:ext uri="{BB962C8B-B14F-4D97-AF65-F5344CB8AC3E}">
        <p14:creationId xmlns:p14="http://schemas.microsoft.com/office/powerpoint/2010/main" val="194665492"/>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smtClean="0">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smtClean="0">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345E63C7-3CD8-47B8-8B49-65551D46FAF6}" type="slidenum">
              <a:rPr lang="en-US" altLang="ja-JP" smtClean="0">
                <a:solidFill>
                  <a:srgbClr val="000000"/>
                </a:solidFill>
              </a:rPr>
              <a:pPr/>
              <a:t>‹#›</a:t>
            </a:fld>
            <a:endParaRPr lang="en-US" altLang="ja-JP" smtClean="0">
              <a:solidFill>
                <a:srgbClr val="000000"/>
              </a:solidFill>
            </a:endParaRPr>
          </a:p>
        </p:txBody>
      </p:sp>
    </p:spTree>
    <p:extLst>
      <p:ext uri="{BB962C8B-B14F-4D97-AF65-F5344CB8AC3E}">
        <p14:creationId xmlns:p14="http://schemas.microsoft.com/office/powerpoint/2010/main" val="3368930260"/>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MS PGothic"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endParaRPr lang="en-US" altLang="ja-JP">
              <a:solidFill>
                <a:srgbClr val="000000"/>
              </a:solidFill>
              <a:ea typeface="ＭＳ Ｐゴシック" panose="020B0600070205080204" pitchFamily="50"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endParaRPr lang="en-US" altLang="ja-JP">
              <a:solidFill>
                <a:srgbClr val="000000"/>
              </a:solidFill>
              <a:ea typeface="ＭＳ Ｐゴシック" panose="020B0600070205080204" pitchFamily="50"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fld id="{ABB33354-3296-47E0-8303-74CA3E7BF2C5}" type="slidenum">
              <a:rPr lang="en-US" altLang="ja-JP" smtClean="0">
                <a:solidFill>
                  <a:srgbClr val="000000"/>
                </a:solidFill>
                <a:ea typeface="ＭＳ Ｐゴシック" panose="020B0600070205080204" pitchFamily="50" charset="-128"/>
              </a:rPr>
              <a:pPr/>
              <a:t>‹#›</a:t>
            </a:fld>
            <a:endParaRPr lang="en-US" altLang="ja-JP">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2499552536"/>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fld id="{E1734BC2-F46D-4A84-ABE8-F37040CAE6F4}" type="datetimeFigureOut">
              <a:rPr kumimoji="0" lang="en-US" altLang="ja-JP">
                <a:ea typeface="ＭＳ Ｐゴシック" panose="020B0600070205080204" pitchFamily="50" charset="-128"/>
              </a:rPr>
              <a:pPr>
                <a:defRPr/>
              </a:pPr>
              <a:t>6/22/2016</a:t>
            </a:fld>
            <a:endParaRPr kumimoji="0" lang="en-US" altLang="ja-JP">
              <a:ea typeface="ＭＳ Ｐゴシック" panose="020B0600070205080204" pitchFamily="50"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kumimoji="0" lang="en-US" altLang="ja-JP">
              <a:ea typeface="ＭＳ Ｐゴシック" panose="020B0600070205080204" pitchFamily="50"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a:defRPr/>
            </a:pPr>
            <a:fld id="{F8925567-D8B4-47CC-930A-BD8EAD1F6055}" type="slidenum">
              <a:rPr kumimoji="0" lang="en-US" altLang="ja-JP">
                <a:ea typeface="ＭＳ Ｐゴシック" panose="020B0600070205080204" pitchFamily="50" charset="-128"/>
              </a:rPr>
              <a:pPr>
                <a:defRPr/>
              </a:pPr>
              <a:t>‹#›</a:t>
            </a:fld>
            <a:endParaRPr kumimoji="0" lang="en-US" altLang="ja-JP">
              <a:ea typeface="ＭＳ Ｐゴシック" panose="020B0600070205080204" pitchFamily="50" charset="-128"/>
            </a:endParaRPr>
          </a:p>
        </p:txBody>
      </p:sp>
    </p:spTree>
    <p:extLst>
      <p:ext uri="{BB962C8B-B14F-4D97-AF65-F5344CB8AC3E}">
        <p14:creationId xmlns:p14="http://schemas.microsoft.com/office/powerpoint/2010/main" val="317461457"/>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50000">
              <a:srgbClr val="000099"/>
            </a:gs>
            <a:gs pos="100000">
              <a:srgbClr val="000099">
                <a:gamma/>
                <a:shade val="46275"/>
                <a:invGamma/>
              </a:srgbClr>
            </a:gs>
          </a:gsLst>
          <a:lin ang="5400000" scaled="1"/>
        </a:gra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832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33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endParaRPr lang="en-US" altLang="ja-JP"/>
          </a:p>
        </p:txBody>
      </p:sp>
      <p:sp>
        <p:nvSpPr>
          <p:cNvPr id="1833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endParaRPr lang="en-US" altLang="ja-JP"/>
          </a:p>
        </p:txBody>
      </p:sp>
      <p:sp>
        <p:nvSpPr>
          <p:cNvPr id="1833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ea typeface="+mn-ea"/>
              </a:defRPr>
            </a:lvl1pPr>
          </a:lstStyle>
          <a:p>
            <a:fld id="{2B98F7D0-9D02-43A2-B8B7-5A9E695FA0D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MS PGothic" pitchFamily="50" charset="-128"/>
        </a:defRPr>
      </a:lvl2pPr>
      <a:lvl3pPr algn="ctr" rtl="0" fontAlgn="base">
        <a:spcBef>
          <a:spcPct val="0"/>
        </a:spcBef>
        <a:spcAft>
          <a:spcPct val="0"/>
        </a:spcAft>
        <a:defRPr kumimoji="1" sz="4400">
          <a:solidFill>
            <a:schemeClr val="tx2"/>
          </a:solidFill>
          <a:latin typeface="Times New Roman" pitchFamily="18" charset="0"/>
          <a:ea typeface="MS PGothic" pitchFamily="50" charset="-128"/>
        </a:defRPr>
      </a:lvl3pPr>
      <a:lvl4pPr algn="ctr" rtl="0" fontAlgn="base">
        <a:spcBef>
          <a:spcPct val="0"/>
        </a:spcBef>
        <a:spcAft>
          <a:spcPct val="0"/>
        </a:spcAft>
        <a:defRPr kumimoji="1" sz="4400">
          <a:solidFill>
            <a:schemeClr val="tx2"/>
          </a:solidFill>
          <a:latin typeface="Times New Roman" pitchFamily="18" charset="0"/>
          <a:ea typeface="MS PGothic" pitchFamily="50" charset="-128"/>
        </a:defRPr>
      </a:lvl4pPr>
      <a:lvl5pPr algn="ctr" rtl="0" fontAlgn="base">
        <a:spcBef>
          <a:spcPct val="0"/>
        </a:spcBef>
        <a:spcAft>
          <a:spcPct val="0"/>
        </a:spcAft>
        <a:defRPr kumimoji="1" sz="4400">
          <a:solidFill>
            <a:schemeClr val="tx2"/>
          </a:solidFill>
          <a:latin typeface="Times New Roman" pitchFamily="18" charset="0"/>
          <a:ea typeface="MS PGothic" pitchFamily="50" charset="-128"/>
        </a:defRPr>
      </a:lvl5pPr>
      <a:lvl6pPr marL="457200" algn="ctr" rtl="0" fontAlgn="base">
        <a:spcBef>
          <a:spcPct val="0"/>
        </a:spcBef>
        <a:spcAft>
          <a:spcPct val="0"/>
        </a:spcAft>
        <a:defRPr kumimoji="1" sz="4400">
          <a:solidFill>
            <a:schemeClr val="tx2"/>
          </a:solidFill>
          <a:latin typeface="Times New Roman" pitchFamily="18" charset="0"/>
          <a:ea typeface="MS PGothic" pitchFamily="50" charset="-128"/>
        </a:defRPr>
      </a:lvl6pPr>
      <a:lvl7pPr marL="914400" algn="ctr" rtl="0" fontAlgn="base">
        <a:spcBef>
          <a:spcPct val="0"/>
        </a:spcBef>
        <a:spcAft>
          <a:spcPct val="0"/>
        </a:spcAft>
        <a:defRPr kumimoji="1" sz="4400">
          <a:solidFill>
            <a:schemeClr val="tx2"/>
          </a:solidFill>
          <a:latin typeface="Times New Roman" pitchFamily="18" charset="0"/>
          <a:ea typeface="MS PGothic" pitchFamily="50" charset="-128"/>
        </a:defRPr>
      </a:lvl7pPr>
      <a:lvl8pPr marL="1371600" algn="ctr" rtl="0" fontAlgn="base">
        <a:spcBef>
          <a:spcPct val="0"/>
        </a:spcBef>
        <a:spcAft>
          <a:spcPct val="0"/>
        </a:spcAft>
        <a:defRPr kumimoji="1" sz="4400">
          <a:solidFill>
            <a:schemeClr val="tx2"/>
          </a:solidFill>
          <a:latin typeface="Times New Roman" pitchFamily="18" charset="0"/>
          <a:ea typeface="MS PGothic" pitchFamily="50" charset="-128"/>
        </a:defRPr>
      </a:lvl8pPr>
      <a:lvl9pPr marL="1828800" algn="ctr" rtl="0" fontAlgn="base">
        <a:spcBef>
          <a:spcPct val="0"/>
        </a:spcBef>
        <a:spcAft>
          <a:spcPct val="0"/>
        </a:spcAft>
        <a:defRPr kumimoji="1" sz="4400">
          <a:solidFill>
            <a:schemeClr val="tx2"/>
          </a:solidFill>
          <a:latin typeface="Times New Roman" pitchFamily="18" charset="0"/>
          <a:ea typeface="MS PGothic"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79C588C8-8A98-4327-BB1F-D200DE5A37FF}" type="datetimeFigureOut">
              <a:rPr lang="ja-JP" altLang="en-US" smtClean="0">
                <a:solidFill>
                  <a:prstClr val="black">
                    <a:tint val="75000"/>
                  </a:prstClr>
                </a:solidFill>
                <a:latin typeface="Times New Roman" pitchFamily="18" charset="0"/>
                <a:ea typeface="ＭＳ Ｐゴシック" pitchFamily="50" charset="-128"/>
              </a:rPr>
              <a:pPr/>
              <a:t>2016/6/22</a:t>
            </a:fld>
            <a:endParaRPr lang="ja-JP" altLang="en-US">
              <a:solidFill>
                <a:prstClr val="black">
                  <a:tint val="75000"/>
                </a:prstClr>
              </a:solidFill>
              <a:latin typeface="Times New Roman" pitchFamily="18" charset="0"/>
              <a:ea typeface="ＭＳ Ｐゴシック" pitchFamily="50" charset="-128"/>
            </a:endParaRPr>
          </a:p>
        </p:txBody>
      </p:sp>
      <p:sp>
        <p:nvSpPr>
          <p:cNvPr id="5" name="フッター プレースホルダー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lang="ja-JP" altLang="en-US">
              <a:solidFill>
                <a:prstClr val="black">
                  <a:tint val="75000"/>
                </a:prstClr>
              </a:solidFill>
              <a:latin typeface="Times New Roman" pitchFamily="18" charset="0"/>
              <a:ea typeface="ＭＳ Ｐゴシック" pitchFamily="50" charset="-128"/>
            </a:endParaRPr>
          </a:p>
        </p:txBody>
      </p:sp>
      <p:sp>
        <p:nvSpPr>
          <p:cNvPr id="6" name="スライド番号プレースホルダー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41A698CA-689F-4F59-B1BE-77E7F4ED113A}" type="slidenum">
              <a:rPr lang="ja-JP" altLang="en-US" smtClean="0">
                <a:solidFill>
                  <a:prstClr val="black">
                    <a:tint val="75000"/>
                  </a:prstClr>
                </a:solidFill>
                <a:latin typeface="Times New Roman" pitchFamily="18" charset="0"/>
                <a:ea typeface="ＭＳ Ｐゴシック" pitchFamily="50" charset="-128"/>
              </a:rPr>
              <a:pPr/>
              <a:t>‹#›</a:t>
            </a:fld>
            <a:endParaRPr lang="ja-JP" altLang="en-US">
              <a:solidFill>
                <a:prstClr val="black">
                  <a:tint val="75000"/>
                </a:prstClr>
              </a:solidFill>
              <a:latin typeface="Times New Roman" pitchFamily="18" charset="0"/>
              <a:ea typeface="ＭＳ Ｐゴシック" pitchFamily="50" charset="-128"/>
            </a:endParaRPr>
          </a:p>
        </p:txBody>
      </p:sp>
    </p:spTree>
    <p:extLst>
      <p:ext uri="{BB962C8B-B14F-4D97-AF65-F5344CB8AC3E}">
        <p14:creationId xmlns:p14="http://schemas.microsoft.com/office/powerpoint/2010/main" val="1586214230"/>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defTabSz="844083" rtl="0" eaLnBrk="1" latinLnBrk="0" hangingPunct="1">
        <a:spcBef>
          <a:spcPct val="0"/>
        </a:spcBef>
        <a:buNone/>
        <a:defRPr kumimoji="1" sz="4062" kern="1200">
          <a:solidFill>
            <a:schemeClr val="tx1"/>
          </a:solidFill>
          <a:latin typeface="+mj-lt"/>
          <a:ea typeface="+mj-ea"/>
          <a:cs typeface="+mj-cs"/>
        </a:defRPr>
      </a:lvl1pPr>
    </p:titleStyle>
    <p:bodyStyle>
      <a:lvl1pPr marL="316531" indent="-316531" algn="l" defTabSz="844083" rtl="0" eaLnBrk="1" latinLnBrk="0" hangingPunct="1">
        <a:spcBef>
          <a:spcPct val="20000"/>
        </a:spcBef>
        <a:buFont typeface="Arial" panose="020B0604020202020204" pitchFamily="34" charset="0"/>
        <a:buChar char="•"/>
        <a:defRPr kumimoji="1" sz="2954" kern="1200">
          <a:solidFill>
            <a:schemeClr val="tx1"/>
          </a:solidFill>
          <a:latin typeface="+mn-lt"/>
          <a:ea typeface="+mn-ea"/>
          <a:cs typeface="+mn-cs"/>
        </a:defRPr>
      </a:lvl1pPr>
      <a:lvl2pPr marL="685817" indent="-263776" algn="l" defTabSz="844083" rtl="0" eaLnBrk="1" latinLnBrk="0" hangingPunct="1">
        <a:spcBef>
          <a:spcPct val="20000"/>
        </a:spcBef>
        <a:buFont typeface="Arial" panose="020B0604020202020204" pitchFamily="34" charset="0"/>
        <a:buChar char="–"/>
        <a:defRPr kumimoji="1" sz="2585" kern="1200">
          <a:solidFill>
            <a:schemeClr val="tx1"/>
          </a:solidFill>
          <a:latin typeface="+mn-lt"/>
          <a:ea typeface="+mn-ea"/>
          <a:cs typeface="+mn-cs"/>
        </a:defRPr>
      </a:lvl2pPr>
      <a:lvl3pPr marL="1055103" indent="-211021" algn="l" defTabSz="844083" rtl="0" eaLnBrk="1" latinLnBrk="0" hangingPunct="1">
        <a:spcBef>
          <a:spcPct val="20000"/>
        </a:spcBef>
        <a:buFont typeface="Arial" panose="020B0604020202020204" pitchFamily="34" charset="0"/>
        <a:buChar char="•"/>
        <a:defRPr kumimoji="1" sz="2215" kern="1200">
          <a:solidFill>
            <a:schemeClr val="tx1"/>
          </a:solidFill>
          <a:latin typeface="+mn-lt"/>
          <a:ea typeface="+mn-ea"/>
          <a:cs typeface="+mn-cs"/>
        </a:defRPr>
      </a:lvl3pPr>
      <a:lvl4pPr marL="1477145"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4pPr>
      <a:lvl5pPr marL="1899186"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5pPr>
      <a:lvl6pPr marL="2321227"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6pPr>
      <a:lvl7pPr marL="2743269"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7pPr>
      <a:lvl8pPr marL="3165310"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8pPr>
      <a:lvl9pPr marL="3587351" indent="-211021" algn="l" defTabSz="844083" rtl="0" eaLnBrk="1" latinLnBrk="0" hangingPunct="1">
        <a:spcBef>
          <a:spcPct val="20000"/>
        </a:spcBef>
        <a:buFont typeface="Arial" panose="020B0604020202020204" pitchFamily="34" charset="0"/>
        <a:buChar char="•"/>
        <a:defRPr kumimoji="1" sz="1846" kern="1200">
          <a:solidFill>
            <a:schemeClr val="tx1"/>
          </a:solidFill>
          <a:latin typeface="+mn-lt"/>
          <a:ea typeface="+mn-ea"/>
          <a:cs typeface="+mn-cs"/>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356C8475-5674-43CA-8B04-6C156E0E1E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71537119"/>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85346" name="AutoShape 2"/>
          <p:cNvSpPr>
            <a:spLocks noGrp="1" noChangeArrowheads="1"/>
          </p:cNvSpPr>
          <p:nvPr>
            <p:ph type="title"/>
          </p:nvPr>
        </p:nvSpPr>
        <p:spPr bwMode="auto">
          <a:xfrm>
            <a:off x="981075" y="215900"/>
            <a:ext cx="7181850" cy="768350"/>
          </a:xfrm>
          <a:prstGeom prst="roundRect">
            <a:avLst>
              <a:gd name="adj" fmla="val 16667"/>
            </a:avLst>
          </a:prstGeom>
          <a:solidFill>
            <a:srgbClr val="0000CC"/>
          </a:solidFill>
          <a:ln>
            <a:noFill/>
          </a:ln>
          <a:effectLst>
            <a:outerShdw dist="117088" dir="2963922"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vert="horz" wrap="none" lIns="90000" tIns="46800" rIns="90000" bIns="46800" numCol="1" anchor="t" anchorCtr="1" compatLnSpc="1">
            <a:prstTxWarp prst="textNoShape">
              <a:avLst/>
            </a:prstTxWarp>
            <a:spAutoFit/>
          </a:bodyPr>
          <a:lstStyle/>
          <a:p>
            <a:pPr lvl="0"/>
            <a:r>
              <a:rPr lang="ja-JP" altLang="en-US" smtClean="0"/>
              <a:t>マスター タイトルの書式設定</a:t>
            </a:r>
          </a:p>
        </p:txBody>
      </p:sp>
      <p:sp>
        <p:nvSpPr>
          <p:cNvPr id="1853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853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853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853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F84BC-24DB-4F4D-9247-2A2F4021E48B}"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94" r:id="rId12"/>
  </p:sldLayoutIdLst>
  <p:txStyles>
    <p:titleStyle>
      <a:lvl1pPr algn="ctr" rtl="0" fontAlgn="base">
        <a:spcBef>
          <a:spcPct val="0"/>
        </a:spcBef>
        <a:spcAft>
          <a:spcPct val="0"/>
        </a:spcAft>
        <a:defRPr kumimoji="1" sz="4000" b="1">
          <a:solidFill>
            <a:schemeClr val="bg1"/>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2pPr>
      <a:lvl3pPr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3pPr>
      <a:lvl4pPr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4pPr>
      <a:lvl5pPr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5pPr>
      <a:lvl6pPr marL="4572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6pPr>
      <a:lvl7pPr marL="9144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7pPr>
      <a:lvl8pPr marL="13716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8pPr>
      <a:lvl9pPr marL="1828800" algn="ctr" rtl="0" fontAlgn="base">
        <a:spcBef>
          <a:spcPct val="0"/>
        </a:spcBef>
        <a:spcAft>
          <a:spcPct val="0"/>
        </a:spcAft>
        <a:defRPr kumimoji="1" sz="4000" b="1">
          <a:solidFill>
            <a:schemeClr val="bg1"/>
          </a:solidFill>
          <a:effectLst>
            <a:outerShdw blurRad="38100" dist="38100" dir="2700000" algn="tl">
              <a:srgbClr val="000000"/>
            </a:outerShdw>
          </a:effectLst>
          <a:latin typeface="ＭＳ ゴシック" pitchFamily="49" charset="-128"/>
          <a:ea typeface="ＭＳ ゴシック" pitchFamily="49"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AutoShape 2"/>
          <p:cNvSpPr>
            <a:spLocks noChangeAspect="1" noChangeArrowheads="1"/>
          </p:cNvSpPr>
          <p:nvPr/>
        </p:nvSpPr>
        <p:spPr bwMode="auto">
          <a:xfrm>
            <a:off x="-2590800" y="685800"/>
            <a:ext cx="3292475" cy="2498725"/>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a:latin typeface="Times New Roman" pitchFamily="18" charset="0"/>
              <a:ea typeface="MS PGothic" pitchFamily="50" charset="-128"/>
            </a:endParaRPr>
          </a:p>
        </p:txBody>
      </p:sp>
      <p:sp>
        <p:nvSpPr>
          <p:cNvPr id="215043" name="AutoShape 3"/>
          <p:cNvSpPr>
            <a:spLocks noChangeAspect="1" noChangeArrowheads="1"/>
          </p:cNvSpPr>
          <p:nvPr/>
        </p:nvSpPr>
        <p:spPr bwMode="auto">
          <a:xfrm>
            <a:off x="-1936750" y="0"/>
            <a:ext cx="2476500" cy="2524125"/>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ja-JP" altLang="ja-JP" sz="1800">
              <a:latin typeface="Arial" pitchFamily="34" charset="0"/>
              <a:ea typeface="MS PGothic" pitchFamily="50" charset="-128"/>
            </a:endParaRPr>
          </a:p>
        </p:txBody>
      </p:sp>
      <p:sp>
        <p:nvSpPr>
          <p:cNvPr id="215044" name="Rectangle 4"/>
          <p:cNvSpPr>
            <a:spLocks noGrp="1" noChangeArrowheads="1"/>
          </p:cNvSpPr>
          <p:nvPr>
            <p:ph type="title"/>
          </p:nvPr>
        </p:nvSpPr>
        <p:spPr bwMode="auto">
          <a:xfrm>
            <a:off x="1370013" y="188913"/>
            <a:ext cx="7313612" cy="6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215045" name="Rectangle 5"/>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15046" name="Rectangle 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Verdana" pitchFamily="34" charset="0"/>
                <a:ea typeface="MS PGothic" pitchFamily="50" charset="-128"/>
              </a:defRPr>
            </a:lvl1pPr>
          </a:lstStyle>
          <a:p>
            <a:endParaRPr lang="en-US" altLang="ja-JP"/>
          </a:p>
        </p:txBody>
      </p:sp>
      <p:sp>
        <p:nvSpPr>
          <p:cNvPr id="215047" name="Rectangle 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Verdana" pitchFamily="34" charset="0"/>
                <a:ea typeface="MS PGothic" pitchFamily="50" charset="-128"/>
              </a:defRPr>
            </a:lvl1pPr>
          </a:lstStyle>
          <a:p>
            <a:endParaRPr lang="en-US" altLang="ja-JP"/>
          </a:p>
        </p:txBody>
      </p:sp>
      <p:sp>
        <p:nvSpPr>
          <p:cNvPr id="215048" name="Rectangle 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Verdana" pitchFamily="34" charset="0"/>
                <a:ea typeface="MS PGothic" pitchFamily="50" charset="-128"/>
              </a:defRPr>
            </a:lvl1pPr>
          </a:lstStyle>
          <a:p>
            <a:fld id="{55B6D2F6-E6AE-4102-B5AD-2481710C1C13}" type="slidenum">
              <a:rPr lang="en-US" altLang="ja-JP"/>
              <a:pPr/>
              <a:t>‹#›</a:t>
            </a:fld>
            <a:endParaRPr lang="en-US" altLang="ja-JP"/>
          </a:p>
        </p:txBody>
      </p:sp>
      <p:sp>
        <p:nvSpPr>
          <p:cNvPr id="215049" name="Line 9"/>
          <p:cNvSpPr>
            <a:spLocks noChangeShapeType="1"/>
          </p:cNvSpPr>
          <p:nvPr/>
        </p:nvSpPr>
        <p:spPr bwMode="auto">
          <a:xfrm>
            <a:off x="1403350" y="836613"/>
            <a:ext cx="7239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dk2" tx1="lt1" bg2="dk1" tx2="lt2" accent1="accent1" accent2="accent2" accent3="accent3" accent4="accent4" accent5="accent5" accent6="accent6" hlink="hlink" folHlink="folHlink"/>
  <p:sldLayoutIdLst>
    <p:sldLayoutId id="2147483658"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93" r:id="rId12"/>
  </p:sldLayoutIdLst>
  <p:timing>
    <p:tnLst>
      <p:par>
        <p:cTn id="1" dur="indefinite" restart="never" nodeType="tmRoot"/>
      </p:par>
    </p:tnLst>
  </p:timing>
  <p:txStyles>
    <p:titleStyle>
      <a:lvl1pPr algn="l" rtl="0" fontAlgn="base">
        <a:spcBef>
          <a:spcPct val="0"/>
        </a:spcBef>
        <a:spcAft>
          <a:spcPct val="0"/>
        </a:spcAft>
        <a:defRPr kumimoji="1" sz="3200">
          <a:solidFill>
            <a:srgbClr val="FFFF00"/>
          </a:solidFill>
          <a:latin typeface="+mj-lt"/>
          <a:ea typeface="+mj-ea"/>
          <a:cs typeface="+mj-cs"/>
        </a:defRPr>
      </a:lvl1pPr>
      <a:lvl2pPr algn="l" rtl="0" fontAlgn="base">
        <a:spcBef>
          <a:spcPct val="0"/>
        </a:spcBef>
        <a:spcAft>
          <a:spcPct val="0"/>
        </a:spcAft>
        <a:defRPr kumimoji="1" sz="3200">
          <a:solidFill>
            <a:srgbClr val="FFFF00"/>
          </a:solidFill>
          <a:latin typeface="Tahoma" pitchFamily="34" charset="0"/>
          <a:ea typeface="HGP創英角ｺﾞｼｯｸUB" pitchFamily="50" charset="-128"/>
        </a:defRPr>
      </a:lvl2pPr>
      <a:lvl3pPr algn="l" rtl="0" fontAlgn="base">
        <a:spcBef>
          <a:spcPct val="0"/>
        </a:spcBef>
        <a:spcAft>
          <a:spcPct val="0"/>
        </a:spcAft>
        <a:defRPr kumimoji="1" sz="3200">
          <a:solidFill>
            <a:srgbClr val="FFFF00"/>
          </a:solidFill>
          <a:latin typeface="Tahoma" pitchFamily="34" charset="0"/>
          <a:ea typeface="HGP創英角ｺﾞｼｯｸUB" pitchFamily="50" charset="-128"/>
        </a:defRPr>
      </a:lvl3pPr>
      <a:lvl4pPr algn="l" rtl="0" fontAlgn="base">
        <a:spcBef>
          <a:spcPct val="0"/>
        </a:spcBef>
        <a:spcAft>
          <a:spcPct val="0"/>
        </a:spcAft>
        <a:defRPr kumimoji="1" sz="3200">
          <a:solidFill>
            <a:srgbClr val="FFFF00"/>
          </a:solidFill>
          <a:latin typeface="Tahoma" pitchFamily="34" charset="0"/>
          <a:ea typeface="HGP創英角ｺﾞｼｯｸUB" pitchFamily="50" charset="-128"/>
        </a:defRPr>
      </a:lvl4pPr>
      <a:lvl5pPr algn="l" rtl="0" fontAlgn="base">
        <a:spcBef>
          <a:spcPct val="0"/>
        </a:spcBef>
        <a:spcAft>
          <a:spcPct val="0"/>
        </a:spcAft>
        <a:defRPr kumimoji="1" sz="3200">
          <a:solidFill>
            <a:srgbClr val="FFFF00"/>
          </a:solidFill>
          <a:latin typeface="Tahoma" pitchFamily="34" charset="0"/>
          <a:ea typeface="HGP創英角ｺﾞｼｯｸUB" pitchFamily="50" charset="-128"/>
        </a:defRPr>
      </a:lvl5pPr>
      <a:lvl6pPr marL="457200" algn="l" rtl="0" fontAlgn="base">
        <a:spcBef>
          <a:spcPct val="0"/>
        </a:spcBef>
        <a:spcAft>
          <a:spcPct val="0"/>
        </a:spcAft>
        <a:defRPr kumimoji="1" sz="3200">
          <a:solidFill>
            <a:srgbClr val="FFFF00"/>
          </a:solidFill>
          <a:latin typeface="Tahoma" pitchFamily="34" charset="0"/>
          <a:ea typeface="HGP創英角ｺﾞｼｯｸUB" pitchFamily="50" charset="-128"/>
        </a:defRPr>
      </a:lvl6pPr>
      <a:lvl7pPr marL="914400" algn="l" rtl="0" fontAlgn="base">
        <a:spcBef>
          <a:spcPct val="0"/>
        </a:spcBef>
        <a:spcAft>
          <a:spcPct val="0"/>
        </a:spcAft>
        <a:defRPr kumimoji="1" sz="3200">
          <a:solidFill>
            <a:srgbClr val="FFFF00"/>
          </a:solidFill>
          <a:latin typeface="Tahoma" pitchFamily="34" charset="0"/>
          <a:ea typeface="HGP創英角ｺﾞｼｯｸUB" pitchFamily="50" charset="-128"/>
        </a:defRPr>
      </a:lvl7pPr>
      <a:lvl8pPr marL="1371600" algn="l" rtl="0" fontAlgn="base">
        <a:spcBef>
          <a:spcPct val="0"/>
        </a:spcBef>
        <a:spcAft>
          <a:spcPct val="0"/>
        </a:spcAft>
        <a:defRPr kumimoji="1" sz="3200">
          <a:solidFill>
            <a:srgbClr val="FFFF00"/>
          </a:solidFill>
          <a:latin typeface="Tahoma" pitchFamily="34" charset="0"/>
          <a:ea typeface="HGP創英角ｺﾞｼｯｸUB" pitchFamily="50" charset="-128"/>
        </a:defRPr>
      </a:lvl8pPr>
      <a:lvl9pPr marL="1828800" algn="l" rtl="0" fontAlgn="base">
        <a:spcBef>
          <a:spcPct val="0"/>
        </a:spcBef>
        <a:spcAft>
          <a:spcPct val="0"/>
        </a:spcAft>
        <a:defRPr kumimoji="1" sz="3200">
          <a:solidFill>
            <a:srgbClr val="FFFF00"/>
          </a:solidFill>
          <a:latin typeface="Tahoma" pitchFamily="34" charset="0"/>
          <a:ea typeface="HGP創英角ｺﾞｼｯｸUB" pitchFamily="50" charset="-128"/>
        </a:defRPr>
      </a:lvl9pPr>
    </p:titleStyle>
    <p:bodyStyle>
      <a:lvl1pPr marL="342900" indent="-342900" algn="l" rtl="0" fontAlgn="base">
        <a:spcBef>
          <a:spcPct val="20000"/>
        </a:spcBef>
        <a:spcAft>
          <a:spcPct val="0"/>
        </a:spcAft>
        <a:buClr>
          <a:schemeClr val="tx2"/>
        </a:buClr>
        <a:buSzPct val="70000"/>
        <a:buFont typeface="Wingdings" pitchFamily="2" charset="2"/>
        <a:buChar char="¡"/>
        <a:defRPr kumimoji="1"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kumimoji="1" sz="2500">
          <a:solidFill>
            <a:schemeClr val="tx1"/>
          </a:solidFill>
          <a:latin typeface="+mn-lt"/>
          <a:ea typeface="+mn-ea"/>
        </a:defRPr>
      </a:lvl2pPr>
      <a:lvl3pPr marL="1143000" indent="-228600" algn="l" rtl="0" fontAlgn="base">
        <a:spcBef>
          <a:spcPct val="20000"/>
        </a:spcBef>
        <a:spcAft>
          <a:spcPct val="0"/>
        </a:spcAft>
        <a:buClr>
          <a:schemeClr val="tx2"/>
        </a:buClr>
        <a:buSzPct val="65000"/>
        <a:buFont typeface="Wingdings" pitchFamily="2" charset="2"/>
        <a:buChar char="¡"/>
        <a:defRPr kumimoji="1" sz="2200">
          <a:solidFill>
            <a:schemeClr val="tx1"/>
          </a:solidFill>
          <a:latin typeface="+mn-lt"/>
          <a:ea typeface="+mn-ea"/>
        </a:defRPr>
      </a:lvl3pPr>
      <a:lvl4pPr marL="1600200" indent="-228600" algn="l" rtl="0" fontAlgn="base">
        <a:spcBef>
          <a:spcPct val="20000"/>
        </a:spcBef>
        <a:spcAft>
          <a:spcPct val="0"/>
        </a:spcAft>
        <a:buClr>
          <a:schemeClr val="accent2"/>
        </a:buClr>
        <a:buSzPct val="70000"/>
        <a:buFont typeface="Wingdings" pitchFamily="2" charset="2"/>
        <a:buChar char="l"/>
        <a:defRPr kumimoji="1" sz="1900">
          <a:solidFill>
            <a:schemeClr val="tx1"/>
          </a:solidFill>
          <a:latin typeface="+mn-lt"/>
          <a:ea typeface="+mn-ea"/>
        </a:defRPr>
      </a:lvl4pPr>
      <a:lvl5pPr marL="20574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5pPr>
      <a:lvl6pPr marL="25146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6pPr>
      <a:lvl7pPr marL="29718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7pPr>
      <a:lvl8pPr marL="34290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8pPr>
      <a:lvl9pPr marL="3886200" indent="-228600" algn="l" rtl="0" fontAlgn="base">
        <a:spcBef>
          <a:spcPct val="20000"/>
        </a:spcBef>
        <a:spcAft>
          <a:spcPct val="0"/>
        </a:spcAft>
        <a:buClr>
          <a:schemeClr val="tx2"/>
        </a:buClr>
        <a:buSzPct val="60000"/>
        <a:buFont typeface="Wingdings" pitchFamily="2" charset="2"/>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0642" name="Picture 1" descr="C:\Users\kawai\Pictures\test5.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40644"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8" name="日付プレースホルダ 1"/>
          <p:cNvSpPr>
            <a:spLocks noGrp="1"/>
          </p:cNvSpPr>
          <p:nvPr>
            <p:ph type="dt" sz="half" idx="2"/>
          </p:nvPr>
        </p:nvSpPr>
        <p:spPr>
          <a:xfrm>
            <a:off x="7786688" y="6500813"/>
            <a:ext cx="1357312" cy="357187"/>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8989"/>
                </a:solidFill>
                <a:latin typeface="Times New Roman" pitchFamily="18" charset="0"/>
                <a:ea typeface="+mn-ea"/>
                <a:cs typeface="Times New Roman" pitchFamily="18" charset="0"/>
              </a:defRPr>
            </a:lvl1pPr>
          </a:lstStyle>
          <a:p>
            <a:endParaRPr lang="en-US" altLang="ja-JP"/>
          </a:p>
        </p:txBody>
      </p:sp>
      <p:sp>
        <p:nvSpPr>
          <p:cNvPr id="9" name="フッター プレースホルダ 2"/>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ea typeface="+mn-ea"/>
              </a:defRPr>
            </a:lvl1pPr>
          </a:lstStyle>
          <a:p>
            <a:endParaRPr lang="ja-JP" altLang="ja-JP"/>
          </a:p>
        </p:txBody>
      </p:sp>
      <p:sp>
        <p:nvSpPr>
          <p:cNvPr id="10" name="スライド番号プレースホルダ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ea typeface="+mn-ea"/>
              </a:defRPr>
            </a:lvl1pPr>
          </a:lstStyle>
          <a:p>
            <a:fld id="{082BED1C-815C-4F0D-92F4-FBA2CE16EBFE}"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fade/>
  </p:transition>
  <p:hf sldNum="0" hdr="0" ftr="0" dt="0"/>
  <p:txStyles>
    <p:titleStyle>
      <a:lvl1pPr algn="ctr" rtl="0" fontAlgn="base">
        <a:spcBef>
          <a:spcPct val="0"/>
        </a:spcBef>
        <a:spcAft>
          <a:spcPct val="0"/>
        </a:spcAft>
        <a:defRPr kumimoji="1" sz="44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MS PGothic" pitchFamily="50" charset="-128"/>
        </a:defRPr>
      </a:lvl2pPr>
      <a:lvl3pPr algn="ctr" rtl="0" fontAlgn="base">
        <a:spcBef>
          <a:spcPct val="0"/>
        </a:spcBef>
        <a:spcAft>
          <a:spcPct val="0"/>
        </a:spcAft>
        <a:defRPr kumimoji="1" sz="4400">
          <a:solidFill>
            <a:schemeClr val="tx1"/>
          </a:solidFill>
          <a:latin typeface="Calibri" pitchFamily="34" charset="0"/>
          <a:ea typeface="MS PGothic" pitchFamily="50" charset="-128"/>
        </a:defRPr>
      </a:lvl3pPr>
      <a:lvl4pPr algn="ctr" rtl="0" fontAlgn="base">
        <a:spcBef>
          <a:spcPct val="0"/>
        </a:spcBef>
        <a:spcAft>
          <a:spcPct val="0"/>
        </a:spcAft>
        <a:defRPr kumimoji="1" sz="4400">
          <a:solidFill>
            <a:schemeClr val="tx1"/>
          </a:solidFill>
          <a:latin typeface="Calibri" pitchFamily="34" charset="0"/>
          <a:ea typeface="MS PGothic" pitchFamily="50" charset="-128"/>
        </a:defRPr>
      </a:lvl4pPr>
      <a:lvl5pPr algn="ctr" rtl="0" fontAlgn="base">
        <a:spcBef>
          <a:spcPct val="0"/>
        </a:spcBef>
        <a:spcAft>
          <a:spcPct val="0"/>
        </a:spcAft>
        <a:defRPr kumimoji="1" sz="4400">
          <a:solidFill>
            <a:schemeClr val="tx1"/>
          </a:solidFill>
          <a:latin typeface="Calibri" pitchFamily="34" charset="0"/>
          <a:ea typeface="MS PGothic" pitchFamily="50" charset="-128"/>
        </a:defRPr>
      </a:lvl5pPr>
      <a:lvl6pPr marL="457200" algn="ctr" rtl="0" fontAlgn="base">
        <a:spcBef>
          <a:spcPct val="0"/>
        </a:spcBef>
        <a:spcAft>
          <a:spcPct val="0"/>
        </a:spcAft>
        <a:defRPr kumimoji="1" sz="4400">
          <a:solidFill>
            <a:schemeClr val="tx1"/>
          </a:solidFill>
          <a:latin typeface="Calibri" pitchFamily="34" charset="0"/>
          <a:ea typeface="MS PGothic" pitchFamily="50" charset="-128"/>
        </a:defRPr>
      </a:lvl6pPr>
      <a:lvl7pPr marL="914400" algn="ctr" rtl="0" fontAlgn="base">
        <a:spcBef>
          <a:spcPct val="0"/>
        </a:spcBef>
        <a:spcAft>
          <a:spcPct val="0"/>
        </a:spcAft>
        <a:defRPr kumimoji="1" sz="4400">
          <a:solidFill>
            <a:schemeClr val="tx1"/>
          </a:solidFill>
          <a:latin typeface="Calibri" pitchFamily="34" charset="0"/>
          <a:ea typeface="MS PGothic" pitchFamily="50" charset="-128"/>
        </a:defRPr>
      </a:lvl7pPr>
      <a:lvl8pPr marL="1371600" algn="ctr" rtl="0" fontAlgn="base">
        <a:spcBef>
          <a:spcPct val="0"/>
        </a:spcBef>
        <a:spcAft>
          <a:spcPct val="0"/>
        </a:spcAft>
        <a:defRPr kumimoji="1" sz="4400">
          <a:solidFill>
            <a:schemeClr val="tx1"/>
          </a:solidFill>
          <a:latin typeface="Calibri" pitchFamily="34" charset="0"/>
          <a:ea typeface="MS PGothic" pitchFamily="50" charset="-128"/>
        </a:defRPr>
      </a:lvl8pPr>
      <a:lvl9pPr marL="1828800" algn="ctr" rtl="0" fontAlgn="base">
        <a:spcBef>
          <a:spcPct val="0"/>
        </a:spcBef>
        <a:spcAft>
          <a:spcPct val="0"/>
        </a:spcAft>
        <a:defRPr kumimoji="1" sz="4400">
          <a:solidFill>
            <a:schemeClr val="tx1"/>
          </a:solidFill>
          <a:latin typeface="Calibri" pitchFamily="34" charset="0"/>
          <a:ea typeface="MS PGothic" pitchFamily="50" charset="-128"/>
        </a:defRPr>
      </a:lvl9pPr>
    </p:titleStyle>
    <p:bodyStyle>
      <a:lvl1pPr marL="342900" indent="-342900" algn="l"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611A3AA-99EF-4876-A3BF-E43EF112ECF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30167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Osaka" charset="-128"/>
        </a:defRPr>
      </a:lvl2pPr>
      <a:lvl3pPr algn="ctr" rtl="0" fontAlgn="base">
        <a:spcBef>
          <a:spcPct val="0"/>
        </a:spcBef>
        <a:spcAft>
          <a:spcPct val="0"/>
        </a:spcAft>
        <a:defRPr kumimoji="1" sz="4400">
          <a:solidFill>
            <a:schemeClr val="tx2"/>
          </a:solidFill>
          <a:latin typeface="Times" charset="0"/>
          <a:ea typeface="Osaka" charset="-128"/>
        </a:defRPr>
      </a:lvl3pPr>
      <a:lvl4pPr algn="ctr" rtl="0" fontAlgn="base">
        <a:spcBef>
          <a:spcPct val="0"/>
        </a:spcBef>
        <a:spcAft>
          <a:spcPct val="0"/>
        </a:spcAft>
        <a:defRPr kumimoji="1" sz="4400">
          <a:solidFill>
            <a:schemeClr val="tx2"/>
          </a:solidFill>
          <a:latin typeface="Times" charset="0"/>
          <a:ea typeface="Osaka" charset="-128"/>
        </a:defRPr>
      </a:lvl4pPr>
      <a:lvl5pPr algn="ctr" rtl="0" fontAlgn="base">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40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a:defRPr/>
            </a:pPr>
            <a:endParaRPr lang="en-US" altLang="ja-JP">
              <a:solidFill>
                <a:srgbClr val="000000"/>
              </a:solidFill>
            </a:endParaRPr>
          </a:p>
        </p:txBody>
      </p:sp>
      <p:sp>
        <p:nvSpPr>
          <p:cNvPr id="440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a:defRPr/>
            </a:pPr>
            <a:endParaRPr lang="en-US" altLang="ja-JP">
              <a:solidFill>
                <a:srgbClr val="000000"/>
              </a:solidFill>
            </a:endParaRPr>
          </a:p>
        </p:txBody>
      </p:sp>
      <p:sp>
        <p:nvSpPr>
          <p:cNvPr id="440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mn-lt"/>
                <a:ea typeface="+mn-ea"/>
              </a:defRPr>
            </a:lvl1pPr>
          </a:lstStyle>
          <a:p>
            <a:pPr>
              <a:defRPr/>
            </a:pPr>
            <a:fld id="{356C8475-5674-43CA-8B04-6C156E0E1E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375906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973D2B9E-0B0C-4E73-B3C6-8180BE0BA3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5513172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9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6.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11.jpeg"/><Relationship Id="rId5" Type="http://schemas.openxmlformats.org/officeDocument/2006/relationships/image" Target="../media/image9.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5.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141.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49.wmf"/><Relationship Id="rId13" Type="http://schemas.openxmlformats.org/officeDocument/2006/relationships/image" Target="../media/image54.wmf"/><Relationship Id="rId18" Type="http://schemas.openxmlformats.org/officeDocument/2006/relationships/image" Target="../media/image59.wmf"/><Relationship Id="rId3" Type="http://schemas.openxmlformats.org/officeDocument/2006/relationships/image" Target="../media/image44.wmf"/><Relationship Id="rId21" Type="http://schemas.openxmlformats.org/officeDocument/2006/relationships/image" Target="../media/image62.wmf"/><Relationship Id="rId7" Type="http://schemas.openxmlformats.org/officeDocument/2006/relationships/image" Target="../media/image48.wmf"/><Relationship Id="rId12" Type="http://schemas.openxmlformats.org/officeDocument/2006/relationships/image" Target="../media/image53.wmf"/><Relationship Id="rId17" Type="http://schemas.openxmlformats.org/officeDocument/2006/relationships/image" Target="../media/image58.wmf"/><Relationship Id="rId2" Type="http://schemas.openxmlformats.org/officeDocument/2006/relationships/notesSlide" Target="../notesSlides/notesSlide22.xml"/><Relationship Id="rId16" Type="http://schemas.openxmlformats.org/officeDocument/2006/relationships/image" Target="../media/image57.wmf"/><Relationship Id="rId20" Type="http://schemas.openxmlformats.org/officeDocument/2006/relationships/image" Target="../media/image61.wmf"/><Relationship Id="rId1" Type="http://schemas.openxmlformats.org/officeDocument/2006/relationships/slideLayout" Target="../slideLayouts/slideLayout18.xml"/><Relationship Id="rId6" Type="http://schemas.openxmlformats.org/officeDocument/2006/relationships/image" Target="../media/image47.wmf"/><Relationship Id="rId11" Type="http://schemas.openxmlformats.org/officeDocument/2006/relationships/image" Target="../media/image52.wmf"/><Relationship Id="rId5" Type="http://schemas.openxmlformats.org/officeDocument/2006/relationships/image" Target="../media/image46.wmf"/><Relationship Id="rId15" Type="http://schemas.openxmlformats.org/officeDocument/2006/relationships/image" Target="../media/image56.wmf"/><Relationship Id="rId10" Type="http://schemas.openxmlformats.org/officeDocument/2006/relationships/image" Target="../media/image51.wmf"/><Relationship Id="rId19" Type="http://schemas.openxmlformats.org/officeDocument/2006/relationships/image" Target="../media/image60.wmf"/><Relationship Id="rId4" Type="http://schemas.openxmlformats.org/officeDocument/2006/relationships/image" Target="../media/image45.wmf"/><Relationship Id="rId9" Type="http://schemas.openxmlformats.org/officeDocument/2006/relationships/image" Target="../media/image50.wmf"/><Relationship Id="rId14" Type="http://schemas.openxmlformats.org/officeDocument/2006/relationships/image" Target="../media/image55.wmf"/><Relationship Id="rId22" Type="http://schemas.openxmlformats.org/officeDocument/2006/relationships/image" Target="../media/image63.w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64.wmf"/><Relationship Id="rId7" Type="http://schemas.openxmlformats.org/officeDocument/2006/relationships/image" Target="../media/image68.wmf"/><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67.wmf"/><Relationship Id="rId11" Type="http://schemas.openxmlformats.org/officeDocument/2006/relationships/image" Target="../media/image70.wmf"/><Relationship Id="rId5" Type="http://schemas.openxmlformats.org/officeDocument/2006/relationships/image" Target="../media/image66.wmf"/><Relationship Id="rId10" Type="http://schemas.openxmlformats.org/officeDocument/2006/relationships/image" Target="../media/image53.wmf"/><Relationship Id="rId4" Type="http://schemas.openxmlformats.org/officeDocument/2006/relationships/image" Target="../media/image65.wmf"/><Relationship Id="rId9" Type="http://schemas.openxmlformats.org/officeDocument/2006/relationships/image" Target="../media/image50.wmf"/></Relationships>
</file>

<file path=ppt/slides/_rels/slide3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1.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80.emf"/><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73.emf"/><Relationship Id="rId15" Type="http://schemas.openxmlformats.org/officeDocument/2006/relationships/image" Target="../media/image83.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 Id="rId14" Type="http://schemas.openxmlformats.org/officeDocument/2006/relationships/image" Target="../media/image82.emf"/></Relationships>
</file>

<file path=ppt/slides/_rels/slide33.xml.rels><?xml version="1.0" encoding="UTF-8" standalone="yes"?>
<Relationships xmlns="http://schemas.openxmlformats.org/package/2006/relationships"><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notesSlide" Target="../notesSlides/notesSlide26.xml"/><Relationship Id="rId1" Type="http://schemas.openxmlformats.org/officeDocument/2006/relationships/slideLayout" Target="../slideLayouts/slideLayout141.xml"/><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41.xml"/></Relationships>
</file>

<file path=ppt/slides/_rels/slide35.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wmf"/><Relationship Id="rId21" Type="http://schemas.openxmlformats.org/officeDocument/2006/relationships/image" Target="../media/image108.png"/><Relationship Id="rId7" Type="http://schemas.openxmlformats.org/officeDocument/2006/relationships/image" Target="../media/image94.emf"/><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28.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141.xml"/><Relationship Id="rId6" Type="http://schemas.openxmlformats.org/officeDocument/2006/relationships/image" Target="../media/image93.emf"/><Relationship Id="rId11" Type="http://schemas.openxmlformats.org/officeDocument/2006/relationships/image" Target="../media/image98.png"/><Relationship Id="rId5" Type="http://schemas.openxmlformats.org/officeDocument/2006/relationships/image" Target="../media/image92.emf"/><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wmf"/><Relationship Id="rId9" Type="http://schemas.openxmlformats.org/officeDocument/2006/relationships/image" Target="../media/image96.emf"/><Relationship Id="rId1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90.wmf"/><Relationship Id="rId7" Type="http://schemas.openxmlformats.org/officeDocument/2006/relationships/image" Target="../media/image111.wmf"/><Relationship Id="rId2" Type="http://schemas.openxmlformats.org/officeDocument/2006/relationships/notesSlide" Target="../notesSlides/notesSlide29.xml"/><Relationship Id="rId1" Type="http://schemas.openxmlformats.org/officeDocument/2006/relationships/slideLayout" Target="../slideLayouts/slideLayout141.xml"/><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91.wmf"/></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wmf"/><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notesSlide" Target="../notesSlides/notesSlide30.xml"/><Relationship Id="rId16" Type="http://schemas.openxmlformats.org/officeDocument/2006/relationships/image" Target="../media/image125.png"/><Relationship Id="rId1" Type="http://schemas.openxmlformats.org/officeDocument/2006/relationships/slideLayout" Target="../slideLayouts/slideLayout1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19" Type="http://schemas.openxmlformats.org/officeDocument/2006/relationships/image" Target="../media/image128.wmf"/><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3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31.xml"/><Relationship Id="rId7" Type="http://schemas.openxmlformats.org/officeDocument/2006/relationships/image" Target="../media/image130.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9.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5.png"/><Relationship Id="rId39" Type="http://schemas.openxmlformats.org/officeDocument/2006/relationships/image" Target="../media/image168.png"/><Relationship Id="rId3" Type="http://schemas.openxmlformats.org/officeDocument/2006/relationships/image" Target="../media/image132.png"/><Relationship Id="rId21" Type="http://schemas.openxmlformats.org/officeDocument/2006/relationships/image" Target="../media/image150.png"/><Relationship Id="rId34" Type="http://schemas.openxmlformats.org/officeDocument/2006/relationships/image" Target="../media/image163.png"/><Relationship Id="rId42" Type="http://schemas.openxmlformats.org/officeDocument/2006/relationships/image" Target="../media/image171.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4.png"/><Relationship Id="rId33" Type="http://schemas.openxmlformats.org/officeDocument/2006/relationships/image" Target="../media/image162.png"/><Relationship Id="rId38" Type="http://schemas.openxmlformats.org/officeDocument/2006/relationships/image" Target="../media/image167.png"/><Relationship Id="rId2" Type="http://schemas.openxmlformats.org/officeDocument/2006/relationships/notesSlide" Target="../notesSlides/notesSlide32.xml"/><Relationship Id="rId16" Type="http://schemas.openxmlformats.org/officeDocument/2006/relationships/image" Target="../media/image145.png"/><Relationship Id="rId20" Type="http://schemas.openxmlformats.org/officeDocument/2006/relationships/image" Target="../media/image149.png"/><Relationship Id="rId29" Type="http://schemas.openxmlformats.org/officeDocument/2006/relationships/image" Target="../media/image158.png"/><Relationship Id="rId41" Type="http://schemas.openxmlformats.org/officeDocument/2006/relationships/image" Target="../media/image170.png"/><Relationship Id="rId1" Type="http://schemas.openxmlformats.org/officeDocument/2006/relationships/slideLayout" Target="../slideLayouts/slideLayout141.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153.png"/><Relationship Id="rId32" Type="http://schemas.openxmlformats.org/officeDocument/2006/relationships/image" Target="../media/image161.png"/><Relationship Id="rId37" Type="http://schemas.openxmlformats.org/officeDocument/2006/relationships/image" Target="../media/image166.png"/><Relationship Id="rId40" Type="http://schemas.openxmlformats.org/officeDocument/2006/relationships/image" Target="../media/image169.png"/><Relationship Id="rId5" Type="http://schemas.openxmlformats.org/officeDocument/2006/relationships/image" Target="../media/image134.pn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7.png"/><Relationship Id="rId36" Type="http://schemas.openxmlformats.org/officeDocument/2006/relationships/image" Target="../media/image165.png"/><Relationship Id="rId10" Type="http://schemas.openxmlformats.org/officeDocument/2006/relationships/image" Target="../media/image139.png"/><Relationship Id="rId19" Type="http://schemas.openxmlformats.org/officeDocument/2006/relationships/image" Target="../media/image148.png"/><Relationship Id="rId31" Type="http://schemas.openxmlformats.org/officeDocument/2006/relationships/image" Target="../media/image160.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 Id="rId27" Type="http://schemas.openxmlformats.org/officeDocument/2006/relationships/image" Target="../media/image156.png"/><Relationship Id="rId30" Type="http://schemas.openxmlformats.org/officeDocument/2006/relationships/image" Target="../media/image159.png"/><Relationship Id="rId35" Type="http://schemas.openxmlformats.org/officeDocument/2006/relationships/image" Target="../media/image164.png"/><Relationship Id="rId43" Type="http://schemas.openxmlformats.org/officeDocument/2006/relationships/image" Target="../media/image1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2.xml"/></Relationships>
</file>

<file path=ppt/slides/_rels/slide42.xml.rels><?xml version="1.0" encoding="UTF-8" standalone="yes"?>
<Relationships xmlns="http://schemas.openxmlformats.org/package/2006/relationships"><Relationship Id="rId8" Type="http://schemas.openxmlformats.org/officeDocument/2006/relationships/image" Target="../media/image178.wmf"/><Relationship Id="rId13" Type="http://schemas.openxmlformats.org/officeDocument/2006/relationships/image" Target="../media/image183.wmf"/><Relationship Id="rId18" Type="http://schemas.openxmlformats.org/officeDocument/2006/relationships/image" Target="../media/image188.wmf"/><Relationship Id="rId3" Type="http://schemas.openxmlformats.org/officeDocument/2006/relationships/image" Target="../media/image173.wmf"/><Relationship Id="rId21" Type="http://schemas.openxmlformats.org/officeDocument/2006/relationships/image" Target="../media/image191.wmf"/><Relationship Id="rId7" Type="http://schemas.openxmlformats.org/officeDocument/2006/relationships/image" Target="../media/image177.wmf"/><Relationship Id="rId12" Type="http://schemas.openxmlformats.org/officeDocument/2006/relationships/image" Target="../media/image182.wmf"/><Relationship Id="rId17" Type="http://schemas.openxmlformats.org/officeDocument/2006/relationships/image" Target="../media/image187.wmf"/><Relationship Id="rId2" Type="http://schemas.openxmlformats.org/officeDocument/2006/relationships/notesSlide" Target="../notesSlides/notesSlide34.xml"/><Relationship Id="rId16" Type="http://schemas.openxmlformats.org/officeDocument/2006/relationships/image" Target="../media/image186.wmf"/><Relationship Id="rId20" Type="http://schemas.openxmlformats.org/officeDocument/2006/relationships/image" Target="../media/image190.wmf"/><Relationship Id="rId1" Type="http://schemas.openxmlformats.org/officeDocument/2006/relationships/slideLayout" Target="../slideLayouts/slideLayout298.xml"/><Relationship Id="rId6" Type="http://schemas.openxmlformats.org/officeDocument/2006/relationships/image" Target="../media/image176.wmf"/><Relationship Id="rId11" Type="http://schemas.openxmlformats.org/officeDocument/2006/relationships/image" Target="../media/image181.wmf"/><Relationship Id="rId5" Type="http://schemas.openxmlformats.org/officeDocument/2006/relationships/image" Target="../media/image175.wmf"/><Relationship Id="rId15" Type="http://schemas.openxmlformats.org/officeDocument/2006/relationships/image" Target="../media/image185.wmf"/><Relationship Id="rId10" Type="http://schemas.openxmlformats.org/officeDocument/2006/relationships/image" Target="../media/image180.wmf"/><Relationship Id="rId19" Type="http://schemas.openxmlformats.org/officeDocument/2006/relationships/image" Target="../media/image189.wmf"/><Relationship Id="rId4" Type="http://schemas.openxmlformats.org/officeDocument/2006/relationships/image" Target="../media/image174.wmf"/><Relationship Id="rId9" Type="http://schemas.openxmlformats.org/officeDocument/2006/relationships/image" Target="../media/image179.wmf"/><Relationship Id="rId14" Type="http://schemas.openxmlformats.org/officeDocument/2006/relationships/image" Target="../media/image184.wmf"/><Relationship Id="rId22" Type="http://schemas.openxmlformats.org/officeDocument/2006/relationships/image" Target="../media/image192.wmf"/></Relationships>
</file>

<file path=ppt/slides/_rels/slide43.xml.rels><?xml version="1.0" encoding="UTF-8" standalone="yes"?>
<Relationships xmlns="http://schemas.openxmlformats.org/package/2006/relationships"><Relationship Id="rId8" Type="http://schemas.openxmlformats.org/officeDocument/2006/relationships/image" Target="../media/image198.emf"/><Relationship Id="rId13" Type="http://schemas.openxmlformats.org/officeDocument/2006/relationships/image" Target="../media/image203.emf"/><Relationship Id="rId18" Type="http://schemas.openxmlformats.org/officeDocument/2006/relationships/image" Target="../media/image208.emf"/><Relationship Id="rId26" Type="http://schemas.openxmlformats.org/officeDocument/2006/relationships/image" Target="../media/image216.png"/><Relationship Id="rId3" Type="http://schemas.openxmlformats.org/officeDocument/2006/relationships/image" Target="../media/image193.png"/><Relationship Id="rId21" Type="http://schemas.openxmlformats.org/officeDocument/2006/relationships/image" Target="../media/image211.emf"/><Relationship Id="rId7" Type="http://schemas.openxmlformats.org/officeDocument/2006/relationships/image" Target="../media/image197.emf"/><Relationship Id="rId12" Type="http://schemas.openxmlformats.org/officeDocument/2006/relationships/image" Target="../media/image202.emf"/><Relationship Id="rId17" Type="http://schemas.openxmlformats.org/officeDocument/2006/relationships/image" Target="../media/image207.emf"/><Relationship Id="rId25" Type="http://schemas.openxmlformats.org/officeDocument/2006/relationships/image" Target="../media/image215.emf"/><Relationship Id="rId2" Type="http://schemas.openxmlformats.org/officeDocument/2006/relationships/notesSlide" Target="../notesSlides/notesSlide35.xml"/><Relationship Id="rId16" Type="http://schemas.openxmlformats.org/officeDocument/2006/relationships/image" Target="../media/image206.emf"/><Relationship Id="rId20" Type="http://schemas.openxmlformats.org/officeDocument/2006/relationships/image" Target="../media/image210.emf"/><Relationship Id="rId29" Type="http://schemas.openxmlformats.org/officeDocument/2006/relationships/image" Target="../media/image219.emf"/><Relationship Id="rId1" Type="http://schemas.openxmlformats.org/officeDocument/2006/relationships/slideLayout" Target="../slideLayouts/slideLayout152.xml"/><Relationship Id="rId6" Type="http://schemas.openxmlformats.org/officeDocument/2006/relationships/image" Target="../media/image196.emf"/><Relationship Id="rId11" Type="http://schemas.openxmlformats.org/officeDocument/2006/relationships/image" Target="../media/image201.png"/><Relationship Id="rId24" Type="http://schemas.openxmlformats.org/officeDocument/2006/relationships/image" Target="../media/image214.emf"/><Relationship Id="rId5" Type="http://schemas.openxmlformats.org/officeDocument/2006/relationships/image" Target="../media/image195.emf"/><Relationship Id="rId15" Type="http://schemas.openxmlformats.org/officeDocument/2006/relationships/image" Target="../media/image205.emf"/><Relationship Id="rId23" Type="http://schemas.openxmlformats.org/officeDocument/2006/relationships/image" Target="../media/image213.emf"/><Relationship Id="rId28" Type="http://schemas.openxmlformats.org/officeDocument/2006/relationships/image" Target="../media/image218.emf"/><Relationship Id="rId10" Type="http://schemas.openxmlformats.org/officeDocument/2006/relationships/image" Target="../media/image200.png"/><Relationship Id="rId19" Type="http://schemas.openxmlformats.org/officeDocument/2006/relationships/image" Target="../media/image209.emf"/><Relationship Id="rId4" Type="http://schemas.openxmlformats.org/officeDocument/2006/relationships/image" Target="../media/image194.emf"/><Relationship Id="rId9" Type="http://schemas.openxmlformats.org/officeDocument/2006/relationships/image" Target="../media/image199.emf"/><Relationship Id="rId14" Type="http://schemas.openxmlformats.org/officeDocument/2006/relationships/image" Target="../media/image204.emf"/><Relationship Id="rId22" Type="http://schemas.openxmlformats.org/officeDocument/2006/relationships/image" Target="../media/image212.png"/><Relationship Id="rId27" Type="http://schemas.openxmlformats.org/officeDocument/2006/relationships/image" Target="../media/image217.emf"/></Relationships>
</file>

<file path=ppt/slides/_rels/slide4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Layout" Target="../slideLayouts/slideLayout152.xml"/><Relationship Id="rId5" Type="http://schemas.openxmlformats.org/officeDocument/2006/relationships/image" Target="../media/image223.jpeg"/><Relationship Id="rId4" Type="http://schemas.openxmlformats.org/officeDocument/2006/relationships/image" Target="../media/image222.jpeg"/></Relationships>
</file>

<file path=ppt/slides/_rels/slide4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5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3.xml"/></Relationships>
</file>

<file path=ppt/slides/_rels/slide4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4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38.xml"/><Relationship Id="rId1" Type="http://schemas.openxmlformats.org/officeDocument/2006/relationships/slideLayout" Target="../slideLayouts/slideLayout64.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5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39.xml"/><Relationship Id="rId1" Type="http://schemas.openxmlformats.org/officeDocument/2006/relationships/slideLayout" Target="../slideLayouts/slideLayout180.xml"/><Relationship Id="rId5" Type="http://schemas.openxmlformats.org/officeDocument/2006/relationships/image" Target="../media/image232.jpeg"/><Relationship Id="rId4" Type="http://schemas.openxmlformats.org/officeDocument/2006/relationships/image" Target="../media/image231.jpeg"/></Relationships>
</file>

<file path=ppt/slides/_rels/slide5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40.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56.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42.xml"/><Relationship Id="rId1" Type="http://schemas.openxmlformats.org/officeDocument/2006/relationships/slideLayout" Target="../slideLayouts/slideLayout209.xml"/><Relationship Id="rId5" Type="http://schemas.openxmlformats.org/officeDocument/2006/relationships/image" Target="../media/image236.jpeg"/><Relationship Id="rId4" Type="http://schemas.openxmlformats.org/officeDocument/2006/relationships/image" Target="../media/image235.jpe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41.wmf"/><Relationship Id="rId3" Type="http://schemas.openxmlformats.org/officeDocument/2006/relationships/notesSlide" Target="../notesSlides/notesSlide43.xml"/><Relationship Id="rId7" Type="http://schemas.openxmlformats.org/officeDocument/2006/relationships/image" Target="../media/image238.wmf"/><Relationship Id="rId12" Type="http://schemas.openxmlformats.org/officeDocument/2006/relationships/oleObject" Target="../embeddings/oleObject8.bin"/><Relationship Id="rId2" Type="http://schemas.openxmlformats.org/officeDocument/2006/relationships/slideLayout" Target="../slideLayouts/slideLayout186.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240.wmf"/><Relationship Id="rId5" Type="http://schemas.openxmlformats.org/officeDocument/2006/relationships/image" Target="../media/image237.wmf"/><Relationship Id="rId15" Type="http://schemas.openxmlformats.org/officeDocument/2006/relationships/image" Target="../media/image24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39.wmf"/><Relationship Id="rId14" Type="http://schemas.openxmlformats.org/officeDocument/2006/relationships/oleObject" Target="../embeddings/oleObject9.bin"/></Relationships>
</file>

<file path=ppt/slides/_rels/slide58.x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notesSlide" Target="../notesSlides/notesSlide44.xml"/><Relationship Id="rId1" Type="http://schemas.openxmlformats.org/officeDocument/2006/relationships/slideLayout" Target="../slideLayouts/slideLayout215.xml"/><Relationship Id="rId5" Type="http://schemas.openxmlformats.org/officeDocument/2006/relationships/image" Target="../media/image245.wmf"/><Relationship Id="rId4" Type="http://schemas.openxmlformats.org/officeDocument/2006/relationships/image" Target="../media/image244.wmf"/></Relationships>
</file>

<file path=ppt/slides/_rels/slide59.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30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45.xml"/><Relationship Id="rId1" Type="http://schemas.openxmlformats.org/officeDocument/2006/relationships/slideLayout" Target="../slideLayouts/slideLayout309.xml"/></Relationships>
</file>

<file path=ppt/slides/_rels/slide6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46.xml"/><Relationship Id="rId1" Type="http://schemas.openxmlformats.org/officeDocument/2006/relationships/slideLayout" Target="../slideLayouts/slideLayout253.xml"/><Relationship Id="rId6" Type="http://schemas.openxmlformats.org/officeDocument/2006/relationships/image" Target="../media/image251.jpeg"/><Relationship Id="rId5" Type="http://schemas.openxmlformats.org/officeDocument/2006/relationships/image" Target="../media/image250.png"/><Relationship Id="rId4" Type="http://schemas.openxmlformats.org/officeDocument/2006/relationships/image" Target="../media/image24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1.xml"/></Relationships>
</file>

<file path=ppt/slides/_rels/slide63.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57.png"/><Relationship Id="rId2" Type="http://schemas.openxmlformats.org/officeDocument/2006/relationships/image" Target="../media/image252.jpeg"/><Relationship Id="rId1" Type="http://schemas.openxmlformats.org/officeDocument/2006/relationships/slideLayout" Target="../slideLayouts/slideLayout327.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6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48.xml"/><Relationship Id="rId1" Type="http://schemas.openxmlformats.org/officeDocument/2006/relationships/slideLayout" Target="../slideLayouts/slideLayout343.xml"/><Relationship Id="rId4" Type="http://schemas.openxmlformats.org/officeDocument/2006/relationships/hyperlink" Target="https://www.cas.org/news/media-releases/100-millionth-substanc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4.xml"/></Relationships>
</file>

<file path=ppt/slides/_rels/slide6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49.xml"/><Relationship Id="rId1" Type="http://schemas.openxmlformats.org/officeDocument/2006/relationships/slideLayout" Target="../slideLayouts/slideLayout242.xml"/></Relationships>
</file>

<file path=ppt/slides/_rels/slide6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wmf"/><Relationship Id="rId2" Type="http://schemas.openxmlformats.org/officeDocument/2006/relationships/notesSlide" Target="../notesSlides/notesSlide7.xml"/><Relationship Id="rId1" Type="http://schemas.openxmlformats.org/officeDocument/2006/relationships/slideLayout" Target="../slideLayouts/slideLayout8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9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3369076" y="187085"/>
            <a:ext cx="2405849" cy="634544"/>
          </a:xfrm>
          <a:prstGeom prst="plaque">
            <a:avLst>
              <a:gd name="adj" fmla="val 12735"/>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ja-JP" altLang="en-US" sz="2800" b="1" dirty="0">
                <a:solidFill>
                  <a:srgbClr val="FFFFFF"/>
                </a:solidFill>
                <a:effectLst>
                  <a:outerShdw blurRad="38100" dist="38100" dir="2700000" algn="tl">
                    <a:srgbClr val="000000"/>
                  </a:outerShdw>
                </a:effectLst>
                <a:latin typeface="Arial" pitchFamily="34" charset="0"/>
                <a:ea typeface="ＭＳ Ｐゴシック" pitchFamily="50" charset="-128"/>
              </a:rPr>
              <a:t>略</a:t>
            </a:r>
            <a:r>
              <a:rPr lang="ja-JP" altLang="en-US" sz="2800" b="1" dirty="0" smtClean="0">
                <a:solidFill>
                  <a:srgbClr val="FFFFFF"/>
                </a:solidFill>
                <a:effectLst>
                  <a:outerShdw blurRad="38100" dist="38100" dir="2700000" algn="tl">
                    <a:srgbClr val="000000"/>
                  </a:outerShdw>
                </a:effectLst>
                <a:latin typeface="Arial" pitchFamily="34" charset="0"/>
                <a:ea typeface="ＭＳ Ｐゴシック" pitchFamily="50" charset="-128"/>
              </a:rPr>
              <a:t>　　歴</a:t>
            </a:r>
            <a:endParaRPr lang="ja-JP" altLang="en-US" sz="2000" b="1" dirty="0">
              <a:solidFill>
                <a:srgbClr val="FFFFFF"/>
              </a:solidFill>
              <a:effectLst>
                <a:outerShdw blurRad="38100" dist="38100" dir="2700000" algn="tl">
                  <a:srgbClr val="000000"/>
                </a:outerShdw>
              </a:effectLst>
              <a:latin typeface="Arial" pitchFamily="34" charset="0"/>
              <a:ea typeface="ＭＳ Ｐゴシック" pitchFamily="50" charset="-128"/>
            </a:endParaRPr>
          </a:p>
        </p:txBody>
      </p:sp>
      <p:sp>
        <p:nvSpPr>
          <p:cNvPr id="3" name="正方形/長方形 2"/>
          <p:cNvSpPr/>
          <p:nvPr/>
        </p:nvSpPr>
        <p:spPr>
          <a:xfrm>
            <a:off x="305864" y="867922"/>
            <a:ext cx="8668512" cy="4231928"/>
          </a:xfrm>
          <a:prstGeom prst="rect">
            <a:avLst/>
          </a:prstGeom>
        </p:spPr>
        <p:txBody>
          <a:bodyPr wrap="square">
            <a:spAutoFit/>
          </a:bodyPr>
          <a:lstStyle/>
          <a:p>
            <a:pPr>
              <a:spcBef>
                <a:spcPts val="0"/>
              </a:spcBef>
              <a:spcAft>
                <a:spcPts val="600"/>
              </a:spcAft>
            </a:pP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1971</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年</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5</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月</a:t>
            </a:r>
            <a:r>
              <a:rPr lang="en-US" altLang="ja-JP" dirty="0">
                <a:solidFill>
                  <a:srgbClr val="FFFF66"/>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宮城県仙台市生まれ</a:t>
            </a:r>
            <a: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t/>
            </a:r>
            <a:b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b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2000</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年</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3</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月</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愛媛大学大学院連合農学研究科博士課程修了</a:t>
            </a:r>
          </a:p>
          <a:p>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博士（農学）取得</a:t>
            </a:r>
          </a:p>
          <a:p>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a:t>
            </a:r>
            <a: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t>2000</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年</a:t>
            </a:r>
            <a:r>
              <a:rPr lang="en-US" altLang="ja-JP" dirty="0">
                <a:solidFill>
                  <a:srgbClr val="FFFFFF"/>
                </a:solidFill>
                <a:effectLst>
                  <a:outerShdw blurRad="38100" dist="38100" dir="2700000" algn="tl">
                    <a:srgbClr val="000000">
                      <a:alpha val="43137"/>
                    </a:srgbClr>
                  </a:outerShdw>
                </a:effectLst>
                <a:latin typeface="ＭＳ Ｐゴシック"/>
                <a:ea typeface="ＭＳ Ｐゴシック"/>
              </a:rPr>
              <a:t>4</a:t>
            </a:r>
            <a:r>
              <a:rPr lang="ja-JP" altLang="en-US" dirty="0">
                <a:solidFill>
                  <a:srgbClr val="FFFFFF"/>
                </a:solidFill>
                <a:effectLst>
                  <a:outerShdw blurRad="38100" dist="38100" dir="2700000" algn="tl">
                    <a:srgbClr val="000000">
                      <a:alpha val="43137"/>
                    </a:srgbClr>
                  </a:outerShdw>
                </a:effectLst>
                <a:latin typeface="ＭＳ Ｐゴシック"/>
                <a:ea typeface="ＭＳ Ｐゴシック"/>
              </a:rPr>
              <a:t>月	日本学術</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振興会特別</a:t>
            </a:r>
            <a:r>
              <a:rPr lang="ja-JP" altLang="en-US" dirty="0">
                <a:solidFill>
                  <a:srgbClr val="FFFFFF"/>
                </a:solidFill>
                <a:effectLst>
                  <a:outerShdw blurRad="38100" dist="38100" dir="2700000" algn="tl">
                    <a:srgbClr val="000000">
                      <a:alpha val="43137"/>
                    </a:srgbClr>
                  </a:outerShdw>
                </a:effectLst>
                <a:latin typeface="ＭＳ Ｐゴシック"/>
                <a:ea typeface="ＭＳ Ｐゴシック"/>
              </a:rPr>
              <a:t>研究員</a:t>
            </a:r>
            <a:r>
              <a:rPr lang="en-US" altLang="ja-JP" dirty="0">
                <a:solidFill>
                  <a:srgbClr val="FFFFFF"/>
                </a:solidFill>
                <a:effectLst>
                  <a:outerShdw blurRad="38100" dist="38100" dir="2700000" algn="tl">
                    <a:srgbClr val="000000">
                      <a:alpha val="43137"/>
                    </a:srgbClr>
                  </a:outerShdw>
                </a:effectLst>
                <a:latin typeface="ＭＳ Ｐゴシック"/>
                <a:ea typeface="ＭＳ Ｐゴシック"/>
              </a:rPr>
              <a:t>PD</a:t>
            </a:r>
            <a:r>
              <a:rPr lang="ja-JP" altLang="en-US" dirty="0">
                <a:solidFill>
                  <a:srgbClr val="FFFFFF"/>
                </a:solidFill>
                <a:effectLst>
                  <a:outerShdw blurRad="38100" dist="38100" dir="2700000" algn="tl">
                    <a:srgbClr val="000000">
                      <a:alpha val="43137"/>
                    </a:srgbClr>
                  </a:outerShdw>
                </a:effectLst>
                <a:latin typeface="ＭＳ Ｐゴシック"/>
                <a:ea typeface="ＭＳ Ｐゴシック"/>
              </a:rPr>
              <a:t>（愛媛大学</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a:t>
            </a:r>
            <a:endParaRPr lang="ja-JP" altLang="en-US" dirty="0">
              <a:solidFill>
                <a:srgbClr val="FFFFFF"/>
              </a:solidFill>
              <a:effectLst>
                <a:outerShdw blurRad="38100" dist="38100" dir="2700000" algn="tl">
                  <a:srgbClr val="000000">
                    <a:alpha val="43137"/>
                  </a:srgbClr>
                </a:outerShdw>
              </a:effectLst>
              <a:latin typeface="ＭＳ Ｐゴシック"/>
              <a:ea typeface="ＭＳ Ｐゴシック"/>
            </a:endParaRPr>
          </a:p>
          <a:p>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2002</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年</a:t>
            </a:r>
            <a:r>
              <a:rPr lang="en-US" altLang="ja-JP" dirty="0">
                <a:solidFill>
                  <a:srgbClr val="FFFF66"/>
                </a:solidFill>
                <a:effectLst>
                  <a:outerShdw blurRad="38100" dist="38100" dir="2700000" algn="tl">
                    <a:srgbClr val="000000">
                      <a:alpha val="43137"/>
                    </a:srgbClr>
                  </a:outerShdw>
                </a:effectLst>
                <a:latin typeface="ＭＳ Ｐゴシック"/>
                <a:ea typeface="ＭＳ Ｐゴシック"/>
              </a:rPr>
              <a:t>9</a:t>
            </a:r>
            <a:r>
              <a:rPr lang="ja-JP" altLang="en-US" dirty="0">
                <a:solidFill>
                  <a:srgbClr val="FFFF66"/>
                </a:solidFill>
                <a:effectLst>
                  <a:outerShdw blurRad="38100" dist="38100" dir="2700000" algn="tl">
                    <a:srgbClr val="000000">
                      <a:alpha val="43137"/>
                    </a:srgbClr>
                  </a:outerShdw>
                </a:effectLst>
                <a:latin typeface="ＭＳ Ｐゴシック"/>
                <a:ea typeface="ＭＳ Ｐゴシック"/>
              </a:rPr>
              <a:t>月	（独）国立環境</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研究所</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
            </a:r>
            <a:b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br>
            <a:r>
              <a:rPr lang="en-US" altLang="ja-JP" dirty="0">
                <a:solidFill>
                  <a:srgbClr val="FFFF66"/>
                </a:solidFill>
                <a:effectLst>
                  <a:outerShdw blurRad="38100" dist="38100" dir="2700000" algn="tl">
                    <a:srgbClr val="000000">
                      <a:alpha val="43137"/>
                    </a:srgbClr>
                  </a:outerShdw>
                </a:effectLst>
                <a:latin typeface="ＭＳ Ｐゴシック"/>
                <a:ea typeface="ＭＳ Ｐゴシック"/>
              </a:rPr>
              <a:t>	</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資源循環・廃棄物研究センター</a:t>
            </a:r>
            <a:r>
              <a:rPr lang="ja-JP" altLang="en-US" dirty="0" smtClean="0">
                <a:solidFill>
                  <a:srgbClr val="FFFF66"/>
                </a:solidFill>
                <a:effectLst>
                  <a:outerShdw blurRad="38100" dist="38100" dir="2700000" algn="tl">
                    <a:srgbClr val="000000">
                      <a:alpha val="43137"/>
                    </a:srgbClr>
                  </a:outerShdw>
                </a:effectLst>
                <a:latin typeface="ＭＳ Ｐゴシック"/>
              </a:rPr>
              <a:t>研究員</a:t>
            </a:r>
            <a:endPar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endParaRPr>
          </a:p>
          <a:p>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a:t>
            </a:r>
            <a: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t>2005</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年</a:t>
            </a:r>
            <a:r>
              <a:rPr lang="en-US" altLang="ja-JP" dirty="0">
                <a:solidFill>
                  <a:srgbClr val="FFFFFF"/>
                </a:solidFill>
                <a:effectLst>
                  <a:outerShdw blurRad="38100" dist="38100" dir="2700000" algn="tl">
                    <a:srgbClr val="000000">
                      <a:alpha val="43137"/>
                    </a:srgbClr>
                  </a:outerShdw>
                </a:effectLst>
                <a:latin typeface="ＭＳ Ｐゴシック"/>
                <a:ea typeface="ＭＳ Ｐゴシック"/>
              </a:rPr>
              <a:t>4</a:t>
            </a:r>
            <a:r>
              <a:rPr lang="ja-JP" altLang="en-US" dirty="0">
                <a:solidFill>
                  <a:srgbClr val="FFFFFF"/>
                </a:solidFill>
                <a:effectLst>
                  <a:outerShdw blurRad="38100" dist="38100" dir="2700000" algn="tl">
                    <a:srgbClr val="000000">
                      <a:alpha val="43137"/>
                    </a:srgbClr>
                  </a:outerShdw>
                </a:effectLst>
                <a:latin typeface="ＭＳ Ｐゴシック"/>
                <a:ea typeface="ＭＳ Ｐゴシック"/>
              </a:rPr>
              <a:t>月	愛媛大学沿岸環境科学研究</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センター（</a:t>
            </a:r>
            <a: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t>CMES</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a:t>
            </a:r>
            <a:endPar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endParaRPr>
          </a:p>
          <a:p>
            <a:r>
              <a:rPr lang="en-US" altLang="ja-JP" dirty="0">
                <a:solidFill>
                  <a:srgbClr val="FFFFFF"/>
                </a:solidFill>
                <a:effectLst>
                  <a:outerShdw blurRad="38100" dist="38100" dir="2700000" algn="tl">
                    <a:srgbClr val="000000">
                      <a:alpha val="43137"/>
                    </a:srgbClr>
                  </a:outerShdw>
                </a:effectLst>
                <a:latin typeface="ＭＳ Ｐゴシック"/>
                <a:ea typeface="ＭＳ Ｐゴシック"/>
              </a:rPr>
              <a:t>	</a:t>
            </a:r>
            <a: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FF"/>
                </a:solidFill>
                <a:effectLst>
                  <a:outerShdw blurRad="38100" dist="38100" dir="2700000" algn="tl">
                    <a:srgbClr val="000000">
                      <a:alpha val="43137"/>
                    </a:srgbClr>
                  </a:outerShdw>
                </a:effectLst>
                <a:latin typeface="ＭＳ Ｐゴシック"/>
                <a:ea typeface="ＭＳ Ｐゴシック"/>
              </a:rPr>
              <a:t>助教授・准教授</a:t>
            </a:r>
            <a: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t/>
            </a:r>
            <a:br>
              <a:rPr lang="en-US" altLang="ja-JP" dirty="0" smtClean="0">
                <a:solidFill>
                  <a:srgbClr val="FFFFFF"/>
                </a:solidFill>
                <a:effectLst>
                  <a:outerShdw blurRad="38100" dist="38100" dir="2700000" algn="tl">
                    <a:srgbClr val="000000">
                      <a:alpha val="43137"/>
                    </a:srgbClr>
                  </a:outerShdw>
                </a:effectLst>
                <a:latin typeface="ＭＳ Ｐゴシック"/>
                <a:ea typeface="ＭＳ Ｐゴシック"/>
              </a:rPr>
            </a:b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2012</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年</a:t>
            </a:r>
            <a:r>
              <a:rPr lang="en-US" altLang="ja-JP" dirty="0">
                <a:solidFill>
                  <a:srgbClr val="FFFF66"/>
                </a:solidFill>
                <a:effectLst>
                  <a:outerShdw blurRad="38100" dist="38100" dir="2700000" algn="tl">
                    <a:srgbClr val="000000">
                      <a:alpha val="43137"/>
                    </a:srgbClr>
                  </a:outerShdw>
                </a:effectLst>
                <a:latin typeface="ＭＳ Ｐゴシック"/>
                <a:ea typeface="ＭＳ Ｐゴシック"/>
              </a:rPr>
              <a:t>12</a:t>
            </a:r>
            <a:r>
              <a:rPr lang="ja-JP" altLang="en-US" dirty="0">
                <a:solidFill>
                  <a:srgbClr val="FFFF66"/>
                </a:solidFill>
                <a:effectLst>
                  <a:outerShdw blurRad="38100" dist="38100" dir="2700000" algn="tl">
                    <a:srgbClr val="000000">
                      <a:alpha val="43137"/>
                    </a:srgbClr>
                  </a:outerShdw>
                </a:effectLst>
                <a:latin typeface="ＭＳ Ｐゴシック"/>
                <a:ea typeface="ＭＳ Ｐゴシック"/>
              </a:rPr>
              <a:t>月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愛媛大学農学部准教授</a:t>
            </a:r>
            <a:endParaRPr lang="ja-JP" altLang="en-US" dirty="0">
              <a:solidFill>
                <a:srgbClr val="FFFF66"/>
              </a:solidFill>
              <a:effectLst>
                <a:outerShdw blurRad="38100" dist="38100" dir="2700000" algn="tl">
                  <a:srgbClr val="000000">
                    <a:alpha val="43137"/>
                  </a:srgbClr>
                </a:outerShdw>
              </a:effectLst>
              <a:latin typeface="ＭＳ Ｐゴシック"/>
              <a:ea typeface="ＭＳ Ｐゴシック"/>
            </a:endParaRPr>
          </a:p>
          <a:p>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　～現在</a:t>
            </a:r>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附属</a:t>
            </a:r>
            <a:r>
              <a:rPr lang="ja-JP" altLang="en-US" dirty="0">
                <a:solidFill>
                  <a:srgbClr val="FFFF66"/>
                </a:solidFill>
                <a:effectLst>
                  <a:outerShdw blurRad="38100" dist="38100" dir="2700000" algn="tl">
                    <a:srgbClr val="000000">
                      <a:alpha val="43137"/>
                    </a:srgbClr>
                  </a:outerShdw>
                </a:effectLst>
                <a:latin typeface="ＭＳ Ｐゴシック"/>
                <a:ea typeface="ＭＳ Ｐゴシック"/>
              </a:rPr>
              <a:t>環境先端技術</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センター（副センター長）・</a:t>
            </a:r>
            <a:endParaRPr lang="ja-JP" altLang="en-US" dirty="0">
              <a:solidFill>
                <a:srgbClr val="FFFF66"/>
              </a:solidFill>
              <a:effectLst>
                <a:outerShdw blurRad="38100" dist="38100" dir="2700000" algn="tl">
                  <a:srgbClr val="000000">
                    <a:alpha val="43137"/>
                  </a:srgbClr>
                </a:outerShdw>
              </a:effectLst>
              <a:latin typeface="ＭＳ Ｐゴシック"/>
              <a:ea typeface="ＭＳ Ｐゴシック"/>
            </a:endParaRPr>
          </a:p>
          <a:p>
            <a:r>
              <a:rPr lang="en-US" altLang="ja-JP" dirty="0" smtClean="0">
                <a:solidFill>
                  <a:srgbClr val="FFFF66"/>
                </a:solidFill>
                <a:effectLst>
                  <a:outerShdw blurRad="38100" dist="38100" dir="2700000" algn="tl">
                    <a:srgbClr val="000000">
                      <a:alpha val="43137"/>
                    </a:srgbClr>
                  </a:outerShdw>
                </a:effectLst>
                <a:latin typeface="ＭＳ Ｐゴシック"/>
                <a:ea typeface="ＭＳ Ｐゴシック"/>
              </a:rPr>
              <a:t>		</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愛媛</a:t>
            </a:r>
            <a:r>
              <a:rPr lang="ja-JP" altLang="en-US" dirty="0">
                <a:solidFill>
                  <a:srgbClr val="FFFF66"/>
                </a:solidFill>
                <a:effectLst>
                  <a:outerShdw blurRad="38100" dist="38100" dir="2700000" algn="tl">
                    <a:srgbClr val="000000">
                      <a:alpha val="43137"/>
                    </a:srgbClr>
                  </a:outerShdw>
                </a:effectLst>
                <a:latin typeface="ＭＳ Ｐゴシック"/>
                <a:ea typeface="ＭＳ Ｐゴシック"/>
              </a:rPr>
              <a:t>大学沿岸環境科学研究センター兼任</a:t>
            </a:r>
            <a:r>
              <a:rPr lang="ja-JP" altLang="en-US" dirty="0" smtClean="0">
                <a:solidFill>
                  <a:srgbClr val="FFFF66"/>
                </a:solidFill>
                <a:effectLst>
                  <a:outerShdw blurRad="38100" dist="38100" dir="2700000" algn="tl">
                    <a:srgbClr val="000000">
                      <a:alpha val="43137"/>
                    </a:srgbClr>
                  </a:outerShdw>
                </a:effectLst>
                <a:latin typeface="ＭＳ Ｐゴシック"/>
                <a:ea typeface="ＭＳ Ｐゴシック"/>
              </a:rPr>
              <a:t>教員</a:t>
            </a:r>
            <a:endParaRPr lang="en-US" altLang="ja-JP" dirty="0">
              <a:solidFill>
                <a:srgbClr val="FFFF66"/>
              </a:solidFill>
              <a:effectLst>
                <a:outerShdw blurRad="38100" dist="38100" dir="2700000" algn="tl">
                  <a:srgbClr val="000000">
                    <a:alpha val="43137"/>
                  </a:srgbClr>
                </a:outerShdw>
              </a:effectLst>
              <a:latin typeface="ＭＳ Ｐゴシック"/>
              <a:ea typeface="ＭＳ Ｐゴシック"/>
            </a:endParaRPr>
          </a:p>
        </p:txBody>
      </p:sp>
      <p:sp>
        <p:nvSpPr>
          <p:cNvPr id="4" name="正方形/長方形 3"/>
          <p:cNvSpPr/>
          <p:nvPr/>
        </p:nvSpPr>
        <p:spPr>
          <a:xfrm>
            <a:off x="355104" y="5046583"/>
            <a:ext cx="8574881" cy="1569660"/>
          </a:xfrm>
          <a:prstGeom prst="rect">
            <a:avLst/>
          </a:prstGeom>
        </p:spPr>
        <p:txBody>
          <a:bodyPr wrap="square">
            <a:spAutoFit/>
          </a:bodyPr>
          <a:lstStyle/>
          <a:p>
            <a:pPr>
              <a:spcBef>
                <a:spcPts val="0"/>
              </a:spcBef>
              <a:spcAft>
                <a:spcPts val="0"/>
              </a:spcAft>
            </a:pPr>
            <a:r>
              <a:rPr lang="ja-JP"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環境省 </a:t>
            </a:r>
            <a:r>
              <a:rPr lang="en-US" altLang="ja-JP" dirty="0">
                <a:solidFill>
                  <a:srgbClr val="66FFFF"/>
                </a:solidFill>
                <a:effectLst>
                  <a:outerShdw blurRad="38100" dist="38100" dir="2700000" algn="tl">
                    <a:srgbClr val="000000">
                      <a:alpha val="43137"/>
                    </a:srgbClr>
                  </a:outerShdw>
                </a:effectLst>
                <a:latin typeface="ＭＳ Ｐゴシック"/>
                <a:ea typeface="ＭＳ Ｐゴシック"/>
              </a:rPr>
              <a:t>POPs</a:t>
            </a:r>
            <a:r>
              <a:rPr lang="ja-JP" altLang="en-US" dirty="0">
                <a:solidFill>
                  <a:srgbClr val="66FFFF"/>
                </a:solidFill>
                <a:effectLst>
                  <a:outerShdw blurRad="38100" dist="38100" dir="2700000" algn="tl">
                    <a:srgbClr val="000000">
                      <a:alpha val="43137"/>
                    </a:srgbClr>
                  </a:outerShdw>
                </a:effectLst>
                <a:latin typeface="ＭＳ Ｐゴシック"/>
                <a:ea typeface="ＭＳ Ｐゴシック"/>
              </a:rPr>
              <a:t>廃棄物適正処理調査検討会</a:t>
            </a:r>
            <a:r>
              <a:rPr lang="ja-JP"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委員等</a:t>
            </a:r>
            <a:endParaRPr lang="ja-JP" altLang="en-US" dirty="0">
              <a:solidFill>
                <a:srgbClr val="66FFFF"/>
              </a:solidFill>
              <a:effectLst>
                <a:outerShdw blurRad="38100" dist="38100" dir="2700000" algn="tl">
                  <a:srgbClr val="000000">
                    <a:alpha val="43137"/>
                  </a:srgbClr>
                </a:outerShdw>
              </a:effectLst>
              <a:latin typeface="ＭＳ Ｐゴシック"/>
              <a:ea typeface="ＭＳ Ｐゴシック"/>
            </a:endParaRPr>
          </a:p>
          <a:p>
            <a:pPr>
              <a:spcBef>
                <a:spcPts val="0"/>
              </a:spcBef>
              <a:spcAft>
                <a:spcPts val="0"/>
              </a:spcAft>
            </a:pPr>
            <a:r>
              <a:rPr lang="ja-JP"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日本</a:t>
            </a:r>
            <a:r>
              <a:rPr lang="ja-JP" altLang="en-US" dirty="0">
                <a:solidFill>
                  <a:srgbClr val="66FFFF"/>
                </a:solidFill>
                <a:effectLst>
                  <a:outerShdw blurRad="38100" dist="38100" dir="2700000" algn="tl">
                    <a:srgbClr val="000000">
                      <a:alpha val="43137"/>
                    </a:srgbClr>
                  </a:outerShdw>
                </a:effectLst>
                <a:latin typeface="ＭＳ Ｐゴシック"/>
                <a:ea typeface="ＭＳ Ｐゴシック"/>
              </a:rPr>
              <a:t>環境化学会 評議員</a:t>
            </a:r>
          </a:p>
          <a:p>
            <a:pPr>
              <a:spcBef>
                <a:spcPts val="0"/>
              </a:spcBef>
              <a:spcAft>
                <a:spcPts val="0"/>
              </a:spcAft>
            </a:pPr>
            <a:r>
              <a:rPr lang="ja-JP" altLang="en-US" dirty="0">
                <a:solidFill>
                  <a:srgbClr val="66FFFF"/>
                </a:solidFill>
                <a:effectLst>
                  <a:outerShdw blurRad="38100" dist="38100" dir="2700000" algn="tl">
                    <a:srgbClr val="000000">
                      <a:alpha val="43137"/>
                    </a:srgbClr>
                  </a:outerShdw>
                </a:effectLst>
                <a:latin typeface="ＭＳ Ｐゴシック"/>
                <a:ea typeface="ＭＳ Ｐゴシック"/>
              </a:rPr>
              <a:t>廃棄物資源循環</a:t>
            </a:r>
            <a:r>
              <a:rPr lang="ja-JP"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学会 中国</a:t>
            </a:r>
            <a:r>
              <a:rPr lang="ja-JP" altLang="en-US" dirty="0">
                <a:solidFill>
                  <a:srgbClr val="66FFFF"/>
                </a:solidFill>
                <a:effectLst>
                  <a:outerShdw blurRad="38100" dist="38100" dir="2700000" algn="tl">
                    <a:srgbClr val="000000">
                      <a:alpha val="43137"/>
                    </a:srgbClr>
                  </a:outerShdw>
                </a:effectLst>
                <a:latin typeface="ＭＳ Ｐゴシック"/>
                <a:ea typeface="ＭＳ Ｐゴシック"/>
              </a:rPr>
              <a:t>・四国支部 </a:t>
            </a:r>
            <a:r>
              <a:rPr lang="ja-JP"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理事</a:t>
            </a:r>
            <a:endParaRPr lang="en-US" altLang="ja-JP" dirty="0" smtClean="0">
              <a:solidFill>
                <a:srgbClr val="66FFFF"/>
              </a:solidFill>
              <a:effectLst>
                <a:outerShdw blurRad="38100" dist="38100" dir="2700000" algn="tl">
                  <a:srgbClr val="000000">
                    <a:alpha val="43137"/>
                  </a:srgbClr>
                </a:outerShdw>
              </a:effectLst>
              <a:latin typeface="ＭＳ Ｐゴシック"/>
              <a:ea typeface="ＭＳ Ｐゴシック"/>
            </a:endParaRPr>
          </a:p>
          <a:p>
            <a:pPr>
              <a:spcBef>
                <a:spcPts val="0"/>
              </a:spcBef>
              <a:spcAft>
                <a:spcPts val="0"/>
              </a:spcAft>
            </a:pPr>
            <a:r>
              <a:rPr lang="zh-TW"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愛媛県 災害</a:t>
            </a:r>
            <a:r>
              <a:rPr lang="zh-TW" altLang="en-US" dirty="0">
                <a:solidFill>
                  <a:srgbClr val="66FFFF"/>
                </a:solidFill>
                <a:effectLst>
                  <a:outerShdw blurRad="38100" dist="38100" dir="2700000" algn="tl">
                    <a:srgbClr val="000000">
                      <a:alpha val="43137"/>
                    </a:srgbClr>
                  </a:outerShdw>
                </a:effectLst>
                <a:latin typeface="ＭＳ Ｐゴシック"/>
                <a:ea typeface="ＭＳ Ｐゴシック"/>
              </a:rPr>
              <a:t>廃棄物処理計画実務専門者会議</a:t>
            </a:r>
            <a:r>
              <a:rPr lang="zh-TW" altLang="en-US" dirty="0" smtClean="0">
                <a:solidFill>
                  <a:srgbClr val="66FFFF"/>
                </a:solidFill>
                <a:effectLst>
                  <a:outerShdw blurRad="38100" dist="38100" dir="2700000" algn="tl">
                    <a:srgbClr val="000000">
                      <a:alpha val="43137"/>
                    </a:srgbClr>
                  </a:outerShdw>
                </a:effectLst>
                <a:latin typeface="ＭＳ Ｐゴシック"/>
                <a:ea typeface="ＭＳ Ｐゴシック"/>
              </a:rPr>
              <a:t>委員</a:t>
            </a:r>
            <a:r>
              <a:rPr lang="ja-JP" altLang="en-US" dirty="0">
                <a:solidFill>
                  <a:srgbClr val="66FFFF"/>
                </a:solidFill>
                <a:effectLst>
                  <a:outerShdw blurRad="38100" dist="38100" dir="2700000" algn="tl">
                    <a:srgbClr val="000000">
                      <a:alpha val="43137"/>
                    </a:srgbClr>
                  </a:outerShdw>
                </a:effectLst>
                <a:latin typeface="ＭＳ Ｐゴシック"/>
                <a:ea typeface="ＭＳ Ｐゴシック"/>
              </a:rPr>
              <a:t>等</a:t>
            </a:r>
            <a:endParaRPr lang="en-US" altLang="ja-JP" dirty="0">
              <a:solidFill>
                <a:srgbClr val="66FFFF"/>
              </a:solidFill>
              <a:effectLst>
                <a:outerShdw blurRad="38100" dist="38100" dir="2700000" algn="tl">
                  <a:srgbClr val="000000">
                    <a:alpha val="43137"/>
                  </a:srgbClr>
                </a:outerShdw>
              </a:effectLst>
              <a:latin typeface="ＭＳ Ｐゴシック"/>
              <a:ea typeface="ＭＳ Ｐゴシック"/>
            </a:endParaRPr>
          </a:p>
        </p:txBody>
      </p:sp>
    </p:spTree>
    <p:extLst>
      <p:ext uri="{BB962C8B-B14F-4D97-AF65-F5344CB8AC3E}">
        <p14:creationId xmlns:p14="http://schemas.microsoft.com/office/powerpoint/2010/main" val="4170137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flipH="1" flipV="1">
            <a:off x="-1912938" y="0"/>
            <a:ext cx="12700"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483" name="Line 3"/>
          <p:cNvSpPr>
            <a:spLocks noChangeShapeType="1"/>
          </p:cNvSpPr>
          <p:nvPr/>
        </p:nvSpPr>
        <p:spPr bwMode="auto">
          <a:xfrm flipH="1" flipV="1">
            <a:off x="-1912938" y="0"/>
            <a:ext cx="12700"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485" name="Rectangle 18"/>
          <p:cNvSpPr>
            <a:spLocks noChangeArrowheads="1"/>
          </p:cNvSpPr>
          <p:nvPr/>
        </p:nvSpPr>
        <p:spPr bwMode="auto">
          <a:xfrm>
            <a:off x="3117850" y="1460183"/>
            <a:ext cx="4603750" cy="3802062"/>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ndParaRPr>
          </a:p>
        </p:txBody>
      </p:sp>
      <p:sp>
        <p:nvSpPr>
          <p:cNvPr id="20486" name="Rectangle 19"/>
          <p:cNvSpPr>
            <a:spLocks noChangeArrowheads="1"/>
          </p:cNvSpPr>
          <p:nvPr/>
        </p:nvSpPr>
        <p:spPr bwMode="auto">
          <a:xfrm>
            <a:off x="920750" y="3228658"/>
            <a:ext cx="1150938"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イシイルカ</a:t>
            </a:r>
            <a:endParaRPr lang="ja-JP" altLang="en-US" sz="1800" b="1">
              <a:solidFill>
                <a:srgbClr val="000000"/>
              </a:solidFill>
              <a:ea typeface="HG創英角ｺﾞｼｯｸUB" pitchFamily="49" charset="-128"/>
            </a:endParaRPr>
          </a:p>
        </p:txBody>
      </p:sp>
      <p:sp>
        <p:nvSpPr>
          <p:cNvPr id="20487" name="Rectangle 20"/>
          <p:cNvSpPr>
            <a:spLocks noChangeArrowheads="1"/>
          </p:cNvSpPr>
          <p:nvPr/>
        </p:nvSpPr>
        <p:spPr bwMode="auto">
          <a:xfrm>
            <a:off x="920750" y="2884170"/>
            <a:ext cx="1611313"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カズハゴンドウ</a:t>
            </a:r>
            <a:endParaRPr lang="ja-JP" altLang="en-US" sz="1800" b="1">
              <a:solidFill>
                <a:srgbClr val="000000"/>
              </a:solidFill>
              <a:ea typeface="HG創英角ｺﾞｼｯｸUB" pitchFamily="49" charset="-128"/>
            </a:endParaRPr>
          </a:p>
        </p:txBody>
      </p:sp>
      <p:sp>
        <p:nvSpPr>
          <p:cNvPr id="20488" name="Rectangle 21"/>
          <p:cNvSpPr>
            <a:spLocks noChangeArrowheads="1"/>
          </p:cNvSpPr>
          <p:nvPr/>
        </p:nvSpPr>
        <p:spPr bwMode="auto">
          <a:xfrm>
            <a:off x="920750" y="2538095"/>
            <a:ext cx="1150938"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スジイルカ</a:t>
            </a:r>
            <a:endParaRPr lang="ja-JP" altLang="en-US" sz="1800" b="1">
              <a:solidFill>
                <a:srgbClr val="000000"/>
              </a:solidFill>
              <a:ea typeface="HG創英角ｺﾞｼｯｸUB" pitchFamily="49" charset="-128"/>
            </a:endParaRPr>
          </a:p>
        </p:txBody>
      </p:sp>
      <p:sp>
        <p:nvSpPr>
          <p:cNvPr id="20489" name="Rectangle 22"/>
          <p:cNvSpPr>
            <a:spLocks noChangeArrowheads="1"/>
          </p:cNvSpPr>
          <p:nvPr/>
        </p:nvSpPr>
        <p:spPr bwMode="auto">
          <a:xfrm>
            <a:off x="920750" y="2192020"/>
            <a:ext cx="690563"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シャチ</a:t>
            </a:r>
            <a:endParaRPr lang="ja-JP" altLang="en-US" sz="1800" b="1">
              <a:solidFill>
                <a:srgbClr val="000000"/>
              </a:solidFill>
              <a:ea typeface="HG創英角ｺﾞｼｯｸUB" pitchFamily="49" charset="-128"/>
            </a:endParaRPr>
          </a:p>
        </p:txBody>
      </p:sp>
      <p:sp>
        <p:nvSpPr>
          <p:cNvPr id="20490" name="Rectangle 23"/>
          <p:cNvSpPr>
            <a:spLocks noChangeArrowheads="1"/>
          </p:cNvSpPr>
          <p:nvPr/>
        </p:nvSpPr>
        <p:spPr bwMode="auto">
          <a:xfrm>
            <a:off x="900113" y="3595370"/>
            <a:ext cx="1841500"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S創英角ﾎﾟｯﾌﾟ体" pitchFamily="50" charset="-128"/>
              </a:rPr>
              <a:t>ゼニガタアザラシ</a:t>
            </a:r>
            <a:endParaRPr lang="ja-JP" altLang="en-US" sz="1800">
              <a:solidFill>
                <a:srgbClr val="000000"/>
              </a:solidFill>
              <a:ea typeface="HGS創英角ﾎﾟｯﾌﾟ体" pitchFamily="50" charset="-128"/>
            </a:endParaRPr>
          </a:p>
        </p:txBody>
      </p:sp>
      <p:sp>
        <p:nvSpPr>
          <p:cNvPr id="20491" name="Rectangle 24"/>
          <p:cNvSpPr>
            <a:spLocks noChangeArrowheads="1"/>
          </p:cNvSpPr>
          <p:nvPr/>
        </p:nvSpPr>
        <p:spPr bwMode="auto">
          <a:xfrm>
            <a:off x="911225" y="4957445"/>
            <a:ext cx="46037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イヌ</a:t>
            </a:r>
            <a:endParaRPr lang="ja-JP" altLang="en-US" sz="1800" b="1">
              <a:solidFill>
                <a:srgbClr val="000000"/>
              </a:solidFill>
              <a:ea typeface="HG創英角ｺﾞｼｯｸUB" pitchFamily="49" charset="-128"/>
            </a:endParaRPr>
          </a:p>
        </p:txBody>
      </p:sp>
      <p:sp>
        <p:nvSpPr>
          <p:cNvPr id="20492" name="Rectangle 25"/>
          <p:cNvSpPr>
            <a:spLocks noChangeArrowheads="1"/>
          </p:cNvSpPr>
          <p:nvPr/>
        </p:nvSpPr>
        <p:spPr bwMode="auto">
          <a:xfrm>
            <a:off x="900113" y="4611370"/>
            <a:ext cx="920750"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コウモリ</a:t>
            </a:r>
            <a:endParaRPr lang="ja-JP" altLang="en-US" sz="1800" b="1">
              <a:solidFill>
                <a:srgbClr val="000000"/>
              </a:solidFill>
              <a:ea typeface="HG創英角ｺﾞｼｯｸUB" pitchFamily="49" charset="-128"/>
            </a:endParaRPr>
          </a:p>
        </p:txBody>
      </p:sp>
      <p:sp>
        <p:nvSpPr>
          <p:cNvPr id="20493" name="Rectangle 26"/>
          <p:cNvSpPr>
            <a:spLocks noChangeArrowheads="1"/>
          </p:cNvSpPr>
          <p:nvPr/>
        </p:nvSpPr>
        <p:spPr bwMode="auto">
          <a:xfrm>
            <a:off x="890588" y="4265295"/>
            <a:ext cx="46037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ヒト</a:t>
            </a:r>
            <a:endParaRPr lang="ja-JP" altLang="en-US" sz="1800" b="1">
              <a:solidFill>
                <a:srgbClr val="000000"/>
              </a:solidFill>
              <a:ea typeface="HG創英角ｺﾞｼｯｸUB" pitchFamily="49" charset="-128"/>
            </a:endParaRPr>
          </a:p>
        </p:txBody>
      </p:sp>
      <p:sp>
        <p:nvSpPr>
          <p:cNvPr id="20494" name="Rectangle 27"/>
          <p:cNvSpPr>
            <a:spLocks noChangeArrowheads="1"/>
          </p:cNvSpPr>
          <p:nvPr/>
        </p:nvSpPr>
        <p:spPr bwMode="auto">
          <a:xfrm>
            <a:off x="900113" y="3920808"/>
            <a:ext cx="1611312"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ゴマフアザラシ</a:t>
            </a:r>
            <a:endParaRPr lang="ja-JP" altLang="en-US" sz="1800" b="1">
              <a:solidFill>
                <a:srgbClr val="000000"/>
              </a:solidFill>
              <a:ea typeface="HG創英角ｺﾞｼｯｸUB" pitchFamily="49" charset="-128"/>
            </a:endParaRPr>
          </a:p>
        </p:txBody>
      </p:sp>
      <p:sp>
        <p:nvSpPr>
          <p:cNvPr id="20495" name="Line 28"/>
          <p:cNvSpPr>
            <a:spLocks noChangeShapeType="1"/>
          </p:cNvSpPr>
          <p:nvPr/>
        </p:nvSpPr>
        <p:spPr bwMode="auto">
          <a:xfrm flipV="1">
            <a:off x="3117850" y="1806258"/>
            <a:ext cx="1588" cy="34559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497" name="Line 30"/>
          <p:cNvSpPr>
            <a:spLocks noChangeShapeType="1"/>
          </p:cNvSpPr>
          <p:nvPr/>
        </p:nvSpPr>
        <p:spPr bwMode="auto">
          <a:xfrm flipV="1">
            <a:off x="4265613" y="1460183"/>
            <a:ext cx="1587" cy="380206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499" name="Line 32"/>
          <p:cNvSpPr>
            <a:spLocks noChangeShapeType="1"/>
          </p:cNvSpPr>
          <p:nvPr/>
        </p:nvSpPr>
        <p:spPr bwMode="auto">
          <a:xfrm flipV="1">
            <a:off x="5414963" y="1460183"/>
            <a:ext cx="1587" cy="380206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1" name="Line 34"/>
          <p:cNvSpPr>
            <a:spLocks noChangeShapeType="1"/>
          </p:cNvSpPr>
          <p:nvPr/>
        </p:nvSpPr>
        <p:spPr bwMode="auto">
          <a:xfrm flipV="1">
            <a:off x="6572250" y="1460183"/>
            <a:ext cx="1588" cy="380206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4" name="Line 37"/>
          <p:cNvSpPr>
            <a:spLocks noChangeShapeType="1"/>
          </p:cNvSpPr>
          <p:nvPr/>
        </p:nvSpPr>
        <p:spPr bwMode="auto">
          <a:xfrm>
            <a:off x="3117850" y="5271770"/>
            <a:ext cx="1588" cy="412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5" name="Line 38"/>
          <p:cNvSpPr>
            <a:spLocks noChangeShapeType="1"/>
          </p:cNvSpPr>
          <p:nvPr/>
        </p:nvSpPr>
        <p:spPr bwMode="auto">
          <a:xfrm>
            <a:off x="4265613" y="5271770"/>
            <a:ext cx="1587" cy="412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6" name="Line 39"/>
          <p:cNvSpPr>
            <a:spLocks noChangeShapeType="1"/>
          </p:cNvSpPr>
          <p:nvPr/>
        </p:nvSpPr>
        <p:spPr bwMode="auto">
          <a:xfrm>
            <a:off x="5414963" y="5271770"/>
            <a:ext cx="1587" cy="412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7" name="Line 40"/>
          <p:cNvSpPr>
            <a:spLocks noChangeShapeType="1"/>
          </p:cNvSpPr>
          <p:nvPr/>
        </p:nvSpPr>
        <p:spPr bwMode="auto">
          <a:xfrm>
            <a:off x="6572250" y="5271770"/>
            <a:ext cx="1588" cy="412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8" name="Line 41"/>
          <p:cNvSpPr>
            <a:spLocks noChangeShapeType="1"/>
          </p:cNvSpPr>
          <p:nvPr/>
        </p:nvSpPr>
        <p:spPr bwMode="auto">
          <a:xfrm>
            <a:off x="7721600" y="5271770"/>
            <a:ext cx="1588" cy="412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09" name="Line 42"/>
          <p:cNvSpPr>
            <a:spLocks noChangeShapeType="1"/>
          </p:cNvSpPr>
          <p:nvPr/>
        </p:nvSpPr>
        <p:spPr bwMode="auto">
          <a:xfrm>
            <a:off x="3067050" y="5089208"/>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0" name="Line 43"/>
          <p:cNvSpPr>
            <a:spLocks noChangeShapeType="1"/>
          </p:cNvSpPr>
          <p:nvPr/>
        </p:nvSpPr>
        <p:spPr bwMode="auto">
          <a:xfrm>
            <a:off x="3067050" y="4743133"/>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1" name="Line 44"/>
          <p:cNvSpPr>
            <a:spLocks noChangeShapeType="1"/>
          </p:cNvSpPr>
          <p:nvPr/>
        </p:nvSpPr>
        <p:spPr bwMode="auto">
          <a:xfrm>
            <a:off x="3067050" y="4398645"/>
            <a:ext cx="39688"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2" name="Line 45"/>
          <p:cNvSpPr>
            <a:spLocks noChangeShapeType="1"/>
          </p:cNvSpPr>
          <p:nvPr/>
        </p:nvSpPr>
        <p:spPr bwMode="auto">
          <a:xfrm>
            <a:off x="3067050" y="4052570"/>
            <a:ext cx="39688"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3" name="Line 46"/>
          <p:cNvSpPr>
            <a:spLocks noChangeShapeType="1"/>
          </p:cNvSpPr>
          <p:nvPr/>
        </p:nvSpPr>
        <p:spPr bwMode="auto">
          <a:xfrm>
            <a:off x="3067050" y="3706495"/>
            <a:ext cx="39688"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4" name="Line 47"/>
          <p:cNvSpPr>
            <a:spLocks noChangeShapeType="1"/>
          </p:cNvSpPr>
          <p:nvPr/>
        </p:nvSpPr>
        <p:spPr bwMode="auto">
          <a:xfrm>
            <a:off x="3067050" y="3362008"/>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5" name="Line 48"/>
          <p:cNvSpPr>
            <a:spLocks noChangeShapeType="1"/>
          </p:cNvSpPr>
          <p:nvPr/>
        </p:nvSpPr>
        <p:spPr bwMode="auto">
          <a:xfrm>
            <a:off x="3067050" y="3015933"/>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6" name="Line 49"/>
          <p:cNvSpPr>
            <a:spLocks noChangeShapeType="1"/>
          </p:cNvSpPr>
          <p:nvPr/>
        </p:nvSpPr>
        <p:spPr bwMode="auto">
          <a:xfrm>
            <a:off x="3067050" y="2669858"/>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7" name="Line 50"/>
          <p:cNvSpPr>
            <a:spLocks noChangeShapeType="1"/>
          </p:cNvSpPr>
          <p:nvPr/>
        </p:nvSpPr>
        <p:spPr bwMode="auto">
          <a:xfrm>
            <a:off x="3067050" y="2323783"/>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8" name="Line 51"/>
          <p:cNvSpPr>
            <a:spLocks noChangeShapeType="1"/>
          </p:cNvSpPr>
          <p:nvPr/>
        </p:nvSpPr>
        <p:spPr bwMode="auto">
          <a:xfrm>
            <a:off x="3067050" y="1979295"/>
            <a:ext cx="39688"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19" name="Line 52"/>
          <p:cNvSpPr>
            <a:spLocks noChangeShapeType="1"/>
          </p:cNvSpPr>
          <p:nvPr/>
        </p:nvSpPr>
        <p:spPr bwMode="auto">
          <a:xfrm flipV="1">
            <a:off x="3117850" y="1806258"/>
            <a:ext cx="1588" cy="34559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20" name="Rectangle 53"/>
          <p:cNvSpPr>
            <a:spLocks noChangeArrowheads="1"/>
          </p:cNvSpPr>
          <p:nvPr/>
        </p:nvSpPr>
        <p:spPr bwMode="auto">
          <a:xfrm>
            <a:off x="2974975" y="5324158"/>
            <a:ext cx="28575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a:solidFill>
                  <a:srgbClr val="FFFFFF"/>
                </a:solidFill>
                <a:latin typeface="Times New Roman" pitchFamily="18" charset="0"/>
              </a:rPr>
              <a:t>0.1</a:t>
            </a:r>
            <a:endParaRPr lang="en-US" altLang="ja-JP" sz="1800">
              <a:solidFill>
                <a:srgbClr val="000000"/>
              </a:solidFill>
            </a:endParaRPr>
          </a:p>
        </p:txBody>
      </p:sp>
      <p:sp>
        <p:nvSpPr>
          <p:cNvPr id="20521" name="Rectangle 54"/>
          <p:cNvSpPr>
            <a:spLocks noChangeArrowheads="1"/>
          </p:cNvSpPr>
          <p:nvPr/>
        </p:nvSpPr>
        <p:spPr bwMode="auto">
          <a:xfrm>
            <a:off x="4214813" y="5324158"/>
            <a:ext cx="1143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a:solidFill>
                  <a:srgbClr val="FFFFFF"/>
                </a:solidFill>
                <a:latin typeface="Times New Roman" pitchFamily="18" charset="0"/>
              </a:rPr>
              <a:t>1</a:t>
            </a:r>
            <a:endParaRPr lang="en-US" altLang="ja-JP" sz="1800">
              <a:solidFill>
                <a:srgbClr val="000000"/>
              </a:solidFill>
            </a:endParaRPr>
          </a:p>
        </p:txBody>
      </p:sp>
      <p:sp>
        <p:nvSpPr>
          <p:cNvPr id="20522" name="Rectangle 55"/>
          <p:cNvSpPr>
            <a:spLocks noChangeArrowheads="1"/>
          </p:cNvSpPr>
          <p:nvPr/>
        </p:nvSpPr>
        <p:spPr bwMode="auto">
          <a:xfrm>
            <a:off x="5313363" y="5324158"/>
            <a:ext cx="2286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a:solidFill>
                  <a:srgbClr val="FFFFFF"/>
                </a:solidFill>
                <a:latin typeface="Times New Roman" pitchFamily="18" charset="0"/>
              </a:rPr>
              <a:t>10</a:t>
            </a:r>
            <a:endParaRPr lang="en-US" altLang="ja-JP" sz="1800">
              <a:solidFill>
                <a:srgbClr val="000000"/>
              </a:solidFill>
            </a:endParaRPr>
          </a:p>
        </p:txBody>
      </p:sp>
      <p:sp>
        <p:nvSpPr>
          <p:cNvPr id="20523" name="Rectangle 56"/>
          <p:cNvSpPr>
            <a:spLocks noChangeArrowheads="1"/>
          </p:cNvSpPr>
          <p:nvPr/>
        </p:nvSpPr>
        <p:spPr bwMode="auto">
          <a:xfrm>
            <a:off x="6419850" y="5324158"/>
            <a:ext cx="3429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a:solidFill>
                  <a:srgbClr val="FFFFFF"/>
                </a:solidFill>
                <a:latin typeface="Times New Roman" pitchFamily="18" charset="0"/>
              </a:rPr>
              <a:t>100</a:t>
            </a:r>
            <a:endParaRPr lang="en-US" altLang="ja-JP" sz="1800">
              <a:solidFill>
                <a:srgbClr val="000000"/>
              </a:solidFill>
            </a:endParaRPr>
          </a:p>
        </p:txBody>
      </p:sp>
      <p:sp>
        <p:nvSpPr>
          <p:cNvPr id="20524" name="Rectangle 57"/>
          <p:cNvSpPr>
            <a:spLocks noChangeArrowheads="1"/>
          </p:cNvSpPr>
          <p:nvPr/>
        </p:nvSpPr>
        <p:spPr bwMode="auto">
          <a:xfrm>
            <a:off x="7518400" y="5324158"/>
            <a:ext cx="457200"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a:solidFill>
                  <a:srgbClr val="FFFFFF"/>
                </a:solidFill>
                <a:latin typeface="Times New Roman" pitchFamily="18" charset="0"/>
              </a:rPr>
              <a:t>1000</a:t>
            </a:r>
            <a:endParaRPr lang="en-US" altLang="ja-JP" sz="1800">
              <a:solidFill>
                <a:srgbClr val="000000"/>
              </a:solidFill>
            </a:endParaRPr>
          </a:p>
        </p:txBody>
      </p:sp>
      <p:sp>
        <p:nvSpPr>
          <p:cNvPr id="20525" name="Rectangle 58"/>
          <p:cNvSpPr>
            <a:spLocks noChangeArrowheads="1"/>
          </p:cNvSpPr>
          <p:nvPr/>
        </p:nvSpPr>
        <p:spPr bwMode="auto">
          <a:xfrm>
            <a:off x="4154488" y="5678170"/>
            <a:ext cx="485775" cy="288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900" b="1">
                <a:solidFill>
                  <a:srgbClr val="FFFFFF"/>
                </a:solidFill>
                <a:latin typeface="HGP創英角ｺﾞｼｯｸUB" pitchFamily="50" charset="-128"/>
                <a:ea typeface="HGP創英角ｺﾞｼｯｸUB" pitchFamily="50" charset="-128"/>
              </a:rPr>
              <a:t>濃度</a:t>
            </a:r>
            <a:endParaRPr lang="ja-JP" altLang="en-US" sz="2800">
              <a:solidFill>
                <a:srgbClr val="000000"/>
              </a:solidFill>
              <a:latin typeface="HGP創英角ｺﾞｼｯｸUB" pitchFamily="50" charset="-128"/>
              <a:ea typeface="HGP創英角ｺﾞｼｯｸUB" pitchFamily="50" charset="-128"/>
            </a:endParaRPr>
          </a:p>
        </p:txBody>
      </p:sp>
      <p:sp>
        <p:nvSpPr>
          <p:cNvPr id="20526" name="Rectangle 59"/>
          <p:cNvSpPr>
            <a:spLocks noChangeArrowheads="1"/>
          </p:cNvSpPr>
          <p:nvPr/>
        </p:nvSpPr>
        <p:spPr bwMode="auto">
          <a:xfrm>
            <a:off x="4662488" y="5648008"/>
            <a:ext cx="847725" cy="288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b="1">
                <a:solidFill>
                  <a:srgbClr val="FFFFFF"/>
                </a:solidFill>
                <a:latin typeface="HGP創英角ｺﾞｼｯｸUB" pitchFamily="50" charset="-128"/>
                <a:ea typeface="HGP創英角ｺﾞｼｯｸUB" pitchFamily="50" charset="-128"/>
              </a:rPr>
              <a:t> (</a:t>
            </a:r>
            <a:r>
              <a:rPr lang="en-US" altLang="ja-JP" sz="1900" b="1">
                <a:solidFill>
                  <a:srgbClr val="FFFFFF"/>
                </a:solidFill>
                <a:latin typeface="Geneva" charset="0"/>
                <a:ea typeface="HGP創英角ｺﾞｼｯｸUB" pitchFamily="50" charset="-128"/>
              </a:rPr>
              <a:t>µ</a:t>
            </a:r>
            <a:r>
              <a:rPr lang="en-US" altLang="ja-JP" sz="1900" b="1">
                <a:solidFill>
                  <a:srgbClr val="FFFFFF"/>
                </a:solidFill>
                <a:latin typeface="HGP創英角ｺﾞｼｯｸUB" pitchFamily="50" charset="-128"/>
                <a:ea typeface="HGP創英角ｺﾞｼｯｸUB" pitchFamily="50" charset="-128"/>
              </a:rPr>
              <a:t>g/g </a:t>
            </a:r>
            <a:endParaRPr lang="en-US" altLang="ja-JP" sz="2800">
              <a:solidFill>
                <a:srgbClr val="000000"/>
              </a:solidFill>
              <a:latin typeface="HGP創英角ｺﾞｼｯｸUB" pitchFamily="50" charset="-128"/>
              <a:ea typeface="HGP創英角ｺﾞｼｯｸUB" pitchFamily="50" charset="-128"/>
            </a:endParaRPr>
          </a:p>
        </p:txBody>
      </p:sp>
      <p:sp>
        <p:nvSpPr>
          <p:cNvPr id="20527" name="Rectangle 60"/>
          <p:cNvSpPr>
            <a:spLocks noChangeArrowheads="1"/>
          </p:cNvSpPr>
          <p:nvPr/>
        </p:nvSpPr>
        <p:spPr bwMode="auto">
          <a:xfrm>
            <a:off x="5607050" y="5678170"/>
            <a:ext cx="906463" cy="288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900" b="1">
                <a:solidFill>
                  <a:srgbClr val="FFFFFF"/>
                </a:solidFill>
                <a:latin typeface="HGP創英角ｺﾞｼｯｸUB" pitchFamily="50" charset="-128"/>
                <a:ea typeface="HGP創英角ｺﾞｼｯｸUB" pitchFamily="50" charset="-128"/>
              </a:rPr>
              <a:t>湿重当り</a:t>
            </a:r>
            <a:endParaRPr lang="ja-JP" altLang="en-US" sz="2800">
              <a:solidFill>
                <a:srgbClr val="000000"/>
              </a:solidFill>
              <a:latin typeface="HGP創英角ｺﾞｼｯｸUB" pitchFamily="50" charset="-128"/>
              <a:ea typeface="HGP創英角ｺﾞｼｯｸUB" pitchFamily="50" charset="-128"/>
            </a:endParaRPr>
          </a:p>
        </p:txBody>
      </p:sp>
      <p:sp>
        <p:nvSpPr>
          <p:cNvPr id="20528" name="Rectangle 61"/>
          <p:cNvSpPr>
            <a:spLocks noChangeArrowheads="1"/>
          </p:cNvSpPr>
          <p:nvPr/>
        </p:nvSpPr>
        <p:spPr bwMode="auto">
          <a:xfrm>
            <a:off x="6623050" y="5648008"/>
            <a:ext cx="131763" cy="2889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900" b="1">
                <a:solidFill>
                  <a:srgbClr val="FFFFFF"/>
                </a:solidFill>
                <a:latin typeface="HGP創英角ｺﾞｼｯｸUB" pitchFamily="50" charset="-128"/>
                <a:ea typeface="HGP創英角ｺﾞｼｯｸUB" pitchFamily="50" charset="-128"/>
              </a:rPr>
              <a:t>)</a:t>
            </a:r>
            <a:endParaRPr lang="en-US" altLang="ja-JP" sz="2800">
              <a:solidFill>
                <a:srgbClr val="000000"/>
              </a:solidFill>
              <a:latin typeface="HGP創英角ｺﾞｼｯｸUB" pitchFamily="50" charset="-128"/>
              <a:ea typeface="HGP創英角ｺﾞｼｯｸUB" pitchFamily="50" charset="-128"/>
            </a:endParaRPr>
          </a:p>
        </p:txBody>
      </p:sp>
      <p:sp>
        <p:nvSpPr>
          <p:cNvPr id="20529" name="Rectangle 62"/>
          <p:cNvSpPr>
            <a:spLocks noChangeArrowheads="1"/>
          </p:cNvSpPr>
          <p:nvPr/>
        </p:nvSpPr>
        <p:spPr bwMode="auto">
          <a:xfrm>
            <a:off x="911225" y="1847533"/>
            <a:ext cx="13811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コアホウドリ</a:t>
            </a:r>
            <a:endParaRPr lang="ja-JP" altLang="en-US" sz="1800" b="1">
              <a:solidFill>
                <a:srgbClr val="000000"/>
              </a:solidFill>
              <a:ea typeface="HG創英角ｺﾞｼｯｸUB" pitchFamily="49" charset="-128"/>
            </a:endParaRPr>
          </a:p>
        </p:txBody>
      </p:sp>
      <p:grpSp>
        <p:nvGrpSpPr>
          <p:cNvPr id="20530" name="Group 63"/>
          <p:cNvGrpSpPr>
            <a:grpSpLocks/>
          </p:cNvGrpSpPr>
          <p:nvPr/>
        </p:nvGrpSpPr>
        <p:grpSpPr bwMode="auto">
          <a:xfrm>
            <a:off x="3117850" y="1464945"/>
            <a:ext cx="4598988" cy="3792538"/>
            <a:chOff x="1964" y="1070"/>
            <a:chExt cx="2897" cy="2389"/>
          </a:xfrm>
        </p:grpSpPr>
        <p:grpSp>
          <p:nvGrpSpPr>
            <p:cNvPr id="20558" name="Group 64"/>
            <p:cNvGrpSpPr>
              <a:grpSpLocks/>
            </p:cNvGrpSpPr>
            <p:nvPr/>
          </p:nvGrpSpPr>
          <p:grpSpPr bwMode="auto">
            <a:xfrm>
              <a:off x="1967" y="1070"/>
              <a:ext cx="2894" cy="2389"/>
              <a:chOff x="1967" y="1070"/>
              <a:chExt cx="2894" cy="2389"/>
            </a:xfrm>
          </p:grpSpPr>
          <p:pic>
            <p:nvPicPr>
              <p:cNvPr id="20563" name="Picture 6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0" y="1535"/>
                <a:ext cx="2791"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4" name="Rectangle 66"/>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65" name="Picture 6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0" y="1752"/>
                <a:ext cx="20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6" name="Rectangle 68"/>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67" name="Picture 6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0" y="1970"/>
                <a:ext cx="189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8" name="Rectangle 70"/>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69" name="Picture 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0" y="2188"/>
                <a:ext cx="138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0" name="Rectangle 72"/>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grpSp>
        <p:pic>
          <p:nvPicPr>
            <p:cNvPr id="20559" name="Picture 7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0" y="2405"/>
              <a:ext cx="10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0" name="Rectangle 74"/>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61" name="Picture 7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4" y="2623"/>
              <a:ext cx="73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2" name="Rectangle 76"/>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grpSp>
      <p:grpSp>
        <p:nvGrpSpPr>
          <p:cNvPr id="20531" name="Group 77"/>
          <p:cNvGrpSpPr>
            <a:grpSpLocks/>
          </p:cNvGrpSpPr>
          <p:nvPr/>
        </p:nvGrpSpPr>
        <p:grpSpPr bwMode="auto">
          <a:xfrm>
            <a:off x="3117850" y="1464945"/>
            <a:ext cx="4598988" cy="3792538"/>
            <a:chOff x="1964" y="1070"/>
            <a:chExt cx="2897" cy="2389"/>
          </a:xfrm>
        </p:grpSpPr>
        <p:pic>
          <p:nvPicPr>
            <p:cNvPr id="20552" name="Picture 7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4" y="2841"/>
              <a:ext cx="979"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3" name="Rectangle 79"/>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54" name="Picture 8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4" y="3058"/>
              <a:ext cx="65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5" name="Rectangle 81"/>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56" name="Picture 8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4" y="3276"/>
              <a:ext cx="35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7" name="Rectangle 83"/>
            <p:cNvSpPr>
              <a:spLocks noChangeArrowheads="1"/>
            </p:cNvSpPr>
            <p:nvPr/>
          </p:nvSpPr>
          <p:spPr bwMode="auto">
            <a:xfrm>
              <a:off x="1967" y="1070"/>
              <a:ext cx="2894" cy="2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grpSp>
      <p:pic>
        <p:nvPicPr>
          <p:cNvPr id="20532" name="Picture 8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7850" y="1857058"/>
            <a:ext cx="2703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3" name="Rectangle 85"/>
          <p:cNvSpPr>
            <a:spLocks noChangeArrowheads="1"/>
          </p:cNvSpPr>
          <p:nvPr/>
        </p:nvSpPr>
        <p:spPr bwMode="auto">
          <a:xfrm>
            <a:off x="3122613" y="1464945"/>
            <a:ext cx="4594225" cy="379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20534" name="Picture 8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27375" y="1531620"/>
            <a:ext cx="3394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5" name="Rectangle 87"/>
          <p:cNvSpPr>
            <a:spLocks noChangeArrowheads="1"/>
          </p:cNvSpPr>
          <p:nvPr/>
        </p:nvSpPr>
        <p:spPr bwMode="auto">
          <a:xfrm>
            <a:off x="3122613" y="1464945"/>
            <a:ext cx="4594225" cy="3792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0536" name="Rectangle 88"/>
          <p:cNvSpPr>
            <a:spLocks noChangeArrowheads="1"/>
          </p:cNvSpPr>
          <p:nvPr/>
        </p:nvSpPr>
        <p:spPr bwMode="auto">
          <a:xfrm>
            <a:off x="920750" y="1510983"/>
            <a:ext cx="2071688"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800" b="1">
                <a:solidFill>
                  <a:srgbClr val="FFFFFF"/>
                </a:solidFill>
                <a:latin typeface="System" charset="-128"/>
                <a:ea typeface="HG創英角ｺﾞｼｯｸUB" pitchFamily="49" charset="-128"/>
              </a:rPr>
              <a:t>クロアシアホウドリ</a:t>
            </a:r>
            <a:endParaRPr lang="ja-JP" altLang="en-US" sz="1800" b="1">
              <a:solidFill>
                <a:srgbClr val="000000"/>
              </a:solidFill>
              <a:ea typeface="HG創英角ｺﾞｼｯｸUB" pitchFamily="49" charset="-128"/>
            </a:endParaRPr>
          </a:p>
        </p:txBody>
      </p:sp>
      <p:sp>
        <p:nvSpPr>
          <p:cNvPr id="20537" name="Line 89"/>
          <p:cNvSpPr>
            <a:spLocks noChangeShapeType="1"/>
          </p:cNvSpPr>
          <p:nvPr/>
        </p:nvSpPr>
        <p:spPr bwMode="auto">
          <a:xfrm>
            <a:off x="3067050" y="1653858"/>
            <a:ext cx="39688" cy="158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538" name="Rectangle 90"/>
          <p:cNvSpPr>
            <a:spLocks noChangeArrowheads="1"/>
          </p:cNvSpPr>
          <p:nvPr/>
        </p:nvSpPr>
        <p:spPr bwMode="auto">
          <a:xfrm>
            <a:off x="3127375" y="1469708"/>
            <a:ext cx="4594225" cy="3792537"/>
          </a:xfrm>
          <a:prstGeom prst="rect">
            <a:avLst/>
          </a:prstGeom>
          <a:noFill/>
          <a:ln w="206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0542" name="AutoShape 100"/>
          <p:cNvSpPr>
            <a:spLocks noChangeArrowheads="1"/>
          </p:cNvSpPr>
          <p:nvPr/>
        </p:nvSpPr>
        <p:spPr bwMode="auto">
          <a:xfrm>
            <a:off x="3138488" y="3938270"/>
            <a:ext cx="1144587" cy="223838"/>
          </a:xfrm>
          <a:prstGeom prst="flowChartProcess">
            <a:avLst/>
          </a:prstGeom>
          <a:gradFill rotWithShape="0">
            <a:gsLst>
              <a:gs pos="0">
                <a:srgbClr val="00FFFF"/>
              </a:gs>
              <a:gs pos="100000">
                <a:srgbClr val="00DCD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20543" name="AutoShape 101"/>
          <p:cNvSpPr>
            <a:spLocks noChangeArrowheads="1"/>
          </p:cNvSpPr>
          <p:nvPr/>
        </p:nvSpPr>
        <p:spPr bwMode="auto">
          <a:xfrm>
            <a:off x="3141663" y="3592195"/>
            <a:ext cx="1704975" cy="223838"/>
          </a:xfrm>
          <a:prstGeom prst="flowChartProcess">
            <a:avLst/>
          </a:prstGeom>
          <a:gradFill rotWithShape="0">
            <a:gsLst>
              <a:gs pos="0">
                <a:srgbClr val="00FFFF"/>
              </a:gs>
              <a:gs pos="100000">
                <a:srgbClr val="00DCDC"/>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20544" name="Rectangle 102"/>
          <p:cNvSpPr>
            <a:spLocks noChangeArrowheads="1"/>
          </p:cNvSpPr>
          <p:nvPr/>
        </p:nvSpPr>
        <p:spPr bwMode="auto">
          <a:xfrm>
            <a:off x="3125788" y="1460183"/>
            <a:ext cx="4581525" cy="3822700"/>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20545" name="Text Box 103"/>
          <p:cNvSpPr txBox="1">
            <a:spLocks noChangeArrowheads="1"/>
          </p:cNvSpPr>
          <p:nvPr/>
        </p:nvSpPr>
        <p:spPr bwMode="auto">
          <a:xfrm>
            <a:off x="981710" y="6055043"/>
            <a:ext cx="752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3600" dirty="0">
                <a:solidFill>
                  <a:srgbClr val="FF3300"/>
                </a:solidFill>
                <a:effectLst>
                  <a:outerShdw blurRad="38100" dist="38100" dir="2700000" algn="tl">
                    <a:srgbClr val="000000">
                      <a:alpha val="43137"/>
                    </a:srgbClr>
                  </a:outerShdw>
                </a:effectLst>
                <a:ea typeface="HGｺﾞｼｯｸE" pitchFamily="49" charset="-128"/>
              </a:rPr>
              <a:t>海棲哺乳動物、海鳥類に高濃度蓄積</a:t>
            </a:r>
          </a:p>
        </p:txBody>
      </p:sp>
      <p:sp>
        <p:nvSpPr>
          <p:cNvPr id="104" name="Rectangle 38"/>
          <p:cNvSpPr txBox="1">
            <a:spLocks noChangeArrowheads="1"/>
          </p:cNvSpPr>
          <p:nvPr/>
        </p:nvSpPr>
        <p:spPr bwMode="auto">
          <a:xfrm>
            <a:off x="-219710" y="415608"/>
            <a:ext cx="9377363" cy="566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2800" b="1" kern="0" dirty="0">
                <a:solidFill>
                  <a:srgbClr val="FFFFFF"/>
                </a:solidFill>
                <a:effectLst>
                  <a:outerShdw blurRad="38100" dist="38100" dir="2700000" algn="tl">
                    <a:srgbClr val="000000">
                      <a:alpha val="43137"/>
                    </a:srgbClr>
                  </a:outerShdw>
                </a:effectLst>
              </a:rPr>
              <a:t>日本の陸域および近海に生息する</a:t>
            </a:r>
            <a:r>
              <a:rPr lang="ja-JP" altLang="en-US" sz="2800" b="1" kern="0" dirty="0" smtClean="0">
                <a:solidFill>
                  <a:srgbClr val="FFFFFF"/>
                </a:solidFill>
                <a:effectLst>
                  <a:outerShdw blurRad="38100" dist="38100" dir="2700000" algn="tl">
                    <a:srgbClr val="000000">
                      <a:alpha val="43137"/>
                    </a:srgbClr>
                  </a:outerShdw>
                </a:effectLst>
              </a:rPr>
              <a:t>哺乳類および</a:t>
            </a:r>
            <a:endParaRPr lang="en-US" altLang="ja-JP" sz="2800" b="1" kern="0" dirty="0" smtClean="0">
              <a:solidFill>
                <a:srgbClr val="FFFFFF"/>
              </a:solidFill>
              <a:effectLst>
                <a:outerShdw blurRad="38100" dist="38100" dir="2700000" algn="tl">
                  <a:srgbClr val="000000">
                    <a:alpha val="43137"/>
                  </a:srgbClr>
                </a:outerShdw>
              </a:effectLst>
            </a:endParaRPr>
          </a:p>
          <a:p>
            <a:r>
              <a:rPr lang="ja-JP" altLang="en-US" sz="2800" b="1" kern="0" dirty="0" smtClean="0">
                <a:solidFill>
                  <a:srgbClr val="FFFFFF"/>
                </a:solidFill>
                <a:effectLst>
                  <a:outerShdw blurRad="38100" dist="38100" dir="2700000" algn="tl">
                    <a:srgbClr val="000000">
                      <a:alpha val="43137"/>
                    </a:srgbClr>
                  </a:outerShdw>
                </a:effectLst>
              </a:rPr>
              <a:t>鳥類の</a:t>
            </a:r>
            <a:r>
              <a:rPr lang="en-US" altLang="ja-JP" sz="2800" b="1" kern="0" dirty="0" smtClean="0">
                <a:solidFill>
                  <a:srgbClr val="FFFFFF"/>
                </a:solidFill>
                <a:effectLst>
                  <a:outerShdw blurRad="38100" dist="38100" dir="2700000" algn="tl">
                    <a:srgbClr val="000000">
                      <a:alpha val="43137"/>
                    </a:srgbClr>
                  </a:outerShdw>
                </a:effectLst>
              </a:rPr>
              <a:t>PCBs</a:t>
            </a:r>
            <a:r>
              <a:rPr lang="ja-JP" altLang="en-US" sz="2800" b="1" kern="0" dirty="0" smtClean="0">
                <a:solidFill>
                  <a:srgbClr val="FFFFFF"/>
                </a:solidFill>
                <a:effectLst>
                  <a:outerShdw blurRad="38100" dist="38100" dir="2700000" algn="tl">
                    <a:srgbClr val="000000">
                      <a:alpha val="43137"/>
                    </a:srgbClr>
                  </a:outerShdw>
                </a:effectLst>
              </a:rPr>
              <a:t>蓄積濃度</a:t>
            </a:r>
            <a:endParaRPr lang="ja-JP" altLang="en-US" sz="2800" b="1"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6311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6-2new"/>
          <p:cNvPicPr>
            <a:picLocks noChangeAspect="1" noChangeArrowheads="1"/>
          </p:cNvPicPr>
          <p:nvPr/>
        </p:nvPicPr>
        <p:blipFill>
          <a:blip r:embed="rId2" cstate="print"/>
          <a:srcRect l="6978" t="23149" r="8891" b="5626"/>
          <a:stretch>
            <a:fillRect/>
          </a:stretch>
        </p:blipFill>
        <p:spPr bwMode="auto">
          <a:xfrm>
            <a:off x="312738" y="1220470"/>
            <a:ext cx="8516937" cy="5302250"/>
          </a:xfrm>
          <a:prstGeom prst="rect">
            <a:avLst/>
          </a:prstGeom>
          <a:noFill/>
        </p:spPr>
      </p:pic>
      <p:sp>
        <p:nvSpPr>
          <p:cNvPr id="3" name="Rectangle 38"/>
          <p:cNvSpPr txBox="1">
            <a:spLocks noChangeArrowheads="1"/>
          </p:cNvSpPr>
          <p:nvPr/>
        </p:nvSpPr>
        <p:spPr bwMode="auto">
          <a:xfrm>
            <a:off x="-233363" y="336550"/>
            <a:ext cx="9377363" cy="5667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2800" b="1" kern="0" dirty="0" smtClean="0">
                <a:solidFill>
                  <a:srgbClr val="FFFFFF"/>
                </a:solidFill>
                <a:effectLst>
                  <a:outerShdw blurRad="38100" dist="38100" dir="2700000" algn="tl">
                    <a:srgbClr val="000000">
                      <a:alpha val="43137"/>
                    </a:srgbClr>
                  </a:outerShdw>
                </a:effectLst>
              </a:rPr>
              <a:t>北太平洋</a:t>
            </a:r>
            <a:r>
              <a:rPr lang="ja-JP" altLang="en-US" sz="2800" b="1" kern="0" dirty="0">
                <a:solidFill>
                  <a:srgbClr val="FFFFFF"/>
                </a:solidFill>
                <a:effectLst>
                  <a:outerShdw blurRad="38100" dist="38100" dir="2700000" algn="tl">
                    <a:srgbClr val="000000">
                      <a:alpha val="43137"/>
                    </a:srgbClr>
                  </a:outerShdw>
                </a:effectLst>
              </a:rPr>
              <a:t>西部</a:t>
            </a:r>
            <a:r>
              <a:rPr lang="ja-JP" altLang="en-US" sz="2800" b="1" kern="0" dirty="0" smtClean="0">
                <a:solidFill>
                  <a:srgbClr val="FFFFFF"/>
                </a:solidFill>
                <a:effectLst>
                  <a:outerShdw blurRad="38100" dist="38100" dir="2700000" algn="tl">
                    <a:srgbClr val="000000">
                      <a:alpha val="43137"/>
                    </a:srgbClr>
                  </a:outerShdw>
                </a:effectLst>
              </a:rPr>
              <a:t>の</a:t>
            </a:r>
            <a:r>
              <a:rPr lang="ja-JP" altLang="en-US" sz="2800" b="1" kern="0" dirty="0">
                <a:solidFill>
                  <a:srgbClr val="FFFFFF"/>
                </a:solidFill>
                <a:effectLst>
                  <a:outerShdw blurRad="38100" dist="38100" dir="2700000" algn="tl">
                    <a:srgbClr val="000000">
                      <a:alpha val="43137"/>
                    </a:srgbClr>
                  </a:outerShdw>
                </a:effectLst>
              </a:rPr>
              <a:t>食物連鎖系に</a:t>
            </a:r>
            <a:r>
              <a:rPr lang="ja-JP" altLang="en-US" sz="2800" b="1" kern="0" dirty="0" smtClean="0">
                <a:solidFill>
                  <a:srgbClr val="FFFFFF"/>
                </a:solidFill>
                <a:effectLst>
                  <a:outerShdw blurRad="38100" dist="38100" dir="2700000" algn="tl">
                    <a:srgbClr val="000000">
                      <a:alpha val="43137"/>
                    </a:srgbClr>
                  </a:outerShdw>
                </a:effectLst>
              </a:rPr>
              <a:t>おける</a:t>
            </a:r>
            <a:endParaRPr lang="en-US" altLang="ja-JP" sz="2800" b="1" kern="0" dirty="0" smtClean="0">
              <a:solidFill>
                <a:srgbClr val="FFFFFF"/>
              </a:solidFill>
              <a:effectLst>
                <a:outerShdw blurRad="38100" dist="38100" dir="2700000" algn="tl">
                  <a:srgbClr val="000000">
                    <a:alpha val="43137"/>
                  </a:srgbClr>
                </a:outerShdw>
              </a:effectLst>
            </a:endParaRPr>
          </a:p>
          <a:p>
            <a:r>
              <a:rPr lang="en-US" altLang="ja-JP" sz="2800" b="1" kern="0" dirty="0" smtClean="0">
                <a:solidFill>
                  <a:srgbClr val="FFFFFF"/>
                </a:solidFill>
                <a:effectLst>
                  <a:outerShdw blurRad="38100" dist="38100" dir="2700000" algn="tl">
                    <a:srgbClr val="000000">
                      <a:alpha val="43137"/>
                    </a:srgbClr>
                  </a:outerShdw>
                </a:effectLst>
              </a:rPr>
              <a:t>POPs</a:t>
            </a:r>
            <a:r>
              <a:rPr lang="ja-JP" altLang="en-US" sz="2800" b="1" kern="0" dirty="0" smtClean="0">
                <a:solidFill>
                  <a:srgbClr val="FFFFFF"/>
                </a:solidFill>
                <a:effectLst>
                  <a:outerShdw blurRad="38100" dist="38100" dir="2700000" algn="tl">
                    <a:srgbClr val="000000">
                      <a:alpha val="43137"/>
                    </a:srgbClr>
                  </a:outerShdw>
                </a:effectLst>
              </a:rPr>
              <a:t>濃度</a:t>
            </a:r>
            <a:r>
              <a:rPr lang="ja-JP" altLang="en-US" sz="2800" b="1" kern="0" dirty="0">
                <a:solidFill>
                  <a:srgbClr val="FFFFFF"/>
                </a:solidFill>
                <a:effectLst>
                  <a:outerShdw blurRad="38100" dist="38100" dir="2700000" algn="tl">
                    <a:srgbClr val="000000">
                      <a:alpha val="43137"/>
                    </a:srgbClr>
                  </a:outerShdw>
                </a:effectLst>
              </a:rPr>
              <a:t>と生物濃縮係数</a:t>
            </a:r>
            <a:endParaRPr lang="ja-JP" altLang="en-US" sz="2800" b="1" kern="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81565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2514600" y="258763"/>
            <a:ext cx="4100513"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6000" smtClean="0">
                <a:solidFill>
                  <a:srgbClr val="FFFF00"/>
                </a:solidFill>
                <a:effectLst>
                  <a:outerShdw blurRad="38100" dist="38100" dir="2700000" algn="tl">
                    <a:srgbClr val="000000"/>
                  </a:outerShdw>
                </a:effectLst>
                <a:latin typeface="Times" panose="02020603050405020304" pitchFamily="18" charset="0"/>
              </a:rPr>
              <a:t>PCB </a:t>
            </a:r>
            <a:r>
              <a:rPr lang="ja-JP" altLang="en-US" sz="6000" smtClean="0">
                <a:solidFill>
                  <a:srgbClr val="FFFF00"/>
                </a:solidFill>
                <a:effectLst>
                  <a:outerShdw blurRad="38100" dist="38100" dir="2700000" algn="tl">
                    <a:srgbClr val="000000"/>
                  </a:outerShdw>
                </a:effectLst>
                <a:latin typeface="Times" panose="02020603050405020304" pitchFamily="18" charset="0"/>
              </a:rPr>
              <a:t>の毒性</a:t>
            </a:r>
          </a:p>
        </p:txBody>
      </p:sp>
      <p:sp>
        <p:nvSpPr>
          <p:cNvPr id="2054" name="Text Box 6"/>
          <p:cNvSpPr txBox="1">
            <a:spLocks noChangeArrowheads="1"/>
          </p:cNvSpPr>
          <p:nvPr/>
        </p:nvSpPr>
        <p:spPr bwMode="auto">
          <a:xfrm>
            <a:off x="374650" y="2028825"/>
            <a:ext cx="3760788"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ja-JP" sz="3200" b="1" smtClean="0">
                <a:solidFill>
                  <a:srgbClr val="FFFF00"/>
                </a:solidFill>
                <a:effectLst>
                  <a:outerShdw blurRad="38100" dist="38100" dir="2700000" algn="tl">
                    <a:srgbClr val="000000"/>
                  </a:outerShdw>
                </a:effectLst>
                <a:latin typeface="Times" panose="02020603050405020304" pitchFamily="18" charset="0"/>
              </a:rPr>
              <a:t>    </a:t>
            </a:r>
            <a:r>
              <a:rPr lang="ja-JP" altLang="en-US" sz="4000" b="1" smtClean="0">
                <a:solidFill>
                  <a:srgbClr val="FFFF00"/>
                </a:solidFill>
                <a:effectLst>
                  <a:outerShdw blurRad="38100" dist="38100" dir="2700000" algn="tl">
                    <a:srgbClr val="000000"/>
                  </a:outerShdw>
                </a:effectLst>
                <a:latin typeface="Times" panose="02020603050405020304" pitchFamily="18" charset="0"/>
              </a:rPr>
              <a:t>体重減少</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胸腺萎縮</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クロルアクネ</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免疫機能不全</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肝毒性</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ポルフィリン症</a:t>
            </a:r>
          </a:p>
        </p:txBody>
      </p:sp>
      <p:sp>
        <p:nvSpPr>
          <p:cNvPr id="2056" name="Text Box 8"/>
          <p:cNvSpPr txBox="1">
            <a:spLocks noChangeArrowheads="1"/>
          </p:cNvSpPr>
          <p:nvPr/>
        </p:nvSpPr>
        <p:spPr bwMode="auto">
          <a:xfrm>
            <a:off x="4741863" y="2028825"/>
            <a:ext cx="4256087"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ja-JP" altLang="en-US" sz="3200" b="1" smtClean="0">
                <a:solidFill>
                  <a:srgbClr val="FFFF00"/>
                </a:solidFill>
                <a:effectLst>
                  <a:outerShdw blurRad="38100" dist="38100" dir="2700000" algn="tl">
                    <a:srgbClr val="000000"/>
                  </a:outerShdw>
                </a:effectLst>
                <a:latin typeface="Times" panose="02020603050405020304" pitchFamily="18" charset="0"/>
              </a:rPr>
              <a:t>　 </a:t>
            </a:r>
            <a:r>
              <a:rPr lang="ja-JP" altLang="en-US" sz="4000" b="1" smtClean="0">
                <a:solidFill>
                  <a:srgbClr val="FFFF00"/>
                </a:solidFill>
                <a:effectLst>
                  <a:outerShdw blurRad="38100" dist="38100" dir="2700000" algn="tl">
                    <a:srgbClr val="000000"/>
                  </a:outerShdw>
                </a:effectLst>
                <a:latin typeface="Times" panose="02020603050405020304" pitchFamily="18" charset="0"/>
              </a:rPr>
              <a:t>発ガン性</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催奇形性</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生殖毒性</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内分泌攪乱作用</a:t>
            </a:r>
          </a:p>
          <a:p>
            <a:pPr>
              <a:buFontTx/>
              <a:buChar char="•"/>
            </a:pPr>
            <a:r>
              <a:rPr lang="ja-JP" altLang="en-US" sz="4000" b="1" smtClean="0">
                <a:solidFill>
                  <a:srgbClr val="FFFF00"/>
                </a:solidFill>
                <a:effectLst>
                  <a:outerShdw blurRad="38100" dist="38100" dir="2700000" algn="tl">
                    <a:srgbClr val="000000"/>
                  </a:outerShdw>
                </a:effectLst>
                <a:latin typeface="Times" panose="02020603050405020304" pitchFamily="18" charset="0"/>
              </a:rPr>
              <a:t>　中枢神経毒性</a:t>
            </a:r>
            <a:endParaRPr lang="ja-JP" altLang="en-US" sz="4000" b="1" smtClean="0">
              <a:solidFill>
                <a:srgbClr val="000000"/>
              </a:solidFill>
              <a:effectLst>
                <a:outerShdw blurRad="38100" dist="38100" dir="2700000" algn="tl">
                  <a:srgbClr val="FFFFFF"/>
                </a:outerShdw>
              </a:effectLst>
              <a:latin typeface="Times" panose="02020603050405020304" pitchFamily="18" charset="0"/>
            </a:endParaRPr>
          </a:p>
        </p:txBody>
      </p:sp>
    </p:spTree>
    <p:extLst>
      <p:ext uri="{BB962C8B-B14F-4D97-AF65-F5344CB8AC3E}">
        <p14:creationId xmlns:p14="http://schemas.microsoft.com/office/powerpoint/2010/main" val="2902842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AutoShape 2"/>
          <p:cNvSpPr>
            <a:spLocks noGrp="1" noChangeArrowheads="1"/>
          </p:cNvSpPr>
          <p:nvPr>
            <p:ph type="title" idx="4294967295"/>
          </p:nvPr>
        </p:nvSpPr>
        <p:spPr>
          <a:xfrm>
            <a:off x="644236" y="111990"/>
            <a:ext cx="7918737" cy="1058021"/>
          </a:xfrm>
          <a:noFill/>
          <a:effectLst/>
        </p:spPr>
        <p:txBody>
          <a:bodyPr wrap="square"/>
          <a:lstStyle/>
          <a:p>
            <a:r>
              <a:rPr lang="ja-JP" altLang="en-US" sz="2800" dirty="0" smtClean="0">
                <a:effectLst>
                  <a:outerShdw blurRad="38100" dist="38100" dir="2700000" algn="tl">
                    <a:srgbClr val="000000">
                      <a:alpha val="43137"/>
                    </a:srgbClr>
                  </a:outerShdw>
                </a:effectLst>
              </a:rPr>
              <a:t>ダイオキシン類による薬物</a:t>
            </a:r>
            <a:r>
              <a:rPr lang="ja-JP" altLang="en-US" sz="2800" dirty="0">
                <a:effectLst>
                  <a:outerShdw blurRad="38100" dist="38100" dir="2700000" algn="tl">
                    <a:srgbClr val="000000">
                      <a:alpha val="43137"/>
                    </a:srgbClr>
                  </a:outerShdw>
                </a:effectLst>
              </a:rPr>
              <a:t>代謝酵素の誘導</a:t>
            </a:r>
            <a:r>
              <a:rPr lang="ja-JP" altLang="en-US" sz="2800" dirty="0" smtClean="0">
                <a:effectLst>
                  <a:outerShdw blurRad="38100" dist="38100" dir="2700000" algn="tl">
                    <a:srgbClr val="000000">
                      <a:alpha val="43137"/>
                    </a:srgbClr>
                  </a:outerShdw>
                </a:effectLst>
              </a:rPr>
              <a:t>と</a:t>
            </a:r>
            <a:r>
              <a:rPr lang="en-US" altLang="ja-JP" sz="2800" dirty="0" smtClean="0">
                <a:effectLst>
                  <a:outerShdw blurRad="38100" dist="38100" dir="2700000" algn="tl">
                    <a:srgbClr val="000000">
                      <a:alpha val="43137"/>
                    </a:srgbClr>
                  </a:outerShdw>
                </a:effectLst>
              </a:rPr>
              <a:t/>
            </a:r>
            <a:br>
              <a:rPr lang="en-US" altLang="ja-JP" sz="2800" dirty="0" smtClean="0">
                <a:effectLst>
                  <a:outerShdw blurRad="38100" dist="38100" dir="2700000" algn="tl">
                    <a:srgbClr val="000000">
                      <a:alpha val="43137"/>
                    </a:srgbClr>
                  </a:outerShdw>
                </a:effectLst>
              </a:rPr>
            </a:br>
            <a:r>
              <a:rPr lang="ja-JP" altLang="en-US" sz="2800" dirty="0" smtClean="0">
                <a:effectLst>
                  <a:outerShdw blurRad="38100" dist="38100" dir="2700000" algn="tl">
                    <a:srgbClr val="000000">
                      <a:alpha val="43137"/>
                    </a:srgbClr>
                  </a:outerShdw>
                </a:effectLst>
              </a:rPr>
              <a:t>毒性発現メカニズム</a:t>
            </a:r>
            <a:endParaRPr lang="ja-JP" altLang="en-US" sz="2800" dirty="0">
              <a:effectLst>
                <a:outerShdw blurRad="38100" dist="38100" dir="2700000" algn="tl">
                  <a:srgbClr val="000000">
                    <a:alpha val="43137"/>
                  </a:srgbClr>
                </a:outerShdw>
              </a:effectLst>
            </a:endParaRPr>
          </a:p>
        </p:txBody>
      </p:sp>
      <p:sp>
        <p:nvSpPr>
          <p:cNvPr id="186371" name="AutoShape 3"/>
          <p:cNvSpPr>
            <a:spLocks noChangeArrowheads="1"/>
          </p:cNvSpPr>
          <p:nvPr/>
        </p:nvSpPr>
        <p:spPr bwMode="auto">
          <a:xfrm>
            <a:off x="292100" y="2039938"/>
            <a:ext cx="7744460" cy="4711700"/>
          </a:xfrm>
          <a:prstGeom prst="roundRect">
            <a:avLst>
              <a:gd name="adj" fmla="val 2412"/>
            </a:avLst>
          </a:prstGeom>
          <a:solidFill>
            <a:srgbClr val="888888"/>
          </a:solidFill>
          <a:ln w="25400">
            <a:solidFill>
              <a:srgbClr val="000000"/>
            </a:solidFill>
            <a:round/>
            <a:headEnd/>
            <a:tailEnd/>
          </a:ln>
        </p:spPr>
        <p:txBody>
          <a:bodyPr/>
          <a:lstStyle/>
          <a:p>
            <a:endParaRPr lang="ja-JP" altLang="en-US"/>
          </a:p>
        </p:txBody>
      </p:sp>
      <p:sp>
        <p:nvSpPr>
          <p:cNvPr id="186372" name="AutoShape 4"/>
          <p:cNvSpPr>
            <a:spLocks noChangeArrowheads="1"/>
          </p:cNvSpPr>
          <p:nvPr/>
        </p:nvSpPr>
        <p:spPr bwMode="auto">
          <a:xfrm>
            <a:off x="920750" y="4160838"/>
            <a:ext cx="4799330" cy="2311400"/>
          </a:xfrm>
          <a:prstGeom prst="roundRect">
            <a:avLst>
              <a:gd name="adj" fmla="val 4894"/>
            </a:avLst>
          </a:prstGeom>
          <a:solidFill>
            <a:schemeClr val="accent1"/>
          </a:solidFill>
          <a:ln w="25400">
            <a:solidFill>
              <a:srgbClr val="000000"/>
            </a:solidFill>
            <a:round/>
            <a:headEnd/>
            <a:tailEnd/>
          </a:ln>
        </p:spPr>
        <p:txBody>
          <a:bodyPr/>
          <a:lstStyle/>
          <a:p>
            <a:endParaRPr lang="ja-JP" altLang="en-US"/>
          </a:p>
        </p:txBody>
      </p:sp>
      <p:sp>
        <p:nvSpPr>
          <p:cNvPr id="186374" name="Rectangle 6"/>
          <p:cNvSpPr>
            <a:spLocks noChangeArrowheads="1"/>
          </p:cNvSpPr>
          <p:nvPr/>
        </p:nvSpPr>
        <p:spPr bwMode="auto">
          <a:xfrm>
            <a:off x="1713547" y="2096295"/>
            <a:ext cx="8429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200" b="1" dirty="0">
                <a:solidFill>
                  <a:srgbClr val="FFFFFF"/>
                </a:solidFill>
                <a:latin typeface="ＭＳ ゴシック" pitchFamily="49" charset="-128"/>
                <a:ea typeface="ＭＳ ゴシック" pitchFamily="49" charset="-128"/>
              </a:rPr>
              <a:t>細胞内</a:t>
            </a:r>
            <a:endParaRPr lang="ja-JP" altLang="en-US" b="1" dirty="0">
              <a:solidFill>
                <a:srgbClr val="FFFFFF"/>
              </a:solidFill>
              <a:latin typeface="ＭＳ ゴシック" pitchFamily="49" charset="-128"/>
              <a:ea typeface="ＭＳ ゴシック" pitchFamily="49" charset="-128"/>
            </a:endParaRPr>
          </a:p>
        </p:txBody>
      </p:sp>
      <p:sp>
        <p:nvSpPr>
          <p:cNvPr id="186375" name="Rectangle 7"/>
          <p:cNvSpPr>
            <a:spLocks noChangeArrowheads="1"/>
          </p:cNvSpPr>
          <p:nvPr/>
        </p:nvSpPr>
        <p:spPr bwMode="auto">
          <a:xfrm>
            <a:off x="1033462" y="5357813"/>
            <a:ext cx="5365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100" b="1" dirty="0">
                <a:latin typeface="ＭＳ ゴシック" pitchFamily="49" charset="-128"/>
                <a:ea typeface="ＭＳ ゴシック" pitchFamily="49" charset="-128"/>
              </a:rPr>
              <a:t>核内</a:t>
            </a:r>
            <a:endParaRPr lang="ja-JP" altLang="en-US" b="1" dirty="0">
              <a:latin typeface="ＭＳ ゴシック" pitchFamily="49" charset="-128"/>
              <a:ea typeface="ＭＳ ゴシック" pitchFamily="49" charset="-128"/>
            </a:endParaRPr>
          </a:p>
        </p:txBody>
      </p:sp>
      <p:sp>
        <p:nvSpPr>
          <p:cNvPr id="186397" name="Rectangle 29"/>
          <p:cNvSpPr>
            <a:spLocks noChangeArrowheads="1"/>
          </p:cNvSpPr>
          <p:nvPr/>
        </p:nvSpPr>
        <p:spPr bwMode="auto">
          <a:xfrm>
            <a:off x="3886688" y="4960805"/>
            <a:ext cx="1037143"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US" altLang="ja-JP" sz="1600" b="1" dirty="0" smtClean="0">
                <a:latin typeface="ＭＳ ゴシック" pitchFamily="49" charset="-128"/>
                <a:ea typeface="ＭＳ ゴシック" pitchFamily="49" charset="-128"/>
              </a:rPr>
              <a:t>mRNA</a:t>
            </a:r>
            <a:r>
              <a:rPr lang="ja-JP" altLang="en-US" sz="1600" b="1" dirty="0">
                <a:latin typeface="ＭＳ ゴシック" pitchFamily="49" charset="-128"/>
                <a:ea typeface="ＭＳ ゴシック" pitchFamily="49" charset="-128"/>
              </a:rPr>
              <a:t>の誘導</a:t>
            </a:r>
          </a:p>
        </p:txBody>
      </p:sp>
      <p:grpSp>
        <p:nvGrpSpPr>
          <p:cNvPr id="186398" name="Group 30"/>
          <p:cNvGrpSpPr>
            <a:grpSpLocks/>
          </p:cNvGrpSpPr>
          <p:nvPr/>
        </p:nvGrpSpPr>
        <p:grpSpPr bwMode="auto">
          <a:xfrm>
            <a:off x="3854450" y="3424238"/>
            <a:ext cx="558800" cy="387350"/>
            <a:chOff x="2568" y="2101"/>
            <a:chExt cx="352" cy="244"/>
          </a:xfrm>
        </p:grpSpPr>
        <p:sp>
          <p:nvSpPr>
            <p:cNvPr id="186399" name="Oval 31"/>
            <p:cNvSpPr>
              <a:spLocks noChangeArrowheads="1"/>
            </p:cNvSpPr>
            <p:nvPr/>
          </p:nvSpPr>
          <p:spPr bwMode="auto">
            <a:xfrm>
              <a:off x="2568" y="2101"/>
              <a:ext cx="80" cy="80"/>
            </a:xfrm>
            <a:prstGeom prst="ellipse">
              <a:avLst/>
            </a:prstGeom>
            <a:solidFill>
              <a:srgbClr val="000000"/>
            </a:solidFill>
            <a:ln w="25400">
              <a:solidFill>
                <a:srgbClr val="000000"/>
              </a:solidFill>
              <a:round/>
              <a:headEnd/>
              <a:tailEnd/>
            </a:ln>
          </p:spPr>
          <p:txBody>
            <a:bodyPr/>
            <a:lstStyle/>
            <a:p>
              <a:endParaRPr lang="ja-JP" altLang="en-US"/>
            </a:p>
          </p:txBody>
        </p:sp>
        <p:sp>
          <p:nvSpPr>
            <p:cNvPr id="186400" name="Oval 32"/>
            <p:cNvSpPr>
              <a:spLocks noChangeArrowheads="1"/>
            </p:cNvSpPr>
            <p:nvPr/>
          </p:nvSpPr>
          <p:spPr bwMode="auto">
            <a:xfrm>
              <a:off x="2816" y="2101"/>
              <a:ext cx="80" cy="80"/>
            </a:xfrm>
            <a:prstGeom prst="ellipse">
              <a:avLst/>
            </a:prstGeom>
            <a:solidFill>
              <a:srgbClr val="000000"/>
            </a:solidFill>
            <a:ln w="25400">
              <a:solidFill>
                <a:srgbClr val="000000"/>
              </a:solidFill>
              <a:round/>
              <a:headEnd/>
              <a:tailEnd/>
            </a:ln>
          </p:spPr>
          <p:txBody>
            <a:bodyPr/>
            <a:lstStyle/>
            <a:p>
              <a:endParaRPr lang="ja-JP" altLang="en-US"/>
            </a:p>
          </p:txBody>
        </p:sp>
        <p:sp>
          <p:nvSpPr>
            <p:cNvPr id="186401" name="Oval 33"/>
            <p:cNvSpPr>
              <a:spLocks noChangeArrowheads="1"/>
            </p:cNvSpPr>
            <p:nvPr/>
          </p:nvSpPr>
          <p:spPr bwMode="auto">
            <a:xfrm>
              <a:off x="2696" y="2101"/>
              <a:ext cx="80" cy="80"/>
            </a:xfrm>
            <a:prstGeom prst="ellipse">
              <a:avLst/>
            </a:prstGeom>
            <a:solidFill>
              <a:srgbClr val="000000"/>
            </a:solidFill>
            <a:ln w="25400">
              <a:solidFill>
                <a:srgbClr val="000000"/>
              </a:solidFill>
              <a:round/>
              <a:headEnd/>
              <a:tailEnd/>
            </a:ln>
          </p:spPr>
          <p:txBody>
            <a:bodyPr/>
            <a:lstStyle/>
            <a:p>
              <a:endParaRPr lang="ja-JP" altLang="en-US"/>
            </a:p>
          </p:txBody>
        </p:sp>
        <p:grpSp>
          <p:nvGrpSpPr>
            <p:cNvPr id="186402" name="Group 34"/>
            <p:cNvGrpSpPr>
              <a:grpSpLocks/>
            </p:cNvGrpSpPr>
            <p:nvPr/>
          </p:nvGrpSpPr>
          <p:grpSpPr bwMode="auto">
            <a:xfrm>
              <a:off x="2608" y="2177"/>
              <a:ext cx="64" cy="168"/>
              <a:chOff x="2608" y="2177"/>
              <a:chExt cx="64" cy="168"/>
            </a:xfrm>
          </p:grpSpPr>
          <p:sp>
            <p:nvSpPr>
              <p:cNvPr id="186403" name="Arc 35"/>
              <p:cNvSpPr>
                <a:spLocks/>
              </p:cNvSpPr>
              <p:nvPr/>
            </p:nvSpPr>
            <p:spPr bwMode="auto">
              <a:xfrm>
                <a:off x="2608" y="2177"/>
                <a:ext cx="40" cy="84"/>
              </a:xfrm>
              <a:custGeom>
                <a:avLst/>
                <a:gdLst>
                  <a:gd name="G0" fmla="+- 21600 0 0"/>
                  <a:gd name="G1" fmla="+- 101 0 0"/>
                  <a:gd name="G2" fmla="+- 21600 0 0"/>
                  <a:gd name="T0" fmla="*/ 21600 w 21600"/>
                  <a:gd name="T1" fmla="*/ 21701 h 21701"/>
                  <a:gd name="T2" fmla="*/ 0 w 21600"/>
                  <a:gd name="T3" fmla="*/ 0 h 21701"/>
                  <a:gd name="T4" fmla="*/ 21600 w 21600"/>
                  <a:gd name="T5" fmla="*/ 101 h 21701"/>
                </a:gdLst>
                <a:ahLst/>
                <a:cxnLst>
                  <a:cxn ang="0">
                    <a:pos x="T0" y="T1"/>
                  </a:cxn>
                  <a:cxn ang="0">
                    <a:pos x="T2" y="T3"/>
                  </a:cxn>
                  <a:cxn ang="0">
                    <a:pos x="T4" y="T5"/>
                  </a:cxn>
                </a:cxnLst>
                <a:rect l="0" t="0" r="r" b="b"/>
                <a:pathLst>
                  <a:path w="21600" h="21701" fill="none" extrusionOk="0">
                    <a:moveTo>
                      <a:pt x="21600" y="21701"/>
                    </a:moveTo>
                    <a:cubicBezTo>
                      <a:pt x="9670" y="21701"/>
                      <a:pt x="0" y="12030"/>
                      <a:pt x="0" y="101"/>
                    </a:cubicBezTo>
                    <a:cubicBezTo>
                      <a:pt x="-1" y="67"/>
                      <a:pt x="0" y="33"/>
                      <a:pt x="0" y="0"/>
                    </a:cubicBezTo>
                  </a:path>
                  <a:path w="21600" h="21701" stroke="0" extrusionOk="0">
                    <a:moveTo>
                      <a:pt x="21600" y="21701"/>
                    </a:moveTo>
                    <a:cubicBezTo>
                      <a:pt x="9670" y="21701"/>
                      <a:pt x="0" y="12030"/>
                      <a:pt x="0" y="101"/>
                    </a:cubicBezTo>
                    <a:cubicBezTo>
                      <a:pt x="-1" y="67"/>
                      <a:pt x="0" y="33"/>
                      <a:pt x="0" y="0"/>
                    </a:cubicBezTo>
                    <a:lnTo>
                      <a:pt x="21600" y="10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6404" name="Arc 36"/>
              <p:cNvSpPr>
                <a:spLocks/>
              </p:cNvSpPr>
              <p:nvPr/>
            </p:nvSpPr>
            <p:spPr bwMode="auto">
              <a:xfrm>
                <a:off x="2632" y="2261"/>
                <a:ext cx="40" cy="84"/>
              </a:xfrm>
              <a:custGeom>
                <a:avLst/>
                <a:gdLst>
                  <a:gd name="G0" fmla="+- 0 0 0"/>
                  <a:gd name="G1" fmla="+- 21600 0 0"/>
                  <a:gd name="G2" fmla="+- 21600 0 0"/>
                  <a:gd name="T0" fmla="*/ 0 w 21600"/>
                  <a:gd name="T1" fmla="*/ 0 h 21600"/>
                  <a:gd name="T2" fmla="*/ 21600 w 21600"/>
                  <a:gd name="T3" fmla="*/ 2149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89" y="0"/>
                      <a:pt x="21544" y="9609"/>
                      <a:pt x="21599" y="21499"/>
                    </a:cubicBezTo>
                  </a:path>
                  <a:path w="21600" h="21600" stroke="0" extrusionOk="0">
                    <a:moveTo>
                      <a:pt x="-1" y="0"/>
                    </a:moveTo>
                    <a:cubicBezTo>
                      <a:pt x="11889" y="0"/>
                      <a:pt x="21544" y="9609"/>
                      <a:pt x="21599" y="21499"/>
                    </a:cubicBezTo>
                    <a:lnTo>
                      <a:pt x="0" y="2160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86405" name="Group 37"/>
            <p:cNvGrpSpPr>
              <a:grpSpLocks/>
            </p:cNvGrpSpPr>
            <p:nvPr/>
          </p:nvGrpSpPr>
          <p:grpSpPr bwMode="auto">
            <a:xfrm>
              <a:off x="2736" y="2177"/>
              <a:ext cx="64" cy="168"/>
              <a:chOff x="2736" y="2177"/>
              <a:chExt cx="64" cy="168"/>
            </a:xfrm>
          </p:grpSpPr>
          <p:sp>
            <p:nvSpPr>
              <p:cNvPr id="186406" name="Arc 38"/>
              <p:cNvSpPr>
                <a:spLocks/>
              </p:cNvSpPr>
              <p:nvPr/>
            </p:nvSpPr>
            <p:spPr bwMode="auto">
              <a:xfrm>
                <a:off x="2736" y="2177"/>
                <a:ext cx="40" cy="84"/>
              </a:xfrm>
              <a:custGeom>
                <a:avLst/>
                <a:gdLst>
                  <a:gd name="G0" fmla="+- 21600 0 0"/>
                  <a:gd name="G1" fmla="+- 101 0 0"/>
                  <a:gd name="G2" fmla="+- 21600 0 0"/>
                  <a:gd name="T0" fmla="*/ 21600 w 21600"/>
                  <a:gd name="T1" fmla="*/ 21701 h 21701"/>
                  <a:gd name="T2" fmla="*/ 0 w 21600"/>
                  <a:gd name="T3" fmla="*/ 0 h 21701"/>
                  <a:gd name="T4" fmla="*/ 21600 w 21600"/>
                  <a:gd name="T5" fmla="*/ 101 h 21701"/>
                </a:gdLst>
                <a:ahLst/>
                <a:cxnLst>
                  <a:cxn ang="0">
                    <a:pos x="T0" y="T1"/>
                  </a:cxn>
                  <a:cxn ang="0">
                    <a:pos x="T2" y="T3"/>
                  </a:cxn>
                  <a:cxn ang="0">
                    <a:pos x="T4" y="T5"/>
                  </a:cxn>
                </a:cxnLst>
                <a:rect l="0" t="0" r="r" b="b"/>
                <a:pathLst>
                  <a:path w="21600" h="21701" fill="none" extrusionOk="0">
                    <a:moveTo>
                      <a:pt x="21600" y="21701"/>
                    </a:moveTo>
                    <a:cubicBezTo>
                      <a:pt x="9670" y="21701"/>
                      <a:pt x="0" y="12030"/>
                      <a:pt x="0" y="101"/>
                    </a:cubicBezTo>
                    <a:cubicBezTo>
                      <a:pt x="-1" y="67"/>
                      <a:pt x="0" y="33"/>
                      <a:pt x="0" y="0"/>
                    </a:cubicBezTo>
                  </a:path>
                  <a:path w="21600" h="21701" stroke="0" extrusionOk="0">
                    <a:moveTo>
                      <a:pt x="21600" y="21701"/>
                    </a:moveTo>
                    <a:cubicBezTo>
                      <a:pt x="9670" y="21701"/>
                      <a:pt x="0" y="12030"/>
                      <a:pt x="0" y="101"/>
                    </a:cubicBezTo>
                    <a:cubicBezTo>
                      <a:pt x="-1" y="67"/>
                      <a:pt x="0" y="33"/>
                      <a:pt x="0" y="0"/>
                    </a:cubicBezTo>
                    <a:lnTo>
                      <a:pt x="21600" y="10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6407" name="Arc 39"/>
              <p:cNvSpPr>
                <a:spLocks/>
              </p:cNvSpPr>
              <p:nvPr/>
            </p:nvSpPr>
            <p:spPr bwMode="auto">
              <a:xfrm>
                <a:off x="2760" y="2261"/>
                <a:ext cx="40" cy="84"/>
              </a:xfrm>
              <a:custGeom>
                <a:avLst/>
                <a:gdLst>
                  <a:gd name="G0" fmla="+- 0 0 0"/>
                  <a:gd name="G1" fmla="+- 21600 0 0"/>
                  <a:gd name="G2" fmla="+- 21600 0 0"/>
                  <a:gd name="T0" fmla="*/ 0 w 21600"/>
                  <a:gd name="T1" fmla="*/ 0 h 21600"/>
                  <a:gd name="T2" fmla="*/ 21600 w 21600"/>
                  <a:gd name="T3" fmla="*/ 2149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89" y="0"/>
                      <a:pt x="21544" y="9609"/>
                      <a:pt x="21599" y="21499"/>
                    </a:cubicBezTo>
                  </a:path>
                  <a:path w="21600" h="21600" stroke="0" extrusionOk="0">
                    <a:moveTo>
                      <a:pt x="-1" y="0"/>
                    </a:moveTo>
                    <a:cubicBezTo>
                      <a:pt x="11889" y="0"/>
                      <a:pt x="21544" y="9609"/>
                      <a:pt x="21599" y="21499"/>
                    </a:cubicBezTo>
                    <a:lnTo>
                      <a:pt x="0" y="2160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86408" name="Group 40"/>
            <p:cNvGrpSpPr>
              <a:grpSpLocks/>
            </p:cNvGrpSpPr>
            <p:nvPr/>
          </p:nvGrpSpPr>
          <p:grpSpPr bwMode="auto">
            <a:xfrm>
              <a:off x="2856" y="2177"/>
              <a:ext cx="64" cy="168"/>
              <a:chOff x="2856" y="2177"/>
              <a:chExt cx="64" cy="168"/>
            </a:xfrm>
          </p:grpSpPr>
          <p:sp>
            <p:nvSpPr>
              <p:cNvPr id="186409" name="Arc 41"/>
              <p:cNvSpPr>
                <a:spLocks/>
              </p:cNvSpPr>
              <p:nvPr/>
            </p:nvSpPr>
            <p:spPr bwMode="auto">
              <a:xfrm>
                <a:off x="2856" y="2177"/>
                <a:ext cx="40" cy="84"/>
              </a:xfrm>
              <a:custGeom>
                <a:avLst/>
                <a:gdLst>
                  <a:gd name="G0" fmla="+- 21600 0 0"/>
                  <a:gd name="G1" fmla="+- 101 0 0"/>
                  <a:gd name="G2" fmla="+- 21600 0 0"/>
                  <a:gd name="T0" fmla="*/ 21600 w 21600"/>
                  <a:gd name="T1" fmla="*/ 21701 h 21701"/>
                  <a:gd name="T2" fmla="*/ 0 w 21600"/>
                  <a:gd name="T3" fmla="*/ 0 h 21701"/>
                  <a:gd name="T4" fmla="*/ 21600 w 21600"/>
                  <a:gd name="T5" fmla="*/ 101 h 21701"/>
                </a:gdLst>
                <a:ahLst/>
                <a:cxnLst>
                  <a:cxn ang="0">
                    <a:pos x="T0" y="T1"/>
                  </a:cxn>
                  <a:cxn ang="0">
                    <a:pos x="T2" y="T3"/>
                  </a:cxn>
                  <a:cxn ang="0">
                    <a:pos x="T4" y="T5"/>
                  </a:cxn>
                </a:cxnLst>
                <a:rect l="0" t="0" r="r" b="b"/>
                <a:pathLst>
                  <a:path w="21600" h="21701" fill="none" extrusionOk="0">
                    <a:moveTo>
                      <a:pt x="21600" y="21701"/>
                    </a:moveTo>
                    <a:cubicBezTo>
                      <a:pt x="9670" y="21701"/>
                      <a:pt x="0" y="12030"/>
                      <a:pt x="0" y="101"/>
                    </a:cubicBezTo>
                    <a:cubicBezTo>
                      <a:pt x="-1" y="67"/>
                      <a:pt x="0" y="33"/>
                      <a:pt x="0" y="0"/>
                    </a:cubicBezTo>
                  </a:path>
                  <a:path w="21600" h="21701" stroke="0" extrusionOk="0">
                    <a:moveTo>
                      <a:pt x="21600" y="21701"/>
                    </a:moveTo>
                    <a:cubicBezTo>
                      <a:pt x="9670" y="21701"/>
                      <a:pt x="0" y="12030"/>
                      <a:pt x="0" y="101"/>
                    </a:cubicBezTo>
                    <a:cubicBezTo>
                      <a:pt x="-1" y="67"/>
                      <a:pt x="0" y="33"/>
                      <a:pt x="0" y="0"/>
                    </a:cubicBezTo>
                    <a:lnTo>
                      <a:pt x="21600" y="10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86410" name="Arc 42"/>
              <p:cNvSpPr>
                <a:spLocks/>
              </p:cNvSpPr>
              <p:nvPr/>
            </p:nvSpPr>
            <p:spPr bwMode="auto">
              <a:xfrm>
                <a:off x="2880" y="2261"/>
                <a:ext cx="40" cy="84"/>
              </a:xfrm>
              <a:custGeom>
                <a:avLst/>
                <a:gdLst>
                  <a:gd name="G0" fmla="+- 0 0 0"/>
                  <a:gd name="G1" fmla="+- 21600 0 0"/>
                  <a:gd name="G2" fmla="+- 21600 0 0"/>
                  <a:gd name="T0" fmla="*/ 0 w 21600"/>
                  <a:gd name="T1" fmla="*/ 0 h 21600"/>
                  <a:gd name="T2" fmla="*/ 21600 w 21600"/>
                  <a:gd name="T3" fmla="*/ 21499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889" y="0"/>
                      <a:pt x="21544" y="9609"/>
                      <a:pt x="21599" y="21499"/>
                    </a:cubicBezTo>
                  </a:path>
                  <a:path w="21600" h="21600" stroke="0" extrusionOk="0">
                    <a:moveTo>
                      <a:pt x="-1" y="0"/>
                    </a:moveTo>
                    <a:cubicBezTo>
                      <a:pt x="11889" y="0"/>
                      <a:pt x="21544" y="9609"/>
                      <a:pt x="21599" y="21499"/>
                    </a:cubicBezTo>
                    <a:lnTo>
                      <a:pt x="0" y="2160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nvGrpSpPr>
          <p:cNvPr id="186411" name="Group 43"/>
          <p:cNvGrpSpPr>
            <a:grpSpLocks/>
          </p:cNvGrpSpPr>
          <p:nvPr/>
        </p:nvGrpSpPr>
        <p:grpSpPr bwMode="auto">
          <a:xfrm>
            <a:off x="755650" y="1316038"/>
            <a:ext cx="914400" cy="584200"/>
            <a:chOff x="616" y="773"/>
            <a:chExt cx="576" cy="368"/>
          </a:xfrm>
        </p:grpSpPr>
        <p:sp>
          <p:nvSpPr>
            <p:cNvPr id="186412" name="Freeform 44"/>
            <p:cNvSpPr>
              <a:spLocks/>
            </p:cNvSpPr>
            <p:nvPr/>
          </p:nvSpPr>
          <p:spPr bwMode="auto">
            <a:xfrm>
              <a:off x="872" y="901"/>
              <a:ext cx="320" cy="240"/>
            </a:xfrm>
            <a:custGeom>
              <a:avLst/>
              <a:gdLst>
                <a:gd name="T0" fmla="*/ 240 w 320"/>
                <a:gd name="T1" fmla="*/ 240 h 240"/>
                <a:gd name="T2" fmla="*/ 80 w 320"/>
                <a:gd name="T3" fmla="*/ 240 h 240"/>
                <a:gd name="T4" fmla="*/ 0 w 320"/>
                <a:gd name="T5" fmla="*/ 128 h 240"/>
                <a:gd name="T6" fmla="*/ 80 w 320"/>
                <a:gd name="T7" fmla="*/ 0 h 240"/>
                <a:gd name="T8" fmla="*/ 240 w 320"/>
                <a:gd name="T9" fmla="*/ 0 h 240"/>
                <a:gd name="T10" fmla="*/ 320 w 320"/>
                <a:gd name="T11" fmla="*/ 128 h 240"/>
                <a:gd name="T12" fmla="*/ 240 w 3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320" h="240">
                  <a:moveTo>
                    <a:pt x="240" y="240"/>
                  </a:moveTo>
                  <a:lnTo>
                    <a:pt x="80" y="240"/>
                  </a:lnTo>
                  <a:lnTo>
                    <a:pt x="0" y="128"/>
                  </a:lnTo>
                  <a:lnTo>
                    <a:pt x="80" y="0"/>
                  </a:lnTo>
                  <a:lnTo>
                    <a:pt x="240" y="0"/>
                  </a:lnTo>
                  <a:lnTo>
                    <a:pt x="320" y="128"/>
                  </a:lnTo>
                  <a:lnTo>
                    <a:pt x="240" y="240"/>
                  </a:lnTo>
                  <a:close/>
                </a:path>
              </a:pathLst>
            </a:custGeom>
            <a:solidFill>
              <a:srgbClr val="FF6600"/>
            </a:solidFill>
            <a:ln w="12700">
              <a:solidFill>
                <a:srgbClr val="FFFFFF"/>
              </a:solidFill>
              <a:prstDash val="solid"/>
              <a:round/>
              <a:headEnd/>
              <a:tailEnd/>
            </a:ln>
          </p:spPr>
          <p:txBody>
            <a:bodyPr/>
            <a:lstStyle/>
            <a:p>
              <a:endParaRPr lang="ja-JP" altLang="en-US"/>
            </a:p>
          </p:txBody>
        </p:sp>
        <p:sp>
          <p:nvSpPr>
            <p:cNvPr id="186413" name="Freeform 45"/>
            <p:cNvSpPr>
              <a:spLocks/>
            </p:cNvSpPr>
            <p:nvPr/>
          </p:nvSpPr>
          <p:spPr bwMode="auto">
            <a:xfrm>
              <a:off x="616" y="773"/>
              <a:ext cx="320" cy="240"/>
            </a:xfrm>
            <a:custGeom>
              <a:avLst/>
              <a:gdLst>
                <a:gd name="T0" fmla="*/ 240 w 320"/>
                <a:gd name="T1" fmla="*/ 240 h 240"/>
                <a:gd name="T2" fmla="*/ 80 w 320"/>
                <a:gd name="T3" fmla="*/ 240 h 240"/>
                <a:gd name="T4" fmla="*/ 0 w 320"/>
                <a:gd name="T5" fmla="*/ 128 h 240"/>
                <a:gd name="T6" fmla="*/ 80 w 320"/>
                <a:gd name="T7" fmla="*/ 0 h 240"/>
                <a:gd name="T8" fmla="*/ 240 w 320"/>
                <a:gd name="T9" fmla="*/ 0 h 240"/>
                <a:gd name="T10" fmla="*/ 320 w 320"/>
                <a:gd name="T11" fmla="*/ 128 h 240"/>
                <a:gd name="T12" fmla="*/ 240 w 3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320" h="240">
                  <a:moveTo>
                    <a:pt x="240" y="240"/>
                  </a:moveTo>
                  <a:lnTo>
                    <a:pt x="80" y="240"/>
                  </a:lnTo>
                  <a:lnTo>
                    <a:pt x="0" y="128"/>
                  </a:lnTo>
                  <a:lnTo>
                    <a:pt x="80" y="0"/>
                  </a:lnTo>
                  <a:lnTo>
                    <a:pt x="240" y="0"/>
                  </a:lnTo>
                  <a:lnTo>
                    <a:pt x="320" y="128"/>
                  </a:lnTo>
                  <a:lnTo>
                    <a:pt x="240" y="240"/>
                  </a:lnTo>
                  <a:close/>
                </a:path>
              </a:pathLst>
            </a:custGeom>
            <a:solidFill>
              <a:srgbClr val="FF6600"/>
            </a:solidFill>
            <a:ln w="12700">
              <a:solidFill>
                <a:srgbClr val="FFFFFF"/>
              </a:solidFill>
              <a:prstDash val="solid"/>
              <a:round/>
              <a:headEnd/>
              <a:tailEnd/>
            </a:ln>
          </p:spPr>
          <p:txBody>
            <a:bodyPr/>
            <a:lstStyle/>
            <a:p>
              <a:endParaRPr lang="ja-JP" altLang="en-US"/>
            </a:p>
          </p:txBody>
        </p:sp>
      </p:grpSp>
      <p:grpSp>
        <p:nvGrpSpPr>
          <p:cNvPr id="186414" name="Group 46"/>
          <p:cNvGrpSpPr>
            <a:grpSpLocks/>
          </p:cNvGrpSpPr>
          <p:nvPr/>
        </p:nvGrpSpPr>
        <p:grpSpPr bwMode="auto">
          <a:xfrm>
            <a:off x="438150" y="2776538"/>
            <a:ext cx="1003300" cy="647700"/>
            <a:chOff x="416" y="1693"/>
            <a:chExt cx="632" cy="408"/>
          </a:xfrm>
        </p:grpSpPr>
        <p:grpSp>
          <p:nvGrpSpPr>
            <p:cNvPr id="186415" name="Group 47"/>
            <p:cNvGrpSpPr>
              <a:grpSpLocks/>
            </p:cNvGrpSpPr>
            <p:nvPr/>
          </p:nvGrpSpPr>
          <p:grpSpPr bwMode="auto">
            <a:xfrm>
              <a:off x="416" y="1693"/>
              <a:ext cx="560" cy="360"/>
              <a:chOff x="416" y="1693"/>
              <a:chExt cx="560" cy="360"/>
            </a:xfrm>
          </p:grpSpPr>
          <p:sp>
            <p:nvSpPr>
              <p:cNvPr id="186416" name="Freeform 48"/>
              <p:cNvSpPr>
                <a:spLocks/>
              </p:cNvSpPr>
              <p:nvPr/>
            </p:nvSpPr>
            <p:spPr bwMode="auto">
              <a:xfrm>
                <a:off x="656" y="1813"/>
                <a:ext cx="320" cy="240"/>
              </a:xfrm>
              <a:custGeom>
                <a:avLst/>
                <a:gdLst>
                  <a:gd name="T0" fmla="*/ 240 w 320"/>
                  <a:gd name="T1" fmla="*/ 240 h 240"/>
                  <a:gd name="T2" fmla="*/ 80 w 320"/>
                  <a:gd name="T3" fmla="*/ 240 h 240"/>
                  <a:gd name="T4" fmla="*/ 0 w 320"/>
                  <a:gd name="T5" fmla="*/ 128 h 240"/>
                  <a:gd name="T6" fmla="*/ 80 w 320"/>
                  <a:gd name="T7" fmla="*/ 0 h 240"/>
                  <a:gd name="T8" fmla="*/ 240 w 320"/>
                  <a:gd name="T9" fmla="*/ 0 h 240"/>
                  <a:gd name="T10" fmla="*/ 320 w 320"/>
                  <a:gd name="T11" fmla="*/ 128 h 240"/>
                  <a:gd name="T12" fmla="*/ 240 w 3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320" h="240">
                    <a:moveTo>
                      <a:pt x="240" y="240"/>
                    </a:moveTo>
                    <a:lnTo>
                      <a:pt x="80" y="240"/>
                    </a:lnTo>
                    <a:lnTo>
                      <a:pt x="0" y="128"/>
                    </a:lnTo>
                    <a:lnTo>
                      <a:pt x="80" y="0"/>
                    </a:lnTo>
                    <a:lnTo>
                      <a:pt x="240" y="0"/>
                    </a:lnTo>
                    <a:lnTo>
                      <a:pt x="320" y="128"/>
                    </a:lnTo>
                    <a:lnTo>
                      <a:pt x="240" y="240"/>
                    </a:lnTo>
                    <a:close/>
                  </a:path>
                </a:pathLst>
              </a:custGeom>
              <a:solidFill>
                <a:srgbClr val="FF6600"/>
              </a:solidFill>
              <a:ln w="12700">
                <a:solidFill>
                  <a:srgbClr val="FFFFFF"/>
                </a:solidFill>
                <a:prstDash val="solid"/>
                <a:round/>
                <a:headEnd/>
                <a:tailEnd/>
              </a:ln>
            </p:spPr>
            <p:txBody>
              <a:bodyPr/>
              <a:lstStyle/>
              <a:p>
                <a:endParaRPr lang="ja-JP" altLang="en-US"/>
              </a:p>
            </p:txBody>
          </p:sp>
          <p:sp>
            <p:nvSpPr>
              <p:cNvPr id="186417" name="Freeform 49"/>
              <p:cNvSpPr>
                <a:spLocks/>
              </p:cNvSpPr>
              <p:nvPr/>
            </p:nvSpPr>
            <p:spPr bwMode="auto">
              <a:xfrm>
                <a:off x="416" y="1693"/>
                <a:ext cx="320" cy="248"/>
              </a:xfrm>
              <a:custGeom>
                <a:avLst/>
                <a:gdLst>
                  <a:gd name="T0" fmla="*/ 240 w 320"/>
                  <a:gd name="T1" fmla="*/ 248 h 248"/>
                  <a:gd name="T2" fmla="*/ 80 w 320"/>
                  <a:gd name="T3" fmla="*/ 248 h 248"/>
                  <a:gd name="T4" fmla="*/ 0 w 320"/>
                  <a:gd name="T5" fmla="*/ 128 h 248"/>
                  <a:gd name="T6" fmla="*/ 80 w 320"/>
                  <a:gd name="T7" fmla="*/ 0 h 248"/>
                  <a:gd name="T8" fmla="*/ 240 w 320"/>
                  <a:gd name="T9" fmla="*/ 0 h 248"/>
                  <a:gd name="T10" fmla="*/ 320 w 320"/>
                  <a:gd name="T11" fmla="*/ 128 h 248"/>
                  <a:gd name="T12" fmla="*/ 240 w 320"/>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320" h="248">
                    <a:moveTo>
                      <a:pt x="240" y="248"/>
                    </a:moveTo>
                    <a:lnTo>
                      <a:pt x="80" y="248"/>
                    </a:lnTo>
                    <a:lnTo>
                      <a:pt x="0" y="128"/>
                    </a:lnTo>
                    <a:lnTo>
                      <a:pt x="80" y="0"/>
                    </a:lnTo>
                    <a:lnTo>
                      <a:pt x="240" y="0"/>
                    </a:lnTo>
                    <a:lnTo>
                      <a:pt x="320" y="128"/>
                    </a:lnTo>
                    <a:lnTo>
                      <a:pt x="240" y="248"/>
                    </a:lnTo>
                    <a:close/>
                  </a:path>
                </a:pathLst>
              </a:custGeom>
              <a:solidFill>
                <a:srgbClr val="FF6600"/>
              </a:solidFill>
              <a:ln w="12700">
                <a:solidFill>
                  <a:srgbClr val="FFFFFF"/>
                </a:solidFill>
                <a:prstDash val="solid"/>
                <a:round/>
                <a:headEnd/>
                <a:tailEnd/>
              </a:ln>
            </p:spPr>
            <p:txBody>
              <a:bodyPr/>
              <a:lstStyle/>
              <a:p>
                <a:endParaRPr lang="ja-JP" altLang="en-US"/>
              </a:p>
            </p:txBody>
          </p:sp>
        </p:grpSp>
        <p:sp>
          <p:nvSpPr>
            <p:cNvPr id="186418" name="Freeform 50"/>
            <p:cNvSpPr>
              <a:spLocks/>
            </p:cNvSpPr>
            <p:nvPr/>
          </p:nvSpPr>
          <p:spPr bwMode="auto">
            <a:xfrm>
              <a:off x="808" y="1781"/>
              <a:ext cx="240" cy="320"/>
            </a:xfrm>
            <a:custGeom>
              <a:avLst/>
              <a:gdLst>
                <a:gd name="T0" fmla="*/ 168 w 240"/>
                <a:gd name="T1" fmla="*/ 152 h 320"/>
                <a:gd name="T2" fmla="*/ 16 w 240"/>
                <a:gd name="T3" fmla="*/ 0 h 320"/>
                <a:gd name="T4" fmla="*/ 240 w 240"/>
                <a:gd name="T5" fmla="*/ 0 h 320"/>
                <a:gd name="T6" fmla="*/ 240 w 240"/>
                <a:gd name="T7" fmla="*/ 0 h 320"/>
                <a:gd name="T8" fmla="*/ 240 w 240"/>
                <a:gd name="T9" fmla="*/ 320 h 320"/>
                <a:gd name="T10" fmla="*/ 240 w 240"/>
                <a:gd name="T11" fmla="*/ 320 h 320"/>
                <a:gd name="T12" fmla="*/ 0 w 240"/>
                <a:gd name="T13" fmla="*/ 320 h 320"/>
                <a:gd name="T14" fmla="*/ 168 w 240"/>
                <a:gd name="T15" fmla="*/ 152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320">
                  <a:moveTo>
                    <a:pt x="168" y="152"/>
                  </a:moveTo>
                  <a:lnTo>
                    <a:pt x="16" y="0"/>
                  </a:lnTo>
                  <a:lnTo>
                    <a:pt x="240" y="0"/>
                  </a:lnTo>
                  <a:lnTo>
                    <a:pt x="240" y="0"/>
                  </a:lnTo>
                  <a:lnTo>
                    <a:pt x="240" y="320"/>
                  </a:lnTo>
                  <a:lnTo>
                    <a:pt x="240" y="320"/>
                  </a:lnTo>
                  <a:lnTo>
                    <a:pt x="0" y="320"/>
                  </a:lnTo>
                  <a:lnTo>
                    <a:pt x="168" y="152"/>
                  </a:lnTo>
                  <a:close/>
                </a:path>
              </a:pathLst>
            </a:custGeom>
            <a:solidFill>
              <a:srgbClr val="0000EE"/>
            </a:solidFill>
            <a:ln w="12700">
              <a:solidFill>
                <a:srgbClr val="0000EE"/>
              </a:solidFill>
              <a:prstDash val="solid"/>
              <a:round/>
              <a:headEnd/>
              <a:tailEnd/>
            </a:ln>
          </p:spPr>
          <p:txBody>
            <a:bodyPr/>
            <a:lstStyle/>
            <a:p>
              <a:endParaRPr lang="ja-JP" altLang="en-US"/>
            </a:p>
          </p:txBody>
        </p:sp>
      </p:grpSp>
      <p:grpSp>
        <p:nvGrpSpPr>
          <p:cNvPr id="186421" name="Group 53"/>
          <p:cNvGrpSpPr>
            <a:grpSpLocks/>
          </p:cNvGrpSpPr>
          <p:nvPr/>
        </p:nvGrpSpPr>
        <p:grpSpPr bwMode="auto">
          <a:xfrm>
            <a:off x="3340100" y="2547938"/>
            <a:ext cx="2108200" cy="704850"/>
            <a:chOff x="2244" y="1549"/>
            <a:chExt cx="1328" cy="444"/>
          </a:xfrm>
        </p:grpSpPr>
        <p:sp>
          <p:nvSpPr>
            <p:cNvPr id="186422" name="Oval 54"/>
            <p:cNvSpPr>
              <a:spLocks noChangeArrowheads="1"/>
            </p:cNvSpPr>
            <p:nvPr/>
          </p:nvSpPr>
          <p:spPr bwMode="auto">
            <a:xfrm>
              <a:off x="2356" y="1761"/>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3" name="Oval 55"/>
            <p:cNvSpPr>
              <a:spLocks noChangeArrowheads="1"/>
            </p:cNvSpPr>
            <p:nvPr/>
          </p:nvSpPr>
          <p:spPr bwMode="auto">
            <a:xfrm>
              <a:off x="2468" y="1697"/>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4" name="Oval 56"/>
            <p:cNvSpPr>
              <a:spLocks noChangeArrowheads="1"/>
            </p:cNvSpPr>
            <p:nvPr/>
          </p:nvSpPr>
          <p:spPr bwMode="auto">
            <a:xfrm>
              <a:off x="2604" y="1681"/>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5" name="Oval 57"/>
            <p:cNvSpPr>
              <a:spLocks noChangeArrowheads="1"/>
            </p:cNvSpPr>
            <p:nvPr/>
          </p:nvSpPr>
          <p:spPr bwMode="auto">
            <a:xfrm>
              <a:off x="2988" y="1793"/>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6" name="Oval 58"/>
            <p:cNvSpPr>
              <a:spLocks noChangeArrowheads="1"/>
            </p:cNvSpPr>
            <p:nvPr/>
          </p:nvSpPr>
          <p:spPr bwMode="auto">
            <a:xfrm>
              <a:off x="3100" y="1849"/>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7" name="Oval 59"/>
            <p:cNvSpPr>
              <a:spLocks noChangeArrowheads="1"/>
            </p:cNvSpPr>
            <p:nvPr/>
          </p:nvSpPr>
          <p:spPr bwMode="auto">
            <a:xfrm>
              <a:off x="2260" y="1841"/>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8" name="Oval 60"/>
            <p:cNvSpPr>
              <a:spLocks noChangeArrowheads="1"/>
            </p:cNvSpPr>
            <p:nvPr/>
          </p:nvSpPr>
          <p:spPr bwMode="auto">
            <a:xfrm>
              <a:off x="2596" y="1561"/>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29" name="Oval 61"/>
            <p:cNvSpPr>
              <a:spLocks noChangeArrowheads="1"/>
            </p:cNvSpPr>
            <p:nvPr/>
          </p:nvSpPr>
          <p:spPr bwMode="auto">
            <a:xfrm>
              <a:off x="2732" y="1577"/>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0" name="Oval 62"/>
            <p:cNvSpPr>
              <a:spLocks noChangeArrowheads="1"/>
            </p:cNvSpPr>
            <p:nvPr/>
          </p:nvSpPr>
          <p:spPr bwMode="auto">
            <a:xfrm>
              <a:off x="2860" y="1625"/>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1" name="Oval 63"/>
            <p:cNvSpPr>
              <a:spLocks noChangeArrowheads="1"/>
            </p:cNvSpPr>
            <p:nvPr/>
          </p:nvSpPr>
          <p:spPr bwMode="auto">
            <a:xfrm>
              <a:off x="2980" y="1681"/>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2" name="Oval 64"/>
            <p:cNvSpPr>
              <a:spLocks noChangeArrowheads="1"/>
            </p:cNvSpPr>
            <p:nvPr/>
          </p:nvSpPr>
          <p:spPr bwMode="auto">
            <a:xfrm>
              <a:off x="3092" y="1737"/>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3" name="Oval 65"/>
            <p:cNvSpPr>
              <a:spLocks noChangeArrowheads="1"/>
            </p:cNvSpPr>
            <p:nvPr/>
          </p:nvSpPr>
          <p:spPr bwMode="auto">
            <a:xfrm>
              <a:off x="2244" y="1729"/>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4" name="Freeform 66"/>
            <p:cNvSpPr>
              <a:spLocks/>
            </p:cNvSpPr>
            <p:nvPr/>
          </p:nvSpPr>
          <p:spPr bwMode="auto">
            <a:xfrm>
              <a:off x="2312" y="1549"/>
              <a:ext cx="248" cy="192"/>
            </a:xfrm>
            <a:custGeom>
              <a:avLst/>
              <a:gdLst>
                <a:gd name="T0" fmla="*/ 136 w 248"/>
                <a:gd name="T1" fmla="*/ 104 h 192"/>
                <a:gd name="T2" fmla="*/ 192 w 248"/>
                <a:gd name="T3" fmla="*/ 0 h 192"/>
                <a:gd name="T4" fmla="*/ 248 w 248"/>
                <a:gd name="T5" fmla="*/ 88 h 192"/>
                <a:gd name="T6" fmla="*/ 248 w 248"/>
                <a:gd name="T7" fmla="*/ 88 h 192"/>
                <a:gd name="T8" fmla="*/ 64 w 248"/>
                <a:gd name="T9" fmla="*/ 192 h 192"/>
                <a:gd name="T10" fmla="*/ 64 w 248"/>
                <a:gd name="T11" fmla="*/ 192 h 192"/>
                <a:gd name="T12" fmla="*/ 0 w 248"/>
                <a:gd name="T13" fmla="*/ 96 h 192"/>
                <a:gd name="T14" fmla="*/ 136 w 248"/>
                <a:gd name="T15" fmla="*/ 104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92">
                  <a:moveTo>
                    <a:pt x="136" y="104"/>
                  </a:moveTo>
                  <a:lnTo>
                    <a:pt x="192" y="0"/>
                  </a:lnTo>
                  <a:lnTo>
                    <a:pt x="248" y="88"/>
                  </a:lnTo>
                  <a:lnTo>
                    <a:pt x="248" y="88"/>
                  </a:lnTo>
                  <a:lnTo>
                    <a:pt x="64" y="192"/>
                  </a:lnTo>
                  <a:lnTo>
                    <a:pt x="64" y="192"/>
                  </a:lnTo>
                  <a:lnTo>
                    <a:pt x="0" y="96"/>
                  </a:lnTo>
                  <a:lnTo>
                    <a:pt x="136" y="104"/>
                  </a:lnTo>
                  <a:close/>
                </a:path>
              </a:pathLst>
            </a:custGeom>
            <a:solidFill>
              <a:srgbClr val="220000"/>
            </a:solidFill>
            <a:ln w="12700">
              <a:solidFill>
                <a:srgbClr val="220000"/>
              </a:solidFill>
              <a:prstDash val="solid"/>
              <a:round/>
              <a:headEnd/>
              <a:tailEnd/>
            </a:ln>
          </p:spPr>
          <p:txBody>
            <a:bodyPr/>
            <a:lstStyle/>
            <a:p>
              <a:endParaRPr lang="ja-JP" altLang="en-US"/>
            </a:p>
          </p:txBody>
        </p:sp>
        <p:sp>
          <p:nvSpPr>
            <p:cNvPr id="186435" name="Freeform 67"/>
            <p:cNvSpPr>
              <a:spLocks/>
            </p:cNvSpPr>
            <p:nvPr/>
          </p:nvSpPr>
          <p:spPr bwMode="auto">
            <a:xfrm>
              <a:off x="2712" y="1701"/>
              <a:ext cx="248" cy="176"/>
            </a:xfrm>
            <a:custGeom>
              <a:avLst/>
              <a:gdLst>
                <a:gd name="T0" fmla="*/ 128 w 248"/>
                <a:gd name="T1" fmla="*/ 72 h 176"/>
                <a:gd name="T2" fmla="*/ 0 w 248"/>
                <a:gd name="T3" fmla="*/ 88 h 176"/>
                <a:gd name="T4" fmla="*/ 48 w 248"/>
                <a:gd name="T5" fmla="*/ 0 h 176"/>
                <a:gd name="T6" fmla="*/ 48 w 248"/>
                <a:gd name="T7" fmla="*/ 0 h 176"/>
                <a:gd name="T8" fmla="*/ 248 w 248"/>
                <a:gd name="T9" fmla="*/ 72 h 176"/>
                <a:gd name="T10" fmla="*/ 248 w 248"/>
                <a:gd name="T11" fmla="*/ 72 h 176"/>
                <a:gd name="T12" fmla="*/ 192 w 248"/>
                <a:gd name="T13" fmla="*/ 176 h 176"/>
                <a:gd name="T14" fmla="*/ 128 w 248"/>
                <a:gd name="T15" fmla="*/ 72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76">
                  <a:moveTo>
                    <a:pt x="128" y="72"/>
                  </a:moveTo>
                  <a:lnTo>
                    <a:pt x="0" y="88"/>
                  </a:lnTo>
                  <a:lnTo>
                    <a:pt x="48" y="0"/>
                  </a:lnTo>
                  <a:lnTo>
                    <a:pt x="48" y="0"/>
                  </a:lnTo>
                  <a:lnTo>
                    <a:pt x="248" y="72"/>
                  </a:lnTo>
                  <a:lnTo>
                    <a:pt x="248" y="72"/>
                  </a:lnTo>
                  <a:lnTo>
                    <a:pt x="192" y="176"/>
                  </a:lnTo>
                  <a:lnTo>
                    <a:pt x="128" y="72"/>
                  </a:lnTo>
                  <a:close/>
                </a:path>
              </a:pathLst>
            </a:custGeom>
            <a:solidFill>
              <a:srgbClr val="220000"/>
            </a:solidFill>
            <a:ln w="12700">
              <a:solidFill>
                <a:srgbClr val="220000"/>
              </a:solidFill>
              <a:prstDash val="solid"/>
              <a:round/>
              <a:headEnd/>
              <a:tailEnd/>
            </a:ln>
          </p:spPr>
          <p:txBody>
            <a:bodyPr/>
            <a:lstStyle/>
            <a:p>
              <a:endParaRPr lang="ja-JP" altLang="en-US"/>
            </a:p>
          </p:txBody>
        </p:sp>
        <p:sp>
          <p:nvSpPr>
            <p:cNvPr id="186436" name="Oval 68"/>
            <p:cNvSpPr>
              <a:spLocks noChangeArrowheads="1"/>
            </p:cNvSpPr>
            <p:nvPr/>
          </p:nvSpPr>
          <p:spPr bwMode="auto">
            <a:xfrm>
              <a:off x="3220" y="1897"/>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7" name="Oval 69"/>
            <p:cNvSpPr>
              <a:spLocks noChangeArrowheads="1"/>
            </p:cNvSpPr>
            <p:nvPr/>
          </p:nvSpPr>
          <p:spPr bwMode="auto">
            <a:xfrm>
              <a:off x="3340" y="1873"/>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38" name="Freeform 70"/>
            <p:cNvSpPr>
              <a:spLocks/>
            </p:cNvSpPr>
            <p:nvPr/>
          </p:nvSpPr>
          <p:spPr bwMode="auto">
            <a:xfrm>
              <a:off x="3224" y="1717"/>
              <a:ext cx="224" cy="136"/>
            </a:xfrm>
            <a:custGeom>
              <a:avLst/>
              <a:gdLst>
                <a:gd name="T0" fmla="*/ 112 w 224"/>
                <a:gd name="T1" fmla="*/ 80 h 136"/>
                <a:gd name="T2" fmla="*/ 216 w 224"/>
                <a:gd name="T3" fmla="*/ 0 h 136"/>
                <a:gd name="T4" fmla="*/ 224 w 224"/>
                <a:gd name="T5" fmla="*/ 104 h 136"/>
                <a:gd name="T6" fmla="*/ 224 w 224"/>
                <a:gd name="T7" fmla="*/ 104 h 136"/>
                <a:gd name="T8" fmla="*/ 8 w 224"/>
                <a:gd name="T9" fmla="*/ 136 h 136"/>
                <a:gd name="T10" fmla="*/ 8 w 224"/>
                <a:gd name="T11" fmla="*/ 136 h 136"/>
                <a:gd name="T12" fmla="*/ 0 w 224"/>
                <a:gd name="T13" fmla="*/ 24 h 136"/>
                <a:gd name="T14" fmla="*/ 112 w 224"/>
                <a:gd name="T15" fmla="*/ 8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4" h="136">
                  <a:moveTo>
                    <a:pt x="112" y="80"/>
                  </a:moveTo>
                  <a:lnTo>
                    <a:pt x="216" y="0"/>
                  </a:lnTo>
                  <a:lnTo>
                    <a:pt x="224" y="104"/>
                  </a:lnTo>
                  <a:lnTo>
                    <a:pt x="224" y="104"/>
                  </a:lnTo>
                  <a:lnTo>
                    <a:pt x="8" y="136"/>
                  </a:lnTo>
                  <a:lnTo>
                    <a:pt x="8" y="136"/>
                  </a:lnTo>
                  <a:lnTo>
                    <a:pt x="0" y="24"/>
                  </a:lnTo>
                  <a:lnTo>
                    <a:pt x="112" y="80"/>
                  </a:lnTo>
                  <a:close/>
                </a:path>
              </a:pathLst>
            </a:custGeom>
            <a:solidFill>
              <a:srgbClr val="220000"/>
            </a:solidFill>
            <a:ln w="12700">
              <a:solidFill>
                <a:srgbClr val="220000"/>
              </a:solidFill>
              <a:prstDash val="solid"/>
              <a:round/>
              <a:headEnd/>
              <a:tailEnd/>
            </a:ln>
          </p:spPr>
          <p:txBody>
            <a:bodyPr/>
            <a:lstStyle/>
            <a:p>
              <a:endParaRPr lang="ja-JP" altLang="en-US"/>
            </a:p>
          </p:txBody>
        </p:sp>
        <p:sp>
          <p:nvSpPr>
            <p:cNvPr id="186439" name="Oval 71"/>
            <p:cNvSpPr>
              <a:spLocks noChangeArrowheads="1"/>
            </p:cNvSpPr>
            <p:nvPr/>
          </p:nvSpPr>
          <p:spPr bwMode="auto">
            <a:xfrm>
              <a:off x="3452" y="1833"/>
              <a:ext cx="104" cy="96"/>
            </a:xfrm>
            <a:prstGeom prst="ellipse">
              <a:avLst/>
            </a:prstGeom>
            <a:solidFill>
              <a:srgbClr val="220000"/>
            </a:solidFill>
            <a:ln w="12700">
              <a:solidFill>
                <a:srgbClr val="220000"/>
              </a:solidFill>
              <a:round/>
              <a:headEnd/>
              <a:tailEnd/>
            </a:ln>
          </p:spPr>
          <p:txBody>
            <a:bodyPr/>
            <a:lstStyle/>
            <a:p>
              <a:endParaRPr lang="ja-JP" altLang="en-US"/>
            </a:p>
          </p:txBody>
        </p:sp>
        <p:sp>
          <p:nvSpPr>
            <p:cNvPr id="186440" name="Oval 72"/>
            <p:cNvSpPr>
              <a:spLocks noChangeArrowheads="1"/>
            </p:cNvSpPr>
            <p:nvPr/>
          </p:nvSpPr>
          <p:spPr bwMode="auto">
            <a:xfrm>
              <a:off x="3468" y="1705"/>
              <a:ext cx="104" cy="96"/>
            </a:xfrm>
            <a:prstGeom prst="ellipse">
              <a:avLst/>
            </a:prstGeom>
            <a:solidFill>
              <a:srgbClr val="220000"/>
            </a:solidFill>
            <a:ln w="12700">
              <a:solidFill>
                <a:srgbClr val="220000"/>
              </a:solidFill>
              <a:round/>
              <a:headEnd/>
              <a:tailEnd/>
            </a:ln>
          </p:spPr>
          <p:txBody>
            <a:bodyPr/>
            <a:lstStyle/>
            <a:p>
              <a:endParaRPr lang="ja-JP" altLang="en-US"/>
            </a:p>
          </p:txBody>
        </p:sp>
      </p:grpSp>
      <p:grpSp>
        <p:nvGrpSpPr>
          <p:cNvPr id="186441" name="Group 73"/>
          <p:cNvGrpSpPr>
            <a:grpSpLocks/>
          </p:cNvGrpSpPr>
          <p:nvPr/>
        </p:nvGrpSpPr>
        <p:grpSpPr bwMode="auto">
          <a:xfrm>
            <a:off x="920750" y="2001838"/>
            <a:ext cx="444500" cy="812800"/>
            <a:chOff x="720" y="1205"/>
            <a:chExt cx="280" cy="512"/>
          </a:xfrm>
        </p:grpSpPr>
        <p:sp>
          <p:nvSpPr>
            <p:cNvPr id="186442" name="Line 74"/>
            <p:cNvSpPr>
              <a:spLocks noChangeShapeType="1"/>
            </p:cNvSpPr>
            <p:nvPr/>
          </p:nvSpPr>
          <p:spPr bwMode="auto">
            <a:xfrm flipH="1">
              <a:off x="768" y="1205"/>
              <a:ext cx="232" cy="416"/>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6443" name="Freeform 75"/>
            <p:cNvSpPr>
              <a:spLocks/>
            </p:cNvSpPr>
            <p:nvPr/>
          </p:nvSpPr>
          <p:spPr bwMode="auto">
            <a:xfrm>
              <a:off x="720" y="1557"/>
              <a:ext cx="120" cy="160"/>
            </a:xfrm>
            <a:custGeom>
              <a:avLst/>
              <a:gdLst>
                <a:gd name="T0" fmla="*/ 48 w 120"/>
                <a:gd name="T1" fmla="*/ 64 h 160"/>
                <a:gd name="T2" fmla="*/ 24 w 120"/>
                <a:gd name="T3" fmla="*/ 0 h 160"/>
                <a:gd name="T4" fmla="*/ 0 w 120"/>
                <a:gd name="T5" fmla="*/ 160 h 160"/>
                <a:gd name="T6" fmla="*/ 120 w 120"/>
                <a:gd name="T7" fmla="*/ 56 h 160"/>
                <a:gd name="T8" fmla="*/ 48 w 120"/>
                <a:gd name="T9" fmla="*/ 64 h 160"/>
              </a:gdLst>
              <a:ahLst/>
              <a:cxnLst>
                <a:cxn ang="0">
                  <a:pos x="T0" y="T1"/>
                </a:cxn>
                <a:cxn ang="0">
                  <a:pos x="T2" y="T3"/>
                </a:cxn>
                <a:cxn ang="0">
                  <a:pos x="T4" y="T5"/>
                </a:cxn>
                <a:cxn ang="0">
                  <a:pos x="T6" y="T7"/>
                </a:cxn>
                <a:cxn ang="0">
                  <a:pos x="T8" y="T9"/>
                </a:cxn>
              </a:cxnLst>
              <a:rect l="0" t="0" r="r" b="b"/>
              <a:pathLst>
                <a:path w="120" h="160">
                  <a:moveTo>
                    <a:pt x="48" y="64"/>
                  </a:moveTo>
                  <a:lnTo>
                    <a:pt x="24" y="0"/>
                  </a:lnTo>
                  <a:lnTo>
                    <a:pt x="0" y="160"/>
                  </a:lnTo>
                  <a:lnTo>
                    <a:pt x="120" y="56"/>
                  </a:lnTo>
                  <a:lnTo>
                    <a:pt x="48" y="6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86444" name="Group 76"/>
          <p:cNvGrpSpPr>
            <a:grpSpLocks/>
          </p:cNvGrpSpPr>
          <p:nvPr/>
        </p:nvGrpSpPr>
        <p:grpSpPr bwMode="auto">
          <a:xfrm>
            <a:off x="1250950" y="3729038"/>
            <a:ext cx="215900" cy="533400"/>
            <a:chOff x="928" y="2293"/>
            <a:chExt cx="136" cy="336"/>
          </a:xfrm>
        </p:grpSpPr>
        <p:sp>
          <p:nvSpPr>
            <p:cNvPr id="186445" name="Line 77"/>
            <p:cNvSpPr>
              <a:spLocks noChangeShapeType="1"/>
            </p:cNvSpPr>
            <p:nvPr/>
          </p:nvSpPr>
          <p:spPr bwMode="auto">
            <a:xfrm>
              <a:off x="928" y="2293"/>
              <a:ext cx="96" cy="24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6446" name="Freeform 78"/>
            <p:cNvSpPr>
              <a:spLocks/>
            </p:cNvSpPr>
            <p:nvPr/>
          </p:nvSpPr>
          <p:spPr bwMode="auto">
            <a:xfrm>
              <a:off x="960" y="2469"/>
              <a:ext cx="104" cy="160"/>
            </a:xfrm>
            <a:custGeom>
              <a:avLst/>
              <a:gdLst>
                <a:gd name="T0" fmla="*/ 64 w 104"/>
                <a:gd name="T1" fmla="*/ 64 h 160"/>
                <a:gd name="T2" fmla="*/ 0 w 104"/>
                <a:gd name="T3" fmla="*/ 40 h 160"/>
                <a:gd name="T4" fmla="*/ 104 w 104"/>
                <a:gd name="T5" fmla="*/ 160 h 160"/>
                <a:gd name="T6" fmla="*/ 96 w 104"/>
                <a:gd name="T7" fmla="*/ 0 h 160"/>
                <a:gd name="T8" fmla="*/ 64 w 104"/>
                <a:gd name="T9" fmla="*/ 64 h 160"/>
              </a:gdLst>
              <a:ahLst/>
              <a:cxnLst>
                <a:cxn ang="0">
                  <a:pos x="T0" y="T1"/>
                </a:cxn>
                <a:cxn ang="0">
                  <a:pos x="T2" y="T3"/>
                </a:cxn>
                <a:cxn ang="0">
                  <a:pos x="T4" y="T5"/>
                </a:cxn>
                <a:cxn ang="0">
                  <a:pos x="T6" y="T7"/>
                </a:cxn>
                <a:cxn ang="0">
                  <a:pos x="T8" y="T9"/>
                </a:cxn>
              </a:cxnLst>
              <a:rect l="0" t="0" r="r" b="b"/>
              <a:pathLst>
                <a:path w="104" h="160">
                  <a:moveTo>
                    <a:pt x="64" y="64"/>
                  </a:moveTo>
                  <a:lnTo>
                    <a:pt x="0" y="40"/>
                  </a:lnTo>
                  <a:lnTo>
                    <a:pt x="104" y="160"/>
                  </a:lnTo>
                  <a:lnTo>
                    <a:pt x="96" y="0"/>
                  </a:lnTo>
                  <a:lnTo>
                    <a:pt x="64" y="6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86457" name="Group 89"/>
          <p:cNvGrpSpPr>
            <a:grpSpLocks/>
          </p:cNvGrpSpPr>
          <p:nvPr/>
        </p:nvGrpSpPr>
        <p:grpSpPr bwMode="auto">
          <a:xfrm rot="19443250">
            <a:off x="4089424" y="3956326"/>
            <a:ext cx="279400" cy="533400"/>
            <a:chOff x="2544" y="2373"/>
            <a:chExt cx="176" cy="336"/>
          </a:xfrm>
        </p:grpSpPr>
        <p:sp>
          <p:nvSpPr>
            <p:cNvPr id="186458" name="Line 90"/>
            <p:cNvSpPr>
              <a:spLocks noChangeShapeType="1"/>
            </p:cNvSpPr>
            <p:nvPr/>
          </p:nvSpPr>
          <p:spPr bwMode="auto">
            <a:xfrm flipV="1">
              <a:off x="2544" y="2469"/>
              <a:ext cx="128" cy="24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6459" name="Freeform 91"/>
            <p:cNvSpPr>
              <a:spLocks/>
            </p:cNvSpPr>
            <p:nvPr/>
          </p:nvSpPr>
          <p:spPr bwMode="auto">
            <a:xfrm>
              <a:off x="2600" y="2373"/>
              <a:ext cx="120" cy="160"/>
            </a:xfrm>
            <a:custGeom>
              <a:avLst/>
              <a:gdLst>
                <a:gd name="T0" fmla="*/ 72 w 120"/>
                <a:gd name="T1" fmla="*/ 96 h 160"/>
                <a:gd name="T2" fmla="*/ 96 w 120"/>
                <a:gd name="T3" fmla="*/ 160 h 160"/>
                <a:gd name="T4" fmla="*/ 120 w 120"/>
                <a:gd name="T5" fmla="*/ 0 h 160"/>
                <a:gd name="T6" fmla="*/ 0 w 120"/>
                <a:gd name="T7" fmla="*/ 112 h 160"/>
                <a:gd name="T8" fmla="*/ 72 w 120"/>
                <a:gd name="T9" fmla="*/ 96 h 160"/>
              </a:gdLst>
              <a:ahLst/>
              <a:cxnLst>
                <a:cxn ang="0">
                  <a:pos x="T0" y="T1"/>
                </a:cxn>
                <a:cxn ang="0">
                  <a:pos x="T2" y="T3"/>
                </a:cxn>
                <a:cxn ang="0">
                  <a:pos x="T4" y="T5"/>
                </a:cxn>
                <a:cxn ang="0">
                  <a:pos x="T6" y="T7"/>
                </a:cxn>
                <a:cxn ang="0">
                  <a:pos x="T8" y="T9"/>
                </a:cxn>
              </a:cxnLst>
              <a:rect l="0" t="0" r="r" b="b"/>
              <a:pathLst>
                <a:path w="120" h="160">
                  <a:moveTo>
                    <a:pt x="72" y="96"/>
                  </a:moveTo>
                  <a:lnTo>
                    <a:pt x="96" y="160"/>
                  </a:lnTo>
                  <a:lnTo>
                    <a:pt x="120" y="0"/>
                  </a:lnTo>
                  <a:lnTo>
                    <a:pt x="0" y="112"/>
                  </a:lnTo>
                  <a:lnTo>
                    <a:pt x="72" y="9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86460" name="Group 92"/>
          <p:cNvGrpSpPr>
            <a:grpSpLocks/>
          </p:cNvGrpSpPr>
          <p:nvPr/>
        </p:nvGrpSpPr>
        <p:grpSpPr bwMode="auto">
          <a:xfrm>
            <a:off x="4070350" y="2979738"/>
            <a:ext cx="177800" cy="355600"/>
            <a:chOff x="2704" y="1821"/>
            <a:chExt cx="112" cy="224"/>
          </a:xfrm>
        </p:grpSpPr>
        <p:sp>
          <p:nvSpPr>
            <p:cNvPr id="186461" name="Line 93"/>
            <p:cNvSpPr>
              <a:spLocks noChangeShapeType="1"/>
            </p:cNvSpPr>
            <p:nvPr/>
          </p:nvSpPr>
          <p:spPr bwMode="auto">
            <a:xfrm flipV="1">
              <a:off x="2704" y="1917"/>
              <a:ext cx="64" cy="12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6462" name="Freeform 94"/>
            <p:cNvSpPr>
              <a:spLocks/>
            </p:cNvSpPr>
            <p:nvPr/>
          </p:nvSpPr>
          <p:spPr bwMode="auto">
            <a:xfrm>
              <a:off x="2704" y="1821"/>
              <a:ext cx="112" cy="160"/>
            </a:xfrm>
            <a:custGeom>
              <a:avLst/>
              <a:gdLst>
                <a:gd name="T0" fmla="*/ 64 w 112"/>
                <a:gd name="T1" fmla="*/ 96 h 160"/>
                <a:gd name="T2" fmla="*/ 88 w 112"/>
                <a:gd name="T3" fmla="*/ 160 h 160"/>
                <a:gd name="T4" fmla="*/ 112 w 112"/>
                <a:gd name="T5" fmla="*/ 0 h 160"/>
                <a:gd name="T6" fmla="*/ 0 w 112"/>
                <a:gd name="T7" fmla="*/ 112 h 160"/>
                <a:gd name="T8" fmla="*/ 64 w 112"/>
                <a:gd name="T9" fmla="*/ 96 h 160"/>
              </a:gdLst>
              <a:ahLst/>
              <a:cxnLst>
                <a:cxn ang="0">
                  <a:pos x="T0" y="T1"/>
                </a:cxn>
                <a:cxn ang="0">
                  <a:pos x="T2" y="T3"/>
                </a:cxn>
                <a:cxn ang="0">
                  <a:pos x="T4" y="T5"/>
                </a:cxn>
                <a:cxn ang="0">
                  <a:pos x="T6" y="T7"/>
                </a:cxn>
                <a:cxn ang="0">
                  <a:pos x="T8" y="T9"/>
                </a:cxn>
              </a:cxnLst>
              <a:rect l="0" t="0" r="r" b="b"/>
              <a:pathLst>
                <a:path w="112" h="160">
                  <a:moveTo>
                    <a:pt x="64" y="96"/>
                  </a:moveTo>
                  <a:lnTo>
                    <a:pt x="88" y="160"/>
                  </a:lnTo>
                  <a:lnTo>
                    <a:pt x="112" y="0"/>
                  </a:lnTo>
                  <a:lnTo>
                    <a:pt x="0" y="112"/>
                  </a:lnTo>
                  <a:lnTo>
                    <a:pt x="64" y="9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86469" name="AutoShape 101"/>
          <p:cNvSpPr>
            <a:spLocks noChangeArrowheads="1"/>
          </p:cNvSpPr>
          <p:nvPr/>
        </p:nvSpPr>
        <p:spPr bwMode="auto">
          <a:xfrm>
            <a:off x="5644198" y="2922588"/>
            <a:ext cx="3182937" cy="679450"/>
          </a:xfrm>
          <a:prstGeom prst="roundRect">
            <a:avLst>
              <a:gd name="adj" fmla="val 18750"/>
            </a:avLst>
          </a:prstGeom>
          <a:solidFill>
            <a:srgbClr val="FF3300"/>
          </a:solidFill>
          <a:ln w="38100">
            <a:solidFill>
              <a:srgbClr val="000055"/>
            </a:solidFill>
            <a:round/>
            <a:headEnd/>
            <a:tailEnd/>
          </a:ln>
        </p:spPr>
        <p:txBody>
          <a:bodyPr>
            <a:spAutoFit/>
          </a:bodyPr>
          <a:lstStyle/>
          <a:p>
            <a:r>
              <a:rPr lang="ja-JP" altLang="en-US" sz="1600" b="1">
                <a:solidFill>
                  <a:srgbClr val="FFFFFF"/>
                </a:solidFill>
                <a:latin typeface="ＭＳ ゴシック" pitchFamily="49" charset="-128"/>
                <a:ea typeface="ＭＳ ゴシック" pitchFamily="49" charset="-128"/>
              </a:rPr>
              <a:t>酵素系の誘導</a:t>
            </a:r>
            <a:r>
              <a:rPr lang="en-US" altLang="ja-JP" sz="1600" b="1">
                <a:solidFill>
                  <a:srgbClr val="FFFFFF"/>
                </a:solidFill>
                <a:latin typeface="ＭＳ ゴシック" pitchFamily="49" charset="-128"/>
                <a:ea typeface="ＭＳ ゴシック" pitchFamily="49" charset="-128"/>
              </a:rPr>
              <a:t>(</a:t>
            </a:r>
            <a:r>
              <a:rPr lang="ja-JP" altLang="en-US" sz="1600" b="1">
                <a:solidFill>
                  <a:srgbClr val="FFFFFF"/>
                </a:solidFill>
                <a:latin typeface="ＭＳ ゴシック" pitchFamily="49" charset="-128"/>
                <a:ea typeface="ＭＳ ゴシック" pitchFamily="49" charset="-128"/>
              </a:rPr>
              <a:t>チトクロム</a:t>
            </a:r>
            <a:r>
              <a:rPr lang="en-US" altLang="ja-JP" sz="1600" b="1">
                <a:solidFill>
                  <a:srgbClr val="FFFFFF"/>
                </a:solidFill>
                <a:latin typeface="ＭＳ ゴシック" pitchFamily="49" charset="-128"/>
                <a:ea typeface="ＭＳ ゴシック" pitchFamily="49" charset="-128"/>
              </a:rPr>
              <a:t>P450, UDP-GT, GTS, δ-ALAs</a:t>
            </a:r>
            <a:r>
              <a:rPr lang="ja-JP" altLang="en-US" sz="1600" b="1">
                <a:solidFill>
                  <a:srgbClr val="FFFFFF"/>
                </a:solidFill>
                <a:latin typeface="ＭＳ ゴシック" pitchFamily="49" charset="-128"/>
                <a:ea typeface="ＭＳ ゴシック" pitchFamily="49" charset="-128"/>
              </a:rPr>
              <a:t>など</a:t>
            </a:r>
            <a:r>
              <a:rPr lang="en-US" altLang="ja-JP" sz="1600" b="1">
                <a:solidFill>
                  <a:srgbClr val="FFFFFF"/>
                </a:solidFill>
                <a:latin typeface="ＭＳ ゴシック" pitchFamily="49" charset="-128"/>
                <a:ea typeface="ＭＳ ゴシック" pitchFamily="49" charset="-128"/>
              </a:rPr>
              <a:t>)</a:t>
            </a:r>
            <a:endParaRPr lang="en-US" altLang="ja-JP" sz="1600" b="1">
              <a:latin typeface="ＭＳ ゴシック" pitchFamily="49" charset="-128"/>
              <a:ea typeface="ＭＳ ゴシック" pitchFamily="49" charset="-128"/>
            </a:endParaRPr>
          </a:p>
        </p:txBody>
      </p:sp>
      <p:sp>
        <p:nvSpPr>
          <p:cNvPr id="186470" name="Rectangle 102"/>
          <p:cNvSpPr>
            <a:spLocks noChangeArrowheads="1"/>
          </p:cNvSpPr>
          <p:nvPr/>
        </p:nvSpPr>
        <p:spPr bwMode="auto">
          <a:xfrm>
            <a:off x="6887210" y="3195638"/>
            <a:ext cx="714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b="1">
                <a:solidFill>
                  <a:srgbClr val="FFFFFF"/>
                </a:solidFill>
                <a:latin typeface="ＭＳ ゴシック" pitchFamily="49" charset="-128"/>
                <a:ea typeface="ＭＳ ゴシック" pitchFamily="49" charset="-128"/>
              </a:rPr>
              <a:t> </a:t>
            </a:r>
            <a:endParaRPr lang="en-US" altLang="ja-JP" b="1">
              <a:latin typeface="ＭＳ ゴシック" pitchFamily="49" charset="-128"/>
              <a:ea typeface="ＭＳ ゴシック" pitchFamily="49" charset="-128"/>
            </a:endParaRPr>
          </a:p>
        </p:txBody>
      </p:sp>
      <p:sp>
        <p:nvSpPr>
          <p:cNvPr id="186471" name="Rectangle 103"/>
          <p:cNvSpPr>
            <a:spLocks noChangeArrowheads="1"/>
          </p:cNvSpPr>
          <p:nvPr/>
        </p:nvSpPr>
        <p:spPr bwMode="auto">
          <a:xfrm>
            <a:off x="3898900" y="2227263"/>
            <a:ext cx="8048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2100" b="1" dirty="0">
                <a:solidFill>
                  <a:srgbClr val="FFFFFF"/>
                </a:solidFill>
                <a:latin typeface="ＭＳ ゴシック" pitchFamily="49" charset="-128"/>
                <a:ea typeface="ＭＳ ゴシック" pitchFamily="49" charset="-128"/>
              </a:rPr>
              <a:t>小胞体</a:t>
            </a:r>
            <a:endParaRPr lang="ja-JP" altLang="en-US" b="1" dirty="0">
              <a:solidFill>
                <a:srgbClr val="FFFFFF"/>
              </a:solidFill>
              <a:latin typeface="ＭＳ ゴシック" pitchFamily="49" charset="-128"/>
              <a:ea typeface="ＭＳ ゴシック" pitchFamily="49" charset="-128"/>
            </a:endParaRPr>
          </a:p>
        </p:txBody>
      </p:sp>
      <p:sp>
        <p:nvSpPr>
          <p:cNvPr id="186473" name="Rectangle 105"/>
          <p:cNvSpPr>
            <a:spLocks noChangeArrowheads="1"/>
          </p:cNvSpPr>
          <p:nvPr/>
        </p:nvSpPr>
        <p:spPr bwMode="auto">
          <a:xfrm>
            <a:off x="2800350" y="328453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rgbClr val="FFFFFF"/>
                </a:solidFill>
                <a:latin typeface="ＭＳ ゴシック" pitchFamily="49" charset="-128"/>
                <a:ea typeface="ＭＳ ゴシック" pitchFamily="49" charset="-128"/>
              </a:rPr>
              <a:t> </a:t>
            </a:r>
            <a:endParaRPr lang="en-US" altLang="ja-JP" b="1">
              <a:latin typeface="ＭＳ ゴシック" pitchFamily="49" charset="-128"/>
              <a:ea typeface="ＭＳ ゴシック" pitchFamily="49" charset="-128"/>
            </a:endParaRPr>
          </a:p>
        </p:txBody>
      </p:sp>
      <p:sp>
        <p:nvSpPr>
          <p:cNvPr id="186474" name="Rectangle 106"/>
          <p:cNvSpPr>
            <a:spLocks noChangeArrowheads="1"/>
          </p:cNvSpPr>
          <p:nvPr/>
        </p:nvSpPr>
        <p:spPr bwMode="auto">
          <a:xfrm>
            <a:off x="2851150" y="322103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rgbClr val="FFFFFF"/>
                </a:solidFill>
                <a:latin typeface="ＭＳ ゴシック" pitchFamily="49" charset="-128"/>
                <a:ea typeface="ＭＳ ゴシック" pitchFamily="49" charset="-128"/>
              </a:rPr>
              <a:t> </a:t>
            </a:r>
            <a:endParaRPr lang="en-US" altLang="ja-JP" b="1">
              <a:latin typeface="ＭＳ ゴシック" pitchFamily="49" charset="-128"/>
              <a:ea typeface="ＭＳ ゴシック" pitchFamily="49" charset="-128"/>
            </a:endParaRPr>
          </a:p>
        </p:txBody>
      </p:sp>
      <p:grpSp>
        <p:nvGrpSpPr>
          <p:cNvPr id="186475" name="Group 107"/>
          <p:cNvGrpSpPr>
            <a:grpSpLocks/>
          </p:cNvGrpSpPr>
          <p:nvPr/>
        </p:nvGrpSpPr>
        <p:grpSpPr bwMode="auto">
          <a:xfrm>
            <a:off x="1104900" y="4345357"/>
            <a:ext cx="1003300" cy="647700"/>
            <a:chOff x="976" y="2709"/>
            <a:chExt cx="632" cy="408"/>
          </a:xfrm>
        </p:grpSpPr>
        <p:grpSp>
          <p:nvGrpSpPr>
            <p:cNvPr id="186476" name="Group 108"/>
            <p:cNvGrpSpPr>
              <a:grpSpLocks/>
            </p:cNvGrpSpPr>
            <p:nvPr/>
          </p:nvGrpSpPr>
          <p:grpSpPr bwMode="auto">
            <a:xfrm>
              <a:off x="976" y="2709"/>
              <a:ext cx="568" cy="368"/>
              <a:chOff x="976" y="2709"/>
              <a:chExt cx="568" cy="368"/>
            </a:xfrm>
          </p:grpSpPr>
          <p:sp>
            <p:nvSpPr>
              <p:cNvPr id="186477" name="Freeform 109"/>
              <p:cNvSpPr>
                <a:spLocks/>
              </p:cNvSpPr>
              <p:nvPr/>
            </p:nvSpPr>
            <p:spPr bwMode="auto">
              <a:xfrm>
                <a:off x="1224" y="2837"/>
                <a:ext cx="320" cy="240"/>
              </a:xfrm>
              <a:custGeom>
                <a:avLst/>
                <a:gdLst>
                  <a:gd name="T0" fmla="*/ 240 w 320"/>
                  <a:gd name="T1" fmla="*/ 240 h 240"/>
                  <a:gd name="T2" fmla="*/ 80 w 320"/>
                  <a:gd name="T3" fmla="*/ 240 h 240"/>
                  <a:gd name="T4" fmla="*/ 0 w 320"/>
                  <a:gd name="T5" fmla="*/ 128 h 240"/>
                  <a:gd name="T6" fmla="*/ 80 w 320"/>
                  <a:gd name="T7" fmla="*/ 0 h 240"/>
                  <a:gd name="T8" fmla="*/ 240 w 320"/>
                  <a:gd name="T9" fmla="*/ 0 h 240"/>
                  <a:gd name="T10" fmla="*/ 320 w 320"/>
                  <a:gd name="T11" fmla="*/ 128 h 240"/>
                  <a:gd name="T12" fmla="*/ 240 w 3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320" h="240">
                    <a:moveTo>
                      <a:pt x="240" y="240"/>
                    </a:moveTo>
                    <a:lnTo>
                      <a:pt x="80" y="240"/>
                    </a:lnTo>
                    <a:lnTo>
                      <a:pt x="0" y="128"/>
                    </a:lnTo>
                    <a:lnTo>
                      <a:pt x="80" y="0"/>
                    </a:lnTo>
                    <a:lnTo>
                      <a:pt x="240" y="0"/>
                    </a:lnTo>
                    <a:lnTo>
                      <a:pt x="320" y="128"/>
                    </a:lnTo>
                    <a:lnTo>
                      <a:pt x="240" y="240"/>
                    </a:lnTo>
                    <a:close/>
                  </a:path>
                </a:pathLst>
              </a:custGeom>
              <a:solidFill>
                <a:srgbClr val="FF6600"/>
              </a:solidFill>
              <a:ln w="12700">
                <a:solidFill>
                  <a:srgbClr val="FFFFFF"/>
                </a:solidFill>
                <a:prstDash val="solid"/>
                <a:round/>
                <a:headEnd/>
                <a:tailEnd/>
              </a:ln>
            </p:spPr>
            <p:txBody>
              <a:bodyPr/>
              <a:lstStyle/>
              <a:p>
                <a:endParaRPr lang="ja-JP" altLang="en-US"/>
              </a:p>
            </p:txBody>
          </p:sp>
          <p:sp>
            <p:nvSpPr>
              <p:cNvPr id="186478" name="Freeform 110"/>
              <p:cNvSpPr>
                <a:spLocks/>
              </p:cNvSpPr>
              <p:nvPr/>
            </p:nvSpPr>
            <p:spPr bwMode="auto">
              <a:xfrm>
                <a:off x="976" y="2709"/>
                <a:ext cx="320" cy="248"/>
              </a:xfrm>
              <a:custGeom>
                <a:avLst/>
                <a:gdLst>
                  <a:gd name="T0" fmla="*/ 240 w 320"/>
                  <a:gd name="T1" fmla="*/ 248 h 248"/>
                  <a:gd name="T2" fmla="*/ 80 w 320"/>
                  <a:gd name="T3" fmla="*/ 248 h 248"/>
                  <a:gd name="T4" fmla="*/ 0 w 320"/>
                  <a:gd name="T5" fmla="*/ 128 h 248"/>
                  <a:gd name="T6" fmla="*/ 80 w 320"/>
                  <a:gd name="T7" fmla="*/ 0 h 248"/>
                  <a:gd name="T8" fmla="*/ 240 w 320"/>
                  <a:gd name="T9" fmla="*/ 0 h 248"/>
                  <a:gd name="T10" fmla="*/ 320 w 320"/>
                  <a:gd name="T11" fmla="*/ 128 h 248"/>
                  <a:gd name="T12" fmla="*/ 240 w 320"/>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320" h="248">
                    <a:moveTo>
                      <a:pt x="240" y="248"/>
                    </a:moveTo>
                    <a:lnTo>
                      <a:pt x="80" y="248"/>
                    </a:lnTo>
                    <a:lnTo>
                      <a:pt x="0" y="128"/>
                    </a:lnTo>
                    <a:lnTo>
                      <a:pt x="80" y="0"/>
                    </a:lnTo>
                    <a:lnTo>
                      <a:pt x="240" y="0"/>
                    </a:lnTo>
                    <a:lnTo>
                      <a:pt x="320" y="128"/>
                    </a:lnTo>
                    <a:lnTo>
                      <a:pt x="240" y="248"/>
                    </a:lnTo>
                    <a:close/>
                  </a:path>
                </a:pathLst>
              </a:custGeom>
              <a:solidFill>
                <a:srgbClr val="FF6600"/>
              </a:solidFill>
              <a:ln w="12700">
                <a:solidFill>
                  <a:srgbClr val="FFFFFF"/>
                </a:solidFill>
                <a:prstDash val="solid"/>
                <a:round/>
                <a:headEnd/>
                <a:tailEnd/>
              </a:ln>
            </p:spPr>
            <p:txBody>
              <a:bodyPr/>
              <a:lstStyle/>
              <a:p>
                <a:endParaRPr lang="ja-JP" altLang="en-US"/>
              </a:p>
            </p:txBody>
          </p:sp>
        </p:grpSp>
        <p:sp>
          <p:nvSpPr>
            <p:cNvPr id="186479" name="Freeform 111"/>
            <p:cNvSpPr>
              <a:spLocks/>
            </p:cNvSpPr>
            <p:nvPr/>
          </p:nvSpPr>
          <p:spPr bwMode="auto">
            <a:xfrm>
              <a:off x="1368" y="2797"/>
              <a:ext cx="240" cy="320"/>
            </a:xfrm>
            <a:custGeom>
              <a:avLst/>
              <a:gdLst>
                <a:gd name="T0" fmla="*/ 168 w 240"/>
                <a:gd name="T1" fmla="*/ 152 h 320"/>
                <a:gd name="T2" fmla="*/ 16 w 240"/>
                <a:gd name="T3" fmla="*/ 0 h 320"/>
                <a:gd name="T4" fmla="*/ 240 w 240"/>
                <a:gd name="T5" fmla="*/ 0 h 320"/>
                <a:gd name="T6" fmla="*/ 240 w 240"/>
                <a:gd name="T7" fmla="*/ 0 h 320"/>
                <a:gd name="T8" fmla="*/ 240 w 240"/>
                <a:gd name="T9" fmla="*/ 320 h 320"/>
                <a:gd name="T10" fmla="*/ 240 w 240"/>
                <a:gd name="T11" fmla="*/ 320 h 320"/>
                <a:gd name="T12" fmla="*/ 0 w 240"/>
                <a:gd name="T13" fmla="*/ 320 h 320"/>
                <a:gd name="T14" fmla="*/ 168 w 240"/>
                <a:gd name="T15" fmla="*/ 152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320">
                  <a:moveTo>
                    <a:pt x="168" y="152"/>
                  </a:moveTo>
                  <a:lnTo>
                    <a:pt x="16" y="0"/>
                  </a:lnTo>
                  <a:lnTo>
                    <a:pt x="240" y="0"/>
                  </a:lnTo>
                  <a:lnTo>
                    <a:pt x="240" y="0"/>
                  </a:lnTo>
                  <a:lnTo>
                    <a:pt x="240" y="320"/>
                  </a:lnTo>
                  <a:lnTo>
                    <a:pt x="240" y="320"/>
                  </a:lnTo>
                  <a:lnTo>
                    <a:pt x="0" y="320"/>
                  </a:lnTo>
                  <a:lnTo>
                    <a:pt x="168" y="152"/>
                  </a:lnTo>
                  <a:close/>
                </a:path>
              </a:pathLst>
            </a:custGeom>
            <a:solidFill>
              <a:srgbClr val="0000EE"/>
            </a:solidFill>
            <a:ln w="12700">
              <a:solidFill>
                <a:srgbClr val="0000EE"/>
              </a:solidFill>
              <a:prstDash val="solid"/>
              <a:round/>
              <a:headEnd/>
              <a:tailEnd/>
            </a:ln>
          </p:spPr>
          <p:txBody>
            <a:bodyPr/>
            <a:lstStyle/>
            <a:p>
              <a:endParaRPr lang="ja-JP" altLang="en-US"/>
            </a:p>
          </p:txBody>
        </p:sp>
      </p:grpSp>
      <p:grpSp>
        <p:nvGrpSpPr>
          <p:cNvPr id="186480" name="Group 112"/>
          <p:cNvGrpSpPr>
            <a:grpSpLocks/>
          </p:cNvGrpSpPr>
          <p:nvPr/>
        </p:nvGrpSpPr>
        <p:grpSpPr bwMode="auto">
          <a:xfrm>
            <a:off x="2254250" y="5284788"/>
            <a:ext cx="1003300" cy="647700"/>
            <a:chOff x="1968" y="3141"/>
            <a:chExt cx="632" cy="408"/>
          </a:xfrm>
        </p:grpSpPr>
        <p:grpSp>
          <p:nvGrpSpPr>
            <p:cNvPr id="186481" name="Group 113"/>
            <p:cNvGrpSpPr>
              <a:grpSpLocks/>
            </p:cNvGrpSpPr>
            <p:nvPr/>
          </p:nvGrpSpPr>
          <p:grpSpPr bwMode="auto">
            <a:xfrm>
              <a:off x="1968" y="3141"/>
              <a:ext cx="560" cy="360"/>
              <a:chOff x="1968" y="3141"/>
              <a:chExt cx="560" cy="360"/>
            </a:xfrm>
          </p:grpSpPr>
          <p:sp>
            <p:nvSpPr>
              <p:cNvPr id="186482" name="Freeform 114"/>
              <p:cNvSpPr>
                <a:spLocks/>
              </p:cNvSpPr>
              <p:nvPr/>
            </p:nvSpPr>
            <p:spPr bwMode="auto">
              <a:xfrm>
                <a:off x="2208" y="3261"/>
                <a:ext cx="320" cy="240"/>
              </a:xfrm>
              <a:custGeom>
                <a:avLst/>
                <a:gdLst>
                  <a:gd name="T0" fmla="*/ 240 w 320"/>
                  <a:gd name="T1" fmla="*/ 240 h 240"/>
                  <a:gd name="T2" fmla="*/ 80 w 320"/>
                  <a:gd name="T3" fmla="*/ 240 h 240"/>
                  <a:gd name="T4" fmla="*/ 0 w 320"/>
                  <a:gd name="T5" fmla="*/ 128 h 240"/>
                  <a:gd name="T6" fmla="*/ 80 w 320"/>
                  <a:gd name="T7" fmla="*/ 0 h 240"/>
                  <a:gd name="T8" fmla="*/ 240 w 320"/>
                  <a:gd name="T9" fmla="*/ 0 h 240"/>
                  <a:gd name="T10" fmla="*/ 320 w 320"/>
                  <a:gd name="T11" fmla="*/ 128 h 240"/>
                  <a:gd name="T12" fmla="*/ 240 w 320"/>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320" h="240">
                    <a:moveTo>
                      <a:pt x="240" y="240"/>
                    </a:moveTo>
                    <a:lnTo>
                      <a:pt x="80" y="240"/>
                    </a:lnTo>
                    <a:lnTo>
                      <a:pt x="0" y="128"/>
                    </a:lnTo>
                    <a:lnTo>
                      <a:pt x="80" y="0"/>
                    </a:lnTo>
                    <a:lnTo>
                      <a:pt x="240" y="0"/>
                    </a:lnTo>
                    <a:lnTo>
                      <a:pt x="320" y="128"/>
                    </a:lnTo>
                    <a:lnTo>
                      <a:pt x="240" y="240"/>
                    </a:lnTo>
                    <a:close/>
                  </a:path>
                </a:pathLst>
              </a:custGeom>
              <a:solidFill>
                <a:srgbClr val="FF6600"/>
              </a:solidFill>
              <a:ln w="12700">
                <a:solidFill>
                  <a:srgbClr val="FFFFFF"/>
                </a:solidFill>
                <a:prstDash val="solid"/>
                <a:round/>
                <a:headEnd/>
                <a:tailEnd/>
              </a:ln>
            </p:spPr>
            <p:txBody>
              <a:bodyPr/>
              <a:lstStyle/>
              <a:p>
                <a:endParaRPr lang="ja-JP" altLang="en-US"/>
              </a:p>
            </p:txBody>
          </p:sp>
          <p:sp>
            <p:nvSpPr>
              <p:cNvPr id="186483" name="Freeform 115"/>
              <p:cNvSpPr>
                <a:spLocks/>
              </p:cNvSpPr>
              <p:nvPr/>
            </p:nvSpPr>
            <p:spPr bwMode="auto">
              <a:xfrm>
                <a:off x="1968" y="3141"/>
                <a:ext cx="320" cy="248"/>
              </a:xfrm>
              <a:custGeom>
                <a:avLst/>
                <a:gdLst>
                  <a:gd name="T0" fmla="*/ 240 w 320"/>
                  <a:gd name="T1" fmla="*/ 248 h 248"/>
                  <a:gd name="T2" fmla="*/ 80 w 320"/>
                  <a:gd name="T3" fmla="*/ 248 h 248"/>
                  <a:gd name="T4" fmla="*/ 0 w 320"/>
                  <a:gd name="T5" fmla="*/ 128 h 248"/>
                  <a:gd name="T6" fmla="*/ 80 w 320"/>
                  <a:gd name="T7" fmla="*/ 0 h 248"/>
                  <a:gd name="T8" fmla="*/ 240 w 320"/>
                  <a:gd name="T9" fmla="*/ 0 h 248"/>
                  <a:gd name="T10" fmla="*/ 320 w 320"/>
                  <a:gd name="T11" fmla="*/ 128 h 248"/>
                  <a:gd name="T12" fmla="*/ 240 w 320"/>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320" h="248">
                    <a:moveTo>
                      <a:pt x="240" y="248"/>
                    </a:moveTo>
                    <a:lnTo>
                      <a:pt x="80" y="248"/>
                    </a:lnTo>
                    <a:lnTo>
                      <a:pt x="0" y="128"/>
                    </a:lnTo>
                    <a:lnTo>
                      <a:pt x="80" y="0"/>
                    </a:lnTo>
                    <a:lnTo>
                      <a:pt x="240" y="0"/>
                    </a:lnTo>
                    <a:lnTo>
                      <a:pt x="320" y="128"/>
                    </a:lnTo>
                    <a:lnTo>
                      <a:pt x="240" y="248"/>
                    </a:lnTo>
                    <a:close/>
                  </a:path>
                </a:pathLst>
              </a:custGeom>
              <a:solidFill>
                <a:srgbClr val="FF6600"/>
              </a:solidFill>
              <a:ln w="12700">
                <a:solidFill>
                  <a:srgbClr val="FFFFFF"/>
                </a:solidFill>
                <a:prstDash val="solid"/>
                <a:round/>
                <a:headEnd/>
                <a:tailEnd/>
              </a:ln>
            </p:spPr>
            <p:txBody>
              <a:bodyPr/>
              <a:lstStyle/>
              <a:p>
                <a:endParaRPr lang="ja-JP" altLang="en-US"/>
              </a:p>
            </p:txBody>
          </p:sp>
        </p:grpSp>
        <p:sp>
          <p:nvSpPr>
            <p:cNvPr id="186484" name="Freeform 116"/>
            <p:cNvSpPr>
              <a:spLocks/>
            </p:cNvSpPr>
            <p:nvPr/>
          </p:nvSpPr>
          <p:spPr bwMode="auto">
            <a:xfrm>
              <a:off x="2360" y="3229"/>
              <a:ext cx="240" cy="320"/>
            </a:xfrm>
            <a:custGeom>
              <a:avLst/>
              <a:gdLst>
                <a:gd name="T0" fmla="*/ 168 w 240"/>
                <a:gd name="T1" fmla="*/ 152 h 320"/>
                <a:gd name="T2" fmla="*/ 16 w 240"/>
                <a:gd name="T3" fmla="*/ 0 h 320"/>
                <a:gd name="T4" fmla="*/ 240 w 240"/>
                <a:gd name="T5" fmla="*/ 0 h 320"/>
                <a:gd name="T6" fmla="*/ 240 w 240"/>
                <a:gd name="T7" fmla="*/ 0 h 320"/>
                <a:gd name="T8" fmla="*/ 240 w 240"/>
                <a:gd name="T9" fmla="*/ 320 h 320"/>
                <a:gd name="T10" fmla="*/ 240 w 240"/>
                <a:gd name="T11" fmla="*/ 320 h 320"/>
                <a:gd name="T12" fmla="*/ 0 w 240"/>
                <a:gd name="T13" fmla="*/ 320 h 320"/>
                <a:gd name="T14" fmla="*/ 168 w 240"/>
                <a:gd name="T15" fmla="*/ 152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320">
                  <a:moveTo>
                    <a:pt x="168" y="152"/>
                  </a:moveTo>
                  <a:lnTo>
                    <a:pt x="16" y="0"/>
                  </a:lnTo>
                  <a:lnTo>
                    <a:pt x="240" y="0"/>
                  </a:lnTo>
                  <a:lnTo>
                    <a:pt x="240" y="0"/>
                  </a:lnTo>
                  <a:lnTo>
                    <a:pt x="240" y="320"/>
                  </a:lnTo>
                  <a:lnTo>
                    <a:pt x="240" y="320"/>
                  </a:lnTo>
                  <a:lnTo>
                    <a:pt x="0" y="320"/>
                  </a:lnTo>
                  <a:lnTo>
                    <a:pt x="168" y="152"/>
                  </a:lnTo>
                  <a:close/>
                </a:path>
              </a:pathLst>
            </a:custGeom>
            <a:solidFill>
              <a:srgbClr val="0000EE"/>
            </a:solidFill>
            <a:ln w="12700">
              <a:solidFill>
                <a:srgbClr val="0000EE"/>
              </a:solidFill>
              <a:prstDash val="solid"/>
              <a:round/>
              <a:headEnd/>
              <a:tailEnd/>
            </a:ln>
          </p:spPr>
          <p:txBody>
            <a:bodyPr/>
            <a:lstStyle/>
            <a:p>
              <a:endParaRPr lang="ja-JP" altLang="en-US"/>
            </a:p>
          </p:txBody>
        </p:sp>
      </p:grpSp>
      <p:sp>
        <p:nvSpPr>
          <p:cNvPr id="186485" name="AutoShape 117"/>
          <p:cNvSpPr>
            <a:spLocks noChangeArrowheads="1"/>
          </p:cNvSpPr>
          <p:nvPr/>
        </p:nvSpPr>
        <p:spPr bwMode="auto">
          <a:xfrm>
            <a:off x="6382898" y="4699558"/>
            <a:ext cx="2342637" cy="1258372"/>
          </a:xfrm>
          <a:prstGeom prst="roundRect">
            <a:avLst>
              <a:gd name="adj" fmla="val 8569"/>
            </a:avLst>
          </a:prstGeom>
          <a:solidFill>
            <a:srgbClr val="CC0000"/>
          </a:solidFill>
          <a:ln w="38100">
            <a:solidFill>
              <a:srgbClr val="000055"/>
            </a:solidFill>
            <a:round/>
            <a:headEnd/>
            <a:tailEnd/>
          </a:ln>
        </p:spPr>
        <p:txBody>
          <a:bodyPr wrap="square">
            <a:spAutoFit/>
          </a:bodyPr>
          <a:lstStyle/>
          <a:p>
            <a:r>
              <a:rPr lang="ja-JP" altLang="en-US" sz="1800" b="1" dirty="0">
                <a:solidFill>
                  <a:srgbClr val="FFFFFF"/>
                </a:solidFill>
                <a:latin typeface="ＭＳ ゴシック" pitchFamily="49" charset="-128"/>
                <a:ea typeface="ＭＳ ゴシック" pitchFamily="49" charset="-128"/>
              </a:rPr>
              <a:t>生殖</a:t>
            </a:r>
            <a:r>
              <a:rPr lang="ja-JP" altLang="en-US" sz="1800" b="1" dirty="0" smtClean="0">
                <a:solidFill>
                  <a:srgbClr val="FFFFFF"/>
                </a:solidFill>
                <a:latin typeface="ＭＳ ゴシック" pitchFamily="49" charset="-128"/>
                <a:ea typeface="ＭＳ ゴシック" pitchFamily="49" charset="-128"/>
              </a:rPr>
              <a:t>毒性</a:t>
            </a:r>
            <a:r>
              <a:rPr lang="en-US" altLang="ja-JP" sz="1800" b="1" dirty="0" smtClean="0">
                <a:solidFill>
                  <a:srgbClr val="FFFFFF"/>
                </a:solidFill>
                <a:latin typeface="ＭＳ ゴシック" pitchFamily="49" charset="-128"/>
                <a:ea typeface="ＭＳ ゴシック" pitchFamily="49" charset="-128"/>
              </a:rPr>
              <a:t>, </a:t>
            </a:r>
            <a:r>
              <a:rPr lang="ja-JP" altLang="en-US" sz="1800" b="1" dirty="0" smtClean="0">
                <a:solidFill>
                  <a:srgbClr val="FFFFFF"/>
                </a:solidFill>
                <a:latin typeface="ＭＳ ゴシック" pitchFamily="49" charset="-128"/>
                <a:ea typeface="ＭＳ ゴシック" pitchFamily="49" charset="-128"/>
              </a:rPr>
              <a:t>免疫</a:t>
            </a:r>
            <a:r>
              <a:rPr lang="ja-JP" altLang="en-US" sz="1800" b="1" dirty="0">
                <a:solidFill>
                  <a:srgbClr val="FFFFFF"/>
                </a:solidFill>
                <a:latin typeface="ＭＳ ゴシック" pitchFamily="49" charset="-128"/>
                <a:ea typeface="ＭＳ ゴシック" pitchFamily="49" charset="-128"/>
              </a:rPr>
              <a:t>毒性</a:t>
            </a:r>
          </a:p>
          <a:p>
            <a:r>
              <a:rPr lang="ja-JP" altLang="en-US" sz="1800" b="1" dirty="0">
                <a:solidFill>
                  <a:srgbClr val="FFFFFF"/>
                </a:solidFill>
                <a:latin typeface="ＭＳ ゴシック" pitchFamily="49" charset="-128"/>
                <a:ea typeface="ＭＳ ゴシック" pitchFamily="49" charset="-128"/>
              </a:rPr>
              <a:t>催</a:t>
            </a:r>
            <a:r>
              <a:rPr lang="ja-JP" altLang="en-US" sz="1800" b="1" dirty="0" smtClean="0">
                <a:solidFill>
                  <a:srgbClr val="FFFFFF"/>
                </a:solidFill>
                <a:latin typeface="ＭＳ ゴシック" pitchFamily="49" charset="-128"/>
                <a:ea typeface="ＭＳ ゴシック" pitchFamily="49" charset="-128"/>
              </a:rPr>
              <a:t>奇形性</a:t>
            </a:r>
            <a:r>
              <a:rPr lang="en-US" altLang="ja-JP" sz="1800" b="1" dirty="0" smtClean="0">
                <a:solidFill>
                  <a:srgbClr val="FFFFFF"/>
                </a:solidFill>
                <a:latin typeface="ＭＳ ゴシック" pitchFamily="49" charset="-128"/>
                <a:ea typeface="ＭＳ ゴシック" pitchFamily="49" charset="-128"/>
              </a:rPr>
              <a:t>, </a:t>
            </a:r>
            <a:r>
              <a:rPr lang="ja-JP" altLang="en-US" sz="1800" b="1" dirty="0" smtClean="0">
                <a:solidFill>
                  <a:srgbClr val="FFFFFF"/>
                </a:solidFill>
                <a:latin typeface="ＭＳ ゴシック" pitchFamily="49" charset="-128"/>
                <a:ea typeface="ＭＳ ゴシック" pitchFamily="49" charset="-128"/>
              </a:rPr>
              <a:t>発癌性</a:t>
            </a:r>
            <a:endParaRPr lang="ja-JP" altLang="en-US" sz="1800" b="1" dirty="0">
              <a:solidFill>
                <a:srgbClr val="FFFFFF"/>
              </a:solidFill>
              <a:latin typeface="ＭＳ ゴシック" pitchFamily="49" charset="-128"/>
              <a:ea typeface="ＭＳ ゴシック" pitchFamily="49" charset="-128"/>
            </a:endParaRPr>
          </a:p>
          <a:p>
            <a:r>
              <a:rPr lang="ja-JP" altLang="en-US" sz="1800" b="1" dirty="0">
                <a:solidFill>
                  <a:srgbClr val="FFFFFF"/>
                </a:solidFill>
                <a:latin typeface="ＭＳ ゴシック" pitchFamily="49" charset="-128"/>
                <a:ea typeface="ＭＳ ゴシック" pitchFamily="49" charset="-128"/>
              </a:rPr>
              <a:t>神経</a:t>
            </a:r>
            <a:r>
              <a:rPr lang="ja-JP" altLang="en-US" sz="1800" b="1" dirty="0" smtClean="0">
                <a:solidFill>
                  <a:srgbClr val="FFFFFF"/>
                </a:solidFill>
                <a:latin typeface="ＭＳ ゴシック" pitchFamily="49" charset="-128"/>
                <a:ea typeface="ＭＳ ゴシック" pitchFamily="49" charset="-128"/>
              </a:rPr>
              <a:t>毒性</a:t>
            </a:r>
            <a:r>
              <a:rPr lang="en-US" altLang="ja-JP" sz="1800" b="1" dirty="0" smtClean="0">
                <a:solidFill>
                  <a:srgbClr val="FFFFFF"/>
                </a:solidFill>
                <a:latin typeface="ＭＳ ゴシック" pitchFamily="49" charset="-128"/>
                <a:ea typeface="ＭＳ ゴシック" pitchFamily="49" charset="-128"/>
              </a:rPr>
              <a:t>, </a:t>
            </a:r>
            <a:r>
              <a:rPr lang="ja-JP" altLang="en-US" sz="1800" b="1" dirty="0" smtClean="0">
                <a:solidFill>
                  <a:srgbClr val="FFFFFF"/>
                </a:solidFill>
                <a:latin typeface="ＭＳ ゴシック" pitchFamily="49" charset="-128"/>
                <a:ea typeface="ＭＳ ゴシック" pitchFamily="49" charset="-128"/>
              </a:rPr>
              <a:t>肝毒性</a:t>
            </a:r>
            <a:endParaRPr lang="en-US" altLang="ja-JP" sz="1800" b="1" dirty="0" smtClean="0">
              <a:solidFill>
                <a:srgbClr val="FFFFFF"/>
              </a:solidFill>
              <a:latin typeface="ＭＳ ゴシック" pitchFamily="49" charset="-128"/>
              <a:ea typeface="ＭＳ ゴシック" pitchFamily="49" charset="-128"/>
            </a:endParaRPr>
          </a:p>
          <a:p>
            <a:r>
              <a:rPr lang="ja-JP" altLang="en-US" sz="1800" b="1" dirty="0" smtClean="0">
                <a:solidFill>
                  <a:srgbClr val="FFFFFF"/>
                </a:solidFill>
                <a:latin typeface="ＭＳ ゴシック" pitchFamily="49" charset="-128"/>
                <a:ea typeface="ＭＳ ゴシック" pitchFamily="49" charset="-128"/>
              </a:rPr>
              <a:t>その他毒性</a:t>
            </a:r>
            <a:endParaRPr lang="ja-JP" altLang="en-US" sz="1800" b="1" dirty="0">
              <a:solidFill>
                <a:srgbClr val="FFFFFF"/>
              </a:solidFill>
              <a:latin typeface="ＭＳ ゴシック" pitchFamily="49" charset="-128"/>
              <a:ea typeface="ＭＳ ゴシック" pitchFamily="49" charset="-128"/>
            </a:endParaRPr>
          </a:p>
        </p:txBody>
      </p:sp>
      <p:grpSp>
        <p:nvGrpSpPr>
          <p:cNvPr id="186489" name="Group 121"/>
          <p:cNvGrpSpPr>
            <a:grpSpLocks/>
          </p:cNvGrpSpPr>
          <p:nvPr/>
        </p:nvGrpSpPr>
        <p:grpSpPr bwMode="auto">
          <a:xfrm>
            <a:off x="3956050" y="223838"/>
            <a:ext cx="2501900" cy="365125"/>
            <a:chOff x="2632" y="141"/>
            <a:chExt cx="1576" cy="230"/>
          </a:xfrm>
        </p:grpSpPr>
        <p:sp>
          <p:nvSpPr>
            <p:cNvPr id="186490" name="Rectangle 122"/>
            <p:cNvSpPr>
              <a:spLocks noChangeArrowheads="1"/>
            </p:cNvSpPr>
            <p:nvPr/>
          </p:nvSpPr>
          <p:spPr bwMode="auto">
            <a:xfrm>
              <a:off x="2632" y="141"/>
              <a:ext cx="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b="1">
                <a:latin typeface="ＭＳ ゴシック" pitchFamily="49" charset="-128"/>
                <a:ea typeface="ＭＳ ゴシック" pitchFamily="49" charset="-128"/>
              </a:endParaRPr>
            </a:p>
          </p:txBody>
        </p:sp>
        <p:sp>
          <p:nvSpPr>
            <p:cNvPr id="186491" name="Rectangle 123"/>
            <p:cNvSpPr>
              <a:spLocks noChangeArrowheads="1"/>
            </p:cNvSpPr>
            <p:nvPr/>
          </p:nvSpPr>
          <p:spPr bwMode="auto">
            <a:xfrm>
              <a:off x="4208" y="141"/>
              <a:ext cx="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sz="2000" b="1">
                <a:solidFill>
                  <a:srgbClr val="FFFF00"/>
                </a:solidFill>
                <a:latin typeface="ＭＳ ゴシック" pitchFamily="49" charset="-128"/>
                <a:ea typeface="ＭＳ ゴシック" pitchFamily="49" charset="-128"/>
              </a:endParaRPr>
            </a:p>
          </p:txBody>
        </p:sp>
      </p:grpSp>
      <p:sp>
        <p:nvSpPr>
          <p:cNvPr id="186492" name="AutoShape 124"/>
          <p:cNvSpPr>
            <a:spLocks noChangeArrowheads="1"/>
          </p:cNvSpPr>
          <p:nvPr/>
        </p:nvSpPr>
        <p:spPr bwMode="auto">
          <a:xfrm>
            <a:off x="6382897" y="3782973"/>
            <a:ext cx="2342637" cy="715089"/>
          </a:xfrm>
          <a:prstGeom prst="roundRect">
            <a:avLst>
              <a:gd name="adj" fmla="val 16981"/>
            </a:avLst>
          </a:prstGeom>
          <a:solidFill>
            <a:srgbClr val="FF3366"/>
          </a:solidFill>
          <a:ln w="38100">
            <a:solidFill>
              <a:srgbClr val="000055"/>
            </a:solidFill>
            <a:round/>
            <a:headEnd/>
            <a:tailEnd/>
          </a:ln>
        </p:spPr>
        <p:txBody>
          <a:bodyPr wrap="square">
            <a:spAutoFit/>
          </a:bodyPr>
          <a:lstStyle/>
          <a:p>
            <a:r>
              <a:rPr lang="ja-JP" altLang="en-US" sz="1800" b="1" dirty="0" smtClean="0">
                <a:solidFill>
                  <a:srgbClr val="FFFFFF"/>
                </a:solidFill>
                <a:latin typeface="ＭＳ ゴシック" pitchFamily="49" charset="-128"/>
                <a:ea typeface="ＭＳ ゴシック" pitchFamily="49" charset="-128"/>
              </a:rPr>
              <a:t>生体異物の活性化</a:t>
            </a:r>
            <a:endParaRPr lang="ja-JP" altLang="en-US" sz="1800" b="1" dirty="0" smtClean="0">
              <a:ea typeface="ＭＳ ゴシック" pitchFamily="49" charset="-128"/>
            </a:endParaRPr>
          </a:p>
          <a:p>
            <a:r>
              <a:rPr lang="ja-JP" altLang="en-US" sz="1800" b="1" dirty="0" smtClean="0">
                <a:solidFill>
                  <a:srgbClr val="FFFFFF"/>
                </a:solidFill>
                <a:latin typeface="ＭＳ ゴシック" pitchFamily="49" charset="-128"/>
                <a:ea typeface="ＭＳ ゴシック" pitchFamily="49" charset="-128"/>
              </a:rPr>
              <a:t>内分泌系のかく乱</a:t>
            </a:r>
            <a:endParaRPr lang="ja-JP" altLang="en-US" sz="1800" b="1" dirty="0">
              <a:latin typeface="ＭＳ ゴシック" pitchFamily="49" charset="-128"/>
              <a:ea typeface="ＭＳ ゴシック" pitchFamily="49" charset="-128"/>
            </a:endParaRPr>
          </a:p>
        </p:txBody>
      </p:sp>
      <p:sp>
        <p:nvSpPr>
          <p:cNvPr id="129" name="Freeform 111"/>
          <p:cNvSpPr>
            <a:spLocks/>
          </p:cNvSpPr>
          <p:nvPr/>
        </p:nvSpPr>
        <p:spPr bwMode="auto">
          <a:xfrm flipH="1">
            <a:off x="2636832" y="4259263"/>
            <a:ext cx="214318" cy="508000"/>
          </a:xfrm>
          <a:custGeom>
            <a:avLst/>
            <a:gdLst>
              <a:gd name="T0" fmla="*/ 168 w 240"/>
              <a:gd name="T1" fmla="*/ 152 h 320"/>
              <a:gd name="T2" fmla="*/ 16 w 240"/>
              <a:gd name="T3" fmla="*/ 0 h 320"/>
              <a:gd name="T4" fmla="*/ 240 w 240"/>
              <a:gd name="T5" fmla="*/ 0 h 320"/>
              <a:gd name="T6" fmla="*/ 240 w 240"/>
              <a:gd name="T7" fmla="*/ 0 h 320"/>
              <a:gd name="T8" fmla="*/ 240 w 240"/>
              <a:gd name="T9" fmla="*/ 320 h 320"/>
              <a:gd name="T10" fmla="*/ 240 w 240"/>
              <a:gd name="T11" fmla="*/ 320 h 320"/>
              <a:gd name="T12" fmla="*/ 0 w 240"/>
              <a:gd name="T13" fmla="*/ 320 h 320"/>
              <a:gd name="T14" fmla="*/ 168 w 240"/>
              <a:gd name="T15" fmla="*/ 152 h 320"/>
              <a:gd name="connsiteX0" fmla="*/ 0 w 12429"/>
              <a:gd name="connsiteY0" fmla="*/ 5125 h 10000"/>
              <a:gd name="connsiteX1" fmla="*/ 3096 w 12429"/>
              <a:gd name="connsiteY1" fmla="*/ 0 h 10000"/>
              <a:gd name="connsiteX2" fmla="*/ 12429 w 12429"/>
              <a:gd name="connsiteY2" fmla="*/ 0 h 10000"/>
              <a:gd name="connsiteX3" fmla="*/ 12429 w 12429"/>
              <a:gd name="connsiteY3" fmla="*/ 0 h 10000"/>
              <a:gd name="connsiteX4" fmla="*/ 12429 w 12429"/>
              <a:gd name="connsiteY4" fmla="*/ 10000 h 10000"/>
              <a:gd name="connsiteX5" fmla="*/ 12429 w 12429"/>
              <a:gd name="connsiteY5" fmla="*/ 10000 h 10000"/>
              <a:gd name="connsiteX6" fmla="*/ 2429 w 12429"/>
              <a:gd name="connsiteY6" fmla="*/ 10000 h 10000"/>
              <a:gd name="connsiteX7" fmla="*/ 0 w 12429"/>
              <a:gd name="connsiteY7" fmla="*/ 512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9" h="10000">
                <a:moveTo>
                  <a:pt x="0" y="5125"/>
                </a:moveTo>
                <a:lnTo>
                  <a:pt x="3096" y="0"/>
                </a:lnTo>
                <a:lnTo>
                  <a:pt x="12429" y="0"/>
                </a:lnTo>
                <a:lnTo>
                  <a:pt x="12429" y="0"/>
                </a:lnTo>
                <a:lnTo>
                  <a:pt x="12429" y="10000"/>
                </a:lnTo>
                <a:lnTo>
                  <a:pt x="12429" y="10000"/>
                </a:lnTo>
                <a:lnTo>
                  <a:pt x="2429" y="10000"/>
                </a:lnTo>
                <a:lnTo>
                  <a:pt x="0" y="5125"/>
                </a:lnTo>
                <a:close/>
              </a:path>
            </a:pathLst>
          </a:custGeom>
          <a:solidFill>
            <a:srgbClr val="00B050"/>
          </a:solidFill>
          <a:ln w="12700">
            <a:noFill/>
            <a:prstDash val="solid"/>
            <a:round/>
            <a:headEnd/>
            <a:tailEnd/>
          </a:ln>
        </p:spPr>
        <p:txBody>
          <a:bodyPr/>
          <a:lstStyle/>
          <a:p>
            <a:endParaRPr lang="ja-JP" altLang="en-US"/>
          </a:p>
        </p:txBody>
      </p:sp>
      <p:sp>
        <p:nvSpPr>
          <p:cNvPr id="132" name="Rectangle 9"/>
          <p:cNvSpPr>
            <a:spLocks noChangeArrowheads="1"/>
          </p:cNvSpPr>
          <p:nvPr/>
        </p:nvSpPr>
        <p:spPr bwMode="auto">
          <a:xfrm>
            <a:off x="2532794" y="4822826"/>
            <a:ext cx="4167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dirty="0" smtClean="0">
                <a:latin typeface="ＭＳ ゴシック" pitchFamily="49" charset="-128"/>
                <a:ea typeface="ＭＳ ゴシック" pitchFamily="49" charset="-128"/>
              </a:rPr>
              <a:t>ARNT</a:t>
            </a:r>
            <a:endParaRPr lang="en-US" altLang="ja-JP" sz="1600" b="1" dirty="0">
              <a:latin typeface="ＭＳ ゴシック" pitchFamily="49" charset="-128"/>
              <a:ea typeface="ＭＳ ゴシック" pitchFamily="49" charset="-128"/>
            </a:endParaRPr>
          </a:p>
        </p:txBody>
      </p:sp>
      <p:grpSp>
        <p:nvGrpSpPr>
          <p:cNvPr id="133" name="Group 92"/>
          <p:cNvGrpSpPr>
            <a:grpSpLocks/>
          </p:cNvGrpSpPr>
          <p:nvPr/>
        </p:nvGrpSpPr>
        <p:grpSpPr bwMode="auto">
          <a:xfrm rot="1200000" flipH="1" flipV="1">
            <a:off x="2307369" y="4589463"/>
            <a:ext cx="177800" cy="355600"/>
            <a:chOff x="2704" y="1821"/>
            <a:chExt cx="112" cy="224"/>
          </a:xfrm>
        </p:grpSpPr>
        <p:sp>
          <p:nvSpPr>
            <p:cNvPr id="134" name="Line 93"/>
            <p:cNvSpPr>
              <a:spLocks noChangeShapeType="1"/>
            </p:cNvSpPr>
            <p:nvPr/>
          </p:nvSpPr>
          <p:spPr bwMode="auto">
            <a:xfrm flipV="1">
              <a:off x="2704" y="1917"/>
              <a:ext cx="64" cy="12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5" name="Freeform 94"/>
            <p:cNvSpPr>
              <a:spLocks/>
            </p:cNvSpPr>
            <p:nvPr/>
          </p:nvSpPr>
          <p:spPr bwMode="auto">
            <a:xfrm>
              <a:off x="2704" y="1821"/>
              <a:ext cx="112" cy="160"/>
            </a:xfrm>
            <a:custGeom>
              <a:avLst/>
              <a:gdLst>
                <a:gd name="T0" fmla="*/ 64 w 112"/>
                <a:gd name="T1" fmla="*/ 96 h 160"/>
                <a:gd name="T2" fmla="*/ 88 w 112"/>
                <a:gd name="T3" fmla="*/ 160 h 160"/>
                <a:gd name="T4" fmla="*/ 112 w 112"/>
                <a:gd name="T5" fmla="*/ 0 h 160"/>
                <a:gd name="T6" fmla="*/ 0 w 112"/>
                <a:gd name="T7" fmla="*/ 112 h 160"/>
                <a:gd name="T8" fmla="*/ 64 w 112"/>
                <a:gd name="T9" fmla="*/ 96 h 160"/>
              </a:gdLst>
              <a:ahLst/>
              <a:cxnLst>
                <a:cxn ang="0">
                  <a:pos x="T0" y="T1"/>
                </a:cxn>
                <a:cxn ang="0">
                  <a:pos x="T2" y="T3"/>
                </a:cxn>
                <a:cxn ang="0">
                  <a:pos x="T4" y="T5"/>
                </a:cxn>
                <a:cxn ang="0">
                  <a:pos x="T6" y="T7"/>
                </a:cxn>
                <a:cxn ang="0">
                  <a:pos x="T8" y="T9"/>
                </a:cxn>
              </a:cxnLst>
              <a:rect l="0" t="0" r="r" b="b"/>
              <a:pathLst>
                <a:path w="112" h="160">
                  <a:moveTo>
                    <a:pt x="64" y="96"/>
                  </a:moveTo>
                  <a:lnTo>
                    <a:pt x="88" y="160"/>
                  </a:lnTo>
                  <a:lnTo>
                    <a:pt x="112" y="0"/>
                  </a:lnTo>
                  <a:lnTo>
                    <a:pt x="0" y="112"/>
                  </a:lnTo>
                  <a:lnTo>
                    <a:pt x="64" y="9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37" name="Freeform 111"/>
          <p:cNvSpPr>
            <a:spLocks/>
          </p:cNvSpPr>
          <p:nvPr/>
        </p:nvSpPr>
        <p:spPr bwMode="auto">
          <a:xfrm flipH="1">
            <a:off x="3270250" y="5434013"/>
            <a:ext cx="214318" cy="508000"/>
          </a:xfrm>
          <a:custGeom>
            <a:avLst/>
            <a:gdLst>
              <a:gd name="T0" fmla="*/ 168 w 240"/>
              <a:gd name="T1" fmla="*/ 152 h 320"/>
              <a:gd name="T2" fmla="*/ 16 w 240"/>
              <a:gd name="T3" fmla="*/ 0 h 320"/>
              <a:gd name="T4" fmla="*/ 240 w 240"/>
              <a:gd name="T5" fmla="*/ 0 h 320"/>
              <a:gd name="T6" fmla="*/ 240 w 240"/>
              <a:gd name="T7" fmla="*/ 0 h 320"/>
              <a:gd name="T8" fmla="*/ 240 w 240"/>
              <a:gd name="T9" fmla="*/ 320 h 320"/>
              <a:gd name="T10" fmla="*/ 240 w 240"/>
              <a:gd name="T11" fmla="*/ 320 h 320"/>
              <a:gd name="T12" fmla="*/ 0 w 240"/>
              <a:gd name="T13" fmla="*/ 320 h 320"/>
              <a:gd name="T14" fmla="*/ 168 w 240"/>
              <a:gd name="T15" fmla="*/ 152 h 320"/>
              <a:gd name="connsiteX0" fmla="*/ 0 w 12429"/>
              <a:gd name="connsiteY0" fmla="*/ 5125 h 10000"/>
              <a:gd name="connsiteX1" fmla="*/ 3096 w 12429"/>
              <a:gd name="connsiteY1" fmla="*/ 0 h 10000"/>
              <a:gd name="connsiteX2" fmla="*/ 12429 w 12429"/>
              <a:gd name="connsiteY2" fmla="*/ 0 h 10000"/>
              <a:gd name="connsiteX3" fmla="*/ 12429 w 12429"/>
              <a:gd name="connsiteY3" fmla="*/ 0 h 10000"/>
              <a:gd name="connsiteX4" fmla="*/ 12429 w 12429"/>
              <a:gd name="connsiteY4" fmla="*/ 10000 h 10000"/>
              <a:gd name="connsiteX5" fmla="*/ 12429 w 12429"/>
              <a:gd name="connsiteY5" fmla="*/ 10000 h 10000"/>
              <a:gd name="connsiteX6" fmla="*/ 2429 w 12429"/>
              <a:gd name="connsiteY6" fmla="*/ 10000 h 10000"/>
              <a:gd name="connsiteX7" fmla="*/ 0 w 12429"/>
              <a:gd name="connsiteY7" fmla="*/ 512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9" h="10000">
                <a:moveTo>
                  <a:pt x="0" y="5125"/>
                </a:moveTo>
                <a:lnTo>
                  <a:pt x="3096" y="0"/>
                </a:lnTo>
                <a:lnTo>
                  <a:pt x="12429" y="0"/>
                </a:lnTo>
                <a:lnTo>
                  <a:pt x="12429" y="0"/>
                </a:lnTo>
                <a:lnTo>
                  <a:pt x="12429" y="10000"/>
                </a:lnTo>
                <a:lnTo>
                  <a:pt x="12429" y="10000"/>
                </a:lnTo>
                <a:lnTo>
                  <a:pt x="2429" y="10000"/>
                </a:lnTo>
                <a:lnTo>
                  <a:pt x="0" y="5125"/>
                </a:lnTo>
                <a:close/>
              </a:path>
            </a:pathLst>
          </a:custGeom>
          <a:solidFill>
            <a:srgbClr val="00B050"/>
          </a:solidFill>
          <a:ln w="12700">
            <a:noFill/>
            <a:prstDash val="solid"/>
            <a:round/>
            <a:headEnd/>
            <a:tailEnd/>
          </a:ln>
        </p:spPr>
        <p:txBody>
          <a:bodyPr/>
          <a:lstStyle/>
          <a:p>
            <a:endParaRPr lang="ja-JP" altLang="en-US"/>
          </a:p>
        </p:txBody>
      </p:sp>
      <p:grpSp>
        <p:nvGrpSpPr>
          <p:cNvPr id="7" name="グループ化 6"/>
          <p:cNvGrpSpPr/>
          <p:nvPr/>
        </p:nvGrpSpPr>
        <p:grpSpPr>
          <a:xfrm>
            <a:off x="4070350" y="4647602"/>
            <a:ext cx="450850" cy="261247"/>
            <a:chOff x="3390900" y="4421331"/>
            <a:chExt cx="597632" cy="326882"/>
          </a:xfrm>
        </p:grpSpPr>
        <p:sp>
          <p:nvSpPr>
            <p:cNvPr id="5" name="フリーフォーム 4"/>
            <p:cNvSpPr/>
            <p:nvPr/>
          </p:nvSpPr>
          <p:spPr>
            <a:xfrm>
              <a:off x="3427562" y="4421331"/>
              <a:ext cx="560970" cy="130094"/>
            </a:xfrm>
            <a:custGeom>
              <a:avLst/>
              <a:gdLst>
                <a:gd name="connsiteX0" fmla="*/ 0 w 723900"/>
                <a:gd name="connsiteY0" fmla="*/ 104775 h 114300"/>
                <a:gd name="connsiteX1" fmla="*/ 38100 w 723900"/>
                <a:gd name="connsiteY1" fmla="*/ 57150 h 114300"/>
                <a:gd name="connsiteX2" fmla="*/ 66675 w 723900"/>
                <a:gd name="connsiteY2" fmla="*/ 47625 h 114300"/>
                <a:gd name="connsiteX3" fmla="*/ 85725 w 723900"/>
                <a:gd name="connsiteY3" fmla="*/ 19050 h 114300"/>
                <a:gd name="connsiteX4" fmla="*/ 152400 w 723900"/>
                <a:gd name="connsiteY4" fmla="*/ 0 h 114300"/>
                <a:gd name="connsiteX5" fmla="*/ 266700 w 723900"/>
                <a:gd name="connsiteY5" fmla="*/ 9525 h 114300"/>
                <a:gd name="connsiteX6" fmla="*/ 323850 w 723900"/>
                <a:gd name="connsiteY6" fmla="*/ 38100 h 114300"/>
                <a:gd name="connsiteX7" fmla="*/ 352425 w 723900"/>
                <a:gd name="connsiteY7" fmla="*/ 47625 h 114300"/>
                <a:gd name="connsiteX8" fmla="*/ 361950 w 723900"/>
                <a:gd name="connsiteY8" fmla="*/ 76200 h 114300"/>
                <a:gd name="connsiteX9" fmla="*/ 428625 w 723900"/>
                <a:gd name="connsiteY9" fmla="*/ 114300 h 114300"/>
                <a:gd name="connsiteX10" fmla="*/ 581025 w 723900"/>
                <a:gd name="connsiteY10" fmla="*/ 95250 h 114300"/>
                <a:gd name="connsiteX11" fmla="*/ 638175 w 723900"/>
                <a:gd name="connsiteY11" fmla="*/ 76200 h 114300"/>
                <a:gd name="connsiteX12" fmla="*/ 666750 w 723900"/>
                <a:gd name="connsiteY12" fmla="*/ 66675 h 114300"/>
                <a:gd name="connsiteX13" fmla="*/ 723900 w 723900"/>
                <a:gd name="connsiteY13" fmla="*/ 285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114300">
                  <a:moveTo>
                    <a:pt x="0" y="104775"/>
                  </a:moveTo>
                  <a:cubicBezTo>
                    <a:pt x="12700" y="88900"/>
                    <a:pt x="22664" y="70381"/>
                    <a:pt x="38100" y="57150"/>
                  </a:cubicBezTo>
                  <a:cubicBezTo>
                    <a:pt x="45723" y="50616"/>
                    <a:pt x="58835" y="53897"/>
                    <a:pt x="66675" y="47625"/>
                  </a:cubicBezTo>
                  <a:cubicBezTo>
                    <a:pt x="75614" y="40474"/>
                    <a:pt x="76786" y="26201"/>
                    <a:pt x="85725" y="19050"/>
                  </a:cubicBezTo>
                  <a:cubicBezTo>
                    <a:pt x="91936" y="14081"/>
                    <a:pt x="149911" y="622"/>
                    <a:pt x="152400" y="0"/>
                  </a:cubicBezTo>
                  <a:cubicBezTo>
                    <a:pt x="190500" y="3175"/>
                    <a:pt x="228803" y="4472"/>
                    <a:pt x="266700" y="9525"/>
                  </a:cubicBezTo>
                  <a:cubicBezTo>
                    <a:pt x="299347" y="13878"/>
                    <a:pt x="294660" y="23505"/>
                    <a:pt x="323850" y="38100"/>
                  </a:cubicBezTo>
                  <a:cubicBezTo>
                    <a:pt x="332830" y="42590"/>
                    <a:pt x="342900" y="44450"/>
                    <a:pt x="352425" y="47625"/>
                  </a:cubicBezTo>
                  <a:cubicBezTo>
                    <a:pt x="355600" y="57150"/>
                    <a:pt x="355678" y="68360"/>
                    <a:pt x="361950" y="76200"/>
                  </a:cubicBezTo>
                  <a:cubicBezTo>
                    <a:pt x="370925" y="87419"/>
                    <a:pt x="419250" y="109613"/>
                    <a:pt x="428625" y="114300"/>
                  </a:cubicBezTo>
                  <a:cubicBezTo>
                    <a:pt x="447152" y="112241"/>
                    <a:pt x="555785" y="101075"/>
                    <a:pt x="581025" y="95250"/>
                  </a:cubicBezTo>
                  <a:cubicBezTo>
                    <a:pt x="600591" y="90735"/>
                    <a:pt x="619125" y="82550"/>
                    <a:pt x="638175" y="76200"/>
                  </a:cubicBezTo>
                  <a:cubicBezTo>
                    <a:pt x="647700" y="73025"/>
                    <a:pt x="658396" y="72244"/>
                    <a:pt x="666750" y="66675"/>
                  </a:cubicBezTo>
                  <a:lnTo>
                    <a:pt x="723900" y="285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フリーフォーム 160"/>
            <p:cNvSpPr/>
            <p:nvPr/>
          </p:nvSpPr>
          <p:spPr>
            <a:xfrm>
              <a:off x="3417087" y="4510200"/>
              <a:ext cx="560970" cy="130094"/>
            </a:xfrm>
            <a:custGeom>
              <a:avLst/>
              <a:gdLst>
                <a:gd name="connsiteX0" fmla="*/ 0 w 723900"/>
                <a:gd name="connsiteY0" fmla="*/ 104775 h 114300"/>
                <a:gd name="connsiteX1" fmla="*/ 38100 w 723900"/>
                <a:gd name="connsiteY1" fmla="*/ 57150 h 114300"/>
                <a:gd name="connsiteX2" fmla="*/ 66675 w 723900"/>
                <a:gd name="connsiteY2" fmla="*/ 47625 h 114300"/>
                <a:gd name="connsiteX3" fmla="*/ 85725 w 723900"/>
                <a:gd name="connsiteY3" fmla="*/ 19050 h 114300"/>
                <a:gd name="connsiteX4" fmla="*/ 152400 w 723900"/>
                <a:gd name="connsiteY4" fmla="*/ 0 h 114300"/>
                <a:gd name="connsiteX5" fmla="*/ 266700 w 723900"/>
                <a:gd name="connsiteY5" fmla="*/ 9525 h 114300"/>
                <a:gd name="connsiteX6" fmla="*/ 323850 w 723900"/>
                <a:gd name="connsiteY6" fmla="*/ 38100 h 114300"/>
                <a:gd name="connsiteX7" fmla="*/ 352425 w 723900"/>
                <a:gd name="connsiteY7" fmla="*/ 47625 h 114300"/>
                <a:gd name="connsiteX8" fmla="*/ 361950 w 723900"/>
                <a:gd name="connsiteY8" fmla="*/ 76200 h 114300"/>
                <a:gd name="connsiteX9" fmla="*/ 428625 w 723900"/>
                <a:gd name="connsiteY9" fmla="*/ 114300 h 114300"/>
                <a:gd name="connsiteX10" fmla="*/ 581025 w 723900"/>
                <a:gd name="connsiteY10" fmla="*/ 95250 h 114300"/>
                <a:gd name="connsiteX11" fmla="*/ 638175 w 723900"/>
                <a:gd name="connsiteY11" fmla="*/ 76200 h 114300"/>
                <a:gd name="connsiteX12" fmla="*/ 666750 w 723900"/>
                <a:gd name="connsiteY12" fmla="*/ 66675 h 114300"/>
                <a:gd name="connsiteX13" fmla="*/ 723900 w 723900"/>
                <a:gd name="connsiteY13" fmla="*/ 285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114300">
                  <a:moveTo>
                    <a:pt x="0" y="104775"/>
                  </a:moveTo>
                  <a:cubicBezTo>
                    <a:pt x="12700" y="88900"/>
                    <a:pt x="22664" y="70381"/>
                    <a:pt x="38100" y="57150"/>
                  </a:cubicBezTo>
                  <a:cubicBezTo>
                    <a:pt x="45723" y="50616"/>
                    <a:pt x="58835" y="53897"/>
                    <a:pt x="66675" y="47625"/>
                  </a:cubicBezTo>
                  <a:cubicBezTo>
                    <a:pt x="75614" y="40474"/>
                    <a:pt x="76786" y="26201"/>
                    <a:pt x="85725" y="19050"/>
                  </a:cubicBezTo>
                  <a:cubicBezTo>
                    <a:pt x="91936" y="14081"/>
                    <a:pt x="149911" y="622"/>
                    <a:pt x="152400" y="0"/>
                  </a:cubicBezTo>
                  <a:cubicBezTo>
                    <a:pt x="190500" y="3175"/>
                    <a:pt x="228803" y="4472"/>
                    <a:pt x="266700" y="9525"/>
                  </a:cubicBezTo>
                  <a:cubicBezTo>
                    <a:pt x="299347" y="13878"/>
                    <a:pt x="294660" y="23505"/>
                    <a:pt x="323850" y="38100"/>
                  </a:cubicBezTo>
                  <a:cubicBezTo>
                    <a:pt x="332830" y="42590"/>
                    <a:pt x="342900" y="44450"/>
                    <a:pt x="352425" y="47625"/>
                  </a:cubicBezTo>
                  <a:cubicBezTo>
                    <a:pt x="355600" y="57150"/>
                    <a:pt x="355678" y="68360"/>
                    <a:pt x="361950" y="76200"/>
                  </a:cubicBezTo>
                  <a:cubicBezTo>
                    <a:pt x="370925" y="87419"/>
                    <a:pt x="419250" y="109613"/>
                    <a:pt x="428625" y="114300"/>
                  </a:cubicBezTo>
                  <a:cubicBezTo>
                    <a:pt x="447152" y="112241"/>
                    <a:pt x="555785" y="101075"/>
                    <a:pt x="581025" y="95250"/>
                  </a:cubicBezTo>
                  <a:cubicBezTo>
                    <a:pt x="600591" y="90735"/>
                    <a:pt x="619125" y="82550"/>
                    <a:pt x="638175" y="76200"/>
                  </a:cubicBezTo>
                  <a:cubicBezTo>
                    <a:pt x="647700" y="73025"/>
                    <a:pt x="658396" y="72244"/>
                    <a:pt x="666750" y="66675"/>
                  </a:cubicBezTo>
                  <a:lnTo>
                    <a:pt x="723900" y="285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フリーフォーム 161"/>
            <p:cNvSpPr/>
            <p:nvPr/>
          </p:nvSpPr>
          <p:spPr>
            <a:xfrm>
              <a:off x="3390900" y="4618119"/>
              <a:ext cx="560970" cy="130094"/>
            </a:xfrm>
            <a:custGeom>
              <a:avLst/>
              <a:gdLst>
                <a:gd name="connsiteX0" fmla="*/ 0 w 723900"/>
                <a:gd name="connsiteY0" fmla="*/ 104775 h 114300"/>
                <a:gd name="connsiteX1" fmla="*/ 38100 w 723900"/>
                <a:gd name="connsiteY1" fmla="*/ 57150 h 114300"/>
                <a:gd name="connsiteX2" fmla="*/ 66675 w 723900"/>
                <a:gd name="connsiteY2" fmla="*/ 47625 h 114300"/>
                <a:gd name="connsiteX3" fmla="*/ 85725 w 723900"/>
                <a:gd name="connsiteY3" fmla="*/ 19050 h 114300"/>
                <a:gd name="connsiteX4" fmla="*/ 152400 w 723900"/>
                <a:gd name="connsiteY4" fmla="*/ 0 h 114300"/>
                <a:gd name="connsiteX5" fmla="*/ 266700 w 723900"/>
                <a:gd name="connsiteY5" fmla="*/ 9525 h 114300"/>
                <a:gd name="connsiteX6" fmla="*/ 323850 w 723900"/>
                <a:gd name="connsiteY6" fmla="*/ 38100 h 114300"/>
                <a:gd name="connsiteX7" fmla="*/ 352425 w 723900"/>
                <a:gd name="connsiteY7" fmla="*/ 47625 h 114300"/>
                <a:gd name="connsiteX8" fmla="*/ 361950 w 723900"/>
                <a:gd name="connsiteY8" fmla="*/ 76200 h 114300"/>
                <a:gd name="connsiteX9" fmla="*/ 428625 w 723900"/>
                <a:gd name="connsiteY9" fmla="*/ 114300 h 114300"/>
                <a:gd name="connsiteX10" fmla="*/ 581025 w 723900"/>
                <a:gd name="connsiteY10" fmla="*/ 95250 h 114300"/>
                <a:gd name="connsiteX11" fmla="*/ 638175 w 723900"/>
                <a:gd name="connsiteY11" fmla="*/ 76200 h 114300"/>
                <a:gd name="connsiteX12" fmla="*/ 666750 w 723900"/>
                <a:gd name="connsiteY12" fmla="*/ 66675 h 114300"/>
                <a:gd name="connsiteX13" fmla="*/ 723900 w 723900"/>
                <a:gd name="connsiteY13" fmla="*/ 285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3900" h="114300">
                  <a:moveTo>
                    <a:pt x="0" y="104775"/>
                  </a:moveTo>
                  <a:cubicBezTo>
                    <a:pt x="12700" y="88900"/>
                    <a:pt x="22664" y="70381"/>
                    <a:pt x="38100" y="57150"/>
                  </a:cubicBezTo>
                  <a:cubicBezTo>
                    <a:pt x="45723" y="50616"/>
                    <a:pt x="58835" y="53897"/>
                    <a:pt x="66675" y="47625"/>
                  </a:cubicBezTo>
                  <a:cubicBezTo>
                    <a:pt x="75614" y="40474"/>
                    <a:pt x="76786" y="26201"/>
                    <a:pt x="85725" y="19050"/>
                  </a:cubicBezTo>
                  <a:cubicBezTo>
                    <a:pt x="91936" y="14081"/>
                    <a:pt x="149911" y="622"/>
                    <a:pt x="152400" y="0"/>
                  </a:cubicBezTo>
                  <a:cubicBezTo>
                    <a:pt x="190500" y="3175"/>
                    <a:pt x="228803" y="4472"/>
                    <a:pt x="266700" y="9525"/>
                  </a:cubicBezTo>
                  <a:cubicBezTo>
                    <a:pt x="299347" y="13878"/>
                    <a:pt x="294660" y="23505"/>
                    <a:pt x="323850" y="38100"/>
                  </a:cubicBezTo>
                  <a:cubicBezTo>
                    <a:pt x="332830" y="42590"/>
                    <a:pt x="342900" y="44450"/>
                    <a:pt x="352425" y="47625"/>
                  </a:cubicBezTo>
                  <a:cubicBezTo>
                    <a:pt x="355600" y="57150"/>
                    <a:pt x="355678" y="68360"/>
                    <a:pt x="361950" y="76200"/>
                  </a:cubicBezTo>
                  <a:cubicBezTo>
                    <a:pt x="370925" y="87419"/>
                    <a:pt x="419250" y="109613"/>
                    <a:pt x="428625" y="114300"/>
                  </a:cubicBezTo>
                  <a:cubicBezTo>
                    <a:pt x="447152" y="112241"/>
                    <a:pt x="555785" y="101075"/>
                    <a:pt x="581025" y="95250"/>
                  </a:cubicBezTo>
                  <a:cubicBezTo>
                    <a:pt x="600591" y="90735"/>
                    <a:pt x="619125" y="82550"/>
                    <a:pt x="638175" y="76200"/>
                  </a:cubicBezTo>
                  <a:cubicBezTo>
                    <a:pt x="647700" y="73025"/>
                    <a:pt x="658396" y="72244"/>
                    <a:pt x="666750" y="66675"/>
                  </a:cubicBezTo>
                  <a:lnTo>
                    <a:pt x="723900" y="285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5" name="Group 89"/>
          <p:cNvGrpSpPr>
            <a:grpSpLocks/>
          </p:cNvGrpSpPr>
          <p:nvPr/>
        </p:nvGrpSpPr>
        <p:grpSpPr bwMode="auto">
          <a:xfrm rot="19443250">
            <a:off x="4266249" y="5274206"/>
            <a:ext cx="279400" cy="533400"/>
            <a:chOff x="2544" y="2373"/>
            <a:chExt cx="176" cy="336"/>
          </a:xfrm>
        </p:grpSpPr>
        <p:sp>
          <p:nvSpPr>
            <p:cNvPr id="176" name="Line 90"/>
            <p:cNvSpPr>
              <a:spLocks noChangeShapeType="1"/>
            </p:cNvSpPr>
            <p:nvPr/>
          </p:nvSpPr>
          <p:spPr bwMode="auto">
            <a:xfrm flipV="1">
              <a:off x="2544" y="2469"/>
              <a:ext cx="128" cy="24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77" name="Freeform 91"/>
            <p:cNvSpPr>
              <a:spLocks/>
            </p:cNvSpPr>
            <p:nvPr/>
          </p:nvSpPr>
          <p:spPr bwMode="auto">
            <a:xfrm>
              <a:off x="2600" y="2373"/>
              <a:ext cx="120" cy="160"/>
            </a:xfrm>
            <a:custGeom>
              <a:avLst/>
              <a:gdLst>
                <a:gd name="T0" fmla="*/ 72 w 120"/>
                <a:gd name="T1" fmla="*/ 96 h 160"/>
                <a:gd name="T2" fmla="*/ 96 w 120"/>
                <a:gd name="T3" fmla="*/ 160 h 160"/>
                <a:gd name="T4" fmla="*/ 120 w 120"/>
                <a:gd name="T5" fmla="*/ 0 h 160"/>
                <a:gd name="T6" fmla="*/ 0 w 120"/>
                <a:gd name="T7" fmla="*/ 112 h 160"/>
                <a:gd name="T8" fmla="*/ 72 w 120"/>
                <a:gd name="T9" fmla="*/ 96 h 160"/>
              </a:gdLst>
              <a:ahLst/>
              <a:cxnLst>
                <a:cxn ang="0">
                  <a:pos x="T0" y="T1"/>
                </a:cxn>
                <a:cxn ang="0">
                  <a:pos x="T2" y="T3"/>
                </a:cxn>
                <a:cxn ang="0">
                  <a:pos x="T4" y="T5"/>
                </a:cxn>
                <a:cxn ang="0">
                  <a:pos x="T6" y="T7"/>
                </a:cxn>
                <a:cxn ang="0">
                  <a:pos x="T8" y="T9"/>
                </a:cxn>
              </a:cxnLst>
              <a:rect l="0" t="0" r="r" b="b"/>
              <a:pathLst>
                <a:path w="120" h="160">
                  <a:moveTo>
                    <a:pt x="72" y="96"/>
                  </a:moveTo>
                  <a:lnTo>
                    <a:pt x="96" y="160"/>
                  </a:lnTo>
                  <a:lnTo>
                    <a:pt x="120" y="0"/>
                  </a:lnTo>
                  <a:lnTo>
                    <a:pt x="0" y="112"/>
                  </a:lnTo>
                  <a:lnTo>
                    <a:pt x="72" y="9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nvGrpSpPr>
          <p:cNvPr id="178" name="Group 76"/>
          <p:cNvGrpSpPr>
            <a:grpSpLocks/>
          </p:cNvGrpSpPr>
          <p:nvPr/>
        </p:nvGrpSpPr>
        <p:grpSpPr bwMode="auto">
          <a:xfrm rot="20794328">
            <a:off x="1872977" y="5068863"/>
            <a:ext cx="238681" cy="437985"/>
            <a:chOff x="928" y="2293"/>
            <a:chExt cx="136" cy="336"/>
          </a:xfrm>
        </p:grpSpPr>
        <p:sp>
          <p:nvSpPr>
            <p:cNvPr id="179" name="Line 77"/>
            <p:cNvSpPr>
              <a:spLocks noChangeShapeType="1"/>
            </p:cNvSpPr>
            <p:nvPr/>
          </p:nvSpPr>
          <p:spPr bwMode="auto">
            <a:xfrm>
              <a:off x="928" y="2293"/>
              <a:ext cx="96" cy="24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0" name="Freeform 78"/>
            <p:cNvSpPr>
              <a:spLocks/>
            </p:cNvSpPr>
            <p:nvPr/>
          </p:nvSpPr>
          <p:spPr bwMode="auto">
            <a:xfrm>
              <a:off x="960" y="2469"/>
              <a:ext cx="104" cy="160"/>
            </a:xfrm>
            <a:custGeom>
              <a:avLst/>
              <a:gdLst>
                <a:gd name="T0" fmla="*/ 64 w 104"/>
                <a:gd name="T1" fmla="*/ 64 h 160"/>
                <a:gd name="T2" fmla="*/ 0 w 104"/>
                <a:gd name="T3" fmla="*/ 40 h 160"/>
                <a:gd name="T4" fmla="*/ 104 w 104"/>
                <a:gd name="T5" fmla="*/ 160 h 160"/>
                <a:gd name="T6" fmla="*/ 96 w 104"/>
                <a:gd name="T7" fmla="*/ 0 h 160"/>
                <a:gd name="T8" fmla="*/ 64 w 104"/>
                <a:gd name="T9" fmla="*/ 64 h 160"/>
              </a:gdLst>
              <a:ahLst/>
              <a:cxnLst>
                <a:cxn ang="0">
                  <a:pos x="T0" y="T1"/>
                </a:cxn>
                <a:cxn ang="0">
                  <a:pos x="T2" y="T3"/>
                </a:cxn>
                <a:cxn ang="0">
                  <a:pos x="T4" y="T5"/>
                </a:cxn>
                <a:cxn ang="0">
                  <a:pos x="T6" y="T7"/>
                </a:cxn>
                <a:cxn ang="0">
                  <a:pos x="T8" y="T9"/>
                </a:cxn>
              </a:cxnLst>
              <a:rect l="0" t="0" r="r" b="b"/>
              <a:pathLst>
                <a:path w="104" h="160">
                  <a:moveTo>
                    <a:pt x="64" y="64"/>
                  </a:moveTo>
                  <a:lnTo>
                    <a:pt x="0" y="40"/>
                  </a:lnTo>
                  <a:lnTo>
                    <a:pt x="104" y="160"/>
                  </a:lnTo>
                  <a:lnTo>
                    <a:pt x="96" y="0"/>
                  </a:lnTo>
                  <a:lnTo>
                    <a:pt x="64" y="6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81" name="Rectangle 9"/>
          <p:cNvSpPr>
            <a:spLocks noChangeArrowheads="1"/>
          </p:cNvSpPr>
          <p:nvPr/>
        </p:nvSpPr>
        <p:spPr bwMode="auto">
          <a:xfrm>
            <a:off x="1263660" y="6014265"/>
            <a:ext cx="3125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dirty="0" smtClean="0">
                <a:latin typeface="ＭＳ ゴシック" pitchFamily="49" charset="-128"/>
                <a:ea typeface="ＭＳ ゴシック" pitchFamily="49" charset="-128"/>
              </a:rPr>
              <a:t>DNA</a:t>
            </a:r>
            <a:endParaRPr lang="en-US" altLang="ja-JP" sz="1600" b="1" dirty="0">
              <a:latin typeface="ＭＳ ゴシック" pitchFamily="49" charset="-128"/>
              <a:ea typeface="ＭＳ ゴシック" pitchFamily="49" charset="-128"/>
            </a:endParaRPr>
          </a:p>
        </p:txBody>
      </p:sp>
      <p:sp>
        <p:nvSpPr>
          <p:cNvPr id="182" name="Rectangle 29"/>
          <p:cNvSpPr>
            <a:spLocks noChangeArrowheads="1"/>
          </p:cNvSpPr>
          <p:nvPr/>
        </p:nvSpPr>
        <p:spPr bwMode="auto">
          <a:xfrm>
            <a:off x="1526940" y="2857699"/>
            <a:ext cx="1687963" cy="615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ja-JP" altLang="en-US" sz="2000" b="1"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ｱﾘﾙﾊｲﾄﾞﾛｶｰﾎﾞﾝ</a:t>
            </a:r>
            <a:endParaRPr lang="en-US" altLang="ja-JP" sz="2000" b="1"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r>
              <a:rPr lang="ja-JP" altLang="en-US" sz="2000" b="1"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受容体</a:t>
            </a:r>
            <a:r>
              <a:rPr lang="en-US" altLang="ja-JP" sz="2000" b="1"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(AHR</a:t>
            </a:r>
            <a:r>
              <a:rPr lang="en-US" altLang="ja-JP" sz="2000" b="1"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 </a:t>
            </a:r>
            <a:endParaRPr lang="ja-JP" altLang="en-US" sz="2000" b="1"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183" name="Rectangle 29"/>
          <p:cNvSpPr>
            <a:spLocks noChangeArrowheads="1"/>
          </p:cNvSpPr>
          <p:nvPr/>
        </p:nvSpPr>
        <p:spPr bwMode="auto">
          <a:xfrm>
            <a:off x="1787555" y="1449390"/>
            <a:ext cx="4659930"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ja-JP" altLang="en-US" sz="2000" b="1" dirty="0" smtClean="0">
                <a:solidFill>
                  <a:srgbClr val="FF6600"/>
                </a:solidFill>
                <a:effectLst>
                  <a:outerShdw blurRad="38100" dist="38100" dir="2700000" algn="tl">
                    <a:srgbClr val="000000">
                      <a:alpha val="43137"/>
                    </a:srgbClr>
                  </a:outerShdw>
                </a:effectLst>
                <a:latin typeface="ＭＳ ゴシック" pitchFamily="49" charset="-128"/>
                <a:ea typeface="ＭＳ ゴシック" pitchFamily="49" charset="-128"/>
              </a:rPr>
              <a:t>ダイオキシン類（</a:t>
            </a:r>
            <a:r>
              <a:rPr lang="en-US" altLang="ja-JP" sz="2000" b="1" dirty="0" smtClean="0">
                <a:solidFill>
                  <a:srgbClr val="FF6600"/>
                </a:solidFill>
                <a:effectLst>
                  <a:outerShdw blurRad="38100" dist="38100" dir="2700000" algn="tl">
                    <a:srgbClr val="000000">
                      <a:alpha val="43137"/>
                    </a:srgbClr>
                  </a:outerShdw>
                </a:effectLst>
                <a:latin typeface="ＭＳ ゴシック" pitchFamily="49" charset="-128"/>
                <a:ea typeface="ＭＳ ゴシック" pitchFamily="49" charset="-128"/>
              </a:rPr>
              <a:t>PCDDs/DFs, Co-PCBs</a:t>
            </a:r>
            <a:r>
              <a:rPr lang="ja-JP" altLang="en-US" sz="2000" b="1" dirty="0" smtClean="0">
                <a:solidFill>
                  <a:srgbClr val="FF6600"/>
                </a:solidFill>
                <a:effectLst>
                  <a:outerShdw blurRad="38100" dist="38100" dir="2700000" algn="tl">
                    <a:srgbClr val="000000">
                      <a:alpha val="43137"/>
                    </a:srgbClr>
                  </a:outerShdw>
                </a:effectLst>
                <a:latin typeface="ＭＳ ゴシック" pitchFamily="49" charset="-128"/>
                <a:ea typeface="ＭＳ ゴシック" pitchFamily="49" charset="-128"/>
              </a:rPr>
              <a:t>）</a:t>
            </a:r>
            <a:endParaRPr lang="ja-JP" altLang="en-US" sz="2000" b="1" dirty="0">
              <a:solidFill>
                <a:srgbClr val="FF6600"/>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10" name="下カーブ矢印 9"/>
          <p:cNvSpPr/>
          <p:nvPr/>
        </p:nvSpPr>
        <p:spPr>
          <a:xfrm>
            <a:off x="5100003" y="2365376"/>
            <a:ext cx="1357947" cy="355600"/>
          </a:xfrm>
          <a:prstGeom prst="curved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2" name="グループ化 1"/>
          <p:cNvGrpSpPr/>
          <p:nvPr/>
        </p:nvGrpSpPr>
        <p:grpSpPr>
          <a:xfrm>
            <a:off x="2303873" y="5869638"/>
            <a:ext cx="3136057" cy="401239"/>
            <a:chOff x="2376488" y="5859247"/>
            <a:chExt cx="3011487" cy="346075"/>
          </a:xfrm>
        </p:grpSpPr>
        <p:sp>
          <p:nvSpPr>
            <p:cNvPr id="130" name="Line 23"/>
            <p:cNvSpPr>
              <a:spLocks noChangeShapeType="1"/>
            </p:cNvSpPr>
            <p:nvPr/>
          </p:nvSpPr>
          <p:spPr bwMode="auto">
            <a:xfrm flipV="1">
              <a:off x="4171950" y="6030697"/>
              <a:ext cx="1216025" cy="11113"/>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45791" dir="2021404"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31" name="Oval 155"/>
            <p:cNvSpPr>
              <a:spLocks noChangeAspect="1" noChangeArrowheads="1"/>
            </p:cNvSpPr>
            <p:nvPr/>
          </p:nvSpPr>
          <p:spPr bwMode="auto">
            <a:xfrm>
              <a:off x="2376488" y="5992597"/>
              <a:ext cx="155575" cy="130175"/>
            </a:xfrm>
            <a:prstGeom prst="ellipse">
              <a:avLst/>
            </a:prstGeom>
            <a:gradFill rotWithShape="0">
              <a:gsLst>
                <a:gs pos="0">
                  <a:srgbClr val="CC0000">
                    <a:gamma/>
                    <a:shade val="46275"/>
                    <a:invGamma/>
                  </a:srgbClr>
                </a:gs>
                <a:gs pos="100000">
                  <a:srgbClr val="CC0000"/>
                </a:gs>
              </a:gsLst>
              <a:path path="shape">
                <a:fillToRect l="50000" t="50000" r="50000" b="50000"/>
              </a:path>
            </a:gradFill>
            <a:ln w="2857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36" name="Freeform 156"/>
            <p:cNvSpPr>
              <a:spLocks noChangeAspect="1"/>
            </p:cNvSpPr>
            <p:nvPr/>
          </p:nvSpPr>
          <p:spPr bwMode="auto">
            <a:xfrm>
              <a:off x="2409825" y="6002122"/>
              <a:ext cx="39688" cy="128588"/>
            </a:xfrm>
            <a:custGeom>
              <a:avLst/>
              <a:gdLst>
                <a:gd name="T0" fmla="*/ 0 w 48"/>
                <a:gd name="T1" fmla="*/ 0 h 144"/>
                <a:gd name="T2" fmla="*/ 48 w 48"/>
                <a:gd name="T3" fmla="*/ 144 h 144"/>
              </a:gdLst>
              <a:ahLst/>
              <a:cxnLst>
                <a:cxn ang="0">
                  <a:pos x="T0" y="T1"/>
                </a:cxn>
                <a:cxn ang="0">
                  <a:pos x="T2" y="T3"/>
                </a:cxn>
              </a:cxnLst>
              <a:rect l="0" t="0" r="r" b="b"/>
              <a:pathLst>
                <a:path w="48" h="144">
                  <a:moveTo>
                    <a:pt x="0" y="0"/>
                  </a:moveTo>
                  <a:cubicBezTo>
                    <a:pt x="20" y="60"/>
                    <a:pt x="40" y="120"/>
                    <a:pt x="48" y="144"/>
                  </a:cubicBezTo>
                </a:path>
              </a:pathLst>
            </a:custGeom>
            <a:noFill/>
            <a:ln w="28575"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38" name="Freeform 157"/>
            <p:cNvSpPr>
              <a:spLocks noChangeAspect="1"/>
            </p:cNvSpPr>
            <p:nvPr/>
          </p:nvSpPr>
          <p:spPr bwMode="auto">
            <a:xfrm>
              <a:off x="2473325" y="6002122"/>
              <a:ext cx="246063" cy="141288"/>
            </a:xfrm>
            <a:custGeom>
              <a:avLst/>
              <a:gdLst>
                <a:gd name="T0" fmla="*/ 0 w 288"/>
                <a:gd name="T1" fmla="*/ 0 h 160"/>
                <a:gd name="T2" fmla="*/ 48 w 288"/>
                <a:gd name="T3" fmla="*/ 144 h 160"/>
                <a:gd name="T4" fmla="*/ 240 w 288"/>
                <a:gd name="T5" fmla="*/ 96 h 160"/>
                <a:gd name="T6" fmla="*/ 288 w 288"/>
                <a:gd name="T7" fmla="*/ 96 h 160"/>
              </a:gdLst>
              <a:ahLst/>
              <a:cxnLst>
                <a:cxn ang="0">
                  <a:pos x="T0" y="T1"/>
                </a:cxn>
                <a:cxn ang="0">
                  <a:pos x="T2" y="T3"/>
                </a:cxn>
                <a:cxn ang="0">
                  <a:pos x="T4" y="T5"/>
                </a:cxn>
                <a:cxn ang="0">
                  <a:pos x="T6" y="T7"/>
                </a:cxn>
              </a:cxnLst>
              <a:rect l="0" t="0" r="r" b="b"/>
              <a:pathLst>
                <a:path w="288" h="160">
                  <a:moveTo>
                    <a:pt x="0" y="0"/>
                  </a:moveTo>
                  <a:cubicBezTo>
                    <a:pt x="4" y="64"/>
                    <a:pt x="8" y="128"/>
                    <a:pt x="48" y="144"/>
                  </a:cubicBezTo>
                  <a:cubicBezTo>
                    <a:pt x="88" y="160"/>
                    <a:pt x="200" y="103"/>
                    <a:pt x="240" y="96"/>
                  </a:cubicBezTo>
                  <a:cubicBezTo>
                    <a:pt x="279" y="88"/>
                    <a:pt x="280" y="96"/>
                    <a:pt x="288" y="96"/>
                  </a:cubicBezTo>
                </a:path>
              </a:pathLst>
            </a:custGeom>
            <a:noFill/>
            <a:ln w="28575"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39" name="Oval 158"/>
            <p:cNvSpPr>
              <a:spLocks noChangeAspect="1" noChangeArrowheads="1"/>
            </p:cNvSpPr>
            <p:nvPr/>
          </p:nvSpPr>
          <p:spPr bwMode="auto">
            <a:xfrm>
              <a:off x="2655888" y="5957672"/>
              <a:ext cx="157162" cy="128588"/>
            </a:xfrm>
            <a:prstGeom prst="ellipse">
              <a:avLst/>
            </a:prstGeom>
            <a:gradFill rotWithShape="0">
              <a:gsLst>
                <a:gs pos="0">
                  <a:srgbClr val="CC0000">
                    <a:gamma/>
                    <a:shade val="46275"/>
                    <a:invGamma/>
                  </a:srgbClr>
                </a:gs>
                <a:gs pos="100000">
                  <a:srgbClr val="CC0000"/>
                </a:gs>
              </a:gsLst>
              <a:path path="shape">
                <a:fillToRect l="50000" t="50000" r="50000" b="50000"/>
              </a:path>
            </a:gradFill>
            <a:ln w="2857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40" name="Freeform 159"/>
            <p:cNvSpPr>
              <a:spLocks noChangeAspect="1"/>
            </p:cNvSpPr>
            <p:nvPr/>
          </p:nvSpPr>
          <p:spPr bwMode="auto">
            <a:xfrm>
              <a:off x="2689225" y="5965610"/>
              <a:ext cx="41275" cy="128587"/>
            </a:xfrm>
            <a:custGeom>
              <a:avLst/>
              <a:gdLst>
                <a:gd name="T0" fmla="*/ 0 w 48"/>
                <a:gd name="T1" fmla="*/ 0 h 144"/>
                <a:gd name="T2" fmla="*/ 48 w 48"/>
                <a:gd name="T3" fmla="*/ 144 h 144"/>
              </a:gdLst>
              <a:ahLst/>
              <a:cxnLst>
                <a:cxn ang="0">
                  <a:pos x="T0" y="T1"/>
                </a:cxn>
                <a:cxn ang="0">
                  <a:pos x="T2" y="T3"/>
                </a:cxn>
              </a:cxnLst>
              <a:rect l="0" t="0" r="r" b="b"/>
              <a:pathLst>
                <a:path w="48" h="144">
                  <a:moveTo>
                    <a:pt x="0" y="0"/>
                  </a:moveTo>
                  <a:cubicBezTo>
                    <a:pt x="20" y="60"/>
                    <a:pt x="40" y="120"/>
                    <a:pt x="48" y="144"/>
                  </a:cubicBezTo>
                </a:path>
              </a:pathLst>
            </a:custGeom>
            <a:noFill/>
            <a:ln w="28575"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41" name="Freeform 160"/>
            <p:cNvSpPr>
              <a:spLocks noChangeAspect="1"/>
            </p:cNvSpPr>
            <p:nvPr/>
          </p:nvSpPr>
          <p:spPr bwMode="auto">
            <a:xfrm>
              <a:off x="2736850" y="5965610"/>
              <a:ext cx="852488" cy="142875"/>
            </a:xfrm>
            <a:custGeom>
              <a:avLst/>
              <a:gdLst>
                <a:gd name="T0" fmla="*/ 0 w 288"/>
                <a:gd name="T1" fmla="*/ 0 h 160"/>
                <a:gd name="T2" fmla="*/ 48 w 288"/>
                <a:gd name="T3" fmla="*/ 144 h 160"/>
                <a:gd name="T4" fmla="*/ 240 w 288"/>
                <a:gd name="T5" fmla="*/ 96 h 160"/>
                <a:gd name="T6" fmla="*/ 288 w 288"/>
                <a:gd name="T7" fmla="*/ 96 h 160"/>
              </a:gdLst>
              <a:ahLst/>
              <a:cxnLst>
                <a:cxn ang="0">
                  <a:pos x="T0" y="T1"/>
                </a:cxn>
                <a:cxn ang="0">
                  <a:pos x="T2" y="T3"/>
                </a:cxn>
                <a:cxn ang="0">
                  <a:pos x="T4" y="T5"/>
                </a:cxn>
                <a:cxn ang="0">
                  <a:pos x="T6" y="T7"/>
                </a:cxn>
              </a:cxnLst>
              <a:rect l="0" t="0" r="r" b="b"/>
              <a:pathLst>
                <a:path w="288" h="160">
                  <a:moveTo>
                    <a:pt x="0" y="0"/>
                  </a:moveTo>
                  <a:cubicBezTo>
                    <a:pt x="4" y="64"/>
                    <a:pt x="8" y="128"/>
                    <a:pt x="48" y="144"/>
                  </a:cubicBezTo>
                  <a:cubicBezTo>
                    <a:pt x="88" y="160"/>
                    <a:pt x="200" y="103"/>
                    <a:pt x="240" y="96"/>
                  </a:cubicBezTo>
                  <a:cubicBezTo>
                    <a:pt x="279" y="88"/>
                    <a:pt x="280" y="96"/>
                    <a:pt x="288" y="96"/>
                  </a:cubicBezTo>
                </a:path>
              </a:pathLst>
            </a:custGeom>
            <a:noFill/>
            <a:ln w="28575"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42" name="Oval 161"/>
            <p:cNvSpPr>
              <a:spLocks noChangeAspect="1" noChangeArrowheads="1"/>
            </p:cNvSpPr>
            <p:nvPr/>
          </p:nvSpPr>
          <p:spPr bwMode="auto">
            <a:xfrm>
              <a:off x="3571875" y="5949735"/>
              <a:ext cx="157163" cy="128587"/>
            </a:xfrm>
            <a:prstGeom prst="ellipse">
              <a:avLst/>
            </a:prstGeom>
            <a:gradFill rotWithShape="0">
              <a:gsLst>
                <a:gs pos="0">
                  <a:srgbClr val="CC0000">
                    <a:gamma/>
                    <a:shade val="46275"/>
                    <a:invGamma/>
                  </a:srgbClr>
                </a:gs>
                <a:gs pos="100000">
                  <a:srgbClr val="CC0000"/>
                </a:gs>
              </a:gsLst>
              <a:path path="shape">
                <a:fillToRect l="50000" t="50000" r="50000" b="50000"/>
              </a:path>
            </a:gradFill>
            <a:ln w="2857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43" name="Freeform 162"/>
            <p:cNvSpPr>
              <a:spLocks noChangeAspect="1"/>
            </p:cNvSpPr>
            <p:nvPr/>
          </p:nvSpPr>
          <p:spPr bwMode="auto">
            <a:xfrm>
              <a:off x="3603625" y="5957672"/>
              <a:ext cx="41275" cy="128588"/>
            </a:xfrm>
            <a:custGeom>
              <a:avLst/>
              <a:gdLst>
                <a:gd name="T0" fmla="*/ 0 w 48"/>
                <a:gd name="T1" fmla="*/ 0 h 144"/>
                <a:gd name="T2" fmla="*/ 48 w 48"/>
                <a:gd name="T3" fmla="*/ 144 h 144"/>
              </a:gdLst>
              <a:ahLst/>
              <a:cxnLst>
                <a:cxn ang="0">
                  <a:pos x="T0" y="T1"/>
                </a:cxn>
                <a:cxn ang="0">
                  <a:pos x="T2" y="T3"/>
                </a:cxn>
              </a:cxnLst>
              <a:rect l="0" t="0" r="r" b="b"/>
              <a:pathLst>
                <a:path w="48" h="144">
                  <a:moveTo>
                    <a:pt x="0" y="0"/>
                  </a:moveTo>
                  <a:cubicBezTo>
                    <a:pt x="20" y="60"/>
                    <a:pt x="40" y="120"/>
                    <a:pt x="48" y="144"/>
                  </a:cubicBezTo>
                </a:path>
              </a:pathLst>
            </a:custGeom>
            <a:noFill/>
            <a:ln w="28575"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44" name="Freeform 163"/>
            <p:cNvSpPr>
              <a:spLocks noChangeAspect="1"/>
            </p:cNvSpPr>
            <p:nvPr/>
          </p:nvSpPr>
          <p:spPr bwMode="auto">
            <a:xfrm>
              <a:off x="3644900" y="5957672"/>
              <a:ext cx="592138" cy="142875"/>
            </a:xfrm>
            <a:custGeom>
              <a:avLst/>
              <a:gdLst>
                <a:gd name="T0" fmla="*/ 0 w 288"/>
                <a:gd name="T1" fmla="*/ 0 h 160"/>
                <a:gd name="T2" fmla="*/ 48 w 288"/>
                <a:gd name="T3" fmla="*/ 144 h 160"/>
                <a:gd name="T4" fmla="*/ 240 w 288"/>
                <a:gd name="T5" fmla="*/ 96 h 160"/>
                <a:gd name="T6" fmla="*/ 288 w 288"/>
                <a:gd name="T7" fmla="*/ 96 h 160"/>
              </a:gdLst>
              <a:ahLst/>
              <a:cxnLst>
                <a:cxn ang="0">
                  <a:pos x="T0" y="T1"/>
                </a:cxn>
                <a:cxn ang="0">
                  <a:pos x="T2" y="T3"/>
                </a:cxn>
                <a:cxn ang="0">
                  <a:pos x="T4" y="T5"/>
                </a:cxn>
                <a:cxn ang="0">
                  <a:pos x="T6" y="T7"/>
                </a:cxn>
              </a:cxnLst>
              <a:rect l="0" t="0" r="r" b="b"/>
              <a:pathLst>
                <a:path w="288" h="160">
                  <a:moveTo>
                    <a:pt x="0" y="0"/>
                  </a:moveTo>
                  <a:cubicBezTo>
                    <a:pt x="4" y="64"/>
                    <a:pt x="8" y="128"/>
                    <a:pt x="48" y="144"/>
                  </a:cubicBezTo>
                  <a:cubicBezTo>
                    <a:pt x="88" y="160"/>
                    <a:pt x="200" y="103"/>
                    <a:pt x="240" y="96"/>
                  </a:cubicBezTo>
                  <a:cubicBezTo>
                    <a:pt x="279" y="88"/>
                    <a:pt x="280" y="96"/>
                    <a:pt x="288" y="96"/>
                  </a:cubicBezTo>
                </a:path>
              </a:pathLst>
            </a:custGeom>
            <a:noFill/>
            <a:ln w="28575"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endParaRPr>
            </a:p>
          </p:txBody>
        </p:sp>
        <p:sp>
          <p:nvSpPr>
            <p:cNvPr id="145" name="Rectangle 164"/>
            <p:cNvSpPr>
              <a:spLocks noChangeArrowheads="1"/>
            </p:cNvSpPr>
            <p:nvPr/>
          </p:nvSpPr>
          <p:spPr bwMode="auto">
            <a:xfrm>
              <a:off x="2925763" y="5917985"/>
              <a:ext cx="536575" cy="287337"/>
            </a:xfrm>
            <a:prstGeom prst="rect">
              <a:avLst/>
            </a:prstGeom>
            <a:gradFill rotWithShape="0">
              <a:gsLst>
                <a:gs pos="0">
                  <a:srgbClr val="FFFF66"/>
                </a:gs>
                <a:gs pos="100000">
                  <a:srgbClr val="FFFFC7"/>
                </a:gs>
              </a:gsLst>
              <a:lin ang="18900000" scaled="1"/>
            </a:gradFill>
            <a:ln w="19050">
              <a:solidFill>
                <a:srgbClr val="000000"/>
              </a:solidFill>
              <a:miter lim="800000"/>
              <a:headEnd/>
              <a:tailEnd/>
            </a:ln>
            <a:effectLst/>
            <a:extLst>
              <a:ext uri="{AF507438-7753-43E0-B8FC-AC1667EBCBE1}">
                <a14:hiddenEffects xmlns:a14="http://schemas.microsoft.com/office/drawing/2010/main">
                  <a:effectLst>
                    <a:outerShdw dist="45791" dir="2021404"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smtClean="0">
                  <a:ln>
                    <a:noFill/>
                  </a:ln>
                  <a:solidFill>
                    <a:srgbClr val="000000"/>
                  </a:solidFill>
                  <a:effectLst/>
                  <a:uLnTx/>
                  <a:uFillTx/>
                  <a:latin typeface="Tahoma" pitchFamily="34" charset="0"/>
                  <a:ea typeface="MS PGothic" pitchFamily="50" charset="-128"/>
                </a:rPr>
                <a:t>XRE</a:t>
              </a:r>
            </a:p>
          </p:txBody>
        </p:sp>
        <p:sp>
          <p:nvSpPr>
            <p:cNvPr id="146" name="Rectangle 165"/>
            <p:cNvSpPr>
              <a:spLocks noChangeArrowheads="1"/>
            </p:cNvSpPr>
            <p:nvPr/>
          </p:nvSpPr>
          <p:spPr bwMode="auto">
            <a:xfrm>
              <a:off x="4021138" y="5859247"/>
              <a:ext cx="1152525" cy="287338"/>
            </a:xfrm>
            <a:prstGeom prst="rect">
              <a:avLst/>
            </a:prstGeom>
            <a:gradFill rotWithShape="0">
              <a:gsLst>
                <a:gs pos="0">
                  <a:srgbClr val="FFFF66"/>
                </a:gs>
                <a:gs pos="100000">
                  <a:srgbClr val="FFFFC7"/>
                </a:gs>
              </a:gsLst>
              <a:lin ang="18900000" scaled="1"/>
            </a:gradFill>
            <a:ln w="19050">
              <a:solidFill>
                <a:srgbClr val="000000"/>
              </a:solidFill>
              <a:miter lim="800000"/>
              <a:headEnd/>
              <a:tailEnd/>
            </a:ln>
            <a:effectLst/>
            <a:extLst>
              <a:ext uri="{AF507438-7753-43E0-B8FC-AC1667EBCBE1}">
                <a14:hiddenEffects xmlns:a14="http://schemas.microsoft.com/office/drawing/2010/main">
                  <a:effectLst>
                    <a:outerShdw dist="45791" dir="2021404"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smtClean="0">
                  <a:ln>
                    <a:noFill/>
                  </a:ln>
                  <a:solidFill>
                    <a:srgbClr val="000000"/>
                  </a:solidFill>
                  <a:effectLst/>
                  <a:uLnTx/>
                  <a:uFillTx/>
                  <a:latin typeface="Tahoma" pitchFamily="34" charset="0"/>
                  <a:ea typeface="MS PGothic" pitchFamily="50" charset="-128"/>
                </a:rPr>
                <a:t>CYP1A/1B</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p:cNvGrpSpPr>
            <a:grpSpLocks/>
          </p:cNvGrpSpPr>
          <p:nvPr/>
        </p:nvGrpSpPr>
        <p:grpSpPr bwMode="auto">
          <a:xfrm>
            <a:off x="1441450" y="2352675"/>
            <a:ext cx="2776538" cy="2776538"/>
            <a:chOff x="908" y="1482"/>
            <a:chExt cx="1749" cy="1749"/>
          </a:xfrm>
        </p:grpSpPr>
        <p:grpSp>
          <p:nvGrpSpPr>
            <p:cNvPr id="26742" name="Group 3"/>
            <p:cNvGrpSpPr>
              <a:grpSpLocks/>
            </p:cNvGrpSpPr>
            <p:nvPr/>
          </p:nvGrpSpPr>
          <p:grpSpPr bwMode="auto">
            <a:xfrm>
              <a:off x="908" y="1482"/>
              <a:ext cx="1748" cy="1749"/>
              <a:chOff x="908" y="1482"/>
              <a:chExt cx="1748" cy="1749"/>
            </a:xfrm>
          </p:grpSpPr>
          <p:sp>
            <p:nvSpPr>
              <p:cNvPr id="26744" name="Rectangle 4"/>
              <p:cNvSpPr>
                <a:spLocks noChangeArrowheads="1"/>
              </p:cNvSpPr>
              <p:nvPr/>
            </p:nvSpPr>
            <p:spPr bwMode="auto">
              <a:xfrm>
                <a:off x="943" y="1482"/>
                <a:ext cx="1713" cy="1706"/>
              </a:xfrm>
              <a:prstGeom prst="rect">
                <a:avLst/>
              </a:prstGeom>
              <a:solidFill>
                <a:srgbClr val="AAAAAA"/>
              </a:solidFill>
              <a:ln w="22225">
                <a:solidFill>
                  <a:srgbClr val="FFFFFF"/>
                </a:solidFill>
                <a:miter lim="800000"/>
                <a:headEnd/>
                <a:tailEnd/>
              </a:ln>
            </p:spPr>
            <p:txBody>
              <a:bodyPr/>
              <a:lstStyle/>
              <a:p>
                <a:endParaRPr lang="ja-JP" altLang="en-US">
                  <a:solidFill>
                    <a:srgbClr val="000000"/>
                  </a:solidFill>
                </a:endParaRPr>
              </a:p>
            </p:txBody>
          </p:sp>
          <p:sp>
            <p:nvSpPr>
              <p:cNvPr id="26745" name="Line 5"/>
              <p:cNvSpPr>
                <a:spLocks noChangeShapeType="1"/>
              </p:cNvSpPr>
              <p:nvPr/>
            </p:nvSpPr>
            <p:spPr bwMode="auto">
              <a:xfrm>
                <a:off x="908" y="3195"/>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46" name="Line 6"/>
              <p:cNvSpPr>
                <a:spLocks noChangeShapeType="1"/>
              </p:cNvSpPr>
              <p:nvPr/>
            </p:nvSpPr>
            <p:spPr bwMode="auto">
              <a:xfrm>
                <a:off x="908" y="2853"/>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47" name="Line 7"/>
              <p:cNvSpPr>
                <a:spLocks noChangeShapeType="1"/>
              </p:cNvSpPr>
              <p:nvPr/>
            </p:nvSpPr>
            <p:spPr bwMode="auto">
              <a:xfrm>
                <a:off x="908" y="2510"/>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48" name="Line 8"/>
              <p:cNvSpPr>
                <a:spLocks noChangeShapeType="1"/>
              </p:cNvSpPr>
              <p:nvPr/>
            </p:nvSpPr>
            <p:spPr bwMode="auto">
              <a:xfrm>
                <a:off x="908" y="2168"/>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49" name="Line 9"/>
              <p:cNvSpPr>
                <a:spLocks noChangeShapeType="1"/>
              </p:cNvSpPr>
              <p:nvPr/>
            </p:nvSpPr>
            <p:spPr bwMode="auto">
              <a:xfrm>
                <a:off x="908" y="1825"/>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0" name="Line 10"/>
              <p:cNvSpPr>
                <a:spLocks noChangeShapeType="1"/>
              </p:cNvSpPr>
              <p:nvPr/>
            </p:nvSpPr>
            <p:spPr bwMode="auto">
              <a:xfrm>
                <a:off x="908" y="1482"/>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1" name="Line 11"/>
              <p:cNvSpPr>
                <a:spLocks noChangeShapeType="1"/>
              </p:cNvSpPr>
              <p:nvPr/>
            </p:nvSpPr>
            <p:spPr bwMode="auto">
              <a:xfrm>
                <a:off x="943"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2" name="Line 12"/>
              <p:cNvSpPr>
                <a:spLocks noChangeShapeType="1"/>
              </p:cNvSpPr>
              <p:nvPr/>
            </p:nvSpPr>
            <p:spPr bwMode="auto">
              <a:xfrm>
                <a:off x="1186"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3" name="Line 13"/>
              <p:cNvSpPr>
                <a:spLocks noChangeShapeType="1"/>
              </p:cNvSpPr>
              <p:nvPr/>
            </p:nvSpPr>
            <p:spPr bwMode="auto">
              <a:xfrm>
                <a:off x="1436"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4" name="Line 14"/>
              <p:cNvSpPr>
                <a:spLocks noChangeShapeType="1"/>
              </p:cNvSpPr>
              <p:nvPr/>
            </p:nvSpPr>
            <p:spPr bwMode="auto">
              <a:xfrm>
                <a:off x="1678"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5" name="Line 15"/>
              <p:cNvSpPr>
                <a:spLocks noChangeShapeType="1"/>
              </p:cNvSpPr>
              <p:nvPr/>
            </p:nvSpPr>
            <p:spPr bwMode="auto">
              <a:xfrm>
                <a:off x="1928"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6" name="Line 16"/>
              <p:cNvSpPr>
                <a:spLocks noChangeShapeType="1"/>
              </p:cNvSpPr>
              <p:nvPr/>
            </p:nvSpPr>
            <p:spPr bwMode="auto">
              <a:xfrm>
                <a:off x="2171"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57" name="Line 17"/>
              <p:cNvSpPr>
                <a:spLocks noChangeShapeType="1"/>
              </p:cNvSpPr>
              <p:nvPr/>
            </p:nvSpPr>
            <p:spPr bwMode="auto">
              <a:xfrm>
                <a:off x="2421"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sp>
          <p:nvSpPr>
            <p:cNvPr id="26743" name="Line 18"/>
            <p:cNvSpPr>
              <a:spLocks noChangeShapeType="1"/>
            </p:cNvSpPr>
            <p:nvPr/>
          </p:nvSpPr>
          <p:spPr bwMode="auto">
            <a:xfrm>
              <a:off x="2656"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nvGrpSpPr>
          <p:cNvPr id="26627" name="Group 19"/>
          <p:cNvGrpSpPr>
            <a:grpSpLocks/>
          </p:cNvGrpSpPr>
          <p:nvPr/>
        </p:nvGrpSpPr>
        <p:grpSpPr bwMode="auto">
          <a:xfrm>
            <a:off x="1485900" y="2352675"/>
            <a:ext cx="2730500" cy="2697163"/>
            <a:chOff x="936" y="1482"/>
            <a:chExt cx="1720" cy="1699"/>
          </a:xfrm>
        </p:grpSpPr>
        <p:grpSp>
          <p:nvGrpSpPr>
            <p:cNvPr id="26730" name="Group 20"/>
            <p:cNvGrpSpPr>
              <a:grpSpLocks/>
            </p:cNvGrpSpPr>
            <p:nvPr/>
          </p:nvGrpSpPr>
          <p:grpSpPr bwMode="auto">
            <a:xfrm>
              <a:off x="936" y="1818"/>
              <a:ext cx="1720" cy="1029"/>
              <a:chOff x="936" y="1818"/>
              <a:chExt cx="1720" cy="1029"/>
            </a:xfrm>
          </p:grpSpPr>
          <p:sp>
            <p:nvSpPr>
              <p:cNvPr id="26738" name="Line 21"/>
              <p:cNvSpPr>
                <a:spLocks noChangeShapeType="1"/>
              </p:cNvSpPr>
              <p:nvPr/>
            </p:nvSpPr>
            <p:spPr bwMode="auto">
              <a:xfrm>
                <a:off x="943" y="1818"/>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39" name="Line 22"/>
              <p:cNvSpPr>
                <a:spLocks noChangeShapeType="1"/>
              </p:cNvSpPr>
              <p:nvPr/>
            </p:nvSpPr>
            <p:spPr bwMode="auto">
              <a:xfrm>
                <a:off x="950" y="2160"/>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40" name="Line 23"/>
              <p:cNvSpPr>
                <a:spLocks noChangeShapeType="1"/>
              </p:cNvSpPr>
              <p:nvPr/>
            </p:nvSpPr>
            <p:spPr bwMode="auto">
              <a:xfrm>
                <a:off x="936" y="2503"/>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41" name="Line 24"/>
              <p:cNvSpPr>
                <a:spLocks noChangeShapeType="1"/>
              </p:cNvSpPr>
              <p:nvPr/>
            </p:nvSpPr>
            <p:spPr bwMode="auto">
              <a:xfrm>
                <a:off x="950" y="2846"/>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nvGrpSpPr>
            <p:cNvPr id="26731" name="Group 25"/>
            <p:cNvGrpSpPr>
              <a:grpSpLocks/>
            </p:cNvGrpSpPr>
            <p:nvPr/>
          </p:nvGrpSpPr>
          <p:grpSpPr bwMode="auto">
            <a:xfrm>
              <a:off x="1186" y="1482"/>
              <a:ext cx="1236" cy="1699"/>
              <a:chOff x="1186" y="1482"/>
              <a:chExt cx="1236" cy="1699"/>
            </a:xfrm>
          </p:grpSpPr>
          <p:sp>
            <p:nvSpPr>
              <p:cNvPr id="26732" name="Line 26"/>
              <p:cNvSpPr>
                <a:spLocks noChangeShapeType="1"/>
              </p:cNvSpPr>
              <p:nvPr/>
            </p:nvSpPr>
            <p:spPr bwMode="auto">
              <a:xfrm flipV="1">
                <a:off x="2421" y="1490"/>
                <a:ext cx="1" cy="16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33" name="Line 27"/>
              <p:cNvSpPr>
                <a:spLocks noChangeShapeType="1"/>
              </p:cNvSpPr>
              <p:nvPr/>
            </p:nvSpPr>
            <p:spPr bwMode="auto">
              <a:xfrm flipV="1">
                <a:off x="2171" y="1490"/>
                <a:ext cx="1" cy="16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34" name="Line 28"/>
              <p:cNvSpPr>
                <a:spLocks noChangeShapeType="1"/>
              </p:cNvSpPr>
              <p:nvPr/>
            </p:nvSpPr>
            <p:spPr bwMode="auto">
              <a:xfrm flipV="1">
                <a:off x="1928" y="1482"/>
                <a:ext cx="1" cy="16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35" name="Line 29"/>
              <p:cNvSpPr>
                <a:spLocks noChangeShapeType="1"/>
              </p:cNvSpPr>
              <p:nvPr/>
            </p:nvSpPr>
            <p:spPr bwMode="auto">
              <a:xfrm flipV="1">
                <a:off x="1678" y="1482"/>
                <a:ext cx="1" cy="16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36" name="Line 30"/>
              <p:cNvSpPr>
                <a:spLocks noChangeShapeType="1"/>
              </p:cNvSpPr>
              <p:nvPr/>
            </p:nvSpPr>
            <p:spPr bwMode="auto">
              <a:xfrm flipV="1">
                <a:off x="1436" y="1490"/>
                <a:ext cx="1" cy="16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37" name="Line 31"/>
              <p:cNvSpPr>
                <a:spLocks noChangeShapeType="1"/>
              </p:cNvSpPr>
              <p:nvPr/>
            </p:nvSpPr>
            <p:spPr bwMode="auto">
              <a:xfrm flipV="1">
                <a:off x="1186" y="1482"/>
                <a:ext cx="1" cy="16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sp>
        <p:nvSpPr>
          <p:cNvPr id="26628" name="AutoShape 32"/>
          <p:cNvSpPr>
            <a:spLocks noChangeArrowheads="1"/>
          </p:cNvSpPr>
          <p:nvPr/>
        </p:nvSpPr>
        <p:spPr bwMode="auto">
          <a:xfrm>
            <a:off x="1627188" y="2436813"/>
            <a:ext cx="681037" cy="319087"/>
          </a:xfrm>
          <a:prstGeom prst="roundRect">
            <a:avLst>
              <a:gd name="adj" fmla="val 31032"/>
            </a:avLst>
          </a:prstGeom>
          <a:solidFill>
            <a:srgbClr val="FF6600"/>
          </a:solidFill>
          <a:ln w="11113">
            <a:solidFill>
              <a:srgbClr val="FFFFFF"/>
            </a:solidFill>
            <a:round/>
            <a:headEnd/>
            <a:tailEnd/>
          </a:ln>
        </p:spPr>
        <p:txBody>
          <a:bodyPr/>
          <a:lstStyle/>
          <a:p>
            <a:endParaRPr lang="ja-JP" altLang="en-US">
              <a:solidFill>
                <a:srgbClr val="000000"/>
              </a:solidFill>
            </a:endParaRPr>
          </a:p>
        </p:txBody>
      </p:sp>
      <p:sp>
        <p:nvSpPr>
          <p:cNvPr id="26629" name="Rectangle 33"/>
          <p:cNvSpPr>
            <a:spLocks noChangeArrowheads="1"/>
          </p:cNvSpPr>
          <p:nvPr/>
        </p:nvSpPr>
        <p:spPr bwMode="auto">
          <a:xfrm>
            <a:off x="1736725" y="2459038"/>
            <a:ext cx="463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a:solidFill>
                  <a:srgbClr val="FFFFFF"/>
                </a:solidFill>
                <a:latin typeface="ＭＳ ゴシック" pitchFamily="49" charset="-128"/>
                <a:ea typeface="ＭＳ ゴシック" pitchFamily="49" charset="-128"/>
              </a:rPr>
              <a:t>EROD</a:t>
            </a:r>
            <a:endParaRPr lang="en-US" altLang="ja-JP" sz="1800" b="1">
              <a:solidFill>
                <a:srgbClr val="000000"/>
              </a:solidFill>
              <a:latin typeface="ＭＳ ゴシック" pitchFamily="49" charset="-128"/>
              <a:ea typeface="ＭＳ ゴシック" pitchFamily="49" charset="-128"/>
            </a:endParaRPr>
          </a:p>
        </p:txBody>
      </p:sp>
      <p:sp>
        <p:nvSpPr>
          <p:cNvPr id="26630" name="AutoShape 34"/>
          <p:cNvSpPr>
            <a:spLocks noChangeArrowheads="1"/>
          </p:cNvSpPr>
          <p:nvPr/>
        </p:nvSpPr>
        <p:spPr bwMode="auto">
          <a:xfrm>
            <a:off x="1706563" y="1792288"/>
            <a:ext cx="2357437" cy="341312"/>
          </a:xfrm>
          <a:prstGeom prst="roundRect">
            <a:avLst>
              <a:gd name="adj" fmla="val 29032"/>
            </a:avLst>
          </a:prstGeom>
          <a:solidFill>
            <a:srgbClr val="FF6600"/>
          </a:solidFill>
          <a:ln w="11113">
            <a:solidFill>
              <a:srgbClr val="FFFFFF"/>
            </a:solidFill>
            <a:round/>
            <a:headEnd/>
            <a:tailEnd/>
          </a:ln>
        </p:spPr>
        <p:txBody>
          <a:bodyPr/>
          <a:lstStyle/>
          <a:p>
            <a:endParaRPr lang="ja-JP" altLang="en-US">
              <a:solidFill>
                <a:srgbClr val="000000"/>
              </a:solidFill>
            </a:endParaRPr>
          </a:p>
        </p:txBody>
      </p:sp>
      <p:sp>
        <p:nvSpPr>
          <p:cNvPr id="26631" name="Rectangle 35"/>
          <p:cNvSpPr>
            <a:spLocks noChangeArrowheads="1"/>
          </p:cNvSpPr>
          <p:nvPr/>
        </p:nvSpPr>
        <p:spPr bwMode="auto">
          <a:xfrm>
            <a:off x="1784350" y="1825625"/>
            <a:ext cx="22018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i="1">
                <a:solidFill>
                  <a:srgbClr val="FFFFFF"/>
                </a:solidFill>
                <a:latin typeface="ＭＳ ゴシック" pitchFamily="49" charset="-128"/>
                <a:ea typeface="ＭＳ ゴシック" pitchFamily="49" charset="-128"/>
              </a:rPr>
              <a:t>r</a:t>
            </a:r>
            <a:r>
              <a:rPr lang="en-US" altLang="ja-JP" sz="1800" b="1">
                <a:solidFill>
                  <a:srgbClr val="FFFFFF"/>
                </a:solidFill>
                <a:latin typeface="ＭＳ ゴシック" pitchFamily="49" charset="-128"/>
                <a:ea typeface="ＭＳ ゴシック" pitchFamily="49" charset="-128"/>
              </a:rPr>
              <a:t> = 0.64 (</a:t>
            </a:r>
            <a:r>
              <a:rPr lang="en-US" altLang="ja-JP" sz="1800" b="1" i="1">
                <a:solidFill>
                  <a:srgbClr val="FFFFFF"/>
                </a:solidFill>
                <a:latin typeface="ＭＳ ゴシック" pitchFamily="49" charset="-128"/>
                <a:ea typeface="ＭＳ ゴシック" pitchFamily="49" charset="-128"/>
              </a:rPr>
              <a:t>p</a:t>
            </a:r>
            <a:r>
              <a:rPr lang="en-US" altLang="ja-JP" sz="1800" b="1">
                <a:solidFill>
                  <a:srgbClr val="FFFFFF"/>
                </a:solidFill>
                <a:latin typeface="ＭＳ ゴシック" pitchFamily="49" charset="-128"/>
                <a:ea typeface="ＭＳ ゴシック" pitchFamily="49" charset="-128"/>
              </a:rPr>
              <a:t> &lt; 0.01)</a:t>
            </a:r>
            <a:endParaRPr lang="en-US" altLang="ja-JP" sz="1800" b="1">
              <a:solidFill>
                <a:srgbClr val="000000"/>
              </a:solidFill>
              <a:latin typeface="ＭＳ ゴシック" pitchFamily="49" charset="-128"/>
              <a:ea typeface="ＭＳ ゴシック" pitchFamily="49" charset="-128"/>
            </a:endParaRPr>
          </a:p>
        </p:txBody>
      </p:sp>
      <p:grpSp>
        <p:nvGrpSpPr>
          <p:cNvPr id="26632" name="Group 36"/>
          <p:cNvGrpSpPr>
            <a:grpSpLocks/>
          </p:cNvGrpSpPr>
          <p:nvPr/>
        </p:nvGrpSpPr>
        <p:grpSpPr bwMode="auto">
          <a:xfrm>
            <a:off x="5248275" y="2352675"/>
            <a:ext cx="2776538" cy="2776538"/>
            <a:chOff x="3306" y="1482"/>
            <a:chExt cx="1749" cy="1749"/>
          </a:xfrm>
        </p:grpSpPr>
        <p:grpSp>
          <p:nvGrpSpPr>
            <p:cNvPr id="26714" name="Group 37"/>
            <p:cNvGrpSpPr>
              <a:grpSpLocks/>
            </p:cNvGrpSpPr>
            <p:nvPr/>
          </p:nvGrpSpPr>
          <p:grpSpPr bwMode="auto">
            <a:xfrm>
              <a:off x="3306" y="1482"/>
              <a:ext cx="1748" cy="1749"/>
              <a:chOff x="3306" y="1482"/>
              <a:chExt cx="1748" cy="1749"/>
            </a:xfrm>
          </p:grpSpPr>
          <p:sp>
            <p:nvSpPr>
              <p:cNvPr id="26716" name="Rectangle 38"/>
              <p:cNvSpPr>
                <a:spLocks noChangeArrowheads="1"/>
              </p:cNvSpPr>
              <p:nvPr/>
            </p:nvSpPr>
            <p:spPr bwMode="auto">
              <a:xfrm>
                <a:off x="3341" y="1482"/>
                <a:ext cx="1713" cy="1706"/>
              </a:xfrm>
              <a:prstGeom prst="rect">
                <a:avLst/>
              </a:prstGeom>
              <a:solidFill>
                <a:srgbClr val="AAAAAA"/>
              </a:solidFill>
              <a:ln w="22225">
                <a:solidFill>
                  <a:srgbClr val="FFFFFF"/>
                </a:solidFill>
                <a:miter lim="800000"/>
                <a:headEnd/>
                <a:tailEnd/>
              </a:ln>
            </p:spPr>
            <p:txBody>
              <a:bodyPr/>
              <a:lstStyle/>
              <a:p>
                <a:endParaRPr lang="ja-JP" altLang="en-US">
                  <a:solidFill>
                    <a:srgbClr val="000000"/>
                  </a:solidFill>
                </a:endParaRPr>
              </a:p>
            </p:txBody>
          </p:sp>
          <p:sp>
            <p:nvSpPr>
              <p:cNvPr id="26717" name="Line 39"/>
              <p:cNvSpPr>
                <a:spLocks noChangeShapeType="1"/>
              </p:cNvSpPr>
              <p:nvPr/>
            </p:nvSpPr>
            <p:spPr bwMode="auto">
              <a:xfrm>
                <a:off x="3306" y="3195"/>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18" name="Line 40"/>
              <p:cNvSpPr>
                <a:spLocks noChangeShapeType="1"/>
              </p:cNvSpPr>
              <p:nvPr/>
            </p:nvSpPr>
            <p:spPr bwMode="auto">
              <a:xfrm>
                <a:off x="3306" y="2853"/>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19" name="Line 41"/>
              <p:cNvSpPr>
                <a:spLocks noChangeShapeType="1"/>
              </p:cNvSpPr>
              <p:nvPr/>
            </p:nvSpPr>
            <p:spPr bwMode="auto">
              <a:xfrm>
                <a:off x="3306" y="2510"/>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0" name="Line 42"/>
              <p:cNvSpPr>
                <a:spLocks noChangeShapeType="1"/>
              </p:cNvSpPr>
              <p:nvPr/>
            </p:nvSpPr>
            <p:spPr bwMode="auto">
              <a:xfrm>
                <a:off x="3306" y="2168"/>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1" name="Line 43"/>
              <p:cNvSpPr>
                <a:spLocks noChangeShapeType="1"/>
              </p:cNvSpPr>
              <p:nvPr/>
            </p:nvSpPr>
            <p:spPr bwMode="auto">
              <a:xfrm>
                <a:off x="3306" y="1825"/>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2" name="Line 44"/>
              <p:cNvSpPr>
                <a:spLocks noChangeShapeType="1"/>
              </p:cNvSpPr>
              <p:nvPr/>
            </p:nvSpPr>
            <p:spPr bwMode="auto">
              <a:xfrm>
                <a:off x="3306" y="1482"/>
                <a:ext cx="28" cy="1"/>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3" name="Line 45"/>
              <p:cNvSpPr>
                <a:spLocks noChangeShapeType="1"/>
              </p:cNvSpPr>
              <p:nvPr/>
            </p:nvSpPr>
            <p:spPr bwMode="auto">
              <a:xfrm>
                <a:off x="3341"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4" name="Line 46"/>
              <p:cNvSpPr>
                <a:spLocks noChangeShapeType="1"/>
              </p:cNvSpPr>
              <p:nvPr/>
            </p:nvSpPr>
            <p:spPr bwMode="auto">
              <a:xfrm>
                <a:off x="3584"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5" name="Line 47"/>
              <p:cNvSpPr>
                <a:spLocks noChangeShapeType="1"/>
              </p:cNvSpPr>
              <p:nvPr/>
            </p:nvSpPr>
            <p:spPr bwMode="auto">
              <a:xfrm>
                <a:off x="3834"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6" name="Line 48"/>
              <p:cNvSpPr>
                <a:spLocks noChangeShapeType="1"/>
              </p:cNvSpPr>
              <p:nvPr/>
            </p:nvSpPr>
            <p:spPr bwMode="auto">
              <a:xfrm>
                <a:off x="4076"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7" name="Line 49"/>
              <p:cNvSpPr>
                <a:spLocks noChangeShapeType="1"/>
              </p:cNvSpPr>
              <p:nvPr/>
            </p:nvSpPr>
            <p:spPr bwMode="auto">
              <a:xfrm>
                <a:off x="4326"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8" name="Line 50"/>
              <p:cNvSpPr>
                <a:spLocks noChangeShapeType="1"/>
              </p:cNvSpPr>
              <p:nvPr/>
            </p:nvSpPr>
            <p:spPr bwMode="auto">
              <a:xfrm>
                <a:off x="4569"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29" name="Line 51"/>
              <p:cNvSpPr>
                <a:spLocks noChangeShapeType="1"/>
              </p:cNvSpPr>
              <p:nvPr/>
            </p:nvSpPr>
            <p:spPr bwMode="auto">
              <a:xfrm>
                <a:off x="4819"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sp>
          <p:nvSpPr>
            <p:cNvPr id="26715" name="Line 52"/>
            <p:cNvSpPr>
              <a:spLocks noChangeShapeType="1"/>
            </p:cNvSpPr>
            <p:nvPr/>
          </p:nvSpPr>
          <p:spPr bwMode="auto">
            <a:xfrm>
              <a:off x="5054" y="3202"/>
              <a:ext cx="1" cy="29"/>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nvGrpSpPr>
          <p:cNvPr id="26633" name="Group 53"/>
          <p:cNvGrpSpPr>
            <a:grpSpLocks/>
          </p:cNvGrpSpPr>
          <p:nvPr/>
        </p:nvGrpSpPr>
        <p:grpSpPr bwMode="auto">
          <a:xfrm>
            <a:off x="5292725" y="2352675"/>
            <a:ext cx="2730500" cy="2697163"/>
            <a:chOff x="3334" y="1482"/>
            <a:chExt cx="1720" cy="1699"/>
          </a:xfrm>
        </p:grpSpPr>
        <p:grpSp>
          <p:nvGrpSpPr>
            <p:cNvPr id="26702" name="Group 54"/>
            <p:cNvGrpSpPr>
              <a:grpSpLocks/>
            </p:cNvGrpSpPr>
            <p:nvPr/>
          </p:nvGrpSpPr>
          <p:grpSpPr bwMode="auto">
            <a:xfrm>
              <a:off x="3334" y="1818"/>
              <a:ext cx="1720" cy="1029"/>
              <a:chOff x="3334" y="1818"/>
              <a:chExt cx="1720" cy="1029"/>
            </a:xfrm>
          </p:grpSpPr>
          <p:sp>
            <p:nvSpPr>
              <p:cNvPr id="26710" name="Line 55"/>
              <p:cNvSpPr>
                <a:spLocks noChangeShapeType="1"/>
              </p:cNvSpPr>
              <p:nvPr/>
            </p:nvSpPr>
            <p:spPr bwMode="auto">
              <a:xfrm>
                <a:off x="3341" y="1818"/>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11" name="Line 56"/>
              <p:cNvSpPr>
                <a:spLocks noChangeShapeType="1"/>
              </p:cNvSpPr>
              <p:nvPr/>
            </p:nvSpPr>
            <p:spPr bwMode="auto">
              <a:xfrm>
                <a:off x="3348" y="2160"/>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12" name="Line 57"/>
              <p:cNvSpPr>
                <a:spLocks noChangeShapeType="1"/>
              </p:cNvSpPr>
              <p:nvPr/>
            </p:nvSpPr>
            <p:spPr bwMode="auto">
              <a:xfrm>
                <a:off x="3334" y="2503"/>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13" name="Line 58"/>
              <p:cNvSpPr>
                <a:spLocks noChangeShapeType="1"/>
              </p:cNvSpPr>
              <p:nvPr/>
            </p:nvSpPr>
            <p:spPr bwMode="auto">
              <a:xfrm>
                <a:off x="3348" y="2846"/>
                <a:ext cx="170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nvGrpSpPr>
            <p:cNvPr id="26703" name="Group 59"/>
            <p:cNvGrpSpPr>
              <a:grpSpLocks/>
            </p:cNvGrpSpPr>
            <p:nvPr/>
          </p:nvGrpSpPr>
          <p:grpSpPr bwMode="auto">
            <a:xfrm>
              <a:off x="3584" y="1482"/>
              <a:ext cx="1236" cy="1699"/>
              <a:chOff x="3584" y="1482"/>
              <a:chExt cx="1236" cy="1699"/>
            </a:xfrm>
          </p:grpSpPr>
          <p:sp>
            <p:nvSpPr>
              <p:cNvPr id="26704" name="Line 60"/>
              <p:cNvSpPr>
                <a:spLocks noChangeShapeType="1"/>
              </p:cNvSpPr>
              <p:nvPr/>
            </p:nvSpPr>
            <p:spPr bwMode="auto">
              <a:xfrm flipV="1">
                <a:off x="4819" y="1490"/>
                <a:ext cx="1" cy="16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05" name="Line 61"/>
              <p:cNvSpPr>
                <a:spLocks noChangeShapeType="1"/>
              </p:cNvSpPr>
              <p:nvPr/>
            </p:nvSpPr>
            <p:spPr bwMode="auto">
              <a:xfrm flipV="1">
                <a:off x="4569" y="1490"/>
                <a:ext cx="1" cy="16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06" name="Line 62"/>
              <p:cNvSpPr>
                <a:spLocks noChangeShapeType="1"/>
              </p:cNvSpPr>
              <p:nvPr/>
            </p:nvSpPr>
            <p:spPr bwMode="auto">
              <a:xfrm flipV="1">
                <a:off x="4326" y="1482"/>
                <a:ext cx="1" cy="16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07" name="Line 63"/>
              <p:cNvSpPr>
                <a:spLocks noChangeShapeType="1"/>
              </p:cNvSpPr>
              <p:nvPr/>
            </p:nvSpPr>
            <p:spPr bwMode="auto">
              <a:xfrm flipV="1">
                <a:off x="4076" y="1482"/>
                <a:ext cx="1" cy="16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08" name="Line 64"/>
              <p:cNvSpPr>
                <a:spLocks noChangeShapeType="1"/>
              </p:cNvSpPr>
              <p:nvPr/>
            </p:nvSpPr>
            <p:spPr bwMode="auto">
              <a:xfrm flipV="1">
                <a:off x="3834" y="1490"/>
                <a:ext cx="1" cy="169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6709" name="Line 65"/>
              <p:cNvSpPr>
                <a:spLocks noChangeShapeType="1"/>
              </p:cNvSpPr>
              <p:nvPr/>
            </p:nvSpPr>
            <p:spPr bwMode="auto">
              <a:xfrm flipV="1">
                <a:off x="3584" y="1482"/>
                <a:ext cx="1" cy="1692"/>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sp>
        <p:nvSpPr>
          <p:cNvPr id="26634" name="AutoShape 66"/>
          <p:cNvSpPr>
            <a:spLocks noChangeArrowheads="1"/>
          </p:cNvSpPr>
          <p:nvPr/>
        </p:nvSpPr>
        <p:spPr bwMode="auto">
          <a:xfrm>
            <a:off x="5535613" y="2482850"/>
            <a:ext cx="681037" cy="319088"/>
          </a:xfrm>
          <a:prstGeom prst="roundRect">
            <a:avLst>
              <a:gd name="adj" fmla="val 31032"/>
            </a:avLst>
          </a:prstGeom>
          <a:solidFill>
            <a:schemeClr val="folHlink"/>
          </a:solidFill>
          <a:ln w="11113">
            <a:solidFill>
              <a:srgbClr val="FFFFFF"/>
            </a:solidFill>
            <a:round/>
            <a:headEnd/>
            <a:tailEnd/>
          </a:ln>
        </p:spPr>
        <p:txBody>
          <a:bodyPr/>
          <a:lstStyle/>
          <a:p>
            <a:endParaRPr lang="ja-JP" altLang="en-US">
              <a:solidFill>
                <a:srgbClr val="000000"/>
              </a:solidFill>
            </a:endParaRPr>
          </a:p>
        </p:txBody>
      </p:sp>
      <p:sp>
        <p:nvSpPr>
          <p:cNvPr id="26635" name="AutoShape 67"/>
          <p:cNvSpPr>
            <a:spLocks noChangeArrowheads="1"/>
          </p:cNvSpPr>
          <p:nvPr/>
        </p:nvSpPr>
        <p:spPr bwMode="auto">
          <a:xfrm>
            <a:off x="5467350" y="1803400"/>
            <a:ext cx="2336800" cy="341313"/>
          </a:xfrm>
          <a:prstGeom prst="roundRect">
            <a:avLst>
              <a:gd name="adj" fmla="val 29032"/>
            </a:avLst>
          </a:prstGeom>
          <a:solidFill>
            <a:schemeClr val="folHlink"/>
          </a:solidFill>
          <a:ln w="11113">
            <a:solidFill>
              <a:srgbClr val="FFFFFF"/>
            </a:solidFill>
            <a:round/>
            <a:headEnd/>
            <a:tailEnd/>
          </a:ln>
        </p:spPr>
        <p:txBody>
          <a:bodyPr/>
          <a:lstStyle/>
          <a:p>
            <a:endParaRPr lang="ja-JP" altLang="en-US">
              <a:solidFill>
                <a:srgbClr val="000000"/>
              </a:solidFill>
            </a:endParaRPr>
          </a:p>
        </p:txBody>
      </p:sp>
      <p:sp>
        <p:nvSpPr>
          <p:cNvPr id="26636" name="Rectangle 68"/>
          <p:cNvSpPr>
            <a:spLocks noChangeArrowheads="1"/>
          </p:cNvSpPr>
          <p:nvPr/>
        </p:nvSpPr>
        <p:spPr bwMode="auto">
          <a:xfrm>
            <a:off x="5643563" y="2505075"/>
            <a:ext cx="463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ＭＳ ゴシック" pitchFamily="49" charset="-128"/>
                <a:ea typeface="ＭＳ ゴシック" pitchFamily="49" charset="-128"/>
              </a:rPr>
              <a:t>PROD</a:t>
            </a:r>
            <a:endParaRPr lang="en-US" altLang="ja-JP" sz="1800" b="1">
              <a:solidFill>
                <a:srgbClr val="000000"/>
              </a:solidFill>
              <a:latin typeface="ＭＳ ゴシック" pitchFamily="49" charset="-128"/>
              <a:ea typeface="ＭＳ ゴシック" pitchFamily="49" charset="-128"/>
            </a:endParaRPr>
          </a:p>
        </p:txBody>
      </p:sp>
      <p:sp>
        <p:nvSpPr>
          <p:cNvPr id="26637" name="Line 69"/>
          <p:cNvSpPr>
            <a:spLocks noChangeShapeType="1"/>
          </p:cNvSpPr>
          <p:nvPr/>
        </p:nvSpPr>
        <p:spPr bwMode="auto">
          <a:xfrm flipV="1">
            <a:off x="1508125" y="2625725"/>
            <a:ext cx="2697163" cy="1812925"/>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nvGrpSpPr>
          <p:cNvPr id="26638" name="Group 70"/>
          <p:cNvGrpSpPr>
            <a:grpSpLocks/>
          </p:cNvGrpSpPr>
          <p:nvPr/>
        </p:nvGrpSpPr>
        <p:grpSpPr bwMode="auto">
          <a:xfrm>
            <a:off x="1728788" y="2562225"/>
            <a:ext cx="2211387" cy="2266950"/>
            <a:chOff x="1089" y="1614"/>
            <a:chExt cx="1393" cy="1428"/>
          </a:xfrm>
        </p:grpSpPr>
        <p:sp>
          <p:nvSpPr>
            <p:cNvPr id="26689" name="Oval 71"/>
            <p:cNvSpPr>
              <a:spLocks noChangeArrowheads="1"/>
            </p:cNvSpPr>
            <p:nvPr/>
          </p:nvSpPr>
          <p:spPr bwMode="auto">
            <a:xfrm>
              <a:off x="1089" y="2956"/>
              <a:ext cx="87" cy="86"/>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0" name="Oval 72"/>
            <p:cNvSpPr>
              <a:spLocks noChangeArrowheads="1"/>
            </p:cNvSpPr>
            <p:nvPr/>
          </p:nvSpPr>
          <p:spPr bwMode="auto">
            <a:xfrm>
              <a:off x="1410" y="2763"/>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1" name="Oval 73"/>
            <p:cNvSpPr>
              <a:spLocks noChangeArrowheads="1"/>
            </p:cNvSpPr>
            <p:nvPr/>
          </p:nvSpPr>
          <p:spPr bwMode="auto">
            <a:xfrm>
              <a:off x="1503" y="1971"/>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2" name="Oval 74"/>
            <p:cNvSpPr>
              <a:spLocks noChangeArrowheads="1"/>
            </p:cNvSpPr>
            <p:nvPr/>
          </p:nvSpPr>
          <p:spPr bwMode="auto">
            <a:xfrm>
              <a:off x="1532" y="2149"/>
              <a:ext cx="86"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3" name="Oval 75"/>
            <p:cNvSpPr>
              <a:spLocks noChangeArrowheads="1"/>
            </p:cNvSpPr>
            <p:nvPr/>
          </p:nvSpPr>
          <p:spPr bwMode="auto">
            <a:xfrm>
              <a:off x="1553" y="2021"/>
              <a:ext cx="87" cy="86"/>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4" name="Oval 76"/>
            <p:cNvSpPr>
              <a:spLocks noChangeArrowheads="1"/>
            </p:cNvSpPr>
            <p:nvPr/>
          </p:nvSpPr>
          <p:spPr bwMode="auto">
            <a:xfrm>
              <a:off x="1681" y="2513"/>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5" name="Oval 77"/>
            <p:cNvSpPr>
              <a:spLocks noChangeArrowheads="1"/>
            </p:cNvSpPr>
            <p:nvPr/>
          </p:nvSpPr>
          <p:spPr bwMode="auto">
            <a:xfrm>
              <a:off x="1881" y="2042"/>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6" name="Oval 78"/>
            <p:cNvSpPr>
              <a:spLocks noChangeArrowheads="1"/>
            </p:cNvSpPr>
            <p:nvPr/>
          </p:nvSpPr>
          <p:spPr bwMode="auto">
            <a:xfrm>
              <a:off x="1981" y="1614"/>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7" name="Oval 79"/>
            <p:cNvSpPr>
              <a:spLocks noChangeArrowheads="1"/>
            </p:cNvSpPr>
            <p:nvPr/>
          </p:nvSpPr>
          <p:spPr bwMode="auto">
            <a:xfrm>
              <a:off x="2010" y="1814"/>
              <a:ext cx="86"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8" name="Oval 80"/>
            <p:cNvSpPr>
              <a:spLocks noChangeArrowheads="1"/>
            </p:cNvSpPr>
            <p:nvPr/>
          </p:nvSpPr>
          <p:spPr bwMode="auto">
            <a:xfrm>
              <a:off x="2174" y="1871"/>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699" name="Oval 81"/>
            <p:cNvSpPr>
              <a:spLocks noChangeArrowheads="1"/>
            </p:cNvSpPr>
            <p:nvPr/>
          </p:nvSpPr>
          <p:spPr bwMode="auto">
            <a:xfrm>
              <a:off x="2345" y="1664"/>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700" name="Oval 82"/>
            <p:cNvSpPr>
              <a:spLocks noChangeArrowheads="1"/>
            </p:cNvSpPr>
            <p:nvPr/>
          </p:nvSpPr>
          <p:spPr bwMode="auto">
            <a:xfrm>
              <a:off x="2388" y="1650"/>
              <a:ext cx="87" cy="86"/>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sp>
          <p:nvSpPr>
            <p:cNvPr id="26701" name="Oval 83"/>
            <p:cNvSpPr>
              <a:spLocks noChangeArrowheads="1"/>
            </p:cNvSpPr>
            <p:nvPr/>
          </p:nvSpPr>
          <p:spPr bwMode="auto">
            <a:xfrm>
              <a:off x="2395" y="2470"/>
              <a:ext cx="87" cy="87"/>
            </a:xfrm>
            <a:prstGeom prst="ellipse">
              <a:avLst/>
            </a:prstGeom>
            <a:solidFill>
              <a:srgbClr val="FF6600"/>
            </a:solidFill>
            <a:ln w="11113">
              <a:solidFill>
                <a:srgbClr val="000000"/>
              </a:solidFill>
              <a:round/>
              <a:headEnd/>
              <a:tailEnd/>
            </a:ln>
          </p:spPr>
          <p:txBody>
            <a:bodyPr/>
            <a:lstStyle/>
            <a:p>
              <a:endParaRPr lang="ja-JP" altLang="en-US">
                <a:solidFill>
                  <a:srgbClr val="000000"/>
                </a:solidFill>
              </a:endParaRPr>
            </a:p>
          </p:txBody>
        </p:sp>
      </p:grpSp>
      <p:sp>
        <p:nvSpPr>
          <p:cNvPr id="26639" name="Line 84"/>
          <p:cNvSpPr>
            <a:spLocks noChangeShapeType="1"/>
          </p:cNvSpPr>
          <p:nvPr/>
        </p:nvSpPr>
        <p:spPr bwMode="auto">
          <a:xfrm flipV="1">
            <a:off x="5314950" y="2738438"/>
            <a:ext cx="2697163" cy="2095500"/>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nvGrpSpPr>
          <p:cNvPr id="26640" name="Group 85"/>
          <p:cNvGrpSpPr>
            <a:grpSpLocks/>
          </p:cNvGrpSpPr>
          <p:nvPr/>
        </p:nvGrpSpPr>
        <p:grpSpPr bwMode="auto">
          <a:xfrm>
            <a:off x="5535613" y="2493963"/>
            <a:ext cx="2211387" cy="2517775"/>
            <a:chOff x="3487" y="1571"/>
            <a:chExt cx="1393" cy="1586"/>
          </a:xfrm>
        </p:grpSpPr>
        <p:sp>
          <p:nvSpPr>
            <p:cNvPr id="26676" name="Oval 86"/>
            <p:cNvSpPr>
              <a:spLocks noChangeArrowheads="1"/>
            </p:cNvSpPr>
            <p:nvPr/>
          </p:nvSpPr>
          <p:spPr bwMode="auto">
            <a:xfrm>
              <a:off x="3487" y="3070"/>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77" name="Oval 87"/>
            <p:cNvSpPr>
              <a:spLocks noChangeArrowheads="1"/>
            </p:cNvSpPr>
            <p:nvPr/>
          </p:nvSpPr>
          <p:spPr bwMode="auto">
            <a:xfrm>
              <a:off x="3808" y="2356"/>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78" name="Oval 88"/>
            <p:cNvSpPr>
              <a:spLocks noChangeArrowheads="1"/>
            </p:cNvSpPr>
            <p:nvPr/>
          </p:nvSpPr>
          <p:spPr bwMode="auto">
            <a:xfrm>
              <a:off x="3901" y="2263"/>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79" name="Oval 89"/>
            <p:cNvSpPr>
              <a:spLocks noChangeArrowheads="1"/>
            </p:cNvSpPr>
            <p:nvPr/>
          </p:nvSpPr>
          <p:spPr bwMode="auto">
            <a:xfrm>
              <a:off x="3930" y="2670"/>
              <a:ext cx="86"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0" name="Oval 90"/>
            <p:cNvSpPr>
              <a:spLocks noChangeArrowheads="1"/>
            </p:cNvSpPr>
            <p:nvPr/>
          </p:nvSpPr>
          <p:spPr bwMode="auto">
            <a:xfrm>
              <a:off x="3951" y="2713"/>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1" name="Oval 91"/>
            <p:cNvSpPr>
              <a:spLocks noChangeArrowheads="1"/>
            </p:cNvSpPr>
            <p:nvPr/>
          </p:nvSpPr>
          <p:spPr bwMode="auto">
            <a:xfrm>
              <a:off x="4079" y="1821"/>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2" name="Oval 92"/>
            <p:cNvSpPr>
              <a:spLocks noChangeArrowheads="1"/>
            </p:cNvSpPr>
            <p:nvPr/>
          </p:nvSpPr>
          <p:spPr bwMode="auto">
            <a:xfrm>
              <a:off x="4279" y="2649"/>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3" name="Oval 93"/>
            <p:cNvSpPr>
              <a:spLocks noChangeArrowheads="1"/>
            </p:cNvSpPr>
            <p:nvPr/>
          </p:nvSpPr>
          <p:spPr bwMode="auto">
            <a:xfrm>
              <a:off x="4379" y="2470"/>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4" name="Oval 94"/>
            <p:cNvSpPr>
              <a:spLocks noChangeArrowheads="1"/>
            </p:cNvSpPr>
            <p:nvPr/>
          </p:nvSpPr>
          <p:spPr bwMode="auto">
            <a:xfrm>
              <a:off x="4408" y="2213"/>
              <a:ext cx="86"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5" name="Oval 95"/>
            <p:cNvSpPr>
              <a:spLocks noChangeArrowheads="1"/>
            </p:cNvSpPr>
            <p:nvPr/>
          </p:nvSpPr>
          <p:spPr bwMode="auto">
            <a:xfrm>
              <a:off x="4572" y="1571"/>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6" name="Oval 96"/>
            <p:cNvSpPr>
              <a:spLocks noChangeArrowheads="1"/>
            </p:cNvSpPr>
            <p:nvPr/>
          </p:nvSpPr>
          <p:spPr bwMode="auto">
            <a:xfrm>
              <a:off x="4743" y="1992"/>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7" name="Oval 97"/>
            <p:cNvSpPr>
              <a:spLocks noChangeArrowheads="1"/>
            </p:cNvSpPr>
            <p:nvPr/>
          </p:nvSpPr>
          <p:spPr bwMode="auto">
            <a:xfrm>
              <a:off x="4786" y="1721"/>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sp>
          <p:nvSpPr>
            <p:cNvPr id="26688" name="Oval 98"/>
            <p:cNvSpPr>
              <a:spLocks noChangeArrowheads="1"/>
            </p:cNvSpPr>
            <p:nvPr/>
          </p:nvSpPr>
          <p:spPr bwMode="auto">
            <a:xfrm>
              <a:off x="4793" y="1985"/>
              <a:ext cx="87" cy="87"/>
            </a:xfrm>
            <a:prstGeom prst="ellipse">
              <a:avLst/>
            </a:prstGeom>
            <a:solidFill>
              <a:schemeClr val="folHlink"/>
            </a:solidFill>
            <a:ln w="11113">
              <a:solidFill>
                <a:srgbClr val="000066"/>
              </a:solidFill>
              <a:round/>
              <a:headEnd/>
              <a:tailEnd/>
            </a:ln>
          </p:spPr>
          <p:txBody>
            <a:bodyPr/>
            <a:lstStyle/>
            <a:p>
              <a:endParaRPr lang="ja-JP" altLang="en-US">
                <a:solidFill>
                  <a:srgbClr val="000000"/>
                </a:solidFill>
              </a:endParaRPr>
            </a:p>
          </p:txBody>
        </p:sp>
      </p:grpSp>
      <p:grpSp>
        <p:nvGrpSpPr>
          <p:cNvPr id="26641" name="Group 99"/>
          <p:cNvGrpSpPr>
            <a:grpSpLocks/>
          </p:cNvGrpSpPr>
          <p:nvPr/>
        </p:nvGrpSpPr>
        <p:grpSpPr bwMode="auto">
          <a:xfrm>
            <a:off x="1077913" y="2239963"/>
            <a:ext cx="3248025" cy="3060700"/>
            <a:chOff x="679" y="1411"/>
            <a:chExt cx="2046" cy="1928"/>
          </a:xfrm>
        </p:grpSpPr>
        <p:sp>
          <p:nvSpPr>
            <p:cNvPr id="26662" name="Rectangle 100"/>
            <p:cNvSpPr>
              <a:spLocks noChangeArrowheads="1"/>
            </p:cNvSpPr>
            <p:nvPr/>
          </p:nvSpPr>
          <p:spPr bwMode="auto">
            <a:xfrm>
              <a:off x="679" y="3124"/>
              <a:ext cx="1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4000</a:t>
              </a:r>
              <a:endParaRPr lang="en-US" altLang="ja-JP" sz="1200" b="1">
                <a:solidFill>
                  <a:srgbClr val="000000"/>
                </a:solidFill>
                <a:latin typeface="ＭＳ ゴシック" pitchFamily="49" charset="-128"/>
                <a:ea typeface="ＭＳ ゴシック" pitchFamily="49" charset="-128"/>
              </a:endParaRPr>
            </a:p>
          </p:txBody>
        </p:sp>
        <p:sp>
          <p:nvSpPr>
            <p:cNvPr id="26663" name="Rectangle 101"/>
            <p:cNvSpPr>
              <a:spLocks noChangeArrowheads="1"/>
            </p:cNvSpPr>
            <p:nvPr/>
          </p:nvSpPr>
          <p:spPr bwMode="auto">
            <a:xfrm>
              <a:off x="679" y="2781"/>
              <a:ext cx="1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5000</a:t>
              </a:r>
              <a:endParaRPr lang="en-US" altLang="ja-JP" sz="1200" b="1">
                <a:solidFill>
                  <a:srgbClr val="000000"/>
                </a:solidFill>
                <a:latin typeface="ＭＳ ゴシック" pitchFamily="49" charset="-128"/>
                <a:ea typeface="ＭＳ ゴシック" pitchFamily="49" charset="-128"/>
              </a:endParaRPr>
            </a:p>
          </p:txBody>
        </p:sp>
        <p:sp>
          <p:nvSpPr>
            <p:cNvPr id="26664" name="Rectangle 102"/>
            <p:cNvSpPr>
              <a:spLocks noChangeArrowheads="1"/>
            </p:cNvSpPr>
            <p:nvPr/>
          </p:nvSpPr>
          <p:spPr bwMode="auto">
            <a:xfrm>
              <a:off x="679" y="2438"/>
              <a:ext cx="1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6000</a:t>
              </a:r>
              <a:endParaRPr lang="en-US" altLang="ja-JP" sz="1200" b="1">
                <a:solidFill>
                  <a:srgbClr val="000000"/>
                </a:solidFill>
                <a:latin typeface="ＭＳ ゴシック" pitchFamily="49" charset="-128"/>
                <a:ea typeface="ＭＳ ゴシック" pitchFamily="49" charset="-128"/>
              </a:endParaRPr>
            </a:p>
          </p:txBody>
        </p:sp>
        <p:sp>
          <p:nvSpPr>
            <p:cNvPr id="26665" name="Rectangle 103"/>
            <p:cNvSpPr>
              <a:spLocks noChangeArrowheads="1"/>
            </p:cNvSpPr>
            <p:nvPr/>
          </p:nvSpPr>
          <p:spPr bwMode="auto">
            <a:xfrm>
              <a:off x="679" y="2096"/>
              <a:ext cx="1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7000</a:t>
              </a:r>
              <a:endParaRPr lang="en-US" altLang="ja-JP" sz="1200" b="1">
                <a:solidFill>
                  <a:srgbClr val="000000"/>
                </a:solidFill>
                <a:latin typeface="ＭＳ ゴシック" pitchFamily="49" charset="-128"/>
                <a:ea typeface="ＭＳ ゴシック" pitchFamily="49" charset="-128"/>
              </a:endParaRPr>
            </a:p>
          </p:txBody>
        </p:sp>
        <p:sp>
          <p:nvSpPr>
            <p:cNvPr id="26666" name="Rectangle 104"/>
            <p:cNvSpPr>
              <a:spLocks noChangeArrowheads="1"/>
            </p:cNvSpPr>
            <p:nvPr/>
          </p:nvSpPr>
          <p:spPr bwMode="auto">
            <a:xfrm>
              <a:off x="679" y="1753"/>
              <a:ext cx="1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8000</a:t>
              </a:r>
              <a:endParaRPr lang="en-US" altLang="ja-JP" sz="1200" b="1">
                <a:solidFill>
                  <a:srgbClr val="000000"/>
                </a:solidFill>
                <a:latin typeface="ＭＳ ゴシック" pitchFamily="49" charset="-128"/>
                <a:ea typeface="ＭＳ ゴシック" pitchFamily="49" charset="-128"/>
              </a:endParaRPr>
            </a:p>
          </p:txBody>
        </p:sp>
        <p:sp>
          <p:nvSpPr>
            <p:cNvPr id="26667" name="Rectangle 105"/>
            <p:cNvSpPr>
              <a:spLocks noChangeArrowheads="1"/>
            </p:cNvSpPr>
            <p:nvPr/>
          </p:nvSpPr>
          <p:spPr bwMode="auto">
            <a:xfrm>
              <a:off x="679" y="1411"/>
              <a:ext cx="1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9000</a:t>
              </a:r>
              <a:endParaRPr lang="en-US" altLang="ja-JP" sz="1200" b="1">
                <a:solidFill>
                  <a:srgbClr val="000000"/>
                </a:solidFill>
                <a:latin typeface="ＭＳ ゴシック" pitchFamily="49" charset="-128"/>
                <a:ea typeface="ＭＳ ゴシック" pitchFamily="49" charset="-128"/>
              </a:endParaRPr>
            </a:p>
          </p:txBody>
        </p:sp>
        <p:sp>
          <p:nvSpPr>
            <p:cNvPr id="26668" name="Rectangle 106"/>
            <p:cNvSpPr>
              <a:spLocks noChangeArrowheads="1"/>
            </p:cNvSpPr>
            <p:nvPr/>
          </p:nvSpPr>
          <p:spPr bwMode="auto">
            <a:xfrm>
              <a:off x="915" y="3224"/>
              <a:ext cx="4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0</a:t>
              </a:r>
              <a:endParaRPr lang="en-US" altLang="ja-JP" sz="1200" b="1">
                <a:solidFill>
                  <a:srgbClr val="000000"/>
                </a:solidFill>
                <a:latin typeface="ＭＳ ゴシック" pitchFamily="49" charset="-128"/>
                <a:ea typeface="ＭＳ ゴシック" pitchFamily="49" charset="-128"/>
              </a:endParaRPr>
            </a:p>
          </p:txBody>
        </p:sp>
        <p:sp>
          <p:nvSpPr>
            <p:cNvPr id="26669" name="Rectangle 107"/>
            <p:cNvSpPr>
              <a:spLocks noChangeArrowheads="1"/>
            </p:cNvSpPr>
            <p:nvPr/>
          </p:nvSpPr>
          <p:spPr bwMode="auto">
            <a:xfrm>
              <a:off x="1107"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100</a:t>
              </a:r>
              <a:endParaRPr lang="en-US" altLang="ja-JP" sz="1200" b="1">
                <a:solidFill>
                  <a:srgbClr val="000000"/>
                </a:solidFill>
                <a:latin typeface="ＭＳ ゴシック" pitchFamily="49" charset="-128"/>
                <a:ea typeface="ＭＳ ゴシック" pitchFamily="49" charset="-128"/>
              </a:endParaRPr>
            </a:p>
          </p:txBody>
        </p:sp>
        <p:sp>
          <p:nvSpPr>
            <p:cNvPr id="26670" name="Rectangle 108"/>
            <p:cNvSpPr>
              <a:spLocks noChangeArrowheads="1"/>
            </p:cNvSpPr>
            <p:nvPr/>
          </p:nvSpPr>
          <p:spPr bwMode="auto">
            <a:xfrm>
              <a:off x="1350"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200</a:t>
              </a:r>
              <a:endParaRPr lang="en-US" altLang="ja-JP" sz="1200" b="1">
                <a:solidFill>
                  <a:srgbClr val="000000"/>
                </a:solidFill>
                <a:latin typeface="ＭＳ ゴシック" pitchFamily="49" charset="-128"/>
                <a:ea typeface="ＭＳ ゴシック" pitchFamily="49" charset="-128"/>
              </a:endParaRPr>
            </a:p>
          </p:txBody>
        </p:sp>
        <p:sp>
          <p:nvSpPr>
            <p:cNvPr id="26671" name="Rectangle 109"/>
            <p:cNvSpPr>
              <a:spLocks noChangeArrowheads="1"/>
            </p:cNvSpPr>
            <p:nvPr/>
          </p:nvSpPr>
          <p:spPr bwMode="auto">
            <a:xfrm>
              <a:off x="1600"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300</a:t>
              </a:r>
              <a:endParaRPr lang="en-US" altLang="ja-JP" sz="1200" b="1">
                <a:solidFill>
                  <a:srgbClr val="000000"/>
                </a:solidFill>
                <a:latin typeface="ＭＳ ゴシック" pitchFamily="49" charset="-128"/>
                <a:ea typeface="ＭＳ ゴシック" pitchFamily="49" charset="-128"/>
              </a:endParaRPr>
            </a:p>
          </p:txBody>
        </p:sp>
        <p:sp>
          <p:nvSpPr>
            <p:cNvPr id="26672" name="Rectangle 110"/>
            <p:cNvSpPr>
              <a:spLocks noChangeArrowheads="1"/>
            </p:cNvSpPr>
            <p:nvPr/>
          </p:nvSpPr>
          <p:spPr bwMode="auto">
            <a:xfrm>
              <a:off x="1843"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400</a:t>
              </a:r>
              <a:endParaRPr lang="en-US" altLang="ja-JP" sz="1200" b="1">
                <a:solidFill>
                  <a:srgbClr val="000000"/>
                </a:solidFill>
                <a:latin typeface="ＭＳ ゴシック" pitchFamily="49" charset="-128"/>
                <a:ea typeface="ＭＳ ゴシック" pitchFamily="49" charset="-128"/>
              </a:endParaRPr>
            </a:p>
          </p:txBody>
        </p:sp>
        <p:sp>
          <p:nvSpPr>
            <p:cNvPr id="26673" name="Rectangle 111"/>
            <p:cNvSpPr>
              <a:spLocks noChangeArrowheads="1"/>
            </p:cNvSpPr>
            <p:nvPr/>
          </p:nvSpPr>
          <p:spPr bwMode="auto">
            <a:xfrm>
              <a:off x="2092"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500</a:t>
              </a:r>
              <a:endParaRPr lang="en-US" altLang="ja-JP" sz="1200" b="1">
                <a:solidFill>
                  <a:srgbClr val="000000"/>
                </a:solidFill>
                <a:latin typeface="ＭＳ ゴシック" pitchFamily="49" charset="-128"/>
                <a:ea typeface="ＭＳ ゴシック" pitchFamily="49" charset="-128"/>
              </a:endParaRPr>
            </a:p>
          </p:txBody>
        </p:sp>
        <p:sp>
          <p:nvSpPr>
            <p:cNvPr id="26674" name="Rectangle 112"/>
            <p:cNvSpPr>
              <a:spLocks noChangeArrowheads="1"/>
            </p:cNvSpPr>
            <p:nvPr/>
          </p:nvSpPr>
          <p:spPr bwMode="auto">
            <a:xfrm>
              <a:off x="2335"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600</a:t>
              </a:r>
              <a:endParaRPr lang="en-US" altLang="ja-JP" sz="1200" b="1">
                <a:solidFill>
                  <a:srgbClr val="000000"/>
                </a:solidFill>
                <a:latin typeface="ＭＳ ゴシック" pitchFamily="49" charset="-128"/>
                <a:ea typeface="ＭＳ ゴシック" pitchFamily="49" charset="-128"/>
              </a:endParaRPr>
            </a:p>
          </p:txBody>
        </p:sp>
        <p:sp>
          <p:nvSpPr>
            <p:cNvPr id="26675" name="Rectangle 113"/>
            <p:cNvSpPr>
              <a:spLocks noChangeArrowheads="1"/>
            </p:cNvSpPr>
            <p:nvPr/>
          </p:nvSpPr>
          <p:spPr bwMode="auto">
            <a:xfrm>
              <a:off x="2578"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700</a:t>
              </a:r>
              <a:endParaRPr lang="en-US" altLang="ja-JP" sz="1200" b="1">
                <a:solidFill>
                  <a:srgbClr val="000000"/>
                </a:solidFill>
                <a:latin typeface="ＭＳ ゴシック" pitchFamily="49" charset="-128"/>
                <a:ea typeface="ＭＳ ゴシック" pitchFamily="49" charset="-128"/>
              </a:endParaRPr>
            </a:p>
          </p:txBody>
        </p:sp>
      </p:grpSp>
      <p:grpSp>
        <p:nvGrpSpPr>
          <p:cNvPr id="26642" name="Group 114"/>
          <p:cNvGrpSpPr>
            <a:grpSpLocks/>
          </p:cNvGrpSpPr>
          <p:nvPr/>
        </p:nvGrpSpPr>
        <p:grpSpPr bwMode="auto">
          <a:xfrm>
            <a:off x="4964113" y="2239963"/>
            <a:ext cx="3168650" cy="3060700"/>
            <a:chOff x="3127" y="1411"/>
            <a:chExt cx="1996" cy="1928"/>
          </a:xfrm>
        </p:grpSpPr>
        <p:sp>
          <p:nvSpPr>
            <p:cNvPr id="26648" name="Rectangle 115"/>
            <p:cNvSpPr>
              <a:spLocks noChangeArrowheads="1"/>
            </p:cNvSpPr>
            <p:nvPr/>
          </p:nvSpPr>
          <p:spPr bwMode="auto">
            <a:xfrm>
              <a:off x="3127" y="31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100</a:t>
              </a:r>
              <a:endParaRPr lang="en-US" altLang="ja-JP" sz="1200" b="1">
                <a:solidFill>
                  <a:srgbClr val="000000"/>
                </a:solidFill>
                <a:latin typeface="ＭＳ ゴシック" pitchFamily="49" charset="-128"/>
                <a:ea typeface="ＭＳ ゴシック" pitchFamily="49" charset="-128"/>
              </a:endParaRPr>
            </a:p>
          </p:txBody>
        </p:sp>
        <p:sp>
          <p:nvSpPr>
            <p:cNvPr id="26649" name="Rectangle 116"/>
            <p:cNvSpPr>
              <a:spLocks noChangeArrowheads="1"/>
            </p:cNvSpPr>
            <p:nvPr/>
          </p:nvSpPr>
          <p:spPr bwMode="auto">
            <a:xfrm>
              <a:off x="3127" y="2781"/>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200</a:t>
              </a:r>
              <a:endParaRPr lang="en-US" altLang="ja-JP" sz="1200" b="1">
                <a:solidFill>
                  <a:srgbClr val="000000"/>
                </a:solidFill>
                <a:latin typeface="ＭＳ ゴシック" pitchFamily="49" charset="-128"/>
                <a:ea typeface="ＭＳ ゴシック" pitchFamily="49" charset="-128"/>
              </a:endParaRPr>
            </a:p>
          </p:txBody>
        </p:sp>
        <p:sp>
          <p:nvSpPr>
            <p:cNvPr id="26650" name="Rectangle 117"/>
            <p:cNvSpPr>
              <a:spLocks noChangeArrowheads="1"/>
            </p:cNvSpPr>
            <p:nvPr/>
          </p:nvSpPr>
          <p:spPr bwMode="auto">
            <a:xfrm>
              <a:off x="3127" y="2438"/>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300</a:t>
              </a:r>
              <a:endParaRPr lang="en-US" altLang="ja-JP" sz="1200" b="1">
                <a:solidFill>
                  <a:srgbClr val="000000"/>
                </a:solidFill>
                <a:latin typeface="ＭＳ ゴシック" pitchFamily="49" charset="-128"/>
                <a:ea typeface="ＭＳ ゴシック" pitchFamily="49" charset="-128"/>
              </a:endParaRPr>
            </a:p>
          </p:txBody>
        </p:sp>
        <p:sp>
          <p:nvSpPr>
            <p:cNvPr id="26651" name="Rectangle 118"/>
            <p:cNvSpPr>
              <a:spLocks noChangeArrowheads="1"/>
            </p:cNvSpPr>
            <p:nvPr/>
          </p:nvSpPr>
          <p:spPr bwMode="auto">
            <a:xfrm>
              <a:off x="3127" y="2096"/>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400</a:t>
              </a:r>
              <a:endParaRPr lang="en-US" altLang="ja-JP" sz="1200" b="1">
                <a:solidFill>
                  <a:srgbClr val="000000"/>
                </a:solidFill>
                <a:latin typeface="ＭＳ ゴシック" pitchFamily="49" charset="-128"/>
                <a:ea typeface="ＭＳ ゴシック" pitchFamily="49" charset="-128"/>
              </a:endParaRPr>
            </a:p>
          </p:txBody>
        </p:sp>
        <p:sp>
          <p:nvSpPr>
            <p:cNvPr id="26652" name="Rectangle 119"/>
            <p:cNvSpPr>
              <a:spLocks noChangeArrowheads="1"/>
            </p:cNvSpPr>
            <p:nvPr/>
          </p:nvSpPr>
          <p:spPr bwMode="auto">
            <a:xfrm>
              <a:off x="3127" y="1753"/>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500</a:t>
              </a:r>
              <a:endParaRPr lang="en-US" altLang="ja-JP" sz="1200" b="1">
                <a:solidFill>
                  <a:srgbClr val="000000"/>
                </a:solidFill>
                <a:latin typeface="ＭＳ ゴシック" pitchFamily="49" charset="-128"/>
                <a:ea typeface="ＭＳ ゴシック" pitchFamily="49" charset="-128"/>
              </a:endParaRPr>
            </a:p>
          </p:txBody>
        </p:sp>
        <p:sp>
          <p:nvSpPr>
            <p:cNvPr id="26653" name="Rectangle 120"/>
            <p:cNvSpPr>
              <a:spLocks noChangeArrowheads="1"/>
            </p:cNvSpPr>
            <p:nvPr/>
          </p:nvSpPr>
          <p:spPr bwMode="auto">
            <a:xfrm>
              <a:off x="3127" y="1411"/>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600</a:t>
              </a:r>
              <a:endParaRPr lang="en-US" altLang="ja-JP" sz="1200" b="1">
                <a:solidFill>
                  <a:srgbClr val="000000"/>
                </a:solidFill>
                <a:latin typeface="ＭＳ ゴシック" pitchFamily="49" charset="-128"/>
                <a:ea typeface="ＭＳ ゴシック" pitchFamily="49" charset="-128"/>
              </a:endParaRPr>
            </a:p>
          </p:txBody>
        </p:sp>
        <p:sp>
          <p:nvSpPr>
            <p:cNvPr id="26654" name="Rectangle 121"/>
            <p:cNvSpPr>
              <a:spLocks noChangeArrowheads="1"/>
            </p:cNvSpPr>
            <p:nvPr/>
          </p:nvSpPr>
          <p:spPr bwMode="auto">
            <a:xfrm>
              <a:off x="3313" y="3224"/>
              <a:ext cx="4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0</a:t>
              </a:r>
              <a:endParaRPr lang="en-US" altLang="ja-JP" sz="1200" b="1">
                <a:solidFill>
                  <a:srgbClr val="000000"/>
                </a:solidFill>
                <a:latin typeface="ＭＳ ゴシック" pitchFamily="49" charset="-128"/>
                <a:ea typeface="ＭＳ ゴシック" pitchFamily="49" charset="-128"/>
              </a:endParaRPr>
            </a:p>
          </p:txBody>
        </p:sp>
        <p:sp>
          <p:nvSpPr>
            <p:cNvPr id="26655" name="Rectangle 122"/>
            <p:cNvSpPr>
              <a:spLocks noChangeArrowheads="1"/>
            </p:cNvSpPr>
            <p:nvPr/>
          </p:nvSpPr>
          <p:spPr bwMode="auto">
            <a:xfrm>
              <a:off x="3505"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100</a:t>
              </a:r>
              <a:endParaRPr lang="en-US" altLang="ja-JP" sz="1200" b="1">
                <a:solidFill>
                  <a:srgbClr val="000000"/>
                </a:solidFill>
                <a:latin typeface="ＭＳ ゴシック" pitchFamily="49" charset="-128"/>
                <a:ea typeface="ＭＳ ゴシック" pitchFamily="49" charset="-128"/>
              </a:endParaRPr>
            </a:p>
          </p:txBody>
        </p:sp>
        <p:sp>
          <p:nvSpPr>
            <p:cNvPr id="26656" name="Rectangle 123"/>
            <p:cNvSpPr>
              <a:spLocks noChangeArrowheads="1"/>
            </p:cNvSpPr>
            <p:nvPr/>
          </p:nvSpPr>
          <p:spPr bwMode="auto">
            <a:xfrm>
              <a:off x="3748"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200</a:t>
              </a:r>
              <a:endParaRPr lang="en-US" altLang="ja-JP" sz="1200" b="1">
                <a:solidFill>
                  <a:srgbClr val="000000"/>
                </a:solidFill>
                <a:latin typeface="ＭＳ ゴシック" pitchFamily="49" charset="-128"/>
                <a:ea typeface="ＭＳ ゴシック" pitchFamily="49" charset="-128"/>
              </a:endParaRPr>
            </a:p>
          </p:txBody>
        </p:sp>
        <p:sp>
          <p:nvSpPr>
            <p:cNvPr id="26657" name="Rectangle 124"/>
            <p:cNvSpPr>
              <a:spLocks noChangeArrowheads="1"/>
            </p:cNvSpPr>
            <p:nvPr/>
          </p:nvSpPr>
          <p:spPr bwMode="auto">
            <a:xfrm>
              <a:off x="3998"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300</a:t>
              </a:r>
              <a:endParaRPr lang="en-US" altLang="ja-JP" sz="1200" b="1">
                <a:solidFill>
                  <a:srgbClr val="000000"/>
                </a:solidFill>
                <a:latin typeface="ＭＳ ゴシック" pitchFamily="49" charset="-128"/>
                <a:ea typeface="ＭＳ ゴシック" pitchFamily="49" charset="-128"/>
              </a:endParaRPr>
            </a:p>
          </p:txBody>
        </p:sp>
        <p:sp>
          <p:nvSpPr>
            <p:cNvPr id="26658" name="Rectangle 125"/>
            <p:cNvSpPr>
              <a:spLocks noChangeArrowheads="1"/>
            </p:cNvSpPr>
            <p:nvPr/>
          </p:nvSpPr>
          <p:spPr bwMode="auto">
            <a:xfrm>
              <a:off x="4241"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400</a:t>
              </a:r>
              <a:endParaRPr lang="en-US" altLang="ja-JP" sz="1200" b="1">
                <a:solidFill>
                  <a:srgbClr val="000000"/>
                </a:solidFill>
                <a:latin typeface="ＭＳ ゴシック" pitchFamily="49" charset="-128"/>
                <a:ea typeface="ＭＳ ゴシック" pitchFamily="49" charset="-128"/>
              </a:endParaRPr>
            </a:p>
          </p:txBody>
        </p:sp>
        <p:sp>
          <p:nvSpPr>
            <p:cNvPr id="26659" name="Rectangle 126"/>
            <p:cNvSpPr>
              <a:spLocks noChangeArrowheads="1"/>
            </p:cNvSpPr>
            <p:nvPr/>
          </p:nvSpPr>
          <p:spPr bwMode="auto">
            <a:xfrm>
              <a:off x="4490"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500</a:t>
              </a:r>
              <a:endParaRPr lang="en-US" altLang="ja-JP" sz="1200" b="1">
                <a:solidFill>
                  <a:srgbClr val="000000"/>
                </a:solidFill>
                <a:latin typeface="ＭＳ ゴシック" pitchFamily="49" charset="-128"/>
                <a:ea typeface="ＭＳ ゴシック" pitchFamily="49" charset="-128"/>
              </a:endParaRPr>
            </a:p>
          </p:txBody>
        </p:sp>
        <p:sp>
          <p:nvSpPr>
            <p:cNvPr id="26660" name="Rectangle 127"/>
            <p:cNvSpPr>
              <a:spLocks noChangeArrowheads="1"/>
            </p:cNvSpPr>
            <p:nvPr/>
          </p:nvSpPr>
          <p:spPr bwMode="auto">
            <a:xfrm>
              <a:off x="4733"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600</a:t>
              </a:r>
              <a:endParaRPr lang="en-US" altLang="ja-JP" sz="1200" b="1">
                <a:solidFill>
                  <a:srgbClr val="000000"/>
                </a:solidFill>
                <a:latin typeface="ＭＳ ゴシック" pitchFamily="49" charset="-128"/>
                <a:ea typeface="ＭＳ ゴシック" pitchFamily="49" charset="-128"/>
              </a:endParaRPr>
            </a:p>
          </p:txBody>
        </p:sp>
        <p:sp>
          <p:nvSpPr>
            <p:cNvPr id="26661" name="Rectangle 128"/>
            <p:cNvSpPr>
              <a:spLocks noChangeArrowheads="1"/>
            </p:cNvSpPr>
            <p:nvPr/>
          </p:nvSpPr>
          <p:spPr bwMode="auto">
            <a:xfrm>
              <a:off x="4976" y="3224"/>
              <a:ext cx="14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FFFF"/>
                  </a:solidFill>
                  <a:latin typeface="ＭＳ ゴシック" pitchFamily="49" charset="-128"/>
                  <a:ea typeface="ＭＳ ゴシック" pitchFamily="49" charset="-128"/>
                </a:rPr>
                <a:t>700</a:t>
              </a:r>
              <a:endParaRPr lang="en-US" altLang="ja-JP" sz="1200" b="1">
                <a:solidFill>
                  <a:srgbClr val="000000"/>
                </a:solidFill>
                <a:latin typeface="ＭＳ ゴシック" pitchFamily="49" charset="-128"/>
                <a:ea typeface="ＭＳ ゴシック" pitchFamily="49" charset="-128"/>
              </a:endParaRPr>
            </a:p>
          </p:txBody>
        </p:sp>
      </p:grpSp>
      <p:sp>
        <p:nvSpPr>
          <p:cNvPr id="26643" name="Rectangle 129"/>
          <p:cNvSpPr>
            <a:spLocks noChangeArrowheads="1"/>
          </p:cNvSpPr>
          <p:nvPr/>
        </p:nvSpPr>
        <p:spPr bwMode="auto">
          <a:xfrm>
            <a:off x="3321050" y="5729288"/>
            <a:ext cx="2876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rgbClr val="FFFFFF"/>
                </a:solidFill>
                <a:latin typeface="ＭＳ ゴシック" pitchFamily="49" charset="-128"/>
                <a:ea typeface="ＭＳ ゴシック" pitchFamily="49" charset="-128"/>
              </a:rPr>
              <a:t>PCB </a:t>
            </a:r>
            <a:r>
              <a:rPr lang="ja-JP" altLang="en-US" sz="1600" b="1">
                <a:solidFill>
                  <a:srgbClr val="FFFFFF"/>
                </a:solidFill>
                <a:latin typeface="ＭＳ ゴシック" pitchFamily="49" charset="-128"/>
                <a:ea typeface="ＭＳ ゴシック" pitchFamily="49" charset="-128"/>
              </a:rPr>
              <a:t>濃度 </a:t>
            </a:r>
            <a:r>
              <a:rPr lang="en-US" altLang="ja-JP" sz="1600" b="1">
                <a:solidFill>
                  <a:srgbClr val="FFFFFF"/>
                </a:solidFill>
                <a:latin typeface="ＭＳ ゴシック" pitchFamily="49" charset="-128"/>
                <a:ea typeface="ＭＳ ゴシック" pitchFamily="49" charset="-128"/>
              </a:rPr>
              <a:t>(ng/g </a:t>
            </a:r>
            <a:r>
              <a:rPr lang="ja-JP" altLang="en-US" sz="1600" b="1">
                <a:solidFill>
                  <a:srgbClr val="FFFFFF"/>
                </a:solidFill>
                <a:latin typeface="ＭＳ ゴシック" pitchFamily="49" charset="-128"/>
                <a:ea typeface="ＭＳ ゴシック" pitchFamily="49" charset="-128"/>
              </a:rPr>
              <a:t>脂肪重あたり</a:t>
            </a:r>
            <a:r>
              <a:rPr lang="en-US" altLang="ja-JP" sz="1600" b="1">
                <a:solidFill>
                  <a:srgbClr val="FFFFFF"/>
                </a:solidFill>
                <a:latin typeface="ＭＳ ゴシック" pitchFamily="49" charset="-128"/>
                <a:ea typeface="ＭＳ ゴシック" pitchFamily="49" charset="-128"/>
              </a:rPr>
              <a:t>)</a:t>
            </a:r>
            <a:endParaRPr lang="en-US" altLang="ja-JP" sz="1600" b="1">
              <a:solidFill>
                <a:srgbClr val="000000"/>
              </a:solidFill>
              <a:latin typeface="ＭＳ ゴシック" pitchFamily="49" charset="-128"/>
              <a:ea typeface="ＭＳ ゴシック" pitchFamily="49" charset="-128"/>
            </a:endParaRPr>
          </a:p>
        </p:txBody>
      </p:sp>
      <p:sp>
        <p:nvSpPr>
          <p:cNvPr id="26644" name="Rectangle 130"/>
          <p:cNvSpPr>
            <a:spLocks noChangeArrowheads="1"/>
          </p:cNvSpPr>
          <p:nvPr/>
        </p:nvSpPr>
        <p:spPr bwMode="auto">
          <a:xfrm rot="-5400000">
            <a:off x="-1135856" y="3563144"/>
            <a:ext cx="32877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a:solidFill>
                  <a:srgbClr val="FFFFFF"/>
                </a:solidFill>
                <a:latin typeface="ＭＳ ゴシック" pitchFamily="49" charset="-128"/>
                <a:ea typeface="ＭＳ ゴシック" pitchFamily="49" charset="-128"/>
              </a:rPr>
              <a:t>酵素活性 </a:t>
            </a:r>
            <a:r>
              <a:rPr lang="en-US" altLang="ja-JP" sz="1600" b="1">
                <a:solidFill>
                  <a:srgbClr val="FFFFFF"/>
                </a:solidFill>
                <a:latin typeface="ＭＳ ゴシック" pitchFamily="49" charset="-128"/>
                <a:ea typeface="ＭＳ ゴシック" pitchFamily="49" charset="-128"/>
              </a:rPr>
              <a:t>(nmol/min/g </a:t>
            </a:r>
            <a:r>
              <a:rPr lang="ja-JP" altLang="en-US" sz="1600" b="1">
                <a:solidFill>
                  <a:srgbClr val="FFFFFF"/>
                </a:solidFill>
                <a:latin typeface="ＭＳ ゴシック" pitchFamily="49" charset="-128"/>
                <a:ea typeface="ＭＳ ゴシック" pitchFamily="49" charset="-128"/>
              </a:rPr>
              <a:t>肝重あたり</a:t>
            </a:r>
            <a:r>
              <a:rPr lang="en-US" altLang="ja-JP" sz="1600" b="1">
                <a:solidFill>
                  <a:srgbClr val="FFFFFF"/>
                </a:solidFill>
                <a:latin typeface="ＭＳ ゴシック" pitchFamily="49" charset="-128"/>
                <a:ea typeface="ＭＳ ゴシック" pitchFamily="49" charset="-128"/>
              </a:rPr>
              <a:t>)</a:t>
            </a:r>
            <a:endParaRPr lang="en-US" altLang="ja-JP" sz="1600" b="1">
              <a:solidFill>
                <a:srgbClr val="000000"/>
              </a:solidFill>
              <a:latin typeface="ＭＳ ゴシック" pitchFamily="49" charset="-128"/>
              <a:ea typeface="ＭＳ ゴシック" pitchFamily="49" charset="-128"/>
            </a:endParaRPr>
          </a:p>
        </p:txBody>
      </p:sp>
      <p:sp>
        <p:nvSpPr>
          <p:cNvPr id="26645" name="Rectangle 131"/>
          <p:cNvSpPr>
            <a:spLocks noChangeArrowheads="1"/>
          </p:cNvSpPr>
          <p:nvPr/>
        </p:nvSpPr>
        <p:spPr bwMode="auto">
          <a:xfrm>
            <a:off x="365125" y="100488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b="1">
              <a:solidFill>
                <a:srgbClr val="000000"/>
              </a:solidFill>
              <a:latin typeface="ＭＳ ゴシック" pitchFamily="49" charset="-128"/>
              <a:ea typeface="ＭＳ ゴシック" pitchFamily="49" charset="-128"/>
            </a:endParaRPr>
          </a:p>
        </p:txBody>
      </p:sp>
      <p:sp>
        <p:nvSpPr>
          <p:cNvPr id="188548" name="AutoShape 132"/>
          <p:cNvSpPr>
            <a:spLocks noGrp="1" noChangeArrowheads="1"/>
          </p:cNvSpPr>
          <p:nvPr>
            <p:ph type="title" idx="4294967295"/>
          </p:nvPr>
        </p:nvSpPr>
        <p:spPr>
          <a:xfrm>
            <a:off x="449263" y="215900"/>
            <a:ext cx="8415337" cy="498475"/>
          </a:xfrm>
          <a:noFill/>
          <a:effectLst/>
        </p:spPr>
        <p:txBody>
          <a:bodyPr wrap="square"/>
          <a:lstStyle/>
          <a:p>
            <a:pPr eaLnBrk="1" hangingPunct="1">
              <a:defRPr/>
            </a:pPr>
            <a:r>
              <a:rPr lang="ja-JP" altLang="en-US" sz="2400" smtClean="0">
                <a:solidFill>
                  <a:srgbClr val="FFFFFF"/>
                </a:solidFill>
              </a:rPr>
              <a:t>キタオットセイの脂肪中</a:t>
            </a:r>
            <a:r>
              <a:rPr lang="en-US" altLang="ja-JP" sz="2400" smtClean="0">
                <a:solidFill>
                  <a:srgbClr val="FFFFFF"/>
                </a:solidFill>
              </a:rPr>
              <a:t>PCBs</a:t>
            </a:r>
            <a:r>
              <a:rPr lang="ja-JP" altLang="en-US" sz="2400" smtClean="0">
                <a:solidFill>
                  <a:srgbClr val="FFFFFF"/>
                </a:solidFill>
              </a:rPr>
              <a:t>濃度と肝臓中酵素活性の関係</a:t>
            </a:r>
            <a:endParaRPr lang="ja-JP" altLang="en-US" sz="2400" smtClean="0"/>
          </a:p>
        </p:txBody>
      </p:sp>
      <p:sp>
        <p:nvSpPr>
          <p:cNvPr id="26647" name="Rectangle 133"/>
          <p:cNvSpPr>
            <a:spLocks noChangeArrowheads="1"/>
          </p:cNvSpPr>
          <p:nvPr/>
        </p:nvSpPr>
        <p:spPr bwMode="auto">
          <a:xfrm>
            <a:off x="5535613" y="1836738"/>
            <a:ext cx="2201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800" b="1" i="1">
                <a:solidFill>
                  <a:srgbClr val="FFFFFF"/>
                </a:solidFill>
                <a:latin typeface="ＭＳ ゴシック" pitchFamily="49" charset="-128"/>
                <a:ea typeface="ＭＳ ゴシック" pitchFamily="49" charset="-128"/>
              </a:rPr>
              <a:t>r</a:t>
            </a:r>
            <a:r>
              <a:rPr lang="en-US" altLang="ja-JP" sz="1800" b="1">
                <a:solidFill>
                  <a:srgbClr val="FFFFFF"/>
                </a:solidFill>
                <a:latin typeface="ＭＳ ゴシック" pitchFamily="49" charset="-128"/>
                <a:ea typeface="ＭＳ ゴシック" pitchFamily="49" charset="-128"/>
              </a:rPr>
              <a:t> = 0.73 (</a:t>
            </a:r>
            <a:r>
              <a:rPr lang="en-US" altLang="ja-JP" sz="1800" b="1" i="1">
                <a:solidFill>
                  <a:srgbClr val="FFFFFF"/>
                </a:solidFill>
                <a:latin typeface="ＭＳ ゴシック" pitchFamily="49" charset="-128"/>
                <a:ea typeface="ＭＳ ゴシック" pitchFamily="49" charset="-128"/>
              </a:rPr>
              <a:t>p</a:t>
            </a:r>
            <a:r>
              <a:rPr lang="en-US" altLang="ja-JP" sz="1800" b="1">
                <a:solidFill>
                  <a:srgbClr val="FFFFFF"/>
                </a:solidFill>
                <a:latin typeface="ＭＳ ゴシック" pitchFamily="49" charset="-128"/>
                <a:ea typeface="ＭＳ ゴシック" pitchFamily="49" charset="-128"/>
              </a:rPr>
              <a:t> &lt; 0.01)</a:t>
            </a:r>
            <a:endParaRPr lang="en-US" altLang="ja-JP" sz="1800" b="1">
              <a:solidFill>
                <a:srgbClr val="00000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3707424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5684838" y="1825625"/>
            <a:ext cx="2732087" cy="2732088"/>
          </a:xfrm>
          <a:prstGeom prst="rect">
            <a:avLst/>
          </a:prstGeom>
          <a:solidFill>
            <a:srgbClr val="00CCFF"/>
          </a:solidFill>
          <a:ln w="22225">
            <a:solidFill>
              <a:srgbClr val="FFFFFF"/>
            </a:solidFill>
            <a:miter lim="800000"/>
            <a:headEnd/>
            <a:tailEnd/>
          </a:ln>
        </p:spPr>
        <p:txBody>
          <a:bodyPr/>
          <a:lstStyle/>
          <a:p>
            <a:endParaRPr lang="ja-JP" altLang="en-US">
              <a:solidFill>
                <a:srgbClr val="000000"/>
              </a:solidFill>
            </a:endParaRPr>
          </a:p>
        </p:txBody>
      </p:sp>
      <p:grpSp>
        <p:nvGrpSpPr>
          <p:cNvPr id="27651" name="Group 3"/>
          <p:cNvGrpSpPr>
            <a:grpSpLocks/>
          </p:cNvGrpSpPr>
          <p:nvPr/>
        </p:nvGrpSpPr>
        <p:grpSpPr bwMode="auto">
          <a:xfrm>
            <a:off x="5661025" y="1814513"/>
            <a:ext cx="2743200" cy="2754312"/>
            <a:chOff x="3566" y="1339"/>
            <a:chExt cx="1728" cy="1735"/>
          </a:xfrm>
        </p:grpSpPr>
        <p:sp>
          <p:nvSpPr>
            <p:cNvPr id="27724" name="Line 4"/>
            <p:cNvSpPr>
              <a:spLocks noChangeShapeType="1"/>
            </p:cNvSpPr>
            <p:nvPr/>
          </p:nvSpPr>
          <p:spPr bwMode="auto">
            <a:xfrm>
              <a:off x="3566" y="1915"/>
              <a:ext cx="17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5" name="Line 5"/>
            <p:cNvSpPr>
              <a:spLocks noChangeShapeType="1"/>
            </p:cNvSpPr>
            <p:nvPr/>
          </p:nvSpPr>
          <p:spPr bwMode="auto">
            <a:xfrm>
              <a:off x="3566" y="2498"/>
              <a:ext cx="1721"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6" name="Line 6"/>
            <p:cNvSpPr>
              <a:spLocks noChangeShapeType="1"/>
            </p:cNvSpPr>
            <p:nvPr/>
          </p:nvSpPr>
          <p:spPr bwMode="auto">
            <a:xfrm flipV="1">
              <a:off x="4157" y="1346"/>
              <a:ext cx="1" cy="172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7" name="Line 7"/>
            <p:cNvSpPr>
              <a:spLocks noChangeShapeType="1"/>
            </p:cNvSpPr>
            <p:nvPr/>
          </p:nvSpPr>
          <p:spPr bwMode="auto">
            <a:xfrm flipV="1">
              <a:off x="4726" y="1339"/>
              <a:ext cx="1" cy="172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sp>
        <p:nvSpPr>
          <p:cNvPr id="27652" name="Rectangle 9"/>
          <p:cNvSpPr>
            <a:spLocks noChangeArrowheads="1"/>
          </p:cNvSpPr>
          <p:nvPr/>
        </p:nvSpPr>
        <p:spPr bwMode="auto">
          <a:xfrm>
            <a:off x="5467350" y="4441825"/>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0</a:t>
            </a:r>
            <a:endParaRPr lang="en-US" altLang="ja-JP" sz="2800">
              <a:solidFill>
                <a:srgbClr val="000000"/>
              </a:solidFill>
            </a:endParaRPr>
          </a:p>
        </p:txBody>
      </p:sp>
      <p:sp>
        <p:nvSpPr>
          <p:cNvPr id="27653" name="Rectangle 10"/>
          <p:cNvSpPr>
            <a:spLocks noChangeArrowheads="1"/>
          </p:cNvSpPr>
          <p:nvPr/>
        </p:nvSpPr>
        <p:spPr bwMode="auto">
          <a:xfrm>
            <a:off x="5467350" y="3538538"/>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8</a:t>
            </a:r>
            <a:endParaRPr lang="en-US" altLang="ja-JP" sz="2800">
              <a:solidFill>
                <a:srgbClr val="000000"/>
              </a:solidFill>
            </a:endParaRPr>
          </a:p>
        </p:txBody>
      </p:sp>
      <p:sp>
        <p:nvSpPr>
          <p:cNvPr id="27654" name="Rectangle 11"/>
          <p:cNvSpPr>
            <a:spLocks noChangeArrowheads="1"/>
          </p:cNvSpPr>
          <p:nvPr/>
        </p:nvSpPr>
        <p:spPr bwMode="auto">
          <a:xfrm>
            <a:off x="5375275" y="2613025"/>
            <a:ext cx="1651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16</a:t>
            </a:r>
            <a:endParaRPr lang="en-US" altLang="ja-JP" sz="2800">
              <a:solidFill>
                <a:srgbClr val="000000"/>
              </a:solidFill>
            </a:endParaRPr>
          </a:p>
        </p:txBody>
      </p:sp>
      <p:sp>
        <p:nvSpPr>
          <p:cNvPr id="27655" name="Rectangle 12"/>
          <p:cNvSpPr>
            <a:spLocks noChangeArrowheads="1"/>
          </p:cNvSpPr>
          <p:nvPr/>
        </p:nvSpPr>
        <p:spPr bwMode="auto">
          <a:xfrm>
            <a:off x="5375275" y="1698625"/>
            <a:ext cx="1651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24</a:t>
            </a:r>
            <a:endParaRPr lang="en-US" altLang="ja-JP" sz="2800">
              <a:solidFill>
                <a:srgbClr val="000000"/>
              </a:solidFill>
            </a:endParaRPr>
          </a:p>
        </p:txBody>
      </p:sp>
      <p:sp>
        <p:nvSpPr>
          <p:cNvPr id="27656" name="Rectangle 13"/>
          <p:cNvSpPr>
            <a:spLocks noChangeArrowheads="1"/>
          </p:cNvSpPr>
          <p:nvPr/>
        </p:nvSpPr>
        <p:spPr bwMode="auto">
          <a:xfrm>
            <a:off x="5638800" y="46355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0</a:t>
            </a:r>
            <a:endParaRPr lang="en-US" altLang="ja-JP" sz="2800">
              <a:solidFill>
                <a:srgbClr val="000000"/>
              </a:solidFill>
            </a:endParaRPr>
          </a:p>
        </p:txBody>
      </p:sp>
      <p:sp>
        <p:nvSpPr>
          <p:cNvPr id="27657" name="Rectangle 14"/>
          <p:cNvSpPr>
            <a:spLocks noChangeArrowheads="1"/>
          </p:cNvSpPr>
          <p:nvPr/>
        </p:nvSpPr>
        <p:spPr bwMode="auto">
          <a:xfrm>
            <a:off x="6542088" y="46355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4</a:t>
            </a:r>
            <a:endParaRPr lang="en-US" altLang="ja-JP" sz="2800">
              <a:solidFill>
                <a:srgbClr val="000000"/>
              </a:solidFill>
            </a:endParaRPr>
          </a:p>
        </p:txBody>
      </p:sp>
      <p:sp>
        <p:nvSpPr>
          <p:cNvPr id="27658" name="Rectangle 15"/>
          <p:cNvSpPr>
            <a:spLocks noChangeArrowheads="1"/>
          </p:cNvSpPr>
          <p:nvPr/>
        </p:nvSpPr>
        <p:spPr bwMode="auto">
          <a:xfrm>
            <a:off x="7467600" y="46355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8</a:t>
            </a:r>
            <a:endParaRPr lang="en-US" altLang="ja-JP" sz="2800">
              <a:solidFill>
                <a:srgbClr val="000000"/>
              </a:solidFill>
            </a:endParaRPr>
          </a:p>
        </p:txBody>
      </p:sp>
      <p:sp>
        <p:nvSpPr>
          <p:cNvPr id="27659" name="Rectangle 16"/>
          <p:cNvSpPr>
            <a:spLocks noChangeArrowheads="1"/>
          </p:cNvSpPr>
          <p:nvPr/>
        </p:nvSpPr>
        <p:spPr bwMode="auto">
          <a:xfrm>
            <a:off x="8324850" y="4635500"/>
            <a:ext cx="1651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12</a:t>
            </a:r>
            <a:endParaRPr lang="en-US" altLang="ja-JP" sz="2800">
              <a:solidFill>
                <a:srgbClr val="000000"/>
              </a:solidFill>
            </a:endParaRPr>
          </a:p>
        </p:txBody>
      </p:sp>
      <p:sp>
        <p:nvSpPr>
          <p:cNvPr id="27660" name="Rectangle 17"/>
          <p:cNvSpPr>
            <a:spLocks noChangeArrowheads="1"/>
          </p:cNvSpPr>
          <p:nvPr/>
        </p:nvSpPr>
        <p:spPr bwMode="auto">
          <a:xfrm>
            <a:off x="1066800" y="44307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0</a:t>
            </a:r>
            <a:endParaRPr lang="en-US" altLang="ja-JP" sz="2800">
              <a:solidFill>
                <a:srgbClr val="000000"/>
              </a:solidFill>
            </a:endParaRPr>
          </a:p>
        </p:txBody>
      </p:sp>
      <p:sp>
        <p:nvSpPr>
          <p:cNvPr id="27661" name="Rectangle 18"/>
          <p:cNvSpPr>
            <a:spLocks noChangeArrowheads="1"/>
          </p:cNvSpPr>
          <p:nvPr/>
        </p:nvSpPr>
        <p:spPr bwMode="auto">
          <a:xfrm>
            <a:off x="1066800" y="3516313"/>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8</a:t>
            </a:r>
            <a:endParaRPr lang="en-US" altLang="ja-JP" sz="2800">
              <a:solidFill>
                <a:srgbClr val="000000"/>
              </a:solidFill>
            </a:endParaRPr>
          </a:p>
        </p:txBody>
      </p:sp>
      <p:sp>
        <p:nvSpPr>
          <p:cNvPr id="27662" name="Rectangle 19"/>
          <p:cNvSpPr>
            <a:spLocks noChangeArrowheads="1"/>
          </p:cNvSpPr>
          <p:nvPr/>
        </p:nvSpPr>
        <p:spPr bwMode="auto">
          <a:xfrm>
            <a:off x="974725" y="2590800"/>
            <a:ext cx="1651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16</a:t>
            </a:r>
            <a:endParaRPr lang="en-US" altLang="ja-JP" sz="2800">
              <a:solidFill>
                <a:srgbClr val="000000"/>
              </a:solidFill>
            </a:endParaRPr>
          </a:p>
        </p:txBody>
      </p:sp>
      <p:sp>
        <p:nvSpPr>
          <p:cNvPr id="27663" name="Rectangle 20"/>
          <p:cNvSpPr>
            <a:spLocks noChangeArrowheads="1"/>
          </p:cNvSpPr>
          <p:nvPr/>
        </p:nvSpPr>
        <p:spPr bwMode="auto">
          <a:xfrm>
            <a:off x="974725" y="1687513"/>
            <a:ext cx="1651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24</a:t>
            </a:r>
            <a:endParaRPr lang="en-US" altLang="ja-JP" sz="2800">
              <a:solidFill>
                <a:srgbClr val="000000"/>
              </a:solidFill>
            </a:endParaRPr>
          </a:p>
        </p:txBody>
      </p:sp>
      <p:sp>
        <p:nvSpPr>
          <p:cNvPr id="27664" name="Rectangle 21"/>
          <p:cNvSpPr>
            <a:spLocks noChangeArrowheads="1"/>
          </p:cNvSpPr>
          <p:nvPr/>
        </p:nvSpPr>
        <p:spPr bwMode="auto">
          <a:xfrm>
            <a:off x="1238250" y="4624388"/>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0</a:t>
            </a:r>
            <a:endParaRPr lang="en-US" altLang="ja-JP" sz="2800">
              <a:solidFill>
                <a:srgbClr val="000000"/>
              </a:solidFill>
            </a:endParaRPr>
          </a:p>
        </p:txBody>
      </p:sp>
      <p:sp>
        <p:nvSpPr>
          <p:cNvPr id="27665" name="Rectangle 22"/>
          <p:cNvSpPr>
            <a:spLocks noChangeArrowheads="1"/>
          </p:cNvSpPr>
          <p:nvPr/>
        </p:nvSpPr>
        <p:spPr bwMode="auto">
          <a:xfrm>
            <a:off x="2141538" y="4624388"/>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4</a:t>
            </a:r>
            <a:endParaRPr lang="en-US" altLang="ja-JP" sz="2800">
              <a:solidFill>
                <a:srgbClr val="000000"/>
              </a:solidFill>
            </a:endParaRPr>
          </a:p>
        </p:txBody>
      </p:sp>
      <p:sp>
        <p:nvSpPr>
          <p:cNvPr id="27666" name="Rectangle 23"/>
          <p:cNvSpPr>
            <a:spLocks noChangeArrowheads="1"/>
          </p:cNvSpPr>
          <p:nvPr/>
        </p:nvSpPr>
        <p:spPr bwMode="auto">
          <a:xfrm>
            <a:off x="3067050" y="4624388"/>
            <a:ext cx="825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8</a:t>
            </a:r>
            <a:endParaRPr lang="en-US" altLang="ja-JP" sz="2800">
              <a:solidFill>
                <a:srgbClr val="000000"/>
              </a:solidFill>
            </a:endParaRPr>
          </a:p>
        </p:txBody>
      </p:sp>
      <p:sp>
        <p:nvSpPr>
          <p:cNvPr id="27667" name="Rectangle 24"/>
          <p:cNvSpPr>
            <a:spLocks noChangeArrowheads="1"/>
          </p:cNvSpPr>
          <p:nvPr/>
        </p:nvSpPr>
        <p:spPr bwMode="auto">
          <a:xfrm>
            <a:off x="3924300" y="4624388"/>
            <a:ext cx="1651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300" b="1">
                <a:solidFill>
                  <a:srgbClr val="FFFFFF"/>
                </a:solidFill>
                <a:latin typeface="Times New Roman" pitchFamily="18" charset="0"/>
              </a:rPr>
              <a:t>12</a:t>
            </a:r>
            <a:endParaRPr lang="en-US" altLang="ja-JP" sz="2800">
              <a:solidFill>
                <a:srgbClr val="000000"/>
              </a:solidFill>
            </a:endParaRPr>
          </a:p>
        </p:txBody>
      </p:sp>
      <p:sp>
        <p:nvSpPr>
          <p:cNvPr id="27668" name="Rectangle 25"/>
          <p:cNvSpPr>
            <a:spLocks noChangeArrowheads="1"/>
          </p:cNvSpPr>
          <p:nvPr/>
        </p:nvSpPr>
        <p:spPr bwMode="auto">
          <a:xfrm rot="-5400000">
            <a:off x="73026" y="3019425"/>
            <a:ext cx="1155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rgbClr val="FFFFFF"/>
                </a:solidFill>
                <a:latin typeface="Arial" pitchFamily="34" charset="0"/>
              </a:rPr>
              <a:t>PCBs (µg/g)</a:t>
            </a:r>
            <a:endParaRPr lang="en-US" altLang="ja-JP" sz="2800">
              <a:solidFill>
                <a:srgbClr val="000000"/>
              </a:solidFill>
            </a:endParaRPr>
          </a:p>
        </p:txBody>
      </p:sp>
      <p:sp>
        <p:nvSpPr>
          <p:cNvPr id="27669" name="Rectangle 26"/>
          <p:cNvSpPr>
            <a:spLocks noChangeArrowheads="1"/>
          </p:cNvSpPr>
          <p:nvPr/>
        </p:nvSpPr>
        <p:spPr bwMode="auto">
          <a:xfrm rot="-5400000">
            <a:off x="4518819" y="3075781"/>
            <a:ext cx="1042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rgbClr val="FFFFFF"/>
                </a:solidFill>
                <a:latin typeface="Arial" pitchFamily="34" charset="0"/>
              </a:rPr>
              <a:t>DDE (µg/g)</a:t>
            </a:r>
            <a:endParaRPr lang="en-US" altLang="ja-JP" sz="2800">
              <a:solidFill>
                <a:srgbClr val="000000"/>
              </a:solidFill>
            </a:endParaRPr>
          </a:p>
        </p:txBody>
      </p:sp>
      <p:grpSp>
        <p:nvGrpSpPr>
          <p:cNvPr id="27670" name="Group 27"/>
          <p:cNvGrpSpPr>
            <a:grpSpLocks/>
          </p:cNvGrpSpPr>
          <p:nvPr/>
        </p:nvGrpSpPr>
        <p:grpSpPr bwMode="auto">
          <a:xfrm>
            <a:off x="5603875" y="1814513"/>
            <a:ext cx="2814638" cy="2809875"/>
            <a:chOff x="3530" y="1339"/>
            <a:chExt cx="1773" cy="1770"/>
          </a:xfrm>
        </p:grpSpPr>
        <p:sp>
          <p:nvSpPr>
            <p:cNvPr id="27716" name="Line 28"/>
            <p:cNvSpPr>
              <a:spLocks noChangeShapeType="1"/>
            </p:cNvSpPr>
            <p:nvPr/>
          </p:nvSpPr>
          <p:spPr bwMode="auto">
            <a:xfrm>
              <a:off x="3530" y="3066"/>
              <a:ext cx="3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17" name="Line 29"/>
            <p:cNvSpPr>
              <a:spLocks noChangeShapeType="1"/>
            </p:cNvSpPr>
            <p:nvPr/>
          </p:nvSpPr>
          <p:spPr bwMode="auto">
            <a:xfrm>
              <a:off x="3530" y="2498"/>
              <a:ext cx="3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18" name="Line 30"/>
            <p:cNvSpPr>
              <a:spLocks noChangeShapeType="1"/>
            </p:cNvSpPr>
            <p:nvPr/>
          </p:nvSpPr>
          <p:spPr bwMode="auto">
            <a:xfrm>
              <a:off x="3530" y="1915"/>
              <a:ext cx="3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19" name="Line 31"/>
            <p:cNvSpPr>
              <a:spLocks noChangeShapeType="1"/>
            </p:cNvSpPr>
            <p:nvPr/>
          </p:nvSpPr>
          <p:spPr bwMode="auto">
            <a:xfrm>
              <a:off x="3530" y="1339"/>
              <a:ext cx="36"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0" name="Line 32"/>
            <p:cNvSpPr>
              <a:spLocks noChangeShapeType="1"/>
            </p:cNvSpPr>
            <p:nvPr/>
          </p:nvSpPr>
          <p:spPr bwMode="auto">
            <a:xfrm>
              <a:off x="3574" y="3074"/>
              <a:ext cx="1" cy="3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1" name="Line 33"/>
            <p:cNvSpPr>
              <a:spLocks noChangeShapeType="1"/>
            </p:cNvSpPr>
            <p:nvPr/>
          </p:nvSpPr>
          <p:spPr bwMode="auto">
            <a:xfrm>
              <a:off x="4157" y="3074"/>
              <a:ext cx="1" cy="3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2" name="Line 34"/>
            <p:cNvSpPr>
              <a:spLocks noChangeShapeType="1"/>
            </p:cNvSpPr>
            <p:nvPr/>
          </p:nvSpPr>
          <p:spPr bwMode="auto">
            <a:xfrm>
              <a:off x="4726" y="3074"/>
              <a:ext cx="1" cy="3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23" name="Line 35"/>
            <p:cNvSpPr>
              <a:spLocks noChangeShapeType="1"/>
            </p:cNvSpPr>
            <p:nvPr/>
          </p:nvSpPr>
          <p:spPr bwMode="auto">
            <a:xfrm>
              <a:off x="5302" y="3074"/>
              <a:ext cx="1" cy="35"/>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sp>
        <p:nvSpPr>
          <p:cNvPr id="27671" name="Rectangle 36"/>
          <p:cNvSpPr>
            <a:spLocks noChangeArrowheads="1"/>
          </p:cNvSpPr>
          <p:nvPr/>
        </p:nvSpPr>
        <p:spPr bwMode="auto">
          <a:xfrm>
            <a:off x="1284288" y="1812925"/>
            <a:ext cx="2732087" cy="2732088"/>
          </a:xfrm>
          <a:prstGeom prst="rect">
            <a:avLst/>
          </a:prstGeom>
          <a:solidFill>
            <a:srgbClr val="00CCFF"/>
          </a:solidFill>
          <a:ln w="22225">
            <a:solidFill>
              <a:srgbClr val="FFFFFF"/>
            </a:solidFill>
            <a:miter lim="800000"/>
            <a:headEnd/>
            <a:tailEnd/>
          </a:ln>
        </p:spPr>
        <p:txBody>
          <a:bodyPr/>
          <a:lstStyle/>
          <a:p>
            <a:endParaRPr lang="ja-JP" altLang="en-US">
              <a:solidFill>
                <a:srgbClr val="000000"/>
              </a:solidFill>
            </a:endParaRPr>
          </a:p>
        </p:txBody>
      </p:sp>
      <p:sp>
        <p:nvSpPr>
          <p:cNvPr id="27672" name="Line 37"/>
          <p:cNvSpPr>
            <a:spLocks noChangeShapeType="1"/>
          </p:cNvSpPr>
          <p:nvPr/>
        </p:nvSpPr>
        <p:spPr bwMode="auto">
          <a:xfrm>
            <a:off x="1203325" y="4545013"/>
            <a:ext cx="57150" cy="158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3" name="Line 38"/>
          <p:cNvSpPr>
            <a:spLocks noChangeShapeType="1"/>
          </p:cNvSpPr>
          <p:nvPr/>
        </p:nvSpPr>
        <p:spPr bwMode="auto">
          <a:xfrm>
            <a:off x="1203325" y="3630613"/>
            <a:ext cx="57150" cy="158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4" name="Line 39"/>
          <p:cNvSpPr>
            <a:spLocks noChangeShapeType="1"/>
          </p:cNvSpPr>
          <p:nvPr/>
        </p:nvSpPr>
        <p:spPr bwMode="auto">
          <a:xfrm>
            <a:off x="1192213" y="2705100"/>
            <a:ext cx="68262" cy="158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5" name="Line 40"/>
          <p:cNvSpPr>
            <a:spLocks noChangeShapeType="1"/>
          </p:cNvSpPr>
          <p:nvPr/>
        </p:nvSpPr>
        <p:spPr bwMode="auto">
          <a:xfrm>
            <a:off x="1203325" y="1801813"/>
            <a:ext cx="57150" cy="158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6" name="Line 41"/>
          <p:cNvSpPr>
            <a:spLocks noChangeShapeType="1"/>
          </p:cNvSpPr>
          <p:nvPr/>
        </p:nvSpPr>
        <p:spPr bwMode="auto">
          <a:xfrm>
            <a:off x="1273175" y="4556125"/>
            <a:ext cx="1588" cy="5715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7" name="Line 42"/>
          <p:cNvSpPr>
            <a:spLocks noChangeShapeType="1"/>
          </p:cNvSpPr>
          <p:nvPr/>
        </p:nvSpPr>
        <p:spPr bwMode="auto">
          <a:xfrm>
            <a:off x="2198688" y="4556125"/>
            <a:ext cx="1587" cy="5715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8" name="Line 43"/>
          <p:cNvSpPr>
            <a:spLocks noChangeShapeType="1"/>
          </p:cNvSpPr>
          <p:nvPr/>
        </p:nvSpPr>
        <p:spPr bwMode="auto">
          <a:xfrm>
            <a:off x="3101975" y="4556125"/>
            <a:ext cx="1588" cy="5715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79" name="Line 44"/>
          <p:cNvSpPr>
            <a:spLocks noChangeShapeType="1"/>
          </p:cNvSpPr>
          <p:nvPr/>
        </p:nvSpPr>
        <p:spPr bwMode="auto">
          <a:xfrm>
            <a:off x="4016375" y="4556125"/>
            <a:ext cx="1588" cy="57150"/>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680" name="Rectangle 46"/>
          <p:cNvSpPr>
            <a:spLocks noChangeArrowheads="1"/>
          </p:cNvSpPr>
          <p:nvPr/>
        </p:nvSpPr>
        <p:spPr bwMode="auto">
          <a:xfrm>
            <a:off x="7159625" y="1482725"/>
            <a:ext cx="50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i="1">
                <a:solidFill>
                  <a:srgbClr val="FFFFFF"/>
                </a:solidFill>
                <a:latin typeface="Times New Roman" pitchFamily="18" charset="0"/>
              </a:rPr>
              <a:t> </a:t>
            </a:r>
            <a:endParaRPr lang="en-US" altLang="ja-JP" sz="2800">
              <a:solidFill>
                <a:srgbClr val="000000"/>
              </a:solidFill>
            </a:endParaRPr>
          </a:p>
        </p:txBody>
      </p:sp>
      <p:grpSp>
        <p:nvGrpSpPr>
          <p:cNvPr id="27681" name="Group 48"/>
          <p:cNvGrpSpPr>
            <a:grpSpLocks/>
          </p:cNvGrpSpPr>
          <p:nvPr/>
        </p:nvGrpSpPr>
        <p:grpSpPr bwMode="auto">
          <a:xfrm>
            <a:off x="1273175" y="1801813"/>
            <a:ext cx="2743200" cy="2754312"/>
            <a:chOff x="802" y="1331"/>
            <a:chExt cx="1728" cy="1735"/>
          </a:xfrm>
        </p:grpSpPr>
        <p:sp>
          <p:nvSpPr>
            <p:cNvPr id="27712" name="Line 49"/>
            <p:cNvSpPr>
              <a:spLocks noChangeShapeType="1"/>
            </p:cNvSpPr>
            <p:nvPr/>
          </p:nvSpPr>
          <p:spPr bwMode="auto">
            <a:xfrm>
              <a:off x="802" y="1900"/>
              <a:ext cx="1728"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13" name="Line 50"/>
            <p:cNvSpPr>
              <a:spLocks noChangeShapeType="1"/>
            </p:cNvSpPr>
            <p:nvPr/>
          </p:nvSpPr>
          <p:spPr bwMode="auto">
            <a:xfrm>
              <a:off x="802" y="2483"/>
              <a:ext cx="1720" cy="1"/>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14" name="Line 51"/>
            <p:cNvSpPr>
              <a:spLocks noChangeShapeType="1"/>
            </p:cNvSpPr>
            <p:nvPr/>
          </p:nvSpPr>
          <p:spPr bwMode="auto">
            <a:xfrm flipV="1">
              <a:off x="1385" y="1331"/>
              <a:ext cx="1" cy="1728"/>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7715" name="Line 52"/>
            <p:cNvSpPr>
              <a:spLocks noChangeShapeType="1"/>
            </p:cNvSpPr>
            <p:nvPr/>
          </p:nvSpPr>
          <p:spPr bwMode="auto">
            <a:xfrm flipV="1">
              <a:off x="1954" y="1339"/>
              <a:ext cx="1" cy="172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grpSp>
        <p:nvGrpSpPr>
          <p:cNvPr id="27682" name="Group 53"/>
          <p:cNvGrpSpPr>
            <a:grpSpLocks/>
          </p:cNvGrpSpPr>
          <p:nvPr/>
        </p:nvGrpSpPr>
        <p:grpSpPr bwMode="auto">
          <a:xfrm>
            <a:off x="1449388" y="2105025"/>
            <a:ext cx="2287587" cy="1830388"/>
            <a:chOff x="913" y="1522"/>
            <a:chExt cx="1441" cy="1153"/>
          </a:xfrm>
        </p:grpSpPr>
        <p:sp>
          <p:nvSpPr>
            <p:cNvPr id="27700" name="Oval 54"/>
            <p:cNvSpPr>
              <a:spLocks noChangeArrowheads="1"/>
            </p:cNvSpPr>
            <p:nvPr/>
          </p:nvSpPr>
          <p:spPr bwMode="auto">
            <a:xfrm>
              <a:off x="913" y="1522"/>
              <a:ext cx="87" cy="87"/>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1" name="Oval 55"/>
            <p:cNvSpPr>
              <a:spLocks noChangeArrowheads="1"/>
            </p:cNvSpPr>
            <p:nvPr/>
          </p:nvSpPr>
          <p:spPr bwMode="auto">
            <a:xfrm>
              <a:off x="1136" y="2119"/>
              <a:ext cx="87"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2" name="Oval 56"/>
            <p:cNvSpPr>
              <a:spLocks noChangeArrowheads="1"/>
            </p:cNvSpPr>
            <p:nvPr/>
          </p:nvSpPr>
          <p:spPr bwMode="auto">
            <a:xfrm>
              <a:off x="1193" y="2393"/>
              <a:ext cx="88" cy="87"/>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3" name="Oval 57"/>
            <p:cNvSpPr>
              <a:spLocks noChangeArrowheads="1"/>
            </p:cNvSpPr>
            <p:nvPr/>
          </p:nvSpPr>
          <p:spPr bwMode="auto">
            <a:xfrm>
              <a:off x="1265" y="2508"/>
              <a:ext cx="88" cy="87"/>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4" name="Oval 58"/>
            <p:cNvSpPr>
              <a:spLocks noChangeArrowheads="1"/>
            </p:cNvSpPr>
            <p:nvPr/>
          </p:nvSpPr>
          <p:spPr bwMode="auto">
            <a:xfrm>
              <a:off x="1345" y="1853"/>
              <a:ext cx="87" cy="87"/>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5" name="Oval 59"/>
            <p:cNvSpPr>
              <a:spLocks noChangeArrowheads="1"/>
            </p:cNvSpPr>
            <p:nvPr/>
          </p:nvSpPr>
          <p:spPr bwMode="auto">
            <a:xfrm>
              <a:off x="1366" y="2479"/>
              <a:ext cx="88"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6" name="Oval 60"/>
            <p:cNvSpPr>
              <a:spLocks noChangeArrowheads="1"/>
            </p:cNvSpPr>
            <p:nvPr/>
          </p:nvSpPr>
          <p:spPr bwMode="auto">
            <a:xfrm>
              <a:off x="1481" y="2443"/>
              <a:ext cx="88"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7" name="Oval 61"/>
            <p:cNvSpPr>
              <a:spLocks noChangeArrowheads="1"/>
            </p:cNvSpPr>
            <p:nvPr/>
          </p:nvSpPr>
          <p:spPr bwMode="auto">
            <a:xfrm>
              <a:off x="1553" y="2587"/>
              <a:ext cx="88"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8" name="Oval 62"/>
            <p:cNvSpPr>
              <a:spLocks noChangeArrowheads="1"/>
            </p:cNvSpPr>
            <p:nvPr/>
          </p:nvSpPr>
          <p:spPr bwMode="auto">
            <a:xfrm>
              <a:off x="1697" y="2393"/>
              <a:ext cx="88" cy="87"/>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09" name="Oval 63"/>
            <p:cNvSpPr>
              <a:spLocks noChangeArrowheads="1"/>
            </p:cNvSpPr>
            <p:nvPr/>
          </p:nvSpPr>
          <p:spPr bwMode="auto">
            <a:xfrm>
              <a:off x="1741" y="2450"/>
              <a:ext cx="87"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10" name="Oval 64"/>
            <p:cNvSpPr>
              <a:spLocks noChangeArrowheads="1"/>
            </p:cNvSpPr>
            <p:nvPr/>
          </p:nvSpPr>
          <p:spPr bwMode="auto">
            <a:xfrm>
              <a:off x="2129" y="2277"/>
              <a:ext cx="88"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sp>
          <p:nvSpPr>
            <p:cNvPr id="27711" name="Oval 65"/>
            <p:cNvSpPr>
              <a:spLocks noChangeArrowheads="1"/>
            </p:cNvSpPr>
            <p:nvPr/>
          </p:nvSpPr>
          <p:spPr bwMode="auto">
            <a:xfrm>
              <a:off x="2266" y="2565"/>
              <a:ext cx="88" cy="88"/>
            </a:xfrm>
            <a:prstGeom prst="ellipse">
              <a:avLst/>
            </a:prstGeom>
            <a:solidFill>
              <a:srgbClr val="0000AA"/>
            </a:solidFill>
            <a:ln w="11113">
              <a:solidFill>
                <a:srgbClr val="000000"/>
              </a:solidFill>
              <a:round/>
              <a:headEnd/>
              <a:tailEnd/>
            </a:ln>
          </p:spPr>
          <p:txBody>
            <a:bodyPr/>
            <a:lstStyle/>
            <a:p>
              <a:endParaRPr lang="ja-JP" altLang="en-US">
                <a:solidFill>
                  <a:srgbClr val="000000"/>
                </a:solidFill>
              </a:endParaRPr>
            </a:p>
          </p:txBody>
        </p:sp>
      </p:grpSp>
      <p:grpSp>
        <p:nvGrpSpPr>
          <p:cNvPr id="27683" name="Group 67"/>
          <p:cNvGrpSpPr>
            <a:grpSpLocks/>
          </p:cNvGrpSpPr>
          <p:nvPr/>
        </p:nvGrpSpPr>
        <p:grpSpPr bwMode="auto">
          <a:xfrm>
            <a:off x="5849938" y="2492375"/>
            <a:ext cx="2344737" cy="1350963"/>
            <a:chOff x="3685" y="1766"/>
            <a:chExt cx="1477" cy="851"/>
          </a:xfrm>
        </p:grpSpPr>
        <p:sp>
          <p:nvSpPr>
            <p:cNvPr id="27688" name="Oval 68"/>
            <p:cNvSpPr>
              <a:spLocks noChangeArrowheads="1"/>
            </p:cNvSpPr>
            <p:nvPr/>
          </p:nvSpPr>
          <p:spPr bwMode="auto">
            <a:xfrm>
              <a:off x="3685" y="1831"/>
              <a:ext cx="87"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89" name="Oval 69"/>
            <p:cNvSpPr>
              <a:spLocks noChangeArrowheads="1"/>
            </p:cNvSpPr>
            <p:nvPr/>
          </p:nvSpPr>
          <p:spPr bwMode="auto">
            <a:xfrm>
              <a:off x="3908" y="2234"/>
              <a:ext cx="87"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0" name="Oval 70"/>
            <p:cNvSpPr>
              <a:spLocks noChangeArrowheads="1"/>
            </p:cNvSpPr>
            <p:nvPr/>
          </p:nvSpPr>
          <p:spPr bwMode="auto">
            <a:xfrm>
              <a:off x="4023" y="2299"/>
              <a:ext cx="88"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1" name="Oval 71"/>
            <p:cNvSpPr>
              <a:spLocks noChangeArrowheads="1"/>
            </p:cNvSpPr>
            <p:nvPr/>
          </p:nvSpPr>
          <p:spPr bwMode="auto">
            <a:xfrm>
              <a:off x="4037" y="1766"/>
              <a:ext cx="88"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2" name="Oval 72"/>
            <p:cNvSpPr>
              <a:spLocks noChangeArrowheads="1"/>
            </p:cNvSpPr>
            <p:nvPr/>
          </p:nvSpPr>
          <p:spPr bwMode="auto">
            <a:xfrm>
              <a:off x="4117" y="1954"/>
              <a:ext cx="87" cy="87"/>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3" name="Oval 73"/>
            <p:cNvSpPr>
              <a:spLocks noChangeArrowheads="1"/>
            </p:cNvSpPr>
            <p:nvPr/>
          </p:nvSpPr>
          <p:spPr bwMode="auto">
            <a:xfrm>
              <a:off x="4160" y="2299"/>
              <a:ext cx="87"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4" name="Oval 74"/>
            <p:cNvSpPr>
              <a:spLocks noChangeArrowheads="1"/>
            </p:cNvSpPr>
            <p:nvPr/>
          </p:nvSpPr>
          <p:spPr bwMode="auto">
            <a:xfrm>
              <a:off x="4225" y="2328"/>
              <a:ext cx="87" cy="87"/>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5" name="Oval 75"/>
            <p:cNvSpPr>
              <a:spLocks noChangeArrowheads="1"/>
            </p:cNvSpPr>
            <p:nvPr/>
          </p:nvSpPr>
          <p:spPr bwMode="auto">
            <a:xfrm>
              <a:off x="4253" y="2529"/>
              <a:ext cx="88"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6" name="Oval 76"/>
            <p:cNvSpPr>
              <a:spLocks noChangeArrowheads="1"/>
            </p:cNvSpPr>
            <p:nvPr/>
          </p:nvSpPr>
          <p:spPr bwMode="auto">
            <a:xfrm>
              <a:off x="4549" y="2191"/>
              <a:ext cx="87"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7" name="Oval 77"/>
            <p:cNvSpPr>
              <a:spLocks noChangeArrowheads="1"/>
            </p:cNvSpPr>
            <p:nvPr/>
          </p:nvSpPr>
          <p:spPr bwMode="auto">
            <a:xfrm>
              <a:off x="4556" y="2443"/>
              <a:ext cx="87"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8" name="Oval 78"/>
            <p:cNvSpPr>
              <a:spLocks noChangeArrowheads="1"/>
            </p:cNvSpPr>
            <p:nvPr/>
          </p:nvSpPr>
          <p:spPr bwMode="auto">
            <a:xfrm>
              <a:off x="4901" y="2313"/>
              <a:ext cx="88"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sp>
          <p:nvSpPr>
            <p:cNvPr id="27699" name="Oval 79"/>
            <p:cNvSpPr>
              <a:spLocks noChangeArrowheads="1"/>
            </p:cNvSpPr>
            <p:nvPr/>
          </p:nvSpPr>
          <p:spPr bwMode="auto">
            <a:xfrm>
              <a:off x="5074" y="2515"/>
              <a:ext cx="88" cy="88"/>
            </a:xfrm>
            <a:prstGeom prst="ellipse">
              <a:avLst/>
            </a:prstGeom>
            <a:solidFill>
              <a:srgbClr val="FF0000"/>
            </a:solidFill>
            <a:ln w="11113">
              <a:solidFill>
                <a:srgbClr val="000000"/>
              </a:solidFill>
              <a:round/>
              <a:headEnd/>
              <a:tailEnd/>
            </a:ln>
          </p:spPr>
          <p:txBody>
            <a:bodyPr/>
            <a:lstStyle/>
            <a:p>
              <a:endParaRPr lang="ja-JP" altLang="en-US">
                <a:solidFill>
                  <a:srgbClr val="000000"/>
                </a:solidFill>
              </a:endParaRPr>
            </a:p>
          </p:txBody>
        </p:sp>
      </p:grpSp>
      <p:sp>
        <p:nvSpPr>
          <p:cNvPr id="60496" name="Rectangle 80"/>
          <p:cNvSpPr>
            <a:spLocks noChangeArrowheads="1"/>
          </p:cNvSpPr>
          <p:nvPr/>
        </p:nvSpPr>
        <p:spPr bwMode="auto">
          <a:xfrm>
            <a:off x="831850" y="242888"/>
            <a:ext cx="72691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r>
              <a:rPr lang="ja-JP" altLang="en-US" sz="30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イシイルカの脂肪中有機塩素化合物濃度と</a:t>
            </a:r>
          </a:p>
          <a:p>
            <a:pPr algn="ctr">
              <a:defRPr/>
            </a:pPr>
            <a:r>
              <a:rPr lang="ja-JP" altLang="en-US" sz="30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肝臓中ホルモンの関係</a:t>
            </a:r>
            <a:endParaRPr lang="ja-JP" altLang="en-US" sz="3600" b="1" dirty="0">
              <a:solidFill>
                <a:schemeClr val="bg1"/>
              </a:solidFill>
              <a:effectLst>
                <a:outerShdw blurRad="38100" dist="38100" dir="2700000" algn="tl">
                  <a:srgbClr val="000000"/>
                </a:outerShdw>
              </a:effectLst>
            </a:endParaRPr>
          </a:p>
        </p:txBody>
      </p:sp>
      <p:sp>
        <p:nvSpPr>
          <p:cNvPr id="27685" name="Rectangle 81"/>
          <p:cNvSpPr>
            <a:spLocks noChangeArrowheads="1"/>
          </p:cNvSpPr>
          <p:nvPr/>
        </p:nvSpPr>
        <p:spPr bwMode="auto">
          <a:xfrm>
            <a:off x="1216025" y="4967288"/>
            <a:ext cx="26654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a:solidFill>
                  <a:srgbClr val="FFFFFF"/>
                </a:solidFill>
                <a:latin typeface="ＭＳ ゴシック" pitchFamily="49" charset="-128"/>
                <a:ea typeface="ＭＳ ゴシック" pitchFamily="49" charset="-128"/>
              </a:rPr>
              <a:t>テストステロン濃度（</a:t>
            </a:r>
            <a:r>
              <a:rPr lang="en-US" altLang="ja-JP" sz="1600" b="1">
                <a:solidFill>
                  <a:srgbClr val="FFFFFF"/>
                </a:solidFill>
                <a:latin typeface="ＭＳ ゴシック" pitchFamily="49" charset="-128"/>
                <a:ea typeface="ＭＳ ゴシック" pitchFamily="49" charset="-128"/>
              </a:rPr>
              <a:t>ng/g</a:t>
            </a:r>
            <a:r>
              <a:rPr lang="ja-JP" altLang="en-US" sz="1600" b="1">
                <a:solidFill>
                  <a:srgbClr val="FFFFFF"/>
                </a:solidFill>
                <a:latin typeface="ＭＳ ゴシック" pitchFamily="49" charset="-128"/>
                <a:ea typeface="ＭＳ ゴシック" pitchFamily="49" charset="-128"/>
              </a:rPr>
              <a:t>）</a:t>
            </a:r>
            <a:endParaRPr lang="ja-JP" altLang="en-US" sz="2800">
              <a:solidFill>
                <a:srgbClr val="000000"/>
              </a:solidFill>
            </a:endParaRPr>
          </a:p>
        </p:txBody>
      </p:sp>
      <p:sp>
        <p:nvSpPr>
          <p:cNvPr id="27686" name="Rectangle 82"/>
          <p:cNvSpPr>
            <a:spLocks noChangeArrowheads="1"/>
          </p:cNvSpPr>
          <p:nvPr/>
        </p:nvSpPr>
        <p:spPr bwMode="auto">
          <a:xfrm>
            <a:off x="5627688" y="4979988"/>
            <a:ext cx="26654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a:solidFill>
                  <a:srgbClr val="FFFFFF"/>
                </a:solidFill>
                <a:latin typeface="ＭＳ ゴシック" pitchFamily="49" charset="-128"/>
                <a:ea typeface="ＭＳ ゴシック" pitchFamily="49" charset="-128"/>
              </a:rPr>
              <a:t>テストステロン濃度（</a:t>
            </a:r>
            <a:r>
              <a:rPr lang="en-US" altLang="ja-JP" sz="1600" b="1">
                <a:solidFill>
                  <a:srgbClr val="FFFFFF"/>
                </a:solidFill>
                <a:latin typeface="ＭＳ ゴシック" pitchFamily="49" charset="-128"/>
                <a:ea typeface="ＭＳ ゴシック" pitchFamily="49" charset="-128"/>
              </a:rPr>
              <a:t>ng/g</a:t>
            </a:r>
            <a:r>
              <a:rPr lang="ja-JP" altLang="en-US" sz="1600" b="1">
                <a:solidFill>
                  <a:srgbClr val="FFFFFF"/>
                </a:solidFill>
                <a:latin typeface="ＭＳ ゴシック" pitchFamily="49" charset="-128"/>
                <a:ea typeface="ＭＳ ゴシック" pitchFamily="49" charset="-128"/>
              </a:rPr>
              <a:t>）</a:t>
            </a:r>
            <a:endParaRPr lang="ja-JP" altLang="en-US" sz="2800">
              <a:solidFill>
                <a:srgbClr val="000000"/>
              </a:solidFill>
            </a:endParaRPr>
          </a:p>
        </p:txBody>
      </p:sp>
      <p:sp>
        <p:nvSpPr>
          <p:cNvPr id="80" name="Text Box 83"/>
          <p:cNvSpPr txBox="1">
            <a:spLocks noChangeArrowheads="1"/>
          </p:cNvSpPr>
          <p:nvPr/>
        </p:nvSpPr>
        <p:spPr bwMode="auto">
          <a:xfrm>
            <a:off x="293688" y="5674678"/>
            <a:ext cx="86598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ja-JP" sz="4800" baseline="30000" dirty="0" smtClean="0">
                <a:solidFill>
                  <a:srgbClr val="FF3300"/>
                </a:solidFill>
                <a:effectLst>
                  <a:outerShdw blurRad="38100" dist="38100" dir="2700000" algn="tl">
                    <a:srgbClr val="000000"/>
                  </a:outerShdw>
                </a:effectLst>
                <a:latin typeface="HGS創英角ｺﾞｼｯｸUB" pitchFamily="50" charset="-128"/>
                <a:ea typeface="HGS創英角ｺﾞｼｯｸUB" pitchFamily="50" charset="-128"/>
              </a:rPr>
              <a:t>PCBs</a:t>
            </a:r>
            <a:r>
              <a:rPr lang="ja-JP" altLang="en-US" sz="4800" baseline="30000" dirty="0" smtClean="0">
                <a:solidFill>
                  <a:srgbClr val="FF3300"/>
                </a:solidFill>
                <a:effectLst>
                  <a:outerShdw blurRad="38100" dist="38100" dir="2700000" algn="tl">
                    <a:srgbClr val="000000"/>
                  </a:outerShdw>
                </a:effectLst>
                <a:latin typeface="HGS創英角ｺﾞｼｯｸUB" pitchFamily="50" charset="-128"/>
                <a:ea typeface="HGS創英角ｺﾞｼｯｸUB" pitchFamily="50" charset="-128"/>
              </a:rPr>
              <a:t>等による性ホルモン撹乱を示唆</a:t>
            </a:r>
            <a:endParaRPr lang="en-US" altLang="ja-JP" sz="4800" baseline="30000" dirty="0">
              <a:solidFill>
                <a:srgbClr val="FF3300"/>
              </a:solidFill>
              <a:effectLst>
                <a:outerShdw blurRad="38100" dist="38100" dir="2700000" algn="tl">
                  <a:srgbClr val="000000"/>
                </a:outerShdw>
              </a:effectLst>
              <a:latin typeface="HGS創英角ｺﾞｼｯｸUB" pitchFamily="50" charset="-128"/>
              <a:ea typeface="HGS創英角ｺﾞｼｯｸUB" pitchFamily="50" charset="-128"/>
            </a:endParaRPr>
          </a:p>
          <a:p>
            <a:pPr algn="ctr">
              <a:defRPr/>
            </a:pPr>
            <a:endParaRPr lang="en-US" altLang="ja-JP" sz="4800" baseline="30000" dirty="0">
              <a:solidFill>
                <a:srgbClr val="FF3300"/>
              </a:solidFill>
              <a:effectLst>
                <a:outerShdw blurRad="38100" dist="38100" dir="2700000" algn="tl">
                  <a:srgbClr val="000000"/>
                </a:outerShdw>
              </a:effectLst>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3786589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Kaw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2657"/>
          <a:stretch/>
        </p:blipFill>
        <p:spPr bwMode="auto">
          <a:xfrm>
            <a:off x="1408543" y="1448956"/>
            <a:ext cx="6235129" cy="41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192087" y="252196"/>
            <a:ext cx="8818747" cy="1077218"/>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defRPr/>
            </a:pPr>
            <a:r>
              <a:rPr lang="ja-JP" altLang="en-US" sz="3200" b="1" dirty="0">
                <a:solidFill>
                  <a:schemeClr val="bg1"/>
                </a:solidFill>
                <a:effectLst>
                  <a:outerShdw blurRad="38100" dist="38100" dir="2700000" algn="tl">
                    <a:srgbClr val="000000"/>
                  </a:outerShdw>
                </a:effectLst>
                <a:latin typeface="ＭＳ Ｐゴシック" pitchFamily="50" charset="-128"/>
                <a:ea typeface="ＭＳ Ｐゴシック" pitchFamily="50" charset="-128"/>
              </a:rPr>
              <a:t>東京</a:t>
            </a:r>
            <a:r>
              <a:rPr lang="ja-JP" altLang="en-US"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rPr>
              <a:t>湾のカワウ雛におけるバイオマーカー</a:t>
            </a:r>
            <a:r>
              <a:rPr lang="ja-JP" altLang="en-US" sz="3200" b="1" dirty="0">
                <a:solidFill>
                  <a:schemeClr val="bg1"/>
                </a:solidFill>
                <a:effectLst>
                  <a:outerShdw blurRad="38100" dist="38100" dir="2700000" algn="tl">
                    <a:srgbClr val="000000"/>
                  </a:outerShdw>
                </a:effectLst>
                <a:latin typeface="ＭＳ Ｐゴシック" pitchFamily="50" charset="-128"/>
                <a:ea typeface="ＭＳ Ｐゴシック" pitchFamily="50" charset="-128"/>
              </a:rPr>
              <a:t>等</a:t>
            </a:r>
            <a:r>
              <a:rPr lang="ja-JP" altLang="en-US"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rPr>
              <a:t>調査</a:t>
            </a:r>
            <a:endParaRPr lang="en-US" altLang="ja-JP"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endParaRPr>
          </a:p>
          <a:p>
            <a:pPr algn="ctr">
              <a:defRPr/>
            </a:pPr>
            <a:r>
              <a:rPr lang="ja-JP" altLang="en-US"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rPr>
              <a:t>（</a:t>
            </a:r>
            <a:r>
              <a:rPr lang="ja-JP" altLang="en-US" sz="3200" b="1" dirty="0">
                <a:solidFill>
                  <a:schemeClr val="bg1"/>
                </a:solidFill>
                <a:effectLst>
                  <a:outerShdw blurRad="38100" dist="38100" dir="2700000" algn="tl">
                    <a:srgbClr val="000000"/>
                  </a:outerShdw>
                </a:effectLst>
                <a:latin typeface="ＭＳ Ｐゴシック" pitchFamily="50" charset="-128"/>
                <a:ea typeface="ＭＳ Ｐゴシック" pitchFamily="50" charset="-128"/>
              </a:rPr>
              <a:t>環境省</a:t>
            </a:r>
            <a:r>
              <a:rPr lang="ja-JP" altLang="en-US"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rPr>
              <a:t>・</a:t>
            </a:r>
            <a:r>
              <a:rPr lang="en-US" altLang="ja-JP"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rPr>
              <a:t>2000</a:t>
            </a:r>
            <a:r>
              <a:rPr lang="ja-JP" altLang="en-US" sz="3200" b="1" dirty="0" smtClean="0">
                <a:solidFill>
                  <a:schemeClr val="bg1"/>
                </a:solidFill>
                <a:effectLst>
                  <a:outerShdw blurRad="38100" dist="38100" dir="2700000" algn="tl">
                    <a:srgbClr val="000000"/>
                  </a:outerShdw>
                </a:effectLst>
                <a:latin typeface="ＭＳ Ｐゴシック" pitchFamily="50" charset="-128"/>
                <a:ea typeface="ＭＳ Ｐゴシック" pitchFamily="50" charset="-128"/>
              </a:rPr>
              <a:t>）</a:t>
            </a:r>
            <a:endParaRPr lang="ja-JP" altLang="en-US" sz="3200" b="1" dirty="0">
              <a:solidFill>
                <a:schemeClr val="bg1"/>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68614" name="Text Box 6"/>
          <p:cNvSpPr txBox="1">
            <a:spLocks noChangeArrowheads="1"/>
          </p:cNvSpPr>
          <p:nvPr/>
        </p:nvSpPr>
        <p:spPr bwMode="auto">
          <a:xfrm>
            <a:off x="731507" y="5721269"/>
            <a:ext cx="8033081" cy="52322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defRPr/>
            </a:pPr>
            <a:r>
              <a:rPr lang="ja-JP" altLang="en-US" sz="2800" b="1" dirty="0" smtClean="0">
                <a:solidFill>
                  <a:srgbClr val="FF3300"/>
                </a:solidFill>
                <a:effectLst>
                  <a:outerShdw blurRad="38100" dist="38100" dir="2700000" algn="tl">
                    <a:srgbClr val="000000"/>
                  </a:outerShdw>
                </a:effectLst>
                <a:latin typeface="ＭＳ Ｐゴシック" pitchFamily="50" charset="-128"/>
                <a:ea typeface="ＭＳ Ｐゴシック" pitchFamily="50" charset="-128"/>
              </a:rPr>
              <a:t>コプラナー</a:t>
            </a:r>
            <a:r>
              <a:rPr lang="en-US" altLang="ja-JP" sz="2800" b="1" dirty="0" smtClean="0">
                <a:solidFill>
                  <a:srgbClr val="FF3300"/>
                </a:solidFill>
                <a:effectLst>
                  <a:outerShdw blurRad="38100" dist="38100" dir="2700000" algn="tl">
                    <a:srgbClr val="000000"/>
                  </a:outerShdw>
                </a:effectLst>
                <a:latin typeface="ＭＳ Ｐゴシック" pitchFamily="50" charset="-128"/>
                <a:ea typeface="ＭＳ Ｐゴシック" pitchFamily="50" charset="-128"/>
              </a:rPr>
              <a:t>PCBs</a:t>
            </a:r>
            <a:r>
              <a:rPr lang="ja-JP" altLang="en-US" sz="2800" b="1" dirty="0" smtClean="0">
                <a:solidFill>
                  <a:srgbClr val="FF3300"/>
                </a:solidFill>
                <a:effectLst>
                  <a:outerShdw blurRad="38100" dist="38100" dir="2700000" algn="tl">
                    <a:srgbClr val="000000"/>
                  </a:outerShdw>
                </a:effectLst>
                <a:latin typeface="ＭＳ Ｐゴシック" pitchFamily="50" charset="-128"/>
                <a:ea typeface="ＭＳ Ｐゴシック" pitchFamily="50" charset="-128"/>
              </a:rPr>
              <a:t>による甲状</a:t>
            </a:r>
            <a:r>
              <a:rPr lang="ja-JP" altLang="en-US" sz="2800" b="1" dirty="0">
                <a:solidFill>
                  <a:srgbClr val="FF3300"/>
                </a:solidFill>
                <a:effectLst>
                  <a:outerShdw blurRad="38100" dist="38100" dir="2700000" algn="tl">
                    <a:srgbClr val="000000"/>
                  </a:outerShdw>
                </a:effectLst>
                <a:latin typeface="ＭＳ Ｐゴシック" pitchFamily="50" charset="-128"/>
                <a:ea typeface="ＭＳ Ｐゴシック" pitchFamily="50" charset="-128"/>
              </a:rPr>
              <a:t>腺</a:t>
            </a:r>
            <a:r>
              <a:rPr lang="ja-JP" altLang="en-US" sz="2800" b="1" dirty="0" smtClean="0">
                <a:solidFill>
                  <a:srgbClr val="FF3300"/>
                </a:solidFill>
                <a:effectLst>
                  <a:outerShdw blurRad="38100" dist="38100" dir="2700000" algn="tl">
                    <a:srgbClr val="000000"/>
                  </a:outerShdw>
                </a:effectLst>
                <a:latin typeface="ＭＳ Ｐゴシック" pitchFamily="50" charset="-128"/>
                <a:ea typeface="ＭＳ Ｐゴシック" pitchFamily="50" charset="-128"/>
              </a:rPr>
              <a:t>ホルモン撹乱を示唆</a:t>
            </a:r>
            <a:endParaRPr lang="ja-JP" altLang="en-US" sz="2800" b="1" dirty="0">
              <a:solidFill>
                <a:srgbClr val="FF3300"/>
              </a:solidFill>
              <a:effectLst>
                <a:outerShdw blurRad="38100" dist="38100" dir="2700000" algn="tl">
                  <a:srgbClr val="000000"/>
                </a:outerShdw>
              </a:effectLst>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076989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val 2"/>
          <p:cNvSpPr>
            <a:spLocks noChangeArrowheads="1"/>
          </p:cNvSpPr>
          <p:nvPr/>
        </p:nvSpPr>
        <p:spPr bwMode="auto">
          <a:xfrm>
            <a:off x="1239838" y="304800"/>
            <a:ext cx="7439025" cy="4876800"/>
          </a:xfrm>
          <a:prstGeom prst="ellipse">
            <a:avLst/>
          </a:prstGeom>
          <a:solidFill>
            <a:srgbClr val="3C001A"/>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spcBef>
                <a:spcPct val="50000"/>
              </a:spcBef>
            </a:pPr>
            <a:endParaRPr lang="ja-JP"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endParaRPr>
          </a:p>
        </p:txBody>
      </p:sp>
      <p:sp>
        <p:nvSpPr>
          <p:cNvPr id="74755" name="AutoShape 3"/>
          <p:cNvSpPr>
            <a:spLocks noChangeArrowheads="1"/>
          </p:cNvSpPr>
          <p:nvPr/>
        </p:nvSpPr>
        <p:spPr bwMode="auto">
          <a:xfrm>
            <a:off x="4622800" y="777875"/>
            <a:ext cx="2613025" cy="1857375"/>
          </a:xfrm>
          <a:prstGeom prst="roundRect">
            <a:avLst>
              <a:gd name="adj" fmla="val 16667"/>
            </a:avLst>
          </a:prstGeom>
          <a:solidFill>
            <a:srgbClr val="003366"/>
          </a:soli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spcBef>
                <a:spcPct val="50000"/>
              </a:spcBef>
            </a:pPr>
            <a:endParaRPr lang="ja-JP"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endParaRPr>
          </a:p>
        </p:txBody>
      </p:sp>
      <p:sp>
        <p:nvSpPr>
          <p:cNvPr id="74756" name="Text Box 4"/>
          <p:cNvSpPr txBox="1">
            <a:spLocks noChangeArrowheads="1"/>
          </p:cNvSpPr>
          <p:nvPr/>
        </p:nvSpPr>
        <p:spPr bwMode="auto">
          <a:xfrm>
            <a:off x="5695950" y="1958975"/>
            <a:ext cx="930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spcBef>
                <a:spcPct val="50000"/>
              </a:spcBef>
            </a:pPr>
            <a:r>
              <a:rPr lang="en-US" altLang="ja-JP" sz="20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XRE</a:t>
            </a:r>
          </a:p>
        </p:txBody>
      </p:sp>
      <p:sp>
        <p:nvSpPr>
          <p:cNvPr id="74757" name="Oval 5"/>
          <p:cNvSpPr>
            <a:spLocks noChangeArrowheads="1"/>
          </p:cNvSpPr>
          <p:nvPr/>
        </p:nvSpPr>
        <p:spPr bwMode="auto">
          <a:xfrm>
            <a:off x="5965825" y="1443038"/>
            <a:ext cx="292100" cy="546100"/>
          </a:xfrm>
          <a:prstGeom prst="ellipse">
            <a:avLst/>
          </a:prstGeom>
          <a:gradFill rotWithShape="0">
            <a:gsLst>
              <a:gs pos="0">
                <a:srgbClr val="00EE00"/>
              </a:gs>
              <a:gs pos="100000">
                <a:srgbClr val="00EE00">
                  <a:gamma/>
                  <a:shade val="46275"/>
                  <a:invGamma/>
                </a:srgbClr>
              </a:gs>
            </a:gsLst>
            <a:lin ang="0" scaled="1"/>
          </a:gra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58" name="Oval 6"/>
          <p:cNvSpPr>
            <a:spLocks noChangeArrowheads="1"/>
          </p:cNvSpPr>
          <p:nvPr/>
        </p:nvSpPr>
        <p:spPr bwMode="auto">
          <a:xfrm>
            <a:off x="5048250" y="1166813"/>
            <a:ext cx="292100" cy="533400"/>
          </a:xfrm>
          <a:prstGeom prst="ellipse">
            <a:avLst/>
          </a:prstGeom>
          <a:gradFill rotWithShape="0">
            <a:gsLst>
              <a:gs pos="0">
                <a:srgbClr val="3366FF"/>
              </a:gs>
              <a:gs pos="100000">
                <a:srgbClr val="3366FF">
                  <a:gamma/>
                  <a:shade val="46275"/>
                  <a:invGamma/>
                </a:srgbClr>
              </a:gs>
            </a:gsLst>
            <a:lin ang="0" scaled="1"/>
          </a:gra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59" name="Line 7"/>
          <p:cNvSpPr>
            <a:spLocks noChangeShapeType="1"/>
          </p:cNvSpPr>
          <p:nvPr/>
        </p:nvSpPr>
        <p:spPr bwMode="auto">
          <a:xfrm>
            <a:off x="5905500" y="1993900"/>
            <a:ext cx="12065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74760" name="Oval 8"/>
          <p:cNvSpPr>
            <a:spLocks noChangeArrowheads="1"/>
          </p:cNvSpPr>
          <p:nvPr/>
        </p:nvSpPr>
        <p:spPr bwMode="auto">
          <a:xfrm>
            <a:off x="4729163" y="2984500"/>
            <a:ext cx="2268537" cy="1171575"/>
          </a:xfrm>
          <a:prstGeom prst="ellipse">
            <a:avLst/>
          </a:prstGeom>
          <a:solidFill>
            <a:srgbClr val="14260E"/>
          </a:solidFill>
          <a:ln w="2857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ja-JP" sz="16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endParaRPr>
          </a:p>
        </p:txBody>
      </p:sp>
      <p:sp>
        <p:nvSpPr>
          <p:cNvPr id="74761" name="Text Box 9"/>
          <p:cNvSpPr txBox="1">
            <a:spLocks noChangeArrowheads="1"/>
          </p:cNvSpPr>
          <p:nvPr/>
        </p:nvSpPr>
        <p:spPr bwMode="auto">
          <a:xfrm>
            <a:off x="4691063" y="3116263"/>
            <a:ext cx="2339975"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p>
            <a:pPr algn="ctr"/>
            <a:r>
              <a:rPr lang="en-US" altLang="ja-JP" sz="26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CYP1A</a:t>
            </a:r>
          </a:p>
          <a:p>
            <a:pPr algn="ctr"/>
            <a:r>
              <a:rPr lang="en-US" altLang="ja-JP" sz="26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CYP2B</a:t>
            </a:r>
          </a:p>
        </p:txBody>
      </p:sp>
      <p:sp>
        <p:nvSpPr>
          <p:cNvPr id="74762" name="AutoShape 10"/>
          <p:cNvSpPr>
            <a:spLocks noChangeArrowheads="1"/>
          </p:cNvSpPr>
          <p:nvPr/>
        </p:nvSpPr>
        <p:spPr bwMode="auto">
          <a:xfrm>
            <a:off x="4106863" y="1296988"/>
            <a:ext cx="846137" cy="246062"/>
          </a:xfrm>
          <a:prstGeom prst="rightArrow">
            <a:avLst>
              <a:gd name="adj1" fmla="val 50000"/>
              <a:gd name="adj2" fmla="val 85968"/>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ja-JP" altLang="en-US" smtClean="0">
              <a:solidFill>
                <a:srgbClr val="000000"/>
              </a:solidFill>
              <a:latin typeface="Times" panose="02020603050405020304" pitchFamily="18" charset="0"/>
            </a:endParaRPr>
          </a:p>
        </p:txBody>
      </p:sp>
      <p:sp>
        <p:nvSpPr>
          <p:cNvPr id="74763" name="Rectangle 11"/>
          <p:cNvSpPr>
            <a:spLocks noChangeArrowheads="1"/>
          </p:cNvSpPr>
          <p:nvPr/>
        </p:nvSpPr>
        <p:spPr bwMode="auto">
          <a:xfrm>
            <a:off x="4776788" y="735013"/>
            <a:ext cx="83661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Arnt</a:t>
            </a:r>
          </a:p>
        </p:txBody>
      </p:sp>
      <p:sp>
        <p:nvSpPr>
          <p:cNvPr id="74764" name="AutoShape 12"/>
          <p:cNvSpPr>
            <a:spLocks noChangeArrowheads="1"/>
          </p:cNvSpPr>
          <p:nvPr/>
        </p:nvSpPr>
        <p:spPr bwMode="auto">
          <a:xfrm rot="900000">
            <a:off x="1731963" y="885825"/>
            <a:ext cx="1395412" cy="561975"/>
          </a:xfrm>
          <a:prstGeom prst="rightArrow">
            <a:avLst>
              <a:gd name="adj1" fmla="val 50000"/>
              <a:gd name="adj2" fmla="val 62076"/>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ja-JP" altLang="en-US" smtClean="0">
              <a:solidFill>
                <a:srgbClr val="000000"/>
              </a:solidFill>
              <a:latin typeface="Times" panose="02020603050405020304" pitchFamily="18" charset="0"/>
            </a:endParaRPr>
          </a:p>
        </p:txBody>
      </p:sp>
      <p:sp>
        <p:nvSpPr>
          <p:cNvPr id="74765" name="Oval 13"/>
          <p:cNvSpPr>
            <a:spLocks noChangeArrowheads="1"/>
          </p:cNvSpPr>
          <p:nvPr/>
        </p:nvSpPr>
        <p:spPr bwMode="auto">
          <a:xfrm>
            <a:off x="3687763" y="1160463"/>
            <a:ext cx="292100" cy="546100"/>
          </a:xfrm>
          <a:prstGeom prst="ellipse">
            <a:avLst/>
          </a:prstGeom>
          <a:gradFill rotWithShape="0">
            <a:gsLst>
              <a:gs pos="0">
                <a:srgbClr val="00EE00"/>
              </a:gs>
              <a:gs pos="100000">
                <a:srgbClr val="00EE00">
                  <a:gamma/>
                  <a:shade val="46275"/>
                  <a:invGamma/>
                </a:srgbClr>
              </a:gs>
            </a:gsLst>
            <a:lin ang="0" scaled="1"/>
          </a:gra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66" name="Oval 14"/>
          <p:cNvSpPr>
            <a:spLocks noChangeArrowheads="1"/>
          </p:cNvSpPr>
          <p:nvPr/>
        </p:nvSpPr>
        <p:spPr bwMode="auto">
          <a:xfrm>
            <a:off x="6257925" y="1443038"/>
            <a:ext cx="292100" cy="533400"/>
          </a:xfrm>
          <a:prstGeom prst="ellipse">
            <a:avLst/>
          </a:prstGeom>
          <a:gradFill rotWithShape="0">
            <a:gsLst>
              <a:gs pos="0">
                <a:srgbClr val="3366FF"/>
              </a:gs>
              <a:gs pos="100000">
                <a:srgbClr val="3366FF">
                  <a:gamma/>
                  <a:shade val="46275"/>
                  <a:invGamma/>
                </a:srgbClr>
              </a:gs>
            </a:gsLst>
            <a:lin ang="0" scaled="1"/>
          </a:gra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67" name="Freeform 15"/>
          <p:cNvSpPr>
            <a:spLocks/>
          </p:cNvSpPr>
          <p:nvPr/>
        </p:nvSpPr>
        <p:spPr bwMode="auto">
          <a:xfrm>
            <a:off x="6602413" y="2274888"/>
            <a:ext cx="530225" cy="268287"/>
          </a:xfrm>
          <a:custGeom>
            <a:avLst/>
            <a:gdLst>
              <a:gd name="T0" fmla="*/ 0 w 334"/>
              <a:gd name="T1" fmla="*/ 101 h 150"/>
              <a:gd name="T2" fmla="*/ 16 w 334"/>
              <a:gd name="T3" fmla="*/ 77 h 150"/>
              <a:gd name="T4" fmla="*/ 40 w 334"/>
              <a:gd name="T5" fmla="*/ 93 h 150"/>
              <a:gd name="T6" fmla="*/ 97 w 334"/>
              <a:gd name="T7" fmla="*/ 150 h 150"/>
              <a:gd name="T8" fmla="*/ 81 w 334"/>
              <a:gd name="T9" fmla="*/ 44 h 150"/>
              <a:gd name="T10" fmla="*/ 121 w 334"/>
              <a:gd name="T11" fmla="*/ 12 h 150"/>
              <a:gd name="T12" fmla="*/ 162 w 334"/>
              <a:gd name="T13" fmla="*/ 93 h 150"/>
              <a:gd name="T14" fmla="*/ 170 w 334"/>
              <a:gd name="T15" fmla="*/ 125 h 150"/>
              <a:gd name="T16" fmla="*/ 194 w 334"/>
              <a:gd name="T17" fmla="*/ 134 h 150"/>
              <a:gd name="T18" fmla="*/ 211 w 334"/>
              <a:gd name="T19" fmla="*/ 117 h 150"/>
              <a:gd name="T20" fmla="*/ 211 w 334"/>
              <a:gd name="T21" fmla="*/ 77 h 150"/>
              <a:gd name="T22" fmla="*/ 259 w 334"/>
              <a:gd name="T23" fmla="*/ 36 h 150"/>
              <a:gd name="T24" fmla="*/ 300 w 334"/>
              <a:gd name="T25" fmla="*/ 93 h 150"/>
              <a:gd name="T26" fmla="*/ 316 w 334"/>
              <a:gd name="T27" fmla="*/ 7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150">
                <a:moveTo>
                  <a:pt x="0" y="101"/>
                </a:moveTo>
                <a:cubicBezTo>
                  <a:pt x="5" y="93"/>
                  <a:pt x="7" y="79"/>
                  <a:pt x="16" y="77"/>
                </a:cubicBezTo>
                <a:cubicBezTo>
                  <a:pt x="25" y="75"/>
                  <a:pt x="33" y="86"/>
                  <a:pt x="40" y="93"/>
                </a:cubicBezTo>
                <a:cubicBezTo>
                  <a:pt x="62" y="115"/>
                  <a:pt x="70" y="132"/>
                  <a:pt x="97" y="150"/>
                </a:cubicBezTo>
                <a:cubicBezTo>
                  <a:pt x="124" y="108"/>
                  <a:pt x="141" y="64"/>
                  <a:pt x="81" y="44"/>
                </a:cubicBezTo>
                <a:cubicBezTo>
                  <a:pt x="67" y="1"/>
                  <a:pt x="85" y="0"/>
                  <a:pt x="121" y="12"/>
                </a:cubicBezTo>
                <a:cubicBezTo>
                  <a:pt x="151" y="51"/>
                  <a:pt x="149" y="40"/>
                  <a:pt x="162" y="93"/>
                </a:cubicBezTo>
                <a:cubicBezTo>
                  <a:pt x="165" y="104"/>
                  <a:pt x="163" y="116"/>
                  <a:pt x="170" y="125"/>
                </a:cubicBezTo>
                <a:cubicBezTo>
                  <a:pt x="175" y="132"/>
                  <a:pt x="186" y="131"/>
                  <a:pt x="194" y="134"/>
                </a:cubicBezTo>
                <a:cubicBezTo>
                  <a:pt x="200" y="128"/>
                  <a:pt x="210" y="125"/>
                  <a:pt x="211" y="117"/>
                </a:cubicBezTo>
                <a:cubicBezTo>
                  <a:pt x="215" y="83"/>
                  <a:pt x="191" y="15"/>
                  <a:pt x="211" y="77"/>
                </a:cubicBezTo>
                <a:cubicBezTo>
                  <a:pt x="214" y="74"/>
                  <a:pt x="249" y="34"/>
                  <a:pt x="259" y="36"/>
                </a:cubicBezTo>
                <a:cubicBezTo>
                  <a:pt x="277" y="39"/>
                  <a:pt x="294" y="81"/>
                  <a:pt x="300" y="93"/>
                </a:cubicBezTo>
                <a:cubicBezTo>
                  <a:pt x="326" y="76"/>
                  <a:pt x="334" y="77"/>
                  <a:pt x="316" y="77"/>
                </a:cubicBezTo>
              </a:path>
            </a:pathLst>
          </a:custGeom>
          <a:noFill/>
          <a:ln w="19050" cap="flat" cmpd="sng">
            <a:pattFill prst="sphere">
              <a:fgClr>
                <a:srgbClr val="FF99FF"/>
              </a:fgClr>
              <a:bgClr>
                <a:srgbClr val="FFFFFF"/>
              </a:bgClr>
            </a:patt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74768" name="AutoShape 16"/>
          <p:cNvSpPr>
            <a:spLocks noChangeArrowheads="1"/>
          </p:cNvSpPr>
          <p:nvPr/>
        </p:nvSpPr>
        <p:spPr bwMode="auto">
          <a:xfrm rot="5400000">
            <a:off x="6728619" y="1986757"/>
            <a:ext cx="241300" cy="246062"/>
          </a:xfrm>
          <a:prstGeom prst="rightArrow">
            <a:avLst>
              <a:gd name="adj1" fmla="val 50000"/>
              <a:gd name="adj2" fmla="val 25000"/>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ja-JP" altLang="en-US" smtClean="0">
              <a:solidFill>
                <a:srgbClr val="000000"/>
              </a:solidFill>
              <a:latin typeface="Times" panose="02020603050405020304" pitchFamily="18" charset="0"/>
            </a:endParaRPr>
          </a:p>
        </p:txBody>
      </p:sp>
      <p:sp>
        <p:nvSpPr>
          <p:cNvPr id="74769" name="AutoShape 17"/>
          <p:cNvSpPr>
            <a:spLocks noChangeArrowheads="1"/>
          </p:cNvSpPr>
          <p:nvPr/>
        </p:nvSpPr>
        <p:spPr bwMode="auto">
          <a:xfrm>
            <a:off x="5462588" y="1296988"/>
            <a:ext cx="357187" cy="246062"/>
          </a:xfrm>
          <a:prstGeom prst="rightArrow">
            <a:avLst>
              <a:gd name="adj1" fmla="val 50000"/>
              <a:gd name="adj2" fmla="val 36290"/>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ja-JP" altLang="en-US" smtClean="0">
              <a:solidFill>
                <a:srgbClr val="000000"/>
              </a:solidFill>
              <a:latin typeface="Times" panose="02020603050405020304" pitchFamily="18" charset="0"/>
            </a:endParaRPr>
          </a:p>
        </p:txBody>
      </p:sp>
      <p:sp>
        <p:nvSpPr>
          <p:cNvPr id="74770" name="Arc 18"/>
          <p:cNvSpPr>
            <a:spLocks/>
          </p:cNvSpPr>
          <p:nvPr/>
        </p:nvSpPr>
        <p:spPr bwMode="auto">
          <a:xfrm rot="-7537980">
            <a:off x="6503988" y="2506663"/>
            <a:ext cx="277812" cy="538162"/>
          </a:xfrm>
          <a:custGeom>
            <a:avLst/>
            <a:gdLst>
              <a:gd name="G0" fmla="+- 21567 0 0"/>
              <a:gd name="G1" fmla="+- 0 0 0"/>
              <a:gd name="G2" fmla="+- 21600 0 0"/>
              <a:gd name="T0" fmla="*/ 15296 w 21567"/>
              <a:gd name="T1" fmla="*/ 20670 h 20670"/>
              <a:gd name="T2" fmla="*/ 0 w 21567"/>
              <a:gd name="T3" fmla="*/ 1191 h 20670"/>
              <a:gd name="T4" fmla="*/ 21567 w 21567"/>
              <a:gd name="T5" fmla="*/ 0 h 20670"/>
            </a:gdLst>
            <a:ahLst/>
            <a:cxnLst>
              <a:cxn ang="0">
                <a:pos x="T0" y="T1"/>
              </a:cxn>
              <a:cxn ang="0">
                <a:pos x="T2" y="T3"/>
              </a:cxn>
              <a:cxn ang="0">
                <a:pos x="T4" y="T5"/>
              </a:cxn>
            </a:cxnLst>
            <a:rect l="0" t="0" r="r" b="b"/>
            <a:pathLst>
              <a:path w="21567" h="20670" fill="none" extrusionOk="0">
                <a:moveTo>
                  <a:pt x="15296" y="20669"/>
                </a:moveTo>
                <a:cubicBezTo>
                  <a:pt x="6611" y="18034"/>
                  <a:pt x="500" y="10252"/>
                  <a:pt x="-1" y="1191"/>
                </a:cubicBezTo>
              </a:path>
              <a:path w="21567" h="20670" stroke="0" extrusionOk="0">
                <a:moveTo>
                  <a:pt x="15296" y="20669"/>
                </a:moveTo>
                <a:cubicBezTo>
                  <a:pt x="6611" y="18034"/>
                  <a:pt x="500" y="10252"/>
                  <a:pt x="-1" y="1191"/>
                </a:cubicBezTo>
                <a:lnTo>
                  <a:pt x="21567" y="0"/>
                </a:lnTo>
                <a:close/>
              </a:path>
            </a:pathLst>
          </a:custGeom>
          <a:noFill/>
          <a:ln w="63500">
            <a:solidFill>
              <a:schemeClr val="bg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lstStyle/>
          <a:p>
            <a:endParaRPr lang="ja-JP" altLang="en-US" smtClean="0">
              <a:solidFill>
                <a:srgbClr val="000000"/>
              </a:solidFill>
              <a:latin typeface="Times" panose="02020603050405020304" pitchFamily="18" charset="0"/>
            </a:endParaRPr>
          </a:p>
        </p:txBody>
      </p:sp>
      <p:sp>
        <p:nvSpPr>
          <p:cNvPr id="74771" name="Rectangle 19"/>
          <p:cNvSpPr>
            <a:spLocks noChangeArrowheads="1"/>
          </p:cNvSpPr>
          <p:nvPr/>
        </p:nvSpPr>
        <p:spPr bwMode="auto">
          <a:xfrm>
            <a:off x="6943725" y="49213"/>
            <a:ext cx="200501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ja-JP" altLang="en-US" sz="2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肝細胞</a:t>
            </a:r>
          </a:p>
        </p:txBody>
      </p:sp>
      <p:grpSp>
        <p:nvGrpSpPr>
          <p:cNvPr id="74772" name="Group 20"/>
          <p:cNvGrpSpPr>
            <a:grpSpLocks/>
          </p:cNvGrpSpPr>
          <p:nvPr/>
        </p:nvGrpSpPr>
        <p:grpSpPr bwMode="auto">
          <a:xfrm>
            <a:off x="3695700" y="2674938"/>
            <a:ext cx="1427163" cy="663575"/>
            <a:chOff x="2328" y="1870"/>
            <a:chExt cx="899" cy="418"/>
          </a:xfrm>
        </p:grpSpPr>
        <p:sp>
          <p:nvSpPr>
            <p:cNvPr id="74773" name="Line 21"/>
            <p:cNvSpPr>
              <a:spLocks noChangeShapeType="1"/>
            </p:cNvSpPr>
            <p:nvPr/>
          </p:nvSpPr>
          <p:spPr bwMode="auto">
            <a:xfrm rot="2734603" flipH="1" flipV="1">
              <a:off x="2660" y="2030"/>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74" name="Line 22"/>
            <p:cNvSpPr>
              <a:spLocks noChangeShapeType="1"/>
            </p:cNvSpPr>
            <p:nvPr/>
          </p:nvSpPr>
          <p:spPr bwMode="auto">
            <a:xfrm rot="2734603" flipH="1" flipV="1">
              <a:off x="2441" y="2107"/>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75" name="Line 23"/>
            <p:cNvSpPr>
              <a:spLocks noChangeShapeType="1"/>
            </p:cNvSpPr>
            <p:nvPr/>
          </p:nvSpPr>
          <p:spPr bwMode="auto">
            <a:xfrm rot="2734603" flipV="1">
              <a:off x="2531" y="2134"/>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76" name="Line 24"/>
            <p:cNvSpPr>
              <a:spLocks noChangeShapeType="1"/>
            </p:cNvSpPr>
            <p:nvPr/>
          </p:nvSpPr>
          <p:spPr bwMode="auto">
            <a:xfrm rot="2734603" flipV="1">
              <a:off x="2585" y="1954"/>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77" name="Line 25"/>
            <p:cNvSpPr>
              <a:spLocks noChangeShapeType="1"/>
            </p:cNvSpPr>
            <p:nvPr/>
          </p:nvSpPr>
          <p:spPr bwMode="auto">
            <a:xfrm rot="2734603" flipV="1">
              <a:off x="2516" y="1975"/>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78" name="Line 26"/>
            <p:cNvSpPr>
              <a:spLocks noChangeShapeType="1"/>
            </p:cNvSpPr>
            <p:nvPr/>
          </p:nvSpPr>
          <p:spPr bwMode="auto">
            <a:xfrm rot="2734603" flipV="1">
              <a:off x="2660" y="2083"/>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79" name="Line 27"/>
            <p:cNvSpPr>
              <a:spLocks noChangeShapeType="1"/>
            </p:cNvSpPr>
            <p:nvPr/>
          </p:nvSpPr>
          <p:spPr bwMode="auto">
            <a:xfrm rot="2734603" flipV="1">
              <a:off x="2735" y="2044"/>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0" name="Line 28"/>
            <p:cNvSpPr>
              <a:spLocks noChangeShapeType="1"/>
            </p:cNvSpPr>
            <p:nvPr/>
          </p:nvSpPr>
          <p:spPr bwMode="auto">
            <a:xfrm rot="2734603" flipH="1" flipV="1">
              <a:off x="3026" y="2030"/>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1" name="Line 29"/>
            <p:cNvSpPr>
              <a:spLocks noChangeShapeType="1"/>
            </p:cNvSpPr>
            <p:nvPr/>
          </p:nvSpPr>
          <p:spPr bwMode="auto">
            <a:xfrm rot="2734603" flipH="1" flipV="1">
              <a:off x="2814" y="2098"/>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2" name="Line 30"/>
            <p:cNvSpPr>
              <a:spLocks noChangeShapeType="1"/>
            </p:cNvSpPr>
            <p:nvPr/>
          </p:nvSpPr>
          <p:spPr bwMode="auto">
            <a:xfrm rot="2734603" flipV="1">
              <a:off x="2897" y="2134"/>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3" name="Line 31"/>
            <p:cNvSpPr>
              <a:spLocks noChangeShapeType="1"/>
            </p:cNvSpPr>
            <p:nvPr/>
          </p:nvSpPr>
          <p:spPr bwMode="auto">
            <a:xfrm rot="2734603" flipV="1">
              <a:off x="2951" y="1954"/>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4" name="Line 32"/>
            <p:cNvSpPr>
              <a:spLocks noChangeShapeType="1"/>
            </p:cNvSpPr>
            <p:nvPr/>
          </p:nvSpPr>
          <p:spPr bwMode="auto">
            <a:xfrm rot="2734603" flipV="1">
              <a:off x="2882" y="1975"/>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5" name="Line 33"/>
            <p:cNvSpPr>
              <a:spLocks noChangeShapeType="1"/>
            </p:cNvSpPr>
            <p:nvPr/>
          </p:nvSpPr>
          <p:spPr bwMode="auto">
            <a:xfrm rot="2734603" flipV="1">
              <a:off x="3026" y="2083"/>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6" name="Line 34"/>
            <p:cNvSpPr>
              <a:spLocks noChangeShapeType="1"/>
            </p:cNvSpPr>
            <p:nvPr/>
          </p:nvSpPr>
          <p:spPr bwMode="auto">
            <a:xfrm rot="2734603" flipV="1">
              <a:off x="2978" y="2216"/>
              <a:ext cx="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87" name="Oval 35"/>
            <p:cNvSpPr>
              <a:spLocks noChangeArrowheads="1"/>
            </p:cNvSpPr>
            <p:nvPr/>
          </p:nvSpPr>
          <p:spPr bwMode="auto">
            <a:xfrm>
              <a:off x="3014" y="2205"/>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88" name="Oval 36"/>
            <p:cNvSpPr>
              <a:spLocks noChangeArrowheads="1"/>
            </p:cNvSpPr>
            <p:nvPr/>
          </p:nvSpPr>
          <p:spPr bwMode="auto">
            <a:xfrm>
              <a:off x="2582" y="212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89" name="Oval 37"/>
            <p:cNvSpPr>
              <a:spLocks noChangeArrowheads="1"/>
            </p:cNvSpPr>
            <p:nvPr/>
          </p:nvSpPr>
          <p:spPr bwMode="auto">
            <a:xfrm>
              <a:off x="2672" y="203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0" name="Oval 38"/>
            <p:cNvSpPr>
              <a:spLocks noChangeArrowheads="1"/>
            </p:cNvSpPr>
            <p:nvPr/>
          </p:nvSpPr>
          <p:spPr bwMode="auto">
            <a:xfrm>
              <a:off x="2630" y="1939"/>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1" name="Oval 39"/>
            <p:cNvSpPr>
              <a:spLocks noChangeArrowheads="1"/>
            </p:cNvSpPr>
            <p:nvPr/>
          </p:nvSpPr>
          <p:spPr bwMode="auto">
            <a:xfrm>
              <a:off x="2798" y="2029"/>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2" name="Oval 40"/>
            <p:cNvSpPr>
              <a:spLocks noChangeArrowheads="1"/>
            </p:cNvSpPr>
            <p:nvPr/>
          </p:nvSpPr>
          <p:spPr bwMode="auto">
            <a:xfrm>
              <a:off x="2828" y="212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3" name="Oval 41"/>
            <p:cNvSpPr>
              <a:spLocks noChangeArrowheads="1"/>
            </p:cNvSpPr>
            <p:nvPr/>
          </p:nvSpPr>
          <p:spPr bwMode="auto">
            <a:xfrm>
              <a:off x="2876" y="194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4" name="Oval 42"/>
            <p:cNvSpPr>
              <a:spLocks noChangeArrowheads="1"/>
            </p:cNvSpPr>
            <p:nvPr/>
          </p:nvSpPr>
          <p:spPr bwMode="auto">
            <a:xfrm>
              <a:off x="2462" y="212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5" name="Oval 43"/>
            <p:cNvSpPr>
              <a:spLocks noChangeArrowheads="1"/>
            </p:cNvSpPr>
            <p:nvPr/>
          </p:nvSpPr>
          <p:spPr bwMode="auto">
            <a:xfrm>
              <a:off x="2996" y="1939"/>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6" name="Oval 44"/>
            <p:cNvSpPr>
              <a:spLocks noChangeArrowheads="1"/>
            </p:cNvSpPr>
            <p:nvPr/>
          </p:nvSpPr>
          <p:spPr bwMode="auto">
            <a:xfrm>
              <a:off x="2948" y="212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7" name="Line 45"/>
            <p:cNvSpPr>
              <a:spLocks noChangeShapeType="1"/>
            </p:cNvSpPr>
            <p:nvPr/>
          </p:nvSpPr>
          <p:spPr bwMode="auto">
            <a:xfrm rot="2734603" flipV="1">
              <a:off x="2387" y="2037"/>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798" name="Oval 46"/>
            <p:cNvSpPr>
              <a:spLocks noChangeArrowheads="1"/>
            </p:cNvSpPr>
            <p:nvPr/>
          </p:nvSpPr>
          <p:spPr bwMode="auto">
            <a:xfrm>
              <a:off x="2432" y="2029"/>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799" name="Oval 47"/>
            <p:cNvSpPr>
              <a:spLocks noChangeArrowheads="1"/>
            </p:cNvSpPr>
            <p:nvPr/>
          </p:nvSpPr>
          <p:spPr bwMode="auto">
            <a:xfrm>
              <a:off x="2328" y="2028"/>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00" name="Line 48"/>
            <p:cNvSpPr>
              <a:spLocks noChangeShapeType="1"/>
            </p:cNvSpPr>
            <p:nvPr/>
          </p:nvSpPr>
          <p:spPr bwMode="auto">
            <a:xfrm rot="2734603" flipV="1">
              <a:off x="3101" y="2044"/>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01" name="Oval 49"/>
            <p:cNvSpPr>
              <a:spLocks noChangeArrowheads="1"/>
            </p:cNvSpPr>
            <p:nvPr/>
          </p:nvSpPr>
          <p:spPr bwMode="auto">
            <a:xfrm>
              <a:off x="3144" y="2035"/>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02" name="Oval 50"/>
            <p:cNvSpPr>
              <a:spLocks noChangeArrowheads="1"/>
            </p:cNvSpPr>
            <p:nvPr/>
          </p:nvSpPr>
          <p:spPr bwMode="auto">
            <a:xfrm>
              <a:off x="3038" y="203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03" name="Line 51"/>
            <p:cNvSpPr>
              <a:spLocks noChangeShapeType="1"/>
            </p:cNvSpPr>
            <p:nvPr/>
          </p:nvSpPr>
          <p:spPr bwMode="auto">
            <a:xfrm rot="2734603" flipV="1">
              <a:off x="2474" y="1956"/>
              <a:ext cx="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04" name="Oval 52"/>
            <p:cNvSpPr>
              <a:spLocks noChangeArrowheads="1"/>
            </p:cNvSpPr>
            <p:nvPr/>
          </p:nvSpPr>
          <p:spPr bwMode="auto">
            <a:xfrm>
              <a:off x="2438" y="1870"/>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05" name="Oval 53"/>
            <p:cNvSpPr>
              <a:spLocks noChangeArrowheads="1"/>
            </p:cNvSpPr>
            <p:nvPr/>
          </p:nvSpPr>
          <p:spPr bwMode="auto">
            <a:xfrm>
              <a:off x="2510" y="1945"/>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grpSp>
      <p:sp>
        <p:nvSpPr>
          <p:cNvPr id="74806" name="AutoShape 54"/>
          <p:cNvSpPr>
            <a:spLocks noChangeArrowheads="1"/>
          </p:cNvSpPr>
          <p:nvPr/>
        </p:nvSpPr>
        <p:spPr bwMode="auto">
          <a:xfrm>
            <a:off x="3486150" y="3278188"/>
            <a:ext cx="1712913" cy="708025"/>
          </a:xfrm>
          <a:prstGeom prst="flowChartConnector">
            <a:avLst/>
          </a:prstGeom>
          <a:gradFill rotWithShape="0">
            <a:gsLst>
              <a:gs pos="0">
                <a:srgbClr val="6600CC"/>
              </a:gs>
              <a:gs pos="100000">
                <a:srgbClr val="6600CC">
                  <a:gamma/>
                  <a:shade val="30196"/>
                  <a:invGamma/>
                </a:srgbClr>
              </a:gs>
            </a:gsLst>
            <a:lin ang="2700000" scaled="1"/>
          </a:gradFill>
          <a:ln w="12700">
            <a:solidFill>
              <a:schemeClr val="bg1"/>
            </a:solidFill>
            <a:round/>
            <a:headEnd/>
            <a:tailEnd/>
          </a:ln>
          <a:effectLst/>
          <a:extLst>
            <a:ext uri="{AF507438-7753-43E0-B8FC-AC1667EBCBE1}">
              <a14:hiddenEffects xmlns:a14="http://schemas.microsoft.com/office/drawing/2010/main">
                <a:effectLst>
                  <a:outerShdw dist="53882" dir="2700000" algn="ctr" rotWithShape="0">
                    <a:schemeClr val="tx1"/>
                  </a:outerShdw>
                </a:effectLst>
              </a14:hiddenEffects>
            </a:ext>
          </a:extLst>
        </p:spPr>
        <p:txBody>
          <a:bodyPr wrap="none" anchor="ctr">
            <a:spAutoFit/>
          </a:bodyPr>
          <a:lstStyle/>
          <a:p>
            <a:pPr algn="ctr">
              <a:spcBef>
                <a:spcPct val="50000"/>
              </a:spcBef>
            </a:pPr>
            <a:r>
              <a:rPr lang="ja-JP" altLang="en-US"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水酸化</a:t>
            </a:r>
          </a:p>
        </p:txBody>
      </p:sp>
      <p:sp>
        <p:nvSpPr>
          <p:cNvPr id="74808" name="Rectangle 56"/>
          <p:cNvSpPr>
            <a:spLocks noChangeArrowheads="1"/>
          </p:cNvSpPr>
          <p:nvPr/>
        </p:nvSpPr>
        <p:spPr bwMode="auto">
          <a:xfrm>
            <a:off x="3348038" y="735013"/>
            <a:ext cx="96043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AHR</a:t>
            </a:r>
          </a:p>
        </p:txBody>
      </p:sp>
      <p:sp>
        <p:nvSpPr>
          <p:cNvPr id="74809" name="Rectangle 57"/>
          <p:cNvSpPr>
            <a:spLocks noChangeArrowheads="1"/>
          </p:cNvSpPr>
          <p:nvPr/>
        </p:nvSpPr>
        <p:spPr bwMode="auto">
          <a:xfrm>
            <a:off x="3348038" y="1665288"/>
            <a:ext cx="962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CAR</a:t>
            </a:r>
          </a:p>
        </p:txBody>
      </p:sp>
      <p:sp>
        <p:nvSpPr>
          <p:cNvPr id="74810" name="Rectangle 58"/>
          <p:cNvSpPr>
            <a:spLocks noChangeArrowheads="1"/>
          </p:cNvSpPr>
          <p:nvPr/>
        </p:nvSpPr>
        <p:spPr bwMode="auto">
          <a:xfrm>
            <a:off x="5791200" y="2228850"/>
            <a:ext cx="8842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sz="20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PBRE</a:t>
            </a:r>
          </a:p>
        </p:txBody>
      </p:sp>
      <p:sp>
        <p:nvSpPr>
          <p:cNvPr id="74811" name="Rectangle 59"/>
          <p:cNvSpPr>
            <a:spLocks noChangeArrowheads="1"/>
          </p:cNvSpPr>
          <p:nvPr/>
        </p:nvSpPr>
        <p:spPr bwMode="auto">
          <a:xfrm>
            <a:off x="4776788" y="1690688"/>
            <a:ext cx="854075"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sz="22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RXR</a:t>
            </a:r>
          </a:p>
        </p:txBody>
      </p:sp>
      <p:grpSp>
        <p:nvGrpSpPr>
          <p:cNvPr id="74812" name="Group 60"/>
          <p:cNvGrpSpPr>
            <a:grpSpLocks/>
          </p:cNvGrpSpPr>
          <p:nvPr/>
        </p:nvGrpSpPr>
        <p:grpSpPr bwMode="auto">
          <a:xfrm>
            <a:off x="4003675" y="4005263"/>
            <a:ext cx="1219200" cy="627062"/>
            <a:chOff x="154" y="2381"/>
            <a:chExt cx="768" cy="395"/>
          </a:xfrm>
        </p:grpSpPr>
        <p:sp>
          <p:nvSpPr>
            <p:cNvPr id="74813" name="Line 61"/>
            <p:cNvSpPr>
              <a:spLocks noChangeShapeType="1"/>
            </p:cNvSpPr>
            <p:nvPr/>
          </p:nvSpPr>
          <p:spPr bwMode="auto">
            <a:xfrm rot="2734603" flipH="1" flipV="1">
              <a:off x="432" y="2541"/>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14" name="Line 62"/>
            <p:cNvSpPr>
              <a:spLocks noChangeShapeType="1"/>
            </p:cNvSpPr>
            <p:nvPr/>
          </p:nvSpPr>
          <p:spPr bwMode="auto">
            <a:xfrm rot="2734603" flipH="1" flipV="1">
              <a:off x="213" y="2618"/>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15" name="Line 63"/>
            <p:cNvSpPr>
              <a:spLocks noChangeShapeType="1"/>
            </p:cNvSpPr>
            <p:nvPr/>
          </p:nvSpPr>
          <p:spPr bwMode="auto">
            <a:xfrm rot="2734603" flipV="1">
              <a:off x="303" y="264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16" name="Line 64"/>
            <p:cNvSpPr>
              <a:spLocks noChangeShapeType="1"/>
            </p:cNvSpPr>
            <p:nvPr/>
          </p:nvSpPr>
          <p:spPr bwMode="auto">
            <a:xfrm rot="2734603" flipV="1">
              <a:off x="357" y="246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17" name="Line 65"/>
            <p:cNvSpPr>
              <a:spLocks noChangeShapeType="1"/>
            </p:cNvSpPr>
            <p:nvPr/>
          </p:nvSpPr>
          <p:spPr bwMode="auto">
            <a:xfrm rot="2734603" flipV="1">
              <a:off x="288" y="2486"/>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18" name="Line 66"/>
            <p:cNvSpPr>
              <a:spLocks noChangeShapeType="1"/>
            </p:cNvSpPr>
            <p:nvPr/>
          </p:nvSpPr>
          <p:spPr bwMode="auto">
            <a:xfrm rot="2734603" flipV="1">
              <a:off x="432" y="2594"/>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19" name="Line 67"/>
            <p:cNvSpPr>
              <a:spLocks noChangeShapeType="1"/>
            </p:cNvSpPr>
            <p:nvPr/>
          </p:nvSpPr>
          <p:spPr bwMode="auto">
            <a:xfrm rot="2734603" flipV="1">
              <a:off x="507" y="255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0" name="Line 68"/>
            <p:cNvSpPr>
              <a:spLocks noChangeShapeType="1"/>
            </p:cNvSpPr>
            <p:nvPr/>
          </p:nvSpPr>
          <p:spPr bwMode="auto">
            <a:xfrm rot="2734603" flipH="1" flipV="1">
              <a:off x="798" y="2541"/>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1" name="Line 69"/>
            <p:cNvSpPr>
              <a:spLocks noChangeShapeType="1"/>
            </p:cNvSpPr>
            <p:nvPr/>
          </p:nvSpPr>
          <p:spPr bwMode="auto">
            <a:xfrm rot="2734603" flipH="1" flipV="1">
              <a:off x="586" y="2609"/>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2" name="Line 70"/>
            <p:cNvSpPr>
              <a:spLocks noChangeShapeType="1"/>
            </p:cNvSpPr>
            <p:nvPr/>
          </p:nvSpPr>
          <p:spPr bwMode="auto">
            <a:xfrm rot="2734603" flipV="1">
              <a:off x="669" y="264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3" name="Line 71"/>
            <p:cNvSpPr>
              <a:spLocks noChangeShapeType="1"/>
            </p:cNvSpPr>
            <p:nvPr/>
          </p:nvSpPr>
          <p:spPr bwMode="auto">
            <a:xfrm rot="2734603" flipV="1">
              <a:off x="723" y="246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4" name="Line 72"/>
            <p:cNvSpPr>
              <a:spLocks noChangeShapeType="1"/>
            </p:cNvSpPr>
            <p:nvPr/>
          </p:nvSpPr>
          <p:spPr bwMode="auto">
            <a:xfrm rot="2734603" flipV="1">
              <a:off x="654" y="2486"/>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5" name="Line 73"/>
            <p:cNvSpPr>
              <a:spLocks noChangeShapeType="1"/>
            </p:cNvSpPr>
            <p:nvPr/>
          </p:nvSpPr>
          <p:spPr bwMode="auto">
            <a:xfrm rot="2734603" flipV="1">
              <a:off x="798" y="2594"/>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6" name="Line 74"/>
            <p:cNvSpPr>
              <a:spLocks noChangeShapeType="1"/>
            </p:cNvSpPr>
            <p:nvPr/>
          </p:nvSpPr>
          <p:spPr bwMode="auto">
            <a:xfrm rot="2734603" flipV="1">
              <a:off x="465" y="2418"/>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27" name="Oval 75"/>
            <p:cNvSpPr>
              <a:spLocks noChangeArrowheads="1"/>
            </p:cNvSpPr>
            <p:nvPr/>
          </p:nvSpPr>
          <p:spPr bwMode="auto">
            <a:xfrm>
              <a:off x="475" y="2381"/>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28" name="Oval 76"/>
            <p:cNvSpPr>
              <a:spLocks noChangeArrowheads="1"/>
            </p:cNvSpPr>
            <p:nvPr/>
          </p:nvSpPr>
          <p:spPr bwMode="auto">
            <a:xfrm>
              <a:off x="354"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29" name="Oval 77"/>
            <p:cNvSpPr>
              <a:spLocks noChangeArrowheads="1"/>
            </p:cNvSpPr>
            <p:nvPr/>
          </p:nvSpPr>
          <p:spPr bwMode="auto">
            <a:xfrm>
              <a:off x="444" y="254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0" name="Oval 78"/>
            <p:cNvSpPr>
              <a:spLocks noChangeArrowheads="1"/>
            </p:cNvSpPr>
            <p:nvPr/>
          </p:nvSpPr>
          <p:spPr bwMode="auto">
            <a:xfrm>
              <a:off x="402" y="245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1" name="Oval 79"/>
            <p:cNvSpPr>
              <a:spLocks noChangeArrowheads="1"/>
            </p:cNvSpPr>
            <p:nvPr/>
          </p:nvSpPr>
          <p:spPr bwMode="auto">
            <a:xfrm>
              <a:off x="570" y="254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2" name="Oval 80"/>
            <p:cNvSpPr>
              <a:spLocks noChangeArrowheads="1"/>
            </p:cNvSpPr>
            <p:nvPr/>
          </p:nvSpPr>
          <p:spPr bwMode="auto">
            <a:xfrm>
              <a:off x="648" y="245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3" name="Oval 81"/>
            <p:cNvSpPr>
              <a:spLocks noChangeArrowheads="1"/>
            </p:cNvSpPr>
            <p:nvPr/>
          </p:nvSpPr>
          <p:spPr bwMode="auto">
            <a:xfrm>
              <a:off x="720"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4" name="Oval 82"/>
            <p:cNvSpPr>
              <a:spLocks noChangeArrowheads="1"/>
            </p:cNvSpPr>
            <p:nvPr/>
          </p:nvSpPr>
          <p:spPr bwMode="auto">
            <a:xfrm>
              <a:off x="204" y="254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5" name="Oval 83"/>
            <p:cNvSpPr>
              <a:spLocks noChangeArrowheads="1"/>
            </p:cNvSpPr>
            <p:nvPr/>
          </p:nvSpPr>
          <p:spPr bwMode="auto">
            <a:xfrm>
              <a:off x="810" y="254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6" name="Oval 84"/>
            <p:cNvSpPr>
              <a:spLocks noChangeArrowheads="1"/>
            </p:cNvSpPr>
            <p:nvPr/>
          </p:nvSpPr>
          <p:spPr bwMode="auto">
            <a:xfrm>
              <a:off x="282" y="245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7" name="Line 85"/>
            <p:cNvSpPr>
              <a:spLocks noChangeShapeType="1"/>
            </p:cNvSpPr>
            <p:nvPr/>
          </p:nvSpPr>
          <p:spPr bwMode="auto">
            <a:xfrm rot="2734603" flipV="1">
              <a:off x="228" y="2670"/>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38" name="Oval 86"/>
            <p:cNvSpPr>
              <a:spLocks noChangeArrowheads="1"/>
            </p:cNvSpPr>
            <p:nvPr/>
          </p:nvSpPr>
          <p:spPr bwMode="auto">
            <a:xfrm>
              <a:off x="154" y="2693"/>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39" name="Oval 87"/>
            <p:cNvSpPr>
              <a:spLocks noChangeArrowheads="1"/>
            </p:cNvSpPr>
            <p:nvPr/>
          </p:nvSpPr>
          <p:spPr bwMode="auto">
            <a:xfrm>
              <a:off x="234"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40" name="Line 88"/>
            <p:cNvSpPr>
              <a:spLocks noChangeShapeType="1"/>
            </p:cNvSpPr>
            <p:nvPr/>
          </p:nvSpPr>
          <p:spPr bwMode="auto">
            <a:xfrm rot="2734603" flipV="1">
              <a:off x="829" y="2418"/>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41" name="Oval 89"/>
            <p:cNvSpPr>
              <a:spLocks noChangeArrowheads="1"/>
            </p:cNvSpPr>
            <p:nvPr/>
          </p:nvSpPr>
          <p:spPr bwMode="auto">
            <a:xfrm>
              <a:off x="839" y="2381"/>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42" name="Line 90"/>
            <p:cNvSpPr>
              <a:spLocks noChangeShapeType="1"/>
            </p:cNvSpPr>
            <p:nvPr/>
          </p:nvSpPr>
          <p:spPr bwMode="auto">
            <a:xfrm rot="2734603" flipV="1">
              <a:off x="592" y="2670"/>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43" name="Oval 91"/>
            <p:cNvSpPr>
              <a:spLocks noChangeArrowheads="1"/>
            </p:cNvSpPr>
            <p:nvPr/>
          </p:nvSpPr>
          <p:spPr bwMode="auto">
            <a:xfrm>
              <a:off x="518" y="2693"/>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44" name="Oval 92"/>
            <p:cNvSpPr>
              <a:spLocks noChangeArrowheads="1"/>
            </p:cNvSpPr>
            <p:nvPr/>
          </p:nvSpPr>
          <p:spPr bwMode="auto">
            <a:xfrm>
              <a:off x="600"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45" name="Oval 93"/>
            <p:cNvSpPr>
              <a:spLocks noChangeArrowheads="1"/>
            </p:cNvSpPr>
            <p:nvPr/>
          </p:nvSpPr>
          <p:spPr bwMode="auto">
            <a:xfrm>
              <a:off x="768" y="245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grpSp>
      <p:sp>
        <p:nvSpPr>
          <p:cNvPr id="74846" name="AutoShape 94"/>
          <p:cNvSpPr>
            <a:spLocks noChangeArrowheads="1"/>
          </p:cNvSpPr>
          <p:nvPr/>
        </p:nvSpPr>
        <p:spPr bwMode="auto">
          <a:xfrm rot="10800000">
            <a:off x="3257550" y="3471863"/>
            <a:ext cx="319088" cy="374650"/>
          </a:xfrm>
          <a:prstGeom prst="rightArrow">
            <a:avLst>
              <a:gd name="adj1" fmla="val 50000"/>
              <a:gd name="adj2" fmla="val 25000"/>
            </a:avLst>
          </a:prstGeom>
          <a:solidFill>
            <a:srgbClr val="FFFF00"/>
          </a:solidFill>
          <a:ln>
            <a:noFill/>
          </a:ln>
          <a:effectLst>
            <a:outerShdw dist="35921" dir="2700000" algn="ctr" rotWithShape="0">
              <a:srgbClr val="80808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ja-JP" altLang="en-US" smtClean="0">
              <a:solidFill>
                <a:srgbClr val="000000"/>
              </a:solidFill>
              <a:latin typeface="Times" panose="02020603050405020304" pitchFamily="18" charset="0"/>
            </a:endParaRPr>
          </a:p>
        </p:txBody>
      </p:sp>
      <p:sp>
        <p:nvSpPr>
          <p:cNvPr id="74847" name="Line 95"/>
          <p:cNvSpPr>
            <a:spLocks noChangeShapeType="1"/>
          </p:cNvSpPr>
          <p:nvPr/>
        </p:nvSpPr>
        <p:spPr bwMode="auto">
          <a:xfrm rot="2734603" flipV="1">
            <a:off x="2032794" y="3626644"/>
            <a:ext cx="98425" cy="10636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grpSp>
        <p:nvGrpSpPr>
          <p:cNvPr id="74848" name="Group 96"/>
          <p:cNvGrpSpPr>
            <a:grpSpLocks/>
          </p:cNvGrpSpPr>
          <p:nvPr/>
        </p:nvGrpSpPr>
        <p:grpSpPr bwMode="auto">
          <a:xfrm>
            <a:off x="2032000" y="3362325"/>
            <a:ext cx="1219200" cy="627063"/>
            <a:chOff x="154" y="2381"/>
            <a:chExt cx="768" cy="395"/>
          </a:xfrm>
        </p:grpSpPr>
        <p:sp>
          <p:nvSpPr>
            <p:cNvPr id="74849" name="Line 97"/>
            <p:cNvSpPr>
              <a:spLocks noChangeShapeType="1"/>
            </p:cNvSpPr>
            <p:nvPr/>
          </p:nvSpPr>
          <p:spPr bwMode="auto">
            <a:xfrm rot="2734603" flipH="1" flipV="1">
              <a:off x="432" y="2541"/>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0" name="Line 98"/>
            <p:cNvSpPr>
              <a:spLocks noChangeShapeType="1"/>
            </p:cNvSpPr>
            <p:nvPr/>
          </p:nvSpPr>
          <p:spPr bwMode="auto">
            <a:xfrm rot="2734603" flipH="1" flipV="1">
              <a:off x="213" y="2618"/>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1" name="Line 99"/>
            <p:cNvSpPr>
              <a:spLocks noChangeShapeType="1"/>
            </p:cNvSpPr>
            <p:nvPr/>
          </p:nvSpPr>
          <p:spPr bwMode="auto">
            <a:xfrm rot="2734603" flipV="1">
              <a:off x="303" y="264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2" name="Line 100"/>
            <p:cNvSpPr>
              <a:spLocks noChangeShapeType="1"/>
            </p:cNvSpPr>
            <p:nvPr/>
          </p:nvSpPr>
          <p:spPr bwMode="auto">
            <a:xfrm rot="2734603" flipV="1">
              <a:off x="357" y="246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3" name="Line 101"/>
            <p:cNvSpPr>
              <a:spLocks noChangeShapeType="1"/>
            </p:cNvSpPr>
            <p:nvPr/>
          </p:nvSpPr>
          <p:spPr bwMode="auto">
            <a:xfrm rot="2734603" flipV="1">
              <a:off x="288" y="2486"/>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4" name="Line 102"/>
            <p:cNvSpPr>
              <a:spLocks noChangeShapeType="1"/>
            </p:cNvSpPr>
            <p:nvPr/>
          </p:nvSpPr>
          <p:spPr bwMode="auto">
            <a:xfrm rot="2734603" flipV="1">
              <a:off x="432" y="2594"/>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5" name="Line 103"/>
            <p:cNvSpPr>
              <a:spLocks noChangeShapeType="1"/>
            </p:cNvSpPr>
            <p:nvPr/>
          </p:nvSpPr>
          <p:spPr bwMode="auto">
            <a:xfrm rot="2734603" flipV="1">
              <a:off x="507" y="255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6" name="Line 104"/>
            <p:cNvSpPr>
              <a:spLocks noChangeShapeType="1"/>
            </p:cNvSpPr>
            <p:nvPr/>
          </p:nvSpPr>
          <p:spPr bwMode="auto">
            <a:xfrm rot="2734603" flipH="1" flipV="1">
              <a:off x="798" y="2541"/>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7" name="Line 105"/>
            <p:cNvSpPr>
              <a:spLocks noChangeShapeType="1"/>
            </p:cNvSpPr>
            <p:nvPr/>
          </p:nvSpPr>
          <p:spPr bwMode="auto">
            <a:xfrm rot="2734603" flipH="1" flipV="1">
              <a:off x="586" y="2609"/>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8" name="Line 106"/>
            <p:cNvSpPr>
              <a:spLocks noChangeShapeType="1"/>
            </p:cNvSpPr>
            <p:nvPr/>
          </p:nvSpPr>
          <p:spPr bwMode="auto">
            <a:xfrm rot="2734603" flipV="1">
              <a:off x="669" y="264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59" name="Line 107"/>
            <p:cNvSpPr>
              <a:spLocks noChangeShapeType="1"/>
            </p:cNvSpPr>
            <p:nvPr/>
          </p:nvSpPr>
          <p:spPr bwMode="auto">
            <a:xfrm rot="2734603" flipV="1">
              <a:off x="723" y="246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60" name="Line 108"/>
            <p:cNvSpPr>
              <a:spLocks noChangeShapeType="1"/>
            </p:cNvSpPr>
            <p:nvPr/>
          </p:nvSpPr>
          <p:spPr bwMode="auto">
            <a:xfrm rot="2734603" flipV="1">
              <a:off x="654" y="2486"/>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61" name="Line 109"/>
            <p:cNvSpPr>
              <a:spLocks noChangeShapeType="1"/>
            </p:cNvSpPr>
            <p:nvPr/>
          </p:nvSpPr>
          <p:spPr bwMode="auto">
            <a:xfrm rot="2734603" flipV="1">
              <a:off x="798" y="2594"/>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62" name="Line 110"/>
            <p:cNvSpPr>
              <a:spLocks noChangeShapeType="1"/>
            </p:cNvSpPr>
            <p:nvPr/>
          </p:nvSpPr>
          <p:spPr bwMode="auto">
            <a:xfrm rot="2734603" flipV="1">
              <a:off x="465" y="2418"/>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63" name="Oval 111"/>
            <p:cNvSpPr>
              <a:spLocks noChangeArrowheads="1"/>
            </p:cNvSpPr>
            <p:nvPr/>
          </p:nvSpPr>
          <p:spPr bwMode="auto">
            <a:xfrm>
              <a:off x="475" y="2381"/>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64" name="Oval 112"/>
            <p:cNvSpPr>
              <a:spLocks noChangeArrowheads="1"/>
            </p:cNvSpPr>
            <p:nvPr/>
          </p:nvSpPr>
          <p:spPr bwMode="auto">
            <a:xfrm>
              <a:off x="354"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65" name="Oval 113"/>
            <p:cNvSpPr>
              <a:spLocks noChangeArrowheads="1"/>
            </p:cNvSpPr>
            <p:nvPr/>
          </p:nvSpPr>
          <p:spPr bwMode="auto">
            <a:xfrm>
              <a:off x="444" y="254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66" name="Oval 114"/>
            <p:cNvSpPr>
              <a:spLocks noChangeArrowheads="1"/>
            </p:cNvSpPr>
            <p:nvPr/>
          </p:nvSpPr>
          <p:spPr bwMode="auto">
            <a:xfrm>
              <a:off x="402" y="245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67" name="Oval 115"/>
            <p:cNvSpPr>
              <a:spLocks noChangeArrowheads="1"/>
            </p:cNvSpPr>
            <p:nvPr/>
          </p:nvSpPr>
          <p:spPr bwMode="auto">
            <a:xfrm>
              <a:off x="570" y="254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68" name="Oval 116"/>
            <p:cNvSpPr>
              <a:spLocks noChangeArrowheads="1"/>
            </p:cNvSpPr>
            <p:nvPr/>
          </p:nvSpPr>
          <p:spPr bwMode="auto">
            <a:xfrm>
              <a:off x="648" y="245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69" name="Oval 117"/>
            <p:cNvSpPr>
              <a:spLocks noChangeArrowheads="1"/>
            </p:cNvSpPr>
            <p:nvPr/>
          </p:nvSpPr>
          <p:spPr bwMode="auto">
            <a:xfrm>
              <a:off x="720"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0" name="Oval 118"/>
            <p:cNvSpPr>
              <a:spLocks noChangeArrowheads="1"/>
            </p:cNvSpPr>
            <p:nvPr/>
          </p:nvSpPr>
          <p:spPr bwMode="auto">
            <a:xfrm>
              <a:off x="204" y="254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1" name="Oval 119"/>
            <p:cNvSpPr>
              <a:spLocks noChangeArrowheads="1"/>
            </p:cNvSpPr>
            <p:nvPr/>
          </p:nvSpPr>
          <p:spPr bwMode="auto">
            <a:xfrm>
              <a:off x="810" y="254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2" name="Oval 120"/>
            <p:cNvSpPr>
              <a:spLocks noChangeArrowheads="1"/>
            </p:cNvSpPr>
            <p:nvPr/>
          </p:nvSpPr>
          <p:spPr bwMode="auto">
            <a:xfrm>
              <a:off x="282" y="245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3" name="Line 121"/>
            <p:cNvSpPr>
              <a:spLocks noChangeShapeType="1"/>
            </p:cNvSpPr>
            <p:nvPr/>
          </p:nvSpPr>
          <p:spPr bwMode="auto">
            <a:xfrm rot="2734603" flipV="1">
              <a:off x="228" y="2670"/>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74" name="Oval 122"/>
            <p:cNvSpPr>
              <a:spLocks noChangeArrowheads="1"/>
            </p:cNvSpPr>
            <p:nvPr/>
          </p:nvSpPr>
          <p:spPr bwMode="auto">
            <a:xfrm>
              <a:off x="154" y="2693"/>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5" name="Oval 123"/>
            <p:cNvSpPr>
              <a:spLocks noChangeArrowheads="1"/>
            </p:cNvSpPr>
            <p:nvPr/>
          </p:nvSpPr>
          <p:spPr bwMode="auto">
            <a:xfrm>
              <a:off x="234"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6" name="Line 124"/>
            <p:cNvSpPr>
              <a:spLocks noChangeShapeType="1"/>
            </p:cNvSpPr>
            <p:nvPr/>
          </p:nvSpPr>
          <p:spPr bwMode="auto">
            <a:xfrm rot="2734603" flipV="1">
              <a:off x="829" y="2418"/>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77" name="Oval 125"/>
            <p:cNvSpPr>
              <a:spLocks noChangeArrowheads="1"/>
            </p:cNvSpPr>
            <p:nvPr/>
          </p:nvSpPr>
          <p:spPr bwMode="auto">
            <a:xfrm>
              <a:off x="839" y="2381"/>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78" name="Line 126"/>
            <p:cNvSpPr>
              <a:spLocks noChangeShapeType="1"/>
            </p:cNvSpPr>
            <p:nvPr/>
          </p:nvSpPr>
          <p:spPr bwMode="auto">
            <a:xfrm rot="2734603" flipV="1">
              <a:off x="592" y="2670"/>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79" name="Oval 127"/>
            <p:cNvSpPr>
              <a:spLocks noChangeArrowheads="1"/>
            </p:cNvSpPr>
            <p:nvPr/>
          </p:nvSpPr>
          <p:spPr bwMode="auto">
            <a:xfrm>
              <a:off x="518" y="2693"/>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80" name="Oval 128"/>
            <p:cNvSpPr>
              <a:spLocks noChangeArrowheads="1"/>
            </p:cNvSpPr>
            <p:nvPr/>
          </p:nvSpPr>
          <p:spPr bwMode="auto">
            <a:xfrm>
              <a:off x="600"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881" name="Oval 129"/>
            <p:cNvSpPr>
              <a:spLocks noChangeArrowheads="1"/>
            </p:cNvSpPr>
            <p:nvPr/>
          </p:nvSpPr>
          <p:spPr bwMode="auto">
            <a:xfrm>
              <a:off x="768" y="245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grpSp>
      <p:sp>
        <p:nvSpPr>
          <p:cNvPr id="74882" name="Rectangle 130"/>
          <p:cNvSpPr>
            <a:spLocks noChangeArrowheads="1"/>
          </p:cNvSpPr>
          <p:nvPr/>
        </p:nvSpPr>
        <p:spPr bwMode="auto">
          <a:xfrm>
            <a:off x="1498600" y="3470275"/>
            <a:ext cx="577850" cy="396875"/>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20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OH</a:t>
            </a:r>
          </a:p>
        </p:txBody>
      </p:sp>
      <p:sp>
        <p:nvSpPr>
          <p:cNvPr id="74883" name="Rectangle 131"/>
          <p:cNvSpPr>
            <a:spLocks noChangeArrowheads="1"/>
          </p:cNvSpPr>
          <p:nvPr/>
        </p:nvSpPr>
        <p:spPr bwMode="auto">
          <a:xfrm>
            <a:off x="77788" y="454025"/>
            <a:ext cx="16446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DXN</a:t>
            </a:r>
            <a:r>
              <a:rPr lang="ja-JP" altLang="en-US"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類</a:t>
            </a:r>
          </a:p>
        </p:txBody>
      </p:sp>
      <p:sp>
        <p:nvSpPr>
          <p:cNvPr id="74884" name="Rectangle 132"/>
          <p:cNvSpPr>
            <a:spLocks noChangeArrowheads="1"/>
          </p:cNvSpPr>
          <p:nvPr/>
        </p:nvSpPr>
        <p:spPr bwMode="auto">
          <a:xfrm>
            <a:off x="87313" y="820738"/>
            <a:ext cx="13430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en-US" altLang="ja-JP"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PCBs</a:t>
            </a:r>
          </a:p>
        </p:txBody>
      </p:sp>
      <p:grpSp>
        <p:nvGrpSpPr>
          <p:cNvPr id="74885" name="Group 133"/>
          <p:cNvGrpSpPr>
            <a:grpSpLocks/>
          </p:cNvGrpSpPr>
          <p:nvPr/>
        </p:nvGrpSpPr>
        <p:grpSpPr bwMode="auto">
          <a:xfrm>
            <a:off x="85725" y="1822450"/>
            <a:ext cx="2779713" cy="1992313"/>
            <a:chOff x="54" y="1148"/>
            <a:chExt cx="1751" cy="1255"/>
          </a:xfrm>
        </p:grpSpPr>
        <p:sp>
          <p:nvSpPr>
            <p:cNvPr id="74886" name="Arc 134"/>
            <p:cNvSpPr>
              <a:spLocks/>
            </p:cNvSpPr>
            <p:nvPr/>
          </p:nvSpPr>
          <p:spPr bwMode="auto">
            <a:xfrm rot="10200000">
              <a:off x="385" y="1853"/>
              <a:ext cx="1276" cy="354"/>
            </a:xfrm>
            <a:custGeom>
              <a:avLst/>
              <a:gdLst>
                <a:gd name="G0" fmla="+- 21567 0 0"/>
                <a:gd name="G1" fmla="+- 0 0 0"/>
                <a:gd name="G2" fmla="+- 21600 0 0"/>
                <a:gd name="T0" fmla="*/ 41935 w 41935"/>
                <a:gd name="T1" fmla="*/ 7192 h 21600"/>
                <a:gd name="T2" fmla="*/ 0 w 41935"/>
                <a:gd name="T3" fmla="*/ 1191 h 21600"/>
                <a:gd name="T4" fmla="*/ 21567 w 41935"/>
                <a:gd name="T5" fmla="*/ 0 h 21600"/>
              </a:gdLst>
              <a:ahLst/>
              <a:cxnLst>
                <a:cxn ang="0">
                  <a:pos x="T0" y="T1"/>
                </a:cxn>
                <a:cxn ang="0">
                  <a:pos x="T2" y="T3"/>
                </a:cxn>
                <a:cxn ang="0">
                  <a:pos x="T4" y="T5"/>
                </a:cxn>
              </a:cxnLst>
              <a:rect l="0" t="0" r="r" b="b"/>
              <a:pathLst>
                <a:path w="41935" h="21600" fill="none" extrusionOk="0">
                  <a:moveTo>
                    <a:pt x="41934" y="7191"/>
                  </a:moveTo>
                  <a:cubicBezTo>
                    <a:pt x="38885" y="15826"/>
                    <a:pt x="30723" y="21600"/>
                    <a:pt x="21567" y="21600"/>
                  </a:cubicBezTo>
                  <a:cubicBezTo>
                    <a:pt x="10100" y="21600"/>
                    <a:pt x="632" y="12640"/>
                    <a:pt x="-1" y="1191"/>
                  </a:cubicBezTo>
                </a:path>
                <a:path w="41935" h="21600" stroke="0" extrusionOk="0">
                  <a:moveTo>
                    <a:pt x="41934" y="7191"/>
                  </a:moveTo>
                  <a:cubicBezTo>
                    <a:pt x="38885" y="15826"/>
                    <a:pt x="30723" y="21600"/>
                    <a:pt x="21567" y="21600"/>
                  </a:cubicBezTo>
                  <a:cubicBezTo>
                    <a:pt x="10100" y="21600"/>
                    <a:pt x="632" y="12640"/>
                    <a:pt x="-1" y="1191"/>
                  </a:cubicBezTo>
                  <a:lnTo>
                    <a:pt x="21567" y="0"/>
                  </a:lnTo>
                  <a:close/>
                </a:path>
              </a:pathLst>
            </a:custGeom>
            <a:noFill/>
            <a:ln w="63500">
              <a:solidFill>
                <a:schemeClr val="bg1"/>
              </a:solidFill>
              <a:round/>
              <a:headEnd type="triangle" w="med" len="med"/>
              <a:tailEnd/>
            </a:ln>
            <a:effectLst>
              <a:outerShdw dist="35921" dir="2700000" algn="ctr" rotWithShape="0">
                <a:schemeClr val="bg2"/>
              </a:outerShdw>
            </a:effectLst>
            <a:extLst>
              <a:ext uri="{909E8E84-426E-40DD-AFC4-6F175D3DCCD1}">
                <a14:hiddenFill xmlns:a14="http://schemas.microsoft.com/office/drawing/2010/main">
                  <a:solidFill>
                    <a:schemeClr val="tx1"/>
                  </a:solidFill>
                </a14:hiddenFill>
              </a:ext>
            </a:extLst>
          </p:spPr>
          <p:txBody>
            <a:bodyPr wrap="none" anchor="ctr"/>
            <a:lstStyle/>
            <a:p>
              <a:endParaRPr lang="ja-JP" altLang="en-US" smtClean="0">
                <a:solidFill>
                  <a:srgbClr val="000000"/>
                </a:solidFill>
                <a:latin typeface="Times" panose="02020603050405020304" pitchFamily="18" charset="0"/>
              </a:endParaRPr>
            </a:p>
          </p:txBody>
        </p:sp>
        <p:sp>
          <p:nvSpPr>
            <p:cNvPr id="74887" name="AutoShape 135"/>
            <p:cNvSpPr>
              <a:spLocks noChangeArrowheads="1"/>
            </p:cNvSpPr>
            <p:nvPr/>
          </p:nvSpPr>
          <p:spPr bwMode="auto">
            <a:xfrm>
              <a:off x="891" y="1484"/>
              <a:ext cx="914" cy="342"/>
            </a:xfrm>
            <a:prstGeom prst="flowChartConnector">
              <a:avLst/>
            </a:prstGeom>
            <a:gradFill rotWithShape="0">
              <a:gsLst>
                <a:gs pos="0">
                  <a:srgbClr val="6600CC"/>
                </a:gs>
                <a:gs pos="100000">
                  <a:srgbClr val="6600CC">
                    <a:gamma/>
                    <a:shade val="30196"/>
                    <a:invGamma/>
                  </a:srgbClr>
                </a:gs>
              </a:gsLst>
              <a:lin ang="2700000" scaled="1"/>
            </a:gradFill>
            <a:ln w="12700">
              <a:solidFill>
                <a:schemeClr val="bg1"/>
              </a:solidFill>
              <a:round/>
              <a:headEnd/>
              <a:tailEnd/>
            </a:ln>
            <a:effectLst/>
            <a:extLst>
              <a:ext uri="{AF507438-7753-43E0-B8FC-AC1667EBCBE1}">
                <a14:hiddenEffects xmlns:a14="http://schemas.microsoft.com/office/drawing/2010/main">
                  <a:effectLst>
                    <a:outerShdw dist="53882" dir="2700000" algn="ctr" rotWithShape="0">
                      <a:schemeClr val="tx1"/>
                    </a:outerShdw>
                  </a:effectLst>
                </a14:hiddenEffects>
              </a:ext>
            </a:extLst>
          </p:spPr>
          <p:txBody>
            <a:bodyPr anchor="ctr"/>
            <a:lstStyle/>
            <a:p>
              <a:pPr algn="ctr">
                <a:spcBef>
                  <a:spcPct val="50000"/>
                </a:spcBef>
              </a:pPr>
              <a:r>
                <a:rPr lang="ja-JP" altLang="en-US" sz="1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抱合体化</a:t>
              </a:r>
            </a:p>
          </p:txBody>
        </p:sp>
        <p:sp>
          <p:nvSpPr>
            <p:cNvPr id="74888" name="Rectangle 136"/>
            <p:cNvSpPr>
              <a:spLocks noChangeArrowheads="1"/>
            </p:cNvSpPr>
            <p:nvPr/>
          </p:nvSpPr>
          <p:spPr bwMode="auto">
            <a:xfrm>
              <a:off x="54" y="2153"/>
              <a:ext cx="545" cy="25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0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　排泄</a:t>
              </a:r>
            </a:p>
          </p:txBody>
        </p:sp>
        <p:sp>
          <p:nvSpPr>
            <p:cNvPr id="74889" name="Rectangle 137"/>
            <p:cNvSpPr>
              <a:spLocks noChangeArrowheads="1"/>
            </p:cNvSpPr>
            <p:nvPr/>
          </p:nvSpPr>
          <p:spPr bwMode="auto">
            <a:xfrm>
              <a:off x="985" y="1148"/>
              <a:ext cx="696" cy="231"/>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UDP-GT</a:t>
              </a:r>
            </a:p>
          </p:txBody>
        </p:sp>
        <p:sp>
          <p:nvSpPr>
            <p:cNvPr id="74890" name="Rectangle 138"/>
            <p:cNvSpPr>
              <a:spLocks noChangeArrowheads="1"/>
            </p:cNvSpPr>
            <p:nvPr/>
          </p:nvSpPr>
          <p:spPr bwMode="auto">
            <a:xfrm>
              <a:off x="990" y="1286"/>
              <a:ext cx="444" cy="231"/>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GST</a:t>
              </a:r>
            </a:p>
          </p:txBody>
        </p:sp>
      </p:grpSp>
      <p:grpSp>
        <p:nvGrpSpPr>
          <p:cNvPr id="74891" name="Group 139"/>
          <p:cNvGrpSpPr>
            <a:grpSpLocks/>
          </p:cNvGrpSpPr>
          <p:nvPr/>
        </p:nvGrpSpPr>
        <p:grpSpPr bwMode="auto">
          <a:xfrm>
            <a:off x="2511425" y="2719388"/>
            <a:ext cx="6157913" cy="3897312"/>
            <a:chOff x="1582" y="1713"/>
            <a:chExt cx="3879" cy="2455"/>
          </a:xfrm>
        </p:grpSpPr>
        <p:sp>
          <p:nvSpPr>
            <p:cNvPr id="74892" name="AutoShape 140"/>
            <p:cNvSpPr>
              <a:spLocks noChangeArrowheads="1"/>
            </p:cNvSpPr>
            <p:nvPr/>
          </p:nvSpPr>
          <p:spPr bwMode="auto">
            <a:xfrm>
              <a:off x="2868" y="3681"/>
              <a:ext cx="1004" cy="487"/>
            </a:xfrm>
            <a:prstGeom prst="flowChartConnector">
              <a:avLst/>
            </a:prstGeom>
            <a:gradFill rotWithShape="0">
              <a:gsLst>
                <a:gs pos="0">
                  <a:srgbClr val="6600CC"/>
                </a:gs>
                <a:gs pos="100000">
                  <a:srgbClr val="6600CC">
                    <a:gamma/>
                    <a:shade val="30196"/>
                    <a:invGamma/>
                  </a:srgbClr>
                </a:gs>
              </a:gsLst>
              <a:lin ang="2700000" scaled="1"/>
            </a:gradFill>
            <a:ln w="12700">
              <a:solidFill>
                <a:schemeClr val="bg1"/>
              </a:solidFill>
              <a:round/>
              <a:headEnd/>
              <a:tailEnd/>
            </a:ln>
            <a:effectLst/>
            <a:extLst>
              <a:ext uri="{AF507438-7753-43E0-B8FC-AC1667EBCBE1}">
                <a14:hiddenEffects xmlns:a14="http://schemas.microsoft.com/office/drawing/2010/main">
                  <a:effectLst>
                    <a:outerShdw dist="53882" dir="2700000" algn="ctr" rotWithShape="0">
                      <a:schemeClr val="tx1"/>
                    </a:outerShdw>
                  </a:effectLst>
                </a14:hiddenEffects>
              </a:ext>
            </a:extLst>
          </p:spPr>
          <p:txBody>
            <a:bodyPr wrap="none" anchor="ctr"/>
            <a:lstStyle/>
            <a:p>
              <a:pPr algn="ctr">
                <a:spcBef>
                  <a:spcPct val="50000"/>
                </a:spcBef>
              </a:pPr>
              <a:r>
                <a:rPr lang="en-US" altLang="ja-JP"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TTR</a:t>
              </a:r>
            </a:p>
          </p:txBody>
        </p:sp>
        <p:sp>
          <p:nvSpPr>
            <p:cNvPr id="74893" name="Rectangle 141"/>
            <p:cNvSpPr>
              <a:spLocks noChangeArrowheads="1"/>
            </p:cNvSpPr>
            <p:nvPr/>
          </p:nvSpPr>
          <p:spPr bwMode="auto">
            <a:xfrm>
              <a:off x="2737" y="3360"/>
              <a:ext cx="1177" cy="288"/>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  </a:t>
              </a:r>
              <a:r>
                <a:rPr lang="ja-JP" altLang="en-US"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競合的結合</a:t>
              </a:r>
            </a:p>
          </p:txBody>
        </p:sp>
        <p:grpSp>
          <p:nvGrpSpPr>
            <p:cNvPr id="74894" name="Group 142"/>
            <p:cNvGrpSpPr>
              <a:grpSpLocks/>
            </p:cNvGrpSpPr>
            <p:nvPr/>
          </p:nvGrpSpPr>
          <p:grpSpPr bwMode="auto">
            <a:xfrm>
              <a:off x="1816" y="3715"/>
              <a:ext cx="1104" cy="395"/>
              <a:chOff x="1161" y="3640"/>
              <a:chExt cx="1104" cy="395"/>
            </a:xfrm>
          </p:grpSpPr>
          <p:sp>
            <p:nvSpPr>
              <p:cNvPr id="74895" name="Line 143"/>
              <p:cNvSpPr>
                <a:spLocks noChangeShapeType="1"/>
              </p:cNvSpPr>
              <p:nvPr/>
            </p:nvSpPr>
            <p:spPr bwMode="auto">
              <a:xfrm rot="2734603" flipV="1">
                <a:off x="1498" y="3806"/>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grpSp>
            <p:nvGrpSpPr>
              <p:cNvPr id="74896" name="Group 144"/>
              <p:cNvGrpSpPr>
                <a:grpSpLocks/>
              </p:cNvGrpSpPr>
              <p:nvPr/>
            </p:nvGrpSpPr>
            <p:grpSpPr bwMode="auto">
              <a:xfrm>
                <a:off x="1497" y="3640"/>
                <a:ext cx="768" cy="395"/>
                <a:chOff x="154" y="2381"/>
                <a:chExt cx="768" cy="395"/>
              </a:xfrm>
            </p:grpSpPr>
            <p:sp>
              <p:nvSpPr>
                <p:cNvPr id="74897" name="Line 145"/>
                <p:cNvSpPr>
                  <a:spLocks noChangeShapeType="1"/>
                </p:cNvSpPr>
                <p:nvPr/>
              </p:nvSpPr>
              <p:spPr bwMode="auto">
                <a:xfrm rot="2734603" flipH="1" flipV="1">
                  <a:off x="432" y="2541"/>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98" name="Line 146"/>
                <p:cNvSpPr>
                  <a:spLocks noChangeShapeType="1"/>
                </p:cNvSpPr>
                <p:nvPr/>
              </p:nvSpPr>
              <p:spPr bwMode="auto">
                <a:xfrm rot="2734603" flipH="1" flipV="1">
                  <a:off x="213" y="2618"/>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899" name="Line 147"/>
                <p:cNvSpPr>
                  <a:spLocks noChangeShapeType="1"/>
                </p:cNvSpPr>
                <p:nvPr/>
              </p:nvSpPr>
              <p:spPr bwMode="auto">
                <a:xfrm rot="2734603" flipV="1">
                  <a:off x="303" y="264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0" name="Line 148"/>
                <p:cNvSpPr>
                  <a:spLocks noChangeShapeType="1"/>
                </p:cNvSpPr>
                <p:nvPr/>
              </p:nvSpPr>
              <p:spPr bwMode="auto">
                <a:xfrm rot="2734603" flipV="1">
                  <a:off x="357" y="246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1" name="Line 149"/>
                <p:cNvSpPr>
                  <a:spLocks noChangeShapeType="1"/>
                </p:cNvSpPr>
                <p:nvPr/>
              </p:nvSpPr>
              <p:spPr bwMode="auto">
                <a:xfrm rot="2734603" flipV="1">
                  <a:off x="288" y="2486"/>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2" name="Line 150"/>
                <p:cNvSpPr>
                  <a:spLocks noChangeShapeType="1"/>
                </p:cNvSpPr>
                <p:nvPr/>
              </p:nvSpPr>
              <p:spPr bwMode="auto">
                <a:xfrm rot="2734603" flipV="1">
                  <a:off x="432" y="2594"/>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3" name="Line 151"/>
                <p:cNvSpPr>
                  <a:spLocks noChangeShapeType="1"/>
                </p:cNvSpPr>
                <p:nvPr/>
              </p:nvSpPr>
              <p:spPr bwMode="auto">
                <a:xfrm rot="2734603" flipV="1">
                  <a:off x="507" y="255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4" name="Line 152"/>
                <p:cNvSpPr>
                  <a:spLocks noChangeShapeType="1"/>
                </p:cNvSpPr>
                <p:nvPr/>
              </p:nvSpPr>
              <p:spPr bwMode="auto">
                <a:xfrm rot="2734603" flipH="1" flipV="1">
                  <a:off x="798" y="2541"/>
                  <a:ext cx="96" cy="48"/>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5" name="Line 153"/>
                <p:cNvSpPr>
                  <a:spLocks noChangeShapeType="1"/>
                </p:cNvSpPr>
                <p:nvPr/>
              </p:nvSpPr>
              <p:spPr bwMode="auto">
                <a:xfrm rot="2734603" flipH="1" flipV="1">
                  <a:off x="586" y="2609"/>
                  <a:ext cx="80" cy="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6" name="Line 154"/>
                <p:cNvSpPr>
                  <a:spLocks noChangeShapeType="1"/>
                </p:cNvSpPr>
                <p:nvPr/>
              </p:nvSpPr>
              <p:spPr bwMode="auto">
                <a:xfrm rot="2734603" flipV="1">
                  <a:off x="669" y="264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7" name="Line 155"/>
                <p:cNvSpPr>
                  <a:spLocks noChangeShapeType="1"/>
                </p:cNvSpPr>
                <p:nvPr/>
              </p:nvSpPr>
              <p:spPr bwMode="auto">
                <a:xfrm rot="2734603" flipV="1">
                  <a:off x="723" y="2465"/>
                  <a:ext cx="62" cy="67"/>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8" name="Line 156"/>
                <p:cNvSpPr>
                  <a:spLocks noChangeShapeType="1"/>
                </p:cNvSpPr>
                <p:nvPr/>
              </p:nvSpPr>
              <p:spPr bwMode="auto">
                <a:xfrm rot="2734603" flipV="1">
                  <a:off x="654" y="2486"/>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09" name="Line 157"/>
                <p:cNvSpPr>
                  <a:spLocks noChangeShapeType="1"/>
                </p:cNvSpPr>
                <p:nvPr/>
              </p:nvSpPr>
              <p:spPr bwMode="auto">
                <a:xfrm rot="2734603" flipV="1">
                  <a:off x="798" y="2594"/>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10" name="Line 158"/>
                <p:cNvSpPr>
                  <a:spLocks noChangeShapeType="1"/>
                </p:cNvSpPr>
                <p:nvPr/>
              </p:nvSpPr>
              <p:spPr bwMode="auto">
                <a:xfrm rot="2734603" flipV="1">
                  <a:off x="465" y="2418"/>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11" name="Oval 159"/>
                <p:cNvSpPr>
                  <a:spLocks noChangeArrowheads="1"/>
                </p:cNvSpPr>
                <p:nvPr/>
              </p:nvSpPr>
              <p:spPr bwMode="auto">
                <a:xfrm>
                  <a:off x="475" y="2381"/>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2" name="Oval 160"/>
                <p:cNvSpPr>
                  <a:spLocks noChangeArrowheads="1"/>
                </p:cNvSpPr>
                <p:nvPr/>
              </p:nvSpPr>
              <p:spPr bwMode="auto">
                <a:xfrm>
                  <a:off x="354"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3" name="Oval 161"/>
                <p:cNvSpPr>
                  <a:spLocks noChangeArrowheads="1"/>
                </p:cNvSpPr>
                <p:nvPr/>
              </p:nvSpPr>
              <p:spPr bwMode="auto">
                <a:xfrm>
                  <a:off x="444" y="254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4" name="Oval 162"/>
                <p:cNvSpPr>
                  <a:spLocks noChangeArrowheads="1"/>
                </p:cNvSpPr>
                <p:nvPr/>
              </p:nvSpPr>
              <p:spPr bwMode="auto">
                <a:xfrm>
                  <a:off x="402" y="245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5" name="Oval 163"/>
                <p:cNvSpPr>
                  <a:spLocks noChangeArrowheads="1"/>
                </p:cNvSpPr>
                <p:nvPr/>
              </p:nvSpPr>
              <p:spPr bwMode="auto">
                <a:xfrm>
                  <a:off x="570" y="254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6" name="Oval 164"/>
                <p:cNvSpPr>
                  <a:spLocks noChangeArrowheads="1"/>
                </p:cNvSpPr>
                <p:nvPr/>
              </p:nvSpPr>
              <p:spPr bwMode="auto">
                <a:xfrm>
                  <a:off x="648" y="245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7" name="Oval 165"/>
                <p:cNvSpPr>
                  <a:spLocks noChangeArrowheads="1"/>
                </p:cNvSpPr>
                <p:nvPr/>
              </p:nvSpPr>
              <p:spPr bwMode="auto">
                <a:xfrm>
                  <a:off x="720"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8" name="Oval 166"/>
                <p:cNvSpPr>
                  <a:spLocks noChangeArrowheads="1"/>
                </p:cNvSpPr>
                <p:nvPr/>
              </p:nvSpPr>
              <p:spPr bwMode="auto">
                <a:xfrm>
                  <a:off x="204" y="254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19" name="Oval 167"/>
                <p:cNvSpPr>
                  <a:spLocks noChangeArrowheads="1"/>
                </p:cNvSpPr>
                <p:nvPr/>
              </p:nvSpPr>
              <p:spPr bwMode="auto">
                <a:xfrm>
                  <a:off x="810" y="254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0" name="Oval 168"/>
                <p:cNvSpPr>
                  <a:spLocks noChangeArrowheads="1"/>
                </p:cNvSpPr>
                <p:nvPr/>
              </p:nvSpPr>
              <p:spPr bwMode="auto">
                <a:xfrm>
                  <a:off x="282" y="245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1" name="Line 169"/>
                <p:cNvSpPr>
                  <a:spLocks noChangeShapeType="1"/>
                </p:cNvSpPr>
                <p:nvPr/>
              </p:nvSpPr>
              <p:spPr bwMode="auto">
                <a:xfrm rot="2734603" flipV="1">
                  <a:off x="228" y="2670"/>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22" name="Oval 170"/>
                <p:cNvSpPr>
                  <a:spLocks noChangeArrowheads="1"/>
                </p:cNvSpPr>
                <p:nvPr/>
              </p:nvSpPr>
              <p:spPr bwMode="auto">
                <a:xfrm>
                  <a:off x="154" y="2693"/>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3" name="Oval 171"/>
                <p:cNvSpPr>
                  <a:spLocks noChangeArrowheads="1"/>
                </p:cNvSpPr>
                <p:nvPr/>
              </p:nvSpPr>
              <p:spPr bwMode="auto">
                <a:xfrm>
                  <a:off x="234"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4" name="Line 172"/>
                <p:cNvSpPr>
                  <a:spLocks noChangeShapeType="1"/>
                </p:cNvSpPr>
                <p:nvPr/>
              </p:nvSpPr>
              <p:spPr bwMode="auto">
                <a:xfrm rot="2734603" flipV="1">
                  <a:off x="829" y="2418"/>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25" name="Oval 173"/>
                <p:cNvSpPr>
                  <a:spLocks noChangeArrowheads="1"/>
                </p:cNvSpPr>
                <p:nvPr/>
              </p:nvSpPr>
              <p:spPr bwMode="auto">
                <a:xfrm>
                  <a:off x="839" y="2381"/>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6" name="Line 174"/>
                <p:cNvSpPr>
                  <a:spLocks noChangeShapeType="1"/>
                </p:cNvSpPr>
                <p:nvPr/>
              </p:nvSpPr>
              <p:spPr bwMode="auto">
                <a:xfrm rot="2734603" flipV="1">
                  <a:off x="592" y="2670"/>
                  <a:ext cx="11" cy="8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74927" name="Oval 175"/>
                <p:cNvSpPr>
                  <a:spLocks noChangeArrowheads="1"/>
                </p:cNvSpPr>
                <p:nvPr/>
              </p:nvSpPr>
              <p:spPr bwMode="auto">
                <a:xfrm>
                  <a:off x="518" y="2693"/>
                  <a:ext cx="83" cy="83"/>
                </a:xfrm>
                <a:prstGeom prst="ellipse">
                  <a:avLst/>
                </a:prstGeom>
                <a:gradFill rotWithShape="0">
                  <a:gsLst>
                    <a:gs pos="0">
                      <a:srgbClr val="FF1B1B">
                        <a:gamma/>
                        <a:shade val="46275"/>
                        <a:invGamma/>
                      </a:srgbClr>
                    </a:gs>
                    <a:gs pos="100000">
                      <a:srgbClr val="FF1B1B"/>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8" name="Oval 176"/>
                <p:cNvSpPr>
                  <a:spLocks noChangeArrowheads="1"/>
                </p:cNvSpPr>
                <p:nvPr/>
              </p:nvSpPr>
              <p:spPr bwMode="auto">
                <a:xfrm>
                  <a:off x="600" y="2636"/>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74929" name="Oval 177"/>
                <p:cNvSpPr>
                  <a:spLocks noChangeArrowheads="1"/>
                </p:cNvSpPr>
                <p:nvPr/>
              </p:nvSpPr>
              <p:spPr bwMode="auto">
                <a:xfrm>
                  <a:off x="768" y="2450"/>
                  <a:ext cx="83" cy="83"/>
                </a:xfrm>
                <a:prstGeom prst="ellipse">
                  <a:avLst/>
                </a:prstGeom>
                <a:gradFill rotWithShape="0">
                  <a:gsLst>
                    <a:gs pos="0">
                      <a:srgbClr val="FFFFCC">
                        <a:gamma/>
                        <a:shade val="66275"/>
                        <a:invGamma/>
                      </a:srgbClr>
                    </a:gs>
                    <a:gs pos="100000">
                      <a:srgbClr val="FFFFCC"/>
                    </a:gs>
                  </a:gsLst>
                  <a:lin ang="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mtClean="0">
                    <a:solidFill>
                      <a:srgbClr val="000000"/>
                    </a:solidFill>
                    <a:latin typeface="Times New Roman" panose="02020603050405020304" pitchFamily="18" charset="0"/>
                    <a:ea typeface="MS PGothic" panose="020B0600070205080204" pitchFamily="50" charset="-128"/>
                  </a:endParaRPr>
                </a:p>
              </p:txBody>
            </p:sp>
          </p:grpSp>
          <p:sp>
            <p:nvSpPr>
              <p:cNvPr id="74930" name="Rectangle 178"/>
              <p:cNvSpPr>
                <a:spLocks noChangeArrowheads="1"/>
              </p:cNvSpPr>
              <p:nvPr/>
            </p:nvSpPr>
            <p:spPr bwMode="auto">
              <a:xfrm>
                <a:off x="1161" y="3708"/>
                <a:ext cx="364" cy="25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ja-JP" sz="20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OH</a:t>
                </a:r>
              </a:p>
            </p:txBody>
          </p:sp>
        </p:grpSp>
        <p:sp>
          <p:nvSpPr>
            <p:cNvPr id="74931" name="Rectangle 179"/>
            <p:cNvSpPr>
              <a:spLocks noChangeArrowheads="1"/>
            </p:cNvSpPr>
            <p:nvPr/>
          </p:nvSpPr>
          <p:spPr bwMode="auto">
            <a:xfrm>
              <a:off x="3846" y="3760"/>
              <a:ext cx="480" cy="372"/>
            </a:xfrm>
            <a:prstGeom prst="rect">
              <a:avLst/>
            </a:prstGeom>
            <a:gradFill rotWithShape="0">
              <a:gsLst>
                <a:gs pos="0">
                  <a:srgbClr val="CC00CC"/>
                </a:gs>
                <a:gs pos="100000">
                  <a:srgbClr val="CC00CC">
                    <a:gamma/>
                    <a:shade val="20000"/>
                    <a:invGamma/>
                  </a:srgbClr>
                </a:gs>
              </a:gsLst>
              <a:lin ang="270000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T4</a:t>
              </a:r>
            </a:p>
          </p:txBody>
        </p:sp>
        <p:sp>
          <p:nvSpPr>
            <p:cNvPr id="74932" name="Rectangle 180"/>
            <p:cNvSpPr>
              <a:spLocks noChangeArrowheads="1"/>
            </p:cNvSpPr>
            <p:nvPr/>
          </p:nvSpPr>
          <p:spPr bwMode="auto">
            <a:xfrm>
              <a:off x="4683" y="3461"/>
              <a:ext cx="480" cy="372"/>
            </a:xfrm>
            <a:prstGeom prst="rect">
              <a:avLst/>
            </a:prstGeom>
            <a:gradFill rotWithShape="0">
              <a:gsLst>
                <a:gs pos="0">
                  <a:srgbClr val="CC00CC"/>
                </a:gs>
                <a:gs pos="100000">
                  <a:srgbClr val="CC00CC">
                    <a:gamma/>
                    <a:shade val="20000"/>
                    <a:invGamma/>
                  </a:srgbClr>
                </a:gs>
              </a:gsLst>
              <a:lin ang="2700000" scaled="1"/>
            </a:gra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28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T4</a:t>
              </a:r>
            </a:p>
          </p:txBody>
        </p:sp>
        <p:sp>
          <p:nvSpPr>
            <p:cNvPr id="74933" name="Rectangle 181"/>
            <p:cNvSpPr>
              <a:spLocks noChangeArrowheads="1"/>
            </p:cNvSpPr>
            <p:nvPr/>
          </p:nvSpPr>
          <p:spPr bwMode="auto">
            <a:xfrm>
              <a:off x="4737" y="3801"/>
              <a:ext cx="396" cy="231"/>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Free</a:t>
              </a:r>
            </a:p>
          </p:txBody>
        </p:sp>
        <p:sp>
          <p:nvSpPr>
            <p:cNvPr id="74934" name="AutoShape 182"/>
            <p:cNvSpPr>
              <a:spLocks noChangeArrowheads="1"/>
            </p:cNvSpPr>
            <p:nvPr/>
          </p:nvSpPr>
          <p:spPr bwMode="auto">
            <a:xfrm rot="19800000">
              <a:off x="4361" y="3724"/>
              <a:ext cx="291" cy="155"/>
            </a:xfrm>
            <a:prstGeom prst="rightArrow">
              <a:avLst>
                <a:gd name="adj1" fmla="val 50000"/>
                <a:gd name="adj2" fmla="val 46935"/>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ja-JP" altLang="en-US" smtClean="0">
                <a:solidFill>
                  <a:srgbClr val="000000"/>
                </a:solidFill>
                <a:latin typeface="Times" panose="02020603050405020304" pitchFamily="18" charset="0"/>
              </a:endParaRPr>
            </a:p>
          </p:txBody>
        </p:sp>
        <p:sp>
          <p:nvSpPr>
            <p:cNvPr id="74935" name="AutoShape 183"/>
            <p:cNvSpPr>
              <a:spLocks noChangeArrowheads="1"/>
            </p:cNvSpPr>
            <p:nvPr/>
          </p:nvSpPr>
          <p:spPr bwMode="auto">
            <a:xfrm>
              <a:off x="4513" y="1916"/>
              <a:ext cx="863" cy="342"/>
            </a:xfrm>
            <a:prstGeom prst="flowChartConnector">
              <a:avLst/>
            </a:prstGeom>
            <a:gradFill rotWithShape="0">
              <a:gsLst>
                <a:gs pos="0">
                  <a:srgbClr val="6600CC"/>
                </a:gs>
                <a:gs pos="100000">
                  <a:srgbClr val="6600CC">
                    <a:gamma/>
                    <a:shade val="30196"/>
                    <a:invGamma/>
                  </a:srgbClr>
                </a:gs>
              </a:gsLst>
              <a:lin ang="2700000" scaled="1"/>
            </a:gradFill>
            <a:ln w="12700">
              <a:solidFill>
                <a:schemeClr val="bg1"/>
              </a:solidFill>
              <a:round/>
              <a:headEnd/>
              <a:tailEnd/>
            </a:ln>
            <a:effectLst/>
            <a:extLst>
              <a:ext uri="{AF507438-7753-43E0-B8FC-AC1667EBCBE1}">
                <a14:hiddenEffects xmlns:a14="http://schemas.microsoft.com/office/drawing/2010/main">
                  <a:effectLst>
                    <a:outerShdw dist="53882" dir="2700000" algn="ctr" rotWithShape="0">
                      <a:schemeClr val="tx1"/>
                    </a:outerShdw>
                  </a:effectLst>
                </a14:hiddenEffects>
              </a:ext>
            </a:extLst>
          </p:spPr>
          <p:txBody>
            <a:bodyPr anchor="ctr"/>
            <a:lstStyle/>
            <a:p>
              <a:pPr algn="ctr">
                <a:spcBef>
                  <a:spcPct val="50000"/>
                </a:spcBef>
              </a:pPr>
              <a:r>
                <a:rPr lang="ja-JP" altLang="en-US" sz="20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抱合体化</a:t>
              </a:r>
            </a:p>
          </p:txBody>
        </p:sp>
        <p:sp>
          <p:nvSpPr>
            <p:cNvPr id="74936" name="Rectangle 184"/>
            <p:cNvSpPr>
              <a:spLocks noChangeArrowheads="1"/>
            </p:cNvSpPr>
            <p:nvPr/>
          </p:nvSpPr>
          <p:spPr bwMode="auto">
            <a:xfrm>
              <a:off x="4660" y="1713"/>
              <a:ext cx="696" cy="231"/>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UDP-GT</a:t>
              </a:r>
            </a:p>
          </p:txBody>
        </p:sp>
        <p:sp>
          <p:nvSpPr>
            <p:cNvPr id="74937" name="Rectangle 185"/>
            <p:cNvSpPr>
              <a:spLocks noChangeArrowheads="1"/>
            </p:cNvSpPr>
            <p:nvPr/>
          </p:nvSpPr>
          <p:spPr bwMode="auto">
            <a:xfrm>
              <a:off x="4916" y="2755"/>
              <a:ext cx="545" cy="25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20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　排泄</a:t>
              </a:r>
            </a:p>
          </p:txBody>
        </p:sp>
        <p:cxnSp>
          <p:nvCxnSpPr>
            <p:cNvPr id="74938" name="AutoShape 186"/>
            <p:cNvCxnSpPr>
              <a:cxnSpLocks noChangeShapeType="1"/>
            </p:cNvCxnSpPr>
            <p:nvPr/>
          </p:nvCxnSpPr>
          <p:spPr bwMode="auto">
            <a:xfrm rot="16200000">
              <a:off x="4717" y="2897"/>
              <a:ext cx="637" cy="415"/>
            </a:xfrm>
            <a:prstGeom prst="curvedConnector3">
              <a:avLst>
                <a:gd name="adj1" fmla="val 180532"/>
              </a:avLst>
            </a:prstGeom>
            <a:noFill/>
            <a:ln w="63500">
              <a:solidFill>
                <a:schemeClr val="bg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sp>
          <p:nvSpPr>
            <p:cNvPr id="74939" name="Rectangle 187"/>
            <p:cNvSpPr>
              <a:spLocks noChangeArrowheads="1"/>
            </p:cNvSpPr>
            <p:nvPr/>
          </p:nvSpPr>
          <p:spPr bwMode="auto">
            <a:xfrm>
              <a:off x="1624" y="3130"/>
              <a:ext cx="87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ja-JP" altLang="en-US"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血液</a:t>
              </a:r>
            </a:p>
          </p:txBody>
        </p:sp>
        <p:cxnSp>
          <p:nvCxnSpPr>
            <p:cNvPr id="74940" name="AutoShape 188"/>
            <p:cNvCxnSpPr>
              <a:cxnSpLocks noChangeShapeType="1"/>
            </p:cNvCxnSpPr>
            <p:nvPr/>
          </p:nvCxnSpPr>
          <p:spPr bwMode="auto">
            <a:xfrm rot="16200000" flipH="1">
              <a:off x="1272" y="2831"/>
              <a:ext cx="1229" cy="609"/>
            </a:xfrm>
            <a:prstGeom prst="curvedConnector2">
              <a:avLst/>
            </a:prstGeom>
            <a:noFill/>
            <a:ln w="88900">
              <a:solidFill>
                <a:srgbClr val="FFFF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cxnSp>
      </p:grpSp>
      <p:grpSp>
        <p:nvGrpSpPr>
          <p:cNvPr id="74941" name="Group 189"/>
          <p:cNvGrpSpPr>
            <a:grpSpLocks/>
          </p:cNvGrpSpPr>
          <p:nvPr/>
        </p:nvGrpSpPr>
        <p:grpSpPr bwMode="auto">
          <a:xfrm>
            <a:off x="47625" y="4686300"/>
            <a:ext cx="2855913" cy="1795463"/>
            <a:chOff x="30" y="2952"/>
            <a:chExt cx="1799" cy="1131"/>
          </a:xfrm>
        </p:grpSpPr>
        <p:sp>
          <p:nvSpPr>
            <p:cNvPr id="74942" name="Oval 190"/>
            <p:cNvSpPr>
              <a:spLocks noChangeArrowheads="1"/>
            </p:cNvSpPr>
            <p:nvPr/>
          </p:nvSpPr>
          <p:spPr bwMode="auto">
            <a:xfrm>
              <a:off x="63" y="3291"/>
              <a:ext cx="1235" cy="792"/>
            </a:xfrm>
            <a:prstGeom prst="ellipse">
              <a:avLst/>
            </a:prstGeom>
            <a:solidFill>
              <a:schemeClr val="bg1"/>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74943" name="AutoShape 191"/>
            <p:cNvSpPr>
              <a:spLocks noChangeArrowheads="1"/>
            </p:cNvSpPr>
            <p:nvPr/>
          </p:nvSpPr>
          <p:spPr bwMode="auto">
            <a:xfrm rot="1200000" flipH="1">
              <a:off x="1320" y="3773"/>
              <a:ext cx="509" cy="244"/>
            </a:xfrm>
            <a:prstGeom prst="rightArrow">
              <a:avLst>
                <a:gd name="adj1" fmla="val 50000"/>
                <a:gd name="adj2" fmla="val 52152"/>
              </a:avLst>
            </a:prstGeom>
            <a:solidFill>
              <a:srgbClr val="FF0000"/>
            </a:solidFill>
            <a:ln w="12700">
              <a:solidFill>
                <a:schemeClr val="bg1"/>
              </a:solidFill>
              <a:miter lim="800000"/>
              <a:headEnd/>
              <a:tailEnd/>
            </a:ln>
            <a:effectLst>
              <a:outerShdw dist="35921" dir="2700000" algn="ctr" rotWithShape="0">
                <a:srgbClr val="808080"/>
              </a:outerShdw>
            </a:effectLst>
          </p:spPr>
          <p:txBody>
            <a:bodyPr wrap="none" anchor="ctr"/>
            <a:lstStyle/>
            <a:p>
              <a:endParaRPr lang="ja-JP" altLang="en-US" smtClean="0">
                <a:solidFill>
                  <a:srgbClr val="000000"/>
                </a:solidFill>
                <a:latin typeface="Times" panose="02020603050405020304" pitchFamily="18" charset="0"/>
              </a:endParaRPr>
            </a:p>
          </p:txBody>
        </p:sp>
        <p:sp>
          <p:nvSpPr>
            <p:cNvPr id="74944" name="Rectangle 192"/>
            <p:cNvSpPr>
              <a:spLocks noChangeArrowheads="1"/>
            </p:cNvSpPr>
            <p:nvPr/>
          </p:nvSpPr>
          <p:spPr bwMode="auto">
            <a:xfrm>
              <a:off x="30" y="3504"/>
              <a:ext cx="1260" cy="3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a:r>
                <a:rPr lang="ja-JP" altLang="en-US" sz="2600" b="1" smtClean="0">
                  <a:solidFill>
                    <a:srgbClr val="FF00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脳細胞</a:t>
              </a:r>
            </a:p>
          </p:txBody>
        </p:sp>
        <p:sp>
          <p:nvSpPr>
            <p:cNvPr id="74945" name="Rectangle 193"/>
            <p:cNvSpPr>
              <a:spLocks noChangeArrowheads="1"/>
            </p:cNvSpPr>
            <p:nvPr/>
          </p:nvSpPr>
          <p:spPr bwMode="auto">
            <a:xfrm>
              <a:off x="37" y="2952"/>
              <a:ext cx="1418" cy="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　 毒性影響</a:t>
              </a:r>
            </a:p>
          </p:txBody>
        </p:sp>
      </p:grpSp>
    </p:spTree>
    <p:extLst>
      <p:ext uri="{BB962C8B-B14F-4D97-AF65-F5344CB8AC3E}">
        <p14:creationId xmlns:p14="http://schemas.microsoft.com/office/powerpoint/2010/main" val="244704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4885"/>
                                        </p:tgtEl>
                                        <p:attrNameLst>
                                          <p:attrName>style.visibility</p:attrName>
                                        </p:attrNameLst>
                                      </p:cBhvr>
                                      <p:to>
                                        <p:strVal val="visible"/>
                                      </p:to>
                                    </p:set>
                                    <p:animEffect transition="in" filter="wipe(right)">
                                      <p:cBhvr>
                                        <p:cTn id="7" dur="500"/>
                                        <p:tgtEl>
                                          <p:spTgt spid="748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4891"/>
                                        </p:tgtEl>
                                        <p:attrNameLst>
                                          <p:attrName>style.visibility</p:attrName>
                                        </p:attrNameLst>
                                      </p:cBhvr>
                                      <p:to>
                                        <p:strVal val="visible"/>
                                      </p:to>
                                    </p:set>
                                    <p:animEffect transition="in" filter="wipe(left)">
                                      <p:cBhvr>
                                        <p:cTn id="12" dur="500"/>
                                        <p:tgtEl>
                                          <p:spTgt spid="748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74941"/>
                                        </p:tgtEl>
                                        <p:attrNameLst>
                                          <p:attrName>style.visibility</p:attrName>
                                        </p:attrNameLst>
                                      </p:cBhvr>
                                      <p:to>
                                        <p:strVal val="visible"/>
                                      </p:to>
                                    </p:set>
                                    <p:animEffect transition="in" filter="wipe(right)">
                                      <p:cBhvr>
                                        <p:cTn id="17" dur="500"/>
                                        <p:tgtEl>
                                          <p:spTgt spid="74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2141538" y="3387725"/>
            <a:ext cx="8874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Retention Time (min)</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grpSp>
        <p:nvGrpSpPr>
          <p:cNvPr id="81923" name="Group 3"/>
          <p:cNvGrpSpPr>
            <a:grpSpLocks/>
          </p:cNvGrpSpPr>
          <p:nvPr/>
        </p:nvGrpSpPr>
        <p:grpSpPr bwMode="auto">
          <a:xfrm>
            <a:off x="336550" y="1306513"/>
            <a:ext cx="3867150" cy="2044700"/>
            <a:chOff x="212" y="823"/>
            <a:chExt cx="2436" cy="1288"/>
          </a:xfrm>
        </p:grpSpPr>
        <p:sp>
          <p:nvSpPr>
            <p:cNvPr id="81924" name="Freeform 4"/>
            <p:cNvSpPr>
              <a:spLocks/>
            </p:cNvSpPr>
            <p:nvPr/>
          </p:nvSpPr>
          <p:spPr bwMode="auto">
            <a:xfrm>
              <a:off x="564" y="879"/>
              <a:ext cx="2083" cy="1077"/>
            </a:xfrm>
            <a:custGeom>
              <a:avLst/>
              <a:gdLst>
                <a:gd name="T0" fmla="*/ 39 w 2546"/>
                <a:gd name="T1" fmla="*/ 1194 h 1201"/>
                <a:gd name="T2" fmla="*/ 78 w 2546"/>
                <a:gd name="T3" fmla="*/ 1198 h 1201"/>
                <a:gd name="T4" fmla="*/ 121 w 2546"/>
                <a:gd name="T5" fmla="*/ 1194 h 1201"/>
                <a:gd name="T6" fmla="*/ 164 w 2546"/>
                <a:gd name="T7" fmla="*/ 1194 h 1201"/>
                <a:gd name="T8" fmla="*/ 203 w 2546"/>
                <a:gd name="T9" fmla="*/ 1194 h 1201"/>
                <a:gd name="T10" fmla="*/ 246 w 2546"/>
                <a:gd name="T11" fmla="*/ 1191 h 1201"/>
                <a:gd name="T12" fmla="*/ 288 w 2546"/>
                <a:gd name="T13" fmla="*/ 1194 h 1201"/>
                <a:gd name="T14" fmla="*/ 328 w 2546"/>
                <a:gd name="T15" fmla="*/ 1191 h 1201"/>
                <a:gd name="T16" fmla="*/ 370 w 2546"/>
                <a:gd name="T17" fmla="*/ 1191 h 1201"/>
                <a:gd name="T18" fmla="*/ 413 w 2546"/>
                <a:gd name="T19" fmla="*/ 1188 h 1201"/>
                <a:gd name="T20" fmla="*/ 452 w 2546"/>
                <a:gd name="T21" fmla="*/ 1194 h 1201"/>
                <a:gd name="T22" fmla="*/ 495 w 2546"/>
                <a:gd name="T23" fmla="*/ 1191 h 1201"/>
                <a:gd name="T24" fmla="*/ 538 w 2546"/>
                <a:gd name="T25" fmla="*/ 1172 h 1201"/>
                <a:gd name="T26" fmla="*/ 580 w 2546"/>
                <a:gd name="T27" fmla="*/ 1188 h 1201"/>
                <a:gd name="T28" fmla="*/ 620 w 2546"/>
                <a:gd name="T29" fmla="*/ 1191 h 1201"/>
                <a:gd name="T30" fmla="*/ 662 w 2546"/>
                <a:gd name="T31" fmla="*/ 1194 h 1201"/>
                <a:gd name="T32" fmla="*/ 705 w 2546"/>
                <a:gd name="T33" fmla="*/ 1188 h 1201"/>
                <a:gd name="T34" fmla="*/ 744 w 2546"/>
                <a:gd name="T35" fmla="*/ 1188 h 1201"/>
                <a:gd name="T36" fmla="*/ 787 w 2546"/>
                <a:gd name="T37" fmla="*/ 1191 h 1201"/>
                <a:gd name="T38" fmla="*/ 827 w 2546"/>
                <a:gd name="T39" fmla="*/ 1191 h 1201"/>
                <a:gd name="T40" fmla="*/ 869 w 2546"/>
                <a:gd name="T41" fmla="*/ 1191 h 1201"/>
                <a:gd name="T42" fmla="*/ 912 w 2546"/>
                <a:gd name="T43" fmla="*/ 1191 h 1201"/>
                <a:gd name="T44" fmla="*/ 951 w 2546"/>
                <a:gd name="T45" fmla="*/ 1191 h 1201"/>
                <a:gd name="T46" fmla="*/ 997 w 2546"/>
                <a:gd name="T47" fmla="*/ 1191 h 1201"/>
                <a:gd name="T48" fmla="*/ 1037 w 2546"/>
                <a:gd name="T49" fmla="*/ 1175 h 1201"/>
                <a:gd name="T50" fmla="*/ 1079 w 2546"/>
                <a:gd name="T51" fmla="*/ 1162 h 1201"/>
                <a:gd name="T52" fmla="*/ 1119 w 2546"/>
                <a:gd name="T53" fmla="*/ 1188 h 1201"/>
                <a:gd name="T54" fmla="*/ 1161 w 2546"/>
                <a:gd name="T55" fmla="*/ 1188 h 1201"/>
                <a:gd name="T56" fmla="*/ 1204 w 2546"/>
                <a:gd name="T57" fmla="*/ 1191 h 1201"/>
                <a:gd name="T58" fmla="*/ 1243 w 2546"/>
                <a:gd name="T59" fmla="*/ 1181 h 1201"/>
                <a:gd name="T60" fmla="*/ 1286 w 2546"/>
                <a:gd name="T61" fmla="*/ 1175 h 1201"/>
                <a:gd name="T62" fmla="*/ 1329 w 2546"/>
                <a:gd name="T63" fmla="*/ 1139 h 1201"/>
                <a:gd name="T64" fmla="*/ 1368 w 2546"/>
                <a:gd name="T65" fmla="*/ 1191 h 1201"/>
                <a:gd name="T66" fmla="*/ 1411 w 2546"/>
                <a:gd name="T67" fmla="*/ 1089 h 1201"/>
                <a:gd name="T68" fmla="*/ 1453 w 2546"/>
                <a:gd name="T69" fmla="*/ 1188 h 1201"/>
                <a:gd name="T70" fmla="*/ 1496 w 2546"/>
                <a:gd name="T71" fmla="*/ 994 h 1201"/>
                <a:gd name="T72" fmla="*/ 1535 w 2546"/>
                <a:gd name="T73" fmla="*/ 1188 h 1201"/>
                <a:gd name="T74" fmla="*/ 1578 w 2546"/>
                <a:gd name="T75" fmla="*/ 1188 h 1201"/>
                <a:gd name="T76" fmla="*/ 1621 w 2546"/>
                <a:gd name="T77" fmla="*/ 1162 h 1201"/>
                <a:gd name="T78" fmla="*/ 1660 w 2546"/>
                <a:gd name="T79" fmla="*/ 1191 h 1201"/>
                <a:gd name="T80" fmla="*/ 1703 w 2546"/>
                <a:gd name="T81" fmla="*/ 1083 h 1201"/>
                <a:gd name="T82" fmla="*/ 1745 w 2546"/>
                <a:gd name="T83" fmla="*/ 988 h 1201"/>
                <a:gd name="T84" fmla="*/ 1785 w 2546"/>
                <a:gd name="T85" fmla="*/ 837 h 1201"/>
                <a:gd name="T86" fmla="*/ 1827 w 2546"/>
                <a:gd name="T87" fmla="*/ 1188 h 1201"/>
                <a:gd name="T88" fmla="*/ 1870 w 2546"/>
                <a:gd name="T89" fmla="*/ 1188 h 1201"/>
                <a:gd name="T90" fmla="*/ 1913 w 2546"/>
                <a:gd name="T91" fmla="*/ 1188 h 1201"/>
                <a:gd name="T92" fmla="*/ 1952 w 2546"/>
                <a:gd name="T93" fmla="*/ 1188 h 1201"/>
                <a:gd name="T94" fmla="*/ 1995 w 2546"/>
                <a:gd name="T95" fmla="*/ 1188 h 1201"/>
                <a:gd name="T96" fmla="*/ 2037 w 2546"/>
                <a:gd name="T97" fmla="*/ 1188 h 1201"/>
                <a:gd name="T98" fmla="*/ 2077 w 2546"/>
                <a:gd name="T99" fmla="*/ 1185 h 1201"/>
                <a:gd name="T100" fmla="*/ 2119 w 2546"/>
                <a:gd name="T101" fmla="*/ 1181 h 1201"/>
                <a:gd name="T102" fmla="*/ 2159 w 2546"/>
                <a:gd name="T103" fmla="*/ 1139 h 1201"/>
                <a:gd name="T104" fmla="*/ 2201 w 2546"/>
                <a:gd name="T105" fmla="*/ 1191 h 1201"/>
                <a:gd name="T106" fmla="*/ 2244 w 2546"/>
                <a:gd name="T107" fmla="*/ 1188 h 1201"/>
                <a:gd name="T108" fmla="*/ 2283 w 2546"/>
                <a:gd name="T109" fmla="*/ 1188 h 1201"/>
                <a:gd name="T110" fmla="*/ 2326 w 2546"/>
                <a:gd name="T111" fmla="*/ 1175 h 1201"/>
                <a:gd name="T112" fmla="*/ 2369 w 2546"/>
                <a:gd name="T113" fmla="*/ 1188 h 1201"/>
                <a:gd name="T114" fmla="*/ 2411 w 2546"/>
                <a:gd name="T115" fmla="*/ 1178 h 1201"/>
                <a:gd name="T116" fmla="*/ 2451 w 2546"/>
                <a:gd name="T117" fmla="*/ 1178 h 1201"/>
                <a:gd name="T118" fmla="*/ 2493 w 2546"/>
                <a:gd name="T119" fmla="*/ 978 h 1201"/>
                <a:gd name="T120" fmla="*/ 2536 w 2546"/>
                <a:gd name="T121" fmla="*/ 1181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46" h="1201">
                  <a:moveTo>
                    <a:pt x="0" y="1194"/>
                  </a:moveTo>
                  <a:lnTo>
                    <a:pt x="0" y="1194"/>
                  </a:lnTo>
                  <a:lnTo>
                    <a:pt x="3" y="1194"/>
                  </a:lnTo>
                  <a:lnTo>
                    <a:pt x="6" y="1194"/>
                  </a:lnTo>
                  <a:lnTo>
                    <a:pt x="9" y="1194"/>
                  </a:lnTo>
                  <a:lnTo>
                    <a:pt x="13" y="1194"/>
                  </a:lnTo>
                  <a:lnTo>
                    <a:pt x="16" y="1194"/>
                  </a:lnTo>
                  <a:lnTo>
                    <a:pt x="16" y="1194"/>
                  </a:lnTo>
                  <a:lnTo>
                    <a:pt x="19" y="1194"/>
                  </a:lnTo>
                  <a:lnTo>
                    <a:pt x="23" y="1194"/>
                  </a:lnTo>
                  <a:lnTo>
                    <a:pt x="26" y="1194"/>
                  </a:lnTo>
                  <a:lnTo>
                    <a:pt x="26" y="1194"/>
                  </a:lnTo>
                  <a:lnTo>
                    <a:pt x="29" y="1194"/>
                  </a:lnTo>
                  <a:lnTo>
                    <a:pt x="32" y="1194"/>
                  </a:lnTo>
                  <a:lnTo>
                    <a:pt x="36" y="1194"/>
                  </a:lnTo>
                  <a:lnTo>
                    <a:pt x="39" y="1194"/>
                  </a:lnTo>
                  <a:lnTo>
                    <a:pt x="39" y="1194"/>
                  </a:lnTo>
                  <a:lnTo>
                    <a:pt x="42" y="1194"/>
                  </a:lnTo>
                  <a:lnTo>
                    <a:pt x="46" y="1194"/>
                  </a:lnTo>
                  <a:lnTo>
                    <a:pt x="49" y="1194"/>
                  </a:lnTo>
                  <a:lnTo>
                    <a:pt x="52" y="1194"/>
                  </a:lnTo>
                  <a:lnTo>
                    <a:pt x="52" y="1194"/>
                  </a:lnTo>
                  <a:lnTo>
                    <a:pt x="55" y="1194"/>
                  </a:lnTo>
                  <a:lnTo>
                    <a:pt x="59" y="1194"/>
                  </a:lnTo>
                  <a:lnTo>
                    <a:pt x="59" y="1194"/>
                  </a:lnTo>
                  <a:lnTo>
                    <a:pt x="62" y="1194"/>
                  </a:lnTo>
                  <a:lnTo>
                    <a:pt x="65" y="1194"/>
                  </a:lnTo>
                  <a:lnTo>
                    <a:pt x="69" y="1194"/>
                  </a:lnTo>
                  <a:lnTo>
                    <a:pt x="72" y="1198"/>
                  </a:lnTo>
                  <a:lnTo>
                    <a:pt x="75" y="1198"/>
                  </a:lnTo>
                  <a:lnTo>
                    <a:pt x="78" y="1198"/>
                  </a:lnTo>
                  <a:lnTo>
                    <a:pt x="78" y="1198"/>
                  </a:lnTo>
                  <a:lnTo>
                    <a:pt x="82" y="1198"/>
                  </a:lnTo>
                  <a:lnTo>
                    <a:pt x="85" y="1198"/>
                  </a:lnTo>
                  <a:lnTo>
                    <a:pt x="88" y="1198"/>
                  </a:lnTo>
                  <a:lnTo>
                    <a:pt x="88" y="1198"/>
                  </a:lnTo>
                  <a:lnTo>
                    <a:pt x="91" y="1198"/>
                  </a:lnTo>
                  <a:lnTo>
                    <a:pt x="95" y="1198"/>
                  </a:lnTo>
                  <a:lnTo>
                    <a:pt x="98" y="1198"/>
                  </a:lnTo>
                  <a:lnTo>
                    <a:pt x="101" y="1201"/>
                  </a:lnTo>
                  <a:lnTo>
                    <a:pt x="105" y="1201"/>
                  </a:lnTo>
                  <a:lnTo>
                    <a:pt x="105" y="1198"/>
                  </a:lnTo>
                  <a:lnTo>
                    <a:pt x="108" y="1201"/>
                  </a:lnTo>
                  <a:lnTo>
                    <a:pt x="111" y="1198"/>
                  </a:lnTo>
                  <a:lnTo>
                    <a:pt x="114" y="1198"/>
                  </a:lnTo>
                  <a:lnTo>
                    <a:pt x="114" y="1194"/>
                  </a:lnTo>
                  <a:lnTo>
                    <a:pt x="118" y="1194"/>
                  </a:lnTo>
                  <a:lnTo>
                    <a:pt x="121" y="1194"/>
                  </a:lnTo>
                  <a:lnTo>
                    <a:pt x="124" y="1194"/>
                  </a:lnTo>
                  <a:lnTo>
                    <a:pt x="124" y="1194"/>
                  </a:lnTo>
                  <a:lnTo>
                    <a:pt x="128" y="1194"/>
                  </a:lnTo>
                  <a:lnTo>
                    <a:pt x="131" y="1191"/>
                  </a:lnTo>
                  <a:lnTo>
                    <a:pt x="134" y="1194"/>
                  </a:lnTo>
                  <a:lnTo>
                    <a:pt x="137" y="1194"/>
                  </a:lnTo>
                  <a:lnTo>
                    <a:pt x="141" y="1194"/>
                  </a:lnTo>
                  <a:lnTo>
                    <a:pt x="141" y="1191"/>
                  </a:lnTo>
                  <a:lnTo>
                    <a:pt x="144" y="1191"/>
                  </a:lnTo>
                  <a:lnTo>
                    <a:pt x="147" y="1191"/>
                  </a:lnTo>
                  <a:lnTo>
                    <a:pt x="147" y="1194"/>
                  </a:lnTo>
                  <a:lnTo>
                    <a:pt x="151" y="1194"/>
                  </a:lnTo>
                  <a:lnTo>
                    <a:pt x="154" y="1194"/>
                  </a:lnTo>
                  <a:lnTo>
                    <a:pt x="157" y="1194"/>
                  </a:lnTo>
                  <a:lnTo>
                    <a:pt x="160" y="1194"/>
                  </a:lnTo>
                  <a:lnTo>
                    <a:pt x="164" y="1194"/>
                  </a:lnTo>
                  <a:lnTo>
                    <a:pt x="167" y="1194"/>
                  </a:lnTo>
                  <a:lnTo>
                    <a:pt x="167" y="1194"/>
                  </a:lnTo>
                  <a:lnTo>
                    <a:pt x="170" y="1194"/>
                  </a:lnTo>
                  <a:lnTo>
                    <a:pt x="174" y="1194"/>
                  </a:lnTo>
                  <a:lnTo>
                    <a:pt x="174" y="1194"/>
                  </a:lnTo>
                  <a:lnTo>
                    <a:pt x="177" y="1194"/>
                  </a:lnTo>
                  <a:lnTo>
                    <a:pt x="180" y="1191"/>
                  </a:lnTo>
                  <a:lnTo>
                    <a:pt x="183" y="1194"/>
                  </a:lnTo>
                  <a:lnTo>
                    <a:pt x="187" y="1194"/>
                  </a:lnTo>
                  <a:lnTo>
                    <a:pt x="190" y="1194"/>
                  </a:lnTo>
                  <a:lnTo>
                    <a:pt x="190" y="1194"/>
                  </a:lnTo>
                  <a:lnTo>
                    <a:pt x="193" y="1194"/>
                  </a:lnTo>
                  <a:lnTo>
                    <a:pt x="196" y="1194"/>
                  </a:lnTo>
                  <a:lnTo>
                    <a:pt x="200" y="1194"/>
                  </a:lnTo>
                  <a:lnTo>
                    <a:pt x="200" y="1194"/>
                  </a:lnTo>
                  <a:lnTo>
                    <a:pt x="203" y="1194"/>
                  </a:lnTo>
                  <a:lnTo>
                    <a:pt x="206" y="1194"/>
                  </a:lnTo>
                  <a:lnTo>
                    <a:pt x="210" y="1194"/>
                  </a:lnTo>
                  <a:lnTo>
                    <a:pt x="213" y="1194"/>
                  </a:lnTo>
                  <a:lnTo>
                    <a:pt x="213" y="1194"/>
                  </a:lnTo>
                  <a:lnTo>
                    <a:pt x="216" y="1194"/>
                  </a:lnTo>
                  <a:lnTo>
                    <a:pt x="219" y="1194"/>
                  </a:lnTo>
                  <a:lnTo>
                    <a:pt x="223" y="1194"/>
                  </a:lnTo>
                  <a:lnTo>
                    <a:pt x="226" y="1194"/>
                  </a:lnTo>
                  <a:lnTo>
                    <a:pt x="229" y="1194"/>
                  </a:lnTo>
                  <a:lnTo>
                    <a:pt x="229" y="1194"/>
                  </a:lnTo>
                  <a:lnTo>
                    <a:pt x="233" y="1194"/>
                  </a:lnTo>
                  <a:lnTo>
                    <a:pt x="236" y="1194"/>
                  </a:lnTo>
                  <a:lnTo>
                    <a:pt x="236" y="1194"/>
                  </a:lnTo>
                  <a:lnTo>
                    <a:pt x="239" y="1194"/>
                  </a:lnTo>
                  <a:lnTo>
                    <a:pt x="242" y="1191"/>
                  </a:lnTo>
                  <a:lnTo>
                    <a:pt x="246" y="1191"/>
                  </a:lnTo>
                  <a:lnTo>
                    <a:pt x="249" y="1191"/>
                  </a:lnTo>
                  <a:lnTo>
                    <a:pt x="252" y="1194"/>
                  </a:lnTo>
                  <a:lnTo>
                    <a:pt x="256" y="1194"/>
                  </a:lnTo>
                  <a:lnTo>
                    <a:pt x="256" y="1194"/>
                  </a:lnTo>
                  <a:lnTo>
                    <a:pt x="259" y="1194"/>
                  </a:lnTo>
                  <a:lnTo>
                    <a:pt x="262" y="1194"/>
                  </a:lnTo>
                  <a:lnTo>
                    <a:pt x="262" y="1194"/>
                  </a:lnTo>
                  <a:lnTo>
                    <a:pt x="265" y="1194"/>
                  </a:lnTo>
                  <a:lnTo>
                    <a:pt x="269" y="1194"/>
                  </a:lnTo>
                  <a:lnTo>
                    <a:pt x="272" y="1194"/>
                  </a:lnTo>
                  <a:lnTo>
                    <a:pt x="275" y="1194"/>
                  </a:lnTo>
                  <a:lnTo>
                    <a:pt x="279" y="1194"/>
                  </a:lnTo>
                  <a:lnTo>
                    <a:pt x="279" y="1194"/>
                  </a:lnTo>
                  <a:lnTo>
                    <a:pt x="282" y="1194"/>
                  </a:lnTo>
                  <a:lnTo>
                    <a:pt x="285" y="1194"/>
                  </a:lnTo>
                  <a:lnTo>
                    <a:pt x="288" y="1194"/>
                  </a:lnTo>
                  <a:lnTo>
                    <a:pt x="288" y="1194"/>
                  </a:lnTo>
                  <a:lnTo>
                    <a:pt x="292" y="1194"/>
                  </a:lnTo>
                  <a:lnTo>
                    <a:pt x="295" y="1194"/>
                  </a:lnTo>
                  <a:lnTo>
                    <a:pt x="298" y="1194"/>
                  </a:lnTo>
                  <a:lnTo>
                    <a:pt x="298" y="1194"/>
                  </a:lnTo>
                  <a:lnTo>
                    <a:pt x="301" y="1194"/>
                  </a:lnTo>
                  <a:lnTo>
                    <a:pt x="305" y="1194"/>
                  </a:lnTo>
                  <a:lnTo>
                    <a:pt x="308" y="1191"/>
                  </a:lnTo>
                  <a:lnTo>
                    <a:pt x="311" y="1194"/>
                  </a:lnTo>
                  <a:lnTo>
                    <a:pt x="315" y="1194"/>
                  </a:lnTo>
                  <a:lnTo>
                    <a:pt x="315" y="1194"/>
                  </a:lnTo>
                  <a:lnTo>
                    <a:pt x="318" y="1194"/>
                  </a:lnTo>
                  <a:lnTo>
                    <a:pt x="321" y="1194"/>
                  </a:lnTo>
                  <a:lnTo>
                    <a:pt x="324" y="1194"/>
                  </a:lnTo>
                  <a:lnTo>
                    <a:pt x="324" y="1191"/>
                  </a:lnTo>
                  <a:lnTo>
                    <a:pt x="328" y="1191"/>
                  </a:lnTo>
                  <a:lnTo>
                    <a:pt x="331" y="1191"/>
                  </a:lnTo>
                  <a:lnTo>
                    <a:pt x="334" y="1191"/>
                  </a:lnTo>
                  <a:lnTo>
                    <a:pt x="338" y="1194"/>
                  </a:lnTo>
                  <a:lnTo>
                    <a:pt x="341" y="1194"/>
                  </a:lnTo>
                  <a:lnTo>
                    <a:pt x="344" y="1191"/>
                  </a:lnTo>
                  <a:lnTo>
                    <a:pt x="344" y="1191"/>
                  </a:lnTo>
                  <a:lnTo>
                    <a:pt x="347" y="1191"/>
                  </a:lnTo>
                  <a:lnTo>
                    <a:pt x="351" y="1191"/>
                  </a:lnTo>
                  <a:lnTo>
                    <a:pt x="351" y="1194"/>
                  </a:lnTo>
                  <a:lnTo>
                    <a:pt x="354" y="1194"/>
                  </a:lnTo>
                  <a:lnTo>
                    <a:pt x="357" y="1191"/>
                  </a:lnTo>
                  <a:lnTo>
                    <a:pt x="361" y="1191"/>
                  </a:lnTo>
                  <a:lnTo>
                    <a:pt x="364" y="1191"/>
                  </a:lnTo>
                  <a:lnTo>
                    <a:pt x="364" y="1191"/>
                  </a:lnTo>
                  <a:lnTo>
                    <a:pt x="367" y="1191"/>
                  </a:lnTo>
                  <a:lnTo>
                    <a:pt x="370" y="1191"/>
                  </a:lnTo>
                  <a:lnTo>
                    <a:pt x="374" y="1191"/>
                  </a:lnTo>
                  <a:lnTo>
                    <a:pt x="377" y="1194"/>
                  </a:lnTo>
                  <a:lnTo>
                    <a:pt x="377" y="1194"/>
                  </a:lnTo>
                  <a:lnTo>
                    <a:pt x="380" y="1194"/>
                  </a:lnTo>
                  <a:lnTo>
                    <a:pt x="384" y="1198"/>
                  </a:lnTo>
                  <a:lnTo>
                    <a:pt x="387" y="1198"/>
                  </a:lnTo>
                  <a:lnTo>
                    <a:pt x="387" y="1198"/>
                  </a:lnTo>
                  <a:lnTo>
                    <a:pt x="390" y="1194"/>
                  </a:lnTo>
                  <a:lnTo>
                    <a:pt x="393" y="1194"/>
                  </a:lnTo>
                  <a:lnTo>
                    <a:pt x="397" y="1194"/>
                  </a:lnTo>
                  <a:lnTo>
                    <a:pt x="400" y="1194"/>
                  </a:lnTo>
                  <a:lnTo>
                    <a:pt x="403" y="1194"/>
                  </a:lnTo>
                  <a:lnTo>
                    <a:pt x="403" y="1191"/>
                  </a:lnTo>
                  <a:lnTo>
                    <a:pt x="406" y="1191"/>
                  </a:lnTo>
                  <a:lnTo>
                    <a:pt x="410" y="1188"/>
                  </a:lnTo>
                  <a:lnTo>
                    <a:pt x="413" y="1188"/>
                  </a:lnTo>
                  <a:lnTo>
                    <a:pt x="413" y="1188"/>
                  </a:lnTo>
                  <a:lnTo>
                    <a:pt x="416" y="1191"/>
                  </a:lnTo>
                  <a:lnTo>
                    <a:pt x="420" y="1191"/>
                  </a:lnTo>
                  <a:lnTo>
                    <a:pt x="423" y="1191"/>
                  </a:lnTo>
                  <a:lnTo>
                    <a:pt x="426" y="1191"/>
                  </a:lnTo>
                  <a:lnTo>
                    <a:pt x="429" y="1194"/>
                  </a:lnTo>
                  <a:lnTo>
                    <a:pt x="429" y="1194"/>
                  </a:lnTo>
                  <a:lnTo>
                    <a:pt x="433" y="1194"/>
                  </a:lnTo>
                  <a:lnTo>
                    <a:pt x="436" y="1194"/>
                  </a:lnTo>
                  <a:lnTo>
                    <a:pt x="439" y="1194"/>
                  </a:lnTo>
                  <a:lnTo>
                    <a:pt x="439" y="1194"/>
                  </a:lnTo>
                  <a:lnTo>
                    <a:pt x="443" y="1194"/>
                  </a:lnTo>
                  <a:lnTo>
                    <a:pt x="446" y="1194"/>
                  </a:lnTo>
                  <a:lnTo>
                    <a:pt x="449" y="1194"/>
                  </a:lnTo>
                  <a:lnTo>
                    <a:pt x="452" y="1194"/>
                  </a:lnTo>
                  <a:lnTo>
                    <a:pt x="452" y="1194"/>
                  </a:lnTo>
                  <a:lnTo>
                    <a:pt x="456" y="1194"/>
                  </a:lnTo>
                  <a:lnTo>
                    <a:pt x="459" y="1191"/>
                  </a:lnTo>
                  <a:lnTo>
                    <a:pt x="462" y="1191"/>
                  </a:lnTo>
                  <a:lnTo>
                    <a:pt x="466" y="1188"/>
                  </a:lnTo>
                  <a:lnTo>
                    <a:pt x="466" y="1191"/>
                  </a:lnTo>
                  <a:lnTo>
                    <a:pt x="469" y="1191"/>
                  </a:lnTo>
                  <a:lnTo>
                    <a:pt x="472" y="1194"/>
                  </a:lnTo>
                  <a:lnTo>
                    <a:pt x="475" y="1194"/>
                  </a:lnTo>
                  <a:lnTo>
                    <a:pt x="475" y="1194"/>
                  </a:lnTo>
                  <a:lnTo>
                    <a:pt x="479" y="1194"/>
                  </a:lnTo>
                  <a:lnTo>
                    <a:pt x="482" y="1194"/>
                  </a:lnTo>
                  <a:lnTo>
                    <a:pt x="485" y="1194"/>
                  </a:lnTo>
                  <a:lnTo>
                    <a:pt x="489" y="1191"/>
                  </a:lnTo>
                  <a:lnTo>
                    <a:pt x="492" y="1191"/>
                  </a:lnTo>
                  <a:lnTo>
                    <a:pt x="492" y="1191"/>
                  </a:lnTo>
                  <a:lnTo>
                    <a:pt x="495" y="1191"/>
                  </a:lnTo>
                  <a:lnTo>
                    <a:pt x="498" y="1194"/>
                  </a:lnTo>
                  <a:lnTo>
                    <a:pt x="502" y="1191"/>
                  </a:lnTo>
                  <a:lnTo>
                    <a:pt x="502" y="1191"/>
                  </a:lnTo>
                  <a:lnTo>
                    <a:pt x="505" y="1191"/>
                  </a:lnTo>
                  <a:lnTo>
                    <a:pt x="508" y="1191"/>
                  </a:lnTo>
                  <a:lnTo>
                    <a:pt x="511" y="1191"/>
                  </a:lnTo>
                  <a:lnTo>
                    <a:pt x="515" y="1191"/>
                  </a:lnTo>
                  <a:lnTo>
                    <a:pt x="518" y="1191"/>
                  </a:lnTo>
                  <a:lnTo>
                    <a:pt x="518" y="1191"/>
                  </a:lnTo>
                  <a:lnTo>
                    <a:pt x="521" y="1191"/>
                  </a:lnTo>
                  <a:lnTo>
                    <a:pt x="525" y="1191"/>
                  </a:lnTo>
                  <a:lnTo>
                    <a:pt x="528" y="1188"/>
                  </a:lnTo>
                  <a:lnTo>
                    <a:pt x="528" y="1185"/>
                  </a:lnTo>
                  <a:lnTo>
                    <a:pt x="531" y="1175"/>
                  </a:lnTo>
                  <a:lnTo>
                    <a:pt x="534" y="1172"/>
                  </a:lnTo>
                  <a:lnTo>
                    <a:pt x="538" y="1172"/>
                  </a:lnTo>
                  <a:lnTo>
                    <a:pt x="538" y="1175"/>
                  </a:lnTo>
                  <a:lnTo>
                    <a:pt x="541" y="1181"/>
                  </a:lnTo>
                  <a:lnTo>
                    <a:pt x="544" y="1185"/>
                  </a:lnTo>
                  <a:lnTo>
                    <a:pt x="548" y="1191"/>
                  </a:lnTo>
                  <a:lnTo>
                    <a:pt x="551" y="1194"/>
                  </a:lnTo>
                  <a:lnTo>
                    <a:pt x="554" y="1194"/>
                  </a:lnTo>
                  <a:lnTo>
                    <a:pt x="554" y="1194"/>
                  </a:lnTo>
                  <a:lnTo>
                    <a:pt x="557" y="1188"/>
                  </a:lnTo>
                  <a:lnTo>
                    <a:pt x="561" y="1178"/>
                  </a:lnTo>
                  <a:lnTo>
                    <a:pt x="564" y="1172"/>
                  </a:lnTo>
                  <a:lnTo>
                    <a:pt x="564" y="1172"/>
                  </a:lnTo>
                  <a:lnTo>
                    <a:pt x="567" y="1175"/>
                  </a:lnTo>
                  <a:lnTo>
                    <a:pt x="571" y="1178"/>
                  </a:lnTo>
                  <a:lnTo>
                    <a:pt x="574" y="1181"/>
                  </a:lnTo>
                  <a:lnTo>
                    <a:pt x="577" y="1188"/>
                  </a:lnTo>
                  <a:lnTo>
                    <a:pt x="580" y="1188"/>
                  </a:lnTo>
                  <a:lnTo>
                    <a:pt x="580" y="1191"/>
                  </a:lnTo>
                  <a:lnTo>
                    <a:pt x="584" y="1191"/>
                  </a:lnTo>
                  <a:lnTo>
                    <a:pt x="587" y="1191"/>
                  </a:lnTo>
                  <a:lnTo>
                    <a:pt x="590" y="1191"/>
                  </a:lnTo>
                  <a:lnTo>
                    <a:pt x="590" y="1191"/>
                  </a:lnTo>
                  <a:lnTo>
                    <a:pt x="594" y="1191"/>
                  </a:lnTo>
                  <a:lnTo>
                    <a:pt x="597" y="1191"/>
                  </a:lnTo>
                  <a:lnTo>
                    <a:pt x="600" y="1191"/>
                  </a:lnTo>
                  <a:lnTo>
                    <a:pt x="603" y="1191"/>
                  </a:lnTo>
                  <a:lnTo>
                    <a:pt x="603" y="1191"/>
                  </a:lnTo>
                  <a:lnTo>
                    <a:pt x="607" y="1191"/>
                  </a:lnTo>
                  <a:lnTo>
                    <a:pt x="610" y="1191"/>
                  </a:lnTo>
                  <a:lnTo>
                    <a:pt x="613" y="1194"/>
                  </a:lnTo>
                  <a:lnTo>
                    <a:pt x="616" y="1194"/>
                  </a:lnTo>
                  <a:lnTo>
                    <a:pt x="616" y="1191"/>
                  </a:lnTo>
                  <a:lnTo>
                    <a:pt x="620" y="1191"/>
                  </a:lnTo>
                  <a:lnTo>
                    <a:pt x="623" y="1188"/>
                  </a:lnTo>
                  <a:lnTo>
                    <a:pt x="626" y="1191"/>
                  </a:lnTo>
                  <a:lnTo>
                    <a:pt x="626" y="1191"/>
                  </a:lnTo>
                  <a:lnTo>
                    <a:pt x="630" y="1191"/>
                  </a:lnTo>
                  <a:lnTo>
                    <a:pt x="633" y="1191"/>
                  </a:lnTo>
                  <a:lnTo>
                    <a:pt x="636" y="1191"/>
                  </a:lnTo>
                  <a:lnTo>
                    <a:pt x="639" y="1188"/>
                  </a:lnTo>
                  <a:lnTo>
                    <a:pt x="643" y="1185"/>
                  </a:lnTo>
                  <a:lnTo>
                    <a:pt x="643" y="1185"/>
                  </a:lnTo>
                  <a:lnTo>
                    <a:pt x="646" y="1185"/>
                  </a:lnTo>
                  <a:lnTo>
                    <a:pt x="649" y="1188"/>
                  </a:lnTo>
                  <a:lnTo>
                    <a:pt x="653" y="1191"/>
                  </a:lnTo>
                  <a:lnTo>
                    <a:pt x="653" y="1191"/>
                  </a:lnTo>
                  <a:lnTo>
                    <a:pt x="656" y="1194"/>
                  </a:lnTo>
                  <a:lnTo>
                    <a:pt x="659" y="1194"/>
                  </a:lnTo>
                  <a:lnTo>
                    <a:pt x="662" y="1194"/>
                  </a:lnTo>
                  <a:lnTo>
                    <a:pt x="666" y="1191"/>
                  </a:lnTo>
                  <a:lnTo>
                    <a:pt x="669" y="1191"/>
                  </a:lnTo>
                  <a:lnTo>
                    <a:pt x="669" y="1191"/>
                  </a:lnTo>
                  <a:lnTo>
                    <a:pt x="672" y="1191"/>
                  </a:lnTo>
                  <a:lnTo>
                    <a:pt x="676" y="1191"/>
                  </a:lnTo>
                  <a:lnTo>
                    <a:pt x="679" y="1191"/>
                  </a:lnTo>
                  <a:lnTo>
                    <a:pt x="679" y="1191"/>
                  </a:lnTo>
                  <a:lnTo>
                    <a:pt x="682" y="1194"/>
                  </a:lnTo>
                  <a:lnTo>
                    <a:pt x="685" y="1191"/>
                  </a:lnTo>
                  <a:lnTo>
                    <a:pt x="689" y="1191"/>
                  </a:lnTo>
                  <a:lnTo>
                    <a:pt x="692" y="1191"/>
                  </a:lnTo>
                  <a:lnTo>
                    <a:pt x="692" y="1191"/>
                  </a:lnTo>
                  <a:lnTo>
                    <a:pt x="695" y="1191"/>
                  </a:lnTo>
                  <a:lnTo>
                    <a:pt x="699" y="1191"/>
                  </a:lnTo>
                  <a:lnTo>
                    <a:pt x="702" y="1188"/>
                  </a:lnTo>
                  <a:lnTo>
                    <a:pt x="705" y="1188"/>
                  </a:lnTo>
                  <a:lnTo>
                    <a:pt x="705" y="1188"/>
                  </a:lnTo>
                  <a:lnTo>
                    <a:pt x="708" y="1188"/>
                  </a:lnTo>
                  <a:lnTo>
                    <a:pt x="712" y="1191"/>
                  </a:lnTo>
                  <a:lnTo>
                    <a:pt x="712" y="1194"/>
                  </a:lnTo>
                  <a:lnTo>
                    <a:pt x="715" y="1194"/>
                  </a:lnTo>
                  <a:lnTo>
                    <a:pt x="718" y="1194"/>
                  </a:lnTo>
                  <a:lnTo>
                    <a:pt x="722" y="1191"/>
                  </a:lnTo>
                  <a:lnTo>
                    <a:pt x="725" y="1191"/>
                  </a:lnTo>
                  <a:lnTo>
                    <a:pt x="728" y="1191"/>
                  </a:lnTo>
                  <a:lnTo>
                    <a:pt x="731" y="1194"/>
                  </a:lnTo>
                  <a:lnTo>
                    <a:pt x="731" y="1194"/>
                  </a:lnTo>
                  <a:lnTo>
                    <a:pt x="735" y="1191"/>
                  </a:lnTo>
                  <a:lnTo>
                    <a:pt x="738" y="1191"/>
                  </a:lnTo>
                  <a:lnTo>
                    <a:pt x="741" y="1191"/>
                  </a:lnTo>
                  <a:lnTo>
                    <a:pt x="741" y="1191"/>
                  </a:lnTo>
                  <a:lnTo>
                    <a:pt x="744" y="1188"/>
                  </a:lnTo>
                  <a:lnTo>
                    <a:pt x="748" y="1185"/>
                  </a:lnTo>
                  <a:lnTo>
                    <a:pt x="751" y="1181"/>
                  </a:lnTo>
                  <a:lnTo>
                    <a:pt x="754" y="1185"/>
                  </a:lnTo>
                  <a:lnTo>
                    <a:pt x="758" y="1188"/>
                  </a:lnTo>
                  <a:lnTo>
                    <a:pt x="758" y="1191"/>
                  </a:lnTo>
                  <a:lnTo>
                    <a:pt x="761" y="1191"/>
                  </a:lnTo>
                  <a:lnTo>
                    <a:pt x="764" y="1191"/>
                  </a:lnTo>
                  <a:lnTo>
                    <a:pt x="767" y="1188"/>
                  </a:lnTo>
                  <a:lnTo>
                    <a:pt x="767" y="1188"/>
                  </a:lnTo>
                  <a:lnTo>
                    <a:pt x="771" y="1188"/>
                  </a:lnTo>
                  <a:lnTo>
                    <a:pt x="774" y="1191"/>
                  </a:lnTo>
                  <a:lnTo>
                    <a:pt x="777" y="1191"/>
                  </a:lnTo>
                  <a:lnTo>
                    <a:pt x="777" y="1194"/>
                  </a:lnTo>
                  <a:lnTo>
                    <a:pt x="781" y="1191"/>
                  </a:lnTo>
                  <a:lnTo>
                    <a:pt x="784" y="1191"/>
                  </a:lnTo>
                  <a:lnTo>
                    <a:pt x="787" y="1191"/>
                  </a:lnTo>
                  <a:lnTo>
                    <a:pt x="790" y="1191"/>
                  </a:lnTo>
                  <a:lnTo>
                    <a:pt x="794" y="1191"/>
                  </a:lnTo>
                  <a:lnTo>
                    <a:pt x="794" y="1191"/>
                  </a:lnTo>
                  <a:lnTo>
                    <a:pt x="797" y="1191"/>
                  </a:lnTo>
                  <a:lnTo>
                    <a:pt x="800" y="1191"/>
                  </a:lnTo>
                  <a:lnTo>
                    <a:pt x="800" y="1191"/>
                  </a:lnTo>
                  <a:lnTo>
                    <a:pt x="804" y="1191"/>
                  </a:lnTo>
                  <a:lnTo>
                    <a:pt x="807" y="1191"/>
                  </a:lnTo>
                  <a:lnTo>
                    <a:pt x="810" y="1191"/>
                  </a:lnTo>
                  <a:lnTo>
                    <a:pt x="813" y="1188"/>
                  </a:lnTo>
                  <a:lnTo>
                    <a:pt x="817" y="1188"/>
                  </a:lnTo>
                  <a:lnTo>
                    <a:pt x="820" y="1185"/>
                  </a:lnTo>
                  <a:lnTo>
                    <a:pt x="820" y="1185"/>
                  </a:lnTo>
                  <a:lnTo>
                    <a:pt x="823" y="1185"/>
                  </a:lnTo>
                  <a:lnTo>
                    <a:pt x="827" y="1188"/>
                  </a:lnTo>
                  <a:lnTo>
                    <a:pt x="827" y="1191"/>
                  </a:lnTo>
                  <a:lnTo>
                    <a:pt x="830" y="1191"/>
                  </a:lnTo>
                  <a:lnTo>
                    <a:pt x="833" y="1191"/>
                  </a:lnTo>
                  <a:lnTo>
                    <a:pt x="836" y="1194"/>
                  </a:lnTo>
                  <a:lnTo>
                    <a:pt x="840" y="1191"/>
                  </a:lnTo>
                  <a:lnTo>
                    <a:pt x="843" y="1191"/>
                  </a:lnTo>
                  <a:lnTo>
                    <a:pt x="843" y="1191"/>
                  </a:lnTo>
                  <a:lnTo>
                    <a:pt x="846" y="1194"/>
                  </a:lnTo>
                  <a:lnTo>
                    <a:pt x="849" y="1191"/>
                  </a:lnTo>
                  <a:lnTo>
                    <a:pt x="853" y="1191"/>
                  </a:lnTo>
                  <a:lnTo>
                    <a:pt x="853" y="1191"/>
                  </a:lnTo>
                  <a:lnTo>
                    <a:pt x="856" y="1191"/>
                  </a:lnTo>
                  <a:lnTo>
                    <a:pt x="859" y="1191"/>
                  </a:lnTo>
                  <a:lnTo>
                    <a:pt x="863" y="1191"/>
                  </a:lnTo>
                  <a:lnTo>
                    <a:pt x="866" y="1191"/>
                  </a:lnTo>
                  <a:lnTo>
                    <a:pt x="866" y="1191"/>
                  </a:lnTo>
                  <a:lnTo>
                    <a:pt x="869" y="1191"/>
                  </a:lnTo>
                  <a:lnTo>
                    <a:pt x="872" y="1191"/>
                  </a:lnTo>
                  <a:lnTo>
                    <a:pt x="876" y="1188"/>
                  </a:lnTo>
                  <a:lnTo>
                    <a:pt x="879" y="1188"/>
                  </a:lnTo>
                  <a:lnTo>
                    <a:pt x="882" y="1188"/>
                  </a:lnTo>
                  <a:lnTo>
                    <a:pt x="882" y="1188"/>
                  </a:lnTo>
                  <a:lnTo>
                    <a:pt x="886" y="1188"/>
                  </a:lnTo>
                  <a:lnTo>
                    <a:pt x="889" y="1188"/>
                  </a:lnTo>
                  <a:lnTo>
                    <a:pt x="889" y="1191"/>
                  </a:lnTo>
                  <a:lnTo>
                    <a:pt x="892" y="1191"/>
                  </a:lnTo>
                  <a:lnTo>
                    <a:pt x="895" y="1191"/>
                  </a:lnTo>
                  <a:lnTo>
                    <a:pt x="899" y="1191"/>
                  </a:lnTo>
                  <a:lnTo>
                    <a:pt x="902" y="1191"/>
                  </a:lnTo>
                  <a:lnTo>
                    <a:pt x="905" y="1191"/>
                  </a:lnTo>
                  <a:lnTo>
                    <a:pt x="909" y="1191"/>
                  </a:lnTo>
                  <a:lnTo>
                    <a:pt x="909" y="1191"/>
                  </a:lnTo>
                  <a:lnTo>
                    <a:pt x="912" y="1191"/>
                  </a:lnTo>
                  <a:lnTo>
                    <a:pt x="915" y="1191"/>
                  </a:lnTo>
                  <a:lnTo>
                    <a:pt x="915" y="1194"/>
                  </a:lnTo>
                  <a:lnTo>
                    <a:pt x="918" y="1191"/>
                  </a:lnTo>
                  <a:lnTo>
                    <a:pt x="922" y="1191"/>
                  </a:lnTo>
                  <a:lnTo>
                    <a:pt x="925" y="1191"/>
                  </a:lnTo>
                  <a:lnTo>
                    <a:pt x="928" y="1194"/>
                  </a:lnTo>
                  <a:lnTo>
                    <a:pt x="932" y="1194"/>
                  </a:lnTo>
                  <a:lnTo>
                    <a:pt x="932" y="1194"/>
                  </a:lnTo>
                  <a:lnTo>
                    <a:pt x="935" y="1191"/>
                  </a:lnTo>
                  <a:lnTo>
                    <a:pt x="938" y="1191"/>
                  </a:lnTo>
                  <a:lnTo>
                    <a:pt x="941" y="1194"/>
                  </a:lnTo>
                  <a:lnTo>
                    <a:pt x="941" y="1191"/>
                  </a:lnTo>
                  <a:lnTo>
                    <a:pt x="945" y="1191"/>
                  </a:lnTo>
                  <a:lnTo>
                    <a:pt x="948" y="1191"/>
                  </a:lnTo>
                  <a:lnTo>
                    <a:pt x="951" y="1191"/>
                  </a:lnTo>
                  <a:lnTo>
                    <a:pt x="951" y="1191"/>
                  </a:lnTo>
                  <a:lnTo>
                    <a:pt x="954" y="1191"/>
                  </a:lnTo>
                  <a:lnTo>
                    <a:pt x="958" y="1188"/>
                  </a:lnTo>
                  <a:lnTo>
                    <a:pt x="961" y="1185"/>
                  </a:lnTo>
                  <a:lnTo>
                    <a:pt x="964" y="1181"/>
                  </a:lnTo>
                  <a:lnTo>
                    <a:pt x="968" y="1181"/>
                  </a:lnTo>
                  <a:lnTo>
                    <a:pt x="968" y="1181"/>
                  </a:lnTo>
                  <a:lnTo>
                    <a:pt x="971" y="1188"/>
                  </a:lnTo>
                  <a:lnTo>
                    <a:pt x="974" y="1191"/>
                  </a:lnTo>
                  <a:lnTo>
                    <a:pt x="977" y="1191"/>
                  </a:lnTo>
                  <a:lnTo>
                    <a:pt x="977" y="1191"/>
                  </a:lnTo>
                  <a:lnTo>
                    <a:pt x="981" y="1191"/>
                  </a:lnTo>
                  <a:lnTo>
                    <a:pt x="984" y="1191"/>
                  </a:lnTo>
                  <a:lnTo>
                    <a:pt x="987" y="1188"/>
                  </a:lnTo>
                  <a:lnTo>
                    <a:pt x="991" y="1188"/>
                  </a:lnTo>
                  <a:lnTo>
                    <a:pt x="994" y="1188"/>
                  </a:lnTo>
                  <a:lnTo>
                    <a:pt x="997" y="1191"/>
                  </a:lnTo>
                  <a:lnTo>
                    <a:pt x="997" y="1191"/>
                  </a:lnTo>
                  <a:lnTo>
                    <a:pt x="1000" y="1191"/>
                  </a:lnTo>
                  <a:lnTo>
                    <a:pt x="1004" y="1194"/>
                  </a:lnTo>
                  <a:lnTo>
                    <a:pt x="1004" y="1194"/>
                  </a:lnTo>
                  <a:lnTo>
                    <a:pt x="1007" y="1194"/>
                  </a:lnTo>
                  <a:lnTo>
                    <a:pt x="1010" y="1191"/>
                  </a:lnTo>
                  <a:lnTo>
                    <a:pt x="1014" y="1191"/>
                  </a:lnTo>
                  <a:lnTo>
                    <a:pt x="1017" y="1188"/>
                  </a:lnTo>
                  <a:lnTo>
                    <a:pt x="1017" y="1188"/>
                  </a:lnTo>
                  <a:lnTo>
                    <a:pt x="1020" y="1188"/>
                  </a:lnTo>
                  <a:lnTo>
                    <a:pt x="1023" y="1188"/>
                  </a:lnTo>
                  <a:lnTo>
                    <a:pt x="1027" y="1188"/>
                  </a:lnTo>
                  <a:lnTo>
                    <a:pt x="1030" y="1188"/>
                  </a:lnTo>
                  <a:lnTo>
                    <a:pt x="1030" y="1185"/>
                  </a:lnTo>
                  <a:lnTo>
                    <a:pt x="1033" y="1181"/>
                  </a:lnTo>
                  <a:lnTo>
                    <a:pt x="1037" y="1175"/>
                  </a:lnTo>
                  <a:lnTo>
                    <a:pt x="1040" y="1168"/>
                  </a:lnTo>
                  <a:lnTo>
                    <a:pt x="1040" y="1165"/>
                  </a:lnTo>
                  <a:lnTo>
                    <a:pt x="1043" y="1162"/>
                  </a:lnTo>
                  <a:lnTo>
                    <a:pt x="1046" y="1165"/>
                  </a:lnTo>
                  <a:lnTo>
                    <a:pt x="1050" y="1172"/>
                  </a:lnTo>
                  <a:lnTo>
                    <a:pt x="1053" y="1178"/>
                  </a:lnTo>
                  <a:lnTo>
                    <a:pt x="1056" y="1181"/>
                  </a:lnTo>
                  <a:lnTo>
                    <a:pt x="1056" y="1188"/>
                  </a:lnTo>
                  <a:lnTo>
                    <a:pt x="1059" y="1191"/>
                  </a:lnTo>
                  <a:lnTo>
                    <a:pt x="1063" y="1191"/>
                  </a:lnTo>
                  <a:lnTo>
                    <a:pt x="1066" y="1191"/>
                  </a:lnTo>
                  <a:lnTo>
                    <a:pt x="1066" y="1191"/>
                  </a:lnTo>
                  <a:lnTo>
                    <a:pt x="1069" y="1188"/>
                  </a:lnTo>
                  <a:lnTo>
                    <a:pt x="1073" y="1181"/>
                  </a:lnTo>
                  <a:lnTo>
                    <a:pt x="1076" y="1168"/>
                  </a:lnTo>
                  <a:lnTo>
                    <a:pt x="1079" y="1162"/>
                  </a:lnTo>
                  <a:lnTo>
                    <a:pt x="1082" y="1162"/>
                  </a:lnTo>
                  <a:lnTo>
                    <a:pt x="1082" y="1172"/>
                  </a:lnTo>
                  <a:lnTo>
                    <a:pt x="1086" y="1181"/>
                  </a:lnTo>
                  <a:lnTo>
                    <a:pt x="1089" y="1188"/>
                  </a:lnTo>
                  <a:lnTo>
                    <a:pt x="1092" y="1188"/>
                  </a:lnTo>
                  <a:lnTo>
                    <a:pt x="1092" y="1181"/>
                  </a:lnTo>
                  <a:lnTo>
                    <a:pt x="1096" y="1165"/>
                  </a:lnTo>
                  <a:lnTo>
                    <a:pt x="1099" y="1145"/>
                  </a:lnTo>
                  <a:lnTo>
                    <a:pt x="1102" y="1142"/>
                  </a:lnTo>
                  <a:lnTo>
                    <a:pt x="1105" y="1152"/>
                  </a:lnTo>
                  <a:lnTo>
                    <a:pt x="1105" y="1168"/>
                  </a:lnTo>
                  <a:lnTo>
                    <a:pt x="1109" y="1178"/>
                  </a:lnTo>
                  <a:lnTo>
                    <a:pt x="1112" y="1181"/>
                  </a:lnTo>
                  <a:lnTo>
                    <a:pt x="1115" y="1185"/>
                  </a:lnTo>
                  <a:lnTo>
                    <a:pt x="1119" y="1185"/>
                  </a:lnTo>
                  <a:lnTo>
                    <a:pt x="1119" y="1188"/>
                  </a:lnTo>
                  <a:lnTo>
                    <a:pt x="1122" y="1188"/>
                  </a:lnTo>
                  <a:lnTo>
                    <a:pt x="1125" y="1185"/>
                  </a:lnTo>
                  <a:lnTo>
                    <a:pt x="1128" y="1178"/>
                  </a:lnTo>
                  <a:lnTo>
                    <a:pt x="1128" y="1175"/>
                  </a:lnTo>
                  <a:lnTo>
                    <a:pt x="1132" y="1172"/>
                  </a:lnTo>
                  <a:lnTo>
                    <a:pt x="1135" y="1168"/>
                  </a:lnTo>
                  <a:lnTo>
                    <a:pt x="1138" y="1155"/>
                  </a:lnTo>
                  <a:lnTo>
                    <a:pt x="1142" y="1135"/>
                  </a:lnTo>
                  <a:lnTo>
                    <a:pt x="1145" y="1116"/>
                  </a:lnTo>
                  <a:lnTo>
                    <a:pt x="1145" y="1103"/>
                  </a:lnTo>
                  <a:lnTo>
                    <a:pt x="1148" y="1112"/>
                  </a:lnTo>
                  <a:lnTo>
                    <a:pt x="1151" y="1129"/>
                  </a:lnTo>
                  <a:lnTo>
                    <a:pt x="1155" y="1155"/>
                  </a:lnTo>
                  <a:lnTo>
                    <a:pt x="1155" y="1172"/>
                  </a:lnTo>
                  <a:lnTo>
                    <a:pt x="1158" y="1185"/>
                  </a:lnTo>
                  <a:lnTo>
                    <a:pt x="1161" y="1188"/>
                  </a:lnTo>
                  <a:lnTo>
                    <a:pt x="1164" y="1191"/>
                  </a:lnTo>
                  <a:lnTo>
                    <a:pt x="1168" y="1191"/>
                  </a:lnTo>
                  <a:lnTo>
                    <a:pt x="1171" y="1191"/>
                  </a:lnTo>
                  <a:lnTo>
                    <a:pt x="1171" y="1188"/>
                  </a:lnTo>
                  <a:lnTo>
                    <a:pt x="1174" y="1188"/>
                  </a:lnTo>
                  <a:lnTo>
                    <a:pt x="1178" y="1188"/>
                  </a:lnTo>
                  <a:lnTo>
                    <a:pt x="1181" y="1188"/>
                  </a:lnTo>
                  <a:lnTo>
                    <a:pt x="1181" y="1188"/>
                  </a:lnTo>
                  <a:lnTo>
                    <a:pt x="1184" y="1188"/>
                  </a:lnTo>
                  <a:lnTo>
                    <a:pt x="1187" y="1191"/>
                  </a:lnTo>
                  <a:lnTo>
                    <a:pt x="1191" y="1191"/>
                  </a:lnTo>
                  <a:lnTo>
                    <a:pt x="1191" y="1191"/>
                  </a:lnTo>
                  <a:lnTo>
                    <a:pt x="1194" y="1191"/>
                  </a:lnTo>
                  <a:lnTo>
                    <a:pt x="1197" y="1191"/>
                  </a:lnTo>
                  <a:lnTo>
                    <a:pt x="1201" y="1191"/>
                  </a:lnTo>
                  <a:lnTo>
                    <a:pt x="1204" y="1191"/>
                  </a:lnTo>
                  <a:lnTo>
                    <a:pt x="1207" y="1191"/>
                  </a:lnTo>
                  <a:lnTo>
                    <a:pt x="1207" y="1191"/>
                  </a:lnTo>
                  <a:lnTo>
                    <a:pt x="1210" y="1191"/>
                  </a:lnTo>
                  <a:lnTo>
                    <a:pt x="1214" y="1191"/>
                  </a:lnTo>
                  <a:lnTo>
                    <a:pt x="1217" y="1191"/>
                  </a:lnTo>
                  <a:lnTo>
                    <a:pt x="1217" y="1191"/>
                  </a:lnTo>
                  <a:lnTo>
                    <a:pt x="1220" y="1191"/>
                  </a:lnTo>
                  <a:lnTo>
                    <a:pt x="1224" y="1191"/>
                  </a:lnTo>
                  <a:lnTo>
                    <a:pt x="1227" y="1191"/>
                  </a:lnTo>
                  <a:lnTo>
                    <a:pt x="1230" y="1191"/>
                  </a:lnTo>
                  <a:lnTo>
                    <a:pt x="1233" y="1188"/>
                  </a:lnTo>
                  <a:lnTo>
                    <a:pt x="1233" y="1185"/>
                  </a:lnTo>
                  <a:lnTo>
                    <a:pt x="1237" y="1181"/>
                  </a:lnTo>
                  <a:lnTo>
                    <a:pt x="1240" y="1181"/>
                  </a:lnTo>
                  <a:lnTo>
                    <a:pt x="1243" y="1181"/>
                  </a:lnTo>
                  <a:lnTo>
                    <a:pt x="1243" y="1181"/>
                  </a:lnTo>
                  <a:lnTo>
                    <a:pt x="1247" y="1181"/>
                  </a:lnTo>
                  <a:lnTo>
                    <a:pt x="1250" y="1181"/>
                  </a:lnTo>
                  <a:lnTo>
                    <a:pt x="1253" y="1181"/>
                  </a:lnTo>
                  <a:lnTo>
                    <a:pt x="1256" y="1185"/>
                  </a:lnTo>
                  <a:lnTo>
                    <a:pt x="1260" y="1188"/>
                  </a:lnTo>
                  <a:lnTo>
                    <a:pt x="1260" y="1188"/>
                  </a:lnTo>
                  <a:lnTo>
                    <a:pt x="1263" y="1185"/>
                  </a:lnTo>
                  <a:lnTo>
                    <a:pt x="1266" y="1188"/>
                  </a:lnTo>
                  <a:lnTo>
                    <a:pt x="1269" y="1188"/>
                  </a:lnTo>
                  <a:lnTo>
                    <a:pt x="1269" y="1191"/>
                  </a:lnTo>
                  <a:lnTo>
                    <a:pt x="1273" y="1191"/>
                  </a:lnTo>
                  <a:lnTo>
                    <a:pt x="1276" y="1188"/>
                  </a:lnTo>
                  <a:lnTo>
                    <a:pt x="1279" y="1185"/>
                  </a:lnTo>
                  <a:lnTo>
                    <a:pt x="1279" y="1181"/>
                  </a:lnTo>
                  <a:lnTo>
                    <a:pt x="1283" y="1175"/>
                  </a:lnTo>
                  <a:lnTo>
                    <a:pt x="1286" y="1175"/>
                  </a:lnTo>
                  <a:lnTo>
                    <a:pt x="1289" y="1178"/>
                  </a:lnTo>
                  <a:lnTo>
                    <a:pt x="1292" y="1185"/>
                  </a:lnTo>
                  <a:lnTo>
                    <a:pt x="1296" y="1188"/>
                  </a:lnTo>
                  <a:lnTo>
                    <a:pt x="1296" y="1191"/>
                  </a:lnTo>
                  <a:lnTo>
                    <a:pt x="1299" y="1191"/>
                  </a:lnTo>
                  <a:lnTo>
                    <a:pt x="1302" y="1188"/>
                  </a:lnTo>
                  <a:lnTo>
                    <a:pt x="1306" y="1191"/>
                  </a:lnTo>
                  <a:lnTo>
                    <a:pt x="1306" y="1188"/>
                  </a:lnTo>
                  <a:lnTo>
                    <a:pt x="1309" y="1188"/>
                  </a:lnTo>
                  <a:lnTo>
                    <a:pt x="1312" y="1188"/>
                  </a:lnTo>
                  <a:lnTo>
                    <a:pt x="1315" y="1181"/>
                  </a:lnTo>
                  <a:lnTo>
                    <a:pt x="1319" y="1178"/>
                  </a:lnTo>
                  <a:lnTo>
                    <a:pt x="1322" y="1162"/>
                  </a:lnTo>
                  <a:lnTo>
                    <a:pt x="1322" y="1152"/>
                  </a:lnTo>
                  <a:lnTo>
                    <a:pt x="1325" y="1135"/>
                  </a:lnTo>
                  <a:lnTo>
                    <a:pt x="1329" y="1139"/>
                  </a:lnTo>
                  <a:lnTo>
                    <a:pt x="1332" y="1145"/>
                  </a:lnTo>
                  <a:lnTo>
                    <a:pt x="1332" y="1158"/>
                  </a:lnTo>
                  <a:lnTo>
                    <a:pt x="1335" y="1162"/>
                  </a:lnTo>
                  <a:lnTo>
                    <a:pt x="1338" y="1165"/>
                  </a:lnTo>
                  <a:lnTo>
                    <a:pt x="1342" y="1168"/>
                  </a:lnTo>
                  <a:lnTo>
                    <a:pt x="1345" y="1172"/>
                  </a:lnTo>
                  <a:lnTo>
                    <a:pt x="1345" y="1175"/>
                  </a:lnTo>
                  <a:lnTo>
                    <a:pt x="1348" y="1178"/>
                  </a:lnTo>
                  <a:lnTo>
                    <a:pt x="1352" y="1181"/>
                  </a:lnTo>
                  <a:lnTo>
                    <a:pt x="1355" y="1185"/>
                  </a:lnTo>
                  <a:lnTo>
                    <a:pt x="1358" y="1188"/>
                  </a:lnTo>
                  <a:lnTo>
                    <a:pt x="1358" y="1188"/>
                  </a:lnTo>
                  <a:lnTo>
                    <a:pt x="1361" y="1191"/>
                  </a:lnTo>
                  <a:lnTo>
                    <a:pt x="1365" y="1191"/>
                  </a:lnTo>
                  <a:lnTo>
                    <a:pt x="1365" y="1188"/>
                  </a:lnTo>
                  <a:lnTo>
                    <a:pt x="1368" y="1191"/>
                  </a:lnTo>
                  <a:lnTo>
                    <a:pt x="1371" y="1191"/>
                  </a:lnTo>
                  <a:lnTo>
                    <a:pt x="1375" y="1191"/>
                  </a:lnTo>
                  <a:lnTo>
                    <a:pt x="1378" y="1191"/>
                  </a:lnTo>
                  <a:lnTo>
                    <a:pt x="1381" y="1191"/>
                  </a:lnTo>
                  <a:lnTo>
                    <a:pt x="1384" y="1191"/>
                  </a:lnTo>
                  <a:lnTo>
                    <a:pt x="1384" y="1191"/>
                  </a:lnTo>
                  <a:lnTo>
                    <a:pt x="1388" y="1191"/>
                  </a:lnTo>
                  <a:lnTo>
                    <a:pt x="1391" y="1188"/>
                  </a:lnTo>
                  <a:lnTo>
                    <a:pt x="1394" y="1188"/>
                  </a:lnTo>
                  <a:lnTo>
                    <a:pt x="1394" y="1191"/>
                  </a:lnTo>
                  <a:lnTo>
                    <a:pt x="1397" y="1191"/>
                  </a:lnTo>
                  <a:lnTo>
                    <a:pt x="1401" y="1188"/>
                  </a:lnTo>
                  <a:lnTo>
                    <a:pt x="1404" y="1185"/>
                  </a:lnTo>
                  <a:lnTo>
                    <a:pt x="1407" y="1178"/>
                  </a:lnTo>
                  <a:lnTo>
                    <a:pt x="1411" y="1152"/>
                  </a:lnTo>
                  <a:lnTo>
                    <a:pt x="1411" y="1089"/>
                  </a:lnTo>
                  <a:lnTo>
                    <a:pt x="1414" y="994"/>
                  </a:lnTo>
                  <a:lnTo>
                    <a:pt x="1417" y="896"/>
                  </a:lnTo>
                  <a:lnTo>
                    <a:pt x="1420" y="827"/>
                  </a:lnTo>
                  <a:lnTo>
                    <a:pt x="1420" y="791"/>
                  </a:lnTo>
                  <a:lnTo>
                    <a:pt x="1424" y="807"/>
                  </a:lnTo>
                  <a:lnTo>
                    <a:pt x="1427" y="866"/>
                  </a:lnTo>
                  <a:lnTo>
                    <a:pt x="1430" y="968"/>
                  </a:lnTo>
                  <a:lnTo>
                    <a:pt x="1434" y="1060"/>
                  </a:lnTo>
                  <a:lnTo>
                    <a:pt x="1434" y="1132"/>
                  </a:lnTo>
                  <a:lnTo>
                    <a:pt x="1437" y="1168"/>
                  </a:lnTo>
                  <a:lnTo>
                    <a:pt x="1440" y="1188"/>
                  </a:lnTo>
                  <a:lnTo>
                    <a:pt x="1443" y="1191"/>
                  </a:lnTo>
                  <a:lnTo>
                    <a:pt x="1447" y="1191"/>
                  </a:lnTo>
                  <a:lnTo>
                    <a:pt x="1447" y="1191"/>
                  </a:lnTo>
                  <a:lnTo>
                    <a:pt x="1450" y="1191"/>
                  </a:lnTo>
                  <a:lnTo>
                    <a:pt x="1453" y="1188"/>
                  </a:lnTo>
                  <a:lnTo>
                    <a:pt x="1453" y="1188"/>
                  </a:lnTo>
                  <a:lnTo>
                    <a:pt x="1457" y="1191"/>
                  </a:lnTo>
                  <a:lnTo>
                    <a:pt x="1460" y="1191"/>
                  </a:lnTo>
                  <a:lnTo>
                    <a:pt x="1463" y="1191"/>
                  </a:lnTo>
                  <a:lnTo>
                    <a:pt x="1466" y="1188"/>
                  </a:lnTo>
                  <a:lnTo>
                    <a:pt x="1470" y="1188"/>
                  </a:lnTo>
                  <a:lnTo>
                    <a:pt x="1473" y="1188"/>
                  </a:lnTo>
                  <a:lnTo>
                    <a:pt x="1473" y="1188"/>
                  </a:lnTo>
                  <a:lnTo>
                    <a:pt x="1476" y="1181"/>
                  </a:lnTo>
                  <a:lnTo>
                    <a:pt x="1480" y="1155"/>
                  </a:lnTo>
                  <a:lnTo>
                    <a:pt x="1480" y="1089"/>
                  </a:lnTo>
                  <a:lnTo>
                    <a:pt x="1483" y="1001"/>
                  </a:lnTo>
                  <a:lnTo>
                    <a:pt x="1486" y="919"/>
                  </a:lnTo>
                  <a:lnTo>
                    <a:pt x="1489" y="883"/>
                  </a:lnTo>
                  <a:lnTo>
                    <a:pt x="1493" y="916"/>
                  </a:lnTo>
                  <a:lnTo>
                    <a:pt x="1496" y="994"/>
                  </a:lnTo>
                  <a:lnTo>
                    <a:pt x="1499" y="1089"/>
                  </a:lnTo>
                  <a:lnTo>
                    <a:pt x="1499" y="1145"/>
                  </a:lnTo>
                  <a:lnTo>
                    <a:pt x="1502" y="1178"/>
                  </a:lnTo>
                  <a:lnTo>
                    <a:pt x="1506" y="1185"/>
                  </a:lnTo>
                  <a:lnTo>
                    <a:pt x="1506" y="1188"/>
                  </a:lnTo>
                  <a:lnTo>
                    <a:pt x="1509" y="1188"/>
                  </a:lnTo>
                  <a:lnTo>
                    <a:pt x="1512" y="1188"/>
                  </a:lnTo>
                  <a:lnTo>
                    <a:pt x="1516" y="1188"/>
                  </a:lnTo>
                  <a:lnTo>
                    <a:pt x="1519" y="1191"/>
                  </a:lnTo>
                  <a:lnTo>
                    <a:pt x="1519" y="1191"/>
                  </a:lnTo>
                  <a:lnTo>
                    <a:pt x="1522" y="1191"/>
                  </a:lnTo>
                  <a:lnTo>
                    <a:pt x="1525" y="1194"/>
                  </a:lnTo>
                  <a:lnTo>
                    <a:pt x="1529" y="1194"/>
                  </a:lnTo>
                  <a:lnTo>
                    <a:pt x="1532" y="1191"/>
                  </a:lnTo>
                  <a:lnTo>
                    <a:pt x="1535" y="1191"/>
                  </a:lnTo>
                  <a:lnTo>
                    <a:pt x="1535" y="1188"/>
                  </a:lnTo>
                  <a:lnTo>
                    <a:pt x="1539" y="1188"/>
                  </a:lnTo>
                  <a:lnTo>
                    <a:pt x="1542" y="1188"/>
                  </a:lnTo>
                  <a:lnTo>
                    <a:pt x="1542" y="1188"/>
                  </a:lnTo>
                  <a:lnTo>
                    <a:pt x="1545" y="1188"/>
                  </a:lnTo>
                  <a:lnTo>
                    <a:pt x="1548" y="1191"/>
                  </a:lnTo>
                  <a:lnTo>
                    <a:pt x="1552" y="1188"/>
                  </a:lnTo>
                  <a:lnTo>
                    <a:pt x="1555" y="1188"/>
                  </a:lnTo>
                  <a:lnTo>
                    <a:pt x="1558" y="1188"/>
                  </a:lnTo>
                  <a:lnTo>
                    <a:pt x="1562" y="1188"/>
                  </a:lnTo>
                  <a:lnTo>
                    <a:pt x="1562" y="1188"/>
                  </a:lnTo>
                  <a:lnTo>
                    <a:pt x="1565" y="1191"/>
                  </a:lnTo>
                  <a:lnTo>
                    <a:pt x="1568" y="1188"/>
                  </a:lnTo>
                  <a:lnTo>
                    <a:pt x="1568" y="1191"/>
                  </a:lnTo>
                  <a:lnTo>
                    <a:pt x="1571" y="1188"/>
                  </a:lnTo>
                  <a:lnTo>
                    <a:pt x="1575" y="1188"/>
                  </a:lnTo>
                  <a:lnTo>
                    <a:pt x="1578" y="1188"/>
                  </a:lnTo>
                  <a:lnTo>
                    <a:pt x="1581" y="1188"/>
                  </a:lnTo>
                  <a:lnTo>
                    <a:pt x="1585" y="1185"/>
                  </a:lnTo>
                  <a:lnTo>
                    <a:pt x="1585" y="1185"/>
                  </a:lnTo>
                  <a:lnTo>
                    <a:pt x="1588" y="1188"/>
                  </a:lnTo>
                  <a:lnTo>
                    <a:pt x="1591" y="1188"/>
                  </a:lnTo>
                  <a:lnTo>
                    <a:pt x="1594" y="1191"/>
                  </a:lnTo>
                  <a:lnTo>
                    <a:pt x="1594" y="1191"/>
                  </a:lnTo>
                  <a:lnTo>
                    <a:pt x="1598" y="1191"/>
                  </a:lnTo>
                  <a:lnTo>
                    <a:pt x="1601" y="1188"/>
                  </a:lnTo>
                  <a:lnTo>
                    <a:pt x="1604" y="1188"/>
                  </a:lnTo>
                  <a:lnTo>
                    <a:pt x="1607" y="1185"/>
                  </a:lnTo>
                  <a:lnTo>
                    <a:pt x="1607" y="1181"/>
                  </a:lnTo>
                  <a:lnTo>
                    <a:pt x="1611" y="1172"/>
                  </a:lnTo>
                  <a:lnTo>
                    <a:pt x="1614" y="1165"/>
                  </a:lnTo>
                  <a:lnTo>
                    <a:pt x="1617" y="1162"/>
                  </a:lnTo>
                  <a:lnTo>
                    <a:pt x="1621" y="1162"/>
                  </a:lnTo>
                  <a:lnTo>
                    <a:pt x="1621" y="1168"/>
                  </a:lnTo>
                  <a:lnTo>
                    <a:pt x="1624" y="1172"/>
                  </a:lnTo>
                  <a:lnTo>
                    <a:pt x="1627" y="1181"/>
                  </a:lnTo>
                  <a:lnTo>
                    <a:pt x="1630" y="1185"/>
                  </a:lnTo>
                  <a:lnTo>
                    <a:pt x="1630" y="1188"/>
                  </a:lnTo>
                  <a:lnTo>
                    <a:pt x="1634" y="1188"/>
                  </a:lnTo>
                  <a:lnTo>
                    <a:pt x="1637" y="1191"/>
                  </a:lnTo>
                  <a:lnTo>
                    <a:pt x="1640" y="1191"/>
                  </a:lnTo>
                  <a:lnTo>
                    <a:pt x="1644" y="1191"/>
                  </a:lnTo>
                  <a:lnTo>
                    <a:pt x="1647" y="1191"/>
                  </a:lnTo>
                  <a:lnTo>
                    <a:pt x="1650" y="1191"/>
                  </a:lnTo>
                  <a:lnTo>
                    <a:pt x="1650" y="1191"/>
                  </a:lnTo>
                  <a:lnTo>
                    <a:pt x="1653" y="1191"/>
                  </a:lnTo>
                  <a:lnTo>
                    <a:pt x="1657" y="1191"/>
                  </a:lnTo>
                  <a:lnTo>
                    <a:pt x="1657" y="1191"/>
                  </a:lnTo>
                  <a:lnTo>
                    <a:pt x="1660" y="1191"/>
                  </a:lnTo>
                  <a:lnTo>
                    <a:pt x="1663" y="1191"/>
                  </a:lnTo>
                  <a:lnTo>
                    <a:pt x="1667" y="1191"/>
                  </a:lnTo>
                  <a:lnTo>
                    <a:pt x="1670" y="1191"/>
                  </a:lnTo>
                  <a:lnTo>
                    <a:pt x="1673" y="1191"/>
                  </a:lnTo>
                  <a:lnTo>
                    <a:pt x="1673" y="1191"/>
                  </a:lnTo>
                  <a:lnTo>
                    <a:pt x="1676" y="1191"/>
                  </a:lnTo>
                  <a:lnTo>
                    <a:pt x="1680" y="1191"/>
                  </a:lnTo>
                  <a:lnTo>
                    <a:pt x="1683" y="1188"/>
                  </a:lnTo>
                  <a:lnTo>
                    <a:pt x="1683" y="1188"/>
                  </a:lnTo>
                  <a:lnTo>
                    <a:pt x="1686" y="1188"/>
                  </a:lnTo>
                  <a:lnTo>
                    <a:pt x="1690" y="1188"/>
                  </a:lnTo>
                  <a:lnTo>
                    <a:pt x="1693" y="1188"/>
                  </a:lnTo>
                  <a:lnTo>
                    <a:pt x="1693" y="1181"/>
                  </a:lnTo>
                  <a:lnTo>
                    <a:pt x="1696" y="1168"/>
                  </a:lnTo>
                  <a:lnTo>
                    <a:pt x="1699" y="1139"/>
                  </a:lnTo>
                  <a:lnTo>
                    <a:pt x="1703" y="1083"/>
                  </a:lnTo>
                  <a:lnTo>
                    <a:pt x="1706" y="1007"/>
                  </a:lnTo>
                  <a:lnTo>
                    <a:pt x="1709" y="916"/>
                  </a:lnTo>
                  <a:lnTo>
                    <a:pt x="1709" y="837"/>
                  </a:lnTo>
                  <a:lnTo>
                    <a:pt x="1712" y="824"/>
                  </a:lnTo>
                  <a:lnTo>
                    <a:pt x="1716" y="889"/>
                  </a:lnTo>
                  <a:lnTo>
                    <a:pt x="1719" y="994"/>
                  </a:lnTo>
                  <a:lnTo>
                    <a:pt x="1719" y="1076"/>
                  </a:lnTo>
                  <a:lnTo>
                    <a:pt x="1722" y="1119"/>
                  </a:lnTo>
                  <a:lnTo>
                    <a:pt x="1726" y="1129"/>
                  </a:lnTo>
                  <a:lnTo>
                    <a:pt x="1729" y="1112"/>
                  </a:lnTo>
                  <a:lnTo>
                    <a:pt x="1732" y="1076"/>
                  </a:lnTo>
                  <a:lnTo>
                    <a:pt x="1735" y="1024"/>
                  </a:lnTo>
                  <a:lnTo>
                    <a:pt x="1735" y="945"/>
                  </a:lnTo>
                  <a:lnTo>
                    <a:pt x="1739" y="909"/>
                  </a:lnTo>
                  <a:lnTo>
                    <a:pt x="1742" y="925"/>
                  </a:lnTo>
                  <a:lnTo>
                    <a:pt x="1745" y="988"/>
                  </a:lnTo>
                  <a:lnTo>
                    <a:pt x="1745" y="1060"/>
                  </a:lnTo>
                  <a:lnTo>
                    <a:pt x="1749" y="1119"/>
                  </a:lnTo>
                  <a:lnTo>
                    <a:pt x="1752" y="1162"/>
                  </a:lnTo>
                  <a:lnTo>
                    <a:pt x="1755" y="1168"/>
                  </a:lnTo>
                  <a:lnTo>
                    <a:pt x="1758" y="1145"/>
                  </a:lnTo>
                  <a:lnTo>
                    <a:pt x="1758" y="1096"/>
                  </a:lnTo>
                  <a:lnTo>
                    <a:pt x="1762" y="1037"/>
                  </a:lnTo>
                  <a:lnTo>
                    <a:pt x="1765" y="984"/>
                  </a:lnTo>
                  <a:lnTo>
                    <a:pt x="1768" y="893"/>
                  </a:lnTo>
                  <a:lnTo>
                    <a:pt x="1772" y="692"/>
                  </a:lnTo>
                  <a:lnTo>
                    <a:pt x="1772" y="407"/>
                  </a:lnTo>
                  <a:lnTo>
                    <a:pt x="1775" y="98"/>
                  </a:lnTo>
                  <a:lnTo>
                    <a:pt x="1778" y="0"/>
                  </a:lnTo>
                  <a:lnTo>
                    <a:pt x="1781" y="161"/>
                  </a:lnTo>
                  <a:lnTo>
                    <a:pt x="1781" y="512"/>
                  </a:lnTo>
                  <a:lnTo>
                    <a:pt x="1785" y="837"/>
                  </a:lnTo>
                  <a:lnTo>
                    <a:pt x="1788" y="1040"/>
                  </a:lnTo>
                  <a:lnTo>
                    <a:pt x="1791" y="1135"/>
                  </a:lnTo>
                  <a:lnTo>
                    <a:pt x="1795" y="1175"/>
                  </a:lnTo>
                  <a:lnTo>
                    <a:pt x="1798" y="1185"/>
                  </a:lnTo>
                  <a:lnTo>
                    <a:pt x="1798" y="1188"/>
                  </a:lnTo>
                  <a:lnTo>
                    <a:pt x="1801" y="1188"/>
                  </a:lnTo>
                  <a:lnTo>
                    <a:pt x="1804" y="1188"/>
                  </a:lnTo>
                  <a:lnTo>
                    <a:pt x="1808" y="1188"/>
                  </a:lnTo>
                  <a:lnTo>
                    <a:pt x="1808" y="1191"/>
                  </a:lnTo>
                  <a:lnTo>
                    <a:pt x="1811" y="1191"/>
                  </a:lnTo>
                  <a:lnTo>
                    <a:pt x="1814" y="1188"/>
                  </a:lnTo>
                  <a:lnTo>
                    <a:pt x="1817" y="1188"/>
                  </a:lnTo>
                  <a:lnTo>
                    <a:pt x="1821" y="1188"/>
                  </a:lnTo>
                  <a:lnTo>
                    <a:pt x="1824" y="1188"/>
                  </a:lnTo>
                  <a:lnTo>
                    <a:pt x="1824" y="1188"/>
                  </a:lnTo>
                  <a:lnTo>
                    <a:pt x="1827" y="1188"/>
                  </a:lnTo>
                  <a:lnTo>
                    <a:pt x="1831" y="1188"/>
                  </a:lnTo>
                  <a:lnTo>
                    <a:pt x="1834" y="1188"/>
                  </a:lnTo>
                  <a:lnTo>
                    <a:pt x="1834" y="1188"/>
                  </a:lnTo>
                  <a:lnTo>
                    <a:pt x="1837" y="1188"/>
                  </a:lnTo>
                  <a:lnTo>
                    <a:pt x="1840" y="1188"/>
                  </a:lnTo>
                  <a:lnTo>
                    <a:pt x="1844" y="1175"/>
                  </a:lnTo>
                  <a:lnTo>
                    <a:pt x="1847" y="1152"/>
                  </a:lnTo>
                  <a:lnTo>
                    <a:pt x="1847" y="1119"/>
                  </a:lnTo>
                  <a:lnTo>
                    <a:pt x="1850" y="1083"/>
                  </a:lnTo>
                  <a:lnTo>
                    <a:pt x="1854" y="1070"/>
                  </a:lnTo>
                  <a:lnTo>
                    <a:pt x="1857" y="1083"/>
                  </a:lnTo>
                  <a:lnTo>
                    <a:pt x="1860" y="1116"/>
                  </a:lnTo>
                  <a:lnTo>
                    <a:pt x="1860" y="1152"/>
                  </a:lnTo>
                  <a:lnTo>
                    <a:pt x="1863" y="1175"/>
                  </a:lnTo>
                  <a:lnTo>
                    <a:pt x="1867" y="1185"/>
                  </a:lnTo>
                  <a:lnTo>
                    <a:pt x="1870" y="1188"/>
                  </a:lnTo>
                  <a:lnTo>
                    <a:pt x="1870" y="1188"/>
                  </a:lnTo>
                  <a:lnTo>
                    <a:pt x="1873" y="1188"/>
                  </a:lnTo>
                  <a:lnTo>
                    <a:pt x="1877" y="1188"/>
                  </a:lnTo>
                  <a:lnTo>
                    <a:pt x="1880" y="1188"/>
                  </a:lnTo>
                  <a:lnTo>
                    <a:pt x="1883" y="1188"/>
                  </a:lnTo>
                  <a:lnTo>
                    <a:pt x="1886" y="1188"/>
                  </a:lnTo>
                  <a:lnTo>
                    <a:pt x="1886" y="1188"/>
                  </a:lnTo>
                  <a:lnTo>
                    <a:pt x="1890" y="1188"/>
                  </a:lnTo>
                  <a:lnTo>
                    <a:pt x="1893" y="1188"/>
                  </a:lnTo>
                  <a:lnTo>
                    <a:pt x="1896" y="1191"/>
                  </a:lnTo>
                  <a:lnTo>
                    <a:pt x="1896" y="1191"/>
                  </a:lnTo>
                  <a:lnTo>
                    <a:pt x="1900" y="1188"/>
                  </a:lnTo>
                  <a:lnTo>
                    <a:pt x="1903" y="1188"/>
                  </a:lnTo>
                  <a:lnTo>
                    <a:pt x="1906" y="1188"/>
                  </a:lnTo>
                  <a:lnTo>
                    <a:pt x="1909" y="1188"/>
                  </a:lnTo>
                  <a:lnTo>
                    <a:pt x="1913" y="1188"/>
                  </a:lnTo>
                  <a:lnTo>
                    <a:pt x="1913" y="1188"/>
                  </a:lnTo>
                  <a:lnTo>
                    <a:pt x="1916" y="1188"/>
                  </a:lnTo>
                  <a:lnTo>
                    <a:pt x="1919" y="1191"/>
                  </a:lnTo>
                  <a:lnTo>
                    <a:pt x="1922" y="1188"/>
                  </a:lnTo>
                  <a:lnTo>
                    <a:pt x="1922" y="1188"/>
                  </a:lnTo>
                  <a:lnTo>
                    <a:pt x="1926" y="1188"/>
                  </a:lnTo>
                  <a:lnTo>
                    <a:pt x="1929" y="1188"/>
                  </a:lnTo>
                  <a:lnTo>
                    <a:pt x="1932" y="1188"/>
                  </a:lnTo>
                  <a:lnTo>
                    <a:pt x="1932" y="1188"/>
                  </a:lnTo>
                  <a:lnTo>
                    <a:pt x="1936" y="1188"/>
                  </a:lnTo>
                  <a:lnTo>
                    <a:pt x="1939" y="1188"/>
                  </a:lnTo>
                  <a:lnTo>
                    <a:pt x="1942" y="1188"/>
                  </a:lnTo>
                  <a:lnTo>
                    <a:pt x="1945" y="1188"/>
                  </a:lnTo>
                  <a:lnTo>
                    <a:pt x="1949" y="1188"/>
                  </a:lnTo>
                  <a:lnTo>
                    <a:pt x="1949" y="1188"/>
                  </a:lnTo>
                  <a:lnTo>
                    <a:pt x="1952" y="1188"/>
                  </a:lnTo>
                  <a:lnTo>
                    <a:pt x="1955" y="1191"/>
                  </a:lnTo>
                  <a:lnTo>
                    <a:pt x="1959" y="1188"/>
                  </a:lnTo>
                  <a:lnTo>
                    <a:pt x="1959" y="1188"/>
                  </a:lnTo>
                  <a:lnTo>
                    <a:pt x="1962" y="1185"/>
                  </a:lnTo>
                  <a:lnTo>
                    <a:pt x="1965" y="1185"/>
                  </a:lnTo>
                  <a:lnTo>
                    <a:pt x="1968" y="1185"/>
                  </a:lnTo>
                  <a:lnTo>
                    <a:pt x="1972" y="1188"/>
                  </a:lnTo>
                  <a:lnTo>
                    <a:pt x="1975" y="1188"/>
                  </a:lnTo>
                  <a:lnTo>
                    <a:pt x="1975" y="1188"/>
                  </a:lnTo>
                  <a:lnTo>
                    <a:pt x="1978" y="1185"/>
                  </a:lnTo>
                  <a:lnTo>
                    <a:pt x="1982" y="1188"/>
                  </a:lnTo>
                  <a:lnTo>
                    <a:pt x="1985" y="1188"/>
                  </a:lnTo>
                  <a:lnTo>
                    <a:pt x="1985" y="1188"/>
                  </a:lnTo>
                  <a:lnTo>
                    <a:pt x="1988" y="1191"/>
                  </a:lnTo>
                  <a:lnTo>
                    <a:pt x="1991" y="1191"/>
                  </a:lnTo>
                  <a:lnTo>
                    <a:pt x="1995" y="1188"/>
                  </a:lnTo>
                  <a:lnTo>
                    <a:pt x="1998" y="1188"/>
                  </a:lnTo>
                  <a:lnTo>
                    <a:pt x="1998" y="1188"/>
                  </a:lnTo>
                  <a:lnTo>
                    <a:pt x="2001" y="1191"/>
                  </a:lnTo>
                  <a:lnTo>
                    <a:pt x="2005" y="1191"/>
                  </a:lnTo>
                  <a:lnTo>
                    <a:pt x="2008" y="1188"/>
                  </a:lnTo>
                  <a:lnTo>
                    <a:pt x="2011" y="1188"/>
                  </a:lnTo>
                  <a:lnTo>
                    <a:pt x="2011" y="1188"/>
                  </a:lnTo>
                  <a:lnTo>
                    <a:pt x="2014" y="1188"/>
                  </a:lnTo>
                  <a:lnTo>
                    <a:pt x="2018" y="1191"/>
                  </a:lnTo>
                  <a:lnTo>
                    <a:pt x="2021" y="1191"/>
                  </a:lnTo>
                  <a:lnTo>
                    <a:pt x="2021" y="1191"/>
                  </a:lnTo>
                  <a:lnTo>
                    <a:pt x="2024" y="1191"/>
                  </a:lnTo>
                  <a:lnTo>
                    <a:pt x="2028" y="1188"/>
                  </a:lnTo>
                  <a:lnTo>
                    <a:pt x="2031" y="1191"/>
                  </a:lnTo>
                  <a:lnTo>
                    <a:pt x="2034" y="1191"/>
                  </a:lnTo>
                  <a:lnTo>
                    <a:pt x="2037" y="1188"/>
                  </a:lnTo>
                  <a:lnTo>
                    <a:pt x="2037" y="1188"/>
                  </a:lnTo>
                  <a:lnTo>
                    <a:pt x="2041" y="1188"/>
                  </a:lnTo>
                  <a:lnTo>
                    <a:pt x="2044" y="1188"/>
                  </a:lnTo>
                  <a:lnTo>
                    <a:pt x="2047" y="1188"/>
                  </a:lnTo>
                  <a:lnTo>
                    <a:pt x="2047" y="1188"/>
                  </a:lnTo>
                  <a:lnTo>
                    <a:pt x="2050" y="1188"/>
                  </a:lnTo>
                  <a:lnTo>
                    <a:pt x="2054" y="1188"/>
                  </a:lnTo>
                  <a:lnTo>
                    <a:pt x="2057" y="1185"/>
                  </a:lnTo>
                  <a:lnTo>
                    <a:pt x="2060" y="1175"/>
                  </a:lnTo>
                  <a:lnTo>
                    <a:pt x="2064" y="1175"/>
                  </a:lnTo>
                  <a:lnTo>
                    <a:pt x="2064" y="1175"/>
                  </a:lnTo>
                  <a:lnTo>
                    <a:pt x="2067" y="1181"/>
                  </a:lnTo>
                  <a:lnTo>
                    <a:pt x="2070" y="1185"/>
                  </a:lnTo>
                  <a:lnTo>
                    <a:pt x="2073" y="1188"/>
                  </a:lnTo>
                  <a:lnTo>
                    <a:pt x="2073" y="1188"/>
                  </a:lnTo>
                  <a:lnTo>
                    <a:pt x="2077" y="1185"/>
                  </a:lnTo>
                  <a:lnTo>
                    <a:pt x="2080" y="1185"/>
                  </a:lnTo>
                  <a:lnTo>
                    <a:pt x="2083" y="1185"/>
                  </a:lnTo>
                  <a:lnTo>
                    <a:pt x="2087" y="1185"/>
                  </a:lnTo>
                  <a:lnTo>
                    <a:pt x="2087" y="1185"/>
                  </a:lnTo>
                  <a:lnTo>
                    <a:pt x="2090" y="1188"/>
                  </a:lnTo>
                  <a:lnTo>
                    <a:pt x="2093" y="1188"/>
                  </a:lnTo>
                  <a:lnTo>
                    <a:pt x="2096" y="1188"/>
                  </a:lnTo>
                  <a:lnTo>
                    <a:pt x="2100" y="1188"/>
                  </a:lnTo>
                  <a:lnTo>
                    <a:pt x="2100" y="1188"/>
                  </a:lnTo>
                  <a:lnTo>
                    <a:pt x="2103" y="1191"/>
                  </a:lnTo>
                  <a:lnTo>
                    <a:pt x="2106" y="1191"/>
                  </a:lnTo>
                  <a:lnTo>
                    <a:pt x="2106" y="1191"/>
                  </a:lnTo>
                  <a:lnTo>
                    <a:pt x="2110" y="1188"/>
                  </a:lnTo>
                  <a:lnTo>
                    <a:pt x="2113" y="1188"/>
                  </a:lnTo>
                  <a:lnTo>
                    <a:pt x="2116" y="1185"/>
                  </a:lnTo>
                  <a:lnTo>
                    <a:pt x="2119" y="1181"/>
                  </a:lnTo>
                  <a:lnTo>
                    <a:pt x="2123" y="1172"/>
                  </a:lnTo>
                  <a:lnTo>
                    <a:pt x="2126" y="1168"/>
                  </a:lnTo>
                  <a:lnTo>
                    <a:pt x="2126" y="1162"/>
                  </a:lnTo>
                  <a:lnTo>
                    <a:pt x="2129" y="1165"/>
                  </a:lnTo>
                  <a:lnTo>
                    <a:pt x="2133" y="1172"/>
                  </a:lnTo>
                  <a:lnTo>
                    <a:pt x="2133" y="1185"/>
                  </a:lnTo>
                  <a:lnTo>
                    <a:pt x="2136" y="1188"/>
                  </a:lnTo>
                  <a:lnTo>
                    <a:pt x="2139" y="1191"/>
                  </a:lnTo>
                  <a:lnTo>
                    <a:pt x="2142" y="1191"/>
                  </a:lnTo>
                  <a:lnTo>
                    <a:pt x="2146" y="1188"/>
                  </a:lnTo>
                  <a:lnTo>
                    <a:pt x="2149" y="1188"/>
                  </a:lnTo>
                  <a:lnTo>
                    <a:pt x="2152" y="1188"/>
                  </a:lnTo>
                  <a:lnTo>
                    <a:pt x="2152" y="1181"/>
                  </a:lnTo>
                  <a:lnTo>
                    <a:pt x="2155" y="1168"/>
                  </a:lnTo>
                  <a:lnTo>
                    <a:pt x="2159" y="1155"/>
                  </a:lnTo>
                  <a:lnTo>
                    <a:pt x="2159" y="1139"/>
                  </a:lnTo>
                  <a:lnTo>
                    <a:pt x="2162" y="1139"/>
                  </a:lnTo>
                  <a:lnTo>
                    <a:pt x="2165" y="1152"/>
                  </a:lnTo>
                  <a:lnTo>
                    <a:pt x="2169" y="1165"/>
                  </a:lnTo>
                  <a:lnTo>
                    <a:pt x="2172" y="1178"/>
                  </a:lnTo>
                  <a:lnTo>
                    <a:pt x="2172" y="1181"/>
                  </a:lnTo>
                  <a:lnTo>
                    <a:pt x="2175" y="1188"/>
                  </a:lnTo>
                  <a:lnTo>
                    <a:pt x="2178" y="1188"/>
                  </a:lnTo>
                  <a:lnTo>
                    <a:pt x="2182" y="1191"/>
                  </a:lnTo>
                  <a:lnTo>
                    <a:pt x="2185" y="1188"/>
                  </a:lnTo>
                  <a:lnTo>
                    <a:pt x="2188" y="1188"/>
                  </a:lnTo>
                  <a:lnTo>
                    <a:pt x="2188" y="1188"/>
                  </a:lnTo>
                  <a:lnTo>
                    <a:pt x="2192" y="1191"/>
                  </a:lnTo>
                  <a:lnTo>
                    <a:pt x="2195" y="1188"/>
                  </a:lnTo>
                  <a:lnTo>
                    <a:pt x="2195" y="1191"/>
                  </a:lnTo>
                  <a:lnTo>
                    <a:pt x="2198" y="1188"/>
                  </a:lnTo>
                  <a:lnTo>
                    <a:pt x="2201" y="1191"/>
                  </a:lnTo>
                  <a:lnTo>
                    <a:pt x="2205" y="1188"/>
                  </a:lnTo>
                  <a:lnTo>
                    <a:pt x="2208" y="1188"/>
                  </a:lnTo>
                  <a:lnTo>
                    <a:pt x="2211" y="1188"/>
                  </a:lnTo>
                  <a:lnTo>
                    <a:pt x="2215" y="1191"/>
                  </a:lnTo>
                  <a:lnTo>
                    <a:pt x="2215" y="1188"/>
                  </a:lnTo>
                  <a:lnTo>
                    <a:pt x="2218" y="1188"/>
                  </a:lnTo>
                  <a:lnTo>
                    <a:pt x="2221" y="1188"/>
                  </a:lnTo>
                  <a:lnTo>
                    <a:pt x="2221" y="1191"/>
                  </a:lnTo>
                  <a:lnTo>
                    <a:pt x="2224" y="1191"/>
                  </a:lnTo>
                  <a:lnTo>
                    <a:pt x="2228" y="1188"/>
                  </a:lnTo>
                  <a:lnTo>
                    <a:pt x="2231" y="1188"/>
                  </a:lnTo>
                  <a:lnTo>
                    <a:pt x="2234" y="1188"/>
                  </a:lnTo>
                  <a:lnTo>
                    <a:pt x="2238" y="1188"/>
                  </a:lnTo>
                  <a:lnTo>
                    <a:pt x="2238" y="1188"/>
                  </a:lnTo>
                  <a:lnTo>
                    <a:pt x="2241" y="1188"/>
                  </a:lnTo>
                  <a:lnTo>
                    <a:pt x="2244" y="1188"/>
                  </a:lnTo>
                  <a:lnTo>
                    <a:pt x="2247" y="1188"/>
                  </a:lnTo>
                  <a:lnTo>
                    <a:pt x="2247" y="1188"/>
                  </a:lnTo>
                  <a:lnTo>
                    <a:pt x="2251" y="1191"/>
                  </a:lnTo>
                  <a:lnTo>
                    <a:pt x="2254" y="1188"/>
                  </a:lnTo>
                  <a:lnTo>
                    <a:pt x="2257" y="1188"/>
                  </a:lnTo>
                  <a:lnTo>
                    <a:pt x="2260" y="1191"/>
                  </a:lnTo>
                  <a:lnTo>
                    <a:pt x="2260" y="1191"/>
                  </a:lnTo>
                  <a:lnTo>
                    <a:pt x="2264" y="1191"/>
                  </a:lnTo>
                  <a:lnTo>
                    <a:pt x="2267" y="1188"/>
                  </a:lnTo>
                  <a:lnTo>
                    <a:pt x="2270" y="1188"/>
                  </a:lnTo>
                  <a:lnTo>
                    <a:pt x="2274" y="1188"/>
                  </a:lnTo>
                  <a:lnTo>
                    <a:pt x="2274" y="1188"/>
                  </a:lnTo>
                  <a:lnTo>
                    <a:pt x="2277" y="1188"/>
                  </a:lnTo>
                  <a:lnTo>
                    <a:pt x="2280" y="1188"/>
                  </a:lnTo>
                  <a:lnTo>
                    <a:pt x="2283" y="1188"/>
                  </a:lnTo>
                  <a:lnTo>
                    <a:pt x="2283" y="1188"/>
                  </a:lnTo>
                  <a:lnTo>
                    <a:pt x="2287" y="1188"/>
                  </a:lnTo>
                  <a:lnTo>
                    <a:pt x="2290" y="1188"/>
                  </a:lnTo>
                  <a:lnTo>
                    <a:pt x="2293" y="1188"/>
                  </a:lnTo>
                  <a:lnTo>
                    <a:pt x="2297" y="1188"/>
                  </a:lnTo>
                  <a:lnTo>
                    <a:pt x="2300" y="1188"/>
                  </a:lnTo>
                  <a:lnTo>
                    <a:pt x="2303" y="1188"/>
                  </a:lnTo>
                  <a:lnTo>
                    <a:pt x="2303" y="1185"/>
                  </a:lnTo>
                  <a:lnTo>
                    <a:pt x="2306" y="1181"/>
                  </a:lnTo>
                  <a:lnTo>
                    <a:pt x="2310" y="1181"/>
                  </a:lnTo>
                  <a:lnTo>
                    <a:pt x="2310" y="1181"/>
                  </a:lnTo>
                  <a:lnTo>
                    <a:pt x="2313" y="1181"/>
                  </a:lnTo>
                  <a:lnTo>
                    <a:pt x="2316" y="1175"/>
                  </a:lnTo>
                  <a:lnTo>
                    <a:pt x="2320" y="1172"/>
                  </a:lnTo>
                  <a:lnTo>
                    <a:pt x="2323" y="1165"/>
                  </a:lnTo>
                  <a:lnTo>
                    <a:pt x="2326" y="1165"/>
                  </a:lnTo>
                  <a:lnTo>
                    <a:pt x="2326" y="1175"/>
                  </a:lnTo>
                  <a:lnTo>
                    <a:pt x="2329" y="1181"/>
                  </a:lnTo>
                  <a:lnTo>
                    <a:pt x="2333" y="1188"/>
                  </a:lnTo>
                  <a:lnTo>
                    <a:pt x="2336" y="1188"/>
                  </a:lnTo>
                  <a:lnTo>
                    <a:pt x="2336" y="1188"/>
                  </a:lnTo>
                  <a:lnTo>
                    <a:pt x="2339" y="1191"/>
                  </a:lnTo>
                  <a:lnTo>
                    <a:pt x="2343" y="1188"/>
                  </a:lnTo>
                  <a:lnTo>
                    <a:pt x="2346" y="1188"/>
                  </a:lnTo>
                  <a:lnTo>
                    <a:pt x="2346" y="1188"/>
                  </a:lnTo>
                  <a:lnTo>
                    <a:pt x="2349" y="1188"/>
                  </a:lnTo>
                  <a:lnTo>
                    <a:pt x="2352" y="1185"/>
                  </a:lnTo>
                  <a:lnTo>
                    <a:pt x="2356" y="1185"/>
                  </a:lnTo>
                  <a:lnTo>
                    <a:pt x="2359" y="1185"/>
                  </a:lnTo>
                  <a:lnTo>
                    <a:pt x="2362" y="1188"/>
                  </a:lnTo>
                  <a:lnTo>
                    <a:pt x="2362" y="1188"/>
                  </a:lnTo>
                  <a:lnTo>
                    <a:pt x="2365" y="1188"/>
                  </a:lnTo>
                  <a:lnTo>
                    <a:pt x="2369" y="1188"/>
                  </a:lnTo>
                  <a:lnTo>
                    <a:pt x="2372" y="1188"/>
                  </a:lnTo>
                  <a:lnTo>
                    <a:pt x="2372" y="1188"/>
                  </a:lnTo>
                  <a:lnTo>
                    <a:pt x="2375" y="1185"/>
                  </a:lnTo>
                  <a:lnTo>
                    <a:pt x="2379" y="1188"/>
                  </a:lnTo>
                  <a:lnTo>
                    <a:pt x="2382" y="1188"/>
                  </a:lnTo>
                  <a:lnTo>
                    <a:pt x="2385" y="1188"/>
                  </a:lnTo>
                  <a:lnTo>
                    <a:pt x="2388" y="1188"/>
                  </a:lnTo>
                  <a:lnTo>
                    <a:pt x="2388" y="1188"/>
                  </a:lnTo>
                  <a:lnTo>
                    <a:pt x="2392" y="1185"/>
                  </a:lnTo>
                  <a:lnTo>
                    <a:pt x="2395" y="1185"/>
                  </a:lnTo>
                  <a:lnTo>
                    <a:pt x="2398" y="1188"/>
                  </a:lnTo>
                  <a:lnTo>
                    <a:pt x="2398" y="1185"/>
                  </a:lnTo>
                  <a:lnTo>
                    <a:pt x="2402" y="1185"/>
                  </a:lnTo>
                  <a:lnTo>
                    <a:pt x="2405" y="1181"/>
                  </a:lnTo>
                  <a:lnTo>
                    <a:pt x="2408" y="1181"/>
                  </a:lnTo>
                  <a:lnTo>
                    <a:pt x="2411" y="1178"/>
                  </a:lnTo>
                  <a:lnTo>
                    <a:pt x="2411" y="1175"/>
                  </a:lnTo>
                  <a:lnTo>
                    <a:pt x="2415" y="1172"/>
                  </a:lnTo>
                  <a:lnTo>
                    <a:pt x="2418" y="1168"/>
                  </a:lnTo>
                  <a:lnTo>
                    <a:pt x="2421" y="1168"/>
                  </a:lnTo>
                  <a:lnTo>
                    <a:pt x="2425" y="1175"/>
                  </a:lnTo>
                  <a:lnTo>
                    <a:pt x="2425" y="1181"/>
                  </a:lnTo>
                  <a:lnTo>
                    <a:pt x="2428" y="1185"/>
                  </a:lnTo>
                  <a:lnTo>
                    <a:pt x="2431" y="1188"/>
                  </a:lnTo>
                  <a:lnTo>
                    <a:pt x="2434" y="1188"/>
                  </a:lnTo>
                  <a:lnTo>
                    <a:pt x="2434" y="1188"/>
                  </a:lnTo>
                  <a:lnTo>
                    <a:pt x="2438" y="1188"/>
                  </a:lnTo>
                  <a:lnTo>
                    <a:pt x="2441" y="1188"/>
                  </a:lnTo>
                  <a:lnTo>
                    <a:pt x="2444" y="1188"/>
                  </a:lnTo>
                  <a:lnTo>
                    <a:pt x="2448" y="1181"/>
                  </a:lnTo>
                  <a:lnTo>
                    <a:pt x="2451" y="1178"/>
                  </a:lnTo>
                  <a:lnTo>
                    <a:pt x="2451" y="1178"/>
                  </a:lnTo>
                  <a:lnTo>
                    <a:pt x="2454" y="1178"/>
                  </a:lnTo>
                  <a:lnTo>
                    <a:pt x="2457" y="1181"/>
                  </a:lnTo>
                  <a:lnTo>
                    <a:pt x="2461" y="1185"/>
                  </a:lnTo>
                  <a:lnTo>
                    <a:pt x="2461" y="1185"/>
                  </a:lnTo>
                  <a:lnTo>
                    <a:pt x="2464" y="1185"/>
                  </a:lnTo>
                  <a:lnTo>
                    <a:pt x="2467" y="1185"/>
                  </a:lnTo>
                  <a:lnTo>
                    <a:pt x="2470" y="1185"/>
                  </a:lnTo>
                  <a:lnTo>
                    <a:pt x="2474" y="1185"/>
                  </a:lnTo>
                  <a:lnTo>
                    <a:pt x="2477" y="1188"/>
                  </a:lnTo>
                  <a:lnTo>
                    <a:pt x="2477" y="1188"/>
                  </a:lnTo>
                  <a:lnTo>
                    <a:pt x="2480" y="1188"/>
                  </a:lnTo>
                  <a:lnTo>
                    <a:pt x="2484" y="1181"/>
                  </a:lnTo>
                  <a:lnTo>
                    <a:pt x="2487" y="1172"/>
                  </a:lnTo>
                  <a:lnTo>
                    <a:pt x="2487" y="1126"/>
                  </a:lnTo>
                  <a:lnTo>
                    <a:pt x="2490" y="1050"/>
                  </a:lnTo>
                  <a:lnTo>
                    <a:pt x="2493" y="978"/>
                  </a:lnTo>
                  <a:lnTo>
                    <a:pt x="2497" y="981"/>
                  </a:lnTo>
                  <a:lnTo>
                    <a:pt x="2500" y="1053"/>
                  </a:lnTo>
                  <a:lnTo>
                    <a:pt x="2500" y="1135"/>
                  </a:lnTo>
                  <a:lnTo>
                    <a:pt x="2503" y="1178"/>
                  </a:lnTo>
                  <a:lnTo>
                    <a:pt x="2507" y="1185"/>
                  </a:lnTo>
                  <a:lnTo>
                    <a:pt x="2510" y="1185"/>
                  </a:lnTo>
                  <a:lnTo>
                    <a:pt x="2513" y="1185"/>
                  </a:lnTo>
                  <a:lnTo>
                    <a:pt x="2513" y="1185"/>
                  </a:lnTo>
                  <a:lnTo>
                    <a:pt x="2516" y="1181"/>
                  </a:lnTo>
                  <a:lnTo>
                    <a:pt x="2520" y="1181"/>
                  </a:lnTo>
                  <a:lnTo>
                    <a:pt x="2523" y="1178"/>
                  </a:lnTo>
                  <a:lnTo>
                    <a:pt x="2523" y="1181"/>
                  </a:lnTo>
                  <a:lnTo>
                    <a:pt x="2526" y="1181"/>
                  </a:lnTo>
                  <a:lnTo>
                    <a:pt x="2530" y="1181"/>
                  </a:lnTo>
                  <a:lnTo>
                    <a:pt x="2533" y="1181"/>
                  </a:lnTo>
                  <a:lnTo>
                    <a:pt x="2536" y="1181"/>
                  </a:lnTo>
                  <a:lnTo>
                    <a:pt x="2539" y="1178"/>
                  </a:lnTo>
                  <a:lnTo>
                    <a:pt x="2539" y="1178"/>
                  </a:lnTo>
                  <a:lnTo>
                    <a:pt x="2543" y="1172"/>
                  </a:lnTo>
                  <a:lnTo>
                    <a:pt x="2546" y="11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81925" name="Line 5"/>
            <p:cNvSpPr>
              <a:spLocks noChangeShapeType="1"/>
            </p:cNvSpPr>
            <p:nvPr/>
          </p:nvSpPr>
          <p:spPr bwMode="auto">
            <a:xfrm flipV="1">
              <a:off x="1385" y="1947"/>
              <a:ext cx="137"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26" name="Line 6"/>
            <p:cNvSpPr>
              <a:spLocks noChangeShapeType="1"/>
            </p:cNvSpPr>
            <p:nvPr/>
          </p:nvSpPr>
          <p:spPr bwMode="auto">
            <a:xfrm>
              <a:off x="1404" y="1944"/>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27" name="Line 7"/>
            <p:cNvSpPr>
              <a:spLocks noChangeShapeType="1"/>
            </p:cNvSpPr>
            <p:nvPr/>
          </p:nvSpPr>
          <p:spPr bwMode="auto">
            <a:xfrm>
              <a:off x="1436" y="1947"/>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28" name="Line 8"/>
            <p:cNvSpPr>
              <a:spLocks noChangeShapeType="1"/>
            </p:cNvSpPr>
            <p:nvPr/>
          </p:nvSpPr>
          <p:spPr bwMode="auto">
            <a:xfrm>
              <a:off x="1482" y="1944"/>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29" name="Line 9"/>
            <p:cNvSpPr>
              <a:spLocks noChangeShapeType="1"/>
            </p:cNvSpPr>
            <p:nvPr/>
          </p:nvSpPr>
          <p:spPr bwMode="auto">
            <a:xfrm>
              <a:off x="1681" y="1944"/>
              <a:ext cx="67"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0" name="Line 10"/>
            <p:cNvSpPr>
              <a:spLocks noChangeShapeType="1"/>
            </p:cNvSpPr>
            <p:nvPr/>
          </p:nvSpPr>
          <p:spPr bwMode="auto">
            <a:xfrm>
              <a:off x="1769" y="1944"/>
              <a:ext cx="3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1" name="Line 11"/>
            <p:cNvSpPr>
              <a:spLocks noChangeShapeType="1"/>
            </p:cNvSpPr>
            <p:nvPr/>
          </p:nvSpPr>
          <p:spPr bwMode="auto">
            <a:xfrm>
              <a:off x="1947" y="1944"/>
              <a:ext cx="1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2" name="Line 12"/>
            <p:cNvSpPr>
              <a:spLocks noChangeShapeType="1"/>
            </p:cNvSpPr>
            <p:nvPr/>
          </p:nvSpPr>
          <p:spPr bwMode="auto">
            <a:xfrm>
              <a:off x="1976" y="1891"/>
              <a:ext cx="1" cy="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3" name="Line 13"/>
            <p:cNvSpPr>
              <a:spLocks noChangeShapeType="1"/>
            </p:cNvSpPr>
            <p:nvPr/>
          </p:nvSpPr>
          <p:spPr bwMode="auto">
            <a:xfrm>
              <a:off x="2000" y="1926"/>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4" name="Line 14"/>
            <p:cNvSpPr>
              <a:spLocks noChangeShapeType="1"/>
            </p:cNvSpPr>
            <p:nvPr/>
          </p:nvSpPr>
          <p:spPr bwMode="auto">
            <a:xfrm>
              <a:off x="2043" y="194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5" name="Line 15"/>
            <p:cNvSpPr>
              <a:spLocks noChangeShapeType="1"/>
            </p:cNvSpPr>
            <p:nvPr/>
          </p:nvSpPr>
          <p:spPr bwMode="auto">
            <a:xfrm>
              <a:off x="2067" y="194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36" name="Freeform 16"/>
            <p:cNvSpPr>
              <a:spLocks/>
            </p:cNvSpPr>
            <p:nvPr/>
          </p:nvSpPr>
          <p:spPr bwMode="auto">
            <a:xfrm>
              <a:off x="1482" y="1868"/>
              <a:ext cx="40" cy="79"/>
            </a:xfrm>
            <a:custGeom>
              <a:avLst/>
              <a:gdLst>
                <a:gd name="T0" fmla="*/ 0 w 49"/>
                <a:gd name="T1" fmla="*/ 85 h 88"/>
                <a:gd name="T2" fmla="*/ 3 w 49"/>
                <a:gd name="T3" fmla="*/ 82 h 88"/>
                <a:gd name="T4" fmla="*/ 6 w 49"/>
                <a:gd name="T5" fmla="*/ 75 h 88"/>
                <a:gd name="T6" fmla="*/ 6 w 49"/>
                <a:gd name="T7" fmla="*/ 72 h 88"/>
                <a:gd name="T8" fmla="*/ 10 w 49"/>
                <a:gd name="T9" fmla="*/ 69 h 88"/>
                <a:gd name="T10" fmla="*/ 13 w 49"/>
                <a:gd name="T11" fmla="*/ 65 h 88"/>
                <a:gd name="T12" fmla="*/ 16 w 49"/>
                <a:gd name="T13" fmla="*/ 52 h 88"/>
                <a:gd name="T14" fmla="*/ 20 w 49"/>
                <a:gd name="T15" fmla="*/ 32 h 88"/>
                <a:gd name="T16" fmla="*/ 23 w 49"/>
                <a:gd name="T17" fmla="*/ 13 h 88"/>
                <a:gd name="T18" fmla="*/ 23 w 49"/>
                <a:gd name="T19" fmla="*/ 0 h 88"/>
                <a:gd name="T20" fmla="*/ 26 w 49"/>
                <a:gd name="T21" fmla="*/ 9 h 88"/>
                <a:gd name="T22" fmla="*/ 29 w 49"/>
                <a:gd name="T23" fmla="*/ 26 h 88"/>
                <a:gd name="T24" fmla="*/ 33 w 49"/>
                <a:gd name="T25" fmla="*/ 52 h 88"/>
                <a:gd name="T26" fmla="*/ 33 w 49"/>
                <a:gd name="T27" fmla="*/ 69 h 88"/>
                <a:gd name="T28" fmla="*/ 36 w 49"/>
                <a:gd name="T29" fmla="*/ 82 h 88"/>
                <a:gd name="T30" fmla="*/ 39 w 49"/>
                <a:gd name="T31" fmla="*/ 85 h 88"/>
                <a:gd name="T32" fmla="*/ 42 w 49"/>
                <a:gd name="T33" fmla="*/ 88 h 88"/>
                <a:gd name="T34" fmla="*/ 46 w 49"/>
                <a:gd name="T35" fmla="*/ 88 h 88"/>
                <a:gd name="T36" fmla="*/ 49 w 49"/>
                <a:gd name="T37" fmla="*/ 88 h 88"/>
                <a:gd name="T38" fmla="*/ 49 w 49"/>
                <a:gd name="T39" fmla="*/ 88 h 88"/>
                <a:gd name="T40" fmla="*/ 0 w 49"/>
                <a:gd name="T41" fmla="*/ 88 h 88"/>
                <a:gd name="T42" fmla="*/ 0 w 49"/>
                <a:gd name="T4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88">
                  <a:moveTo>
                    <a:pt x="0" y="85"/>
                  </a:moveTo>
                  <a:lnTo>
                    <a:pt x="3" y="82"/>
                  </a:lnTo>
                  <a:lnTo>
                    <a:pt x="6" y="75"/>
                  </a:lnTo>
                  <a:lnTo>
                    <a:pt x="6" y="72"/>
                  </a:lnTo>
                  <a:lnTo>
                    <a:pt x="10" y="69"/>
                  </a:lnTo>
                  <a:lnTo>
                    <a:pt x="13" y="65"/>
                  </a:lnTo>
                  <a:lnTo>
                    <a:pt x="16" y="52"/>
                  </a:lnTo>
                  <a:lnTo>
                    <a:pt x="20" y="32"/>
                  </a:lnTo>
                  <a:lnTo>
                    <a:pt x="23" y="13"/>
                  </a:lnTo>
                  <a:lnTo>
                    <a:pt x="23" y="0"/>
                  </a:lnTo>
                  <a:lnTo>
                    <a:pt x="26" y="9"/>
                  </a:lnTo>
                  <a:lnTo>
                    <a:pt x="29" y="26"/>
                  </a:lnTo>
                  <a:lnTo>
                    <a:pt x="33" y="52"/>
                  </a:lnTo>
                  <a:lnTo>
                    <a:pt x="33" y="69"/>
                  </a:lnTo>
                  <a:lnTo>
                    <a:pt x="36" y="82"/>
                  </a:lnTo>
                  <a:lnTo>
                    <a:pt x="39" y="85"/>
                  </a:lnTo>
                  <a:lnTo>
                    <a:pt x="42" y="88"/>
                  </a:lnTo>
                  <a:lnTo>
                    <a:pt x="46" y="88"/>
                  </a:lnTo>
                  <a:lnTo>
                    <a:pt x="49" y="88"/>
                  </a:lnTo>
                  <a:lnTo>
                    <a:pt x="49" y="88"/>
                  </a:lnTo>
                  <a:lnTo>
                    <a:pt x="0" y="88"/>
                  </a:lnTo>
                  <a:lnTo>
                    <a:pt x="0" y="85"/>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37" name="Freeform 17"/>
            <p:cNvSpPr>
              <a:spLocks/>
            </p:cNvSpPr>
            <p:nvPr/>
          </p:nvSpPr>
          <p:spPr bwMode="auto">
            <a:xfrm>
              <a:off x="1681" y="1588"/>
              <a:ext cx="67" cy="359"/>
            </a:xfrm>
            <a:custGeom>
              <a:avLst/>
              <a:gdLst>
                <a:gd name="T0" fmla="*/ 0 w 82"/>
                <a:gd name="T1" fmla="*/ 397 h 400"/>
                <a:gd name="T2" fmla="*/ 3 w 82"/>
                <a:gd name="T3" fmla="*/ 400 h 400"/>
                <a:gd name="T4" fmla="*/ 6 w 82"/>
                <a:gd name="T5" fmla="*/ 400 h 400"/>
                <a:gd name="T6" fmla="*/ 10 w 82"/>
                <a:gd name="T7" fmla="*/ 400 h 400"/>
                <a:gd name="T8" fmla="*/ 13 w 82"/>
                <a:gd name="T9" fmla="*/ 400 h 400"/>
                <a:gd name="T10" fmla="*/ 16 w 82"/>
                <a:gd name="T11" fmla="*/ 400 h 400"/>
                <a:gd name="T12" fmla="*/ 19 w 82"/>
                <a:gd name="T13" fmla="*/ 400 h 400"/>
                <a:gd name="T14" fmla="*/ 19 w 82"/>
                <a:gd name="T15" fmla="*/ 400 h 400"/>
                <a:gd name="T16" fmla="*/ 23 w 82"/>
                <a:gd name="T17" fmla="*/ 400 h 400"/>
                <a:gd name="T18" fmla="*/ 26 w 82"/>
                <a:gd name="T19" fmla="*/ 397 h 400"/>
                <a:gd name="T20" fmla="*/ 29 w 82"/>
                <a:gd name="T21" fmla="*/ 397 h 400"/>
                <a:gd name="T22" fmla="*/ 29 w 82"/>
                <a:gd name="T23" fmla="*/ 400 h 400"/>
                <a:gd name="T24" fmla="*/ 32 w 82"/>
                <a:gd name="T25" fmla="*/ 400 h 400"/>
                <a:gd name="T26" fmla="*/ 36 w 82"/>
                <a:gd name="T27" fmla="*/ 397 h 400"/>
                <a:gd name="T28" fmla="*/ 39 w 82"/>
                <a:gd name="T29" fmla="*/ 394 h 400"/>
                <a:gd name="T30" fmla="*/ 42 w 82"/>
                <a:gd name="T31" fmla="*/ 387 h 400"/>
                <a:gd name="T32" fmla="*/ 46 w 82"/>
                <a:gd name="T33" fmla="*/ 361 h 400"/>
                <a:gd name="T34" fmla="*/ 46 w 82"/>
                <a:gd name="T35" fmla="*/ 298 h 400"/>
                <a:gd name="T36" fmla="*/ 49 w 82"/>
                <a:gd name="T37" fmla="*/ 203 h 400"/>
                <a:gd name="T38" fmla="*/ 52 w 82"/>
                <a:gd name="T39" fmla="*/ 105 h 400"/>
                <a:gd name="T40" fmla="*/ 55 w 82"/>
                <a:gd name="T41" fmla="*/ 36 h 400"/>
                <a:gd name="T42" fmla="*/ 55 w 82"/>
                <a:gd name="T43" fmla="*/ 0 h 400"/>
                <a:gd name="T44" fmla="*/ 59 w 82"/>
                <a:gd name="T45" fmla="*/ 16 h 400"/>
                <a:gd name="T46" fmla="*/ 62 w 82"/>
                <a:gd name="T47" fmla="*/ 75 h 400"/>
                <a:gd name="T48" fmla="*/ 65 w 82"/>
                <a:gd name="T49" fmla="*/ 177 h 400"/>
                <a:gd name="T50" fmla="*/ 69 w 82"/>
                <a:gd name="T51" fmla="*/ 269 h 400"/>
                <a:gd name="T52" fmla="*/ 69 w 82"/>
                <a:gd name="T53" fmla="*/ 341 h 400"/>
                <a:gd name="T54" fmla="*/ 72 w 82"/>
                <a:gd name="T55" fmla="*/ 377 h 400"/>
                <a:gd name="T56" fmla="*/ 75 w 82"/>
                <a:gd name="T57" fmla="*/ 397 h 400"/>
                <a:gd name="T58" fmla="*/ 78 w 82"/>
                <a:gd name="T59" fmla="*/ 400 h 400"/>
                <a:gd name="T60" fmla="*/ 82 w 82"/>
                <a:gd name="T61" fmla="*/ 400 h 400"/>
                <a:gd name="T62" fmla="*/ 82 w 82"/>
                <a:gd name="T63" fmla="*/ 400 h 400"/>
                <a:gd name="T64" fmla="*/ 0 w 82"/>
                <a:gd name="T65" fmla="*/ 39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400">
                  <a:moveTo>
                    <a:pt x="0" y="397"/>
                  </a:moveTo>
                  <a:lnTo>
                    <a:pt x="3" y="400"/>
                  </a:lnTo>
                  <a:lnTo>
                    <a:pt x="6" y="400"/>
                  </a:lnTo>
                  <a:lnTo>
                    <a:pt x="10" y="400"/>
                  </a:lnTo>
                  <a:lnTo>
                    <a:pt x="13" y="400"/>
                  </a:lnTo>
                  <a:lnTo>
                    <a:pt x="16" y="400"/>
                  </a:lnTo>
                  <a:lnTo>
                    <a:pt x="19" y="400"/>
                  </a:lnTo>
                  <a:lnTo>
                    <a:pt x="19" y="400"/>
                  </a:lnTo>
                  <a:lnTo>
                    <a:pt x="23" y="400"/>
                  </a:lnTo>
                  <a:lnTo>
                    <a:pt x="26" y="397"/>
                  </a:lnTo>
                  <a:lnTo>
                    <a:pt x="29" y="397"/>
                  </a:lnTo>
                  <a:lnTo>
                    <a:pt x="29" y="400"/>
                  </a:lnTo>
                  <a:lnTo>
                    <a:pt x="32" y="400"/>
                  </a:lnTo>
                  <a:lnTo>
                    <a:pt x="36" y="397"/>
                  </a:lnTo>
                  <a:lnTo>
                    <a:pt x="39" y="394"/>
                  </a:lnTo>
                  <a:lnTo>
                    <a:pt x="42" y="387"/>
                  </a:lnTo>
                  <a:lnTo>
                    <a:pt x="46" y="361"/>
                  </a:lnTo>
                  <a:lnTo>
                    <a:pt x="46" y="298"/>
                  </a:lnTo>
                  <a:lnTo>
                    <a:pt x="49" y="203"/>
                  </a:lnTo>
                  <a:lnTo>
                    <a:pt x="52" y="105"/>
                  </a:lnTo>
                  <a:lnTo>
                    <a:pt x="55" y="36"/>
                  </a:lnTo>
                  <a:lnTo>
                    <a:pt x="55" y="0"/>
                  </a:lnTo>
                  <a:lnTo>
                    <a:pt x="59" y="16"/>
                  </a:lnTo>
                  <a:lnTo>
                    <a:pt x="62" y="75"/>
                  </a:lnTo>
                  <a:lnTo>
                    <a:pt x="65" y="177"/>
                  </a:lnTo>
                  <a:lnTo>
                    <a:pt x="69" y="269"/>
                  </a:lnTo>
                  <a:lnTo>
                    <a:pt x="69" y="341"/>
                  </a:lnTo>
                  <a:lnTo>
                    <a:pt x="72" y="377"/>
                  </a:lnTo>
                  <a:lnTo>
                    <a:pt x="75" y="397"/>
                  </a:lnTo>
                  <a:lnTo>
                    <a:pt x="78" y="400"/>
                  </a:lnTo>
                  <a:lnTo>
                    <a:pt x="82" y="400"/>
                  </a:lnTo>
                  <a:lnTo>
                    <a:pt x="82" y="400"/>
                  </a:lnTo>
                  <a:lnTo>
                    <a:pt x="0" y="397"/>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38" name="Freeform 18"/>
            <p:cNvSpPr>
              <a:spLocks/>
            </p:cNvSpPr>
            <p:nvPr/>
          </p:nvSpPr>
          <p:spPr bwMode="auto">
            <a:xfrm>
              <a:off x="1769" y="1671"/>
              <a:ext cx="32" cy="273"/>
            </a:xfrm>
            <a:custGeom>
              <a:avLst/>
              <a:gdLst>
                <a:gd name="T0" fmla="*/ 0 w 39"/>
                <a:gd name="T1" fmla="*/ 305 h 305"/>
                <a:gd name="T2" fmla="*/ 0 w 39"/>
                <a:gd name="T3" fmla="*/ 305 h 305"/>
                <a:gd name="T4" fmla="*/ 3 w 39"/>
                <a:gd name="T5" fmla="*/ 298 h 305"/>
                <a:gd name="T6" fmla="*/ 7 w 39"/>
                <a:gd name="T7" fmla="*/ 272 h 305"/>
                <a:gd name="T8" fmla="*/ 7 w 39"/>
                <a:gd name="T9" fmla="*/ 206 h 305"/>
                <a:gd name="T10" fmla="*/ 10 w 39"/>
                <a:gd name="T11" fmla="*/ 118 h 305"/>
                <a:gd name="T12" fmla="*/ 13 w 39"/>
                <a:gd name="T13" fmla="*/ 36 h 305"/>
                <a:gd name="T14" fmla="*/ 16 w 39"/>
                <a:gd name="T15" fmla="*/ 0 h 305"/>
                <a:gd name="T16" fmla="*/ 20 w 39"/>
                <a:gd name="T17" fmla="*/ 33 h 305"/>
                <a:gd name="T18" fmla="*/ 23 w 39"/>
                <a:gd name="T19" fmla="*/ 111 h 305"/>
                <a:gd name="T20" fmla="*/ 26 w 39"/>
                <a:gd name="T21" fmla="*/ 206 h 305"/>
                <a:gd name="T22" fmla="*/ 26 w 39"/>
                <a:gd name="T23" fmla="*/ 262 h 305"/>
                <a:gd name="T24" fmla="*/ 29 w 39"/>
                <a:gd name="T25" fmla="*/ 295 h 305"/>
                <a:gd name="T26" fmla="*/ 33 w 39"/>
                <a:gd name="T27" fmla="*/ 302 h 305"/>
                <a:gd name="T28" fmla="*/ 33 w 39"/>
                <a:gd name="T29" fmla="*/ 305 h 305"/>
                <a:gd name="T30" fmla="*/ 36 w 39"/>
                <a:gd name="T31" fmla="*/ 305 h 305"/>
                <a:gd name="T32" fmla="*/ 39 w 39"/>
                <a:gd name="T33" fmla="*/ 305 h 305"/>
                <a:gd name="T34" fmla="*/ 39 w 39"/>
                <a:gd name="T35" fmla="*/ 305 h 305"/>
                <a:gd name="T36" fmla="*/ 0 w 39"/>
                <a:gd name="T37"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05">
                  <a:moveTo>
                    <a:pt x="0" y="305"/>
                  </a:moveTo>
                  <a:lnTo>
                    <a:pt x="0" y="305"/>
                  </a:lnTo>
                  <a:lnTo>
                    <a:pt x="3" y="298"/>
                  </a:lnTo>
                  <a:lnTo>
                    <a:pt x="7" y="272"/>
                  </a:lnTo>
                  <a:lnTo>
                    <a:pt x="7" y="206"/>
                  </a:lnTo>
                  <a:lnTo>
                    <a:pt x="10" y="118"/>
                  </a:lnTo>
                  <a:lnTo>
                    <a:pt x="13" y="36"/>
                  </a:lnTo>
                  <a:lnTo>
                    <a:pt x="16" y="0"/>
                  </a:lnTo>
                  <a:lnTo>
                    <a:pt x="20" y="33"/>
                  </a:lnTo>
                  <a:lnTo>
                    <a:pt x="23" y="111"/>
                  </a:lnTo>
                  <a:lnTo>
                    <a:pt x="26" y="206"/>
                  </a:lnTo>
                  <a:lnTo>
                    <a:pt x="26" y="262"/>
                  </a:lnTo>
                  <a:lnTo>
                    <a:pt x="29" y="295"/>
                  </a:lnTo>
                  <a:lnTo>
                    <a:pt x="33" y="302"/>
                  </a:lnTo>
                  <a:lnTo>
                    <a:pt x="33" y="305"/>
                  </a:lnTo>
                  <a:lnTo>
                    <a:pt x="36" y="305"/>
                  </a:lnTo>
                  <a:lnTo>
                    <a:pt x="39" y="305"/>
                  </a:lnTo>
                  <a:lnTo>
                    <a:pt x="39" y="305"/>
                  </a:lnTo>
                  <a:lnTo>
                    <a:pt x="0" y="305"/>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39" name="Freeform 19"/>
            <p:cNvSpPr>
              <a:spLocks/>
            </p:cNvSpPr>
            <p:nvPr/>
          </p:nvSpPr>
          <p:spPr bwMode="auto">
            <a:xfrm>
              <a:off x="1947" y="1618"/>
              <a:ext cx="29" cy="326"/>
            </a:xfrm>
            <a:custGeom>
              <a:avLst/>
              <a:gdLst>
                <a:gd name="T0" fmla="*/ 0 w 36"/>
                <a:gd name="T1" fmla="*/ 364 h 364"/>
                <a:gd name="T2" fmla="*/ 3 w 36"/>
                <a:gd name="T3" fmla="*/ 364 h 364"/>
                <a:gd name="T4" fmla="*/ 3 w 36"/>
                <a:gd name="T5" fmla="*/ 357 h 364"/>
                <a:gd name="T6" fmla="*/ 6 w 36"/>
                <a:gd name="T7" fmla="*/ 344 h 364"/>
                <a:gd name="T8" fmla="*/ 9 w 36"/>
                <a:gd name="T9" fmla="*/ 315 h 364"/>
                <a:gd name="T10" fmla="*/ 13 w 36"/>
                <a:gd name="T11" fmla="*/ 259 h 364"/>
                <a:gd name="T12" fmla="*/ 16 w 36"/>
                <a:gd name="T13" fmla="*/ 183 h 364"/>
                <a:gd name="T14" fmla="*/ 19 w 36"/>
                <a:gd name="T15" fmla="*/ 92 h 364"/>
                <a:gd name="T16" fmla="*/ 19 w 36"/>
                <a:gd name="T17" fmla="*/ 13 h 364"/>
                <a:gd name="T18" fmla="*/ 22 w 36"/>
                <a:gd name="T19" fmla="*/ 0 h 364"/>
                <a:gd name="T20" fmla="*/ 26 w 36"/>
                <a:gd name="T21" fmla="*/ 65 h 364"/>
                <a:gd name="T22" fmla="*/ 29 w 36"/>
                <a:gd name="T23" fmla="*/ 170 h 364"/>
                <a:gd name="T24" fmla="*/ 29 w 36"/>
                <a:gd name="T25" fmla="*/ 252 h 364"/>
                <a:gd name="T26" fmla="*/ 32 w 36"/>
                <a:gd name="T27" fmla="*/ 295 h 364"/>
                <a:gd name="T28" fmla="*/ 36 w 36"/>
                <a:gd name="T29" fmla="*/ 305 h 364"/>
                <a:gd name="T30" fmla="*/ 36 w 36"/>
                <a:gd name="T31" fmla="*/ 364 h 364"/>
                <a:gd name="T32" fmla="*/ 0 w 36"/>
                <a:gd name="T33"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64">
                  <a:moveTo>
                    <a:pt x="0" y="364"/>
                  </a:moveTo>
                  <a:lnTo>
                    <a:pt x="3" y="364"/>
                  </a:lnTo>
                  <a:lnTo>
                    <a:pt x="3" y="357"/>
                  </a:lnTo>
                  <a:lnTo>
                    <a:pt x="6" y="344"/>
                  </a:lnTo>
                  <a:lnTo>
                    <a:pt x="9" y="315"/>
                  </a:lnTo>
                  <a:lnTo>
                    <a:pt x="13" y="259"/>
                  </a:lnTo>
                  <a:lnTo>
                    <a:pt x="16" y="183"/>
                  </a:lnTo>
                  <a:lnTo>
                    <a:pt x="19" y="92"/>
                  </a:lnTo>
                  <a:lnTo>
                    <a:pt x="19" y="13"/>
                  </a:lnTo>
                  <a:lnTo>
                    <a:pt x="22" y="0"/>
                  </a:lnTo>
                  <a:lnTo>
                    <a:pt x="26" y="65"/>
                  </a:lnTo>
                  <a:lnTo>
                    <a:pt x="29" y="170"/>
                  </a:lnTo>
                  <a:lnTo>
                    <a:pt x="29" y="252"/>
                  </a:lnTo>
                  <a:lnTo>
                    <a:pt x="32" y="295"/>
                  </a:lnTo>
                  <a:lnTo>
                    <a:pt x="36" y="305"/>
                  </a:lnTo>
                  <a:lnTo>
                    <a:pt x="36" y="364"/>
                  </a:lnTo>
                  <a:lnTo>
                    <a:pt x="0" y="364"/>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0" name="Freeform 20"/>
            <p:cNvSpPr>
              <a:spLocks/>
            </p:cNvSpPr>
            <p:nvPr/>
          </p:nvSpPr>
          <p:spPr bwMode="auto">
            <a:xfrm>
              <a:off x="1976" y="1694"/>
              <a:ext cx="24" cy="250"/>
            </a:xfrm>
            <a:custGeom>
              <a:avLst/>
              <a:gdLst>
                <a:gd name="T0" fmla="*/ 0 w 29"/>
                <a:gd name="T1" fmla="*/ 220 h 279"/>
                <a:gd name="T2" fmla="*/ 3 w 29"/>
                <a:gd name="T3" fmla="*/ 203 h 279"/>
                <a:gd name="T4" fmla="*/ 6 w 29"/>
                <a:gd name="T5" fmla="*/ 167 h 279"/>
                <a:gd name="T6" fmla="*/ 9 w 29"/>
                <a:gd name="T7" fmla="*/ 115 h 279"/>
                <a:gd name="T8" fmla="*/ 9 w 29"/>
                <a:gd name="T9" fmla="*/ 36 h 279"/>
                <a:gd name="T10" fmla="*/ 13 w 29"/>
                <a:gd name="T11" fmla="*/ 0 h 279"/>
                <a:gd name="T12" fmla="*/ 16 w 29"/>
                <a:gd name="T13" fmla="*/ 16 h 279"/>
                <a:gd name="T14" fmla="*/ 19 w 29"/>
                <a:gd name="T15" fmla="*/ 79 h 279"/>
                <a:gd name="T16" fmla="*/ 19 w 29"/>
                <a:gd name="T17" fmla="*/ 151 h 279"/>
                <a:gd name="T18" fmla="*/ 23 w 29"/>
                <a:gd name="T19" fmla="*/ 210 h 279"/>
                <a:gd name="T20" fmla="*/ 26 w 29"/>
                <a:gd name="T21" fmla="*/ 253 h 279"/>
                <a:gd name="T22" fmla="*/ 29 w 29"/>
                <a:gd name="T23" fmla="*/ 259 h 279"/>
                <a:gd name="T24" fmla="*/ 29 w 29"/>
                <a:gd name="T25" fmla="*/ 279 h 279"/>
                <a:gd name="T26" fmla="*/ 0 w 29"/>
                <a:gd name="T27" fmla="*/ 279 h 279"/>
                <a:gd name="T28" fmla="*/ 0 w 29"/>
                <a:gd name="T29" fmla="*/ 22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79">
                  <a:moveTo>
                    <a:pt x="0" y="220"/>
                  </a:moveTo>
                  <a:lnTo>
                    <a:pt x="3" y="203"/>
                  </a:lnTo>
                  <a:lnTo>
                    <a:pt x="6" y="167"/>
                  </a:lnTo>
                  <a:lnTo>
                    <a:pt x="9" y="115"/>
                  </a:lnTo>
                  <a:lnTo>
                    <a:pt x="9" y="36"/>
                  </a:lnTo>
                  <a:lnTo>
                    <a:pt x="13" y="0"/>
                  </a:lnTo>
                  <a:lnTo>
                    <a:pt x="16" y="16"/>
                  </a:lnTo>
                  <a:lnTo>
                    <a:pt x="19" y="79"/>
                  </a:lnTo>
                  <a:lnTo>
                    <a:pt x="19" y="151"/>
                  </a:lnTo>
                  <a:lnTo>
                    <a:pt x="23" y="210"/>
                  </a:lnTo>
                  <a:lnTo>
                    <a:pt x="26" y="253"/>
                  </a:lnTo>
                  <a:lnTo>
                    <a:pt x="29" y="259"/>
                  </a:lnTo>
                  <a:lnTo>
                    <a:pt x="29" y="279"/>
                  </a:lnTo>
                  <a:lnTo>
                    <a:pt x="0" y="279"/>
                  </a:lnTo>
                  <a:lnTo>
                    <a:pt x="0" y="220"/>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1" name="Freeform 21"/>
            <p:cNvSpPr>
              <a:spLocks/>
            </p:cNvSpPr>
            <p:nvPr/>
          </p:nvSpPr>
          <p:spPr bwMode="auto">
            <a:xfrm>
              <a:off x="2000" y="879"/>
              <a:ext cx="43" cy="1065"/>
            </a:xfrm>
            <a:custGeom>
              <a:avLst/>
              <a:gdLst>
                <a:gd name="T0" fmla="*/ 0 w 53"/>
                <a:gd name="T1" fmla="*/ 1168 h 1188"/>
                <a:gd name="T2" fmla="*/ 3 w 53"/>
                <a:gd name="T3" fmla="*/ 1145 h 1188"/>
                <a:gd name="T4" fmla="*/ 3 w 53"/>
                <a:gd name="T5" fmla="*/ 1096 h 1188"/>
                <a:gd name="T6" fmla="*/ 7 w 53"/>
                <a:gd name="T7" fmla="*/ 1037 h 1188"/>
                <a:gd name="T8" fmla="*/ 10 w 53"/>
                <a:gd name="T9" fmla="*/ 984 h 1188"/>
                <a:gd name="T10" fmla="*/ 13 w 53"/>
                <a:gd name="T11" fmla="*/ 893 h 1188"/>
                <a:gd name="T12" fmla="*/ 17 w 53"/>
                <a:gd name="T13" fmla="*/ 692 h 1188"/>
                <a:gd name="T14" fmla="*/ 17 w 53"/>
                <a:gd name="T15" fmla="*/ 407 h 1188"/>
                <a:gd name="T16" fmla="*/ 20 w 53"/>
                <a:gd name="T17" fmla="*/ 98 h 1188"/>
                <a:gd name="T18" fmla="*/ 23 w 53"/>
                <a:gd name="T19" fmla="*/ 0 h 1188"/>
                <a:gd name="T20" fmla="*/ 26 w 53"/>
                <a:gd name="T21" fmla="*/ 161 h 1188"/>
                <a:gd name="T22" fmla="*/ 26 w 53"/>
                <a:gd name="T23" fmla="*/ 512 h 1188"/>
                <a:gd name="T24" fmla="*/ 30 w 53"/>
                <a:gd name="T25" fmla="*/ 837 h 1188"/>
                <a:gd name="T26" fmla="*/ 33 w 53"/>
                <a:gd name="T27" fmla="*/ 1040 h 1188"/>
                <a:gd name="T28" fmla="*/ 36 w 53"/>
                <a:gd name="T29" fmla="*/ 1135 h 1188"/>
                <a:gd name="T30" fmla="*/ 40 w 53"/>
                <a:gd name="T31" fmla="*/ 1175 h 1188"/>
                <a:gd name="T32" fmla="*/ 43 w 53"/>
                <a:gd name="T33" fmla="*/ 1185 h 1188"/>
                <a:gd name="T34" fmla="*/ 43 w 53"/>
                <a:gd name="T35" fmla="*/ 1188 h 1188"/>
                <a:gd name="T36" fmla="*/ 46 w 53"/>
                <a:gd name="T37" fmla="*/ 1188 h 1188"/>
                <a:gd name="T38" fmla="*/ 49 w 53"/>
                <a:gd name="T39" fmla="*/ 1188 h 1188"/>
                <a:gd name="T40" fmla="*/ 53 w 53"/>
                <a:gd name="T41" fmla="*/ 1188 h 1188"/>
                <a:gd name="T42" fmla="*/ 53 w 53"/>
                <a:gd name="T43" fmla="*/ 1188 h 1188"/>
                <a:gd name="T44" fmla="*/ 0 w 53"/>
                <a:gd name="T45" fmla="*/ 1188 h 1188"/>
                <a:gd name="T46" fmla="*/ 0 w 53"/>
                <a:gd name="T47" fmla="*/ 1168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188">
                  <a:moveTo>
                    <a:pt x="0" y="1168"/>
                  </a:moveTo>
                  <a:lnTo>
                    <a:pt x="3" y="1145"/>
                  </a:lnTo>
                  <a:lnTo>
                    <a:pt x="3" y="1096"/>
                  </a:lnTo>
                  <a:lnTo>
                    <a:pt x="7" y="1037"/>
                  </a:lnTo>
                  <a:lnTo>
                    <a:pt x="10" y="984"/>
                  </a:lnTo>
                  <a:lnTo>
                    <a:pt x="13" y="893"/>
                  </a:lnTo>
                  <a:lnTo>
                    <a:pt x="17" y="692"/>
                  </a:lnTo>
                  <a:lnTo>
                    <a:pt x="17" y="407"/>
                  </a:lnTo>
                  <a:lnTo>
                    <a:pt x="20" y="98"/>
                  </a:lnTo>
                  <a:lnTo>
                    <a:pt x="23" y="0"/>
                  </a:lnTo>
                  <a:lnTo>
                    <a:pt x="26" y="161"/>
                  </a:lnTo>
                  <a:lnTo>
                    <a:pt x="26" y="512"/>
                  </a:lnTo>
                  <a:lnTo>
                    <a:pt x="30" y="837"/>
                  </a:lnTo>
                  <a:lnTo>
                    <a:pt x="33" y="1040"/>
                  </a:lnTo>
                  <a:lnTo>
                    <a:pt x="36" y="1135"/>
                  </a:lnTo>
                  <a:lnTo>
                    <a:pt x="40" y="1175"/>
                  </a:lnTo>
                  <a:lnTo>
                    <a:pt x="43" y="1185"/>
                  </a:lnTo>
                  <a:lnTo>
                    <a:pt x="43" y="1188"/>
                  </a:lnTo>
                  <a:lnTo>
                    <a:pt x="46" y="1188"/>
                  </a:lnTo>
                  <a:lnTo>
                    <a:pt x="49" y="1188"/>
                  </a:lnTo>
                  <a:lnTo>
                    <a:pt x="53" y="1188"/>
                  </a:lnTo>
                  <a:lnTo>
                    <a:pt x="53" y="1188"/>
                  </a:lnTo>
                  <a:lnTo>
                    <a:pt x="0" y="1188"/>
                  </a:lnTo>
                  <a:lnTo>
                    <a:pt x="0" y="1168"/>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2" name="Freeform 22"/>
            <p:cNvSpPr>
              <a:spLocks/>
            </p:cNvSpPr>
            <p:nvPr/>
          </p:nvSpPr>
          <p:spPr bwMode="auto">
            <a:xfrm>
              <a:off x="2067" y="1838"/>
              <a:ext cx="33" cy="106"/>
            </a:xfrm>
            <a:custGeom>
              <a:avLst/>
              <a:gdLst>
                <a:gd name="T0" fmla="*/ 0 w 40"/>
                <a:gd name="T1" fmla="*/ 118 h 118"/>
                <a:gd name="T2" fmla="*/ 3 w 40"/>
                <a:gd name="T3" fmla="*/ 118 h 118"/>
                <a:gd name="T4" fmla="*/ 7 w 40"/>
                <a:gd name="T5" fmla="*/ 105 h 118"/>
                <a:gd name="T6" fmla="*/ 10 w 40"/>
                <a:gd name="T7" fmla="*/ 82 h 118"/>
                <a:gd name="T8" fmla="*/ 10 w 40"/>
                <a:gd name="T9" fmla="*/ 49 h 118"/>
                <a:gd name="T10" fmla="*/ 13 w 40"/>
                <a:gd name="T11" fmla="*/ 13 h 118"/>
                <a:gd name="T12" fmla="*/ 17 w 40"/>
                <a:gd name="T13" fmla="*/ 0 h 118"/>
                <a:gd name="T14" fmla="*/ 20 w 40"/>
                <a:gd name="T15" fmla="*/ 13 h 118"/>
                <a:gd name="T16" fmla="*/ 23 w 40"/>
                <a:gd name="T17" fmla="*/ 46 h 118"/>
                <a:gd name="T18" fmla="*/ 23 w 40"/>
                <a:gd name="T19" fmla="*/ 82 h 118"/>
                <a:gd name="T20" fmla="*/ 26 w 40"/>
                <a:gd name="T21" fmla="*/ 105 h 118"/>
                <a:gd name="T22" fmla="*/ 30 w 40"/>
                <a:gd name="T23" fmla="*/ 115 h 118"/>
                <a:gd name="T24" fmla="*/ 33 w 40"/>
                <a:gd name="T25" fmla="*/ 118 h 118"/>
                <a:gd name="T26" fmla="*/ 33 w 40"/>
                <a:gd name="T27" fmla="*/ 118 h 118"/>
                <a:gd name="T28" fmla="*/ 36 w 40"/>
                <a:gd name="T29" fmla="*/ 118 h 118"/>
                <a:gd name="T30" fmla="*/ 40 w 40"/>
                <a:gd name="T31" fmla="*/ 118 h 118"/>
                <a:gd name="T32" fmla="*/ 40 w 40"/>
                <a:gd name="T33" fmla="*/ 118 h 118"/>
                <a:gd name="T34" fmla="*/ 0 w 40"/>
                <a:gd name="T35"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18">
                  <a:moveTo>
                    <a:pt x="0" y="118"/>
                  </a:moveTo>
                  <a:lnTo>
                    <a:pt x="3" y="118"/>
                  </a:lnTo>
                  <a:lnTo>
                    <a:pt x="7" y="105"/>
                  </a:lnTo>
                  <a:lnTo>
                    <a:pt x="10" y="82"/>
                  </a:lnTo>
                  <a:lnTo>
                    <a:pt x="10" y="49"/>
                  </a:lnTo>
                  <a:lnTo>
                    <a:pt x="13" y="13"/>
                  </a:lnTo>
                  <a:lnTo>
                    <a:pt x="17" y="0"/>
                  </a:lnTo>
                  <a:lnTo>
                    <a:pt x="20" y="13"/>
                  </a:lnTo>
                  <a:lnTo>
                    <a:pt x="23" y="46"/>
                  </a:lnTo>
                  <a:lnTo>
                    <a:pt x="23" y="82"/>
                  </a:lnTo>
                  <a:lnTo>
                    <a:pt x="26" y="105"/>
                  </a:lnTo>
                  <a:lnTo>
                    <a:pt x="30" y="115"/>
                  </a:lnTo>
                  <a:lnTo>
                    <a:pt x="33" y="118"/>
                  </a:lnTo>
                  <a:lnTo>
                    <a:pt x="33" y="118"/>
                  </a:lnTo>
                  <a:lnTo>
                    <a:pt x="36" y="118"/>
                  </a:lnTo>
                  <a:lnTo>
                    <a:pt x="40" y="118"/>
                  </a:lnTo>
                  <a:lnTo>
                    <a:pt x="40" y="118"/>
                  </a:lnTo>
                  <a:lnTo>
                    <a:pt x="0" y="118"/>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3" name="Freeform 23"/>
            <p:cNvSpPr>
              <a:spLocks/>
            </p:cNvSpPr>
            <p:nvPr/>
          </p:nvSpPr>
          <p:spPr bwMode="auto">
            <a:xfrm>
              <a:off x="1482" y="1868"/>
              <a:ext cx="40" cy="79"/>
            </a:xfrm>
            <a:custGeom>
              <a:avLst/>
              <a:gdLst>
                <a:gd name="T0" fmla="*/ 0 w 49"/>
                <a:gd name="T1" fmla="*/ 85 h 88"/>
                <a:gd name="T2" fmla="*/ 3 w 49"/>
                <a:gd name="T3" fmla="*/ 82 h 88"/>
                <a:gd name="T4" fmla="*/ 6 w 49"/>
                <a:gd name="T5" fmla="*/ 75 h 88"/>
                <a:gd name="T6" fmla="*/ 6 w 49"/>
                <a:gd name="T7" fmla="*/ 72 h 88"/>
                <a:gd name="T8" fmla="*/ 10 w 49"/>
                <a:gd name="T9" fmla="*/ 69 h 88"/>
                <a:gd name="T10" fmla="*/ 13 w 49"/>
                <a:gd name="T11" fmla="*/ 65 h 88"/>
                <a:gd name="T12" fmla="*/ 16 w 49"/>
                <a:gd name="T13" fmla="*/ 52 h 88"/>
                <a:gd name="T14" fmla="*/ 20 w 49"/>
                <a:gd name="T15" fmla="*/ 32 h 88"/>
                <a:gd name="T16" fmla="*/ 23 w 49"/>
                <a:gd name="T17" fmla="*/ 13 h 88"/>
                <a:gd name="T18" fmla="*/ 23 w 49"/>
                <a:gd name="T19" fmla="*/ 0 h 88"/>
                <a:gd name="T20" fmla="*/ 26 w 49"/>
                <a:gd name="T21" fmla="*/ 9 h 88"/>
                <a:gd name="T22" fmla="*/ 29 w 49"/>
                <a:gd name="T23" fmla="*/ 26 h 88"/>
                <a:gd name="T24" fmla="*/ 33 w 49"/>
                <a:gd name="T25" fmla="*/ 52 h 88"/>
                <a:gd name="T26" fmla="*/ 33 w 49"/>
                <a:gd name="T27" fmla="*/ 69 h 88"/>
                <a:gd name="T28" fmla="*/ 36 w 49"/>
                <a:gd name="T29" fmla="*/ 82 h 88"/>
                <a:gd name="T30" fmla="*/ 39 w 49"/>
                <a:gd name="T31" fmla="*/ 85 h 88"/>
                <a:gd name="T32" fmla="*/ 42 w 49"/>
                <a:gd name="T33" fmla="*/ 88 h 88"/>
                <a:gd name="T34" fmla="*/ 46 w 49"/>
                <a:gd name="T35" fmla="*/ 88 h 88"/>
                <a:gd name="T36" fmla="*/ 49 w 49"/>
                <a:gd name="T37" fmla="*/ 88 h 88"/>
                <a:gd name="T38" fmla="*/ 49 w 49"/>
                <a:gd name="T39" fmla="*/ 88 h 88"/>
                <a:gd name="T40" fmla="*/ 0 w 49"/>
                <a:gd name="T41" fmla="*/ 88 h 88"/>
                <a:gd name="T42" fmla="*/ 0 w 49"/>
                <a:gd name="T4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88">
                  <a:moveTo>
                    <a:pt x="0" y="85"/>
                  </a:moveTo>
                  <a:lnTo>
                    <a:pt x="3" y="82"/>
                  </a:lnTo>
                  <a:lnTo>
                    <a:pt x="6" y="75"/>
                  </a:lnTo>
                  <a:lnTo>
                    <a:pt x="6" y="72"/>
                  </a:lnTo>
                  <a:lnTo>
                    <a:pt x="10" y="69"/>
                  </a:lnTo>
                  <a:lnTo>
                    <a:pt x="13" y="65"/>
                  </a:lnTo>
                  <a:lnTo>
                    <a:pt x="16" y="52"/>
                  </a:lnTo>
                  <a:lnTo>
                    <a:pt x="20" y="32"/>
                  </a:lnTo>
                  <a:lnTo>
                    <a:pt x="23" y="13"/>
                  </a:lnTo>
                  <a:lnTo>
                    <a:pt x="23" y="0"/>
                  </a:lnTo>
                  <a:lnTo>
                    <a:pt x="26" y="9"/>
                  </a:lnTo>
                  <a:lnTo>
                    <a:pt x="29" y="26"/>
                  </a:lnTo>
                  <a:lnTo>
                    <a:pt x="33" y="52"/>
                  </a:lnTo>
                  <a:lnTo>
                    <a:pt x="33" y="69"/>
                  </a:lnTo>
                  <a:lnTo>
                    <a:pt x="36" y="82"/>
                  </a:lnTo>
                  <a:lnTo>
                    <a:pt x="39" y="85"/>
                  </a:lnTo>
                  <a:lnTo>
                    <a:pt x="42" y="88"/>
                  </a:lnTo>
                  <a:lnTo>
                    <a:pt x="46" y="88"/>
                  </a:lnTo>
                  <a:lnTo>
                    <a:pt x="49" y="88"/>
                  </a:lnTo>
                  <a:lnTo>
                    <a:pt x="49" y="88"/>
                  </a:lnTo>
                  <a:lnTo>
                    <a:pt x="0" y="88"/>
                  </a:lnTo>
                  <a:lnTo>
                    <a:pt x="0" y="85"/>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4" name="Freeform 24"/>
            <p:cNvSpPr>
              <a:spLocks/>
            </p:cNvSpPr>
            <p:nvPr/>
          </p:nvSpPr>
          <p:spPr bwMode="auto">
            <a:xfrm>
              <a:off x="1681" y="1588"/>
              <a:ext cx="67" cy="359"/>
            </a:xfrm>
            <a:custGeom>
              <a:avLst/>
              <a:gdLst>
                <a:gd name="T0" fmla="*/ 0 w 82"/>
                <a:gd name="T1" fmla="*/ 397 h 400"/>
                <a:gd name="T2" fmla="*/ 3 w 82"/>
                <a:gd name="T3" fmla="*/ 400 h 400"/>
                <a:gd name="T4" fmla="*/ 6 w 82"/>
                <a:gd name="T5" fmla="*/ 400 h 400"/>
                <a:gd name="T6" fmla="*/ 10 w 82"/>
                <a:gd name="T7" fmla="*/ 400 h 400"/>
                <a:gd name="T8" fmla="*/ 13 w 82"/>
                <a:gd name="T9" fmla="*/ 400 h 400"/>
                <a:gd name="T10" fmla="*/ 16 w 82"/>
                <a:gd name="T11" fmla="*/ 400 h 400"/>
                <a:gd name="T12" fmla="*/ 19 w 82"/>
                <a:gd name="T13" fmla="*/ 400 h 400"/>
                <a:gd name="T14" fmla="*/ 19 w 82"/>
                <a:gd name="T15" fmla="*/ 400 h 400"/>
                <a:gd name="T16" fmla="*/ 23 w 82"/>
                <a:gd name="T17" fmla="*/ 400 h 400"/>
                <a:gd name="T18" fmla="*/ 26 w 82"/>
                <a:gd name="T19" fmla="*/ 397 h 400"/>
                <a:gd name="T20" fmla="*/ 29 w 82"/>
                <a:gd name="T21" fmla="*/ 397 h 400"/>
                <a:gd name="T22" fmla="*/ 29 w 82"/>
                <a:gd name="T23" fmla="*/ 400 h 400"/>
                <a:gd name="T24" fmla="*/ 32 w 82"/>
                <a:gd name="T25" fmla="*/ 400 h 400"/>
                <a:gd name="T26" fmla="*/ 36 w 82"/>
                <a:gd name="T27" fmla="*/ 397 h 400"/>
                <a:gd name="T28" fmla="*/ 39 w 82"/>
                <a:gd name="T29" fmla="*/ 394 h 400"/>
                <a:gd name="T30" fmla="*/ 42 w 82"/>
                <a:gd name="T31" fmla="*/ 387 h 400"/>
                <a:gd name="T32" fmla="*/ 46 w 82"/>
                <a:gd name="T33" fmla="*/ 361 h 400"/>
                <a:gd name="T34" fmla="*/ 46 w 82"/>
                <a:gd name="T35" fmla="*/ 298 h 400"/>
                <a:gd name="T36" fmla="*/ 49 w 82"/>
                <a:gd name="T37" fmla="*/ 203 h 400"/>
                <a:gd name="T38" fmla="*/ 52 w 82"/>
                <a:gd name="T39" fmla="*/ 105 h 400"/>
                <a:gd name="T40" fmla="*/ 55 w 82"/>
                <a:gd name="T41" fmla="*/ 36 h 400"/>
                <a:gd name="T42" fmla="*/ 55 w 82"/>
                <a:gd name="T43" fmla="*/ 0 h 400"/>
                <a:gd name="T44" fmla="*/ 59 w 82"/>
                <a:gd name="T45" fmla="*/ 16 h 400"/>
                <a:gd name="T46" fmla="*/ 62 w 82"/>
                <a:gd name="T47" fmla="*/ 75 h 400"/>
                <a:gd name="T48" fmla="*/ 65 w 82"/>
                <a:gd name="T49" fmla="*/ 177 h 400"/>
                <a:gd name="T50" fmla="*/ 69 w 82"/>
                <a:gd name="T51" fmla="*/ 269 h 400"/>
                <a:gd name="T52" fmla="*/ 69 w 82"/>
                <a:gd name="T53" fmla="*/ 341 h 400"/>
                <a:gd name="T54" fmla="*/ 72 w 82"/>
                <a:gd name="T55" fmla="*/ 377 h 400"/>
                <a:gd name="T56" fmla="*/ 75 w 82"/>
                <a:gd name="T57" fmla="*/ 397 h 400"/>
                <a:gd name="T58" fmla="*/ 78 w 82"/>
                <a:gd name="T59" fmla="*/ 400 h 400"/>
                <a:gd name="T60" fmla="*/ 82 w 82"/>
                <a:gd name="T61" fmla="*/ 400 h 400"/>
                <a:gd name="T62" fmla="*/ 82 w 82"/>
                <a:gd name="T63" fmla="*/ 400 h 400"/>
                <a:gd name="T64" fmla="*/ 0 w 82"/>
                <a:gd name="T65" fmla="*/ 39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400">
                  <a:moveTo>
                    <a:pt x="0" y="397"/>
                  </a:moveTo>
                  <a:lnTo>
                    <a:pt x="3" y="400"/>
                  </a:lnTo>
                  <a:lnTo>
                    <a:pt x="6" y="400"/>
                  </a:lnTo>
                  <a:lnTo>
                    <a:pt x="10" y="400"/>
                  </a:lnTo>
                  <a:lnTo>
                    <a:pt x="13" y="400"/>
                  </a:lnTo>
                  <a:lnTo>
                    <a:pt x="16" y="400"/>
                  </a:lnTo>
                  <a:lnTo>
                    <a:pt x="19" y="400"/>
                  </a:lnTo>
                  <a:lnTo>
                    <a:pt x="19" y="400"/>
                  </a:lnTo>
                  <a:lnTo>
                    <a:pt x="23" y="400"/>
                  </a:lnTo>
                  <a:lnTo>
                    <a:pt x="26" y="397"/>
                  </a:lnTo>
                  <a:lnTo>
                    <a:pt x="29" y="397"/>
                  </a:lnTo>
                  <a:lnTo>
                    <a:pt x="29" y="400"/>
                  </a:lnTo>
                  <a:lnTo>
                    <a:pt x="32" y="400"/>
                  </a:lnTo>
                  <a:lnTo>
                    <a:pt x="36" y="397"/>
                  </a:lnTo>
                  <a:lnTo>
                    <a:pt x="39" y="394"/>
                  </a:lnTo>
                  <a:lnTo>
                    <a:pt x="42" y="387"/>
                  </a:lnTo>
                  <a:lnTo>
                    <a:pt x="46" y="361"/>
                  </a:lnTo>
                  <a:lnTo>
                    <a:pt x="46" y="298"/>
                  </a:lnTo>
                  <a:lnTo>
                    <a:pt x="49" y="203"/>
                  </a:lnTo>
                  <a:lnTo>
                    <a:pt x="52" y="105"/>
                  </a:lnTo>
                  <a:lnTo>
                    <a:pt x="55" y="36"/>
                  </a:lnTo>
                  <a:lnTo>
                    <a:pt x="55" y="0"/>
                  </a:lnTo>
                  <a:lnTo>
                    <a:pt x="59" y="16"/>
                  </a:lnTo>
                  <a:lnTo>
                    <a:pt x="62" y="75"/>
                  </a:lnTo>
                  <a:lnTo>
                    <a:pt x="65" y="177"/>
                  </a:lnTo>
                  <a:lnTo>
                    <a:pt x="69" y="269"/>
                  </a:lnTo>
                  <a:lnTo>
                    <a:pt x="69" y="341"/>
                  </a:lnTo>
                  <a:lnTo>
                    <a:pt x="72" y="377"/>
                  </a:lnTo>
                  <a:lnTo>
                    <a:pt x="75" y="397"/>
                  </a:lnTo>
                  <a:lnTo>
                    <a:pt x="78" y="400"/>
                  </a:lnTo>
                  <a:lnTo>
                    <a:pt x="82" y="400"/>
                  </a:lnTo>
                  <a:lnTo>
                    <a:pt x="82" y="400"/>
                  </a:lnTo>
                  <a:lnTo>
                    <a:pt x="0" y="397"/>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5" name="Freeform 25"/>
            <p:cNvSpPr>
              <a:spLocks/>
            </p:cNvSpPr>
            <p:nvPr/>
          </p:nvSpPr>
          <p:spPr bwMode="auto">
            <a:xfrm>
              <a:off x="1947" y="1618"/>
              <a:ext cx="29" cy="326"/>
            </a:xfrm>
            <a:custGeom>
              <a:avLst/>
              <a:gdLst>
                <a:gd name="T0" fmla="*/ 0 w 36"/>
                <a:gd name="T1" fmla="*/ 364 h 364"/>
                <a:gd name="T2" fmla="*/ 3 w 36"/>
                <a:gd name="T3" fmla="*/ 364 h 364"/>
                <a:gd name="T4" fmla="*/ 3 w 36"/>
                <a:gd name="T5" fmla="*/ 357 h 364"/>
                <a:gd name="T6" fmla="*/ 6 w 36"/>
                <a:gd name="T7" fmla="*/ 344 h 364"/>
                <a:gd name="T8" fmla="*/ 9 w 36"/>
                <a:gd name="T9" fmla="*/ 315 h 364"/>
                <a:gd name="T10" fmla="*/ 13 w 36"/>
                <a:gd name="T11" fmla="*/ 259 h 364"/>
                <a:gd name="T12" fmla="*/ 16 w 36"/>
                <a:gd name="T13" fmla="*/ 183 h 364"/>
                <a:gd name="T14" fmla="*/ 19 w 36"/>
                <a:gd name="T15" fmla="*/ 92 h 364"/>
                <a:gd name="T16" fmla="*/ 19 w 36"/>
                <a:gd name="T17" fmla="*/ 13 h 364"/>
                <a:gd name="T18" fmla="*/ 22 w 36"/>
                <a:gd name="T19" fmla="*/ 0 h 364"/>
                <a:gd name="T20" fmla="*/ 26 w 36"/>
                <a:gd name="T21" fmla="*/ 65 h 364"/>
                <a:gd name="T22" fmla="*/ 29 w 36"/>
                <a:gd name="T23" fmla="*/ 170 h 364"/>
                <a:gd name="T24" fmla="*/ 29 w 36"/>
                <a:gd name="T25" fmla="*/ 252 h 364"/>
                <a:gd name="T26" fmla="*/ 32 w 36"/>
                <a:gd name="T27" fmla="*/ 295 h 364"/>
                <a:gd name="T28" fmla="*/ 36 w 36"/>
                <a:gd name="T29" fmla="*/ 305 h 364"/>
                <a:gd name="T30" fmla="*/ 36 w 36"/>
                <a:gd name="T31" fmla="*/ 364 h 364"/>
                <a:gd name="T32" fmla="*/ 0 w 36"/>
                <a:gd name="T33"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64">
                  <a:moveTo>
                    <a:pt x="0" y="364"/>
                  </a:moveTo>
                  <a:lnTo>
                    <a:pt x="3" y="364"/>
                  </a:lnTo>
                  <a:lnTo>
                    <a:pt x="3" y="357"/>
                  </a:lnTo>
                  <a:lnTo>
                    <a:pt x="6" y="344"/>
                  </a:lnTo>
                  <a:lnTo>
                    <a:pt x="9" y="315"/>
                  </a:lnTo>
                  <a:lnTo>
                    <a:pt x="13" y="259"/>
                  </a:lnTo>
                  <a:lnTo>
                    <a:pt x="16" y="183"/>
                  </a:lnTo>
                  <a:lnTo>
                    <a:pt x="19" y="92"/>
                  </a:lnTo>
                  <a:lnTo>
                    <a:pt x="19" y="13"/>
                  </a:lnTo>
                  <a:lnTo>
                    <a:pt x="22" y="0"/>
                  </a:lnTo>
                  <a:lnTo>
                    <a:pt x="26" y="65"/>
                  </a:lnTo>
                  <a:lnTo>
                    <a:pt x="29" y="170"/>
                  </a:lnTo>
                  <a:lnTo>
                    <a:pt x="29" y="252"/>
                  </a:lnTo>
                  <a:lnTo>
                    <a:pt x="32" y="295"/>
                  </a:lnTo>
                  <a:lnTo>
                    <a:pt x="36" y="305"/>
                  </a:lnTo>
                  <a:lnTo>
                    <a:pt x="36" y="364"/>
                  </a:lnTo>
                  <a:lnTo>
                    <a:pt x="0" y="364"/>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6" name="Freeform 26"/>
            <p:cNvSpPr>
              <a:spLocks/>
            </p:cNvSpPr>
            <p:nvPr/>
          </p:nvSpPr>
          <p:spPr bwMode="auto">
            <a:xfrm>
              <a:off x="2000" y="879"/>
              <a:ext cx="43" cy="1065"/>
            </a:xfrm>
            <a:custGeom>
              <a:avLst/>
              <a:gdLst>
                <a:gd name="T0" fmla="*/ 0 w 53"/>
                <a:gd name="T1" fmla="*/ 1168 h 1188"/>
                <a:gd name="T2" fmla="*/ 3 w 53"/>
                <a:gd name="T3" fmla="*/ 1145 h 1188"/>
                <a:gd name="T4" fmla="*/ 3 w 53"/>
                <a:gd name="T5" fmla="*/ 1096 h 1188"/>
                <a:gd name="T6" fmla="*/ 7 w 53"/>
                <a:gd name="T7" fmla="*/ 1037 h 1188"/>
                <a:gd name="T8" fmla="*/ 10 w 53"/>
                <a:gd name="T9" fmla="*/ 984 h 1188"/>
                <a:gd name="T10" fmla="*/ 13 w 53"/>
                <a:gd name="T11" fmla="*/ 893 h 1188"/>
                <a:gd name="T12" fmla="*/ 17 w 53"/>
                <a:gd name="T13" fmla="*/ 692 h 1188"/>
                <a:gd name="T14" fmla="*/ 17 w 53"/>
                <a:gd name="T15" fmla="*/ 407 h 1188"/>
                <a:gd name="T16" fmla="*/ 20 w 53"/>
                <a:gd name="T17" fmla="*/ 98 h 1188"/>
                <a:gd name="T18" fmla="*/ 23 w 53"/>
                <a:gd name="T19" fmla="*/ 0 h 1188"/>
                <a:gd name="T20" fmla="*/ 26 w 53"/>
                <a:gd name="T21" fmla="*/ 161 h 1188"/>
                <a:gd name="T22" fmla="*/ 26 w 53"/>
                <a:gd name="T23" fmla="*/ 512 h 1188"/>
                <a:gd name="T24" fmla="*/ 30 w 53"/>
                <a:gd name="T25" fmla="*/ 837 h 1188"/>
                <a:gd name="T26" fmla="*/ 33 w 53"/>
                <a:gd name="T27" fmla="*/ 1040 h 1188"/>
                <a:gd name="T28" fmla="*/ 36 w 53"/>
                <a:gd name="T29" fmla="*/ 1135 h 1188"/>
                <a:gd name="T30" fmla="*/ 40 w 53"/>
                <a:gd name="T31" fmla="*/ 1175 h 1188"/>
                <a:gd name="T32" fmla="*/ 43 w 53"/>
                <a:gd name="T33" fmla="*/ 1185 h 1188"/>
                <a:gd name="T34" fmla="*/ 43 w 53"/>
                <a:gd name="T35" fmla="*/ 1188 h 1188"/>
                <a:gd name="T36" fmla="*/ 46 w 53"/>
                <a:gd name="T37" fmla="*/ 1188 h 1188"/>
                <a:gd name="T38" fmla="*/ 49 w 53"/>
                <a:gd name="T39" fmla="*/ 1188 h 1188"/>
                <a:gd name="T40" fmla="*/ 53 w 53"/>
                <a:gd name="T41" fmla="*/ 1188 h 1188"/>
                <a:gd name="T42" fmla="*/ 53 w 53"/>
                <a:gd name="T43" fmla="*/ 1188 h 1188"/>
                <a:gd name="T44" fmla="*/ 0 w 53"/>
                <a:gd name="T45" fmla="*/ 1188 h 1188"/>
                <a:gd name="T46" fmla="*/ 0 w 53"/>
                <a:gd name="T47" fmla="*/ 1168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188">
                  <a:moveTo>
                    <a:pt x="0" y="1168"/>
                  </a:moveTo>
                  <a:lnTo>
                    <a:pt x="3" y="1145"/>
                  </a:lnTo>
                  <a:lnTo>
                    <a:pt x="3" y="1096"/>
                  </a:lnTo>
                  <a:lnTo>
                    <a:pt x="7" y="1037"/>
                  </a:lnTo>
                  <a:lnTo>
                    <a:pt x="10" y="984"/>
                  </a:lnTo>
                  <a:lnTo>
                    <a:pt x="13" y="893"/>
                  </a:lnTo>
                  <a:lnTo>
                    <a:pt x="17" y="692"/>
                  </a:lnTo>
                  <a:lnTo>
                    <a:pt x="17" y="407"/>
                  </a:lnTo>
                  <a:lnTo>
                    <a:pt x="20" y="98"/>
                  </a:lnTo>
                  <a:lnTo>
                    <a:pt x="23" y="0"/>
                  </a:lnTo>
                  <a:lnTo>
                    <a:pt x="26" y="161"/>
                  </a:lnTo>
                  <a:lnTo>
                    <a:pt x="26" y="512"/>
                  </a:lnTo>
                  <a:lnTo>
                    <a:pt x="30" y="837"/>
                  </a:lnTo>
                  <a:lnTo>
                    <a:pt x="33" y="1040"/>
                  </a:lnTo>
                  <a:lnTo>
                    <a:pt x="36" y="1135"/>
                  </a:lnTo>
                  <a:lnTo>
                    <a:pt x="40" y="1175"/>
                  </a:lnTo>
                  <a:lnTo>
                    <a:pt x="43" y="1185"/>
                  </a:lnTo>
                  <a:lnTo>
                    <a:pt x="43" y="1188"/>
                  </a:lnTo>
                  <a:lnTo>
                    <a:pt x="46" y="1188"/>
                  </a:lnTo>
                  <a:lnTo>
                    <a:pt x="49" y="1188"/>
                  </a:lnTo>
                  <a:lnTo>
                    <a:pt x="53" y="1188"/>
                  </a:lnTo>
                  <a:lnTo>
                    <a:pt x="53" y="1188"/>
                  </a:lnTo>
                  <a:lnTo>
                    <a:pt x="0" y="1188"/>
                  </a:lnTo>
                  <a:lnTo>
                    <a:pt x="0" y="1168"/>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7" name="Freeform 27"/>
            <p:cNvSpPr>
              <a:spLocks/>
            </p:cNvSpPr>
            <p:nvPr/>
          </p:nvSpPr>
          <p:spPr bwMode="auto">
            <a:xfrm>
              <a:off x="2067" y="1838"/>
              <a:ext cx="33" cy="106"/>
            </a:xfrm>
            <a:custGeom>
              <a:avLst/>
              <a:gdLst>
                <a:gd name="T0" fmla="*/ 0 w 40"/>
                <a:gd name="T1" fmla="*/ 118 h 118"/>
                <a:gd name="T2" fmla="*/ 3 w 40"/>
                <a:gd name="T3" fmla="*/ 118 h 118"/>
                <a:gd name="T4" fmla="*/ 7 w 40"/>
                <a:gd name="T5" fmla="*/ 105 h 118"/>
                <a:gd name="T6" fmla="*/ 10 w 40"/>
                <a:gd name="T7" fmla="*/ 82 h 118"/>
                <a:gd name="T8" fmla="*/ 10 w 40"/>
                <a:gd name="T9" fmla="*/ 49 h 118"/>
                <a:gd name="T10" fmla="*/ 13 w 40"/>
                <a:gd name="T11" fmla="*/ 13 h 118"/>
                <a:gd name="T12" fmla="*/ 17 w 40"/>
                <a:gd name="T13" fmla="*/ 0 h 118"/>
                <a:gd name="T14" fmla="*/ 20 w 40"/>
                <a:gd name="T15" fmla="*/ 13 h 118"/>
                <a:gd name="T16" fmla="*/ 23 w 40"/>
                <a:gd name="T17" fmla="*/ 46 h 118"/>
                <a:gd name="T18" fmla="*/ 23 w 40"/>
                <a:gd name="T19" fmla="*/ 82 h 118"/>
                <a:gd name="T20" fmla="*/ 26 w 40"/>
                <a:gd name="T21" fmla="*/ 105 h 118"/>
                <a:gd name="T22" fmla="*/ 30 w 40"/>
                <a:gd name="T23" fmla="*/ 115 h 118"/>
                <a:gd name="T24" fmla="*/ 33 w 40"/>
                <a:gd name="T25" fmla="*/ 118 h 118"/>
                <a:gd name="T26" fmla="*/ 33 w 40"/>
                <a:gd name="T27" fmla="*/ 118 h 118"/>
                <a:gd name="T28" fmla="*/ 36 w 40"/>
                <a:gd name="T29" fmla="*/ 118 h 118"/>
                <a:gd name="T30" fmla="*/ 40 w 40"/>
                <a:gd name="T31" fmla="*/ 118 h 118"/>
                <a:gd name="T32" fmla="*/ 40 w 40"/>
                <a:gd name="T33" fmla="*/ 118 h 118"/>
                <a:gd name="T34" fmla="*/ 0 w 40"/>
                <a:gd name="T35"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18">
                  <a:moveTo>
                    <a:pt x="0" y="118"/>
                  </a:moveTo>
                  <a:lnTo>
                    <a:pt x="3" y="118"/>
                  </a:lnTo>
                  <a:lnTo>
                    <a:pt x="7" y="105"/>
                  </a:lnTo>
                  <a:lnTo>
                    <a:pt x="10" y="82"/>
                  </a:lnTo>
                  <a:lnTo>
                    <a:pt x="10" y="49"/>
                  </a:lnTo>
                  <a:lnTo>
                    <a:pt x="13" y="13"/>
                  </a:lnTo>
                  <a:lnTo>
                    <a:pt x="17" y="0"/>
                  </a:lnTo>
                  <a:lnTo>
                    <a:pt x="20" y="13"/>
                  </a:lnTo>
                  <a:lnTo>
                    <a:pt x="23" y="46"/>
                  </a:lnTo>
                  <a:lnTo>
                    <a:pt x="23" y="82"/>
                  </a:lnTo>
                  <a:lnTo>
                    <a:pt x="26" y="105"/>
                  </a:lnTo>
                  <a:lnTo>
                    <a:pt x="30" y="115"/>
                  </a:lnTo>
                  <a:lnTo>
                    <a:pt x="33" y="118"/>
                  </a:lnTo>
                  <a:lnTo>
                    <a:pt x="33" y="118"/>
                  </a:lnTo>
                  <a:lnTo>
                    <a:pt x="36" y="118"/>
                  </a:lnTo>
                  <a:lnTo>
                    <a:pt x="40" y="118"/>
                  </a:lnTo>
                  <a:lnTo>
                    <a:pt x="40" y="118"/>
                  </a:lnTo>
                  <a:lnTo>
                    <a:pt x="0" y="118"/>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1948" name="Line 28"/>
            <p:cNvSpPr>
              <a:spLocks noChangeShapeType="1"/>
            </p:cNvSpPr>
            <p:nvPr/>
          </p:nvSpPr>
          <p:spPr bwMode="auto">
            <a:xfrm>
              <a:off x="564" y="2009"/>
              <a:ext cx="20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49" name="Line 29"/>
            <p:cNvSpPr>
              <a:spLocks noChangeShapeType="1"/>
            </p:cNvSpPr>
            <p:nvPr/>
          </p:nvSpPr>
          <p:spPr bwMode="auto">
            <a:xfrm>
              <a:off x="56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0" name="Line 30"/>
            <p:cNvSpPr>
              <a:spLocks noChangeShapeType="1"/>
            </p:cNvSpPr>
            <p:nvPr/>
          </p:nvSpPr>
          <p:spPr bwMode="auto">
            <a:xfrm>
              <a:off x="628" y="2009"/>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1" name="Line 31"/>
            <p:cNvSpPr>
              <a:spLocks noChangeShapeType="1"/>
            </p:cNvSpPr>
            <p:nvPr/>
          </p:nvSpPr>
          <p:spPr bwMode="auto">
            <a:xfrm>
              <a:off x="69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2" name="Line 32"/>
            <p:cNvSpPr>
              <a:spLocks noChangeShapeType="1"/>
            </p:cNvSpPr>
            <p:nvPr/>
          </p:nvSpPr>
          <p:spPr bwMode="auto">
            <a:xfrm>
              <a:off x="76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3" name="Line 33"/>
            <p:cNvSpPr>
              <a:spLocks noChangeShapeType="1"/>
            </p:cNvSpPr>
            <p:nvPr/>
          </p:nvSpPr>
          <p:spPr bwMode="auto">
            <a:xfrm>
              <a:off x="83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4" name="Line 34"/>
            <p:cNvSpPr>
              <a:spLocks noChangeShapeType="1"/>
            </p:cNvSpPr>
            <p:nvPr/>
          </p:nvSpPr>
          <p:spPr bwMode="auto">
            <a:xfrm>
              <a:off x="89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5" name="Line 35"/>
            <p:cNvSpPr>
              <a:spLocks noChangeShapeType="1"/>
            </p:cNvSpPr>
            <p:nvPr/>
          </p:nvSpPr>
          <p:spPr bwMode="auto">
            <a:xfrm>
              <a:off x="96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6" name="Line 36"/>
            <p:cNvSpPr>
              <a:spLocks noChangeShapeType="1"/>
            </p:cNvSpPr>
            <p:nvPr/>
          </p:nvSpPr>
          <p:spPr bwMode="auto">
            <a:xfrm>
              <a:off x="103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7" name="Line 37"/>
            <p:cNvSpPr>
              <a:spLocks noChangeShapeType="1"/>
            </p:cNvSpPr>
            <p:nvPr/>
          </p:nvSpPr>
          <p:spPr bwMode="auto">
            <a:xfrm>
              <a:off x="1101" y="2009"/>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8" name="Line 38"/>
            <p:cNvSpPr>
              <a:spLocks noChangeShapeType="1"/>
            </p:cNvSpPr>
            <p:nvPr/>
          </p:nvSpPr>
          <p:spPr bwMode="auto">
            <a:xfrm>
              <a:off x="116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59" name="Line 39"/>
            <p:cNvSpPr>
              <a:spLocks noChangeShapeType="1"/>
            </p:cNvSpPr>
            <p:nvPr/>
          </p:nvSpPr>
          <p:spPr bwMode="auto">
            <a:xfrm>
              <a:off x="123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0" name="Line 40"/>
            <p:cNvSpPr>
              <a:spLocks noChangeShapeType="1"/>
            </p:cNvSpPr>
            <p:nvPr/>
          </p:nvSpPr>
          <p:spPr bwMode="auto">
            <a:xfrm>
              <a:off x="130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1" name="Line 41"/>
            <p:cNvSpPr>
              <a:spLocks noChangeShapeType="1"/>
            </p:cNvSpPr>
            <p:nvPr/>
          </p:nvSpPr>
          <p:spPr bwMode="auto">
            <a:xfrm>
              <a:off x="136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2" name="Line 42"/>
            <p:cNvSpPr>
              <a:spLocks noChangeShapeType="1"/>
            </p:cNvSpPr>
            <p:nvPr/>
          </p:nvSpPr>
          <p:spPr bwMode="auto">
            <a:xfrm>
              <a:off x="143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3" name="Line 43"/>
            <p:cNvSpPr>
              <a:spLocks noChangeShapeType="1"/>
            </p:cNvSpPr>
            <p:nvPr/>
          </p:nvSpPr>
          <p:spPr bwMode="auto">
            <a:xfrm>
              <a:off x="150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4" name="Line 44"/>
            <p:cNvSpPr>
              <a:spLocks noChangeShapeType="1"/>
            </p:cNvSpPr>
            <p:nvPr/>
          </p:nvSpPr>
          <p:spPr bwMode="auto">
            <a:xfrm>
              <a:off x="157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5" name="Line 45"/>
            <p:cNvSpPr>
              <a:spLocks noChangeShapeType="1"/>
            </p:cNvSpPr>
            <p:nvPr/>
          </p:nvSpPr>
          <p:spPr bwMode="auto">
            <a:xfrm>
              <a:off x="163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6" name="Line 46"/>
            <p:cNvSpPr>
              <a:spLocks noChangeShapeType="1"/>
            </p:cNvSpPr>
            <p:nvPr/>
          </p:nvSpPr>
          <p:spPr bwMode="auto">
            <a:xfrm>
              <a:off x="170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7" name="Line 47"/>
            <p:cNvSpPr>
              <a:spLocks noChangeShapeType="1"/>
            </p:cNvSpPr>
            <p:nvPr/>
          </p:nvSpPr>
          <p:spPr bwMode="auto">
            <a:xfrm>
              <a:off x="1772" y="2009"/>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8" name="Line 48"/>
            <p:cNvSpPr>
              <a:spLocks noChangeShapeType="1"/>
            </p:cNvSpPr>
            <p:nvPr/>
          </p:nvSpPr>
          <p:spPr bwMode="auto">
            <a:xfrm>
              <a:off x="183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69" name="Line 49"/>
            <p:cNvSpPr>
              <a:spLocks noChangeShapeType="1"/>
            </p:cNvSpPr>
            <p:nvPr/>
          </p:nvSpPr>
          <p:spPr bwMode="auto">
            <a:xfrm>
              <a:off x="190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0" name="Line 50"/>
            <p:cNvSpPr>
              <a:spLocks noChangeShapeType="1"/>
            </p:cNvSpPr>
            <p:nvPr/>
          </p:nvSpPr>
          <p:spPr bwMode="auto">
            <a:xfrm>
              <a:off x="197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1" name="Line 51"/>
            <p:cNvSpPr>
              <a:spLocks noChangeShapeType="1"/>
            </p:cNvSpPr>
            <p:nvPr/>
          </p:nvSpPr>
          <p:spPr bwMode="auto">
            <a:xfrm>
              <a:off x="204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2" name="Line 52"/>
            <p:cNvSpPr>
              <a:spLocks noChangeShapeType="1"/>
            </p:cNvSpPr>
            <p:nvPr/>
          </p:nvSpPr>
          <p:spPr bwMode="auto">
            <a:xfrm>
              <a:off x="210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3" name="Line 53"/>
            <p:cNvSpPr>
              <a:spLocks noChangeShapeType="1"/>
            </p:cNvSpPr>
            <p:nvPr/>
          </p:nvSpPr>
          <p:spPr bwMode="auto">
            <a:xfrm>
              <a:off x="217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4" name="Line 54"/>
            <p:cNvSpPr>
              <a:spLocks noChangeShapeType="1"/>
            </p:cNvSpPr>
            <p:nvPr/>
          </p:nvSpPr>
          <p:spPr bwMode="auto">
            <a:xfrm>
              <a:off x="2245" y="2009"/>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5" name="Line 55"/>
            <p:cNvSpPr>
              <a:spLocks noChangeShapeType="1"/>
            </p:cNvSpPr>
            <p:nvPr/>
          </p:nvSpPr>
          <p:spPr bwMode="auto">
            <a:xfrm>
              <a:off x="230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6" name="Line 56"/>
            <p:cNvSpPr>
              <a:spLocks noChangeShapeType="1"/>
            </p:cNvSpPr>
            <p:nvPr/>
          </p:nvSpPr>
          <p:spPr bwMode="auto">
            <a:xfrm>
              <a:off x="237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7" name="Line 57"/>
            <p:cNvSpPr>
              <a:spLocks noChangeShapeType="1"/>
            </p:cNvSpPr>
            <p:nvPr/>
          </p:nvSpPr>
          <p:spPr bwMode="auto">
            <a:xfrm>
              <a:off x="244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8" name="Line 58"/>
            <p:cNvSpPr>
              <a:spLocks noChangeShapeType="1"/>
            </p:cNvSpPr>
            <p:nvPr/>
          </p:nvSpPr>
          <p:spPr bwMode="auto">
            <a:xfrm>
              <a:off x="251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79" name="Line 59"/>
            <p:cNvSpPr>
              <a:spLocks noChangeShapeType="1"/>
            </p:cNvSpPr>
            <p:nvPr/>
          </p:nvSpPr>
          <p:spPr bwMode="auto">
            <a:xfrm>
              <a:off x="258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80" name="Line 60"/>
            <p:cNvSpPr>
              <a:spLocks noChangeShapeType="1"/>
            </p:cNvSpPr>
            <p:nvPr/>
          </p:nvSpPr>
          <p:spPr bwMode="auto">
            <a:xfrm>
              <a:off x="264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81" name="Line 61"/>
            <p:cNvSpPr>
              <a:spLocks noChangeShapeType="1"/>
            </p:cNvSpPr>
            <p:nvPr/>
          </p:nvSpPr>
          <p:spPr bwMode="auto">
            <a:xfrm>
              <a:off x="56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82" name="Rectangle 62"/>
            <p:cNvSpPr>
              <a:spLocks noChangeArrowheads="1"/>
            </p:cNvSpPr>
            <p:nvPr/>
          </p:nvSpPr>
          <p:spPr bwMode="auto">
            <a:xfrm>
              <a:off x="522"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18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83" name="Line 63"/>
            <p:cNvSpPr>
              <a:spLocks noChangeShapeType="1"/>
            </p:cNvSpPr>
            <p:nvPr/>
          </p:nvSpPr>
          <p:spPr bwMode="auto">
            <a:xfrm>
              <a:off x="83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84" name="Rectangle 64"/>
            <p:cNvSpPr>
              <a:spLocks noChangeArrowheads="1"/>
            </p:cNvSpPr>
            <p:nvPr/>
          </p:nvSpPr>
          <p:spPr bwMode="auto">
            <a:xfrm>
              <a:off x="790"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85" name="Line 65"/>
            <p:cNvSpPr>
              <a:spLocks noChangeShapeType="1"/>
            </p:cNvSpPr>
            <p:nvPr/>
          </p:nvSpPr>
          <p:spPr bwMode="auto">
            <a:xfrm>
              <a:off x="1101" y="2009"/>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86" name="Rectangle 66"/>
            <p:cNvSpPr>
              <a:spLocks noChangeArrowheads="1"/>
            </p:cNvSpPr>
            <p:nvPr/>
          </p:nvSpPr>
          <p:spPr bwMode="auto">
            <a:xfrm>
              <a:off x="1059"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22</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87" name="Line 67"/>
            <p:cNvSpPr>
              <a:spLocks noChangeShapeType="1"/>
            </p:cNvSpPr>
            <p:nvPr/>
          </p:nvSpPr>
          <p:spPr bwMode="auto">
            <a:xfrm>
              <a:off x="136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88" name="Rectangle 68"/>
            <p:cNvSpPr>
              <a:spLocks noChangeArrowheads="1"/>
            </p:cNvSpPr>
            <p:nvPr/>
          </p:nvSpPr>
          <p:spPr bwMode="auto">
            <a:xfrm>
              <a:off x="1327"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24</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89" name="Line 69"/>
            <p:cNvSpPr>
              <a:spLocks noChangeShapeType="1"/>
            </p:cNvSpPr>
            <p:nvPr/>
          </p:nvSpPr>
          <p:spPr bwMode="auto">
            <a:xfrm>
              <a:off x="163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90" name="Rectangle 70"/>
            <p:cNvSpPr>
              <a:spLocks noChangeArrowheads="1"/>
            </p:cNvSpPr>
            <p:nvPr/>
          </p:nvSpPr>
          <p:spPr bwMode="auto">
            <a:xfrm>
              <a:off x="1596"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26</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91" name="Line 71"/>
            <p:cNvSpPr>
              <a:spLocks noChangeShapeType="1"/>
            </p:cNvSpPr>
            <p:nvPr/>
          </p:nvSpPr>
          <p:spPr bwMode="auto">
            <a:xfrm>
              <a:off x="190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92" name="Rectangle 72"/>
            <p:cNvSpPr>
              <a:spLocks noChangeArrowheads="1"/>
            </p:cNvSpPr>
            <p:nvPr/>
          </p:nvSpPr>
          <p:spPr bwMode="auto">
            <a:xfrm>
              <a:off x="1864"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93" name="Line 73"/>
            <p:cNvSpPr>
              <a:spLocks noChangeShapeType="1"/>
            </p:cNvSpPr>
            <p:nvPr/>
          </p:nvSpPr>
          <p:spPr bwMode="auto">
            <a:xfrm>
              <a:off x="217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94" name="Rectangle 74"/>
            <p:cNvSpPr>
              <a:spLocks noChangeArrowheads="1"/>
            </p:cNvSpPr>
            <p:nvPr/>
          </p:nvSpPr>
          <p:spPr bwMode="auto">
            <a:xfrm>
              <a:off x="2132"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95" name="Line 75"/>
            <p:cNvSpPr>
              <a:spLocks noChangeShapeType="1"/>
            </p:cNvSpPr>
            <p:nvPr/>
          </p:nvSpPr>
          <p:spPr bwMode="auto">
            <a:xfrm>
              <a:off x="244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96" name="Rectangle 76"/>
            <p:cNvSpPr>
              <a:spLocks noChangeArrowheads="1"/>
            </p:cNvSpPr>
            <p:nvPr/>
          </p:nvSpPr>
          <p:spPr bwMode="auto">
            <a:xfrm>
              <a:off x="2404" y="2053"/>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32</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1997" name="Line 77"/>
            <p:cNvSpPr>
              <a:spLocks noChangeShapeType="1"/>
            </p:cNvSpPr>
            <p:nvPr/>
          </p:nvSpPr>
          <p:spPr bwMode="auto">
            <a:xfrm>
              <a:off x="564" y="826"/>
              <a:ext cx="1" cy="11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98" name="Line 78"/>
            <p:cNvSpPr>
              <a:spLocks noChangeShapeType="1"/>
            </p:cNvSpPr>
            <p:nvPr/>
          </p:nvSpPr>
          <p:spPr bwMode="auto">
            <a:xfrm flipH="1">
              <a:off x="564" y="197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1999" name="Line 79"/>
            <p:cNvSpPr>
              <a:spLocks noChangeShapeType="1"/>
            </p:cNvSpPr>
            <p:nvPr/>
          </p:nvSpPr>
          <p:spPr bwMode="auto">
            <a:xfrm flipH="1">
              <a:off x="564" y="191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0" name="Line 80"/>
            <p:cNvSpPr>
              <a:spLocks noChangeShapeType="1"/>
            </p:cNvSpPr>
            <p:nvPr/>
          </p:nvSpPr>
          <p:spPr bwMode="auto">
            <a:xfrm flipH="1">
              <a:off x="564" y="186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1" name="Line 81"/>
            <p:cNvSpPr>
              <a:spLocks noChangeShapeType="1"/>
            </p:cNvSpPr>
            <p:nvPr/>
          </p:nvSpPr>
          <p:spPr bwMode="auto">
            <a:xfrm flipH="1">
              <a:off x="564" y="1803"/>
              <a:ext cx="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2" name="Line 82"/>
            <p:cNvSpPr>
              <a:spLocks noChangeShapeType="1"/>
            </p:cNvSpPr>
            <p:nvPr/>
          </p:nvSpPr>
          <p:spPr bwMode="auto">
            <a:xfrm flipH="1">
              <a:off x="564" y="174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3" name="Line 83"/>
            <p:cNvSpPr>
              <a:spLocks noChangeShapeType="1"/>
            </p:cNvSpPr>
            <p:nvPr/>
          </p:nvSpPr>
          <p:spPr bwMode="auto">
            <a:xfrm flipH="1">
              <a:off x="564" y="169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4" name="Line 84"/>
            <p:cNvSpPr>
              <a:spLocks noChangeShapeType="1"/>
            </p:cNvSpPr>
            <p:nvPr/>
          </p:nvSpPr>
          <p:spPr bwMode="auto">
            <a:xfrm flipH="1">
              <a:off x="564" y="163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5" name="Line 85"/>
            <p:cNvSpPr>
              <a:spLocks noChangeShapeType="1"/>
            </p:cNvSpPr>
            <p:nvPr/>
          </p:nvSpPr>
          <p:spPr bwMode="auto">
            <a:xfrm flipH="1">
              <a:off x="564" y="157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6" name="Line 86"/>
            <p:cNvSpPr>
              <a:spLocks noChangeShapeType="1"/>
            </p:cNvSpPr>
            <p:nvPr/>
          </p:nvSpPr>
          <p:spPr bwMode="auto">
            <a:xfrm flipH="1">
              <a:off x="564" y="152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7" name="Line 87"/>
            <p:cNvSpPr>
              <a:spLocks noChangeShapeType="1"/>
            </p:cNvSpPr>
            <p:nvPr/>
          </p:nvSpPr>
          <p:spPr bwMode="auto">
            <a:xfrm flipH="1">
              <a:off x="564" y="14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8" name="Line 88"/>
            <p:cNvSpPr>
              <a:spLocks noChangeShapeType="1"/>
            </p:cNvSpPr>
            <p:nvPr/>
          </p:nvSpPr>
          <p:spPr bwMode="auto">
            <a:xfrm flipH="1">
              <a:off x="564" y="14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09" name="Line 89"/>
            <p:cNvSpPr>
              <a:spLocks noChangeShapeType="1"/>
            </p:cNvSpPr>
            <p:nvPr/>
          </p:nvSpPr>
          <p:spPr bwMode="auto">
            <a:xfrm flipH="1">
              <a:off x="564" y="1350"/>
              <a:ext cx="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0" name="Line 90"/>
            <p:cNvSpPr>
              <a:spLocks noChangeShapeType="1"/>
            </p:cNvSpPr>
            <p:nvPr/>
          </p:nvSpPr>
          <p:spPr bwMode="auto">
            <a:xfrm flipH="1">
              <a:off x="564" y="129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1" name="Line 91"/>
            <p:cNvSpPr>
              <a:spLocks noChangeShapeType="1"/>
            </p:cNvSpPr>
            <p:nvPr/>
          </p:nvSpPr>
          <p:spPr bwMode="auto">
            <a:xfrm flipH="1">
              <a:off x="564" y="123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2" name="Line 92"/>
            <p:cNvSpPr>
              <a:spLocks noChangeShapeType="1"/>
            </p:cNvSpPr>
            <p:nvPr/>
          </p:nvSpPr>
          <p:spPr bwMode="auto">
            <a:xfrm flipH="1">
              <a:off x="564" y="117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3" name="Line 93"/>
            <p:cNvSpPr>
              <a:spLocks noChangeShapeType="1"/>
            </p:cNvSpPr>
            <p:nvPr/>
          </p:nvSpPr>
          <p:spPr bwMode="auto">
            <a:xfrm flipH="1">
              <a:off x="564" y="112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4" name="Line 94"/>
            <p:cNvSpPr>
              <a:spLocks noChangeShapeType="1"/>
            </p:cNvSpPr>
            <p:nvPr/>
          </p:nvSpPr>
          <p:spPr bwMode="auto">
            <a:xfrm flipH="1">
              <a:off x="564" y="10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5" name="Line 95"/>
            <p:cNvSpPr>
              <a:spLocks noChangeShapeType="1"/>
            </p:cNvSpPr>
            <p:nvPr/>
          </p:nvSpPr>
          <p:spPr bwMode="auto">
            <a:xfrm flipH="1">
              <a:off x="564" y="101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6" name="Line 96"/>
            <p:cNvSpPr>
              <a:spLocks noChangeShapeType="1"/>
            </p:cNvSpPr>
            <p:nvPr/>
          </p:nvSpPr>
          <p:spPr bwMode="auto">
            <a:xfrm flipH="1">
              <a:off x="564" y="95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7" name="Line 97"/>
            <p:cNvSpPr>
              <a:spLocks noChangeShapeType="1"/>
            </p:cNvSpPr>
            <p:nvPr/>
          </p:nvSpPr>
          <p:spPr bwMode="auto">
            <a:xfrm flipH="1">
              <a:off x="564" y="897"/>
              <a:ext cx="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8" name="Line 98"/>
            <p:cNvSpPr>
              <a:spLocks noChangeShapeType="1"/>
            </p:cNvSpPr>
            <p:nvPr/>
          </p:nvSpPr>
          <p:spPr bwMode="auto">
            <a:xfrm flipH="1">
              <a:off x="564" y="84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19" name="Line 99"/>
            <p:cNvSpPr>
              <a:spLocks noChangeShapeType="1"/>
            </p:cNvSpPr>
            <p:nvPr/>
          </p:nvSpPr>
          <p:spPr bwMode="auto">
            <a:xfrm flipH="1">
              <a:off x="564" y="197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20" name="Line 100"/>
            <p:cNvSpPr>
              <a:spLocks noChangeShapeType="1"/>
            </p:cNvSpPr>
            <p:nvPr/>
          </p:nvSpPr>
          <p:spPr bwMode="auto">
            <a:xfrm flipH="1">
              <a:off x="564" y="174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21" name="Rectangle 101"/>
            <p:cNvSpPr>
              <a:spLocks noChangeArrowheads="1"/>
            </p:cNvSpPr>
            <p:nvPr/>
          </p:nvSpPr>
          <p:spPr bwMode="auto">
            <a:xfrm>
              <a:off x="381" y="1721"/>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022" name="Line 102"/>
            <p:cNvSpPr>
              <a:spLocks noChangeShapeType="1"/>
            </p:cNvSpPr>
            <p:nvPr/>
          </p:nvSpPr>
          <p:spPr bwMode="auto">
            <a:xfrm flipH="1">
              <a:off x="564" y="152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23" name="Rectangle 103"/>
            <p:cNvSpPr>
              <a:spLocks noChangeArrowheads="1"/>
            </p:cNvSpPr>
            <p:nvPr/>
          </p:nvSpPr>
          <p:spPr bwMode="auto">
            <a:xfrm>
              <a:off x="381" y="1491"/>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40000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024" name="Line 104"/>
            <p:cNvSpPr>
              <a:spLocks noChangeShapeType="1"/>
            </p:cNvSpPr>
            <p:nvPr/>
          </p:nvSpPr>
          <p:spPr bwMode="auto">
            <a:xfrm flipH="1">
              <a:off x="564" y="129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25" name="Rectangle 105"/>
            <p:cNvSpPr>
              <a:spLocks noChangeArrowheads="1"/>
            </p:cNvSpPr>
            <p:nvPr/>
          </p:nvSpPr>
          <p:spPr bwMode="auto">
            <a:xfrm>
              <a:off x="381" y="1264"/>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60000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026" name="Line 106"/>
            <p:cNvSpPr>
              <a:spLocks noChangeShapeType="1"/>
            </p:cNvSpPr>
            <p:nvPr/>
          </p:nvSpPr>
          <p:spPr bwMode="auto">
            <a:xfrm flipH="1">
              <a:off x="564" y="10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27" name="Rectangle 107"/>
            <p:cNvSpPr>
              <a:spLocks noChangeArrowheads="1"/>
            </p:cNvSpPr>
            <p:nvPr/>
          </p:nvSpPr>
          <p:spPr bwMode="auto">
            <a:xfrm>
              <a:off x="381" y="1037"/>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80000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028" name="Line 108"/>
            <p:cNvSpPr>
              <a:spLocks noChangeShapeType="1"/>
            </p:cNvSpPr>
            <p:nvPr/>
          </p:nvSpPr>
          <p:spPr bwMode="auto">
            <a:xfrm flipH="1">
              <a:off x="564" y="84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29" name="Rectangle 109"/>
            <p:cNvSpPr>
              <a:spLocks noChangeArrowheads="1"/>
            </p:cNvSpPr>
            <p:nvPr/>
          </p:nvSpPr>
          <p:spPr bwMode="auto">
            <a:xfrm>
              <a:off x="352" y="823"/>
              <a:ext cx="16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100000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030" name="Rectangle 110"/>
            <p:cNvSpPr>
              <a:spLocks noChangeArrowheads="1"/>
            </p:cNvSpPr>
            <p:nvPr/>
          </p:nvSpPr>
          <p:spPr bwMode="auto">
            <a:xfrm rot="16200000">
              <a:off x="119" y="1346"/>
              <a:ext cx="2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smtClean="0">
                  <a:solidFill>
                    <a:srgbClr val="000000"/>
                  </a:solidFill>
                  <a:latin typeface="Arial" panose="020B0604020202020204" pitchFamily="34" charset="0"/>
                  <a:ea typeface="MS PGothic" panose="020B0600070205080204" pitchFamily="50" charset="-128"/>
                </a:rPr>
                <a:t>Intensity</a:t>
              </a:r>
              <a:endParaRPr lang="en-US" altLang="ja-JP" sz="800" b="1" smtClean="0">
                <a:solidFill>
                  <a:srgbClr val="000000"/>
                </a:solidFill>
                <a:latin typeface="Times New Roman" panose="02020603050405020304" pitchFamily="18" charset="0"/>
                <a:ea typeface="MS PGothic" panose="020B0600070205080204" pitchFamily="50" charset="-128"/>
              </a:endParaRPr>
            </a:p>
          </p:txBody>
        </p:sp>
      </p:grpSp>
      <p:sp>
        <p:nvSpPr>
          <p:cNvPr id="82031" name="Line 111"/>
          <p:cNvSpPr>
            <a:spLocks noChangeShapeType="1"/>
          </p:cNvSpPr>
          <p:nvPr/>
        </p:nvSpPr>
        <p:spPr bwMode="auto">
          <a:xfrm flipH="1">
            <a:off x="3151188" y="2460625"/>
            <a:ext cx="123825" cy="131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032" name="Line 112"/>
          <p:cNvSpPr>
            <a:spLocks noChangeShapeType="1"/>
          </p:cNvSpPr>
          <p:nvPr/>
        </p:nvSpPr>
        <p:spPr bwMode="auto">
          <a:xfrm>
            <a:off x="2786063" y="2211388"/>
            <a:ext cx="322262" cy="26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033" name="Rectangle 113"/>
          <p:cNvSpPr>
            <a:spLocks noChangeArrowheads="1"/>
          </p:cNvSpPr>
          <p:nvPr/>
        </p:nvSpPr>
        <p:spPr bwMode="auto">
          <a:xfrm>
            <a:off x="71438" y="77788"/>
            <a:ext cx="9021762" cy="43338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200" b="1" u="sng" smtClean="0">
                <a:solidFill>
                  <a:srgbClr val="FF0000"/>
                </a:solidFill>
                <a:effectLst>
                  <a:outerShdw blurRad="38100" dist="38100" dir="2700000" algn="tl">
                    <a:srgbClr val="C0C0C0"/>
                  </a:outerShdw>
                </a:effectLst>
                <a:latin typeface="MS PGothic" panose="020B0600070205080204" pitchFamily="50" charset="-128"/>
                <a:ea typeface="MS PGothic" panose="020B0600070205080204" pitchFamily="50" charset="-128"/>
              </a:rPr>
              <a:t>カズハゴンドウ</a:t>
            </a:r>
            <a:r>
              <a:rPr lang="ja-JP" altLang="en-US" sz="2200" b="1" smtClean="0">
                <a:solidFill>
                  <a:srgbClr val="000000"/>
                </a:solidFill>
                <a:effectLst>
                  <a:outerShdw blurRad="38100" dist="38100" dir="2700000" algn="tl">
                    <a:srgbClr val="C0C0C0"/>
                  </a:outerShdw>
                </a:effectLst>
                <a:latin typeface="MS PGothic" panose="020B0600070205080204" pitchFamily="50" charset="-128"/>
                <a:ea typeface="MS PGothic" panose="020B0600070205080204" pitchFamily="50" charset="-128"/>
              </a:rPr>
              <a:t>の脳から検出された</a:t>
            </a:r>
            <a:r>
              <a:rPr lang="en-US" altLang="ja-JP" sz="2200" b="1" smtClean="0">
                <a:solidFill>
                  <a:srgbClr val="000000"/>
                </a:solidFill>
                <a:effectLst>
                  <a:outerShdw blurRad="38100" dist="38100" dir="2700000" algn="tl">
                    <a:srgbClr val="C0C0C0"/>
                  </a:outerShdw>
                </a:effectLst>
                <a:latin typeface="MS PGothic" panose="020B0600070205080204" pitchFamily="50" charset="-128"/>
                <a:ea typeface="MS PGothic" panose="020B0600070205080204" pitchFamily="50" charset="-128"/>
              </a:rPr>
              <a:t>OH-PCBs</a:t>
            </a:r>
            <a:r>
              <a:rPr lang="ja-JP" altLang="en-US" sz="2200" b="1" smtClean="0">
                <a:solidFill>
                  <a:srgbClr val="000000"/>
                </a:solidFill>
                <a:effectLst>
                  <a:outerShdw blurRad="38100" dist="38100" dir="2700000" algn="tl">
                    <a:srgbClr val="C0C0C0"/>
                  </a:outerShdw>
                </a:effectLst>
                <a:latin typeface="MS PGothic" panose="020B0600070205080204" pitchFamily="50" charset="-128"/>
                <a:ea typeface="MS PGothic" panose="020B0600070205080204" pitchFamily="50" charset="-128"/>
              </a:rPr>
              <a:t>同族体のクロマトグラム</a:t>
            </a:r>
          </a:p>
        </p:txBody>
      </p:sp>
      <p:sp>
        <p:nvSpPr>
          <p:cNvPr id="82034" name="Rectangle 114"/>
          <p:cNvSpPr>
            <a:spLocks noChangeArrowheads="1"/>
          </p:cNvSpPr>
          <p:nvPr/>
        </p:nvSpPr>
        <p:spPr bwMode="auto">
          <a:xfrm>
            <a:off x="0" y="685800"/>
            <a:ext cx="4572000" cy="152400"/>
          </a:xfrm>
          <a:prstGeom prst="rect">
            <a:avLst/>
          </a:prstGeom>
          <a:gradFill rotWithShape="0">
            <a:gsLst>
              <a:gs pos="0">
                <a:schemeClr val="tx1">
                  <a:gamma/>
                  <a:tint val="20000"/>
                  <a:invGamma/>
                </a:schemeClr>
              </a:gs>
              <a:gs pos="100000">
                <a:schemeClr val="tx1"/>
              </a:gs>
            </a:gsLst>
            <a:lin ang="5400000" scaled="1"/>
          </a:gradFill>
          <a:ln>
            <a:noFill/>
          </a:ln>
          <a:effectLst/>
          <a:extLs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82035" name="Rectangle 115"/>
          <p:cNvSpPr>
            <a:spLocks noChangeArrowheads="1"/>
          </p:cNvSpPr>
          <p:nvPr/>
        </p:nvSpPr>
        <p:spPr bwMode="auto">
          <a:xfrm>
            <a:off x="115888" y="900113"/>
            <a:ext cx="14351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ja-JP" sz="1800" b="1" smtClean="0">
                <a:solidFill>
                  <a:srgbClr val="000000"/>
                </a:solidFill>
                <a:latin typeface="Times New Roman" panose="02020603050405020304" pitchFamily="18" charset="0"/>
                <a:ea typeface="MS PGothic" panose="020B0600070205080204" pitchFamily="50" charset="-128"/>
              </a:rPr>
              <a:t>OH-P</a:t>
            </a:r>
            <a:r>
              <a:rPr lang="en-US" altLang="ja-JP" sz="1800" b="1" baseline="-10000" smtClean="0">
                <a:solidFill>
                  <a:srgbClr val="000000"/>
                </a:solidFill>
                <a:latin typeface="Times New Roman" panose="02020603050405020304" pitchFamily="18" charset="0"/>
                <a:ea typeface="MS PGothic" panose="020B0600070205080204" pitchFamily="50" charset="-128"/>
              </a:rPr>
              <a:t>5</a:t>
            </a:r>
            <a:r>
              <a:rPr lang="en-US" altLang="ja-JP" sz="1800" b="1" smtClean="0">
                <a:solidFill>
                  <a:srgbClr val="000000"/>
                </a:solidFill>
                <a:latin typeface="Times New Roman" panose="02020603050405020304" pitchFamily="18" charset="0"/>
                <a:ea typeface="MS PGothic" panose="020B0600070205080204" pitchFamily="50" charset="-128"/>
              </a:rPr>
              <a:t>CBs</a:t>
            </a:r>
          </a:p>
        </p:txBody>
      </p:sp>
      <p:sp>
        <p:nvSpPr>
          <p:cNvPr id="82036" name="Rectangle 116"/>
          <p:cNvSpPr>
            <a:spLocks noChangeArrowheads="1"/>
          </p:cNvSpPr>
          <p:nvPr/>
        </p:nvSpPr>
        <p:spPr bwMode="auto">
          <a:xfrm>
            <a:off x="4657725" y="895350"/>
            <a:ext cx="14351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ja-JP" sz="1800" b="1" smtClean="0">
                <a:solidFill>
                  <a:srgbClr val="000000"/>
                </a:solidFill>
                <a:latin typeface="Times New Roman" panose="02020603050405020304" pitchFamily="18" charset="0"/>
                <a:ea typeface="MS PGothic" panose="020B0600070205080204" pitchFamily="50" charset="-128"/>
              </a:rPr>
              <a:t>OH-H</a:t>
            </a:r>
            <a:r>
              <a:rPr lang="en-US" altLang="ja-JP" sz="1800" b="1" baseline="-10000" smtClean="0">
                <a:solidFill>
                  <a:srgbClr val="000000"/>
                </a:solidFill>
                <a:latin typeface="Times New Roman" panose="02020603050405020304" pitchFamily="18" charset="0"/>
                <a:ea typeface="MS PGothic" panose="020B0600070205080204" pitchFamily="50" charset="-128"/>
              </a:rPr>
              <a:t>6</a:t>
            </a:r>
            <a:r>
              <a:rPr lang="en-US" altLang="ja-JP" sz="1800" b="1" smtClean="0">
                <a:solidFill>
                  <a:srgbClr val="000000"/>
                </a:solidFill>
                <a:latin typeface="Times New Roman" panose="02020603050405020304" pitchFamily="18" charset="0"/>
                <a:ea typeface="MS PGothic" panose="020B0600070205080204" pitchFamily="50" charset="-128"/>
              </a:rPr>
              <a:t>CBs</a:t>
            </a:r>
          </a:p>
        </p:txBody>
      </p:sp>
      <p:sp>
        <p:nvSpPr>
          <p:cNvPr id="82037" name="Rectangle 117"/>
          <p:cNvSpPr>
            <a:spLocks noChangeArrowheads="1"/>
          </p:cNvSpPr>
          <p:nvPr/>
        </p:nvSpPr>
        <p:spPr bwMode="auto">
          <a:xfrm>
            <a:off x="139700" y="60658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82038" name="Rectangle 118"/>
          <p:cNvSpPr>
            <a:spLocks noChangeArrowheads="1"/>
          </p:cNvSpPr>
          <p:nvPr/>
        </p:nvSpPr>
        <p:spPr bwMode="auto">
          <a:xfrm>
            <a:off x="139700" y="60658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82039" name="Rectangle 119"/>
          <p:cNvSpPr>
            <a:spLocks noChangeArrowheads="1"/>
          </p:cNvSpPr>
          <p:nvPr/>
        </p:nvSpPr>
        <p:spPr bwMode="auto">
          <a:xfrm>
            <a:off x="139700" y="60658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smtClean="0">
              <a:solidFill>
                <a:srgbClr val="000000"/>
              </a:solidFill>
              <a:latin typeface="Times New Roman" panose="02020603050405020304" pitchFamily="18" charset="0"/>
              <a:ea typeface="MS PGothic" panose="020B0600070205080204" pitchFamily="50" charset="-128"/>
            </a:endParaRPr>
          </a:p>
        </p:txBody>
      </p:sp>
      <p:sp>
        <p:nvSpPr>
          <p:cNvPr id="82040" name="Rectangle 120"/>
          <p:cNvSpPr>
            <a:spLocks noChangeArrowheads="1"/>
          </p:cNvSpPr>
          <p:nvPr/>
        </p:nvSpPr>
        <p:spPr bwMode="auto">
          <a:xfrm>
            <a:off x="115888" y="3595688"/>
            <a:ext cx="14351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ja-JP" sz="1800" b="1" smtClean="0">
                <a:solidFill>
                  <a:srgbClr val="000000"/>
                </a:solidFill>
                <a:latin typeface="Times New Roman" panose="02020603050405020304" pitchFamily="18" charset="0"/>
                <a:ea typeface="MS PGothic" panose="020B0600070205080204" pitchFamily="50" charset="-128"/>
              </a:rPr>
              <a:t>OH-H</a:t>
            </a:r>
            <a:r>
              <a:rPr lang="en-US" altLang="ja-JP" sz="1800" b="1" baseline="-10000" smtClean="0">
                <a:solidFill>
                  <a:srgbClr val="000000"/>
                </a:solidFill>
                <a:latin typeface="Times New Roman" panose="02020603050405020304" pitchFamily="18" charset="0"/>
                <a:ea typeface="MS PGothic" panose="020B0600070205080204" pitchFamily="50" charset="-128"/>
              </a:rPr>
              <a:t>7</a:t>
            </a:r>
            <a:r>
              <a:rPr lang="en-US" altLang="ja-JP" sz="1800" b="1" smtClean="0">
                <a:solidFill>
                  <a:srgbClr val="000000"/>
                </a:solidFill>
                <a:latin typeface="Times New Roman" panose="02020603050405020304" pitchFamily="18" charset="0"/>
                <a:ea typeface="MS PGothic" panose="020B0600070205080204" pitchFamily="50" charset="-128"/>
              </a:rPr>
              <a:t>CBs</a:t>
            </a:r>
          </a:p>
        </p:txBody>
      </p:sp>
      <p:sp>
        <p:nvSpPr>
          <p:cNvPr id="82041" name="Rectangle 121"/>
          <p:cNvSpPr>
            <a:spLocks noChangeArrowheads="1"/>
          </p:cNvSpPr>
          <p:nvPr/>
        </p:nvSpPr>
        <p:spPr bwMode="auto">
          <a:xfrm>
            <a:off x="4667250" y="3557588"/>
            <a:ext cx="14351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ja-JP" sz="1800" b="1" smtClean="0">
                <a:solidFill>
                  <a:srgbClr val="000000"/>
                </a:solidFill>
                <a:latin typeface="Times New Roman" panose="02020603050405020304" pitchFamily="18" charset="0"/>
                <a:ea typeface="MS PGothic" panose="020B0600070205080204" pitchFamily="50" charset="-128"/>
              </a:rPr>
              <a:t>OH-O</a:t>
            </a:r>
            <a:r>
              <a:rPr lang="en-US" altLang="ja-JP" sz="1800" b="1" baseline="-10000" smtClean="0">
                <a:solidFill>
                  <a:srgbClr val="000000"/>
                </a:solidFill>
                <a:latin typeface="Times New Roman" panose="02020603050405020304" pitchFamily="18" charset="0"/>
                <a:ea typeface="MS PGothic" panose="020B0600070205080204" pitchFamily="50" charset="-128"/>
              </a:rPr>
              <a:t>8</a:t>
            </a:r>
            <a:r>
              <a:rPr lang="en-US" altLang="ja-JP" sz="1800" b="1" smtClean="0">
                <a:solidFill>
                  <a:srgbClr val="000000"/>
                </a:solidFill>
                <a:latin typeface="Times New Roman" panose="02020603050405020304" pitchFamily="18" charset="0"/>
                <a:ea typeface="MS PGothic" panose="020B0600070205080204" pitchFamily="50" charset="-128"/>
              </a:rPr>
              <a:t>CBs</a:t>
            </a:r>
          </a:p>
        </p:txBody>
      </p:sp>
      <p:sp>
        <p:nvSpPr>
          <p:cNvPr id="82042" name="Rectangle 122"/>
          <p:cNvSpPr>
            <a:spLocks noChangeArrowheads="1"/>
          </p:cNvSpPr>
          <p:nvPr/>
        </p:nvSpPr>
        <p:spPr bwMode="auto">
          <a:xfrm>
            <a:off x="1436688" y="2401888"/>
            <a:ext cx="1319212"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O-CB101/120</a:t>
            </a:r>
          </a:p>
        </p:txBody>
      </p:sp>
      <p:sp>
        <p:nvSpPr>
          <p:cNvPr id="82043" name="Rectangle 123"/>
          <p:cNvSpPr>
            <a:spLocks noChangeArrowheads="1"/>
          </p:cNvSpPr>
          <p:nvPr/>
        </p:nvSpPr>
        <p:spPr bwMode="auto">
          <a:xfrm>
            <a:off x="3273425" y="2282825"/>
            <a:ext cx="14827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O-CB107/108</a:t>
            </a:r>
          </a:p>
        </p:txBody>
      </p:sp>
      <p:sp>
        <p:nvSpPr>
          <p:cNvPr id="82044" name="Rectangle 124"/>
          <p:cNvSpPr>
            <a:spLocks noChangeArrowheads="1"/>
          </p:cNvSpPr>
          <p:nvPr/>
        </p:nvSpPr>
        <p:spPr bwMode="auto">
          <a:xfrm>
            <a:off x="2138363" y="2016125"/>
            <a:ext cx="11064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3’-CH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O-CB118</a:t>
            </a:r>
          </a:p>
        </p:txBody>
      </p:sp>
      <p:sp>
        <p:nvSpPr>
          <p:cNvPr id="82045" name="Rectangle 125"/>
          <p:cNvSpPr>
            <a:spLocks noChangeArrowheads="1"/>
          </p:cNvSpPr>
          <p:nvPr/>
        </p:nvSpPr>
        <p:spPr bwMode="auto">
          <a:xfrm>
            <a:off x="5551488" y="2068513"/>
            <a:ext cx="10302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O-CB146</a:t>
            </a:r>
          </a:p>
        </p:txBody>
      </p:sp>
      <p:sp>
        <p:nvSpPr>
          <p:cNvPr id="82046" name="Rectangle 126"/>
          <p:cNvSpPr>
            <a:spLocks noChangeArrowheads="1"/>
          </p:cNvSpPr>
          <p:nvPr/>
        </p:nvSpPr>
        <p:spPr bwMode="auto">
          <a:xfrm>
            <a:off x="5775325" y="1833563"/>
            <a:ext cx="1125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3’-CH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O-CB138</a:t>
            </a:r>
          </a:p>
        </p:txBody>
      </p:sp>
      <p:sp>
        <p:nvSpPr>
          <p:cNvPr id="82047" name="Rectangle 127"/>
          <p:cNvSpPr>
            <a:spLocks noChangeArrowheads="1"/>
          </p:cNvSpPr>
          <p:nvPr/>
        </p:nvSpPr>
        <p:spPr bwMode="auto">
          <a:xfrm>
            <a:off x="6119813" y="1636713"/>
            <a:ext cx="11255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O-CB130</a:t>
            </a:r>
          </a:p>
        </p:txBody>
      </p:sp>
      <p:grpSp>
        <p:nvGrpSpPr>
          <p:cNvPr id="82048" name="Group 128"/>
          <p:cNvGrpSpPr>
            <a:grpSpLocks/>
          </p:cNvGrpSpPr>
          <p:nvPr/>
        </p:nvGrpSpPr>
        <p:grpSpPr bwMode="auto">
          <a:xfrm>
            <a:off x="4864100" y="1312863"/>
            <a:ext cx="3810000" cy="2174875"/>
            <a:chOff x="3064" y="827"/>
            <a:chExt cx="2400" cy="1370"/>
          </a:xfrm>
        </p:grpSpPr>
        <p:sp>
          <p:nvSpPr>
            <p:cNvPr id="82049" name="Freeform 129"/>
            <p:cNvSpPr>
              <a:spLocks/>
            </p:cNvSpPr>
            <p:nvPr/>
          </p:nvSpPr>
          <p:spPr bwMode="auto">
            <a:xfrm>
              <a:off x="3386" y="1385"/>
              <a:ext cx="2077" cy="572"/>
            </a:xfrm>
            <a:custGeom>
              <a:avLst/>
              <a:gdLst>
                <a:gd name="T0" fmla="*/ 29 w 1741"/>
                <a:gd name="T1" fmla="*/ 819 h 821"/>
                <a:gd name="T2" fmla="*/ 56 w 1741"/>
                <a:gd name="T3" fmla="*/ 819 h 821"/>
                <a:gd name="T4" fmla="*/ 85 w 1741"/>
                <a:gd name="T5" fmla="*/ 819 h 821"/>
                <a:gd name="T6" fmla="*/ 115 w 1741"/>
                <a:gd name="T7" fmla="*/ 819 h 821"/>
                <a:gd name="T8" fmla="*/ 144 w 1741"/>
                <a:gd name="T9" fmla="*/ 819 h 821"/>
                <a:gd name="T10" fmla="*/ 175 w 1741"/>
                <a:gd name="T11" fmla="*/ 816 h 821"/>
                <a:gd name="T12" fmla="*/ 202 w 1741"/>
                <a:gd name="T13" fmla="*/ 819 h 821"/>
                <a:gd name="T14" fmla="*/ 231 w 1741"/>
                <a:gd name="T15" fmla="*/ 819 h 821"/>
                <a:gd name="T16" fmla="*/ 260 w 1741"/>
                <a:gd name="T17" fmla="*/ 819 h 821"/>
                <a:gd name="T18" fmla="*/ 290 w 1741"/>
                <a:gd name="T19" fmla="*/ 816 h 821"/>
                <a:gd name="T20" fmla="*/ 319 w 1741"/>
                <a:gd name="T21" fmla="*/ 810 h 821"/>
                <a:gd name="T22" fmla="*/ 348 w 1741"/>
                <a:gd name="T23" fmla="*/ 819 h 821"/>
                <a:gd name="T24" fmla="*/ 377 w 1741"/>
                <a:gd name="T25" fmla="*/ 812 h 821"/>
                <a:gd name="T26" fmla="*/ 406 w 1741"/>
                <a:gd name="T27" fmla="*/ 801 h 821"/>
                <a:gd name="T28" fmla="*/ 435 w 1741"/>
                <a:gd name="T29" fmla="*/ 816 h 821"/>
                <a:gd name="T30" fmla="*/ 465 w 1741"/>
                <a:gd name="T31" fmla="*/ 819 h 821"/>
                <a:gd name="T32" fmla="*/ 494 w 1741"/>
                <a:gd name="T33" fmla="*/ 810 h 821"/>
                <a:gd name="T34" fmla="*/ 523 w 1741"/>
                <a:gd name="T35" fmla="*/ 785 h 821"/>
                <a:gd name="T36" fmla="*/ 552 w 1741"/>
                <a:gd name="T37" fmla="*/ 812 h 821"/>
                <a:gd name="T38" fmla="*/ 581 w 1741"/>
                <a:gd name="T39" fmla="*/ 803 h 821"/>
                <a:gd name="T40" fmla="*/ 610 w 1741"/>
                <a:gd name="T41" fmla="*/ 399 h 821"/>
                <a:gd name="T42" fmla="*/ 640 w 1741"/>
                <a:gd name="T43" fmla="*/ 816 h 821"/>
                <a:gd name="T44" fmla="*/ 669 w 1741"/>
                <a:gd name="T45" fmla="*/ 711 h 821"/>
                <a:gd name="T46" fmla="*/ 698 w 1741"/>
                <a:gd name="T47" fmla="*/ 814 h 821"/>
                <a:gd name="T48" fmla="*/ 727 w 1741"/>
                <a:gd name="T49" fmla="*/ 816 h 821"/>
                <a:gd name="T50" fmla="*/ 756 w 1741"/>
                <a:gd name="T51" fmla="*/ 751 h 821"/>
                <a:gd name="T52" fmla="*/ 785 w 1741"/>
                <a:gd name="T53" fmla="*/ 798 h 821"/>
                <a:gd name="T54" fmla="*/ 814 w 1741"/>
                <a:gd name="T55" fmla="*/ 812 h 821"/>
                <a:gd name="T56" fmla="*/ 844 w 1741"/>
                <a:gd name="T57" fmla="*/ 814 h 821"/>
                <a:gd name="T58" fmla="*/ 873 w 1741"/>
                <a:gd name="T59" fmla="*/ 807 h 821"/>
                <a:gd name="T60" fmla="*/ 902 w 1741"/>
                <a:gd name="T61" fmla="*/ 816 h 821"/>
                <a:gd name="T62" fmla="*/ 931 w 1741"/>
                <a:gd name="T63" fmla="*/ 745 h 821"/>
                <a:gd name="T64" fmla="*/ 960 w 1741"/>
                <a:gd name="T65" fmla="*/ 807 h 821"/>
                <a:gd name="T66" fmla="*/ 989 w 1741"/>
                <a:gd name="T67" fmla="*/ 801 h 821"/>
                <a:gd name="T68" fmla="*/ 1019 w 1741"/>
                <a:gd name="T69" fmla="*/ 601 h 821"/>
                <a:gd name="T70" fmla="*/ 1048 w 1741"/>
                <a:gd name="T71" fmla="*/ 812 h 821"/>
                <a:gd name="T72" fmla="*/ 1077 w 1741"/>
                <a:gd name="T73" fmla="*/ 251 h 821"/>
                <a:gd name="T74" fmla="*/ 1106 w 1741"/>
                <a:gd name="T75" fmla="*/ 801 h 821"/>
                <a:gd name="T76" fmla="*/ 1135 w 1741"/>
                <a:gd name="T77" fmla="*/ 776 h 821"/>
                <a:gd name="T78" fmla="*/ 1164 w 1741"/>
                <a:gd name="T79" fmla="*/ 727 h 821"/>
                <a:gd name="T80" fmla="*/ 1194 w 1741"/>
                <a:gd name="T81" fmla="*/ 801 h 821"/>
                <a:gd name="T82" fmla="*/ 1223 w 1741"/>
                <a:gd name="T83" fmla="*/ 805 h 821"/>
                <a:gd name="T84" fmla="*/ 1252 w 1741"/>
                <a:gd name="T85" fmla="*/ 689 h 821"/>
                <a:gd name="T86" fmla="*/ 1281 w 1741"/>
                <a:gd name="T87" fmla="*/ 810 h 821"/>
                <a:gd name="T88" fmla="*/ 1310 w 1741"/>
                <a:gd name="T89" fmla="*/ 803 h 821"/>
                <a:gd name="T90" fmla="*/ 1339 w 1741"/>
                <a:gd name="T91" fmla="*/ 805 h 821"/>
                <a:gd name="T92" fmla="*/ 1369 w 1741"/>
                <a:gd name="T93" fmla="*/ 807 h 821"/>
                <a:gd name="T94" fmla="*/ 1398 w 1741"/>
                <a:gd name="T95" fmla="*/ 807 h 821"/>
                <a:gd name="T96" fmla="*/ 1427 w 1741"/>
                <a:gd name="T97" fmla="*/ 807 h 821"/>
                <a:gd name="T98" fmla="*/ 1456 w 1741"/>
                <a:gd name="T99" fmla="*/ 810 h 821"/>
                <a:gd name="T100" fmla="*/ 1485 w 1741"/>
                <a:gd name="T101" fmla="*/ 810 h 821"/>
                <a:gd name="T102" fmla="*/ 1514 w 1741"/>
                <a:gd name="T103" fmla="*/ 803 h 821"/>
                <a:gd name="T104" fmla="*/ 1544 w 1741"/>
                <a:gd name="T105" fmla="*/ 810 h 821"/>
                <a:gd name="T106" fmla="*/ 1573 w 1741"/>
                <a:gd name="T107" fmla="*/ 807 h 821"/>
                <a:gd name="T108" fmla="*/ 1602 w 1741"/>
                <a:gd name="T109" fmla="*/ 807 h 821"/>
                <a:gd name="T110" fmla="*/ 1631 w 1741"/>
                <a:gd name="T111" fmla="*/ 807 h 821"/>
                <a:gd name="T112" fmla="*/ 1658 w 1741"/>
                <a:gd name="T113" fmla="*/ 807 h 821"/>
                <a:gd name="T114" fmla="*/ 1689 w 1741"/>
                <a:gd name="T115" fmla="*/ 807 h 821"/>
                <a:gd name="T116" fmla="*/ 1718 w 1741"/>
                <a:gd name="T117" fmla="*/ 81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41" h="821">
                  <a:moveTo>
                    <a:pt x="0" y="819"/>
                  </a:moveTo>
                  <a:lnTo>
                    <a:pt x="2" y="819"/>
                  </a:lnTo>
                  <a:lnTo>
                    <a:pt x="5" y="816"/>
                  </a:lnTo>
                  <a:lnTo>
                    <a:pt x="7" y="816"/>
                  </a:lnTo>
                  <a:lnTo>
                    <a:pt x="9" y="819"/>
                  </a:lnTo>
                  <a:lnTo>
                    <a:pt x="11" y="819"/>
                  </a:lnTo>
                  <a:lnTo>
                    <a:pt x="11" y="819"/>
                  </a:lnTo>
                  <a:lnTo>
                    <a:pt x="14" y="819"/>
                  </a:lnTo>
                  <a:lnTo>
                    <a:pt x="16" y="819"/>
                  </a:lnTo>
                  <a:lnTo>
                    <a:pt x="18" y="819"/>
                  </a:lnTo>
                  <a:lnTo>
                    <a:pt x="20" y="819"/>
                  </a:lnTo>
                  <a:lnTo>
                    <a:pt x="23" y="819"/>
                  </a:lnTo>
                  <a:lnTo>
                    <a:pt x="23" y="819"/>
                  </a:lnTo>
                  <a:lnTo>
                    <a:pt x="25" y="819"/>
                  </a:lnTo>
                  <a:lnTo>
                    <a:pt x="29" y="819"/>
                  </a:lnTo>
                  <a:lnTo>
                    <a:pt x="29" y="819"/>
                  </a:lnTo>
                  <a:lnTo>
                    <a:pt x="32" y="821"/>
                  </a:lnTo>
                  <a:lnTo>
                    <a:pt x="34" y="819"/>
                  </a:lnTo>
                  <a:lnTo>
                    <a:pt x="36" y="821"/>
                  </a:lnTo>
                  <a:lnTo>
                    <a:pt x="38" y="819"/>
                  </a:lnTo>
                  <a:lnTo>
                    <a:pt x="41" y="821"/>
                  </a:lnTo>
                  <a:lnTo>
                    <a:pt x="41" y="819"/>
                  </a:lnTo>
                  <a:lnTo>
                    <a:pt x="43" y="819"/>
                  </a:lnTo>
                  <a:lnTo>
                    <a:pt x="45" y="819"/>
                  </a:lnTo>
                  <a:lnTo>
                    <a:pt x="47" y="819"/>
                  </a:lnTo>
                  <a:lnTo>
                    <a:pt x="50" y="819"/>
                  </a:lnTo>
                  <a:lnTo>
                    <a:pt x="52" y="819"/>
                  </a:lnTo>
                  <a:lnTo>
                    <a:pt x="54" y="819"/>
                  </a:lnTo>
                  <a:lnTo>
                    <a:pt x="54" y="819"/>
                  </a:lnTo>
                  <a:lnTo>
                    <a:pt x="56" y="819"/>
                  </a:lnTo>
                  <a:lnTo>
                    <a:pt x="59" y="821"/>
                  </a:lnTo>
                  <a:lnTo>
                    <a:pt x="61" y="819"/>
                  </a:lnTo>
                  <a:lnTo>
                    <a:pt x="63" y="816"/>
                  </a:lnTo>
                  <a:lnTo>
                    <a:pt x="65" y="816"/>
                  </a:lnTo>
                  <a:lnTo>
                    <a:pt x="67" y="814"/>
                  </a:lnTo>
                  <a:lnTo>
                    <a:pt x="70" y="814"/>
                  </a:lnTo>
                  <a:lnTo>
                    <a:pt x="72" y="814"/>
                  </a:lnTo>
                  <a:lnTo>
                    <a:pt x="72" y="814"/>
                  </a:lnTo>
                  <a:lnTo>
                    <a:pt x="74" y="814"/>
                  </a:lnTo>
                  <a:lnTo>
                    <a:pt x="76" y="816"/>
                  </a:lnTo>
                  <a:lnTo>
                    <a:pt x="79" y="816"/>
                  </a:lnTo>
                  <a:lnTo>
                    <a:pt x="81" y="816"/>
                  </a:lnTo>
                  <a:lnTo>
                    <a:pt x="83" y="816"/>
                  </a:lnTo>
                  <a:lnTo>
                    <a:pt x="83" y="819"/>
                  </a:lnTo>
                  <a:lnTo>
                    <a:pt x="85" y="819"/>
                  </a:lnTo>
                  <a:lnTo>
                    <a:pt x="88" y="819"/>
                  </a:lnTo>
                  <a:lnTo>
                    <a:pt x="90" y="819"/>
                  </a:lnTo>
                  <a:lnTo>
                    <a:pt x="92" y="819"/>
                  </a:lnTo>
                  <a:lnTo>
                    <a:pt x="94" y="819"/>
                  </a:lnTo>
                  <a:lnTo>
                    <a:pt x="97" y="819"/>
                  </a:lnTo>
                  <a:lnTo>
                    <a:pt x="97" y="819"/>
                  </a:lnTo>
                  <a:lnTo>
                    <a:pt x="99" y="819"/>
                  </a:lnTo>
                  <a:lnTo>
                    <a:pt x="101" y="819"/>
                  </a:lnTo>
                  <a:lnTo>
                    <a:pt x="103" y="819"/>
                  </a:lnTo>
                  <a:lnTo>
                    <a:pt x="106" y="816"/>
                  </a:lnTo>
                  <a:lnTo>
                    <a:pt x="108" y="819"/>
                  </a:lnTo>
                  <a:lnTo>
                    <a:pt x="110" y="819"/>
                  </a:lnTo>
                  <a:lnTo>
                    <a:pt x="112" y="819"/>
                  </a:lnTo>
                  <a:lnTo>
                    <a:pt x="115" y="819"/>
                  </a:lnTo>
                  <a:lnTo>
                    <a:pt x="115" y="819"/>
                  </a:lnTo>
                  <a:lnTo>
                    <a:pt x="117" y="819"/>
                  </a:lnTo>
                  <a:lnTo>
                    <a:pt x="119" y="819"/>
                  </a:lnTo>
                  <a:lnTo>
                    <a:pt x="121" y="819"/>
                  </a:lnTo>
                  <a:lnTo>
                    <a:pt x="124" y="814"/>
                  </a:lnTo>
                  <a:lnTo>
                    <a:pt x="126" y="812"/>
                  </a:lnTo>
                  <a:lnTo>
                    <a:pt x="126" y="812"/>
                  </a:lnTo>
                  <a:lnTo>
                    <a:pt x="128" y="812"/>
                  </a:lnTo>
                  <a:lnTo>
                    <a:pt x="130" y="814"/>
                  </a:lnTo>
                  <a:lnTo>
                    <a:pt x="133" y="816"/>
                  </a:lnTo>
                  <a:lnTo>
                    <a:pt x="135" y="819"/>
                  </a:lnTo>
                  <a:lnTo>
                    <a:pt x="137" y="819"/>
                  </a:lnTo>
                  <a:lnTo>
                    <a:pt x="139" y="819"/>
                  </a:lnTo>
                  <a:lnTo>
                    <a:pt x="142" y="819"/>
                  </a:lnTo>
                  <a:lnTo>
                    <a:pt x="144" y="819"/>
                  </a:lnTo>
                  <a:lnTo>
                    <a:pt x="144" y="819"/>
                  </a:lnTo>
                  <a:lnTo>
                    <a:pt x="146" y="816"/>
                  </a:lnTo>
                  <a:lnTo>
                    <a:pt x="148" y="814"/>
                  </a:lnTo>
                  <a:lnTo>
                    <a:pt x="150" y="805"/>
                  </a:lnTo>
                  <a:lnTo>
                    <a:pt x="153" y="796"/>
                  </a:lnTo>
                  <a:lnTo>
                    <a:pt x="155" y="792"/>
                  </a:lnTo>
                  <a:lnTo>
                    <a:pt x="157" y="790"/>
                  </a:lnTo>
                  <a:lnTo>
                    <a:pt x="157" y="794"/>
                  </a:lnTo>
                  <a:lnTo>
                    <a:pt x="159" y="801"/>
                  </a:lnTo>
                  <a:lnTo>
                    <a:pt x="162" y="810"/>
                  </a:lnTo>
                  <a:lnTo>
                    <a:pt x="164" y="816"/>
                  </a:lnTo>
                  <a:lnTo>
                    <a:pt x="166" y="816"/>
                  </a:lnTo>
                  <a:lnTo>
                    <a:pt x="168" y="819"/>
                  </a:lnTo>
                  <a:lnTo>
                    <a:pt x="168" y="816"/>
                  </a:lnTo>
                  <a:lnTo>
                    <a:pt x="171" y="816"/>
                  </a:lnTo>
                  <a:lnTo>
                    <a:pt x="175" y="816"/>
                  </a:lnTo>
                  <a:lnTo>
                    <a:pt x="175" y="816"/>
                  </a:lnTo>
                  <a:lnTo>
                    <a:pt x="177" y="816"/>
                  </a:lnTo>
                  <a:lnTo>
                    <a:pt x="180" y="816"/>
                  </a:lnTo>
                  <a:lnTo>
                    <a:pt x="182" y="816"/>
                  </a:lnTo>
                  <a:lnTo>
                    <a:pt x="184" y="814"/>
                  </a:lnTo>
                  <a:lnTo>
                    <a:pt x="186" y="807"/>
                  </a:lnTo>
                  <a:lnTo>
                    <a:pt x="186" y="805"/>
                  </a:lnTo>
                  <a:lnTo>
                    <a:pt x="189" y="805"/>
                  </a:lnTo>
                  <a:lnTo>
                    <a:pt x="191" y="810"/>
                  </a:lnTo>
                  <a:lnTo>
                    <a:pt x="193" y="812"/>
                  </a:lnTo>
                  <a:lnTo>
                    <a:pt x="195" y="816"/>
                  </a:lnTo>
                  <a:lnTo>
                    <a:pt x="198" y="816"/>
                  </a:lnTo>
                  <a:lnTo>
                    <a:pt x="198" y="816"/>
                  </a:lnTo>
                  <a:lnTo>
                    <a:pt x="200" y="816"/>
                  </a:lnTo>
                  <a:lnTo>
                    <a:pt x="202" y="819"/>
                  </a:lnTo>
                  <a:lnTo>
                    <a:pt x="204" y="819"/>
                  </a:lnTo>
                  <a:lnTo>
                    <a:pt x="207" y="819"/>
                  </a:lnTo>
                  <a:lnTo>
                    <a:pt x="209" y="816"/>
                  </a:lnTo>
                  <a:lnTo>
                    <a:pt x="211" y="816"/>
                  </a:lnTo>
                  <a:lnTo>
                    <a:pt x="213" y="816"/>
                  </a:lnTo>
                  <a:lnTo>
                    <a:pt x="216" y="816"/>
                  </a:lnTo>
                  <a:lnTo>
                    <a:pt x="216" y="816"/>
                  </a:lnTo>
                  <a:lnTo>
                    <a:pt x="218" y="816"/>
                  </a:lnTo>
                  <a:lnTo>
                    <a:pt x="220" y="819"/>
                  </a:lnTo>
                  <a:lnTo>
                    <a:pt x="222" y="819"/>
                  </a:lnTo>
                  <a:lnTo>
                    <a:pt x="225" y="819"/>
                  </a:lnTo>
                  <a:lnTo>
                    <a:pt x="227" y="816"/>
                  </a:lnTo>
                  <a:lnTo>
                    <a:pt x="229" y="819"/>
                  </a:lnTo>
                  <a:lnTo>
                    <a:pt x="229" y="819"/>
                  </a:lnTo>
                  <a:lnTo>
                    <a:pt x="231" y="819"/>
                  </a:lnTo>
                  <a:lnTo>
                    <a:pt x="233" y="819"/>
                  </a:lnTo>
                  <a:lnTo>
                    <a:pt x="236" y="819"/>
                  </a:lnTo>
                  <a:lnTo>
                    <a:pt x="238" y="819"/>
                  </a:lnTo>
                  <a:lnTo>
                    <a:pt x="240" y="819"/>
                  </a:lnTo>
                  <a:lnTo>
                    <a:pt x="240" y="819"/>
                  </a:lnTo>
                  <a:lnTo>
                    <a:pt x="242" y="819"/>
                  </a:lnTo>
                  <a:lnTo>
                    <a:pt x="247" y="819"/>
                  </a:lnTo>
                  <a:lnTo>
                    <a:pt x="247" y="819"/>
                  </a:lnTo>
                  <a:lnTo>
                    <a:pt x="249" y="819"/>
                  </a:lnTo>
                  <a:lnTo>
                    <a:pt x="251" y="819"/>
                  </a:lnTo>
                  <a:lnTo>
                    <a:pt x="254" y="819"/>
                  </a:lnTo>
                  <a:lnTo>
                    <a:pt x="256" y="819"/>
                  </a:lnTo>
                  <a:lnTo>
                    <a:pt x="258" y="819"/>
                  </a:lnTo>
                  <a:lnTo>
                    <a:pt x="258" y="819"/>
                  </a:lnTo>
                  <a:lnTo>
                    <a:pt x="260" y="819"/>
                  </a:lnTo>
                  <a:lnTo>
                    <a:pt x="263" y="819"/>
                  </a:lnTo>
                  <a:lnTo>
                    <a:pt x="265" y="819"/>
                  </a:lnTo>
                  <a:lnTo>
                    <a:pt x="267" y="819"/>
                  </a:lnTo>
                  <a:lnTo>
                    <a:pt x="269" y="819"/>
                  </a:lnTo>
                  <a:lnTo>
                    <a:pt x="272" y="816"/>
                  </a:lnTo>
                  <a:lnTo>
                    <a:pt x="272" y="816"/>
                  </a:lnTo>
                  <a:lnTo>
                    <a:pt x="274" y="816"/>
                  </a:lnTo>
                  <a:lnTo>
                    <a:pt x="276" y="816"/>
                  </a:lnTo>
                  <a:lnTo>
                    <a:pt x="278" y="819"/>
                  </a:lnTo>
                  <a:lnTo>
                    <a:pt x="281" y="819"/>
                  </a:lnTo>
                  <a:lnTo>
                    <a:pt x="283" y="819"/>
                  </a:lnTo>
                  <a:lnTo>
                    <a:pt x="285" y="819"/>
                  </a:lnTo>
                  <a:lnTo>
                    <a:pt x="287" y="819"/>
                  </a:lnTo>
                  <a:lnTo>
                    <a:pt x="290" y="819"/>
                  </a:lnTo>
                  <a:lnTo>
                    <a:pt x="290" y="816"/>
                  </a:lnTo>
                  <a:lnTo>
                    <a:pt x="292" y="816"/>
                  </a:lnTo>
                  <a:lnTo>
                    <a:pt x="294" y="816"/>
                  </a:lnTo>
                  <a:lnTo>
                    <a:pt x="296" y="819"/>
                  </a:lnTo>
                  <a:lnTo>
                    <a:pt x="299" y="816"/>
                  </a:lnTo>
                  <a:lnTo>
                    <a:pt x="301" y="816"/>
                  </a:lnTo>
                  <a:lnTo>
                    <a:pt x="301" y="814"/>
                  </a:lnTo>
                  <a:lnTo>
                    <a:pt x="303" y="812"/>
                  </a:lnTo>
                  <a:lnTo>
                    <a:pt x="305" y="810"/>
                  </a:lnTo>
                  <a:lnTo>
                    <a:pt x="308" y="805"/>
                  </a:lnTo>
                  <a:lnTo>
                    <a:pt x="310" y="801"/>
                  </a:lnTo>
                  <a:lnTo>
                    <a:pt x="312" y="803"/>
                  </a:lnTo>
                  <a:lnTo>
                    <a:pt x="312" y="805"/>
                  </a:lnTo>
                  <a:lnTo>
                    <a:pt x="314" y="807"/>
                  </a:lnTo>
                  <a:lnTo>
                    <a:pt x="316" y="807"/>
                  </a:lnTo>
                  <a:lnTo>
                    <a:pt x="319" y="810"/>
                  </a:lnTo>
                  <a:lnTo>
                    <a:pt x="321" y="812"/>
                  </a:lnTo>
                  <a:lnTo>
                    <a:pt x="323" y="812"/>
                  </a:lnTo>
                  <a:lnTo>
                    <a:pt x="325" y="812"/>
                  </a:lnTo>
                  <a:lnTo>
                    <a:pt x="328" y="812"/>
                  </a:lnTo>
                  <a:lnTo>
                    <a:pt x="330" y="812"/>
                  </a:lnTo>
                  <a:lnTo>
                    <a:pt x="332" y="816"/>
                  </a:lnTo>
                  <a:lnTo>
                    <a:pt x="332" y="819"/>
                  </a:lnTo>
                  <a:lnTo>
                    <a:pt x="334" y="819"/>
                  </a:lnTo>
                  <a:lnTo>
                    <a:pt x="337" y="816"/>
                  </a:lnTo>
                  <a:lnTo>
                    <a:pt x="339" y="816"/>
                  </a:lnTo>
                  <a:lnTo>
                    <a:pt x="341" y="819"/>
                  </a:lnTo>
                  <a:lnTo>
                    <a:pt x="343" y="819"/>
                  </a:lnTo>
                  <a:lnTo>
                    <a:pt x="343" y="819"/>
                  </a:lnTo>
                  <a:lnTo>
                    <a:pt x="346" y="819"/>
                  </a:lnTo>
                  <a:lnTo>
                    <a:pt x="348" y="819"/>
                  </a:lnTo>
                  <a:lnTo>
                    <a:pt x="350" y="814"/>
                  </a:lnTo>
                  <a:lnTo>
                    <a:pt x="352" y="812"/>
                  </a:lnTo>
                  <a:lnTo>
                    <a:pt x="355" y="807"/>
                  </a:lnTo>
                  <a:lnTo>
                    <a:pt x="357" y="810"/>
                  </a:lnTo>
                  <a:lnTo>
                    <a:pt x="359" y="812"/>
                  </a:lnTo>
                  <a:lnTo>
                    <a:pt x="361" y="814"/>
                  </a:lnTo>
                  <a:lnTo>
                    <a:pt x="361" y="814"/>
                  </a:lnTo>
                  <a:lnTo>
                    <a:pt x="364" y="814"/>
                  </a:lnTo>
                  <a:lnTo>
                    <a:pt x="366" y="816"/>
                  </a:lnTo>
                  <a:lnTo>
                    <a:pt x="368" y="816"/>
                  </a:lnTo>
                  <a:lnTo>
                    <a:pt x="370" y="819"/>
                  </a:lnTo>
                  <a:lnTo>
                    <a:pt x="373" y="816"/>
                  </a:lnTo>
                  <a:lnTo>
                    <a:pt x="373" y="819"/>
                  </a:lnTo>
                  <a:lnTo>
                    <a:pt x="375" y="814"/>
                  </a:lnTo>
                  <a:lnTo>
                    <a:pt x="377" y="812"/>
                  </a:lnTo>
                  <a:lnTo>
                    <a:pt x="379" y="801"/>
                  </a:lnTo>
                  <a:lnTo>
                    <a:pt x="382" y="801"/>
                  </a:lnTo>
                  <a:lnTo>
                    <a:pt x="384" y="798"/>
                  </a:lnTo>
                  <a:lnTo>
                    <a:pt x="386" y="805"/>
                  </a:lnTo>
                  <a:lnTo>
                    <a:pt x="386" y="807"/>
                  </a:lnTo>
                  <a:lnTo>
                    <a:pt x="388" y="812"/>
                  </a:lnTo>
                  <a:lnTo>
                    <a:pt x="391" y="814"/>
                  </a:lnTo>
                  <a:lnTo>
                    <a:pt x="393" y="814"/>
                  </a:lnTo>
                  <a:lnTo>
                    <a:pt x="395" y="816"/>
                  </a:lnTo>
                  <a:lnTo>
                    <a:pt x="397" y="819"/>
                  </a:lnTo>
                  <a:lnTo>
                    <a:pt x="399" y="819"/>
                  </a:lnTo>
                  <a:lnTo>
                    <a:pt x="402" y="816"/>
                  </a:lnTo>
                  <a:lnTo>
                    <a:pt x="404" y="814"/>
                  </a:lnTo>
                  <a:lnTo>
                    <a:pt x="404" y="810"/>
                  </a:lnTo>
                  <a:lnTo>
                    <a:pt x="406" y="801"/>
                  </a:lnTo>
                  <a:lnTo>
                    <a:pt x="408" y="794"/>
                  </a:lnTo>
                  <a:lnTo>
                    <a:pt x="411" y="790"/>
                  </a:lnTo>
                  <a:lnTo>
                    <a:pt x="413" y="798"/>
                  </a:lnTo>
                  <a:lnTo>
                    <a:pt x="415" y="807"/>
                  </a:lnTo>
                  <a:lnTo>
                    <a:pt x="415" y="812"/>
                  </a:lnTo>
                  <a:lnTo>
                    <a:pt x="417" y="816"/>
                  </a:lnTo>
                  <a:lnTo>
                    <a:pt x="420" y="819"/>
                  </a:lnTo>
                  <a:lnTo>
                    <a:pt x="422" y="816"/>
                  </a:lnTo>
                  <a:lnTo>
                    <a:pt x="424" y="816"/>
                  </a:lnTo>
                  <a:lnTo>
                    <a:pt x="426" y="816"/>
                  </a:lnTo>
                  <a:lnTo>
                    <a:pt x="429" y="819"/>
                  </a:lnTo>
                  <a:lnTo>
                    <a:pt x="431" y="819"/>
                  </a:lnTo>
                  <a:lnTo>
                    <a:pt x="433" y="819"/>
                  </a:lnTo>
                  <a:lnTo>
                    <a:pt x="433" y="816"/>
                  </a:lnTo>
                  <a:lnTo>
                    <a:pt x="435" y="816"/>
                  </a:lnTo>
                  <a:lnTo>
                    <a:pt x="438" y="816"/>
                  </a:lnTo>
                  <a:lnTo>
                    <a:pt x="440" y="816"/>
                  </a:lnTo>
                  <a:lnTo>
                    <a:pt x="442" y="816"/>
                  </a:lnTo>
                  <a:lnTo>
                    <a:pt x="444" y="816"/>
                  </a:lnTo>
                  <a:lnTo>
                    <a:pt x="447" y="814"/>
                  </a:lnTo>
                  <a:lnTo>
                    <a:pt x="447" y="814"/>
                  </a:lnTo>
                  <a:lnTo>
                    <a:pt x="449" y="814"/>
                  </a:lnTo>
                  <a:lnTo>
                    <a:pt x="451" y="816"/>
                  </a:lnTo>
                  <a:lnTo>
                    <a:pt x="453" y="816"/>
                  </a:lnTo>
                  <a:lnTo>
                    <a:pt x="456" y="819"/>
                  </a:lnTo>
                  <a:lnTo>
                    <a:pt x="458" y="819"/>
                  </a:lnTo>
                  <a:lnTo>
                    <a:pt x="458" y="819"/>
                  </a:lnTo>
                  <a:lnTo>
                    <a:pt x="460" y="819"/>
                  </a:lnTo>
                  <a:lnTo>
                    <a:pt x="462" y="819"/>
                  </a:lnTo>
                  <a:lnTo>
                    <a:pt x="465" y="819"/>
                  </a:lnTo>
                  <a:lnTo>
                    <a:pt x="467" y="819"/>
                  </a:lnTo>
                  <a:lnTo>
                    <a:pt x="469" y="819"/>
                  </a:lnTo>
                  <a:lnTo>
                    <a:pt x="471" y="819"/>
                  </a:lnTo>
                  <a:lnTo>
                    <a:pt x="474" y="819"/>
                  </a:lnTo>
                  <a:lnTo>
                    <a:pt x="476" y="819"/>
                  </a:lnTo>
                  <a:lnTo>
                    <a:pt x="476" y="819"/>
                  </a:lnTo>
                  <a:lnTo>
                    <a:pt x="478" y="819"/>
                  </a:lnTo>
                  <a:lnTo>
                    <a:pt x="480" y="816"/>
                  </a:lnTo>
                  <a:lnTo>
                    <a:pt x="482" y="816"/>
                  </a:lnTo>
                  <a:lnTo>
                    <a:pt x="485" y="816"/>
                  </a:lnTo>
                  <a:lnTo>
                    <a:pt x="487" y="816"/>
                  </a:lnTo>
                  <a:lnTo>
                    <a:pt x="487" y="816"/>
                  </a:lnTo>
                  <a:lnTo>
                    <a:pt x="489" y="814"/>
                  </a:lnTo>
                  <a:lnTo>
                    <a:pt x="491" y="810"/>
                  </a:lnTo>
                  <a:lnTo>
                    <a:pt x="494" y="810"/>
                  </a:lnTo>
                  <a:lnTo>
                    <a:pt x="496" y="807"/>
                  </a:lnTo>
                  <a:lnTo>
                    <a:pt x="498" y="812"/>
                  </a:lnTo>
                  <a:lnTo>
                    <a:pt x="500" y="807"/>
                  </a:lnTo>
                  <a:lnTo>
                    <a:pt x="503" y="805"/>
                  </a:lnTo>
                  <a:lnTo>
                    <a:pt x="505" y="798"/>
                  </a:lnTo>
                  <a:lnTo>
                    <a:pt x="507" y="776"/>
                  </a:lnTo>
                  <a:lnTo>
                    <a:pt x="507" y="724"/>
                  </a:lnTo>
                  <a:lnTo>
                    <a:pt x="509" y="648"/>
                  </a:lnTo>
                  <a:lnTo>
                    <a:pt x="512" y="565"/>
                  </a:lnTo>
                  <a:lnTo>
                    <a:pt x="514" y="538"/>
                  </a:lnTo>
                  <a:lnTo>
                    <a:pt x="516" y="549"/>
                  </a:lnTo>
                  <a:lnTo>
                    <a:pt x="518" y="621"/>
                  </a:lnTo>
                  <a:lnTo>
                    <a:pt x="518" y="689"/>
                  </a:lnTo>
                  <a:lnTo>
                    <a:pt x="521" y="751"/>
                  </a:lnTo>
                  <a:lnTo>
                    <a:pt x="523" y="785"/>
                  </a:lnTo>
                  <a:lnTo>
                    <a:pt x="525" y="798"/>
                  </a:lnTo>
                  <a:lnTo>
                    <a:pt x="527" y="805"/>
                  </a:lnTo>
                  <a:lnTo>
                    <a:pt x="530" y="812"/>
                  </a:lnTo>
                  <a:lnTo>
                    <a:pt x="530" y="814"/>
                  </a:lnTo>
                  <a:lnTo>
                    <a:pt x="532" y="816"/>
                  </a:lnTo>
                  <a:lnTo>
                    <a:pt x="534" y="816"/>
                  </a:lnTo>
                  <a:lnTo>
                    <a:pt x="536" y="816"/>
                  </a:lnTo>
                  <a:lnTo>
                    <a:pt x="539" y="814"/>
                  </a:lnTo>
                  <a:lnTo>
                    <a:pt x="541" y="814"/>
                  </a:lnTo>
                  <a:lnTo>
                    <a:pt x="543" y="812"/>
                  </a:lnTo>
                  <a:lnTo>
                    <a:pt x="545" y="812"/>
                  </a:lnTo>
                  <a:lnTo>
                    <a:pt x="548" y="812"/>
                  </a:lnTo>
                  <a:lnTo>
                    <a:pt x="548" y="810"/>
                  </a:lnTo>
                  <a:lnTo>
                    <a:pt x="550" y="812"/>
                  </a:lnTo>
                  <a:lnTo>
                    <a:pt x="552" y="812"/>
                  </a:lnTo>
                  <a:lnTo>
                    <a:pt x="554" y="814"/>
                  </a:lnTo>
                  <a:lnTo>
                    <a:pt x="557" y="812"/>
                  </a:lnTo>
                  <a:lnTo>
                    <a:pt x="559" y="814"/>
                  </a:lnTo>
                  <a:lnTo>
                    <a:pt x="561" y="814"/>
                  </a:lnTo>
                  <a:lnTo>
                    <a:pt x="561" y="816"/>
                  </a:lnTo>
                  <a:lnTo>
                    <a:pt x="563" y="816"/>
                  </a:lnTo>
                  <a:lnTo>
                    <a:pt x="565" y="814"/>
                  </a:lnTo>
                  <a:lnTo>
                    <a:pt x="568" y="814"/>
                  </a:lnTo>
                  <a:lnTo>
                    <a:pt x="570" y="816"/>
                  </a:lnTo>
                  <a:lnTo>
                    <a:pt x="572" y="819"/>
                  </a:lnTo>
                  <a:lnTo>
                    <a:pt x="574" y="816"/>
                  </a:lnTo>
                  <a:lnTo>
                    <a:pt x="577" y="814"/>
                  </a:lnTo>
                  <a:lnTo>
                    <a:pt x="579" y="812"/>
                  </a:lnTo>
                  <a:lnTo>
                    <a:pt x="579" y="805"/>
                  </a:lnTo>
                  <a:lnTo>
                    <a:pt x="581" y="803"/>
                  </a:lnTo>
                  <a:lnTo>
                    <a:pt x="583" y="796"/>
                  </a:lnTo>
                  <a:lnTo>
                    <a:pt x="586" y="787"/>
                  </a:lnTo>
                  <a:lnTo>
                    <a:pt x="588" y="776"/>
                  </a:lnTo>
                  <a:lnTo>
                    <a:pt x="590" y="774"/>
                  </a:lnTo>
                  <a:lnTo>
                    <a:pt x="590" y="783"/>
                  </a:lnTo>
                  <a:lnTo>
                    <a:pt x="592" y="790"/>
                  </a:lnTo>
                  <a:lnTo>
                    <a:pt x="595" y="798"/>
                  </a:lnTo>
                  <a:lnTo>
                    <a:pt x="597" y="805"/>
                  </a:lnTo>
                  <a:lnTo>
                    <a:pt x="599" y="810"/>
                  </a:lnTo>
                  <a:lnTo>
                    <a:pt x="601" y="803"/>
                  </a:lnTo>
                  <a:lnTo>
                    <a:pt x="604" y="785"/>
                  </a:lnTo>
                  <a:lnTo>
                    <a:pt x="604" y="745"/>
                  </a:lnTo>
                  <a:lnTo>
                    <a:pt x="606" y="655"/>
                  </a:lnTo>
                  <a:lnTo>
                    <a:pt x="608" y="527"/>
                  </a:lnTo>
                  <a:lnTo>
                    <a:pt x="610" y="399"/>
                  </a:lnTo>
                  <a:lnTo>
                    <a:pt x="613" y="345"/>
                  </a:lnTo>
                  <a:lnTo>
                    <a:pt x="615" y="377"/>
                  </a:lnTo>
                  <a:lnTo>
                    <a:pt x="617" y="480"/>
                  </a:lnTo>
                  <a:lnTo>
                    <a:pt x="619" y="594"/>
                  </a:lnTo>
                  <a:lnTo>
                    <a:pt x="622" y="693"/>
                  </a:lnTo>
                  <a:lnTo>
                    <a:pt x="622" y="756"/>
                  </a:lnTo>
                  <a:lnTo>
                    <a:pt x="624" y="794"/>
                  </a:lnTo>
                  <a:lnTo>
                    <a:pt x="626" y="810"/>
                  </a:lnTo>
                  <a:lnTo>
                    <a:pt x="628" y="814"/>
                  </a:lnTo>
                  <a:lnTo>
                    <a:pt x="631" y="814"/>
                  </a:lnTo>
                  <a:lnTo>
                    <a:pt x="633" y="814"/>
                  </a:lnTo>
                  <a:lnTo>
                    <a:pt x="633" y="819"/>
                  </a:lnTo>
                  <a:lnTo>
                    <a:pt x="635" y="819"/>
                  </a:lnTo>
                  <a:lnTo>
                    <a:pt x="637" y="819"/>
                  </a:lnTo>
                  <a:lnTo>
                    <a:pt x="640" y="816"/>
                  </a:lnTo>
                  <a:lnTo>
                    <a:pt x="642" y="816"/>
                  </a:lnTo>
                  <a:lnTo>
                    <a:pt x="644" y="816"/>
                  </a:lnTo>
                  <a:lnTo>
                    <a:pt x="646" y="819"/>
                  </a:lnTo>
                  <a:lnTo>
                    <a:pt x="648" y="819"/>
                  </a:lnTo>
                  <a:lnTo>
                    <a:pt x="651" y="814"/>
                  </a:lnTo>
                  <a:lnTo>
                    <a:pt x="651" y="807"/>
                  </a:lnTo>
                  <a:lnTo>
                    <a:pt x="653" y="787"/>
                  </a:lnTo>
                  <a:lnTo>
                    <a:pt x="655" y="745"/>
                  </a:lnTo>
                  <a:lnTo>
                    <a:pt x="657" y="677"/>
                  </a:lnTo>
                  <a:lnTo>
                    <a:pt x="660" y="590"/>
                  </a:lnTo>
                  <a:lnTo>
                    <a:pt x="662" y="532"/>
                  </a:lnTo>
                  <a:lnTo>
                    <a:pt x="662" y="516"/>
                  </a:lnTo>
                  <a:lnTo>
                    <a:pt x="664" y="558"/>
                  </a:lnTo>
                  <a:lnTo>
                    <a:pt x="666" y="632"/>
                  </a:lnTo>
                  <a:lnTo>
                    <a:pt x="669" y="711"/>
                  </a:lnTo>
                  <a:lnTo>
                    <a:pt x="671" y="769"/>
                  </a:lnTo>
                  <a:lnTo>
                    <a:pt x="673" y="801"/>
                  </a:lnTo>
                  <a:lnTo>
                    <a:pt x="675" y="812"/>
                  </a:lnTo>
                  <a:lnTo>
                    <a:pt x="675" y="814"/>
                  </a:lnTo>
                  <a:lnTo>
                    <a:pt x="678" y="814"/>
                  </a:lnTo>
                  <a:lnTo>
                    <a:pt x="680" y="814"/>
                  </a:lnTo>
                  <a:lnTo>
                    <a:pt x="682" y="814"/>
                  </a:lnTo>
                  <a:lnTo>
                    <a:pt x="684" y="814"/>
                  </a:lnTo>
                  <a:lnTo>
                    <a:pt x="687" y="814"/>
                  </a:lnTo>
                  <a:lnTo>
                    <a:pt x="689" y="812"/>
                  </a:lnTo>
                  <a:lnTo>
                    <a:pt x="691" y="812"/>
                  </a:lnTo>
                  <a:lnTo>
                    <a:pt x="693" y="812"/>
                  </a:lnTo>
                  <a:lnTo>
                    <a:pt x="693" y="812"/>
                  </a:lnTo>
                  <a:lnTo>
                    <a:pt x="696" y="814"/>
                  </a:lnTo>
                  <a:lnTo>
                    <a:pt x="698" y="814"/>
                  </a:lnTo>
                  <a:lnTo>
                    <a:pt x="700" y="816"/>
                  </a:lnTo>
                  <a:lnTo>
                    <a:pt x="702" y="814"/>
                  </a:lnTo>
                  <a:lnTo>
                    <a:pt x="705" y="814"/>
                  </a:lnTo>
                  <a:lnTo>
                    <a:pt x="705" y="812"/>
                  </a:lnTo>
                  <a:lnTo>
                    <a:pt x="707" y="816"/>
                  </a:lnTo>
                  <a:lnTo>
                    <a:pt x="709" y="816"/>
                  </a:lnTo>
                  <a:lnTo>
                    <a:pt x="711" y="816"/>
                  </a:lnTo>
                  <a:lnTo>
                    <a:pt x="714" y="814"/>
                  </a:lnTo>
                  <a:lnTo>
                    <a:pt x="716" y="816"/>
                  </a:lnTo>
                  <a:lnTo>
                    <a:pt x="718" y="814"/>
                  </a:lnTo>
                  <a:lnTo>
                    <a:pt x="720" y="814"/>
                  </a:lnTo>
                  <a:lnTo>
                    <a:pt x="722" y="814"/>
                  </a:lnTo>
                  <a:lnTo>
                    <a:pt x="722" y="816"/>
                  </a:lnTo>
                  <a:lnTo>
                    <a:pt x="725" y="816"/>
                  </a:lnTo>
                  <a:lnTo>
                    <a:pt x="727" y="816"/>
                  </a:lnTo>
                  <a:lnTo>
                    <a:pt x="729" y="819"/>
                  </a:lnTo>
                  <a:lnTo>
                    <a:pt x="731" y="819"/>
                  </a:lnTo>
                  <a:lnTo>
                    <a:pt x="734" y="819"/>
                  </a:lnTo>
                  <a:lnTo>
                    <a:pt x="736" y="819"/>
                  </a:lnTo>
                  <a:lnTo>
                    <a:pt x="736" y="819"/>
                  </a:lnTo>
                  <a:lnTo>
                    <a:pt x="738" y="816"/>
                  </a:lnTo>
                  <a:lnTo>
                    <a:pt x="740" y="816"/>
                  </a:lnTo>
                  <a:lnTo>
                    <a:pt x="743" y="814"/>
                  </a:lnTo>
                  <a:lnTo>
                    <a:pt x="745" y="814"/>
                  </a:lnTo>
                  <a:lnTo>
                    <a:pt x="747" y="814"/>
                  </a:lnTo>
                  <a:lnTo>
                    <a:pt x="747" y="807"/>
                  </a:lnTo>
                  <a:lnTo>
                    <a:pt x="749" y="790"/>
                  </a:lnTo>
                  <a:lnTo>
                    <a:pt x="752" y="774"/>
                  </a:lnTo>
                  <a:lnTo>
                    <a:pt x="754" y="758"/>
                  </a:lnTo>
                  <a:lnTo>
                    <a:pt x="756" y="751"/>
                  </a:lnTo>
                  <a:lnTo>
                    <a:pt x="758" y="760"/>
                  </a:lnTo>
                  <a:lnTo>
                    <a:pt x="761" y="772"/>
                  </a:lnTo>
                  <a:lnTo>
                    <a:pt x="763" y="787"/>
                  </a:lnTo>
                  <a:lnTo>
                    <a:pt x="765" y="796"/>
                  </a:lnTo>
                  <a:lnTo>
                    <a:pt x="765" y="807"/>
                  </a:lnTo>
                  <a:lnTo>
                    <a:pt x="767" y="814"/>
                  </a:lnTo>
                  <a:lnTo>
                    <a:pt x="770" y="816"/>
                  </a:lnTo>
                  <a:lnTo>
                    <a:pt x="772" y="819"/>
                  </a:lnTo>
                  <a:lnTo>
                    <a:pt x="774" y="816"/>
                  </a:lnTo>
                  <a:lnTo>
                    <a:pt x="776" y="816"/>
                  </a:lnTo>
                  <a:lnTo>
                    <a:pt x="779" y="814"/>
                  </a:lnTo>
                  <a:lnTo>
                    <a:pt x="779" y="810"/>
                  </a:lnTo>
                  <a:lnTo>
                    <a:pt x="781" y="803"/>
                  </a:lnTo>
                  <a:lnTo>
                    <a:pt x="783" y="798"/>
                  </a:lnTo>
                  <a:lnTo>
                    <a:pt x="785" y="798"/>
                  </a:lnTo>
                  <a:lnTo>
                    <a:pt x="788" y="801"/>
                  </a:lnTo>
                  <a:lnTo>
                    <a:pt x="790" y="805"/>
                  </a:lnTo>
                  <a:lnTo>
                    <a:pt x="792" y="807"/>
                  </a:lnTo>
                  <a:lnTo>
                    <a:pt x="794" y="812"/>
                  </a:lnTo>
                  <a:lnTo>
                    <a:pt x="797" y="816"/>
                  </a:lnTo>
                  <a:lnTo>
                    <a:pt x="797" y="819"/>
                  </a:lnTo>
                  <a:lnTo>
                    <a:pt x="799" y="819"/>
                  </a:lnTo>
                  <a:lnTo>
                    <a:pt x="801" y="816"/>
                  </a:lnTo>
                  <a:lnTo>
                    <a:pt x="803" y="816"/>
                  </a:lnTo>
                  <a:lnTo>
                    <a:pt x="805" y="814"/>
                  </a:lnTo>
                  <a:lnTo>
                    <a:pt x="808" y="810"/>
                  </a:lnTo>
                  <a:lnTo>
                    <a:pt x="808" y="812"/>
                  </a:lnTo>
                  <a:lnTo>
                    <a:pt x="810" y="810"/>
                  </a:lnTo>
                  <a:lnTo>
                    <a:pt x="812" y="814"/>
                  </a:lnTo>
                  <a:lnTo>
                    <a:pt x="814" y="812"/>
                  </a:lnTo>
                  <a:lnTo>
                    <a:pt x="817" y="814"/>
                  </a:lnTo>
                  <a:lnTo>
                    <a:pt x="819" y="816"/>
                  </a:lnTo>
                  <a:lnTo>
                    <a:pt x="819" y="819"/>
                  </a:lnTo>
                  <a:lnTo>
                    <a:pt x="821" y="819"/>
                  </a:lnTo>
                  <a:lnTo>
                    <a:pt x="823" y="819"/>
                  </a:lnTo>
                  <a:lnTo>
                    <a:pt x="826" y="816"/>
                  </a:lnTo>
                  <a:lnTo>
                    <a:pt x="828" y="816"/>
                  </a:lnTo>
                  <a:lnTo>
                    <a:pt x="830" y="816"/>
                  </a:lnTo>
                  <a:lnTo>
                    <a:pt x="832" y="816"/>
                  </a:lnTo>
                  <a:lnTo>
                    <a:pt x="835" y="816"/>
                  </a:lnTo>
                  <a:lnTo>
                    <a:pt x="837" y="816"/>
                  </a:lnTo>
                  <a:lnTo>
                    <a:pt x="837" y="816"/>
                  </a:lnTo>
                  <a:lnTo>
                    <a:pt x="839" y="814"/>
                  </a:lnTo>
                  <a:lnTo>
                    <a:pt x="841" y="814"/>
                  </a:lnTo>
                  <a:lnTo>
                    <a:pt x="844" y="814"/>
                  </a:lnTo>
                  <a:lnTo>
                    <a:pt x="846" y="810"/>
                  </a:lnTo>
                  <a:lnTo>
                    <a:pt x="848" y="794"/>
                  </a:lnTo>
                  <a:lnTo>
                    <a:pt x="850" y="760"/>
                  </a:lnTo>
                  <a:lnTo>
                    <a:pt x="850" y="713"/>
                  </a:lnTo>
                  <a:lnTo>
                    <a:pt x="853" y="632"/>
                  </a:lnTo>
                  <a:lnTo>
                    <a:pt x="855" y="556"/>
                  </a:lnTo>
                  <a:lnTo>
                    <a:pt x="857" y="502"/>
                  </a:lnTo>
                  <a:lnTo>
                    <a:pt x="859" y="518"/>
                  </a:lnTo>
                  <a:lnTo>
                    <a:pt x="862" y="576"/>
                  </a:lnTo>
                  <a:lnTo>
                    <a:pt x="862" y="659"/>
                  </a:lnTo>
                  <a:lnTo>
                    <a:pt x="866" y="724"/>
                  </a:lnTo>
                  <a:lnTo>
                    <a:pt x="868" y="776"/>
                  </a:lnTo>
                  <a:lnTo>
                    <a:pt x="868" y="798"/>
                  </a:lnTo>
                  <a:lnTo>
                    <a:pt x="871" y="810"/>
                  </a:lnTo>
                  <a:lnTo>
                    <a:pt x="873" y="807"/>
                  </a:lnTo>
                  <a:lnTo>
                    <a:pt x="875" y="796"/>
                  </a:lnTo>
                  <a:lnTo>
                    <a:pt x="877" y="774"/>
                  </a:lnTo>
                  <a:lnTo>
                    <a:pt x="880" y="733"/>
                  </a:lnTo>
                  <a:lnTo>
                    <a:pt x="880" y="691"/>
                  </a:lnTo>
                  <a:lnTo>
                    <a:pt x="882" y="644"/>
                  </a:lnTo>
                  <a:lnTo>
                    <a:pt x="884" y="630"/>
                  </a:lnTo>
                  <a:lnTo>
                    <a:pt x="886" y="648"/>
                  </a:lnTo>
                  <a:lnTo>
                    <a:pt x="888" y="698"/>
                  </a:lnTo>
                  <a:lnTo>
                    <a:pt x="891" y="745"/>
                  </a:lnTo>
                  <a:lnTo>
                    <a:pt x="893" y="778"/>
                  </a:lnTo>
                  <a:lnTo>
                    <a:pt x="893" y="803"/>
                  </a:lnTo>
                  <a:lnTo>
                    <a:pt x="895" y="810"/>
                  </a:lnTo>
                  <a:lnTo>
                    <a:pt x="897" y="812"/>
                  </a:lnTo>
                  <a:lnTo>
                    <a:pt x="900" y="812"/>
                  </a:lnTo>
                  <a:lnTo>
                    <a:pt x="902" y="816"/>
                  </a:lnTo>
                  <a:lnTo>
                    <a:pt x="904" y="814"/>
                  </a:lnTo>
                  <a:lnTo>
                    <a:pt x="906" y="814"/>
                  </a:lnTo>
                  <a:lnTo>
                    <a:pt x="909" y="814"/>
                  </a:lnTo>
                  <a:lnTo>
                    <a:pt x="911" y="812"/>
                  </a:lnTo>
                  <a:lnTo>
                    <a:pt x="911" y="810"/>
                  </a:lnTo>
                  <a:lnTo>
                    <a:pt x="913" y="807"/>
                  </a:lnTo>
                  <a:lnTo>
                    <a:pt x="915" y="807"/>
                  </a:lnTo>
                  <a:lnTo>
                    <a:pt x="918" y="805"/>
                  </a:lnTo>
                  <a:lnTo>
                    <a:pt x="920" y="801"/>
                  </a:lnTo>
                  <a:lnTo>
                    <a:pt x="922" y="801"/>
                  </a:lnTo>
                  <a:lnTo>
                    <a:pt x="922" y="796"/>
                  </a:lnTo>
                  <a:lnTo>
                    <a:pt x="924" y="790"/>
                  </a:lnTo>
                  <a:lnTo>
                    <a:pt x="927" y="776"/>
                  </a:lnTo>
                  <a:lnTo>
                    <a:pt x="929" y="765"/>
                  </a:lnTo>
                  <a:lnTo>
                    <a:pt x="931" y="745"/>
                  </a:lnTo>
                  <a:lnTo>
                    <a:pt x="933" y="709"/>
                  </a:lnTo>
                  <a:lnTo>
                    <a:pt x="933" y="644"/>
                  </a:lnTo>
                  <a:lnTo>
                    <a:pt x="938" y="529"/>
                  </a:lnTo>
                  <a:lnTo>
                    <a:pt x="940" y="399"/>
                  </a:lnTo>
                  <a:lnTo>
                    <a:pt x="940" y="291"/>
                  </a:lnTo>
                  <a:lnTo>
                    <a:pt x="942" y="285"/>
                  </a:lnTo>
                  <a:lnTo>
                    <a:pt x="945" y="375"/>
                  </a:lnTo>
                  <a:lnTo>
                    <a:pt x="947" y="525"/>
                  </a:lnTo>
                  <a:lnTo>
                    <a:pt x="949" y="657"/>
                  </a:lnTo>
                  <a:lnTo>
                    <a:pt x="951" y="738"/>
                  </a:lnTo>
                  <a:lnTo>
                    <a:pt x="954" y="783"/>
                  </a:lnTo>
                  <a:lnTo>
                    <a:pt x="954" y="801"/>
                  </a:lnTo>
                  <a:lnTo>
                    <a:pt x="956" y="807"/>
                  </a:lnTo>
                  <a:lnTo>
                    <a:pt x="958" y="807"/>
                  </a:lnTo>
                  <a:lnTo>
                    <a:pt x="960" y="807"/>
                  </a:lnTo>
                  <a:lnTo>
                    <a:pt x="963" y="807"/>
                  </a:lnTo>
                  <a:lnTo>
                    <a:pt x="965" y="807"/>
                  </a:lnTo>
                  <a:lnTo>
                    <a:pt x="965" y="810"/>
                  </a:lnTo>
                  <a:lnTo>
                    <a:pt x="967" y="810"/>
                  </a:lnTo>
                  <a:lnTo>
                    <a:pt x="969" y="812"/>
                  </a:lnTo>
                  <a:lnTo>
                    <a:pt x="971" y="812"/>
                  </a:lnTo>
                  <a:lnTo>
                    <a:pt x="974" y="816"/>
                  </a:lnTo>
                  <a:lnTo>
                    <a:pt x="976" y="814"/>
                  </a:lnTo>
                  <a:lnTo>
                    <a:pt x="978" y="816"/>
                  </a:lnTo>
                  <a:lnTo>
                    <a:pt x="980" y="814"/>
                  </a:lnTo>
                  <a:lnTo>
                    <a:pt x="983" y="814"/>
                  </a:lnTo>
                  <a:lnTo>
                    <a:pt x="983" y="812"/>
                  </a:lnTo>
                  <a:lnTo>
                    <a:pt x="985" y="812"/>
                  </a:lnTo>
                  <a:lnTo>
                    <a:pt x="987" y="805"/>
                  </a:lnTo>
                  <a:lnTo>
                    <a:pt x="989" y="801"/>
                  </a:lnTo>
                  <a:lnTo>
                    <a:pt x="992" y="798"/>
                  </a:lnTo>
                  <a:lnTo>
                    <a:pt x="994" y="801"/>
                  </a:lnTo>
                  <a:lnTo>
                    <a:pt x="994" y="807"/>
                  </a:lnTo>
                  <a:lnTo>
                    <a:pt x="996" y="812"/>
                  </a:lnTo>
                  <a:lnTo>
                    <a:pt x="998" y="812"/>
                  </a:lnTo>
                  <a:lnTo>
                    <a:pt x="1001" y="812"/>
                  </a:lnTo>
                  <a:lnTo>
                    <a:pt x="1003" y="807"/>
                  </a:lnTo>
                  <a:lnTo>
                    <a:pt x="1005" y="807"/>
                  </a:lnTo>
                  <a:lnTo>
                    <a:pt x="1007" y="803"/>
                  </a:lnTo>
                  <a:lnTo>
                    <a:pt x="1007" y="798"/>
                  </a:lnTo>
                  <a:lnTo>
                    <a:pt x="1012" y="790"/>
                  </a:lnTo>
                  <a:lnTo>
                    <a:pt x="1012" y="776"/>
                  </a:lnTo>
                  <a:lnTo>
                    <a:pt x="1014" y="731"/>
                  </a:lnTo>
                  <a:lnTo>
                    <a:pt x="1016" y="668"/>
                  </a:lnTo>
                  <a:lnTo>
                    <a:pt x="1019" y="601"/>
                  </a:lnTo>
                  <a:lnTo>
                    <a:pt x="1021" y="547"/>
                  </a:lnTo>
                  <a:lnTo>
                    <a:pt x="1023" y="458"/>
                  </a:lnTo>
                  <a:lnTo>
                    <a:pt x="1025" y="345"/>
                  </a:lnTo>
                  <a:lnTo>
                    <a:pt x="1025" y="238"/>
                  </a:lnTo>
                  <a:lnTo>
                    <a:pt x="1028" y="294"/>
                  </a:lnTo>
                  <a:lnTo>
                    <a:pt x="1030" y="437"/>
                  </a:lnTo>
                  <a:lnTo>
                    <a:pt x="1032" y="644"/>
                  </a:lnTo>
                  <a:lnTo>
                    <a:pt x="1034" y="747"/>
                  </a:lnTo>
                  <a:lnTo>
                    <a:pt x="1037" y="798"/>
                  </a:lnTo>
                  <a:lnTo>
                    <a:pt x="1037" y="810"/>
                  </a:lnTo>
                  <a:lnTo>
                    <a:pt x="1039" y="812"/>
                  </a:lnTo>
                  <a:lnTo>
                    <a:pt x="1041" y="812"/>
                  </a:lnTo>
                  <a:lnTo>
                    <a:pt x="1043" y="812"/>
                  </a:lnTo>
                  <a:lnTo>
                    <a:pt x="1046" y="812"/>
                  </a:lnTo>
                  <a:lnTo>
                    <a:pt x="1048" y="812"/>
                  </a:lnTo>
                  <a:lnTo>
                    <a:pt x="1050" y="814"/>
                  </a:lnTo>
                  <a:lnTo>
                    <a:pt x="1052" y="812"/>
                  </a:lnTo>
                  <a:lnTo>
                    <a:pt x="1054" y="812"/>
                  </a:lnTo>
                  <a:lnTo>
                    <a:pt x="1054" y="807"/>
                  </a:lnTo>
                  <a:lnTo>
                    <a:pt x="1057" y="792"/>
                  </a:lnTo>
                  <a:lnTo>
                    <a:pt x="1059" y="776"/>
                  </a:lnTo>
                  <a:lnTo>
                    <a:pt x="1061" y="749"/>
                  </a:lnTo>
                  <a:lnTo>
                    <a:pt x="1063" y="740"/>
                  </a:lnTo>
                  <a:lnTo>
                    <a:pt x="1066" y="740"/>
                  </a:lnTo>
                  <a:lnTo>
                    <a:pt x="1068" y="754"/>
                  </a:lnTo>
                  <a:lnTo>
                    <a:pt x="1068" y="747"/>
                  </a:lnTo>
                  <a:lnTo>
                    <a:pt x="1070" y="639"/>
                  </a:lnTo>
                  <a:lnTo>
                    <a:pt x="1072" y="424"/>
                  </a:lnTo>
                  <a:lnTo>
                    <a:pt x="1075" y="244"/>
                  </a:lnTo>
                  <a:lnTo>
                    <a:pt x="1077" y="251"/>
                  </a:lnTo>
                  <a:lnTo>
                    <a:pt x="1079" y="440"/>
                  </a:lnTo>
                  <a:lnTo>
                    <a:pt x="1079" y="637"/>
                  </a:lnTo>
                  <a:lnTo>
                    <a:pt x="1084" y="754"/>
                  </a:lnTo>
                  <a:lnTo>
                    <a:pt x="1086" y="794"/>
                  </a:lnTo>
                  <a:lnTo>
                    <a:pt x="1086" y="801"/>
                  </a:lnTo>
                  <a:lnTo>
                    <a:pt x="1088" y="774"/>
                  </a:lnTo>
                  <a:lnTo>
                    <a:pt x="1090" y="677"/>
                  </a:lnTo>
                  <a:lnTo>
                    <a:pt x="1093" y="462"/>
                  </a:lnTo>
                  <a:lnTo>
                    <a:pt x="1095" y="193"/>
                  </a:lnTo>
                  <a:lnTo>
                    <a:pt x="1097" y="72"/>
                  </a:lnTo>
                  <a:lnTo>
                    <a:pt x="1097" y="188"/>
                  </a:lnTo>
                  <a:lnTo>
                    <a:pt x="1099" y="460"/>
                  </a:lnTo>
                  <a:lnTo>
                    <a:pt x="1102" y="675"/>
                  </a:lnTo>
                  <a:lnTo>
                    <a:pt x="1104" y="776"/>
                  </a:lnTo>
                  <a:lnTo>
                    <a:pt x="1106" y="801"/>
                  </a:lnTo>
                  <a:lnTo>
                    <a:pt x="1108" y="803"/>
                  </a:lnTo>
                  <a:lnTo>
                    <a:pt x="1108" y="794"/>
                  </a:lnTo>
                  <a:lnTo>
                    <a:pt x="1111" y="787"/>
                  </a:lnTo>
                  <a:lnTo>
                    <a:pt x="1113" y="740"/>
                  </a:lnTo>
                  <a:lnTo>
                    <a:pt x="1115" y="583"/>
                  </a:lnTo>
                  <a:lnTo>
                    <a:pt x="1117" y="260"/>
                  </a:lnTo>
                  <a:lnTo>
                    <a:pt x="1120" y="42"/>
                  </a:lnTo>
                  <a:lnTo>
                    <a:pt x="1122" y="54"/>
                  </a:lnTo>
                  <a:lnTo>
                    <a:pt x="1124" y="188"/>
                  </a:lnTo>
                  <a:lnTo>
                    <a:pt x="1126" y="155"/>
                  </a:lnTo>
                  <a:lnTo>
                    <a:pt x="1129" y="69"/>
                  </a:lnTo>
                  <a:lnTo>
                    <a:pt x="1129" y="168"/>
                  </a:lnTo>
                  <a:lnTo>
                    <a:pt x="1131" y="442"/>
                  </a:lnTo>
                  <a:lnTo>
                    <a:pt x="1133" y="677"/>
                  </a:lnTo>
                  <a:lnTo>
                    <a:pt x="1135" y="776"/>
                  </a:lnTo>
                  <a:lnTo>
                    <a:pt x="1137" y="796"/>
                  </a:lnTo>
                  <a:lnTo>
                    <a:pt x="1140" y="796"/>
                  </a:lnTo>
                  <a:lnTo>
                    <a:pt x="1140" y="794"/>
                  </a:lnTo>
                  <a:lnTo>
                    <a:pt x="1142" y="798"/>
                  </a:lnTo>
                  <a:lnTo>
                    <a:pt x="1144" y="805"/>
                  </a:lnTo>
                  <a:lnTo>
                    <a:pt x="1146" y="807"/>
                  </a:lnTo>
                  <a:lnTo>
                    <a:pt x="1149" y="810"/>
                  </a:lnTo>
                  <a:lnTo>
                    <a:pt x="1151" y="807"/>
                  </a:lnTo>
                  <a:lnTo>
                    <a:pt x="1151" y="807"/>
                  </a:lnTo>
                  <a:lnTo>
                    <a:pt x="1155" y="805"/>
                  </a:lnTo>
                  <a:lnTo>
                    <a:pt x="1158" y="798"/>
                  </a:lnTo>
                  <a:lnTo>
                    <a:pt x="1158" y="774"/>
                  </a:lnTo>
                  <a:lnTo>
                    <a:pt x="1160" y="738"/>
                  </a:lnTo>
                  <a:lnTo>
                    <a:pt x="1162" y="715"/>
                  </a:lnTo>
                  <a:lnTo>
                    <a:pt x="1164" y="727"/>
                  </a:lnTo>
                  <a:lnTo>
                    <a:pt x="1167" y="765"/>
                  </a:lnTo>
                  <a:lnTo>
                    <a:pt x="1169" y="792"/>
                  </a:lnTo>
                  <a:lnTo>
                    <a:pt x="1169" y="803"/>
                  </a:lnTo>
                  <a:lnTo>
                    <a:pt x="1171" y="796"/>
                  </a:lnTo>
                  <a:lnTo>
                    <a:pt x="1173" y="781"/>
                  </a:lnTo>
                  <a:lnTo>
                    <a:pt x="1176" y="756"/>
                  </a:lnTo>
                  <a:lnTo>
                    <a:pt x="1178" y="754"/>
                  </a:lnTo>
                  <a:lnTo>
                    <a:pt x="1180" y="772"/>
                  </a:lnTo>
                  <a:lnTo>
                    <a:pt x="1182" y="796"/>
                  </a:lnTo>
                  <a:lnTo>
                    <a:pt x="1182" y="807"/>
                  </a:lnTo>
                  <a:lnTo>
                    <a:pt x="1185" y="807"/>
                  </a:lnTo>
                  <a:lnTo>
                    <a:pt x="1187" y="807"/>
                  </a:lnTo>
                  <a:lnTo>
                    <a:pt x="1189" y="807"/>
                  </a:lnTo>
                  <a:lnTo>
                    <a:pt x="1191" y="807"/>
                  </a:lnTo>
                  <a:lnTo>
                    <a:pt x="1194" y="801"/>
                  </a:lnTo>
                  <a:lnTo>
                    <a:pt x="1196" y="801"/>
                  </a:lnTo>
                  <a:lnTo>
                    <a:pt x="1198" y="794"/>
                  </a:lnTo>
                  <a:lnTo>
                    <a:pt x="1200" y="798"/>
                  </a:lnTo>
                  <a:lnTo>
                    <a:pt x="1200" y="794"/>
                  </a:lnTo>
                  <a:lnTo>
                    <a:pt x="1203" y="803"/>
                  </a:lnTo>
                  <a:lnTo>
                    <a:pt x="1205" y="805"/>
                  </a:lnTo>
                  <a:lnTo>
                    <a:pt x="1207" y="810"/>
                  </a:lnTo>
                  <a:lnTo>
                    <a:pt x="1209" y="807"/>
                  </a:lnTo>
                  <a:lnTo>
                    <a:pt x="1212" y="805"/>
                  </a:lnTo>
                  <a:lnTo>
                    <a:pt x="1212" y="796"/>
                  </a:lnTo>
                  <a:lnTo>
                    <a:pt x="1214" y="787"/>
                  </a:lnTo>
                  <a:lnTo>
                    <a:pt x="1216" y="785"/>
                  </a:lnTo>
                  <a:lnTo>
                    <a:pt x="1218" y="790"/>
                  </a:lnTo>
                  <a:lnTo>
                    <a:pt x="1220" y="801"/>
                  </a:lnTo>
                  <a:lnTo>
                    <a:pt x="1223" y="805"/>
                  </a:lnTo>
                  <a:lnTo>
                    <a:pt x="1225" y="812"/>
                  </a:lnTo>
                  <a:lnTo>
                    <a:pt x="1225" y="807"/>
                  </a:lnTo>
                  <a:lnTo>
                    <a:pt x="1229" y="810"/>
                  </a:lnTo>
                  <a:lnTo>
                    <a:pt x="1229" y="807"/>
                  </a:lnTo>
                  <a:lnTo>
                    <a:pt x="1232" y="810"/>
                  </a:lnTo>
                  <a:lnTo>
                    <a:pt x="1234" y="810"/>
                  </a:lnTo>
                  <a:lnTo>
                    <a:pt x="1236" y="807"/>
                  </a:lnTo>
                  <a:lnTo>
                    <a:pt x="1238" y="803"/>
                  </a:lnTo>
                  <a:lnTo>
                    <a:pt x="1241" y="794"/>
                  </a:lnTo>
                  <a:lnTo>
                    <a:pt x="1243" y="785"/>
                  </a:lnTo>
                  <a:lnTo>
                    <a:pt x="1243" y="765"/>
                  </a:lnTo>
                  <a:lnTo>
                    <a:pt x="1245" y="727"/>
                  </a:lnTo>
                  <a:lnTo>
                    <a:pt x="1247" y="682"/>
                  </a:lnTo>
                  <a:lnTo>
                    <a:pt x="1250" y="655"/>
                  </a:lnTo>
                  <a:lnTo>
                    <a:pt x="1252" y="689"/>
                  </a:lnTo>
                  <a:lnTo>
                    <a:pt x="1254" y="745"/>
                  </a:lnTo>
                  <a:lnTo>
                    <a:pt x="1254" y="792"/>
                  </a:lnTo>
                  <a:lnTo>
                    <a:pt x="1256" y="807"/>
                  </a:lnTo>
                  <a:lnTo>
                    <a:pt x="1259" y="807"/>
                  </a:lnTo>
                  <a:lnTo>
                    <a:pt x="1261" y="807"/>
                  </a:lnTo>
                  <a:lnTo>
                    <a:pt x="1263" y="807"/>
                  </a:lnTo>
                  <a:lnTo>
                    <a:pt x="1265" y="810"/>
                  </a:lnTo>
                  <a:lnTo>
                    <a:pt x="1268" y="807"/>
                  </a:lnTo>
                  <a:lnTo>
                    <a:pt x="1270" y="805"/>
                  </a:lnTo>
                  <a:lnTo>
                    <a:pt x="1272" y="803"/>
                  </a:lnTo>
                  <a:lnTo>
                    <a:pt x="1272" y="807"/>
                  </a:lnTo>
                  <a:lnTo>
                    <a:pt x="1274" y="807"/>
                  </a:lnTo>
                  <a:lnTo>
                    <a:pt x="1277" y="807"/>
                  </a:lnTo>
                  <a:lnTo>
                    <a:pt x="1279" y="807"/>
                  </a:lnTo>
                  <a:lnTo>
                    <a:pt x="1281" y="810"/>
                  </a:lnTo>
                  <a:lnTo>
                    <a:pt x="1283" y="803"/>
                  </a:lnTo>
                  <a:lnTo>
                    <a:pt x="1283" y="801"/>
                  </a:lnTo>
                  <a:lnTo>
                    <a:pt x="1286" y="798"/>
                  </a:lnTo>
                  <a:lnTo>
                    <a:pt x="1288" y="803"/>
                  </a:lnTo>
                  <a:lnTo>
                    <a:pt x="1290" y="805"/>
                  </a:lnTo>
                  <a:lnTo>
                    <a:pt x="1292" y="792"/>
                  </a:lnTo>
                  <a:lnTo>
                    <a:pt x="1295" y="715"/>
                  </a:lnTo>
                  <a:lnTo>
                    <a:pt x="1297" y="527"/>
                  </a:lnTo>
                  <a:lnTo>
                    <a:pt x="1297" y="213"/>
                  </a:lnTo>
                  <a:lnTo>
                    <a:pt x="1301" y="0"/>
                  </a:lnTo>
                  <a:lnTo>
                    <a:pt x="1301" y="90"/>
                  </a:lnTo>
                  <a:lnTo>
                    <a:pt x="1303" y="383"/>
                  </a:lnTo>
                  <a:lnTo>
                    <a:pt x="1306" y="666"/>
                  </a:lnTo>
                  <a:lnTo>
                    <a:pt x="1308" y="767"/>
                  </a:lnTo>
                  <a:lnTo>
                    <a:pt x="1310" y="803"/>
                  </a:lnTo>
                  <a:lnTo>
                    <a:pt x="1312" y="803"/>
                  </a:lnTo>
                  <a:lnTo>
                    <a:pt x="1315" y="801"/>
                  </a:lnTo>
                  <a:lnTo>
                    <a:pt x="1315" y="798"/>
                  </a:lnTo>
                  <a:lnTo>
                    <a:pt x="1317" y="801"/>
                  </a:lnTo>
                  <a:lnTo>
                    <a:pt x="1319" y="805"/>
                  </a:lnTo>
                  <a:lnTo>
                    <a:pt x="1321" y="805"/>
                  </a:lnTo>
                  <a:lnTo>
                    <a:pt x="1324" y="801"/>
                  </a:lnTo>
                  <a:lnTo>
                    <a:pt x="1326" y="801"/>
                  </a:lnTo>
                  <a:lnTo>
                    <a:pt x="1326" y="801"/>
                  </a:lnTo>
                  <a:lnTo>
                    <a:pt x="1328" y="807"/>
                  </a:lnTo>
                  <a:lnTo>
                    <a:pt x="1330" y="805"/>
                  </a:lnTo>
                  <a:lnTo>
                    <a:pt x="1333" y="807"/>
                  </a:lnTo>
                  <a:lnTo>
                    <a:pt x="1335" y="807"/>
                  </a:lnTo>
                  <a:lnTo>
                    <a:pt x="1337" y="807"/>
                  </a:lnTo>
                  <a:lnTo>
                    <a:pt x="1339" y="805"/>
                  </a:lnTo>
                  <a:lnTo>
                    <a:pt x="1342" y="803"/>
                  </a:lnTo>
                  <a:lnTo>
                    <a:pt x="1344" y="796"/>
                  </a:lnTo>
                  <a:lnTo>
                    <a:pt x="1344" y="794"/>
                  </a:lnTo>
                  <a:lnTo>
                    <a:pt x="1346" y="798"/>
                  </a:lnTo>
                  <a:lnTo>
                    <a:pt x="1348" y="801"/>
                  </a:lnTo>
                  <a:lnTo>
                    <a:pt x="1351" y="798"/>
                  </a:lnTo>
                  <a:lnTo>
                    <a:pt x="1353" y="794"/>
                  </a:lnTo>
                  <a:lnTo>
                    <a:pt x="1355" y="801"/>
                  </a:lnTo>
                  <a:lnTo>
                    <a:pt x="1357" y="807"/>
                  </a:lnTo>
                  <a:lnTo>
                    <a:pt x="1357" y="812"/>
                  </a:lnTo>
                  <a:lnTo>
                    <a:pt x="1360" y="812"/>
                  </a:lnTo>
                  <a:lnTo>
                    <a:pt x="1362" y="812"/>
                  </a:lnTo>
                  <a:lnTo>
                    <a:pt x="1364" y="810"/>
                  </a:lnTo>
                  <a:lnTo>
                    <a:pt x="1366" y="807"/>
                  </a:lnTo>
                  <a:lnTo>
                    <a:pt x="1369" y="807"/>
                  </a:lnTo>
                  <a:lnTo>
                    <a:pt x="1369" y="805"/>
                  </a:lnTo>
                  <a:lnTo>
                    <a:pt x="1371" y="805"/>
                  </a:lnTo>
                  <a:lnTo>
                    <a:pt x="1375" y="805"/>
                  </a:lnTo>
                  <a:lnTo>
                    <a:pt x="1375" y="805"/>
                  </a:lnTo>
                  <a:lnTo>
                    <a:pt x="1378" y="807"/>
                  </a:lnTo>
                  <a:lnTo>
                    <a:pt x="1380" y="807"/>
                  </a:lnTo>
                  <a:lnTo>
                    <a:pt x="1382" y="810"/>
                  </a:lnTo>
                  <a:lnTo>
                    <a:pt x="1384" y="810"/>
                  </a:lnTo>
                  <a:lnTo>
                    <a:pt x="1386" y="810"/>
                  </a:lnTo>
                  <a:lnTo>
                    <a:pt x="1386" y="810"/>
                  </a:lnTo>
                  <a:lnTo>
                    <a:pt x="1389" y="810"/>
                  </a:lnTo>
                  <a:lnTo>
                    <a:pt x="1391" y="807"/>
                  </a:lnTo>
                  <a:lnTo>
                    <a:pt x="1393" y="807"/>
                  </a:lnTo>
                  <a:lnTo>
                    <a:pt x="1395" y="807"/>
                  </a:lnTo>
                  <a:lnTo>
                    <a:pt x="1398" y="807"/>
                  </a:lnTo>
                  <a:lnTo>
                    <a:pt x="1400" y="812"/>
                  </a:lnTo>
                  <a:lnTo>
                    <a:pt x="1400" y="810"/>
                  </a:lnTo>
                  <a:lnTo>
                    <a:pt x="1402" y="810"/>
                  </a:lnTo>
                  <a:lnTo>
                    <a:pt x="1404" y="805"/>
                  </a:lnTo>
                  <a:lnTo>
                    <a:pt x="1407" y="801"/>
                  </a:lnTo>
                  <a:lnTo>
                    <a:pt x="1409" y="801"/>
                  </a:lnTo>
                  <a:lnTo>
                    <a:pt x="1411" y="803"/>
                  </a:lnTo>
                  <a:lnTo>
                    <a:pt x="1413" y="807"/>
                  </a:lnTo>
                  <a:lnTo>
                    <a:pt x="1416" y="810"/>
                  </a:lnTo>
                  <a:lnTo>
                    <a:pt x="1418" y="810"/>
                  </a:lnTo>
                  <a:lnTo>
                    <a:pt x="1418" y="807"/>
                  </a:lnTo>
                  <a:lnTo>
                    <a:pt x="1420" y="807"/>
                  </a:lnTo>
                  <a:lnTo>
                    <a:pt x="1422" y="810"/>
                  </a:lnTo>
                  <a:lnTo>
                    <a:pt x="1425" y="810"/>
                  </a:lnTo>
                  <a:lnTo>
                    <a:pt x="1427" y="807"/>
                  </a:lnTo>
                  <a:lnTo>
                    <a:pt x="1429" y="810"/>
                  </a:lnTo>
                  <a:lnTo>
                    <a:pt x="1429" y="810"/>
                  </a:lnTo>
                  <a:lnTo>
                    <a:pt x="1431" y="810"/>
                  </a:lnTo>
                  <a:lnTo>
                    <a:pt x="1434" y="810"/>
                  </a:lnTo>
                  <a:lnTo>
                    <a:pt x="1436" y="810"/>
                  </a:lnTo>
                  <a:lnTo>
                    <a:pt x="1438" y="807"/>
                  </a:lnTo>
                  <a:lnTo>
                    <a:pt x="1440" y="807"/>
                  </a:lnTo>
                  <a:lnTo>
                    <a:pt x="1440" y="801"/>
                  </a:lnTo>
                  <a:lnTo>
                    <a:pt x="1443" y="794"/>
                  </a:lnTo>
                  <a:lnTo>
                    <a:pt x="1447" y="790"/>
                  </a:lnTo>
                  <a:lnTo>
                    <a:pt x="1447" y="794"/>
                  </a:lnTo>
                  <a:lnTo>
                    <a:pt x="1449" y="803"/>
                  </a:lnTo>
                  <a:lnTo>
                    <a:pt x="1452" y="810"/>
                  </a:lnTo>
                  <a:lnTo>
                    <a:pt x="1454" y="807"/>
                  </a:lnTo>
                  <a:lnTo>
                    <a:pt x="1456" y="810"/>
                  </a:lnTo>
                  <a:lnTo>
                    <a:pt x="1458" y="807"/>
                  </a:lnTo>
                  <a:lnTo>
                    <a:pt x="1458" y="807"/>
                  </a:lnTo>
                  <a:lnTo>
                    <a:pt x="1461" y="807"/>
                  </a:lnTo>
                  <a:lnTo>
                    <a:pt x="1463" y="810"/>
                  </a:lnTo>
                  <a:lnTo>
                    <a:pt x="1465" y="810"/>
                  </a:lnTo>
                  <a:lnTo>
                    <a:pt x="1467" y="812"/>
                  </a:lnTo>
                  <a:lnTo>
                    <a:pt x="1469" y="812"/>
                  </a:lnTo>
                  <a:lnTo>
                    <a:pt x="1472" y="810"/>
                  </a:lnTo>
                  <a:lnTo>
                    <a:pt x="1472" y="807"/>
                  </a:lnTo>
                  <a:lnTo>
                    <a:pt x="1474" y="810"/>
                  </a:lnTo>
                  <a:lnTo>
                    <a:pt x="1476" y="812"/>
                  </a:lnTo>
                  <a:lnTo>
                    <a:pt x="1478" y="810"/>
                  </a:lnTo>
                  <a:lnTo>
                    <a:pt x="1481" y="807"/>
                  </a:lnTo>
                  <a:lnTo>
                    <a:pt x="1483" y="807"/>
                  </a:lnTo>
                  <a:lnTo>
                    <a:pt x="1485" y="810"/>
                  </a:lnTo>
                  <a:lnTo>
                    <a:pt x="1487" y="812"/>
                  </a:lnTo>
                  <a:lnTo>
                    <a:pt x="1490" y="810"/>
                  </a:lnTo>
                  <a:lnTo>
                    <a:pt x="1490" y="807"/>
                  </a:lnTo>
                  <a:lnTo>
                    <a:pt x="1492" y="807"/>
                  </a:lnTo>
                  <a:lnTo>
                    <a:pt x="1494" y="810"/>
                  </a:lnTo>
                  <a:lnTo>
                    <a:pt x="1496" y="812"/>
                  </a:lnTo>
                  <a:lnTo>
                    <a:pt x="1499" y="812"/>
                  </a:lnTo>
                  <a:lnTo>
                    <a:pt x="1501" y="807"/>
                  </a:lnTo>
                  <a:lnTo>
                    <a:pt x="1501" y="805"/>
                  </a:lnTo>
                  <a:lnTo>
                    <a:pt x="1503" y="803"/>
                  </a:lnTo>
                  <a:lnTo>
                    <a:pt x="1505" y="805"/>
                  </a:lnTo>
                  <a:lnTo>
                    <a:pt x="1508" y="807"/>
                  </a:lnTo>
                  <a:lnTo>
                    <a:pt x="1510" y="805"/>
                  </a:lnTo>
                  <a:lnTo>
                    <a:pt x="1512" y="803"/>
                  </a:lnTo>
                  <a:lnTo>
                    <a:pt x="1514" y="803"/>
                  </a:lnTo>
                  <a:lnTo>
                    <a:pt x="1514" y="803"/>
                  </a:lnTo>
                  <a:lnTo>
                    <a:pt x="1517" y="805"/>
                  </a:lnTo>
                  <a:lnTo>
                    <a:pt x="1519" y="807"/>
                  </a:lnTo>
                  <a:lnTo>
                    <a:pt x="1521" y="805"/>
                  </a:lnTo>
                  <a:lnTo>
                    <a:pt x="1523" y="805"/>
                  </a:lnTo>
                  <a:lnTo>
                    <a:pt x="1526" y="805"/>
                  </a:lnTo>
                  <a:lnTo>
                    <a:pt x="1528" y="812"/>
                  </a:lnTo>
                  <a:lnTo>
                    <a:pt x="1530" y="810"/>
                  </a:lnTo>
                  <a:lnTo>
                    <a:pt x="1532" y="807"/>
                  </a:lnTo>
                  <a:lnTo>
                    <a:pt x="1532" y="807"/>
                  </a:lnTo>
                  <a:lnTo>
                    <a:pt x="1535" y="807"/>
                  </a:lnTo>
                  <a:lnTo>
                    <a:pt x="1537" y="810"/>
                  </a:lnTo>
                  <a:lnTo>
                    <a:pt x="1539" y="810"/>
                  </a:lnTo>
                  <a:lnTo>
                    <a:pt x="1541" y="810"/>
                  </a:lnTo>
                  <a:lnTo>
                    <a:pt x="1544" y="810"/>
                  </a:lnTo>
                  <a:lnTo>
                    <a:pt x="1544" y="807"/>
                  </a:lnTo>
                  <a:lnTo>
                    <a:pt x="1546" y="807"/>
                  </a:lnTo>
                  <a:lnTo>
                    <a:pt x="1548" y="807"/>
                  </a:lnTo>
                  <a:lnTo>
                    <a:pt x="1550" y="805"/>
                  </a:lnTo>
                  <a:lnTo>
                    <a:pt x="1552" y="805"/>
                  </a:lnTo>
                  <a:lnTo>
                    <a:pt x="1555" y="805"/>
                  </a:lnTo>
                  <a:lnTo>
                    <a:pt x="1557" y="807"/>
                  </a:lnTo>
                  <a:lnTo>
                    <a:pt x="1559" y="805"/>
                  </a:lnTo>
                  <a:lnTo>
                    <a:pt x="1561" y="805"/>
                  </a:lnTo>
                  <a:lnTo>
                    <a:pt x="1561" y="805"/>
                  </a:lnTo>
                  <a:lnTo>
                    <a:pt x="1564" y="805"/>
                  </a:lnTo>
                  <a:lnTo>
                    <a:pt x="1566" y="807"/>
                  </a:lnTo>
                  <a:lnTo>
                    <a:pt x="1568" y="807"/>
                  </a:lnTo>
                  <a:lnTo>
                    <a:pt x="1570" y="807"/>
                  </a:lnTo>
                  <a:lnTo>
                    <a:pt x="1573" y="807"/>
                  </a:lnTo>
                  <a:lnTo>
                    <a:pt x="1575" y="807"/>
                  </a:lnTo>
                  <a:lnTo>
                    <a:pt x="1575" y="807"/>
                  </a:lnTo>
                  <a:lnTo>
                    <a:pt x="1577" y="807"/>
                  </a:lnTo>
                  <a:lnTo>
                    <a:pt x="1579" y="803"/>
                  </a:lnTo>
                  <a:lnTo>
                    <a:pt x="1582" y="807"/>
                  </a:lnTo>
                  <a:lnTo>
                    <a:pt x="1584" y="807"/>
                  </a:lnTo>
                  <a:lnTo>
                    <a:pt x="1586" y="807"/>
                  </a:lnTo>
                  <a:lnTo>
                    <a:pt x="1586" y="807"/>
                  </a:lnTo>
                  <a:lnTo>
                    <a:pt x="1588" y="805"/>
                  </a:lnTo>
                  <a:lnTo>
                    <a:pt x="1593" y="803"/>
                  </a:lnTo>
                  <a:lnTo>
                    <a:pt x="1593" y="803"/>
                  </a:lnTo>
                  <a:lnTo>
                    <a:pt x="1595" y="805"/>
                  </a:lnTo>
                  <a:lnTo>
                    <a:pt x="1597" y="810"/>
                  </a:lnTo>
                  <a:lnTo>
                    <a:pt x="1600" y="807"/>
                  </a:lnTo>
                  <a:lnTo>
                    <a:pt x="1602" y="807"/>
                  </a:lnTo>
                  <a:lnTo>
                    <a:pt x="1604" y="805"/>
                  </a:lnTo>
                  <a:lnTo>
                    <a:pt x="1604" y="807"/>
                  </a:lnTo>
                  <a:lnTo>
                    <a:pt x="1606" y="807"/>
                  </a:lnTo>
                  <a:lnTo>
                    <a:pt x="1609" y="810"/>
                  </a:lnTo>
                  <a:lnTo>
                    <a:pt x="1611" y="810"/>
                  </a:lnTo>
                  <a:lnTo>
                    <a:pt x="1613" y="807"/>
                  </a:lnTo>
                  <a:lnTo>
                    <a:pt x="1615" y="807"/>
                  </a:lnTo>
                  <a:lnTo>
                    <a:pt x="1615" y="807"/>
                  </a:lnTo>
                  <a:lnTo>
                    <a:pt x="1618" y="810"/>
                  </a:lnTo>
                  <a:lnTo>
                    <a:pt x="1620" y="810"/>
                  </a:lnTo>
                  <a:lnTo>
                    <a:pt x="1622" y="807"/>
                  </a:lnTo>
                  <a:lnTo>
                    <a:pt x="1624" y="807"/>
                  </a:lnTo>
                  <a:lnTo>
                    <a:pt x="1627" y="810"/>
                  </a:lnTo>
                  <a:lnTo>
                    <a:pt x="1629" y="807"/>
                  </a:lnTo>
                  <a:lnTo>
                    <a:pt x="1631" y="807"/>
                  </a:lnTo>
                  <a:lnTo>
                    <a:pt x="1633" y="807"/>
                  </a:lnTo>
                  <a:lnTo>
                    <a:pt x="1633" y="810"/>
                  </a:lnTo>
                  <a:lnTo>
                    <a:pt x="1635" y="807"/>
                  </a:lnTo>
                  <a:lnTo>
                    <a:pt x="1638" y="805"/>
                  </a:lnTo>
                  <a:lnTo>
                    <a:pt x="1640" y="803"/>
                  </a:lnTo>
                  <a:lnTo>
                    <a:pt x="1642" y="807"/>
                  </a:lnTo>
                  <a:lnTo>
                    <a:pt x="1644" y="807"/>
                  </a:lnTo>
                  <a:lnTo>
                    <a:pt x="1647" y="812"/>
                  </a:lnTo>
                  <a:lnTo>
                    <a:pt x="1647" y="810"/>
                  </a:lnTo>
                  <a:lnTo>
                    <a:pt x="1649" y="810"/>
                  </a:lnTo>
                  <a:lnTo>
                    <a:pt x="1651" y="807"/>
                  </a:lnTo>
                  <a:lnTo>
                    <a:pt x="1653" y="807"/>
                  </a:lnTo>
                  <a:lnTo>
                    <a:pt x="1656" y="810"/>
                  </a:lnTo>
                  <a:lnTo>
                    <a:pt x="1658" y="807"/>
                  </a:lnTo>
                  <a:lnTo>
                    <a:pt x="1658" y="807"/>
                  </a:lnTo>
                  <a:lnTo>
                    <a:pt x="1660" y="807"/>
                  </a:lnTo>
                  <a:lnTo>
                    <a:pt x="1665" y="807"/>
                  </a:lnTo>
                  <a:lnTo>
                    <a:pt x="1665" y="807"/>
                  </a:lnTo>
                  <a:lnTo>
                    <a:pt x="1667" y="807"/>
                  </a:lnTo>
                  <a:lnTo>
                    <a:pt x="1669" y="807"/>
                  </a:lnTo>
                  <a:lnTo>
                    <a:pt x="1671" y="807"/>
                  </a:lnTo>
                  <a:lnTo>
                    <a:pt x="1674" y="805"/>
                  </a:lnTo>
                  <a:lnTo>
                    <a:pt x="1676" y="803"/>
                  </a:lnTo>
                  <a:lnTo>
                    <a:pt x="1676" y="805"/>
                  </a:lnTo>
                  <a:lnTo>
                    <a:pt x="1678" y="807"/>
                  </a:lnTo>
                  <a:lnTo>
                    <a:pt x="1680" y="810"/>
                  </a:lnTo>
                  <a:lnTo>
                    <a:pt x="1683" y="807"/>
                  </a:lnTo>
                  <a:lnTo>
                    <a:pt x="1685" y="805"/>
                  </a:lnTo>
                  <a:lnTo>
                    <a:pt x="1687" y="807"/>
                  </a:lnTo>
                  <a:lnTo>
                    <a:pt x="1689" y="807"/>
                  </a:lnTo>
                  <a:lnTo>
                    <a:pt x="1689" y="807"/>
                  </a:lnTo>
                  <a:lnTo>
                    <a:pt x="1692" y="807"/>
                  </a:lnTo>
                  <a:lnTo>
                    <a:pt x="1694" y="805"/>
                  </a:lnTo>
                  <a:lnTo>
                    <a:pt x="1696" y="803"/>
                  </a:lnTo>
                  <a:lnTo>
                    <a:pt x="1698" y="805"/>
                  </a:lnTo>
                  <a:lnTo>
                    <a:pt x="1701" y="805"/>
                  </a:lnTo>
                  <a:lnTo>
                    <a:pt x="1703" y="810"/>
                  </a:lnTo>
                  <a:lnTo>
                    <a:pt x="1705" y="807"/>
                  </a:lnTo>
                  <a:lnTo>
                    <a:pt x="1707" y="805"/>
                  </a:lnTo>
                  <a:lnTo>
                    <a:pt x="1707" y="801"/>
                  </a:lnTo>
                  <a:lnTo>
                    <a:pt x="1710" y="801"/>
                  </a:lnTo>
                  <a:lnTo>
                    <a:pt x="1712" y="801"/>
                  </a:lnTo>
                  <a:lnTo>
                    <a:pt x="1714" y="807"/>
                  </a:lnTo>
                  <a:lnTo>
                    <a:pt x="1716" y="807"/>
                  </a:lnTo>
                  <a:lnTo>
                    <a:pt x="1718" y="810"/>
                  </a:lnTo>
                  <a:lnTo>
                    <a:pt x="1718" y="807"/>
                  </a:lnTo>
                  <a:lnTo>
                    <a:pt x="1721" y="810"/>
                  </a:lnTo>
                  <a:lnTo>
                    <a:pt x="1723" y="810"/>
                  </a:lnTo>
                  <a:lnTo>
                    <a:pt x="1725" y="810"/>
                  </a:lnTo>
                  <a:lnTo>
                    <a:pt x="1727" y="807"/>
                  </a:lnTo>
                  <a:lnTo>
                    <a:pt x="1730" y="810"/>
                  </a:lnTo>
                  <a:lnTo>
                    <a:pt x="1730" y="810"/>
                  </a:lnTo>
                  <a:lnTo>
                    <a:pt x="1732" y="807"/>
                  </a:lnTo>
                  <a:lnTo>
                    <a:pt x="1734" y="807"/>
                  </a:lnTo>
                  <a:lnTo>
                    <a:pt x="1736" y="807"/>
                  </a:lnTo>
                  <a:lnTo>
                    <a:pt x="1739" y="812"/>
                  </a:lnTo>
                  <a:lnTo>
                    <a:pt x="1741" y="8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82050" name="Line 130"/>
            <p:cNvSpPr>
              <a:spLocks noChangeShapeType="1"/>
            </p:cNvSpPr>
            <p:nvPr/>
          </p:nvSpPr>
          <p:spPr bwMode="auto">
            <a:xfrm flipV="1">
              <a:off x="3948" y="1948"/>
              <a:ext cx="8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1" name="Line 131"/>
            <p:cNvSpPr>
              <a:spLocks noChangeShapeType="1"/>
            </p:cNvSpPr>
            <p:nvPr/>
          </p:nvSpPr>
          <p:spPr bwMode="auto">
            <a:xfrm>
              <a:off x="4071" y="1950"/>
              <a:ext cx="15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2" name="Line 132"/>
            <p:cNvSpPr>
              <a:spLocks noChangeShapeType="1"/>
            </p:cNvSpPr>
            <p:nvPr/>
          </p:nvSpPr>
          <p:spPr bwMode="auto">
            <a:xfrm>
              <a:off x="4098" y="1936"/>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3" name="Line 133"/>
            <p:cNvSpPr>
              <a:spLocks noChangeShapeType="1"/>
            </p:cNvSpPr>
            <p:nvPr/>
          </p:nvSpPr>
          <p:spPr bwMode="auto">
            <a:xfrm flipV="1">
              <a:off x="4159" y="1950"/>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4" name="Line 134"/>
            <p:cNvSpPr>
              <a:spLocks noChangeShapeType="1"/>
            </p:cNvSpPr>
            <p:nvPr/>
          </p:nvSpPr>
          <p:spPr bwMode="auto">
            <a:xfrm>
              <a:off x="4266" y="1950"/>
              <a:ext cx="97"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5" name="Line 135"/>
            <p:cNvSpPr>
              <a:spLocks noChangeShapeType="1"/>
            </p:cNvSpPr>
            <p:nvPr/>
          </p:nvSpPr>
          <p:spPr bwMode="auto">
            <a:xfrm>
              <a:off x="4312" y="1950"/>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6" name="Line 136"/>
            <p:cNvSpPr>
              <a:spLocks noChangeShapeType="1"/>
            </p:cNvSpPr>
            <p:nvPr/>
          </p:nvSpPr>
          <p:spPr bwMode="auto">
            <a:xfrm>
              <a:off x="4389" y="1948"/>
              <a:ext cx="7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7" name="Line 137"/>
            <p:cNvSpPr>
              <a:spLocks noChangeShapeType="1"/>
            </p:cNvSpPr>
            <p:nvPr/>
          </p:nvSpPr>
          <p:spPr bwMode="auto">
            <a:xfrm>
              <a:off x="4425" y="194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8" name="Line 138"/>
            <p:cNvSpPr>
              <a:spLocks noChangeShapeType="1"/>
            </p:cNvSpPr>
            <p:nvPr/>
          </p:nvSpPr>
          <p:spPr bwMode="auto">
            <a:xfrm>
              <a:off x="4470" y="1948"/>
              <a:ext cx="8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59" name="Line 139"/>
            <p:cNvSpPr>
              <a:spLocks noChangeShapeType="1"/>
            </p:cNvSpPr>
            <p:nvPr/>
          </p:nvSpPr>
          <p:spPr bwMode="auto">
            <a:xfrm>
              <a:off x="4577" y="1945"/>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0" name="Line 140"/>
            <p:cNvSpPr>
              <a:spLocks noChangeShapeType="1"/>
            </p:cNvSpPr>
            <p:nvPr/>
          </p:nvSpPr>
          <p:spPr bwMode="auto">
            <a:xfrm flipV="1">
              <a:off x="4641" y="1942"/>
              <a:ext cx="116"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1" name="Line 141"/>
            <p:cNvSpPr>
              <a:spLocks noChangeShapeType="1"/>
            </p:cNvSpPr>
            <p:nvPr/>
          </p:nvSpPr>
          <p:spPr bwMode="auto">
            <a:xfrm>
              <a:off x="4681" y="1931"/>
              <a:ext cx="2"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2" name="Line 142"/>
            <p:cNvSpPr>
              <a:spLocks noChangeShapeType="1"/>
            </p:cNvSpPr>
            <p:nvPr/>
          </p:nvSpPr>
          <p:spPr bwMode="auto">
            <a:xfrm>
              <a:off x="4708" y="193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3" name="Line 143"/>
            <p:cNvSpPr>
              <a:spLocks noChangeShapeType="1"/>
            </p:cNvSpPr>
            <p:nvPr/>
          </p:nvSpPr>
          <p:spPr bwMode="auto">
            <a:xfrm flipV="1">
              <a:off x="4757" y="1938"/>
              <a:ext cx="4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4" name="Line 144"/>
            <p:cNvSpPr>
              <a:spLocks noChangeShapeType="1"/>
            </p:cNvSpPr>
            <p:nvPr/>
          </p:nvSpPr>
          <p:spPr bwMode="auto">
            <a:xfrm>
              <a:off x="4781" y="193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5" name="Line 145"/>
            <p:cNvSpPr>
              <a:spLocks noChangeShapeType="1"/>
            </p:cNvSpPr>
            <p:nvPr/>
          </p:nvSpPr>
          <p:spPr bwMode="auto">
            <a:xfrm>
              <a:off x="4828" y="1938"/>
              <a:ext cx="17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6" name="Line 146"/>
            <p:cNvSpPr>
              <a:spLocks noChangeShapeType="1"/>
            </p:cNvSpPr>
            <p:nvPr/>
          </p:nvSpPr>
          <p:spPr bwMode="auto">
            <a:xfrm flipV="1">
              <a:off x="4856" y="1938"/>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7" name="Line 147"/>
            <p:cNvSpPr>
              <a:spLocks noChangeShapeType="1"/>
            </p:cNvSpPr>
            <p:nvPr/>
          </p:nvSpPr>
          <p:spPr bwMode="auto">
            <a:xfrm flipV="1">
              <a:off x="4895" y="1938"/>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8" name="Line 148"/>
            <p:cNvSpPr>
              <a:spLocks noChangeShapeType="1"/>
            </p:cNvSpPr>
            <p:nvPr/>
          </p:nvSpPr>
          <p:spPr bwMode="auto">
            <a:xfrm>
              <a:off x="4925" y="193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69" name="Line 149"/>
            <p:cNvSpPr>
              <a:spLocks noChangeShapeType="1"/>
            </p:cNvSpPr>
            <p:nvPr/>
          </p:nvSpPr>
          <p:spPr bwMode="auto">
            <a:xfrm>
              <a:off x="4949" y="1933"/>
              <a:ext cx="1"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70" name="Freeform 150"/>
            <p:cNvSpPr>
              <a:spLocks/>
            </p:cNvSpPr>
            <p:nvPr/>
          </p:nvSpPr>
          <p:spPr bwMode="auto">
            <a:xfrm>
              <a:off x="3948" y="1586"/>
              <a:ext cx="81" cy="368"/>
            </a:xfrm>
            <a:custGeom>
              <a:avLst/>
              <a:gdLst>
                <a:gd name="T0" fmla="*/ 0 w 68"/>
                <a:gd name="T1" fmla="*/ 281 h 281"/>
                <a:gd name="T2" fmla="*/ 3 w 68"/>
                <a:gd name="T3" fmla="*/ 281 h 281"/>
                <a:gd name="T4" fmla="*/ 5 w 68"/>
                <a:gd name="T5" fmla="*/ 281 h 281"/>
                <a:gd name="T6" fmla="*/ 5 w 68"/>
                <a:gd name="T7" fmla="*/ 281 h 281"/>
                <a:gd name="T8" fmla="*/ 7 w 68"/>
                <a:gd name="T9" fmla="*/ 281 h 281"/>
                <a:gd name="T10" fmla="*/ 9 w 68"/>
                <a:gd name="T11" fmla="*/ 278 h 281"/>
                <a:gd name="T12" fmla="*/ 11 w 68"/>
                <a:gd name="T13" fmla="*/ 278 h 281"/>
                <a:gd name="T14" fmla="*/ 14 w 68"/>
                <a:gd name="T15" fmla="*/ 278 h 281"/>
                <a:gd name="T16" fmla="*/ 16 w 68"/>
                <a:gd name="T17" fmla="*/ 278 h 281"/>
                <a:gd name="T18" fmla="*/ 16 w 68"/>
                <a:gd name="T19" fmla="*/ 278 h 281"/>
                <a:gd name="T20" fmla="*/ 18 w 68"/>
                <a:gd name="T21" fmla="*/ 276 h 281"/>
                <a:gd name="T22" fmla="*/ 20 w 68"/>
                <a:gd name="T23" fmla="*/ 272 h 281"/>
                <a:gd name="T24" fmla="*/ 23 w 68"/>
                <a:gd name="T25" fmla="*/ 272 h 281"/>
                <a:gd name="T26" fmla="*/ 25 w 68"/>
                <a:gd name="T27" fmla="*/ 269 h 281"/>
                <a:gd name="T28" fmla="*/ 27 w 68"/>
                <a:gd name="T29" fmla="*/ 274 h 281"/>
                <a:gd name="T30" fmla="*/ 29 w 68"/>
                <a:gd name="T31" fmla="*/ 269 h 281"/>
                <a:gd name="T32" fmla="*/ 32 w 68"/>
                <a:gd name="T33" fmla="*/ 267 h 281"/>
                <a:gd name="T34" fmla="*/ 34 w 68"/>
                <a:gd name="T35" fmla="*/ 260 h 281"/>
                <a:gd name="T36" fmla="*/ 36 w 68"/>
                <a:gd name="T37" fmla="*/ 238 h 281"/>
                <a:gd name="T38" fmla="*/ 36 w 68"/>
                <a:gd name="T39" fmla="*/ 186 h 281"/>
                <a:gd name="T40" fmla="*/ 38 w 68"/>
                <a:gd name="T41" fmla="*/ 110 h 281"/>
                <a:gd name="T42" fmla="*/ 41 w 68"/>
                <a:gd name="T43" fmla="*/ 27 h 281"/>
                <a:gd name="T44" fmla="*/ 43 w 68"/>
                <a:gd name="T45" fmla="*/ 0 h 281"/>
                <a:gd name="T46" fmla="*/ 45 w 68"/>
                <a:gd name="T47" fmla="*/ 11 h 281"/>
                <a:gd name="T48" fmla="*/ 47 w 68"/>
                <a:gd name="T49" fmla="*/ 83 h 281"/>
                <a:gd name="T50" fmla="*/ 47 w 68"/>
                <a:gd name="T51" fmla="*/ 151 h 281"/>
                <a:gd name="T52" fmla="*/ 50 w 68"/>
                <a:gd name="T53" fmla="*/ 213 h 281"/>
                <a:gd name="T54" fmla="*/ 52 w 68"/>
                <a:gd name="T55" fmla="*/ 247 h 281"/>
                <a:gd name="T56" fmla="*/ 54 w 68"/>
                <a:gd name="T57" fmla="*/ 260 h 281"/>
                <a:gd name="T58" fmla="*/ 56 w 68"/>
                <a:gd name="T59" fmla="*/ 267 h 281"/>
                <a:gd name="T60" fmla="*/ 59 w 68"/>
                <a:gd name="T61" fmla="*/ 274 h 281"/>
                <a:gd name="T62" fmla="*/ 59 w 68"/>
                <a:gd name="T63" fmla="*/ 276 h 281"/>
                <a:gd name="T64" fmla="*/ 61 w 68"/>
                <a:gd name="T65" fmla="*/ 278 h 281"/>
                <a:gd name="T66" fmla="*/ 63 w 68"/>
                <a:gd name="T67" fmla="*/ 278 h 281"/>
                <a:gd name="T68" fmla="*/ 65 w 68"/>
                <a:gd name="T69" fmla="*/ 278 h 281"/>
                <a:gd name="T70" fmla="*/ 68 w 68"/>
                <a:gd name="T71" fmla="*/ 276 h 281"/>
                <a:gd name="T72" fmla="*/ 68 w 68"/>
                <a:gd name="T73" fmla="*/ 276 h 281"/>
                <a:gd name="T74" fmla="*/ 0 w 68"/>
                <a:gd name="T75"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281">
                  <a:moveTo>
                    <a:pt x="0" y="281"/>
                  </a:moveTo>
                  <a:lnTo>
                    <a:pt x="3" y="281"/>
                  </a:lnTo>
                  <a:lnTo>
                    <a:pt x="5" y="281"/>
                  </a:lnTo>
                  <a:lnTo>
                    <a:pt x="5" y="281"/>
                  </a:lnTo>
                  <a:lnTo>
                    <a:pt x="7" y="281"/>
                  </a:lnTo>
                  <a:lnTo>
                    <a:pt x="9" y="278"/>
                  </a:lnTo>
                  <a:lnTo>
                    <a:pt x="11" y="278"/>
                  </a:lnTo>
                  <a:lnTo>
                    <a:pt x="14" y="278"/>
                  </a:lnTo>
                  <a:lnTo>
                    <a:pt x="16" y="278"/>
                  </a:lnTo>
                  <a:lnTo>
                    <a:pt x="16" y="278"/>
                  </a:lnTo>
                  <a:lnTo>
                    <a:pt x="18" y="276"/>
                  </a:lnTo>
                  <a:lnTo>
                    <a:pt x="20" y="272"/>
                  </a:lnTo>
                  <a:lnTo>
                    <a:pt x="23" y="272"/>
                  </a:lnTo>
                  <a:lnTo>
                    <a:pt x="25" y="269"/>
                  </a:lnTo>
                  <a:lnTo>
                    <a:pt x="27" y="274"/>
                  </a:lnTo>
                  <a:lnTo>
                    <a:pt x="29" y="269"/>
                  </a:lnTo>
                  <a:lnTo>
                    <a:pt x="32" y="267"/>
                  </a:lnTo>
                  <a:lnTo>
                    <a:pt x="34" y="260"/>
                  </a:lnTo>
                  <a:lnTo>
                    <a:pt x="36" y="238"/>
                  </a:lnTo>
                  <a:lnTo>
                    <a:pt x="36" y="186"/>
                  </a:lnTo>
                  <a:lnTo>
                    <a:pt x="38" y="110"/>
                  </a:lnTo>
                  <a:lnTo>
                    <a:pt x="41" y="27"/>
                  </a:lnTo>
                  <a:lnTo>
                    <a:pt x="43" y="0"/>
                  </a:lnTo>
                  <a:lnTo>
                    <a:pt x="45" y="11"/>
                  </a:lnTo>
                  <a:lnTo>
                    <a:pt x="47" y="83"/>
                  </a:lnTo>
                  <a:lnTo>
                    <a:pt x="47" y="151"/>
                  </a:lnTo>
                  <a:lnTo>
                    <a:pt x="50" y="213"/>
                  </a:lnTo>
                  <a:lnTo>
                    <a:pt x="52" y="247"/>
                  </a:lnTo>
                  <a:lnTo>
                    <a:pt x="54" y="260"/>
                  </a:lnTo>
                  <a:lnTo>
                    <a:pt x="56" y="267"/>
                  </a:lnTo>
                  <a:lnTo>
                    <a:pt x="59" y="274"/>
                  </a:lnTo>
                  <a:lnTo>
                    <a:pt x="59" y="276"/>
                  </a:lnTo>
                  <a:lnTo>
                    <a:pt x="61" y="278"/>
                  </a:lnTo>
                  <a:lnTo>
                    <a:pt x="63" y="278"/>
                  </a:lnTo>
                  <a:lnTo>
                    <a:pt x="65" y="278"/>
                  </a:lnTo>
                  <a:lnTo>
                    <a:pt x="68" y="276"/>
                  </a:lnTo>
                  <a:lnTo>
                    <a:pt x="68" y="276"/>
                  </a:lnTo>
                  <a:lnTo>
                    <a:pt x="0" y="281"/>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1" name="Freeform 151"/>
            <p:cNvSpPr>
              <a:spLocks/>
            </p:cNvSpPr>
            <p:nvPr/>
          </p:nvSpPr>
          <p:spPr bwMode="auto">
            <a:xfrm>
              <a:off x="4098" y="1333"/>
              <a:ext cx="61" cy="621"/>
            </a:xfrm>
            <a:custGeom>
              <a:avLst/>
              <a:gdLst>
                <a:gd name="T0" fmla="*/ 0 w 51"/>
                <a:gd name="T1" fmla="*/ 460 h 474"/>
                <a:gd name="T2" fmla="*/ 2 w 51"/>
                <a:gd name="T3" fmla="*/ 465 h 474"/>
                <a:gd name="T4" fmla="*/ 4 w 51"/>
                <a:gd name="T5" fmla="*/ 458 h 474"/>
                <a:gd name="T6" fmla="*/ 7 w 51"/>
                <a:gd name="T7" fmla="*/ 440 h 474"/>
                <a:gd name="T8" fmla="*/ 7 w 51"/>
                <a:gd name="T9" fmla="*/ 400 h 474"/>
                <a:gd name="T10" fmla="*/ 9 w 51"/>
                <a:gd name="T11" fmla="*/ 310 h 474"/>
                <a:gd name="T12" fmla="*/ 11 w 51"/>
                <a:gd name="T13" fmla="*/ 182 h 474"/>
                <a:gd name="T14" fmla="*/ 13 w 51"/>
                <a:gd name="T15" fmla="*/ 54 h 474"/>
                <a:gd name="T16" fmla="*/ 16 w 51"/>
                <a:gd name="T17" fmla="*/ 0 h 474"/>
                <a:gd name="T18" fmla="*/ 18 w 51"/>
                <a:gd name="T19" fmla="*/ 32 h 474"/>
                <a:gd name="T20" fmla="*/ 20 w 51"/>
                <a:gd name="T21" fmla="*/ 135 h 474"/>
                <a:gd name="T22" fmla="*/ 22 w 51"/>
                <a:gd name="T23" fmla="*/ 249 h 474"/>
                <a:gd name="T24" fmla="*/ 25 w 51"/>
                <a:gd name="T25" fmla="*/ 348 h 474"/>
                <a:gd name="T26" fmla="*/ 25 w 51"/>
                <a:gd name="T27" fmla="*/ 411 h 474"/>
                <a:gd name="T28" fmla="*/ 27 w 51"/>
                <a:gd name="T29" fmla="*/ 449 h 474"/>
                <a:gd name="T30" fmla="*/ 29 w 51"/>
                <a:gd name="T31" fmla="*/ 465 h 474"/>
                <a:gd name="T32" fmla="*/ 31 w 51"/>
                <a:gd name="T33" fmla="*/ 469 h 474"/>
                <a:gd name="T34" fmla="*/ 34 w 51"/>
                <a:gd name="T35" fmla="*/ 469 h 474"/>
                <a:gd name="T36" fmla="*/ 36 w 51"/>
                <a:gd name="T37" fmla="*/ 469 h 474"/>
                <a:gd name="T38" fmla="*/ 36 w 51"/>
                <a:gd name="T39" fmla="*/ 474 h 474"/>
                <a:gd name="T40" fmla="*/ 38 w 51"/>
                <a:gd name="T41" fmla="*/ 474 h 474"/>
                <a:gd name="T42" fmla="*/ 40 w 51"/>
                <a:gd name="T43" fmla="*/ 474 h 474"/>
                <a:gd name="T44" fmla="*/ 43 w 51"/>
                <a:gd name="T45" fmla="*/ 471 h 474"/>
                <a:gd name="T46" fmla="*/ 45 w 51"/>
                <a:gd name="T47" fmla="*/ 471 h 474"/>
                <a:gd name="T48" fmla="*/ 47 w 51"/>
                <a:gd name="T49" fmla="*/ 471 h 474"/>
                <a:gd name="T50" fmla="*/ 49 w 51"/>
                <a:gd name="T51" fmla="*/ 474 h 474"/>
                <a:gd name="T52" fmla="*/ 51 w 51"/>
                <a:gd name="T53" fmla="*/ 474 h 474"/>
                <a:gd name="T54" fmla="*/ 51 w 51"/>
                <a:gd name="T55" fmla="*/ 471 h 474"/>
                <a:gd name="T56" fmla="*/ 0 w 51"/>
                <a:gd name="T57" fmla="*/ 471 h 474"/>
                <a:gd name="T58" fmla="*/ 0 w 51"/>
                <a:gd name="T59" fmla="*/ 46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74">
                  <a:moveTo>
                    <a:pt x="0" y="460"/>
                  </a:moveTo>
                  <a:lnTo>
                    <a:pt x="2" y="465"/>
                  </a:lnTo>
                  <a:lnTo>
                    <a:pt x="4" y="458"/>
                  </a:lnTo>
                  <a:lnTo>
                    <a:pt x="7" y="440"/>
                  </a:lnTo>
                  <a:lnTo>
                    <a:pt x="7" y="400"/>
                  </a:lnTo>
                  <a:lnTo>
                    <a:pt x="9" y="310"/>
                  </a:lnTo>
                  <a:lnTo>
                    <a:pt x="11" y="182"/>
                  </a:lnTo>
                  <a:lnTo>
                    <a:pt x="13" y="54"/>
                  </a:lnTo>
                  <a:lnTo>
                    <a:pt x="16" y="0"/>
                  </a:lnTo>
                  <a:lnTo>
                    <a:pt x="18" y="32"/>
                  </a:lnTo>
                  <a:lnTo>
                    <a:pt x="20" y="135"/>
                  </a:lnTo>
                  <a:lnTo>
                    <a:pt x="22" y="249"/>
                  </a:lnTo>
                  <a:lnTo>
                    <a:pt x="25" y="348"/>
                  </a:lnTo>
                  <a:lnTo>
                    <a:pt x="25" y="411"/>
                  </a:lnTo>
                  <a:lnTo>
                    <a:pt x="27" y="449"/>
                  </a:lnTo>
                  <a:lnTo>
                    <a:pt x="29" y="465"/>
                  </a:lnTo>
                  <a:lnTo>
                    <a:pt x="31" y="469"/>
                  </a:lnTo>
                  <a:lnTo>
                    <a:pt x="34" y="469"/>
                  </a:lnTo>
                  <a:lnTo>
                    <a:pt x="36" y="469"/>
                  </a:lnTo>
                  <a:lnTo>
                    <a:pt x="36" y="474"/>
                  </a:lnTo>
                  <a:lnTo>
                    <a:pt x="38" y="474"/>
                  </a:lnTo>
                  <a:lnTo>
                    <a:pt x="40" y="474"/>
                  </a:lnTo>
                  <a:lnTo>
                    <a:pt x="43" y="471"/>
                  </a:lnTo>
                  <a:lnTo>
                    <a:pt x="45" y="471"/>
                  </a:lnTo>
                  <a:lnTo>
                    <a:pt x="47" y="471"/>
                  </a:lnTo>
                  <a:lnTo>
                    <a:pt x="49" y="474"/>
                  </a:lnTo>
                  <a:lnTo>
                    <a:pt x="51" y="474"/>
                  </a:lnTo>
                  <a:lnTo>
                    <a:pt x="51" y="471"/>
                  </a:lnTo>
                  <a:lnTo>
                    <a:pt x="0" y="471"/>
                  </a:lnTo>
                  <a:lnTo>
                    <a:pt x="0" y="460"/>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2" name="Freeform 152"/>
            <p:cNvSpPr>
              <a:spLocks/>
            </p:cNvSpPr>
            <p:nvPr/>
          </p:nvSpPr>
          <p:spPr bwMode="auto">
            <a:xfrm>
              <a:off x="4159" y="1557"/>
              <a:ext cx="70" cy="397"/>
            </a:xfrm>
            <a:custGeom>
              <a:avLst/>
              <a:gdLst>
                <a:gd name="T0" fmla="*/ 0 w 59"/>
                <a:gd name="T1" fmla="*/ 303 h 303"/>
                <a:gd name="T2" fmla="*/ 3 w 59"/>
                <a:gd name="T3" fmla="*/ 298 h 303"/>
                <a:gd name="T4" fmla="*/ 3 w 59"/>
                <a:gd name="T5" fmla="*/ 291 h 303"/>
                <a:gd name="T6" fmla="*/ 5 w 59"/>
                <a:gd name="T7" fmla="*/ 271 h 303"/>
                <a:gd name="T8" fmla="*/ 7 w 59"/>
                <a:gd name="T9" fmla="*/ 229 h 303"/>
                <a:gd name="T10" fmla="*/ 9 w 59"/>
                <a:gd name="T11" fmla="*/ 161 h 303"/>
                <a:gd name="T12" fmla="*/ 12 w 59"/>
                <a:gd name="T13" fmla="*/ 74 h 303"/>
                <a:gd name="T14" fmla="*/ 14 w 59"/>
                <a:gd name="T15" fmla="*/ 16 h 303"/>
                <a:gd name="T16" fmla="*/ 14 w 59"/>
                <a:gd name="T17" fmla="*/ 0 h 303"/>
                <a:gd name="T18" fmla="*/ 16 w 59"/>
                <a:gd name="T19" fmla="*/ 42 h 303"/>
                <a:gd name="T20" fmla="*/ 18 w 59"/>
                <a:gd name="T21" fmla="*/ 116 h 303"/>
                <a:gd name="T22" fmla="*/ 21 w 59"/>
                <a:gd name="T23" fmla="*/ 195 h 303"/>
                <a:gd name="T24" fmla="*/ 23 w 59"/>
                <a:gd name="T25" fmla="*/ 253 h 303"/>
                <a:gd name="T26" fmla="*/ 25 w 59"/>
                <a:gd name="T27" fmla="*/ 285 h 303"/>
                <a:gd name="T28" fmla="*/ 27 w 59"/>
                <a:gd name="T29" fmla="*/ 296 h 303"/>
                <a:gd name="T30" fmla="*/ 27 w 59"/>
                <a:gd name="T31" fmla="*/ 298 h 303"/>
                <a:gd name="T32" fmla="*/ 30 w 59"/>
                <a:gd name="T33" fmla="*/ 298 h 303"/>
                <a:gd name="T34" fmla="*/ 32 w 59"/>
                <a:gd name="T35" fmla="*/ 298 h 303"/>
                <a:gd name="T36" fmla="*/ 34 w 59"/>
                <a:gd name="T37" fmla="*/ 298 h 303"/>
                <a:gd name="T38" fmla="*/ 36 w 59"/>
                <a:gd name="T39" fmla="*/ 298 h 303"/>
                <a:gd name="T40" fmla="*/ 39 w 59"/>
                <a:gd name="T41" fmla="*/ 298 h 303"/>
                <a:gd name="T42" fmla="*/ 41 w 59"/>
                <a:gd name="T43" fmla="*/ 296 h 303"/>
                <a:gd name="T44" fmla="*/ 43 w 59"/>
                <a:gd name="T45" fmla="*/ 296 h 303"/>
                <a:gd name="T46" fmla="*/ 45 w 59"/>
                <a:gd name="T47" fmla="*/ 296 h 303"/>
                <a:gd name="T48" fmla="*/ 45 w 59"/>
                <a:gd name="T49" fmla="*/ 296 h 303"/>
                <a:gd name="T50" fmla="*/ 48 w 59"/>
                <a:gd name="T51" fmla="*/ 298 h 303"/>
                <a:gd name="T52" fmla="*/ 50 w 59"/>
                <a:gd name="T53" fmla="*/ 298 h 303"/>
                <a:gd name="T54" fmla="*/ 52 w 59"/>
                <a:gd name="T55" fmla="*/ 300 h 303"/>
                <a:gd name="T56" fmla="*/ 54 w 59"/>
                <a:gd name="T57" fmla="*/ 298 h 303"/>
                <a:gd name="T58" fmla="*/ 57 w 59"/>
                <a:gd name="T59" fmla="*/ 298 h 303"/>
                <a:gd name="T60" fmla="*/ 57 w 59"/>
                <a:gd name="T61" fmla="*/ 296 h 303"/>
                <a:gd name="T62" fmla="*/ 59 w 59"/>
                <a:gd name="T63" fmla="*/ 300 h 303"/>
                <a:gd name="T64" fmla="*/ 59 w 59"/>
                <a:gd name="T65" fmla="*/ 300 h 303"/>
                <a:gd name="T66" fmla="*/ 0 w 59"/>
                <a:gd name="T67" fmla="*/ 300 h 303"/>
                <a:gd name="T68" fmla="*/ 0 w 59"/>
                <a:gd name="T6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303">
                  <a:moveTo>
                    <a:pt x="0" y="303"/>
                  </a:moveTo>
                  <a:lnTo>
                    <a:pt x="3" y="298"/>
                  </a:lnTo>
                  <a:lnTo>
                    <a:pt x="3" y="291"/>
                  </a:lnTo>
                  <a:lnTo>
                    <a:pt x="5" y="271"/>
                  </a:lnTo>
                  <a:lnTo>
                    <a:pt x="7" y="229"/>
                  </a:lnTo>
                  <a:lnTo>
                    <a:pt x="9" y="161"/>
                  </a:lnTo>
                  <a:lnTo>
                    <a:pt x="12" y="74"/>
                  </a:lnTo>
                  <a:lnTo>
                    <a:pt x="14" y="16"/>
                  </a:lnTo>
                  <a:lnTo>
                    <a:pt x="14" y="0"/>
                  </a:lnTo>
                  <a:lnTo>
                    <a:pt x="16" y="42"/>
                  </a:lnTo>
                  <a:lnTo>
                    <a:pt x="18" y="116"/>
                  </a:lnTo>
                  <a:lnTo>
                    <a:pt x="21" y="195"/>
                  </a:lnTo>
                  <a:lnTo>
                    <a:pt x="23" y="253"/>
                  </a:lnTo>
                  <a:lnTo>
                    <a:pt x="25" y="285"/>
                  </a:lnTo>
                  <a:lnTo>
                    <a:pt x="27" y="296"/>
                  </a:lnTo>
                  <a:lnTo>
                    <a:pt x="27" y="298"/>
                  </a:lnTo>
                  <a:lnTo>
                    <a:pt x="30" y="298"/>
                  </a:lnTo>
                  <a:lnTo>
                    <a:pt x="32" y="298"/>
                  </a:lnTo>
                  <a:lnTo>
                    <a:pt x="34" y="298"/>
                  </a:lnTo>
                  <a:lnTo>
                    <a:pt x="36" y="298"/>
                  </a:lnTo>
                  <a:lnTo>
                    <a:pt x="39" y="298"/>
                  </a:lnTo>
                  <a:lnTo>
                    <a:pt x="41" y="296"/>
                  </a:lnTo>
                  <a:lnTo>
                    <a:pt x="43" y="296"/>
                  </a:lnTo>
                  <a:lnTo>
                    <a:pt x="45" y="296"/>
                  </a:lnTo>
                  <a:lnTo>
                    <a:pt x="45" y="296"/>
                  </a:lnTo>
                  <a:lnTo>
                    <a:pt x="48" y="298"/>
                  </a:lnTo>
                  <a:lnTo>
                    <a:pt x="50" y="298"/>
                  </a:lnTo>
                  <a:lnTo>
                    <a:pt x="52" y="300"/>
                  </a:lnTo>
                  <a:lnTo>
                    <a:pt x="54" y="298"/>
                  </a:lnTo>
                  <a:lnTo>
                    <a:pt x="57" y="298"/>
                  </a:lnTo>
                  <a:lnTo>
                    <a:pt x="57" y="296"/>
                  </a:lnTo>
                  <a:lnTo>
                    <a:pt x="59" y="300"/>
                  </a:lnTo>
                  <a:lnTo>
                    <a:pt x="59" y="300"/>
                  </a:lnTo>
                  <a:lnTo>
                    <a:pt x="0" y="300"/>
                  </a:lnTo>
                  <a:lnTo>
                    <a:pt x="0" y="303"/>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3" name="Freeform 153"/>
            <p:cNvSpPr>
              <a:spLocks/>
            </p:cNvSpPr>
            <p:nvPr/>
          </p:nvSpPr>
          <p:spPr bwMode="auto">
            <a:xfrm>
              <a:off x="4266" y="1865"/>
              <a:ext cx="46" cy="89"/>
            </a:xfrm>
            <a:custGeom>
              <a:avLst/>
              <a:gdLst>
                <a:gd name="T0" fmla="*/ 0 w 38"/>
                <a:gd name="T1" fmla="*/ 65 h 68"/>
                <a:gd name="T2" fmla="*/ 2 w 38"/>
                <a:gd name="T3" fmla="*/ 65 h 68"/>
                <a:gd name="T4" fmla="*/ 5 w 38"/>
                <a:gd name="T5" fmla="*/ 63 h 68"/>
                <a:gd name="T6" fmla="*/ 7 w 38"/>
                <a:gd name="T7" fmla="*/ 63 h 68"/>
                <a:gd name="T8" fmla="*/ 9 w 38"/>
                <a:gd name="T9" fmla="*/ 63 h 68"/>
                <a:gd name="T10" fmla="*/ 9 w 38"/>
                <a:gd name="T11" fmla="*/ 56 h 68"/>
                <a:gd name="T12" fmla="*/ 11 w 38"/>
                <a:gd name="T13" fmla="*/ 39 h 68"/>
                <a:gd name="T14" fmla="*/ 14 w 38"/>
                <a:gd name="T15" fmla="*/ 23 h 68"/>
                <a:gd name="T16" fmla="*/ 16 w 38"/>
                <a:gd name="T17" fmla="*/ 7 h 68"/>
                <a:gd name="T18" fmla="*/ 18 w 38"/>
                <a:gd name="T19" fmla="*/ 0 h 68"/>
                <a:gd name="T20" fmla="*/ 20 w 38"/>
                <a:gd name="T21" fmla="*/ 9 h 68"/>
                <a:gd name="T22" fmla="*/ 23 w 38"/>
                <a:gd name="T23" fmla="*/ 21 h 68"/>
                <a:gd name="T24" fmla="*/ 25 w 38"/>
                <a:gd name="T25" fmla="*/ 36 h 68"/>
                <a:gd name="T26" fmla="*/ 27 w 38"/>
                <a:gd name="T27" fmla="*/ 45 h 68"/>
                <a:gd name="T28" fmla="*/ 27 w 38"/>
                <a:gd name="T29" fmla="*/ 56 h 68"/>
                <a:gd name="T30" fmla="*/ 29 w 38"/>
                <a:gd name="T31" fmla="*/ 63 h 68"/>
                <a:gd name="T32" fmla="*/ 32 w 38"/>
                <a:gd name="T33" fmla="*/ 65 h 68"/>
                <a:gd name="T34" fmla="*/ 34 w 38"/>
                <a:gd name="T35" fmla="*/ 68 h 68"/>
                <a:gd name="T36" fmla="*/ 36 w 38"/>
                <a:gd name="T37" fmla="*/ 65 h 68"/>
                <a:gd name="T38" fmla="*/ 38 w 38"/>
                <a:gd name="T39" fmla="*/ 65 h 68"/>
                <a:gd name="T40" fmla="*/ 38 w 38"/>
                <a:gd name="T41" fmla="*/ 68 h 68"/>
                <a:gd name="T42" fmla="*/ 0 w 38"/>
                <a:gd name="T43"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68">
                  <a:moveTo>
                    <a:pt x="0" y="65"/>
                  </a:moveTo>
                  <a:lnTo>
                    <a:pt x="2" y="65"/>
                  </a:lnTo>
                  <a:lnTo>
                    <a:pt x="5" y="63"/>
                  </a:lnTo>
                  <a:lnTo>
                    <a:pt x="7" y="63"/>
                  </a:lnTo>
                  <a:lnTo>
                    <a:pt x="9" y="63"/>
                  </a:lnTo>
                  <a:lnTo>
                    <a:pt x="9" y="56"/>
                  </a:lnTo>
                  <a:lnTo>
                    <a:pt x="11" y="39"/>
                  </a:lnTo>
                  <a:lnTo>
                    <a:pt x="14" y="23"/>
                  </a:lnTo>
                  <a:lnTo>
                    <a:pt x="16" y="7"/>
                  </a:lnTo>
                  <a:lnTo>
                    <a:pt x="18" y="0"/>
                  </a:lnTo>
                  <a:lnTo>
                    <a:pt x="20" y="9"/>
                  </a:lnTo>
                  <a:lnTo>
                    <a:pt x="23" y="21"/>
                  </a:lnTo>
                  <a:lnTo>
                    <a:pt x="25" y="36"/>
                  </a:lnTo>
                  <a:lnTo>
                    <a:pt x="27" y="45"/>
                  </a:lnTo>
                  <a:lnTo>
                    <a:pt x="27" y="56"/>
                  </a:lnTo>
                  <a:lnTo>
                    <a:pt x="29" y="63"/>
                  </a:lnTo>
                  <a:lnTo>
                    <a:pt x="32" y="65"/>
                  </a:lnTo>
                  <a:lnTo>
                    <a:pt x="34" y="68"/>
                  </a:lnTo>
                  <a:lnTo>
                    <a:pt x="36" y="65"/>
                  </a:lnTo>
                  <a:lnTo>
                    <a:pt x="38" y="65"/>
                  </a:lnTo>
                  <a:lnTo>
                    <a:pt x="38" y="68"/>
                  </a:lnTo>
                  <a:lnTo>
                    <a:pt x="0" y="65"/>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4" name="Freeform 154"/>
            <p:cNvSpPr>
              <a:spLocks/>
            </p:cNvSpPr>
            <p:nvPr/>
          </p:nvSpPr>
          <p:spPr bwMode="auto">
            <a:xfrm>
              <a:off x="4389" y="1539"/>
              <a:ext cx="36" cy="411"/>
            </a:xfrm>
            <a:custGeom>
              <a:avLst/>
              <a:gdLst>
                <a:gd name="T0" fmla="*/ 0 w 30"/>
                <a:gd name="T1" fmla="*/ 312 h 314"/>
                <a:gd name="T2" fmla="*/ 3 w 30"/>
                <a:gd name="T3" fmla="*/ 312 h 314"/>
                <a:gd name="T4" fmla="*/ 5 w 30"/>
                <a:gd name="T5" fmla="*/ 308 h 314"/>
                <a:gd name="T6" fmla="*/ 7 w 30"/>
                <a:gd name="T7" fmla="*/ 292 h 314"/>
                <a:gd name="T8" fmla="*/ 9 w 30"/>
                <a:gd name="T9" fmla="*/ 258 h 314"/>
                <a:gd name="T10" fmla="*/ 9 w 30"/>
                <a:gd name="T11" fmla="*/ 211 h 314"/>
                <a:gd name="T12" fmla="*/ 12 w 30"/>
                <a:gd name="T13" fmla="*/ 130 h 314"/>
                <a:gd name="T14" fmla="*/ 14 w 30"/>
                <a:gd name="T15" fmla="*/ 54 h 314"/>
                <a:gd name="T16" fmla="*/ 16 w 30"/>
                <a:gd name="T17" fmla="*/ 0 h 314"/>
                <a:gd name="T18" fmla="*/ 18 w 30"/>
                <a:gd name="T19" fmla="*/ 16 h 314"/>
                <a:gd name="T20" fmla="*/ 21 w 30"/>
                <a:gd name="T21" fmla="*/ 74 h 314"/>
                <a:gd name="T22" fmla="*/ 21 w 30"/>
                <a:gd name="T23" fmla="*/ 157 h 314"/>
                <a:gd name="T24" fmla="*/ 25 w 30"/>
                <a:gd name="T25" fmla="*/ 222 h 314"/>
                <a:gd name="T26" fmla="*/ 27 w 30"/>
                <a:gd name="T27" fmla="*/ 274 h 314"/>
                <a:gd name="T28" fmla="*/ 27 w 30"/>
                <a:gd name="T29" fmla="*/ 296 h 314"/>
                <a:gd name="T30" fmla="*/ 30 w 30"/>
                <a:gd name="T31" fmla="*/ 308 h 314"/>
                <a:gd name="T32" fmla="*/ 30 w 30"/>
                <a:gd name="T33" fmla="*/ 314 h 314"/>
                <a:gd name="T34" fmla="*/ 0 w 30"/>
                <a:gd name="T35" fmla="*/ 31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14">
                  <a:moveTo>
                    <a:pt x="0" y="312"/>
                  </a:moveTo>
                  <a:lnTo>
                    <a:pt x="3" y="312"/>
                  </a:lnTo>
                  <a:lnTo>
                    <a:pt x="5" y="308"/>
                  </a:lnTo>
                  <a:lnTo>
                    <a:pt x="7" y="292"/>
                  </a:lnTo>
                  <a:lnTo>
                    <a:pt x="9" y="258"/>
                  </a:lnTo>
                  <a:lnTo>
                    <a:pt x="9" y="211"/>
                  </a:lnTo>
                  <a:lnTo>
                    <a:pt x="12" y="130"/>
                  </a:lnTo>
                  <a:lnTo>
                    <a:pt x="14" y="54"/>
                  </a:lnTo>
                  <a:lnTo>
                    <a:pt x="16" y="0"/>
                  </a:lnTo>
                  <a:lnTo>
                    <a:pt x="18" y="16"/>
                  </a:lnTo>
                  <a:lnTo>
                    <a:pt x="21" y="74"/>
                  </a:lnTo>
                  <a:lnTo>
                    <a:pt x="21" y="157"/>
                  </a:lnTo>
                  <a:lnTo>
                    <a:pt x="25" y="222"/>
                  </a:lnTo>
                  <a:lnTo>
                    <a:pt x="27" y="274"/>
                  </a:lnTo>
                  <a:lnTo>
                    <a:pt x="27" y="296"/>
                  </a:lnTo>
                  <a:lnTo>
                    <a:pt x="30" y="308"/>
                  </a:lnTo>
                  <a:lnTo>
                    <a:pt x="30" y="314"/>
                  </a:lnTo>
                  <a:lnTo>
                    <a:pt x="0" y="312"/>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5" name="Freeform 155"/>
            <p:cNvSpPr>
              <a:spLocks/>
            </p:cNvSpPr>
            <p:nvPr/>
          </p:nvSpPr>
          <p:spPr bwMode="auto">
            <a:xfrm>
              <a:off x="4425" y="1706"/>
              <a:ext cx="37" cy="244"/>
            </a:xfrm>
            <a:custGeom>
              <a:avLst/>
              <a:gdLst>
                <a:gd name="T0" fmla="*/ 0 w 31"/>
                <a:gd name="T1" fmla="*/ 180 h 186"/>
                <a:gd name="T2" fmla="*/ 2 w 31"/>
                <a:gd name="T3" fmla="*/ 177 h 186"/>
                <a:gd name="T4" fmla="*/ 4 w 31"/>
                <a:gd name="T5" fmla="*/ 166 h 186"/>
                <a:gd name="T6" fmla="*/ 6 w 31"/>
                <a:gd name="T7" fmla="*/ 144 h 186"/>
                <a:gd name="T8" fmla="*/ 9 w 31"/>
                <a:gd name="T9" fmla="*/ 103 h 186"/>
                <a:gd name="T10" fmla="*/ 9 w 31"/>
                <a:gd name="T11" fmla="*/ 61 h 186"/>
                <a:gd name="T12" fmla="*/ 11 w 31"/>
                <a:gd name="T13" fmla="*/ 14 h 186"/>
                <a:gd name="T14" fmla="*/ 13 w 31"/>
                <a:gd name="T15" fmla="*/ 0 h 186"/>
                <a:gd name="T16" fmla="*/ 15 w 31"/>
                <a:gd name="T17" fmla="*/ 18 h 186"/>
                <a:gd name="T18" fmla="*/ 17 w 31"/>
                <a:gd name="T19" fmla="*/ 68 h 186"/>
                <a:gd name="T20" fmla="*/ 20 w 31"/>
                <a:gd name="T21" fmla="*/ 115 h 186"/>
                <a:gd name="T22" fmla="*/ 22 w 31"/>
                <a:gd name="T23" fmla="*/ 148 h 186"/>
                <a:gd name="T24" fmla="*/ 22 w 31"/>
                <a:gd name="T25" fmla="*/ 173 h 186"/>
                <a:gd name="T26" fmla="*/ 24 w 31"/>
                <a:gd name="T27" fmla="*/ 180 h 186"/>
                <a:gd name="T28" fmla="*/ 26 w 31"/>
                <a:gd name="T29" fmla="*/ 182 h 186"/>
                <a:gd name="T30" fmla="*/ 29 w 31"/>
                <a:gd name="T31" fmla="*/ 182 h 186"/>
                <a:gd name="T32" fmla="*/ 31 w 31"/>
                <a:gd name="T33" fmla="*/ 186 h 186"/>
                <a:gd name="T34" fmla="*/ 31 w 31"/>
                <a:gd name="T35" fmla="*/ 186 h 186"/>
                <a:gd name="T36" fmla="*/ 0 w 31"/>
                <a:gd name="T37" fmla="*/ 186 h 186"/>
                <a:gd name="T38" fmla="*/ 0 w 31"/>
                <a:gd name="T39"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86">
                  <a:moveTo>
                    <a:pt x="0" y="180"/>
                  </a:moveTo>
                  <a:lnTo>
                    <a:pt x="2" y="177"/>
                  </a:lnTo>
                  <a:lnTo>
                    <a:pt x="4" y="166"/>
                  </a:lnTo>
                  <a:lnTo>
                    <a:pt x="6" y="144"/>
                  </a:lnTo>
                  <a:lnTo>
                    <a:pt x="9" y="103"/>
                  </a:lnTo>
                  <a:lnTo>
                    <a:pt x="9" y="61"/>
                  </a:lnTo>
                  <a:lnTo>
                    <a:pt x="11" y="14"/>
                  </a:lnTo>
                  <a:lnTo>
                    <a:pt x="13" y="0"/>
                  </a:lnTo>
                  <a:lnTo>
                    <a:pt x="15" y="18"/>
                  </a:lnTo>
                  <a:lnTo>
                    <a:pt x="17" y="68"/>
                  </a:lnTo>
                  <a:lnTo>
                    <a:pt x="20" y="115"/>
                  </a:lnTo>
                  <a:lnTo>
                    <a:pt x="22" y="148"/>
                  </a:lnTo>
                  <a:lnTo>
                    <a:pt x="22" y="173"/>
                  </a:lnTo>
                  <a:lnTo>
                    <a:pt x="24" y="180"/>
                  </a:lnTo>
                  <a:lnTo>
                    <a:pt x="26" y="182"/>
                  </a:lnTo>
                  <a:lnTo>
                    <a:pt x="29" y="182"/>
                  </a:lnTo>
                  <a:lnTo>
                    <a:pt x="31" y="186"/>
                  </a:lnTo>
                  <a:lnTo>
                    <a:pt x="31" y="186"/>
                  </a:lnTo>
                  <a:lnTo>
                    <a:pt x="0" y="186"/>
                  </a:lnTo>
                  <a:lnTo>
                    <a:pt x="0" y="180"/>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6" name="Freeform 156"/>
            <p:cNvSpPr>
              <a:spLocks/>
            </p:cNvSpPr>
            <p:nvPr/>
          </p:nvSpPr>
          <p:spPr bwMode="auto">
            <a:xfrm>
              <a:off x="4470" y="1254"/>
              <a:ext cx="80" cy="696"/>
            </a:xfrm>
            <a:custGeom>
              <a:avLst/>
              <a:gdLst>
                <a:gd name="T0" fmla="*/ 0 w 67"/>
                <a:gd name="T1" fmla="*/ 529 h 531"/>
                <a:gd name="T2" fmla="*/ 2 w 67"/>
                <a:gd name="T3" fmla="*/ 527 h 531"/>
                <a:gd name="T4" fmla="*/ 2 w 67"/>
                <a:gd name="T5" fmla="*/ 525 h 531"/>
                <a:gd name="T6" fmla="*/ 4 w 67"/>
                <a:gd name="T7" fmla="*/ 522 h 531"/>
                <a:gd name="T8" fmla="*/ 6 w 67"/>
                <a:gd name="T9" fmla="*/ 522 h 531"/>
                <a:gd name="T10" fmla="*/ 9 w 67"/>
                <a:gd name="T11" fmla="*/ 520 h 531"/>
                <a:gd name="T12" fmla="*/ 11 w 67"/>
                <a:gd name="T13" fmla="*/ 516 h 531"/>
                <a:gd name="T14" fmla="*/ 13 w 67"/>
                <a:gd name="T15" fmla="*/ 516 h 531"/>
                <a:gd name="T16" fmla="*/ 13 w 67"/>
                <a:gd name="T17" fmla="*/ 511 h 531"/>
                <a:gd name="T18" fmla="*/ 15 w 67"/>
                <a:gd name="T19" fmla="*/ 505 h 531"/>
                <a:gd name="T20" fmla="*/ 18 w 67"/>
                <a:gd name="T21" fmla="*/ 491 h 531"/>
                <a:gd name="T22" fmla="*/ 20 w 67"/>
                <a:gd name="T23" fmla="*/ 480 h 531"/>
                <a:gd name="T24" fmla="*/ 22 w 67"/>
                <a:gd name="T25" fmla="*/ 460 h 531"/>
                <a:gd name="T26" fmla="*/ 24 w 67"/>
                <a:gd name="T27" fmla="*/ 424 h 531"/>
                <a:gd name="T28" fmla="*/ 24 w 67"/>
                <a:gd name="T29" fmla="*/ 359 h 531"/>
                <a:gd name="T30" fmla="*/ 29 w 67"/>
                <a:gd name="T31" fmla="*/ 244 h 531"/>
                <a:gd name="T32" fmla="*/ 31 w 67"/>
                <a:gd name="T33" fmla="*/ 114 h 531"/>
                <a:gd name="T34" fmla="*/ 31 w 67"/>
                <a:gd name="T35" fmla="*/ 6 h 531"/>
                <a:gd name="T36" fmla="*/ 33 w 67"/>
                <a:gd name="T37" fmla="*/ 0 h 531"/>
                <a:gd name="T38" fmla="*/ 36 w 67"/>
                <a:gd name="T39" fmla="*/ 90 h 531"/>
                <a:gd name="T40" fmla="*/ 38 w 67"/>
                <a:gd name="T41" fmla="*/ 240 h 531"/>
                <a:gd name="T42" fmla="*/ 40 w 67"/>
                <a:gd name="T43" fmla="*/ 372 h 531"/>
                <a:gd name="T44" fmla="*/ 42 w 67"/>
                <a:gd name="T45" fmla="*/ 453 h 531"/>
                <a:gd name="T46" fmla="*/ 45 w 67"/>
                <a:gd name="T47" fmla="*/ 498 h 531"/>
                <a:gd name="T48" fmla="*/ 45 w 67"/>
                <a:gd name="T49" fmla="*/ 516 h 531"/>
                <a:gd name="T50" fmla="*/ 47 w 67"/>
                <a:gd name="T51" fmla="*/ 522 h 531"/>
                <a:gd name="T52" fmla="*/ 49 w 67"/>
                <a:gd name="T53" fmla="*/ 522 h 531"/>
                <a:gd name="T54" fmla="*/ 51 w 67"/>
                <a:gd name="T55" fmla="*/ 522 h 531"/>
                <a:gd name="T56" fmla="*/ 54 w 67"/>
                <a:gd name="T57" fmla="*/ 522 h 531"/>
                <a:gd name="T58" fmla="*/ 56 w 67"/>
                <a:gd name="T59" fmla="*/ 522 h 531"/>
                <a:gd name="T60" fmla="*/ 56 w 67"/>
                <a:gd name="T61" fmla="*/ 525 h 531"/>
                <a:gd name="T62" fmla="*/ 58 w 67"/>
                <a:gd name="T63" fmla="*/ 525 h 531"/>
                <a:gd name="T64" fmla="*/ 60 w 67"/>
                <a:gd name="T65" fmla="*/ 527 h 531"/>
                <a:gd name="T66" fmla="*/ 62 w 67"/>
                <a:gd name="T67" fmla="*/ 527 h 531"/>
                <a:gd name="T68" fmla="*/ 65 w 67"/>
                <a:gd name="T69" fmla="*/ 531 h 531"/>
                <a:gd name="T70" fmla="*/ 67 w 67"/>
                <a:gd name="T71" fmla="*/ 529 h 531"/>
                <a:gd name="T72" fmla="*/ 67 w 67"/>
                <a:gd name="T73" fmla="*/ 529 h 531"/>
                <a:gd name="T74" fmla="*/ 0 w 67"/>
                <a:gd name="T75" fmla="*/ 529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531">
                  <a:moveTo>
                    <a:pt x="0" y="529"/>
                  </a:moveTo>
                  <a:lnTo>
                    <a:pt x="2" y="527"/>
                  </a:lnTo>
                  <a:lnTo>
                    <a:pt x="2" y="525"/>
                  </a:lnTo>
                  <a:lnTo>
                    <a:pt x="4" y="522"/>
                  </a:lnTo>
                  <a:lnTo>
                    <a:pt x="6" y="522"/>
                  </a:lnTo>
                  <a:lnTo>
                    <a:pt x="9" y="520"/>
                  </a:lnTo>
                  <a:lnTo>
                    <a:pt x="11" y="516"/>
                  </a:lnTo>
                  <a:lnTo>
                    <a:pt x="13" y="516"/>
                  </a:lnTo>
                  <a:lnTo>
                    <a:pt x="13" y="511"/>
                  </a:lnTo>
                  <a:lnTo>
                    <a:pt x="15" y="505"/>
                  </a:lnTo>
                  <a:lnTo>
                    <a:pt x="18" y="491"/>
                  </a:lnTo>
                  <a:lnTo>
                    <a:pt x="20" y="480"/>
                  </a:lnTo>
                  <a:lnTo>
                    <a:pt x="22" y="460"/>
                  </a:lnTo>
                  <a:lnTo>
                    <a:pt x="24" y="424"/>
                  </a:lnTo>
                  <a:lnTo>
                    <a:pt x="24" y="359"/>
                  </a:lnTo>
                  <a:lnTo>
                    <a:pt x="29" y="244"/>
                  </a:lnTo>
                  <a:lnTo>
                    <a:pt x="31" y="114"/>
                  </a:lnTo>
                  <a:lnTo>
                    <a:pt x="31" y="6"/>
                  </a:lnTo>
                  <a:lnTo>
                    <a:pt x="33" y="0"/>
                  </a:lnTo>
                  <a:lnTo>
                    <a:pt x="36" y="90"/>
                  </a:lnTo>
                  <a:lnTo>
                    <a:pt x="38" y="240"/>
                  </a:lnTo>
                  <a:lnTo>
                    <a:pt x="40" y="372"/>
                  </a:lnTo>
                  <a:lnTo>
                    <a:pt x="42" y="453"/>
                  </a:lnTo>
                  <a:lnTo>
                    <a:pt x="45" y="498"/>
                  </a:lnTo>
                  <a:lnTo>
                    <a:pt x="45" y="516"/>
                  </a:lnTo>
                  <a:lnTo>
                    <a:pt x="47" y="522"/>
                  </a:lnTo>
                  <a:lnTo>
                    <a:pt x="49" y="522"/>
                  </a:lnTo>
                  <a:lnTo>
                    <a:pt x="51" y="522"/>
                  </a:lnTo>
                  <a:lnTo>
                    <a:pt x="54" y="522"/>
                  </a:lnTo>
                  <a:lnTo>
                    <a:pt x="56" y="522"/>
                  </a:lnTo>
                  <a:lnTo>
                    <a:pt x="56" y="525"/>
                  </a:lnTo>
                  <a:lnTo>
                    <a:pt x="58" y="525"/>
                  </a:lnTo>
                  <a:lnTo>
                    <a:pt x="60" y="527"/>
                  </a:lnTo>
                  <a:lnTo>
                    <a:pt x="62" y="527"/>
                  </a:lnTo>
                  <a:lnTo>
                    <a:pt x="65" y="531"/>
                  </a:lnTo>
                  <a:lnTo>
                    <a:pt x="67" y="529"/>
                  </a:lnTo>
                  <a:lnTo>
                    <a:pt x="67" y="529"/>
                  </a:lnTo>
                  <a:lnTo>
                    <a:pt x="0" y="529"/>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7" name="Freeform 157"/>
            <p:cNvSpPr>
              <a:spLocks/>
            </p:cNvSpPr>
            <p:nvPr/>
          </p:nvSpPr>
          <p:spPr bwMode="auto">
            <a:xfrm>
              <a:off x="4266" y="1865"/>
              <a:ext cx="46" cy="89"/>
            </a:xfrm>
            <a:custGeom>
              <a:avLst/>
              <a:gdLst>
                <a:gd name="T0" fmla="*/ 0 w 38"/>
                <a:gd name="T1" fmla="*/ 65 h 68"/>
                <a:gd name="T2" fmla="*/ 2 w 38"/>
                <a:gd name="T3" fmla="*/ 65 h 68"/>
                <a:gd name="T4" fmla="*/ 5 w 38"/>
                <a:gd name="T5" fmla="*/ 63 h 68"/>
                <a:gd name="T6" fmla="*/ 7 w 38"/>
                <a:gd name="T7" fmla="*/ 63 h 68"/>
                <a:gd name="T8" fmla="*/ 9 w 38"/>
                <a:gd name="T9" fmla="*/ 63 h 68"/>
                <a:gd name="T10" fmla="*/ 9 w 38"/>
                <a:gd name="T11" fmla="*/ 56 h 68"/>
                <a:gd name="T12" fmla="*/ 11 w 38"/>
                <a:gd name="T13" fmla="*/ 39 h 68"/>
                <a:gd name="T14" fmla="*/ 14 w 38"/>
                <a:gd name="T15" fmla="*/ 23 h 68"/>
                <a:gd name="T16" fmla="*/ 16 w 38"/>
                <a:gd name="T17" fmla="*/ 7 h 68"/>
                <a:gd name="T18" fmla="*/ 18 w 38"/>
                <a:gd name="T19" fmla="*/ 0 h 68"/>
                <a:gd name="T20" fmla="*/ 20 w 38"/>
                <a:gd name="T21" fmla="*/ 9 h 68"/>
                <a:gd name="T22" fmla="*/ 23 w 38"/>
                <a:gd name="T23" fmla="*/ 21 h 68"/>
                <a:gd name="T24" fmla="*/ 25 w 38"/>
                <a:gd name="T25" fmla="*/ 36 h 68"/>
                <a:gd name="T26" fmla="*/ 27 w 38"/>
                <a:gd name="T27" fmla="*/ 45 h 68"/>
                <a:gd name="T28" fmla="*/ 27 w 38"/>
                <a:gd name="T29" fmla="*/ 56 h 68"/>
                <a:gd name="T30" fmla="*/ 29 w 38"/>
                <a:gd name="T31" fmla="*/ 63 h 68"/>
                <a:gd name="T32" fmla="*/ 32 w 38"/>
                <a:gd name="T33" fmla="*/ 65 h 68"/>
                <a:gd name="T34" fmla="*/ 34 w 38"/>
                <a:gd name="T35" fmla="*/ 68 h 68"/>
                <a:gd name="T36" fmla="*/ 36 w 38"/>
                <a:gd name="T37" fmla="*/ 65 h 68"/>
                <a:gd name="T38" fmla="*/ 38 w 38"/>
                <a:gd name="T39" fmla="*/ 65 h 68"/>
                <a:gd name="T40" fmla="*/ 38 w 38"/>
                <a:gd name="T41" fmla="*/ 68 h 68"/>
                <a:gd name="T42" fmla="*/ 0 w 38"/>
                <a:gd name="T43"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68">
                  <a:moveTo>
                    <a:pt x="0" y="65"/>
                  </a:moveTo>
                  <a:lnTo>
                    <a:pt x="2" y="65"/>
                  </a:lnTo>
                  <a:lnTo>
                    <a:pt x="5" y="63"/>
                  </a:lnTo>
                  <a:lnTo>
                    <a:pt x="7" y="63"/>
                  </a:lnTo>
                  <a:lnTo>
                    <a:pt x="9" y="63"/>
                  </a:lnTo>
                  <a:lnTo>
                    <a:pt x="9" y="56"/>
                  </a:lnTo>
                  <a:lnTo>
                    <a:pt x="11" y="39"/>
                  </a:lnTo>
                  <a:lnTo>
                    <a:pt x="14" y="23"/>
                  </a:lnTo>
                  <a:lnTo>
                    <a:pt x="16" y="7"/>
                  </a:lnTo>
                  <a:lnTo>
                    <a:pt x="18" y="0"/>
                  </a:lnTo>
                  <a:lnTo>
                    <a:pt x="20" y="9"/>
                  </a:lnTo>
                  <a:lnTo>
                    <a:pt x="23" y="21"/>
                  </a:lnTo>
                  <a:lnTo>
                    <a:pt x="25" y="36"/>
                  </a:lnTo>
                  <a:lnTo>
                    <a:pt x="27" y="45"/>
                  </a:lnTo>
                  <a:lnTo>
                    <a:pt x="27" y="56"/>
                  </a:lnTo>
                  <a:lnTo>
                    <a:pt x="29" y="63"/>
                  </a:lnTo>
                  <a:lnTo>
                    <a:pt x="32" y="65"/>
                  </a:lnTo>
                  <a:lnTo>
                    <a:pt x="34" y="68"/>
                  </a:lnTo>
                  <a:lnTo>
                    <a:pt x="36" y="65"/>
                  </a:lnTo>
                  <a:lnTo>
                    <a:pt x="38" y="65"/>
                  </a:lnTo>
                  <a:lnTo>
                    <a:pt x="38" y="68"/>
                  </a:lnTo>
                  <a:lnTo>
                    <a:pt x="0" y="65"/>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8" name="Freeform 158"/>
            <p:cNvSpPr>
              <a:spLocks/>
            </p:cNvSpPr>
            <p:nvPr/>
          </p:nvSpPr>
          <p:spPr bwMode="auto">
            <a:xfrm>
              <a:off x="4098" y="1333"/>
              <a:ext cx="61" cy="621"/>
            </a:xfrm>
            <a:custGeom>
              <a:avLst/>
              <a:gdLst>
                <a:gd name="T0" fmla="*/ 0 w 51"/>
                <a:gd name="T1" fmla="*/ 460 h 474"/>
                <a:gd name="T2" fmla="*/ 2 w 51"/>
                <a:gd name="T3" fmla="*/ 465 h 474"/>
                <a:gd name="T4" fmla="*/ 4 w 51"/>
                <a:gd name="T5" fmla="*/ 458 h 474"/>
                <a:gd name="T6" fmla="*/ 7 w 51"/>
                <a:gd name="T7" fmla="*/ 440 h 474"/>
                <a:gd name="T8" fmla="*/ 7 w 51"/>
                <a:gd name="T9" fmla="*/ 400 h 474"/>
                <a:gd name="T10" fmla="*/ 9 w 51"/>
                <a:gd name="T11" fmla="*/ 310 h 474"/>
                <a:gd name="T12" fmla="*/ 11 w 51"/>
                <a:gd name="T13" fmla="*/ 182 h 474"/>
                <a:gd name="T14" fmla="*/ 13 w 51"/>
                <a:gd name="T15" fmla="*/ 54 h 474"/>
                <a:gd name="T16" fmla="*/ 16 w 51"/>
                <a:gd name="T17" fmla="*/ 0 h 474"/>
                <a:gd name="T18" fmla="*/ 18 w 51"/>
                <a:gd name="T19" fmla="*/ 32 h 474"/>
                <a:gd name="T20" fmla="*/ 20 w 51"/>
                <a:gd name="T21" fmla="*/ 135 h 474"/>
                <a:gd name="T22" fmla="*/ 22 w 51"/>
                <a:gd name="T23" fmla="*/ 249 h 474"/>
                <a:gd name="T24" fmla="*/ 25 w 51"/>
                <a:gd name="T25" fmla="*/ 348 h 474"/>
                <a:gd name="T26" fmla="*/ 25 w 51"/>
                <a:gd name="T27" fmla="*/ 411 h 474"/>
                <a:gd name="T28" fmla="*/ 27 w 51"/>
                <a:gd name="T29" fmla="*/ 449 h 474"/>
                <a:gd name="T30" fmla="*/ 29 w 51"/>
                <a:gd name="T31" fmla="*/ 465 h 474"/>
                <a:gd name="T32" fmla="*/ 31 w 51"/>
                <a:gd name="T33" fmla="*/ 469 h 474"/>
                <a:gd name="T34" fmla="*/ 34 w 51"/>
                <a:gd name="T35" fmla="*/ 469 h 474"/>
                <a:gd name="T36" fmla="*/ 36 w 51"/>
                <a:gd name="T37" fmla="*/ 469 h 474"/>
                <a:gd name="T38" fmla="*/ 36 w 51"/>
                <a:gd name="T39" fmla="*/ 474 h 474"/>
                <a:gd name="T40" fmla="*/ 38 w 51"/>
                <a:gd name="T41" fmla="*/ 474 h 474"/>
                <a:gd name="T42" fmla="*/ 40 w 51"/>
                <a:gd name="T43" fmla="*/ 474 h 474"/>
                <a:gd name="T44" fmla="*/ 43 w 51"/>
                <a:gd name="T45" fmla="*/ 471 h 474"/>
                <a:gd name="T46" fmla="*/ 45 w 51"/>
                <a:gd name="T47" fmla="*/ 471 h 474"/>
                <a:gd name="T48" fmla="*/ 47 w 51"/>
                <a:gd name="T49" fmla="*/ 471 h 474"/>
                <a:gd name="T50" fmla="*/ 49 w 51"/>
                <a:gd name="T51" fmla="*/ 474 h 474"/>
                <a:gd name="T52" fmla="*/ 51 w 51"/>
                <a:gd name="T53" fmla="*/ 474 h 474"/>
                <a:gd name="T54" fmla="*/ 51 w 51"/>
                <a:gd name="T55" fmla="*/ 471 h 474"/>
                <a:gd name="T56" fmla="*/ 0 w 51"/>
                <a:gd name="T57" fmla="*/ 471 h 474"/>
                <a:gd name="T58" fmla="*/ 0 w 51"/>
                <a:gd name="T59" fmla="*/ 46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74">
                  <a:moveTo>
                    <a:pt x="0" y="460"/>
                  </a:moveTo>
                  <a:lnTo>
                    <a:pt x="2" y="465"/>
                  </a:lnTo>
                  <a:lnTo>
                    <a:pt x="4" y="458"/>
                  </a:lnTo>
                  <a:lnTo>
                    <a:pt x="7" y="440"/>
                  </a:lnTo>
                  <a:lnTo>
                    <a:pt x="7" y="400"/>
                  </a:lnTo>
                  <a:lnTo>
                    <a:pt x="9" y="310"/>
                  </a:lnTo>
                  <a:lnTo>
                    <a:pt x="11" y="182"/>
                  </a:lnTo>
                  <a:lnTo>
                    <a:pt x="13" y="54"/>
                  </a:lnTo>
                  <a:lnTo>
                    <a:pt x="16" y="0"/>
                  </a:lnTo>
                  <a:lnTo>
                    <a:pt x="18" y="32"/>
                  </a:lnTo>
                  <a:lnTo>
                    <a:pt x="20" y="135"/>
                  </a:lnTo>
                  <a:lnTo>
                    <a:pt x="22" y="249"/>
                  </a:lnTo>
                  <a:lnTo>
                    <a:pt x="25" y="348"/>
                  </a:lnTo>
                  <a:lnTo>
                    <a:pt x="25" y="411"/>
                  </a:lnTo>
                  <a:lnTo>
                    <a:pt x="27" y="449"/>
                  </a:lnTo>
                  <a:lnTo>
                    <a:pt x="29" y="465"/>
                  </a:lnTo>
                  <a:lnTo>
                    <a:pt x="31" y="469"/>
                  </a:lnTo>
                  <a:lnTo>
                    <a:pt x="34" y="469"/>
                  </a:lnTo>
                  <a:lnTo>
                    <a:pt x="36" y="469"/>
                  </a:lnTo>
                  <a:lnTo>
                    <a:pt x="36" y="474"/>
                  </a:lnTo>
                  <a:lnTo>
                    <a:pt x="38" y="474"/>
                  </a:lnTo>
                  <a:lnTo>
                    <a:pt x="40" y="474"/>
                  </a:lnTo>
                  <a:lnTo>
                    <a:pt x="43" y="471"/>
                  </a:lnTo>
                  <a:lnTo>
                    <a:pt x="45" y="471"/>
                  </a:lnTo>
                  <a:lnTo>
                    <a:pt x="47" y="471"/>
                  </a:lnTo>
                  <a:lnTo>
                    <a:pt x="49" y="474"/>
                  </a:lnTo>
                  <a:lnTo>
                    <a:pt x="51" y="474"/>
                  </a:lnTo>
                  <a:lnTo>
                    <a:pt x="51" y="471"/>
                  </a:lnTo>
                  <a:lnTo>
                    <a:pt x="0" y="471"/>
                  </a:lnTo>
                  <a:lnTo>
                    <a:pt x="0" y="460"/>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79" name="Freeform 159"/>
            <p:cNvSpPr>
              <a:spLocks/>
            </p:cNvSpPr>
            <p:nvPr/>
          </p:nvSpPr>
          <p:spPr bwMode="auto">
            <a:xfrm>
              <a:off x="4425" y="1706"/>
              <a:ext cx="37" cy="244"/>
            </a:xfrm>
            <a:custGeom>
              <a:avLst/>
              <a:gdLst>
                <a:gd name="T0" fmla="*/ 0 w 31"/>
                <a:gd name="T1" fmla="*/ 180 h 186"/>
                <a:gd name="T2" fmla="*/ 2 w 31"/>
                <a:gd name="T3" fmla="*/ 177 h 186"/>
                <a:gd name="T4" fmla="*/ 4 w 31"/>
                <a:gd name="T5" fmla="*/ 166 h 186"/>
                <a:gd name="T6" fmla="*/ 6 w 31"/>
                <a:gd name="T7" fmla="*/ 144 h 186"/>
                <a:gd name="T8" fmla="*/ 9 w 31"/>
                <a:gd name="T9" fmla="*/ 103 h 186"/>
                <a:gd name="T10" fmla="*/ 9 w 31"/>
                <a:gd name="T11" fmla="*/ 61 h 186"/>
                <a:gd name="T12" fmla="*/ 11 w 31"/>
                <a:gd name="T13" fmla="*/ 14 h 186"/>
                <a:gd name="T14" fmla="*/ 13 w 31"/>
                <a:gd name="T15" fmla="*/ 0 h 186"/>
                <a:gd name="T16" fmla="*/ 15 w 31"/>
                <a:gd name="T17" fmla="*/ 18 h 186"/>
                <a:gd name="T18" fmla="*/ 17 w 31"/>
                <a:gd name="T19" fmla="*/ 68 h 186"/>
                <a:gd name="T20" fmla="*/ 20 w 31"/>
                <a:gd name="T21" fmla="*/ 115 h 186"/>
                <a:gd name="T22" fmla="*/ 22 w 31"/>
                <a:gd name="T23" fmla="*/ 148 h 186"/>
                <a:gd name="T24" fmla="*/ 22 w 31"/>
                <a:gd name="T25" fmla="*/ 173 h 186"/>
                <a:gd name="T26" fmla="*/ 24 w 31"/>
                <a:gd name="T27" fmla="*/ 180 h 186"/>
                <a:gd name="T28" fmla="*/ 26 w 31"/>
                <a:gd name="T29" fmla="*/ 182 h 186"/>
                <a:gd name="T30" fmla="*/ 29 w 31"/>
                <a:gd name="T31" fmla="*/ 182 h 186"/>
                <a:gd name="T32" fmla="*/ 31 w 31"/>
                <a:gd name="T33" fmla="*/ 186 h 186"/>
                <a:gd name="T34" fmla="*/ 31 w 31"/>
                <a:gd name="T35" fmla="*/ 186 h 186"/>
                <a:gd name="T36" fmla="*/ 0 w 31"/>
                <a:gd name="T37" fmla="*/ 186 h 186"/>
                <a:gd name="T38" fmla="*/ 0 w 31"/>
                <a:gd name="T39"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86">
                  <a:moveTo>
                    <a:pt x="0" y="180"/>
                  </a:moveTo>
                  <a:lnTo>
                    <a:pt x="2" y="177"/>
                  </a:lnTo>
                  <a:lnTo>
                    <a:pt x="4" y="166"/>
                  </a:lnTo>
                  <a:lnTo>
                    <a:pt x="6" y="144"/>
                  </a:lnTo>
                  <a:lnTo>
                    <a:pt x="9" y="103"/>
                  </a:lnTo>
                  <a:lnTo>
                    <a:pt x="9" y="61"/>
                  </a:lnTo>
                  <a:lnTo>
                    <a:pt x="11" y="14"/>
                  </a:lnTo>
                  <a:lnTo>
                    <a:pt x="13" y="0"/>
                  </a:lnTo>
                  <a:lnTo>
                    <a:pt x="15" y="18"/>
                  </a:lnTo>
                  <a:lnTo>
                    <a:pt x="17" y="68"/>
                  </a:lnTo>
                  <a:lnTo>
                    <a:pt x="20" y="115"/>
                  </a:lnTo>
                  <a:lnTo>
                    <a:pt x="22" y="148"/>
                  </a:lnTo>
                  <a:lnTo>
                    <a:pt x="22" y="173"/>
                  </a:lnTo>
                  <a:lnTo>
                    <a:pt x="24" y="180"/>
                  </a:lnTo>
                  <a:lnTo>
                    <a:pt x="26" y="182"/>
                  </a:lnTo>
                  <a:lnTo>
                    <a:pt x="29" y="182"/>
                  </a:lnTo>
                  <a:lnTo>
                    <a:pt x="31" y="186"/>
                  </a:lnTo>
                  <a:lnTo>
                    <a:pt x="31" y="186"/>
                  </a:lnTo>
                  <a:lnTo>
                    <a:pt x="0" y="186"/>
                  </a:lnTo>
                  <a:lnTo>
                    <a:pt x="0" y="180"/>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80" name="Freeform 160"/>
            <p:cNvSpPr>
              <a:spLocks/>
            </p:cNvSpPr>
            <p:nvPr/>
          </p:nvSpPr>
          <p:spPr bwMode="auto">
            <a:xfrm>
              <a:off x="4470" y="1254"/>
              <a:ext cx="80" cy="696"/>
            </a:xfrm>
            <a:custGeom>
              <a:avLst/>
              <a:gdLst>
                <a:gd name="T0" fmla="*/ 0 w 67"/>
                <a:gd name="T1" fmla="*/ 529 h 531"/>
                <a:gd name="T2" fmla="*/ 2 w 67"/>
                <a:gd name="T3" fmla="*/ 527 h 531"/>
                <a:gd name="T4" fmla="*/ 2 w 67"/>
                <a:gd name="T5" fmla="*/ 525 h 531"/>
                <a:gd name="T6" fmla="*/ 4 w 67"/>
                <a:gd name="T7" fmla="*/ 522 h 531"/>
                <a:gd name="T8" fmla="*/ 6 w 67"/>
                <a:gd name="T9" fmla="*/ 522 h 531"/>
                <a:gd name="T10" fmla="*/ 9 w 67"/>
                <a:gd name="T11" fmla="*/ 520 h 531"/>
                <a:gd name="T12" fmla="*/ 11 w 67"/>
                <a:gd name="T13" fmla="*/ 516 h 531"/>
                <a:gd name="T14" fmla="*/ 13 w 67"/>
                <a:gd name="T15" fmla="*/ 516 h 531"/>
                <a:gd name="T16" fmla="*/ 13 w 67"/>
                <a:gd name="T17" fmla="*/ 511 h 531"/>
                <a:gd name="T18" fmla="*/ 15 w 67"/>
                <a:gd name="T19" fmla="*/ 505 h 531"/>
                <a:gd name="T20" fmla="*/ 18 w 67"/>
                <a:gd name="T21" fmla="*/ 491 h 531"/>
                <a:gd name="T22" fmla="*/ 20 w 67"/>
                <a:gd name="T23" fmla="*/ 480 h 531"/>
                <a:gd name="T24" fmla="*/ 22 w 67"/>
                <a:gd name="T25" fmla="*/ 460 h 531"/>
                <a:gd name="T26" fmla="*/ 24 w 67"/>
                <a:gd name="T27" fmla="*/ 424 h 531"/>
                <a:gd name="T28" fmla="*/ 24 w 67"/>
                <a:gd name="T29" fmla="*/ 359 h 531"/>
                <a:gd name="T30" fmla="*/ 29 w 67"/>
                <a:gd name="T31" fmla="*/ 244 h 531"/>
                <a:gd name="T32" fmla="*/ 31 w 67"/>
                <a:gd name="T33" fmla="*/ 114 h 531"/>
                <a:gd name="T34" fmla="*/ 31 w 67"/>
                <a:gd name="T35" fmla="*/ 6 h 531"/>
                <a:gd name="T36" fmla="*/ 33 w 67"/>
                <a:gd name="T37" fmla="*/ 0 h 531"/>
                <a:gd name="T38" fmla="*/ 36 w 67"/>
                <a:gd name="T39" fmla="*/ 90 h 531"/>
                <a:gd name="T40" fmla="*/ 38 w 67"/>
                <a:gd name="T41" fmla="*/ 240 h 531"/>
                <a:gd name="T42" fmla="*/ 40 w 67"/>
                <a:gd name="T43" fmla="*/ 372 h 531"/>
                <a:gd name="T44" fmla="*/ 42 w 67"/>
                <a:gd name="T45" fmla="*/ 453 h 531"/>
                <a:gd name="T46" fmla="*/ 45 w 67"/>
                <a:gd name="T47" fmla="*/ 498 h 531"/>
                <a:gd name="T48" fmla="*/ 45 w 67"/>
                <a:gd name="T49" fmla="*/ 516 h 531"/>
                <a:gd name="T50" fmla="*/ 47 w 67"/>
                <a:gd name="T51" fmla="*/ 522 h 531"/>
                <a:gd name="T52" fmla="*/ 49 w 67"/>
                <a:gd name="T53" fmla="*/ 522 h 531"/>
                <a:gd name="T54" fmla="*/ 51 w 67"/>
                <a:gd name="T55" fmla="*/ 522 h 531"/>
                <a:gd name="T56" fmla="*/ 54 w 67"/>
                <a:gd name="T57" fmla="*/ 522 h 531"/>
                <a:gd name="T58" fmla="*/ 56 w 67"/>
                <a:gd name="T59" fmla="*/ 522 h 531"/>
                <a:gd name="T60" fmla="*/ 56 w 67"/>
                <a:gd name="T61" fmla="*/ 525 h 531"/>
                <a:gd name="T62" fmla="*/ 58 w 67"/>
                <a:gd name="T63" fmla="*/ 525 h 531"/>
                <a:gd name="T64" fmla="*/ 60 w 67"/>
                <a:gd name="T65" fmla="*/ 527 h 531"/>
                <a:gd name="T66" fmla="*/ 62 w 67"/>
                <a:gd name="T67" fmla="*/ 527 h 531"/>
                <a:gd name="T68" fmla="*/ 65 w 67"/>
                <a:gd name="T69" fmla="*/ 531 h 531"/>
                <a:gd name="T70" fmla="*/ 67 w 67"/>
                <a:gd name="T71" fmla="*/ 529 h 531"/>
                <a:gd name="T72" fmla="*/ 67 w 67"/>
                <a:gd name="T73" fmla="*/ 529 h 531"/>
                <a:gd name="T74" fmla="*/ 0 w 67"/>
                <a:gd name="T75" fmla="*/ 529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531">
                  <a:moveTo>
                    <a:pt x="0" y="529"/>
                  </a:moveTo>
                  <a:lnTo>
                    <a:pt x="2" y="527"/>
                  </a:lnTo>
                  <a:lnTo>
                    <a:pt x="2" y="525"/>
                  </a:lnTo>
                  <a:lnTo>
                    <a:pt x="4" y="522"/>
                  </a:lnTo>
                  <a:lnTo>
                    <a:pt x="6" y="522"/>
                  </a:lnTo>
                  <a:lnTo>
                    <a:pt x="9" y="520"/>
                  </a:lnTo>
                  <a:lnTo>
                    <a:pt x="11" y="516"/>
                  </a:lnTo>
                  <a:lnTo>
                    <a:pt x="13" y="516"/>
                  </a:lnTo>
                  <a:lnTo>
                    <a:pt x="13" y="511"/>
                  </a:lnTo>
                  <a:lnTo>
                    <a:pt x="15" y="505"/>
                  </a:lnTo>
                  <a:lnTo>
                    <a:pt x="18" y="491"/>
                  </a:lnTo>
                  <a:lnTo>
                    <a:pt x="20" y="480"/>
                  </a:lnTo>
                  <a:lnTo>
                    <a:pt x="22" y="460"/>
                  </a:lnTo>
                  <a:lnTo>
                    <a:pt x="24" y="424"/>
                  </a:lnTo>
                  <a:lnTo>
                    <a:pt x="24" y="359"/>
                  </a:lnTo>
                  <a:lnTo>
                    <a:pt x="29" y="244"/>
                  </a:lnTo>
                  <a:lnTo>
                    <a:pt x="31" y="114"/>
                  </a:lnTo>
                  <a:lnTo>
                    <a:pt x="31" y="6"/>
                  </a:lnTo>
                  <a:lnTo>
                    <a:pt x="33" y="0"/>
                  </a:lnTo>
                  <a:lnTo>
                    <a:pt x="36" y="90"/>
                  </a:lnTo>
                  <a:lnTo>
                    <a:pt x="38" y="240"/>
                  </a:lnTo>
                  <a:lnTo>
                    <a:pt x="40" y="372"/>
                  </a:lnTo>
                  <a:lnTo>
                    <a:pt x="42" y="453"/>
                  </a:lnTo>
                  <a:lnTo>
                    <a:pt x="45" y="498"/>
                  </a:lnTo>
                  <a:lnTo>
                    <a:pt x="45" y="516"/>
                  </a:lnTo>
                  <a:lnTo>
                    <a:pt x="47" y="522"/>
                  </a:lnTo>
                  <a:lnTo>
                    <a:pt x="49" y="522"/>
                  </a:lnTo>
                  <a:lnTo>
                    <a:pt x="51" y="522"/>
                  </a:lnTo>
                  <a:lnTo>
                    <a:pt x="54" y="522"/>
                  </a:lnTo>
                  <a:lnTo>
                    <a:pt x="56" y="522"/>
                  </a:lnTo>
                  <a:lnTo>
                    <a:pt x="56" y="525"/>
                  </a:lnTo>
                  <a:lnTo>
                    <a:pt x="58" y="525"/>
                  </a:lnTo>
                  <a:lnTo>
                    <a:pt x="60" y="527"/>
                  </a:lnTo>
                  <a:lnTo>
                    <a:pt x="62" y="527"/>
                  </a:lnTo>
                  <a:lnTo>
                    <a:pt x="65" y="531"/>
                  </a:lnTo>
                  <a:lnTo>
                    <a:pt x="67" y="529"/>
                  </a:lnTo>
                  <a:lnTo>
                    <a:pt x="67" y="529"/>
                  </a:lnTo>
                  <a:lnTo>
                    <a:pt x="0" y="529"/>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081" name="Line 161"/>
            <p:cNvSpPr>
              <a:spLocks noChangeShapeType="1"/>
            </p:cNvSpPr>
            <p:nvPr/>
          </p:nvSpPr>
          <p:spPr bwMode="auto">
            <a:xfrm>
              <a:off x="3386" y="2009"/>
              <a:ext cx="207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2" name="Line 162"/>
            <p:cNvSpPr>
              <a:spLocks noChangeShapeType="1"/>
            </p:cNvSpPr>
            <p:nvPr/>
          </p:nvSpPr>
          <p:spPr bwMode="auto">
            <a:xfrm>
              <a:off x="338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3" name="Line 163"/>
            <p:cNvSpPr>
              <a:spLocks noChangeShapeType="1"/>
            </p:cNvSpPr>
            <p:nvPr/>
          </p:nvSpPr>
          <p:spPr bwMode="auto">
            <a:xfrm>
              <a:off x="341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4" name="Line 164"/>
            <p:cNvSpPr>
              <a:spLocks noChangeShapeType="1"/>
            </p:cNvSpPr>
            <p:nvPr/>
          </p:nvSpPr>
          <p:spPr bwMode="auto">
            <a:xfrm>
              <a:off x="3450"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5" name="Line 165"/>
            <p:cNvSpPr>
              <a:spLocks noChangeShapeType="1"/>
            </p:cNvSpPr>
            <p:nvPr/>
          </p:nvSpPr>
          <p:spPr bwMode="auto">
            <a:xfrm>
              <a:off x="348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6" name="Line 166"/>
            <p:cNvSpPr>
              <a:spLocks noChangeShapeType="1"/>
            </p:cNvSpPr>
            <p:nvPr/>
          </p:nvSpPr>
          <p:spPr bwMode="auto">
            <a:xfrm>
              <a:off x="351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7" name="Line 167"/>
            <p:cNvSpPr>
              <a:spLocks noChangeShapeType="1"/>
            </p:cNvSpPr>
            <p:nvPr/>
          </p:nvSpPr>
          <p:spPr bwMode="auto">
            <a:xfrm>
              <a:off x="354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8" name="Line 168"/>
            <p:cNvSpPr>
              <a:spLocks noChangeShapeType="1"/>
            </p:cNvSpPr>
            <p:nvPr/>
          </p:nvSpPr>
          <p:spPr bwMode="auto">
            <a:xfrm>
              <a:off x="357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89" name="Line 169"/>
            <p:cNvSpPr>
              <a:spLocks noChangeShapeType="1"/>
            </p:cNvSpPr>
            <p:nvPr/>
          </p:nvSpPr>
          <p:spPr bwMode="auto">
            <a:xfrm>
              <a:off x="360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0" name="Line 170"/>
            <p:cNvSpPr>
              <a:spLocks noChangeShapeType="1"/>
            </p:cNvSpPr>
            <p:nvPr/>
          </p:nvSpPr>
          <p:spPr bwMode="auto">
            <a:xfrm>
              <a:off x="364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1" name="Line 171"/>
            <p:cNvSpPr>
              <a:spLocks noChangeShapeType="1"/>
            </p:cNvSpPr>
            <p:nvPr/>
          </p:nvSpPr>
          <p:spPr bwMode="auto">
            <a:xfrm>
              <a:off x="3672"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2" name="Line 172"/>
            <p:cNvSpPr>
              <a:spLocks noChangeShapeType="1"/>
            </p:cNvSpPr>
            <p:nvPr/>
          </p:nvSpPr>
          <p:spPr bwMode="auto">
            <a:xfrm>
              <a:off x="370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3" name="Line 173"/>
            <p:cNvSpPr>
              <a:spLocks noChangeShapeType="1"/>
            </p:cNvSpPr>
            <p:nvPr/>
          </p:nvSpPr>
          <p:spPr bwMode="auto">
            <a:xfrm>
              <a:off x="373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4" name="Line 174"/>
            <p:cNvSpPr>
              <a:spLocks noChangeShapeType="1"/>
            </p:cNvSpPr>
            <p:nvPr/>
          </p:nvSpPr>
          <p:spPr bwMode="auto">
            <a:xfrm>
              <a:off x="376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5" name="Line 175"/>
            <p:cNvSpPr>
              <a:spLocks noChangeShapeType="1"/>
            </p:cNvSpPr>
            <p:nvPr/>
          </p:nvSpPr>
          <p:spPr bwMode="auto">
            <a:xfrm>
              <a:off x="380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6" name="Line 176"/>
            <p:cNvSpPr>
              <a:spLocks noChangeShapeType="1"/>
            </p:cNvSpPr>
            <p:nvPr/>
          </p:nvSpPr>
          <p:spPr bwMode="auto">
            <a:xfrm>
              <a:off x="3833"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7" name="Line 177"/>
            <p:cNvSpPr>
              <a:spLocks noChangeShapeType="1"/>
            </p:cNvSpPr>
            <p:nvPr/>
          </p:nvSpPr>
          <p:spPr bwMode="auto">
            <a:xfrm>
              <a:off x="386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8" name="Line 178"/>
            <p:cNvSpPr>
              <a:spLocks noChangeShapeType="1"/>
            </p:cNvSpPr>
            <p:nvPr/>
          </p:nvSpPr>
          <p:spPr bwMode="auto">
            <a:xfrm>
              <a:off x="389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099" name="Line 179"/>
            <p:cNvSpPr>
              <a:spLocks noChangeShapeType="1"/>
            </p:cNvSpPr>
            <p:nvPr/>
          </p:nvSpPr>
          <p:spPr bwMode="auto">
            <a:xfrm>
              <a:off x="3926"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0" name="Line 180"/>
            <p:cNvSpPr>
              <a:spLocks noChangeShapeType="1"/>
            </p:cNvSpPr>
            <p:nvPr/>
          </p:nvSpPr>
          <p:spPr bwMode="auto">
            <a:xfrm>
              <a:off x="396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1" name="Line 181"/>
            <p:cNvSpPr>
              <a:spLocks noChangeShapeType="1"/>
            </p:cNvSpPr>
            <p:nvPr/>
          </p:nvSpPr>
          <p:spPr bwMode="auto">
            <a:xfrm>
              <a:off x="399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2" name="Line 182"/>
            <p:cNvSpPr>
              <a:spLocks noChangeShapeType="1"/>
            </p:cNvSpPr>
            <p:nvPr/>
          </p:nvSpPr>
          <p:spPr bwMode="auto">
            <a:xfrm>
              <a:off x="402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3" name="Line 183"/>
            <p:cNvSpPr>
              <a:spLocks noChangeShapeType="1"/>
            </p:cNvSpPr>
            <p:nvPr/>
          </p:nvSpPr>
          <p:spPr bwMode="auto">
            <a:xfrm>
              <a:off x="405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4" name="Line 184"/>
            <p:cNvSpPr>
              <a:spLocks noChangeShapeType="1"/>
            </p:cNvSpPr>
            <p:nvPr/>
          </p:nvSpPr>
          <p:spPr bwMode="auto">
            <a:xfrm>
              <a:off x="4087"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5" name="Line 185"/>
            <p:cNvSpPr>
              <a:spLocks noChangeShapeType="1"/>
            </p:cNvSpPr>
            <p:nvPr/>
          </p:nvSpPr>
          <p:spPr bwMode="auto">
            <a:xfrm>
              <a:off x="412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6" name="Line 186"/>
            <p:cNvSpPr>
              <a:spLocks noChangeShapeType="1"/>
            </p:cNvSpPr>
            <p:nvPr/>
          </p:nvSpPr>
          <p:spPr bwMode="auto">
            <a:xfrm>
              <a:off x="415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7" name="Line 187"/>
            <p:cNvSpPr>
              <a:spLocks noChangeShapeType="1"/>
            </p:cNvSpPr>
            <p:nvPr/>
          </p:nvSpPr>
          <p:spPr bwMode="auto">
            <a:xfrm>
              <a:off x="418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8" name="Line 188"/>
            <p:cNvSpPr>
              <a:spLocks noChangeShapeType="1"/>
            </p:cNvSpPr>
            <p:nvPr/>
          </p:nvSpPr>
          <p:spPr bwMode="auto">
            <a:xfrm>
              <a:off x="421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09" name="Line 189"/>
            <p:cNvSpPr>
              <a:spLocks noChangeShapeType="1"/>
            </p:cNvSpPr>
            <p:nvPr/>
          </p:nvSpPr>
          <p:spPr bwMode="auto">
            <a:xfrm>
              <a:off x="424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0" name="Line 190"/>
            <p:cNvSpPr>
              <a:spLocks noChangeShapeType="1"/>
            </p:cNvSpPr>
            <p:nvPr/>
          </p:nvSpPr>
          <p:spPr bwMode="auto">
            <a:xfrm>
              <a:off x="428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1" name="Line 191"/>
            <p:cNvSpPr>
              <a:spLocks noChangeShapeType="1"/>
            </p:cNvSpPr>
            <p:nvPr/>
          </p:nvSpPr>
          <p:spPr bwMode="auto">
            <a:xfrm>
              <a:off x="431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2" name="Line 192"/>
            <p:cNvSpPr>
              <a:spLocks noChangeShapeType="1"/>
            </p:cNvSpPr>
            <p:nvPr/>
          </p:nvSpPr>
          <p:spPr bwMode="auto">
            <a:xfrm>
              <a:off x="434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3" name="Line 193"/>
            <p:cNvSpPr>
              <a:spLocks noChangeShapeType="1"/>
            </p:cNvSpPr>
            <p:nvPr/>
          </p:nvSpPr>
          <p:spPr bwMode="auto">
            <a:xfrm>
              <a:off x="437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4" name="Line 194"/>
            <p:cNvSpPr>
              <a:spLocks noChangeShapeType="1"/>
            </p:cNvSpPr>
            <p:nvPr/>
          </p:nvSpPr>
          <p:spPr bwMode="auto">
            <a:xfrm>
              <a:off x="440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5" name="Line 195"/>
            <p:cNvSpPr>
              <a:spLocks noChangeShapeType="1"/>
            </p:cNvSpPr>
            <p:nvPr/>
          </p:nvSpPr>
          <p:spPr bwMode="auto">
            <a:xfrm>
              <a:off x="444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6" name="Line 196"/>
            <p:cNvSpPr>
              <a:spLocks noChangeShapeType="1"/>
            </p:cNvSpPr>
            <p:nvPr/>
          </p:nvSpPr>
          <p:spPr bwMode="auto">
            <a:xfrm>
              <a:off x="447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7" name="Line 197"/>
            <p:cNvSpPr>
              <a:spLocks noChangeShapeType="1"/>
            </p:cNvSpPr>
            <p:nvPr/>
          </p:nvSpPr>
          <p:spPr bwMode="auto">
            <a:xfrm>
              <a:off x="450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8" name="Line 198"/>
            <p:cNvSpPr>
              <a:spLocks noChangeShapeType="1"/>
            </p:cNvSpPr>
            <p:nvPr/>
          </p:nvSpPr>
          <p:spPr bwMode="auto">
            <a:xfrm>
              <a:off x="453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19" name="Line 199"/>
            <p:cNvSpPr>
              <a:spLocks noChangeShapeType="1"/>
            </p:cNvSpPr>
            <p:nvPr/>
          </p:nvSpPr>
          <p:spPr bwMode="auto">
            <a:xfrm>
              <a:off x="456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0" name="Line 200"/>
            <p:cNvSpPr>
              <a:spLocks noChangeShapeType="1"/>
            </p:cNvSpPr>
            <p:nvPr/>
          </p:nvSpPr>
          <p:spPr bwMode="auto">
            <a:xfrm>
              <a:off x="459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1" name="Line 201"/>
            <p:cNvSpPr>
              <a:spLocks noChangeShapeType="1"/>
            </p:cNvSpPr>
            <p:nvPr/>
          </p:nvSpPr>
          <p:spPr bwMode="auto">
            <a:xfrm>
              <a:off x="463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2" name="Line 202"/>
            <p:cNvSpPr>
              <a:spLocks noChangeShapeType="1"/>
            </p:cNvSpPr>
            <p:nvPr/>
          </p:nvSpPr>
          <p:spPr bwMode="auto">
            <a:xfrm>
              <a:off x="4662"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3" name="Line 203"/>
            <p:cNvSpPr>
              <a:spLocks noChangeShapeType="1"/>
            </p:cNvSpPr>
            <p:nvPr/>
          </p:nvSpPr>
          <p:spPr bwMode="auto">
            <a:xfrm>
              <a:off x="469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4" name="Line 204"/>
            <p:cNvSpPr>
              <a:spLocks noChangeShapeType="1"/>
            </p:cNvSpPr>
            <p:nvPr/>
          </p:nvSpPr>
          <p:spPr bwMode="auto">
            <a:xfrm>
              <a:off x="4727"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5" name="Line 205"/>
            <p:cNvSpPr>
              <a:spLocks noChangeShapeType="1"/>
            </p:cNvSpPr>
            <p:nvPr/>
          </p:nvSpPr>
          <p:spPr bwMode="auto">
            <a:xfrm>
              <a:off x="4759"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6" name="Line 206"/>
            <p:cNvSpPr>
              <a:spLocks noChangeShapeType="1"/>
            </p:cNvSpPr>
            <p:nvPr/>
          </p:nvSpPr>
          <p:spPr bwMode="auto">
            <a:xfrm>
              <a:off x="479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7" name="Line 207"/>
            <p:cNvSpPr>
              <a:spLocks noChangeShapeType="1"/>
            </p:cNvSpPr>
            <p:nvPr/>
          </p:nvSpPr>
          <p:spPr bwMode="auto">
            <a:xfrm>
              <a:off x="4823"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8" name="Line 208"/>
            <p:cNvSpPr>
              <a:spLocks noChangeShapeType="1"/>
            </p:cNvSpPr>
            <p:nvPr/>
          </p:nvSpPr>
          <p:spPr bwMode="auto">
            <a:xfrm>
              <a:off x="485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29" name="Line 209"/>
            <p:cNvSpPr>
              <a:spLocks noChangeShapeType="1"/>
            </p:cNvSpPr>
            <p:nvPr/>
          </p:nvSpPr>
          <p:spPr bwMode="auto">
            <a:xfrm>
              <a:off x="488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0" name="Line 210"/>
            <p:cNvSpPr>
              <a:spLocks noChangeShapeType="1"/>
            </p:cNvSpPr>
            <p:nvPr/>
          </p:nvSpPr>
          <p:spPr bwMode="auto">
            <a:xfrm>
              <a:off x="492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1" name="Line 211"/>
            <p:cNvSpPr>
              <a:spLocks noChangeShapeType="1"/>
            </p:cNvSpPr>
            <p:nvPr/>
          </p:nvSpPr>
          <p:spPr bwMode="auto">
            <a:xfrm>
              <a:off x="495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2" name="Line 212"/>
            <p:cNvSpPr>
              <a:spLocks noChangeShapeType="1"/>
            </p:cNvSpPr>
            <p:nvPr/>
          </p:nvSpPr>
          <p:spPr bwMode="auto">
            <a:xfrm>
              <a:off x="498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3" name="Line 213"/>
            <p:cNvSpPr>
              <a:spLocks noChangeShapeType="1"/>
            </p:cNvSpPr>
            <p:nvPr/>
          </p:nvSpPr>
          <p:spPr bwMode="auto">
            <a:xfrm>
              <a:off x="501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4" name="Line 214"/>
            <p:cNvSpPr>
              <a:spLocks noChangeShapeType="1"/>
            </p:cNvSpPr>
            <p:nvPr/>
          </p:nvSpPr>
          <p:spPr bwMode="auto">
            <a:xfrm>
              <a:off x="504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5" name="Line 215"/>
            <p:cNvSpPr>
              <a:spLocks noChangeShapeType="1"/>
            </p:cNvSpPr>
            <p:nvPr/>
          </p:nvSpPr>
          <p:spPr bwMode="auto">
            <a:xfrm>
              <a:off x="5078"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6" name="Line 216"/>
            <p:cNvSpPr>
              <a:spLocks noChangeShapeType="1"/>
            </p:cNvSpPr>
            <p:nvPr/>
          </p:nvSpPr>
          <p:spPr bwMode="auto">
            <a:xfrm>
              <a:off x="511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7" name="Line 217"/>
            <p:cNvSpPr>
              <a:spLocks noChangeShapeType="1"/>
            </p:cNvSpPr>
            <p:nvPr/>
          </p:nvSpPr>
          <p:spPr bwMode="auto">
            <a:xfrm>
              <a:off x="514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8" name="Line 218"/>
            <p:cNvSpPr>
              <a:spLocks noChangeShapeType="1"/>
            </p:cNvSpPr>
            <p:nvPr/>
          </p:nvSpPr>
          <p:spPr bwMode="auto">
            <a:xfrm>
              <a:off x="517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39" name="Line 219"/>
            <p:cNvSpPr>
              <a:spLocks noChangeShapeType="1"/>
            </p:cNvSpPr>
            <p:nvPr/>
          </p:nvSpPr>
          <p:spPr bwMode="auto">
            <a:xfrm>
              <a:off x="5206"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0" name="Line 220"/>
            <p:cNvSpPr>
              <a:spLocks noChangeShapeType="1"/>
            </p:cNvSpPr>
            <p:nvPr/>
          </p:nvSpPr>
          <p:spPr bwMode="auto">
            <a:xfrm>
              <a:off x="5237"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1" name="Line 221"/>
            <p:cNvSpPr>
              <a:spLocks noChangeShapeType="1"/>
            </p:cNvSpPr>
            <p:nvPr/>
          </p:nvSpPr>
          <p:spPr bwMode="auto">
            <a:xfrm>
              <a:off x="5270"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2" name="Line 222"/>
            <p:cNvSpPr>
              <a:spLocks noChangeShapeType="1"/>
            </p:cNvSpPr>
            <p:nvPr/>
          </p:nvSpPr>
          <p:spPr bwMode="auto">
            <a:xfrm>
              <a:off x="530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3" name="Line 223"/>
            <p:cNvSpPr>
              <a:spLocks noChangeShapeType="1"/>
            </p:cNvSpPr>
            <p:nvPr/>
          </p:nvSpPr>
          <p:spPr bwMode="auto">
            <a:xfrm>
              <a:off x="533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4" name="Line 224"/>
            <p:cNvSpPr>
              <a:spLocks noChangeShapeType="1"/>
            </p:cNvSpPr>
            <p:nvPr/>
          </p:nvSpPr>
          <p:spPr bwMode="auto">
            <a:xfrm>
              <a:off x="536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5" name="Line 225"/>
            <p:cNvSpPr>
              <a:spLocks noChangeShapeType="1"/>
            </p:cNvSpPr>
            <p:nvPr/>
          </p:nvSpPr>
          <p:spPr bwMode="auto">
            <a:xfrm>
              <a:off x="5398"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6" name="Line 226"/>
            <p:cNvSpPr>
              <a:spLocks noChangeShapeType="1"/>
            </p:cNvSpPr>
            <p:nvPr/>
          </p:nvSpPr>
          <p:spPr bwMode="auto">
            <a:xfrm>
              <a:off x="5431"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7" name="Line 227"/>
            <p:cNvSpPr>
              <a:spLocks noChangeShapeType="1"/>
            </p:cNvSpPr>
            <p:nvPr/>
          </p:nvSpPr>
          <p:spPr bwMode="auto">
            <a:xfrm>
              <a:off x="546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8" name="Line 228"/>
            <p:cNvSpPr>
              <a:spLocks noChangeShapeType="1"/>
            </p:cNvSpPr>
            <p:nvPr/>
          </p:nvSpPr>
          <p:spPr bwMode="auto">
            <a:xfrm>
              <a:off x="338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49" name="Rectangle 229"/>
            <p:cNvSpPr>
              <a:spLocks noChangeArrowheads="1"/>
            </p:cNvSpPr>
            <p:nvPr/>
          </p:nvSpPr>
          <p:spPr bwMode="auto">
            <a:xfrm>
              <a:off x="3349"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25</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50" name="Line 230"/>
            <p:cNvSpPr>
              <a:spLocks noChangeShapeType="1"/>
            </p:cNvSpPr>
            <p:nvPr/>
          </p:nvSpPr>
          <p:spPr bwMode="auto">
            <a:xfrm>
              <a:off x="354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51" name="Rectangle 231"/>
            <p:cNvSpPr>
              <a:spLocks noChangeArrowheads="1"/>
            </p:cNvSpPr>
            <p:nvPr/>
          </p:nvSpPr>
          <p:spPr bwMode="auto">
            <a:xfrm>
              <a:off x="3508"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26</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52" name="Line 232"/>
            <p:cNvSpPr>
              <a:spLocks noChangeShapeType="1"/>
            </p:cNvSpPr>
            <p:nvPr/>
          </p:nvSpPr>
          <p:spPr bwMode="auto">
            <a:xfrm>
              <a:off x="3705"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53" name="Rectangle 233"/>
            <p:cNvSpPr>
              <a:spLocks noChangeArrowheads="1"/>
            </p:cNvSpPr>
            <p:nvPr/>
          </p:nvSpPr>
          <p:spPr bwMode="auto">
            <a:xfrm>
              <a:off x="3668"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27</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54" name="Line 234"/>
            <p:cNvSpPr>
              <a:spLocks noChangeShapeType="1"/>
            </p:cNvSpPr>
            <p:nvPr/>
          </p:nvSpPr>
          <p:spPr bwMode="auto">
            <a:xfrm>
              <a:off x="386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55" name="Rectangle 235"/>
            <p:cNvSpPr>
              <a:spLocks noChangeArrowheads="1"/>
            </p:cNvSpPr>
            <p:nvPr/>
          </p:nvSpPr>
          <p:spPr bwMode="auto">
            <a:xfrm>
              <a:off x="3829"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56" name="Line 236"/>
            <p:cNvSpPr>
              <a:spLocks noChangeShapeType="1"/>
            </p:cNvSpPr>
            <p:nvPr/>
          </p:nvSpPr>
          <p:spPr bwMode="auto">
            <a:xfrm>
              <a:off x="402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57" name="Rectangle 237"/>
            <p:cNvSpPr>
              <a:spLocks noChangeArrowheads="1"/>
            </p:cNvSpPr>
            <p:nvPr/>
          </p:nvSpPr>
          <p:spPr bwMode="auto">
            <a:xfrm>
              <a:off x="3986"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29</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58" name="Line 238"/>
            <p:cNvSpPr>
              <a:spLocks noChangeShapeType="1"/>
            </p:cNvSpPr>
            <p:nvPr/>
          </p:nvSpPr>
          <p:spPr bwMode="auto">
            <a:xfrm>
              <a:off x="418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59" name="Rectangle 239"/>
            <p:cNvSpPr>
              <a:spLocks noChangeArrowheads="1"/>
            </p:cNvSpPr>
            <p:nvPr/>
          </p:nvSpPr>
          <p:spPr bwMode="auto">
            <a:xfrm>
              <a:off x="4147"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60" name="Line 240"/>
            <p:cNvSpPr>
              <a:spLocks noChangeShapeType="1"/>
            </p:cNvSpPr>
            <p:nvPr/>
          </p:nvSpPr>
          <p:spPr bwMode="auto">
            <a:xfrm>
              <a:off x="4344"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61" name="Rectangle 241"/>
            <p:cNvSpPr>
              <a:spLocks noChangeArrowheads="1"/>
            </p:cNvSpPr>
            <p:nvPr/>
          </p:nvSpPr>
          <p:spPr bwMode="auto">
            <a:xfrm>
              <a:off x="4307"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31</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62" name="Line 242"/>
            <p:cNvSpPr>
              <a:spLocks noChangeShapeType="1"/>
            </p:cNvSpPr>
            <p:nvPr/>
          </p:nvSpPr>
          <p:spPr bwMode="auto">
            <a:xfrm>
              <a:off x="450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63" name="Rectangle 243"/>
            <p:cNvSpPr>
              <a:spLocks noChangeArrowheads="1"/>
            </p:cNvSpPr>
            <p:nvPr/>
          </p:nvSpPr>
          <p:spPr bwMode="auto">
            <a:xfrm>
              <a:off x="4466"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32</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64" name="Line 244"/>
            <p:cNvSpPr>
              <a:spLocks noChangeShapeType="1"/>
            </p:cNvSpPr>
            <p:nvPr/>
          </p:nvSpPr>
          <p:spPr bwMode="auto">
            <a:xfrm>
              <a:off x="4662"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65" name="Rectangle 245"/>
            <p:cNvSpPr>
              <a:spLocks noChangeArrowheads="1"/>
            </p:cNvSpPr>
            <p:nvPr/>
          </p:nvSpPr>
          <p:spPr bwMode="auto">
            <a:xfrm>
              <a:off x="4625"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33</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66" name="Line 246"/>
            <p:cNvSpPr>
              <a:spLocks noChangeShapeType="1"/>
            </p:cNvSpPr>
            <p:nvPr/>
          </p:nvSpPr>
          <p:spPr bwMode="auto">
            <a:xfrm>
              <a:off x="4823" y="2009"/>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67" name="Rectangle 247"/>
            <p:cNvSpPr>
              <a:spLocks noChangeArrowheads="1"/>
            </p:cNvSpPr>
            <p:nvPr/>
          </p:nvSpPr>
          <p:spPr bwMode="auto">
            <a:xfrm>
              <a:off x="4786"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34</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68" name="Line 248"/>
            <p:cNvSpPr>
              <a:spLocks noChangeShapeType="1"/>
            </p:cNvSpPr>
            <p:nvPr/>
          </p:nvSpPr>
          <p:spPr bwMode="auto">
            <a:xfrm>
              <a:off x="498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69" name="Rectangle 249"/>
            <p:cNvSpPr>
              <a:spLocks noChangeArrowheads="1"/>
            </p:cNvSpPr>
            <p:nvPr/>
          </p:nvSpPr>
          <p:spPr bwMode="auto">
            <a:xfrm>
              <a:off x="4946"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35</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70" name="Line 250"/>
            <p:cNvSpPr>
              <a:spLocks noChangeShapeType="1"/>
            </p:cNvSpPr>
            <p:nvPr/>
          </p:nvSpPr>
          <p:spPr bwMode="auto">
            <a:xfrm>
              <a:off x="514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71" name="Rectangle 251"/>
            <p:cNvSpPr>
              <a:spLocks noChangeArrowheads="1"/>
            </p:cNvSpPr>
            <p:nvPr/>
          </p:nvSpPr>
          <p:spPr bwMode="auto">
            <a:xfrm>
              <a:off x="5105"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36</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72" name="Line 252"/>
            <p:cNvSpPr>
              <a:spLocks noChangeShapeType="1"/>
            </p:cNvSpPr>
            <p:nvPr/>
          </p:nvSpPr>
          <p:spPr bwMode="auto">
            <a:xfrm>
              <a:off x="5302"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73" name="Rectangle 253"/>
            <p:cNvSpPr>
              <a:spLocks noChangeArrowheads="1"/>
            </p:cNvSpPr>
            <p:nvPr/>
          </p:nvSpPr>
          <p:spPr bwMode="auto">
            <a:xfrm>
              <a:off x="5265"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37</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74" name="Line 254"/>
            <p:cNvSpPr>
              <a:spLocks noChangeShapeType="1"/>
            </p:cNvSpPr>
            <p:nvPr/>
          </p:nvSpPr>
          <p:spPr bwMode="auto">
            <a:xfrm>
              <a:off x="5463"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75" name="Rectangle 255"/>
            <p:cNvSpPr>
              <a:spLocks noChangeArrowheads="1"/>
            </p:cNvSpPr>
            <p:nvPr/>
          </p:nvSpPr>
          <p:spPr bwMode="auto">
            <a:xfrm>
              <a:off x="5404" y="2054"/>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176" name="Rectangle 256"/>
            <p:cNvSpPr>
              <a:spLocks noChangeArrowheads="1"/>
            </p:cNvSpPr>
            <p:nvPr/>
          </p:nvSpPr>
          <p:spPr bwMode="auto">
            <a:xfrm>
              <a:off x="4191" y="2130"/>
              <a:ext cx="55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Retention Time (min)</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sp>
          <p:nvSpPr>
            <p:cNvPr id="82177" name="Freeform 257"/>
            <p:cNvSpPr>
              <a:spLocks/>
            </p:cNvSpPr>
            <p:nvPr/>
          </p:nvSpPr>
          <p:spPr bwMode="auto">
            <a:xfrm>
              <a:off x="3373" y="827"/>
              <a:ext cx="13" cy="1182"/>
            </a:xfrm>
            <a:custGeom>
              <a:avLst/>
              <a:gdLst>
                <a:gd name="T0" fmla="*/ 5 w 5"/>
                <a:gd name="T1" fmla="*/ 0 h 402"/>
                <a:gd name="T2" fmla="*/ 5 w 5"/>
                <a:gd name="T3" fmla="*/ 402 h 402"/>
                <a:gd name="T4" fmla="*/ 0 w 5"/>
                <a:gd name="T5" fmla="*/ 402 h 402"/>
              </a:gdLst>
              <a:ahLst/>
              <a:cxnLst>
                <a:cxn ang="0">
                  <a:pos x="T0" y="T1"/>
                </a:cxn>
                <a:cxn ang="0">
                  <a:pos x="T2" y="T3"/>
                </a:cxn>
                <a:cxn ang="0">
                  <a:pos x="T4" y="T5"/>
                </a:cxn>
              </a:cxnLst>
              <a:rect l="0" t="0" r="r" b="b"/>
              <a:pathLst>
                <a:path w="5" h="402">
                  <a:moveTo>
                    <a:pt x="5" y="0"/>
                  </a:moveTo>
                  <a:lnTo>
                    <a:pt x="5" y="402"/>
                  </a:lnTo>
                  <a:lnTo>
                    <a:pt x="0" y="4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82178" name="Line 258"/>
            <p:cNvSpPr>
              <a:spLocks noChangeShapeType="1"/>
            </p:cNvSpPr>
            <p:nvPr/>
          </p:nvSpPr>
          <p:spPr bwMode="auto">
            <a:xfrm flipH="1">
              <a:off x="3386" y="19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79" name="Line 259"/>
            <p:cNvSpPr>
              <a:spLocks noChangeShapeType="1"/>
            </p:cNvSpPr>
            <p:nvPr/>
          </p:nvSpPr>
          <p:spPr bwMode="auto">
            <a:xfrm flipH="1">
              <a:off x="3386" y="190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0" name="Line 260"/>
            <p:cNvSpPr>
              <a:spLocks noChangeShapeType="1"/>
            </p:cNvSpPr>
            <p:nvPr/>
          </p:nvSpPr>
          <p:spPr bwMode="auto">
            <a:xfrm flipH="1">
              <a:off x="3386" y="1853"/>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1" name="Line 261"/>
            <p:cNvSpPr>
              <a:spLocks noChangeShapeType="1"/>
            </p:cNvSpPr>
            <p:nvPr/>
          </p:nvSpPr>
          <p:spPr bwMode="auto">
            <a:xfrm flipH="1">
              <a:off x="3386" y="1803"/>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2" name="Line 262"/>
            <p:cNvSpPr>
              <a:spLocks noChangeShapeType="1"/>
            </p:cNvSpPr>
            <p:nvPr/>
          </p:nvSpPr>
          <p:spPr bwMode="auto">
            <a:xfrm flipH="1">
              <a:off x="3386" y="175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3" name="Line 263"/>
            <p:cNvSpPr>
              <a:spLocks noChangeShapeType="1"/>
            </p:cNvSpPr>
            <p:nvPr/>
          </p:nvSpPr>
          <p:spPr bwMode="auto">
            <a:xfrm flipH="1">
              <a:off x="3386" y="170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4" name="Line 264"/>
            <p:cNvSpPr>
              <a:spLocks noChangeShapeType="1"/>
            </p:cNvSpPr>
            <p:nvPr/>
          </p:nvSpPr>
          <p:spPr bwMode="auto">
            <a:xfrm flipH="1">
              <a:off x="3386" y="164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5" name="Line 265"/>
            <p:cNvSpPr>
              <a:spLocks noChangeShapeType="1"/>
            </p:cNvSpPr>
            <p:nvPr/>
          </p:nvSpPr>
          <p:spPr bwMode="auto">
            <a:xfrm flipH="1">
              <a:off x="3386" y="159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6" name="Line 266"/>
            <p:cNvSpPr>
              <a:spLocks noChangeShapeType="1"/>
            </p:cNvSpPr>
            <p:nvPr/>
          </p:nvSpPr>
          <p:spPr bwMode="auto">
            <a:xfrm flipH="1">
              <a:off x="3386" y="154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7" name="Line 267"/>
            <p:cNvSpPr>
              <a:spLocks noChangeShapeType="1"/>
            </p:cNvSpPr>
            <p:nvPr/>
          </p:nvSpPr>
          <p:spPr bwMode="auto">
            <a:xfrm flipH="1">
              <a:off x="3386" y="1491"/>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8" name="Line 268"/>
            <p:cNvSpPr>
              <a:spLocks noChangeShapeType="1"/>
            </p:cNvSpPr>
            <p:nvPr/>
          </p:nvSpPr>
          <p:spPr bwMode="auto">
            <a:xfrm flipH="1">
              <a:off x="3386" y="144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89" name="Line 269"/>
            <p:cNvSpPr>
              <a:spLocks noChangeShapeType="1"/>
            </p:cNvSpPr>
            <p:nvPr/>
          </p:nvSpPr>
          <p:spPr bwMode="auto">
            <a:xfrm flipH="1">
              <a:off x="3386" y="138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0" name="Line 270"/>
            <p:cNvSpPr>
              <a:spLocks noChangeShapeType="1"/>
            </p:cNvSpPr>
            <p:nvPr/>
          </p:nvSpPr>
          <p:spPr bwMode="auto">
            <a:xfrm flipH="1">
              <a:off x="3386" y="13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1" name="Line 271"/>
            <p:cNvSpPr>
              <a:spLocks noChangeShapeType="1"/>
            </p:cNvSpPr>
            <p:nvPr/>
          </p:nvSpPr>
          <p:spPr bwMode="auto">
            <a:xfrm flipH="1">
              <a:off x="3386" y="128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2" name="Line 272"/>
            <p:cNvSpPr>
              <a:spLocks noChangeShapeType="1"/>
            </p:cNvSpPr>
            <p:nvPr/>
          </p:nvSpPr>
          <p:spPr bwMode="auto">
            <a:xfrm flipH="1">
              <a:off x="3386" y="123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3" name="Line 273"/>
            <p:cNvSpPr>
              <a:spLocks noChangeShapeType="1"/>
            </p:cNvSpPr>
            <p:nvPr/>
          </p:nvSpPr>
          <p:spPr bwMode="auto">
            <a:xfrm flipH="1">
              <a:off x="3386" y="1183"/>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4" name="Line 274"/>
            <p:cNvSpPr>
              <a:spLocks noChangeShapeType="1"/>
            </p:cNvSpPr>
            <p:nvPr/>
          </p:nvSpPr>
          <p:spPr bwMode="auto">
            <a:xfrm flipH="1">
              <a:off x="3386" y="113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5" name="Line 275"/>
            <p:cNvSpPr>
              <a:spLocks noChangeShapeType="1"/>
            </p:cNvSpPr>
            <p:nvPr/>
          </p:nvSpPr>
          <p:spPr bwMode="auto">
            <a:xfrm flipH="1">
              <a:off x="3386" y="108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6" name="Line 276"/>
            <p:cNvSpPr>
              <a:spLocks noChangeShapeType="1"/>
            </p:cNvSpPr>
            <p:nvPr/>
          </p:nvSpPr>
          <p:spPr bwMode="auto">
            <a:xfrm flipH="1">
              <a:off x="3386" y="103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7" name="Line 277"/>
            <p:cNvSpPr>
              <a:spLocks noChangeShapeType="1"/>
            </p:cNvSpPr>
            <p:nvPr/>
          </p:nvSpPr>
          <p:spPr bwMode="auto">
            <a:xfrm flipH="1">
              <a:off x="3386" y="97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8" name="Line 278"/>
            <p:cNvSpPr>
              <a:spLocks noChangeShapeType="1"/>
            </p:cNvSpPr>
            <p:nvPr/>
          </p:nvSpPr>
          <p:spPr bwMode="auto">
            <a:xfrm flipH="1">
              <a:off x="3386" y="92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199" name="Line 279"/>
            <p:cNvSpPr>
              <a:spLocks noChangeShapeType="1"/>
            </p:cNvSpPr>
            <p:nvPr/>
          </p:nvSpPr>
          <p:spPr bwMode="auto">
            <a:xfrm flipH="1">
              <a:off x="3386" y="87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00" name="Line 280"/>
            <p:cNvSpPr>
              <a:spLocks noChangeShapeType="1"/>
            </p:cNvSpPr>
            <p:nvPr/>
          </p:nvSpPr>
          <p:spPr bwMode="auto">
            <a:xfrm flipH="1">
              <a:off x="3386" y="200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01" name="Line 281"/>
            <p:cNvSpPr>
              <a:spLocks noChangeShapeType="1"/>
            </p:cNvSpPr>
            <p:nvPr/>
          </p:nvSpPr>
          <p:spPr bwMode="auto">
            <a:xfrm flipH="1">
              <a:off x="3386" y="175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02" name="Rectangle 282"/>
            <p:cNvSpPr>
              <a:spLocks noChangeArrowheads="1"/>
            </p:cNvSpPr>
            <p:nvPr/>
          </p:nvSpPr>
          <p:spPr bwMode="auto">
            <a:xfrm>
              <a:off x="3202" y="1725"/>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10000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203" name="Line 283"/>
            <p:cNvSpPr>
              <a:spLocks noChangeShapeType="1"/>
            </p:cNvSpPr>
            <p:nvPr/>
          </p:nvSpPr>
          <p:spPr bwMode="auto">
            <a:xfrm flipH="1">
              <a:off x="3386" y="1491"/>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04" name="Rectangle 284"/>
            <p:cNvSpPr>
              <a:spLocks noChangeArrowheads="1"/>
            </p:cNvSpPr>
            <p:nvPr/>
          </p:nvSpPr>
          <p:spPr bwMode="auto">
            <a:xfrm>
              <a:off x="3202" y="1465"/>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205" name="Line 285"/>
            <p:cNvSpPr>
              <a:spLocks noChangeShapeType="1"/>
            </p:cNvSpPr>
            <p:nvPr/>
          </p:nvSpPr>
          <p:spPr bwMode="auto">
            <a:xfrm flipH="1">
              <a:off x="3386" y="123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06" name="Rectangle 286"/>
            <p:cNvSpPr>
              <a:spLocks noChangeArrowheads="1"/>
            </p:cNvSpPr>
            <p:nvPr/>
          </p:nvSpPr>
          <p:spPr bwMode="auto">
            <a:xfrm>
              <a:off x="3202" y="1207"/>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207" name="Line 287"/>
            <p:cNvSpPr>
              <a:spLocks noChangeShapeType="1"/>
            </p:cNvSpPr>
            <p:nvPr/>
          </p:nvSpPr>
          <p:spPr bwMode="auto">
            <a:xfrm flipH="1">
              <a:off x="3386" y="97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08" name="Rectangle 288"/>
            <p:cNvSpPr>
              <a:spLocks noChangeArrowheads="1"/>
            </p:cNvSpPr>
            <p:nvPr/>
          </p:nvSpPr>
          <p:spPr bwMode="auto">
            <a:xfrm>
              <a:off x="3202" y="948"/>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40000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209" name="Rectangle 289"/>
            <p:cNvSpPr>
              <a:spLocks noChangeArrowheads="1"/>
            </p:cNvSpPr>
            <p:nvPr/>
          </p:nvSpPr>
          <p:spPr bwMode="auto">
            <a:xfrm rot="16200000">
              <a:off x="2982" y="1369"/>
              <a:ext cx="23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Intensity</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sp>
          <p:nvSpPr>
            <p:cNvPr id="82210" name="Freeform 290"/>
            <p:cNvSpPr>
              <a:spLocks/>
            </p:cNvSpPr>
            <p:nvPr/>
          </p:nvSpPr>
          <p:spPr bwMode="auto">
            <a:xfrm>
              <a:off x="4641" y="1194"/>
              <a:ext cx="39" cy="748"/>
            </a:xfrm>
            <a:custGeom>
              <a:avLst/>
              <a:gdLst>
                <a:gd name="T0" fmla="*/ 0 w 31"/>
                <a:gd name="T1" fmla="*/ 525 h 525"/>
                <a:gd name="T2" fmla="*/ 2 w 31"/>
                <a:gd name="T3" fmla="*/ 525 h 525"/>
                <a:gd name="T4" fmla="*/ 2 w 31"/>
                <a:gd name="T5" fmla="*/ 520 h 525"/>
                <a:gd name="T6" fmla="*/ 4 w 31"/>
                <a:gd name="T7" fmla="*/ 506 h 525"/>
                <a:gd name="T8" fmla="*/ 6 w 31"/>
                <a:gd name="T9" fmla="*/ 491 h 525"/>
                <a:gd name="T10" fmla="*/ 8 w 31"/>
                <a:gd name="T11" fmla="*/ 466 h 525"/>
                <a:gd name="T12" fmla="*/ 10 w 31"/>
                <a:gd name="T13" fmla="*/ 458 h 525"/>
                <a:gd name="T14" fmla="*/ 12 w 31"/>
                <a:gd name="T15" fmla="*/ 458 h 525"/>
                <a:gd name="T16" fmla="*/ 14 w 31"/>
                <a:gd name="T17" fmla="*/ 471 h 525"/>
                <a:gd name="T18" fmla="*/ 14 w 31"/>
                <a:gd name="T19" fmla="*/ 464 h 525"/>
                <a:gd name="T20" fmla="*/ 17 w 31"/>
                <a:gd name="T21" fmla="*/ 365 h 525"/>
                <a:gd name="T22" fmla="*/ 19 w 31"/>
                <a:gd name="T23" fmla="*/ 166 h 525"/>
                <a:gd name="T24" fmla="*/ 21 w 31"/>
                <a:gd name="T25" fmla="*/ 0 h 525"/>
                <a:gd name="T26" fmla="*/ 23 w 31"/>
                <a:gd name="T27" fmla="*/ 6 h 525"/>
                <a:gd name="T28" fmla="*/ 25 w 31"/>
                <a:gd name="T29" fmla="*/ 180 h 525"/>
                <a:gd name="T30" fmla="*/ 25 w 31"/>
                <a:gd name="T31" fmla="*/ 363 h 525"/>
                <a:gd name="T32" fmla="*/ 29 w 31"/>
                <a:gd name="T33" fmla="*/ 471 h 525"/>
                <a:gd name="T34" fmla="*/ 31 w 31"/>
                <a:gd name="T35" fmla="*/ 508 h 525"/>
                <a:gd name="T36" fmla="*/ 31 w 31"/>
                <a:gd name="T37" fmla="*/ 514 h 525"/>
                <a:gd name="T38" fmla="*/ 31 w 31"/>
                <a:gd name="T39" fmla="*/ 525 h 525"/>
                <a:gd name="T40" fmla="*/ 0 w 31"/>
                <a:gd name="T41"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525">
                  <a:moveTo>
                    <a:pt x="0" y="525"/>
                  </a:moveTo>
                  <a:lnTo>
                    <a:pt x="2" y="525"/>
                  </a:lnTo>
                  <a:lnTo>
                    <a:pt x="2" y="520"/>
                  </a:lnTo>
                  <a:lnTo>
                    <a:pt x="4" y="506"/>
                  </a:lnTo>
                  <a:lnTo>
                    <a:pt x="6" y="491"/>
                  </a:lnTo>
                  <a:lnTo>
                    <a:pt x="8" y="466"/>
                  </a:lnTo>
                  <a:lnTo>
                    <a:pt x="10" y="458"/>
                  </a:lnTo>
                  <a:lnTo>
                    <a:pt x="12" y="458"/>
                  </a:lnTo>
                  <a:lnTo>
                    <a:pt x="14" y="471"/>
                  </a:lnTo>
                  <a:lnTo>
                    <a:pt x="14" y="464"/>
                  </a:lnTo>
                  <a:lnTo>
                    <a:pt x="17" y="365"/>
                  </a:lnTo>
                  <a:lnTo>
                    <a:pt x="19" y="166"/>
                  </a:lnTo>
                  <a:lnTo>
                    <a:pt x="21" y="0"/>
                  </a:lnTo>
                  <a:lnTo>
                    <a:pt x="23" y="6"/>
                  </a:lnTo>
                  <a:lnTo>
                    <a:pt x="25" y="180"/>
                  </a:lnTo>
                  <a:lnTo>
                    <a:pt x="25" y="363"/>
                  </a:lnTo>
                  <a:lnTo>
                    <a:pt x="29" y="471"/>
                  </a:lnTo>
                  <a:lnTo>
                    <a:pt x="31" y="508"/>
                  </a:lnTo>
                  <a:lnTo>
                    <a:pt x="31" y="514"/>
                  </a:lnTo>
                  <a:lnTo>
                    <a:pt x="31" y="525"/>
                  </a:lnTo>
                  <a:lnTo>
                    <a:pt x="0" y="525"/>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11" name="Freeform 291"/>
            <p:cNvSpPr>
              <a:spLocks/>
            </p:cNvSpPr>
            <p:nvPr/>
          </p:nvSpPr>
          <p:spPr bwMode="auto">
            <a:xfrm>
              <a:off x="4708" y="929"/>
              <a:ext cx="47" cy="1009"/>
            </a:xfrm>
            <a:custGeom>
              <a:avLst/>
              <a:gdLst>
                <a:gd name="T0" fmla="*/ 0 w 37"/>
                <a:gd name="T1" fmla="*/ 702 h 708"/>
                <a:gd name="T2" fmla="*/ 0 w 37"/>
                <a:gd name="T3" fmla="*/ 694 h 708"/>
                <a:gd name="T4" fmla="*/ 2 w 37"/>
                <a:gd name="T5" fmla="*/ 688 h 708"/>
                <a:gd name="T6" fmla="*/ 4 w 37"/>
                <a:gd name="T7" fmla="*/ 644 h 708"/>
                <a:gd name="T8" fmla="*/ 6 w 37"/>
                <a:gd name="T9" fmla="*/ 499 h 708"/>
                <a:gd name="T10" fmla="*/ 8 w 37"/>
                <a:gd name="T11" fmla="*/ 201 h 708"/>
                <a:gd name="T12" fmla="*/ 10 w 37"/>
                <a:gd name="T13" fmla="*/ 0 h 708"/>
                <a:gd name="T14" fmla="*/ 12 w 37"/>
                <a:gd name="T15" fmla="*/ 10 h 708"/>
                <a:gd name="T16" fmla="*/ 14 w 37"/>
                <a:gd name="T17" fmla="*/ 134 h 708"/>
                <a:gd name="T18" fmla="*/ 16 w 37"/>
                <a:gd name="T19" fmla="*/ 103 h 708"/>
                <a:gd name="T20" fmla="*/ 18 w 37"/>
                <a:gd name="T21" fmla="*/ 24 h 708"/>
                <a:gd name="T22" fmla="*/ 18 w 37"/>
                <a:gd name="T23" fmla="*/ 116 h 708"/>
                <a:gd name="T24" fmla="*/ 21 w 37"/>
                <a:gd name="T25" fmla="*/ 369 h 708"/>
                <a:gd name="T26" fmla="*/ 23 w 37"/>
                <a:gd name="T27" fmla="*/ 586 h 708"/>
                <a:gd name="T28" fmla="*/ 25 w 37"/>
                <a:gd name="T29" fmla="*/ 677 h 708"/>
                <a:gd name="T30" fmla="*/ 27 w 37"/>
                <a:gd name="T31" fmla="*/ 696 h 708"/>
                <a:gd name="T32" fmla="*/ 29 w 37"/>
                <a:gd name="T33" fmla="*/ 696 h 708"/>
                <a:gd name="T34" fmla="*/ 29 w 37"/>
                <a:gd name="T35" fmla="*/ 694 h 708"/>
                <a:gd name="T36" fmla="*/ 31 w 37"/>
                <a:gd name="T37" fmla="*/ 698 h 708"/>
                <a:gd name="T38" fmla="*/ 33 w 37"/>
                <a:gd name="T39" fmla="*/ 704 h 708"/>
                <a:gd name="T40" fmla="*/ 35 w 37"/>
                <a:gd name="T41" fmla="*/ 706 h 708"/>
                <a:gd name="T42" fmla="*/ 37 w 37"/>
                <a:gd name="T43" fmla="*/ 708 h 708"/>
                <a:gd name="T44" fmla="*/ 37 w 37"/>
                <a:gd name="T45" fmla="*/ 708 h 708"/>
                <a:gd name="T46" fmla="*/ 0 w 37"/>
                <a:gd name="T47" fmla="*/ 708 h 708"/>
                <a:gd name="T48" fmla="*/ 0 w 37"/>
                <a:gd name="T49" fmla="*/ 70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708">
                  <a:moveTo>
                    <a:pt x="0" y="702"/>
                  </a:moveTo>
                  <a:lnTo>
                    <a:pt x="0" y="694"/>
                  </a:lnTo>
                  <a:lnTo>
                    <a:pt x="2" y="688"/>
                  </a:lnTo>
                  <a:lnTo>
                    <a:pt x="4" y="644"/>
                  </a:lnTo>
                  <a:lnTo>
                    <a:pt x="6" y="499"/>
                  </a:lnTo>
                  <a:lnTo>
                    <a:pt x="8" y="201"/>
                  </a:lnTo>
                  <a:lnTo>
                    <a:pt x="10" y="0"/>
                  </a:lnTo>
                  <a:lnTo>
                    <a:pt x="12" y="10"/>
                  </a:lnTo>
                  <a:lnTo>
                    <a:pt x="14" y="134"/>
                  </a:lnTo>
                  <a:lnTo>
                    <a:pt x="16" y="103"/>
                  </a:lnTo>
                  <a:lnTo>
                    <a:pt x="18" y="24"/>
                  </a:lnTo>
                  <a:lnTo>
                    <a:pt x="18" y="116"/>
                  </a:lnTo>
                  <a:lnTo>
                    <a:pt x="21" y="369"/>
                  </a:lnTo>
                  <a:lnTo>
                    <a:pt x="23" y="586"/>
                  </a:lnTo>
                  <a:lnTo>
                    <a:pt x="25" y="677"/>
                  </a:lnTo>
                  <a:lnTo>
                    <a:pt x="27" y="696"/>
                  </a:lnTo>
                  <a:lnTo>
                    <a:pt x="29" y="696"/>
                  </a:lnTo>
                  <a:lnTo>
                    <a:pt x="29" y="694"/>
                  </a:lnTo>
                  <a:lnTo>
                    <a:pt x="31" y="698"/>
                  </a:lnTo>
                  <a:lnTo>
                    <a:pt x="33" y="704"/>
                  </a:lnTo>
                  <a:lnTo>
                    <a:pt x="35" y="706"/>
                  </a:lnTo>
                  <a:lnTo>
                    <a:pt x="37" y="708"/>
                  </a:lnTo>
                  <a:lnTo>
                    <a:pt x="37" y="708"/>
                  </a:lnTo>
                  <a:lnTo>
                    <a:pt x="0" y="708"/>
                  </a:lnTo>
                  <a:lnTo>
                    <a:pt x="0" y="702"/>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12" name="Freeform 292"/>
            <p:cNvSpPr>
              <a:spLocks/>
            </p:cNvSpPr>
            <p:nvPr/>
          </p:nvSpPr>
          <p:spPr bwMode="auto">
            <a:xfrm>
              <a:off x="4854" y="1734"/>
              <a:ext cx="41" cy="204"/>
            </a:xfrm>
            <a:custGeom>
              <a:avLst/>
              <a:gdLst>
                <a:gd name="T0" fmla="*/ 0 w 31"/>
                <a:gd name="T1" fmla="*/ 143 h 143"/>
                <a:gd name="T2" fmla="*/ 2 w 31"/>
                <a:gd name="T3" fmla="*/ 143 h 143"/>
                <a:gd name="T4" fmla="*/ 4 w 31"/>
                <a:gd name="T5" fmla="*/ 141 h 143"/>
                <a:gd name="T6" fmla="*/ 6 w 31"/>
                <a:gd name="T7" fmla="*/ 137 h 143"/>
                <a:gd name="T8" fmla="*/ 8 w 31"/>
                <a:gd name="T9" fmla="*/ 129 h 143"/>
                <a:gd name="T10" fmla="*/ 10 w 31"/>
                <a:gd name="T11" fmla="*/ 121 h 143"/>
                <a:gd name="T12" fmla="*/ 10 w 31"/>
                <a:gd name="T13" fmla="*/ 102 h 143"/>
                <a:gd name="T14" fmla="*/ 12 w 31"/>
                <a:gd name="T15" fmla="*/ 67 h 143"/>
                <a:gd name="T16" fmla="*/ 14 w 31"/>
                <a:gd name="T17" fmla="*/ 25 h 143"/>
                <a:gd name="T18" fmla="*/ 16 w 31"/>
                <a:gd name="T19" fmla="*/ 0 h 143"/>
                <a:gd name="T20" fmla="*/ 18 w 31"/>
                <a:gd name="T21" fmla="*/ 32 h 143"/>
                <a:gd name="T22" fmla="*/ 20 w 31"/>
                <a:gd name="T23" fmla="*/ 83 h 143"/>
                <a:gd name="T24" fmla="*/ 20 w 31"/>
                <a:gd name="T25" fmla="*/ 127 h 143"/>
                <a:gd name="T26" fmla="*/ 23 w 31"/>
                <a:gd name="T27" fmla="*/ 141 h 143"/>
                <a:gd name="T28" fmla="*/ 25 w 31"/>
                <a:gd name="T29" fmla="*/ 141 h 143"/>
                <a:gd name="T30" fmla="*/ 27 w 31"/>
                <a:gd name="T31" fmla="*/ 141 h 143"/>
                <a:gd name="T32" fmla="*/ 29 w 31"/>
                <a:gd name="T33" fmla="*/ 141 h 143"/>
                <a:gd name="T34" fmla="*/ 31 w 31"/>
                <a:gd name="T35" fmla="*/ 143 h 143"/>
                <a:gd name="T36" fmla="*/ 31 w 31"/>
                <a:gd name="T37" fmla="*/ 141 h 143"/>
                <a:gd name="T38" fmla="*/ 0 w 31"/>
                <a:gd name="T39" fmla="*/ 141 h 143"/>
                <a:gd name="T40" fmla="*/ 0 w 31"/>
                <a:gd name="T4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143">
                  <a:moveTo>
                    <a:pt x="0" y="143"/>
                  </a:moveTo>
                  <a:lnTo>
                    <a:pt x="2" y="143"/>
                  </a:lnTo>
                  <a:lnTo>
                    <a:pt x="4" y="141"/>
                  </a:lnTo>
                  <a:lnTo>
                    <a:pt x="6" y="137"/>
                  </a:lnTo>
                  <a:lnTo>
                    <a:pt x="8" y="129"/>
                  </a:lnTo>
                  <a:lnTo>
                    <a:pt x="10" y="121"/>
                  </a:lnTo>
                  <a:lnTo>
                    <a:pt x="10" y="102"/>
                  </a:lnTo>
                  <a:lnTo>
                    <a:pt x="12" y="67"/>
                  </a:lnTo>
                  <a:lnTo>
                    <a:pt x="14" y="25"/>
                  </a:lnTo>
                  <a:lnTo>
                    <a:pt x="16" y="0"/>
                  </a:lnTo>
                  <a:lnTo>
                    <a:pt x="18" y="32"/>
                  </a:lnTo>
                  <a:lnTo>
                    <a:pt x="20" y="83"/>
                  </a:lnTo>
                  <a:lnTo>
                    <a:pt x="20" y="127"/>
                  </a:lnTo>
                  <a:lnTo>
                    <a:pt x="23" y="141"/>
                  </a:lnTo>
                  <a:lnTo>
                    <a:pt x="25" y="141"/>
                  </a:lnTo>
                  <a:lnTo>
                    <a:pt x="27" y="141"/>
                  </a:lnTo>
                  <a:lnTo>
                    <a:pt x="29" y="141"/>
                  </a:lnTo>
                  <a:lnTo>
                    <a:pt x="31" y="143"/>
                  </a:lnTo>
                  <a:lnTo>
                    <a:pt x="31" y="141"/>
                  </a:lnTo>
                  <a:lnTo>
                    <a:pt x="0" y="141"/>
                  </a:lnTo>
                  <a:lnTo>
                    <a:pt x="0" y="143"/>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13" name="Freeform 293"/>
            <p:cNvSpPr>
              <a:spLocks/>
            </p:cNvSpPr>
            <p:nvPr/>
          </p:nvSpPr>
          <p:spPr bwMode="auto">
            <a:xfrm>
              <a:off x="4680" y="967"/>
              <a:ext cx="28" cy="975"/>
            </a:xfrm>
            <a:custGeom>
              <a:avLst/>
              <a:gdLst>
                <a:gd name="T0" fmla="*/ 0 w 21"/>
                <a:gd name="T1" fmla="*/ 673 h 684"/>
                <a:gd name="T2" fmla="*/ 2 w 21"/>
                <a:gd name="T3" fmla="*/ 648 h 684"/>
                <a:gd name="T4" fmla="*/ 4 w 21"/>
                <a:gd name="T5" fmla="*/ 559 h 684"/>
                <a:gd name="T6" fmla="*/ 6 w 21"/>
                <a:gd name="T7" fmla="*/ 360 h 684"/>
                <a:gd name="T8" fmla="*/ 8 w 21"/>
                <a:gd name="T9" fmla="*/ 111 h 684"/>
                <a:gd name="T10" fmla="*/ 10 w 21"/>
                <a:gd name="T11" fmla="*/ 0 h 684"/>
                <a:gd name="T12" fmla="*/ 10 w 21"/>
                <a:gd name="T13" fmla="*/ 107 h 684"/>
                <a:gd name="T14" fmla="*/ 12 w 21"/>
                <a:gd name="T15" fmla="*/ 358 h 684"/>
                <a:gd name="T16" fmla="*/ 15 w 21"/>
                <a:gd name="T17" fmla="*/ 557 h 684"/>
                <a:gd name="T18" fmla="*/ 17 w 21"/>
                <a:gd name="T19" fmla="*/ 650 h 684"/>
                <a:gd name="T20" fmla="*/ 19 w 21"/>
                <a:gd name="T21" fmla="*/ 673 h 684"/>
                <a:gd name="T22" fmla="*/ 21 w 21"/>
                <a:gd name="T23" fmla="*/ 675 h 684"/>
                <a:gd name="T24" fmla="*/ 21 w 21"/>
                <a:gd name="T25" fmla="*/ 681 h 684"/>
                <a:gd name="T26" fmla="*/ 0 w 21"/>
                <a:gd name="T27" fmla="*/ 684 h 684"/>
                <a:gd name="T28" fmla="*/ 0 w 21"/>
                <a:gd name="T29" fmla="*/ 673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684">
                  <a:moveTo>
                    <a:pt x="0" y="673"/>
                  </a:moveTo>
                  <a:lnTo>
                    <a:pt x="2" y="648"/>
                  </a:lnTo>
                  <a:lnTo>
                    <a:pt x="4" y="559"/>
                  </a:lnTo>
                  <a:lnTo>
                    <a:pt x="6" y="360"/>
                  </a:lnTo>
                  <a:lnTo>
                    <a:pt x="8" y="111"/>
                  </a:lnTo>
                  <a:lnTo>
                    <a:pt x="10" y="0"/>
                  </a:lnTo>
                  <a:lnTo>
                    <a:pt x="10" y="107"/>
                  </a:lnTo>
                  <a:lnTo>
                    <a:pt x="12" y="358"/>
                  </a:lnTo>
                  <a:lnTo>
                    <a:pt x="15" y="557"/>
                  </a:lnTo>
                  <a:lnTo>
                    <a:pt x="17" y="650"/>
                  </a:lnTo>
                  <a:lnTo>
                    <a:pt x="19" y="673"/>
                  </a:lnTo>
                  <a:lnTo>
                    <a:pt x="21" y="675"/>
                  </a:lnTo>
                  <a:lnTo>
                    <a:pt x="21" y="681"/>
                  </a:lnTo>
                  <a:lnTo>
                    <a:pt x="0" y="684"/>
                  </a:lnTo>
                  <a:lnTo>
                    <a:pt x="0" y="673"/>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grpSp>
      <p:sp>
        <p:nvSpPr>
          <p:cNvPr id="82214" name="Line 294"/>
          <p:cNvSpPr>
            <a:spLocks noChangeShapeType="1"/>
          </p:cNvSpPr>
          <p:nvPr/>
        </p:nvSpPr>
        <p:spPr bwMode="auto">
          <a:xfrm>
            <a:off x="6794500" y="2006600"/>
            <a:ext cx="200025" cy="407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215" name="Line 295"/>
          <p:cNvSpPr>
            <a:spLocks noChangeShapeType="1"/>
          </p:cNvSpPr>
          <p:nvPr/>
        </p:nvSpPr>
        <p:spPr bwMode="auto">
          <a:xfrm>
            <a:off x="7050088" y="1819275"/>
            <a:ext cx="0" cy="862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216" name="Rectangle 296"/>
          <p:cNvSpPr>
            <a:spLocks noChangeArrowheads="1"/>
          </p:cNvSpPr>
          <p:nvPr/>
        </p:nvSpPr>
        <p:spPr bwMode="auto">
          <a:xfrm>
            <a:off x="6465888" y="1389063"/>
            <a:ext cx="11255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O-CB159</a:t>
            </a:r>
          </a:p>
        </p:txBody>
      </p:sp>
      <p:sp>
        <p:nvSpPr>
          <p:cNvPr id="82217" name="Rectangle 297"/>
          <p:cNvSpPr>
            <a:spLocks noChangeArrowheads="1"/>
          </p:cNvSpPr>
          <p:nvPr/>
        </p:nvSpPr>
        <p:spPr bwMode="auto">
          <a:xfrm>
            <a:off x="941388" y="4352925"/>
            <a:ext cx="13493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3’-CH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O-CB182/183</a:t>
            </a:r>
          </a:p>
        </p:txBody>
      </p:sp>
      <p:sp>
        <p:nvSpPr>
          <p:cNvPr id="82218" name="Rectangle 298"/>
          <p:cNvSpPr>
            <a:spLocks noChangeArrowheads="1"/>
          </p:cNvSpPr>
          <p:nvPr/>
        </p:nvSpPr>
        <p:spPr bwMode="auto">
          <a:xfrm>
            <a:off x="1249363" y="5000625"/>
            <a:ext cx="10302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O-CB178</a:t>
            </a:r>
          </a:p>
        </p:txBody>
      </p:sp>
      <p:sp>
        <p:nvSpPr>
          <p:cNvPr id="82219" name="Rectangle 299"/>
          <p:cNvSpPr>
            <a:spLocks noChangeArrowheads="1"/>
          </p:cNvSpPr>
          <p:nvPr/>
        </p:nvSpPr>
        <p:spPr bwMode="auto">
          <a:xfrm>
            <a:off x="1381125" y="4154488"/>
            <a:ext cx="103028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O-CB187</a:t>
            </a:r>
          </a:p>
        </p:txBody>
      </p:sp>
      <p:sp>
        <p:nvSpPr>
          <p:cNvPr id="82220" name="Rectangle 300"/>
          <p:cNvSpPr>
            <a:spLocks noChangeArrowheads="1"/>
          </p:cNvSpPr>
          <p:nvPr/>
        </p:nvSpPr>
        <p:spPr bwMode="auto">
          <a:xfrm>
            <a:off x="2874963" y="4156075"/>
            <a:ext cx="11160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O-CB172</a:t>
            </a:r>
          </a:p>
        </p:txBody>
      </p:sp>
      <p:sp>
        <p:nvSpPr>
          <p:cNvPr id="82221" name="Rectangle 301"/>
          <p:cNvSpPr>
            <a:spLocks noChangeArrowheads="1"/>
          </p:cNvSpPr>
          <p:nvPr/>
        </p:nvSpPr>
        <p:spPr bwMode="auto">
          <a:xfrm>
            <a:off x="2740025" y="3959225"/>
            <a:ext cx="10652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3’-CH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O-CB180</a:t>
            </a:r>
          </a:p>
        </p:txBody>
      </p:sp>
      <p:sp>
        <p:nvSpPr>
          <p:cNvPr id="82222" name="Rectangle 302"/>
          <p:cNvSpPr>
            <a:spLocks noChangeArrowheads="1"/>
          </p:cNvSpPr>
          <p:nvPr/>
        </p:nvSpPr>
        <p:spPr bwMode="auto">
          <a:xfrm>
            <a:off x="922338" y="5146675"/>
            <a:ext cx="11207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3’-CH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O-CB184</a:t>
            </a:r>
          </a:p>
        </p:txBody>
      </p:sp>
      <p:sp>
        <p:nvSpPr>
          <p:cNvPr id="82223" name="Rectangle 303"/>
          <p:cNvSpPr>
            <a:spLocks noChangeArrowheads="1"/>
          </p:cNvSpPr>
          <p:nvPr/>
        </p:nvSpPr>
        <p:spPr bwMode="auto">
          <a:xfrm>
            <a:off x="1604963" y="3981450"/>
            <a:ext cx="10302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O-CB177</a:t>
            </a:r>
          </a:p>
        </p:txBody>
      </p:sp>
      <p:grpSp>
        <p:nvGrpSpPr>
          <p:cNvPr id="82224" name="Group 304"/>
          <p:cNvGrpSpPr>
            <a:grpSpLocks/>
          </p:cNvGrpSpPr>
          <p:nvPr/>
        </p:nvGrpSpPr>
        <p:grpSpPr bwMode="auto">
          <a:xfrm>
            <a:off x="358775" y="3995738"/>
            <a:ext cx="3824288" cy="2149475"/>
            <a:chOff x="226" y="2517"/>
            <a:chExt cx="2409" cy="1354"/>
          </a:xfrm>
        </p:grpSpPr>
        <p:sp>
          <p:nvSpPr>
            <p:cNvPr id="82225" name="Freeform 305"/>
            <p:cNvSpPr>
              <a:spLocks/>
            </p:cNvSpPr>
            <p:nvPr/>
          </p:nvSpPr>
          <p:spPr bwMode="auto">
            <a:xfrm>
              <a:off x="551" y="2569"/>
              <a:ext cx="2083" cy="1055"/>
            </a:xfrm>
            <a:custGeom>
              <a:avLst/>
              <a:gdLst>
                <a:gd name="T0" fmla="*/ 29 w 1752"/>
                <a:gd name="T1" fmla="*/ 824 h 826"/>
                <a:gd name="T2" fmla="*/ 56 w 1752"/>
                <a:gd name="T3" fmla="*/ 824 h 826"/>
                <a:gd name="T4" fmla="*/ 86 w 1752"/>
                <a:gd name="T5" fmla="*/ 821 h 826"/>
                <a:gd name="T6" fmla="*/ 115 w 1752"/>
                <a:gd name="T7" fmla="*/ 821 h 826"/>
                <a:gd name="T8" fmla="*/ 144 w 1752"/>
                <a:gd name="T9" fmla="*/ 817 h 826"/>
                <a:gd name="T10" fmla="*/ 176 w 1752"/>
                <a:gd name="T11" fmla="*/ 819 h 826"/>
                <a:gd name="T12" fmla="*/ 203 w 1752"/>
                <a:gd name="T13" fmla="*/ 819 h 826"/>
                <a:gd name="T14" fmla="*/ 232 w 1752"/>
                <a:gd name="T15" fmla="*/ 792 h 826"/>
                <a:gd name="T16" fmla="*/ 262 w 1752"/>
                <a:gd name="T17" fmla="*/ 817 h 826"/>
                <a:gd name="T18" fmla="*/ 291 w 1752"/>
                <a:gd name="T19" fmla="*/ 815 h 826"/>
                <a:gd name="T20" fmla="*/ 320 w 1752"/>
                <a:gd name="T21" fmla="*/ 824 h 826"/>
                <a:gd name="T22" fmla="*/ 350 w 1752"/>
                <a:gd name="T23" fmla="*/ 819 h 826"/>
                <a:gd name="T24" fmla="*/ 379 w 1752"/>
                <a:gd name="T25" fmla="*/ 824 h 826"/>
                <a:gd name="T26" fmla="*/ 408 w 1752"/>
                <a:gd name="T27" fmla="*/ 821 h 826"/>
                <a:gd name="T28" fmla="*/ 438 w 1752"/>
                <a:gd name="T29" fmla="*/ 819 h 826"/>
                <a:gd name="T30" fmla="*/ 467 w 1752"/>
                <a:gd name="T31" fmla="*/ 821 h 826"/>
                <a:gd name="T32" fmla="*/ 497 w 1752"/>
                <a:gd name="T33" fmla="*/ 819 h 826"/>
                <a:gd name="T34" fmla="*/ 526 w 1752"/>
                <a:gd name="T35" fmla="*/ 824 h 826"/>
                <a:gd name="T36" fmla="*/ 555 w 1752"/>
                <a:gd name="T37" fmla="*/ 817 h 826"/>
                <a:gd name="T38" fmla="*/ 585 w 1752"/>
                <a:gd name="T39" fmla="*/ 821 h 826"/>
                <a:gd name="T40" fmla="*/ 614 w 1752"/>
                <a:gd name="T41" fmla="*/ 821 h 826"/>
                <a:gd name="T42" fmla="*/ 643 w 1752"/>
                <a:gd name="T43" fmla="*/ 824 h 826"/>
                <a:gd name="T44" fmla="*/ 673 w 1752"/>
                <a:gd name="T45" fmla="*/ 808 h 826"/>
                <a:gd name="T46" fmla="*/ 702 w 1752"/>
                <a:gd name="T47" fmla="*/ 571 h 826"/>
                <a:gd name="T48" fmla="*/ 731 w 1752"/>
                <a:gd name="T49" fmla="*/ 316 h 826"/>
                <a:gd name="T50" fmla="*/ 761 w 1752"/>
                <a:gd name="T51" fmla="*/ 429 h 826"/>
                <a:gd name="T52" fmla="*/ 790 w 1752"/>
                <a:gd name="T53" fmla="*/ 817 h 826"/>
                <a:gd name="T54" fmla="*/ 819 w 1752"/>
                <a:gd name="T55" fmla="*/ 817 h 826"/>
                <a:gd name="T56" fmla="*/ 849 w 1752"/>
                <a:gd name="T57" fmla="*/ 815 h 826"/>
                <a:gd name="T58" fmla="*/ 878 w 1752"/>
                <a:gd name="T59" fmla="*/ 788 h 826"/>
                <a:gd name="T60" fmla="*/ 907 w 1752"/>
                <a:gd name="T61" fmla="*/ 754 h 826"/>
                <a:gd name="T62" fmla="*/ 937 w 1752"/>
                <a:gd name="T63" fmla="*/ 447 h 826"/>
                <a:gd name="T64" fmla="*/ 966 w 1752"/>
                <a:gd name="T65" fmla="*/ 806 h 826"/>
                <a:gd name="T66" fmla="*/ 995 w 1752"/>
                <a:gd name="T67" fmla="*/ 808 h 826"/>
                <a:gd name="T68" fmla="*/ 1025 w 1752"/>
                <a:gd name="T69" fmla="*/ 282 h 826"/>
                <a:gd name="T70" fmla="*/ 1054 w 1752"/>
                <a:gd name="T71" fmla="*/ 808 h 826"/>
                <a:gd name="T72" fmla="*/ 1083 w 1752"/>
                <a:gd name="T73" fmla="*/ 772 h 826"/>
                <a:gd name="T74" fmla="*/ 1113 w 1752"/>
                <a:gd name="T75" fmla="*/ 812 h 826"/>
                <a:gd name="T76" fmla="*/ 1142 w 1752"/>
                <a:gd name="T77" fmla="*/ 812 h 826"/>
                <a:gd name="T78" fmla="*/ 1171 w 1752"/>
                <a:gd name="T79" fmla="*/ 806 h 826"/>
                <a:gd name="T80" fmla="*/ 1201 w 1752"/>
                <a:gd name="T81" fmla="*/ 803 h 826"/>
                <a:gd name="T82" fmla="*/ 1230 w 1752"/>
                <a:gd name="T83" fmla="*/ 799 h 826"/>
                <a:gd name="T84" fmla="*/ 1259 w 1752"/>
                <a:gd name="T85" fmla="*/ 799 h 826"/>
                <a:gd name="T86" fmla="*/ 1289 w 1752"/>
                <a:gd name="T87" fmla="*/ 808 h 826"/>
                <a:gd name="T88" fmla="*/ 1318 w 1752"/>
                <a:gd name="T89" fmla="*/ 799 h 826"/>
                <a:gd name="T90" fmla="*/ 1348 w 1752"/>
                <a:gd name="T91" fmla="*/ 808 h 826"/>
                <a:gd name="T92" fmla="*/ 1377 w 1752"/>
                <a:gd name="T93" fmla="*/ 803 h 826"/>
                <a:gd name="T94" fmla="*/ 1406 w 1752"/>
                <a:gd name="T95" fmla="*/ 794 h 826"/>
                <a:gd name="T96" fmla="*/ 1436 w 1752"/>
                <a:gd name="T97" fmla="*/ 799 h 826"/>
                <a:gd name="T98" fmla="*/ 1465 w 1752"/>
                <a:gd name="T99" fmla="*/ 801 h 826"/>
                <a:gd name="T100" fmla="*/ 1494 w 1752"/>
                <a:gd name="T101" fmla="*/ 792 h 826"/>
                <a:gd name="T102" fmla="*/ 1524 w 1752"/>
                <a:gd name="T103" fmla="*/ 799 h 826"/>
                <a:gd name="T104" fmla="*/ 1553 w 1752"/>
                <a:gd name="T105" fmla="*/ 794 h 826"/>
                <a:gd name="T106" fmla="*/ 1582 w 1752"/>
                <a:gd name="T107" fmla="*/ 803 h 826"/>
                <a:gd name="T108" fmla="*/ 1612 w 1752"/>
                <a:gd name="T109" fmla="*/ 797 h 826"/>
                <a:gd name="T110" fmla="*/ 1641 w 1752"/>
                <a:gd name="T111" fmla="*/ 733 h 826"/>
                <a:gd name="T112" fmla="*/ 1670 w 1752"/>
                <a:gd name="T113" fmla="*/ 788 h 826"/>
                <a:gd name="T114" fmla="*/ 1700 w 1752"/>
                <a:gd name="T115" fmla="*/ 770 h 826"/>
                <a:gd name="T116" fmla="*/ 1729 w 1752"/>
                <a:gd name="T117" fmla="*/ 79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52" h="826">
                  <a:moveTo>
                    <a:pt x="0" y="819"/>
                  </a:moveTo>
                  <a:lnTo>
                    <a:pt x="2" y="815"/>
                  </a:lnTo>
                  <a:lnTo>
                    <a:pt x="4" y="815"/>
                  </a:lnTo>
                  <a:lnTo>
                    <a:pt x="7" y="819"/>
                  </a:lnTo>
                  <a:lnTo>
                    <a:pt x="9" y="819"/>
                  </a:lnTo>
                  <a:lnTo>
                    <a:pt x="11" y="817"/>
                  </a:lnTo>
                  <a:lnTo>
                    <a:pt x="11" y="817"/>
                  </a:lnTo>
                  <a:lnTo>
                    <a:pt x="13" y="819"/>
                  </a:lnTo>
                  <a:lnTo>
                    <a:pt x="16" y="819"/>
                  </a:lnTo>
                  <a:lnTo>
                    <a:pt x="18" y="821"/>
                  </a:lnTo>
                  <a:lnTo>
                    <a:pt x="20" y="821"/>
                  </a:lnTo>
                  <a:lnTo>
                    <a:pt x="22" y="821"/>
                  </a:lnTo>
                  <a:lnTo>
                    <a:pt x="25" y="821"/>
                  </a:lnTo>
                  <a:lnTo>
                    <a:pt x="27" y="821"/>
                  </a:lnTo>
                  <a:lnTo>
                    <a:pt x="29" y="824"/>
                  </a:lnTo>
                  <a:lnTo>
                    <a:pt x="29" y="824"/>
                  </a:lnTo>
                  <a:lnTo>
                    <a:pt x="32" y="821"/>
                  </a:lnTo>
                  <a:lnTo>
                    <a:pt x="34" y="817"/>
                  </a:lnTo>
                  <a:lnTo>
                    <a:pt x="36" y="817"/>
                  </a:lnTo>
                  <a:lnTo>
                    <a:pt x="38" y="819"/>
                  </a:lnTo>
                  <a:lnTo>
                    <a:pt x="41" y="821"/>
                  </a:lnTo>
                  <a:lnTo>
                    <a:pt x="41" y="821"/>
                  </a:lnTo>
                  <a:lnTo>
                    <a:pt x="43" y="824"/>
                  </a:lnTo>
                  <a:lnTo>
                    <a:pt x="45" y="821"/>
                  </a:lnTo>
                  <a:lnTo>
                    <a:pt x="47" y="824"/>
                  </a:lnTo>
                  <a:lnTo>
                    <a:pt x="50" y="819"/>
                  </a:lnTo>
                  <a:lnTo>
                    <a:pt x="52" y="819"/>
                  </a:lnTo>
                  <a:lnTo>
                    <a:pt x="54" y="817"/>
                  </a:lnTo>
                  <a:lnTo>
                    <a:pt x="54" y="821"/>
                  </a:lnTo>
                  <a:lnTo>
                    <a:pt x="56" y="824"/>
                  </a:lnTo>
                  <a:lnTo>
                    <a:pt x="61" y="824"/>
                  </a:lnTo>
                  <a:lnTo>
                    <a:pt x="61" y="821"/>
                  </a:lnTo>
                  <a:lnTo>
                    <a:pt x="63" y="819"/>
                  </a:lnTo>
                  <a:lnTo>
                    <a:pt x="65" y="815"/>
                  </a:lnTo>
                  <a:lnTo>
                    <a:pt x="68" y="817"/>
                  </a:lnTo>
                  <a:lnTo>
                    <a:pt x="70" y="817"/>
                  </a:lnTo>
                  <a:lnTo>
                    <a:pt x="72" y="821"/>
                  </a:lnTo>
                  <a:lnTo>
                    <a:pt x="72" y="824"/>
                  </a:lnTo>
                  <a:lnTo>
                    <a:pt x="74" y="821"/>
                  </a:lnTo>
                  <a:lnTo>
                    <a:pt x="77" y="824"/>
                  </a:lnTo>
                  <a:lnTo>
                    <a:pt x="79" y="819"/>
                  </a:lnTo>
                  <a:lnTo>
                    <a:pt x="81" y="821"/>
                  </a:lnTo>
                  <a:lnTo>
                    <a:pt x="83" y="821"/>
                  </a:lnTo>
                  <a:lnTo>
                    <a:pt x="83" y="824"/>
                  </a:lnTo>
                  <a:lnTo>
                    <a:pt x="86" y="821"/>
                  </a:lnTo>
                  <a:lnTo>
                    <a:pt x="88" y="821"/>
                  </a:lnTo>
                  <a:lnTo>
                    <a:pt x="90" y="821"/>
                  </a:lnTo>
                  <a:lnTo>
                    <a:pt x="92" y="824"/>
                  </a:lnTo>
                  <a:lnTo>
                    <a:pt x="95" y="824"/>
                  </a:lnTo>
                  <a:lnTo>
                    <a:pt x="97" y="824"/>
                  </a:lnTo>
                  <a:lnTo>
                    <a:pt x="99" y="824"/>
                  </a:lnTo>
                  <a:lnTo>
                    <a:pt x="101" y="821"/>
                  </a:lnTo>
                  <a:lnTo>
                    <a:pt x="101" y="819"/>
                  </a:lnTo>
                  <a:lnTo>
                    <a:pt x="104" y="821"/>
                  </a:lnTo>
                  <a:lnTo>
                    <a:pt x="106" y="819"/>
                  </a:lnTo>
                  <a:lnTo>
                    <a:pt x="108" y="821"/>
                  </a:lnTo>
                  <a:lnTo>
                    <a:pt x="111" y="824"/>
                  </a:lnTo>
                  <a:lnTo>
                    <a:pt x="113" y="824"/>
                  </a:lnTo>
                  <a:lnTo>
                    <a:pt x="115" y="824"/>
                  </a:lnTo>
                  <a:lnTo>
                    <a:pt x="115" y="821"/>
                  </a:lnTo>
                  <a:lnTo>
                    <a:pt x="117" y="824"/>
                  </a:lnTo>
                  <a:lnTo>
                    <a:pt x="120" y="824"/>
                  </a:lnTo>
                  <a:lnTo>
                    <a:pt x="122" y="824"/>
                  </a:lnTo>
                  <a:lnTo>
                    <a:pt x="124" y="824"/>
                  </a:lnTo>
                  <a:lnTo>
                    <a:pt x="126" y="824"/>
                  </a:lnTo>
                  <a:lnTo>
                    <a:pt x="126" y="824"/>
                  </a:lnTo>
                  <a:lnTo>
                    <a:pt x="129" y="819"/>
                  </a:lnTo>
                  <a:lnTo>
                    <a:pt x="131" y="815"/>
                  </a:lnTo>
                  <a:lnTo>
                    <a:pt x="133" y="817"/>
                  </a:lnTo>
                  <a:lnTo>
                    <a:pt x="135" y="819"/>
                  </a:lnTo>
                  <a:lnTo>
                    <a:pt x="138" y="824"/>
                  </a:lnTo>
                  <a:lnTo>
                    <a:pt x="140" y="824"/>
                  </a:lnTo>
                  <a:lnTo>
                    <a:pt x="142" y="819"/>
                  </a:lnTo>
                  <a:lnTo>
                    <a:pt x="144" y="817"/>
                  </a:lnTo>
                  <a:lnTo>
                    <a:pt x="144" y="817"/>
                  </a:lnTo>
                  <a:lnTo>
                    <a:pt x="147" y="824"/>
                  </a:lnTo>
                  <a:lnTo>
                    <a:pt x="149" y="824"/>
                  </a:lnTo>
                  <a:lnTo>
                    <a:pt x="151" y="821"/>
                  </a:lnTo>
                  <a:lnTo>
                    <a:pt x="153" y="821"/>
                  </a:lnTo>
                  <a:lnTo>
                    <a:pt x="156" y="821"/>
                  </a:lnTo>
                  <a:lnTo>
                    <a:pt x="158" y="824"/>
                  </a:lnTo>
                  <a:lnTo>
                    <a:pt x="158" y="826"/>
                  </a:lnTo>
                  <a:lnTo>
                    <a:pt x="160" y="824"/>
                  </a:lnTo>
                  <a:lnTo>
                    <a:pt x="162" y="824"/>
                  </a:lnTo>
                  <a:lnTo>
                    <a:pt x="165" y="824"/>
                  </a:lnTo>
                  <a:lnTo>
                    <a:pt x="167" y="824"/>
                  </a:lnTo>
                  <a:lnTo>
                    <a:pt x="169" y="824"/>
                  </a:lnTo>
                  <a:lnTo>
                    <a:pt x="171" y="821"/>
                  </a:lnTo>
                  <a:lnTo>
                    <a:pt x="174" y="821"/>
                  </a:lnTo>
                  <a:lnTo>
                    <a:pt x="176" y="819"/>
                  </a:lnTo>
                  <a:lnTo>
                    <a:pt x="176" y="821"/>
                  </a:lnTo>
                  <a:lnTo>
                    <a:pt x="178" y="821"/>
                  </a:lnTo>
                  <a:lnTo>
                    <a:pt x="180" y="819"/>
                  </a:lnTo>
                  <a:lnTo>
                    <a:pt x="183" y="817"/>
                  </a:lnTo>
                  <a:lnTo>
                    <a:pt x="185" y="817"/>
                  </a:lnTo>
                  <a:lnTo>
                    <a:pt x="187" y="819"/>
                  </a:lnTo>
                  <a:lnTo>
                    <a:pt x="187" y="821"/>
                  </a:lnTo>
                  <a:lnTo>
                    <a:pt x="190" y="821"/>
                  </a:lnTo>
                  <a:lnTo>
                    <a:pt x="192" y="821"/>
                  </a:lnTo>
                  <a:lnTo>
                    <a:pt x="194" y="824"/>
                  </a:lnTo>
                  <a:lnTo>
                    <a:pt x="196" y="821"/>
                  </a:lnTo>
                  <a:lnTo>
                    <a:pt x="199" y="817"/>
                  </a:lnTo>
                  <a:lnTo>
                    <a:pt x="199" y="815"/>
                  </a:lnTo>
                  <a:lnTo>
                    <a:pt x="201" y="815"/>
                  </a:lnTo>
                  <a:lnTo>
                    <a:pt x="203" y="819"/>
                  </a:lnTo>
                  <a:lnTo>
                    <a:pt x="205" y="819"/>
                  </a:lnTo>
                  <a:lnTo>
                    <a:pt x="208" y="821"/>
                  </a:lnTo>
                  <a:lnTo>
                    <a:pt x="210" y="821"/>
                  </a:lnTo>
                  <a:lnTo>
                    <a:pt x="212" y="821"/>
                  </a:lnTo>
                  <a:lnTo>
                    <a:pt x="214" y="821"/>
                  </a:lnTo>
                  <a:lnTo>
                    <a:pt x="217" y="824"/>
                  </a:lnTo>
                  <a:lnTo>
                    <a:pt x="217" y="824"/>
                  </a:lnTo>
                  <a:lnTo>
                    <a:pt x="219" y="821"/>
                  </a:lnTo>
                  <a:lnTo>
                    <a:pt x="221" y="821"/>
                  </a:lnTo>
                  <a:lnTo>
                    <a:pt x="223" y="821"/>
                  </a:lnTo>
                  <a:lnTo>
                    <a:pt x="226" y="817"/>
                  </a:lnTo>
                  <a:lnTo>
                    <a:pt x="228" y="812"/>
                  </a:lnTo>
                  <a:lnTo>
                    <a:pt x="230" y="806"/>
                  </a:lnTo>
                  <a:lnTo>
                    <a:pt x="230" y="794"/>
                  </a:lnTo>
                  <a:lnTo>
                    <a:pt x="232" y="792"/>
                  </a:lnTo>
                  <a:lnTo>
                    <a:pt x="235" y="794"/>
                  </a:lnTo>
                  <a:lnTo>
                    <a:pt x="237" y="808"/>
                  </a:lnTo>
                  <a:lnTo>
                    <a:pt x="239" y="812"/>
                  </a:lnTo>
                  <a:lnTo>
                    <a:pt x="241" y="817"/>
                  </a:lnTo>
                  <a:lnTo>
                    <a:pt x="244" y="817"/>
                  </a:lnTo>
                  <a:lnTo>
                    <a:pt x="246" y="819"/>
                  </a:lnTo>
                  <a:lnTo>
                    <a:pt x="248" y="819"/>
                  </a:lnTo>
                  <a:lnTo>
                    <a:pt x="248" y="819"/>
                  </a:lnTo>
                  <a:lnTo>
                    <a:pt x="250" y="819"/>
                  </a:lnTo>
                  <a:lnTo>
                    <a:pt x="253" y="819"/>
                  </a:lnTo>
                  <a:lnTo>
                    <a:pt x="255" y="821"/>
                  </a:lnTo>
                  <a:lnTo>
                    <a:pt x="257" y="817"/>
                  </a:lnTo>
                  <a:lnTo>
                    <a:pt x="260" y="817"/>
                  </a:lnTo>
                  <a:lnTo>
                    <a:pt x="260" y="815"/>
                  </a:lnTo>
                  <a:lnTo>
                    <a:pt x="262" y="817"/>
                  </a:lnTo>
                  <a:lnTo>
                    <a:pt x="264" y="817"/>
                  </a:lnTo>
                  <a:lnTo>
                    <a:pt x="266" y="819"/>
                  </a:lnTo>
                  <a:lnTo>
                    <a:pt x="269" y="819"/>
                  </a:lnTo>
                  <a:lnTo>
                    <a:pt x="271" y="806"/>
                  </a:lnTo>
                  <a:lnTo>
                    <a:pt x="273" y="785"/>
                  </a:lnTo>
                  <a:lnTo>
                    <a:pt x="273" y="740"/>
                  </a:lnTo>
                  <a:lnTo>
                    <a:pt x="275" y="695"/>
                  </a:lnTo>
                  <a:lnTo>
                    <a:pt x="278" y="632"/>
                  </a:lnTo>
                  <a:lnTo>
                    <a:pt x="280" y="609"/>
                  </a:lnTo>
                  <a:lnTo>
                    <a:pt x="282" y="621"/>
                  </a:lnTo>
                  <a:lnTo>
                    <a:pt x="284" y="670"/>
                  </a:lnTo>
                  <a:lnTo>
                    <a:pt x="287" y="722"/>
                  </a:lnTo>
                  <a:lnTo>
                    <a:pt x="289" y="765"/>
                  </a:lnTo>
                  <a:lnTo>
                    <a:pt x="291" y="801"/>
                  </a:lnTo>
                  <a:lnTo>
                    <a:pt x="291" y="815"/>
                  </a:lnTo>
                  <a:lnTo>
                    <a:pt x="293" y="821"/>
                  </a:lnTo>
                  <a:lnTo>
                    <a:pt x="296" y="821"/>
                  </a:lnTo>
                  <a:lnTo>
                    <a:pt x="298" y="821"/>
                  </a:lnTo>
                  <a:lnTo>
                    <a:pt x="300" y="821"/>
                  </a:lnTo>
                  <a:lnTo>
                    <a:pt x="302" y="824"/>
                  </a:lnTo>
                  <a:lnTo>
                    <a:pt x="302" y="821"/>
                  </a:lnTo>
                  <a:lnTo>
                    <a:pt x="305" y="821"/>
                  </a:lnTo>
                  <a:lnTo>
                    <a:pt x="307" y="819"/>
                  </a:lnTo>
                  <a:lnTo>
                    <a:pt x="309" y="821"/>
                  </a:lnTo>
                  <a:lnTo>
                    <a:pt x="311" y="821"/>
                  </a:lnTo>
                  <a:lnTo>
                    <a:pt x="314" y="821"/>
                  </a:lnTo>
                  <a:lnTo>
                    <a:pt x="316" y="821"/>
                  </a:lnTo>
                  <a:lnTo>
                    <a:pt x="318" y="821"/>
                  </a:lnTo>
                  <a:lnTo>
                    <a:pt x="320" y="824"/>
                  </a:lnTo>
                  <a:lnTo>
                    <a:pt x="320" y="824"/>
                  </a:lnTo>
                  <a:lnTo>
                    <a:pt x="323" y="824"/>
                  </a:lnTo>
                  <a:lnTo>
                    <a:pt x="325" y="821"/>
                  </a:lnTo>
                  <a:lnTo>
                    <a:pt x="327" y="821"/>
                  </a:lnTo>
                  <a:lnTo>
                    <a:pt x="329" y="819"/>
                  </a:lnTo>
                  <a:lnTo>
                    <a:pt x="332" y="821"/>
                  </a:lnTo>
                  <a:lnTo>
                    <a:pt x="334" y="821"/>
                  </a:lnTo>
                  <a:lnTo>
                    <a:pt x="334" y="821"/>
                  </a:lnTo>
                  <a:lnTo>
                    <a:pt x="336" y="821"/>
                  </a:lnTo>
                  <a:lnTo>
                    <a:pt x="339" y="824"/>
                  </a:lnTo>
                  <a:lnTo>
                    <a:pt x="341" y="824"/>
                  </a:lnTo>
                  <a:lnTo>
                    <a:pt x="343" y="821"/>
                  </a:lnTo>
                  <a:lnTo>
                    <a:pt x="345" y="819"/>
                  </a:lnTo>
                  <a:lnTo>
                    <a:pt x="345" y="817"/>
                  </a:lnTo>
                  <a:lnTo>
                    <a:pt x="348" y="819"/>
                  </a:lnTo>
                  <a:lnTo>
                    <a:pt x="350" y="819"/>
                  </a:lnTo>
                  <a:lnTo>
                    <a:pt x="352" y="821"/>
                  </a:lnTo>
                  <a:lnTo>
                    <a:pt x="354" y="821"/>
                  </a:lnTo>
                  <a:lnTo>
                    <a:pt x="357" y="821"/>
                  </a:lnTo>
                  <a:lnTo>
                    <a:pt x="359" y="821"/>
                  </a:lnTo>
                  <a:lnTo>
                    <a:pt x="361" y="821"/>
                  </a:lnTo>
                  <a:lnTo>
                    <a:pt x="363" y="821"/>
                  </a:lnTo>
                  <a:lnTo>
                    <a:pt x="363" y="821"/>
                  </a:lnTo>
                  <a:lnTo>
                    <a:pt x="366" y="824"/>
                  </a:lnTo>
                  <a:lnTo>
                    <a:pt x="368" y="824"/>
                  </a:lnTo>
                  <a:lnTo>
                    <a:pt x="370" y="824"/>
                  </a:lnTo>
                  <a:lnTo>
                    <a:pt x="372" y="819"/>
                  </a:lnTo>
                  <a:lnTo>
                    <a:pt x="375" y="819"/>
                  </a:lnTo>
                  <a:lnTo>
                    <a:pt x="375" y="819"/>
                  </a:lnTo>
                  <a:lnTo>
                    <a:pt x="377" y="821"/>
                  </a:lnTo>
                  <a:lnTo>
                    <a:pt x="379" y="824"/>
                  </a:lnTo>
                  <a:lnTo>
                    <a:pt x="381" y="824"/>
                  </a:lnTo>
                  <a:lnTo>
                    <a:pt x="384" y="821"/>
                  </a:lnTo>
                  <a:lnTo>
                    <a:pt x="386" y="819"/>
                  </a:lnTo>
                  <a:lnTo>
                    <a:pt x="388" y="819"/>
                  </a:lnTo>
                  <a:lnTo>
                    <a:pt x="390" y="819"/>
                  </a:lnTo>
                  <a:lnTo>
                    <a:pt x="393" y="821"/>
                  </a:lnTo>
                  <a:lnTo>
                    <a:pt x="393" y="821"/>
                  </a:lnTo>
                  <a:lnTo>
                    <a:pt x="395" y="821"/>
                  </a:lnTo>
                  <a:lnTo>
                    <a:pt x="397" y="817"/>
                  </a:lnTo>
                  <a:lnTo>
                    <a:pt x="399" y="817"/>
                  </a:lnTo>
                  <a:lnTo>
                    <a:pt x="402" y="819"/>
                  </a:lnTo>
                  <a:lnTo>
                    <a:pt x="404" y="819"/>
                  </a:lnTo>
                  <a:lnTo>
                    <a:pt x="406" y="819"/>
                  </a:lnTo>
                  <a:lnTo>
                    <a:pt x="406" y="819"/>
                  </a:lnTo>
                  <a:lnTo>
                    <a:pt x="408" y="821"/>
                  </a:lnTo>
                  <a:lnTo>
                    <a:pt x="411" y="824"/>
                  </a:lnTo>
                  <a:lnTo>
                    <a:pt x="413" y="821"/>
                  </a:lnTo>
                  <a:lnTo>
                    <a:pt x="415" y="821"/>
                  </a:lnTo>
                  <a:lnTo>
                    <a:pt x="418" y="821"/>
                  </a:lnTo>
                  <a:lnTo>
                    <a:pt x="418" y="821"/>
                  </a:lnTo>
                  <a:lnTo>
                    <a:pt x="420" y="821"/>
                  </a:lnTo>
                  <a:lnTo>
                    <a:pt x="422" y="821"/>
                  </a:lnTo>
                  <a:lnTo>
                    <a:pt x="424" y="819"/>
                  </a:lnTo>
                  <a:lnTo>
                    <a:pt x="427" y="819"/>
                  </a:lnTo>
                  <a:lnTo>
                    <a:pt x="429" y="821"/>
                  </a:lnTo>
                  <a:lnTo>
                    <a:pt x="431" y="824"/>
                  </a:lnTo>
                  <a:lnTo>
                    <a:pt x="433" y="824"/>
                  </a:lnTo>
                  <a:lnTo>
                    <a:pt x="436" y="824"/>
                  </a:lnTo>
                  <a:lnTo>
                    <a:pt x="436" y="824"/>
                  </a:lnTo>
                  <a:lnTo>
                    <a:pt x="438" y="819"/>
                  </a:lnTo>
                  <a:lnTo>
                    <a:pt x="440" y="819"/>
                  </a:lnTo>
                  <a:lnTo>
                    <a:pt x="442" y="821"/>
                  </a:lnTo>
                  <a:lnTo>
                    <a:pt x="445" y="824"/>
                  </a:lnTo>
                  <a:lnTo>
                    <a:pt x="447" y="824"/>
                  </a:lnTo>
                  <a:lnTo>
                    <a:pt x="449" y="819"/>
                  </a:lnTo>
                  <a:lnTo>
                    <a:pt x="449" y="819"/>
                  </a:lnTo>
                  <a:lnTo>
                    <a:pt x="451" y="817"/>
                  </a:lnTo>
                  <a:lnTo>
                    <a:pt x="454" y="821"/>
                  </a:lnTo>
                  <a:lnTo>
                    <a:pt x="456" y="819"/>
                  </a:lnTo>
                  <a:lnTo>
                    <a:pt x="458" y="819"/>
                  </a:lnTo>
                  <a:lnTo>
                    <a:pt x="460" y="819"/>
                  </a:lnTo>
                  <a:lnTo>
                    <a:pt x="463" y="817"/>
                  </a:lnTo>
                  <a:lnTo>
                    <a:pt x="465" y="817"/>
                  </a:lnTo>
                  <a:lnTo>
                    <a:pt x="467" y="819"/>
                  </a:lnTo>
                  <a:lnTo>
                    <a:pt x="467" y="821"/>
                  </a:lnTo>
                  <a:lnTo>
                    <a:pt x="469" y="821"/>
                  </a:lnTo>
                  <a:lnTo>
                    <a:pt x="472" y="819"/>
                  </a:lnTo>
                  <a:lnTo>
                    <a:pt x="474" y="817"/>
                  </a:lnTo>
                  <a:lnTo>
                    <a:pt x="476" y="819"/>
                  </a:lnTo>
                  <a:lnTo>
                    <a:pt x="478" y="819"/>
                  </a:lnTo>
                  <a:lnTo>
                    <a:pt x="478" y="821"/>
                  </a:lnTo>
                  <a:lnTo>
                    <a:pt x="481" y="821"/>
                  </a:lnTo>
                  <a:lnTo>
                    <a:pt x="483" y="824"/>
                  </a:lnTo>
                  <a:lnTo>
                    <a:pt x="485" y="824"/>
                  </a:lnTo>
                  <a:lnTo>
                    <a:pt x="487" y="824"/>
                  </a:lnTo>
                  <a:lnTo>
                    <a:pt x="490" y="824"/>
                  </a:lnTo>
                  <a:lnTo>
                    <a:pt x="490" y="824"/>
                  </a:lnTo>
                  <a:lnTo>
                    <a:pt x="492" y="821"/>
                  </a:lnTo>
                  <a:lnTo>
                    <a:pt x="494" y="819"/>
                  </a:lnTo>
                  <a:lnTo>
                    <a:pt x="497" y="819"/>
                  </a:lnTo>
                  <a:lnTo>
                    <a:pt x="499" y="817"/>
                  </a:lnTo>
                  <a:lnTo>
                    <a:pt x="501" y="817"/>
                  </a:lnTo>
                  <a:lnTo>
                    <a:pt x="503" y="815"/>
                  </a:lnTo>
                  <a:lnTo>
                    <a:pt x="506" y="815"/>
                  </a:lnTo>
                  <a:lnTo>
                    <a:pt x="508" y="815"/>
                  </a:lnTo>
                  <a:lnTo>
                    <a:pt x="510" y="815"/>
                  </a:lnTo>
                  <a:lnTo>
                    <a:pt x="510" y="812"/>
                  </a:lnTo>
                  <a:lnTo>
                    <a:pt x="512" y="812"/>
                  </a:lnTo>
                  <a:lnTo>
                    <a:pt x="515" y="815"/>
                  </a:lnTo>
                  <a:lnTo>
                    <a:pt x="517" y="819"/>
                  </a:lnTo>
                  <a:lnTo>
                    <a:pt x="519" y="819"/>
                  </a:lnTo>
                  <a:lnTo>
                    <a:pt x="521" y="819"/>
                  </a:lnTo>
                  <a:lnTo>
                    <a:pt x="521" y="819"/>
                  </a:lnTo>
                  <a:lnTo>
                    <a:pt x="524" y="819"/>
                  </a:lnTo>
                  <a:lnTo>
                    <a:pt x="526" y="824"/>
                  </a:lnTo>
                  <a:lnTo>
                    <a:pt x="528" y="824"/>
                  </a:lnTo>
                  <a:lnTo>
                    <a:pt x="530" y="824"/>
                  </a:lnTo>
                  <a:lnTo>
                    <a:pt x="533" y="824"/>
                  </a:lnTo>
                  <a:lnTo>
                    <a:pt x="533" y="824"/>
                  </a:lnTo>
                  <a:lnTo>
                    <a:pt x="537" y="824"/>
                  </a:lnTo>
                  <a:lnTo>
                    <a:pt x="539" y="821"/>
                  </a:lnTo>
                  <a:lnTo>
                    <a:pt x="539" y="819"/>
                  </a:lnTo>
                  <a:lnTo>
                    <a:pt x="542" y="821"/>
                  </a:lnTo>
                  <a:lnTo>
                    <a:pt x="544" y="821"/>
                  </a:lnTo>
                  <a:lnTo>
                    <a:pt x="546" y="821"/>
                  </a:lnTo>
                  <a:lnTo>
                    <a:pt x="548" y="821"/>
                  </a:lnTo>
                  <a:lnTo>
                    <a:pt x="551" y="821"/>
                  </a:lnTo>
                  <a:lnTo>
                    <a:pt x="551" y="819"/>
                  </a:lnTo>
                  <a:lnTo>
                    <a:pt x="553" y="817"/>
                  </a:lnTo>
                  <a:lnTo>
                    <a:pt x="555" y="817"/>
                  </a:lnTo>
                  <a:lnTo>
                    <a:pt x="557" y="817"/>
                  </a:lnTo>
                  <a:lnTo>
                    <a:pt x="560" y="817"/>
                  </a:lnTo>
                  <a:lnTo>
                    <a:pt x="562" y="821"/>
                  </a:lnTo>
                  <a:lnTo>
                    <a:pt x="564" y="819"/>
                  </a:lnTo>
                  <a:lnTo>
                    <a:pt x="564" y="819"/>
                  </a:lnTo>
                  <a:lnTo>
                    <a:pt x="566" y="819"/>
                  </a:lnTo>
                  <a:lnTo>
                    <a:pt x="569" y="821"/>
                  </a:lnTo>
                  <a:lnTo>
                    <a:pt x="571" y="819"/>
                  </a:lnTo>
                  <a:lnTo>
                    <a:pt x="573" y="821"/>
                  </a:lnTo>
                  <a:lnTo>
                    <a:pt x="576" y="821"/>
                  </a:lnTo>
                  <a:lnTo>
                    <a:pt x="578" y="821"/>
                  </a:lnTo>
                  <a:lnTo>
                    <a:pt x="580" y="819"/>
                  </a:lnTo>
                  <a:lnTo>
                    <a:pt x="582" y="819"/>
                  </a:lnTo>
                  <a:lnTo>
                    <a:pt x="582" y="821"/>
                  </a:lnTo>
                  <a:lnTo>
                    <a:pt x="585" y="821"/>
                  </a:lnTo>
                  <a:lnTo>
                    <a:pt x="587" y="821"/>
                  </a:lnTo>
                  <a:lnTo>
                    <a:pt x="589" y="821"/>
                  </a:lnTo>
                  <a:lnTo>
                    <a:pt x="591" y="821"/>
                  </a:lnTo>
                  <a:lnTo>
                    <a:pt x="594" y="819"/>
                  </a:lnTo>
                  <a:lnTo>
                    <a:pt x="594" y="819"/>
                  </a:lnTo>
                  <a:lnTo>
                    <a:pt x="596" y="817"/>
                  </a:lnTo>
                  <a:lnTo>
                    <a:pt x="598" y="819"/>
                  </a:lnTo>
                  <a:lnTo>
                    <a:pt x="600" y="817"/>
                  </a:lnTo>
                  <a:lnTo>
                    <a:pt x="603" y="819"/>
                  </a:lnTo>
                  <a:lnTo>
                    <a:pt x="605" y="819"/>
                  </a:lnTo>
                  <a:lnTo>
                    <a:pt x="607" y="821"/>
                  </a:lnTo>
                  <a:lnTo>
                    <a:pt x="609" y="821"/>
                  </a:lnTo>
                  <a:lnTo>
                    <a:pt x="612" y="821"/>
                  </a:lnTo>
                  <a:lnTo>
                    <a:pt x="612" y="819"/>
                  </a:lnTo>
                  <a:lnTo>
                    <a:pt x="614" y="821"/>
                  </a:lnTo>
                  <a:lnTo>
                    <a:pt x="616" y="821"/>
                  </a:lnTo>
                  <a:lnTo>
                    <a:pt x="618" y="824"/>
                  </a:lnTo>
                  <a:lnTo>
                    <a:pt x="621" y="821"/>
                  </a:lnTo>
                  <a:lnTo>
                    <a:pt x="623" y="819"/>
                  </a:lnTo>
                  <a:lnTo>
                    <a:pt x="625" y="817"/>
                  </a:lnTo>
                  <a:lnTo>
                    <a:pt x="625" y="817"/>
                  </a:lnTo>
                  <a:lnTo>
                    <a:pt x="627" y="817"/>
                  </a:lnTo>
                  <a:lnTo>
                    <a:pt x="630" y="819"/>
                  </a:lnTo>
                  <a:lnTo>
                    <a:pt x="632" y="821"/>
                  </a:lnTo>
                  <a:lnTo>
                    <a:pt x="634" y="824"/>
                  </a:lnTo>
                  <a:lnTo>
                    <a:pt x="636" y="824"/>
                  </a:lnTo>
                  <a:lnTo>
                    <a:pt x="636" y="824"/>
                  </a:lnTo>
                  <a:lnTo>
                    <a:pt x="639" y="824"/>
                  </a:lnTo>
                  <a:lnTo>
                    <a:pt x="641" y="824"/>
                  </a:lnTo>
                  <a:lnTo>
                    <a:pt x="643" y="824"/>
                  </a:lnTo>
                  <a:lnTo>
                    <a:pt x="645" y="821"/>
                  </a:lnTo>
                  <a:lnTo>
                    <a:pt x="648" y="817"/>
                  </a:lnTo>
                  <a:lnTo>
                    <a:pt x="650" y="817"/>
                  </a:lnTo>
                  <a:lnTo>
                    <a:pt x="652" y="819"/>
                  </a:lnTo>
                  <a:lnTo>
                    <a:pt x="655" y="819"/>
                  </a:lnTo>
                  <a:lnTo>
                    <a:pt x="655" y="819"/>
                  </a:lnTo>
                  <a:lnTo>
                    <a:pt x="657" y="817"/>
                  </a:lnTo>
                  <a:lnTo>
                    <a:pt x="659" y="819"/>
                  </a:lnTo>
                  <a:lnTo>
                    <a:pt x="661" y="817"/>
                  </a:lnTo>
                  <a:lnTo>
                    <a:pt x="664" y="821"/>
                  </a:lnTo>
                  <a:lnTo>
                    <a:pt x="666" y="819"/>
                  </a:lnTo>
                  <a:lnTo>
                    <a:pt x="666" y="817"/>
                  </a:lnTo>
                  <a:lnTo>
                    <a:pt x="668" y="812"/>
                  </a:lnTo>
                  <a:lnTo>
                    <a:pt x="670" y="808"/>
                  </a:lnTo>
                  <a:lnTo>
                    <a:pt x="673" y="808"/>
                  </a:lnTo>
                  <a:lnTo>
                    <a:pt x="675" y="808"/>
                  </a:lnTo>
                  <a:lnTo>
                    <a:pt x="677" y="806"/>
                  </a:lnTo>
                  <a:lnTo>
                    <a:pt x="679" y="806"/>
                  </a:lnTo>
                  <a:lnTo>
                    <a:pt x="682" y="806"/>
                  </a:lnTo>
                  <a:lnTo>
                    <a:pt x="684" y="808"/>
                  </a:lnTo>
                  <a:lnTo>
                    <a:pt x="686" y="808"/>
                  </a:lnTo>
                  <a:lnTo>
                    <a:pt x="686" y="808"/>
                  </a:lnTo>
                  <a:lnTo>
                    <a:pt x="688" y="803"/>
                  </a:lnTo>
                  <a:lnTo>
                    <a:pt x="691" y="788"/>
                  </a:lnTo>
                  <a:lnTo>
                    <a:pt x="693" y="749"/>
                  </a:lnTo>
                  <a:lnTo>
                    <a:pt x="695" y="672"/>
                  </a:lnTo>
                  <a:lnTo>
                    <a:pt x="697" y="596"/>
                  </a:lnTo>
                  <a:lnTo>
                    <a:pt x="697" y="535"/>
                  </a:lnTo>
                  <a:lnTo>
                    <a:pt x="700" y="535"/>
                  </a:lnTo>
                  <a:lnTo>
                    <a:pt x="702" y="571"/>
                  </a:lnTo>
                  <a:lnTo>
                    <a:pt x="704" y="654"/>
                  </a:lnTo>
                  <a:lnTo>
                    <a:pt x="706" y="731"/>
                  </a:lnTo>
                  <a:lnTo>
                    <a:pt x="709" y="788"/>
                  </a:lnTo>
                  <a:lnTo>
                    <a:pt x="709" y="803"/>
                  </a:lnTo>
                  <a:lnTo>
                    <a:pt x="711" y="815"/>
                  </a:lnTo>
                  <a:lnTo>
                    <a:pt x="713" y="815"/>
                  </a:lnTo>
                  <a:lnTo>
                    <a:pt x="715" y="817"/>
                  </a:lnTo>
                  <a:lnTo>
                    <a:pt x="718" y="812"/>
                  </a:lnTo>
                  <a:lnTo>
                    <a:pt x="720" y="792"/>
                  </a:lnTo>
                  <a:lnTo>
                    <a:pt x="722" y="713"/>
                  </a:lnTo>
                  <a:lnTo>
                    <a:pt x="725" y="548"/>
                  </a:lnTo>
                  <a:lnTo>
                    <a:pt x="727" y="329"/>
                  </a:lnTo>
                  <a:lnTo>
                    <a:pt x="727" y="158"/>
                  </a:lnTo>
                  <a:lnTo>
                    <a:pt x="729" y="158"/>
                  </a:lnTo>
                  <a:lnTo>
                    <a:pt x="731" y="316"/>
                  </a:lnTo>
                  <a:lnTo>
                    <a:pt x="734" y="530"/>
                  </a:lnTo>
                  <a:lnTo>
                    <a:pt x="736" y="686"/>
                  </a:lnTo>
                  <a:lnTo>
                    <a:pt x="738" y="763"/>
                  </a:lnTo>
                  <a:lnTo>
                    <a:pt x="740" y="794"/>
                  </a:lnTo>
                  <a:lnTo>
                    <a:pt x="740" y="803"/>
                  </a:lnTo>
                  <a:lnTo>
                    <a:pt x="743" y="806"/>
                  </a:lnTo>
                  <a:lnTo>
                    <a:pt x="745" y="808"/>
                  </a:lnTo>
                  <a:lnTo>
                    <a:pt x="747" y="812"/>
                  </a:lnTo>
                  <a:lnTo>
                    <a:pt x="749" y="812"/>
                  </a:lnTo>
                  <a:lnTo>
                    <a:pt x="752" y="810"/>
                  </a:lnTo>
                  <a:lnTo>
                    <a:pt x="752" y="808"/>
                  </a:lnTo>
                  <a:lnTo>
                    <a:pt x="756" y="799"/>
                  </a:lnTo>
                  <a:lnTo>
                    <a:pt x="758" y="756"/>
                  </a:lnTo>
                  <a:lnTo>
                    <a:pt x="758" y="650"/>
                  </a:lnTo>
                  <a:lnTo>
                    <a:pt x="761" y="429"/>
                  </a:lnTo>
                  <a:lnTo>
                    <a:pt x="763" y="210"/>
                  </a:lnTo>
                  <a:lnTo>
                    <a:pt x="765" y="119"/>
                  </a:lnTo>
                  <a:lnTo>
                    <a:pt x="767" y="253"/>
                  </a:lnTo>
                  <a:lnTo>
                    <a:pt x="770" y="487"/>
                  </a:lnTo>
                  <a:lnTo>
                    <a:pt x="770" y="679"/>
                  </a:lnTo>
                  <a:lnTo>
                    <a:pt x="772" y="776"/>
                  </a:lnTo>
                  <a:lnTo>
                    <a:pt x="774" y="806"/>
                  </a:lnTo>
                  <a:lnTo>
                    <a:pt x="776" y="815"/>
                  </a:lnTo>
                  <a:lnTo>
                    <a:pt x="779" y="815"/>
                  </a:lnTo>
                  <a:lnTo>
                    <a:pt x="781" y="815"/>
                  </a:lnTo>
                  <a:lnTo>
                    <a:pt x="783" y="812"/>
                  </a:lnTo>
                  <a:lnTo>
                    <a:pt x="783" y="815"/>
                  </a:lnTo>
                  <a:lnTo>
                    <a:pt x="785" y="817"/>
                  </a:lnTo>
                  <a:lnTo>
                    <a:pt x="788" y="819"/>
                  </a:lnTo>
                  <a:lnTo>
                    <a:pt x="790" y="817"/>
                  </a:lnTo>
                  <a:lnTo>
                    <a:pt x="792" y="810"/>
                  </a:lnTo>
                  <a:lnTo>
                    <a:pt x="794" y="806"/>
                  </a:lnTo>
                  <a:lnTo>
                    <a:pt x="797" y="812"/>
                  </a:lnTo>
                  <a:lnTo>
                    <a:pt x="799" y="815"/>
                  </a:lnTo>
                  <a:lnTo>
                    <a:pt x="801" y="817"/>
                  </a:lnTo>
                  <a:lnTo>
                    <a:pt x="801" y="812"/>
                  </a:lnTo>
                  <a:lnTo>
                    <a:pt x="804" y="815"/>
                  </a:lnTo>
                  <a:lnTo>
                    <a:pt x="806" y="812"/>
                  </a:lnTo>
                  <a:lnTo>
                    <a:pt x="808" y="817"/>
                  </a:lnTo>
                  <a:lnTo>
                    <a:pt x="810" y="817"/>
                  </a:lnTo>
                  <a:lnTo>
                    <a:pt x="813" y="817"/>
                  </a:lnTo>
                  <a:lnTo>
                    <a:pt x="813" y="817"/>
                  </a:lnTo>
                  <a:lnTo>
                    <a:pt x="815" y="819"/>
                  </a:lnTo>
                  <a:lnTo>
                    <a:pt x="817" y="817"/>
                  </a:lnTo>
                  <a:lnTo>
                    <a:pt x="819" y="817"/>
                  </a:lnTo>
                  <a:lnTo>
                    <a:pt x="822" y="817"/>
                  </a:lnTo>
                  <a:lnTo>
                    <a:pt x="824" y="821"/>
                  </a:lnTo>
                  <a:lnTo>
                    <a:pt x="824" y="819"/>
                  </a:lnTo>
                  <a:lnTo>
                    <a:pt x="828" y="815"/>
                  </a:lnTo>
                  <a:lnTo>
                    <a:pt x="831" y="810"/>
                  </a:lnTo>
                  <a:lnTo>
                    <a:pt x="831" y="810"/>
                  </a:lnTo>
                  <a:lnTo>
                    <a:pt x="833" y="812"/>
                  </a:lnTo>
                  <a:lnTo>
                    <a:pt x="835" y="815"/>
                  </a:lnTo>
                  <a:lnTo>
                    <a:pt x="837" y="812"/>
                  </a:lnTo>
                  <a:lnTo>
                    <a:pt x="840" y="812"/>
                  </a:lnTo>
                  <a:lnTo>
                    <a:pt x="842" y="810"/>
                  </a:lnTo>
                  <a:lnTo>
                    <a:pt x="842" y="812"/>
                  </a:lnTo>
                  <a:lnTo>
                    <a:pt x="844" y="812"/>
                  </a:lnTo>
                  <a:lnTo>
                    <a:pt x="846" y="815"/>
                  </a:lnTo>
                  <a:lnTo>
                    <a:pt x="849" y="815"/>
                  </a:lnTo>
                  <a:lnTo>
                    <a:pt x="851" y="812"/>
                  </a:lnTo>
                  <a:lnTo>
                    <a:pt x="853" y="815"/>
                  </a:lnTo>
                  <a:lnTo>
                    <a:pt x="855" y="815"/>
                  </a:lnTo>
                  <a:lnTo>
                    <a:pt x="855" y="812"/>
                  </a:lnTo>
                  <a:lnTo>
                    <a:pt x="858" y="812"/>
                  </a:lnTo>
                  <a:lnTo>
                    <a:pt x="860" y="810"/>
                  </a:lnTo>
                  <a:lnTo>
                    <a:pt x="862" y="812"/>
                  </a:lnTo>
                  <a:lnTo>
                    <a:pt x="864" y="812"/>
                  </a:lnTo>
                  <a:lnTo>
                    <a:pt x="867" y="815"/>
                  </a:lnTo>
                  <a:lnTo>
                    <a:pt x="869" y="817"/>
                  </a:lnTo>
                  <a:lnTo>
                    <a:pt x="871" y="817"/>
                  </a:lnTo>
                  <a:lnTo>
                    <a:pt x="873" y="808"/>
                  </a:lnTo>
                  <a:lnTo>
                    <a:pt x="873" y="794"/>
                  </a:lnTo>
                  <a:lnTo>
                    <a:pt x="876" y="785"/>
                  </a:lnTo>
                  <a:lnTo>
                    <a:pt x="878" y="788"/>
                  </a:lnTo>
                  <a:lnTo>
                    <a:pt x="880" y="799"/>
                  </a:lnTo>
                  <a:lnTo>
                    <a:pt x="883" y="803"/>
                  </a:lnTo>
                  <a:lnTo>
                    <a:pt x="885" y="808"/>
                  </a:lnTo>
                  <a:lnTo>
                    <a:pt x="885" y="808"/>
                  </a:lnTo>
                  <a:lnTo>
                    <a:pt x="887" y="808"/>
                  </a:lnTo>
                  <a:lnTo>
                    <a:pt x="889" y="810"/>
                  </a:lnTo>
                  <a:lnTo>
                    <a:pt x="892" y="810"/>
                  </a:lnTo>
                  <a:lnTo>
                    <a:pt x="894" y="812"/>
                  </a:lnTo>
                  <a:lnTo>
                    <a:pt x="896" y="812"/>
                  </a:lnTo>
                  <a:lnTo>
                    <a:pt x="898" y="815"/>
                  </a:lnTo>
                  <a:lnTo>
                    <a:pt x="898" y="810"/>
                  </a:lnTo>
                  <a:lnTo>
                    <a:pt x="903" y="806"/>
                  </a:lnTo>
                  <a:lnTo>
                    <a:pt x="903" y="801"/>
                  </a:lnTo>
                  <a:lnTo>
                    <a:pt x="905" y="799"/>
                  </a:lnTo>
                  <a:lnTo>
                    <a:pt x="907" y="754"/>
                  </a:lnTo>
                  <a:lnTo>
                    <a:pt x="910" y="591"/>
                  </a:lnTo>
                  <a:lnTo>
                    <a:pt x="912" y="277"/>
                  </a:lnTo>
                  <a:lnTo>
                    <a:pt x="914" y="0"/>
                  </a:lnTo>
                  <a:lnTo>
                    <a:pt x="916" y="47"/>
                  </a:lnTo>
                  <a:lnTo>
                    <a:pt x="916" y="329"/>
                  </a:lnTo>
                  <a:lnTo>
                    <a:pt x="919" y="645"/>
                  </a:lnTo>
                  <a:lnTo>
                    <a:pt x="921" y="763"/>
                  </a:lnTo>
                  <a:lnTo>
                    <a:pt x="923" y="799"/>
                  </a:lnTo>
                  <a:lnTo>
                    <a:pt x="925" y="806"/>
                  </a:lnTo>
                  <a:lnTo>
                    <a:pt x="928" y="794"/>
                  </a:lnTo>
                  <a:lnTo>
                    <a:pt x="928" y="731"/>
                  </a:lnTo>
                  <a:lnTo>
                    <a:pt x="930" y="582"/>
                  </a:lnTo>
                  <a:lnTo>
                    <a:pt x="932" y="399"/>
                  </a:lnTo>
                  <a:lnTo>
                    <a:pt x="934" y="341"/>
                  </a:lnTo>
                  <a:lnTo>
                    <a:pt x="937" y="447"/>
                  </a:lnTo>
                  <a:lnTo>
                    <a:pt x="939" y="634"/>
                  </a:lnTo>
                  <a:lnTo>
                    <a:pt x="941" y="758"/>
                  </a:lnTo>
                  <a:lnTo>
                    <a:pt x="943" y="801"/>
                  </a:lnTo>
                  <a:lnTo>
                    <a:pt x="946" y="810"/>
                  </a:lnTo>
                  <a:lnTo>
                    <a:pt x="946" y="810"/>
                  </a:lnTo>
                  <a:lnTo>
                    <a:pt x="948" y="812"/>
                  </a:lnTo>
                  <a:lnTo>
                    <a:pt x="950" y="812"/>
                  </a:lnTo>
                  <a:lnTo>
                    <a:pt x="952" y="810"/>
                  </a:lnTo>
                  <a:lnTo>
                    <a:pt x="955" y="806"/>
                  </a:lnTo>
                  <a:lnTo>
                    <a:pt x="957" y="808"/>
                  </a:lnTo>
                  <a:lnTo>
                    <a:pt x="959" y="810"/>
                  </a:lnTo>
                  <a:lnTo>
                    <a:pt x="959" y="817"/>
                  </a:lnTo>
                  <a:lnTo>
                    <a:pt x="962" y="817"/>
                  </a:lnTo>
                  <a:lnTo>
                    <a:pt x="964" y="812"/>
                  </a:lnTo>
                  <a:lnTo>
                    <a:pt x="966" y="806"/>
                  </a:lnTo>
                  <a:lnTo>
                    <a:pt x="968" y="806"/>
                  </a:lnTo>
                  <a:lnTo>
                    <a:pt x="971" y="806"/>
                  </a:lnTo>
                  <a:lnTo>
                    <a:pt x="971" y="810"/>
                  </a:lnTo>
                  <a:lnTo>
                    <a:pt x="975" y="812"/>
                  </a:lnTo>
                  <a:lnTo>
                    <a:pt x="977" y="810"/>
                  </a:lnTo>
                  <a:lnTo>
                    <a:pt x="977" y="810"/>
                  </a:lnTo>
                  <a:lnTo>
                    <a:pt x="980" y="806"/>
                  </a:lnTo>
                  <a:lnTo>
                    <a:pt x="982" y="806"/>
                  </a:lnTo>
                  <a:lnTo>
                    <a:pt x="984" y="808"/>
                  </a:lnTo>
                  <a:lnTo>
                    <a:pt x="986" y="810"/>
                  </a:lnTo>
                  <a:lnTo>
                    <a:pt x="989" y="812"/>
                  </a:lnTo>
                  <a:lnTo>
                    <a:pt x="989" y="808"/>
                  </a:lnTo>
                  <a:lnTo>
                    <a:pt x="991" y="810"/>
                  </a:lnTo>
                  <a:lnTo>
                    <a:pt x="993" y="806"/>
                  </a:lnTo>
                  <a:lnTo>
                    <a:pt x="995" y="808"/>
                  </a:lnTo>
                  <a:lnTo>
                    <a:pt x="998" y="806"/>
                  </a:lnTo>
                  <a:lnTo>
                    <a:pt x="1000" y="810"/>
                  </a:lnTo>
                  <a:lnTo>
                    <a:pt x="1000" y="812"/>
                  </a:lnTo>
                  <a:lnTo>
                    <a:pt x="1002" y="812"/>
                  </a:lnTo>
                  <a:lnTo>
                    <a:pt x="1004" y="815"/>
                  </a:lnTo>
                  <a:lnTo>
                    <a:pt x="1007" y="812"/>
                  </a:lnTo>
                  <a:lnTo>
                    <a:pt x="1009" y="810"/>
                  </a:lnTo>
                  <a:lnTo>
                    <a:pt x="1011" y="808"/>
                  </a:lnTo>
                  <a:lnTo>
                    <a:pt x="1013" y="812"/>
                  </a:lnTo>
                  <a:lnTo>
                    <a:pt x="1016" y="810"/>
                  </a:lnTo>
                  <a:lnTo>
                    <a:pt x="1018" y="776"/>
                  </a:lnTo>
                  <a:lnTo>
                    <a:pt x="1018" y="697"/>
                  </a:lnTo>
                  <a:lnTo>
                    <a:pt x="1020" y="512"/>
                  </a:lnTo>
                  <a:lnTo>
                    <a:pt x="1022" y="350"/>
                  </a:lnTo>
                  <a:lnTo>
                    <a:pt x="1025" y="282"/>
                  </a:lnTo>
                  <a:lnTo>
                    <a:pt x="1027" y="422"/>
                  </a:lnTo>
                  <a:lnTo>
                    <a:pt x="1029" y="609"/>
                  </a:lnTo>
                  <a:lnTo>
                    <a:pt x="1031" y="742"/>
                  </a:lnTo>
                  <a:lnTo>
                    <a:pt x="1031" y="733"/>
                  </a:lnTo>
                  <a:lnTo>
                    <a:pt x="1034" y="575"/>
                  </a:lnTo>
                  <a:lnTo>
                    <a:pt x="1036" y="289"/>
                  </a:lnTo>
                  <a:lnTo>
                    <a:pt x="1038" y="72"/>
                  </a:lnTo>
                  <a:lnTo>
                    <a:pt x="1041" y="65"/>
                  </a:lnTo>
                  <a:lnTo>
                    <a:pt x="1043" y="316"/>
                  </a:lnTo>
                  <a:lnTo>
                    <a:pt x="1043" y="578"/>
                  </a:lnTo>
                  <a:lnTo>
                    <a:pt x="1045" y="745"/>
                  </a:lnTo>
                  <a:lnTo>
                    <a:pt x="1050" y="797"/>
                  </a:lnTo>
                  <a:lnTo>
                    <a:pt x="1050" y="810"/>
                  </a:lnTo>
                  <a:lnTo>
                    <a:pt x="1052" y="810"/>
                  </a:lnTo>
                  <a:lnTo>
                    <a:pt x="1054" y="808"/>
                  </a:lnTo>
                  <a:lnTo>
                    <a:pt x="1056" y="806"/>
                  </a:lnTo>
                  <a:lnTo>
                    <a:pt x="1059" y="803"/>
                  </a:lnTo>
                  <a:lnTo>
                    <a:pt x="1061" y="803"/>
                  </a:lnTo>
                  <a:lnTo>
                    <a:pt x="1061" y="806"/>
                  </a:lnTo>
                  <a:lnTo>
                    <a:pt x="1063" y="808"/>
                  </a:lnTo>
                  <a:lnTo>
                    <a:pt x="1065" y="810"/>
                  </a:lnTo>
                  <a:lnTo>
                    <a:pt x="1068" y="810"/>
                  </a:lnTo>
                  <a:lnTo>
                    <a:pt x="1070" y="808"/>
                  </a:lnTo>
                  <a:lnTo>
                    <a:pt x="1072" y="810"/>
                  </a:lnTo>
                  <a:lnTo>
                    <a:pt x="1074" y="806"/>
                  </a:lnTo>
                  <a:lnTo>
                    <a:pt x="1074" y="806"/>
                  </a:lnTo>
                  <a:lnTo>
                    <a:pt x="1077" y="803"/>
                  </a:lnTo>
                  <a:lnTo>
                    <a:pt x="1079" y="803"/>
                  </a:lnTo>
                  <a:lnTo>
                    <a:pt x="1081" y="803"/>
                  </a:lnTo>
                  <a:lnTo>
                    <a:pt x="1083" y="772"/>
                  </a:lnTo>
                  <a:lnTo>
                    <a:pt x="1086" y="670"/>
                  </a:lnTo>
                  <a:lnTo>
                    <a:pt x="1088" y="485"/>
                  </a:lnTo>
                  <a:lnTo>
                    <a:pt x="1090" y="365"/>
                  </a:lnTo>
                  <a:lnTo>
                    <a:pt x="1092" y="390"/>
                  </a:lnTo>
                  <a:lnTo>
                    <a:pt x="1092" y="548"/>
                  </a:lnTo>
                  <a:lnTo>
                    <a:pt x="1095" y="686"/>
                  </a:lnTo>
                  <a:lnTo>
                    <a:pt x="1097" y="758"/>
                  </a:lnTo>
                  <a:lnTo>
                    <a:pt x="1099" y="785"/>
                  </a:lnTo>
                  <a:lnTo>
                    <a:pt x="1101" y="792"/>
                  </a:lnTo>
                  <a:lnTo>
                    <a:pt x="1104" y="799"/>
                  </a:lnTo>
                  <a:lnTo>
                    <a:pt x="1104" y="801"/>
                  </a:lnTo>
                  <a:lnTo>
                    <a:pt x="1106" y="806"/>
                  </a:lnTo>
                  <a:lnTo>
                    <a:pt x="1108" y="808"/>
                  </a:lnTo>
                  <a:lnTo>
                    <a:pt x="1110" y="812"/>
                  </a:lnTo>
                  <a:lnTo>
                    <a:pt x="1113" y="812"/>
                  </a:lnTo>
                  <a:lnTo>
                    <a:pt x="1115" y="808"/>
                  </a:lnTo>
                  <a:lnTo>
                    <a:pt x="1115" y="803"/>
                  </a:lnTo>
                  <a:lnTo>
                    <a:pt x="1117" y="806"/>
                  </a:lnTo>
                  <a:lnTo>
                    <a:pt x="1122" y="810"/>
                  </a:lnTo>
                  <a:lnTo>
                    <a:pt x="1122" y="810"/>
                  </a:lnTo>
                  <a:lnTo>
                    <a:pt x="1124" y="810"/>
                  </a:lnTo>
                  <a:lnTo>
                    <a:pt x="1126" y="810"/>
                  </a:lnTo>
                  <a:lnTo>
                    <a:pt x="1129" y="812"/>
                  </a:lnTo>
                  <a:lnTo>
                    <a:pt x="1131" y="808"/>
                  </a:lnTo>
                  <a:lnTo>
                    <a:pt x="1133" y="808"/>
                  </a:lnTo>
                  <a:lnTo>
                    <a:pt x="1135" y="806"/>
                  </a:lnTo>
                  <a:lnTo>
                    <a:pt x="1135" y="810"/>
                  </a:lnTo>
                  <a:lnTo>
                    <a:pt x="1138" y="810"/>
                  </a:lnTo>
                  <a:lnTo>
                    <a:pt x="1140" y="812"/>
                  </a:lnTo>
                  <a:lnTo>
                    <a:pt x="1142" y="812"/>
                  </a:lnTo>
                  <a:lnTo>
                    <a:pt x="1144" y="810"/>
                  </a:lnTo>
                  <a:lnTo>
                    <a:pt x="1147" y="808"/>
                  </a:lnTo>
                  <a:lnTo>
                    <a:pt x="1147" y="806"/>
                  </a:lnTo>
                  <a:lnTo>
                    <a:pt x="1149" y="806"/>
                  </a:lnTo>
                  <a:lnTo>
                    <a:pt x="1151" y="803"/>
                  </a:lnTo>
                  <a:lnTo>
                    <a:pt x="1153" y="803"/>
                  </a:lnTo>
                  <a:lnTo>
                    <a:pt x="1156" y="799"/>
                  </a:lnTo>
                  <a:lnTo>
                    <a:pt x="1158" y="803"/>
                  </a:lnTo>
                  <a:lnTo>
                    <a:pt x="1160" y="806"/>
                  </a:lnTo>
                  <a:lnTo>
                    <a:pt x="1162" y="808"/>
                  </a:lnTo>
                  <a:lnTo>
                    <a:pt x="1165" y="806"/>
                  </a:lnTo>
                  <a:lnTo>
                    <a:pt x="1165" y="806"/>
                  </a:lnTo>
                  <a:lnTo>
                    <a:pt x="1167" y="808"/>
                  </a:lnTo>
                  <a:lnTo>
                    <a:pt x="1169" y="806"/>
                  </a:lnTo>
                  <a:lnTo>
                    <a:pt x="1171" y="806"/>
                  </a:lnTo>
                  <a:lnTo>
                    <a:pt x="1174" y="803"/>
                  </a:lnTo>
                  <a:lnTo>
                    <a:pt x="1176" y="801"/>
                  </a:lnTo>
                  <a:lnTo>
                    <a:pt x="1176" y="785"/>
                  </a:lnTo>
                  <a:lnTo>
                    <a:pt x="1178" y="731"/>
                  </a:lnTo>
                  <a:lnTo>
                    <a:pt x="1180" y="634"/>
                  </a:lnTo>
                  <a:lnTo>
                    <a:pt x="1183" y="548"/>
                  </a:lnTo>
                  <a:lnTo>
                    <a:pt x="1185" y="542"/>
                  </a:lnTo>
                  <a:lnTo>
                    <a:pt x="1187" y="623"/>
                  </a:lnTo>
                  <a:lnTo>
                    <a:pt x="1190" y="715"/>
                  </a:lnTo>
                  <a:lnTo>
                    <a:pt x="1190" y="781"/>
                  </a:lnTo>
                  <a:lnTo>
                    <a:pt x="1192" y="801"/>
                  </a:lnTo>
                  <a:lnTo>
                    <a:pt x="1194" y="810"/>
                  </a:lnTo>
                  <a:lnTo>
                    <a:pt x="1196" y="806"/>
                  </a:lnTo>
                  <a:lnTo>
                    <a:pt x="1199" y="803"/>
                  </a:lnTo>
                  <a:lnTo>
                    <a:pt x="1201" y="803"/>
                  </a:lnTo>
                  <a:lnTo>
                    <a:pt x="1203" y="803"/>
                  </a:lnTo>
                  <a:lnTo>
                    <a:pt x="1205" y="803"/>
                  </a:lnTo>
                  <a:lnTo>
                    <a:pt x="1208" y="801"/>
                  </a:lnTo>
                  <a:lnTo>
                    <a:pt x="1208" y="803"/>
                  </a:lnTo>
                  <a:lnTo>
                    <a:pt x="1210" y="801"/>
                  </a:lnTo>
                  <a:lnTo>
                    <a:pt x="1212" y="803"/>
                  </a:lnTo>
                  <a:lnTo>
                    <a:pt x="1214" y="803"/>
                  </a:lnTo>
                  <a:lnTo>
                    <a:pt x="1217" y="806"/>
                  </a:lnTo>
                  <a:lnTo>
                    <a:pt x="1219" y="806"/>
                  </a:lnTo>
                  <a:lnTo>
                    <a:pt x="1219" y="808"/>
                  </a:lnTo>
                  <a:lnTo>
                    <a:pt x="1221" y="801"/>
                  </a:lnTo>
                  <a:lnTo>
                    <a:pt x="1223" y="801"/>
                  </a:lnTo>
                  <a:lnTo>
                    <a:pt x="1226" y="797"/>
                  </a:lnTo>
                  <a:lnTo>
                    <a:pt x="1228" y="799"/>
                  </a:lnTo>
                  <a:lnTo>
                    <a:pt x="1230" y="799"/>
                  </a:lnTo>
                  <a:lnTo>
                    <a:pt x="1232" y="794"/>
                  </a:lnTo>
                  <a:lnTo>
                    <a:pt x="1235" y="792"/>
                  </a:lnTo>
                  <a:lnTo>
                    <a:pt x="1237" y="790"/>
                  </a:lnTo>
                  <a:lnTo>
                    <a:pt x="1237" y="794"/>
                  </a:lnTo>
                  <a:lnTo>
                    <a:pt x="1239" y="799"/>
                  </a:lnTo>
                  <a:lnTo>
                    <a:pt x="1241" y="799"/>
                  </a:lnTo>
                  <a:lnTo>
                    <a:pt x="1244" y="803"/>
                  </a:lnTo>
                  <a:lnTo>
                    <a:pt x="1246" y="808"/>
                  </a:lnTo>
                  <a:lnTo>
                    <a:pt x="1248" y="810"/>
                  </a:lnTo>
                  <a:lnTo>
                    <a:pt x="1250" y="808"/>
                  </a:lnTo>
                  <a:lnTo>
                    <a:pt x="1250" y="808"/>
                  </a:lnTo>
                  <a:lnTo>
                    <a:pt x="1253" y="808"/>
                  </a:lnTo>
                  <a:lnTo>
                    <a:pt x="1255" y="810"/>
                  </a:lnTo>
                  <a:lnTo>
                    <a:pt x="1257" y="801"/>
                  </a:lnTo>
                  <a:lnTo>
                    <a:pt x="1259" y="799"/>
                  </a:lnTo>
                  <a:lnTo>
                    <a:pt x="1262" y="794"/>
                  </a:lnTo>
                  <a:lnTo>
                    <a:pt x="1262" y="797"/>
                  </a:lnTo>
                  <a:lnTo>
                    <a:pt x="1264" y="799"/>
                  </a:lnTo>
                  <a:lnTo>
                    <a:pt x="1269" y="803"/>
                  </a:lnTo>
                  <a:lnTo>
                    <a:pt x="1269" y="803"/>
                  </a:lnTo>
                  <a:lnTo>
                    <a:pt x="1271" y="801"/>
                  </a:lnTo>
                  <a:lnTo>
                    <a:pt x="1273" y="799"/>
                  </a:lnTo>
                  <a:lnTo>
                    <a:pt x="1275" y="803"/>
                  </a:lnTo>
                  <a:lnTo>
                    <a:pt x="1278" y="806"/>
                  </a:lnTo>
                  <a:lnTo>
                    <a:pt x="1280" y="808"/>
                  </a:lnTo>
                  <a:lnTo>
                    <a:pt x="1280" y="810"/>
                  </a:lnTo>
                  <a:lnTo>
                    <a:pt x="1282" y="808"/>
                  </a:lnTo>
                  <a:lnTo>
                    <a:pt x="1284" y="808"/>
                  </a:lnTo>
                  <a:lnTo>
                    <a:pt x="1287" y="803"/>
                  </a:lnTo>
                  <a:lnTo>
                    <a:pt x="1289" y="808"/>
                  </a:lnTo>
                  <a:lnTo>
                    <a:pt x="1291" y="808"/>
                  </a:lnTo>
                  <a:lnTo>
                    <a:pt x="1291" y="815"/>
                  </a:lnTo>
                  <a:lnTo>
                    <a:pt x="1293" y="812"/>
                  </a:lnTo>
                  <a:lnTo>
                    <a:pt x="1296" y="810"/>
                  </a:lnTo>
                  <a:lnTo>
                    <a:pt x="1298" y="806"/>
                  </a:lnTo>
                  <a:lnTo>
                    <a:pt x="1300" y="801"/>
                  </a:lnTo>
                  <a:lnTo>
                    <a:pt x="1302" y="803"/>
                  </a:lnTo>
                  <a:lnTo>
                    <a:pt x="1305" y="799"/>
                  </a:lnTo>
                  <a:lnTo>
                    <a:pt x="1307" y="803"/>
                  </a:lnTo>
                  <a:lnTo>
                    <a:pt x="1309" y="797"/>
                  </a:lnTo>
                  <a:lnTo>
                    <a:pt x="1309" y="799"/>
                  </a:lnTo>
                  <a:lnTo>
                    <a:pt x="1311" y="794"/>
                  </a:lnTo>
                  <a:lnTo>
                    <a:pt x="1314" y="797"/>
                  </a:lnTo>
                  <a:lnTo>
                    <a:pt x="1316" y="794"/>
                  </a:lnTo>
                  <a:lnTo>
                    <a:pt x="1318" y="799"/>
                  </a:lnTo>
                  <a:lnTo>
                    <a:pt x="1320" y="803"/>
                  </a:lnTo>
                  <a:lnTo>
                    <a:pt x="1323" y="803"/>
                  </a:lnTo>
                  <a:lnTo>
                    <a:pt x="1323" y="803"/>
                  </a:lnTo>
                  <a:lnTo>
                    <a:pt x="1325" y="803"/>
                  </a:lnTo>
                  <a:lnTo>
                    <a:pt x="1327" y="808"/>
                  </a:lnTo>
                  <a:lnTo>
                    <a:pt x="1329" y="810"/>
                  </a:lnTo>
                  <a:lnTo>
                    <a:pt x="1332" y="808"/>
                  </a:lnTo>
                  <a:lnTo>
                    <a:pt x="1334" y="803"/>
                  </a:lnTo>
                  <a:lnTo>
                    <a:pt x="1334" y="806"/>
                  </a:lnTo>
                  <a:lnTo>
                    <a:pt x="1336" y="806"/>
                  </a:lnTo>
                  <a:lnTo>
                    <a:pt x="1341" y="806"/>
                  </a:lnTo>
                  <a:lnTo>
                    <a:pt x="1341" y="806"/>
                  </a:lnTo>
                  <a:lnTo>
                    <a:pt x="1343" y="806"/>
                  </a:lnTo>
                  <a:lnTo>
                    <a:pt x="1345" y="808"/>
                  </a:lnTo>
                  <a:lnTo>
                    <a:pt x="1348" y="808"/>
                  </a:lnTo>
                  <a:lnTo>
                    <a:pt x="1350" y="806"/>
                  </a:lnTo>
                  <a:lnTo>
                    <a:pt x="1352" y="806"/>
                  </a:lnTo>
                  <a:lnTo>
                    <a:pt x="1352" y="803"/>
                  </a:lnTo>
                  <a:lnTo>
                    <a:pt x="1354" y="806"/>
                  </a:lnTo>
                  <a:lnTo>
                    <a:pt x="1357" y="803"/>
                  </a:lnTo>
                  <a:lnTo>
                    <a:pt x="1359" y="799"/>
                  </a:lnTo>
                  <a:lnTo>
                    <a:pt x="1361" y="801"/>
                  </a:lnTo>
                  <a:lnTo>
                    <a:pt x="1363" y="803"/>
                  </a:lnTo>
                  <a:lnTo>
                    <a:pt x="1366" y="808"/>
                  </a:lnTo>
                  <a:lnTo>
                    <a:pt x="1366" y="806"/>
                  </a:lnTo>
                  <a:lnTo>
                    <a:pt x="1368" y="806"/>
                  </a:lnTo>
                  <a:lnTo>
                    <a:pt x="1370" y="801"/>
                  </a:lnTo>
                  <a:lnTo>
                    <a:pt x="1372" y="803"/>
                  </a:lnTo>
                  <a:lnTo>
                    <a:pt x="1375" y="803"/>
                  </a:lnTo>
                  <a:lnTo>
                    <a:pt x="1377" y="803"/>
                  </a:lnTo>
                  <a:lnTo>
                    <a:pt x="1379" y="803"/>
                  </a:lnTo>
                  <a:lnTo>
                    <a:pt x="1381" y="803"/>
                  </a:lnTo>
                  <a:lnTo>
                    <a:pt x="1384" y="806"/>
                  </a:lnTo>
                  <a:lnTo>
                    <a:pt x="1384" y="808"/>
                  </a:lnTo>
                  <a:lnTo>
                    <a:pt x="1386" y="803"/>
                  </a:lnTo>
                  <a:lnTo>
                    <a:pt x="1388" y="806"/>
                  </a:lnTo>
                  <a:lnTo>
                    <a:pt x="1390" y="803"/>
                  </a:lnTo>
                  <a:lnTo>
                    <a:pt x="1393" y="810"/>
                  </a:lnTo>
                  <a:lnTo>
                    <a:pt x="1395" y="806"/>
                  </a:lnTo>
                  <a:lnTo>
                    <a:pt x="1395" y="806"/>
                  </a:lnTo>
                  <a:lnTo>
                    <a:pt x="1397" y="799"/>
                  </a:lnTo>
                  <a:lnTo>
                    <a:pt x="1399" y="799"/>
                  </a:lnTo>
                  <a:lnTo>
                    <a:pt x="1402" y="799"/>
                  </a:lnTo>
                  <a:lnTo>
                    <a:pt x="1404" y="803"/>
                  </a:lnTo>
                  <a:lnTo>
                    <a:pt x="1406" y="794"/>
                  </a:lnTo>
                  <a:lnTo>
                    <a:pt x="1408" y="794"/>
                  </a:lnTo>
                  <a:lnTo>
                    <a:pt x="1408" y="790"/>
                  </a:lnTo>
                  <a:lnTo>
                    <a:pt x="1411" y="801"/>
                  </a:lnTo>
                  <a:lnTo>
                    <a:pt x="1413" y="806"/>
                  </a:lnTo>
                  <a:lnTo>
                    <a:pt x="1415" y="810"/>
                  </a:lnTo>
                  <a:lnTo>
                    <a:pt x="1417" y="808"/>
                  </a:lnTo>
                  <a:lnTo>
                    <a:pt x="1420" y="803"/>
                  </a:lnTo>
                  <a:lnTo>
                    <a:pt x="1422" y="801"/>
                  </a:lnTo>
                  <a:lnTo>
                    <a:pt x="1424" y="799"/>
                  </a:lnTo>
                  <a:lnTo>
                    <a:pt x="1427" y="799"/>
                  </a:lnTo>
                  <a:lnTo>
                    <a:pt x="1427" y="797"/>
                  </a:lnTo>
                  <a:lnTo>
                    <a:pt x="1429" y="799"/>
                  </a:lnTo>
                  <a:lnTo>
                    <a:pt x="1431" y="797"/>
                  </a:lnTo>
                  <a:lnTo>
                    <a:pt x="1433" y="797"/>
                  </a:lnTo>
                  <a:lnTo>
                    <a:pt x="1436" y="799"/>
                  </a:lnTo>
                  <a:lnTo>
                    <a:pt x="1438" y="801"/>
                  </a:lnTo>
                  <a:lnTo>
                    <a:pt x="1438" y="801"/>
                  </a:lnTo>
                  <a:lnTo>
                    <a:pt x="1440" y="797"/>
                  </a:lnTo>
                  <a:lnTo>
                    <a:pt x="1442" y="799"/>
                  </a:lnTo>
                  <a:lnTo>
                    <a:pt x="1445" y="801"/>
                  </a:lnTo>
                  <a:lnTo>
                    <a:pt x="1447" y="801"/>
                  </a:lnTo>
                  <a:lnTo>
                    <a:pt x="1449" y="803"/>
                  </a:lnTo>
                  <a:lnTo>
                    <a:pt x="1451" y="806"/>
                  </a:lnTo>
                  <a:lnTo>
                    <a:pt x="1454" y="806"/>
                  </a:lnTo>
                  <a:lnTo>
                    <a:pt x="1456" y="806"/>
                  </a:lnTo>
                  <a:lnTo>
                    <a:pt x="1456" y="803"/>
                  </a:lnTo>
                  <a:lnTo>
                    <a:pt x="1458" y="803"/>
                  </a:lnTo>
                  <a:lnTo>
                    <a:pt x="1460" y="801"/>
                  </a:lnTo>
                  <a:lnTo>
                    <a:pt x="1463" y="803"/>
                  </a:lnTo>
                  <a:lnTo>
                    <a:pt x="1465" y="801"/>
                  </a:lnTo>
                  <a:lnTo>
                    <a:pt x="1467" y="806"/>
                  </a:lnTo>
                  <a:lnTo>
                    <a:pt x="1467" y="801"/>
                  </a:lnTo>
                  <a:lnTo>
                    <a:pt x="1469" y="806"/>
                  </a:lnTo>
                  <a:lnTo>
                    <a:pt x="1472" y="803"/>
                  </a:lnTo>
                  <a:lnTo>
                    <a:pt x="1474" y="801"/>
                  </a:lnTo>
                  <a:lnTo>
                    <a:pt x="1476" y="801"/>
                  </a:lnTo>
                  <a:lnTo>
                    <a:pt x="1478" y="806"/>
                  </a:lnTo>
                  <a:lnTo>
                    <a:pt x="1481" y="803"/>
                  </a:lnTo>
                  <a:lnTo>
                    <a:pt x="1481" y="803"/>
                  </a:lnTo>
                  <a:lnTo>
                    <a:pt x="1483" y="799"/>
                  </a:lnTo>
                  <a:lnTo>
                    <a:pt x="1485" y="801"/>
                  </a:lnTo>
                  <a:lnTo>
                    <a:pt x="1487" y="797"/>
                  </a:lnTo>
                  <a:lnTo>
                    <a:pt x="1490" y="799"/>
                  </a:lnTo>
                  <a:lnTo>
                    <a:pt x="1492" y="799"/>
                  </a:lnTo>
                  <a:lnTo>
                    <a:pt x="1494" y="792"/>
                  </a:lnTo>
                  <a:lnTo>
                    <a:pt x="1496" y="788"/>
                  </a:lnTo>
                  <a:lnTo>
                    <a:pt x="1499" y="785"/>
                  </a:lnTo>
                  <a:lnTo>
                    <a:pt x="1499" y="794"/>
                  </a:lnTo>
                  <a:lnTo>
                    <a:pt x="1501" y="794"/>
                  </a:lnTo>
                  <a:lnTo>
                    <a:pt x="1503" y="801"/>
                  </a:lnTo>
                  <a:lnTo>
                    <a:pt x="1506" y="799"/>
                  </a:lnTo>
                  <a:lnTo>
                    <a:pt x="1508" y="801"/>
                  </a:lnTo>
                  <a:lnTo>
                    <a:pt x="1510" y="799"/>
                  </a:lnTo>
                  <a:lnTo>
                    <a:pt x="1510" y="797"/>
                  </a:lnTo>
                  <a:lnTo>
                    <a:pt x="1512" y="799"/>
                  </a:lnTo>
                  <a:lnTo>
                    <a:pt x="1515" y="799"/>
                  </a:lnTo>
                  <a:lnTo>
                    <a:pt x="1517" y="806"/>
                  </a:lnTo>
                  <a:lnTo>
                    <a:pt x="1519" y="806"/>
                  </a:lnTo>
                  <a:lnTo>
                    <a:pt x="1521" y="803"/>
                  </a:lnTo>
                  <a:lnTo>
                    <a:pt x="1524" y="799"/>
                  </a:lnTo>
                  <a:lnTo>
                    <a:pt x="1526" y="801"/>
                  </a:lnTo>
                  <a:lnTo>
                    <a:pt x="1528" y="803"/>
                  </a:lnTo>
                  <a:lnTo>
                    <a:pt x="1528" y="803"/>
                  </a:lnTo>
                  <a:lnTo>
                    <a:pt x="1530" y="797"/>
                  </a:lnTo>
                  <a:lnTo>
                    <a:pt x="1533" y="794"/>
                  </a:lnTo>
                  <a:lnTo>
                    <a:pt x="1535" y="797"/>
                  </a:lnTo>
                  <a:lnTo>
                    <a:pt x="1537" y="803"/>
                  </a:lnTo>
                  <a:lnTo>
                    <a:pt x="1539" y="801"/>
                  </a:lnTo>
                  <a:lnTo>
                    <a:pt x="1542" y="799"/>
                  </a:lnTo>
                  <a:lnTo>
                    <a:pt x="1542" y="799"/>
                  </a:lnTo>
                  <a:lnTo>
                    <a:pt x="1544" y="794"/>
                  </a:lnTo>
                  <a:lnTo>
                    <a:pt x="1546" y="799"/>
                  </a:lnTo>
                  <a:lnTo>
                    <a:pt x="1548" y="797"/>
                  </a:lnTo>
                  <a:lnTo>
                    <a:pt x="1551" y="799"/>
                  </a:lnTo>
                  <a:lnTo>
                    <a:pt x="1553" y="794"/>
                  </a:lnTo>
                  <a:lnTo>
                    <a:pt x="1553" y="794"/>
                  </a:lnTo>
                  <a:lnTo>
                    <a:pt x="1555" y="794"/>
                  </a:lnTo>
                  <a:lnTo>
                    <a:pt x="1557" y="776"/>
                  </a:lnTo>
                  <a:lnTo>
                    <a:pt x="1560" y="763"/>
                  </a:lnTo>
                  <a:lnTo>
                    <a:pt x="1562" y="724"/>
                  </a:lnTo>
                  <a:lnTo>
                    <a:pt x="1564" y="691"/>
                  </a:lnTo>
                  <a:lnTo>
                    <a:pt x="1566" y="648"/>
                  </a:lnTo>
                  <a:lnTo>
                    <a:pt x="1569" y="612"/>
                  </a:lnTo>
                  <a:lnTo>
                    <a:pt x="1571" y="593"/>
                  </a:lnTo>
                  <a:lnTo>
                    <a:pt x="1571" y="632"/>
                  </a:lnTo>
                  <a:lnTo>
                    <a:pt x="1573" y="700"/>
                  </a:lnTo>
                  <a:lnTo>
                    <a:pt x="1575" y="765"/>
                  </a:lnTo>
                  <a:lnTo>
                    <a:pt x="1578" y="788"/>
                  </a:lnTo>
                  <a:lnTo>
                    <a:pt x="1580" y="799"/>
                  </a:lnTo>
                  <a:lnTo>
                    <a:pt x="1582" y="803"/>
                  </a:lnTo>
                  <a:lnTo>
                    <a:pt x="1585" y="801"/>
                  </a:lnTo>
                  <a:lnTo>
                    <a:pt x="1585" y="801"/>
                  </a:lnTo>
                  <a:lnTo>
                    <a:pt x="1587" y="799"/>
                  </a:lnTo>
                  <a:lnTo>
                    <a:pt x="1589" y="799"/>
                  </a:lnTo>
                  <a:lnTo>
                    <a:pt x="1591" y="797"/>
                  </a:lnTo>
                  <a:lnTo>
                    <a:pt x="1594" y="790"/>
                  </a:lnTo>
                  <a:lnTo>
                    <a:pt x="1596" y="788"/>
                  </a:lnTo>
                  <a:lnTo>
                    <a:pt x="1598" y="790"/>
                  </a:lnTo>
                  <a:lnTo>
                    <a:pt x="1600" y="794"/>
                  </a:lnTo>
                  <a:lnTo>
                    <a:pt x="1603" y="797"/>
                  </a:lnTo>
                  <a:lnTo>
                    <a:pt x="1603" y="797"/>
                  </a:lnTo>
                  <a:lnTo>
                    <a:pt x="1605" y="797"/>
                  </a:lnTo>
                  <a:lnTo>
                    <a:pt x="1607" y="797"/>
                  </a:lnTo>
                  <a:lnTo>
                    <a:pt x="1609" y="799"/>
                  </a:lnTo>
                  <a:lnTo>
                    <a:pt x="1612" y="797"/>
                  </a:lnTo>
                  <a:lnTo>
                    <a:pt x="1614" y="799"/>
                  </a:lnTo>
                  <a:lnTo>
                    <a:pt x="1614" y="799"/>
                  </a:lnTo>
                  <a:lnTo>
                    <a:pt x="1616" y="799"/>
                  </a:lnTo>
                  <a:lnTo>
                    <a:pt x="1618" y="797"/>
                  </a:lnTo>
                  <a:lnTo>
                    <a:pt x="1621" y="794"/>
                  </a:lnTo>
                  <a:lnTo>
                    <a:pt x="1623" y="794"/>
                  </a:lnTo>
                  <a:lnTo>
                    <a:pt x="1625" y="792"/>
                  </a:lnTo>
                  <a:lnTo>
                    <a:pt x="1625" y="790"/>
                  </a:lnTo>
                  <a:lnTo>
                    <a:pt x="1627" y="783"/>
                  </a:lnTo>
                  <a:lnTo>
                    <a:pt x="1630" y="776"/>
                  </a:lnTo>
                  <a:lnTo>
                    <a:pt x="1632" y="763"/>
                  </a:lnTo>
                  <a:lnTo>
                    <a:pt x="1634" y="738"/>
                  </a:lnTo>
                  <a:lnTo>
                    <a:pt x="1636" y="711"/>
                  </a:lnTo>
                  <a:lnTo>
                    <a:pt x="1639" y="713"/>
                  </a:lnTo>
                  <a:lnTo>
                    <a:pt x="1641" y="733"/>
                  </a:lnTo>
                  <a:lnTo>
                    <a:pt x="1643" y="763"/>
                  </a:lnTo>
                  <a:lnTo>
                    <a:pt x="1643" y="772"/>
                  </a:lnTo>
                  <a:lnTo>
                    <a:pt x="1645" y="779"/>
                  </a:lnTo>
                  <a:lnTo>
                    <a:pt x="1648" y="776"/>
                  </a:lnTo>
                  <a:lnTo>
                    <a:pt x="1650" y="779"/>
                  </a:lnTo>
                  <a:lnTo>
                    <a:pt x="1652" y="781"/>
                  </a:lnTo>
                  <a:lnTo>
                    <a:pt x="1655" y="788"/>
                  </a:lnTo>
                  <a:lnTo>
                    <a:pt x="1657" y="790"/>
                  </a:lnTo>
                  <a:lnTo>
                    <a:pt x="1657" y="792"/>
                  </a:lnTo>
                  <a:lnTo>
                    <a:pt x="1659" y="794"/>
                  </a:lnTo>
                  <a:lnTo>
                    <a:pt x="1661" y="799"/>
                  </a:lnTo>
                  <a:lnTo>
                    <a:pt x="1664" y="797"/>
                  </a:lnTo>
                  <a:lnTo>
                    <a:pt x="1666" y="794"/>
                  </a:lnTo>
                  <a:lnTo>
                    <a:pt x="1668" y="788"/>
                  </a:lnTo>
                  <a:lnTo>
                    <a:pt x="1670" y="788"/>
                  </a:lnTo>
                  <a:lnTo>
                    <a:pt x="1673" y="790"/>
                  </a:lnTo>
                  <a:lnTo>
                    <a:pt x="1675" y="788"/>
                  </a:lnTo>
                  <a:lnTo>
                    <a:pt x="1675" y="788"/>
                  </a:lnTo>
                  <a:lnTo>
                    <a:pt x="1677" y="792"/>
                  </a:lnTo>
                  <a:lnTo>
                    <a:pt x="1679" y="799"/>
                  </a:lnTo>
                  <a:lnTo>
                    <a:pt x="1682" y="799"/>
                  </a:lnTo>
                  <a:lnTo>
                    <a:pt x="1684" y="792"/>
                  </a:lnTo>
                  <a:lnTo>
                    <a:pt x="1686" y="779"/>
                  </a:lnTo>
                  <a:lnTo>
                    <a:pt x="1686" y="763"/>
                  </a:lnTo>
                  <a:lnTo>
                    <a:pt x="1688" y="751"/>
                  </a:lnTo>
                  <a:lnTo>
                    <a:pt x="1691" y="736"/>
                  </a:lnTo>
                  <a:lnTo>
                    <a:pt x="1693" y="727"/>
                  </a:lnTo>
                  <a:lnTo>
                    <a:pt x="1695" y="733"/>
                  </a:lnTo>
                  <a:lnTo>
                    <a:pt x="1697" y="754"/>
                  </a:lnTo>
                  <a:lnTo>
                    <a:pt x="1700" y="770"/>
                  </a:lnTo>
                  <a:lnTo>
                    <a:pt x="1700" y="779"/>
                  </a:lnTo>
                  <a:lnTo>
                    <a:pt x="1702" y="783"/>
                  </a:lnTo>
                  <a:lnTo>
                    <a:pt x="1704" y="788"/>
                  </a:lnTo>
                  <a:lnTo>
                    <a:pt x="1706" y="781"/>
                  </a:lnTo>
                  <a:lnTo>
                    <a:pt x="1709" y="776"/>
                  </a:lnTo>
                  <a:lnTo>
                    <a:pt x="1711" y="765"/>
                  </a:lnTo>
                  <a:lnTo>
                    <a:pt x="1713" y="767"/>
                  </a:lnTo>
                  <a:lnTo>
                    <a:pt x="1715" y="754"/>
                  </a:lnTo>
                  <a:lnTo>
                    <a:pt x="1718" y="740"/>
                  </a:lnTo>
                  <a:lnTo>
                    <a:pt x="1718" y="729"/>
                  </a:lnTo>
                  <a:lnTo>
                    <a:pt x="1720" y="729"/>
                  </a:lnTo>
                  <a:lnTo>
                    <a:pt x="1722" y="738"/>
                  </a:lnTo>
                  <a:lnTo>
                    <a:pt x="1724" y="756"/>
                  </a:lnTo>
                  <a:lnTo>
                    <a:pt x="1727" y="774"/>
                  </a:lnTo>
                  <a:lnTo>
                    <a:pt x="1729" y="792"/>
                  </a:lnTo>
                  <a:lnTo>
                    <a:pt x="1729" y="794"/>
                  </a:lnTo>
                  <a:lnTo>
                    <a:pt x="1731" y="797"/>
                  </a:lnTo>
                  <a:lnTo>
                    <a:pt x="1734" y="799"/>
                  </a:lnTo>
                  <a:lnTo>
                    <a:pt x="1736" y="801"/>
                  </a:lnTo>
                  <a:lnTo>
                    <a:pt x="1738" y="799"/>
                  </a:lnTo>
                  <a:lnTo>
                    <a:pt x="1740" y="794"/>
                  </a:lnTo>
                  <a:lnTo>
                    <a:pt x="1743" y="794"/>
                  </a:lnTo>
                  <a:lnTo>
                    <a:pt x="1745" y="781"/>
                  </a:lnTo>
                  <a:lnTo>
                    <a:pt x="1747" y="751"/>
                  </a:lnTo>
                  <a:lnTo>
                    <a:pt x="1747" y="702"/>
                  </a:lnTo>
                  <a:lnTo>
                    <a:pt x="1749" y="657"/>
                  </a:lnTo>
                  <a:lnTo>
                    <a:pt x="1752" y="6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82226" name="Line 306"/>
            <p:cNvSpPr>
              <a:spLocks noChangeShapeType="1"/>
            </p:cNvSpPr>
            <p:nvPr/>
          </p:nvSpPr>
          <p:spPr bwMode="auto">
            <a:xfrm>
              <a:off x="854" y="3618"/>
              <a:ext cx="4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27" name="Line 307"/>
            <p:cNvSpPr>
              <a:spLocks noChangeShapeType="1"/>
            </p:cNvSpPr>
            <p:nvPr/>
          </p:nvSpPr>
          <p:spPr bwMode="auto">
            <a:xfrm>
              <a:off x="870" y="3615"/>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28" name="Line 308"/>
            <p:cNvSpPr>
              <a:spLocks noChangeShapeType="1"/>
            </p:cNvSpPr>
            <p:nvPr/>
          </p:nvSpPr>
          <p:spPr bwMode="auto">
            <a:xfrm>
              <a:off x="1345" y="3607"/>
              <a:ext cx="5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29" name="Line 309"/>
            <p:cNvSpPr>
              <a:spLocks noChangeShapeType="1"/>
            </p:cNvSpPr>
            <p:nvPr/>
          </p:nvSpPr>
          <p:spPr bwMode="auto">
            <a:xfrm>
              <a:off x="1366" y="3601"/>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0" name="Line 310"/>
            <p:cNvSpPr>
              <a:spLocks noChangeShapeType="1"/>
            </p:cNvSpPr>
            <p:nvPr/>
          </p:nvSpPr>
          <p:spPr bwMode="auto">
            <a:xfrm flipV="1">
              <a:off x="1401" y="3607"/>
              <a:ext cx="40"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1" name="Line 311"/>
            <p:cNvSpPr>
              <a:spLocks noChangeShapeType="1"/>
            </p:cNvSpPr>
            <p:nvPr/>
          </p:nvSpPr>
          <p:spPr bwMode="auto">
            <a:xfrm>
              <a:off x="1445" y="3604"/>
              <a:ext cx="32"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2" name="Line 312"/>
            <p:cNvSpPr>
              <a:spLocks noChangeShapeType="1"/>
            </p:cNvSpPr>
            <p:nvPr/>
          </p:nvSpPr>
          <p:spPr bwMode="auto">
            <a:xfrm>
              <a:off x="1618" y="3610"/>
              <a:ext cx="76"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3" name="Line 313"/>
            <p:cNvSpPr>
              <a:spLocks noChangeShapeType="1"/>
            </p:cNvSpPr>
            <p:nvPr/>
          </p:nvSpPr>
          <p:spPr bwMode="auto">
            <a:xfrm>
              <a:off x="1624" y="3592"/>
              <a:ext cx="1"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4" name="Line 314"/>
            <p:cNvSpPr>
              <a:spLocks noChangeShapeType="1"/>
            </p:cNvSpPr>
            <p:nvPr/>
          </p:nvSpPr>
          <p:spPr bwMode="auto">
            <a:xfrm>
              <a:off x="1650" y="3599"/>
              <a:ext cx="2"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5" name="Line 315"/>
            <p:cNvSpPr>
              <a:spLocks noChangeShapeType="1"/>
            </p:cNvSpPr>
            <p:nvPr/>
          </p:nvSpPr>
          <p:spPr bwMode="auto">
            <a:xfrm>
              <a:off x="1675" y="3604"/>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6" name="Line 316"/>
            <p:cNvSpPr>
              <a:spLocks noChangeShapeType="1"/>
            </p:cNvSpPr>
            <p:nvPr/>
          </p:nvSpPr>
          <p:spPr bwMode="auto">
            <a:xfrm flipV="1">
              <a:off x="1755" y="3604"/>
              <a:ext cx="46"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7" name="Line 317"/>
            <p:cNvSpPr>
              <a:spLocks noChangeShapeType="1"/>
            </p:cNvSpPr>
            <p:nvPr/>
          </p:nvSpPr>
          <p:spPr bwMode="auto">
            <a:xfrm>
              <a:off x="1776" y="3517"/>
              <a:ext cx="2" cy="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8" name="Line 318"/>
            <p:cNvSpPr>
              <a:spLocks noChangeShapeType="1"/>
            </p:cNvSpPr>
            <p:nvPr/>
          </p:nvSpPr>
          <p:spPr bwMode="auto">
            <a:xfrm>
              <a:off x="1828" y="3599"/>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39" name="Line 319"/>
            <p:cNvSpPr>
              <a:spLocks noChangeShapeType="1"/>
            </p:cNvSpPr>
            <p:nvPr/>
          </p:nvSpPr>
          <p:spPr bwMode="auto">
            <a:xfrm>
              <a:off x="1938" y="3601"/>
              <a:ext cx="3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40" name="Freeform 320"/>
            <p:cNvSpPr>
              <a:spLocks/>
            </p:cNvSpPr>
            <p:nvPr/>
          </p:nvSpPr>
          <p:spPr bwMode="auto">
            <a:xfrm>
              <a:off x="870" y="3347"/>
              <a:ext cx="29" cy="271"/>
            </a:xfrm>
            <a:custGeom>
              <a:avLst/>
              <a:gdLst>
                <a:gd name="T0" fmla="*/ 0 w 24"/>
                <a:gd name="T1" fmla="*/ 210 h 212"/>
                <a:gd name="T2" fmla="*/ 2 w 24"/>
                <a:gd name="T3" fmla="*/ 197 h 212"/>
                <a:gd name="T4" fmla="*/ 4 w 24"/>
                <a:gd name="T5" fmla="*/ 176 h 212"/>
                <a:gd name="T6" fmla="*/ 4 w 24"/>
                <a:gd name="T7" fmla="*/ 131 h 212"/>
                <a:gd name="T8" fmla="*/ 6 w 24"/>
                <a:gd name="T9" fmla="*/ 86 h 212"/>
                <a:gd name="T10" fmla="*/ 9 w 24"/>
                <a:gd name="T11" fmla="*/ 23 h 212"/>
                <a:gd name="T12" fmla="*/ 11 w 24"/>
                <a:gd name="T13" fmla="*/ 0 h 212"/>
                <a:gd name="T14" fmla="*/ 13 w 24"/>
                <a:gd name="T15" fmla="*/ 12 h 212"/>
                <a:gd name="T16" fmla="*/ 15 w 24"/>
                <a:gd name="T17" fmla="*/ 61 h 212"/>
                <a:gd name="T18" fmla="*/ 18 w 24"/>
                <a:gd name="T19" fmla="*/ 113 h 212"/>
                <a:gd name="T20" fmla="*/ 20 w 24"/>
                <a:gd name="T21" fmla="*/ 156 h 212"/>
                <a:gd name="T22" fmla="*/ 22 w 24"/>
                <a:gd name="T23" fmla="*/ 192 h 212"/>
                <a:gd name="T24" fmla="*/ 22 w 24"/>
                <a:gd name="T25" fmla="*/ 206 h 212"/>
                <a:gd name="T26" fmla="*/ 24 w 24"/>
                <a:gd name="T27" fmla="*/ 212 h 212"/>
                <a:gd name="T28" fmla="*/ 24 w 24"/>
                <a:gd name="T29" fmla="*/ 212 h 212"/>
                <a:gd name="T30" fmla="*/ 0 w 24"/>
                <a:gd name="T31" fmla="*/ 212 h 212"/>
                <a:gd name="T32" fmla="*/ 0 w 24"/>
                <a:gd name="T33" fmla="*/ 21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12">
                  <a:moveTo>
                    <a:pt x="0" y="210"/>
                  </a:moveTo>
                  <a:lnTo>
                    <a:pt x="2" y="197"/>
                  </a:lnTo>
                  <a:lnTo>
                    <a:pt x="4" y="176"/>
                  </a:lnTo>
                  <a:lnTo>
                    <a:pt x="4" y="131"/>
                  </a:lnTo>
                  <a:lnTo>
                    <a:pt x="6" y="86"/>
                  </a:lnTo>
                  <a:lnTo>
                    <a:pt x="9" y="23"/>
                  </a:lnTo>
                  <a:lnTo>
                    <a:pt x="11" y="0"/>
                  </a:lnTo>
                  <a:lnTo>
                    <a:pt x="13" y="12"/>
                  </a:lnTo>
                  <a:lnTo>
                    <a:pt x="15" y="61"/>
                  </a:lnTo>
                  <a:lnTo>
                    <a:pt x="18" y="113"/>
                  </a:lnTo>
                  <a:lnTo>
                    <a:pt x="20" y="156"/>
                  </a:lnTo>
                  <a:lnTo>
                    <a:pt x="22" y="192"/>
                  </a:lnTo>
                  <a:lnTo>
                    <a:pt x="22" y="206"/>
                  </a:lnTo>
                  <a:lnTo>
                    <a:pt x="24" y="212"/>
                  </a:lnTo>
                  <a:lnTo>
                    <a:pt x="24" y="212"/>
                  </a:lnTo>
                  <a:lnTo>
                    <a:pt x="0" y="212"/>
                  </a:lnTo>
                  <a:lnTo>
                    <a:pt x="0" y="210"/>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1" name="Freeform 321"/>
            <p:cNvSpPr>
              <a:spLocks/>
            </p:cNvSpPr>
            <p:nvPr/>
          </p:nvSpPr>
          <p:spPr bwMode="auto">
            <a:xfrm>
              <a:off x="1366" y="3253"/>
              <a:ext cx="32" cy="357"/>
            </a:xfrm>
            <a:custGeom>
              <a:avLst/>
              <a:gdLst>
                <a:gd name="T0" fmla="*/ 0 w 27"/>
                <a:gd name="T1" fmla="*/ 273 h 280"/>
                <a:gd name="T2" fmla="*/ 0 w 27"/>
                <a:gd name="T3" fmla="*/ 273 h 280"/>
                <a:gd name="T4" fmla="*/ 2 w 27"/>
                <a:gd name="T5" fmla="*/ 268 h 280"/>
                <a:gd name="T6" fmla="*/ 5 w 27"/>
                <a:gd name="T7" fmla="*/ 253 h 280"/>
                <a:gd name="T8" fmla="*/ 7 w 27"/>
                <a:gd name="T9" fmla="*/ 214 h 280"/>
                <a:gd name="T10" fmla="*/ 9 w 27"/>
                <a:gd name="T11" fmla="*/ 137 h 280"/>
                <a:gd name="T12" fmla="*/ 11 w 27"/>
                <a:gd name="T13" fmla="*/ 61 h 280"/>
                <a:gd name="T14" fmla="*/ 11 w 27"/>
                <a:gd name="T15" fmla="*/ 0 h 280"/>
                <a:gd name="T16" fmla="*/ 14 w 27"/>
                <a:gd name="T17" fmla="*/ 0 h 280"/>
                <a:gd name="T18" fmla="*/ 16 w 27"/>
                <a:gd name="T19" fmla="*/ 36 h 280"/>
                <a:gd name="T20" fmla="*/ 18 w 27"/>
                <a:gd name="T21" fmla="*/ 119 h 280"/>
                <a:gd name="T22" fmla="*/ 20 w 27"/>
                <a:gd name="T23" fmla="*/ 196 h 280"/>
                <a:gd name="T24" fmla="*/ 23 w 27"/>
                <a:gd name="T25" fmla="*/ 253 h 280"/>
                <a:gd name="T26" fmla="*/ 23 w 27"/>
                <a:gd name="T27" fmla="*/ 268 h 280"/>
                <a:gd name="T28" fmla="*/ 25 w 27"/>
                <a:gd name="T29" fmla="*/ 280 h 280"/>
                <a:gd name="T30" fmla="*/ 27 w 27"/>
                <a:gd name="T31" fmla="*/ 280 h 280"/>
                <a:gd name="T32" fmla="*/ 27 w 27"/>
                <a:gd name="T33" fmla="*/ 280 h 280"/>
                <a:gd name="T34" fmla="*/ 0 w 27"/>
                <a:gd name="T35" fmla="*/ 280 h 280"/>
                <a:gd name="T36" fmla="*/ 0 w 27"/>
                <a:gd name="T37" fmla="*/ 27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0">
                  <a:moveTo>
                    <a:pt x="0" y="273"/>
                  </a:moveTo>
                  <a:lnTo>
                    <a:pt x="0" y="273"/>
                  </a:lnTo>
                  <a:lnTo>
                    <a:pt x="2" y="268"/>
                  </a:lnTo>
                  <a:lnTo>
                    <a:pt x="5" y="253"/>
                  </a:lnTo>
                  <a:lnTo>
                    <a:pt x="7" y="214"/>
                  </a:lnTo>
                  <a:lnTo>
                    <a:pt x="9" y="137"/>
                  </a:lnTo>
                  <a:lnTo>
                    <a:pt x="11" y="61"/>
                  </a:lnTo>
                  <a:lnTo>
                    <a:pt x="11" y="0"/>
                  </a:lnTo>
                  <a:lnTo>
                    <a:pt x="14" y="0"/>
                  </a:lnTo>
                  <a:lnTo>
                    <a:pt x="16" y="36"/>
                  </a:lnTo>
                  <a:lnTo>
                    <a:pt x="18" y="119"/>
                  </a:lnTo>
                  <a:lnTo>
                    <a:pt x="20" y="196"/>
                  </a:lnTo>
                  <a:lnTo>
                    <a:pt x="23" y="253"/>
                  </a:lnTo>
                  <a:lnTo>
                    <a:pt x="23" y="268"/>
                  </a:lnTo>
                  <a:lnTo>
                    <a:pt x="25" y="280"/>
                  </a:lnTo>
                  <a:lnTo>
                    <a:pt x="27" y="280"/>
                  </a:lnTo>
                  <a:lnTo>
                    <a:pt x="27" y="280"/>
                  </a:lnTo>
                  <a:lnTo>
                    <a:pt x="0" y="280"/>
                  </a:lnTo>
                  <a:lnTo>
                    <a:pt x="0" y="273"/>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2" name="Freeform 322"/>
            <p:cNvSpPr>
              <a:spLocks/>
            </p:cNvSpPr>
            <p:nvPr/>
          </p:nvSpPr>
          <p:spPr bwMode="auto">
            <a:xfrm>
              <a:off x="1401" y="2771"/>
              <a:ext cx="40" cy="842"/>
            </a:xfrm>
            <a:custGeom>
              <a:avLst/>
              <a:gdLst>
                <a:gd name="T0" fmla="*/ 0 w 34"/>
                <a:gd name="T1" fmla="*/ 659 h 659"/>
                <a:gd name="T2" fmla="*/ 3 w 34"/>
                <a:gd name="T3" fmla="*/ 654 h 659"/>
                <a:gd name="T4" fmla="*/ 5 w 34"/>
                <a:gd name="T5" fmla="*/ 634 h 659"/>
                <a:gd name="T6" fmla="*/ 7 w 34"/>
                <a:gd name="T7" fmla="*/ 555 h 659"/>
                <a:gd name="T8" fmla="*/ 10 w 34"/>
                <a:gd name="T9" fmla="*/ 390 h 659"/>
                <a:gd name="T10" fmla="*/ 12 w 34"/>
                <a:gd name="T11" fmla="*/ 171 h 659"/>
                <a:gd name="T12" fmla="*/ 12 w 34"/>
                <a:gd name="T13" fmla="*/ 0 h 659"/>
                <a:gd name="T14" fmla="*/ 14 w 34"/>
                <a:gd name="T15" fmla="*/ 0 h 659"/>
                <a:gd name="T16" fmla="*/ 16 w 34"/>
                <a:gd name="T17" fmla="*/ 158 h 659"/>
                <a:gd name="T18" fmla="*/ 19 w 34"/>
                <a:gd name="T19" fmla="*/ 372 h 659"/>
                <a:gd name="T20" fmla="*/ 21 w 34"/>
                <a:gd name="T21" fmla="*/ 528 h 659"/>
                <a:gd name="T22" fmla="*/ 23 w 34"/>
                <a:gd name="T23" fmla="*/ 605 h 659"/>
                <a:gd name="T24" fmla="*/ 25 w 34"/>
                <a:gd name="T25" fmla="*/ 636 h 659"/>
                <a:gd name="T26" fmla="*/ 25 w 34"/>
                <a:gd name="T27" fmla="*/ 645 h 659"/>
                <a:gd name="T28" fmla="*/ 28 w 34"/>
                <a:gd name="T29" fmla="*/ 648 h 659"/>
                <a:gd name="T30" fmla="*/ 30 w 34"/>
                <a:gd name="T31" fmla="*/ 650 h 659"/>
                <a:gd name="T32" fmla="*/ 32 w 34"/>
                <a:gd name="T33" fmla="*/ 654 h 659"/>
                <a:gd name="T34" fmla="*/ 34 w 34"/>
                <a:gd name="T35" fmla="*/ 654 h 659"/>
                <a:gd name="T36" fmla="*/ 34 w 34"/>
                <a:gd name="T37" fmla="*/ 654 h 659"/>
                <a:gd name="T38" fmla="*/ 0 w 34"/>
                <a:gd name="T39"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659">
                  <a:moveTo>
                    <a:pt x="0" y="659"/>
                  </a:moveTo>
                  <a:lnTo>
                    <a:pt x="3" y="654"/>
                  </a:lnTo>
                  <a:lnTo>
                    <a:pt x="5" y="634"/>
                  </a:lnTo>
                  <a:lnTo>
                    <a:pt x="7" y="555"/>
                  </a:lnTo>
                  <a:lnTo>
                    <a:pt x="10" y="390"/>
                  </a:lnTo>
                  <a:lnTo>
                    <a:pt x="12" y="171"/>
                  </a:lnTo>
                  <a:lnTo>
                    <a:pt x="12" y="0"/>
                  </a:lnTo>
                  <a:lnTo>
                    <a:pt x="14" y="0"/>
                  </a:lnTo>
                  <a:lnTo>
                    <a:pt x="16" y="158"/>
                  </a:lnTo>
                  <a:lnTo>
                    <a:pt x="19" y="372"/>
                  </a:lnTo>
                  <a:lnTo>
                    <a:pt x="21" y="528"/>
                  </a:lnTo>
                  <a:lnTo>
                    <a:pt x="23" y="605"/>
                  </a:lnTo>
                  <a:lnTo>
                    <a:pt x="25" y="636"/>
                  </a:lnTo>
                  <a:lnTo>
                    <a:pt x="25" y="645"/>
                  </a:lnTo>
                  <a:lnTo>
                    <a:pt x="28" y="648"/>
                  </a:lnTo>
                  <a:lnTo>
                    <a:pt x="30" y="650"/>
                  </a:lnTo>
                  <a:lnTo>
                    <a:pt x="32" y="654"/>
                  </a:lnTo>
                  <a:lnTo>
                    <a:pt x="34" y="654"/>
                  </a:lnTo>
                  <a:lnTo>
                    <a:pt x="34" y="654"/>
                  </a:lnTo>
                  <a:lnTo>
                    <a:pt x="0" y="659"/>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3" name="Freeform 323"/>
            <p:cNvSpPr>
              <a:spLocks/>
            </p:cNvSpPr>
            <p:nvPr/>
          </p:nvSpPr>
          <p:spPr bwMode="auto">
            <a:xfrm>
              <a:off x="1445" y="2721"/>
              <a:ext cx="32" cy="889"/>
            </a:xfrm>
            <a:custGeom>
              <a:avLst/>
              <a:gdLst>
                <a:gd name="T0" fmla="*/ 0 w 27"/>
                <a:gd name="T1" fmla="*/ 691 h 696"/>
                <a:gd name="T2" fmla="*/ 0 w 27"/>
                <a:gd name="T3" fmla="*/ 689 h 696"/>
                <a:gd name="T4" fmla="*/ 4 w 27"/>
                <a:gd name="T5" fmla="*/ 680 h 696"/>
                <a:gd name="T6" fmla="*/ 6 w 27"/>
                <a:gd name="T7" fmla="*/ 637 h 696"/>
                <a:gd name="T8" fmla="*/ 6 w 27"/>
                <a:gd name="T9" fmla="*/ 531 h 696"/>
                <a:gd name="T10" fmla="*/ 9 w 27"/>
                <a:gd name="T11" fmla="*/ 310 h 696"/>
                <a:gd name="T12" fmla="*/ 11 w 27"/>
                <a:gd name="T13" fmla="*/ 91 h 696"/>
                <a:gd name="T14" fmla="*/ 13 w 27"/>
                <a:gd name="T15" fmla="*/ 0 h 696"/>
                <a:gd name="T16" fmla="*/ 15 w 27"/>
                <a:gd name="T17" fmla="*/ 134 h 696"/>
                <a:gd name="T18" fmla="*/ 18 w 27"/>
                <a:gd name="T19" fmla="*/ 368 h 696"/>
                <a:gd name="T20" fmla="*/ 18 w 27"/>
                <a:gd name="T21" fmla="*/ 560 h 696"/>
                <a:gd name="T22" fmla="*/ 20 w 27"/>
                <a:gd name="T23" fmla="*/ 657 h 696"/>
                <a:gd name="T24" fmla="*/ 22 w 27"/>
                <a:gd name="T25" fmla="*/ 687 h 696"/>
                <a:gd name="T26" fmla="*/ 24 w 27"/>
                <a:gd name="T27" fmla="*/ 696 h 696"/>
                <a:gd name="T28" fmla="*/ 27 w 27"/>
                <a:gd name="T29" fmla="*/ 696 h 696"/>
                <a:gd name="T30" fmla="*/ 27 w 27"/>
                <a:gd name="T31" fmla="*/ 696 h 696"/>
                <a:gd name="T32" fmla="*/ 0 w 27"/>
                <a:gd name="T33" fmla="*/ 69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696">
                  <a:moveTo>
                    <a:pt x="0" y="691"/>
                  </a:moveTo>
                  <a:lnTo>
                    <a:pt x="0" y="689"/>
                  </a:lnTo>
                  <a:lnTo>
                    <a:pt x="4" y="680"/>
                  </a:lnTo>
                  <a:lnTo>
                    <a:pt x="6" y="637"/>
                  </a:lnTo>
                  <a:lnTo>
                    <a:pt x="6" y="531"/>
                  </a:lnTo>
                  <a:lnTo>
                    <a:pt x="9" y="310"/>
                  </a:lnTo>
                  <a:lnTo>
                    <a:pt x="11" y="91"/>
                  </a:lnTo>
                  <a:lnTo>
                    <a:pt x="13" y="0"/>
                  </a:lnTo>
                  <a:lnTo>
                    <a:pt x="15" y="134"/>
                  </a:lnTo>
                  <a:lnTo>
                    <a:pt x="18" y="368"/>
                  </a:lnTo>
                  <a:lnTo>
                    <a:pt x="18" y="560"/>
                  </a:lnTo>
                  <a:lnTo>
                    <a:pt x="20" y="657"/>
                  </a:lnTo>
                  <a:lnTo>
                    <a:pt x="22" y="687"/>
                  </a:lnTo>
                  <a:lnTo>
                    <a:pt x="24" y="696"/>
                  </a:lnTo>
                  <a:lnTo>
                    <a:pt x="27" y="696"/>
                  </a:lnTo>
                  <a:lnTo>
                    <a:pt x="27" y="696"/>
                  </a:lnTo>
                  <a:lnTo>
                    <a:pt x="0" y="691"/>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4" name="Freeform 324"/>
            <p:cNvSpPr>
              <a:spLocks/>
            </p:cNvSpPr>
            <p:nvPr/>
          </p:nvSpPr>
          <p:spPr bwMode="auto">
            <a:xfrm>
              <a:off x="1650" y="3005"/>
              <a:ext cx="25" cy="608"/>
            </a:xfrm>
            <a:custGeom>
              <a:avLst/>
              <a:gdLst>
                <a:gd name="T0" fmla="*/ 0 w 21"/>
                <a:gd name="T1" fmla="*/ 465 h 476"/>
                <a:gd name="T2" fmla="*/ 3 w 21"/>
                <a:gd name="T3" fmla="*/ 453 h 476"/>
                <a:gd name="T4" fmla="*/ 3 w 21"/>
                <a:gd name="T5" fmla="*/ 390 h 476"/>
                <a:gd name="T6" fmla="*/ 5 w 21"/>
                <a:gd name="T7" fmla="*/ 241 h 476"/>
                <a:gd name="T8" fmla="*/ 7 w 21"/>
                <a:gd name="T9" fmla="*/ 58 h 476"/>
                <a:gd name="T10" fmla="*/ 9 w 21"/>
                <a:gd name="T11" fmla="*/ 0 h 476"/>
                <a:gd name="T12" fmla="*/ 12 w 21"/>
                <a:gd name="T13" fmla="*/ 106 h 476"/>
                <a:gd name="T14" fmla="*/ 14 w 21"/>
                <a:gd name="T15" fmla="*/ 293 h 476"/>
                <a:gd name="T16" fmla="*/ 16 w 21"/>
                <a:gd name="T17" fmla="*/ 417 h 476"/>
                <a:gd name="T18" fmla="*/ 18 w 21"/>
                <a:gd name="T19" fmla="*/ 460 h 476"/>
                <a:gd name="T20" fmla="*/ 21 w 21"/>
                <a:gd name="T21" fmla="*/ 469 h 476"/>
                <a:gd name="T22" fmla="*/ 21 w 21"/>
                <a:gd name="T23" fmla="*/ 469 h 476"/>
                <a:gd name="T24" fmla="*/ 21 w 21"/>
                <a:gd name="T25" fmla="*/ 476 h 476"/>
                <a:gd name="T26" fmla="*/ 0 w 21"/>
                <a:gd name="T27" fmla="*/ 476 h 476"/>
                <a:gd name="T28" fmla="*/ 0 w 21"/>
                <a:gd name="T29" fmla="*/ 46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476">
                  <a:moveTo>
                    <a:pt x="0" y="465"/>
                  </a:moveTo>
                  <a:lnTo>
                    <a:pt x="3" y="453"/>
                  </a:lnTo>
                  <a:lnTo>
                    <a:pt x="3" y="390"/>
                  </a:lnTo>
                  <a:lnTo>
                    <a:pt x="5" y="241"/>
                  </a:lnTo>
                  <a:lnTo>
                    <a:pt x="7" y="58"/>
                  </a:lnTo>
                  <a:lnTo>
                    <a:pt x="9" y="0"/>
                  </a:lnTo>
                  <a:lnTo>
                    <a:pt x="12" y="106"/>
                  </a:lnTo>
                  <a:lnTo>
                    <a:pt x="14" y="293"/>
                  </a:lnTo>
                  <a:lnTo>
                    <a:pt x="16" y="417"/>
                  </a:lnTo>
                  <a:lnTo>
                    <a:pt x="18" y="460"/>
                  </a:lnTo>
                  <a:lnTo>
                    <a:pt x="21" y="469"/>
                  </a:lnTo>
                  <a:lnTo>
                    <a:pt x="21" y="469"/>
                  </a:lnTo>
                  <a:lnTo>
                    <a:pt x="21" y="476"/>
                  </a:lnTo>
                  <a:lnTo>
                    <a:pt x="0" y="476"/>
                  </a:lnTo>
                  <a:lnTo>
                    <a:pt x="0" y="465"/>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5" name="Freeform 325"/>
            <p:cNvSpPr>
              <a:spLocks/>
            </p:cNvSpPr>
            <p:nvPr/>
          </p:nvSpPr>
          <p:spPr bwMode="auto">
            <a:xfrm>
              <a:off x="1755" y="2930"/>
              <a:ext cx="21" cy="677"/>
            </a:xfrm>
            <a:custGeom>
              <a:avLst/>
              <a:gdLst>
                <a:gd name="T0" fmla="*/ 0 w 18"/>
                <a:gd name="T1" fmla="*/ 530 h 530"/>
                <a:gd name="T2" fmla="*/ 3 w 18"/>
                <a:gd name="T3" fmla="*/ 528 h 530"/>
                <a:gd name="T4" fmla="*/ 5 w 18"/>
                <a:gd name="T5" fmla="*/ 494 h 530"/>
                <a:gd name="T6" fmla="*/ 5 w 18"/>
                <a:gd name="T7" fmla="*/ 415 h 530"/>
                <a:gd name="T8" fmla="*/ 7 w 18"/>
                <a:gd name="T9" fmla="*/ 230 h 530"/>
                <a:gd name="T10" fmla="*/ 9 w 18"/>
                <a:gd name="T11" fmla="*/ 68 h 530"/>
                <a:gd name="T12" fmla="*/ 12 w 18"/>
                <a:gd name="T13" fmla="*/ 0 h 530"/>
                <a:gd name="T14" fmla="*/ 14 w 18"/>
                <a:gd name="T15" fmla="*/ 140 h 530"/>
                <a:gd name="T16" fmla="*/ 16 w 18"/>
                <a:gd name="T17" fmla="*/ 327 h 530"/>
                <a:gd name="T18" fmla="*/ 18 w 18"/>
                <a:gd name="T19" fmla="*/ 460 h 530"/>
                <a:gd name="T20" fmla="*/ 18 w 18"/>
                <a:gd name="T21" fmla="*/ 528 h 530"/>
                <a:gd name="T22" fmla="*/ 0 w 18"/>
                <a:gd name="T23"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530">
                  <a:moveTo>
                    <a:pt x="0" y="530"/>
                  </a:moveTo>
                  <a:lnTo>
                    <a:pt x="3" y="528"/>
                  </a:lnTo>
                  <a:lnTo>
                    <a:pt x="5" y="494"/>
                  </a:lnTo>
                  <a:lnTo>
                    <a:pt x="5" y="415"/>
                  </a:lnTo>
                  <a:lnTo>
                    <a:pt x="7" y="230"/>
                  </a:lnTo>
                  <a:lnTo>
                    <a:pt x="9" y="68"/>
                  </a:lnTo>
                  <a:lnTo>
                    <a:pt x="12" y="0"/>
                  </a:lnTo>
                  <a:lnTo>
                    <a:pt x="14" y="140"/>
                  </a:lnTo>
                  <a:lnTo>
                    <a:pt x="16" y="327"/>
                  </a:lnTo>
                  <a:lnTo>
                    <a:pt x="18" y="460"/>
                  </a:lnTo>
                  <a:lnTo>
                    <a:pt x="18" y="528"/>
                  </a:lnTo>
                  <a:lnTo>
                    <a:pt x="0" y="530"/>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6" name="Freeform 326"/>
            <p:cNvSpPr>
              <a:spLocks/>
            </p:cNvSpPr>
            <p:nvPr/>
          </p:nvSpPr>
          <p:spPr bwMode="auto">
            <a:xfrm>
              <a:off x="1776" y="2652"/>
              <a:ext cx="25" cy="952"/>
            </a:xfrm>
            <a:custGeom>
              <a:avLst/>
              <a:gdLst>
                <a:gd name="T0" fmla="*/ 0 w 21"/>
                <a:gd name="T1" fmla="*/ 677 h 745"/>
                <a:gd name="T2" fmla="*/ 0 w 21"/>
                <a:gd name="T3" fmla="*/ 668 h 745"/>
                <a:gd name="T4" fmla="*/ 3 w 21"/>
                <a:gd name="T5" fmla="*/ 510 h 745"/>
                <a:gd name="T6" fmla="*/ 5 w 21"/>
                <a:gd name="T7" fmla="*/ 224 h 745"/>
                <a:gd name="T8" fmla="*/ 7 w 21"/>
                <a:gd name="T9" fmla="*/ 7 h 745"/>
                <a:gd name="T10" fmla="*/ 10 w 21"/>
                <a:gd name="T11" fmla="*/ 0 h 745"/>
                <a:gd name="T12" fmla="*/ 12 w 21"/>
                <a:gd name="T13" fmla="*/ 251 h 745"/>
                <a:gd name="T14" fmla="*/ 12 w 21"/>
                <a:gd name="T15" fmla="*/ 513 h 745"/>
                <a:gd name="T16" fmla="*/ 14 w 21"/>
                <a:gd name="T17" fmla="*/ 680 h 745"/>
                <a:gd name="T18" fmla="*/ 19 w 21"/>
                <a:gd name="T19" fmla="*/ 732 h 745"/>
                <a:gd name="T20" fmla="*/ 19 w 21"/>
                <a:gd name="T21" fmla="*/ 745 h 745"/>
                <a:gd name="T22" fmla="*/ 21 w 21"/>
                <a:gd name="T23" fmla="*/ 745 h 745"/>
                <a:gd name="T24" fmla="*/ 21 w 21"/>
                <a:gd name="T25" fmla="*/ 745 h 745"/>
                <a:gd name="T26" fmla="*/ 0 w 21"/>
                <a:gd name="T27" fmla="*/ 745 h 745"/>
                <a:gd name="T28" fmla="*/ 0 w 21"/>
                <a:gd name="T29" fmla="*/ 677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45">
                  <a:moveTo>
                    <a:pt x="0" y="677"/>
                  </a:moveTo>
                  <a:lnTo>
                    <a:pt x="0" y="668"/>
                  </a:lnTo>
                  <a:lnTo>
                    <a:pt x="3" y="510"/>
                  </a:lnTo>
                  <a:lnTo>
                    <a:pt x="5" y="224"/>
                  </a:lnTo>
                  <a:lnTo>
                    <a:pt x="7" y="7"/>
                  </a:lnTo>
                  <a:lnTo>
                    <a:pt x="10" y="0"/>
                  </a:lnTo>
                  <a:lnTo>
                    <a:pt x="12" y="251"/>
                  </a:lnTo>
                  <a:lnTo>
                    <a:pt x="12" y="513"/>
                  </a:lnTo>
                  <a:lnTo>
                    <a:pt x="14" y="680"/>
                  </a:lnTo>
                  <a:lnTo>
                    <a:pt x="19" y="732"/>
                  </a:lnTo>
                  <a:lnTo>
                    <a:pt x="19" y="745"/>
                  </a:lnTo>
                  <a:lnTo>
                    <a:pt x="21" y="745"/>
                  </a:lnTo>
                  <a:lnTo>
                    <a:pt x="21" y="745"/>
                  </a:lnTo>
                  <a:lnTo>
                    <a:pt x="0" y="745"/>
                  </a:lnTo>
                  <a:lnTo>
                    <a:pt x="0" y="677"/>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7" name="Freeform 327"/>
            <p:cNvSpPr>
              <a:spLocks/>
            </p:cNvSpPr>
            <p:nvPr/>
          </p:nvSpPr>
          <p:spPr bwMode="auto">
            <a:xfrm>
              <a:off x="1828" y="3036"/>
              <a:ext cx="38" cy="563"/>
            </a:xfrm>
            <a:custGeom>
              <a:avLst/>
              <a:gdLst>
                <a:gd name="T0" fmla="*/ 0 w 32"/>
                <a:gd name="T1" fmla="*/ 441 h 441"/>
                <a:gd name="T2" fmla="*/ 3 w 32"/>
                <a:gd name="T3" fmla="*/ 438 h 441"/>
                <a:gd name="T4" fmla="*/ 5 w 32"/>
                <a:gd name="T5" fmla="*/ 438 h 441"/>
                <a:gd name="T6" fmla="*/ 7 w 32"/>
                <a:gd name="T7" fmla="*/ 438 h 441"/>
                <a:gd name="T8" fmla="*/ 9 w 32"/>
                <a:gd name="T9" fmla="*/ 407 h 441"/>
                <a:gd name="T10" fmla="*/ 12 w 32"/>
                <a:gd name="T11" fmla="*/ 305 h 441"/>
                <a:gd name="T12" fmla="*/ 14 w 32"/>
                <a:gd name="T13" fmla="*/ 120 h 441"/>
                <a:gd name="T14" fmla="*/ 16 w 32"/>
                <a:gd name="T15" fmla="*/ 0 h 441"/>
                <a:gd name="T16" fmla="*/ 18 w 32"/>
                <a:gd name="T17" fmla="*/ 25 h 441"/>
                <a:gd name="T18" fmla="*/ 18 w 32"/>
                <a:gd name="T19" fmla="*/ 183 h 441"/>
                <a:gd name="T20" fmla="*/ 21 w 32"/>
                <a:gd name="T21" fmla="*/ 321 h 441"/>
                <a:gd name="T22" fmla="*/ 23 w 32"/>
                <a:gd name="T23" fmla="*/ 393 h 441"/>
                <a:gd name="T24" fmla="*/ 25 w 32"/>
                <a:gd name="T25" fmla="*/ 420 h 441"/>
                <a:gd name="T26" fmla="*/ 27 w 32"/>
                <a:gd name="T27" fmla="*/ 427 h 441"/>
                <a:gd name="T28" fmla="*/ 30 w 32"/>
                <a:gd name="T29" fmla="*/ 434 h 441"/>
                <a:gd name="T30" fmla="*/ 30 w 32"/>
                <a:gd name="T31" fmla="*/ 436 h 441"/>
                <a:gd name="T32" fmla="*/ 32 w 32"/>
                <a:gd name="T33" fmla="*/ 441 h 441"/>
                <a:gd name="T34" fmla="*/ 32 w 32"/>
                <a:gd name="T35" fmla="*/ 441 h 441"/>
                <a:gd name="T36" fmla="*/ 0 w 32"/>
                <a:gd name="T37" fmla="*/ 4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441">
                  <a:moveTo>
                    <a:pt x="0" y="441"/>
                  </a:moveTo>
                  <a:lnTo>
                    <a:pt x="3" y="438"/>
                  </a:lnTo>
                  <a:lnTo>
                    <a:pt x="5" y="438"/>
                  </a:lnTo>
                  <a:lnTo>
                    <a:pt x="7" y="438"/>
                  </a:lnTo>
                  <a:lnTo>
                    <a:pt x="9" y="407"/>
                  </a:lnTo>
                  <a:lnTo>
                    <a:pt x="12" y="305"/>
                  </a:lnTo>
                  <a:lnTo>
                    <a:pt x="14" y="120"/>
                  </a:lnTo>
                  <a:lnTo>
                    <a:pt x="16" y="0"/>
                  </a:lnTo>
                  <a:lnTo>
                    <a:pt x="18" y="25"/>
                  </a:lnTo>
                  <a:lnTo>
                    <a:pt x="18" y="183"/>
                  </a:lnTo>
                  <a:lnTo>
                    <a:pt x="21" y="321"/>
                  </a:lnTo>
                  <a:lnTo>
                    <a:pt x="23" y="393"/>
                  </a:lnTo>
                  <a:lnTo>
                    <a:pt x="25" y="420"/>
                  </a:lnTo>
                  <a:lnTo>
                    <a:pt x="27" y="427"/>
                  </a:lnTo>
                  <a:lnTo>
                    <a:pt x="30" y="434"/>
                  </a:lnTo>
                  <a:lnTo>
                    <a:pt x="30" y="436"/>
                  </a:lnTo>
                  <a:lnTo>
                    <a:pt x="32" y="441"/>
                  </a:lnTo>
                  <a:lnTo>
                    <a:pt x="32" y="441"/>
                  </a:lnTo>
                  <a:lnTo>
                    <a:pt x="0" y="441"/>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8" name="Freeform 328"/>
            <p:cNvSpPr>
              <a:spLocks/>
            </p:cNvSpPr>
            <p:nvPr/>
          </p:nvSpPr>
          <p:spPr bwMode="auto">
            <a:xfrm>
              <a:off x="1938" y="3262"/>
              <a:ext cx="32" cy="342"/>
            </a:xfrm>
            <a:custGeom>
              <a:avLst/>
              <a:gdLst>
                <a:gd name="T0" fmla="*/ 0 w 27"/>
                <a:gd name="T1" fmla="*/ 266 h 268"/>
                <a:gd name="T2" fmla="*/ 2 w 27"/>
                <a:gd name="T3" fmla="*/ 264 h 268"/>
                <a:gd name="T4" fmla="*/ 4 w 27"/>
                <a:gd name="T5" fmla="*/ 264 h 268"/>
                <a:gd name="T6" fmla="*/ 7 w 27"/>
                <a:gd name="T7" fmla="*/ 261 h 268"/>
                <a:gd name="T8" fmla="*/ 9 w 27"/>
                <a:gd name="T9" fmla="*/ 259 h 268"/>
                <a:gd name="T10" fmla="*/ 9 w 27"/>
                <a:gd name="T11" fmla="*/ 243 h 268"/>
                <a:gd name="T12" fmla="*/ 11 w 27"/>
                <a:gd name="T13" fmla="*/ 189 h 268"/>
                <a:gd name="T14" fmla="*/ 13 w 27"/>
                <a:gd name="T15" fmla="*/ 92 h 268"/>
                <a:gd name="T16" fmla="*/ 16 w 27"/>
                <a:gd name="T17" fmla="*/ 6 h 268"/>
                <a:gd name="T18" fmla="*/ 18 w 27"/>
                <a:gd name="T19" fmla="*/ 0 h 268"/>
                <a:gd name="T20" fmla="*/ 20 w 27"/>
                <a:gd name="T21" fmla="*/ 81 h 268"/>
                <a:gd name="T22" fmla="*/ 23 w 27"/>
                <a:gd name="T23" fmla="*/ 173 h 268"/>
                <a:gd name="T24" fmla="*/ 23 w 27"/>
                <a:gd name="T25" fmla="*/ 239 h 268"/>
                <a:gd name="T26" fmla="*/ 25 w 27"/>
                <a:gd name="T27" fmla="*/ 259 h 268"/>
                <a:gd name="T28" fmla="*/ 27 w 27"/>
                <a:gd name="T29" fmla="*/ 268 h 268"/>
                <a:gd name="T30" fmla="*/ 27 w 27"/>
                <a:gd name="T31" fmla="*/ 268 h 268"/>
                <a:gd name="T32" fmla="*/ 0 w 27"/>
                <a:gd name="T33" fmla="*/ 26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68">
                  <a:moveTo>
                    <a:pt x="0" y="266"/>
                  </a:moveTo>
                  <a:lnTo>
                    <a:pt x="2" y="264"/>
                  </a:lnTo>
                  <a:lnTo>
                    <a:pt x="4" y="264"/>
                  </a:lnTo>
                  <a:lnTo>
                    <a:pt x="7" y="261"/>
                  </a:lnTo>
                  <a:lnTo>
                    <a:pt x="9" y="259"/>
                  </a:lnTo>
                  <a:lnTo>
                    <a:pt x="9" y="243"/>
                  </a:lnTo>
                  <a:lnTo>
                    <a:pt x="11" y="189"/>
                  </a:lnTo>
                  <a:lnTo>
                    <a:pt x="13" y="92"/>
                  </a:lnTo>
                  <a:lnTo>
                    <a:pt x="16" y="6"/>
                  </a:lnTo>
                  <a:lnTo>
                    <a:pt x="18" y="0"/>
                  </a:lnTo>
                  <a:lnTo>
                    <a:pt x="20" y="81"/>
                  </a:lnTo>
                  <a:lnTo>
                    <a:pt x="23" y="173"/>
                  </a:lnTo>
                  <a:lnTo>
                    <a:pt x="23" y="239"/>
                  </a:lnTo>
                  <a:lnTo>
                    <a:pt x="25" y="259"/>
                  </a:lnTo>
                  <a:lnTo>
                    <a:pt x="27" y="268"/>
                  </a:lnTo>
                  <a:lnTo>
                    <a:pt x="27" y="268"/>
                  </a:lnTo>
                  <a:lnTo>
                    <a:pt x="0" y="266"/>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49" name="Freeform 329"/>
            <p:cNvSpPr>
              <a:spLocks/>
            </p:cNvSpPr>
            <p:nvPr/>
          </p:nvSpPr>
          <p:spPr bwMode="auto">
            <a:xfrm>
              <a:off x="1828" y="3036"/>
              <a:ext cx="38" cy="563"/>
            </a:xfrm>
            <a:custGeom>
              <a:avLst/>
              <a:gdLst>
                <a:gd name="T0" fmla="*/ 0 w 32"/>
                <a:gd name="T1" fmla="*/ 441 h 441"/>
                <a:gd name="T2" fmla="*/ 3 w 32"/>
                <a:gd name="T3" fmla="*/ 438 h 441"/>
                <a:gd name="T4" fmla="*/ 5 w 32"/>
                <a:gd name="T5" fmla="*/ 438 h 441"/>
                <a:gd name="T6" fmla="*/ 7 w 32"/>
                <a:gd name="T7" fmla="*/ 438 h 441"/>
                <a:gd name="T8" fmla="*/ 9 w 32"/>
                <a:gd name="T9" fmla="*/ 407 h 441"/>
                <a:gd name="T10" fmla="*/ 12 w 32"/>
                <a:gd name="T11" fmla="*/ 305 h 441"/>
                <a:gd name="T12" fmla="*/ 14 w 32"/>
                <a:gd name="T13" fmla="*/ 120 h 441"/>
                <a:gd name="T14" fmla="*/ 16 w 32"/>
                <a:gd name="T15" fmla="*/ 0 h 441"/>
                <a:gd name="T16" fmla="*/ 18 w 32"/>
                <a:gd name="T17" fmla="*/ 25 h 441"/>
                <a:gd name="T18" fmla="*/ 18 w 32"/>
                <a:gd name="T19" fmla="*/ 183 h 441"/>
                <a:gd name="T20" fmla="*/ 21 w 32"/>
                <a:gd name="T21" fmla="*/ 321 h 441"/>
                <a:gd name="T22" fmla="*/ 23 w 32"/>
                <a:gd name="T23" fmla="*/ 393 h 441"/>
                <a:gd name="T24" fmla="*/ 25 w 32"/>
                <a:gd name="T25" fmla="*/ 420 h 441"/>
                <a:gd name="T26" fmla="*/ 27 w 32"/>
                <a:gd name="T27" fmla="*/ 427 h 441"/>
                <a:gd name="T28" fmla="*/ 30 w 32"/>
                <a:gd name="T29" fmla="*/ 434 h 441"/>
                <a:gd name="T30" fmla="*/ 30 w 32"/>
                <a:gd name="T31" fmla="*/ 436 h 441"/>
                <a:gd name="T32" fmla="*/ 32 w 32"/>
                <a:gd name="T33" fmla="*/ 441 h 441"/>
                <a:gd name="T34" fmla="*/ 32 w 32"/>
                <a:gd name="T35" fmla="*/ 441 h 441"/>
                <a:gd name="T36" fmla="*/ 0 w 32"/>
                <a:gd name="T37" fmla="*/ 4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441">
                  <a:moveTo>
                    <a:pt x="0" y="441"/>
                  </a:moveTo>
                  <a:lnTo>
                    <a:pt x="3" y="438"/>
                  </a:lnTo>
                  <a:lnTo>
                    <a:pt x="5" y="438"/>
                  </a:lnTo>
                  <a:lnTo>
                    <a:pt x="7" y="438"/>
                  </a:lnTo>
                  <a:lnTo>
                    <a:pt x="9" y="407"/>
                  </a:lnTo>
                  <a:lnTo>
                    <a:pt x="12" y="305"/>
                  </a:lnTo>
                  <a:lnTo>
                    <a:pt x="14" y="120"/>
                  </a:lnTo>
                  <a:lnTo>
                    <a:pt x="16" y="0"/>
                  </a:lnTo>
                  <a:lnTo>
                    <a:pt x="18" y="25"/>
                  </a:lnTo>
                  <a:lnTo>
                    <a:pt x="18" y="183"/>
                  </a:lnTo>
                  <a:lnTo>
                    <a:pt x="21" y="321"/>
                  </a:lnTo>
                  <a:lnTo>
                    <a:pt x="23" y="393"/>
                  </a:lnTo>
                  <a:lnTo>
                    <a:pt x="25" y="420"/>
                  </a:lnTo>
                  <a:lnTo>
                    <a:pt x="27" y="427"/>
                  </a:lnTo>
                  <a:lnTo>
                    <a:pt x="30" y="434"/>
                  </a:lnTo>
                  <a:lnTo>
                    <a:pt x="30" y="436"/>
                  </a:lnTo>
                  <a:lnTo>
                    <a:pt x="32" y="441"/>
                  </a:lnTo>
                  <a:lnTo>
                    <a:pt x="32" y="441"/>
                  </a:lnTo>
                  <a:lnTo>
                    <a:pt x="0" y="441"/>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50" name="Freeform 330"/>
            <p:cNvSpPr>
              <a:spLocks/>
            </p:cNvSpPr>
            <p:nvPr/>
          </p:nvSpPr>
          <p:spPr bwMode="auto">
            <a:xfrm>
              <a:off x="1776" y="2652"/>
              <a:ext cx="25" cy="952"/>
            </a:xfrm>
            <a:custGeom>
              <a:avLst/>
              <a:gdLst>
                <a:gd name="T0" fmla="*/ 0 w 21"/>
                <a:gd name="T1" fmla="*/ 677 h 745"/>
                <a:gd name="T2" fmla="*/ 0 w 21"/>
                <a:gd name="T3" fmla="*/ 668 h 745"/>
                <a:gd name="T4" fmla="*/ 3 w 21"/>
                <a:gd name="T5" fmla="*/ 510 h 745"/>
                <a:gd name="T6" fmla="*/ 5 w 21"/>
                <a:gd name="T7" fmla="*/ 224 h 745"/>
                <a:gd name="T8" fmla="*/ 7 w 21"/>
                <a:gd name="T9" fmla="*/ 7 h 745"/>
                <a:gd name="T10" fmla="*/ 10 w 21"/>
                <a:gd name="T11" fmla="*/ 0 h 745"/>
                <a:gd name="T12" fmla="*/ 12 w 21"/>
                <a:gd name="T13" fmla="*/ 251 h 745"/>
                <a:gd name="T14" fmla="*/ 12 w 21"/>
                <a:gd name="T15" fmla="*/ 513 h 745"/>
                <a:gd name="T16" fmla="*/ 14 w 21"/>
                <a:gd name="T17" fmla="*/ 680 h 745"/>
                <a:gd name="T18" fmla="*/ 19 w 21"/>
                <a:gd name="T19" fmla="*/ 732 h 745"/>
                <a:gd name="T20" fmla="*/ 19 w 21"/>
                <a:gd name="T21" fmla="*/ 745 h 745"/>
                <a:gd name="T22" fmla="*/ 21 w 21"/>
                <a:gd name="T23" fmla="*/ 745 h 745"/>
                <a:gd name="T24" fmla="*/ 21 w 21"/>
                <a:gd name="T25" fmla="*/ 745 h 745"/>
                <a:gd name="T26" fmla="*/ 0 w 21"/>
                <a:gd name="T27" fmla="*/ 745 h 745"/>
                <a:gd name="T28" fmla="*/ 0 w 21"/>
                <a:gd name="T29" fmla="*/ 677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745">
                  <a:moveTo>
                    <a:pt x="0" y="677"/>
                  </a:moveTo>
                  <a:lnTo>
                    <a:pt x="0" y="668"/>
                  </a:lnTo>
                  <a:lnTo>
                    <a:pt x="3" y="510"/>
                  </a:lnTo>
                  <a:lnTo>
                    <a:pt x="5" y="224"/>
                  </a:lnTo>
                  <a:lnTo>
                    <a:pt x="7" y="7"/>
                  </a:lnTo>
                  <a:lnTo>
                    <a:pt x="10" y="0"/>
                  </a:lnTo>
                  <a:lnTo>
                    <a:pt x="12" y="251"/>
                  </a:lnTo>
                  <a:lnTo>
                    <a:pt x="12" y="513"/>
                  </a:lnTo>
                  <a:lnTo>
                    <a:pt x="14" y="680"/>
                  </a:lnTo>
                  <a:lnTo>
                    <a:pt x="19" y="732"/>
                  </a:lnTo>
                  <a:lnTo>
                    <a:pt x="19" y="745"/>
                  </a:lnTo>
                  <a:lnTo>
                    <a:pt x="21" y="745"/>
                  </a:lnTo>
                  <a:lnTo>
                    <a:pt x="21" y="745"/>
                  </a:lnTo>
                  <a:lnTo>
                    <a:pt x="0" y="745"/>
                  </a:lnTo>
                  <a:lnTo>
                    <a:pt x="0" y="677"/>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51" name="Freeform 331"/>
            <p:cNvSpPr>
              <a:spLocks/>
            </p:cNvSpPr>
            <p:nvPr/>
          </p:nvSpPr>
          <p:spPr bwMode="auto">
            <a:xfrm>
              <a:off x="1650" y="3005"/>
              <a:ext cx="25" cy="608"/>
            </a:xfrm>
            <a:custGeom>
              <a:avLst/>
              <a:gdLst>
                <a:gd name="T0" fmla="*/ 0 w 21"/>
                <a:gd name="T1" fmla="*/ 465 h 476"/>
                <a:gd name="T2" fmla="*/ 3 w 21"/>
                <a:gd name="T3" fmla="*/ 453 h 476"/>
                <a:gd name="T4" fmla="*/ 3 w 21"/>
                <a:gd name="T5" fmla="*/ 390 h 476"/>
                <a:gd name="T6" fmla="*/ 5 w 21"/>
                <a:gd name="T7" fmla="*/ 241 h 476"/>
                <a:gd name="T8" fmla="*/ 7 w 21"/>
                <a:gd name="T9" fmla="*/ 58 h 476"/>
                <a:gd name="T10" fmla="*/ 9 w 21"/>
                <a:gd name="T11" fmla="*/ 0 h 476"/>
                <a:gd name="T12" fmla="*/ 12 w 21"/>
                <a:gd name="T13" fmla="*/ 106 h 476"/>
                <a:gd name="T14" fmla="*/ 14 w 21"/>
                <a:gd name="T15" fmla="*/ 293 h 476"/>
                <a:gd name="T16" fmla="*/ 16 w 21"/>
                <a:gd name="T17" fmla="*/ 417 h 476"/>
                <a:gd name="T18" fmla="*/ 18 w 21"/>
                <a:gd name="T19" fmla="*/ 460 h 476"/>
                <a:gd name="T20" fmla="*/ 21 w 21"/>
                <a:gd name="T21" fmla="*/ 469 h 476"/>
                <a:gd name="T22" fmla="*/ 21 w 21"/>
                <a:gd name="T23" fmla="*/ 469 h 476"/>
                <a:gd name="T24" fmla="*/ 21 w 21"/>
                <a:gd name="T25" fmla="*/ 476 h 476"/>
                <a:gd name="T26" fmla="*/ 0 w 21"/>
                <a:gd name="T27" fmla="*/ 476 h 476"/>
                <a:gd name="T28" fmla="*/ 0 w 21"/>
                <a:gd name="T29" fmla="*/ 46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476">
                  <a:moveTo>
                    <a:pt x="0" y="465"/>
                  </a:moveTo>
                  <a:lnTo>
                    <a:pt x="3" y="453"/>
                  </a:lnTo>
                  <a:lnTo>
                    <a:pt x="3" y="390"/>
                  </a:lnTo>
                  <a:lnTo>
                    <a:pt x="5" y="241"/>
                  </a:lnTo>
                  <a:lnTo>
                    <a:pt x="7" y="58"/>
                  </a:lnTo>
                  <a:lnTo>
                    <a:pt x="9" y="0"/>
                  </a:lnTo>
                  <a:lnTo>
                    <a:pt x="12" y="106"/>
                  </a:lnTo>
                  <a:lnTo>
                    <a:pt x="14" y="293"/>
                  </a:lnTo>
                  <a:lnTo>
                    <a:pt x="16" y="417"/>
                  </a:lnTo>
                  <a:lnTo>
                    <a:pt x="18" y="460"/>
                  </a:lnTo>
                  <a:lnTo>
                    <a:pt x="21" y="469"/>
                  </a:lnTo>
                  <a:lnTo>
                    <a:pt x="21" y="469"/>
                  </a:lnTo>
                  <a:lnTo>
                    <a:pt x="21" y="476"/>
                  </a:lnTo>
                  <a:lnTo>
                    <a:pt x="0" y="476"/>
                  </a:lnTo>
                  <a:lnTo>
                    <a:pt x="0" y="465"/>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52" name="Freeform 332"/>
            <p:cNvSpPr>
              <a:spLocks/>
            </p:cNvSpPr>
            <p:nvPr/>
          </p:nvSpPr>
          <p:spPr bwMode="auto">
            <a:xfrm>
              <a:off x="870" y="3347"/>
              <a:ext cx="29" cy="271"/>
            </a:xfrm>
            <a:custGeom>
              <a:avLst/>
              <a:gdLst>
                <a:gd name="T0" fmla="*/ 0 w 24"/>
                <a:gd name="T1" fmla="*/ 210 h 212"/>
                <a:gd name="T2" fmla="*/ 2 w 24"/>
                <a:gd name="T3" fmla="*/ 197 h 212"/>
                <a:gd name="T4" fmla="*/ 4 w 24"/>
                <a:gd name="T5" fmla="*/ 176 h 212"/>
                <a:gd name="T6" fmla="*/ 4 w 24"/>
                <a:gd name="T7" fmla="*/ 131 h 212"/>
                <a:gd name="T8" fmla="*/ 6 w 24"/>
                <a:gd name="T9" fmla="*/ 86 h 212"/>
                <a:gd name="T10" fmla="*/ 9 w 24"/>
                <a:gd name="T11" fmla="*/ 23 h 212"/>
                <a:gd name="T12" fmla="*/ 11 w 24"/>
                <a:gd name="T13" fmla="*/ 0 h 212"/>
                <a:gd name="T14" fmla="*/ 13 w 24"/>
                <a:gd name="T15" fmla="*/ 12 h 212"/>
                <a:gd name="T16" fmla="*/ 15 w 24"/>
                <a:gd name="T17" fmla="*/ 61 h 212"/>
                <a:gd name="T18" fmla="*/ 18 w 24"/>
                <a:gd name="T19" fmla="*/ 113 h 212"/>
                <a:gd name="T20" fmla="*/ 20 w 24"/>
                <a:gd name="T21" fmla="*/ 156 h 212"/>
                <a:gd name="T22" fmla="*/ 22 w 24"/>
                <a:gd name="T23" fmla="*/ 192 h 212"/>
                <a:gd name="T24" fmla="*/ 22 w 24"/>
                <a:gd name="T25" fmla="*/ 206 h 212"/>
                <a:gd name="T26" fmla="*/ 24 w 24"/>
                <a:gd name="T27" fmla="*/ 212 h 212"/>
                <a:gd name="T28" fmla="*/ 24 w 24"/>
                <a:gd name="T29" fmla="*/ 212 h 212"/>
                <a:gd name="T30" fmla="*/ 0 w 24"/>
                <a:gd name="T31" fmla="*/ 212 h 212"/>
                <a:gd name="T32" fmla="*/ 0 w 24"/>
                <a:gd name="T33" fmla="*/ 21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12">
                  <a:moveTo>
                    <a:pt x="0" y="210"/>
                  </a:moveTo>
                  <a:lnTo>
                    <a:pt x="2" y="197"/>
                  </a:lnTo>
                  <a:lnTo>
                    <a:pt x="4" y="176"/>
                  </a:lnTo>
                  <a:lnTo>
                    <a:pt x="4" y="131"/>
                  </a:lnTo>
                  <a:lnTo>
                    <a:pt x="6" y="86"/>
                  </a:lnTo>
                  <a:lnTo>
                    <a:pt x="9" y="23"/>
                  </a:lnTo>
                  <a:lnTo>
                    <a:pt x="11" y="0"/>
                  </a:lnTo>
                  <a:lnTo>
                    <a:pt x="13" y="12"/>
                  </a:lnTo>
                  <a:lnTo>
                    <a:pt x="15" y="61"/>
                  </a:lnTo>
                  <a:lnTo>
                    <a:pt x="18" y="113"/>
                  </a:lnTo>
                  <a:lnTo>
                    <a:pt x="20" y="156"/>
                  </a:lnTo>
                  <a:lnTo>
                    <a:pt x="22" y="192"/>
                  </a:lnTo>
                  <a:lnTo>
                    <a:pt x="22" y="206"/>
                  </a:lnTo>
                  <a:lnTo>
                    <a:pt x="24" y="212"/>
                  </a:lnTo>
                  <a:lnTo>
                    <a:pt x="24" y="212"/>
                  </a:lnTo>
                  <a:lnTo>
                    <a:pt x="0" y="212"/>
                  </a:lnTo>
                  <a:lnTo>
                    <a:pt x="0" y="210"/>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53" name="Freeform 333"/>
            <p:cNvSpPr>
              <a:spLocks/>
            </p:cNvSpPr>
            <p:nvPr/>
          </p:nvSpPr>
          <p:spPr bwMode="auto">
            <a:xfrm>
              <a:off x="1401" y="2771"/>
              <a:ext cx="40" cy="842"/>
            </a:xfrm>
            <a:custGeom>
              <a:avLst/>
              <a:gdLst>
                <a:gd name="T0" fmla="*/ 0 w 34"/>
                <a:gd name="T1" fmla="*/ 659 h 659"/>
                <a:gd name="T2" fmla="*/ 3 w 34"/>
                <a:gd name="T3" fmla="*/ 654 h 659"/>
                <a:gd name="T4" fmla="*/ 5 w 34"/>
                <a:gd name="T5" fmla="*/ 634 h 659"/>
                <a:gd name="T6" fmla="*/ 7 w 34"/>
                <a:gd name="T7" fmla="*/ 555 h 659"/>
                <a:gd name="T8" fmla="*/ 10 w 34"/>
                <a:gd name="T9" fmla="*/ 390 h 659"/>
                <a:gd name="T10" fmla="*/ 12 w 34"/>
                <a:gd name="T11" fmla="*/ 171 h 659"/>
                <a:gd name="T12" fmla="*/ 12 w 34"/>
                <a:gd name="T13" fmla="*/ 0 h 659"/>
                <a:gd name="T14" fmla="*/ 14 w 34"/>
                <a:gd name="T15" fmla="*/ 0 h 659"/>
                <a:gd name="T16" fmla="*/ 16 w 34"/>
                <a:gd name="T17" fmla="*/ 158 h 659"/>
                <a:gd name="T18" fmla="*/ 19 w 34"/>
                <a:gd name="T19" fmla="*/ 372 h 659"/>
                <a:gd name="T20" fmla="*/ 21 w 34"/>
                <a:gd name="T21" fmla="*/ 528 h 659"/>
                <a:gd name="T22" fmla="*/ 23 w 34"/>
                <a:gd name="T23" fmla="*/ 605 h 659"/>
                <a:gd name="T24" fmla="*/ 25 w 34"/>
                <a:gd name="T25" fmla="*/ 636 h 659"/>
                <a:gd name="T26" fmla="*/ 25 w 34"/>
                <a:gd name="T27" fmla="*/ 645 h 659"/>
                <a:gd name="T28" fmla="*/ 28 w 34"/>
                <a:gd name="T29" fmla="*/ 648 h 659"/>
                <a:gd name="T30" fmla="*/ 30 w 34"/>
                <a:gd name="T31" fmla="*/ 650 h 659"/>
                <a:gd name="T32" fmla="*/ 32 w 34"/>
                <a:gd name="T33" fmla="*/ 654 h 659"/>
                <a:gd name="T34" fmla="*/ 34 w 34"/>
                <a:gd name="T35" fmla="*/ 654 h 659"/>
                <a:gd name="T36" fmla="*/ 34 w 34"/>
                <a:gd name="T37" fmla="*/ 654 h 659"/>
                <a:gd name="T38" fmla="*/ 0 w 34"/>
                <a:gd name="T39"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659">
                  <a:moveTo>
                    <a:pt x="0" y="659"/>
                  </a:moveTo>
                  <a:lnTo>
                    <a:pt x="3" y="654"/>
                  </a:lnTo>
                  <a:lnTo>
                    <a:pt x="5" y="634"/>
                  </a:lnTo>
                  <a:lnTo>
                    <a:pt x="7" y="555"/>
                  </a:lnTo>
                  <a:lnTo>
                    <a:pt x="10" y="390"/>
                  </a:lnTo>
                  <a:lnTo>
                    <a:pt x="12" y="171"/>
                  </a:lnTo>
                  <a:lnTo>
                    <a:pt x="12" y="0"/>
                  </a:lnTo>
                  <a:lnTo>
                    <a:pt x="14" y="0"/>
                  </a:lnTo>
                  <a:lnTo>
                    <a:pt x="16" y="158"/>
                  </a:lnTo>
                  <a:lnTo>
                    <a:pt x="19" y="372"/>
                  </a:lnTo>
                  <a:lnTo>
                    <a:pt x="21" y="528"/>
                  </a:lnTo>
                  <a:lnTo>
                    <a:pt x="23" y="605"/>
                  </a:lnTo>
                  <a:lnTo>
                    <a:pt x="25" y="636"/>
                  </a:lnTo>
                  <a:lnTo>
                    <a:pt x="25" y="645"/>
                  </a:lnTo>
                  <a:lnTo>
                    <a:pt x="28" y="648"/>
                  </a:lnTo>
                  <a:lnTo>
                    <a:pt x="30" y="650"/>
                  </a:lnTo>
                  <a:lnTo>
                    <a:pt x="32" y="654"/>
                  </a:lnTo>
                  <a:lnTo>
                    <a:pt x="34" y="654"/>
                  </a:lnTo>
                  <a:lnTo>
                    <a:pt x="34" y="654"/>
                  </a:lnTo>
                  <a:lnTo>
                    <a:pt x="0" y="659"/>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54" name="Freeform 334"/>
            <p:cNvSpPr>
              <a:spLocks/>
            </p:cNvSpPr>
            <p:nvPr/>
          </p:nvSpPr>
          <p:spPr bwMode="auto">
            <a:xfrm>
              <a:off x="1938" y="3262"/>
              <a:ext cx="32" cy="342"/>
            </a:xfrm>
            <a:custGeom>
              <a:avLst/>
              <a:gdLst>
                <a:gd name="T0" fmla="*/ 0 w 27"/>
                <a:gd name="T1" fmla="*/ 266 h 268"/>
                <a:gd name="T2" fmla="*/ 2 w 27"/>
                <a:gd name="T3" fmla="*/ 264 h 268"/>
                <a:gd name="T4" fmla="*/ 4 w 27"/>
                <a:gd name="T5" fmla="*/ 264 h 268"/>
                <a:gd name="T6" fmla="*/ 7 w 27"/>
                <a:gd name="T7" fmla="*/ 261 h 268"/>
                <a:gd name="T8" fmla="*/ 9 w 27"/>
                <a:gd name="T9" fmla="*/ 259 h 268"/>
                <a:gd name="T10" fmla="*/ 9 w 27"/>
                <a:gd name="T11" fmla="*/ 243 h 268"/>
                <a:gd name="T12" fmla="*/ 11 w 27"/>
                <a:gd name="T13" fmla="*/ 189 h 268"/>
                <a:gd name="T14" fmla="*/ 13 w 27"/>
                <a:gd name="T15" fmla="*/ 92 h 268"/>
                <a:gd name="T16" fmla="*/ 16 w 27"/>
                <a:gd name="T17" fmla="*/ 6 h 268"/>
                <a:gd name="T18" fmla="*/ 18 w 27"/>
                <a:gd name="T19" fmla="*/ 0 h 268"/>
                <a:gd name="T20" fmla="*/ 20 w 27"/>
                <a:gd name="T21" fmla="*/ 81 h 268"/>
                <a:gd name="T22" fmla="*/ 23 w 27"/>
                <a:gd name="T23" fmla="*/ 173 h 268"/>
                <a:gd name="T24" fmla="*/ 23 w 27"/>
                <a:gd name="T25" fmla="*/ 239 h 268"/>
                <a:gd name="T26" fmla="*/ 25 w 27"/>
                <a:gd name="T27" fmla="*/ 259 h 268"/>
                <a:gd name="T28" fmla="*/ 27 w 27"/>
                <a:gd name="T29" fmla="*/ 268 h 268"/>
                <a:gd name="T30" fmla="*/ 27 w 27"/>
                <a:gd name="T31" fmla="*/ 268 h 268"/>
                <a:gd name="T32" fmla="*/ 0 w 27"/>
                <a:gd name="T33" fmla="*/ 26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68">
                  <a:moveTo>
                    <a:pt x="0" y="266"/>
                  </a:moveTo>
                  <a:lnTo>
                    <a:pt x="2" y="264"/>
                  </a:lnTo>
                  <a:lnTo>
                    <a:pt x="4" y="264"/>
                  </a:lnTo>
                  <a:lnTo>
                    <a:pt x="7" y="261"/>
                  </a:lnTo>
                  <a:lnTo>
                    <a:pt x="9" y="259"/>
                  </a:lnTo>
                  <a:lnTo>
                    <a:pt x="9" y="243"/>
                  </a:lnTo>
                  <a:lnTo>
                    <a:pt x="11" y="189"/>
                  </a:lnTo>
                  <a:lnTo>
                    <a:pt x="13" y="92"/>
                  </a:lnTo>
                  <a:lnTo>
                    <a:pt x="16" y="6"/>
                  </a:lnTo>
                  <a:lnTo>
                    <a:pt x="18" y="0"/>
                  </a:lnTo>
                  <a:lnTo>
                    <a:pt x="20" y="81"/>
                  </a:lnTo>
                  <a:lnTo>
                    <a:pt x="23" y="173"/>
                  </a:lnTo>
                  <a:lnTo>
                    <a:pt x="23" y="239"/>
                  </a:lnTo>
                  <a:lnTo>
                    <a:pt x="25" y="259"/>
                  </a:lnTo>
                  <a:lnTo>
                    <a:pt x="27" y="268"/>
                  </a:lnTo>
                  <a:lnTo>
                    <a:pt x="27" y="268"/>
                  </a:lnTo>
                  <a:lnTo>
                    <a:pt x="0" y="266"/>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255" name="Line 335"/>
            <p:cNvSpPr>
              <a:spLocks noChangeShapeType="1"/>
            </p:cNvSpPr>
            <p:nvPr/>
          </p:nvSpPr>
          <p:spPr bwMode="auto">
            <a:xfrm>
              <a:off x="551" y="3677"/>
              <a:ext cx="208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56" name="Line 336"/>
            <p:cNvSpPr>
              <a:spLocks noChangeShapeType="1"/>
            </p:cNvSpPr>
            <p:nvPr/>
          </p:nvSpPr>
          <p:spPr bwMode="auto">
            <a:xfrm>
              <a:off x="55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57" name="Line 337"/>
            <p:cNvSpPr>
              <a:spLocks noChangeShapeType="1"/>
            </p:cNvSpPr>
            <p:nvPr/>
          </p:nvSpPr>
          <p:spPr bwMode="auto">
            <a:xfrm>
              <a:off x="580"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58" name="Line 338"/>
            <p:cNvSpPr>
              <a:spLocks noChangeShapeType="1"/>
            </p:cNvSpPr>
            <p:nvPr/>
          </p:nvSpPr>
          <p:spPr bwMode="auto">
            <a:xfrm>
              <a:off x="615"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59" name="Line 339"/>
            <p:cNvSpPr>
              <a:spLocks noChangeShapeType="1"/>
            </p:cNvSpPr>
            <p:nvPr/>
          </p:nvSpPr>
          <p:spPr bwMode="auto">
            <a:xfrm>
              <a:off x="644"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0" name="Line 340"/>
            <p:cNvSpPr>
              <a:spLocks noChangeShapeType="1"/>
            </p:cNvSpPr>
            <p:nvPr/>
          </p:nvSpPr>
          <p:spPr bwMode="auto">
            <a:xfrm>
              <a:off x="677"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1" name="Line 341"/>
            <p:cNvSpPr>
              <a:spLocks noChangeShapeType="1"/>
            </p:cNvSpPr>
            <p:nvPr/>
          </p:nvSpPr>
          <p:spPr bwMode="auto">
            <a:xfrm>
              <a:off x="70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2" name="Line 342"/>
            <p:cNvSpPr>
              <a:spLocks noChangeShapeType="1"/>
            </p:cNvSpPr>
            <p:nvPr/>
          </p:nvSpPr>
          <p:spPr bwMode="auto">
            <a:xfrm>
              <a:off x="74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3" name="Line 343"/>
            <p:cNvSpPr>
              <a:spLocks noChangeShapeType="1"/>
            </p:cNvSpPr>
            <p:nvPr/>
          </p:nvSpPr>
          <p:spPr bwMode="auto">
            <a:xfrm>
              <a:off x="77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4" name="Line 344"/>
            <p:cNvSpPr>
              <a:spLocks noChangeShapeType="1"/>
            </p:cNvSpPr>
            <p:nvPr/>
          </p:nvSpPr>
          <p:spPr bwMode="auto">
            <a:xfrm>
              <a:off x="805"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5" name="Line 345"/>
            <p:cNvSpPr>
              <a:spLocks noChangeShapeType="1"/>
            </p:cNvSpPr>
            <p:nvPr/>
          </p:nvSpPr>
          <p:spPr bwMode="auto">
            <a:xfrm>
              <a:off x="837"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6" name="Line 346"/>
            <p:cNvSpPr>
              <a:spLocks noChangeShapeType="1"/>
            </p:cNvSpPr>
            <p:nvPr/>
          </p:nvSpPr>
          <p:spPr bwMode="auto">
            <a:xfrm>
              <a:off x="870"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7" name="Line 347"/>
            <p:cNvSpPr>
              <a:spLocks noChangeShapeType="1"/>
            </p:cNvSpPr>
            <p:nvPr/>
          </p:nvSpPr>
          <p:spPr bwMode="auto">
            <a:xfrm>
              <a:off x="90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8" name="Line 348"/>
            <p:cNvSpPr>
              <a:spLocks noChangeShapeType="1"/>
            </p:cNvSpPr>
            <p:nvPr/>
          </p:nvSpPr>
          <p:spPr bwMode="auto">
            <a:xfrm>
              <a:off x="935"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69" name="Line 349"/>
            <p:cNvSpPr>
              <a:spLocks noChangeShapeType="1"/>
            </p:cNvSpPr>
            <p:nvPr/>
          </p:nvSpPr>
          <p:spPr bwMode="auto">
            <a:xfrm>
              <a:off x="967"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0" name="Line 350"/>
            <p:cNvSpPr>
              <a:spLocks noChangeShapeType="1"/>
            </p:cNvSpPr>
            <p:nvPr/>
          </p:nvSpPr>
          <p:spPr bwMode="auto">
            <a:xfrm>
              <a:off x="99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1" name="Line 351"/>
            <p:cNvSpPr>
              <a:spLocks noChangeShapeType="1"/>
            </p:cNvSpPr>
            <p:nvPr/>
          </p:nvSpPr>
          <p:spPr bwMode="auto">
            <a:xfrm>
              <a:off x="103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2" name="Line 352"/>
            <p:cNvSpPr>
              <a:spLocks noChangeShapeType="1"/>
            </p:cNvSpPr>
            <p:nvPr/>
          </p:nvSpPr>
          <p:spPr bwMode="auto">
            <a:xfrm>
              <a:off x="106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3" name="Line 353"/>
            <p:cNvSpPr>
              <a:spLocks noChangeShapeType="1"/>
            </p:cNvSpPr>
            <p:nvPr/>
          </p:nvSpPr>
          <p:spPr bwMode="auto">
            <a:xfrm>
              <a:off x="109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4" name="Line 354"/>
            <p:cNvSpPr>
              <a:spLocks noChangeShapeType="1"/>
            </p:cNvSpPr>
            <p:nvPr/>
          </p:nvSpPr>
          <p:spPr bwMode="auto">
            <a:xfrm>
              <a:off x="1127"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5" name="Line 355"/>
            <p:cNvSpPr>
              <a:spLocks noChangeShapeType="1"/>
            </p:cNvSpPr>
            <p:nvPr/>
          </p:nvSpPr>
          <p:spPr bwMode="auto">
            <a:xfrm>
              <a:off x="1157"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6" name="Line 356"/>
            <p:cNvSpPr>
              <a:spLocks noChangeShapeType="1"/>
            </p:cNvSpPr>
            <p:nvPr/>
          </p:nvSpPr>
          <p:spPr bwMode="auto">
            <a:xfrm>
              <a:off x="118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7" name="Line 357"/>
            <p:cNvSpPr>
              <a:spLocks noChangeShapeType="1"/>
            </p:cNvSpPr>
            <p:nvPr/>
          </p:nvSpPr>
          <p:spPr bwMode="auto">
            <a:xfrm>
              <a:off x="122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8" name="Line 358"/>
            <p:cNvSpPr>
              <a:spLocks noChangeShapeType="1"/>
            </p:cNvSpPr>
            <p:nvPr/>
          </p:nvSpPr>
          <p:spPr bwMode="auto">
            <a:xfrm>
              <a:off x="125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79" name="Line 359"/>
            <p:cNvSpPr>
              <a:spLocks noChangeShapeType="1"/>
            </p:cNvSpPr>
            <p:nvPr/>
          </p:nvSpPr>
          <p:spPr bwMode="auto">
            <a:xfrm>
              <a:off x="1285"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0" name="Line 360"/>
            <p:cNvSpPr>
              <a:spLocks noChangeShapeType="1"/>
            </p:cNvSpPr>
            <p:nvPr/>
          </p:nvSpPr>
          <p:spPr bwMode="auto">
            <a:xfrm>
              <a:off x="1318"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1" name="Line 361"/>
            <p:cNvSpPr>
              <a:spLocks noChangeShapeType="1"/>
            </p:cNvSpPr>
            <p:nvPr/>
          </p:nvSpPr>
          <p:spPr bwMode="auto">
            <a:xfrm>
              <a:off x="135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2" name="Line 362"/>
            <p:cNvSpPr>
              <a:spLocks noChangeShapeType="1"/>
            </p:cNvSpPr>
            <p:nvPr/>
          </p:nvSpPr>
          <p:spPr bwMode="auto">
            <a:xfrm>
              <a:off x="138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3" name="Line 363"/>
            <p:cNvSpPr>
              <a:spLocks noChangeShapeType="1"/>
            </p:cNvSpPr>
            <p:nvPr/>
          </p:nvSpPr>
          <p:spPr bwMode="auto">
            <a:xfrm>
              <a:off x="1415"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4" name="Line 364"/>
            <p:cNvSpPr>
              <a:spLocks noChangeShapeType="1"/>
            </p:cNvSpPr>
            <p:nvPr/>
          </p:nvSpPr>
          <p:spPr bwMode="auto">
            <a:xfrm>
              <a:off x="1447"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5" name="Line 365"/>
            <p:cNvSpPr>
              <a:spLocks noChangeShapeType="1"/>
            </p:cNvSpPr>
            <p:nvPr/>
          </p:nvSpPr>
          <p:spPr bwMode="auto">
            <a:xfrm>
              <a:off x="147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6" name="Line 366"/>
            <p:cNvSpPr>
              <a:spLocks noChangeShapeType="1"/>
            </p:cNvSpPr>
            <p:nvPr/>
          </p:nvSpPr>
          <p:spPr bwMode="auto">
            <a:xfrm>
              <a:off x="1511"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7" name="Line 367"/>
            <p:cNvSpPr>
              <a:spLocks noChangeShapeType="1"/>
            </p:cNvSpPr>
            <p:nvPr/>
          </p:nvSpPr>
          <p:spPr bwMode="auto">
            <a:xfrm>
              <a:off x="1543"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8" name="Line 368"/>
            <p:cNvSpPr>
              <a:spLocks noChangeShapeType="1"/>
            </p:cNvSpPr>
            <p:nvPr/>
          </p:nvSpPr>
          <p:spPr bwMode="auto">
            <a:xfrm>
              <a:off x="157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89" name="Line 369"/>
            <p:cNvSpPr>
              <a:spLocks noChangeShapeType="1"/>
            </p:cNvSpPr>
            <p:nvPr/>
          </p:nvSpPr>
          <p:spPr bwMode="auto">
            <a:xfrm>
              <a:off x="1608"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0" name="Line 370"/>
            <p:cNvSpPr>
              <a:spLocks noChangeShapeType="1"/>
            </p:cNvSpPr>
            <p:nvPr/>
          </p:nvSpPr>
          <p:spPr bwMode="auto">
            <a:xfrm>
              <a:off x="1640"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1" name="Line 371"/>
            <p:cNvSpPr>
              <a:spLocks noChangeShapeType="1"/>
            </p:cNvSpPr>
            <p:nvPr/>
          </p:nvSpPr>
          <p:spPr bwMode="auto">
            <a:xfrm>
              <a:off x="1669"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2" name="Line 372"/>
            <p:cNvSpPr>
              <a:spLocks noChangeShapeType="1"/>
            </p:cNvSpPr>
            <p:nvPr/>
          </p:nvSpPr>
          <p:spPr bwMode="auto">
            <a:xfrm>
              <a:off x="1705"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3" name="Line 373"/>
            <p:cNvSpPr>
              <a:spLocks noChangeShapeType="1"/>
            </p:cNvSpPr>
            <p:nvPr/>
          </p:nvSpPr>
          <p:spPr bwMode="auto">
            <a:xfrm>
              <a:off x="1734"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4" name="Line 374"/>
            <p:cNvSpPr>
              <a:spLocks noChangeShapeType="1"/>
            </p:cNvSpPr>
            <p:nvPr/>
          </p:nvSpPr>
          <p:spPr bwMode="auto">
            <a:xfrm>
              <a:off x="1766"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5" name="Line 375"/>
            <p:cNvSpPr>
              <a:spLocks noChangeShapeType="1"/>
            </p:cNvSpPr>
            <p:nvPr/>
          </p:nvSpPr>
          <p:spPr bwMode="auto">
            <a:xfrm>
              <a:off x="179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6" name="Line 376"/>
            <p:cNvSpPr>
              <a:spLocks noChangeShapeType="1"/>
            </p:cNvSpPr>
            <p:nvPr/>
          </p:nvSpPr>
          <p:spPr bwMode="auto">
            <a:xfrm>
              <a:off x="183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7" name="Line 377"/>
            <p:cNvSpPr>
              <a:spLocks noChangeShapeType="1"/>
            </p:cNvSpPr>
            <p:nvPr/>
          </p:nvSpPr>
          <p:spPr bwMode="auto">
            <a:xfrm>
              <a:off x="1863"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8" name="Line 378"/>
            <p:cNvSpPr>
              <a:spLocks noChangeShapeType="1"/>
            </p:cNvSpPr>
            <p:nvPr/>
          </p:nvSpPr>
          <p:spPr bwMode="auto">
            <a:xfrm>
              <a:off x="1895"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299" name="Line 379"/>
            <p:cNvSpPr>
              <a:spLocks noChangeShapeType="1"/>
            </p:cNvSpPr>
            <p:nvPr/>
          </p:nvSpPr>
          <p:spPr bwMode="auto">
            <a:xfrm>
              <a:off x="1928"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0" name="Line 380"/>
            <p:cNvSpPr>
              <a:spLocks noChangeShapeType="1"/>
            </p:cNvSpPr>
            <p:nvPr/>
          </p:nvSpPr>
          <p:spPr bwMode="auto">
            <a:xfrm>
              <a:off x="1960"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1" name="Line 381"/>
            <p:cNvSpPr>
              <a:spLocks noChangeShapeType="1"/>
            </p:cNvSpPr>
            <p:nvPr/>
          </p:nvSpPr>
          <p:spPr bwMode="auto">
            <a:xfrm>
              <a:off x="199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2" name="Line 382"/>
            <p:cNvSpPr>
              <a:spLocks noChangeShapeType="1"/>
            </p:cNvSpPr>
            <p:nvPr/>
          </p:nvSpPr>
          <p:spPr bwMode="auto">
            <a:xfrm>
              <a:off x="2024"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3" name="Line 383"/>
            <p:cNvSpPr>
              <a:spLocks noChangeShapeType="1"/>
            </p:cNvSpPr>
            <p:nvPr/>
          </p:nvSpPr>
          <p:spPr bwMode="auto">
            <a:xfrm>
              <a:off x="2056"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4" name="Line 384"/>
            <p:cNvSpPr>
              <a:spLocks noChangeShapeType="1"/>
            </p:cNvSpPr>
            <p:nvPr/>
          </p:nvSpPr>
          <p:spPr bwMode="auto">
            <a:xfrm>
              <a:off x="2088"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5" name="Line 385"/>
            <p:cNvSpPr>
              <a:spLocks noChangeShapeType="1"/>
            </p:cNvSpPr>
            <p:nvPr/>
          </p:nvSpPr>
          <p:spPr bwMode="auto">
            <a:xfrm>
              <a:off x="2120"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6" name="Line 386"/>
            <p:cNvSpPr>
              <a:spLocks noChangeShapeType="1"/>
            </p:cNvSpPr>
            <p:nvPr/>
          </p:nvSpPr>
          <p:spPr bwMode="auto">
            <a:xfrm>
              <a:off x="2153"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7" name="Line 387"/>
            <p:cNvSpPr>
              <a:spLocks noChangeShapeType="1"/>
            </p:cNvSpPr>
            <p:nvPr/>
          </p:nvSpPr>
          <p:spPr bwMode="auto">
            <a:xfrm>
              <a:off x="218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8" name="Line 388"/>
            <p:cNvSpPr>
              <a:spLocks noChangeShapeType="1"/>
            </p:cNvSpPr>
            <p:nvPr/>
          </p:nvSpPr>
          <p:spPr bwMode="auto">
            <a:xfrm>
              <a:off x="2218"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09" name="Line 389"/>
            <p:cNvSpPr>
              <a:spLocks noChangeShapeType="1"/>
            </p:cNvSpPr>
            <p:nvPr/>
          </p:nvSpPr>
          <p:spPr bwMode="auto">
            <a:xfrm>
              <a:off x="2247"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0" name="Line 390"/>
            <p:cNvSpPr>
              <a:spLocks noChangeShapeType="1"/>
            </p:cNvSpPr>
            <p:nvPr/>
          </p:nvSpPr>
          <p:spPr bwMode="auto">
            <a:xfrm>
              <a:off x="2279"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1" name="Line 391"/>
            <p:cNvSpPr>
              <a:spLocks noChangeShapeType="1"/>
            </p:cNvSpPr>
            <p:nvPr/>
          </p:nvSpPr>
          <p:spPr bwMode="auto">
            <a:xfrm>
              <a:off x="231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2" name="Line 392"/>
            <p:cNvSpPr>
              <a:spLocks noChangeShapeType="1"/>
            </p:cNvSpPr>
            <p:nvPr/>
          </p:nvSpPr>
          <p:spPr bwMode="auto">
            <a:xfrm>
              <a:off x="2344"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3" name="Line 393"/>
            <p:cNvSpPr>
              <a:spLocks noChangeShapeType="1"/>
            </p:cNvSpPr>
            <p:nvPr/>
          </p:nvSpPr>
          <p:spPr bwMode="auto">
            <a:xfrm>
              <a:off x="2376"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4" name="Line 394"/>
            <p:cNvSpPr>
              <a:spLocks noChangeShapeType="1"/>
            </p:cNvSpPr>
            <p:nvPr/>
          </p:nvSpPr>
          <p:spPr bwMode="auto">
            <a:xfrm>
              <a:off x="2408"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5" name="Line 395"/>
            <p:cNvSpPr>
              <a:spLocks noChangeShapeType="1"/>
            </p:cNvSpPr>
            <p:nvPr/>
          </p:nvSpPr>
          <p:spPr bwMode="auto">
            <a:xfrm>
              <a:off x="2440"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6" name="Line 396"/>
            <p:cNvSpPr>
              <a:spLocks noChangeShapeType="1"/>
            </p:cNvSpPr>
            <p:nvPr/>
          </p:nvSpPr>
          <p:spPr bwMode="auto">
            <a:xfrm>
              <a:off x="247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7" name="Line 397"/>
            <p:cNvSpPr>
              <a:spLocks noChangeShapeType="1"/>
            </p:cNvSpPr>
            <p:nvPr/>
          </p:nvSpPr>
          <p:spPr bwMode="auto">
            <a:xfrm>
              <a:off x="2504"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8" name="Line 398"/>
            <p:cNvSpPr>
              <a:spLocks noChangeShapeType="1"/>
            </p:cNvSpPr>
            <p:nvPr/>
          </p:nvSpPr>
          <p:spPr bwMode="auto">
            <a:xfrm>
              <a:off x="2536"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19" name="Line 399"/>
            <p:cNvSpPr>
              <a:spLocks noChangeShapeType="1"/>
            </p:cNvSpPr>
            <p:nvPr/>
          </p:nvSpPr>
          <p:spPr bwMode="auto">
            <a:xfrm>
              <a:off x="2568"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0" name="Line 400"/>
            <p:cNvSpPr>
              <a:spLocks noChangeShapeType="1"/>
            </p:cNvSpPr>
            <p:nvPr/>
          </p:nvSpPr>
          <p:spPr bwMode="auto">
            <a:xfrm>
              <a:off x="260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1" name="Line 401"/>
            <p:cNvSpPr>
              <a:spLocks noChangeShapeType="1"/>
            </p:cNvSpPr>
            <p:nvPr/>
          </p:nvSpPr>
          <p:spPr bwMode="auto">
            <a:xfrm>
              <a:off x="2634"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2" name="Line 402"/>
            <p:cNvSpPr>
              <a:spLocks noChangeShapeType="1"/>
            </p:cNvSpPr>
            <p:nvPr/>
          </p:nvSpPr>
          <p:spPr bwMode="auto">
            <a:xfrm>
              <a:off x="55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3" name="Rectangle 403"/>
            <p:cNvSpPr>
              <a:spLocks noChangeArrowheads="1"/>
            </p:cNvSpPr>
            <p:nvPr/>
          </p:nvSpPr>
          <p:spPr bwMode="auto">
            <a:xfrm>
              <a:off x="507"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27</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24" name="Line 404"/>
            <p:cNvSpPr>
              <a:spLocks noChangeShapeType="1"/>
            </p:cNvSpPr>
            <p:nvPr/>
          </p:nvSpPr>
          <p:spPr bwMode="auto">
            <a:xfrm>
              <a:off x="70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5" name="Rectangle 405"/>
            <p:cNvSpPr>
              <a:spLocks noChangeArrowheads="1"/>
            </p:cNvSpPr>
            <p:nvPr/>
          </p:nvSpPr>
          <p:spPr bwMode="auto">
            <a:xfrm>
              <a:off x="665"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26" name="Line 406"/>
            <p:cNvSpPr>
              <a:spLocks noChangeShapeType="1"/>
            </p:cNvSpPr>
            <p:nvPr/>
          </p:nvSpPr>
          <p:spPr bwMode="auto">
            <a:xfrm>
              <a:off x="870"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7" name="Rectangle 407"/>
            <p:cNvSpPr>
              <a:spLocks noChangeArrowheads="1"/>
            </p:cNvSpPr>
            <p:nvPr/>
          </p:nvSpPr>
          <p:spPr bwMode="auto">
            <a:xfrm>
              <a:off x="826"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29</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28" name="Line 408"/>
            <p:cNvSpPr>
              <a:spLocks noChangeShapeType="1"/>
            </p:cNvSpPr>
            <p:nvPr/>
          </p:nvSpPr>
          <p:spPr bwMode="auto">
            <a:xfrm>
              <a:off x="103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29" name="Rectangle 409"/>
            <p:cNvSpPr>
              <a:spLocks noChangeArrowheads="1"/>
            </p:cNvSpPr>
            <p:nvPr/>
          </p:nvSpPr>
          <p:spPr bwMode="auto">
            <a:xfrm>
              <a:off x="987"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30" name="Line 410"/>
            <p:cNvSpPr>
              <a:spLocks noChangeShapeType="1"/>
            </p:cNvSpPr>
            <p:nvPr/>
          </p:nvSpPr>
          <p:spPr bwMode="auto">
            <a:xfrm>
              <a:off x="1189"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31" name="Rectangle 411"/>
            <p:cNvSpPr>
              <a:spLocks noChangeArrowheads="1"/>
            </p:cNvSpPr>
            <p:nvPr/>
          </p:nvSpPr>
          <p:spPr bwMode="auto">
            <a:xfrm>
              <a:off x="1145"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31</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32" name="Line 412"/>
            <p:cNvSpPr>
              <a:spLocks noChangeShapeType="1"/>
            </p:cNvSpPr>
            <p:nvPr/>
          </p:nvSpPr>
          <p:spPr bwMode="auto">
            <a:xfrm>
              <a:off x="135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33" name="Rectangle 413"/>
            <p:cNvSpPr>
              <a:spLocks noChangeArrowheads="1"/>
            </p:cNvSpPr>
            <p:nvPr/>
          </p:nvSpPr>
          <p:spPr bwMode="auto">
            <a:xfrm>
              <a:off x="1307"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32</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34" name="Line 414"/>
            <p:cNvSpPr>
              <a:spLocks noChangeShapeType="1"/>
            </p:cNvSpPr>
            <p:nvPr/>
          </p:nvSpPr>
          <p:spPr bwMode="auto">
            <a:xfrm>
              <a:off x="1511"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35" name="Rectangle 415"/>
            <p:cNvSpPr>
              <a:spLocks noChangeArrowheads="1"/>
            </p:cNvSpPr>
            <p:nvPr/>
          </p:nvSpPr>
          <p:spPr bwMode="auto">
            <a:xfrm>
              <a:off x="1467"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33</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36" name="Line 416"/>
            <p:cNvSpPr>
              <a:spLocks noChangeShapeType="1"/>
            </p:cNvSpPr>
            <p:nvPr/>
          </p:nvSpPr>
          <p:spPr bwMode="auto">
            <a:xfrm>
              <a:off x="1669"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37" name="Rectangle 417"/>
            <p:cNvSpPr>
              <a:spLocks noChangeArrowheads="1"/>
            </p:cNvSpPr>
            <p:nvPr/>
          </p:nvSpPr>
          <p:spPr bwMode="auto">
            <a:xfrm>
              <a:off x="1625"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34</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38" name="Line 418"/>
            <p:cNvSpPr>
              <a:spLocks noChangeShapeType="1"/>
            </p:cNvSpPr>
            <p:nvPr/>
          </p:nvSpPr>
          <p:spPr bwMode="auto">
            <a:xfrm>
              <a:off x="1831"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39" name="Rectangle 419"/>
            <p:cNvSpPr>
              <a:spLocks noChangeArrowheads="1"/>
            </p:cNvSpPr>
            <p:nvPr/>
          </p:nvSpPr>
          <p:spPr bwMode="auto">
            <a:xfrm>
              <a:off x="1787"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35</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40" name="Line 420"/>
            <p:cNvSpPr>
              <a:spLocks noChangeShapeType="1"/>
            </p:cNvSpPr>
            <p:nvPr/>
          </p:nvSpPr>
          <p:spPr bwMode="auto">
            <a:xfrm>
              <a:off x="199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41" name="Rectangle 421"/>
            <p:cNvSpPr>
              <a:spLocks noChangeArrowheads="1"/>
            </p:cNvSpPr>
            <p:nvPr/>
          </p:nvSpPr>
          <p:spPr bwMode="auto">
            <a:xfrm>
              <a:off x="1948"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36</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42" name="Line 422"/>
            <p:cNvSpPr>
              <a:spLocks noChangeShapeType="1"/>
            </p:cNvSpPr>
            <p:nvPr/>
          </p:nvSpPr>
          <p:spPr bwMode="auto">
            <a:xfrm>
              <a:off x="2153" y="367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43" name="Rectangle 423"/>
            <p:cNvSpPr>
              <a:spLocks noChangeArrowheads="1"/>
            </p:cNvSpPr>
            <p:nvPr/>
          </p:nvSpPr>
          <p:spPr bwMode="auto">
            <a:xfrm>
              <a:off x="2109"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37</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44" name="Line 424"/>
            <p:cNvSpPr>
              <a:spLocks noChangeShapeType="1"/>
            </p:cNvSpPr>
            <p:nvPr/>
          </p:nvSpPr>
          <p:spPr bwMode="auto">
            <a:xfrm>
              <a:off x="231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45" name="Rectangle 425"/>
            <p:cNvSpPr>
              <a:spLocks noChangeArrowheads="1"/>
            </p:cNvSpPr>
            <p:nvPr/>
          </p:nvSpPr>
          <p:spPr bwMode="auto">
            <a:xfrm>
              <a:off x="2268"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46" name="Line 426"/>
            <p:cNvSpPr>
              <a:spLocks noChangeShapeType="1"/>
            </p:cNvSpPr>
            <p:nvPr/>
          </p:nvSpPr>
          <p:spPr bwMode="auto">
            <a:xfrm>
              <a:off x="2472"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47" name="Rectangle 427"/>
            <p:cNvSpPr>
              <a:spLocks noChangeArrowheads="1"/>
            </p:cNvSpPr>
            <p:nvPr/>
          </p:nvSpPr>
          <p:spPr bwMode="auto">
            <a:xfrm>
              <a:off x="2428"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39</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48" name="Line 428"/>
            <p:cNvSpPr>
              <a:spLocks noChangeShapeType="1"/>
            </p:cNvSpPr>
            <p:nvPr/>
          </p:nvSpPr>
          <p:spPr bwMode="auto">
            <a:xfrm>
              <a:off x="2634" y="367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49" name="Rectangle 429"/>
            <p:cNvSpPr>
              <a:spLocks noChangeArrowheads="1"/>
            </p:cNvSpPr>
            <p:nvPr/>
          </p:nvSpPr>
          <p:spPr bwMode="auto">
            <a:xfrm>
              <a:off x="2568" y="3719"/>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40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50" name="Rectangle 430"/>
            <p:cNvSpPr>
              <a:spLocks noChangeArrowheads="1"/>
            </p:cNvSpPr>
            <p:nvPr/>
          </p:nvSpPr>
          <p:spPr bwMode="auto">
            <a:xfrm>
              <a:off x="1321" y="3804"/>
              <a:ext cx="55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Retention Time (min)</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sp>
          <p:nvSpPr>
            <p:cNvPr id="82351" name="Line 431"/>
            <p:cNvSpPr>
              <a:spLocks noChangeShapeType="1"/>
            </p:cNvSpPr>
            <p:nvPr/>
          </p:nvSpPr>
          <p:spPr bwMode="auto">
            <a:xfrm>
              <a:off x="551" y="2517"/>
              <a:ext cx="1" cy="11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2" name="Line 432"/>
            <p:cNvSpPr>
              <a:spLocks noChangeShapeType="1"/>
            </p:cNvSpPr>
            <p:nvPr/>
          </p:nvSpPr>
          <p:spPr bwMode="auto">
            <a:xfrm flipH="1">
              <a:off x="551" y="361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3" name="Line 433"/>
            <p:cNvSpPr>
              <a:spLocks noChangeShapeType="1"/>
            </p:cNvSpPr>
            <p:nvPr/>
          </p:nvSpPr>
          <p:spPr bwMode="auto">
            <a:xfrm flipH="1">
              <a:off x="551" y="35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4" name="Line 434"/>
            <p:cNvSpPr>
              <a:spLocks noChangeShapeType="1"/>
            </p:cNvSpPr>
            <p:nvPr/>
          </p:nvSpPr>
          <p:spPr bwMode="auto">
            <a:xfrm flipH="1">
              <a:off x="551" y="349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5" name="Line 435"/>
            <p:cNvSpPr>
              <a:spLocks noChangeShapeType="1"/>
            </p:cNvSpPr>
            <p:nvPr/>
          </p:nvSpPr>
          <p:spPr bwMode="auto">
            <a:xfrm flipH="1">
              <a:off x="551" y="342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6" name="Line 436"/>
            <p:cNvSpPr>
              <a:spLocks noChangeShapeType="1"/>
            </p:cNvSpPr>
            <p:nvPr/>
          </p:nvSpPr>
          <p:spPr bwMode="auto">
            <a:xfrm flipH="1">
              <a:off x="551" y="336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7" name="Line 437"/>
            <p:cNvSpPr>
              <a:spLocks noChangeShapeType="1"/>
            </p:cNvSpPr>
            <p:nvPr/>
          </p:nvSpPr>
          <p:spPr bwMode="auto">
            <a:xfrm flipH="1">
              <a:off x="551" y="329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8" name="Line 438"/>
            <p:cNvSpPr>
              <a:spLocks noChangeShapeType="1"/>
            </p:cNvSpPr>
            <p:nvPr/>
          </p:nvSpPr>
          <p:spPr bwMode="auto">
            <a:xfrm flipH="1">
              <a:off x="551" y="323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59" name="Line 439"/>
            <p:cNvSpPr>
              <a:spLocks noChangeShapeType="1"/>
            </p:cNvSpPr>
            <p:nvPr/>
          </p:nvSpPr>
          <p:spPr bwMode="auto">
            <a:xfrm flipH="1">
              <a:off x="551" y="3172"/>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0" name="Line 440"/>
            <p:cNvSpPr>
              <a:spLocks noChangeShapeType="1"/>
            </p:cNvSpPr>
            <p:nvPr/>
          </p:nvSpPr>
          <p:spPr bwMode="auto">
            <a:xfrm flipH="1">
              <a:off x="551" y="310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1" name="Line 441"/>
            <p:cNvSpPr>
              <a:spLocks noChangeShapeType="1"/>
            </p:cNvSpPr>
            <p:nvPr/>
          </p:nvSpPr>
          <p:spPr bwMode="auto">
            <a:xfrm flipH="1">
              <a:off x="551" y="304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2" name="Line 442"/>
            <p:cNvSpPr>
              <a:spLocks noChangeShapeType="1"/>
            </p:cNvSpPr>
            <p:nvPr/>
          </p:nvSpPr>
          <p:spPr bwMode="auto">
            <a:xfrm flipH="1">
              <a:off x="551" y="29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3" name="Line 443"/>
            <p:cNvSpPr>
              <a:spLocks noChangeShapeType="1"/>
            </p:cNvSpPr>
            <p:nvPr/>
          </p:nvSpPr>
          <p:spPr bwMode="auto">
            <a:xfrm flipH="1">
              <a:off x="551" y="291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4" name="Line 444"/>
            <p:cNvSpPr>
              <a:spLocks noChangeShapeType="1"/>
            </p:cNvSpPr>
            <p:nvPr/>
          </p:nvSpPr>
          <p:spPr bwMode="auto">
            <a:xfrm flipH="1">
              <a:off x="551" y="285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5" name="Line 445"/>
            <p:cNvSpPr>
              <a:spLocks noChangeShapeType="1"/>
            </p:cNvSpPr>
            <p:nvPr/>
          </p:nvSpPr>
          <p:spPr bwMode="auto">
            <a:xfrm flipH="1">
              <a:off x="551" y="278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6" name="Line 446"/>
            <p:cNvSpPr>
              <a:spLocks noChangeShapeType="1"/>
            </p:cNvSpPr>
            <p:nvPr/>
          </p:nvSpPr>
          <p:spPr bwMode="auto">
            <a:xfrm flipH="1">
              <a:off x="551" y="272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7" name="Line 447"/>
            <p:cNvSpPr>
              <a:spLocks noChangeShapeType="1"/>
            </p:cNvSpPr>
            <p:nvPr/>
          </p:nvSpPr>
          <p:spPr bwMode="auto">
            <a:xfrm flipH="1">
              <a:off x="551" y="2661"/>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8" name="Line 448"/>
            <p:cNvSpPr>
              <a:spLocks noChangeShapeType="1"/>
            </p:cNvSpPr>
            <p:nvPr/>
          </p:nvSpPr>
          <p:spPr bwMode="auto">
            <a:xfrm flipH="1">
              <a:off x="551" y="259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69" name="Line 449"/>
            <p:cNvSpPr>
              <a:spLocks noChangeShapeType="1"/>
            </p:cNvSpPr>
            <p:nvPr/>
          </p:nvSpPr>
          <p:spPr bwMode="auto">
            <a:xfrm flipH="1">
              <a:off x="551" y="253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70" name="Line 450"/>
            <p:cNvSpPr>
              <a:spLocks noChangeShapeType="1"/>
            </p:cNvSpPr>
            <p:nvPr/>
          </p:nvSpPr>
          <p:spPr bwMode="auto">
            <a:xfrm flipH="1">
              <a:off x="551" y="336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71" name="Rectangle 451"/>
            <p:cNvSpPr>
              <a:spLocks noChangeArrowheads="1"/>
            </p:cNvSpPr>
            <p:nvPr/>
          </p:nvSpPr>
          <p:spPr bwMode="auto">
            <a:xfrm>
              <a:off x="360" y="3336"/>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10000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72" name="Line 452"/>
            <p:cNvSpPr>
              <a:spLocks noChangeShapeType="1"/>
            </p:cNvSpPr>
            <p:nvPr/>
          </p:nvSpPr>
          <p:spPr bwMode="auto">
            <a:xfrm flipH="1">
              <a:off x="551" y="304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73" name="Rectangle 453"/>
            <p:cNvSpPr>
              <a:spLocks noChangeArrowheads="1"/>
            </p:cNvSpPr>
            <p:nvPr/>
          </p:nvSpPr>
          <p:spPr bwMode="auto">
            <a:xfrm>
              <a:off x="360" y="3016"/>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74" name="Line 454"/>
            <p:cNvSpPr>
              <a:spLocks noChangeShapeType="1"/>
            </p:cNvSpPr>
            <p:nvPr/>
          </p:nvSpPr>
          <p:spPr bwMode="auto">
            <a:xfrm flipH="1">
              <a:off x="551" y="272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75" name="Rectangle 455"/>
            <p:cNvSpPr>
              <a:spLocks noChangeArrowheads="1"/>
            </p:cNvSpPr>
            <p:nvPr/>
          </p:nvSpPr>
          <p:spPr bwMode="auto">
            <a:xfrm>
              <a:off x="360" y="2696"/>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376" name="Rectangle 456"/>
            <p:cNvSpPr>
              <a:spLocks noChangeArrowheads="1"/>
            </p:cNvSpPr>
            <p:nvPr/>
          </p:nvSpPr>
          <p:spPr bwMode="auto">
            <a:xfrm rot="16200000">
              <a:off x="144" y="3043"/>
              <a:ext cx="23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Intensity</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grpSp>
      <p:sp>
        <p:nvSpPr>
          <p:cNvPr id="82377" name="Line 457"/>
          <p:cNvSpPr>
            <a:spLocks noChangeShapeType="1"/>
          </p:cNvSpPr>
          <p:nvPr/>
        </p:nvSpPr>
        <p:spPr bwMode="auto">
          <a:xfrm>
            <a:off x="2774950" y="4133850"/>
            <a:ext cx="23813" cy="495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378" name="Line 458"/>
          <p:cNvSpPr>
            <a:spLocks noChangeShapeType="1"/>
          </p:cNvSpPr>
          <p:nvPr/>
        </p:nvSpPr>
        <p:spPr bwMode="auto">
          <a:xfrm>
            <a:off x="2525713" y="4154488"/>
            <a:ext cx="107950" cy="593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379" name="Rectangle 459"/>
          <p:cNvSpPr>
            <a:spLocks noChangeArrowheads="1"/>
          </p:cNvSpPr>
          <p:nvPr/>
        </p:nvSpPr>
        <p:spPr bwMode="auto">
          <a:xfrm>
            <a:off x="5694363" y="4360863"/>
            <a:ext cx="10302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O-CB202</a:t>
            </a:r>
          </a:p>
        </p:txBody>
      </p:sp>
      <p:sp>
        <p:nvSpPr>
          <p:cNvPr id="82380" name="Rectangle 460"/>
          <p:cNvSpPr>
            <a:spLocks noChangeArrowheads="1"/>
          </p:cNvSpPr>
          <p:nvPr/>
        </p:nvSpPr>
        <p:spPr bwMode="auto">
          <a:xfrm>
            <a:off x="5873750" y="4094163"/>
            <a:ext cx="10842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O-CB201</a:t>
            </a:r>
          </a:p>
        </p:txBody>
      </p:sp>
      <p:grpSp>
        <p:nvGrpSpPr>
          <p:cNvPr id="82381" name="Group 461"/>
          <p:cNvGrpSpPr>
            <a:grpSpLocks/>
          </p:cNvGrpSpPr>
          <p:nvPr/>
        </p:nvGrpSpPr>
        <p:grpSpPr bwMode="auto">
          <a:xfrm>
            <a:off x="4900613" y="3973513"/>
            <a:ext cx="3814762" cy="2179637"/>
            <a:chOff x="3087" y="2503"/>
            <a:chExt cx="2403" cy="1373"/>
          </a:xfrm>
        </p:grpSpPr>
        <p:sp>
          <p:nvSpPr>
            <p:cNvPr id="82382" name="Line 462"/>
            <p:cNvSpPr>
              <a:spLocks noChangeShapeType="1"/>
            </p:cNvSpPr>
            <p:nvPr/>
          </p:nvSpPr>
          <p:spPr bwMode="auto">
            <a:xfrm>
              <a:off x="3410" y="2503"/>
              <a:ext cx="1" cy="118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83" name="Freeform 463"/>
            <p:cNvSpPr>
              <a:spLocks/>
            </p:cNvSpPr>
            <p:nvPr/>
          </p:nvSpPr>
          <p:spPr bwMode="auto">
            <a:xfrm>
              <a:off x="3410" y="2556"/>
              <a:ext cx="2079" cy="1076"/>
            </a:xfrm>
            <a:custGeom>
              <a:avLst/>
              <a:gdLst>
                <a:gd name="T0" fmla="*/ 26 w 1845"/>
                <a:gd name="T1" fmla="*/ 863 h 870"/>
                <a:gd name="T2" fmla="*/ 55 w 1845"/>
                <a:gd name="T3" fmla="*/ 867 h 870"/>
                <a:gd name="T4" fmla="*/ 86 w 1845"/>
                <a:gd name="T5" fmla="*/ 867 h 870"/>
                <a:gd name="T6" fmla="*/ 114 w 1845"/>
                <a:gd name="T7" fmla="*/ 867 h 870"/>
                <a:gd name="T8" fmla="*/ 143 w 1845"/>
                <a:gd name="T9" fmla="*/ 865 h 870"/>
                <a:gd name="T10" fmla="*/ 174 w 1845"/>
                <a:gd name="T11" fmla="*/ 860 h 870"/>
                <a:gd name="T12" fmla="*/ 202 w 1845"/>
                <a:gd name="T13" fmla="*/ 867 h 870"/>
                <a:gd name="T14" fmla="*/ 231 w 1845"/>
                <a:gd name="T15" fmla="*/ 867 h 870"/>
                <a:gd name="T16" fmla="*/ 262 w 1845"/>
                <a:gd name="T17" fmla="*/ 867 h 870"/>
                <a:gd name="T18" fmla="*/ 290 w 1845"/>
                <a:gd name="T19" fmla="*/ 865 h 870"/>
                <a:gd name="T20" fmla="*/ 319 w 1845"/>
                <a:gd name="T21" fmla="*/ 867 h 870"/>
                <a:gd name="T22" fmla="*/ 350 w 1845"/>
                <a:gd name="T23" fmla="*/ 870 h 870"/>
                <a:gd name="T24" fmla="*/ 378 w 1845"/>
                <a:gd name="T25" fmla="*/ 867 h 870"/>
                <a:gd name="T26" fmla="*/ 409 w 1845"/>
                <a:gd name="T27" fmla="*/ 865 h 870"/>
                <a:gd name="T28" fmla="*/ 437 w 1845"/>
                <a:gd name="T29" fmla="*/ 865 h 870"/>
                <a:gd name="T30" fmla="*/ 466 w 1845"/>
                <a:gd name="T31" fmla="*/ 858 h 870"/>
                <a:gd name="T32" fmla="*/ 497 w 1845"/>
                <a:gd name="T33" fmla="*/ 846 h 870"/>
                <a:gd name="T34" fmla="*/ 525 w 1845"/>
                <a:gd name="T35" fmla="*/ 855 h 870"/>
                <a:gd name="T36" fmla="*/ 556 w 1845"/>
                <a:gd name="T37" fmla="*/ 855 h 870"/>
                <a:gd name="T38" fmla="*/ 585 w 1845"/>
                <a:gd name="T39" fmla="*/ 841 h 870"/>
                <a:gd name="T40" fmla="*/ 613 w 1845"/>
                <a:gd name="T41" fmla="*/ 860 h 870"/>
                <a:gd name="T42" fmla="*/ 644 w 1845"/>
                <a:gd name="T43" fmla="*/ 846 h 870"/>
                <a:gd name="T44" fmla="*/ 673 w 1845"/>
                <a:gd name="T45" fmla="*/ 844 h 870"/>
                <a:gd name="T46" fmla="*/ 701 w 1845"/>
                <a:gd name="T47" fmla="*/ 706 h 870"/>
                <a:gd name="T48" fmla="*/ 732 w 1845"/>
                <a:gd name="T49" fmla="*/ 848 h 870"/>
                <a:gd name="T50" fmla="*/ 761 w 1845"/>
                <a:gd name="T51" fmla="*/ 829 h 870"/>
                <a:gd name="T52" fmla="*/ 792 w 1845"/>
                <a:gd name="T53" fmla="*/ 834 h 870"/>
                <a:gd name="T54" fmla="*/ 820 w 1845"/>
                <a:gd name="T55" fmla="*/ 846 h 870"/>
                <a:gd name="T56" fmla="*/ 849 w 1845"/>
                <a:gd name="T57" fmla="*/ 827 h 870"/>
                <a:gd name="T58" fmla="*/ 880 w 1845"/>
                <a:gd name="T59" fmla="*/ 817 h 870"/>
                <a:gd name="T60" fmla="*/ 908 w 1845"/>
                <a:gd name="T61" fmla="*/ 832 h 870"/>
                <a:gd name="T62" fmla="*/ 939 w 1845"/>
                <a:gd name="T63" fmla="*/ 848 h 870"/>
                <a:gd name="T64" fmla="*/ 968 w 1845"/>
                <a:gd name="T65" fmla="*/ 846 h 870"/>
                <a:gd name="T66" fmla="*/ 996 w 1845"/>
                <a:gd name="T67" fmla="*/ 844 h 870"/>
                <a:gd name="T68" fmla="*/ 1027 w 1845"/>
                <a:gd name="T69" fmla="*/ 855 h 870"/>
                <a:gd name="T70" fmla="*/ 1055 w 1845"/>
                <a:gd name="T71" fmla="*/ 851 h 870"/>
                <a:gd name="T72" fmla="*/ 1086 w 1845"/>
                <a:gd name="T73" fmla="*/ 853 h 870"/>
                <a:gd name="T74" fmla="*/ 1115 w 1845"/>
                <a:gd name="T75" fmla="*/ 841 h 870"/>
                <a:gd name="T76" fmla="*/ 1143 w 1845"/>
                <a:gd name="T77" fmla="*/ 192 h 870"/>
                <a:gd name="T78" fmla="*/ 1174 w 1845"/>
                <a:gd name="T79" fmla="*/ 66 h 870"/>
                <a:gd name="T80" fmla="*/ 1203 w 1845"/>
                <a:gd name="T81" fmla="*/ 836 h 870"/>
                <a:gd name="T82" fmla="*/ 1234 w 1845"/>
                <a:gd name="T83" fmla="*/ 271 h 870"/>
                <a:gd name="T84" fmla="*/ 1262 w 1845"/>
                <a:gd name="T85" fmla="*/ 839 h 870"/>
                <a:gd name="T86" fmla="*/ 1291 w 1845"/>
                <a:gd name="T87" fmla="*/ 839 h 870"/>
                <a:gd name="T88" fmla="*/ 1322 w 1845"/>
                <a:gd name="T89" fmla="*/ 841 h 870"/>
                <a:gd name="T90" fmla="*/ 1350 w 1845"/>
                <a:gd name="T91" fmla="*/ 836 h 870"/>
                <a:gd name="T92" fmla="*/ 1379 w 1845"/>
                <a:gd name="T93" fmla="*/ 841 h 870"/>
                <a:gd name="T94" fmla="*/ 1410 w 1845"/>
                <a:gd name="T95" fmla="*/ 841 h 870"/>
                <a:gd name="T96" fmla="*/ 1438 w 1845"/>
                <a:gd name="T97" fmla="*/ 829 h 870"/>
                <a:gd name="T98" fmla="*/ 1469 w 1845"/>
                <a:gd name="T99" fmla="*/ 841 h 870"/>
                <a:gd name="T100" fmla="*/ 1498 w 1845"/>
                <a:gd name="T101" fmla="*/ 832 h 870"/>
                <a:gd name="T102" fmla="*/ 1526 w 1845"/>
                <a:gd name="T103" fmla="*/ 841 h 870"/>
                <a:gd name="T104" fmla="*/ 1557 w 1845"/>
                <a:gd name="T105" fmla="*/ 817 h 870"/>
                <a:gd name="T106" fmla="*/ 1585 w 1845"/>
                <a:gd name="T107" fmla="*/ 841 h 870"/>
                <a:gd name="T108" fmla="*/ 1614 w 1845"/>
                <a:gd name="T109" fmla="*/ 844 h 870"/>
                <a:gd name="T110" fmla="*/ 1645 w 1845"/>
                <a:gd name="T111" fmla="*/ 832 h 870"/>
                <a:gd name="T112" fmla="*/ 1673 w 1845"/>
                <a:gd name="T113" fmla="*/ 827 h 870"/>
                <a:gd name="T114" fmla="*/ 1704 w 1845"/>
                <a:gd name="T115" fmla="*/ 829 h 870"/>
                <a:gd name="T116" fmla="*/ 1733 w 1845"/>
                <a:gd name="T117" fmla="*/ 839 h 870"/>
                <a:gd name="T118" fmla="*/ 1761 w 1845"/>
                <a:gd name="T119" fmla="*/ 832 h 870"/>
                <a:gd name="T120" fmla="*/ 1792 w 1845"/>
                <a:gd name="T121" fmla="*/ 825 h 870"/>
                <a:gd name="T122" fmla="*/ 1821 w 1845"/>
                <a:gd name="T123" fmla="*/ 834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5" h="870">
                  <a:moveTo>
                    <a:pt x="0" y="858"/>
                  </a:moveTo>
                  <a:lnTo>
                    <a:pt x="2" y="860"/>
                  </a:lnTo>
                  <a:lnTo>
                    <a:pt x="5" y="865"/>
                  </a:lnTo>
                  <a:lnTo>
                    <a:pt x="7" y="867"/>
                  </a:lnTo>
                  <a:lnTo>
                    <a:pt x="10" y="867"/>
                  </a:lnTo>
                  <a:lnTo>
                    <a:pt x="12" y="867"/>
                  </a:lnTo>
                  <a:lnTo>
                    <a:pt x="14" y="867"/>
                  </a:lnTo>
                  <a:lnTo>
                    <a:pt x="19" y="865"/>
                  </a:lnTo>
                  <a:lnTo>
                    <a:pt x="19" y="860"/>
                  </a:lnTo>
                  <a:lnTo>
                    <a:pt x="24" y="860"/>
                  </a:lnTo>
                  <a:lnTo>
                    <a:pt x="26" y="863"/>
                  </a:lnTo>
                  <a:lnTo>
                    <a:pt x="29" y="865"/>
                  </a:lnTo>
                  <a:lnTo>
                    <a:pt x="31" y="860"/>
                  </a:lnTo>
                  <a:lnTo>
                    <a:pt x="33" y="860"/>
                  </a:lnTo>
                  <a:lnTo>
                    <a:pt x="36" y="860"/>
                  </a:lnTo>
                  <a:lnTo>
                    <a:pt x="38" y="863"/>
                  </a:lnTo>
                  <a:lnTo>
                    <a:pt x="43" y="865"/>
                  </a:lnTo>
                  <a:lnTo>
                    <a:pt x="43" y="860"/>
                  </a:lnTo>
                  <a:lnTo>
                    <a:pt x="48" y="863"/>
                  </a:lnTo>
                  <a:lnTo>
                    <a:pt x="50" y="863"/>
                  </a:lnTo>
                  <a:lnTo>
                    <a:pt x="52" y="865"/>
                  </a:lnTo>
                  <a:lnTo>
                    <a:pt x="55" y="867"/>
                  </a:lnTo>
                  <a:lnTo>
                    <a:pt x="57" y="860"/>
                  </a:lnTo>
                  <a:lnTo>
                    <a:pt x="60" y="860"/>
                  </a:lnTo>
                  <a:lnTo>
                    <a:pt x="64" y="860"/>
                  </a:lnTo>
                  <a:lnTo>
                    <a:pt x="67" y="867"/>
                  </a:lnTo>
                  <a:lnTo>
                    <a:pt x="69" y="865"/>
                  </a:lnTo>
                  <a:lnTo>
                    <a:pt x="71" y="860"/>
                  </a:lnTo>
                  <a:lnTo>
                    <a:pt x="74" y="860"/>
                  </a:lnTo>
                  <a:lnTo>
                    <a:pt x="76" y="860"/>
                  </a:lnTo>
                  <a:lnTo>
                    <a:pt x="79" y="863"/>
                  </a:lnTo>
                  <a:lnTo>
                    <a:pt x="83" y="865"/>
                  </a:lnTo>
                  <a:lnTo>
                    <a:pt x="86" y="867"/>
                  </a:lnTo>
                  <a:lnTo>
                    <a:pt x="88" y="865"/>
                  </a:lnTo>
                  <a:lnTo>
                    <a:pt x="90" y="867"/>
                  </a:lnTo>
                  <a:lnTo>
                    <a:pt x="93" y="865"/>
                  </a:lnTo>
                  <a:lnTo>
                    <a:pt x="95" y="865"/>
                  </a:lnTo>
                  <a:lnTo>
                    <a:pt x="98" y="860"/>
                  </a:lnTo>
                  <a:lnTo>
                    <a:pt x="102" y="863"/>
                  </a:lnTo>
                  <a:lnTo>
                    <a:pt x="102" y="863"/>
                  </a:lnTo>
                  <a:lnTo>
                    <a:pt x="107" y="863"/>
                  </a:lnTo>
                  <a:lnTo>
                    <a:pt x="109" y="863"/>
                  </a:lnTo>
                  <a:lnTo>
                    <a:pt x="112" y="865"/>
                  </a:lnTo>
                  <a:lnTo>
                    <a:pt x="114" y="867"/>
                  </a:lnTo>
                  <a:lnTo>
                    <a:pt x="117" y="867"/>
                  </a:lnTo>
                  <a:lnTo>
                    <a:pt x="119" y="865"/>
                  </a:lnTo>
                  <a:lnTo>
                    <a:pt x="121" y="863"/>
                  </a:lnTo>
                  <a:lnTo>
                    <a:pt x="126" y="860"/>
                  </a:lnTo>
                  <a:lnTo>
                    <a:pt x="126" y="860"/>
                  </a:lnTo>
                  <a:lnTo>
                    <a:pt x="131" y="863"/>
                  </a:lnTo>
                  <a:lnTo>
                    <a:pt x="133" y="863"/>
                  </a:lnTo>
                  <a:lnTo>
                    <a:pt x="136" y="865"/>
                  </a:lnTo>
                  <a:lnTo>
                    <a:pt x="138" y="865"/>
                  </a:lnTo>
                  <a:lnTo>
                    <a:pt x="140" y="867"/>
                  </a:lnTo>
                  <a:lnTo>
                    <a:pt x="143" y="865"/>
                  </a:lnTo>
                  <a:lnTo>
                    <a:pt x="145" y="860"/>
                  </a:lnTo>
                  <a:lnTo>
                    <a:pt x="150" y="863"/>
                  </a:lnTo>
                  <a:lnTo>
                    <a:pt x="152" y="865"/>
                  </a:lnTo>
                  <a:lnTo>
                    <a:pt x="155" y="860"/>
                  </a:lnTo>
                  <a:lnTo>
                    <a:pt x="157" y="855"/>
                  </a:lnTo>
                  <a:lnTo>
                    <a:pt x="159" y="855"/>
                  </a:lnTo>
                  <a:lnTo>
                    <a:pt x="162" y="853"/>
                  </a:lnTo>
                  <a:lnTo>
                    <a:pt x="166" y="855"/>
                  </a:lnTo>
                  <a:lnTo>
                    <a:pt x="166" y="855"/>
                  </a:lnTo>
                  <a:lnTo>
                    <a:pt x="171" y="863"/>
                  </a:lnTo>
                  <a:lnTo>
                    <a:pt x="174" y="860"/>
                  </a:lnTo>
                  <a:lnTo>
                    <a:pt x="176" y="860"/>
                  </a:lnTo>
                  <a:lnTo>
                    <a:pt x="178" y="863"/>
                  </a:lnTo>
                  <a:lnTo>
                    <a:pt x="181" y="867"/>
                  </a:lnTo>
                  <a:lnTo>
                    <a:pt x="183" y="865"/>
                  </a:lnTo>
                  <a:lnTo>
                    <a:pt x="186" y="865"/>
                  </a:lnTo>
                  <a:lnTo>
                    <a:pt x="190" y="865"/>
                  </a:lnTo>
                  <a:lnTo>
                    <a:pt x="190" y="851"/>
                  </a:lnTo>
                  <a:lnTo>
                    <a:pt x="195" y="851"/>
                  </a:lnTo>
                  <a:lnTo>
                    <a:pt x="197" y="851"/>
                  </a:lnTo>
                  <a:lnTo>
                    <a:pt x="200" y="867"/>
                  </a:lnTo>
                  <a:lnTo>
                    <a:pt x="202" y="867"/>
                  </a:lnTo>
                  <a:lnTo>
                    <a:pt x="205" y="867"/>
                  </a:lnTo>
                  <a:lnTo>
                    <a:pt x="207" y="865"/>
                  </a:lnTo>
                  <a:lnTo>
                    <a:pt x="209" y="855"/>
                  </a:lnTo>
                  <a:lnTo>
                    <a:pt x="214" y="858"/>
                  </a:lnTo>
                  <a:lnTo>
                    <a:pt x="216" y="860"/>
                  </a:lnTo>
                  <a:lnTo>
                    <a:pt x="219" y="865"/>
                  </a:lnTo>
                  <a:lnTo>
                    <a:pt x="221" y="863"/>
                  </a:lnTo>
                  <a:lnTo>
                    <a:pt x="224" y="865"/>
                  </a:lnTo>
                  <a:lnTo>
                    <a:pt x="226" y="865"/>
                  </a:lnTo>
                  <a:lnTo>
                    <a:pt x="228" y="867"/>
                  </a:lnTo>
                  <a:lnTo>
                    <a:pt x="231" y="867"/>
                  </a:lnTo>
                  <a:lnTo>
                    <a:pt x="235" y="867"/>
                  </a:lnTo>
                  <a:lnTo>
                    <a:pt x="238" y="867"/>
                  </a:lnTo>
                  <a:lnTo>
                    <a:pt x="240" y="867"/>
                  </a:lnTo>
                  <a:lnTo>
                    <a:pt x="243" y="863"/>
                  </a:lnTo>
                  <a:lnTo>
                    <a:pt x="245" y="860"/>
                  </a:lnTo>
                  <a:lnTo>
                    <a:pt x="247" y="863"/>
                  </a:lnTo>
                  <a:lnTo>
                    <a:pt x="250" y="863"/>
                  </a:lnTo>
                  <a:lnTo>
                    <a:pt x="254" y="860"/>
                  </a:lnTo>
                  <a:lnTo>
                    <a:pt x="254" y="860"/>
                  </a:lnTo>
                  <a:lnTo>
                    <a:pt x="259" y="863"/>
                  </a:lnTo>
                  <a:lnTo>
                    <a:pt x="262" y="867"/>
                  </a:lnTo>
                  <a:lnTo>
                    <a:pt x="264" y="867"/>
                  </a:lnTo>
                  <a:lnTo>
                    <a:pt x="266" y="867"/>
                  </a:lnTo>
                  <a:lnTo>
                    <a:pt x="269" y="865"/>
                  </a:lnTo>
                  <a:lnTo>
                    <a:pt x="271" y="863"/>
                  </a:lnTo>
                  <a:lnTo>
                    <a:pt x="273" y="863"/>
                  </a:lnTo>
                  <a:lnTo>
                    <a:pt x="278" y="863"/>
                  </a:lnTo>
                  <a:lnTo>
                    <a:pt x="281" y="860"/>
                  </a:lnTo>
                  <a:lnTo>
                    <a:pt x="283" y="865"/>
                  </a:lnTo>
                  <a:lnTo>
                    <a:pt x="285" y="865"/>
                  </a:lnTo>
                  <a:lnTo>
                    <a:pt x="288" y="867"/>
                  </a:lnTo>
                  <a:lnTo>
                    <a:pt x="290" y="865"/>
                  </a:lnTo>
                  <a:lnTo>
                    <a:pt x="292" y="860"/>
                  </a:lnTo>
                  <a:lnTo>
                    <a:pt x="295" y="853"/>
                  </a:lnTo>
                  <a:lnTo>
                    <a:pt x="300" y="855"/>
                  </a:lnTo>
                  <a:lnTo>
                    <a:pt x="302" y="860"/>
                  </a:lnTo>
                  <a:lnTo>
                    <a:pt x="304" y="867"/>
                  </a:lnTo>
                  <a:lnTo>
                    <a:pt x="307" y="865"/>
                  </a:lnTo>
                  <a:lnTo>
                    <a:pt x="309" y="867"/>
                  </a:lnTo>
                  <a:lnTo>
                    <a:pt x="311" y="867"/>
                  </a:lnTo>
                  <a:lnTo>
                    <a:pt x="314" y="865"/>
                  </a:lnTo>
                  <a:lnTo>
                    <a:pt x="319" y="865"/>
                  </a:lnTo>
                  <a:lnTo>
                    <a:pt x="319" y="867"/>
                  </a:lnTo>
                  <a:lnTo>
                    <a:pt x="323" y="867"/>
                  </a:lnTo>
                  <a:lnTo>
                    <a:pt x="326" y="867"/>
                  </a:lnTo>
                  <a:lnTo>
                    <a:pt x="328" y="867"/>
                  </a:lnTo>
                  <a:lnTo>
                    <a:pt x="331" y="867"/>
                  </a:lnTo>
                  <a:lnTo>
                    <a:pt x="333" y="867"/>
                  </a:lnTo>
                  <a:lnTo>
                    <a:pt x="335" y="860"/>
                  </a:lnTo>
                  <a:lnTo>
                    <a:pt x="338" y="858"/>
                  </a:lnTo>
                  <a:lnTo>
                    <a:pt x="342" y="853"/>
                  </a:lnTo>
                  <a:lnTo>
                    <a:pt x="345" y="863"/>
                  </a:lnTo>
                  <a:lnTo>
                    <a:pt x="347" y="865"/>
                  </a:lnTo>
                  <a:lnTo>
                    <a:pt x="350" y="870"/>
                  </a:lnTo>
                  <a:lnTo>
                    <a:pt x="352" y="867"/>
                  </a:lnTo>
                  <a:lnTo>
                    <a:pt x="354" y="867"/>
                  </a:lnTo>
                  <a:lnTo>
                    <a:pt x="357" y="867"/>
                  </a:lnTo>
                  <a:lnTo>
                    <a:pt x="359" y="865"/>
                  </a:lnTo>
                  <a:lnTo>
                    <a:pt x="364" y="865"/>
                  </a:lnTo>
                  <a:lnTo>
                    <a:pt x="366" y="865"/>
                  </a:lnTo>
                  <a:lnTo>
                    <a:pt x="369" y="863"/>
                  </a:lnTo>
                  <a:lnTo>
                    <a:pt x="371" y="860"/>
                  </a:lnTo>
                  <a:lnTo>
                    <a:pt x="373" y="860"/>
                  </a:lnTo>
                  <a:lnTo>
                    <a:pt x="376" y="865"/>
                  </a:lnTo>
                  <a:lnTo>
                    <a:pt x="378" y="867"/>
                  </a:lnTo>
                  <a:lnTo>
                    <a:pt x="383" y="867"/>
                  </a:lnTo>
                  <a:lnTo>
                    <a:pt x="383" y="867"/>
                  </a:lnTo>
                  <a:lnTo>
                    <a:pt x="388" y="860"/>
                  </a:lnTo>
                  <a:lnTo>
                    <a:pt x="390" y="855"/>
                  </a:lnTo>
                  <a:lnTo>
                    <a:pt x="392" y="855"/>
                  </a:lnTo>
                  <a:lnTo>
                    <a:pt x="395" y="858"/>
                  </a:lnTo>
                  <a:lnTo>
                    <a:pt x="397" y="863"/>
                  </a:lnTo>
                  <a:lnTo>
                    <a:pt x="402" y="865"/>
                  </a:lnTo>
                  <a:lnTo>
                    <a:pt x="402" y="865"/>
                  </a:lnTo>
                  <a:lnTo>
                    <a:pt x="407" y="865"/>
                  </a:lnTo>
                  <a:lnTo>
                    <a:pt x="409" y="865"/>
                  </a:lnTo>
                  <a:lnTo>
                    <a:pt x="411" y="860"/>
                  </a:lnTo>
                  <a:lnTo>
                    <a:pt x="414" y="858"/>
                  </a:lnTo>
                  <a:lnTo>
                    <a:pt x="416" y="855"/>
                  </a:lnTo>
                  <a:lnTo>
                    <a:pt x="418" y="860"/>
                  </a:lnTo>
                  <a:lnTo>
                    <a:pt x="421" y="860"/>
                  </a:lnTo>
                  <a:lnTo>
                    <a:pt x="426" y="860"/>
                  </a:lnTo>
                  <a:lnTo>
                    <a:pt x="428" y="863"/>
                  </a:lnTo>
                  <a:lnTo>
                    <a:pt x="430" y="860"/>
                  </a:lnTo>
                  <a:lnTo>
                    <a:pt x="433" y="863"/>
                  </a:lnTo>
                  <a:lnTo>
                    <a:pt x="435" y="863"/>
                  </a:lnTo>
                  <a:lnTo>
                    <a:pt x="437" y="865"/>
                  </a:lnTo>
                  <a:lnTo>
                    <a:pt x="440" y="865"/>
                  </a:lnTo>
                  <a:lnTo>
                    <a:pt x="442" y="867"/>
                  </a:lnTo>
                  <a:lnTo>
                    <a:pt x="447" y="863"/>
                  </a:lnTo>
                  <a:lnTo>
                    <a:pt x="449" y="863"/>
                  </a:lnTo>
                  <a:lnTo>
                    <a:pt x="452" y="863"/>
                  </a:lnTo>
                  <a:lnTo>
                    <a:pt x="454" y="865"/>
                  </a:lnTo>
                  <a:lnTo>
                    <a:pt x="456" y="865"/>
                  </a:lnTo>
                  <a:lnTo>
                    <a:pt x="459" y="860"/>
                  </a:lnTo>
                  <a:lnTo>
                    <a:pt x="461" y="855"/>
                  </a:lnTo>
                  <a:lnTo>
                    <a:pt x="466" y="855"/>
                  </a:lnTo>
                  <a:lnTo>
                    <a:pt x="466" y="858"/>
                  </a:lnTo>
                  <a:lnTo>
                    <a:pt x="471" y="860"/>
                  </a:lnTo>
                  <a:lnTo>
                    <a:pt x="473" y="858"/>
                  </a:lnTo>
                  <a:lnTo>
                    <a:pt x="475" y="858"/>
                  </a:lnTo>
                  <a:lnTo>
                    <a:pt x="478" y="858"/>
                  </a:lnTo>
                  <a:lnTo>
                    <a:pt x="480" y="851"/>
                  </a:lnTo>
                  <a:lnTo>
                    <a:pt x="483" y="851"/>
                  </a:lnTo>
                  <a:lnTo>
                    <a:pt x="485" y="848"/>
                  </a:lnTo>
                  <a:lnTo>
                    <a:pt x="490" y="846"/>
                  </a:lnTo>
                  <a:lnTo>
                    <a:pt x="492" y="841"/>
                  </a:lnTo>
                  <a:lnTo>
                    <a:pt x="495" y="841"/>
                  </a:lnTo>
                  <a:lnTo>
                    <a:pt x="497" y="846"/>
                  </a:lnTo>
                  <a:lnTo>
                    <a:pt x="499" y="853"/>
                  </a:lnTo>
                  <a:lnTo>
                    <a:pt x="502" y="853"/>
                  </a:lnTo>
                  <a:lnTo>
                    <a:pt x="504" y="853"/>
                  </a:lnTo>
                  <a:lnTo>
                    <a:pt x="506" y="853"/>
                  </a:lnTo>
                  <a:lnTo>
                    <a:pt x="511" y="855"/>
                  </a:lnTo>
                  <a:lnTo>
                    <a:pt x="514" y="858"/>
                  </a:lnTo>
                  <a:lnTo>
                    <a:pt x="516" y="855"/>
                  </a:lnTo>
                  <a:lnTo>
                    <a:pt x="518" y="853"/>
                  </a:lnTo>
                  <a:lnTo>
                    <a:pt x="521" y="848"/>
                  </a:lnTo>
                  <a:lnTo>
                    <a:pt x="523" y="851"/>
                  </a:lnTo>
                  <a:lnTo>
                    <a:pt x="525" y="855"/>
                  </a:lnTo>
                  <a:lnTo>
                    <a:pt x="530" y="860"/>
                  </a:lnTo>
                  <a:lnTo>
                    <a:pt x="530" y="858"/>
                  </a:lnTo>
                  <a:lnTo>
                    <a:pt x="535" y="848"/>
                  </a:lnTo>
                  <a:lnTo>
                    <a:pt x="537" y="853"/>
                  </a:lnTo>
                  <a:lnTo>
                    <a:pt x="540" y="848"/>
                  </a:lnTo>
                  <a:lnTo>
                    <a:pt x="542" y="853"/>
                  </a:lnTo>
                  <a:lnTo>
                    <a:pt x="544" y="851"/>
                  </a:lnTo>
                  <a:lnTo>
                    <a:pt x="547" y="855"/>
                  </a:lnTo>
                  <a:lnTo>
                    <a:pt x="549" y="855"/>
                  </a:lnTo>
                  <a:lnTo>
                    <a:pt x="554" y="855"/>
                  </a:lnTo>
                  <a:lnTo>
                    <a:pt x="556" y="855"/>
                  </a:lnTo>
                  <a:lnTo>
                    <a:pt x="559" y="855"/>
                  </a:lnTo>
                  <a:lnTo>
                    <a:pt x="561" y="858"/>
                  </a:lnTo>
                  <a:lnTo>
                    <a:pt x="563" y="855"/>
                  </a:lnTo>
                  <a:lnTo>
                    <a:pt x="566" y="851"/>
                  </a:lnTo>
                  <a:lnTo>
                    <a:pt x="568" y="848"/>
                  </a:lnTo>
                  <a:lnTo>
                    <a:pt x="571" y="851"/>
                  </a:lnTo>
                  <a:lnTo>
                    <a:pt x="575" y="855"/>
                  </a:lnTo>
                  <a:lnTo>
                    <a:pt x="578" y="848"/>
                  </a:lnTo>
                  <a:lnTo>
                    <a:pt x="580" y="834"/>
                  </a:lnTo>
                  <a:lnTo>
                    <a:pt x="582" y="836"/>
                  </a:lnTo>
                  <a:lnTo>
                    <a:pt x="585" y="841"/>
                  </a:lnTo>
                  <a:lnTo>
                    <a:pt x="587" y="855"/>
                  </a:lnTo>
                  <a:lnTo>
                    <a:pt x="590" y="841"/>
                  </a:lnTo>
                  <a:lnTo>
                    <a:pt x="594" y="841"/>
                  </a:lnTo>
                  <a:lnTo>
                    <a:pt x="594" y="841"/>
                  </a:lnTo>
                  <a:lnTo>
                    <a:pt x="599" y="855"/>
                  </a:lnTo>
                  <a:lnTo>
                    <a:pt x="601" y="855"/>
                  </a:lnTo>
                  <a:lnTo>
                    <a:pt x="604" y="848"/>
                  </a:lnTo>
                  <a:lnTo>
                    <a:pt x="606" y="839"/>
                  </a:lnTo>
                  <a:lnTo>
                    <a:pt x="609" y="841"/>
                  </a:lnTo>
                  <a:lnTo>
                    <a:pt x="611" y="853"/>
                  </a:lnTo>
                  <a:lnTo>
                    <a:pt x="613" y="860"/>
                  </a:lnTo>
                  <a:lnTo>
                    <a:pt x="618" y="853"/>
                  </a:lnTo>
                  <a:lnTo>
                    <a:pt x="618" y="851"/>
                  </a:lnTo>
                  <a:lnTo>
                    <a:pt x="623" y="848"/>
                  </a:lnTo>
                  <a:lnTo>
                    <a:pt x="625" y="853"/>
                  </a:lnTo>
                  <a:lnTo>
                    <a:pt x="628" y="853"/>
                  </a:lnTo>
                  <a:lnTo>
                    <a:pt x="630" y="853"/>
                  </a:lnTo>
                  <a:lnTo>
                    <a:pt x="632" y="853"/>
                  </a:lnTo>
                  <a:lnTo>
                    <a:pt x="635" y="853"/>
                  </a:lnTo>
                  <a:lnTo>
                    <a:pt x="639" y="855"/>
                  </a:lnTo>
                  <a:lnTo>
                    <a:pt x="642" y="853"/>
                  </a:lnTo>
                  <a:lnTo>
                    <a:pt x="644" y="846"/>
                  </a:lnTo>
                  <a:lnTo>
                    <a:pt x="647" y="846"/>
                  </a:lnTo>
                  <a:lnTo>
                    <a:pt x="649" y="841"/>
                  </a:lnTo>
                  <a:lnTo>
                    <a:pt x="651" y="848"/>
                  </a:lnTo>
                  <a:lnTo>
                    <a:pt x="654" y="851"/>
                  </a:lnTo>
                  <a:lnTo>
                    <a:pt x="659" y="855"/>
                  </a:lnTo>
                  <a:lnTo>
                    <a:pt x="659" y="858"/>
                  </a:lnTo>
                  <a:lnTo>
                    <a:pt x="663" y="858"/>
                  </a:lnTo>
                  <a:lnTo>
                    <a:pt x="666" y="851"/>
                  </a:lnTo>
                  <a:lnTo>
                    <a:pt x="668" y="848"/>
                  </a:lnTo>
                  <a:lnTo>
                    <a:pt x="670" y="844"/>
                  </a:lnTo>
                  <a:lnTo>
                    <a:pt x="673" y="844"/>
                  </a:lnTo>
                  <a:lnTo>
                    <a:pt x="675" y="848"/>
                  </a:lnTo>
                  <a:lnTo>
                    <a:pt x="678" y="848"/>
                  </a:lnTo>
                  <a:lnTo>
                    <a:pt x="682" y="844"/>
                  </a:lnTo>
                  <a:lnTo>
                    <a:pt x="682" y="846"/>
                  </a:lnTo>
                  <a:lnTo>
                    <a:pt x="687" y="848"/>
                  </a:lnTo>
                  <a:lnTo>
                    <a:pt x="689" y="855"/>
                  </a:lnTo>
                  <a:lnTo>
                    <a:pt x="692" y="848"/>
                  </a:lnTo>
                  <a:lnTo>
                    <a:pt x="694" y="841"/>
                  </a:lnTo>
                  <a:lnTo>
                    <a:pt x="697" y="832"/>
                  </a:lnTo>
                  <a:lnTo>
                    <a:pt x="699" y="803"/>
                  </a:lnTo>
                  <a:lnTo>
                    <a:pt x="701" y="706"/>
                  </a:lnTo>
                  <a:lnTo>
                    <a:pt x="706" y="423"/>
                  </a:lnTo>
                  <a:lnTo>
                    <a:pt x="708" y="197"/>
                  </a:lnTo>
                  <a:lnTo>
                    <a:pt x="711" y="178"/>
                  </a:lnTo>
                  <a:lnTo>
                    <a:pt x="713" y="430"/>
                  </a:lnTo>
                  <a:lnTo>
                    <a:pt x="716" y="680"/>
                  </a:lnTo>
                  <a:lnTo>
                    <a:pt x="718" y="794"/>
                  </a:lnTo>
                  <a:lnTo>
                    <a:pt x="723" y="829"/>
                  </a:lnTo>
                  <a:lnTo>
                    <a:pt x="725" y="829"/>
                  </a:lnTo>
                  <a:lnTo>
                    <a:pt x="727" y="841"/>
                  </a:lnTo>
                  <a:lnTo>
                    <a:pt x="730" y="839"/>
                  </a:lnTo>
                  <a:lnTo>
                    <a:pt x="732" y="848"/>
                  </a:lnTo>
                  <a:lnTo>
                    <a:pt x="735" y="848"/>
                  </a:lnTo>
                  <a:lnTo>
                    <a:pt x="737" y="841"/>
                  </a:lnTo>
                  <a:lnTo>
                    <a:pt x="742" y="836"/>
                  </a:lnTo>
                  <a:lnTo>
                    <a:pt x="742" y="822"/>
                  </a:lnTo>
                  <a:lnTo>
                    <a:pt x="746" y="834"/>
                  </a:lnTo>
                  <a:lnTo>
                    <a:pt x="749" y="839"/>
                  </a:lnTo>
                  <a:lnTo>
                    <a:pt x="751" y="844"/>
                  </a:lnTo>
                  <a:lnTo>
                    <a:pt x="754" y="841"/>
                  </a:lnTo>
                  <a:lnTo>
                    <a:pt x="756" y="844"/>
                  </a:lnTo>
                  <a:lnTo>
                    <a:pt x="758" y="846"/>
                  </a:lnTo>
                  <a:lnTo>
                    <a:pt x="761" y="829"/>
                  </a:lnTo>
                  <a:lnTo>
                    <a:pt x="765" y="791"/>
                  </a:lnTo>
                  <a:lnTo>
                    <a:pt x="765" y="632"/>
                  </a:lnTo>
                  <a:lnTo>
                    <a:pt x="770" y="378"/>
                  </a:lnTo>
                  <a:lnTo>
                    <a:pt x="773" y="218"/>
                  </a:lnTo>
                  <a:lnTo>
                    <a:pt x="775" y="309"/>
                  </a:lnTo>
                  <a:lnTo>
                    <a:pt x="777" y="551"/>
                  </a:lnTo>
                  <a:lnTo>
                    <a:pt x="780" y="734"/>
                  </a:lnTo>
                  <a:lnTo>
                    <a:pt x="782" y="801"/>
                  </a:lnTo>
                  <a:lnTo>
                    <a:pt x="784" y="825"/>
                  </a:lnTo>
                  <a:lnTo>
                    <a:pt x="789" y="839"/>
                  </a:lnTo>
                  <a:lnTo>
                    <a:pt x="792" y="834"/>
                  </a:lnTo>
                  <a:lnTo>
                    <a:pt x="794" y="836"/>
                  </a:lnTo>
                  <a:lnTo>
                    <a:pt x="796" y="836"/>
                  </a:lnTo>
                  <a:lnTo>
                    <a:pt x="799" y="829"/>
                  </a:lnTo>
                  <a:lnTo>
                    <a:pt x="801" y="825"/>
                  </a:lnTo>
                  <a:lnTo>
                    <a:pt x="804" y="829"/>
                  </a:lnTo>
                  <a:lnTo>
                    <a:pt x="806" y="846"/>
                  </a:lnTo>
                  <a:lnTo>
                    <a:pt x="811" y="848"/>
                  </a:lnTo>
                  <a:lnTo>
                    <a:pt x="813" y="848"/>
                  </a:lnTo>
                  <a:lnTo>
                    <a:pt x="815" y="851"/>
                  </a:lnTo>
                  <a:lnTo>
                    <a:pt x="818" y="851"/>
                  </a:lnTo>
                  <a:lnTo>
                    <a:pt x="820" y="846"/>
                  </a:lnTo>
                  <a:lnTo>
                    <a:pt x="823" y="841"/>
                  </a:lnTo>
                  <a:lnTo>
                    <a:pt x="825" y="836"/>
                  </a:lnTo>
                  <a:lnTo>
                    <a:pt x="830" y="841"/>
                  </a:lnTo>
                  <a:lnTo>
                    <a:pt x="830" y="848"/>
                  </a:lnTo>
                  <a:lnTo>
                    <a:pt x="834" y="846"/>
                  </a:lnTo>
                  <a:lnTo>
                    <a:pt x="837" y="848"/>
                  </a:lnTo>
                  <a:lnTo>
                    <a:pt x="839" y="839"/>
                  </a:lnTo>
                  <a:lnTo>
                    <a:pt x="842" y="841"/>
                  </a:lnTo>
                  <a:lnTo>
                    <a:pt x="844" y="834"/>
                  </a:lnTo>
                  <a:lnTo>
                    <a:pt x="846" y="829"/>
                  </a:lnTo>
                  <a:lnTo>
                    <a:pt x="849" y="827"/>
                  </a:lnTo>
                  <a:lnTo>
                    <a:pt x="853" y="829"/>
                  </a:lnTo>
                  <a:lnTo>
                    <a:pt x="856" y="829"/>
                  </a:lnTo>
                  <a:lnTo>
                    <a:pt x="858" y="836"/>
                  </a:lnTo>
                  <a:lnTo>
                    <a:pt x="861" y="836"/>
                  </a:lnTo>
                  <a:lnTo>
                    <a:pt x="863" y="836"/>
                  </a:lnTo>
                  <a:lnTo>
                    <a:pt x="865" y="827"/>
                  </a:lnTo>
                  <a:lnTo>
                    <a:pt x="868" y="813"/>
                  </a:lnTo>
                  <a:lnTo>
                    <a:pt x="870" y="803"/>
                  </a:lnTo>
                  <a:lnTo>
                    <a:pt x="875" y="798"/>
                  </a:lnTo>
                  <a:lnTo>
                    <a:pt x="877" y="810"/>
                  </a:lnTo>
                  <a:lnTo>
                    <a:pt x="880" y="817"/>
                  </a:lnTo>
                  <a:lnTo>
                    <a:pt x="882" y="820"/>
                  </a:lnTo>
                  <a:lnTo>
                    <a:pt x="884" y="827"/>
                  </a:lnTo>
                  <a:lnTo>
                    <a:pt x="887" y="832"/>
                  </a:lnTo>
                  <a:lnTo>
                    <a:pt x="889" y="836"/>
                  </a:lnTo>
                  <a:lnTo>
                    <a:pt x="894" y="836"/>
                  </a:lnTo>
                  <a:lnTo>
                    <a:pt x="894" y="839"/>
                  </a:lnTo>
                  <a:lnTo>
                    <a:pt x="899" y="844"/>
                  </a:lnTo>
                  <a:lnTo>
                    <a:pt x="901" y="846"/>
                  </a:lnTo>
                  <a:lnTo>
                    <a:pt x="903" y="841"/>
                  </a:lnTo>
                  <a:lnTo>
                    <a:pt x="906" y="844"/>
                  </a:lnTo>
                  <a:lnTo>
                    <a:pt x="908" y="832"/>
                  </a:lnTo>
                  <a:lnTo>
                    <a:pt x="910" y="832"/>
                  </a:lnTo>
                  <a:lnTo>
                    <a:pt x="913" y="825"/>
                  </a:lnTo>
                  <a:lnTo>
                    <a:pt x="918" y="839"/>
                  </a:lnTo>
                  <a:lnTo>
                    <a:pt x="920" y="851"/>
                  </a:lnTo>
                  <a:lnTo>
                    <a:pt x="922" y="855"/>
                  </a:lnTo>
                  <a:lnTo>
                    <a:pt x="925" y="858"/>
                  </a:lnTo>
                  <a:lnTo>
                    <a:pt x="927" y="848"/>
                  </a:lnTo>
                  <a:lnTo>
                    <a:pt x="929" y="846"/>
                  </a:lnTo>
                  <a:lnTo>
                    <a:pt x="932" y="844"/>
                  </a:lnTo>
                  <a:lnTo>
                    <a:pt x="934" y="844"/>
                  </a:lnTo>
                  <a:lnTo>
                    <a:pt x="939" y="848"/>
                  </a:lnTo>
                  <a:lnTo>
                    <a:pt x="941" y="848"/>
                  </a:lnTo>
                  <a:lnTo>
                    <a:pt x="944" y="851"/>
                  </a:lnTo>
                  <a:lnTo>
                    <a:pt x="946" y="851"/>
                  </a:lnTo>
                  <a:lnTo>
                    <a:pt x="948" y="851"/>
                  </a:lnTo>
                  <a:lnTo>
                    <a:pt x="951" y="848"/>
                  </a:lnTo>
                  <a:lnTo>
                    <a:pt x="953" y="844"/>
                  </a:lnTo>
                  <a:lnTo>
                    <a:pt x="958" y="834"/>
                  </a:lnTo>
                  <a:lnTo>
                    <a:pt x="958" y="832"/>
                  </a:lnTo>
                  <a:lnTo>
                    <a:pt x="963" y="836"/>
                  </a:lnTo>
                  <a:lnTo>
                    <a:pt x="965" y="844"/>
                  </a:lnTo>
                  <a:lnTo>
                    <a:pt x="968" y="846"/>
                  </a:lnTo>
                  <a:lnTo>
                    <a:pt x="970" y="844"/>
                  </a:lnTo>
                  <a:lnTo>
                    <a:pt x="972" y="848"/>
                  </a:lnTo>
                  <a:lnTo>
                    <a:pt x="975" y="846"/>
                  </a:lnTo>
                  <a:lnTo>
                    <a:pt x="977" y="844"/>
                  </a:lnTo>
                  <a:lnTo>
                    <a:pt x="982" y="841"/>
                  </a:lnTo>
                  <a:lnTo>
                    <a:pt x="984" y="839"/>
                  </a:lnTo>
                  <a:lnTo>
                    <a:pt x="987" y="846"/>
                  </a:lnTo>
                  <a:lnTo>
                    <a:pt x="989" y="846"/>
                  </a:lnTo>
                  <a:lnTo>
                    <a:pt x="991" y="846"/>
                  </a:lnTo>
                  <a:lnTo>
                    <a:pt x="994" y="848"/>
                  </a:lnTo>
                  <a:lnTo>
                    <a:pt x="996" y="844"/>
                  </a:lnTo>
                  <a:lnTo>
                    <a:pt x="998" y="846"/>
                  </a:lnTo>
                  <a:lnTo>
                    <a:pt x="1003" y="844"/>
                  </a:lnTo>
                  <a:lnTo>
                    <a:pt x="1006" y="846"/>
                  </a:lnTo>
                  <a:lnTo>
                    <a:pt x="1008" y="853"/>
                  </a:lnTo>
                  <a:lnTo>
                    <a:pt x="1010" y="851"/>
                  </a:lnTo>
                  <a:lnTo>
                    <a:pt x="1013" y="851"/>
                  </a:lnTo>
                  <a:lnTo>
                    <a:pt x="1015" y="844"/>
                  </a:lnTo>
                  <a:lnTo>
                    <a:pt x="1017" y="851"/>
                  </a:lnTo>
                  <a:lnTo>
                    <a:pt x="1022" y="853"/>
                  </a:lnTo>
                  <a:lnTo>
                    <a:pt x="1022" y="860"/>
                  </a:lnTo>
                  <a:lnTo>
                    <a:pt x="1027" y="855"/>
                  </a:lnTo>
                  <a:lnTo>
                    <a:pt x="1029" y="848"/>
                  </a:lnTo>
                  <a:lnTo>
                    <a:pt x="1032" y="846"/>
                  </a:lnTo>
                  <a:lnTo>
                    <a:pt x="1034" y="841"/>
                  </a:lnTo>
                  <a:lnTo>
                    <a:pt x="1036" y="841"/>
                  </a:lnTo>
                  <a:lnTo>
                    <a:pt x="1041" y="836"/>
                  </a:lnTo>
                  <a:lnTo>
                    <a:pt x="1041" y="841"/>
                  </a:lnTo>
                  <a:lnTo>
                    <a:pt x="1046" y="846"/>
                  </a:lnTo>
                  <a:lnTo>
                    <a:pt x="1048" y="846"/>
                  </a:lnTo>
                  <a:lnTo>
                    <a:pt x="1051" y="848"/>
                  </a:lnTo>
                  <a:lnTo>
                    <a:pt x="1053" y="846"/>
                  </a:lnTo>
                  <a:lnTo>
                    <a:pt x="1055" y="851"/>
                  </a:lnTo>
                  <a:lnTo>
                    <a:pt x="1058" y="848"/>
                  </a:lnTo>
                  <a:lnTo>
                    <a:pt x="1060" y="839"/>
                  </a:lnTo>
                  <a:lnTo>
                    <a:pt x="1065" y="822"/>
                  </a:lnTo>
                  <a:lnTo>
                    <a:pt x="1067" y="817"/>
                  </a:lnTo>
                  <a:lnTo>
                    <a:pt x="1070" y="820"/>
                  </a:lnTo>
                  <a:lnTo>
                    <a:pt x="1072" y="836"/>
                  </a:lnTo>
                  <a:lnTo>
                    <a:pt x="1074" y="836"/>
                  </a:lnTo>
                  <a:lnTo>
                    <a:pt x="1077" y="841"/>
                  </a:lnTo>
                  <a:lnTo>
                    <a:pt x="1079" y="846"/>
                  </a:lnTo>
                  <a:lnTo>
                    <a:pt x="1082" y="851"/>
                  </a:lnTo>
                  <a:lnTo>
                    <a:pt x="1086" y="853"/>
                  </a:lnTo>
                  <a:lnTo>
                    <a:pt x="1089" y="848"/>
                  </a:lnTo>
                  <a:lnTo>
                    <a:pt x="1091" y="839"/>
                  </a:lnTo>
                  <a:lnTo>
                    <a:pt x="1093" y="827"/>
                  </a:lnTo>
                  <a:lnTo>
                    <a:pt x="1096" y="825"/>
                  </a:lnTo>
                  <a:lnTo>
                    <a:pt x="1098" y="829"/>
                  </a:lnTo>
                  <a:lnTo>
                    <a:pt x="1101" y="834"/>
                  </a:lnTo>
                  <a:lnTo>
                    <a:pt x="1105" y="834"/>
                  </a:lnTo>
                  <a:lnTo>
                    <a:pt x="1105" y="841"/>
                  </a:lnTo>
                  <a:lnTo>
                    <a:pt x="1110" y="836"/>
                  </a:lnTo>
                  <a:lnTo>
                    <a:pt x="1112" y="846"/>
                  </a:lnTo>
                  <a:lnTo>
                    <a:pt x="1115" y="841"/>
                  </a:lnTo>
                  <a:lnTo>
                    <a:pt x="1117" y="844"/>
                  </a:lnTo>
                  <a:lnTo>
                    <a:pt x="1120" y="827"/>
                  </a:lnTo>
                  <a:lnTo>
                    <a:pt x="1122" y="784"/>
                  </a:lnTo>
                  <a:lnTo>
                    <a:pt x="1124" y="665"/>
                  </a:lnTo>
                  <a:lnTo>
                    <a:pt x="1129" y="413"/>
                  </a:lnTo>
                  <a:lnTo>
                    <a:pt x="1132" y="147"/>
                  </a:lnTo>
                  <a:lnTo>
                    <a:pt x="1134" y="0"/>
                  </a:lnTo>
                  <a:lnTo>
                    <a:pt x="1136" y="9"/>
                  </a:lnTo>
                  <a:lnTo>
                    <a:pt x="1139" y="31"/>
                  </a:lnTo>
                  <a:lnTo>
                    <a:pt x="1141" y="35"/>
                  </a:lnTo>
                  <a:lnTo>
                    <a:pt x="1143" y="192"/>
                  </a:lnTo>
                  <a:lnTo>
                    <a:pt x="1146" y="454"/>
                  </a:lnTo>
                  <a:lnTo>
                    <a:pt x="1151" y="710"/>
                  </a:lnTo>
                  <a:lnTo>
                    <a:pt x="1153" y="808"/>
                  </a:lnTo>
                  <a:lnTo>
                    <a:pt x="1155" y="832"/>
                  </a:lnTo>
                  <a:lnTo>
                    <a:pt x="1158" y="836"/>
                  </a:lnTo>
                  <a:lnTo>
                    <a:pt x="1160" y="836"/>
                  </a:lnTo>
                  <a:lnTo>
                    <a:pt x="1162" y="839"/>
                  </a:lnTo>
                  <a:lnTo>
                    <a:pt x="1165" y="760"/>
                  </a:lnTo>
                  <a:lnTo>
                    <a:pt x="1170" y="580"/>
                  </a:lnTo>
                  <a:lnTo>
                    <a:pt x="1170" y="249"/>
                  </a:lnTo>
                  <a:lnTo>
                    <a:pt x="1174" y="66"/>
                  </a:lnTo>
                  <a:lnTo>
                    <a:pt x="1177" y="90"/>
                  </a:lnTo>
                  <a:lnTo>
                    <a:pt x="1179" y="366"/>
                  </a:lnTo>
                  <a:lnTo>
                    <a:pt x="1181" y="618"/>
                  </a:lnTo>
                  <a:lnTo>
                    <a:pt x="1184" y="775"/>
                  </a:lnTo>
                  <a:lnTo>
                    <a:pt x="1186" y="829"/>
                  </a:lnTo>
                  <a:lnTo>
                    <a:pt x="1189" y="836"/>
                  </a:lnTo>
                  <a:lnTo>
                    <a:pt x="1193" y="829"/>
                  </a:lnTo>
                  <a:lnTo>
                    <a:pt x="1196" y="836"/>
                  </a:lnTo>
                  <a:lnTo>
                    <a:pt x="1198" y="825"/>
                  </a:lnTo>
                  <a:lnTo>
                    <a:pt x="1200" y="836"/>
                  </a:lnTo>
                  <a:lnTo>
                    <a:pt x="1203" y="836"/>
                  </a:lnTo>
                  <a:lnTo>
                    <a:pt x="1205" y="848"/>
                  </a:lnTo>
                  <a:lnTo>
                    <a:pt x="1208" y="851"/>
                  </a:lnTo>
                  <a:lnTo>
                    <a:pt x="1210" y="848"/>
                  </a:lnTo>
                  <a:lnTo>
                    <a:pt x="1215" y="851"/>
                  </a:lnTo>
                  <a:lnTo>
                    <a:pt x="1217" y="839"/>
                  </a:lnTo>
                  <a:lnTo>
                    <a:pt x="1219" y="827"/>
                  </a:lnTo>
                  <a:lnTo>
                    <a:pt x="1222" y="813"/>
                  </a:lnTo>
                  <a:lnTo>
                    <a:pt x="1224" y="796"/>
                  </a:lnTo>
                  <a:lnTo>
                    <a:pt x="1227" y="713"/>
                  </a:lnTo>
                  <a:lnTo>
                    <a:pt x="1229" y="520"/>
                  </a:lnTo>
                  <a:lnTo>
                    <a:pt x="1234" y="271"/>
                  </a:lnTo>
                  <a:lnTo>
                    <a:pt x="1234" y="140"/>
                  </a:lnTo>
                  <a:lnTo>
                    <a:pt x="1238" y="245"/>
                  </a:lnTo>
                  <a:lnTo>
                    <a:pt x="1241" y="456"/>
                  </a:lnTo>
                  <a:lnTo>
                    <a:pt x="1243" y="672"/>
                  </a:lnTo>
                  <a:lnTo>
                    <a:pt x="1246" y="770"/>
                  </a:lnTo>
                  <a:lnTo>
                    <a:pt x="1248" y="829"/>
                  </a:lnTo>
                  <a:lnTo>
                    <a:pt x="1250" y="839"/>
                  </a:lnTo>
                  <a:lnTo>
                    <a:pt x="1253" y="841"/>
                  </a:lnTo>
                  <a:lnTo>
                    <a:pt x="1257" y="844"/>
                  </a:lnTo>
                  <a:lnTo>
                    <a:pt x="1257" y="848"/>
                  </a:lnTo>
                  <a:lnTo>
                    <a:pt x="1262" y="839"/>
                  </a:lnTo>
                  <a:lnTo>
                    <a:pt x="1265" y="841"/>
                  </a:lnTo>
                  <a:lnTo>
                    <a:pt x="1267" y="839"/>
                  </a:lnTo>
                  <a:lnTo>
                    <a:pt x="1269" y="846"/>
                  </a:lnTo>
                  <a:lnTo>
                    <a:pt x="1272" y="848"/>
                  </a:lnTo>
                  <a:lnTo>
                    <a:pt x="1274" y="855"/>
                  </a:lnTo>
                  <a:lnTo>
                    <a:pt x="1277" y="855"/>
                  </a:lnTo>
                  <a:lnTo>
                    <a:pt x="1281" y="855"/>
                  </a:lnTo>
                  <a:lnTo>
                    <a:pt x="1284" y="844"/>
                  </a:lnTo>
                  <a:lnTo>
                    <a:pt x="1286" y="836"/>
                  </a:lnTo>
                  <a:lnTo>
                    <a:pt x="1288" y="829"/>
                  </a:lnTo>
                  <a:lnTo>
                    <a:pt x="1291" y="839"/>
                  </a:lnTo>
                  <a:lnTo>
                    <a:pt x="1293" y="841"/>
                  </a:lnTo>
                  <a:lnTo>
                    <a:pt x="1298" y="846"/>
                  </a:lnTo>
                  <a:lnTo>
                    <a:pt x="1298" y="839"/>
                  </a:lnTo>
                  <a:lnTo>
                    <a:pt x="1303" y="841"/>
                  </a:lnTo>
                  <a:lnTo>
                    <a:pt x="1305" y="844"/>
                  </a:lnTo>
                  <a:lnTo>
                    <a:pt x="1307" y="846"/>
                  </a:lnTo>
                  <a:lnTo>
                    <a:pt x="1310" y="848"/>
                  </a:lnTo>
                  <a:lnTo>
                    <a:pt x="1312" y="848"/>
                  </a:lnTo>
                  <a:lnTo>
                    <a:pt x="1315" y="853"/>
                  </a:lnTo>
                  <a:lnTo>
                    <a:pt x="1317" y="851"/>
                  </a:lnTo>
                  <a:lnTo>
                    <a:pt x="1322" y="841"/>
                  </a:lnTo>
                  <a:lnTo>
                    <a:pt x="1322" y="836"/>
                  </a:lnTo>
                  <a:lnTo>
                    <a:pt x="1326" y="841"/>
                  </a:lnTo>
                  <a:lnTo>
                    <a:pt x="1329" y="848"/>
                  </a:lnTo>
                  <a:lnTo>
                    <a:pt x="1331" y="848"/>
                  </a:lnTo>
                  <a:lnTo>
                    <a:pt x="1334" y="844"/>
                  </a:lnTo>
                  <a:lnTo>
                    <a:pt x="1336" y="836"/>
                  </a:lnTo>
                  <a:lnTo>
                    <a:pt x="1338" y="836"/>
                  </a:lnTo>
                  <a:lnTo>
                    <a:pt x="1341" y="832"/>
                  </a:lnTo>
                  <a:lnTo>
                    <a:pt x="1345" y="836"/>
                  </a:lnTo>
                  <a:lnTo>
                    <a:pt x="1348" y="834"/>
                  </a:lnTo>
                  <a:lnTo>
                    <a:pt x="1350" y="836"/>
                  </a:lnTo>
                  <a:lnTo>
                    <a:pt x="1353" y="836"/>
                  </a:lnTo>
                  <a:lnTo>
                    <a:pt x="1355" y="836"/>
                  </a:lnTo>
                  <a:lnTo>
                    <a:pt x="1357" y="836"/>
                  </a:lnTo>
                  <a:lnTo>
                    <a:pt x="1360" y="839"/>
                  </a:lnTo>
                  <a:lnTo>
                    <a:pt x="1364" y="839"/>
                  </a:lnTo>
                  <a:lnTo>
                    <a:pt x="1367" y="841"/>
                  </a:lnTo>
                  <a:lnTo>
                    <a:pt x="1369" y="836"/>
                  </a:lnTo>
                  <a:lnTo>
                    <a:pt x="1372" y="834"/>
                  </a:lnTo>
                  <a:lnTo>
                    <a:pt x="1374" y="834"/>
                  </a:lnTo>
                  <a:lnTo>
                    <a:pt x="1376" y="841"/>
                  </a:lnTo>
                  <a:lnTo>
                    <a:pt x="1379" y="841"/>
                  </a:lnTo>
                  <a:lnTo>
                    <a:pt x="1381" y="841"/>
                  </a:lnTo>
                  <a:lnTo>
                    <a:pt x="1386" y="844"/>
                  </a:lnTo>
                  <a:lnTo>
                    <a:pt x="1388" y="846"/>
                  </a:lnTo>
                  <a:lnTo>
                    <a:pt x="1391" y="851"/>
                  </a:lnTo>
                  <a:lnTo>
                    <a:pt x="1393" y="851"/>
                  </a:lnTo>
                  <a:lnTo>
                    <a:pt x="1395" y="851"/>
                  </a:lnTo>
                  <a:lnTo>
                    <a:pt x="1398" y="844"/>
                  </a:lnTo>
                  <a:lnTo>
                    <a:pt x="1400" y="841"/>
                  </a:lnTo>
                  <a:lnTo>
                    <a:pt x="1405" y="836"/>
                  </a:lnTo>
                  <a:lnTo>
                    <a:pt x="1405" y="839"/>
                  </a:lnTo>
                  <a:lnTo>
                    <a:pt x="1410" y="841"/>
                  </a:lnTo>
                  <a:lnTo>
                    <a:pt x="1412" y="834"/>
                  </a:lnTo>
                  <a:lnTo>
                    <a:pt x="1414" y="825"/>
                  </a:lnTo>
                  <a:lnTo>
                    <a:pt x="1417" y="817"/>
                  </a:lnTo>
                  <a:lnTo>
                    <a:pt x="1419" y="825"/>
                  </a:lnTo>
                  <a:lnTo>
                    <a:pt x="1421" y="829"/>
                  </a:lnTo>
                  <a:lnTo>
                    <a:pt x="1424" y="829"/>
                  </a:lnTo>
                  <a:lnTo>
                    <a:pt x="1429" y="841"/>
                  </a:lnTo>
                  <a:lnTo>
                    <a:pt x="1431" y="846"/>
                  </a:lnTo>
                  <a:lnTo>
                    <a:pt x="1433" y="839"/>
                  </a:lnTo>
                  <a:lnTo>
                    <a:pt x="1436" y="832"/>
                  </a:lnTo>
                  <a:lnTo>
                    <a:pt x="1438" y="829"/>
                  </a:lnTo>
                  <a:lnTo>
                    <a:pt x="1441" y="832"/>
                  </a:lnTo>
                  <a:lnTo>
                    <a:pt x="1443" y="834"/>
                  </a:lnTo>
                  <a:lnTo>
                    <a:pt x="1445" y="839"/>
                  </a:lnTo>
                  <a:lnTo>
                    <a:pt x="1450" y="844"/>
                  </a:lnTo>
                  <a:lnTo>
                    <a:pt x="1452" y="844"/>
                  </a:lnTo>
                  <a:lnTo>
                    <a:pt x="1455" y="839"/>
                  </a:lnTo>
                  <a:lnTo>
                    <a:pt x="1457" y="841"/>
                  </a:lnTo>
                  <a:lnTo>
                    <a:pt x="1460" y="829"/>
                  </a:lnTo>
                  <a:lnTo>
                    <a:pt x="1462" y="829"/>
                  </a:lnTo>
                  <a:lnTo>
                    <a:pt x="1464" y="834"/>
                  </a:lnTo>
                  <a:lnTo>
                    <a:pt x="1469" y="841"/>
                  </a:lnTo>
                  <a:lnTo>
                    <a:pt x="1469" y="841"/>
                  </a:lnTo>
                  <a:lnTo>
                    <a:pt x="1474" y="836"/>
                  </a:lnTo>
                  <a:lnTo>
                    <a:pt x="1476" y="832"/>
                  </a:lnTo>
                  <a:lnTo>
                    <a:pt x="1479" y="825"/>
                  </a:lnTo>
                  <a:lnTo>
                    <a:pt x="1481" y="832"/>
                  </a:lnTo>
                  <a:lnTo>
                    <a:pt x="1483" y="829"/>
                  </a:lnTo>
                  <a:lnTo>
                    <a:pt x="1486" y="841"/>
                  </a:lnTo>
                  <a:lnTo>
                    <a:pt x="1488" y="844"/>
                  </a:lnTo>
                  <a:lnTo>
                    <a:pt x="1493" y="848"/>
                  </a:lnTo>
                  <a:lnTo>
                    <a:pt x="1495" y="836"/>
                  </a:lnTo>
                  <a:lnTo>
                    <a:pt x="1498" y="832"/>
                  </a:lnTo>
                  <a:lnTo>
                    <a:pt x="1500" y="827"/>
                  </a:lnTo>
                  <a:lnTo>
                    <a:pt x="1502" y="834"/>
                  </a:lnTo>
                  <a:lnTo>
                    <a:pt x="1505" y="827"/>
                  </a:lnTo>
                  <a:lnTo>
                    <a:pt x="1507" y="836"/>
                  </a:lnTo>
                  <a:lnTo>
                    <a:pt x="1509" y="825"/>
                  </a:lnTo>
                  <a:lnTo>
                    <a:pt x="1514" y="829"/>
                  </a:lnTo>
                  <a:lnTo>
                    <a:pt x="1517" y="836"/>
                  </a:lnTo>
                  <a:lnTo>
                    <a:pt x="1519" y="836"/>
                  </a:lnTo>
                  <a:lnTo>
                    <a:pt x="1521" y="836"/>
                  </a:lnTo>
                  <a:lnTo>
                    <a:pt x="1524" y="834"/>
                  </a:lnTo>
                  <a:lnTo>
                    <a:pt x="1526" y="841"/>
                  </a:lnTo>
                  <a:lnTo>
                    <a:pt x="1528" y="841"/>
                  </a:lnTo>
                  <a:lnTo>
                    <a:pt x="1533" y="836"/>
                  </a:lnTo>
                  <a:lnTo>
                    <a:pt x="1533" y="834"/>
                  </a:lnTo>
                  <a:lnTo>
                    <a:pt x="1538" y="841"/>
                  </a:lnTo>
                  <a:lnTo>
                    <a:pt x="1540" y="846"/>
                  </a:lnTo>
                  <a:lnTo>
                    <a:pt x="1543" y="844"/>
                  </a:lnTo>
                  <a:lnTo>
                    <a:pt x="1545" y="841"/>
                  </a:lnTo>
                  <a:lnTo>
                    <a:pt x="1547" y="841"/>
                  </a:lnTo>
                  <a:lnTo>
                    <a:pt x="1550" y="841"/>
                  </a:lnTo>
                  <a:lnTo>
                    <a:pt x="1552" y="825"/>
                  </a:lnTo>
                  <a:lnTo>
                    <a:pt x="1557" y="817"/>
                  </a:lnTo>
                  <a:lnTo>
                    <a:pt x="1559" y="825"/>
                  </a:lnTo>
                  <a:lnTo>
                    <a:pt x="1562" y="827"/>
                  </a:lnTo>
                  <a:lnTo>
                    <a:pt x="1564" y="834"/>
                  </a:lnTo>
                  <a:lnTo>
                    <a:pt x="1566" y="829"/>
                  </a:lnTo>
                  <a:lnTo>
                    <a:pt x="1569" y="836"/>
                  </a:lnTo>
                  <a:lnTo>
                    <a:pt x="1571" y="822"/>
                  </a:lnTo>
                  <a:lnTo>
                    <a:pt x="1574" y="825"/>
                  </a:lnTo>
                  <a:lnTo>
                    <a:pt x="1578" y="822"/>
                  </a:lnTo>
                  <a:lnTo>
                    <a:pt x="1581" y="827"/>
                  </a:lnTo>
                  <a:lnTo>
                    <a:pt x="1583" y="832"/>
                  </a:lnTo>
                  <a:lnTo>
                    <a:pt x="1585" y="841"/>
                  </a:lnTo>
                  <a:lnTo>
                    <a:pt x="1588" y="855"/>
                  </a:lnTo>
                  <a:lnTo>
                    <a:pt x="1590" y="860"/>
                  </a:lnTo>
                  <a:lnTo>
                    <a:pt x="1593" y="848"/>
                  </a:lnTo>
                  <a:lnTo>
                    <a:pt x="1597" y="841"/>
                  </a:lnTo>
                  <a:lnTo>
                    <a:pt x="1597" y="839"/>
                  </a:lnTo>
                  <a:lnTo>
                    <a:pt x="1602" y="848"/>
                  </a:lnTo>
                  <a:lnTo>
                    <a:pt x="1605" y="851"/>
                  </a:lnTo>
                  <a:lnTo>
                    <a:pt x="1607" y="848"/>
                  </a:lnTo>
                  <a:lnTo>
                    <a:pt x="1609" y="846"/>
                  </a:lnTo>
                  <a:lnTo>
                    <a:pt x="1612" y="844"/>
                  </a:lnTo>
                  <a:lnTo>
                    <a:pt x="1614" y="844"/>
                  </a:lnTo>
                  <a:lnTo>
                    <a:pt x="1616" y="839"/>
                  </a:lnTo>
                  <a:lnTo>
                    <a:pt x="1621" y="836"/>
                  </a:lnTo>
                  <a:lnTo>
                    <a:pt x="1624" y="839"/>
                  </a:lnTo>
                  <a:lnTo>
                    <a:pt x="1626" y="841"/>
                  </a:lnTo>
                  <a:lnTo>
                    <a:pt x="1628" y="844"/>
                  </a:lnTo>
                  <a:lnTo>
                    <a:pt x="1631" y="846"/>
                  </a:lnTo>
                  <a:lnTo>
                    <a:pt x="1633" y="853"/>
                  </a:lnTo>
                  <a:lnTo>
                    <a:pt x="1635" y="851"/>
                  </a:lnTo>
                  <a:lnTo>
                    <a:pt x="1638" y="844"/>
                  </a:lnTo>
                  <a:lnTo>
                    <a:pt x="1643" y="834"/>
                  </a:lnTo>
                  <a:lnTo>
                    <a:pt x="1645" y="832"/>
                  </a:lnTo>
                  <a:lnTo>
                    <a:pt x="1647" y="834"/>
                  </a:lnTo>
                  <a:lnTo>
                    <a:pt x="1650" y="839"/>
                  </a:lnTo>
                  <a:lnTo>
                    <a:pt x="1652" y="829"/>
                  </a:lnTo>
                  <a:lnTo>
                    <a:pt x="1654" y="829"/>
                  </a:lnTo>
                  <a:lnTo>
                    <a:pt x="1657" y="820"/>
                  </a:lnTo>
                  <a:lnTo>
                    <a:pt x="1662" y="839"/>
                  </a:lnTo>
                  <a:lnTo>
                    <a:pt x="1662" y="836"/>
                  </a:lnTo>
                  <a:lnTo>
                    <a:pt x="1666" y="848"/>
                  </a:lnTo>
                  <a:lnTo>
                    <a:pt x="1669" y="836"/>
                  </a:lnTo>
                  <a:lnTo>
                    <a:pt x="1671" y="836"/>
                  </a:lnTo>
                  <a:lnTo>
                    <a:pt x="1673" y="827"/>
                  </a:lnTo>
                  <a:lnTo>
                    <a:pt x="1676" y="834"/>
                  </a:lnTo>
                  <a:lnTo>
                    <a:pt x="1681" y="834"/>
                  </a:lnTo>
                  <a:lnTo>
                    <a:pt x="1681" y="841"/>
                  </a:lnTo>
                  <a:lnTo>
                    <a:pt x="1685" y="832"/>
                  </a:lnTo>
                  <a:lnTo>
                    <a:pt x="1688" y="832"/>
                  </a:lnTo>
                  <a:lnTo>
                    <a:pt x="1690" y="834"/>
                  </a:lnTo>
                  <a:lnTo>
                    <a:pt x="1692" y="836"/>
                  </a:lnTo>
                  <a:lnTo>
                    <a:pt x="1695" y="834"/>
                  </a:lnTo>
                  <a:lnTo>
                    <a:pt x="1697" y="825"/>
                  </a:lnTo>
                  <a:lnTo>
                    <a:pt x="1700" y="825"/>
                  </a:lnTo>
                  <a:lnTo>
                    <a:pt x="1704" y="829"/>
                  </a:lnTo>
                  <a:lnTo>
                    <a:pt x="1707" y="839"/>
                  </a:lnTo>
                  <a:lnTo>
                    <a:pt x="1709" y="841"/>
                  </a:lnTo>
                  <a:lnTo>
                    <a:pt x="1711" y="839"/>
                  </a:lnTo>
                  <a:lnTo>
                    <a:pt x="1714" y="829"/>
                  </a:lnTo>
                  <a:lnTo>
                    <a:pt x="1716" y="822"/>
                  </a:lnTo>
                  <a:lnTo>
                    <a:pt x="1719" y="820"/>
                  </a:lnTo>
                  <a:lnTo>
                    <a:pt x="1721" y="825"/>
                  </a:lnTo>
                  <a:lnTo>
                    <a:pt x="1726" y="827"/>
                  </a:lnTo>
                  <a:lnTo>
                    <a:pt x="1728" y="829"/>
                  </a:lnTo>
                  <a:lnTo>
                    <a:pt x="1730" y="836"/>
                  </a:lnTo>
                  <a:lnTo>
                    <a:pt x="1733" y="839"/>
                  </a:lnTo>
                  <a:lnTo>
                    <a:pt x="1735" y="839"/>
                  </a:lnTo>
                  <a:lnTo>
                    <a:pt x="1738" y="841"/>
                  </a:lnTo>
                  <a:lnTo>
                    <a:pt x="1740" y="836"/>
                  </a:lnTo>
                  <a:lnTo>
                    <a:pt x="1745" y="836"/>
                  </a:lnTo>
                  <a:lnTo>
                    <a:pt x="1745" y="832"/>
                  </a:lnTo>
                  <a:lnTo>
                    <a:pt x="1750" y="836"/>
                  </a:lnTo>
                  <a:lnTo>
                    <a:pt x="1752" y="839"/>
                  </a:lnTo>
                  <a:lnTo>
                    <a:pt x="1754" y="844"/>
                  </a:lnTo>
                  <a:lnTo>
                    <a:pt x="1757" y="839"/>
                  </a:lnTo>
                  <a:lnTo>
                    <a:pt x="1759" y="829"/>
                  </a:lnTo>
                  <a:lnTo>
                    <a:pt x="1761" y="832"/>
                  </a:lnTo>
                  <a:lnTo>
                    <a:pt x="1764" y="836"/>
                  </a:lnTo>
                  <a:lnTo>
                    <a:pt x="1769" y="844"/>
                  </a:lnTo>
                  <a:lnTo>
                    <a:pt x="1771" y="841"/>
                  </a:lnTo>
                  <a:lnTo>
                    <a:pt x="1773" y="844"/>
                  </a:lnTo>
                  <a:lnTo>
                    <a:pt x="1776" y="839"/>
                  </a:lnTo>
                  <a:lnTo>
                    <a:pt x="1778" y="834"/>
                  </a:lnTo>
                  <a:lnTo>
                    <a:pt x="1780" y="827"/>
                  </a:lnTo>
                  <a:lnTo>
                    <a:pt x="1783" y="836"/>
                  </a:lnTo>
                  <a:lnTo>
                    <a:pt x="1785" y="834"/>
                  </a:lnTo>
                  <a:lnTo>
                    <a:pt x="1790" y="832"/>
                  </a:lnTo>
                  <a:lnTo>
                    <a:pt x="1792" y="825"/>
                  </a:lnTo>
                  <a:lnTo>
                    <a:pt x="1795" y="832"/>
                  </a:lnTo>
                  <a:lnTo>
                    <a:pt x="1797" y="834"/>
                  </a:lnTo>
                  <a:lnTo>
                    <a:pt x="1799" y="829"/>
                  </a:lnTo>
                  <a:lnTo>
                    <a:pt x="1802" y="820"/>
                  </a:lnTo>
                  <a:lnTo>
                    <a:pt x="1804" y="820"/>
                  </a:lnTo>
                  <a:lnTo>
                    <a:pt x="1809" y="829"/>
                  </a:lnTo>
                  <a:lnTo>
                    <a:pt x="1809" y="839"/>
                  </a:lnTo>
                  <a:lnTo>
                    <a:pt x="1814" y="839"/>
                  </a:lnTo>
                  <a:lnTo>
                    <a:pt x="1816" y="829"/>
                  </a:lnTo>
                  <a:lnTo>
                    <a:pt x="1818" y="832"/>
                  </a:lnTo>
                  <a:lnTo>
                    <a:pt x="1821" y="834"/>
                  </a:lnTo>
                  <a:lnTo>
                    <a:pt x="1823" y="834"/>
                  </a:lnTo>
                  <a:lnTo>
                    <a:pt x="1826" y="836"/>
                  </a:lnTo>
                  <a:lnTo>
                    <a:pt x="1828" y="832"/>
                  </a:lnTo>
                  <a:lnTo>
                    <a:pt x="1833" y="834"/>
                  </a:lnTo>
                  <a:lnTo>
                    <a:pt x="1833" y="822"/>
                  </a:lnTo>
                  <a:lnTo>
                    <a:pt x="1837" y="829"/>
                  </a:lnTo>
                  <a:lnTo>
                    <a:pt x="1840" y="834"/>
                  </a:lnTo>
                  <a:lnTo>
                    <a:pt x="1842" y="839"/>
                  </a:lnTo>
                  <a:lnTo>
                    <a:pt x="1845" y="82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82384" name="Line 464"/>
            <p:cNvSpPr>
              <a:spLocks noChangeShapeType="1"/>
            </p:cNvSpPr>
            <p:nvPr/>
          </p:nvSpPr>
          <p:spPr bwMode="auto">
            <a:xfrm flipV="1">
              <a:off x="4186" y="3608"/>
              <a:ext cx="146"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85" name="Line 465"/>
            <p:cNvSpPr>
              <a:spLocks noChangeShapeType="1"/>
            </p:cNvSpPr>
            <p:nvPr/>
          </p:nvSpPr>
          <p:spPr bwMode="auto">
            <a:xfrm>
              <a:off x="4229" y="3596"/>
              <a:ext cx="1" cy="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86" name="Line 466"/>
            <p:cNvSpPr>
              <a:spLocks noChangeShapeType="1"/>
            </p:cNvSpPr>
            <p:nvPr/>
          </p:nvSpPr>
          <p:spPr bwMode="auto">
            <a:xfrm>
              <a:off x="4264" y="3602"/>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87" name="Line 467"/>
            <p:cNvSpPr>
              <a:spLocks noChangeShapeType="1"/>
            </p:cNvSpPr>
            <p:nvPr/>
          </p:nvSpPr>
          <p:spPr bwMode="auto">
            <a:xfrm>
              <a:off x="4303" y="3587"/>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88" name="Line 468"/>
            <p:cNvSpPr>
              <a:spLocks noChangeShapeType="1"/>
            </p:cNvSpPr>
            <p:nvPr/>
          </p:nvSpPr>
          <p:spPr bwMode="auto">
            <a:xfrm>
              <a:off x="4634" y="3611"/>
              <a:ext cx="2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89" name="Line 469"/>
            <p:cNvSpPr>
              <a:spLocks noChangeShapeType="1"/>
            </p:cNvSpPr>
            <p:nvPr/>
          </p:nvSpPr>
          <p:spPr bwMode="auto">
            <a:xfrm>
              <a:off x="4669" y="3600"/>
              <a:ext cx="1" cy="1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90" name="Line 470"/>
            <p:cNvSpPr>
              <a:spLocks noChangeShapeType="1"/>
            </p:cNvSpPr>
            <p:nvPr/>
          </p:nvSpPr>
          <p:spPr bwMode="auto">
            <a:xfrm>
              <a:off x="4717" y="359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91" name="Line 471"/>
            <p:cNvSpPr>
              <a:spLocks noChangeShapeType="1"/>
            </p:cNvSpPr>
            <p:nvPr/>
          </p:nvSpPr>
          <p:spPr bwMode="auto">
            <a:xfrm>
              <a:off x="4754" y="3581"/>
              <a:ext cx="1"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92" name="Line 472"/>
            <p:cNvSpPr>
              <a:spLocks noChangeShapeType="1"/>
            </p:cNvSpPr>
            <p:nvPr/>
          </p:nvSpPr>
          <p:spPr bwMode="auto">
            <a:xfrm>
              <a:off x="4779" y="3608"/>
              <a:ext cx="1"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93" name="Line 473"/>
            <p:cNvSpPr>
              <a:spLocks noChangeShapeType="1"/>
            </p:cNvSpPr>
            <p:nvPr/>
          </p:nvSpPr>
          <p:spPr bwMode="auto">
            <a:xfrm>
              <a:off x="4826" y="3605"/>
              <a:ext cx="2"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394" name="Freeform 474"/>
            <p:cNvSpPr>
              <a:spLocks/>
            </p:cNvSpPr>
            <p:nvPr/>
          </p:nvSpPr>
          <p:spPr bwMode="auto">
            <a:xfrm>
              <a:off x="4186" y="2776"/>
              <a:ext cx="43" cy="837"/>
            </a:xfrm>
            <a:custGeom>
              <a:avLst/>
              <a:gdLst>
                <a:gd name="T0" fmla="*/ 0 w 38"/>
                <a:gd name="T1" fmla="*/ 677 h 677"/>
                <a:gd name="T2" fmla="*/ 3 w 38"/>
                <a:gd name="T3" fmla="*/ 670 h 677"/>
                <a:gd name="T4" fmla="*/ 5 w 38"/>
                <a:gd name="T5" fmla="*/ 663 h 677"/>
                <a:gd name="T6" fmla="*/ 8 w 38"/>
                <a:gd name="T7" fmla="*/ 654 h 677"/>
                <a:gd name="T8" fmla="*/ 10 w 38"/>
                <a:gd name="T9" fmla="*/ 625 h 677"/>
                <a:gd name="T10" fmla="*/ 12 w 38"/>
                <a:gd name="T11" fmla="*/ 528 h 677"/>
                <a:gd name="T12" fmla="*/ 17 w 38"/>
                <a:gd name="T13" fmla="*/ 245 h 677"/>
                <a:gd name="T14" fmla="*/ 19 w 38"/>
                <a:gd name="T15" fmla="*/ 19 h 677"/>
                <a:gd name="T16" fmla="*/ 22 w 38"/>
                <a:gd name="T17" fmla="*/ 0 h 677"/>
                <a:gd name="T18" fmla="*/ 24 w 38"/>
                <a:gd name="T19" fmla="*/ 252 h 677"/>
                <a:gd name="T20" fmla="*/ 27 w 38"/>
                <a:gd name="T21" fmla="*/ 502 h 677"/>
                <a:gd name="T22" fmla="*/ 29 w 38"/>
                <a:gd name="T23" fmla="*/ 616 h 677"/>
                <a:gd name="T24" fmla="*/ 34 w 38"/>
                <a:gd name="T25" fmla="*/ 651 h 677"/>
                <a:gd name="T26" fmla="*/ 36 w 38"/>
                <a:gd name="T27" fmla="*/ 651 h 677"/>
                <a:gd name="T28" fmla="*/ 38 w 38"/>
                <a:gd name="T29" fmla="*/ 663 h 677"/>
                <a:gd name="T30" fmla="*/ 38 w 38"/>
                <a:gd name="T31" fmla="*/ 677 h 677"/>
                <a:gd name="T32" fmla="*/ 0 w 38"/>
                <a:gd name="T33" fmla="*/ 67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677">
                  <a:moveTo>
                    <a:pt x="0" y="677"/>
                  </a:moveTo>
                  <a:lnTo>
                    <a:pt x="3" y="670"/>
                  </a:lnTo>
                  <a:lnTo>
                    <a:pt x="5" y="663"/>
                  </a:lnTo>
                  <a:lnTo>
                    <a:pt x="8" y="654"/>
                  </a:lnTo>
                  <a:lnTo>
                    <a:pt x="10" y="625"/>
                  </a:lnTo>
                  <a:lnTo>
                    <a:pt x="12" y="528"/>
                  </a:lnTo>
                  <a:lnTo>
                    <a:pt x="17" y="245"/>
                  </a:lnTo>
                  <a:lnTo>
                    <a:pt x="19" y="19"/>
                  </a:lnTo>
                  <a:lnTo>
                    <a:pt x="22" y="0"/>
                  </a:lnTo>
                  <a:lnTo>
                    <a:pt x="24" y="252"/>
                  </a:lnTo>
                  <a:lnTo>
                    <a:pt x="27" y="502"/>
                  </a:lnTo>
                  <a:lnTo>
                    <a:pt x="29" y="616"/>
                  </a:lnTo>
                  <a:lnTo>
                    <a:pt x="34" y="651"/>
                  </a:lnTo>
                  <a:lnTo>
                    <a:pt x="36" y="651"/>
                  </a:lnTo>
                  <a:lnTo>
                    <a:pt x="38" y="663"/>
                  </a:lnTo>
                  <a:lnTo>
                    <a:pt x="38" y="677"/>
                  </a:lnTo>
                  <a:lnTo>
                    <a:pt x="0" y="677"/>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395" name="Freeform 475"/>
            <p:cNvSpPr>
              <a:spLocks/>
            </p:cNvSpPr>
            <p:nvPr/>
          </p:nvSpPr>
          <p:spPr bwMode="auto">
            <a:xfrm>
              <a:off x="4264" y="2826"/>
              <a:ext cx="39" cy="785"/>
            </a:xfrm>
            <a:custGeom>
              <a:avLst/>
              <a:gdLst>
                <a:gd name="T0" fmla="*/ 0 w 34"/>
                <a:gd name="T1" fmla="*/ 628 h 635"/>
                <a:gd name="T2" fmla="*/ 3 w 34"/>
                <a:gd name="T3" fmla="*/ 611 h 635"/>
                <a:gd name="T4" fmla="*/ 7 w 34"/>
                <a:gd name="T5" fmla="*/ 573 h 635"/>
                <a:gd name="T6" fmla="*/ 7 w 34"/>
                <a:gd name="T7" fmla="*/ 414 h 635"/>
                <a:gd name="T8" fmla="*/ 12 w 34"/>
                <a:gd name="T9" fmla="*/ 160 h 635"/>
                <a:gd name="T10" fmla="*/ 15 w 34"/>
                <a:gd name="T11" fmla="*/ 0 h 635"/>
                <a:gd name="T12" fmla="*/ 17 w 34"/>
                <a:gd name="T13" fmla="*/ 91 h 635"/>
                <a:gd name="T14" fmla="*/ 19 w 34"/>
                <a:gd name="T15" fmla="*/ 333 h 635"/>
                <a:gd name="T16" fmla="*/ 22 w 34"/>
                <a:gd name="T17" fmla="*/ 516 h 635"/>
                <a:gd name="T18" fmla="*/ 24 w 34"/>
                <a:gd name="T19" fmla="*/ 583 h 635"/>
                <a:gd name="T20" fmla="*/ 26 w 34"/>
                <a:gd name="T21" fmla="*/ 607 h 635"/>
                <a:gd name="T22" fmla="*/ 31 w 34"/>
                <a:gd name="T23" fmla="*/ 621 h 635"/>
                <a:gd name="T24" fmla="*/ 34 w 34"/>
                <a:gd name="T25" fmla="*/ 616 h 635"/>
                <a:gd name="T26" fmla="*/ 34 w 34"/>
                <a:gd name="T27" fmla="*/ 635 h 635"/>
                <a:gd name="T28" fmla="*/ 0 w 34"/>
                <a:gd name="T29" fmla="*/ 635 h 635"/>
                <a:gd name="T30" fmla="*/ 0 w 34"/>
                <a:gd name="T31" fmla="*/ 628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635">
                  <a:moveTo>
                    <a:pt x="0" y="628"/>
                  </a:moveTo>
                  <a:lnTo>
                    <a:pt x="3" y="611"/>
                  </a:lnTo>
                  <a:lnTo>
                    <a:pt x="7" y="573"/>
                  </a:lnTo>
                  <a:lnTo>
                    <a:pt x="7" y="414"/>
                  </a:lnTo>
                  <a:lnTo>
                    <a:pt x="12" y="160"/>
                  </a:lnTo>
                  <a:lnTo>
                    <a:pt x="15" y="0"/>
                  </a:lnTo>
                  <a:lnTo>
                    <a:pt x="17" y="91"/>
                  </a:lnTo>
                  <a:lnTo>
                    <a:pt x="19" y="333"/>
                  </a:lnTo>
                  <a:lnTo>
                    <a:pt x="22" y="516"/>
                  </a:lnTo>
                  <a:lnTo>
                    <a:pt x="24" y="583"/>
                  </a:lnTo>
                  <a:lnTo>
                    <a:pt x="26" y="607"/>
                  </a:lnTo>
                  <a:lnTo>
                    <a:pt x="31" y="621"/>
                  </a:lnTo>
                  <a:lnTo>
                    <a:pt x="34" y="616"/>
                  </a:lnTo>
                  <a:lnTo>
                    <a:pt x="34" y="635"/>
                  </a:lnTo>
                  <a:lnTo>
                    <a:pt x="0" y="635"/>
                  </a:lnTo>
                  <a:lnTo>
                    <a:pt x="0" y="628"/>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396" name="Freeform 476"/>
            <p:cNvSpPr>
              <a:spLocks/>
            </p:cNvSpPr>
            <p:nvPr/>
          </p:nvSpPr>
          <p:spPr bwMode="auto">
            <a:xfrm>
              <a:off x="4669" y="2556"/>
              <a:ext cx="48" cy="1057"/>
            </a:xfrm>
            <a:custGeom>
              <a:avLst/>
              <a:gdLst>
                <a:gd name="T0" fmla="*/ 0 w 43"/>
                <a:gd name="T1" fmla="*/ 844 h 855"/>
                <a:gd name="T2" fmla="*/ 3 w 43"/>
                <a:gd name="T3" fmla="*/ 827 h 855"/>
                <a:gd name="T4" fmla="*/ 5 w 43"/>
                <a:gd name="T5" fmla="*/ 784 h 855"/>
                <a:gd name="T6" fmla="*/ 7 w 43"/>
                <a:gd name="T7" fmla="*/ 665 h 855"/>
                <a:gd name="T8" fmla="*/ 12 w 43"/>
                <a:gd name="T9" fmla="*/ 413 h 855"/>
                <a:gd name="T10" fmla="*/ 15 w 43"/>
                <a:gd name="T11" fmla="*/ 147 h 855"/>
                <a:gd name="T12" fmla="*/ 17 w 43"/>
                <a:gd name="T13" fmla="*/ 0 h 855"/>
                <a:gd name="T14" fmla="*/ 19 w 43"/>
                <a:gd name="T15" fmla="*/ 9 h 855"/>
                <a:gd name="T16" fmla="*/ 22 w 43"/>
                <a:gd name="T17" fmla="*/ 31 h 855"/>
                <a:gd name="T18" fmla="*/ 24 w 43"/>
                <a:gd name="T19" fmla="*/ 35 h 855"/>
                <a:gd name="T20" fmla="*/ 26 w 43"/>
                <a:gd name="T21" fmla="*/ 192 h 855"/>
                <a:gd name="T22" fmla="*/ 29 w 43"/>
                <a:gd name="T23" fmla="*/ 454 h 855"/>
                <a:gd name="T24" fmla="*/ 34 w 43"/>
                <a:gd name="T25" fmla="*/ 710 h 855"/>
                <a:gd name="T26" fmla="*/ 36 w 43"/>
                <a:gd name="T27" fmla="*/ 808 h 855"/>
                <a:gd name="T28" fmla="*/ 38 w 43"/>
                <a:gd name="T29" fmla="*/ 832 h 855"/>
                <a:gd name="T30" fmla="*/ 41 w 43"/>
                <a:gd name="T31" fmla="*/ 836 h 855"/>
                <a:gd name="T32" fmla="*/ 43 w 43"/>
                <a:gd name="T33" fmla="*/ 836 h 855"/>
                <a:gd name="T34" fmla="*/ 43 w 43"/>
                <a:gd name="T35" fmla="*/ 855 h 855"/>
                <a:gd name="T36" fmla="*/ 0 w 43"/>
                <a:gd name="T37" fmla="*/ 853 h 855"/>
                <a:gd name="T38" fmla="*/ 0 w 43"/>
                <a:gd name="T39" fmla="*/ 844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855">
                  <a:moveTo>
                    <a:pt x="0" y="844"/>
                  </a:moveTo>
                  <a:lnTo>
                    <a:pt x="3" y="827"/>
                  </a:lnTo>
                  <a:lnTo>
                    <a:pt x="5" y="784"/>
                  </a:lnTo>
                  <a:lnTo>
                    <a:pt x="7" y="665"/>
                  </a:lnTo>
                  <a:lnTo>
                    <a:pt x="12" y="413"/>
                  </a:lnTo>
                  <a:lnTo>
                    <a:pt x="15" y="147"/>
                  </a:lnTo>
                  <a:lnTo>
                    <a:pt x="17" y="0"/>
                  </a:lnTo>
                  <a:lnTo>
                    <a:pt x="19" y="9"/>
                  </a:lnTo>
                  <a:lnTo>
                    <a:pt x="22" y="31"/>
                  </a:lnTo>
                  <a:lnTo>
                    <a:pt x="24" y="35"/>
                  </a:lnTo>
                  <a:lnTo>
                    <a:pt x="26" y="192"/>
                  </a:lnTo>
                  <a:lnTo>
                    <a:pt x="29" y="454"/>
                  </a:lnTo>
                  <a:lnTo>
                    <a:pt x="34" y="710"/>
                  </a:lnTo>
                  <a:lnTo>
                    <a:pt x="36" y="808"/>
                  </a:lnTo>
                  <a:lnTo>
                    <a:pt x="38" y="832"/>
                  </a:lnTo>
                  <a:lnTo>
                    <a:pt x="41" y="836"/>
                  </a:lnTo>
                  <a:lnTo>
                    <a:pt x="43" y="836"/>
                  </a:lnTo>
                  <a:lnTo>
                    <a:pt x="43" y="855"/>
                  </a:lnTo>
                  <a:lnTo>
                    <a:pt x="0" y="853"/>
                  </a:lnTo>
                  <a:lnTo>
                    <a:pt x="0" y="844"/>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397" name="Freeform 477"/>
            <p:cNvSpPr>
              <a:spLocks/>
            </p:cNvSpPr>
            <p:nvPr/>
          </p:nvSpPr>
          <p:spPr bwMode="auto">
            <a:xfrm>
              <a:off x="4717" y="2638"/>
              <a:ext cx="37" cy="975"/>
            </a:xfrm>
            <a:custGeom>
              <a:avLst/>
              <a:gdLst>
                <a:gd name="T0" fmla="*/ 0 w 33"/>
                <a:gd name="T1" fmla="*/ 770 h 789"/>
                <a:gd name="T2" fmla="*/ 2 w 33"/>
                <a:gd name="T3" fmla="*/ 773 h 789"/>
                <a:gd name="T4" fmla="*/ 5 w 33"/>
                <a:gd name="T5" fmla="*/ 694 h 789"/>
                <a:gd name="T6" fmla="*/ 10 w 33"/>
                <a:gd name="T7" fmla="*/ 514 h 789"/>
                <a:gd name="T8" fmla="*/ 10 w 33"/>
                <a:gd name="T9" fmla="*/ 183 h 789"/>
                <a:gd name="T10" fmla="*/ 14 w 33"/>
                <a:gd name="T11" fmla="*/ 0 h 789"/>
                <a:gd name="T12" fmla="*/ 17 w 33"/>
                <a:gd name="T13" fmla="*/ 24 h 789"/>
                <a:gd name="T14" fmla="*/ 19 w 33"/>
                <a:gd name="T15" fmla="*/ 300 h 789"/>
                <a:gd name="T16" fmla="*/ 21 w 33"/>
                <a:gd name="T17" fmla="*/ 552 h 789"/>
                <a:gd name="T18" fmla="*/ 24 w 33"/>
                <a:gd name="T19" fmla="*/ 709 h 789"/>
                <a:gd name="T20" fmla="*/ 26 w 33"/>
                <a:gd name="T21" fmla="*/ 763 h 789"/>
                <a:gd name="T22" fmla="*/ 29 w 33"/>
                <a:gd name="T23" fmla="*/ 770 h 789"/>
                <a:gd name="T24" fmla="*/ 33 w 33"/>
                <a:gd name="T25" fmla="*/ 763 h 789"/>
                <a:gd name="T26" fmla="*/ 33 w 33"/>
                <a:gd name="T27" fmla="*/ 789 h 789"/>
                <a:gd name="T28" fmla="*/ 0 w 33"/>
                <a:gd name="T29" fmla="*/ 789 h 789"/>
                <a:gd name="T30" fmla="*/ 0 w 33"/>
                <a:gd name="T31" fmla="*/ 77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789">
                  <a:moveTo>
                    <a:pt x="0" y="770"/>
                  </a:moveTo>
                  <a:lnTo>
                    <a:pt x="2" y="773"/>
                  </a:lnTo>
                  <a:lnTo>
                    <a:pt x="5" y="694"/>
                  </a:lnTo>
                  <a:lnTo>
                    <a:pt x="10" y="514"/>
                  </a:lnTo>
                  <a:lnTo>
                    <a:pt x="10" y="183"/>
                  </a:lnTo>
                  <a:lnTo>
                    <a:pt x="14" y="0"/>
                  </a:lnTo>
                  <a:lnTo>
                    <a:pt x="17" y="24"/>
                  </a:lnTo>
                  <a:lnTo>
                    <a:pt x="19" y="300"/>
                  </a:lnTo>
                  <a:lnTo>
                    <a:pt x="21" y="552"/>
                  </a:lnTo>
                  <a:lnTo>
                    <a:pt x="24" y="709"/>
                  </a:lnTo>
                  <a:lnTo>
                    <a:pt x="26" y="763"/>
                  </a:lnTo>
                  <a:lnTo>
                    <a:pt x="29" y="770"/>
                  </a:lnTo>
                  <a:lnTo>
                    <a:pt x="33" y="763"/>
                  </a:lnTo>
                  <a:lnTo>
                    <a:pt x="33" y="789"/>
                  </a:lnTo>
                  <a:lnTo>
                    <a:pt x="0" y="789"/>
                  </a:lnTo>
                  <a:lnTo>
                    <a:pt x="0" y="770"/>
                  </a:lnTo>
                  <a:close/>
                </a:path>
              </a:pathLst>
            </a:custGeom>
            <a:solidFill>
              <a:srgbClr val="D0D0D0"/>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398" name="Freeform 478"/>
            <p:cNvSpPr>
              <a:spLocks/>
            </p:cNvSpPr>
            <p:nvPr/>
          </p:nvSpPr>
          <p:spPr bwMode="auto">
            <a:xfrm>
              <a:off x="4779" y="2729"/>
              <a:ext cx="47" cy="884"/>
            </a:xfrm>
            <a:custGeom>
              <a:avLst/>
              <a:gdLst>
                <a:gd name="T0" fmla="*/ 0 w 42"/>
                <a:gd name="T1" fmla="*/ 711 h 715"/>
                <a:gd name="T2" fmla="*/ 2 w 42"/>
                <a:gd name="T3" fmla="*/ 699 h 715"/>
                <a:gd name="T4" fmla="*/ 4 w 42"/>
                <a:gd name="T5" fmla="*/ 687 h 715"/>
                <a:gd name="T6" fmla="*/ 7 w 42"/>
                <a:gd name="T7" fmla="*/ 673 h 715"/>
                <a:gd name="T8" fmla="*/ 9 w 42"/>
                <a:gd name="T9" fmla="*/ 656 h 715"/>
                <a:gd name="T10" fmla="*/ 12 w 42"/>
                <a:gd name="T11" fmla="*/ 573 h 715"/>
                <a:gd name="T12" fmla="*/ 14 w 42"/>
                <a:gd name="T13" fmla="*/ 380 h 715"/>
                <a:gd name="T14" fmla="*/ 19 w 42"/>
                <a:gd name="T15" fmla="*/ 131 h 715"/>
                <a:gd name="T16" fmla="*/ 19 w 42"/>
                <a:gd name="T17" fmla="*/ 0 h 715"/>
                <a:gd name="T18" fmla="*/ 23 w 42"/>
                <a:gd name="T19" fmla="*/ 105 h 715"/>
                <a:gd name="T20" fmla="*/ 26 w 42"/>
                <a:gd name="T21" fmla="*/ 316 h 715"/>
                <a:gd name="T22" fmla="*/ 28 w 42"/>
                <a:gd name="T23" fmla="*/ 532 h 715"/>
                <a:gd name="T24" fmla="*/ 31 w 42"/>
                <a:gd name="T25" fmla="*/ 630 h 715"/>
                <a:gd name="T26" fmla="*/ 33 w 42"/>
                <a:gd name="T27" fmla="*/ 689 h 715"/>
                <a:gd name="T28" fmla="*/ 35 w 42"/>
                <a:gd name="T29" fmla="*/ 699 h 715"/>
                <a:gd name="T30" fmla="*/ 38 w 42"/>
                <a:gd name="T31" fmla="*/ 701 h 715"/>
                <a:gd name="T32" fmla="*/ 42 w 42"/>
                <a:gd name="T33" fmla="*/ 704 h 715"/>
                <a:gd name="T34" fmla="*/ 42 w 42"/>
                <a:gd name="T35" fmla="*/ 708 h 715"/>
                <a:gd name="T36" fmla="*/ 42 w 42"/>
                <a:gd name="T37" fmla="*/ 715 h 715"/>
                <a:gd name="T38" fmla="*/ 0 w 42"/>
                <a:gd name="T39" fmla="*/ 715 h 715"/>
                <a:gd name="T40" fmla="*/ 0 w 42"/>
                <a:gd name="T41" fmla="*/ 711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715">
                  <a:moveTo>
                    <a:pt x="0" y="711"/>
                  </a:moveTo>
                  <a:lnTo>
                    <a:pt x="2" y="699"/>
                  </a:lnTo>
                  <a:lnTo>
                    <a:pt x="4" y="687"/>
                  </a:lnTo>
                  <a:lnTo>
                    <a:pt x="7" y="673"/>
                  </a:lnTo>
                  <a:lnTo>
                    <a:pt x="9" y="656"/>
                  </a:lnTo>
                  <a:lnTo>
                    <a:pt x="12" y="573"/>
                  </a:lnTo>
                  <a:lnTo>
                    <a:pt x="14" y="380"/>
                  </a:lnTo>
                  <a:lnTo>
                    <a:pt x="19" y="131"/>
                  </a:lnTo>
                  <a:lnTo>
                    <a:pt x="19" y="0"/>
                  </a:lnTo>
                  <a:lnTo>
                    <a:pt x="23" y="105"/>
                  </a:lnTo>
                  <a:lnTo>
                    <a:pt x="26" y="316"/>
                  </a:lnTo>
                  <a:lnTo>
                    <a:pt x="28" y="532"/>
                  </a:lnTo>
                  <a:lnTo>
                    <a:pt x="31" y="630"/>
                  </a:lnTo>
                  <a:lnTo>
                    <a:pt x="33" y="689"/>
                  </a:lnTo>
                  <a:lnTo>
                    <a:pt x="35" y="699"/>
                  </a:lnTo>
                  <a:lnTo>
                    <a:pt x="38" y="701"/>
                  </a:lnTo>
                  <a:lnTo>
                    <a:pt x="42" y="704"/>
                  </a:lnTo>
                  <a:lnTo>
                    <a:pt x="42" y="708"/>
                  </a:lnTo>
                  <a:lnTo>
                    <a:pt x="42" y="715"/>
                  </a:lnTo>
                  <a:lnTo>
                    <a:pt x="0" y="715"/>
                  </a:lnTo>
                  <a:lnTo>
                    <a:pt x="0" y="711"/>
                  </a:lnTo>
                  <a:close/>
                </a:path>
              </a:pathLst>
            </a:custGeom>
            <a:solidFill>
              <a:srgbClr val="FF99CC"/>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399" name="Freeform 479"/>
            <p:cNvSpPr>
              <a:spLocks/>
            </p:cNvSpPr>
            <p:nvPr/>
          </p:nvSpPr>
          <p:spPr bwMode="auto">
            <a:xfrm>
              <a:off x="4186" y="2776"/>
              <a:ext cx="43" cy="837"/>
            </a:xfrm>
            <a:custGeom>
              <a:avLst/>
              <a:gdLst>
                <a:gd name="T0" fmla="*/ 0 w 38"/>
                <a:gd name="T1" fmla="*/ 677 h 677"/>
                <a:gd name="T2" fmla="*/ 3 w 38"/>
                <a:gd name="T3" fmla="*/ 670 h 677"/>
                <a:gd name="T4" fmla="*/ 5 w 38"/>
                <a:gd name="T5" fmla="*/ 663 h 677"/>
                <a:gd name="T6" fmla="*/ 8 w 38"/>
                <a:gd name="T7" fmla="*/ 654 h 677"/>
                <a:gd name="T8" fmla="*/ 10 w 38"/>
                <a:gd name="T9" fmla="*/ 625 h 677"/>
                <a:gd name="T10" fmla="*/ 12 w 38"/>
                <a:gd name="T11" fmla="*/ 528 h 677"/>
                <a:gd name="T12" fmla="*/ 17 w 38"/>
                <a:gd name="T13" fmla="*/ 245 h 677"/>
                <a:gd name="T14" fmla="*/ 19 w 38"/>
                <a:gd name="T15" fmla="*/ 19 h 677"/>
                <a:gd name="T16" fmla="*/ 22 w 38"/>
                <a:gd name="T17" fmla="*/ 0 h 677"/>
                <a:gd name="T18" fmla="*/ 24 w 38"/>
                <a:gd name="T19" fmla="*/ 252 h 677"/>
                <a:gd name="T20" fmla="*/ 27 w 38"/>
                <a:gd name="T21" fmla="*/ 502 h 677"/>
                <a:gd name="T22" fmla="*/ 29 w 38"/>
                <a:gd name="T23" fmla="*/ 616 h 677"/>
                <a:gd name="T24" fmla="*/ 34 w 38"/>
                <a:gd name="T25" fmla="*/ 651 h 677"/>
                <a:gd name="T26" fmla="*/ 36 w 38"/>
                <a:gd name="T27" fmla="*/ 651 h 677"/>
                <a:gd name="T28" fmla="*/ 38 w 38"/>
                <a:gd name="T29" fmla="*/ 663 h 677"/>
                <a:gd name="T30" fmla="*/ 38 w 38"/>
                <a:gd name="T31" fmla="*/ 677 h 677"/>
                <a:gd name="T32" fmla="*/ 0 w 38"/>
                <a:gd name="T33" fmla="*/ 677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677">
                  <a:moveTo>
                    <a:pt x="0" y="677"/>
                  </a:moveTo>
                  <a:lnTo>
                    <a:pt x="3" y="670"/>
                  </a:lnTo>
                  <a:lnTo>
                    <a:pt x="5" y="663"/>
                  </a:lnTo>
                  <a:lnTo>
                    <a:pt x="8" y="654"/>
                  </a:lnTo>
                  <a:lnTo>
                    <a:pt x="10" y="625"/>
                  </a:lnTo>
                  <a:lnTo>
                    <a:pt x="12" y="528"/>
                  </a:lnTo>
                  <a:lnTo>
                    <a:pt x="17" y="245"/>
                  </a:lnTo>
                  <a:lnTo>
                    <a:pt x="19" y="19"/>
                  </a:lnTo>
                  <a:lnTo>
                    <a:pt x="22" y="0"/>
                  </a:lnTo>
                  <a:lnTo>
                    <a:pt x="24" y="252"/>
                  </a:lnTo>
                  <a:lnTo>
                    <a:pt x="27" y="502"/>
                  </a:lnTo>
                  <a:lnTo>
                    <a:pt x="29" y="616"/>
                  </a:lnTo>
                  <a:lnTo>
                    <a:pt x="34" y="651"/>
                  </a:lnTo>
                  <a:lnTo>
                    <a:pt x="36" y="651"/>
                  </a:lnTo>
                  <a:lnTo>
                    <a:pt x="38" y="663"/>
                  </a:lnTo>
                  <a:lnTo>
                    <a:pt x="38" y="677"/>
                  </a:lnTo>
                  <a:lnTo>
                    <a:pt x="0" y="677"/>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400" name="Freeform 480"/>
            <p:cNvSpPr>
              <a:spLocks/>
            </p:cNvSpPr>
            <p:nvPr/>
          </p:nvSpPr>
          <p:spPr bwMode="auto">
            <a:xfrm>
              <a:off x="4669" y="2556"/>
              <a:ext cx="48" cy="1057"/>
            </a:xfrm>
            <a:custGeom>
              <a:avLst/>
              <a:gdLst>
                <a:gd name="T0" fmla="*/ 0 w 43"/>
                <a:gd name="T1" fmla="*/ 844 h 855"/>
                <a:gd name="T2" fmla="*/ 3 w 43"/>
                <a:gd name="T3" fmla="*/ 827 h 855"/>
                <a:gd name="T4" fmla="*/ 5 w 43"/>
                <a:gd name="T5" fmla="*/ 784 h 855"/>
                <a:gd name="T6" fmla="*/ 7 w 43"/>
                <a:gd name="T7" fmla="*/ 665 h 855"/>
                <a:gd name="T8" fmla="*/ 12 w 43"/>
                <a:gd name="T9" fmla="*/ 413 h 855"/>
                <a:gd name="T10" fmla="*/ 15 w 43"/>
                <a:gd name="T11" fmla="*/ 147 h 855"/>
                <a:gd name="T12" fmla="*/ 17 w 43"/>
                <a:gd name="T13" fmla="*/ 0 h 855"/>
                <a:gd name="T14" fmla="*/ 19 w 43"/>
                <a:gd name="T15" fmla="*/ 9 h 855"/>
                <a:gd name="T16" fmla="*/ 22 w 43"/>
                <a:gd name="T17" fmla="*/ 31 h 855"/>
                <a:gd name="T18" fmla="*/ 24 w 43"/>
                <a:gd name="T19" fmla="*/ 35 h 855"/>
                <a:gd name="T20" fmla="*/ 26 w 43"/>
                <a:gd name="T21" fmla="*/ 192 h 855"/>
                <a:gd name="T22" fmla="*/ 29 w 43"/>
                <a:gd name="T23" fmla="*/ 454 h 855"/>
                <a:gd name="T24" fmla="*/ 34 w 43"/>
                <a:gd name="T25" fmla="*/ 710 h 855"/>
                <a:gd name="T26" fmla="*/ 36 w 43"/>
                <a:gd name="T27" fmla="*/ 808 h 855"/>
                <a:gd name="T28" fmla="*/ 38 w 43"/>
                <a:gd name="T29" fmla="*/ 832 h 855"/>
                <a:gd name="T30" fmla="*/ 41 w 43"/>
                <a:gd name="T31" fmla="*/ 836 h 855"/>
                <a:gd name="T32" fmla="*/ 43 w 43"/>
                <a:gd name="T33" fmla="*/ 836 h 855"/>
                <a:gd name="T34" fmla="*/ 43 w 43"/>
                <a:gd name="T35" fmla="*/ 855 h 855"/>
                <a:gd name="T36" fmla="*/ 0 w 43"/>
                <a:gd name="T37" fmla="*/ 853 h 855"/>
                <a:gd name="T38" fmla="*/ 0 w 43"/>
                <a:gd name="T39" fmla="*/ 844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855">
                  <a:moveTo>
                    <a:pt x="0" y="844"/>
                  </a:moveTo>
                  <a:lnTo>
                    <a:pt x="3" y="827"/>
                  </a:lnTo>
                  <a:lnTo>
                    <a:pt x="5" y="784"/>
                  </a:lnTo>
                  <a:lnTo>
                    <a:pt x="7" y="665"/>
                  </a:lnTo>
                  <a:lnTo>
                    <a:pt x="12" y="413"/>
                  </a:lnTo>
                  <a:lnTo>
                    <a:pt x="15" y="147"/>
                  </a:lnTo>
                  <a:lnTo>
                    <a:pt x="17" y="0"/>
                  </a:lnTo>
                  <a:lnTo>
                    <a:pt x="19" y="9"/>
                  </a:lnTo>
                  <a:lnTo>
                    <a:pt x="22" y="31"/>
                  </a:lnTo>
                  <a:lnTo>
                    <a:pt x="24" y="35"/>
                  </a:lnTo>
                  <a:lnTo>
                    <a:pt x="26" y="192"/>
                  </a:lnTo>
                  <a:lnTo>
                    <a:pt x="29" y="454"/>
                  </a:lnTo>
                  <a:lnTo>
                    <a:pt x="34" y="710"/>
                  </a:lnTo>
                  <a:lnTo>
                    <a:pt x="36" y="808"/>
                  </a:lnTo>
                  <a:lnTo>
                    <a:pt x="38" y="832"/>
                  </a:lnTo>
                  <a:lnTo>
                    <a:pt x="41" y="836"/>
                  </a:lnTo>
                  <a:lnTo>
                    <a:pt x="43" y="836"/>
                  </a:lnTo>
                  <a:lnTo>
                    <a:pt x="43" y="855"/>
                  </a:lnTo>
                  <a:lnTo>
                    <a:pt x="0" y="853"/>
                  </a:lnTo>
                  <a:lnTo>
                    <a:pt x="0" y="844"/>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401" name="Freeform 481"/>
            <p:cNvSpPr>
              <a:spLocks/>
            </p:cNvSpPr>
            <p:nvPr/>
          </p:nvSpPr>
          <p:spPr bwMode="auto">
            <a:xfrm>
              <a:off x="4717" y="2638"/>
              <a:ext cx="37" cy="975"/>
            </a:xfrm>
            <a:custGeom>
              <a:avLst/>
              <a:gdLst>
                <a:gd name="T0" fmla="*/ 0 w 33"/>
                <a:gd name="T1" fmla="*/ 770 h 789"/>
                <a:gd name="T2" fmla="*/ 2 w 33"/>
                <a:gd name="T3" fmla="*/ 773 h 789"/>
                <a:gd name="T4" fmla="*/ 5 w 33"/>
                <a:gd name="T5" fmla="*/ 694 h 789"/>
                <a:gd name="T6" fmla="*/ 10 w 33"/>
                <a:gd name="T7" fmla="*/ 514 h 789"/>
                <a:gd name="T8" fmla="*/ 10 w 33"/>
                <a:gd name="T9" fmla="*/ 183 h 789"/>
                <a:gd name="T10" fmla="*/ 14 w 33"/>
                <a:gd name="T11" fmla="*/ 0 h 789"/>
                <a:gd name="T12" fmla="*/ 17 w 33"/>
                <a:gd name="T13" fmla="*/ 24 h 789"/>
                <a:gd name="T14" fmla="*/ 19 w 33"/>
                <a:gd name="T15" fmla="*/ 300 h 789"/>
                <a:gd name="T16" fmla="*/ 21 w 33"/>
                <a:gd name="T17" fmla="*/ 552 h 789"/>
                <a:gd name="T18" fmla="*/ 24 w 33"/>
                <a:gd name="T19" fmla="*/ 709 h 789"/>
                <a:gd name="T20" fmla="*/ 26 w 33"/>
                <a:gd name="T21" fmla="*/ 763 h 789"/>
                <a:gd name="T22" fmla="*/ 29 w 33"/>
                <a:gd name="T23" fmla="*/ 770 h 789"/>
                <a:gd name="T24" fmla="*/ 33 w 33"/>
                <a:gd name="T25" fmla="*/ 763 h 789"/>
                <a:gd name="T26" fmla="*/ 33 w 33"/>
                <a:gd name="T27" fmla="*/ 789 h 789"/>
                <a:gd name="T28" fmla="*/ 0 w 33"/>
                <a:gd name="T29" fmla="*/ 789 h 789"/>
                <a:gd name="T30" fmla="*/ 0 w 33"/>
                <a:gd name="T31" fmla="*/ 770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789">
                  <a:moveTo>
                    <a:pt x="0" y="770"/>
                  </a:moveTo>
                  <a:lnTo>
                    <a:pt x="2" y="773"/>
                  </a:lnTo>
                  <a:lnTo>
                    <a:pt x="5" y="694"/>
                  </a:lnTo>
                  <a:lnTo>
                    <a:pt x="10" y="514"/>
                  </a:lnTo>
                  <a:lnTo>
                    <a:pt x="10" y="183"/>
                  </a:lnTo>
                  <a:lnTo>
                    <a:pt x="14" y="0"/>
                  </a:lnTo>
                  <a:lnTo>
                    <a:pt x="17" y="24"/>
                  </a:lnTo>
                  <a:lnTo>
                    <a:pt x="19" y="300"/>
                  </a:lnTo>
                  <a:lnTo>
                    <a:pt x="21" y="552"/>
                  </a:lnTo>
                  <a:lnTo>
                    <a:pt x="24" y="709"/>
                  </a:lnTo>
                  <a:lnTo>
                    <a:pt x="26" y="763"/>
                  </a:lnTo>
                  <a:lnTo>
                    <a:pt x="29" y="770"/>
                  </a:lnTo>
                  <a:lnTo>
                    <a:pt x="33" y="763"/>
                  </a:lnTo>
                  <a:lnTo>
                    <a:pt x="33" y="789"/>
                  </a:lnTo>
                  <a:lnTo>
                    <a:pt x="0" y="789"/>
                  </a:lnTo>
                  <a:lnTo>
                    <a:pt x="0" y="770"/>
                  </a:lnTo>
                  <a:close/>
                </a:path>
              </a:pathLst>
            </a:custGeom>
            <a:solidFill>
              <a:srgbClr val="66FF66"/>
            </a:solidFill>
            <a:ln w="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82402" name="Line 482"/>
            <p:cNvSpPr>
              <a:spLocks noChangeShapeType="1"/>
            </p:cNvSpPr>
            <p:nvPr/>
          </p:nvSpPr>
          <p:spPr bwMode="auto">
            <a:xfrm>
              <a:off x="3410" y="3685"/>
              <a:ext cx="20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3" name="Line 483"/>
            <p:cNvSpPr>
              <a:spLocks noChangeShapeType="1"/>
            </p:cNvSpPr>
            <p:nvPr/>
          </p:nvSpPr>
          <p:spPr bwMode="auto">
            <a:xfrm>
              <a:off x="341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4" name="Line 484"/>
            <p:cNvSpPr>
              <a:spLocks noChangeShapeType="1"/>
            </p:cNvSpPr>
            <p:nvPr/>
          </p:nvSpPr>
          <p:spPr bwMode="auto">
            <a:xfrm>
              <a:off x="3451"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5" name="Line 485"/>
            <p:cNvSpPr>
              <a:spLocks noChangeShapeType="1"/>
            </p:cNvSpPr>
            <p:nvPr/>
          </p:nvSpPr>
          <p:spPr bwMode="auto">
            <a:xfrm>
              <a:off x="3494"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6" name="Line 486"/>
            <p:cNvSpPr>
              <a:spLocks noChangeShapeType="1"/>
            </p:cNvSpPr>
            <p:nvPr/>
          </p:nvSpPr>
          <p:spPr bwMode="auto">
            <a:xfrm>
              <a:off x="353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7" name="Line 487"/>
            <p:cNvSpPr>
              <a:spLocks noChangeShapeType="1"/>
            </p:cNvSpPr>
            <p:nvPr/>
          </p:nvSpPr>
          <p:spPr bwMode="auto">
            <a:xfrm>
              <a:off x="3574"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8" name="Line 488"/>
            <p:cNvSpPr>
              <a:spLocks noChangeShapeType="1"/>
            </p:cNvSpPr>
            <p:nvPr/>
          </p:nvSpPr>
          <p:spPr bwMode="auto">
            <a:xfrm>
              <a:off x="3616" y="3685"/>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09" name="Line 489"/>
            <p:cNvSpPr>
              <a:spLocks noChangeShapeType="1"/>
            </p:cNvSpPr>
            <p:nvPr/>
          </p:nvSpPr>
          <p:spPr bwMode="auto">
            <a:xfrm>
              <a:off x="365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0" name="Line 490"/>
            <p:cNvSpPr>
              <a:spLocks noChangeShapeType="1"/>
            </p:cNvSpPr>
            <p:nvPr/>
          </p:nvSpPr>
          <p:spPr bwMode="auto">
            <a:xfrm>
              <a:off x="370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1" name="Line 491"/>
            <p:cNvSpPr>
              <a:spLocks noChangeShapeType="1"/>
            </p:cNvSpPr>
            <p:nvPr/>
          </p:nvSpPr>
          <p:spPr bwMode="auto">
            <a:xfrm>
              <a:off x="374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2" name="Line 492"/>
            <p:cNvSpPr>
              <a:spLocks noChangeShapeType="1"/>
            </p:cNvSpPr>
            <p:nvPr/>
          </p:nvSpPr>
          <p:spPr bwMode="auto">
            <a:xfrm>
              <a:off x="378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3" name="Line 493"/>
            <p:cNvSpPr>
              <a:spLocks noChangeShapeType="1"/>
            </p:cNvSpPr>
            <p:nvPr/>
          </p:nvSpPr>
          <p:spPr bwMode="auto">
            <a:xfrm>
              <a:off x="382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4" name="Line 494"/>
            <p:cNvSpPr>
              <a:spLocks noChangeShapeType="1"/>
            </p:cNvSpPr>
            <p:nvPr/>
          </p:nvSpPr>
          <p:spPr bwMode="auto">
            <a:xfrm>
              <a:off x="3865" y="3685"/>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5" name="Line 495"/>
            <p:cNvSpPr>
              <a:spLocks noChangeShapeType="1"/>
            </p:cNvSpPr>
            <p:nvPr/>
          </p:nvSpPr>
          <p:spPr bwMode="auto">
            <a:xfrm>
              <a:off x="3908"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6" name="Line 496"/>
            <p:cNvSpPr>
              <a:spLocks noChangeShapeType="1"/>
            </p:cNvSpPr>
            <p:nvPr/>
          </p:nvSpPr>
          <p:spPr bwMode="auto">
            <a:xfrm>
              <a:off x="394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7" name="Line 497"/>
            <p:cNvSpPr>
              <a:spLocks noChangeShapeType="1"/>
            </p:cNvSpPr>
            <p:nvPr/>
          </p:nvSpPr>
          <p:spPr bwMode="auto">
            <a:xfrm>
              <a:off x="3992"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8" name="Line 498"/>
            <p:cNvSpPr>
              <a:spLocks noChangeShapeType="1"/>
            </p:cNvSpPr>
            <p:nvPr/>
          </p:nvSpPr>
          <p:spPr bwMode="auto">
            <a:xfrm>
              <a:off x="4032"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19" name="Line 499"/>
            <p:cNvSpPr>
              <a:spLocks noChangeShapeType="1"/>
            </p:cNvSpPr>
            <p:nvPr/>
          </p:nvSpPr>
          <p:spPr bwMode="auto">
            <a:xfrm>
              <a:off x="4075"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0" name="Line 500"/>
            <p:cNvSpPr>
              <a:spLocks noChangeShapeType="1"/>
            </p:cNvSpPr>
            <p:nvPr/>
          </p:nvSpPr>
          <p:spPr bwMode="auto">
            <a:xfrm>
              <a:off x="4114"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1" name="Line 501"/>
            <p:cNvSpPr>
              <a:spLocks noChangeShapeType="1"/>
            </p:cNvSpPr>
            <p:nvPr/>
          </p:nvSpPr>
          <p:spPr bwMode="auto">
            <a:xfrm>
              <a:off x="4157"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2" name="Line 502"/>
            <p:cNvSpPr>
              <a:spLocks noChangeShapeType="1"/>
            </p:cNvSpPr>
            <p:nvPr/>
          </p:nvSpPr>
          <p:spPr bwMode="auto">
            <a:xfrm>
              <a:off x="420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3" name="Line 503"/>
            <p:cNvSpPr>
              <a:spLocks noChangeShapeType="1"/>
            </p:cNvSpPr>
            <p:nvPr/>
          </p:nvSpPr>
          <p:spPr bwMode="auto">
            <a:xfrm>
              <a:off x="4241"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4" name="Line 504"/>
            <p:cNvSpPr>
              <a:spLocks noChangeShapeType="1"/>
            </p:cNvSpPr>
            <p:nvPr/>
          </p:nvSpPr>
          <p:spPr bwMode="auto">
            <a:xfrm>
              <a:off x="4281"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5" name="Line 505"/>
            <p:cNvSpPr>
              <a:spLocks noChangeShapeType="1"/>
            </p:cNvSpPr>
            <p:nvPr/>
          </p:nvSpPr>
          <p:spPr bwMode="auto">
            <a:xfrm>
              <a:off x="4324"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6" name="Line 506"/>
            <p:cNvSpPr>
              <a:spLocks noChangeShapeType="1"/>
            </p:cNvSpPr>
            <p:nvPr/>
          </p:nvSpPr>
          <p:spPr bwMode="auto">
            <a:xfrm>
              <a:off x="4367"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7" name="Line 507"/>
            <p:cNvSpPr>
              <a:spLocks noChangeShapeType="1"/>
            </p:cNvSpPr>
            <p:nvPr/>
          </p:nvSpPr>
          <p:spPr bwMode="auto">
            <a:xfrm>
              <a:off x="440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8" name="Line 508"/>
            <p:cNvSpPr>
              <a:spLocks noChangeShapeType="1"/>
            </p:cNvSpPr>
            <p:nvPr/>
          </p:nvSpPr>
          <p:spPr bwMode="auto">
            <a:xfrm>
              <a:off x="444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29" name="Line 509"/>
            <p:cNvSpPr>
              <a:spLocks noChangeShapeType="1"/>
            </p:cNvSpPr>
            <p:nvPr/>
          </p:nvSpPr>
          <p:spPr bwMode="auto">
            <a:xfrm>
              <a:off x="449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0" name="Line 510"/>
            <p:cNvSpPr>
              <a:spLocks noChangeShapeType="1"/>
            </p:cNvSpPr>
            <p:nvPr/>
          </p:nvSpPr>
          <p:spPr bwMode="auto">
            <a:xfrm>
              <a:off x="4532"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1" name="Line 511"/>
            <p:cNvSpPr>
              <a:spLocks noChangeShapeType="1"/>
            </p:cNvSpPr>
            <p:nvPr/>
          </p:nvSpPr>
          <p:spPr bwMode="auto">
            <a:xfrm>
              <a:off x="457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2" name="Line 512"/>
            <p:cNvSpPr>
              <a:spLocks noChangeShapeType="1"/>
            </p:cNvSpPr>
            <p:nvPr/>
          </p:nvSpPr>
          <p:spPr bwMode="auto">
            <a:xfrm>
              <a:off x="461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3" name="Line 513"/>
            <p:cNvSpPr>
              <a:spLocks noChangeShapeType="1"/>
            </p:cNvSpPr>
            <p:nvPr/>
          </p:nvSpPr>
          <p:spPr bwMode="auto">
            <a:xfrm>
              <a:off x="4655"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4" name="Line 514"/>
            <p:cNvSpPr>
              <a:spLocks noChangeShapeType="1"/>
            </p:cNvSpPr>
            <p:nvPr/>
          </p:nvSpPr>
          <p:spPr bwMode="auto">
            <a:xfrm>
              <a:off x="4698"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5" name="Line 515"/>
            <p:cNvSpPr>
              <a:spLocks noChangeShapeType="1"/>
            </p:cNvSpPr>
            <p:nvPr/>
          </p:nvSpPr>
          <p:spPr bwMode="auto">
            <a:xfrm>
              <a:off x="473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6" name="Line 516"/>
            <p:cNvSpPr>
              <a:spLocks noChangeShapeType="1"/>
            </p:cNvSpPr>
            <p:nvPr/>
          </p:nvSpPr>
          <p:spPr bwMode="auto">
            <a:xfrm>
              <a:off x="4781"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7" name="Line 517"/>
            <p:cNvSpPr>
              <a:spLocks noChangeShapeType="1"/>
            </p:cNvSpPr>
            <p:nvPr/>
          </p:nvSpPr>
          <p:spPr bwMode="auto">
            <a:xfrm>
              <a:off x="4822"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8" name="Line 518"/>
            <p:cNvSpPr>
              <a:spLocks noChangeShapeType="1"/>
            </p:cNvSpPr>
            <p:nvPr/>
          </p:nvSpPr>
          <p:spPr bwMode="auto">
            <a:xfrm>
              <a:off x="4865"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39" name="Line 519"/>
            <p:cNvSpPr>
              <a:spLocks noChangeShapeType="1"/>
            </p:cNvSpPr>
            <p:nvPr/>
          </p:nvSpPr>
          <p:spPr bwMode="auto">
            <a:xfrm>
              <a:off x="4908"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0" name="Line 520"/>
            <p:cNvSpPr>
              <a:spLocks noChangeShapeType="1"/>
            </p:cNvSpPr>
            <p:nvPr/>
          </p:nvSpPr>
          <p:spPr bwMode="auto">
            <a:xfrm>
              <a:off x="4947"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1" name="Line 521"/>
            <p:cNvSpPr>
              <a:spLocks noChangeShapeType="1"/>
            </p:cNvSpPr>
            <p:nvPr/>
          </p:nvSpPr>
          <p:spPr bwMode="auto">
            <a:xfrm>
              <a:off x="4988"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2" name="Line 522"/>
            <p:cNvSpPr>
              <a:spLocks noChangeShapeType="1"/>
            </p:cNvSpPr>
            <p:nvPr/>
          </p:nvSpPr>
          <p:spPr bwMode="auto">
            <a:xfrm>
              <a:off x="503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3" name="Line 523"/>
            <p:cNvSpPr>
              <a:spLocks noChangeShapeType="1"/>
            </p:cNvSpPr>
            <p:nvPr/>
          </p:nvSpPr>
          <p:spPr bwMode="auto">
            <a:xfrm>
              <a:off x="507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4" name="Line 524"/>
            <p:cNvSpPr>
              <a:spLocks noChangeShapeType="1"/>
            </p:cNvSpPr>
            <p:nvPr/>
          </p:nvSpPr>
          <p:spPr bwMode="auto">
            <a:xfrm>
              <a:off x="5114"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5" name="Line 525"/>
            <p:cNvSpPr>
              <a:spLocks noChangeShapeType="1"/>
            </p:cNvSpPr>
            <p:nvPr/>
          </p:nvSpPr>
          <p:spPr bwMode="auto">
            <a:xfrm>
              <a:off x="515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6" name="Line 526"/>
            <p:cNvSpPr>
              <a:spLocks noChangeShapeType="1"/>
            </p:cNvSpPr>
            <p:nvPr/>
          </p:nvSpPr>
          <p:spPr bwMode="auto">
            <a:xfrm>
              <a:off x="519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7" name="Line 527"/>
            <p:cNvSpPr>
              <a:spLocks noChangeShapeType="1"/>
            </p:cNvSpPr>
            <p:nvPr/>
          </p:nvSpPr>
          <p:spPr bwMode="auto">
            <a:xfrm>
              <a:off x="524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8" name="Line 528"/>
            <p:cNvSpPr>
              <a:spLocks noChangeShapeType="1"/>
            </p:cNvSpPr>
            <p:nvPr/>
          </p:nvSpPr>
          <p:spPr bwMode="auto">
            <a:xfrm>
              <a:off x="527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49" name="Line 529"/>
            <p:cNvSpPr>
              <a:spLocks noChangeShapeType="1"/>
            </p:cNvSpPr>
            <p:nvPr/>
          </p:nvSpPr>
          <p:spPr bwMode="auto">
            <a:xfrm>
              <a:off x="5322"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0" name="Line 530"/>
            <p:cNvSpPr>
              <a:spLocks noChangeShapeType="1"/>
            </p:cNvSpPr>
            <p:nvPr/>
          </p:nvSpPr>
          <p:spPr bwMode="auto">
            <a:xfrm>
              <a:off x="536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1" name="Line 531"/>
            <p:cNvSpPr>
              <a:spLocks noChangeShapeType="1"/>
            </p:cNvSpPr>
            <p:nvPr/>
          </p:nvSpPr>
          <p:spPr bwMode="auto">
            <a:xfrm>
              <a:off x="540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2" name="Line 532"/>
            <p:cNvSpPr>
              <a:spLocks noChangeShapeType="1"/>
            </p:cNvSpPr>
            <p:nvPr/>
          </p:nvSpPr>
          <p:spPr bwMode="auto">
            <a:xfrm>
              <a:off x="544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3" name="Line 533"/>
            <p:cNvSpPr>
              <a:spLocks noChangeShapeType="1"/>
            </p:cNvSpPr>
            <p:nvPr/>
          </p:nvSpPr>
          <p:spPr bwMode="auto">
            <a:xfrm>
              <a:off x="548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4" name="Line 534"/>
            <p:cNvSpPr>
              <a:spLocks noChangeShapeType="1"/>
            </p:cNvSpPr>
            <p:nvPr/>
          </p:nvSpPr>
          <p:spPr bwMode="auto">
            <a:xfrm>
              <a:off x="3410"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5" name="Rectangle 535"/>
            <p:cNvSpPr>
              <a:spLocks noChangeArrowheads="1"/>
            </p:cNvSpPr>
            <p:nvPr/>
          </p:nvSpPr>
          <p:spPr bwMode="auto">
            <a:xfrm>
              <a:off x="3369"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56" name="Line 536"/>
            <p:cNvSpPr>
              <a:spLocks noChangeShapeType="1"/>
            </p:cNvSpPr>
            <p:nvPr/>
          </p:nvSpPr>
          <p:spPr bwMode="auto">
            <a:xfrm>
              <a:off x="3616" y="3685"/>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7" name="Rectangle 537"/>
            <p:cNvSpPr>
              <a:spLocks noChangeArrowheads="1"/>
            </p:cNvSpPr>
            <p:nvPr/>
          </p:nvSpPr>
          <p:spPr bwMode="auto">
            <a:xfrm>
              <a:off x="3575"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31</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58" name="Line 538"/>
            <p:cNvSpPr>
              <a:spLocks noChangeShapeType="1"/>
            </p:cNvSpPr>
            <p:nvPr/>
          </p:nvSpPr>
          <p:spPr bwMode="auto">
            <a:xfrm>
              <a:off x="3826"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59" name="Rectangle 539"/>
            <p:cNvSpPr>
              <a:spLocks noChangeArrowheads="1"/>
            </p:cNvSpPr>
            <p:nvPr/>
          </p:nvSpPr>
          <p:spPr bwMode="auto">
            <a:xfrm>
              <a:off x="3784"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32</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60" name="Line 540"/>
            <p:cNvSpPr>
              <a:spLocks noChangeShapeType="1"/>
            </p:cNvSpPr>
            <p:nvPr/>
          </p:nvSpPr>
          <p:spPr bwMode="auto">
            <a:xfrm>
              <a:off x="4032"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61" name="Rectangle 541"/>
            <p:cNvSpPr>
              <a:spLocks noChangeArrowheads="1"/>
            </p:cNvSpPr>
            <p:nvPr/>
          </p:nvSpPr>
          <p:spPr bwMode="auto">
            <a:xfrm>
              <a:off x="3990"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33</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62" name="Line 542"/>
            <p:cNvSpPr>
              <a:spLocks noChangeShapeType="1"/>
            </p:cNvSpPr>
            <p:nvPr/>
          </p:nvSpPr>
          <p:spPr bwMode="auto">
            <a:xfrm>
              <a:off x="4241"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63" name="Rectangle 543"/>
            <p:cNvSpPr>
              <a:spLocks noChangeArrowheads="1"/>
            </p:cNvSpPr>
            <p:nvPr/>
          </p:nvSpPr>
          <p:spPr bwMode="auto">
            <a:xfrm>
              <a:off x="4199"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34</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64" name="Line 544"/>
            <p:cNvSpPr>
              <a:spLocks noChangeShapeType="1"/>
            </p:cNvSpPr>
            <p:nvPr/>
          </p:nvSpPr>
          <p:spPr bwMode="auto">
            <a:xfrm>
              <a:off x="444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65" name="Rectangle 545"/>
            <p:cNvSpPr>
              <a:spLocks noChangeArrowheads="1"/>
            </p:cNvSpPr>
            <p:nvPr/>
          </p:nvSpPr>
          <p:spPr bwMode="auto">
            <a:xfrm>
              <a:off x="4407"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35</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66" name="Line 546"/>
            <p:cNvSpPr>
              <a:spLocks noChangeShapeType="1"/>
            </p:cNvSpPr>
            <p:nvPr/>
          </p:nvSpPr>
          <p:spPr bwMode="auto">
            <a:xfrm>
              <a:off x="4655"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67" name="Rectangle 547"/>
            <p:cNvSpPr>
              <a:spLocks noChangeArrowheads="1"/>
            </p:cNvSpPr>
            <p:nvPr/>
          </p:nvSpPr>
          <p:spPr bwMode="auto">
            <a:xfrm>
              <a:off x="4613"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36</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68" name="Line 548"/>
            <p:cNvSpPr>
              <a:spLocks noChangeShapeType="1"/>
            </p:cNvSpPr>
            <p:nvPr/>
          </p:nvSpPr>
          <p:spPr bwMode="auto">
            <a:xfrm>
              <a:off x="4865"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69" name="Rectangle 549"/>
            <p:cNvSpPr>
              <a:spLocks noChangeArrowheads="1"/>
            </p:cNvSpPr>
            <p:nvPr/>
          </p:nvSpPr>
          <p:spPr bwMode="auto">
            <a:xfrm>
              <a:off x="4823"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37</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70" name="Line 550"/>
            <p:cNvSpPr>
              <a:spLocks noChangeShapeType="1"/>
            </p:cNvSpPr>
            <p:nvPr/>
          </p:nvSpPr>
          <p:spPr bwMode="auto">
            <a:xfrm>
              <a:off x="5073"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71" name="Rectangle 551"/>
            <p:cNvSpPr>
              <a:spLocks noChangeArrowheads="1"/>
            </p:cNvSpPr>
            <p:nvPr/>
          </p:nvSpPr>
          <p:spPr bwMode="auto">
            <a:xfrm>
              <a:off x="5031"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38</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72" name="Line 552"/>
            <p:cNvSpPr>
              <a:spLocks noChangeShapeType="1"/>
            </p:cNvSpPr>
            <p:nvPr/>
          </p:nvSpPr>
          <p:spPr bwMode="auto">
            <a:xfrm>
              <a:off x="527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73" name="Rectangle 553"/>
            <p:cNvSpPr>
              <a:spLocks noChangeArrowheads="1"/>
            </p:cNvSpPr>
            <p:nvPr/>
          </p:nvSpPr>
          <p:spPr bwMode="auto">
            <a:xfrm>
              <a:off x="5238"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39</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74" name="Line 554"/>
            <p:cNvSpPr>
              <a:spLocks noChangeShapeType="1"/>
            </p:cNvSpPr>
            <p:nvPr/>
          </p:nvSpPr>
          <p:spPr bwMode="auto">
            <a:xfrm>
              <a:off x="5489" y="36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75" name="Rectangle 555"/>
            <p:cNvSpPr>
              <a:spLocks noChangeArrowheads="1"/>
            </p:cNvSpPr>
            <p:nvPr/>
          </p:nvSpPr>
          <p:spPr bwMode="auto">
            <a:xfrm>
              <a:off x="5426" y="3728"/>
              <a:ext cx="54"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40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476" name="Rectangle 556"/>
            <p:cNvSpPr>
              <a:spLocks noChangeArrowheads="1"/>
            </p:cNvSpPr>
            <p:nvPr/>
          </p:nvSpPr>
          <p:spPr bwMode="auto">
            <a:xfrm>
              <a:off x="4193" y="3809"/>
              <a:ext cx="55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Retention Time (min)</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sp>
          <p:nvSpPr>
            <p:cNvPr id="82477" name="Line 557"/>
            <p:cNvSpPr>
              <a:spLocks noChangeShapeType="1"/>
            </p:cNvSpPr>
            <p:nvPr/>
          </p:nvSpPr>
          <p:spPr bwMode="auto">
            <a:xfrm flipH="1">
              <a:off x="3410" y="365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78" name="Line 558"/>
            <p:cNvSpPr>
              <a:spLocks noChangeShapeType="1"/>
            </p:cNvSpPr>
            <p:nvPr/>
          </p:nvSpPr>
          <p:spPr bwMode="auto">
            <a:xfrm flipH="1">
              <a:off x="3410" y="360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79" name="Line 559"/>
            <p:cNvSpPr>
              <a:spLocks noChangeShapeType="1"/>
            </p:cNvSpPr>
            <p:nvPr/>
          </p:nvSpPr>
          <p:spPr bwMode="auto">
            <a:xfrm flipH="1">
              <a:off x="3410" y="355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0" name="Line 560"/>
            <p:cNvSpPr>
              <a:spLocks noChangeShapeType="1"/>
            </p:cNvSpPr>
            <p:nvPr/>
          </p:nvSpPr>
          <p:spPr bwMode="auto">
            <a:xfrm flipH="1">
              <a:off x="3410" y="350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1" name="Line 561"/>
            <p:cNvSpPr>
              <a:spLocks noChangeShapeType="1"/>
            </p:cNvSpPr>
            <p:nvPr/>
          </p:nvSpPr>
          <p:spPr bwMode="auto">
            <a:xfrm flipH="1">
              <a:off x="3410" y="345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2" name="Line 562"/>
            <p:cNvSpPr>
              <a:spLocks noChangeShapeType="1"/>
            </p:cNvSpPr>
            <p:nvPr/>
          </p:nvSpPr>
          <p:spPr bwMode="auto">
            <a:xfrm flipH="1">
              <a:off x="3410" y="340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3" name="Line 563"/>
            <p:cNvSpPr>
              <a:spLocks noChangeShapeType="1"/>
            </p:cNvSpPr>
            <p:nvPr/>
          </p:nvSpPr>
          <p:spPr bwMode="auto">
            <a:xfrm flipH="1">
              <a:off x="3410" y="335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4" name="Line 564"/>
            <p:cNvSpPr>
              <a:spLocks noChangeShapeType="1"/>
            </p:cNvSpPr>
            <p:nvPr/>
          </p:nvSpPr>
          <p:spPr bwMode="auto">
            <a:xfrm flipH="1">
              <a:off x="3410" y="331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5" name="Line 565"/>
            <p:cNvSpPr>
              <a:spLocks noChangeShapeType="1"/>
            </p:cNvSpPr>
            <p:nvPr/>
          </p:nvSpPr>
          <p:spPr bwMode="auto">
            <a:xfrm flipH="1">
              <a:off x="3410" y="32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6" name="Line 566"/>
            <p:cNvSpPr>
              <a:spLocks noChangeShapeType="1"/>
            </p:cNvSpPr>
            <p:nvPr/>
          </p:nvSpPr>
          <p:spPr bwMode="auto">
            <a:xfrm flipH="1">
              <a:off x="3410" y="321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7" name="Line 567"/>
            <p:cNvSpPr>
              <a:spLocks noChangeShapeType="1"/>
            </p:cNvSpPr>
            <p:nvPr/>
          </p:nvSpPr>
          <p:spPr bwMode="auto">
            <a:xfrm flipH="1">
              <a:off x="3410" y="3164"/>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8" name="Line 568"/>
            <p:cNvSpPr>
              <a:spLocks noChangeShapeType="1"/>
            </p:cNvSpPr>
            <p:nvPr/>
          </p:nvSpPr>
          <p:spPr bwMode="auto">
            <a:xfrm flipH="1">
              <a:off x="3410" y="311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89" name="Line 569"/>
            <p:cNvSpPr>
              <a:spLocks noChangeShapeType="1"/>
            </p:cNvSpPr>
            <p:nvPr/>
          </p:nvSpPr>
          <p:spPr bwMode="auto">
            <a:xfrm flipH="1">
              <a:off x="3410" y="30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0" name="Line 570"/>
            <p:cNvSpPr>
              <a:spLocks noChangeShapeType="1"/>
            </p:cNvSpPr>
            <p:nvPr/>
          </p:nvSpPr>
          <p:spPr bwMode="auto">
            <a:xfrm flipH="1">
              <a:off x="3410" y="301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1" name="Line 571"/>
            <p:cNvSpPr>
              <a:spLocks noChangeShapeType="1"/>
            </p:cNvSpPr>
            <p:nvPr/>
          </p:nvSpPr>
          <p:spPr bwMode="auto">
            <a:xfrm flipH="1">
              <a:off x="3410" y="2970"/>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2" name="Line 572"/>
            <p:cNvSpPr>
              <a:spLocks noChangeShapeType="1"/>
            </p:cNvSpPr>
            <p:nvPr/>
          </p:nvSpPr>
          <p:spPr bwMode="auto">
            <a:xfrm flipH="1">
              <a:off x="3410" y="292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3" name="Line 573"/>
            <p:cNvSpPr>
              <a:spLocks noChangeShapeType="1"/>
            </p:cNvSpPr>
            <p:nvPr/>
          </p:nvSpPr>
          <p:spPr bwMode="auto">
            <a:xfrm flipH="1">
              <a:off x="3410" y="287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4" name="Line 574"/>
            <p:cNvSpPr>
              <a:spLocks noChangeShapeType="1"/>
            </p:cNvSpPr>
            <p:nvPr/>
          </p:nvSpPr>
          <p:spPr bwMode="auto">
            <a:xfrm flipH="1">
              <a:off x="3410" y="282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5" name="Line 575"/>
            <p:cNvSpPr>
              <a:spLocks noChangeShapeType="1"/>
            </p:cNvSpPr>
            <p:nvPr/>
          </p:nvSpPr>
          <p:spPr bwMode="auto">
            <a:xfrm flipH="1">
              <a:off x="3410" y="277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6" name="Line 576"/>
            <p:cNvSpPr>
              <a:spLocks noChangeShapeType="1"/>
            </p:cNvSpPr>
            <p:nvPr/>
          </p:nvSpPr>
          <p:spPr bwMode="auto">
            <a:xfrm flipH="1">
              <a:off x="3410" y="272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7" name="Line 577"/>
            <p:cNvSpPr>
              <a:spLocks noChangeShapeType="1"/>
            </p:cNvSpPr>
            <p:nvPr/>
          </p:nvSpPr>
          <p:spPr bwMode="auto">
            <a:xfrm flipH="1">
              <a:off x="3410" y="267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8" name="Line 578"/>
            <p:cNvSpPr>
              <a:spLocks noChangeShapeType="1"/>
            </p:cNvSpPr>
            <p:nvPr/>
          </p:nvSpPr>
          <p:spPr bwMode="auto">
            <a:xfrm flipH="1">
              <a:off x="3410" y="262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499" name="Line 579"/>
            <p:cNvSpPr>
              <a:spLocks noChangeShapeType="1"/>
            </p:cNvSpPr>
            <p:nvPr/>
          </p:nvSpPr>
          <p:spPr bwMode="auto">
            <a:xfrm flipH="1">
              <a:off x="3410" y="258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00" name="Line 580"/>
            <p:cNvSpPr>
              <a:spLocks noChangeShapeType="1"/>
            </p:cNvSpPr>
            <p:nvPr/>
          </p:nvSpPr>
          <p:spPr bwMode="auto">
            <a:xfrm flipH="1">
              <a:off x="3410" y="252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01" name="Line 581"/>
            <p:cNvSpPr>
              <a:spLocks noChangeShapeType="1"/>
            </p:cNvSpPr>
            <p:nvPr/>
          </p:nvSpPr>
          <p:spPr bwMode="auto">
            <a:xfrm flipH="1">
              <a:off x="3410" y="360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02" name="Rectangle 582"/>
            <p:cNvSpPr>
              <a:spLocks noChangeArrowheads="1"/>
            </p:cNvSpPr>
            <p:nvPr/>
          </p:nvSpPr>
          <p:spPr bwMode="auto">
            <a:xfrm>
              <a:off x="3238" y="3573"/>
              <a:ext cx="10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2000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503" name="Line 583"/>
            <p:cNvSpPr>
              <a:spLocks noChangeShapeType="1"/>
            </p:cNvSpPr>
            <p:nvPr/>
          </p:nvSpPr>
          <p:spPr bwMode="auto">
            <a:xfrm flipH="1">
              <a:off x="3410" y="3408"/>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04" name="Rectangle 584"/>
            <p:cNvSpPr>
              <a:spLocks noChangeArrowheads="1"/>
            </p:cNvSpPr>
            <p:nvPr/>
          </p:nvSpPr>
          <p:spPr bwMode="auto">
            <a:xfrm>
              <a:off x="3238" y="3378"/>
              <a:ext cx="10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4000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505" name="Line 585"/>
            <p:cNvSpPr>
              <a:spLocks noChangeShapeType="1"/>
            </p:cNvSpPr>
            <p:nvPr/>
          </p:nvSpPr>
          <p:spPr bwMode="auto">
            <a:xfrm flipH="1">
              <a:off x="3410" y="321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06" name="Rectangle 586"/>
            <p:cNvSpPr>
              <a:spLocks noChangeArrowheads="1"/>
            </p:cNvSpPr>
            <p:nvPr/>
          </p:nvSpPr>
          <p:spPr bwMode="auto">
            <a:xfrm>
              <a:off x="3238" y="3184"/>
              <a:ext cx="10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6000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507" name="Line 587"/>
            <p:cNvSpPr>
              <a:spLocks noChangeShapeType="1"/>
            </p:cNvSpPr>
            <p:nvPr/>
          </p:nvSpPr>
          <p:spPr bwMode="auto">
            <a:xfrm flipH="1">
              <a:off x="3410" y="301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08" name="Rectangle 588"/>
            <p:cNvSpPr>
              <a:spLocks noChangeArrowheads="1"/>
            </p:cNvSpPr>
            <p:nvPr/>
          </p:nvSpPr>
          <p:spPr bwMode="auto">
            <a:xfrm>
              <a:off x="3238" y="2991"/>
              <a:ext cx="10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8000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509" name="Line 589"/>
            <p:cNvSpPr>
              <a:spLocks noChangeShapeType="1"/>
            </p:cNvSpPr>
            <p:nvPr/>
          </p:nvSpPr>
          <p:spPr bwMode="auto">
            <a:xfrm flipH="1">
              <a:off x="3410" y="282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10" name="Rectangle 590"/>
            <p:cNvSpPr>
              <a:spLocks noChangeArrowheads="1"/>
            </p:cNvSpPr>
            <p:nvPr/>
          </p:nvSpPr>
          <p:spPr bwMode="auto">
            <a:xfrm>
              <a:off x="3208" y="2794"/>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10000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511" name="Line 591"/>
            <p:cNvSpPr>
              <a:spLocks noChangeShapeType="1"/>
            </p:cNvSpPr>
            <p:nvPr/>
          </p:nvSpPr>
          <p:spPr bwMode="auto">
            <a:xfrm flipH="1">
              <a:off x="3410" y="262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82512" name="Rectangle 592"/>
            <p:cNvSpPr>
              <a:spLocks noChangeArrowheads="1"/>
            </p:cNvSpPr>
            <p:nvPr/>
          </p:nvSpPr>
          <p:spPr bwMode="auto">
            <a:xfrm>
              <a:off x="3208" y="2599"/>
              <a:ext cx="135"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smtClean="0">
                  <a:solidFill>
                    <a:srgbClr val="000000"/>
                  </a:solidFill>
                  <a:latin typeface="Arial" panose="020B0604020202020204" pitchFamily="34" charset="0"/>
                  <a:ea typeface="MS PGothic" panose="020B0600070205080204" pitchFamily="50" charset="-128"/>
                </a:rPr>
                <a:t>12000</a:t>
              </a:r>
              <a:endParaRPr lang="en-US" altLang="ja-JP" sz="600" smtClean="0">
                <a:solidFill>
                  <a:srgbClr val="000000"/>
                </a:solidFill>
                <a:latin typeface="Times New Roman" panose="02020603050405020304" pitchFamily="18" charset="0"/>
                <a:ea typeface="MS PGothic" panose="020B0600070205080204" pitchFamily="50" charset="-128"/>
              </a:endParaRPr>
            </a:p>
          </p:txBody>
        </p:sp>
        <p:sp>
          <p:nvSpPr>
            <p:cNvPr id="82513" name="Rectangle 593"/>
            <p:cNvSpPr>
              <a:spLocks noChangeArrowheads="1"/>
            </p:cNvSpPr>
            <p:nvPr/>
          </p:nvSpPr>
          <p:spPr bwMode="auto">
            <a:xfrm rot="16200000">
              <a:off x="3005" y="3049"/>
              <a:ext cx="23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smtClean="0">
                  <a:solidFill>
                    <a:srgbClr val="000000"/>
                  </a:solidFill>
                  <a:latin typeface="Arial" panose="020B0604020202020204" pitchFamily="34" charset="0"/>
                  <a:ea typeface="MS PGothic" panose="020B0600070205080204" pitchFamily="50" charset="-128"/>
                </a:rPr>
                <a:t>Intensity</a:t>
              </a:r>
              <a:endParaRPr lang="en-US" altLang="ja-JP" sz="700" b="1" smtClean="0">
                <a:solidFill>
                  <a:srgbClr val="000000"/>
                </a:solidFill>
                <a:latin typeface="Times New Roman" panose="02020603050405020304" pitchFamily="18" charset="0"/>
                <a:ea typeface="MS PGothic" panose="020B0600070205080204" pitchFamily="50" charset="-128"/>
              </a:endParaRPr>
            </a:p>
          </p:txBody>
        </p:sp>
        <p:sp>
          <p:nvSpPr>
            <p:cNvPr id="82514" name="Line 594"/>
            <p:cNvSpPr>
              <a:spLocks noChangeShapeType="1"/>
            </p:cNvSpPr>
            <p:nvPr/>
          </p:nvSpPr>
          <p:spPr bwMode="auto">
            <a:xfrm flipH="1">
              <a:off x="4276" y="2681"/>
              <a:ext cx="1" cy="1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82515" name="Rectangle 595"/>
          <p:cNvSpPr>
            <a:spLocks noChangeArrowheads="1"/>
          </p:cNvSpPr>
          <p:nvPr/>
        </p:nvSpPr>
        <p:spPr bwMode="auto">
          <a:xfrm>
            <a:off x="6791325" y="3905250"/>
            <a:ext cx="22971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3’-CH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O-CB203/ 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O-CB198</a:t>
            </a:r>
          </a:p>
        </p:txBody>
      </p:sp>
      <p:sp>
        <p:nvSpPr>
          <p:cNvPr id="82516" name="Rectangle 596"/>
          <p:cNvSpPr>
            <a:spLocks noChangeArrowheads="1"/>
          </p:cNvSpPr>
          <p:nvPr/>
        </p:nvSpPr>
        <p:spPr bwMode="auto">
          <a:xfrm>
            <a:off x="7734300" y="4133850"/>
            <a:ext cx="10842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200" smtClean="0">
                <a:solidFill>
                  <a:srgbClr val="000000"/>
                </a:solidFill>
                <a:latin typeface="Times New Roman" panose="02020603050405020304" pitchFamily="18" charset="0"/>
                <a:ea typeface="MS PGothic" panose="020B0600070205080204" pitchFamily="50" charset="-128"/>
              </a:rPr>
              <a:t>4’-CH</a:t>
            </a:r>
            <a:r>
              <a:rPr lang="en-US" altLang="ja-JP" sz="1200" baseline="-25000" smtClean="0">
                <a:solidFill>
                  <a:srgbClr val="000000"/>
                </a:solidFill>
                <a:latin typeface="Times New Roman" panose="02020603050405020304" pitchFamily="18" charset="0"/>
                <a:ea typeface="MS PGothic" panose="020B0600070205080204" pitchFamily="50" charset="-128"/>
              </a:rPr>
              <a:t>3</a:t>
            </a:r>
            <a:r>
              <a:rPr lang="en-US" altLang="ja-JP" sz="1200" smtClean="0">
                <a:solidFill>
                  <a:srgbClr val="000000"/>
                </a:solidFill>
                <a:latin typeface="Times New Roman" panose="02020603050405020304" pitchFamily="18" charset="0"/>
                <a:ea typeface="MS PGothic" panose="020B0600070205080204" pitchFamily="50" charset="-128"/>
              </a:rPr>
              <a:t>O-CB199</a:t>
            </a:r>
          </a:p>
        </p:txBody>
      </p:sp>
      <p:sp>
        <p:nvSpPr>
          <p:cNvPr id="82517" name="Line 597"/>
          <p:cNvSpPr>
            <a:spLocks noChangeShapeType="1"/>
          </p:cNvSpPr>
          <p:nvPr/>
        </p:nvSpPr>
        <p:spPr bwMode="auto">
          <a:xfrm flipH="1">
            <a:off x="7527925" y="4224338"/>
            <a:ext cx="188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82518" name="Rectangle 598"/>
          <p:cNvSpPr>
            <a:spLocks noChangeArrowheads="1"/>
          </p:cNvSpPr>
          <p:nvPr/>
        </p:nvSpPr>
        <p:spPr bwMode="auto">
          <a:xfrm>
            <a:off x="374650" y="6262688"/>
            <a:ext cx="8407400" cy="425450"/>
          </a:xfrm>
          <a:prstGeom prst="rect">
            <a:avLst/>
          </a:prstGeom>
          <a:gradFill rotWithShape="0">
            <a:gsLst>
              <a:gs pos="0">
                <a:srgbClr val="00007C"/>
              </a:gs>
              <a:gs pos="100000">
                <a:srgbClr val="00007C">
                  <a:gamma/>
                  <a:shade val="50196"/>
                  <a:invGamma/>
                </a:srgbClr>
              </a:gs>
            </a:gsLst>
            <a:lin ang="2700000" scaled="1"/>
          </a:gra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同定可能な</a:t>
            </a:r>
            <a:r>
              <a:rPr lang="en-US" altLang="ja-JP"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19</a:t>
            </a: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異性体</a:t>
            </a:r>
            <a:r>
              <a:rPr lang="en-US"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 (</a:t>
            </a:r>
            <a:r>
              <a:rPr lang="ja-JP" altLang="en-US" b="1" smtClean="0">
                <a:solidFill>
                  <a:srgbClr val="66FF33"/>
                </a:solidFill>
                <a:effectLst>
                  <a:outerShdw blurRad="38100" dist="38100" dir="2700000" algn="tl">
                    <a:srgbClr val="000000"/>
                  </a:outerShdw>
                </a:effectLst>
                <a:latin typeface="MS PGothic" panose="020B0600070205080204" pitchFamily="50" charset="-128"/>
                <a:ea typeface="MS PGothic" panose="020B0600070205080204" pitchFamily="50" charset="-128"/>
              </a:rPr>
              <a:t>緑</a:t>
            </a:r>
            <a:r>
              <a:rPr lang="en-US"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 </a:t>
            </a: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と未同定の</a:t>
            </a:r>
            <a:r>
              <a:rPr lang="en-US" altLang="ja-JP"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14</a:t>
            </a: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異性体</a:t>
            </a:r>
            <a:r>
              <a:rPr lang="en-US"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 (</a:t>
            </a:r>
            <a:r>
              <a:rPr lang="ja-JP" altLang="en-US" b="1" smtClean="0">
                <a:solidFill>
                  <a:srgbClr val="FF00FF"/>
                </a:solidFill>
                <a:effectLst>
                  <a:outerShdw blurRad="38100" dist="38100" dir="2700000" algn="tl">
                    <a:srgbClr val="000000"/>
                  </a:outerShdw>
                </a:effectLst>
                <a:latin typeface="MS PGothic" panose="020B0600070205080204" pitchFamily="50" charset="-128"/>
                <a:ea typeface="MS PGothic" panose="020B0600070205080204" pitchFamily="50" charset="-128"/>
              </a:rPr>
              <a:t>ピンク</a:t>
            </a:r>
            <a:r>
              <a:rPr lang="en-US"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a:t>
            </a: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が検出</a:t>
            </a:r>
            <a:endParaRPr lang="en-US"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endParaRPr>
          </a:p>
        </p:txBody>
      </p:sp>
      <p:sp>
        <p:nvSpPr>
          <p:cNvPr id="599" name="Rectangle 36"/>
          <p:cNvSpPr>
            <a:spLocks noChangeArrowheads="1"/>
          </p:cNvSpPr>
          <p:nvPr/>
        </p:nvSpPr>
        <p:spPr bwMode="auto">
          <a:xfrm>
            <a:off x="6920469" y="569319"/>
            <a:ext cx="17171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dirty="0" err="1" smtClean="0">
                <a:latin typeface="MS PGothic" panose="020B0600070205080204" pitchFamily="50" charset="-128"/>
                <a:ea typeface="MS PGothic" panose="020B0600070205080204" pitchFamily="50" charset="-128"/>
              </a:rPr>
              <a:t>Kunisue</a:t>
            </a:r>
            <a:r>
              <a:rPr lang="en-US" altLang="ja-JP" sz="1400" dirty="0" smtClean="0">
                <a:latin typeface="MS PGothic" panose="020B0600070205080204" pitchFamily="50" charset="-128"/>
                <a:ea typeface="MS PGothic" panose="020B0600070205080204" pitchFamily="50" charset="-128"/>
              </a:rPr>
              <a:t> et al. (2007)</a:t>
            </a:r>
          </a:p>
        </p:txBody>
      </p:sp>
    </p:spTree>
    <p:extLst>
      <p:ext uri="{BB962C8B-B14F-4D97-AF65-F5344CB8AC3E}">
        <p14:creationId xmlns:p14="http://schemas.microsoft.com/office/powerpoint/2010/main" val="13563847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8" name="Object 2"/>
          <p:cNvGraphicFramePr>
            <a:graphicFrameLocks noChangeAspect="1"/>
          </p:cNvGraphicFramePr>
          <p:nvPr>
            <p:extLst>
              <p:ext uri="{D42A27DB-BD31-4B8C-83A1-F6EECF244321}">
                <p14:modId xmlns:p14="http://schemas.microsoft.com/office/powerpoint/2010/main" val="3000359493"/>
              </p:ext>
            </p:extLst>
          </p:nvPr>
        </p:nvGraphicFramePr>
        <p:xfrm>
          <a:off x="909638" y="1269262"/>
          <a:ext cx="6459537" cy="3100388"/>
        </p:xfrm>
        <a:graphic>
          <a:graphicData uri="http://schemas.openxmlformats.org/presentationml/2006/ole">
            <mc:AlternateContent xmlns:mc="http://schemas.openxmlformats.org/markup-compatibility/2006">
              <mc:Choice xmlns:v="urn:schemas-microsoft-com:vml" Requires="v">
                <p:oleObj spid="_x0000_s235617" name="Chart" r:id="rId4" imgW="11154251" imgH="5353526" progId="Excel.Chart.8">
                  <p:embed/>
                </p:oleObj>
              </mc:Choice>
              <mc:Fallback>
                <p:oleObj name="Chart" r:id="rId4" imgW="11154251" imgH="535352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8" y="1269262"/>
                        <a:ext cx="6459537" cy="3100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020" name="Rectangle 4"/>
          <p:cNvSpPr>
            <a:spLocks noChangeArrowheads="1"/>
          </p:cNvSpPr>
          <p:nvPr/>
        </p:nvSpPr>
        <p:spPr bwMode="auto">
          <a:xfrm>
            <a:off x="0" y="286091"/>
            <a:ext cx="9144000" cy="56673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2000" b="1" dirty="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カズハゴンドウ胎児の脳中</a:t>
            </a:r>
            <a:r>
              <a:rPr lang="en-US" altLang="ja-JP" sz="2000" b="1" dirty="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OH-PCBs</a:t>
            </a:r>
            <a:r>
              <a:rPr lang="ja-JP" altLang="en-US" sz="2000" b="1" dirty="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濃度（推算値） </a:t>
            </a:r>
            <a:r>
              <a:rPr lang="ja-JP" altLang="en-US" sz="2000" b="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と</a:t>
            </a:r>
            <a:r>
              <a:rPr lang="en-US" altLang="ja-JP" sz="2000" b="1" i="1" dirty="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in </a:t>
            </a:r>
            <a:r>
              <a:rPr lang="en-US" altLang="ja-JP" sz="2000" b="1" i="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vitro</a:t>
            </a:r>
            <a:r>
              <a:rPr lang="ja-JP" altLang="en-US" sz="2000" b="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アッセイにおける</a:t>
            </a:r>
            <a:endParaRPr lang="en-US" altLang="ja-JP" sz="2000" b="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endParaRPr>
          </a:p>
          <a:p>
            <a:pPr algn="ctr"/>
            <a:r>
              <a:rPr lang="en-US" altLang="ja-JP" sz="2000" b="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4‘OH-CB106</a:t>
            </a:r>
            <a:r>
              <a:rPr lang="ja-JP" altLang="en-US" sz="2000" b="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の甲状腺ホルモン遺伝子転写活性抑制レベルの比較</a:t>
            </a:r>
          </a:p>
        </p:txBody>
      </p:sp>
      <p:sp>
        <p:nvSpPr>
          <p:cNvPr id="86021" name="Rectangle 5"/>
          <p:cNvSpPr>
            <a:spLocks noChangeArrowheads="1"/>
          </p:cNvSpPr>
          <p:nvPr/>
        </p:nvSpPr>
        <p:spPr bwMode="auto">
          <a:xfrm rot="16200000">
            <a:off x="-1266825" y="2734525"/>
            <a:ext cx="32718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ja-JP" altLang="en-US"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濃度 </a:t>
            </a:r>
            <a:r>
              <a:rPr lang="en-US" altLang="ja-JP"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(pg/g wet wt)</a:t>
            </a:r>
          </a:p>
        </p:txBody>
      </p:sp>
      <p:sp>
        <p:nvSpPr>
          <p:cNvPr id="86022" name="Rectangle 6"/>
          <p:cNvSpPr>
            <a:spLocks noChangeArrowheads="1"/>
          </p:cNvSpPr>
          <p:nvPr/>
        </p:nvSpPr>
        <p:spPr bwMode="auto">
          <a:xfrm rot="18600000">
            <a:off x="517525" y="4869712"/>
            <a:ext cx="16478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4OH-CB107/ 108</a:t>
            </a:r>
          </a:p>
        </p:txBody>
      </p:sp>
      <p:sp>
        <p:nvSpPr>
          <p:cNvPr id="86023" name="Rectangle 7"/>
          <p:cNvSpPr>
            <a:spLocks noChangeArrowheads="1"/>
          </p:cNvSpPr>
          <p:nvPr/>
        </p:nvSpPr>
        <p:spPr bwMode="auto">
          <a:xfrm rot="18600000">
            <a:off x="45244" y="4849868"/>
            <a:ext cx="15382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4’OH-CB101/120</a:t>
            </a:r>
          </a:p>
        </p:txBody>
      </p:sp>
      <p:sp>
        <p:nvSpPr>
          <p:cNvPr id="86024" name="Rectangle 8"/>
          <p:cNvSpPr>
            <a:spLocks noChangeArrowheads="1"/>
          </p:cNvSpPr>
          <p:nvPr/>
        </p:nvSpPr>
        <p:spPr bwMode="auto">
          <a:xfrm rot="18600000">
            <a:off x="1598613" y="4720487"/>
            <a:ext cx="11906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4OH-CB146</a:t>
            </a:r>
          </a:p>
        </p:txBody>
      </p:sp>
      <p:sp>
        <p:nvSpPr>
          <p:cNvPr id="86025" name="Rectangle 9"/>
          <p:cNvSpPr>
            <a:spLocks noChangeArrowheads="1"/>
          </p:cNvSpPr>
          <p:nvPr/>
        </p:nvSpPr>
        <p:spPr bwMode="auto">
          <a:xfrm rot="18600000">
            <a:off x="3513138" y="4733187"/>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4OH-CB187</a:t>
            </a:r>
          </a:p>
        </p:txBody>
      </p:sp>
      <p:sp>
        <p:nvSpPr>
          <p:cNvPr id="86026" name="Rectangle 10"/>
          <p:cNvSpPr>
            <a:spLocks noChangeArrowheads="1"/>
          </p:cNvSpPr>
          <p:nvPr/>
        </p:nvSpPr>
        <p:spPr bwMode="auto">
          <a:xfrm rot="18600000">
            <a:off x="4281488" y="4753825"/>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4’OH-CB172</a:t>
            </a:r>
          </a:p>
        </p:txBody>
      </p:sp>
      <p:sp>
        <p:nvSpPr>
          <p:cNvPr id="86027" name="Rectangle 11"/>
          <p:cNvSpPr>
            <a:spLocks noChangeArrowheads="1"/>
          </p:cNvSpPr>
          <p:nvPr/>
        </p:nvSpPr>
        <p:spPr bwMode="auto">
          <a:xfrm rot="18600000">
            <a:off x="490538" y="4736362"/>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3’OH-CB118</a:t>
            </a:r>
          </a:p>
        </p:txBody>
      </p:sp>
      <p:sp>
        <p:nvSpPr>
          <p:cNvPr id="86028" name="Rectangle 12"/>
          <p:cNvSpPr>
            <a:spLocks noChangeArrowheads="1"/>
          </p:cNvSpPr>
          <p:nvPr/>
        </p:nvSpPr>
        <p:spPr bwMode="auto">
          <a:xfrm rot="18600000">
            <a:off x="1839913" y="4749062"/>
            <a:ext cx="11906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3’OH-CB138</a:t>
            </a:r>
          </a:p>
        </p:txBody>
      </p:sp>
      <p:sp>
        <p:nvSpPr>
          <p:cNvPr id="86029" name="Rectangle 13"/>
          <p:cNvSpPr>
            <a:spLocks noChangeArrowheads="1"/>
          </p:cNvSpPr>
          <p:nvPr/>
        </p:nvSpPr>
        <p:spPr bwMode="auto">
          <a:xfrm rot="18600000">
            <a:off x="3013075" y="4734775"/>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4OH-CB178</a:t>
            </a:r>
          </a:p>
        </p:txBody>
      </p:sp>
      <p:sp>
        <p:nvSpPr>
          <p:cNvPr id="86030" name="Rectangle 14"/>
          <p:cNvSpPr>
            <a:spLocks noChangeArrowheads="1"/>
          </p:cNvSpPr>
          <p:nvPr/>
        </p:nvSpPr>
        <p:spPr bwMode="auto">
          <a:xfrm rot="18600000">
            <a:off x="2978944" y="4910193"/>
            <a:ext cx="16716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3’OH-CB182/ 183</a:t>
            </a:r>
          </a:p>
        </p:txBody>
      </p:sp>
      <p:sp>
        <p:nvSpPr>
          <p:cNvPr id="86031" name="Rectangle 15"/>
          <p:cNvSpPr>
            <a:spLocks noChangeArrowheads="1"/>
          </p:cNvSpPr>
          <p:nvPr/>
        </p:nvSpPr>
        <p:spPr bwMode="auto">
          <a:xfrm rot="18600000">
            <a:off x="3998913" y="4769700"/>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3’OH-CB180</a:t>
            </a:r>
          </a:p>
        </p:txBody>
      </p:sp>
      <p:sp>
        <p:nvSpPr>
          <p:cNvPr id="86032" name="Rectangle 16"/>
          <p:cNvSpPr>
            <a:spLocks noChangeArrowheads="1"/>
          </p:cNvSpPr>
          <p:nvPr/>
        </p:nvSpPr>
        <p:spPr bwMode="auto">
          <a:xfrm>
            <a:off x="622300" y="1207350"/>
            <a:ext cx="414338"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1000</a:t>
            </a:r>
          </a:p>
        </p:txBody>
      </p:sp>
      <p:sp>
        <p:nvSpPr>
          <p:cNvPr id="86033" name="Rectangle 17"/>
          <p:cNvSpPr>
            <a:spLocks noChangeArrowheads="1"/>
          </p:cNvSpPr>
          <p:nvPr/>
        </p:nvSpPr>
        <p:spPr bwMode="auto">
          <a:xfrm>
            <a:off x="669925" y="2190012"/>
            <a:ext cx="41433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100</a:t>
            </a:r>
          </a:p>
        </p:txBody>
      </p:sp>
      <p:sp>
        <p:nvSpPr>
          <p:cNvPr id="86034" name="Rectangle 18"/>
          <p:cNvSpPr>
            <a:spLocks noChangeArrowheads="1"/>
          </p:cNvSpPr>
          <p:nvPr/>
        </p:nvSpPr>
        <p:spPr bwMode="auto">
          <a:xfrm>
            <a:off x="722313" y="3209187"/>
            <a:ext cx="34131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10</a:t>
            </a:r>
          </a:p>
        </p:txBody>
      </p:sp>
      <p:sp>
        <p:nvSpPr>
          <p:cNvPr id="86035" name="Rectangle 19"/>
          <p:cNvSpPr>
            <a:spLocks noChangeArrowheads="1"/>
          </p:cNvSpPr>
          <p:nvPr/>
        </p:nvSpPr>
        <p:spPr bwMode="auto">
          <a:xfrm>
            <a:off x="766763" y="4229950"/>
            <a:ext cx="2841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8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1</a:t>
            </a:r>
          </a:p>
        </p:txBody>
      </p:sp>
      <p:sp>
        <p:nvSpPr>
          <p:cNvPr id="86036" name="Rectangle 20"/>
          <p:cNvSpPr>
            <a:spLocks noChangeArrowheads="1"/>
          </p:cNvSpPr>
          <p:nvPr/>
        </p:nvSpPr>
        <p:spPr bwMode="auto">
          <a:xfrm rot="18600000">
            <a:off x="1354138" y="4720487"/>
            <a:ext cx="11906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4OH-CB134</a:t>
            </a:r>
          </a:p>
        </p:txBody>
      </p:sp>
      <p:sp>
        <p:nvSpPr>
          <p:cNvPr id="86037" name="Rectangle 21"/>
          <p:cNvSpPr>
            <a:spLocks noChangeArrowheads="1"/>
          </p:cNvSpPr>
          <p:nvPr/>
        </p:nvSpPr>
        <p:spPr bwMode="auto">
          <a:xfrm rot="18600000">
            <a:off x="2108200" y="4742712"/>
            <a:ext cx="11906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4’OH-CB130</a:t>
            </a:r>
          </a:p>
        </p:txBody>
      </p:sp>
      <p:sp>
        <p:nvSpPr>
          <p:cNvPr id="86038" name="Rectangle 22"/>
          <p:cNvSpPr>
            <a:spLocks noChangeArrowheads="1"/>
          </p:cNvSpPr>
          <p:nvPr/>
        </p:nvSpPr>
        <p:spPr bwMode="auto">
          <a:xfrm rot="18600000">
            <a:off x="2363788" y="4742712"/>
            <a:ext cx="11906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4’OH-CB159</a:t>
            </a:r>
          </a:p>
        </p:txBody>
      </p:sp>
      <p:sp>
        <p:nvSpPr>
          <p:cNvPr id="86039" name="Rectangle 23"/>
          <p:cNvSpPr>
            <a:spLocks noChangeArrowheads="1"/>
          </p:cNvSpPr>
          <p:nvPr/>
        </p:nvSpPr>
        <p:spPr bwMode="auto">
          <a:xfrm rot="18600000">
            <a:off x="2747963" y="4753825"/>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3’OH-CB184</a:t>
            </a:r>
          </a:p>
        </p:txBody>
      </p:sp>
      <p:sp>
        <p:nvSpPr>
          <p:cNvPr id="86040" name="Rectangle 24"/>
          <p:cNvSpPr>
            <a:spLocks noChangeArrowheads="1"/>
          </p:cNvSpPr>
          <p:nvPr/>
        </p:nvSpPr>
        <p:spPr bwMode="auto">
          <a:xfrm rot="18600000">
            <a:off x="3775075" y="4733187"/>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4OH-CB177</a:t>
            </a:r>
          </a:p>
        </p:txBody>
      </p:sp>
      <p:sp>
        <p:nvSpPr>
          <p:cNvPr id="86041" name="Rectangle 25"/>
          <p:cNvSpPr>
            <a:spLocks noChangeArrowheads="1"/>
          </p:cNvSpPr>
          <p:nvPr/>
        </p:nvSpPr>
        <p:spPr bwMode="auto">
          <a:xfrm rot="18600000">
            <a:off x="4772025" y="4730012"/>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4OH-CB202</a:t>
            </a:r>
          </a:p>
        </p:txBody>
      </p:sp>
      <p:sp>
        <p:nvSpPr>
          <p:cNvPr id="86042" name="Rectangle 26"/>
          <p:cNvSpPr>
            <a:spLocks noChangeArrowheads="1"/>
          </p:cNvSpPr>
          <p:nvPr/>
        </p:nvSpPr>
        <p:spPr bwMode="auto">
          <a:xfrm rot="18600000">
            <a:off x="5026025" y="4752237"/>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4’OH-CB201</a:t>
            </a:r>
          </a:p>
        </p:txBody>
      </p:sp>
      <p:sp>
        <p:nvSpPr>
          <p:cNvPr id="86043" name="Rectangle 27"/>
          <p:cNvSpPr>
            <a:spLocks noChangeArrowheads="1"/>
          </p:cNvSpPr>
          <p:nvPr/>
        </p:nvSpPr>
        <p:spPr bwMode="auto">
          <a:xfrm rot="18600000">
            <a:off x="5551488" y="4763350"/>
            <a:ext cx="13874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4’OH-CB199</a:t>
            </a:r>
          </a:p>
        </p:txBody>
      </p:sp>
      <p:sp>
        <p:nvSpPr>
          <p:cNvPr id="86044" name="Rectangle 28"/>
          <p:cNvSpPr>
            <a:spLocks noChangeArrowheads="1"/>
          </p:cNvSpPr>
          <p:nvPr/>
        </p:nvSpPr>
        <p:spPr bwMode="auto">
          <a:xfrm rot="18600000">
            <a:off x="4987132" y="4956231"/>
            <a:ext cx="16716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400" b="1" smtClean="0">
                <a:solidFill>
                  <a:srgbClr val="FFFFFF"/>
                </a:solidFill>
                <a:effectLst>
                  <a:outerShdw blurRad="38100" dist="38100" dir="2700000" algn="tl">
                    <a:srgbClr val="000000"/>
                  </a:outerShdw>
                </a:effectLst>
                <a:latin typeface="Times New Roman" panose="02020603050405020304" pitchFamily="18" charset="0"/>
                <a:ea typeface="MS PGothic" panose="020B0600070205080204" pitchFamily="50" charset="-128"/>
              </a:rPr>
              <a:t>4’OH-CB198/3’-203</a:t>
            </a:r>
          </a:p>
        </p:txBody>
      </p:sp>
      <p:sp>
        <p:nvSpPr>
          <p:cNvPr id="86045" name="Rectangle 29"/>
          <p:cNvSpPr>
            <a:spLocks noChangeArrowheads="1"/>
          </p:cNvSpPr>
          <p:nvPr/>
        </p:nvSpPr>
        <p:spPr bwMode="auto">
          <a:xfrm rot="18600000">
            <a:off x="5768181" y="4924482"/>
            <a:ext cx="16732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ja-JP" sz="1700" b="1" smtClean="0">
                <a:solidFill>
                  <a:srgbClr val="FFFF00"/>
                </a:solidFill>
                <a:effectLst>
                  <a:outerShdw blurRad="38100" dist="38100" dir="2700000" algn="tl">
                    <a:srgbClr val="000000"/>
                  </a:outerShdw>
                </a:effectLst>
                <a:latin typeface="Times New Roman" panose="02020603050405020304" pitchFamily="18" charset="0"/>
                <a:ea typeface="MS PGothic" panose="020B0600070205080204" pitchFamily="50" charset="-128"/>
              </a:rPr>
              <a:t>Total OH-PCBs</a:t>
            </a:r>
          </a:p>
        </p:txBody>
      </p:sp>
      <p:sp>
        <p:nvSpPr>
          <p:cNvPr id="86046" name="Line 30"/>
          <p:cNvSpPr>
            <a:spLocks noChangeShapeType="1"/>
          </p:cNvSpPr>
          <p:nvPr/>
        </p:nvSpPr>
        <p:spPr bwMode="auto">
          <a:xfrm>
            <a:off x="985838" y="2739287"/>
            <a:ext cx="6488112"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ja-JP" altLang="en-US" smtClean="0">
              <a:solidFill>
                <a:srgbClr val="000000"/>
              </a:solidFill>
              <a:latin typeface="Times" panose="02020603050405020304" pitchFamily="18" charset="0"/>
            </a:endParaRPr>
          </a:p>
        </p:txBody>
      </p:sp>
      <p:sp>
        <p:nvSpPr>
          <p:cNvPr id="86047" name="Rectangle 31"/>
          <p:cNvSpPr>
            <a:spLocks noChangeArrowheads="1"/>
          </p:cNvSpPr>
          <p:nvPr/>
        </p:nvSpPr>
        <p:spPr bwMode="auto">
          <a:xfrm>
            <a:off x="7437438" y="2523387"/>
            <a:ext cx="1655762" cy="40481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ja-JP" sz="2000" b="1" smtClean="0">
                <a:solidFill>
                  <a:srgbClr val="FF00FF"/>
                </a:solidFill>
                <a:effectLst>
                  <a:outerShdw blurRad="38100" dist="38100" dir="2700000" algn="tl">
                    <a:srgbClr val="000000"/>
                  </a:outerShdw>
                </a:effectLst>
                <a:latin typeface="Times New Roman" panose="02020603050405020304" pitchFamily="18" charset="0"/>
                <a:ea typeface="平成角ゴシック" charset="-128"/>
              </a:rPr>
              <a:t>34.2 (0.1 nM)</a:t>
            </a:r>
          </a:p>
        </p:txBody>
      </p:sp>
      <p:sp>
        <p:nvSpPr>
          <p:cNvPr id="86048" name="Rectangle 32"/>
          <p:cNvSpPr>
            <a:spLocks noChangeArrowheads="1"/>
          </p:cNvSpPr>
          <p:nvPr/>
        </p:nvSpPr>
        <p:spPr bwMode="auto">
          <a:xfrm>
            <a:off x="7446963" y="2802787"/>
            <a:ext cx="1655762" cy="404813"/>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25400">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15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抑制レベル</a:t>
            </a:r>
            <a:r>
              <a:rPr lang="ja-JP" altLang="en-US" sz="1500" b="1" baseline="3000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a:t>
            </a:r>
          </a:p>
        </p:txBody>
      </p:sp>
      <p:sp>
        <p:nvSpPr>
          <p:cNvPr id="86052" name="Rectangle 36"/>
          <p:cNvSpPr>
            <a:spLocks noChangeArrowheads="1"/>
          </p:cNvSpPr>
          <p:nvPr/>
        </p:nvSpPr>
        <p:spPr bwMode="auto">
          <a:xfrm>
            <a:off x="7319758" y="4935986"/>
            <a:ext cx="1708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8F8F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aseline="30000"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a:t>
            </a:r>
            <a:r>
              <a:rPr lang="en-US" altLang="ja-JP" sz="1400"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Iwasaki </a:t>
            </a:r>
            <a:r>
              <a:rPr lang="en-US" altLang="ja-JP" sz="1400" i="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et al.</a:t>
            </a:r>
            <a:r>
              <a:rPr lang="en-US" altLang="ja-JP" sz="1400"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 (2002)</a:t>
            </a:r>
          </a:p>
        </p:txBody>
      </p:sp>
      <p:sp>
        <p:nvSpPr>
          <p:cNvPr id="86053" name="Rectangle 37"/>
          <p:cNvSpPr>
            <a:spLocks noChangeArrowheads="1"/>
          </p:cNvSpPr>
          <p:nvPr/>
        </p:nvSpPr>
        <p:spPr bwMode="auto">
          <a:xfrm>
            <a:off x="546100" y="6035210"/>
            <a:ext cx="8005763" cy="476250"/>
          </a:xfrm>
          <a:prstGeom prst="rect">
            <a:avLst/>
          </a:prstGeom>
          <a:gradFill rotWithShape="0">
            <a:gsLst>
              <a:gs pos="0">
                <a:srgbClr val="00007C"/>
              </a:gs>
              <a:gs pos="100000">
                <a:srgbClr val="00007C">
                  <a:gamma/>
                  <a:shade val="50196"/>
                  <a:invGamma/>
                </a:srgbClr>
              </a:gs>
            </a:gsLst>
            <a:lin ang="2700000" scaled="1"/>
          </a:gra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ja-JP" altLang="en-US" b="1" dirty="0"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複合曝露や未同定異性体の毒性情報、リスク評価が必要</a:t>
            </a:r>
          </a:p>
        </p:txBody>
      </p:sp>
    </p:spTree>
    <p:extLst>
      <p:ext uri="{BB962C8B-B14F-4D97-AF65-F5344CB8AC3E}">
        <p14:creationId xmlns:p14="http://schemas.microsoft.com/office/powerpoint/2010/main" val="3079204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53"/>
                                        </p:tgtEl>
                                        <p:attrNameLst>
                                          <p:attrName>style.visibility</p:attrName>
                                        </p:attrNameLst>
                                      </p:cBhvr>
                                      <p:to>
                                        <p:strVal val="visible"/>
                                      </p:to>
                                    </p:set>
                                    <p:animEffect transition="in" filter="wipe(up)">
                                      <p:cBhvr>
                                        <p:cTn id="7" dur="500"/>
                                        <p:tgtEl>
                                          <p:spTgt spid="86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638" y="3249613"/>
            <a:ext cx="29654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1995" y="3866054"/>
            <a:ext cx="3394075"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Text Box 5"/>
          <p:cNvSpPr txBox="1">
            <a:spLocks noChangeArrowheads="1"/>
          </p:cNvSpPr>
          <p:nvPr/>
        </p:nvSpPr>
        <p:spPr bwMode="auto">
          <a:xfrm>
            <a:off x="0" y="634232"/>
            <a:ext cx="9144000" cy="1862048"/>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Aft>
                <a:spcPts val="600"/>
              </a:spcAft>
            </a:pPr>
            <a:r>
              <a:rPr lang="en-US" altLang="ja-JP" sz="2800" b="1" dirty="0">
                <a:solidFill>
                  <a:srgbClr val="FFFF00"/>
                </a:solidFill>
                <a:effectLst>
                  <a:outerShdw blurRad="38100" dist="38100" dir="2700000" algn="tl">
                    <a:srgbClr val="000000"/>
                  </a:outerShdw>
                </a:effectLst>
                <a:latin typeface="MS PGothic" pitchFamily="50" charset="-128"/>
                <a:ea typeface="MS PGothic" pitchFamily="50" charset="-128"/>
              </a:rPr>
              <a:t>PCBs</a:t>
            </a:r>
            <a:r>
              <a:rPr lang="ja-JP" altLang="en-US" sz="2800" b="1" dirty="0">
                <a:solidFill>
                  <a:srgbClr val="FFFF00"/>
                </a:solidFill>
                <a:effectLst>
                  <a:outerShdw blurRad="38100" dist="38100" dir="2700000" algn="tl">
                    <a:srgbClr val="000000"/>
                  </a:outerShdw>
                </a:effectLst>
                <a:latin typeface="MS PGothic" pitchFamily="50" charset="-128"/>
                <a:ea typeface="MS PGothic" pitchFamily="50" charset="-128"/>
              </a:rPr>
              <a:t>およびその他</a:t>
            </a:r>
            <a:r>
              <a:rPr lang="en-US" altLang="ja-JP" sz="2800" b="1" dirty="0">
                <a:solidFill>
                  <a:srgbClr val="FFFF00"/>
                </a:solidFill>
                <a:effectLst>
                  <a:outerShdw blurRad="38100" dist="38100" dir="2700000" algn="tl">
                    <a:srgbClr val="000000"/>
                  </a:outerShdw>
                </a:effectLst>
                <a:latin typeface="MS PGothic" pitchFamily="50" charset="-128"/>
                <a:ea typeface="MS PGothic" pitchFamily="50" charset="-128"/>
              </a:rPr>
              <a:t>POPs</a:t>
            </a:r>
            <a:r>
              <a:rPr lang="ja-JP" altLang="en-US" sz="2800" b="1" dirty="0">
                <a:solidFill>
                  <a:srgbClr val="FFFF00"/>
                </a:solidFill>
                <a:effectLst>
                  <a:outerShdw blurRad="38100" dist="38100" dir="2700000" algn="tl">
                    <a:srgbClr val="000000"/>
                  </a:outerShdw>
                </a:effectLst>
                <a:latin typeface="MS PGothic" pitchFamily="50" charset="-128"/>
                <a:ea typeface="MS PGothic" pitchFamily="50" charset="-128"/>
              </a:rPr>
              <a:t>による地球環境汚染と生態</a:t>
            </a:r>
            <a:r>
              <a:rPr lang="ja-JP" altLang="en-US" sz="2800" b="1" dirty="0" smtClean="0">
                <a:solidFill>
                  <a:srgbClr val="FFFF00"/>
                </a:solidFill>
                <a:effectLst>
                  <a:outerShdw blurRad="38100" dist="38100" dir="2700000" algn="tl">
                    <a:srgbClr val="000000"/>
                  </a:outerShdw>
                </a:effectLst>
                <a:latin typeface="MS PGothic" pitchFamily="50" charset="-128"/>
                <a:ea typeface="MS PGothic" pitchFamily="50" charset="-128"/>
              </a:rPr>
              <a:t>影響</a:t>
            </a:r>
            <a:endParaRPr lang="ja-JP" altLang="en-US" sz="1600" b="1" dirty="0" smtClean="0">
              <a:solidFill>
                <a:srgbClr val="FFFF99"/>
              </a:solidFill>
              <a:effectLst>
                <a:outerShdw blurRad="38100" dist="38100" dir="2700000" algn="tl">
                  <a:srgbClr val="000000"/>
                </a:outerShdw>
              </a:effectLst>
              <a:latin typeface="MS PGothic" pitchFamily="50" charset="-128"/>
              <a:ea typeface="MS PGothic" pitchFamily="50" charset="-128"/>
            </a:endParaRPr>
          </a:p>
          <a:p>
            <a:pPr algn="ctr">
              <a:lnSpc>
                <a:spcPct val="110000"/>
              </a:lnSpc>
            </a:pPr>
            <a:r>
              <a:rPr lang="ja-JP" altLang="en-US" b="1" dirty="0" smtClean="0">
                <a:solidFill>
                  <a:schemeClr val="bg1"/>
                </a:solidFill>
                <a:effectLst>
                  <a:outerShdw blurRad="38100" dist="38100" dir="2700000" algn="tl">
                    <a:srgbClr val="000000"/>
                  </a:outerShdw>
                </a:effectLst>
                <a:latin typeface="MS PGothic" pitchFamily="50" charset="-128"/>
                <a:ea typeface="MS PGothic" pitchFamily="50" charset="-128"/>
              </a:rPr>
              <a:t>高橋</a:t>
            </a:r>
            <a:r>
              <a:rPr lang="ja-JP" altLang="en-US" b="1" dirty="0">
                <a:solidFill>
                  <a:schemeClr val="bg1"/>
                </a:solidFill>
                <a:effectLst>
                  <a:outerShdw blurRad="38100" dist="38100" dir="2700000" algn="tl">
                    <a:srgbClr val="000000"/>
                  </a:outerShdw>
                </a:effectLst>
                <a:latin typeface="MS PGothic" pitchFamily="50" charset="-128"/>
                <a:ea typeface="MS PGothic" pitchFamily="50" charset="-128"/>
              </a:rPr>
              <a:t>　</a:t>
            </a:r>
            <a:r>
              <a:rPr lang="ja-JP" altLang="en-US" b="1" dirty="0" smtClean="0">
                <a:solidFill>
                  <a:schemeClr val="bg1"/>
                </a:solidFill>
                <a:effectLst>
                  <a:outerShdw blurRad="38100" dist="38100" dir="2700000" algn="tl">
                    <a:srgbClr val="000000"/>
                  </a:outerShdw>
                </a:effectLst>
                <a:latin typeface="MS PGothic" pitchFamily="50" charset="-128"/>
                <a:ea typeface="MS PGothic" pitchFamily="50" charset="-128"/>
              </a:rPr>
              <a:t>真</a:t>
            </a:r>
            <a:endParaRPr lang="ja-JP" altLang="en-US" b="1" i="1" dirty="0">
              <a:solidFill>
                <a:schemeClr val="bg1"/>
              </a:solidFill>
              <a:effectLst>
                <a:outerShdw blurRad="38100" dist="38100" dir="2700000" algn="tl">
                  <a:srgbClr val="000000"/>
                </a:outerShdw>
              </a:effectLst>
              <a:latin typeface="MS PGothic" pitchFamily="50" charset="-128"/>
              <a:ea typeface="MS PGothic" pitchFamily="50" charset="-128"/>
            </a:endParaRPr>
          </a:p>
          <a:p>
            <a:pPr algn="ctr">
              <a:lnSpc>
                <a:spcPct val="110000"/>
              </a:lnSpc>
            </a:pPr>
            <a:r>
              <a:rPr lang="ja-JP" altLang="en-US" b="1" dirty="0">
                <a:solidFill>
                  <a:schemeClr val="bg1"/>
                </a:solidFill>
                <a:effectLst>
                  <a:outerShdw blurRad="38100" dist="38100" dir="2700000" algn="tl">
                    <a:srgbClr val="000000"/>
                  </a:outerShdw>
                </a:effectLst>
                <a:latin typeface="MS PGothic" pitchFamily="50" charset="-128"/>
                <a:ea typeface="MS PGothic" pitchFamily="50" charset="-128"/>
              </a:rPr>
              <a:t>愛媛</a:t>
            </a:r>
            <a:r>
              <a:rPr lang="ja-JP" altLang="en-US" b="1" dirty="0" smtClean="0">
                <a:solidFill>
                  <a:schemeClr val="bg1"/>
                </a:solidFill>
                <a:effectLst>
                  <a:outerShdw blurRad="38100" dist="38100" dir="2700000" algn="tl">
                    <a:srgbClr val="000000"/>
                  </a:outerShdw>
                </a:effectLst>
                <a:latin typeface="MS PGothic" pitchFamily="50" charset="-128"/>
                <a:ea typeface="MS PGothic" pitchFamily="50" charset="-128"/>
              </a:rPr>
              <a:t>大学大学院農学研究科附属先端環境技術センター</a:t>
            </a:r>
            <a:endParaRPr lang="en-US" altLang="ja-JP" b="1" dirty="0" smtClean="0">
              <a:solidFill>
                <a:schemeClr val="bg1"/>
              </a:solidFill>
              <a:effectLst>
                <a:outerShdw blurRad="38100" dist="38100" dir="2700000" algn="tl">
                  <a:srgbClr val="000000"/>
                </a:outerShdw>
              </a:effectLst>
              <a:latin typeface="MS PGothic" pitchFamily="50" charset="-128"/>
              <a:ea typeface="MS PGothic" pitchFamily="50" charset="-128"/>
            </a:endParaRPr>
          </a:p>
          <a:p>
            <a:pPr algn="ctr">
              <a:lnSpc>
                <a:spcPct val="110000"/>
              </a:lnSpc>
            </a:pPr>
            <a:r>
              <a:rPr lang="ja-JP" altLang="en-US" b="1" dirty="0" smtClean="0">
                <a:solidFill>
                  <a:schemeClr val="bg1"/>
                </a:solidFill>
                <a:effectLst>
                  <a:outerShdw blurRad="38100" dist="38100" dir="2700000" algn="tl">
                    <a:srgbClr val="000000"/>
                  </a:outerShdw>
                </a:effectLst>
                <a:latin typeface="MS PGothic" pitchFamily="50" charset="-128"/>
                <a:ea typeface="MS PGothic" pitchFamily="50" charset="-128"/>
              </a:rPr>
              <a:t>愛媛大学沿岸環境科学研究センター</a:t>
            </a:r>
            <a:endParaRPr lang="ja-JP" altLang="en-US" b="1" dirty="0">
              <a:solidFill>
                <a:schemeClr val="bg1"/>
              </a:solidFill>
              <a:effectLst>
                <a:outerShdw blurRad="38100" dist="38100" dir="2700000" algn="tl">
                  <a:srgbClr val="000000"/>
                </a:outerShdw>
              </a:effectLst>
              <a:latin typeface="MS PGothic" pitchFamily="50" charset="-128"/>
              <a:ea typeface="MS PGothic" pitchFamily="50" charset="-128"/>
            </a:endParaRPr>
          </a:p>
        </p:txBody>
      </p:sp>
      <p:sp>
        <p:nvSpPr>
          <p:cNvPr id="45064" name="Rectangle 8"/>
          <p:cNvSpPr>
            <a:spLocks noChangeArrowheads="1"/>
          </p:cNvSpPr>
          <p:nvPr/>
        </p:nvSpPr>
        <p:spPr bwMode="auto">
          <a:xfrm>
            <a:off x="542802" y="134584"/>
            <a:ext cx="8391525"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zh-CN" altLang="en-US" sz="1600" b="1" i="1" dirty="0">
                <a:solidFill>
                  <a:schemeClr val="bg1"/>
                </a:solidFill>
                <a:effectLst>
                  <a:outerShdw blurRad="38100" dist="38100" dir="2700000" algn="tl">
                    <a:srgbClr val="000000"/>
                  </a:outerShdw>
                </a:effectLst>
                <a:latin typeface="MS PGothic" pitchFamily="50" charset="-128"/>
                <a:ea typeface="MS PGothic" pitchFamily="50" charset="-128"/>
              </a:rPr>
              <a:t>第</a:t>
            </a:r>
            <a:r>
              <a:rPr lang="en-US" altLang="zh-CN" sz="1600" b="1" i="1" dirty="0">
                <a:solidFill>
                  <a:schemeClr val="bg1"/>
                </a:solidFill>
                <a:effectLst>
                  <a:outerShdw blurRad="38100" dist="38100" dir="2700000" algn="tl">
                    <a:srgbClr val="000000"/>
                  </a:outerShdw>
                </a:effectLst>
                <a:latin typeface="MS PGothic" pitchFamily="50" charset="-128"/>
                <a:ea typeface="MS PGothic" pitchFamily="50" charset="-128"/>
              </a:rPr>
              <a:t>11</a:t>
            </a:r>
            <a:r>
              <a:rPr lang="zh-CN" altLang="en-US" sz="1600" b="1" i="1" dirty="0">
                <a:solidFill>
                  <a:schemeClr val="bg1"/>
                </a:solidFill>
                <a:effectLst>
                  <a:outerShdw blurRad="38100" dist="38100" dir="2700000" algn="tl">
                    <a:srgbClr val="000000"/>
                  </a:outerShdw>
                </a:effectLst>
                <a:latin typeface="MS PGothic" pitchFamily="50" charset="-128"/>
                <a:ea typeface="MS PGothic" pitchFamily="50" charset="-128"/>
              </a:rPr>
              <a:t>回 </a:t>
            </a:r>
            <a:r>
              <a:rPr lang="en-US" altLang="zh-CN" sz="1600" b="1" i="1" dirty="0">
                <a:solidFill>
                  <a:schemeClr val="bg1"/>
                </a:solidFill>
                <a:effectLst>
                  <a:outerShdw blurRad="38100" dist="38100" dir="2700000" algn="tl">
                    <a:srgbClr val="000000"/>
                  </a:outerShdw>
                </a:effectLst>
                <a:latin typeface="MS PGothic" pitchFamily="50" charset="-128"/>
                <a:ea typeface="MS PGothic" pitchFamily="50" charset="-128"/>
              </a:rPr>
              <a:t>PCB</a:t>
            </a:r>
            <a:r>
              <a:rPr lang="zh-CN" altLang="en-US" sz="1600" b="1" i="1" dirty="0">
                <a:solidFill>
                  <a:schemeClr val="bg1"/>
                </a:solidFill>
                <a:effectLst>
                  <a:outerShdw blurRad="38100" dist="38100" dir="2700000" algn="tl">
                    <a:srgbClr val="000000"/>
                  </a:outerShdw>
                </a:effectLst>
                <a:latin typeface="MS PGothic" pitchFamily="50" charset="-128"/>
                <a:ea typeface="MS PGothic" pitchFamily="50" charset="-128"/>
              </a:rPr>
              <a:t>講演会</a:t>
            </a:r>
            <a:r>
              <a:rPr lang="ja-JP" altLang="en-US"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a:t>
            </a:r>
            <a:r>
              <a:rPr lang="en-US" altLang="ja-JP"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2016</a:t>
            </a:r>
            <a:r>
              <a:rPr lang="ja-JP" altLang="en-US"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年</a:t>
            </a:r>
            <a:r>
              <a:rPr lang="en-US" altLang="ja-JP"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6</a:t>
            </a:r>
            <a:r>
              <a:rPr lang="ja-JP" altLang="en-US"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月</a:t>
            </a:r>
            <a:r>
              <a:rPr lang="en-US" altLang="ja-JP"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2</a:t>
            </a:r>
            <a:r>
              <a:rPr lang="en-US" altLang="ja-JP" sz="1600" b="1" i="1" dirty="0">
                <a:solidFill>
                  <a:schemeClr val="bg1"/>
                </a:solidFill>
                <a:effectLst>
                  <a:outerShdw blurRad="38100" dist="38100" dir="2700000" algn="tl">
                    <a:srgbClr val="000000"/>
                  </a:outerShdw>
                </a:effectLst>
                <a:latin typeface="MS PGothic" pitchFamily="50" charset="-128"/>
                <a:ea typeface="MS PGothic" pitchFamily="50" charset="-128"/>
              </a:rPr>
              <a:t>1</a:t>
            </a:r>
            <a:r>
              <a:rPr lang="ja-JP" altLang="en-US"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日</a:t>
            </a:r>
            <a:r>
              <a:rPr lang="en-US" altLang="ja-JP"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 </a:t>
            </a:r>
            <a:r>
              <a:rPr lang="ja-JP" altLang="en-US"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愛媛大学</a:t>
            </a:r>
            <a:r>
              <a:rPr lang="en-US" altLang="ja-JP" sz="1600" b="1" i="1" dirty="0" smtClean="0">
                <a:solidFill>
                  <a:schemeClr val="bg1"/>
                </a:solidFill>
                <a:effectLst>
                  <a:outerShdw blurRad="38100" dist="38100" dir="2700000" algn="tl">
                    <a:srgbClr val="000000"/>
                  </a:outerShdw>
                </a:effectLst>
                <a:latin typeface="MS PGothic" pitchFamily="50" charset="-128"/>
                <a:ea typeface="MS PGothic" pitchFamily="50" charset="-128"/>
              </a:rPr>
              <a:t>)</a:t>
            </a:r>
          </a:p>
        </p:txBody>
      </p:sp>
      <p:pic>
        <p:nvPicPr>
          <p:cNvPr id="4506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4888" y="5451475"/>
            <a:ext cx="1585912" cy="542925"/>
          </a:xfrm>
          <a:prstGeom prst="rect">
            <a:avLst/>
          </a:prstGeom>
          <a:noFill/>
          <a:extLst>
            <a:ext uri="{909E8E84-426E-40DD-AFC4-6F175D3DCCD1}">
              <a14:hiddenFill xmlns:a14="http://schemas.microsoft.com/office/drawing/2010/main">
                <a:solidFill>
                  <a:srgbClr val="FFFFFF"/>
                </a:solidFill>
              </a14:hiddenFill>
            </a:ext>
          </a:extLst>
        </p:spPr>
      </p:pic>
      <p:sp>
        <p:nvSpPr>
          <p:cNvPr id="45066" name="Rectangle 10"/>
          <p:cNvSpPr>
            <a:spLocks noChangeArrowheads="1"/>
          </p:cNvSpPr>
          <p:nvPr/>
        </p:nvSpPr>
        <p:spPr bwMode="auto">
          <a:xfrm>
            <a:off x="3300095" y="6388592"/>
            <a:ext cx="22606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ja-JP" altLang="en-US" sz="1600" b="1" dirty="0">
                <a:solidFill>
                  <a:schemeClr val="bg1"/>
                </a:solidFill>
                <a:effectLst>
                  <a:outerShdw blurRad="38100" dist="38100" dir="2700000" algn="tl">
                    <a:srgbClr val="000000"/>
                  </a:outerShdw>
                </a:effectLst>
                <a:latin typeface="MS PGothic" pitchFamily="50" charset="-128"/>
                <a:ea typeface="MS PGothic" pitchFamily="50" charset="-128"/>
              </a:rPr>
              <a:t>南極海調査（</a:t>
            </a:r>
            <a:r>
              <a:rPr lang="en-US" altLang="ja-JP" sz="1600" b="1" dirty="0">
                <a:solidFill>
                  <a:schemeClr val="bg1"/>
                </a:solidFill>
                <a:effectLst>
                  <a:outerShdw blurRad="38100" dist="38100" dir="2700000" algn="tl">
                    <a:srgbClr val="000000"/>
                  </a:outerShdw>
                </a:effectLst>
                <a:latin typeface="MS PGothic" pitchFamily="50" charset="-128"/>
                <a:ea typeface="MS PGothic" pitchFamily="50" charset="-128"/>
              </a:rPr>
              <a:t>1980</a:t>
            </a:r>
            <a:r>
              <a:rPr lang="ja-JP" altLang="en-US" sz="1600" b="1" dirty="0">
                <a:solidFill>
                  <a:schemeClr val="bg1"/>
                </a:solidFill>
                <a:effectLst>
                  <a:outerShdw blurRad="38100" dist="38100" dir="2700000" algn="tl">
                    <a:srgbClr val="000000"/>
                  </a:outerShdw>
                </a:effectLst>
                <a:latin typeface="MS PGothic" pitchFamily="50" charset="-128"/>
                <a:ea typeface="MS PGothic" pitchFamily="50" charset="-128"/>
              </a:rPr>
              <a:t>年）</a:t>
            </a:r>
          </a:p>
        </p:txBody>
      </p:sp>
      <p:grpSp>
        <p:nvGrpSpPr>
          <p:cNvPr id="45068" name="Group 12"/>
          <p:cNvGrpSpPr>
            <a:grpSpLocks/>
          </p:cNvGrpSpPr>
          <p:nvPr/>
        </p:nvGrpSpPr>
        <p:grpSpPr bwMode="auto">
          <a:xfrm>
            <a:off x="3651548" y="2796562"/>
            <a:ext cx="2025650" cy="701675"/>
            <a:chOff x="267" y="2098"/>
            <a:chExt cx="1880" cy="652"/>
          </a:xfrm>
        </p:grpSpPr>
        <p:sp>
          <p:nvSpPr>
            <p:cNvPr id="45069" name="Text Box 13"/>
            <p:cNvSpPr txBox="1">
              <a:spLocks noChangeArrowheads="1"/>
            </p:cNvSpPr>
            <p:nvPr/>
          </p:nvSpPr>
          <p:spPr bwMode="auto">
            <a:xfrm>
              <a:off x="267" y="2346"/>
              <a:ext cx="508"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dirty="0" err="1">
                  <a:solidFill>
                    <a:schemeClr val="bg1"/>
                  </a:solidFill>
                  <a:latin typeface="Arial" pitchFamily="34" charset="0"/>
                  <a:ea typeface="MS PGothic" pitchFamily="50" charset="-128"/>
                </a:rPr>
                <a:t>Cl</a:t>
              </a:r>
              <a:r>
                <a:rPr lang="en-US" altLang="ja-JP" sz="1800" b="1" i="1" baseline="-25000" dirty="0" err="1">
                  <a:solidFill>
                    <a:schemeClr val="bg1"/>
                  </a:solidFill>
                  <a:latin typeface="Arial" pitchFamily="34" charset="0"/>
                  <a:ea typeface="MS PGothic" pitchFamily="50" charset="-128"/>
                </a:rPr>
                <a:t>m</a:t>
              </a:r>
              <a:endParaRPr lang="en-US" altLang="ja-JP" sz="1800" b="1" i="1" baseline="-25000">
                <a:solidFill>
                  <a:schemeClr val="bg1"/>
                </a:solidFill>
                <a:latin typeface="Arial" pitchFamily="34" charset="0"/>
                <a:ea typeface="MS PGothic" pitchFamily="50" charset="-128"/>
              </a:endParaRPr>
            </a:p>
          </p:txBody>
        </p:sp>
        <p:grpSp>
          <p:nvGrpSpPr>
            <p:cNvPr id="45070" name="Group 14"/>
            <p:cNvGrpSpPr>
              <a:grpSpLocks/>
            </p:cNvGrpSpPr>
            <p:nvPr/>
          </p:nvGrpSpPr>
          <p:grpSpPr bwMode="auto">
            <a:xfrm>
              <a:off x="556" y="2099"/>
              <a:ext cx="432" cy="374"/>
              <a:chOff x="1632" y="2703"/>
              <a:chExt cx="432" cy="374"/>
            </a:xfrm>
          </p:grpSpPr>
          <p:sp>
            <p:nvSpPr>
              <p:cNvPr id="45071" name="AutoShape 15"/>
              <p:cNvSpPr>
                <a:spLocks noChangeArrowheads="1"/>
              </p:cNvSpPr>
              <p:nvPr/>
            </p:nvSpPr>
            <p:spPr bwMode="auto">
              <a:xfrm>
                <a:off x="1632" y="2703"/>
                <a:ext cx="432" cy="374"/>
              </a:xfrm>
              <a:prstGeom prst="hexagon">
                <a:avLst>
                  <a:gd name="adj" fmla="val 28877"/>
                  <a:gd name="vf" fmla="val 115470"/>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72" name="Oval 16"/>
              <p:cNvSpPr>
                <a:spLocks noChangeArrowheads="1"/>
              </p:cNvSpPr>
              <p:nvPr/>
            </p:nvSpPr>
            <p:spPr bwMode="auto">
              <a:xfrm>
                <a:off x="1743" y="2779"/>
                <a:ext cx="210" cy="222"/>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73" name="Line 17"/>
            <p:cNvSpPr>
              <a:spLocks noChangeShapeType="1"/>
            </p:cNvSpPr>
            <p:nvPr/>
          </p:nvSpPr>
          <p:spPr bwMode="auto">
            <a:xfrm>
              <a:off x="992" y="2287"/>
              <a:ext cx="239"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74" name="Group 18"/>
            <p:cNvGrpSpPr>
              <a:grpSpLocks/>
            </p:cNvGrpSpPr>
            <p:nvPr/>
          </p:nvGrpSpPr>
          <p:grpSpPr bwMode="auto">
            <a:xfrm flipH="1">
              <a:off x="1233" y="2098"/>
              <a:ext cx="432" cy="374"/>
              <a:chOff x="1632" y="2703"/>
              <a:chExt cx="432" cy="374"/>
            </a:xfrm>
          </p:grpSpPr>
          <p:sp>
            <p:nvSpPr>
              <p:cNvPr id="45075" name="AutoShape 19"/>
              <p:cNvSpPr>
                <a:spLocks noChangeArrowheads="1"/>
              </p:cNvSpPr>
              <p:nvPr/>
            </p:nvSpPr>
            <p:spPr bwMode="auto">
              <a:xfrm>
                <a:off x="1632" y="2703"/>
                <a:ext cx="432" cy="374"/>
              </a:xfrm>
              <a:prstGeom prst="hexagon">
                <a:avLst>
                  <a:gd name="adj" fmla="val 28877"/>
                  <a:gd name="vf" fmla="val 115470"/>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76" name="Oval 20"/>
              <p:cNvSpPr>
                <a:spLocks noChangeArrowheads="1"/>
              </p:cNvSpPr>
              <p:nvPr/>
            </p:nvSpPr>
            <p:spPr bwMode="auto">
              <a:xfrm>
                <a:off x="1743" y="2779"/>
                <a:ext cx="210" cy="222"/>
              </a:xfrm>
              <a:prstGeom prst="ellipse">
                <a:avLst/>
              </a:pr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77" name="Line 21"/>
            <p:cNvSpPr>
              <a:spLocks noChangeShapeType="1"/>
            </p:cNvSpPr>
            <p:nvPr/>
          </p:nvSpPr>
          <p:spPr bwMode="auto">
            <a:xfrm flipH="1">
              <a:off x="501" y="2298"/>
              <a:ext cx="24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078" name="Line 22"/>
            <p:cNvSpPr>
              <a:spLocks noChangeShapeType="1"/>
            </p:cNvSpPr>
            <p:nvPr/>
          </p:nvSpPr>
          <p:spPr bwMode="auto">
            <a:xfrm>
              <a:off x="1479" y="2298"/>
              <a:ext cx="240" cy="144"/>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079" name="Text Box 23"/>
            <p:cNvSpPr txBox="1">
              <a:spLocks noChangeArrowheads="1"/>
            </p:cNvSpPr>
            <p:nvPr/>
          </p:nvSpPr>
          <p:spPr bwMode="auto">
            <a:xfrm>
              <a:off x="1677" y="2346"/>
              <a:ext cx="470"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800" b="1">
                  <a:solidFill>
                    <a:schemeClr val="bg1"/>
                  </a:solidFill>
                  <a:latin typeface="Arial" pitchFamily="34" charset="0"/>
                  <a:ea typeface="MS PGothic" pitchFamily="50" charset="-128"/>
                </a:rPr>
                <a:t>Cl</a:t>
              </a:r>
              <a:r>
                <a:rPr lang="en-US" altLang="ja-JP" sz="1800" b="1" i="1" baseline="-25000">
                  <a:solidFill>
                    <a:schemeClr val="bg1"/>
                  </a:solidFill>
                  <a:latin typeface="Arial" pitchFamily="34" charset="0"/>
                  <a:ea typeface="MS PGothic" pitchFamily="50" charset="-128"/>
                </a:rPr>
                <a:t>n</a:t>
              </a:r>
            </a:p>
          </p:txBody>
        </p:sp>
        <p:sp>
          <p:nvSpPr>
            <p:cNvPr id="45080" name="Text Box 24"/>
            <p:cNvSpPr txBox="1">
              <a:spLocks noChangeArrowheads="1"/>
            </p:cNvSpPr>
            <p:nvPr/>
          </p:nvSpPr>
          <p:spPr bwMode="auto">
            <a:xfrm>
              <a:off x="1046" y="2523"/>
              <a:ext cx="171" cy="2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endParaRPr lang="ja-JP" altLang="ja-JP" sz="1000" b="1">
                <a:solidFill>
                  <a:schemeClr val="bg1"/>
                </a:solidFill>
                <a:latin typeface="Arial" pitchFamily="34" charset="0"/>
                <a:ea typeface="HGS創英角ｺﾞｼｯｸUB" pitchFamily="50" charset="-128"/>
              </a:endParaRPr>
            </a:p>
          </p:txBody>
        </p:sp>
      </p:grpSp>
      <p:sp>
        <p:nvSpPr>
          <p:cNvPr id="45081" name="Rectangle 25"/>
          <p:cNvSpPr>
            <a:spLocks noChangeArrowheads="1"/>
          </p:cNvSpPr>
          <p:nvPr/>
        </p:nvSpPr>
        <p:spPr bwMode="auto">
          <a:xfrm>
            <a:off x="3881120" y="3867642"/>
            <a:ext cx="227965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ja-JP" altLang="en-US" sz="2000" b="1">
                <a:solidFill>
                  <a:srgbClr val="FF0000"/>
                </a:solidFill>
                <a:effectLst>
                  <a:outerShdw blurRad="38100" dist="38100" dir="2700000" algn="tl">
                    <a:srgbClr val="000000"/>
                  </a:outerShdw>
                </a:effectLst>
                <a:latin typeface="MS PGothic" pitchFamily="50" charset="-128"/>
                <a:ea typeface="MS PGothic" pitchFamily="50" charset="-128"/>
              </a:rPr>
              <a:t>汚染の分布・ゆくえ</a:t>
            </a:r>
          </a:p>
        </p:txBody>
      </p:sp>
      <p:sp>
        <p:nvSpPr>
          <p:cNvPr id="45082" name="Rectangle 26"/>
          <p:cNvSpPr>
            <a:spLocks noChangeArrowheads="1"/>
          </p:cNvSpPr>
          <p:nvPr/>
        </p:nvSpPr>
        <p:spPr bwMode="auto">
          <a:xfrm>
            <a:off x="6649081" y="3249613"/>
            <a:ext cx="2183769"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ja-JP" altLang="en-US" sz="2000" b="1" dirty="0">
                <a:solidFill>
                  <a:srgbClr val="FF0000"/>
                </a:solidFill>
                <a:effectLst>
                  <a:outerShdw blurRad="38100" dist="38100" dir="2700000" algn="tl">
                    <a:srgbClr val="000000"/>
                  </a:outerShdw>
                </a:effectLst>
                <a:latin typeface="MS PGothic" pitchFamily="50" charset="-128"/>
                <a:ea typeface="MS PGothic" pitchFamily="50" charset="-128"/>
              </a:rPr>
              <a:t>汚染の過去</a:t>
            </a:r>
            <a:r>
              <a:rPr lang="ja-JP" altLang="en-US" sz="2000" b="1" dirty="0" smtClean="0">
                <a:solidFill>
                  <a:srgbClr val="FF0000"/>
                </a:solidFill>
                <a:effectLst>
                  <a:outerShdw blurRad="38100" dist="38100" dir="2700000" algn="tl">
                    <a:srgbClr val="000000"/>
                  </a:outerShdw>
                </a:effectLst>
                <a:latin typeface="MS PGothic" pitchFamily="50" charset="-128"/>
                <a:ea typeface="MS PGothic" pitchFamily="50" charset="-128"/>
              </a:rPr>
              <a:t>復元と将来課題</a:t>
            </a:r>
            <a:endParaRPr lang="ja-JP" altLang="en-US" sz="2000" b="1" dirty="0">
              <a:solidFill>
                <a:srgbClr val="FF0000"/>
              </a:solidFill>
              <a:effectLst>
                <a:outerShdw blurRad="38100" dist="38100" dir="2700000" algn="tl">
                  <a:srgbClr val="000000"/>
                </a:outerShdw>
              </a:effectLst>
              <a:latin typeface="MS PGothic" pitchFamily="50" charset="-128"/>
              <a:ea typeface="MS PGothic" pitchFamily="50" charset="-128"/>
            </a:endParaRPr>
          </a:p>
        </p:txBody>
      </p:sp>
      <p:pic>
        <p:nvPicPr>
          <p:cNvPr id="45059" name="Picture 3" descr="名称未設定-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83" y="3166771"/>
            <a:ext cx="3241675" cy="2432050"/>
          </a:xfrm>
          <a:prstGeom prst="rect">
            <a:avLst/>
          </a:prstGeom>
          <a:noFill/>
          <a:extLst>
            <a:ext uri="{909E8E84-426E-40DD-AFC4-6F175D3DCCD1}">
              <a14:hiddenFill xmlns:a14="http://schemas.microsoft.com/office/drawing/2010/main">
                <a:solidFill>
                  <a:srgbClr val="FFFFFF"/>
                </a:solidFill>
              </a14:hiddenFill>
            </a:ext>
          </a:extLst>
        </p:spPr>
      </p:pic>
      <p:sp>
        <p:nvSpPr>
          <p:cNvPr id="45067" name="Rectangle 11"/>
          <p:cNvSpPr>
            <a:spLocks noChangeArrowheads="1"/>
          </p:cNvSpPr>
          <p:nvPr/>
        </p:nvSpPr>
        <p:spPr bwMode="auto">
          <a:xfrm>
            <a:off x="74530" y="5598821"/>
            <a:ext cx="410051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ja-JP" altLang="en-US" sz="1600" b="1" dirty="0">
                <a:solidFill>
                  <a:schemeClr val="bg1"/>
                </a:solidFill>
                <a:effectLst>
                  <a:outerShdw blurRad="38100" dist="38100" dir="2700000" algn="tl">
                    <a:srgbClr val="000000"/>
                  </a:outerShdw>
                </a:effectLst>
                <a:latin typeface="MS PGothic" pitchFamily="50" charset="-128"/>
                <a:ea typeface="MS PGothic" pitchFamily="50" charset="-128"/>
              </a:rPr>
              <a:t>アザラシの大量死　（</a:t>
            </a:r>
            <a:r>
              <a:rPr lang="en-US" altLang="ja-JP" sz="1600" b="1" dirty="0">
                <a:solidFill>
                  <a:schemeClr val="bg1"/>
                </a:solidFill>
                <a:effectLst>
                  <a:outerShdw blurRad="38100" dist="38100" dir="2700000" algn="tl">
                    <a:srgbClr val="000000"/>
                  </a:outerShdw>
                </a:effectLst>
                <a:latin typeface="MS PGothic" pitchFamily="50" charset="-128"/>
                <a:ea typeface="MS PGothic" pitchFamily="50" charset="-128"/>
              </a:rPr>
              <a:t>1988</a:t>
            </a:r>
            <a:r>
              <a:rPr lang="ja-JP" altLang="en-US" sz="1600" b="1" dirty="0">
                <a:solidFill>
                  <a:schemeClr val="bg1"/>
                </a:solidFill>
                <a:effectLst>
                  <a:outerShdw blurRad="38100" dist="38100" dir="2700000" algn="tl">
                    <a:srgbClr val="000000"/>
                  </a:outerShdw>
                </a:effectLst>
                <a:latin typeface="MS PGothic" pitchFamily="50" charset="-128"/>
                <a:ea typeface="MS PGothic" pitchFamily="50" charset="-128"/>
              </a:rPr>
              <a:t>年、北海）</a:t>
            </a:r>
          </a:p>
        </p:txBody>
      </p:sp>
      <p:sp>
        <p:nvSpPr>
          <p:cNvPr id="45083" name="Rectangle 27"/>
          <p:cNvSpPr>
            <a:spLocks noChangeArrowheads="1"/>
          </p:cNvSpPr>
          <p:nvPr/>
        </p:nvSpPr>
        <p:spPr bwMode="auto">
          <a:xfrm>
            <a:off x="504508" y="3176296"/>
            <a:ext cx="271938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sz="2000" b="1">
                <a:solidFill>
                  <a:srgbClr val="FF0000"/>
                </a:solidFill>
                <a:effectLst>
                  <a:outerShdw blurRad="38100" dist="38100" dir="2700000" algn="tl">
                    <a:srgbClr val="000000"/>
                  </a:outerShdw>
                </a:effectLst>
                <a:latin typeface="MS PGothic" pitchFamily="50" charset="-128"/>
                <a:ea typeface="MS PGothic" pitchFamily="50" charset="-128"/>
              </a:rPr>
              <a:t>生態系への蓄積と影響</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269875" y="242888"/>
            <a:ext cx="85867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ja-JP" altLang="en-US" sz="3200" b="1">
                <a:latin typeface="Times New Roman" pitchFamily="18" charset="0"/>
              </a:rPr>
              <a:t>生物の健康に影響する二つの要因</a:t>
            </a:r>
          </a:p>
        </p:txBody>
      </p:sp>
      <p:sp>
        <p:nvSpPr>
          <p:cNvPr id="217091" name="Text Box 3"/>
          <p:cNvSpPr txBox="1">
            <a:spLocks noChangeArrowheads="1"/>
          </p:cNvSpPr>
          <p:nvPr/>
        </p:nvSpPr>
        <p:spPr bwMode="auto">
          <a:xfrm>
            <a:off x="3261113" y="2603500"/>
            <a:ext cx="30059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000" dirty="0">
                <a:latin typeface="ＭＳ ゴシック" panose="020B0609070205080204" pitchFamily="49" charset="-128"/>
                <a:ea typeface="ＭＳ ゴシック" panose="020B0609070205080204" pitchFamily="49" charset="-128"/>
              </a:rPr>
              <a:t>繁殖率低下・免疫力低下</a:t>
            </a:r>
          </a:p>
          <a:p>
            <a:pPr algn="ctr"/>
            <a:r>
              <a:rPr lang="ja-JP" altLang="en-US" sz="2000" dirty="0" smtClean="0">
                <a:latin typeface="ＭＳ ゴシック" panose="020B0609070205080204" pitchFamily="49" charset="-128"/>
                <a:ea typeface="ＭＳ ゴシック" panose="020B0609070205080204" pitchFamily="49" charset="-128"/>
              </a:rPr>
              <a:t>内分泌</a:t>
            </a:r>
            <a:r>
              <a:rPr lang="ja-JP" altLang="en-US" sz="2000" dirty="0">
                <a:latin typeface="ＭＳ ゴシック" panose="020B0609070205080204" pitchFamily="49" charset="-128"/>
                <a:ea typeface="ＭＳ ゴシック" panose="020B0609070205080204" pitchFamily="49" charset="-128"/>
              </a:rPr>
              <a:t>系</a:t>
            </a:r>
            <a:r>
              <a:rPr lang="ja-JP" altLang="en-US" sz="2000" dirty="0" smtClean="0">
                <a:latin typeface="ＭＳ ゴシック" panose="020B0609070205080204" pitchFamily="49" charset="-128"/>
                <a:ea typeface="ＭＳ ゴシック" panose="020B0609070205080204" pitchFamily="49" charset="-128"/>
              </a:rPr>
              <a:t>異常・行動異常</a:t>
            </a:r>
            <a:endParaRPr lang="ja-JP" altLang="en-US" sz="2000" dirty="0">
              <a:latin typeface="ＭＳ ゴシック" panose="020B0609070205080204" pitchFamily="49" charset="-128"/>
              <a:ea typeface="ＭＳ ゴシック" panose="020B0609070205080204" pitchFamily="49" charset="-128"/>
            </a:endParaRPr>
          </a:p>
        </p:txBody>
      </p:sp>
      <p:sp>
        <p:nvSpPr>
          <p:cNvPr id="217092" name="Text Box 4"/>
          <p:cNvSpPr txBox="1">
            <a:spLocks noChangeArrowheads="1"/>
          </p:cNvSpPr>
          <p:nvPr/>
        </p:nvSpPr>
        <p:spPr bwMode="auto">
          <a:xfrm>
            <a:off x="7468385" y="2681288"/>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000">
                <a:latin typeface="ＭＳ ゴシック" panose="020B0609070205080204" pitchFamily="49" charset="-128"/>
                <a:ea typeface="ＭＳ ゴシック" panose="020B0609070205080204" pitchFamily="49" charset="-128"/>
              </a:rPr>
              <a:t>中毒死</a:t>
            </a:r>
          </a:p>
        </p:txBody>
      </p:sp>
      <p:sp>
        <p:nvSpPr>
          <p:cNvPr id="217093" name="Rectangle 5"/>
          <p:cNvSpPr>
            <a:spLocks noChangeArrowheads="1"/>
          </p:cNvSpPr>
          <p:nvPr/>
        </p:nvSpPr>
        <p:spPr bwMode="auto">
          <a:xfrm>
            <a:off x="822325" y="1096963"/>
            <a:ext cx="1754188"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r>
              <a:rPr lang="ja-JP" altLang="en-US" sz="2800" b="1">
                <a:solidFill>
                  <a:srgbClr val="FFFF00"/>
                </a:solidFill>
                <a:latin typeface="MS PGothic" pitchFamily="50" charset="-128"/>
              </a:rPr>
              <a:t>遺伝要因</a:t>
            </a:r>
            <a:endParaRPr lang="ja-JP" altLang="en-US" sz="2800" b="1">
              <a:solidFill>
                <a:srgbClr val="FFFF00"/>
              </a:solidFill>
              <a:latin typeface="Arial" pitchFamily="34" charset="0"/>
            </a:endParaRPr>
          </a:p>
        </p:txBody>
      </p:sp>
      <p:sp>
        <p:nvSpPr>
          <p:cNvPr id="217094" name="Rectangle 6"/>
          <p:cNvSpPr>
            <a:spLocks noChangeArrowheads="1"/>
          </p:cNvSpPr>
          <p:nvPr/>
        </p:nvSpPr>
        <p:spPr bwMode="auto">
          <a:xfrm>
            <a:off x="6940550" y="1096963"/>
            <a:ext cx="168275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lgn="r"/>
            <a:r>
              <a:rPr lang="ja-JP" altLang="en-US" sz="2800" b="1">
                <a:solidFill>
                  <a:srgbClr val="FFFF00"/>
                </a:solidFill>
                <a:latin typeface="MS PGothic" pitchFamily="50" charset="-128"/>
              </a:rPr>
              <a:t>環境要因</a:t>
            </a:r>
            <a:endParaRPr lang="ja-JP" altLang="en-US" sz="2800" b="1">
              <a:solidFill>
                <a:srgbClr val="FFFF00"/>
              </a:solidFill>
              <a:latin typeface="Arial" pitchFamily="34" charset="0"/>
            </a:endParaRPr>
          </a:p>
        </p:txBody>
      </p:sp>
      <p:sp>
        <p:nvSpPr>
          <p:cNvPr id="217095" name="AutoShape 7"/>
          <p:cNvSpPr>
            <a:spLocks noChangeArrowheads="1"/>
          </p:cNvSpPr>
          <p:nvPr/>
        </p:nvSpPr>
        <p:spPr bwMode="auto">
          <a:xfrm>
            <a:off x="822325" y="1343025"/>
            <a:ext cx="7800975" cy="1187450"/>
          </a:xfrm>
          <a:prstGeom prst="diamond">
            <a:avLst/>
          </a:prstGeom>
          <a:gradFill rotWithShape="0">
            <a:gsLst>
              <a:gs pos="0">
                <a:srgbClr val="FF00FF"/>
              </a:gs>
              <a:gs pos="100000">
                <a:schemeClr val="bg1"/>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096" name="Text Box 8"/>
          <p:cNvSpPr txBox="1">
            <a:spLocks noChangeArrowheads="1"/>
          </p:cNvSpPr>
          <p:nvPr/>
        </p:nvSpPr>
        <p:spPr bwMode="auto">
          <a:xfrm>
            <a:off x="1229162" y="2681288"/>
            <a:ext cx="697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2000" dirty="0">
                <a:latin typeface="ＭＳ ゴシック" panose="020B0609070205080204" pitchFamily="49" charset="-128"/>
                <a:ea typeface="ＭＳ ゴシック" panose="020B0609070205080204" pitchFamily="49" charset="-128"/>
              </a:rPr>
              <a:t>淘汰</a:t>
            </a:r>
          </a:p>
        </p:txBody>
      </p:sp>
      <p:sp>
        <p:nvSpPr>
          <p:cNvPr id="217097" name="Rectangle 9"/>
          <p:cNvSpPr>
            <a:spLocks noChangeArrowheads="1"/>
          </p:cNvSpPr>
          <p:nvPr/>
        </p:nvSpPr>
        <p:spPr bwMode="auto">
          <a:xfrm>
            <a:off x="314960" y="5707063"/>
            <a:ext cx="838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ja-JP" altLang="en-US" b="1" dirty="0">
                <a:solidFill>
                  <a:srgbClr val="FFFF00"/>
                </a:solidFill>
                <a:latin typeface="Trebuchet MS" pitchFamily="34" charset="0"/>
                <a:ea typeface="MS PGothic" pitchFamily="50" charset="-128"/>
              </a:rPr>
              <a:t>化学物質のリスク評価に</a:t>
            </a:r>
            <a:r>
              <a:rPr lang="ja-JP" altLang="en-US" b="1" dirty="0" smtClean="0">
                <a:solidFill>
                  <a:srgbClr val="FFFF00"/>
                </a:solidFill>
                <a:latin typeface="Trebuchet MS" pitchFamily="34" charset="0"/>
                <a:ea typeface="MS PGothic" pitchFamily="50" charset="-128"/>
              </a:rPr>
              <a:t>は生物種特異的な感受性に係わる</a:t>
            </a:r>
            <a:endParaRPr lang="en-US" altLang="ja-JP" b="1" dirty="0" smtClean="0">
              <a:solidFill>
                <a:srgbClr val="FFFF00"/>
              </a:solidFill>
              <a:latin typeface="Trebuchet MS" pitchFamily="34" charset="0"/>
              <a:ea typeface="MS PGothic" pitchFamily="50" charset="-128"/>
            </a:endParaRPr>
          </a:p>
          <a:p>
            <a:pPr algn="ctr"/>
            <a:r>
              <a:rPr lang="ja-JP" altLang="en-US" b="1" dirty="0" smtClean="0">
                <a:solidFill>
                  <a:srgbClr val="FFFF00"/>
                </a:solidFill>
                <a:latin typeface="Trebuchet MS" pitchFamily="34" charset="0"/>
                <a:ea typeface="MS PGothic" pitchFamily="50" charset="-128"/>
              </a:rPr>
              <a:t>遺伝</a:t>
            </a:r>
            <a:r>
              <a:rPr lang="ja-JP" altLang="en-US" b="1" dirty="0">
                <a:solidFill>
                  <a:srgbClr val="FFFF00"/>
                </a:solidFill>
                <a:latin typeface="Trebuchet MS" pitchFamily="34" charset="0"/>
                <a:ea typeface="MS PGothic" pitchFamily="50" charset="-128"/>
              </a:rPr>
              <a:t>要因の理解が</a:t>
            </a:r>
            <a:r>
              <a:rPr lang="ja-JP" altLang="en-US" b="1" dirty="0" smtClean="0">
                <a:solidFill>
                  <a:srgbClr val="FFFF00"/>
                </a:solidFill>
                <a:latin typeface="Trebuchet MS" pitchFamily="34" charset="0"/>
                <a:ea typeface="MS PGothic" pitchFamily="50" charset="-128"/>
              </a:rPr>
              <a:t>不可欠</a:t>
            </a:r>
            <a:endParaRPr lang="ja-JP" altLang="en-US" b="1" dirty="0">
              <a:solidFill>
                <a:srgbClr val="FFFF00"/>
              </a:solidFill>
              <a:latin typeface="Trebuchet MS" pitchFamily="34" charset="0"/>
              <a:ea typeface="MS PGothic" pitchFamily="50" charset="-128"/>
            </a:endParaRPr>
          </a:p>
        </p:txBody>
      </p:sp>
      <p:sp>
        <p:nvSpPr>
          <p:cNvPr id="217098" name="Rectangle 10"/>
          <p:cNvSpPr>
            <a:spLocks noChangeArrowheads="1"/>
          </p:cNvSpPr>
          <p:nvPr/>
        </p:nvSpPr>
        <p:spPr bwMode="auto">
          <a:xfrm>
            <a:off x="3694113" y="3556000"/>
            <a:ext cx="2116137" cy="1892300"/>
          </a:xfrm>
          <a:prstGeom prst="rect">
            <a:avLst/>
          </a:prstGeom>
          <a:solidFill>
            <a:srgbClr val="80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ja-JP" altLang="en-US" sz="2800" b="1" dirty="0">
                <a:solidFill>
                  <a:srgbClr val="800040"/>
                </a:solidFill>
                <a:effectLst>
                  <a:outerShdw blurRad="38100" dist="38100" dir="2700000" algn="tl">
                    <a:srgbClr val="000000"/>
                  </a:outerShdw>
                </a:effectLst>
                <a:latin typeface="Trebuchet MS" pitchFamily="34" charset="0"/>
                <a:ea typeface="MS PGothic" pitchFamily="50" charset="-128"/>
              </a:rPr>
              <a:t>環境要因</a:t>
            </a:r>
          </a:p>
          <a:p>
            <a:pPr algn="ctr">
              <a:lnSpc>
                <a:spcPct val="120000"/>
              </a:lnSpc>
            </a:pPr>
            <a:r>
              <a:rPr lang="ja-JP" altLang="en-US" sz="2800" b="1" dirty="0" smtClean="0">
                <a:solidFill>
                  <a:srgbClr val="800040"/>
                </a:solidFill>
                <a:effectLst>
                  <a:outerShdw blurRad="38100" dist="38100" dir="2700000" algn="tl">
                    <a:srgbClr val="000000"/>
                  </a:outerShdw>
                </a:effectLst>
                <a:latin typeface="Trebuchet MS" pitchFamily="34" charset="0"/>
                <a:ea typeface="MS PGothic" pitchFamily="50" charset="-128"/>
              </a:rPr>
              <a:t>曝露量</a:t>
            </a:r>
          </a:p>
          <a:p>
            <a:pPr algn="ctr">
              <a:lnSpc>
                <a:spcPct val="120000"/>
              </a:lnSpc>
            </a:pPr>
            <a:r>
              <a:rPr lang="ja-JP" altLang="en-US" sz="2800" b="1" dirty="0" smtClean="0">
                <a:solidFill>
                  <a:srgbClr val="800040"/>
                </a:solidFill>
                <a:effectLst>
                  <a:outerShdw blurRad="38100" dist="38100" dir="2700000" algn="tl">
                    <a:srgbClr val="000000"/>
                  </a:outerShdw>
                </a:effectLst>
                <a:latin typeface="Trebuchet MS" pitchFamily="34" charset="0"/>
                <a:ea typeface="MS PGothic" pitchFamily="50" charset="-128"/>
              </a:rPr>
              <a:t>多い</a:t>
            </a:r>
            <a:r>
              <a:rPr lang="en-US" altLang="ja-JP" sz="2800" b="1" dirty="0" smtClean="0">
                <a:solidFill>
                  <a:srgbClr val="800040"/>
                </a:solidFill>
                <a:effectLst>
                  <a:outerShdw blurRad="38100" dist="38100" dir="2700000" algn="tl">
                    <a:srgbClr val="000000"/>
                  </a:outerShdw>
                </a:effectLst>
                <a:latin typeface="Trebuchet MS" pitchFamily="34" charset="0"/>
                <a:ea typeface="MS PGothic" pitchFamily="50" charset="-128"/>
              </a:rPr>
              <a:t>/</a:t>
            </a:r>
            <a:r>
              <a:rPr lang="ja-JP" altLang="en-US" sz="2800" b="1" dirty="0" smtClean="0">
                <a:solidFill>
                  <a:srgbClr val="800040"/>
                </a:solidFill>
                <a:effectLst>
                  <a:outerShdw blurRad="38100" dist="38100" dir="2700000" algn="tl">
                    <a:srgbClr val="000000"/>
                  </a:outerShdw>
                </a:effectLst>
                <a:latin typeface="Trebuchet MS" pitchFamily="34" charset="0"/>
                <a:ea typeface="MS PGothic" pitchFamily="50" charset="-128"/>
              </a:rPr>
              <a:t>少ない</a:t>
            </a:r>
            <a:endParaRPr lang="ja-JP" altLang="en-US" sz="3600" b="1" dirty="0">
              <a:solidFill>
                <a:srgbClr val="800040"/>
              </a:solidFill>
              <a:effectLst>
                <a:outerShdw blurRad="38100" dist="38100" dir="2700000" algn="tl">
                  <a:srgbClr val="000000"/>
                </a:outerShdw>
              </a:effectLst>
              <a:latin typeface="Trebuchet MS" pitchFamily="34" charset="0"/>
              <a:ea typeface="MS PGothic" pitchFamily="50" charset="-128"/>
            </a:endParaRPr>
          </a:p>
        </p:txBody>
      </p:sp>
      <p:sp>
        <p:nvSpPr>
          <p:cNvPr id="217099" name="Text Box 11"/>
          <p:cNvSpPr txBox="1">
            <a:spLocks noChangeArrowheads="1"/>
          </p:cNvSpPr>
          <p:nvPr/>
        </p:nvSpPr>
        <p:spPr bwMode="auto">
          <a:xfrm>
            <a:off x="2536825" y="3727450"/>
            <a:ext cx="862013"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9600"/>
              <a:t>F</a:t>
            </a:r>
          </a:p>
        </p:txBody>
      </p:sp>
      <p:grpSp>
        <p:nvGrpSpPr>
          <p:cNvPr id="217100" name="Group 12"/>
          <p:cNvGrpSpPr>
            <a:grpSpLocks/>
          </p:cNvGrpSpPr>
          <p:nvPr/>
        </p:nvGrpSpPr>
        <p:grpSpPr bwMode="auto">
          <a:xfrm>
            <a:off x="3494088" y="3432175"/>
            <a:ext cx="319087" cy="2101850"/>
            <a:chOff x="1103" y="1816"/>
            <a:chExt cx="217" cy="1672"/>
          </a:xfrm>
        </p:grpSpPr>
        <p:sp>
          <p:nvSpPr>
            <p:cNvPr id="217101" name="Freeform 13"/>
            <p:cNvSpPr>
              <a:spLocks/>
            </p:cNvSpPr>
            <p:nvPr/>
          </p:nvSpPr>
          <p:spPr bwMode="auto">
            <a:xfrm>
              <a:off x="1103" y="1816"/>
              <a:ext cx="217" cy="200"/>
            </a:xfrm>
            <a:custGeom>
              <a:avLst/>
              <a:gdLst>
                <a:gd name="T0" fmla="*/ 217 w 217"/>
                <a:gd name="T1" fmla="*/ 0 h 200"/>
                <a:gd name="T2" fmla="*/ 33 w 217"/>
                <a:gd name="T3" fmla="*/ 48 h 200"/>
                <a:gd name="T4" fmla="*/ 17 w 217"/>
                <a:gd name="T5" fmla="*/ 200 h 200"/>
              </a:gdLst>
              <a:ahLst/>
              <a:cxnLst>
                <a:cxn ang="0">
                  <a:pos x="T0" y="T1"/>
                </a:cxn>
                <a:cxn ang="0">
                  <a:pos x="T2" y="T3"/>
                </a:cxn>
                <a:cxn ang="0">
                  <a:pos x="T4" y="T5"/>
                </a:cxn>
              </a:cxnLst>
              <a:rect l="0" t="0" r="r" b="b"/>
              <a:pathLst>
                <a:path w="217" h="200">
                  <a:moveTo>
                    <a:pt x="217" y="0"/>
                  </a:moveTo>
                  <a:cubicBezTo>
                    <a:pt x="141" y="7"/>
                    <a:pt x="66" y="15"/>
                    <a:pt x="33" y="48"/>
                  </a:cubicBezTo>
                  <a:cubicBezTo>
                    <a:pt x="0" y="81"/>
                    <a:pt x="20" y="179"/>
                    <a:pt x="17" y="20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102" name="Freeform 14"/>
            <p:cNvSpPr>
              <a:spLocks/>
            </p:cNvSpPr>
            <p:nvPr/>
          </p:nvSpPr>
          <p:spPr bwMode="auto">
            <a:xfrm flipV="1">
              <a:off x="1103" y="3288"/>
              <a:ext cx="217" cy="200"/>
            </a:xfrm>
            <a:custGeom>
              <a:avLst/>
              <a:gdLst>
                <a:gd name="T0" fmla="*/ 217 w 217"/>
                <a:gd name="T1" fmla="*/ 0 h 200"/>
                <a:gd name="T2" fmla="*/ 33 w 217"/>
                <a:gd name="T3" fmla="*/ 48 h 200"/>
                <a:gd name="T4" fmla="*/ 17 w 217"/>
                <a:gd name="T5" fmla="*/ 200 h 200"/>
              </a:gdLst>
              <a:ahLst/>
              <a:cxnLst>
                <a:cxn ang="0">
                  <a:pos x="T0" y="T1"/>
                </a:cxn>
                <a:cxn ang="0">
                  <a:pos x="T2" y="T3"/>
                </a:cxn>
                <a:cxn ang="0">
                  <a:pos x="T4" y="T5"/>
                </a:cxn>
              </a:cxnLst>
              <a:rect l="0" t="0" r="r" b="b"/>
              <a:pathLst>
                <a:path w="217" h="200">
                  <a:moveTo>
                    <a:pt x="217" y="0"/>
                  </a:moveTo>
                  <a:cubicBezTo>
                    <a:pt x="141" y="7"/>
                    <a:pt x="66" y="15"/>
                    <a:pt x="33" y="48"/>
                  </a:cubicBezTo>
                  <a:cubicBezTo>
                    <a:pt x="0" y="81"/>
                    <a:pt x="20" y="179"/>
                    <a:pt x="17" y="20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103" name="Line 15"/>
            <p:cNvSpPr>
              <a:spLocks noChangeShapeType="1"/>
            </p:cNvSpPr>
            <p:nvPr/>
          </p:nvSpPr>
          <p:spPr bwMode="auto">
            <a:xfrm>
              <a:off x="1119" y="2000"/>
              <a:ext cx="0" cy="12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17104" name="Group 16"/>
          <p:cNvGrpSpPr>
            <a:grpSpLocks/>
          </p:cNvGrpSpPr>
          <p:nvPr/>
        </p:nvGrpSpPr>
        <p:grpSpPr bwMode="auto">
          <a:xfrm flipH="1">
            <a:off x="8215313" y="3432175"/>
            <a:ext cx="319087" cy="2101850"/>
            <a:chOff x="1103" y="1816"/>
            <a:chExt cx="217" cy="1672"/>
          </a:xfrm>
        </p:grpSpPr>
        <p:sp>
          <p:nvSpPr>
            <p:cNvPr id="217105" name="Freeform 17"/>
            <p:cNvSpPr>
              <a:spLocks/>
            </p:cNvSpPr>
            <p:nvPr/>
          </p:nvSpPr>
          <p:spPr bwMode="auto">
            <a:xfrm>
              <a:off x="1103" y="1816"/>
              <a:ext cx="217" cy="200"/>
            </a:xfrm>
            <a:custGeom>
              <a:avLst/>
              <a:gdLst>
                <a:gd name="T0" fmla="*/ 217 w 217"/>
                <a:gd name="T1" fmla="*/ 0 h 200"/>
                <a:gd name="T2" fmla="*/ 33 w 217"/>
                <a:gd name="T3" fmla="*/ 48 h 200"/>
                <a:gd name="T4" fmla="*/ 17 w 217"/>
                <a:gd name="T5" fmla="*/ 200 h 200"/>
              </a:gdLst>
              <a:ahLst/>
              <a:cxnLst>
                <a:cxn ang="0">
                  <a:pos x="T0" y="T1"/>
                </a:cxn>
                <a:cxn ang="0">
                  <a:pos x="T2" y="T3"/>
                </a:cxn>
                <a:cxn ang="0">
                  <a:pos x="T4" y="T5"/>
                </a:cxn>
              </a:cxnLst>
              <a:rect l="0" t="0" r="r" b="b"/>
              <a:pathLst>
                <a:path w="217" h="200">
                  <a:moveTo>
                    <a:pt x="217" y="0"/>
                  </a:moveTo>
                  <a:cubicBezTo>
                    <a:pt x="141" y="7"/>
                    <a:pt x="66" y="15"/>
                    <a:pt x="33" y="48"/>
                  </a:cubicBezTo>
                  <a:cubicBezTo>
                    <a:pt x="0" y="81"/>
                    <a:pt x="20" y="179"/>
                    <a:pt x="17" y="20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106" name="Freeform 18"/>
            <p:cNvSpPr>
              <a:spLocks/>
            </p:cNvSpPr>
            <p:nvPr/>
          </p:nvSpPr>
          <p:spPr bwMode="auto">
            <a:xfrm flipV="1">
              <a:off x="1103" y="3288"/>
              <a:ext cx="217" cy="200"/>
            </a:xfrm>
            <a:custGeom>
              <a:avLst/>
              <a:gdLst>
                <a:gd name="T0" fmla="*/ 217 w 217"/>
                <a:gd name="T1" fmla="*/ 0 h 200"/>
                <a:gd name="T2" fmla="*/ 33 w 217"/>
                <a:gd name="T3" fmla="*/ 48 h 200"/>
                <a:gd name="T4" fmla="*/ 17 w 217"/>
                <a:gd name="T5" fmla="*/ 200 h 200"/>
              </a:gdLst>
              <a:ahLst/>
              <a:cxnLst>
                <a:cxn ang="0">
                  <a:pos x="T0" y="T1"/>
                </a:cxn>
                <a:cxn ang="0">
                  <a:pos x="T2" y="T3"/>
                </a:cxn>
                <a:cxn ang="0">
                  <a:pos x="T4" y="T5"/>
                </a:cxn>
              </a:cxnLst>
              <a:rect l="0" t="0" r="r" b="b"/>
              <a:pathLst>
                <a:path w="217" h="200">
                  <a:moveTo>
                    <a:pt x="217" y="0"/>
                  </a:moveTo>
                  <a:cubicBezTo>
                    <a:pt x="141" y="7"/>
                    <a:pt x="66" y="15"/>
                    <a:pt x="33" y="48"/>
                  </a:cubicBezTo>
                  <a:cubicBezTo>
                    <a:pt x="0" y="81"/>
                    <a:pt x="20" y="179"/>
                    <a:pt x="17" y="20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107" name="Line 19"/>
            <p:cNvSpPr>
              <a:spLocks noChangeShapeType="1"/>
            </p:cNvSpPr>
            <p:nvPr/>
          </p:nvSpPr>
          <p:spPr bwMode="auto">
            <a:xfrm>
              <a:off x="1119" y="2000"/>
              <a:ext cx="0" cy="129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17108" name="Rectangle 20"/>
          <p:cNvSpPr>
            <a:spLocks noChangeArrowheads="1"/>
          </p:cNvSpPr>
          <p:nvPr/>
        </p:nvSpPr>
        <p:spPr bwMode="auto">
          <a:xfrm>
            <a:off x="6159500" y="3556000"/>
            <a:ext cx="2116138" cy="1917700"/>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120000"/>
              </a:lnSpc>
            </a:pPr>
            <a:r>
              <a:rPr lang="ja-JP" altLang="en-US" sz="2800" b="1">
                <a:solidFill>
                  <a:srgbClr val="FF0000"/>
                </a:solidFill>
                <a:effectLst>
                  <a:outerShdw blurRad="38100" dist="38100" dir="2700000" algn="tl">
                    <a:srgbClr val="000000"/>
                  </a:outerShdw>
                </a:effectLst>
                <a:latin typeface="Trebuchet MS" pitchFamily="34" charset="0"/>
                <a:ea typeface="MS PGothic" pitchFamily="50" charset="-128"/>
              </a:rPr>
              <a:t>遺伝要因</a:t>
            </a:r>
          </a:p>
          <a:p>
            <a:pPr algn="ctr">
              <a:lnSpc>
                <a:spcPct val="120000"/>
              </a:lnSpc>
            </a:pPr>
            <a:r>
              <a:rPr lang="ja-JP" altLang="en-US" sz="2800" b="1">
                <a:solidFill>
                  <a:srgbClr val="FF0000"/>
                </a:solidFill>
                <a:effectLst>
                  <a:outerShdw blurRad="38100" dist="38100" dir="2700000" algn="tl">
                    <a:srgbClr val="000000"/>
                  </a:outerShdw>
                </a:effectLst>
                <a:latin typeface="Trebuchet MS" pitchFamily="34" charset="0"/>
                <a:ea typeface="MS PGothic" pitchFamily="50" charset="-128"/>
              </a:rPr>
              <a:t>感受性</a:t>
            </a:r>
          </a:p>
          <a:p>
            <a:pPr algn="ctr">
              <a:lnSpc>
                <a:spcPct val="120000"/>
              </a:lnSpc>
            </a:pPr>
            <a:r>
              <a:rPr lang="ja-JP" altLang="en-US" sz="2800" b="1">
                <a:solidFill>
                  <a:srgbClr val="FF0000"/>
                </a:solidFill>
                <a:effectLst>
                  <a:outerShdw blurRad="38100" dist="38100" dir="2700000" algn="tl">
                    <a:srgbClr val="000000"/>
                  </a:outerShdw>
                </a:effectLst>
                <a:latin typeface="Trebuchet MS" pitchFamily="34" charset="0"/>
                <a:ea typeface="MS PGothic" pitchFamily="50" charset="-128"/>
              </a:rPr>
              <a:t>敏感</a:t>
            </a:r>
            <a:r>
              <a:rPr lang="en-US" altLang="ja-JP" sz="2800" b="1">
                <a:solidFill>
                  <a:srgbClr val="FF0000"/>
                </a:solidFill>
                <a:effectLst>
                  <a:outerShdw blurRad="38100" dist="38100" dir="2700000" algn="tl">
                    <a:srgbClr val="000000"/>
                  </a:outerShdw>
                </a:effectLst>
                <a:latin typeface="Trebuchet MS" pitchFamily="34" charset="0"/>
                <a:ea typeface="MS PGothic" pitchFamily="50" charset="-128"/>
              </a:rPr>
              <a:t>/</a:t>
            </a:r>
            <a:r>
              <a:rPr lang="ja-JP" altLang="en-US" sz="2800" b="1">
                <a:solidFill>
                  <a:srgbClr val="FF0000"/>
                </a:solidFill>
                <a:effectLst>
                  <a:outerShdw blurRad="38100" dist="38100" dir="2700000" algn="tl">
                    <a:srgbClr val="000000"/>
                  </a:outerShdw>
                </a:effectLst>
                <a:latin typeface="Trebuchet MS" pitchFamily="34" charset="0"/>
                <a:ea typeface="MS PGothic" pitchFamily="50" charset="-128"/>
              </a:rPr>
              <a:t>鈍感</a:t>
            </a:r>
            <a:endParaRPr lang="ja-JP" altLang="en-US" sz="3600" b="1">
              <a:solidFill>
                <a:srgbClr val="FF0000"/>
              </a:solidFill>
              <a:effectLst>
                <a:outerShdw blurRad="38100" dist="38100" dir="2700000" algn="tl">
                  <a:srgbClr val="000000"/>
                </a:outerShdw>
              </a:effectLst>
              <a:latin typeface="Trebuchet MS" pitchFamily="34" charset="0"/>
              <a:ea typeface="MS PGothic" pitchFamily="50" charset="-128"/>
            </a:endParaRPr>
          </a:p>
        </p:txBody>
      </p:sp>
      <p:sp>
        <p:nvSpPr>
          <p:cNvPr id="217109" name="Rectangle 21"/>
          <p:cNvSpPr>
            <a:spLocks noChangeArrowheads="1"/>
          </p:cNvSpPr>
          <p:nvPr/>
        </p:nvSpPr>
        <p:spPr bwMode="auto">
          <a:xfrm>
            <a:off x="241300" y="4013200"/>
            <a:ext cx="1851025" cy="8128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2800" b="1">
                <a:solidFill>
                  <a:srgbClr val="FFFF00"/>
                </a:solidFill>
                <a:latin typeface="Trebuchet MS" pitchFamily="34" charset="0"/>
                <a:ea typeface="MS PGothic" pitchFamily="50" charset="-128"/>
              </a:rPr>
              <a:t>リスク評価</a:t>
            </a:r>
            <a:endParaRPr lang="ja-JP" altLang="en-US" sz="2800" b="1">
              <a:solidFill>
                <a:schemeClr val="bg1"/>
              </a:solidFill>
              <a:latin typeface="Trebuchet MS" pitchFamily="34" charset="0"/>
              <a:ea typeface="MS PGothic" pitchFamily="50" charset="-128"/>
            </a:endParaRPr>
          </a:p>
        </p:txBody>
      </p:sp>
      <p:sp>
        <p:nvSpPr>
          <p:cNvPr id="217110" name="Rectangle 22"/>
          <p:cNvSpPr>
            <a:spLocks noChangeArrowheads="1"/>
          </p:cNvSpPr>
          <p:nvPr/>
        </p:nvSpPr>
        <p:spPr bwMode="auto">
          <a:xfrm>
            <a:off x="2092325" y="4271963"/>
            <a:ext cx="434975" cy="95250"/>
          </a:xfrm>
          <a:prstGeom prst="rect">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7111" name="Rectangle 23"/>
          <p:cNvSpPr>
            <a:spLocks noChangeArrowheads="1"/>
          </p:cNvSpPr>
          <p:nvPr/>
        </p:nvSpPr>
        <p:spPr bwMode="auto">
          <a:xfrm>
            <a:off x="2092325" y="4511675"/>
            <a:ext cx="434975" cy="95250"/>
          </a:xfrm>
          <a:prstGeom prst="rect">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ja-JP" altLang="en-US" dirty="0" smtClean="0"/>
              <a:t>ダイオキシン類の毒性に対する種間差</a:t>
            </a:r>
            <a:endParaRPr lang="ja-JP" altLang="en-US" dirty="0"/>
          </a:p>
        </p:txBody>
      </p:sp>
      <p:sp>
        <p:nvSpPr>
          <p:cNvPr id="219139" name="Rectangle 3"/>
          <p:cNvSpPr>
            <a:spLocks noChangeArrowheads="1"/>
          </p:cNvSpPr>
          <p:nvPr/>
        </p:nvSpPr>
        <p:spPr bwMode="auto">
          <a:xfrm>
            <a:off x="1835150" y="1125538"/>
            <a:ext cx="5905500" cy="5113337"/>
          </a:xfrm>
          <a:prstGeom prst="rect">
            <a:avLst/>
          </a:prstGeom>
          <a:noFill/>
          <a:ln>
            <a:noFill/>
          </a:ln>
          <a:effectLst/>
          <a:extLst>
            <a:ext uri="{909E8E84-426E-40DD-AFC4-6F175D3DCCD1}">
              <a14:hiddenFill xmlns:a14="http://schemas.microsoft.com/office/drawing/2010/main">
                <a:solidFill>
                  <a:srgbClr val="333333"/>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140" name="Rectangle 4"/>
          <p:cNvSpPr>
            <a:spLocks noChangeArrowheads="1"/>
          </p:cNvSpPr>
          <p:nvPr/>
        </p:nvSpPr>
        <p:spPr bwMode="auto">
          <a:xfrm>
            <a:off x="3009900" y="1052513"/>
            <a:ext cx="50673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19141" name="Rectangle 5"/>
          <p:cNvSpPr>
            <a:spLocks noChangeArrowheads="1"/>
          </p:cNvSpPr>
          <p:nvPr/>
        </p:nvSpPr>
        <p:spPr bwMode="auto">
          <a:xfrm rot="21600000">
            <a:off x="1122363" y="1270318"/>
            <a:ext cx="3657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altLang="ja-JP" sz="1800" b="1">
                <a:latin typeface="Tahoma" pitchFamily="34" charset="0"/>
                <a:ea typeface="ＭＳ ゴシック" pitchFamily="49" charset="-128"/>
              </a:rPr>
              <a:t>TCDD</a:t>
            </a:r>
            <a:r>
              <a:rPr lang="ja-JP" altLang="en-US" sz="1800">
                <a:latin typeface="HGP創英角ｺﾞｼｯｸUB" pitchFamily="50" charset="-128"/>
                <a:ea typeface="HGP創英角ｺﾞｼｯｸUB" pitchFamily="50" charset="-128"/>
              </a:rPr>
              <a:t>半数致死量</a:t>
            </a:r>
            <a:r>
              <a:rPr lang="ja-JP" altLang="en-US" sz="1800" b="1">
                <a:latin typeface="Tahoma" pitchFamily="34" charset="0"/>
                <a:ea typeface="ＭＳ ゴシック" pitchFamily="49" charset="-128"/>
              </a:rPr>
              <a:t> </a:t>
            </a:r>
            <a:r>
              <a:rPr lang="en-US" altLang="ja-JP" sz="1800" b="1">
                <a:latin typeface="Tahoma" pitchFamily="34" charset="0"/>
                <a:ea typeface="ＭＳ ゴシック" pitchFamily="49" charset="-128"/>
              </a:rPr>
              <a:t>(µg/kg bw)</a:t>
            </a:r>
          </a:p>
        </p:txBody>
      </p:sp>
      <p:sp>
        <p:nvSpPr>
          <p:cNvPr id="219142" name="Rectangle 6"/>
          <p:cNvSpPr>
            <a:spLocks noChangeArrowheads="1"/>
          </p:cNvSpPr>
          <p:nvPr/>
        </p:nvSpPr>
        <p:spPr bwMode="auto">
          <a:xfrm>
            <a:off x="3568701" y="2313305"/>
            <a:ext cx="14398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2100" b="1">
                <a:solidFill>
                  <a:srgbClr val="FFFFFF"/>
                </a:solidFill>
                <a:latin typeface="HGP創英角ｺﾞｼｯｸUB" pitchFamily="50" charset="-128"/>
                <a:ea typeface="HGP創英角ｺﾞｼｯｸUB" pitchFamily="50" charset="-128"/>
              </a:rPr>
              <a:t>ハムスター</a:t>
            </a:r>
            <a:endParaRPr lang="ja-JP" altLang="en-US" sz="2800">
              <a:latin typeface="Tahoma" pitchFamily="34" charset="0"/>
              <a:ea typeface="HGP創英角ｺﾞｼｯｸUB" pitchFamily="50" charset="-128"/>
            </a:endParaRPr>
          </a:p>
        </p:txBody>
      </p:sp>
      <p:sp>
        <p:nvSpPr>
          <p:cNvPr id="219143" name="Rectangle 7"/>
          <p:cNvSpPr>
            <a:spLocks noChangeArrowheads="1"/>
          </p:cNvSpPr>
          <p:nvPr/>
        </p:nvSpPr>
        <p:spPr bwMode="auto">
          <a:xfrm>
            <a:off x="3568701" y="3588068"/>
            <a:ext cx="237489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ja-JP" altLang="en-US" sz="2100" b="1" dirty="0" smtClean="0">
                <a:solidFill>
                  <a:srgbClr val="FFFFFF"/>
                </a:solidFill>
                <a:latin typeface="HGP創英角ｺﾞｼｯｸUB" pitchFamily="50" charset="-128"/>
                <a:ea typeface="HGP創英角ｺﾞｼｯｸUB" pitchFamily="50" charset="-128"/>
              </a:rPr>
              <a:t>マウス</a:t>
            </a:r>
            <a:r>
              <a:rPr lang="en-US" altLang="ja-JP" sz="2100" b="1" dirty="0" smtClean="0">
                <a:solidFill>
                  <a:srgbClr val="FFFFFF"/>
                </a:solidFill>
                <a:latin typeface="HGP創英角ｺﾞｼｯｸUB" pitchFamily="50" charset="-128"/>
                <a:ea typeface="HGP創英角ｺﾞｼｯｸUB" pitchFamily="50" charset="-128"/>
              </a:rPr>
              <a:t>C57/BL</a:t>
            </a:r>
            <a:endParaRPr lang="ja-JP" altLang="en-US" sz="2800" dirty="0">
              <a:latin typeface="Tahoma" pitchFamily="34" charset="0"/>
              <a:ea typeface="HGP創英角ｺﾞｼｯｸUB" pitchFamily="50" charset="-128"/>
            </a:endParaRPr>
          </a:p>
        </p:txBody>
      </p:sp>
      <p:sp>
        <p:nvSpPr>
          <p:cNvPr id="219144" name="Rectangle 8"/>
          <p:cNvSpPr>
            <a:spLocks noChangeArrowheads="1"/>
          </p:cNvSpPr>
          <p:nvPr/>
        </p:nvSpPr>
        <p:spPr bwMode="auto">
          <a:xfrm>
            <a:off x="3568701" y="3878263"/>
            <a:ext cx="9366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2100" b="1" dirty="0">
                <a:solidFill>
                  <a:srgbClr val="FFFFFF"/>
                </a:solidFill>
                <a:latin typeface="HGP創英角ｺﾞｼｯｸUB" pitchFamily="50" charset="-128"/>
                <a:ea typeface="HGP創英角ｺﾞｼｯｸUB" pitchFamily="50" charset="-128"/>
              </a:rPr>
              <a:t>ウサギ</a:t>
            </a:r>
            <a:endParaRPr lang="ja-JP" altLang="en-US" sz="2800" dirty="0">
              <a:latin typeface="Tahoma" pitchFamily="34" charset="0"/>
              <a:ea typeface="HGP創英角ｺﾞｼｯｸUB" pitchFamily="50" charset="-128"/>
            </a:endParaRPr>
          </a:p>
        </p:txBody>
      </p:sp>
      <p:sp>
        <p:nvSpPr>
          <p:cNvPr id="219145" name="Rectangle 9"/>
          <p:cNvSpPr>
            <a:spLocks noChangeArrowheads="1"/>
          </p:cNvSpPr>
          <p:nvPr/>
        </p:nvSpPr>
        <p:spPr bwMode="auto">
          <a:xfrm>
            <a:off x="3568700" y="1943418"/>
            <a:ext cx="21717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ja-JP" altLang="en-US" sz="2100" b="1" dirty="0" smtClean="0">
                <a:solidFill>
                  <a:srgbClr val="FFFFFF"/>
                </a:solidFill>
                <a:latin typeface="HGP創英角ｺﾞｼｯｸUB" pitchFamily="50" charset="-128"/>
                <a:ea typeface="HGP創英角ｺﾞｼｯｸUB" pitchFamily="50" charset="-128"/>
              </a:rPr>
              <a:t>マウス</a:t>
            </a:r>
            <a:r>
              <a:rPr lang="en-US" altLang="ja-JP" sz="2100" b="1" dirty="0" smtClean="0">
                <a:solidFill>
                  <a:srgbClr val="FFFFFF"/>
                </a:solidFill>
                <a:latin typeface="HGP創英角ｺﾞｼｯｸUB" pitchFamily="50" charset="-128"/>
                <a:ea typeface="HGP創英角ｺﾞｼｯｸUB" pitchFamily="50" charset="-128"/>
              </a:rPr>
              <a:t>Han/Wister</a:t>
            </a:r>
            <a:endParaRPr lang="ja-JP" altLang="en-US" sz="2800" dirty="0">
              <a:latin typeface="Tahoma" pitchFamily="34" charset="0"/>
              <a:ea typeface="HGP創英角ｺﾞｼｯｸUB" pitchFamily="50" charset="-128"/>
            </a:endParaRPr>
          </a:p>
        </p:txBody>
      </p:sp>
      <p:sp>
        <p:nvSpPr>
          <p:cNvPr id="219146" name="Rectangle 10"/>
          <p:cNvSpPr>
            <a:spLocks noChangeArrowheads="1"/>
          </p:cNvSpPr>
          <p:nvPr/>
        </p:nvSpPr>
        <p:spPr bwMode="auto">
          <a:xfrm>
            <a:off x="3568701" y="5531168"/>
            <a:ext cx="1295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2100" b="1">
                <a:solidFill>
                  <a:srgbClr val="FFFFFF"/>
                </a:solidFill>
                <a:latin typeface="HGP創英角ｺﾞｼｯｸUB" pitchFamily="50" charset="-128"/>
                <a:ea typeface="HGP創英角ｺﾞｼｯｸUB" pitchFamily="50" charset="-128"/>
              </a:rPr>
              <a:t>モルモット</a:t>
            </a:r>
            <a:endParaRPr lang="ja-JP" altLang="en-US" sz="2800">
              <a:latin typeface="Tahoma" pitchFamily="34" charset="0"/>
              <a:ea typeface="HGP創英角ｺﾞｼｯｸUB" pitchFamily="50" charset="-128"/>
            </a:endParaRPr>
          </a:p>
        </p:txBody>
      </p:sp>
      <p:sp>
        <p:nvSpPr>
          <p:cNvPr id="219147" name="Line 11"/>
          <p:cNvSpPr>
            <a:spLocks noChangeShapeType="1"/>
          </p:cNvSpPr>
          <p:nvPr/>
        </p:nvSpPr>
        <p:spPr bwMode="auto">
          <a:xfrm flipH="1">
            <a:off x="1828801" y="2225993"/>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148" name="Line 12"/>
          <p:cNvSpPr>
            <a:spLocks noChangeShapeType="1"/>
          </p:cNvSpPr>
          <p:nvPr/>
        </p:nvSpPr>
        <p:spPr bwMode="auto">
          <a:xfrm flipH="1">
            <a:off x="1828801" y="2403793"/>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149" name="Line 13"/>
          <p:cNvSpPr>
            <a:spLocks noChangeShapeType="1"/>
          </p:cNvSpPr>
          <p:nvPr/>
        </p:nvSpPr>
        <p:spPr bwMode="auto">
          <a:xfrm flipH="1">
            <a:off x="1828801" y="3797618"/>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150" name="Line 14"/>
          <p:cNvSpPr>
            <a:spLocks noChangeShapeType="1"/>
          </p:cNvSpPr>
          <p:nvPr/>
        </p:nvSpPr>
        <p:spPr bwMode="auto">
          <a:xfrm flipH="1">
            <a:off x="1828801" y="3997643"/>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151" name="Line 15"/>
          <p:cNvSpPr>
            <a:spLocks noChangeShapeType="1"/>
          </p:cNvSpPr>
          <p:nvPr/>
        </p:nvSpPr>
        <p:spPr bwMode="auto">
          <a:xfrm flipH="1">
            <a:off x="1828801" y="5697855"/>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9152" name="Line 16"/>
          <p:cNvSpPr>
            <a:spLocks noChangeShapeType="1"/>
          </p:cNvSpPr>
          <p:nvPr/>
        </p:nvSpPr>
        <p:spPr bwMode="auto">
          <a:xfrm>
            <a:off x="1762126" y="1625918"/>
            <a:ext cx="1587" cy="43434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3" name="Line 17"/>
          <p:cNvSpPr>
            <a:spLocks noChangeShapeType="1"/>
          </p:cNvSpPr>
          <p:nvPr/>
        </p:nvSpPr>
        <p:spPr bwMode="auto">
          <a:xfrm>
            <a:off x="1762126" y="5948680"/>
            <a:ext cx="107950"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4" name="Line 18"/>
          <p:cNvSpPr>
            <a:spLocks noChangeShapeType="1"/>
          </p:cNvSpPr>
          <p:nvPr/>
        </p:nvSpPr>
        <p:spPr bwMode="auto">
          <a:xfrm>
            <a:off x="1762126" y="5019993"/>
            <a:ext cx="107950" cy="15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5" name="Line 19"/>
          <p:cNvSpPr>
            <a:spLocks noChangeShapeType="1"/>
          </p:cNvSpPr>
          <p:nvPr/>
        </p:nvSpPr>
        <p:spPr bwMode="auto">
          <a:xfrm>
            <a:off x="1762126" y="4050030"/>
            <a:ext cx="107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6" name="Line 20"/>
          <p:cNvSpPr>
            <a:spLocks noChangeShapeType="1"/>
          </p:cNvSpPr>
          <p:nvPr/>
        </p:nvSpPr>
        <p:spPr bwMode="auto">
          <a:xfrm>
            <a:off x="1762126" y="3081655"/>
            <a:ext cx="107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7" name="Line 21"/>
          <p:cNvSpPr>
            <a:spLocks noChangeShapeType="1"/>
          </p:cNvSpPr>
          <p:nvPr/>
        </p:nvSpPr>
        <p:spPr bwMode="auto">
          <a:xfrm>
            <a:off x="1762126" y="2110105"/>
            <a:ext cx="107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8" name="Line 22"/>
          <p:cNvSpPr>
            <a:spLocks noChangeShapeType="1"/>
          </p:cNvSpPr>
          <p:nvPr/>
        </p:nvSpPr>
        <p:spPr bwMode="auto">
          <a:xfrm>
            <a:off x="1762126" y="1648143"/>
            <a:ext cx="107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9159" name="Rectangle 23"/>
          <p:cNvSpPr>
            <a:spLocks noChangeArrowheads="1"/>
          </p:cNvSpPr>
          <p:nvPr/>
        </p:nvSpPr>
        <p:spPr bwMode="auto">
          <a:xfrm>
            <a:off x="1508126" y="5799455"/>
            <a:ext cx="1254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wrap="none" lIns="0" tIns="0" rIns="0" bIns="0">
            <a:spAutoFit/>
          </a:bodyPr>
          <a:lstStyle/>
          <a:p>
            <a:pPr algn="ctr">
              <a:lnSpc>
                <a:spcPct val="110000"/>
              </a:lnSpc>
            </a:pPr>
            <a:r>
              <a:rPr lang="en-US" altLang="ja-JP" sz="1800">
                <a:solidFill>
                  <a:srgbClr val="FFFFFF"/>
                </a:solidFill>
                <a:latin typeface="Tahoma" pitchFamily="34" charset="0"/>
                <a:ea typeface="HGP創英角ｺﾞｼｯｸUB" pitchFamily="50" charset="-128"/>
              </a:rPr>
              <a:t>1</a:t>
            </a:r>
            <a:endParaRPr lang="en-US" altLang="ja-JP" sz="1800">
              <a:solidFill>
                <a:schemeClr val="bg1"/>
              </a:solidFill>
              <a:effectLst>
                <a:outerShdw blurRad="38100" dist="38100" dir="2700000" algn="tl">
                  <a:srgbClr val="FFFFFF"/>
                </a:outerShdw>
              </a:effectLst>
              <a:latin typeface="Tahoma" pitchFamily="34" charset="0"/>
              <a:ea typeface="HGP創英角ｺﾞｼｯｸUB" pitchFamily="50" charset="-128"/>
            </a:endParaRPr>
          </a:p>
        </p:txBody>
      </p:sp>
      <p:sp>
        <p:nvSpPr>
          <p:cNvPr id="219160" name="Rectangle 24"/>
          <p:cNvSpPr>
            <a:spLocks noChangeArrowheads="1"/>
          </p:cNvSpPr>
          <p:nvPr/>
        </p:nvSpPr>
        <p:spPr bwMode="auto">
          <a:xfrm>
            <a:off x="1384301" y="4859655"/>
            <a:ext cx="249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wrap="none" lIns="0" tIns="0" rIns="0" bIns="0">
            <a:spAutoFit/>
          </a:bodyPr>
          <a:lstStyle/>
          <a:p>
            <a:pPr algn="ctr">
              <a:lnSpc>
                <a:spcPct val="110000"/>
              </a:lnSpc>
            </a:pPr>
            <a:r>
              <a:rPr lang="en-US" altLang="ja-JP" sz="1800">
                <a:solidFill>
                  <a:srgbClr val="FFFFFF"/>
                </a:solidFill>
                <a:latin typeface="Tahoma" pitchFamily="34" charset="0"/>
                <a:ea typeface="HGP創英角ｺﾞｼｯｸUB" pitchFamily="50" charset="-128"/>
              </a:rPr>
              <a:t>10</a:t>
            </a:r>
            <a:endParaRPr lang="en-US" altLang="ja-JP" sz="1800">
              <a:solidFill>
                <a:schemeClr val="bg1"/>
              </a:solidFill>
              <a:effectLst>
                <a:outerShdw blurRad="38100" dist="38100" dir="2700000" algn="tl">
                  <a:srgbClr val="FFFFFF"/>
                </a:outerShdw>
              </a:effectLst>
              <a:latin typeface="Tahoma" pitchFamily="34" charset="0"/>
              <a:ea typeface="HGP創英角ｺﾞｼｯｸUB" pitchFamily="50" charset="-128"/>
            </a:endParaRPr>
          </a:p>
        </p:txBody>
      </p:sp>
      <p:sp>
        <p:nvSpPr>
          <p:cNvPr id="219161" name="Rectangle 25"/>
          <p:cNvSpPr>
            <a:spLocks noChangeArrowheads="1"/>
          </p:cNvSpPr>
          <p:nvPr/>
        </p:nvSpPr>
        <p:spPr bwMode="auto">
          <a:xfrm>
            <a:off x="1258888" y="3891280"/>
            <a:ext cx="3746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wrap="none" lIns="0" tIns="0" rIns="0" bIns="0">
            <a:spAutoFit/>
          </a:bodyPr>
          <a:lstStyle/>
          <a:p>
            <a:pPr algn="ctr">
              <a:lnSpc>
                <a:spcPct val="110000"/>
              </a:lnSpc>
            </a:pPr>
            <a:r>
              <a:rPr lang="en-US" altLang="ja-JP" sz="1800">
                <a:solidFill>
                  <a:srgbClr val="FFFFFF"/>
                </a:solidFill>
                <a:latin typeface="Tahoma" pitchFamily="34" charset="0"/>
                <a:ea typeface="HGP創英角ｺﾞｼｯｸUB" pitchFamily="50" charset="-128"/>
              </a:rPr>
              <a:t>100</a:t>
            </a:r>
            <a:endParaRPr lang="en-US" altLang="ja-JP" sz="1800">
              <a:solidFill>
                <a:schemeClr val="bg1"/>
              </a:solidFill>
              <a:effectLst>
                <a:outerShdw blurRad="38100" dist="38100" dir="2700000" algn="tl">
                  <a:srgbClr val="FFFFFF"/>
                </a:outerShdw>
              </a:effectLst>
              <a:latin typeface="Tahoma" pitchFamily="34" charset="0"/>
              <a:ea typeface="HGP創英角ｺﾞｼｯｸUB" pitchFamily="50" charset="-128"/>
            </a:endParaRPr>
          </a:p>
        </p:txBody>
      </p:sp>
      <p:sp>
        <p:nvSpPr>
          <p:cNvPr id="219162" name="Rectangle 26"/>
          <p:cNvSpPr>
            <a:spLocks noChangeArrowheads="1"/>
          </p:cNvSpPr>
          <p:nvPr/>
        </p:nvSpPr>
        <p:spPr bwMode="auto">
          <a:xfrm>
            <a:off x="1133476" y="2921318"/>
            <a:ext cx="49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wrap="none" lIns="0" tIns="0" rIns="0" bIns="0">
            <a:spAutoFit/>
          </a:bodyPr>
          <a:lstStyle/>
          <a:p>
            <a:pPr algn="ctr">
              <a:lnSpc>
                <a:spcPct val="110000"/>
              </a:lnSpc>
            </a:pPr>
            <a:r>
              <a:rPr lang="en-US" altLang="ja-JP" sz="1800">
                <a:solidFill>
                  <a:srgbClr val="FFFFFF"/>
                </a:solidFill>
                <a:latin typeface="Tahoma" pitchFamily="34" charset="0"/>
                <a:ea typeface="HGP創英角ｺﾞｼｯｸUB" pitchFamily="50" charset="-128"/>
              </a:rPr>
              <a:t>1000</a:t>
            </a:r>
            <a:endParaRPr lang="en-US" altLang="ja-JP" sz="1800">
              <a:solidFill>
                <a:schemeClr val="bg1"/>
              </a:solidFill>
              <a:effectLst>
                <a:outerShdw blurRad="38100" dist="38100" dir="2700000" algn="tl">
                  <a:srgbClr val="FFFFFF"/>
                </a:outerShdw>
              </a:effectLst>
              <a:latin typeface="Tahoma" pitchFamily="34" charset="0"/>
              <a:ea typeface="HGP創英角ｺﾞｼｯｸUB" pitchFamily="50" charset="-128"/>
            </a:endParaRPr>
          </a:p>
        </p:txBody>
      </p:sp>
      <p:sp>
        <p:nvSpPr>
          <p:cNvPr id="219163" name="Rectangle 27"/>
          <p:cNvSpPr>
            <a:spLocks noChangeArrowheads="1"/>
          </p:cNvSpPr>
          <p:nvPr/>
        </p:nvSpPr>
        <p:spPr bwMode="auto">
          <a:xfrm>
            <a:off x="1008063" y="1951355"/>
            <a:ext cx="6238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2"/>
                </a:solidFill>
                <a:miter lim="800000"/>
                <a:headEnd/>
                <a:tailEnd/>
              </a14:hiddenLine>
            </a:ext>
          </a:extLst>
        </p:spPr>
        <p:txBody>
          <a:bodyPr wrap="none" lIns="0" tIns="0" rIns="0" bIns="0">
            <a:spAutoFit/>
          </a:bodyPr>
          <a:lstStyle/>
          <a:p>
            <a:pPr algn="ctr">
              <a:lnSpc>
                <a:spcPct val="110000"/>
              </a:lnSpc>
            </a:pPr>
            <a:r>
              <a:rPr lang="en-US" altLang="ja-JP" sz="1800">
                <a:solidFill>
                  <a:srgbClr val="FFFFFF"/>
                </a:solidFill>
                <a:latin typeface="Tahoma" pitchFamily="34" charset="0"/>
                <a:ea typeface="HGP創英角ｺﾞｼｯｸUB" pitchFamily="50" charset="-128"/>
              </a:rPr>
              <a:t>10000</a:t>
            </a:r>
            <a:endParaRPr lang="en-US" altLang="ja-JP" sz="1800">
              <a:solidFill>
                <a:schemeClr val="bg1"/>
              </a:solidFill>
              <a:effectLst>
                <a:outerShdw blurRad="38100" dist="38100" dir="2700000" algn="tl">
                  <a:srgbClr val="FFFFFF"/>
                </a:outerShdw>
              </a:effectLst>
              <a:latin typeface="Tahoma" pitchFamily="34" charset="0"/>
              <a:ea typeface="HGP創英角ｺﾞｼｯｸUB" pitchFamily="50" charset="-128"/>
            </a:endParaRPr>
          </a:p>
        </p:txBody>
      </p:sp>
      <p:sp>
        <p:nvSpPr>
          <p:cNvPr id="219164" name="AutoShape 28"/>
          <p:cNvSpPr>
            <a:spLocks noChangeArrowheads="1"/>
          </p:cNvSpPr>
          <p:nvPr/>
        </p:nvSpPr>
        <p:spPr bwMode="auto">
          <a:xfrm>
            <a:off x="5435599" y="2394109"/>
            <a:ext cx="3609341" cy="3207068"/>
          </a:xfrm>
          <a:prstGeom prst="roundRect">
            <a:avLst>
              <a:gd name="adj" fmla="val 16667"/>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508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lnSpc>
                <a:spcPct val="110000"/>
              </a:lnSpc>
            </a:pPr>
            <a:r>
              <a:rPr lang="ja-JP" altLang="en-US" dirty="0" smtClean="0">
                <a:solidFill>
                  <a:srgbClr val="FF3300"/>
                </a:solidFill>
                <a:latin typeface="Tahoma" pitchFamily="34" charset="0"/>
                <a:ea typeface="HGP創英角ｺﾞｼｯｸUB" pitchFamily="50" charset="-128"/>
              </a:rPr>
              <a:t>ダイオキシン類に対する感受性は生物種により大きく異なるため、野生生物におけるそのリスク評価にも敏感</a:t>
            </a:r>
            <a:r>
              <a:rPr lang="ja-JP" altLang="en-US" dirty="0">
                <a:solidFill>
                  <a:srgbClr val="FF3300"/>
                </a:solidFill>
                <a:latin typeface="Tahoma" pitchFamily="34" charset="0"/>
                <a:ea typeface="HGP創英角ｺﾞｼｯｸUB" pitchFamily="50" charset="-128"/>
              </a:rPr>
              <a:t>・鈍感の</a:t>
            </a:r>
            <a:r>
              <a:rPr lang="ja-JP" altLang="en-US" dirty="0" smtClean="0">
                <a:solidFill>
                  <a:srgbClr val="FF3300"/>
                </a:solidFill>
                <a:latin typeface="Tahoma" pitchFamily="34" charset="0"/>
                <a:ea typeface="HGP創英角ｺﾞｼｯｸUB" pitchFamily="50" charset="-128"/>
              </a:rPr>
              <a:t>サイエンスが</a:t>
            </a:r>
            <a:r>
              <a:rPr lang="ja-JP" altLang="en-US" dirty="0">
                <a:solidFill>
                  <a:srgbClr val="FF3300"/>
                </a:solidFill>
                <a:latin typeface="Tahoma" pitchFamily="34" charset="0"/>
                <a:ea typeface="HGP創英角ｺﾞｼｯｸUB" pitchFamily="50" charset="-128"/>
              </a:rPr>
              <a:t>必要</a:t>
            </a:r>
            <a:endParaRPr lang="ja-JP" altLang="en-US" dirty="0">
              <a:solidFill>
                <a:srgbClr val="FF3300"/>
              </a:solidFill>
              <a:effectLst>
                <a:outerShdw blurRad="38100" dist="38100" dir="2700000" algn="tl">
                  <a:srgbClr val="FFFFFF"/>
                </a:outerShdw>
              </a:effectLst>
              <a:latin typeface="Tahoma" pitchFamily="34" charset="0"/>
              <a:ea typeface="HGP創英角ｺﾞｼｯｸUB" pitchFamily="50" charset="-128"/>
            </a:endParaRPr>
          </a:p>
        </p:txBody>
      </p:sp>
      <p:sp>
        <p:nvSpPr>
          <p:cNvPr id="57" name="Rectangle 8"/>
          <p:cNvSpPr>
            <a:spLocks noChangeArrowheads="1"/>
          </p:cNvSpPr>
          <p:nvPr/>
        </p:nvSpPr>
        <p:spPr bwMode="auto">
          <a:xfrm>
            <a:off x="3581401" y="5161280"/>
            <a:ext cx="9366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2100" b="1" dirty="0" smtClean="0">
                <a:solidFill>
                  <a:srgbClr val="FFFFFF"/>
                </a:solidFill>
                <a:latin typeface="HGP創英角ｺﾞｼｯｸUB" pitchFamily="50" charset="-128"/>
                <a:ea typeface="HGP創英角ｺﾞｼｯｸUB" pitchFamily="50" charset="-128"/>
              </a:rPr>
              <a:t>ミンク</a:t>
            </a:r>
            <a:endParaRPr lang="ja-JP" altLang="en-US" sz="2800" dirty="0">
              <a:latin typeface="Tahoma" pitchFamily="34" charset="0"/>
              <a:ea typeface="HGP創英角ｺﾞｼｯｸUB" pitchFamily="50" charset="-128"/>
            </a:endParaRPr>
          </a:p>
        </p:txBody>
      </p:sp>
      <p:sp>
        <p:nvSpPr>
          <p:cNvPr id="58" name="Line 14"/>
          <p:cNvSpPr>
            <a:spLocks noChangeShapeType="1"/>
          </p:cNvSpPr>
          <p:nvPr/>
        </p:nvSpPr>
        <p:spPr bwMode="auto">
          <a:xfrm flipH="1">
            <a:off x="1841501" y="5402580"/>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9" name="Line 14"/>
          <p:cNvSpPr>
            <a:spLocks noChangeShapeType="1"/>
          </p:cNvSpPr>
          <p:nvPr/>
        </p:nvSpPr>
        <p:spPr bwMode="auto">
          <a:xfrm flipH="1">
            <a:off x="1828801" y="4280218"/>
            <a:ext cx="1600200" cy="0"/>
          </a:xfrm>
          <a:prstGeom prst="line">
            <a:avLst/>
          </a:prstGeom>
          <a:noFill/>
          <a:ln w="76200">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 name="Rectangle 8"/>
          <p:cNvSpPr>
            <a:spLocks noChangeArrowheads="1"/>
          </p:cNvSpPr>
          <p:nvPr/>
        </p:nvSpPr>
        <p:spPr bwMode="auto">
          <a:xfrm>
            <a:off x="3568701" y="4191000"/>
            <a:ext cx="9366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ja-JP" altLang="en-US" sz="2100" b="1" dirty="0" smtClean="0">
                <a:solidFill>
                  <a:srgbClr val="FFFFFF"/>
                </a:solidFill>
                <a:latin typeface="HGP創英角ｺﾞｼｯｸUB" pitchFamily="50" charset="-128"/>
                <a:ea typeface="HGP創英角ｺﾞｼｯｸUB" pitchFamily="50" charset="-128"/>
              </a:rPr>
              <a:t>サル</a:t>
            </a:r>
            <a:endParaRPr lang="ja-JP" altLang="en-US" sz="2800" dirty="0">
              <a:latin typeface="Tahoma" pitchFamily="34" charset="0"/>
              <a:ea typeface="HGP創英角ｺﾞｼｯｸUB" pitchFamily="50"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2"/>
          <p:cNvSpPr txBox="1">
            <a:spLocks noChangeArrowheads="1"/>
          </p:cNvSpPr>
          <p:nvPr/>
        </p:nvSpPr>
        <p:spPr bwMode="auto">
          <a:xfrm>
            <a:off x="3848100" y="555625"/>
            <a:ext cx="52212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2800" b="1" dirty="0" err="1">
                <a:solidFill>
                  <a:srgbClr val="FFCC00"/>
                </a:solidFill>
                <a:latin typeface="平成明朝" charset="-128"/>
                <a:ea typeface="平成明朝" charset="-128"/>
              </a:rPr>
              <a:t>AhR</a:t>
            </a:r>
            <a:r>
              <a:rPr lang="ja-JP" altLang="en-US" sz="2800" b="1" dirty="0">
                <a:solidFill>
                  <a:srgbClr val="FFCC00"/>
                </a:solidFill>
                <a:latin typeface="平成明朝" charset="-128"/>
                <a:ea typeface="平成明朝" charset="-128"/>
              </a:rPr>
              <a:t>アミノ酸配列から推定する</a:t>
            </a:r>
          </a:p>
          <a:p>
            <a:pPr algn="ctr"/>
            <a:r>
              <a:rPr lang="ja-JP" altLang="en-US" sz="2800" b="1" dirty="0">
                <a:solidFill>
                  <a:srgbClr val="FFCC00"/>
                </a:solidFill>
                <a:latin typeface="平成明朝" charset="-128"/>
                <a:ea typeface="平成明朝" charset="-128"/>
              </a:rPr>
              <a:t>ダイオキシン感受性</a:t>
            </a:r>
            <a:endParaRPr lang="ja-JP" altLang="ja-JP" sz="2800" b="1" dirty="0">
              <a:solidFill>
                <a:srgbClr val="FFCC00"/>
              </a:solidFill>
              <a:latin typeface="平成明朝" charset="-128"/>
              <a:ea typeface="平成明朝" charset="-128"/>
            </a:endParaRPr>
          </a:p>
        </p:txBody>
      </p:sp>
      <p:sp>
        <p:nvSpPr>
          <p:cNvPr id="225283" name="Text Box 3"/>
          <p:cNvSpPr txBox="1">
            <a:spLocks noChangeArrowheads="1"/>
          </p:cNvSpPr>
          <p:nvPr/>
        </p:nvSpPr>
        <p:spPr bwMode="auto">
          <a:xfrm>
            <a:off x="2163763" y="566738"/>
            <a:ext cx="407987" cy="176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ja-JP" sz="600">
                <a:ea typeface="平成明朝" charset="-128"/>
              </a:rPr>
              <a:t>Helix</a:t>
            </a:r>
          </a:p>
        </p:txBody>
      </p:sp>
      <p:sp>
        <p:nvSpPr>
          <p:cNvPr id="225284" name="Text Box 4"/>
          <p:cNvSpPr txBox="1">
            <a:spLocks noChangeArrowheads="1"/>
          </p:cNvSpPr>
          <p:nvPr/>
        </p:nvSpPr>
        <p:spPr bwMode="auto">
          <a:xfrm>
            <a:off x="2901950" y="207963"/>
            <a:ext cx="466725" cy="1666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ja-JP" sz="600">
                <a:ea typeface="平成明朝" charset="-128"/>
              </a:rPr>
              <a:t>Basic 2</a:t>
            </a:r>
          </a:p>
        </p:txBody>
      </p:sp>
      <p:sp>
        <p:nvSpPr>
          <p:cNvPr id="225285" name="Text Box 5"/>
          <p:cNvSpPr txBox="1">
            <a:spLocks noChangeArrowheads="1"/>
          </p:cNvSpPr>
          <p:nvPr/>
        </p:nvSpPr>
        <p:spPr bwMode="auto">
          <a:xfrm>
            <a:off x="1958975" y="207963"/>
            <a:ext cx="425450" cy="180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ltLang="ja-JP" sz="600">
                <a:ea typeface="平成明朝" charset="-128"/>
              </a:rPr>
              <a:t>Basic 1</a:t>
            </a:r>
          </a:p>
        </p:txBody>
      </p:sp>
      <p:sp>
        <p:nvSpPr>
          <p:cNvPr id="225286" name="Line 6"/>
          <p:cNvSpPr>
            <a:spLocks noChangeShapeType="1"/>
          </p:cNvSpPr>
          <p:nvPr/>
        </p:nvSpPr>
        <p:spPr bwMode="auto">
          <a:xfrm>
            <a:off x="1860550" y="352425"/>
            <a:ext cx="615950"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87" name="Line 7"/>
          <p:cNvSpPr>
            <a:spLocks noChangeShapeType="1"/>
          </p:cNvSpPr>
          <p:nvPr/>
        </p:nvSpPr>
        <p:spPr bwMode="auto">
          <a:xfrm>
            <a:off x="2862263" y="352425"/>
            <a:ext cx="444500"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88" name="Line 8"/>
          <p:cNvSpPr>
            <a:spLocks noChangeShapeType="1"/>
          </p:cNvSpPr>
          <p:nvPr/>
        </p:nvSpPr>
        <p:spPr bwMode="auto">
          <a:xfrm>
            <a:off x="3332163" y="352425"/>
            <a:ext cx="522287" cy="0"/>
          </a:xfrm>
          <a:prstGeom prst="line">
            <a:avLst/>
          </a:prstGeom>
          <a:noFill/>
          <a:ln w="9525">
            <a:solidFill>
              <a:srgbClr val="9933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89" name="Line 9"/>
          <p:cNvSpPr>
            <a:spLocks noChangeShapeType="1"/>
          </p:cNvSpPr>
          <p:nvPr/>
        </p:nvSpPr>
        <p:spPr bwMode="auto">
          <a:xfrm>
            <a:off x="1230313" y="712788"/>
            <a:ext cx="254000" cy="0"/>
          </a:xfrm>
          <a:prstGeom prst="line">
            <a:avLst/>
          </a:prstGeom>
          <a:noFill/>
          <a:ln w="9525">
            <a:solidFill>
              <a:srgbClr val="9933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90" name="Line 10"/>
          <p:cNvSpPr>
            <a:spLocks noChangeShapeType="1"/>
          </p:cNvSpPr>
          <p:nvPr/>
        </p:nvSpPr>
        <p:spPr bwMode="auto">
          <a:xfrm>
            <a:off x="1851025" y="712788"/>
            <a:ext cx="942975" cy="0"/>
          </a:xfrm>
          <a:prstGeom prst="line">
            <a:avLst/>
          </a:prstGeom>
          <a:noFill/>
          <a:ln w="9525">
            <a:solidFill>
              <a:srgbClr val="993366"/>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91" name="Line 11"/>
          <p:cNvSpPr>
            <a:spLocks noChangeShapeType="1"/>
          </p:cNvSpPr>
          <p:nvPr/>
        </p:nvSpPr>
        <p:spPr bwMode="auto">
          <a:xfrm>
            <a:off x="2852738" y="1071563"/>
            <a:ext cx="992187" cy="0"/>
          </a:xfrm>
          <a:prstGeom prst="line">
            <a:avLst/>
          </a:prstGeom>
          <a:noFill/>
          <a:ln w="9525">
            <a:solidFill>
              <a:srgbClr val="33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92" name="Line 12"/>
          <p:cNvSpPr>
            <a:spLocks noChangeShapeType="1"/>
          </p:cNvSpPr>
          <p:nvPr/>
        </p:nvSpPr>
        <p:spPr bwMode="auto">
          <a:xfrm>
            <a:off x="1406525" y="4675188"/>
            <a:ext cx="23891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93" name="Line 13"/>
          <p:cNvSpPr>
            <a:spLocks noChangeShapeType="1"/>
          </p:cNvSpPr>
          <p:nvPr/>
        </p:nvSpPr>
        <p:spPr bwMode="auto">
          <a:xfrm>
            <a:off x="1216025" y="5033963"/>
            <a:ext cx="2628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5294" name="Line 14"/>
          <p:cNvSpPr>
            <a:spLocks noChangeShapeType="1"/>
          </p:cNvSpPr>
          <p:nvPr/>
        </p:nvSpPr>
        <p:spPr bwMode="auto">
          <a:xfrm>
            <a:off x="1216025" y="5394325"/>
            <a:ext cx="158273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22529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8438"/>
            <a:ext cx="3140075" cy="66563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296" name="Rectangle 16"/>
          <p:cNvSpPr>
            <a:spLocks noChangeArrowheads="1"/>
          </p:cNvSpPr>
          <p:nvPr/>
        </p:nvSpPr>
        <p:spPr bwMode="auto">
          <a:xfrm>
            <a:off x="2616200" y="2867025"/>
            <a:ext cx="88900" cy="317500"/>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297" name="Text Box 17"/>
          <p:cNvSpPr txBox="1">
            <a:spLocks noChangeArrowheads="1"/>
          </p:cNvSpPr>
          <p:nvPr/>
        </p:nvSpPr>
        <p:spPr bwMode="auto">
          <a:xfrm>
            <a:off x="5346700" y="2105025"/>
            <a:ext cx="404813" cy="2308324"/>
          </a:xfrm>
          <a:prstGeom prst="rect">
            <a:avLst/>
          </a:prstGeom>
          <a:noFill/>
          <a:ln>
            <a:noFill/>
          </a:ln>
          <a:effectLst>
            <a:outerShdw dist="28398" dir="3806097"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ja-JP">
                <a:solidFill>
                  <a:srgbClr val="FFFF00"/>
                </a:solidFill>
                <a:latin typeface="+mn-ea"/>
                <a:ea typeface="+mn-ea"/>
              </a:rPr>
              <a:t>A</a:t>
            </a:r>
          </a:p>
          <a:p>
            <a:pPr algn="ctr"/>
            <a:r>
              <a:rPr lang="en-US" altLang="ja-JP">
                <a:solidFill>
                  <a:srgbClr val="FFFF00"/>
                </a:solidFill>
                <a:latin typeface="+mn-ea"/>
                <a:ea typeface="+mn-ea"/>
              </a:rPr>
              <a:t>A</a:t>
            </a:r>
          </a:p>
          <a:p>
            <a:pPr algn="ctr"/>
            <a:r>
              <a:rPr lang="en-US" altLang="ja-JP">
                <a:solidFill>
                  <a:srgbClr val="FFFF00"/>
                </a:solidFill>
                <a:latin typeface="+mn-ea"/>
                <a:ea typeface="+mn-ea"/>
              </a:rPr>
              <a:t>A</a:t>
            </a:r>
            <a:r>
              <a:rPr lang="en-US" altLang="ja-JP">
                <a:solidFill>
                  <a:srgbClr val="FF9900"/>
                </a:solidFill>
                <a:latin typeface="+mn-ea"/>
                <a:ea typeface="+mn-ea"/>
              </a:rPr>
              <a:t>V</a:t>
            </a:r>
          </a:p>
          <a:p>
            <a:pPr algn="ctr"/>
            <a:r>
              <a:rPr lang="en-US" altLang="ja-JP">
                <a:solidFill>
                  <a:srgbClr val="FFFF00"/>
                </a:solidFill>
                <a:latin typeface="+mn-ea"/>
                <a:ea typeface="+mn-ea"/>
              </a:rPr>
              <a:t>A</a:t>
            </a:r>
          </a:p>
          <a:p>
            <a:pPr algn="ctr"/>
            <a:r>
              <a:rPr lang="en-US" altLang="ja-JP">
                <a:solidFill>
                  <a:srgbClr val="FF9900"/>
                </a:solidFill>
                <a:latin typeface="+mn-ea"/>
                <a:ea typeface="+mn-ea"/>
              </a:rPr>
              <a:t>V</a:t>
            </a:r>
          </a:p>
        </p:txBody>
      </p:sp>
      <p:sp>
        <p:nvSpPr>
          <p:cNvPr id="225298" name="Rectangle 18"/>
          <p:cNvSpPr>
            <a:spLocks noChangeArrowheads="1"/>
          </p:cNvSpPr>
          <p:nvPr/>
        </p:nvSpPr>
        <p:spPr bwMode="auto">
          <a:xfrm>
            <a:off x="5384800" y="3291205"/>
            <a:ext cx="304800" cy="304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225299" name="Rectangle 19"/>
          <p:cNvSpPr>
            <a:spLocks noChangeArrowheads="1"/>
          </p:cNvSpPr>
          <p:nvPr/>
        </p:nvSpPr>
        <p:spPr bwMode="auto">
          <a:xfrm>
            <a:off x="5308600" y="2105025"/>
            <a:ext cx="457200" cy="23749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225300" name="Line 20"/>
          <p:cNvSpPr>
            <a:spLocks noChangeShapeType="1"/>
          </p:cNvSpPr>
          <p:nvPr/>
        </p:nvSpPr>
        <p:spPr bwMode="auto">
          <a:xfrm flipV="1">
            <a:off x="2730500" y="2105025"/>
            <a:ext cx="25781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01" name="Line 21"/>
          <p:cNvSpPr>
            <a:spLocks noChangeShapeType="1"/>
          </p:cNvSpPr>
          <p:nvPr/>
        </p:nvSpPr>
        <p:spPr bwMode="auto">
          <a:xfrm>
            <a:off x="2692400" y="3184525"/>
            <a:ext cx="2616200" cy="1295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5302" name="Text Box 22"/>
          <p:cNvSpPr txBox="1">
            <a:spLocks noChangeArrowheads="1"/>
          </p:cNvSpPr>
          <p:nvPr/>
        </p:nvSpPr>
        <p:spPr bwMode="auto">
          <a:xfrm>
            <a:off x="5753100" y="2058988"/>
            <a:ext cx="28321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b="1" dirty="0">
                <a:solidFill>
                  <a:srgbClr val="FFFF00"/>
                </a:solidFill>
                <a:latin typeface="+mn-ea"/>
                <a:ea typeface="+mn-ea"/>
              </a:rPr>
              <a:t>バイカルアザラシ</a:t>
            </a:r>
          </a:p>
          <a:p>
            <a:r>
              <a:rPr lang="ja-JP" altLang="en-US" b="1" dirty="0">
                <a:solidFill>
                  <a:srgbClr val="FFFF00"/>
                </a:solidFill>
                <a:latin typeface="+mn-ea"/>
                <a:ea typeface="+mn-ea"/>
              </a:rPr>
              <a:t>ゼニガタアザラシ</a:t>
            </a:r>
          </a:p>
          <a:p>
            <a:r>
              <a:rPr lang="ja-JP" altLang="en-US" b="1" dirty="0">
                <a:solidFill>
                  <a:srgbClr val="FFFF00"/>
                </a:solidFill>
                <a:latin typeface="+mn-ea"/>
                <a:ea typeface="+mn-ea"/>
              </a:rPr>
              <a:t>べルーガ</a:t>
            </a:r>
          </a:p>
          <a:p>
            <a:r>
              <a:rPr lang="ja-JP" altLang="en-US" b="1" dirty="0">
                <a:solidFill>
                  <a:srgbClr val="FF9900"/>
                </a:solidFill>
                <a:latin typeface="+mn-ea"/>
                <a:ea typeface="+mn-ea"/>
              </a:rPr>
              <a:t>ヒト</a:t>
            </a:r>
          </a:p>
          <a:p>
            <a:r>
              <a:rPr lang="ja-JP" altLang="en-US" b="1" dirty="0">
                <a:solidFill>
                  <a:srgbClr val="FFFF00"/>
                </a:solidFill>
                <a:latin typeface="+mn-ea"/>
                <a:ea typeface="+mn-ea"/>
              </a:rPr>
              <a:t>マウス（高感受性）</a:t>
            </a:r>
            <a:endParaRPr lang="ja-JP" altLang="ja-JP" b="1" dirty="0">
              <a:solidFill>
                <a:srgbClr val="FFFF00"/>
              </a:solidFill>
              <a:latin typeface="+mn-ea"/>
              <a:ea typeface="+mn-ea"/>
            </a:endParaRPr>
          </a:p>
        </p:txBody>
      </p:sp>
      <p:sp>
        <p:nvSpPr>
          <p:cNvPr id="225303" name="Text Box 23"/>
          <p:cNvSpPr txBox="1">
            <a:spLocks noChangeArrowheads="1"/>
          </p:cNvSpPr>
          <p:nvPr/>
        </p:nvSpPr>
        <p:spPr bwMode="auto">
          <a:xfrm>
            <a:off x="5762625" y="3935413"/>
            <a:ext cx="2582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FF9900"/>
                </a:solidFill>
                <a:latin typeface="+mn-ea"/>
                <a:ea typeface="+mn-ea"/>
              </a:rPr>
              <a:t>マウス（低感受性）</a:t>
            </a:r>
          </a:p>
        </p:txBody>
      </p:sp>
      <p:sp>
        <p:nvSpPr>
          <p:cNvPr id="225304" name="Rectangle 24"/>
          <p:cNvSpPr>
            <a:spLocks noChangeArrowheads="1"/>
          </p:cNvSpPr>
          <p:nvPr/>
        </p:nvSpPr>
        <p:spPr bwMode="auto">
          <a:xfrm>
            <a:off x="5384800" y="3997325"/>
            <a:ext cx="304800" cy="31591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mn-ea"/>
              <a:ea typeface="+mn-ea"/>
            </a:endParaRPr>
          </a:p>
        </p:txBody>
      </p:sp>
      <p:sp>
        <p:nvSpPr>
          <p:cNvPr id="225305" name="Text Box 25"/>
          <p:cNvSpPr txBox="1">
            <a:spLocks noChangeArrowheads="1"/>
          </p:cNvSpPr>
          <p:nvPr/>
        </p:nvSpPr>
        <p:spPr bwMode="auto">
          <a:xfrm>
            <a:off x="4008438" y="5380673"/>
            <a:ext cx="50609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4800" baseline="30000" dirty="0">
                <a:solidFill>
                  <a:srgbClr val="FF0000"/>
                </a:solidFill>
                <a:latin typeface="+mj-ea"/>
                <a:ea typeface="+mj-ea"/>
              </a:rPr>
              <a:t>海棲哺乳動物</a:t>
            </a:r>
            <a:r>
              <a:rPr lang="ja-JP" altLang="en-US" sz="4800" baseline="30000" dirty="0" smtClean="0">
                <a:solidFill>
                  <a:srgbClr val="FF0000"/>
                </a:solidFill>
                <a:latin typeface="+mj-ea"/>
                <a:ea typeface="+mj-ea"/>
              </a:rPr>
              <a:t>は</a:t>
            </a:r>
            <a:r>
              <a:rPr lang="en-US" altLang="ja-JP" sz="4800" baseline="30000" dirty="0" smtClean="0">
                <a:solidFill>
                  <a:srgbClr val="FF0000"/>
                </a:solidFill>
                <a:latin typeface="+mj-ea"/>
                <a:ea typeface="+mj-ea"/>
              </a:rPr>
              <a:t>TCDD</a:t>
            </a:r>
            <a:r>
              <a:rPr lang="ja-JP" altLang="en-US" sz="4800" baseline="30000" dirty="0" smtClean="0">
                <a:solidFill>
                  <a:srgbClr val="FF0000"/>
                </a:solidFill>
                <a:latin typeface="+mj-ea"/>
                <a:ea typeface="+mj-ea"/>
              </a:rPr>
              <a:t>の</a:t>
            </a:r>
            <a:endParaRPr lang="ja-JP" altLang="en-US" sz="4800" baseline="30000" dirty="0">
              <a:solidFill>
                <a:srgbClr val="FF0000"/>
              </a:solidFill>
              <a:latin typeface="+mj-ea"/>
              <a:ea typeface="+mj-ea"/>
            </a:endParaRPr>
          </a:p>
          <a:p>
            <a:pPr algn="ctr"/>
            <a:r>
              <a:rPr lang="ja-JP" altLang="en-US" sz="4800" baseline="30000" dirty="0">
                <a:solidFill>
                  <a:srgbClr val="FF0000"/>
                </a:solidFill>
                <a:latin typeface="+mj-ea"/>
                <a:ea typeface="+mj-ea"/>
              </a:rPr>
              <a:t>毒性に敏感な遺伝子を保持</a:t>
            </a:r>
          </a:p>
        </p:txBody>
      </p:sp>
      <p:sp>
        <p:nvSpPr>
          <p:cNvPr id="2" name="正方形/長方形 1"/>
          <p:cNvSpPr/>
          <p:nvPr/>
        </p:nvSpPr>
        <p:spPr>
          <a:xfrm>
            <a:off x="5220707" y="1597323"/>
            <a:ext cx="2577950" cy="461665"/>
          </a:xfrm>
          <a:prstGeom prst="rect">
            <a:avLst/>
          </a:prstGeom>
        </p:spPr>
        <p:txBody>
          <a:bodyPr wrap="none">
            <a:spAutoFit/>
          </a:bodyPr>
          <a:lstStyle/>
          <a:p>
            <a:r>
              <a:rPr lang="en-US" altLang="ja-JP" dirty="0" smtClean="0">
                <a:solidFill>
                  <a:srgbClr val="FF0000"/>
                </a:solidFill>
                <a:latin typeface="+mn-ea"/>
                <a:ea typeface="+mn-ea"/>
              </a:rPr>
              <a:t>375</a:t>
            </a:r>
            <a:r>
              <a:rPr lang="ja-JP" altLang="en-US" dirty="0" smtClean="0">
                <a:solidFill>
                  <a:srgbClr val="FF0000"/>
                </a:solidFill>
                <a:latin typeface="+mn-ea"/>
                <a:ea typeface="+mn-ea"/>
              </a:rPr>
              <a:t>番目</a:t>
            </a:r>
            <a:r>
              <a:rPr lang="ja-JP" altLang="en-US" dirty="0">
                <a:solidFill>
                  <a:srgbClr val="FF0000"/>
                </a:solidFill>
                <a:latin typeface="+mn-ea"/>
                <a:ea typeface="+mn-ea"/>
              </a:rPr>
              <a:t>のアミノ酸</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9" name="Rectangle 5"/>
          <p:cNvSpPr>
            <a:spLocks noChangeArrowheads="1"/>
          </p:cNvSpPr>
          <p:nvPr/>
        </p:nvSpPr>
        <p:spPr bwMode="auto">
          <a:xfrm>
            <a:off x="375920" y="147638"/>
            <a:ext cx="8524240" cy="107721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38100">
                <a:solidFill>
                  <a:schemeClr val="bg1"/>
                </a:solidFill>
                <a:miter lim="800000"/>
                <a:headEnd/>
                <a:tailEnd/>
              </a14:hiddenLine>
            </a:ext>
          </a:extLst>
        </p:spPr>
        <p:txBody>
          <a:bodyPr wrap="square">
            <a:spAutoFit/>
          </a:bodyPr>
          <a:lstStyle/>
          <a:p>
            <a:pPr algn="ctr"/>
            <a:r>
              <a:rPr lang="ja-JP" altLang="en-US" sz="3200" b="1" dirty="0" smtClean="0">
                <a:solidFill>
                  <a:srgbClr val="FFFF00"/>
                </a:solidFill>
                <a:effectLst>
                  <a:outerShdw blurRad="38100" dist="38100" dir="2700000" algn="tl">
                    <a:srgbClr val="000000"/>
                  </a:outerShdw>
                </a:effectLst>
                <a:latin typeface="Arial" pitchFamily="34" charset="0"/>
                <a:ea typeface="MS PGothic" pitchFamily="50" charset="-128"/>
              </a:rPr>
              <a:t>生態系の中にはダイオキシン類や</a:t>
            </a:r>
            <a:r>
              <a:rPr lang="en-US" altLang="ja-JP" sz="3200" b="1" dirty="0" smtClean="0">
                <a:solidFill>
                  <a:srgbClr val="FFFF00"/>
                </a:solidFill>
                <a:effectLst>
                  <a:outerShdw blurRad="38100" dist="38100" dir="2700000" algn="tl">
                    <a:srgbClr val="000000"/>
                  </a:outerShdw>
                </a:effectLst>
                <a:latin typeface="Arial" pitchFamily="34" charset="0"/>
                <a:ea typeface="MS PGothic" pitchFamily="50" charset="-128"/>
              </a:rPr>
              <a:t>POPs</a:t>
            </a:r>
            <a:r>
              <a:rPr lang="ja-JP" altLang="en-US" sz="3200" b="1" dirty="0" smtClean="0">
                <a:solidFill>
                  <a:srgbClr val="FFFF00"/>
                </a:solidFill>
                <a:effectLst>
                  <a:outerShdw blurRad="38100" dist="38100" dir="2700000" algn="tl">
                    <a:srgbClr val="000000"/>
                  </a:outerShdw>
                </a:effectLst>
                <a:latin typeface="Arial" pitchFamily="34" charset="0"/>
                <a:ea typeface="MS PGothic" pitchFamily="50" charset="-128"/>
              </a:rPr>
              <a:t>の毒性に敏感な‘ハイリスクアニマル’が存在</a:t>
            </a:r>
            <a:r>
              <a:rPr lang="ja-JP" altLang="en-US" sz="3200" b="1" dirty="0">
                <a:solidFill>
                  <a:srgbClr val="FFFF00"/>
                </a:solidFill>
                <a:effectLst>
                  <a:outerShdw blurRad="38100" dist="38100" dir="2700000" algn="tl">
                    <a:srgbClr val="000000"/>
                  </a:outerShdw>
                </a:effectLst>
                <a:latin typeface="Arial" pitchFamily="34" charset="0"/>
                <a:ea typeface="MS PGothic" pitchFamily="50" charset="-128"/>
              </a:rPr>
              <a:t>する</a:t>
            </a:r>
          </a:p>
        </p:txBody>
      </p:sp>
      <p:pic>
        <p:nvPicPr>
          <p:cNvPr id="8" name="Picture 2" descr="名称未設定-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73" r="7446" b="50857"/>
          <a:stretch/>
        </p:blipFill>
        <p:spPr bwMode="auto">
          <a:xfrm>
            <a:off x="375920" y="1682056"/>
            <a:ext cx="5657530" cy="20365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名称未設定-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399" y="3930745"/>
            <a:ext cx="3159638" cy="237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名称未設定-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6226" y="1682056"/>
            <a:ext cx="2008187" cy="270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名称未設定-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14" y="3958538"/>
            <a:ext cx="3122610" cy="234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1028"/>
          <p:cNvSpPr>
            <a:spLocks noChangeArrowheads="1"/>
          </p:cNvSpPr>
          <p:nvPr/>
        </p:nvSpPr>
        <p:spPr bwMode="auto">
          <a:xfrm>
            <a:off x="819150" y="2159000"/>
            <a:ext cx="8153400" cy="609600"/>
          </a:xfrm>
          <a:prstGeom prst="rect">
            <a:avLst/>
          </a:prstGeom>
          <a:noFill/>
          <a:ln w="9525">
            <a:noFill/>
            <a:miter lim="800000"/>
            <a:headEnd/>
            <a:tailEnd/>
          </a:ln>
          <a:effectLst>
            <a:outerShdw dist="107763" dir="2700000" algn="ctr" rotWithShape="0">
              <a:schemeClr val="tx1"/>
            </a:outerShdw>
          </a:effectLst>
        </p:spPr>
        <p:txBody>
          <a:bodyPr wrap="none" lIns="0" tIns="0" rIns="0" bIns="0"/>
          <a:lstStyle/>
          <a:p>
            <a:pPr algn="ctr"/>
            <a:endParaRPr lang="ja-JP" altLang="ja-JP" sz="4000" b="1">
              <a:solidFill>
                <a:srgbClr val="000000"/>
              </a:solidFill>
              <a:ea typeface="ＭＳ ゴシック" pitchFamily="49" charset="-128"/>
            </a:endParaRPr>
          </a:p>
        </p:txBody>
      </p:sp>
      <p:sp>
        <p:nvSpPr>
          <p:cNvPr id="9221" name="Rectangle 1029"/>
          <p:cNvSpPr>
            <a:spLocks noChangeArrowheads="1"/>
          </p:cNvSpPr>
          <p:nvPr/>
        </p:nvSpPr>
        <p:spPr bwMode="auto">
          <a:xfrm>
            <a:off x="620752" y="1816288"/>
            <a:ext cx="8020050" cy="4062651"/>
          </a:xfrm>
          <a:prstGeom prst="rect">
            <a:avLst/>
          </a:prstGeom>
          <a:noFill/>
          <a:ln w="9525">
            <a:noFill/>
            <a:miter lim="800000"/>
            <a:headEnd/>
            <a:tailEnd/>
          </a:ln>
          <a:effectLst>
            <a:outerShdw dist="107763" dir="2700000" algn="ctr" rotWithShape="0">
              <a:schemeClr val="tx1"/>
            </a:outerShdw>
          </a:effectLst>
        </p:spPr>
        <p:txBody>
          <a:bodyPr wrap="square" lIns="0" tIns="0" rIns="0" bIns="0">
            <a:spAutoFit/>
          </a:bodyPr>
          <a:lstStyle/>
          <a:p>
            <a:r>
              <a:rPr lang="ja-JP" altLang="en-US" sz="4400" b="1" dirty="0" smtClean="0">
                <a:solidFill>
                  <a:schemeClr val="bg1"/>
                </a:solidFill>
                <a:latin typeface="ＭＳ ゴシック" pitchFamily="49" charset="-128"/>
                <a:ea typeface="ＭＳ ゴシック" pitchFamily="49" charset="-128"/>
              </a:rPr>
              <a:t>・生体内に高蓄積</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smtClean="0">
                <a:solidFill>
                  <a:schemeClr val="bg1"/>
                </a:solidFill>
                <a:latin typeface="ＭＳ ゴシック" pitchFamily="49" charset="-128"/>
                <a:ea typeface="ＭＳ ゴシック" pitchFamily="49" charset="-128"/>
              </a:rPr>
              <a:t>・</a:t>
            </a:r>
            <a:r>
              <a:rPr lang="ja-JP" altLang="en-US" sz="4400" b="1" dirty="0">
                <a:solidFill>
                  <a:schemeClr val="bg1"/>
                </a:solidFill>
                <a:latin typeface="ＭＳ ゴシック" pitchFamily="49" charset="-128"/>
                <a:ea typeface="ＭＳ ゴシック" pitchFamily="49" charset="-128"/>
              </a:rPr>
              <a:t>多様な</a:t>
            </a:r>
            <a:r>
              <a:rPr lang="ja-JP" altLang="en-US" sz="4400" b="1" dirty="0" smtClean="0">
                <a:solidFill>
                  <a:schemeClr val="bg1"/>
                </a:solidFill>
                <a:latin typeface="ＭＳ ゴシック" pitchFamily="49" charset="-128"/>
                <a:ea typeface="ＭＳ ゴシック" pitchFamily="49" charset="-128"/>
              </a:rPr>
              <a:t>毒性と種間の感受性</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a:solidFill>
                  <a:srgbClr val="FF0000"/>
                </a:solidFill>
                <a:latin typeface="ＭＳ ゴシック" pitchFamily="49" charset="-128"/>
                <a:ea typeface="ＭＳ ゴシック" pitchFamily="49" charset="-128"/>
              </a:rPr>
              <a:t>・地球規模で</a:t>
            </a:r>
            <a:r>
              <a:rPr lang="ja-JP" altLang="en-US" sz="4400" b="1" dirty="0" smtClean="0">
                <a:solidFill>
                  <a:srgbClr val="FF0000"/>
                </a:solidFill>
                <a:latin typeface="ＭＳ ゴシック" pitchFamily="49" charset="-128"/>
                <a:ea typeface="ＭＳ ゴシック" pitchFamily="49" charset="-128"/>
              </a:rPr>
              <a:t>の汚染拡大</a:t>
            </a:r>
            <a:endParaRPr lang="en-US" altLang="ja-JP" sz="4400" b="1" dirty="0" smtClean="0">
              <a:solidFill>
                <a:srgbClr val="FF0000"/>
              </a:solidFill>
              <a:latin typeface="ＭＳ ゴシック" pitchFamily="49" charset="-128"/>
              <a:ea typeface="ＭＳ ゴシック" pitchFamily="49" charset="-128"/>
            </a:endParaRPr>
          </a:p>
          <a:p>
            <a:r>
              <a:rPr lang="ja-JP" altLang="en-US" sz="4400" b="1" dirty="0" smtClean="0">
                <a:solidFill>
                  <a:srgbClr val="FF0000"/>
                </a:solidFill>
                <a:latin typeface="ＭＳ ゴシック" pitchFamily="49" charset="-128"/>
                <a:ea typeface="ＭＳ ゴシック" pitchFamily="49" charset="-128"/>
              </a:rPr>
              <a:t>・長距離輸送と遠隔地への蓄積</a:t>
            </a:r>
            <a:endParaRPr lang="ja-JP" altLang="en-US" sz="4400" b="1" dirty="0">
              <a:solidFill>
                <a:srgbClr val="FF0000"/>
              </a:solidFill>
              <a:latin typeface="ＭＳ ゴシック" pitchFamily="49" charset="-128"/>
              <a:ea typeface="ＭＳ ゴシック" pitchFamily="49" charset="-128"/>
            </a:endParaRPr>
          </a:p>
          <a:p>
            <a:r>
              <a:rPr lang="ja-JP" altLang="en-US" sz="4400" b="1" dirty="0">
                <a:solidFill>
                  <a:srgbClr val="FFFFFF"/>
                </a:solidFill>
                <a:latin typeface="ＭＳ ゴシック" pitchFamily="49" charset="-128"/>
                <a:ea typeface="ＭＳ ゴシック" pitchFamily="49" charset="-128"/>
              </a:rPr>
              <a:t>・汚染の</a:t>
            </a:r>
            <a:r>
              <a:rPr lang="ja-JP" altLang="en-US" sz="4400" b="1" dirty="0" smtClean="0">
                <a:solidFill>
                  <a:srgbClr val="FFFFFF"/>
                </a:solidFill>
                <a:latin typeface="ＭＳ ゴシック" pitchFamily="49" charset="-128"/>
                <a:ea typeface="ＭＳ ゴシック" pitchFamily="49" charset="-128"/>
              </a:rPr>
              <a:t>長期化</a:t>
            </a:r>
            <a:endParaRPr lang="en-US" altLang="ja-JP" sz="4400" b="1" dirty="0" smtClean="0">
              <a:solidFill>
                <a:srgbClr val="FFFFFF"/>
              </a:solidFill>
              <a:latin typeface="ＭＳ ゴシック" pitchFamily="49" charset="-128"/>
              <a:ea typeface="ＭＳ ゴシック" pitchFamily="49" charset="-128"/>
            </a:endParaRPr>
          </a:p>
          <a:p>
            <a:r>
              <a:rPr lang="ja-JP" altLang="en-US" sz="4400" b="1" dirty="0" smtClean="0">
                <a:solidFill>
                  <a:srgbClr val="FFFFFF"/>
                </a:solidFill>
                <a:latin typeface="ＭＳ ゴシック" pitchFamily="49" charset="-128"/>
                <a:ea typeface="ＭＳ ゴシック" pitchFamily="49" charset="-128"/>
              </a:rPr>
              <a:t>・</a:t>
            </a:r>
            <a:r>
              <a:rPr lang="en-US" altLang="ja-JP" sz="4400" b="1" dirty="0" smtClean="0">
                <a:solidFill>
                  <a:srgbClr val="FFFFFF"/>
                </a:solidFill>
                <a:latin typeface="ＭＳ ゴシック" pitchFamily="49" charset="-128"/>
                <a:ea typeface="ＭＳ ゴシック" pitchFamily="49" charset="-128"/>
              </a:rPr>
              <a:t>PCBs/POPs</a:t>
            </a:r>
            <a:r>
              <a:rPr lang="ja-JP" altLang="en-US" sz="4400" b="1" dirty="0" smtClean="0">
                <a:solidFill>
                  <a:srgbClr val="FFFFFF"/>
                </a:solidFill>
                <a:latin typeface="ＭＳ ゴシック" pitchFamily="49" charset="-128"/>
                <a:ea typeface="ＭＳ ゴシック" pitchFamily="49" charset="-128"/>
              </a:rPr>
              <a:t>類似物質群の課題</a:t>
            </a:r>
            <a:endParaRPr lang="ja-JP" altLang="en-US" sz="4400" b="1" dirty="0">
              <a:solidFill>
                <a:srgbClr val="FFFFFF"/>
              </a:solidFill>
              <a:latin typeface="ＭＳ ゴシック" pitchFamily="49" charset="-128"/>
              <a:ea typeface="ＭＳ ゴシック" pitchFamily="49" charset="-128"/>
            </a:endParaRPr>
          </a:p>
        </p:txBody>
      </p:sp>
      <p:sp>
        <p:nvSpPr>
          <p:cNvPr id="9222" name="Rectangle 1030"/>
          <p:cNvSpPr>
            <a:spLocks noGrp="1" noChangeArrowheads="1"/>
          </p:cNvSpPr>
          <p:nvPr>
            <p:ph type="title" idx="4294967295"/>
          </p:nvPr>
        </p:nvSpPr>
        <p:spPr>
          <a:xfrm>
            <a:off x="206375" y="589055"/>
            <a:ext cx="8791575" cy="768350"/>
          </a:xfrm>
        </p:spPr>
        <p:txBody>
          <a:bodyPr/>
          <a:lstStyle/>
          <a:p>
            <a:r>
              <a:rPr lang="en-US" altLang="ja-JP" sz="5400" dirty="0" smtClean="0">
                <a:solidFill>
                  <a:srgbClr val="FFFF00"/>
                </a:solidFill>
              </a:rPr>
              <a:t>PCBs</a:t>
            </a:r>
            <a:r>
              <a:rPr lang="ja-JP" altLang="en-US" sz="5400" dirty="0" smtClean="0">
                <a:solidFill>
                  <a:srgbClr val="FFFF00"/>
                </a:solidFill>
              </a:rPr>
              <a:t>の</a:t>
            </a:r>
            <a:r>
              <a:rPr lang="ja-JP" altLang="en-US" sz="5400" dirty="0">
                <a:solidFill>
                  <a:srgbClr val="FFFF00"/>
                </a:solidFill>
              </a:rPr>
              <a:t>問題点</a:t>
            </a:r>
            <a:r>
              <a:rPr lang="ja-JP" altLang="en-US" sz="3600" dirty="0">
                <a:solidFill>
                  <a:srgbClr val="FFFF00"/>
                </a:solidFill>
              </a:rPr>
              <a:t/>
            </a:r>
            <a:br>
              <a:rPr lang="ja-JP" altLang="en-US" sz="3600" dirty="0">
                <a:solidFill>
                  <a:srgbClr val="FFFF00"/>
                </a:solidFill>
              </a:rPr>
            </a:br>
            <a:r>
              <a:rPr lang="ja-JP" altLang="en-US" sz="3600" dirty="0">
                <a:solidFill>
                  <a:srgbClr val="FFFF00"/>
                </a:solidFill>
              </a:rPr>
              <a:t>（環境汚染と</a:t>
            </a:r>
            <a:r>
              <a:rPr lang="ja-JP" altLang="en-US" sz="3600" dirty="0" smtClean="0">
                <a:solidFill>
                  <a:srgbClr val="FFFF00"/>
                </a:solidFill>
              </a:rPr>
              <a:t>生態リスク</a:t>
            </a:r>
            <a:r>
              <a:rPr lang="ja-JP" altLang="en-US" sz="3600" dirty="0">
                <a:solidFill>
                  <a:srgbClr val="FFFF00"/>
                </a:solidFill>
              </a:rPr>
              <a:t>）</a:t>
            </a:r>
          </a:p>
        </p:txBody>
      </p:sp>
    </p:spTree>
    <p:extLst>
      <p:ext uri="{BB962C8B-B14F-4D97-AF65-F5344CB8AC3E}">
        <p14:creationId xmlns:p14="http://schemas.microsoft.com/office/powerpoint/2010/main" val="554888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AutoShape 2"/>
          <p:cNvSpPr>
            <a:spLocks noChangeArrowheads="1"/>
          </p:cNvSpPr>
          <p:nvPr/>
        </p:nvSpPr>
        <p:spPr bwMode="auto">
          <a:xfrm>
            <a:off x="363538" y="84138"/>
            <a:ext cx="8470900" cy="534987"/>
          </a:xfrm>
          <a:prstGeom prst="roundRect">
            <a:avLst>
              <a:gd name="adj" fmla="val 16667"/>
            </a:avLst>
          </a:prstGeom>
          <a:gradFill rotWithShape="0">
            <a:gsLst>
              <a:gs pos="0">
                <a:srgbClr val="800000"/>
              </a:gs>
              <a:gs pos="100000">
                <a:srgbClr val="800000">
                  <a:gamma/>
                  <a:shade val="46275"/>
                  <a:invGamma/>
                </a:srgbClr>
              </a:gs>
            </a:gsLst>
            <a:lin ang="5400000" scaled="1"/>
          </a:gradFill>
          <a:ln w="38100">
            <a:solidFill>
              <a:schemeClr val="tx1"/>
            </a:solidFill>
            <a:round/>
            <a:headEnd/>
            <a:tailEnd/>
          </a:ln>
          <a:effectLst>
            <a:outerShdw dist="107763" dir="2700000" algn="ctr" rotWithShape="0">
              <a:schemeClr val="accent1"/>
            </a:outerShdw>
          </a:effectLst>
        </p:spPr>
        <p:txBody>
          <a:bodyPr wrap="none">
            <a:spAutoFit/>
          </a:bodyPr>
          <a:lstStyle/>
          <a:p>
            <a:pPr algn="ctr"/>
            <a:r>
              <a:rPr lang="ja-JP" altLang="en-US" b="1">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瀬戸内海地域における有機塩素化合物の負荷量（トン）（</a:t>
            </a:r>
            <a:r>
              <a:rPr lang="en-US" altLang="ja-JP" b="1">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1974</a:t>
            </a:r>
            <a:r>
              <a:rPr lang="ja-JP" altLang="en-US" b="1">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a:t>
            </a:r>
          </a:p>
        </p:txBody>
      </p:sp>
      <p:sp>
        <p:nvSpPr>
          <p:cNvPr id="91139" name="Text Box 3"/>
          <p:cNvSpPr txBox="1">
            <a:spLocks noChangeArrowheads="1"/>
          </p:cNvSpPr>
          <p:nvPr/>
        </p:nvSpPr>
        <p:spPr bwMode="auto">
          <a:xfrm>
            <a:off x="952500" y="5907088"/>
            <a:ext cx="5199063" cy="304800"/>
          </a:xfrm>
          <a:prstGeom prst="rect">
            <a:avLst/>
          </a:prstGeom>
          <a:noFill/>
          <a:ln w="19050">
            <a:noFill/>
            <a:miter lim="800000"/>
            <a:headEnd/>
            <a:tailEnd/>
          </a:ln>
          <a:effectLst/>
        </p:spPr>
        <p:txBody>
          <a:bodyPr>
            <a:spAutoFit/>
          </a:bodyPr>
          <a:lstStyle/>
          <a:p>
            <a:pPr algn="just"/>
            <a:r>
              <a:rPr lang="en-US" altLang="ja-JP" sz="1400">
                <a:solidFill>
                  <a:srgbClr val="FFFFFF"/>
                </a:solidFill>
                <a:latin typeface="ＭＳ Ｐゴシック" pitchFamily="50" charset="-128"/>
                <a:ea typeface="ＭＳ Ｐゴシック" pitchFamily="50" charset="-128"/>
              </a:rPr>
              <a:t>*1</a:t>
            </a:r>
            <a:r>
              <a:rPr lang="ja-JP" altLang="en-US" sz="1400">
                <a:solidFill>
                  <a:srgbClr val="FFFFFF"/>
                </a:solidFill>
                <a:latin typeface="ＭＳ Ｐゴシック" pitchFamily="50" charset="-128"/>
                <a:ea typeface="ＭＳ Ｐゴシック" pitchFamily="50" charset="-128"/>
              </a:rPr>
              <a:t>年間の総量</a:t>
            </a:r>
            <a:r>
              <a:rPr lang="en-US" altLang="ja-JP" sz="1400">
                <a:solidFill>
                  <a:srgbClr val="FFFFFF"/>
                </a:solidFill>
                <a:latin typeface="ＭＳ Ｐゴシック" pitchFamily="50" charset="-128"/>
                <a:ea typeface="ＭＳ Ｐゴシック" pitchFamily="50" charset="-128"/>
              </a:rPr>
              <a:t>,  **</a:t>
            </a:r>
            <a:r>
              <a:rPr lang="ja-JP" altLang="en-US" sz="1400">
                <a:solidFill>
                  <a:srgbClr val="FFFFFF"/>
                </a:solidFill>
                <a:latin typeface="ＭＳ Ｐゴシック" pitchFamily="50" charset="-128"/>
                <a:ea typeface="ＭＳ Ｐゴシック" pitchFamily="50" charset="-128"/>
              </a:rPr>
              <a:t>雨水、河川水は除外</a:t>
            </a:r>
          </a:p>
        </p:txBody>
      </p:sp>
      <p:graphicFrame>
        <p:nvGraphicFramePr>
          <p:cNvPr id="91140" name="Group 4"/>
          <p:cNvGraphicFramePr>
            <a:graphicFrameLocks noGrp="1"/>
          </p:cNvGraphicFramePr>
          <p:nvPr/>
        </p:nvGraphicFramePr>
        <p:xfrm>
          <a:off x="952500" y="771525"/>
          <a:ext cx="7239000" cy="5116452"/>
        </p:xfrm>
        <a:graphic>
          <a:graphicData uri="http://schemas.openxmlformats.org/drawingml/2006/table">
            <a:tbl>
              <a:tblPr/>
              <a:tblGrid>
                <a:gridCol w="2667000"/>
                <a:gridCol w="1524000"/>
                <a:gridCol w="1524000"/>
                <a:gridCol w="1524000"/>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800" b="1"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PCBs</a:t>
                      </a:r>
                    </a:p>
                  </a:txBody>
                  <a:tcPr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DDTs</a:t>
                      </a:r>
                    </a:p>
                  </a:txBody>
                  <a:tcPr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HCHs</a:t>
                      </a:r>
                    </a:p>
                  </a:txBody>
                  <a:tcPr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大気</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0.27</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0.10</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1.45</a:t>
                      </a: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雨水</a:t>
                      </a:r>
                      <a:r>
                        <a:rPr kumimoji="1" lang="ja-JP" altLang="en-US" sz="1800" b="1" i="0" u="none" strike="noStrike" cap="none" normalizeH="0" baseline="30000" smtClean="0">
                          <a:ln>
                            <a:noFill/>
                          </a:ln>
                          <a:solidFill>
                            <a:schemeClr val="tx1"/>
                          </a:solidFill>
                          <a:effectLst/>
                          <a:latin typeface="ＭＳ Ｐゴシック" pitchFamily="50" charset="-128"/>
                          <a:ea typeface="ＭＳ Ｐゴシック" pitchFamily="50" charset="-128"/>
                        </a:rPr>
                        <a:t>*</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0.08</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0.26</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21.5</a:t>
                      </a:r>
                    </a:p>
                  </a:txBody>
                  <a:tcPr anchor="ctr" horzOverflow="overflow">
                    <a:lnL>
                      <a:noFill/>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河川水</a:t>
                      </a:r>
                      <a:r>
                        <a:rPr kumimoji="1" lang="ja-JP" altLang="en-US" sz="1800" b="1" i="0" u="none" strike="noStrike" cap="none" normalizeH="0" baseline="30000" smtClean="0">
                          <a:ln>
                            <a:noFill/>
                          </a:ln>
                          <a:solidFill>
                            <a:schemeClr val="tx1"/>
                          </a:solidFill>
                          <a:effectLst/>
                          <a:latin typeface="ＭＳ Ｐゴシック" pitchFamily="50" charset="-128"/>
                          <a:ea typeface="ＭＳ Ｐゴシック" pitchFamily="50" charset="-128"/>
                        </a:rPr>
                        <a:t>*</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0.49</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0.17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8.99</a:t>
                      </a:r>
                    </a:p>
                  </a:txBody>
                  <a:tcPr anchor="ctr" horzOverflow="overflow">
                    <a:lnL>
                      <a:noFill/>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水田土壌</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0.45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4.05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20.3</a:t>
                      </a:r>
                    </a:p>
                  </a:txBody>
                  <a:tcPr anchor="ctr" horzOverflow="overflow">
                    <a:lnL>
                      <a:noFill/>
                    </a:lnL>
                    <a:lnR cap="flat">
                      <a:noFill/>
                    </a:lnR>
                    <a:lnT>
                      <a:noFill/>
                    </a:lnT>
                    <a:lnB>
                      <a:noFill/>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非水田土壌</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3.45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50.7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50.7</a:t>
                      </a:r>
                    </a:p>
                  </a:txBody>
                  <a:tcPr anchor="ctr" horzOverflow="overflow">
                    <a:lnL>
                      <a:noFill/>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海水</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3.44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0.22</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11.4</a:t>
                      </a:r>
                    </a:p>
                  </a:txBody>
                  <a:tcPr anchor="ctr" horzOverflow="overflow">
                    <a:lnL>
                      <a:noFill/>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底質</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220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24.6</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14.8</a:t>
                      </a:r>
                    </a:p>
                  </a:txBody>
                  <a:tcPr anchor="ctr" horzOverflow="overflow">
                    <a:lnL>
                      <a:noFill/>
                    </a:lnL>
                    <a:lnR cap="flat">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魚</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6.17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0.34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0.06</a:t>
                      </a:r>
                    </a:p>
                  </a:txBody>
                  <a:tcPr anchor="ctr" horzOverflow="overflow">
                    <a:lnL>
                      <a:noFill/>
                    </a:lnL>
                    <a:lnR cap="flat">
                      <a:noFill/>
                    </a:lnR>
                    <a:lnT>
                      <a:noFill/>
                    </a:lnT>
                    <a:lnB>
                      <a:noFill/>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ヒト</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0.58</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0.74</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0.54</a:t>
                      </a:r>
                    </a:p>
                  </a:txBody>
                  <a:tcPr anchor="ct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総量</a:t>
                      </a:r>
                      <a:r>
                        <a:rPr kumimoji="1" lang="ja-JP" altLang="en-US" sz="1800" b="1" i="0" u="none" strike="noStrike" cap="none" normalizeH="0" baseline="30000" smtClean="0">
                          <a:ln>
                            <a:noFill/>
                          </a:ln>
                          <a:solidFill>
                            <a:schemeClr val="tx1"/>
                          </a:solidFill>
                          <a:effectLst/>
                          <a:latin typeface="ＭＳ Ｐゴシック" pitchFamily="50" charset="-128"/>
                          <a:ea typeface="ＭＳ Ｐゴシック" pitchFamily="50" charset="-128"/>
                        </a:rPr>
                        <a:t>**</a:t>
                      </a: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(A)</a:t>
                      </a: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　</a:t>
                      </a: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トン）</a:t>
                      </a: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234</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81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99</a:t>
                      </a: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5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瀬戸内海における</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累積使用量 </a:t>
                      </a: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(B)</a:t>
                      </a:r>
                      <a:r>
                        <a:rPr kumimoji="1" lang="ja-JP" altLang="en-US" sz="1800" b="1" i="0" u="none" strike="noStrike" cap="none" normalizeH="0" baseline="0" smtClean="0">
                          <a:ln>
                            <a:noFill/>
                          </a:ln>
                          <a:solidFill>
                            <a:schemeClr val="tx1"/>
                          </a:solidFill>
                          <a:effectLst/>
                          <a:latin typeface="ＭＳ Ｐゴシック" pitchFamily="50" charset="-128"/>
                          <a:ea typeface="ＭＳ Ｐゴシック" pitchFamily="50" charset="-128"/>
                        </a:rPr>
                        <a:t>　（トン）</a:t>
                      </a: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1900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4200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1"/>
                          </a:solidFill>
                          <a:effectLst/>
                          <a:latin typeface="ＭＳ Ｐゴシック" pitchFamily="50" charset="-128"/>
                          <a:ea typeface="ＭＳ Ｐゴシック" pitchFamily="50" charset="-128"/>
                        </a:rPr>
                        <a:t>86800</a:t>
                      </a: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9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2"/>
                          </a:solidFill>
                          <a:effectLst/>
                          <a:latin typeface="ＭＳ Ｐゴシック" pitchFamily="50" charset="-128"/>
                          <a:ea typeface="ＭＳ Ｐゴシック" pitchFamily="50" charset="-128"/>
                        </a:rPr>
                        <a:t>A / B (%)</a:t>
                      </a:r>
                    </a:p>
                  </a:txBody>
                  <a:tcPr anchor="ct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2"/>
                          </a:solidFill>
                          <a:effectLst/>
                          <a:latin typeface="ＭＳ Ｐゴシック" pitchFamily="50" charset="-128"/>
                          <a:ea typeface="ＭＳ Ｐゴシック" pitchFamily="50" charset="-128"/>
                        </a:rPr>
                        <a:t>12</a:t>
                      </a:r>
                    </a:p>
                  </a:txBody>
                  <a:tcPr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2"/>
                          </a:solidFill>
                          <a:effectLst/>
                          <a:latin typeface="ＭＳ Ｐゴシック" pitchFamily="50" charset="-128"/>
                          <a:ea typeface="ＭＳ Ｐゴシック" pitchFamily="50" charset="-128"/>
                        </a:rPr>
                        <a:t>1.9</a:t>
                      </a:r>
                    </a:p>
                  </a:txBody>
                  <a:tcPr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800" b="1" i="0" u="none" strike="noStrike" cap="none" normalizeH="0" baseline="0" smtClean="0">
                          <a:ln>
                            <a:noFill/>
                          </a:ln>
                          <a:solidFill>
                            <a:schemeClr val="tx2"/>
                          </a:solidFill>
                          <a:effectLst/>
                          <a:latin typeface="ＭＳ Ｐゴシック" pitchFamily="50" charset="-128"/>
                          <a:ea typeface="ＭＳ Ｐゴシック" pitchFamily="50" charset="-128"/>
                        </a:rPr>
                        <a:t>0.11</a:t>
                      </a:r>
                    </a:p>
                  </a:txBody>
                  <a:tcPr anchor="ctr"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1225" name="Text Box 89"/>
          <p:cNvSpPr txBox="1">
            <a:spLocks noChangeArrowheads="1"/>
          </p:cNvSpPr>
          <p:nvPr/>
        </p:nvSpPr>
        <p:spPr bwMode="auto">
          <a:xfrm>
            <a:off x="1682750" y="6188075"/>
            <a:ext cx="5878513" cy="641350"/>
          </a:xfrm>
          <a:prstGeom prst="rect">
            <a:avLst/>
          </a:prstGeom>
          <a:noFill/>
          <a:ln w="9525">
            <a:noFill/>
            <a:miter lim="800000"/>
            <a:headEnd/>
            <a:tailEnd/>
          </a:ln>
          <a:effectLst/>
        </p:spPr>
        <p:txBody>
          <a:bodyPr wrap="none">
            <a:spAutoFit/>
          </a:bodyPr>
          <a:lstStyle/>
          <a:p>
            <a:pPr algn="ctr"/>
            <a:r>
              <a:rPr lang="ja-JP" altLang="en-US" sz="3600">
                <a:solidFill>
                  <a:srgbClr val="FF0000"/>
                </a:solidFill>
                <a:latin typeface="Times New Roman" pitchFamily="18" charset="0"/>
                <a:ea typeface="HGP創英角ﾎﾟｯﾌﾟ体" pitchFamily="50" charset="-128"/>
              </a:rPr>
              <a:t>地球規模で拡散したのでは？</a:t>
            </a:r>
          </a:p>
        </p:txBody>
      </p:sp>
    </p:spTree>
    <p:extLst>
      <p:ext uri="{BB962C8B-B14F-4D97-AF65-F5344CB8AC3E}">
        <p14:creationId xmlns:p14="http://schemas.microsoft.com/office/powerpoint/2010/main" val="3753420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AutoShape 4"/>
          <p:cNvSpPr>
            <a:spLocks noChangeArrowheads="1"/>
          </p:cNvSpPr>
          <p:nvPr/>
        </p:nvSpPr>
        <p:spPr bwMode="auto">
          <a:xfrm>
            <a:off x="509588" y="-12700"/>
            <a:ext cx="8099425" cy="566738"/>
          </a:xfrm>
          <a:prstGeom prst="roundRect">
            <a:avLst>
              <a:gd name="adj" fmla="val 16667"/>
            </a:avLst>
          </a:prstGeom>
          <a:solidFill>
            <a:srgbClr val="0000CC"/>
          </a:solidFill>
          <a:ln w="9525">
            <a:noFill/>
            <a:round/>
            <a:headEnd/>
            <a:tailEnd/>
          </a:ln>
          <a:effectLst>
            <a:outerShdw dist="107763" dir="2700000" algn="ctr" rotWithShape="0">
              <a:schemeClr val="tx1"/>
            </a:outerShdw>
          </a:effectLst>
        </p:spPr>
        <p:txBody>
          <a:bodyPr wrap="none" lIns="90000" tIns="46800" rIns="90000" bIns="46800" anchorCtr="1">
            <a:spAutoFit/>
          </a:bodyPr>
          <a:lstStyle/>
          <a:p>
            <a:pPr algn="ctr"/>
            <a:r>
              <a:rPr lang="ja-JP" altLang="en-US" sz="2800" b="1">
                <a:solidFill>
                  <a:srgbClr val="FFFFFF"/>
                </a:solidFill>
                <a:effectLst>
                  <a:outerShdw blurRad="38100" dist="38100" dir="2700000" algn="tl">
                    <a:srgbClr val="000000"/>
                  </a:outerShdw>
                </a:effectLst>
                <a:latin typeface="ＭＳ ゴシック" pitchFamily="49" charset="-128"/>
                <a:ea typeface="ＭＳ ゴシック" pitchFamily="49" charset="-128"/>
              </a:rPr>
              <a:t>洋上大気および表層海水における</a:t>
            </a:r>
            <a:r>
              <a:rPr lang="en-US" altLang="ja-JP" sz="2800" b="1">
                <a:solidFill>
                  <a:srgbClr val="FFFFFF"/>
                </a:solidFill>
                <a:effectLst>
                  <a:outerShdw blurRad="38100" dist="38100" dir="2700000" algn="tl">
                    <a:srgbClr val="000000"/>
                  </a:outerShdw>
                </a:effectLst>
                <a:latin typeface="ＭＳ ゴシック" pitchFamily="49" charset="-128"/>
                <a:ea typeface="ＭＳ ゴシック" pitchFamily="49" charset="-128"/>
              </a:rPr>
              <a:t>PCBs</a:t>
            </a:r>
            <a:r>
              <a:rPr lang="ja-JP" altLang="en-US" sz="2800" b="1">
                <a:solidFill>
                  <a:srgbClr val="FFFFFF"/>
                </a:solidFill>
                <a:effectLst>
                  <a:outerShdw blurRad="38100" dist="38100" dir="2700000" algn="tl">
                    <a:srgbClr val="000000"/>
                  </a:outerShdw>
                </a:effectLst>
                <a:latin typeface="ＭＳ ゴシック" pitchFamily="49" charset="-128"/>
                <a:ea typeface="ＭＳ ゴシック" pitchFamily="49" charset="-128"/>
              </a:rPr>
              <a:t>の濃度分布</a:t>
            </a:r>
          </a:p>
        </p:txBody>
      </p:sp>
      <p:pic>
        <p:nvPicPr>
          <p:cNvPr id="22533" name="Picture 5"/>
          <p:cNvPicPr>
            <a:picLocks noChangeAspect="1" noChangeArrowheads="1"/>
          </p:cNvPicPr>
          <p:nvPr/>
        </p:nvPicPr>
        <p:blipFill>
          <a:blip r:embed="rId2" cstate="print"/>
          <a:srcRect r="1425"/>
          <a:stretch>
            <a:fillRect/>
          </a:stretch>
        </p:blipFill>
        <p:spPr bwMode="auto">
          <a:xfrm>
            <a:off x="1011238" y="974725"/>
            <a:ext cx="4719637" cy="798513"/>
          </a:xfrm>
          <a:prstGeom prst="rect">
            <a:avLst/>
          </a:prstGeom>
          <a:noFill/>
          <a:ln w="9525">
            <a:noFill/>
            <a:miter lim="800000"/>
            <a:headEnd/>
            <a:tailEnd/>
          </a:ln>
        </p:spPr>
      </p:pic>
      <p:pic>
        <p:nvPicPr>
          <p:cNvPr id="22534" name="Picture 6"/>
          <p:cNvPicPr>
            <a:picLocks noChangeAspect="1" noChangeArrowheads="1"/>
          </p:cNvPicPr>
          <p:nvPr/>
        </p:nvPicPr>
        <p:blipFill>
          <a:blip r:embed="rId3" cstate="print"/>
          <a:srcRect r="1425"/>
          <a:stretch>
            <a:fillRect/>
          </a:stretch>
        </p:blipFill>
        <p:spPr bwMode="auto">
          <a:xfrm>
            <a:off x="1012825" y="1774825"/>
            <a:ext cx="4719638" cy="796925"/>
          </a:xfrm>
          <a:prstGeom prst="rect">
            <a:avLst/>
          </a:prstGeom>
          <a:noFill/>
          <a:ln w="9525">
            <a:noFill/>
            <a:miter lim="800000"/>
            <a:headEnd/>
            <a:tailEnd/>
          </a:ln>
        </p:spPr>
      </p:pic>
      <p:pic>
        <p:nvPicPr>
          <p:cNvPr id="22535" name="Picture 7"/>
          <p:cNvPicPr>
            <a:picLocks noChangeAspect="1" noChangeArrowheads="1"/>
          </p:cNvPicPr>
          <p:nvPr/>
        </p:nvPicPr>
        <p:blipFill>
          <a:blip r:embed="rId4" cstate="print"/>
          <a:srcRect r="1425"/>
          <a:stretch>
            <a:fillRect/>
          </a:stretch>
        </p:blipFill>
        <p:spPr bwMode="auto">
          <a:xfrm>
            <a:off x="1012825" y="2571750"/>
            <a:ext cx="4719638" cy="798513"/>
          </a:xfrm>
          <a:prstGeom prst="rect">
            <a:avLst/>
          </a:prstGeom>
          <a:noFill/>
          <a:ln w="9525">
            <a:noFill/>
            <a:miter lim="800000"/>
            <a:headEnd/>
            <a:tailEnd/>
          </a:ln>
        </p:spPr>
      </p:pic>
      <p:pic>
        <p:nvPicPr>
          <p:cNvPr id="22536" name="Picture 8"/>
          <p:cNvPicPr>
            <a:picLocks noChangeAspect="1" noChangeArrowheads="1"/>
          </p:cNvPicPr>
          <p:nvPr/>
        </p:nvPicPr>
        <p:blipFill>
          <a:blip r:embed="rId5" cstate="print"/>
          <a:srcRect r="1425"/>
          <a:stretch>
            <a:fillRect/>
          </a:stretch>
        </p:blipFill>
        <p:spPr bwMode="auto">
          <a:xfrm>
            <a:off x="1012825" y="3370263"/>
            <a:ext cx="4719638" cy="350837"/>
          </a:xfrm>
          <a:prstGeom prst="rect">
            <a:avLst/>
          </a:prstGeom>
          <a:noFill/>
          <a:ln w="9525">
            <a:noFill/>
            <a:miter lim="800000"/>
            <a:headEnd/>
            <a:tailEnd/>
          </a:ln>
        </p:spPr>
      </p:pic>
      <p:sp>
        <p:nvSpPr>
          <p:cNvPr id="22537" name="Rectangle 9"/>
          <p:cNvSpPr>
            <a:spLocks noChangeArrowheads="1"/>
          </p:cNvSpPr>
          <p:nvPr/>
        </p:nvSpPr>
        <p:spPr bwMode="auto">
          <a:xfrm>
            <a:off x="4830763" y="1049338"/>
            <a:ext cx="819150" cy="230187"/>
          </a:xfrm>
          <a:prstGeom prst="rect">
            <a:avLst/>
          </a:prstGeom>
          <a:solidFill>
            <a:srgbClr val="FFDD80"/>
          </a:solidFill>
          <a:ln w="7938">
            <a:solidFill>
              <a:srgbClr val="FFE9AA"/>
            </a:solidFill>
            <a:miter lim="800000"/>
            <a:headEnd/>
            <a:tailEnd/>
          </a:ln>
        </p:spPr>
        <p:txBody>
          <a:bodyPr/>
          <a:lstStyle/>
          <a:p>
            <a:endParaRPr lang="ja-JP" altLang="en-US">
              <a:solidFill>
                <a:srgbClr val="000000"/>
              </a:solidFill>
            </a:endParaRPr>
          </a:p>
        </p:txBody>
      </p:sp>
      <p:sp>
        <p:nvSpPr>
          <p:cNvPr id="22538" name="Rectangle 10"/>
          <p:cNvSpPr>
            <a:spLocks noChangeArrowheads="1"/>
          </p:cNvSpPr>
          <p:nvPr/>
        </p:nvSpPr>
        <p:spPr bwMode="auto">
          <a:xfrm>
            <a:off x="5065713" y="1044575"/>
            <a:ext cx="382587" cy="227013"/>
          </a:xfrm>
          <a:prstGeom prst="rect">
            <a:avLst/>
          </a:prstGeom>
          <a:noFill/>
          <a:ln w="9525">
            <a:noFill/>
            <a:miter lim="800000"/>
            <a:headEnd/>
            <a:tailEnd/>
          </a:ln>
        </p:spPr>
        <p:txBody>
          <a:bodyPr wrap="none" lIns="0" tIns="0" rIns="0" bIns="0">
            <a:spAutoFit/>
          </a:bodyPr>
          <a:lstStyle/>
          <a:p>
            <a:r>
              <a:rPr lang="ja-JP" altLang="en-US" sz="1500" b="1">
                <a:solidFill>
                  <a:srgbClr val="FF0000"/>
                </a:solidFill>
                <a:latin typeface="Arial" pitchFamily="34" charset="0"/>
                <a:ea typeface="ＭＳ ゴシック" pitchFamily="49" charset="-128"/>
              </a:rPr>
              <a:t>大気</a:t>
            </a:r>
            <a:endParaRPr lang="ja-JP" altLang="en-US" sz="2000" b="1" baseline="50000">
              <a:solidFill>
                <a:srgbClr val="FFFFFF"/>
              </a:solidFill>
              <a:latin typeface="Times New Roman" pitchFamily="18" charset="0"/>
              <a:ea typeface="ＭＳ ゴシック" pitchFamily="49" charset="-128"/>
            </a:endParaRPr>
          </a:p>
        </p:txBody>
      </p:sp>
      <p:sp>
        <p:nvSpPr>
          <p:cNvPr id="22539" name="Rectangle 11"/>
          <p:cNvSpPr>
            <a:spLocks noChangeArrowheads="1"/>
          </p:cNvSpPr>
          <p:nvPr/>
        </p:nvSpPr>
        <p:spPr bwMode="auto">
          <a:xfrm>
            <a:off x="3735388" y="1966913"/>
            <a:ext cx="11112"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0" name="Rectangle 12"/>
          <p:cNvSpPr>
            <a:spLocks noChangeArrowheads="1"/>
          </p:cNvSpPr>
          <p:nvPr/>
        </p:nvSpPr>
        <p:spPr bwMode="auto">
          <a:xfrm>
            <a:off x="3689350" y="1911350"/>
            <a:ext cx="20638" cy="666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1" name="Rectangle 13"/>
          <p:cNvSpPr>
            <a:spLocks noChangeArrowheads="1"/>
          </p:cNvSpPr>
          <p:nvPr/>
        </p:nvSpPr>
        <p:spPr bwMode="auto">
          <a:xfrm>
            <a:off x="3625850" y="1957388"/>
            <a:ext cx="12700"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2" name="Rectangle 14"/>
          <p:cNvSpPr>
            <a:spLocks noChangeArrowheads="1"/>
          </p:cNvSpPr>
          <p:nvPr/>
        </p:nvSpPr>
        <p:spPr bwMode="auto">
          <a:xfrm>
            <a:off x="3571875" y="1938338"/>
            <a:ext cx="20638"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3" name="Rectangle 15"/>
          <p:cNvSpPr>
            <a:spLocks noChangeArrowheads="1"/>
          </p:cNvSpPr>
          <p:nvPr/>
        </p:nvSpPr>
        <p:spPr bwMode="auto">
          <a:xfrm>
            <a:off x="3517900" y="1966913"/>
            <a:ext cx="11113"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4" name="Rectangle 16"/>
          <p:cNvSpPr>
            <a:spLocks noChangeArrowheads="1"/>
          </p:cNvSpPr>
          <p:nvPr/>
        </p:nvSpPr>
        <p:spPr bwMode="auto">
          <a:xfrm>
            <a:off x="3455988" y="1911350"/>
            <a:ext cx="9525"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5" name="Rectangle 17"/>
          <p:cNvSpPr>
            <a:spLocks noChangeArrowheads="1"/>
          </p:cNvSpPr>
          <p:nvPr/>
        </p:nvSpPr>
        <p:spPr bwMode="auto">
          <a:xfrm>
            <a:off x="3355975" y="1787525"/>
            <a:ext cx="11113" cy="1524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6" name="Rectangle 18"/>
          <p:cNvSpPr>
            <a:spLocks noChangeArrowheads="1"/>
          </p:cNvSpPr>
          <p:nvPr/>
        </p:nvSpPr>
        <p:spPr bwMode="auto">
          <a:xfrm>
            <a:off x="3275013" y="1882775"/>
            <a:ext cx="9525" cy="301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7" name="Rectangle 19"/>
          <p:cNvSpPr>
            <a:spLocks noChangeArrowheads="1"/>
          </p:cNvSpPr>
          <p:nvPr/>
        </p:nvSpPr>
        <p:spPr bwMode="auto">
          <a:xfrm>
            <a:off x="3238500" y="1882775"/>
            <a:ext cx="11113" cy="492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8" name="Rectangle 20"/>
          <p:cNvSpPr>
            <a:spLocks noChangeArrowheads="1"/>
          </p:cNvSpPr>
          <p:nvPr/>
        </p:nvSpPr>
        <p:spPr bwMode="auto">
          <a:xfrm>
            <a:off x="3201988" y="1947863"/>
            <a:ext cx="11112" cy="396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49" name="Rectangle 21"/>
          <p:cNvSpPr>
            <a:spLocks noChangeArrowheads="1"/>
          </p:cNvSpPr>
          <p:nvPr/>
        </p:nvSpPr>
        <p:spPr bwMode="auto">
          <a:xfrm>
            <a:off x="3155950" y="1863725"/>
            <a:ext cx="12700" cy="952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0" name="Rectangle 22"/>
          <p:cNvSpPr>
            <a:spLocks noChangeArrowheads="1"/>
          </p:cNvSpPr>
          <p:nvPr/>
        </p:nvSpPr>
        <p:spPr bwMode="auto">
          <a:xfrm>
            <a:off x="3121025" y="1900238"/>
            <a:ext cx="11113" cy="396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1" name="Rectangle 23"/>
          <p:cNvSpPr>
            <a:spLocks noChangeArrowheads="1"/>
          </p:cNvSpPr>
          <p:nvPr/>
        </p:nvSpPr>
        <p:spPr bwMode="auto">
          <a:xfrm>
            <a:off x="2986088" y="1957388"/>
            <a:ext cx="9525"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2" name="Rectangle 24"/>
          <p:cNvSpPr>
            <a:spLocks noChangeArrowheads="1"/>
          </p:cNvSpPr>
          <p:nvPr/>
        </p:nvSpPr>
        <p:spPr bwMode="auto">
          <a:xfrm>
            <a:off x="4006850" y="1854200"/>
            <a:ext cx="9525" cy="1714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3" name="Rectangle 25"/>
          <p:cNvSpPr>
            <a:spLocks noChangeArrowheads="1"/>
          </p:cNvSpPr>
          <p:nvPr/>
        </p:nvSpPr>
        <p:spPr bwMode="auto">
          <a:xfrm>
            <a:off x="4141788" y="2032000"/>
            <a:ext cx="9525" cy="1444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4" name="Rectangle 26"/>
          <p:cNvSpPr>
            <a:spLocks noChangeArrowheads="1"/>
          </p:cNvSpPr>
          <p:nvPr/>
        </p:nvSpPr>
        <p:spPr bwMode="auto">
          <a:xfrm>
            <a:off x="4403725" y="1911350"/>
            <a:ext cx="11113" cy="4524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5" name="Rectangle 27"/>
          <p:cNvSpPr>
            <a:spLocks noChangeArrowheads="1"/>
          </p:cNvSpPr>
          <p:nvPr/>
        </p:nvSpPr>
        <p:spPr bwMode="auto">
          <a:xfrm>
            <a:off x="4773613" y="2220913"/>
            <a:ext cx="11112"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6" name="Rectangle 28"/>
          <p:cNvSpPr>
            <a:spLocks noChangeArrowheads="1"/>
          </p:cNvSpPr>
          <p:nvPr/>
        </p:nvSpPr>
        <p:spPr bwMode="auto">
          <a:xfrm>
            <a:off x="4692650" y="1938338"/>
            <a:ext cx="11113" cy="2444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7" name="Rectangle 29"/>
          <p:cNvSpPr>
            <a:spLocks noChangeArrowheads="1"/>
          </p:cNvSpPr>
          <p:nvPr/>
        </p:nvSpPr>
        <p:spPr bwMode="auto">
          <a:xfrm>
            <a:off x="4856163" y="2041525"/>
            <a:ext cx="9525" cy="301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8" name="Rectangle 30"/>
          <p:cNvSpPr>
            <a:spLocks noChangeArrowheads="1"/>
          </p:cNvSpPr>
          <p:nvPr/>
        </p:nvSpPr>
        <p:spPr bwMode="auto">
          <a:xfrm>
            <a:off x="4943475" y="1938338"/>
            <a:ext cx="12700" cy="777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59" name="Rectangle 31"/>
          <p:cNvSpPr>
            <a:spLocks noChangeArrowheads="1"/>
          </p:cNvSpPr>
          <p:nvPr/>
        </p:nvSpPr>
        <p:spPr bwMode="auto">
          <a:xfrm>
            <a:off x="5080000" y="1731963"/>
            <a:ext cx="11113" cy="2000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0" name="Rectangle 32"/>
          <p:cNvSpPr>
            <a:spLocks noChangeArrowheads="1"/>
          </p:cNvSpPr>
          <p:nvPr/>
        </p:nvSpPr>
        <p:spPr bwMode="auto">
          <a:xfrm>
            <a:off x="5026025" y="1798638"/>
            <a:ext cx="9525" cy="476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1" name="Rectangle 33"/>
          <p:cNvSpPr>
            <a:spLocks noChangeArrowheads="1"/>
          </p:cNvSpPr>
          <p:nvPr/>
        </p:nvSpPr>
        <p:spPr bwMode="auto">
          <a:xfrm>
            <a:off x="4835525" y="1882775"/>
            <a:ext cx="12700" cy="396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2" name="Rectangle 34"/>
          <p:cNvSpPr>
            <a:spLocks noChangeArrowheads="1"/>
          </p:cNvSpPr>
          <p:nvPr/>
        </p:nvSpPr>
        <p:spPr bwMode="auto">
          <a:xfrm>
            <a:off x="2100263" y="2324100"/>
            <a:ext cx="11112" cy="1619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3" name="Rectangle 35"/>
          <p:cNvSpPr>
            <a:spLocks noChangeArrowheads="1"/>
          </p:cNvSpPr>
          <p:nvPr/>
        </p:nvSpPr>
        <p:spPr bwMode="auto">
          <a:xfrm>
            <a:off x="2082800" y="2641600"/>
            <a:ext cx="9525" cy="476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4" name="Rectangle 36"/>
          <p:cNvSpPr>
            <a:spLocks noChangeArrowheads="1"/>
          </p:cNvSpPr>
          <p:nvPr/>
        </p:nvSpPr>
        <p:spPr bwMode="auto">
          <a:xfrm>
            <a:off x="2082800" y="2811463"/>
            <a:ext cx="9525"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5" name="Rectangle 37"/>
          <p:cNvSpPr>
            <a:spLocks noChangeArrowheads="1"/>
          </p:cNvSpPr>
          <p:nvPr/>
        </p:nvSpPr>
        <p:spPr bwMode="auto">
          <a:xfrm>
            <a:off x="2082800" y="2979738"/>
            <a:ext cx="9525"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6" name="Rectangle 38"/>
          <p:cNvSpPr>
            <a:spLocks noChangeArrowheads="1"/>
          </p:cNvSpPr>
          <p:nvPr/>
        </p:nvSpPr>
        <p:spPr bwMode="auto">
          <a:xfrm>
            <a:off x="2516188" y="2960688"/>
            <a:ext cx="19050" cy="587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7" name="Rectangle 39"/>
          <p:cNvSpPr>
            <a:spLocks noChangeArrowheads="1"/>
          </p:cNvSpPr>
          <p:nvPr/>
        </p:nvSpPr>
        <p:spPr bwMode="auto">
          <a:xfrm>
            <a:off x="2425700" y="3082925"/>
            <a:ext cx="11113" cy="206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8" name="Rectangle 40"/>
          <p:cNvSpPr>
            <a:spLocks noChangeArrowheads="1"/>
          </p:cNvSpPr>
          <p:nvPr/>
        </p:nvSpPr>
        <p:spPr bwMode="auto">
          <a:xfrm>
            <a:off x="2279650" y="2960688"/>
            <a:ext cx="12700" cy="762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69" name="Rectangle 41"/>
          <p:cNvSpPr>
            <a:spLocks noChangeArrowheads="1"/>
          </p:cNvSpPr>
          <p:nvPr/>
        </p:nvSpPr>
        <p:spPr bwMode="auto">
          <a:xfrm>
            <a:off x="2254250" y="2801938"/>
            <a:ext cx="19050"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0" name="Rectangle 42"/>
          <p:cNvSpPr>
            <a:spLocks noChangeArrowheads="1"/>
          </p:cNvSpPr>
          <p:nvPr/>
        </p:nvSpPr>
        <p:spPr bwMode="auto">
          <a:xfrm>
            <a:off x="2263775" y="2668588"/>
            <a:ext cx="20638" cy="508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1" name="Rectangle 43"/>
          <p:cNvSpPr>
            <a:spLocks noChangeArrowheads="1"/>
          </p:cNvSpPr>
          <p:nvPr/>
        </p:nvSpPr>
        <p:spPr bwMode="auto">
          <a:xfrm>
            <a:off x="2254250" y="2557463"/>
            <a:ext cx="19050" cy="492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2" name="Rectangle 44"/>
          <p:cNvSpPr>
            <a:spLocks noChangeArrowheads="1"/>
          </p:cNvSpPr>
          <p:nvPr/>
        </p:nvSpPr>
        <p:spPr bwMode="auto">
          <a:xfrm>
            <a:off x="2416175" y="2668588"/>
            <a:ext cx="11113" cy="412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3" name="Rectangle 45"/>
          <p:cNvSpPr>
            <a:spLocks noChangeArrowheads="1"/>
          </p:cNvSpPr>
          <p:nvPr/>
        </p:nvSpPr>
        <p:spPr bwMode="auto">
          <a:xfrm>
            <a:off x="2452688" y="2838450"/>
            <a:ext cx="9525" cy="222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4" name="Rectangle 46"/>
          <p:cNvSpPr>
            <a:spLocks noChangeArrowheads="1"/>
          </p:cNvSpPr>
          <p:nvPr/>
        </p:nvSpPr>
        <p:spPr bwMode="auto">
          <a:xfrm>
            <a:off x="2878138" y="1647825"/>
            <a:ext cx="9525" cy="311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5" name="Rectangle 47"/>
          <p:cNvSpPr>
            <a:spLocks noChangeArrowheads="1"/>
          </p:cNvSpPr>
          <p:nvPr/>
        </p:nvSpPr>
        <p:spPr bwMode="auto">
          <a:xfrm>
            <a:off x="2840038" y="1863725"/>
            <a:ext cx="11112" cy="1238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6" name="Rectangle 48"/>
          <p:cNvSpPr>
            <a:spLocks noChangeArrowheads="1"/>
          </p:cNvSpPr>
          <p:nvPr/>
        </p:nvSpPr>
        <p:spPr bwMode="auto">
          <a:xfrm>
            <a:off x="2805113" y="1817688"/>
            <a:ext cx="11112" cy="1984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7" name="Rectangle 49"/>
          <p:cNvSpPr>
            <a:spLocks noChangeArrowheads="1"/>
          </p:cNvSpPr>
          <p:nvPr/>
        </p:nvSpPr>
        <p:spPr bwMode="auto">
          <a:xfrm>
            <a:off x="2759075" y="1093788"/>
            <a:ext cx="12700" cy="9318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8" name="Rectangle 50"/>
          <p:cNvSpPr>
            <a:spLocks noChangeArrowheads="1"/>
          </p:cNvSpPr>
          <p:nvPr/>
        </p:nvSpPr>
        <p:spPr bwMode="auto">
          <a:xfrm>
            <a:off x="3084513" y="1798638"/>
            <a:ext cx="11112" cy="1603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79" name="Rectangle 51"/>
          <p:cNvSpPr>
            <a:spLocks noChangeArrowheads="1"/>
          </p:cNvSpPr>
          <p:nvPr/>
        </p:nvSpPr>
        <p:spPr bwMode="auto">
          <a:xfrm>
            <a:off x="3309938" y="1798638"/>
            <a:ext cx="19050" cy="1333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0" name="Rectangle 52"/>
          <p:cNvSpPr>
            <a:spLocks noChangeArrowheads="1"/>
          </p:cNvSpPr>
          <p:nvPr/>
        </p:nvSpPr>
        <p:spPr bwMode="auto">
          <a:xfrm>
            <a:off x="3787775" y="1647825"/>
            <a:ext cx="11113" cy="777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1" name="Rectangle 53"/>
          <p:cNvSpPr>
            <a:spLocks noChangeArrowheads="1"/>
          </p:cNvSpPr>
          <p:nvPr/>
        </p:nvSpPr>
        <p:spPr bwMode="auto">
          <a:xfrm>
            <a:off x="3355975" y="1590675"/>
            <a:ext cx="11113" cy="682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2" name="Rectangle 54"/>
          <p:cNvSpPr>
            <a:spLocks noChangeArrowheads="1"/>
          </p:cNvSpPr>
          <p:nvPr/>
        </p:nvSpPr>
        <p:spPr bwMode="auto">
          <a:xfrm>
            <a:off x="2714625" y="1590675"/>
            <a:ext cx="11113" cy="11287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3" name="Rectangle 55"/>
          <p:cNvSpPr>
            <a:spLocks noChangeArrowheads="1"/>
          </p:cNvSpPr>
          <p:nvPr/>
        </p:nvSpPr>
        <p:spPr bwMode="auto">
          <a:xfrm>
            <a:off x="2506663" y="2614613"/>
            <a:ext cx="11112" cy="2540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4" name="Rectangle 56"/>
          <p:cNvSpPr>
            <a:spLocks noChangeArrowheads="1"/>
          </p:cNvSpPr>
          <p:nvPr/>
        </p:nvSpPr>
        <p:spPr bwMode="auto">
          <a:xfrm>
            <a:off x="2579688" y="2614613"/>
            <a:ext cx="11112" cy="1508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5" name="Rectangle 57"/>
          <p:cNvSpPr>
            <a:spLocks noChangeArrowheads="1"/>
          </p:cNvSpPr>
          <p:nvPr/>
        </p:nvSpPr>
        <p:spPr bwMode="auto">
          <a:xfrm>
            <a:off x="2749550" y="2257425"/>
            <a:ext cx="12700" cy="682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6" name="Rectangle 58"/>
          <p:cNvSpPr>
            <a:spLocks noChangeArrowheads="1"/>
          </p:cNvSpPr>
          <p:nvPr/>
        </p:nvSpPr>
        <p:spPr bwMode="auto">
          <a:xfrm>
            <a:off x="2813050" y="2144713"/>
            <a:ext cx="11113"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7" name="Rectangle 59"/>
          <p:cNvSpPr>
            <a:spLocks noChangeArrowheads="1"/>
          </p:cNvSpPr>
          <p:nvPr/>
        </p:nvSpPr>
        <p:spPr bwMode="auto">
          <a:xfrm>
            <a:off x="2878138" y="2041525"/>
            <a:ext cx="9525" cy="492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8" name="Rectangle 60"/>
          <p:cNvSpPr>
            <a:spLocks noChangeArrowheads="1"/>
          </p:cNvSpPr>
          <p:nvPr/>
        </p:nvSpPr>
        <p:spPr bwMode="auto">
          <a:xfrm>
            <a:off x="3067050" y="2003425"/>
            <a:ext cx="11113" cy="1254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89" name="Rectangle 61"/>
          <p:cNvSpPr>
            <a:spLocks noChangeArrowheads="1"/>
          </p:cNvSpPr>
          <p:nvPr/>
        </p:nvSpPr>
        <p:spPr bwMode="auto">
          <a:xfrm>
            <a:off x="3275013" y="2190750"/>
            <a:ext cx="9525" cy="873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0" name="Rectangle 62"/>
          <p:cNvSpPr>
            <a:spLocks noChangeArrowheads="1"/>
          </p:cNvSpPr>
          <p:nvPr/>
        </p:nvSpPr>
        <p:spPr bwMode="auto">
          <a:xfrm>
            <a:off x="3525838" y="2295525"/>
            <a:ext cx="12700" cy="1047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1" name="Rectangle 63"/>
          <p:cNvSpPr>
            <a:spLocks noChangeArrowheads="1"/>
          </p:cNvSpPr>
          <p:nvPr/>
        </p:nvSpPr>
        <p:spPr bwMode="auto">
          <a:xfrm>
            <a:off x="3852863" y="2387600"/>
            <a:ext cx="9525" cy="2095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2" name="Rectangle 64"/>
          <p:cNvSpPr>
            <a:spLocks noChangeArrowheads="1"/>
          </p:cNvSpPr>
          <p:nvPr/>
        </p:nvSpPr>
        <p:spPr bwMode="auto">
          <a:xfrm>
            <a:off x="4006850" y="2200275"/>
            <a:ext cx="9525" cy="2651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3" name="Rectangle 65"/>
          <p:cNvSpPr>
            <a:spLocks noChangeArrowheads="1"/>
          </p:cNvSpPr>
          <p:nvPr/>
        </p:nvSpPr>
        <p:spPr bwMode="auto">
          <a:xfrm>
            <a:off x="1974850" y="2828925"/>
            <a:ext cx="9525" cy="317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4" name="Rectangle 66"/>
          <p:cNvSpPr>
            <a:spLocks noChangeArrowheads="1"/>
          </p:cNvSpPr>
          <p:nvPr/>
        </p:nvSpPr>
        <p:spPr bwMode="auto">
          <a:xfrm>
            <a:off x="1712913" y="2895600"/>
            <a:ext cx="11112"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5" name="Rectangle 67"/>
          <p:cNvSpPr>
            <a:spLocks noChangeArrowheads="1"/>
          </p:cNvSpPr>
          <p:nvPr/>
        </p:nvSpPr>
        <p:spPr bwMode="auto">
          <a:xfrm>
            <a:off x="1162050" y="3251200"/>
            <a:ext cx="11113" cy="222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6" name="Rectangle 68"/>
          <p:cNvSpPr>
            <a:spLocks noChangeArrowheads="1"/>
          </p:cNvSpPr>
          <p:nvPr/>
        </p:nvSpPr>
        <p:spPr bwMode="auto">
          <a:xfrm>
            <a:off x="1071563" y="3579813"/>
            <a:ext cx="11112" cy="111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7" name="Rectangle 69"/>
          <p:cNvSpPr>
            <a:spLocks noChangeArrowheads="1"/>
          </p:cNvSpPr>
          <p:nvPr/>
        </p:nvSpPr>
        <p:spPr bwMode="auto">
          <a:xfrm>
            <a:off x="1179513" y="3644900"/>
            <a:ext cx="11112"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8" name="Rectangle 70"/>
          <p:cNvSpPr>
            <a:spLocks noChangeArrowheads="1"/>
          </p:cNvSpPr>
          <p:nvPr/>
        </p:nvSpPr>
        <p:spPr bwMode="auto">
          <a:xfrm>
            <a:off x="1296988" y="3671888"/>
            <a:ext cx="12700"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599" name="Rectangle 71"/>
          <p:cNvSpPr>
            <a:spLocks noChangeArrowheads="1"/>
          </p:cNvSpPr>
          <p:nvPr/>
        </p:nvSpPr>
        <p:spPr bwMode="auto">
          <a:xfrm>
            <a:off x="1450975" y="3560763"/>
            <a:ext cx="11113"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0" name="Rectangle 72"/>
          <p:cNvSpPr>
            <a:spLocks noChangeArrowheads="1"/>
          </p:cNvSpPr>
          <p:nvPr/>
        </p:nvSpPr>
        <p:spPr bwMode="auto">
          <a:xfrm>
            <a:off x="1639888" y="3484563"/>
            <a:ext cx="11112"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1" name="Rectangle 73"/>
          <p:cNvSpPr>
            <a:spLocks noChangeArrowheads="1"/>
          </p:cNvSpPr>
          <p:nvPr/>
        </p:nvSpPr>
        <p:spPr bwMode="auto">
          <a:xfrm>
            <a:off x="1838325" y="3402013"/>
            <a:ext cx="11113" cy="111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2" name="Rectangle 74"/>
          <p:cNvSpPr>
            <a:spLocks noChangeArrowheads="1"/>
          </p:cNvSpPr>
          <p:nvPr/>
        </p:nvSpPr>
        <p:spPr bwMode="auto">
          <a:xfrm>
            <a:off x="2063750" y="3241675"/>
            <a:ext cx="12700" cy="111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3" name="Rectangle 75"/>
          <p:cNvSpPr>
            <a:spLocks noChangeArrowheads="1"/>
          </p:cNvSpPr>
          <p:nvPr/>
        </p:nvSpPr>
        <p:spPr bwMode="auto">
          <a:xfrm>
            <a:off x="3076575" y="2444750"/>
            <a:ext cx="9525" cy="1714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4" name="Rectangle 76"/>
          <p:cNvSpPr>
            <a:spLocks noChangeArrowheads="1"/>
          </p:cNvSpPr>
          <p:nvPr/>
        </p:nvSpPr>
        <p:spPr bwMode="auto">
          <a:xfrm>
            <a:off x="3084513" y="2708275"/>
            <a:ext cx="11112" cy="285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5" name="Rectangle 77"/>
          <p:cNvSpPr>
            <a:spLocks noChangeArrowheads="1"/>
          </p:cNvSpPr>
          <p:nvPr/>
        </p:nvSpPr>
        <p:spPr bwMode="auto">
          <a:xfrm>
            <a:off x="3211513" y="2884488"/>
            <a:ext cx="9525" cy="317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6" name="Rectangle 78"/>
          <p:cNvSpPr>
            <a:spLocks noChangeArrowheads="1"/>
          </p:cNvSpPr>
          <p:nvPr/>
        </p:nvSpPr>
        <p:spPr bwMode="auto">
          <a:xfrm>
            <a:off x="3238500" y="2060575"/>
            <a:ext cx="11113" cy="587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7" name="Rectangle 79"/>
          <p:cNvSpPr>
            <a:spLocks noChangeArrowheads="1"/>
          </p:cNvSpPr>
          <p:nvPr/>
        </p:nvSpPr>
        <p:spPr bwMode="auto">
          <a:xfrm>
            <a:off x="3365500" y="2117725"/>
            <a:ext cx="9525" cy="587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8" name="Rectangle 80"/>
          <p:cNvSpPr>
            <a:spLocks noChangeArrowheads="1"/>
          </p:cNvSpPr>
          <p:nvPr/>
        </p:nvSpPr>
        <p:spPr bwMode="auto">
          <a:xfrm>
            <a:off x="3916363" y="2435225"/>
            <a:ext cx="11112" cy="206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09" name="Rectangle 81"/>
          <p:cNvSpPr>
            <a:spLocks noChangeArrowheads="1"/>
          </p:cNvSpPr>
          <p:nvPr/>
        </p:nvSpPr>
        <p:spPr bwMode="auto">
          <a:xfrm>
            <a:off x="4041775" y="2417763"/>
            <a:ext cx="11113" cy="857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0" name="Rectangle 82"/>
          <p:cNvSpPr>
            <a:spLocks noChangeArrowheads="1"/>
          </p:cNvSpPr>
          <p:nvPr/>
        </p:nvSpPr>
        <p:spPr bwMode="auto">
          <a:xfrm>
            <a:off x="4475163" y="2687638"/>
            <a:ext cx="20637" cy="317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1" name="Rectangle 83"/>
          <p:cNvSpPr>
            <a:spLocks noChangeArrowheads="1"/>
          </p:cNvSpPr>
          <p:nvPr/>
        </p:nvSpPr>
        <p:spPr bwMode="auto">
          <a:xfrm>
            <a:off x="4538663" y="2763838"/>
            <a:ext cx="12700"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2" name="Rectangle 84"/>
          <p:cNvSpPr>
            <a:spLocks noChangeArrowheads="1"/>
          </p:cNvSpPr>
          <p:nvPr/>
        </p:nvSpPr>
        <p:spPr bwMode="auto">
          <a:xfrm>
            <a:off x="3201988" y="2557463"/>
            <a:ext cx="11112" cy="492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3" name="Rectangle 85"/>
          <p:cNvSpPr>
            <a:spLocks noChangeArrowheads="1"/>
          </p:cNvSpPr>
          <p:nvPr/>
        </p:nvSpPr>
        <p:spPr bwMode="auto">
          <a:xfrm>
            <a:off x="3282950" y="2387600"/>
            <a:ext cx="11113" cy="412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4" name="Rectangle 86"/>
          <p:cNvSpPr>
            <a:spLocks noChangeArrowheads="1"/>
          </p:cNvSpPr>
          <p:nvPr/>
        </p:nvSpPr>
        <p:spPr bwMode="auto">
          <a:xfrm>
            <a:off x="3373438" y="2417763"/>
            <a:ext cx="11112" cy="476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5" name="Rectangle 87"/>
          <p:cNvSpPr>
            <a:spLocks noChangeArrowheads="1"/>
          </p:cNvSpPr>
          <p:nvPr/>
        </p:nvSpPr>
        <p:spPr bwMode="auto">
          <a:xfrm>
            <a:off x="3481388" y="2425700"/>
            <a:ext cx="11112" cy="603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6" name="Rectangle 88"/>
          <p:cNvSpPr>
            <a:spLocks noChangeArrowheads="1"/>
          </p:cNvSpPr>
          <p:nvPr/>
        </p:nvSpPr>
        <p:spPr bwMode="auto">
          <a:xfrm>
            <a:off x="2697163" y="3279775"/>
            <a:ext cx="9525"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7" name="Rectangle 89"/>
          <p:cNvSpPr>
            <a:spLocks noChangeArrowheads="1"/>
          </p:cNvSpPr>
          <p:nvPr/>
        </p:nvSpPr>
        <p:spPr bwMode="auto">
          <a:xfrm>
            <a:off x="2840038" y="3429000"/>
            <a:ext cx="11112" cy="111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8" name="Rectangle 90"/>
          <p:cNvSpPr>
            <a:spLocks noChangeArrowheads="1"/>
          </p:cNvSpPr>
          <p:nvPr/>
        </p:nvSpPr>
        <p:spPr bwMode="auto">
          <a:xfrm>
            <a:off x="2968625" y="3560763"/>
            <a:ext cx="9525"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19" name="Rectangle 91"/>
          <p:cNvSpPr>
            <a:spLocks noChangeArrowheads="1"/>
          </p:cNvSpPr>
          <p:nvPr/>
        </p:nvSpPr>
        <p:spPr bwMode="auto">
          <a:xfrm>
            <a:off x="2770188" y="3589338"/>
            <a:ext cx="9525" cy="111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0" name="Rectangle 92"/>
          <p:cNvSpPr>
            <a:spLocks noChangeArrowheads="1"/>
          </p:cNvSpPr>
          <p:nvPr/>
        </p:nvSpPr>
        <p:spPr bwMode="auto">
          <a:xfrm>
            <a:off x="3473450" y="3522663"/>
            <a:ext cx="9525" cy="111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1" name="Rectangle 93"/>
          <p:cNvSpPr>
            <a:spLocks noChangeArrowheads="1"/>
          </p:cNvSpPr>
          <p:nvPr/>
        </p:nvSpPr>
        <p:spPr bwMode="auto">
          <a:xfrm>
            <a:off x="3238500" y="3468688"/>
            <a:ext cx="11113" cy="650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2" name="Rectangle 94"/>
          <p:cNvSpPr>
            <a:spLocks noChangeArrowheads="1"/>
          </p:cNvSpPr>
          <p:nvPr/>
        </p:nvSpPr>
        <p:spPr bwMode="auto">
          <a:xfrm>
            <a:off x="3084513" y="3363913"/>
            <a:ext cx="11112" cy="222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3" name="Rectangle 95"/>
          <p:cNvSpPr>
            <a:spLocks noChangeArrowheads="1"/>
          </p:cNvSpPr>
          <p:nvPr/>
        </p:nvSpPr>
        <p:spPr bwMode="auto">
          <a:xfrm>
            <a:off x="3094038" y="3101975"/>
            <a:ext cx="11112"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4" name="Rectangle 96"/>
          <p:cNvSpPr>
            <a:spLocks noChangeArrowheads="1"/>
          </p:cNvSpPr>
          <p:nvPr/>
        </p:nvSpPr>
        <p:spPr bwMode="auto">
          <a:xfrm>
            <a:off x="2660650" y="2041525"/>
            <a:ext cx="20638" cy="1412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5" name="Rectangle 97"/>
          <p:cNvSpPr>
            <a:spLocks noChangeArrowheads="1"/>
          </p:cNvSpPr>
          <p:nvPr/>
        </p:nvSpPr>
        <p:spPr bwMode="auto">
          <a:xfrm>
            <a:off x="2506663" y="2071688"/>
            <a:ext cx="11112" cy="2333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6" name="Rectangle 98"/>
          <p:cNvSpPr>
            <a:spLocks noChangeArrowheads="1"/>
          </p:cNvSpPr>
          <p:nvPr/>
        </p:nvSpPr>
        <p:spPr bwMode="auto">
          <a:xfrm>
            <a:off x="2244725" y="2284413"/>
            <a:ext cx="12700" cy="1619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7" name="Rectangle 99"/>
          <p:cNvSpPr>
            <a:spLocks noChangeArrowheads="1"/>
          </p:cNvSpPr>
          <p:nvPr/>
        </p:nvSpPr>
        <p:spPr bwMode="auto">
          <a:xfrm>
            <a:off x="2136775" y="2360613"/>
            <a:ext cx="19050" cy="952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8" name="Rectangle 100"/>
          <p:cNvSpPr>
            <a:spLocks noChangeArrowheads="1"/>
          </p:cNvSpPr>
          <p:nvPr/>
        </p:nvSpPr>
        <p:spPr bwMode="auto">
          <a:xfrm>
            <a:off x="1965325" y="2360613"/>
            <a:ext cx="9525" cy="1158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29" name="Rectangle 101"/>
          <p:cNvSpPr>
            <a:spLocks noChangeArrowheads="1"/>
          </p:cNvSpPr>
          <p:nvPr/>
        </p:nvSpPr>
        <p:spPr bwMode="auto">
          <a:xfrm>
            <a:off x="1847850" y="2305050"/>
            <a:ext cx="11113" cy="1603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0" name="Rectangle 102"/>
          <p:cNvSpPr>
            <a:spLocks noChangeArrowheads="1"/>
          </p:cNvSpPr>
          <p:nvPr/>
        </p:nvSpPr>
        <p:spPr bwMode="auto">
          <a:xfrm>
            <a:off x="1757363" y="2332038"/>
            <a:ext cx="11112" cy="1047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1" name="Rectangle 103"/>
          <p:cNvSpPr>
            <a:spLocks noChangeArrowheads="1"/>
          </p:cNvSpPr>
          <p:nvPr/>
        </p:nvSpPr>
        <p:spPr bwMode="auto">
          <a:xfrm>
            <a:off x="1639888" y="2632075"/>
            <a:ext cx="11112" cy="301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2" name="Rectangle 104"/>
          <p:cNvSpPr>
            <a:spLocks noChangeArrowheads="1"/>
          </p:cNvSpPr>
          <p:nvPr/>
        </p:nvSpPr>
        <p:spPr bwMode="auto">
          <a:xfrm>
            <a:off x="1576388" y="2500313"/>
            <a:ext cx="11112" cy="2365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3" name="Rectangle 105"/>
          <p:cNvSpPr>
            <a:spLocks noChangeArrowheads="1"/>
          </p:cNvSpPr>
          <p:nvPr/>
        </p:nvSpPr>
        <p:spPr bwMode="auto">
          <a:xfrm>
            <a:off x="2416175" y="2024063"/>
            <a:ext cx="11113" cy="4619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4" name="Rectangle 106"/>
          <p:cNvSpPr>
            <a:spLocks noChangeArrowheads="1"/>
          </p:cNvSpPr>
          <p:nvPr/>
        </p:nvSpPr>
        <p:spPr bwMode="auto">
          <a:xfrm>
            <a:off x="3490913" y="2071688"/>
            <a:ext cx="12700" cy="38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5" name="Rectangle 107"/>
          <p:cNvSpPr>
            <a:spLocks noChangeArrowheads="1"/>
          </p:cNvSpPr>
          <p:nvPr/>
        </p:nvSpPr>
        <p:spPr bwMode="auto">
          <a:xfrm>
            <a:off x="4167188" y="2274888"/>
            <a:ext cx="11112" cy="587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6" name="Rectangle 108"/>
          <p:cNvSpPr>
            <a:spLocks noChangeArrowheads="1"/>
          </p:cNvSpPr>
          <p:nvPr/>
        </p:nvSpPr>
        <p:spPr bwMode="auto">
          <a:xfrm>
            <a:off x="4567238" y="2605088"/>
            <a:ext cx="9525" cy="206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7" name="Rectangle 109"/>
          <p:cNvSpPr>
            <a:spLocks noChangeArrowheads="1"/>
          </p:cNvSpPr>
          <p:nvPr/>
        </p:nvSpPr>
        <p:spPr bwMode="auto">
          <a:xfrm>
            <a:off x="4665663" y="2874963"/>
            <a:ext cx="11112" cy="12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8" name="Rectangle 110"/>
          <p:cNvSpPr>
            <a:spLocks noChangeArrowheads="1"/>
          </p:cNvSpPr>
          <p:nvPr/>
        </p:nvSpPr>
        <p:spPr bwMode="auto">
          <a:xfrm>
            <a:off x="4654550" y="3222625"/>
            <a:ext cx="12700" cy="396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39" name="Rectangle 111"/>
          <p:cNvSpPr>
            <a:spLocks noChangeArrowheads="1"/>
          </p:cNvSpPr>
          <p:nvPr/>
        </p:nvSpPr>
        <p:spPr bwMode="auto">
          <a:xfrm>
            <a:off x="4964113" y="3082925"/>
            <a:ext cx="9525" cy="301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0" name="Rectangle 112"/>
          <p:cNvSpPr>
            <a:spLocks noChangeArrowheads="1"/>
          </p:cNvSpPr>
          <p:nvPr/>
        </p:nvSpPr>
        <p:spPr bwMode="auto">
          <a:xfrm>
            <a:off x="5649913" y="2500313"/>
            <a:ext cx="19050" cy="873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1" name="Rectangle 113"/>
          <p:cNvSpPr>
            <a:spLocks noChangeArrowheads="1"/>
          </p:cNvSpPr>
          <p:nvPr/>
        </p:nvSpPr>
        <p:spPr bwMode="auto">
          <a:xfrm>
            <a:off x="5505450" y="2471738"/>
            <a:ext cx="9525" cy="968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2" name="Rectangle 114"/>
          <p:cNvSpPr>
            <a:spLocks noChangeArrowheads="1"/>
          </p:cNvSpPr>
          <p:nvPr/>
        </p:nvSpPr>
        <p:spPr bwMode="auto">
          <a:xfrm>
            <a:off x="1071563" y="3121025"/>
            <a:ext cx="11112" cy="111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3" name="Rectangle 115"/>
          <p:cNvSpPr>
            <a:spLocks noChangeArrowheads="1"/>
          </p:cNvSpPr>
          <p:nvPr/>
        </p:nvSpPr>
        <p:spPr bwMode="auto">
          <a:xfrm>
            <a:off x="1123950" y="2820988"/>
            <a:ext cx="12700" cy="190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4" name="Rectangle 116"/>
          <p:cNvSpPr>
            <a:spLocks noChangeArrowheads="1"/>
          </p:cNvSpPr>
          <p:nvPr/>
        </p:nvSpPr>
        <p:spPr bwMode="auto">
          <a:xfrm>
            <a:off x="1081088" y="2735263"/>
            <a:ext cx="19050" cy="412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5" name="Rectangle 117"/>
          <p:cNvSpPr>
            <a:spLocks noChangeArrowheads="1"/>
          </p:cNvSpPr>
          <p:nvPr/>
        </p:nvSpPr>
        <p:spPr bwMode="auto">
          <a:xfrm>
            <a:off x="3455988" y="3702050"/>
            <a:ext cx="9525" cy="111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46" name="Line 118"/>
          <p:cNvSpPr>
            <a:spLocks noChangeShapeType="1"/>
          </p:cNvSpPr>
          <p:nvPr/>
        </p:nvSpPr>
        <p:spPr bwMode="auto">
          <a:xfrm>
            <a:off x="3306763" y="3698875"/>
            <a:ext cx="36512"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647" name="Line 119"/>
          <p:cNvSpPr>
            <a:spLocks noChangeShapeType="1"/>
          </p:cNvSpPr>
          <p:nvPr/>
        </p:nvSpPr>
        <p:spPr bwMode="auto">
          <a:xfrm flipH="1">
            <a:off x="3306763" y="3698875"/>
            <a:ext cx="36512"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648" name="Rectangle 120"/>
          <p:cNvSpPr>
            <a:spLocks noChangeArrowheads="1"/>
          </p:cNvSpPr>
          <p:nvPr/>
        </p:nvSpPr>
        <p:spPr bwMode="auto">
          <a:xfrm>
            <a:off x="2995613" y="2352675"/>
            <a:ext cx="7937" cy="36513"/>
          </a:xfrm>
          <a:prstGeom prst="rect">
            <a:avLst/>
          </a:prstGeom>
          <a:solidFill>
            <a:srgbClr val="FFFF00"/>
          </a:solidFill>
          <a:ln w="11113">
            <a:solidFill>
              <a:srgbClr val="FFFF00"/>
            </a:solidFill>
            <a:miter lim="800000"/>
            <a:headEnd/>
            <a:tailEnd/>
          </a:ln>
        </p:spPr>
        <p:txBody>
          <a:bodyPr/>
          <a:lstStyle/>
          <a:p>
            <a:endParaRPr lang="ja-JP" altLang="en-US">
              <a:solidFill>
                <a:srgbClr val="000000"/>
              </a:solidFill>
            </a:endParaRPr>
          </a:p>
        </p:txBody>
      </p:sp>
      <p:sp>
        <p:nvSpPr>
          <p:cNvPr id="22649" name="Line 121"/>
          <p:cNvSpPr>
            <a:spLocks noChangeShapeType="1"/>
          </p:cNvSpPr>
          <p:nvPr/>
        </p:nvSpPr>
        <p:spPr bwMode="auto">
          <a:xfrm>
            <a:off x="5199063" y="2801938"/>
            <a:ext cx="1587" cy="573087"/>
          </a:xfrm>
          <a:prstGeom prst="line">
            <a:avLst/>
          </a:prstGeom>
          <a:noFill/>
          <a:ln w="15875">
            <a:solidFill>
              <a:srgbClr val="FFFF00"/>
            </a:solidFill>
            <a:round/>
            <a:headEnd/>
            <a:tailEnd/>
          </a:ln>
        </p:spPr>
        <p:txBody>
          <a:bodyPr/>
          <a:lstStyle/>
          <a:p>
            <a:endParaRPr lang="ja-JP" altLang="en-US">
              <a:solidFill>
                <a:srgbClr val="000000"/>
              </a:solidFill>
            </a:endParaRPr>
          </a:p>
        </p:txBody>
      </p:sp>
      <p:sp>
        <p:nvSpPr>
          <p:cNvPr id="22650" name="Line 122"/>
          <p:cNvSpPr>
            <a:spLocks noChangeShapeType="1"/>
          </p:cNvSpPr>
          <p:nvPr/>
        </p:nvSpPr>
        <p:spPr bwMode="auto">
          <a:xfrm>
            <a:off x="5199063" y="2801938"/>
            <a:ext cx="34925" cy="1587"/>
          </a:xfrm>
          <a:prstGeom prst="line">
            <a:avLst/>
          </a:prstGeom>
          <a:noFill/>
          <a:ln w="15875">
            <a:solidFill>
              <a:srgbClr val="FFFF00"/>
            </a:solidFill>
            <a:round/>
            <a:headEnd/>
            <a:tailEnd/>
          </a:ln>
        </p:spPr>
        <p:txBody>
          <a:bodyPr/>
          <a:lstStyle/>
          <a:p>
            <a:endParaRPr lang="ja-JP" altLang="en-US">
              <a:solidFill>
                <a:srgbClr val="000000"/>
              </a:solidFill>
            </a:endParaRPr>
          </a:p>
        </p:txBody>
      </p:sp>
      <p:sp>
        <p:nvSpPr>
          <p:cNvPr id="22651" name="Line 123"/>
          <p:cNvSpPr>
            <a:spLocks noChangeShapeType="1"/>
          </p:cNvSpPr>
          <p:nvPr/>
        </p:nvSpPr>
        <p:spPr bwMode="auto">
          <a:xfrm>
            <a:off x="5199063" y="3375025"/>
            <a:ext cx="34925" cy="1588"/>
          </a:xfrm>
          <a:prstGeom prst="line">
            <a:avLst/>
          </a:prstGeom>
          <a:noFill/>
          <a:ln w="15875">
            <a:solidFill>
              <a:srgbClr val="FFFF00"/>
            </a:solidFill>
            <a:round/>
            <a:headEnd/>
            <a:tailEnd/>
          </a:ln>
        </p:spPr>
        <p:txBody>
          <a:bodyPr/>
          <a:lstStyle/>
          <a:p>
            <a:endParaRPr lang="ja-JP" altLang="en-US">
              <a:solidFill>
                <a:srgbClr val="000000"/>
              </a:solidFill>
            </a:endParaRPr>
          </a:p>
        </p:txBody>
      </p:sp>
      <p:sp>
        <p:nvSpPr>
          <p:cNvPr id="22652" name="Rectangle 124"/>
          <p:cNvSpPr>
            <a:spLocks noChangeArrowheads="1"/>
          </p:cNvSpPr>
          <p:nvPr/>
        </p:nvSpPr>
        <p:spPr bwMode="auto">
          <a:xfrm>
            <a:off x="5262563" y="2709863"/>
            <a:ext cx="127000"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ea typeface="ＭＳ ゴシック" pitchFamily="49" charset="-128"/>
              </a:rPr>
              <a:t>30</a:t>
            </a:r>
            <a:endParaRPr lang="en-US" altLang="ja-JP" sz="2000" b="1" baseline="50000">
              <a:solidFill>
                <a:srgbClr val="FFFFFF"/>
              </a:solidFill>
              <a:latin typeface="Times New Roman" pitchFamily="18" charset="0"/>
              <a:ea typeface="ＭＳ ゴシック" pitchFamily="49" charset="-128"/>
            </a:endParaRPr>
          </a:p>
        </p:txBody>
      </p:sp>
      <p:sp>
        <p:nvSpPr>
          <p:cNvPr id="22653" name="Rectangle 125"/>
          <p:cNvSpPr>
            <a:spLocks noChangeArrowheads="1"/>
          </p:cNvSpPr>
          <p:nvPr/>
        </p:nvSpPr>
        <p:spPr bwMode="auto">
          <a:xfrm>
            <a:off x="5262563" y="3290888"/>
            <a:ext cx="65087"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ea typeface="ＭＳ ゴシック" pitchFamily="49" charset="-128"/>
              </a:rPr>
              <a:t>0</a:t>
            </a:r>
            <a:endParaRPr lang="en-US" altLang="ja-JP" sz="2000" b="1" baseline="50000">
              <a:solidFill>
                <a:srgbClr val="FFFFFF"/>
              </a:solidFill>
              <a:latin typeface="Times New Roman" pitchFamily="18" charset="0"/>
              <a:ea typeface="ＭＳ ゴシック" pitchFamily="49" charset="-128"/>
            </a:endParaRPr>
          </a:p>
        </p:txBody>
      </p:sp>
      <p:sp>
        <p:nvSpPr>
          <p:cNvPr id="22654" name="Rectangle 126"/>
          <p:cNvSpPr>
            <a:spLocks noChangeArrowheads="1"/>
          </p:cNvSpPr>
          <p:nvPr/>
        </p:nvSpPr>
        <p:spPr bwMode="auto">
          <a:xfrm>
            <a:off x="5099050" y="3440113"/>
            <a:ext cx="309563"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ea typeface="ＭＳ ゴシック" pitchFamily="49" charset="-128"/>
              </a:rPr>
              <a:t>(pg/m</a:t>
            </a:r>
            <a:endParaRPr lang="en-US" altLang="ja-JP" sz="2000" b="1" baseline="50000">
              <a:solidFill>
                <a:srgbClr val="FFFFFF"/>
              </a:solidFill>
              <a:latin typeface="Times New Roman" pitchFamily="18" charset="0"/>
              <a:ea typeface="ＭＳ ゴシック" pitchFamily="49" charset="-128"/>
            </a:endParaRPr>
          </a:p>
        </p:txBody>
      </p:sp>
      <p:sp>
        <p:nvSpPr>
          <p:cNvPr id="22655" name="Rectangle 127"/>
          <p:cNvSpPr>
            <a:spLocks noChangeArrowheads="1"/>
          </p:cNvSpPr>
          <p:nvPr/>
        </p:nvSpPr>
        <p:spPr bwMode="auto">
          <a:xfrm>
            <a:off x="5440363" y="3457575"/>
            <a:ext cx="33337" cy="74613"/>
          </a:xfrm>
          <a:prstGeom prst="rect">
            <a:avLst/>
          </a:prstGeom>
          <a:noFill/>
          <a:ln w="9525">
            <a:noFill/>
            <a:miter lim="800000"/>
            <a:headEnd/>
            <a:tailEnd/>
          </a:ln>
        </p:spPr>
        <p:txBody>
          <a:bodyPr wrap="none" lIns="0" tIns="0" rIns="0" bIns="0">
            <a:spAutoFit/>
          </a:bodyPr>
          <a:lstStyle/>
          <a:p>
            <a:r>
              <a:rPr lang="en-US" altLang="ja-JP" sz="500" b="1">
                <a:solidFill>
                  <a:srgbClr val="FFFF00"/>
                </a:solidFill>
                <a:latin typeface="Arial" pitchFamily="34" charset="0"/>
                <a:ea typeface="ＭＳ ゴシック" pitchFamily="49" charset="-128"/>
              </a:rPr>
              <a:t>3</a:t>
            </a:r>
            <a:endParaRPr lang="en-US" altLang="ja-JP" sz="2000" b="1" baseline="50000">
              <a:solidFill>
                <a:srgbClr val="FFFFFF"/>
              </a:solidFill>
              <a:latin typeface="Times New Roman" pitchFamily="18" charset="0"/>
              <a:ea typeface="ＭＳ ゴシック" pitchFamily="49" charset="-128"/>
            </a:endParaRPr>
          </a:p>
        </p:txBody>
      </p:sp>
      <p:sp>
        <p:nvSpPr>
          <p:cNvPr id="22656" name="Rectangle 128"/>
          <p:cNvSpPr>
            <a:spLocks noChangeArrowheads="1"/>
          </p:cNvSpPr>
          <p:nvPr/>
        </p:nvSpPr>
        <p:spPr bwMode="auto">
          <a:xfrm>
            <a:off x="5481638" y="3440113"/>
            <a:ext cx="36512"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ea typeface="ＭＳ ゴシック" pitchFamily="49" charset="-128"/>
              </a:rPr>
              <a:t>)</a:t>
            </a:r>
            <a:endParaRPr lang="en-US" altLang="ja-JP" sz="2000" b="1" baseline="50000">
              <a:solidFill>
                <a:srgbClr val="FFFFFF"/>
              </a:solidFill>
              <a:latin typeface="Times New Roman" pitchFamily="18" charset="0"/>
              <a:ea typeface="ＭＳ ゴシック" pitchFamily="49" charset="-128"/>
            </a:endParaRPr>
          </a:p>
        </p:txBody>
      </p:sp>
      <p:pic>
        <p:nvPicPr>
          <p:cNvPr id="22657" name="Picture 129"/>
          <p:cNvPicPr>
            <a:picLocks noChangeAspect="1" noChangeArrowheads="1"/>
          </p:cNvPicPr>
          <p:nvPr/>
        </p:nvPicPr>
        <p:blipFill>
          <a:blip r:embed="rId2" cstate="print"/>
          <a:srcRect r="1425"/>
          <a:stretch>
            <a:fillRect/>
          </a:stretch>
        </p:blipFill>
        <p:spPr bwMode="auto">
          <a:xfrm>
            <a:off x="1004888" y="3997325"/>
            <a:ext cx="4732337" cy="809625"/>
          </a:xfrm>
          <a:prstGeom prst="rect">
            <a:avLst/>
          </a:prstGeom>
          <a:noFill/>
          <a:ln w="9525">
            <a:noFill/>
            <a:miter lim="800000"/>
            <a:headEnd/>
            <a:tailEnd/>
          </a:ln>
          <a:effectLst/>
        </p:spPr>
      </p:pic>
      <p:pic>
        <p:nvPicPr>
          <p:cNvPr id="22658" name="Picture 130"/>
          <p:cNvPicPr>
            <a:picLocks noChangeAspect="1" noChangeArrowheads="1"/>
          </p:cNvPicPr>
          <p:nvPr/>
        </p:nvPicPr>
        <p:blipFill>
          <a:blip r:embed="rId3" cstate="print"/>
          <a:srcRect r="1425"/>
          <a:stretch>
            <a:fillRect/>
          </a:stretch>
        </p:blipFill>
        <p:spPr bwMode="auto">
          <a:xfrm>
            <a:off x="1006475" y="4808538"/>
            <a:ext cx="4732338" cy="808037"/>
          </a:xfrm>
          <a:prstGeom prst="rect">
            <a:avLst/>
          </a:prstGeom>
          <a:noFill/>
          <a:ln w="9525">
            <a:noFill/>
            <a:miter lim="800000"/>
            <a:headEnd/>
            <a:tailEnd/>
          </a:ln>
        </p:spPr>
      </p:pic>
      <p:pic>
        <p:nvPicPr>
          <p:cNvPr id="22659" name="Picture 131"/>
          <p:cNvPicPr>
            <a:picLocks noChangeAspect="1" noChangeArrowheads="1"/>
          </p:cNvPicPr>
          <p:nvPr/>
        </p:nvPicPr>
        <p:blipFill>
          <a:blip r:embed="rId4" cstate="print"/>
          <a:srcRect r="1425"/>
          <a:stretch>
            <a:fillRect/>
          </a:stretch>
        </p:blipFill>
        <p:spPr bwMode="auto">
          <a:xfrm>
            <a:off x="1006475" y="5616575"/>
            <a:ext cx="4732338" cy="809625"/>
          </a:xfrm>
          <a:prstGeom prst="rect">
            <a:avLst/>
          </a:prstGeom>
          <a:noFill/>
          <a:ln w="9525">
            <a:noFill/>
            <a:miter lim="800000"/>
            <a:headEnd/>
            <a:tailEnd/>
          </a:ln>
        </p:spPr>
      </p:pic>
      <p:pic>
        <p:nvPicPr>
          <p:cNvPr id="22660" name="Picture 132"/>
          <p:cNvPicPr>
            <a:picLocks noChangeAspect="1" noChangeArrowheads="1"/>
          </p:cNvPicPr>
          <p:nvPr/>
        </p:nvPicPr>
        <p:blipFill>
          <a:blip r:embed="rId5" cstate="print"/>
          <a:srcRect r="1425"/>
          <a:stretch>
            <a:fillRect/>
          </a:stretch>
        </p:blipFill>
        <p:spPr bwMode="auto">
          <a:xfrm>
            <a:off x="1006475" y="6426200"/>
            <a:ext cx="4732338" cy="355600"/>
          </a:xfrm>
          <a:prstGeom prst="rect">
            <a:avLst/>
          </a:prstGeom>
          <a:noFill/>
          <a:ln w="9525">
            <a:noFill/>
            <a:miter lim="800000"/>
            <a:headEnd/>
            <a:tailEnd/>
          </a:ln>
        </p:spPr>
      </p:pic>
      <p:sp>
        <p:nvSpPr>
          <p:cNvPr id="22661" name="Rectangle 133"/>
          <p:cNvSpPr>
            <a:spLocks noChangeArrowheads="1"/>
          </p:cNvSpPr>
          <p:nvPr/>
        </p:nvSpPr>
        <p:spPr bwMode="auto">
          <a:xfrm>
            <a:off x="2032000" y="5794375"/>
            <a:ext cx="11113" cy="809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2" name="Rectangle 134"/>
          <p:cNvSpPr>
            <a:spLocks noChangeArrowheads="1"/>
          </p:cNvSpPr>
          <p:nvPr/>
        </p:nvSpPr>
        <p:spPr bwMode="auto">
          <a:xfrm>
            <a:off x="2832100" y="4870450"/>
            <a:ext cx="9525" cy="2349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3" name="Rectangle 135"/>
          <p:cNvSpPr>
            <a:spLocks noChangeArrowheads="1"/>
          </p:cNvSpPr>
          <p:nvPr/>
        </p:nvSpPr>
        <p:spPr bwMode="auto">
          <a:xfrm>
            <a:off x="3040063" y="5551488"/>
            <a:ext cx="22225" cy="825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4" name="Rectangle 136"/>
          <p:cNvSpPr>
            <a:spLocks noChangeArrowheads="1"/>
          </p:cNvSpPr>
          <p:nvPr/>
        </p:nvSpPr>
        <p:spPr bwMode="auto">
          <a:xfrm>
            <a:off x="4668838" y="6267450"/>
            <a:ext cx="11112" cy="206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5" name="Rectangle 137"/>
          <p:cNvSpPr>
            <a:spLocks noChangeArrowheads="1"/>
          </p:cNvSpPr>
          <p:nvPr/>
        </p:nvSpPr>
        <p:spPr bwMode="auto">
          <a:xfrm>
            <a:off x="2613025" y="5103813"/>
            <a:ext cx="11113" cy="1524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6" name="Rectangle 138"/>
          <p:cNvSpPr>
            <a:spLocks noChangeArrowheads="1"/>
          </p:cNvSpPr>
          <p:nvPr/>
        </p:nvSpPr>
        <p:spPr bwMode="auto">
          <a:xfrm>
            <a:off x="2205038" y="5408613"/>
            <a:ext cx="11112" cy="1285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7" name="Rectangle 139"/>
          <p:cNvSpPr>
            <a:spLocks noChangeArrowheads="1"/>
          </p:cNvSpPr>
          <p:nvPr/>
        </p:nvSpPr>
        <p:spPr bwMode="auto">
          <a:xfrm>
            <a:off x="2968625" y="4899025"/>
            <a:ext cx="11113" cy="3413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8" name="Rectangle 140"/>
          <p:cNvSpPr>
            <a:spLocks noChangeArrowheads="1"/>
          </p:cNvSpPr>
          <p:nvPr/>
        </p:nvSpPr>
        <p:spPr bwMode="auto">
          <a:xfrm>
            <a:off x="3979863" y="5014913"/>
            <a:ext cx="9525" cy="1095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69" name="Rectangle 141"/>
          <p:cNvSpPr>
            <a:spLocks noChangeArrowheads="1"/>
          </p:cNvSpPr>
          <p:nvPr/>
        </p:nvSpPr>
        <p:spPr bwMode="auto">
          <a:xfrm>
            <a:off x="4124325" y="5084763"/>
            <a:ext cx="9525" cy="1555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0" name="Rectangle 142"/>
          <p:cNvSpPr>
            <a:spLocks noChangeArrowheads="1"/>
          </p:cNvSpPr>
          <p:nvPr/>
        </p:nvSpPr>
        <p:spPr bwMode="auto">
          <a:xfrm>
            <a:off x="4394200" y="4521200"/>
            <a:ext cx="12700" cy="9255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1" name="Rectangle 143"/>
          <p:cNvSpPr>
            <a:spLocks noChangeArrowheads="1"/>
          </p:cNvSpPr>
          <p:nvPr/>
        </p:nvSpPr>
        <p:spPr bwMode="auto">
          <a:xfrm>
            <a:off x="4740275" y="4889500"/>
            <a:ext cx="20638" cy="5207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2" name="Rectangle 144"/>
          <p:cNvSpPr>
            <a:spLocks noChangeArrowheads="1"/>
          </p:cNvSpPr>
          <p:nvPr/>
        </p:nvSpPr>
        <p:spPr bwMode="auto">
          <a:xfrm>
            <a:off x="4795838" y="4557713"/>
            <a:ext cx="11112" cy="6985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3" name="Rectangle 145"/>
          <p:cNvSpPr>
            <a:spLocks noChangeArrowheads="1"/>
          </p:cNvSpPr>
          <p:nvPr/>
        </p:nvSpPr>
        <p:spPr bwMode="auto">
          <a:xfrm>
            <a:off x="4832350" y="5041900"/>
            <a:ext cx="11113" cy="904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4" name="Rectangle 146"/>
          <p:cNvSpPr>
            <a:spLocks noChangeArrowheads="1"/>
          </p:cNvSpPr>
          <p:nvPr/>
        </p:nvSpPr>
        <p:spPr bwMode="auto">
          <a:xfrm>
            <a:off x="4995863" y="4997450"/>
            <a:ext cx="11112" cy="635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5" name="Rectangle 147"/>
          <p:cNvSpPr>
            <a:spLocks noChangeArrowheads="1"/>
          </p:cNvSpPr>
          <p:nvPr/>
        </p:nvSpPr>
        <p:spPr bwMode="auto">
          <a:xfrm>
            <a:off x="5078413" y="4619625"/>
            <a:ext cx="11112" cy="3333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6" name="Rectangle 148"/>
          <p:cNvSpPr>
            <a:spLocks noChangeArrowheads="1"/>
          </p:cNvSpPr>
          <p:nvPr/>
        </p:nvSpPr>
        <p:spPr bwMode="auto">
          <a:xfrm>
            <a:off x="5032375" y="4711700"/>
            <a:ext cx="11113" cy="1793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7" name="Rectangle 149"/>
          <p:cNvSpPr>
            <a:spLocks noChangeArrowheads="1"/>
          </p:cNvSpPr>
          <p:nvPr/>
        </p:nvSpPr>
        <p:spPr bwMode="auto">
          <a:xfrm>
            <a:off x="4841875" y="4924425"/>
            <a:ext cx="12700" cy="746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8" name="Rectangle 150"/>
          <p:cNvSpPr>
            <a:spLocks noChangeArrowheads="1"/>
          </p:cNvSpPr>
          <p:nvPr/>
        </p:nvSpPr>
        <p:spPr bwMode="auto">
          <a:xfrm>
            <a:off x="2085975" y="4951413"/>
            <a:ext cx="11113" cy="6302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79" name="Rectangle 151"/>
          <p:cNvSpPr>
            <a:spLocks noChangeArrowheads="1"/>
          </p:cNvSpPr>
          <p:nvPr/>
        </p:nvSpPr>
        <p:spPr bwMode="auto">
          <a:xfrm>
            <a:off x="2049463" y="5273675"/>
            <a:ext cx="12700" cy="4953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0" name="Rectangle 152"/>
          <p:cNvSpPr>
            <a:spLocks noChangeArrowheads="1"/>
          </p:cNvSpPr>
          <p:nvPr/>
        </p:nvSpPr>
        <p:spPr bwMode="auto">
          <a:xfrm>
            <a:off x="2085975" y="5622925"/>
            <a:ext cx="11113" cy="4143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1" name="Rectangle 153"/>
          <p:cNvSpPr>
            <a:spLocks noChangeArrowheads="1"/>
          </p:cNvSpPr>
          <p:nvPr/>
        </p:nvSpPr>
        <p:spPr bwMode="auto">
          <a:xfrm>
            <a:off x="2505075" y="5588000"/>
            <a:ext cx="20638" cy="4683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2" name="Rectangle 154"/>
          <p:cNvSpPr>
            <a:spLocks noChangeArrowheads="1"/>
          </p:cNvSpPr>
          <p:nvPr/>
        </p:nvSpPr>
        <p:spPr bwMode="auto">
          <a:xfrm>
            <a:off x="2895600" y="4889500"/>
            <a:ext cx="20638" cy="1095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3" name="Rectangle 155"/>
          <p:cNvSpPr>
            <a:spLocks noChangeArrowheads="1"/>
          </p:cNvSpPr>
          <p:nvPr/>
        </p:nvSpPr>
        <p:spPr bwMode="auto">
          <a:xfrm>
            <a:off x="2859088" y="4754563"/>
            <a:ext cx="12700" cy="3159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4" name="Rectangle 156"/>
          <p:cNvSpPr>
            <a:spLocks noChangeArrowheads="1"/>
          </p:cNvSpPr>
          <p:nvPr/>
        </p:nvSpPr>
        <p:spPr bwMode="auto">
          <a:xfrm>
            <a:off x="2749550" y="4852988"/>
            <a:ext cx="12700" cy="2619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5" name="Rectangle 157"/>
          <p:cNvSpPr>
            <a:spLocks noChangeArrowheads="1"/>
          </p:cNvSpPr>
          <p:nvPr/>
        </p:nvSpPr>
        <p:spPr bwMode="auto">
          <a:xfrm>
            <a:off x="2714625" y="5416550"/>
            <a:ext cx="12700" cy="3429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6" name="Rectangle 158"/>
          <p:cNvSpPr>
            <a:spLocks noChangeArrowheads="1"/>
          </p:cNvSpPr>
          <p:nvPr/>
        </p:nvSpPr>
        <p:spPr bwMode="auto">
          <a:xfrm>
            <a:off x="2551113" y="5819775"/>
            <a:ext cx="11112" cy="1651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7" name="Rectangle 159"/>
          <p:cNvSpPr>
            <a:spLocks noChangeArrowheads="1"/>
          </p:cNvSpPr>
          <p:nvPr/>
        </p:nvSpPr>
        <p:spPr bwMode="auto">
          <a:xfrm>
            <a:off x="2557463" y="5524500"/>
            <a:ext cx="12700" cy="2619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8" name="Rectangle 160"/>
          <p:cNvSpPr>
            <a:spLocks noChangeArrowheads="1"/>
          </p:cNvSpPr>
          <p:nvPr/>
        </p:nvSpPr>
        <p:spPr bwMode="auto">
          <a:xfrm>
            <a:off x="2749550" y="5273675"/>
            <a:ext cx="12700" cy="2174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89" name="Rectangle 161"/>
          <p:cNvSpPr>
            <a:spLocks noChangeArrowheads="1"/>
          </p:cNvSpPr>
          <p:nvPr/>
        </p:nvSpPr>
        <p:spPr bwMode="auto">
          <a:xfrm>
            <a:off x="2797175" y="4943475"/>
            <a:ext cx="9525" cy="4397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0" name="Rectangle 162"/>
          <p:cNvSpPr>
            <a:spLocks noChangeArrowheads="1"/>
          </p:cNvSpPr>
          <p:nvPr/>
        </p:nvSpPr>
        <p:spPr bwMode="auto">
          <a:xfrm>
            <a:off x="2895600" y="5068888"/>
            <a:ext cx="20638" cy="1825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1" name="Rectangle 163"/>
          <p:cNvSpPr>
            <a:spLocks noChangeArrowheads="1"/>
          </p:cNvSpPr>
          <p:nvPr/>
        </p:nvSpPr>
        <p:spPr bwMode="auto">
          <a:xfrm>
            <a:off x="2978150" y="5381625"/>
            <a:ext cx="11113" cy="206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2" name="Rectangle 164"/>
          <p:cNvSpPr>
            <a:spLocks noChangeArrowheads="1"/>
          </p:cNvSpPr>
          <p:nvPr/>
        </p:nvSpPr>
        <p:spPr bwMode="auto">
          <a:xfrm>
            <a:off x="2987675" y="5524500"/>
            <a:ext cx="11113" cy="190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3" name="Rectangle 165"/>
          <p:cNvSpPr>
            <a:spLocks noChangeArrowheads="1"/>
          </p:cNvSpPr>
          <p:nvPr/>
        </p:nvSpPr>
        <p:spPr bwMode="auto">
          <a:xfrm>
            <a:off x="2279650" y="5597525"/>
            <a:ext cx="9525" cy="190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4" name="Rectangle 166"/>
          <p:cNvSpPr>
            <a:spLocks noChangeArrowheads="1"/>
          </p:cNvSpPr>
          <p:nvPr/>
        </p:nvSpPr>
        <p:spPr bwMode="auto">
          <a:xfrm>
            <a:off x="2470150" y="5865813"/>
            <a:ext cx="9525" cy="460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5" name="Rectangle 167"/>
          <p:cNvSpPr>
            <a:spLocks noChangeArrowheads="1"/>
          </p:cNvSpPr>
          <p:nvPr/>
        </p:nvSpPr>
        <p:spPr bwMode="auto">
          <a:xfrm>
            <a:off x="1966913" y="5846763"/>
            <a:ext cx="12700" cy="730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6" name="Rectangle 168"/>
          <p:cNvSpPr>
            <a:spLocks noChangeArrowheads="1"/>
          </p:cNvSpPr>
          <p:nvPr/>
        </p:nvSpPr>
        <p:spPr bwMode="auto">
          <a:xfrm>
            <a:off x="1685925" y="5838825"/>
            <a:ext cx="11113" cy="1524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7" name="Rectangle 169"/>
          <p:cNvSpPr>
            <a:spLocks noChangeArrowheads="1"/>
          </p:cNvSpPr>
          <p:nvPr/>
        </p:nvSpPr>
        <p:spPr bwMode="auto">
          <a:xfrm>
            <a:off x="1831975" y="6259513"/>
            <a:ext cx="11113" cy="1111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8" name="Rectangle 170"/>
          <p:cNvSpPr>
            <a:spLocks noChangeArrowheads="1"/>
          </p:cNvSpPr>
          <p:nvPr/>
        </p:nvSpPr>
        <p:spPr bwMode="auto">
          <a:xfrm>
            <a:off x="2995613" y="5238750"/>
            <a:ext cx="11112" cy="2254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699" name="Rectangle 171"/>
          <p:cNvSpPr>
            <a:spLocks noChangeArrowheads="1"/>
          </p:cNvSpPr>
          <p:nvPr/>
        </p:nvSpPr>
        <p:spPr bwMode="auto">
          <a:xfrm>
            <a:off x="3005138" y="5588000"/>
            <a:ext cx="11112" cy="746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0" name="Rectangle 172"/>
          <p:cNvSpPr>
            <a:spLocks noChangeArrowheads="1"/>
          </p:cNvSpPr>
          <p:nvPr/>
        </p:nvSpPr>
        <p:spPr bwMode="auto">
          <a:xfrm>
            <a:off x="3060700" y="5857875"/>
            <a:ext cx="11113" cy="365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1" name="Rectangle 173"/>
          <p:cNvSpPr>
            <a:spLocks noChangeArrowheads="1"/>
          </p:cNvSpPr>
          <p:nvPr/>
        </p:nvSpPr>
        <p:spPr bwMode="auto">
          <a:xfrm>
            <a:off x="3122613" y="5946775"/>
            <a:ext cx="12700" cy="285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2" name="Rectangle 174"/>
          <p:cNvSpPr>
            <a:spLocks noChangeArrowheads="1"/>
          </p:cNvSpPr>
          <p:nvPr/>
        </p:nvSpPr>
        <p:spPr bwMode="auto">
          <a:xfrm>
            <a:off x="3205163" y="5059363"/>
            <a:ext cx="9525" cy="2063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3" name="Rectangle 175"/>
          <p:cNvSpPr>
            <a:spLocks noChangeArrowheads="1"/>
          </p:cNvSpPr>
          <p:nvPr/>
        </p:nvSpPr>
        <p:spPr bwMode="auto">
          <a:xfrm>
            <a:off x="3251200" y="5059363"/>
            <a:ext cx="11113" cy="2270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4" name="Rectangle 176"/>
          <p:cNvSpPr>
            <a:spLocks noChangeArrowheads="1"/>
          </p:cNvSpPr>
          <p:nvPr/>
        </p:nvSpPr>
        <p:spPr bwMode="auto">
          <a:xfrm>
            <a:off x="3867150" y="4933950"/>
            <a:ext cx="11113" cy="5746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5" name="Rectangle 177"/>
          <p:cNvSpPr>
            <a:spLocks noChangeArrowheads="1"/>
          </p:cNvSpPr>
          <p:nvPr/>
        </p:nvSpPr>
        <p:spPr bwMode="auto">
          <a:xfrm>
            <a:off x="3924300" y="5451475"/>
            <a:ext cx="9525" cy="1016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6" name="Rectangle 178"/>
          <p:cNvSpPr>
            <a:spLocks noChangeArrowheads="1"/>
          </p:cNvSpPr>
          <p:nvPr/>
        </p:nvSpPr>
        <p:spPr bwMode="auto">
          <a:xfrm>
            <a:off x="4467225" y="5695950"/>
            <a:ext cx="12700" cy="555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7" name="Rectangle 179"/>
          <p:cNvSpPr>
            <a:spLocks noChangeArrowheads="1"/>
          </p:cNvSpPr>
          <p:nvPr/>
        </p:nvSpPr>
        <p:spPr bwMode="auto">
          <a:xfrm>
            <a:off x="3205163" y="5481638"/>
            <a:ext cx="9525" cy="1809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8" name="Rectangle 180"/>
          <p:cNvSpPr>
            <a:spLocks noChangeArrowheads="1"/>
          </p:cNvSpPr>
          <p:nvPr/>
        </p:nvSpPr>
        <p:spPr bwMode="auto">
          <a:xfrm>
            <a:off x="3295650" y="5300663"/>
            <a:ext cx="22225" cy="2174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09" name="Rectangle 181"/>
          <p:cNvSpPr>
            <a:spLocks noChangeArrowheads="1"/>
          </p:cNvSpPr>
          <p:nvPr/>
        </p:nvSpPr>
        <p:spPr bwMode="auto">
          <a:xfrm>
            <a:off x="3351213" y="5451475"/>
            <a:ext cx="9525" cy="1016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0" name="Rectangle 182"/>
          <p:cNvSpPr>
            <a:spLocks noChangeArrowheads="1"/>
          </p:cNvSpPr>
          <p:nvPr/>
        </p:nvSpPr>
        <p:spPr bwMode="auto">
          <a:xfrm>
            <a:off x="2870200" y="5319713"/>
            <a:ext cx="9525" cy="460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1" name="Rectangle 183"/>
          <p:cNvSpPr>
            <a:spLocks noChangeArrowheads="1"/>
          </p:cNvSpPr>
          <p:nvPr/>
        </p:nvSpPr>
        <p:spPr bwMode="auto">
          <a:xfrm>
            <a:off x="2959100" y="5437188"/>
            <a:ext cx="11113" cy="809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2" name="Rectangle 184"/>
          <p:cNvSpPr>
            <a:spLocks noChangeArrowheads="1"/>
          </p:cNvSpPr>
          <p:nvPr/>
        </p:nvSpPr>
        <p:spPr bwMode="auto">
          <a:xfrm>
            <a:off x="3040063" y="5678488"/>
            <a:ext cx="22225" cy="809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3" name="Rectangle 185"/>
          <p:cNvSpPr>
            <a:spLocks noChangeArrowheads="1"/>
          </p:cNvSpPr>
          <p:nvPr/>
        </p:nvSpPr>
        <p:spPr bwMode="auto">
          <a:xfrm>
            <a:off x="2679700" y="6099175"/>
            <a:ext cx="7938" cy="17938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4" name="Rectangle 186"/>
          <p:cNvSpPr>
            <a:spLocks noChangeArrowheads="1"/>
          </p:cNvSpPr>
          <p:nvPr/>
        </p:nvSpPr>
        <p:spPr bwMode="auto">
          <a:xfrm>
            <a:off x="2741613" y="6332538"/>
            <a:ext cx="11112" cy="1079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5" name="Rectangle 187"/>
          <p:cNvSpPr>
            <a:spLocks noChangeArrowheads="1"/>
          </p:cNvSpPr>
          <p:nvPr/>
        </p:nvSpPr>
        <p:spPr bwMode="auto">
          <a:xfrm>
            <a:off x="2905125" y="6500813"/>
            <a:ext cx="19050" cy="730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6" name="Rectangle 188"/>
          <p:cNvSpPr>
            <a:spLocks noChangeArrowheads="1"/>
          </p:cNvSpPr>
          <p:nvPr/>
        </p:nvSpPr>
        <p:spPr bwMode="auto">
          <a:xfrm>
            <a:off x="2749550" y="6546850"/>
            <a:ext cx="12700" cy="825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7" name="Rectangle 189"/>
          <p:cNvSpPr>
            <a:spLocks noChangeArrowheads="1"/>
          </p:cNvSpPr>
          <p:nvPr/>
        </p:nvSpPr>
        <p:spPr bwMode="auto">
          <a:xfrm>
            <a:off x="3460750" y="6572250"/>
            <a:ext cx="9525" cy="841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8" name="Rectangle 190"/>
          <p:cNvSpPr>
            <a:spLocks noChangeArrowheads="1"/>
          </p:cNvSpPr>
          <p:nvPr/>
        </p:nvSpPr>
        <p:spPr bwMode="auto">
          <a:xfrm>
            <a:off x="3222625" y="6473825"/>
            <a:ext cx="12700" cy="1270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19" name="Rectangle 191"/>
          <p:cNvSpPr>
            <a:spLocks noChangeArrowheads="1"/>
          </p:cNvSpPr>
          <p:nvPr/>
        </p:nvSpPr>
        <p:spPr bwMode="auto">
          <a:xfrm>
            <a:off x="3270250" y="6689725"/>
            <a:ext cx="9525" cy="555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0" name="Rectangle 192"/>
          <p:cNvSpPr>
            <a:spLocks noChangeArrowheads="1"/>
          </p:cNvSpPr>
          <p:nvPr/>
        </p:nvSpPr>
        <p:spPr bwMode="auto">
          <a:xfrm>
            <a:off x="3405188" y="6664325"/>
            <a:ext cx="11112" cy="809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1" name="Rectangle 193"/>
          <p:cNvSpPr>
            <a:spLocks noChangeArrowheads="1"/>
          </p:cNvSpPr>
          <p:nvPr/>
        </p:nvSpPr>
        <p:spPr bwMode="auto">
          <a:xfrm>
            <a:off x="3024188" y="6296025"/>
            <a:ext cx="9525" cy="1095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2" name="Rectangle 194"/>
          <p:cNvSpPr>
            <a:spLocks noChangeArrowheads="1"/>
          </p:cNvSpPr>
          <p:nvPr/>
        </p:nvSpPr>
        <p:spPr bwMode="auto">
          <a:xfrm>
            <a:off x="3060700" y="6126163"/>
            <a:ext cx="11113" cy="17938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3" name="Rectangle 195"/>
          <p:cNvSpPr>
            <a:spLocks noChangeArrowheads="1"/>
          </p:cNvSpPr>
          <p:nvPr/>
        </p:nvSpPr>
        <p:spPr bwMode="auto">
          <a:xfrm>
            <a:off x="2668588" y="4899025"/>
            <a:ext cx="11112" cy="3413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4" name="Rectangle 196"/>
          <p:cNvSpPr>
            <a:spLocks noChangeArrowheads="1"/>
          </p:cNvSpPr>
          <p:nvPr/>
        </p:nvSpPr>
        <p:spPr bwMode="auto">
          <a:xfrm>
            <a:off x="2541588" y="5130800"/>
            <a:ext cx="9525" cy="2619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5" name="Rectangle 197"/>
          <p:cNvSpPr>
            <a:spLocks noChangeArrowheads="1"/>
          </p:cNvSpPr>
          <p:nvPr/>
        </p:nvSpPr>
        <p:spPr bwMode="auto">
          <a:xfrm>
            <a:off x="2268538" y="5356225"/>
            <a:ext cx="12700" cy="1809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6" name="Rectangle 198"/>
          <p:cNvSpPr>
            <a:spLocks noChangeArrowheads="1"/>
          </p:cNvSpPr>
          <p:nvPr/>
        </p:nvSpPr>
        <p:spPr bwMode="auto">
          <a:xfrm>
            <a:off x="2014538" y="5659438"/>
            <a:ext cx="9525" cy="206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7" name="Rectangle 199"/>
          <p:cNvSpPr>
            <a:spLocks noChangeArrowheads="1"/>
          </p:cNvSpPr>
          <p:nvPr/>
        </p:nvSpPr>
        <p:spPr bwMode="auto">
          <a:xfrm>
            <a:off x="1758950" y="5472113"/>
            <a:ext cx="12700" cy="460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8" name="Rectangle 200"/>
          <p:cNvSpPr>
            <a:spLocks noChangeArrowheads="1"/>
          </p:cNvSpPr>
          <p:nvPr/>
        </p:nvSpPr>
        <p:spPr bwMode="auto">
          <a:xfrm>
            <a:off x="1641475" y="5659438"/>
            <a:ext cx="11113"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29" name="Rectangle 201"/>
          <p:cNvSpPr>
            <a:spLocks noChangeArrowheads="1"/>
          </p:cNvSpPr>
          <p:nvPr/>
        </p:nvSpPr>
        <p:spPr bwMode="auto">
          <a:xfrm>
            <a:off x="2439988" y="5472113"/>
            <a:ext cx="11112" cy="190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0" name="Rectangle 202"/>
          <p:cNvSpPr>
            <a:spLocks noChangeArrowheads="1"/>
          </p:cNvSpPr>
          <p:nvPr/>
        </p:nvSpPr>
        <p:spPr bwMode="auto">
          <a:xfrm>
            <a:off x="3541713" y="4727575"/>
            <a:ext cx="11112" cy="4937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1" name="Rectangle 203"/>
          <p:cNvSpPr>
            <a:spLocks noChangeArrowheads="1"/>
          </p:cNvSpPr>
          <p:nvPr/>
        </p:nvSpPr>
        <p:spPr bwMode="auto">
          <a:xfrm>
            <a:off x="4178300" y="4997450"/>
            <a:ext cx="12700" cy="4937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2" name="Rectangle 204"/>
          <p:cNvSpPr>
            <a:spLocks noChangeArrowheads="1"/>
          </p:cNvSpPr>
          <p:nvPr/>
        </p:nvSpPr>
        <p:spPr bwMode="auto">
          <a:xfrm>
            <a:off x="4578350" y="5588000"/>
            <a:ext cx="12700" cy="7461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3" name="Rectangle 205"/>
          <p:cNvSpPr>
            <a:spLocks noChangeArrowheads="1"/>
          </p:cNvSpPr>
          <p:nvPr/>
        </p:nvSpPr>
        <p:spPr bwMode="auto">
          <a:xfrm>
            <a:off x="4532313" y="5543550"/>
            <a:ext cx="11112" cy="809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4" name="Rectangle 206"/>
          <p:cNvSpPr>
            <a:spLocks noChangeArrowheads="1"/>
          </p:cNvSpPr>
          <p:nvPr/>
        </p:nvSpPr>
        <p:spPr bwMode="auto">
          <a:xfrm>
            <a:off x="4687888" y="5892800"/>
            <a:ext cx="11112" cy="476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5" name="Rectangle 207"/>
          <p:cNvSpPr>
            <a:spLocks noChangeArrowheads="1"/>
          </p:cNvSpPr>
          <p:nvPr/>
        </p:nvSpPr>
        <p:spPr bwMode="auto">
          <a:xfrm>
            <a:off x="4960938" y="5973763"/>
            <a:ext cx="11112" cy="1809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6" name="Rectangle 208"/>
          <p:cNvSpPr>
            <a:spLocks noChangeArrowheads="1"/>
          </p:cNvSpPr>
          <p:nvPr/>
        </p:nvSpPr>
        <p:spPr bwMode="auto">
          <a:xfrm>
            <a:off x="5068888" y="5918200"/>
            <a:ext cx="11112"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7" name="Rectangle 209"/>
          <p:cNvSpPr>
            <a:spLocks noChangeArrowheads="1"/>
          </p:cNvSpPr>
          <p:nvPr/>
        </p:nvSpPr>
        <p:spPr bwMode="auto">
          <a:xfrm>
            <a:off x="5214938" y="5713413"/>
            <a:ext cx="9525" cy="730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8" name="Rectangle 210"/>
          <p:cNvSpPr>
            <a:spLocks noChangeArrowheads="1"/>
          </p:cNvSpPr>
          <p:nvPr/>
        </p:nvSpPr>
        <p:spPr bwMode="auto">
          <a:xfrm>
            <a:off x="5068888" y="5551488"/>
            <a:ext cx="11112" cy="301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39" name="Rectangle 211"/>
          <p:cNvSpPr>
            <a:spLocks noChangeArrowheads="1"/>
          </p:cNvSpPr>
          <p:nvPr/>
        </p:nvSpPr>
        <p:spPr bwMode="auto">
          <a:xfrm>
            <a:off x="4787900" y="5365750"/>
            <a:ext cx="9525" cy="444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0" name="Rectangle 212"/>
          <p:cNvSpPr>
            <a:spLocks noChangeArrowheads="1"/>
          </p:cNvSpPr>
          <p:nvPr/>
        </p:nvSpPr>
        <p:spPr bwMode="auto">
          <a:xfrm>
            <a:off x="4651375" y="5335588"/>
            <a:ext cx="11113" cy="11112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1" name="Rectangle 213"/>
          <p:cNvSpPr>
            <a:spLocks noChangeArrowheads="1"/>
          </p:cNvSpPr>
          <p:nvPr/>
        </p:nvSpPr>
        <p:spPr bwMode="auto">
          <a:xfrm>
            <a:off x="4532313" y="5264150"/>
            <a:ext cx="11112" cy="236538"/>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2" name="Rectangle 214"/>
          <p:cNvSpPr>
            <a:spLocks noChangeArrowheads="1"/>
          </p:cNvSpPr>
          <p:nvPr/>
        </p:nvSpPr>
        <p:spPr bwMode="auto">
          <a:xfrm>
            <a:off x="3914775" y="5113338"/>
            <a:ext cx="11113" cy="1524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3" name="Rectangle 215"/>
          <p:cNvSpPr>
            <a:spLocks noChangeArrowheads="1"/>
          </p:cNvSpPr>
          <p:nvPr/>
        </p:nvSpPr>
        <p:spPr bwMode="auto">
          <a:xfrm>
            <a:off x="3368675" y="4943475"/>
            <a:ext cx="11113" cy="206375"/>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4" name="Rectangle 216"/>
          <p:cNvSpPr>
            <a:spLocks noChangeArrowheads="1"/>
          </p:cNvSpPr>
          <p:nvPr/>
        </p:nvSpPr>
        <p:spPr bwMode="auto">
          <a:xfrm>
            <a:off x="5659438" y="5551488"/>
            <a:ext cx="20637" cy="555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5" name="Rectangle 217"/>
          <p:cNvSpPr>
            <a:spLocks noChangeArrowheads="1"/>
          </p:cNvSpPr>
          <p:nvPr/>
        </p:nvSpPr>
        <p:spPr bwMode="auto">
          <a:xfrm>
            <a:off x="3133725" y="5273675"/>
            <a:ext cx="7938" cy="4953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6" name="Rectangle 218"/>
          <p:cNvSpPr>
            <a:spLocks noChangeArrowheads="1"/>
          </p:cNvSpPr>
          <p:nvPr/>
        </p:nvSpPr>
        <p:spPr bwMode="auto">
          <a:xfrm>
            <a:off x="3168650" y="6186488"/>
            <a:ext cx="20638" cy="5715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7" name="Rectangle 219"/>
          <p:cNvSpPr>
            <a:spLocks noChangeArrowheads="1"/>
          </p:cNvSpPr>
          <p:nvPr/>
        </p:nvSpPr>
        <p:spPr bwMode="auto">
          <a:xfrm>
            <a:off x="3159125" y="5973763"/>
            <a:ext cx="20638" cy="46037"/>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8" name="Rectangle 220"/>
          <p:cNvSpPr>
            <a:spLocks noChangeArrowheads="1"/>
          </p:cNvSpPr>
          <p:nvPr/>
        </p:nvSpPr>
        <p:spPr bwMode="auto">
          <a:xfrm>
            <a:off x="3095625" y="5722938"/>
            <a:ext cx="11113" cy="20796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49" name="Rectangle 221"/>
          <p:cNvSpPr>
            <a:spLocks noChangeArrowheads="1"/>
          </p:cNvSpPr>
          <p:nvPr/>
        </p:nvSpPr>
        <p:spPr bwMode="auto">
          <a:xfrm>
            <a:off x="2705100" y="4746625"/>
            <a:ext cx="11113" cy="474663"/>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50" name="Rectangle 222"/>
          <p:cNvSpPr>
            <a:spLocks noChangeArrowheads="1"/>
          </p:cNvSpPr>
          <p:nvPr/>
        </p:nvSpPr>
        <p:spPr bwMode="auto">
          <a:xfrm>
            <a:off x="2166938" y="5391150"/>
            <a:ext cx="12700" cy="127000"/>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51" name="Rectangle 223"/>
          <p:cNvSpPr>
            <a:spLocks noChangeArrowheads="1"/>
          </p:cNvSpPr>
          <p:nvPr/>
        </p:nvSpPr>
        <p:spPr bwMode="auto">
          <a:xfrm>
            <a:off x="2122488" y="5462588"/>
            <a:ext cx="20637" cy="74612"/>
          </a:xfrm>
          <a:prstGeom prst="rect">
            <a:avLst/>
          </a:prstGeom>
          <a:solidFill>
            <a:srgbClr val="FFFF00"/>
          </a:solidFill>
          <a:ln w="7938">
            <a:solidFill>
              <a:srgbClr val="FFFF00"/>
            </a:solidFill>
            <a:miter lim="800000"/>
            <a:headEnd/>
            <a:tailEnd/>
          </a:ln>
        </p:spPr>
        <p:txBody>
          <a:bodyPr/>
          <a:lstStyle/>
          <a:p>
            <a:endParaRPr lang="ja-JP" altLang="en-US">
              <a:solidFill>
                <a:srgbClr val="000000"/>
              </a:solidFill>
            </a:endParaRPr>
          </a:p>
        </p:txBody>
      </p:sp>
      <p:sp>
        <p:nvSpPr>
          <p:cNvPr id="22752" name="Line 224"/>
          <p:cNvSpPr>
            <a:spLocks noChangeShapeType="1"/>
          </p:cNvSpPr>
          <p:nvPr/>
        </p:nvSpPr>
        <p:spPr bwMode="auto">
          <a:xfrm>
            <a:off x="1163638" y="6202363"/>
            <a:ext cx="26987" cy="36512"/>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3" name="Line 225"/>
          <p:cNvSpPr>
            <a:spLocks noChangeShapeType="1"/>
          </p:cNvSpPr>
          <p:nvPr/>
        </p:nvSpPr>
        <p:spPr bwMode="auto">
          <a:xfrm flipH="1">
            <a:off x="1163638" y="6202363"/>
            <a:ext cx="26987" cy="36512"/>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4" name="Line 226"/>
          <p:cNvSpPr>
            <a:spLocks noChangeShapeType="1"/>
          </p:cNvSpPr>
          <p:nvPr/>
        </p:nvSpPr>
        <p:spPr bwMode="auto">
          <a:xfrm>
            <a:off x="1055688" y="6605588"/>
            <a:ext cx="36512" cy="36512"/>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5" name="Line 227"/>
          <p:cNvSpPr>
            <a:spLocks noChangeShapeType="1"/>
          </p:cNvSpPr>
          <p:nvPr/>
        </p:nvSpPr>
        <p:spPr bwMode="auto">
          <a:xfrm flipH="1">
            <a:off x="1055688" y="6605588"/>
            <a:ext cx="36512" cy="36512"/>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6" name="Line 228"/>
          <p:cNvSpPr>
            <a:spLocks noChangeShapeType="1"/>
          </p:cNvSpPr>
          <p:nvPr/>
        </p:nvSpPr>
        <p:spPr bwMode="auto">
          <a:xfrm>
            <a:off x="1436688" y="6577013"/>
            <a:ext cx="36512" cy="2857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7" name="Line 229"/>
          <p:cNvSpPr>
            <a:spLocks noChangeShapeType="1"/>
          </p:cNvSpPr>
          <p:nvPr/>
        </p:nvSpPr>
        <p:spPr bwMode="auto">
          <a:xfrm flipH="1">
            <a:off x="1436688" y="6577013"/>
            <a:ext cx="36512" cy="2857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8" name="Line 230"/>
          <p:cNvSpPr>
            <a:spLocks noChangeShapeType="1"/>
          </p:cNvSpPr>
          <p:nvPr/>
        </p:nvSpPr>
        <p:spPr bwMode="auto">
          <a:xfrm>
            <a:off x="1319213" y="6686550"/>
            <a:ext cx="36512"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59" name="Line 231"/>
          <p:cNvSpPr>
            <a:spLocks noChangeShapeType="1"/>
          </p:cNvSpPr>
          <p:nvPr/>
        </p:nvSpPr>
        <p:spPr bwMode="auto">
          <a:xfrm flipH="1">
            <a:off x="1319213" y="6686550"/>
            <a:ext cx="36512"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0" name="Line 232"/>
          <p:cNvSpPr>
            <a:spLocks noChangeShapeType="1"/>
          </p:cNvSpPr>
          <p:nvPr/>
        </p:nvSpPr>
        <p:spPr bwMode="auto">
          <a:xfrm>
            <a:off x="1190625" y="6642100"/>
            <a:ext cx="381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1" name="Line 233"/>
          <p:cNvSpPr>
            <a:spLocks noChangeShapeType="1"/>
          </p:cNvSpPr>
          <p:nvPr/>
        </p:nvSpPr>
        <p:spPr bwMode="auto">
          <a:xfrm flipH="1">
            <a:off x="1190625" y="6642100"/>
            <a:ext cx="381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2" name="Line 234"/>
          <p:cNvSpPr>
            <a:spLocks noChangeShapeType="1"/>
          </p:cNvSpPr>
          <p:nvPr/>
        </p:nvSpPr>
        <p:spPr bwMode="auto">
          <a:xfrm>
            <a:off x="1611313" y="6435725"/>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3" name="Line 235"/>
          <p:cNvSpPr>
            <a:spLocks noChangeShapeType="1"/>
          </p:cNvSpPr>
          <p:nvPr/>
        </p:nvSpPr>
        <p:spPr bwMode="auto">
          <a:xfrm flipH="1">
            <a:off x="1611313" y="6435725"/>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4" name="Line 236"/>
          <p:cNvSpPr>
            <a:spLocks noChangeShapeType="1"/>
          </p:cNvSpPr>
          <p:nvPr/>
        </p:nvSpPr>
        <p:spPr bwMode="auto">
          <a:xfrm>
            <a:off x="1555750" y="5756275"/>
            <a:ext cx="28575"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5" name="Line 237"/>
          <p:cNvSpPr>
            <a:spLocks noChangeShapeType="1"/>
          </p:cNvSpPr>
          <p:nvPr/>
        </p:nvSpPr>
        <p:spPr bwMode="auto">
          <a:xfrm flipH="1">
            <a:off x="1555750" y="5756275"/>
            <a:ext cx="28575"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6" name="Line 238"/>
          <p:cNvSpPr>
            <a:spLocks noChangeShapeType="1"/>
          </p:cNvSpPr>
          <p:nvPr/>
        </p:nvSpPr>
        <p:spPr bwMode="auto">
          <a:xfrm>
            <a:off x="2219325" y="5619750"/>
            <a:ext cx="28575"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7" name="Line 239"/>
          <p:cNvSpPr>
            <a:spLocks noChangeShapeType="1"/>
          </p:cNvSpPr>
          <p:nvPr/>
        </p:nvSpPr>
        <p:spPr bwMode="auto">
          <a:xfrm flipH="1">
            <a:off x="2219325" y="5619750"/>
            <a:ext cx="28575"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8" name="Line 240"/>
          <p:cNvSpPr>
            <a:spLocks noChangeShapeType="1"/>
          </p:cNvSpPr>
          <p:nvPr/>
        </p:nvSpPr>
        <p:spPr bwMode="auto">
          <a:xfrm>
            <a:off x="1873250" y="5762625"/>
            <a:ext cx="28575" cy="2857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69" name="Line 241"/>
          <p:cNvSpPr>
            <a:spLocks noChangeShapeType="1"/>
          </p:cNvSpPr>
          <p:nvPr/>
        </p:nvSpPr>
        <p:spPr bwMode="auto">
          <a:xfrm flipH="1">
            <a:off x="1873250" y="5762625"/>
            <a:ext cx="28575" cy="2857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0" name="Line 242"/>
          <p:cNvSpPr>
            <a:spLocks noChangeShapeType="1"/>
          </p:cNvSpPr>
          <p:nvPr/>
        </p:nvSpPr>
        <p:spPr bwMode="auto">
          <a:xfrm>
            <a:off x="2355850" y="5756275"/>
            <a:ext cx="28575"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1" name="Line 243"/>
          <p:cNvSpPr>
            <a:spLocks noChangeShapeType="1"/>
          </p:cNvSpPr>
          <p:nvPr/>
        </p:nvSpPr>
        <p:spPr bwMode="auto">
          <a:xfrm flipH="1">
            <a:off x="2355850" y="5756275"/>
            <a:ext cx="28575"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2" name="Line 244"/>
          <p:cNvSpPr>
            <a:spLocks noChangeShapeType="1"/>
          </p:cNvSpPr>
          <p:nvPr/>
        </p:nvSpPr>
        <p:spPr bwMode="auto">
          <a:xfrm>
            <a:off x="2419350" y="5756275"/>
            <a:ext cx="26988"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3" name="Line 245"/>
          <p:cNvSpPr>
            <a:spLocks noChangeShapeType="1"/>
          </p:cNvSpPr>
          <p:nvPr/>
        </p:nvSpPr>
        <p:spPr bwMode="auto">
          <a:xfrm flipH="1">
            <a:off x="2419350" y="5756275"/>
            <a:ext cx="26988"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4" name="Line 246"/>
          <p:cNvSpPr>
            <a:spLocks noChangeShapeType="1"/>
          </p:cNvSpPr>
          <p:nvPr/>
        </p:nvSpPr>
        <p:spPr bwMode="auto">
          <a:xfrm>
            <a:off x="2427288" y="5842000"/>
            <a:ext cx="28575" cy="30163"/>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5" name="Line 247"/>
          <p:cNvSpPr>
            <a:spLocks noChangeShapeType="1"/>
          </p:cNvSpPr>
          <p:nvPr/>
        </p:nvSpPr>
        <p:spPr bwMode="auto">
          <a:xfrm flipH="1">
            <a:off x="2427288" y="5842000"/>
            <a:ext cx="28575" cy="30163"/>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6" name="Line 248"/>
          <p:cNvSpPr>
            <a:spLocks noChangeShapeType="1"/>
          </p:cNvSpPr>
          <p:nvPr/>
        </p:nvSpPr>
        <p:spPr bwMode="auto">
          <a:xfrm>
            <a:off x="2219325" y="5772150"/>
            <a:ext cx="28575"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7" name="Line 249"/>
          <p:cNvSpPr>
            <a:spLocks noChangeShapeType="1"/>
          </p:cNvSpPr>
          <p:nvPr/>
        </p:nvSpPr>
        <p:spPr bwMode="auto">
          <a:xfrm flipH="1">
            <a:off x="2219325" y="5772150"/>
            <a:ext cx="28575"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8" name="Line 250"/>
          <p:cNvSpPr>
            <a:spLocks noChangeShapeType="1"/>
          </p:cNvSpPr>
          <p:nvPr/>
        </p:nvSpPr>
        <p:spPr bwMode="auto">
          <a:xfrm>
            <a:off x="2219325" y="5888038"/>
            <a:ext cx="28575" cy="26987"/>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79" name="Line 251"/>
          <p:cNvSpPr>
            <a:spLocks noChangeShapeType="1"/>
          </p:cNvSpPr>
          <p:nvPr/>
        </p:nvSpPr>
        <p:spPr bwMode="auto">
          <a:xfrm flipH="1">
            <a:off x="2219325" y="5888038"/>
            <a:ext cx="28575" cy="26987"/>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0" name="Line 252"/>
          <p:cNvSpPr>
            <a:spLocks noChangeShapeType="1"/>
          </p:cNvSpPr>
          <p:nvPr/>
        </p:nvSpPr>
        <p:spPr bwMode="auto">
          <a:xfrm>
            <a:off x="2292350" y="6022975"/>
            <a:ext cx="26988"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1" name="Line 253"/>
          <p:cNvSpPr>
            <a:spLocks noChangeShapeType="1"/>
          </p:cNvSpPr>
          <p:nvPr/>
        </p:nvSpPr>
        <p:spPr bwMode="auto">
          <a:xfrm flipH="1">
            <a:off x="2292350" y="6022975"/>
            <a:ext cx="26988"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2" name="Line 254"/>
          <p:cNvSpPr>
            <a:spLocks noChangeShapeType="1"/>
          </p:cNvSpPr>
          <p:nvPr/>
        </p:nvSpPr>
        <p:spPr bwMode="auto">
          <a:xfrm>
            <a:off x="2384425" y="6076950"/>
            <a:ext cx="34925" cy="36513"/>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3" name="Line 255"/>
          <p:cNvSpPr>
            <a:spLocks noChangeShapeType="1"/>
          </p:cNvSpPr>
          <p:nvPr/>
        </p:nvSpPr>
        <p:spPr bwMode="auto">
          <a:xfrm flipH="1">
            <a:off x="2384425" y="6076950"/>
            <a:ext cx="34925" cy="36513"/>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4" name="Line 256"/>
          <p:cNvSpPr>
            <a:spLocks noChangeShapeType="1"/>
          </p:cNvSpPr>
          <p:nvPr/>
        </p:nvSpPr>
        <p:spPr bwMode="auto">
          <a:xfrm>
            <a:off x="2411413" y="6032500"/>
            <a:ext cx="25400"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5" name="Line 257"/>
          <p:cNvSpPr>
            <a:spLocks noChangeShapeType="1"/>
          </p:cNvSpPr>
          <p:nvPr/>
        </p:nvSpPr>
        <p:spPr bwMode="auto">
          <a:xfrm flipH="1">
            <a:off x="2411413" y="6032500"/>
            <a:ext cx="25400"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6" name="Line 258"/>
          <p:cNvSpPr>
            <a:spLocks noChangeShapeType="1"/>
          </p:cNvSpPr>
          <p:nvPr/>
        </p:nvSpPr>
        <p:spPr bwMode="auto">
          <a:xfrm>
            <a:off x="2119313" y="6140450"/>
            <a:ext cx="34925"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7" name="Line 259"/>
          <p:cNvSpPr>
            <a:spLocks noChangeShapeType="1"/>
          </p:cNvSpPr>
          <p:nvPr/>
        </p:nvSpPr>
        <p:spPr bwMode="auto">
          <a:xfrm flipH="1">
            <a:off x="2119313" y="6140450"/>
            <a:ext cx="34925"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8" name="Line 260"/>
          <p:cNvSpPr>
            <a:spLocks noChangeShapeType="1"/>
          </p:cNvSpPr>
          <p:nvPr/>
        </p:nvSpPr>
        <p:spPr bwMode="auto">
          <a:xfrm>
            <a:off x="2792413" y="6122988"/>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89" name="Line 261"/>
          <p:cNvSpPr>
            <a:spLocks noChangeShapeType="1"/>
          </p:cNvSpPr>
          <p:nvPr/>
        </p:nvSpPr>
        <p:spPr bwMode="auto">
          <a:xfrm flipH="1">
            <a:off x="2792413" y="6122988"/>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0" name="Line 262"/>
          <p:cNvSpPr>
            <a:spLocks noChangeShapeType="1"/>
          </p:cNvSpPr>
          <p:nvPr/>
        </p:nvSpPr>
        <p:spPr bwMode="auto">
          <a:xfrm>
            <a:off x="3192463" y="6122988"/>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1" name="Line 263"/>
          <p:cNvSpPr>
            <a:spLocks noChangeShapeType="1"/>
          </p:cNvSpPr>
          <p:nvPr/>
        </p:nvSpPr>
        <p:spPr bwMode="auto">
          <a:xfrm flipH="1">
            <a:off x="3192463" y="6122988"/>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2" name="Line 264"/>
          <p:cNvSpPr>
            <a:spLocks noChangeShapeType="1"/>
          </p:cNvSpPr>
          <p:nvPr/>
        </p:nvSpPr>
        <p:spPr bwMode="auto">
          <a:xfrm>
            <a:off x="3201988" y="6032500"/>
            <a:ext cx="26987"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3" name="Line 265"/>
          <p:cNvSpPr>
            <a:spLocks noChangeShapeType="1"/>
          </p:cNvSpPr>
          <p:nvPr/>
        </p:nvSpPr>
        <p:spPr bwMode="auto">
          <a:xfrm flipH="1">
            <a:off x="3201988" y="6032500"/>
            <a:ext cx="26987" cy="26988"/>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4" name="Line 266"/>
          <p:cNvSpPr>
            <a:spLocks noChangeShapeType="1"/>
          </p:cNvSpPr>
          <p:nvPr/>
        </p:nvSpPr>
        <p:spPr bwMode="auto">
          <a:xfrm>
            <a:off x="2928938" y="5280025"/>
            <a:ext cx="26987" cy="3492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5" name="Line 267"/>
          <p:cNvSpPr>
            <a:spLocks noChangeShapeType="1"/>
          </p:cNvSpPr>
          <p:nvPr/>
        </p:nvSpPr>
        <p:spPr bwMode="auto">
          <a:xfrm flipH="1">
            <a:off x="2928938" y="5280025"/>
            <a:ext cx="26987" cy="3492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6" name="Line 268"/>
          <p:cNvSpPr>
            <a:spLocks noChangeShapeType="1"/>
          </p:cNvSpPr>
          <p:nvPr/>
        </p:nvSpPr>
        <p:spPr bwMode="auto">
          <a:xfrm>
            <a:off x="4511675" y="5762625"/>
            <a:ext cx="25400" cy="2857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7" name="Line 269"/>
          <p:cNvSpPr>
            <a:spLocks noChangeShapeType="1"/>
          </p:cNvSpPr>
          <p:nvPr/>
        </p:nvSpPr>
        <p:spPr bwMode="auto">
          <a:xfrm flipH="1">
            <a:off x="4511675" y="5762625"/>
            <a:ext cx="25400" cy="28575"/>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8" name="Line 270"/>
          <p:cNvSpPr>
            <a:spLocks noChangeShapeType="1"/>
          </p:cNvSpPr>
          <p:nvPr/>
        </p:nvSpPr>
        <p:spPr bwMode="auto">
          <a:xfrm>
            <a:off x="4911725" y="6157913"/>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799" name="Line 271"/>
          <p:cNvSpPr>
            <a:spLocks noChangeShapeType="1"/>
          </p:cNvSpPr>
          <p:nvPr/>
        </p:nvSpPr>
        <p:spPr bwMode="auto">
          <a:xfrm flipH="1">
            <a:off x="4911725" y="6157913"/>
            <a:ext cx="254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800" name="Line 272"/>
          <p:cNvSpPr>
            <a:spLocks noChangeShapeType="1"/>
          </p:cNvSpPr>
          <p:nvPr/>
        </p:nvSpPr>
        <p:spPr bwMode="auto">
          <a:xfrm>
            <a:off x="4911725" y="5448300"/>
            <a:ext cx="25400" cy="30163"/>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801" name="Line 273"/>
          <p:cNvSpPr>
            <a:spLocks noChangeShapeType="1"/>
          </p:cNvSpPr>
          <p:nvPr/>
        </p:nvSpPr>
        <p:spPr bwMode="auto">
          <a:xfrm flipH="1">
            <a:off x="4911725" y="5448300"/>
            <a:ext cx="25400" cy="30163"/>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802" name="Line 274"/>
          <p:cNvSpPr>
            <a:spLocks noChangeShapeType="1"/>
          </p:cNvSpPr>
          <p:nvPr/>
        </p:nvSpPr>
        <p:spPr bwMode="auto">
          <a:xfrm>
            <a:off x="5527675" y="5594350"/>
            <a:ext cx="381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803" name="Line 275"/>
          <p:cNvSpPr>
            <a:spLocks noChangeShapeType="1"/>
          </p:cNvSpPr>
          <p:nvPr/>
        </p:nvSpPr>
        <p:spPr bwMode="auto">
          <a:xfrm flipH="1">
            <a:off x="5527675" y="5594350"/>
            <a:ext cx="38100" cy="25400"/>
          </a:xfrm>
          <a:prstGeom prst="line">
            <a:avLst/>
          </a:prstGeom>
          <a:noFill/>
          <a:ln w="11113">
            <a:solidFill>
              <a:srgbClr val="FFFF00"/>
            </a:solidFill>
            <a:round/>
            <a:headEnd/>
            <a:tailEnd/>
          </a:ln>
        </p:spPr>
        <p:txBody>
          <a:bodyPr/>
          <a:lstStyle/>
          <a:p>
            <a:endParaRPr lang="ja-JP" altLang="en-US">
              <a:solidFill>
                <a:srgbClr val="000000"/>
              </a:solidFill>
            </a:endParaRPr>
          </a:p>
        </p:txBody>
      </p:sp>
      <p:sp>
        <p:nvSpPr>
          <p:cNvPr id="22804" name="Line 276"/>
          <p:cNvSpPr>
            <a:spLocks noChangeShapeType="1"/>
          </p:cNvSpPr>
          <p:nvPr/>
        </p:nvSpPr>
        <p:spPr bwMode="auto">
          <a:xfrm>
            <a:off x="5197475" y="5929313"/>
            <a:ext cx="1588" cy="528637"/>
          </a:xfrm>
          <a:prstGeom prst="line">
            <a:avLst/>
          </a:prstGeom>
          <a:noFill/>
          <a:ln w="15875">
            <a:solidFill>
              <a:srgbClr val="FFFF00"/>
            </a:solidFill>
            <a:round/>
            <a:headEnd/>
            <a:tailEnd/>
          </a:ln>
        </p:spPr>
        <p:txBody>
          <a:bodyPr/>
          <a:lstStyle/>
          <a:p>
            <a:endParaRPr lang="ja-JP" altLang="en-US">
              <a:solidFill>
                <a:srgbClr val="000000"/>
              </a:solidFill>
            </a:endParaRPr>
          </a:p>
        </p:txBody>
      </p:sp>
      <p:sp>
        <p:nvSpPr>
          <p:cNvPr id="22805" name="Line 277"/>
          <p:cNvSpPr>
            <a:spLocks noChangeShapeType="1"/>
          </p:cNvSpPr>
          <p:nvPr/>
        </p:nvSpPr>
        <p:spPr bwMode="auto">
          <a:xfrm>
            <a:off x="5197475" y="5929313"/>
            <a:ext cx="36513" cy="1587"/>
          </a:xfrm>
          <a:prstGeom prst="line">
            <a:avLst/>
          </a:prstGeom>
          <a:noFill/>
          <a:ln w="15875">
            <a:solidFill>
              <a:srgbClr val="FFFF00"/>
            </a:solidFill>
            <a:round/>
            <a:headEnd/>
            <a:tailEnd/>
          </a:ln>
        </p:spPr>
        <p:txBody>
          <a:bodyPr/>
          <a:lstStyle/>
          <a:p>
            <a:endParaRPr lang="ja-JP" altLang="en-US">
              <a:solidFill>
                <a:srgbClr val="000000"/>
              </a:solidFill>
            </a:endParaRPr>
          </a:p>
        </p:txBody>
      </p:sp>
      <p:sp>
        <p:nvSpPr>
          <p:cNvPr id="22806" name="Line 278"/>
          <p:cNvSpPr>
            <a:spLocks noChangeShapeType="1"/>
          </p:cNvSpPr>
          <p:nvPr/>
        </p:nvSpPr>
        <p:spPr bwMode="auto">
          <a:xfrm>
            <a:off x="5197475" y="6457950"/>
            <a:ext cx="36513" cy="1588"/>
          </a:xfrm>
          <a:prstGeom prst="line">
            <a:avLst/>
          </a:prstGeom>
          <a:noFill/>
          <a:ln w="15875">
            <a:solidFill>
              <a:srgbClr val="FFFF00"/>
            </a:solidFill>
            <a:round/>
            <a:headEnd/>
            <a:tailEnd/>
          </a:ln>
        </p:spPr>
        <p:txBody>
          <a:bodyPr/>
          <a:lstStyle/>
          <a:p>
            <a:endParaRPr lang="ja-JP" altLang="en-US">
              <a:solidFill>
                <a:srgbClr val="000000"/>
              </a:solidFill>
            </a:endParaRPr>
          </a:p>
        </p:txBody>
      </p:sp>
      <p:sp>
        <p:nvSpPr>
          <p:cNvPr id="22807" name="Rectangle 279"/>
          <p:cNvSpPr>
            <a:spLocks noChangeArrowheads="1"/>
          </p:cNvSpPr>
          <p:nvPr/>
        </p:nvSpPr>
        <p:spPr bwMode="auto">
          <a:xfrm>
            <a:off x="5259388" y="5848350"/>
            <a:ext cx="61912"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rPr>
              <a:t>2</a:t>
            </a:r>
            <a:endParaRPr lang="en-US" altLang="ja-JP">
              <a:solidFill>
                <a:srgbClr val="000000"/>
              </a:solidFill>
            </a:endParaRPr>
          </a:p>
        </p:txBody>
      </p:sp>
      <p:sp>
        <p:nvSpPr>
          <p:cNvPr id="22808" name="Rectangle 280"/>
          <p:cNvSpPr>
            <a:spLocks noChangeArrowheads="1"/>
          </p:cNvSpPr>
          <p:nvPr/>
        </p:nvSpPr>
        <p:spPr bwMode="auto">
          <a:xfrm>
            <a:off x="5259388" y="6376988"/>
            <a:ext cx="61912"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rPr>
              <a:t>0</a:t>
            </a:r>
            <a:endParaRPr lang="en-US" altLang="ja-JP">
              <a:solidFill>
                <a:srgbClr val="000000"/>
              </a:solidFill>
            </a:endParaRPr>
          </a:p>
        </p:txBody>
      </p:sp>
      <p:sp>
        <p:nvSpPr>
          <p:cNvPr id="22809" name="Rectangle 281"/>
          <p:cNvSpPr>
            <a:spLocks noChangeArrowheads="1"/>
          </p:cNvSpPr>
          <p:nvPr/>
        </p:nvSpPr>
        <p:spPr bwMode="auto">
          <a:xfrm>
            <a:off x="5099050" y="6523038"/>
            <a:ext cx="317500" cy="136525"/>
          </a:xfrm>
          <a:prstGeom prst="rect">
            <a:avLst/>
          </a:prstGeom>
          <a:noFill/>
          <a:ln w="9525">
            <a:noFill/>
            <a:miter lim="800000"/>
            <a:headEnd/>
            <a:tailEnd/>
          </a:ln>
        </p:spPr>
        <p:txBody>
          <a:bodyPr wrap="none" lIns="0" tIns="0" rIns="0" bIns="0">
            <a:spAutoFit/>
          </a:bodyPr>
          <a:lstStyle/>
          <a:p>
            <a:r>
              <a:rPr lang="en-US" altLang="ja-JP" sz="900" b="1">
                <a:solidFill>
                  <a:srgbClr val="FFFF00"/>
                </a:solidFill>
                <a:latin typeface="Arial" pitchFamily="34" charset="0"/>
              </a:rPr>
              <a:t>(pg/L)</a:t>
            </a:r>
            <a:endParaRPr lang="en-US" altLang="ja-JP">
              <a:solidFill>
                <a:srgbClr val="000000"/>
              </a:solidFill>
            </a:endParaRPr>
          </a:p>
        </p:txBody>
      </p:sp>
      <p:grpSp>
        <p:nvGrpSpPr>
          <p:cNvPr id="2" name="Group 282"/>
          <p:cNvGrpSpPr>
            <a:grpSpLocks/>
          </p:cNvGrpSpPr>
          <p:nvPr/>
        </p:nvGrpSpPr>
        <p:grpSpPr bwMode="auto">
          <a:xfrm>
            <a:off x="4848225" y="4070350"/>
            <a:ext cx="820738" cy="234950"/>
            <a:chOff x="5099" y="2518"/>
            <a:chExt cx="530" cy="154"/>
          </a:xfrm>
        </p:grpSpPr>
        <p:sp>
          <p:nvSpPr>
            <p:cNvPr id="22811" name="Rectangle 283"/>
            <p:cNvSpPr>
              <a:spLocks noChangeArrowheads="1"/>
            </p:cNvSpPr>
            <p:nvPr/>
          </p:nvSpPr>
          <p:spPr bwMode="auto">
            <a:xfrm>
              <a:off x="5099" y="2518"/>
              <a:ext cx="530" cy="154"/>
            </a:xfrm>
            <a:prstGeom prst="rect">
              <a:avLst/>
            </a:prstGeom>
            <a:solidFill>
              <a:srgbClr val="FFDD80"/>
            </a:solidFill>
            <a:ln w="7938">
              <a:solidFill>
                <a:srgbClr val="FFE9AA"/>
              </a:solidFill>
              <a:miter lim="800000"/>
              <a:headEnd/>
              <a:tailEnd/>
            </a:ln>
          </p:spPr>
          <p:txBody>
            <a:bodyPr/>
            <a:lstStyle/>
            <a:p>
              <a:endParaRPr lang="ja-JP" altLang="en-US">
                <a:solidFill>
                  <a:srgbClr val="000000"/>
                </a:solidFill>
              </a:endParaRPr>
            </a:p>
          </p:txBody>
        </p:sp>
        <p:sp>
          <p:nvSpPr>
            <p:cNvPr id="22812" name="Rectangle 284"/>
            <p:cNvSpPr>
              <a:spLocks noChangeArrowheads="1"/>
            </p:cNvSpPr>
            <p:nvPr/>
          </p:nvSpPr>
          <p:spPr bwMode="auto">
            <a:xfrm>
              <a:off x="5124" y="2522"/>
              <a:ext cx="492" cy="150"/>
            </a:xfrm>
            <a:prstGeom prst="rect">
              <a:avLst/>
            </a:prstGeom>
            <a:noFill/>
            <a:ln w="9525">
              <a:noFill/>
              <a:miter lim="800000"/>
              <a:headEnd/>
              <a:tailEnd/>
            </a:ln>
          </p:spPr>
          <p:txBody>
            <a:bodyPr wrap="none" lIns="0" tIns="0" rIns="0" bIns="0">
              <a:spAutoFit/>
            </a:bodyPr>
            <a:lstStyle/>
            <a:p>
              <a:r>
                <a:rPr lang="ja-JP" altLang="en-US" sz="1500" b="1">
                  <a:solidFill>
                    <a:srgbClr val="FF0000"/>
                  </a:solidFill>
                  <a:latin typeface="Arial" pitchFamily="34" charset="0"/>
                  <a:ea typeface="ＭＳ ゴシック" pitchFamily="49" charset="-128"/>
                </a:rPr>
                <a:t>表層海水</a:t>
              </a:r>
              <a:endParaRPr lang="ja-JP" altLang="en-US" sz="2000" b="1" baseline="50000">
                <a:solidFill>
                  <a:srgbClr val="FFFFFF"/>
                </a:solidFill>
                <a:latin typeface="Times New Roman" pitchFamily="18" charset="0"/>
                <a:ea typeface="ＭＳ ゴシック" pitchFamily="49" charset="-128"/>
              </a:endParaRPr>
            </a:p>
          </p:txBody>
        </p:sp>
      </p:grpSp>
      <p:sp>
        <p:nvSpPr>
          <p:cNvPr id="22813" name="Text Box 285"/>
          <p:cNvSpPr txBox="1">
            <a:spLocks noChangeArrowheads="1"/>
          </p:cNvSpPr>
          <p:nvPr/>
        </p:nvSpPr>
        <p:spPr bwMode="auto">
          <a:xfrm>
            <a:off x="5893707" y="3029630"/>
            <a:ext cx="3054350" cy="1569660"/>
          </a:xfrm>
          <a:prstGeom prst="rect">
            <a:avLst/>
          </a:prstGeom>
          <a:noFill/>
          <a:ln w="9525">
            <a:noFill/>
            <a:miter lim="800000"/>
            <a:headEnd/>
            <a:tailEnd/>
          </a:ln>
          <a:effectLst/>
        </p:spPr>
        <p:txBody>
          <a:bodyPr>
            <a:spAutoFit/>
          </a:bodyPr>
          <a:lstStyle/>
          <a:p>
            <a:pPr algn="just"/>
            <a:r>
              <a:rPr lang="en-US" altLang="ja-JP" b="1" dirty="0" smtClean="0">
                <a:solidFill>
                  <a:srgbClr val="FF3300"/>
                </a:solidFill>
                <a:latin typeface="HGｺﾞｼｯｸE" pitchFamily="49" charset="-128"/>
                <a:ea typeface="HGｺﾞｼｯｸE" pitchFamily="49" charset="-128"/>
              </a:rPr>
              <a:t>POPs</a:t>
            </a:r>
            <a:r>
              <a:rPr lang="ja-JP" altLang="en-US" b="1" dirty="0">
                <a:solidFill>
                  <a:srgbClr val="FF3300"/>
                </a:solidFill>
                <a:latin typeface="HGｺﾞｼｯｸE" pitchFamily="49" charset="-128"/>
                <a:ea typeface="HGｺﾞｼｯｸE" pitchFamily="49" charset="-128"/>
              </a:rPr>
              <a:t>の汚染は地球規模で拡大、南半球に比べ北半球の汚染が進行</a:t>
            </a:r>
          </a:p>
        </p:txBody>
      </p:sp>
    </p:spTree>
    <p:extLst>
      <p:ext uri="{BB962C8B-B14F-4D97-AF65-F5344CB8AC3E}">
        <p14:creationId xmlns:p14="http://schemas.microsoft.com/office/powerpoint/2010/main" val="506412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49250" y="336550"/>
            <a:ext cx="8580438" cy="2036763"/>
          </a:xfrm>
          <a:prstGeom prst="rect">
            <a:avLst/>
          </a:prstGeom>
          <a:solidFill>
            <a:srgbClr val="3333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ja-JP" altLang="en-US" sz="4400" b="1">
                <a:solidFill>
                  <a:srgbClr val="FFFF00"/>
                </a:solidFill>
                <a:effectLst>
                  <a:outerShdw blurRad="38100" dist="38100" dir="2700000" algn="tl">
                    <a:srgbClr val="000000"/>
                  </a:outerShdw>
                </a:effectLst>
                <a:latin typeface="ＭＳ ゴシック" pitchFamily="49" charset="-128"/>
                <a:ea typeface="ＭＳ ゴシック" pitchFamily="49" charset="-128"/>
              </a:rPr>
              <a:t>汚染の分布、挙動、ゆくえの解明</a:t>
            </a:r>
          </a:p>
          <a:p>
            <a:pPr algn="ctr">
              <a:defRPr/>
            </a:pPr>
            <a:r>
              <a:rPr lang="ja-JP" altLang="en-US" sz="4000" b="1">
                <a:solidFill>
                  <a:srgbClr val="FFFF00"/>
                </a:solidFill>
                <a:effectLst>
                  <a:outerShdw blurRad="38100" dist="38100" dir="2700000" algn="tl">
                    <a:srgbClr val="000000"/>
                  </a:outerShdw>
                </a:effectLst>
                <a:latin typeface="ＭＳ ゴシック" pitchFamily="49" charset="-128"/>
                <a:ea typeface="ＭＳ ゴシック" pitchFamily="49" charset="-128"/>
              </a:rPr>
              <a:t>（</a:t>
            </a:r>
            <a:r>
              <a:rPr lang="en-US" altLang="ja-JP" sz="4000" b="1">
                <a:solidFill>
                  <a:srgbClr val="FFFF00"/>
                </a:solidFill>
                <a:effectLst>
                  <a:outerShdw blurRad="38100" dist="38100" dir="2700000" algn="tl">
                    <a:srgbClr val="000000"/>
                  </a:outerShdw>
                </a:effectLst>
                <a:latin typeface="ＭＳ ゴシック" pitchFamily="49" charset="-128"/>
                <a:ea typeface="ＭＳ ゴシック" pitchFamily="49" charset="-128"/>
              </a:rPr>
              <a:t>Bioindicator</a:t>
            </a:r>
            <a:r>
              <a:rPr lang="ja-JP" altLang="en-US" sz="4000" b="1">
                <a:solidFill>
                  <a:srgbClr val="FFFF00"/>
                </a:solidFill>
                <a:effectLst>
                  <a:outerShdw blurRad="38100" dist="38100" dir="2700000" algn="tl">
                    <a:srgbClr val="000000"/>
                  </a:outerShdw>
                </a:effectLst>
                <a:latin typeface="ＭＳ ゴシック" pitchFamily="49" charset="-128"/>
                <a:ea typeface="ＭＳ ゴシック" pitchFamily="49" charset="-128"/>
              </a:rPr>
              <a:t>の活用）</a:t>
            </a:r>
            <a:endParaRPr lang="ja-JP" altLang="en-US" sz="4000" b="1">
              <a:solidFill>
                <a:srgbClr val="FFFF00"/>
              </a:solidFill>
              <a:latin typeface="Arial" pitchFamily="34" charset="0"/>
              <a:ea typeface="HG正楷書体-PRO" pitchFamily="66" charset="-128"/>
            </a:endParaRPr>
          </a:p>
        </p:txBody>
      </p:sp>
      <p:pic>
        <p:nvPicPr>
          <p:cNvPr id="39939" name="Picture 3"/>
          <p:cNvPicPr preferRelativeResize="0">
            <a:picLocks noChangeArrowheads="1"/>
          </p:cNvPicPr>
          <p:nvPr/>
        </p:nvPicPr>
        <p:blipFill>
          <a:blip r:embed="rId3" cstate="print">
            <a:extLst>
              <a:ext uri="{28A0092B-C50C-407E-A947-70E740481C1C}">
                <a14:useLocalDpi xmlns:a14="http://schemas.microsoft.com/office/drawing/2010/main" val="0"/>
              </a:ext>
            </a:extLst>
          </a:blip>
          <a:srcRect r="11418"/>
          <a:stretch>
            <a:fillRect/>
          </a:stretch>
        </p:blipFill>
        <p:spPr bwMode="auto">
          <a:xfrm>
            <a:off x="411163" y="3036888"/>
            <a:ext cx="2430462" cy="194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descr="カツオ群れ２"/>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0450" y="3036888"/>
            <a:ext cx="2582863"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5"/>
          <p:cNvSpPr>
            <a:spLocks noChangeArrowheads="1"/>
          </p:cNvSpPr>
          <p:nvPr/>
        </p:nvSpPr>
        <p:spPr bwMode="auto">
          <a:xfrm>
            <a:off x="469900" y="2635250"/>
            <a:ext cx="2219325" cy="396875"/>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defRPr/>
            </a:pPr>
            <a:r>
              <a:rPr lang="ja-JP" altLang="en-US" sz="2000" b="1">
                <a:solidFill>
                  <a:srgbClr val="FFFFFF"/>
                </a:solidFill>
                <a:effectLst>
                  <a:outerShdw blurRad="38100" dist="38100" dir="2700000" algn="tl">
                    <a:srgbClr val="000000"/>
                  </a:outerShdw>
                </a:effectLst>
                <a:latin typeface="Arial" pitchFamily="34" charset="0"/>
                <a:ea typeface="ＭＳ Ｐゴシック" pitchFamily="50" charset="-128"/>
              </a:rPr>
              <a:t>イガイ</a:t>
            </a:r>
          </a:p>
        </p:txBody>
      </p:sp>
      <p:pic>
        <p:nvPicPr>
          <p:cNvPr id="39942" name="Picture 6" descr="0202波崎カズハ"/>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11810" r="5905"/>
          <a:stretch>
            <a:fillRect/>
          </a:stretch>
        </p:blipFill>
        <p:spPr bwMode="auto">
          <a:xfrm>
            <a:off x="3302000" y="3036888"/>
            <a:ext cx="2419350" cy="193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93191" name="Rectangle 7"/>
          <p:cNvSpPr>
            <a:spLocks noChangeArrowheads="1"/>
          </p:cNvSpPr>
          <p:nvPr/>
        </p:nvSpPr>
        <p:spPr bwMode="auto">
          <a:xfrm>
            <a:off x="6332538" y="2635250"/>
            <a:ext cx="2219325" cy="396875"/>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defRPr/>
            </a:pPr>
            <a:r>
              <a:rPr lang="ja-JP" altLang="en-US" sz="2000" b="1">
                <a:solidFill>
                  <a:srgbClr val="FFFFFF"/>
                </a:solidFill>
                <a:effectLst>
                  <a:outerShdw blurRad="38100" dist="38100" dir="2700000" algn="tl">
                    <a:srgbClr val="000000"/>
                  </a:outerShdw>
                </a:effectLst>
                <a:latin typeface="Arial" pitchFamily="34" charset="0"/>
                <a:ea typeface="ＭＳ Ｐゴシック" pitchFamily="50" charset="-128"/>
              </a:rPr>
              <a:t>カツオ</a:t>
            </a:r>
          </a:p>
        </p:txBody>
      </p:sp>
      <p:sp>
        <p:nvSpPr>
          <p:cNvPr id="93192" name="Rectangle 8"/>
          <p:cNvSpPr>
            <a:spLocks noChangeArrowheads="1"/>
          </p:cNvSpPr>
          <p:nvPr/>
        </p:nvSpPr>
        <p:spPr bwMode="auto">
          <a:xfrm>
            <a:off x="3419475" y="2635250"/>
            <a:ext cx="2200275" cy="396875"/>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defRPr/>
            </a:pPr>
            <a:r>
              <a:rPr lang="ja-JP" altLang="en-US" sz="2000" b="1" dirty="0" smtClean="0">
                <a:solidFill>
                  <a:srgbClr val="FFFFFF"/>
                </a:solidFill>
                <a:effectLst>
                  <a:outerShdw blurRad="38100" dist="38100" dir="2700000" algn="tl">
                    <a:srgbClr val="000000"/>
                  </a:outerShdw>
                </a:effectLst>
                <a:latin typeface="Arial" pitchFamily="34" charset="0"/>
                <a:ea typeface="ＭＳ Ｐゴシック" pitchFamily="50" charset="-128"/>
              </a:rPr>
              <a:t>イルカ・鯨</a:t>
            </a:r>
            <a:endParaRPr lang="ja-JP" altLang="en-US" sz="2000" b="1" dirty="0">
              <a:solidFill>
                <a:srgbClr val="FFFFFF"/>
              </a:solidFill>
              <a:effectLst>
                <a:outerShdw blurRad="38100" dist="38100" dir="2700000" algn="tl">
                  <a:srgbClr val="000000"/>
                </a:outerShdw>
              </a:effectLst>
              <a:latin typeface="Arial" pitchFamily="34" charset="0"/>
              <a:ea typeface="ＭＳ Ｐゴシック" pitchFamily="50" charset="-128"/>
            </a:endParaRPr>
          </a:p>
        </p:txBody>
      </p:sp>
      <p:sp>
        <p:nvSpPr>
          <p:cNvPr id="93193" name="Rectangle 9"/>
          <p:cNvSpPr>
            <a:spLocks noChangeArrowheads="1"/>
          </p:cNvSpPr>
          <p:nvPr/>
        </p:nvSpPr>
        <p:spPr bwMode="auto">
          <a:xfrm>
            <a:off x="441325" y="5691188"/>
            <a:ext cx="2219325" cy="396875"/>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defRPr/>
            </a:pPr>
            <a:r>
              <a:rPr lang="ja-JP" altLang="en-US" sz="2000" b="1">
                <a:solidFill>
                  <a:srgbClr val="FFCC00"/>
                </a:solidFill>
                <a:effectLst>
                  <a:outerShdw blurRad="38100" dist="38100" dir="2700000" algn="tl">
                    <a:srgbClr val="000000"/>
                  </a:outerShdw>
                </a:effectLst>
                <a:latin typeface="Arial" pitchFamily="34" charset="0"/>
                <a:ea typeface="ＭＳ Ｐゴシック" pitchFamily="50" charset="-128"/>
              </a:rPr>
              <a:t>局所的</a:t>
            </a:r>
          </a:p>
        </p:txBody>
      </p:sp>
      <p:sp>
        <p:nvSpPr>
          <p:cNvPr id="93194" name="Rectangle 10"/>
          <p:cNvSpPr>
            <a:spLocks noChangeArrowheads="1"/>
          </p:cNvSpPr>
          <p:nvPr/>
        </p:nvSpPr>
        <p:spPr bwMode="auto">
          <a:xfrm>
            <a:off x="6381750" y="5697538"/>
            <a:ext cx="2309813" cy="396875"/>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defRPr/>
            </a:pPr>
            <a:r>
              <a:rPr lang="ja-JP" altLang="en-US" sz="2000" b="1">
                <a:solidFill>
                  <a:srgbClr val="FFCC00"/>
                </a:solidFill>
                <a:effectLst>
                  <a:outerShdw blurRad="38100" dist="38100" dir="2700000" algn="tl">
                    <a:srgbClr val="000000"/>
                  </a:outerShdw>
                </a:effectLst>
                <a:latin typeface="Arial" pitchFamily="34" charset="0"/>
                <a:ea typeface="ＭＳ Ｐゴシック" pitchFamily="50" charset="-128"/>
              </a:rPr>
              <a:t>グローバル</a:t>
            </a:r>
          </a:p>
        </p:txBody>
      </p:sp>
      <p:sp>
        <p:nvSpPr>
          <p:cNvPr id="93195" name="Rectangle 11"/>
          <p:cNvSpPr>
            <a:spLocks noChangeArrowheads="1"/>
          </p:cNvSpPr>
          <p:nvPr/>
        </p:nvSpPr>
        <p:spPr bwMode="auto">
          <a:xfrm>
            <a:off x="3370263" y="5684838"/>
            <a:ext cx="2390775" cy="396875"/>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defRPr/>
            </a:pPr>
            <a:r>
              <a:rPr lang="ja-JP" altLang="en-US" sz="2000" b="1">
                <a:solidFill>
                  <a:srgbClr val="FFCC00"/>
                </a:solidFill>
                <a:effectLst>
                  <a:outerShdw blurRad="38100" dist="38100" dir="2700000" algn="tl">
                    <a:srgbClr val="000000"/>
                  </a:outerShdw>
                </a:effectLst>
                <a:latin typeface="Arial" pitchFamily="34" charset="0"/>
                <a:ea typeface="ＭＳ Ｐゴシック" pitchFamily="50" charset="-128"/>
              </a:rPr>
              <a:t>地域的</a:t>
            </a:r>
          </a:p>
        </p:txBody>
      </p:sp>
      <p:sp>
        <p:nvSpPr>
          <p:cNvPr id="39948" name="Line 12"/>
          <p:cNvSpPr>
            <a:spLocks noChangeShapeType="1"/>
          </p:cNvSpPr>
          <p:nvPr/>
        </p:nvSpPr>
        <p:spPr bwMode="auto">
          <a:xfrm>
            <a:off x="1543050" y="5118100"/>
            <a:ext cx="0" cy="400050"/>
          </a:xfrm>
          <a:prstGeom prst="line">
            <a:avLst/>
          </a:prstGeom>
          <a:noFill/>
          <a:ln w="76200">
            <a:solidFill>
              <a:srgbClr val="FFFF00">
                <a:alpha val="50195"/>
              </a:srgbClr>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a:solidFill>
                <a:srgbClr val="000000"/>
              </a:solidFill>
            </a:endParaRPr>
          </a:p>
        </p:txBody>
      </p:sp>
      <p:sp>
        <p:nvSpPr>
          <p:cNvPr id="39949" name="Line 13"/>
          <p:cNvSpPr>
            <a:spLocks noChangeShapeType="1"/>
          </p:cNvSpPr>
          <p:nvPr/>
        </p:nvSpPr>
        <p:spPr bwMode="auto">
          <a:xfrm>
            <a:off x="4473575" y="5118100"/>
            <a:ext cx="0" cy="400050"/>
          </a:xfrm>
          <a:prstGeom prst="line">
            <a:avLst/>
          </a:prstGeom>
          <a:noFill/>
          <a:ln w="76200">
            <a:solidFill>
              <a:srgbClr val="FFFF00">
                <a:alpha val="50195"/>
              </a:srgbClr>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a:solidFill>
                <a:srgbClr val="000000"/>
              </a:solidFill>
            </a:endParaRPr>
          </a:p>
        </p:txBody>
      </p:sp>
      <p:sp>
        <p:nvSpPr>
          <p:cNvPr id="39950" name="Line 14"/>
          <p:cNvSpPr>
            <a:spLocks noChangeShapeType="1"/>
          </p:cNvSpPr>
          <p:nvPr/>
        </p:nvSpPr>
        <p:spPr bwMode="auto">
          <a:xfrm>
            <a:off x="7556500" y="5118100"/>
            <a:ext cx="0" cy="400050"/>
          </a:xfrm>
          <a:prstGeom prst="line">
            <a:avLst/>
          </a:prstGeom>
          <a:noFill/>
          <a:ln w="76200">
            <a:solidFill>
              <a:srgbClr val="FFFF00">
                <a:alpha val="50195"/>
              </a:srgbClr>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a:solidFill>
                <a:srgbClr val="000000"/>
              </a:solidFill>
            </a:endParaRPr>
          </a:p>
        </p:txBody>
      </p:sp>
    </p:spTree>
    <p:extLst>
      <p:ext uri="{BB962C8B-B14F-4D97-AF65-F5344CB8AC3E}">
        <p14:creationId xmlns:p14="http://schemas.microsoft.com/office/powerpoint/2010/main" val="3067893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名称未設定-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925" y="3101975"/>
            <a:ext cx="4800600" cy="3582988"/>
          </a:xfrm>
          <a:prstGeom prst="rect">
            <a:avLst/>
          </a:prstGeom>
          <a:noFill/>
          <a:extLst>
            <a:ext uri="{909E8E84-426E-40DD-AFC4-6F175D3DCCD1}">
              <a14:hiddenFill xmlns:a14="http://schemas.microsoft.com/office/drawing/2010/main">
                <a:solidFill>
                  <a:srgbClr val="FFFFFF"/>
                </a:solidFill>
              </a14:hiddenFill>
            </a:ext>
          </a:extLst>
        </p:spPr>
      </p:pic>
      <p:pic>
        <p:nvPicPr>
          <p:cNvPr id="95235" name="Picture 3" descr="名称未設定-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 y="282575"/>
            <a:ext cx="5060950" cy="3790950"/>
          </a:xfrm>
          <a:prstGeom prst="rect">
            <a:avLst/>
          </a:prstGeom>
          <a:noFill/>
          <a:extLst>
            <a:ext uri="{909E8E84-426E-40DD-AFC4-6F175D3DCCD1}">
              <a14:hiddenFill xmlns:a14="http://schemas.microsoft.com/office/drawing/2010/main">
                <a:solidFill>
                  <a:srgbClr val="FFFFFF"/>
                </a:solidFill>
              </a14:hiddenFill>
            </a:ext>
          </a:extLst>
        </p:spPr>
      </p:pic>
      <p:sp>
        <p:nvSpPr>
          <p:cNvPr id="95236" name="Rectangle 4"/>
          <p:cNvSpPr>
            <a:spLocks noChangeArrowheads="1"/>
          </p:cNvSpPr>
          <p:nvPr/>
        </p:nvSpPr>
        <p:spPr bwMode="auto">
          <a:xfrm>
            <a:off x="882650" y="441325"/>
            <a:ext cx="7727950" cy="228600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7200">
                <a:solidFill>
                  <a:srgbClr val="FFFF00"/>
                </a:solidFill>
                <a:latin typeface="Times New Roman" pitchFamily="18" charset="0"/>
                <a:ea typeface="MS PGothic" pitchFamily="50" charset="-128"/>
              </a:rPr>
              <a:t>汚染の発生源は？</a:t>
            </a:r>
          </a:p>
          <a:p>
            <a:r>
              <a:rPr lang="ja-JP" altLang="en-US" sz="7200">
                <a:solidFill>
                  <a:srgbClr val="FFFF00"/>
                </a:solidFill>
                <a:latin typeface="Times New Roman" pitchFamily="18" charset="0"/>
                <a:ea typeface="MS PGothic" pitchFamily="50" charset="-128"/>
              </a:rPr>
              <a:t>　　　　 </a:t>
            </a:r>
            <a:r>
              <a:rPr lang="ja-JP" altLang="en-US" sz="7200">
                <a:solidFill>
                  <a:schemeClr val="bg1"/>
                </a:solidFill>
                <a:latin typeface="Times New Roman" pitchFamily="18" charset="0"/>
                <a:ea typeface="MS PGothic" pitchFamily="50" charset="-128"/>
              </a:rPr>
              <a:t>到達点は？</a:t>
            </a:r>
          </a:p>
        </p:txBody>
      </p:sp>
      <p:sp>
        <p:nvSpPr>
          <p:cNvPr id="95237" name="Rectangle 5"/>
          <p:cNvSpPr>
            <a:spLocks noChangeArrowheads="1"/>
          </p:cNvSpPr>
          <p:nvPr/>
        </p:nvSpPr>
        <p:spPr bwMode="auto">
          <a:xfrm>
            <a:off x="195263" y="3668713"/>
            <a:ext cx="1870075" cy="336550"/>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ja-JP" altLang="en-US" sz="1600" b="1">
                <a:solidFill>
                  <a:schemeClr val="bg1"/>
                </a:solidFill>
                <a:effectLst>
                  <a:outerShdw blurRad="38100" dist="38100" dir="2700000" algn="tl">
                    <a:srgbClr val="000000"/>
                  </a:outerShdw>
                </a:effectLst>
                <a:latin typeface="MS PGothic" pitchFamily="50" charset="-128"/>
                <a:ea typeface="MS PGothic" pitchFamily="50" charset="-128"/>
              </a:rPr>
              <a:t>インド・</a:t>
            </a:r>
            <a:r>
              <a:rPr lang="en-US" altLang="ja-JP" sz="1600" b="1">
                <a:solidFill>
                  <a:schemeClr val="bg1"/>
                </a:solidFill>
                <a:effectLst>
                  <a:outerShdw blurRad="38100" dist="38100" dir="2700000" algn="tl">
                    <a:srgbClr val="000000"/>
                  </a:outerShdw>
                </a:effectLst>
                <a:latin typeface="MS PGothic" pitchFamily="50" charset="-128"/>
                <a:ea typeface="MS PGothic" pitchFamily="50" charset="-128"/>
              </a:rPr>
              <a:t>HCH</a:t>
            </a:r>
            <a:r>
              <a:rPr lang="ja-JP" altLang="en-US" sz="1600" b="1">
                <a:solidFill>
                  <a:schemeClr val="bg1"/>
                </a:solidFill>
                <a:effectLst>
                  <a:outerShdw blurRad="38100" dist="38100" dir="2700000" algn="tl">
                    <a:srgbClr val="000000"/>
                  </a:outerShdw>
                </a:effectLst>
                <a:latin typeface="MS PGothic" pitchFamily="50" charset="-128"/>
                <a:ea typeface="MS PGothic" pitchFamily="50" charset="-128"/>
              </a:rPr>
              <a:t>散布</a:t>
            </a:r>
          </a:p>
        </p:txBody>
      </p:sp>
      <p:sp>
        <p:nvSpPr>
          <p:cNvPr id="95238" name="Rectangle 6"/>
          <p:cNvSpPr>
            <a:spLocks noChangeArrowheads="1"/>
          </p:cNvSpPr>
          <p:nvPr/>
        </p:nvSpPr>
        <p:spPr bwMode="auto">
          <a:xfrm>
            <a:off x="6240463" y="6316663"/>
            <a:ext cx="2622550" cy="336550"/>
          </a:xfrm>
          <a:prstGeom prst="rect">
            <a:avLst/>
          </a:prstGeom>
          <a:solidFill>
            <a:srgbClr val="333333">
              <a:alpha val="50000"/>
            </a:srgbClr>
          </a:solidFill>
          <a:ln>
            <a:noFill/>
          </a:ln>
          <a:effectLst/>
          <a:extLs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r"/>
            <a:r>
              <a:rPr lang="ja-JP" altLang="en-US" sz="1600" b="1">
                <a:solidFill>
                  <a:schemeClr val="bg1"/>
                </a:solidFill>
                <a:effectLst>
                  <a:outerShdw blurRad="38100" dist="38100" dir="2700000" algn="tl">
                    <a:srgbClr val="000000"/>
                  </a:outerShdw>
                </a:effectLst>
                <a:latin typeface="MS PGothic" pitchFamily="50" charset="-128"/>
                <a:ea typeface="MS PGothic" pitchFamily="50" charset="-128"/>
              </a:rPr>
              <a:t>タイ・</a:t>
            </a:r>
            <a:r>
              <a:rPr lang="en-US" altLang="ja-JP" sz="1600" b="1">
                <a:solidFill>
                  <a:schemeClr val="bg1"/>
                </a:solidFill>
                <a:effectLst>
                  <a:outerShdw blurRad="38100" dist="38100" dir="2700000" algn="tl">
                    <a:srgbClr val="000000"/>
                  </a:outerShdw>
                </a:effectLst>
                <a:latin typeface="MS PGothic" pitchFamily="50" charset="-128"/>
                <a:ea typeface="MS PGothic" pitchFamily="50" charset="-128"/>
              </a:rPr>
              <a:t>PCB</a:t>
            </a:r>
            <a:r>
              <a:rPr lang="ja-JP" altLang="en-US" sz="1600" b="1">
                <a:solidFill>
                  <a:schemeClr val="bg1"/>
                </a:solidFill>
                <a:effectLst>
                  <a:outerShdw blurRad="38100" dist="38100" dir="2700000" algn="tl">
                    <a:srgbClr val="000000"/>
                  </a:outerShdw>
                </a:effectLst>
                <a:latin typeface="MS PGothic" pitchFamily="50" charset="-128"/>
                <a:ea typeface="MS PGothic" pitchFamily="50" charset="-128"/>
              </a:rPr>
              <a:t>含有トランス保管</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477838" y="114300"/>
            <a:ext cx="8402637" cy="515938"/>
          </a:xfrm>
          <a:prstGeom prst="rect">
            <a:avLst/>
          </a:prstGeom>
          <a:noFill/>
          <a:ln>
            <a:noFill/>
          </a:ln>
          <a:effectLst>
            <a:outerShdw dist="12700" dir="16200000"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lvl1pPr defTabSz="762000">
              <a:defRPr kumimoji="1" sz="2400">
                <a:solidFill>
                  <a:schemeClr val="tx1"/>
                </a:solidFill>
                <a:latin typeface="Times" charset="0"/>
                <a:ea typeface="Osaka" charset="-128"/>
              </a:defRPr>
            </a:lvl1pPr>
            <a:lvl2pPr marL="571500" defTabSz="762000">
              <a:defRPr kumimoji="1" sz="2400">
                <a:solidFill>
                  <a:schemeClr val="tx1"/>
                </a:solidFill>
                <a:latin typeface="Times" charset="0"/>
                <a:ea typeface="Osaka" charset="-128"/>
              </a:defRPr>
            </a:lvl2pPr>
            <a:lvl3pPr marL="1143000" defTabSz="762000">
              <a:defRPr kumimoji="1" sz="2400">
                <a:solidFill>
                  <a:schemeClr val="tx1"/>
                </a:solidFill>
                <a:latin typeface="Times" charset="0"/>
                <a:ea typeface="Osaka" charset="-128"/>
              </a:defRPr>
            </a:lvl3pPr>
            <a:lvl4pPr marL="1714500" defTabSz="762000">
              <a:defRPr kumimoji="1" sz="2400">
                <a:solidFill>
                  <a:schemeClr val="tx1"/>
                </a:solidFill>
                <a:latin typeface="Times" charset="0"/>
                <a:ea typeface="Osaka" charset="-128"/>
              </a:defRPr>
            </a:lvl4pPr>
            <a:lvl5pPr marL="2286000" defTabSz="762000">
              <a:defRPr kumimoji="1" sz="2400">
                <a:solidFill>
                  <a:schemeClr val="tx1"/>
                </a:solidFill>
                <a:latin typeface="Times" charset="0"/>
                <a:ea typeface="Osaka" charset="-128"/>
              </a:defRPr>
            </a:lvl5pPr>
            <a:lvl6pPr marL="2743200" defTabSz="762000" fontAlgn="base">
              <a:spcBef>
                <a:spcPct val="0"/>
              </a:spcBef>
              <a:spcAft>
                <a:spcPct val="0"/>
              </a:spcAft>
              <a:defRPr kumimoji="1" sz="2400">
                <a:solidFill>
                  <a:schemeClr val="tx1"/>
                </a:solidFill>
                <a:latin typeface="Times" charset="0"/>
                <a:ea typeface="Osaka" charset="-128"/>
              </a:defRPr>
            </a:lvl6pPr>
            <a:lvl7pPr marL="3200400" defTabSz="762000" fontAlgn="base">
              <a:spcBef>
                <a:spcPct val="0"/>
              </a:spcBef>
              <a:spcAft>
                <a:spcPct val="0"/>
              </a:spcAft>
              <a:defRPr kumimoji="1" sz="2400">
                <a:solidFill>
                  <a:schemeClr val="tx1"/>
                </a:solidFill>
                <a:latin typeface="Times" charset="0"/>
                <a:ea typeface="Osaka" charset="-128"/>
              </a:defRPr>
            </a:lvl7pPr>
            <a:lvl8pPr marL="3657600" defTabSz="762000" fontAlgn="base">
              <a:spcBef>
                <a:spcPct val="0"/>
              </a:spcBef>
              <a:spcAft>
                <a:spcPct val="0"/>
              </a:spcAft>
              <a:defRPr kumimoji="1" sz="2400">
                <a:solidFill>
                  <a:schemeClr val="tx1"/>
                </a:solidFill>
                <a:latin typeface="Times" charset="0"/>
                <a:ea typeface="Osaka" charset="-128"/>
              </a:defRPr>
            </a:lvl8pPr>
            <a:lvl9pPr marL="4114800" defTabSz="762000" fontAlgn="base">
              <a:spcBef>
                <a:spcPct val="0"/>
              </a:spcBef>
              <a:spcAft>
                <a:spcPct val="0"/>
              </a:spcAft>
              <a:defRPr kumimoji="1" sz="2400">
                <a:solidFill>
                  <a:schemeClr val="tx1"/>
                </a:solidFill>
                <a:latin typeface="Times" charset="0"/>
                <a:ea typeface="Osaka" charset="-128"/>
              </a:defRPr>
            </a:lvl9pPr>
          </a:lstStyle>
          <a:p>
            <a:pPr algn="ctr" eaLnBrk="0" hangingPunct="0"/>
            <a:endParaRPr lang="ja-JP" altLang="ja-JP" sz="2800" b="1">
              <a:solidFill>
                <a:srgbClr val="FAFD00"/>
              </a:solidFill>
              <a:effectLst>
                <a:outerShdw blurRad="38100" dist="38100" dir="2700000" algn="tl">
                  <a:srgbClr val="000000"/>
                </a:outerShdw>
              </a:effectLst>
              <a:latin typeface="HGP創英角ｺﾞｼｯｸUB" pitchFamily="50" charset="-128"/>
              <a:ea typeface="HGP創英角ｺﾞｼｯｸUB" pitchFamily="50" charset="-128"/>
            </a:endParaRPr>
          </a:p>
        </p:txBody>
      </p:sp>
      <p:sp>
        <p:nvSpPr>
          <p:cNvPr id="101379" name="Rectangle 3"/>
          <p:cNvSpPr>
            <a:spLocks noChangeArrowheads="1"/>
          </p:cNvSpPr>
          <p:nvPr/>
        </p:nvSpPr>
        <p:spPr bwMode="auto">
          <a:xfrm>
            <a:off x="1169988" y="1111250"/>
            <a:ext cx="7378700" cy="5588000"/>
          </a:xfrm>
          <a:prstGeom prst="rect">
            <a:avLst/>
          </a:prstGeom>
          <a:solidFill>
            <a:srgbClr val="E1F4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kumimoji="0" lang="ja-JP" altLang="ja-JP"/>
          </a:p>
        </p:txBody>
      </p:sp>
      <p:grpSp>
        <p:nvGrpSpPr>
          <p:cNvPr id="101380" name="Group 4"/>
          <p:cNvGrpSpPr>
            <a:grpSpLocks/>
          </p:cNvGrpSpPr>
          <p:nvPr/>
        </p:nvGrpSpPr>
        <p:grpSpPr bwMode="auto">
          <a:xfrm>
            <a:off x="1204913" y="1082675"/>
            <a:ext cx="7373937" cy="5505450"/>
            <a:chOff x="345" y="627"/>
            <a:chExt cx="5032" cy="3468"/>
          </a:xfrm>
        </p:grpSpPr>
        <p:sp>
          <p:nvSpPr>
            <p:cNvPr id="101381" name="Freeform 5"/>
            <p:cNvSpPr>
              <a:spLocks/>
            </p:cNvSpPr>
            <p:nvPr/>
          </p:nvSpPr>
          <p:spPr bwMode="auto">
            <a:xfrm>
              <a:off x="2693" y="2443"/>
              <a:ext cx="496" cy="790"/>
            </a:xfrm>
            <a:custGeom>
              <a:avLst/>
              <a:gdLst>
                <a:gd name="T0" fmla="*/ 464 w 496"/>
                <a:gd name="T1" fmla="*/ 447 h 790"/>
                <a:gd name="T2" fmla="*/ 432 w 496"/>
                <a:gd name="T3" fmla="*/ 391 h 790"/>
                <a:gd name="T4" fmla="*/ 392 w 496"/>
                <a:gd name="T5" fmla="*/ 359 h 790"/>
                <a:gd name="T6" fmla="*/ 352 w 496"/>
                <a:gd name="T7" fmla="*/ 343 h 790"/>
                <a:gd name="T8" fmla="*/ 304 w 496"/>
                <a:gd name="T9" fmla="*/ 335 h 790"/>
                <a:gd name="T10" fmla="*/ 288 w 496"/>
                <a:gd name="T11" fmla="*/ 295 h 790"/>
                <a:gd name="T12" fmla="*/ 232 w 496"/>
                <a:gd name="T13" fmla="*/ 271 h 790"/>
                <a:gd name="T14" fmla="*/ 216 w 496"/>
                <a:gd name="T15" fmla="*/ 231 h 790"/>
                <a:gd name="T16" fmla="*/ 216 w 496"/>
                <a:gd name="T17" fmla="*/ 183 h 790"/>
                <a:gd name="T18" fmla="*/ 232 w 496"/>
                <a:gd name="T19" fmla="*/ 159 h 790"/>
                <a:gd name="T20" fmla="*/ 264 w 496"/>
                <a:gd name="T21" fmla="*/ 127 h 790"/>
                <a:gd name="T22" fmla="*/ 352 w 496"/>
                <a:gd name="T23" fmla="*/ 64 h 790"/>
                <a:gd name="T24" fmla="*/ 320 w 496"/>
                <a:gd name="T25" fmla="*/ 64 h 790"/>
                <a:gd name="T26" fmla="*/ 288 w 496"/>
                <a:gd name="T27" fmla="*/ 64 h 790"/>
                <a:gd name="T28" fmla="*/ 264 w 496"/>
                <a:gd name="T29" fmla="*/ 40 h 790"/>
                <a:gd name="T30" fmla="*/ 232 w 496"/>
                <a:gd name="T31" fmla="*/ 8 h 790"/>
                <a:gd name="T32" fmla="*/ 144 w 496"/>
                <a:gd name="T33" fmla="*/ 40 h 790"/>
                <a:gd name="T34" fmla="*/ 128 w 496"/>
                <a:gd name="T35" fmla="*/ 40 h 790"/>
                <a:gd name="T36" fmla="*/ 104 w 496"/>
                <a:gd name="T37" fmla="*/ 56 h 790"/>
                <a:gd name="T38" fmla="*/ 64 w 496"/>
                <a:gd name="T39" fmla="*/ 56 h 790"/>
                <a:gd name="T40" fmla="*/ 56 w 496"/>
                <a:gd name="T41" fmla="*/ 40 h 790"/>
                <a:gd name="T42" fmla="*/ 16 w 496"/>
                <a:gd name="T43" fmla="*/ 40 h 790"/>
                <a:gd name="T44" fmla="*/ 32 w 496"/>
                <a:gd name="T45" fmla="*/ 103 h 790"/>
                <a:gd name="T46" fmla="*/ 48 w 496"/>
                <a:gd name="T47" fmla="*/ 127 h 790"/>
                <a:gd name="T48" fmla="*/ 80 w 496"/>
                <a:gd name="T49" fmla="*/ 143 h 790"/>
                <a:gd name="T50" fmla="*/ 112 w 496"/>
                <a:gd name="T51" fmla="*/ 143 h 790"/>
                <a:gd name="T52" fmla="*/ 144 w 496"/>
                <a:gd name="T53" fmla="*/ 175 h 790"/>
                <a:gd name="T54" fmla="*/ 168 w 496"/>
                <a:gd name="T55" fmla="*/ 175 h 790"/>
                <a:gd name="T56" fmla="*/ 144 w 496"/>
                <a:gd name="T57" fmla="*/ 183 h 790"/>
                <a:gd name="T58" fmla="*/ 128 w 496"/>
                <a:gd name="T59" fmla="*/ 183 h 790"/>
                <a:gd name="T60" fmla="*/ 128 w 496"/>
                <a:gd name="T61" fmla="*/ 215 h 790"/>
                <a:gd name="T62" fmla="*/ 128 w 496"/>
                <a:gd name="T63" fmla="*/ 239 h 790"/>
                <a:gd name="T64" fmla="*/ 144 w 496"/>
                <a:gd name="T65" fmla="*/ 239 h 790"/>
                <a:gd name="T66" fmla="*/ 168 w 496"/>
                <a:gd name="T67" fmla="*/ 271 h 790"/>
                <a:gd name="T68" fmla="*/ 288 w 496"/>
                <a:gd name="T69" fmla="*/ 335 h 790"/>
                <a:gd name="T70" fmla="*/ 352 w 496"/>
                <a:gd name="T71" fmla="*/ 391 h 790"/>
                <a:gd name="T72" fmla="*/ 352 w 496"/>
                <a:gd name="T73" fmla="*/ 431 h 790"/>
                <a:gd name="T74" fmla="*/ 352 w 496"/>
                <a:gd name="T75" fmla="*/ 455 h 790"/>
                <a:gd name="T76" fmla="*/ 368 w 496"/>
                <a:gd name="T77" fmla="*/ 503 h 790"/>
                <a:gd name="T78" fmla="*/ 392 w 496"/>
                <a:gd name="T79" fmla="*/ 519 h 790"/>
                <a:gd name="T80" fmla="*/ 392 w 496"/>
                <a:gd name="T81" fmla="*/ 551 h 790"/>
                <a:gd name="T82" fmla="*/ 328 w 496"/>
                <a:gd name="T83" fmla="*/ 606 h 790"/>
                <a:gd name="T84" fmla="*/ 296 w 496"/>
                <a:gd name="T85" fmla="*/ 614 h 790"/>
                <a:gd name="T86" fmla="*/ 232 w 496"/>
                <a:gd name="T87" fmla="*/ 670 h 790"/>
                <a:gd name="T88" fmla="*/ 192 w 496"/>
                <a:gd name="T89" fmla="*/ 694 h 790"/>
                <a:gd name="T90" fmla="*/ 232 w 496"/>
                <a:gd name="T91" fmla="*/ 710 h 790"/>
                <a:gd name="T92" fmla="*/ 216 w 496"/>
                <a:gd name="T93" fmla="*/ 774 h 790"/>
                <a:gd name="T94" fmla="*/ 232 w 496"/>
                <a:gd name="T95" fmla="*/ 790 h 790"/>
                <a:gd name="T96" fmla="*/ 296 w 496"/>
                <a:gd name="T97" fmla="*/ 742 h 790"/>
                <a:gd name="T98" fmla="*/ 328 w 496"/>
                <a:gd name="T99" fmla="*/ 710 h 790"/>
                <a:gd name="T100" fmla="*/ 328 w 496"/>
                <a:gd name="T101" fmla="*/ 694 h 790"/>
                <a:gd name="T102" fmla="*/ 368 w 496"/>
                <a:gd name="T103" fmla="*/ 678 h 790"/>
                <a:gd name="T104" fmla="*/ 400 w 496"/>
                <a:gd name="T105" fmla="*/ 654 h 790"/>
                <a:gd name="T106" fmla="*/ 432 w 496"/>
                <a:gd name="T107" fmla="*/ 646 h 790"/>
                <a:gd name="T108" fmla="*/ 456 w 496"/>
                <a:gd name="T109" fmla="*/ 630 h 790"/>
                <a:gd name="T110" fmla="*/ 488 w 496"/>
                <a:gd name="T111" fmla="*/ 614 h 790"/>
                <a:gd name="T112" fmla="*/ 496 w 496"/>
                <a:gd name="T113" fmla="*/ 559 h 790"/>
                <a:gd name="T114" fmla="*/ 488 w 496"/>
                <a:gd name="T115" fmla="*/ 495 h 790"/>
                <a:gd name="T116" fmla="*/ 464 w 496"/>
                <a:gd name="T117" fmla="*/ 455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 h="790">
                  <a:moveTo>
                    <a:pt x="464" y="455"/>
                  </a:moveTo>
                  <a:lnTo>
                    <a:pt x="464" y="447"/>
                  </a:lnTo>
                  <a:lnTo>
                    <a:pt x="432" y="407"/>
                  </a:lnTo>
                  <a:lnTo>
                    <a:pt x="432" y="391"/>
                  </a:lnTo>
                  <a:lnTo>
                    <a:pt x="416" y="375"/>
                  </a:lnTo>
                  <a:lnTo>
                    <a:pt x="392" y="359"/>
                  </a:lnTo>
                  <a:lnTo>
                    <a:pt x="368" y="359"/>
                  </a:lnTo>
                  <a:lnTo>
                    <a:pt x="352" y="343"/>
                  </a:lnTo>
                  <a:lnTo>
                    <a:pt x="328" y="335"/>
                  </a:lnTo>
                  <a:lnTo>
                    <a:pt x="304" y="335"/>
                  </a:lnTo>
                  <a:lnTo>
                    <a:pt x="296" y="319"/>
                  </a:lnTo>
                  <a:lnTo>
                    <a:pt x="288" y="295"/>
                  </a:lnTo>
                  <a:lnTo>
                    <a:pt x="264" y="279"/>
                  </a:lnTo>
                  <a:lnTo>
                    <a:pt x="232" y="271"/>
                  </a:lnTo>
                  <a:lnTo>
                    <a:pt x="232" y="239"/>
                  </a:lnTo>
                  <a:lnTo>
                    <a:pt x="216" y="231"/>
                  </a:lnTo>
                  <a:lnTo>
                    <a:pt x="216" y="199"/>
                  </a:lnTo>
                  <a:lnTo>
                    <a:pt x="216" y="183"/>
                  </a:lnTo>
                  <a:lnTo>
                    <a:pt x="232" y="175"/>
                  </a:lnTo>
                  <a:lnTo>
                    <a:pt x="232" y="159"/>
                  </a:lnTo>
                  <a:lnTo>
                    <a:pt x="264" y="143"/>
                  </a:lnTo>
                  <a:lnTo>
                    <a:pt x="264" y="127"/>
                  </a:lnTo>
                  <a:lnTo>
                    <a:pt x="288" y="119"/>
                  </a:lnTo>
                  <a:lnTo>
                    <a:pt x="352" y="64"/>
                  </a:lnTo>
                  <a:lnTo>
                    <a:pt x="328" y="64"/>
                  </a:lnTo>
                  <a:lnTo>
                    <a:pt x="320" y="64"/>
                  </a:lnTo>
                  <a:lnTo>
                    <a:pt x="296" y="64"/>
                  </a:lnTo>
                  <a:lnTo>
                    <a:pt x="288" y="64"/>
                  </a:lnTo>
                  <a:lnTo>
                    <a:pt x="264" y="64"/>
                  </a:lnTo>
                  <a:lnTo>
                    <a:pt x="264" y="40"/>
                  </a:lnTo>
                  <a:lnTo>
                    <a:pt x="288" y="16"/>
                  </a:lnTo>
                  <a:lnTo>
                    <a:pt x="232" y="8"/>
                  </a:lnTo>
                  <a:lnTo>
                    <a:pt x="168" y="0"/>
                  </a:lnTo>
                  <a:lnTo>
                    <a:pt x="144" y="40"/>
                  </a:lnTo>
                  <a:lnTo>
                    <a:pt x="136" y="40"/>
                  </a:lnTo>
                  <a:lnTo>
                    <a:pt x="128" y="40"/>
                  </a:lnTo>
                  <a:lnTo>
                    <a:pt x="112" y="56"/>
                  </a:lnTo>
                  <a:lnTo>
                    <a:pt x="104" y="56"/>
                  </a:lnTo>
                  <a:lnTo>
                    <a:pt x="80" y="56"/>
                  </a:lnTo>
                  <a:lnTo>
                    <a:pt x="64" y="56"/>
                  </a:lnTo>
                  <a:lnTo>
                    <a:pt x="64" y="40"/>
                  </a:lnTo>
                  <a:lnTo>
                    <a:pt x="56" y="40"/>
                  </a:lnTo>
                  <a:lnTo>
                    <a:pt x="48" y="56"/>
                  </a:lnTo>
                  <a:lnTo>
                    <a:pt x="16" y="40"/>
                  </a:lnTo>
                  <a:lnTo>
                    <a:pt x="0" y="64"/>
                  </a:lnTo>
                  <a:lnTo>
                    <a:pt x="32" y="103"/>
                  </a:lnTo>
                  <a:lnTo>
                    <a:pt x="48" y="103"/>
                  </a:lnTo>
                  <a:lnTo>
                    <a:pt x="48" y="127"/>
                  </a:lnTo>
                  <a:lnTo>
                    <a:pt x="56" y="127"/>
                  </a:lnTo>
                  <a:lnTo>
                    <a:pt x="80" y="143"/>
                  </a:lnTo>
                  <a:lnTo>
                    <a:pt x="104" y="143"/>
                  </a:lnTo>
                  <a:lnTo>
                    <a:pt x="112" y="143"/>
                  </a:lnTo>
                  <a:lnTo>
                    <a:pt x="128" y="127"/>
                  </a:lnTo>
                  <a:lnTo>
                    <a:pt x="144" y="175"/>
                  </a:lnTo>
                  <a:lnTo>
                    <a:pt x="168" y="175"/>
                  </a:lnTo>
                  <a:lnTo>
                    <a:pt x="168" y="175"/>
                  </a:lnTo>
                  <a:lnTo>
                    <a:pt x="168" y="183"/>
                  </a:lnTo>
                  <a:lnTo>
                    <a:pt x="144" y="183"/>
                  </a:lnTo>
                  <a:lnTo>
                    <a:pt x="136" y="183"/>
                  </a:lnTo>
                  <a:lnTo>
                    <a:pt x="128" y="183"/>
                  </a:lnTo>
                  <a:lnTo>
                    <a:pt x="128" y="199"/>
                  </a:lnTo>
                  <a:lnTo>
                    <a:pt x="128" y="215"/>
                  </a:lnTo>
                  <a:lnTo>
                    <a:pt x="128" y="231"/>
                  </a:lnTo>
                  <a:lnTo>
                    <a:pt x="128" y="239"/>
                  </a:lnTo>
                  <a:lnTo>
                    <a:pt x="136" y="239"/>
                  </a:lnTo>
                  <a:lnTo>
                    <a:pt x="144" y="239"/>
                  </a:lnTo>
                  <a:lnTo>
                    <a:pt x="168" y="239"/>
                  </a:lnTo>
                  <a:lnTo>
                    <a:pt x="168" y="271"/>
                  </a:lnTo>
                  <a:lnTo>
                    <a:pt x="232" y="287"/>
                  </a:lnTo>
                  <a:lnTo>
                    <a:pt x="288" y="335"/>
                  </a:lnTo>
                  <a:lnTo>
                    <a:pt x="352" y="383"/>
                  </a:lnTo>
                  <a:lnTo>
                    <a:pt x="352" y="391"/>
                  </a:lnTo>
                  <a:lnTo>
                    <a:pt x="352" y="423"/>
                  </a:lnTo>
                  <a:lnTo>
                    <a:pt x="352" y="431"/>
                  </a:lnTo>
                  <a:lnTo>
                    <a:pt x="352" y="447"/>
                  </a:lnTo>
                  <a:lnTo>
                    <a:pt x="352" y="455"/>
                  </a:lnTo>
                  <a:lnTo>
                    <a:pt x="352" y="471"/>
                  </a:lnTo>
                  <a:lnTo>
                    <a:pt x="368" y="503"/>
                  </a:lnTo>
                  <a:lnTo>
                    <a:pt x="368" y="511"/>
                  </a:lnTo>
                  <a:lnTo>
                    <a:pt x="392" y="519"/>
                  </a:lnTo>
                  <a:lnTo>
                    <a:pt x="392" y="519"/>
                  </a:lnTo>
                  <a:lnTo>
                    <a:pt x="392" y="551"/>
                  </a:lnTo>
                  <a:lnTo>
                    <a:pt x="392" y="551"/>
                  </a:lnTo>
                  <a:lnTo>
                    <a:pt x="328" y="606"/>
                  </a:lnTo>
                  <a:lnTo>
                    <a:pt x="320" y="614"/>
                  </a:lnTo>
                  <a:lnTo>
                    <a:pt x="296" y="614"/>
                  </a:lnTo>
                  <a:lnTo>
                    <a:pt x="296" y="654"/>
                  </a:lnTo>
                  <a:lnTo>
                    <a:pt x="232" y="670"/>
                  </a:lnTo>
                  <a:lnTo>
                    <a:pt x="232" y="678"/>
                  </a:lnTo>
                  <a:lnTo>
                    <a:pt x="192" y="694"/>
                  </a:lnTo>
                  <a:lnTo>
                    <a:pt x="208" y="694"/>
                  </a:lnTo>
                  <a:lnTo>
                    <a:pt x="232" y="710"/>
                  </a:lnTo>
                  <a:lnTo>
                    <a:pt x="232" y="742"/>
                  </a:lnTo>
                  <a:lnTo>
                    <a:pt x="216" y="774"/>
                  </a:lnTo>
                  <a:lnTo>
                    <a:pt x="232" y="782"/>
                  </a:lnTo>
                  <a:lnTo>
                    <a:pt x="232" y="790"/>
                  </a:lnTo>
                  <a:lnTo>
                    <a:pt x="264" y="782"/>
                  </a:lnTo>
                  <a:lnTo>
                    <a:pt x="296" y="742"/>
                  </a:lnTo>
                  <a:lnTo>
                    <a:pt x="320" y="726"/>
                  </a:lnTo>
                  <a:lnTo>
                    <a:pt x="328" y="710"/>
                  </a:lnTo>
                  <a:lnTo>
                    <a:pt x="328" y="694"/>
                  </a:lnTo>
                  <a:lnTo>
                    <a:pt x="328" y="694"/>
                  </a:lnTo>
                  <a:lnTo>
                    <a:pt x="352" y="694"/>
                  </a:lnTo>
                  <a:lnTo>
                    <a:pt x="368" y="678"/>
                  </a:lnTo>
                  <a:lnTo>
                    <a:pt x="392" y="670"/>
                  </a:lnTo>
                  <a:lnTo>
                    <a:pt x="400" y="654"/>
                  </a:lnTo>
                  <a:lnTo>
                    <a:pt x="416" y="646"/>
                  </a:lnTo>
                  <a:lnTo>
                    <a:pt x="432" y="646"/>
                  </a:lnTo>
                  <a:lnTo>
                    <a:pt x="432" y="646"/>
                  </a:lnTo>
                  <a:lnTo>
                    <a:pt x="456" y="630"/>
                  </a:lnTo>
                  <a:lnTo>
                    <a:pt x="464" y="614"/>
                  </a:lnTo>
                  <a:lnTo>
                    <a:pt x="488" y="614"/>
                  </a:lnTo>
                  <a:lnTo>
                    <a:pt x="496" y="590"/>
                  </a:lnTo>
                  <a:lnTo>
                    <a:pt x="496" y="559"/>
                  </a:lnTo>
                  <a:lnTo>
                    <a:pt x="488" y="519"/>
                  </a:lnTo>
                  <a:lnTo>
                    <a:pt x="488" y="495"/>
                  </a:lnTo>
                  <a:lnTo>
                    <a:pt x="464" y="471"/>
                  </a:lnTo>
                  <a:lnTo>
                    <a:pt x="464" y="455"/>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82" name="Rectangle 6"/>
            <p:cNvSpPr>
              <a:spLocks noChangeArrowheads="1"/>
            </p:cNvSpPr>
            <p:nvPr/>
          </p:nvSpPr>
          <p:spPr bwMode="auto">
            <a:xfrm>
              <a:off x="345" y="627"/>
              <a:ext cx="1374" cy="1584"/>
            </a:xfrm>
            <a:prstGeom prst="rect">
              <a:avLst/>
            </a:prstGeom>
            <a:solidFill>
              <a:srgbClr val="00CC00"/>
            </a:solidFill>
            <a:ln w="12700">
              <a:solidFill>
                <a:srgbClr val="007700"/>
              </a:solidFill>
              <a:miter lim="800000"/>
              <a:headEnd/>
              <a:tailEnd/>
            </a:ln>
          </p:spPr>
          <p:txBody>
            <a:bodyPr/>
            <a:lstStyle/>
            <a:p>
              <a:endParaRPr lang="ja-JP" altLang="en-US"/>
            </a:p>
          </p:txBody>
        </p:sp>
        <p:sp>
          <p:nvSpPr>
            <p:cNvPr id="101383" name="Rectangle 7"/>
            <p:cNvSpPr>
              <a:spLocks noChangeArrowheads="1"/>
            </p:cNvSpPr>
            <p:nvPr/>
          </p:nvSpPr>
          <p:spPr bwMode="auto">
            <a:xfrm>
              <a:off x="3796" y="678"/>
              <a:ext cx="151" cy="128"/>
            </a:xfrm>
            <a:prstGeom prst="rect">
              <a:avLst/>
            </a:prstGeom>
            <a:solidFill>
              <a:srgbClr val="007700"/>
            </a:solidFill>
            <a:ln w="12700">
              <a:solidFill>
                <a:srgbClr val="009999"/>
              </a:solidFill>
              <a:miter lim="800000"/>
              <a:headEnd/>
              <a:tailEnd/>
            </a:ln>
          </p:spPr>
          <p:txBody>
            <a:bodyPr/>
            <a:lstStyle/>
            <a:p>
              <a:endParaRPr lang="ja-JP" altLang="en-US"/>
            </a:p>
          </p:txBody>
        </p:sp>
        <p:sp>
          <p:nvSpPr>
            <p:cNvPr id="101384" name="Rectangle 8"/>
            <p:cNvSpPr>
              <a:spLocks noChangeArrowheads="1"/>
            </p:cNvSpPr>
            <p:nvPr/>
          </p:nvSpPr>
          <p:spPr bwMode="auto">
            <a:xfrm>
              <a:off x="3348" y="662"/>
              <a:ext cx="535" cy="216"/>
            </a:xfrm>
            <a:prstGeom prst="rect">
              <a:avLst/>
            </a:prstGeom>
            <a:solidFill>
              <a:srgbClr val="00CC00"/>
            </a:solidFill>
            <a:ln w="12700">
              <a:solidFill>
                <a:srgbClr val="007700"/>
              </a:solidFill>
              <a:miter lim="800000"/>
              <a:headEnd/>
              <a:tailEnd/>
            </a:ln>
          </p:spPr>
          <p:txBody>
            <a:bodyPr/>
            <a:lstStyle/>
            <a:p>
              <a:endParaRPr lang="ja-JP" altLang="en-US"/>
            </a:p>
          </p:txBody>
        </p:sp>
        <p:sp>
          <p:nvSpPr>
            <p:cNvPr id="101385" name="Rectangle 9"/>
            <p:cNvSpPr>
              <a:spLocks noChangeArrowheads="1"/>
            </p:cNvSpPr>
            <p:nvPr/>
          </p:nvSpPr>
          <p:spPr bwMode="auto">
            <a:xfrm>
              <a:off x="3700" y="870"/>
              <a:ext cx="136" cy="144"/>
            </a:xfrm>
            <a:prstGeom prst="rect">
              <a:avLst/>
            </a:prstGeom>
            <a:solidFill>
              <a:srgbClr val="00CC00"/>
            </a:solidFill>
            <a:ln w="12700">
              <a:solidFill>
                <a:srgbClr val="009999"/>
              </a:solidFill>
              <a:miter lim="800000"/>
              <a:headEnd/>
              <a:tailEnd/>
            </a:ln>
          </p:spPr>
          <p:txBody>
            <a:bodyPr/>
            <a:lstStyle/>
            <a:p>
              <a:endParaRPr lang="ja-JP" altLang="en-US"/>
            </a:p>
          </p:txBody>
        </p:sp>
        <p:sp>
          <p:nvSpPr>
            <p:cNvPr id="101386" name="Rectangle 10"/>
            <p:cNvSpPr>
              <a:spLocks noChangeArrowheads="1"/>
            </p:cNvSpPr>
            <p:nvPr/>
          </p:nvSpPr>
          <p:spPr bwMode="auto">
            <a:xfrm>
              <a:off x="3276" y="638"/>
              <a:ext cx="727" cy="104"/>
            </a:xfrm>
            <a:prstGeom prst="rect">
              <a:avLst/>
            </a:prstGeom>
            <a:solidFill>
              <a:srgbClr val="00CC00"/>
            </a:solidFill>
            <a:ln w="12700">
              <a:solidFill>
                <a:srgbClr val="00CC00"/>
              </a:solidFill>
              <a:miter lim="800000"/>
              <a:headEnd/>
              <a:tailEnd/>
            </a:ln>
          </p:spPr>
          <p:txBody>
            <a:bodyPr/>
            <a:lstStyle/>
            <a:p>
              <a:endParaRPr lang="ja-JP" altLang="en-US"/>
            </a:p>
          </p:txBody>
        </p:sp>
        <p:sp>
          <p:nvSpPr>
            <p:cNvPr id="101387" name="Rectangle 11"/>
            <p:cNvSpPr>
              <a:spLocks noChangeArrowheads="1"/>
            </p:cNvSpPr>
            <p:nvPr/>
          </p:nvSpPr>
          <p:spPr bwMode="auto">
            <a:xfrm>
              <a:off x="3205" y="638"/>
              <a:ext cx="838" cy="32"/>
            </a:xfrm>
            <a:prstGeom prst="rect">
              <a:avLst/>
            </a:prstGeom>
            <a:solidFill>
              <a:srgbClr val="00CC00"/>
            </a:solidFill>
            <a:ln w="12700">
              <a:solidFill>
                <a:srgbClr val="00CC00"/>
              </a:solidFill>
              <a:miter lim="800000"/>
              <a:headEnd/>
              <a:tailEnd/>
            </a:ln>
          </p:spPr>
          <p:txBody>
            <a:bodyPr/>
            <a:lstStyle/>
            <a:p>
              <a:endParaRPr lang="ja-JP" altLang="en-US"/>
            </a:p>
          </p:txBody>
        </p:sp>
        <p:sp>
          <p:nvSpPr>
            <p:cNvPr id="101388" name="Rectangle 12"/>
            <p:cNvSpPr>
              <a:spLocks noChangeArrowheads="1"/>
            </p:cNvSpPr>
            <p:nvPr/>
          </p:nvSpPr>
          <p:spPr bwMode="auto">
            <a:xfrm>
              <a:off x="1216" y="638"/>
              <a:ext cx="2036" cy="1262"/>
            </a:xfrm>
            <a:prstGeom prst="rect">
              <a:avLst/>
            </a:prstGeom>
            <a:solidFill>
              <a:srgbClr val="00CC00"/>
            </a:solidFill>
            <a:ln w="12700">
              <a:solidFill>
                <a:srgbClr val="00CC00"/>
              </a:solidFill>
              <a:miter lim="800000"/>
              <a:headEnd/>
              <a:tailEnd/>
            </a:ln>
          </p:spPr>
          <p:txBody>
            <a:bodyPr/>
            <a:lstStyle/>
            <a:p>
              <a:endParaRPr lang="ja-JP" altLang="en-US"/>
            </a:p>
          </p:txBody>
        </p:sp>
        <p:sp>
          <p:nvSpPr>
            <p:cNvPr id="101389" name="Rectangle 13"/>
            <p:cNvSpPr>
              <a:spLocks noChangeArrowheads="1"/>
            </p:cNvSpPr>
            <p:nvPr/>
          </p:nvSpPr>
          <p:spPr bwMode="auto">
            <a:xfrm>
              <a:off x="1311" y="2028"/>
              <a:ext cx="647" cy="455"/>
            </a:xfrm>
            <a:prstGeom prst="rect">
              <a:avLst/>
            </a:prstGeom>
            <a:solidFill>
              <a:srgbClr val="00CC00"/>
            </a:solidFill>
            <a:ln w="12700">
              <a:solidFill>
                <a:srgbClr val="009900"/>
              </a:solidFill>
              <a:miter lim="800000"/>
              <a:headEnd/>
              <a:tailEnd/>
            </a:ln>
          </p:spPr>
          <p:txBody>
            <a:bodyPr/>
            <a:lstStyle/>
            <a:p>
              <a:endParaRPr lang="ja-JP" altLang="en-US"/>
            </a:p>
          </p:txBody>
        </p:sp>
        <p:sp>
          <p:nvSpPr>
            <p:cNvPr id="101390" name="Freeform 14"/>
            <p:cNvSpPr>
              <a:spLocks/>
            </p:cNvSpPr>
            <p:nvPr/>
          </p:nvSpPr>
          <p:spPr bwMode="auto">
            <a:xfrm>
              <a:off x="4123" y="694"/>
              <a:ext cx="224" cy="264"/>
            </a:xfrm>
            <a:custGeom>
              <a:avLst/>
              <a:gdLst>
                <a:gd name="T0" fmla="*/ 176 w 224"/>
                <a:gd name="T1" fmla="*/ 8 h 264"/>
                <a:gd name="T2" fmla="*/ 168 w 224"/>
                <a:gd name="T3" fmla="*/ 48 h 264"/>
                <a:gd name="T4" fmla="*/ 136 w 224"/>
                <a:gd name="T5" fmla="*/ 48 h 264"/>
                <a:gd name="T6" fmla="*/ 104 w 224"/>
                <a:gd name="T7" fmla="*/ 56 h 264"/>
                <a:gd name="T8" fmla="*/ 96 w 224"/>
                <a:gd name="T9" fmla="*/ 48 h 264"/>
                <a:gd name="T10" fmla="*/ 56 w 224"/>
                <a:gd name="T11" fmla="*/ 48 h 264"/>
                <a:gd name="T12" fmla="*/ 40 w 224"/>
                <a:gd name="T13" fmla="*/ 48 h 264"/>
                <a:gd name="T14" fmla="*/ 32 w 224"/>
                <a:gd name="T15" fmla="*/ 16 h 264"/>
                <a:gd name="T16" fmla="*/ 8 w 224"/>
                <a:gd name="T17" fmla="*/ 48 h 264"/>
                <a:gd name="T18" fmla="*/ 40 w 224"/>
                <a:gd name="T19" fmla="*/ 72 h 264"/>
                <a:gd name="T20" fmla="*/ 48 w 224"/>
                <a:gd name="T21" fmla="*/ 88 h 264"/>
                <a:gd name="T22" fmla="*/ 56 w 224"/>
                <a:gd name="T23" fmla="*/ 120 h 264"/>
                <a:gd name="T24" fmla="*/ 56 w 224"/>
                <a:gd name="T25" fmla="*/ 152 h 264"/>
                <a:gd name="T26" fmla="*/ 40 w 224"/>
                <a:gd name="T27" fmla="*/ 160 h 264"/>
                <a:gd name="T28" fmla="*/ 48 w 224"/>
                <a:gd name="T29" fmla="*/ 176 h 264"/>
                <a:gd name="T30" fmla="*/ 48 w 224"/>
                <a:gd name="T31" fmla="*/ 200 h 264"/>
                <a:gd name="T32" fmla="*/ 48 w 224"/>
                <a:gd name="T33" fmla="*/ 224 h 264"/>
                <a:gd name="T34" fmla="*/ 80 w 224"/>
                <a:gd name="T35" fmla="*/ 224 h 264"/>
                <a:gd name="T36" fmla="*/ 104 w 224"/>
                <a:gd name="T37" fmla="*/ 264 h 264"/>
                <a:gd name="T38" fmla="*/ 120 w 224"/>
                <a:gd name="T39" fmla="*/ 224 h 264"/>
                <a:gd name="T40" fmla="*/ 80 w 224"/>
                <a:gd name="T41" fmla="*/ 208 h 264"/>
                <a:gd name="T42" fmla="*/ 56 w 224"/>
                <a:gd name="T43" fmla="*/ 184 h 264"/>
                <a:gd name="T44" fmla="*/ 96 w 224"/>
                <a:gd name="T45" fmla="*/ 200 h 264"/>
                <a:gd name="T46" fmla="*/ 120 w 224"/>
                <a:gd name="T47" fmla="*/ 176 h 264"/>
                <a:gd name="T48" fmla="*/ 168 w 224"/>
                <a:gd name="T49" fmla="*/ 176 h 264"/>
                <a:gd name="T50" fmla="*/ 184 w 224"/>
                <a:gd name="T51" fmla="*/ 152 h 264"/>
                <a:gd name="T52" fmla="*/ 176 w 224"/>
                <a:gd name="T53" fmla="*/ 120 h 264"/>
                <a:gd name="T54" fmla="*/ 176 w 224"/>
                <a:gd name="T55" fmla="*/ 104 h 264"/>
                <a:gd name="T56" fmla="*/ 192 w 224"/>
                <a:gd name="T57" fmla="*/ 80 h 264"/>
                <a:gd name="T58" fmla="*/ 224 w 224"/>
                <a:gd name="T59" fmla="*/ 56 h 264"/>
                <a:gd name="T60" fmla="*/ 216 w 224"/>
                <a:gd name="T61" fmla="*/ 56 h 264"/>
                <a:gd name="T62" fmla="*/ 184 w 224"/>
                <a:gd name="T63" fmla="*/ 16 h 264"/>
                <a:gd name="T64" fmla="*/ 176 w 224"/>
                <a:gd name="T65"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4" h="264">
                  <a:moveTo>
                    <a:pt x="176" y="0"/>
                  </a:moveTo>
                  <a:lnTo>
                    <a:pt x="176" y="8"/>
                  </a:lnTo>
                  <a:lnTo>
                    <a:pt x="168" y="16"/>
                  </a:lnTo>
                  <a:lnTo>
                    <a:pt x="168" y="48"/>
                  </a:lnTo>
                  <a:lnTo>
                    <a:pt x="144" y="48"/>
                  </a:lnTo>
                  <a:lnTo>
                    <a:pt x="136" y="48"/>
                  </a:lnTo>
                  <a:lnTo>
                    <a:pt x="120" y="48"/>
                  </a:lnTo>
                  <a:lnTo>
                    <a:pt x="104" y="56"/>
                  </a:lnTo>
                  <a:lnTo>
                    <a:pt x="104" y="48"/>
                  </a:lnTo>
                  <a:lnTo>
                    <a:pt x="96" y="48"/>
                  </a:lnTo>
                  <a:lnTo>
                    <a:pt x="80" y="48"/>
                  </a:lnTo>
                  <a:lnTo>
                    <a:pt x="56" y="48"/>
                  </a:lnTo>
                  <a:lnTo>
                    <a:pt x="48" y="48"/>
                  </a:lnTo>
                  <a:lnTo>
                    <a:pt x="40" y="48"/>
                  </a:lnTo>
                  <a:lnTo>
                    <a:pt x="32" y="48"/>
                  </a:lnTo>
                  <a:lnTo>
                    <a:pt x="32" y="16"/>
                  </a:lnTo>
                  <a:lnTo>
                    <a:pt x="0" y="48"/>
                  </a:lnTo>
                  <a:lnTo>
                    <a:pt x="8" y="48"/>
                  </a:lnTo>
                  <a:lnTo>
                    <a:pt x="32" y="56"/>
                  </a:lnTo>
                  <a:lnTo>
                    <a:pt x="40" y="72"/>
                  </a:lnTo>
                  <a:lnTo>
                    <a:pt x="40" y="80"/>
                  </a:lnTo>
                  <a:lnTo>
                    <a:pt x="48" y="88"/>
                  </a:lnTo>
                  <a:lnTo>
                    <a:pt x="48" y="112"/>
                  </a:lnTo>
                  <a:lnTo>
                    <a:pt x="56" y="120"/>
                  </a:lnTo>
                  <a:lnTo>
                    <a:pt x="56" y="144"/>
                  </a:lnTo>
                  <a:lnTo>
                    <a:pt x="56" y="152"/>
                  </a:lnTo>
                  <a:lnTo>
                    <a:pt x="48" y="160"/>
                  </a:lnTo>
                  <a:lnTo>
                    <a:pt x="40" y="160"/>
                  </a:lnTo>
                  <a:lnTo>
                    <a:pt x="40" y="176"/>
                  </a:lnTo>
                  <a:lnTo>
                    <a:pt x="48" y="176"/>
                  </a:lnTo>
                  <a:lnTo>
                    <a:pt x="48" y="184"/>
                  </a:lnTo>
                  <a:lnTo>
                    <a:pt x="48" y="200"/>
                  </a:lnTo>
                  <a:lnTo>
                    <a:pt x="48" y="224"/>
                  </a:lnTo>
                  <a:lnTo>
                    <a:pt x="48" y="224"/>
                  </a:lnTo>
                  <a:lnTo>
                    <a:pt x="56" y="224"/>
                  </a:lnTo>
                  <a:lnTo>
                    <a:pt x="80" y="224"/>
                  </a:lnTo>
                  <a:lnTo>
                    <a:pt x="96" y="264"/>
                  </a:lnTo>
                  <a:lnTo>
                    <a:pt x="104" y="264"/>
                  </a:lnTo>
                  <a:lnTo>
                    <a:pt x="104" y="248"/>
                  </a:lnTo>
                  <a:lnTo>
                    <a:pt x="120" y="224"/>
                  </a:lnTo>
                  <a:lnTo>
                    <a:pt x="120" y="224"/>
                  </a:lnTo>
                  <a:lnTo>
                    <a:pt x="80" y="208"/>
                  </a:lnTo>
                  <a:lnTo>
                    <a:pt x="56" y="200"/>
                  </a:lnTo>
                  <a:lnTo>
                    <a:pt x="56" y="184"/>
                  </a:lnTo>
                  <a:lnTo>
                    <a:pt x="80" y="200"/>
                  </a:lnTo>
                  <a:lnTo>
                    <a:pt x="96" y="200"/>
                  </a:lnTo>
                  <a:lnTo>
                    <a:pt x="104" y="184"/>
                  </a:lnTo>
                  <a:lnTo>
                    <a:pt x="120" y="176"/>
                  </a:lnTo>
                  <a:lnTo>
                    <a:pt x="144" y="160"/>
                  </a:lnTo>
                  <a:lnTo>
                    <a:pt x="168" y="176"/>
                  </a:lnTo>
                  <a:lnTo>
                    <a:pt x="184" y="176"/>
                  </a:lnTo>
                  <a:lnTo>
                    <a:pt x="184" y="152"/>
                  </a:lnTo>
                  <a:lnTo>
                    <a:pt x="176" y="144"/>
                  </a:lnTo>
                  <a:lnTo>
                    <a:pt x="176" y="120"/>
                  </a:lnTo>
                  <a:lnTo>
                    <a:pt x="176" y="112"/>
                  </a:lnTo>
                  <a:lnTo>
                    <a:pt x="176" y="104"/>
                  </a:lnTo>
                  <a:lnTo>
                    <a:pt x="184" y="88"/>
                  </a:lnTo>
                  <a:lnTo>
                    <a:pt x="192" y="80"/>
                  </a:lnTo>
                  <a:lnTo>
                    <a:pt x="216" y="72"/>
                  </a:lnTo>
                  <a:lnTo>
                    <a:pt x="224" y="56"/>
                  </a:lnTo>
                  <a:lnTo>
                    <a:pt x="224" y="48"/>
                  </a:lnTo>
                  <a:lnTo>
                    <a:pt x="216" y="56"/>
                  </a:lnTo>
                  <a:lnTo>
                    <a:pt x="192" y="48"/>
                  </a:lnTo>
                  <a:lnTo>
                    <a:pt x="184" y="16"/>
                  </a:lnTo>
                  <a:lnTo>
                    <a:pt x="176" y="8"/>
                  </a:lnTo>
                  <a:lnTo>
                    <a:pt x="17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1" name="Freeform 15"/>
            <p:cNvSpPr>
              <a:spLocks/>
            </p:cNvSpPr>
            <p:nvPr/>
          </p:nvSpPr>
          <p:spPr bwMode="auto">
            <a:xfrm>
              <a:off x="4051" y="934"/>
              <a:ext cx="392" cy="567"/>
            </a:xfrm>
            <a:custGeom>
              <a:avLst/>
              <a:gdLst>
                <a:gd name="T0" fmla="*/ 208 w 392"/>
                <a:gd name="T1" fmla="*/ 8 h 567"/>
                <a:gd name="T2" fmla="*/ 224 w 392"/>
                <a:gd name="T3" fmla="*/ 16 h 567"/>
                <a:gd name="T4" fmla="*/ 208 w 392"/>
                <a:gd name="T5" fmla="*/ 40 h 567"/>
                <a:gd name="T6" fmla="*/ 200 w 392"/>
                <a:gd name="T7" fmla="*/ 40 h 567"/>
                <a:gd name="T8" fmla="*/ 208 w 392"/>
                <a:gd name="T9" fmla="*/ 96 h 567"/>
                <a:gd name="T10" fmla="*/ 224 w 392"/>
                <a:gd name="T11" fmla="*/ 103 h 567"/>
                <a:gd name="T12" fmla="*/ 256 w 392"/>
                <a:gd name="T13" fmla="*/ 119 h 567"/>
                <a:gd name="T14" fmla="*/ 256 w 392"/>
                <a:gd name="T15" fmla="*/ 159 h 567"/>
                <a:gd name="T16" fmla="*/ 256 w 392"/>
                <a:gd name="T17" fmla="*/ 183 h 567"/>
                <a:gd name="T18" fmla="*/ 256 w 392"/>
                <a:gd name="T19" fmla="*/ 223 h 567"/>
                <a:gd name="T20" fmla="*/ 224 w 392"/>
                <a:gd name="T21" fmla="*/ 271 h 567"/>
                <a:gd name="T22" fmla="*/ 224 w 392"/>
                <a:gd name="T23" fmla="*/ 295 h 567"/>
                <a:gd name="T24" fmla="*/ 200 w 392"/>
                <a:gd name="T25" fmla="*/ 303 h 567"/>
                <a:gd name="T26" fmla="*/ 192 w 392"/>
                <a:gd name="T27" fmla="*/ 271 h 567"/>
                <a:gd name="T28" fmla="*/ 168 w 392"/>
                <a:gd name="T29" fmla="*/ 295 h 567"/>
                <a:gd name="T30" fmla="*/ 192 w 392"/>
                <a:gd name="T31" fmla="*/ 319 h 567"/>
                <a:gd name="T32" fmla="*/ 168 w 392"/>
                <a:gd name="T33" fmla="*/ 367 h 567"/>
                <a:gd name="T34" fmla="*/ 192 w 392"/>
                <a:gd name="T35" fmla="*/ 383 h 567"/>
                <a:gd name="T36" fmla="*/ 136 w 392"/>
                <a:gd name="T37" fmla="*/ 391 h 567"/>
                <a:gd name="T38" fmla="*/ 104 w 392"/>
                <a:gd name="T39" fmla="*/ 439 h 567"/>
                <a:gd name="T40" fmla="*/ 80 w 392"/>
                <a:gd name="T41" fmla="*/ 455 h 567"/>
                <a:gd name="T42" fmla="*/ 48 w 392"/>
                <a:gd name="T43" fmla="*/ 471 h 567"/>
                <a:gd name="T44" fmla="*/ 32 w 392"/>
                <a:gd name="T45" fmla="*/ 511 h 567"/>
                <a:gd name="T46" fmla="*/ 0 w 392"/>
                <a:gd name="T47" fmla="*/ 567 h 567"/>
                <a:gd name="T48" fmla="*/ 32 w 392"/>
                <a:gd name="T49" fmla="*/ 559 h 567"/>
                <a:gd name="T50" fmla="*/ 48 w 392"/>
                <a:gd name="T51" fmla="*/ 567 h 567"/>
                <a:gd name="T52" fmla="*/ 80 w 392"/>
                <a:gd name="T53" fmla="*/ 527 h 567"/>
                <a:gd name="T54" fmla="*/ 96 w 392"/>
                <a:gd name="T55" fmla="*/ 511 h 567"/>
                <a:gd name="T56" fmla="*/ 120 w 392"/>
                <a:gd name="T57" fmla="*/ 487 h 567"/>
                <a:gd name="T58" fmla="*/ 168 w 392"/>
                <a:gd name="T59" fmla="*/ 463 h 567"/>
                <a:gd name="T60" fmla="*/ 192 w 392"/>
                <a:gd name="T61" fmla="*/ 455 h 567"/>
                <a:gd name="T62" fmla="*/ 200 w 392"/>
                <a:gd name="T63" fmla="*/ 487 h 567"/>
                <a:gd name="T64" fmla="*/ 208 w 392"/>
                <a:gd name="T65" fmla="*/ 511 h 567"/>
                <a:gd name="T66" fmla="*/ 224 w 392"/>
                <a:gd name="T67" fmla="*/ 511 h 567"/>
                <a:gd name="T68" fmla="*/ 256 w 392"/>
                <a:gd name="T69" fmla="*/ 471 h 567"/>
                <a:gd name="T70" fmla="*/ 264 w 392"/>
                <a:gd name="T71" fmla="*/ 463 h 567"/>
                <a:gd name="T72" fmla="*/ 264 w 392"/>
                <a:gd name="T73" fmla="*/ 439 h 567"/>
                <a:gd name="T74" fmla="*/ 224 w 392"/>
                <a:gd name="T75" fmla="*/ 407 h 567"/>
                <a:gd name="T76" fmla="*/ 264 w 392"/>
                <a:gd name="T77" fmla="*/ 423 h 567"/>
                <a:gd name="T78" fmla="*/ 312 w 392"/>
                <a:gd name="T79" fmla="*/ 383 h 567"/>
                <a:gd name="T80" fmla="*/ 336 w 392"/>
                <a:gd name="T81" fmla="*/ 367 h 567"/>
                <a:gd name="T82" fmla="*/ 344 w 392"/>
                <a:gd name="T83" fmla="*/ 367 h 567"/>
                <a:gd name="T84" fmla="*/ 344 w 392"/>
                <a:gd name="T85" fmla="*/ 343 h 567"/>
                <a:gd name="T86" fmla="*/ 368 w 392"/>
                <a:gd name="T87" fmla="*/ 343 h 567"/>
                <a:gd name="T88" fmla="*/ 352 w 392"/>
                <a:gd name="T89" fmla="*/ 319 h 567"/>
                <a:gd name="T90" fmla="*/ 368 w 392"/>
                <a:gd name="T91" fmla="*/ 303 h 567"/>
                <a:gd name="T92" fmla="*/ 384 w 392"/>
                <a:gd name="T93" fmla="*/ 343 h 567"/>
                <a:gd name="T94" fmla="*/ 384 w 392"/>
                <a:gd name="T95" fmla="*/ 287 h 567"/>
                <a:gd name="T96" fmla="*/ 368 w 392"/>
                <a:gd name="T97" fmla="*/ 271 h 567"/>
                <a:gd name="T98" fmla="*/ 368 w 392"/>
                <a:gd name="T99" fmla="*/ 223 h 567"/>
                <a:gd name="T100" fmla="*/ 352 w 392"/>
                <a:gd name="T101" fmla="*/ 215 h 567"/>
                <a:gd name="T102" fmla="*/ 344 w 392"/>
                <a:gd name="T103" fmla="*/ 191 h 567"/>
                <a:gd name="T104" fmla="*/ 336 w 392"/>
                <a:gd name="T105" fmla="*/ 143 h 567"/>
                <a:gd name="T106" fmla="*/ 336 w 392"/>
                <a:gd name="T107" fmla="*/ 103 h 567"/>
                <a:gd name="T108" fmla="*/ 312 w 392"/>
                <a:gd name="T109" fmla="*/ 80 h 567"/>
                <a:gd name="T110" fmla="*/ 288 w 392"/>
                <a:gd name="T111" fmla="*/ 40 h 567"/>
                <a:gd name="T112" fmla="*/ 256 w 392"/>
                <a:gd name="T113" fmla="*/ 16 h 567"/>
                <a:gd name="T114" fmla="*/ 224 w 392"/>
                <a:gd name="T115"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567">
                  <a:moveTo>
                    <a:pt x="224" y="0"/>
                  </a:moveTo>
                  <a:lnTo>
                    <a:pt x="208" y="8"/>
                  </a:lnTo>
                  <a:lnTo>
                    <a:pt x="208" y="16"/>
                  </a:lnTo>
                  <a:lnTo>
                    <a:pt x="224" y="16"/>
                  </a:lnTo>
                  <a:lnTo>
                    <a:pt x="224" y="40"/>
                  </a:lnTo>
                  <a:lnTo>
                    <a:pt x="208" y="40"/>
                  </a:lnTo>
                  <a:lnTo>
                    <a:pt x="208" y="16"/>
                  </a:lnTo>
                  <a:lnTo>
                    <a:pt x="200" y="40"/>
                  </a:lnTo>
                  <a:lnTo>
                    <a:pt x="200" y="48"/>
                  </a:lnTo>
                  <a:lnTo>
                    <a:pt x="208" y="96"/>
                  </a:lnTo>
                  <a:lnTo>
                    <a:pt x="224" y="96"/>
                  </a:lnTo>
                  <a:lnTo>
                    <a:pt x="224" y="103"/>
                  </a:lnTo>
                  <a:lnTo>
                    <a:pt x="224" y="103"/>
                  </a:lnTo>
                  <a:lnTo>
                    <a:pt x="256" y="119"/>
                  </a:lnTo>
                  <a:lnTo>
                    <a:pt x="256" y="143"/>
                  </a:lnTo>
                  <a:lnTo>
                    <a:pt x="256" y="159"/>
                  </a:lnTo>
                  <a:lnTo>
                    <a:pt x="256" y="183"/>
                  </a:lnTo>
                  <a:lnTo>
                    <a:pt x="256" y="183"/>
                  </a:lnTo>
                  <a:lnTo>
                    <a:pt x="256" y="215"/>
                  </a:lnTo>
                  <a:lnTo>
                    <a:pt x="256" y="223"/>
                  </a:lnTo>
                  <a:lnTo>
                    <a:pt x="256" y="263"/>
                  </a:lnTo>
                  <a:lnTo>
                    <a:pt x="224" y="271"/>
                  </a:lnTo>
                  <a:lnTo>
                    <a:pt x="224" y="287"/>
                  </a:lnTo>
                  <a:lnTo>
                    <a:pt x="224" y="295"/>
                  </a:lnTo>
                  <a:lnTo>
                    <a:pt x="208" y="303"/>
                  </a:lnTo>
                  <a:lnTo>
                    <a:pt x="200" y="303"/>
                  </a:lnTo>
                  <a:lnTo>
                    <a:pt x="200" y="295"/>
                  </a:lnTo>
                  <a:lnTo>
                    <a:pt x="192" y="271"/>
                  </a:lnTo>
                  <a:lnTo>
                    <a:pt x="192" y="279"/>
                  </a:lnTo>
                  <a:lnTo>
                    <a:pt x="168" y="295"/>
                  </a:lnTo>
                  <a:lnTo>
                    <a:pt x="192" y="303"/>
                  </a:lnTo>
                  <a:lnTo>
                    <a:pt x="192" y="319"/>
                  </a:lnTo>
                  <a:lnTo>
                    <a:pt x="192" y="343"/>
                  </a:lnTo>
                  <a:lnTo>
                    <a:pt x="168" y="367"/>
                  </a:lnTo>
                  <a:lnTo>
                    <a:pt x="192" y="375"/>
                  </a:lnTo>
                  <a:lnTo>
                    <a:pt x="192" y="383"/>
                  </a:lnTo>
                  <a:lnTo>
                    <a:pt x="168" y="391"/>
                  </a:lnTo>
                  <a:lnTo>
                    <a:pt x="136" y="391"/>
                  </a:lnTo>
                  <a:lnTo>
                    <a:pt x="136" y="423"/>
                  </a:lnTo>
                  <a:lnTo>
                    <a:pt x="104" y="439"/>
                  </a:lnTo>
                  <a:lnTo>
                    <a:pt x="80" y="439"/>
                  </a:lnTo>
                  <a:lnTo>
                    <a:pt x="80" y="455"/>
                  </a:lnTo>
                  <a:lnTo>
                    <a:pt x="48" y="463"/>
                  </a:lnTo>
                  <a:lnTo>
                    <a:pt x="48" y="471"/>
                  </a:lnTo>
                  <a:lnTo>
                    <a:pt x="40" y="487"/>
                  </a:lnTo>
                  <a:lnTo>
                    <a:pt x="32" y="511"/>
                  </a:lnTo>
                  <a:lnTo>
                    <a:pt x="0" y="559"/>
                  </a:lnTo>
                  <a:lnTo>
                    <a:pt x="0" y="567"/>
                  </a:lnTo>
                  <a:lnTo>
                    <a:pt x="8" y="559"/>
                  </a:lnTo>
                  <a:lnTo>
                    <a:pt x="32" y="559"/>
                  </a:lnTo>
                  <a:lnTo>
                    <a:pt x="40" y="559"/>
                  </a:lnTo>
                  <a:lnTo>
                    <a:pt x="48" y="567"/>
                  </a:lnTo>
                  <a:lnTo>
                    <a:pt x="80" y="567"/>
                  </a:lnTo>
                  <a:lnTo>
                    <a:pt x="80" y="527"/>
                  </a:lnTo>
                  <a:lnTo>
                    <a:pt x="80" y="527"/>
                  </a:lnTo>
                  <a:lnTo>
                    <a:pt x="96" y="511"/>
                  </a:lnTo>
                  <a:lnTo>
                    <a:pt x="120" y="511"/>
                  </a:lnTo>
                  <a:lnTo>
                    <a:pt x="120" y="487"/>
                  </a:lnTo>
                  <a:lnTo>
                    <a:pt x="136" y="471"/>
                  </a:lnTo>
                  <a:lnTo>
                    <a:pt x="168" y="463"/>
                  </a:lnTo>
                  <a:lnTo>
                    <a:pt x="168" y="455"/>
                  </a:lnTo>
                  <a:lnTo>
                    <a:pt x="192" y="455"/>
                  </a:lnTo>
                  <a:lnTo>
                    <a:pt x="192" y="463"/>
                  </a:lnTo>
                  <a:lnTo>
                    <a:pt x="200" y="487"/>
                  </a:lnTo>
                  <a:lnTo>
                    <a:pt x="200" y="511"/>
                  </a:lnTo>
                  <a:lnTo>
                    <a:pt x="208" y="511"/>
                  </a:lnTo>
                  <a:lnTo>
                    <a:pt x="224" y="511"/>
                  </a:lnTo>
                  <a:lnTo>
                    <a:pt x="224" y="511"/>
                  </a:lnTo>
                  <a:lnTo>
                    <a:pt x="256" y="487"/>
                  </a:lnTo>
                  <a:lnTo>
                    <a:pt x="256" y="471"/>
                  </a:lnTo>
                  <a:lnTo>
                    <a:pt x="264" y="471"/>
                  </a:lnTo>
                  <a:lnTo>
                    <a:pt x="264" y="463"/>
                  </a:lnTo>
                  <a:lnTo>
                    <a:pt x="264" y="439"/>
                  </a:lnTo>
                  <a:lnTo>
                    <a:pt x="264" y="439"/>
                  </a:lnTo>
                  <a:lnTo>
                    <a:pt x="256" y="423"/>
                  </a:lnTo>
                  <a:lnTo>
                    <a:pt x="224" y="407"/>
                  </a:lnTo>
                  <a:lnTo>
                    <a:pt x="264" y="407"/>
                  </a:lnTo>
                  <a:lnTo>
                    <a:pt x="264" y="423"/>
                  </a:lnTo>
                  <a:lnTo>
                    <a:pt x="312" y="391"/>
                  </a:lnTo>
                  <a:lnTo>
                    <a:pt x="312" y="383"/>
                  </a:lnTo>
                  <a:lnTo>
                    <a:pt x="312" y="367"/>
                  </a:lnTo>
                  <a:lnTo>
                    <a:pt x="336" y="367"/>
                  </a:lnTo>
                  <a:lnTo>
                    <a:pt x="344" y="351"/>
                  </a:lnTo>
                  <a:lnTo>
                    <a:pt x="344" y="367"/>
                  </a:lnTo>
                  <a:lnTo>
                    <a:pt x="352" y="367"/>
                  </a:lnTo>
                  <a:lnTo>
                    <a:pt x="344" y="343"/>
                  </a:lnTo>
                  <a:lnTo>
                    <a:pt x="352" y="343"/>
                  </a:lnTo>
                  <a:lnTo>
                    <a:pt x="368" y="343"/>
                  </a:lnTo>
                  <a:lnTo>
                    <a:pt x="368" y="343"/>
                  </a:lnTo>
                  <a:lnTo>
                    <a:pt x="352" y="319"/>
                  </a:lnTo>
                  <a:lnTo>
                    <a:pt x="352" y="303"/>
                  </a:lnTo>
                  <a:lnTo>
                    <a:pt x="368" y="303"/>
                  </a:lnTo>
                  <a:lnTo>
                    <a:pt x="368" y="319"/>
                  </a:lnTo>
                  <a:lnTo>
                    <a:pt x="384" y="343"/>
                  </a:lnTo>
                  <a:lnTo>
                    <a:pt x="392" y="295"/>
                  </a:lnTo>
                  <a:lnTo>
                    <a:pt x="384" y="287"/>
                  </a:lnTo>
                  <a:lnTo>
                    <a:pt x="384" y="279"/>
                  </a:lnTo>
                  <a:lnTo>
                    <a:pt x="368" y="271"/>
                  </a:lnTo>
                  <a:lnTo>
                    <a:pt x="368" y="263"/>
                  </a:lnTo>
                  <a:lnTo>
                    <a:pt x="368" y="223"/>
                  </a:lnTo>
                  <a:lnTo>
                    <a:pt x="368" y="223"/>
                  </a:lnTo>
                  <a:lnTo>
                    <a:pt x="352" y="215"/>
                  </a:lnTo>
                  <a:lnTo>
                    <a:pt x="352" y="191"/>
                  </a:lnTo>
                  <a:lnTo>
                    <a:pt x="344" y="191"/>
                  </a:lnTo>
                  <a:lnTo>
                    <a:pt x="312" y="167"/>
                  </a:lnTo>
                  <a:lnTo>
                    <a:pt x="336" y="143"/>
                  </a:lnTo>
                  <a:lnTo>
                    <a:pt x="336" y="127"/>
                  </a:lnTo>
                  <a:lnTo>
                    <a:pt x="336" y="103"/>
                  </a:lnTo>
                  <a:lnTo>
                    <a:pt x="336" y="103"/>
                  </a:lnTo>
                  <a:lnTo>
                    <a:pt x="312" y="80"/>
                  </a:lnTo>
                  <a:lnTo>
                    <a:pt x="304" y="48"/>
                  </a:lnTo>
                  <a:lnTo>
                    <a:pt x="288" y="40"/>
                  </a:lnTo>
                  <a:lnTo>
                    <a:pt x="272" y="40"/>
                  </a:lnTo>
                  <a:lnTo>
                    <a:pt x="256" y="16"/>
                  </a:lnTo>
                  <a:lnTo>
                    <a:pt x="224" y="8"/>
                  </a:lnTo>
                  <a:lnTo>
                    <a:pt x="22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2" name="Freeform 16"/>
            <p:cNvSpPr>
              <a:spLocks/>
            </p:cNvSpPr>
            <p:nvPr/>
          </p:nvSpPr>
          <p:spPr bwMode="auto">
            <a:xfrm>
              <a:off x="4123" y="1453"/>
              <a:ext cx="120" cy="111"/>
            </a:xfrm>
            <a:custGeom>
              <a:avLst/>
              <a:gdLst>
                <a:gd name="T0" fmla="*/ 80 w 120"/>
                <a:gd name="T1" fmla="*/ 0 h 111"/>
                <a:gd name="T2" fmla="*/ 48 w 120"/>
                <a:gd name="T3" fmla="*/ 8 h 111"/>
                <a:gd name="T4" fmla="*/ 56 w 120"/>
                <a:gd name="T5" fmla="*/ 24 h 111"/>
                <a:gd name="T6" fmla="*/ 48 w 120"/>
                <a:gd name="T7" fmla="*/ 40 h 111"/>
                <a:gd name="T8" fmla="*/ 32 w 120"/>
                <a:gd name="T9" fmla="*/ 40 h 111"/>
                <a:gd name="T10" fmla="*/ 24 w 120"/>
                <a:gd name="T11" fmla="*/ 40 h 111"/>
                <a:gd name="T12" fmla="*/ 0 w 120"/>
                <a:gd name="T13" fmla="*/ 64 h 111"/>
                <a:gd name="T14" fmla="*/ 0 w 120"/>
                <a:gd name="T15" fmla="*/ 64 h 111"/>
                <a:gd name="T16" fmla="*/ 0 w 120"/>
                <a:gd name="T17" fmla="*/ 95 h 111"/>
                <a:gd name="T18" fmla="*/ 56 w 120"/>
                <a:gd name="T19" fmla="*/ 111 h 111"/>
                <a:gd name="T20" fmla="*/ 56 w 120"/>
                <a:gd name="T21" fmla="*/ 103 h 111"/>
                <a:gd name="T22" fmla="*/ 56 w 120"/>
                <a:gd name="T23" fmla="*/ 95 h 111"/>
                <a:gd name="T24" fmla="*/ 56 w 120"/>
                <a:gd name="T25" fmla="*/ 64 h 111"/>
                <a:gd name="T26" fmla="*/ 56 w 120"/>
                <a:gd name="T27" fmla="*/ 56 h 111"/>
                <a:gd name="T28" fmla="*/ 80 w 120"/>
                <a:gd name="T29" fmla="*/ 40 h 111"/>
                <a:gd name="T30" fmla="*/ 96 w 120"/>
                <a:gd name="T31" fmla="*/ 40 h 111"/>
                <a:gd name="T32" fmla="*/ 112 w 120"/>
                <a:gd name="T33" fmla="*/ 56 h 111"/>
                <a:gd name="T34" fmla="*/ 120 w 120"/>
                <a:gd name="T35" fmla="*/ 0 h 111"/>
                <a:gd name="T36" fmla="*/ 96 w 120"/>
                <a:gd name="T37" fmla="*/ 0 h 111"/>
                <a:gd name="T38" fmla="*/ 80 w 120"/>
                <a:gd name="T3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11">
                  <a:moveTo>
                    <a:pt x="80" y="0"/>
                  </a:moveTo>
                  <a:lnTo>
                    <a:pt x="48" y="8"/>
                  </a:lnTo>
                  <a:lnTo>
                    <a:pt x="56" y="24"/>
                  </a:lnTo>
                  <a:lnTo>
                    <a:pt x="48" y="40"/>
                  </a:lnTo>
                  <a:lnTo>
                    <a:pt x="32" y="40"/>
                  </a:lnTo>
                  <a:lnTo>
                    <a:pt x="24" y="40"/>
                  </a:lnTo>
                  <a:lnTo>
                    <a:pt x="0" y="64"/>
                  </a:lnTo>
                  <a:lnTo>
                    <a:pt x="0" y="64"/>
                  </a:lnTo>
                  <a:lnTo>
                    <a:pt x="0" y="95"/>
                  </a:lnTo>
                  <a:lnTo>
                    <a:pt x="56" y="111"/>
                  </a:lnTo>
                  <a:lnTo>
                    <a:pt x="56" y="103"/>
                  </a:lnTo>
                  <a:lnTo>
                    <a:pt x="56" y="95"/>
                  </a:lnTo>
                  <a:lnTo>
                    <a:pt x="56" y="64"/>
                  </a:lnTo>
                  <a:lnTo>
                    <a:pt x="56" y="56"/>
                  </a:lnTo>
                  <a:lnTo>
                    <a:pt x="80" y="40"/>
                  </a:lnTo>
                  <a:lnTo>
                    <a:pt x="96" y="40"/>
                  </a:lnTo>
                  <a:lnTo>
                    <a:pt x="112" y="56"/>
                  </a:lnTo>
                  <a:lnTo>
                    <a:pt x="120" y="0"/>
                  </a:lnTo>
                  <a:lnTo>
                    <a:pt x="96" y="0"/>
                  </a:lnTo>
                  <a:lnTo>
                    <a:pt x="8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3" name="Freeform 17"/>
            <p:cNvSpPr>
              <a:spLocks/>
            </p:cNvSpPr>
            <p:nvPr/>
          </p:nvSpPr>
          <p:spPr bwMode="auto">
            <a:xfrm>
              <a:off x="4003" y="1532"/>
              <a:ext cx="144" cy="160"/>
            </a:xfrm>
            <a:custGeom>
              <a:avLst/>
              <a:gdLst>
                <a:gd name="T0" fmla="*/ 64 w 144"/>
                <a:gd name="T1" fmla="*/ 0 h 160"/>
                <a:gd name="T2" fmla="*/ 40 w 144"/>
                <a:gd name="T3" fmla="*/ 0 h 160"/>
                <a:gd name="T4" fmla="*/ 40 w 144"/>
                <a:gd name="T5" fmla="*/ 8 h 160"/>
                <a:gd name="T6" fmla="*/ 40 w 144"/>
                <a:gd name="T7" fmla="*/ 40 h 160"/>
                <a:gd name="T8" fmla="*/ 8 w 144"/>
                <a:gd name="T9" fmla="*/ 48 h 160"/>
                <a:gd name="T10" fmla="*/ 0 w 144"/>
                <a:gd name="T11" fmla="*/ 48 h 160"/>
                <a:gd name="T12" fmla="*/ 48 w 144"/>
                <a:gd name="T13" fmla="*/ 96 h 160"/>
                <a:gd name="T14" fmla="*/ 48 w 144"/>
                <a:gd name="T15" fmla="*/ 72 h 160"/>
                <a:gd name="T16" fmla="*/ 48 w 144"/>
                <a:gd name="T17" fmla="*/ 48 h 160"/>
                <a:gd name="T18" fmla="*/ 64 w 144"/>
                <a:gd name="T19" fmla="*/ 72 h 160"/>
                <a:gd name="T20" fmla="*/ 80 w 144"/>
                <a:gd name="T21" fmla="*/ 88 h 160"/>
                <a:gd name="T22" fmla="*/ 80 w 144"/>
                <a:gd name="T23" fmla="*/ 112 h 160"/>
                <a:gd name="T24" fmla="*/ 80 w 144"/>
                <a:gd name="T25" fmla="*/ 120 h 160"/>
                <a:gd name="T26" fmla="*/ 80 w 144"/>
                <a:gd name="T27" fmla="*/ 144 h 160"/>
                <a:gd name="T28" fmla="*/ 80 w 144"/>
                <a:gd name="T29" fmla="*/ 152 h 160"/>
                <a:gd name="T30" fmla="*/ 96 w 144"/>
                <a:gd name="T31" fmla="*/ 160 h 160"/>
                <a:gd name="T32" fmla="*/ 96 w 144"/>
                <a:gd name="T33" fmla="*/ 144 h 160"/>
                <a:gd name="T34" fmla="*/ 96 w 144"/>
                <a:gd name="T35" fmla="*/ 120 h 160"/>
                <a:gd name="T36" fmla="*/ 112 w 144"/>
                <a:gd name="T37" fmla="*/ 160 h 160"/>
                <a:gd name="T38" fmla="*/ 144 w 144"/>
                <a:gd name="T39" fmla="*/ 144 h 160"/>
                <a:gd name="T40" fmla="*/ 144 w 144"/>
                <a:gd name="T41" fmla="*/ 112 h 160"/>
                <a:gd name="T42" fmla="*/ 144 w 144"/>
                <a:gd name="T43" fmla="*/ 112 h 160"/>
                <a:gd name="T44" fmla="*/ 136 w 144"/>
                <a:gd name="T45" fmla="*/ 96 h 160"/>
                <a:gd name="T46" fmla="*/ 136 w 144"/>
                <a:gd name="T47" fmla="*/ 88 h 160"/>
                <a:gd name="T48" fmla="*/ 136 w 144"/>
                <a:gd name="T49" fmla="*/ 72 h 160"/>
                <a:gd name="T50" fmla="*/ 144 w 144"/>
                <a:gd name="T51" fmla="*/ 48 h 160"/>
                <a:gd name="T52" fmla="*/ 144 w 144"/>
                <a:gd name="T53" fmla="*/ 40 h 160"/>
                <a:gd name="T54" fmla="*/ 96 w 144"/>
                <a:gd name="T55" fmla="*/ 16 h 160"/>
                <a:gd name="T56" fmla="*/ 96 w 144"/>
                <a:gd name="T57" fmla="*/ 8 h 160"/>
                <a:gd name="T58" fmla="*/ 96 w 144"/>
                <a:gd name="T59" fmla="*/ 0 h 160"/>
                <a:gd name="T60" fmla="*/ 80 w 144"/>
                <a:gd name="T61" fmla="*/ 0 h 160"/>
                <a:gd name="T62" fmla="*/ 80 w 144"/>
                <a:gd name="T63" fmla="*/ 8 h 160"/>
                <a:gd name="T64" fmla="*/ 64 w 144"/>
                <a:gd name="T6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60">
                  <a:moveTo>
                    <a:pt x="64" y="0"/>
                  </a:moveTo>
                  <a:lnTo>
                    <a:pt x="40" y="0"/>
                  </a:lnTo>
                  <a:lnTo>
                    <a:pt x="40" y="8"/>
                  </a:lnTo>
                  <a:lnTo>
                    <a:pt x="40" y="40"/>
                  </a:lnTo>
                  <a:lnTo>
                    <a:pt x="8" y="48"/>
                  </a:lnTo>
                  <a:lnTo>
                    <a:pt x="0" y="48"/>
                  </a:lnTo>
                  <a:lnTo>
                    <a:pt x="48" y="96"/>
                  </a:lnTo>
                  <a:lnTo>
                    <a:pt x="48" y="72"/>
                  </a:lnTo>
                  <a:lnTo>
                    <a:pt x="48" y="48"/>
                  </a:lnTo>
                  <a:lnTo>
                    <a:pt x="64" y="72"/>
                  </a:lnTo>
                  <a:lnTo>
                    <a:pt x="80" y="88"/>
                  </a:lnTo>
                  <a:lnTo>
                    <a:pt x="80" y="112"/>
                  </a:lnTo>
                  <a:lnTo>
                    <a:pt x="80" y="120"/>
                  </a:lnTo>
                  <a:lnTo>
                    <a:pt x="80" y="144"/>
                  </a:lnTo>
                  <a:lnTo>
                    <a:pt x="80" y="152"/>
                  </a:lnTo>
                  <a:lnTo>
                    <a:pt x="96" y="160"/>
                  </a:lnTo>
                  <a:lnTo>
                    <a:pt x="96" y="144"/>
                  </a:lnTo>
                  <a:lnTo>
                    <a:pt x="96" y="120"/>
                  </a:lnTo>
                  <a:lnTo>
                    <a:pt x="112" y="160"/>
                  </a:lnTo>
                  <a:lnTo>
                    <a:pt x="144" y="144"/>
                  </a:lnTo>
                  <a:lnTo>
                    <a:pt x="144" y="112"/>
                  </a:lnTo>
                  <a:lnTo>
                    <a:pt x="144" y="112"/>
                  </a:lnTo>
                  <a:lnTo>
                    <a:pt x="136" y="96"/>
                  </a:lnTo>
                  <a:lnTo>
                    <a:pt x="136" y="88"/>
                  </a:lnTo>
                  <a:lnTo>
                    <a:pt x="136" y="72"/>
                  </a:lnTo>
                  <a:lnTo>
                    <a:pt x="144" y="48"/>
                  </a:lnTo>
                  <a:lnTo>
                    <a:pt x="144" y="40"/>
                  </a:lnTo>
                  <a:lnTo>
                    <a:pt x="96" y="16"/>
                  </a:lnTo>
                  <a:lnTo>
                    <a:pt x="96" y="8"/>
                  </a:lnTo>
                  <a:lnTo>
                    <a:pt x="96" y="0"/>
                  </a:lnTo>
                  <a:lnTo>
                    <a:pt x="80" y="0"/>
                  </a:lnTo>
                  <a:lnTo>
                    <a:pt x="80" y="8"/>
                  </a:lnTo>
                  <a:lnTo>
                    <a:pt x="6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4" name="Freeform 18"/>
            <p:cNvSpPr>
              <a:spLocks/>
            </p:cNvSpPr>
            <p:nvPr/>
          </p:nvSpPr>
          <p:spPr bwMode="auto">
            <a:xfrm>
              <a:off x="3716" y="2155"/>
              <a:ext cx="80" cy="184"/>
            </a:xfrm>
            <a:custGeom>
              <a:avLst/>
              <a:gdLst>
                <a:gd name="T0" fmla="*/ 72 w 80"/>
                <a:gd name="T1" fmla="*/ 0 h 184"/>
                <a:gd name="T2" fmla="*/ 48 w 80"/>
                <a:gd name="T3" fmla="*/ 0 h 184"/>
                <a:gd name="T4" fmla="*/ 48 w 80"/>
                <a:gd name="T5" fmla="*/ 8 h 184"/>
                <a:gd name="T6" fmla="*/ 32 w 80"/>
                <a:gd name="T7" fmla="*/ 16 h 184"/>
                <a:gd name="T8" fmla="*/ 32 w 80"/>
                <a:gd name="T9" fmla="*/ 40 h 184"/>
                <a:gd name="T10" fmla="*/ 16 w 80"/>
                <a:gd name="T11" fmla="*/ 56 h 184"/>
                <a:gd name="T12" fmla="*/ 16 w 80"/>
                <a:gd name="T13" fmla="*/ 88 h 184"/>
                <a:gd name="T14" fmla="*/ 16 w 80"/>
                <a:gd name="T15" fmla="*/ 96 h 184"/>
                <a:gd name="T16" fmla="*/ 0 w 80"/>
                <a:gd name="T17" fmla="*/ 104 h 184"/>
                <a:gd name="T18" fmla="*/ 0 w 80"/>
                <a:gd name="T19" fmla="*/ 128 h 184"/>
                <a:gd name="T20" fmla="*/ 16 w 80"/>
                <a:gd name="T21" fmla="*/ 144 h 184"/>
                <a:gd name="T22" fmla="*/ 16 w 80"/>
                <a:gd name="T23" fmla="*/ 144 h 184"/>
                <a:gd name="T24" fmla="*/ 32 w 80"/>
                <a:gd name="T25" fmla="*/ 144 h 184"/>
                <a:gd name="T26" fmla="*/ 48 w 80"/>
                <a:gd name="T27" fmla="*/ 144 h 184"/>
                <a:gd name="T28" fmla="*/ 48 w 80"/>
                <a:gd name="T29" fmla="*/ 176 h 184"/>
                <a:gd name="T30" fmla="*/ 48 w 80"/>
                <a:gd name="T31" fmla="*/ 176 h 184"/>
                <a:gd name="T32" fmla="*/ 48 w 80"/>
                <a:gd name="T33" fmla="*/ 184 h 184"/>
                <a:gd name="T34" fmla="*/ 72 w 80"/>
                <a:gd name="T35" fmla="*/ 184 h 184"/>
                <a:gd name="T36" fmla="*/ 72 w 80"/>
                <a:gd name="T37" fmla="*/ 176 h 184"/>
                <a:gd name="T38" fmla="*/ 72 w 80"/>
                <a:gd name="T39" fmla="*/ 176 h 184"/>
                <a:gd name="T40" fmla="*/ 80 w 80"/>
                <a:gd name="T41" fmla="*/ 144 h 184"/>
                <a:gd name="T42" fmla="*/ 80 w 80"/>
                <a:gd name="T43" fmla="*/ 144 h 184"/>
                <a:gd name="T44" fmla="*/ 80 w 80"/>
                <a:gd name="T45" fmla="*/ 128 h 184"/>
                <a:gd name="T46" fmla="*/ 80 w 80"/>
                <a:gd name="T47" fmla="*/ 104 h 184"/>
                <a:gd name="T48" fmla="*/ 80 w 80"/>
                <a:gd name="T49" fmla="*/ 96 h 184"/>
                <a:gd name="T50" fmla="*/ 80 w 80"/>
                <a:gd name="T51" fmla="*/ 48 h 184"/>
                <a:gd name="T52" fmla="*/ 80 w 80"/>
                <a:gd name="T53" fmla="*/ 40 h 184"/>
                <a:gd name="T54" fmla="*/ 80 w 80"/>
                <a:gd name="T55" fmla="*/ 16 h 184"/>
                <a:gd name="T56" fmla="*/ 72 w 80"/>
                <a:gd name="T57" fmla="*/ 8 h 184"/>
                <a:gd name="T58" fmla="*/ 72 w 80"/>
                <a:gd name="T5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184">
                  <a:moveTo>
                    <a:pt x="72" y="0"/>
                  </a:moveTo>
                  <a:lnTo>
                    <a:pt x="48" y="0"/>
                  </a:lnTo>
                  <a:lnTo>
                    <a:pt x="48" y="8"/>
                  </a:lnTo>
                  <a:lnTo>
                    <a:pt x="32" y="16"/>
                  </a:lnTo>
                  <a:lnTo>
                    <a:pt x="32" y="40"/>
                  </a:lnTo>
                  <a:lnTo>
                    <a:pt x="16" y="56"/>
                  </a:lnTo>
                  <a:lnTo>
                    <a:pt x="16" y="88"/>
                  </a:lnTo>
                  <a:lnTo>
                    <a:pt x="16" y="96"/>
                  </a:lnTo>
                  <a:lnTo>
                    <a:pt x="0" y="104"/>
                  </a:lnTo>
                  <a:lnTo>
                    <a:pt x="0" y="128"/>
                  </a:lnTo>
                  <a:lnTo>
                    <a:pt x="16" y="144"/>
                  </a:lnTo>
                  <a:lnTo>
                    <a:pt x="16" y="144"/>
                  </a:lnTo>
                  <a:lnTo>
                    <a:pt x="32" y="144"/>
                  </a:lnTo>
                  <a:lnTo>
                    <a:pt x="48" y="144"/>
                  </a:lnTo>
                  <a:lnTo>
                    <a:pt x="48" y="176"/>
                  </a:lnTo>
                  <a:lnTo>
                    <a:pt x="48" y="176"/>
                  </a:lnTo>
                  <a:lnTo>
                    <a:pt x="48" y="184"/>
                  </a:lnTo>
                  <a:lnTo>
                    <a:pt x="72" y="184"/>
                  </a:lnTo>
                  <a:lnTo>
                    <a:pt x="72" y="176"/>
                  </a:lnTo>
                  <a:lnTo>
                    <a:pt x="72" y="176"/>
                  </a:lnTo>
                  <a:lnTo>
                    <a:pt x="80" y="144"/>
                  </a:lnTo>
                  <a:lnTo>
                    <a:pt x="80" y="144"/>
                  </a:lnTo>
                  <a:lnTo>
                    <a:pt x="80" y="128"/>
                  </a:lnTo>
                  <a:lnTo>
                    <a:pt x="80" y="104"/>
                  </a:lnTo>
                  <a:lnTo>
                    <a:pt x="80" y="96"/>
                  </a:lnTo>
                  <a:lnTo>
                    <a:pt x="80" y="48"/>
                  </a:lnTo>
                  <a:lnTo>
                    <a:pt x="80" y="40"/>
                  </a:lnTo>
                  <a:lnTo>
                    <a:pt x="80" y="16"/>
                  </a:lnTo>
                  <a:lnTo>
                    <a:pt x="72" y="8"/>
                  </a:lnTo>
                  <a:lnTo>
                    <a:pt x="7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5" name="Freeform 19"/>
            <p:cNvSpPr>
              <a:spLocks/>
            </p:cNvSpPr>
            <p:nvPr/>
          </p:nvSpPr>
          <p:spPr bwMode="auto">
            <a:xfrm>
              <a:off x="3804" y="2515"/>
              <a:ext cx="295" cy="279"/>
            </a:xfrm>
            <a:custGeom>
              <a:avLst/>
              <a:gdLst>
                <a:gd name="T0" fmla="*/ 79 w 295"/>
                <a:gd name="T1" fmla="*/ 0 h 279"/>
                <a:gd name="T2" fmla="*/ 47 w 295"/>
                <a:gd name="T3" fmla="*/ 8 h 279"/>
                <a:gd name="T4" fmla="*/ 32 w 295"/>
                <a:gd name="T5" fmla="*/ 39 h 279"/>
                <a:gd name="T6" fmla="*/ 32 w 295"/>
                <a:gd name="T7" fmla="*/ 103 h 279"/>
                <a:gd name="T8" fmla="*/ 32 w 295"/>
                <a:gd name="T9" fmla="*/ 143 h 279"/>
                <a:gd name="T10" fmla="*/ 0 w 295"/>
                <a:gd name="T11" fmla="*/ 143 h 279"/>
                <a:gd name="T12" fmla="*/ 0 w 295"/>
                <a:gd name="T13" fmla="*/ 175 h 279"/>
                <a:gd name="T14" fmla="*/ 8 w 295"/>
                <a:gd name="T15" fmla="*/ 207 h 279"/>
                <a:gd name="T16" fmla="*/ 63 w 295"/>
                <a:gd name="T17" fmla="*/ 231 h 279"/>
                <a:gd name="T18" fmla="*/ 79 w 295"/>
                <a:gd name="T19" fmla="*/ 231 h 279"/>
                <a:gd name="T20" fmla="*/ 79 w 295"/>
                <a:gd name="T21" fmla="*/ 263 h 279"/>
                <a:gd name="T22" fmla="*/ 79 w 295"/>
                <a:gd name="T23" fmla="*/ 279 h 279"/>
                <a:gd name="T24" fmla="*/ 103 w 295"/>
                <a:gd name="T25" fmla="*/ 271 h 279"/>
                <a:gd name="T26" fmla="*/ 143 w 295"/>
                <a:gd name="T27" fmla="*/ 263 h 279"/>
                <a:gd name="T28" fmla="*/ 191 w 295"/>
                <a:gd name="T29" fmla="*/ 271 h 279"/>
                <a:gd name="T30" fmla="*/ 191 w 295"/>
                <a:gd name="T31" fmla="*/ 271 h 279"/>
                <a:gd name="T32" fmla="*/ 191 w 295"/>
                <a:gd name="T33" fmla="*/ 231 h 279"/>
                <a:gd name="T34" fmla="*/ 199 w 295"/>
                <a:gd name="T35" fmla="*/ 231 h 279"/>
                <a:gd name="T36" fmla="*/ 263 w 295"/>
                <a:gd name="T37" fmla="*/ 271 h 279"/>
                <a:gd name="T38" fmla="*/ 295 w 295"/>
                <a:gd name="T39" fmla="*/ 279 h 279"/>
                <a:gd name="T40" fmla="*/ 295 w 295"/>
                <a:gd name="T41" fmla="*/ 263 h 279"/>
                <a:gd name="T42" fmla="*/ 255 w 295"/>
                <a:gd name="T43" fmla="*/ 231 h 279"/>
                <a:gd name="T44" fmla="*/ 255 w 295"/>
                <a:gd name="T45" fmla="*/ 215 h 279"/>
                <a:gd name="T46" fmla="*/ 239 w 295"/>
                <a:gd name="T47" fmla="*/ 223 h 279"/>
                <a:gd name="T48" fmla="*/ 199 w 295"/>
                <a:gd name="T49" fmla="*/ 223 h 279"/>
                <a:gd name="T50" fmla="*/ 167 w 295"/>
                <a:gd name="T51" fmla="*/ 215 h 279"/>
                <a:gd name="T52" fmla="*/ 159 w 295"/>
                <a:gd name="T53" fmla="*/ 231 h 279"/>
                <a:gd name="T54" fmla="*/ 151 w 295"/>
                <a:gd name="T55" fmla="*/ 231 h 279"/>
                <a:gd name="T56" fmla="*/ 135 w 295"/>
                <a:gd name="T57" fmla="*/ 215 h 279"/>
                <a:gd name="T58" fmla="*/ 103 w 295"/>
                <a:gd name="T59" fmla="*/ 183 h 279"/>
                <a:gd name="T60" fmla="*/ 103 w 295"/>
                <a:gd name="T61" fmla="*/ 159 h 279"/>
                <a:gd name="T62" fmla="*/ 103 w 295"/>
                <a:gd name="T63" fmla="*/ 143 h 279"/>
                <a:gd name="T64" fmla="*/ 143 w 295"/>
                <a:gd name="T65" fmla="*/ 119 h 279"/>
                <a:gd name="T66" fmla="*/ 151 w 295"/>
                <a:gd name="T67" fmla="*/ 95 h 279"/>
                <a:gd name="T68" fmla="*/ 151 w 295"/>
                <a:gd name="T69" fmla="*/ 55 h 279"/>
                <a:gd name="T70" fmla="*/ 103 w 295"/>
                <a:gd name="T71" fmla="*/ 39 h 279"/>
                <a:gd name="T72" fmla="*/ 103 w 295"/>
                <a:gd name="T7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5" h="279">
                  <a:moveTo>
                    <a:pt x="103" y="0"/>
                  </a:moveTo>
                  <a:lnTo>
                    <a:pt x="79" y="0"/>
                  </a:lnTo>
                  <a:lnTo>
                    <a:pt x="63" y="8"/>
                  </a:lnTo>
                  <a:lnTo>
                    <a:pt x="47" y="8"/>
                  </a:lnTo>
                  <a:lnTo>
                    <a:pt x="32" y="15"/>
                  </a:lnTo>
                  <a:lnTo>
                    <a:pt x="32" y="39"/>
                  </a:lnTo>
                  <a:lnTo>
                    <a:pt x="32" y="55"/>
                  </a:lnTo>
                  <a:lnTo>
                    <a:pt x="32" y="103"/>
                  </a:lnTo>
                  <a:lnTo>
                    <a:pt x="32" y="119"/>
                  </a:lnTo>
                  <a:lnTo>
                    <a:pt x="32" y="143"/>
                  </a:lnTo>
                  <a:lnTo>
                    <a:pt x="32" y="159"/>
                  </a:lnTo>
                  <a:lnTo>
                    <a:pt x="0" y="143"/>
                  </a:lnTo>
                  <a:lnTo>
                    <a:pt x="0" y="159"/>
                  </a:lnTo>
                  <a:lnTo>
                    <a:pt x="0" y="175"/>
                  </a:lnTo>
                  <a:lnTo>
                    <a:pt x="8" y="183"/>
                  </a:lnTo>
                  <a:lnTo>
                    <a:pt x="8" y="207"/>
                  </a:lnTo>
                  <a:lnTo>
                    <a:pt x="32" y="215"/>
                  </a:lnTo>
                  <a:lnTo>
                    <a:pt x="63" y="231"/>
                  </a:lnTo>
                  <a:lnTo>
                    <a:pt x="95" y="231"/>
                  </a:lnTo>
                  <a:lnTo>
                    <a:pt x="79" y="231"/>
                  </a:lnTo>
                  <a:lnTo>
                    <a:pt x="63" y="231"/>
                  </a:lnTo>
                  <a:lnTo>
                    <a:pt x="79" y="263"/>
                  </a:lnTo>
                  <a:lnTo>
                    <a:pt x="79" y="271"/>
                  </a:lnTo>
                  <a:lnTo>
                    <a:pt x="79" y="279"/>
                  </a:lnTo>
                  <a:lnTo>
                    <a:pt x="95" y="279"/>
                  </a:lnTo>
                  <a:lnTo>
                    <a:pt x="103" y="271"/>
                  </a:lnTo>
                  <a:lnTo>
                    <a:pt x="135" y="263"/>
                  </a:lnTo>
                  <a:lnTo>
                    <a:pt x="143" y="263"/>
                  </a:lnTo>
                  <a:lnTo>
                    <a:pt x="159" y="271"/>
                  </a:lnTo>
                  <a:lnTo>
                    <a:pt x="191" y="271"/>
                  </a:lnTo>
                  <a:lnTo>
                    <a:pt x="199" y="271"/>
                  </a:lnTo>
                  <a:lnTo>
                    <a:pt x="191" y="271"/>
                  </a:lnTo>
                  <a:lnTo>
                    <a:pt x="191" y="263"/>
                  </a:lnTo>
                  <a:lnTo>
                    <a:pt x="191" y="231"/>
                  </a:lnTo>
                  <a:lnTo>
                    <a:pt x="191" y="231"/>
                  </a:lnTo>
                  <a:lnTo>
                    <a:pt x="199" y="231"/>
                  </a:lnTo>
                  <a:lnTo>
                    <a:pt x="239" y="263"/>
                  </a:lnTo>
                  <a:lnTo>
                    <a:pt x="263" y="271"/>
                  </a:lnTo>
                  <a:lnTo>
                    <a:pt x="287" y="279"/>
                  </a:lnTo>
                  <a:lnTo>
                    <a:pt x="295" y="279"/>
                  </a:lnTo>
                  <a:lnTo>
                    <a:pt x="295" y="271"/>
                  </a:lnTo>
                  <a:lnTo>
                    <a:pt x="295" y="263"/>
                  </a:lnTo>
                  <a:lnTo>
                    <a:pt x="263" y="231"/>
                  </a:lnTo>
                  <a:lnTo>
                    <a:pt x="255" y="231"/>
                  </a:lnTo>
                  <a:lnTo>
                    <a:pt x="263" y="223"/>
                  </a:lnTo>
                  <a:lnTo>
                    <a:pt x="255" y="215"/>
                  </a:lnTo>
                  <a:lnTo>
                    <a:pt x="239" y="215"/>
                  </a:lnTo>
                  <a:lnTo>
                    <a:pt x="239" y="223"/>
                  </a:lnTo>
                  <a:lnTo>
                    <a:pt x="223" y="223"/>
                  </a:lnTo>
                  <a:lnTo>
                    <a:pt x="199" y="223"/>
                  </a:lnTo>
                  <a:lnTo>
                    <a:pt x="191" y="215"/>
                  </a:lnTo>
                  <a:lnTo>
                    <a:pt x="167" y="215"/>
                  </a:lnTo>
                  <a:lnTo>
                    <a:pt x="167" y="223"/>
                  </a:lnTo>
                  <a:lnTo>
                    <a:pt x="159" y="231"/>
                  </a:lnTo>
                  <a:lnTo>
                    <a:pt x="159" y="231"/>
                  </a:lnTo>
                  <a:lnTo>
                    <a:pt x="151" y="231"/>
                  </a:lnTo>
                  <a:lnTo>
                    <a:pt x="135" y="223"/>
                  </a:lnTo>
                  <a:lnTo>
                    <a:pt x="135" y="215"/>
                  </a:lnTo>
                  <a:lnTo>
                    <a:pt x="103" y="207"/>
                  </a:lnTo>
                  <a:lnTo>
                    <a:pt x="103" y="183"/>
                  </a:lnTo>
                  <a:lnTo>
                    <a:pt x="103" y="183"/>
                  </a:lnTo>
                  <a:lnTo>
                    <a:pt x="103" y="159"/>
                  </a:lnTo>
                  <a:lnTo>
                    <a:pt x="103" y="159"/>
                  </a:lnTo>
                  <a:lnTo>
                    <a:pt x="103" y="143"/>
                  </a:lnTo>
                  <a:lnTo>
                    <a:pt x="135" y="119"/>
                  </a:lnTo>
                  <a:lnTo>
                    <a:pt x="143" y="119"/>
                  </a:lnTo>
                  <a:lnTo>
                    <a:pt x="143" y="119"/>
                  </a:lnTo>
                  <a:lnTo>
                    <a:pt x="151" y="95"/>
                  </a:lnTo>
                  <a:lnTo>
                    <a:pt x="151" y="71"/>
                  </a:lnTo>
                  <a:lnTo>
                    <a:pt x="151" y="55"/>
                  </a:lnTo>
                  <a:lnTo>
                    <a:pt x="135" y="39"/>
                  </a:lnTo>
                  <a:lnTo>
                    <a:pt x="103" y="39"/>
                  </a:lnTo>
                  <a:lnTo>
                    <a:pt x="103" y="8"/>
                  </a:lnTo>
                  <a:lnTo>
                    <a:pt x="103"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6" name="Freeform 20"/>
            <p:cNvSpPr>
              <a:spLocks/>
            </p:cNvSpPr>
            <p:nvPr/>
          </p:nvSpPr>
          <p:spPr bwMode="auto">
            <a:xfrm>
              <a:off x="4027" y="2922"/>
              <a:ext cx="288" cy="223"/>
            </a:xfrm>
            <a:custGeom>
              <a:avLst/>
              <a:gdLst>
                <a:gd name="T0" fmla="*/ 192 w 288"/>
                <a:gd name="T1" fmla="*/ 16 h 223"/>
                <a:gd name="T2" fmla="*/ 192 w 288"/>
                <a:gd name="T3" fmla="*/ 48 h 223"/>
                <a:gd name="T4" fmla="*/ 184 w 288"/>
                <a:gd name="T5" fmla="*/ 56 h 223"/>
                <a:gd name="T6" fmla="*/ 152 w 288"/>
                <a:gd name="T7" fmla="*/ 64 h 223"/>
                <a:gd name="T8" fmla="*/ 128 w 288"/>
                <a:gd name="T9" fmla="*/ 88 h 223"/>
                <a:gd name="T10" fmla="*/ 96 w 288"/>
                <a:gd name="T11" fmla="*/ 111 h 223"/>
                <a:gd name="T12" fmla="*/ 72 w 288"/>
                <a:gd name="T13" fmla="*/ 111 h 223"/>
                <a:gd name="T14" fmla="*/ 56 w 288"/>
                <a:gd name="T15" fmla="*/ 127 h 223"/>
                <a:gd name="T16" fmla="*/ 48 w 288"/>
                <a:gd name="T17" fmla="*/ 135 h 223"/>
                <a:gd name="T18" fmla="*/ 8 w 288"/>
                <a:gd name="T19" fmla="*/ 143 h 223"/>
                <a:gd name="T20" fmla="*/ 0 w 288"/>
                <a:gd name="T21" fmla="*/ 175 h 223"/>
                <a:gd name="T22" fmla="*/ 0 w 288"/>
                <a:gd name="T23" fmla="*/ 215 h 223"/>
                <a:gd name="T24" fmla="*/ 24 w 288"/>
                <a:gd name="T25" fmla="*/ 207 h 223"/>
                <a:gd name="T26" fmla="*/ 40 w 288"/>
                <a:gd name="T27" fmla="*/ 175 h 223"/>
                <a:gd name="T28" fmla="*/ 48 w 288"/>
                <a:gd name="T29" fmla="*/ 167 h 223"/>
                <a:gd name="T30" fmla="*/ 72 w 288"/>
                <a:gd name="T31" fmla="*/ 167 h 223"/>
                <a:gd name="T32" fmla="*/ 96 w 288"/>
                <a:gd name="T33" fmla="*/ 143 h 223"/>
                <a:gd name="T34" fmla="*/ 144 w 288"/>
                <a:gd name="T35" fmla="*/ 143 h 223"/>
                <a:gd name="T36" fmla="*/ 152 w 288"/>
                <a:gd name="T37" fmla="*/ 167 h 223"/>
                <a:gd name="T38" fmla="*/ 144 w 288"/>
                <a:gd name="T39" fmla="*/ 175 h 223"/>
                <a:gd name="T40" fmla="*/ 144 w 288"/>
                <a:gd name="T41" fmla="*/ 207 h 223"/>
                <a:gd name="T42" fmla="*/ 152 w 288"/>
                <a:gd name="T43" fmla="*/ 215 h 223"/>
                <a:gd name="T44" fmla="*/ 208 w 288"/>
                <a:gd name="T45" fmla="*/ 215 h 223"/>
                <a:gd name="T46" fmla="*/ 232 w 288"/>
                <a:gd name="T47" fmla="*/ 223 h 223"/>
                <a:gd name="T48" fmla="*/ 240 w 288"/>
                <a:gd name="T49" fmla="*/ 215 h 223"/>
                <a:gd name="T50" fmla="*/ 232 w 288"/>
                <a:gd name="T51" fmla="*/ 175 h 223"/>
                <a:gd name="T52" fmla="*/ 224 w 288"/>
                <a:gd name="T53" fmla="*/ 167 h 223"/>
                <a:gd name="T54" fmla="*/ 240 w 288"/>
                <a:gd name="T55" fmla="*/ 135 h 223"/>
                <a:gd name="T56" fmla="*/ 280 w 288"/>
                <a:gd name="T57" fmla="*/ 167 h 223"/>
                <a:gd name="T58" fmla="*/ 288 w 288"/>
                <a:gd name="T59" fmla="*/ 127 h 223"/>
                <a:gd name="T60" fmla="*/ 288 w 288"/>
                <a:gd name="T61" fmla="*/ 88 h 223"/>
                <a:gd name="T62" fmla="*/ 240 w 288"/>
                <a:gd name="T63" fmla="*/ 24 h 223"/>
                <a:gd name="T64" fmla="*/ 224 w 288"/>
                <a:gd name="T65" fmla="*/ 16 h 223"/>
                <a:gd name="T66" fmla="*/ 192 w 288"/>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8" h="223">
                  <a:moveTo>
                    <a:pt x="192" y="0"/>
                  </a:moveTo>
                  <a:lnTo>
                    <a:pt x="192" y="16"/>
                  </a:lnTo>
                  <a:lnTo>
                    <a:pt x="192" y="24"/>
                  </a:lnTo>
                  <a:lnTo>
                    <a:pt x="192" y="48"/>
                  </a:lnTo>
                  <a:lnTo>
                    <a:pt x="192" y="48"/>
                  </a:lnTo>
                  <a:lnTo>
                    <a:pt x="184" y="56"/>
                  </a:lnTo>
                  <a:lnTo>
                    <a:pt x="152" y="56"/>
                  </a:lnTo>
                  <a:lnTo>
                    <a:pt x="152" y="64"/>
                  </a:lnTo>
                  <a:lnTo>
                    <a:pt x="144" y="80"/>
                  </a:lnTo>
                  <a:lnTo>
                    <a:pt x="128" y="88"/>
                  </a:lnTo>
                  <a:lnTo>
                    <a:pt x="120" y="119"/>
                  </a:lnTo>
                  <a:lnTo>
                    <a:pt x="96" y="111"/>
                  </a:lnTo>
                  <a:lnTo>
                    <a:pt x="96" y="111"/>
                  </a:lnTo>
                  <a:lnTo>
                    <a:pt x="72" y="111"/>
                  </a:lnTo>
                  <a:lnTo>
                    <a:pt x="72" y="119"/>
                  </a:lnTo>
                  <a:lnTo>
                    <a:pt x="56" y="127"/>
                  </a:lnTo>
                  <a:lnTo>
                    <a:pt x="56" y="135"/>
                  </a:lnTo>
                  <a:lnTo>
                    <a:pt x="48" y="135"/>
                  </a:lnTo>
                  <a:lnTo>
                    <a:pt x="24" y="143"/>
                  </a:lnTo>
                  <a:lnTo>
                    <a:pt x="8" y="143"/>
                  </a:lnTo>
                  <a:lnTo>
                    <a:pt x="8" y="167"/>
                  </a:lnTo>
                  <a:lnTo>
                    <a:pt x="0" y="175"/>
                  </a:lnTo>
                  <a:lnTo>
                    <a:pt x="0" y="207"/>
                  </a:lnTo>
                  <a:lnTo>
                    <a:pt x="0" y="215"/>
                  </a:lnTo>
                  <a:lnTo>
                    <a:pt x="8" y="215"/>
                  </a:lnTo>
                  <a:lnTo>
                    <a:pt x="24" y="207"/>
                  </a:lnTo>
                  <a:lnTo>
                    <a:pt x="40" y="175"/>
                  </a:lnTo>
                  <a:lnTo>
                    <a:pt x="40" y="175"/>
                  </a:lnTo>
                  <a:lnTo>
                    <a:pt x="40" y="167"/>
                  </a:lnTo>
                  <a:lnTo>
                    <a:pt x="48" y="167"/>
                  </a:lnTo>
                  <a:lnTo>
                    <a:pt x="56" y="167"/>
                  </a:lnTo>
                  <a:lnTo>
                    <a:pt x="72" y="167"/>
                  </a:lnTo>
                  <a:lnTo>
                    <a:pt x="96" y="143"/>
                  </a:lnTo>
                  <a:lnTo>
                    <a:pt x="96" y="143"/>
                  </a:lnTo>
                  <a:lnTo>
                    <a:pt x="120" y="143"/>
                  </a:lnTo>
                  <a:lnTo>
                    <a:pt x="144" y="143"/>
                  </a:lnTo>
                  <a:lnTo>
                    <a:pt x="152" y="143"/>
                  </a:lnTo>
                  <a:lnTo>
                    <a:pt x="152" y="167"/>
                  </a:lnTo>
                  <a:lnTo>
                    <a:pt x="144" y="167"/>
                  </a:lnTo>
                  <a:lnTo>
                    <a:pt x="144" y="175"/>
                  </a:lnTo>
                  <a:lnTo>
                    <a:pt x="144" y="175"/>
                  </a:lnTo>
                  <a:lnTo>
                    <a:pt x="144" y="207"/>
                  </a:lnTo>
                  <a:lnTo>
                    <a:pt x="152" y="215"/>
                  </a:lnTo>
                  <a:lnTo>
                    <a:pt x="152" y="215"/>
                  </a:lnTo>
                  <a:lnTo>
                    <a:pt x="184" y="215"/>
                  </a:lnTo>
                  <a:lnTo>
                    <a:pt x="208" y="215"/>
                  </a:lnTo>
                  <a:lnTo>
                    <a:pt x="224" y="215"/>
                  </a:lnTo>
                  <a:lnTo>
                    <a:pt x="232" y="223"/>
                  </a:lnTo>
                  <a:lnTo>
                    <a:pt x="240" y="223"/>
                  </a:lnTo>
                  <a:lnTo>
                    <a:pt x="240" y="215"/>
                  </a:lnTo>
                  <a:lnTo>
                    <a:pt x="240" y="207"/>
                  </a:lnTo>
                  <a:lnTo>
                    <a:pt x="232" y="175"/>
                  </a:lnTo>
                  <a:lnTo>
                    <a:pt x="232" y="167"/>
                  </a:lnTo>
                  <a:lnTo>
                    <a:pt x="224" y="167"/>
                  </a:lnTo>
                  <a:lnTo>
                    <a:pt x="232" y="143"/>
                  </a:lnTo>
                  <a:lnTo>
                    <a:pt x="240" y="135"/>
                  </a:lnTo>
                  <a:lnTo>
                    <a:pt x="280" y="167"/>
                  </a:lnTo>
                  <a:lnTo>
                    <a:pt x="280" y="167"/>
                  </a:lnTo>
                  <a:lnTo>
                    <a:pt x="288" y="143"/>
                  </a:lnTo>
                  <a:lnTo>
                    <a:pt x="288" y="127"/>
                  </a:lnTo>
                  <a:lnTo>
                    <a:pt x="288" y="119"/>
                  </a:lnTo>
                  <a:lnTo>
                    <a:pt x="288" y="88"/>
                  </a:lnTo>
                  <a:lnTo>
                    <a:pt x="280" y="80"/>
                  </a:lnTo>
                  <a:lnTo>
                    <a:pt x="240" y="24"/>
                  </a:lnTo>
                  <a:lnTo>
                    <a:pt x="232" y="24"/>
                  </a:lnTo>
                  <a:lnTo>
                    <a:pt x="224" y="16"/>
                  </a:lnTo>
                  <a:lnTo>
                    <a:pt x="208" y="0"/>
                  </a:lnTo>
                  <a:lnTo>
                    <a:pt x="19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7" name="Freeform 21"/>
            <p:cNvSpPr>
              <a:spLocks/>
            </p:cNvSpPr>
            <p:nvPr/>
          </p:nvSpPr>
          <p:spPr bwMode="auto">
            <a:xfrm>
              <a:off x="2310" y="3441"/>
              <a:ext cx="735" cy="567"/>
            </a:xfrm>
            <a:custGeom>
              <a:avLst/>
              <a:gdLst>
                <a:gd name="T0" fmla="*/ 0 w 735"/>
                <a:gd name="T1" fmla="*/ 24 h 567"/>
                <a:gd name="T2" fmla="*/ 0 w 735"/>
                <a:gd name="T3" fmla="*/ 48 h 567"/>
                <a:gd name="T4" fmla="*/ 56 w 735"/>
                <a:gd name="T5" fmla="*/ 80 h 567"/>
                <a:gd name="T6" fmla="*/ 80 w 735"/>
                <a:gd name="T7" fmla="*/ 111 h 567"/>
                <a:gd name="T8" fmla="*/ 104 w 735"/>
                <a:gd name="T9" fmla="*/ 111 h 567"/>
                <a:gd name="T10" fmla="*/ 136 w 735"/>
                <a:gd name="T11" fmla="*/ 111 h 567"/>
                <a:gd name="T12" fmla="*/ 152 w 735"/>
                <a:gd name="T13" fmla="*/ 135 h 567"/>
                <a:gd name="T14" fmla="*/ 168 w 735"/>
                <a:gd name="T15" fmla="*/ 143 h 567"/>
                <a:gd name="T16" fmla="*/ 224 w 735"/>
                <a:gd name="T17" fmla="*/ 175 h 567"/>
                <a:gd name="T18" fmla="*/ 240 w 735"/>
                <a:gd name="T19" fmla="*/ 207 h 567"/>
                <a:gd name="T20" fmla="*/ 263 w 735"/>
                <a:gd name="T21" fmla="*/ 239 h 567"/>
                <a:gd name="T22" fmla="*/ 263 w 735"/>
                <a:gd name="T23" fmla="*/ 271 h 567"/>
                <a:gd name="T24" fmla="*/ 311 w 735"/>
                <a:gd name="T25" fmla="*/ 295 h 567"/>
                <a:gd name="T26" fmla="*/ 343 w 735"/>
                <a:gd name="T27" fmla="*/ 327 h 567"/>
                <a:gd name="T28" fmla="*/ 367 w 735"/>
                <a:gd name="T29" fmla="*/ 335 h 567"/>
                <a:gd name="T30" fmla="*/ 367 w 735"/>
                <a:gd name="T31" fmla="*/ 383 h 567"/>
                <a:gd name="T32" fmla="*/ 407 w 735"/>
                <a:gd name="T33" fmla="*/ 407 h 567"/>
                <a:gd name="T34" fmla="*/ 455 w 735"/>
                <a:gd name="T35" fmla="*/ 463 h 567"/>
                <a:gd name="T36" fmla="*/ 471 w 735"/>
                <a:gd name="T37" fmla="*/ 487 h 567"/>
                <a:gd name="T38" fmla="*/ 503 w 735"/>
                <a:gd name="T39" fmla="*/ 487 h 567"/>
                <a:gd name="T40" fmla="*/ 519 w 735"/>
                <a:gd name="T41" fmla="*/ 503 h 567"/>
                <a:gd name="T42" fmla="*/ 559 w 735"/>
                <a:gd name="T43" fmla="*/ 511 h 567"/>
                <a:gd name="T44" fmla="*/ 631 w 735"/>
                <a:gd name="T45" fmla="*/ 559 h 567"/>
                <a:gd name="T46" fmla="*/ 679 w 735"/>
                <a:gd name="T47" fmla="*/ 567 h 567"/>
                <a:gd name="T48" fmla="*/ 703 w 735"/>
                <a:gd name="T49" fmla="*/ 559 h 567"/>
                <a:gd name="T50" fmla="*/ 735 w 735"/>
                <a:gd name="T51" fmla="*/ 559 h 567"/>
                <a:gd name="T52" fmla="*/ 735 w 735"/>
                <a:gd name="T53" fmla="*/ 519 h 567"/>
                <a:gd name="T54" fmla="*/ 735 w 735"/>
                <a:gd name="T55" fmla="*/ 487 h 567"/>
                <a:gd name="T56" fmla="*/ 735 w 735"/>
                <a:gd name="T57" fmla="*/ 439 h 567"/>
                <a:gd name="T58" fmla="*/ 735 w 735"/>
                <a:gd name="T59" fmla="*/ 423 h 567"/>
                <a:gd name="T60" fmla="*/ 703 w 735"/>
                <a:gd name="T61" fmla="*/ 391 h 567"/>
                <a:gd name="T62" fmla="*/ 639 w 735"/>
                <a:gd name="T63" fmla="*/ 383 h 567"/>
                <a:gd name="T64" fmla="*/ 631 w 735"/>
                <a:gd name="T65" fmla="*/ 343 h 567"/>
                <a:gd name="T66" fmla="*/ 631 w 735"/>
                <a:gd name="T67" fmla="*/ 327 h 567"/>
                <a:gd name="T68" fmla="*/ 591 w 735"/>
                <a:gd name="T69" fmla="*/ 303 h 567"/>
                <a:gd name="T70" fmla="*/ 575 w 735"/>
                <a:gd name="T71" fmla="*/ 295 h 567"/>
                <a:gd name="T72" fmla="*/ 543 w 735"/>
                <a:gd name="T73" fmla="*/ 271 h 567"/>
                <a:gd name="T74" fmla="*/ 575 w 735"/>
                <a:gd name="T75" fmla="*/ 263 h 567"/>
                <a:gd name="T76" fmla="*/ 543 w 735"/>
                <a:gd name="T77" fmla="*/ 239 h 567"/>
                <a:gd name="T78" fmla="*/ 519 w 735"/>
                <a:gd name="T79" fmla="*/ 263 h 567"/>
                <a:gd name="T80" fmla="*/ 511 w 735"/>
                <a:gd name="T81" fmla="*/ 239 h 567"/>
                <a:gd name="T82" fmla="*/ 447 w 735"/>
                <a:gd name="T83" fmla="*/ 183 h 567"/>
                <a:gd name="T84" fmla="*/ 407 w 735"/>
                <a:gd name="T85" fmla="*/ 175 h 567"/>
                <a:gd name="T86" fmla="*/ 367 w 735"/>
                <a:gd name="T87" fmla="*/ 159 h 567"/>
                <a:gd name="T88" fmla="*/ 311 w 735"/>
                <a:gd name="T89" fmla="*/ 135 h 567"/>
                <a:gd name="T90" fmla="*/ 263 w 735"/>
                <a:gd name="T91" fmla="*/ 111 h 567"/>
                <a:gd name="T92" fmla="*/ 184 w 735"/>
                <a:gd name="T93" fmla="*/ 64 h 567"/>
                <a:gd name="T94" fmla="*/ 176 w 735"/>
                <a:gd name="T95" fmla="*/ 48 h 567"/>
                <a:gd name="T96" fmla="*/ 120 w 735"/>
                <a:gd name="T97" fmla="*/ 24 h 567"/>
                <a:gd name="T98" fmla="*/ 80 w 735"/>
                <a:gd name="T99" fmla="*/ 24 h 567"/>
                <a:gd name="T100" fmla="*/ 56 w 735"/>
                <a:gd name="T101" fmla="*/ 8 h 567"/>
                <a:gd name="T102" fmla="*/ 8 w 735"/>
                <a:gd name="T103"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567">
                  <a:moveTo>
                    <a:pt x="0" y="0"/>
                  </a:moveTo>
                  <a:lnTo>
                    <a:pt x="0" y="24"/>
                  </a:lnTo>
                  <a:lnTo>
                    <a:pt x="0" y="48"/>
                  </a:lnTo>
                  <a:lnTo>
                    <a:pt x="0" y="48"/>
                  </a:lnTo>
                  <a:lnTo>
                    <a:pt x="24" y="56"/>
                  </a:lnTo>
                  <a:lnTo>
                    <a:pt x="56" y="80"/>
                  </a:lnTo>
                  <a:lnTo>
                    <a:pt x="64" y="111"/>
                  </a:lnTo>
                  <a:lnTo>
                    <a:pt x="80" y="111"/>
                  </a:lnTo>
                  <a:lnTo>
                    <a:pt x="96" y="111"/>
                  </a:lnTo>
                  <a:lnTo>
                    <a:pt x="104" y="111"/>
                  </a:lnTo>
                  <a:lnTo>
                    <a:pt x="120" y="111"/>
                  </a:lnTo>
                  <a:lnTo>
                    <a:pt x="136" y="111"/>
                  </a:lnTo>
                  <a:lnTo>
                    <a:pt x="152" y="135"/>
                  </a:lnTo>
                  <a:lnTo>
                    <a:pt x="152" y="135"/>
                  </a:lnTo>
                  <a:lnTo>
                    <a:pt x="152" y="143"/>
                  </a:lnTo>
                  <a:lnTo>
                    <a:pt x="168" y="143"/>
                  </a:lnTo>
                  <a:lnTo>
                    <a:pt x="192" y="175"/>
                  </a:lnTo>
                  <a:lnTo>
                    <a:pt x="224" y="175"/>
                  </a:lnTo>
                  <a:lnTo>
                    <a:pt x="232" y="175"/>
                  </a:lnTo>
                  <a:lnTo>
                    <a:pt x="240" y="207"/>
                  </a:lnTo>
                  <a:lnTo>
                    <a:pt x="240" y="223"/>
                  </a:lnTo>
                  <a:lnTo>
                    <a:pt x="263" y="239"/>
                  </a:lnTo>
                  <a:lnTo>
                    <a:pt x="263" y="263"/>
                  </a:lnTo>
                  <a:lnTo>
                    <a:pt x="263" y="271"/>
                  </a:lnTo>
                  <a:lnTo>
                    <a:pt x="279" y="287"/>
                  </a:lnTo>
                  <a:lnTo>
                    <a:pt x="311" y="295"/>
                  </a:lnTo>
                  <a:lnTo>
                    <a:pt x="335" y="327"/>
                  </a:lnTo>
                  <a:lnTo>
                    <a:pt x="343" y="327"/>
                  </a:lnTo>
                  <a:lnTo>
                    <a:pt x="367" y="327"/>
                  </a:lnTo>
                  <a:lnTo>
                    <a:pt x="367" y="335"/>
                  </a:lnTo>
                  <a:lnTo>
                    <a:pt x="367" y="343"/>
                  </a:lnTo>
                  <a:lnTo>
                    <a:pt x="367" y="383"/>
                  </a:lnTo>
                  <a:lnTo>
                    <a:pt x="367" y="391"/>
                  </a:lnTo>
                  <a:lnTo>
                    <a:pt x="407" y="407"/>
                  </a:lnTo>
                  <a:lnTo>
                    <a:pt x="423" y="439"/>
                  </a:lnTo>
                  <a:lnTo>
                    <a:pt x="455" y="463"/>
                  </a:lnTo>
                  <a:lnTo>
                    <a:pt x="463" y="471"/>
                  </a:lnTo>
                  <a:lnTo>
                    <a:pt x="471" y="487"/>
                  </a:lnTo>
                  <a:lnTo>
                    <a:pt x="471" y="503"/>
                  </a:lnTo>
                  <a:lnTo>
                    <a:pt x="503" y="487"/>
                  </a:lnTo>
                  <a:lnTo>
                    <a:pt x="511" y="503"/>
                  </a:lnTo>
                  <a:lnTo>
                    <a:pt x="519" y="503"/>
                  </a:lnTo>
                  <a:lnTo>
                    <a:pt x="543" y="503"/>
                  </a:lnTo>
                  <a:lnTo>
                    <a:pt x="559" y="511"/>
                  </a:lnTo>
                  <a:lnTo>
                    <a:pt x="591" y="551"/>
                  </a:lnTo>
                  <a:lnTo>
                    <a:pt x="631" y="559"/>
                  </a:lnTo>
                  <a:lnTo>
                    <a:pt x="663" y="567"/>
                  </a:lnTo>
                  <a:lnTo>
                    <a:pt x="679" y="567"/>
                  </a:lnTo>
                  <a:lnTo>
                    <a:pt x="687" y="559"/>
                  </a:lnTo>
                  <a:lnTo>
                    <a:pt x="703" y="559"/>
                  </a:lnTo>
                  <a:lnTo>
                    <a:pt x="727" y="559"/>
                  </a:lnTo>
                  <a:lnTo>
                    <a:pt x="735" y="559"/>
                  </a:lnTo>
                  <a:lnTo>
                    <a:pt x="735" y="551"/>
                  </a:lnTo>
                  <a:lnTo>
                    <a:pt x="735" y="519"/>
                  </a:lnTo>
                  <a:lnTo>
                    <a:pt x="735" y="511"/>
                  </a:lnTo>
                  <a:lnTo>
                    <a:pt x="735" y="487"/>
                  </a:lnTo>
                  <a:lnTo>
                    <a:pt x="735" y="463"/>
                  </a:lnTo>
                  <a:lnTo>
                    <a:pt x="735" y="439"/>
                  </a:lnTo>
                  <a:lnTo>
                    <a:pt x="735" y="431"/>
                  </a:lnTo>
                  <a:lnTo>
                    <a:pt x="735" y="423"/>
                  </a:lnTo>
                  <a:lnTo>
                    <a:pt x="727" y="407"/>
                  </a:lnTo>
                  <a:lnTo>
                    <a:pt x="703" y="391"/>
                  </a:lnTo>
                  <a:lnTo>
                    <a:pt x="679" y="391"/>
                  </a:lnTo>
                  <a:lnTo>
                    <a:pt x="639" y="383"/>
                  </a:lnTo>
                  <a:lnTo>
                    <a:pt x="639" y="359"/>
                  </a:lnTo>
                  <a:lnTo>
                    <a:pt x="631" y="343"/>
                  </a:lnTo>
                  <a:lnTo>
                    <a:pt x="631" y="335"/>
                  </a:lnTo>
                  <a:lnTo>
                    <a:pt x="631" y="327"/>
                  </a:lnTo>
                  <a:lnTo>
                    <a:pt x="615" y="327"/>
                  </a:lnTo>
                  <a:lnTo>
                    <a:pt x="591" y="303"/>
                  </a:lnTo>
                  <a:lnTo>
                    <a:pt x="575" y="303"/>
                  </a:lnTo>
                  <a:lnTo>
                    <a:pt x="575" y="295"/>
                  </a:lnTo>
                  <a:lnTo>
                    <a:pt x="543" y="287"/>
                  </a:lnTo>
                  <a:lnTo>
                    <a:pt x="543" y="271"/>
                  </a:lnTo>
                  <a:lnTo>
                    <a:pt x="559" y="271"/>
                  </a:lnTo>
                  <a:lnTo>
                    <a:pt x="575" y="263"/>
                  </a:lnTo>
                  <a:lnTo>
                    <a:pt x="559" y="239"/>
                  </a:lnTo>
                  <a:lnTo>
                    <a:pt x="543" y="239"/>
                  </a:lnTo>
                  <a:lnTo>
                    <a:pt x="543" y="247"/>
                  </a:lnTo>
                  <a:lnTo>
                    <a:pt x="519" y="263"/>
                  </a:lnTo>
                  <a:lnTo>
                    <a:pt x="519" y="247"/>
                  </a:lnTo>
                  <a:lnTo>
                    <a:pt x="511" y="239"/>
                  </a:lnTo>
                  <a:lnTo>
                    <a:pt x="503" y="231"/>
                  </a:lnTo>
                  <a:lnTo>
                    <a:pt x="447" y="183"/>
                  </a:lnTo>
                  <a:lnTo>
                    <a:pt x="423" y="175"/>
                  </a:lnTo>
                  <a:lnTo>
                    <a:pt x="407" y="175"/>
                  </a:lnTo>
                  <a:lnTo>
                    <a:pt x="399" y="175"/>
                  </a:lnTo>
                  <a:lnTo>
                    <a:pt x="367" y="159"/>
                  </a:lnTo>
                  <a:lnTo>
                    <a:pt x="343" y="143"/>
                  </a:lnTo>
                  <a:lnTo>
                    <a:pt x="311" y="135"/>
                  </a:lnTo>
                  <a:lnTo>
                    <a:pt x="279" y="111"/>
                  </a:lnTo>
                  <a:lnTo>
                    <a:pt x="263" y="111"/>
                  </a:lnTo>
                  <a:lnTo>
                    <a:pt x="232" y="80"/>
                  </a:lnTo>
                  <a:lnTo>
                    <a:pt x="184" y="64"/>
                  </a:lnTo>
                  <a:lnTo>
                    <a:pt x="176" y="56"/>
                  </a:lnTo>
                  <a:lnTo>
                    <a:pt x="176" y="48"/>
                  </a:lnTo>
                  <a:lnTo>
                    <a:pt x="168" y="24"/>
                  </a:lnTo>
                  <a:lnTo>
                    <a:pt x="120" y="24"/>
                  </a:lnTo>
                  <a:lnTo>
                    <a:pt x="96" y="24"/>
                  </a:lnTo>
                  <a:lnTo>
                    <a:pt x="80" y="24"/>
                  </a:lnTo>
                  <a:lnTo>
                    <a:pt x="64" y="24"/>
                  </a:lnTo>
                  <a:lnTo>
                    <a:pt x="56" y="8"/>
                  </a:lnTo>
                  <a:lnTo>
                    <a:pt x="24" y="0"/>
                  </a:lnTo>
                  <a:lnTo>
                    <a:pt x="8" y="0"/>
                  </a:lnTo>
                  <a:lnTo>
                    <a:pt x="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398" name="Freeform 22"/>
            <p:cNvSpPr>
              <a:spLocks/>
            </p:cNvSpPr>
            <p:nvPr/>
          </p:nvSpPr>
          <p:spPr bwMode="auto">
            <a:xfrm>
              <a:off x="1303" y="3257"/>
              <a:ext cx="144" cy="208"/>
            </a:xfrm>
            <a:custGeom>
              <a:avLst/>
              <a:gdLst>
                <a:gd name="T0" fmla="*/ 8 w 144"/>
                <a:gd name="T1" fmla="*/ 0 h 208"/>
                <a:gd name="T2" fmla="*/ 40 w 144"/>
                <a:gd name="T3" fmla="*/ 8 h 208"/>
                <a:gd name="T4" fmla="*/ 32 w 144"/>
                <a:gd name="T5" fmla="*/ 8 h 208"/>
                <a:gd name="T6" fmla="*/ 32 w 144"/>
                <a:gd name="T7" fmla="*/ 16 h 208"/>
                <a:gd name="T8" fmla="*/ 32 w 144"/>
                <a:gd name="T9" fmla="*/ 48 h 208"/>
                <a:gd name="T10" fmla="*/ 8 w 144"/>
                <a:gd name="T11" fmla="*/ 48 h 208"/>
                <a:gd name="T12" fmla="*/ 0 w 144"/>
                <a:gd name="T13" fmla="*/ 48 h 208"/>
                <a:gd name="T14" fmla="*/ 8 w 144"/>
                <a:gd name="T15" fmla="*/ 56 h 208"/>
                <a:gd name="T16" fmla="*/ 8 w 144"/>
                <a:gd name="T17" fmla="*/ 72 h 208"/>
                <a:gd name="T18" fmla="*/ 8 w 144"/>
                <a:gd name="T19" fmla="*/ 88 h 208"/>
                <a:gd name="T20" fmla="*/ 8 w 144"/>
                <a:gd name="T21" fmla="*/ 104 h 208"/>
                <a:gd name="T22" fmla="*/ 8 w 144"/>
                <a:gd name="T23" fmla="*/ 128 h 208"/>
                <a:gd name="T24" fmla="*/ 8 w 144"/>
                <a:gd name="T25" fmla="*/ 152 h 208"/>
                <a:gd name="T26" fmla="*/ 8 w 144"/>
                <a:gd name="T27" fmla="*/ 160 h 208"/>
                <a:gd name="T28" fmla="*/ 8 w 144"/>
                <a:gd name="T29" fmla="*/ 184 h 208"/>
                <a:gd name="T30" fmla="*/ 32 w 144"/>
                <a:gd name="T31" fmla="*/ 192 h 208"/>
                <a:gd name="T32" fmla="*/ 40 w 144"/>
                <a:gd name="T33" fmla="*/ 208 h 208"/>
                <a:gd name="T34" fmla="*/ 48 w 144"/>
                <a:gd name="T35" fmla="*/ 208 h 208"/>
                <a:gd name="T36" fmla="*/ 56 w 144"/>
                <a:gd name="T37" fmla="*/ 208 h 208"/>
                <a:gd name="T38" fmla="*/ 88 w 144"/>
                <a:gd name="T39" fmla="*/ 208 h 208"/>
                <a:gd name="T40" fmla="*/ 88 w 144"/>
                <a:gd name="T41" fmla="*/ 208 h 208"/>
                <a:gd name="T42" fmla="*/ 88 w 144"/>
                <a:gd name="T43" fmla="*/ 192 h 208"/>
                <a:gd name="T44" fmla="*/ 104 w 144"/>
                <a:gd name="T45" fmla="*/ 192 h 208"/>
                <a:gd name="T46" fmla="*/ 112 w 144"/>
                <a:gd name="T47" fmla="*/ 192 h 208"/>
                <a:gd name="T48" fmla="*/ 136 w 144"/>
                <a:gd name="T49" fmla="*/ 184 h 208"/>
                <a:gd name="T50" fmla="*/ 136 w 144"/>
                <a:gd name="T51" fmla="*/ 160 h 208"/>
                <a:gd name="T52" fmla="*/ 144 w 144"/>
                <a:gd name="T53" fmla="*/ 136 h 208"/>
                <a:gd name="T54" fmla="*/ 136 w 144"/>
                <a:gd name="T55" fmla="*/ 128 h 208"/>
                <a:gd name="T56" fmla="*/ 112 w 144"/>
                <a:gd name="T57" fmla="*/ 120 h 208"/>
                <a:gd name="T58" fmla="*/ 112 w 144"/>
                <a:gd name="T59" fmla="*/ 104 h 208"/>
                <a:gd name="T60" fmla="*/ 88 w 144"/>
                <a:gd name="T61" fmla="*/ 56 h 208"/>
                <a:gd name="T62" fmla="*/ 56 w 144"/>
                <a:gd name="T63" fmla="*/ 8 h 208"/>
                <a:gd name="T64" fmla="*/ 48 w 144"/>
                <a:gd name="T65" fmla="*/ 8 h 208"/>
                <a:gd name="T66" fmla="*/ 40 w 144"/>
                <a:gd name="T67" fmla="*/ 0 h 208"/>
                <a:gd name="T68" fmla="*/ 32 w 144"/>
                <a:gd name="T69" fmla="*/ 0 h 208"/>
                <a:gd name="T70" fmla="*/ 8 w 144"/>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08">
                  <a:moveTo>
                    <a:pt x="8" y="0"/>
                  </a:moveTo>
                  <a:lnTo>
                    <a:pt x="40" y="8"/>
                  </a:lnTo>
                  <a:lnTo>
                    <a:pt x="32" y="8"/>
                  </a:lnTo>
                  <a:lnTo>
                    <a:pt x="32" y="16"/>
                  </a:lnTo>
                  <a:lnTo>
                    <a:pt x="32" y="48"/>
                  </a:lnTo>
                  <a:lnTo>
                    <a:pt x="8" y="48"/>
                  </a:lnTo>
                  <a:lnTo>
                    <a:pt x="0" y="48"/>
                  </a:lnTo>
                  <a:lnTo>
                    <a:pt x="8" y="56"/>
                  </a:lnTo>
                  <a:lnTo>
                    <a:pt x="8" y="72"/>
                  </a:lnTo>
                  <a:lnTo>
                    <a:pt x="8" y="88"/>
                  </a:lnTo>
                  <a:lnTo>
                    <a:pt x="8" y="104"/>
                  </a:lnTo>
                  <a:lnTo>
                    <a:pt x="8" y="128"/>
                  </a:lnTo>
                  <a:lnTo>
                    <a:pt x="8" y="152"/>
                  </a:lnTo>
                  <a:lnTo>
                    <a:pt x="8" y="160"/>
                  </a:lnTo>
                  <a:lnTo>
                    <a:pt x="8" y="184"/>
                  </a:lnTo>
                  <a:lnTo>
                    <a:pt x="32" y="192"/>
                  </a:lnTo>
                  <a:lnTo>
                    <a:pt x="40" y="208"/>
                  </a:lnTo>
                  <a:lnTo>
                    <a:pt x="48" y="208"/>
                  </a:lnTo>
                  <a:lnTo>
                    <a:pt x="56" y="208"/>
                  </a:lnTo>
                  <a:lnTo>
                    <a:pt x="88" y="208"/>
                  </a:lnTo>
                  <a:lnTo>
                    <a:pt x="88" y="208"/>
                  </a:lnTo>
                  <a:lnTo>
                    <a:pt x="88" y="192"/>
                  </a:lnTo>
                  <a:lnTo>
                    <a:pt x="104" y="192"/>
                  </a:lnTo>
                  <a:lnTo>
                    <a:pt x="112" y="192"/>
                  </a:lnTo>
                  <a:lnTo>
                    <a:pt x="136" y="184"/>
                  </a:lnTo>
                  <a:lnTo>
                    <a:pt x="136" y="160"/>
                  </a:lnTo>
                  <a:lnTo>
                    <a:pt x="144" y="136"/>
                  </a:lnTo>
                  <a:lnTo>
                    <a:pt x="136" y="128"/>
                  </a:lnTo>
                  <a:lnTo>
                    <a:pt x="112" y="120"/>
                  </a:lnTo>
                  <a:lnTo>
                    <a:pt x="112" y="104"/>
                  </a:lnTo>
                  <a:lnTo>
                    <a:pt x="88" y="56"/>
                  </a:lnTo>
                  <a:lnTo>
                    <a:pt x="56" y="8"/>
                  </a:lnTo>
                  <a:lnTo>
                    <a:pt x="48" y="8"/>
                  </a:lnTo>
                  <a:lnTo>
                    <a:pt x="40" y="0"/>
                  </a:lnTo>
                  <a:lnTo>
                    <a:pt x="32" y="0"/>
                  </a:lnTo>
                  <a:lnTo>
                    <a:pt x="8"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1399" name="Freeform 23"/>
            <p:cNvSpPr>
              <a:spLocks/>
            </p:cNvSpPr>
            <p:nvPr/>
          </p:nvSpPr>
          <p:spPr bwMode="auto">
            <a:xfrm>
              <a:off x="3101" y="2570"/>
              <a:ext cx="151" cy="120"/>
            </a:xfrm>
            <a:custGeom>
              <a:avLst/>
              <a:gdLst>
                <a:gd name="T0" fmla="*/ 151 w 151"/>
                <a:gd name="T1" fmla="*/ 0 h 120"/>
                <a:gd name="T2" fmla="*/ 119 w 151"/>
                <a:gd name="T3" fmla="*/ 0 h 120"/>
                <a:gd name="T4" fmla="*/ 96 w 151"/>
                <a:gd name="T5" fmla="*/ 16 h 120"/>
                <a:gd name="T6" fmla="*/ 72 w 151"/>
                <a:gd name="T7" fmla="*/ 16 h 120"/>
                <a:gd name="T8" fmla="*/ 56 w 151"/>
                <a:gd name="T9" fmla="*/ 16 h 120"/>
                <a:gd name="T10" fmla="*/ 48 w 151"/>
                <a:gd name="T11" fmla="*/ 32 h 120"/>
                <a:gd name="T12" fmla="*/ 24 w 151"/>
                <a:gd name="T13" fmla="*/ 48 h 120"/>
                <a:gd name="T14" fmla="*/ 24 w 151"/>
                <a:gd name="T15" fmla="*/ 48 h 120"/>
                <a:gd name="T16" fmla="*/ 8 w 151"/>
                <a:gd name="T17" fmla="*/ 48 h 120"/>
                <a:gd name="T18" fmla="*/ 0 w 151"/>
                <a:gd name="T19" fmla="*/ 64 h 120"/>
                <a:gd name="T20" fmla="*/ 0 w 151"/>
                <a:gd name="T21" fmla="*/ 72 h 120"/>
                <a:gd name="T22" fmla="*/ 0 w 151"/>
                <a:gd name="T23" fmla="*/ 72 h 120"/>
                <a:gd name="T24" fmla="*/ 0 w 151"/>
                <a:gd name="T25" fmla="*/ 104 h 120"/>
                <a:gd name="T26" fmla="*/ 8 w 151"/>
                <a:gd name="T27" fmla="*/ 112 h 120"/>
                <a:gd name="T28" fmla="*/ 24 w 151"/>
                <a:gd name="T29" fmla="*/ 120 h 120"/>
                <a:gd name="T30" fmla="*/ 48 w 151"/>
                <a:gd name="T31" fmla="*/ 120 h 120"/>
                <a:gd name="T32" fmla="*/ 72 w 151"/>
                <a:gd name="T33" fmla="*/ 120 h 120"/>
                <a:gd name="T34" fmla="*/ 88 w 151"/>
                <a:gd name="T35" fmla="*/ 120 h 120"/>
                <a:gd name="T36" fmla="*/ 96 w 151"/>
                <a:gd name="T37" fmla="*/ 112 h 120"/>
                <a:gd name="T38" fmla="*/ 96 w 151"/>
                <a:gd name="T39" fmla="*/ 104 h 120"/>
                <a:gd name="T40" fmla="*/ 104 w 151"/>
                <a:gd name="T41" fmla="*/ 72 h 120"/>
                <a:gd name="T42" fmla="*/ 119 w 151"/>
                <a:gd name="T43" fmla="*/ 72 h 120"/>
                <a:gd name="T44" fmla="*/ 119 w 151"/>
                <a:gd name="T45" fmla="*/ 64 h 120"/>
                <a:gd name="T46" fmla="*/ 143 w 151"/>
                <a:gd name="T47" fmla="*/ 32 h 120"/>
                <a:gd name="T48" fmla="*/ 151 w 151"/>
                <a:gd name="T49" fmla="*/ 32 h 120"/>
                <a:gd name="T50" fmla="*/ 151 w 151"/>
                <a:gd name="T51" fmla="*/ 16 h 120"/>
                <a:gd name="T52" fmla="*/ 151 w 151"/>
                <a:gd name="T5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120">
                  <a:moveTo>
                    <a:pt x="151" y="0"/>
                  </a:moveTo>
                  <a:lnTo>
                    <a:pt x="119" y="0"/>
                  </a:lnTo>
                  <a:lnTo>
                    <a:pt x="96" y="16"/>
                  </a:lnTo>
                  <a:lnTo>
                    <a:pt x="72" y="16"/>
                  </a:lnTo>
                  <a:lnTo>
                    <a:pt x="56" y="16"/>
                  </a:lnTo>
                  <a:lnTo>
                    <a:pt x="48" y="32"/>
                  </a:lnTo>
                  <a:lnTo>
                    <a:pt x="24" y="48"/>
                  </a:lnTo>
                  <a:lnTo>
                    <a:pt x="24" y="48"/>
                  </a:lnTo>
                  <a:lnTo>
                    <a:pt x="8" y="48"/>
                  </a:lnTo>
                  <a:lnTo>
                    <a:pt x="0" y="64"/>
                  </a:lnTo>
                  <a:lnTo>
                    <a:pt x="0" y="72"/>
                  </a:lnTo>
                  <a:lnTo>
                    <a:pt x="0" y="72"/>
                  </a:lnTo>
                  <a:lnTo>
                    <a:pt x="0" y="104"/>
                  </a:lnTo>
                  <a:lnTo>
                    <a:pt x="8" y="112"/>
                  </a:lnTo>
                  <a:lnTo>
                    <a:pt x="24" y="120"/>
                  </a:lnTo>
                  <a:lnTo>
                    <a:pt x="48" y="120"/>
                  </a:lnTo>
                  <a:lnTo>
                    <a:pt x="72" y="120"/>
                  </a:lnTo>
                  <a:lnTo>
                    <a:pt x="88" y="120"/>
                  </a:lnTo>
                  <a:lnTo>
                    <a:pt x="96" y="112"/>
                  </a:lnTo>
                  <a:lnTo>
                    <a:pt x="96" y="104"/>
                  </a:lnTo>
                  <a:lnTo>
                    <a:pt x="104" y="72"/>
                  </a:lnTo>
                  <a:lnTo>
                    <a:pt x="119" y="72"/>
                  </a:lnTo>
                  <a:lnTo>
                    <a:pt x="119" y="64"/>
                  </a:lnTo>
                  <a:lnTo>
                    <a:pt x="143" y="32"/>
                  </a:lnTo>
                  <a:lnTo>
                    <a:pt x="151" y="32"/>
                  </a:lnTo>
                  <a:lnTo>
                    <a:pt x="151" y="16"/>
                  </a:lnTo>
                  <a:lnTo>
                    <a:pt x="151"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0" name="Freeform 24"/>
            <p:cNvSpPr>
              <a:spLocks/>
            </p:cNvSpPr>
            <p:nvPr/>
          </p:nvSpPr>
          <p:spPr bwMode="auto">
            <a:xfrm>
              <a:off x="4115" y="2786"/>
              <a:ext cx="88" cy="80"/>
            </a:xfrm>
            <a:custGeom>
              <a:avLst/>
              <a:gdLst>
                <a:gd name="T0" fmla="*/ 32 w 88"/>
                <a:gd name="T1" fmla="*/ 0 h 80"/>
                <a:gd name="T2" fmla="*/ 32 w 88"/>
                <a:gd name="T3" fmla="*/ 0 h 80"/>
                <a:gd name="T4" fmla="*/ 8 w 88"/>
                <a:gd name="T5" fmla="*/ 8 h 80"/>
                <a:gd name="T6" fmla="*/ 0 w 88"/>
                <a:gd name="T7" fmla="*/ 32 h 80"/>
                <a:gd name="T8" fmla="*/ 8 w 88"/>
                <a:gd name="T9" fmla="*/ 32 h 80"/>
                <a:gd name="T10" fmla="*/ 48 w 88"/>
                <a:gd name="T11" fmla="*/ 40 h 80"/>
                <a:gd name="T12" fmla="*/ 72 w 88"/>
                <a:gd name="T13" fmla="*/ 72 h 80"/>
                <a:gd name="T14" fmla="*/ 88 w 88"/>
                <a:gd name="T15" fmla="*/ 80 h 80"/>
                <a:gd name="T16" fmla="*/ 88 w 88"/>
                <a:gd name="T17" fmla="*/ 72 h 80"/>
                <a:gd name="T18" fmla="*/ 88 w 88"/>
                <a:gd name="T19" fmla="*/ 40 h 80"/>
                <a:gd name="T20" fmla="*/ 88 w 88"/>
                <a:gd name="T21" fmla="*/ 40 h 80"/>
                <a:gd name="T22" fmla="*/ 72 w 88"/>
                <a:gd name="T23" fmla="*/ 32 h 80"/>
                <a:gd name="T24" fmla="*/ 72 w 88"/>
                <a:gd name="T25" fmla="*/ 32 h 80"/>
                <a:gd name="T26" fmla="*/ 48 w 88"/>
                <a:gd name="T27" fmla="*/ 8 h 80"/>
                <a:gd name="T28" fmla="*/ 32 w 88"/>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80">
                  <a:moveTo>
                    <a:pt x="32" y="0"/>
                  </a:moveTo>
                  <a:lnTo>
                    <a:pt x="32" y="0"/>
                  </a:lnTo>
                  <a:lnTo>
                    <a:pt x="8" y="8"/>
                  </a:lnTo>
                  <a:lnTo>
                    <a:pt x="0" y="32"/>
                  </a:lnTo>
                  <a:lnTo>
                    <a:pt x="8" y="32"/>
                  </a:lnTo>
                  <a:lnTo>
                    <a:pt x="48" y="40"/>
                  </a:lnTo>
                  <a:lnTo>
                    <a:pt x="72" y="72"/>
                  </a:lnTo>
                  <a:lnTo>
                    <a:pt x="88" y="80"/>
                  </a:lnTo>
                  <a:lnTo>
                    <a:pt x="88" y="72"/>
                  </a:lnTo>
                  <a:lnTo>
                    <a:pt x="88" y="40"/>
                  </a:lnTo>
                  <a:lnTo>
                    <a:pt x="88" y="40"/>
                  </a:lnTo>
                  <a:lnTo>
                    <a:pt x="72" y="32"/>
                  </a:lnTo>
                  <a:lnTo>
                    <a:pt x="72" y="32"/>
                  </a:lnTo>
                  <a:lnTo>
                    <a:pt x="48" y="8"/>
                  </a:lnTo>
                  <a:lnTo>
                    <a:pt x="3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1" name="Freeform 25"/>
            <p:cNvSpPr>
              <a:spLocks/>
            </p:cNvSpPr>
            <p:nvPr/>
          </p:nvSpPr>
          <p:spPr bwMode="auto">
            <a:xfrm>
              <a:off x="4147" y="2866"/>
              <a:ext cx="56" cy="48"/>
            </a:xfrm>
            <a:custGeom>
              <a:avLst/>
              <a:gdLst>
                <a:gd name="T0" fmla="*/ 24 w 56"/>
                <a:gd name="T1" fmla="*/ 0 h 48"/>
                <a:gd name="T2" fmla="*/ 16 w 56"/>
                <a:gd name="T3" fmla="*/ 0 h 48"/>
                <a:gd name="T4" fmla="*/ 16 w 56"/>
                <a:gd name="T5" fmla="*/ 8 h 48"/>
                <a:gd name="T6" fmla="*/ 0 w 56"/>
                <a:gd name="T7" fmla="*/ 8 h 48"/>
                <a:gd name="T8" fmla="*/ 0 w 56"/>
                <a:gd name="T9" fmla="*/ 24 h 48"/>
                <a:gd name="T10" fmla="*/ 16 w 56"/>
                <a:gd name="T11" fmla="*/ 32 h 48"/>
                <a:gd name="T12" fmla="*/ 24 w 56"/>
                <a:gd name="T13" fmla="*/ 40 h 48"/>
                <a:gd name="T14" fmla="*/ 24 w 56"/>
                <a:gd name="T15" fmla="*/ 48 h 48"/>
                <a:gd name="T16" fmla="*/ 40 w 56"/>
                <a:gd name="T17" fmla="*/ 48 h 48"/>
                <a:gd name="T18" fmla="*/ 56 w 56"/>
                <a:gd name="T19" fmla="*/ 48 h 48"/>
                <a:gd name="T20" fmla="*/ 56 w 56"/>
                <a:gd name="T21" fmla="*/ 40 h 48"/>
                <a:gd name="T22" fmla="*/ 56 w 56"/>
                <a:gd name="T23" fmla="*/ 32 h 48"/>
                <a:gd name="T24" fmla="*/ 40 w 56"/>
                <a:gd name="T25" fmla="*/ 16 h 48"/>
                <a:gd name="T26" fmla="*/ 24 w 56"/>
                <a:gd name="T27" fmla="*/ 8 h 48"/>
                <a:gd name="T28" fmla="*/ 24 w 56"/>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48">
                  <a:moveTo>
                    <a:pt x="24" y="0"/>
                  </a:moveTo>
                  <a:lnTo>
                    <a:pt x="16" y="0"/>
                  </a:lnTo>
                  <a:lnTo>
                    <a:pt x="16" y="8"/>
                  </a:lnTo>
                  <a:lnTo>
                    <a:pt x="0" y="8"/>
                  </a:lnTo>
                  <a:lnTo>
                    <a:pt x="0" y="24"/>
                  </a:lnTo>
                  <a:lnTo>
                    <a:pt x="16" y="32"/>
                  </a:lnTo>
                  <a:lnTo>
                    <a:pt x="24" y="40"/>
                  </a:lnTo>
                  <a:lnTo>
                    <a:pt x="24" y="48"/>
                  </a:lnTo>
                  <a:lnTo>
                    <a:pt x="40" y="48"/>
                  </a:lnTo>
                  <a:lnTo>
                    <a:pt x="56" y="48"/>
                  </a:lnTo>
                  <a:lnTo>
                    <a:pt x="56" y="40"/>
                  </a:lnTo>
                  <a:lnTo>
                    <a:pt x="56" y="32"/>
                  </a:lnTo>
                  <a:lnTo>
                    <a:pt x="40" y="16"/>
                  </a:lnTo>
                  <a:lnTo>
                    <a:pt x="24" y="8"/>
                  </a:lnTo>
                  <a:lnTo>
                    <a:pt x="24"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1402" name="Freeform 26"/>
            <p:cNvSpPr>
              <a:spLocks/>
            </p:cNvSpPr>
            <p:nvPr/>
          </p:nvSpPr>
          <p:spPr bwMode="auto">
            <a:xfrm>
              <a:off x="3867" y="2802"/>
              <a:ext cx="88" cy="56"/>
            </a:xfrm>
            <a:custGeom>
              <a:avLst/>
              <a:gdLst>
                <a:gd name="T0" fmla="*/ 0 w 88"/>
                <a:gd name="T1" fmla="*/ 8 h 56"/>
                <a:gd name="T2" fmla="*/ 8 w 88"/>
                <a:gd name="T3" fmla="*/ 0 h 56"/>
                <a:gd name="T4" fmla="*/ 32 w 88"/>
                <a:gd name="T5" fmla="*/ 0 h 56"/>
                <a:gd name="T6" fmla="*/ 48 w 88"/>
                <a:gd name="T7" fmla="*/ 8 h 56"/>
                <a:gd name="T8" fmla="*/ 80 w 88"/>
                <a:gd name="T9" fmla="*/ 8 h 56"/>
                <a:gd name="T10" fmla="*/ 88 w 88"/>
                <a:gd name="T11" fmla="*/ 16 h 56"/>
                <a:gd name="T12" fmla="*/ 88 w 88"/>
                <a:gd name="T13" fmla="*/ 48 h 56"/>
                <a:gd name="T14" fmla="*/ 80 w 88"/>
                <a:gd name="T15" fmla="*/ 56 h 56"/>
                <a:gd name="T16" fmla="*/ 48 w 88"/>
                <a:gd name="T17" fmla="*/ 56 h 56"/>
                <a:gd name="T18" fmla="*/ 32 w 88"/>
                <a:gd name="T19" fmla="*/ 48 h 56"/>
                <a:gd name="T20" fmla="*/ 8 w 88"/>
                <a:gd name="T21" fmla="*/ 16 h 56"/>
                <a:gd name="T22" fmla="*/ 0 w 88"/>
                <a:gd name="T2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56">
                  <a:moveTo>
                    <a:pt x="0" y="8"/>
                  </a:moveTo>
                  <a:lnTo>
                    <a:pt x="8" y="0"/>
                  </a:lnTo>
                  <a:lnTo>
                    <a:pt x="32" y="0"/>
                  </a:lnTo>
                  <a:lnTo>
                    <a:pt x="48" y="8"/>
                  </a:lnTo>
                  <a:lnTo>
                    <a:pt x="80" y="8"/>
                  </a:lnTo>
                  <a:lnTo>
                    <a:pt x="88" y="16"/>
                  </a:lnTo>
                  <a:lnTo>
                    <a:pt x="88" y="48"/>
                  </a:lnTo>
                  <a:lnTo>
                    <a:pt x="80" y="56"/>
                  </a:lnTo>
                  <a:lnTo>
                    <a:pt x="48" y="56"/>
                  </a:lnTo>
                  <a:lnTo>
                    <a:pt x="32" y="48"/>
                  </a:lnTo>
                  <a:lnTo>
                    <a:pt x="8" y="16"/>
                  </a:lnTo>
                  <a:lnTo>
                    <a:pt x="0"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3" name="Freeform 27"/>
            <p:cNvSpPr>
              <a:spLocks/>
            </p:cNvSpPr>
            <p:nvPr/>
          </p:nvSpPr>
          <p:spPr bwMode="auto">
            <a:xfrm>
              <a:off x="3979" y="2874"/>
              <a:ext cx="80" cy="64"/>
            </a:xfrm>
            <a:custGeom>
              <a:avLst/>
              <a:gdLst>
                <a:gd name="T0" fmla="*/ 72 w 80"/>
                <a:gd name="T1" fmla="*/ 8 h 64"/>
                <a:gd name="T2" fmla="*/ 72 w 80"/>
                <a:gd name="T3" fmla="*/ 0 h 64"/>
                <a:gd name="T4" fmla="*/ 48 w 80"/>
                <a:gd name="T5" fmla="*/ 0 h 64"/>
                <a:gd name="T6" fmla="*/ 16 w 80"/>
                <a:gd name="T7" fmla="*/ 0 h 64"/>
                <a:gd name="T8" fmla="*/ 0 w 80"/>
                <a:gd name="T9" fmla="*/ 0 h 64"/>
                <a:gd name="T10" fmla="*/ 0 w 80"/>
                <a:gd name="T11" fmla="*/ 16 h 64"/>
                <a:gd name="T12" fmla="*/ 0 w 80"/>
                <a:gd name="T13" fmla="*/ 40 h 64"/>
                <a:gd name="T14" fmla="*/ 0 w 80"/>
                <a:gd name="T15" fmla="*/ 48 h 64"/>
                <a:gd name="T16" fmla="*/ 16 w 80"/>
                <a:gd name="T17" fmla="*/ 64 h 64"/>
                <a:gd name="T18" fmla="*/ 24 w 80"/>
                <a:gd name="T19" fmla="*/ 48 h 64"/>
                <a:gd name="T20" fmla="*/ 48 w 80"/>
                <a:gd name="T21" fmla="*/ 40 h 64"/>
                <a:gd name="T22" fmla="*/ 72 w 80"/>
                <a:gd name="T23" fmla="*/ 16 h 64"/>
                <a:gd name="T24" fmla="*/ 80 w 80"/>
                <a:gd name="T25" fmla="*/ 16 h 64"/>
                <a:gd name="T26" fmla="*/ 72 w 80"/>
                <a:gd name="T2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64">
                  <a:moveTo>
                    <a:pt x="72" y="8"/>
                  </a:moveTo>
                  <a:lnTo>
                    <a:pt x="72" y="0"/>
                  </a:lnTo>
                  <a:lnTo>
                    <a:pt x="48" y="0"/>
                  </a:lnTo>
                  <a:lnTo>
                    <a:pt x="16" y="0"/>
                  </a:lnTo>
                  <a:lnTo>
                    <a:pt x="0" y="0"/>
                  </a:lnTo>
                  <a:lnTo>
                    <a:pt x="0" y="16"/>
                  </a:lnTo>
                  <a:lnTo>
                    <a:pt x="0" y="40"/>
                  </a:lnTo>
                  <a:lnTo>
                    <a:pt x="0" y="48"/>
                  </a:lnTo>
                  <a:lnTo>
                    <a:pt x="16" y="64"/>
                  </a:lnTo>
                  <a:lnTo>
                    <a:pt x="24" y="48"/>
                  </a:lnTo>
                  <a:lnTo>
                    <a:pt x="48" y="40"/>
                  </a:lnTo>
                  <a:lnTo>
                    <a:pt x="72" y="16"/>
                  </a:lnTo>
                  <a:lnTo>
                    <a:pt x="80" y="16"/>
                  </a:lnTo>
                  <a:lnTo>
                    <a:pt x="72"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4" name="Freeform 28"/>
            <p:cNvSpPr>
              <a:spLocks/>
            </p:cNvSpPr>
            <p:nvPr/>
          </p:nvSpPr>
          <p:spPr bwMode="auto">
            <a:xfrm>
              <a:off x="4027" y="2906"/>
              <a:ext cx="48" cy="96"/>
            </a:xfrm>
            <a:custGeom>
              <a:avLst/>
              <a:gdLst>
                <a:gd name="T0" fmla="*/ 48 w 48"/>
                <a:gd name="T1" fmla="*/ 0 h 96"/>
                <a:gd name="T2" fmla="*/ 40 w 48"/>
                <a:gd name="T3" fmla="*/ 0 h 96"/>
                <a:gd name="T4" fmla="*/ 32 w 48"/>
                <a:gd name="T5" fmla="*/ 8 h 96"/>
                <a:gd name="T6" fmla="*/ 0 w 48"/>
                <a:gd name="T7" fmla="*/ 56 h 96"/>
                <a:gd name="T8" fmla="*/ 0 w 48"/>
                <a:gd name="T9" fmla="*/ 80 h 96"/>
                <a:gd name="T10" fmla="*/ 16 w 48"/>
                <a:gd name="T11" fmla="*/ 88 h 96"/>
                <a:gd name="T12" fmla="*/ 32 w 48"/>
                <a:gd name="T13" fmla="*/ 96 h 96"/>
                <a:gd name="T14" fmla="*/ 40 w 48"/>
                <a:gd name="T15" fmla="*/ 96 h 96"/>
                <a:gd name="T16" fmla="*/ 48 w 48"/>
                <a:gd name="T17" fmla="*/ 96 h 96"/>
                <a:gd name="T18" fmla="*/ 48 w 48"/>
                <a:gd name="T19" fmla="*/ 80 h 96"/>
                <a:gd name="T20" fmla="*/ 48 w 48"/>
                <a:gd name="T21" fmla="*/ 56 h 96"/>
                <a:gd name="T22" fmla="*/ 48 w 48"/>
                <a:gd name="T23" fmla="*/ 8 h 96"/>
                <a:gd name="T24" fmla="*/ 48 w 48"/>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6">
                  <a:moveTo>
                    <a:pt x="48" y="0"/>
                  </a:moveTo>
                  <a:lnTo>
                    <a:pt x="40" y="0"/>
                  </a:lnTo>
                  <a:lnTo>
                    <a:pt x="32" y="8"/>
                  </a:lnTo>
                  <a:lnTo>
                    <a:pt x="0" y="56"/>
                  </a:lnTo>
                  <a:lnTo>
                    <a:pt x="0" y="80"/>
                  </a:lnTo>
                  <a:lnTo>
                    <a:pt x="16" y="88"/>
                  </a:lnTo>
                  <a:lnTo>
                    <a:pt x="32" y="96"/>
                  </a:lnTo>
                  <a:lnTo>
                    <a:pt x="40" y="96"/>
                  </a:lnTo>
                  <a:lnTo>
                    <a:pt x="48" y="96"/>
                  </a:lnTo>
                  <a:lnTo>
                    <a:pt x="48" y="80"/>
                  </a:lnTo>
                  <a:lnTo>
                    <a:pt x="48" y="56"/>
                  </a:lnTo>
                  <a:lnTo>
                    <a:pt x="48" y="8"/>
                  </a:lnTo>
                  <a:lnTo>
                    <a:pt x="48"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5" name="Freeform 29"/>
            <p:cNvSpPr>
              <a:spLocks/>
            </p:cNvSpPr>
            <p:nvPr/>
          </p:nvSpPr>
          <p:spPr bwMode="auto">
            <a:xfrm>
              <a:off x="4099" y="2898"/>
              <a:ext cx="32" cy="56"/>
            </a:xfrm>
            <a:custGeom>
              <a:avLst/>
              <a:gdLst>
                <a:gd name="T0" fmla="*/ 24 w 32"/>
                <a:gd name="T1" fmla="*/ 0 h 56"/>
                <a:gd name="T2" fmla="*/ 0 w 32"/>
                <a:gd name="T3" fmla="*/ 8 h 56"/>
                <a:gd name="T4" fmla="*/ 0 w 32"/>
                <a:gd name="T5" fmla="*/ 48 h 56"/>
                <a:gd name="T6" fmla="*/ 0 w 32"/>
                <a:gd name="T7" fmla="*/ 48 h 56"/>
                <a:gd name="T8" fmla="*/ 24 w 32"/>
                <a:gd name="T9" fmla="*/ 56 h 56"/>
                <a:gd name="T10" fmla="*/ 32 w 32"/>
                <a:gd name="T11" fmla="*/ 48 h 56"/>
                <a:gd name="T12" fmla="*/ 32 w 32"/>
                <a:gd name="T13" fmla="*/ 48 h 56"/>
                <a:gd name="T14" fmla="*/ 32 w 32"/>
                <a:gd name="T15" fmla="*/ 16 h 56"/>
                <a:gd name="T16" fmla="*/ 24 w 32"/>
                <a:gd name="T17" fmla="*/ 8 h 56"/>
                <a:gd name="T18" fmla="*/ 24 w 3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6">
                  <a:moveTo>
                    <a:pt x="24" y="0"/>
                  </a:moveTo>
                  <a:lnTo>
                    <a:pt x="0" y="8"/>
                  </a:lnTo>
                  <a:lnTo>
                    <a:pt x="0" y="48"/>
                  </a:lnTo>
                  <a:lnTo>
                    <a:pt x="0" y="48"/>
                  </a:lnTo>
                  <a:lnTo>
                    <a:pt x="24" y="56"/>
                  </a:lnTo>
                  <a:lnTo>
                    <a:pt x="32" y="48"/>
                  </a:lnTo>
                  <a:lnTo>
                    <a:pt x="32" y="48"/>
                  </a:lnTo>
                  <a:lnTo>
                    <a:pt x="32" y="16"/>
                  </a:lnTo>
                  <a:lnTo>
                    <a:pt x="24" y="8"/>
                  </a:lnTo>
                  <a:lnTo>
                    <a:pt x="24"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1406" name="Freeform 30"/>
            <p:cNvSpPr>
              <a:spLocks/>
            </p:cNvSpPr>
            <p:nvPr/>
          </p:nvSpPr>
          <p:spPr bwMode="auto">
            <a:xfrm>
              <a:off x="4123" y="2922"/>
              <a:ext cx="48" cy="40"/>
            </a:xfrm>
            <a:custGeom>
              <a:avLst/>
              <a:gdLst>
                <a:gd name="T0" fmla="*/ 24 w 48"/>
                <a:gd name="T1" fmla="*/ 16 h 40"/>
                <a:gd name="T2" fmla="*/ 32 w 48"/>
                <a:gd name="T3" fmla="*/ 0 h 40"/>
                <a:gd name="T4" fmla="*/ 48 w 48"/>
                <a:gd name="T5" fmla="*/ 0 h 40"/>
                <a:gd name="T6" fmla="*/ 48 w 48"/>
                <a:gd name="T7" fmla="*/ 16 h 40"/>
                <a:gd name="T8" fmla="*/ 48 w 48"/>
                <a:gd name="T9" fmla="*/ 32 h 40"/>
                <a:gd name="T10" fmla="*/ 32 w 48"/>
                <a:gd name="T11" fmla="*/ 40 h 40"/>
                <a:gd name="T12" fmla="*/ 24 w 48"/>
                <a:gd name="T13" fmla="*/ 40 h 40"/>
                <a:gd name="T14" fmla="*/ 0 w 48"/>
                <a:gd name="T15" fmla="*/ 32 h 40"/>
                <a:gd name="T16" fmla="*/ 0 w 48"/>
                <a:gd name="T17" fmla="*/ 16 h 40"/>
                <a:gd name="T18" fmla="*/ 24 w 48"/>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0">
                  <a:moveTo>
                    <a:pt x="24" y="16"/>
                  </a:moveTo>
                  <a:lnTo>
                    <a:pt x="32" y="0"/>
                  </a:lnTo>
                  <a:lnTo>
                    <a:pt x="48" y="0"/>
                  </a:lnTo>
                  <a:lnTo>
                    <a:pt x="48" y="16"/>
                  </a:lnTo>
                  <a:lnTo>
                    <a:pt x="48" y="32"/>
                  </a:lnTo>
                  <a:lnTo>
                    <a:pt x="32" y="40"/>
                  </a:lnTo>
                  <a:lnTo>
                    <a:pt x="24" y="40"/>
                  </a:lnTo>
                  <a:lnTo>
                    <a:pt x="0" y="32"/>
                  </a:lnTo>
                  <a:lnTo>
                    <a:pt x="0" y="16"/>
                  </a:lnTo>
                  <a:lnTo>
                    <a:pt x="24" y="1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7" name="Freeform 31"/>
            <p:cNvSpPr>
              <a:spLocks/>
            </p:cNvSpPr>
            <p:nvPr/>
          </p:nvSpPr>
          <p:spPr bwMode="auto">
            <a:xfrm>
              <a:off x="3907" y="3377"/>
              <a:ext cx="384" cy="479"/>
            </a:xfrm>
            <a:custGeom>
              <a:avLst/>
              <a:gdLst>
                <a:gd name="T0" fmla="*/ 368 w 384"/>
                <a:gd name="T1" fmla="*/ 8 h 479"/>
                <a:gd name="T2" fmla="*/ 336 w 384"/>
                <a:gd name="T3" fmla="*/ 40 h 479"/>
                <a:gd name="T4" fmla="*/ 296 w 384"/>
                <a:gd name="T5" fmla="*/ 56 h 479"/>
                <a:gd name="T6" fmla="*/ 272 w 384"/>
                <a:gd name="T7" fmla="*/ 88 h 479"/>
                <a:gd name="T8" fmla="*/ 240 w 384"/>
                <a:gd name="T9" fmla="*/ 88 h 479"/>
                <a:gd name="T10" fmla="*/ 160 w 384"/>
                <a:gd name="T11" fmla="*/ 88 h 479"/>
                <a:gd name="T12" fmla="*/ 136 w 384"/>
                <a:gd name="T13" fmla="*/ 88 h 479"/>
                <a:gd name="T14" fmla="*/ 96 w 384"/>
                <a:gd name="T15" fmla="*/ 96 h 479"/>
                <a:gd name="T16" fmla="*/ 56 w 384"/>
                <a:gd name="T17" fmla="*/ 128 h 479"/>
                <a:gd name="T18" fmla="*/ 48 w 384"/>
                <a:gd name="T19" fmla="*/ 144 h 479"/>
                <a:gd name="T20" fmla="*/ 40 w 384"/>
                <a:gd name="T21" fmla="*/ 151 h 479"/>
                <a:gd name="T22" fmla="*/ 40 w 384"/>
                <a:gd name="T23" fmla="*/ 175 h 479"/>
                <a:gd name="T24" fmla="*/ 48 w 384"/>
                <a:gd name="T25" fmla="*/ 215 h 479"/>
                <a:gd name="T26" fmla="*/ 40 w 384"/>
                <a:gd name="T27" fmla="*/ 239 h 479"/>
                <a:gd name="T28" fmla="*/ 0 w 384"/>
                <a:gd name="T29" fmla="*/ 303 h 479"/>
                <a:gd name="T30" fmla="*/ 0 w 384"/>
                <a:gd name="T31" fmla="*/ 335 h 479"/>
                <a:gd name="T32" fmla="*/ 0 w 384"/>
                <a:gd name="T33" fmla="*/ 367 h 479"/>
                <a:gd name="T34" fmla="*/ 8 w 384"/>
                <a:gd name="T35" fmla="*/ 367 h 479"/>
                <a:gd name="T36" fmla="*/ 48 w 384"/>
                <a:gd name="T37" fmla="*/ 383 h 479"/>
                <a:gd name="T38" fmla="*/ 48 w 384"/>
                <a:gd name="T39" fmla="*/ 463 h 479"/>
                <a:gd name="T40" fmla="*/ 56 w 384"/>
                <a:gd name="T41" fmla="*/ 479 h 479"/>
                <a:gd name="T42" fmla="*/ 88 w 384"/>
                <a:gd name="T43" fmla="*/ 471 h 479"/>
                <a:gd name="T44" fmla="*/ 96 w 384"/>
                <a:gd name="T45" fmla="*/ 439 h 479"/>
                <a:gd name="T46" fmla="*/ 96 w 384"/>
                <a:gd name="T47" fmla="*/ 415 h 479"/>
                <a:gd name="T48" fmla="*/ 88 w 384"/>
                <a:gd name="T49" fmla="*/ 367 h 479"/>
                <a:gd name="T50" fmla="*/ 88 w 384"/>
                <a:gd name="T51" fmla="*/ 327 h 479"/>
                <a:gd name="T52" fmla="*/ 104 w 384"/>
                <a:gd name="T53" fmla="*/ 303 h 479"/>
                <a:gd name="T54" fmla="*/ 136 w 384"/>
                <a:gd name="T55" fmla="*/ 303 h 479"/>
                <a:gd name="T56" fmla="*/ 136 w 384"/>
                <a:gd name="T57" fmla="*/ 335 h 479"/>
                <a:gd name="T58" fmla="*/ 152 w 384"/>
                <a:gd name="T59" fmla="*/ 367 h 479"/>
                <a:gd name="T60" fmla="*/ 160 w 384"/>
                <a:gd name="T61" fmla="*/ 383 h 479"/>
                <a:gd name="T62" fmla="*/ 192 w 384"/>
                <a:gd name="T63" fmla="*/ 399 h 479"/>
                <a:gd name="T64" fmla="*/ 224 w 384"/>
                <a:gd name="T65" fmla="*/ 375 h 479"/>
                <a:gd name="T66" fmla="*/ 248 w 384"/>
                <a:gd name="T67" fmla="*/ 367 h 479"/>
                <a:gd name="T68" fmla="*/ 248 w 384"/>
                <a:gd name="T69" fmla="*/ 351 h 479"/>
                <a:gd name="T70" fmla="*/ 240 w 384"/>
                <a:gd name="T71" fmla="*/ 335 h 479"/>
                <a:gd name="T72" fmla="*/ 208 w 384"/>
                <a:gd name="T73" fmla="*/ 327 h 479"/>
                <a:gd name="T74" fmla="*/ 224 w 384"/>
                <a:gd name="T75" fmla="*/ 303 h 479"/>
                <a:gd name="T76" fmla="*/ 192 w 384"/>
                <a:gd name="T77" fmla="*/ 271 h 479"/>
                <a:gd name="T78" fmla="*/ 160 w 384"/>
                <a:gd name="T79" fmla="*/ 239 h 479"/>
                <a:gd name="T80" fmla="*/ 176 w 384"/>
                <a:gd name="T81" fmla="*/ 239 h 479"/>
                <a:gd name="T82" fmla="*/ 208 w 384"/>
                <a:gd name="T83" fmla="*/ 231 h 479"/>
                <a:gd name="T84" fmla="*/ 272 w 384"/>
                <a:gd name="T85" fmla="*/ 175 h 479"/>
                <a:gd name="T86" fmla="*/ 208 w 384"/>
                <a:gd name="T87" fmla="*/ 175 h 479"/>
                <a:gd name="T88" fmla="*/ 152 w 384"/>
                <a:gd name="T89" fmla="*/ 207 h 479"/>
                <a:gd name="T90" fmla="*/ 136 w 384"/>
                <a:gd name="T91" fmla="*/ 231 h 479"/>
                <a:gd name="T92" fmla="*/ 104 w 384"/>
                <a:gd name="T93" fmla="*/ 231 h 479"/>
                <a:gd name="T94" fmla="*/ 88 w 384"/>
                <a:gd name="T95" fmla="*/ 215 h 479"/>
                <a:gd name="T96" fmla="*/ 64 w 384"/>
                <a:gd name="T97" fmla="*/ 175 h 479"/>
                <a:gd name="T98" fmla="*/ 64 w 384"/>
                <a:gd name="T99" fmla="*/ 144 h 479"/>
                <a:gd name="T100" fmla="*/ 96 w 384"/>
                <a:gd name="T101" fmla="*/ 144 h 479"/>
                <a:gd name="T102" fmla="*/ 160 w 384"/>
                <a:gd name="T103" fmla="*/ 128 h 479"/>
                <a:gd name="T104" fmla="*/ 224 w 384"/>
                <a:gd name="T105" fmla="*/ 112 h 479"/>
                <a:gd name="T106" fmla="*/ 296 w 384"/>
                <a:gd name="T107" fmla="*/ 104 h 479"/>
                <a:gd name="T108" fmla="*/ 328 w 384"/>
                <a:gd name="T109" fmla="*/ 96 h 479"/>
                <a:gd name="T110" fmla="*/ 352 w 384"/>
                <a:gd name="T111" fmla="*/ 56 h 479"/>
                <a:gd name="T112" fmla="*/ 368 w 384"/>
                <a:gd name="T113" fmla="*/ 40 h 479"/>
                <a:gd name="T114" fmla="*/ 384 w 384"/>
                <a:gd name="T11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4" h="479">
                  <a:moveTo>
                    <a:pt x="384" y="0"/>
                  </a:moveTo>
                  <a:lnTo>
                    <a:pt x="368" y="8"/>
                  </a:lnTo>
                  <a:lnTo>
                    <a:pt x="352" y="16"/>
                  </a:lnTo>
                  <a:lnTo>
                    <a:pt x="336" y="40"/>
                  </a:lnTo>
                  <a:lnTo>
                    <a:pt x="328" y="48"/>
                  </a:lnTo>
                  <a:lnTo>
                    <a:pt x="296" y="56"/>
                  </a:lnTo>
                  <a:lnTo>
                    <a:pt x="280" y="88"/>
                  </a:lnTo>
                  <a:lnTo>
                    <a:pt x="272" y="88"/>
                  </a:lnTo>
                  <a:lnTo>
                    <a:pt x="248" y="88"/>
                  </a:lnTo>
                  <a:lnTo>
                    <a:pt x="240" y="88"/>
                  </a:lnTo>
                  <a:lnTo>
                    <a:pt x="192" y="88"/>
                  </a:lnTo>
                  <a:lnTo>
                    <a:pt x="160" y="88"/>
                  </a:lnTo>
                  <a:lnTo>
                    <a:pt x="136" y="88"/>
                  </a:lnTo>
                  <a:lnTo>
                    <a:pt x="136" y="88"/>
                  </a:lnTo>
                  <a:lnTo>
                    <a:pt x="104" y="96"/>
                  </a:lnTo>
                  <a:lnTo>
                    <a:pt x="96" y="96"/>
                  </a:lnTo>
                  <a:lnTo>
                    <a:pt x="64" y="112"/>
                  </a:lnTo>
                  <a:lnTo>
                    <a:pt x="56" y="128"/>
                  </a:lnTo>
                  <a:lnTo>
                    <a:pt x="56" y="144"/>
                  </a:lnTo>
                  <a:lnTo>
                    <a:pt x="48" y="144"/>
                  </a:lnTo>
                  <a:lnTo>
                    <a:pt x="48" y="144"/>
                  </a:lnTo>
                  <a:lnTo>
                    <a:pt x="40" y="151"/>
                  </a:lnTo>
                  <a:lnTo>
                    <a:pt x="40" y="175"/>
                  </a:lnTo>
                  <a:lnTo>
                    <a:pt x="40" y="175"/>
                  </a:lnTo>
                  <a:lnTo>
                    <a:pt x="48" y="207"/>
                  </a:lnTo>
                  <a:lnTo>
                    <a:pt x="48" y="215"/>
                  </a:lnTo>
                  <a:lnTo>
                    <a:pt x="40" y="231"/>
                  </a:lnTo>
                  <a:lnTo>
                    <a:pt x="40" y="239"/>
                  </a:lnTo>
                  <a:lnTo>
                    <a:pt x="0" y="279"/>
                  </a:lnTo>
                  <a:lnTo>
                    <a:pt x="0" y="303"/>
                  </a:lnTo>
                  <a:lnTo>
                    <a:pt x="0" y="319"/>
                  </a:lnTo>
                  <a:lnTo>
                    <a:pt x="0" y="335"/>
                  </a:lnTo>
                  <a:lnTo>
                    <a:pt x="0" y="351"/>
                  </a:lnTo>
                  <a:lnTo>
                    <a:pt x="0" y="367"/>
                  </a:lnTo>
                  <a:lnTo>
                    <a:pt x="8" y="375"/>
                  </a:lnTo>
                  <a:lnTo>
                    <a:pt x="8" y="367"/>
                  </a:lnTo>
                  <a:lnTo>
                    <a:pt x="40" y="367"/>
                  </a:lnTo>
                  <a:lnTo>
                    <a:pt x="48" y="383"/>
                  </a:lnTo>
                  <a:lnTo>
                    <a:pt x="48" y="423"/>
                  </a:lnTo>
                  <a:lnTo>
                    <a:pt x="48" y="463"/>
                  </a:lnTo>
                  <a:lnTo>
                    <a:pt x="48" y="479"/>
                  </a:lnTo>
                  <a:lnTo>
                    <a:pt x="56" y="479"/>
                  </a:lnTo>
                  <a:lnTo>
                    <a:pt x="64" y="471"/>
                  </a:lnTo>
                  <a:lnTo>
                    <a:pt x="88" y="471"/>
                  </a:lnTo>
                  <a:lnTo>
                    <a:pt x="96" y="463"/>
                  </a:lnTo>
                  <a:lnTo>
                    <a:pt x="96" y="439"/>
                  </a:lnTo>
                  <a:lnTo>
                    <a:pt x="96" y="439"/>
                  </a:lnTo>
                  <a:lnTo>
                    <a:pt x="96" y="415"/>
                  </a:lnTo>
                  <a:lnTo>
                    <a:pt x="96" y="383"/>
                  </a:lnTo>
                  <a:lnTo>
                    <a:pt x="88" y="367"/>
                  </a:lnTo>
                  <a:lnTo>
                    <a:pt x="88" y="335"/>
                  </a:lnTo>
                  <a:lnTo>
                    <a:pt x="88" y="327"/>
                  </a:lnTo>
                  <a:lnTo>
                    <a:pt x="88" y="319"/>
                  </a:lnTo>
                  <a:lnTo>
                    <a:pt x="104" y="303"/>
                  </a:lnTo>
                  <a:lnTo>
                    <a:pt x="136" y="303"/>
                  </a:lnTo>
                  <a:lnTo>
                    <a:pt x="136" y="303"/>
                  </a:lnTo>
                  <a:lnTo>
                    <a:pt x="136" y="319"/>
                  </a:lnTo>
                  <a:lnTo>
                    <a:pt x="136" y="335"/>
                  </a:lnTo>
                  <a:lnTo>
                    <a:pt x="136" y="351"/>
                  </a:lnTo>
                  <a:lnTo>
                    <a:pt x="152" y="367"/>
                  </a:lnTo>
                  <a:lnTo>
                    <a:pt x="160" y="367"/>
                  </a:lnTo>
                  <a:lnTo>
                    <a:pt x="160" y="383"/>
                  </a:lnTo>
                  <a:lnTo>
                    <a:pt x="176" y="399"/>
                  </a:lnTo>
                  <a:lnTo>
                    <a:pt x="192" y="399"/>
                  </a:lnTo>
                  <a:lnTo>
                    <a:pt x="208" y="383"/>
                  </a:lnTo>
                  <a:lnTo>
                    <a:pt x="224" y="375"/>
                  </a:lnTo>
                  <a:lnTo>
                    <a:pt x="240" y="375"/>
                  </a:lnTo>
                  <a:lnTo>
                    <a:pt x="248" y="367"/>
                  </a:lnTo>
                  <a:lnTo>
                    <a:pt x="248" y="367"/>
                  </a:lnTo>
                  <a:lnTo>
                    <a:pt x="248" y="351"/>
                  </a:lnTo>
                  <a:lnTo>
                    <a:pt x="248" y="351"/>
                  </a:lnTo>
                  <a:lnTo>
                    <a:pt x="240" y="335"/>
                  </a:lnTo>
                  <a:lnTo>
                    <a:pt x="224" y="327"/>
                  </a:lnTo>
                  <a:lnTo>
                    <a:pt x="208" y="327"/>
                  </a:lnTo>
                  <a:lnTo>
                    <a:pt x="224" y="327"/>
                  </a:lnTo>
                  <a:lnTo>
                    <a:pt x="224" y="303"/>
                  </a:lnTo>
                  <a:lnTo>
                    <a:pt x="224" y="303"/>
                  </a:lnTo>
                  <a:lnTo>
                    <a:pt x="192" y="271"/>
                  </a:lnTo>
                  <a:lnTo>
                    <a:pt x="176" y="263"/>
                  </a:lnTo>
                  <a:lnTo>
                    <a:pt x="160" y="239"/>
                  </a:lnTo>
                  <a:lnTo>
                    <a:pt x="160" y="239"/>
                  </a:lnTo>
                  <a:lnTo>
                    <a:pt x="176" y="239"/>
                  </a:lnTo>
                  <a:lnTo>
                    <a:pt x="192" y="231"/>
                  </a:lnTo>
                  <a:lnTo>
                    <a:pt x="208" y="231"/>
                  </a:lnTo>
                  <a:lnTo>
                    <a:pt x="280" y="175"/>
                  </a:lnTo>
                  <a:lnTo>
                    <a:pt x="272" y="175"/>
                  </a:lnTo>
                  <a:lnTo>
                    <a:pt x="248" y="175"/>
                  </a:lnTo>
                  <a:lnTo>
                    <a:pt x="208" y="175"/>
                  </a:lnTo>
                  <a:lnTo>
                    <a:pt x="160" y="199"/>
                  </a:lnTo>
                  <a:lnTo>
                    <a:pt x="152" y="207"/>
                  </a:lnTo>
                  <a:lnTo>
                    <a:pt x="152" y="215"/>
                  </a:lnTo>
                  <a:lnTo>
                    <a:pt x="136" y="231"/>
                  </a:lnTo>
                  <a:lnTo>
                    <a:pt x="136" y="231"/>
                  </a:lnTo>
                  <a:lnTo>
                    <a:pt x="104" y="231"/>
                  </a:lnTo>
                  <a:lnTo>
                    <a:pt x="96" y="215"/>
                  </a:lnTo>
                  <a:lnTo>
                    <a:pt x="88" y="215"/>
                  </a:lnTo>
                  <a:lnTo>
                    <a:pt x="64" y="207"/>
                  </a:lnTo>
                  <a:lnTo>
                    <a:pt x="64" y="175"/>
                  </a:lnTo>
                  <a:lnTo>
                    <a:pt x="56" y="175"/>
                  </a:lnTo>
                  <a:lnTo>
                    <a:pt x="64" y="144"/>
                  </a:lnTo>
                  <a:lnTo>
                    <a:pt x="64" y="144"/>
                  </a:lnTo>
                  <a:lnTo>
                    <a:pt x="96" y="144"/>
                  </a:lnTo>
                  <a:lnTo>
                    <a:pt x="136" y="128"/>
                  </a:lnTo>
                  <a:lnTo>
                    <a:pt x="160" y="128"/>
                  </a:lnTo>
                  <a:lnTo>
                    <a:pt x="192" y="128"/>
                  </a:lnTo>
                  <a:lnTo>
                    <a:pt x="224" y="112"/>
                  </a:lnTo>
                  <a:lnTo>
                    <a:pt x="248" y="104"/>
                  </a:lnTo>
                  <a:lnTo>
                    <a:pt x="296" y="104"/>
                  </a:lnTo>
                  <a:lnTo>
                    <a:pt x="320" y="96"/>
                  </a:lnTo>
                  <a:lnTo>
                    <a:pt x="328" y="96"/>
                  </a:lnTo>
                  <a:lnTo>
                    <a:pt x="336" y="88"/>
                  </a:lnTo>
                  <a:lnTo>
                    <a:pt x="352" y="56"/>
                  </a:lnTo>
                  <a:lnTo>
                    <a:pt x="352" y="48"/>
                  </a:lnTo>
                  <a:lnTo>
                    <a:pt x="368" y="40"/>
                  </a:lnTo>
                  <a:lnTo>
                    <a:pt x="384" y="8"/>
                  </a:lnTo>
                  <a:lnTo>
                    <a:pt x="38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8" name="Freeform 32"/>
            <p:cNvSpPr>
              <a:spLocks/>
            </p:cNvSpPr>
            <p:nvPr/>
          </p:nvSpPr>
          <p:spPr bwMode="auto">
            <a:xfrm>
              <a:off x="4355" y="3608"/>
              <a:ext cx="88" cy="48"/>
            </a:xfrm>
            <a:custGeom>
              <a:avLst/>
              <a:gdLst>
                <a:gd name="T0" fmla="*/ 80 w 88"/>
                <a:gd name="T1" fmla="*/ 0 h 48"/>
                <a:gd name="T2" fmla="*/ 64 w 88"/>
                <a:gd name="T3" fmla="*/ 0 h 48"/>
                <a:gd name="T4" fmla="*/ 48 w 88"/>
                <a:gd name="T5" fmla="*/ 0 h 48"/>
                <a:gd name="T6" fmla="*/ 24 w 88"/>
                <a:gd name="T7" fmla="*/ 16 h 48"/>
                <a:gd name="T8" fmla="*/ 0 w 88"/>
                <a:gd name="T9" fmla="*/ 16 h 48"/>
                <a:gd name="T10" fmla="*/ 0 w 88"/>
                <a:gd name="T11" fmla="*/ 40 h 48"/>
                <a:gd name="T12" fmla="*/ 24 w 88"/>
                <a:gd name="T13" fmla="*/ 40 h 48"/>
                <a:gd name="T14" fmla="*/ 40 w 88"/>
                <a:gd name="T15" fmla="*/ 48 h 48"/>
                <a:gd name="T16" fmla="*/ 48 w 88"/>
                <a:gd name="T17" fmla="*/ 48 h 48"/>
                <a:gd name="T18" fmla="*/ 80 w 88"/>
                <a:gd name="T19" fmla="*/ 48 h 48"/>
                <a:gd name="T20" fmla="*/ 88 w 88"/>
                <a:gd name="T21" fmla="*/ 40 h 48"/>
                <a:gd name="T22" fmla="*/ 80 w 88"/>
                <a:gd name="T23" fmla="*/ 40 h 48"/>
                <a:gd name="T24" fmla="*/ 80 w 88"/>
                <a:gd name="T25" fmla="*/ 16 h 48"/>
                <a:gd name="T26" fmla="*/ 80 w 88"/>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48">
                  <a:moveTo>
                    <a:pt x="80" y="0"/>
                  </a:moveTo>
                  <a:lnTo>
                    <a:pt x="64" y="0"/>
                  </a:lnTo>
                  <a:lnTo>
                    <a:pt x="48" y="0"/>
                  </a:lnTo>
                  <a:lnTo>
                    <a:pt x="24" y="16"/>
                  </a:lnTo>
                  <a:lnTo>
                    <a:pt x="0" y="16"/>
                  </a:lnTo>
                  <a:lnTo>
                    <a:pt x="0" y="40"/>
                  </a:lnTo>
                  <a:lnTo>
                    <a:pt x="24" y="40"/>
                  </a:lnTo>
                  <a:lnTo>
                    <a:pt x="40" y="48"/>
                  </a:lnTo>
                  <a:lnTo>
                    <a:pt x="48" y="48"/>
                  </a:lnTo>
                  <a:lnTo>
                    <a:pt x="80" y="48"/>
                  </a:lnTo>
                  <a:lnTo>
                    <a:pt x="88" y="40"/>
                  </a:lnTo>
                  <a:lnTo>
                    <a:pt x="80" y="40"/>
                  </a:lnTo>
                  <a:lnTo>
                    <a:pt x="80" y="16"/>
                  </a:lnTo>
                  <a:lnTo>
                    <a:pt x="8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09" name="Freeform 33"/>
            <p:cNvSpPr>
              <a:spLocks/>
            </p:cNvSpPr>
            <p:nvPr/>
          </p:nvSpPr>
          <p:spPr bwMode="auto">
            <a:xfrm>
              <a:off x="4506" y="3536"/>
              <a:ext cx="168" cy="56"/>
            </a:xfrm>
            <a:custGeom>
              <a:avLst/>
              <a:gdLst>
                <a:gd name="T0" fmla="*/ 8 w 168"/>
                <a:gd name="T1" fmla="*/ 24 h 56"/>
                <a:gd name="T2" fmla="*/ 8 w 168"/>
                <a:gd name="T3" fmla="*/ 48 h 56"/>
                <a:gd name="T4" fmla="*/ 0 w 168"/>
                <a:gd name="T5" fmla="*/ 48 h 56"/>
                <a:gd name="T6" fmla="*/ 0 w 168"/>
                <a:gd name="T7" fmla="*/ 56 h 56"/>
                <a:gd name="T8" fmla="*/ 48 w 168"/>
                <a:gd name="T9" fmla="*/ 48 h 56"/>
                <a:gd name="T10" fmla="*/ 56 w 168"/>
                <a:gd name="T11" fmla="*/ 48 h 56"/>
                <a:gd name="T12" fmla="*/ 88 w 168"/>
                <a:gd name="T13" fmla="*/ 24 h 56"/>
                <a:gd name="T14" fmla="*/ 112 w 168"/>
                <a:gd name="T15" fmla="*/ 24 h 56"/>
                <a:gd name="T16" fmla="*/ 120 w 168"/>
                <a:gd name="T17" fmla="*/ 24 h 56"/>
                <a:gd name="T18" fmla="*/ 160 w 168"/>
                <a:gd name="T19" fmla="*/ 24 h 56"/>
                <a:gd name="T20" fmla="*/ 168 w 168"/>
                <a:gd name="T21" fmla="*/ 24 h 56"/>
                <a:gd name="T22" fmla="*/ 160 w 168"/>
                <a:gd name="T23" fmla="*/ 16 h 56"/>
                <a:gd name="T24" fmla="*/ 144 w 168"/>
                <a:gd name="T25" fmla="*/ 0 h 56"/>
                <a:gd name="T26" fmla="*/ 120 w 168"/>
                <a:gd name="T27" fmla="*/ 0 h 56"/>
                <a:gd name="T28" fmla="*/ 112 w 168"/>
                <a:gd name="T29" fmla="*/ 0 h 56"/>
                <a:gd name="T30" fmla="*/ 88 w 168"/>
                <a:gd name="T31" fmla="*/ 16 h 56"/>
                <a:gd name="T32" fmla="*/ 80 w 168"/>
                <a:gd name="T33" fmla="*/ 16 h 56"/>
                <a:gd name="T34" fmla="*/ 56 w 168"/>
                <a:gd name="T35" fmla="*/ 16 h 56"/>
                <a:gd name="T36" fmla="*/ 56 w 168"/>
                <a:gd name="T37" fmla="*/ 16 h 56"/>
                <a:gd name="T38" fmla="*/ 48 w 168"/>
                <a:gd name="T39" fmla="*/ 24 h 56"/>
                <a:gd name="T40" fmla="*/ 24 w 168"/>
                <a:gd name="T41" fmla="*/ 24 h 56"/>
                <a:gd name="T42" fmla="*/ 8 w 168"/>
                <a:gd name="T43"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56">
                  <a:moveTo>
                    <a:pt x="8" y="24"/>
                  </a:moveTo>
                  <a:lnTo>
                    <a:pt x="8" y="48"/>
                  </a:lnTo>
                  <a:lnTo>
                    <a:pt x="0" y="48"/>
                  </a:lnTo>
                  <a:lnTo>
                    <a:pt x="0" y="56"/>
                  </a:lnTo>
                  <a:lnTo>
                    <a:pt x="48" y="48"/>
                  </a:lnTo>
                  <a:lnTo>
                    <a:pt x="56" y="48"/>
                  </a:lnTo>
                  <a:lnTo>
                    <a:pt x="88" y="24"/>
                  </a:lnTo>
                  <a:lnTo>
                    <a:pt x="112" y="24"/>
                  </a:lnTo>
                  <a:lnTo>
                    <a:pt x="120" y="24"/>
                  </a:lnTo>
                  <a:lnTo>
                    <a:pt x="160" y="24"/>
                  </a:lnTo>
                  <a:lnTo>
                    <a:pt x="168" y="24"/>
                  </a:lnTo>
                  <a:lnTo>
                    <a:pt x="160" y="16"/>
                  </a:lnTo>
                  <a:lnTo>
                    <a:pt x="144" y="0"/>
                  </a:lnTo>
                  <a:lnTo>
                    <a:pt x="120" y="0"/>
                  </a:lnTo>
                  <a:lnTo>
                    <a:pt x="112" y="0"/>
                  </a:lnTo>
                  <a:lnTo>
                    <a:pt x="88" y="16"/>
                  </a:lnTo>
                  <a:lnTo>
                    <a:pt x="80" y="16"/>
                  </a:lnTo>
                  <a:lnTo>
                    <a:pt x="56" y="16"/>
                  </a:lnTo>
                  <a:lnTo>
                    <a:pt x="56" y="16"/>
                  </a:lnTo>
                  <a:lnTo>
                    <a:pt x="48" y="24"/>
                  </a:lnTo>
                  <a:lnTo>
                    <a:pt x="24" y="24"/>
                  </a:lnTo>
                  <a:lnTo>
                    <a:pt x="8" y="24"/>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0" name="Freeform 34"/>
            <p:cNvSpPr>
              <a:spLocks/>
            </p:cNvSpPr>
            <p:nvPr/>
          </p:nvSpPr>
          <p:spPr bwMode="auto">
            <a:xfrm>
              <a:off x="4435" y="3313"/>
              <a:ext cx="79" cy="152"/>
            </a:xfrm>
            <a:custGeom>
              <a:avLst/>
              <a:gdLst>
                <a:gd name="T0" fmla="*/ 16 w 79"/>
                <a:gd name="T1" fmla="*/ 0 h 152"/>
                <a:gd name="T2" fmla="*/ 16 w 79"/>
                <a:gd name="T3" fmla="*/ 8 h 152"/>
                <a:gd name="T4" fmla="*/ 0 w 79"/>
                <a:gd name="T5" fmla="*/ 8 h 152"/>
                <a:gd name="T6" fmla="*/ 0 w 79"/>
                <a:gd name="T7" fmla="*/ 32 h 152"/>
                <a:gd name="T8" fmla="*/ 0 w 79"/>
                <a:gd name="T9" fmla="*/ 32 h 152"/>
                <a:gd name="T10" fmla="*/ 0 w 79"/>
                <a:gd name="T11" fmla="*/ 48 h 152"/>
                <a:gd name="T12" fmla="*/ 0 w 79"/>
                <a:gd name="T13" fmla="*/ 80 h 152"/>
                <a:gd name="T14" fmla="*/ 16 w 79"/>
                <a:gd name="T15" fmla="*/ 96 h 152"/>
                <a:gd name="T16" fmla="*/ 16 w 79"/>
                <a:gd name="T17" fmla="*/ 112 h 152"/>
                <a:gd name="T18" fmla="*/ 16 w 79"/>
                <a:gd name="T19" fmla="*/ 112 h 152"/>
                <a:gd name="T20" fmla="*/ 16 w 79"/>
                <a:gd name="T21" fmla="*/ 136 h 152"/>
                <a:gd name="T22" fmla="*/ 32 w 79"/>
                <a:gd name="T23" fmla="*/ 136 h 152"/>
                <a:gd name="T24" fmla="*/ 48 w 79"/>
                <a:gd name="T25" fmla="*/ 136 h 152"/>
                <a:gd name="T26" fmla="*/ 55 w 79"/>
                <a:gd name="T27" fmla="*/ 152 h 152"/>
                <a:gd name="T28" fmla="*/ 55 w 79"/>
                <a:gd name="T29" fmla="*/ 136 h 152"/>
                <a:gd name="T30" fmla="*/ 55 w 79"/>
                <a:gd name="T31" fmla="*/ 136 h 152"/>
                <a:gd name="T32" fmla="*/ 48 w 79"/>
                <a:gd name="T33" fmla="*/ 112 h 152"/>
                <a:gd name="T34" fmla="*/ 48 w 79"/>
                <a:gd name="T35" fmla="*/ 96 h 152"/>
                <a:gd name="T36" fmla="*/ 32 w 79"/>
                <a:gd name="T37" fmla="*/ 88 h 152"/>
                <a:gd name="T38" fmla="*/ 79 w 79"/>
                <a:gd name="T39" fmla="*/ 80 h 152"/>
                <a:gd name="T40" fmla="*/ 55 w 79"/>
                <a:gd name="T41" fmla="*/ 64 h 152"/>
                <a:gd name="T42" fmla="*/ 79 w 79"/>
                <a:gd name="T43" fmla="*/ 8 h 152"/>
                <a:gd name="T44" fmla="*/ 48 w 79"/>
                <a:gd name="T45" fmla="*/ 32 h 152"/>
                <a:gd name="T46" fmla="*/ 16 w 79"/>
                <a:gd name="T47" fmla="*/ 48 h 152"/>
                <a:gd name="T48" fmla="*/ 32 w 79"/>
                <a:gd name="T49" fmla="*/ 32 h 152"/>
                <a:gd name="T50" fmla="*/ 16 w 79"/>
                <a:gd name="T51" fmla="*/ 8 h 152"/>
                <a:gd name="T52" fmla="*/ 16 w 79"/>
                <a:gd name="T5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152">
                  <a:moveTo>
                    <a:pt x="16" y="0"/>
                  </a:moveTo>
                  <a:lnTo>
                    <a:pt x="16" y="8"/>
                  </a:lnTo>
                  <a:lnTo>
                    <a:pt x="0" y="8"/>
                  </a:lnTo>
                  <a:lnTo>
                    <a:pt x="0" y="32"/>
                  </a:lnTo>
                  <a:lnTo>
                    <a:pt x="0" y="32"/>
                  </a:lnTo>
                  <a:lnTo>
                    <a:pt x="0" y="48"/>
                  </a:lnTo>
                  <a:lnTo>
                    <a:pt x="0" y="80"/>
                  </a:lnTo>
                  <a:lnTo>
                    <a:pt x="16" y="96"/>
                  </a:lnTo>
                  <a:lnTo>
                    <a:pt x="16" y="112"/>
                  </a:lnTo>
                  <a:lnTo>
                    <a:pt x="16" y="112"/>
                  </a:lnTo>
                  <a:lnTo>
                    <a:pt x="16" y="136"/>
                  </a:lnTo>
                  <a:lnTo>
                    <a:pt x="32" y="136"/>
                  </a:lnTo>
                  <a:lnTo>
                    <a:pt x="48" y="136"/>
                  </a:lnTo>
                  <a:lnTo>
                    <a:pt x="55" y="152"/>
                  </a:lnTo>
                  <a:lnTo>
                    <a:pt x="55" y="136"/>
                  </a:lnTo>
                  <a:lnTo>
                    <a:pt x="55" y="136"/>
                  </a:lnTo>
                  <a:lnTo>
                    <a:pt x="48" y="112"/>
                  </a:lnTo>
                  <a:lnTo>
                    <a:pt x="48" y="96"/>
                  </a:lnTo>
                  <a:lnTo>
                    <a:pt x="32" y="88"/>
                  </a:lnTo>
                  <a:lnTo>
                    <a:pt x="79" y="80"/>
                  </a:lnTo>
                  <a:lnTo>
                    <a:pt x="55" y="64"/>
                  </a:lnTo>
                  <a:lnTo>
                    <a:pt x="79" y="8"/>
                  </a:lnTo>
                  <a:lnTo>
                    <a:pt x="48" y="32"/>
                  </a:lnTo>
                  <a:lnTo>
                    <a:pt x="16" y="48"/>
                  </a:lnTo>
                  <a:lnTo>
                    <a:pt x="32" y="32"/>
                  </a:lnTo>
                  <a:lnTo>
                    <a:pt x="16" y="8"/>
                  </a:lnTo>
                  <a:lnTo>
                    <a:pt x="1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1" name="Freeform 35"/>
            <p:cNvSpPr>
              <a:spLocks/>
            </p:cNvSpPr>
            <p:nvPr/>
          </p:nvSpPr>
          <p:spPr bwMode="auto">
            <a:xfrm>
              <a:off x="4890" y="3592"/>
              <a:ext cx="48" cy="32"/>
            </a:xfrm>
            <a:custGeom>
              <a:avLst/>
              <a:gdLst>
                <a:gd name="T0" fmla="*/ 0 w 48"/>
                <a:gd name="T1" fmla="*/ 8 h 32"/>
                <a:gd name="T2" fmla="*/ 24 w 48"/>
                <a:gd name="T3" fmla="*/ 8 h 32"/>
                <a:gd name="T4" fmla="*/ 32 w 48"/>
                <a:gd name="T5" fmla="*/ 0 h 32"/>
                <a:gd name="T6" fmla="*/ 48 w 48"/>
                <a:gd name="T7" fmla="*/ 8 h 32"/>
                <a:gd name="T8" fmla="*/ 48 w 48"/>
                <a:gd name="T9" fmla="*/ 32 h 32"/>
                <a:gd name="T10" fmla="*/ 24 w 48"/>
                <a:gd name="T11" fmla="*/ 32 h 32"/>
                <a:gd name="T12" fmla="*/ 0 w 48"/>
                <a:gd name="T13" fmla="*/ 32 h 32"/>
                <a:gd name="T14" fmla="*/ 0 w 48"/>
                <a:gd name="T15" fmla="*/ 24 h 32"/>
                <a:gd name="T16" fmla="*/ 0 w 48"/>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0" y="8"/>
                  </a:moveTo>
                  <a:lnTo>
                    <a:pt x="24" y="8"/>
                  </a:lnTo>
                  <a:lnTo>
                    <a:pt x="32" y="0"/>
                  </a:lnTo>
                  <a:lnTo>
                    <a:pt x="48" y="8"/>
                  </a:lnTo>
                  <a:lnTo>
                    <a:pt x="48" y="32"/>
                  </a:lnTo>
                  <a:lnTo>
                    <a:pt x="24" y="32"/>
                  </a:lnTo>
                  <a:lnTo>
                    <a:pt x="0" y="32"/>
                  </a:lnTo>
                  <a:lnTo>
                    <a:pt x="0" y="24"/>
                  </a:lnTo>
                  <a:lnTo>
                    <a:pt x="0"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2" name="Freeform 36"/>
            <p:cNvSpPr>
              <a:spLocks/>
            </p:cNvSpPr>
            <p:nvPr/>
          </p:nvSpPr>
          <p:spPr bwMode="auto">
            <a:xfrm>
              <a:off x="4698" y="3760"/>
              <a:ext cx="56" cy="56"/>
            </a:xfrm>
            <a:custGeom>
              <a:avLst/>
              <a:gdLst>
                <a:gd name="T0" fmla="*/ 40 w 56"/>
                <a:gd name="T1" fmla="*/ 0 h 56"/>
                <a:gd name="T2" fmla="*/ 16 w 56"/>
                <a:gd name="T3" fmla="*/ 16 h 56"/>
                <a:gd name="T4" fmla="*/ 0 w 56"/>
                <a:gd name="T5" fmla="*/ 16 h 56"/>
                <a:gd name="T6" fmla="*/ 0 w 56"/>
                <a:gd name="T7" fmla="*/ 40 h 56"/>
                <a:gd name="T8" fmla="*/ 0 w 56"/>
                <a:gd name="T9" fmla="*/ 40 h 56"/>
                <a:gd name="T10" fmla="*/ 16 w 56"/>
                <a:gd name="T11" fmla="*/ 56 h 56"/>
                <a:gd name="T12" fmla="*/ 40 w 56"/>
                <a:gd name="T13" fmla="*/ 40 h 56"/>
                <a:gd name="T14" fmla="*/ 56 w 56"/>
                <a:gd name="T15" fmla="*/ 40 h 56"/>
                <a:gd name="T16" fmla="*/ 56 w 56"/>
                <a:gd name="T17" fmla="*/ 8 h 56"/>
                <a:gd name="T18" fmla="*/ 40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40" y="0"/>
                  </a:moveTo>
                  <a:lnTo>
                    <a:pt x="16" y="16"/>
                  </a:lnTo>
                  <a:lnTo>
                    <a:pt x="0" y="16"/>
                  </a:lnTo>
                  <a:lnTo>
                    <a:pt x="0" y="40"/>
                  </a:lnTo>
                  <a:lnTo>
                    <a:pt x="0" y="40"/>
                  </a:lnTo>
                  <a:lnTo>
                    <a:pt x="16" y="56"/>
                  </a:lnTo>
                  <a:lnTo>
                    <a:pt x="40" y="40"/>
                  </a:lnTo>
                  <a:lnTo>
                    <a:pt x="56" y="40"/>
                  </a:lnTo>
                  <a:lnTo>
                    <a:pt x="56" y="8"/>
                  </a:lnTo>
                  <a:lnTo>
                    <a:pt x="4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3" name="Freeform 37"/>
            <p:cNvSpPr>
              <a:spLocks/>
            </p:cNvSpPr>
            <p:nvPr/>
          </p:nvSpPr>
          <p:spPr bwMode="auto">
            <a:xfrm>
              <a:off x="4227" y="3888"/>
              <a:ext cx="248" cy="151"/>
            </a:xfrm>
            <a:custGeom>
              <a:avLst/>
              <a:gdLst>
                <a:gd name="T0" fmla="*/ 248 w 248"/>
                <a:gd name="T1" fmla="*/ 0 h 151"/>
                <a:gd name="T2" fmla="*/ 240 w 248"/>
                <a:gd name="T3" fmla="*/ 16 h 151"/>
                <a:gd name="T4" fmla="*/ 192 w 248"/>
                <a:gd name="T5" fmla="*/ 16 h 151"/>
                <a:gd name="T6" fmla="*/ 152 w 248"/>
                <a:gd name="T7" fmla="*/ 16 h 151"/>
                <a:gd name="T8" fmla="*/ 128 w 248"/>
                <a:gd name="T9" fmla="*/ 40 h 151"/>
                <a:gd name="T10" fmla="*/ 112 w 248"/>
                <a:gd name="T11" fmla="*/ 40 h 151"/>
                <a:gd name="T12" fmla="*/ 88 w 248"/>
                <a:gd name="T13" fmla="*/ 56 h 151"/>
                <a:gd name="T14" fmla="*/ 64 w 248"/>
                <a:gd name="T15" fmla="*/ 64 h 151"/>
                <a:gd name="T16" fmla="*/ 48 w 248"/>
                <a:gd name="T17" fmla="*/ 64 h 151"/>
                <a:gd name="T18" fmla="*/ 48 w 248"/>
                <a:gd name="T19" fmla="*/ 80 h 151"/>
                <a:gd name="T20" fmla="*/ 40 w 248"/>
                <a:gd name="T21" fmla="*/ 80 h 151"/>
                <a:gd name="T22" fmla="*/ 32 w 248"/>
                <a:gd name="T23" fmla="*/ 88 h 151"/>
                <a:gd name="T24" fmla="*/ 8 w 248"/>
                <a:gd name="T25" fmla="*/ 104 h 151"/>
                <a:gd name="T26" fmla="*/ 0 w 248"/>
                <a:gd name="T27" fmla="*/ 120 h 151"/>
                <a:gd name="T28" fmla="*/ 0 w 248"/>
                <a:gd name="T29" fmla="*/ 143 h 151"/>
                <a:gd name="T30" fmla="*/ 0 w 248"/>
                <a:gd name="T31" fmla="*/ 151 h 151"/>
                <a:gd name="T32" fmla="*/ 8 w 248"/>
                <a:gd name="T33" fmla="*/ 151 h 151"/>
                <a:gd name="T34" fmla="*/ 32 w 248"/>
                <a:gd name="T35" fmla="*/ 143 h 151"/>
                <a:gd name="T36" fmla="*/ 48 w 248"/>
                <a:gd name="T37" fmla="*/ 143 h 151"/>
                <a:gd name="T38" fmla="*/ 88 w 248"/>
                <a:gd name="T39" fmla="*/ 120 h 151"/>
                <a:gd name="T40" fmla="*/ 88 w 248"/>
                <a:gd name="T41" fmla="*/ 120 h 151"/>
                <a:gd name="T42" fmla="*/ 96 w 248"/>
                <a:gd name="T43" fmla="*/ 88 h 151"/>
                <a:gd name="T44" fmla="*/ 112 w 248"/>
                <a:gd name="T45" fmla="*/ 80 h 151"/>
                <a:gd name="T46" fmla="*/ 152 w 248"/>
                <a:gd name="T47" fmla="*/ 64 h 151"/>
                <a:gd name="T48" fmla="*/ 184 w 248"/>
                <a:gd name="T49" fmla="*/ 56 h 151"/>
                <a:gd name="T50" fmla="*/ 192 w 248"/>
                <a:gd name="T51" fmla="*/ 40 h 151"/>
                <a:gd name="T52" fmla="*/ 200 w 248"/>
                <a:gd name="T53" fmla="*/ 40 h 151"/>
                <a:gd name="T54" fmla="*/ 208 w 248"/>
                <a:gd name="T55" fmla="*/ 16 h 151"/>
                <a:gd name="T56" fmla="*/ 240 w 248"/>
                <a:gd name="T57" fmla="*/ 16 h 151"/>
                <a:gd name="T58" fmla="*/ 240 w 248"/>
                <a:gd name="T59" fmla="*/ 0 h 151"/>
                <a:gd name="T60" fmla="*/ 248 w 248"/>
                <a:gd name="T6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8" h="151">
                  <a:moveTo>
                    <a:pt x="248" y="0"/>
                  </a:moveTo>
                  <a:lnTo>
                    <a:pt x="240" y="16"/>
                  </a:lnTo>
                  <a:lnTo>
                    <a:pt x="192" y="16"/>
                  </a:lnTo>
                  <a:lnTo>
                    <a:pt x="152" y="16"/>
                  </a:lnTo>
                  <a:lnTo>
                    <a:pt x="128" y="40"/>
                  </a:lnTo>
                  <a:lnTo>
                    <a:pt x="112" y="40"/>
                  </a:lnTo>
                  <a:lnTo>
                    <a:pt x="88" y="56"/>
                  </a:lnTo>
                  <a:lnTo>
                    <a:pt x="64" y="64"/>
                  </a:lnTo>
                  <a:lnTo>
                    <a:pt x="48" y="64"/>
                  </a:lnTo>
                  <a:lnTo>
                    <a:pt x="48" y="80"/>
                  </a:lnTo>
                  <a:lnTo>
                    <a:pt x="40" y="80"/>
                  </a:lnTo>
                  <a:lnTo>
                    <a:pt x="32" y="88"/>
                  </a:lnTo>
                  <a:lnTo>
                    <a:pt x="8" y="104"/>
                  </a:lnTo>
                  <a:lnTo>
                    <a:pt x="0" y="120"/>
                  </a:lnTo>
                  <a:lnTo>
                    <a:pt x="0" y="143"/>
                  </a:lnTo>
                  <a:lnTo>
                    <a:pt x="0" y="151"/>
                  </a:lnTo>
                  <a:lnTo>
                    <a:pt x="8" y="151"/>
                  </a:lnTo>
                  <a:lnTo>
                    <a:pt x="32" y="143"/>
                  </a:lnTo>
                  <a:lnTo>
                    <a:pt x="48" y="143"/>
                  </a:lnTo>
                  <a:lnTo>
                    <a:pt x="88" y="120"/>
                  </a:lnTo>
                  <a:lnTo>
                    <a:pt x="88" y="120"/>
                  </a:lnTo>
                  <a:lnTo>
                    <a:pt x="96" y="88"/>
                  </a:lnTo>
                  <a:lnTo>
                    <a:pt x="112" y="80"/>
                  </a:lnTo>
                  <a:lnTo>
                    <a:pt x="152" y="64"/>
                  </a:lnTo>
                  <a:lnTo>
                    <a:pt x="184" y="56"/>
                  </a:lnTo>
                  <a:lnTo>
                    <a:pt x="192" y="40"/>
                  </a:lnTo>
                  <a:lnTo>
                    <a:pt x="200" y="40"/>
                  </a:lnTo>
                  <a:lnTo>
                    <a:pt x="208" y="16"/>
                  </a:lnTo>
                  <a:lnTo>
                    <a:pt x="240" y="16"/>
                  </a:lnTo>
                  <a:lnTo>
                    <a:pt x="240" y="0"/>
                  </a:lnTo>
                  <a:lnTo>
                    <a:pt x="248"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4" name="Freeform 38"/>
            <p:cNvSpPr>
              <a:spLocks/>
            </p:cNvSpPr>
            <p:nvPr/>
          </p:nvSpPr>
          <p:spPr bwMode="auto">
            <a:xfrm>
              <a:off x="3979" y="3944"/>
              <a:ext cx="192" cy="72"/>
            </a:xfrm>
            <a:custGeom>
              <a:avLst/>
              <a:gdLst>
                <a:gd name="T0" fmla="*/ 192 w 192"/>
                <a:gd name="T1" fmla="*/ 0 h 72"/>
                <a:gd name="T2" fmla="*/ 184 w 192"/>
                <a:gd name="T3" fmla="*/ 0 h 72"/>
                <a:gd name="T4" fmla="*/ 168 w 192"/>
                <a:gd name="T5" fmla="*/ 8 h 72"/>
                <a:gd name="T6" fmla="*/ 144 w 192"/>
                <a:gd name="T7" fmla="*/ 24 h 72"/>
                <a:gd name="T8" fmla="*/ 112 w 192"/>
                <a:gd name="T9" fmla="*/ 32 h 72"/>
                <a:gd name="T10" fmla="*/ 80 w 192"/>
                <a:gd name="T11" fmla="*/ 32 h 72"/>
                <a:gd name="T12" fmla="*/ 48 w 192"/>
                <a:gd name="T13" fmla="*/ 32 h 72"/>
                <a:gd name="T14" fmla="*/ 24 w 192"/>
                <a:gd name="T15" fmla="*/ 48 h 72"/>
                <a:gd name="T16" fmla="*/ 8 w 192"/>
                <a:gd name="T17" fmla="*/ 64 h 72"/>
                <a:gd name="T18" fmla="*/ 0 w 192"/>
                <a:gd name="T19" fmla="*/ 72 h 72"/>
                <a:gd name="T20" fmla="*/ 8 w 192"/>
                <a:gd name="T21" fmla="*/ 72 h 72"/>
                <a:gd name="T22" fmla="*/ 24 w 192"/>
                <a:gd name="T23" fmla="*/ 72 h 72"/>
                <a:gd name="T24" fmla="*/ 48 w 192"/>
                <a:gd name="T25" fmla="*/ 72 h 72"/>
                <a:gd name="T26" fmla="*/ 64 w 192"/>
                <a:gd name="T27" fmla="*/ 72 h 72"/>
                <a:gd name="T28" fmla="*/ 88 w 192"/>
                <a:gd name="T29" fmla="*/ 72 h 72"/>
                <a:gd name="T30" fmla="*/ 136 w 192"/>
                <a:gd name="T31" fmla="*/ 64 h 72"/>
                <a:gd name="T32" fmla="*/ 168 w 192"/>
                <a:gd name="T33" fmla="*/ 48 h 72"/>
                <a:gd name="T34" fmla="*/ 192 w 192"/>
                <a:gd name="T35" fmla="*/ 32 h 72"/>
                <a:gd name="T36" fmla="*/ 192 w 192"/>
                <a:gd name="T37" fmla="*/ 8 h 72"/>
                <a:gd name="T38" fmla="*/ 192 w 192"/>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72">
                  <a:moveTo>
                    <a:pt x="192" y="0"/>
                  </a:moveTo>
                  <a:lnTo>
                    <a:pt x="184" y="0"/>
                  </a:lnTo>
                  <a:lnTo>
                    <a:pt x="168" y="8"/>
                  </a:lnTo>
                  <a:lnTo>
                    <a:pt x="144" y="24"/>
                  </a:lnTo>
                  <a:lnTo>
                    <a:pt x="112" y="32"/>
                  </a:lnTo>
                  <a:lnTo>
                    <a:pt x="80" y="32"/>
                  </a:lnTo>
                  <a:lnTo>
                    <a:pt x="48" y="32"/>
                  </a:lnTo>
                  <a:lnTo>
                    <a:pt x="24" y="48"/>
                  </a:lnTo>
                  <a:lnTo>
                    <a:pt x="8" y="64"/>
                  </a:lnTo>
                  <a:lnTo>
                    <a:pt x="0" y="72"/>
                  </a:lnTo>
                  <a:lnTo>
                    <a:pt x="8" y="72"/>
                  </a:lnTo>
                  <a:lnTo>
                    <a:pt x="24" y="72"/>
                  </a:lnTo>
                  <a:lnTo>
                    <a:pt x="48" y="72"/>
                  </a:lnTo>
                  <a:lnTo>
                    <a:pt x="64" y="72"/>
                  </a:lnTo>
                  <a:lnTo>
                    <a:pt x="88" y="72"/>
                  </a:lnTo>
                  <a:lnTo>
                    <a:pt x="136" y="64"/>
                  </a:lnTo>
                  <a:lnTo>
                    <a:pt x="168" y="48"/>
                  </a:lnTo>
                  <a:lnTo>
                    <a:pt x="192" y="32"/>
                  </a:lnTo>
                  <a:lnTo>
                    <a:pt x="192" y="8"/>
                  </a:lnTo>
                  <a:lnTo>
                    <a:pt x="19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5" name="Freeform 39"/>
            <p:cNvSpPr>
              <a:spLocks/>
            </p:cNvSpPr>
            <p:nvPr/>
          </p:nvSpPr>
          <p:spPr bwMode="auto">
            <a:xfrm>
              <a:off x="3923" y="4047"/>
              <a:ext cx="128" cy="48"/>
            </a:xfrm>
            <a:custGeom>
              <a:avLst/>
              <a:gdLst>
                <a:gd name="T0" fmla="*/ 104 w 128"/>
                <a:gd name="T1" fmla="*/ 0 h 48"/>
                <a:gd name="T2" fmla="*/ 72 w 128"/>
                <a:gd name="T3" fmla="*/ 0 h 48"/>
                <a:gd name="T4" fmla="*/ 40 w 128"/>
                <a:gd name="T5" fmla="*/ 8 h 48"/>
                <a:gd name="T6" fmla="*/ 0 w 128"/>
                <a:gd name="T7" fmla="*/ 8 h 48"/>
                <a:gd name="T8" fmla="*/ 0 w 128"/>
                <a:gd name="T9" fmla="*/ 40 h 48"/>
                <a:gd name="T10" fmla="*/ 16 w 128"/>
                <a:gd name="T11" fmla="*/ 40 h 48"/>
                <a:gd name="T12" fmla="*/ 40 w 128"/>
                <a:gd name="T13" fmla="*/ 40 h 48"/>
                <a:gd name="T14" fmla="*/ 72 w 128"/>
                <a:gd name="T15" fmla="*/ 48 h 48"/>
                <a:gd name="T16" fmla="*/ 88 w 128"/>
                <a:gd name="T17" fmla="*/ 48 h 48"/>
                <a:gd name="T18" fmla="*/ 120 w 128"/>
                <a:gd name="T19" fmla="*/ 48 h 48"/>
                <a:gd name="T20" fmla="*/ 128 w 128"/>
                <a:gd name="T21" fmla="*/ 40 h 48"/>
                <a:gd name="T22" fmla="*/ 128 w 128"/>
                <a:gd name="T23" fmla="*/ 40 h 48"/>
                <a:gd name="T24" fmla="*/ 120 w 128"/>
                <a:gd name="T25" fmla="*/ 8 h 48"/>
                <a:gd name="T26" fmla="*/ 104 w 128"/>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48">
                  <a:moveTo>
                    <a:pt x="104" y="0"/>
                  </a:moveTo>
                  <a:lnTo>
                    <a:pt x="72" y="0"/>
                  </a:lnTo>
                  <a:lnTo>
                    <a:pt x="40" y="8"/>
                  </a:lnTo>
                  <a:lnTo>
                    <a:pt x="0" y="8"/>
                  </a:lnTo>
                  <a:lnTo>
                    <a:pt x="0" y="40"/>
                  </a:lnTo>
                  <a:lnTo>
                    <a:pt x="16" y="40"/>
                  </a:lnTo>
                  <a:lnTo>
                    <a:pt x="40" y="40"/>
                  </a:lnTo>
                  <a:lnTo>
                    <a:pt x="72" y="48"/>
                  </a:lnTo>
                  <a:lnTo>
                    <a:pt x="88" y="48"/>
                  </a:lnTo>
                  <a:lnTo>
                    <a:pt x="120" y="48"/>
                  </a:lnTo>
                  <a:lnTo>
                    <a:pt x="128" y="40"/>
                  </a:lnTo>
                  <a:lnTo>
                    <a:pt x="128" y="40"/>
                  </a:lnTo>
                  <a:lnTo>
                    <a:pt x="120" y="8"/>
                  </a:lnTo>
                  <a:lnTo>
                    <a:pt x="10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6" name="Freeform 40"/>
            <p:cNvSpPr>
              <a:spLocks/>
            </p:cNvSpPr>
            <p:nvPr/>
          </p:nvSpPr>
          <p:spPr bwMode="auto">
            <a:xfrm>
              <a:off x="4666" y="3289"/>
              <a:ext cx="647" cy="407"/>
            </a:xfrm>
            <a:custGeom>
              <a:avLst/>
              <a:gdLst>
                <a:gd name="T0" fmla="*/ 639 w 647"/>
                <a:gd name="T1" fmla="*/ 208 h 407"/>
                <a:gd name="T2" fmla="*/ 607 w 647"/>
                <a:gd name="T3" fmla="*/ 16 h 407"/>
                <a:gd name="T4" fmla="*/ 567 w 647"/>
                <a:gd name="T5" fmla="*/ 8 h 407"/>
                <a:gd name="T6" fmla="*/ 519 w 647"/>
                <a:gd name="T7" fmla="*/ 16 h 407"/>
                <a:gd name="T8" fmla="*/ 432 w 647"/>
                <a:gd name="T9" fmla="*/ 8 h 407"/>
                <a:gd name="T10" fmla="*/ 384 w 647"/>
                <a:gd name="T11" fmla="*/ 16 h 407"/>
                <a:gd name="T12" fmla="*/ 368 w 647"/>
                <a:gd name="T13" fmla="*/ 48 h 407"/>
                <a:gd name="T14" fmla="*/ 368 w 647"/>
                <a:gd name="T15" fmla="*/ 56 h 407"/>
                <a:gd name="T16" fmla="*/ 352 w 647"/>
                <a:gd name="T17" fmla="*/ 72 h 407"/>
                <a:gd name="T18" fmla="*/ 328 w 647"/>
                <a:gd name="T19" fmla="*/ 96 h 407"/>
                <a:gd name="T20" fmla="*/ 296 w 647"/>
                <a:gd name="T21" fmla="*/ 128 h 407"/>
                <a:gd name="T22" fmla="*/ 288 w 647"/>
                <a:gd name="T23" fmla="*/ 144 h 407"/>
                <a:gd name="T24" fmla="*/ 264 w 647"/>
                <a:gd name="T25" fmla="*/ 176 h 407"/>
                <a:gd name="T26" fmla="*/ 248 w 647"/>
                <a:gd name="T27" fmla="*/ 176 h 407"/>
                <a:gd name="T28" fmla="*/ 224 w 647"/>
                <a:gd name="T29" fmla="*/ 136 h 407"/>
                <a:gd name="T30" fmla="*/ 184 w 647"/>
                <a:gd name="T31" fmla="*/ 112 h 407"/>
                <a:gd name="T32" fmla="*/ 184 w 647"/>
                <a:gd name="T33" fmla="*/ 96 h 407"/>
                <a:gd name="T34" fmla="*/ 184 w 647"/>
                <a:gd name="T35" fmla="*/ 56 h 407"/>
                <a:gd name="T36" fmla="*/ 160 w 647"/>
                <a:gd name="T37" fmla="*/ 48 h 407"/>
                <a:gd name="T38" fmla="*/ 128 w 647"/>
                <a:gd name="T39" fmla="*/ 56 h 407"/>
                <a:gd name="T40" fmla="*/ 96 w 647"/>
                <a:gd name="T41" fmla="*/ 56 h 407"/>
                <a:gd name="T42" fmla="*/ 80 w 647"/>
                <a:gd name="T43" fmla="*/ 56 h 407"/>
                <a:gd name="T44" fmla="*/ 48 w 647"/>
                <a:gd name="T45" fmla="*/ 72 h 407"/>
                <a:gd name="T46" fmla="*/ 8 w 647"/>
                <a:gd name="T47" fmla="*/ 112 h 407"/>
                <a:gd name="T48" fmla="*/ 0 w 647"/>
                <a:gd name="T49" fmla="*/ 144 h 407"/>
                <a:gd name="T50" fmla="*/ 64 w 647"/>
                <a:gd name="T51" fmla="*/ 144 h 407"/>
                <a:gd name="T52" fmla="*/ 80 w 647"/>
                <a:gd name="T53" fmla="*/ 176 h 407"/>
                <a:gd name="T54" fmla="*/ 120 w 647"/>
                <a:gd name="T55" fmla="*/ 144 h 407"/>
                <a:gd name="T56" fmla="*/ 168 w 647"/>
                <a:gd name="T57" fmla="*/ 128 h 407"/>
                <a:gd name="T58" fmla="*/ 184 w 647"/>
                <a:gd name="T59" fmla="*/ 144 h 407"/>
                <a:gd name="T60" fmla="*/ 160 w 647"/>
                <a:gd name="T61" fmla="*/ 176 h 407"/>
                <a:gd name="T62" fmla="*/ 128 w 647"/>
                <a:gd name="T63" fmla="*/ 176 h 407"/>
                <a:gd name="T64" fmla="*/ 104 w 647"/>
                <a:gd name="T65" fmla="*/ 192 h 407"/>
                <a:gd name="T66" fmla="*/ 80 w 647"/>
                <a:gd name="T67" fmla="*/ 208 h 407"/>
                <a:gd name="T68" fmla="*/ 64 w 647"/>
                <a:gd name="T69" fmla="*/ 224 h 407"/>
                <a:gd name="T70" fmla="*/ 96 w 647"/>
                <a:gd name="T71" fmla="*/ 232 h 407"/>
                <a:gd name="T72" fmla="*/ 120 w 647"/>
                <a:gd name="T73" fmla="*/ 232 h 407"/>
                <a:gd name="T74" fmla="*/ 128 w 647"/>
                <a:gd name="T75" fmla="*/ 263 h 407"/>
                <a:gd name="T76" fmla="*/ 160 w 647"/>
                <a:gd name="T77" fmla="*/ 232 h 407"/>
                <a:gd name="T78" fmla="*/ 168 w 647"/>
                <a:gd name="T79" fmla="*/ 208 h 407"/>
                <a:gd name="T80" fmla="*/ 184 w 647"/>
                <a:gd name="T81" fmla="*/ 224 h 407"/>
                <a:gd name="T82" fmla="*/ 216 w 647"/>
                <a:gd name="T83" fmla="*/ 232 h 407"/>
                <a:gd name="T84" fmla="*/ 224 w 647"/>
                <a:gd name="T85" fmla="*/ 232 h 407"/>
                <a:gd name="T86" fmla="*/ 288 w 647"/>
                <a:gd name="T87" fmla="*/ 232 h 407"/>
                <a:gd name="T88" fmla="*/ 360 w 647"/>
                <a:gd name="T89" fmla="*/ 232 h 407"/>
                <a:gd name="T90" fmla="*/ 384 w 647"/>
                <a:gd name="T91" fmla="*/ 232 h 407"/>
                <a:gd name="T92" fmla="*/ 424 w 647"/>
                <a:gd name="T93" fmla="*/ 232 h 407"/>
                <a:gd name="T94" fmla="*/ 448 w 647"/>
                <a:gd name="T95" fmla="*/ 232 h 407"/>
                <a:gd name="T96" fmla="*/ 471 w 647"/>
                <a:gd name="T97" fmla="*/ 263 h 407"/>
                <a:gd name="T98" fmla="*/ 471 w 647"/>
                <a:gd name="T99" fmla="*/ 287 h 407"/>
                <a:gd name="T100" fmla="*/ 511 w 647"/>
                <a:gd name="T101" fmla="*/ 311 h 407"/>
                <a:gd name="T102" fmla="*/ 511 w 647"/>
                <a:gd name="T103" fmla="*/ 327 h 407"/>
                <a:gd name="T104" fmla="*/ 471 w 647"/>
                <a:gd name="T105" fmla="*/ 351 h 407"/>
                <a:gd name="T106" fmla="*/ 448 w 647"/>
                <a:gd name="T107" fmla="*/ 367 h 407"/>
                <a:gd name="T108" fmla="*/ 448 w 647"/>
                <a:gd name="T109" fmla="*/ 407 h 407"/>
                <a:gd name="T110" fmla="*/ 471 w 647"/>
                <a:gd name="T111" fmla="*/ 407 h 407"/>
                <a:gd name="T112" fmla="*/ 511 w 647"/>
                <a:gd name="T113" fmla="*/ 391 h 407"/>
                <a:gd name="T114" fmla="*/ 551 w 647"/>
                <a:gd name="T115" fmla="*/ 359 h 407"/>
                <a:gd name="T116" fmla="*/ 591 w 647"/>
                <a:gd name="T117" fmla="*/ 351 h 407"/>
                <a:gd name="T118" fmla="*/ 639 w 647"/>
                <a:gd name="T119" fmla="*/ 239 h 407"/>
                <a:gd name="T120" fmla="*/ 615 w 647"/>
                <a:gd name="T121" fmla="*/ 23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407">
                  <a:moveTo>
                    <a:pt x="615" y="232"/>
                  </a:moveTo>
                  <a:lnTo>
                    <a:pt x="639" y="208"/>
                  </a:lnTo>
                  <a:lnTo>
                    <a:pt x="615" y="48"/>
                  </a:lnTo>
                  <a:lnTo>
                    <a:pt x="607" y="16"/>
                  </a:lnTo>
                  <a:lnTo>
                    <a:pt x="567" y="0"/>
                  </a:lnTo>
                  <a:lnTo>
                    <a:pt x="567" y="8"/>
                  </a:lnTo>
                  <a:lnTo>
                    <a:pt x="551" y="16"/>
                  </a:lnTo>
                  <a:lnTo>
                    <a:pt x="519" y="16"/>
                  </a:lnTo>
                  <a:lnTo>
                    <a:pt x="487" y="8"/>
                  </a:lnTo>
                  <a:lnTo>
                    <a:pt x="432" y="8"/>
                  </a:lnTo>
                  <a:lnTo>
                    <a:pt x="424" y="8"/>
                  </a:lnTo>
                  <a:lnTo>
                    <a:pt x="384" y="16"/>
                  </a:lnTo>
                  <a:lnTo>
                    <a:pt x="368" y="40"/>
                  </a:lnTo>
                  <a:lnTo>
                    <a:pt x="368" y="48"/>
                  </a:lnTo>
                  <a:lnTo>
                    <a:pt x="384" y="56"/>
                  </a:lnTo>
                  <a:lnTo>
                    <a:pt x="368" y="56"/>
                  </a:lnTo>
                  <a:lnTo>
                    <a:pt x="360" y="56"/>
                  </a:lnTo>
                  <a:lnTo>
                    <a:pt x="352" y="72"/>
                  </a:lnTo>
                  <a:lnTo>
                    <a:pt x="328" y="72"/>
                  </a:lnTo>
                  <a:lnTo>
                    <a:pt x="328" y="96"/>
                  </a:lnTo>
                  <a:lnTo>
                    <a:pt x="312" y="112"/>
                  </a:lnTo>
                  <a:lnTo>
                    <a:pt x="296" y="128"/>
                  </a:lnTo>
                  <a:lnTo>
                    <a:pt x="296" y="144"/>
                  </a:lnTo>
                  <a:lnTo>
                    <a:pt x="288" y="144"/>
                  </a:lnTo>
                  <a:lnTo>
                    <a:pt x="280" y="176"/>
                  </a:lnTo>
                  <a:lnTo>
                    <a:pt x="264" y="176"/>
                  </a:lnTo>
                  <a:lnTo>
                    <a:pt x="248" y="184"/>
                  </a:lnTo>
                  <a:lnTo>
                    <a:pt x="248" y="176"/>
                  </a:lnTo>
                  <a:lnTo>
                    <a:pt x="224" y="176"/>
                  </a:lnTo>
                  <a:lnTo>
                    <a:pt x="224" y="136"/>
                  </a:lnTo>
                  <a:lnTo>
                    <a:pt x="224" y="176"/>
                  </a:lnTo>
                  <a:lnTo>
                    <a:pt x="184" y="112"/>
                  </a:lnTo>
                  <a:lnTo>
                    <a:pt x="184" y="104"/>
                  </a:lnTo>
                  <a:lnTo>
                    <a:pt x="184" y="96"/>
                  </a:lnTo>
                  <a:lnTo>
                    <a:pt x="184" y="72"/>
                  </a:lnTo>
                  <a:lnTo>
                    <a:pt x="184" y="56"/>
                  </a:lnTo>
                  <a:lnTo>
                    <a:pt x="168" y="48"/>
                  </a:lnTo>
                  <a:lnTo>
                    <a:pt x="160" y="48"/>
                  </a:lnTo>
                  <a:lnTo>
                    <a:pt x="136" y="48"/>
                  </a:lnTo>
                  <a:lnTo>
                    <a:pt x="128" y="56"/>
                  </a:lnTo>
                  <a:lnTo>
                    <a:pt x="120" y="56"/>
                  </a:lnTo>
                  <a:lnTo>
                    <a:pt x="96" y="56"/>
                  </a:lnTo>
                  <a:lnTo>
                    <a:pt x="80" y="48"/>
                  </a:lnTo>
                  <a:lnTo>
                    <a:pt x="80" y="56"/>
                  </a:lnTo>
                  <a:lnTo>
                    <a:pt x="64" y="56"/>
                  </a:lnTo>
                  <a:lnTo>
                    <a:pt x="48" y="72"/>
                  </a:lnTo>
                  <a:lnTo>
                    <a:pt x="40" y="96"/>
                  </a:lnTo>
                  <a:lnTo>
                    <a:pt x="8" y="112"/>
                  </a:lnTo>
                  <a:lnTo>
                    <a:pt x="8" y="128"/>
                  </a:lnTo>
                  <a:lnTo>
                    <a:pt x="0" y="144"/>
                  </a:lnTo>
                  <a:lnTo>
                    <a:pt x="24" y="136"/>
                  </a:lnTo>
                  <a:lnTo>
                    <a:pt x="64" y="144"/>
                  </a:lnTo>
                  <a:lnTo>
                    <a:pt x="48" y="176"/>
                  </a:lnTo>
                  <a:lnTo>
                    <a:pt x="80" y="176"/>
                  </a:lnTo>
                  <a:lnTo>
                    <a:pt x="96" y="176"/>
                  </a:lnTo>
                  <a:lnTo>
                    <a:pt x="120" y="144"/>
                  </a:lnTo>
                  <a:lnTo>
                    <a:pt x="136" y="136"/>
                  </a:lnTo>
                  <a:lnTo>
                    <a:pt x="168" y="128"/>
                  </a:lnTo>
                  <a:lnTo>
                    <a:pt x="184" y="136"/>
                  </a:lnTo>
                  <a:lnTo>
                    <a:pt x="184" y="144"/>
                  </a:lnTo>
                  <a:lnTo>
                    <a:pt x="168" y="176"/>
                  </a:lnTo>
                  <a:lnTo>
                    <a:pt x="160" y="176"/>
                  </a:lnTo>
                  <a:lnTo>
                    <a:pt x="128" y="176"/>
                  </a:lnTo>
                  <a:lnTo>
                    <a:pt x="128" y="176"/>
                  </a:lnTo>
                  <a:lnTo>
                    <a:pt x="120" y="184"/>
                  </a:lnTo>
                  <a:lnTo>
                    <a:pt x="104" y="192"/>
                  </a:lnTo>
                  <a:lnTo>
                    <a:pt x="96" y="192"/>
                  </a:lnTo>
                  <a:lnTo>
                    <a:pt x="80" y="208"/>
                  </a:lnTo>
                  <a:lnTo>
                    <a:pt x="64" y="208"/>
                  </a:lnTo>
                  <a:lnTo>
                    <a:pt x="64" y="224"/>
                  </a:lnTo>
                  <a:lnTo>
                    <a:pt x="80" y="224"/>
                  </a:lnTo>
                  <a:lnTo>
                    <a:pt x="96" y="232"/>
                  </a:lnTo>
                  <a:lnTo>
                    <a:pt x="104" y="232"/>
                  </a:lnTo>
                  <a:lnTo>
                    <a:pt x="120" y="232"/>
                  </a:lnTo>
                  <a:lnTo>
                    <a:pt x="120" y="239"/>
                  </a:lnTo>
                  <a:lnTo>
                    <a:pt x="128" y="263"/>
                  </a:lnTo>
                  <a:lnTo>
                    <a:pt x="160" y="239"/>
                  </a:lnTo>
                  <a:lnTo>
                    <a:pt x="160" y="232"/>
                  </a:lnTo>
                  <a:lnTo>
                    <a:pt x="160" y="224"/>
                  </a:lnTo>
                  <a:lnTo>
                    <a:pt x="168" y="208"/>
                  </a:lnTo>
                  <a:lnTo>
                    <a:pt x="168" y="192"/>
                  </a:lnTo>
                  <a:lnTo>
                    <a:pt x="184" y="224"/>
                  </a:lnTo>
                  <a:lnTo>
                    <a:pt x="184" y="232"/>
                  </a:lnTo>
                  <a:lnTo>
                    <a:pt x="216" y="232"/>
                  </a:lnTo>
                  <a:lnTo>
                    <a:pt x="224" y="232"/>
                  </a:lnTo>
                  <a:lnTo>
                    <a:pt x="224" y="232"/>
                  </a:lnTo>
                  <a:lnTo>
                    <a:pt x="264" y="232"/>
                  </a:lnTo>
                  <a:lnTo>
                    <a:pt x="288" y="232"/>
                  </a:lnTo>
                  <a:lnTo>
                    <a:pt x="328" y="232"/>
                  </a:lnTo>
                  <a:lnTo>
                    <a:pt x="360" y="232"/>
                  </a:lnTo>
                  <a:lnTo>
                    <a:pt x="368" y="232"/>
                  </a:lnTo>
                  <a:lnTo>
                    <a:pt x="384" y="232"/>
                  </a:lnTo>
                  <a:lnTo>
                    <a:pt x="424" y="232"/>
                  </a:lnTo>
                  <a:lnTo>
                    <a:pt x="424" y="232"/>
                  </a:lnTo>
                  <a:lnTo>
                    <a:pt x="432" y="232"/>
                  </a:lnTo>
                  <a:lnTo>
                    <a:pt x="448" y="232"/>
                  </a:lnTo>
                  <a:lnTo>
                    <a:pt x="456" y="239"/>
                  </a:lnTo>
                  <a:lnTo>
                    <a:pt x="471" y="263"/>
                  </a:lnTo>
                  <a:lnTo>
                    <a:pt x="471" y="271"/>
                  </a:lnTo>
                  <a:lnTo>
                    <a:pt x="471" y="287"/>
                  </a:lnTo>
                  <a:lnTo>
                    <a:pt x="511" y="295"/>
                  </a:lnTo>
                  <a:lnTo>
                    <a:pt x="511" y="311"/>
                  </a:lnTo>
                  <a:lnTo>
                    <a:pt x="511" y="327"/>
                  </a:lnTo>
                  <a:lnTo>
                    <a:pt x="511" y="327"/>
                  </a:lnTo>
                  <a:lnTo>
                    <a:pt x="487" y="327"/>
                  </a:lnTo>
                  <a:lnTo>
                    <a:pt x="471" y="351"/>
                  </a:lnTo>
                  <a:lnTo>
                    <a:pt x="456" y="359"/>
                  </a:lnTo>
                  <a:lnTo>
                    <a:pt x="448" y="367"/>
                  </a:lnTo>
                  <a:lnTo>
                    <a:pt x="448" y="399"/>
                  </a:lnTo>
                  <a:lnTo>
                    <a:pt x="448" y="407"/>
                  </a:lnTo>
                  <a:lnTo>
                    <a:pt x="456" y="407"/>
                  </a:lnTo>
                  <a:lnTo>
                    <a:pt x="471" y="407"/>
                  </a:lnTo>
                  <a:lnTo>
                    <a:pt x="511" y="391"/>
                  </a:lnTo>
                  <a:lnTo>
                    <a:pt x="511" y="391"/>
                  </a:lnTo>
                  <a:lnTo>
                    <a:pt x="543" y="367"/>
                  </a:lnTo>
                  <a:lnTo>
                    <a:pt x="551" y="359"/>
                  </a:lnTo>
                  <a:lnTo>
                    <a:pt x="567" y="351"/>
                  </a:lnTo>
                  <a:lnTo>
                    <a:pt x="591" y="351"/>
                  </a:lnTo>
                  <a:lnTo>
                    <a:pt x="647" y="391"/>
                  </a:lnTo>
                  <a:lnTo>
                    <a:pt x="639" y="239"/>
                  </a:lnTo>
                  <a:lnTo>
                    <a:pt x="615" y="232"/>
                  </a:lnTo>
                  <a:lnTo>
                    <a:pt x="615" y="232"/>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7" name="Freeform 41"/>
            <p:cNvSpPr>
              <a:spLocks/>
            </p:cNvSpPr>
            <p:nvPr/>
          </p:nvSpPr>
          <p:spPr bwMode="auto">
            <a:xfrm>
              <a:off x="5273" y="3313"/>
              <a:ext cx="104" cy="367"/>
            </a:xfrm>
            <a:custGeom>
              <a:avLst/>
              <a:gdLst>
                <a:gd name="T0" fmla="*/ 0 w 104"/>
                <a:gd name="T1" fmla="*/ 0 h 367"/>
                <a:gd name="T2" fmla="*/ 8 w 104"/>
                <a:gd name="T3" fmla="*/ 40 h 367"/>
                <a:gd name="T4" fmla="*/ 32 w 104"/>
                <a:gd name="T5" fmla="*/ 184 h 367"/>
                <a:gd name="T6" fmla="*/ 8 w 104"/>
                <a:gd name="T7" fmla="*/ 200 h 367"/>
                <a:gd name="T8" fmla="*/ 32 w 104"/>
                <a:gd name="T9" fmla="*/ 239 h 367"/>
                <a:gd name="T10" fmla="*/ 40 w 104"/>
                <a:gd name="T11" fmla="*/ 367 h 367"/>
                <a:gd name="T12" fmla="*/ 80 w 104"/>
                <a:gd name="T13" fmla="*/ 351 h 367"/>
                <a:gd name="T14" fmla="*/ 104 w 104"/>
                <a:gd name="T15" fmla="*/ 351 h 367"/>
                <a:gd name="T16" fmla="*/ 104 w 104"/>
                <a:gd name="T17" fmla="*/ 0 h 367"/>
                <a:gd name="T18" fmla="*/ 56 w 104"/>
                <a:gd name="T19" fmla="*/ 0 h 367"/>
                <a:gd name="T20" fmla="*/ 0 w 104"/>
                <a:gd name="T2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367">
                  <a:moveTo>
                    <a:pt x="0" y="0"/>
                  </a:moveTo>
                  <a:lnTo>
                    <a:pt x="8" y="40"/>
                  </a:lnTo>
                  <a:lnTo>
                    <a:pt x="32" y="184"/>
                  </a:lnTo>
                  <a:lnTo>
                    <a:pt x="8" y="200"/>
                  </a:lnTo>
                  <a:lnTo>
                    <a:pt x="32" y="239"/>
                  </a:lnTo>
                  <a:lnTo>
                    <a:pt x="40" y="367"/>
                  </a:lnTo>
                  <a:lnTo>
                    <a:pt x="80" y="351"/>
                  </a:lnTo>
                  <a:lnTo>
                    <a:pt x="104" y="351"/>
                  </a:lnTo>
                  <a:lnTo>
                    <a:pt x="104" y="0"/>
                  </a:lnTo>
                  <a:lnTo>
                    <a:pt x="56" y="0"/>
                  </a:lnTo>
                  <a:lnTo>
                    <a:pt x="0" y="0"/>
                  </a:lnTo>
                  <a:close/>
                </a:path>
              </a:pathLst>
            </a:custGeom>
            <a:solidFill>
              <a:srgbClr val="00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1418" name="Freeform 42"/>
            <p:cNvSpPr>
              <a:spLocks/>
            </p:cNvSpPr>
            <p:nvPr/>
          </p:nvSpPr>
          <p:spPr bwMode="auto">
            <a:xfrm>
              <a:off x="5241" y="3313"/>
              <a:ext cx="128" cy="367"/>
            </a:xfrm>
            <a:custGeom>
              <a:avLst/>
              <a:gdLst>
                <a:gd name="T0" fmla="*/ 0 w 128"/>
                <a:gd name="T1" fmla="*/ 0 h 367"/>
                <a:gd name="T2" fmla="*/ 32 w 128"/>
                <a:gd name="T3" fmla="*/ 40 h 367"/>
                <a:gd name="T4" fmla="*/ 40 w 128"/>
                <a:gd name="T5" fmla="*/ 184 h 367"/>
                <a:gd name="T6" fmla="*/ 32 w 128"/>
                <a:gd name="T7" fmla="*/ 208 h 367"/>
                <a:gd name="T8" fmla="*/ 40 w 128"/>
                <a:gd name="T9" fmla="*/ 223 h 367"/>
                <a:gd name="T10" fmla="*/ 56 w 128"/>
                <a:gd name="T11" fmla="*/ 367 h 367"/>
                <a:gd name="T12" fmla="*/ 104 w 128"/>
                <a:gd name="T13" fmla="*/ 351 h 367"/>
                <a:gd name="T14" fmla="*/ 128 w 128"/>
                <a:gd name="T15" fmla="*/ 351 h 367"/>
                <a:gd name="T16" fmla="*/ 128 w 128"/>
                <a:gd name="T17" fmla="*/ 0 h 367"/>
                <a:gd name="T18" fmla="*/ 64 w 128"/>
                <a:gd name="T19" fmla="*/ 0 h 367"/>
                <a:gd name="T20" fmla="*/ 0 w 128"/>
                <a:gd name="T2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67">
                  <a:moveTo>
                    <a:pt x="0" y="0"/>
                  </a:moveTo>
                  <a:lnTo>
                    <a:pt x="32" y="40"/>
                  </a:lnTo>
                  <a:lnTo>
                    <a:pt x="40" y="184"/>
                  </a:lnTo>
                  <a:lnTo>
                    <a:pt x="32" y="208"/>
                  </a:lnTo>
                  <a:lnTo>
                    <a:pt x="40" y="223"/>
                  </a:lnTo>
                  <a:lnTo>
                    <a:pt x="56" y="367"/>
                  </a:lnTo>
                  <a:lnTo>
                    <a:pt x="104" y="351"/>
                  </a:lnTo>
                  <a:lnTo>
                    <a:pt x="128" y="351"/>
                  </a:lnTo>
                  <a:lnTo>
                    <a:pt x="128" y="0"/>
                  </a:lnTo>
                  <a:lnTo>
                    <a:pt x="64" y="0"/>
                  </a:lnTo>
                  <a:lnTo>
                    <a:pt x="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19" name="Freeform 43"/>
            <p:cNvSpPr>
              <a:spLocks/>
            </p:cNvSpPr>
            <p:nvPr/>
          </p:nvSpPr>
          <p:spPr bwMode="auto">
            <a:xfrm>
              <a:off x="3284" y="3241"/>
              <a:ext cx="615" cy="383"/>
            </a:xfrm>
            <a:custGeom>
              <a:avLst/>
              <a:gdLst>
                <a:gd name="T0" fmla="*/ 144 w 615"/>
                <a:gd name="T1" fmla="*/ 383 h 383"/>
                <a:gd name="T2" fmla="*/ 200 w 615"/>
                <a:gd name="T3" fmla="*/ 343 h 383"/>
                <a:gd name="T4" fmla="*/ 296 w 615"/>
                <a:gd name="T5" fmla="*/ 327 h 383"/>
                <a:gd name="T6" fmla="*/ 304 w 615"/>
                <a:gd name="T7" fmla="*/ 303 h 383"/>
                <a:gd name="T8" fmla="*/ 344 w 615"/>
                <a:gd name="T9" fmla="*/ 256 h 383"/>
                <a:gd name="T10" fmla="*/ 376 w 615"/>
                <a:gd name="T11" fmla="*/ 216 h 383"/>
                <a:gd name="T12" fmla="*/ 384 w 615"/>
                <a:gd name="T13" fmla="*/ 208 h 383"/>
                <a:gd name="T14" fmla="*/ 392 w 615"/>
                <a:gd name="T15" fmla="*/ 176 h 383"/>
                <a:gd name="T16" fmla="*/ 400 w 615"/>
                <a:gd name="T17" fmla="*/ 160 h 383"/>
                <a:gd name="T18" fmla="*/ 416 w 615"/>
                <a:gd name="T19" fmla="*/ 160 h 383"/>
                <a:gd name="T20" fmla="*/ 432 w 615"/>
                <a:gd name="T21" fmla="*/ 152 h 383"/>
                <a:gd name="T22" fmla="*/ 520 w 615"/>
                <a:gd name="T23" fmla="*/ 128 h 383"/>
                <a:gd name="T24" fmla="*/ 536 w 615"/>
                <a:gd name="T25" fmla="*/ 112 h 383"/>
                <a:gd name="T26" fmla="*/ 552 w 615"/>
                <a:gd name="T27" fmla="*/ 112 h 383"/>
                <a:gd name="T28" fmla="*/ 560 w 615"/>
                <a:gd name="T29" fmla="*/ 104 h 383"/>
                <a:gd name="T30" fmla="*/ 544 w 615"/>
                <a:gd name="T31" fmla="*/ 104 h 383"/>
                <a:gd name="T32" fmla="*/ 536 w 615"/>
                <a:gd name="T33" fmla="*/ 88 h 383"/>
                <a:gd name="T34" fmla="*/ 575 w 615"/>
                <a:gd name="T35" fmla="*/ 64 h 383"/>
                <a:gd name="T36" fmla="*/ 599 w 615"/>
                <a:gd name="T37" fmla="*/ 64 h 383"/>
                <a:gd name="T38" fmla="*/ 607 w 615"/>
                <a:gd name="T39" fmla="*/ 48 h 383"/>
                <a:gd name="T40" fmla="*/ 575 w 615"/>
                <a:gd name="T41" fmla="*/ 40 h 383"/>
                <a:gd name="T42" fmla="*/ 560 w 615"/>
                <a:gd name="T43" fmla="*/ 32 h 383"/>
                <a:gd name="T44" fmla="*/ 528 w 615"/>
                <a:gd name="T45" fmla="*/ 32 h 383"/>
                <a:gd name="T46" fmla="*/ 504 w 615"/>
                <a:gd name="T47" fmla="*/ 32 h 383"/>
                <a:gd name="T48" fmla="*/ 496 w 615"/>
                <a:gd name="T49" fmla="*/ 32 h 383"/>
                <a:gd name="T50" fmla="*/ 488 w 615"/>
                <a:gd name="T51" fmla="*/ 16 h 383"/>
                <a:gd name="T52" fmla="*/ 480 w 615"/>
                <a:gd name="T53" fmla="*/ 0 h 383"/>
                <a:gd name="T54" fmla="*/ 464 w 615"/>
                <a:gd name="T55" fmla="*/ 0 h 383"/>
                <a:gd name="T56" fmla="*/ 440 w 615"/>
                <a:gd name="T57" fmla="*/ 8 h 383"/>
                <a:gd name="T58" fmla="*/ 400 w 615"/>
                <a:gd name="T59" fmla="*/ 40 h 383"/>
                <a:gd name="T60" fmla="*/ 384 w 615"/>
                <a:gd name="T61" fmla="*/ 80 h 383"/>
                <a:gd name="T62" fmla="*/ 360 w 615"/>
                <a:gd name="T63" fmla="*/ 112 h 383"/>
                <a:gd name="T64" fmla="*/ 360 w 615"/>
                <a:gd name="T65" fmla="*/ 136 h 383"/>
                <a:gd name="T66" fmla="*/ 360 w 615"/>
                <a:gd name="T67" fmla="*/ 144 h 383"/>
                <a:gd name="T68" fmla="*/ 352 w 615"/>
                <a:gd name="T69" fmla="*/ 160 h 383"/>
                <a:gd name="T70" fmla="*/ 336 w 615"/>
                <a:gd name="T71" fmla="*/ 144 h 383"/>
                <a:gd name="T72" fmla="*/ 320 w 615"/>
                <a:gd name="T73" fmla="*/ 168 h 383"/>
                <a:gd name="T74" fmla="*/ 296 w 615"/>
                <a:gd name="T75" fmla="*/ 176 h 383"/>
                <a:gd name="T76" fmla="*/ 264 w 615"/>
                <a:gd name="T77" fmla="*/ 168 h 383"/>
                <a:gd name="T78" fmla="*/ 264 w 615"/>
                <a:gd name="T79" fmla="*/ 192 h 383"/>
                <a:gd name="T80" fmla="*/ 248 w 615"/>
                <a:gd name="T81" fmla="*/ 208 h 383"/>
                <a:gd name="T82" fmla="*/ 224 w 615"/>
                <a:gd name="T83" fmla="*/ 224 h 383"/>
                <a:gd name="T84" fmla="*/ 216 w 615"/>
                <a:gd name="T85" fmla="*/ 240 h 383"/>
                <a:gd name="T86" fmla="*/ 192 w 615"/>
                <a:gd name="T87" fmla="*/ 256 h 383"/>
                <a:gd name="T88" fmla="*/ 176 w 615"/>
                <a:gd name="T89" fmla="*/ 272 h 383"/>
                <a:gd name="T90" fmla="*/ 160 w 615"/>
                <a:gd name="T91" fmla="*/ 272 h 383"/>
                <a:gd name="T92" fmla="*/ 120 w 615"/>
                <a:gd name="T93" fmla="*/ 280 h 383"/>
                <a:gd name="T94" fmla="*/ 104 w 615"/>
                <a:gd name="T95" fmla="*/ 295 h 383"/>
                <a:gd name="T96" fmla="*/ 104 w 615"/>
                <a:gd name="T97" fmla="*/ 319 h 383"/>
                <a:gd name="T98" fmla="*/ 104 w 615"/>
                <a:gd name="T99" fmla="*/ 343 h 383"/>
                <a:gd name="T100" fmla="*/ 80 w 615"/>
                <a:gd name="T101" fmla="*/ 351 h 383"/>
                <a:gd name="T102" fmla="*/ 56 w 615"/>
                <a:gd name="T103" fmla="*/ 343 h 383"/>
                <a:gd name="T104" fmla="*/ 8 w 615"/>
                <a:gd name="T105" fmla="*/ 327 h 383"/>
                <a:gd name="T106" fmla="*/ 16 w 615"/>
                <a:gd name="T107" fmla="*/ 367 h 383"/>
                <a:gd name="T108" fmla="*/ 24 w 615"/>
                <a:gd name="T109" fmla="*/ 375 h 383"/>
                <a:gd name="T110" fmla="*/ 56 w 615"/>
                <a:gd name="T111"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5" h="383">
                  <a:moveTo>
                    <a:pt x="56" y="383"/>
                  </a:moveTo>
                  <a:lnTo>
                    <a:pt x="56" y="383"/>
                  </a:lnTo>
                  <a:lnTo>
                    <a:pt x="72" y="383"/>
                  </a:lnTo>
                  <a:lnTo>
                    <a:pt x="96" y="383"/>
                  </a:lnTo>
                  <a:lnTo>
                    <a:pt x="128" y="383"/>
                  </a:lnTo>
                  <a:lnTo>
                    <a:pt x="144" y="383"/>
                  </a:lnTo>
                  <a:lnTo>
                    <a:pt x="144" y="383"/>
                  </a:lnTo>
                  <a:lnTo>
                    <a:pt x="144" y="383"/>
                  </a:lnTo>
                  <a:lnTo>
                    <a:pt x="152" y="375"/>
                  </a:lnTo>
                  <a:lnTo>
                    <a:pt x="168" y="367"/>
                  </a:lnTo>
                  <a:lnTo>
                    <a:pt x="176" y="351"/>
                  </a:lnTo>
                  <a:lnTo>
                    <a:pt x="184" y="343"/>
                  </a:lnTo>
                  <a:lnTo>
                    <a:pt x="184" y="343"/>
                  </a:lnTo>
                  <a:lnTo>
                    <a:pt x="184" y="343"/>
                  </a:lnTo>
                  <a:lnTo>
                    <a:pt x="192" y="343"/>
                  </a:lnTo>
                  <a:lnTo>
                    <a:pt x="200" y="343"/>
                  </a:lnTo>
                  <a:lnTo>
                    <a:pt x="208" y="335"/>
                  </a:lnTo>
                  <a:lnTo>
                    <a:pt x="224" y="335"/>
                  </a:lnTo>
                  <a:lnTo>
                    <a:pt x="240" y="335"/>
                  </a:lnTo>
                  <a:lnTo>
                    <a:pt x="256" y="335"/>
                  </a:lnTo>
                  <a:lnTo>
                    <a:pt x="272" y="335"/>
                  </a:lnTo>
                  <a:lnTo>
                    <a:pt x="280" y="327"/>
                  </a:lnTo>
                  <a:lnTo>
                    <a:pt x="288" y="327"/>
                  </a:lnTo>
                  <a:lnTo>
                    <a:pt x="296" y="327"/>
                  </a:lnTo>
                  <a:lnTo>
                    <a:pt x="296" y="327"/>
                  </a:lnTo>
                  <a:lnTo>
                    <a:pt x="296" y="327"/>
                  </a:lnTo>
                  <a:lnTo>
                    <a:pt x="296" y="327"/>
                  </a:lnTo>
                  <a:lnTo>
                    <a:pt x="296" y="319"/>
                  </a:lnTo>
                  <a:lnTo>
                    <a:pt x="304" y="311"/>
                  </a:lnTo>
                  <a:lnTo>
                    <a:pt x="304" y="303"/>
                  </a:lnTo>
                  <a:lnTo>
                    <a:pt x="304" y="303"/>
                  </a:lnTo>
                  <a:lnTo>
                    <a:pt x="304" y="303"/>
                  </a:lnTo>
                  <a:lnTo>
                    <a:pt x="312" y="303"/>
                  </a:lnTo>
                  <a:lnTo>
                    <a:pt x="320" y="295"/>
                  </a:lnTo>
                  <a:lnTo>
                    <a:pt x="328" y="287"/>
                  </a:lnTo>
                  <a:lnTo>
                    <a:pt x="336" y="287"/>
                  </a:lnTo>
                  <a:lnTo>
                    <a:pt x="336" y="287"/>
                  </a:lnTo>
                  <a:lnTo>
                    <a:pt x="336" y="287"/>
                  </a:lnTo>
                  <a:lnTo>
                    <a:pt x="336" y="272"/>
                  </a:lnTo>
                  <a:lnTo>
                    <a:pt x="344" y="256"/>
                  </a:lnTo>
                  <a:lnTo>
                    <a:pt x="352" y="240"/>
                  </a:lnTo>
                  <a:lnTo>
                    <a:pt x="360" y="224"/>
                  </a:lnTo>
                  <a:lnTo>
                    <a:pt x="360" y="224"/>
                  </a:lnTo>
                  <a:lnTo>
                    <a:pt x="360" y="224"/>
                  </a:lnTo>
                  <a:lnTo>
                    <a:pt x="360" y="224"/>
                  </a:lnTo>
                  <a:lnTo>
                    <a:pt x="368" y="224"/>
                  </a:lnTo>
                  <a:lnTo>
                    <a:pt x="368" y="216"/>
                  </a:lnTo>
                  <a:lnTo>
                    <a:pt x="376" y="216"/>
                  </a:lnTo>
                  <a:lnTo>
                    <a:pt x="376" y="216"/>
                  </a:lnTo>
                  <a:lnTo>
                    <a:pt x="376" y="216"/>
                  </a:lnTo>
                  <a:lnTo>
                    <a:pt x="376" y="216"/>
                  </a:lnTo>
                  <a:lnTo>
                    <a:pt x="376" y="208"/>
                  </a:lnTo>
                  <a:lnTo>
                    <a:pt x="384" y="208"/>
                  </a:lnTo>
                  <a:lnTo>
                    <a:pt x="384" y="208"/>
                  </a:lnTo>
                  <a:lnTo>
                    <a:pt x="384" y="208"/>
                  </a:lnTo>
                  <a:lnTo>
                    <a:pt x="384" y="208"/>
                  </a:lnTo>
                  <a:lnTo>
                    <a:pt x="384" y="200"/>
                  </a:lnTo>
                  <a:lnTo>
                    <a:pt x="384" y="192"/>
                  </a:lnTo>
                  <a:lnTo>
                    <a:pt x="384" y="184"/>
                  </a:lnTo>
                  <a:lnTo>
                    <a:pt x="384" y="184"/>
                  </a:lnTo>
                  <a:lnTo>
                    <a:pt x="384" y="184"/>
                  </a:lnTo>
                  <a:lnTo>
                    <a:pt x="384" y="184"/>
                  </a:lnTo>
                  <a:lnTo>
                    <a:pt x="392" y="176"/>
                  </a:lnTo>
                  <a:lnTo>
                    <a:pt x="392" y="176"/>
                  </a:lnTo>
                  <a:lnTo>
                    <a:pt x="400" y="168"/>
                  </a:lnTo>
                  <a:lnTo>
                    <a:pt x="400" y="168"/>
                  </a:lnTo>
                  <a:lnTo>
                    <a:pt x="400" y="168"/>
                  </a:lnTo>
                  <a:lnTo>
                    <a:pt x="400" y="168"/>
                  </a:lnTo>
                  <a:lnTo>
                    <a:pt x="400" y="168"/>
                  </a:lnTo>
                  <a:lnTo>
                    <a:pt x="400" y="168"/>
                  </a:lnTo>
                  <a:lnTo>
                    <a:pt x="400" y="160"/>
                  </a:lnTo>
                  <a:lnTo>
                    <a:pt x="400" y="160"/>
                  </a:lnTo>
                  <a:lnTo>
                    <a:pt x="400" y="160"/>
                  </a:lnTo>
                  <a:lnTo>
                    <a:pt x="400" y="160"/>
                  </a:lnTo>
                  <a:lnTo>
                    <a:pt x="400" y="160"/>
                  </a:lnTo>
                  <a:lnTo>
                    <a:pt x="408" y="160"/>
                  </a:lnTo>
                  <a:lnTo>
                    <a:pt x="408" y="160"/>
                  </a:lnTo>
                  <a:lnTo>
                    <a:pt x="416" y="160"/>
                  </a:lnTo>
                  <a:lnTo>
                    <a:pt x="416" y="160"/>
                  </a:lnTo>
                  <a:lnTo>
                    <a:pt x="416" y="160"/>
                  </a:lnTo>
                  <a:lnTo>
                    <a:pt x="416" y="160"/>
                  </a:lnTo>
                  <a:lnTo>
                    <a:pt x="416" y="152"/>
                  </a:lnTo>
                  <a:lnTo>
                    <a:pt x="424" y="152"/>
                  </a:lnTo>
                  <a:lnTo>
                    <a:pt x="424" y="144"/>
                  </a:lnTo>
                  <a:lnTo>
                    <a:pt x="424" y="144"/>
                  </a:lnTo>
                  <a:lnTo>
                    <a:pt x="424" y="144"/>
                  </a:lnTo>
                  <a:lnTo>
                    <a:pt x="432" y="152"/>
                  </a:lnTo>
                  <a:lnTo>
                    <a:pt x="432" y="152"/>
                  </a:lnTo>
                  <a:lnTo>
                    <a:pt x="440" y="160"/>
                  </a:lnTo>
                  <a:lnTo>
                    <a:pt x="440" y="160"/>
                  </a:lnTo>
                  <a:lnTo>
                    <a:pt x="440" y="160"/>
                  </a:lnTo>
                  <a:lnTo>
                    <a:pt x="440" y="160"/>
                  </a:lnTo>
                  <a:lnTo>
                    <a:pt x="456" y="152"/>
                  </a:lnTo>
                  <a:lnTo>
                    <a:pt x="480" y="144"/>
                  </a:lnTo>
                  <a:lnTo>
                    <a:pt x="504" y="128"/>
                  </a:lnTo>
                  <a:lnTo>
                    <a:pt x="520" y="128"/>
                  </a:lnTo>
                  <a:lnTo>
                    <a:pt x="520" y="128"/>
                  </a:lnTo>
                  <a:lnTo>
                    <a:pt x="520" y="128"/>
                  </a:lnTo>
                  <a:lnTo>
                    <a:pt x="520" y="120"/>
                  </a:lnTo>
                  <a:lnTo>
                    <a:pt x="528" y="120"/>
                  </a:lnTo>
                  <a:lnTo>
                    <a:pt x="528" y="112"/>
                  </a:lnTo>
                  <a:lnTo>
                    <a:pt x="536" y="112"/>
                  </a:lnTo>
                  <a:lnTo>
                    <a:pt x="536" y="112"/>
                  </a:lnTo>
                  <a:lnTo>
                    <a:pt x="536" y="112"/>
                  </a:lnTo>
                  <a:lnTo>
                    <a:pt x="536" y="112"/>
                  </a:lnTo>
                  <a:lnTo>
                    <a:pt x="536" y="112"/>
                  </a:lnTo>
                  <a:lnTo>
                    <a:pt x="544" y="112"/>
                  </a:lnTo>
                  <a:lnTo>
                    <a:pt x="544" y="112"/>
                  </a:lnTo>
                  <a:lnTo>
                    <a:pt x="544" y="112"/>
                  </a:lnTo>
                  <a:lnTo>
                    <a:pt x="544" y="112"/>
                  </a:lnTo>
                  <a:lnTo>
                    <a:pt x="544" y="112"/>
                  </a:lnTo>
                  <a:lnTo>
                    <a:pt x="552" y="112"/>
                  </a:lnTo>
                  <a:lnTo>
                    <a:pt x="560" y="112"/>
                  </a:lnTo>
                  <a:lnTo>
                    <a:pt x="560" y="112"/>
                  </a:lnTo>
                  <a:lnTo>
                    <a:pt x="560" y="112"/>
                  </a:lnTo>
                  <a:lnTo>
                    <a:pt x="560" y="112"/>
                  </a:lnTo>
                  <a:lnTo>
                    <a:pt x="560" y="112"/>
                  </a:lnTo>
                  <a:lnTo>
                    <a:pt x="560" y="104"/>
                  </a:lnTo>
                  <a:lnTo>
                    <a:pt x="560" y="104"/>
                  </a:lnTo>
                  <a:lnTo>
                    <a:pt x="560" y="104"/>
                  </a:lnTo>
                  <a:lnTo>
                    <a:pt x="560" y="104"/>
                  </a:lnTo>
                  <a:lnTo>
                    <a:pt x="560" y="104"/>
                  </a:lnTo>
                  <a:lnTo>
                    <a:pt x="560" y="104"/>
                  </a:lnTo>
                  <a:lnTo>
                    <a:pt x="552" y="104"/>
                  </a:lnTo>
                  <a:lnTo>
                    <a:pt x="544" y="104"/>
                  </a:lnTo>
                  <a:lnTo>
                    <a:pt x="544" y="104"/>
                  </a:lnTo>
                  <a:lnTo>
                    <a:pt x="544" y="104"/>
                  </a:lnTo>
                  <a:lnTo>
                    <a:pt x="544" y="104"/>
                  </a:lnTo>
                  <a:lnTo>
                    <a:pt x="544" y="96"/>
                  </a:lnTo>
                  <a:lnTo>
                    <a:pt x="536" y="96"/>
                  </a:lnTo>
                  <a:lnTo>
                    <a:pt x="536" y="88"/>
                  </a:lnTo>
                  <a:lnTo>
                    <a:pt x="536" y="88"/>
                  </a:lnTo>
                  <a:lnTo>
                    <a:pt x="536" y="88"/>
                  </a:lnTo>
                  <a:lnTo>
                    <a:pt x="536" y="88"/>
                  </a:lnTo>
                  <a:lnTo>
                    <a:pt x="536" y="88"/>
                  </a:lnTo>
                  <a:lnTo>
                    <a:pt x="536" y="88"/>
                  </a:lnTo>
                  <a:lnTo>
                    <a:pt x="544" y="80"/>
                  </a:lnTo>
                  <a:lnTo>
                    <a:pt x="544" y="80"/>
                  </a:lnTo>
                  <a:lnTo>
                    <a:pt x="544" y="80"/>
                  </a:lnTo>
                  <a:lnTo>
                    <a:pt x="544" y="80"/>
                  </a:lnTo>
                  <a:lnTo>
                    <a:pt x="552" y="80"/>
                  </a:lnTo>
                  <a:lnTo>
                    <a:pt x="560" y="72"/>
                  </a:lnTo>
                  <a:lnTo>
                    <a:pt x="567" y="72"/>
                  </a:lnTo>
                  <a:lnTo>
                    <a:pt x="575" y="64"/>
                  </a:lnTo>
                  <a:lnTo>
                    <a:pt x="575" y="64"/>
                  </a:lnTo>
                  <a:lnTo>
                    <a:pt x="575" y="64"/>
                  </a:lnTo>
                  <a:lnTo>
                    <a:pt x="575" y="64"/>
                  </a:lnTo>
                  <a:lnTo>
                    <a:pt x="583" y="64"/>
                  </a:lnTo>
                  <a:lnTo>
                    <a:pt x="591" y="64"/>
                  </a:lnTo>
                  <a:lnTo>
                    <a:pt x="599" y="64"/>
                  </a:lnTo>
                  <a:lnTo>
                    <a:pt x="599" y="64"/>
                  </a:lnTo>
                  <a:lnTo>
                    <a:pt x="599" y="64"/>
                  </a:lnTo>
                  <a:lnTo>
                    <a:pt x="599" y="64"/>
                  </a:lnTo>
                  <a:lnTo>
                    <a:pt x="607" y="64"/>
                  </a:lnTo>
                  <a:lnTo>
                    <a:pt x="607" y="56"/>
                  </a:lnTo>
                  <a:lnTo>
                    <a:pt x="615" y="56"/>
                  </a:lnTo>
                  <a:lnTo>
                    <a:pt x="615" y="56"/>
                  </a:lnTo>
                  <a:lnTo>
                    <a:pt x="615" y="56"/>
                  </a:lnTo>
                  <a:lnTo>
                    <a:pt x="607" y="56"/>
                  </a:lnTo>
                  <a:lnTo>
                    <a:pt x="607" y="48"/>
                  </a:lnTo>
                  <a:lnTo>
                    <a:pt x="599" y="48"/>
                  </a:lnTo>
                  <a:lnTo>
                    <a:pt x="599" y="40"/>
                  </a:lnTo>
                  <a:lnTo>
                    <a:pt x="599" y="40"/>
                  </a:lnTo>
                  <a:lnTo>
                    <a:pt x="599" y="40"/>
                  </a:lnTo>
                  <a:lnTo>
                    <a:pt x="591" y="40"/>
                  </a:lnTo>
                  <a:lnTo>
                    <a:pt x="583" y="40"/>
                  </a:lnTo>
                  <a:lnTo>
                    <a:pt x="575" y="40"/>
                  </a:lnTo>
                  <a:lnTo>
                    <a:pt x="575" y="40"/>
                  </a:lnTo>
                  <a:lnTo>
                    <a:pt x="575" y="40"/>
                  </a:lnTo>
                  <a:lnTo>
                    <a:pt x="575" y="40"/>
                  </a:lnTo>
                  <a:lnTo>
                    <a:pt x="567" y="40"/>
                  </a:lnTo>
                  <a:lnTo>
                    <a:pt x="567" y="40"/>
                  </a:lnTo>
                  <a:lnTo>
                    <a:pt x="560" y="32"/>
                  </a:lnTo>
                  <a:lnTo>
                    <a:pt x="560" y="32"/>
                  </a:lnTo>
                  <a:lnTo>
                    <a:pt x="560" y="32"/>
                  </a:lnTo>
                  <a:lnTo>
                    <a:pt x="560" y="32"/>
                  </a:lnTo>
                  <a:lnTo>
                    <a:pt x="552" y="32"/>
                  </a:lnTo>
                  <a:lnTo>
                    <a:pt x="544" y="32"/>
                  </a:lnTo>
                  <a:lnTo>
                    <a:pt x="536" y="32"/>
                  </a:lnTo>
                  <a:lnTo>
                    <a:pt x="536" y="32"/>
                  </a:lnTo>
                  <a:lnTo>
                    <a:pt x="536" y="32"/>
                  </a:lnTo>
                  <a:lnTo>
                    <a:pt x="536" y="32"/>
                  </a:lnTo>
                  <a:lnTo>
                    <a:pt x="528" y="32"/>
                  </a:lnTo>
                  <a:lnTo>
                    <a:pt x="528" y="32"/>
                  </a:lnTo>
                  <a:lnTo>
                    <a:pt x="520" y="32"/>
                  </a:lnTo>
                  <a:lnTo>
                    <a:pt x="520" y="32"/>
                  </a:lnTo>
                  <a:lnTo>
                    <a:pt x="520" y="32"/>
                  </a:lnTo>
                  <a:lnTo>
                    <a:pt x="520" y="32"/>
                  </a:lnTo>
                  <a:lnTo>
                    <a:pt x="520" y="32"/>
                  </a:lnTo>
                  <a:lnTo>
                    <a:pt x="512" y="32"/>
                  </a:lnTo>
                  <a:lnTo>
                    <a:pt x="504" y="32"/>
                  </a:lnTo>
                  <a:lnTo>
                    <a:pt x="504" y="32"/>
                  </a:lnTo>
                  <a:lnTo>
                    <a:pt x="504" y="32"/>
                  </a:lnTo>
                  <a:lnTo>
                    <a:pt x="504" y="32"/>
                  </a:lnTo>
                  <a:lnTo>
                    <a:pt x="504" y="32"/>
                  </a:lnTo>
                  <a:lnTo>
                    <a:pt x="496" y="32"/>
                  </a:lnTo>
                  <a:lnTo>
                    <a:pt x="496" y="32"/>
                  </a:lnTo>
                  <a:lnTo>
                    <a:pt x="496" y="32"/>
                  </a:lnTo>
                  <a:lnTo>
                    <a:pt x="496" y="32"/>
                  </a:lnTo>
                  <a:lnTo>
                    <a:pt x="496" y="32"/>
                  </a:lnTo>
                  <a:lnTo>
                    <a:pt x="496" y="32"/>
                  </a:lnTo>
                  <a:lnTo>
                    <a:pt x="496" y="24"/>
                  </a:lnTo>
                  <a:lnTo>
                    <a:pt x="496" y="24"/>
                  </a:lnTo>
                  <a:lnTo>
                    <a:pt x="496" y="24"/>
                  </a:lnTo>
                  <a:lnTo>
                    <a:pt x="496" y="24"/>
                  </a:lnTo>
                  <a:lnTo>
                    <a:pt x="496" y="24"/>
                  </a:lnTo>
                  <a:lnTo>
                    <a:pt x="488" y="16"/>
                  </a:lnTo>
                  <a:lnTo>
                    <a:pt x="488" y="16"/>
                  </a:lnTo>
                  <a:lnTo>
                    <a:pt x="480" y="8"/>
                  </a:lnTo>
                  <a:lnTo>
                    <a:pt x="480" y="8"/>
                  </a:lnTo>
                  <a:lnTo>
                    <a:pt x="480" y="8"/>
                  </a:lnTo>
                  <a:lnTo>
                    <a:pt x="480" y="8"/>
                  </a:lnTo>
                  <a:lnTo>
                    <a:pt x="480" y="8"/>
                  </a:lnTo>
                  <a:lnTo>
                    <a:pt x="480" y="0"/>
                  </a:lnTo>
                  <a:lnTo>
                    <a:pt x="480" y="0"/>
                  </a:lnTo>
                  <a:lnTo>
                    <a:pt x="480" y="0"/>
                  </a:lnTo>
                  <a:lnTo>
                    <a:pt x="480" y="0"/>
                  </a:lnTo>
                  <a:lnTo>
                    <a:pt x="480" y="0"/>
                  </a:lnTo>
                  <a:lnTo>
                    <a:pt x="480" y="0"/>
                  </a:lnTo>
                  <a:lnTo>
                    <a:pt x="472" y="0"/>
                  </a:lnTo>
                  <a:lnTo>
                    <a:pt x="464" y="0"/>
                  </a:lnTo>
                  <a:lnTo>
                    <a:pt x="464" y="0"/>
                  </a:lnTo>
                  <a:lnTo>
                    <a:pt x="464" y="0"/>
                  </a:lnTo>
                  <a:lnTo>
                    <a:pt x="464" y="0"/>
                  </a:lnTo>
                  <a:lnTo>
                    <a:pt x="464" y="0"/>
                  </a:lnTo>
                  <a:lnTo>
                    <a:pt x="456" y="0"/>
                  </a:lnTo>
                  <a:lnTo>
                    <a:pt x="456" y="0"/>
                  </a:lnTo>
                  <a:lnTo>
                    <a:pt x="456" y="0"/>
                  </a:lnTo>
                  <a:lnTo>
                    <a:pt x="456" y="0"/>
                  </a:lnTo>
                  <a:lnTo>
                    <a:pt x="456" y="0"/>
                  </a:lnTo>
                  <a:lnTo>
                    <a:pt x="448" y="0"/>
                  </a:lnTo>
                  <a:lnTo>
                    <a:pt x="440" y="8"/>
                  </a:lnTo>
                  <a:lnTo>
                    <a:pt x="432" y="16"/>
                  </a:lnTo>
                  <a:lnTo>
                    <a:pt x="424" y="24"/>
                  </a:lnTo>
                  <a:lnTo>
                    <a:pt x="424" y="24"/>
                  </a:lnTo>
                  <a:lnTo>
                    <a:pt x="424" y="24"/>
                  </a:lnTo>
                  <a:lnTo>
                    <a:pt x="424" y="24"/>
                  </a:lnTo>
                  <a:lnTo>
                    <a:pt x="416" y="32"/>
                  </a:lnTo>
                  <a:lnTo>
                    <a:pt x="400" y="40"/>
                  </a:lnTo>
                  <a:lnTo>
                    <a:pt x="400" y="40"/>
                  </a:lnTo>
                  <a:lnTo>
                    <a:pt x="400" y="40"/>
                  </a:lnTo>
                  <a:lnTo>
                    <a:pt x="400" y="40"/>
                  </a:lnTo>
                  <a:lnTo>
                    <a:pt x="400" y="48"/>
                  </a:lnTo>
                  <a:lnTo>
                    <a:pt x="392" y="64"/>
                  </a:lnTo>
                  <a:lnTo>
                    <a:pt x="392" y="72"/>
                  </a:lnTo>
                  <a:lnTo>
                    <a:pt x="384" y="80"/>
                  </a:lnTo>
                  <a:lnTo>
                    <a:pt x="384" y="80"/>
                  </a:lnTo>
                  <a:lnTo>
                    <a:pt x="384" y="80"/>
                  </a:lnTo>
                  <a:lnTo>
                    <a:pt x="384" y="80"/>
                  </a:lnTo>
                  <a:lnTo>
                    <a:pt x="376" y="88"/>
                  </a:lnTo>
                  <a:lnTo>
                    <a:pt x="360" y="96"/>
                  </a:lnTo>
                  <a:lnTo>
                    <a:pt x="360" y="104"/>
                  </a:lnTo>
                  <a:lnTo>
                    <a:pt x="360" y="104"/>
                  </a:lnTo>
                  <a:lnTo>
                    <a:pt x="360" y="104"/>
                  </a:lnTo>
                  <a:lnTo>
                    <a:pt x="360" y="104"/>
                  </a:lnTo>
                  <a:lnTo>
                    <a:pt x="360" y="112"/>
                  </a:lnTo>
                  <a:lnTo>
                    <a:pt x="360" y="120"/>
                  </a:lnTo>
                  <a:lnTo>
                    <a:pt x="360" y="128"/>
                  </a:lnTo>
                  <a:lnTo>
                    <a:pt x="360" y="128"/>
                  </a:lnTo>
                  <a:lnTo>
                    <a:pt x="360" y="128"/>
                  </a:lnTo>
                  <a:lnTo>
                    <a:pt x="360" y="128"/>
                  </a:lnTo>
                  <a:lnTo>
                    <a:pt x="360" y="128"/>
                  </a:lnTo>
                  <a:lnTo>
                    <a:pt x="360" y="136"/>
                  </a:lnTo>
                  <a:lnTo>
                    <a:pt x="360" y="136"/>
                  </a:lnTo>
                  <a:lnTo>
                    <a:pt x="360" y="136"/>
                  </a:lnTo>
                  <a:lnTo>
                    <a:pt x="360" y="136"/>
                  </a:lnTo>
                  <a:lnTo>
                    <a:pt x="360" y="136"/>
                  </a:lnTo>
                  <a:lnTo>
                    <a:pt x="360" y="144"/>
                  </a:lnTo>
                  <a:lnTo>
                    <a:pt x="360" y="144"/>
                  </a:lnTo>
                  <a:lnTo>
                    <a:pt x="360" y="144"/>
                  </a:lnTo>
                  <a:lnTo>
                    <a:pt x="360" y="144"/>
                  </a:lnTo>
                  <a:lnTo>
                    <a:pt x="360" y="144"/>
                  </a:lnTo>
                  <a:lnTo>
                    <a:pt x="360" y="152"/>
                  </a:lnTo>
                  <a:lnTo>
                    <a:pt x="360" y="160"/>
                  </a:lnTo>
                  <a:lnTo>
                    <a:pt x="360" y="168"/>
                  </a:lnTo>
                  <a:lnTo>
                    <a:pt x="360" y="168"/>
                  </a:lnTo>
                  <a:lnTo>
                    <a:pt x="360" y="168"/>
                  </a:lnTo>
                  <a:lnTo>
                    <a:pt x="360" y="168"/>
                  </a:lnTo>
                  <a:lnTo>
                    <a:pt x="360" y="168"/>
                  </a:lnTo>
                  <a:lnTo>
                    <a:pt x="352" y="160"/>
                  </a:lnTo>
                  <a:lnTo>
                    <a:pt x="352" y="152"/>
                  </a:lnTo>
                  <a:lnTo>
                    <a:pt x="344" y="144"/>
                  </a:lnTo>
                  <a:lnTo>
                    <a:pt x="344" y="144"/>
                  </a:lnTo>
                  <a:lnTo>
                    <a:pt x="344" y="144"/>
                  </a:lnTo>
                  <a:lnTo>
                    <a:pt x="344" y="144"/>
                  </a:lnTo>
                  <a:lnTo>
                    <a:pt x="336" y="144"/>
                  </a:lnTo>
                  <a:lnTo>
                    <a:pt x="336" y="144"/>
                  </a:lnTo>
                  <a:lnTo>
                    <a:pt x="336" y="144"/>
                  </a:lnTo>
                  <a:lnTo>
                    <a:pt x="336" y="144"/>
                  </a:lnTo>
                  <a:lnTo>
                    <a:pt x="336" y="144"/>
                  </a:lnTo>
                  <a:lnTo>
                    <a:pt x="328" y="152"/>
                  </a:lnTo>
                  <a:lnTo>
                    <a:pt x="328" y="160"/>
                  </a:lnTo>
                  <a:lnTo>
                    <a:pt x="320" y="168"/>
                  </a:lnTo>
                  <a:lnTo>
                    <a:pt x="320" y="168"/>
                  </a:lnTo>
                  <a:lnTo>
                    <a:pt x="320" y="168"/>
                  </a:lnTo>
                  <a:lnTo>
                    <a:pt x="320" y="168"/>
                  </a:lnTo>
                  <a:lnTo>
                    <a:pt x="320" y="168"/>
                  </a:lnTo>
                  <a:lnTo>
                    <a:pt x="312" y="176"/>
                  </a:lnTo>
                  <a:lnTo>
                    <a:pt x="312" y="176"/>
                  </a:lnTo>
                  <a:lnTo>
                    <a:pt x="304" y="184"/>
                  </a:lnTo>
                  <a:lnTo>
                    <a:pt x="304" y="184"/>
                  </a:lnTo>
                  <a:lnTo>
                    <a:pt x="304" y="184"/>
                  </a:lnTo>
                  <a:lnTo>
                    <a:pt x="304" y="176"/>
                  </a:lnTo>
                  <a:lnTo>
                    <a:pt x="296" y="176"/>
                  </a:lnTo>
                  <a:lnTo>
                    <a:pt x="280" y="168"/>
                  </a:lnTo>
                  <a:lnTo>
                    <a:pt x="280" y="168"/>
                  </a:lnTo>
                  <a:lnTo>
                    <a:pt x="280" y="168"/>
                  </a:lnTo>
                  <a:lnTo>
                    <a:pt x="280" y="168"/>
                  </a:lnTo>
                  <a:lnTo>
                    <a:pt x="280" y="168"/>
                  </a:lnTo>
                  <a:lnTo>
                    <a:pt x="272" y="168"/>
                  </a:lnTo>
                  <a:lnTo>
                    <a:pt x="272" y="168"/>
                  </a:lnTo>
                  <a:lnTo>
                    <a:pt x="264" y="168"/>
                  </a:lnTo>
                  <a:lnTo>
                    <a:pt x="264" y="168"/>
                  </a:lnTo>
                  <a:lnTo>
                    <a:pt x="264" y="168"/>
                  </a:lnTo>
                  <a:lnTo>
                    <a:pt x="264" y="176"/>
                  </a:lnTo>
                  <a:lnTo>
                    <a:pt x="264" y="184"/>
                  </a:lnTo>
                  <a:lnTo>
                    <a:pt x="264" y="192"/>
                  </a:lnTo>
                  <a:lnTo>
                    <a:pt x="264" y="192"/>
                  </a:lnTo>
                  <a:lnTo>
                    <a:pt x="264" y="192"/>
                  </a:lnTo>
                  <a:lnTo>
                    <a:pt x="264" y="192"/>
                  </a:lnTo>
                  <a:lnTo>
                    <a:pt x="264" y="192"/>
                  </a:lnTo>
                  <a:lnTo>
                    <a:pt x="256" y="200"/>
                  </a:lnTo>
                  <a:lnTo>
                    <a:pt x="256" y="200"/>
                  </a:lnTo>
                  <a:lnTo>
                    <a:pt x="256" y="208"/>
                  </a:lnTo>
                  <a:lnTo>
                    <a:pt x="256" y="208"/>
                  </a:lnTo>
                  <a:lnTo>
                    <a:pt x="256" y="208"/>
                  </a:lnTo>
                  <a:lnTo>
                    <a:pt x="248" y="208"/>
                  </a:lnTo>
                  <a:lnTo>
                    <a:pt x="248" y="208"/>
                  </a:lnTo>
                  <a:lnTo>
                    <a:pt x="240" y="216"/>
                  </a:lnTo>
                  <a:lnTo>
                    <a:pt x="240" y="216"/>
                  </a:lnTo>
                  <a:lnTo>
                    <a:pt x="240" y="216"/>
                  </a:lnTo>
                  <a:lnTo>
                    <a:pt x="240" y="216"/>
                  </a:lnTo>
                  <a:lnTo>
                    <a:pt x="240" y="216"/>
                  </a:lnTo>
                  <a:lnTo>
                    <a:pt x="232" y="224"/>
                  </a:lnTo>
                  <a:lnTo>
                    <a:pt x="232" y="224"/>
                  </a:lnTo>
                  <a:lnTo>
                    <a:pt x="224" y="224"/>
                  </a:lnTo>
                  <a:lnTo>
                    <a:pt x="224" y="224"/>
                  </a:lnTo>
                  <a:lnTo>
                    <a:pt x="224" y="224"/>
                  </a:lnTo>
                  <a:lnTo>
                    <a:pt x="224" y="232"/>
                  </a:lnTo>
                  <a:lnTo>
                    <a:pt x="216" y="232"/>
                  </a:lnTo>
                  <a:lnTo>
                    <a:pt x="216" y="240"/>
                  </a:lnTo>
                  <a:lnTo>
                    <a:pt x="216" y="240"/>
                  </a:lnTo>
                  <a:lnTo>
                    <a:pt x="216" y="240"/>
                  </a:lnTo>
                  <a:lnTo>
                    <a:pt x="216" y="240"/>
                  </a:lnTo>
                  <a:lnTo>
                    <a:pt x="208" y="240"/>
                  </a:lnTo>
                  <a:lnTo>
                    <a:pt x="208" y="248"/>
                  </a:lnTo>
                  <a:lnTo>
                    <a:pt x="200" y="248"/>
                  </a:lnTo>
                  <a:lnTo>
                    <a:pt x="200" y="248"/>
                  </a:lnTo>
                  <a:lnTo>
                    <a:pt x="200" y="248"/>
                  </a:lnTo>
                  <a:lnTo>
                    <a:pt x="200" y="248"/>
                  </a:lnTo>
                  <a:lnTo>
                    <a:pt x="200" y="248"/>
                  </a:lnTo>
                  <a:lnTo>
                    <a:pt x="192" y="256"/>
                  </a:lnTo>
                  <a:lnTo>
                    <a:pt x="192" y="256"/>
                  </a:lnTo>
                  <a:lnTo>
                    <a:pt x="184" y="264"/>
                  </a:lnTo>
                  <a:lnTo>
                    <a:pt x="184" y="264"/>
                  </a:lnTo>
                  <a:lnTo>
                    <a:pt x="184" y="264"/>
                  </a:lnTo>
                  <a:lnTo>
                    <a:pt x="184" y="264"/>
                  </a:lnTo>
                  <a:lnTo>
                    <a:pt x="176" y="264"/>
                  </a:lnTo>
                  <a:lnTo>
                    <a:pt x="176" y="272"/>
                  </a:lnTo>
                  <a:lnTo>
                    <a:pt x="176" y="272"/>
                  </a:lnTo>
                  <a:lnTo>
                    <a:pt x="176" y="272"/>
                  </a:lnTo>
                  <a:lnTo>
                    <a:pt x="176" y="272"/>
                  </a:lnTo>
                  <a:lnTo>
                    <a:pt x="168" y="272"/>
                  </a:lnTo>
                  <a:lnTo>
                    <a:pt x="168" y="272"/>
                  </a:lnTo>
                  <a:lnTo>
                    <a:pt x="160" y="272"/>
                  </a:lnTo>
                  <a:lnTo>
                    <a:pt x="160" y="272"/>
                  </a:lnTo>
                  <a:lnTo>
                    <a:pt x="160" y="272"/>
                  </a:lnTo>
                  <a:lnTo>
                    <a:pt x="160" y="272"/>
                  </a:lnTo>
                  <a:lnTo>
                    <a:pt x="152" y="272"/>
                  </a:lnTo>
                  <a:lnTo>
                    <a:pt x="144" y="272"/>
                  </a:lnTo>
                  <a:lnTo>
                    <a:pt x="136" y="272"/>
                  </a:lnTo>
                  <a:lnTo>
                    <a:pt x="136" y="272"/>
                  </a:lnTo>
                  <a:lnTo>
                    <a:pt x="136" y="272"/>
                  </a:lnTo>
                  <a:lnTo>
                    <a:pt x="136" y="272"/>
                  </a:lnTo>
                  <a:lnTo>
                    <a:pt x="128" y="272"/>
                  </a:lnTo>
                  <a:lnTo>
                    <a:pt x="120" y="280"/>
                  </a:lnTo>
                  <a:lnTo>
                    <a:pt x="112" y="280"/>
                  </a:lnTo>
                  <a:lnTo>
                    <a:pt x="104" y="287"/>
                  </a:lnTo>
                  <a:lnTo>
                    <a:pt x="104" y="287"/>
                  </a:lnTo>
                  <a:lnTo>
                    <a:pt x="104" y="287"/>
                  </a:lnTo>
                  <a:lnTo>
                    <a:pt x="104" y="287"/>
                  </a:lnTo>
                  <a:lnTo>
                    <a:pt x="104" y="287"/>
                  </a:lnTo>
                  <a:lnTo>
                    <a:pt x="104" y="295"/>
                  </a:lnTo>
                  <a:lnTo>
                    <a:pt x="104" y="295"/>
                  </a:lnTo>
                  <a:lnTo>
                    <a:pt x="104" y="295"/>
                  </a:lnTo>
                  <a:lnTo>
                    <a:pt x="104" y="295"/>
                  </a:lnTo>
                  <a:lnTo>
                    <a:pt x="104" y="295"/>
                  </a:lnTo>
                  <a:lnTo>
                    <a:pt x="104" y="303"/>
                  </a:lnTo>
                  <a:lnTo>
                    <a:pt x="104" y="311"/>
                  </a:lnTo>
                  <a:lnTo>
                    <a:pt x="104" y="319"/>
                  </a:lnTo>
                  <a:lnTo>
                    <a:pt x="104" y="319"/>
                  </a:lnTo>
                  <a:lnTo>
                    <a:pt x="104" y="319"/>
                  </a:lnTo>
                  <a:lnTo>
                    <a:pt x="104" y="319"/>
                  </a:lnTo>
                  <a:lnTo>
                    <a:pt x="104" y="327"/>
                  </a:lnTo>
                  <a:lnTo>
                    <a:pt x="104" y="335"/>
                  </a:lnTo>
                  <a:lnTo>
                    <a:pt x="104" y="343"/>
                  </a:lnTo>
                  <a:lnTo>
                    <a:pt x="104" y="343"/>
                  </a:lnTo>
                  <a:lnTo>
                    <a:pt x="104" y="343"/>
                  </a:lnTo>
                  <a:lnTo>
                    <a:pt x="104" y="343"/>
                  </a:lnTo>
                  <a:lnTo>
                    <a:pt x="104" y="343"/>
                  </a:lnTo>
                  <a:lnTo>
                    <a:pt x="104" y="351"/>
                  </a:lnTo>
                  <a:lnTo>
                    <a:pt x="104" y="351"/>
                  </a:lnTo>
                  <a:lnTo>
                    <a:pt x="104" y="351"/>
                  </a:lnTo>
                  <a:lnTo>
                    <a:pt x="104" y="351"/>
                  </a:lnTo>
                  <a:lnTo>
                    <a:pt x="104" y="351"/>
                  </a:lnTo>
                  <a:lnTo>
                    <a:pt x="96" y="351"/>
                  </a:lnTo>
                  <a:lnTo>
                    <a:pt x="80" y="351"/>
                  </a:lnTo>
                  <a:lnTo>
                    <a:pt x="80" y="351"/>
                  </a:lnTo>
                  <a:lnTo>
                    <a:pt x="80" y="351"/>
                  </a:lnTo>
                  <a:lnTo>
                    <a:pt x="80" y="351"/>
                  </a:lnTo>
                  <a:lnTo>
                    <a:pt x="72" y="351"/>
                  </a:lnTo>
                  <a:lnTo>
                    <a:pt x="64" y="343"/>
                  </a:lnTo>
                  <a:lnTo>
                    <a:pt x="56" y="343"/>
                  </a:lnTo>
                  <a:lnTo>
                    <a:pt x="56" y="343"/>
                  </a:lnTo>
                  <a:lnTo>
                    <a:pt x="56" y="343"/>
                  </a:lnTo>
                  <a:lnTo>
                    <a:pt x="56" y="343"/>
                  </a:lnTo>
                  <a:lnTo>
                    <a:pt x="48" y="335"/>
                  </a:lnTo>
                  <a:lnTo>
                    <a:pt x="32" y="335"/>
                  </a:lnTo>
                  <a:lnTo>
                    <a:pt x="16" y="327"/>
                  </a:lnTo>
                  <a:lnTo>
                    <a:pt x="16" y="327"/>
                  </a:lnTo>
                  <a:lnTo>
                    <a:pt x="16" y="327"/>
                  </a:lnTo>
                  <a:lnTo>
                    <a:pt x="16" y="327"/>
                  </a:lnTo>
                  <a:lnTo>
                    <a:pt x="8" y="327"/>
                  </a:lnTo>
                  <a:lnTo>
                    <a:pt x="8" y="327"/>
                  </a:lnTo>
                  <a:lnTo>
                    <a:pt x="0" y="327"/>
                  </a:lnTo>
                  <a:lnTo>
                    <a:pt x="0" y="327"/>
                  </a:lnTo>
                  <a:lnTo>
                    <a:pt x="0" y="327"/>
                  </a:lnTo>
                  <a:lnTo>
                    <a:pt x="0" y="327"/>
                  </a:lnTo>
                  <a:lnTo>
                    <a:pt x="0" y="335"/>
                  </a:lnTo>
                  <a:lnTo>
                    <a:pt x="8" y="343"/>
                  </a:lnTo>
                  <a:lnTo>
                    <a:pt x="8" y="359"/>
                  </a:lnTo>
                  <a:lnTo>
                    <a:pt x="16" y="367"/>
                  </a:lnTo>
                  <a:lnTo>
                    <a:pt x="16" y="367"/>
                  </a:lnTo>
                  <a:lnTo>
                    <a:pt x="16" y="367"/>
                  </a:lnTo>
                  <a:lnTo>
                    <a:pt x="16" y="367"/>
                  </a:lnTo>
                  <a:lnTo>
                    <a:pt x="16" y="367"/>
                  </a:lnTo>
                  <a:lnTo>
                    <a:pt x="24" y="375"/>
                  </a:lnTo>
                  <a:lnTo>
                    <a:pt x="24" y="375"/>
                  </a:lnTo>
                  <a:lnTo>
                    <a:pt x="24" y="375"/>
                  </a:lnTo>
                  <a:lnTo>
                    <a:pt x="24" y="375"/>
                  </a:lnTo>
                  <a:lnTo>
                    <a:pt x="32" y="375"/>
                  </a:lnTo>
                  <a:lnTo>
                    <a:pt x="40" y="375"/>
                  </a:lnTo>
                  <a:lnTo>
                    <a:pt x="48" y="375"/>
                  </a:lnTo>
                  <a:lnTo>
                    <a:pt x="56" y="375"/>
                  </a:lnTo>
                  <a:lnTo>
                    <a:pt x="56" y="383"/>
                  </a:lnTo>
                  <a:lnTo>
                    <a:pt x="56" y="383"/>
                  </a:lnTo>
                  <a:lnTo>
                    <a:pt x="56" y="383"/>
                  </a:lnTo>
                  <a:lnTo>
                    <a:pt x="56" y="383"/>
                  </a:lnTo>
                  <a:lnTo>
                    <a:pt x="56" y="383"/>
                  </a:lnTo>
                  <a:lnTo>
                    <a:pt x="56" y="383"/>
                  </a:lnTo>
                  <a:lnTo>
                    <a:pt x="56" y="383"/>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0" name="Freeform 44"/>
            <p:cNvSpPr>
              <a:spLocks/>
            </p:cNvSpPr>
            <p:nvPr/>
          </p:nvSpPr>
          <p:spPr bwMode="auto">
            <a:xfrm>
              <a:off x="3564" y="3377"/>
              <a:ext cx="88" cy="56"/>
            </a:xfrm>
            <a:custGeom>
              <a:avLst/>
              <a:gdLst>
                <a:gd name="T0" fmla="*/ 56 w 88"/>
                <a:gd name="T1" fmla="*/ 48 h 56"/>
                <a:gd name="T2" fmla="*/ 64 w 88"/>
                <a:gd name="T3" fmla="*/ 16 h 56"/>
                <a:gd name="T4" fmla="*/ 80 w 88"/>
                <a:gd name="T5" fmla="*/ 16 h 56"/>
                <a:gd name="T6" fmla="*/ 88 w 88"/>
                <a:gd name="T7" fmla="*/ 48 h 56"/>
                <a:gd name="T8" fmla="*/ 88 w 88"/>
                <a:gd name="T9" fmla="*/ 16 h 56"/>
                <a:gd name="T10" fmla="*/ 88 w 88"/>
                <a:gd name="T11" fmla="*/ 8 h 56"/>
                <a:gd name="T12" fmla="*/ 88 w 88"/>
                <a:gd name="T13" fmla="*/ 0 h 56"/>
                <a:gd name="T14" fmla="*/ 80 w 88"/>
                <a:gd name="T15" fmla="*/ 0 h 56"/>
                <a:gd name="T16" fmla="*/ 56 w 88"/>
                <a:gd name="T17" fmla="*/ 0 h 56"/>
                <a:gd name="T18" fmla="*/ 40 w 88"/>
                <a:gd name="T19" fmla="*/ 8 h 56"/>
                <a:gd name="T20" fmla="*/ 32 w 88"/>
                <a:gd name="T21" fmla="*/ 16 h 56"/>
                <a:gd name="T22" fmla="*/ 0 w 88"/>
                <a:gd name="T23" fmla="*/ 40 h 56"/>
                <a:gd name="T24" fmla="*/ 0 w 88"/>
                <a:gd name="T25" fmla="*/ 48 h 56"/>
                <a:gd name="T26" fmla="*/ 40 w 88"/>
                <a:gd name="T27" fmla="*/ 56 h 56"/>
                <a:gd name="T28" fmla="*/ 40 w 88"/>
                <a:gd name="T29" fmla="*/ 48 h 56"/>
                <a:gd name="T30" fmla="*/ 56 w 88"/>
                <a:gd name="T31"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56">
                  <a:moveTo>
                    <a:pt x="56" y="48"/>
                  </a:moveTo>
                  <a:lnTo>
                    <a:pt x="64" y="16"/>
                  </a:lnTo>
                  <a:lnTo>
                    <a:pt x="80" y="16"/>
                  </a:lnTo>
                  <a:lnTo>
                    <a:pt x="88" y="48"/>
                  </a:lnTo>
                  <a:lnTo>
                    <a:pt x="88" y="16"/>
                  </a:lnTo>
                  <a:lnTo>
                    <a:pt x="88" y="8"/>
                  </a:lnTo>
                  <a:lnTo>
                    <a:pt x="88" y="0"/>
                  </a:lnTo>
                  <a:lnTo>
                    <a:pt x="80" y="0"/>
                  </a:lnTo>
                  <a:lnTo>
                    <a:pt x="56" y="0"/>
                  </a:lnTo>
                  <a:lnTo>
                    <a:pt x="40" y="8"/>
                  </a:lnTo>
                  <a:lnTo>
                    <a:pt x="32" y="16"/>
                  </a:lnTo>
                  <a:lnTo>
                    <a:pt x="0" y="40"/>
                  </a:lnTo>
                  <a:lnTo>
                    <a:pt x="0" y="48"/>
                  </a:lnTo>
                  <a:lnTo>
                    <a:pt x="40" y="56"/>
                  </a:lnTo>
                  <a:lnTo>
                    <a:pt x="40" y="48"/>
                  </a:lnTo>
                  <a:lnTo>
                    <a:pt x="56" y="48"/>
                  </a:lnTo>
                  <a:close/>
                </a:path>
              </a:pathLst>
            </a:custGeom>
            <a:solidFill>
              <a:srgbClr val="007700"/>
            </a:solidFill>
            <a:ln w="12700">
              <a:solidFill>
                <a:srgbClr val="339933"/>
              </a:solidFill>
              <a:prstDash val="solid"/>
              <a:round/>
              <a:headEnd/>
              <a:tailEnd/>
            </a:ln>
          </p:spPr>
          <p:txBody>
            <a:bodyPr/>
            <a:lstStyle/>
            <a:p>
              <a:endParaRPr lang="ja-JP" altLang="en-US"/>
            </a:p>
          </p:txBody>
        </p:sp>
        <p:sp>
          <p:nvSpPr>
            <p:cNvPr id="101421" name="Freeform 45"/>
            <p:cNvSpPr>
              <a:spLocks/>
            </p:cNvSpPr>
            <p:nvPr/>
          </p:nvSpPr>
          <p:spPr bwMode="auto">
            <a:xfrm>
              <a:off x="3220" y="3345"/>
              <a:ext cx="663" cy="503"/>
            </a:xfrm>
            <a:custGeom>
              <a:avLst/>
              <a:gdLst>
                <a:gd name="T0" fmla="*/ 639 w 663"/>
                <a:gd name="T1" fmla="*/ 168 h 503"/>
                <a:gd name="T2" fmla="*/ 584 w 663"/>
                <a:gd name="T3" fmla="*/ 152 h 503"/>
                <a:gd name="T4" fmla="*/ 576 w 663"/>
                <a:gd name="T5" fmla="*/ 128 h 503"/>
                <a:gd name="T6" fmla="*/ 600 w 663"/>
                <a:gd name="T7" fmla="*/ 128 h 503"/>
                <a:gd name="T8" fmla="*/ 584 w 663"/>
                <a:gd name="T9" fmla="*/ 96 h 503"/>
                <a:gd name="T10" fmla="*/ 568 w 663"/>
                <a:gd name="T11" fmla="*/ 80 h 503"/>
                <a:gd name="T12" fmla="*/ 544 w 663"/>
                <a:gd name="T13" fmla="*/ 64 h 503"/>
                <a:gd name="T14" fmla="*/ 568 w 663"/>
                <a:gd name="T15" fmla="*/ 48 h 503"/>
                <a:gd name="T16" fmla="*/ 576 w 663"/>
                <a:gd name="T17" fmla="*/ 0 h 503"/>
                <a:gd name="T18" fmla="*/ 480 w 663"/>
                <a:gd name="T19" fmla="*/ 16 h 503"/>
                <a:gd name="T20" fmla="*/ 464 w 663"/>
                <a:gd name="T21" fmla="*/ 48 h 503"/>
                <a:gd name="T22" fmla="*/ 432 w 663"/>
                <a:gd name="T23" fmla="*/ 56 h 503"/>
                <a:gd name="T24" fmla="*/ 424 w 663"/>
                <a:gd name="T25" fmla="*/ 96 h 503"/>
                <a:gd name="T26" fmla="*/ 384 w 663"/>
                <a:gd name="T27" fmla="*/ 168 h 503"/>
                <a:gd name="T28" fmla="*/ 344 w 663"/>
                <a:gd name="T29" fmla="*/ 223 h 503"/>
                <a:gd name="T30" fmla="*/ 200 w 663"/>
                <a:gd name="T31" fmla="*/ 263 h 503"/>
                <a:gd name="T32" fmla="*/ 64 w 663"/>
                <a:gd name="T33" fmla="*/ 239 h 503"/>
                <a:gd name="T34" fmla="*/ 56 w 663"/>
                <a:gd name="T35" fmla="*/ 223 h 503"/>
                <a:gd name="T36" fmla="*/ 16 w 663"/>
                <a:gd name="T37" fmla="*/ 239 h 503"/>
                <a:gd name="T38" fmla="*/ 16 w 663"/>
                <a:gd name="T39" fmla="*/ 263 h 503"/>
                <a:gd name="T40" fmla="*/ 0 w 663"/>
                <a:gd name="T41" fmla="*/ 279 h 503"/>
                <a:gd name="T42" fmla="*/ 0 w 663"/>
                <a:gd name="T43" fmla="*/ 319 h 503"/>
                <a:gd name="T44" fmla="*/ 32 w 663"/>
                <a:gd name="T45" fmla="*/ 351 h 503"/>
                <a:gd name="T46" fmla="*/ 56 w 663"/>
                <a:gd name="T47" fmla="*/ 407 h 503"/>
                <a:gd name="T48" fmla="*/ 80 w 663"/>
                <a:gd name="T49" fmla="*/ 391 h 503"/>
                <a:gd name="T50" fmla="*/ 88 w 663"/>
                <a:gd name="T51" fmla="*/ 423 h 503"/>
                <a:gd name="T52" fmla="*/ 112 w 663"/>
                <a:gd name="T53" fmla="*/ 487 h 503"/>
                <a:gd name="T54" fmla="*/ 136 w 663"/>
                <a:gd name="T55" fmla="*/ 495 h 503"/>
                <a:gd name="T56" fmla="*/ 200 w 663"/>
                <a:gd name="T57" fmla="*/ 487 h 503"/>
                <a:gd name="T58" fmla="*/ 232 w 663"/>
                <a:gd name="T59" fmla="*/ 487 h 503"/>
                <a:gd name="T60" fmla="*/ 216 w 663"/>
                <a:gd name="T61" fmla="*/ 503 h 503"/>
                <a:gd name="T62" fmla="*/ 248 w 663"/>
                <a:gd name="T63" fmla="*/ 495 h 503"/>
                <a:gd name="T64" fmla="*/ 288 w 663"/>
                <a:gd name="T65" fmla="*/ 487 h 503"/>
                <a:gd name="T66" fmla="*/ 296 w 663"/>
                <a:gd name="T67" fmla="*/ 447 h 503"/>
                <a:gd name="T68" fmla="*/ 336 w 663"/>
                <a:gd name="T69" fmla="*/ 455 h 503"/>
                <a:gd name="T70" fmla="*/ 336 w 663"/>
                <a:gd name="T71" fmla="*/ 495 h 503"/>
                <a:gd name="T72" fmla="*/ 368 w 663"/>
                <a:gd name="T73" fmla="*/ 487 h 503"/>
                <a:gd name="T74" fmla="*/ 400 w 663"/>
                <a:gd name="T75" fmla="*/ 487 h 503"/>
                <a:gd name="T76" fmla="*/ 416 w 663"/>
                <a:gd name="T77" fmla="*/ 503 h 503"/>
                <a:gd name="T78" fmla="*/ 464 w 663"/>
                <a:gd name="T79" fmla="*/ 487 h 503"/>
                <a:gd name="T80" fmla="*/ 480 w 663"/>
                <a:gd name="T81" fmla="*/ 447 h 503"/>
                <a:gd name="T82" fmla="*/ 520 w 663"/>
                <a:gd name="T83" fmla="*/ 439 h 503"/>
                <a:gd name="T84" fmla="*/ 528 w 663"/>
                <a:gd name="T85" fmla="*/ 391 h 503"/>
                <a:gd name="T86" fmla="*/ 528 w 663"/>
                <a:gd name="T87" fmla="*/ 351 h 503"/>
                <a:gd name="T88" fmla="*/ 504 w 663"/>
                <a:gd name="T89" fmla="*/ 351 h 503"/>
                <a:gd name="T90" fmla="*/ 568 w 663"/>
                <a:gd name="T91" fmla="*/ 303 h 503"/>
                <a:gd name="T92" fmla="*/ 584 w 663"/>
                <a:gd name="T93" fmla="*/ 279 h 503"/>
                <a:gd name="T94" fmla="*/ 600 w 663"/>
                <a:gd name="T95" fmla="*/ 263 h 503"/>
                <a:gd name="T96" fmla="*/ 576 w 663"/>
                <a:gd name="T97" fmla="*/ 239 h 503"/>
                <a:gd name="T98" fmla="*/ 584 w 663"/>
                <a:gd name="T99" fmla="*/ 223 h 503"/>
                <a:gd name="T100" fmla="*/ 608 w 663"/>
                <a:gd name="T101" fmla="*/ 183 h 503"/>
                <a:gd name="T102" fmla="*/ 655 w 663"/>
                <a:gd name="T103" fmla="*/ 183 h 503"/>
                <a:gd name="T104" fmla="*/ 663 w 663"/>
                <a:gd name="T105" fmla="*/ 1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3" h="503">
                  <a:moveTo>
                    <a:pt x="655" y="168"/>
                  </a:moveTo>
                  <a:lnTo>
                    <a:pt x="639" y="168"/>
                  </a:lnTo>
                  <a:lnTo>
                    <a:pt x="608" y="152"/>
                  </a:lnTo>
                  <a:lnTo>
                    <a:pt x="584" y="152"/>
                  </a:lnTo>
                  <a:lnTo>
                    <a:pt x="576" y="152"/>
                  </a:lnTo>
                  <a:lnTo>
                    <a:pt x="576" y="128"/>
                  </a:lnTo>
                  <a:lnTo>
                    <a:pt x="584" y="128"/>
                  </a:lnTo>
                  <a:lnTo>
                    <a:pt x="600" y="128"/>
                  </a:lnTo>
                  <a:lnTo>
                    <a:pt x="600" y="120"/>
                  </a:lnTo>
                  <a:lnTo>
                    <a:pt x="584" y="96"/>
                  </a:lnTo>
                  <a:lnTo>
                    <a:pt x="576" y="80"/>
                  </a:lnTo>
                  <a:lnTo>
                    <a:pt x="568" y="80"/>
                  </a:lnTo>
                  <a:lnTo>
                    <a:pt x="544" y="80"/>
                  </a:lnTo>
                  <a:lnTo>
                    <a:pt x="544" y="64"/>
                  </a:lnTo>
                  <a:lnTo>
                    <a:pt x="568" y="48"/>
                  </a:lnTo>
                  <a:lnTo>
                    <a:pt x="568" y="48"/>
                  </a:lnTo>
                  <a:lnTo>
                    <a:pt x="568" y="16"/>
                  </a:lnTo>
                  <a:lnTo>
                    <a:pt x="576" y="0"/>
                  </a:lnTo>
                  <a:lnTo>
                    <a:pt x="488" y="48"/>
                  </a:lnTo>
                  <a:lnTo>
                    <a:pt x="480" y="16"/>
                  </a:lnTo>
                  <a:lnTo>
                    <a:pt x="472" y="48"/>
                  </a:lnTo>
                  <a:lnTo>
                    <a:pt x="464" y="48"/>
                  </a:lnTo>
                  <a:lnTo>
                    <a:pt x="464" y="48"/>
                  </a:lnTo>
                  <a:lnTo>
                    <a:pt x="432" y="56"/>
                  </a:lnTo>
                  <a:lnTo>
                    <a:pt x="432" y="80"/>
                  </a:lnTo>
                  <a:lnTo>
                    <a:pt x="424" y="96"/>
                  </a:lnTo>
                  <a:lnTo>
                    <a:pt x="416" y="104"/>
                  </a:lnTo>
                  <a:lnTo>
                    <a:pt x="384" y="168"/>
                  </a:lnTo>
                  <a:lnTo>
                    <a:pt x="368" y="183"/>
                  </a:lnTo>
                  <a:lnTo>
                    <a:pt x="344" y="223"/>
                  </a:lnTo>
                  <a:lnTo>
                    <a:pt x="240" y="223"/>
                  </a:lnTo>
                  <a:lnTo>
                    <a:pt x="200" y="263"/>
                  </a:lnTo>
                  <a:lnTo>
                    <a:pt x="112" y="263"/>
                  </a:lnTo>
                  <a:lnTo>
                    <a:pt x="64" y="239"/>
                  </a:lnTo>
                  <a:lnTo>
                    <a:pt x="56" y="223"/>
                  </a:lnTo>
                  <a:lnTo>
                    <a:pt x="56" y="223"/>
                  </a:lnTo>
                  <a:lnTo>
                    <a:pt x="32" y="231"/>
                  </a:lnTo>
                  <a:lnTo>
                    <a:pt x="16" y="239"/>
                  </a:lnTo>
                  <a:lnTo>
                    <a:pt x="16" y="263"/>
                  </a:lnTo>
                  <a:lnTo>
                    <a:pt x="16" y="263"/>
                  </a:lnTo>
                  <a:lnTo>
                    <a:pt x="16" y="279"/>
                  </a:lnTo>
                  <a:lnTo>
                    <a:pt x="0" y="279"/>
                  </a:lnTo>
                  <a:lnTo>
                    <a:pt x="0" y="303"/>
                  </a:lnTo>
                  <a:lnTo>
                    <a:pt x="0" y="319"/>
                  </a:lnTo>
                  <a:lnTo>
                    <a:pt x="16" y="335"/>
                  </a:lnTo>
                  <a:lnTo>
                    <a:pt x="32" y="351"/>
                  </a:lnTo>
                  <a:lnTo>
                    <a:pt x="56" y="399"/>
                  </a:lnTo>
                  <a:lnTo>
                    <a:pt x="56" y="407"/>
                  </a:lnTo>
                  <a:lnTo>
                    <a:pt x="64" y="391"/>
                  </a:lnTo>
                  <a:lnTo>
                    <a:pt x="80" y="391"/>
                  </a:lnTo>
                  <a:lnTo>
                    <a:pt x="88" y="399"/>
                  </a:lnTo>
                  <a:lnTo>
                    <a:pt x="88" y="423"/>
                  </a:lnTo>
                  <a:lnTo>
                    <a:pt x="112" y="439"/>
                  </a:lnTo>
                  <a:lnTo>
                    <a:pt x="112" y="487"/>
                  </a:lnTo>
                  <a:lnTo>
                    <a:pt x="128" y="495"/>
                  </a:lnTo>
                  <a:lnTo>
                    <a:pt x="136" y="495"/>
                  </a:lnTo>
                  <a:lnTo>
                    <a:pt x="176" y="487"/>
                  </a:lnTo>
                  <a:lnTo>
                    <a:pt x="200" y="487"/>
                  </a:lnTo>
                  <a:lnTo>
                    <a:pt x="216" y="487"/>
                  </a:lnTo>
                  <a:lnTo>
                    <a:pt x="232" y="487"/>
                  </a:lnTo>
                  <a:lnTo>
                    <a:pt x="216" y="495"/>
                  </a:lnTo>
                  <a:lnTo>
                    <a:pt x="216" y="503"/>
                  </a:lnTo>
                  <a:lnTo>
                    <a:pt x="232" y="503"/>
                  </a:lnTo>
                  <a:lnTo>
                    <a:pt x="248" y="495"/>
                  </a:lnTo>
                  <a:lnTo>
                    <a:pt x="288" y="495"/>
                  </a:lnTo>
                  <a:lnTo>
                    <a:pt x="288" y="487"/>
                  </a:lnTo>
                  <a:lnTo>
                    <a:pt x="296" y="455"/>
                  </a:lnTo>
                  <a:lnTo>
                    <a:pt x="296" y="447"/>
                  </a:lnTo>
                  <a:lnTo>
                    <a:pt x="304" y="447"/>
                  </a:lnTo>
                  <a:lnTo>
                    <a:pt x="336" y="455"/>
                  </a:lnTo>
                  <a:lnTo>
                    <a:pt x="336" y="487"/>
                  </a:lnTo>
                  <a:lnTo>
                    <a:pt x="336" y="495"/>
                  </a:lnTo>
                  <a:lnTo>
                    <a:pt x="344" y="487"/>
                  </a:lnTo>
                  <a:lnTo>
                    <a:pt x="368" y="487"/>
                  </a:lnTo>
                  <a:lnTo>
                    <a:pt x="384" y="487"/>
                  </a:lnTo>
                  <a:lnTo>
                    <a:pt x="400" y="487"/>
                  </a:lnTo>
                  <a:lnTo>
                    <a:pt x="400" y="495"/>
                  </a:lnTo>
                  <a:lnTo>
                    <a:pt x="416" y="503"/>
                  </a:lnTo>
                  <a:lnTo>
                    <a:pt x="424" y="495"/>
                  </a:lnTo>
                  <a:lnTo>
                    <a:pt x="464" y="487"/>
                  </a:lnTo>
                  <a:lnTo>
                    <a:pt x="472" y="487"/>
                  </a:lnTo>
                  <a:lnTo>
                    <a:pt x="480" y="447"/>
                  </a:lnTo>
                  <a:lnTo>
                    <a:pt x="504" y="439"/>
                  </a:lnTo>
                  <a:lnTo>
                    <a:pt x="520" y="439"/>
                  </a:lnTo>
                  <a:lnTo>
                    <a:pt x="528" y="407"/>
                  </a:lnTo>
                  <a:lnTo>
                    <a:pt x="528" y="391"/>
                  </a:lnTo>
                  <a:lnTo>
                    <a:pt x="528" y="367"/>
                  </a:lnTo>
                  <a:lnTo>
                    <a:pt x="528" y="351"/>
                  </a:lnTo>
                  <a:lnTo>
                    <a:pt x="520" y="351"/>
                  </a:lnTo>
                  <a:lnTo>
                    <a:pt x="504" y="351"/>
                  </a:lnTo>
                  <a:lnTo>
                    <a:pt x="488" y="351"/>
                  </a:lnTo>
                  <a:lnTo>
                    <a:pt x="568" y="303"/>
                  </a:lnTo>
                  <a:lnTo>
                    <a:pt x="576" y="303"/>
                  </a:lnTo>
                  <a:lnTo>
                    <a:pt x="584" y="279"/>
                  </a:lnTo>
                  <a:lnTo>
                    <a:pt x="584" y="263"/>
                  </a:lnTo>
                  <a:lnTo>
                    <a:pt x="600" y="263"/>
                  </a:lnTo>
                  <a:lnTo>
                    <a:pt x="576" y="263"/>
                  </a:lnTo>
                  <a:lnTo>
                    <a:pt x="576" y="239"/>
                  </a:lnTo>
                  <a:lnTo>
                    <a:pt x="576" y="231"/>
                  </a:lnTo>
                  <a:lnTo>
                    <a:pt x="584" y="223"/>
                  </a:lnTo>
                  <a:lnTo>
                    <a:pt x="600" y="207"/>
                  </a:lnTo>
                  <a:lnTo>
                    <a:pt x="608" y="183"/>
                  </a:lnTo>
                  <a:lnTo>
                    <a:pt x="616" y="183"/>
                  </a:lnTo>
                  <a:lnTo>
                    <a:pt x="655" y="183"/>
                  </a:lnTo>
                  <a:lnTo>
                    <a:pt x="663" y="183"/>
                  </a:lnTo>
                  <a:lnTo>
                    <a:pt x="663" y="176"/>
                  </a:lnTo>
                  <a:lnTo>
                    <a:pt x="655" y="16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2" name="Freeform 46"/>
            <p:cNvSpPr>
              <a:spLocks/>
            </p:cNvSpPr>
            <p:nvPr/>
          </p:nvSpPr>
          <p:spPr bwMode="auto">
            <a:xfrm>
              <a:off x="401" y="1069"/>
              <a:ext cx="783" cy="559"/>
            </a:xfrm>
            <a:custGeom>
              <a:avLst/>
              <a:gdLst>
                <a:gd name="T0" fmla="*/ 503 w 783"/>
                <a:gd name="T1" fmla="*/ 495 h 559"/>
                <a:gd name="T2" fmla="*/ 495 w 783"/>
                <a:gd name="T3" fmla="*/ 448 h 559"/>
                <a:gd name="T4" fmla="*/ 495 w 783"/>
                <a:gd name="T5" fmla="*/ 424 h 559"/>
                <a:gd name="T6" fmla="*/ 559 w 783"/>
                <a:gd name="T7" fmla="*/ 424 h 559"/>
                <a:gd name="T8" fmla="*/ 599 w 783"/>
                <a:gd name="T9" fmla="*/ 408 h 559"/>
                <a:gd name="T10" fmla="*/ 607 w 783"/>
                <a:gd name="T11" fmla="*/ 384 h 559"/>
                <a:gd name="T12" fmla="*/ 663 w 783"/>
                <a:gd name="T13" fmla="*/ 384 h 559"/>
                <a:gd name="T14" fmla="*/ 663 w 783"/>
                <a:gd name="T15" fmla="*/ 408 h 559"/>
                <a:gd name="T16" fmla="*/ 687 w 783"/>
                <a:gd name="T17" fmla="*/ 424 h 559"/>
                <a:gd name="T18" fmla="*/ 735 w 783"/>
                <a:gd name="T19" fmla="*/ 424 h 559"/>
                <a:gd name="T20" fmla="*/ 783 w 783"/>
                <a:gd name="T21" fmla="*/ 416 h 559"/>
                <a:gd name="T22" fmla="*/ 743 w 783"/>
                <a:gd name="T23" fmla="*/ 408 h 559"/>
                <a:gd name="T24" fmla="*/ 735 w 783"/>
                <a:gd name="T25" fmla="*/ 384 h 559"/>
                <a:gd name="T26" fmla="*/ 687 w 783"/>
                <a:gd name="T27" fmla="*/ 384 h 559"/>
                <a:gd name="T28" fmla="*/ 663 w 783"/>
                <a:gd name="T29" fmla="*/ 344 h 559"/>
                <a:gd name="T30" fmla="*/ 687 w 783"/>
                <a:gd name="T31" fmla="*/ 336 h 559"/>
                <a:gd name="T32" fmla="*/ 727 w 783"/>
                <a:gd name="T33" fmla="*/ 320 h 559"/>
                <a:gd name="T34" fmla="*/ 639 w 783"/>
                <a:gd name="T35" fmla="*/ 336 h 559"/>
                <a:gd name="T36" fmla="*/ 583 w 783"/>
                <a:gd name="T37" fmla="*/ 352 h 559"/>
                <a:gd name="T38" fmla="*/ 527 w 783"/>
                <a:gd name="T39" fmla="*/ 336 h 559"/>
                <a:gd name="T40" fmla="*/ 495 w 783"/>
                <a:gd name="T41" fmla="*/ 336 h 559"/>
                <a:gd name="T42" fmla="*/ 495 w 783"/>
                <a:gd name="T43" fmla="*/ 296 h 559"/>
                <a:gd name="T44" fmla="*/ 471 w 783"/>
                <a:gd name="T45" fmla="*/ 272 h 559"/>
                <a:gd name="T46" fmla="*/ 495 w 783"/>
                <a:gd name="T47" fmla="*/ 232 h 559"/>
                <a:gd name="T48" fmla="*/ 471 w 783"/>
                <a:gd name="T49" fmla="*/ 216 h 559"/>
                <a:gd name="T50" fmla="*/ 431 w 783"/>
                <a:gd name="T51" fmla="*/ 176 h 559"/>
                <a:gd name="T52" fmla="*/ 383 w 783"/>
                <a:gd name="T53" fmla="*/ 168 h 559"/>
                <a:gd name="T54" fmla="*/ 327 w 783"/>
                <a:gd name="T55" fmla="*/ 168 h 559"/>
                <a:gd name="T56" fmla="*/ 295 w 783"/>
                <a:gd name="T57" fmla="*/ 128 h 559"/>
                <a:gd name="T58" fmla="*/ 287 w 783"/>
                <a:gd name="T59" fmla="*/ 120 h 559"/>
                <a:gd name="T60" fmla="*/ 224 w 783"/>
                <a:gd name="T61" fmla="*/ 128 h 559"/>
                <a:gd name="T62" fmla="*/ 224 w 783"/>
                <a:gd name="T63" fmla="*/ 120 h 559"/>
                <a:gd name="T64" fmla="*/ 152 w 783"/>
                <a:gd name="T65" fmla="*/ 96 h 559"/>
                <a:gd name="T66" fmla="*/ 168 w 783"/>
                <a:gd name="T67" fmla="*/ 48 h 559"/>
                <a:gd name="T68" fmla="*/ 208 w 783"/>
                <a:gd name="T69" fmla="*/ 0 h 559"/>
                <a:gd name="T70" fmla="*/ 0 w 783"/>
                <a:gd name="T71" fmla="*/ 208 h 559"/>
                <a:gd name="T72" fmla="*/ 48 w 783"/>
                <a:gd name="T73" fmla="*/ 176 h 559"/>
                <a:gd name="T74" fmla="*/ 80 w 783"/>
                <a:gd name="T75" fmla="*/ 168 h 559"/>
                <a:gd name="T76" fmla="*/ 136 w 783"/>
                <a:gd name="T77" fmla="*/ 168 h 559"/>
                <a:gd name="T78" fmla="*/ 168 w 783"/>
                <a:gd name="T79" fmla="*/ 168 h 559"/>
                <a:gd name="T80" fmla="*/ 184 w 783"/>
                <a:gd name="T81" fmla="*/ 208 h 559"/>
                <a:gd name="T82" fmla="*/ 184 w 783"/>
                <a:gd name="T83" fmla="*/ 240 h 559"/>
                <a:gd name="T84" fmla="*/ 224 w 783"/>
                <a:gd name="T85" fmla="*/ 272 h 559"/>
                <a:gd name="T86" fmla="*/ 240 w 783"/>
                <a:gd name="T87" fmla="*/ 288 h 559"/>
                <a:gd name="T88" fmla="*/ 263 w 783"/>
                <a:gd name="T89" fmla="*/ 320 h 559"/>
                <a:gd name="T90" fmla="*/ 263 w 783"/>
                <a:gd name="T91" fmla="*/ 352 h 559"/>
                <a:gd name="T92" fmla="*/ 295 w 783"/>
                <a:gd name="T93" fmla="*/ 408 h 559"/>
                <a:gd name="T94" fmla="*/ 327 w 783"/>
                <a:gd name="T95" fmla="*/ 424 h 559"/>
                <a:gd name="T96" fmla="*/ 375 w 783"/>
                <a:gd name="T97" fmla="*/ 479 h 559"/>
                <a:gd name="T98" fmla="*/ 407 w 783"/>
                <a:gd name="T99" fmla="*/ 495 h 559"/>
                <a:gd name="T100" fmla="*/ 407 w 783"/>
                <a:gd name="T101" fmla="*/ 535 h 559"/>
                <a:gd name="T102" fmla="*/ 495 w 783"/>
                <a:gd name="T103" fmla="*/ 511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3" h="559">
                  <a:moveTo>
                    <a:pt x="495" y="503"/>
                  </a:moveTo>
                  <a:lnTo>
                    <a:pt x="503" y="503"/>
                  </a:lnTo>
                  <a:lnTo>
                    <a:pt x="503" y="495"/>
                  </a:lnTo>
                  <a:lnTo>
                    <a:pt x="503" y="495"/>
                  </a:lnTo>
                  <a:lnTo>
                    <a:pt x="503" y="463"/>
                  </a:lnTo>
                  <a:lnTo>
                    <a:pt x="495" y="448"/>
                  </a:lnTo>
                  <a:lnTo>
                    <a:pt x="471" y="440"/>
                  </a:lnTo>
                  <a:lnTo>
                    <a:pt x="471" y="424"/>
                  </a:lnTo>
                  <a:lnTo>
                    <a:pt x="495" y="424"/>
                  </a:lnTo>
                  <a:lnTo>
                    <a:pt x="511" y="424"/>
                  </a:lnTo>
                  <a:lnTo>
                    <a:pt x="551" y="440"/>
                  </a:lnTo>
                  <a:lnTo>
                    <a:pt x="559" y="424"/>
                  </a:lnTo>
                  <a:lnTo>
                    <a:pt x="575" y="416"/>
                  </a:lnTo>
                  <a:lnTo>
                    <a:pt x="583" y="408"/>
                  </a:lnTo>
                  <a:lnTo>
                    <a:pt x="599" y="408"/>
                  </a:lnTo>
                  <a:lnTo>
                    <a:pt x="599" y="392"/>
                  </a:lnTo>
                  <a:lnTo>
                    <a:pt x="599" y="384"/>
                  </a:lnTo>
                  <a:lnTo>
                    <a:pt x="607" y="384"/>
                  </a:lnTo>
                  <a:lnTo>
                    <a:pt x="615" y="392"/>
                  </a:lnTo>
                  <a:lnTo>
                    <a:pt x="639" y="384"/>
                  </a:lnTo>
                  <a:lnTo>
                    <a:pt x="663" y="384"/>
                  </a:lnTo>
                  <a:lnTo>
                    <a:pt x="663" y="384"/>
                  </a:lnTo>
                  <a:lnTo>
                    <a:pt x="687" y="392"/>
                  </a:lnTo>
                  <a:lnTo>
                    <a:pt x="663" y="408"/>
                  </a:lnTo>
                  <a:lnTo>
                    <a:pt x="663" y="416"/>
                  </a:lnTo>
                  <a:lnTo>
                    <a:pt x="687" y="424"/>
                  </a:lnTo>
                  <a:lnTo>
                    <a:pt x="687" y="424"/>
                  </a:lnTo>
                  <a:lnTo>
                    <a:pt x="703" y="440"/>
                  </a:lnTo>
                  <a:lnTo>
                    <a:pt x="727" y="440"/>
                  </a:lnTo>
                  <a:lnTo>
                    <a:pt x="735" y="424"/>
                  </a:lnTo>
                  <a:lnTo>
                    <a:pt x="743" y="424"/>
                  </a:lnTo>
                  <a:lnTo>
                    <a:pt x="759" y="424"/>
                  </a:lnTo>
                  <a:lnTo>
                    <a:pt x="783" y="416"/>
                  </a:lnTo>
                  <a:lnTo>
                    <a:pt x="783" y="408"/>
                  </a:lnTo>
                  <a:lnTo>
                    <a:pt x="775" y="408"/>
                  </a:lnTo>
                  <a:lnTo>
                    <a:pt x="743" y="408"/>
                  </a:lnTo>
                  <a:lnTo>
                    <a:pt x="743" y="392"/>
                  </a:lnTo>
                  <a:lnTo>
                    <a:pt x="743" y="384"/>
                  </a:lnTo>
                  <a:lnTo>
                    <a:pt x="735" y="384"/>
                  </a:lnTo>
                  <a:lnTo>
                    <a:pt x="727" y="384"/>
                  </a:lnTo>
                  <a:lnTo>
                    <a:pt x="703" y="384"/>
                  </a:lnTo>
                  <a:lnTo>
                    <a:pt x="687" y="384"/>
                  </a:lnTo>
                  <a:lnTo>
                    <a:pt x="687" y="384"/>
                  </a:lnTo>
                  <a:lnTo>
                    <a:pt x="663" y="352"/>
                  </a:lnTo>
                  <a:lnTo>
                    <a:pt x="663" y="344"/>
                  </a:lnTo>
                  <a:lnTo>
                    <a:pt x="687" y="344"/>
                  </a:lnTo>
                  <a:lnTo>
                    <a:pt x="687" y="336"/>
                  </a:lnTo>
                  <a:lnTo>
                    <a:pt x="687" y="336"/>
                  </a:lnTo>
                  <a:lnTo>
                    <a:pt x="703" y="336"/>
                  </a:lnTo>
                  <a:lnTo>
                    <a:pt x="727" y="336"/>
                  </a:lnTo>
                  <a:lnTo>
                    <a:pt x="727" y="320"/>
                  </a:lnTo>
                  <a:lnTo>
                    <a:pt x="727" y="320"/>
                  </a:lnTo>
                  <a:lnTo>
                    <a:pt x="703" y="320"/>
                  </a:lnTo>
                  <a:lnTo>
                    <a:pt x="639" y="336"/>
                  </a:lnTo>
                  <a:lnTo>
                    <a:pt x="615" y="336"/>
                  </a:lnTo>
                  <a:lnTo>
                    <a:pt x="607" y="344"/>
                  </a:lnTo>
                  <a:lnTo>
                    <a:pt x="583" y="352"/>
                  </a:lnTo>
                  <a:lnTo>
                    <a:pt x="575" y="352"/>
                  </a:lnTo>
                  <a:lnTo>
                    <a:pt x="559" y="344"/>
                  </a:lnTo>
                  <a:lnTo>
                    <a:pt x="527" y="336"/>
                  </a:lnTo>
                  <a:lnTo>
                    <a:pt x="511" y="336"/>
                  </a:lnTo>
                  <a:lnTo>
                    <a:pt x="503" y="336"/>
                  </a:lnTo>
                  <a:lnTo>
                    <a:pt x="495" y="336"/>
                  </a:lnTo>
                  <a:lnTo>
                    <a:pt x="495" y="320"/>
                  </a:lnTo>
                  <a:lnTo>
                    <a:pt x="495" y="320"/>
                  </a:lnTo>
                  <a:lnTo>
                    <a:pt x="495" y="296"/>
                  </a:lnTo>
                  <a:lnTo>
                    <a:pt x="495" y="288"/>
                  </a:lnTo>
                  <a:lnTo>
                    <a:pt x="471" y="288"/>
                  </a:lnTo>
                  <a:lnTo>
                    <a:pt x="471" y="272"/>
                  </a:lnTo>
                  <a:lnTo>
                    <a:pt x="495" y="256"/>
                  </a:lnTo>
                  <a:lnTo>
                    <a:pt x="495" y="240"/>
                  </a:lnTo>
                  <a:lnTo>
                    <a:pt x="495" y="232"/>
                  </a:lnTo>
                  <a:lnTo>
                    <a:pt x="471" y="232"/>
                  </a:lnTo>
                  <a:lnTo>
                    <a:pt x="471" y="216"/>
                  </a:lnTo>
                  <a:lnTo>
                    <a:pt x="471" y="216"/>
                  </a:lnTo>
                  <a:lnTo>
                    <a:pt x="471" y="176"/>
                  </a:lnTo>
                  <a:lnTo>
                    <a:pt x="447" y="176"/>
                  </a:lnTo>
                  <a:lnTo>
                    <a:pt x="431" y="176"/>
                  </a:lnTo>
                  <a:lnTo>
                    <a:pt x="407" y="168"/>
                  </a:lnTo>
                  <a:lnTo>
                    <a:pt x="399" y="168"/>
                  </a:lnTo>
                  <a:lnTo>
                    <a:pt x="383" y="168"/>
                  </a:lnTo>
                  <a:lnTo>
                    <a:pt x="375" y="168"/>
                  </a:lnTo>
                  <a:lnTo>
                    <a:pt x="351" y="168"/>
                  </a:lnTo>
                  <a:lnTo>
                    <a:pt x="327" y="168"/>
                  </a:lnTo>
                  <a:lnTo>
                    <a:pt x="319" y="168"/>
                  </a:lnTo>
                  <a:lnTo>
                    <a:pt x="295" y="152"/>
                  </a:lnTo>
                  <a:lnTo>
                    <a:pt x="295" y="128"/>
                  </a:lnTo>
                  <a:lnTo>
                    <a:pt x="295" y="96"/>
                  </a:lnTo>
                  <a:lnTo>
                    <a:pt x="287" y="96"/>
                  </a:lnTo>
                  <a:lnTo>
                    <a:pt x="287" y="120"/>
                  </a:lnTo>
                  <a:lnTo>
                    <a:pt x="271" y="128"/>
                  </a:lnTo>
                  <a:lnTo>
                    <a:pt x="240" y="128"/>
                  </a:lnTo>
                  <a:lnTo>
                    <a:pt x="224" y="128"/>
                  </a:lnTo>
                  <a:lnTo>
                    <a:pt x="208" y="128"/>
                  </a:lnTo>
                  <a:lnTo>
                    <a:pt x="208" y="120"/>
                  </a:lnTo>
                  <a:lnTo>
                    <a:pt x="224" y="120"/>
                  </a:lnTo>
                  <a:lnTo>
                    <a:pt x="208" y="96"/>
                  </a:lnTo>
                  <a:lnTo>
                    <a:pt x="176" y="96"/>
                  </a:lnTo>
                  <a:lnTo>
                    <a:pt x="152" y="96"/>
                  </a:lnTo>
                  <a:lnTo>
                    <a:pt x="152" y="80"/>
                  </a:lnTo>
                  <a:lnTo>
                    <a:pt x="168" y="64"/>
                  </a:lnTo>
                  <a:lnTo>
                    <a:pt x="168" y="48"/>
                  </a:lnTo>
                  <a:lnTo>
                    <a:pt x="176" y="24"/>
                  </a:lnTo>
                  <a:lnTo>
                    <a:pt x="184" y="8"/>
                  </a:lnTo>
                  <a:lnTo>
                    <a:pt x="208" y="0"/>
                  </a:lnTo>
                  <a:lnTo>
                    <a:pt x="96" y="0"/>
                  </a:lnTo>
                  <a:lnTo>
                    <a:pt x="56" y="80"/>
                  </a:lnTo>
                  <a:lnTo>
                    <a:pt x="0" y="208"/>
                  </a:lnTo>
                  <a:lnTo>
                    <a:pt x="48" y="216"/>
                  </a:lnTo>
                  <a:lnTo>
                    <a:pt x="48" y="208"/>
                  </a:lnTo>
                  <a:lnTo>
                    <a:pt x="48" y="176"/>
                  </a:lnTo>
                  <a:lnTo>
                    <a:pt x="56" y="176"/>
                  </a:lnTo>
                  <a:lnTo>
                    <a:pt x="64" y="168"/>
                  </a:lnTo>
                  <a:lnTo>
                    <a:pt x="80" y="168"/>
                  </a:lnTo>
                  <a:lnTo>
                    <a:pt x="96" y="168"/>
                  </a:lnTo>
                  <a:lnTo>
                    <a:pt x="112" y="168"/>
                  </a:lnTo>
                  <a:lnTo>
                    <a:pt x="136" y="168"/>
                  </a:lnTo>
                  <a:lnTo>
                    <a:pt x="136" y="168"/>
                  </a:lnTo>
                  <a:lnTo>
                    <a:pt x="152" y="152"/>
                  </a:lnTo>
                  <a:lnTo>
                    <a:pt x="168" y="168"/>
                  </a:lnTo>
                  <a:lnTo>
                    <a:pt x="168" y="176"/>
                  </a:lnTo>
                  <a:lnTo>
                    <a:pt x="176" y="176"/>
                  </a:lnTo>
                  <a:lnTo>
                    <a:pt x="184" y="208"/>
                  </a:lnTo>
                  <a:lnTo>
                    <a:pt x="184" y="216"/>
                  </a:lnTo>
                  <a:lnTo>
                    <a:pt x="184" y="216"/>
                  </a:lnTo>
                  <a:lnTo>
                    <a:pt x="184" y="240"/>
                  </a:lnTo>
                  <a:lnTo>
                    <a:pt x="184" y="256"/>
                  </a:lnTo>
                  <a:lnTo>
                    <a:pt x="208" y="272"/>
                  </a:lnTo>
                  <a:lnTo>
                    <a:pt x="224" y="272"/>
                  </a:lnTo>
                  <a:lnTo>
                    <a:pt x="232" y="272"/>
                  </a:lnTo>
                  <a:lnTo>
                    <a:pt x="240" y="272"/>
                  </a:lnTo>
                  <a:lnTo>
                    <a:pt x="240" y="288"/>
                  </a:lnTo>
                  <a:lnTo>
                    <a:pt x="263" y="288"/>
                  </a:lnTo>
                  <a:lnTo>
                    <a:pt x="263" y="296"/>
                  </a:lnTo>
                  <a:lnTo>
                    <a:pt x="263" y="320"/>
                  </a:lnTo>
                  <a:lnTo>
                    <a:pt x="263" y="336"/>
                  </a:lnTo>
                  <a:lnTo>
                    <a:pt x="263" y="344"/>
                  </a:lnTo>
                  <a:lnTo>
                    <a:pt x="263" y="352"/>
                  </a:lnTo>
                  <a:lnTo>
                    <a:pt x="271" y="384"/>
                  </a:lnTo>
                  <a:lnTo>
                    <a:pt x="295" y="392"/>
                  </a:lnTo>
                  <a:lnTo>
                    <a:pt x="295" y="408"/>
                  </a:lnTo>
                  <a:lnTo>
                    <a:pt x="319" y="416"/>
                  </a:lnTo>
                  <a:lnTo>
                    <a:pt x="319" y="424"/>
                  </a:lnTo>
                  <a:lnTo>
                    <a:pt x="327" y="424"/>
                  </a:lnTo>
                  <a:lnTo>
                    <a:pt x="335" y="440"/>
                  </a:lnTo>
                  <a:lnTo>
                    <a:pt x="351" y="448"/>
                  </a:lnTo>
                  <a:lnTo>
                    <a:pt x="375" y="479"/>
                  </a:lnTo>
                  <a:lnTo>
                    <a:pt x="383" y="479"/>
                  </a:lnTo>
                  <a:lnTo>
                    <a:pt x="407" y="495"/>
                  </a:lnTo>
                  <a:lnTo>
                    <a:pt x="407" y="495"/>
                  </a:lnTo>
                  <a:lnTo>
                    <a:pt x="423" y="503"/>
                  </a:lnTo>
                  <a:lnTo>
                    <a:pt x="407" y="503"/>
                  </a:lnTo>
                  <a:lnTo>
                    <a:pt x="407" y="535"/>
                  </a:lnTo>
                  <a:lnTo>
                    <a:pt x="471" y="559"/>
                  </a:lnTo>
                  <a:lnTo>
                    <a:pt x="471" y="535"/>
                  </a:lnTo>
                  <a:lnTo>
                    <a:pt x="495" y="511"/>
                  </a:lnTo>
                  <a:lnTo>
                    <a:pt x="495" y="503"/>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3" name="Freeform 47"/>
            <p:cNvSpPr>
              <a:spLocks/>
            </p:cNvSpPr>
            <p:nvPr/>
          </p:nvSpPr>
          <p:spPr bwMode="auto">
            <a:xfrm>
              <a:off x="385" y="1596"/>
              <a:ext cx="815" cy="424"/>
            </a:xfrm>
            <a:custGeom>
              <a:avLst/>
              <a:gdLst>
                <a:gd name="T0" fmla="*/ 815 w 815"/>
                <a:gd name="T1" fmla="*/ 88 h 424"/>
                <a:gd name="T2" fmla="*/ 775 w 815"/>
                <a:gd name="T3" fmla="*/ 88 h 424"/>
                <a:gd name="T4" fmla="*/ 719 w 815"/>
                <a:gd name="T5" fmla="*/ 88 h 424"/>
                <a:gd name="T6" fmla="*/ 687 w 815"/>
                <a:gd name="T7" fmla="*/ 96 h 424"/>
                <a:gd name="T8" fmla="*/ 639 w 815"/>
                <a:gd name="T9" fmla="*/ 88 h 424"/>
                <a:gd name="T10" fmla="*/ 663 w 815"/>
                <a:gd name="T11" fmla="*/ 8 h 424"/>
                <a:gd name="T12" fmla="*/ 615 w 815"/>
                <a:gd name="T13" fmla="*/ 0 h 424"/>
                <a:gd name="T14" fmla="*/ 591 w 815"/>
                <a:gd name="T15" fmla="*/ 48 h 424"/>
                <a:gd name="T16" fmla="*/ 575 w 815"/>
                <a:gd name="T17" fmla="*/ 48 h 424"/>
                <a:gd name="T18" fmla="*/ 527 w 815"/>
                <a:gd name="T19" fmla="*/ 48 h 424"/>
                <a:gd name="T20" fmla="*/ 479 w 815"/>
                <a:gd name="T21" fmla="*/ 48 h 424"/>
                <a:gd name="T22" fmla="*/ 391 w 815"/>
                <a:gd name="T23" fmla="*/ 0 h 424"/>
                <a:gd name="T24" fmla="*/ 327 w 815"/>
                <a:gd name="T25" fmla="*/ 0 h 424"/>
                <a:gd name="T26" fmla="*/ 311 w 815"/>
                <a:gd name="T27" fmla="*/ 24 h 424"/>
                <a:gd name="T28" fmla="*/ 271 w 815"/>
                <a:gd name="T29" fmla="*/ 56 h 424"/>
                <a:gd name="T30" fmla="*/ 224 w 815"/>
                <a:gd name="T31" fmla="*/ 56 h 424"/>
                <a:gd name="T32" fmla="*/ 192 w 815"/>
                <a:gd name="T33" fmla="*/ 96 h 424"/>
                <a:gd name="T34" fmla="*/ 160 w 815"/>
                <a:gd name="T35" fmla="*/ 88 h 424"/>
                <a:gd name="T36" fmla="*/ 136 w 815"/>
                <a:gd name="T37" fmla="*/ 48 h 424"/>
                <a:gd name="T38" fmla="*/ 96 w 815"/>
                <a:gd name="T39" fmla="*/ 96 h 424"/>
                <a:gd name="T40" fmla="*/ 56 w 815"/>
                <a:gd name="T41" fmla="*/ 112 h 424"/>
                <a:gd name="T42" fmla="*/ 48 w 815"/>
                <a:gd name="T43" fmla="*/ 168 h 424"/>
                <a:gd name="T44" fmla="*/ 48 w 815"/>
                <a:gd name="T45" fmla="*/ 232 h 424"/>
                <a:gd name="T46" fmla="*/ 40 w 815"/>
                <a:gd name="T47" fmla="*/ 264 h 424"/>
                <a:gd name="T48" fmla="*/ 64 w 815"/>
                <a:gd name="T49" fmla="*/ 288 h 424"/>
                <a:gd name="T50" fmla="*/ 56 w 815"/>
                <a:gd name="T51" fmla="*/ 320 h 424"/>
                <a:gd name="T52" fmla="*/ 0 w 815"/>
                <a:gd name="T53" fmla="*/ 336 h 424"/>
                <a:gd name="T54" fmla="*/ 40 w 815"/>
                <a:gd name="T55" fmla="*/ 384 h 424"/>
                <a:gd name="T56" fmla="*/ 64 w 815"/>
                <a:gd name="T57" fmla="*/ 384 h 424"/>
                <a:gd name="T58" fmla="*/ 136 w 815"/>
                <a:gd name="T59" fmla="*/ 416 h 424"/>
                <a:gd name="T60" fmla="*/ 192 w 815"/>
                <a:gd name="T61" fmla="*/ 424 h 424"/>
                <a:gd name="T62" fmla="*/ 271 w 815"/>
                <a:gd name="T63" fmla="*/ 424 h 424"/>
                <a:gd name="T64" fmla="*/ 287 w 815"/>
                <a:gd name="T65" fmla="*/ 384 h 424"/>
                <a:gd name="T66" fmla="*/ 335 w 815"/>
                <a:gd name="T67" fmla="*/ 336 h 424"/>
                <a:gd name="T68" fmla="*/ 431 w 815"/>
                <a:gd name="T69" fmla="*/ 336 h 424"/>
                <a:gd name="T70" fmla="*/ 447 w 815"/>
                <a:gd name="T71" fmla="*/ 336 h 424"/>
                <a:gd name="T72" fmla="*/ 495 w 815"/>
                <a:gd name="T73" fmla="*/ 320 h 424"/>
                <a:gd name="T74" fmla="*/ 511 w 815"/>
                <a:gd name="T75" fmla="*/ 272 h 424"/>
                <a:gd name="T76" fmla="*/ 543 w 815"/>
                <a:gd name="T77" fmla="*/ 272 h 424"/>
                <a:gd name="T78" fmla="*/ 535 w 815"/>
                <a:gd name="T79" fmla="*/ 232 h 424"/>
                <a:gd name="T80" fmla="*/ 583 w 815"/>
                <a:gd name="T81" fmla="*/ 248 h 424"/>
                <a:gd name="T82" fmla="*/ 599 w 815"/>
                <a:gd name="T83" fmla="*/ 224 h 424"/>
                <a:gd name="T84" fmla="*/ 631 w 815"/>
                <a:gd name="T85" fmla="*/ 168 h 424"/>
                <a:gd name="T86" fmla="*/ 631 w 815"/>
                <a:gd name="T87" fmla="*/ 136 h 424"/>
                <a:gd name="T88" fmla="*/ 663 w 815"/>
                <a:gd name="T89" fmla="*/ 112 h 424"/>
                <a:gd name="T90" fmla="*/ 711 w 815"/>
                <a:gd name="T91" fmla="*/ 112 h 424"/>
                <a:gd name="T92" fmla="*/ 807 w 815"/>
                <a:gd name="T93" fmla="*/ 1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5" h="424">
                  <a:moveTo>
                    <a:pt x="807" y="96"/>
                  </a:moveTo>
                  <a:lnTo>
                    <a:pt x="815" y="96"/>
                  </a:lnTo>
                  <a:lnTo>
                    <a:pt x="815" y="88"/>
                  </a:lnTo>
                  <a:lnTo>
                    <a:pt x="815" y="64"/>
                  </a:lnTo>
                  <a:lnTo>
                    <a:pt x="791" y="88"/>
                  </a:lnTo>
                  <a:lnTo>
                    <a:pt x="775" y="88"/>
                  </a:lnTo>
                  <a:lnTo>
                    <a:pt x="767" y="64"/>
                  </a:lnTo>
                  <a:lnTo>
                    <a:pt x="743" y="64"/>
                  </a:lnTo>
                  <a:lnTo>
                    <a:pt x="719" y="88"/>
                  </a:lnTo>
                  <a:lnTo>
                    <a:pt x="711" y="96"/>
                  </a:lnTo>
                  <a:lnTo>
                    <a:pt x="687" y="96"/>
                  </a:lnTo>
                  <a:lnTo>
                    <a:pt x="687" y="96"/>
                  </a:lnTo>
                  <a:lnTo>
                    <a:pt x="663" y="96"/>
                  </a:lnTo>
                  <a:lnTo>
                    <a:pt x="639" y="96"/>
                  </a:lnTo>
                  <a:lnTo>
                    <a:pt x="639" y="88"/>
                  </a:lnTo>
                  <a:lnTo>
                    <a:pt x="663" y="56"/>
                  </a:lnTo>
                  <a:lnTo>
                    <a:pt x="663" y="24"/>
                  </a:lnTo>
                  <a:lnTo>
                    <a:pt x="663" y="8"/>
                  </a:lnTo>
                  <a:lnTo>
                    <a:pt x="663" y="0"/>
                  </a:lnTo>
                  <a:lnTo>
                    <a:pt x="639" y="0"/>
                  </a:lnTo>
                  <a:lnTo>
                    <a:pt x="615" y="0"/>
                  </a:lnTo>
                  <a:lnTo>
                    <a:pt x="599" y="0"/>
                  </a:lnTo>
                  <a:lnTo>
                    <a:pt x="599" y="8"/>
                  </a:lnTo>
                  <a:lnTo>
                    <a:pt x="591" y="48"/>
                  </a:lnTo>
                  <a:lnTo>
                    <a:pt x="583" y="48"/>
                  </a:lnTo>
                  <a:lnTo>
                    <a:pt x="575" y="48"/>
                  </a:lnTo>
                  <a:lnTo>
                    <a:pt x="575" y="48"/>
                  </a:lnTo>
                  <a:lnTo>
                    <a:pt x="543" y="56"/>
                  </a:lnTo>
                  <a:lnTo>
                    <a:pt x="535" y="48"/>
                  </a:lnTo>
                  <a:lnTo>
                    <a:pt x="527" y="48"/>
                  </a:lnTo>
                  <a:lnTo>
                    <a:pt x="511" y="48"/>
                  </a:lnTo>
                  <a:lnTo>
                    <a:pt x="487" y="48"/>
                  </a:lnTo>
                  <a:lnTo>
                    <a:pt x="479" y="48"/>
                  </a:lnTo>
                  <a:lnTo>
                    <a:pt x="447" y="24"/>
                  </a:lnTo>
                  <a:lnTo>
                    <a:pt x="399" y="0"/>
                  </a:lnTo>
                  <a:lnTo>
                    <a:pt x="391" y="0"/>
                  </a:lnTo>
                  <a:lnTo>
                    <a:pt x="375" y="0"/>
                  </a:lnTo>
                  <a:lnTo>
                    <a:pt x="351" y="0"/>
                  </a:lnTo>
                  <a:lnTo>
                    <a:pt x="327" y="0"/>
                  </a:lnTo>
                  <a:lnTo>
                    <a:pt x="327" y="8"/>
                  </a:lnTo>
                  <a:lnTo>
                    <a:pt x="311" y="8"/>
                  </a:lnTo>
                  <a:lnTo>
                    <a:pt x="311" y="24"/>
                  </a:lnTo>
                  <a:lnTo>
                    <a:pt x="287" y="48"/>
                  </a:lnTo>
                  <a:lnTo>
                    <a:pt x="279" y="48"/>
                  </a:lnTo>
                  <a:lnTo>
                    <a:pt x="271" y="56"/>
                  </a:lnTo>
                  <a:lnTo>
                    <a:pt x="248" y="48"/>
                  </a:lnTo>
                  <a:lnTo>
                    <a:pt x="240" y="56"/>
                  </a:lnTo>
                  <a:lnTo>
                    <a:pt x="224" y="56"/>
                  </a:lnTo>
                  <a:lnTo>
                    <a:pt x="200" y="88"/>
                  </a:lnTo>
                  <a:lnTo>
                    <a:pt x="200" y="96"/>
                  </a:lnTo>
                  <a:lnTo>
                    <a:pt x="192" y="96"/>
                  </a:lnTo>
                  <a:lnTo>
                    <a:pt x="176" y="96"/>
                  </a:lnTo>
                  <a:lnTo>
                    <a:pt x="160" y="96"/>
                  </a:lnTo>
                  <a:lnTo>
                    <a:pt x="160" y="88"/>
                  </a:lnTo>
                  <a:lnTo>
                    <a:pt x="160" y="56"/>
                  </a:lnTo>
                  <a:lnTo>
                    <a:pt x="152" y="56"/>
                  </a:lnTo>
                  <a:lnTo>
                    <a:pt x="136" y="48"/>
                  </a:lnTo>
                  <a:lnTo>
                    <a:pt x="136" y="48"/>
                  </a:lnTo>
                  <a:lnTo>
                    <a:pt x="96" y="88"/>
                  </a:lnTo>
                  <a:lnTo>
                    <a:pt x="96" y="96"/>
                  </a:lnTo>
                  <a:lnTo>
                    <a:pt x="80" y="112"/>
                  </a:lnTo>
                  <a:lnTo>
                    <a:pt x="64" y="112"/>
                  </a:lnTo>
                  <a:lnTo>
                    <a:pt x="56" y="112"/>
                  </a:lnTo>
                  <a:lnTo>
                    <a:pt x="56" y="152"/>
                  </a:lnTo>
                  <a:lnTo>
                    <a:pt x="56" y="160"/>
                  </a:lnTo>
                  <a:lnTo>
                    <a:pt x="48" y="168"/>
                  </a:lnTo>
                  <a:lnTo>
                    <a:pt x="48" y="176"/>
                  </a:lnTo>
                  <a:lnTo>
                    <a:pt x="48" y="208"/>
                  </a:lnTo>
                  <a:lnTo>
                    <a:pt x="48" y="232"/>
                  </a:lnTo>
                  <a:lnTo>
                    <a:pt x="48" y="248"/>
                  </a:lnTo>
                  <a:lnTo>
                    <a:pt x="40" y="248"/>
                  </a:lnTo>
                  <a:lnTo>
                    <a:pt x="40" y="264"/>
                  </a:lnTo>
                  <a:lnTo>
                    <a:pt x="40" y="272"/>
                  </a:lnTo>
                  <a:lnTo>
                    <a:pt x="56" y="288"/>
                  </a:lnTo>
                  <a:lnTo>
                    <a:pt x="64" y="288"/>
                  </a:lnTo>
                  <a:lnTo>
                    <a:pt x="64" y="296"/>
                  </a:lnTo>
                  <a:lnTo>
                    <a:pt x="64" y="320"/>
                  </a:lnTo>
                  <a:lnTo>
                    <a:pt x="56" y="320"/>
                  </a:lnTo>
                  <a:lnTo>
                    <a:pt x="48" y="320"/>
                  </a:lnTo>
                  <a:lnTo>
                    <a:pt x="8" y="328"/>
                  </a:lnTo>
                  <a:lnTo>
                    <a:pt x="0" y="336"/>
                  </a:lnTo>
                  <a:lnTo>
                    <a:pt x="0" y="360"/>
                  </a:lnTo>
                  <a:lnTo>
                    <a:pt x="8" y="360"/>
                  </a:lnTo>
                  <a:lnTo>
                    <a:pt x="40" y="384"/>
                  </a:lnTo>
                  <a:lnTo>
                    <a:pt x="48" y="384"/>
                  </a:lnTo>
                  <a:lnTo>
                    <a:pt x="56" y="384"/>
                  </a:lnTo>
                  <a:lnTo>
                    <a:pt x="64" y="384"/>
                  </a:lnTo>
                  <a:lnTo>
                    <a:pt x="96" y="408"/>
                  </a:lnTo>
                  <a:lnTo>
                    <a:pt x="136" y="416"/>
                  </a:lnTo>
                  <a:lnTo>
                    <a:pt x="136" y="416"/>
                  </a:lnTo>
                  <a:lnTo>
                    <a:pt x="160" y="416"/>
                  </a:lnTo>
                  <a:lnTo>
                    <a:pt x="176" y="424"/>
                  </a:lnTo>
                  <a:lnTo>
                    <a:pt x="192" y="424"/>
                  </a:lnTo>
                  <a:lnTo>
                    <a:pt x="224" y="424"/>
                  </a:lnTo>
                  <a:lnTo>
                    <a:pt x="240" y="424"/>
                  </a:lnTo>
                  <a:lnTo>
                    <a:pt x="271" y="424"/>
                  </a:lnTo>
                  <a:lnTo>
                    <a:pt x="279" y="424"/>
                  </a:lnTo>
                  <a:lnTo>
                    <a:pt x="279" y="416"/>
                  </a:lnTo>
                  <a:lnTo>
                    <a:pt x="287" y="384"/>
                  </a:lnTo>
                  <a:lnTo>
                    <a:pt x="311" y="360"/>
                  </a:lnTo>
                  <a:lnTo>
                    <a:pt x="311" y="360"/>
                  </a:lnTo>
                  <a:lnTo>
                    <a:pt x="335" y="336"/>
                  </a:lnTo>
                  <a:lnTo>
                    <a:pt x="375" y="336"/>
                  </a:lnTo>
                  <a:lnTo>
                    <a:pt x="399" y="336"/>
                  </a:lnTo>
                  <a:lnTo>
                    <a:pt x="431" y="336"/>
                  </a:lnTo>
                  <a:lnTo>
                    <a:pt x="439" y="336"/>
                  </a:lnTo>
                  <a:lnTo>
                    <a:pt x="439" y="360"/>
                  </a:lnTo>
                  <a:lnTo>
                    <a:pt x="447" y="336"/>
                  </a:lnTo>
                  <a:lnTo>
                    <a:pt x="487" y="328"/>
                  </a:lnTo>
                  <a:lnTo>
                    <a:pt x="487" y="320"/>
                  </a:lnTo>
                  <a:lnTo>
                    <a:pt x="495" y="320"/>
                  </a:lnTo>
                  <a:lnTo>
                    <a:pt x="495" y="296"/>
                  </a:lnTo>
                  <a:lnTo>
                    <a:pt x="495" y="288"/>
                  </a:lnTo>
                  <a:lnTo>
                    <a:pt x="511" y="272"/>
                  </a:lnTo>
                  <a:lnTo>
                    <a:pt x="527" y="272"/>
                  </a:lnTo>
                  <a:lnTo>
                    <a:pt x="535" y="272"/>
                  </a:lnTo>
                  <a:lnTo>
                    <a:pt x="543" y="272"/>
                  </a:lnTo>
                  <a:lnTo>
                    <a:pt x="535" y="248"/>
                  </a:lnTo>
                  <a:lnTo>
                    <a:pt x="527" y="248"/>
                  </a:lnTo>
                  <a:lnTo>
                    <a:pt x="535" y="232"/>
                  </a:lnTo>
                  <a:lnTo>
                    <a:pt x="543" y="232"/>
                  </a:lnTo>
                  <a:lnTo>
                    <a:pt x="575" y="232"/>
                  </a:lnTo>
                  <a:lnTo>
                    <a:pt x="583" y="248"/>
                  </a:lnTo>
                  <a:lnTo>
                    <a:pt x="591" y="248"/>
                  </a:lnTo>
                  <a:lnTo>
                    <a:pt x="591" y="232"/>
                  </a:lnTo>
                  <a:lnTo>
                    <a:pt x="599" y="224"/>
                  </a:lnTo>
                  <a:lnTo>
                    <a:pt x="615" y="200"/>
                  </a:lnTo>
                  <a:lnTo>
                    <a:pt x="631" y="176"/>
                  </a:lnTo>
                  <a:lnTo>
                    <a:pt x="631" y="168"/>
                  </a:lnTo>
                  <a:lnTo>
                    <a:pt x="631" y="160"/>
                  </a:lnTo>
                  <a:lnTo>
                    <a:pt x="631" y="144"/>
                  </a:lnTo>
                  <a:lnTo>
                    <a:pt x="631" y="136"/>
                  </a:lnTo>
                  <a:lnTo>
                    <a:pt x="631" y="112"/>
                  </a:lnTo>
                  <a:lnTo>
                    <a:pt x="639" y="112"/>
                  </a:lnTo>
                  <a:lnTo>
                    <a:pt x="663" y="112"/>
                  </a:lnTo>
                  <a:lnTo>
                    <a:pt x="671" y="112"/>
                  </a:lnTo>
                  <a:lnTo>
                    <a:pt x="687" y="112"/>
                  </a:lnTo>
                  <a:lnTo>
                    <a:pt x="711" y="112"/>
                  </a:lnTo>
                  <a:lnTo>
                    <a:pt x="719" y="112"/>
                  </a:lnTo>
                  <a:lnTo>
                    <a:pt x="743" y="112"/>
                  </a:lnTo>
                  <a:lnTo>
                    <a:pt x="807" y="112"/>
                  </a:lnTo>
                  <a:lnTo>
                    <a:pt x="807" y="9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4" name="Freeform 48"/>
            <p:cNvSpPr>
              <a:spLocks/>
            </p:cNvSpPr>
            <p:nvPr/>
          </p:nvSpPr>
          <p:spPr bwMode="auto">
            <a:xfrm>
              <a:off x="832" y="1453"/>
              <a:ext cx="392" cy="255"/>
            </a:xfrm>
            <a:custGeom>
              <a:avLst/>
              <a:gdLst>
                <a:gd name="T0" fmla="*/ 240 w 392"/>
                <a:gd name="T1" fmla="*/ 95 h 255"/>
                <a:gd name="T2" fmla="*/ 192 w 392"/>
                <a:gd name="T3" fmla="*/ 95 h 255"/>
                <a:gd name="T4" fmla="*/ 192 w 392"/>
                <a:gd name="T5" fmla="*/ 95 h 255"/>
                <a:gd name="T6" fmla="*/ 176 w 392"/>
                <a:gd name="T7" fmla="*/ 79 h 255"/>
                <a:gd name="T8" fmla="*/ 144 w 392"/>
                <a:gd name="T9" fmla="*/ 79 h 255"/>
                <a:gd name="T10" fmla="*/ 128 w 392"/>
                <a:gd name="T11" fmla="*/ 48 h 255"/>
                <a:gd name="T12" fmla="*/ 152 w 392"/>
                <a:gd name="T13" fmla="*/ 40 h 255"/>
                <a:gd name="T14" fmla="*/ 192 w 392"/>
                <a:gd name="T15" fmla="*/ 40 h 255"/>
                <a:gd name="T16" fmla="*/ 192 w 392"/>
                <a:gd name="T17" fmla="*/ 40 h 255"/>
                <a:gd name="T18" fmla="*/ 192 w 392"/>
                <a:gd name="T19" fmla="*/ 8 h 255"/>
                <a:gd name="T20" fmla="*/ 176 w 392"/>
                <a:gd name="T21" fmla="*/ 8 h 255"/>
                <a:gd name="T22" fmla="*/ 152 w 392"/>
                <a:gd name="T23" fmla="*/ 8 h 255"/>
                <a:gd name="T24" fmla="*/ 144 w 392"/>
                <a:gd name="T25" fmla="*/ 16 h 255"/>
                <a:gd name="T26" fmla="*/ 128 w 392"/>
                <a:gd name="T27" fmla="*/ 40 h 255"/>
                <a:gd name="T28" fmla="*/ 96 w 392"/>
                <a:gd name="T29" fmla="*/ 48 h 255"/>
                <a:gd name="T30" fmla="*/ 64 w 392"/>
                <a:gd name="T31" fmla="*/ 48 h 255"/>
                <a:gd name="T32" fmla="*/ 8 w 392"/>
                <a:gd name="T33" fmla="*/ 48 h 255"/>
                <a:gd name="T34" fmla="*/ 40 w 392"/>
                <a:gd name="T35" fmla="*/ 79 h 255"/>
                <a:gd name="T36" fmla="*/ 48 w 392"/>
                <a:gd name="T37" fmla="*/ 111 h 255"/>
                <a:gd name="T38" fmla="*/ 48 w 392"/>
                <a:gd name="T39" fmla="*/ 135 h 255"/>
                <a:gd name="T40" fmla="*/ 40 w 392"/>
                <a:gd name="T41" fmla="*/ 151 h 255"/>
                <a:gd name="T42" fmla="*/ 0 w 392"/>
                <a:gd name="T43" fmla="*/ 183 h 255"/>
                <a:gd name="T44" fmla="*/ 40 w 392"/>
                <a:gd name="T45" fmla="*/ 207 h 255"/>
                <a:gd name="T46" fmla="*/ 64 w 392"/>
                <a:gd name="T47" fmla="*/ 191 h 255"/>
                <a:gd name="T48" fmla="*/ 96 w 392"/>
                <a:gd name="T49" fmla="*/ 207 h 255"/>
                <a:gd name="T50" fmla="*/ 104 w 392"/>
                <a:gd name="T51" fmla="*/ 191 h 255"/>
                <a:gd name="T52" fmla="*/ 144 w 392"/>
                <a:gd name="T53" fmla="*/ 191 h 255"/>
                <a:gd name="T54" fmla="*/ 152 w 392"/>
                <a:gd name="T55" fmla="*/ 151 h 255"/>
                <a:gd name="T56" fmla="*/ 192 w 392"/>
                <a:gd name="T57" fmla="*/ 151 h 255"/>
                <a:gd name="T58" fmla="*/ 192 w 392"/>
                <a:gd name="T59" fmla="*/ 167 h 255"/>
                <a:gd name="T60" fmla="*/ 192 w 392"/>
                <a:gd name="T61" fmla="*/ 207 h 255"/>
                <a:gd name="T62" fmla="*/ 192 w 392"/>
                <a:gd name="T63" fmla="*/ 255 h 255"/>
                <a:gd name="T64" fmla="*/ 232 w 392"/>
                <a:gd name="T65" fmla="*/ 255 h 255"/>
                <a:gd name="T66" fmla="*/ 256 w 392"/>
                <a:gd name="T67" fmla="*/ 255 h 255"/>
                <a:gd name="T68" fmla="*/ 280 w 392"/>
                <a:gd name="T69" fmla="*/ 231 h 255"/>
                <a:gd name="T70" fmla="*/ 328 w 392"/>
                <a:gd name="T71" fmla="*/ 239 h 255"/>
                <a:gd name="T72" fmla="*/ 352 w 392"/>
                <a:gd name="T73" fmla="*/ 231 h 255"/>
                <a:gd name="T74" fmla="*/ 384 w 392"/>
                <a:gd name="T75" fmla="*/ 239 h 255"/>
                <a:gd name="T76" fmla="*/ 392 w 392"/>
                <a:gd name="T77" fmla="*/ 231 h 255"/>
                <a:gd name="T78" fmla="*/ 384 w 392"/>
                <a:gd name="T79" fmla="*/ 207 h 255"/>
                <a:gd name="T80" fmla="*/ 384 w 392"/>
                <a:gd name="T81" fmla="*/ 183 h 255"/>
                <a:gd name="T82" fmla="*/ 352 w 392"/>
                <a:gd name="T83" fmla="*/ 167 h 255"/>
                <a:gd name="T84" fmla="*/ 336 w 392"/>
                <a:gd name="T85" fmla="*/ 151 h 255"/>
                <a:gd name="T86" fmla="*/ 336 w 392"/>
                <a:gd name="T87" fmla="*/ 127 h 255"/>
                <a:gd name="T88" fmla="*/ 328 w 392"/>
                <a:gd name="T89" fmla="*/ 111 h 255"/>
                <a:gd name="T90" fmla="*/ 256 w 392"/>
                <a:gd name="T91" fmla="*/ 1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2" h="255">
                  <a:moveTo>
                    <a:pt x="240" y="111"/>
                  </a:moveTo>
                  <a:lnTo>
                    <a:pt x="240" y="95"/>
                  </a:lnTo>
                  <a:lnTo>
                    <a:pt x="216" y="95"/>
                  </a:lnTo>
                  <a:lnTo>
                    <a:pt x="192" y="95"/>
                  </a:lnTo>
                  <a:lnTo>
                    <a:pt x="192" y="95"/>
                  </a:lnTo>
                  <a:lnTo>
                    <a:pt x="192" y="95"/>
                  </a:lnTo>
                  <a:lnTo>
                    <a:pt x="192" y="79"/>
                  </a:lnTo>
                  <a:lnTo>
                    <a:pt x="176" y="79"/>
                  </a:lnTo>
                  <a:lnTo>
                    <a:pt x="152" y="79"/>
                  </a:lnTo>
                  <a:lnTo>
                    <a:pt x="144" y="79"/>
                  </a:lnTo>
                  <a:lnTo>
                    <a:pt x="128" y="79"/>
                  </a:lnTo>
                  <a:lnTo>
                    <a:pt x="128" y="48"/>
                  </a:lnTo>
                  <a:lnTo>
                    <a:pt x="144" y="40"/>
                  </a:lnTo>
                  <a:lnTo>
                    <a:pt x="152" y="40"/>
                  </a:lnTo>
                  <a:lnTo>
                    <a:pt x="176" y="40"/>
                  </a:lnTo>
                  <a:lnTo>
                    <a:pt x="192" y="40"/>
                  </a:lnTo>
                  <a:lnTo>
                    <a:pt x="192" y="40"/>
                  </a:lnTo>
                  <a:lnTo>
                    <a:pt x="192" y="40"/>
                  </a:lnTo>
                  <a:lnTo>
                    <a:pt x="216" y="16"/>
                  </a:lnTo>
                  <a:lnTo>
                    <a:pt x="192" y="8"/>
                  </a:lnTo>
                  <a:lnTo>
                    <a:pt x="192" y="0"/>
                  </a:lnTo>
                  <a:lnTo>
                    <a:pt x="176" y="8"/>
                  </a:lnTo>
                  <a:lnTo>
                    <a:pt x="160" y="16"/>
                  </a:lnTo>
                  <a:lnTo>
                    <a:pt x="152" y="8"/>
                  </a:lnTo>
                  <a:lnTo>
                    <a:pt x="144" y="8"/>
                  </a:lnTo>
                  <a:lnTo>
                    <a:pt x="144" y="16"/>
                  </a:lnTo>
                  <a:lnTo>
                    <a:pt x="144" y="40"/>
                  </a:lnTo>
                  <a:lnTo>
                    <a:pt x="128" y="40"/>
                  </a:lnTo>
                  <a:lnTo>
                    <a:pt x="104" y="40"/>
                  </a:lnTo>
                  <a:lnTo>
                    <a:pt x="96" y="48"/>
                  </a:lnTo>
                  <a:lnTo>
                    <a:pt x="80" y="64"/>
                  </a:lnTo>
                  <a:lnTo>
                    <a:pt x="64" y="48"/>
                  </a:lnTo>
                  <a:lnTo>
                    <a:pt x="40" y="48"/>
                  </a:lnTo>
                  <a:lnTo>
                    <a:pt x="8" y="48"/>
                  </a:lnTo>
                  <a:lnTo>
                    <a:pt x="8" y="64"/>
                  </a:lnTo>
                  <a:lnTo>
                    <a:pt x="40" y="79"/>
                  </a:lnTo>
                  <a:lnTo>
                    <a:pt x="48" y="95"/>
                  </a:lnTo>
                  <a:lnTo>
                    <a:pt x="48" y="111"/>
                  </a:lnTo>
                  <a:lnTo>
                    <a:pt x="48" y="127"/>
                  </a:lnTo>
                  <a:lnTo>
                    <a:pt x="48" y="135"/>
                  </a:lnTo>
                  <a:lnTo>
                    <a:pt x="40" y="135"/>
                  </a:lnTo>
                  <a:lnTo>
                    <a:pt x="40" y="151"/>
                  </a:lnTo>
                  <a:lnTo>
                    <a:pt x="8" y="151"/>
                  </a:lnTo>
                  <a:lnTo>
                    <a:pt x="0" y="183"/>
                  </a:lnTo>
                  <a:lnTo>
                    <a:pt x="8" y="191"/>
                  </a:lnTo>
                  <a:lnTo>
                    <a:pt x="40" y="207"/>
                  </a:lnTo>
                  <a:lnTo>
                    <a:pt x="64" y="207"/>
                  </a:lnTo>
                  <a:lnTo>
                    <a:pt x="64" y="191"/>
                  </a:lnTo>
                  <a:lnTo>
                    <a:pt x="80" y="207"/>
                  </a:lnTo>
                  <a:lnTo>
                    <a:pt x="96" y="207"/>
                  </a:lnTo>
                  <a:lnTo>
                    <a:pt x="104" y="207"/>
                  </a:lnTo>
                  <a:lnTo>
                    <a:pt x="104" y="191"/>
                  </a:lnTo>
                  <a:lnTo>
                    <a:pt x="128" y="191"/>
                  </a:lnTo>
                  <a:lnTo>
                    <a:pt x="144" y="191"/>
                  </a:lnTo>
                  <a:lnTo>
                    <a:pt x="152" y="167"/>
                  </a:lnTo>
                  <a:lnTo>
                    <a:pt x="152" y="151"/>
                  </a:lnTo>
                  <a:lnTo>
                    <a:pt x="160" y="151"/>
                  </a:lnTo>
                  <a:lnTo>
                    <a:pt x="192" y="151"/>
                  </a:lnTo>
                  <a:lnTo>
                    <a:pt x="192" y="151"/>
                  </a:lnTo>
                  <a:lnTo>
                    <a:pt x="192" y="167"/>
                  </a:lnTo>
                  <a:lnTo>
                    <a:pt x="192" y="183"/>
                  </a:lnTo>
                  <a:lnTo>
                    <a:pt x="192" y="207"/>
                  </a:lnTo>
                  <a:lnTo>
                    <a:pt x="192" y="239"/>
                  </a:lnTo>
                  <a:lnTo>
                    <a:pt x="192" y="255"/>
                  </a:lnTo>
                  <a:lnTo>
                    <a:pt x="192" y="255"/>
                  </a:lnTo>
                  <a:lnTo>
                    <a:pt x="232" y="255"/>
                  </a:lnTo>
                  <a:lnTo>
                    <a:pt x="240" y="255"/>
                  </a:lnTo>
                  <a:lnTo>
                    <a:pt x="256" y="255"/>
                  </a:lnTo>
                  <a:lnTo>
                    <a:pt x="264" y="239"/>
                  </a:lnTo>
                  <a:lnTo>
                    <a:pt x="280" y="231"/>
                  </a:lnTo>
                  <a:lnTo>
                    <a:pt x="312" y="231"/>
                  </a:lnTo>
                  <a:lnTo>
                    <a:pt x="328" y="239"/>
                  </a:lnTo>
                  <a:lnTo>
                    <a:pt x="336" y="239"/>
                  </a:lnTo>
                  <a:lnTo>
                    <a:pt x="352" y="231"/>
                  </a:lnTo>
                  <a:lnTo>
                    <a:pt x="352" y="239"/>
                  </a:lnTo>
                  <a:lnTo>
                    <a:pt x="384" y="239"/>
                  </a:lnTo>
                  <a:lnTo>
                    <a:pt x="392" y="239"/>
                  </a:lnTo>
                  <a:lnTo>
                    <a:pt x="392" y="231"/>
                  </a:lnTo>
                  <a:lnTo>
                    <a:pt x="384" y="207"/>
                  </a:lnTo>
                  <a:lnTo>
                    <a:pt x="384" y="207"/>
                  </a:lnTo>
                  <a:lnTo>
                    <a:pt x="392" y="191"/>
                  </a:lnTo>
                  <a:lnTo>
                    <a:pt x="384" y="183"/>
                  </a:lnTo>
                  <a:lnTo>
                    <a:pt x="384" y="167"/>
                  </a:lnTo>
                  <a:lnTo>
                    <a:pt x="352" y="167"/>
                  </a:lnTo>
                  <a:lnTo>
                    <a:pt x="344" y="167"/>
                  </a:lnTo>
                  <a:lnTo>
                    <a:pt x="336" y="151"/>
                  </a:lnTo>
                  <a:lnTo>
                    <a:pt x="336" y="135"/>
                  </a:lnTo>
                  <a:lnTo>
                    <a:pt x="336" y="127"/>
                  </a:lnTo>
                  <a:lnTo>
                    <a:pt x="336" y="111"/>
                  </a:lnTo>
                  <a:lnTo>
                    <a:pt x="328" y="111"/>
                  </a:lnTo>
                  <a:lnTo>
                    <a:pt x="280" y="111"/>
                  </a:lnTo>
                  <a:lnTo>
                    <a:pt x="256" y="111"/>
                  </a:lnTo>
                  <a:lnTo>
                    <a:pt x="240" y="111"/>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5" name="Freeform 49"/>
            <p:cNvSpPr>
              <a:spLocks/>
            </p:cNvSpPr>
            <p:nvPr/>
          </p:nvSpPr>
          <p:spPr bwMode="auto">
            <a:xfrm>
              <a:off x="960" y="1373"/>
              <a:ext cx="559" cy="191"/>
            </a:xfrm>
            <a:custGeom>
              <a:avLst/>
              <a:gdLst>
                <a:gd name="T0" fmla="*/ 495 w 559"/>
                <a:gd name="T1" fmla="*/ 40 h 191"/>
                <a:gd name="T2" fmla="*/ 399 w 559"/>
                <a:gd name="T3" fmla="*/ 40 h 191"/>
                <a:gd name="T4" fmla="*/ 296 w 559"/>
                <a:gd name="T5" fmla="*/ 0 h 191"/>
                <a:gd name="T6" fmla="*/ 232 w 559"/>
                <a:gd name="T7" fmla="*/ 40 h 191"/>
                <a:gd name="T8" fmla="*/ 200 w 559"/>
                <a:gd name="T9" fmla="*/ 8 h 191"/>
                <a:gd name="T10" fmla="*/ 128 w 559"/>
                <a:gd name="T11" fmla="*/ 16 h 191"/>
                <a:gd name="T12" fmla="*/ 136 w 559"/>
                <a:gd name="T13" fmla="*/ 40 h 191"/>
                <a:gd name="T14" fmla="*/ 128 w 559"/>
                <a:gd name="T15" fmla="*/ 40 h 191"/>
                <a:gd name="T16" fmla="*/ 96 w 559"/>
                <a:gd name="T17" fmla="*/ 40 h 191"/>
                <a:gd name="T18" fmla="*/ 80 w 559"/>
                <a:gd name="T19" fmla="*/ 56 h 191"/>
                <a:gd name="T20" fmla="*/ 96 w 559"/>
                <a:gd name="T21" fmla="*/ 88 h 191"/>
                <a:gd name="T22" fmla="*/ 128 w 559"/>
                <a:gd name="T23" fmla="*/ 96 h 191"/>
                <a:gd name="T24" fmla="*/ 136 w 559"/>
                <a:gd name="T25" fmla="*/ 88 h 191"/>
                <a:gd name="T26" fmla="*/ 152 w 559"/>
                <a:gd name="T27" fmla="*/ 96 h 191"/>
                <a:gd name="T28" fmla="*/ 192 w 559"/>
                <a:gd name="T29" fmla="*/ 112 h 191"/>
                <a:gd name="T30" fmla="*/ 200 w 559"/>
                <a:gd name="T31" fmla="*/ 128 h 191"/>
                <a:gd name="T32" fmla="*/ 152 w 559"/>
                <a:gd name="T33" fmla="*/ 136 h 191"/>
                <a:gd name="T34" fmla="*/ 136 w 559"/>
                <a:gd name="T35" fmla="*/ 144 h 191"/>
                <a:gd name="T36" fmla="*/ 104 w 559"/>
                <a:gd name="T37" fmla="*/ 136 h 191"/>
                <a:gd name="T38" fmla="*/ 80 w 559"/>
                <a:gd name="T39" fmla="*/ 128 h 191"/>
                <a:gd name="T40" fmla="*/ 56 w 559"/>
                <a:gd name="T41" fmla="*/ 128 h 191"/>
                <a:gd name="T42" fmla="*/ 8 w 559"/>
                <a:gd name="T43" fmla="*/ 128 h 191"/>
                <a:gd name="T44" fmla="*/ 0 w 559"/>
                <a:gd name="T45" fmla="*/ 144 h 191"/>
                <a:gd name="T46" fmla="*/ 32 w 559"/>
                <a:gd name="T47" fmla="*/ 144 h 191"/>
                <a:gd name="T48" fmla="*/ 56 w 559"/>
                <a:gd name="T49" fmla="*/ 144 h 191"/>
                <a:gd name="T50" fmla="*/ 56 w 559"/>
                <a:gd name="T51" fmla="*/ 183 h 191"/>
                <a:gd name="T52" fmla="*/ 96 w 559"/>
                <a:gd name="T53" fmla="*/ 175 h 191"/>
                <a:gd name="T54" fmla="*/ 128 w 559"/>
                <a:gd name="T55" fmla="*/ 191 h 191"/>
                <a:gd name="T56" fmla="*/ 152 w 559"/>
                <a:gd name="T57" fmla="*/ 191 h 191"/>
                <a:gd name="T58" fmla="*/ 200 w 559"/>
                <a:gd name="T59" fmla="*/ 191 h 191"/>
                <a:gd name="T60" fmla="*/ 232 w 559"/>
                <a:gd name="T61" fmla="*/ 183 h 191"/>
                <a:gd name="T62" fmla="*/ 256 w 559"/>
                <a:gd name="T63" fmla="*/ 175 h 191"/>
                <a:gd name="T64" fmla="*/ 288 w 559"/>
                <a:gd name="T65" fmla="*/ 144 h 191"/>
                <a:gd name="T66" fmla="*/ 304 w 559"/>
                <a:gd name="T67" fmla="*/ 144 h 191"/>
                <a:gd name="T68" fmla="*/ 320 w 559"/>
                <a:gd name="T69" fmla="*/ 144 h 191"/>
                <a:gd name="T70" fmla="*/ 359 w 559"/>
                <a:gd name="T71" fmla="*/ 144 h 191"/>
                <a:gd name="T72" fmla="*/ 375 w 559"/>
                <a:gd name="T73" fmla="*/ 144 h 191"/>
                <a:gd name="T74" fmla="*/ 399 w 559"/>
                <a:gd name="T75" fmla="*/ 144 h 191"/>
                <a:gd name="T76" fmla="*/ 431 w 559"/>
                <a:gd name="T77" fmla="*/ 136 h 191"/>
                <a:gd name="T78" fmla="*/ 455 w 559"/>
                <a:gd name="T79" fmla="*/ 136 h 191"/>
                <a:gd name="T80" fmla="*/ 535 w 559"/>
                <a:gd name="T81" fmla="*/ 96 h 191"/>
                <a:gd name="T82" fmla="*/ 559 w 559"/>
                <a:gd name="T83" fmla="*/ 88 h 191"/>
                <a:gd name="T84" fmla="*/ 519 w 559"/>
                <a:gd name="T85" fmla="*/ 5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9" h="191">
                  <a:moveTo>
                    <a:pt x="519" y="56"/>
                  </a:moveTo>
                  <a:lnTo>
                    <a:pt x="495" y="40"/>
                  </a:lnTo>
                  <a:lnTo>
                    <a:pt x="415" y="40"/>
                  </a:lnTo>
                  <a:lnTo>
                    <a:pt x="399" y="40"/>
                  </a:lnTo>
                  <a:lnTo>
                    <a:pt x="327" y="16"/>
                  </a:lnTo>
                  <a:lnTo>
                    <a:pt x="296" y="0"/>
                  </a:lnTo>
                  <a:lnTo>
                    <a:pt x="256" y="0"/>
                  </a:lnTo>
                  <a:lnTo>
                    <a:pt x="232" y="40"/>
                  </a:lnTo>
                  <a:lnTo>
                    <a:pt x="232" y="16"/>
                  </a:lnTo>
                  <a:lnTo>
                    <a:pt x="200" y="8"/>
                  </a:lnTo>
                  <a:lnTo>
                    <a:pt x="136" y="0"/>
                  </a:lnTo>
                  <a:lnTo>
                    <a:pt x="128" y="16"/>
                  </a:lnTo>
                  <a:lnTo>
                    <a:pt x="136" y="16"/>
                  </a:lnTo>
                  <a:lnTo>
                    <a:pt x="136" y="40"/>
                  </a:lnTo>
                  <a:lnTo>
                    <a:pt x="136" y="40"/>
                  </a:lnTo>
                  <a:lnTo>
                    <a:pt x="128" y="40"/>
                  </a:lnTo>
                  <a:lnTo>
                    <a:pt x="104" y="40"/>
                  </a:lnTo>
                  <a:lnTo>
                    <a:pt x="96" y="40"/>
                  </a:lnTo>
                  <a:lnTo>
                    <a:pt x="96" y="56"/>
                  </a:lnTo>
                  <a:lnTo>
                    <a:pt x="80" y="56"/>
                  </a:lnTo>
                  <a:lnTo>
                    <a:pt x="80" y="56"/>
                  </a:lnTo>
                  <a:lnTo>
                    <a:pt x="96" y="88"/>
                  </a:lnTo>
                  <a:lnTo>
                    <a:pt x="104" y="96"/>
                  </a:lnTo>
                  <a:lnTo>
                    <a:pt x="128" y="96"/>
                  </a:lnTo>
                  <a:lnTo>
                    <a:pt x="136" y="88"/>
                  </a:lnTo>
                  <a:lnTo>
                    <a:pt x="136" y="88"/>
                  </a:lnTo>
                  <a:lnTo>
                    <a:pt x="152" y="96"/>
                  </a:lnTo>
                  <a:lnTo>
                    <a:pt x="152" y="96"/>
                  </a:lnTo>
                  <a:lnTo>
                    <a:pt x="152" y="112"/>
                  </a:lnTo>
                  <a:lnTo>
                    <a:pt x="192" y="112"/>
                  </a:lnTo>
                  <a:lnTo>
                    <a:pt x="200" y="112"/>
                  </a:lnTo>
                  <a:lnTo>
                    <a:pt x="200" y="128"/>
                  </a:lnTo>
                  <a:lnTo>
                    <a:pt x="176" y="136"/>
                  </a:lnTo>
                  <a:lnTo>
                    <a:pt x="152" y="136"/>
                  </a:lnTo>
                  <a:lnTo>
                    <a:pt x="136" y="136"/>
                  </a:lnTo>
                  <a:lnTo>
                    <a:pt x="136" y="144"/>
                  </a:lnTo>
                  <a:lnTo>
                    <a:pt x="128" y="144"/>
                  </a:lnTo>
                  <a:lnTo>
                    <a:pt x="104" y="136"/>
                  </a:lnTo>
                  <a:lnTo>
                    <a:pt x="96" y="136"/>
                  </a:lnTo>
                  <a:lnTo>
                    <a:pt x="80" y="128"/>
                  </a:lnTo>
                  <a:lnTo>
                    <a:pt x="56" y="128"/>
                  </a:lnTo>
                  <a:lnTo>
                    <a:pt x="56" y="128"/>
                  </a:lnTo>
                  <a:lnTo>
                    <a:pt x="32" y="128"/>
                  </a:lnTo>
                  <a:lnTo>
                    <a:pt x="8" y="128"/>
                  </a:lnTo>
                  <a:lnTo>
                    <a:pt x="0" y="136"/>
                  </a:lnTo>
                  <a:lnTo>
                    <a:pt x="0" y="144"/>
                  </a:lnTo>
                  <a:lnTo>
                    <a:pt x="8" y="144"/>
                  </a:lnTo>
                  <a:lnTo>
                    <a:pt x="32" y="144"/>
                  </a:lnTo>
                  <a:lnTo>
                    <a:pt x="56" y="144"/>
                  </a:lnTo>
                  <a:lnTo>
                    <a:pt x="56" y="144"/>
                  </a:lnTo>
                  <a:lnTo>
                    <a:pt x="56" y="175"/>
                  </a:lnTo>
                  <a:lnTo>
                    <a:pt x="56" y="183"/>
                  </a:lnTo>
                  <a:lnTo>
                    <a:pt x="80" y="175"/>
                  </a:lnTo>
                  <a:lnTo>
                    <a:pt x="96" y="175"/>
                  </a:lnTo>
                  <a:lnTo>
                    <a:pt x="128" y="183"/>
                  </a:lnTo>
                  <a:lnTo>
                    <a:pt x="128" y="191"/>
                  </a:lnTo>
                  <a:lnTo>
                    <a:pt x="136" y="191"/>
                  </a:lnTo>
                  <a:lnTo>
                    <a:pt x="152" y="191"/>
                  </a:lnTo>
                  <a:lnTo>
                    <a:pt x="200" y="191"/>
                  </a:lnTo>
                  <a:lnTo>
                    <a:pt x="200" y="191"/>
                  </a:lnTo>
                  <a:lnTo>
                    <a:pt x="200" y="183"/>
                  </a:lnTo>
                  <a:lnTo>
                    <a:pt x="232" y="183"/>
                  </a:lnTo>
                  <a:lnTo>
                    <a:pt x="232" y="175"/>
                  </a:lnTo>
                  <a:lnTo>
                    <a:pt x="256" y="175"/>
                  </a:lnTo>
                  <a:lnTo>
                    <a:pt x="272" y="175"/>
                  </a:lnTo>
                  <a:lnTo>
                    <a:pt x="288" y="144"/>
                  </a:lnTo>
                  <a:lnTo>
                    <a:pt x="296" y="144"/>
                  </a:lnTo>
                  <a:lnTo>
                    <a:pt x="304" y="144"/>
                  </a:lnTo>
                  <a:lnTo>
                    <a:pt x="320" y="144"/>
                  </a:lnTo>
                  <a:lnTo>
                    <a:pt x="320" y="144"/>
                  </a:lnTo>
                  <a:lnTo>
                    <a:pt x="327" y="175"/>
                  </a:lnTo>
                  <a:lnTo>
                    <a:pt x="359" y="144"/>
                  </a:lnTo>
                  <a:lnTo>
                    <a:pt x="359" y="144"/>
                  </a:lnTo>
                  <a:lnTo>
                    <a:pt x="375" y="144"/>
                  </a:lnTo>
                  <a:lnTo>
                    <a:pt x="383" y="144"/>
                  </a:lnTo>
                  <a:lnTo>
                    <a:pt x="399" y="144"/>
                  </a:lnTo>
                  <a:lnTo>
                    <a:pt x="415" y="144"/>
                  </a:lnTo>
                  <a:lnTo>
                    <a:pt x="431" y="136"/>
                  </a:lnTo>
                  <a:lnTo>
                    <a:pt x="431" y="136"/>
                  </a:lnTo>
                  <a:lnTo>
                    <a:pt x="455" y="136"/>
                  </a:lnTo>
                  <a:lnTo>
                    <a:pt x="495" y="112"/>
                  </a:lnTo>
                  <a:lnTo>
                    <a:pt x="535" y="96"/>
                  </a:lnTo>
                  <a:lnTo>
                    <a:pt x="559" y="96"/>
                  </a:lnTo>
                  <a:lnTo>
                    <a:pt x="559" y="88"/>
                  </a:lnTo>
                  <a:lnTo>
                    <a:pt x="519" y="56"/>
                  </a:lnTo>
                  <a:lnTo>
                    <a:pt x="519" y="5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6" name="Freeform 50"/>
            <p:cNvSpPr>
              <a:spLocks/>
            </p:cNvSpPr>
            <p:nvPr/>
          </p:nvSpPr>
          <p:spPr bwMode="auto">
            <a:xfrm>
              <a:off x="345" y="1700"/>
              <a:ext cx="903" cy="671"/>
            </a:xfrm>
            <a:custGeom>
              <a:avLst/>
              <a:gdLst>
                <a:gd name="T0" fmla="*/ 319 w 903"/>
                <a:gd name="T1" fmla="*/ 631 h 671"/>
                <a:gd name="T2" fmla="*/ 303 w 903"/>
                <a:gd name="T3" fmla="*/ 607 h 671"/>
                <a:gd name="T4" fmla="*/ 296 w 903"/>
                <a:gd name="T5" fmla="*/ 567 h 671"/>
                <a:gd name="T6" fmla="*/ 256 w 903"/>
                <a:gd name="T7" fmla="*/ 551 h 671"/>
                <a:gd name="T8" fmla="*/ 152 w 903"/>
                <a:gd name="T9" fmla="*/ 551 h 671"/>
                <a:gd name="T10" fmla="*/ 120 w 903"/>
                <a:gd name="T11" fmla="*/ 535 h 671"/>
                <a:gd name="T12" fmla="*/ 64 w 903"/>
                <a:gd name="T13" fmla="*/ 535 h 671"/>
                <a:gd name="T14" fmla="*/ 0 w 903"/>
                <a:gd name="T15" fmla="*/ 511 h 671"/>
                <a:gd name="T16" fmla="*/ 32 w 903"/>
                <a:gd name="T17" fmla="*/ 463 h 671"/>
                <a:gd name="T18" fmla="*/ 88 w 903"/>
                <a:gd name="T19" fmla="*/ 455 h 671"/>
                <a:gd name="T20" fmla="*/ 128 w 903"/>
                <a:gd name="T21" fmla="*/ 439 h 671"/>
                <a:gd name="T22" fmla="*/ 96 w 903"/>
                <a:gd name="T23" fmla="*/ 423 h 671"/>
                <a:gd name="T24" fmla="*/ 104 w 903"/>
                <a:gd name="T25" fmla="*/ 375 h 671"/>
                <a:gd name="T26" fmla="*/ 96 w 903"/>
                <a:gd name="T27" fmla="*/ 343 h 671"/>
                <a:gd name="T28" fmla="*/ 40 w 903"/>
                <a:gd name="T29" fmla="*/ 256 h 671"/>
                <a:gd name="T30" fmla="*/ 88 w 903"/>
                <a:gd name="T31" fmla="*/ 280 h 671"/>
                <a:gd name="T32" fmla="*/ 152 w 903"/>
                <a:gd name="T33" fmla="*/ 304 h 671"/>
                <a:gd name="T34" fmla="*/ 216 w 903"/>
                <a:gd name="T35" fmla="*/ 320 h 671"/>
                <a:gd name="T36" fmla="*/ 280 w 903"/>
                <a:gd name="T37" fmla="*/ 320 h 671"/>
                <a:gd name="T38" fmla="*/ 319 w 903"/>
                <a:gd name="T39" fmla="*/ 312 h 671"/>
                <a:gd name="T40" fmla="*/ 351 w 903"/>
                <a:gd name="T41" fmla="*/ 248 h 671"/>
                <a:gd name="T42" fmla="*/ 455 w 903"/>
                <a:gd name="T43" fmla="*/ 240 h 671"/>
                <a:gd name="T44" fmla="*/ 487 w 903"/>
                <a:gd name="T45" fmla="*/ 240 h 671"/>
                <a:gd name="T46" fmla="*/ 535 w 903"/>
                <a:gd name="T47" fmla="*/ 208 h 671"/>
                <a:gd name="T48" fmla="*/ 543 w 903"/>
                <a:gd name="T49" fmla="*/ 168 h 671"/>
                <a:gd name="T50" fmla="*/ 583 w 903"/>
                <a:gd name="T51" fmla="*/ 168 h 671"/>
                <a:gd name="T52" fmla="*/ 575 w 903"/>
                <a:gd name="T53" fmla="*/ 128 h 671"/>
                <a:gd name="T54" fmla="*/ 615 w 903"/>
                <a:gd name="T55" fmla="*/ 136 h 671"/>
                <a:gd name="T56" fmla="*/ 647 w 903"/>
                <a:gd name="T57" fmla="*/ 96 h 671"/>
                <a:gd name="T58" fmla="*/ 663 w 903"/>
                <a:gd name="T59" fmla="*/ 56 h 671"/>
                <a:gd name="T60" fmla="*/ 663 w 903"/>
                <a:gd name="T61" fmla="*/ 8 h 671"/>
                <a:gd name="T62" fmla="*/ 703 w 903"/>
                <a:gd name="T63" fmla="*/ 0 h 671"/>
                <a:gd name="T64" fmla="*/ 759 w 903"/>
                <a:gd name="T65" fmla="*/ 0 h 671"/>
                <a:gd name="T66" fmla="*/ 855 w 903"/>
                <a:gd name="T67" fmla="*/ 0 h 671"/>
                <a:gd name="T68" fmla="*/ 903 w 903"/>
                <a:gd name="T69" fmla="*/ 24 h 671"/>
                <a:gd name="T70" fmla="*/ 903 w 903"/>
                <a:gd name="T71" fmla="*/ 72 h 671"/>
                <a:gd name="T72" fmla="*/ 879 w 903"/>
                <a:gd name="T73" fmla="*/ 104 h 671"/>
                <a:gd name="T74" fmla="*/ 823 w 903"/>
                <a:gd name="T75" fmla="*/ 104 h 671"/>
                <a:gd name="T76" fmla="*/ 783 w 903"/>
                <a:gd name="T77" fmla="*/ 112 h 671"/>
                <a:gd name="T78" fmla="*/ 799 w 903"/>
                <a:gd name="T79" fmla="*/ 152 h 671"/>
                <a:gd name="T80" fmla="*/ 759 w 903"/>
                <a:gd name="T81" fmla="*/ 200 h 671"/>
                <a:gd name="T82" fmla="*/ 799 w 903"/>
                <a:gd name="T83" fmla="*/ 232 h 671"/>
                <a:gd name="T84" fmla="*/ 823 w 903"/>
                <a:gd name="T85" fmla="*/ 248 h 671"/>
                <a:gd name="T86" fmla="*/ 839 w 903"/>
                <a:gd name="T87" fmla="*/ 288 h 671"/>
                <a:gd name="T88" fmla="*/ 799 w 903"/>
                <a:gd name="T89" fmla="*/ 288 h 671"/>
                <a:gd name="T90" fmla="*/ 791 w 903"/>
                <a:gd name="T91" fmla="*/ 320 h 671"/>
                <a:gd name="T92" fmla="*/ 759 w 903"/>
                <a:gd name="T93" fmla="*/ 343 h 671"/>
                <a:gd name="T94" fmla="*/ 743 w 903"/>
                <a:gd name="T95" fmla="*/ 375 h 671"/>
                <a:gd name="T96" fmla="*/ 703 w 903"/>
                <a:gd name="T97" fmla="*/ 391 h 671"/>
                <a:gd name="T98" fmla="*/ 679 w 903"/>
                <a:gd name="T99" fmla="*/ 431 h 671"/>
                <a:gd name="T100" fmla="*/ 639 w 903"/>
                <a:gd name="T101" fmla="*/ 447 h 671"/>
                <a:gd name="T102" fmla="*/ 583 w 903"/>
                <a:gd name="T103" fmla="*/ 479 h 671"/>
                <a:gd name="T104" fmla="*/ 543 w 903"/>
                <a:gd name="T105" fmla="*/ 471 h 671"/>
                <a:gd name="T106" fmla="*/ 503 w 903"/>
                <a:gd name="T107" fmla="*/ 479 h 671"/>
                <a:gd name="T108" fmla="*/ 463 w 903"/>
                <a:gd name="T109" fmla="*/ 511 h 671"/>
                <a:gd name="T110" fmla="*/ 495 w 903"/>
                <a:gd name="T111" fmla="*/ 551 h 671"/>
                <a:gd name="T112" fmla="*/ 495 w 903"/>
                <a:gd name="T113" fmla="*/ 591 h 671"/>
                <a:gd name="T114" fmla="*/ 527 w 903"/>
                <a:gd name="T115" fmla="*/ 615 h 671"/>
                <a:gd name="T116" fmla="*/ 511 w 903"/>
                <a:gd name="T117" fmla="*/ 671 h 671"/>
                <a:gd name="T118" fmla="*/ 463 w 903"/>
                <a:gd name="T119" fmla="*/ 663 h 671"/>
                <a:gd name="T120" fmla="*/ 399 w 903"/>
                <a:gd name="T121" fmla="*/ 639 h 671"/>
                <a:gd name="T122" fmla="*/ 359 w 903"/>
                <a:gd name="T123" fmla="*/ 66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671">
                  <a:moveTo>
                    <a:pt x="343" y="671"/>
                  </a:moveTo>
                  <a:lnTo>
                    <a:pt x="343" y="671"/>
                  </a:lnTo>
                  <a:lnTo>
                    <a:pt x="343" y="671"/>
                  </a:lnTo>
                  <a:lnTo>
                    <a:pt x="335" y="671"/>
                  </a:lnTo>
                  <a:lnTo>
                    <a:pt x="335" y="663"/>
                  </a:lnTo>
                  <a:lnTo>
                    <a:pt x="335" y="663"/>
                  </a:lnTo>
                  <a:lnTo>
                    <a:pt x="335" y="663"/>
                  </a:lnTo>
                  <a:lnTo>
                    <a:pt x="335" y="663"/>
                  </a:lnTo>
                  <a:lnTo>
                    <a:pt x="327" y="663"/>
                  </a:lnTo>
                  <a:lnTo>
                    <a:pt x="327" y="655"/>
                  </a:lnTo>
                  <a:lnTo>
                    <a:pt x="319" y="655"/>
                  </a:lnTo>
                  <a:lnTo>
                    <a:pt x="319" y="647"/>
                  </a:lnTo>
                  <a:lnTo>
                    <a:pt x="319" y="647"/>
                  </a:lnTo>
                  <a:lnTo>
                    <a:pt x="319" y="647"/>
                  </a:lnTo>
                  <a:lnTo>
                    <a:pt x="319" y="647"/>
                  </a:lnTo>
                  <a:lnTo>
                    <a:pt x="319" y="639"/>
                  </a:lnTo>
                  <a:lnTo>
                    <a:pt x="319" y="631"/>
                  </a:lnTo>
                  <a:lnTo>
                    <a:pt x="319" y="631"/>
                  </a:lnTo>
                  <a:lnTo>
                    <a:pt x="319" y="631"/>
                  </a:lnTo>
                  <a:lnTo>
                    <a:pt x="319" y="631"/>
                  </a:lnTo>
                  <a:lnTo>
                    <a:pt x="319" y="623"/>
                  </a:lnTo>
                  <a:lnTo>
                    <a:pt x="319" y="623"/>
                  </a:lnTo>
                  <a:lnTo>
                    <a:pt x="319" y="615"/>
                  </a:lnTo>
                  <a:lnTo>
                    <a:pt x="319" y="615"/>
                  </a:lnTo>
                  <a:lnTo>
                    <a:pt x="319" y="615"/>
                  </a:lnTo>
                  <a:lnTo>
                    <a:pt x="319" y="615"/>
                  </a:lnTo>
                  <a:lnTo>
                    <a:pt x="319" y="615"/>
                  </a:lnTo>
                  <a:lnTo>
                    <a:pt x="319" y="607"/>
                  </a:lnTo>
                  <a:lnTo>
                    <a:pt x="319" y="607"/>
                  </a:lnTo>
                  <a:lnTo>
                    <a:pt x="319" y="607"/>
                  </a:lnTo>
                  <a:lnTo>
                    <a:pt x="319" y="607"/>
                  </a:lnTo>
                  <a:lnTo>
                    <a:pt x="319" y="607"/>
                  </a:lnTo>
                  <a:lnTo>
                    <a:pt x="319" y="607"/>
                  </a:lnTo>
                  <a:lnTo>
                    <a:pt x="311" y="607"/>
                  </a:lnTo>
                  <a:lnTo>
                    <a:pt x="311" y="607"/>
                  </a:lnTo>
                  <a:lnTo>
                    <a:pt x="303" y="607"/>
                  </a:lnTo>
                  <a:lnTo>
                    <a:pt x="303" y="607"/>
                  </a:lnTo>
                  <a:lnTo>
                    <a:pt x="303" y="607"/>
                  </a:lnTo>
                  <a:lnTo>
                    <a:pt x="303" y="607"/>
                  </a:lnTo>
                  <a:lnTo>
                    <a:pt x="296" y="599"/>
                  </a:lnTo>
                  <a:lnTo>
                    <a:pt x="296" y="599"/>
                  </a:lnTo>
                  <a:lnTo>
                    <a:pt x="296" y="591"/>
                  </a:lnTo>
                  <a:lnTo>
                    <a:pt x="296" y="591"/>
                  </a:lnTo>
                  <a:lnTo>
                    <a:pt x="296" y="591"/>
                  </a:lnTo>
                  <a:lnTo>
                    <a:pt x="296" y="591"/>
                  </a:lnTo>
                  <a:lnTo>
                    <a:pt x="296" y="591"/>
                  </a:lnTo>
                  <a:lnTo>
                    <a:pt x="296" y="583"/>
                  </a:lnTo>
                  <a:lnTo>
                    <a:pt x="296" y="583"/>
                  </a:lnTo>
                  <a:lnTo>
                    <a:pt x="296" y="583"/>
                  </a:lnTo>
                  <a:lnTo>
                    <a:pt x="296" y="583"/>
                  </a:lnTo>
                  <a:lnTo>
                    <a:pt x="296" y="583"/>
                  </a:lnTo>
                  <a:lnTo>
                    <a:pt x="296" y="575"/>
                  </a:lnTo>
                  <a:lnTo>
                    <a:pt x="296" y="575"/>
                  </a:lnTo>
                  <a:lnTo>
                    <a:pt x="296" y="567"/>
                  </a:lnTo>
                  <a:lnTo>
                    <a:pt x="296" y="567"/>
                  </a:lnTo>
                  <a:lnTo>
                    <a:pt x="296" y="567"/>
                  </a:lnTo>
                  <a:lnTo>
                    <a:pt x="296" y="567"/>
                  </a:lnTo>
                  <a:lnTo>
                    <a:pt x="296" y="567"/>
                  </a:lnTo>
                  <a:lnTo>
                    <a:pt x="296" y="559"/>
                  </a:lnTo>
                  <a:lnTo>
                    <a:pt x="296" y="559"/>
                  </a:lnTo>
                  <a:lnTo>
                    <a:pt x="296" y="559"/>
                  </a:lnTo>
                  <a:lnTo>
                    <a:pt x="296" y="559"/>
                  </a:lnTo>
                  <a:lnTo>
                    <a:pt x="288" y="559"/>
                  </a:lnTo>
                  <a:lnTo>
                    <a:pt x="288" y="559"/>
                  </a:lnTo>
                  <a:lnTo>
                    <a:pt x="280" y="559"/>
                  </a:lnTo>
                  <a:lnTo>
                    <a:pt x="280" y="559"/>
                  </a:lnTo>
                  <a:lnTo>
                    <a:pt x="280" y="559"/>
                  </a:lnTo>
                  <a:lnTo>
                    <a:pt x="280" y="559"/>
                  </a:lnTo>
                  <a:lnTo>
                    <a:pt x="280" y="559"/>
                  </a:lnTo>
                  <a:lnTo>
                    <a:pt x="272" y="551"/>
                  </a:lnTo>
                  <a:lnTo>
                    <a:pt x="272" y="551"/>
                  </a:lnTo>
                  <a:lnTo>
                    <a:pt x="264" y="551"/>
                  </a:lnTo>
                  <a:lnTo>
                    <a:pt x="264" y="551"/>
                  </a:lnTo>
                  <a:lnTo>
                    <a:pt x="264" y="551"/>
                  </a:lnTo>
                  <a:lnTo>
                    <a:pt x="264" y="551"/>
                  </a:lnTo>
                  <a:lnTo>
                    <a:pt x="256" y="551"/>
                  </a:lnTo>
                  <a:lnTo>
                    <a:pt x="240" y="551"/>
                  </a:lnTo>
                  <a:lnTo>
                    <a:pt x="240" y="551"/>
                  </a:lnTo>
                  <a:lnTo>
                    <a:pt x="240" y="551"/>
                  </a:lnTo>
                  <a:lnTo>
                    <a:pt x="240" y="551"/>
                  </a:lnTo>
                  <a:lnTo>
                    <a:pt x="232" y="551"/>
                  </a:lnTo>
                  <a:lnTo>
                    <a:pt x="216" y="551"/>
                  </a:lnTo>
                  <a:lnTo>
                    <a:pt x="208" y="551"/>
                  </a:lnTo>
                  <a:lnTo>
                    <a:pt x="200" y="551"/>
                  </a:lnTo>
                  <a:lnTo>
                    <a:pt x="200" y="551"/>
                  </a:lnTo>
                  <a:lnTo>
                    <a:pt x="200" y="551"/>
                  </a:lnTo>
                  <a:lnTo>
                    <a:pt x="192" y="551"/>
                  </a:lnTo>
                  <a:lnTo>
                    <a:pt x="184" y="551"/>
                  </a:lnTo>
                  <a:lnTo>
                    <a:pt x="176" y="551"/>
                  </a:lnTo>
                  <a:lnTo>
                    <a:pt x="176" y="551"/>
                  </a:lnTo>
                  <a:lnTo>
                    <a:pt x="176" y="551"/>
                  </a:lnTo>
                  <a:lnTo>
                    <a:pt x="176" y="551"/>
                  </a:lnTo>
                  <a:lnTo>
                    <a:pt x="168" y="551"/>
                  </a:lnTo>
                  <a:lnTo>
                    <a:pt x="160" y="551"/>
                  </a:lnTo>
                  <a:lnTo>
                    <a:pt x="152" y="551"/>
                  </a:lnTo>
                  <a:lnTo>
                    <a:pt x="144" y="551"/>
                  </a:lnTo>
                  <a:lnTo>
                    <a:pt x="144" y="551"/>
                  </a:lnTo>
                  <a:lnTo>
                    <a:pt x="144" y="551"/>
                  </a:lnTo>
                  <a:lnTo>
                    <a:pt x="144" y="551"/>
                  </a:lnTo>
                  <a:lnTo>
                    <a:pt x="136" y="551"/>
                  </a:lnTo>
                  <a:lnTo>
                    <a:pt x="136" y="551"/>
                  </a:lnTo>
                  <a:lnTo>
                    <a:pt x="136" y="551"/>
                  </a:lnTo>
                  <a:lnTo>
                    <a:pt x="136" y="551"/>
                  </a:lnTo>
                  <a:lnTo>
                    <a:pt x="136" y="551"/>
                  </a:lnTo>
                  <a:lnTo>
                    <a:pt x="136" y="543"/>
                  </a:lnTo>
                  <a:lnTo>
                    <a:pt x="136" y="543"/>
                  </a:lnTo>
                  <a:lnTo>
                    <a:pt x="136" y="535"/>
                  </a:lnTo>
                  <a:lnTo>
                    <a:pt x="136" y="535"/>
                  </a:lnTo>
                  <a:lnTo>
                    <a:pt x="136" y="535"/>
                  </a:lnTo>
                  <a:lnTo>
                    <a:pt x="136" y="535"/>
                  </a:lnTo>
                  <a:lnTo>
                    <a:pt x="128" y="535"/>
                  </a:lnTo>
                  <a:lnTo>
                    <a:pt x="128" y="535"/>
                  </a:lnTo>
                  <a:lnTo>
                    <a:pt x="120" y="535"/>
                  </a:lnTo>
                  <a:lnTo>
                    <a:pt x="120" y="535"/>
                  </a:lnTo>
                  <a:lnTo>
                    <a:pt x="120" y="535"/>
                  </a:lnTo>
                  <a:lnTo>
                    <a:pt x="120" y="535"/>
                  </a:lnTo>
                  <a:lnTo>
                    <a:pt x="120" y="535"/>
                  </a:lnTo>
                  <a:lnTo>
                    <a:pt x="112" y="535"/>
                  </a:lnTo>
                  <a:lnTo>
                    <a:pt x="112" y="535"/>
                  </a:lnTo>
                  <a:lnTo>
                    <a:pt x="104" y="535"/>
                  </a:lnTo>
                  <a:lnTo>
                    <a:pt x="104" y="535"/>
                  </a:lnTo>
                  <a:lnTo>
                    <a:pt x="104" y="535"/>
                  </a:lnTo>
                  <a:lnTo>
                    <a:pt x="104" y="535"/>
                  </a:lnTo>
                  <a:lnTo>
                    <a:pt x="96" y="535"/>
                  </a:lnTo>
                  <a:lnTo>
                    <a:pt x="96" y="535"/>
                  </a:lnTo>
                  <a:lnTo>
                    <a:pt x="96" y="535"/>
                  </a:lnTo>
                  <a:lnTo>
                    <a:pt x="96" y="535"/>
                  </a:lnTo>
                  <a:lnTo>
                    <a:pt x="96" y="535"/>
                  </a:lnTo>
                  <a:lnTo>
                    <a:pt x="88" y="535"/>
                  </a:lnTo>
                  <a:lnTo>
                    <a:pt x="80" y="535"/>
                  </a:lnTo>
                  <a:lnTo>
                    <a:pt x="72" y="535"/>
                  </a:lnTo>
                  <a:lnTo>
                    <a:pt x="64" y="535"/>
                  </a:lnTo>
                  <a:lnTo>
                    <a:pt x="64" y="535"/>
                  </a:lnTo>
                  <a:lnTo>
                    <a:pt x="64" y="535"/>
                  </a:lnTo>
                  <a:lnTo>
                    <a:pt x="56" y="535"/>
                  </a:lnTo>
                  <a:lnTo>
                    <a:pt x="48" y="535"/>
                  </a:lnTo>
                  <a:lnTo>
                    <a:pt x="32" y="535"/>
                  </a:lnTo>
                  <a:lnTo>
                    <a:pt x="24" y="535"/>
                  </a:lnTo>
                  <a:lnTo>
                    <a:pt x="24" y="535"/>
                  </a:lnTo>
                  <a:lnTo>
                    <a:pt x="24" y="535"/>
                  </a:lnTo>
                  <a:lnTo>
                    <a:pt x="24" y="535"/>
                  </a:lnTo>
                  <a:lnTo>
                    <a:pt x="16" y="527"/>
                  </a:lnTo>
                  <a:lnTo>
                    <a:pt x="8" y="527"/>
                  </a:lnTo>
                  <a:lnTo>
                    <a:pt x="0" y="527"/>
                  </a:lnTo>
                  <a:lnTo>
                    <a:pt x="0" y="527"/>
                  </a:lnTo>
                  <a:lnTo>
                    <a:pt x="0" y="527"/>
                  </a:lnTo>
                  <a:lnTo>
                    <a:pt x="0" y="519"/>
                  </a:lnTo>
                  <a:lnTo>
                    <a:pt x="0" y="519"/>
                  </a:lnTo>
                  <a:lnTo>
                    <a:pt x="0" y="519"/>
                  </a:lnTo>
                  <a:lnTo>
                    <a:pt x="0" y="511"/>
                  </a:lnTo>
                  <a:lnTo>
                    <a:pt x="0" y="511"/>
                  </a:lnTo>
                  <a:lnTo>
                    <a:pt x="0" y="511"/>
                  </a:lnTo>
                  <a:lnTo>
                    <a:pt x="0" y="511"/>
                  </a:lnTo>
                  <a:lnTo>
                    <a:pt x="8" y="511"/>
                  </a:lnTo>
                  <a:lnTo>
                    <a:pt x="8" y="503"/>
                  </a:lnTo>
                  <a:lnTo>
                    <a:pt x="16" y="503"/>
                  </a:lnTo>
                  <a:lnTo>
                    <a:pt x="16" y="503"/>
                  </a:lnTo>
                  <a:lnTo>
                    <a:pt x="16" y="503"/>
                  </a:lnTo>
                  <a:lnTo>
                    <a:pt x="16" y="495"/>
                  </a:lnTo>
                  <a:lnTo>
                    <a:pt x="16" y="487"/>
                  </a:lnTo>
                  <a:lnTo>
                    <a:pt x="24" y="479"/>
                  </a:lnTo>
                  <a:lnTo>
                    <a:pt x="24" y="479"/>
                  </a:lnTo>
                  <a:lnTo>
                    <a:pt x="24" y="479"/>
                  </a:lnTo>
                  <a:lnTo>
                    <a:pt x="24" y="479"/>
                  </a:lnTo>
                  <a:lnTo>
                    <a:pt x="24" y="479"/>
                  </a:lnTo>
                  <a:lnTo>
                    <a:pt x="24" y="471"/>
                  </a:lnTo>
                  <a:lnTo>
                    <a:pt x="24" y="471"/>
                  </a:lnTo>
                  <a:lnTo>
                    <a:pt x="24" y="471"/>
                  </a:lnTo>
                  <a:lnTo>
                    <a:pt x="24" y="471"/>
                  </a:lnTo>
                  <a:lnTo>
                    <a:pt x="24" y="471"/>
                  </a:lnTo>
                  <a:lnTo>
                    <a:pt x="32" y="463"/>
                  </a:lnTo>
                  <a:lnTo>
                    <a:pt x="32" y="463"/>
                  </a:lnTo>
                  <a:lnTo>
                    <a:pt x="40" y="455"/>
                  </a:lnTo>
                  <a:lnTo>
                    <a:pt x="40" y="455"/>
                  </a:lnTo>
                  <a:lnTo>
                    <a:pt x="40" y="455"/>
                  </a:lnTo>
                  <a:lnTo>
                    <a:pt x="40" y="455"/>
                  </a:lnTo>
                  <a:lnTo>
                    <a:pt x="48" y="455"/>
                  </a:lnTo>
                  <a:lnTo>
                    <a:pt x="56" y="455"/>
                  </a:lnTo>
                  <a:lnTo>
                    <a:pt x="64" y="455"/>
                  </a:lnTo>
                  <a:lnTo>
                    <a:pt x="64" y="455"/>
                  </a:lnTo>
                  <a:lnTo>
                    <a:pt x="64" y="455"/>
                  </a:lnTo>
                  <a:lnTo>
                    <a:pt x="64" y="455"/>
                  </a:lnTo>
                  <a:lnTo>
                    <a:pt x="72" y="455"/>
                  </a:lnTo>
                  <a:lnTo>
                    <a:pt x="72" y="455"/>
                  </a:lnTo>
                  <a:lnTo>
                    <a:pt x="80" y="455"/>
                  </a:lnTo>
                  <a:lnTo>
                    <a:pt x="80" y="455"/>
                  </a:lnTo>
                  <a:lnTo>
                    <a:pt x="80" y="455"/>
                  </a:lnTo>
                  <a:lnTo>
                    <a:pt x="80" y="455"/>
                  </a:lnTo>
                  <a:lnTo>
                    <a:pt x="80" y="455"/>
                  </a:lnTo>
                  <a:lnTo>
                    <a:pt x="88" y="455"/>
                  </a:lnTo>
                  <a:lnTo>
                    <a:pt x="88" y="455"/>
                  </a:lnTo>
                  <a:lnTo>
                    <a:pt x="96" y="455"/>
                  </a:lnTo>
                  <a:lnTo>
                    <a:pt x="96" y="455"/>
                  </a:lnTo>
                  <a:lnTo>
                    <a:pt x="96" y="455"/>
                  </a:lnTo>
                  <a:lnTo>
                    <a:pt x="96" y="455"/>
                  </a:lnTo>
                  <a:lnTo>
                    <a:pt x="96" y="447"/>
                  </a:lnTo>
                  <a:lnTo>
                    <a:pt x="104" y="447"/>
                  </a:lnTo>
                  <a:lnTo>
                    <a:pt x="104" y="447"/>
                  </a:lnTo>
                  <a:lnTo>
                    <a:pt x="104" y="447"/>
                  </a:lnTo>
                  <a:lnTo>
                    <a:pt x="104" y="447"/>
                  </a:lnTo>
                  <a:lnTo>
                    <a:pt x="112" y="447"/>
                  </a:lnTo>
                  <a:lnTo>
                    <a:pt x="112" y="447"/>
                  </a:lnTo>
                  <a:lnTo>
                    <a:pt x="120" y="447"/>
                  </a:lnTo>
                  <a:lnTo>
                    <a:pt x="120" y="447"/>
                  </a:lnTo>
                  <a:lnTo>
                    <a:pt x="120" y="447"/>
                  </a:lnTo>
                  <a:lnTo>
                    <a:pt x="120" y="447"/>
                  </a:lnTo>
                  <a:lnTo>
                    <a:pt x="120" y="439"/>
                  </a:lnTo>
                  <a:lnTo>
                    <a:pt x="128" y="439"/>
                  </a:lnTo>
                  <a:lnTo>
                    <a:pt x="128" y="439"/>
                  </a:lnTo>
                  <a:lnTo>
                    <a:pt x="136" y="431"/>
                  </a:lnTo>
                  <a:lnTo>
                    <a:pt x="136" y="431"/>
                  </a:lnTo>
                  <a:lnTo>
                    <a:pt x="136" y="431"/>
                  </a:lnTo>
                  <a:lnTo>
                    <a:pt x="128" y="431"/>
                  </a:lnTo>
                  <a:lnTo>
                    <a:pt x="128" y="431"/>
                  </a:lnTo>
                  <a:lnTo>
                    <a:pt x="120" y="423"/>
                  </a:lnTo>
                  <a:lnTo>
                    <a:pt x="120" y="423"/>
                  </a:lnTo>
                  <a:lnTo>
                    <a:pt x="120" y="423"/>
                  </a:lnTo>
                  <a:lnTo>
                    <a:pt x="120" y="423"/>
                  </a:lnTo>
                  <a:lnTo>
                    <a:pt x="120" y="423"/>
                  </a:lnTo>
                  <a:lnTo>
                    <a:pt x="112" y="423"/>
                  </a:lnTo>
                  <a:lnTo>
                    <a:pt x="112" y="423"/>
                  </a:lnTo>
                  <a:lnTo>
                    <a:pt x="104" y="423"/>
                  </a:lnTo>
                  <a:lnTo>
                    <a:pt x="104" y="423"/>
                  </a:lnTo>
                  <a:lnTo>
                    <a:pt x="104" y="423"/>
                  </a:lnTo>
                  <a:lnTo>
                    <a:pt x="104" y="423"/>
                  </a:lnTo>
                  <a:lnTo>
                    <a:pt x="96" y="423"/>
                  </a:lnTo>
                  <a:lnTo>
                    <a:pt x="96" y="423"/>
                  </a:lnTo>
                  <a:lnTo>
                    <a:pt x="96" y="423"/>
                  </a:lnTo>
                  <a:lnTo>
                    <a:pt x="96" y="423"/>
                  </a:lnTo>
                  <a:lnTo>
                    <a:pt x="96" y="423"/>
                  </a:lnTo>
                  <a:lnTo>
                    <a:pt x="96" y="423"/>
                  </a:lnTo>
                  <a:lnTo>
                    <a:pt x="96" y="415"/>
                  </a:lnTo>
                  <a:lnTo>
                    <a:pt x="96" y="415"/>
                  </a:lnTo>
                  <a:lnTo>
                    <a:pt x="96" y="407"/>
                  </a:lnTo>
                  <a:lnTo>
                    <a:pt x="96" y="407"/>
                  </a:lnTo>
                  <a:lnTo>
                    <a:pt x="96" y="407"/>
                  </a:lnTo>
                  <a:lnTo>
                    <a:pt x="96" y="407"/>
                  </a:lnTo>
                  <a:lnTo>
                    <a:pt x="96" y="407"/>
                  </a:lnTo>
                  <a:lnTo>
                    <a:pt x="104" y="399"/>
                  </a:lnTo>
                  <a:lnTo>
                    <a:pt x="104" y="399"/>
                  </a:lnTo>
                  <a:lnTo>
                    <a:pt x="104" y="399"/>
                  </a:lnTo>
                  <a:lnTo>
                    <a:pt x="104" y="399"/>
                  </a:lnTo>
                  <a:lnTo>
                    <a:pt x="104" y="399"/>
                  </a:lnTo>
                  <a:lnTo>
                    <a:pt x="104" y="391"/>
                  </a:lnTo>
                  <a:lnTo>
                    <a:pt x="104" y="383"/>
                  </a:lnTo>
                  <a:lnTo>
                    <a:pt x="104" y="375"/>
                  </a:lnTo>
                  <a:lnTo>
                    <a:pt x="104" y="375"/>
                  </a:lnTo>
                  <a:lnTo>
                    <a:pt x="104" y="375"/>
                  </a:lnTo>
                  <a:lnTo>
                    <a:pt x="104" y="375"/>
                  </a:lnTo>
                  <a:lnTo>
                    <a:pt x="104" y="367"/>
                  </a:lnTo>
                  <a:lnTo>
                    <a:pt x="104" y="367"/>
                  </a:lnTo>
                  <a:lnTo>
                    <a:pt x="104" y="367"/>
                  </a:lnTo>
                  <a:lnTo>
                    <a:pt x="104" y="367"/>
                  </a:lnTo>
                  <a:lnTo>
                    <a:pt x="104" y="367"/>
                  </a:lnTo>
                  <a:lnTo>
                    <a:pt x="104" y="359"/>
                  </a:lnTo>
                  <a:lnTo>
                    <a:pt x="104" y="359"/>
                  </a:lnTo>
                  <a:lnTo>
                    <a:pt x="104" y="359"/>
                  </a:lnTo>
                  <a:lnTo>
                    <a:pt x="104" y="351"/>
                  </a:lnTo>
                  <a:lnTo>
                    <a:pt x="104" y="351"/>
                  </a:lnTo>
                  <a:lnTo>
                    <a:pt x="104" y="351"/>
                  </a:lnTo>
                  <a:lnTo>
                    <a:pt x="104" y="351"/>
                  </a:lnTo>
                  <a:lnTo>
                    <a:pt x="96" y="351"/>
                  </a:lnTo>
                  <a:lnTo>
                    <a:pt x="96" y="343"/>
                  </a:lnTo>
                  <a:lnTo>
                    <a:pt x="96" y="343"/>
                  </a:lnTo>
                  <a:lnTo>
                    <a:pt x="96" y="343"/>
                  </a:lnTo>
                  <a:lnTo>
                    <a:pt x="96" y="343"/>
                  </a:lnTo>
                  <a:lnTo>
                    <a:pt x="88" y="343"/>
                  </a:lnTo>
                  <a:lnTo>
                    <a:pt x="88" y="335"/>
                  </a:lnTo>
                  <a:lnTo>
                    <a:pt x="80" y="335"/>
                  </a:lnTo>
                  <a:lnTo>
                    <a:pt x="80" y="328"/>
                  </a:lnTo>
                  <a:lnTo>
                    <a:pt x="80" y="328"/>
                  </a:lnTo>
                  <a:lnTo>
                    <a:pt x="80" y="328"/>
                  </a:lnTo>
                  <a:lnTo>
                    <a:pt x="72" y="328"/>
                  </a:lnTo>
                  <a:lnTo>
                    <a:pt x="64" y="312"/>
                  </a:lnTo>
                  <a:lnTo>
                    <a:pt x="56" y="304"/>
                  </a:lnTo>
                  <a:lnTo>
                    <a:pt x="56" y="296"/>
                  </a:lnTo>
                  <a:lnTo>
                    <a:pt x="56" y="296"/>
                  </a:lnTo>
                  <a:lnTo>
                    <a:pt x="56" y="296"/>
                  </a:lnTo>
                  <a:lnTo>
                    <a:pt x="48" y="288"/>
                  </a:lnTo>
                  <a:lnTo>
                    <a:pt x="48" y="272"/>
                  </a:lnTo>
                  <a:lnTo>
                    <a:pt x="40" y="256"/>
                  </a:lnTo>
                  <a:lnTo>
                    <a:pt x="40" y="248"/>
                  </a:lnTo>
                  <a:lnTo>
                    <a:pt x="40" y="248"/>
                  </a:lnTo>
                  <a:lnTo>
                    <a:pt x="40" y="248"/>
                  </a:lnTo>
                  <a:lnTo>
                    <a:pt x="40" y="256"/>
                  </a:lnTo>
                  <a:lnTo>
                    <a:pt x="48" y="256"/>
                  </a:lnTo>
                  <a:lnTo>
                    <a:pt x="48" y="264"/>
                  </a:lnTo>
                  <a:lnTo>
                    <a:pt x="56" y="264"/>
                  </a:lnTo>
                  <a:lnTo>
                    <a:pt x="56" y="264"/>
                  </a:lnTo>
                  <a:lnTo>
                    <a:pt x="56" y="264"/>
                  </a:lnTo>
                  <a:lnTo>
                    <a:pt x="56" y="264"/>
                  </a:lnTo>
                  <a:lnTo>
                    <a:pt x="56" y="272"/>
                  </a:lnTo>
                  <a:lnTo>
                    <a:pt x="64" y="272"/>
                  </a:lnTo>
                  <a:lnTo>
                    <a:pt x="64" y="272"/>
                  </a:lnTo>
                  <a:lnTo>
                    <a:pt x="64" y="272"/>
                  </a:lnTo>
                  <a:lnTo>
                    <a:pt x="64" y="272"/>
                  </a:lnTo>
                  <a:lnTo>
                    <a:pt x="72" y="272"/>
                  </a:lnTo>
                  <a:lnTo>
                    <a:pt x="72" y="272"/>
                  </a:lnTo>
                  <a:lnTo>
                    <a:pt x="80" y="272"/>
                  </a:lnTo>
                  <a:lnTo>
                    <a:pt x="80" y="272"/>
                  </a:lnTo>
                  <a:lnTo>
                    <a:pt x="80" y="272"/>
                  </a:lnTo>
                  <a:lnTo>
                    <a:pt x="80" y="272"/>
                  </a:lnTo>
                  <a:lnTo>
                    <a:pt x="80" y="280"/>
                  </a:lnTo>
                  <a:lnTo>
                    <a:pt x="88" y="280"/>
                  </a:lnTo>
                  <a:lnTo>
                    <a:pt x="88" y="280"/>
                  </a:lnTo>
                  <a:lnTo>
                    <a:pt x="96" y="288"/>
                  </a:lnTo>
                  <a:lnTo>
                    <a:pt x="96" y="288"/>
                  </a:lnTo>
                  <a:lnTo>
                    <a:pt x="96" y="288"/>
                  </a:lnTo>
                  <a:lnTo>
                    <a:pt x="96" y="288"/>
                  </a:lnTo>
                  <a:lnTo>
                    <a:pt x="96" y="288"/>
                  </a:lnTo>
                  <a:lnTo>
                    <a:pt x="104" y="288"/>
                  </a:lnTo>
                  <a:lnTo>
                    <a:pt x="104" y="288"/>
                  </a:lnTo>
                  <a:lnTo>
                    <a:pt x="104" y="288"/>
                  </a:lnTo>
                  <a:lnTo>
                    <a:pt x="104" y="288"/>
                  </a:lnTo>
                  <a:lnTo>
                    <a:pt x="112" y="288"/>
                  </a:lnTo>
                  <a:lnTo>
                    <a:pt x="120" y="288"/>
                  </a:lnTo>
                  <a:lnTo>
                    <a:pt x="128" y="296"/>
                  </a:lnTo>
                  <a:lnTo>
                    <a:pt x="136" y="296"/>
                  </a:lnTo>
                  <a:lnTo>
                    <a:pt x="136" y="296"/>
                  </a:lnTo>
                  <a:lnTo>
                    <a:pt x="136" y="296"/>
                  </a:lnTo>
                  <a:lnTo>
                    <a:pt x="136" y="296"/>
                  </a:lnTo>
                  <a:lnTo>
                    <a:pt x="144" y="304"/>
                  </a:lnTo>
                  <a:lnTo>
                    <a:pt x="152" y="304"/>
                  </a:lnTo>
                  <a:lnTo>
                    <a:pt x="160" y="312"/>
                  </a:lnTo>
                  <a:lnTo>
                    <a:pt x="160" y="312"/>
                  </a:lnTo>
                  <a:lnTo>
                    <a:pt x="160" y="312"/>
                  </a:lnTo>
                  <a:lnTo>
                    <a:pt x="160" y="312"/>
                  </a:lnTo>
                  <a:lnTo>
                    <a:pt x="168" y="312"/>
                  </a:lnTo>
                  <a:lnTo>
                    <a:pt x="168" y="312"/>
                  </a:lnTo>
                  <a:lnTo>
                    <a:pt x="176" y="312"/>
                  </a:lnTo>
                  <a:lnTo>
                    <a:pt x="176" y="312"/>
                  </a:lnTo>
                  <a:lnTo>
                    <a:pt x="176" y="312"/>
                  </a:lnTo>
                  <a:lnTo>
                    <a:pt x="176" y="312"/>
                  </a:lnTo>
                  <a:lnTo>
                    <a:pt x="184" y="312"/>
                  </a:lnTo>
                  <a:lnTo>
                    <a:pt x="192" y="312"/>
                  </a:lnTo>
                  <a:lnTo>
                    <a:pt x="200" y="312"/>
                  </a:lnTo>
                  <a:lnTo>
                    <a:pt x="200" y="312"/>
                  </a:lnTo>
                  <a:lnTo>
                    <a:pt x="200" y="312"/>
                  </a:lnTo>
                  <a:lnTo>
                    <a:pt x="200" y="312"/>
                  </a:lnTo>
                  <a:lnTo>
                    <a:pt x="208" y="312"/>
                  </a:lnTo>
                  <a:lnTo>
                    <a:pt x="208" y="320"/>
                  </a:lnTo>
                  <a:lnTo>
                    <a:pt x="216" y="320"/>
                  </a:lnTo>
                  <a:lnTo>
                    <a:pt x="216" y="320"/>
                  </a:lnTo>
                  <a:lnTo>
                    <a:pt x="216" y="320"/>
                  </a:lnTo>
                  <a:lnTo>
                    <a:pt x="216" y="320"/>
                  </a:lnTo>
                  <a:lnTo>
                    <a:pt x="216" y="320"/>
                  </a:lnTo>
                  <a:lnTo>
                    <a:pt x="224" y="320"/>
                  </a:lnTo>
                  <a:lnTo>
                    <a:pt x="224" y="320"/>
                  </a:lnTo>
                  <a:lnTo>
                    <a:pt x="224" y="320"/>
                  </a:lnTo>
                  <a:lnTo>
                    <a:pt x="224" y="320"/>
                  </a:lnTo>
                  <a:lnTo>
                    <a:pt x="232" y="320"/>
                  </a:lnTo>
                  <a:lnTo>
                    <a:pt x="240" y="320"/>
                  </a:lnTo>
                  <a:lnTo>
                    <a:pt x="248" y="320"/>
                  </a:lnTo>
                  <a:lnTo>
                    <a:pt x="256" y="320"/>
                  </a:lnTo>
                  <a:lnTo>
                    <a:pt x="256" y="320"/>
                  </a:lnTo>
                  <a:lnTo>
                    <a:pt x="256" y="320"/>
                  </a:lnTo>
                  <a:lnTo>
                    <a:pt x="256" y="320"/>
                  </a:lnTo>
                  <a:lnTo>
                    <a:pt x="264" y="320"/>
                  </a:lnTo>
                  <a:lnTo>
                    <a:pt x="272" y="320"/>
                  </a:lnTo>
                  <a:lnTo>
                    <a:pt x="280" y="320"/>
                  </a:lnTo>
                  <a:lnTo>
                    <a:pt x="280" y="320"/>
                  </a:lnTo>
                  <a:lnTo>
                    <a:pt x="280" y="320"/>
                  </a:lnTo>
                  <a:lnTo>
                    <a:pt x="280" y="320"/>
                  </a:lnTo>
                  <a:lnTo>
                    <a:pt x="296" y="320"/>
                  </a:lnTo>
                  <a:lnTo>
                    <a:pt x="303" y="320"/>
                  </a:lnTo>
                  <a:lnTo>
                    <a:pt x="303" y="320"/>
                  </a:lnTo>
                  <a:lnTo>
                    <a:pt x="303" y="320"/>
                  </a:lnTo>
                  <a:lnTo>
                    <a:pt x="303" y="320"/>
                  </a:lnTo>
                  <a:lnTo>
                    <a:pt x="311" y="320"/>
                  </a:lnTo>
                  <a:lnTo>
                    <a:pt x="311" y="320"/>
                  </a:lnTo>
                  <a:lnTo>
                    <a:pt x="319" y="320"/>
                  </a:lnTo>
                  <a:lnTo>
                    <a:pt x="319" y="320"/>
                  </a:lnTo>
                  <a:lnTo>
                    <a:pt x="319" y="320"/>
                  </a:lnTo>
                  <a:lnTo>
                    <a:pt x="319" y="320"/>
                  </a:lnTo>
                  <a:lnTo>
                    <a:pt x="319" y="320"/>
                  </a:lnTo>
                  <a:lnTo>
                    <a:pt x="319" y="312"/>
                  </a:lnTo>
                  <a:lnTo>
                    <a:pt x="319" y="312"/>
                  </a:lnTo>
                  <a:lnTo>
                    <a:pt x="319" y="312"/>
                  </a:lnTo>
                  <a:lnTo>
                    <a:pt x="319" y="312"/>
                  </a:lnTo>
                  <a:lnTo>
                    <a:pt x="319" y="312"/>
                  </a:lnTo>
                  <a:lnTo>
                    <a:pt x="319" y="304"/>
                  </a:lnTo>
                  <a:lnTo>
                    <a:pt x="327" y="296"/>
                  </a:lnTo>
                  <a:lnTo>
                    <a:pt x="327" y="288"/>
                  </a:lnTo>
                  <a:lnTo>
                    <a:pt x="335" y="288"/>
                  </a:lnTo>
                  <a:lnTo>
                    <a:pt x="335" y="288"/>
                  </a:lnTo>
                  <a:lnTo>
                    <a:pt x="335" y="288"/>
                  </a:lnTo>
                  <a:lnTo>
                    <a:pt x="335" y="280"/>
                  </a:lnTo>
                  <a:lnTo>
                    <a:pt x="335" y="272"/>
                  </a:lnTo>
                  <a:lnTo>
                    <a:pt x="343" y="264"/>
                  </a:lnTo>
                  <a:lnTo>
                    <a:pt x="343" y="264"/>
                  </a:lnTo>
                  <a:lnTo>
                    <a:pt x="343" y="264"/>
                  </a:lnTo>
                  <a:lnTo>
                    <a:pt x="343" y="264"/>
                  </a:lnTo>
                  <a:lnTo>
                    <a:pt x="343" y="264"/>
                  </a:lnTo>
                  <a:lnTo>
                    <a:pt x="343" y="256"/>
                  </a:lnTo>
                  <a:lnTo>
                    <a:pt x="343" y="256"/>
                  </a:lnTo>
                  <a:lnTo>
                    <a:pt x="343" y="248"/>
                  </a:lnTo>
                  <a:lnTo>
                    <a:pt x="343" y="248"/>
                  </a:lnTo>
                  <a:lnTo>
                    <a:pt x="343" y="248"/>
                  </a:lnTo>
                  <a:lnTo>
                    <a:pt x="351" y="248"/>
                  </a:lnTo>
                  <a:lnTo>
                    <a:pt x="359" y="248"/>
                  </a:lnTo>
                  <a:lnTo>
                    <a:pt x="367" y="240"/>
                  </a:lnTo>
                  <a:lnTo>
                    <a:pt x="375" y="240"/>
                  </a:lnTo>
                  <a:lnTo>
                    <a:pt x="375" y="240"/>
                  </a:lnTo>
                  <a:lnTo>
                    <a:pt x="375" y="240"/>
                  </a:lnTo>
                  <a:lnTo>
                    <a:pt x="375" y="240"/>
                  </a:lnTo>
                  <a:lnTo>
                    <a:pt x="391" y="240"/>
                  </a:lnTo>
                  <a:lnTo>
                    <a:pt x="407" y="240"/>
                  </a:lnTo>
                  <a:lnTo>
                    <a:pt x="415" y="240"/>
                  </a:lnTo>
                  <a:lnTo>
                    <a:pt x="415" y="240"/>
                  </a:lnTo>
                  <a:lnTo>
                    <a:pt x="415" y="240"/>
                  </a:lnTo>
                  <a:lnTo>
                    <a:pt x="415" y="240"/>
                  </a:lnTo>
                  <a:lnTo>
                    <a:pt x="423" y="240"/>
                  </a:lnTo>
                  <a:lnTo>
                    <a:pt x="431" y="240"/>
                  </a:lnTo>
                  <a:lnTo>
                    <a:pt x="439" y="240"/>
                  </a:lnTo>
                  <a:lnTo>
                    <a:pt x="439" y="240"/>
                  </a:lnTo>
                  <a:lnTo>
                    <a:pt x="439" y="240"/>
                  </a:lnTo>
                  <a:lnTo>
                    <a:pt x="439" y="240"/>
                  </a:lnTo>
                  <a:lnTo>
                    <a:pt x="455" y="240"/>
                  </a:lnTo>
                  <a:lnTo>
                    <a:pt x="463" y="240"/>
                  </a:lnTo>
                  <a:lnTo>
                    <a:pt x="463" y="240"/>
                  </a:lnTo>
                  <a:lnTo>
                    <a:pt x="463" y="240"/>
                  </a:lnTo>
                  <a:lnTo>
                    <a:pt x="463" y="240"/>
                  </a:lnTo>
                  <a:lnTo>
                    <a:pt x="471" y="240"/>
                  </a:lnTo>
                  <a:lnTo>
                    <a:pt x="471" y="240"/>
                  </a:lnTo>
                  <a:lnTo>
                    <a:pt x="479" y="240"/>
                  </a:lnTo>
                  <a:lnTo>
                    <a:pt x="479" y="240"/>
                  </a:lnTo>
                  <a:lnTo>
                    <a:pt x="479" y="240"/>
                  </a:lnTo>
                  <a:lnTo>
                    <a:pt x="479" y="240"/>
                  </a:lnTo>
                  <a:lnTo>
                    <a:pt x="479" y="240"/>
                  </a:lnTo>
                  <a:lnTo>
                    <a:pt x="479" y="248"/>
                  </a:lnTo>
                  <a:lnTo>
                    <a:pt x="479" y="248"/>
                  </a:lnTo>
                  <a:lnTo>
                    <a:pt x="479" y="248"/>
                  </a:lnTo>
                  <a:lnTo>
                    <a:pt x="479" y="248"/>
                  </a:lnTo>
                  <a:lnTo>
                    <a:pt x="479" y="248"/>
                  </a:lnTo>
                  <a:lnTo>
                    <a:pt x="479" y="248"/>
                  </a:lnTo>
                  <a:lnTo>
                    <a:pt x="487" y="248"/>
                  </a:lnTo>
                  <a:lnTo>
                    <a:pt x="487" y="240"/>
                  </a:lnTo>
                  <a:lnTo>
                    <a:pt x="495" y="240"/>
                  </a:lnTo>
                  <a:lnTo>
                    <a:pt x="495" y="240"/>
                  </a:lnTo>
                  <a:lnTo>
                    <a:pt x="495" y="240"/>
                  </a:lnTo>
                  <a:lnTo>
                    <a:pt x="495" y="240"/>
                  </a:lnTo>
                  <a:lnTo>
                    <a:pt x="503" y="232"/>
                  </a:lnTo>
                  <a:lnTo>
                    <a:pt x="511" y="232"/>
                  </a:lnTo>
                  <a:lnTo>
                    <a:pt x="519" y="232"/>
                  </a:lnTo>
                  <a:lnTo>
                    <a:pt x="519" y="232"/>
                  </a:lnTo>
                  <a:lnTo>
                    <a:pt x="519" y="232"/>
                  </a:lnTo>
                  <a:lnTo>
                    <a:pt x="519" y="224"/>
                  </a:lnTo>
                  <a:lnTo>
                    <a:pt x="519" y="224"/>
                  </a:lnTo>
                  <a:lnTo>
                    <a:pt x="519" y="216"/>
                  </a:lnTo>
                  <a:lnTo>
                    <a:pt x="519" y="216"/>
                  </a:lnTo>
                  <a:lnTo>
                    <a:pt x="519" y="216"/>
                  </a:lnTo>
                  <a:lnTo>
                    <a:pt x="519" y="216"/>
                  </a:lnTo>
                  <a:lnTo>
                    <a:pt x="519" y="216"/>
                  </a:lnTo>
                  <a:lnTo>
                    <a:pt x="527" y="208"/>
                  </a:lnTo>
                  <a:lnTo>
                    <a:pt x="527" y="208"/>
                  </a:lnTo>
                  <a:lnTo>
                    <a:pt x="535" y="208"/>
                  </a:lnTo>
                  <a:lnTo>
                    <a:pt x="535" y="208"/>
                  </a:lnTo>
                  <a:lnTo>
                    <a:pt x="535" y="208"/>
                  </a:lnTo>
                  <a:lnTo>
                    <a:pt x="535" y="200"/>
                  </a:lnTo>
                  <a:lnTo>
                    <a:pt x="535" y="200"/>
                  </a:lnTo>
                  <a:lnTo>
                    <a:pt x="535" y="192"/>
                  </a:lnTo>
                  <a:lnTo>
                    <a:pt x="535" y="192"/>
                  </a:lnTo>
                  <a:lnTo>
                    <a:pt x="535" y="192"/>
                  </a:lnTo>
                  <a:lnTo>
                    <a:pt x="535" y="192"/>
                  </a:lnTo>
                  <a:lnTo>
                    <a:pt x="535" y="192"/>
                  </a:lnTo>
                  <a:lnTo>
                    <a:pt x="535" y="192"/>
                  </a:lnTo>
                  <a:lnTo>
                    <a:pt x="535" y="184"/>
                  </a:lnTo>
                  <a:lnTo>
                    <a:pt x="535" y="184"/>
                  </a:lnTo>
                  <a:lnTo>
                    <a:pt x="535" y="184"/>
                  </a:lnTo>
                  <a:lnTo>
                    <a:pt x="535" y="184"/>
                  </a:lnTo>
                  <a:lnTo>
                    <a:pt x="535" y="184"/>
                  </a:lnTo>
                  <a:lnTo>
                    <a:pt x="535" y="176"/>
                  </a:lnTo>
                  <a:lnTo>
                    <a:pt x="543" y="176"/>
                  </a:lnTo>
                  <a:lnTo>
                    <a:pt x="543" y="168"/>
                  </a:lnTo>
                  <a:lnTo>
                    <a:pt x="543" y="168"/>
                  </a:lnTo>
                  <a:lnTo>
                    <a:pt x="543" y="168"/>
                  </a:lnTo>
                  <a:lnTo>
                    <a:pt x="543" y="168"/>
                  </a:lnTo>
                  <a:lnTo>
                    <a:pt x="551" y="168"/>
                  </a:lnTo>
                  <a:lnTo>
                    <a:pt x="559" y="168"/>
                  </a:lnTo>
                  <a:lnTo>
                    <a:pt x="559" y="168"/>
                  </a:lnTo>
                  <a:lnTo>
                    <a:pt x="559" y="168"/>
                  </a:lnTo>
                  <a:lnTo>
                    <a:pt x="559" y="168"/>
                  </a:lnTo>
                  <a:lnTo>
                    <a:pt x="559" y="168"/>
                  </a:lnTo>
                  <a:lnTo>
                    <a:pt x="567" y="168"/>
                  </a:lnTo>
                  <a:lnTo>
                    <a:pt x="567" y="168"/>
                  </a:lnTo>
                  <a:lnTo>
                    <a:pt x="575" y="168"/>
                  </a:lnTo>
                  <a:lnTo>
                    <a:pt x="575" y="168"/>
                  </a:lnTo>
                  <a:lnTo>
                    <a:pt x="575" y="168"/>
                  </a:lnTo>
                  <a:lnTo>
                    <a:pt x="575" y="168"/>
                  </a:lnTo>
                  <a:lnTo>
                    <a:pt x="575" y="168"/>
                  </a:lnTo>
                  <a:lnTo>
                    <a:pt x="583" y="168"/>
                  </a:lnTo>
                  <a:lnTo>
                    <a:pt x="583" y="168"/>
                  </a:lnTo>
                  <a:lnTo>
                    <a:pt x="583" y="168"/>
                  </a:lnTo>
                  <a:lnTo>
                    <a:pt x="583" y="168"/>
                  </a:lnTo>
                  <a:lnTo>
                    <a:pt x="583" y="168"/>
                  </a:lnTo>
                  <a:lnTo>
                    <a:pt x="575" y="160"/>
                  </a:lnTo>
                  <a:lnTo>
                    <a:pt x="575" y="152"/>
                  </a:lnTo>
                  <a:lnTo>
                    <a:pt x="575" y="152"/>
                  </a:lnTo>
                  <a:lnTo>
                    <a:pt x="575" y="152"/>
                  </a:lnTo>
                  <a:lnTo>
                    <a:pt x="575" y="152"/>
                  </a:lnTo>
                  <a:lnTo>
                    <a:pt x="567" y="144"/>
                  </a:lnTo>
                  <a:lnTo>
                    <a:pt x="567" y="144"/>
                  </a:lnTo>
                  <a:lnTo>
                    <a:pt x="559" y="136"/>
                  </a:lnTo>
                  <a:lnTo>
                    <a:pt x="559" y="136"/>
                  </a:lnTo>
                  <a:lnTo>
                    <a:pt x="559" y="136"/>
                  </a:lnTo>
                  <a:lnTo>
                    <a:pt x="559" y="136"/>
                  </a:lnTo>
                  <a:lnTo>
                    <a:pt x="559" y="136"/>
                  </a:lnTo>
                  <a:lnTo>
                    <a:pt x="567" y="128"/>
                  </a:lnTo>
                  <a:lnTo>
                    <a:pt x="567" y="128"/>
                  </a:lnTo>
                  <a:lnTo>
                    <a:pt x="575" y="128"/>
                  </a:lnTo>
                  <a:lnTo>
                    <a:pt x="575" y="128"/>
                  </a:lnTo>
                  <a:lnTo>
                    <a:pt x="575" y="128"/>
                  </a:lnTo>
                  <a:lnTo>
                    <a:pt x="575" y="128"/>
                  </a:lnTo>
                  <a:lnTo>
                    <a:pt x="575" y="128"/>
                  </a:lnTo>
                  <a:lnTo>
                    <a:pt x="583" y="128"/>
                  </a:lnTo>
                  <a:lnTo>
                    <a:pt x="583" y="128"/>
                  </a:lnTo>
                  <a:lnTo>
                    <a:pt x="583" y="128"/>
                  </a:lnTo>
                  <a:lnTo>
                    <a:pt x="583" y="128"/>
                  </a:lnTo>
                  <a:lnTo>
                    <a:pt x="583" y="128"/>
                  </a:lnTo>
                  <a:lnTo>
                    <a:pt x="591" y="128"/>
                  </a:lnTo>
                  <a:lnTo>
                    <a:pt x="599" y="128"/>
                  </a:lnTo>
                  <a:lnTo>
                    <a:pt x="599" y="128"/>
                  </a:lnTo>
                  <a:lnTo>
                    <a:pt x="599" y="128"/>
                  </a:lnTo>
                  <a:lnTo>
                    <a:pt x="599" y="128"/>
                  </a:lnTo>
                  <a:lnTo>
                    <a:pt x="599" y="128"/>
                  </a:lnTo>
                  <a:lnTo>
                    <a:pt x="607" y="128"/>
                  </a:lnTo>
                  <a:lnTo>
                    <a:pt x="607" y="136"/>
                  </a:lnTo>
                  <a:lnTo>
                    <a:pt x="615" y="136"/>
                  </a:lnTo>
                  <a:lnTo>
                    <a:pt x="615" y="136"/>
                  </a:lnTo>
                  <a:lnTo>
                    <a:pt x="615" y="136"/>
                  </a:lnTo>
                  <a:lnTo>
                    <a:pt x="615" y="136"/>
                  </a:lnTo>
                  <a:lnTo>
                    <a:pt x="615" y="136"/>
                  </a:lnTo>
                  <a:lnTo>
                    <a:pt x="623" y="136"/>
                  </a:lnTo>
                  <a:lnTo>
                    <a:pt x="623" y="136"/>
                  </a:lnTo>
                  <a:lnTo>
                    <a:pt x="623" y="136"/>
                  </a:lnTo>
                  <a:lnTo>
                    <a:pt x="623" y="136"/>
                  </a:lnTo>
                  <a:lnTo>
                    <a:pt x="623" y="136"/>
                  </a:lnTo>
                  <a:lnTo>
                    <a:pt x="623" y="128"/>
                  </a:lnTo>
                  <a:lnTo>
                    <a:pt x="623" y="128"/>
                  </a:lnTo>
                  <a:lnTo>
                    <a:pt x="623" y="128"/>
                  </a:lnTo>
                  <a:lnTo>
                    <a:pt x="623" y="128"/>
                  </a:lnTo>
                  <a:lnTo>
                    <a:pt x="623" y="128"/>
                  </a:lnTo>
                  <a:lnTo>
                    <a:pt x="623" y="120"/>
                  </a:lnTo>
                  <a:lnTo>
                    <a:pt x="631" y="120"/>
                  </a:lnTo>
                  <a:lnTo>
                    <a:pt x="639" y="112"/>
                  </a:lnTo>
                  <a:lnTo>
                    <a:pt x="639" y="112"/>
                  </a:lnTo>
                  <a:lnTo>
                    <a:pt x="639" y="112"/>
                  </a:lnTo>
                  <a:lnTo>
                    <a:pt x="639" y="112"/>
                  </a:lnTo>
                  <a:lnTo>
                    <a:pt x="639" y="112"/>
                  </a:lnTo>
                  <a:lnTo>
                    <a:pt x="647" y="104"/>
                  </a:lnTo>
                  <a:lnTo>
                    <a:pt x="647" y="96"/>
                  </a:lnTo>
                  <a:lnTo>
                    <a:pt x="655" y="88"/>
                  </a:lnTo>
                  <a:lnTo>
                    <a:pt x="655" y="88"/>
                  </a:lnTo>
                  <a:lnTo>
                    <a:pt x="655" y="88"/>
                  </a:lnTo>
                  <a:lnTo>
                    <a:pt x="655" y="88"/>
                  </a:lnTo>
                  <a:lnTo>
                    <a:pt x="655" y="88"/>
                  </a:lnTo>
                  <a:lnTo>
                    <a:pt x="663" y="80"/>
                  </a:lnTo>
                  <a:lnTo>
                    <a:pt x="663" y="80"/>
                  </a:lnTo>
                  <a:lnTo>
                    <a:pt x="663" y="80"/>
                  </a:lnTo>
                  <a:lnTo>
                    <a:pt x="663" y="80"/>
                  </a:lnTo>
                  <a:lnTo>
                    <a:pt x="663" y="80"/>
                  </a:lnTo>
                  <a:lnTo>
                    <a:pt x="663" y="72"/>
                  </a:lnTo>
                  <a:lnTo>
                    <a:pt x="663" y="72"/>
                  </a:lnTo>
                  <a:lnTo>
                    <a:pt x="663" y="72"/>
                  </a:lnTo>
                  <a:lnTo>
                    <a:pt x="663" y="72"/>
                  </a:lnTo>
                  <a:lnTo>
                    <a:pt x="663" y="72"/>
                  </a:lnTo>
                  <a:lnTo>
                    <a:pt x="663" y="64"/>
                  </a:lnTo>
                  <a:lnTo>
                    <a:pt x="663" y="64"/>
                  </a:lnTo>
                  <a:lnTo>
                    <a:pt x="663" y="56"/>
                  </a:lnTo>
                  <a:lnTo>
                    <a:pt x="663" y="56"/>
                  </a:lnTo>
                  <a:lnTo>
                    <a:pt x="663" y="56"/>
                  </a:lnTo>
                  <a:lnTo>
                    <a:pt x="663" y="56"/>
                  </a:lnTo>
                  <a:lnTo>
                    <a:pt x="663" y="56"/>
                  </a:lnTo>
                  <a:lnTo>
                    <a:pt x="663" y="48"/>
                  </a:lnTo>
                  <a:lnTo>
                    <a:pt x="663" y="40"/>
                  </a:lnTo>
                  <a:lnTo>
                    <a:pt x="663" y="32"/>
                  </a:lnTo>
                  <a:lnTo>
                    <a:pt x="663" y="32"/>
                  </a:lnTo>
                  <a:lnTo>
                    <a:pt x="663" y="32"/>
                  </a:lnTo>
                  <a:lnTo>
                    <a:pt x="663" y="32"/>
                  </a:lnTo>
                  <a:lnTo>
                    <a:pt x="663" y="32"/>
                  </a:lnTo>
                  <a:lnTo>
                    <a:pt x="663" y="24"/>
                  </a:lnTo>
                  <a:lnTo>
                    <a:pt x="663" y="24"/>
                  </a:lnTo>
                  <a:lnTo>
                    <a:pt x="663" y="24"/>
                  </a:lnTo>
                  <a:lnTo>
                    <a:pt x="663" y="24"/>
                  </a:lnTo>
                  <a:lnTo>
                    <a:pt x="663" y="24"/>
                  </a:lnTo>
                  <a:lnTo>
                    <a:pt x="663" y="16"/>
                  </a:lnTo>
                  <a:lnTo>
                    <a:pt x="663" y="16"/>
                  </a:lnTo>
                  <a:lnTo>
                    <a:pt x="663" y="8"/>
                  </a:lnTo>
                  <a:lnTo>
                    <a:pt x="663" y="8"/>
                  </a:lnTo>
                  <a:lnTo>
                    <a:pt x="663" y="8"/>
                  </a:lnTo>
                  <a:lnTo>
                    <a:pt x="663" y="8"/>
                  </a:lnTo>
                  <a:lnTo>
                    <a:pt x="671" y="8"/>
                  </a:lnTo>
                  <a:lnTo>
                    <a:pt x="679" y="8"/>
                  </a:lnTo>
                  <a:lnTo>
                    <a:pt x="679" y="8"/>
                  </a:lnTo>
                  <a:lnTo>
                    <a:pt x="679" y="8"/>
                  </a:lnTo>
                  <a:lnTo>
                    <a:pt x="679" y="8"/>
                  </a:lnTo>
                  <a:lnTo>
                    <a:pt x="679" y="8"/>
                  </a:lnTo>
                  <a:lnTo>
                    <a:pt x="687" y="8"/>
                  </a:lnTo>
                  <a:lnTo>
                    <a:pt x="687" y="0"/>
                  </a:lnTo>
                  <a:lnTo>
                    <a:pt x="695" y="0"/>
                  </a:lnTo>
                  <a:lnTo>
                    <a:pt x="695" y="0"/>
                  </a:lnTo>
                  <a:lnTo>
                    <a:pt x="695" y="0"/>
                  </a:lnTo>
                  <a:lnTo>
                    <a:pt x="695" y="0"/>
                  </a:lnTo>
                  <a:lnTo>
                    <a:pt x="695" y="0"/>
                  </a:lnTo>
                  <a:lnTo>
                    <a:pt x="703" y="0"/>
                  </a:lnTo>
                  <a:lnTo>
                    <a:pt x="703" y="0"/>
                  </a:lnTo>
                  <a:lnTo>
                    <a:pt x="703" y="0"/>
                  </a:lnTo>
                  <a:lnTo>
                    <a:pt x="703" y="0"/>
                  </a:lnTo>
                  <a:lnTo>
                    <a:pt x="711" y="0"/>
                  </a:lnTo>
                  <a:lnTo>
                    <a:pt x="719" y="8"/>
                  </a:lnTo>
                  <a:lnTo>
                    <a:pt x="727" y="8"/>
                  </a:lnTo>
                  <a:lnTo>
                    <a:pt x="735" y="8"/>
                  </a:lnTo>
                  <a:lnTo>
                    <a:pt x="735" y="8"/>
                  </a:lnTo>
                  <a:lnTo>
                    <a:pt x="735" y="8"/>
                  </a:lnTo>
                  <a:lnTo>
                    <a:pt x="735" y="8"/>
                  </a:lnTo>
                  <a:lnTo>
                    <a:pt x="735" y="8"/>
                  </a:lnTo>
                  <a:lnTo>
                    <a:pt x="743" y="8"/>
                  </a:lnTo>
                  <a:lnTo>
                    <a:pt x="743" y="8"/>
                  </a:lnTo>
                  <a:lnTo>
                    <a:pt x="743" y="8"/>
                  </a:lnTo>
                  <a:lnTo>
                    <a:pt x="743" y="8"/>
                  </a:lnTo>
                  <a:lnTo>
                    <a:pt x="743" y="8"/>
                  </a:lnTo>
                  <a:lnTo>
                    <a:pt x="751" y="8"/>
                  </a:lnTo>
                  <a:lnTo>
                    <a:pt x="759" y="0"/>
                  </a:lnTo>
                  <a:lnTo>
                    <a:pt x="759" y="0"/>
                  </a:lnTo>
                  <a:lnTo>
                    <a:pt x="759" y="0"/>
                  </a:lnTo>
                  <a:lnTo>
                    <a:pt x="759" y="0"/>
                  </a:lnTo>
                  <a:lnTo>
                    <a:pt x="759" y="0"/>
                  </a:lnTo>
                  <a:lnTo>
                    <a:pt x="767" y="0"/>
                  </a:lnTo>
                  <a:lnTo>
                    <a:pt x="767" y="0"/>
                  </a:lnTo>
                  <a:lnTo>
                    <a:pt x="775" y="0"/>
                  </a:lnTo>
                  <a:lnTo>
                    <a:pt x="775" y="0"/>
                  </a:lnTo>
                  <a:lnTo>
                    <a:pt x="775" y="0"/>
                  </a:lnTo>
                  <a:lnTo>
                    <a:pt x="783" y="0"/>
                  </a:lnTo>
                  <a:lnTo>
                    <a:pt x="807" y="0"/>
                  </a:lnTo>
                  <a:lnTo>
                    <a:pt x="823" y="0"/>
                  </a:lnTo>
                  <a:lnTo>
                    <a:pt x="839" y="0"/>
                  </a:lnTo>
                  <a:lnTo>
                    <a:pt x="839" y="0"/>
                  </a:lnTo>
                  <a:lnTo>
                    <a:pt x="839" y="0"/>
                  </a:lnTo>
                  <a:lnTo>
                    <a:pt x="839" y="0"/>
                  </a:lnTo>
                  <a:lnTo>
                    <a:pt x="847" y="0"/>
                  </a:lnTo>
                  <a:lnTo>
                    <a:pt x="847" y="0"/>
                  </a:lnTo>
                  <a:lnTo>
                    <a:pt x="855" y="0"/>
                  </a:lnTo>
                  <a:lnTo>
                    <a:pt x="855" y="0"/>
                  </a:lnTo>
                  <a:lnTo>
                    <a:pt x="855" y="0"/>
                  </a:lnTo>
                  <a:lnTo>
                    <a:pt x="855" y="0"/>
                  </a:lnTo>
                  <a:lnTo>
                    <a:pt x="855" y="0"/>
                  </a:lnTo>
                  <a:lnTo>
                    <a:pt x="863" y="0"/>
                  </a:lnTo>
                  <a:lnTo>
                    <a:pt x="863" y="0"/>
                  </a:lnTo>
                  <a:lnTo>
                    <a:pt x="863" y="0"/>
                  </a:lnTo>
                  <a:lnTo>
                    <a:pt x="863" y="0"/>
                  </a:lnTo>
                  <a:lnTo>
                    <a:pt x="863" y="0"/>
                  </a:lnTo>
                  <a:lnTo>
                    <a:pt x="871" y="0"/>
                  </a:lnTo>
                  <a:lnTo>
                    <a:pt x="879" y="0"/>
                  </a:lnTo>
                  <a:lnTo>
                    <a:pt x="879" y="0"/>
                  </a:lnTo>
                  <a:lnTo>
                    <a:pt x="879" y="0"/>
                  </a:lnTo>
                  <a:lnTo>
                    <a:pt x="879" y="0"/>
                  </a:lnTo>
                  <a:lnTo>
                    <a:pt x="879" y="0"/>
                  </a:lnTo>
                  <a:lnTo>
                    <a:pt x="887" y="8"/>
                  </a:lnTo>
                  <a:lnTo>
                    <a:pt x="887" y="8"/>
                  </a:lnTo>
                  <a:lnTo>
                    <a:pt x="895" y="8"/>
                  </a:lnTo>
                  <a:lnTo>
                    <a:pt x="895" y="8"/>
                  </a:lnTo>
                  <a:lnTo>
                    <a:pt x="895" y="8"/>
                  </a:lnTo>
                  <a:lnTo>
                    <a:pt x="895" y="16"/>
                  </a:lnTo>
                  <a:lnTo>
                    <a:pt x="895" y="16"/>
                  </a:lnTo>
                  <a:lnTo>
                    <a:pt x="903" y="24"/>
                  </a:lnTo>
                  <a:lnTo>
                    <a:pt x="903" y="24"/>
                  </a:lnTo>
                  <a:lnTo>
                    <a:pt x="903" y="24"/>
                  </a:lnTo>
                  <a:lnTo>
                    <a:pt x="903" y="24"/>
                  </a:lnTo>
                  <a:lnTo>
                    <a:pt x="903" y="24"/>
                  </a:lnTo>
                  <a:lnTo>
                    <a:pt x="903" y="32"/>
                  </a:lnTo>
                  <a:lnTo>
                    <a:pt x="903" y="32"/>
                  </a:lnTo>
                  <a:lnTo>
                    <a:pt x="903" y="32"/>
                  </a:lnTo>
                  <a:lnTo>
                    <a:pt x="903" y="32"/>
                  </a:lnTo>
                  <a:lnTo>
                    <a:pt x="903" y="32"/>
                  </a:lnTo>
                  <a:lnTo>
                    <a:pt x="903" y="32"/>
                  </a:lnTo>
                  <a:lnTo>
                    <a:pt x="903" y="40"/>
                  </a:lnTo>
                  <a:lnTo>
                    <a:pt x="903" y="40"/>
                  </a:lnTo>
                  <a:lnTo>
                    <a:pt x="903" y="48"/>
                  </a:lnTo>
                  <a:lnTo>
                    <a:pt x="903" y="48"/>
                  </a:lnTo>
                  <a:lnTo>
                    <a:pt x="903" y="48"/>
                  </a:lnTo>
                  <a:lnTo>
                    <a:pt x="903" y="48"/>
                  </a:lnTo>
                  <a:lnTo>
                    <a:pt x="903" y="56"/>
                  </a:lnTo>
                  <a:lnTo>
                    <a:pt x="903" y="64"/>
                  </a:lnTo>
                  <a:lnTo>
                    <a:pt x="903" y="72"/>
                  </a:lnTo>
                  <a:lnTo>
                    <a:pt x="903" y="72"/>
                  </a:lnTo>
                  <a:lnTo>
                    <a:pt x="903" y="72"/>
                  </a:lnTo>
                  <a:lnTo>
                    <a:pt x="903" y="72"/>
                  </a:lnTo>
                  <a:lnTo>
                    <a:pt x="895" y="72"/>
                  </a:lnTo>
                  <a:lnTo>
                    <a:pt x="895" y="72"/>
                  </a:lnTo>
                  <a:lnTo>
                    <a:pt x="895" y="72"/>
                  </a:lnTo>
                  <a:lnTo>
                    <a:pt x="895" y="72"/>
                  </a:lnTo>
                  <a:lnTo>
                    <a:pt x="895" y="72"/>
                  </a:lnTo>
                  <a:lnTo>
                    <a:pt x="895" y="72"/>
                  </a:lnTo>
                  <a:lnTo>
                    <a:pt x="895" y="72"/>
                  </a:lnTo>
                  <a:lnTo>
                    <a:pt x="895" y="80"/>
                  </a:lnTo>
                  <a:lnTo>
                    <a:pt x="895" y="80"/>
                  </a:lnTo>
                  <a:lnTo>
                    <a:pt x="895" y="80"/>
                  </a:lnTo>
                  <a:lnTo>
                    <a:pt x="895" y="80"/>
                  </a:lnTo>
                  <a:lnTo>
                    <a:pt x="887" y="80"/>
                  </a:lnTo>
                  <a:lnTo>
                    <a:pt x="887" y="88"/>
                  </a:lnTo>
                  <a:lnTo>
                    <a:pt x="879" y="96"/>
                  </a:lnTo>
                  <a:lnTo>
                    <a:pt x="879" y="104"/>
                  </a:lnTo>
                  <a:lnTo>
                    <a:pt x="879" y="104"/>
                  </a:lnTo>
                  <a:lnTo>
                    <a:pt x="879" y="104"/>
                  </a:lnTo>
                  <a:lnTo>
                    <a:pt x="879" y="104"/>
                  </a:lnTo>
                  <a:lnTo>
                    <a:pt x="871" y="104"/>
                  </a:lnTo>
                  <a:lnTo>
                    <a:pt x="863" y="104"/>
                  </a:lnTo>
                  <a:lnTo>
                    <a:pt x="863" y="104"/>
                  </a:lnTo>
                  <a:lnTo>
                    <a:pt x="863" y="104"/>
                  </a:lnTo>
                  <a:lnTo>
                    <a:pt x="863" y="104"/>
                  </a:lnTo>
                  <a:lnTo>
                    <a:pt x="863" y="104"/>
                  </a:lnTo>
                  <a:lnTo>
                    <a:pt x="855" y="104"/>
                  </a:lnTo>
                  <a:lnTo>
                    <a:pt x="855" y="104"/>
                  </a:lnTo>
                  <a:lnTo>
                    <a:pt x="855" y="104"/>
                  </a:lnTo>
                  <a:lnTo>
                    <a:pt x="855" y="104"/>
                  </a:lnTo>
                  <a:lnTo>
                    <a:pt x="855" y="104"/>
                  </a:lnTo>
                  <a:lnTo>
                    <a:pt x="847" y="104"/>
                  </a:lnTo>
                  <a:lnTo>
                    <a:pt x="839" y="104"/>
                  </a:lnTo>
                  <a:lnTo>
                    <a:pt x="831" y="104"/>
                  </a:lnTo>
                  <a:lnTo>
                    <a:pt x="823" y="104"/>
                  </a:lnTo>
                  <a:lnTo>
                    <a:pt x="823" y="104"/>
                  </a:lnTo>
                  <a:lnTo>
                    <a:pt x="823" y="104"/>
                  </a:lnTo>
                  <a:lnTo>
                    <a:pt x="823" y="104"/>
                  </a:lnTo>
                  <a:lnTo>
                    <a:pt x="815" y="104"/>
                  </a:lnTo>
                  <a:lnTo>
                    <a:pt x="799" y="104"/>
                  </a:lnTo>
                  <a:lnTo>
                    <a:pt x="799" y="104"/>
                  </a:lnTo>
                  <a:lnTo>
                    <a:pt x="799" y="104"/>
                  </a:lnTo>
                  <a:lnTo>
                    <a:pt x="799" y="104"/>
                  </a:lnTo>
                  <a:lnTo>
                    <a:pt x="799" y="104"/>
                  </a:lnTo>
                  <a:lnTo>
                    <a:pt x="791" y="104"/>
                  </a:lnTo>
                  <a:lnTo>
                    <a:pt x="783" y="104"/>
                  </a:lnTo>
                  <a:lnTo>
                    <a:pt x="783" y="104"/>
                  </a:lnTo>
                  <a:lnTo>
                    <a:pt x="783" y="104"/>
                  </a:lnTo>
                  <a:lnTo>
                    <a:pt x="783" y="104"/>
                  </a:lnTo>
                  <a:lnTo>
                    <a:pt x="783" y="104"/>
                  </a:lnTo>
                  <a:lnTo>
                    <a:pt x="783" y="112"/>
                  </a:lnTo>
                  <a:lnTo>
                    <a:pt x="783" y="112"/>
                  </a:lnTo>
                  <a:lnTo>
                    <a:pt x="783" y="112"/>
                  </a:lnTo>
                  <a:lnTo>
                    <a:pt x="783" y="112"/>
                  </a:lnTo>
                  <a:lnTo>
                    <a:pt x="783" y="112"/>
                  </a:lnTo>
                  <a:lnTo>
                    <a:pt x="783" y="112"/>
                  </a:lnTo>
                  <a:lnTo>
                    <a:pt x="783" y="120"/>
                  </a:lnTo>
                  <a:lnTo>
                    <a:pt x="783" y="120"/>
                  </a:lnTo>
                  <a:lnTo>
                    <a:pt x="783" y="128"/>
                  </a:lnTo>
                  <a:lnTo>
                    <a:pt x="783" y="128"/>
                  </a:lnTo>
                  <a:lnTo>
                    <a:pt x="783" y="128"/>
                  </a:lnTo>
                  <a:lnTo>
                    <a:pt x="783" y="128"/>
                  </a:lnTo>
                  <a:lnTo>
                    <a:pt x="783" y="128"/>
                  </a:lnTo>
                  <a:lnTo>
                    <a:pt x="783" y="136"/>
                  </a:lnTo>
                  <a:lnTo>
                    <a:pt x="783" y="136"/>
                  </a:lnTo>
                  <a:lnTo>
                    <a:pt x="783" y="136"/>
                  </a:lnTo>
                  <a:lnTo>
                    <a:pt x="783" y="136"/>
                  </a:lnTo>
                  <a:lnTo>
                    <a:pt x="783" y="136"/>
                  </a:lnTo>
                  <a:lnTo>
                    <a:pt x="791" y="144"/>
                  </a:lnTo>
                  <a:lnTo>
                    <a:pt x="799" y="144"/>
                  </a:lnTo>
                  <a:lnTo>
                    <a:pt x="799" y="152"/>
                  </a:lnTo>
                  <a:lnTo>
                    <a:pt x="799" y="152"/>
                  </a:lnTo>
                  <a:lnTo>
                    <a:pt x="799" y="152"/>
                  </a:lnTo>
                  <a:lnTo>
                    <a:pt x="799" y="152"/>
                  </a:lnTo>
                  <a:lnTo>
                    <a:pt x="799" y="152"/>
                  </a:lnTo>
                  <a:lnTo>
                    <a:pt x="799" y="160"/>
                  </a:lnTo>
                  <a:lnTo>
                    <a:pt x="799" y="160"/>
                  </a:lnTo>
                  <a:lnTo>
                    <a:pt x="799" y="160"/>
                  </a:lnTo>
                  <a:lnTo>
                    <a:pt x="799" y="160"/>
                  </a:lnTo>
                  <a:lnTo>
                    <a:pt x="791" y="160"/>
                  </a:lnTo>
                  <a:lnTo>
                    <a:pt x="783" y="168"/>
                  </a:lnTo>
                  <a:lnTo>
                    <a:pt x="775" y="176"/>
                  </a:lnTo>
                  <a:lnTo>
                    <a:pt x="775" y="184"/>
                  </a:lnTo>
                  <a:lnTo>
                    <a:pt x="775" y="184"/>
                  </a:lnTo>
                  <a:lnTo>
                    <a:pt x="775" y="184"/>
                  </a:lnTo>
                  <a:lnTo>
                    <a:pt x="767" y="184"/>
                  </a:lnTo>
                  <a:lnTo>
                    <a:pt x="767" y="192"/>
                  </a:lnTo>
                  <a:lnTo>
                    <a:pt x="759" y="192"/>
                  </a:lnTo>
                  <a:lnTo>
                    <a:pt x="759" y="192"/>
                  </a:lnTo>
                  <a:lnTo>
                    <a:pt x="759" y="192"/>
                  </a:lnTo>
                  <a:lnTo>
                    <a:pt x="759" y="192"/>
                  </a:lnTo>
                  <a:lnTo>
                    <a:pt x="759" y="192"/>
                  </a:lnTo>
                  <a:lnTo>
                    <a:pt x="759" y="200"/>
                  </a:lnTo>
                  <a:lnTo>
                    <a:pt x="759" y="200"/>
                  </a:lnTo>
                  <a:lnTo>
                    <a:pt x="759" y="208"/>
                  </a:lnTo>
                  <a:lnTo>
                    <a:pt x="759" y="208"/>
                  </a:lnTo>
                  <a:lnTo>
                    <a:pt x="759" y="208"/>
                  </a:lnTo>
                  <a:lnTo>
                    <a:pt x="759" y="208"/>
                  </a:lnTo>
                  <a:lnTo>
                    <a:pt x="767" y="208"/>
                  </a:lnTo>
                  <a:lnTo>
                    <a:pt x="767" y="216"/>
                  </a:lnTo>
                  <a:lnTo>
                    <a:pt x="775" y="216"/>
                  </a:lnTo>
                  <a:lnTo>
                    <a:pt x="775" y="216"/>
                  </a:lnTo>
                  <a:lnTo>
                    <a:pt x="775" y="216"/>
                  </a:lnTo>
                  <a:lnTo>
                    <a:pt x="775" y="216"/>
                  </a:lnTo>
                  <a:lnTo>
                    <a:pt x="775" y="224"/>
                  </a:lnTo>
                  <a:lnTo>
                    <a:pt x="783" y="224"/>
                  </a:lnTo>
                  <a:lnTo>
                    <a:pt x="783" y="232"/>
                  </a:lnTo>
                  <a:lnTo>
                    <a:pt x="783" y="232"/>
                  </a:lnTo>
                  <a:lnTo>
                    <a:pt x="783" y="232"/>
                  </a:lnTo>
                  <a:lnTo>
                    <a:pt x="783" y="232"/>
                  </a:lnTo>
                  <a:lnTo>
                    <a:pt x="791" y="232"/>
                  </a:lnTo>
                  <a:lnTo>
                    <a:pt x="799" y="232"/>
                  </a:lnTo>
                  <a:lnTo>
                    <a:pt x="799" y="232"/>
                  </a:lnTo>
                  <a:lnTo>
                    <a:pt x="799" y="232"/>
                  </a:lnTo>
                  <a:lnTo>
                    <a:pt x="799" y="232"/>
                  </a:lnTo>
                  <a:lnTo>
                    <a:pt x="799" y="232"/>
                  </a:lnTo>
                  <a:lnTo>
                    <a:pt x="807" y="232"/>
                  </a:lnTo>
                  <a:lnTo>
                    <a:pt x="807" y="232"/>
                  </a:lnTo>
                  <a:lnTo>
                    <a:pt x="815" y="232"/>
                  </a:lnTo>
                  <a:lnTo>
                    <a:pt x="815" y="232"/>
                  </a:lnTo>
                  <a:lnTo>
                    <a:pt x="815" y="232"/>
                  </a:lnTo>
                  <a:lnTo>
                    <a:pt x="815" y="232"/>
                  </a:lnTo>
                  <a:lnTo>
                    <a:pt x="815" y="232"/>
                  </a:lnTo>
                  <a:lnTo>
                    <a:pt x="823" y="240"/>
                  </a:lnTo>
                  <a:lnTo>
                    <a:pt x="823" y="240"/>
                  </a:lnTo>
                  <a:lnTo>
                    <a:pt x="823" y="240"/>
                  </a:lnTo>
                  <a:lnTo>
                    <a:pt x="823" y="240"/>
                  </a:lnTo>
                  <a:lnTo>
                    <a:pt x="823" y="240"/>
                  </a:lnTo>
                  <a:lnTo>
                    <a:pt x="823" y="248"/>
                  </a:lnTo>
                  <a:lnTo>
                    <a:pt x="823" y="248"/>
                  </a:lnTo>
                  <a:lnTo>
                    <a:pt x="823" y="248"/>
                  </a:lnTo>
                  <a:lnTo>
                    <a:pt x="823" y="248"/>
                  </a:lnTo>
                  <a:lnTo>
                    <a:pt x="823" y="248"/>
                  </a:lnTo>
                  <a:lnTo>
                    <a:pt x="823" y="256"/>
                  </a:lnTo>
                  <a:lnTo>
                    <a:pt x="831" y="256"/>
                  </a:lnTo>
                  <a:lnTo>
                    <a:pt x="839" y="264"/>
                  </a:lnTo>
                  <a:lnTo>
                    <a:pt x="839" y="264"/>
                  </a:lnTo>
                  <a:lnTo>
                    <a:pt x="839" y="264"/>
                  </a:lnTo>
                  <a:lnTo>
                    <a:pt x="839" y="264"/>
                  </a:lnTo>
                  <a:lnTo>
                    <a:pt x="839" y="264"/>
                  </a:lnTo>
                  <a:lnTo>
                    <a:pt x="839" y="272"/>
                  </a:lnTo>
                  <a:lnTo>
                    <a:pt x="839" y="272"/>
                  </a:lnTo>
                  <a:lnTo>
                    <a:pt x="839" y="272"/>
                  </a:lnTo>
                  <a:lnTo>
                    <a:pt x="839" y="272"/>
                  </a:lnTo>
                  <a:lnTo>
                    <a:pt x="839" y="272"/>
                  </a:lnTo>
                  <a:lnTo>
                    <a:pt x="839" y="280"/>
                  </a:lnTo>
                  <a:lnTo>
                    <a:pt x="839" y="280"/>
                  </a:lnTo>
                  <a:lnTo>
                    <a:pt x="839" y="280"/>
                  </a:lnTo>
                  <a:lnTo>
                    <a:pt x="839" y="288"/>
                  </a:lnTo>
                  <a:lnTo>
                    <a:pt x="839" y="288"/>
                  </a:lnTo>
                  <a:lnTo>
                    <a:pt x="839" y="288"/>
                  </a:lnTo>
                  <a:lnTo>
                    <a:pt x="839" y="280"/>
                  </a:lnTo>
                  <a:lnTo>
                    <a:pt x="831" y="280"/>
                  </a:lnTo>
                  <a:lnTo>
                    <a:pt x="823" y="280"/>
                  </a:lnTo>
                  <a:lnTo>
                    <a:pt x="823" y="272"/>
                  </a:lnTo>
                  <a:lnTo>
                    <a:pt x="823" y="272"/>
                  </a:lnTo>
                  <a:lnTo>
                    <a:pt x="823" y="272"/>
                  </a:lnTo>
                  <a:lnTo>
                    <a:pt x="823" y="272"/>
                  </a:lnTo>
                  <a:lnTo>
                    <a:pt x="815" y="272"/>
                  </a:lnTo>
                  <a:lnTo>
                    <a:pt x="815" y="272"/>
                  </a:lnTo>
                  <a:lnTo>
                    <a:pt x="815" y="272"/>
                  </a:lnTo>
                  <a:lnTo>
                    <a:pt x="815" y="272"/>
                  </a:lnTo>
                  <a:lnTo>
                    <a:pt x="815" y="272"/>
                  </a:lnTo>
                  <a:lnTo>
                    <a:pt x="807" y="280"/>
                  </a:lnTo>
                  <a:lnTo>
                    <a:pt x="807" y="280"/>
                  </a:lnTo>
                  <a:lnTo>
                    <a:pt x="799" y="280"/>
                  </a:lnTo>
                  <a:lnTo>
                    <a:pt x="799" y="288"/>
                  </a:lnTo>
                  <a:lnTo>
                    <a:pt x="799" y="288"/>
                  </a:lnTo>
                  <a:lnTo>
                    <a:pt x="799" y="288"/>
                  </a:lnTo>
                  <a:lnTo>
                    <a:pt x="799" y="288"/>
                  </a:lnTo>
                  <a:lnTo>
                    <a:pt x="799" y="288"/>
                  </a:lnTo>
                  <a:lnTo>
                    <a:pt x="799" y="296"/>
                  </a:lnTo>
                  <a:lnTo>
                    <a:pt x="799" y="296"/>
                  </a:lnTo>
                  <a:lnTo>
                    <a:pt x="799" y="296"/>
                  </a:lnTo>
                  <a:lnTo>
                    <a:pt x="799" y="296"/>
                  </a:lnTo>
                  <a:lnTo>
                    <a:pt x="799" y="296"/>
                  </a:lnTo>
                  <a:lnTo>
                    <a:pt x="791" y="304"/>
                  </a:lnTo>
                  <a:lnTo>
                    <a:pt x="783" y="304"/>
                  </a:lnTo>
                  <a:lnTo>
                    <a:pt x="783" y="312"/>
                  </a:lnTo>
                  <a:lnTo>
                    <a:pt x="783" y="312"/>
                  </a:lnTo>
                  <a:lnTo>
                    <a:pt x="783" y="312"/>
                  </a:lnTo>
                  <a:lnTo>
                    <a:pt x="783" y="312"/>
                  </a:lnTo>
                  <a:lnTo>
                    <a:pt x="783" y="312"/>
                  </a:lnTo>
                  <a:lnTo>
                    <a:pt x="783" y="320"/>
                  </a:lnTo>
                  <a:lnTo>
                    <a:pt x="783" y="320"/>
                  </a:lnTo>
                  <a:lnTo>
                    <a:pt x="783" y="320"/>
                  </a:lnTo>
                  <a:lnTo>
                    <a:pt x="783" y="320"/>
                  </a:lnTo>
                  <a:lnTo>
                    <a:pt x="783" y="320"/>
                  </a:lnTo>
                  <a:lnTo>
                    <a:pt x="791" y="320"/>
                  </a:lnTo>
                  <a:lnTo>
                    <a:pt x="799" y="320"/>
                  </a:lnTo>
                  <a:lnTo>
                    <a:pt x="799" y="320"/>
                  </a:lnTo>
                  <a:lnTo>
                    <a:pt x="799" y="320"/>
                  </a:lnTo>
                  <a:lnTo>
                    <a:pt x="799" y="320"/>
                  </a:lnTo>
                  <a:lnTo>
                    <a:pt x="799" y="320"/>
                  </a:lnTo>
                  <a:lnTo>
                    <a:pt x="799" y="328"/>
                  </a:lnTo>
                  <a:lnTo>
                    <a:pt x="799" y="328"/>
                  </a:lnTo>
                  <a:lnTo>
                    <a:pt x="799" y="328"/>
                  </a:lnTo>
                  <a:lnTo>
                    <a:pt x="799" y="328"/>
                  </a:lnTo>
                  <a:lnTo>
                    <a:pt x="799" y="328"/>
                  </a:lnTo>
                  <a:lnTo>
                    <a:pt x="791" y="335"/>
                  </a:lnTo>
                  <a:lnTo>
                    <a:pt x="783" y="335"/>
                  </a:lnTo>
                  <a:lnTo>
                    <a:pt x="775" y="343"/>
                  </a:lnTo>
                  <a:lnTo>
                    <a:pt x="775" y="343"/>
                  </a:lnTo>
                  <a:lnTo>
                    <a:pt x="775" y="343"/>
                  </a:lnTo>
                  <a:lnTo>
                    <a:pt x="775" y="343"/>
                  </a:lnTo>
                  <a:lnTo>
                    <a:pt x="767" y="343"/>
                  </a:lnTo>
                  <a:lnTo>
                    <a:pt x="767" y="343"/>
                  </a:lnTo>
                  <a:lnTo>
                    <a:pt x="759" y="343"/>
                  </a:lnTo>
                  <a:lnTo>
                    <a:pt x="759" y="343"/>
                  </a:lnTo>
                  <a:lnTo>
                    <a:pt x="759" y="343"/>
                  </a:lnTo>
                  <a:lnTo>
                    <a:pt x="759" y="343"/>
                  </a:lnTo>
                  <a:lnTo>
                    <a:pt x="759" y="343"/>
                  </a:lnTo>
                  <a:lnTo>
                    <a:pt x="759" y="351"/>
                  </a:lnTo>
                  <a:lnTo>
                    <a:pt x="759" y="351"/>
                  </a:lnTo>
                  <a:lnTo>
                    <a:pt x="759" y="351"/>
                  </a:lnTo>
                  <a:lnTo>
                    <a:pt x="759" y="351"/>
                  </a:lnTo>
                  <a:lnTo>
                    <a:pt x="759" y="351"/>
                  </a:lnTo>
                  <a:lnTo>
                    <a:pt x="759" y="359"/>
                  </a:lnTo>
                  <a:lnTo>
                    <a:pt x="751" y="359"/>
                  </a:lnTo>
                  <a:lnTo>
                    <a:pt x="743" y="359"/>
                  </a:lnTo>
                  <a:lnTo>
                    <a:pt x="743" y="367"/>
                  </a:lnTo>
                  <a:lnTo>
                    <a:pt x="743" y="367"/>
                  </a:lnTo>
                  <a:lnTo>
                    <a:pt x="743" y="367"/>
                  </a:lnTo>
                  <a:lnTo>
                    <a:pt x="743" y="367"/>
                  </a:lnTo>
                  <a:lnTo>
                    <a:pt x="743" y="367"/>
                  </a:lnTo>
                  <a:lnTo>
                    <a:pt x="743" y="375"/>
                  </a:lnTo>
                  <a:lnTo>
                    <a:pt x="743" y="375"/>
                  </a:lnTo>
                  <a:lnTo>
                    <a:pt x="743" y="375"/>
                  </a:lnTo>
                  <a:lnTo>
                    <a:pt x="743" y="375"/>
                  </a:lnTo>
                  <a:lnTo>
                    <a:pt x="743" y="375"/>
                  </a:lnTo>
                  <a:lnTo>
                    <a:pt x="735" y="375"/>
                  </a:lnTo>
                  <a:lnTo>
                    <a:pt x="735" y="375"/>
                  </a:lnTo>
                  <a:lnTo>
                    <a:pt x="735" y="375"/>
                  </a:lnTo>
                  <a:lnTo>
                    <a:pt x="735" y="375"/>
                  </a:lnTo>
                  <a:lnTo>
                    <a:pt x="735" y="375"/>
                  </a:lnTo>
                  <a:lnTo>
                    <a:pt x="727" y="375"/>
                  </a:lnTo>
                  <a:lnTo>
                    <a:pt x="719" y="375"/>
                  </a:lnTo>
                  <a:lnTo>
                    <a:pt x="711" y="375"/>
                  </a:lnTo>
                  <a:lnTo>
                    <a:pt x="703" y="375"/>
                  </a:lnTo>
                  <a:lnTo>
                    <a:pt x="703" y="375"/>
                  </a:lnTo>
                  <a:lnTo>
                    <a:pt x="703" y="375"/>
                  </a:lnTo>
                  <a:lnTo>
                    <a:pt x="703" y="375"/>
                  </a:lnTo>
                  <a:lnTo>
                    <a:pt x="703" y="383"/>
                  </a:lnTo>
                  <a:lnTo>
                    <a:pt x="703" y="383"/>
                  </a:lnTo>
                  <a:lnTo>
                    <a:pt x="703" y="391"/>
                  </a:lnTo>
                  <a:lnTo>
                    <a:pt x="703" y="391"/>
                  </a:lnTo>
                  <a:lnTo>
                    <a:pt x="703" y="391"/>
                  </a:lnTo>
                  <a:lnTo>
                    <a:pt x="703" y="391"/>
                  </a:lnTo>
                  <a:lnTo>
                    <a:pt x="695" y="399"/>
                  </a:lnTo>
                  <a:lnTo>
                    <a:pt x="695" y="407"/>
                  </a:lnTo>
                  <a:lnTo>
                    <a:pt x="695" y="407"/>
                  </a:lnTo>
                  <a:lnTo>
                    <a:pt x="695" y="407"/>
                  </a:lnTo>
                  <a:lnTo>
                    <a:pt x="695" y="407"/>
                  </a:lnTo>
                  <a:lnTo>
                    <a:pt x="695" y="415"/>
                  </a:lnTo>
                  <a:lnTo>
                    <a:pt x="695" y="415"/>
                  </a:lnTo>
                  <a:lnTo>
                    <a:pt x="695" y="423"/>
                  </a:lnTo>
                  <a:lnTo>
                    <a:pt x="695" y="423"/>
                  </a:lnTo>
                  <a:lnTo>
                    <a:pt x="695" y="423"/>
                  </a:lnTo>
                  <a:lnTo>
                    <a:pt x="695" y="423"/>
                  </a:lnTo>
                  <a:lnTo>
                    <a:pt x="687" y="423"/>
                  </a:lnTo>
                  <a:lnTo>
                    <a:pt x="687" y="431"/>
                  </a:lnTo>
                  <a:lnTo>
                    <a:pt x="679" y="431"/>
                  </a:lnTo>
                  <a:lnTo>
                    <a:pt x="679" y="431"/>
                  </a:lnTo>
                  <a:lnTo>
                    <a:pt x="679" y="431"/>
                  </a:lnTo>
                  <a:lnTo>
                    <a:pt x="679" y="431"/>
                  </a:lnTo>
                  <a:lnTo>
                    <a:pt x="679" y="431"/>
                  </a:lnTo>
                  <a:lnTo>
                    <a:pt x="671" y="431"/>
                  </a:lnTo>
                  <a:lnTo>
                    <a:pt x="663" y="431"/>
                  </a:lnTo>
                  <a:lnTo>
                    <a:pt x="663" y="431"/>
                  </a:lnTo>
                  <a:lnTo>
                    <a:pt x="663" y="431"/>
                  </a:lnTo>
                  <a:lnTo>
                    <a:pt x="663" y="431"/>
                  </a:lnTo>
                  <a:lnTo>
                    <a:pt x="663" y="431"/>
                  </a:lnTo>
                  <a:lnTo>
                    <a:pt x="655" y="431"/>
                  </a:lnTo>
                  <a:lnTo>
                    <a:pt x="655" y="431"/>
                  </a:lnTo>
                  <a:lnTo>
                    <a:pt x="655" y="431"/>
                  </a:lnTo>
                  <a:lnTo>
                    <a:pt x="655" y="431"/>
                  </a:lnTo>
                  <a:lnTo>
                    <a:pt x="655" y="431"/>
                  </a:lnTo>
                  <a:lnTo>
                    <a:pt x="647" y="439"/>
                  </a:lnTo>
                  <a:lnTo>
                    <a:pt x="647" y="439"/>
                  </a:lnTo>
                  <a:lnTo>
                    <a:pt x="639" y="439"/>
                  </a:lnTo>
                  <a:lnTo>
                    <a:pt x="639" y="447"/>
                  </a:lnTo>
                  <a:lnTo>
                    <a:pt x="639" y="447"/>
                  </a:lnTo>
                  <a:lnTo>
                    <a:pt x="639" y="447"/>
                  </a:lnTo>
                  <a:lnTo>
                    <a:pt x="639" y="447"/>
                  </a:lnTo>
                  <a:lnTo>
                    <a:pt x="639" y="447"/>
                  </a:lnTo>
                  <a:lnTo>
                    <a:pt x="639" y="455"/>
                  </a:lnTo>
                  <a:lnTo>
                    <a:pt x="639" y="455"/>
                  </a:lnTo>
                  <a:lnTo>
                    <a:pt x="639" y="455"/>
                  </a:lnTo>
                  <a:lnTo>
                    <a:pt x="639" y="455"/>
                  </a:lnTo>
                  <a:lnTo>
                    <a:pt x="631" y="455"/>
                  </a:lnTo>
                  <a:lnTo>
                    <a:pt x="623" y="463"/>
                  </a:lnTo>
                  <a:lnTo>
                    <a:pt x="615" y="463"/>
                  </a:lnTo>
                  <a:lnTo>
                    <a:pt x="615" y="471"/>
                  </a:lnTo>
                  <a:lnTo>
                    <a:pt x="615" y="471"/>
                  </a:lnTo>
                  <a:lnTo>
                    <a:pt x="615" y="471"/>
                  </a:lnTo>
                  <a:lnTo>
                    <a:pt x="607" y="471"/>
                  </a:lnTo>
                  <a:lnTo>
                    <a:pt x="607" y="471"/>
                  </a:lnTo>
                  <a:lnTo>
                    <a:pt x="599" y="479"/>
                  </a:lnTo>
                  <a:lnTo>
                    <a:pt x="599" y="479"/>
                  </a:lnTo>
                  <a:lnTo>
                    <a:pt x="599" y="479"/>
                  </a:lnTo>
                  <a:lnTo>
                    <a:pt x="599" y="479"/>
                  </a:lnTo>
                  <a:lnTo>
                    <a:pt x="591" y="479"/>
                  </a:lnTo>
                  <a:lnTo>
                    <a:pt x="583" y="479"/>
                  </a:lnTo>
                  <a:lnTo>
                    <a:pt x="575" y="479"/>
                  </a:lnTo>
                  <a:lnTo>
                    <a:pt x="575" y="479"/>
                  </a:lnTo>
                  <a:lnTo>
                    <a:pt x="575" y="479"/>
                  </a:lnTo>
                  <a:lnTo>
                    <a:pt x="575" y="479"/>
                  </a:lnTo>
                  <a:lnTo>
                    <a:pt x="567" y="479"/>
                  </a:lnTo>
                  <a:lnTo>
                    <a:pt x="567" y="479"/>
                  </a:lnTo>
                  <a:lnTo>
                    <a:pt x="559" y="479"/>
                  </a:lnTo>
                  <a:lnTo>
                    <a:pt x="559" y="479"/>
                  </a:lnTo>
                  <a:lnTo>
                    <a:pt x="559" y="479"/>
                  </a:lnTo>
                  <a:lnTo>
                    <a:pt x="559" y="479"/>
                  </a:lnTo>
                  <a:lnTo>
                    <a:pt x="559" y="479"/>
                  </a:lnTo>
                  <a:lnTo>
                    <a:pt x="551" y="479"/>
                  </a:lnTo>
                  <a:lnTo>
                    <a:pt x="543" y="479"/>
                  </a:lnTo>
                  <a:lnTo>
                    <a:pt x="543" y="479"/>
                  </a:lnTo>
                  <a:lnTo>
                    <a:pt x="543" y="479"/>
                  </a:lnTo>
                  <a:lnTo>
                    <a:pt x="543" y="479"/>
                  </a:lnTo>
                  <a:lnTo>
                    <a:pt x="543" y="479"/>
                  </a:lnTo>
                  <a:lnTo>
                    <a:pt x="543" y="471"/>
                  </a:lnTo>
                  <a:lnTo>
                    <a:pt x="543" y="471"/>
                  </a:lnTo>
                  <a:lnTo>
                    <a:pt x="543" y="471"/>
                  </a:lnTo>
                  <a:lnTo>
                    <a:pt x="543" y="471"/>
                  </a:lnTo>
                  <a:lnTo>
                    <a:pt x="543" y="471"/>
                  </a:lnTo>
                  <a:lnTo>
                    <a:pt x="543" y="463"/>
                  </a:lnTo>
                  <a:lnTo>
                    <a:pt x="535" y="463"/>
                  </a:lnTo>
                  <a:lnTo>
                    <a:pt x="535" y="455"/>
                  </a:lnTo>
                  <a:lnTo>
                    <a:pt x="535" y="455"/>
                  </a:lnTo>
                  <a:lnTo>
                    <a:pt x="535" y="455"/>
                  </a:lnTo>
                  <a:lnTo>
                    <a:pt x="535" y="455"/>
                  </a:lnTo>
                  <a:lnTo>
                    <a:pt x="527" y="455"/>
                  </a:lnTo>
                  <a:lnTo>
                    <a:pt x="527" y="463"/>
                  </a:lnTo>
                  <a:lnTo>
                    <a:pt x="519" y="463"/>
                  </a:lnTo>
                  <a:lnTo>
                    <a:pt x="519" y="471"/>
                  </a:lnTo>
                  <a:lnTo>
                    <a:pt x="519" y="471"/>
                  </a:lnTo>
                  <a:lnTo>
                    <a:pt x="519" y="471"/>
                  </a:lnTo>
                  <a:lnTo>
                    <a:pt x="519" y="471"/>
                  </a:lnTo>
                  <a:lnTo>
                    <a:pt x="511" y="471"/>
                  </a:lnTo>
                  <a:lnTo>
                    <a:pt x="511" y="479"/>
                  </a:lnTo>
                  <a:lnTo>
                    <a:pt x="503" y="479"/>
                  </a:lnTo>
                  <a:lnTo>
                    <a:pt x="503" y="479"/>
                  </a:lnTo>
                  <a:lnTo>
                    <a:pt x="503" y="479"/>
                  </a:lnTo>
                  <a:lnTo>
                    <a:pt x="503" y="479"/>
                  </a:lnTo>
                  <a:lnTo>
                    <a:pt x="495" y="487"/>
                  </a:lnTo>
                  <a:lnTo>
                    <a:pt x="495" y="487"/>
                  </a:lnTo>
                  <a:lnTo>
                    <a:pt x="495" y="487"/>
                  </a:lnTo>
                  <a:lnTo>
                    <a:pt x="495" y="487"/>
                  </a:lnTo>
                  <a:lnTo>
                    <a:pt x="495" y="487"/>
                  </a:lnTo>
                  <a:lnTo>
                    <a:pt x="487" y="487"/>
                  </a:lnTo>
                  <a:lnTo>
                    <a:pt x="487" y="487"/>
                  </a:lnTo>
                  <a:lnTo>
                    <a:pt x="479" y="487"/>
                  </a:lnTo>
                  <a:lnTo>
                    <a:pt x="479" y="487"/>
                  </a:lnTo>
                  <a:lnTo>
                    <a:pt x="479" y="487"/>
                  </a:lnTo>
                  <a:lnTo>
                    <a:pt x="479" y="487"/>
                  </a:lnTo>
                  <a:lnTo>
                    <a:pt x="479" y="495"/>
                  </a:lnTo>
                  <a:lnTo>
                    <a:pt x="471" y="503"/>
                  </a:lnTo>
                  <a:lnTo>
                    <a:pt x="471" y="511"/>
                  </a:lnTo>
                  <a:lnTo>
                    <a:pt x="463" y="511"/>
                  </a:lnTo>
                  <a:lnTo>
                    <a:pt x="463" y="511"/>
                  </a:lnTo>
                  <a:lnTo>
                    <a:pt x="463" y="511"/>
                  </a:lnTo>
                  <a:lnTo>
                    <a:pt x="471" y="519"/>
                  </a:lnTo>
                  <a:lnTo>
                    <a:pt x="471" y="527"/>
                  </a:lnTo>
                  <a:lnTo>
                    <a:pt x="479" y="535"/>
                  </a:lnTo>
                  <a:lnTo>
                    <a:pt x="479" y="535"/>
                  </a:lnTo>
                  <a:lnTo>
                    <a:pt x="479" y="535"/>
                  </a:lnTo>
                  <a:lnTo>
                    <a:pt x="479" y="535"/>
                  </a:lnTo>
                  <a:lnTo>
                    <a:pt x="479" y="535"/>
                  </a:lnTo>
                  <a:lnTo>
                    <a:pt x="487" y="535"/>
                  </a:lnTo>
                  <a:lnTo>
                    <a:pt x="487" y="535"/>
                  </a:lnTo>
                  <a:lnTo>
                    <a:pt x="495" y="535"/>
                  </a:lnTo>
                  <a:lnTo>
                    <a:pt x="495" y="535"/>
                  </a:lnTo>
                  <a:lnTo>
                    <a:pt x="495" y="535"/>
                  </a:lnTo>
                  <a:lnTo>
                    <a:pt x="495" y="535"/>
                  </a:lnTo>
                  <a:lnTo>
                    <a:pt x="495" y="543"/>
                  </a:lnTo>
                  <a:lnTo>
                    <a:pt x="495" y="543"/>
                  </a:lnTo>
                  <a:lnTo>
                    <a:pt x="495" y="551"/>
                  </a:lnTo>
                  <a:lnTo>
                    <a:pt x="495" y="551"/>
                  </a:lnTo>
                  <a:lnTo>
                    <a:pt x="495" y="551"/>
                  </a:lnTo>
                  <a:lnTo>
                    <a:pt x="495" y="551"/>
                  </a:lnTo>
                  <a:lnTo>
                    <a:pt x="495" y="551"/>
                  </a:lnTo>
                  <a:lnTo>
                    <a:pt x="495" y="559"/>
                  </a:lnTo>
                  <a:lnTo>
                    <a:pt x="495" y="559"/>
                  </a:lnTo>
                  <a:lnTo>
                    <a:pt x="495" y="559"/>
                  </a:lnTo>
                  <a:lnTo>
                    <a:pt x="495" y="559"/>
                  </a:lnTo>
                  <a:lnTo>
                    <a:pt x="495" y="559"/>
                  </a:lnTo>
                  <a:lnTo>
                    <a:pt x="495" y="567"/>
                  </a:lnTo>
                  <a:lnTo>
                    <a:pt x="495" y="575"/>
                  </a:lnTo>
                  <a:lnTo>
                    <a:pt x="495" y="583"/>
                  </a:lnTo>
                  <a:lnTo>
                    <a:pt x="495" y="583"/>
                  </a:lnTo>
                  <a:lnTo>
                    <a:pt x="495" y="583"/>
                  </a:lnTo>
                  <a:lnTo>
                    <a:pt x="495" y="583"/>
                  </a:lnTo>
                  <a:lnTo>
                    <a:pt x="495" y="591"/>
                  </a:lnTo>
                  <a:lnTo>
                    <a:pt x="495" y="591"/>
                  </a:lnTo>
                  <a:lnTo>
                    <a:pt x="495" y="591"/>
                  </a:lnTo>
                  <a:lnTo>
                    <a:pt x="495" y="591"/>
                  </a:lnTo>
                  <a:lnTo>
                    <a:pt x="495" y="591"/>
                  </a:lnTo>
                  <a:lnTo>
                    <a:pt x="495" y="591"/>
                  </a:lnTo>
                  <a:lnTo>
                    <a:pt x="495" y="591"/>
                  </a:lnTo>
                  <a:lnTo>
                    <a:pt x="503" y="591"/>
                  </a:lnTo>
                  <a:lnTo>
                    <a:pt x="503" y="591"/>
                  </a:lnTo>
                  <a:lnTo>
                    <a:pt x="503" y="591"/>
                  </a:lnTo>
                  <a:lnTo>
                    <a:pt x="503" y="591"/>
                  </a:lnTo>
                  <a:lnTo>
                    <a:pt x="511" y="591"/>
                  </a:lnTo>
                  <a:lnTo>
                    <a:pt x="511" y="591"/>
                  </a:lnTo>
                  <a:lnTo>
                    <a:pt x="519" y="591"/>
                  </a:lnTo>
                  <a:lnTo>
                    <a:pt x="519" y="591"/>
                  </a:lnTo>
                  <a:lnTo>
                    <a:pt x="519" y="591"/>
                  </a:lnTo>
                  <a:lnTo>
                    <a:pt x="519" y="591"/>
                  </a:lnTo>
                  <a:lnTo>
                    <a:pt x="519" y="599"/>
                  </a:lnTo>
                  <a:lnTo>
                    <a:pt x="519" y="599"/>
                  </a:lnTo>
                  <a:lnTo>
                    <a:pt x="519" y="607"/>
                  </a:lnTo>
                  <a:lnTo>
                    <a:pt x="519" y="607"/>
                  </a:lnTo>
                  <a:lnTo>
                    <a:pt x="519" y="607"/>
                  </a:lnTo>
                  <a:lnTo>
                    <a:pt x="519" y="607"/>
                  </a:lnTo>
                  <a:lnTo>
                    <a:pt x="519" y="607"/>
                  </a:lnTo>
                  <a:lnTo>
                    <a:pt x="527" y="615"/>
                  </a:lnTo>
                  <a:lnTo>
                    <a:pt x="527" y="623"/>
                  </a:lnTo>
                  <a:lnTo>
                    <a:pt x="535" y="631"/>
                  </a:lnTo>
                  <a:lnTo>
                    <a:pt x="535" y="631"/>
                  </a:lnTo>
                  <a:lnTo>
                    <a:pt x="535" y="631"/>
                  </a:lnTo>
                  <a:lnTo>
                    <a:pt x="535" y="631"/>
                  </a:lnTo>
                  <a:lnTo>
                    <a:pt x="535" y="639"/>
                  </a:lnTo>
                  <a:lnTo>
                    <a:pt x="535" y="647"/>
                  </a:lnTo>
                  <a:lnTo>
                    <a:pt x="535" y="647"/>
                  </a:lnTo>
                  <a:lnTo>
                    <a:pt x="535" y="647"/>
                  </a:lnTo>
                  <a:lnTo>
                    <a:pt x="535" y="647"/>
                  </a:lnTo>
                  <a:lnTo>
                    <a:pt x="535" y="655"/>
                  </a:lnTo>
                  <a:lnTo>
                    <a:pt x="535" y="655"/>
                  </a:lnTo>
                  <a:lnTo>
                    <a:pt x="535" y="663"/>
                  </a:lnTo>
                  <a:lnTo>
                    <a:pt x="535" y="663"/>
                  </a:lnTo>
                  <a:lnTo>
                    <a:pt x="535" y="663"/>
                  </a:lnTo>
                  <a:lnTo>
                    <a:pt x="535" y="663"/>
                  </a:lnTo>
                  <a:lnTo>
                    <a:pt x="527" y="663"/>
                  </a:lnTo>
                  <a:lnTo>
                    <a:pt x="519" y="671"/>
                  </a:lnTo>
                  <a:lnTo>
                    <a:pt x="511" y="671"/>
                  </a:lnTo>
                  <a:lnTo>
                    <a:pt x="503" y="671"/>
                  </a:lnTo>
                  <a:lnTo>
                    <a:pt x="503" y="671"/>
                  </a:lnTo>
                  <a:lnTo>
                    <a:pt x="503" y="671"/>
                  </a:lnTo>
                  <a:lnTo>
                    <a:pt x="503" y="671"/>
                  </a:lnTo>
                  <a:lnTo>
                    <a:pt x="495" y="671"/>
                  </a:lnTo>
                  <a:lnTo>
                    <a:pt x="495" y="671"/>
                  </a:lnTo>
                  <a:lnTo>
                    <a:pt x="495" y="671"/>
                  </a:lnTo>
                  <a:lnTo>
                    <a:pt x="495" y="671"/>
                  </a:lnTo>
                  <a:lnTo>
                    <a:pt x="495" y="671"/>
                  </a:lnTo>
                  <a:lnTo>
                    <a:pt x="487" y="671"/>
                  </a:lnTo>
                  <a:lnTo>
                    <a:pt x="487" y="671"/>
                  </a:lnTo>
                  <a:lnTo>
                    <a:pt x="479" y="663"/>
                  </a:lnTo>
                  <a:lnTo>
                    <a:pt x="479" y="663"/>
                  </a:lnTo>
                  <a:lnTo>
                    <a:pt x="479" y="663"/>
                  </a:lnTo>
                  <a:lnTo>
                    <a:pt x="479" y="663"/>
                  </a:lnTo>
                  <a:lnTo>
                    <a:pt x="479" y="663"/>
                  </a:lnTo>
                  <a:lnTo>
                    <a:pt x="471" y="663"/>
                  </a:lnTo>
                  <a:lnTo>
                    <a:pt x="471" y="663"/>
                  </a:lnTo>
                  <a:lnTo>
                    <a:pt x="463" y="663"/>
                  </a:lnTo>
                  <a:lnTo>
                    <a:pt x="463" y="663"/>
                  </a:lnTo>
                  <a:lnTo>
                    <a:pt x="463" y="663"/>
                  </a:lnTo>
                  <a:lnTo>
                    <a:pt x="463" y="663"/>
                  </a:lnTo>
                  <a:lnTo>
                    <a:pt x="455" y="663"/>
                  </a:lnTo>
                  <a:lnTo>
                    <a:pt x="455" y="663"/>
                  </a:lnTo>
                  <a:lnTo>
                    <a:pt x="455" y="663"/>
                  </a:lnTo>
                  <a:lnTo>
                    <a:pt x="455" y="663"/>
                  </a:lnTo>
                  <a:lnTo>
                    <a:pt x="455" y="663"/>
                  </a:lnTo>
                  <a:lnTo>
                    <a:pt x="447" y="663"/>
                  </a:lnTo>
                  <a:lnTo>
                    <a:pt x="439" y="655"/>
                  </a:lnTo>
                  <a:lnTo>
                    <a:pt x="431" y="655"/>
                  </a:lnTo>
                  <a:lnTo>
                    <a:pt x="423" y="647"/>
                  </a:lnTo>
                  <a:lnTo>
                    <a:pt x="423" y="647"/>
                  </a:lnTo>
                  <a:lnTo>
                    <a:pt x="423" y="647"/>
                  </a:lnTo>
                  <a:lnTo>
                    <a:pt x="423" y="647"/>
                  </a:lnTo>
                  <a:lnTo>
                    <a:pt x="415" y="647"/>
                  </a:lnTo>
                  <a:lnTo>
                    <a:pt x="399" y="639"/>
                  </a:lnTo>
                  <a:lnTo>
                    <a:pt x="399" y="639"/>
                  </a:lnTo>
                  <a:lnTo>
                    <a:pt x="399" y="639"/>
                  </a:lnTo>
                  <a:lnTo>
                    <a:pt x="399" y="639"/>
                  </a:lnTo>
                  <a:lnTo>
                    <a:pt x="399" y="639"/>
                  </a:lnTo>
                  <a:lnTo>
                    <a:pt x="391" y="647"/>
                  </a:lnTo>
                  <a:lnTo>
                    <a:pt x="391" y="647"/>
                  </a:lnTo>
                  <a:lnTo>
                    <a:pt x="383" y="647"/>
                  </a:lnTo>
                  <a:lnTo>
                    <a:pt x="383" y="647"/>
                  </a:lnTo>
                  <a:lnTo>
                    <a:pt x="383" y="647"/>
                  </a:lnTo>
                  <a:lnTo>
                    <a:pt x="383" y="655"/>
                  </a:lnTo>
                  <a:lnTo>
                    <a:pt x="375" y="655"/>
                  </a:lnTo>
                  <a:lnTo>
                    <a:pt x="375" y="663"/>
                  </a:lnTo>
                  <a:lnTo>
                    <a:pt x="375" y="663"/>
                  </a:lnTo>
                  <a:lnTo>
                    <a:pt x="375" y="663"/>
                  </a:lnTo>
                  <a:lnTo>
                    <a:pt x="375" y="663"/>
                  </a:lnTo>
                  <a:lnTo>
                    <a:pt x="367" y="663"/>
                  </a:lnTo>
                  <a:lnTo>
                    <a:pt x="367" y="663"/>
                  </a:lnTo>
                  <a:lnTo>
                    <a:pt x="359" y="663"/>
                  </a:lnTo>
                  <a:lnTo>
                    <a:pt x="359" y="663"/>
                  </a:lnTo>
                  <a:lnTo>
                    <a:pt x="359" y="663"/>
                  </a:lnTo>
                  <a:lnTo>
                    <a:pt x="359" y="663"/>
                  </a:lnTo>
                  <a:lnTo>
                    <a:pt x="359" y="663"/>
                  </a:lnTo>
                  <a:lnTo>
                    <a:pt x="351" y="663"/>
                  </a:lnTo>
                  <a:lnTo>
                    <a:pt x="351" y="663"/>
                  </a:lnTo>
                  <a:lnTo>
                    <a:pt x="343" y="663"/>
                  </a:lnTo>
                  <a:lnTo>
                    <a:pt x="343" y="671"/>
                  </a:lnTo>
                  <a:lnTo>
                    <a:pt x="343" y="671"/>
                  </a:lnTo>
                  <a:lnTo>
                    <a:pt x="343" y="671"/>
                  </a:lnTo>
                  <a:lnTo>
                    <a:pt x="343" y="671"/>
                  </a:lnTo>
                  <a:lnTo>
                    <a:pt x="343" y="671"/>
                  </a:lnTo>
                  <a:lnTo>
                    <a:pt x="343" y="671"/>
                  </a:lnTo>
                  <a:lnTo>
                    <a:pt x="343" y="671"/>
                  </a:lnTo>
                  <a:close/>
                </a:path>
              </a:pathLst>
            </a:custGeom>
            <a:solidFill>
              <a:srgbClr val="00CC00"/>
            </a:solidFill>
            <a:ln w="12700">
              <a:solidFill>
                <a:srgbClr val="0099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1427" name="Freeform 51"/>
            <p:cNvSpPr>
              <a:spLocks/>
            </p:cNvSpPr>
            <p:nvPr/>
          </p:nvSpPr>
          <p:spPr bwMode="auto">
            <a:xfrm>
              <a:off x="1152" y="638"/>
              <a:ext cx="2668" cy="1956"/>
            </a:xfrm>
            <a:custGeom>
              <a:avLst/>
              <a:gdLst>
                <a:gd name="T0" fmla="*/ 32 w 2668"/>
                <a:gd name="T1" fmla="*/ 1046 h 1956"/>
                <a:gd name="T2" fmla="*/ 8 w 2668"/>
                <a:gd name="T3" fmla="*/ 966 h 1956"/>
                <a:gd name="T4" fmla="*/ 80 w 2668"/>
                <a:gd name="T5" fmla="*/ 871 h 1956"/>
                <a:gd name="T6" fmla="*/ 207 w 2668"/>
                <a:gd name="T7" fmla="*/ 863 h 1956"/>
                <a:gd name="T8" fmla="*/ 367 w 2668"/>
                <a:gd name="T9" fmla="*/ 767 h 1956"/>
                <a:gd name="T10" fmla="*/ 415 w 2668"/>
                <a:gd name="T11" fmla="*/ 655 h 1956"/>
                <a:gd name="T12" fmla="*/ 527 w 2668"/>
                <a:gd name="T13" fmla="*/ 559 h 1956"/>
                <a:gd name="T14" fmla="*/ 631 w 2668"/>
                <a:gd name="T15" fmla="*/ 479 h 1956"/>
                <a:gd name="T16" fmla="*/ 751 w 2668"/>
                <a:gd name="T17" fmla="*/ 511 h 1956"/>
                <a:gd name="T18" fmla="*/ 854 w 2668"/>
                <a:gd name="T19" fmla="*/ 615 h 1956"/>
                <a:gd name="T20" fmla="*/ 982 w 2668"/>
                <a:gd name="T21" fmla="*/ 671 h 1956"/>
                <a:gd name="T22" fmla="*/ 1134 w 2668"/>
                <a:gd name="T23" fmla="*/ 807 h 1956"/>
                <a:gd name="T24" fmla="*/ 1382 w 2668"/>
                <a:gd name="T25" fmla="*/ 775 h 1956"/>
                <a:gd name="T26" fmla="*/ 1589 w 2668"/>
                <a:gd name="T27" fmla="*/ 767 h 1956"/>
                <a:gd name="T28" fmla="*/ 1789 w 2668"/>
                <a:gd name="T29" fmla="*/ 615 h 1956"/>
                <a:gd name="T30" fmla="*/ 1909 w 2668"/>
                <a:gd name="T31" fmla="*/ 527 h 1956"/>
                <a:gd name="T32" fmla="*/ 2013 w 2668"/>
                <a:gd name="T33" fmla="*/ 439 h 1956"/>
                <a:gd name="T34" fmla="*/ 1997 w 2668"/>
                <a:gd name="T35" fmla="*/ 352 h 1956"/>
                <a:gd name="T36" fmla="*/ 1909 w 2668"/>
                <a:gd name="T37" fmla="*/ 296 h 1956"/>
                <a:gd name="T38" fmla="*/ 1997 w 2668"/>
                <a:gd name="T39" fmla="*/ 136 h 1956"/>
                <a:gd name="T40" fmla="*/ 2045 w 2668"/>
                <a:gd name="T41" fmla="*/ 0 h 1956"/>
                <a:gd name="T42" fmla="*/ 2236 w 2668"/>
                <a:gd name="T43" fmla="*/ 56 h 1956"/>
                <a:gd name="T44" fmla="*/ 2436 w 2668"/>
                <a:gd name="T45" fmla="*/ 136 h 1956"/>
                <a:gd name="T46" fmla="*/ 2572 w 2668"/>
                <a:gd name="T47" fmla="*/ 136 h 1956"/>
                <a:gd name="T48" fmla="*/ 2668 w 2668"/>
                <a:gd name="T49" fmla="*/ 280 h 1956"/>
                <a:gd name="T50" fmla="*/ 2644 w 2668"/>
                <a:gd name="T51" fmla="*/ 384 h 1956"/>
                <a:gd name="T52" fmla="*/ 2588 w 2668"/>
                <a:gd name="T53" fmla="*/ 511 h 1956"/>
                <a:gd name="T54" fmla="*/ 2508 w 2668"/>
                <a:gd name="T55" fmla="*/ 575 h 1956"/>
                <a:gd name="T56" fmla="*/ 2396 w 2668"/>
                <a:gd name="T57" fmla="*/ 727 h 1956"/>
                <a:gd name="T58" fmla="*/ 2332 w 2668"/>
                <a:gd name="T59" fmla="*/ 767 h 1956"/>
                <a:gd name="T60" fmla="*/ 2268 w 2668"/>
                <a:gd name="T61" fmla="*/ 751 h 1956"/>
                <a:gd name="T62" fmla="*/ 2196 w 2668"/>
                <a:gd name="T63" fmla="*/ 902 h 1956"/>
                <a:gd name="T64" fmla="*/ 2332 w 2668"/>
                <a:gd name="T65" fmla="*/ 863 h 1956"/>
                <a:gd name="T66" fmla="*/ 2364 w 2668"/>
                <a:gd name="T67" fmla="*/ 926 h 1956"/>
                <a:gd name="T68" fmla="*/ 2364 w 2668"/>
                <a:gd name="T69" fmla="*/ 1046 h 1956"/>
                <a:gd name="T70" fmla="*/ 2492 w 2668"/>
                <a:gd name="T71" fmla="*/ 1158 h 1956"/>
                <a:gd name="T72" fmla="*/ 2468 w 2668"/>
                <a:gd name="T73" fmla="*/ 1270 h 1956"/>
                <a:gd name="T74" fmla="*/ 2532 w 2668"/>
                <a:gd name="T75" fmla="*/ 1302 h 1956"/>
                <a:gd name="T76" fmla="*/ 2532 w 2668"/>
                <a:gd name="T77" fmla="*/ 1382 h 1956"/>
                <a:gd name="T78" fmla="*/ 2492 w 2668"/>
                <a:gd name="T79" fmla="*/ 1517 h 1956"/>
                <a:gd name="T80" fmla="*/ 2364 w 2668"/>
                <a:gd name="T81" fmla="*/ 1709 h 1956"/>
                <a:gd name="T82" fmla="*/ 2204 w 2668"/>
                <a:gd name="T83" fmla="*/ 1781 h 1956"/>
                <a:gd name="T84" fmla="*/ 2148 w 2668"/>
                <a:gd name="T85" fmla="*/ 1821 h 1956"/>
                <a:gd name="T86" fmla="*/ 2037 w 2668"/>
                <a:gd name="T87" fmla="*/ 1932 h 1956"/>
                <a:gd name="T88" fmla="*/ 1917 w 2668"/>
                <a:gd name="T89" fmla="*/ 1877 h 1956"/>
                <a:gd name="T90" fmla="*/ 1717 w 2668"/>
                <a:gd name="T91" fmla="*/ 1821 h 1956"/>
                <a:gd name="T92" fmla="*/ 1565 w 2668"/>
                <a:gd name="T93" fmla="*/ 1861 h 1956"/>
                <a:gd name="T94" fmla="*/ 1469 w 2668"/>
                <a:gd name="T95" fmla="*/ 1932 h 1956"/>
                <a:gd name="T96" fmla="*/ 1382 w 2668"/>
                <a:gd name="T97" fmla="*/ 1845 h 1956"/>
                <a:gd name="T98" fmla="*/ 1326 w 2668"/>
                <a:gd name="T99" fmla="*/ 1661 h 1956"/>
                <a:gd name="T100" fmla="*/ 1182 w 2668"/>
                <a:gd name="T101" fmla="*/ 1557 h 1956"/>
                <a:gd name="T102" fmla="*/ 990 w 2668"/>
                <a:gd name="T103" fmla="*/ 1557 h 1956"/>
                <a:gd name="T104" fmla="*/ 798 w 2668"/>
                <a:gd name="T105" fmla="*/ 1581 h 1956"/>
                <a:gd name="T106" fmla="*/ 695 w 2668"/>
                <a:gd name="T107" fmla="*/ 1613 h 1956"/>
                <a:gd name="T108" fmla="*/ 511 w 2668"/>
                <a:gd name="T109" fmla="*/ 1573 h 1956"/>
                <a:gd name="T110" fmla="*/ 367 w 2668"/>
                <a:gd name="T111" fmla="*/ 1477 h 1956"/>
                <a:gd name="T112" fmla="*/ 207 w 2668"/>
                <a:gd name="T113" fmla="*/ 1421 h 1956"/>
                <a:gd name="T114" fmla="*/ 207 w 2668"/>
                <a:gd name="T115" fmla="*/ 1222 h 1956"/>
                <a:gd name="T116" fmla="*/ 255 w 2668"/>
                <a:gd name="T117" fmla="*/ 1134 h 1956"/>
                <a:gd name="T118" fmla="*/ 80 w 2668"/>
                <a:gd name="T119" fmla="*/ 1134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68" h="1956">
                  <a:moveTo>
                    <a:pt x="80" y="1134"/>
                  </a:moveTo>
                  <a:lnTo>
                    <a:pt x="80" y="1110"/>
                  </a:lnTo>
                  <a:lnTo>
                    <a:pt x="80" y="1094"/>
                  </a:lnTo>
                  <a:lnTo>
                    <a:pt x="80" y="1094"/>
                  </a:lnTo>
                  <a:lnTo>
                    <a:pt x="64" y="1086"/>
                  </a:lnTo>
                  <a:lnTo>
                    <a:pt x="64" y="1054"/>
                  </a:lnTo>
                  <a:lnTo>
                    <a:pt x="40" y="1054"/>
                  </a:lnTo>
                  <a:lnTo>
                    <a:pt x="32" y="1054"/>
                  </a:lnTo>
                  <a:lnTo>
                    <a:pt x="8" y="1054"/>
                  </a:lnTo>
                  <a:lnTo>
                    <a:pt x="8" y="1046"/>
                  </a:lnTo>
                  <a:lnTo>
                    <a:pt x="32" y="1046"/>
                  </a:lnTo>
                  <a:lnTo>
                    <a:pt x="32" y="1038"/>
                  </a:lnTo>
                  <a:lnTo>
                    <a:pt x="40" y="1038"/>
                  </a:lnTo>
                  <a:lnTo>
                    <a:pt x="64" y="1038"/>
                  </a:lnTo>
                  <a:lnTo>
                    <a:pt x="64" y="1030"/>
                  </a:lnTo>
                  <a:lnTo>
                    <a:pt x="40" y="1022"/>
                  </a:lnTo>
                  <a:lnTo>
                    <a:pt x="40" y="1006"/>
                  </a:lnTo>
                  <a:lnTo>
                    <a:pt x="64" y="998"/>
                  </a:lnTo>
                  <a:lnTo>
                    <a:pt x="40" y="990"/>
                  </a:lnTo>
                  <a:lnTo>
                    <a:pt x="40" y="966"/>
                  </a:lnTo>
                  <a:lnTo>
                    <a:pt x="32" y="966"/>
                  </a:lnTo>
                  <a:lnTo>
                    <a:pt x="8" y="966"/>
                  </a:lnTo>
                  <a:lnTo>
                    <a:pt x="0" y="958"/>
                  </a:lnTo>
                  <a:lnTo>
                    <a:pt x="0" y="934"/>
                  </a:lnTo>
                  <a:lnTo>
                    <a:pt x="0" y="926"/>
                  </a:lnTo>
                  <a:lnTo>
                    <a:pt x="0" y="918"/>
                  </a:lnTo>
                  <a:lnTo>
                    <a:pt x="0" y="910"/>
                  </a:lnTo>
                  <a:lnTo>
                    <a:pt x="8" y="910"/>
                  </a:lnTo>
                  <a:lnTo>
                    <a:pt x="8" y="902"/>
                  </a:lnTo>
                  <a:lnTo>
                    <a:pt x="40" y="902"/>
                  </a:lnTo>
                  <a:lnTo>
                    <a:pt x="64" y="902"/>
                  </a:lnTo>
                  <a:lnTo>
                    <a:pt x="64" y="871"/>
                  </a:lnTo>
                  <a:lnTo>
                    <a:pt x="80" y="871"/>
                  </a:lnTo>
                  <a:lnTo>
                    <a:pt x="96" y="863"/>
                  </a:lnTo>
                  <a:lnTo>
                    <a:pt x="104" y="863"/>
                  </a:lnTo>
                  <a:lnTo>
                    <a:pt x="104" y="871"/>
                  </a:lnTo>
                  <a:lnTo>
                    <a:pt x="128" y="902"/>
                  </a:lnTo>
                  <a:lnTo>
                    <a:pt x="135" y="871"/>
                  </a:lnTo>
                  <a:lnTo>
                    <a:pt x="135" y="871"/>
                  </a:lnTo>
                  <a:lnTo>
                    <a:pt x="159" y="871"/>
                  </a:lnTo>
                  <a:lnTo>
                    <a:pt x="175" y="863"/>
                  </a:lnTo>
                  <a:lnTo>
                    <a:pt x="191" y="863"/>
                  </a:lnTo>
                  <a:lnTo>
                    <a:pt x="199" y="863"/>
                  </a:lnTo>
                  <a:lnTo>
                    <a:pt x="207" y="863"/>
                  </a:lnTo>
                  <a:lnTo>
                    <a:pt x="239" y="863"/>
                  </a:lnTo>
                  <a:lnTo>
                    <a:pt x="239" y="863"/>
                  </a:lnTo>
                  <a:lnTo>
                    <a:pt x="271" y="847"/>
                  </a:lnTo>
                  <a:lnTo>
                    <a:pt x="327" y="823"/>
                  </a:lnTo>
                  <a:lnTo>
                    <a:pt x="335" y="815"/>
                  </a:lnTo>
                  <a:lnTo>
                    <a:pt x="335" y="807"/>
                  </a:lnTo>
                  <a:lnTo>
                    <a:pt x="335" y="807"/>
                  </a:lnTo>
                  <a:lnTo>
                    <a:pt x="335" y="775"/>
                  </a:lnTo>
                  <a:lnTo>
                    <a:pt x="367" y="775"/>
                  </a:lnTo>
                  <a:lnTo>
                    <a:pt x="367" y="767"/>
                  </a:lnTo>
                  <a:lnTo>
                    <a:pt x="367" y="767"/>
                  </a:lnTo>
                  <a:lnTo>
                    <a:pt x="367" y="759"/>
                  </a:lnTo>
                  <a:lnTo>
                    <a:pt x="367" y="751"/>
                  </a:lnTo>
                  <a:lnTo>
                    <a:pt x="367" y="703"/>
                  </a:lnTo>
                  <a:lnTo>
                    <a:pt x="367" y="671"/>
                  </a:lnTo>
                  <a:lnTo>
                    <a:pt x="367" y="671"/>
                  </a:lnTo>
                  <a:lnTo>
                    <a:pt x="367" y="655"/>
                  </a:lnTo>
                  <a:lnTo>
                    <a:pt x="335" y="655"/>
                  </a:lnTo>
                  <a:lnTo>
                    <a:pt x="367" y="639"/>
                  </a:lnTo>
                  <a:lnTo>
                    <a:pt x="367" y="639"/>
                  </a:lnTo>
                  <a:lnTo>
                    <a:pt x="391" y="639"/>
                  </a:lnTo>
                  <a:lnTo>
                    <a:pt x="415" y="655"/>
                  </a:lnTo>
                  <a:lnTo>
                    <a:pt x="431" y="655"/>
                  </a:lnTo>
                  <a:lnTo>
                    <a:pt x="431" y="655"/>
                  </a:lnTo>
                  <a:lnTo>
                    <a:pt x="463" y="655"/>
                  </a:lnTo>
                  <a:lnTo>
                    <a:pt x="479" y="639"/>
                  </a:lnTo>
                  <a:lnTo>
                    <a:pt x="463" y="639"/>
                  </a:lnTo>
                  <a:lnTo>
                    <a:pt x="463" y="615"/>
                  </a:lnTo>
                  <a:lnTo>
                    <a:pt x="463" y="607"/>
                  </a:lnTo>
                  <a:lnTo>
                    <a:pt x="479" y="583"/>
                  </a:lnTo>
                  <a:lnTo>
                    <a:pt x="503" y="575"/>
                  </a:lnTo>
                  <a:lnTo>
                    <a:pt x="511" y="559"/>
                  </a:lnTo>
                  <a:lnTo>
                    <a:pt x="527" y="559"/>
                  </a:lnTo>
                  <a:lnTo>
                    <a:pt x="559" y="575"/>
                  </a:lnTo>
                  <a:lnTo>
                    <a:pt x="567" y="575"/>
                  </a:lnTo>
                  <a:lnTo>
                    <a:pt x="591" y="575"/>
                  </a:lnTo>
                  <a:lnTo>
                    <a:pt x="615" y="575"/>
                  </a:lnTo>
                  <a:lnTo>
                    <a:pt x="623" y="575"/>
                  </a:lnTo>
                  <a:lnTo>
                    <a:pt x="623" y="559"/>
                  </a:lnTo>
                  <a:lnTo>
                    <a:pt x="623" y="527"/>
                  </a:lnTo>
                  <a:lnTo>
                    <a:pt x="615" y="511"/>
                  </a:lnTo>
                  <a:lnTo>
                    <a:pt x="615" y="495"/>
                  </a:lnTo>
                  <a:lnTo>
                    <a:pt x="623" y="495"/>
                  </a:lnTo>
                  <a:lnTo>
                    <a:pt x="631" y="479"/>
                  </a:lnTo>
                  <a:lnTo>
                    <a:pt x="655" y="479"/>
                  </a:lnTo>
                  <a:lnTo>
                    <a:pt x="663" y="479"/>
                  </a:lnTo>
                  <a:lnTo>
                    <a:pt x="687" y="471"/>
                  </a:lnTo>
                  <a:lnTo>
                    <a:pt x="687" y="439"/>
                  </a:lnTo>
                  <a:lnTo>
                    <a:pt x="719" y="439"/>
                  </a:lnTo>
                  <a:lnTo>
                    <a:pt x="703" y="471"/>
                  </a:lnTo>
                  <a:lnTo>
                    <a:pt x="719" y="479"/>
                  </a:lnTo>
                  <a:lnTo>
                    <a:pt x="719" y="479"/>
                  </a:lnTo>
                  <a:lnTo>
                    <a:pt x="727" y="479"/>
                  </a:lnTo>
                  <a:lnTo>
                    <a:pt x="751" y="495"/>
                  </a:lnTo>
                  <a:lnTo>
                    <a:pt x="751" y="511"/>
                  </a:lnTo>
                  <a:lnTo>
                    <a:pt x="774" y="511"/>
                  </a:lnTo>
                  <a:lnTo>
                    <a:pt x="798" y="511"/>
                  </a:lnTo>
                  <a:lnTo>
                    <a:pt x="814" y="511"/>
                  </a:lnTo>
                  <a:lnTo>
                    <a:pt x="814" y="527"/>
                  </a:lnTo>
                  <a:lnTo>
                    <a:pt x="814" y="543"/>
                  </a:lnTo>
                  <a:lnTo>
                    <a:pt x="822" y="559"/>
                  </a:lnTo>
                  <a:lnTo>
                    <a:pt x="822" y="575"/>
                  </a:lnTo>
                  <a:lnTo>
                    <a:pt x="854" y="575"/>
                  </a:lnTo>
                  <a:lnTo>
                    <a:pt x="854" y="583"/>
                  </a:lnTo>
                  <a:lnTo>
                    <a:pt x="854" y="607"/>
                  </a:lnTo>
                  <a:lnTo>
                    <a:pt x="854" y="615"/>
                  </a:lnTo>
                  <a:lnTo>
                    <a:pt x="854" y="639"/>
                  </a:lnTo>
                  <a:lnTo>
                    <a:pt x="854" y="639"/>
                  </a:lnTo>
                  <a:lnTo>
                    <a:pt x="822" y="655"/>
                  </a:lnTo>
                  <a:lnTo>
                    <a:pt x="822" y="671"/>
                  </a:lnTo>
                  <a:lnTo>
                    <a:pt x="854" y="671"/>
                  </a:lnTo>
                  <a:lnTo>
                    <a:pt x="862" y="671"/>
                  </a:lnTo>
                  <a:lnTo>
                    <a:pt x="886" y="671"/>
                  </a:lnTo>
                  <a:lnTo>
                    <a:pt x="910" y="671"/>
                  </a:lnTo>
                  <a:lnTo>
                    <a:pt x="958" y="671"/>
                  </a:lnTo>
                  <a:lnTo>
                    <a:pt x="966" y="671"/>
                  </a:lnTo>
                  <a:lnTo>
                    <a:pt x="982" y="671"/>
                  </a:lnTo>
                  <a:lnTo>
                    <a:pt x="990" y="687"/>
                  </a:lnTo>
                  <a:lnTo>
                    <a:pt x="1006" y="687"/>
                  </a:lnTo>
                  <a:lnTo>
                    <a:pt x="1006" y="703"/>
                  </a:lnTo>
                  <a:lnTo>
                    <a:pt x="1014" y="703"/>
                  </a:lnTo>
                  <a:lnTo>
                    <a:pt x="1046" y="703"/>
                  </a:lnTo>
                  <a:lnTo>
                    <a:pt x="1062" y="727"/>
                  </a:lnTo>
                  <a:lnTo>
                    <a:pt x="1062" y="735"/>
                  </a:lnTo>
                  <a:lnTo>
                    <a:pt x="1078" y="751"/>
                  </a:lnTo>
                  <a:lnTo>
                    <a:pt x="1086" y="759"/>
                  </a:lnTo>
                  <a:lnTo>
                    <a:pt x="1102" y="775"/>
                  </a:lnTo>
                  <a:lnTo>
                    <a:pt x="1134" y="807"/>
                  </a:lnTo>
                  <a:lnTo>
                    <a:pt x="1142" y="807"/>
                  </a:lnTo>
                  <a:lnTo>
                    <a:pt x="1150" y="807"/>
                  </a:lnTo>
                  <a:lnTo>
                    <a:pt x="1166" y="807"/>
                  </a:lnTo>
                  <a:lnTo>
                    <a:pt x="1182" y="807"/>
                  </a:lnTo>
                  <a:lnTo>
                    <a:pt x="1206" y="807"/>
                  </a:lnTo>
                  <a:lnTo>
                    <a:pt x="1246" y="807"/>
                  </a:lnTo>
                  <a:lnTo>
                    <a:pt x="1254" y="807"/>
                  </a:lnTo>
                  <a:lnTo>
                    <a:pt x="1294" y="807"/>
                  </a:lnTo>
                  <a:lnTo>
                    <a:pt x="1326" y="807"/>
                  </a:lnTo>
                  <a:lnTo>
                    <a:pt x="1350" y="775"/>
                  </a:lnTo>
                  <a:lnTo>
                    <a:pt x="1382" y="775"/>
                  </a:lnTo>
                  <a:lnTo>
                    <a:pt x="1398" y="807"/>
                  </a:lnTo>
                  <a:lnTo>
                    <a:pt x="1413" y="807"/>
                  </a:lnTo>
                  <a:lnTo>
                    <a:pt x="1421" y="807"/>
                  </a:lnTo>
                  <a:lnTo>
                    <a:pt x="1445" y="815"/>
                  </a:lnTo>
                  <a:lnTo>
                    <a:pt x="1469" y="815"/>
                  </a:lnTo>
                  <a:lnTo>
                    <a:pt x="1485" y="823"/>
                  </a:lnTo>
                  <a:lnTo>
                    <a:pt x="1517" y="823"/>
                  </a:lnTo>
                  <a:lnTo>
                    <a:pt x="1525" y="823"/>
                  </a:lnTo>
                  <a:lnTo>
                    <a:pt x="1533" y="815"/>
                  </a:lnTo>
                  <a:lnTo>
                    <a:pt x="1573" y="807"/>
                  </a:lnTo>
                  <a:lnTo>
                    <a:pt x="1589" y="767"/>
                  </a:lnTo>
                  <a:lnTo>
                    <a:pt x="1621" y="759"/>
                  </a:lnTo>
                  <a:lnTo>
                    <a:pt x="1629" y="759"/>
                  </a:lnTo>
                  <a:lnTo>
                    <a:pt x="1661" y="751"/>
                  </a:lnTo>
                  <a:lnTo>
                    <a:pt x="1677" y="751"/>
                  </a:lnTo>
                  <a:lnTo>
                    <a:pt x="1685" y="751"/>
                  </a:lnTo>
                  <a:lnTo>
                    <a:pt x="1717" y="735"/>
                  </a:lnTo>
                  <a:lnTo>
                    <a:pt x="1757" y="703"/>
                  </a:lnTo>
                  <a:lnTo>
                    <a:pt x="1821" y="655"/>
                  </a:lnTo>
                  <a:lnTo>
                    <a:pt x="1789" y="639"/>
                  </a:lnTo>
                  <a:lnTo>
                    <a:pt x="1789" y="639"/>
                  </a:lnTo>
                  <a:lnTo>
                    <a:pt x="1789" y="615"/>
                  </a:lnTo>
                  <a:lnTo>
                    <a:pt x="1789" y="607"/>
                  </a:lnTo>
                  <a:lnTo>
                    <a:pt x="1789" y="583"/>
                  </a:lnTo>
                  <a:lnTo>
                    <a:pt x="1789" y="575"/>
                  </a:lnTo>
                  <a:lnTo>
                    <a:pt x="1821" y="575"/>
                  </a:lnTo>
                  <a:lnTo>
                    <a:pt x="1845" y="575"/>
                  </a:lnTo>
                  <a:lnTo>
                    <a:pt x="1853" y="583"/>
                  </a:lnTo>
                  <a:lnTo>
                    <a:pt x="1853" y="583"/>
                  </a:lnTo>
                  <a:lnTo>
                    <a:pt x="1877" y="575"/>
                  </a:lnTo>
                  <a:lnTo>
                    <a:pt x="1885" y="559"/>
                  </a:lnTo>
                  <a:lnTo>
                    <a:pt x="1909" y="543"/>
                  </a:lnTo>
                  <a:lnTo>
                    <a:pt x="1909" y="527"/>
                  </a:lnTo>
                  <a:lnTo>
                    <a:pt x="1917" y="511"/>
                  </a:lnTo>
                  <a:lnTo>
                    <a:pt x="1917" y="511"/>
                  </a:lnTo>
                  <a:lnTo>
                    <a:pt x="1949" y="511"/>
                  </a:lnTo>
                  <a:lnTo>
                    <a:pt x="1949" y="495"/>
                  </a:lnTo>
                  <a:lnTo>
                    <a:pt x="1965" y="495"/>
                  </a:lnTo>
                  <a:lnTo>
                    <a:pt x="1965" y="479"/>
                  </a:lnTo>
                  <a:lnTo>
                    <a:pt x="1965" y="479"/>
                  </a:lnTo>
                  <a:lnTo>
                    <a:pt x="1965" y="471"/>
                  </a:lnTo>
                  <a:lnTo>
                    <a:pt x="1981" y="471"/>
                  </a:lnTo>
                  <a:lnTo>
                    <a:pt x="1997" y="471"/>
                  </a:lnTo>
                  <a:lnTo>
                    <a:pt x="2013" y="439"/>
                  </a:lnTo>
                  <a:lnTo>
                    <a:pt x="2045" y="407"/>
                  </a:lnTo>
                  <a:lnTo>
                    <a:pt x="2053" y="407"/>
                  </a:lnTo>
                  <a:lnTo>
                    <a:pt x="2068" y="407"/>
                  </a:lnTo>
                  <a:lnTo>
                    <a:pt x="2092" y="399"/>
                  </a:lnTo>
                  <a:lnTo>
                    <a:pt x="2092" y="399"/>
                  </a:lnTo>
                  <a:lnTo>
                    <a:pt x="2068" y="384"/>
                  </a:lnTo>
                  <a:lnTo>
                    <a:pt x="2053" y="376"/>
                  </a:lnTo>
                  <a:lnTo>
                    <a:pt x="2045" y="352"/>
                  </a:lnTo>
                  <a:lnTo>
                    <a:pt x="2013" y="344"/>
                  </a:lnTo>
                  <a:lnTo>
                    <a:pt x="2013" y="344"/>
                  </a:lnTo>
                  <a:lnTo>
                    <a:pt x="1997" y="352"/>
                  </a:lnTo>
                  <a:lnTo>
                    <a:pt x="1981" y="376"/>
                  </a:lnTo>
                  <a:lnTo>
                    <a:pt x="1949" y="376"/>
                  </a:lnTo>
                  <a:lnTo>
                    <a:pt x="1949" y="376"/>
                  </a:lnTo>
                  <a:lnTo>
                    <a:pt x="1917" y="384"/>
                  </a:lnTo>
                  <a:lnTo>
                    <a:pt x="1909" y="399"/>
                  </a:lnTo>
                  <a:lnTo>
                    <a:pt x="1885" y="384"/>
                  </a:lnTo>
                  <a:lnTo>
                    <a:pt x="1885" y="352"/>
                  </a:lnTo>
                  <a:lnTo>
                    <a:pt x="1885" y="344"/>
                  </a:lnTo>
                  <a:lnTo>
                    <a:pt x="1885" y="328"/>
                  </a:lnTo>
                  <a:lnTo>
                    <a:pt x="1885" y="312"/>
                  </a:lnTo>
                  <a:lnTo>
                    <a:pt x="1909" y="296"/>
                  </a:lnTo>
                  <a:lnTo>
                    <a:pt x="1909" y="280"/>
                  </a:lnTo>
                  <a:lnTo>
                    <a:pt x="1917" y="280"/>
                  </a:lnTo>
                  <a:lnTo>
                    <a:pt x="1917" y="280"/>
                  </a:lnTo>
                  <a:lnTo>
                    <a:pt x="1949" y="280"/>
                  </a:lnTo>
                  <a:lnTo>
                    <a:pt x="1965" y="248"/>
                  </a:lnTo>
                  <a:lnTo>
                    <a:pt x="1981" y="240"/>
                  </a:lnTo>
                  <a:lnTo>
                    <a:pt x="1981" y="216"/>
                  </a:lnTo>
                  <a:lnTo>
                    <a:pt x="1997" y="176"/>
                  </a:lnTo>
                  <a:lnTo>
                    <a:pt x="1997" y="152"/>
                  </a:lnTo>
                  <a:lnTo>
                    <a:pt x="1997" y="136"/>
                  </a:lnTo>
                  <a:lnTo>
                    <a:pt x="1997" y="136"/>
                  </a:lnTo>
                  <a:lnTo>
                    <a:pt x="1997" y="120"/>
                  </a:lnTo>
                  <a:lnTo>
                    <a:pt x="1981" y="104"/>
                  </a:lnTo>
                  <a:lnTo>
                    <a:pt x="1981" y="80"/>
                  </a:lnTo>
                  <a:lnTo>
                    <a:pt x="1965" y="64"/>
                  </a:lnTo>
                  <a:lnTo>
                    <a:pt x="1965" y="56"/>
                  </a:lnTo>
                  <a:lnTo>
                    <a:pt x="1965" y="56"/>
                  </a:lnTo>
                  <a:lnTo>
                    <a:pt x="1981" y="48"/>
                  </a:lnTo>
                  <a:lnTo>
                    <a:pt x="1997" y="24"/>
                  </a:lnTo>
                  <a:lnTo>
                    <a:pt x="2013" y="24"/>
                  </a:lnTo>
                  <a:lnTo>
                    <a:pt x="2037" y="16"/>
                  </a:lnTo>
                  <a:lnTo>
                    <a:pt x="2045" y="0"/>
                  </a:lnTo>
                  <a:lnTo>
                    <a:pt x="2068" y="0"/>
                  </a:lnTo>
                  <a:lnTo>
                    <a:pt x="2092" y="0"/>
                  </a:lnTo>
                  <a:lnTo>
                    <a:pt x="2108" y="0"/>
                  </a:lnTo>
                  <a:lnTo>
                    <a:pt x="2140" y="16"/>
                  </a:lnTo>
                  <a:lnTo>
                    <a:pt x="2148" y="16"/>
                  </a:lnTo>
                  <a:lnTo>
                    <a:pt x="2172" y="16"/>
                  </a:lnTo>
                  <a:lnTo>
                    <a:pt x="2180" y="16"/>
                  </a:lnTo>
                  <a:lnTo>
                    <a:pt x="2196" y="16"/>
                  </a:lnTo>
                  <a:lnTo>
                    <a:pt x="2204" y="24"/>
                  </a:lnTo>
                  <a:lnTo>
                    <a:pt x="2204" y="48"/>
                  </a:lnTo>
                  <a:lnTo>
                    <a:pt x="2236" y="56"/>
                  </a:lnTo>
                  <a:lnTo>
                    <a:pt x="2236" y="56"/>
                  </a:lnTo>
                  <a:lnTo>
                    <a:pt x="2284" y="112"/>
                  </a:lnTo>
                  <a:lnTo>
                    <a:pt x="2300" y="120"/>
                  </a:lnTo>
                  <a:lnTo>
                    <a:pt x="2300" y="136"/>
                  </a:lnTo>
                  <a:lnTo>
                    <a:pt x="2308" y="136"/>
                  </a:lnTo>
                  <a:lnTo>
                    <a:pt x="2332" y="136"/>
                  </a:lnTo>
                  <a:lnTo>
                    <a:pt x="2364" y="136"/>
                  </a:lnTo>
                  <a:lnTo>
                    <a:pt x="2380" y="136"/>
                  </a:lnTo>
                  <a:lnTo>
                    <a:pt x="2396" y="136"/>
                  </a:lnTo>
                  <a:lnTo>
                    <a:pt x="2420" y="136"/>
                  </a:lnTo>
                  <a:lnTo>
                    <a:pt x="2436" y="136"/>
                  </a:lnTo>
                  <a:lnTo>
                    <a:pt x="2444" y="136"/>
                  </a:lnTo>
                  <a:lnTo>
                    <a:pt x="2468" y="152"/>
                  </a:lnTo>
                  <a:lnTo>
                    <a:pt x="2468" y="152"/>
                  </a:lnTo>
                  <a:lnTo>
                    <a:pt x="2484" y="160"/>
                  </a:lnTo>
                  <a:lnTo>
                    <a:pt x="2484" y="176"/>
                  </a:lnTo>
                  <a:lnTo>
                    <a:pt x="2508" y="176"/>
                  </a:lnTo>
                  <a:lnTo>
                    <a:pt x="2532" y="176"/>
                  </a:lnTo>
                  <a:lnTo>
                    <a:pt x="2540" y="176"/>
                  </a:lnTo>
                  <a:lnTo>
                    <a:pt x="2548" y="160"/>
                  </a:lnTo>
                  <a:lnTo>
                    <a:pt x="2564" y="152"/>
                  </a:lnTo>
                  <a:lnTo>
                    <a:pt x="2572" y="136"/>
                  </a:lnTo>
                  <a:lnTo>
                    <a:pt x="2588" y="136"/>
                  </a:lnTo>
                  <a:lnTo>
                    <a:pt x="2612" y="112"/>
                  </a:lnTo>
                  <a:lnTo>
                    <a:pt x="2612" y="104"/>
                  </a:lnTo>
                  <a:lnTo>
                    <a:pt x="2620" y="112"/>
                  </a:lnTo>
                  <a:lnTo>
                    <a:pt x="2628" y="120"/>
                  </a:lnTo>
                  <a:lnTo>
                    <a:pt x="2644" y="136"/>
                  </a:lnTo>
                  <a:lnTo>
                    <a:pt x="2660" y="160"/>
                  </a:lnTo>
                  <a:lnTo>
                    <a:pt x="2660" y="176"/>
                  </a:lnTo>
                  <a:lnTo>
                    <a:pt x="2660" y="224"/>
                  </a:lnTo>
                  <a:lnTo>
                    <a:pt x="2668" y="248"/>
                  </a:lnTo>
                  <a:lnTo>
                    <a:pt x="2668" y="280"/>
                  </a:lnTo>
                  <a:lnTo>
                    <a:pt x="2668" y="296"/>
                  </a:lnTo>
                  <a:lnTo>
                    <a:pt x="2660" y="296"/>
                  </a:lnTo>
                  <a:lnTo>
                    <a:pt x="2644" y="296"/>
                  </a:lnTo>
                  <a:lnTo>
                    <a:pt x="2628" y="296"/>
                  </a:lnTo>
                  <a:lnTo>
                    <a:pt x="2628" y="296"/>
                  </a:lnTo>
                  <a:lnTo>
                    <a:pt x="2620" y="296"/>
                  </a:lnTo>
                  <a:lnTo>
                    <a:pt x="2612" y="312"/>
                  </a:lnTo>
                  <a:lnTo>
                    <a:pt x="2588" y="312"/>
                  </a:lnTo>
                  <a:lnTo>
                    <a:pt x="2612" y="328"/>
                  </a:lnTo>
                  <a:lnTo>
                    <a:pt x="2620" y="352"/>
                  </a:lnTo>
                  <a:lnTo>
                    <a:pt x="2644" y="384"/>
                  </a:lnTo>
                  <a:lnTo>
                    <a:pt x="2644" y="399"/>
                  </a:lnTo>
                  <a:lnTo>
                    <a:pt x="2644" y="407"/>
                  </a:lnTo>
                  <a:lnTo>
                    <a:pt x="2644" y="423"/>
                  </a:lnTo>
                  <a:lnTo>
                    <a:pt x="2644" y="439"/>
                  </a:lnTo>
                  <a:lnTo>
                    <a:pt x="2644" y="439"/>
                  </a:lnTo>
                  <a:lnTo>
                    <a:pt x="2620" y="439"/>
                  </a:lnTo>
                  <a:lnTo>
                    <a:pt x="2612" y="439"/>
                  </a:lnTo>
                  <a:lnTo>
                    <a:pt x="2612" y="471"/>
                  </a:lnTo>
                  <a:lnTo>
                    <a:pt x="2612" y="479"/>
                  </a:lnTo>
                  <a:lnTo>
                    <a:pt x="2612" y="495"/>
                  </a:lnTo>
                  <a:lnTo>
                    <a:pt x="2588" y="511"/>
                  </a:lnTo>
                  <a:lnTo>
                    <a:pt x="2572" y="511"/>
                  </a:lnTo>
                  <a:lnTo>
                    <a:pt x="2548" y="527"/>
                  </a:lnTo>
                  <a:lnTo>
                    <a:pt x="2548" y="543"/>
                  </a:lnTo>
                  <a:lnTo>
                    <a:pt x="2564" y="559"/>
                  </a:lnTo>
                  <a:lnTo>
                    <a:pt x="2572" y="559"/>
                  </a:lnTo>
                  <a:lnTo>
                    <a:pt x="2572" y="575"/>
                  </a:lnTo>
                  <a:lnTo>
                    <a:pt x="2564" y="575"/>
                  </a:lnTo>
                  <a:lnTo>
                    <a:pt x="2548" y="575"/>
                  </a:lnTo>
                  <a:lnTo>
                    <a:pt x="2540" y="575"/>
                  </a:lnTo>
                  <a:lnTo>
                    <a:pt x="2532" y="575"/>
                  </a:lnTo>
                  <a:lnTo>
                    <a:pt x="2508" y="575"/>
                  </a:lnTo>
                  <a:lnTo>
                    <a:pt x="2492" y="575"/>
                  </a:lnTo>
                  <a:lnTo>
                    <a:pt x="2492" y="591"/>
                  </a:lnTo>
                  <a:lnTo>
                    <a:pt x="2492" y="607"/>
                  </a:lnTo>
                  <a:lnTo>
                    <a:pt x="2492" y="639"/>
                  </a:lnTo>
                  <a:lnTo>
                    <a:pt x="2484" y="639"/>
                  </a:lnTo>
                  <a:lnTo>
                    <a:pt x="2468" y="671"/>
                  </a:lnTo>
                  <a:lnTo>
                    <a:pt x="2444" y="687"/>
                  </a:lnTo>
                  <a:lnTo>
                    <a:pt x="2444" y="703"/>
                  </a:lnTo>
                  <a:lnTo>
                    <a:pt x="2436" y="703"/>
                  </a:lnTo>
                  <a:lnTo>
                    <a:pt x="2420" y="703"/>
                  </a:lnTo>
                  <a:lnTo>
                    <a:pt x="2396" y="727"/>
                  </a:lnTo>
                  <a:lnTo>
                    <a:pt x="2396" y="751"/>
                  </a:lnTo>
                  <a:lnTo>
                    <a:pt x="2380" y="759"/>
                  </a:lnTo>
                  <a:lnTo>
                    <a:pt x="2364" y="775"/>
                  </a:lnTo>
                  <a:lnTo>
                    <a:pt x="2356" y="807"/>
                  </a:lnTo>
                  <a:lnTo>
                    <a:pt x="2332" y="807"/>
                  </a:lnTo>
                  <a:lnTo>
                    <a:pt x="2332" y="815"/>
                  </a:lnTo>
                  <a:lnTo>
                    <a:pt x="2332" y="807"/>
                  </a:lnTo>
                  <a:lnTo>
                    <a:pt x="2332" y="807"/>
                  </a:lnTo>
                  <a:lnTo>
                    <a:pt x="2332" y="775"/>
                  </a:lnTo>
                  <a:lnTo>
                    <a:pt x="2332" y="767"/>
                  </a:lnTo>
                  <a:lnTo>
                    <a:pt x="2332" y="767"/>
                  </a:lnTo>
                  <a:lnTo>
                    <a:pt x="2332" y="759"/>
                  </a:lnTo>
                  <a:lnTo>
                    <a:pt x="2332" y="727"/>
                  </a:lnTo>
                  <a:lnTo>
                    <a:pt x="2332" y="703"/>
                  </a:lnTo>
                  <a:lnTo>
                    <a:pt x="2332" y="687"/>
                  </a:lnTo>
                  <a:lnTo>
                    <a:pt x="2332" y="687"/>
                  </a:lnTo>
                  <a:lnTo>
                    <a:pt x="2308" y="671"/>
                  </a:lnTo>
                  <a:lnTo>
                    <a:pt x="2300" y="671"/>
                  </a:lnTo>
                  <a:lnTo>
                    <a:pt x="2284" y="687"/>
                  </a:lnTo>
                  <a:lnTo>
                    <a:pt x="2276" y="703"/>
                  </a:lnTo>
                  <a:lnTo>
                    <a:pt x="2276" y="727"/>
                  </a:lnTo>
                  <a:lnTo>
                    <a:pt x="2268" y="751"/>
                  </a:lnTo>
                  <a:lnTo>
                    <a:pt x="2236" y="767"/>
                  </a:lnTo>
                  <a:lnTo>
                    <a:pt x="2236" y="807"/>
                  </a:lnTo>
                  <a:lnTo>
                    <a:pt x="2236" y="807"/>
                  </a:lnTo>
                  <a:lnTo>
                    <a:pt x="2204" y="815"/>
                  </a:lnTo>
                  <a:lnTo>
                    <a:pt x="2196" y="847"/>
                  </a:lnTo>
                  <a:lnTo>
                    <a:pt x="2172" y="847"/>
                  </a:lnTo>
                  <a:lnTo>
                    <a:pt x="2172" y="863"/>
                  </a:lnTo>
                  <a:lnTo>
                    <a:pt x="2172" y="863"/>
                  </a:lnTo>
                  <a:lnTo>
                    <a:pt x="2180" y="871"/>
                  </a:lnTo>
                  <a:lnTo>
                    <a:pt x="2196" y="871"/>
                  </a:lnTo>
                  <a:lnTo>
                    <a:pt x="2196" y="902"/>
                  </a:lnTo>
                  <a:lnTo>
                    <a:pt x="2204" y="871"/>
                  </a:lnTo>
                  <a:lnTo>
                    <a:pt x="2236" y="871"/>
                  </a:lnTo>
                  <a:lnTo>
                    <a:pt x="2236" y="871"/>
                  </a:lnTo>
                  <a:lnTo>
                    <a:pt x="2236" y="910"/>
                  </a:lnTo>
                  <a:lnTo>
                    <a:pt x="2268" y="918"/>
                  </a:lnTo>
                  <a:lnTo>
                    <a:pt x="2276" y="918"/>
                  </a:lnTo>
                  <a:lnTo>
                    <a:pt x="2300" y="918"/>
                  </a:lnTo>
                  <a:lnTo>
                    <a:pt x="2300" y="910"/>
                  </a:lnTo>
                  <a:lnTo>
                    <a:pt x="2308" y="902"/>
                  </a:lnTo>
                  <a:lnTo>
                    <a:pt x="2332" y="871"/>
                  </a:lnTo>
                  <a:lnTo>
                    <a:pt x="2332" y="863"/>
                  </a:lnTo>
                  <a:lnTo>
                    <a:pt x="2332" y="863"/>
                  </a:lnTo>
                  <a:lnTo>
                    <a:pt x="2380" y="863"/>
                  </a:lnTo>
                  <a:lnTo>
                    <a:pt x="2396" y="863"/>
                  </a:lnTo>
                  <a:lnTo>
                    <a:pt x="2420" y="863"/>
                  </a:lnTo>
                  <a:lnTo>
                    <a:pt x="2436" y="871"/>
                  </a:lnTo>
                  <a:lnTo>
                    <a:pt x="2436" y="902"/>
                  </a:lnTo>
                  <a:lnTo>
                    <a:pt x="2420" y="902"/>
                  </a:lnTo>
                  <a:lnTo>
                    <a:pt x="2396" y="902"/>
                  </a:lnTo>
                  <a:lnTo>
                    <a:pt x="2396" y="910"/>
                  </a:lnTo>
                  <a:lnTo>
                    <a:pt x="2380" y="918"/>
                  </a:lnTo>
                  <a:lnTo>
                    <a:pt x="2364" y="926"/>
                  </a:lnTo>
                  <a:lnTo>
                    <a:pt x="2356" y="934"/>
                  </a:lnTo>
                  <a:lnTo>
                    <a:pt x="2356" y="950"/>
                  </a:lnTo>
                  <a:lnTo>
                    <a:pt x="2332" y="950"/>
                  </a:lnTo>
                  <a:lnTo>
                    <a:pt x="2332" y="958"/>
                  </a:lnTo>
                  <a:lnTo>
                    <a:pt x="2332" y="966"/>
                  </a:lnTo>
                  <a:lnTo>
                    <a:pt x="2332" y="998"/>
                  </a:lnTo>
                  <a:lnTo>
                    <a:pt x="2308" y="1022"/>
                  </a:lnTo>
                  <a:lnTo>
                    <a:pt x="2308" y="1038"/>
                  </a:lnTo>
                  <a:lnTo>
                    <a:pt x="2332" y="1038"/>
                  </a:lnTo>
                  <a:lnTo>
                    <a:pt x="2332" y="1046"/>
                  </a:lnTo>
                  <a:lnTo>
                    <a:pt x="2364" y="1046"/>
                  </a:lnTo>
                  <a:lnTo>
                    <a:pt x="2380" y="1046"/>
                  </a:lnTo>
                  <a:lnTo>
                    <a:pt x="2396" y="1054"/>
                  </a:lnTo>
                  <a:lnTo>
                    <a:pt x="2396" y="1094"/>
                  </a:lnTo>
                  <a:lnTo>
                    <a:pt x="2420" y="1094"/>
                  </a:lnTo>
                  <a:lnTo>
                    <a:pt x="2436" y="1110"/>
                  </a:lnTo>
                  <a:lnTo>
                    <a:pt x="2444" y="1134"/>
                  </a:lnTo>
                  <a:lnTo>
                    <a:pt x="2444" y="1142"/>
                  </a:lnTo>
                  <a:lnTo>
                    <a:pt x="2468" y="1142"/>
                  </a:lnTo>
                  <a:lnTo>
                    <a:pt x="2468" y="1142"/>
                  </a:lnTo>
                  <a:lnTo>
                    <a:pt x="2484" y="1158"/>
                  </a:lnTo>
                  <a:lnTo>
                    <a:pt x="2492" y="1158"/>
                  </a:lnTo>
                  <a:lnTo>
                    <a:pt x="2508" y="1182"/>
                  </a:lnTo>
                  <a:lnTo>
                    <a:pt x="2436" y="1182"/>
                  </a:lnTo>
                  <a:lnTo>
                    <a:pt x="2444" y="1182"/>
                  </a:lnTo>
                  <a:lnTo>
                    <a:pt x="2468" y="1190"/>
                  </a:lnTo>
                  <a:lnTo>
                    <a:pt x="2492" y="1198"/>
                  </a:lnTo>
                  <a:lnTo>
                    <a:pt x="2508" y="1198"/>
                  </a:lnTo>
                  <a:lnTo>
                    <a:pt x="2508" y="1222"/>
                  </a:lnTo>
                  <a:lnTo>
                    <a:pt x="2508" y="1230"/>
                  </a:lnTo>
                  <a:lnTo>
                    <a:pt x="2492" y="1254"/>
                  </a:lnTo>
                  <a:lnTo>
                    <a:pt x="2484" y="1254"/>
                  </a:lnTo>
                  <a:lnTo>
                    <a:pt x="2468" y="1270"/>
                  </a:lnTo>
                  <a:lnTo>
                    <a:pt x="2468" y="1286"/>
                  </a:lnTo>
                  <a:lnTo>
                    <a:pt x="2484" y="1286"/>
                  </a:lnTo>
                  <a:lnTo>
                    <a:pt x="2492" y="1270"/>
                  </a:lnTo>
                  <a:lnTo>
                    <a:pt x="2508" y="1270"/>
                  </a:lnTo>
                  <a:lnTo>
                    <a:pt x="2532" y="1270"/>
                  </a:lnTo>
                  <a:lnTo>
                    <a:pt x="2540" y="1270"/>
                  </a:lnTo>
                  <a:lnTo>
                    <a:pt x="2548" y="1270"/>
                  </a:lnTo>
                  <a:lnTo>
                    <a:pt x="2548" y="1286"/>
                  </a:lnTo>
                  <a:lnTo>
                    <a:pt x="2540" y="1286"/>
                  </a:lnTo>
                  <a:lnTo>
                    <a:pt x="2532" y="1286"/>
                  </a:lnTo>
                  <a:lnTo>
                    <a:pt x="2532" y="1302"/>
                  </a:lnTo>
                  <a:lnTo>
                    <a:pt x="2564" y="1286"/>
                  </a:lnTo>
                  <a:lnTo>
                    <a:pt x="2564" y="1302"/>
                  </a:lnTo>
                  <a:lnTo>
                    <a:pt x="2548" y="1318"/>
                  </a:lnTo>
                  <a:lnTo>
                    <a:pt x="2548" y="1318"/>
                  </a:lnTo>
                  <a:lnTo>
                    <a:pt x="2548" y="1350"/>
                  </a:lnTo>
                  <a:lnTo>
                    <a:pt x="2548" y="1366"/>
                  </a:lnTo>
                  <a:lnTo>
                    <a:pt x="2548" y="1374"/>
                  </a:lnTo>
                  <a:lnTo>
                    <a:pt x="2540" y="1374"/>
                  </a:lnTo>
                  <a:lnTo>
                    <a:pt x="2540" y="1366"/>
                  </a:lnTo>
                  <a:lnTo>
                    <a:pt x="2532" y="1374"/>
                  </a:lnTo>
                  <a:lnTo>
                    <a:pt x="2532" y="1382"/>
                  </a:lnTo>
                  <a:lnTo>
                    <a:pt x="2532" y="1397"/>
                  </a:lnTo>
                  <a:lnTo>
                    <a:pt x="2508" y="1429"/>
                  </a:lnTo>
                  <a:lnTo>
                    <a:pt x="2508" y="1445"/>
                  </a:lnTo>
                  <a:lnTo>
                    <a:pt x="2508" y="1445"/>
                  </a:lnTo>
                  <a:lnTo>
                    <a:pt x="2508" y="1461"/>
                  </a:lnTo>
                  <a:lnTo>
                    <a:pt x="2492" y="1477"/>
                  </a:lnTo>
                  <a:lnTo>
                    <a:pt x="2484" y="1477"/>
                  </a:lnTo>
                  <a:lnTo>
                    <a:pt x="2484" y="1485"/>
                  </a:lnTo>
                  <a:lnTo>
                    <a:pt x="2492" y="1485"/>
                  </a:lnTo>
                  <a:lnTo>
                    <a:pt x="2492" y="1517"/>
                  </a:lnTo>
                  <a:lnTo>
                    <a:pt x="2492" y="1517"/>
                  </a:lnTo>
                  <a:lnTo>
                    <a:pt x="2484" y="1533"/>
                  </a:lnTo>
                  <a:lnTo>
                    <a:pt x="2468" y="1549"/>
                  </a:lnTo>
                  <a:lnTo>
                    <a:pt x="2468" y="1557"/>
                  </a:lnTo>
                  <a:lnTo>
                    <a:pt x="2468" y="1573"/>
                  </a:lnTo>
                  <a:lnTo>
                    <a:pt x="2468" y="1581"/>
                  </a:lnTo>
                  <a:lnTo>
                    <a:pt x="2468" y="1605"/>
                  </a:lnTo>
                  <a:lnTo>
                    <a:pt x="2444" y="1621"/>
                  </a:lnTo>
                  <a:lnTo>
                    <a:pt x="2420" y="1645"/>
                  </a:lnTo>
                  <a:lnTo>
                    <a:pt x="2396" y="1661"/>
                  </a:lnTo>
                  <a:lnTo>
                    <a:pt x="2396" y="1685"/>
                  </a:lnTo>
                  <a:lnTo>
                    <a:pt x="2364" y="1709"/>
                  </a:lnTo>
                  <a:lnTo>
                    <a:pt x="2364" y="1717"/>
                  </a:lnTo>
                  <a:lnTo>
                    <a:pt x="2356" y="1717"/>
                  </a:lnTo>
                  <a:lnTo>
                    <a:pt x="2332" y="1733"/>
                  </a:lnTo>
                  <a:lnTo>
                    <a:pt x="2308" y="1741"/>
                  </a:lnTo>
                  <a:lnTo>
                    <a:pt x="2300" y="1741"/>
                  </a:lnTo>
                  <a:lnTo>
                    <a:pt x="2284" y="1741"/>
                  </a:lnTo>
                  <a:lnTo>
                    <a:pt x="2276" y="1757"/>
                  </a:lnTo>
                  <a:lnTo>
                    <a:pt x="2236" y="1757"/>
                  </a:lnTo>
                  <a:lnTo>
                    <a:pt x="2236" y="1781"/>
                  </a:lnTo>
                  <a:lnTo>
                    <a:pt x="2236" y="1781"/>
                  </a:lnTo>
                  <a:lnTo>
                    <a:pt x="2204" y="1781"/>
                  </a:lnTo>
                  <a:lnTo>
                    <a:pt x="2204" y="1781"/>
                  </a:lnTo>
                  <a:lnTo>
                    <a:pt x="2196" y="1757"/>
                  </a:lnTo>
                  <a:lnTo>
                    <a:pt x="2196" y="1781"/>
                  </a:lnTo>
                  <a:lnTo>
                    <a:pt x="2196" y="1781"/>
                  </a:lnTo>
                  <a:lnTo>
                    <a:pt x="2196" y="1797"/>
                  </a:lnTo>
                  <a:lnTo>
                    <a:pt x="2196" y="1805"/>
                  </a:lnTo>
                  <a:lnTo>
                    <a:pt x="2180" y="1805"/>
                  </a:lnTo>
                  <a:lnTo>
                    <a:pt x="2172" y="1797"/>
                  </a:lnTo>
                  <a:lnTo>
                    <a:pt x="2172" y="1805"/>
                  </a:lnTo>
                  <a:lnTo>
                    <a:pt x="2172" y="1821"/>
                  </a:lnTo>
                  <a:lnTo>
                    <a:pt x="2148" y="1821"/>
                  </a:lnTo>
                  <a:lnTo>
                    <a:pt x="2140" y="1837"/>
                  </a:lnTo>
                  <a:lnTo>
                    <a:pt x="2108" y="1837"/>
                  </a:lnTo>
                  <a:lnTo>
                    <a:pt x="2108" y="1845"/>
                  </a:lnTo>
                  <a:lnTo>
                    <a:pt x="2068" y="1861"/>
                  </a:lnTo>
                  <a:lnTo>
                    <a:pt x="2045" y="1877"/>
                  </a:lnTo>
                  <a:lnTo>
                    <a:pt x="2037" y="1892"/>
                  </a:lnTo>
                  <a:lnTo>
                    <a:pt x="2013" y="1892"/>
                  </a:lnTo>
                  <a:lnTo>
                    <a:pt x="2013" y="1900"/>
                  </a:lnTo>
                  <a:lnTo>
                    <a:pt x="2037" y="1900"/>
                  </a:lnTo>
                  <a:lnTo>
                    <a:pt x="2037" y="1908"/>
                  </a:lnTo>
                  <a:lnTo>
                    <a:pt x="2037" y="1932"/>
                  </a:lnTo>
                  <a:lnTo>
                    <a:pt x="2013" y="1932"/>
                  </a:lnTo>
                  <a:lnTo>
                    <a:pt x="2013" y="1932"/>
                  </a:lnTo>
                  <a:lnTo>
                    <a:pt x="1997" y="1900"/>
                  </a:lnTo>
                  <a:lnTo>
                    <a:pt x="1981" y="1900"/>
                  </a:lnTo>
                  <a:lnTo>
                    <a:pt x="1997" y="1892"/>
                  </a:lnTo>
                  <a:lnTo>
                    <a:pt x="1997" y="1877"/>
                  </a:lnTo>
                  <a:lnTo>
                    <a:pt x="1981" y="1861"/>
                  </a:lnTo>
                  <a:lnTo>
                    <a:pt x="1965" y="1877"/>
                  </a:lnTo>
                  <a:lnTo>
                    <a:pt x="1949" y="1892"/>
                  </a:lnTo>
                  <a:lnTo>
                    <a:pt x="1949" y="1877"/>
                  </a:lnTo>
                  <a:lnTo>
                    <a:pt x="1917" y="1877"/>
                  </a:lnTo>
                  <a:lnTo>
                    <a:pt x="1909" y="1892"/>
                  </a:lnTo>
                  <a:lnTo>
                    <a:pt x="1885" y="1892"/>
                  </a:lnTo>
                  <a:lnTo>
                    <a:pt x="1877" y="1892"/>
                  </a:lnTo>
                  <a:lnTo>
                    <a:pt x="1853" y="1892"/>
                  </a:lnTo>
                  <a:lnTo>
                    <a:pt x="1845" y="1892"/>
                  </a:lnTo>
                  <a:lnTo>
                    <a:pt x="1821" y="1892"/>
                  </a:lnTo>
                  <a:lnTo>
                    <a:pt x="1821" y="1892"/>
                  </a:lnTo>
                  <a:lnTo>
                    <a:pt x="1789" y="1861"/>
                  </a:lnTo>
                  <a:lnTo>
                    <a:pt x="1821" y="1837"/>
                  </a:lnTo>
                  <a:lnTo>
                    <a:pt x="1773" y="1821"/>
                  </a:lnTo>
                  <a:lnTo>
                    <a:pt x="1717" y="1821"/>
                  </a:lnTo>
                  <a:lnTo>
                    <a:pt x="1685" y="1845"/>
                  </a:lnTo>
                  <a:lnTo>
                    <a:pt x="1677" y="1861"/>
                  </a:lnTo>
                  <a:lnTo>
                    <a:pt x="1661" y="1861"/>
                  </a:lnTo>
                  <a:lnTo>
                    <a:pt x="1661" y="1877"/>
                  </a:lnTo>
                  <a:lnTo>
                    <a:pt x="1629" y="1877"/>
                  </a:lnTo>
                  <a:lnTo>
                    <a:pt x="1621" y="1877"/>
                  </a:lnTo>
                  <a:lnTo>
                    <a:pt x="1613" y="1877"/>
                  </a:lnTo>
                  <a:lnTo>
                    <a:pt x="1613" y="1861"/>
                  </a:lnTo>
                  <a:lnTo>
                    <a:pt x="1589" y="1861"/>
                  </a:lnTo>
                  <a:lnTo>
                    <a:pt x="1581" y="1877"/>
                  </a:lnTo>
                  <a:lnTo>
                    <a:pt x="1565" y="1861"/>
                  </a:lnTo>
                  <a:lnTo>
                    <a:pt x="1533" y="1892"/>
                  </a:lnTo>
                  <a:lnTo>
                    <a:pt x="1525" y="1892"/>
                  </a:lnTo>
                  <a:lnTo>
                    <a:pt x="1517" y="1892"/>
                  </a:lnTo>
                  <a:lnTo>
                    <a:pt x="1509" y="1892"/>
                  </a:lnTo>
                  <a:lnTo>
                    <a:pt x="1509" y="1900"/>
                  </a:lnTo>
                  <a:lnTo>
                    <a:pt x="1517" y="1900"/>
                  </a:lnTo>
                  <a:lnTo>
                    <a:pt x="1517" y="1908"/>
                  </a:lnTo>
                  <a:lnTo>
                    <a:pt x="1517" y="1956"/>
                  </a:lnTo>
                  <a:lnTo>
                    <a:pt x="1485" y="1948"/>
                  </a:lnTo>
                  <a:lnTo>
                    <a:pt x="1469" y="1908"/>
                  </a:lnTo>
                  <a:lnTo>
                    <a:pt x="1469" y="1932"/>
                  </a:lnTo>
                  <a:lnTo>
                    <a:pt x="1445" y="1932"/>
                  </a:lnTo>
                  <a:lnTo>
                    <a:pt x="1437" y="1948"/>
                  </a:lnTo>
                  <a:lnTo>
                    <a:pt x="1421" y="1948"/>
                  </a:lnTo>
                  <a:lnTo>
                    <a:pt x="1413" y="1932"/>
                  </a:lnTo>
                  <a:lnTo>
                    <a:pt x="1413" y="1908"/>
                  </a:lnTo>
                  <a:lnTo>
                    <a:pt x="1398" y="1900"/>
                  </a:lnTo>
                  <a:lnTo>
                    <a:pt x="1382" y="1900"/>
                  </a:lnTo>
                  <a:lnTo>
                    <a:pt x="1382" y="1900"/>
                  </a:lnTo>
                  <a:lnTo>
                    <a:pt x="1382" y="1877"/>
                  </a:lnTo>
                  <a:lnTo>
                    <a:pt x="1382" y="1861"/>
                  </a:lnTo>
                  <a:lnTo>
                    <a:pt x="1382" y="1845"/>
                  </a:lnTo>
                  <a:lnTo>
                    <a:pt x="1342" y="1861"/>
                  </a:lnTo>
                  <a:lnTo>
                    <a:pt x="1326" y="1821"/>
                  </a:lnTo>
                  <a:lnTo>
                    <a:pt x="1326" y="1821"/>
                  </a:lnTo>
                  <a:lnTo>
                    <a:pt x="1302" y="1821"/>
                  </a:lnTo>
                  <a:lnTo>
                    <a:pt x="1294" y="1821"/>
                  </a:lnTo>
                  <a:lnTo>
                    <a:pt x="1278" y="1821"/>
                  </a:lnTo>
                  <a:lnTo>
                    <a:pt x="1254" y="1797"/>
                  </a:lnTo>
                  <a:lnTo>
                    <a:pt x="1246" y="1781"/>
                  </a:lnTo>
                  <a:lnTo>
                    <a:pt x="1246" y="1781"/>
                  </a:lnTo>
                  <a:lnTo>
                    <a:pt x="1302" y="1717"/>
                  </a:lnTo>
                  <a:lnTo>
                    <a:pt x="1326" y="1661"/>
                  </a:lnTo>
                  <a:lnTo>
                    <a:pt x="1326" y="1661"/>
                  </a:lnTo>
                  <a:lnTo>
                    <a:pt x="1302" y="1645"/>
                  </a:lnTo>
                  <a:lnTo>
                    <a:pt x="1294" y="1629"/>
                  </a:lnTo>
                  <a:lnTo>
                    <a:pt x="1294" y="1621"/>
                  </a:lnTo>
                  <a:lnTo>
                    <a:pt x="1254" y="1581"/>
                  </a:lnTo>
                  <a:lnTo>
                    <a:pt x="1238" y="1573"/>
                  </a:lnTo>
                  <a:lnTo>
                    <a:pt x="1222" y="1581"/>
                  </a:lnTo>
                  <a:lnTo>
                    <a:pt x="1206" y="1581"/>
                  </a:lnTo>
                  <a:lnTo>
                    <a:pt x="1190" y="1581"/>
                  </a:lnTo>
                  <a:lnTo>
                    <a:pt x="1182" y="1573"/>
                  </a:lnTo>
                  <a:lnTo>
                    <a:pt x="1182" y="1557"/>
                  </a:lnTo>
                  <a:lnTo>
                    <a:pt x="1182" y="1557"/>
                  </a:lnTo>
                  <a:lnTo>
                    <a:pt x="1166" y="1557"/>
                  </a:lnTo>
                  <a:lnTo>
                    <a:pt x="1166" y="1549"/>
                  </a:lnTo>
                  <a:lnTo>
                    <a:pt x="1142" y="1533"/>
                  </a:lnTo>
                  <a:lnTo>
                    <a:pt x="1118" y="1549"/>
                  </a:lnTo>
                  <a:lnTo>
                    <a:pt x="1102" y="1557"/>
                  </a:lnTo>
                  <a:lnTo>
                    <a:pt x="1078" y="1549"/>
                  </a:lnTo>
                  <a:lnTo>
                    <a:pt x="1046" y="1549"/>
                  </a:lnTo>
                  <a:lnTo>
                    <a:pt x="1038" y="1557"/>
                  </a:lnTo>
                  <a:lnTo>
                    <a:pt x="1006" y="1557"/>
                  </a:lnTo>
                  <a:lnTo>
                    <a:pt x="990" y="1557"/>
                  </a:lnTo>
                  <a:lnTo>
                    <a:pt x="982" y="1573"/>
                  </a:lnTo>
                  <a:lnTo>
                    <a:pt x="982" y="1581"/>
                  </a:lnTo>
                  <a:lnTo>
                    <a:pt x="958" y="1605"/>
                  </a:lnTo>
                  <a:lnTo>
                    <a:pt x="918" y="1613"/>
                  </a:lnTo>
                  <a:lnTo>
                    <a:pt x="902" y="1613"/>
                  </a:lnTo>
                  <a:lnTo>
                    <a:pt x="886" y="1613"/>
                  </a:lnTo>
                  <a:lnTo>
                    <a:pt x="862" y="1613"/>
                  </a:lnTo>
                  <a:lnTo>
                    <a:pt x="854" y="1613"/>
                  </a:lnTo>
                  <a:lnTo>
                    <a:pt x="822" y="1605"/>
                  </a:lnTo>
                  <a:lnTo>
                    <a:pt x="814" y="1581"/>
                  </a:lnTo>
                  <a:lnTo>
                    <a:pt x="798" y="1581"/>
                  </a:lnTo>
                  <a:lnTo>
                    <a:pt x="790" y="1581"/>
                  </a:lnTo>
                  <a:lnTo>
                    <a:pt x="774" y="1605"/>
                  </a:lnTo>
                  <a:lnTo>
                    <a:pt x="774" y="1613"/>
                  </a:lnTo>
                  <a:lnTo>
                    <a:pt x="751" y="1621"/>
                  </a:lnTo>
                  <a:lnTo>
                    <a:pt x="751" y="1629"/>
                  </a:lnTo>
                  <a:lnTo>
                    <a:pt x="751" y="1629"/>
                  </a:lnTo>
                  <a:lnTo>
                    <a:pt x="751" y="1621"/>
                  </a:lnTo>
                  <a:lnTo>
                    <a:pt x="727" y="1613"/>
                  </a:lnTo>
                  <a:lnTo>
                    <a:pt x="719" y="1613"/>
                  </a:lnTo>
                  <a:lnTo>
                    <a:pt x="703" y="1613"/>
                  </a:lnTo>
                  <a:lnTo>
                    <a:pt x="695" y="1613"/>
                  </a:lnTo>
                  <a:lnTo>
                    <a:pt x="687" y="1613"/>
                  </a:lnTo>
                  <a:lnTo>
                    <a:pt x="663" y="1613"/>
                  </a:lnTo>
                  <a:lnTo>
                    <a:pt x="631" y="1613"/>
                  </a:lnTo>
                  <a:lnTo>
                    <a:pt x="623" y="1605"/>
                  </a:lnTo>
                  <a:lnTo>
                    <a:pt x="599" y="1613"/>
                  </a:lnTo>
                  <a:lnTo>
                    <a:pt x="591" y="1605"/>
                  </a:lnTo>
                  <a:lnTo>
                    <a:pt x="567" y="1605"/>
                  </a:lnTo>
                  <a:lnTo>
                    <a:pt x="567" y="1581"/>
                  </a:lnTo>
                  <a:lnTo>
                    <a:pt x="559" y="1581"/>
                  </a:lnTo>
                  <a:lnTo>
                    <a:pt x="527" y="1573"/>
                  </a:lnTo>
                  <a:lnTo>
                    <a:pt x="511" y="1573"/>
                  </a:lnTo>
                  <a:lnTo>
                    <a:pt x="503" y="1557"/>
                  </a:lnTo>
                  <a:lnTo>
                    <a:pt x="479" y="1557"/>
                  </a:lnTo>
                  <a:lnTo>
                    <a:pt x="479" y="1549"/>
                  </a:lnTo>
                  <a:lnTo>
                    <a:pt x="431" y="1549"/>
                  </a:lnTo>
                  <a:lnTo>
                    <a:pt x="431" y="1533"/>
                  </a:lnTo>
                  <a:lnTo>
                    <a:pt x="431" y="1517"/>
                  </a:lnTo>
                  <a:lnTo>
                    <a:pt x="431" y="1517"/>
                  </a:lnTo>
                  <a:lnTo>
                    <a:pt x="415" y="1517"/>
                  </a:lnTo>
                  <a:lnTo>
                    <a:pt x="391" y="1485"/>
                  </a:lnTo>
                  <a:lnTo>
                    <a:pt x="391" y="1477"/>
                  </a:lnTo>
                  <a:lnTo>
                    <a:pt x="367" y="1477"/>
                  </a:lnTo>
                  <a:lnTo>
                    <a:pt x="367" y="1477"/>
                  </a:lnTo>
                  <a:lnTo>
                    <a:pt x="335" y="1477"/>
                  </a:lnTo>
                  <a:lnTo>
                    <a:pt x="327" y="1477"/>
                  </a:lnTo>
                  <a:lnTo>
                    <a:pt x="303" y="1477"/>
                  </a:lnTo>
                  <a:lnTo>
                    <a:pt x="303" y="1461"/>
                  </a:lnTo>
                  <a:lnTo>
                    <a:pt x="295" y="1445"/>
                  </a:lnTo>
                  <a:lnTo>
                    <a:pt x="271" y="1445"/>
                  </a:lnTo>
                  <a:lnTo>
                    <a:pt x="271" y="1429"/>
                  </a:lnTo>
                  <a:lnTo>
                    <a:pt x="255" y="1429"/>
                  </a:lnTo>
                  <a:lnTo>
                    <a:pt x="239" y="1421"/>
                  </a:lnTo>
                  <a:lnTo>
                    <a:pt x="207" y="1421"/>
                  </a:lnTo>
                  <a:lnTo>
                    <a:pt x="207" y="1397"/>
                  </a:lnTo>
                  <a:lnTo>
                    <a:pt x="199" y="1382"/>
                  </a:lnTo>
                  <a:lnTo>
                    <a:pt x="191" y="1350"/>
                  </a:lnTo>
                  <a:lnTo>
                    <a:pt x="191" y="1342"/>
                  </a:lnTo>
                  <a:lnTo>
                    <a:pt x="199" y="1342"/>
                  </a:lnTo>
                  <a:lnTo>
                    <a:pt x="207" y="1342"/>
                  </a:lnTo>
                  <a:lnTo>
                    <a:pt x="207" y="1318"/>
                  </a:lnTo>
                  <a:lnTo>
                    <a:pt x="207" y="1286"/>
                  </a:lnTo>
                  <a:lnTo>
                    <a:pt x="207" y="1254"/>
                  </a:lnTo>
                  <a:lnTo>
                    <a:pt x="199" y="1254"/>
                  </a:lnTo>
                  <a:lnTo>
                    <a:pt x="207" y="1222"/>
                  </a:lnTo>
                  <a:lnTo>
                    <a:pt x="239" y="1222"/>
                  </a:lnTo>
                  <a:lnTo>
                    <a:pt x="255" y="1222"/>
                  </a:lnTo>
                  <a:lnTo>
                    <a:pt x="271" y="1222"/>
                  </a:lnTo>
                  <a:lnTo>
                    <a:pt x="271" y="1206"/>
                  </a:lnTo>
                  <a:lnTo>
                    <a:pt x="271" y="1198"/>
                  </a:lnTo>
                  <a:lnTo>
                    <a:pt x="295" y="1190"/>
                  </a:lnTo>
                  <a:lnTo>
                    <a:pt x="295" y="1182"/>
                  </a:lnTo>
                  <a:lnTo>
                    <a:pt x="295" y="1158"/>
                  </a:lnTo>
                  <a:lnTo>
                    <a:pt x="271" y="1158"/>
                  </a:lnTo>
                  <a:lnTo>
                    <a:pt x="271" y="1142"/>
                  </a:lnTo>
                  <a:lnTo>
                    <a:pt x="255" y="1134"/>
                  </a:lnTo>
                  <a:lnTo>
                    <a:pt x="255" y="1110"/>
                  </a:lnTo>
                  <a:lnTo>
                    <a:pt x="239" y="1110"/>
                  </a:lnTo>
                  <a:lnTo>
                    <a:pt x="207" y="1110"/>
                  </a:lnTo>
                  <a:lnTo>
                    <a:pt x="199" y="1110"/>
                  </a:lnTo>
                  <a:lnTo>
                    <a:pt x="191" y="1110"/>
                  </a:lnTo>
                  <a:lnTo>
                    <a:pt x="175" y="1110"/>
                  </a:lnTo>
                  <a:lnTo>
                    <a:pt x="135" y="1134"/>
                  </a:lnTo>
                  <a:lnTo>
                    <a:pt x="135" y="1134"/>
                  </a:lnTo>
                  <a:lnTo>
                    <a:pt x="128" y="1142"/>
                  </a:lnTo>
                  <a:lnTo>
                    <a:pt x="96" y="1134"/>
                  </a:lnTo>
                  <a:lnTo>
                    <a:pt x="80" y="1134"/>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28" name="Freeform 52"/>
            <p:cNvSpPr>
              <a:spLocks/>
            </p:cNvSpPr>
            <p:nvPr/>
          </p:nvSpPr>
          <p:spPr bwMode="auto">
            <a:xfrm>
              <a:off x="672" y="1748"/>
              <a:ext cx="1702" cy="1525"/>
            </a:xfrm>
            <a:custGeom>
              <a:avLst/>
              <a:gdLst>
                <a:gd name="T0" fmla="*/ 1207 w 1702"/>
                <a:gd name="T1" fmla="*/ 631 h 1525"/>
                <a:gd name="T2" fmla="*/ 1270 w 1702"/>
                <a:gd name="T3" fmla="*/ 583 h 1525"/>
                <a:gd name="T4" fmla="*/ 1406 w 1702"/>
                <a:gd name="T5" fmla="*/ 623 h 1525"/>
                <a:gd name="T6" fmla="*/ 1390 w 1702"/>
                <a:gd name="T7" fmla="*/ 695 h 1525"/>
                <a:gd name="T8" fmla="*/ 1406 w 1702"/>
                <a:gd name="T9" fmla="*/ 751 h 1525"/>
                <a:gd name="T10" fmla="*/ 1494 w 1702"/>
                <a:gd name="T11" fmla="*/ 695 h 1525"/>
                <a:gd name="T12" fmla="*/ 1566 w 1702"/>
                <a:gd name="T13" fmla="*/ 631 h 1525"/>
                <a:gd name="T14" fmla="*/ 1606 w 1702"/>
                <a:gd name="T15" fmla="*/ 551 h 1525"/>
                <a:gd name="T16" fmla="*/ 1646 w 1702"/>
                <a:gd name="T17" fmla="*/ 495 h 1525"/>
                <a:gd name="T18" fmla="*/ 1462 w 1702"/>
                <a:gd name="T19" fmla="*/ 527 h 1525"/>
                <a:gd name="T20" fmla="*/ 1366 w 1702"/>
                <a:gd name="T21" fmla="*/ 551 h 1525"/>
                <a:gd name="T22" fmla="*/ 1231 w 1702"/>
                <a:gd name="T23" fmla="*/ 551 h 1525"/>
                <a:gd name="T24" fmla="*/ 1207 w 1702"/>
                <a:gd name="T25" fmla="*/ 471 h 1525"/>
                <a:gd name="T26" fmla="*/ 1175 w 1702"/>
                <a:gd name="T27" fmla="*/ 575 h 1525"/>
                <a:gd name="T28" fmla="*/ 1079 w 1702"/>
                <a:gd name="T29" fmla="*/ 551 h 1525"/>
                <a:gd name="T30" fmla="*/ 951 w 1702"/>
                <a:gd name="T31" fmla="*/ 511 h 1525"/>
                <a:gd name="T32" fmla="*/ 807 w 1702"/>
                <a:gd name="T33" fmla="*/ 463 h 1525"/>
                <a:gd name="T34" fmla="*/ 743 w 1702"/>
                <a:gd name="T35" fmla="*/ 415 h 1525"/>
                <a:gd name="T36" fmla="*/ 719 w 1702"/>
                <a:gd name="T37" fmla="*/ 287 h 1525"/>
                <a:gd name="T38" fmla="*/ 695 w 1702"/>
                <a:gd name="T39" fmla="*/ 208 h 1525"/>
                <a:gd name="T40" fmla="*/ 663 w 1702"/>
                <a:gd name="T41" fmla="*/ 80 h 1525"/>
                <a:gd name="T42" fmla="*/ 560 w 1702"/>
                <a:gd name="T43" fmla="*/ 0 h 1525"/>
                <a:gd name="T44" fmla="*/ 432 w 1702"/>
                <a:gd name="T45" fmla="*/ 48 h 1525"/>
                <a:gd name="T46" fmla="*/ 416 w 1702"/>
                <a:gd name="T47" fmla="*/ 136 h 1525"/>
                <a:gd name="T48" fmla="*/ 480 w 1702"/>
                <a:gd name="T49" fmla="*/ 184 h 1525"/>
                <a:gd name="T50" fmla="*/ 472 w 1702"/>
                <a:gd name="T51" fmla="*/ 240 h 1525"/>
                <a:gd name="T52" fmla="*/ 416 w 1702"/>
                <a:gd name="T53" fmla="*/ 287 h 1525"/>
                <a:gd name="T54" fmla="*/ 336 w 1702"/>
                <a:gd name="T55" fmla="*/ 351 h 1525"/>
                <a:gd name="T56" fmla="*/ 256 w 1702"/>
                <a:gd name="T57" fmla="*/ 415 h 1525"/>
                <a:gd name="T58" fmla="*/ 160 w 1702"/>
                <a:gd name="T59" fmla="*/ 415 h 1525"/>
                <a:gd name="T60" fmla="*/ 144 w 1702"/>
                <a:gd name="T61" fmla="*/ 495 h 1525"/>
                <a:gd name="T62" fmla="*/ 200 w 1702"/>
                <a:gd name="T63" fmla="*/ 583 h 1525"/>
                <a:gd name="T64" fmla="*/ 80 w 1702"/>
                <a:gd name="T65" fmla="*/ 583 h 1525"/>
                <a:gd name="T66" fmla="*/ 16 w 1702"/>
                <a:gd name="T67" fmla="*/ 623 h 1525"/>
                <a:gd name="T68" fmla="*/ 104 w 1702"/>
                <a:gd name="T69" fmla="*/ 671 h 1525"/>
                <a:gd name="T70" fmla="*/ 80 w 1702"/>
                <a:gd name="T71" fmla="*/ 687 h 1525"/>
                <a:gd name="T72" fmla="*/ 104 w 1702"/>
                <a:gd name="T73" fmla="*/ 782 h 1525"/>
                <a:gd name="T74" fmla="*/ 240 w 1702"/>
                <a:gd name="T75" fmla="*/ 767 h 1525"/>
                <a:gd name="T76" fmla="*/ 280 w 1702"/>
                <a:gd name="T77" fmla="*/ 727 h 1525"/>
                <a:gd name="T78" fmla="*/ 256 w 1702"/>
                <a:gd name="T79" fmla="*/ 782 h 1525"/>
                <a:gd name="T80" fmla="*/ 240 w 1702"/>
                <a:gd name="T81" fmla="*/ 878 h 1525"/>
                <a:gd name="T82" fmla="*/ 240 w 1702"/>
                <a:gd name="T83" fmla="*/ 958 h 1525"/>
                <a:gd name="T84" fmla="*/ 280 w 1702"/>
                <a:gd name="T85" fmla="*/ 1110 h 1525"/>
                <a:gd name="T86" fmla="*/ 328 w 1702"/>
                <a:gd name="T87" fmla="*/ 1238 h 1525"/>
                <a:gd name="T88" fmla="*/ 400 w 1702"/>
                <a:gd name="T89" fmla="*/ 1453 h 1525"/>
                <a:gd name="T90" fmla="*/ 472 w 1702"/>
                <a:gd name="T91" fmla="*/ 1525 h 1525"/>
                <a:gd name="T92" fmla="*/ 576 w 1702"/>
                <a:gd name="T93" fmla="*/ 1477 h 1525"/>
                <a:gd name="T94" fmla="*/ 631 w 1702"/>
                <a:gd name="T95" fmla="*/ 1413 h 1525"/>
                <a:gd name="T96" fmla="*/ 663 w 1702"/>
                <a:gd name="T97" fmla="*/ 1317 h 1525"/>
                <a:gd name="T98" fmla="*/ 679 w 1702"/>
                <a:gd name="T99" fmla="*/ 1254 h 1525"/>
                <a:gd name="T100" fmla="*/ 671 w 1702"/>
                <a:gd name="T101" fmla="*/ 1150 h 1525"/>
                <a:gd name="T102" fmla="*/ 743 w 1702"/>
                <a:gd name="T103" fmla="*/ 1134 h 1525"/>
                <a:gd name="T104" fmla="*/ 823 w 1702"/>
                <a:gd name="T105" fmla="*/ 1062 h 1525"/>
                <a:gd name="T106" fmla="*/ 911 w 1702"/>
                <a:gd name="T107" fmla="*/ 1014 h 1525"/>
                <a:gd name="T108" fmla="*/ 983 w 1702"/>
                <a:gd name="T109" fmla="*/ 950 h 1525"/>
                <a:gd name="T110" fmla="*/ 1095 w 1702"/>
                <a:gd name="T111" fmla="*/ 902 h 1525"/>
                <a:gd name="T112" fmla="*/ 1135 w 1702"/>
                <a:gd name="T113" fmla="*/ 838 h 1525"/>
                <a:gd name="T114" fmla="*/ 1191 w 1702"/>
                <a:gd name="T115" fmla="*/ 838 h 1525"/>
                <a:gd name="T116" fmla="*/ 1231 w 1702"/>
                <a:gd name="T117" fmla="*/ 782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2" h="1525">
                  <a:moveTo>
                    <a:pt x="1223" y="719"/>
                  </a:moveTo>
                  <a:lnTo>
                    <a:pt x="1223" y="711"/>
                  </a:lnTo>
                  <a:lnTo>
                    <a:pt x="1223" y="687"/>
                  </a:lnTo>
                  <a:lnTo>
                    <a:pt x="1207" y="679"/>
                  </a:lnTo>
                  <a:lnTo>
                    <a:pt x="1191" y="671"/>
                  </a:lnTo>
                  <a:lnTo>
                    <a:pt x="1191" y="647"/>
                  </a:lnTo>
                  <a:lnTo>
                    <a:pt x="1207" y="631"/>
                  </a:lnTo>
                  <a:lnTo>
                    <a:pt x="1231" y="631"/>
                  </a:lnTo>
                  <a:lnTo>
                    <a:pt x="1223" y="623"/>
                  </a:lnTo>
                  <a:lnTo>
                    <a:pt x="1191" y="607"/>
                  </a:lnTo>
                  <a:lnTo>
                    <a:pt x="1207" y="575"/>
                  </a:lnTo>
                  <a:lnTo>
                    <a:pt x="1231" y="575"/>
                  </a:lnTo>
                  <a:lnTo>
                    <a:pt x="1270" y="591"/>
                  </a:lnTo>
                  <a:lnTo>
                    <a:pt x="1270" y="583"/>
                  </a:lnTo>
                  <a:lnTo>
                    <a:pt x="1286" y="591"/>
                  </a:lnTo>
                  <a:lnTo>
                    <a:pt x="1286" y="623"/>
                  </a:lnTo>
                  <a:lnTo>
                    <a:pt x="1302" y="631"/>
                  </a:lnTo>
                  <a:lnTo>
                    <a:pt x="1334" y="631"/>
                  </a:lnTo>
                  <a:lnTo>
                    <a:pt x="1366" y="631"/>
                  </a:lnTo>
                  <a:lnTo>
                    <a:pt x="1374" y="623"/>
                  </a:lnTo>
                  <a:lnTo>
                    <a:pt x="1406" y="623"/>
                  </a:lnTo>
                  <a:lnTo>
                    <a:pt x="1430" y="631"/>
                  </a:lnTo>
                  <a:lnTo>
                    <a:pt x="1430" y="647"/>
                  </a:lnTo>
                  <a:lnTo>
                    <a:pt x="1430" y="671"/>
                  </a:lnTo>
                  <a:lnTo>
                    <a:pt x="1430" y="679"/>
                  </a:lnTo>
                  <a:lnTo>
                    <a:pt x="1430" y="687"/>
                  </a:lnTo>
                  <a:lnTo>
                    <a:pt x="1406" y="679"/>
                  </a:lnTo>
                  <a:lnTo>
                    <a:pt x="1390" y="695"/>
                  </a:lnTo>
                  <a:lnTo>
                    <a:pt x="1374" y="711"/>
                  </a:lnTo>
                  <a:lnTo>
                    <a:pt x="1366" y="711"/>
                  </a:lnTo>
                  <a:lnTo>
                    <a:pt x="1366" y="719"/>
                  </a:lnTo>
                  <a:lnTo>
                    <a:pt x="1366" y="727"/>
                  </a:lnTo>
                  <a:lnTo>
                    <a:pt x="1374" y="751"/>
                  </a:lnTo>
                  <a:lnTo>
                    <a:pt x="1390" y="751"/>
                  </a:lnTo>
                  <a:lnTo>
                    <a:pt x="1406" y="751"/>
                  </a:lnTo>
                  <a:lnTo>
                    <a:pt x="1406" y="719"/>
                  </a:lnTo>
                  <a:lnTo>
                    <a:pt x="1430" y="719"/>
                  </a:lnTo>
                  <a:lnTo>
                    <a:pt x="1462" y="806"/>
                  </a:lnTo>
                  <a:lnTo>
                    <a:pt x="1486" y="806"/>
                  </a:lnTo>
                  <a:lnTo>
                    <a:pt x="1486" y="751"/>
                  </a:lnTo>
                  <a:lnTo>
                    <a:pt x="1494" y="751"/>
                  </a:lnTo>
                  <a:lnTo>
                    <a:pt x="1494" y="695"/>
                  </a:lnTo>
                  <a:lnTo>
                    <a:pt x="1510" y="695"/>
                  </a:lnTo>
                  <a:lnTo>
                    <a:pt x="1526" y="711"/>
                  </a:lnTo>
                  <a:lnTo>
                    <a:pt x="1542" y="695"/>
                  </a:lnTo>
                  <a:lnTo>
                    <a:pt x="1558" y="679"/>
                  </a:lnTo>
                  <a:lnTo>
                    <a:pt x="1566" y="671"/>
                  </a:lnTo>
                  <a:lnTo>
                    <a:pt x="1566" y="647"/>
                  </a:lnTo>
                  <a:lnTo>
                    <a:pt x="1566" y="631"/>
                  </a:lnTo>
                  <a:lnTo>
                    <a:pt x="1566" y="623"/>
                  </a:lnTo>
                  <a:lnTo>
                    <a:pt x="1566" y="623"/>
                  </a:lnTo>
                  <a:lnTo>
                    <a:pt x="1566" y="607"/>
                  </a:lnTo>
                  <a:lnTo>
                    <a:pt x="1598" y="583"/>
                  </a:lnTo>
                  <a:lnTo>
                    <a:pt x="1566" y="575"/>
                  </a:lnTo>
                  <a:lnTo>
                    <a:pt x="1598" y="559"/>
                  </a:lnTo>
                  <a:lnTo>
                    <a:pt x="1606" y="551"/>
                  </a:lnTo>
                  <a:lnTo>
                    <a:pt x="1638" y="527"/>
                  </a:lnTo>
                  <a:lnTo>
                    <a:pt x="1654" y="519"/>
                  </a:lnTo>
                  <a:lnTo>
                    <a:pt x="1662" y="519"/>
                  </a:lnTo>
                  <a:lnTo>
                    <a:pt x="1702" y="519"/>
                  </a:lnTo>
                  <a:lnTo>
                    <a:pt x="1694" y="495"/>
                  </a:lnTo>
                  <a:lnTo>
                    <a:pt x="1654" y="495"/>
                  </a:lnTo>
                  <a:lnTo>
                    <a:pt x="1646" y="495"/>
                  </a:lnTo>
                  <a:lnTo>
                    <a:pt x="1622" y="471"/>
                  </a:lnTo>
                  <a:lnTo>
                    <a:pt x="1606" y="495"/>
                  </a:lnTo>
                  <a:lnTo>
                    <a:pt x="1566" y="511"/>
                  </a:lnTo>
                  <a:lnTo>
                    <a:pt x="1566" y="519"/>
                  </a:lnTo>
                  <a:lnTo>
                    <a:pt x="1542" y="527"/>
                  </a:lnTo>
                  <a:lnTo>
                    <a:pt x="1510" y="527"/>
                  </a:lnTo>
                  <a:lnTo>
                    <a:pt x="1462" y="527"/>
                  </a:lnTo>
                  <a:lnTo>
                    <a:pt x="1446" y="527"/>
                  </a:lnTo>
                  <a:lnTo>
                    <a:pt x="1430" y="551"/>
                  </a:lnTo>
                  <a:lnTo>
                    <a:pt x="1430" y="551"/>
                  </a:lnTo>
                  <a:lnTo>
                    <a:pt x="1406" y="551"/>
                  </a:lnTo>
                  <a:lnTo>
                    <a:pt x="1390" y="551"/>
                  </a:lnTo>
                  <a:lnTo>
                    <a:pt x="1374" y="551"/>
                  </a:lnTo>
                  <a:lnTo>
                    <a:pt x="1366" y="551"/>
                  </a:lnTo>
                  <a:lnTo>
                    <a:pt x="1334" y="559"/>
                  </a:lnTo>
                  <a:lnTo>
                    <a:pt x="1334" y="551"/>
                  </a:lnTo>
                  <a:lnTo>
                    <a:pt x="1302" y="551"/>
                  </a:lnTo>
                  <a:lnTo>
                    <a:pt x="1302" y="551"/>
                  </a:lnTo>
                  <a:lnTo>
                    <a:pt x="1286" y="559"/>
                  </a:lnTo>
                  <a:lnTo>
                    <a:pt x="1270" y="551"/>
                  </a:lnTo>
                  <a:lnTo>
                    <a:pt x="1231" y="551"/>
                  </a:lnTo>
                  <a:lnTo>
                    <a:pt x="1231" y="527"/>
                  </a:lnTo>
                  <a:lnTo>
                    <a:pt x="1223" y="527"/>
                  </a:lnTo>
                  <a:lnTo>
                    <a:pt x="1223" y="519"/>
                  </a:lnTo>
                  <a:lnTo>
                    <a:pt x="1231" y="511"/>
                  </a:lnTo>
                  <a:lnTo>
                    <a:pt x="1231" y="495"/>
                  </a:lnTo>
                  <a:lnTo>
                    <a:pt x="1223" y="471"/>
                  </a:lnTo>
                  <a:lnTo>
                    <a:pt x="1207" y="471"/>
                  </a:lnTo>
                  <a:lnTo>
                    <a:pt x="1191" y="471"/>
                  </a:lnTo>
                  <a:lnTo>
                    <a:pt x="1175" y="471"/>
                  </a:lnTo>
                  <a:lnTo>
                    <a:pt x="1191" y="519"/>
                  </a:lnTo>
                  <a:lnTo>
                    <a:pt x="1175" y="527"/>
                  </a:lnTo>
                  <a:lnTo>
                    <a:pt x="1191" y="551"/>
                  </a:lnTo>
                  <a:lnTo>
                    <a:pt x="1191" y="559"/>
                  </a:lnTo>
                  <a:lnTo>
                    <a:pt x="1175" y="575"/>
                  </a:lnTo>
                  <a:lnTo>
                    <a:pt x="1175" y="575"/>
                  </a:lnTo>
                  <a:lnTo>
                    <a:pt x="1143" y="575"/>
                  </a:lnTo>
                  <a:lnTo>
                    <a:pt x="1135" y="575"/>
                  </a:lnTo>
                  <a:lnTo>
                    <a:pt x="1111" y="575"/>
                  </a:lnTo>
                  <a:lnTo>
                    <a:pt x="1103" y="559"/>
                  </a:lnTo>
                  <a:lnTo>
                    <a:pt x="1095" y="551"/>
                  </a:lnTo>
                  <a:lnTo>
                    <a:pt x="1079" y="551"/>
                  </a:lnTo>
                  <a:lnTo>
                    <a:pt x="1055" y="559"/>
                  </a:lnTo>
                  <a:lnTo>
                    <a:pt x="1039" y="527"/>
                  </a:lnTo>
                  <a:lnTo>
                    <a:pt x="1031" y="551"/>
                  </a:lnTo>
                  <a:lnTo>
                    <a:pt x="991" y="527"/>
                  </a:lnTo>
                  <a:lnTo>
                    <a:pt x="991" y="519"/>
                  </a:lnTo>
                  <a:lnTo>
                    <a:pt x="983" y="519"/>
                  </a:lnTo>
                  <a:lnTo>
                    <a:pt x="951" y="511"/>
                  </a:lnTo>
                  <a:lnTo>
                    <a:pt x="943" y="511"/>
                  </a:lnTo>
                  <a:lnTo>
                    <a:pt x="943" y="519"/>
                  </a:lnTo>
                  <a:lnTo>
                    <a:pt x="911" y="511"/>
                  </a:lnTo>
                  <a:lnTo>
                    <a:pt x="895" y="511"/>
                  </a:lnTo>
                  <a:lnTo>
                    <a:pt x="847" y="471"/>
                  </a:lnTo>
                  <a:lnTo>
                    <a:pt x="823" y="463"/>
                  </a:lnTo>
                  <a:lnTo>
                    <a:pt x="807" y="463"/>
                  </a:lnTo>
                  <a:lnTo>
                    <a:pt x="807" y="463"/>
                  </a:lnTo>
                  <a:lnTo>
                    <a:pt x="791" y="447"/>
                  </a:lnTo>
                  <a:lnTo>
                    <a:pt x="791" y="431"/>
                  </a:lnTo>
                  <a:lnTo>
                    <a:pt x="775" y="431"/>
                  </a:lnTo>
                  <a:lnTo>
                    <a:pt x="759" y="423"/>
                  </a:lnTo>
                  <a:lnTo>
                    <a:pt x="751" y="415"/>
                  </a:lnTo>
                  <a:lnTo>
                    <a:pt x="743" y="415"/>
                  </a:lnTo>
                  <a:lnTo>
                    <a:pt x="759" y="367"/>
                  </a:lnTo>
                  <a:lnTo>
                    <a:pt x="791" y="335"/>
                  </a:lnTo>
                  <a:lnTo>
                    <a:pt x="775" y="327"/>
                  </a:lnTo>
                  <a:lnTo>
                    <a:pt x="759" y="295"/>
                  </a:lnTo>
                  <a:lnTo>
                    <a:pt x="751" y="287"/>
                  </a:lnTo>
                  <a:lnTo>
                    <a:pt x="743" y="287"/>
                  </a:lnTo>
                  <a:lnTo>
                    <a:pt x="719" y="287"/>
                  </a:lnTo>
                  <a:lnTo>
                    <a:pt x="695" y="287"/>
                  </a:lnTo>
                  <a:lnTo>
                    <a:pt x="695" y="272"/>
                  </a:lnTo>
                  <a:lnTo>
                    <a:pt x="679" y="248"/>
                  </a:lnTo>
                  <a:lnTo>
                    <a:pt x="671" y="224"/>
                  </a:lnTo>
                  <a:lnTo>
                    <a:pt x="671" y="208"/>
                  </a:lnTo>
                  <a:lnTo>
                    <a:pt x="679" y="208"/>
                  </a:lnTo>
                  <a:lnTo>
                    <a:pt x="695" y="208"/>
                  </a:lnTo>
                  <a:lnTo>
                    <a:pt x="695" y="192"/>
                  </a:lnTo>
                  <a:lnTo>
                    <a:pt x="695" y="160"/>
                  </a:lnTo>
                  <a:lnTo>
                    <a:pt x="695" y="136"/>
                  </a:lnTo>
                  <a:lnTo>
                    <a:pt x="679" y="112"/>
                  </a:lnTo>
                  <a:lnTo>
                    <a:pt x="695" y="96"/>
                  </a:lnTo>
                  <a:lnTo>
                    <a:pt x="679" y="96"/>
                  </a:lnTo>
                  <a:lnTo>
                    <a:pt x="663" y="80"/>
                  </a:lnTo>
                  <a:lnTo>
                    <a:pt x="615" y="64"/>
                  </a:lnTo>
                  <a:lnTo>
                    <a:pt x="592" y="56"/>
                  </a:lnTo>
                  <a:lnTo>
                    <a:pt x="592" y="48"/>
                  </a:lnTo>
                  <a:lnTo>
                    <a:pt x="600" y="48"/>
                  </a:lnTo>
                  <a:lnTo>
                    <a:pt x="600" y="8"/>
                  </a:lnTo>
                  <a:lnTo>
                    <a:pt x="568" y="0"/>
                  </a:lnTo>
                  <a:lnTo>
                    <a:pt x="560" y="0"/>
                  </a:lnTo>
                  <a:lnTo>
                    <a:pt x="560" y="8"/>
                  </a:lnTo>
                  <a:lnTo>
                    <a:pt x="528" y="48"/>
                  </a:lnTo>
                  <a:lnTo>
                    <a:pt x="528" y="48"/>
                  </a:lnTo>
                  <a:lnTo>
                    <a:pt x="512" y="48"/>
                  </a:lnTo>
                  <a:lnTo>
                    <a:pt x="480" y="48"/>
                  </a:lnTo>
                  <a:lnTo>
                    <a:pt x="472" y="48"/>
                  </a:lnTo>
                  <a:lnTo>
                    <a:pt x="432" y="48"/>
                  </a:lnTo>
                  <a:lnTo>
                    <a:pt x="432" y="48"/>
                  </a:lnTo>
                  <a:lnTo>
                    <a:pt x="432" y="56"/>
                  </a:lnTo>
                  <a:lnTo>
                    <a:pt x="432" y="64"/>
                  </a:lnTo>
                  <a:lnTo>
                    <a:pt x="472" y="80"/>
                  </a:lnTo>
                  <a:lnTo>
                    <a:pt x="472" y="96"/>
                  </a:lnTo>
                  <a:lnTo>
                    <a:pt x="432" y="112"/>
                  </a:lnTo>
                  <a:lnTo>
                    <a:pt x="416" y="136"/>
                  </a:lnTo>
                  <a:lnTo>
                    <a:pt x="416" y="136"/>
                  </a:lnTo>
                  <a:lnTo>
                    <a:pt x="432" y="152"/>
                  </a:lnTo>
                  <a:lnTo>
                    <a:pt x="432" y="160"/>
                  </a:lnTo>
                  <a:lnTo>
                    <a:pt x="472" y="160"/>
                  </a:lnTo>
                  <a:lnTo>
                    <a:pt x="472" y="160"/>
                  </a:lnTo>
                  <a:lnTo>
                    <a:pt x="480" y="176"/>
                  </a:lnTo>
                  <a:lnTo>
                    <a:pt x="480" y="184"/>
                  </a:lnTo>
                  <a:lnTo>
                    <a:pt x="496" y="192"/>
                  </a:lnTo>
                  <a:lnTo>
                    <a:pt x="496" y="208"/>
                  </a:lnTo>
                  <a:lnTo>
                    <a:pt x="496" y="224"/>
                  </a:lnTo>
                  <a:lnTo>
                    <a:pt x="480" y="208"/>
                  </a:lnTo>
                  <a:lnTo>
                    <a:pt x="472" y="208"/>
                  </a:lnTo>
                  <a:lnTo>
                    <a:pt x="472" y="224"/>
                  </a:lnTo>
                  <a:lnTo>
                    <a:pt x="472" y="240"/>
                  </a:lnTo>
                  <a:lnTo>
                    <a:pt x="432" y="240"/>
                  </a:lnTo>
                  <a:lnTo>
                    <a:pt x="432" y="248"/>
                  </a:lnTo>
                  <a:lnTo>
                    <a:pt x="472" y="248"/>
                  </a:lnTo>
                  <a:lnTo>
                    <a:pt x="472" y="272"/>
                  </a:lnTo>
                  <a:lnTo>
                    <a:pt x="432" y="272"/>
                  </a:lnTo>
                  <a:lnTo>
                    <a:pt x="416" y="272"/>
                  </a:lnTo>
                  <a:lnTo>
                    <a:pt x="416" y="287"/>
                  </a:lnTo>
                  <a:lnTo>
                    <a:pt x="400" y="287"/>
                  </a:lnTo>
                  <a:lnTo>
                    <a:pt x="400" y="295"/>
                  </a:lnTo>
                  <a:lnTo>
                    <a:pt x="400" y="295"/>
                  </a:lnTo>
                  <a:lnTo>
                    <a:pt x="376" y="295"/>
                  </a:lnTo>
                  <a:lnTo>
                    <a:pt x="376" y="327"/>
                  </a:lnTo>
                  <a:lnTo>
                    <a:pt x="336" y="343"/>
                  </a:lnTo>
                  <a:lnTo>
                    <a:pt x="336" y="351"/>
                  </a:lnTo>
                  <a:lnTo>
                    <a:pt x="336" y="367"/>
                  </a:lnTo>
                  <a:lnTo>
                    <a:pt x="328" y="367"/>
                  </a:lnTo>
                  <a:lnTo>
                    <a:pt x="312" y="367"/>
                  </a:lnTo>
                  <a:lnTo>
                    <a:pt x="304" y="375"/>
                  </a:lnTo>
                  <a:lnTo>
                    <a:pt x="304" y="399"/>
                  </a:lnTo>
                  <a:lnTo>
                    <a:pt x="280" y="399"/>
                  </a:lnTo>
                  <a:lnTo>
                    <a:pt x="256" y="415"/>
                  </a:lnTo>
                  <a:lnTo>
                    <a:pt x="240" y="415"/>
                  </a:lnTo>
                  <a:lnTo>
                    <a:pt x="216" y="415"/>
                  </a:lnTo>
                  <a:lnTo>
                    <a:pt x="208" y="415"/>
                  </a:lnTo>
                  <a:lnTo>
                    <a:pt x="208" y="399"/>
                  </a:lnTo>
                  <a:lnTo>
                    <a:pt x="200" y="399"/>
                  </a:lnTo>
                  <a:lnTo>
                    <a:pt x="176" y="399"/>
                  </a:lnTo>
                  <a:lnTo>
                    <a:pt x="160" y="415"/>
                  </a:lnTo>
                  <a:lnTo>
                    <a:pt x="144" y="423"/>
                  </a:lnTo>
                  <a:lnTo>
                    <a:pt x="144" y="423"/>
                  </a:lnTo>
                  <a:lnTo>
                    <a:pt x="136" y="447"/>
                  </a:lnTo>
                  <a:lnTo>
                    <a:pt x="144" y="463"/>
                  </a:lnTo>
                  <a:lnTo>
                    <a:pt x="144" y="463"/>
                  </a:lnTo>
                  <a:lnTo>
                    <a:pt x="144" y="471"/>
                  </a:lnTo>
                  <a:lnTo>
                    <a:pt x="144" y="495"/>
                  </a:lnTo>
                  <a:lnTo>
                    <a:pt x="144" y="519"/>
                  </a:lnTo>
                  <a:lnTo>
                    <a:pt x="144" y="527"/>
                  </a:lnTo>
                  <a:lnTo>
                    <a:pt x="160" y="527"/>
                  </a:lnTo>
                  <a:lnTo>
                    <a:pt x="176" y="527"/>
                  </a:lnTo>
                  <a:lnTo>
                    <a:pt x="176" y="527"/>
                  </a:lnTo>
                  <a:lnTo>
                    <a:pt x="200" y="559"/>
                  </a:lnTo>
                  <a:lnTo>
                    <a:pt x="200" y="583"/>
                  </a:lnTo>
                  <a:lnTo>
                    <a:pt x="200" y="591"/>
                  </a:lnTo>
                  <a:lnTo>
                    <a:pt x="160" y="607"/>
                  </a:lnTo>
                  <a:lnTo>
                    <a:pt x="144" y="607"/>
                  </a:lnTo>
                  <a:lnTo>
                    <a:pt x="144" y="591"/>
                  </a:lnTo>
                  <a:lnTo>
                    <a:pt x="136" y="591"/>
                  </a:lnTo>
                  <a:lnTo>
                    <a:pt x="112" y="591"/>
                  </a:lnTo>
                  <a:lnTo>
                    <a:pt x="80" y="583"/>
                  </a:lnTo>
                  <a:lnTo>
                    <a:pt x="64" y="575"/>
                  </a:lnTo>
                  <a:lnTo>
                    <a:pt x="48" y="583"/>
                  </a:lnTo>
                  <a:lnTo>
                    <a:pt x="40" y="591"/>
                  </a:lnTo>
                  <a:lnTo>
                    <a:pt x="0" y="607"/>
                  </a:lnTo>
                  <a:lnTo>
                    <a:pt x="16" y="607"/>
                  </a:lnTo>
                  <a:lnTo>
                    <a:pt x="40" y="607"/>
                  </a:lnTo>
                  <a:lnTo>
                    <a:pt x="16" y="623"/>
                  </a:lnTo>
                  <a:lnTo>
                    <a:pt x="16" y="623"/>
                  </a:lnTo>
                  <a:lnTo>
                    <a:pt x="40" y="631"/>
                  </a:lnTo>
                  <a:lnTo>
                    <a:pt x="48" y="647"/>
                  </a:lnTo>
                  <a:lnTo>
                    <a:pt x="64" y="647"/>
                  </a:lnTo>
                  <a:lnTo>
                    <a:pt x="64" y="671"/>
                  </a:lnTo>
                  <a:lnTo>
                    <a:pt x="80" y="671"/>
                  </a:lnTo>
                  <a:lnTo>
                    <a:pt x="104" y="671"/>
                  </a:lnTo>
                  <a:lnTo>
                    <a:pt x="112" y="671"/>
                  </a:lnTo>
                  <a:lnTo>
                    <a:pt x="136" y="671"/>
                  </a:lnTo>
                  <a:lnTo>
                    <a:pt x="144" y="679"/>
                  </a:lnTo>
                  <a:lnTo>
                    <a:pt x="144" y="687"/>
                  </a:lnTo>
                  <a:lnTo>
                    <a:pt x="112" y="687"/>
                  </a:lnTo>
                  <a:lnTo>
                    <a:pt x="104" y="687"/>
                  </a:lnTo>
                  <a:lnTo>
                    <a:pt x="80" y="687"/>
                  </a:lnTo>
                  <a:lnTo>
                    <a:pt x="64" y="687"/>
                  </a:lnTo>
                  <a:lnTo>
                    <a:pt x="48" y="687"/>
                  </a:lnTo>
                  <a:lnTo>
                    <a:pt x="40" y="687"/>
                  </a:lnTo>
                  <a:lnTo>
                    <a:pt x="48" y="711"/>
                  </a:lnTo>
                  <a:lnTo>
                    <a:pt x="64" y="751"/>
                  </a:lnTo>
                  <a:lnTo>
                    <a:pt x="104" y="767"/>
                  </a:lnTo>
                  <a:lnTo>
                    <a:pt x="104" y="782"/>
                  </a:lnTo>
                  <a:lnTo>
                    <a:pt x="112" y="782"/>
                  </a:lnTo>
                  <a:lnTo>
                    <a:pt x="136" y="798"/>
                  </a:lnTo>
                  <a:lnTo>
                    <a:pt x="144" y="798"/>
                  </a:lnTo>
                  <a:lnTo>
                    <a:pt x="176" y="782"/>
                  </a:lnTo>
                  <a:lnTo>
                    <a:pt x="208" y="782"/>
                  </a:lnTo>
                  <a:lnTo>
                    <a:pt x="216" y="782"/>
                  </a:lnTo>
                  <a:lnTo>
                    <a:pt x="240" y="767"/>
                  </a:lnTo>
                  <a:lnTo>
                    <a:pt x="240" y="751"/>
                  </a:lnTo>
                  <a:lnTo>
                    <a:pt x="240" y="727"/>
                  </a:lnTo>
                  <a:lnTo>
                    <a:pt x="240" y="719"/>
                  </a:lnTo>
                  <a:lnTo>
                    <a:pt x="240" y="719"/>
                  </a:lnTo>
                  <a:lnTo>
                    <a:pt x="280" y="719"/>
                  </a:lnTo>
                  <a:lnTo>
                    <a:pt x="280" y="719"/>
                  </a:lnTo>
                  <a:lnTo>
                    <a:pt x="280" y="727"/>
                  </a:lnTo>
                  <a:lnTo>
                    <a:pt x="256" y="751"/>
                  </a:lnTo>
                  <a:lnTo>
                    <a:pt x="240" y="751"/>
                  </a:lnTo>
                  <a:lnTo>
                    <a:pt x="256" y="751"/>
                  </a:lnTo>
                  <a:lnTo>
                    <a:pt x="256" y="767"/>
                  </a:lnTo>
                  <a:lnTo>
                    <a:pt x="256" y="782"/>
                  </a:lnTo>
                  <a:lnTo>
                    <a:pt x="240" y="782"/>
                  </a:lnTo>
                  <a:lnTo>
                    <a:pt x="256" y="782"/>
                  </a:lnTo>
                  <a:lnTo>
                    <a:pt x="256" y="798"/>
                  </a:lnTo>
                  <a:lnTo>
                    <a:pt x="280" y="806"/>
                  </a:lnTo>
                  <a:lnTo>
                    <a:pt x="280" y="822"/>
                  </a:lnTo>
                  <a:lnTo>
                    <a:pt x="240" y="846"/>
                  </a:lnTo>
                  <a:lnTo>
                    <a:pt x="240" y="854"/>
                  </a:lnTo>
                  <a:lnTo>
                    <a:pt x="240" y="870"/>
                  </a:lnTo>
                  <a:lnTo>
                    <a:pt x="240" y="878"/>
                  </a:lnTo>
                  <a:lnTo>
                    <a:pt x="240" y="902"/>
                  </a:lnTo>
                  <a:lnTo>
                    <a:pt x="240" y="902"/>
                  </a:lnTo>
                  <a:lnTo>
                    <a:pt x="256" y="902"/>
                  </a:lnTo>
                  <a:lnTo>
                    <a:pt x="240" y="902"/>
                  </a:lnTo>
                  <a:lnTo>
                    <a:pt x="240" y="942"/>
                  </a:lnTo>
                  <a:lnTo>
                    <a:pt x="240" y="942"/>
                  </a:lnTo>
                  <a:lnTo>
                    <a:pt x="240" y="958"/>
                  </a:lnTo>
                  <a:lnTo>
                    <a:pt x="240" y="974"/>
                  </a:lnTo>
                  <a:lnTo>
                    <a:pt x="240" y="998"/>
                  </a:lnTo>
                  <a:lnTo>
                    <a:pt x="256" y="1030"/>
                  </a:lnTo>
                  <a:lnTo>
                    <a:pt x="256" y="1054"/>
                  </a:lnTo>
                  <a:lnTo>
                    <a:pt x="256" y="1062"/>
                  </a:lnTo>
                  <a:lnTo>
                    <a:pt x="280" y="1102"/>
                  </a:lnTo>
                  <a:lnTo>
                    <a:pt x="280" y="1110"/>
                  </a:lnTo>
                  <a:lnTo>
                    <a:pt x="280" y="1118"/>
                  </a:lnTo>
                  <a:lnTo>
                    <a:pt x="280" y="1134"/>
                  </a:lnTo>
                  <a:lnTo>
                    <a:pt x="304" y="1142"/>
                  </a:lnTo>
                  <a:lnTo>
                    <a:pt x="304" y="1158"/>
                  </a:lnTo>
                  <a:lnTo>
                    <a:pt x="312" y="1198"/>
                  </a:lnTo>
                  <a:lnTo>
                    <a:pt x="312" y="1230"/>
                  </a:lnTo>
                  <a:lnTo>
                    <a:pt x="328" y="1238"/>
                  </a:lnTo>
                  <a:lnTo>
                    <a:pt x="328" y="1285"/>
                  </a:lnTo>
                  <a:lnTo>
                    <a:pt x="336" y="1309"/>
                  </a:lnTo>
                  <a:lnTo>
                    <a:pt x="376" y="1317"/>
                  </a:lnTo>
                  <a:lnTo>
                    <a:pt x="384" y="1341"/>
                  </a:lnTo>
                  <a:lnTo>
                    <a:pt x="384" y="1373"/>
                  </a:lnTo>
                  <a:lnTo>
                    <a:pt x="400" y="1397"/>
                  </a:lnTo>
                  <a:lnTo>
                    <a:pt x="400" y="1453"/>
                  </a:lnTo>
                  <a:lnTo>
                    <a:pt x="400" y="1469"/>
                  </a:lnTo>
                  <a:lnTo>
                    <a:pt x="400" y="1485"/>
                  </a:lnTo>
                  <a:lnTo>
                    <a:pt x="416" y="1485"/>
                  </a:lnTo>
                  <a:lnTo>
                    <a:pt x="432" y="1485"/>
                  </a:lnTo>
                  <a:lnTo>
                    <a:pt x="432" y="1509"/>
                  </a:lnTo>
                  <a:lnTo>
                    <a:pt x="472" y="1517"/>
                  </a:lnTo>
                  <a:lnTo>
                    <a:pt x="472" y="1525"/>
                  </a:lnTo>
                  <a:lnTo>
                    <a:pt x="480" y="1525"/>
                  </a:lnTo>
                  <a:lnTo>
                    <a:pt x="496" y="1517"/>
                  </a:lnTo>
                  <a:lnTo>
                    <a:pt x="512" y="1509"/>
                  </a:lnTo>
                  <a:lnTo>
                    <a:pt x="528" y="1485"/>
                  </a:lnTo>
                  <a:lnTo>
                    <a:pt x="568" y="1485"/>
                  </a:lnTo>
                  <a:lnTo>
                    <a:pt x="592" y="1477"/>
                  </a:lnTo>
                  <a:lnTo>
                    <a:pt x="576" y="1477"/>
                  </a:lnTo>
                  <a:lnTo>
                    <a:pt x="568" y="1469"/>
                  </a:lnTo>
                  <a:lnTo>
                    <a:pt x="568" y="1453"/>
                  </a:lnTo>
                  <a:lnTo>
                    <a:pt x="576" y="1429"/>
                  </a:lnTo>
                  <a:lnTo>
                    <a:pt x="592" y="1421"/>
                  </a:lnTo>
                  <a:lnTo>
                    <a:pt x="615" y="1421"/>
                  </a:lnTo>
                  <a:lnTo>
                    <a:pt x="631" y="1421"/>
                  </a:lnTo>
                  <a:lnTo>
                    <a:pt x="631" y="1413"/>
                  </a:lnTo>
                  <a:lnTo>
                    <a:pt x="631" y="1397"/>
                  </a:lnTo>
                  <a:lnTo>
                    <a:pt x="631" y="1381"/>
                  </a:lnTo>
                  <a:lnTo>
                    <a:pt x="631" y="1373"/>
                  </a:lnTo>
                  <a:lnTo>
                    <a:pt x="631" y="1349"/>
                  </a:lnTo>
                  <a:lnTo>
                    <a:pt x="631" y="1341"/>
                  </a:lnTo>
                  <a:lnTo>
                    <a:pt x="647" y="1341"/>
                  </a:lnTo>
                  <a:lnTo>
                    <a:pt x="663" y="1317"/>
                  </a:lnTo>
                  <a:lnTo>
                    <a:pt x="663" y="1309"/>
                  </a:lnTo>
                  <a:lnTo>
                    <a:pt x="663" y="1301"/>
                  </a:lnTo>
                  <a:lnTo>
                    <a:pt x="671" y="1301"/>
                  </a:lnTo>
                  <a:lnTo>
                    <a:pt x="671" y="1293"/>
                  </a:lnTo>
                  <a:lnTo>
                    <a:pt x="679" y="1285"/>
                  </a:lnTo>
                  <a:lnTo>
                    <a:pt x="679" y="1254"/>
                  </a:lnTo>
                  <a:lnTo>
                    <a:pt x="679" y="1254"/>
                  </a:lnTo>
                  <a:lnTo>
                    <a:pt x="671" y="1238"/>
                  </a:lnTo>
                  <a:lnTo>
                    <a:pt x="671" y="1238"/>
                  </a:lnTo>
                  <a:lnTo>
                    <a:pt x="671" y="1230"/>
                  </a:lnTo>
                  <a:lnTo>
                    <a:pt x="663" y="1206"/>
                  </a:lnTo>
                  <a:lnTo>
                    <a:pt x="663" y="1190"/>
                  </a:lnTo>
                  <a:lnTo>
                    <a:pt x="663" y="1190"/>
                  </a:lnTo>
                  <a:lnTo>
                    <a:pt x="671" y="1150"/>
                  </a:lnTo>
                  <a:lnTo>
                    <a:pt x="671" y="1134"/>
                  </a:lnTo>
                  <a:lnTo>
                    <a:pt x="679" y="1134"/>
                  </a:lnTo>
                  <a:lnTo>
                    <a:pt x="695" y="1134"/>
                  </a:lnTo>
                  <a:lnTo>
                    <a:pt x="719" y="1134"/>
                  </a:lnTo>
                  <a:lnTo>
                    <a:pt x="719" y="1142"/>
                  </a:lnTo>
                  <a:lnTo>
                    <a:pt x="727" y="1142"/>
                  </a:lnTo>
                  <a:lnTo>
                    <a:pt x="743" y="1134"/>
                  </a:lnTo>
                  <a:lnTo>
                    <a:pt x="743" y="1118"/>
                  </a:lnTo>
                  <a:lnTo>
                    <a:pt x="751" y="1110"/>
                  </a:lnTo>
                  <a:lnTo>
                    <a:pt x="759" y="1102"/>
                  </a:lnTo>
                  <a:lnTo>
                    <a:pt x="775" y="1110"/>
                  </a:lnTo>
                  <a:lnTo>
                    <a:pt x="791" y="1102"/>
                  </a:lnTo>
                  <a:lnTo>
                    <a:pt x="807" y="1078"/>
                  </a:lnTo>
                  <a:lnTo>
                    <a:pt x="823" y="1062"/>
                  </a:lnTo>
                  <a:lnTo>
                    <a:pt x="823" y="1062"/>
                  </a:lnTo>
                  <a:lnTo>
                    <a:pt x="831" y="1062"/>
                  </a:lnTo>
                  <a:lnTo>
                    <a:pt x="847" y="1054"/>
                  </a:lnTo>
                  <a:lnTo>
                    <a:pt x="871" y="1054"/>
                  </a:lnTo>
                  <a:lnTo>
                    <a:pt x="895" y="1030"/>
                  </a:lnTo>
                  <a:lnTo>
                    <a:pt x="903" y="1014"/>
                  </a:lnTo>
                  <a:lnTo>
                    <a:pt x="911" y="1014"/>
                  </a:lnTo>
                  <a:lnTo>
                    <a:pt x="935" y="998"/>
                  </a:lnTo>
                  <a:lnTo>
                    <a:pt x="943" y="998"/>
                  </a:lnTo>
                  <a:lnTo>
                    <a:pt x="943" y="974"/>
                  </a:lnTo>
                  <a:lnTo>
                    <a:pt x="959" y="966"/>
                  </a:lnTo>
                  <a:lnTo>
                    <a:pt x="983" y="958"/>
                  </a:lnTo>
                  <a:lnTo>
                    <a:pt x="1007" y="950"/>
                  </a:lnTo>
                  <a:lnTo>
                    <a:pt x="983" y="950"/>
                  </a:lnTo>
                  <a:lnTo>
                    <a:pt x="1023" y="926"/>
                  </a:lnTo>
                  <a:lnTo>
                    <a:pt x="1023" y="942"/>
                  </a:lnTo>
                  <a:lnTo>
                    <a:pt x="1031" y="942"/>
                  </a:lnTo>
                  <a:lnTo>
                    <a:pt x="1039" y="926"/>
                  </a:lnTo>
                  <a:lnTo>
                    <a:pt x="1055" y="926"/>
                  </a:lnTo>
                  <a:lnTo>
                    <a:pt x="1079" y="926"/>
                  </a:lnTo>
                  <a:lnTo>
                    <a:pt x="1095" y="902"/>
                  </a:lnTo>
                  <a:lnTo>
                    <a:pt x="1103" y="902"/>
                  </a:lnTo>
                  <a:lnTo>
                    <a:pt x="1111" y="878"/>
                  </a:lnTo>
                  <a:lnTo>
                    <a:pt x="1111" y="870"/>
                  </a:lnTo>
                  <a:lnTo>
                    <a:pt x="1103" y="854"/>
                  </a:lnTo>
                  <a:lnTo>
                    <a:pt x="1111" y="846"/>
                  </a:lnTo>
                  <a:lnTo>
                    <a:pt x="1135" y="838"/>
                  </a:lnTo>
                  <a:lnTo>
                    <a:pt x="1135" y="838"/>
                  </a:lnTo>
                  <a:lnTo>
                    <a:pt x="1175" y="822"/>
                  </a:lnTo>
                  <a:lnTo>
                    <a:pt x="1175" y="798"/>
                  </a:lnTo>
                  <a:lnTo>
                    <a:pt x="1175" y="782"/>
                  </a:lnTo>
                  <a:lnTo>
                    <a:pt x="1175" y="798"/>
                  </a:lnTo>
                  <a:lnTo>
                    <a:pt x="1175" y="806"/>
                  </a:lnTo>
                  <a:lnTo>
                    <a:pt x="1175" y="822"/>
                  </a:lnTo>
                  <a:lnTo>
                    <a:pt x="1191" y="838"/>
                  </a:lnTo>
                  <a:lnTo>
                    <a:pt x="1207" y="838"/>
                  </a:lnTo>
                  <a:lnTo>
                    <a:pt x="1207" y="822"/>
                  </a:lnTo>
                  <a:lnTo>
                    <a:pt x="1207" y="806"/>
                  </a:lnTo>
                  <a:lnTo>
                    <a:pt x="1223" y="798"/>
                  </a:lnTo>
                  <a:lnTo>
                    <a:pt x="1231" y="798"/>
                  </a:lnTo>
                  <a:lnTo>
                    <a:pt x="1231" y="798"/>
                  </a:lnTo>
                  <a:lnTo>
                    <a:pt x="1231" y="782"/>
                  </a:lnTo>
                  <a:lnTo>
                    <a:pt x="1231" y="782"/>
                  </a:lnTo>
                  <a:lnTo>
                    <a:pt x="1231" y="751"/>
                  </a:lnTo>
                  <a:lnTo>
                    <a:pt x="1231" y="751"/>
                  </a:lnTo>
                  <a:lnTo>
                    <a:pt x="1223" y="727"/>
                  </a:lnTo>
                  <a:lnTo>
                    <a:pt x="1223" y="719"/>
                  </a:lnTo>
                  <a:close/>
                </a:path>
              </a:pathLst>
            </a:custGeom>
            <a:solidFill>
              <a:srgbClr val="00CC00"/>
            </a:solidFill>
            <a:ln w="12700">
              <a:solidFill>
                <a:srgbClr val="0099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1429" name="Freeform 53"/>
            <p:cNvSpPr>
              <a:spLocks/>
            </p:cNvSpPr>
            <p:nvPr/>
          </p:nvSpPr>
          <p:spPr bwMode="auto">
            <a:xfrm>
              <a:off x="1887" y="2211"/>
              <a:ext cx="191" cy="96"/>
            </a:xfrm>
            <a:custGeom>
              <a:avLst/>
              <a:gdLst>
                <a:gd name="T0" fmla="*/ 0 w 191"/>
                <a:gd name="T1" fmla="*/ 64 h 96"/>
                <a:gd name="T2" fmla="*/ 8 w 191"/>
                <a:gd name="T3" fmla="*/ 88 h 96"/>
                <a:gd name="T4" fmla="*/ 39 w 191"/>
                <a:gd name="T5" fmla="*/ 88 h 96"/>
                <a:gd name="T6" fmla="*/ 47 w 191"/>
                <a:gd name="T7" fmla="*/ 88 h 96"/>
                <a:gd name="T8" fmla="*/ 63 w 191"/>
                <a:gd name="T9" fmla="*/ 96 h 96"/>
                <a:gd name="T10" fmla="*/ 79 w 191"/>
                <a:gd name="T11" fmla="*/ 88 h 96"/>
                <a:gd name="T12" fmla="*/ 87 w 191"/>
                <a:gd name="T13" fmla="*/ 88 h 96"/>
                <a:gd name="T14" fmla="*/ 103 w 191"/>
                <a:gd name="T15" fmla="*/ 88 h 96"/>
                <a:gd name="T16" fmla="*/ 119 w 191"/>
                <a:gd name="T17" fmla="*/ 96 h 96"/>
                <a:gd name="T18" fmla="*/ 135 w 191"/>
                <a:gd name="T19" fmla="*/ 88 h 96"/>
                <a:gd name="T20" fmla="*/ 151 w 191"/>
                <a:gd name="T21" fmla="*/ 88 h 96"/>
                <a:gd name="T22" fmla="*/ 167 w 191"/>
                <a:gd name="T23" fmla="*/ 88 h 96"/>
                <a:gd name="T24" fmla="*/ 183 w 191"/>
                <a:gd name="T25" fmla="*/ 88 h 96"/>
                <a:gd name="T26" fmla="*/ 191 w 191"/>
                <a:gd name="T27" fmla="*/ 88 h 96"/>
                <a:gd name="T28" fmla="*/ 191 w 191"/>
                <a:gd name="T29" fmla="*/ 56 h 96"/>
                <a:gd name="T30" fmla="*/ 167 w 191"/>
                <a:gd name="T31" fmla="*/ 48 h 96"/>
                <a:gd name="T32" fmla="*/ 167 w 191"/>
                <a:gd name="T33" fmla="*/ 8 h 96"/>
                <a:gd name="T34" fmla="*/ 151 w 191"/>
                <a:gd name="T35" fmla="*/ 8 h 96"/>
                <a:gd name="T36" fmla="*/ 135 w 191"/>
                <a:gd name="T37" fmla="*/ 8 h 96"/>
                <a:gd name="T38" fmla="*/ 119 w 191"/>
                <a:gd name="T39" fmla="*/ 8 h 96"/>
                <a:gd name="T40" fmla="*/ 103 w 191"/>
                <a:gd name="T41" fmla="*/ 8 h 96"/>
                <a:gd name="T42" fmla="*/ 79 w 191"/>
                <a:gd name="T43" fmla="*/ 0 h 96"/>
                <a:gd name="T44" fmla="*/ 63 w 191"/>
                <a:gd name="T45" fmla="*/ 0 h 96"/>
                <a:gd name="T46" fmla="*/ 55 w 191"/>
                <a:gd name="T47" fmla="*/ 0 h 96"/>
                <a:gd name="T48" fmla="*/ 47 w 191"/>
                <a:gd name="T49" fmla="*/ 8 h 96"/>
                <a:gd name="T50" fmla="*/ 47 w 191"/>
                <a:gd name="T51" fmla="*/ 8 h 96"/>
                <a:gd name="T52" fmla="*/ 39 w 191"/>
                <a:gd name="T53" fmla="*/ 40 h 96"/>
                <a:gd name="T54" fmla="*/ 39 w 191"/>
                <a:gd name="T55" fmla="*/ 48 h 96"/>
                <a:gd name="T56" fmla="*/ 8 w 191"/>
                <a:gd name="T57" fmla="*/ 48 h 96"/>
                <a:gd name="T58" fmla="*/ 0 w 191"/>
                <a:gd name="T59" fmla="*/ 56 h 96"/>
                <a:gd name="T60" fmla="*/ 0 w 191"/>
                <a:gd name="T6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1" h="96">
                  <a:moveTo>
                    <a:pt x="0" y="64"/>
                  </a:moveTo>
                  <a:lnTo>
                    <a:pt x="8" y="88"/>
                  </a:lnTo>
                  <a:lnTo>
                    <a:pt x="39" y="88"/>
                  </a:lnTo>
                  <a:lnTo>
                    <a:pt x="47" y="88"/>
                  </a:lnTo>
                  <a:lnTo>
                    <a:pt x="63" y="96"/>
                  </a:lnTo>
                  <a:lnTo>
                    <a:pt x="79" y="88"/>
                  </a:lnTo>
                  <a:lnTo>
                    <a:pt x="87" y="88"/>
                  </a:lnTo>
                  <a:lnTo>
                    <a:pt x="103" y="88"/>
                  </a:lnTo>
                  <a:lnTo>
                    <a:pt x="119" y="96"/>
                  </a:lnTo>
                  <a:lnTo>
                    <a:pt x="135" y="88"/>
                  </a:lnTo>
                  <a:lnTo>
                    <a:pt x="151" y="88"/>
                  </a:lnTo>
                  <a:lnTo>
                    <a:pt x="167" y="88"/>
                  </a:lnTo>
                  <a:lnTo>
                    <a:pt x="183" y="88"/>
                  </a:lnTo>
                  <a:lnTo>
                    <a:pt x="191" y="88"/>
                  </a:lnTo>
                  <a:lnTo>
                    <a:pt x="191" y="56"/>
                  </a:lnTo>
                  <a:lnTo>
                    <a:pt x="167" y="48"/>
                  </a:lnTo>
                  <a:lnTo>
                    <a:pt x="167" y="8"/>
                  </a:lnTo>
                  <a:lnTo>
                    <a:pt x="151" y="8"/>
                  </a:lnTo>
                  <a:lnTo>
                    <a:pt x="135" y="8"/>
                  </a:lnTo>
                  <a:lnTo>
                    <a:pt x="119" y="8"/>
                  </a:lnTo>
                  <a:lnTo>
                    <a:pt x="103" y="8"/>
                  </a:lnTo>
                  <a:lnTo>
                    <a:pt x="79" y="0"/>
                  </a:lnTo>
                  <a:lnTo>
                    <a:pt x="63" y="0"/>
                  </a:lnTo>
                  <a:lnTo>
                    <a:pt x="55" y="0"/>
                  </a:lnTo>
                  <a:lnTo>
                    <a:pt x="47" y="8"/>
                  </a:lnTo>
                  <a:lnTo>
                    <a:pt x="47" y="8"/>
                  </a:lnTo>
                  <a:lnTo>
                    <a:pt x="39" y="40"/>
                  </a:lnTo>
                  <a:lnTo>
                    <a:pt x="39" y="48"/>
                  </a:lnTo>
                  <a:lnTo>
                    <a:pt x="8" y="48"/>
                  </a:lnTo>
                  <a:lnTo>
                    <a:pt x="0" y="56"/>
                  </a:lnTo>
                  <a:lnTo>
                    <a:pt x="0" y="64"/>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30" name="Freeform 54"/>
            <p:cNvSpPr>
              <a:spLocks/>
            </p:cNvSpPr>
            <p:nvPr/>
          </p:nvSpPr>
          <p:spPr bwMode="auto">
            <a:xfrm>
              <a:off x="1863" y="2323"/>
              <a:ext cx="279" cy="295"/>
            </a:xfrm>
            <a:custGeom>
              <a:avLst/>
              <a:gdLst>
                <a:gd name="T0" fmla="*/ 271 w 279"/>
                <a:gd name="T1" fmla="*/ 279 h 295"/>
                <a:gd name="T2" fmla="*/ 271 w 279"/>
                <a:gd name="T3" fmla="*/ 231 h 295"/>
                <a:gd name="T4" fmla="*/ 215 w 279"/>
                <a:gd name="T5" fmla="*/ 144 h 295"/>
                <a:gd name="T6" fmla="*/ 191 w 279"/>
                <a:gd name="T7" fmla="*/ 184 h 295"/>
                <a:gd name="T8" fmla="*/ 175 w 279"/>
                <a:gd name="T9" fmla="*/ 152 h 295"/>
                <a:gd name="T10" fmla="*/ 175 w 279"/>
                <a:gd name="T11" fmla="*/ 136 h 295"/>
                <a:gd name="T12" fmla="*/ 191 w 279"/>
                <a:gd name="T13" fmla="*/ 128 h 295"/>
                <a:gd name="T14" fmla="*/ 231 w 279"/>
                <a:gd name="T15" fmla="*/ 112 h 295"/>
                <a:gd name="T16" fmla="*/ 239 w 279"/>
                <a:gd name="T17" fmla="*/ 96 h 295"/>
                <a:gd name="T18" fmla="*/ 239 w 279"/>
                <a:gd name="T19" fmla="*/ 56 h 295"/>
                <a:gd name="T20" fmla="*/ 191 w 279"/>
                <a:gd name="T21" fmla="*/ 56 h 295"/>
                <a:gd name="T22" fmla="*/ 143 w 279"/>
                <a:gd name="T23" fmla="*/ 56 h 295"/>
                <a:gd name="T24" fmla="*/ 95 w 279"/>
                <a:gd name="T25" fmla="*/ 56 h 295"/>
                <a:gd name="T26" fmla="*/ 87 w 279"/>
                <a:gd name="T27" fmla="*/ 8 h 295"/>
                <a:gd name="T28" fmla="*/ 40 w 279"/>
                <a:gd name="T29" fmla="*/ 0 h 295"/>
                <a:gd name="T30" fmla="*/ 0 w 279"/>
                <a:gd name="T31" fmla="*/ 40 h 295"/>
                <a:gd name="T32" fmla="*/ 40 w 279"/>
                <a:gd name="T33" fmla="*/ 56 h 295"/>
                <a:gd name="T34" fmla="*/ 0 w 279"/>
                <a:gd name="T35" fmla="*/ 72 h 295"/>
                <a:gd name="T36" fmla="*/ 8 w 279"/>
                <a:gd name="T37" fmla="*/ 104 h 295"/>
                <a:gd name="T38" fmla="*/ 32 w 279"/>
                <a:gd name="T39" fmla="*/ 136 h 295"/>
                <a:gd name="T40" fmla="*/ 32 w 279"/>
                <a:gd name="T41" fmla="*/ 152 h 295"/>
                <a:gd name="T42" fmla="*/ 40 w 279"/>
                <a:gd name="T43" fmla="*/ 184 h 295"/>
                <a:gd name="T44" fmla="*/ 56 w 279"/>
                <a:gd name="T45" fmla="*/ 215 h 295"/>
                <a:gd name="T46" fmla="*/ 40 w 279"/>
                <a:gd name="T47" fmla="*/ 231 h 295"/>
                <a:gd name="T48" fmla="*/ 56 w 279"/>
                <a:gd name="T49" fmla="*/ 247 h 295"/>
                <a:gd name="T50" fmla="*/ 95 w 279"/>
                <a:gd name="T51" fmla="*/ 231 h 295"/>
                <a:gd name="T52" fmla="*/ 95 w 279"/>
                <a:gd name="T53" fmla="*/ 215 h 295"/>
                <a:gd name="T54" fmla="*/ 103 w 279"/>
                <a:gd name="T55" fmla="*/ 231 h 295"/>
                <a:gd name="T56" fmla="*/ 119 w 279"/>
                <a:gd name="T57" fmla="*/ 231 h 295"/>
                <a:gd name="T58" fmla="*/ 151 w 279"/>
                <a:gd name="T59" fmla="*/ 215 h 295"/>
                <a:gd name="T60" fmla="*/ 119 w 279"/>
                <a:gd name="T61" fmla="*/ 184 h 295"/>
                <a:gd name="T62" fmla="*/ 119 w 279"/>
                <a:gd name="T63" fmla="*/ 152 h 295"/>
                <a:gd name="T64" fmla="*/ 143 w 279"/>
                <a:gd name="T65" fmla="*/ 160 h 295"/>
                <a:gd name="T66" fmla="*/ 175 w 279"/>
                <a:gd name="T67" fmla="*/ 192 h 295"/>
                <a:gd name="T68" fmla="*/ 191 w 279"/>
                <a:gd name="T69" fmla="*/ 215 h 295"/>
                <a:gd name="T70" fmla="*/ 215 w 279"/>
                <a:gd name="T71" fmla="*/ 239 h 295"/>
                <a:gd name="T72" fmla="*/ 215 w 279"/>
                <a:gd name="T73" fmla="*/ 287 h 295"/>
                <a:gd name="T74" fmla="*/ 239 w 279"/>
                <a:gd name="T75" fmla="*/ 279 h 295"/>
                <a:gd name="T76" fmla="*/ 255 w 279"/>
                <a:gd name="T77" fmla="*/ 2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9" h="295">
                  <a:moveTo>
                    <a:pt x="255" y="247"/>
                  </a:moveTo>
                  <a:lnTo>
                    <a:pt x="271" y="279"/>
                  </a:lnTo>
                  <a:lnTo>
                    <a:pt x="279" y="279"/>
                  </a:lnTo>
                  <a:lnTo>
                    <a:pt x="271" y="231"/>
                  </a:lnTo>
                  <a:lnTo>
                    <a:pt x="239" y="144"/>
                  </a:lnTo>
                  <a:lnTo>
                    <a:pt x="215" y="144"/>
                  </a:lnTo>
                  <a:lnTo>
                    <a:pt x="215" y="184"/>
                  </a:lnTo>
                  <a:lnTo>
                    <a:pt x="191" y="184"/>
                  </a:lnTo>
                  <a:lnTo>
                    <a:pt x="191" y="160"/>
                  </a:lnTo>
                  <a:lnTo>
                    <a:pt x="175" y="152"/>
                  </a:lnTo>
                  <a:lnTo>
                    <a:pt x="175" y="144"/>
                  </a:lnTo>
                  <a:lnTo>
                    <a:pt x="175" y="136"/>
                  </a:lnTo>
                  <a:lnTo>
                    <a:pt x="191" y="136"/>
                  </a:lnTo>
                  <a:lnTo>
                    <a:pt x="191" y="128"/>
                  </a:lnTo>
                  <a:lnTo>
                    <a:pt x="215" y="104"/>
                  </a:lnTo>
                  <a:lnTo>
                    <a:pt x="231" y="112"/>
                  </a:lnTo>
                  <a:lnTo>
                    <a:pt x="231" y="104"/>
                  </a:lnTo>
                  <a:lnTo>
                    <a:pt x="239" y="96"/>
                  </a:lnTo>
                  <a:lnTo>
                    <a:pt x="239" y="72"/>
                  </a:lnTo>
                  <a:lnTo>
                    <a:pt x="239" y="56"/>
                  </a:lnTo>
                  <a:lnTo>
                    <a:pt x="215" y="56"/>
                  </a:lnTo>
                  <a:lnTo>
                    <a:pt x="191" y="56"/>
                  </a:lnTo>
                  <a:lnTo>
                    <a:pt x="159" y="56"/>
                  </a:lnTo>
                  <a:lnTo>
                    <a:pt x="143" y="56"/>
                  </a:lnTo>
                  <a:lnTo>
                    <a:pt x="119" y="56"/>
                  </a:lnTo>
                  <a:lnTo>
                    <a:pt x="95" y="56"/>
                  </a:lnTo>
                  <a:lnTo>
                    <a:pt x="95" y="16"/>
                  </a:lnTo>
                  <a:lnTo>
                    <a:pt x="87" y="8"/>
                  </a:lnTo>
                  <a:lnTo>
                    <a:pt x="63" y="16"/>
                  </a:lnTo>
                  <a:lnTo>
                    <a:pt x="40" y="0"/>
                  </a:lnTo>
                  <a:lnTo>
                    <a:pt x="8" y="0"/>
                  </a:lnTo>
                  <a:lnTo>
                    <a:pt x="0" y="40"/>
                  </a:lnTo>
                  <a:lnTo>
                    <a:pt x="32" y="48"/>
                  </a:lnTo>
                  <a:lnTo>
                    <a:pt x="40" y="56"/>
                  </a:lnTo>
                  <a:lnTo>
                    <a:pt x="8" y="56"/>
                  </a:lnTo>
                  <a:lnTo>
                    <a:pt x="0" y="72"/>
                  </a:lnTo>
                  <a:lnTo>
                    <a:pt x="0" y="96"/>
                  </a:lnTo>
                  <a:lnTo>
                    <a:pt x="8" y="104"/>
                  </a:lnTo>
                  <a:lnTo>
                    <a:pt x="32" y="112"/>
                  </a:lnTo>
                  <a:lnTo>
                    <a:pt x="32" y="136"/>
                  </a:lnTo>
                  <a:lnTo>
                    <a:pt x="32" y="144"/>
                  </a:lnTo>
                  <a:lnTo>
                    <a:pt x="32" y="152"/>
                  </a:lnTo>
                  <a:lnTo>
                    <a:pt x="40" y="160"/>
                  </a:lnTo>
                  <a:lnTo>
                    <a:pt x="40" y="184"/>
                  </a:lnTo>
                  <a:lnTo>
                    <a:pt x="56" y="200"/>
                  </a:lnTo>
                  <a:lnTo>
                    <a:pt x="56" y="215"/>
                  </a:lnTo>
                  <a:lnTo>
                    <a:pt x="56" y="231"/>
                  </a:lnTo>
                  <a:lnTo>
                    <a:pt x="40" y="231"/>
                  </a:lnTo>
                  <a:lnTo>
                    <a:pt x="56" y="239"/>
                  </a:lnTo>
                  <a:lnTo>
                    <a:pt x="56" y="247"/>
                  </a:lnTo>
                  <a:lnTo>
                    <a:pt x="87" y="239"/>
                  </a:lnTo>
                  <a:lnTo>
                    <a:pt x="95" y="231"/>
                  </a:lnTo>
                  <a:lnTo>
                    <a:pt x="95" y="231"/>
                  </a:lnTo>
                  <a:lnTo>
                    <a:pt x="95" y="215"/>
                  </a:lnTo>
                  <a:lnTo>
                    <a:pt x="95" y="231"/>
                  </a:lnTo>
                  <a:lnTo>
                    <a:pt x="103" y="231"/>
                  </a:lnTo>
                  <a:lnTo>
                    <a:pt x="103" y="239"/>
                  </a:lnTo>
                  <a:lnTo>
                    <a:pt x="119" y="231"/>
                  </a:lnTo>
                  <a:lnTo>
                    <a:pt x="143" y="231"/>
                  </a:lnTo>
                  <a:lnTo>
                    <a:pt x="151" y="215"/>
                  </a:lnTo>
                  <a:lnTo>
                    <a:pt x="143" y="192"/>
                  </a:lnTo>
                  <a:lnTo>
                    <a:pt x="119" y="184"/>
                  </a:lnTo>
                  <a:lnTo>
                    <a:pt x="119" y="160"/>
                  </a:lnTo>
                  <a:lnTo>
                    <a:pt x="119" y="152"/>
                  </a:lnTo>
                  <a:lnTo>
                    <a:pt x="143" y="152"/>
                  </a:lnTo>
                  <a:lnTo>
                    <a:pt x="143" y="160"/>
                  </a:lnTo>
                  <a:lnTo>
                    <a:pt x="151" y="184"/>
                  </a:lnTo>
                  <a:lnTo>
                    <a:pt x="175" y="192"/>
                  </a:lnTo>
                  <a:lnTo>
                    <a:pt x="191" y="192"/>
                  </a:lnTo>
                  <a:lnTo>
                    <a:pt x="191" y="215"/>
                  </a:lnTo>
                  <a:lnTo>
                    <a:pt x="215" y="231"/>
                  </a:lnTo>
                  <a:lnTo>
                    <a:pt x="215" y="239"/>
                  </a:lnTo>
                  <a:lnTo>
                    <a:pt x="215" y="279"/>
                  </a:lnTo>
                  <a:lnTo>
                    <a:pt x="215" y="287"/>
                  </a:lnTo>
                  <a:lnTo>
                    <a:pt x="231" y="295"/>
                  </a:lnTo>
                  <a:lnTo>
                    <a:pt x="239" y="279"/>
                  </a:lnTo>
                  <a:lnTo>
                    <a:pt x="239" y="247"/>
                  </a:lnTo>
                  <a:lnTo>
                    <a:pt x="255" y="247"/>
                  </a:lnTo>
                  <a:close/>
                </a:path>
              </a:pathLst>
            </a:custGeom>
            <a:solidFill>
              <a:srgbClr val="00CC00"/>
            </a:solidFill>
            <a:ln w="12700">
              <a:solidFill>
                <a:srgbClr val="009900"/>
              </a:solidFill>
              <a:prstDash val="solid"/>
              <a:round/>
              <a:headEnd/>
              <a:tailEnd/>
            </a:ln>
          </p:spPr>
          <p:txBody>
            <a:bodyPr/>
            <a:lstStyle/>
            <a:p>
              <a:endParaRPr lang="ja-JP" altLang="en-US"/>
            </a:p>
          </p:txBody>
        </p:sp>
        <p:grpSp>
          <p:nvGrpSpPr>
            <p:cNvPr id="101431" name="Group 55"/>
            <p:cNvGrpSpPr>
              <a:grpSpLocks/>
            </p:cNvGrpSpPr>
            <p:nvPr/>
          </p:nvGrpSpPr>
          <p:grpSpPr bwMode="auto">
            <a:xfrm>
              <a:off x="2094" y="2203"/>
              <a:ext cx="855" cy="1222"/>
              <a:chOff x="2061" y="2060"/>
              <a:chExt cx="855" cy="1222"/>
            </a:xfrm>
          </p:grpSpPr>
          <p:sp>
            <p:nvSpPr>
              <p:cNvPr id="101432" name="Freeform 56"/>
              <p:cNvSpPr>
                <a:spLocks/>
              </p:cNvSpPr>
              <p:nvPr/>
            </p:nvSpPr>
            <p:spPr bwMode="auto">
              <a:xfrm>
                <a:off x="2061" y="2060"/>
                <a:ext cx="543" cy="1006"/>
              </a:xfrm>
              <a:custGeom>
                <a:avLst/>
                <a:gdLst>
                  <a:gd name="T0" fmla="*/ 471 w 543"/>
                  <a:gd name="T1" fmla="*/ 870 h 1006"/>
                  <a:gd name="T2" fmla="*/ 464 w 543"/>
                  <a:gd name="T3" fmla="*/ 815 h 1006"/>
                  <a:gd name="T4" fmla="*/ 440 w 543"/>
                  <a:gd name="T5" fmla="*/ 775 h 1006"/>
                  <a:gd name="T6" fmla="*/ 408 w 543"/>
                  <a:gd name="T7" fmla="*/ 767 h 1006"/>
                  <a:gd name="T8" fmla="*/ 400 w 543"/>
                  <a:gd name="T9" fmla="*/ 735 h 1006"/>
                  <a:gd name="T10" fmla="*/ 408 w 543"/>
                  <a:gd name="T11" fmla="*/ 687 h 1006"/>
                  <a:gd name="T12" fmla="*/ 408 w 543"/>
                  <a:gd name="T13" fmla="*/ 639 h 1006"/>
                  <a:gd name="T14" fmla="*/ 360 w 543"/>
                  <a:gd name="T15" fmla="*/ 575 h 1006"/>
                  <a:gd name="T16" fmla="*/ 360 w 543"/>
                  <a:gd name="T17" fmla="*/ 511 h 1006"/>
                  <a:gd name="T18" fmla="*/ 360 w 543"/>
                  <a:gd name="T19" fmla="*/ 479 h 1006"/>
                  <a:gd name="T20" fmla="*/ 400 w 543"/>
                  <a:gd name="T21" fmla="*/ 455 h 1006"/>
                  <a:gd name="T22" fmla="*/ 448 w 543"/>
                  <a:gd name="T23" fmla="*/ 431 h 1006"/>
                  <a:gd name="T24" fmla="*/ 471 w 543"/>
                  <a:gd name="T25" fmla="*/ 423 h 1006"/>
                  <a:gd name="T26" fmla="*/ 527 w 543"/>
                  <a:gd name="T27" fmla="*/ 383 h 1006"/>
                  <a:gd name="T28" fmla="*/ 527 w 543"/>
                  <a:gd name="T29" fmla="*/ 351 h 1006"/>
                  <a:gd name="T30" fmla="*/ 503 w 543"/>
                  <a:gd name="T31" fmla="*/ 367 h 1006"/>
                  <a:gd name="T32" fmla="*/ 471 w 543"/>
                  <a:gd name="T33" fmla="*/ 351 h 1006"/>
                  <a:gd name="T34" fmla="*/ 440 w 543"/>
                  <a:gd name="T35" fmla="*/ 335 h 1006"/>
                  <a:gd name="T36" fmla="*/ 440 w 543"/>
                  <a:gd name="T37" fmla="*/ 296 h 1006"/>
                  <a:gd name="T38" fmla="*/ 424 w 543"/>
                  <a:gd name="T39" fmla="*/ 280 h 1006"/>
                  <a:gd name="T40" fmla="*/ 384 w 543"/>
                  <a:gd name="T41" fmla="*/ 240 h 1006"/>
                  <a:gd name="T42" fmla="*/ 360 w 543"/>
                  <a:gd name="T43" fmla="*/ 240 h 1006"/>
                  <a:gd name="T44" fmla="*/ 320 w 543"/>
                  <a:gd name="T45" fmla="*/ 216 h 1006"/>
                  <a:gd name="T46" fmla="*/ 368 w 543"/>
                  <a:gd name="T47" fmla="*/ 136 h 1006"/>
                  <a:gd name="T48" fmla="*/ 384 w 543"/>
                  <a:gd name="T49" fmla="*/ 80 h 1006"/>
                  <a:gd name="T50" fmla="*/ 360 w 543"/>
                  <a:gd name="T51" fmla="*/ 56 h 1006"/>
                  <a:gd name="T52" fmla="*/ 304 w 543"/>
                  <a:gd name="T53" fmla="*/ 0 h 1006"/>
                  <a:gd name="T54" fmla="*/ 264 w 543"/>
                  <a:gd name="T55" fmla="*/ 48 h 1006"/>
                  <a:gd name="T56" fmla="*/ 240 w 543"/>
                  <a:gd name="T57" fmla="*/ 72 h 1006"/>
                  <a:gd name="T58" fmla="*/ 184 w 543"/>
                  <a:gd name="T59" fmla="*/ 104 h 1006"/>
                  <a:gd name="T60" fmla="*/ 160 w 543"/>
                  <a:gd name="T61" fmla="*/ 128 h 1006"/>
                  <a:gd name="T62" fmla="*/ 160 w 543"/>
                  <a:gd name="T63" fmla="*/ 168 h 1006"/>
                  <a:gd name="T64" fmla="*/ 144 w 543"/>
                  <a:gd name="T65" fmla="*/ 192 h 1006"/>
                  <a:gd name="T66" fmla="*/ 144 w 543"/>
                  <a:gd name="T67" fmla="*/ 216 h 1006"/>
                  <a:gd name="T68" fmla="*/ 112 w 543"/>
                  <a:gd name="T69" fmla="*/ 256 h 1006"/>
                  <a:gd name="T70" fmla="*/ 80 w 543"/>
                  <a:gd name="T71" fmla="*/ 256 h 1006"/>
                  <a:gd name="T72" fmla="*/ 64 w 543"/>
                  <a:gd name="T73" fmla="*/ 312 h 1006"/>
                  <a:gd name="T74" fmla="*/ 40 w 543"/>
                  <a:gd name="T75" fmla="*/ 383 h 1006"/>
                  <a:gd name="T76" fmla="*/ 24 w 543"/>
                  <a:gd name="T77" fmla="*/ 391 h 1006"/>
                  <a:gd name="T78" fmla="*/ 0 w 543"/>
                  <a:gd name="T79" fmla="*/ 423 h 1006"/>
                  <a:gd name="T80" fmla="*/ 32 w 543"/>
                  <a:gd name="T81" fmla="*/ 447 h 1006"/>
                  <a:gd name="T82" fmla="*/ 80 w 543"/>
                  <a:gd name="T83" fmla="*/ 479 h 1006"/>
                  <a:gd name="T84" fmla="*/ 104 w 543"/>
                  <a:gd name="T85" fmla="*/ 503 h 1006"/>
                  <a:gd name="T86" fmla="*/ 128 w 543"/>
                  <a:gd name="T87" fmla="*/ 551 h 1006"/>
                  <a:gd name="T88" fmla="*/ 144 w 543"/>
                  <a:gd name="T89" fmla="*/ 615 h 1006"/>
                  <a:gd name="T90" fmla="*/ 144 w 543"/>
                  <a:gd name="T91" fmla="*/ 655 h 1006"/>
                  <a:gd name="T92" fmla="*/ 144 w 543"/>
                  <a:gd name="T93" fmla="*/ 695 h 1006"/>
                  <a:gd name="T94" fmla="*/ 168 w 543"/>
                  <a:gd name="T95" fmla="*/ 695 h 1006"/>
                  <a:gd name="T96" fmla="*/ 208 w 543"/>
                  <a:gd name="T97" fmla="*/ 695 h 1006"/>
                  <a:gd name="T98" fmla="*/ 248 w 543"/>
                  <a:gd name="T99" fmla="*/ 687 h 1006"/>
                  <a:gd name="T100" fmla="*/ 288 w 543"/>
                  <a:gd name="T101" fmla="*/ 655 h 1006"/>
                  <a:gd name="T102" fmla="*/ 304 w 543"/>
                  <a:gd name="T103" fmla="*/ 615 h 1006"/>
                  <a:gd name="T104" fmla="*/ 336 w 543"/>
                  <a:gd name="T105" fmla="*/ 655 h 1006"/>
                  <a:gd name="T106" fmla="*/ 360 w 543"/>
                  <a:gd name="T107" fmla="*/ 687 h 1006"/>
                  <a:gd name="T108" fmla="*/ 360 w 543"/>
                  <a:gd name="T109" fmla="*/ 719 h 1006"/>
                  <a:gd name="T110" fmla="*/ 360 w 543"/>
                  <a:gd name="T111" fmla="*/ 767 h 1006"/>
                  <a:gd name="T112" fmla="*/ 400 w 543"/>
                  <a:gd name="T113" fmla="*/ 815 h 1006"/>
                  <a:gd name="T114" fmla="*/ 424 w 543"/>
                  <a:gd name="T115" fmla="*/ 846 h 1006"/>
                  <a:gd name="T116" fmla="*/ 440 w 543"/>
                  <a:gd name="T117" fmla="*/ 902 h 1006"/>
                  <a:gd name="T118" fmla="*/ 424 w 543"/>
                  <a:gd name="T119" fmla="*/ 950 h 1006"/>
                  <a:gd name="T120" fmla="*/ 424 w 543"/>
                  <a:gd name="T121" fmla="*/ 998 h 1006"/>
                  <a:gd name="T122" fmla="*/ 456 w 543"/>
                  <a:gd name="T123" fmla="*/ 926 h 1006"/>
                  <a:gd name="T124" fmla="*/ 471 w 543"/>
                  <a:gd name="T125" fmla="*/ 90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3" h="1006">
                    <a:moveTo>
                      <a:pt x="471" y="902"/>
                    </a:moveTo>
                    <a:lnTo>
                      <a:pt x="471" y="902"/>
                    </a:lnTo>
                    <a:lnTo>
                      <a:pt x="471" y="902"/>
                    </a:lnTo>
                    <a:lnTo>
                      <a:pt x="471" y="894"/>
                    </a:lnTo>
                    <a:lnTo>
                      <a:pt x="471" y="894"/>
                    </a:lnTo>
                    <a:lnTo>
                      <a:pt x="471" y="894"/>
                    </a:lnTo>
                    <a:lnTo>
                      <a:pt x="471" y="894"/>
                    </a:lnTo>
                    <a:lnTo>
                      <a:pt x="471" y="894"/>
                    </a:lnTo>
                    <a:lnTo>
                      <a:pt x="471" y="886"/>
                    </a:lnTo>
                    <a:lnTo>
                      <a:pt x="471" y="878"/>
                    </a:lnTo>
                    <a:lnTo>
                      <a:pt x="471" y="870"/>
                    </a:lnTo>
                    <a:lnTo>
                      <a:pt x="471" y="870"/>
                    </a:lnTo>
                    <a:lnTo>
                      <a:pt x="471" y="870"/>
                    </a:lnTo>
                    <a:lnTo>
                      <a:pt x="471" y="870"/>
                    </a:lnTo>
                    <a:lnTo>
                      <a:pt x="471" y="870"/>
                    </a:lnTo>
                    <a:lnTo>
                      <a:pt x="471" y="862"/>
                    </a:lnTo>
                    <a:lnTo>
                      <a:pt x="464" y="862"/>
                    </a:lnTo>
                    <a:lnTo>
                      <a:pt x="464" y="854"/>
                    </a:lnTo>
                    <a:lnTo>
                      <a:pt x="464" y="854"/>
                    </a:lnTo>
                    <a:lnTo>
                      <a:pt x="464" y="854"/>
                    </a:lnTo>
                    <a:lnTo>
                      <a:pt x="464" y="854"/>
                    </a:lnTo>
                    <a:lnTo>
                      <a:pt x="464" y="838"/>
                    </a:lnTo>
                    <a:lnTo>
                      <a:pt x="464" y="830"/>
                    </a:lnTo>
                    <a:lnTo>
                      <a:pt x="464" y="823"/>
                    </a:lnTo>
                    <a:lnTo>
                      <a:pt x="464" y="823"/>
                    </a:lnTo>
                    <a:lnTo>
                      <a:pt x="464" y="823"/>
                    </a:lnTo>
                    <a:lnTo>
                      <a:pt x="464" y="823"/>
                    </a:lnTo>
                    <a:lnTo>
                      <a:pt x="464" y="815"/>
                    </a:lnTo>
                    <a:lnTo>
                      <a:pt x="464" y="807"/>
                    </a:lnTo>
                    <a:lnTo>
                      <a:pt x="464" y="799"/>
                    </a:lnTo>
                    <a:lnTo>
                      <a:pt x="464" y="799"/>
                    </a:lnTo>
                    <a:lnTo>
                      <a:pt x="464" y="799"/>
                    </a:lnTo>
                    <a:lnTo>
                      <a:pt x="464" y="799"/>
                    </a:lnTo>
                    <a:lnTo>
                      <a:pt x="456" y="799"/>
                    </a:lnTo>
                    <a:lnTo>
                      <a:pt x="448" y="791"/>
                    </a:lnTo>
                    <a:lnTo>
                      <a:pt x="448" y="791"/>
                    </a:lnTo>
                    <a:lnTo>
                      <a:pt x="448" y="791"/>
                    </a:lnTo>
                    <a:lnTo>
                      <a:pt x="448" y="791"/>
                    </a:lnTo>
                    <a:lnTo>
                      <a:pt x="448" y="791"/>
                    </a:lnTo>
                    <a:lnTo>
                      <a:pt x="440" y="783"/>
                    </a:lnTo>
                    <a:lnTo>
                      <a:pt x="440" y="783"/>
                    </a:lnTo>
                    <a:lnTo>
                      <a:pt x="440" y="775"/>
                    </a:lnTo>
                    <a:lnTo>
                      <a:pt x="440" y="775"/>
                    </a:lnTo>
                    <a:lnTo>
                      <a:pt x="440" y="775"/>
                    </a:lnTo>
                    <a:lnTo>
                      <a:pt x="432" y="775"/>
                    </a:lnTo>
                    <a:lnTo>
                      <a:pt x="432" y="775"/>
                    </a:lnTo>
                    <a:lnTo>
                      <a:pt x="424" y="767"/>
                    </a:lnTo>
                    <a:lnTo>
                      <a:pt x="424" y="767"/>
                    </a:lnTo>
                    <a:lnTo>
                      <a:pt x="424" y="767"/>
                    </a:lnTo>
                    <a:lnTo>
                      <a:pt x="424" y="767"/>
                    </a:lnTo>
                    <a:lnTo>
                      <a:pt x="424" y="767"/>
                    </a:lnTo>
                    <a:lnTo>
                      <a:pt x="416" y="767"/>
                    </a:lnTo>
                    <a:lnTo>
                      <a:pt x="408" y="767"/>
                    </a:lnTo>
                    <a:lnTo>
                      <a:pt x="408" y="767"/>
                    </a:lnTo>
                    <a:lnTo>
                      <a:pt x="408" y="767"/>
                    </a:lnTo>
                    <a:lnTo>
                      <a:pt x="408" y="767"/>
                    </a:lnTo>
                    <a:lnTo>
                      <a:pt x="408" y="767"/>
                    </a:lnTo>
                    <a:lnTo>
                      <a:pt x="408" y="759"/>
                    </a:lnTo>
                    <a:lnTo>
                      <a:pt x="408" y="759"/>
                    </a:lnTo>
                    <a:lnTo>
                      <a:pt x="408" y="751"/>
                    </a:lnTo>
                    <a:lnTo>
                      <a:pt x="408" y="751"/>
                    </a:lnTo>
                    <a:lnTo>
                      <a:pt x="408" y="751"/>
                    </a:lnTo>
                    <a:lnTo>
                      <a:pt x="408" y="751"/>
                    </a:lnTo>
                    <a:lnTo>
                      <a:pt x="400" y="751"/>
                    </a:lnTo>
                    <a:lnTo>
                      <a:pt x="400" y="743"/>
                    </a:lnTo>
                    <a:lnTo>
                      <a:pt x="400" y="743"/>
                    </a:lnTo>
                    <a:lnTo>
                      <a:pt x="400" y="743"/>
                    </a:lnTo>
                    <a:lnTo>
                      <a:pt x="400" y="743"/>
                    </a:lnTo>
                    <a:lnTo>
                      <a:pt x="400" y="743"/>
                    </a:lnTo>
                    <a:lnTo>
                      <a:pt x="400" y="735"/>
                    </a:lnTo>
                    <a:lnTo>
                      <a:pt x="408" y="727"/>
                    </a:lnTo>
                    <a:lnTo>
                      <a:pt x="408" y="719"/>
                    </a:lnTo>
                    <a:lnTo>
                      <a:pt x="408" y="719"/>
                    </a:lnTo>
                    <a:lnTo>
                      <a:pt x="408" y="719"/>
                    </a:lnTo>
                    <a:lnTo>
                      <a:pt x="408" y="719"/>
                    </a:lnTo>
                    <a:lnTo>
                      <a:pt x="408" y="711"/>
                    </a:lnTo>
                    <a:lnTo>
                      <a:pt x="408" y="711"/>
                    </a:lnTo>
                    <a:lnTo>
                      <a:pt x="408" y="711"/>
                    </a:lnTo>
                    <a:lnTo>
                      <a:pt x="408" y="711"/>
                    </a:lnTo>
                    <a:lnTo>
                      <a:pt x="408" y="711"/>
                    </a:lnTo>
                    <a:lnTo>
                      <a:pt x="408" y="703"/>
                    </a:lnTo>
                    <a:lnTo>
                      <a:pt x="408" y="695"/>
                    </a:lnTo>
                    <a:lnTo>
                      <a:pt x="408" y="687"/>
                    </a:lnTo>
                    <a:lnTo>
                      <a:pt x="408" y="687"/>
                    </a:lnTo>
                    <a:lnTo>
                      <a:pt x="408" y="687"/>
                    </a:lnTo>
                    <a:lnTo>
                      <a:pt x="408" y="687"/>
                    </a:lnTo>
                    <a:lnTo>
                      <a:pt x="408" y="679"/>
                    </a:lnTo>
                    <a:lnTo>
                      <a:pt x="408" y="671"/>
                    </a:lnTo>
                    <a:lnTo>
                      <a:pt x="408" y="671"/>
                    </a:lnTo>
                    <a:lnTo>
                      <a:pt x="408" y="663"/>
                    </a:lnTo>
                    <a:lnTo>
                      <a:pt x="408" y="663"/>
                    </a:lnTo>
                    <a:lnTo>
                      <a:pt x="408" y="663"/>
                    </a:lnTo>
                    <a:lnTo>
                      <a:pt x="408" y="663"/>
                    </a:lnTo>
                    <a:lnTo>
                      <a:pt x="408" y="655"/>
                    </a:lnTo>
                    <a:lnTo>
                      <a:pt x="408" y="647"/>
                    </a:lnTo>
                    <a:lnTo>
                      <a:pt x="408" y="639"/>
                    </a:lnTo>
                    <a:lnTo>
                      <a:pt x="408" y="639"/>
                    </a:lnTo>
                    <a:lnTo>
                      <a:pt x="408" y="639"/>
                    </a:lnTo>
                    <a:lnTo>
                      <a:pt x="408" y="639"/>
                    </a:lnTo>
                    <a:lnTo>
                      <a:pt x="400" y="631"/>
                    </a:lnTo>
                    <a:lnTo>
                      <a:pt x="400" y="623"/>
                    </a:lnTo>
                    <a:lnTo>
                      <a:pt x="400" y="615"/>
                    </a:lnTo>
                    <a:lnTo>
                      <a:pt x="400" y="615"/>
                    </a:lnTo>
                    <a:lnTo>
                      <a:pt x="400" y="615"/>
                    </a:lnTo>
                    <a:lnTo>
                      <a:pt x="392" y="615"/>
                    </a:lnTo>
                    <a:lnTo>
                      <a:pt x="392" y="615"/>
                    </a:lnTo>
                    <a:lnTo>
                      <a:pt x="384" y="607"/>
                    </a:lnTo>
                    <a:lnTo>
                      <a:pt x="384" y="607"/>
                    </a:lnTo>
                    <a:lnTo>
                      <a:pt x="384" y="607"/>
                    </a:lnTo>
                    <a:lnTo>
                      <a:pt x="384" y="607"/>
                    </a:lnTo>
                    <a:lnTo>
                      <a:pt x="376" y="599"/>
                    </a:lnTo>
                    <a:lnTo>
                      <a:pt x="360" y="575"/>
                    </a:lnTo>
                    <a:lnTo>
                      <a:pt x="352" y="559"/>
                    </a:lnTo>
                    <a:lnTo>
                      <a:pt x="344" y="551"/>
                    </a:lnTo>
                    <a:lnTo>
                      <a:pt x="344" y="551"/>
                    </a:lnTo>
                    <a:lnTo>
                      <a:pt x="344" y="551"/>
                    </a:lnTo>
                    <a:lnTo>
                      <a:pt x="344" y="551"/>
                    </a:lnTo>
                    <a:lnTo>
                      <a:pt x="344" y="543"/>
                    </a:lnTo>
                    <a:lnTo>
                      <a:pt x="344" y="543"/>
                    </a:lnTo>
                    <a:lnTo>
                      <a:pt x="344" y="535"/>
                    </a:lnTo>
                    <a:lnTo>
                      <a:pt x="344" y="535"/>
                    </a:lnTo>
                    <a:lnTo>
                      <a:pt x="344" y="535"/>
                    </a:lnTo>
                    <a:lnTo>
                      <a:pt x="344" y="535"/>
                    </a:lnTo>
                    <a:lnTo>
                      <a:pt x="352" y="527"/>
                    </a:lnTo>
                    <a:lnTo>
                      <a:pt x="352" y="519"/>
                    </a:lnTo>
                    <a:lnTo>
                      <a:pt x="360" y="511"/>
                    </a:lnTo>
                    <a:lnTo>
                      <a:pt x="360" y="511"/>
                    </a:lnTo>
                    <a:lnTo>
                      <a:pt x="360" y="511"/>
                    </a:lnTo>
                    <a:lnTo>
                      <a:pt x="360" y="511"/>
                    </a:lnTo>
                    <a:lnTo>
                      <a:pt x="360" y="503"/>
                    </a:lnTo>
                    <a:lnTo>
                      <a:pt x="360" y="495"/>
                    </a:lnTo>
                    <a:lnTo>
                      <a:pt x="360" y="495"/>
                    </a:lnTo>
                    <a:lnTo>
                      <a:pt x="360" y="495"/>
                    </a:lnTo>
                    <a:lnTo>
                      <a:pt x="360" y="495"/>
                    </a:lnTo>
                    <a:lnTo>
                      <a:pt x="360" y="487"/>
                    </a:lnTo>
                    <a:lnTo>
                      <a:pt x="360" y="487"/>
                    </a:lnTo>
                    <a:lnTo>
                      <a:pt x="360" y="479"/>
                    </a:lnTo>
                    <a:lnTo>
                      <a:pt x="360" y="479"/>
                    </a:lnTo>
                    <a:lnTo>
                      <a:pt x="360" y="479"/>
                    </a:lnTo>
                    <a:lnTo>
                      <a:pt x="360" y="479"/>
                    </a:lnTo>
                    <a:lnTo>
                      <a:pt x="360" y="479"/>
                    </a:lnTo>
                    <a:lnTo>
                      <a:pt x="360" y="471"/>
                    </a:lnTo>
                    <a:lnTo>
                      <a:pt x="368" y="471"/>
                    </a:lnTo>
                    <a:lnTo>
                      <a:pt x="368" y="471"/>
                    </a:lnTo>
                    <a:lnTo>
                      <a:pt x="368" y="471"/>
                    </a:lnTo>
                    <a:lnTo>
                      <a:pt x="368" y="471"/>
                    </a:lnTo>
                    <a:lnTo>
                      <a:pt x="376" y="471"/>
                    </a:lnTo>
                    <a:lnTo>
                      <a:pt x="384" y="463"/>
                    </a:lnTo>
                    <a:lnTo>
                      <a:pt x="392" y="463"/>
                    </a:lnTo>
                    <a:lnTo>
                      <a:pt x="400" y="455"/>
                    </a:lnTo>
                    <a:lnTo>
                      <a:pt x="400" y="455"/>
                    </a:lnTo>
                    <a:lnTo>
                      <a:pt x="400" y="455"/>
                    </a:lnTo>
                    <a:lnTo>
                      <a:pt x="400" y="455"/>
                    </a:lnTo>
                    <a:lnTo>
                      <a:pt x="400" y="455"/>
                    </a:lnTo>
                    <a:lnTo>
                      <a:pt x="408" y="447"/>
                    </a:lnTo>
                    <a:lnTo>
                      <a:pt x="408" y="447"/>
                    </a:lnTo>
                    <a:lnTo>
                      <a:pt x="408" y="447"/>
                    </a:lnTo>
                    <a:lnTo>
                      <a:pt x="408" y="447"/>
                    </a:lnTo>
                    <a:lnTo>
                      <a:pt x="408" y="447"/>
                    </a:lnTo>
                    <a:lnTo>
                      <a:pt x="416" y="439"/>
                    </a:lnTo>
                    <a:lnTo>
                      <a:pt x="424" y="439"/>
                    </a:lnTo>
                    <a:lnTo>
                      <a:pt x="424" y="431"/>
                    </a:lnTo>
                    <a:lnTo>
                      <a:pt x="424" y="431"/>
                    </a:lnTo>
                    <a:lnTo>
                      <a:pt x="424" y="431"/>
                    </a:lnTo>
                    <a:lnTo>
                      <a:pt x="424" y="431"/>
                    </a:lnTo>
                    <a:lnTo>
                      <a:pt x="440" y="431"/>
                    </a:lnTo>
                    <a:lnTo>
                      <a:pt x="448" y="431"/>
                    </a:lnTo>
                    <a:lnTo>
                      <a:pt x="448" y="431"/>
                    </a:lnTo>
                    <a:lnTo>
                      <a:pt x="448" y="431"/>
                    </a:lnTo>
                    <a:lnTo>
                      <a:pt x="448" y="431"/>
                    </a:lnTo>
                    <a:lnTo>
                      <a:pt x="448" y="431"/>
                    </a:lnTo>
                    <a:lnTo>
                      <a:pt x="456" y="431"/>
                    </a:lnTo>
                    <a:lnTo>
                      <a:pt x="464" y="431"/>
                    </a:lnTo>
                    <a:lnTo>
                      <a:pt x="464" y="431"/>
                    </a:lnTo>
                    <a:lnTo>
                      <a:pt x="464" y="431"/>
                    </a:lnTo>
                    <a:lnTo>
                      <a:pt x="464" y="431"/>
                    </a:lnTo>
                    <a:lnTo>
                      <a:pt x="464" y="431"/>
                    </a:lnTo>
                    <a:lnTo>
                      <a:pt x="471" y="431"/>
                    </a:lnTo>
                    <a:lnTo>
                      <a:pt x="471" y="423"/>
                    </a:lnTo>
                    <a:lnTo>
                      <a:pt x="471" y="423"/>
                    </a:lnTo>
                    <a:lnTo>
                      <a:pt x="471" y="423"/>
                    </a:lnTo>
                    <a:lnTo>
                      <a:pt x="471" y="423"/>
                    </a:lnTo>
                    <a:lnTo>
                      <a:pt x="479" y="423"/>
                    </a:lnTo>
                    <a:lnTo>
                      <a:pt x="479" y="415"/>
                    </a:lnTo>
                    <a:lnTo>
                      <a:pt x="487" y="415"/>
                    </a:lnTo>
                    <a:lnTo>
                      <a:pt x="487" y="415"/>
                    </a:lnTo>
                    <a:lnTo>
                      <a:pt x="487" y="415"/>
                    </a:lnTo>
                    <a:lnTo>
                      <a:pt x="487" y="415"/>
                    </a:lnTo>
                    <a:lnTo>
                      <a:pt x="495" y="407"/>
                    </a:lnTo>
                    <a:lnTo>
                      <a:pt x="503" y="407"/>
                    </a:lnTo>
                    <a:lnTo>
                      <a:pt x="511" y="399"/>
                    </a:lnTo>
                    <a:lnTo>
                      <a:pt x="511" y="399"/>
                    </a:lnTo>
                    <a:lnTo>
                      <a:pt x="511" y="399"/>
                    </a:lnTo>
                    <a:lnTo>
                      <a:pt x="511" y="399"/>
                    </a:lnTo>
                    <a:lnTo>
                      <a:pt x="519" y="391"/>
                    </a:lnTo>
                    <a:lnTo>
                      <a:pt x="527" y="383"/>
                    </a:lnTo>
                    <a:lnTo>
                      <a:pt x="535" y="375"/>
                    </a:lnTo>
                    <a:lnTo>
                      <a:pt x="543" y="367"/>
                    </a:lnTo>
                    <a:lnTo>
                      <a:pt x="543" y="367"/>
                    </a:lnTo>
                    <a:lnTo>
                      <a:pt x="543" y="367"/>
                    </a:lnTo>
                    <a:lnTo>
                      <a:pt x="543" y="359"/>
                    </a:lnTo>
                    <a:lnTo>
                      <a:pt x="535" y="351"/>
                    </a:lnTo>
                    <a:lnTo>
                      <a:pt x="527" y="343"/>
                    </a:lnTo>
                    <a:lnTo>
                      <a:pt x="527" y="343"/>
                    </a:lnTo>
                    <a:lnTo>
                      <a:pt x="527" y="343"/>
                    </a:lnTo>
                    <a:lnTo>
                      <a:pt x="527" y="343"/>
                    </a:lnTo>
                    <a:lnTo>
                      <a:pt x="527" y="343"/>
                    </a:lnTo>
                    <a:lnTo>
                      <a:pt x="527" y="351"/>
                    </a:lnTo>
                    <a:lnTo>
                      <a:pt x="527" y="351"/>
                    </a:lnTo>
                    <a:lnTo>
                      <a:pt x="527" y="351"/>
                    </a:lnTo>
                    <a:lnTo>
                      <a:pt x="527" y="351"/>
                    </a:lnTo>
                    <a:lnTo>
                      <a:pt x="527" y="351"/>
                    </a:lnTo>
                    <a:lnTo>
                      <a:pt x="527" y="351"/>
                    </a:lnTo>
                    <a:lnTo>
                      <a:pt x="519" y="351"/>
                    </a:lnTo>
                    <a:lnTo>
                      <a:pt x="519" y="351"/>
                    </a:lnTo>
                    <a:lnTo>
                      <a:pt x="511" y="351"/>
                    </a:lnTo>
                    <a:lnTo>
                      <a:pt x="511" y="351"/>
                    </a:lnTo>
                    <a:lnTo>
                      <a:pt x="511" y="351"/>
                    </a:lnTo>
                    <a:lnTo>
                      <a:pt x="511" y="359"/>
                    </a:lnTo>
                    <a:lnTo>
                      <a:pt x="511" y="359"/>
                    </a:lnTo>
                    <a:lnTo>
                      <a:pt x="503" y="367"/>
                    </a:lnTo>
                    <a:lnTo>
                      <a:pt x="503" y="367"/>
                    </a:lnTo>
                    <a:lnTo>
                      <a:pt x="503" y="367"/>
                    </a:lnTo>
                    <a:lnTo>
                      <a:pt x="503" y="367"/>
                    </a:lnTo>
                    <a:lnTo>
                      <a:pt x="503" y="367"/>
                    </a:lnTo>
                    <a:lnTo>
                      <a:pt x="495" y="367"/>
                    </a:lnTo>
                    <a:lnTo>
                      <a:pt x="487" y="367"/>
                    </a:lnTo>
                    <a:lnTo>
                      <a:pt x="487" y="367"/>
                    </a:lnTo>
                    <a:lnTo>
                      <a:pt x="487" y="367"/>
                    </a:lnTo>
                    <a:lnTo>
                      <a:pt x="487" y="367"/>
                    </a:lnTo>
                    <a:lnTo>
                      <a:pt x="487" y="367"/>
                    </a:lnTo>
                    <a:lnTo>
                      <a:pt x="479" y="359"/>
                    </a:lnTo>
                    <a:lnTo>
                      <a:pt x="479" y="359"/>
                    </a:lnTo>
                    <a:lnTo>
                      <a:pt x="471" y="351"/>
                    </a:lnTo>
                    <a:lnTo>
                      <a:pt x="471" y="351"/>
                    </a:lnTo>
                    <a:lnTo>
                      <a:pt x="471" y="351"/>
                    </a:lnTo>
                    <a:lnTo>
                      <a:pt x="471" y="351"/>
                    </a:lnTo>
                    <a:lnTo>
                      <a:pt x="471" y="351"/>
                    </a:lnTo>
                    <a:lnTo>
                      <a:pt x="471" y="343"/>
                    </a:lnTo>
                    <a:lnTo>
                      <a:pt x="471" y="343"/>
                    </a:lnTo>
                    <a:lnTo>
                      <a:pt x="471" y="343"/>
                    </a:lnTo>
                    <a:lnTo>
                      <a:pt x="471" y="343"/>
                    </a:lnTo>
                    <a:lnTo>
                      <a:pt x="471" y="343"/>
                    </a:lnTo>
                    <a:lnTo>
                      <a:pt x="471" y="335"/>
                    </a:lnTo>
                    <a:lnTo>
                      <a:pt x="464" y="335"/>
                    </a:lnTo>
                    <a:lnTo>
                      <a:pt x="464" y="335"/>
                    </a:lnTo>
                    <a:lnTo>
                      <a:pt x="464" y="335"/>
                    </a:lnTo>
                    <a:lnTo>
                      <a:pt x="464" y="335"/>
                    </a:lnTo>
                    <a:lnTo>
                      <a:pt x="456" y="335"/>
                    </a:lnTo>
                    <a:lnTo>
                      <a:pt x="448" y="335"/>
                    </a:lnTo>
                    <a:lnTo>
                      <a:pt x="440" y="335"/>
                    </a:lnTo>
                    <a:lnTo>
                      <a:pt x="440" y="335"/>
                    </a:lnTo>
                    <a:lnTo>
                      <a:pt x="440" y="335"/>
                    </a:lnTo>
                    <a:lnTo>
                      <a:pt x="440" y="335"/>
                    </a:lnTo>
                    <a:lnTo>
                      <a:pt x="440" y="327"/>
                    </a:lnTo>
                    <a:lnTo>
                      <a:pt x="440" y="327"/>
                    </a:lnTo>
                    <a:lnTo>
                      <a:pt x="440" y="320"/>
                    </a:lnTo>
                    <a:lnTo>
                      <a:pt x="440" y="320"/>
                    </a:lnTo>
                    <a:lnTo>
                      <a:pt x="440" y="320"/>
                    </a:lnTo>
                    <a:lnTo>
                      <a:pt x="440" y="320"/>
                    </a:lnTo>
                    <a:lnTo>
                      <a:pt x="440" y="320"/>
                    </a:lnTo>
                    <a:lnTo>
                      <a:pt x="440" y="312"/>
                    </a:lnTo>
                    <a:lnTo>
                      <a:pt x="440" y="304"/>
                    </a:lnTo>
                    <a:lnTo>
                      <a:pt x="440" y="296"/>
                    </a:lnTo>
                    <a:lnTo>
                      <a:pt x="440" y="296"/>
                    </a:lnTo>
                    <a:lnTo>
                      <a:pt x="440" y="296"/>
                    </a:lnTo>
                    <a:lnTo>
                      <a:pt x="440" y="296"/>
                    </a:lnTo>
                    <a:lnTo>
                      <a:pt x="440" y="296"/>
                    </a:lnTo>
                    <a:lnTo>
                      <a:pt x="440" y="288"/>
                    </a:lnTo>
                    <a:lnTo>
                      <a:pt x="440" y="288"/>
                    </a:lnTo>
                    <a:lnTo>
                      <a:pt x="440" y="288"/>
                    </a:lnTo>
                    <a:lnTo>
                      <a:pt x="440" y="288"/>
                    </a:lnTo>
                    <a:lnTo>
                      <a:pt x="440" y="288"/>
                    </a:lnTo>
                    <a:lnTo>
                      <a:pt x="440" y="280"/>
                    </a:lnTo>
                    <a:lnTo>
                      <a:pt x="440" y="280"/>
                    </a:lnTo>
                    <a:lnTo>
                      <a:pt x="440" y="272"/>
                    </a:lnTo>
                    <a:lnTo>
                      <a:pt x="440" y="272"/>
                    </a:lnTo>
                    <a:lnTo>
                      <a:pt x="440" y="272"/>
                    </a:lnTo>
                    <a:lnTo>
                      <a:pt x="432" y="280"/>
                    </a:lnTo>
                    <a:lnTo>
                      <a:pt x="424" y="280"/>
                    </a:lnTo>
                    <a:lnTo>
                      <a:pt x="416" y="288"/>
                    </a:lnTo>
                    <a:lnTo>
                      <a:pt x="408" y="288"/>
                    </a:lnTo>
                    <a:lnTo>
                      <a:pt x="408" y="288"/>
                    </a:lnTo>
                    <a:lnTo>
                      <a:pt x="408" y="288"/>
                    </a:lnTo>
                    <a:lnTo>
                      <a:pt x="408" y="280"/>
                    </a:lnTo>
                    <a:lnTo>
                      <a:pt x="400" y="264"/>
                    </a:lnTo>
                    <a:lnTo>
                      <a:pt x="400" y="248"/>
                    </a:lnTo>
                    <a:lnTo>
                      <a:pt x="400" y="240"/>
                    </a:lnTo>
                    <a:lnTo>
                      <a:pt x="400" y="240"/>
                    </a:lnTo>
                    <a:lnTo>
                      <a:pt x="400" y="240"/>
                    </a:lnTo>
                    <a:lnTo>
                      <a:pt x="392" y="240"/>
                    </a:lnTo>
                    <a:lnTo>
                      <a:pt x="392" y="240"/>
                    </a:lnTo>
                    <a:lnTo>
                      <a:pt x="384" y="240"/>
                    </a:lnTo>
                    <a:lnTo>
                      <a:pt x="384" y="240"/>
                    </a:lnTo>
                    <a:lnTo>
                      <a:pt x="384" y="240"/>
                    </a:lnTo>
                    <a:lnTo>
                      <a:pt x="384" y="240"/>
                    </a:lnTo>
                    <a:lnTo>
                      <a:pt x="384" y="240"/>
                    </a:lnTo>
                    <a:lnTo>
                      <a:pt x="376" y="240"/>
                    </a:lnTo>
                    <a:lnTo>
                      <a:pt x="368" y="240"/>
                    </a:lnTo>
                    <a:lnTo>
                      <a:pt x="368" y="240"/>
                    </a:lnTo>
                    <a:lnTo>
                      <a:pt x="368" y="240"/>
                    </a:lnTo>
                    <a:lnTo>
                      <a:pt x="368" y="240"/>
                    </a:lnTo>
                    <a:lnTo>
                      <a:pt x="368" y="240"/>
                    </a:lnTo>
                    <a:lnTo>
                      <a:pt x="360" y="240"/>
                    </a:lnTo>
                    <a:lnTo>
                      <a:pt x="360" y="240"/>
                    </a:lnTo>
                    <a:lnTo>
                      <a:pt x="360" y="240"/>
                    </a:lnTo>
                    <a:lnTo>
                      <a:pt x="360" y="240"/>
                    </a:lnTo>
                    <a:lnTo>
                      <a:pt x="360" y="240"/>
                    </a:lnTo>
                    <a:lnTo>
                      <a:pt x="352" y="240"/>
                    </a:lnTo>
                    <a:lnTo>
                      <a:pt x="352" y="240"/>
                    </a:lnTo>
                    <a:lnTo>
                      <a:pt x="344" y="240"/>
                    </a:lnTo>
                    <a:lnTo>
                      <a:pt x="344" y="240"/>
                    </a:lnTo>
                    <a:lnTo>
                      <a:pt x="344" y="240"/>
                    </a:lnTo>
                    <a:lnTo>
                      <a:pt x="344" y="240"/>
                    </a:lnTo>
                    <a:lnTo>
                      <a:pt x="344" y="240"/>
                    </a:lnTo>
                    <a:lnTo>
                      <a:pt x="336" y="232"/>
                    </a:lnTo>
                    <a:lnTo>
                      <a:pt x="328" y="224"/>
                    </a:lnTo>
                    <a:lnTo>
                      <a:pt x="328" y="216"/>
                    </a:lnTo>
                    <a:lnTo>
                      <a:pt x="328" y="216"/>
                    </a:lnTo>
                    <a:lnTo>
                      <a:pt x="328" y="216"/>
                    </a:lnTo>
                    <a:lnTo>
                      <a:pt x="328" y="216"/>
                    </a:lnTo>
                    <a:lnTo>
                      <a:pt x="320" y="216"/>
                    </a:lnTo>
                    <a:lnTo>
                      <a:pt x="320" y="208"/>
                    </a:lnTo>
                    <a:lnTo>
                      <a:pt x="320" y="208"/>
                    </a:lnTo>
                    <a:lnTo>
                      <a:pt x="320" y="208"/>
                    </a:lnTo>
                    <a:lnTo>
                      <a:pt x="320" y="208"/>
                    </a:lnTo>
                    <a:lnTo>
                      <a:pt x="320" y="208"/>
                    </a:lnTo>
                    <a:lnTo>
                      <a:pt x="320" y="200"/>
                    </a:lnTo>
                    <a:lnTo>
                      <a:pt x="320" y="200"/>
                    </a:lnTo>
                    <a:lnTo>
                      <a:pt x="320" y="192"/>
                    </a:lnTo>
                    <a:lnTo>
                      <a:pt x="320" y="192"/>
                    </a:lnTo>
                    <a:lnTo>
                      <a:pt x="320" y="192"/>
                    </a:lnTo>
                    <a:lnTo>
                      <a:pt x="328" y="184"/>
                    </a:lnTo>
                    <a:lnTo>
                      <a:pt x="344" y="168"/>
                    </a:lnTo>
                    <a:lnTo>
                      <a:pt x="360" y="144"/>
                    </a:lnTo>
                    <a:lnTo>
                      <a:pt x="368" y="136"/>
                    </a:lnTo>
                    <a:lnTo>
                      <a:pt x="368" y="136"/>
                    </a:lnTo>
                    <a:lnTo>
                      <a:pt x="368" y="136"/>
                    </a:lnTo>
                    <a:lnTo>
                      <a:pt x="368" y="128"/>
                    </a:lnTo>
                    <a:lnTo>
                      <a:pt x="376" y="112"/>
                    </a:lnTo>
                    <a:lnTo>
                      <a:pt x="384" y="104"/>
                    </a:lnTo>
                    <a:lnTo>
                      <a:pt x="384" y="96"/>
                    </a:lnTo>
                    <a:lnTo>
                      <a:pt x="384" y="96"/>
                    </a:lnTo>
                    <a:lnTo>
                      <a:pt x="384" y="96"/>
                    </a:lnTo>
                    <a:lnTo>
                      <a:pt x="384" y="88"/>
                    </a:lnTo>
                    <a:lnTo>
                      <a:pt x="384" y="88"/>
                    </a:lnTo>
                    <a:lnTo>
                      <a:pt x="384" y="80"/>
                    </a:lnTo>
                    <a:lnTo>
                      <a:pt x="384" y="80"/>
                    </a:lnTo>
                    <a:lnTo>
                      <a:pt x="384" y="80"/>
                    </a:lnTo>
                    <a:lnTo>
                      <a:pt x="384" y="80"/>
                    </a:lnTo>
                    <a:lnTo>
                      <a:pt x="384" y="80"/>
                    </a:lnTo>
                    <a:lnTo>
                      <a:pt x="376" y="72"/>
                    </a:lnTo>
                    <a:lnTo>
                      <a:pt x="368" y="72"/>
                    </a:lnTo>
                    <a:lnTo>
                      <a:pt x="368" y="72"/>
                    </a:lnTo>
                    <a:lnTo>
                      <a:pt x="368" y="72"/>
                    </a:lnTo>
                    <a:lnTo>
                      <a:pt x="368" y="72"/>
                    </a:lnTo>
                    <a:lnTo>
                      <a:pt x="368" y="64"/>
                    </a:lnTo>
                    <a:lnTo>
                      <a:pt x="360" y="64"/>
                    </a:lnTo>
                    <a:lnTo>
                      <a:pt x="360" y="56"/>
                    </a:lnTo>
                    <a:lnTo>
                      <a:pt x="360" y="56"/>
                    </a:lnTo>
                    <a:lnTo>
                      <a:pt x="360" y="56"/>
                    </a:lnTo>
                    <a:lnTo>
                      <a:pt x="360" y="56"/>
                    </a:lnTo>
                    <a:lnTo>
                      <a:pt x="360" y="56"/>
                    </a:lnTo>
                    <a:lnTo>
                      <a:pt x="360" y="56"/>
                    </a:lnTo>
                    <a:lnTo>
                      <a:pt x="360" y="48"/>
                    </a:lnTo>
                    <a:lnTo>
                      <a:pt x="360" y="48"/>
                    </a:lnTo>
                    <a:lnTo>
                      <a:pt x="360" y="48"/>
                    </a:lnTo>
                    <a:lnTo>
                      <a:pt x="360" y="48"/>
                    </a:lnTo>
                    <a:lnTo>
                      <a:pt x="352" y="40"/>
                    </a:lnTo>
                    <a:lnTo>
                      <a:pt x="344" y="32"/>
                    </a:lnTo>
                    <a:lnTo>
                      <a:pt x="336" y="16"/>
                    </a:lnTo>
                    <a:lnTo>
                      <a:pt x="328" y="16"/>
                    </a:lnTo>
                    <a:lnTo>
                      <a:pt x="328" y="16"/>
                    </a:lnTo>
                    <a:lnTo>
                      <a:pt x="328" y="16"/>
                    </a:lnTo>
                    <a:lnTo>
                      <a:pt x="328" y="8"/>
                    </a:lnTo>
                    <a:lnTo>
                      <a:pt x="320" y="8"/>
                    </a:lnTo>
                    <a:lnTo>
                      <a:pt x="304" y="0"/>
                    </a:lnTo>
                    <a:lnTo>
                      <a:pt x="304" y="0"/>
                    </a:lnTo>
                    <a:lnTo>
                      <a:pt x="304" y="0"/>
                    </a:lnTo>
                    <a:lnTo>
                      <a:pt x="304" y="0"/>
                    </a:lnTo>
                    <a:lnTo>
                      <a:pt x="304" y="0"/>
                    </a:lnTo>
                    <a:lnTo>
                      <a:pt x="296" y="8"/>
                    </a:lnTo>
                    <a:lnTo>
                      <a:pt x="288" y="8"/>
                    </a:lnTo>
                    <a:lnTo>
                      <a:pt x="288" y="16"/>
                    </a:lnTo>
                    <a:lnTo>
                      <a:pt x="288" y="16"/>
                    </a:lnTo>
                    <a:lnTo>
                      <a:pt x="288" y="16"/>
                    </a:lnTo>
                    <a:lnTo>
                      <a:pt x="288" y="16"/>
                    </a:lnTo>
                    <a:lnTo>
                      <a:pt x="280" y="32"/>
                    </a:lnTo>
                    <a:lnTo>
                      <a:pt x="264" y="40"/>
                    </a:lnTo>
                    <a:lnTo>
                      <a:pt x="264" y="48"/>
                    </a:lnTo>
                    <a:lnTo>
                      <a:pt x="264" y="48"/>
                    </a:lnTo>
                    <a:lnTo>
                      <a:pt x="264" y="48"/>
                    </a:lnTo>
                    <a:lnTo>
                      <a:pt x="264" y="48"/>
                    </a:lnTo>
                    <a:lnTo>
                      <a:pt x="272" y="56"/>
                    </a:lnTo>
                    <a:lnTo>
                      <a:pt x="272" y="64"/>
                    </a:lnTo>
                    <a:lnTo>
                      <a:pt x="280" y="72"/>
                    </a:lnTo>
                    <a:lnTo>
                      <a:pt x="280" y="72"/>
                    </a:lnTo>
                    <a:lnTo>
                      <a:pt x="280" y="72"/>
                    </a:lnTo>
                    <a:lnTo>
                      <a:pt x="272" y="72"/>
                    </a:lnTo>
                    <a:lnTo>
                      <a:pt x="264" y="72"/>
                    </a:lnTo>
                    <a:lnTo>
                      <a:pt x="256" y="72"/>
                    </a:lnTo>
                    <a:lnTo>
                      <a:pt x="248" y="72"/>
                    </a:lnTo>
                    <a:lnTo>
                      <a:pt x="248" y="72"/>
                    </a:lnTo>
                    <a:lnTo>
                      <a:pt x="248" y="72"/>
                    </a:lnTo>
                    <a:lnTo>
                      <a:pt x="248" y="72"/>
                    </a:lnTo>
                    <a:lnTo>
                      <a:pt x="240" y="72"/>
                    </a:lnTo>
                    <a:lnTo>
                      <a:pt x="240" y="72"/>
                    </a:lnTo>
                    <a:lnTo>
                      <a:pt x="240" y="72"/>
                    </a:lnTo>
                    <a:lnTo>
                      <a:pt x="240" y="72"/>
                    </a:lnTo>
                    <a:lnTo>
                      <a:pt x="240" y="72"/>
                    </a:lnTo>
                    <a:lnTo>
                      <a:pt x="232" y="72"/>
                    </a:lnTo>
                    <a:lnTo>
                      <a:pt x="224" y="72"/>
                    </a:lnTo>
                    <a:lnTo>
                      <a:pt x="216" y="80"/>
                    </a:lnTo>
                    <a:lnTo>
                      <a:pt x="208" y="80"/>
                    </a:lnTo>
                    <a:lnTo>
                      <a:pt x="208" y="80"/>
                    </a:lnTo>
                    <a:lnTo>
                      <a:pt x="208" y="80"/>
                    </a:lnTo>
                    <a:lnTo>
                      <a:pt x="208" y="88"/>
                    </a:lnTo>
                    <a:lnTo>
                      <a:pt x="200" y="96"/>
                    </a:lnTo>
                    <a:lnTo>
                      <a:pt x="184" y="104"/>
                    </a:lnTo>
                    <a:lnTo>
                      <a:pt x="184" y="104"/>
                    </a:lnTo>
                    <a:lnTo>
                      <a:pt x="184" y="104"/>
                    </a:lnTo>
                    <a:lnTo>
                      <a:pt x="184" y="104"/>
                    </a:lnTo>
                    <a:lnTo>
                      <a:pt x="184" y="104"/>
                    </a:lnTo>
                    <a:lnTo>
                      <a:pt x="176" y="112"/>
                    </a:lnTo>
                    <a:lnTo>
                      <a:pt x="168" y="112"/>
                    </a:lnTo>
                    <a:lnTo>
                      <a:pt x="168" y="112"/>
                    </a:lnTo>
                    <a:lnTo>
                      <a:pt x="168" y="112"/>
                    </a:lnTo>
                    <a:lnTo>
                      <a:pt x="168" y="112"/>
                    </a:lnTo>
                    <a:lnTo>
                      <a:pt x="168" y="120"/>
                    </a:lnTo>
                    <a:lnTo>
                      <a:pt x="160" y="120"/>
                    </a:lnTo>
                    <a:lnTo>
                      <a:pt x="160" y="128"/>
                    </a:lnTo>
                    <a:lnTo>
                      <a:pt x="160" y="128"/>
                    </a:lnTo>
                    <a:lnTo>
                      <a:pt x="160" y="128"/>
                    </a:lnTo>
                    <a:lnTo>
                      <a:pt x="160" y="128"/>
                    </a:lnTo>
                    <a:lnTo>
                      <a:pt x="160" y="128"/>
                    </a:lnTo>
                    <a:lnTo>
                      <a:pt x="160" y="136"/>
                    </a:lnTo>
                    <a:lnTo>
                      <a:pt x="168" y="136"/>
                    </a:lnTo>
                    <a:lnTo>
                      <a:pt x="168" y="136"/>
                    </a:lnTo>
                    <a:lnTo>
                      <a:pt x="168" y="136"/>
                    </a:lnTo>
                    <a:lnTo>
                      <a:pt x="168" y="136"/>
                    </a:lnTo>
                    <a:lnTo>
                      <a:pt x="168" y="144"/>
                    </a:lnTo>
                    <a:lnTo>
                      <a:pt x="160" y="152"/>
                    </a:lnTo>
                    <a:lnTo>
                      <a:pt x="160" y="160"/>
                    </a:lnTo>
                    <a:lnTo>
                      <a:pt x="160" y="160"/>
                    </a:lnTo>
                    <a:lnTo>
                      <a:pt x="160" y="160"/>
                    </a:lnTo>
                    <a:lnTo>
                      <a:pt x="160" y="160"/>
                    </a:lnTo>
                    <a:lnTo>
                      <a:pt x="160" y="160"/>
                    </a:lnTo>
                    <a:lnTo>
                      <a:pt x="160" y="168"/>
                    </a:lnTo>
                    <a:lnTo>
                      <a:pt x="160" y="168"/>
                    </a:lnTo>
                    <a:lnTo>
                      <a:pt x="160" y="176"/>
                    </a:lnTo>
                    <a:lnTo>
                      <a:pt x="160" y="176"/>
                    </a:lnTo>
                    <a:lnTo>
                      <a:pt x="160" y="176"/>
                    </a:lnTo>
                    <a:lnTo>
                      <a:pt x="152" y="176"/>
                    </a:lnTo>
                    <a:lnTo>
                      <a:pt x="152" y="176"/>
                    </a:lnTo>
                    <a:lnTo>
                      <a:pt x="144" y="184"/>
                    </a:lnTo>
                    <a:lnTo>
                      <a:pt x="144" y="184"/>
                    </a:lnTo>
                    <a:lnTo>
                      <a:pt x="144" y="184"/>
                    </a:lnTo>
                    <a:lnTo>
                      <a:pt x="144" y="184"/>
                    </a:lnTo>
                    <a:lnTo>
                      <a:pt x="144" y="184"/>
                    </a:lnTo>
                    <a:lnTo>
                      <a:pt x="144" y="192"/>
                    </a:lnTo>
                    <a:lnTo>
                      <a:pt x="144" y="192"/>
                    </a:lnTo>
                    <a:lnTo>
                      <a:pt x="144" y="192"/>
                    </a:lnTo>
                    <a:lnTo>
                      <a:pt x="144" y="192"/>
                    </a:lnTo>
                    <a:lnTo>
                      <a:pt x="144" y="192"/>
                    </a:lnTo>
                    <a:lnTo>
                      <a:pt x="144" y="200"/>
                    </a:lnTo>
                    <a:lnTo>
                      <a:pt x="144" y="200"/>
                    </a:lnTo>
                    <a:lnTo>
                      <a:pt x="144" y="208"/>
                    </a:lnTo>
                    <a:lnTo>
                      <a:pt x="144" y="208"/>
                    </a:lnTo>
                    <a:lnTo>
                      <a:pt x="144" y="208"/>
                    </a:lnTo>
                    <a:lnTo>
                      <a:pt x="144" y="208"/>
                    </a:lnTo>
                    <a:lnTo>
                      <a:pt x="144" y="208"/>
                    </a:lnTo>
                    <a:lnTo>
                      <a:pt x="144" y="216"/>
                    </a:lnTo>
                    <a:lnTo>
                      <a:pt x="144" y="216"/>
                    </a:lnTo>
                    <a:lnTo>
                      <a:pt x="144" y="216"/>
                    </a:lnTo>
                    <a:lnTo>
                      <a:pt x="144" y="216"/>
                    </a:lnTo>
                    <a:lnTo>
                      <a:pt x="144" y="216"/>
                    </a:lnTo>
                    <a:lnTo>
                      <a:pt x="144" y="224"/>
                    </a:lnTo>
                    <a:lnTo>
                      <a:pt x="136" y="224"/>
                    </a:lnTo>
                    <a:lnTo>
                      <a:pt x="128" y="224"/>
                    </a:lnTo>
                    <a:lnTo>
                      <a:pt x="128" y="232"/>
                    </a:lnTo>
                    <a:lnTo>
                      <a:pt x="128" y="232"/>
                    </a:lnTo>
                    <a:lnTo>
                      <a:pt x="128" y="232"/>
                    </a:lnTo>
                    <a:lnTo>
                      <a:pt x="128" y="232"/>
                    </a:lnTo>
                    <a:lnTo>
                      <a:pt x="120" y="240"/>
                    </a:lnTo>
                    <a:lnTo>
                      <a:pt x="120" y="248"/>
                    </a:lnTo>
                    <a:lnTo>
                      <a:pt x="120" y="256"/>
                    </a:lnTo>
                    <a:lnTo>
                      <a:pt x="120" y="256"/>
                    </a:lnTo>
                    <a:lnTo>
                      <a:pt x="120" y="256"/>
                    </a:lnTo>
                    <a:lnTo>
                      <a:pt x="112" y="256"/>
                    </a:lnTo>
                    <a:lnTo>
                      <a:pt x="112" y="256"/>
                    </a:lnTo>
                    <a:lnTo>
                      <a:pt x="104" y="264"/>
                    </a:lnTo>
                    <a:lnTo>
                      <a:pt x="104" y="264"/>
                    </a:lnTo>
                    <a:lnTo>
                      <a:pt x="104" y="264"/>
                    </a:lnTo>
                    <a:lnTo>
                      <a:pt x="104" y="264"/>
                    </a:lnTo>
                    <a:lnTo>
                      <a:pt x="104" y="264"/>
                    </a:lnTo>
                    <a:lnTo>
                      <a:pt x="96" y="256"/>
                    </a:lnTo>
                    <a:lnTo>
                      <a:pt x="88" y="256"/>
                    </a:lnTo>
                    <a:lnTo>
                      <a:pt x="88" y="256"/>
                    </a:lnTo>
                    <a:lnTo>
                      <a:pt x="88" y="256"/>
                    </a:lnTo>
                    <a:lnTo>
                      <a:pt x="88" y="256"/>
                    </a:lnTo>
                    <a:lnTo>
                      <a:pt x="88" y="256"/>
                    </a:lnTo>
                    <a:lnTo>
                      <a:pt x="80" y="256"/>
                    </a:lnTo>
                    <a:lnTo>
                      <a:pt x="80" y="256"/>
                    </a:lnTo>
                    <a:lnTo>
                      <a:pt x="80" y="256"/>
                    </a:lnTo>
                    <a:lnTo>
                      <a:pt x="80" y="256"/>
                    </a:lnTo>
                    <a:lnTo>
                      <a:pt x="80" y="256"/>
                    </a:lnTo>
                    <a:lnTo>
                      <a:pt x="80" y="264"/>
                    </a:lnTo>
                    <a:lnTo>
                      <a:pt x="80" y="272"/>
                    </a:lnTo>
                    <a:lnTo>
                      <a:pt x="80" y="288"/>
                    </a:lnTo>
                    <a:lnTo>
                      <a:pt x="80" y="296"/>
                    </a:lnTo>
                    <a:lnTo>
                      <a:pt x="80" y="296"/>
                    </a:lnTo>
                    <a:lnTo>
                      <a:pt x="80" y="296"/>
                    </a:lnTo>
                    <a:lnTo>
                      <a:pt x="72" y="304"/>
                    </a:lnTo>
                    <a:lnTo>
                      <a:pt x="72" y="304"/>
                    </a:lnTo>
                    <a:lnTo>
                      <a:pt x="64" y="304"/>
                    </a:lnTo>
                    <a:lnTo>
                      <a:pt x="64" y="312"/>
                    </a:lnTo>
                    <a:lnTo>
                      <a:pt x="64" y="312"/>
                    </a:lnTo>
                    <a:lnTo>
                      <a:pt x="64" y="312"/>
                    </a:lnTo>
                    <a:lnTo>
                      <a:pt x="64" y="320"/>
                    </a:lnTo>
                    <a:lnTo>
                      <a:pt x="64" y="335"/>
                    </a:lnTo>
                    <a:lnTo>
                      <a:pt x="64" y="359"/>
                    </a:lnTo>
                    <a:lnTo>
                      <a:pt x="64" y="367"/>
                    </a:lnTo>
                    <a:lnTo>
                      <a:pt x="64" y="367"/>
                    </a:lnTo>
                    <a:lnTo>
                      <a:pt x="64" y="367"/>
                    </a:lnTo>
                    <a:lnTo>
                      <a:pt x="56" y="367"/>
                    </a:lnTo>
                    <a:lnTo>
                      <a:pt x="48" y="367"/>
                    </a:lnTo>
                    <a:lnTo>
                      <a:pt x="40" y="367"/>
                    </a:lnTo>
                    <a:lnTo>
                      <a:pt x="40" y="367"/>
                    </a:lnTo>
                    <a:lnTo>
                      <a:pt x="40" y="367"/>
                    </a:lnTo>
                    <a:lnTo>
                      <a:pt x="40" y="367"/>
                    </a:lnTo>
                    <a:lnTo>
                      <a:pt x="40" y="375"/>
                    </a:lnTo>
                    <a:lnTo>
                      <a:pt x="40" y="383"/>
                    </a:lnTo>
                    <a:lnTo>
                      <a:pt x="48" y="391"/>
                    </a:lnTo>
                    <a:lnTo>
                      <a:pt x="48" y="399"/>
                    </a:lnTo>
                    <a:lnTo>
                      <a:pt x="48" y="399"/>
                    </a:lnTo>
                    <a:lnTo>
                      <a:pt x="48" y="399"/>
                    </a:lnTo>
                    <a:lnTo>
                      <a:pt x="48" y="399"/>
                    </a:lnTo>
                    <a:lnTo>
                      <a:pt x="40" y="399"/>
                    </a:lnTo>
                    <a:lnTo>
                      <a:pt x="40" y="399"/>
                    </a:lnTo>
                    <a:lnTo>
                      <a:pt x="40" y="399"/>
                    </a:lnTo>
                    <a:lnTo>
                      <a:pt x="40" y="399"/>
                    </a:lnTo>
                    <a:lnTo>
                      <a:pt x="40" y="399"/>
                    </a:lnTo>
                    <a:lnTo>
                      <a:pt x="32" y="399"/>
                    </a:lnTo>
                    <a:lnTo>
                      <a:pt x="32" y="391"/>
                    </a:lnTo>
                    <a:lnTo>
                      <a:pt x="24" y="391"/>
                    </a:lnTo>
                    <a:lnTo>
                      <a:pt x="24" y="391"/>
                    </a:lnTo>
                    <a:lnTo>
                      <a:pt x="24" y="391"/>
                    </a:lnTo>
                    <a:lnTo>
                      <a:pt x="24" y="391"/>
                    </a:lnTo>
                    <a:lnTo>
                      <a:pt x="24" y="391"/>
                    </a:lnTo>
                    <a:lnTo>
                      <a:pt x="16" y="391"/>
                    </a:lnTo>
                    <a:lnTo>
                      <a:pt x="8" y="399"/>
                    </a:lnTo>
                    <a:lnTo>
                      <a:pt x="8" y="399"/>
                    </a:lnTo>
                    <a:lnTo>
                      <a:pt x="8" y="399"/>
                    </a:lnTo>
                    <a:lnTo>
                      <a:pt x="8" y="399"/>
                    </a:lnTo>
                    <a:lnTo>
                      <a:pt x="8" y="407"/>
                    </a:lnTo>
                    <a:lnTo>
                      <a:pt x="0" y="415"/>
                    </a:lnTo>
                    <a:lnTo>
                      <a:pt x="0" y="423"/>
                    </a:lnTo>
                    <a:lnTo>
                      <a:pt x="0" y="423"/>
                    </a:lnTo>
                    <a:lnTo>
                      <a:pt x="0" y="423"/>
                    </a:lnTo>
                    <a:lnTo>
                      <a:pt x="0" y="423"/>
                    </a:lnTo>
                    <a:lnTo>
                      <a:pt x="0" y="423"/>
                    </a:lnTo>
                    <a:lnTo>
                      <a:pt x="0" y="431"/>
                    </a:lnTo>
                    <a:lnTo>
                      <a:pt x="8" y="431"/>
                    </a:lnTo>
                    <a:lnTo>
                      <a:pt x="8" y="431"/>
                    </a:lnTo>
                    <a:lnTo>
                      <a:pt x="8" y="431"/>
                    </a:lnTo>
                    <a:lnTo>
                      <a:pt x="8" y="431"/>
                    </a:lnTo>
                    <a:lnTo>
                      <a:pt x="8" y="439"/>
                    </a:lnTo>
                    <a:lnTo>
                      <a:pt x="16" y="439"/>
                    </a:lnTo>
                    <a:lnTo>
                      <a:pt x="24" y="447"/>
                    </a:lnTo>
                    <a:lnTo>
                      <a:pt x="24" y="447"/>
                    </a:lnTo>
                    <a:lnTo>
                      <a:pt x="24" y="447"/>
                    </a:lnTo>
                    <a:lnTo>
                      <a:pt x="24" y="447"/>
                    </a:lnTo>
                    <a:lnTo>
                      <a:pt x="24" y="447"/>
                    </a:lnTo>
                    <a:lnTo>
                      <a:pt x="32" y="447"/>
                    </a:lnTo>
                    <a:lnTo>
                      <a:pt x="32" y="447"/>
                    </a:lnTo>
                    <a:lnTo>
                      <a:pt x="40" y="447"/>
                    </a:lnTo>
                    <a:lnTo>
                      <a:pt x="40" y="447"/>
                    </a:lnTo>
                    <a:lnTo>
                      <a:pt x="40" y="447"/>
                    </a:lnTo>
                    <a:lnTo>
                      <a:pt x="40" y="447"/>
                    </a:lnTo>
                    <a:lnTo>
                      <a:pt x="40" y="455"/>
                    </a:lnTo>
                    <a:lnTo>
                      <a:pt x="48" y="463"/>
                    </a:lnTo>
                    <a:lnTo>
                      <a:pt x="48" y="471"/>
                    </a:lnTo>
                    <a:lnTo>
                      <a:pt x="48" y="471"/>
                    </a:lnTo>
                    <a:lnTo>
                      <a:pt x="48" y="471"/>
                    </a:lnTo>
                    <a:lnTo>
                      <a:pt x="56" y="471"/>
                    </a:lnTo>
                    <a:lnTo>
                      <a:pt x="64" y="471"/>
                    </a:lnTo>
                    <a:lnTo>
                      <a:pt x="72" y="479"/>
                    </a:lnTo>
                    <a:lnTo>
                      <a:pt x="80" y="479"/>
                    </a:lnTo>
                    <a:lnTo>
                      <a:pt x="80" y="479"/>
                    </a:lnTo>
                    <a:lnTo>
                      <a:pt x="80" y="479"/>
                    </a:lnTo>
                    <a:lnTo>
                      <a:pt x="80" y="479"/>
                    </a:lnTo>
                    <a:lnTo>
                      <a:pt x="80" y="487"/>
                    </a:lnTo>
                    <a:lnTo>
                      <a:pt x="88" y="487"/>
                    </a:lnTo>
                    <a:lnTo>
                      <a:pt x="88" y="495"/>
                    </a:lnTo>
                    <a:lnTo>
                      <a:pt x="88" y="495"/>
                    </a:lnTo>
                    <a:lnTo>
                      <a:pt x="88" y="495"/>
                    </a:lnTo>
                    <a:lnTo>
                      <a:pt x="88" y="495"/>
                    </a:lnTo>
                    <a:lnTo>
                      <a:pt x="96" y="495"/>
                    </a:lnTo>
                    <a:lnTo>
                      <a:pt x="104" y="503"/>
                    </a:lnTo>
                    <a:lnTo>
                      <a:pt x="104" y="503"/>
                    </a:lnTo>
                    <a:lnTo>
                      <a:pt x="104" y="503"/>
                    </a:lnTo>
                    <a:lnTo>
                      <a:pt x="104" y="503"/>
                    </a:lnTo>
                    <a:lnTo>
                      <a:pt x="104" y="511"/>
                    </a:lnTo>
                    <a:lnTo>
                      <a:pt x="112" y="511"/>
                    </a:lnTo>
                    <a:lnTo>
                      <a:pt x="112" y="519"/>
                    </a:lnTo>
                    <a:lnTo>
                      <a:pt x="120" y="527"/>
                    </a:lnTo>
                    <a:lnTo>
                      <a:pt x="120" y="527"/>
                    </a:lnTo>
                    <a:lnTo>
                      <a:pt x="120" y="527"/>
                    </a:lnTo>
                    <a:lnTo>
                      <a:pt x="120" y="527"/>
                    </a:lnTo>
                    <a:lnTo>
                      <a:pt x="120" y="535"/>
                    </a:lnTo>
                    <a:lnTo>
                      <a:pt x="128" y="543"/>
                    </a:lnTo>
                    <a:lnTo>
                      <a:pt x="128" y="551"/>
                    </a:lnTo>
                    <a:lnTo>
                      <a:pt x="128" y="551"/>
                    </a:lnTo>
                    <a:lnTo>
                      <a:pt x="128" y="551"/>
                    </a:lnTo>
                    <a:lnTo>
                      <a:pt x="128" y="551"/>
                    </a:lnTo>
                    <a:lnTo>
                      <a:pt x="128" y="551"/>
                    </a:lnTo>
                    <a:lnTo>
                      <a:pt x="128" y="559"/>
                    </a:lnTo>
                    <a:lnTo>
                      <a:pt x="128" y="559"/>
                    </a:lnTo>
                    <a:lnTo>
                      <a:pt x="128" y="559"/>
                    </a:lnTo>
                    <a:lnTo>
                      <a:pt x="128" y="559"/>
                    </a:lnTo>
                    <a:lnTo>
                      <a:pt x="128" y="567"/>
                    </a:lnTo>
                    <a:lnTo>
                      <a:pt x="136" y="575"/>
                    </a:lnTo>
                    <a:lnTo>
                      <a:pt x="144" y="583"/>
                    </a:lnTo>
                    <a:lnTo>
                      <a:pt x="144" y="583"/>
                    </a:lnTo>
                    <a:lnTo>
                      <a:pt x="144" y="583"/>
                    </a:lnTo>
                    <a:lnTo>
                      <a:pt x="144" y="583"/>
                    </a:lnTo>
                    <a:lnTo>
                      <a:pt x="144" y="591"/>
                    </a:lnTo>
                    <a:lnTo>
                      <a:pt x="144" y="599"/>
                    </a:lnTo>
                    <a:lnTo>
                      <a:pt x="144" y="615"/>
                    </a:lnTo>
                    <a:lnTo>
                      <a:pt x="144" y="615"/>
                    </a:lnTo>
                    <a:lnTo>
                      <a:pt x="144" y="615"/>
                    </a:lnTo>
                    <a:lnTo>
                      <a:pt x="144" y="615"/>
                    </a:lnTo>
                    <a:lnTo>
                      <a:pt x="144" y="623"/>
                    </a:lnTo>
                    <a:lnTo>
                      <a:pt x="144" y="623"/>
                    </a:lnTo>
                    <a:lnTo>
                      <a:pt x="144" y="631"/>
                    </a:lnTo>
                    <a:lnTo>
                      <a:pt x="144" y="631"/>
                    </a:lnTo>
                    <a:lnTo>
                      <a:pt x="144" y="631"/>
                    </a:lnTo>
                    <a:lnTo>
                      <a:pt x="144" y="631"/>
                    </a:lnTo>
                    <a:lnTo>
                      <a:pt x="144" y="631"/>
                    </a:lnTo>
                    <a:lnTo>
                      <a:pt x="144" y="639"/>
                    </a:lnTo>
                    <a:lnTo>
                      <a:pt x="144" y="647"/>
                    </a:lnTo>
                    <a:lnTo>
                      <a:pt x="144" y="655"/>
                    </a:lnTo>
                    <a:lnTo>
                      <a:pt x="144" y="655"/>
                    </a:lnTo>
                    <a:lnTo>
                      <a:pt x="144" y="655"/>
                    </a:lnTo>
                    <a:lnTo>
                      <a:pt x="144" y="655"/>
                    </a:lnTo>
                    <a:lnTo>
                      <a:pt x="144" y="663"/>
                    </a:lnTo>
                    <a:lnTo>
                      <a:pt x="144" y="671"/>
                    </a:lnTo>
                    <a:lnTo>
                      <a:pt x="144" y="671"/>
                    </a:lnTo>
                    <a:lnTo>
                      <a:pt x="144" y="671"/>
                    </a:lnTo>
                    <a:lnTo>
                      <a:pt x="144" y="671"/>
                    </a:lnTo>
                    <a:lnTo>
                      <a:pt x="144" y="679"/>
                    </a:lnTo>
                    <a:lnTo>
                      <a:pt x="144" y="679"/>
                    </a:lnTo>
                    <a:lnTo>
                      <a:pt x="144" y="687"/>
                    </a:lnTo>
                    <a:lnTo>
                      <a:pt x="144" y="687"/>
                    </a:lnTo>
                    <a:lnTo>
                      <a:pt x="144" y="687"/>
                    </a:lnTo>
                    <a:lnTo>
                      <a:pt x="144" y="687"/>
                    </a:lnTo>
                    <a:lnTo>
                      <a:pt x="144" y="687"/>
                    </a:lnTo>
                    <a:lnTo>
                      <a:pt x="144" y="695"/>
                    </a:lnTo>
                    <a:lnTo>
                      <a:pt x="144" y="695"/>
                    </a:lnTo>
                    <a:lnTo>
                      <a:pt x="144" y="695"/>
                    </a:lnTo>
                    <a:lnTo>
                      <a:pt x="144" y="695"/>
                    </a:lnTo>
                    <a:lnTo>
                      <a:pt x="144" y="695"/>
                    </a:lnTo>
                    <a:lnTo>
                      <a:pt x="144" y="695"/>
                    </a:lnTo>
                    <a:lnTo>
                      <a:pt x="152" y="695"/>
                    </a:lnTo>
                    <a:lnTo>
                      <a:pt x="152" y="695"/>
                    </a:lnTo>
                    <a:lnTo>
                      <a:pt x="160" y="695"/>
                    </a:lnTo>
                    <a:lnTo>
                      <a:pt x="160" y="695"/>
                    </a:lnTo>
                    <a:lnTo>
                      <a:pt x="160" y="695"/>
                    </a:lnTo>
                    <a:lnTo>
                      <a:pt x="160" y="695"/>
                    </a:lnTo>
                    <a:lnTo>
                      <a:pt x="160" y="695"/>
                    </a:lnTo>
                    <a:lnTo>
                      <a:pt x="168" y="695"/>
                    </a:lnTo>
                    <a:lnTo>
                      <a:pt x="168" y="695"/>
                    </a:lnTo>
                    <a:lnTo>
                      <a:pt x="168" y="695"/>
                    </a:lnTo>
                    <a:lnTo>
                      <a:pt x="168" y="695"/>
                    </a:lnTo>
                    <a:lnTo>
                      <a:pt x="168" y="695"/>
                    </a:lnTo>
                    <a:lnTo>
                      <a:pt x="176" y="695"/>
                    </a:lnTo>
                    <a:lnTo>
                      <a:pt x="184" y="695"/>
                    </a:lnTo>
                    <a:lnTo>
                      <a:pt x="184" y="695"/>
                    </a:lnTo>
                    <a:lnTo>
                      <a:pt x="184" y="695"/>
                    </a:lnTo>
                    <a:lnTo>
                      <a:pt x="184" y="695"/>
                    </a:lnTo>
                    <a:lnTo>
                      <a:pt x="184" y="695"/>
                    </a:lnTo>
                    <a:lnTo>
                      <a:pt x="200" y="695"/>
                    </a:lnTo>
                    <a:lnTo>
                      <a:pt x="208" y="695"/>
                    </a:lnTo>
                    <a:lnTo>
                      <a:pt x="208" y="695"/>
                    </a:lnTo>
                    <a:lnTo>
                      <a:pt x="208" y="695"/>
                    </a:lnTo>
                    <a:lnTo>
                      <a:pt x="208" y="695"/>
                    </a:lnTo>
                    <a:lnTo>
                      <a:pt x="208" y="695"/>
                    </a:lnTo>
                    <a:lnTo>
                      <a:pt x="216" y="695"/>
                    </a:lnTo>
                    <a:lnTo>
                      <a:pt x="224" y="695"/>
                    </a:lnTo>
                    <a:lnTo>
                      <a:pt x="224" y="695"/>
                    </a:lnTo>
                    <a:lnTo>
                      <a:pt x="224" y="695"/>
                    </a:lnTo>
                    <a:lnTo>
                      <a:pt x="224" y="695"/>
                    </a:lnTo>
                    <a:lnTo>
                      <a:pt x="224" y="695"/>
                    </a:lnTo>
                    <a:lnTo>
                      <a:pt x="232" y="695"/>
                    </a:lnTo>
                    <a:lnTo>
                      <a:pt x="232" y="695"/>
                    </a:lnTo>
                    <a:lnTo>
                      <a:pt x="240" y="695"/>
                    </a:lnTo>
                    <a:lnTo>
                      <a:pt x="240" y="695"/>
                    </a:lnTo>
                    <a:lnTo>
                      <a:pt x="240" y="695"/>
                    </a:lnTo>
                    <a:lnTo>
                      <a:pt x="240" y="695"/>
                    </a:lnTo>
                    <a:lnTo>
                      <a:pt x="248" y="687"/>
                    </a:lnTo>
                    <a:lnTo>
                      <a:pt x="256" y="679"/>
                    </a:lnTo>
                    <a:lnTo>
                      <a:pt x="264" y="671"/>
                    </a:lnTo>
                    <a:lnTo>
                      <a:pt x="264" y="671"/>
                    </a:lnTo>
                    <a:lnTo>
                      <a:pt x="264" y="671"/>
                    </a:lnTo>
                    <a:lnTo>
                      <a:pt x="264" y="671"/>
                    </a:lnTo>
                    <a:lnTo>
                      <a:pt x="280" y="671"/>
                    </a:lnTo>
                    <a:lnTo>
                      <a:pt x="288" y="663"/>
                    </a:lnTo>
                    <a:lnTo>
                      <a:pt x="288" y="663"/>
                    </a:lnTo>
                    <a:lnTo>
                      <a:pt x="288" y="663"/>
                    </a:lnTo>
                    <a:lnTo>
                      <a:pt x="288" y="663"/>
                    </a:lnTo>
                    <a:lnTo>
                      <a:pt x="288" y="663"/>
                    </a:lnTo>
                    <a:lnTo>
                      <a:pt x="288" y="655"/>
                    </a:lnTo>
                    <a:lnTo>
                      <a:pt x="288" y="655"/>
                    </a:lnTo>
                    <a:lnTo>
                      <a:pt x="288" y="655"/>
                    </a:lnTo>
                    <a:lnTo>
                      <a:pt x="288" y="655"/>
                    </a:lnTo>
                    <a:lnTo>
                      <a:pt x="288" y="655"/>
                    </a:lnTo>
                    <a:lnTo>
                      <a:pt x="288" y="647"/>
                    </a:lnTo>
                    <a:lnTo>
                      <a:pt x="288" y="647"/>
                    </a:lnTo>
                    <a:lnTo>
                      <a:pt x="288" y="639"/>
                    </a:lnTo>
                    <a:lnTo>
                      <a:pt x="288" y="639"/>
                    </a:lnTo>
                    <a:lnTo>
                      <a:pt x="288" y="639"/>
                    </a:lnTo>
                    <a:lnTo>
                      <a:pt x="288" y="639"/>
                    </a:lnTo>
                    <a:lnTo>
                      <a:pt x="288" y="639"/>
                    </a:lnTo>
                    <a:lnTo>
                      <a:pt x="296" y="631"/>
                    </a:lnTo>
                    <a:lnTo>
                      <a:pt x="304" y="623"/>
                    </a:lnTo>
                    <a:lnTo>
                      <a:pt x="304" y="615"/>
                    </a:lnTo>
                    <a:lnTo>
                      <a:pt x="304" y="615"/>
                    </a:lnTo>
                    <a:lnTo>
                      <a:pt x="304" y="615"/>
                    </a:lnTo>
                    <a:lnTo>
                      <a:pt x="304" y="623"/>
                    </a:lnTo>
                    <a:lnTo>
                      <a:pt x="312" y="623"/>
                    </a:lnTo>
                    <a:lnTo>
                      <a:pt x="312" y="631"/>
                    </a:lnTo>
                    <a:lnTo>
                      <a:pt x="320" y="631"/>
                    </a:lnTo>
                    <a:lnTo>
                      <a:pt x="320" y="631"/>
                    </a:lnTo>
                    <a:lnTo>
                      <a:pt x="320" y="631"/>
                    </a:lnTo>
                    <a:lnTo>
                      <a:pt x="320" y="631"/>
                    </a:lnTo>
                    <a:lnTo>
                      <a:pt x="320" y="631"/>
                    </a:lnTo>
                    <a:lnTo>
                      <a:pt x="328" y="639"/>
                    </a:lnTo>
                    <a:lnTo>
                      <a:pt x="328" y="639"/>
                    </a:lnTo>
                    <a:lnTo>
                      <a:pt x="328" y="639"/>
                    </a:lnTo>
                    <a:lnTo>
                      <a:pt x="328" y="639"/>
                    </a:lnTo>
                    <a:lnTo>
                      <a:pt x="328" y="647"/>
                    </a:lnTo>
                    <a:lnTo>
                      <a:pt x="336" y="655"/>
                    </a:lnTo>
                    <a:lnTo>
                      <a:pt x="344" y="663"/>
                    </a:lnTo>
                    <a:lnTo>
                      <a:pt x="344" y="663"/>
                    </a:lnTo>
                    <a:lnTo>
                      <a:pt x="344" y="663"/>
                    </a:lnTo>
                    <a:lnTo>
                      <a:pt x="344" y="663"/>
                    </a:lnTo>
                    <a:lnTo>
                      <a:pt x="344" y="663"/>
                    </a:lnTo>
                    <a:lnTo>
                      <a:pt x="352" y="671"/>
                    </a:lnTo>
                    <a:lnTo>
                      <a:pt x="352" y="671"/>
                    </a:lnTo>
                    <a:lnTo>
                      <a:pt x="360" y="671"/>
                    </a:lnTo>
                    <a:lnTo>
                      <a:pt x="360" y="671"/>
                    </a:lnTo>
                    <a:lnTo>
                      <a:pt x="360" y="671"/>
                    </a:lnTo>
                    <a:lnTo>
                      <a:pt x="360" y="679"/>
                    </a:lnTo>
                    <a:lnTo>
                      <a:pt x="360" y="679"/>
                    </a:lnTo>
                    <a:lnTo>
                      <a:pt x="360" y="687"/>
                    </a:lnTo>
                    <a:lnTo>
                      <a:pt x="360" y="687"/>
                    </a:lnTo>
                    <a:lnTo>
                      <a:pt x="360" y="687"/>
                    </a:lnTo>
                    <a:lnTo>
                      <a:pt x="360" y="687"/>
                    </a:lnTo>
                    <a:lnTo>
                      <a:pt x="360" y="687"/>
                    </a:lnTo>
                    <a:lnTo>
                      <a:pt x="360" y="695"/>
                    </a:lnTo>
                    <a:lnTo>
                      <a:pt x="360" y="703"/>
                    </a:lnTo>
                    <a:lnTo>
                      <a:pt x="360" y="711"/>
                    </a:lnTo>
                    <a:lnTo>
                      <a:pt x="360" y="711"/>
                    </a:lnTo>
                    <a:lnTo>
                      <a:pt x="360" y="711"/>
                    </a:lnTo>
                    <a:lnTo>
                      <a:pt x="360" y="711"/>
                    </a:lnTo>
                    <a:lnTo>
                      <a:pt x="360" y="711"/>
                    </a:lnTo>
                    <a:lnTo>
                      <a:pt x="360" y="719"/>
                    </a:lnTo>
                    <a:lnTo>
                      <a:pt x="360" y="719"/>
                    </a:lnTo>
                    <a:lnTo>
                      <a:pt x="360" y="719"/>
                    </a:lnTo>
                    <a:lnTo>
                      <a:pt x="360" y="719"/>
                    </a:lnTo>
                    <a:lnTo>
                      <a:pt x="352" y="719"/>
                    </a:lnTo>
                    <a:lnTo>
                      <a:pt x="352" y="727"/>
                    </a:lnTo>
                    <a:lnTo>
                      <a:pt x="344" y="727"/>
                    </a:lnTo>
                    <a:lnTo>
                      <a:pt x="344" y="735"/>
                    </a:lnTo>
                    <a:lnTo>
                      <a:pt x="344" y="735"/>
                    </a:lnTo>
                    <a:lnTo>
                      <a:pt x="344" y="735"/>
                    </a:lnTo>
                    <a:lnTo>
                      <a:pt x="344" y="735"/>
                    </a:lnTo>
                    <a:lnTo>
                      <a:pt x="352" y="743"/>
                    </a:lnTo>
                    <a:lnTo>
                      <a:pt x="352" y="751"/>
                    </a:lnTo>
                    <a:lnTo>
                      <a:pt x="360" y="751"/>
                    </a:lnTo>
                    <a:lnTo>
                      <a:pt x="360" y="751"/>
                    </a:lnTo>
                    <a:lnTo>
                      <a:pt x="360" y="751"/>
                    </a:lnTo>
                    <a:lnTo>
                      <a:pt x="360" y="759"/>
                    </a:lnTo>
                    <a:lnTo>
                      <a:pt x="360" y="767"/>
                    </a:lnTo>
                    <a:lnTo>
                      <a:pt x="368" y="775"/>
                    </a:lnTo>
                    <a:lnTo>
                      <a:pt x="368" y="775"/>
                    </a:lnTo>
                    <a:lnTo>
                      <a:pt x="368" y="775"/>
                    </a:lnTo>
                    <a:lnTo>
                      <a:pt x="368" y="775"/>
                    </a:lnTo>
                    <a:lnTo>
                      <a:pt x="368" y="783"/>
                    </a:lnTo>
                    <a:lnTo>
                      <a:pt x="376" y="791"/>
                    </a:lnTo>
                    <a:lnTo>
                      <a:pt x="384" y="799"/>
                    </a:lnTo>
                    <a:lnTo>
                      <a:pt x="384" y="799"/>
                    </a:lnTo>
                    <a:lnTo>
                      <a:pt x="384" y="799"/>
                    </a:lnTo>
                    <a:lnTo>
                      <a:pt x="384" y="799"/>
                    </a:lnTo>
                    <a:lnTo>
                      <a:pt x="384" y="799"/>
                    </a:lnTo>
                    <a:lnTo>
                      <a:pt x="392" y="807"/>
                    </a:lnTo>
                    <a:lnTo>
                      <a:pt x="392" y="807"/>
                    </a:lnTo>
                    <a:lnTo>
                      <a:pt x="400" y="815"/>
                    </a:lnTo>
                    <a:lnTo>
                      <a:pt x="400" y="815"/>
                    </a:lnTo>
                    <a:lnTo>
                      <a:pt x="400" y="815"/>
                    </a:lnTo>
                    <a:lnTo>
                      <a:pt x="400" y="815"/>
                    </a:lnTo>
                    <a:lnTo>
                      <a:pt x="400" y="815"/>
                    </a:lnTo>
                    <a:lnTo>
                      <a:pt x="408" y="823"/>
                    </a:lnTo>
                    <a:lnTo>
                      <a:pt x="408" y="823"/>
                    </a:lnTo>
                    <a:lnTo>
                      <a:pt x="408" y="823"/>
                    </a:lnTo>
                    <a:lnTo>
                      <a:pt x="408" y="823"/>
                    </a:lnTo>
                    <a:lnTo>
                      <a:pt x="408" y="830"/>
                    </a:lnTo>
                    <a:lnTo>
                      <a:pt x="416" y="838"/>
                    </a:lnTo>
                    <a:lnTo>
                      <a:pt x="424" y="838"/>
                    </a:lnTo>
                    <a:lnTo>
                      <a:pt x="424" y="846"/>
                    </a:lnTo>
                    <a:lnTo>
                      <a:pt x="424" y="846"/>
                    </a:lnTo>
                    <a:lnTo>
                      <a:pt x="424" y="846"/>
                    </a:lnTo>
                    <a:lnTo>
                      <a:pt x="424" y="846"/>
                    </a:lnTo>
                    <a:lnTo>
                      <a:pt x="424" y="854"/>
                    </a:lnTo>
                    <a:lnTo>
                      <a:pt x="424" y="862"/>
                    </a:lnTo>
                    <a:lnTo>
                      <a:pt x="424" y="870"/>
                    </a:lnTo>
                    <a:lnTo>
                      <a:pt x="424" y="870"/>
                    </a:lnTo>
                    <a:lnTo>
                      <a:pt x="424" y="870"/>
                    </a:lnTo>
                    <a:lnTo>
                      <a:pt x="424" y="870"/>
                    </a:lnTo>
                    <a:lnTo>
                      <a:pt x="432" y="878"/>
                    </a:lnTo>
                    <a:lnTo>
                      <a:pt x="432" y="886"/>
                    </a:lnTo>
                    <a:lnTo>
                      <a:pt x="440" y="894"/>
                    </a:lnTo>
                    <a:lnTo>
                      <a:pt x="440" y="894"/>
                    </a:lnTo>
                    <a:lnTo>
                      <a:pt x="440" y="894"/>
                    </a:lnTo>
                    <a:lnTo>
                      <a:pt x="440" y="894"/>
                    </a:lnTo>
                    <a:lnTo>
                      <a:pt x="440" y="902"/>
                    </a:lnTo>
                    <a:lnTo>
                      <a:pt x="440" y="910"/>
                    </a:lnTo>
                    <a:lnTo>
                      <a:pt x="440" y="918"/>
                    </a:lnTo>
                    <a:lnTo>
                      <a:pt x="440" y="918"/>
                    </a:lnTo>
                    <a:lnTo>
                      <a:pt x="440" y="918"/>
                    </a:lnTo>
                    <a:lnTo>
                      <a:pt x="432" y="918"/>
                    </a:lnTo>
                    <a:lnTo>
                      <a:pt x="432" y="918"/>
                    </a:lnTo>
                    <a:lnTo>
                      <a:pt x="424" y="926"/>
                    </a:lnTo>
                    <a:lnTo>
                      <a:pt x="424" y="926"/>
                    </a:lnTo>
                    <a:lnTo>
                      <a:pt x="424" y="926"/>
                    </a:lnTo>
                    <a:lnTo>
                      <a:pt x="424" y="926"/>
                    </a:lnTo>
                    <a:lnTo>
                      <a:pt x="424" y="926"/>
                    </a:lnTo>
                    <a:lnTo>
                      <a:pt x="424" y="934"/>
                    </a:lnTo>
                    <a:lnTo>
                      <a:pt x="424" y="942"/>
                    </a:lnTo>
                    <a:lnTo>
                      <a:pt x="424" y="950"/>
                    </a:lnTo>
                    <a:lnTo>
                      <a:pt x="424" y="950"/>
                    </a:lnTo>
                    <a:lnTo>
                      <a:pt x="424" y="950"/>
                    </a:lnTo>
                    <a:lnTo>
                      <a:pt x="424" y="950"/>
                    </a:lnTo>
                    <a:lnTo>
                      <a:pt x="424" y="958"/>
                    </a:lnTo>
                    <a:lnTo>
                      <a:pt x="424" y="966"/>
                    </a:lnTo>
                    <a:lnTo>
                      <a:pt x="424" y="974"/>
                    </a:lnTo>
                    <a:lnTo>
                      <a:pt x="424" y="974"/>
                    </a:lnTo>
                    <a:lnTo>
                      <a:pt x="424" y="974"/>
                    </a:lnTo>
                    <a:lnTo>
                      <a:pt x="424" y="974"/>
                    </a:lnTo>
                    <a:lnTo>
                      <a:pt x="424" y="982"/>
                    </a:lnTo>
                    <a:lnTo>
                      <a:pt x="424" y="990"/>
                    </a:lnTo>
                    <a:lnTo>
                      <a:pt x="424" y="998"/>
                    </a:lnTo>
                    <a:lnTo>
                      <a:pt x="424" y="998"/>
                    </a:lnTo>
                    <a:lnTo>
                      <a:pt x="424" y="998"/>
                    </a:lnTo>
                    <a:lnTo>
                      <a:pt x="424" y="998"/>
                    </a:lnTo>
                    <a:lnTo>
                      <a:pt x="416" y="998"/>
                    </a:lnTo>
                    <a:lnTo>
                      <a:pt x="408" y="1006"/>
                    </a:lnTo>
                    <a:lnTo>
                      <a:pt x="408" y="1006"/>
                    </a:lnTo>
                    <a:lnTo>
                      <a:pt x="408" y="1006"/>
                    </a:lnTo>
                    <a:lnTo>
                      <a:pt x="408" y="1006"/>
                    </a:lnTo>
                    <a:lnTo>
                      <a:pt x="416" y="998"/>
                    </a:lnTo>
                    <a:lnTo>
                      <a:pt x="432" y="974"/>
                    </a:lnTo>
                    <a:lnTo>
                      <a:pt x="440" y="950"/>
                    </a:lnTo>
                    <a:lnTo>
                      <a:pt x="448" y="934"/>
                    </a:lnTo>
                    <a:lnTo>
                      <a:pt x="448" y="934"/>
                    </a:lnTo>
                    <a:lnTo>
                      <a:pt x="448" y="934"/>
                    </a:lnTo>
                    <a:lnTo>
                      <a:pt x="448" y="934"/>
                    </a:lnTo>
                    <a:lnTo>
                      <a:pt x="456" y="926"/>
                    </a:lnTo>
                    <a:lnTo>
                      <a:pt x="464" y="918"/>
                    </a:lnTo>
                    <a:lnTo>
                      <a:pt x="464" y="918"/>
                    </a:lnTo>
                    <a:lnTo>
                      <a:pt x="464" y="918"/>
                    </a:lnTo>
                    <a:lnTo>
                      <a:pt x="464" y="918"/>
                    </a:lnTo>
                    <a:lnTo>
                      <a:pt x="464" y="910"/>
                    </a:lnTo>
                    <a:lnTo>
                      <a:pt x="464" y="910"/>
                    </a:lnTo>
                    <a:lnTo>
                      <a:pt x="464" y="902"/>
                    </a:lnTo>
                    <a:lnTo>
                      <a:pt x="464" y="902"/>
                    </a:lnTo>
                    <a:lnTo>
                      <a:pt x="471" y="902"/>
                    </a:lnTo>
                    <a:lnTo>
                      <a:pt x="471" y="902"/>
                    </a:lnTo>
                    <a:lnTo>
                      <a:pt x="471" y="902"/>
                    </a:lnTo>
                    <a:lnTo>
                      <a:pt x="471" y="902"/>
                    </a:lnTo>
                    <a:lnTo>
                      <a:pt x="471" y="902"/>
                    </a:lnTo>
                    <a:lnTo>
                      <a:pt x="471" y="902"/>
                    </a:lnTo>
                    <a:lnTo>
                      <a:pt x="471" y="902"/>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33" name="Freeform 57"/>
              <p:cNvSpPr>
                <a:spLocks/>
              </p:cNvSpPr>
              <p:nvPr/>
            </p:nvSpPr>
            <p:spPr bwMode="auto">
              <a:xfrm>
                <a:off x="2413" y="2483"/>
                <a:ext cx="503" cy="799"/>
              </a:xfrm>
              <a:custGeom>
                <a:avLst/>
                <a:gdLst>
                  <a:gd name="T0" fmla="*/ 471 w 503"/>
                  <a:gd name="T1" fmla="*/ 224 h 799"/>
                  <a:gd name="T2" fmla="*/ 415 w 503"/>
                  <a:gd name="T3" fmla="*/ 136 h 799"/>
                  <a:gd name="T4" fmla="*/ 375 w 503"/>
                  <a:gd name="T5" fmla="*/ 104 h 799"/>
                  <a:gd name="T6" fmla="*/ 351 w 503"/>
                  <a:gd name="T7" fmla="*/ 104 h 799"/>
                  <a:gd name="T8" fmla="*/ 311 w 503"/>
                  <a:gd name="T9" fmla="*/ 136 h 799"/>
                  <a:gd name="T10" fmla="*/ 279 w 503"/>
                  <a:gd name="T11" fmla="*/ 112 h 799"/>
                  <a:gd name="T12" fmla="*/ 223 w 503"/>
                  <a:gd name="T13" fmla="*/ 152 h 799"/>
                  <a:gd name="T14" fmla="*/ 215 w 503"/>
                  <a:gd name="T15" fmla="*/ 136 h 799"/>
                  <a:gd name="T16" fmla="*/ 223 w 503"/>
                  <a:gd name="T17" fmla="*/ 96 h 799"/>
                  <a:gd name="T18" fmla="*/ 215 w 503"/>
                  <a:gd name="T19" fmla="*/ 56 h 799"/>
                  <a:gd name="T20" fmla="*/ 127 w 503"/>
                  <a:gd name="T21" fmla="*/ 0 h 799"/>
                  <a:gd name="T22" fmla="*/ 72 w 503"/>
                  <a:gd name="T23" fmla="*/ 8 h 799"/>
                  <a:gd name="T24" fmla="*/ 24 w 503"/>
                  <a:gd name="T25" fmla="*/ 48 h 799"/>
                  <a:gd name="T26" fmla="*/ 8 w 503"/>
                  <a:gd name="T27" fmla="*/ 96 h 799"/>
                  <a:gd name="T28" fmla="*/ 40 w 503"/>
                  <a:gd name="T29" fmla="*/ 176 h 799"/>
                  <a:gd name="T30" fmla="*/ 56 w 503"/>
                  <a:gd name="T31" fmla="*/ 240 h 799"/>
                  <a:gd name="T32" fmla="*/ 56 w 503"/>
                  <a:gd name="T33" fmla="*/ 288 h 799"/>
                  <a:gd name="T34" fmla="*/ 56 w 503"/>
                  <a:gd name="T35" fmla="*/ 336 h 799"/>
                  <a:gd name="T36" fmla="*/ 96 w 503"/>
                  <a:gd name="T37" fmla="*/ 368 h 799"/>
                  <a:gd name="T38" fmla="*/ 119 w 503"/>
                  <a:gd name="T39" fmla="*/ 431 h 799"/>
                  <a:gd name="T40" fmla="*/ 127 w 503"/>
                  <a:gd name="T41" fmla="*/ 471 h 799"/>
                  <a:gd name="T42" fmla="*/ 56 w 503"/>
                  <a:gd name="T43" fmla="*/ 607 h 799"/>
                  <a:gd name="T44" fmla="*/ 56 w 503"/>
                  <a:gd name="T45" fmla="*/ 639 h 799"/>
                  <a:gd name="T46" fmla="*/ 72 w 503"/>
                  <a:gd name="T47" fmla="*/ 671 h 799"/>
                  <a:gd name="T48" fmla="*/ 96 w 503"/>
                  <a:gd name="T49" fmla="*/ 671 h 799"/>
                  <a:gd name="T50" fmla="*/ 191 w 503"/>
                  <a:gd name="T51" fmla="*/ 759 h 799"/>
                  <a:gd name="T52" fmla="*/ 263 w 503"/>
                  <a:gd name="T53" fmla="*/ 799 h 799"/>
                  <a:gd name="T54" fmla="*/ 351 w 503"/>
                  <a:gd name="T55" fmla="*/ 759 h 799"/>
                  <a:gd name="T56" fmla="*/ 287 w 503"/>
                  <a:gd name="T57" fmla="*/ 751 h 799"/>
                  <a:gd name="T58" fmla="*/ 223 w 503"/>
                  <a:gd name="T59" fmla="*/ 719 h 799"/>
                  <a:gd name="T60" fmla="*/ 191 w 503"/>
                  <a:gd name="T61" fmla="*/ 647 h 799"/>
                  <a:gd name="T62" fmla="*/ 151 w 503"/>
                  <a:gd name="T63" fmla="*/ 607 h 799"/>
                  <a:gd name="T64" fmla="*/ 119 w 503"/>
                  <a:gd name="T65" fmla="*/ 607 h 799"/>
                  <a:gd name="T66" fmla="*/ 127 w 503"/>
                  <a:gd name="T67" fmla="*/ 527 h 799"/>
                  <a:gd name="T68" fmla="*/ 143 w 503"/>
                  <a:gd name="T69" fmla="*/ 495 h 799"/>
                  <a:gd name="T70" fmla="*/ 151 w 503"/>
                  <a:gd name="T71" fmla="*/ 463 h 799"/>
                  <a:gd name="T72" fmla="*/ 151 w 503"/>
                  <a:gd name="T73" fmla="*/ 407 h 799"/>
                  <a:gd name="T74" fmla="*/ 215 w 503"/>
                  <a:gd name="T75" fmla="*/ 400 h 799"/>
                  <a:gd name="T76" fmla="*/ 223 w 503"/>
                  <a:gd name="T77" fmla="*/ 423 h 799"/>
                  <a:gd name="T78" fmla="*/ 287 w 503"/>
                  <a:gd name="T79" fmla="*/ 423 h 799"/>
                  <a:gd name="T80" fmla="*/ 351 w 503"/>
                  <a:gd name="T81" fmla="*/ 447 h 799"/>
                  <a:gd name="T82" fmla="*/ 327 w 503"/>
                  <a:gd name="T83" fmla="*/ 407 h 799"/>
                  <a:gd name="T84" fmla="*/ 327 w 503"/>
                  <a:gd name="T85" fmla="*/ 368 h 799"/>
                  <a:gd name="T86" fmla="*/ 351 w 503"/>
                  <a:gd name="T87" fmla="*/ 336 h 799"/>
                  <a:gd name="T88" fmla="*/ 399 w 503"/>
                  <a:gd name="T89" fmla="*/ 312 h 799"/>
                  <a:gd name="T90" fmla="*/ 471 w 503"/>
                  <a:gd name="T91" fmla="*/ 312 h 799"/>
                  <a:gd name="T92" fmla="*/ 503 w 503"/>
                  <a:gd name="T93" fmla="*/ 272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3" h="799">
                    <a:moveTo>
                      <a:pt x="503" y="240"/>
                    </a:moveTo>
                    <a:lnTo>
                      <a:pt x="495" y="240"/>
                    </a:lnTo>
                    <a:lnTo>
                      <a:pt x="471" y="224"/>
                    </a:lnTo>
                    <a:lnTo>
                      <a:pt x="447" y="176"/>
                    </a:lnTo>
                    <a:lnTo>
                      <a:pt x="447" y="160"/>
                    </a:lnTo>
                    <a:lnTo>
                      <a:pt x="415" y="136"/>
                    </a:lnTo>
                    <a:lnTo>
                      <a:pt x="399" y="112"/>
                    </a:lnTo>
                    <a:lnTo>
                      <a:pt x="399" y="104"/>
                    </a:lnTo>
                    <a:lnTo>
                      <a:pt x="375" y="104"/>
                    </a:lnTo>
                    <a:lnTo>
                      <a:pt x="375" y="96"/>
                    </a:lnTo>
                    <a:lnTo>
                      <a:pt x="359" y="96"/>
                    </a:lnTo>
                    <a:lnTo>
                      <a:pt x="351" y="104"/>
                    </a:lnTo>
                    <a:lnTo>
                      <a:pt x="327" y="104"/>
                    </a:lnTo>
                    <a:lnTo>
                      <a:pt x="311" y="112"/>
                    </a:lnTo>
                    <a:lnTo>
                      <a:pt x="311" y="136"/>
                    </a:lnTo>
                    <a:lnTo>
                      <a:pt x="311" y="136"/>
                    </a:lnTo>
                    <a:lnTo>
                      <a:pt x="287" y="112"/>
                    </a:lnTo>
                    <a:lnTo>
                      <a:pt x="279" y="112"/>
                    </a:lnTo>
                    <a:lnTo>
                      <a:pt x="247" y="136"/>
                    </a:lnTo>
                    <a:lnTo>
                      <a:pt x="231" y="136"/>
                    </a:lnTo>
                    <a:lnTo>
                      <a:pt x="223" y="152"/>
                    </a:lnTo>
                    <a:lnTo>
                      <a:pt x="215" y="152"/>
                    </a:lnTo>
                    <a:lnTo>
                      <a:pt x="215" y="136"/>
                    </a:lnTo>
                    <a:lnTo>
                      <a:pt x="215" y="136"/>
                    </a:lnTo>
                    <a:lnTo>
                      <a:pt x="215" y="112"/>
                    </a:lnTo>
                    <a:lnTo>
                      <a:pt x="223" y="104"/>
                    </a:lnTo>
                    <a:lnTo>
                      <a:pt x="223" y="96"/>
                    </a:lnTo>
                    <a:lnTo>
                      <a:pt x="223" y="80"/>
                    </a:lnTo>
                    <a:lnTo>
                      <a:pt x="223" y="64"/>
                    </a:lnTo>
                    <a:lnTo>
                      <a:pt x="215" y="56"/>
                    </a:lnTo>
                    <a:lnTo>
                      <a:pt x="183" y="64"/>
                    </a:lnTo>
                    <a:lnTo>
                      <a:pt x="151" y="16"/>
                    </a:lnTo>
                    <a:lnTo>
                      <a:pt x="127" y="0"/>
                    </a:lnTo>
                    <a:lnTo>
                      <a:pt x="119" y="8"/>
                    </a:lnTo>
                    <a:lnTo>
                      <a:pt x="96" y="8"/>
                    </a:lnTo>
                    <a:lnTo>
                      <a:pt x="72" y="8"/>
                    </a:lnTo>
                    <a:lnTo>
                      <a:pt x="56" y="16"/>
                    </a:lnTo>
                    <a:lnTo>
                      <a:pt x="48" y="48"/>
                    </a:lnTo>
                    <a:lnTo>
                      <a:pt x="24" y="48"/>
                    </a:lnTo>
                    <a:lnTo>
                      <a:pt x="8" y="56"/>
                    </a:lnTo>
                    <a:lnTo>
                      <a:pt x="8" y="64"/>
                    </a:lnTo>
                    <a:lnTo>
                      <a:pt x="8" y="96"/>
                    </a:lnTo>
                    <a:lnTo>
                      <a:pt x="0" y="112"/>
                    </a:lnTo>
                    <a:lnTo>
                      <a:pt x="0" y="136"/>
                    </a:lnTo>
                    <a:lnTo>
                      <a:pt x="40" y="176"/>
                    </a:lnTo>
                    <a:lnTo>
                      <a:pt x="48" y="192"/>
                    </a:lnTo>
                    <a:lnTo>
                      <a:pt x="56" y="224"/>
                    </a:lnTo>
                    <a:lnTo>
                      <a:pt x="56" y="240"/>
                    </a:lnTo>
                    <a:lnTo>
                      <a:pt x="56" y="272"/>
                    </a:lnTo>
                    <a:lnTo>
                      <a:pt x="56" y="288"/>
                    </a:lnTo>
                    <a:lnTo>
                      <a:pt x="56" y="288"/>
                    </a:lnTo>
                    <a:lnTo>
                      <a:pt x="48" y="328"/>
                    </a:lnTo>
                    <a:lnTo>
                      <a:pt x="56" y="336"/>
                    </a:lnTo>
                    <a:lnTo>
                      <a:pt x="56" y="336"/>
                    </a:lnTo>
                    <a:lnTo>
                      <a:pt x="72" y="336"/>
                    </a:lnTo>
                    <a:lnTo>
                      <a:pt x="96" y="352"/>
                    </a:lnTo>
                    <a:lnTo>
                      <a:pt x="96" y="368"/>
                    </a:lnTo>
                    <a:lnTo>
                      <a:pt x="119" y="376"/>
                    </a:lnTo>
                    <a:lnTo>
                      <a:pt x="119" y="407"/>
                    </a:lnTo>
                    <a:lnTo>
                      <a:pt x="119" y="431"/>
                    </a:lnTo>
                    <a:lnTo>
                      <a:pt x="127" y="447"/>
                    </a:lnTo>
                    <a:lnTo>
                      <a:pt x="127" y="463"/>
                    </a:lnTo>
                    <a:lnTo>
                      <a:pt x="127" y="471"/>
                    </a:lnTo>
                    <a:lnTo>
                      <a:pt x="96" y="511"/>
                    </a:lnTo>
                    <a:lnTo>
                      <a:pt x="56" y="583"/>
                    </a:lnTo>
                    <a:lnTo>
                      <a:pt x="56" y="607"/>
                    </a:lnTo>
                    <a:lnTo>
                      <a:pt x="56" y="623"/>
                    </a:lnTo>
                    <a:lnTo>
                      <a:pt x="56" y="623"/>
                    </a:lnTo>
                    <a:lnTo>
                      <a:pt x="56" y="639"/>
                    </a:lnTo>
                    <a:lnTo>
                      <a:pt x="56" y="647"/>
                    </a:lnTo>
                    <a:lnTo>
                      <a:pt x="56" y="671"/>
                    </a:lnTo>
                    <a:lnTo>
                      <a:pt x="72" y="671"/>
                    </a:lnTo>
                    <a:lnTo>
                      <a:pt x="72" y="671"/>
                    </a:lnTo>
                    <a:lnTo>
                      <a:pt x="96" y="671"/>
                    </a:lnTo>
                    <a:lnTo>
                      <a:pt x="96" y="671"/>
                    </a:lnTo>
                    <a:lnTo>
                      <a:pt x="127" y="695"/>
                    </a:lnTo>
                    <a:lnTo>
                      <a:pt x="159" y="735"/>
                    </a:lnTo>
                    <a:lnTo>
                      <a:pt x="191" y="759"/>
                    </a:lnTo>
                    <a:lnTo>
                      <a:pt x="215" y="759"/>
                    </a:lnTo>
                    <a:lnTo>
                      <a:pt x="247" y="759"/>
                    </a:lnTo>
                    <a:lnTo>
                      <a:pt x="263" y="799"/>
                    </a:lnTo>
                    <a:lnTo>
                      <a:pt x="287" y="783"/>
                    </a:lnTo>
                    <a:lnTo>
                      <a:pt x="311" y="783"/>
                    </a:lnTo>
                    <a:lnTo>
                      <a:pt x="351" y="759"/>
                    </a:lnTo>
                    <a:lnTo>
                      <a:pt x="311" y="759"/>
                    </a:lnTo>
                    <a:lnTo>
                      <a:pt x="311" y="751"/>
                    </a:lnTo>
                    <a:lnTo>
                      <a:pt x="287" y="751"/>
                    </a:lnTo>
                    <a:lnTo>
                      <a:pt x="263" y="735"/>
                    </a:lnTo>
                    <a:lnTo>
                      <a:pt x="231" y="719"/>
                    </a:lnTo>
                    <a:lnTo>
                      <a:pt x="223" y="719"/>
                    </a:lnTo>
                    <a:lnTo>
                      <a:pt x="215" y="695"/>
                    </a:lnTo>
                    <a:lnTo>
                      <a:pt x="191" y="671"/>
                    </a:lnTo>
                    <a:lnTo>
                      <a:pt x="191" y="647"/>
                    </a:lnTo>
                    <a:lnTo>
                      <a:pt x="183" y="639"/>
                    </a:lnTo>
                    <a:lnTo>
                      <a:pt x="159" y="623"/>
                    </a:lnTo>
                    <a:lnTo>
                      <a:pt x="151" y="607"/>
                    </a:lnTo>
                    <a:lnTo>
                      <a:pt x="143" y="607"/>
                    </a:lnTo>
                    <a:lnTo>
                      <a:pt x="127" y="607"/>
                    </a:lnTo>
                    <a:lnTo>
                      <a:pt x="119" y="607"/>
                    </a:lnTo>
                    <a:lnTo>
                      <a:pt x="119" y="583"/>
                    </a:lnTo>
                    <a:lnTo>
                      <a:pt x="119" y="559"/>
                    </a:lnTo>
                    <a:lnTo>
                      <a:pt x="127" y="527"/>
                    </a:lnTo>
                    <a:lnTo>
                      <a:pt x="127" y="511"/>
                    </a:lnTo>
                    <a:lnTo>
                      <a:pt x="127" y="511"/>
                    </a:lnTo>
                    <a:lnTo>
                      <a:pt x="143" y="495"/>
                    </a:lnTo>
                    <a:lnTo>
                      <a:pt x="143" y="471"/>
                    </a:lnTo>
                    <a:lnTo>
                      <a:pt x="151" y="463"/>
                    </a:lnTo>
                    <a:lnTo>
                      <a:pt x="151" y="463"/>
                    </a:lnTo>
                    <a:lnTo>
                      <a:pt x="151" y="447"/>
                    </a:lnTo>
                    <a:lnTo>
                      <a:pt x="159" y="423"/>
                    </a:lnTo>
                    <a:lnTo>
                      <a:pt x="151" y="407"/>
                    </a:lnTo>
                    <a:lnTo>
                      <a:pt x="159" y="400"/>
                    </a:lnTo>
                    <a:lnTo>
                      <a:pt x="191" y="376"/>
                    </a:lnTo>
                    <a:lnTo>
                      <a:pt x="215" y="400"/>
                    </a:lnTo>
                    <a:lnTo>
                      <a:pt x="223" y="400"/>
                    </a:lnTo>
                    <a:lnTo>
                      <a:pt x="223" y="407"/>
                    </a:lnTo>
                    <a:lnTo>
                      <a:pt x="223" y="423"/>
                    </a:lnTo>
                    <a:lnTo>
                      <a:pt x="247" y="423"/>
                    </a:lnTo>
                    <a:lnTo>
                      <a:pt x="279" y="423"/>
                    </a:lnTo>
                    <a:lnTo>
                      <a:pt x="287" y="423"/>
                    </a:lnTo>
                    <a:lnTo>
                      <a:pt x="311" y="431"/>
                    </a:lnTo>
                    <a:lnTo>
                      <a:pt x="327" y="447"/>
                    </a:lnTo>
                    <a:lnTo>
                      <a:pt x="351" y="447"/>
                    </a:lnTo>
                    <a:lnTo>
                      <a:pt x="351" y="423"/>
                    </a:lnTo>
                    <a:lnTo>
                      <a:pt x="351" y="407"/>
                    </a:lnTo>
                    <a:lnTo>
                      <a:pt x="327" y="407"/>
                    </a:lnTo>
                    <a:lnTo>
                      <a:pt x="327" y="400"/>
                    </a:lnTo>
                    <a:lnTo>
                      <a:pt x="311" y="376"/>
                    </a:lnTo>
                    <a:lnTo>
                      <a:pt x="327" y="368"/>
                    </a:lnTo>
                    <a:lnTo>
                      <a:pt x="327" y="336"/>
                    </a:lnTo>
                    <a:lnTo>
                      <a:pt x="327" y="336"/>
                    </a:lnTo>
                    <a:lnTo>
                      <a:pt x="351" y="336"/>
                    </a:lnTo>
                    <a:lnTo>
                      <a:pt x="375" y="328"/>
                    </a:lnTo>
                    <a:lnTo>
                      <a:pt x="375" y="312"/>
                    </a:lnTo>
                    <a:lnTo>
                      <a:pt x="399" y="312"/>
                    </a:lnTo>
                    <a:lnTo>
                      <a:pt x="415" y="312"/>
                    </a:lnTo>
                    <a:lnTo>
                      <a:pt x="447" y="312"/>
                    </a:lnTo>
                    <a:lnTo>
                      <a:pt x="471" y="312"/>
                    </a:lnTo>
                    <a:lnTo>
                      <a:pt x="495" y="312"/>
                    </a:lnTo>
                    <a:lnTo>
                      <a:pt x="503" y="272"/>
                    </a:lnTo>
                    <a:lnTo>
                      <a:pt x="503" y="272"/>
                    </a:lnTo>
                    <a:lnTo>
                      <a:pt x="503" y="248"/>
                    </a:lnTo>
                    <a:lnTo>
                      <a:pt x="503" y="240"/>
                    </a:lnTo>
                    <a:close/>
                  </a:path>
                </a:pathLst>
              </a:custGeom>
              <a:solidFill>
                <a:srgbClr val="00CC00"/>
              </a:solidFill>
              <a:ln w="12700">
                <a:solidFill>
                  <a:srgbClr val="009900"/>
                </a:solidFill>
                <a:prstDash val="solid"/>
                <a:round/>
                <a:headEnd/>
                <a:tailEnd/>
              </a:ln>
            </p:spPr>
            <p:txBody>
              <a:bodyPr/>
              <a:lstStyle/>
              <a:p>
                <a:endParaRPr lang="ja-JP" altLang="en-US"/>
              </a:p>
            </p:txBody>
          </p:sp>
        </p:grpSp>
        <p:sp>
          <p:nvSpPr>
            <p:cNvPr id="101434" name="Freeform 58"/>
            <p:cNvSpPr>
              <a:spLocks/>
            </p:cNvSpPr>
            <p:nvPr/>
          </p:nvSpPr>
          <p:spPr bwMode="auto">
            <a:xfrm>
              <a:off x="2573" y="2515"/>
              <a:ext cx="504" cy="423"/>
            </a:xfrm>
            <a:custGeom>
              <a:avLst/>
              <a:gdLst>
                <a:gd name="T0" fmla="*/ 496 w 504"/>
                <a:gd name="T1" fmla="*/ 311 h 423"/>
                <a:gd name="T2" fmla="*/ 424 w 504"/>
                <a:gd name="T3" fmla="*/ 263 h 423"/>
                <a:gd name="T4" fmla="*/ 312 w 504"/>
                <a:gd name="T5" fmla="*/ 191 h 423"/>
                <a:gd name="T6" fmla="*/ 280 w 504"/>
                <a:gd name="T7" fmla="*/ 175 h 423"/>
                <a:gd name="T8" fmla="*/ 264 w 504"/>
                <a:gd name="T9" fmla="*/ 167 h 423"/>
                <a:gd name="T10" fmla="*/ 264 w 504"/>
                <a:gd name="T11" fmla="*/ 143 h 423"/>
                <a:gd name="T12" fmla="*/ 264 w 504"/>
                <a:gd name="T13" fmla="*/ 119 h 423"/>
                <a:gd name="T14" fmla="*/ 280 w 504"/>
                <a:gd name="T15" fmla="*/ 119 h 423"/>
                <a:gd name="T16" fmla="*/ 296 w 504"/>
                <a:gd name="T17" fmla="*/ 103 h 423"/>
                <a:gd name="T18" fmla="*/ 280 w 504"/>
                <a:gd name="T19" fmla="*/ 103 h 423"/>
                <a:gd name="T20" fmla="*/ 240 w 504"/>
                <a:gd name="T21" fmla="*/ 79 h 423"/>
                <a:gd name="T22" fmla="*/ 224 w 504"/>
                <a:gd name="T23" fmla="*/ 79 h 423"/>
                <a:gd name="T24" fmla="*/ 176 w 504"/>
                <a:gd name="T25" fmla="*/ 55 h 423"/>
                <a:gd name="T26" fmla="*/ 168 w 504"/>
                <a:gd name="T27" fmla="*/ 39 h 423"/>
                <a:gd name="T28" fmla="*/ 120 w 504"/>
                <a:gd name="T29" fmla="*/ 0 h 423"/>
                <a:gd name="T30" fmla="*/ 96 w 504"/>
                <a:gd name="T31" fmla="*/ 0 h 423"/>
                <a:gd name="T32" fmla="*/ 104 w 504"/>
                <a:gd name="T33" fmla="*/ 15 h 423"/>
                <a:gd name="T34" fmla="*/ 104 w 504"/>
                <a:gd name="T35" fmla="*/ 55 h 423"/>
                <a:gd name="T36" fmla="*/ 48 w 504"/>
                <a:gd name="T37" fmla="*/ 87 h 423"/>
                <a:gd name="T38" fmla="*/ 0 w 504"/>
                <a:gd name="T39" fmla="*/ 103 h 423"/>
                <a:gd name="T40" fmla="*/ 56 w 504"/>
                <a:gd name="T41" fmla="*/ 175 h 423"/>
                <a:gd name="T42" fmla="*/ 96 w 504"/>
                <a:gd name="T43" fmla="*/ 175 h 423"/>
                <a:gd name="T44" fmla="*/ 96 w 504"/>
                <a:gd name="T45" fmla="*/ 199 h 423"/>
                <a:gd name="T46" fmla="*/ 80 w 504"/>
                <a:gd name="T47" fmla="*/ 223 h 423"/>
                <a:gd name="T48" fmla="*/ 80 w 504"/>
                <a:gd name="T49" fmla="*/ 247 h 423"/>
                <a:gd name="T50" fmla="*/ 96 w 504"/>
                <a:gd name="T51" fmla="*/ 255 h 423"/>
                <a:gd name="T52" fmla="*/ 120 w 504"/>
                <a:gd name="T53" fmla="*/ 223 h 423"/>
                <a:gd name="T54" fmla="*/ 168 w 504"/>
                <a:gd name="T55" fmla="*/ 223 h 423"/>
                <a:gd name="T56" fmla="*/ 184 w 504"/>
                <a:gd name="T57" fmla="*/ 223 h 423"/>
                <a:gd name="T58" fmla="*/ 200 w 504"/>
                <a:gd name="T59" fmla="*/ 215 h 423"/>
                <a:gd name="T60" fmla="*/ 232 w 504"/>
                <a:gd name="T61" fmla="*/ 199 h 423"/>
                <a:gd name="T62" fmla="*/ 264 w 504"/>
                <a:gd name="T63" fmla="*/ 215 h 423"/>
                <a:gd name="T64" fmla="*/ 264 w 504"/>
                <a:gd name="T65" fmla="*/ 223 h 423"/>
                <a:gd name="T66" fmla="*/ 312 w 504"/>
                <a:gd name="T67" fmla="*/ 263 h 423"/>
                <a:gd name="T68" fmla="*/ 352 w 504"/>
                <a:gd name="T69" fmla="*/ 311 h 423"/>
                <a:gd name="T70" fmla="*/ 368 w 504"/>
                <a:gd name="T71" fmla="*/ 343 h 423"/>
                <a:gd name="T72" fmla="*/ 368 w 504"/>
                <a:gd name="T73" fmla="*/ 367 h 423"/>
                <a:gd name="T74" fmla="*/ 360 w 504"/>
                <a:gd name="T75" fmla="*/ 407 h 423"/>
                <a:gd name="T76" fmla="*/ 408 w 504"/>
                <a:gd name="T77" fmla="*/ 423 h 423"/>
                <a:gd name="T78" fmla="*/ 440 w 504"/>
                <a:gd name="T79" fmla="*/ 399 h 423"/>
                <a:gd name="T80" fmla="*/ 504 w 504"/>
                <a:gd name="T81" fmla="*/ 399 h 423"/>
                <a:gd name="T82" fmla="*/ 504 w 504"/>
                <a:gd name="T83" fmla="*/ 367 h 423"/>
                <a:gd name="T84" fmla="*/ 504 w 504"/>
                <a:gd name="T85"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4" h="423">
                  <a:moveTo>
                    <a:pt x="504" y="343"/>
                  </a:moveTo>
                  <a:lnTo>
                    <a:pt x="496" y="311"/>
                  </a:lnTo>
                  <a:lnTo>
                    <a:pt x="496" y="311"/>
                  </a:lnTo>
                  <a:lnTo>
                    <a:pt x="424" y="263"/>
                  </a:lnTo>
                  <a:lnTo>
                    <a:pt x="360" y="223"/>
                  </a:lnTo>
                  <a:lnTo>
                    <a:pt x="312" y="191"/>
                  </a:lnTo>
                  <a:lnTo>
                    <a:pt x="296" y="175"/>
                  </a:lnTo>
                  <a:lnTo>
                    <a:pt x="280" y="175"/>
                  </a:lnTo>
                  <a:lnTo>
                    <a:pt x="264" y="175"/>
                  </a:lnTo>
                  <a:lnTo>
                    <a:pt x="264" y="167"/>
                  </a:lnTo>
                  <a:lnTo>
                    <a:pt x="264" y="159"/>
                  </a:lnTo>
                  <a:lnTo>
                    <a:pt x="264" y="143"/>
                  </a:lnTo>
                  <a:lnTo>
                    <a:pt x="264" y="127"/>
                  </a:lnTo>
                  <a:lnTo>
                    <a:pt x="264" y="119"/>
                  </a:lnTo>
                  <a:lnTo>
                    <a:pt x="264" y="119"/>
                  </a:lnTo>
                  <a:lnTo>
                    <a:pt x="280" y="119"/>
                  </a:lnTo>
                  <a:lnTo>
                    <a:pt x="296" y="119"/>
                  </a:lnTo>
                  <a:lnTo>
                    <a:pt x="296" y="103"/>
                  </a:lnTo>
                  <a:lnTo>
                    <a:pt x="296" y="103"/>
                  </a:lnTo>
                  <a:lnTo>
                    <a:pt x="280" y="103"/>
                  </a:lnTo>
                  <a:lnTo>
                    <a:pt x="264" y="55"/>
                  </a:lnTo>
                  <a:lnTo>
                    <a:pt x="240" y="79"/>
                  </a:lnTo>
                  <a:lnTo>
                    <a:pt x="232" y="79"/>
                  </a:lnTo>
                  <a:lnTo>
                    <a:pt x="224" y="79"/>
                  </a:lnTo>
                  <a:lnTo>
                    <a:pt x="184" y="55"/>
                  </a:lnTo>
                  <a:lnTo>
                    <a:pt x="176" y="55"/>
                  </a:lnTo>
                  <a:lnTo>
                    <a:pt x="176" y="39"/>
                  </a:lnTo>
                  <a:lnTo>
                    <a:pt x="168" y="39"/>
                  </a:lnTo>
                  <a:lnTo>
                    <a:pt x="136" y="0"/>
                  </a:lnTo>
                  <a:lnTo>
                    <a:pt x="120" y="0"/>
                  </a:lnTo>
                  <a:lnTo>
                    <a:pt x="104" y="0"/>
                  </a:lnTo>
                  <a:lnTo>
                    <a:pt x="96" y="0"/>
                  </a:lnTo>
                  <a:lnTo>
                    <a:pt x="96" y="8"/>
                  </a:lnTo>
                  <a:lnTo>
                    <a:pt x="104" y="15"/>
                  </a:lnTo>
                  <a:lnTo>
                    <a:pt x="104" y="39"/>
                  </a:lnTo>
                  <a:lnTo>
                    <a:pt x="104" y="55"/>
                  </a:lnTo>
                  <a:lnTo>
                    <a:pt x="64" y="47"/>
                  </a:lnTo>
                  <a:lnTo>
                    <a:pt x="48" y="87"/>
                  </a:lnTo>
                  <a:lnTo>
                    <a:pt x="8" y="103"/>
                  </a:lnTo>
                  <a:lnTo>
                    <a:pt x="0" y="103"/>
                  </a:lnTo>
                  <a:lnTo>
                    <a:pt x="24" y="127"/>
                  </a:lnTo>
                  <a:lnTo>
                    <a:pt x="56" y="175"/>
                  </a:lnTo>
                  <a:lnTo>
                    <a:pt x="80" y="167"/>
                  </a:lnTo>
                  <a:lnTo>
                    <a:pt x="96" y="175"/>
                  </a:lnTo>
                  <a:lnTo>
                    <a:pt x="96" y="191"/>
                  </a:lnTo>
                  <a:lnTo>
                    <a:pt x="96" y="199"/>
                  </a:lnTo>
                  <a:lnTo>
                    <a:pt x="96" y="215"/>
                  </a:lnTo>
                  <a:lnTo>
                    <a:pt x="80" y="223"/>
                  </a:lnTo>
                  <a:lnTo>
                    <a:pt x="80" y="223"/>
                  </a:lnTo>
                  <a:lnTo>
                    <a:pt x="80" y="247"/>
                  </a:lnTo>
                  <a:lnTo>
                    <a:pt x="80" y="255"/>
                  </a:lnTo>
                  <a:lnTo>
                    <a:pt x="96" y="255"/>
                  </a:lnTo>
                  <a:lnTo>
                    <a:pt x="104" y="247"/>
                  </a:lnTo>
                  <a:lnTo>
                    <a:pt x="120" y="223"/>
                  </a:lnTo>
                  <a:lnTo>
                    <a:pt x="152" y="223"/>
                  </a:lnTo>
                  <a:lnTo>
                    <a:pt x="168" y="223"/>
                  </a:lnTo>
                  <a:lnTo>
                    <a:pt x="176" y="223"/>
                  </a:lnTo>
                  <a:lnTo>
                    <a:pt x="184" y="223"/>
                  </a:lnTo>
                  <a:lnTo>
                    <a:pt x="184" y="223"/>
                  </a:lnTo>
                  <a:lnTo>
                    <a:pt x="200" y="215"/>
                  </a:lnTo>
                  <a:lnTo>
                    <a:pt x="224" y="215"/>
                  </a:lnTo>
                  <a:lnTo>
                    <a:pt x="232" y="199"/>
                  </a:lnTo>
                  <a:lnTo>
                    <a:pt x="240" y="199"/>
                  </a:lnTo>
                  <a:lnTo>
                    <a:pt x="264" y="215"/>
                  </a:lnTo>
                  <a:lnTo>
                    <a:pt x="264" y="215"/>
                  </a:lnTo>
                  <a:lnTo>
                    <a:pt x="264" y="223"/>
                  </a:lnTo>
                  <a:lnTo>
                    <a:pt x="296" y="247"/>
                  </a:lnTo>
                  <a:lnTo>
                    <a:pt x="312" y="263"/>
                  </a:lnTo>
                  <a:lnTo>
                    <a:pt x="320" y="287"/>
                  </a:lnTo>
                  <a:lnTo>
                    <a:pt x="352" y="311"/>
                  </a:lnTo>
                  <a:lnTo>
                    <a:pt x="360" y="335"/>
                  </a:lnTo>
                  <a:lnTo>
                    <a:pt x="368" y="343"/>
                  </a:lnTo>
                  <a:lnTo>
                    <a:pt x="368" y="359"/>
                  </a:lnTo>
                  <a:lnTo>
                    <a:pt x="368" y="367"/>
                  </a:lnTo>
                  <a:lnTo>
                    <a:pt x="368" y="375"/>
                  </a:lnTo>
                  <a:lnTo>
                    <a:pt x="360" y="407"/>
                  </a:lnTo>
                  <a:lnTo>
                    <a:pt x="368" y="407"/>
                  </a:lnTo>
                  <a:lnTo>
                    <a:pt x="408" y="423"/>
                  </a:lnTo>
                  <a:lnTo>
                    <a:pt x="424" y="407"/>
                  </a:lnTo>
                  <a:lnTo>
                    <a:pt x="440" y="399"/>
                  </a:lnTo>
                  <a:lnTo>
                    <a:pt x="456" y="375"/>
                  </a:lnTo>
                  <a:lnTo>
                    <a:pt x="504" y="399"/>
                  </a:lnTo>
                  <a:lnTo>
                    <a:pt x="504" y="375"/>
                  </a:lnTo>
                  <a:lnTo>
                    <a:pt x="504" y="367"/>
                  </a:lnTo>
                  <a:lnTo>
                    <a:pt x="504" y="359"/>
                  </a:lnTo>
                  <a:lnTo>
                    <a:pt x="504" y="343"/>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35" name="Freeform 59"/>
            <p:cNvSpPr>
              <a:spLocks/>
            </p:cNvSpPr>
            <p:nvPr/>
          </p:nvSpPr>
          <p:spPr bwMode="auto">
            <a:xfrm>
              <a:off x="2062" y="2155"/>
              <a:ext cx="328" cy="152"/>
            </a:xfrm>
            <a:custGeom>
              <a:avLst/>
              <a:gdLst>
                <a:gd name="T0" fmla="*/ 40 w 328"/>
                <a:gd name="T1" fmla="*/ 112 h 152"/>
                <a:gd name="T2" fmla="*/ 40 w 328"/>
                <a:gd name="T3" fmla="*/ 152 h 152"/>
                <a:gd name="T4" fmla="*/ 48 w 328"/>
                <a:gd name="T5" fmla="*/ 152 h 152"/>
                <a:gd name="T6" fmla="*/ 64 w 328"/>
                <a:gd name="T7" fmla="*/ 144 h 152"/>
                <a:gd name="T8" fmla="*/ 88 w 328"/>
                <a:gd name="T9" fmla="*/ 144 h 152"/>
                <a:gd name="T10" fmla="*/ 136 w 328"/>
                <a:gd name="T11" fmla="*/ 136 h 152"/>
                <a:gd name="T12" fmla="*/ 152 w 328"/>
                <a:gd name="T13" fmla="*/ 136 h 152"/>
                <a:gd name="T14" fmla="*/ 176 w 328"/>
                <a:gd name="T15" fmla="*/ 112 h 152"/>
                <a:gd name="T16" fmla="*/ 192 w 328"/>
                <a:gd name="T17" fmla="*/ 104 h 152"/>
                <a:gd name="T18" fmla="*/ 224 w 328"/>
                <a:gd name="T19" fmla="*/ 96 h 152"/>
                <a:gd name="T20" fmla="*/ 232 w 328"/>
                <a:gd name="T21" fmla="*/ 88 h 152"/>
                <a:gd name="T22" fmla="*/ 264 w 328"/>
                <a:gd name="T23" fmla="*/ 96 h 152"/>
                <a:gd name="T24" fmla="*/ 272 w 328"/>
                <a:gd name="T25" fmla="*/ 96 h 152"/>
                <a:gd name="T26" fmla="*/ 304 w 328"/>
                <a:gd name="T27" fmla="*/ 96 h 152"/>
                <a:gd name="T28" fmla="*/ 328 w 328"/>
                <a:gd name="T29" fmla="*/ 56 h 152"/>
                <a:gd name="T30" fmla="*/ 320 w 328"/>
                <a:gd name="T31" fmla="*/ 56 h 152"/>
                <a:gd name="T32" fmla="*/ 304 w 328"/>
                <a:gd name="T33" fmla="*/ 56 h 152"/>
                <a:gd name="T34" fmla="*/ 280 w 328"/>
                <a:gd name="T35" fmla="*/ 48 h 152"/>
                <a:gd name="T36" fmla="*/ 280 w 328"/>
                <a:gd name="T37" fmla="*/ 40 h 152"/>
                <a:gd name="T38" fmla="*/ 280 w 328"/>
                <a:gd name="T39" fmla="*/ 16 h 152"/>
                <a:gd name="T40" fmla="*/ 272 w 328"/>
                <a:gd name="T41" fmla="*/ 16 h 152"/>
                <a:gd name="T42" fmla="*/ 272 w 328"/>
                <a:gd name="T43" fmla="*/ 8 h 152"/>
                <a:gd name="T44" fmla="*/ 248 w 328"/>
                <a:gd name="T45" fmla="*/ 0 h 152"/>
                <a:gd name="T46" fmla="*/ 224 w 328"/>
                <a:gd name="T47" fmla="*/ 8 h 152"/>
                <a:gd name="T48" fmla="*/ 192 w 328"/>
                <a:gd name="T49" fmla="*/ 16 h 152"/>
                <a:gd name="T50" fmla="*/ 176 w 328"/>
                <a:gd name="T51" fmla="*/ 8 h 152"/>
                <a:gd name="T52" fmla="*/ 152 w 328"/>
                <a:gd name="T53" fmla="*/ 8 h 152"/>
                <a:gd name="T54" fmla="*/ 144 w 328"/>
                <a:gd name="T55" fmla="*/ 16 h 152"/>
                <a:gd name="T56" fmla="*/ 104 w 328"/>
                <a:gd name="T57" fmla="*/ 16 h 152"/>
                <a:gd name="T58" fmla="*/ 96 w 328"/>
                <a:gd name="T59" fmla="*/ 40 h 152"/>
                <a:gd name="T60" fmla="*/ 88 w 328"/>
                <a:gd name="T61" fmla="*/ 48 h 152"/>
                <a:gd name="T62" fmla="*/ 88 w 328"/>
                <a:gd name="T63" fmla="*/ 56 h 152"/>
                <a:gd name="T64" fmla="*/ 64 w 328"/>
                <a:gd name="T65" fmla="*/ 64 h 152"/>
                <a:gd name="T66" fmla="*/ 40 w 328"/>
                <a:gd name="T67" fmla="*/ 88 h 152"/>
                <a:gd name="T68" fmla="*/ 0 w 328"/>
                <a:gd name="T69" fmla="*/ 88 h 152"/>
                <a:gd name="T70" fmla="*/ 0 w 328"/>
                <a:gd name="T71" fmla="*/ 104 h 152"/>
                <a:gd name="T72" fmla="*/ 8 w 328"/>
                <a:gd name="T73" fmla="*/ 104 h 152"/>
                <a:gd name="T74" fmla="*/ 40 w 328"/>
                <a:gd name="T7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152">
                  <a:moveTo>
                    <a:pt x="40" y="112"/>
                  </a:moveTo>
                  <a:lnTo>
                    <a:pt x="40" y="152"/>
                  </a:lnTo>
                  <a:lnTo>
                    <a:pt x="48" y="152"/>
                  </a:lnTo>
                  <a:lnTo>
                    <a:pt x="64" y="144"/>
                  </a:lnTo>
                  <a:lnTo>
                    <a:pt x="88" y="144"/>
                  </a:lnTo>
                  <a:lnTo>
                    <a:pt x="136" y="136"/>
                  </a:lnTo>
                  <a:lnTo>
                    <a:pt x="152" y="136"/>
                  </a:lnTo>
                  <a:lnTo>
                    <a:pt x="176" y="112"/>
                  </a:lnTo>
                  <a:lnTo>
                    <a:pt x="192" y="104"/>
                  </a:lnTo>
                  <a:lnTo>
                    <a:pt x="224" y="96"/>
                  </a:lnTo>
                  <a:lnTo>
                    <a:pt x="232" y="88"/>
                  </a:lnTo>
                  <a:lnTo>
                    <a:pt x="264" y="96"/>
                  </a:lnTo>
                  <a:lnTo>
                    <a:pt x="272" y="96"/>
                  </a:lnTo>
                  <a:lnTo>
                    <a:pt x="304" y="96"/>
                  </a:lnTo>
                  <a:lnTo>
                    <a:pt x="328" y="56"/>
                  </a:lnTo>
                  <a:lnTo>
                    <a:pt x="320" y="56"/>
                  </a:lnTo>
                  <a:lnTo>
                    <a:pt x="304" y="56"/>
                  </a:lnTo>
                  <a:lnTo>
                    <a:pt x="280" y="48"/>
                  </a:lnTo>
                  <a:lnTo>
                    <a:pt x="280" y="40"/>
                  </a:lnTo>
                  <a:lnTo>
                    <a:pt x="280" y="16"/>
                  </a:lnTo>
                  <a:lnTo>
                    <a:pt x="272" y="16"/>
                  </a:lnTo>
                  <a:lnTo>
                    <a:pt x="272" y="8"/>
                  </a:lnTo>
                  <a:lnTo>
                    <a:pt x="248" y="0"/>
                  </a:lnTo>
                  <a:lnTo>
                    <a:pt x="224" y="8"/>
                  </a:lnTo>
                  <a:lnTo>
                    <a:pt x="192" y="16"/>
                  </a:lnTo>
                  <a:lnTo>
                    <a:pt x="176" y="8"/>
                  </a:lnTo>
                  <a:lnTo>
                    <a:pt x="152" y="8"/>
                  </a:lnTo>
                  <a:lnTo>
                    <a:pt x="144" y="16"/>
                  </a:lnTo>
                  <a:lnTo>
                    <a:pt x="104" y="16"/>
                  </a:lnTo>
                  <a:lnTo>
                    <a:pt x="96" y="40"/>
                  </a:lnTo>
                  <a:lnTo>
                    <a:pt x="88" y="48"/>
                  </a:lnTo>
                  <a:lnTo>
                    <a:pt x="88" y="56"/>
                  </a:lnTo>
                  <a:lnTo>
                    <a:pt x="64" y="64"/>
                  </a:lnTo>
                  <a:lnTo>
                    <a:pt x="40" y="88"/>
                  </a:lnTo>
                  <a:lnTo>
                    <a:pt x="0" y="88"/>
                  </a:lnTo>
                  <a:lnTo>
                    <a:pt x="0" y="104"/>
                  </a:lnTo>
                  <a:lnTo>
                    <a:pt x="8" y="104"/>
                  </a:lnTo>
                  <a:lnTo>
                    <a:pt x="40" y="112"/>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36" name="Freeform 60"/>
            <p:cNvSpPr>
              <a:spLocks/>
            </p:cNvSpPr>
            <p:nvPr/>
          </p:nvSpPr>
          <p:spPr bwMode="auto">
            <a:xfrm>
              <a:off x="1264" y="1748"/>
              <a:ext cx="183" cy="96"/>
            </a:xfrm>
            <a:custGeom>
              <a:avLst/>
              <a:gdLst>
                <a:gd name="T0" fmla="*/ 103 w 183"/>
                <a:gd name="T1" fmla="*/ 96 h 96"/>
                <a:gd name="T2" fmla="*/ 127 w 183"/>
                <a:gd name="T3" fmla="*/ 96 h 96"/>
                <a:gd name="T4" fmla="*/ 143 w 183"/>
                <a:gd name="T5" fmla="*/ 96 h 96"/>
                <a:gd name="T6" fmla="*/ 159 w 183"/>
                <a:gd name="T7" fmla="*/ 96 h 96"/>
                <a:gd name="T8" fmla="*/ 175 w 183"/>
                <a:gd name="T9" fmla="*/ 88 h 96"/>
                <a:gd name="T10" fmla="*/ 175 w 183"/>
                <a:gd name="T11" fmla="*/ 80 h 96"/>
                <a:gd name="T12" fmla="*/ 183 w 183"/>
                <a:gd name="T13" fmla="*/ 56 h 96"/>
                <a:gd name="T14" fmla="*/ 183 w 183"/>
                <a:gd name="T15" fmla="*/ 56 h 96"/>
                <a:gd name="T16" fmla="*/ 183 w 183"/>
                <a:gd name="T17" fmla="*/ 48 h 96"/>
                <a:gd name="T18" fmla="*/ 175 w 183"/>
                <a:gd name="T19" fmla="*/ 48 h 96"/>
                <a:gd name="T20" fmla="*/ 159 w 183"/>
                <a:gd name="T21" fmla="*/ 16 h 96"/>
                <a:gd name="T22" fmla="*/ 143 w 183"/>
                <a:gd name="T23" fmla="*/ 8 h 96"/>
                <a:gd name="T24" fmla="*/ 143 w 183"/>
                <a:gd name="T25" fmla="*/ 0 h 96"/>
                <a:gd name="T26" fmla="*/ 135 w 183"/>
                <a:gd name="T27" fmla="*/ 0 h 96"/>
                <a:gd name="T28" fmla="*/ 103 w 183"/>
                <a:gd name="T29" fmla="*/ 0 h 96"/>
                <a:gd name="T30" fmla="*/ 95 w 183"/>
                <a:gd name="T31" fmla="*/ 0 h 96"/>
                <a:gd name="T32" fmla="*/ 79 w 183"/>
                <a:gd name="T33" fmla="*/ 0 h 96"/>
                <a:gd name="T34" fmla="*/ 63 w 183"/>
                <a:gd name="T35" fmla="*/ 0 h 96"/>
                <a:gd name="T36" fmla="*/ 47 w 183"/>
                <a:gd name="T37" fmla="*/ 8 h 96"/>
                <a:gd name="T38" fmla="*/ 23 w 183"/>
                <a:gd name="T39" fmla="*/ 8 h 96"/>
                <a:gd name="T40" fmla="*/ 8 w 183"/>
                <a:gd name="T41" fmla="*/ 16 h 96"/>
                <a:gd name="T42" fmla="*/ 8 w 183"/>
                <a:gd name="T43" fmla="*/ 48 h 96"/>
                <a:gd name="T44" fmla="*/ 0 w 183"/>
                <a:gd name="T45" fmla="*/ 56 h 96"/>
                <a:gd name="T46" fmla="*/ 0 w 183"/>
                <a:gd name="T47" fmla="*/ 56 h 96"/>
                <a:gd name="T48" fmla="*/ 23 w 183"/>
                <a:gd name="T49" fmla="*/ 80 h 96"/>
                <a:gd name="T50" fmla="*/ 63 w 183"/>
                <a:gd name="T51" fmla="*/ 88 h 96"/>
                <a:gd name="T52" fmla="*/ 95 w 183"/>
                <a:gd name="T53" fmla="*/ 96 h 96"/>
                <a:gd name="T54" fmla="*/ 103 w 183"/>
                <a:gd name="T5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96">
                  <a:moveTo>
                    <a:pt x="103" y="96"/>
                  </a:moveTo>
                  <a:lnTo>
                    <a:pt x="127" y="96"/>
                  </a:lnTo>
                  <a:lnTo>
                    <a:pt x="143" y="96"/>
                  </a:lnTo>
                  <a:lnTo>
                    <a:pt x="159" y="96"/>
                  </a:lnTo>
                  <a:lnTo>
                    <a:pt x="175" y="88"/>
                  </a:lnTo>
                  <a:lnTo>
                    <a:pt x="175" y="80"/>
                  </a:lnTo>
                  <a:lnTo>
                    <a:pt x="183" y="56"/>
                  </a:lnTo>
                  <a:lnTo>
                    <a:pt x="183" y="56"/>
                  </a:lnTo>
                  <a:lnTo>
                    <a:pt x="183" y="48"/>
                  </a:lnTo>
                  <a:lnTo>
                    <a:pt x="175" y="48"/>
                  </a:lnTo>
                  <a:lnTo>
                    <a:pt x="159" y="16"/>
                  </a:lnTo>
                  <a:lnTo>
                    <a:pt x="143" y="8"/>
                  </a:lnTo>
                  <a:lnTo>
                    <a:pt x="143" y="0"/>
                  </a:lnTo>
                  <a:lnTo>
                    <a:pt x="135" y="0"/>
                  </a:lnTo>
                  <a:lnTo>
                    <a:pt x="103" y="0"/>
                  </a:lnTo>
                  <a:lnTo>
                    <a:pt x="95" y="0"/>
                  </a:lnTo>
                  <a:lnTo>
                    <a:pt x="79" y="0"/>
                  </a:lnTo>
                  <a:lnTo>
                    <a:pt x="63" y="0"/>
                  </a:lnTo>
                  <a:lnTo>
                    <a:pt x="47" y="8"/>
                  </a:lnTo>
                  <a:lnTo>
                    <a:pt x="23" y="8"/>
                  </a:lnTo>
                  <a:lnTo>
                    <a:pt x="8" y="16"/>
                  </a:lnTo>
                  <a:lnTo>
                    <a:pt x="8" y="48"/>
                  </a:lnTo>
                  <a:lnTo>
                    <a:pt x="0" y="56"/>
                  </a:lnTo>
                  <a:lnTo>
                    <a:pt x="0" y="56"/>
                  </a:lnTo>
                  <a:lnTo>
                    <a:pt x="23" y="80"/>
                  </a:lnTo>
                  <a:lnTo>
                    <a:pt x="63" y="88"/>
                  </a:lnTo>
                  <a:lnTo>
                    <a:pt x="95" y="96"/>
                  </a:lnTo>
                  <a:lnTo>
                    <a:pt x="103" y="9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37" name="Freeform 61"/>
            <p:cNvSpPr>
              <a:spLocks/>
            </p:cNvSpPr>
            <p:nvPr/>
          </p:nvSpPr>
          <p:spPr bwMode="auto">
            <a:xfrm>
              <a:off x="3604" y="1069"/>
              <a:ext cx="216" cy="360"/>
            </a:xfrm>
            <a:custGeom>
              <a:avLst/>
              <a:gdLst>
                <a:gd name="T0" fmla="*/ 160 w 216"/>
                <a:gd name="T1" fmla="*/ 312 h 360"/>
                <a:gd name="T2" fmla="*/ 176 w 216"/>
                <a:gd name="T3" fmla="*/ 304 h 360"/>
                <a:gd name="T4" fmla="*/ 208 w 216"/>
                <a:gd name="T5" fmla="*/ 288 h 360"/>
                <a:gd name="T6" fmla="*/ 216 w 216"/>
                <a:gd name="T7" fmla="*/ 264 h 360"/>
                <a:gd name="T8" fmla="*/ 192 w 216"/>
                <a:gd name="T9" fmla="*/ 256 h 360"/>
                <a:gd name="T10" fmla="*/ 160 w 216"/>
                <a:gd name="T11" fmla="*/ 248 h 360"/>
                <a:gd name="T12" fmla="*/ 136 w 216"/>
                <a:gd name="T13" fmla="*/ 224 h 360"/>
                <a:gd name="T14" fmla="*/ 168 w 216"/>
                <a:gd name="T15" fmla="*/ 184 h 360"/>
                <a:gd name="T16" fmla="*/ 192 w 216"/>
                <a:gd name="T17" fmla="*/ 176 h 360"/>
                <a:gd name="T18" fmla="*/ 192 w 216"/>
                <a:gd name="T19" fmla="*/ 152 h 360"/>
                <a:gd name="T20" fmla="*/ 208 w 216"/>
                <a:gd name="T21" fmla="*/ 144 h 360"/>
                <a:gd name="T22" fmla="*/ 192 w 216"/>
                <a:gd name="T23" fmla="*/ 96 h 360"/>
                <a:gd name="T24" fmla="*/ 176 w 216"/>
                <a:gd name="T25" fmla="*/ 56 h 360"/>
                <a:gd name="T26" fmla="*/ 192 w 216"/>
                <a:gd name="T27" fmla="*/ 48 h 360"/>
                <a:gd name="T28" fmla="*/ 208 w 216"/>
                <a:gd name="T29" fmla="*/ 8 h 360"/>
                <a:gd name="T30" fmla="*/ 192 w 216"/>
                <a:gd name="T31" fmla="*/ 0 h 360"/>
                <a:gd name="T32" fmla="*/ 160 w 216"/>
                <a:gd name="T33" fmla="*/ 0 h 360"/>
                <a:gd name="T34" fmla="*/ 160 w 216"/>
                <a:gd name="T35" fmla="*/ 48 h 360"/>
                <a:gd name="T36" fmla="*/ 136 w 216"/>
                <a:gd name="T37" fmla="*/ 72 h 360"/>
                <a:gd name="T38" fmla="*/ 104 w 216"/>
                <a:gd name="T39" fmla="*/ 80 h 360"/>
                <a:gd name="T40" fmla="*/ 112 w 216"/>
                <a:gd name="T41" fmla="*/ 96 h 360"/>
                <a:gd name="T42" fmla="*/ 128 w 216"/>
                <a:gd name="T43" fmla="*/ 120 h 360"/>
                <a:gd name="T44" fmla="*/ 104 w 216"/>
                <a:gd name="T45" fmla="*/ 128 h 360"/>
                <a:gd name="T46" fmla="*/ 80 w 216"/>
                <a:gd name="T47" fmla="*/ 120 h 360"/>
                <a:gd name="T48" fmla="*/ 48 w 216"/>
                <a:gd name="T49" fmla="*/ 128 h 360"/>
                <a:gd name="T50" fmla="*/ 48 w 216"/>
                <a:gd name="T51" fmla="*/ 168 h 360"/>
                <a:gd name="T52" fmla="*/ 40 w 216"/>
                <a:gd name="T53" fmla="*/ 184 h 360"/>
                <a:gd name="T54" fmla="*/ 0 w 216"/>
                <a:gd name="T55" fmla="*/ 248 h 360"/>
                <a:gd name="T56" fmla="*/ 8 w 216"/>
                <a:gd name="T57" fmla="*/ 264 h 360"/>
                <a:gd name="T58" fmla="*/ 48 w 216"/>
                <a:gd name="T59" fmla="*/ 264 h 360"/>
                <a:gd name="T60" fmla="*/ 80 w 216"/>
                <a:gd name="T61" fmla="*/ 288 h 360"/>
                <a:gd name="T62" fmla="*/ 56 w 216"/>
                <a:gd name="T63" fmla="*/ 312 h 360"/>
                <a:gd name="T64" fmla="*/ 56 w 216"/>
                <a:gd name="T65" fmla="*/ 352 h 360"/>
                <a:gd name="T66" fmla="*/ 104 w 216"/>
                <a:gd name="T67" fmla="*/ 360 h 360"/>
                <a:gd name="T68" fmla="*/ 104 w 216"/>
                <a:gd name="T69" fmla="*/ 344 h 360"/>
                <a:gd name="T70" fmla="*/ 136 w 216"/>
                <a:gd name="T71"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6" h="360">
                  <a:moveTo>
                    <a:pt x="160" y="320"/>
                  </a:moveTo>
                  <a:lnTo>
                    <a:pt x="160" y="312"/>
                  </a:lnTo>
                  <a:lnTo>
                    <a:pt x="168" y="304"/>
                  </a:lnTo>
                  <a:lnTo>
                    <a:pt x="176" y="304"/>
                  </a:lnTo>
                  <a:lnTo>
                    <a:pt x="192" y="304"/>
                  </a:lnTo>
                  <a:lnTo>
                    <a:pt x="208" y="288"/>
                  </a:lnTo>
                  <a:lnTo>
                    <a:pt x="208" y="288"/>
                  </a:lnTo>
                  <a:lnTo>
                    <a:pt x="216" y="264"/>
                  </a:lnTo>
                  <a:lnTo>
                    <a:pt x="208" y="264"/>
                  </a:lnTo>
                  <a:lnTo>
                    <a:pt x="192" y="256"/>
                  </a:lnTo>
                  <a:lnTo>
                    <a:pt x="168" y="256"/>
                  </a:lnTo>
                  <a:lnTo>
                    <a:pt x="160" y="248"/>
                  </a:lnTo>
                  <a:lnTo>
                    <a:pt x="136" y="232"/>
                  </a:lnTo>
                  <a:lnTo>
                    <a:pt x="136" y="224"/>
                  </a:lnTo>
                  <a:lnTo>
                    <a:pt x="160" y="216"/>
                  </a:lnTo>
                  <a:lnTo>
                    <a:pt x="168" y="184"/>
                  </a:lnTo>
                  <a:lnTo>
                    <a:pt x="176" y="184"/>
                  </a:lnTo>
                  <a:lnTo>
                    <a:pt x="192" y="176"/>
                  </a:lnTo>
                  <a:lnTo>
                    <a:pt x="192" y="168"/>
                  </a:lnTo>
                  <a:lnTo>
                    <a:pt x="192" y="152"/>
                  </a:lnTo>
                  <a:lnTo>
                    <a:pt x="192" y="144"/>
                  </a:lnTo>
                  <a:lnTo>
                    <a:pt x="208" y="144"/>
                  </a:lnTo>
                  <a:lnTo>
                    <a:pt x="208" y="128"/>
                  </a:lnTo>
                  <a:lnTo>
                    <a:pt x="192" y="96"/>
                  </a:lnTo>
                  <a:lnTo>
                    <a:pt x="176" y="80"/>
                  </a:lnTo>
                  <a:lnTo>
                    <a:pt x="176" y="56"/>
                  </a:lnTo>
                  <a:lnTo>
                    <a:pt x="192" y="56"/>
                  </a:lnTo>
                  <a:lnTo>
                    <a:pt x="192" y="48"/>
                  </a:lnTo>
                  <a:lnTo>
                    <a:pt x="208" y="24"/>
                  </a:lnTo>
                  <a:lnTo>
                    <a:pt x="208" y="8"/>
                  </a:lnTo>
                  <a:lnTo>
                    <a:pt x="216" y="8"/>
                  </a:lnTo>
                  <a:lnTo>
                    <a:pt x="192" y="0"/>
                  </a:lnTo>
                  <a:lnTo>
                    <a:pt x="168" y="0"/>
                  </a:lnTo>
                  <a:lnTo>
                    <a:pt x="160" y="0"/>
                  </a:lnTo>
                  <a:lnTo>
                    <a:pt x="160" y="8"/>
                  </a:lnTo>
                  <a:lnTo>
                    <a:pt x="160" y="48"/>
                  </a:lnTo>
                  <a:lnTo>
                    <a:pt x="160" y="56"/>
                  </a:lnTo>
                  <a:lnTo>
                    <a:pt x="136" y="72"/>
                  </a:lnTo>
                  <a:lnTo>
                    <a:pt x="128" y="72"/>
                  </a:lnTo>
                  <a:lnTo>
                    <a:pt x="104" y="80"/>
                  </a:lnTo>
                  <a:lnTo>
                    <a:pt x="104" y="96"/>
                  </a:lnTo>
                  <a:lnTo>
                    <a:pt x="112" y="96"/>
                  </a:lnTo>
                  <a:lnTo>
                    <a:pt x="128" y="96"/>
                  </a:lnTo>
                  <a:lnTo>
                    <a:pt x="128" y="120"/>
                  </a:lnTo>
                  <a:lnTo>
                    <a:pt x="112" y="128"/>
                  </a:lnTo>
                  <a:lnTo>
                    <a:pt x="104" y="128"/>
                  </a:lnTo>
                  <a:lnTo>
                    <a:pt x="88" y="128"/>
                  </a:lnTo>
                  <a:lnTo>
                    <a:pt x="80" y="120"/>
                  </a:lnTo>
                  <a:lnTo>
                    <a:pt x="56" y="120"/>
                  </a:lnTo>
                  <a:lnTo>
                    <a:pt x="48" y="128"/>
                  </a:lnTo>
                  <a:lnTo>
                    <a:pt x="48" y="152"/>
                  </a:lnTo>
                  <a:lnTo>
                    <a:pt x="48" y="168"/>
                  </a:lnTo>
                  <a:lnTo>
                    <a:pt x="48" y="184"/>
                  </a:lnTo>
                  <a:lnTo>
                    <a:pt x="40" y="184"/>
                  </a:lnTo>
                  <a:lnTo>
                    <a:pt x="24" y="224"/>
                  </a:lnTo>
                  <a:lnTo>
                    <a:pt x="0" y="248"/>
                  </a:lnTo>
                  <a:lnTo>
                    <a:pt x="0" y="256"/>
                  </a:lnTo>
                  <a:lnTo>
                    <a:pt x="8" y="264"/>
                  </a:lnTo>
                  <a:lnTo>
                    <a:pt x="40" y="264"/>
                  </a:lnTo>
                  <a:lnTo>
                    <a:pt x="48" y="264"/>
                  </a:lnTo>
                  <a:lnTo>
                    <a:pt x="56" y="264"/>
                  </a:lnTo>
                  <a:lnTo>
                    <a:pt x="80" y="288"/>
                  </a:lnTo>
                  <a:lnTo>
                    <a:pt x="56" y="304"/>
                  </a:lnTo>
                  <a:lnTo>
                    <a:pt x="56" y="312"/>
                  </a:lnTo>
                  <a:lnTo>
                    <a:pt x="56" y="344"/>
                  </a:lnTo>
                  <a:lnTo>
                    <a:pt x="56" y="352"/>
                  </a:lnTo>
                  <a:lnTo>
                    <a:pt x="80" y="352"/>
                  </a:lnTo>
                  <a:lnTo>
                    <a:pt x="104" y="360"/>
                  </a:lnTo>
                  <a:lnTo>
                    <a:pt x="104" y="352"/>
                  </a:lnTo>
                  <a:lnTo>
                    <a:pt x="104" y="344"/>
                  </a:lnTo>
                  <a:lnTo>
                    <a:pt x="136" y="344"/>
                  </a:lnTo>
                  <a:lnTo>
                    <a:pt x="136" y="320"/>
                  </a:lnTo>
                  <a:lnTo>
                    <a:pt x="160" y="32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38" name="Freeform 62"/>
            <p:cNvSpPr>
              <a:spLocks/>
            </p:cNvSpPr>
            <p:nvPr/>
          </p:nvSpPr>
          <p:spPr bwMode="auto">
            <a:xfrm>
              <a:off x="3764" y="1325"/>
              <a:ext cx="191" cy="263"/>
            </a:xfrm>
            <a:custGeom>
              <a:avLst/>
              <a:gdLst>
                <a:gd name="T0" fmla="*/ 183 w 191"/>
                <a:gd name="T1" fmla="*/ 120 h 263"/>
                <a:gd name="T2" fmla="*/ 183 w 191"/>
                <a:gd name="T3" fmla="*/ 104 h 263"/>
                <a:gd name="T4" fmla="*/ 151 w 191"/>
                <a:gd name="T5" fmla="*/ 80 h 263"/>
                <a:gd name="T6" fmla="*/ 143 w 191"/>
                <a:gd name="T7" fmla="*/ 72 h 263"/>
                <a:gd name="T8" fmla="*/ 135 w 191"/>
                <a:gd name="T9" fmla="*/ 56 h 263"/>
                <a:gd name="T10" fmla="*/ 127 w 191"/>
                <a:gd name="T11" fmla="*/ 48 h 263"/>
                <a:gd name="T12" fmla="*/ 103 w 191"/>
                <a:gd name="T13" fmla="*/ 48 h 263"/>
                <a:gd name="T14" fmla="*/ 87 w 191"/>
                <a:gd name="T15" fmla="*/ 16 h 263"/>
                <a:gd name="T16" fmla="*/ 72 w 191"/>
                <a:gd name="T17" fmla="*/ 0 h 263"/>
                <a:gd name="T18" fmla="*/ 56 w 191"/>
                <a:gd name="T19" fmla="*/ 8 h 263"/>
                <a:gd name="T20" fmla="*/ 56 w 191"/>
                <a:gd name="T21" fmla="*/ 16 h 263"/>
                <a:gd name="T22" fmla="*/ 48 w 191"/>
                <a:gd name="T23" fmla="*/ 48 h 263"/>
                <a:gd name="T24" fmla="*/ 40 w 191"/>
                <a:gd name="T25" fmla="*/ 48 h 263"/>
                <a:gd name="T26" fmla="*/ 24 w 191"/>
                <a:gd name="T27" fmla="*/ 48 h 263"/>
                <a:gd name="T28" fmla="*/ 8 w 191"/>
                <a:gd name="T29" fmla="*/ 48 h 263"/>
                <a:gd name="T30" fmla="*/ 8 w 191"/>
                <a:gd name="T31" fmla="*/ 56 h 263"/>
                <a:gd name="T32" fmla="*/ 8 w 191"/>
                <a:gd name="T33" fmla="*/ 48 h 263"/>
                <a:gd name="T34" fmla="*/ 8 w 191"/>
                <a:gd name="T35" fmla="*/ 56 h 263"/>
                <a:gd name="T36" fmla="*/ 0 w 191"/>
                <a:gd name="T37" fmla="*/ 56 h 263"/>
                <a:gd name="T38" fmla="*/ 0 w 191"/>
                <a:gd name="T39" fmla="*/ 72 h 263"/>
                <a:gd name="T40" fmla="*/ 8 w 191"/>
                <a:gd name="T41" fmla="*/ 80 h 263"/>
                <a:gd name="T42" fmla="*/ 8 w 191"/>
                <a:gd name="T43" fmla="*/ 96 h 263"/>
                <a:gd name="T44" fmla="*/ 24 w 191"/>
                <a:gd name="T45" fmla="*/ 96 h 263"/>
                <a:gd name="T46" fmla="*/ 40 w 191"/>
                <a:gd name="T47" fmla="*/ 104 h 263"/>
                <a:gd name="T48" fmla="*/ 24 w 191"/>
                <a:gd name="T49" fmla="*/ 104 h 263"/>
                <a:gd name="T50" fmla="*/ 8 w 191"/>
                <a:gd name="T51" fmla="*/ 120 h 263"/>
                <a:gd name="T52" fmla="*/ 24 w 191"/>
                <a:gd name="T53" fmla="*/ 136 h 263"/>
                <a:gd name="T54" fmla="*/ 24 w 191"/>
                <a:gd name="T55" fmla="*/ 152 h 263"/>
                <a:gd name="T56" fmla="*/ 40 w 191"/>
                <a:gd name="T57" fmla="*/ 152 h 263"/>
                <a:gd name="T58" fmla="*/ 48 w 191"/>
                <a:gd name="T59" fmla="*/ 160 h 263"/>
                <a:gd name="T60" fmla="*/ 48 w 191"/>
                <a:gd name="T61" fmla="*/ 168 h 263"/>
                <a:gd name="T62" fmla="*/ 56 w 191"/>
                <a:gd name="T63" fmla="*/ 176 h 263"/>
                <a:gd name="T64" fmla="*/ 48 w 191"/>
                <a:gd name="T65" fmla="*/ 176 h 263"/>
                <a:gd name="T66" fmla="*/ 48 w 191"/>
                <a:gd name="T67" fmla="*/ 207 h 263"/>
                <a:gd name="T68" fmla="*/ 48 w 191"/>
                <a:gd name="T69" fmla="*/ 215 h 263"/>
                <a:gd name="T70" fmla="*/ 48 w 191"/>
                <a:gd name="T71" fmla="*/ 223 h 263"/>
                <a:gd name="T72" fmla="*/ 56 w 191"/>
                <a:gd name="T73" fmla="*/ 247 h 263"/>
                <a:gd name="T74" fmla="*/ 72 w 191"/>
                <a:gd name="T75" fmla="*/ 223 h 263"/>
                <a:gd name="T76" fmla="*/ 72 w 191"/>
                <a:gd name="T77" fmla="*/ 247 h 263"/>
                <a:gd name="T78" fmla="*/ 72 w 191"/>
                <a:gd name="T79" fmla="*/ 255 h 263"/>
                <a:gd name="T80" fmla="*/ 87 w 191"/>
                <a:gd name="T81" fmla="*/ 263 h 263"/>
                <a:gd name="T82" fmla="*/ 87 w 191"/>
                <a:gd name="T83" fmla="*/ 255 h 263"/>
                <a:gd name="T84" fmla="*/ 103 w 191"/>
                <a:gd name="T85" fmla="*/ 247 h 263"/>
                <a:gd name="T86" fmla="*/ 111 w 191"/>
                <a:gd name="T87" fmla="*/ 247 h 263"/>
                <a:gd name="T88" fmla="*/ 127 w 191"/>
                <a:gd name="T89" fmla="*/ 247 h 263"/>
                <a:gd name="T90" fmla="*/ 127 w 191"/>
                <a:gd name="T91" fmla="*/ 223 h 263"/>
                <a:gd name="T92" fmla="*/ 127 w 191"/>
                <a:gd name="T93" fmla="*/ 215 h 263"/>
                <a:gd name="T94" fmla="*/ 135 w 191"/>
                <a:gd name="T95" fmla="*/ 215 h 263"/>
                <a:gd name="T96" fmla="*/ 135 w 191"/>
                <a:gd name="T97" fmla="*/ 207 h 263"/>
                <a:gd name="T98" fmla="*/ 151 w 191"/>
                <a:gd name="T99" fmla="*/ 184 h 263"/>
                <a:gd name="T100" fmla="*/ 151 w 191"/>
                <a:gd name="T101" fmla="*/ 207 h 263"/>
                <a:gd name="T102" fmla="*/ 151 w 191"/>
                <a:gd name="T103" fmla="*/ 215 h 263"/>
                <a:gd name="T104" fmla="*/ 183 w 191"/>
                <a:gd name="T105" fmla="*/ 215 h 263"/>
                <a:gd name="T106" fmla="*/ 183 w 191"/>
                <a:gd name="T107" fmla="*/ 184 h 263"/>
                <a:gd name="T108" fmla="*/ 183 w 191"/>
                <a:gd name="T109" fmla="*/ 168 h 263"/>
                <a:gd name="T110" fmla="*/ 191 w 191"/>
                <a:gd name="T111" fmla="*/ 152 h 263"/>
                <a:gd name="T112" fmla="*/ 183 w 191"/>
                <a:gd name="T113" fmla="*/ 136 h 263"/>
                <a:gd name="T114" fmla="*/ 183 w 191"/>
                <a:gd name="T115" fmla="*/ 1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1" h="263">
                  <a:moveTo>
                    <a:pt x="183" y="120"/>
                  </a:moveTo>
                  <a:lnTo>
                    <a:pt x="183" y="104"/>
                  </a:lnTo>
                  <a:lnTo>
                    <a:pt x="151" y="80"/>
                  </a:lnTo>
                  <a:lnTo>
                    <a:pt x="143" y="72"/>
                  </a:lnTo>
                  <a:lnTo>
                    <a:pt x="135" y="56"/>
                  </a:lnTo>
                  <a:lnTo>
                    <a:pt x="127" y="48"/>
                  </a:lnTo>
                  <a:lnTo>
                    <a:pt x="103" y="48"/>
                  </a:lnTo>
                  <a:lnTo>
                    <a:pt x="87" y="16"/>
                  </a:lnTo>
                  <a:lnTo>
                    <a:pt x="72" y="0"/>
                  </a:lnTo>
                  <a:lnTo>
                    <a:pt x="56" y="8"/>
                  </a:lnTo>
                  <a:lnTo>
                    <a:pt x="56" y="16"/>
                  </a:lnTo>
                  <a:lnTo>
                    <a:pt x="48" y="48"/>
                  </a:lnTo>
                  <a:lnTo>
                    <a:pt x="40" y="48"/>
                  </a:lnTo>
                  <a:lnTo>
                    <a:pt x="24" y="48"/>
                  </a:lnTo>
                  <a:lnTo>
                    <a:pt x="8" y="48"/>
                  </a:lnTo>
                  <a:lnTo>
                    <a:pt x="8" y="56"/>
                  </a:lnTo>
                  <a:lnTo>
                    <a:pt x="8" y="48"/>
                  </a:lnTo>
                  <a:lnTo>
                    <a:pt x="8" y="56"/>
                  </a:lnTo>
                  <a:lnTo>
                    <a:pt x="0" y="56"/>
                  </a:lnTo>
                  <a:lnTo>
                    <a:pt x="0" y="72"/>
                  </a:lnTo>
                  <a:lnTo>
                    <a:pt x="8" y="80"/>
                  </a:lnTo>
                  <a:lnTo>
                    <a:pt x="8" y="96"/>
                  </a:lnTo>
                  <a:lnTo>
                    <a:pt x="24" y="96"/>
                  </a:lnTo>
                  <a:lnTo>
                    <a:pt x="40" y="104"/>
                  </a:lnTo>
                  <a:lnTo>
                    <a:pt x="24" y="104"/>
                  </a:lnTo>
                  <a:lnTo>
                    <a:pt x="8" y="120"/>
                  </a:lnTo>
                  <a:lnTo>
                    <a:pt x="24" y="136"/>
                  </a:lnTo>
                  <a:lnTo>
                    <a:pt x="24" y="152"/>
                  </a:lnTo>
                  <a:lnTo>
                    <a:pt x="40" y="152"/>
                  </a:lnTo>
                  <a:lnTo>
                    <a:pt x="48" y="160"/>
                  </a:lnTo>
                  <a:lnTo>
                    <a:pt x="48" y="168"/>
                  </a:lnTo>
                  <a:lnTo>
                    <a:pt x="56" y="176"/>
                  </a:lnTo>
                  <a:lnTo>
                    <a:pt x="48" y="176"/>
                  </a:lnTo>
                  <a:lnTo>
                    <a:pt x="48" y="207"/>
                  </a:lnTo>
                  <a:lnTo>
                    <a:pt x="48" y="215"/>
                  </a:lnTo>
                  <a:lnTo>
                    <a:pt x="48" y="223"/>
                  </a:lnTo>
                  <a:lnTo>
                    <a:pt x="56" y="247"/>
                  </a:lnTo>
                  <a:lnTo>
                    <a:pt x="72" y="223"/>
                  </a:lnTo>
                  <a:lnTo>
                    <a:pt x="72" y="247"/>
                  </a:lnTo>
                  <a:lnTo>
                    <a:pt x="72" y="255"/>
                  </a:lnTo>
                  <a:lnTo>
                    <a:pt x="87" y="263"/>
                  </a:lnTo>
                  <a:lnTo>
                    <a:pt x="87" y="255"/>
                  </a:lnTo>
                  <a:lnTo>
                    <a:pt x="103" y="247"/>
                  </a:lnTo>
                  <a:lnTo>
                    <a:pt x="111" y="247"/>
                  </a:lnTo>
                  <a:lnTo>
                    <a:pt x="127" y="247"/>
                  </a:lnTo>
                  <a:lnTo>
                    <a:pt x="127" y="223"/>
                  </a:lnTo>
                  <a:lnTo>
                    <a:pt x="127" y="215"/>
                  </a:lnTo>
                  <a:lnTo>
                    <a:pt x="135" y="215"/>
                  </a:lnTo>
                  <a:lnTo>
                    <a:pt x="135" y="207"/>
                  </a:lnTo>
                  <a:lnTo>
                    <a:pt x="151" y="184"/>
                  </a:lnTo>
                  <a:lnTo>
                    <a:pt x="151" y="207"/>
                  </a:lnTo>
                  <a:lnTo>
                    <a:pt x="151" y="215"/>
                  </a:lnTo>
                  <a:lnTo>
                    <a:pt x="183" y="215"/>
                  </a:lnTo>
                  <a:lnTo>
                    <a:pt x="183" y="184"/>
                  </a:lnTo>
                  <a:lnTo>
                    <a:pt x="183" y="168"/>
                  </a:lnTo>
                  <a:lnTo>
                    <a:pt x="191" y="152"/>
                  </a:lnTo>
                  <a:lnTo>
                    <a:pt x="183" y="136"/>
                  </a:lnTo>
                  <a:lnTo>
                    <a:pt x="183" y="120"/>
                  </a:lnTo>
                  <a:close/>
                </a:path>
              </a:pathLst>
            </a:custGeom>
            <a:solidFill>
              <a:srgbClr val="00CC00"/>
            </a:solidFill>
            <a:ln w="12700">
              <a:solidFill>
                <a:srgbClr val="009900"/>
              </a:solidFill>
              <a:prstDash val="solid"/>
              <a:round/>
              <a:headEnd/>
              <a:tailEnd/>
            </a:ln>
          </p:spPr>
          <p:txBody>
            <a:bodyPr/>
            <a:lstStyle/>
            <a:p>
              <a:endParaRPr lang="ja-JP" altLang="en-US"/>
            </a:p>
          </p:txBody>
        </p:sp>
        <p:grpSp>
          <p:nvGrpSpPr>
            <p:cNvPr id="101439" name="Group 63"/>
            <p:cNvGrpSpPr>
              <a:grpSpLocks/>
            </p:cNvGrpSpPr>
            <p:nvPr/>
          </p:nvGrpSpPr>
          <p:grpSpPr bwMode="auto">
            <a:xfrm>
              <a:off x="2014" y="2866"/>
              <a:ext cx="1079" cy="798"/>
              <a:chOff x="1981" y="2723"/>
              <a:chExt cx="1079" cy="798"/>
            </a:xfrm>
          </p:grpSpPr>
          <p:sp>
            <p:nvSpPr>
              <p:cNvPr id="101440" name="Freeform 64"/>
              <p:cNvSpPr>
                <a:spLocks/>
              </p:cNvSpPr>
              <p:nvPr/>
            </p:nvSpPr>
            <p:spPr bwMode="auto">
              <a:xfrm>
                <a:off x="1981" y="2723"/>
                <a:ext cx="16" cy="40"/>
              </a:xfrm>
              <a:custGeom>
                <a:avLst/>
                <a:gdLst>
                  <a:gd name="T0" fmla="*/ 16 w 16"/>
                  <a:gd name="T1" fmla="*/ 8 h 40"/>
                  <a:gd name="T2" fmla="*/ 16 w 16"/>
                  <a:gd name="T3" fmla="*/ 0 h 40"/>
                  <a:gd name="T4" fmla="*/ 0 w 16"/>
                  <a:gd name="T5" fmla="*/ 8 h 40"/>
                  <a:gd name="T6" fmla="*/ 0 w 16"/>
                  <a:gd name="T7" fmla="*/ 32 h 40"/>
                  <a:gd name="T8" fmla="*/ 0 w 16"/>
                  <a:gd name="T9" fmla="*/ 32 h 40"/>
                  <a:gd name="T10" fmla="*/ 0 w 16"/>
                  <a:gd name="T11" fmla="*/ 40 h 40"/>
                  <a:gd name="T12" fmla="*/ 16 w 16"/>
                  <a:gd name="T13" fmla="*/ 32 h 40"/>
                  <a:gd name="T14" fmla="*/ 16 w 16"/>
                  <a:gd name="T15" fmla="*/ 32 h 40"/>
                  <a:gd name="T16" fmla="*/ 16 w 16"/>
                  <a:gd name="T1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0">
                    <a:moveTo>
                      <a:pt x="16" y="8"/>
                    </a:moveTo>
                    <a:lnTo>
                      <a:pt x="16" y="0"/>
                    </a:lnTo>
                    <a:lnTo>
                      <a:pt x="0" y="8"/>
                    </a:lnTo>
                    <a:lnTo>
                      <a:pt x="0" y="32"/>
                    </a:lnTo>
                    <a:lnTo>
                      <a:pt x="0" y="32"/>
                    </a:lnTo>
                    <a:lnTo>
                      <a:pt x="0" y="40"/>
                    </a:lnTo>
                    <a:lnTo>
                      <a:pt x="16" y="32"/>
                    </a:lnTo>
                    <a:lnTo>
                      <a:pt x="16" y="32"/>
                    </a:lnTo>
                    <a:lnTo>
                      <a:pt x="16"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1" name="Freeform 65"/>
              <p:cNvSpPr>
                <a:spLocks/>
              </p:cNvSpPr>
              <p:nvPr/>
            </p:nvSpPr>
            <p:spPr bwMode="auto">
              <a:xfrm>
                <a:off x="2876" y="3497"/>
                <a:ext cx="24" cy="24"/>
              </a:xfrm>
              <a:custGeom>
                <a:avLst/>
                <a:gdLst>
                  <a:gd name="T0" fmla="*/ 16 w 24"/>
                  <a:gd name="T1" fmla="*/ 0 h 24"/>
                  <a:gd name="T2" fmla="*/ 0 w 24"/>
                  <a:gd name="T3" fmla="*/ 16 h 24"/>
                  <a:gd name="T4" fmla="*/ 0 w 24"/>
                  <a:gd name="T5" fmla="*/ 24 h 24"/>
                  <a:gd name="T6" fmla="*/ 24 w 24"/>
                  <a:gd name="T7" fmla="*/ 16 h 24"/>
                  <a:gd name="T8" fmla="*/ 16 w 24"/>
                  <a:gd name="T9" fmla="*/ 0 h 24"/>
                </a:gdLst>
                <a:ahLst/>
                <a:cxnLst>
                  <a:cxn ang="0">
                    <a:pos x="T0" y="T1"/>
                  </a:cxn>
                  <a:cxn ang="0">
                    <a:pos x="T2" y="T3"/>
                  </a:cxn>
                  <a:cxn ang="0">
                    <a:pos x="T4" y="T5"/>
                  </a:cxn>
                  <a:cxn ang="0">
                    <a:pos x="T6" y="T7"/>
                  </a:cxn>
                  <a:cxn ang="0">
                    <a:pos x="T8" y="T9"/>
                  </a:cxn>
                </a:cxnLst>
                <a:rect l="0" t="0" r="r" b="b"/>
                <a:pathLst>
                  <a:path w="24" h="24">
                    <a:moveTo>
                      <a:pt x="16" y="0"/>
                    </a:moveTo>
                    <a:lnTo>
                      <a:pt x="0" y="16"/>
                    </a:lnTo>
                    <a:lnTo>
                      <a:pt x="0" y="24"/>
                    </a:lnTo>
                    <a:lnTo>
                      <a:pt x="24" y="16"/>
                    </a:lnTo>
                    <a:lnTo>
                      <a:pt x="1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2" name="Freeform 66"/>
              <p:cNvSpPr>
                <a:spLocks/>
              </p:cNvSpPr>
              <p:nvPr/>
            </p:nvSpPr>
            <p:spPr bwMode="auto">
              <a:xfrm>
                <a:off x="2149" y="3042"/>
                <a:ext cx="24" cy="40"/>
              </a:xfrm>
              <a:custGeom>
                <a:avLst/>
                <a:gdLst>
                  <a:gd name="T0" fmla="*/ 24 w 24"/>
                  <a:gd name="T1" fmla="*/ 0 h 40"/>
                  <a:gd name="T2" fmla="*/ 0 w 24"/>
                  <a:gd name="T3" fmla="*/ 0 h 40"/>
                  <a:gd name="T4" fmla="*/ 0 w 24"/>
                  <a:gd name="T5" fmla="*/ 32 h 40"/>
                  <a:gd name="T6" fmla="*/ 0 w 24"/>
                  <a:gd name="T7" fmla="*/ 40 h 40"/>
                  <a:gd name="T8" fmla="*/ 24 w 24"/>
                  <a:gd name="T9" fmla="*/ 40 h 40"/>
                  <a:gd name="T10" fmla="*/ 24 w 24"/>
                  <a:gd name="T11" fmla="*/ 32 h 40"/>
                  <a:gd name="T12" fmla="*/ 24 w 24"/>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24" y="0"/>
                    </a:moveTo>
                    <a:lnTo>
                      <a:pt x="0" y="0"/>
                    </a:lnTo>
                    <a:lnTo>
                      <a:pt x="0" y="32"/>
                    </a:lnTo>
                    <a:lnTo>
                      <a:pt x="0" y="40"/>
                    </a:lnTo>
                    <a:lnTo>
                      <a:pt x="24" y="40"/>
                    </a:lnTo>
                    <a:lnTo>
                      <a:pt x="24" y="32"/>
                    </a:lnTo>
                    <a:lnTo>
                      <a:pt x="2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3" name="Freeform 67"/>
              <p:cNvSpPr>
                <a:spLocks/>
              </p:cNvSpPr>
              <p:nvPr/>
            </p:nvSpPr>
            <p:spPr bwMode="auto">
              <a:xfrm>
                <a:off x="2133" y="2890"/>
                <a:ext cx="40" cy="40"/>
              </a:xfrm>
              <a:custGeom>
                <a:avLst/>
                <a:gdLst>
                  <a:gd name="T0" fmla="*/ 0 w 40"/>
                  <a:gd name="T1" fmla="*/ 40 h 40"/>
                  <a:gd name="T2" fmla="*/ 32 w 40"/>
                  <a:gd name="T3" fmla="*/ 40 h 40"/>
                  <a:gd name="T4" fmla="*/ 32 w 40"/>
                  <a:gd name="T5" fmla="*/ 32 h 40"/>
                  <a:gd name="T6" fmla="*/ 40 w 40"/>
                  <a:gd name="T7" fmla="*/ 32 h 40"/>
                  <a:gd name="T8" fmla="*/ 40 w 40"/>
                  <a:gd name="T9" fmla="*/ 8 h 40"/>
                  <a:gd name="T10" fmla="*/ 40 w 40"/>
                  <a:gd name="T11" fmla="*/ 8 h 40"/>
                  <a:gd name="T12" fmla="*/ 32 w 40"/>
                  <a:gd name="T13" fmla="*/ 0 h 40"/>
                  <a:gd name="T14" fmla="*/ 0 w 40"/>
                  <a:gd name="T15" fmla="*/ 8 h 40"/>
                  <a:gd name="T16" fmla="*/ 0 w 40"/>
                  <a:gd name="T17" fmla="*/ 8 h 40"/>
                  <a:gd name="T18" fmla="*/ 0 w 40"/>
                  <a:gd name="T19" fmla="*/ 32 h 40"/>
                  <a:gd name="T20" fmla="*/ 0 w 40"/>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0" y="40"/>
                    </a:moveTo>
                    <a:lnTo>
                      <a:pt x="32" y="40"/>
                    </a:lnTo>
                    <a:lnTo>
                      <a:pt x="32" y="32"/>
                    </a:lnTo>
                    <a:lnTo>
                      <a:pt x="40" y="32"/>
                    </a:lnTo>
                    <a:lnTo>
                      <a:pt x="40" y="8"/>
                    </a:lnTo>
                    <a:lnTo>
                      <a:pt x="40" y="8"/>
                    </a:lnTo>
                    <a:lnTo>
                      <a:pt x="32" y="0"/>
                    </a:lnTo>
                    <a:lnTo>
                      <a:pt x="0" y="8"/>
                    </a:lnTo>
                    <a:lnTo>
                      <a:pt x="0" y="8"/>
                    </a:lnTo>
                    <a:lnTo>
                      <a:pt x="0" y="32"/>
                    </a:lnTo>
                    <a:lnTo>
                      <a:pt x="0" y="4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4" name="Freeform 68"/>
              <p:cNvSpPr>
                <a:spLocks/>
              </p:cNvSpPr>
              <p:nvPr/>
            </p:nvSpPr>
            <p:spPr bwMode="auto">
              <a:xfrm>
                <a:off x="2245" y="3234"/>
                <a:ext cx="40" cy="32"/>
              </a:xfrm>
              <a:custGeom>
                <a:avLst/>
                <a:gdLst>
                  <a:gd name="T0" fmla="*/ 24 w 40"/>
                  <a:gd name="T1" fmla="*/ 0 h 32"/>
                  <a:gd name="T2" fmla="*/ 8 w 40"/>
                  <a:gd name="T3" fmla="*/ 0 h 32"/>
                  <a:gd name="T4" fmla="*/ 0 w 40"/>
                  <a:gd name="T5" fmla="*/ 24 h 32"/>
                  <a:gd name="T6" fmla="*/ 0 w 40"/>
                  <a:gd name="T7" fmla="*/ 32 h 32"/>
                  <a:gd name="T8" fmla="*/ 8 w 40"/>
                  <a:gd name="T9" fmla="*/ 32 h 32"/>
                  <a:gd name="T10" fmla="*/ 24 w 40"/>
                  <a:gd name="T11" fmla="*/ 32 h 32"/>
                  <a:gd name="T12" fmla="*/ 40 w 40"/>
                  <a:gd name="T13" fmla="*/ 32 h 32"/>
                  <a:gd name="T14" fmla="*/ 40 w 40"/>
                  <a:gd name="T15" fmla="*/ 24 h 32"/>
                  <a:gd name="T16" fmla="*/ 24 w 40"/>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2">
                    <a:moveTo>
                      <a:pt x="24" y="0"/>
                    </a:moveTo>
                    <a:lnTo>
                      <a:pt x="8" y="0"/>
                    </a:lnTo>
                    <a:lnTo>
                      <a:pt x="0" y="24"/>
                    </a:lnTo>
                    <a:lnTo>
                      <a:pt x="0" y="32"/>
                    </a:lnTo>
                    <a:lnTo>
                      <a:pt x="8" y="32"/>
                    </a:lnTo>
                    <a:lnTo>
                      <a:pt x="24" y="32"/>
                    </a:lnTo>
                    <a:lnTo>
                      <a:pt x="40" y="32"/>
                    </a:lnTo>
                    <a:lnTo>
                      <a:pt x="40" y="24"/>
                    </a:lnTo>
                    <a:lnTo>
                      <a:pt x="2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5" name="Freeform 69"/>
              <p:cNvSpPr>
                <a:spLocks/>
              </p:cNvSpPr>
              <p:nvPr/>
            </p:nvSpPr>
            <p:spPr bwMode="auto">
              <a:xfrm>
                <a:off x="2604" y="3234"/>
                <a:ext cx="280" cy="271"/>
              </a:xfrm>
              <a:custGeom>
                <a:avLst/>
                <a:gdLst>
                  <a:gd name="T0" fmla="*/ 96 w 280"/>
                  <a:gd name="T1" fmla="*/ 16 h 271"/>
                  <a:gd name="T2" fmla="*/ 56 w 280"/>
                  <a:gd name="T3" fmla="*/ 48 h 271"/>
                  <a:gd name="T4" fmla="*/ 48 w 280"/>
                  <a:gd name="T5" fmla="*/ 8 h 271"/>
                  <a:gd name="T6" fmla="*/ 8 w 280"/>
                  <a:gd name="T7" fmla="*/ 0 h 271"/>
                  <a:gd name="T8" fmla="*/ 0 w 280"/>
                  <a:gd name="T9" fmla="*/ 8 h 271"/>
                  <a:gd name="T10" fmla="*/ 8 w 280"/>
                  <a:gd name="T11" fmla="*/ 40 h 271"/>
                  <a:gd name="T12" fmla="*/ 24 w 280"/>
                  <a:gd name="T13" fmla="*/ 48 h 271"/>
                  <a:gd name="T14" fmla="*/ 24 w 280"/>
                  <a:gd name="T15" fmla="*/ 72 h 271"/>
                  <a:gd name="T16" fmla="*/ 24 w 280"/>
                  <a:gd name="T17" fmla="*/ 88 h 271"/>
                  <a:gd name="T18" fmla="*/ 24 w 280"/>
                  <a:gd name="T19" fmla="*/ 104 h 271"/>
                  <a:gd name="T20" fmla="*/ 40 w 280"/>
                  <a:gd name="T21" fmla="*/ 120 h 271"/>
                  <a:gd name="T22" fmla="*/ 40 w 280"/>
                  <a:gd name="T23" fmla="*/ 144 h 271"/>
                  <a:gd name="T24" fmla="*/ 48 w 280"/>
                  <a:gd name="T25" fmla="*/ 144 h 271"/>
                  <a:gd name="T26" fmla="*/ 48 w 280"/>
                  <a:gd name="T27" fmla="*/ 144 h 271"/>
                  <a:gd name="T28" fmla="*/ 80 w 280"/>
                  <a:gd name="T29" fmla="*/ 175 h 271"/>
                  <a:gd name="T30" fmla="*/ 96 w 280"/>
                  <a:gd name="T31" fmla="*/ 207 h 271"/>
                  <a:gd name="T32" fmla="*/ 120 w 280"/>
                  <a:gd name="T33" fmla="*/ 207 h 271"/>
                  <a:gd name="T34" fmla="*/ 144 w 280"/>
                  <a:gd name="T35" fmla="*/ 207 h 271"/>
                  <a:gd name="T36" fmla="*/ 176 w 280"/>
                  <a:gd name="T37" fmla="*/ 215 h 271"/>
                  <a:gd name="T38" fmla="*/ 184 w 280"/>
                  <a:gd name="T39" fmla="*/ 223 h 271"/>
                  <a:gd name="T40" fmla="*/ 216 w 280"/>
                  <a:gd name="T41" fmla="*/ 247 h 271"/>
                  <a:gd name="T42" fmla="*/ 232 w 280"/>
                  <a:gd name="T43" fmla="*/ 271 h 271"/>
                  <a:gd name="T44" fmla="*/ 256 w 280"/>
                  <a:gd name="T45" fmla="*/ 271 h 271"/>
                  <a:gd name="T46" fmla="*/ 272 w 280"/>
                  <a:gd name="T47" fmla="*/ 271 h 271"/>
                  <a:gd name="T48" fmla="*/ 280 w 280"/>
                  <a:gd name="T49" fmla="*/ 263 h 271"/>
                  <a:gd name="T50" fmla="*/ 272 w 280"/>
                  <a:gd name="T51" fmla="*/ 223 h 271"/>
                  <a:gd name="T52" fmla="*/ 256 w 280"/>
                  <a:gd name="T53" fmla="*/ 207 h 271"/>
                  <a:gd name="T54" fmla="*/ 232 w 280"/>
                  <a:gd name="T55" fmla="*/ 175 h 271"/>
                  <a:gd name="T56" fmla="*/ 224 w 280"/>
                  <a:gd name="T57" fmla="*/ 159 h 271"/>
                  <a:gd name="T58" fmla="*/ 224 w 280"/>
                  <a:gd name="T59" fmla="*/ 144 h 271"/>
                  <a:gd name="T60" fmla="*/ 224 w 280"/>
                  <a:gd name="T61" fmla="*/ 120 h 271"/>
                  <a:gd name="T62" fmla="*/ 224 w 280"/>
                  <a:gd name="T63" fmla="*/ 120 h 271"/>
                  <a:gd name="T64" fmla="*/ 216 w 280"/>
                  <a:gd name="T65" fmla="*/ 88 h 271"/>
                  <a:gd name="T66" fmla="*/ 216 w 280"/>
                  <a:gd name="T67" fmla="*/ 88 h 271"/>
                  <a:gd name="T68" fmla="*/ 200 w 280"/>
                  <a:gd name="T69" fmla="*/ 48 h 271"/>
                  <a:gd name="T70" fmla="*/ 176 w 280"/>
                  <a:gd name="T71" fmla="*/ 40 h 271"/>
                  <a:gd name="T72" fmla="*/ 144 w 280"/>
                  <a:gd name="T73" fmla="*/ 8 h 271"/>
                  <a:gd name="T74" fmla="*/ 120 w 280"/>
                  <a:gd name="T75" fmla="*/ 16 h 271"/>
                  <a:gd name="T76" fmla="*/ 96 w 280"/>
                  <a:gd name="T77" fmla="*/ 16 h 271"/>
                  <a:gd name="T78" fmla="*/ 96 w 280"/>
                  <a:gd name="T79"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271">
                    <a:moveTo>
                      <a:pt x="96" y="16"/>
                    </a:moveTo>
                    <a:lnTo>
                      <a:pt x="56" y="48"/>
                    </a:lnTo>
                    <a:lnTo>
                      <a:pt x="48" y="8"/>
                    </a:lnTo>
                    <a:lnTo>
                      <a:pt x="8" y="0"/>
                    </a:lnTo>
                    <a:lnTo>
                      <a:pt x="0" y="8"/>
                    </a:lnTo>
                    <a:lnTo>
                      <a:pt x="8" y="40"/>
                    </a:lnTo>
                    <a:lnTo>
                      <a:pt x="24" y="48"/>
                    </a:lnTo>
                    <a:lnTo>
                      <a:pt x="24" y="72"/>
                    </a:lnTo>
                    <a:lnTo>
                      <a:pt x="24" y="88"/>
                    </a:lnTo>
                    <a:lnTo>
                      <a:pt x="24" y="104"/>
                    </a:lnTo>
                    <a:lnTo>
                      <a:pt x="40" y="120"/>
                    </a:lnTo>
                    <a:lnTo>
                      <a:pt x="40" y="144"/>
                    </a:lnTo>
                    <a:lnTo>
                      <a:pt x="48" y="144"/>
                    </a:lnTo>
                    <a:lnTo>
                      <a:pt x="48" y="144"/>
                    </a:lnTo>
                    <a:lnTo>
                      <a:pt x="80" y="175"/>
                    </a:lnTo>
                    <a:lnTo>
                      <a:pt x="96" y="207"/>
                    </a:lnTo>
                    <a:lnTo>
                      <a:pt x="120" y="207"/>
                    </a:lnTo>
                    <a:lnTo>
                      <a:pt x="144" y="207"/>
                    </a:lnTo>
                    <a:lnTo>
                      <a:pt x="176" y="215"/>
                    </a:lnTo>
                    <a:lnTo>
                      <a:pt x="184" y="223"/>
                    </a:lnTo>
                    <a:lnTo>
                      <a:pt x="216" y="247"/>
                    </a:lnTo>
                    <a:lnTo>
                      <a:pt x="232" y="271"/>
                    </a:lnTo>
                    <a:lnTo>
                      <a:pt x="256" y="271"/>
                    </a:lnTo>
                    <a:lnTo>
                      <a:pt x="272" y="271"/>
                    </a:lnTo>
                    <a:lnTo>
                      <a:pt x="280" y="263"/>
                    </a:lnTo>
                    <a:lnTo>
                      <a:pt x="272" y="223"/>
                    </a:lnTo>
                    <a:lnTo>
                      <a:pt x="256" y="207"/>
                    </a:lnTo>
                    <a:lnTo>
                      <a:pt x="232" y="175"/>
                    </a:lnTo>
                    <a:lnTo>
                      <a:pt x="224" y="159"/>
                    </a:lnTo>
                    <a:lnTo>
                      <a:pt x="224" y="144"/>
                    </a:lnTo>
                    <a:lnTo>
                      <a:pt x="224" y="120"/>
                    </a:lnTo>
                    <a:lnTo>
                      <a:pt x="224" y="120"/>
                    </a:lnTo>
                    <a:lnTo>
                      <a:pt x="216" y="88"/>
                    </a:lnTo>
                    <a:lnTo>
                      <a:pt x="216" y="88"/>
                    </a:lnTo>
                    <a:lnTo>
                      <a:pt x="200" y="48"/>
                    </a:lnTo>
                    <a:lnTo>
                      <a:pt x="176" y="40"/>
                    </a:lnTo>
                    <a:lnTo>
                      <a:pt x="144" y="8"/>
                    </a:lnTo>
                    <a:lnTo>
                      <a:pt x="120" y="16"/>
                    </a:lnTo>
                    <a:lnTo>
                      <a:pt x="96" y="16"/>
                    </a:lnTo>
                    <a:lnTo>
                      <a:pt x="96" y="1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6" name="Freeform 70"/>
              <p:cNvSpPr>
                <a:spLocks/>
              </p:cNvSpPr>
              <p:nvPr/>
            </p:nvSpPr>
            <p:spPr bwMode="auto">
              <a:xfrm>
                <a:off x="2724" y="2763"/>
                <a:ext cx="336" cy="239"/>
              </a:xfrm>
              <a:custGeom>
                <a:avLst/>
                <a:gdLst>
                  <a:gd name="T0" fmla="*/ 176 w 336"/>
                  <a:gd name="T1" fmla="*/ 191 h 239"/>
                  <a:gd name="T2" fmla="*/ 240 w 336"/>
                  <a:gd name="T3" fmla="*/ 191 h 239"/>
                  <a:gd name="T4" fmla="*/ 240 w 336"/>
                  <a:gd name="T5" fmla="*/ 159 h 239"/>
                  <a:gd name="T6" fmla="*/ 272 w 336"/>
                  <a:gd name="T7" fmla="*/ 159 h 239"/>
                  <a:gd name="T8" fmla="*/ 280 w 336"/>
                  <a:gd name="T9" fmla="*/ 135 h 239"/>
                  <a:gd name="T10" fmla="*/ 336 w 336"/>
                  <a:gd name="T11" fmla="*/ 96 h 239"/>
                  <a:gd name="T12" fmla="*/ 336 w 336"/>
                  <a:gd name="T13" fmla="*/ 80 h 239"/>
                  <a:gd name="T14" fmla="*/ 336 w 336"/>
                  <a:gd name="T15" fmla="*/ 64 h 239"/>
                  <a:gd name="T16" fmla="*/ 336 w 336"/>
                  <a:gd name="T17" fmla="*/ 56 h 239"/>
                  <a:gd name="T18" fmla="*/ 328 w 336"/>
                  <a:gd name="T19" fmla="*/ 48 h 239"/>
                  <a:gd name="T20" fmla="*/ 328 w 336"/>
                  <a:gd name="T21" fmla="*/ 48 h 239"/>
                  <a:gd name="T22" fmla="*/ 312 w 336"/>
                  <a:gd name="T23" fmla="*/ 8 h 239"/>
                  <a:gd name="T24" fmla="*/ 272 w 336"/>
                  <a:gd name="T25" fmla="*/ 0 h 239"/>
                  <a:gd name="T26" fmla="*/ 240 w 336"/>
                  <a:gd name="T27" fmla="*/ 8 h 239"/>
                  <a:gd name="T28" fmla="*/ 240 w 336"/>
                  <a:gd name="T29" fmla="*/ 16 h 239"/>
                  <a:gd name="T30" fmla="*/ 216 w 336"/>
                  <a:gd name="T31" fmla="*/ 48 h 239"/>
                  <a:gd name="T32" fmla="*/ 192 w 336"/>
                  <a:gd name="T33" fmla="*/ 16 h 239"/>
                  <a:gd name="T34" fmla="*/ 176 w 336"/>
                  <a:gd name="T35" fmla="*/ 16 h 239"/>
                  <a:gd name="T36" fmla="*/ 160 w 336"/>
                  <a:gd name="T37" fmla="*/ 16 h 239"/>
                  <a:gd name="T38" fmla="*/ 136 w 336"/>
                  <a:gd name="T39" fmla="*/ 16 h 239"/>
                  <a:gd name="T40" fmla="*/ 104 w 336"/>
                  <a:gd name="T41" fmla="*/ 16 h 239"/>
                  <a:gd name="T42" fmla="*/ 80 w 336"/>
                  <a:gd name="T43" fmla="*/ 16 h 239"/>
                  <a:gd name="T44" fmla="*/ 64 w 336"/>
                  <a:gd name="T45" fmla="*/ 16 h 239"/>
                  <a:gd name="T46" fmla="*/ 56 w 336"/>
                  <a:gd name="T47" fmla="*/ 48 h 239"/>
                  <a:gd name="T48" fmla="*/ 40 w 336"/>
                  <a:gd name="T49" fmla="*/ 48 h 239"/>
                  <a:gd name="T50" fmla="*/ 8 w 336"/>
                  <a:gd name="T51" fmla="*/ 48 h 239"/>
                  <a:gd name="T52" fmla="*/ 8 w 336"/>
                  <a:gd name="T53" fmla="*/ 56 h 239"/>
                  <a:gd name="T54" fmla="*/ 8 w 336"/>
                  <a:gd name="T55" fmla="*/ 80 h 239"/>
                  <a:gd name="T56" fmla="*/ 0 w 336"/>
                  <a:gd name="T57" fmla="*/ 96 h 239"/>
                  <a:gd name="T58" fmla="*/ 8 w 336"/>
                  <a:gd name="T59" fmla="*/ 104 h 239"/>
                  <a:gd name="T60" fmla="*/ 8 w 336"/>
                  <a:gd name="T61" fmla="*/ 104 h 239"/>
                  <a:gd name="T62" fmla="*/ 40 w 336"/>
                  <a:gd name="T63" fmla="*/ 127 h 239"/>
                  <a:gd name="T64" fmla="*/ 40 w 336"/>
                  <a:gd name="T65" fmla="*/ 135 h 239"/>
                  <a:gd name="T66" fmla="*/ 40 w 336"/>
                  <a:gd name="T67" fmla="*/ 159 h 239"/>
                  <a:gd name="T68" fmla="*/ 48 w 336"/>
                  <a:gd name="T69" fmla="*/ 175 h 239"/>
                  <a:gd name="T70" fmla="*/ 56 w 336"/>
                  <a:gd name="T71" fmla="*/ 191 h 239"/>
                  <a:gd name="T72" fmla="*/ 56 w 336"/>
                  <a:gd name="T73" fmla="*/ 223 h 239"/>
                  <a:gd name="T74" fmla="*/ 64 w 336"/>
                  <a:gd name="T75" fmla="*/ 231 h 239"/>
                  <a:gd name="T76" fmla="*/ 80 w 336"/>
                  <a:gd name="T77" fmla="*/ 239 h 239"/>
                  <a:gd name="T78" fmla="*/ 104 w 336"/>
                  <a:gd name="T79" fmla="*/ 239 h 239"/>
                  <a:gd name="T80" fmla="*/ 136 w 336"/>
                  <a:gd name="T81" fmla="*/ 239 h 239"/>
                  <a:gd name="T82" fmla="*/ 176 w 336"/>
                  <a:gd name="T83" fmla="*/ 223 h 239"/>
                  <a:gd name="T84" fmla="*/ 176 w 336"/>
                  <a:gd name="T85"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 h="239">
                    <a:moveTo>
                      <a:pt x="176" y="191"/>
                    </a:moveTo>
                    <a:lnTo>
                      <a:pt x="240" y="191"/>
                    </a:lnTo>
                    <a:lnTo>
                      <a:pt x="240" y="159"/>
                    </a:lnTo>
                    <a:lnTo>
                      <a:pt x="272" y="159"/>
                    </a:lnTo>
                    <a:lnTo>
                      <a:pt x="280" y="135"/>
                    </a:lnTo>
                    <a:lnTo>
                      <a:pt x="336" y="96"/>
                    </a:lnTo>
                    <a:lnTo>
                      <a:pt x="336" y="80"/>
                    </a:lnTo>
                    <a:lnTo>
                      <a:pt x="336" y="64"/>
                    </a:lnTo>
                    <a:lnTo>
                      <a:pt x="336" y="56"/>
                    </a:lnTo>
                    <a:lnTo>
                      <a:pt x="328" y="48"/>
                    </a:lnTo>
                    <a:lnTo>
                      <a:pt x="328" y="48"/>
                    </a:lnTo>
                    <a:lnTo>
                      <a:pt x="312" y="8"/>
                    </a:lnTo>
                    <a:lnTo>
                      <a:pt x="272" y="0"/>
                    </a:lnTo>
                    <a:lnTo>
                      <a:pt x="240" y="8"/>
                    </a:lnTo>
                    <a:lnTo>
                      <a:pt x="240" y="16"/>
                    </a:lnTo>
                    <a:lnTo>
                      <a:pt x="216" y="48"/>
                    </a:lnTo>
                    <a:lnTo>
                      <a:pt x="192" y="16"/>
                    </a:lnTo>
                    <a:lnTo>
                      <a:pt x="176" y="16"/>
                    </a:lnTo>
                    <a:lnTo>
                      <a:pt x="160" y="16"/>
                    </a:lnTo>
                    <a:lnTo>
                      <a:pt x="136" y="16"/>
                    </a:lnTo>
                    <a:lnTo>
                      <a:pt x="104" y="16"/>
                    </a:lnTo>
                    <a:lnTo>
                      <a:pt x="80" y="16"/>
                    </a:lnTo>
                    <a:lnTo>
                      <a:pt x="64" y="16"/>
                    </a:lnTo>
                    <a:lnTo>
                      <a:pt x="56" y="48"/>
                    </a:lnTo>
                    <a:lnTo>
                      <a:pt x="40" y="48"/>
                    </a:lnTo>
                    <a:lnTo>
                      <a:pt x="8" y="48"/>
                    </a:lnTo>
                    <a:lnTo>
                      <a:pt x="8" y="56"/>
                    </a:lnTo>
                    <a:lnTo>
                      <a:pt x="8" y="80"/>
                    </a:lnTo>
                    <a:lnTo>
                      <a:pt x="0" y="96"/>
                    </a:lnTo>
                    <a:lnTo>
                      <a:pt x="8" y="104"/>
                    </a:lnTo>
                    <a:lnTo>
                      <a:pt x="8" y="104"/>
                    </a:lnTo>
                    <a:lnTo>
                      <a:pt x="40" y="127"/>
                    </a:lnTo>
                    <a:lnTo>
                      <a:pt x="40" y="135"/>
                    </a:lnTo>
                    <a:lnTo>
                      <a:pt x="40" y="159"/>
                    </a:lnTo>
                    <a:lnTo>
                      <a:pt x="48" y="175"/>
                    </a:lnTo>
                    <a:lnTo>
                      <a:pt x="56" y="191"/>
                    </a:lnTo>
                    <a:lnTo>
                      <a:pt x="56" y="223"/>
                    </a:lnTo>
                    <a:lnTo>
                      <a:pt x="64" y="231"/>
                    </a:lnTo>
                    <a:lnTo>
                      <a:pt x="80" y="239"/>
                    </a:lnTo>
                    <a:lnTo>
                      <a:pt x="104" y="239"/>
                    </a:lnTo>
                    <a:lnTo>
                      <a:pt x="136" y="239"/>
                    </a:lnTo>
                    <a:lnTo>
                      <a:pt x="176" y="223"/>
                    </a:lnTo>
                    <a:lnTo>
                      <a:pt x="176" y="191"/>
                    </a:lnTo>
                    <a:close/>
                  </a:path>
                </a:pathLst>
              </a:custGeom>
              <a:solidFill>
                <a:srgbClr val="00CC00"/>
              </a:solidFill>
              <a:ln w="12700">
                <a:solidFill>
                  <a:srgbClr val="009900"/>
                </a:solidFill>
                <a:prstDash val="solid"/>
                <a:round/>
                <a:headEnd/>
                <a:tailEnd/>
              </a:ln>
            </p:spPr>
            <p:txBody>
              <a:bodyPr/>
              <a:lstStyle/>
              <a:p>
                <a:endParaRPr lang="ja-JP" altLang="en-US"/>
              </a:p>
            </p:txBody>
          </p:sp>
        </p:grpSp>
        <p:sp>
          <p:nvSpPr>
            <p:cNvPr id="101447" name="Freeform 71"/>
            <p:cNvSpPr>
              <a:spLocks/>
            </p:cNvSpPr>
            <p:nvPr/>
          </p:nvSpPr>
          <p:spPr bwMode="auto">
            <a:xfrm>
              <a:off x="3796" y="638"/>
              <a:ext cx="247" cy="431"/>
            </a:xfrm>
            <a:custGeom>
              <a:avLst/>
              <a:gdLst>
                <a:gd name="T0" fmla="*/ 247 w 247"/>
                <a:gd name="T1" fmla="*/ 0 h 431"/>
                <a:gd name="T2" fmla="*/ 239 w 247"/>
                <a:gd name="T3" fmla="*/ 32 h 431"/>
                <a:gd name="T4" fmla="*/ 191 w 247"/>
                <a:gd name="T5" fmla="*/ 32 h 431"/>
                <a:gd name="T6" fmla="*/ 151 w 247"/>
                <a:gd name="T7" fmla="*/ 48 h 431"/>
                <a:gd name="T8" fmla="*/ 119 w 247"/>
                <a:gd name="T9" fmla="*/ 112 h 431"/>
                <a:gd name="T10" fmla="*/ 111 w 247"/>
                <a:gd name="T11" fmla="*/ 120 h 431"/>
                <a:gd name="T12" fmla="*/ 87 w 247"/>
                <a:gd name="T13" fmla="*/ 152 h 431"/>
                <a:gd name="T14" fmla="*/ 63 w 247"/>
                <a:gd name="T15" fmla="*/ 192 h 431"/>
                <a:gd name="T16" fmla="*/ 55 w 247"/>
                <a:gd name="T17" fmla="*/ 192 h 431"/>
                <a:gd name="T18" fmla="*/ 55 w 247"/>
                <a:gd name="T19" fmla="*/ 224 h 431"/>
                <a:gd name="T20" fmla="*/ 40 w 247"/>
                <a:gd name="T21" fmla="*/ 224 h 431"/>
                <a:gd name="T22" fmla="*/ 24 w 247"/>
                <a:gd name="T23" fmla="*/ 248 h 431"/>
                <a:gd name="T24" fmla="*/ 8 w 247"/>
                <a:gd name="T25" fmla="*/ 288 h 431"/>
                <a:gd name="T26" fmla="*/ 0 w 247"/>
                <a:gd name="T27" fmla="*/ 328 h 431"/>
                <a:gd name="T28" fmla="*/ 0 w 247"/>
                <a:gd name="T29" fmla="*/ 392 h 431"/>
                <a:gd name="T30" fmla="*/ 0 w 247"/>
                <a:gd name="T31" fmla="*/ 431 h 431"/>
                <a:gd name="T32" fmla="*/ 8 w 247"/>
                <a:gd name="T33" fmla="*/ 431 h 431"/>
                <a:gd name="T34" fmla="*/ 24 w 247"/>
                <a:gd name="T35" fmla="*/ 407 h 431"/>
                <a:gd name="T36" fmla="*/ 55 w 247"/>
                <a:gd name="T37" fmla="*/ 392 h 431"/>
                <a:gd name="T38" fmla="*/ 87 w 247"/>
                <a:gd name="T39" fmla="*/ 328 h 431"/>
                <a:gd name="T40" fmla="*/ 87 w 247"/>
                <a:gd name="T41" fmla="*/ 320 h 431"/>
                <a:gd name="T42" fmla="*/ 95 w 247"/>
                <a:gd name="T43" fmla="*/ 248 h 431"/>
                <a:gd name="T44" fmla="*/ 111 w 247"/>
                <a:gd name="T45" fmla="*/ 224 h 431"/>
                <a:gd name="T46" fmla="*/ 151 w 247"/>
                <a:gd name="T47" fmla="*/ 192 h 431"/>
                <a:gd name="T48" fmla="*/ 183 w 247"/>
                <a:gd name="T49" fmla="*/ 152 h 431"/>
                <a:gd name="T50" fmla="*/ 191 w 247"/>
                <a:gd name="T51" fmla="*/ 120 h 431"/>
                <a:gd name="T52" fmla="*/ 199 w 247"/>
                <a:gd name="T53" fmla="*/ 112 h 431"/>
                <a:gd name="T54" fmla="*/ 215 w 247"/>
                <a:gd name="T55" fmla="*/ 48 h 431"/>
                <a:gd name="T56" fmla="*/ 239 w 247"/>
                <a:gd name="T57" fmla="*/ 32 h 431"/>
                <a:gd name="T58" fmla="*/ 239 w 247"/>
                <a:gd name="T59" fmla="*/ 0 h 431"/>
                <a:gd name="T60" fmla="*/ 247 w 247"/>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7" h="431">
                  <a:moveTo>
                    <a:pt x="247" y="0"/>
                  </a:moveTo>
                  <a:lnTo>
                    <a:pt x="239" y="32"/>
                  </a:lnTo>
                  <a:lnTo>
                    <a:pt x="191" y="32"/>
                  </a:lnTo>
                  <a:lnTo>
                    <a:pt x="151" y="48"/>
                  </a:lnTo>
                  <a:lnTo>
                    <a:pt x="119" y="112"/>
                  </a:lnTo>
                  <a:lnTo>
                    <a:pt x="111" y="120"/>
                  </a:lnTo>
                  <a:lnTo>
                    <a:pt x="87" y="152"/>
                  </a:lnTo>
                  <a:lnTo>
                    <a:pt x="63" y="192"/>
                  </a:lnTo>
                  <a:lnTo>
                    <a:pt x="55" y="192"/>
                  </a:lnTo>
                  <a:lnTo>
                    <a:pt x="55" y="224"/>
                  </a:lnTo>
                  <a:lnTo>
                    <a:pt x="40" y="224"/>
                  </a:lnTo>
                  <a:lnTo>
                    <a:pt x="24" y="248"/>
                  </a:lnTo>
                  <a:lnTo>
                    <a:pt x="8" y="288"/>
                  </a:lnTo>
                  <a:lnTo>
                    <a:pt x="0" y="328"/>
                  </a:lnTo>
                  <a:lnTo>
                    <a:pt x="0" y="392"/>
                  </a:lnTo>
                  <a:lnTo>
                    <a:pt x="0" y="431"/>
                  </a:lnTo>
                  <a:lnTo>
                    <a:pt x="8" y="431"/>
                  </a:lnTo>
                  <a:lnTo>
                    <a:pt x="24" y="407"/>
                  </a:lnTo>
                  <a:lnTo>
                    <a:pt x="55" y="392"/>
                  </a:lnTo>
                  <a:lnTo>
                    <a:pt x="87" y="328"/>
                  </a:lnTo>
                  <a:lnTo>
                    <a:pt x="87" y="320"/>
                  </a:lnTo>
                  <a:lnTo>
                    <a:pt x="95" y="248"/>
                  </a:lnTo>
                  <a:lnTo>
                    <a:pt x="111" y="224"/>
                  </a:lnTo>
                  <a:lnTo>
                    <a:pt x="151" y="192"/>
                  </a:lnTo>
                  <a:lnTo>
                    <a:pt x="183" y="152"/>
                  </a:lnTo>
                  <a:lnTo>
                    <a:pt x="191" y="120"/>
                  </a:lnTo>
                  <a:lnTo>
                    <a:pt x="199" y="112"/>
                  </a:lnTo>
                  <a:lnTo>
                    <a:pt x="215" y="48"/>
                  </a:lnTo>
                  <a:lnTo>
                    <a:pt x="239" y="32"/>
                  </a:lnTo>
                  <a:lnTo>
                    <a:pt x="239" y="0"/>
                  </a:lnTo>
                  <a:lnTo>
                    <a:pt x="247"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8" name="Freeform 72"/>
            <p:cNvSpPr>
              <a:spLocks/>
            </p:cNvSpPr>
            <p:nvPr/>
          </p:nvSpPr>
          <p:spPr bwMode="auto">
            <a:xfrm>
              <a:off x="3021" y="4000"/>
              <a:ext cx="607" cy="95"/>
            </a:xfrm>
            <a:custGeom>
              <a:avLst/>
              <a:gdLst>
                <a:gd name="T0" fmla="*/ 599 w 607"/>
                <a:gd name="T1" fmla="*/ 31 h 95"/>
                <a:gd name="T2" fmla="*/ 543 w 607"/>
                <a:gd name="T3" fmla="*/ 47 h 95"/>
                <a:gd name="T4" fmla="*/ 503 w 607"/>
                <a:gd name="T5" fmla="*/ 31 h 95"/>
                <a:gd name="T6" fmla="*/ 463 w 607"/>
                <a:gd name="T7" fmla="*/ 8 h 95"/>
                <a:gd name="T8" fmla="*/ 407 w 607"/>
                <a:gd name="T9" fmla="*/ 0 h 95"/>
                <a:gd name="T10" fmla="*/ 367 w 607"/>
                <a:gd name="T11" fmla="*/ 0 h 95"/>
                <a:gd name="T12" fmla="*/ 343 w 607"/>
                <a:gd name="T13" fmla="*/ 8 h 95"/>
                <a:gd name="T14" fmla="*/ 335 w 607"/>
                <a:gd name="T15" fmla="*/ 31 h 95"/>
                <a:gd name="T16" fmla="*/ 271 w 607"/>
                <a:gd name="T17" fmla="*/ 31 h 95"/>
                <a:gd name="T18" fmla="*/ 223 w 607"/>
                <a:gd name="T19" fmla="*/ 31 h 95"/>
                <a:gd name="T20" fmla="*/ 199 w 607"/>
                <a:gd name="T21" fmla="*/ 16 h 95"/>
                <a:gd name="T22" fmla="*/ 176 w 607"/>
                <a:gd name="T23" fmla="*/ 16 h 95"/>
                <a:gd name="T24" fmla="*/ 136 w 607"/>
                <a:gd name="T25" fmla="*/ 8 h 95"/>
                <a:gd name="T26" fmla="*/ 64 w 607"/>
                <a:gd name="T27" fmla="*/ 8 h 95"/>
                <a:gd name="T28" fmla="*/ 24 w 607"/>
                <a:gd name="T29" fmla="*/ 31 h 95"/>
                <a:gd name="T30" fmla="*/ 0 w 607"/>
                <a:gd name="T31" fmla="*/ 55 h 95"/>
                <a:gd name="T32" fmla="*/ 8 w 607"/>
                <a:gd name="T33" fmla="*/ 55 h 95"/>
                <a:gd name="T34" fmla="*/ 48 w 607"/>
                <a:gd name="T35" fmla="*/ 55 h 95"/>
                <a:gd name="T36" fmla="*/ 64 w 607"/>
                <a:gd name="T37" fmla="*/ 87 h 95"/>
                <a:gd name="T38" fmla="*/ 96 w 607"/>
                <a:gd name="T39" fmla="*/ 87 h 95"/>
                <a:gd name="T40" fmla="*/ 152 w 607"/>
                <a:gd name="T41" fmla="*/ 87 h 95"/>
                <a:gd name="T42" fmla="*/ 199 w 607"/>
                <a:gd name="T43" fmla="*/ 87 h 95"/>
                <a:gd name="T44" fmla="*/ 231 w 607"/>
                <a:gd name="T45" fmla="*/ 79 h 95"/>
                <a:gd name="T46" fmla="*/ 287 w 607"/>
                <a:gd name="T47" fmla="*/ 79 h 95"/>
                <a:gd name="T48" fmla="*/ 343 w 607"/>
                <a:gd name="T49" fmla="*/ 87 h 95"/>
                <a:gd name="T50" fmla="*/ 391 w 607"/>
                <a:gd name="T51" fmla="*/ 87 h 95"/>
                <a:gd name="T52" fmla="*/ 439 w 607"/>
                <a:gd name="T53" fmla="*/ 95 h 95"/>
                <a:gd name="T54" fmla="*/ 463 w 607"/>
                <a:gd name="T55" fmla="*/ 87 h 95"/>
                <a:gd name="T56" fmla="*/ 527 w 607"/>
                <a:gd name="T57" fmla="*/ 87 h 95"/>
                <a:gd name="T58" fmla="*/ 575 w 607"/>
                <a:gd name="T59" fmla="*/ 79 h 95"/>
                <a:gd name="T60" fmla="*/ 607 w 607"/>
                <a:gd name="T61" fmla="*/ 79 h 95"/>
                <a:gd name="T62" fmla="*/ 607 w 607"/>
                <a:gd name="T63" fmla="*/ 47 h 95"/>
                <a:gd name="T64" fmla="*/ 607 w 607"/>
                <a:gd name="T65" fmla="*/ 3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7" h="95">
                  <a:moveTo>
                    <a:pt x="607" y="31"/>
                  </a:moveTo>
                  <a:lnTo>
                    <a:pt x="599" y="31"/>
                  </a:lnTo>
                  <a:lnTo>
                    <a:pt x="567" y="31"/>
                  </a:lnTo>
                  <a:lnTo>
                    <a:pt x="543" y="47"/>
                  </a:lnTo>
                  <a:lnTo>
                    <a:pt x="511" y="31"/>
                  </a:lnTo>
                  <a:lnTo>
                    <a:pt x="503" y="31"/>
                  </a:lnTo>
                  <a:lnTo>
                    <a:pt x="479" y="16"/>
                  </a:lnTo>
                  <a:lnTo>
                    <a:pt x="463" y="8"/>
                  </a:lnTo>
                  <a:lnTo>
                    <a:pt x="407" y="8"/>
                  </a:lnTo>
                  <a:lnTo>
                    <a:pt x="407" y="0"/>
                  </a:lnTo>
                  <a:lnTo>
                    <a:pt x="391" y="0"/>
                  </a:lnTo>
                  <a:lnTo>
                    <a:pt x="367" y="0"/>
                  </a:lnTo>
                  <a:lnTo>
                    <a:pt x="343" y="0"/>
                  </a:lnTo>
                  <a:lnTo>
                    <a:pt x="343" y="8"/>
                  </a:lnTo>
                  <a:lnTo>
                    <a:pt x="343" y="16"/>
                  </a:lnTo>
                  <a:lnTo>
                    <a:pt x="335" y="31"/>
                  </a:lnTo>
                  <a:lnTo>
                    <a:pt x="311" y="31"/>
                  </a:lnTo>
                  <a:lnTo>
                    <a:pt x="271" y="31"/>
                  </a:lnTo>
                  <a:lnTo>
                    <a:pt x="231" y="31"/>
                  </a:lnTo>
                  <a:lnTo>
                    <a:pt x="223" y="31"/>
                  </a:lnTo>
                  <a:lnTo>
                    <a:pt x="223" y="16"/>
                  </a:lnTo>
                  <a:lnTo>
                    <a:pt x="199" y="16"/>
                  </a:lnTo>
                  <a:lnTo>
                    <a:pt x="184" y="16"/>
                  </a:lnTo>
                  <a:lnTo>
                    <a:pt x="176" y="16"/>
                  </a:lnTo>
                  <a:lnTo>
                    <a:pt x="152" y="8"/>
                  </a:lnTo>
                  <a:lnTo>
                    <a:pt x="136" y="8"/>
                  </a:lnTo>
                  <a:lnTo>
                    <a:pt x="96" y="8"/>
                  </a:lnTo>
                  <a:lnTo>
                    <a:pt x="64" y="8"/>
                  </a:lnTo>
                  <a:lnTo>
                    <a:pt x="48" y="16"/>
                  </a:lnTo>
                  <a:lnTo>
                    <a:pt x="24" y="31"/>
                  </a:lnTo>
                  <a:lnTo>
                    <a:pt x="8" y="47"/>
                  </a:lnTo>
                  <a:lnTo>
                    <a:pt x="0" y="55"/>
                  </a:lnTo>
                  <a:lnTo>
                    <a:pt x="0" y="79"/>
                  </a:lnTo>
                  <a:lnTo>
                    <a:pt x="8" y="55"/>
                  </a:lnTo>
                  <a:lnTo>
                    <a:pt x="24" y="55"/>
                  </a:lnTo>
                  <a:lnTo>
                    <a:pt x="48" y="55"/>
                  </a:lnTo>
                  <a:lnTo>
                    <a:pt x="56" y="79"/>
                  </a:lnTo>
                  <a:lnTo>
                    <a:pt x="64" y="87"/>
                  </a:lnTo>
                  <a:lnTo>
                    <a:pt x="80" y="87"/>
                  </a:lnTo>
                  <a:lnTo>
                    <a:pt x="96" y="87"/>
                  </a:lnTo>
                  <a:lnTo>
                    <a:pt x="104" y="87"/>
                  </a:lnTo>
                  <a:lnTo>
                    <a:pt x="152" y="87"/>
                  </a:lnTo>
                  <a:lnTo>
                    <a:pt x="176" y="87"/>
                  </a:lnTo>
                  <a:lnTo>
                    <a:pt x="199" y="87"/>
                  </a:lnTo>
                  <a:lnTo>
                    <a:pt x="199" y="79"/>
                  </a:lnTo>
                  <a:lnTo>
                    <a:pt x="231" y="79"/>
                  </a:lnTo>
                  <a:lnTo>
                    <a:pt x="263" y="79"/>
                  </a:lnTo>
                  <a:lnTo>
                    <a:pt x="287" y="79"/>
                  </a:lnTo>
                  <a:lnTo>
                    <a:pt x="327" y="87"/>
                  </a:lnTo>
                  <a:lnTo>
                    <a:pt x="343" y="87"/>
                  </a:lnTo>
                  <a:lnTo>
                    <a:pt x="367" y="87"/>
                  </a:lnTo>
                  <a:lnTo>
                    <a:pt x="391" y="87"/>
                  </a:lnTo>
                  <a:lnTo>
                    <a:pt x="415" y="87"/>
                  </a:lnTo>
                  <a:lnTo>
                    <a:pt x="439" y="95"/>
                  </a:lnTo>
                  <a:lnTo>
                    <a:pt x="455" y="87"/>
                  </a:lnTo>
                  <a:lnTo>
                    <a:pt x="463" y="87"/>
                  </a:lnTo>
                  <a:lnTo>
                    <a:pt x="503" y="87"/>
                  </a:lnTo>
                  <a:lnTo>
                    <a:pt x="527" y="87"/>
                  </a:lnTo>
                  <a:lnTo>
                    <a:pt x="543" y="79"/>
                  </a:lnTo>
                  <a:lnTo>
                    <a:pt x="575" y="79"/>
                  </a:lnTo>
                  <a:lnTo>
                    <a:pt x="599" y="79"/>
                  </a:lnTo>
                  <a:lnTo>
                    <a:pt x="607" y="79"/>
                  </a:lnTo>
                  <a:lnTo>
                    <a:pt x="607" y="55"/>
                  </a:lnTo>
                  <a:lnTo>
                    <a:pt x="607" y="47"/>
                  </a:lnTo>
                  <a:lnTo>
                    <a:pt x="607" y="47"/>
                  </a:lnTo>
                  <a:lnTo>
                    <a:pt x="607" y="31"/>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49" name="Freeform 73"/>
            <p:cNvSpPr>
              <a:spLocks/>
            </p:cNvSpPr>
            <p:nvPr/>
          </p:nvSpPr>
          <p:spPr bwMode="auto">
            <a:xfrm>
              <a:off x="3780" y="4000"/>
              <a:ext cx="167" cy="79"/>
            </a:xfrm>
            <a:custGeom>
              <a:avLst/>
              <a:gdLst>
                <a:gd name="T0" fmla="*/ 71 w 167"/>
                <a:gd name="T1" fmla="*/ 0 h 79"/>
                <a:gd name="T2" fmla="*/ 71 w 167"/>
                <a:gd name="T3" fmla="*/ 8 h 79"/>
                <a:gd name="T4" fmla="*/ 71 w 167"/>
                <a:gd name="T5" fmla="*/ 23 h 79"/>
                <a:gd name="T6" fmla="*/ 87 w 167"/>
                <a:gd name="T7" fmla="*/ 23 h 79"/>
                <a:gd name="T8" fmla="*/ 40 w 167"/>
                <a:gd name="T9" fmla="*/ 31 h 79"/>
                <a:gd name="T10" fmla="*/ 24 w 167"/>
                <a:gd name="T11" fmla="*/ 31 h 79"/>
                <a:gd name="T12" fmla="*/ 8 w 167"/>
                <a:gd name="T13" fmla="*/ 39 h 79"/>
                <a:gd name="T14" fmla="*/ 0 w 167"/>
                <a:gd name="T15" fmla="*/ 39 h 79"/>
                <a:gd name="T16" fmla="*/ 0 w 167"/>
                <a:gd name="T17" fmla="*/ 63 h 79"/>
                <a:gd name="T18" fmla="*/ 0 w 167"/>
                <a:gd name="T19" fmla="*/ 79 h 79"/>
                <a:gd name="T20" fmla="*/ 8 w 167"/>
                <a:gd name="T21" fmla="*/ 63 h 79"/>
                <a:gd name="T22" fmla="*/ 40 w 167"/>
                <a:gd name="T23" fmla="*/ 63 h 79"/>
                <a:gd name="T24" fmla="*/ 48 w 167"/>
                <a:gd name="T25" fmla="*/ 39 h 79"/>
                <a:gd name="T26" fmla="*/ 87 w 167"/>
                <a:gd name="T27" fmla="*/ 39 h 79"/>
                <a:gd name="T28" fmla="*/ 111 w 167"/>
                <a:gd name="T29" fmla="*/ 39 h 79"/>
                <a:gd name="T30" fmla="*/ 127 w 167"/>
                <a:gd name="T31" fmla="*/ 31 h 79"/>
                <a:gd name="T32" fmla="*/ 159 w 167"/>
                <a:gd name="T33" fmla="*/ 31 h 79"/>
                <a:gd name="T34" fmla="*/ 167 w 167"/>
                <a:gd name="T35" fmla="*/ 23 h 79"/>
                <a:gd name="T36" fmla="*/ 127 w 167"/>
                <a:gd name="T37" fmla="*/ 23 h 79"/>
                <a:gd name="T38" fmla="*/ 111 w 167"/>
                <a:gd name="T39" fmla="*/ 8 h 79"/>
                <a:gd name="T40" fmla="*/ 87 w 167"/>
                <a:gd name="T41" fmla="*/ 8 h 79"/>
                <a:gd name="T42" fmla="*/ 71 w 167"/>
                <a:gd name="T4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79">
                  <a:moveTo>
                    <a:pt x="71" y="0"/>
                  </a:moveTo>
                  <a:lnTo>
                    <a:pt x="71" y="8"/>
                  </a:lnTo>
                  <a:lnTo>
                    <a:pt x="71" y="23"/>
                  </a:lnTo>
                  <a:lnTo>
                    <a:pt x="87" y="23"/>
                  </a:lnTo>
                  <a:lnTo>
                    <a:pt x="40" y="31"/>
                  </a:lnTo>
                  <a:lnTo>
                    <a:pt x="24" y="31"/>
                  </a:lnTo>
                  <a:lnTo>
                    <a:pt x="8" y="39"/>
                  </a:lnTo>
                  <a:lnTo>
                    <a:pt x="0" y="39"/>
                  </a:lnTo>
                  <a:lnTo>
                    <a:pt x="0" y="63"/>
                  </a:lnTo>
                  <a:lnTo>
                    <a:pt x="0" y="79"/>
                  </a:lnTo>
                  <a:lnTo>
                    <a:pt x="8" y="63"/>
                  </a:lnTo>
                  <a:lnTo>
                    <a:pt x="40" y="63"/>
                  </a:lnTo>
                  <a:lnTo>
                    <a:pt x="48" y="39"/>
                  </a:lnTo>
                  <a:lnTo>
                    <a:pt x="87" y="39"/>
                  </a:lnTo>
                  <a:lnTo>
                    <a:pt x="111" y="39"/>
                  </a:lnTo>
                  <a:lnTo>
                    <a:pt x="127" y="31"/>
                  </a:lnTo>
                  <a:lnTo>
                    <a:pt x="159" y="31"/>
                  </a:lnTo>
                  <a:lnTo>
                    <a:pt x="167" y="23"/>
                  </a:lnTo>
                  <a:lnTo>
                    <a:pt x="127" y="23"/>
                  </a:lnTo>
                  <a:lnTo>
                    <a:pt x="111" y="8"/>
                  </a:lnTo>
                  <a:lnTo>
                    <a:pt x="87" y="8"/>
                  </a:lnTo>
                  <a:lnTo>
                    <a:pt x="71"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50" name="Freeform 74"/>
            <p:cNvSpPr>
              <a:spLocks/>
            </p:cNvSpPr>
            <p:nvPr/>
          </p:nvSpPr>
          <p:spPr bwMode="auto">
            <a:xfrm>
              <a:off x="3732" y="4023"/>
              <a:ext cx="56" cy="32"/>
            </a:xfrm>
            <a:custGeom>
              <a:avLst/>
              <a:gdLst>
                <a:gd name="T0" fmla="*/ 56 w 56"/>
                <a:gd name="T1" fmla="*/ 0 h 32"/>
                <a:gd name="T2" fmla="*/ 48 w 56"/>
                <a:gd name="T3" fmla="*/ 0 h 32"/>
                <a:gd name="T4" fmla="*/ 40 w 56"/>
                <a:gd name="T5" fmla="*/ 0 h 32"/>
                <a:gd name="T6" fmla="*/ 16 w 56"/>
                <a:gd name="T7" fmla="*/ 0 h 32"/>
                <a:gd name="T8" fmla="*/ 16 w 56"/>
                <a:gd name="T9" fmla="*/ 8 h 32"/>
                <a:gd name="T10" fmla="*/ 0 w 56"/>
                <a:gd name="T11" fmla="*/ 24 h 32"/>
                <a:gd name="T12" fmla="*/ 0 w 56"/>
                <a:gd name="T13" fmla="*/ 32 h 32"/>
                <a:gd name="T14" fmla="*/ 16 w 56"/>
                <a:gd name="T15" fmla="*/ 32 h 32"/>
                <a:gd name="T16" fmla="*/ 40 w 56"/>
                <a:gd name="T17" fmla="*/ 32 h 32"/>
                <a:gd name="T18" fmla="*/ 48 w 56"/>
                <a:gd name="T19" fmla="*/ 32 h 32"/>
                <a:gd name="T20" fmla="*/ 48 w 56"/>
                <a:gd name="T21" fmla="*/ 24 h 32"/>
                <a:gd name="T22" fmla="*/ 56 w 56"/>
                <a:gd name="T23" fmla="*/ 8 h 32"/>
                <a:gd name="T24" fmla="*/ 56 w 56"/>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2">
                  <a:moveTo>
                    <a:pt x="56" y="0"/>
                  </a:moveTo>
                  <a:lnTo>
                    <a:pt x="48" y="0"/>
                  </a:lnTo>
                  <a:lnTo>
                    <a:pt x="40" y="0"/>
                  </a:lnTo>
                  <a:lnTo>
                    <a:pt x="16" y="0"/>
                  </a:lnTo>
                  <a:lnTo>
                    <a:pt x="16" y="8"/>
                  </a:lnTo>
                  <a:lnTo>
                    <a:pt x="0" y="24"/>
                  </a:lnTo>
                  <a:lnTo>
                    <a:pt x="0" y="32"/>
                  </a:lnTo>
                  <a:lnTo>
                    <a:pt x="16" y="32"/>
                  </a:lnTo>
                  <a:lnTo>
                    <a:pt x="40" y="32"/>
                  </a:lnTo>
                  <a:lnTo>
                    <a:pt x="48" y="32"/>
                  </a:lnTo>
                  <a:lnTo>
                    <a:pt x="48" y="24"/>
                  </a:lnTo>
                  <a:lnTo>
                    <a:pt x="56" y="8"/>
                  </a:lnTo>
                  <a:lnTo>
                    <a:pt x="5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51" name="Freeform 75"/>
            <p:cNvSpPr>
              <a:spLocks/>
            </p:cNvSpPr>
            <p:nvPr/>
          </p:nvSpPr>
          <p:spPr bwMode="auto">
            <a:xfrm>
              <a:off x="3636" y="4023"/>
              <a:ext cx="88" cy="32"/>
            </a:xfrm>
            <a:custGeom>
              <a:avLst/>
              <a:gdLst>
                <a:gd name="T0" fmla="*/ 56 w 88"/>
                <a:gd name="T1" fmla="*/ 0 h 32"/>
                <a:gd name="T2" fmla="*/ 80 w 88"/>
                <a:gd name="T3" fmla="*/ 0 h 32"/>
                <a:gd name="T4" fmla="*/ 88 w 88"/>
                <a:gd name="T5" fmla="*/ 24 h 32"/>
                <a:gd name="T6" fmla="*/ 80 w 88"/>
                <a:gd name="T7" fmla="*/ 32 h 32"/>
                <a:gd name="T8" fmla="*/ 56 w 88"/>
                <a:gd name="T9" fmla="*/ 32 h 32"/>
                <a:gd name="T10" fmla="*/ 48 w 88"/>
                <a:gd name="T11" fmla="*/ 32 h 32"/>
                <a:gd name="T12" fmla="*/ 40 w 88"/>
                <a:gd name="T13" fmla="*/ 32 h 32"/>
                <a:gd name="T14" fmla="*/ 16 w 88"/>
                <a:gd name="T15" fmla="*/ 32 h 32"/>
                <a:gd name="T16" fmla="*/ 0 w 88"/>
                <a:gd name="T17" fmla="*/ 24 h 32"/>
                <a:gd name="T18" fmla="*/ 16 w 88"/>
                <a:gd name="T19" fmla="*/ 8 h 32"/>
                <a:gd name="T20" fmla="*/ 40 w 88"/>
                <a:gd name="T21" fmla="*/ 0 h 32"/>
                <a:gd name="T22" fmla="*/ 48 w 88"/>
                <a:gd name="T23" fmla="*/ 0 h 32"/>
                <a:gd name="T24" fmla="*/ 56 w 8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2">
                  <a:moveTo>
                    <a:pt x="56" y="0"/>
                  </a:moveTo>
                  <a:lnTo>
                    <a:pt x="80" y="0"/>
                  </a:lnTo>
                  <a:lnTo>
                    <a:pt x="88" y="24"/>
                  </a:lnTo>
                  <a:lnTo>
                    <a:pt x="80" y="32"/>
                  </a:lnTo>
                  <a:lnTo>
                    <a:pt x="56" y="32"/>
                  </a:lnTo>
                  <a:lnTo>
                    <a:pt x="48" y="32"/>
                  </a:lnTo>
                  <a:lnTo>
                    <a:pt x="40" y="32"/>
                  </a:lnTo>
                  <a:lnTo>
                    <a:pt x="16" y="32"/>
                  </a:lnTo>
                  <a:lnTo>
                    <a:pt x="0" y="24"/>
                  </a:lnTo>
                  <a:lnTo>
                    <a:pt x="16" y="8"/>
                  </a:lnTo>
                  <a:lnTo>
                    <a:pt x="40" y="0"/>
                  </a:lnTo>
                  <a:lnTo>
                    <a:pt x="48" y="0"/>
                  </a:lnTo>
                  <a:lnTo>
                    <a:pt x="5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1452" name="Freeform 76"/>
            <p:cNvSpPr>
              <a:spLocks/>
            </p:cNvSpPr>
            <p:nvPr/>
          </p:nvSpPr>
          <p:spPr bwMode="auto">
            <a:xfrm>
              <a:off x="2997" y="3768"/>
              <a:ext cx="96" cy="80"/>
            </a:xfrm>
            <a:custGeom>
              <a:avLst/>
              <a:gdLst>
                <a:gd name="T0" fmla="*/ 32 w 96"/>
                <a:gd name="T1" fmla="*/ 0 h 80"/>
                <a:gd name="T2" fmla="*/ 8 w 96"/>
                <a:gd name="T3" fmla="*/ 8 h 80"/>
                <a:gd name="T4" fmla="*/ 0 w 96"/>
                <a:gd name="T5" fmla="*/ 24 h 80"/>
                <a:gd name="T6" fmla="*/ 8 w 96"/>
                <a:gd name="T7" fmla="*/ 48 h 80"/>
                <a:gd name="T8" fmla="*/ 32 w 96"/>
                <a:gd name="T9" fmla="*/ 48 h 80"/>
                <a:gd name="T10" fmla="*/ 40 w 96"/>
                <a:gd name="T11" fmla="*/ 48 h 80"/>
                <a:gd name="T12" fmla="*/ 40 w 96"/>
                <a:gd name="T13" fmla="*/ 56 h 80"/>
                <a:gd name="T14" fmla="*/ 48 w 96"/>
                <a:gd name="T15" fmla="*/ 72 h 80"/>
                <a:gd name="T16" fmla="*/ 72 w 96"/>
                <a:gd name="T17" fmla="*/ 72 h 80"/>
                <a:gd name="T18" fmla="*/ 96 w 96"/>
                <a:gd name="T19" fmla="*/ 80 h 80"/>
                <a:gd name="T20" fmla="*/ 96 w 96"/>
                <a:gd name="T21" fmla="*/ 72 h 80"/>
                <a:gd name="T22" fmla="*/ 96 w 96"/>
                <a:gd name="T23" fmla="*/ 56 h 80"/>
                <a:gd name="T24" fmla="*/ 88 w 96"/>
                <a:gd name="T25" fmla="*/ 48 h 80"/>
                <a:gd name="T26" fmla="*/ 72 w 96"/>
                <a:gd name="T27" fmla="*/ 48 h 80"/>
                <a:gd name="T28" fmla="*/ 72 w 96"/>
                <a:gd name="T29" fmla="*/ 24 h 80"/>
                <a:gd name="T30" fmla="*/ 72 w 96"/>
                <a:gd name="T31" fmla="*/ 0 h 80"/>
                <a:gd name="T32" fmla="*/ 40 w 96"/>
                <a:gd name="T33" fmla="*/ 0 h 80"/>
                <a:gd name="T34" fmla="*/ 32 w 96"/>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80">
                  <a:moveTo>
                    <a:pt x="32" y="0"/>
                  </a:moveTo>
                  <a:lnTo>
                    <a:pt x="8" y="8"/>
                  </a:lnTo>
                  <a:lnTo>
                    <a:pt x="0" y="24"/>
                  </a:lnTo>
                  <a:lnTo>
                    <a:pt x="8" y="48"/>
                  </a:lnTo>
                  <a:lnTo>
                    <a:pt x="32" y="48"/>
                  </a:lnTo>
                  <a:lnTo>
                    <a:pt x="40" y="48"/>
                  </a:lnTo>
                  <a:lnTo>
                    <a:pt x="40" y="56"/>
                  </a:lnTo>
                  <a:lnTo>
                    <a:pt x="48" y="72"/>
                  </a:lnTo>
                  <a:lnTo>
                    <a:pt x="72" y="72"/>
                  </a:lnTo>
                  <a:lnTo>
                    <a:pt x="96" y="80"/>
                  </a:lnTo>
                  <a:lnTo>
                    <a:pt x="96" y="72"/>
                  </a:lnTo>
                  <a:lnTo>
                    <a:pt x="96" y="56"/>
                  </a:lnTo>
                  <a:lnTo>
                    <a:pt x="88" y="48"/>
                  </a:lnTo>
                  <a:lnTo>
                    <a:pt x="72" y="48"/>
                  </a:lnTo>
                  <a:lnTo>
                    <a:pt x="72" y="24"/>
                  </a:lnTo>
                  <a:lnTo>
                    <a:pt x="72" y="0"/>
                  </a:lnTo>
                  <a:lnTo>
                    <a:pt x="40" y="0"/>
                  </a:lnTo>
                  <a:lnTo>
                    <a:pt x="32"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1453" name="Freeform 77"/>
            <p:cNvSpPr>
              <a:spLocks/>
            </p:cNvSpPr>
            <p:nvPr/>
          </p:nvSpPr>
          <p:spPr bwMode="auto">
            <a:xfrm>
              <a:off x="2637" y="3385"/>
              <a:ext cx="16" cy="32"/>
            </a:xfrm>
            <a:custGeom>
              <a:avLst/>
              <a:gdLst>
                <a:gd name="T0" fmla="*/ 16 w 16"/>
                <a:gd name="T1" fmla="*/ 0 h 32"/>
                <a:gd name="T2" fmla="*/ 0 w 16"/>
                <a:gd name="T3" fmla="*/ 0 h 32"/>
                <a:gd name="T4" fmla="*/ 0 w 16"/>
                <a:gd name="T5" fmla="*/ 8 h 32"/>
                <a:gd name="T6" fmla="*/ 0 w 16"/>
                <a:gd name="T7" fmla="*/ 24 h 32"/>
                <a:gd name="T8" fmla="*/ 0 w 16"/>
                <a:gd name="T9" fmla="*/ 32 h 32"/>
                <a:gd name="T10" fmla="*/ 16 w 16"/>
                <a:gd name="T11" fmla="*/ 32 h 32"/>
                <a:gd name="T12" fmla="*/ 16 w 16"/>
                <a:gd name="T13" fmla="*/ 32 h 32"/>
                <a:gd name="T14" fmla="*/ 16 w 16"/>
                <a:gd name="T15" fmla="*/ 24 h 32"/>
                <a:gd name="T16" fmla="*/ 16 w 16"/>
                <a:gd name="T17" fmla="*/ 8 h 32"/>
                <a:gd name="T18" fmla="*/ 16 w 16"/>
                <a:gd name="T19" fmla="*/ 8 h 32"/>
                <a:gd name="T20" fmla="*/ 16 w 16"/>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2">
                  <a:moveTo>
                    <a:pt x="16" y="0"/>
                  </a:moveTo>
                  <a:lnTo>
                    <a:pt x="0" y="0"/>
                  </a:lnTo>
                  <a:lnTo>
                    <a:pt x="0" y="8"/>
                  </a:lnTo>
                  <a:lnTo>
                    <a:pt x="0" y="24"/>
                  </a:lnTo>
                  <a:lnTo>
                    <a:pt x="0" y="32"/>
                  </a:lnTo>
                  <a:lnTo>
                    <a:pt x="16" y="32"/>
                  </a:lnTo>
                  <a:lnTo>
                    <a:pt x="16" y="32"/>
                  </a:lnTo>
                  <a:lnTo>
                    <a:pt x="16" y="24"/>
                  </a:lnTo>
                  <a:lnTo>
                    <a:pt x="16" y="8"/>
                  </a:lnTo>
                  <a:lnTo>
                    <a:pt x="16" y="8"/>
                  </a:lnTo>
                  <a:lnTo>
                    <a:pt x="16" y="0"/>
                  </a:lnTo>
                  <a:close/>
                </a:path>
              </a:pathLst>
            </a:custGeom>
            <a:solidFill>
              <a:srgbClr val="007700"/>
            </a:solidFill>
            <a:ln w="12700">
              <a:solidFill>
                <a:srgbClr val="339933"/>
              </a:solidFill>
              <a:prstDash val="solid"/>
              <a:round/>
              <a:headEnd/>
              <a:tailEnd/>
            </a:ln>
          </p:spPr>
          <p:txBody>
            <a:bodyPr/>
            <a:lstStyle/>
            <a:p>
              <a:endParaRPr lang="ja-JP" altLang="en-US"/>
            </a:p>
          </p:txBody>
        </p:sp>
        <p:sp>
          <p:nvSpPr>
            <p:cNvPr id="101454" name="Freeform 78"/>
            <p:cNvSpPr>
              <a:spLocks/>
            </p:cNvSpPr>
            <p:nvPr/>
          </p:nvSpPr>
          <p:spPr bwMode="auto">
            <a:xfrm>
              <a:off x="2358" y="934"/>
              <a:ext cx="1382" cy="559"/>
            </a:xfrm>
            <a:custGeom>
              <a:avLst/>
              <a:gdLst>
                <a:gd name="T0" fmla="*/ 40 w 1382"/>
                <a:gd name="T1" fmla="*/ 175 h 559"/>
                <a:gd name="T2" fmla="*/ 104 w 1382"/>
                <a:gd name="T3" fmla="*/ 143 h 559"/>
                <a:gd name="T4" fmla="*/ 144 w 1382"/>
                <a:gd name="T5" fmla="*/ 111 h 559"/>
                <a:gd name="T6" fmla="*/ 200 w 1382"/>
                <a:gd name="T7" fmla="*/ 96 h 559"/>
                <a:gd name="T8" fmla="*/ 263 w 1382"/>
                <a:gd name="T9" fmla="*/ 111 h 559"/>
                <a:gd name="T10" fmla="*/ 295 w 1382"/>
                <a:gd name="T11" fmla="*/ 127 h 559"/>
                <a:gd name="T12" fmla="*/ 383 w 1382"/>
                <a:gd name="T13" fmla="*/ 127 h 559"/>
                <a:gd name="T14" fmla="*/ 431 w 1382"/>
                <a:gd name="T15" fmla="*/ 96 h 559"/>
                <a:gd name="T16" fmla="*/ 423 w 1382"/>
                <a:gd name="T17" fmla="*/ 56 h 559"/>
                <a:gd name="T18" fmla="*/ 431 w 1382"/>
                <a:gd name="T19" fmla="*/ 16 h 559"/>
                <a:gd name="T20" fmla="*/ 519 w 1382"/>
                <a:gd name="T21" fmla="*/ 8 h 559"/>
                <a:gd name="T22" fmla="*/ 583 w 1382"/>
                <a:gd name="T23" fmla="*/ 16 h 559"/>
                <a:gd name="T24" fmla="*/ 599 w 1382"/>
                <a:gd name="T25" fmla="*/ 48 h 559"/>
                <a:gd name="T26" fmla="*/ 615 w 1382"/>
                <a:gd name="T27" fmla="*/ 96 h 559"/>
                <a:gd name="T28" fmla="*/ 655 w 1382"/>
                <a:gd name="T29" fmla="*/ 96 h 559"/>
                <a:gd name="T30" fmla="*/ 711 w 1382"/>
                <a:gd name="T31" fmla="*/ 56 h 559"/>
                <a:gd name="T32" fmla="*/ 767 w 1382"/>
                <a:gd name="T33" fmla="*/ 56 h 559"/>
                <a:gd name="T34" fmla="*/ 910 w 1382"/>
                <a:gd name="T35" fmla="*/ 96 h 559"/>
                <a:gd name="T36" fmla="*/ 982 w 1382"/>
                <a:gd name="T37" fmla="*/ 72 h 559"/>
                <a:gd name="T38" fmla="*/ 1038 w 1382"/>
                <a:gd name="T39" fmla="*/ 48 h 559"/>
                <a:gd name="T40" fmla="*/ 1078 w 1382"/>
                <a:gd name="T41" fmla="*/ 0 h 559"/>
                <a:gd name="T42" fmla="*/ 1142 w 1382"/>
                <a:gd name="T43" fmla="*/ 8 h 559"/>
                <a:gd name="T44" fmla="*/ 1182 w 1382"/>
                <a:gd name="T45" fmla="*/ 8 h 559"/>
                <a:gd name="T46" fmla="*/ 1174 w 1382"/>
                <a:gd name="T47" fmla="*/ 48 h 559"/>
                <a:gd name="T48" fmla="*/ 1174 w 1382"/>
                <a:gd name="T49" fmla="*/ 111 h 559"/>
                <a:gd name="T50" fmla="*/ 1238 w 1382"/>
                <a:gd name="T51" fmla="*/ 96 h 559"/>
                <a:gd name="T52" fmla="*/ 1286 w 1382"/>
                <a:gd name="T53" fmla="*/ 96 h 559"/>
                <a:gd name="T54" fmla="*/ 1334 w 1382"/>
                <a:gd name="T55" fmla="*/ 96 h 559"/>
                <a:gd name="T56" fmla="*/ 1382 w 1382"/>
                <a:gd name="T57" fmla="*/ 119 h 559"/>
                <a:gd name="T58" fmla="*/ 1342 w 1382"/>
                <a:gd name="T59" fmla="*/ 143 h 559"/>
                <a:gd name="T60" fmla="*/ 1286 w 1382"/>
                <a:gd name="T61" fmla="*/ 183 h 559"/>
                <a:gd name="T62" fmla="*/ 1246 w 1382"/>
                <a:gd name="T63" fmla="*/ 199 h 559"/>
                <a:gd name="T64" fmla="*/ 1246 w 1382"/>
                <a:gd name="T65" fmla="*/ 223 h 559"/>
                <a:gd name="T66" fmla="*/ 1206 w 1382"/>
                <a:gd name="T67" fmla="*/ 239 h 559"/>
                <a:gd name="T68" fmla="*/ 1174 w 1382"/>
                <a:gd name="T69" fmla="*/ 279 h 559"/>
                <a:gd name="T70" fmla="*/ 1142 w 1382"/>
                <a:gd name="T71" fmla="*/ 319 h 559"/>
                <a:gd name="T72" fmla="*/ 1086 w 1382"/>
                <a:gd name="T73" fmla="*/ 311 h 559"/>
                <a:gd name="T74" fmla="*/ 1086 w 1382"/>
                <a:gd name="T75" fmla="*/ 359 h 559"/>
                <a:gd name="T76" fmla="*/ 1110 w 1382"/>
                <a:gd name="T77" fmla="*/ 383 h 559"/>
                <a:gd name="T78" fmla="*/ 982 w 1382"/>
                <a:gd name="T79" fmla="*/ 479 h 559"/>
                <a:gd name="T80" fmla="*/ 918 w 1382"/>
                <a:gd name="T81" fmla="*/ 495 h 559"/>
                <a:gd name="T82" fmla="*/ 862 w 1382"/>
                <a:gd name="T83" fmla="*/ 511 h 559"/>
                <a:gd name="T84" fmla="*/ 807 w 1382"/>
                <a:gd name="T85" fmla="*/ 559 h 559"/>
                <a:gd name="T86" fmla="*/ 743 w 1382"/>
                <a:gd name="T87" fmla="*/ 551 h 559"/>
                <a:gd name="T88" fmla="*/ 695 w 1382"/>
                <a:gd name="T89" fmla="*/ 511 h 559"/>
                <a:gd name="T90" fmla="*/ 615 w 1382"/>
                <a:gd name="T91" fmla="*/ 511 h 559"/>
                <a:gd name="T92" fmla="*/ 543 w 1382"/>
                <a:gd name="T93" fmla="*/ 543 h 559"/>
                <a:gd name="T94" fmla="*/ 455 w 1382"/>
                <a:gd name="T95" fmla="*/ 511 h 559"/>
                <a:gd name="T96" fmla="*/ 423 w 1382"/>
                <a:gd name="T97" fmla="*/ 511 h 559"/>
                <a:gd name="T98" fmla="*/ 367 w 1382"/>
                <a:gd name="T99" fmla="*/ 479 h 559"/>
                <a:gd name="T100" fmla="*/ 343 w 1382"/>
                <a:gd name="T101" fmla="*/ 447 h 559"/>
                <a:gd name="T102" fmla="*/ 295 w 1382"/>
                <a:gd name="T103" fmla="*/ 423 h 559"/>
                <a:gd name="T104" fmla="*/ 263 w 1382"/>
                <a:gd name="T105" fmla="*/ 407 h 559"/>
                <a:gd name="T106" fmla="*/ 184 w 1382"/>
                <a:gd name="T107" fmla="*/ 407 h 559"/>
                <a:gd name="T108" fmla="*/ 128 w 1382"/>
                <a:gd name="T109" fmla="*/ 399 h 559"/>
                <a:gd name="T110" fmla="*/ 144 w 1382"/>
                <a:gd name="T111" fmla="*/ 375 h 559"/>
                <a:gd name="T112" fmla="*/ 144 w 1382"/>
                <a:gd name="T113" fmla="*/ 319 h 559"/>
                <a:gd name="T114" fmla="*/ 128 w 1382"/>
                <a:gd name="T115" fmla="*/ 279 h 559"/>
                <a:gd name="T116" fmla="*/ 104 w 1382"/>
                <a:gd name="T117" fmla="*/ 239 h 559"/>
                <a:gd name="T118" fmla="*/ 56 w 1382"/>
                <a:gd name="T119" fmla="*/ 231 h 559"/>
                <a:gd name="T120" fmla="*/ 8 w 1382"/>
                <a:gd name="T121" fmla="*/ 215 h 559"/>
                <a:gd name="T122" fmla="*/ 0 w 1382"/>
                <a:gd name="T123" fmla="*/ 18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2" h="559">
                  <a:moveTo>
                    <a:pt x="8" y="183"/>
                  </a:moveTo>
                  <a:lnTo>
                    <a:pt x="24" y="183"/>
                  </a:lnTo>
                  <a:lnTo>
                    <a:pt x="40" y="175"/>
                  </a:lnTo>
                  <a:lnTo>
                    <a:pt x="56" y="175"/>
                  </a:lnTo>
                  <a:lnTo>
                    <a:pt x="64" y="151"/>
                  </a:lnTo>
                  <a:lnTo>
                    <a:pt x="104" y="143"/>
                  </a:lnTo>
                  <a:lnTo>
                    <a:pt x="128" y="127"/>
                  </a:lnTo>
                  <a:lnTo>
                    <a:pt x="144" y="119"/>
                  </a:lnTo>
                  <a:lnTo>
                    <a:pt x="144" y="111"/>
                  </a:lnTo>
                  <a:lnTo>
                    <a:pt x="176" y="111"/>
                  </a:lnTo>
                  <a:lnTo>
                    <a:pt x="184" y="96"/>
                  </a:lnTo>
                  <a:lnTo>
                    <a:pt x="200" y="96"/>
                  </a:lnTo>
                  <a:lnTo>
                    <a:pt x="231" y="96"/>
                  </a:lnTo>
                  <a:lnTo>
                    <a:pt x="255" y="96"/>
                  </a:lnTo>
                  <a:lnTo>
                    <a:pt x="263" y="111"/>
                  </a:lnTo>
                  <a:lnTo>
                    <a:pt x="271" y="111"/>
                  </a:lnTo>
                  <a:lnTo>
                    <a:pt x="287" y="119"/>
                  </a:lnTo>
                  <a:lnTo>
                    <a:pt x="295" y="127"/>
                  </a:lnTo>
                  <a:lnTo>
                    <a:pt x="327" y="143"/>
                  </a:lnTo>
                  <a:lnTo>
                    <a:pt x="327" y="127"/>
                  </a:lnTo>
                  <a:lnTo>
                    <a:pt x="383" y="127"/>
                  </a:lnTo>
                  <a:lnTo>
                    <a:pt x="423" y="119"/>
                  </a:lnTo>
                  <a:lnTo>
                    <a:pt x="431" y="111"/>
                  </a:lnTo>
                  <a:lnTo>
                    <a:pt x="431" y="96"/>
                  </a:lnTo>
                  <a:lnTo>
                    <a:pt x="423" y="96"/>
                  </a:lnTo>
                  <a:lnTo>
                    <a:pt x="423" y="72"/>
                  </a:lnTo>
                  <a:lnTo>
                    <a:pt x="423" y="56"/>
                  </a:lnTo>
                  <a:lnTo>
                    <a:pt x="423" y="48"/>
                  </a:lnTo>
                  <a:lnTo>
                    <a:pt x="423" y="40"/>
                  </a:lnTo>
                  <a:lnTo>
                    <a:pt x="431" y="16"/>
                  </a:lnTo>
                  <a:lnTo>
                    <a:pt x="455" y="8"/>
                  </a:lnTo>
                  <a:lnTo>
                    <a:pt x="479" y="8"/>
                  </a:lnTo>
                  <a:lnTo>
                    <a:pt x="519" y="8"/>
                  </a:lnTo>
                  <a:lnTo>
                    <a:pt x="543" y="8"/>
                  </a:lnTo>
                  <a:lnTo>
                    <a:pt x="567" y="16"/>
                  </a:lnTo>
                  <a:lnTo>
                    <a:pt x="583" y="16"/>
                  </a:lnTo>
                  <a:lnTo>
                    <a:pt x="583" y="40"/>
                  </a:lnTo>
                  <a:lnTo>
                    <a:pt x="583" y="40"/>
                  </a:lnTo>
                  <a:lnTo>
                    <a:pt x="599" y="48"/>
                  </a:lnTo>
                  <a:lnTo>
                    <a:pt x="599" y="56"/>
                  </a:lnTo>
                  <a:lnTo>
                    <a:pt x="615" y="72"/>
                  </a:lnTo>
                  <a:lnTo>
                    <a:pt x="615" y="96"/>
                  </a:lnTo>
                  <a:lnTo>
                    <a:pt x="631" y="96"/>
                  </a:lnTo>
                  <a:lnTo>
                    <a:pt x="647" y="96"/>
                  </a:lnTo>
                  <a:lnTo>
                    <a:pt x="655" y="96"/>
                  </a:lnTo>
                  <a:lnTo>
                    <a:pt x="679" y="72"/>
                  </a:lnTo>
                  <a:lnTo>
                    <a:pt x="703" y="56"/>
                  </a:lnTo>
                  <a:lnTo>
                    <a:pt x="711" y="56"/>
                  </a:lnTo>
                  <a:lnTo>
                    <a:pt x="727" y="56"/>
                  </a:lnTo>
                  <a:lnTo>
                    <a:pt x="759" y="56"/>
                  </a:lnTo>
                  <a:lnTo>
                    <a:pt x="767" y="56"/>
                  </a:lnTo>
                  <a:lnTo>
                    <a:pt x="831" y="96"/>
                  </a:lnTo>
                  <a:lnTo>
                    <a:pt x="894" y="96"/>
                  </a:lnTo>
                  <a:lnTo>
                    <a:pt x="910" y="96"/>
                  </a:lnTo>
                  <a:lnTo>
                    <a:pt x="918" y="96"/>
                  </a:lnTo>
                  <a:lnTo>
                    <a:pt x="958" y="96"/>
                  </a:lnTo>
                  <a:lnTo>
                    <a:pt x="982" y="72"/>
                  </a:lnTo>
                  <a:lnTo>
                    <a:pt x="1006" y="72"/>
                  </a:lnTo>
                  <a:lnTo>
                    <a:pt x="1022" y="56"/>
                  </a:lnTo>
                  <a:lnTo>
                    <a:pt x="1038" y="48"/>
                  </a:lnTo>
                  <a:lnTo>
                    <a:pt x="1054" y="40"/>
                  </a:lnTo>
                  <a:lnTo>
                    <a:pt x="1054" y="16"/>
                  </a:lnTo>
                  <a:lnTo>
                    <a:pt x="1078" y="0"/>
                  </a:lnTo>
                  <a:lnTo>
                    <a:pt x="1110" y="0"/>
                  </a:lnTo>
                  <a:lnTo>
                    <a:pt x="1126" y="8"/>
                  </a:lnTo>
                  <a:lnTo>
                    <a:pt x="1142" y="8"/>
                  </a:lnTo>
                  <a:lnTo>
                    <a:pt x="1174" y="8"/>
                  </a:lnTo>
                  <a:lnTo>
                    <a:pt x="1174" y="8"/>
                  </a:lnTo>
                  <a:lnTo>
                    <a:pt x="1182" y="8"/>
                  </a:lnTo>
                  <a:lnTo>
                    <a:pt x="1182" y="16"/>
                  </a:lnTo>
                  <a:lnTo>
                    <a:pt x="1174" y="40"/>
                  </a:lnTo>
                  <a:lnTo>
                    <a:pt x="1174" y="48"/>
                  </a:lnTo>
                  <a:lnTo>
                    <a:pt x="1174" y="72"/>
                  </a:lnTo>
                  <a:lnTo>
                    <a:pt x="1174" y="96"/>
                  </a:lnTo>
                  <a:lnTo>
                    <a:pt x="1174" y="111"/>
                  </a:lnTo>
                  <a:lnTo>
                    <a:pt x="1182" y="119"/>
                  </a:lnTo>
                  <a:lnTo>
                    <a:pt x="1206" y="111"/>
                  </a:lnTo>
                  <a:lnTo>
                    <a:pt x="1238" y="96"/>
                  </a:lnTo>
                  <a:lnTo>
                    <a:pt x="1246" y="96"/>
                  </a:lnTo>
                  <a:lnTo>
                    <a:pt x="1270" y="96"/>
                  </a:lnTo>
                  <a:lnTo>
                    <a:pt x="1286" y="96"/>
                  </a:lnTo>
                  <a:lnTo>
                    <a:pt x="1302" y="72"/>
                  </a:lnTo>
                  <a:lnTo>
                    <a:pt x="1318" y="72"/>
                  </a:lnTo>
                  <a:lnTo>
                    <a:pt x="1334" y="96"/>
                  </a:lnTo>
                  <a:lnTo>
                    <a:pt x="1342" y="96"/>
                  </a:lnTo>
                  <a:lnTo>
                    <a:pt x="1374" y="111"/>
                  </a:lnTo>
                  <a:lnTo>
                    <a:pt x="1382" y="119"/>
                  </a:lnTo>
                  <a:lnTo>
                    <a:pt x="1382" y="127"/>
                  </a:lnTo>
                  <a:lnTo>
                    <a:pt x="1374" y="143"/>
                  </a:lnTo>
                  <a:lnTo>
                    <a:pt x="1342" y="143"/>
                  </a:lnTo>
                  <a:lnTo>
                    <a:pt x="1334" y="143"/>
                  </a:lnTo>
                  <a:lnTo>
                    <a:pt x="1302" y="183"/>
                  </a:lnTo>
                  <a:lnTo>
                    <a:pt x="1286" y="183"/>
                  </a:lnTo>
                  <a:lnTo>
                    <a:pt x="1270" y="183"/>
                  </a:lnTo>
                  <a:lnTo>
                    <a:pt x="1246" y="183"/>
                  </a:lnTo>
                  <a:lnTo>
                    <a:pt x="1246" y="199"/>
                  </a:lnTo>
                  <a:lnTo>
                    <a:pt x="1246" y="215"/>
                  </a:lnTo>
                  <a:lnTo>
                    <a:pt x="1246" y="223"/>
                  </a:lnTo>
                  <a:lnTo>
                    <a:pt x="1246" y="223"/>
                  </a:lnTo>
                  <a:lnTo>
                    <a:pt x="1246" y="231"/>
                  </a:lnTo>
                  <a:lnTo>
                    <a:pt x="1222" y="239"/>
                  </a:lnTo>
                  <a:lnTo>
                    <a:pt x="1206" y="239"/>
                  </a:lnTo>
                  <a:lnTo>
                    <a:pt x="1182" y="271"/>
                  </a:lnTo>
                  <a:lnTo>
                    <a:pt x="1182" y="279"/>
                  </a:lnTo>
                  <a:lnTo>
                    <a:pt x="1174" y="279"/>
                  </a:lnTo>
                  <a:lnTo>
                    <a:pt x="1174" y="311"/>
                  </a:lnTo>
                  <a:lnTo>
                    <a:pt x="1142" y="319"/>
                  </a:lnTo>
                  <a:lnTo>
                    <a:pt x="1142" y="319"/>
                  </a:lnTo>
                  <a:lnTo>
                    <a:pt x="1126" y="311"/>
                  </a:lnTo>
                  <a:lnTo>
                    <a:pt x="1110" y="311"/>
                  </a:lnTo>
                  <a:lnTo>
                    <a:pt x="1086" y="311"/>
                  </a:lnTo>
                  <a:lnTo>
                    <a:pt x="1086" y="319"/>
                  </a:lnTo>
                  <a:lnTo>
                    <a:pt x="1086" y="335"/>
                  </a:lnTo>
                  <a:lnTo>
                    <a:pt x="1086" y="359"/>
                  </a:lnTo>
                  <a:lnTo>
                    <a:pt x="1086" y="375"/>
                  </a:lnTo>
                  <a:lnTo>
                    <a:pt x="1086" y="375"/>
                  </a:lnTo>
                  <a:lnTo>
                    <a:pt x="1110" y="383"/>
                  </a:lnTo>
                  <a:lnTo>
                    <a:pt x="1054" y="439"/>
                  </a:lnTo>
                  <a:lnTo>
                    <a:pt x="1022" y="463"/>
                  </a:lnTo>
                  <a:lnTo>
                    <a:pt x="982" y="479"/>
                  </a:lnTo>
                  <a:lnTo>
                    <a:pt x="958" y="479"/>
                  </a:lnTo>
                  <a:lnTo>
                    <a:pt x="958" y="479"/>
                  </a:lnTo>
                  <a:lnTo>
                    <a:pt x="918" y="495"/>
                  </a:lnTo>
                  <a:lnTo>
                    <a:pt x="910" y="495"/>
                  </a:lnTo>
                  <a:lnTo>
                    <a:pt x="894" y="503"/>
                  </a:lnTo>
                  <a:lnTo>
                    <a:pt x="862" y="511"/>
                  </a:lnTo>
                  <a:lnTo>
                    <a:pt x="831" y="551"/>
                  </a:lnTo>
                  <a:lnTo>
                    <a:pt x="815" y="559"/>
                  </a:lnTo>
                  <a:lnTo>
                    <a:pt x="807" y="559"/>
                  </a:lnTo>
                  <a:lnTo>
                    <a:pt x="775" y="559"/>
                  </a:lnTo>
                  <a:lnTo>
                    <a:pt x="759" y="551"/>
                  </a:lnTo>
                  <a:lnTo>
                    <a:pt x="743" y="551"/>
                  </a:lnTo>
                  <a:lnTo>
                    <a:pt x="711" y="543"/>
                  </a:lnTo>
                  <a:lnTo>
                    <a:pt x="703" y="543"/>
                  </a:lnTo>
                  <a:lnTo>
                    <a:pt x="695" y="511"/>
                  </a:lnTo>
                  <a:lnTo>
                    <a:pt x="679" y="511"/>
                  </a:lnTo>
                  <a:lnTo>
                    <a:pt x="647" y="511"/>
                  </a:lnTo>
                  <a:lnTo>
                    <a:pt x="615" y="511"/>
                  </a:lnTo>
                  <a:lnTo>
                    <a:pt x="583" y="511"/>
                  </a:lnTo>
                  <a:lnTo>
                    <a:pt x="551" y="543"/>
                  </a:lnTo>
                  <a:lnTo>
                    <a:pt x="543" y="543"/>
                  </a:lnTo>
                  <a:lnTo>
                    <a:pt x="503" y="511"/>
                  </a:lnTo>
                  <a:lnTo>
                    <a:pt x="479" y="511"/>
                  </a:lnTo>
                  <a:lnTo>
                    <a:pt x="455" y="511"/>
                  </a:lnTo>
                  <a:lnTo>
                    <a:pt x="455" y="543"/>
                  </a:lnTo>
                  <a:lnTo>
                    <a:pt x="431" y="543"/>
                  </a:lnTo>
                  <a:lnTo>
                    <a:pt x="423" y="511"/>
                  </a:lnTo>
                  <a:lnTo>
                    <a:pt x="391" y="511"/>
                  </a:lnTo>
                  <a:lnTo>
                    <a:pt x="383" y="495"/>
                  </a:lnTo>
                  <a:lnTo>
                    <a:pt x="367" y="479"/>
                  </a:lnTo>
                  <a:lnTo>
                    <a:pt x="359" y="463"/>
                  </a:lnTo>
                  <a:lnTo>
                    <a:pt x="359" y="455"/>
                  </a:lnTo>
                  <a:lnTo>
                    <a:pt x="343" y="447"/>
                  </a:lnTo>
                  <a:lnTo>
                    <a:pt x="327" y="439"/>
                  </a:lnTo>
                  <a:lnTo>
                    <a:pt x="295" y="439"/>
                  </a:lnTo>
                  <a:lnTo>
                    <a:pt x="295" y="423"/>
                  </a:lnTo>
                  <a:lnTo>
                    <a:pt x="287" y="423"/>
                  </a:lnTo>
                  <a:lnTo>
                    <a:pt x="271" y="407"/>
                  </a:lnTo>
                  <a:lnTo>
                    <a:pt x="263" y="407"/>
                  </a:lnTo>
                  <a:lnTo>
                    <a:pt x="255" y="407"/>
                  </a:lnTo>
                  <a:lnTo>
                    <a:pt x="200" y="407"/>
                  </a:lnTo>
                  <a:lnTo>
                    <a:pt x="184" y="407"/>
                  </a:lnTo>
                  <a:lnTo>
                    <a:pt x="160" y="399"/>
                  </a:lnTo>
                  <a:lnTo>
                    <a:pt x="144" y="399"/>
                  </a:lnTo>
                  <a:lnTo>
                    <a:pt x="128" y="399"/>
                  </a:lnTo>
                  <a:lnTo>
                    <a:pt x="128" y="383"/>
                  </a:lnTo>
                  <a:lnTo>
                    <a:pt x="144" y="375"/>
                  </a:lnTo>
                  <a:lnTo>
                    <a:pt x="144" y="375"/>
                  </a:lnTo>
                  <a:lnTo>
                    <a:pt x="144" y="359"/>
                  </a:lnTo>
                  <a:lnTo>
                    <a:pt x="144" y="335"/>
                  </a:lnTo>
                  <a:lnTo>
                    <a:pt x="144" y="319"/>
                  </a:lnTo>
                  <a:lnTo>
                    <a:pt x="144" y="311"/>
                  </a:lnTo>
                  <a:lnTo>
                    <a:pt x="128" y="287"/>
                  </a:lnTo>
                  <a:lnTo>
                    <a:pt x="128" y="279"/>
                  </a:lnTo>
                  <a:lnTo>
                    <a:pt x="120" y="279"/>
                  </a:lnTo>
                  <a:lnTo>
                    <a:pt x="120" y="271"/>
                  </a:lnTo>
                  <a:lnTo>
                    <a:pt x="104" y="239"/>
                  </a:lnTo>
                  <a:lnTo>
                    <a:pt x="96" y="239"/>
                  </a:lnTo>
                  <a:lnTo>
                    <a:pt x="64" y="239"/>
                  </a:lnTo>
                  <a:lnTo>
                    <a:pt x="56" y="231"/>
                  </a:lnTo>
                  <a:lnTo>
                    <a:pt x="40" y="223"/>
                  </a:lnTo>
                  <a:lnTo>
                    <a:pt x="24" y="215"/>
                  </a:lnTo>
                  <a:lnTo>
                    <a:pt x="8" y="215"/>
                  </a:lnTo>
                  <a:lnTo>
                    <a:pt x="8" y="199"/>
                  </a:lnTo>
                  <a:lnTo>
                    <a:pt x="0" y="183"/>
                  </a:lnTo>
                  <a:lnTo>
                    <a:pt x="0" y="183"/>
                  </a:lnTo>
                  <a:lnTo>
                    <a:pt x="8" y="183"/>
                  </a:lnTo>
                  <a:close/>
                </a:path>
              </a:pathLst>
            </a:custGeom>
            <a:solidFill>
              <a:srgbClr val="00CC00"/>
            </a:solidFill>
            <a:ln w="12700">
              <a:solidFill>
                <a:srgbClr val="339933"/>
              </a:solidFill>
              <a:prstDash val="solid"/>
              <a:round/>
              <a:headEnd/>
              <a:tailEnd/>
            </a:ln>
          </p:spPr>
          <p:txBody>
            <a:bodyPr/>
            <a:lstStyle/>
            <a:p>
              <a:endParaRPr lang="ja-JP" altLang="en-US"/>
            </a:p>
          </p:txBody>
        </p:sp>
      </p:grpSp>
      <p:sp>
        <p:nvSpPr>
          <p:cNvPr id="101455" name="Rectangle 79"/>
          <p:cNvSpPr>
            <a:spLocks noChangeArrowheads="1"/>
          </p:cNvSpPr>
          <p:nvPr/>
        </p:nvSpPr>
        <p:spPr bwMode="auto">
          <a:xfrm>
            <a:off x="2095500" y="4597400"/>
            <a:ext cx="46038" cy="165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56" name="Rectangle 80"/>
          <p:cNvSpPr>
            <a:spLocks noChangeArrowheads="1"/>
          </p:cNvSpPr>
          <p:nvPr/>
        </p:nvSpPr>
        <p:spPr bwMode="auto">
          <a:xfrm>
            <a:off x="2008188" y="4178300"/>
            <a:ext cx="46037" cy="203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57" name="Rectangle 81"/>
          <p:cNvSpPr>
            <a:spLocks noChangeArrowheads="1"/>
          </p:cNvSpPr>
          <p:nvPr/>
        </p:nvSpPr>
        <p:spPr bwMode="auto">
          <a:xfrm>
            <a:off x="2189163" y="4508500"/>
            <a:ext cx="47625" cy="5207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58" name="Rectangle 82"/>
          <p:cNvSpPr>
            <a:spLocks noChangeArrowheads="1"/>
          </p:cNvSpPr>
          <p:nvPr/>
        </p:nvSpPr>
        <p:spPr bwMode="auto">
          <a:xfrm>
            <a:off x="2317750" y="5181600"/>
            <a:ext cx="47625" cy="1270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59" name="Rectangle 83"/>
          <p:cNvSpPr>
            <a:spLocks noChangeArrowheads="1"/>
          </p:cNvSpPr>
          <p:nvPr/>
        </p:nvSpPr>
        <p:spPr bwMode="auto">
          <a:xfrm>
            <a:off x="2389188" y="5207000"/>
            <a:ext cx="46037" cy="1270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0" name="Rectangle 84"/>
          <p:cNvSpPr>
            <a:spLocks noChangeArrowheads="1"/>
          </p:cNvSpPr>
          <p:nvPr/>
        </p:nvSpPr>
        <p:spPr bwMode="auto">
          <a:xfrm>
            <a:off x="2552700" y="4953000"/>
            <a:ext cx="46038" cy="1778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1" name="Rectangle 85"/>
          <p:cNvSpPr>
            <a:spLocks noChangeArrowheads="1"/>
          </p:cNvSpPr>
          <p:nvPr/>
        </p:nvSpPr>
        <p:spPr bwMode="auto">
          <a:xfrm>
            <a:off x="2482850" y="5041900"/>
            <a:ext cx="46038" cy="1778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2" name="Rectangle 86"/>
          <p:cNvSpPr>
            <a:spLocks noChangeArrowheads="1"/>
          </p:cNvSpPr>
          <p:nvPr/>
        </p:nvSpPr>
        <p:spPr bwMode="auto">
          <a:xfrm>
            <a:off x="2628900" y="4718050"/>
            <a:ext cx="46038" cy="2159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3" name="Rectangle 87"/>
          <p:cNvSpPr>
            <a:spLocks noChangeArrowheads="1"/>
          </p:cNvSpPr>
          <p:nvPr/>
        </p:nvSpPr>
        <p:spPr bwMode="auto">
          <a:xfrm>
            <a:off x="2657475" y="4356100"/>
            <a:ext cx="47625" cy="3048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4" name="Rectangle 88"/>
          <p:cNvSpPr>
            <a:spLocks noChangeArrowheads="1"/>
          </p:cNvSpPr>
          <p:nvPr/>
        </p:nvSpPr>
        <p:spPr bwMode="auto">
          <a:xfrm>
            <a:off x="2728913" y="4114800"/>
            <a:ext cx="46037" cy="584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5" name="Rectangle 89"/>
          <p:cNvSpPr>
            <a:spLocks noChangeArrowheads="1"/>
          </p:cNvSpPr>
          <p:nvPr/>
        </p:nvSpPr>
        <p:spPr bwMode="auto">
          <a:xfrm>
            <a:off x="2798763" y="4025900"/>
            <a:ext cx="47625" cy="6350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6" name="Rectangle 90"/>
          <p:cNvSpPr>
            <a:spLocks noChangeArrowheads="1"/>
          </p:cNvSpPr>
          <p:nvPr/>
        </p:nvSpPr>
        <p:spPr bwMode="auto">
          <a:xfrm>
            <a:off x="2881313" y="4432300"/>
            <a:ext cx="46037" cy="1397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7" name="Rectangle 91"/>
          <p:cNvSpPr>
            <a:spLocks noChangeArrowheads="1"/>
          </p:cNvSpPr>
          <p:nvPr/>
        </p:nvSpPr>
        <p:spPr bwMode="auto">
          <a:xfrm>
            <a:off x="2974975" y="4375150"/>
            <a:ext cx="46038" cy="1397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8" name="Rectangle 92"/>
          <p:cNvSpPr>
            <a:spLocks noChangeArrowheads="1"/>
          </p:cNvSpPr>
          <p:nvPr/>
        </p:nvSpPr>
        <p:spPr bwMode="auto">
          <a:xfrm>
            <a:off x="3074988" y="3625850"/>
            <a:ext cx="46037" cy="787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69" name="Rectangle 93"/>
          <p:cNvSpPr>
            <a:spLocks noChangeArrowheads="1"/>
          </p:cNvSpPr>
          <p:nvPr/>
        </p:nvSpPr>
        <p:spPr bwMode="auto">
          <a:xfrm>
            <a:off x="3144838" y="4362450"/>
            <a:ext cx="46037" cy="25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0" name="Rectangle 94"/>
          <p:cNvSpPr>
            <a:spLocks noChangeArrowheads="1"/>
          </p:cNvSpPr>
          <p:nvPr/>
        </p:nvSpPr>
        <p:spPr bwMode="auto">
          <a:xfrm>
            <a:off x="3273425" y="4279900"/>
            <a:ext cx="47625" cy="635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1" name="Rectangle 95"/>
          <p:cNvSpPr>
            <a:spLocks noChangeArrowheads="1"/>
          </p:cNvSpPr>
          <p:nvPr/>
        </p:nvSpPr>
        <p:spPr bwMode="auto">
          <a:xfrm>
            <a:off x="3357563" y="3836988"/>
            <a:ext cx="46037" cy="368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2" name="Rectangle 96"/>
          <p:cNvSpPr>
            <a:spLocks noChangeArrowheads="1"/>
          </p:cNvSpPr>
          <p:nvPr/>
        </p:nvSpPr>
        <p:spPr bwMode="auto">
          <a:xfrm>
            <a:off x="6518275" y="6186488"/>
            <a:ext cx="46038" cy="25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3" name="Freeform 97"/>
          <p:cNvSpPr>
            <a:spLocks/>
          </p:cNvSpPr>
          <p:nvPr/>
        </p:nvSpPr>
        <p:spPr bwMode="auto">
          <a:xfrm>
            <a:off x="4370388" y="4321175"/>
            <a:ext cx="292100" cy="266700"/>
          </a:xfrm>
          <a:custGeom>
            <a:avLst/>
            <a:gdLst>
              <a:gd name="T0" fmla="*/ 0 w 200"/>
              <a:gd name="T1" fmla="*/ 0 h 168"/>
              <a:gd name="T2" fmla="*/ 0 w 200"/>
              <a:gd name="T3" fmla="*/ 0 h 168"/>
              <a:gd name="T4" fmla="*/ 192 w 200"/>
              <a:gd name="T5" fmla="*/ 168 h 168"/>
              <a:gd name="T6" fmla="*/ 200 w 200"/>
              <a:gd name="T7" fmla="*/ 168 h 168"/>
              <a:gd name="T8" fmla="*/ 0 w 200"/>
              <a:gd name="T9" fmla="*/ 0 h 168"/>
            </a:gdLst>
            <a:ahLst/>
            <a:cxnLst>
              <a:cxn ang="0">
                <a:pos x="T0" y="T1"/>
              </a:cxn>
              <a:cxn ang="0">
                <a:pos x="T2" y="T3"/>
              </a:cxn>
              <a:cxn ang="0">
                <a:pos x="T4" y="T5"/>
              </a:cxn>
              <a:cxn ang="0">
                <a:pos x="T6" y="T7"/>
              </a:cxn>
              <a:cxn ang="0">
                <a:pos x="T8" y="T9"/>
              </a:cxn>
            </a:cxnLst>
            <a:rect l="0" t="0" r="r" b="b"/>
            <a:pathLst>
              <a:path w="200" h="168">
                <a:moveTo>
                  <a:pt x="0" y="0"/>
                </a:moveTo>
                <a:lnTo>
                  <a:pt x="0" y="0"/>
                </a:lnTo>
                <a:lnTo>
                  <a:pt x="192" y="168"/>
                </a:lnTo>
                <a:lnTo>
                  <a:pt x="200" y="168"/>
                </a:lnTo>
                <a:lnTo>
                  <a:pt x="0" y="0"/>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1474" name="Rectangle 98"/>
          <p:cNvSpPr>
            <a:spLocks noChangeArrowheads="1"/>
          </p:cNvSpPr>
          <p:nvPr/>
        </p:nvSpPr>
        <p:spPr bwMode="auto">
          <a:xfrm>
            <a:off x="5113338" y="6391275"/>
            <a:ext cx="47625" cy="76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5" name="Rectangle 99"/>
          <p:cNvSpPr>
            <a:spLocks noChangeArrowheads="1"/>
          </p:cNvSpPr>
          <p:nvPr/>
        </p:nvSpPr>
        <p:spPr bwMode="auto">
          <a:xfrm>
            <a:off x="6186488" y="5235575"/>
            <a:ext cx="47625" cy="25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6" name="Rectangle 100"/>
          <p:cNvSpPr>
            <a:spLocks noChangeArrowheads="1"/>
          </p:cNvSpPr>
          <p:nvPr/>
        </p:nvSpPr>
        <p:spPr bwMode="auto">
          <a:xfrm>
            <a:off x="6140450" y="5248275"/>
            <a:ext cx="46038" cy="38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7" name="Rectangle 101"/>
          <p:cNvSpPr>
            <a:spLocks noChangeArrowheads="1"/>
          </p:cNvSpPr>
          <p:nvPr/>
        </p:nvSpPr>
        <p:spPr bwMode="auto">
          <a:xfrm>
            <a:off x="4697413" y="5343525"/>
            <a:ext cx="47625" cy="1016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8" name="Rectangle 102"/>
          <p:cNvSpPr>
            <a:spLocks noChangeArrowheads="1"/>
          </p:cNvSpPr>
          <p:nvPr/>
        </p:nvSpPr>
        <p:spPr bwMode="auto">
          <a:xfrm>
            <a:off x="5846763" y="3775075"/>
            <a:ext cx="47625" cy="25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79" name="Rectangle 103"/>
          <p:cNvSpPr>
            <a:spLocks noChangeArrowheads="1"/>
          </p:cNvSpPr>
          <p:nvPr/>
        </p:nvSpPr>
        <p:spPr bwMode="auto">
          <a:xfrm>
            <a:off x="5905500" y="3724275"/>
            <a:ext cx="46038" cy="25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0" name="Rectangle 104"/>
          <p:cNvSpPr>
            <a:spLocks noChangeArrowheads="1"/>
          </p:cNvSpPr>
          <p:nvPr/>
        </p:nvSpPr>
        <p:spPr bwMode="auto">
          <a:xfrm>
            <a:off x="6010275" y="3521075"/>
            <a:ext cx="47625" cy="25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1" name="Freeform 105"/>
          <p:cNvSpPr>
            <a:spLocks/>
          </p:cNvSpPr>
          <p:nvPr/>
        </p:nvSpPr>
        <p:spPr bwMode="auto">
          <a:xfrm>
            <a:off x="4275138" y="4651375"/>
            <a:ext cx="258762" cy="25400"/>
          </a:xfrm>
          <a:custGeom>
            <a:avLst/>
            <a:gdLst>
              <a:gd name="T0" fmla="*/ 176 w 176"/>
              <a:gd name="T1" fmla="*/ 16 h 16"/>
              <a:gd name="T2" fmla="*/ 176 w 176"/>
              <a:gd name="T3" fmla="*/ 16 h 16"/>
              <a:gd name="T4" fmla="*/ 0 w 176"/>
              <a:gd name="T5" fmla="*/ 0 h 16"/>
              <a:gd name="T6" fmla="*/ 0 w 176"/>
              <a:gd name="T7" fmla="*/ 0 h 16"/>
              <a:gd name="T8" fmla="*/ 176 w 176"/>
              <a:gd name="T9" fmla="*/ 16 h 16"/>
            </a:gdLst>
            <a:ahLst/>
            <a:cxnLst>
              <a:cxn ang="0">
                <a:pos x="T0" y="T1"/>
              </a:cxn>
              <a:cxn ang="0">
                <a:pos x="T2" y="T3"/>
              </a:cxn>
              <a:cxn ang="0">
                <a:pos x="T4" y="T5"/>
              </a:cxn>
              <a:cxn ang="0">
                <a:pos x="T6" y="T7"/>
              </a:cxn>
              <a:cxn ang="0">
                <a:pos x="T8" y="T9"/>
              </a:cxn>
            </a:cxnLst>
            <a:rect l="0" t="0" r="r" b="b"/>
            <a:pathLst>
              <a:path w="176" h="16">
                <a:moveTo>
                  <a:pt x="176" y="16"/>
                </a:moveTo>
                <a:lnTo>
                  <a:pt x="176" y="16"/>
                </a:lnTo>
                <a:lnTo>
                  <a:pt x="0" y="0"/>
                </a:lnTo>
                <a:lnTo>
                  <a:pt x="0" y="0"/>
                </a:lnTo>
                <a:lnTo>
                  <a:pt x="176" y="16"/>
                </a:lnTo>
                <a:close/>
              </a:path>
            </a:pathLst>
          </a:custGeom>
          <a:solidFill>
            <a:srgbClr val="FF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1482" name="Rectangle 106"/>
          <p:cNvSpPr>
            <a:spLocks noChangeArrowheads="1"/>
          </p:cNvSpPr>
          <p:nvPr/>
        </p:nvSpPr>
        <p:spPr bwMode="auto">
          <a:xfrm>
            <a:off x="6784975" y="4524375"/>
            <a:ext cx="46038" cy="2286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3" name="Rectangle 107"/>
          <p:cNvSpPr>
            <a:spLocks noChangeArrowheads="1"/>
          </p:cNvSpPr>
          <p:nvPr/>
        </p:nvSpPr>
        <p:spPr bwMode="auto">
          <a:xfrm>
            <a:off x="6713538" y="4562475"/>
            <a:ext cx="47625" cy="38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4" name="Rectangle 108"/>
          <p:cNvSpPr>
            <a:spLocks noChangeArrowheads="1"/>
          </p:cNvSpPr>
          <p:nvPr/>
        </p:nvSpPr>
        <p:spPr bwMode="auto">
          <a:xfrm>
            <a:off x="6256338" y="3670300"/>
            <a:ext cx="47625" cy="8509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5" name="Rectangle 109"/>
          <p:cNvSpPr>
            <a:spLocks noChangeArrowheads="1"/>
          </p:cNvSpPr>
          <p:nvPr/>
        </p:nvSpPr>
        <p:spPr bwMode="auto">
          <a:xfrm>
            <a:off x="6315075" y="4254500"/>
            <a:ext cx="47625" cy="2667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6" name="Rectangle 110"/>
          <p:cNvSpPr>
            <a:spLocks noChangeArrowheads="1"/>
          </p:cNvSpPr>
          <p:nvPr/>
        </p:nvSpPr>
        <p:spPr bwMode="auto">
          <a:xfrm>
            <a:off x="6362700" y="4089400"/>
            <a:ext cx="46038" cy="4318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7" name="Rectangle 111"/>
          <p:cNvSpPr>
            <a:spLocks noChangeArrowheads="1"/>
          </p:cNvSpPr>
          <p:nvPr/>
        </p:nvSpPr>
        <p:spPr bwMode="auto">
          <a:xfrm>
            <a:off x="6421438" y="3530600"/>
            <a:ext cx="58737" cy="9906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88" name="Rectangle 112"/>
          <p:cNvSpPr>
            <a:spLocks noChangeArrowheads="1"/>
          </p:cNvSpPr>
          <p:nvPr/>
        </p:nvSpPr>
        <p:spPr bwMode="auto">
          <a:xfrm>
            <a:off x="6584950" y="4752975"/>
            <a:ext cx="47625" cy="50800"/>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1489" name="Group 113"/>
          <p:cNvGrpSpPr>
            <a:grpSpLocks/>
          </p:cNvGrpSpPr>
          <p:nvPr/>
        </p:nvGrpSpPr>
        <p:grpSpPr bwMode="auto">
          <a:xfrm>
            <a:off x="4956175" y="3927475"/>
            <a:ext cx="222250" cy="215900"/>
            <a:chOff x="2958" y="2258"/>
            <a:chExt cx="152" cy="136"/>
          </a:xfrm>
        </p:grpSpPr>
        <p:sp>
          <p:nvSpPr>
            <p:cNvPr id="101490" name="Rectangle 114"/>
            <p:cNvSpPr>
              <a:spLocks noChangeArrowheads="1"/>
            </p:cNvSpPr>
            <p:nvPr/>
          </p:nvSpPr>
          <p:spPr bwMode="auto">
            <a:xfrm>
              <a:off x="3038" y="2258"/>
              <a:ext cx="32" cy="136"/>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1491" name="Group 115"/>
            <p:cNvGrpSpPr>
              <a:grpSpLocks/>
            </p:cNvGrpSpPr>
            <p:nvPr/>
          </p:nvGrpSpPr>
          <p:grpSpPr bwMode="auto">
            <a:xfrm>
              <a:off x="2958" y="2298"/>
              <a:ext cx="152" cy="96"/>
              <a:chOff x="2958" y="2298"/>
              <a:chExt cx="152" cy="96"/>
            </a:xfrm>
          </p:grpSpPr>
          <p:sp>
            <p:nvSpPr>
              <p:cNvPr id="101492" name="Rectangle 116"/>
              <p:cNvSpPr>
                <a:spLocks noChangeArrowheads="1"/>
              </p:cNvSpPr>
              <p:nvPr/>
            </p:nvSpPr>
            <p:spPr bwMode="auto">
              <a:xfrm>
                <a:off x="2958" y="2354"/>
                <a:ext cx="32" cy="4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93" name="Rectangle 117"/>
              <p:cNvSpPr>
                <a:spLocks noChangeArrowheads="1"/>
              </p:cNvSpPr>
              <p:nvPr/>
            </p:nvSpPr>
            <p:spPr bwMode="auto">
              <a:xfrm>
                <a:off x="2998" y="2370"/>
                <a:ext cx="32" cy="24"/>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94" name="Rectangle 118"/>
              <p:cNvSpPr>
                <a:spLocks noChangeArrowheads="1"/>
              </p:cNvSpPr>
              <p:nvPr/>
            </p:nvSpPr>
            <p:spPr bwMode="auto">
              <a:xfrm>
                <a:off x="3078" y="2298"/>
                <a:ext cx="32" cy="96"/>
              </a:xfrm>
              <a:prstGeom prst="rect">
                <a:avLst/>
              </a:prstGeom>
              <a:solidFill>
                <a:srgbClr val="FF0066"/>
              </a:solidFill>
              <a:ln w="12700">
                <a:solidFill>
                  <a:srgbClr val="000000"/>
                </a:solidFill>
                <a:miter lim="800000"/>
                <a:headEnd/>
                <a:tailEnd/>
              </a:ln>
            </p:spPr>
            <p:txBody>
              <a:bodyPr/>
              <a:lstStyle/>
              <a:p>
                <a:endParaRPr lang="ja-JP" altLang="en-US"/>
              </a:p>
            </p:txBody>
          </p:sp>
        </p:grpSp>
      </p:grpSp>
      <p:sp>
        <p:nvSpPr>
          <p:cNvPr id="101495" name="Rectangle 119"/>
          <p:cNvSpPr>
            <a:spLocks noChangeArrowheads="1"/>
          </p:cNvSpPr>
          <p:nvPr/>
        </p:nvSpPr>
        <p:spPr bwMode="auto">
          <a:xfrm>
            <a:off x="5002213" y="4168775"/>
            <a:ext cx="47625" cy="76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96" name="Rectangle 120"/>
          <p:cNvSpPr>
            <a:spLocks noChangeArrowheads="1"/>
          </p:cNvSpPr>
          <p:nvPr/>
        </p:nvSpPr>
        <p:spPr bwMode="auto">
          <a:xfrm>
            <a:off x="4956175" y="4270375"/>
            <a:ext cx="46038" cy="76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97" name="Rectangle 121"/>
          <p:cNvSpPr>
            <a:spLocks noChangeArrowheads="1"/>
          </p:cNvSpPr>
          <p:nvPr/>
        </p:nvSpPr>
        <p:spPr bwMode="auto">
          <a:xfrm>
            <a:off x="5132388" y="4321175"/>
            <a:ext cx="46037" cy="241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98" name="Rectangle 122"/>
          <p:cNvSpPr>
            <a:spLocks noChangeArrowheads="1"/>
          </p:cNvSpPr>
          <p:nvPr/>
        </p:nvSpPr>
        <p:spPr bwMode="auto">
          <a:xfrm>
            <a:off x="5330825" y="4752975"/>
            <a:ext cx="47625" cy="38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499" name="Rectangle 123"/>
          <p:cNvSpPr>
            <a:spLocks noChangeArrowheads="1"/>
          </p:cNvSpPr>
          <p:nvPr/>
        </p:nvSpPr>
        <p:spPr bwMode="auto">
          <a:xfrm>
            <a:off x="5295900" y="4943475"/>
            <a:ext cx="46038" cy="76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00" name="Rectangle 124"/>
          <p:cNvSpPr>
            <a:spLocks noChangeArrowheads="1"/>
          </p:cNvSpPr>
          <p:nvPr/>
        </p:nvSpPr>
        <p:spPr bwMode="auto">
          <a:xfrm>
            <a:off x="4876800" y="4562475"/>
            <a:ext cx="46038" cy="533400"/>
          </a:xfrm>
          <a:prstGeom prst="rect">
            <a:avLst/>
          </a:prstGeom>
          <a:solidFill>
            <a:srgbClr val="FF0000"/>
          </a:solidFill>
          <a:ln w="12700">
            <a:solidFill>
              <a:srgbClr val="000000"/>
            </a:solidFill>
            <a:miter lim="800000"/>
            <a:headEnd/>
            <a:tailEnd/>
          </a:ln>
        </p:spPr>
        <p:txBody>
          <a:bodyPr/>
          <a:lstStyle/>
          <a:p>
            <a:endParaRPr lang="ja-JP" altLang="en-US"/>
          </a:p>
        </p:txBody>
      </p:sp>
      <p:sp>
        <p:nvSpPr>
          <p:cNvPr id="101501" name="Rectangle 125"/>
          <p:cNvSpPr>
            <a:spLocks noChangeArrowheads="1"/>
          </p:cNvSpPr>
          <p:nvPr/>
        </p:nvSpPr>
        <p:spPr bwMode="auto">
          <a:xfrm>
            <a:off x="4662488" y="4784725"/>
            <a:ext cx="47625" cy="152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02" name="Rectangle 126"/>
          <p:cNvSpPr>
            <a:spLocks noChangeArrowheads="1"/>
          </p:cNvSpPr>
          <p:nvPr/>
        </p:nvSpPr>
        <p:spPr bwMode="auto">
          <a:xfrm>
            <a:off x="4616450" y="4283075"/>
            <a:ext cx="46038" cy="660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03" name="Rectangle 127"/>
          <p:cNvSpPr>
            <a:spLocks noChangeArrowheads="1"/>
          </p:cNvSpPr>
          <p:nvPr/>
        </p:nvSpPr>
        <p:spPr bwMode="auto">
          <a:xfrm>
            <a:off x="4527550" y="4092575"/>
            <a:ext cx="47625" cy="8509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04" name="Rectangle 128"/>
          <p:cNvSpPr>
            <a:spLocks noChangeArrowheads="1"/>
          </p:cNvSpPr>
          <p:nvPr/>
        </p:nvSpPr>
        <p:spPr bwMode="auto">
          <a:xfrm>
            <a:off x="4568825" y="4670425"/>
            <a:ext cx="47625" cy="2667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05" name="Rectangle 129"/>
          <p:cNvSpPr>
            <a:spLocks noChangeArrowheads="1"/>
          </p:cNvSpPr>
          <p:nvPr/>
        </p:nvSpPr>
        <p:spPr bwMode="auto">
          <a:xfrm>
            <a:off x="4468813" y="3514725"/>
            <a:ext cx="47625" cy="1422400"/>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1506" name="Group 130"/>
          <p:cNvGrpSpPr>
            <a:grpSpLocks/>
          </p:cNvGrpSpPr>
          <p:nvPr/>
        </p:nvGrpSpPr>
        <p:grpSpPr bwMode="auto">
          <a:xfrm>
            <a:off x="4181475" y="4384675"/>
            <a:ext cx="293688" cy="685800"/>
            <a:chOff x="2406" y="2690"/>
            <a:chExt cx="200" cy="432"/>
          </a:xfrm>
        </p:grpSpPr>
        <p:sp>
          <p:nvSpPr>
            <p:cNvPr id="101507" name="Rectangle 131"/>
            <p:cNvSpPr>
              <a:spLocks noChangeArrowheads="1"/>
            </p:cNvSpPr>
            <p:nvPr/>
          </p:nvSpPr>
          <p:spPr bwMode="auto">
            <a:xfrm>
              <a:off x="2574" y="3054"/>
              <a:ext cx="32" cy="64"/>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1508" name="Group 132"/>
            <p:cNvGrpSpPr>
              <a:grpSpLocks/>
            </p:cNvGrpSpPr>
            <p:nvPr/>
          </p:nvGrpSpPr>
          <p:grpSpPr bwMode="auto">
            <a:xfrm>
              <a:off x="2446" y="2690"/>
              <a:ext cx="100" cy="432"/>
              <a:chOff x="2446" y="2402"/>
              <a:chExt cx="100" cy="432"/>
            </a:xfrm>
          </p:grpSpPr>
          <p:sp>
            <p:nvSpPr>
              <p:cNvPr id="101509" name="Rectangle 133"/>
              <p:cNvSpPr>
                <a:spLocks noChangeArrowheads="1"/>
              </p:cNvSpPr>
              <p:nvPr/>
            </p:nvSpPr>
            <p:spPr bwMode="auto">
              <a:xfrm>
                <a:off x="2514" y="2402"/>
                <a:ext cx="32" cy="43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0" name="Rectangle 134"/>
              <p:cNvSpPr>
                <a:spLocks noChangeArrowheads="1"/>
              </p:cNvSpPr>
              <p:nvPr/>
            </p:nvSpPr>
            <p:spPr bwMode="auto">
              <a:xfrm>
                <a:off x="2446" y="2698"/>
                <a:ext cx="32" cy="13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1" name="Rectangle 135"/>
              <p:cNvSpPr>
                <a:spLocks noChangeArrowheads="1"/>
              </p:cNvSpPr>
              <p:nvPr/>
            </p:nvSpPr>
            <p:spPr bwMode="auto">
              <a:xfrm>
                <a:off x="2474" y="2738"/>
                <a:ext cx="32" cy="96"/>
              </a:xfrm>
              <a:prstGeom prst="rect">
                <a:avLst/>
              </a:prstGeom>
              <a:solidFill>
                <a:srgbClr val="FF0066"/>
              </a:solidFill>
              <a:ln w="12700">
                <a:solidFill>
                  <a:srgbClr val="000000"/>
                </a:solidFill>
                <a:miter lim="800000"/>
                <a:headEnd/>
                <a:tailEnd/>
              </a:ln>
            </p:spPr>
            <p:txBody>
              <a:bodyPr/>
              <a:lstStyle/>
              <a:p>
                <a:endParaRPr lang="ja-JP" altLang="en-US"/>
              </a:p>
            </p:txBody>
          </p:sp>
        </p:grpSp>
        <p:sp>
          <p:nvSpPr>
            <p:cNvPr id="101512" name="Rectangle 136"/>
            <p:cNvSpPr>
              <a:spLocks noChangeArrowheads="1"/>
            </p:cNvSpPr>
            <p:nvPr/>
          </p:nvSpPr>
          <p:spPr bwMode="auto">
            <a:xfrm>
              <a:off x="2406" y="3026"/>
              <a:ext cx="32" cy="96"/>
            </a:xfrm>
            <a:prstGeom prst="rect">
              <a:avLst/>
            </a:prstGeom>
            <a:solidFill>
              <a:srgbClr val="FF0066"/>
            </a:solidFill>
            <a:ln w="12700">
              <a:solidFill>
                <a:srgbClr val="000000"/>
              </a:solidFill>
              <a:miter lim="800000"/>
              <a:headEnd/>
              <a:tailEnd/>
            </a:ln>
          </p:spPr>
          <p:txBody>
            <a:bodyPr/>
            <a:lstStyle/>
            <a:p>
              <a:endParaRPr lang="ja-JP" altLang="en-US"/>
            </a:p>
          </p:txBody>
        </p:sp>
      </p:grpSp>
      <p:sp>
        <p:nvSpPr>
          <p:cNvPr id="101513" name="Rectangle 137"/>
          <p:cNvSpPr>
            <a:spLocks noChangeArrowheads="1"/>
          </p:cNvSpPr>
          <p:nvPr/>
        </p:nvSpPr>
        <p:spPr bwMode="auto">
          <a:xfrm>
            <a:off x="4381500" y="4956175"/>
            <a:ext cx="34925" cy="1016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4" name="Rectangle 138"/>
          <p:cNvSpPr>
            <a:spLocks noChangeArrowheads="1"/>
          </p:cNvSpPr>
          <p:nvPr/>
        </p:nvSpPr>
        <p:spPr bwMode="auto">
          <a:xfrm>
            <a:off x="4346575" y="5248275"/>
            <a:ext cx="34925" cy="635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5" name="Rectangle 139"/>
          <p:cNvSpPr>
            <a:spLocks noChangeArrowheads="1"/>
          </p:cNvSpPr>
          <p:nvPr/>
        </p:nvSpPr>
        <p:spPr bwMode="auto">
          <a:xfrm>
            <a:off x="4387850" y="5260975"/>
            <a:ext cx="34925" cy="635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6" name="Rectangle 140"/>
          <p:cNvSpPr>
            <a:spLocks noChangeArrowheads="1"/>
          </p:cNvSpPr>
          <p:nvPr/>
        </p:nvSpPr>
        <p:spPr bwMode="auto">
          <a:xfrm>
            <a:off x="5360988" y="6245225"/>
            <a:ext cx="46037" cy="2286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7" name="Rectangle 141"/>
          <p:cNvSpPr>
            <a:spLocks noChangeArrowheads="1"/>
          </p:cNvSpPr>
          <p:nvPr/>
        </p:nvSpPr>
        <p:spPr bwMode="auto">
          <a:xfrm>
            <a:off x="5302250" y="6296025"/>
            <a:ext cx="46038" cy="165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8" name="Rectangle 142"/>
          <p:cNvSpPr>
            <a:spLocks noChangeArrowheads="1"/>
          </p:cNvSpPr>
          <p:nvPr/>
        </p:nvSpPr>
        <p:spPr bwMode="auto">
          <a:xfrm>
            <a:off x="5248275" y="6251575"/>
            <a:ext cx="47625" cy="203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19" name="Rectangle 143"/>
          <p:cNvSpPr>
            <a:spLocks noChangeArrowheads="1"/>
          </p:cNvSpPr>
          <p:nvPr/>
        </p:nvSpPr>
        <p:spPr bwMode="auto">
          <a:xfrm>
            <a:off x="5184775" y="6492875"/>
            <a:ext cx="46038" cy="76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20" name="Rectangle 144"/>
          <p:cNvSpPr>
            <a:spLocks noChangeArrowheads="1"/>
          </p:cNvSpPr>
          <p:nvPr/>
        </p:nvSpPr>
        <p:spPr bwMode="auto">
          <a:xfrm>
            <a:off x="4257675" y="5451475"/>
            <a:ext cx="47625" cy="1524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21" name="Rectangle 145"/>
          <p:cNvSpPr>
            <a:spLocks noChangeArrowheads="1"/>
          </p:cNvSpPr>
          <p:nvPr/>
        </p:nvSpPr>
        <p:spPr bwMode="auto">
          <a:xfrm>
            <a:off x="5749925" y="6416675"/>
            <a:ext cx="47625" cy="635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22" name="Rectangle 146"/>
          <p:cNvSpPr>
            <a:spLocks noChangeArrowheads="1"/>
          </p:cNvSpPr>
          <p:nvPr/>
        </p:nvSpPr>
        <p:spPr bwMode="auto">
          <a:xfrm>
            <a:off x="4884738" y="5819775"/>
            <a:ext cx="47625" cy="508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23" name="Rectangle 147"/>
          <p:cNvSpPr>
            <a:spLocks noChangeArrowheads="1"/>
          </p:cNvSpPr>
          <p:nvPr/>
        </p:nvSpPr>
        <p:spPr bwMode="auto">
          <a:xfrm>
            <a:off x="4481513" y="5305425"/>
            <a:ext cx="46037" cy="368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24" name="Rectangle 148"/>
          <p:cNvSpPr>
            <a:spLocks noChangeArrowheads="1"/>
          </p:cNvSpPr>
          <p:nvPr/>
        </p:nvSpPr>
        <p:spPr bwMode="auto">
          <a:xfrm>
            <a:off x="4540250" y="5330825"/>
            <a:ext cx="46038" cy="3429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25" name="Text Box 149"/>
          <p:cNvSpPr txBox="1">
            <a:spLocks noChangeArrowheads="1"/>
          </p:cNvSpPr>
          <p:nvPr/>
        </p:nvSpPr>
        <p:spPr bwMode="auto">
          <a:xfrm>
            <a:off x="4451350" y="4970463"/>
            <a:ext cx="4000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000" b="1"/>
              <a:t>N.D</a:t>
            </a:r>
          </a:p>
        </p:txBody>
      </p:sp>
      <p:sp>
        <p:nvSpPr>
          <p:cNvPr id="101526" name="Line 150"/>
          <p:cNvSpPr>
            <a:spLocks noChangeShapeType="1"/>
          </p:cNvSpPr>
          <p:nvPr/>
        </p:nvSpPr>
        <p:spPr bwMode="auto">
          <a:xfrm>
            <a:off x="4537075" y="5143500"/>
            <a:ext cx="233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27" name="Line 151"/>
          <p:cNvSpPr>
            <a:spLocks noChangeShapeType="1"/>
          </p:cNvSpPr>
          <p:nvPr/>
        </p:nvSpPr>
        <p:spPr bwMode="auto">
          <a:xfrm flipH="1">
            <a:off x="4783138" y="5003800"/>
            <a:ext cx="23812"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1528" name="Group 152"/>
          <p:cNvGrpSpPr>
            <a:grpSpLocks/>
          </p:cNvGrpSpPr>
          <p:nvPr/>
        </p:nvGrpSpPr>
        <p:grpSpPr bwMode="auto">
          <a:xfrm>
            <a:off x="4829175" y="3149600"/>
            <a:ext cx="469900" cy="558800"/>
            <a:chOff x="2536" y="1544"/>
            <a:chExt cx="320" cy="352"/>
          </a:xfrm>
        </p:grpSpPr>
        <p:sp>
          <p:nvSpPr>
            <p:cNvPr id="101529" name="Rectangle 153"/>
            <p:cNvSpPr>
              <a:spLocks noChangeArrowheads="1"/>
            </p:cNvSpPr>
            <p:nvPr/>
          </p:nvSpPr>
          <p:spPr bwMode="auto">
            <a:xfrm>
              <a:off x="2792" y="1792"/>
              <a:ext cx="32" cy="104"/>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1530" name="Group 154"/>
            <p:cNvGrpSpPr>
              <a:grpSpLocks/>
            </p:cNvGrpSpPr>
            <p:nvPr/>
          </p:nvGrpSpPr>
          <p:grpSpPr bwMode="auto">
            <a:xfrm>
              <a:off x="2536" y="1544"/>
              <a:ext cx="320" cy="352"/>
              <a:chOff x="2536" y="1544"/>
              <a:chExt cx="320" cy="352"/>
            </a:xfrm>
          </p:grpSpPr>
          <p:sp>
            <p:nvSpPr>
              <p:cNvPr id="101531" name="Rectangle 155"/>
              <p:cNvSpPr>
                <a:spLocks noChangeArrowheads="1"/>
              </p:cNvSpPr>
              <p:nvPr/>
            </p:nvSpPr>
            <p:spPr bwMode="auto">
              <a:xfrm>
                <a:off x="2720" y="1864"/>
                <a:ext cx="32" cy="32"/>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1532" name="Group 156"/>
              <p:cNvGrpSpPr>
                <a:grpSpLocks/>
              </p:cNvGrpSpPr>
              <p:nvPr/>
            </p:nvGrpSpPr>
            <p:grpSpPr bwMode="auto">
              <a:xfrm>
                <a:off x="2536" y="1544"/>
                <a:ext cx="320" cy="352"/>
                <a:chOff x="2536" y="1544"/>
                <a:chExt cx="320" cy="352"/>
              </a:xfrm>
            </p:grpSpPr>
            <p:sp>
              <p:nvSpPr>
                <p:cNvPr id="101533" name="Rectangle 157"/>
                <p:cNvSpPr>
                  <a:spLocks noChangeArrowheads="1"/>
                </p:cNvSpPr>
                <p:nvPr/>
              </p:nvSpPr>
              <p:spPr bwMode="auto">
                <a:xfrm>
                  <a:off x="2680" y="1712"/>
                  <a:ext cx="32" cy="184"/>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34" name="Rectangle 158"/>
                <p:cNvSpPr>
                  <a:spLocks noChangeArrowheads="1"/>
                </p:cNvSpPr>
                <p:nvPr/>
              </p:nvSpPr>
              <p:spPr bwMode="auto">
                <a:xfrm>
                  <a:off x="2824" y="1816"/>
                  <a:ext cx="32" cy="8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35" name="Rectangle 159"/>
                <p:cNvSpPr>
                  <a:spLocks noChangeArrowheads="1"/>
                </p:cNvSpPr>
                <p:nvPr/>
              </p:nvSpPr>
              <p:spPr bwMode="auto">
                <a:xfrm>
                  <a:off x="2576" y="1608"/>
                  <a:ext cx="32" cy="288"/>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36" name="Rectangle 160"/>
                <p:cNvSpPr>
                  <a:spLocks noChangeArrowheads="1"/>
                </p:cNvSpPr>
                <p:nvPr/>
              </p:nvSpPr>
              <p:spPr bwMode="auto">
                <a:xfrm>
                  <a:off x="2648" y="1584"/>
                  <a:ext cx="32" cy="31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37" name="Rectangle 161"/>
                <p:cNvSpPr>
                  <a:spLocks noChangeArrowheads="1"/>
                </p:cNvSpPr>
                <p:nvPr/>
              </p:nvSpPr>
              <p:spPr bwMode="auto">
                <a:xfrm>
                  <a:off x="2752" y="1744"/>
                  <a:ext cx="32" cy="15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38" name="Rectangle 162"/>
                <p:cNvSpPr>
                  <a:spLocks noChangeArrowheads="1"/>
                </p:cNvSpPr>
                <p:nvPr/>
              </p:nvSpPr>
              <p:spPr bwMode="auto">
                <a:xfrm>
                  <a:off x="2536" y="1544"/>
                  <a:ext cx="32" cy="352"/>
                </a:xfrm>
                <a:prstGeom prst="rect">
                  <a:avLst/>
                </a:prstGeom>
                <a:solidFill>
                  <a:srgbClr val="FF0066"/>
                </a:solidFill>
                <a:ln w="12700">
                  <a:solidFill>
                    <a:srgbClr val="000000"/>
                  </a:solidFill>
                  <a:miter lim="800000"/>
                  <a:headEnd/>
                  <a:tailEnd/>
                </a:ln>
              </p:spPr>
              <p:txBody>
                <a:bodyPr/>
                <a:lstStyle/>
                <a:p>
                  <a:endParaRPr lang="ja-JP" altLang="en-US"/>
                </a:p>
              </p:txBody>
            </p:sp>
          </p:grpSp>
        </p:grpSp>
        <p:sp>
          <p:nvSpPr>
            <p:cNvPr id="101539" name="Rectangle 163"/>
            <p:cNvSpPr>
              <a:spLocks noChangeArrowheads="1"/>
            </p:cNvSpPr>
            <p:nvPr/>
          </p:nvSpPr>
          <p:spPr bwMode="auto">
            <a:xfrm>
              <a:off x="2616" y="1680"/>
              <a:ext cx="32" cy="216"/>
            </a:xfrm>
            <a:prstGeom prst="rect">
              <a:avLst/>
            </a:prstGeom>
            <a:solidFill>
              <a:srgbClr val="FF0066"/>
            </a:solidFill>
            <a:ln w="12700">
              <a:solidFill>
                <a:srgbClr val="000000"/>
              </a:solidFill>
              <a:miter lim="800000"/>
              <a:headEnd/>
              <a:tailEnd/>
            </a:ln>
          </p:spPr>
          <p:txBody>
            <a:bodyPr/>
            <a:lstStyle/>
            <a:p>
              <a:endParaRPr lang="ja-JP" altLang="en-US"/>
            </a:p>
          </p:txBody>
        </p:sp>
      </p:grpSp>
      <p:sp>
        <p:nvSpPr>
          <p:cNvPr id="101540" name="Rectangle 164"/>
          <p:cNvSpPr>
            <a:spLocks noChangeArrowheads="1"/>
          </p:cNvSpPr>
          <p:nvPr/>
        </p:nvSpPr>
        <p:spPr bwMode="auto">
          <a:xfrm>
            <a:off x="2255838" y="4013200"/>
            <a:ext cx="412750"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India</a:t>
            </a:r>
            <a:endParaRPr kumimoji="0" lang="en-US" altLang="ja-JP" sz="1400">
              <a:solidFill>
                <a:srgbClr val="0000CC"/>
              </a:solidFill>
              <a:latin typeface="Helvetica" pitchFamily="1" charset="0"/>
            </a:endParaRPr>
          </a:p>
        </p:txBody>
      </p:sp>
      <p:sp>
        <p:nvSpPr>
          <p:cNvPr id="101541" name="Rectangle 165"/>
          <p:cNvSpPr>
            <a:spLocks noChangeArrowheads="1"/>
          </p:cNvSpPr>
          <p:nvPr/>
        </p:nvSpPr>
        <p:spPr bwMode="auto">
          <a:xfrm>
            <a:off x="7091363" y="1547813"/>
            <a:ext cx="511175"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Japan</a:t>
            </a:r>
            <a:endParaRPr kumimoji="0" lang="en-US" altLang="ja-JP" sz="1400">
              <a:solidFill>
                <a:srgbClr val="0000CC"/>
              </a:solidFill>
              <a:latin typeface="Helvetica" pitchFamily="1" charset="0"/>
            </a:endParaRPr>
          </a:p>
        </p:txBody>
      </p:sp>
      <p:sp>
        <p:nvSpPr>
          <p:cNvPr id="101542" name="Rectangle 166"/>
          <p:cNvSpPr>
            <a:spLocks noChangeArrowheads="1"/>
          </p:cNvSpPr>
          <p:nvPr/>
        </p:nvSpPr>
        <p:spPr bwMode="auto">
          <a:xfrm>
            <a:off x="6397625" y="4792663"/>
            <a:ext cx="944563"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Philippines</a:t>
            </a:r>
            <a:endParaRPr kumimoji="0" lang="en-US" altLang="ja-JP" sz="1400">
              <a:solidFill>
                <a:srgbClr val="0000CC"/>
              </a:solidFill>
              <a:latin typeface="Helvetica" pitchFamily="1" charset="0"/>
            </a:endParaRPr>
          </a:p>
        </p:txBody>
      </p:sp>
      <p:sp>
        <p:nvSpPr>
          <p:cNvPr id="101543" name="Rectangle 167"/>
          <p:cNvSpPr>
            <a:spLocks noChangeArrowheads="1"/>
          </p:cNvSpPr>
          <p:nvPr/>
        </p:nvSpPr>
        <p:spPr bwMode="auto">
          <a:xfrm>
            <a:off x="4656138" y="3727450"/>
            <a:ext cx="823912" cy="182563"/>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Hong Kong</a:t>
            </a:r>
            <a:endParaRPr kumimoji="0" lang="en-US" altLang="ja-JP">
              <a:solidFill>
                <a:srgbClr val="0000CC"/>
              </a:solidFill>
              <a:latin typeface="Helvetica" pitchFamily="1" charset="0"/>
            </a:endParaRPr>
          </a:p>
        </p:txBody>
      </p:sp>
      <p:sp>
        <p:nvSpPr>
          <p:cNvPr id="101544" name="Rectangle 168"/>
          <p:cNvSpPr>
            <a:spLocks noChangeArrowheads="1"/>
          </p:cNvSpPr>
          <p:nvPr/>
        </p:nvSpPr>
        <p:spPr bwMode="auto">
          <a:xfrm>
            <a:off x="4783138" y="5584825"/>
            <a:ext cx="738187"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Malaysia</a:t>
            </a:r>
            <a:endParaRPr kumimoji="0" lang="en-US" altLang="ja-JP" sz="1400">
              <a:solidFill>
                <a:srgbClr val="0000CC"/>
              </a:solidFill>
              <a:latin typeface="Helvetica" pitchFamily="1" charset="0"/>
            </a:endParaRPr>
          </a:p>
        </p:txBody>
      </p:sp>
      <p:sp>
        <p:nvSpPr>
          <p:cNvPr id="101545" name="Rectangle 169"/>
          <p:cNvSpPr>
            <a:spLocks noChangeArrowheads="1"/>
          </p:cNvSpPr>
          <p:nvPr/>
        </p:nvSpPr>
        <p:spPr bwMode="auto">
          <a:xfrm>
            <a:off x="5194300" y="4565650"/>
            <a:ext cx="690563"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Vietnam</a:t>
            </a:r>
            <a:endParaRPr kumimoji="0" lang="en-US" altLang="ja-JP" sz="1400">
              <a:solidFill>
                <a:srgbClr val="0000CC"/>
              </a:solidFill>
              <a:latin typeface="Helvetica" pitchFamily="1" charset="0"/>
            </a:endParaRPr>
          </a:p>
        </p:txBody>
      </p:sp>
      <p:sp>
        <p:nvSpPr>
          <p:cNvPr id="101546" name="Rectangle 170"/>
          <p:cNvSpPr>
            <a:spLocks noChangeArrowheads="1"/>
          </p:cNvSpPr>
          <p:nvPr/>
        </p:nvSpPr>
        <p:spPr bwMode="auto">
          <a:xfrm>
            <a:off x="3662363" y="5053013"/>
            <a:ext cx="727075"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Thailand</a:t>
            </a:r>
            <a:endParaRPr kumimoji="0" lang="en-US" altLang="ja-JP" sz="1400">
              <a:solidFill>
                <a:srgbClr val="0000CC"/>
              </a:solidFill>
              <a:latin typeface="Helvetica" pitchFamily="1" charset="0"/>
            </a:endParaRPr>
          </a:p>
        </p:txBody>
      </p:sp>
      <p:sp>
        <p:nvSpPr>
          <p:cNvPr id="101547" name="Line 171"/>
          <p:cNvSpPr>
            <a:spLocks noChangeShapeType="1"/>
          </p:cNvSpPr>
          <p:nvPr/>
        </p:nvSpPr>
        <p:spPr bwMode="auto">
          <a:xfrm flipH="1" flipV="1">
            <a:off x="5029200" y="4940300"/>
            <a:ext cx="117475" cy="266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48" name="Line 172"/>
          <p:cNvSpPr>
            <a:spLocks noChangeShapeType="1"/>
          </p:cNvSpPr>
          <p:nvPr/>
        </p:nvSpPr>
        <p:spPr bwMode="auto">
          <a:xfrm>
            <a:off x="4818063" y="3733800"/>
            <a:ext cx="5857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49" name="Line 173"/>
          <p:cNvSpPr>
            <a:spLocks noChangeShapeType="1"/>
          </p:cNvSpPr>
          <p:nvPr/>
        </p:nvSpPr>
        <p:spPr bwMode="auto">
          <a:xfrm flipH="1" flipV="1">
            <a:off x="5392738" y="3733800"/>
            <a:ext cx="176212" cy="292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50" name="Oval 174"/>
          <p:cNvSpPr>
            <a:spLocks noChangeArrowheads="1"/>
          </p:cNvSpPr>
          <p:nvPr/>
        </p:nvSpPr>
        <p:spPr bwMode="auto">
          <a:xfrm>
            <a:off x="5505450" y="3970338"/>
            <a:ext cx="104775" cy="114300"/>
          </a:xfrm>
          <a:prstGeom prst="ellipse">
            <a:avLst/>
          </a:prstGeom>
          <a:solidFill>
            <a:srgbClr val="FF0066"/>
          </a:solidFill>
          <a:ln w="12700">
            <a:solidFill>
              <a:srgbClr val="0000CC"/>
            </a:solidFill>
            <a:round/>
            <a:headEnd/>
            <a:tailEnd/>
          </a:ln>
        </p:spPr>
        <p:txBody>
          <a:bodyPr/>
          <a:lstStyle/>
          <a:p>
            <a:endParaRPr lang="ja-JP" altLang="en-US"/>
          </a:p>
        </p:txBody>
      </p:sp>
      <p:sp>
        <p:nvSpPr>
          <p:cNvPr id="101551" name="Rectangle 175"/>
          <p:cNvSpPr>
            <a:spLocks noChangeArrowheads="1"/>
          </p:cNvSpPr>
          <p:nvPr/>
        </p:nvSpPr>
        <p:spPr bwMode="auto">
          <a:xfrm>
            <a:off x="234950" y="5410200"/>
            <a:ext cx="855663" cy="1193800"/>
          </a:xfrm>
          <a:prstGeom prst="rect">
            <a:avLst/>
          </a:prstGeom>
          <a:solidFill>
            <a:srgbClr val="000000"/>
          </a:solidFill>
          <a:ln w="12700">
            <a:solidFill>
              <a:srgbClr val="000000"/>
            </a:solidFill>
            <a:miter lim="800000"/>
            <a:headEnd/>
            <a:tailEnd/>
          </a:ln>
        </p:spPr>
        <p:txBody>
          <a:bodyPr/>
          <a:lstStyle/>
          <a:p>
            <a:endParaRPr lang="ja-JP" altLang="en-US"/>
          </a:p>
        </p:txBody>
      </p:sp>
      <p:sp>
        <p:nvSpPr>
          <p:cNvPr id="101552" name="Rectangle 176"/>
          <p:cNvSpPr>
            <a:spLocks noChangeArrowheads="1"/>
          </p:cNvSpPr>
          <p:nvPr/>
        </p:nvSpPr>
        <p:spPr bwMode="auto">
          <a:xfrm>
            <a:off x="236538" y="5410200"/>
            <a:ext cx="857250" cy="1193800"/>
          </a:xfrm>
          <a:prstGeom prst="rect">
            <a:avLst/>
          </a:prstGeom>
          <a:solidFill>
            <a:srgbClr val="FFFFFF"/>
          </a:solidFill>
          <a:ln w="12700">
            <a:solidFill>
              <a:srgbClr val="000000"/>
            </a:solidFill>
            <a:miter lim="800000"/>
            <a:headEnd/>
            <a:tailEnd/>
          </a:ln>
        </p:spPr>
        <p:txBody>
          <a:bodyPr/>
          <a:lstStyle/>
          <a:p>
            <a:endParaRPr lang="ja-JP" altLang="en-US"/>
          </a:p>
        </p:txBody>
      </p:sp>
      <p:sp>
        <p:nvSpPr>
          <p:cNvPr id="101553" name="Rectangle 177"/>
          <p:cNvSpPr>
            <a:spLocks noChangeArrowheads="1"/>
          </p:cNvSpPr>
          <p:nvPr/>
        </p:nvSpPr>
        <p:spPr bwMode="auto">
          <a:xfrm>
            <a:off x="282575" y="6388100"/>
            <a:ext cx="7826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00"/>
                </a:solidFill>
              </a:rPr>
              <a:t>ng/g wet wt.</a:t>
            </a:r>
            <a:endParaRPr kumimoji="0" lang="en-US" altLang="ja-JP" sz="1200" b="1"/>
          </a:p>
        </p:txBody>
      </p:sp>
      <p:grpSp>
        <p:nvGrpSpPr>
          <p:cNvPr id="101554" name="Group 178"/>
          <p:cNvGrpSpPr>
            <a:grpSpLocks/>
          </p:cNvGrpSpPr>
          <p:nvPr/>
        </p:nvGrpSpPr>
        <p:grpSpPr bwMode="auto">
          <a:xfrm>
            <a:off x="636588" y="5588000"/>
            <a:ext cx="69850" cy="698500"/>
            <a:chOff x="660" y="3492"/>
            <a:chExt cx="48" cy="440"/>
          </a:xfrm>
        </p:grpSpPr>
        <p:sp>
          <p:nvSpPr>
            <p:cNvPr id="101555" name="Rectangle 179"/>
            <p:cNvSpPr>
              <a:spLocks noChangeArrowheads="1"/>
            </p:cNvSpPr>
            <p:nvPr/>
          </p:nvSpPr>
          <p:spPr bwMode="auto">
            <a:xfrm>
              <a:off x="660" y="3500"/>
              <a:ext cx="8" cy="4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1556" name="Rectangle 180"/>
            <p:cNvSpPr>
              <a:spLocks noChangeArrowheads="1"/>
            </p:cNvSpPr>
            <p:nvPr/>
          </p:nvSpPr>
          <p:spPr bwMode="auto">
            <a:xfrm>
              <a:off x="668" y="3492"/>
              <a:ext cx="4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1557" name="Rectangle 181"/>
            <p:cNvSpPr>
              <a:spLocks noChangeArrowheads="1"/>
            </p:cNvSpPr>
            <p:nvPr/>
          </p:nvSpPr>
          <p:spPr bwMode="auto">
            <a:xfrm>
              <a:off x="668" y="3924"/>
              <a:ext cx="4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grpSp>
      <p:sp>
        <p:nvSpPr>
          <p:cNvPr id="101558" name="Rectangle 182"/>
          <p:cNvSpPr>
            <a:spLocks noChangeArrowheads="1"/>
          </p:cNvSpPr>
          <p:nvPr/>
        </p:nvSpPr>
        <p:spPr bwMode="auto">
          <a:xfrm>
            <a:off x="511175" y="5581650"/>
            <a:ext cx="47625" cy="711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59" name="Rectangle 183"/>
          <p:cNvSpPr>
            <a:spLocks noChangeArrowheads="1"/>
          </p:cNvSpPr>
          <p:nvPr/>
        </p:nvSpPr>
        <p:spPr bwMode="auto">
          <a:xfrm>
            <a:off x="758825" y="6242050"/>
            <a:ext cx="76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a:solidFill>
                  <a:srgbClr val="000000"/>
                </a:solidFill>
              </a:rPr>
              <a:t>0</a:t>
            </a:r>
            <a:endParaRPr kumimoji="0" lang="en-US" altLang="ja-JP"/>
          </a:p>
        </p:txBody>
      </p:sp>
      <p:sp>
        <p:nvSpPr>
          <p:cNvPr id="101560" name="Rectangle 184"/>
          <p:cNvSpPr>
            <a:spLocks noChangeArrowheads="1"/>
          </p:cNvSpPr>
          <p:nvPr/>
        </p:nvSpPr>
        <p:spPr bwMode="auto">
          <a:xfrm>
            <a:off x="750888" y="5537200"/>
            <a:ext cx="1524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a:solidFill>
                  <a:srgbClr val="000000"/>
                </a:solidFill>
              </a:rPr>
              <a:t>10</a:t>
            </a:r>
            <a:endParaRPr kumimoji="0" lang="en-US" altLang="ja-JP"/>
          </a:p>
        </p:txBody>
      </p:sp>
      <p:sp>
        <p:nvSpPr>
          <p:cNvPr id="101561" name="AutoShape 185"/>
          <p:cNvSpPr>
            <a:spLocks noChangeArrowheads="1"/>
          </p:cNvSpPr>
          <p:nvPr/>
        </p:nvSpPr>
        <p:spPr bwMode="auto">
          <a:xfrm>
            <a:off x="1277938" y="1187450"/>
            <a:ext cx="831850" cy="355600"/>
          </a:xfrm>
          <a:prstGeom prst="roundRect">
            <a:avLst>
              <a:gd name="adj" fmla="val 29690"/>
            </a:avLst>
          </a:prstGeom>
          <a:solidFill>
            <a:srgbClr val="000000"/>
          </a:solidFill>
          <a:ln w="11113">
            <a:solidFill>
              <a:srgbClr val="000000"/>
            </a:solidFill>
            <a:round/>
            <a:headEnd/>
            <a:tailEnd/>
          </a:ln>
        </p:spPr>
        <p:txBody>
          <a:bodyPr/>
          <a:lstStyle/>
          <a:p>
            <a:endParaRPr lang="ja-JP" altLang="en-US"/>
          </a:p>
        </p:txBody>
      </p:sp>
      <p:sp>
        <p:nvSpPr>
          <p:cNvPr id="101562" name="AutoShape 186"/>
          <p:cNvSpPr>
            <a:spLocks noChangeArrowheads="1"/>
          </p:cNvSpPr>
          <p:nvPr/>
        </p:nvSpPr>
        <p:spPr bwMode="auto">
          <a:xfrm>
            <a:off x="1254125" y="1212850"/>
            <a:ext cx="831850" cy="355600"/>
          </a:xfrm>
          <a:prstGeom prst="roundRect">
            <a:avLst>
              <a:gd name="adj" fmla="val 29690"/>
            </a:avLst>
          </a:prstGeom>
          <a:solidFill>
            <a:srgbClr val="FFFFFF"/>
          </a:solidFill>
          <a:ln w="11113">
            <a:solidFill>
              <a:srgbClr val="000000"/>
            </a:solidFill>
            <a:round/>
            <a:headEnd/>
            <a:tailEnd/>
          </a:ln>
        </p:spPr>
        <p:txBody>
          <a:bodyPr/>
          <a:lstStyle/>
          <a:p>
            <a:endParaRPr lang="ja-JP" altLang="en-US"/>
          </a:p>
        </p:txBody>
      </p:sp>
      <p:sp>
        <p:nvSpPr>
          <p:cNvPr id="101563" name="Rectangle 187"/>
          <p:cNvSpPr>
            <a:spLocks noChangeArrowheads="1"/>
          </p:cNvSpPr>
          <p:nvPr/>
        </p:nvSpPr>
        <p:spPr bwMode="auto">
          <a:xfrm>
            <a:off x="1376363" y="12827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ja-JP" sz="1800" b="1">
                <a:solidFill>
                  <a:srgbClr val="000000"/>
                </a:solidFill>
                <a:latin typeface="Helvetica" pitchFamily="1" charset="0"/>
              </a:rPr>
              <a:t>PCBs</a:t>
            </a:r>
            <a:endParaRPr lang="ja-JP" altLang="ja-JP" sz="1800">
              <a:latin typeface="Helvetica" pitchFamily="1" charset="0"/>
            </a:endParaRPr>
          </a:p>
        </p:txBody>
      </p:sp>
      <p:sp>
        <p:nvSpPr>
          <p:cNvPr id="101564" name="Line 188"/>
          <p:cNvSpPr>
            <a:spLocks noChangeShapeType="1"/>
          </p:cNvSpPr>
          <p:nvPr/>
        </p:nvSpPr>
        <p:spPr bwMode="auto">
          <a:xfrm flipH="1">
            <a:off x="5151438" y="5207000"/>
            <a:ext cx="831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65" name="Rectangle 189"/>
          <p:cNvSpPr>
            <a:spLocks noChangeArrowheads="1"/>
          </p:cNvSpPr>
          <p:nvPr/>
        </p:nvSpPr>
        <p:spPr bwMode="auto">
          <a:xfrm>
            <a:off x="1176338" y="1095375"/>
            <a:ext cx="7408862" cy="5610225"/>
          </a:xfrm>
          <a:prstGeom prst="rect">
            <a:avLst/>
          </a:prstGeom>
          <a:noFill/>
          <a:ln w="38100">
            <a:solidFill>
              <a:srgbClr val="8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66" name="Text Box 190"/>
          <p:cNvSpPr txBox="1">
            <a:spLocks noChangeArrowheads="1"/>
          </p:cNvSpPr>
          <p:nvPr/>
        </p:nvSpPr>
        <p:spPr bwMode="auto">
          <a:xfrm>
            <a:off x="4319588" y="693738"/>
            <a:ext cx="33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200" b="1">
                <a:solidFill>
                  <a:schemeClr val="bg1"/>
                </a:solidFill>
              </a:rPr>
              <a:t>70</a:t>
            </a:r>
          </a:p>
        </p:txBody>
      </p:sp>
      <p:sp>
        <p:nvSpPr>
          <p:cNvPr id="101567" name="Text Box 191"/>
          <p:cNvSpPr txBox="1">
            <a:spLocks noChangeArrowheads="1"/>
          </p:cNvSpPr>
          <p:nvPr/>
        </p:nvSpPr>
        <p:spPr bwMode="auto">
          <a:xfrm>
            <a:off x="7705725" y="655638"/>
            <a:ext cx="33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200" b="1">
                <a:solidFill>
                  <a:schemeClr val="bg1"/>
                </a:solidFill>
              </a:rPr>
              <a:t>75</a:t>
            </a:r>
          </a:p>
        </p:txBody>
      </p:sp>
      <p:sp>
        <p:nvSpPr>
          <p:cNvPr id="101568" name="Rectangle 192"/>
          <p:cNvSpPr>
            <a:spLocks noChangeArrowheads="1"/>
          </p:cNvSpPr>
          <p:nvPr/>
        </p:nvSpPr>
        <p:spPr bwMode="auto">
          <a:xfrm>
            <a:off x="5540375" y="6026150"/>
            <a:ext cx="825500"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Indonesia</a:t>
            </a:r>
            <a:endParaRPr kumimoji="0" lang="en-US" altLang="ja-JP" sz="1400">
              <a:solidFill>
                <a:srgbClr val="0000CC"/>
              </a:solidFill>
              <a:latin typeface="Helvetica" pitchFamily="1" charset="0"/>
            </a:endParaRPr>
          </a:p>
        </p:txBody>
      </p:sp>
      <p:pic>
        <p:nvPicPr>
          <p:cNvPr id="101569" name="Picture 19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038" y="2228850"/>
            <a:ext cx="71437"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70" name="Picture 1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813" y="2921000"/>
            <a:ext cx="58737"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71" name="Picture 1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9013" y="3035300"/>
            <a:ext cx="71437"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72" name="Picture 1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0" y="3105150"/>
            <a:ext cx="71438"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73" name="Picture 19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0438" y="3378200"/>
            <a:ext cx="58737"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74" name="Picture 19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9313" y="3441700"/>
            <a:ext cx="69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575" name="Rectangle 199"/>
          <p:cNvSpPr>
            <a:spLocks noChangeArrowheads="1"/>
          </p:cNvSpPr>
          <p:nvPr/>
        </p:nvSpPr>
        <p:spPr bwMode="auto">
          <a:xfrm>
            <a:off x="7802563" y="2095500"/>
            <a:ext cx="58737" cy="11176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576" name="Rectangle 200"/>
          <p:cNvSpPr>
            <a:spLocks noChangeArrowheads="1"/>
          </p:cNvSpPr>
          <p:nvPr/>
        </p:nvSpPr>
        <p:spPr bwMode="auto">
          <a:xfrm>
            <a:off x="7920038" y="2362200"/>
            <a:ext cx="58737" cy="8509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577" name="Rectangle 201"/>
          <p:cNvSpPr>
            <a:spLocks noChangeArrowheads="1"/>
          </p:cNvSpPr>
          <p:nvPr/>
        </p:nvSpPr>
        <p:spPr bwMode="auto">
          <a:xfrm>
            <a:off x="7978775" y="2641600"/>
            <a:ext cx="58738" cy="5715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578" name="Rectangle 202"/>
          <p:cNvSpPr>
            <a:spLocks noChangeArrowheads="1"/>
          </p:cNvSpPr>
          <p:nvPr/>
        </p:nvSpPr>
        <p:spPr bwMode="auto">
          <a:xfrm>
            <a:off x="8037513" y="2679700"/>
            <a:ext cx="47625" cy="5334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579" name="Rectangle 203"/>
          <p:cNvSpPr>
            <a:spLocks noChangeArrowheads="1"/>
          </p:cNvSpPr>
          <p:nvPr/>
        </p:nvSpPr>
        <p:spPr bwMode="auto">
          <a:xfrm>
            <a:off x="8085138" y="1638300"/>
            <a:ext cx="58737" cy="1574800"/>
          </a:xfrm>
          <a:prstGeom prst="rect">
            <a:avLst/>
          </a:prstGeom>
          <a:solidFill>
            <a:srgbClr val="DD0806"/>
          </a:solidFill>
          <a:ln w="11113">
            <a:solidFill>
              <a:srgbClr val="000000"/>
            </a:solidFill>
            <a:miter lim="800000"/>
            <a:headEnd/>
            <a:tailEnd/>
          </a:ln>
        </p:spPr>
        <p:txBody>
          <a:bodyPr/>
          <a:lstStyle/>
          <a:p>
            <a:endParaRPr lang="ja-JP" altLang="ja-JP"/>
          </a:p>
        </p:txBody>
      </p:sp>
      <p:sp>
        <p:nvSpPr>
          <p:cNvPr id="101580" name="Rectangle 204"/>
          <p:cNvSpPr>
            <a:spLocks noChangeArrowheads="1"/>
          </p:cNvSpPr>
          <p:nvPr/>
        </p:nvSpPr>
        <p:spPr bwMode="auto">
          <a:xfrm>
            <a:off x="8143875" y="2476500"/>
            <a:ext cx="58738" cy="7366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581" name="Rectangle 205"/>
          <p:cNvSpPr>
            <a:spLocks noChangeArrowheads="1"/>
          </p:cNvSpPr>
          <p:nvPr/>
        </p:nvSpPr>
        <p:spPr bwMode="auto">
          <a:xfrm>
            <a:off x="7861300" y="901700"/>
            <a:ext cx="58738" cy="23114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582" name="Rectangle 206"/>
          <p:cNvSpPr>
            <a:spLocks noChangeArrowheads="1"/>
          </p:cNvSpPr>
          <p:nvPr/>
        </p:nvSpPr>
        <p:spPr bwMode="auto">
          <a:xfrm>
            <a:off x="8202613" y="736600"/>
            <a:ext cx="58737" cy="2476500"/>
          </a:xfrm>
          <a:prstGeom prst="rect">
            <a:avLst/>
          </a:prstGeom>
          <a:solidFill>
            <a:srgbClr val="DD0806"/>
          </a:solidFill>
          <a:ln w="11113">
            <a:solidFill>
              <a:srgbClr val="000000"/>
            </a:solidFill>
            <a:miter lim="800000"/>
            <a:headEnd/>
            <a:tailEnd/>
          </a:ln>
        </p:spPr>
        <p:txBody>
          <a:bodyPr/>
          <a:lstStyle/>
          <a:p>
            <a:endParaRPr lang="ja-JP" altLang="en-US"/>
          </a:p>
        </p:txBody>
      </p:sp>
      <p:pic>
        <p:nvPicPr>
          <p:cNvPr id="101583" name="Picture 20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8425" y="920750"/>
            <a:ext cx="2809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84" name="Picture 20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47038" y="869950"/>
            <a:ext cx="2809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585" name="Text Box 209"/>
          <p:cNvSpPr txBox="1">
            <a:spLocks noChangeArrowheads="1"/>
          </p:cNvSpPr>
          <p:nvPr/>
        </p:nvSpPr>
        <p:spPr bwMode="auto">
          <a:xfrm>
            <a:off x="8058150" y="515938"/>
            <a:ext cx="33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200" b="1">
                <a:solidFill>
                  <a:schemeClr val="bg1"/>
                </a:solidFill>
              </a:rPr>
              <a:t>80</a:t>
            </a:r>
          </a:p>
        </p:txBody>
      </p:sp>
      <p:sp>
        <p:nvSpPr>
          <p:cNvPr id="101586" name="Line 210"/>
          <p:cNvSpPr>
            <a:spLocks noChangeShapeType="1"/>
          </p:cNvSpPr>
          <p:nvPr/>
        </p:nvSpPr>
        <p:spPr bwMode="auto">
          <a:xfrm>
            <a:off x="7021513" y="2239963"/>
            <a:ext cx="696912" cy="1011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87" name="Line 211"/>
          <p:cNvSpPr>
            <a:spLocks noChangeShapeType="1"/>
          </p:cNvSpPr>
          <p:nvPr/>
        </p:nvSpPr>
        <p:spPr bwMode="auto">
          <a:xfrm flipH="1">
            <a:off x="7718425" y="3243263"/>
            <a:ext cx="566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588" name="Oval 212"/>
          <p:cNvSpPr>
            <a:spLocks noChangeArrowheads="1"/>
          </p:cNvSpPr>
          <p:nvPr/>
        </p:nvSpPr>
        <p:spPr bwMode="auto">
          <a:xfrm>
            <a:off x="6958013" y="2197100"/>
            <a:ext cx="104775" cy="101600"/>
          </a:xfrm>
          <a:prstGeom prst="ellipse">
            <a:avLst/>
          </a:prstGeom>
          <a:solidFill>
            <a:srgbClr val="FF0066"/>
          </a:solidFill>
          <a:ln w="12700">
            <a:solidFill>
              <a:srgbClr val="0000CC"/>
            </a:solidFill>
            <a:round/>
            <a:headEnd/>
            <a:tailEnd/>
          </a:ln>
        </p:spPr>
        <p:txBody>
          <a:bodyPr/>
          <a:lstStyle/>
          <a:p>
            <a:endParaRPr lang="ja-JP" altLang="en-US"/>
          </a:p>
        </p:txBody>
      </p:sp>
      <p:sp>
        <p:nvSpPr>
          <p:cNvPr id="101589" name="Text Box 213"/>
          <p:cNvSpPr txBox="1">
            <a:spLocks noChangeArrowheads="1"/>
          </p:cNvSpPr>
          <p:nvPr/>
        </p:nvSpPr>
        <p:spPr bwMode="auto">
          <a:xfrm>
            <a:off x="4718050" y="757238"/>
            <a:ext cx="336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200" b="1">
                <a:solidFill>
                  <a:schemeClr val="bg1"/>
                </a:solidFill>
              </a:rPr>
              <a:t>56</a:t>
            </a:r>
          </a:p>
        </p:txBody>
      </p:sp>
      <p:pic>
        <p:nvPicPr>
          <p:cNvPr id="101590" name="Picture 2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3788" y="3041650"/>
            <a:ext cx="5715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91" name="Picture 2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84750" y="5765800"/>
            <a:ext cx="58738"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592" name="Rectangle 216"/>
          <p:cNvSpPr>
            <a:spLocks noChangeArrowheads="1"/>
          </p:cNvSpPr>
          <p:nvPr/>
        </p:nvSpPr>
        <p:spPr bwMode="auto">
          <a:xfrm>
            <a:off x="4721225" y="5922963"/>
            <a:ext cx="866775"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CC"/>
                </a:solidFill>
                <a:latin typeface="Helvetica" pitchFamily="1" charset="0"/>
              </a:rPr>
              <a:t>Singapore</a:t>
            </a:r>
            <a:endParaRPr kumimoji="0" lang="en-US" altLang="ja-JP" sz="1400">
              <a:solidFill>
                <a:srgbClr val="0000CC"/>
              </a:solidFill>
              <a:latin typeface="Helvetica" pitchFamily="1" charset="0"/>
            </a:endParaRPr>
          </a:p>
        </p:txBody>
      </p:sp>
      <p:sp>
        <p:nvSpPr>
          <p:cNvPr id="101593" name="Rectangle 217"/>
          <p:cNvSpPr>
            <a:spLocks noChangeArrowheads="1"/>
          </p:cNvSpPr>
          <p:nvPr/>
        </p:nvSpPr>
        <p:spPr bwMode="auto">
          <a:xfrm>
            <a:off x="5059363" y="1390650"/>
            <a:ext cx="581025"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FF"/>
                </a:solidFill>
                <a:latin typeface="Helvetica" pitchFamily="1" charset="0"/>
              </a:rPr>
              <a:t>Russia</a:t>
            </a:r>
            <a:endParaRPr kumimoji="0" lang="en-US" altLang="ja-JP" sz="1400">
              <a:solidFill>
                <a:srgbClr val="0000FF"/>
              </a:solidFill>
              <a:latin typeface="Helvetica" pitchFamily="1" charset="0"/>
            </a:endParaRPr>
          </a:p>
        </p:txBody>
      </p:sp>
      <p:sp>
        <p:nvSpPr>
          <p:cNvPr id="101594" name="Rectangle 218"/>
          <p:cNvSpPr>
            <a:spLocks noChangeArrowheads="1"/>
          </p:cNvSpPr>
          <p:nvPr/>
        </p:nvSpPr>
        <p:spPr bwMode="auto">
          <a:xfrm>
            <a:off x="6235700" y="2635250"/>
            <a:ext cx="503238"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400" b="1">
                <a:solidFill>
                  <a:srgbClr val="0000FF"/>
                </a:solidFill>
                <a:latin typeface="Helvetica" pitchFamily="1" charset="0"/>
              </a:rPr>
              <a:t>Korea</a:t>
            </a:r>
            <a:endParaRPr kumimoji="0" lang="en-US" altLang="ja-JP" sz="1400">
              <a:solidFill>
                <a:srgbClr val="0000FF"/>
              </a:solidFill>
              <a:latin typeface="Helvetica" pitchFamily="1" charset="0"/>
            </a:endParaRPr>
          </a:p>
        </p:txBody>
      </p:sp>
      <p:sp>
        <p:nvSpPr>
          <p:cNvPr id="101595" name="Oval 219"/>
          <p:cNvSpPr>
            <a:spLocks noChangeArrowheads="1"/>
          </p:cNvSpPr>
          <p:nvPr/>
        </p:nvSpPr>
        <p:spPr bwMode="auto">
          <a:xfrm>
            <a:off x="6218238" y="2501900"/>
            <a:ext cx="106362" cy="101600"/>
          </a:xfrm>
          <a:prstGeom prst="ellipse">
            <a:avLst/>
          </a:prstGeom>
          <a:solidFill>
            <a:srgbClr val="FF0066"/>
          </a:solidFill>
          <a:ln w="12700">
            <a:solidFill>
              <a:srgbClr val="0000CC"/>
            </a:solidFill>
            <a:round/>
            <a:headEnd/>
            <a:tailEnd/>
          </a:ln>
        </p:spPr>
        <p:txBody>
          <a:bodyPr/>
          <a:lstStyle/>
          <a:p>
            <a:endParaRPr lang="ja-JP" altLang="en-US"/>
          </a:p>
        </p:txBody>
      </p:sp>
      <p:sp>
        <p:nvSpPr>
          <p:cNvPr id="101596" name="Rectangle 220"/>
          <p:cNvSpPr>
            <a:spLocks noChangeArrowheads="1"/>
          </p:cNvSpPr>
          <p:nvPr/>
        </p:nvSpPr>
        <p:spPr bwMode="auto">
          <a:xfrm>
            <a:off x="3725863" y="3009900"/>
            <a:ext cx="746125"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kumimoji="0" lang="en-US" altLang="ja-JP" sz="1400" b="1">
                <a:solidFill>
                  <a:srgbClr val="0000FF"/>
                </a:solidFill>
                <a:latin typeface="Helvetica" pitchFamily="1" charset="0"/>
              </a:rPr>
              <a:t>China</a:t>
            </a:r>
            <a:endParaRPr kumimoji="0" lang="en-US" altLang="ja-JP" sz="1400">
              <a:solidFill>
                <a:srgbClr val="0000FF"/>
              </a:solidFill>
              <a:latin typeface="Helvetica" pitchFamily="1" charset="0"/>
            </a:endParaRPr>
          </a:p>
        </p:txBody>
      </p:sp>
      <p:sp>
        <p:nvSpPr>
          <p:cNvPr id="101597" name="Rectangle 221"/>
          <p:cNvSpPr>
            <a:spLocks noChangeArrowheads="1"/>
          </p:cNvSpPr>
          <p:nvPr/>
        </p:nvSpPr>
        <p:spPr bwMode="auto">
          <a:xfrm>
            <a:off x="5203825" y="4991100"/>
            <a:ext cx="992188" cy="21272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kumimoji="0" lang="en-US" altLang="ja-JP" sz="1400" b="1">
                <a:solidFill>
                  <a:srgbClr val="0000FF"/>
                </a:solidFill>
                <a:latin typeface="Helvetica" pitchFamily="1" charset="0"/>
              </a:rPr>
              <a:t>Cambodia</a:t>
            </a:r>
            <a:endParaRPr kumimoji="0" lang="en-US" altLang="ja-JP" sz="1400">
              <a:solidFill>
                <a:srgbClr val="0000FF"/>
              </a:solidFill>
              <a:latin typeface="Helvetica" pitchFamily="1" charset="0"/>
            </a:endParaRPr>
          </a:p>
        </p:txBody>
      </p:sp>
      <p:sp>
        <p:nvSpPr>
          <p:cNvPr id="101598" name="Rectangle 222"/>
          <p:cNvSpPr>
            <a:spLocks noChangeArrowheads="1"/>
          </p:cNvSpPr>
          <p:nvPr/>
        </p:nvSpPr>
        <p:spPr bwMode="auto">
          <a:xfrm>
            <a:off x="4427538" y="5438775"/>
            <a:ext cx="47625" cy="241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599" name="Text Box 223"/>
          <p:cNvSpPr txBox="1">
            <a:spLocks noChangeArrowheads="1"/>
          </p:cNvSpPr>
          <p:nvPr/>
        </p:nvSpPr>
        <p:spPr bwMode="auto">
          <a:xfrm>
            <a:off x="4017963" y="5173663"/>
            <a:ext cx="4000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000" b="1"/>
              <a:t>N.D</a:t>
            </a:r>
          </a:p>
        </p:txBody>
      </p:sp>
      <p:grpSp>
        <p:nvGrpSpPr>
          <p:cNvPr id="101600" name="Group 224"/>
          <p:cNvGrpSpPr>
            <a:grpSpLocks/>
          </p:cNvGrpSpPr>
          <p:nvPr/>
        </p:nvGrpSpPr>
        <p:grpSpPr bwMode="auto">
          <a:xfrm>
            <a:off x="590550" y="2076450"/>
            <a:ext cx="1949450" cy="1290638"/>
            <a:chOff x="89" y="1308"/>
            <a:chExt cx="1228" cy="813"/>
          </a:xfrm>
        </p:grpSpPr>
        <p:grpSp>
          <p:nvGrpSpPr>
            <p:cNvPr id="101601" name="Group 225"/>
            <p:cNvGrpSpPr>
              <a:grpSpLocks/>
            </p:cNvGrpSpPr>
            <p:nvPr/>
          </p:nvGrpSpPr>
          <p:grpSpPr bwMode="auto">
            <a:xfrm>
              <a:off x="89" y="1308"/>
              <a:ext cx="1228" cy="813"/>
              <a:chOff x="264" y="1070"/>
              <a:chExt cx="1331" cy="813"/>
            </a:xfrm>
          </p:grpSpPr>
          <p:pic>
            <p:nvPicPr>
              <p:cNvPr id="101602" name="Picture 22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 y="1070"/>
                <a:ext cx="1331" cy="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603" name="Rectangle 227"/>
              <p:cNvSpPr>
                <a:spLocks noChangeArrowheads="1"/>
              </p:cNvSpPr>
              <p:nvPr/>
            </p:nvSpPr>
            <p:spPr bwMode="auto">
              <a:xfrm>
                <a:off x="272" y="1072"/>
                <a:ext cx="1312" cy="808"/>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1604" name="Text Box 228"/>
            <p:cNvSpPr txBox="1">
              <a:spLocks noChangeArrowheads="1"/>
            </p:cNvSpPr>
            <p:nvPr/>
          </p:nvSpPr>
          <p:spPr bwMode="auto">
            <a:xfrm>
              <a:off x="682" y="1787"/>
              <a:ext cx="608"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300" b="1">
                  <a:solidFill>
                    <a:schemeClr val="bg1"/>
                  </a:solidFill>
                  <a:latin typeface="Helvetica" pitchFamily="1" charset="0"/>
                </a:rPr>
                <a:t>Black Sea</a:t>
              </a:r>
            </a:p>
          </p:txBody>
        </p:sp>
        <p:pic>
          <p:nvPicPr>
            <p:cNvPr id="101605" name="Picture 22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0" y="1604"/>
              <a:ext cx="40" cy="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1606" name="Group 230"/>
          <p:cNvGrpSpPr>
            <a:grpSpLocks/>
          </p:cNvGrpSpPr>
          <p:nvPr/>
        </p:nvGrpSpPr>
        <p:grpSpPr bwMode="auto">
          <a:xfrm>
            <a:off x="6102350" y="1944688"/>
            <a:ext cx="622300" cy="534987"/>
            <a:chOff x="4593" y="2394"/>
            <a:chExt cx="425" cy="337"/>
          </a:xfrm>
        </p:grpSpPr>
        <p:pic>
          <p:nvPicPr>
            <p:cNvPr id="101607" name="Picture 23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93" y="2690"/>
              <a:ext cx="48" cy="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08" name="Picture 23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39" y="2659"/>
              <a:ext cx="48" cy="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09" name="Picture 23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85" y="2394"/>
              <a:ext cx="4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10" name="Picture 23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25" y="2498"/>
              <a:ext cx="48"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11" name="Picture 23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69" y="2642"/>
              <a:ext cx="48" cy="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12" name="Picture 23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817" y="2642"/>
              <a:ext cx="40" cy="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13" name="Picture 23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53" y="2554"/>
              <a:ext cx="4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14" name="Picture 23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98" y="2450"/>
              <a:ext cx="120"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1615" name="Rectangle 239"/>
          <p:cNvSpPr>
            <a:spLocks noChangeArrowheads="1"/>
          </p:cNvSpPr>
          <p:nvPr/>
        </p:nvSpPr>
        <p:spPr bwMode="auto">
          <a:xfrm>
            <a:off x="4457700" y="914400"/>
            <a:ext cx="58738" cy="2311400"/>
          </a:xfrm>
          <a:prstGeom prst="rect">
            <a:avLst/>
          </a:prstGeom>
          <a:solidFill>
            <a:srgbClr val="DD0806"/>
          </a:solidFill>
          <a:ln w="11113">
            <a:solidFill>
              <a:srgbClr val="000000"/>
            </a:solidFill>
            <a:miter lim="800000"/>
            <a:headEnd/>
            <a:tailEnd/>
          </a:ln>
        </p:spPr>
        <p:txBody>
          <a:bodyPr/>
          <a:lstStyle/>
          <a:p>
            <a:endParaRPr lang="ja-JP" altLang="en-US"/>
          </a:p>
        </p:txBody>
      </p:sp>
      <p:sp>
        <p:nvSpPr>
          <p:cNvPr id="101616" name="Line 240"/>
          <p:cNvSpPr>
            <a:spLocks noChangeShapeType="1"/>
          </p:cNvSpPr>
          <p:nvPr/>
        </p:nvSpPr>
        <p:spPr bwMode="auto">
          <a:xfrm flipH="1">
            <a:off x="4527550" y="1538288"/>
            <a:ext cx="1858963" cy="16494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617" name="Rectangle 241"/>
          <p:cNvSpPr>
            <a:spLocks noChangeArrowheads="1"/>
          </p:cNvSpPr>
          <p:nvPr/>
        </p:nvSpPr>
        <p:spPr bwMode="auto">
          <a:xfrm>
            <a:off x="4875213" y="1019175"/>
            <a:ext cx="47625" cy="1422400"/>
          </a:xfrm>
          <a:prstGeom prst="rect">
            <a:avLst/>
          </a:prstGeom>
          <a:solidFill>
            <a:srgbClr val="FF0066"/>
          </a:solidFill>
          <a:ln w="12700">
            <a:solidFill>
              <a:srgbClr val="000000"/>
            </a:solidFill>
            <a:miter lim="800000"/>
            <a:headEnd/>
            <a:tailEnd/>
          </a:ln>
        </p:spPr>
        <p:txBody>
          <a:bodyPr/>
          <a:lstStyle/>
          <a:p>
            <a:endParaRPr lang="ja-JP" altLang="en-US"/>
          </a:p>
        </p:txBody>
      </p:sp>
      <p:pic>
        <p:nvPicPr>
          <p:cNvPr id="101618" name="Picture 24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0225" y="1187450"/>
            <a:ext cx="2809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19" name="Picture 24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3925" y="1117600"/>
            <a:ext cx="280988"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620" name="Line 244"/>
          <p:cNvSpPr>
            <a:spLocks noChangeShapeType="1"/>
          </p:cNvSpPr>
          <p:nvPr/>
        </p:nvSpPr>
        <p:spPr bwMode="auto">
          <a:xfrm>
            <a:off x="4910138" y="239395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621" name="Rectangle 245"/>
          <p:cNvSpPr>
            <a:spLocks noChangeArrowheads="1"/>
          </p:cNvSpPr>
          <p:nvPr/>
        </p:nvSpPr>
        <p:spPr bwMode="auto">
          <a:xfrm>
            <a:off x="3051175" y="5168900"/>
            <a:ext cx="47625" cy="711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1622" name="Line 246"/>
          <p:cNvSpPr>
            <a:spLocks noChangeShapeType="1"/>
          </p:cNvSpPr>
          <p:nvPr/>
        </p:nvSpPr>
        <p:spPr bwMode="auto">
          <a:xfrm flipV="1">
            <a:off x="4932363" y="1538288"/>
            <a:ext cx="1430337" cy="890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1623" name="Line 247"/>
          <p:cNvSpPr>
            <a:spLocks noChangeShapeType="1"/>
          </p:cNvSpPr>
          <p:nvPr/>
        </p:nvSpPr>
        <p:spPr bwMode="auto">
          <a:xfrm>
            <a:off x="5905500" y="2479675"/>
            <a:ext cx="1035050" cy="1177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01624" name="Picture 24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42138" y="2717800"/>
            <a:ext cx="6985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625" name="Oval 249"/>
          <p:cNvSpPr>
            <a:spLocks noChangeArrowheads="1"/>
          </p:cNvSpPr>
          <p:nvPr/>
        </p:nvSpPr>
        <p:spPr bwMode="auto">
          <a:xfrm>
            <a:off x="6324600" y="1473200"/>
            <a:ext cx="104775" cy="101600"/>
          </a:xfrm>
          <a:prstGeom prst="ellipse">
            <a:avLst/>
          </a:prstGeom>
          <a:solidFill>
            <a:srgbClr val="FF0066"/>
          </a:solidFill>
          <a:ln w="12700">
            <a:solidFill>
              <a:srgbClr val="0000CC"/>
            </a:solidFill>
            <a:round/>
            <a:headEnd/>
            <a:tailEnd/>
          </a:ln>
        </p:spPr>
        <p:txBody>
          <a:bodyPr/>
          <a:lstStyle/>
          <a:p>
            <a:endParaRPr lang="ja-JP" altLang="en-US"/>
          </a:p>
        </p:txBody>
      </p:sp>
      <p:sp>
        <p:nvSpPr>
          <p:cNvPr id="101626" name="Text Box 250"/>
          <p:cNvSpPr txBox="1">
            <a:spLocks noChangeArrowheads="1"/>
          </p:cNvSpPr>
          <p:nvPr/>
        </p:nvSpPr>
        <p:spPr bwMode="auto">
          <a:xfrm>
            <a:off x="1211513" y="6249988"/>
            <a:ext cx="7366119" cy="70788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ja-JP" altLang="en-US" sz="6000" baseline="30000" dirty="0" smtClean="0">
                <a:solidFill>
                  <a:srgbClr val="FF0000"/>
                </a:solidFill>
                <a:ea typeface="HG創英角ｺﾞｼｯｸUB" pitchFamily="49" charset="-128"/>
              </a:rPr>
              <a:t>先進国・工業国に</a:t>
            </a:r>
            <a:r>
              <a:rPr lang="ja-JP" altLang="en-US" sz="6000" baseline="30000" dirty="0">
                <a:solidFill>
                  <a:srgbClr val="FF0000"/>
                </a:solidFill>
                <a:ea typeface="HG創英角ｺﾞｼｯｸUB" pitchFamily="49" charset="-128"/>
              </a:rPr>
              <a:t>大きな発生源</a:t>
            </a:r>
          </a:p>
        </p:txBody>
      </p:sp>
      <p:sp>
        <p:nvSpPr>
          <p:cNvPr id="101627" name="Text Box 251"/>
          <p:cNvSpPr txBox="1">
            <a:spLocks noChangeArrowheads="1"/>
          </p:cNvSpPr>
          <p:nvPr/>
        </p:nvSpPr>
        <p:spPr bwMode="auto">
          <a:xfrm>
            <a:off x="252413" y="44450"/>
            <a:ext cx="889158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ja-JP" altLang="ja-JP" sz="2800" b="1">
                <a:solidFill>
                  <a:srgbClr val="00FF00"/>
                </a:solidFill>
                <a:latin typeface="Arial" pitchFamily="34" charset="0"/>
                <a:ea typeface="MS PGothic" pitchFamily="50" charset="-128"/>
              </a:rPr>
              <a:t>アジア沿岸域のイガイから検出されたPCBsの濃度分布</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2777" t="3607" r="1861" b="2204"/>
          <a:stretch/>
        </p:blipFill>
        <p:spPr>
          <a:xfrm>
            <a:off x="3589117" y="1992743"/>
            <a:ext cx="5196356" cy="3591600"/>
          </a:xfrm>
          <a:prstGeom prst="rect">
            <a:avLst/>
          </a:prstGeom>
        </p:spPr>
      </p:pic>
      <p:pic>
        <p:nvPicPr>
          <p:cNvPr id="5" name="図 4"/>
          <p:cNvPicPr>
            <a:picLocks noChangeAspect="1"/>
          </p:cNvPicPr>
          <p:nvPr/>
        </p:nvPicPr>
        <p:blipFill>
          <a:blip r:embed="rId4"/>
          <a:stretch>
            <a:fillRect/>
          </a:stretch>
        </p:blipFill>
        <p:spPr>
          <a:xfrm>
            <a:off x="479675" y="1922324"/>
            <a:ext cx="2689107" cy="2109655"/>
          </a:xfrm>
          <a:prstGeom prst="rect">
            <a:avLst/>
          </a:prstGeom>
        </p:spPr>
      </p:pic>
      <p:sp>
        <p:nvSpPr>
          <p:cNvPr id="6" name="Rectangle 34"/>
          <p:cNvSpPr>
            <a:spLocks noChangeArrowheads="1"/>
          </p:cNvSpPr>
          <p:nvPr/>
        </p:nvSpPr>
        <p:spPr bwMode="auto">
          <a:xfrm>
            <a:off x="3589117" y="5628435"/>
            <a:ext cx="54380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ja-JP" sz="1100" b="1" dirty="0">
                <a:solidFill>
                  <a:srgbClr val="FFFFFF"/>
                </a:solidFill>
                <a:latin typeface="ＭＳ ゴシック" pitchFamily="49" charset="-128"/>
                <a:ea typeface="ＭＳ ゴシック" pitchFamily="49" charset="-128"/>
              </a:rPr>
              <a:t>Cited from </a:t>
            </a:r>
            <a:r>
              <a:rPr lang="en-US" altLang="ja-JP" sz="1100" b="1" dirty="0" smtClean="0">
                <a:solidFill>
                  <a:srgbClr val="FFFFFF"/>
                </a:solidFill>
                <a:latin typeface="ＭＳ ゴシック" pitchFamily="49" charset="-128"/>
                <a:ea typeface="ＭＳ ゴシック" pitchFamily="49" charset="-128"/>
              </a:rPr>
              <a:t>Swedish Environmental Protection Agency </a:t>
            </a:r>
            <a:r>
              <a:rPr lang="en-US" altLang="ja-JP" sz="1100" b="1" dirty="0">
                <a:solidFill>
                  <a:srgbClr val="FFFFFF"/>
                </a:solidFill>
                <a:latin typeface="ＭＳ ゴシック" pitchFamily="49" charset="-128"/>
                <a:ea typeface="ＭＳ ゴシック" pitchFamily="49" charset="-128"/>
              </a:rPr>
              <a:t>(</a:t>
            </a:r>
            <a:r>
              <a:rPr lang="en-US" altLang="ja-JP" sz="1100" b="1" dirty="0" smtClean="0">
                <a:solidFill>
                  <a:srgbClr val="FFFFFF"/>
                </a:solidFill>
                <a:latin typeface="ＭＳ ゴシック" pitchFamily="49" charset="-128"/>
                <a:ea typeface="ＭＳ ゴシック" pitchFamily="49" charset="-128"/>
              </a:rPr>
              <a:t>1998) Persistent Organic Pollutants.</a:t>
            </a:r>
            <a:endParaRPr lang="en-US" altLang="ja-JP" sz="1100" b="1" dirty="0">
              <a:solidFill>
                <a:srgbClr val="000000"/>
              </a:solidFill>
              <a:latin typeface="ＭＳ ゴシック" pitchFamily="49" charset="-128"/>
              <a:ea typeface="ＭＳ ゴシック" pitchFamily="49" charset="-128"/>
            </a:endParaRPr>
          </a:p>
        </p:txBody>
      </p:sp>
      <p:sp>
        <p:nvSpPr>
          <p:cNvPr id="9" name="Rectangle 16"/>
          <p:cNvSpPr>
            <a:spLocks noChangeArrowheads="1"/>
          </p:cNvSpPr>
          <p:nvPr/>
        </p:nvSpPr>
        <p:spPr bwMode="auto">
          <a:xfrm>
            <a:off x="213064" y="4174091"/>
            <a:ext cx="3320250" cy="2523768"/>
          </a:xfrm>
          <a:prstGeom prst="rect">
            <a:avLst/>
          </a:prstGeom>
          <a:noFill/>
          <a:ln w="9525">
            <a:noFill/>
            <a:miter lim="800000"/>
            <a:headEnd/>
            <a:tailEnd/>
          </a:ln>
          <a:effectLst>
            <a:outerShdw dist="35921" dir="2700000" algn="ctr" rotWithShape="0">
              <a:schemeClr val="tx1"/>
            </a:outerShdw>
          </a:effectLst>
        </p:spPr>
        <p:txBody>
          <a:bodyPr wrap="square" lIns="0" tIns="0" rIns="0" bIns="0">
            <a:spAutoFit/>
          </a:bodyPr>
          <a:lstStyle/>
          <a:p>
            <a:pPr marL="342900" indent="-342900">
              <a:lnSpc>
                <a:spcPct val="110000"/>
              </a:lnSpc>
              <a:spcAft>
                <a:spcPts val="600"/>
              </a:spcAft>
              <a:buFont typeface="Wingdings" panose="05000000000000000000" pitchFamily="2" charset="2"/>
              <a:buChar char="ü"/>
            </a:pPr>
            <a:r>
              <a:rPr lang="ja-JP" altLang="en-US" sz="2000" b="1" dirty="0">
                <a:solidFill>
                  <a:srgbClr val="FFFFFF"/>
                </a:solidFill>
                <a:latin typeface="ＭＳ Ｐゴシック" pitchFamily="50" charset="-128"/>
                <a:ea typeface="ＭＳ Ｐゴシック" pitchFamily="50" charset="-128"/>
              </a:rPr>
              <a:t>汚染</a:t>
            </a:r>
            <a:r>
              <a:rPr lang="ja-JP" altLang="en-US" sz="2000" b="1" dirty="0" smtClean="0">
                <a:solidFill>
                  <a:srgbClr val="FFFFFF"/>
                </a:solidFill>
                <a:latin typeface="ＭＳ Ｐゴシック" pitchFamily="50" charset="-128"/>
                <a:ea typeface="ＭＳ Ｐゴシック" pitchFamily="50" charset="-128"/>
              </a:rPr>
              <a:t>が進んでいる水域の生物ほど高い</a:t>
            </a:r>
            <a:endParaRPr lang="en-US" altLang="ja-JP" sz="2000" b="1" dirty="0">
              <a:solidFill>
                <a:srgbClr val="FFFFFF"/>
              </a:solidFill>
              <a:latin typeface="ＭＳ Ｐゴシック" pitchFamily="50" charset="-128"/>
              <a:ea typeface="ＭＳ Ｐゴシック" pitchFamily="50" charset="-128"/>
            </a:endParaRPr>
          </a:p>
          <a:p>
            <a:pPr marL="342900" indent="-342900">
              <a:lnSpc>
                <a:spcPct val="110000"/>
              </a:lnSpc>
              <a:spcAft>
                <a:spcPts val="600"/>
              </a:spcAft>
              <a:buFont typeface="Wingdings" panose="05000000000000000000" pitchFamily="2" charset="2"/>
              <a:buChar char="ü"/>
            </a:pPr>
            <a:r>
              <a:rPr lang="ja-JP" altLang="en-US" sz="2000" b="1" dirty="0" smtClean="0">
                <a:solidFill>
                  <a:srgbClr val="FFFFFF"/>
                </a:solidFill>
                <a:latin typeface="ＭＳ Ｐゴシック" pitchFamily="50" charset="-128"/>
                <a:ea typeface="ＭＳ Ｐゴシック" pitchFamily="50" charset="-128"/>
              </a:rPr>
              <a:t>栄養段階の高い野生生物ほど高い</a:t>
            </a:r>
            <a:endParaRPr lang="en-US" altLang="ja-JP" sz="2000" b="1" dirty="0">
              <a:solidFill>
                <a:srgbClr val="FFFFFF"/>
              </a:solidFill>
              <a:latin typeface="ＭＳ Ｐゴシック" pitchFamily="50" charset="-128"/>
              <a:ea typeface="ＭＳ Ｐゴシック" pitchFamily="50" charset="-128"/>
            </a:endParaRPr>
          </a:p>
          <a:p>
            <a:pPr marL="342900" indent="-342900">
              <a:lnSpc>
                <a:spcPct val="110000"/>
              </a:lnSpc>
              <a:spcAft>
                <a:spcPts val="600"/>
              </a:spcAft>
              <a:buFont typeface="Wingdings" panose="05000000000000000000" pitchFamily="2" charset="2"/>
              <a:buChar char="ü"/>
            </a:pPr>
            <a:r>
              <a:rPr lang="en-US" altLang="ja-JP" sz="2000" b="1" dirty="0" smtClean="0">
                <a:solidFill>
                  <a:srgbClr val="FFFFFF"/>
                </a:solidFill>
                <a:latin typeface="ＭＳ Ｐゴシック" pitchFamily="50" charset="-128"/>
                <a:ea typeface="ＭＳ Ｐゴシック" pitchFamily="50" charset="-128"/>
              </a:rPr>
              <a:t>DDT</a:t>
            </a:r>
            <a:r>
              <a:rPr lang="ja-JP" altLang="en-US" sz="2000" b="1" dirty="0" smtClean="0">
                <a:solidFill>
                  <a:srgbClr val="FFFFFF"/>
                </a:solidFill>
                <a:latin typeface="ＭＳ Ｐゴシック" pitchFamily="50" charset="-128"/>
                <a:ea typeface="ＭＳ Ｐゴシック" pitchFamily="50" charset="-128"/>
              </a:rPr>
              <a:t>の一般利用開始</a:t>
            </a:r>
            <a:r>
              <a:rPr lang="ja-JP" altLang="en-US" sz="2000" b="1" dirty="0">
                <a:solidFill>
                  <a:srgbClr val="FFFFFF"/>
                </a:solidFill>
                <a:latin typeface="ＭＳ Ｐゴシック" pitchFamily="50" charset="-128"/>
                <a:ea typeface="ＭＳ Ｐゴシック" pitchFamily="50" charset="-128"/>
              </a:rPr>
              <a:t>時（</a:t>
            </a:r>
            <a:r>
              <a:rPr lang="en-US" altLang="ja-JP" sz="2000" b="1" dirty="0">
                <a:solidFill>
                  <a:srgbClr val="FFFFFF"/>
                </a:solidFill>
                <a:latin typeface="ＭＳ Ｐゴシック" pitchFamily="50" charset="-128"/>
                <a:ea typeface="ＭＳ Ｐゴシック" pitchFamily="50" charset="-128"/>
              </a:rPr>
              <a:t>1940</a:t>
            </a:r>
            <a:r>
              <a:rPr lang="ja-JP" altLang="en-US" sz="2000" b="1" dirty="0">
                <a:solidFill>
                  <a:srgbClr val="FFFFFF"/>
                </a:solidFill>
                <a:latin typeface="ＭＳ Ｐゴシック" pitchFamily="50" charset="-128"/>
                <a:ea typeface="ＭＳ Ｐゴシック" pitchFamily="50" charset="-128"/>
              </a:rPr>
              <a:t>年代後半）</a:t>
            </a:r>
            <a:r>
              <a:rPr lang="ja-JP" altLang="en-US" sz="2000" b="1" dirty="0" smtClean="0">
                <a:solidFill>
                  <a:srgbClr val="FFFFFF"/>
                </a:solidFill>
                <a:latin typeface="ＭＳ Ｐゴシック" pitchFamily="50" charset="-128"/>
                <a:ea typeface="ＭＳ Ｐゴシック" pitchFamily="50" charset="-128"/>
              </a:rPr>
              <a:t>より</a:t>
            </a:r>
            <a:r>
              <a:rPr lang="ja-JP" altLang="en-US" sz="2000" b="1" dirty="0">
                <a:solidFill>
                  <a:srgbClr val="FFFFFF"/>
                </a:solidFill>
                <a:latin typeface="ＭＳ Ｐゴシック" pitchFamily="50" charset="-128"/>
                <a:ea typeface="ＭＳ Ｐゴシック" pitchFamily="50" charset="-128"/>
              </a:rPr>
              <a:t>以前</a:t>
            </a:r>
            <a:r>
              <a:rPr lang="ja-JP" altLang="en-US" sz="2000" b="1" dirty="0" smtClean="0">
                <a:solidFill>
                  <a:srgbClr val="FFFFFF"/>
                </a:solidFill>
                <a:latin typeface="ＭＳ Ｐゴシック" pitchFamily="50" charset="-128"/>
                <a:ea typeface="ＭＳ Ｐゴシック" pitchFamily="50" charset="-128"/>
              </a:rPr>
              <a:t>の保管試料にも痕跡確認</a:t>
            </a:r>
            <a:endParaRPr lang="en-US" altLang="ja-JP" sz="2000" b="1" dirty="0" smtClean="0">
              <a:solidFill>
                <a:srgbClr val="FFFFFF"/>
              </a:solidFill>
              <a:latin typeface="ＭＳ Ｐゴシック" pitchFamily="50" charset="-128"/>
              <a:ea typeface="ＭＳ Ｐゴシック" pitchFamily="50" charset="-128"/>
            </a:endParaRPr>
          </a:p>
        </p:txBody>
      </p:sp>
      <p:sp>
        <p:nvSpPr>
          <p:cNvPr id="11" name="Rectangle 16"/>
          <p:cNvSpPr>
            <a:spLocks noChangeArrowheads="1"/>
          </p:cNvSpPr>
          <p:nvPr/>
        </p:nvSpPr>
        <p:spPr bwMode="auto">
          <a:xfrm>
            <a:off x="3662213" y="6001760"/>
            <a:ext cx="5291847" cy="677108"/>
          </a:xfrm>
          <a:prstGeom prst="rect">
            <a:avLst/>
          </a:prstGeom>
          <a:noFill/>
          <a:ln w="9525">
            <a:noFill/>
            <a:miter lim="800000"/>
            <a:headEnd/>
            <a:tailEnd/>
          </a:ln>
          <a:effectLst>
            <a:outerShdw dist="35921" dir="2700000" algn="ctr" rotWithShape="0">
              <a:schemeClr val="tx1"/>
            </a:outerShdw>
          </a:effectLst>
        </p:spPr>
        <p:txBody>
          <a:bodyPr wrap="square" lIns="0" tIns="0" rIns="0" bIns="0">
            <a:spAutoFit/>
          </a:bodyPr>
          <a:lstStyle/>
          <a:p>
            <a:pPr>
              <a:lnSpc>
                <a:spcPct val="110000"/>
              </a:lnSpc>
              <a:spcAft>
                <a:spcPts val="600"/>
              </a:spcAft>
              <a:buFont typeface="Wingdings" pitchFamily="2" charset="2"/>
              <a:buNone/>
            </a:pPr>
            <a:r>
              <a:rPr lang="en-US" altLang="ja-JP" sz="2000" b="1" u="sng" dirty="0" smtClean="0">
                <a:solidFill>
                  <a:srgbClr val="FFC000"/>
                </a:solidFill>
                <a:latin typeface="ＭＳ Ｐゴシック" pitchFamily="50" charset="-128"/>
                <a:ea typeface="ＭＳ Ｐゴシック" pitchFamily="50" charset="-128"/>
              </a:rPr>
              <a:t>1966</a:t>
            </a:r>
            <a:r>
              <a:rPr lang="ja-JP" altLang="en-US" sz="2000" b="1" u="sng" dirty="0" smtClean="0">
                <a:solidFill>
                  <a:srgbClr val="FFC000"/>
                </a:solidFill>
                <a:latin typeface="ＭＳ Ｐゴシック" pitchFamily="50" charset="-128"/>
                <a:ea typeface="ＭＳ Ｐゴシック" pitchFamily="50" charset="-128"/>
              </a:rPr>
              <a:t>年</a:t>
            </a:r>
            <a:r>
              <a:rPr lang="ja-JP" altLang="en-US" sz="2000" b="1" dirty="0" smtClean="0">
                <a:solidFill>
                  <a:srgbClr val="FFC000"/>
                </a:solidFill>
                <a:latin typeface="ＭＳ Ｐゴシック" pitchFamily="50" charset="-128"/>
                <a:ea typeface="ＭＳ Ｐゴシック" pitchFamily="50" charset="-128"/>
              </a:rPr>
              <a:t>に質量分析装置により、</a:t>
            </a:r>
            <a:r>
              <a:rPr lang="en-US" altLang="ja-JP" sz="2000" b="1" dirty="0" smtClean="0">
                <a:solidFill>
                  <a:srgbClr val="FFC000"/>
                </a:solidFill>
                <a:latin typeface="ＭＳ Ｐゴシック" pitchFamily="50" charset="-128"/>
                <a:ea typeface="ＭＳ Ｐゴシック" pitchFamily="50" charset="-128"/>
              </a:rPr>
              <a:t>12</a:t>
            </a:r>
            <a:r>
              <a:rPr lang="ja-JP" altLang="en-US" sz="2000" b="1" dirty="0" smtClean="0">
                <a:solidFill>
                  <a:srgbClr val="FFC000"/>
                </a:solidFill>
                <a:latin typeface="ＭＳ Ｐゴシック" pitchFamily="50" charset="-128"/>
                <a:ea typeface="ＭＳ Ｐゴシック" pitchFamily="50" charset="-128"/>
              </a:rPr>
              <a:t>のピークが</a:t>
            </a:r>
            <a:r>
              <a:rPr lang="en-US" altLang="ja-JP" sz="2000" b="1" dirty="0">
                <a:solidFill>
                  <a:srgbClr val="FFC000"/>
                </a:solidFill>
                <a:latin typeface="ＭＳ Ｐゴシック" pitchFamily="50" charset="-128"/>
                <a:ea typeface="ＭＳ Ｐゴシック" pitchFamily="50" charset="-128"/>
              </a:rPr>
              <a:t/>
            </a:r>
            <a:br>
              <a:rPr lang="en-US" altLang="ja-JP" sz="2000" b="1" dirty="0">
                <a:solidFill>
                  <a:srgbClr val="FFC000"/>
                </a:solidFill>
                <a:latin typeface="ＭＳ Ｐゴシック" pitchFamily="50" charset="-128"/>
                <a:ea typeface="ＭＳ Ｐゴシック" pitchFamily="50" charset="-128"/>
              </a:rPr>
            </a:br>
            <a:r>
              <a:rPr lang="ja-JP" altLang="en-US" sz="2000" b="1" dirty="0" smtClean="0">
                <a:solidFill>
                  <a:srgbClr val="FFC000"/>
                </a:solidFill>
                <a:latin typeface="ＭＳ Ｐゴシック" pitchFamily="50" charset="-128"/>
                <a:ea typeface="ＭＳ Ｐゴシック" pitchFamily="50" charset="-128"/>
              </a:rPr>
              <a:t>ポリ塩化ビフェニール（</a:t>
            </a:r>
            <a:r>
              <a:rPr lang="en-US" altLang="ja-JP" sz="2000" b="1" dirty="0" smtClean="0">
                <a:solidFill>
                  <a:srgbClr val="FFC000"/>
                </a:solidFill>
                <a:latin typeface="ＭＳ Ｐゴシック" pitchFamily="50" charset="-128"/>
                <a:ea typeface="ＭＳ Ｐゴシック" pitchFamily="50" charset="-128"/>
              </a:rPr>
              <a:t>PCBs</a:t>
            </a:r>
            <a:r>
              <a:rPr lang="ja-JP" altLang="en-US" sz="2000" b="1" dirty="0" smtClean="0">
                <a:solidFill>
                  <a:srgbClr val="FFC000"/>
                </a:solidFill>
                <a:latin typeface="ＭＳ Ｐゴシック" pitchFamily="50" charset="-128"/>
                <a:ea typeface="ＭＳ Ｐゴシック" pitchFamily="50" charset="-128"/>
              </a:rPr>
              <a:t>）であることが判明</a:t>
            </a:r>
            <a:endParaRPr lang="en-US" altLang="ja-JP" sz="2000" b="1" dirty="0" smtClean="0">
              <a:solidFill>
                <a:srgbClr val="FFC000"/>
              </a:solidFill>
              <a:latin typeface="ＭＳ Ｐゴシック" pitchFamily="50" charset="-128"/>
              <a:ea typeface="ＭＳ Ｐゴシック"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8894" y="2671201"/>
            <a:ext cx="1908263" cy="1431197"/>
          </a:xfrm>
          <a:prstGeom prst="rect">
            <a:avLst/>
          </a:prstGeom>
        </p:spPr>
      </p:pic>
      <p:sp>
        <p:nvSpPr>
          <p:cNvPr id="12" name="Rectangle 16"/>
          <p:cNvSpPr>
            <a:spLocks noChangeArrowheads="1"/>
          </p:cNvSpPr>
          <p:nvPr/>
        </p:nvSpPr>
        <p:spPr bwMode="auto">
          <a:xfrm>
            <a:off x="701335" y="1245216"/>
            <a:ext cx="8016537" cy="677108"/>
          </a:xfrm>
          <a:prstGeom prst="rect">
            <a:avLst/>
          </a:prstGeom>
          <a:noFill/>
          <a:ln w="9525">
            <a:noFill/>
            <a:miter lim="800000"/>
            <a:headEnd/>
            <a:tailEnd/>
          </a:ln>
          <a:effectLst>
            <a:outerShdw dist="35921" dir="2700000" algn="ctr" rotWithShape="0">
              <a:schemeClr val="tx1"/>
            </a:outerShdw>
          </a:effectLst>
        </p:spPr>
        <p:txBody>
          <a:bodyPr wrap="square" lIns="0" tIns="0" rIns="0" bIns="0">
            <a:spAutoFit/>
          </a:bodyPr>
          <a:lstStyle/>
          <a:p>
            <a:pPr>
              <a:lnSpc>
                <a:spcPct val="110000"/>
              </a:lnSpc>
              <a:spcAft>
                <a:spcPts val="600"/>
              </a:spcAft>
              <a:buFont typeface="Wingdings" pitchFamily="2" charset="2"/>
              <a:buNone/>
            </a:pPr>
            <a:r>
              <a:rPr lang="ja-JP" altLang="en-US" sz="2000" b="1" dirty="0" smtClean="0">
                <a:solidFill>
                  <a:srgbClr val="FFC000"/>
                </a:solidFill>
                <a:latin typeface="ＭＳ Ｐゴシック" pitchFamily="50" charset="-128"/>
                <a:ea typeface="ＭＳ Ｐゴシック" pitchFamily="50" charset="-128"/>
              </a:rPr>
              <a:t>野生生物に関する</a:t>
            </a:r>
            <a:r>
              <a:rPr lang="en-US" altLang="ja-JP" sz="2000" b="1" dirty="0" smtClean="0">
                <a:solidFill>
                  <a:srgbClr val="FFC000"/>
                </a:solidFill>
                <a:latin typeface="ＭＳ Ｐゴシック" pitchFamily="50" charset="-128"/>
                <a:ea typeface="ＭＳ Ｐゴシック" pitchFamily="50" charset="-128"/>
              </a:rPr>
              <a:t>DDT</a:t>
            </a:r>
            <a:r>
              <a:rPr lang="ja-JP" altLang="en-US" sz="2000" b="1" dirty="0" smtClean="0">
                <a:solidFill>
                  <a:srgbClr val="FFC000"/>
                </a:solidFill>
                <a:latin typeface="ＭＳ Ｐゴシック" pitchFamily="50" charset="-128"/>
                <a:ea typeface="ＭＳ Ｐゴシック" pitchFamily="50" charset="-128"/>
              </a:rPr>
              <a:t>汚染の</a:t>
            </a:r>
            <a:r>
              <a:rPr lang="ja-JP" altLang="en-US" sz="2000" b="1" dirty="0">
                <a:solidFill>
                  <a:srgbClr val="FFC000"/>
                </a:solidFill>
                <a:latin typeface="ＭＳ Ｐゴシック" pitchFamily="50" charset="-128"/>
                <a:ea typeface="ＭＳ Ｐゴシック" pitchFamily="50" charset="-128"/>
              </a:rPr>
              <a:t>調査時（</a:t>
            </a:r>
            <a:r>
              <a:rPr lang="en-US" altLang="ja-JP" sz="2000" b="1" dirty="0" smtClean="0">
                <a:solidFill>
                  <a:srgbClr val="FFC000"/>
                </a:solidFill>
                <a:latin typeface="ＭＳ Ｐゴシック" pitchFamily="50" charset="-128"/>
                <a:ea typeface="ＭＳ Ｐゴシック" pitchFamily="50" charset="-128"/>
              </a:rPr>
              <a:t>1964</a:t>
            </a:r>
            <a:r>
              <a:rPr lang="ja-JP" altLang="en-US" sz="2000" b="1" dirty="0" smtClean="0">
                <a:solidFill>
                  <a:srgbClr val="FFC000"/>
                </a:solidFill>
                <a:latin typeface="ＭＳ Ｐゴシック" pitchFamily="50" charset="-128"/>
                <a:ea typeface="ＭＳ Ｐゴシック" pitchFamily="50" charset="-128"/>
              </a:rPr>
              <a:t>年～）</a:t>
            </a:r>
            <a:r>
              <a:rPr lang="ja-JP" altLang="en-US" sz="2000" b="1" dirty="0">
                <a:solidFill>
                  <a:srgbClr val="FFC000"/>
                </a:solidFill>
                <a:latin typeface="ＭＳ Ｐゴシック" pitchFamily="50" charset="-128"/>
                <a:ea typeface="ＭＳ Ｐゴシック" pitchFamily="50" charset="-128"/>
              </a:rPr>
              <a:t>に</a:t>
            </a:r>
            <a:r>
              <a:rPr lang="ja-JP" altLang="en-US" sz="2000" b="1" dirty="0" smtClean="0">
                <a:solidFill>
                  <a:srgbClr val="FFC000"/>
                </a:solidFill>
                <a:latin typeface="ＭＳ Ｐゴシック" pitchFamily="50" charset="-128"/>
                <a:ea typeface="ＭＳ Ｐゴシック" pitchFamily="50" charset="-128"/>
              </a:rPr>
              <a:t>ストックホルム大学の</a:t>
            </a:r>
            <a:r>
              <a:rPr lang="en-US" altLang="ja-JP" sz="2000" b="1" dirty="0" smtClean="0">
                <a:solidFill>
                  <a:srgbClr val="FFC000"/>
                </a:solidFill>
                <a:latin typeface="ＭＳ Ｐゴシック" pitchFamily="50" charset="-128"/>
                <a:ea typeface="ＭＳ Ｐゴシック" pitchFamily="50" charset="-128"/>
              </a:rPr>
              <a:t>Jensen</a:t>
            </a:r>
            <a:r>
              <a:rPr lang="ja-JP" altLang="en-US" sz="2000" b="1" dirty="0" smtClean="0">
                <a:solidFill>
                  <a:srgbClr val="FFC000"/>
                </a:solidFill>
                <a:latin typeface="ＭＳ Ｐゴシック" pitchFamily="50" charset="-128"/>
                <a:ea typeface="ＭＳ Ｐゴシック" pitchFamily="50" charset="-128"/>
              </a:rPr>
              <a:t>博士がクロマトグラム上に頻出する未知のピークを発見</a:t>
            </a:r>
            <a:endParaRPr lang="ja-JP" altLang="en-US" sz="2000" b="1" dirty="0">
              <a:solidFill>
                <a:srgbClr val="FFC000"/>
              </a:solidFill>
              <a:latin typeface="ＭＳ Ｐゴシック" pitchFamily="50" charset="-128"/>
              <a:ea typeface="ＭＳ Ｐゴシック" pitchFamily="50" charset="-128"/>
            </a:endParaRPr>
          </a:p>
        </p:txBody>
      </p:sp>
      <p:sp>
        <p:nvSpPr>
          <p:cNvPr id="13" name="Text Box 8"/>
          <p:cNvSpPr txBox="1">
            <a:spLocks noChangeArrowheads="1"/>
          </p:cNvSpPr>
          <p:nvPr/>
        </p:nvSpPr>
        <p:spPr bwMode="auto">
          <a:xfrm>
            <a:off x="621437" y="253172"/>
            <a:ext cx="7972147" cy="947952"/>
          </a:xfrm>
          <a:prstGeom prst="rect">
            <a:avLst/>
          </a:prstGeom>
          <a:solidFill>
            <a:srgbClr val="000000">
              <a:alpha val="69804"/>
            </a:srgbClr>
          </a:solidFill>
          <a:ln w="9525">
            <a:noFill/>
            <a:round/>
            <a:headEnd/>
            <a:tailEnd/>
          </a:ln>
        </p:spPr>
        <p:txBody>
          <a:bodyPr wrap="square" lIns="0" tIns="0" rIns="0" bIns="0" anchor="ctr" anchorCtr="0">
            <a:spAutoFit/>
          </a:bodyPr>
          <a:lstStyle/>
          <a:p>
            <a:pPr algn="ctr">
              <a:lnSpc>
                <a:spcPct val="110000"/>
              </a:lnSpc>
              <a:tabLst>
                <a:tab pos="723900" algn="l"/>
                <a:tab pos="1447800" algn="l"/>
              </a:tabLst>
              <a:defRPr/>
            </a:pPr>
            <a:r>
              <a:rPr kumimoji="0" lang="ja-JP" altLang="en-US" sz="2800" dirty="0" smtClean="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cs typeface="Arial" pitchFamily="34" charset="0"/>
              </a:rPr>
              <a:t>ＰＣＢｓは機器分析技術の発達により生態系への移行・蓄積が明らかとなった初めての化学物質</a:t>
            </a:r>
            <a:endParaRPr kumimoji="0" lang="en-US" altLang="ja-JP" sz="2800" dirty="0" smtClean="0">
              <a:solidFill>
                <a:srgbClr val="FFFF00"/>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cs typeface="Arial" pitchFamily="34" charset="0"/>
            </a:endParaRPr>
          </a:p>
        </p:txBody>
      </p:sp>
    </p:spTree>
    <p:extLst>
      <p:ext uri="{BB962C8B-B14F-4D97-AF65-F5344CB8AC3E}">
        <p14:creationId xmlns:p14="http://schemas.microsoft.com/office/powerpoint/2010/main" val="576346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2"/>
          <p:cNvSpPr>
            <a:spLocks noChangeShapeType="1"/>
          </p:cNvSpPr>
          <p:nvPr/>
        </p:nvSpPr>
        <p:spPr bwMode="auto">
          <a:xfrm flipH="1" flipV="1">
            <a:off x="1503363" y="331788"/>
            <a:ext cx="12700"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27" name="Line 3"/>
          <p:cNvSpPr>
            <a:spLocks noChangeShapeType="1"/>
          </p:cNvSpPr>
          <p:nvPr/>
        </p:nvSpPr>
        <p:spPr bwMode="auto">
          <a:xfrm flipH="1" flipV="1">
            <a:off x="1503363" y="331788"/>
            <a:ext cx="12700"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428" name="Line 4"/>
          <p:cNvSpPr>
            <a:spLocks noChangeShapeType="1"/>
          </p:cNvSpPr>
          <p:nvPr/>
        </p:nvSpPr>
        <p:spPr bwMode="auto">
          <a:xfrm flipH="1" flipV="1">
            <a:off x="-1116013" y="-12700"/>
            <a:ext cx="12700" cy="12700"/>
          </a:xfrm>
          <a:prstGeom prst="line">
            <a:avLst/>
          </a:prstGeom>
          <a:noFill/>
          <a:ln/>
          <a:extLst>
            <a:ext uri="{909E8E84-426E-40DD-AFC4-6F175D3DCCD1}">
              <a14:hiddenFill xmlns:a14="http://schemas.microsoft.com/office/drawing/2010/main">
                <a:noFill/>
              </a14:hiddenFill>
            </a:ext>
          </a:extLst>
        </p:spPr>
        <p:txBody>
          <a:bodyPr/>
          <a:lstStyle/>
          <a:p>
            <a:endParaRPr lang="ja-JP" altLang="en-US"/>
          </a:p>
        </p:txBody>
      </p:sp>
      <p:sp>
        <p:nvSpPr>
          <p:cNvPr id="103429" name="Line 5"/>
          <p:cNvSpPr>
            <a:spLocks noChangeShapeType="1"/>
          </p:cNvSpPr>
          <p:nvPr/>
        </p:nvSpPr>
        <p:spPr bwMode="auto">
          <a:xfrm flipH="1" flipV="1">
            <a:off x="-1116013" y="-12700"/>
            <a:ext cx="12700" cy="12700"/>
          </a:xfrm>
          <a:prstGeom prst="line">
            <a:avLst/>
          </a:prstGeom>
          <a:noFill/>
          <a:ln/>
          <a:extLst>
            <a:ext uri="{909E8E84-426E-40DD-AFC4-6F175D3DCCD1}">
              <a14:hiddenFill xmlns:a14="http://schemas.microsoft.com/office/drawing/2010/main">
                <a:noFill/>
              </a14:hiddenFill>
            </a:ext>
          </a:extLst>
        </p:spPr>
        <p:txBody>
          <a:bodyPr/>
          <a:lstStyle/>
          <a:p>
            <a:endParaRPr lang="ja-JP" altLang="en-US"/>
          </a:p>
        </p:txBody>
      </p:sp>
      <p:sp>
        <p:nvSpPr>
          <p:cNvPr id="103430" name="Rectangle 6"/>
          <p:cNvSpPr>
            <a:spLocks noChangeArrowheads="1"/>
          </p:cNvSpPr>
          <p:nvPr/>
        </p:nvSpPr>
        <p:spPr bwMode="auto">
          <a:xfrm>
            <a:off x="827088" y="1066800"/>
            <a:ext cx="7993062" cy="5588000"/>
          </a:xfrm>
          <a:prstGeom prst="rect">
            <a:avLst/>
          </a:prstGeom>
          <a:solidFill>
            <a:srgbClr val="E1F4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kumimoji="0" lang="ja-JP" altLang="ja-JP"/>
          </a:p>
        </p:txBody>
      </p:sp>
      <p:grpSp>
        <p:nvGrpSpPr>
          <p:cNvPr id="103431" name="Group 7"/>
          <p:cNvGrpSpPr>
            <a:grpSpLocks/>
          </p:cNvGrpSpPr>
          <p:nvPr/>
        </p:nvGrpSpPr>
        <p:grpSpPr bwMode="auto">
          <a:xfrm>
            <a:off x="827088" y="1079500"/>
            <a:ext cx="7988300" cy="5505450"/>
            <a:chOff x="345" y="627"/>
            <a:chExt cx="5032" cy="3468"/>
          </a:xfrm>
        </p:grpSpPr>
        <p:sp>
          <p:nvSpPr>
            <p:cNvPr id="103432" name="Freeform 8"/>
            <p:cNvSpPr>
              <a:spLocks/>
            </p:cNvSpPr>
            <p:nvPr/>
          </p:nvSpPr>
          <p:spPr bwMode="auto">
            <a:xfrm>
              <a:off x="2693" y="2443"/>
              <a:ext cx="496" cy="790"/>
            </a:xfrm>
            <a:custGeom>
              <a:avLst/>
              <a:gdLst>
                <a:gd name="T0" fmla="*/ 464 w 496"/>
                <a:gd name="T1" fmla="*/ 447 h 790"/>
                <a:gd name="T2" fmla="*/ 432 w 496"/>
                <a:gd name="T3" fmla="*/ 391 h 790"/>
                <a:gd name="T4" fmla="*/ 392 w 496"/>
                <a:gd name="T5" fmla="*/ 359 h 790"/>
                <a:gd name="T6" fmla="*/ 352 w 496"/>
                <a:gd name="T7" fmla="*/ 343 h 790"/>
                <a:gd name="T8" fmla="*/ 304 w 496"/>
                <a:gd name="T9" fmla="*/ 335 h 790"/>
                <a:gd name="T10" fmla="*/ 288 w 496"/>
                <a:gd name="T11" fmla="*/ 295 h 790"/>
                <a:gd name="T12" fmla="*/ 232 w 496"/>
                <a:gd name="T13" fmla="*/ 271 h 790"/>
                <a:gd name="T14" fmla="*/ 216 w 496"/>
                <a:gd name="T15" fmla="*/ 231 h 790"/>
                <a:gd name="T16" fmla="*/ 216 w 496"/>
                <a:gd name="T17" fmla="*/ 183 h 790"/>
                <a:gd name="T18" fmla="*/ 232 w 496"/>
                <a:gd name="T19" fmla="*/ 159 h 790"/>
                <a:gd name="T20" fmla="*/ 264 w 496"/>
                <a:gd name="T21" fmla="*/ 127 h 790"/>
                <a:gd name="T22" fmla="*/ 352 w 496"/>
                <a:gd name="T23" fmla="*/ 64 h 790"/>
                <a:gd name="T24" fmla="*/ 320 w 496"/>
                <a:gd name="T25" fmla="*/ 64 h 790"/>
                <a:gd name="T26" fmla="*/ 288 w 496"/>
                <a:gd name="T27" fmla="*/ 64 h 790"/>
                <a:gd name="T28" fmla="*/ 264 w 496"/>
                <a:gd name="T29" fmla="*/ 40 h 790"/>
                <a:gd name="T30" fmla="*/ 232 w 496"/>
                <a:gd name="T31" fmla="*/ 8 h 790"/>
                <a:gd name="T32" fmla="*/ 144 w 496"/>
                <a:gd name="T33" fmla="*/ 40 h 790"/>
                <a:gd name="T34" fmla="*/ 128 w 496"/>
                <a:gd name="T35" fmla="*/ 40 h 790"/>
                <a:gd name="T36" fmla="*/ 104 w 496"/>
                <a:gd name="T37" fmla="*/ 56 h 790"/>
                <a:gd name="T38" fmla="*/ 64 w 496"/>
                <a:gd name="T39" fmla="*/ 56 h 790"/>
                <a:gd name="T40" fmla="*/ 56 w 496"/>
                <a:gd name="T41" fmla="*/ 40 h 790"/>
                <a:gd name="T42" fmla="*/ 16 w 496"/>
                <a:gd name="T43" fmla="*/ 40 h 790"/>
                <a:gd name="T44" fmla="*/ 32 w 496"/>
                <a:gd name="T45" fmla="*/ 103 h 790"/>
                <a:gd name="T46" fmla="*/ 48 w 496"/>
                <a:gd name="T47" fmla="*/ 127 h 790"/>
                <a:gd name="T48" fmla="*/ 80 w 496"/>
                <a:gd name="T49" fmla="*/ 143 h 790"/>
                <a:gd name="T50" fmla="*/ 112 w 496"/>
                <a:gd name="T51" fmla="*/ 143 h 790"/>
                <a:gd name="T52" fmla="*/ 144 w 496"/>
                <a:gd name="T53" fmla="*/ 175 h 790"/>
                <a:gd name="T54" fmla="*/ 168 w 496"/>
                <a:gd name="T55" fmla="*/ 175 h 790"/>
                <a:gd name="T56" fmla="*/ 144 w 496"/>
                <a:gd name="T57" fmla="*/ 183 h 790"/>
                <a:gd name="T58" fmla="*/ 128 w 496"/>
                <a:gd name="T59" fmla="*/ 183 h 790"/>
                <a:gd name="T60" fmla="*/ 128 w 496"/>
                <a:gd name="T61" fmla="*/ 215 h 790"/>
                <a:gd name="T62" fmla="*/ 128 w 496"/>
                <a:gd name="T63" fmla="*/ 239 h 790"/>
                <a:gd name="T64" fmla="*/ 144 w 496"/>
                <a:gd name="T65" fmla="*/ 239 h 790"/>
                <a:gd name="T66" fmla="*/ 168 w 496"/>
                <a:gd name="T67" fmla="*/ 271 h 790"/>
                <a:gd name="T68" fmla="*/ 288 w 496"/>
                <a:gd name="T69" fmla="*/ 335 h 790"/>
                <a:gd name="T70" fmla="*/ 352 w 496"/>
                <a:gd name="T71" fmla="*/ 391 h 790"/>
                <a:gd name="T72" fmla="*/ 352 w 496"/>
                <a:gd name="T73" fmla="*/ 431 h 790"/>
                <a:gd name="T74" fmla="*/ 352 w 496"/>
                <a:gd name="T75" fmla="*/ 455 h 790"/>
                <a:gd name="T76" fmla="*/ 368 w 496"/>
                <a:gd name="T77" fmla="*/ 503 h 790"/>
                <a:gd name="T78" fmla="*/ 392 w 496"/>
                <a:gd name="T79" fmla="*/ 519 h 790"/>
                <a:gd name="T80" fmla="*/ 392 w 496"/>
                <a:gd name="T81" fmla="*/ 551 h 790"/>
                <a:gd name="T82" fmla="*/ 328 w 496"/>
                <a:gd name="T83" fmla="*/ 606 h 790"/>
                <a:gd name="T84" fmla="*/ 296 w 496"/>
                <a:gd name="T85" fmla="*/ 614 h 790"/>
                <a:gd name="T86" fmla="*/ 232 w 496"/>
                <a:gd name="T87" fmla="*/ 670 h 790"/>
                <a:gd name="T88" fmla="*/ 192 w 496"/>
                <a:gd name="T89" fmla="*/ 694 h 790"/>
                <a:gd name="T90" fmla="*/ 232 w 496"/>
                <a:gd name="T91" fmla="*/ 710 h 790"/>
                <a:gd name="T92" fmla="*/ 216 w 496"/>
                <a:gd name="T93" fmla="*/ 774 h 790"/>
                <a:gd name="T94" fmla="*/ 232 w 496"/>
                <a:gd name="T95" fmla="*/ 790 h 790"/>
                <a:gd name="T96" fmla="*/ 296 w 496"/>
                <a:gd name="T97" fmla="*/ 742 h 790"/>
                <a:gd name="T98" fmla="*/ 328 w 496"/>
                <a:gd name="T99" fmla="*/ 710 h 790"/>
                <a:gd name="T100" fmla="*/ 328 w 496"/>
                <a:gd name="T101" fmla="*/ 694 h 790"/>
                <a:gd name="T102" fmla="*/ 368 w 496"/>
                <a:gd name="T103" fmla="*/ 678 h 790"/>
                <a:gd name="T104" fmla="*/ 400 w 496"/>
                <a:gd name="T105" fmla="*/ 654 h 790"/>
                <a:gd name="T106" fmla="*/ 432 w 496"/>
                <a:gd name="T107" fmla="*/ 646 h 790"/>
                <a:gd name="T108" fmla="*/ 456 w 496"/>
                <a:gd name="T109" fmla="*/ 630 h 790"/>
                <a:gd name="T110" fmla="*/ 488 w 496"/>
                <a:gd name="T111" fmla="*/ 614 h 790"/>
                <a:gd name="T112" fmla="*/ 496 w 496"/>
                <a:gd name="T113" fmla="*/ 559 h 790"/>
                <a:gd name="T114" fmla="*/ 488 w 496"/>
                <a:gd name="T115" fmla="*/ 495 h 790"/>
                <a:gd name="T116" fmla="*/ 464 w 496"/>
                <a:gd name="T117" fmla="*/ 455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6" h="790">
                  <a:moveTo>
                    <a:pt x="464" y="455"/>
                  </a:moveTo>
                  <a:lnTo>
                    <a:pt x="464" y="447"/>
                  </a:lnTo>
                  <a:lnTo>
                    <a:pt x="432" y="407"/>
                  </a:lnTo>
                  <a:lnTo>
                    <a:pt x="432" y="391"/>
                  </a:lnTo>
                  <a:lnTo>
                    <a:pt x="416" y="375"/>
                  </a:lnTo>
                  <a:lnTo>
                    <a:pt x="392" y="359"/>
                  </a:lnTo>
                  <a:lnTo>
                    <a:pt x="368" y="359"/>
                  </a:lnTo>
                  <a:lnTo>
                    <a:pt x="352" y="343"/>
                  </a:lnTo>
                  <a:lnTo>
                    <a:pt x="328" y="335"/>
                  </a:lnTo>
                  <a:lnTo>
                    <a:pt x="304" y="335"/>
                  </a:lnTo>
                  <a:lnTo>
                    <a:pt x="296" y="319"/>
                  </a:lnTo>
                  <a:lnTo>
                    <a:pt x="288" y="295"/>
                  </a:lnTo>
                  <a:lnTo>
                    <a:pt x="264" y="279"/>
                  </a:lnTo>
                  <a:lnTo>
                    <a:pt x="232" y="271"/>
                  </a:lnTo>
                  <a:lnTo>
                    <a:pt x="232" y="239"/>
                  </a:lnTo>
                  <a:lnTo>
                    <a:pt x="216" y="231"/>
                  </a:lnTo>
                  <a:lnTo>
                    <a:pt x="216" y="199"/>
                  </a:lnTo>
                  <a:lnTo>
                    <a:pt x="216" y="183"/>
                  </a:lnTo>
                  <a:lnTo>
                    <a:pt x="232" y="175"/>
                  </a:lnTo>
                  <a:lnTo>
                    <a:pt x="232" y="159"/>
                  </a:lnTo>
                  <a:lnTo>
                    <a:pt x="264" y="143"/>
                  </a:lnTo>
                  <a:lnTo>
                    <a:pt x="264" y="127"/>
                  </a:lnTo>
                  <a:lnTo>
                    <a:pt x="288" y="119"/>
                  </a:lnTo>
                  <a:lnTo>
                    <a:pt x="352" y="64"/>
                  </a:lnTo>
                  <a:lnTo>
                    <a:pt x="328" y="64"/>
                  </a:lnTo>
                  <a:lnTo>
                    <a:pt x="320" y="64"/>
                  </a:lnTo>
                  <a:lnTo>
                    <a:pt x="296" y="64"/>
                  </a:lnTo>
                  <a:lnTo>
                    <a:pt x="288" y="64"/>
                  </a:lnTo>
                  <a:lnTo>
                    <a:pt x="264" y="64"/>
                  </a:lnTo>
                  <a:lnTo>
                    <a:pt x="264" y="40"/>
                  </a:lnTo>
                  <a:lnTo>
                    <a:pt x="288" y="16"/>
                  </a:lnTo>
                  <a:lnTo>
                    <a:pt x="232" y="8"/>
                  </a:lnTo>
                  <a:lnTo>
                    <a:pt x="168" y="0"/>
                  </a:lnTo>
                  <a:lnTo>
                    <a:pt x="144" y="40"/>
                  </a:lnTo>
                  <a:lnTo>
                    <a:pt x="136" y="40"/>
                  </a:lnTo>
                  <a:lnTo>
                    <a:pt x="128" y="40"/>
                  </a:lnTo>
                  <a:lnTo>
                    <a:pt x="112" y="56"/>
                  </a:lnTo>
                  <a:lnTo>
                    <a:pt x="104" y="56"/>
                  </a:lnTo>
                  <a:lnTo>
                    <a:pt x="80" y="56"/>
                  </a:lnTo>
                  <a:lnTo>
                    <a:pt x="64" y="56"/>
                  </a:lnTo>
                  <a:lnTo>
                    <a:pt x="64" y="40"/>
                  </a:lnTo>
                  <a:lnTo>
                    <a:pt x="56" y="40"/>
                  </a:lnTo>
                  <a:lnTo>
                    <a:pt x="48" y="56"/>
                  </a:lnTo>
                  <a:lnTo>
                    <a:pt x="16" y="40"/>
                  </a:lnTo>
                  <a:lnTo>
                    <a:pt x="0" y="64"/>
                  </a:lnTo>
                  <a:lnTo>
                    <a:pt x="32" y="103"/>
                  </a:lnTo>
                  <a:lnTo>
                    <a:pt x="48" y="103"/>
                  </a:lnTo>
                  <a:lnTo>
                    <a:pt x="48" y="127"/>
                  </a:lnTo>
                  <a:lnTo>
                    <a:pt x="56" y="127"/>
                  </a:lnTo>
                  <a:lnTo>
                    <a:pt x="80" y="143"/>
                  </a:lnTo>
                  <a:lnTo>
                    <a:pt x="104" y="143"/>
                  </a:lnTo>
                  <a:lnTo>
                    <a:pt x="112" y="143"/>
                  </a:lnTo>
                  <a:lnTo>
                    <a:pt x="128" y="127"/>
                  </a:lnTo>
                  <a:lnTo>
                    <a:pt x="144" y="175"/>
                  </a:lnTo>
                  <a:lnTo>
                    <a:pt x="168" y="175"/>
                  </a:lnTo>
                  <a:lnTo>
                    <a:pt x="168" y="175"/>
                  </a:lnTo>
                  <a:lnTo>
                    <a:pt x="168" y="183"/>
                  </a:lnTo>
                  <a:lnTo>
                    <a:pt x="144" y="183"/>
                  </a:lnTo>
                  <a:lnTo>
                    <a:pt x="136" y="183"/>
                  </a:lnTo>
                  <a:lnTo>
                    <a:pt x="128" y="183"/>
                  </a:lnTo>
                  <a:lnTo>
                    <a:pt x="128" y="199"/>
                  </a:lnTo>
                  <a:lnTo>
                    <a:pt x="128" y="215"/>
                  </a:lnTo>
                  <a:lnTo>
                    <a:pt x="128" y="231"/>
                  </a:lnTo>
                  <a:lnTo>
                    <a:pt x="128" y="239"/>
                  </a:lnTo>
                  <a:lnTo>
                    <a:pt x="136" y="239"/>
                  </a:lnTo>
                  <a:lnTo>
                    <a:pt x="144" y="239"/>
                  </a:lnTo>
                  <a:lnTo>
                    <a:pt x="168" y="239"/>
                  </a:lnTo>
                  <a:lnTo>
                    <a:pt x="168" y="271"/>
                  </a:lnTo>
                  <a:lnTo>
                    <a:pt x="232" y="287"/>
                  </a:lnTo>
                  <a:lnTo>
                    <a:pt x="288" y="335"/>
                  </a:lnTo>
                  <a:lnTo>
                    <a:pt x="352" y="383"/>
                  </a:lnTo>
                  <a:lnTo>
                    <a:pt x="352" y="391"/>
                  </a:lnTo>
                  <a:lnTo>
                    <a:pt x="352" y="423"/>
                  </a:lnTo>
                  <a:lnTo>
                    <a:pt x="352" y="431"/>
                  </a:lnTo>
                  <a:lnTo>
                    <a:pt x="352" y="447"/>
                  </a:lnTo>
                  <a:lnTo>
                    <a:pt x="352" y="455"/>
                  </a:lnTo>
                  <a:lnTo>
                    <a:pt x="352" y="471"/>
                  </a:lnTo>
                  <a:lnTo>
                    <a:pt x="368" y="503"/>
                  </a:lnTo>
                  <a:lnTo>
                    <a:pt x="368" y="511"/>
                  </a:lnTo>
                  <a:lnTo>
                    <a:pt x="392" y="519"/>
                  </a:lnTo>
                  <a:lnTo>
                    <a:pt x="392" y="519"/>
                  </a:lnTo>
                  <a:lnTo>
                    <a:pt x="392" y="551"/>
                  </a:lnTo>
                  <a:lnTo>
                    <a:pt x="392" y="551"/>
                  </a:lnTo>
                  <a:lnTo>
                    <a:pt x="328" y="606"/>
                  </a:lnTo>
                  <a:lnTo>
                    <a:pt x="320" y="614"/>
                  </a:lnTo>
                  <a:lnTo>
                    <a:pt x="296" y="614"/>
                  </a:lnTo>
                  <a:lnTo>
                    <a:pt x="296" y="654"/>
                  </a:lnTo>
                  <a:lnTo>
                    <a:pt x="232" y="670"/>
                  </a:lnTo>
                  <a:lnTo>
                    <a:pt x="232" y="678"/>
                  </a:lnTo>
                  <a:lnTo>
                    <a:pt x="192" y="694"/>
                  </a:lnTo>
                  <a:lnTo>
                    <a:pt x="208" y="694"/>
                  </a:lnTo>
                  <a:lnTo>
                    <a:pt x="232" y="710"/>
                  </a:lnTo>
                  <a:lnTo>
                    <a:pt x="232" y="742"/>
                  </a:lnTo>
                  <a:lnTo>
                    <a:pt x="216" y="774"/>
                  </a:lnTo>
                  <a:lnTo>
                    <a:pt x="232" y="782"/>
                  </a:lnTo>
                  <a:lnTo>
                    <a:pt x="232" y="790"/>
                  </a:lnTo>
                  <a:lnTo>
                    <a:pt x="264" y="782"/>
                  </a:lnTo>
                  <a:lnTo>
                    <a:pt x="296" y="742"/>
                  </a:lnTo>
                  <a:lnTo>
                    <a:pt x="320" y="726"/>
                  </a:lnTo>
                  <a:lnTo>
                    <a:pt x="328" y="710"/>
                  </a:lnTo>
                  <a:lnTo>
                    <a:pt x="328" y="694"/>
                  </a:lnTo>
                  <a:lnTo>
                    <a:pt x="328" y="694"/>
                  </a:lnTo>
                  <a:lnTo>
                    <a:pt x="352" y="694"/>
                  </a:lnTo>
                  <a:lnTo>
                    <a:pt x="368" y="678"/>
                  </a:lnTo>
                  <a:lnTo>
                    <a:pt x="392" y="670"/>
                  </a:lnTo>
                  <a:lnTo>
                    <a:pt x="400" y="654"/>
                  </a:lnTo>
                  <a:lnTo>
                    <a:pt x="416" y="646"/>
                  </a:lnTo>
                  <a:lnTo>
                    <a:pt x="432" y="646"/>
                  </a:lnTo>
                  <a:lnTo>
                    <a:pt x="432" y="646"/>
                  </a:lnTo>
                  <a:lnTo>
                    <a:pt x="456" y="630"/>
                  </a:lnTo>
                  <a:lnTo>
                    <a:pt x="464" y="614"/>
                  </a:lnTo>
                  <a:lnTo>
                    <a:pt x="488" y="614"/>
                  </a:lnTo>
                  <a:lnTo>
                    <a:pt x="496" y="590"/>
                  </a:lnTo>
                  <a:lnTo>
                    <a:pt x="496" y="559"/>
                  </a:lnTo>
                  <a:lnTo>
                    <a:pt x="488" y="519"/>
                  </a:lnTo>
                  <a:lnTo>
                    <a:pt x="488" y="495"/>
                  </a:lnTo>
                  <a:lnTo>
                    <a:pt x="464" y="471"/>
                  </a:lnTo>
                  <a:lnTo>
                    <a:pt x="464" y="455"/>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33" name="Rectangle 9"/>
            <p:cNvSpPr>
              <a:spLocks noChangeArrowheads="1"/>
            </p:cNvSpPr>
            <p:nvPr/>
          </p:nvSpPr>
          <p:spPr bwMode="auto">
            <a:xfrm>
              <a:off x="345" y="627"/>
              <a:ext cx="1374" cy="1584"/>
            </a:xfrm>
            <a:prstGeom prst="rect">
              <a:avLst/>
            </a:prstGeom>
            <a:solidFill>
              <a:srgbClr val="00CC00"/>
            </a:solidFill>
            <a:ln w="12700">
              <a:solidFill>
                <a:srgbClr val="007700"/>
              </a:solidFill>
              <a:miter lim="800000"/>
              <a:headEnd/>
              <a:tailEnd/>
            </a:ln>
          </p:spPr>
          <p:txBody>
            <a:bodyPr/>
            <a:lstStyle/>
            <a:p>
              <a:endParaRPr lang="ja-JP" altLang="en-US"/>
            </a:p>
          </p:txBody>
        </p:sp>
        <p:sp>
          <p:nvSpPr>
            <p:cNvPr id="103434" name="Rectangle 10"/>
            <p:cNvSpPr>
              <a:spLocks noChangeArrowheads="1"/>
            </p:cNvSpPr>
            <p:nvPr/>
          </p:nvSpPr>
          <p:spPr bwMode="auto">
            <a:xfrm>
              <a:off x="3796" y="678"/>
              <a:ext cx="151" cy="128"/>
            </a:xfrm>
            <a:prstGeom prst="rect">
              <a:avLst/>
            </a:prstGeom>
            <a:solidFill>
              <a:srgbClr val="007700"/>
            </a:solidFill>
            <a:ln w="12700">
              <a:solidFill>
                <a:srgbClr val="009999"/>
              </a:solidFill>
              <a:miter lim="800000"/>
              <a:headEnd/>
              <a:tailEnd/>
            </a:ln>
          </p:spPr>
          <p:txBody>
            <a:bodyPr/>
            <a:lstStyle/>
            <a:p>
              <a:endParaRPr lang="ja-JP" altLang="en-US"/>
            </a:p>
          </p:txBody>
        </p:sp>
        <p:sp>
          <p:nvSpPr>
            <p:cNvPr id="103435" name="Rectangle 11"/>
            <p:cNvSpPr>
              <a:spLocks noChangeArrowheads="1"/>
            </p:cNvSpPr>
            <p:nvPr/>
          </p:nvSpPr>
          <p:spPr bwMode="auto">
            <a:xfrm>
              <a:off x="3348" y="662"/>
              <a:ext cx="535" cy="216"/>
            </a:xfrm>
            <a:prstGeom prst="rect">
              <a:avLst/>
            </a:prstGeom>
            <a:solidFill>
              <a:srgbClr val="00CC00"/>
            </a:solidFill>
            <a:ln w="12700">
              <a:solidFill>
                <a:srgbClr val="007700"/>
              </a:solidFill>
              <a:miter lim="800000"/>
              <a:headEnd/>
              <a:tailEnd/>
            </a:ln>
          </p:spPr>
          <p:txBody>
            <a:bodyPr/>
            <a:lstStyle/>
            <a:p>
              <a:endParaRPr lang="ja-JP" altLang="en-US"/>
            </a:p>
          </p:txBody>
        </p:sp>
        <p:sp>
          <p:nvSpPr>
            <p:cNvPr id="103436" name="Rectangle 12"/>
            <p:cNvSpPr>
              <a:spLocks noChangeArrowheads="1"/>
            </p:cNvSpPr>
            <p:nvPr/>
          </p:nvSpPr>
          <p:spPr bwMode="auto">
            <a:xfrm>
              <a:off x="3700" y="870"/>
              <a:ext cx="136" cy="144"/>
            </a:xfrm>
            <a:prstGeom prst="rect">
              <a:avLst/>
            </a:prstGeom>
            <a:solidFill>
              <a:srgbClr val="00CC00"/>
            </a:solidFill>
            <a:ln w="12700">
              <a:solidFill>
                <a:srgbClr val="009999"/>
              </a:solidFill>
              <a:miter lim="800000"/>
              <a:headEnd/>
              <a:tailEnd/>
            </a:ln>
          </p:spPr>
          <p:txBody>
            <a:bodyPr/>
            <a:lstStyle/>
            <a:p>
              <a:endParaRPr lang="ja-JP" altLang="en-US"/>
            </a:p>
          </p:txBody>
        </p:sp>
        <p:sp>
          <p:nvSpPr>
            <p:cNvPr id="103437" name="Rectangle 13"/>
            <p:cNvSpPr>
              <a:spLocks noChangeArrowheads="1"/>
            </p:cNvSpPr>
            <p:nvPr/>
          </p:nvSpPr>
          <p:spPr bwMode="auto">
            <a:xfrm>
              <a:off x="3276" y="638"/>
              <a:ext cx="727" cy="104"/>
            </a:xfrm>
            <a:prstGeom prst="rect">
              <a:avLst/>
            </a:prstGeom>
            <a:solidFill>
              <a:srgbClr val="00CC00"/>
            </a:solidFill>
            <a:ln w="12700">
              <a:solidFill>
                <a:srgbClr val="00CC00"/>
              </a:solidFill>
              <a:miter lim="800000"/>
              <a:headEnd/>
              <a:tailEnd/>
            </a:ln>
          </p:spPr>
          <p:txBody>
            <a:bodyPr/>
            <a:lstStyle/>
            <a:p>
              <a:endParaRPr lang="ja-JP" altLang="en-US"/>
            </a:p>
          </p:txBody>
        </p:sp>
        <p:sp>
          <p:nvSpPr>
            <p:cNvPr id="103438" name="Rectangle 14"/>
            <p:cNvSpPr>
              <a:spLocks noChangeArrowheads="1"/>
            </p:cNvSpPr>
            <p:nvPr/>
          </p:nvSpPr>
          <p:spPr bwMode="auto">
            <a:xfrm>
              <a:off x="3205" y="638"/>
              <a:ext cx="838" cy="32"/>
            </a:xfrm>
            <a:prstGeom prst="rect">
              <a:avLst/>
            </a:prstGeom>
            <a:solidFill>
              <a:srgbClr val="00CC00"/>
            </a:solidFill>
            <a:ln w="12700">
              <a:solidFill>
                <a:srgbClr val="00CC00"/>
              </a:solidFill>
              <a:miter lim="800000"/>
              <a:headEnd/>
              <a:tailEnd/>
            </a:ln>
          </p:spPr>
          <p:txBody>
            <a:bodyPr/>
            <a:lstStyle/>
            <a:p>
              <a:endParaRPr lang="ja-JP" altLang="en-US"/>
            </a:p>
          </p:txBody>
        </p:sp>
        <p:sp>
          <p:nvSpPr>
            <p:cNvPr id="103439" name="Rectangle 15"/>
            <p:cNvSpPr>
              <a:spLocks noChangeArrowheads="1"/>
            </p:cNvSpPr>
            <p:nvPr/>
          </p:nvSpPr>
          <p:spPr bwMode="auto">
            <a:xfrm>
              <a:off x="1216" y="638"/>
              <a:ext cx="2036" cy="1262"/>
            </a:xfrm>
            <a:prstGeom prst="rect">
              <a:avLst/>
            </a:prstGeom>
            <a:solidFill>
              <a:srgbClr val="00CC00"/>
            </a:solidFill>
            <a:ln w="12700">
              <a:solidFill>
                <a:srgbClr val="00CC00"/>
              </a:solidFill>
              <a:miter lim="800000"/>
              <a:headEnd/>
              <a:tailEnd/>
            </a:ln>
          </p:spPr>
          <p:txBody>
            <a:bodyPr/>
            <a:lstStyle/>
            <a:p>
              <a:endParaRPr lang="ja-JP" altLang="en-US"/>
            </a:p>
          </p:txBody>
        </p:sp>
        <p:sp>
          <p:nvSpPr>
            <p:cNvPr id="103440" name="Rectangle 16"/>
            <p:cNvSpPr>
              <a:spLocks noChangeArrowheads="1"/>
            </p:cNvSpPr>
            <p:nvPr/>
          </p:nvSpPr>
          <p:spPr bwMode="auto">
            <a:xfrm>
              <a:off x="1311" y="2028"/>
              <a:ext cx="647" cy="455"/>
            </a:xfrm>
            <a:prstGeom prst="rect">
              <a:avLst/>
            </a:prstGeom>
            <a:solidFill>
              <a:srgbClr val="00CC00"/>
            </a:solidFill>
            <a:ln w="12700">
              <a:solidFill>
                <a:srgbClr val="009900"/>
              </a:solidFill>
              <a:miter lim="800000"/>
              <a:headEnd/>
              <a:tailEnd/>
            </a:ln>
          </p:spPr>
          <p:txBody>
            <a:bodyPr/>
            <a:lstStyle/>
            <a:p>
              <a:endParaRPr lang="ja-JP" altLang="en-US"/>
            </a:p>
          </p:txBody>
        </p:sp>
        <p:sp>
          <p:nvSpPr>
            <p:cNvPr id="103441" name="Freeform 17"/>
            <p:cNvSpPr>
              <a:spLocks/>
            </p:cNvSpPr>
            <p:nvPr/>
          </p:nvSpPr>
          <p:spPr bwMode="auto">
            <a:xfrm>
              <a:off x="4123" y="694"/>
              <a:ext cx="224" cy="264"/>
            </a:xfrm>
            <a:custGeom>
              <a:avLst/>
              <a:gdLst>
                <a:gd name="T0" fmla="*/ 176 w 224"/>
                <a:gd name="T1" fmla="*/ 8 h 264"/>
                <a:gd name="T2" fmla="*/ 168 w 224"/>
                <a:gd name="T3" fmla="*/ 48 h 264"/>
                <a:gd name="T4" fmla="*/ 136 w 224"/>
                <a:gd name="T5" fmla="*/ 48 h 264"/>
                <a:gd name="T6" fmla="*/ 104 w 224"/>
                <a:gd name="T7" fmla="*/ 56 h 264"/>
                <a:gd name="T8" fmla="*/ 96 w 224"/>
                <a:gd name="T9" fmla="*/ 48 h 264"/>
                <a:gd name="T10" fmla="*/ 56 w 224"/>
                <a:gd name="T11" fmla="*/ 48 h 264"/>
                <a:gd name="T12" fmla="*/ 40 w 224"/>
                <a:gd name="T13" fmla="*/ 48 h 264"/>
                <a:gd name="T14" fmla="*/ 32 w 224"/>
                <a:gd name="T15" fmla="*/ 16 h 264"/>
                <a:gd name="T16" fmla="*/ 8 w 224"/>
                <a:gd name="T17" fmla="*/ 48 h 264"/>
                <a:gd name="T18" fmla="*/ 40 w 224"/>
                <a:gd name="T19" fmla="*/ 72 h 264"/>
                <a:gd name="T20" fmla="*/ 48 w 224"/>
                <a:gd name="T21" fmla="*/ 88 h 264"/>
                <a:gd name="T22" fmla="*/ 56 w 224"/>
                <a:gd name="T23" fmla="*/ 120 h 264"/>
                <a:gd name="T24" fmla="*/ 56 w 224"/>
                <a:gd name="T25" fmla="*/ 152 h 264"/>
                <a:gd name="T26" fmla="*/ 40 w 224"/>
                <a:gd name="T27" fmla="*/ 160 h 264"/>
                <a:gd name="T28" fmla="*/ 48 w 224"/>
                <a:gd name="T29" fmla="*/ 176 h 264"/>
                <a:gd name="T30" fmla="*/ 48 w 224"/>
                <a:gd name="T31" fmla="*/ 200 h 264"/>
                <a:gd name="T32" fmla="*/ 48 w 224"/>
                <a:gd name="T33" fmla="*/ 224 h 264"/>
                <a:gd name="T34" fmla="*/ 80 w 224"/>
                <a:gd name="T35" fmla="*/ 224 h 264"/>
                <a:gd name="T36" fmla="*/ 104 w 224"/>
                <a:gd name="T37" fmla="*/ 264 h 264"/>
                <a:gd name="T38" fmla="*/ 120 w 224"/>
                <a:gd name="T39" fmla="*/ 224 h 264"/>
                <a:gd name="T40" fmla="*/ 80 w 224"/>
                <a:gd name="T41" fmla="*/ 208 h 264"/>
                <a:gd name="T42" fmla="*/ 56 w 224"/>
                <a:gd name="T43" fmla="*/ 184 h 264"/>
                <a:gd name="T44" fmla="*/ 96 w 224"/>
                <a:gd name="T45" fmla="*/ 200 h 264"/>
                <a:gd name="T46" fmla="*/ 120 w 224"/>
                <a:gd name="T47" fmla="*/ 176 h 264"/>
                <a:gd name="T48" fmla="*/ 168 w 224"/>
                <a:gd name="T49" fmla="*/ 176 h 264"/>
                <a:gd name="T50" fmla="*/ 184 w 224"/>
                <a:gd name="T51" fmla="*/ 152 h 264"/>
                <a:gd name="T52" fmla="*/ 176 w 224"/>
                <a:gd name="T53" fmla="*/ 120 h 264"/>
                <a:gd name="T54" fmla="*/ 176 w 224"/>
                <a:gd name="T55" fmla="*/ 104 h 264"/>
                <a:gd name="T56" fmla="*/ 192 w 224"/>
                <a:gd name="T57" fmla="*/ 80 h 264"/>
                <a:gd name="T58" fmla="*/ 224 w 224"/>
                <a:gd name="T59" fmla="*/ 56 h 264"/>
                <a:gd name="T60" fmla="*/ 216 w 224"/>
                <a:gd name="T61" fmla="*/ 56 h 264"/>
                <a:gd name="T62" fmla="*/ 184 w 224"/>
                <a:gd name="T63" fmla="*/ 16 h 264"/>
                <a:gd name="T64" fmla="*/ 176 w 224"/>
                <a:gd name="T65"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4" h="264">
                  <a:moveTo>
                    <a:pt x="176" y="0"/>
                  </a:moveTo>
                  <a:lnTo>
                    <a:pt x="176" y="8"/>
                  </a:lnTo>
                  <a:lnTo>
                    <a:pt x="168" y="16"/>
                  </a:lnTo>
                  <a:lnTo>
                    <a:pt x="168" y="48"/>
                  </a:lnTo>
                  <a:lnTo>
                    <a:pt x="144" y="48"/>
                  </a:lnTo>
                  <a:lnTo>
                    <a:pt x="136" y="48"/>
                  </a:lnTo>
                  <a:lnTo>
                    <a:pt x="120" y="48"/>
                  </a:lnTo>
                  <a:lnTo>
                    <a:pt x="104" y="56"/>
                  </a:lnTo>
                  <a:lnTo>
                    <a:pt x="104" y="48"/>
                  </a:lnTo>
                  <a:lnTo>
                    <a:pt x="96" y="48"/>
                  </a:lnTo>
                  <a:lnTo>
                    <a:pt x="80" y="48"/>
                  </a:lnTo>
                  <a:lnTo>
                    <a:pt x="56" y="48"/>
                  </a:lnTo>
                  <a:lnTo>
                    <a:pt x="48" y="48"/>
                  </a:lnTo>
                  <a:lnTo>
                    <a:pt x="40" y="48"/>
                  </a:lnTo>
                  <a:lnTo>
                    <a:pt x="32" y="48"/>
                  </a:lnTo>
                  <a:lnTo>
                    <a:pt x="32" y="16"/>
                  </a:lnTo>
                  <a:lnTo>
                    <a:pt x="0" y="48"/>
                  </a:lnTo>
                  <a:lnTo>
                    <a:pt x="8" y="48"/>
                  </a:lnTo>
                  <a:lnTo>
                    <a:pt x="32" y="56"/>
                  </a:lnTo>
                  <a:lnTo>
                    <a:pt x="40" y="72"/>
                  </a:lnTo>
                  <a:lnTo>
                    <a:pt x="40" y="80"/>
                  </a:lnTo>
                  <a:lnTo>
                    <a:pt x="48" y="88"/>
                  </a:lnTo>
                  <a:lnTo>
                    <a:pt x="48" y="112"/>
                  </a:lnTo>
                  <a:lnTo>
                    <a:pt x="56" y="120"/>
                  </a:lnTo>
                  <a:lnTo>
                    <a:pt x="56" y="144"/>
                  </a:lnTo>
                  <a:lnTo>
                    <a:pt x="56" y="152"/>
                  </a:lnTo>
                  <a:lnTo>
                    <a:pt x="48" y="160"/>
                  </a:lnTo>
                  <a:lnTo>
                    <a:pt x="40" y="160"/>
                  </a:lnTo>
                  <a:lnTo>
                    <a:pt x="40" y="176"/>
                  </a:lnTo>
                  <a:lnTo>
                    <a:pt x="48" y="176"/>
                  </a:lnTo>
                  <a:lnTo>
                    <a:pt x="48" y="184"/>
                  </a:lnTo>
                  <a:lnTo>
                    <a:pt x="48" y="200"/>
                  </a:lnTo>
                  <a:lnTo>
                    <a:pt x="48" y="224"/>
                  </a:lnTo>
                  <a:lnTo>
                    <a:pt x="48" y="224"/>
                  </a:lnTo>
                  <a:lnTo>
                    <a:pt x="56" y="224"/>
                  </a:lnTo>
                  <a:lnTo>
                    <a:pt x="80" y="224"/>
                  </a:lnTo>
                  <a:lnTo>
                    <a:pt x="96" y="264"/>
                  </a:lnTo>
                  <a:lnTo>
                    <a:pt x="104" y="264"/>
                  </a:lnTo>
                  <a:lnTo>
                    <a:pt x="104" y="248"/>
                  </a:lnTo>
                  <a:lnTo>
                    <a:pt x="120" y="224"/>
                  </a:lnTo>
                  <a:lnTo>
                    <a:pt x="120" y="224"/>
                  </a:lnTo>
                  <a:lnTo>
                    <a:pt x="80" y="208"/>
                  </a:lnTo>
                  <a:lnTo>
                    <a:pt x="56" y="200"/>
                  </a:lnTo>
                  <a:lnTo>
                    <a:pt x="56" y="184"/>
                  </a:lnTo>
                  <a:lnTo>
                    <a:pt x="80" y="200"/>
                  </a:lnTo>
                  <a:lnTo>
                    <a:pt x="96" y="200"/>
                  </a:lnTo>
                  <a:lnTo>
                    <a:pt x="104" y="184"/>
                  </a:lnTo>
                  <a:lnTo>
                    <a:pt x="120" y="176"/>
                  </a:lnTo>
                  <a:lnTo>
                    <a:pt x="144" y="160"/>
                  </a:lnTo>
                  <a:lnTo>
                    <a:pt x="168" y="176"/>
                  </a:lnTo>
                  <a:lnTo>
                    <a:pt x="184" y="176"/>
                  </a:lnTo>
                  <a:lnTo>
                    <a:pt x="184" y="152"/>
                  </a:lnTo>
                  <a:lnTo>
                    <a:pt x="176" y="144"/>
                  </a:lnTo>
                  <a:lnTo>
                    <a:pt x="176" y="120"/>
                  </a:lnTo>
                  <a:lnTo>
                    <a:pt x="176" y="112"/>
                  </a:lnTo>
                  <a:lnTo>
                    <a:pt x="176" y="104"/>
                  </a:lnTo>
                  <a:lnTo>
                    <a:pt x="184" y="88"/>
                  </a:lnTo>
                  <a:lnTo>
                    <a:pt x="192" y="80"/>
                  </a:lnTo>
                  <a:lnTo>
                    <a:pt x="216" y="72"/>
                  </a:lnTo>
                  <a:lnTo>
                    <a:pt x="224" y="56"/>
                  </a:lnTo>
                  <a:lnTo>
                    <a:pt x="224" y="48"/>
                  </a:lnTo>
                  <a:lnTo>
                    <a:pt x="216" y="56"/>
                  </a:lnTo>
                  <a:lnTo>
                    <a:pt x="192" y="48"/>
                  </a:lnTo>
                  <a:lnTo>
                    <a:pt x="184" y="16"/>
                  </a:lnTo>
                  <a:lnTo>
                    <a:pt x="176" y="8"/>
                  </a:lnTo>
                  <a:lnTo>
                    <a:pt x="17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2" name="Freeform 18"/>
            <p:cNvSpPr>
              <a:spLocks/>
            </p:cNvSpPr>
            <p:nvPr/>
          </p:nvSpPr>
          <p:spPr bwMode="auto">
            <a:xfrm>
              <a:off x="4051" y="934"/>
              <a:ext cx="392" cy="567"/>
            </a:xfrm>
            <a:custGeom>
              <a:avLst/>
              <a:gdLst>
                <a:gd name="T0" fmla="*/ 208 w 392"/>
                <a:gd name="T1" fmla="*/ 8 h 567"/>
                <a:gd name="T2" fmla="*/ 224 w 392"/>
                <a:gd name="T3" fmla="*/ 16 h 567"/>
                <a:gd name="T4" fmla="*/ 208 w 392"/>
                <a:gd name="T5" fmla="*/ 40 h 567"/>
                <a:gd name="T6" fmla="*/ 200 w 392"/>
                <a:gd name="T7" fmla="*/ 40 h 567"/>
                <a:gd name="T8" fmla="*/ 208 w 392"/>
                <a:gd name="T9" fmla="*/ 96 h 567"/>
                <a:gd name="T10" fmla="*/ 224 w 392"/>
                <a:gd name="T11" fmla="*/ 103 h 567"/>
                <a:gd name="T12" fmla="*/ 256 w 392"/>
                <a:gd name="T13" fmla="*/ 119 h 567"/>
                <a:gd name="T14" fmla="*/ 256 w 392"/>
                <a:gd name="T15" fmla="*/ 159 h 567"/>
                <a:gd name="T16" fmla="*/ 256 w 392"/>
                <a:gd name="T17" fmla="*/ 183 h 567"/>
                <a:gd name="T18" fmla="*/ 256 w 392"/>
                <a:gd name="T19" fmla="*/ 223 h 567"/>
                <a:gd name="T20" fmla="*/ 224 w 392"/>
                <a:gd name="T21" fmla="*/ 271 h 567"/>
                <a:gd name="T22" fmla="*/ 224 w 392"/>
                <a:gd name="T23" fmla="*/ 295 h 567"/>
                <a:gd name="T24" fmla="*/ 200 w 392"/>
                <a:gd name="T25" fmla="*/ 303 h 567"/>
                <a:gd name="T26" fmla="*/ 192 w 392"/>
                <a:gd name="T27" fmla="*/ 271 h 567"/>
                <a:gd name="T28" fmla="*/ 168 w 392"/>
                <a:gd name="T29" fmla="*/ 295 h 567"/>
                <a:gd name="T30" fmla="*/ 192 w 392"/>
                <a:gd name="T31" fmla="*/ 319 h 567"/>
                <a:gd name="T32" fmla="*/ 168 w 392"/>
                <a:gd name="T33" fmla="*/ 367 h 567"/>
                <a:gd name="T34" fmla="*/ 192 w 392"/>
                <a:gd name="T35" fmla="*/ 383 h 567"/>
                <a:gd name="T36" fmla="*/ 136 w 392"/>
                <a:gd name="T37" fmla="*/ 391 h 567"/>
                <a:gd name="T38" fmla="*/ 104 w 392"/>
                <a:gd name="T39" fmla="*/ 439 h 567"/>
                <a:gd name="T40" fmla="*/ 80 w 392"/>
                <a:gd name="T41" fmla="*/ 455 h 567"/>
                <a:gd name="T42" fmla="*/ 48 w 392"/>
                <a:gd name="T43" fmla="*/ 471 h 567"/>
                <a:gd name="T44" fmla="*/ 32 w 392"/>
                <a:gd name="T45" fmla="*/ 511 h 567"/>
                <a:gd name="T46" fmla="*/ 0 w 392"/>
                <a:gd name="T47" fmla="*/ 567 h 567"/>
                <a:gd name="T48" fmla="*/ 32 w 392"/>
                <a:gd name="T49" fmla="*/ 559 h 567"/>
                <a:gd name="T50" fmla="*/ 48 w 392"/>
                <a:gd name="T51" fmla="*/ 567 h 567"/>
                <a:gd name="T52" fmla="*/ 80 w 392"/>
                <a:gd name="T53" fmla="*/ 527 h 567"/>
                <a:gd name="T54" fmla="*/ 96 w 392"/>
                <a:gd name="T55" fmla="*/ 511 h 567"/>
                <a:gd name="T56" fmla="*/ 120 w 392"/>
                <a:gd name="T57" fmla="*/ 487 h 567"/>
                <a:gd name="T58" fmla="*/ 168 w 392"/>
                <a:gd name="T59" fmla="*/ 463 h 567"/>
                <a:gd name="T60" fmla="*/ 192 w 392"/>
                <a:gd name="T61" fmla="*/ 455 h 567"/>
                <a:gd name="T62" fmla="*/ 200 w 392"/>
                <a:gd name="T63" fmla="*/ 487 h 567"/>
                <a:gd name="T64" fmla="*/ 208 w 392"/>
                <a:gd name="T65" fmla="*/ 511 h 567"/>
                <a:gd name="T66" fmla="*/ 224 w 392"/>
                <a:gd name="T67" fmla="*/ 511 h 567"/>
                <a:gd name="T68" fmla="*/ 256 w 392"/>
                <a:gd name="T69" fmla="*/ 471 h 567"/>
                <a:gd name="T70" fmla="*/ 264 w 392"/>
                <a:gd name="T71" fmla="*/ 463 h 567"/>
                <a:gd name="T72" fmla="*/ 264 w 392"/>
                <a:gd name="T73" fmla="*/ 439 h 567"/>
                <a:gd name="T74" fmla="*/ 224 w 392"/>
                <a:gd name="T75" fmla="*/ 407 h 567"/>
                <a:gd name="T76" fmla="*/ 264 w 392"/>
                <a:gd name="T77" fmla="*/ 423 h 567"/>
                <a:gd name="T78" fmla="*/ 312 w 392"/>
                <a:gd name="T79" fmla="*/ 383 h 567"/>
                <a:gd name="T80" fmla="*/ 336 w 392"/>
                <a:gd name="T81" fmla="*/ 367 h 567"/>
                <a:gd name="T82" fmla="*/ 344 w 392"/>
                <a:gd name="T83" fmla="*/ 367 h 567"/>
                <a:gd name="T84" fmla="*/ 344 w 392"/>
                <a:gd name="T85" fmla="*/ 343 h 567"/>
                <a:gd name="T86" fmla="*/ 368 w 392"/>
                <a:gd name="T87" fmla="*/ 343 h 567"/>
                <a:gd name="T88" fmla="*/ 352 w 392"/>
                <a:gd name="T89" fmla="*/ 319 h 567"/>
                <a:gd name="T90" fmla="*/ 368 w 392"/>
                <a:gd name="T91" fmla="*/ 303 h 567"/>
                <a:gd name="T92" fmla="*/ 384 w 392"/>
                <a:gd name="T93" fmla="*/ 343 h 567"/>
                <a:gd name="T94" fmla="*/ 384 w 392"/>
                <a:gd name="T95" fmla="*/ 287 h 567"/>
                <a:gd name="T96" fmla="*/ 368 w 392"/>
                <a:gd name="T97" fmla="*/ 271 h 567"/>
                <a:gd name="T98" fmla="*/ 368 w 392"/>
                <a:gd name="T99" fmla="*/ 223 h 567"/>
                <a:gd name="T100" fmla="*/ 352 w 392"/>
                <a:gd name="T101" fmla="*/ 215 h 567"/>
                <a:gd name="T102" fmla="*/ 344 w 392"/>
                <a:gd name="T103" fmla="*/ 191 h 567"/>
                <a:gd name="T104" fmla="*/ 336 w 392"/>
                <a:gd name="T105" fmla="*/ 143 h 567"/>
                <a:gd name="T106" fmla="*/ 336 w 392"/>
                <a:gd name="T107" fmla="*/ 103 h 567"/>
                <a:gd name="T108" fmla="*/ 312 w 392"/>
                <a:gd name="T109" fmla="*/ 80 h 567"/>
                <a:gd name="T110" fmla="*/ 288 w 392"/>
                <a:gd name="T111" fmla="*/ 40 h 567"/>
                <a:gd name="T112" fmla="*/ 256 w 392"/>
                <a:gd name="T113" fmla="*/ 16 h 567"/>
                <a:gd name="T114" fmla="*/ 224 w 392"/>
                <a:gd name="T115"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567">
                  <a:moveTo>
                    <a:pt x="224" y="0"/>
                  </a:moveTo>
                  <a:lnTo>
                    <a:pt x="208" y="8"/>
                  </a:lnTo>
                  <a:lnTo>
                    <a:pt x="208" y="16"/>
                  </a:lnTo>
                  <a:lnTo>
                    <a:pt x="224" y="16"/>
                  </a:lnTo>
                  <a:lnTo>
                    <a:pt x="224" y="40"/>
                  </a:lnTo>
                  <a:lnTo>
                    <a:pt x="208" y="40"/>
                  </a:lnTo>
                  <a:lnTo>
                    <a:pt x="208" y="16"/>
                  </a:lnTo>
                  <a:lnTo>
                    <a:pt x="200" y="40"/>
                  </a:lnTo>
                  <a:lnTo>
                    <a:pt x="200" y="48"/>
                  </a:lnTo>
                  <a:lnTo>
                    <a:pt x="208" y="96"/>
                  </a:lnTo>
                  <a:lnTo>
                    <a:pt x="224" y="96"/>
                  </a:lnTo>
                  <a:lnTo>
                    <a:pt x="224" y="103"/>
                  </a:lnTo>
                  <a:lnTo>
                    <a:pt x="224" y="103"/>
                  </a:lnTo>
                  <a:lnTo>
                    <a:pt x="256" y="119"/>
                  </a:lnTo>
                  <a:lnTo>
                    <a:pt x="256" y="143"/>
                  </a:lnTo>
                  <a:lnTo>
                    <a:pt x="256" y="159"/>
                  </a:lnTo>
                  <a:lnTo>
                    <a:pt x="256" y="183"/>
                  </a:lnTo>
                  <a:lnTo>
                    <a:pt x="256" y="183"/>
                  </a:lnTo>
                  <a:lnTo>
                    <a:pt x="256" y="215"/>
                  </a:lnTo>
                  <a:lnTo>
                    <a:pt x="256" y="223"/>
                  </a:lnTo>
                  <a:lnTo>
                    <a:pt x="256" y="263"/>
                  </a:lnTo>
                  <a:lnTo>
                    <a:pt x="224" y="271"/>
                  </a:lnTo>
                  <a:lnTo>
                    <a:pt x="224" y="287"/>
                  </a:lnTo>
                  <a:lnTo>
                    <a:pt x="224" y="295"/>
                  </a:lnTo>
                  <a:lnTo>
                    <a:pt x="208" y="303"/>
                  </a:lnTo>
                  <a:lnTo>
                    <a:pt x="200" y="303"/>
                  </a:lnTo>
                  <a:lnTo>
                    <a:pt x="200" y="295"/>
                  </a:lnTo>
                  <a:lnTo>
                    <a:pt x="192" y="271"/>
                  </a:lnTo>
                  <a:lnTo>
                    <a:pt x="192" y="279"/>
                  </a:lnTo>
                  <a:lnTo>
                    <a:pt x="168" y="295"/>
                  </a:lnTo>
                  <a:lnTo>
                    <a:pt x="192" y="303"/>
                  </a:lnTo>
                  <a:lnTo>
                    <a:pt x="192" y="319"/>
                  </a:lnTo>
                  <a:lnTo>
                    <a:pt x="192" y="343"/>
                  </a:lnTo>
                  <a:lnTo>
                    <a:pt x="168" y="367"/>
                  </a:lnTo>
                  <a:lnTo>
                    <a:pt x="192" y="375"/>
                  </a:lnTo>
                  <a:lnTo>
                    <a:pt x="192" y="383"/>
                  </a:lnTo>
                  <a:lnTo>
                    <a:pt x="168" y="391"/>
                  </a:lnTo>
                  <a:lnTo>
                    <a:pt x="136" y="391"/>
                  </a:lnTo>
                  <a:lnTo>
                    <a:pt x="136" y="423"/>
                  </a:lnTo>
                  <a:lnTo>
                    <a:pt x="104" y="439"/>
                  </a:lnTo>
                  <a:lnTo>
                    <a:pt x="80" y="439"/>
                  </a:lnTo>
                  <a:lnTo>
                    <a:pt x="80" y="455"/>
                  </a:lnTo>
                  <a:lnTo>
                    <a:pt x="48" y="463"/>
                  </a:lnTo>
                  <a:lnTo>
                    <a:pt x="48" y="471"/>
                  </a:lnTo>
                  <a:lnTo>
                    <a:pt x="40" y="487"/>
                  </a:lnTo>
                  <a:lnTo>
                    <a:pt x="32" y="511"/>
                  </a:lnTo>
                  <a:lnTo>
                    <a:pt x="0" y="559"/>
                  </a:lnTo>
                  <a:lnTo>
                    <a:pt x="0" y="567"/>
                  </a:lnTo>
                  <a:lnTo>
                    <a:pt x="8" y="559"/>
                  </a:lnTo>
                  <a:lnTo>
                    <a:pt x="32" y="559"/>
                  </a:lnTo>
                  <a:lnTo>
                    <a:pt x="40" y="559"/>
                  </a:lnTo>
                  <a:lnTo>
                    <a:pt x="48" y="567"/>
                  </a:lnTo>
                  <a:lnTo>
                    <a:pt x="80" y="567"/>
                  </a:lnTo>
                  <a:lnTo>
                    <a:pt x="80" y="527"/>
                  </a:lnTo>
                  <a:lnTo>
                    <a:pt x="80" y="527"/>
                  </a:lnTo>
                  <a:lnTo>
                    <a:pt x="96" y="511"/>
                  </a:lnTo>
                  <a:lnTo>
                    <a:pt x="120" y="511"/>
                  </a:lnTo>
                  <a:lnTo>
                    <a:pt x="120" y="487"/>
                  </a:lnTo>
                  <a:lnTo>
                    <a:pt x="136" y="471"/>
                  </a:lnTo>
                  <a:lnTo>
                    <a:pt x="168" y="463"/>
                  </a:lnTo>
                  <a:lnTo>
                    <a:pt x="168" y="455"/>
                  </a:lnTo>
                  <a:lnTo>
                    <a:pt x="192" y="455"/>
                  </a:lnTo>
                  <a:lnTo>
                    <a:pt x="192" y="463"/>
                  </a:lnTo>
                  <a:lnTo>
                    <a:pt x="200" y="487"/>
                  </a:lnTo>
                  <a:lnTo>
                    <a:pt x="200" y="511"/>
                  </a:lnTo>
                  <a:lnTo>
                    <a:pt x="208" y="511"/>
                  </a:lnTo>
                  <a:lnTo>
                    <a:pt x="224" y="511"/>
                  </a:lnTo>
                  <a:lnTo>
                    <a:pt x="224" y="511"/>
                  </a:lnTo>
                  <a:lnTo>
                    <a:pt x="256" y="487"/>
                  </a:lnTo>
                  <a:lnTo>
                    <a:pt x="256" y="471"/>
                  </a:lnTo>
                  <a:lnTo>
                    <a:pt x="264" y="471"/>
                  </a:lnTo>
                  <a:lnTo>
                    <a:pt x="264" y="463"/>
                  </a:lnTo>
                  <a:lnTo>
                    <a:pt x="264" y="439"/>
                  </a:lnTo>
                  <a:lnTo>
                    <a:pt x="264" y="439"/>
                  </a:lnTo>
                  <a:lnTo>
                    <a:pt x="256" y="423"/>
                  </a:lnTo>
                  <a:lnTo>
                    <a:pt x="224" y="407"/>
                  </a:lnTo>
                  <a:lnTo>
                    <a:pt x="264" y="407"/>
                  </a:lnTo>
                  <a:lnTo>
                    <a:pt x="264" y="423"/>
                  </a:lnTo>
                  <a:lnTo>
                    <a:pt x="312" y="391"/>
                  </a:lnTo>
                  <a:lnTo>
                    <a:pt x="312" y="383"/>
                  </a:lnTo>
                  <a:lnTo>
                    <a:pt x="312" y="367"/>
                  </a:lnTo>
                  <a:lnTo>
                    <a:pt x="336" y="367"/>
                  </a:lnTo>
                  <a:lnTo>
                    <a:pt x="344" y="351"/>
                  </a:lnTo>
                  <a:lnTo>
                    <a:pt x="344" y="367"/>
                  </a:lnTo>
                  <a:lnTo>
                    <a:pt x="352" y="367"/>
                  </a:lnTo>
                  <a:lnTo>
                    <a:pt x="344" y="343"/>
                  </a:lnTo>
                  <a:lnTo>
                    <a:pt x="352" y="343"/>
                  </a:lnTo>
                  <a:lnTo>
                    <a:pt x="368" y="343"/>
                  </a:lnTo>
                  <a:lnTo>
                    <a:pt x="368" y="343"/>
                  </a:lnTo>
                  <a:lnTo>
                    <a:pt x="352" y="319"/>
                  </a:lnTo>
                  <a:lnTo>
                    <a:pt x="352" y="303"/>
                  </a:lnTo>
                  <a:lnTo>
                    <a:pt x="368" y="303"/>
                  </a:lnTo>
                  <a:lnTo>
                    <a:pt x="368" y="319"/>
                  </a:lnTo>
                  <a:lnTo>
                    <a:pt x="384" y="343"/>
                  </a:lnTo>
                  <a:lnTo>
                    <a:pt x="392" y="295"/>
                  </a:lnTo>
                  <a:lnTo>
                    <a:pt x="384" y="287"/>
                  </a:lnTo>
                  <a:lnTo>
                    <a:pt x="384" y="279"/>
                  </a:lnTo>
                  <a:lnTo>
                    <a:pt x="368" y="271"/>
                  </a:lnTo>
                  <a:lnTo>
                    <a:pt x="368" y="263"/>
                  </a:lnTo>
                  <a:lnTo>
                    <a:pt x="368" y="223"/>
                  </a:lnTo>
                  <a:lnTo>
                    <a:pt x="368" y="223"/>
                  </a:lnTo>
                  <a:lnTo>
                    <a:pt x="352" y="215"/>
                  </a:lnTo>
                  <a:lnTo>
                    <a:pt x="352" y="191"/>
                  </a:lnTo>
                  <a:lnTo>
                    <a:pt x="344" y="191"/>
                  </a:lnTo>
                  <a:lnTo>
                    <a:pt x="312" y="167"/>
                  </a:lnTo>
                  <a:lnTo>
                    <a:pt x="336" y="143"/>
                  </a:lnTo>
                  <a:lnTo>
                    <a:pt x="336" y="127"/>
                  </a:lnTo>
                  <a:lnTo>
                    <a:pt x="336" y="103"/>
                  </a:lnTo>
                  <a:lnTo>
                    <a:pt x="336" y="103"/>
                  </a:lnTo>
                  <a:lnTo>
                    <a:pt x="312" y="80"/>
                  </a:lnTo>
                  <a:lnTo>
                    <a:pt x="304" y="48"/>
                  </a:lnTo>
                  <a:lnTo>
                    <a:pt x="288" y="40"/>
                  </a:lnTo>
                  <a:lnTo>
                    <a:pt x="272" y="40"/>
                  </a:lnTo>
                  <a:lnTo>
                    <a:pt x="256" y="16"/>
                  </a:lnTo>
                  <a:lnTo>
                    <a:pt x="224" y="8"/>
                  </a:lnTo>
                  <a:lnTo>
                    <a:pt x="22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3" name="Freeform 19"/>
            <p:cNvSpPr>
              <a:spLocks/>
            </p:cNvSpPr>
            <p:nvPr/>
          </p:nvSpPr>
          <p:spPr bwMode="auto">
            <a:xfrm>
              <a:off x="4123" y="1453"/>
              <a:ext cx="120" cy="111"/>
            </a:xfrm>
            <a:custGeom>
              <a:avLst/>
              <a:gdLst>
                <a:gd name="T0" fmla="*/ 80 w 120"/>
                <a:gd name="T1" fmla="*/ 0 h 111"/>
                <a:gd name="T2" fmla="*/ 48 w 120"/>
                <a:gd name="T3" fmla="*/ 8 h 111"/>
                <a:gd name="T4" fmla="*/ 56 w 120"/>
                <a:gd name="T5" fmla="*/ 24 h 111"/>
                <a:gd name="T6" fmla="*/ 48 w 120"/>
                <a:gd name="T7" fmla="*/ 40 h 111"/>
                <a:gd name="T8" fmla="*/ 32 w 120"/>
                <a:gd name="T9" fmla="*/ 40 h 111"/>
                <a:gd name="T10" fmla="*/ 24 w 120"/>
                <a:gd name="T11" fmla="*/ 40 h 111"/>
                <a:gd name="T12" fmla="*/ 0 w 120"/>
                <a:gd name="T13" fmla="*/ 64 h 111"/>
                <a:gd name="T14" fmla="*/ 0 w 120"/>
                <a:gd name="T15" fmla="*/ 64 h 111"/>
                <a:gd name="T16" fmla="*/ 0 w 120"/>
                <a:gd name="T17" fmla="*/ 95 h 111"/>
                <a:gd name="T18" fmla="*/ 56 w 120"/>
                <a:gd name="T19" fmla="*/ 111 h 111"/>
                <a:gd name="T20" fmla="*/ 56 w 120"/>
                <a:gd name="T21" fmla="*/ 103 h 111"/>
                <a:gd name="T22" fmla="*/ 56 w 120"/>
                <a:gd name="T23" fmla="*/ 95 h 111"/>
                <a:gd name="T24" fmla="*/ 56 w 120"/>
                <a:gd name="T25" fmla="*/ 64 h 111"/>
                <a:gd name="T26" fmla="*/ 56 w 120"/>
                <a:gd name="T27" fmla="*/ 56 h 111"/>
                <a:gd name="T28" fmla="*/ 80 w 120"/>
                <a:gd name="T29" fmla="*/ 40 h 111"/>
                <a:gd name="T30" fmla="*/ 96 w 120"/>
                <a:gd name="T31" fmla="*/ 40 h 111"/>
                <a:gd name="T32" fmla="*/ 112 w 120"/>
                <a:gd name="T33" fmla="*/ 56 h 111"/>
                <a:gd name="T34" fmla="*/ 120 w 120"/>
                <a:gd name="T35" fmla="*/ 0 h 111"/>
                <a:gd name="T36" fmla="*/ 96 w 120"/>
                <a:gd name="T37" fmla="*/ 0 h 111"/>
                <a:gd name="T38" fmla="*/ 80 w 120"/>
                <a:gd name="T3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11">
                  <a:moveTo>
                    <a:pt x="80" y="0"/>
                  </a:moveTo>
                  <a:lnTo>
                    <a:pt x="48" y="8"/>
                  </a:lnTo>
                  <a:lnTo>
                    <a:pt x="56" y="24"/>
                  </a:lnTo>
                  <a:lnTo>
                    <a:pt x="48" y="40"/>
                  </a:lnTo>
                  <a:lnTo>
                    <a:pt x="32" y="40"/>
                  </a:lnTo>
                  <a:lnTo>
                    <a:pt x="24" y="40"/>
                  </a:lnTo>
                  <a:lnTo>
                    <a:pt x="0" y="64"/>
                  </a:lnTo>
                  <a:lnTo>
                    <a:pt x="0" y="64"/>
                  </a:lnTo>
                  <a:lnTo>
                    <a:pt x="0" y="95"/>
                  </a:lnTo>
                  <a:lnTo>
                    <a:pt x="56" y="111"/>
                  </a:lnTo>
                  <a:lnTo>
                    <a:pt x="56" y="103"/>
                  </a:lnTo>
                  <a:lnTo>
                    <a:pt x="56" y="95"/>
                  </a:lnTo>
                  <a:lnTo>
                    <a:pt x="56" y="64"/>
                  </a:lnTo>
                  <a:lnTo>
                    <a:pt x="56" y="56"/>
                  </a:lnTo>
                  <a:lnTo>
                    <a:pt x="80" y="40"/>
                  </a:lnTo>
                  <a:lnTo>
                    <a:pt x="96" y="40"/>
                  </a:lnTo>
                  <a:lnTo>
                    <a:pt x="112" y="56"/>
                  </a:lnTo>
                  <a:lnTo>
                    <a:pt x="120" y="0"/>
                  </a:lnTo>
                  <a:lnTo>
                    <a:pt x="96" y="0"/>
                  </a:lnTo>
                  <a:lnTo>
                    <a:pt x="8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4" name="Freeform 20"/>
            <p:cNvSpPr>
              <a:spLocks/>
            </p:cNvSpPr>
            <p:nvPr/>
          </p:nvSpPr>
          <p:spPr bwMode="auto">
            <a:xfrm>
              <a:off x="4003" y="1532"/>
              <a:ext cx="144" cy="160"/>
            </a:xfrm>
            <a:custGeom>
              <a:avLst/>
              <a:gdLst>
                <a:gd name="T0" fmla="*/ 64 w 144"/>
                <a:gd name="T1" fmla="*/ 0 h 160"/>
                <a:gd name="T2" fmla="*/ 40 w 144"/>
                <a:gd name="T3" fmla="*/ 0 h 160"/>
                <a:gd name="T4" fmla="*/ 40 w 144"/>
                <a:gd name="T5" fmla="*/ 8 h 160"/>
                <a:gd name="T6" fmla="*/ 40 w 144"/>
                <a:gd name="T7" fmla="*/ 40 h 160"/>
                <a:gd name="T8" fmla="*/ 8 w 144"/>
                <a:gd name="T9" fmla="*/ 48 h 160"/>
                <a:gd name="T10" fmla="*/ 0 w 144"/>
                <a:gd name="T11" fmla="*/ 48 h 160"/>
                <a:gd name="T12" fmla="*/ 48 w 144"/>
                <a:gd name="T13" fmla="*/ 96 h 160"/>
                <a:gd name="T14" fmla="*/ 48 w 144"/>
                <a:gd name="T15" fmla="*/ 72 h 160"/>
                <a:gd name="T16" fmla="*/ 48 w 144"/>
                <a:gd name="T17" fmla="*/ 48 h 160"/>
                <a:gd name="T18" fmla="*/ 64 w 144"/>
                <a:gd name="T19" fmla="*/ 72 h 160"/>
                <a:gd name="T20" fmla="*/ 80 w 144"/>
                <a:gd name="T21" fmla="*/ 88 h 160"/>
                <a:gd name="T22" fmla="*/ 80 w 144"/>
                <a:gd name="T23" fmla="*/ 112 h 160"/>
                <a:gd name="T24" fmla="*/ 80 w 144"/>
                <a:gd name="T25" fmla="*/ 120 h 160"/>
                <a:gd name="T26" fmla="*/ 80 w 144"/>
                <a:gd name="T27" fmla="*/ 144 h 160"/>
                <a:gd name="T28" fmla="*/ 80 w 144"/>
                <a:gd name="T29" fmla="*/ 152 h 160"/>
                <a:gd name="T30" fmla="*/ 96 w 144"/>
                <a:gd name="T31" fmla="*/ 160 h 160"/>
                <a:gd name="T32" fmla="*/ 96 w 144"/>
                <a:gd name="T33" fmla="*/ 144 h 160"/>
                <a:gd name="T34" fmla="*/ 96 w 144"/>
                <a:gd name="T35" fmla="*/ 120 h 160"/>
                <a:gd name="T36" fmla="*/ 112 w 144"/>
                <a:gd name="T37" fmla="*/ 160 h 160"/>
                <a:gd name="T38" fmla="*/ 144 w 144"/>
                <a:gd name="T39" fmla="*/ 144 h 160"/>
                <a:gd name="T40" fmla="*/ 144 w 144"/>
                <a:gd name="T41" fmla="*/ 112 h 160"/>
                <a:gd name="T42" fmla="*/ 144 w 144"/>
                <a:gd name="T43" fmla="*/ 112 h 160"/>
                <a:gd name="T44" fmla="*/ 136 w 144"/>
                <a:gd name="T45" fmla="*/ 96 h 160"/>
                <a:gd name="T46" fmla="*/ 136 w 144"/>
                <a:gd name="T47" fmla="*/ 88 h 160"/>
                <a:gd name="T48" fmla="*/ 136 w 144"/>
                <a:gd name="T49" fmla="*/ 72 h 160"/>
                <a:gd name="T50" fmla="*/ 144 w 144"/>
                <a:gd name="T51" fmla="*/ 48 h 160"/>
                <a:gd name="T52" fmla="*/ 144 w 144"/>
                <a:gd name="T53" fmla="*/ 40 h 160"/>
                <a:gd name="T54" fmla="*/ 96 w 144"/>
                <a:gd name="T55" fmla="*/ 16 h 160"/>
                <a:gd name="T56" fmla="*/ 96 w 144"/>
                <a:gd name="T57" fmla="*/ 8 h 160"/>
                <a:gd name="T58" fmla="*/ 96 w 144"/>
                <a:gd name="T59" fmla="*/ 0 h 160"/>
                <a:gd name="T60" fmla="*/ 80 w 144"/>
                <a:gd name="T61" fmla="*/ 0 h 160"/>
                <a:gd name="T62" fmla="*/ 80 w 144"/>
                <a:gd name="T63" fmla="*/ 8 h 160"/>
                <a:gd name="T64" fmla="*/ 64 w 144"/>
                <a:gd name="T6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60">
                  <a:moveTo>
                    <a:pt x="64" y="0"/>
                  </a:moveTo>
                  <a:lnTo>
                    <a:pt x="40" y="0"/>
                  </a:lnTo>
                  <a:lnTo>
                    <a:pt x="40" y="8"/>
                  </a:lnTo>
                  <a:lnTo>
                    <a:pt x="40" y="40"/>
                  </a:lnTo>
                  <a:lnTo>
                    <a:pt x="8" y="48"/>
                  </a:lnTo>
                  <a:lnTo>
                    <a:pt x="0" y="48"/>
                  </a:lnTo>
                  <a:lnTo>
                    <a:pt x="48" y="96"/>
                  </a:lnTo>
                  <a:lnTo>
                    <a:pt x="48" y="72"/>
                  </a:lnTo>
                  <a:lnTo>
                    <a:pt x="48" y="48"/>
                  </a:lnTo>
                  <a:lnTo>
                    <a:pt x="64" y="72"/>
                  </a:lnTo>
                  <a:lnTo>
                    <a:pt x="80" y="88"/>
                  </a:lnTo>
                  <a:lnTo>
                    <a:pt x="80" y="112"/>
                  </a:lnTo>
                  <a:lnTo>
                    <a:pt x="80" y="120"/>
                  </a:lnTo>
                  <a:lnTo>
                    <a:pt x="80" y="144"/>
                  </a:lnTo>
                  <a:lnTo>
                    <a:pt x="80" y="152"/>
                  </a:lnTo>
                  <a:lnTo>
                    <a:pt x="96" y="160"/>
                  </a:lnTo>
                  <a:lnTo>
                    <a:pt x="96" y="144"/>
                  </a:lnTo>
                  <a:lnTo>
                    <a:pt x="96" y="120"/>
                  </a:lnTo>
                  <a:lnTo>
                    <a:pt x="112" y="160"/>
                  </a:lnTo>
                  <a:lnTo>
                    <a:pt x="144" y="144"/>
                  </a:lnTo>
                  <a:lnTo>
                    <a:pt x="144" y="112"/>
                  </a:lnTo>
                  <a:lnTo>
                    <a:pt x="144" y="112"/>
                  </a:lnTo>
                  <a:lnTo>
                    <a:pt x="136" y="96"/>
                  </a:lnTo>
                  <a:lnTo>
                    <a:pt x="136" y="88"/>
                  </a:lnTo>
                  <a:lnTo>
                    <a:pt x="136" y="72"/>
                  </a:lnTo>
                  <a:lnTo>
                    <a:pt x="144" y="48"/>
                  </a:lnTo>
                  <a:lnTo>
                    <a:pt x="144" y="40"/>
                  </a:lnTo>
                  <a:lnTo>
                    <a:pt x="96" y="16"/>
                  </a:lnTo>
                  <a:lnTo>
                    <a:pt x="96" y="8"/>
                  </a:lnTo>
                  <a:lnTo>
                    <a:pt x="96" y="0"/>
                  </a:lnTo>
                  <a:lnTo>
                    <a:pt x="80" y="0"/>
                  </a:lnTo>
                  <a:lnTo>
                    <a:pt x="80" y="8"/>
                  </a:lnTo>
                  <a:lnTo>
                    <a:pt x="6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5" name="Freeform 21"/>
            <p:cNvSpPr>
              <a:spLocks/>
            </p:cNvSpPr>
            <p:nvPr/>
          </p:nvSpPr>
          <p:spPr bwMode="auto">
            <a:xfrm>
              <a:off x="3716" y="2155"/>
              <a:ext cx="80" cy="184"/>
            </a:xfrm>
            <a:custGeom>
              <a:avLst/>
              <a:gdLst>
                <a:gd name="T0" fmla="*/ 72 w 80"/>
                <a:gd name="T1" fmla="*/ 0 h 184"/>
                <a:gd name="T2" fmla="*/ 48 w 80"/>
                <a:gd name="T3" fmla="*/ 0 h 184"/>
                <a:gd name="T4" fmla="*/ 48 w 80"/>
                <a:gd name="T5" fmla="*/ 8 h 184"/>
                <a:gd name="T6" fmla="*/ 32 w 80"/>
                <a:gd name="T7" fmla="*/ 16 h 184"/>
                <a:gd name="T8" fmla="*/ 32 w 80"/>
                <a:gd name="T9" fmla="*/ 40 h 184"/>
                <a:gd name="T10" fmla="*/ 16 w 80"/>
                <a:gd name="T11" fmla="*/ 56 h 184"/>
                <a:gd name="T12" fmla="*/ 16 w 80"/>
                <a:gd name="T13" fmla="*/ 88 h 184"/>
                <a:gd name="T14" fmla="*/ 16 w 80"/>
                <a:gd name="T15" fmla="*/ 96 h 184"/>
                <a:gd name="T16" fmla="*/ 0 w 80"/>
                <a:gd name="T17" fmla="*/ 104 h 184"/>
                <a:gd name="T18" fmla="*/ 0 w 80"/>
                <a:gd name="T19" fmla="*/ 128 h 184"/>
                <a:gd name="T20" fmla="*/ 16 w 80"/>
                <a:gd name="T21" fmla="*/ 144 h 184"/>
                <a:gd name="T22" fmla="*/ 16 w 80"/>
                <a:gd name="T23" fmla="*/ 144 h 184"/>
                <a:gd name="T24" fmla="*/ 32 w 80"/>
                <a:gd name="T25" fmla="*/ 144 h 184"/>
                <a:gd name="T26" fmla="*/ 48 w 80"/>
                <a:gd name="T27" fmla="*/ 144 h 184"/>
                <a:gd name="T28" fmla="*/ 48 w 80"/>
                <a:gd name="T29" fmla="*/ 176 h 184"/>
                <a:gd name="T30" fmla="*/ 48 w 80"/>
                <a:gd name="T31" fmla="*/ 176 h 184"/>
                <a:gd name="T32" fmla="*/ 48 w 80"/>
                <a:gd name="T33" fmla="*/ 184 h 184"/>
                <a:gd name="T34" fmla="*/ 72 w 80"/>
                <a:gd name="T35" fmla="*/ 184 h 184"/>
                <a:gd name="T36" fmla="*/ 72 w 80"/>
                <a:gd name="T37" fmla="*/ 176 h 184"/>
                <a:gd name="T38" fmla="*/ 72 w 80"/>
                <a:gd name="T39" fmla="*/ 176 h 184"/>
                <a:gd name="T40" fmla="*/ 80 w 80"/>
                <a:gd name="T41" fmla="*/ 144 h 184"/>
                <a:gd name="T42" fmla="*/ 80 w 80"/>
                <a:gd name="T43" fmla="*/ 144 h 184"/>
                <a:gd name="T44" fmla="*/ 80 w 80"/>
                <a:gd name="T45" fmla="*/ 128 h 184"/>
                <a:gd name="T46" fmla="*/ 80 w 80"/>
                <a:gd name="T47" fmla="*/ 104 h 184"/>
                <a:gd name="T48" fmla="*/ 80 w 80"/>
                <a:gd name="T49" fmla="*/ 96 h 184"/>
                <a:gd name="T50" fmla="*/ 80 w 80"/>
                <a:gd name="T51" fmla="*/ 48 h 184"/>
                <a:gd name="T52" fmla="*/ 80 w 80"/>
                <a:gd name="T53" fmla="*/ 40 h 184"/>
                <a:gd name="T54" fmla="*/ 80 w 80"/>
                <a:gd name="T55" fmla="*/ 16 h 184"/>
                <a:gd name="T56" fmla="*/ 72 w 80"/>
                <a:gd name="T57" fmla="*/ 8 h 184"/>
                <a:gd name="T58" fmla="*/ 72 w 80"/>
                <a:gd name="T5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184">
                  <a:moveTo>
                    <a:pt x="72" y="0"/>
                  </a:moveTo>
                  <a:lnTo>
                    <a:pt x="48" y="0"/>
                  </a:lnTo>
                  <a:lnTo>
                    <a:pt x="48" y="8"/>
                  </a:lnTo>
                  <a:lnTo>
                    <a:pt x="32" y="16"/>
                  </a:lnTo>
                  <a:lnTo>
                    <a:pt x="32" y="40"/>
                  </a:lnTo>
                  <a:lnTo>
                    <a:pt x="16" y="56"/>
                  </a:lnTo>
                  <a:lnTo>
                    <a:pt x="16" y="88"/>
                  </a:lnTo>
                  <a:lnTo>
                    <a:pt x="16" y="96"/>
                  </a:lnTo>
                  <a:lnTo>
                    <a:pt x="0" y="104"/>
                  </a:lnTo>
                  <a:lnTo>
                    <a:pt x="0" y="128"/>
                  </a:lnTo>
                  <a:lnTo>
                    <a:pt x="16" y="144"/>
                  </a:lnTo>
                  <a:lnTo>
                    <a:pt x="16" y="144"/>
                  </a:lnTo>
                  <a:lnTo>
                    <a:pt x="32" y="144"/>
                  </a:lnTo>
                  <a:lnTo>
                    <a:pt x="48" y="144"/>
                  </a:lnTo>
                  <a:lnTo>
                    <a:pt x="48" y="176"/>
                  </a:lnTo>
                  <a:lnTo>
                    <a:pt x="48" y="176"/>
                  </a:lnTo>
                  <a:lnTo>
                    <a:pt x="48" y="184"/>
                  </a:lnTo>
                  <a:lnTo>
                    <a:pt x="72" y="184"/>
                  </a:lnTo>
                  <a:lnTo>
                    <a:pt x="72" y="176"/>
                  </a:lnTo>
                  <a:lnTo>
                    <a:pt x="72" y="176"/>
                  </a:lnTo>
                  <a:lnTo>
                    <a:pt x="80" y="144"/>
                  </a:lnTo>
                  <a:lnTo>
                    <a:pt x="80" y="144"/>
                  </a:lnTo>
                  <a:lnTo>
                    <a:pt x="80" y="128"/>
                  </a:lnTo>
                  <a:lnTo>
                    <a:pt x="80" y="104"/>
                  </a:lnTo>
                  <a:lnTo>
                    <a:pt x="80" y="96"/>
                  </a:lnTo>
                  <a:lnTo>
                    <a:pt x="80" y="48"/>
                  </a:lnTo>
                  <a:lnTo>
                    <a:pt x="80" y="40"/>
                  </a:lnTo>
                  <a:lnTo>
                    <a:pt x="80" y="16"/>
                  </a:lnTo>
                  <a:lnTo>
                    <a:pt x="72" y="8"/>
                  </a:lnTo>
                  <a:lnTo>
                    <a:pt x="7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6" name="Freeform 22"/>
            <p:cNvSpPr>
              <a:spLocks/>
            </p:cNvSpPr>
            <p:nvPr/>
          </p:nvSpPr>
          <p:spPr bwMode="auto">
            <a:xfrm>
              <a:off x="3804" y="2515"/>
              <a:ext cx="295" cy="279"/>
            </a:xfrm>
            <a:custGeom>
              <a:avLst/>
              <a:gdLst>
                <a:gd name="T0" fmla="*/ 79 w 295"/>
                <a:gd name="T1" fmla="*/ 0 h 279"/>
                <a:gd name="T2" fmla="*/ 47 w 295"/>
                <a:gd name="T3" fmla="*/ 8 h 279"/>
                <a:gd name="T4" fmla="*/ 32 w 295"/>
                <a:gd name="T5" fmla="*/ 39 h 279"/>
                <a:gd name="T6" fmla="*/ 32 w 295"/>
                <a:gd name="T7" fmla="*/ 103 h 279"/>
                <a:gd name="T8" fmla="*/ 32 w 295"/>
                <a:gd name="T9" fmla="*/ 143 h 279"/>
                <a:gd name="T10" fmla="*/ 0 w 295"/>
                <a:gd name="T11" fmla="*/ 143 h 279"/>
                <a:gd name="T12" fmla="*/ 0 w 295"/>
                <a:gd name="T13" fmla="*/ 175 h 279"/>
                <a:gd name="T14" fmla="*/ 8 w 295"/>
                <a:gd name="T15" fmla="*/ 207 h 279"/>
                <a:gd name="T16" fmla="*/ 63 w 295"/>
                <a:gd name="T17" fmla="*/ 231 h 279"/>
                <a:gd name="T18" fmla="*/ 79 w 295"/>
                <a:gd name="T19" fmla="*/ 231 h 279"/>
                <a:gd name="T20" fmla="*/ 79 w 295"/>
                <a:gd name="T21" fmla="*/ 263 h 279"/>
                <a:gd name="T22" fmla="*/ 79 w 295"/>
                <a:gd name="T23" fmla="*/ 279 h 279"/>
                <a:gd name="T24" fmla="*/ 103 w 295"/>
                <a:gd name="T25" fmla="*/ 271 h 279"/>
                <a:gd name="T26" fmla="*/ 143 w 295"/>
                <a:gd name="T27" fmla="*/ 263 h 279"/>
                <a:gd name="T28" fmla="*/ 191 w 295"/>
                <a:gd name="T29" fmla="*/ 271 h 279"/>
                <a:gd name="T30" fmla="*/ 191 w 295"/>
                <a:gd name="T31" fmla="*/ 271 h 279"/>
                <a:gd name="T32" fmla="*/ 191 w 295"/>
                <a:gd name="T33" fmla="*/ 231 h 279"/>
                <a:gd name="T34" fmla="*/ 199 w 295"/>
                <a:gd name="T35" fmla="*/ 231 h 279"/>
                <a:gd name="T36" fmla="*/ 263 w 295"/>
                <a:gd name="T37" fmla="*/ 271 h 279"/>
                <a:gd name="T38" fmla="*/ 295 w 295"/>
                <a:gd name="T39" fmla="*/ 279 h 279"/>
                <a:gd name="T40" fmla="*/ 295 w 295"/>
                <a:gd name="T41" fmla="*/ 263 h 279"/>
                <a:gd name="T42" fmla="*/ 255 w 295"/>
                <a:gd name="T43" fmla="*/ 231 h 279"/>
                <a:gd name="T44" fmla="*/ 255 w 295"/>
                <a:gd name="T45" fmla="*/ 215 h 279"/>
                <a:gd name="T46" fmla="*/ 239 w 295"/>
                <a:gd name="T47" fmla="*/ 223 h 279"/>
                <a:gd name="T48" fmla="*/ 199 w 295"/>
                <a:gd name="T49" fmla="*/ 223 h 279"/>
                <a:gd name="T50" fmla="*/ 167 w 295"/>
                <a:gd name="T51" fmla="*/ 215 h 279"/>
                <a:gd name="T52" fmla="*/ 159 w 295"/>
                <a:gd name="T53" fmla="*/ 231 h 279"/>
                <a:gd name="T54" fmla="*/ 151 w 295"/>
                <a:gd name="T55" fmla="*/ 231 h 279"/>
                <a:gd name="T56" fmla="*/ 135 w 295"/>
                <a:gd name="T57" fmla="*/ 215 h 279"/>
                <a:gd name="T58" fmla="*/ 103 w 295"/>
                <a:gd name="T59" fmla="*/ 183 h 279"/>
                <a:gd name="T60" fmla="*/ 103 w 295"/>
                <a:gd name="T61" fmla="*/ 159 h 279"/>
                <a:gd name="T62" fmla="*/ 103 w 295"/>
                <a:gd name="T63" fmla="*/ 143 h 279"/>
                <a:gd name="T64" fmla="*/ 143 w 295"/>
                <a:gd name="T65" fmla="*/ 119 h 279"/>
                <a:gd name="T66" fmla="*/ 151 w 295"/>
                <a:gd name="T67" fmla="*/ 95 h 279"/>
                <a:gd name="T68" fmla="*/ 151 w 295"/>
                <a:gd name="T69" fmla="*/ 55 h 279"/>
                <a:gd name="T70" fmla="*/ 103 w 295"/>
                <a:gd name="T71" fmla="*/ 39 h 279"/>
                <a:gd name="T72" fmla="*/ 103 w 295"/>
                <a:gd name="T7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5" h="279">
                  <a:moveTo>
                    <a:pt x="103" y="0"/>
                  </a:moveTo>
                  <a:lnTo>
                    <a:pt x="79" y="0"/>
                  </a:lnTo>
                  <a:lnTo>
                    <a:pt x="63" y="8"/>
                  </a:lnTo>
                  <a:lnTo>
                    <a:pt x="47" y="8"/>
                  </a:lnTo>
                  <a:lnTo>
                    <a:pt x="32" y="15"/>
                  </a:lnTo>
                  <a:lnTo>
                    <a:pt x="32" y="39"/>
                  </a:lnTo>
                  <a:lnTo>
                    <a:pt x="32" y="55"/>
                  </a:lnTo>
                  <a:lnTo>
                    <a:pt x="32" y="103"/>
                  </a:lnTo>
                  <a:lnTo>
                    <a:pt x="32" y="119"/>
                  </a:lnTo>
                  <a:lnTo>
                    <a:pt x="32" y="143"/>
                  </a:lnTo>
                  <a:lnTo>
                    <a:pt x="32" y="159"/>
                  </a:lnTo>
                  <a:lnTo>
                    <a:pt x="0" y="143"/>
                  </a:lnTo>
                  <a:lnTo>
                    <a:pt x="0" y="159"/>
                  </a:lnTo>
                  <a:lnTo>
                    <a:pt x="0" y="175"/>
                  </a:lnTo>
                  <a:lnTo>
                    <a:pt x="8" y="183"/>
                  </a:lnTo>
                  <a:lnTo>
                    <a:pt x="8" y="207"/>
                  </a:lnTo>
                  <a:lnTo>
                    <a:pt x="32" y="215"/>
                  </a:lnTo>
                  <a:lnTo>
                    <a:pt x="63" y="231"/>
                  </a:lnTo>
                  <a:lnTo>
                    <a:pt x="95" y="231"/>
                  </a:lnTo>
                  <a:lnTo>
                    <a:pt x="79" y="231"/>
                  </a:lnTo>
                  <a:lnTo>
                    <a:pt x="63" y="231"/>
                  </a:lnTo>
                  <a:lnTo>
                    <a:pt x="79" y="263"/>
                  </a:lnTo>
                  <a:lnTo>
                    <a:pt x="79" y="271"/>
                  </a:lnTo>
                  <a:lnTo>
                    <a:pt x="79" y="279"/>
                  </a:lnTo>
                  <a:lnTo>
                    <a:pt x="95" y="279"/>
                  </a:lnTo>
                  <a:lnTo>
                    <a:pt x="103" y="271"/>
                  </a:lnTo>
                  <a:lnTo>
                    <a:pt x="135" y="263"/>
                  </a:lnTo>
                  <a:lnTo>
                    <a:pt x="143" y="263"/>
                  </a:lnTo>
                  <a:lnTo>
                    <a:pt x="159" y="271"/>
                  </a:lnTo>
                  <a:lnTo>
                    <a:pt x="191" y="271"/>
                  </a:lnTo>
                  <a:lnTo>
                    <a:pt x="199" y="271"/>
                  </a:lnTo>
                  <a:lnTo>
                    <a:pt x="191" y="271"/>
                  </a:lnTo>
                  <a:lnTo>
                    <a:pt x="191" y="263"/>
                  </a:lnTo>
                  <a:lnTo>
                    <a:pt x="191" y="231"/>
                  </a:lnTo>
                  <a:lnTo>
                    <a:pt x="191" y="231"/>
                  </a:lnTo>
                  <a:lnTo>
                    <a:pt x="199" y="231"/>
                  </a:lnTo>
                  <a:lnTo>
                    <a:pt x="239" y="263"/>
                  </a:lnTo>
                  <a:lnTo>
                    <a:pt x="263" y="271"/>
                  </a:lnTo>
                  <a:lnTo>
                    <a:pt x="287" y="279"/>
                  </a:lnTo>
                  <a:lnTo>
                    <a:pt x="295" y="279"/>
                  </a:lnTo>
                  <a:lnTo>
                    <a:pt x="295" y="271"/>
                  </a:lnTo>
                  <a:lnTo>
                    <a:pt x="295" y="263"/>
                  </a:lnTo>
                  <a:lnTo>
                    <a:pt x="263" y="231"/>
                  </a:lnTo>
                  <a:lnTo>
                    <a:pt x="255" y="231"/>
                  </a:lnTo>
                  <a:lnTo>
                    <a:pt x="263" y="223"/>
                  </a:lnTo>
                  <a:lnTo>
                    <a:pt x="255" y="215"/>
                  </a:lnTo>
                  <a:lnTo>
                    <a:pt x="239" y="215"/>
                  </a:lnTo>
                  <a:lnTo>
                    <a:pt x="239" y="223"/>
                  </a:lnTo>
                  <a:lnTo>
                    <a:pt x="223" y="223"/>
                  </a:lnTo>
                  <a:lnTo>
                    <a:pt x="199" y="223"/>
                  </a:lnTo>
                  <a:lnTo>
                    <a:pt x="191" y="215"/>
                  </a:lnTo>
                  <a:lnTo>
                    <a:pt x="167" y="215"/>
                  </a:lnTo>
                  <a:lnTo>
                    <a:pt x="167" y="223"/>
                  </a:lnTo>
                  <a:lnTo>
                    <a:pt x="159" y="231"/>
                  </a:lnTo>
                  <a:lnTo>
                    <a:pt x="159" y="231"/>
                  </a:lnTo>
                  <a:lnTo>
                    <a:pt x="151" y="231"/>
                  </a:lnTo>
                  <a:lnTo>
                    <a:pt x="135" y="223"/>
                  </a:lnTo>
                  <a:lnTo>
                    <a:pt x="135" y="215"/>
                  </a:lnTo>
                  <a:lnTo>
                    <a:pt x="103" y="207"/>
                  </a:lnTo>
                  <a:lnTo>
                    <a:pt x="103" y="183"/>
                  </a:lnTo>
                  <a:lnTo>
                    <a:pt x="103" y="183"/>
                  </a:lnTo>
                  <a:lnTo>
                    <a:pt x="103" y="159"/>
                  </a:lnTo>
                  <a:lnTo>
                    <a:pt x="103" y="159"/>
                  </a:lnTo>
                  <a:lnTo>
                    <a:pt x="103" y="143"/>
                  </a:lnTo>
                  <a:lnTo>
                    <a:pt x="135" y="119"/>
                  </a:lnTo>
                  <a:lnTo>
                    <a:pt x="143" y="119"/>
                  </a:lnTo>
                  <a:lnTo>
                    <a:pt x="143" y="119"/>
                  </a:lnTo>
                  <a:lnTo>
                    <a:pt x="151" y="95"/>
                  </a:lnTo>
                  <a:lnTo>
                    <a:pt x="151" y="71"/>
                  </a:lnTo>
                  <a:lnTo>
                    <a:pt x="151" y="55"/>
                  </a:lnTo>
                  <a:lnTo>
                    <a:pt x="135" y="39"/>
                  </a:lnTo>
                  <a:lnTo>
                    <a:pt x="103" y="39"/>
                  </a:lnTo>
                  <a:lnTo>
                    <a:pt x="103" y="8"/>
                  </a:lnTo>
                  <a:lnTo>
                    <a:pt x="103"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7" name="Freeform 23"/>
            <p:cNvSpPr>
              <a:spLocks/>
            </p:cNvSpPr>
            <p:nvPr/>
          </p:nvSpPr>
          <p:spPr bwMode="auto">
            <a:xfrm>
              <a:off x="4027" y="2922"/>
              <a:ext cx="288" cy="223"/>
            </a:xfrm>
            <a:custGeom>
              <a:avLst/>
              <a:gdLst>
                <a:gd name="T0" fmla="*/ 192 w 288"/>
                <a:gd name="T1" fmla="*/ 16 h 223"/>
                <a:gd name="T2" fmla="*/ 192 w 288"/>
                <a:gd name="T3" fmla="*/ 48 h 223"/>
                <a:gd name="T4" fmla="*/ 184 w 288"/>
                <a:gd name="T5" fmla="*/ 56 h 223"/>
                <a:gd name="T6" fmla="*/ 152 w 288"/>
                <a:gd name="T7" fmla="*/ 64 h 223"/>
                <a:gd name="T8" fmla="*/ 128 w 288"/>
                <a:gd name="T9" fmla="*/ 88 h 223"/>
                <a:gd name="T10" fmla="*/ 96 w 288"/>
                <a:gd name="T11" fmla="*/ 111 h 223"/>
                <a:gd name="T12" fmla="*/ 72 w 288"/>
                <a:gd name="T13" fmla="*/ 111 h 223"/>
                <a:gd name="T14" fmla="*/ 56 w 288"/>
                <a:gd name="T15" fmla="*/ 127 h 223"/>
                <a:gd name="T16" fmla="*/ 48 w 288"/>
                <a:gd name="T17" fmla="*/ 135 h 223"/>
                <a:gd name="T18" fmla="*/ 8 w 288"/>
                <a:gd name="T19" fmla="*/ 143 h 223"/>
                <a:gd name="T20" fmla="*/ 0 w 288"/>
                <a:gd name="T21" fmla="*/ 175 h 223"/>
                <a:gd name="T22" fmla="*/ 0 w 288"/>
                <a:gd name="T23" fmla="*/ 215 h 223"/>
                <a:gd name="T24" fmla="*/ 24 w 288"/>
                <a:gd name="T25" fmla="*/ 207 h 223"/>
                <a:gd name="T26" fmla="*/ 40 w 288"/>
                <a:gd name="T27" fmla="*/ 175 h 223"/>
                <a:gd name="T28" fmla="*/ 48 w 288"/>
                <a:gd name="T29" fmla="*/ 167 h 223"/>
                <a:gd name="T30" fmla="*/ 72 w 288"/>
                <a:gd name="T31" fmla="*/ 167 h 223"/>
                <a:gd name="T32" fmla="*/ 96 w 288"/>
                <a:gd name="T33" fmla="*/ 143 h 223"/>
                <a:gd name="T34" fmla="*/ 144 w 288"/>
                <a:gd name="T35" fmla="*/ 143 h 223"/>
                <a:gd name="T36" fmla="*/ 152 w 288"/>
                <a:gd name="T37" fmla="*/ 167 h 223"/>
                <a:gd name="T38" fmla="*/ 144 w 288"/>
                <a:gd name="T39" fmla="*/ 175 h 223"/>
                <a:gd name="T40" fmla="*/ 144 w 288"/>
                <a:gd name="T41" fmla="*/ 207 h 223"/>
                <a:gd name="T42" fmla="*/ 152 w 288"/>
                <a:gd name="T43" fmla="*/ 215 h 223"/>
                <a:gd name="T44" fmla="*/ 208 w 288"/>
                <a:gd name="T45" fmla="*/ 215 h 223"/>
                <a:gd name="T46" fmla="*/ 232 w 288"/>
                <a:gd name="T47" fmla="*/ 223 h 223"/>
                <a:gd name="T48" fmla="*/ 240 w 288"/>
                <a:gd name="T49" fmla="*/ 215 h 223"/>
                <a:gd name="T50" fmla="*/ 232 w 288"/>
                <a:gd name="T51" fmla="*/ 175 h 223"/>
                <a:gd name="T52" fmla="*/ 224 w 288"/>
                <a:gd name="T53" fmla="*/ 167 h 223"/>
                <a:gd name="T54" fmla="*/ 240 w 288"/>
                <a:gd name="T55" fmla="*/ 135 h 223"/>
                <a:gd name="T56" fmla="*/ 280 w 288"/>
                <a:gd name="T57" fmla="*/ 167 h 223"/>
                <a:gd name="T58" fmla="*/ 288 w 288"/>
                <a:gd name="T59" fmla="*/ 127 h 223"/>
                <a:gd name="T60" fmla="*/ 288 w 288"/>
                <a:gd name="T61" fmla="*/ 88 h 223"/>
                <a:gd name="T62" fmla="*/ 240 w 288"/>
                <a:gd name="T63" fmla="*/ 24 h 223"/>
                <a:gd name="T64" fmla="*/ 224 w 288"/>
                <a:gd name="T65" fmla="*/ 16 h 223"/>
                <a:gd name="T66" fmla="*/ 192 w 288"/>
                <a:gd name="T6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8" h="223">
                  <a:moveTo>
                    <a:pt x="192" y="0"/>
                  </a:moveTo>
                  <a:lnTo>
                    <a:pt x="192" y="16"/>
                  </a:lnTo>
                  <a:lnTo>
                    <a:pt x="192" y="24"/>
                  </a:lnTo>
                  <a:lnTo>
                    <a:pt x="192" y="48"/>
                  </a:lnTo>
                  <a:lnTo>
                    <a:pt x="192" y="48"/>
                  </a:lnTo>
                  <a:lnTo>
                    <a:pt x="184" y="56"/>
                  </a:lnTo>
                  <a:lnTo>
                    <a:pt x="152" y="56"/>
                  </a:lnTo>
                  <a:lnTo>
                    <a:pt x="152" y="64"/>
                  </a:lnTo>
                  <a:lnTo>
                    <a:pt x="144" y="80"/>
                  </a:lnTo>
                  <a:lnTo>
                    <a:pt x="128" y="88"/>
                  </a:lnTo>
                  <a:lnTo>
                    <a:pt x="120" y="119"/>
                  </a:lnTo>
                  <a:lnTo>
                    <a:pt x="96" y="111"/>
                  </a:lnTo>
                  <a:lnTo>
                    <a:pt x="96" y="111"/>
                  </a:lnTo>
                  <a:lnTo>
                    <a:pt x="72" y="111"/>
                  </a:lnTo>
                  <a:lnTo>
                    <a:pt x="72" y="119"/>
                  </a:lnTo>
                  <a:lnTo>
                    <a:pt x="56" y="127"/>
                  </a:lnTo>
                  <a:lnTo>
                    <a:pt x="56" y="135"/>
                  </a:lnTo>
                  <a:lnTo>
                    <a:pt x="48" y="135"/>
                  </a:lnTo>
                  <a:lnTo>
                    <a:pt x="24" y="143"/>
                  </a:lnTo>
                  <a:lnTo>
                    <a:pt x="8" y="143"/>
                  </a:lnTo>
                  <a:lnTo>
                    <a:pt x="8" y="167"/>
                  </a:lnTo>
                  <a:lnTo>
                    <a:pt x="0" y="175"/>
                  </a:lnTo>
                  <a:lnTo>
                    <a:pt x="0" y="207"/>
                  </a:lnTo>
                  <a:lnTo>
                    <a:pt x="0" y="215"/>
                  </a:lnTo>
                  <a:lnTo>
                    <a:pt x="8" y="215"/>
                  </a:lnTo>
                  <a:lnTo>
                    <a:pt x="24" y="207"/>
                  </a:lnTo>
                  <a:lnTo>
                    <a:pt x="40" y="175"/>
                  </a:lnTo>
                  <a:lnTo>
                    <a:pt x="40" y="175"/>
                  </a:lnTo>
                  <a:lnTo>
                    <a:pt x="40" y="167"/>
                  </a:lnTo>
                  <a:lnTo>
                    <a:pt x="48" y="167"/>
                  </a:lnTo>
                  <a:lnTo>
                    <a:pt x="56" y="167"/>
                  </a:lnTo>
                  <a:lnTo>
                    <a:pt x="72" y="167"/>
                  </a:lnTo>
                  <a:lnTo>
                    <a:pt x="96" y="143"/>
                  </a:lnTo>
                  <a:lnTo>
                    <a:pt x="96" y="143"/>
                  </a:lnTo>
                  <a:lnTo>
                    <a:pt x="120" y="143"/>
                  </a:lnTo>
                  <a:lnTo>
                    <a:pt x="144" y="143"/>
                  </a:lnTo>
                  <a:lnTo>
                    <a:pt x="152" y="143"/>
                  </a:lnTo>
                  <a:lnTo>
                    <a:pt x="152" y="167"/>
                  </a:lnTo>
                  <a:lnTo>
                    <a:pt x="144" y="167"/>
                  </a:lnTo>
                  <a:lnTo>
                    <a:pt x="144" y="175"/>
                  </a:lnTo>
                  <a:lnTo>
                    <a:pt x="144" y="175"/>
                  </a:lnTo>
                  <a:lnTo>
                    <a:pt x="144" y="207"/>
                  </a:lnTo>
                  <a:lnTo>
                    <a:pt x="152" y="215"/>
                  </a:lnTo>
                  <a:lnTo>
                    <a:pt x="152" y="215"/>
                  </a:lnTo>
                  <a:lnTo>
                    <a:pt x="184" y="215"/>
                  </a:lnTo>
                  <a:lnTo>
                    <a:pt x="208" y="215"/>
                  </a:lnTo>
                  <a:lnTo>
                    <a:pt x="224" y="215"/>
                  </a:lnTo>
                  <a:lnTo>
                    <a:pt x="232" y="223"/>
                  </a:lnTo>
                  <a:lnTo>
                    <a:pt x="240" y="223"/>
                  </a:lnTo>
                  <a:lnTo>
                    <a:pt x="240" y="215"/>
                  </a:lnTo>
                  <a:lnTo>
                    <a:pt x="240" y="207"/>
                  </a:lnTo>
                  <a:lnTo>
                    <a:pt x="232" y="175"/>
                  </a:lnTo>
                  <a:lnTo>
                    <a:pt x="232" y="167"/>
                  </a:lnTo>
                  <a:lnTo>
                    <a:pt x="224" y="167"/>
                  </a:lnTo>
                  <a:lnTo>
                    <a:pt x="232" y="143"/>
                  </a:lnTo>
                  <a:lnTo>
                    <a:pt x="240" y="135"/>
                  </a:lnTo>
                  <a:lnTo>
                    <a:pt x="280" y="167"/>
                  </a:lnTo>
                  <a:lnTo>
                    <a:pt x="280" y="167"/>
                  </a:lnTo>
                  <a:lnTo>
                    <a:pt x="288" y="143"/>
                  </a:lnTo>
                  <a:lnTo>
                    <a:pt x="288" y="127"/>
                  </a:lnTo>
                  <a:lnTo>
                    <a:pt x="288" y="119"/>
                  </a:lnTo>
                  <a:lnTo>
                    <a:pt x="288" y="88"/>
                  </a:lnTo>
                  <a:lnTo>
                    <a:pt x="280" y="80"/>
                  </a:lnTo>
                  <a:lnTo>
                    <a:pt x="240" y="24"/>
                  </a:lnTo>
                  <a:lnTo>
                    <a:pt x="232" y="24"/>
                  </a:lnTo>
                  <a:lnTo>
                    <a:pt x="224" y="16"/>
                  </a:lnTo>
                  <a:lnTo>
                    <a:pt x="208" y="0"/>
                  </a:lnTo>
                  <a:lnTo>
                    <a:pt x="19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8" name="Freeform 24"/>
            <p:cNvSpPr>
              <a:spLocks/>
            </p:cNvSpPr>
            <p:nvPr/>
          </p:nvSpPr>
          <p:spPr bwMode="auto">
            <a:xfrm>
              <a:off x="2310" y="3441"/>
              <a:ext cx="735" cy="567"/>
            </a:xfrm>
            <a:custGeom>
              <a:avLst/>
              <a:gdLst>
                <a:gd name="T0" fmla="*/ 0 w 735"/>
                <a:gd name="T1" fmla="*/ 24 h 567"/>
                <a:gd name="T2" fmla="*/ 0 w 735"/>
                <a:gd name="T3" fmla="*/ 48 h 567"/>
                <a:gd name="T4" fmla="*/ 56 w 735"/>
                <a:gd name="T5" fmla="*/ 80 h 567"/>
                <a:gd name="T6" fmla="*/ 80 w 735"/>
                <a:gd name="T7" fmla="*/ 111 h 567"/>
                <a:gd name="T8" fmla="*/ 104 w 735"/>
                <a:gd name="T9" fmla="*/ 111 h 567"/>
                <a:gd name="T10" fmla="*/ 136 w 735"/>
                <a:gd name="T11" fmla="*/ 111 h 567"/>
                <a:gd name="T12" fmla="*/ 152 w 735"/>
                <a:gd name="T13" fmla="*/ 135 h 567"/>
                <a:gd name="T14" fmla="*/ 168 w 735"/>
                <a:gd name="T15" fmla="*/ 143 h 567"/>
                <a:gd name="T16" fmla="*/ 224 w 735"/>
                <a:gd name="T17" fmla="*/ 175 h 567"/>
                <a:gd name="T18" fmla="*/ 240 w 735"/>
                <a:gd name="T19" fmla="*/ 207 h 567"/>
                <a:gd name="T20" fmla="*/ 263 w 735"/>
                <a:gd name="T21" fmla="*/ 239 h 567"/>
                <a:gd name="T22" fmla="*/ 263 w 735"/>
                <a:gd name="T23" fmla="*/ 271 h 567"/>
                <a:gd name="T24" fmla="*/ 311 w 735"/>
                <a:gd name="T25" fmla="*/ 295 h 567"/>
                <a:gd name="T26" fmla="*/ 343 w 735"/>
                <a:gd name="T27" fmla="*/ 327 h 567"/>
                <a:gd name="T28" fmla="*/ 367 w 735"/>
                <a:gd name="T29" fmla="*/ 335 h 567"/>
                <a:gd name="T30" fmla="*/ 367 w 735"/>
                <a:gd name="T31" fmla="*/ 383 h 567"/>
                <a:gd name="T32" fmla="*/ 407 w 735"/>
                <a:gd name="T33" fmla="*/ 407 h 567"/>
                <a:gd name="T34" fmla="*/ 455 w 735"/>
                <a:gd name="T35" fmla="*/ 463 h 567"/>
                <a:gd name="T36" fmla="*/ 471 w 735"/>
                <a:gd name="T37" fmla="*/ 487 h 567"/>
                <a:gd name="T38" fmla="*/ 503 w 735"/>
                <a:gd name="T39" fmla="*/ 487 h 567"/>
                <a:gd name="T40" fmla="*/ 519 w 735"/>
                <a:gd name="T41" fmla="*/ 503 h 567"/>
                <a:gd name="T42" fmla="*/ 559 w 735"/>
                <a:gd name="T43" fmla="*/ 511 h 567"/>
                <a:gd name="T44" fmla="*/ 631 w 735"/>
                <a:gd name="T45" fmla="*/ 559 h 567"/>
                <a:gd name="T46" fmla="*/ 679 w 735"/>
                <a:gd name="T47" fmla="*/ 567 h 567"/>
                <a:gd name="T48" fmla="*/ 703 w 735"/>
                <a:gd name="T49" fmla="*/ 559 h 567"/>
                <a:gd name="T50" fmla="*/ 735 w 735"/>
                <a:gd name="T51" fmla="*/ 559 h 567"/>
                <a:gd name="T52" fmla="*/ 735 w 735"/>
                <a:gd name="T53" fmla="*/ 519 h 567"/>
                <a:gd name="T54" fmla="*/ 735 w 735"/>
                <a:gd name="T55" fmla="*/ 487 h 567"/>
                <a:gd name="T56" fmla="*/ 735 w 735"/>
                <a:gd name="T57" fmla="*/ 439 h 567"/>
                <a:gd name="T58" fmla="*/ 735 w 735"/>
                <a:gd name="T59" fmla="*/ 423 h 567"/>
                <a:gd name="T60" fmla="*/ 703 w 735"/>
                <a:gd name="T61" fmla="*/ 391 h 567"/>
                <a:gd name="T62" fmla="*/ 639 w 735"/>
                <a:gd name="T63" fmla="*/ 383 h 567"/>
                <a:gd name="T64" fmla="*/ 631 w 735"/>
                <a:gd name="T65" fmla="*/ 343 h 567"/>
                <a:gd name="T66" fmla="*/ 631 w 735"/>
                <a:gd name="T67" fmla="*/ 327 h 567"/>
                <a:gd name="T68" fmla="*/ 591 w 735"/>
                <a:gd name="T69" fmla="*/ 303 h 567"/>
                <a:gd name="T70" fmla="*/ 575 w 735"/>
                <a:gd name="T71" fmla="*/ 295 h 567"/>
                <a:gd name="T72" fmla="*/ 543 w 735"/>
                <a:gd name="T73" fmla="*/ 271 h 567"/>
                <a:gd name="T74" fmla="*/ 575 w 735"/>
                <a:gd name="T75" fmla="*/ 263 h 567"/>
                <a:gd name="T76" fmla="*/ 543 w 735"/>
                <a:gd name="T77" fmla="*/ 239 h 567"/>
                <a:gd name="T78" fmla="*/ 519 w 735"/>
                <a:gd name="T79" fmla="*/ 263 h 567"/>
                <a:gd name="T80" fmla="*/ 511 w 735"/>
                <a:gd name="T81" fmla="*/ 239 h 567"/>
                <a:gd name="T82" fmla="*/ 447 w 735"/>
                <a:gd name="T83" fmla="*/ 183 h 567"/>
                <a:gd name="T84" fmla="*/ 407 w 735"/>
                <a:gd name="T85" fmla="*/ 175 h 567"/>
                <a:gd name="T86" fmla="*/ 367 w 735"/>
                <a:gd name="T87" fmla="*/ 159 h 567"/>
                <a:gd name="T88" fmla="*/ 311 w 735"/>
                <a:gd name="T89" fmla="*/ 135 h 567"/>
                <a:gd name="T90" fmla="*/ 263 w 735"/>
                <a:gd name="T91" fmla="*/ 111 h 567"/>
                <a:gd name="T92" fmla="*/ 184 w 735"/>
                <a:gd name="T93" fmla="*/ 64 h 567"/>
                <a:gd name="T94" fmla="*/ 176 w 735"/>
                <a:gd name="T95" fmla="*/ 48 h 567"/>
                <a:gd name="T96" fmla="*/ 120 w 735"/>
                <a:gd name="T97" fmla="*/ 24 h 567"/>
                <a:gd name="T98" fmla="*/ 80 w 735"/>
                <a:gd name="T99" fmla="*/ 24 h 567"/>
                <a:gd name="T100" fmla="*/ 56 w 735"/>
                <a:gd name="T101" fmla="*/ 8 h 567"/>
                <a:gd name="T102" fmla="*/ 8 w 735"/>
                <a:gd name="T103"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35" h="567">
                  <a:moveTo>
                    <a:pt x="0" y="0"/>
                  </a:moveTo>
                  <a:lnTo>
                    <a:pt x="0" y="24"/>
                  </a:lnTo>
                  <a:lnTo>
                    <a:pt x="0" y="48"/>
                  </a:lnTo>
                  <a:lnTo>
                    <a:pt x="0" y="48"/>
                  </a:lnTo>
                  <a:lnTo>
                    <a:pt x="24" y="56"/>
                  </a:lnTo>
                  <a:lnTo>
                    <a:pt x="56" y="80"/>
                  </a:lnTo>
                  <a:lnTo>
                    <a:pt x="64" y="111"/>
                  </a:lnTo>
                  <a:lnTo>
                    <a:pt x="80" y="111"/>
                  </a:lnTo>
                  <a:lnTo>
                    <a:pt x="96" y="111"/>
                  </a:lnTo>
                  <a:lnTo>
                    <a:pt x="104" y="111"/>
                  </a:lnTo>
                  <a:lnTo>
                    <a:pt x="120" y="111"/>
                  </a:lnTo>
                  <a:lnTo>
                    <a:pt x="136" y="111"/>
                  </a:lnTo>
                  <a:lnTo>
                    <a:pt x="152" y="135"/>
                  </a:lnTo>
                  <a:lnTo>
                    <a:pt x="152" y="135"/>
                  </a:lnTo>
                  <a:lnTo>
                    <a:pt x="152" y="143"/>
                  </a:lnTo>
                  <a:lnTo>
                    <a:pt x="168" y="143"/>
                  </a:lnTo>
                  <a:lnTo>
                    <a:pt x="192" y="175"/>
                  </a:lnTo>
                  <a:lnTo>
                    <a:pt x="224" y="175"/>
                  </a:lnTo>
                  <a:lnTo>
                    <a:pt x="232" y="175"/>
                  </a:lnTo>
                  <a:lnTo>
                    <a:pt x="240" y="207"/>
                  </a:lnTo>
                  <a:lnTo>
                    <a:pt x="240" y="223"/>
                  </a:lnTo>
                  <a:lnTo>
                    <a:pt x="263" y="239"/>
                  </a:lnTo>
                  <a:lnTo>
                    <a:pt x="263" y="263"/>
                  </a:lnTo>
                  <a:lnTo>
                    <a:pt x="263" y="271"/>
                  </a:lnTo>
                  <a:lnTo>
                    <a:pt x="279" y="287"/>
                  </a:lnTo>
                  <a:lnTo>
                    <a:pt x="311" y="295"/>
                  </a:lnTo>
                  <a:lnTo>
                    <a:pt x="335" y="327"/>
                  </a:lnTo>
                  <a:lnTo>
                    <a:pt x="343" y="327"/>
                  </a:lnTo>
                  <a:lnTo>
                    <a:pt x="367" y="327"/>
                  </a:lnTo>
                  <a:lnTo>
                    <a:pt x="367" y="335"/>
                  </a:lnTo>
                  <a:lnTo>
                    <a:pt x="367" y="343"/>
                  </a:lnTo>
                  <a:lnTo>
                    <a:pt x="367" y="383"/>
                  </a:lnTo>
                  <a:lnTo>
                    <a:pt x="367" y="391"/>
                  </a:lnTo>
                  <a:lnTo>
                    <a:pt x="407" y="407"/>
                  </a:lnTo>
                  <a:lnTo>
                    <a:pt x="423" y="439"/>
                  </a:lnTo>
                  <a:lnTo>
                    <a:pt x="455" y="463"/>
                  </a:lnTo>
                  <a:lnTo>
                    <a:pt x="463" y="471"/>
                  </a:lnTo>
                  <a:lnTo>
                    <a:pt x="471" y="487"/>
                  </a:lnTo>
                  <a:lnTo>
                    <a:pt x="471" y="503"/>
                  </a:lnTo>
                  <a:lnTo>
                    <a:pt x="503" y="487"/>
                  </a:lnTo>
                  <a:lnTo>
                    <a:pt x="511" y="503"/>
                  </a:lnTo>
                  <a:lnTo>
                    <a:pt x="519" y="503"/>
                  </a:lnTo>
                  <a:lnTo>
                    <a:pt x="543" y="503"/>
                  </a:lnTo>
                  <a:lnTo>
                    <a:pt x="559" y="511"/>
                  </a:lnTo>
                  <a:lnTo>
                    <a:pt x="591" y="551"/>
                  </a:lnTo>
                  <a:lnTo>
                    <a:pt x="631" y="559"/>
                  </a:lnTo>
                  <a:lnTo>
                    <a:pt x="663" y="567"/>
                  </a:lnTo>
                  <a:lnTo>
                    <a:pt x="679" y="567"/>
                  </a:lnTo>
                  <a:lnTo>
                    <a:pt x="687" y="559"/>
                  </a:lnTo>
                  <a:lnTo>
                    <a:pt x="703" y="559"/>
                  </a:lnTo>
                  <a:lnTo>
                    <a:pt x="727" y="559"/>
                  </a:lnTo>
                  <a:lnTo>
                    <a:pt x="735" y="559"/>
                  </a:lnTo>
                  <a:lnTo>
                    <a:pt x="735" y="551"/>
                  </a:lnTo>
                  <a:lnTo>
                    <a:pt x="735" y="519"/>
                  </a:lnTo>
                  <a:lnTo>
                    <a:pt x="735" y="511"/>
                  </a:lnTo>
                  <a:lnTo>
                    <a:pt x="735" y="487"/>
                  </a:lnTo>
                  <a:lnTo>
                    <a:pt x="735" y="463"/>
                  </a:lnTo>
                  <a:lnTo>
                    <a:pt x="735" y="439"/>
                  </a:lnTo>
                  <a:lnTo>
                    <a:pt x="735" y="431"/>
                  </a:lnTo>
                  <a:lnTo>
                    <a:pt x="735" y="423"/>
                  </a:lnTo>
                  <a:lnTo>
                    <a:pt x="727" y="407"/>
                  </a:lnTo>
                  <a:lnTo>
                    <a:pt x="703" y="391"/>
                  </a:lnTo>
                  <a:lnTo>
                    <a:pt x="679" y="391"/>
                  </a:lnTo>
                  <a:lnTo>
                    <a:pt x="639" y="383"/>
                  </a:lnTo>
                  <a:lnTo>
                    <a:pt x="639" y="359"/>
                  </a:lnTo>
                  <a:lnTo>
                    <a:pt x="631" y="343"/>
                  </a:lnTo>
                  <a:lnTo>
                    <a:pt x="631" y="335"/>
                  </a:lnTo>
                  <a:lnTo>
                    <a:pt x="631" y="327"/>
                  </a:lnTo>
                  <a:lnTo>
                    <a:pt x="615" y="327"/>
                  </a:lnTo>
                  <a:lnTo>
                    <a:pt x="591" y="303"/>
                  </a:lnTo>
                  <a:lnTo>
                    <a:pt x="575" y="303"/>
                  </a:lnTo>
                  <a:lnTo>
                    <a:pt x="575" y="295"/>
                  </a:lnTo>
                  <a:lnTo>
                    <a:pt x="543" y="287"/>
                  </a:lnTo>
                  <a:lnTo>
                    <a:pt x="543" y="271"/>
                  </a:lnTo>
                  <a:lnTo>
                    <a:pt x="559" y="271"/>
                  </a:lnTo>
                  <a:lnTo>
                    <a:pt x="575" y="263"/>
                  </a:lnTo>
                  <a:lnTo>
                    <a:pt x="559" y="239"/>
                  </a:lnTo>
                  <a:lnTo>
                    <a:pt x="543" y="239"/>
                  </a:lnTo>
                  <a:lnTo>
                    <a:pt x="543" y="247"/>
                  </a:lnTo>
                  <a:lnTo>
                    <a:pt x="519" y="263"/>
                  </a:lnTo>
                  <a:lnTo>
                    <a:pt x="519" y="247"/>
                  </a:lnTo>
                  <a:lnTo>
                    <a:pt x="511" y="239"/>
                  </a:lnTo>
                  <a:lnTo>
                    <a:pt x="503" y="231"/>
                  </a:lnTo>
                  <a:lnTo>
                    <a:pt x="447" y="183"/>
                  </a:lnTo>
                  <a:lnTo>
                    <a:pt x="423" y="175"/>
                  </a:lnTo>
                  <a:lnTo>
                    <a:pt x="407" y="175"/>
                  </a:lnTo>
                  <a:lnTo>
                    <a:pt x="399" y="175"/>
                  </a:lnTo>
                  <a:lnTo>
                    <a:pt x="367" y="159"/>
                  </a:lnTo>
                  <a:lnTo>
                    <a:pt x="343" y="143"/>
                  </a:lnTo>
                  <a:lnTo>
                    <a:pt x="311" y="135"/>
                  </a:lnTo>
                  <a:lnTo>
                    <a:pt x="279" y="111"/>
                  </a:lnTo>
                  <a:lnTo>
                    <a:pt x="263" y="111"/>
                  </a:lnTo>
                  <a:lnTo>
                    <a:pt x="232" y="80"/>
                  </a:lnTo>
                  <a:lnTo>
                    <a:pt x="184" y="64"/>
                  </a:lnTo>
                  <a:lnTo>
                    <a:pt x="176" y="56"/>
                  </a:lnTo>
                  <a:lnTo>
                    <a:pt x="176" y="48"/>
                  </a:lnTo>
                  <a:lnTo>
                    <a:pt x="168" y="24"/>
                  </a:lnTo>
                  <a:lnTo>
                    <a:pt x="120" y="24"/>
                  </a:lnTo>
                  <a:lnTo>
                    <a:pt x="96" y="24"/>
                  </a:lnTo>
                  <a:lnTo>
                    <a:pt x="80" y="24"/>
                  </a:lnTo>
                  <a:lnTo>
                    <a:pt x="64" y="24"/>
                  </a:lnTo>
                  <a:lnTo>
                    <a:pt x="56" y="8"/>
                  </a:lnTo>
                  <a:lnTo>
                    <a:pt x="24" y="0"/>
                  </a:lnTo>
                  <a:lnTo>
                    <a:pt x="8" y="0"/>
                  </a:lnTo>
                  <a:lnTo>
                    <a:pt x="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49" name="Freeform 25"/>
            <p:cNvSpPr>
              <a:spLocks/>
            </p:cNvSpPr>
            <p:nvPr/>
          </p:nvSpPr>
          <p:spPr bwMode="auto">
            <a:xfrm>
              <a:off x="1303" y="3257"/>
              <a:ext cx="144" cy="208"/>
            </a:xfrm>
            <a:custGeom>
              <a:avLst/>
              <a:gdLst>
                <a:gd name="T0" fmla="*/ 8 w 144"/>
                <a:gd name="T1" fmla="*/ 0 h 208"/>
                <a:gd name="T2" fmla="*/ 40 w 144"/>
                <a:gd name="T3" fmla="*/ 8 h 208"/>
                <a:gd name="T4" fmla="*/ 32 w 144"/>
                <a:gd name="T5" fmla="*/ 8 h 208"/>
                <a:gd name="T6" fmla="*/ 32 w 144"/>
                <a:gd name="T7" fmla="*/ 16 h 208"/>
                <a:gd name="T8" fmla="*/ 32 w 144"/>
                <a:gd name="T9" fmla="*/ 48 h 208"/>
                <a:gd name="T10" fmla="*/ 8 w 144"/>
                <a:gd name="T11" fmla="*/ 48 h 208"/>
                <a:gd name="T12" fmla="*/ 0 w 144"/>
                <a:gd name="T13" fmla="*/ 48 h 208"/>
                <a:gd name="T14" fmla="*/ 8 w 144"/>
                <a:gd name="T15" fmla="*/ 56 h 208"/>
                <a:gd name="T16" fmla="*/ 8 w 144"/>
                <a:gd name="T17" fmla="*/ 72 h 208"/>
                <a:gd name="T18" fmla="*/ 8 w 144"/>
                <a:gd name="T19" fmla="*/ 88 h 208"/>
                <a:gd name="T20" fmla="*/ 8 w 144"/>
                <a:gd name="T21" fmla="*/ 104 h 208"/>
                <a:gd name="T22" fmla="*/ 8 w 144"/>
                <a:gd name="T23" fmla="*/ 128 h 208"/>
                <a:gd name="T24" fmla="*/ 8 w 144"/>
                <a:gd name="T25" fmla="*/ 152 h 208"/>
                <a:gd name="T26" fmla="*/ 8 w 144"/>
                <a:gd name="T27" fmla="*/ 160 h 208"/>
                <a:gd name="T28" fmla="*/ 8 w 144"/>
                <a:gd name="T29" fmla="*/ 184 h 208"/>
                <a:gd name="T30" fmla="*/ 32 w 144"/>
                <a:gd name="T31" fmla="*/ 192 h 208"/>
                <a:gd name="T32" fmla="*/ 40 w 144"/>
                <a:gd name="T33" fmla="*/ 208 h 208"/>
                <a:gd name="T34" fmla="*/ 48 w 144"/>
                <a:gd name="T35" fmla="*/ 208 h 208"/>
                <a:gd name="T36" fmla="*/ 56 w 144"/>
                <a:gd name="T37" fmla="*/ 208 h 208"/>
                <a:gd name="T38" fmla="*/ 88 w 144"/>
                <a:gd name="T39" fmla="*/ 208 h 208"/>
                <a:gd name="T40" fmla="*/ 88 w 144"/>
                <a:gd name="T41" fmla="*/ 208 h 208"/>
                <a:gd name="T42" fmla="*/ 88 w 144"/>
                <a:gd name="T43" fmla="*/ 192 h 208"/>
                <a:gd name="T44" fmla="*/ 104 w 144"/>
                <a:gd name="T45" fmla="*/ 192 h 208"/>
                <a:gd name="T46" fmla="*/ 112 w 144"/>
                <a:gd name="T47" fmla="*/ 192 h 208"/>
                <a:gd name="T48" fmla="*/ 136 w 144"/>
                <a:gd name="T49" fmla="*/ 184 h 208"/>
                <a:gd name="T50" fmla="*/ 136 w 144"/>
                <a:gd name="T51" fmla="*/ 160 h 208"/>
                <a:gd name="T52" fmla="*/ 144 w 144"/>
                <a:gd name="T53" fmla="*/ 136 h 208"/>
                <a:gd name="T54" fmla="*/ 136 w 144"/>
                <a:gd name="T55" fmla="*/ 128 h 208"/>
                <a:gd name="T56" fmla="*/ 112 w 144"/>
                <a:gd name="T57" fmla="*/ 120 h 208"/>
                <a:gd name="T58" fmla="*/ 112 w 144"/>
                <a:gd name="T59" fmla="*/ 104 h 208"/>
                <a:gd name="T60" fmla="*/ 88 w 144"/>
                <a:gd name="T61" fmla="*/ 56 h 208"/>
                <a:gd name="T62" fmla="*/ 56 w 144"/>
                <a:gd name="T63" fmla="*/ 8 h 208"/>
                <a:gd name="T64" fmla="*/ 48 w 144"/>
                <a:gd name="T65" fmla="*/ 8 h 208"/>
                <a:gd name="T66" fmla="*/ 40 w 144"/>
                <a:gd name="T67" fmla="*/ 0 h 208"/>
                <a:gd name="T68" fmla="*/ 32 w 144"/>
                <a:gd name="T69" fmla="*/ 0 h 208"/>
                <a:gd name="T70" fmla="*/ 8 w 144"/>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08">
                  <a:moveTo>
                    <a:pt x="8" y="0"/>
                  </a:moveTo>
                  <a:lnTo>
                    <a:pt x="40" y="8"/>
                  </a:lnTo>
                  <a:lnTo>
                    <a:pt x="32" y="8"/>
                  </a:lnTo>
                  <a:lnTo>
                    <a:pt x="32" y="16"/>
                  </a:lnTo>
                  <a:lnTo>
                    <a:pt x="32" y="48"/>
                  </a:lnTo>
                  <a:lnTo>
                    <a:pt x="8" y="48"/>
                  </a:lnTo>
                  <a:lnTo>
                    <a:pt x="0" y="48"/>
                  </a:lnTo>
                  <a:lnTo>
                    <a:pt x="8" y="56"/>
                  </a:lnTo>
                  <a:lnTo>
                    <a:pt x="8" y="72"/>
                  </a:lnTo>
                  <a:lnTo>
                    <a:pt x="8" y="88"/>
                  </a:lnTo>
                  <a:lnTo>
                    <a:pt x="8" y="104"/>
                  </a:lnTo>
                  <a:lnTo>
                    <a:pt x="8" y="128"/>
                  </a:lnTo>
                  <a:lnTo>
                    <a:pt x="8" y="152"/>
                  </a:lnTo>
                  <a:lnTo>
                    <a:pt x="8" y="160"/>
                  </a:lnTo>
                  <a:lnTo>
                    <a:pt x="8" y="184"/>
                  </a:lnTo>
                  <a:lnTo>
                    <a:pt x="32" y="192"/>
                  </a:lnTo>
                  <a:lnTo>
                    <a:pt x="40" y="208"/>
                  </a:lnTo>
                  <a:lnTo>
                    <a:pt x="48" y="208"/>
                  </a:lnTo>
                  <a:lnTo>
                    <a:pt x="56" y="208"/>
                  </a:lnTo>
                  <a:lnTo>
                    <a:pt x="88" y="208"/>
                  </a:lnTo>
                  <a:lnTo>
                    <a:pt x="88" y="208"/>
                  </a:lnTo>
                  <a:lnTo>
                    <a:pt x="88" y="192"/>
                  </a:lnTo>
                  <a:lnTo>
                    <a:pt x="104" y="192"/>
                  </a:lnTo>
                  <a:lnTo>
                    <a:pt x="112" y="192"/>
                  </a:lnTo>
                  <a:lnTo>
                    <a:pt x="136" y="184"/>
                  </a:lnTo>
                  <a:lnTo>
                    <a:pt x="136" y="160"/>
                  </a:lnTo>
                  <a:lnTo>
                    <a:pt x="144" y="136"/>
                  </a:lnTo>
                  <a:lnTo>
                    <a:pt x="136" y="128"/>
                  </a:lnTo>
                  <a:lnTo>
                    <a:pt x="112" y="120"/>
                  </a:lnTo>
                  <a:lnTo>
                    <a:pt x="112" y="104"/>
                  </a:lnTo>
                  <a:lnTo>
                    <a:pt x="88" y="56"/>
                  </a:lnTo>
                  <a:lnTo>
                    <a:pt x="56" y="8"/>
                  </a:lnTo>
                  <a:lnTo>
                    <a:pt x="48" y="8"/>
                  </a:lnTo>
                  <a:lnTo>
                    <a:pt x="40" y="0"/>
                  </a:lnTo>
                  <a:lnTo>
                    <a:pt x="32" y="0"/>
                  </a:lnTo>
                  <a:lnTo>
                    <a:pt x="8"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3450" name="Freeform 26"/>
            <p:cNvSpPr>
              <a:spLocks/>
            </p:cNvSpPr>
            <p:nvPr/>
          </p:nvSpPr>
          <p:spPr bwMode="auto">
            <a:xfrm>
              <a:off x="3101" y="2570"/>
              <a:ext cx="151" cy="120"/>
            </a:xfrm>
            <a:custGeom>
              <a:avLst/>
              <a:gdLst>
                <a:gd name="T0" fmla="*/ 151 w 151"/>
                <a:gd name="T1" fmla="*/ 0 h 120"/>
                <a:gd name="T2" fmla="*/ 119 w 151"/>
                <a:gd name="T3" fmla="*/ 0 h 120"/>
                <a:gd name="T4" fmla="*/ 96 w 151"/>
                <a:gd name="T5" fmla="*/ 16 h 120"/>
                <a:gd name="T6" fmla="*/ 72 w 151"/>
                <a:gd name="T7" fmla="*/ 16 h 120"/>
                <a:gd name="T8" fmla="*/ 56 w 151"/>
                <a:gd name="T9" fmla="*/ 16 h 120"/>
                <a:gd name="T10" fmla="*/ 48 w 151"/>
                <a:gd name="T11" fmla="*/ 32 h 120"/>
                <a:gd name="T12" fmla="*/ 24 w 151"/>
                <a:gd name="T13" fmla="*/ 48 h 120"/>
                <a:gd name="T14" fmla="*/ 24 w 151"/>
                <a:gd name="T15" fmla="*/ 48 h 120"/>
                <a:gd name="T16" fmla="*/ 8 w 151"/>
                <a:gd name="T17" fmla="*/ 48 h 120"/>
                <a:gd name="T18" fmla="*/ 0 w 151"/>
                <a:gd name="T19" fmla="*/ 64 h 120"/>
                <a:gd name="T20" fmla="*/ 0 w 151"/>
                <a:gd name="T21" fmla="*/ 72 h 120"/>
                <a:gd name="T22" fmla="*/ 0 w 151"/>
                <a:gd name="T23" fmla="*/ 72 h 120"/>
                <a:gd name="T24" fmla="*/ 0 w 151"/>
                <a:gd name="T25" fmla="*/ 104 h 120"/>
                <a:gd name="T26" fmla="*/ 8 w 151"/>
                <a:gd name="T27" fmla="*/ 112 h 120"/>
                <a:gd name="T28" fmla="*/ 24 w 151"/>
                <a:gd name="T29" fmla="*/ 120 h 120"/>
                <a:gd name="T30" fmla="*/ 48 w 151"/>
                <a:gd name="T31" fmla="*/ 120 h 120"/>
                <a:gd name="T32" fmla="*/ 72 w 151"/>
                <a:gd name="T33" fmla="*/ 120 h 120"/>
                <a:gd name="T34" fmla="*/ 88 w 151"/>
                <a:gd name="T35" fmla="*/ 120 h 120"/>
                <a:gd name="T36" fmla="*/ 96 w 151"/>
                <a:gd name="T37" fmla="*/ 112 h 120"/>
                <a:gd name="T38" fmla="*/ 96 w 151"/>
                <a:gd name="T39" fmla="*/ 104 h 120"/>
                <a:gd name="T40" fmla="*/ 104 w 151"/>
                <a:gd name="T41" fmla="*/ 72 h 120"/>
                <a:gd name="T42" fmla="*/ 119 w 151"/>
                <a:gd name="T43" fmla="*/ 72 h 120"/>
                <a:gd name="T44" fmla="*/ 119 w 151"/>
                <a:gd name="T45" fmla="*/ 64 h 120"/>
                <a:gd name="T46" fmla="*/ 143 w 151"/>
                <a:gd name="T47" fmla="*/ 32 h 120"/>
                <a:gd name="T48" fmla="*/ 151 w 151"/>
                <a:gd name="T49" fmla="*/ 32 h 120"/>
                <a:gd name="T50" fmla="*/ 151 w 151"/>
                <a:gd name="T51" fmla="*/ 16 h 120"/>
                <a:gd name="T52" fmla="*/ 151 w 151"/>
                <a:gd name="T5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1" h="120">
                  <a:moveTo>
                    <a:pt x="151" y="0"/>
                  </a:moveTo>
                  <a:lnTo>
                    <a:pt x="119" y="0"/>
                  </a:lnTo>
                  <a:lnTo>
                    <a:pt x="96" y="16"/>
                  </a:lnTo>
                  <a:lnTo>
                    <a:pt x="72" y="16"/>
                  </a:lnTo>
                  <a:lnTo>
                    <a:pt x="56" y="16"/>
                  </a:lnTo>
                  <a:lnTo>
                    <a:pt x="48" y="32"/>
                  </a:lnTo>
                  <a:lnTo>
                    <a:pt x="24" y="48"/>
                  </a:lnTo>
                  <a:lnTo>
                    <a:pt x="24" y="48"/>
                  </a:lnTo>
                  <a:lnTo>
                    <a:pt x="8" y="48"/>
                  </a:lnTo>
                  <a:lnTo>
                    <a:pt x="0" y="64"/>
                  </a:lnTo>
                  <a:lnTo>
                    <a:pt x="0" y="72"/>
                  </a:lnTo>
                  <a:lnTo>
                    <a:pt x="0" y="72"/>
                  </a:lnTo>
                  <a:lnTo>
                    <a:pt x="0" y="104"/>
                  </a:lnTo>
                  <a:lnTo>
                    <a:pt x="8" y="112"/>
                  </a:lnTo>
                  <a:lnTo>
                    <a:pt x="24" y="120"/>
                  </a:lnTo>
                  <a:lnTo>
                    <a:pt x="48" y="120"/>
                  </a:lnTo>
                  <a:lnTo>
                    <a:pt x="72" y="120"/>
                  </a:lnTo>
                  <a:lnTo>
                    <a:pt x="88" y="120"/>
                  </a:lnTo>
                  <a:lnTo>
                    <a:pt x="96" y="112"/>
                  </a:lnTo>
                  <a:lnTo>
                    <a:pt x="96" y="104"/>
                  </a:lnTo>
                  <a:lnTo>
                    <a:pt x="104" y="72"/>
                  </a:lnTo>
                  <a:lnTo>
                    <a:pt x="119" y="72"/>
                  </a:lnTo>
                  <a:lnTo>
                    <a:pt x="119" y="64"/>
                  </a:lnTo>
                  <a:lnTo>
                    <a:pt x="143" y="32"/>
                  </a:lnTo>
                  <a:lnTo>
                    <a:pt x="151" y="32"/>
                  </a:lnTo>
                  <a:lnTo>
                    <a:pt x="151" y="16"/>
                  </a:lnTo>
                  <a:lnTo>
                    <a:pt x="151"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1" name="Freeform 27"/>
            <p:cNvSpPr>
              <a:spLocks/>
            </p:cNvSpPr>
            <p:nvPr/>
          </p:nvSpPr>
          <p:spPr bwMode="auto">
            <a:xfrm>
              <a:off x="4115" y="2786"/>
              <a:ext cx="88" cy="80"/>
            </a:xfrm>
            <a:custGeom>
              <a:avLst/>
              <a:gdLst>
                <a:gd name="T0" fmla="*/ 32 w 88"/>
                <a:gd name="T1" fmla="*/ 0 h 80"/>
                <a:gd name="T2" fmla="*/ 32 w 88"/>
                <a:gd name="T3" fmla="*/ 0 h 80"/>
                <a:gd name="T4" fmla="*/ 8 w 88"/>
                <a:gd name="T5" fmla="*/ 8 h 80"/>
                <a:gd name="T6" fmla="*/ 0 w 88"/>
                <a:gd name="T7" fmla="*/ 32 h 80"/>
                <a:gd name="T8" fmla="*/ 8 w 88"/>
                <a:gd name="T9" fmla="*/ 32 h 80"/>
                <a:gd name="T10" fmla="*/ 48 w 88"/>
                <a:gd name="T11" fmla="*/ 40 h 80"/>
                <a:gd name="T12" fmla="*/ 72 w 88"/>
                <a:gd name="T13" fmla="*/ 72 h 80"/>
                <a:gd name="T14" fmla="*/ 88 w 88"/>
                <a:gd name="T15" fmla="*/ 80 h 80"/>
                <a:gd name="T16" fmla="*/ 88 w 88"/>
                <a:gd name="T17" fmla="*/ 72 h 80"/>
                <a:gd name="T18" fmla="*/ 88 w 88"/>
                <a:gd name="T19" fmla="*/ 40 h 80"/>
                <a:gd name="T20" fmla="*/ 88 w 88"/>
                <a:gd name="T21" fmla="*/ 40 h 80"/>
                <a:gd name="T22" fmla="*/ 72 w 88"/>
                <a:gd name="T23" fmla="*/ 32 h 80"/>
                <a:gd name="T24" fmla="*/ 72 w 88"/>
                <a:gd name="T25" fmla="*/ 32 h 80"/>
                <a:gd name="T26" fmla="*/ 48 w 88"/>
                <a:gd name="T27" fmla="*/ 8 h 80"/>
                <a:gd name="T28" fmla="*/ 32 w 88"/>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80">
                  <a:moveTo>
                    <a:pt x="32" y="0"/>
                  </a:moveTo>
                  <a:lnTo>
                    <a:pt x="32" y="0"/>
                  </a:lnTo>
                  <a:lnTo>
                    <a:pt x="8" y="8"/>
                  </a:lnTo>
                  <a:lnTo>
                    <a:pt x="0" y="32"/>
                  </a:lnTo>
                  <a:lnTo>
                    <a:pt x="8" y="32"/>
                  </a:lnTo>
                  <a:lnTo>
                    <a:pt x="48" y="40"/>
                  </a:lnTo>
                  <a:lnTo>
                    <a:pt x="72" y="72"/>
                  </a:lnTo>
                  <a:lnTo>
                    <a:pt x="88" y="80"/>
                  </a:lnTo>
                  <a:lnTo>
                    <a:pt x="88" y="72"/>
                  </a:lnTo>
                  <a:lnTo>
                    <a:pt x="88" y="40"/>
                  </a:lnTo>
                  <a:lnTo>
                    <a:pt x="88" y="40"/>
                  </a:lnTo>
                  <a:lnTo>
                    <a:pt x="72" y="32"/>
                  </a:lnTo>
                  <a:lnTo>
                    <a:pt x="72" y="32"/>
                  </a:lnTo>
                  <a:lnTo>
                    <a:pt x="48" y="8"/>
                  </a:lnTo>
                  <a:lnTo>
                    <a:pt x="3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2" name="Freeform 28"/>
            <p:cNvSpPr>
              <a:spLocks/>
            </p:cNvSpPr>
            <p:nvPr/>
          </p:nvSpPr>
          <p:spPr bwMode="auto">
            <a:xfrm>
              <a:off x="4147" y="2866"/>
              <a:ext cx="56" cy="48"/>
            </a:xfrm>
            <a:custGeom>
              <a:avLst/>
              <a:gdLst>
                <a:gd name="T0" fmla="*/ 24 w 56"/>
                <a:gd name="T1" fmla="*/ 0 h 48"/>
                <a:gd name="T2" fmla="*/ 16 w 56"/>
                <a:gd name="T3" fmla="*/ 0 h 48"/>
                <a:gd name="T4" fmla="*/ 16 w 56"/>
                <a:gd name="T5" fmla="*/ 8 h 48"/>
                <a:gd name="T6" fmla="*/ 0 w 56"/>
                <a:gd name="T7" fmla="*/ 8 h 48"/>
                <a:gd name="T8" fmla="*/ 0 w 56"/>
                <a:gd name="T9" fmla="*/ 24 h 48"/>
                <a:gd name="T10" fmla="*/ 16 w 56"/>
                <a:gd name="T11" fmla="*/ 32 h 48"/>
                <a:gd name="T12" fmla="*/ 24 w 56"/>
                <a:gd name="T13" fmla="*/ 40 h 48"/>
                <a:gd name="T14" fmla="*/ 24 w 56"/>
                <a:gd name="T15" fmla="*/ 48 h 48"/>
                <a:gd name="T16" fmla="*/ 40 w 56"/>
                <a:gd name="T17" fmla="*/ 48 h 48"/>
                <a:gd name="T18" fmla="*/ 56 w 56"/>
                <a:gd name="T19" fmla="*/ 48 h 48"/>
                <a:gd name="T20" fmla="*/ 56 w 56"/>
                <a:gd name="T21" fmla="*/ 40 h 48"/>
                <a:gd name="T22" fmla="*/ 56 w 56"/>
                <a:gd name="T23" fmla="*/ 32 h 48"/>
                <a:gd name="T24" fmla="*/ 40 w 56"/>
                <a:gd name="T25" fmla="*/ 16 h 48"/>
                <a:gd name="T26" fmla="*/ 24 w 56"/>
                <a:gd name="T27" fmla="*/ 8 h 48"/>
                <a:gd name="T28" fmla="*/ 24 w 56"/>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48">
                  <a:moveTo>
                    <a:pt x="24" y="0"/>
                  </a:moveTo>
                  <a:lnTo>
                    <a:pt x="16" y="0"/>
                  </a:lnTo>
                  <a:lnTo>
                    <a:pt x="16" y="8"/>
                  </a:lnTo>
                  <a:lnTo>
                    <a:pt x="0" y="8"/>
                  </a:lnTo>
                  <a:lnTo>
                    <a:pt x="0" y="24"/>
                  </a:lnTo>
                  <a:lnTo>
                    <a:pt x="16" y="32"/>
                  </a:lnTo>
                  <a:lnTo>
                    <a:pt x="24" y="40"/>
                  </a:lnTo>
                  <a:lnTo>
                    <a:pt x="24" y="48"/>
                  </a:lnTo>
                  <a:lnTo>
                    <a:pt x="40" y="48"/>
                  </a:lnTo>
                  <a:lnTo>
                    <a:pt x="56" y="48"/>
                  </a:lnTo>
                  <a:lnTo>
                    <a:pt x="56" y="40"/>
                  </a:lnTo>
                  <a:lnTo>
                    <a:pt x="56" y="32"/>
                  </a:lnTo>
                  <a:lnTo>
                    <a:pt x="40" y="16"/>
                  </a:lnTo>
                  <a:lnTo>
                    <a:pt x="24" y="8"/>
                  </a:lnTo>
                  <a:lnTo>
                    <a:pt x="24"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3453" name="Freeform 29"/>
            <p:cNvSpPr>
              <a:spLocks/>
            </p:cNvSpPr>
            <p:nvPr/>
          </p:nvSpPr>
          <p:spPr bwMode="auto">
            <a:xfrm>
              <a:off x="3867" y="2802"/>
              <a:ext cx="88" cy="56"/>
            </a:xfrm>
            <a:custGeom>
              <a:avLst/>
              <a:gdLst>
                <a:gd name="T0" fmla="*/ 0 w 88"/>
                <a:gd name="T1" fmla="*/ 8 h 56"/>
                <a:gd name="T2" fmla="*/ 8 w 88"/>
                <a:gd name="T3" fmla="*/ 0 h 56"/>
                <a:gd name="T4" fmla="*/ 32 w 88"/>
                <a:gd name="T5" fmla="*/ 0 h 56"/>
                <a:gd name="T6" fmla="*/ 48 w 88"/>
                <a:gd name="T7" fmla="*/ 8 h 56"/>
                <a:gd name="T8" fmla="*/ 80 w 88"/>
                <a:gd name="T9" fmla="*/ 8 h 56"/>
                <a:gd name="T10" fmla="*/ 88 w 88"/>
                <a:gd name="T11" fmla="*/ 16 h 56"/>
                <a:gd name="T12" fmla="*/ 88 w 88"/>
                <a:gd name="T13" fmla="*/ 48 h 56"/>
                <a:gd name="T14" fmla="*/ 80 w 88"/>
                <a:gd name="T15" fmla="*/ 56 h 56"/>
                <a:gd name="T16" fmla="*/ 48 w 88"/>
                <a:gd name="T17" fmla="*/ 56 h 56"/>
                <a:gd name="T18" fmla="*/ 32 w 88"/>
                <a:gd name="T19" fmla="*/ 48 h 56"/>
                <a:gd name="T20" fmla="*/ 8 w 88"/>
                <a:gd name="T21" fmla="*/ 16 h 56"/>
                <a:gd name="T22" fmla="*/ 0 w 88"/>
                <a:gd name="T2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56">
                  <a:moveTo>
                    <a:pt x="0" y="8"/>
                  </a:moveTo>
                  <a:lnTo>
                    <a:pt x="8" y="0"/>
                  </a:lnTo>
                  <a:lnTo>
                    <a:pt x="32" y="0"/>
                  </a:lnTo>
                  <a:lnTo>
                    <a:pt x="48" y="8"/>
                  </a:lnTo>
                  <a:lnTo>
                    <a:pt x="80" y="8"/>
                  </a:lnTo>
                  <a:lnTo>
                    <a:pt x="88" y="16"/>
                  </a:lnTo>
                  <a:lnTo>
                    <a:pt x="88" y="48"/>
                  </a:lnTo>
                  <a:lnTo>
                    <a:pt x="80" y="56"/>
                  </a:lnTo>
                  <a:lnTo>
                    <a:pt x="48" y="56"/>
                  </a:lnTo>
                  <a:lnTo>
                    <a:pt x="32" y="48"/>
                  </a:lnTo>
                  <a:lnTo>
                    <a:pt x="8" y="16"/>
                  </a:lnTo>
                  <a:lnTo>
                    <a:pt x="0"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4" name="Freeform 30"/>
            <p:cNvSpPr>
              <a:spLocks/>
            </p:cNvSpPr>
            <p:nvPr/>
          </p:nvSpPr>
          <p:spPr bwMode="auto">
            <a:xfrm>
              <a:off x="3979" y="2874"/>
              <a:ext cx="80" cy="64"/>
            </a:xfrm>
            <a:custGeom>
              <a:avLst/>
              <a:gdLst>
                <a:gd name="T0" fmla="*/ 72 w 80"/>
                <a:gd name="T1" fmla="*/ 8 h 64"/>
                <a:gd name="T2" fmla="*/ 72 w 80"/>
                <a:gd name="T3" fmla="*/ 0 h 64"/>
                <a:gd name="T4" fmla="*/ 48 w 80"/>
                <a:gd name="T5" fmla="*/ 0 h 64"/>
                <a:gd name="T6" fmla="*/ 16 w 80"/>
                <a:gd name="T7" fmla="*/ 0 h 64"/>
                <a:gd name="T8" fmla="*/ 0 w 80"/>
                <a:gd name="T9" fmla="*/ 0 h 64"/>
                <a:gd name="T10" fmla="*/ 0 w 80"/>
                <a:gd name="T11" fmla="*/ 16 h 64"/>
                <a:gd name="T12" fmla="*/ 0 w 80"/>
                <a:gd name="T13" fmla="*/ 40 h 64"/>
                <a:gd name="T14" fmla="*/ 0 w 80"/>
                <a:gd name="T15" fmla="*/ 48 h 64"/>
                <a:gd name="T16" fmla="*/ 16 w 80"/>
                <a:gd name="T17" fmla="*/ 64 h 64"/>
                <a:gd name="T18" fmla="*/ 24 w 80"/>
                <a:gd name="T19" fmla="*/ 48 h 64"/>
                <a:gd name="T20" fmla="*/ 48 w 80"/>
                <a:gd name="T21" fmla="*/ 40 h 64"/>
                <a:gd name="T22" fmla="*/ 72 w 80"/>
                <a:gd name="T23" fmla="*/ 16 h 64"/>
                <a:gd name="T24" fmla="*/ 80 w 80"/>
                <a:gd name="T25" fmla="*/ 16 h 64"/>
                <a:gd name="T26" fmla="*/ 72 w 80"/>
                <a:gd name="T2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64">
                  <a:moveTo>
                    <a:pt x="72" y="8"/>
                  </a:moveTo>
                  <a:lnTo>
                    <a:pt x="72" y="0"/>
                  </a:lnTo>
                  <a:lnTo>
                    <a:pt x="48" y="0"/>
                  </a:lnTo>
                  <a:lnTo>
                    <a:pt x="16" y="0"/>
                  </a:lnTo>
                  <a:lnTo>
                    <a:pt x="0" y="0"/>
                  </a:lnTo>
                  <a:lnTo>
                    <a:pt x="0" y="16"/>
                  </a:lnTo>
                  <a:lnTo>
                    <a:pt x="0" y="40"/>
                  </a:lnTo>
                  <a:lnTo>
                    <a:pt x="0" y="48"/>
                  </a:lnTo>
                  <a:lnTo>
                    <a:pt x="16" y="64"/>
                  </a:lnTo>
                  <a:lnTo>
                    <a:pt x="24" y="48"/>
                  </a:lnTo>
                  <a:lnTo>
                    <a:pt x="48" y="40"/>
                  </a:lnTo>
                  <a:lnTo>
                    <a:pt x="72" y="16"/>
                  </a:lnTo>
                  <a:lnTo>
                    <a:pt x="80" y="16"/>
                  </a:lnTo>
                  <a:lnTo>
                    <a:pt x="72"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5" name="Freeform 31"/>
            <p:cNvSpPr>
              <a:spLocks/>
            </p:cNvSpPr>
            <p:nvPr/>
          </p:nvSpPr>
          <p:spPr bwMode="auto">
            <a:xfrm>
              <a:off x="4027" y="2906"/>
              <a:ext cx="48" cy="96"/>
            </a:xfrm>
            <a:custGeom>
              <a:avLst/>
              <a:gdLst>
                <a:gd name="T0" fmla="*/ 48 w 48"/>
                <a:gd name="T1" fmla="*/ 0 h 96"/>
                <a:gd name="T2" fmla="*/ 40 w 48"/>
                <a:gd name="T3" fmla="*/ 0 h 96"/>
                <a:gd name="T4" fmla="*/ 32 w 48"/>
                <a:gd name="T5" fmla="*/ 8 h 96"/>
                <a:gd name="T6" fmla="*/ 0 w 48"/>
                <a:gd name="T7" fmla="*/ 56 h 96"/>
                <a:gd name="T8" fmla="*/ 0 w 48"/>
                <a:gd name="T9" fmla="*/ 80 h 96"/>
                <a:gd name="T10" fmla="*/ 16 w 48"/>
                <a:gd name="T11" fmla="*/ 88 h 96"/>
                <a:gd name="T12" fmla="*/ 32 w 48"/>
                <a:gd name="T13" fmla="*/ 96 h 96"/>
                <a:gd name="T14" fmla="*/ 40 w 48"/>
                <a:gd name="T15" fmla="*/ 96 h 96"/>
                <a:gd name="T16" fmla="*/ 48 w 48"/>
                <a:gd name="T17" fmla="*/ 96 h 96"/>
                <a:gd name="T18" fmla="*/ 48 w 48"/>
                <a:gd name="T19" fmla="*/ 80 h 96"/>
                <a:gd name="T20" fmla="*/ 48 w 48"/>
                <a:gd name="T21" fmla="*/ 56 h 96"/>
                <a:gd name="T22" fmla="*/ 48 w 48"/>
                <a:gd name="T23" fmla="*/ 8 h 96"/>
                <a:gd name="T24" fmla="*/ 48 w 48"/>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96">
                  <a:moveTo>
                    <a:pt x="48" y="0"/>
                  </a:moveTo>
                  <a:lnTo>
                    <a:pt x="40" y="0"/>
                  </a:lnTo>
                  <a:lnTo>
                    <a:pt x="32" y="8"/>
                  </a:lnTo>
                  <a:lnTo>
                    <a:pt x="0" y="56"/>
                  </a:lnTo>
                  <a:lnTo>
                    <a:pt x="0" y="80"/>
                  </a:lnTo>
                  <a:lnTo>
                    <a:pt x="16" y="88"/>
                  </a:lnTo>
                  <a:lnTo>
                    <a:pt x="32" y="96"/>
                  </a:lnTo>
                  <a:lnTo>
                    <a:pt x="40" y="96"/>
                  </a:lnTo>
                  <a:lnTo>
                    <a:pt x="48" y="96"/>
                  </a:lnTo>
                  <a:lnTo>
                    <a:pt x="48" y="80"/>
                  </a:lnTo>
                  <a:lnTo>
                    <a:pt x="48" y="56"/>
                  </a:lnTo>
                  <a:lnTo>
                    <a:pt x="48" y="8"/>
                  </a:lnTo>
                  <a:lnTo>
                    <a:pt x="48"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6" name="Freeform 32"/>
            <p:cNvSpPr>
              <a:spLocks/>
            </p:cNvSpPr>
            <p:nvPr/>
          </p:nvSpPr>
          <p:spPr bwMode="auto">
            <a:xfrm>
              <a:off x="4099" y="2898"/>
              <a:ext cx="32" cy="56"/>
            </a:xfrm>
            <a:custGeom>
              <a:avLst/>
              <a:gdLst>
                <a:gd name="T0" fmla="*/ 24 w 32"/>
                <a:gd name="T1" fmla="*/ 0 h 56"/>
                <a:gd name="T2" fmla="*/ 0 w 32"/>
                <a:gd name="T3" fmla="*/ 8 h 56"/>
                <a:gd name="T4" fmla="*/ 0 w 32"/>
                <a:gd name="T5" fmla="*/ 48 h 56"/>
                <a:gd name="T6" fmla="*/ 0 w 32"/>
                <a:gd name="T7" fmla="*/ 48 h 56"/>
                <a:gd name="T8" fmla="*/ 24 w 32"/>
                <a:gd name="T9" fmla="*/ 56 h 56"/>
                <a:gd name="T10" fmla="*/ 32 w 32"/>
                <a:gd name="T11" fmla="*/ 48 h 56"/>
                <a:gd name="T12" fmla="*/ 32 w 32"/>
                <a:gd name="T13" fmla="*/ 48 h 56"/>
                <a:gd name="T14" fmla="*/ 32 w 32"/>
                <a:gd name="T15" fmla="*/ 16 h 56"/>
                <a:gd name="T16" fmla="*/ 24 w 32"/>
                <a:gd name="T17" fmla="*/ 8 h 56"/>
                <a:gd name="T18" fmla="*/ 24 w 3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6">
                  <a:moveTo>
                    <a:pt x="24" y="0"/>
                  </a:moveTo>
                  <a:lnTo>
                    <a:pt x="0" y="8"/>
                  </a:lnTo>
                  <a:lnTo>
                    <a:pt x="0" y="48"/>
                  </a:lnTo>
                  <a:lnTo>
                    <a:pt x="0" y="48"/>
                  </a:lnTo>
                  <a:lnTo>
                    <a:pt x="24" y="56"/>
                  </a:lnTo>
                  <a:lnTo>
                    <a:pt x="32" y="48"/>
                  </a:lnTo>
                  <a:lnTo>
                    <a:pt x="32" y="48"/>
                  </a:lnTo>
                  <a:lnTo>
                    <a:pt x="32" y="16"/>
                  </a:lnTo>
                  <a:lnTo>
                    <a:pt x="24" y="8"/>
                  </a:lnTo>
                  <a:lnTo>
                    <a:pt x="24"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3457" name="Freeform 33"/>
            <p:cNvSpPr>
              <a:spLocks/>
            </p:cNvSpPr>
            <p:nvPr/>
          </p:nvSpPr>
          <p:spPr bwMode="auto">
            <a:xfrm>
              <a:off x="4123" y="2922"/>
              <a:ext cx="48" cy="40"/>
            </a:xfrm>
            <a:custGeom>
              <a:avLst/>
              <a:gdLst>
                <a:gd name="T0" fmla="*/ 24 w 48"/>
                <a:gd name="T1" fmla="*/ 16 h 40"/>
                <a:gd name="T2" fmla="*/ 32 w 48"/>
                <a:gd name="T3" fmla="*/ 0 h 40"/>
                <a:gd name="T4" fmla="*/ 48 w 48"/>
                <a:gd name="T5" fmla="*/ 0 h 40"/>
                <a:gd name="T6" fmla="*/ 48 w 48"/>
                <a:gd name="T7" fmla="*/ 16 h 40"/>
                <a:gd name="T8" fmla="*/ 48 w 48"/>
                <a:gd name="T9" fmla="*/ 32 h 40"/>
                <a:gd name="T10" fmla="*/ 32 w 48"/>
                <a:gd name="T11" fmla="*/ 40 h 40"/>
                <a:gd name="T12" fmla="*/ 24 w 48"/>
                <a:gd name="T13" fmla="*/ 40 h 40"/>
                <a:gd name="T14" fmla="*/ 0 w 48"/>
                <a:gd name="T15" fmla="*/ 32 h 40"/>
                <a:gd name="T16" fmla="*/ 0 w 48"/>
                <a:gd name="T17" fmla="*/ 16 h 40"/>
                <a:gd name="T18" fmla="*/ 24 w 48"/>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0">
                  <a:moveTo>
                    <a:pt x="24" y="16"/>
                  </a:moveTo>
                  <a:lnTo>
                    <a:pt x="32" y="0"/>
                  </a:lnTo>
                  <a:lnTo>
                    <a:pt x="48" y="0"/>
                  </a:lnTo>
                  <a:lnTo>
                    <a:pt x="48" y="16"/>
                  </a:lnTo>
                  <a:lnTo>
                    <a:pt x="48" y="32"/>
                  </a:lnTo>
                  <a:lnTo>
                    <a:pt x="32" y="40"/>
                  </a:lnTo>
                  <a:lnTo>
                    <a:pt x="24" y="40"/>
                  </a:lnTo>
                  <a:lnTo>
                    <a:pt x="0" y="32"/>
                  </a:lnTo>
                  <a:lnTo>
                    <a:pt x="0" y="16"/>
                  </a:lnTo>
                  <a:lnTo>
                    <a:pt x="24" y="1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8" name="Freeform 34"/>
            <p:cNvSpPr>
              <a:spLocks/>
            </p:cNvSpPr>
            <p:nvPr/>
          </p:nvSpPr>
          <p:spPr bwMode="auto">
            <a:xfrm>
              <a:off x="3907" y="3377"/>
              <a:ext cx="384" cy="479"/>
            </a:xfrm>
            <a:custGeom>
              <a:avLst/>
              <a:gdLst>
                <a:gd name="T0" fmla="*/ 368 w 384"/>
                <a:gd name="T1" fmla="*/ 8 h 479"/>
                <a:gd name="T2" fmla="*/ 336 w 384"/>
                <a:gd name="T3" fmla="*/ 40 h 479"/>
                <a:gd name="T4" fmla="*/ 296 w 384"/>
                <a:gd name="T5" fmla="*/ 56 h 479"/>
                <a:gd name="T6" fmla="*/ 272 w 384"/>
                <a:gd name="T7" fmla="*/ 88 h 479"/>
                <a:gd name="T8" fmla="*/ 240 w 384"/>
                <a:gd name="T9" fmla="*/ 88 h 479"/>
                <a:gd name="T10" fmla="*/ 160 w 384"/>
                <a:gd name="T11" fmla="*/ 88 h 479"/>
                <a:gd name="T12" fmla="*/ 136 w 384"/>
                <a:gd name="T13" fmla="*/ 88 h 479"/>
                <a:gd name="T14" fmla="*/ 96 w 384"/>
                <a:gd name="T15" fmla="*/ 96 h 479"/>
                <a:gd name="T16" fmla="*/ 56 w 384"/>
                <a:gd name="T17" fmla="*/ 128 h 479"/>
                <a:gd name="T18" fmla="*/ 48 w 384"/>
                <a:gd name="T19" fmla="*/ 144 h 479"/>
                <a:gd name="T20" fmla="*/ 40 w 384"/>
                <a:gd name="T21" fmla="*/ 151 h 479"/>
                <a:gd name="T22" fmla="*/ 40 w 384"/>
                <a:gd name="T23" fmla="*/ 175 h 479"/>
                <a:gd name="T24" fmla="*/ 48 w 384"/>
                <a:gd name="T25" fmla="*/ 215 h 479"/>
                <a:gd name="T26" fmla="*/ 40 w 384"/>
                <a:gd name="T27" fmla="*/ 239 h 479"/>
                <a:gd name="T28" fmla="*/ 0 w 384"/>
                <a:gd name="T29" fmla="*/ 303 h 479"/>
                <a:gd name="T30" fmla="*/ 0 w 384"/>
                <a:gd name="T31" fmla="*/ 335 h 479"/>
                <a:gd name="T32" fmla="*/ 0 w 384"/>
                <a:gd name="T33" fmla="*/ 367 h 479"/>
                <a:gd name="T34" fmla="*/ 8 w 384"/>
                <a:gd name="T35" fmla="*/ 367 h 479"/>
                <a:gd name="T36" fmla="*/ 48 w 384"/>
                <a:gd name="T37" fmla="*/ 383 h 479"/>
                <a:gd name="T38" fmla="*/ 48 w 384"/>
                <a:gd name="T39" fmla="*/ 463 h 479"/>
                <a:gd name="T40" fmla="*/ 56 w 384"/>
                <a:gd name="T41" fmla="*/ 479 h 479"/>
                <a:gd name="T42" fmla="*/ 88 w 384"/>
                <a:gd name="T43" fmla="*/ 471 h 479"/>
                <a:gd name="T44" fmla="*/ 96 w 384"/>
                <a:gd name="T45" fmla="*/ 439 h 479"/>
                <a:gd name="T46" fmla="*/ 96 w 384"/>
                <a:gd name="T47" fmla="*/ 415 h 479"/>
                <a:gd name="T48" fmla="*/ 88 w 384"/>
                <a:gd name="T49" fmla="*/ 367 h 479"/>
                <a:gd name="T50" fmla="*/ 88 w 384"/>
                <a:gd name="T51" fmla="*/ 327 h 479"/>
                <a:gd name="T52" fmla="*/ 104 w 384"/>
                <a:gd name="T53" fmla="*/ 303 h 479"/>
                <a:gd name="T54" fmla="*/ 136 w 384"/>
                <a:gd name="T55" fmla="*/ 303 h 479"/>
                <a:gd name="T56" fmla="*/ 136 w 384"/>
                <a:gd name="T57" fmla="*/ 335 h 479"/>
                <a:gd name="T58" fmla="*/ 152 w 384"/>
                <a:gd name="T59" fmla="*/ 367 h 479"/>
                <a:gd name="T60" fmla="*/ 160 w 384"/>
                <a:gd name="T61" fmla="*/ 383 h 479"/>
                <a:gd name="T62" fmla="*/ 192 w 384"/>
                <a:gd name="T63" fmla="*/ 399 h 479"/>
                <a:gd name="T64" fmla="*/ 224 w 384"/>
                <a:gd name="T65" fmla="*/ 375 h 479"/>
                <a:gd name="T66" fmla="*/ 248 w 384"/>
                <a:gd name="T67" fmla="*/ 367 h 479"/>
                <a:gd name="T68" fmla="*/ 248 w 384"/>
                <a:gd name="T69" fmla="*/ 351 h 479"/>
                <a:gd name="T70" fmla="*/ 240 w 384"/>
                <a:gd name="T71" fmla="*/ 335 h 479"/>
                <a:gd name="T72" fmla="*/ 208 w 384"/>
                <a:gd name="T73" fmla="*/ 327 h 479"/>
                <a:gd name="T74" fmla="*/ 224 w 384"/>
                <a:gd name="T75" fmla="*/ 303 h 479"/>
                <a:gd name="T76" fmla="*/ 192 w 384"/>
                <a:gd name="T77" fmla="*/ 271 h 479"/>
                <a:gd name="T78" fmla="*/ 160 w 384"/>
                <a:gd name="T79" fmla="*/ 239 h 479"/>
                <a:gd name="T80" fmla="*/ 176 w 384"/>
                <a:gd name="T81" fmla="*/ 239 h 479"/>
                <a:gd name="T82" fmla="*/ 208 w 384"/>
                <a:gd name="T83" fmla="*/ 231 h 479"/>
                <a:gd name="T84" fmla="*/ 272 w 384"/>
                <a:gd name="T85" fmla="*/ 175 h 479"/>
                <a:gd name="T86" fmla="*/ 208 w 384"/>
                <a:gd name="T87" fmla="*/ 175 h 479"/>
                <a:gd name="T88" fmla="*/ 152 w 384"/>
                <a:gd name="T89" fmla="*/ 207 h 479"/>
                <a:gd name="T90" fmla="*/ 136 w 384"/>
                <a:gd name="T91" fmla="*/ 231 h 479"/>
                <a:gd name="T92" fmla="*/ 104 w 384"/>
                <a:gd name="T93" fmla="*/ 231 h 479"/>
                <a:gd name="T94" fmla="*/ 88 w 384"/>
                <a:gd name="T95" fmla="*/ 215 h 479"/>
                <a:gd name="T96" fmla="*/ 64 w 384"/>
                <a:gd name="T97" fmla="*/ 175 h 479"/>
                <a:gd name="T98" fmla="*/ 64 w 384"/>
                <a:gd name="T99" fmla="*/ 144 h 479"/>
                <a:gd name="T100" fmla="*/ 96 w 384"/>
                <a:gd name="T101" fmla="*/ 144 h 479"/>
                <a:gd name="T102" fmla="*/ 160 w 384"/>
                <a:gd name="T103" fmla="*/ 128 h 479"/>
                <a:gd name="T104" fmla="*/ 224 w 384"/>
                <a:gd name="T105" fmla="*/ 112 h 479"/>
                <a:gd name="T106" fmla="*/ 296 w 384"/>
                <a:gd name="T107" fmla="*/ 104 h 479"/>
                <a:gd name="T108" fmla="*/ 328 w 384"/>
                <a:gd name="T109" fmla="*/ 96 h 479"/>
                <a:gd name="T110" fmla="*/ 352 w 384"/>
                <a:gd name="T111" fmla="*/ 56 h 479"/>
                <a:gd name="T112" fmla="*/ 368 w 384"/>
                <a:gd name="T113" fmla="*/ 40 h 479"/>
                <a:gd name="T114" fmla="*/ 384 w 384"/>
                <a:gd name="T11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4" h="479">
                  <a:moveTo>
                    <a:pt x="384" y="0"/>
                  </a:moveTo>
                  <a:lnTo>
                    <a:pt x="368" y="8"/>
                  </a:lnTo>
                  <a:lnTo>
                    <a:pt x="352" y="16"/>
                  </a:lnTo>
                  <a:lnTo>
                    <a:pt x="336" y="40"/>
                  </a:lnTo>
                  <a:lnTo>
                    <a:pt x="328" y="48"/>
                  </a:lnTo>
                  <a:lnTo>
                    <a:pt x="296" y="56"/>
                  </a:lnTo>
                  <a:lnTo>
                    <a:pt x="280" y="88"/>
                  </a:lnTo>
                  <a:lnTo>
                    <a:pt x="272" y="88"/>
                  </a:lnTo>
                  <a:lnTo>
                    <a:pt x="248" y="88"/>
                  </a:lnTo>
                  <a:lnTo>
                    <a:pt x="240" y="88"/>
                  </a:lnTo>
                  <a:lnTo>
                    <a:pt x="192" y="88"/>
                  </a:lnTo>
                  <a:lnTo>
                    <a:pt x="160" y="88"/>
                  </a:lnTo>
                  <a:lnTo>
                    <a:pt x="136" y="88"/>
                  </a:lnTo>
                  <a:lnTo>
                    <a:pt x="136" y="88"/>
                  </a:lnTo>
                  <a:lnTo>
                    <a:pt x="104" y="96"/>
                  </a:lnTo>
                  <a:lnTo>
                    <a:pt x="96" y="96"/>
                  </a:lnTo>
                  <a:lnTo>
                    <a:pt x="64" y="112"/>
                  </a:lnTo>
                  <a:lnTo>
                    <a:pt x="56" y="128"/>
                  </a:lnTo>
                  <a:lnTo>
                    <a:pt x="56" y="144"/>
                  </a:lnTo>
                  <a:lnTo>
                    <a:pt x="48" y="144"/>
                  </a:lnTo>
                  <a:lnTo>
                    <a:pt x="48" y="144"/>
                  </a:lnTo>
                  <a:lnTo>
                    <a:pt x="40" y="151"/>
                  </a:lnTo>
                  <a:lnTo>
                    <a:pt x="40" y="175"/>
                  </a:lnTo>
                  <a:lnTo>
                    <a:pt x="40" y="175"/>
                  </a:lnTo>
                  <a:lnTo>
                    <a:pt x="48" y="207"/>
                  </a:lnTo>
                  <a:lnTo>
                    <a:pt x="48" y="215"/>
                  </a:lnTo>
                  <a:lnTo>
                    <a:pt x="40" y="231"/>
                  </a:lnTo>
                  <a:lnTo>
                    <a:pt x="40" y="239"/>
                  </a:lnTo>
                  <a:lnTo>
                    <a:pt x="0" y="279"/>
                  </a:lnTo>
                  <a:lnTo>
                    <a:pt x="0" y="303"/>
                  </a:lnTo>
                  <a:lnTo>
                    <a:pt x="0" y="319"/>
                  </a:lnTo>
                  <a:lnTo>
                    <a:pt x="0" y="335"/>
                  </a:lnTo>
                  <a:lnTo>
                    <a:pt x="0" y="351"/>
                  </a:lnTo>
                  <a:lnTo>
                    <a:pt x="0" y="367"/>
                  </a:lnTo>
                  <a:lnTo>
                    <a:pt x="8" y="375"/>
                  </a:lnTo>
                  <a:lnTo>
                    <a:pt x="8" y="367"/>
                  </a:lnTo>
                  <a:lnTo>
                    <a:pt x="40" y="367"/>
                  </a:lnTo>
                  <a:lnTo>
                    <a:pt x="48" y="383"/>
                  </a:lnTo>
                  <a:lnTo>
                    <a:pt x="48" y="423"/>
                  </a:lnTo>
                  <a:lnTo>
                    <a:pt x="48" y="463"/>
                  </a:lnTo>
                  <a:lnTo>
                    <a:pt x="48" y="479"/>
                  </a:lnTo>
                  <a:lnTo>
                    <a:pt x="56" y="479"/>
                  </a:lnTo>
                  <a:lnTo>
                    <a:pt x="64" y="471"/>
                  </a:lnTo>
                  <a:lnTo>
                    <a:pt x="88" y="471"/>
                  </a:lnTo>
                  <a:lnTo>
                    <a:pt x="96" y="463"/>
                  </a:lnTo>
                  <a:lnTo>
                    <a:pt x="96" y="439"/>
                  </a:lnTo>
                  <a:lnTo>
                    <a:pt x="96" y="439"/>
                  </a:lnTo>
                  <a:lnTo>
                    <a:pt x="96" y="415"/>
                  </a:lnTo>
                  <a:lnTo>
                    <a:pt x="96" y="383"/>
                  </a:lnTo>
                  <a:lnTo>
                    <a:pt x="88" y="367"/>
                  </a:lnTo>
                  <a:lnTo>
                    <a:pt x="88" y="335"/>
                  </a:lnTo>
                  <a:lnTo>
                    <a:pt x="88" y="327"/>
                  </a:lnTo>
                  <a:lnTo>
                    <a:pt x="88" y="319"/>
                  </a:lnTo>
                  <a:lnTo>
                    <a:pt x="104" y="303"/>
                  </a:lnTo>
                  <a:lnTo>
                    <a:pt x="136" y="303"/>
                  </a:lnTo>
                  <a:lnTo>
                    <a:pt x="136" y="303"/>
                  </a:lnTo>
                  <a:lnTo>
                    <a:pt x="136" y="319"/>
                  </a:lnTo>
                  <a:lnTo>
                    <a:pt x="136" y="335"/>
                  </a:lnTo>
                  <a:lnTo>
                    <a:pt x="136" y="351"/>
                  </a:lnTo>
                  <a:lnTo>
                    <a:pt x="152" y="367"/>
                  </a:lnTo>
                  <a:lnTo>
                    <a:pt x="160" y="367"/>
                  </a:lnTo>
                  <a:lnTo>
                    <a:pt x="160" y="383"/>
                  </a:lnTo>
                  <a:lnTo>
                    <a:pt x="176" y="399"/>
                  </a:lnTo>
                  <a:lnTo>
                    <a:pt x="192" y="399"/>
                  </a:lnTo>
                  <a:lnTo>
                    <a:pt x="208" y="383"/>
                  </a:lnTo>
                  <a:lnTo>
                    <a:pt x="224" y="375"/>
                  </a:lnTo>
                  <a:lnTo>
                    <a:pt x="240" y="375"/>
                  </a:lnTo>
                  <a:lnTo>
                    <a:pt x="248" y="367"/>
                  </a:lnTo>
                  <a:lnTo>
                    <a:pt x="248" y="367"/>
                  </a:lnTo>
                  <a:lnTo>
                    <a:pt x="248" y="351"/>
                  </a:lnTo>
                  <a:lnTo>
                    <a:pt x="248" y="351"/>
                  </a:lnTo>
                  <a:lnTo>
                    <a:pt x="240" y="335"/>
                  </a:lnTo>
                  <a:lnTo>
                    <a:pt x="224" y="327"/>
                  </a:lnTo>
                  <a:lnTo>
                    <a:pt x="208" y="327"/>
                  </a:lnTo>
                  <a:lnTo>
                    <a:pt x="224" y="327"/>
                  </a:lnTo>
                  <a:lnTo>
                    <a:pt x="224" y="303"/>
                  </a:lnTo>
                  <a:lnTo>
                    <a:pt x="224" y="303"/>
                  </a:lnTo>
                  <a:lnTo>
                    <a:pt x="192" y="271"/>
                  </a:lnTo>
                  <a:lnTo>
                    <a:pt x="176" y="263"/>
                  </a:lnTo>
                  <a:lnTo>
                    <a:pt x="160" y="239"/>
                  </a:lnTo>
                  <a:lnTo>
                    <a:pt x="160" y="239"/>
                  </a:lnTo>
                  <a:lnTo>
                    <a:pt x="176" y="239"/>
                  </a:lnTo>
                  <a:lnTo>
                    <a:pt x="192" y="231"/>
                  </a:lnTo>
                  <a:lnTo>
                    <a:pt x="208" y="231"/>
                  </a:lnTo>
                  <a:lnTo>
                    <a:pt x="280" y="175"/>
                  </a:lnTo>
                  <a:lnTo>
                    <a:pt x="272" y="175"/>
                  </a:lnTo>
                  <a:lnTo>
                    <a:pt x="248" y="175"/>
                  </a:lnTo>
                  <a:lnTo>
                    <a:pt x="208" y="175"/>
                  </a:lnTo>
                  <a:lnTo>
                    <a:pt x="160" y="199"/>
                  </a:lnTo>
                  <a:lnTo>
                    <a:pt x="152" y="207"/>
                  </a:lnTo>
                  <a:lnTo>
                    <a:pt x="152" y="215"/>
                  </a:lnTo>
                  <a:lnTo>
                    <a:pt x="136" y="231"/>
                  </a:lnTo>
                  <a:lnTo>
                    <a:pt x="136" y="231"/>
                  </a:lnTo>
                  <a:lnTo>
                    <a:pt x="104" y="231"/>
                  </a:lnTo>
                  <a:lnTo>
                    <a:pt x="96" y="215"/>
                  </a:lnTo>
                  <a:lnTo>
                    <a:pt x="88" y="215"/>
                  </a:lnTo>
                  <a:lnTo>
                    <a:pt x="64" y="207"/>
                  </a:lnTo>
                  <a:lnTo>
                    <a:pt x="64" y="175"/>
                  </a:lnTo>
                  <a:lnTo>
                    <a:pt x="56" y="175"/>
                  </a:lnTo>
                  <a:lnTo>
                    <a:pt x="64" y="144"/>
                  </a:lnTo>
                  <a:lnTo>
                    <a:pt x="64" y="144"/>
                  </a:lnTo>
                  <a:lnTo>
                    <a:pt x="96" y="144"/>
                  </a:lnTo>
                  <a:lnTo>
                    <a:pt x="136" y="128"/>
                  </a:lnTo>
                  <a:lnTo>
                    <a:pt x="160" y="128"/>
                  </a:lnTo>
                  <a:lnTo>
                    <a:pt x="192" y="128"/>
                  </a:lnTo>
                  <a:lnTo>
                    <a:pt x="224" y="112"/>
                  </a:lnTo>
                  <a:lnTo>
                    <a:pt x="248" y="104"/>
                  </a:lnTo>
                  <a:lnTo>
                    <a:pt x="296" y="104"/>
                  </a:lnTo>
                  <a:lnTo>
                    <a:pt x="320" y="96"/>
                  </a:lnTo>
                  <a:lnTo>
                    <a:pt x="328" y="96"/>
                  </a:lnTo>
                  <a:lnTo>
                    <a:pt x="336" y="88"/>
                  </a:lnTo>
                  <a:lnTo>
                    <a:pt x="352" y="56"/>
                  </a:lnTo>
                  <a:lnTo>
                    <a:pt x="352" y="48"/>
                  </a:lnTo>
                  <a:lnTo>
                    <a:pt x="368" y="40"/>
                  </a:lnTo>
                  <a:lnTo>
                    <a:pt x="384" y="8"/>
                  </a:lnTo>
                  <a:lnTo>
                    <a:pt x="38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59" name="Freeform 35"/>
            <p:cNvSpPr>
              <a:spLocks/>
            </p:cNvSpPr>
            <p:nvPr/>
          </p:nvSpPr>
          <p:spPr bwMode="auto">
            <a:xfrm>
              <a:off x="4355" y="3608"/>
              <a:ext cx="88" cy="48"/>
            </a:xfrm>
            <a:custGeom>
              <a:avLst/>
              <a:gdLst>
                <a:gd name="T0" fmla="*/ 80 w 88"/>
                <a:gd name="T1" fmla="*/ 0 h 48"/>
                <a:gd name="T2" fmla="*/ 64 w 88"/>
                <a:gd name="T3" fmla="*/ 0 h 48"/>
                <a:gd name="T4" fmla="*/ 48 w 88"/>
                <a:gd name="T5" fmla="*/ 0 h 48"/>
                <a:gd name="T6" fmla="*/ 24 w 88"/>
                <a:gd name="T7" fmla="*/ 16 h 48"/>
                <a:gd name="T8" fmla="*/ 0 w 88"/>
                <a:gd name="T9" fmla="*/ 16 h 48"/>
                <a:gd name="T10" fmla="*/ 0 w 88"/>
                <a:gd name="T11" fmla="*/ 40 h 48"/>
                <a:gd name="T12" fmla="*/ 24 w 88"/>
                <a:gd name="T13" fmla="*/ 40 h 48"/>
                <a:gd name="T14" fmla="*/ 40 w 88"/>
                <a:gd name="T15" fmla="*/ 48 h 48"/>
                <a:gd name="T16" fmla="*/ 48 w 88"/>
                <a:gd name="T17" fmla="*/ 48 h 48"/>
                <a:gd name="T18" fmla="*/ 80 w 88"/>
                <a:gd name="T19" fmla="*/ 48 h 48"/>
                <a:gd name="T20" fmla="*/ 88 w 88"/>
                <a:gd name="T21" fmla="*/ 40 h 48"/>
                <a:gd name="T22" fmla="*/ 80 w 88"/>
                <a:gd name="T23" fmla="*/ 40 h 48"/>
                <a:gd name="T24" fmla="*/ 80 w 88"/>
                <a:gd name="T25" fmla="*/ 16 h 48"/>
                <a:gd name="T26" fmla="*/ 80 w 88"/>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48">
                  <a:moveTo>
                    <a:pt x="80" y="0"/>
                  </a:moveTo>
                  <a:lnTo>
                    <a:pt x="64" y="0"/>
                  </a:lnTo>
                  <a:lnTo>
                    <a:pt x="48" y="0"/>
                  </a:lnTo>
                  <a:lnTo>
                    <a:pt x="24" y="16"/>
                  </a:lnTo>
                  <a:lnTo>
                    <a:pt x="0" y="16"/>
                  </a:lnTo>
                  <a:lnTo>
                    <a:pt x="0" y="40"/>
                  </a:lnTo>
                  <a:lnTo>
                    <a:pt x="24" y="40"/>
                  </a:lnTo>
                  <a:lnTo>
                    <a:pt x="40" y="48"/>
                  </a:lnTo>
                  <a:lnTo>
                    <a:pt x="48" y="48"/>
                  </a:lnTo>
                  <a:lnTo>
                    <a:pt x="80" y="48"/>
                  </a:lnTo>
                  <a:lnTo>
                    <a:pt x="88" y="40"/>
                  </a:lnTo>
                  <a:lnTo>
                    <a:pt x="80" y="40"/>
                  </a:lnTo>
                  <a:lnTo>
                    <a:pt x="80" y="16"/>
                  </a:lnTo>
                  <a:lnTo>
                    <a:pt x="8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0" name="Freeform 36"/>
            <p:cNvSpPr>
              <a:spLocks/>
            </p:cNvSpPr>
            <p:nvPr/>
          </p:nvSpPr>
          <p:spPr bwMode="auto">
            <a:xfrm>
              <a:off x="4506" y="3536"/>
              <a:ext cx="168" cy="56"/>
            </a:xfrm>
            <a:custGeom>
              <a:avLst/>
              <a:gdLst>
                <a:gd name="T0" fmla="*/ 8 w 168"/>
                <a:gd name="T1" fmla="*/ 24 h 56"/>
                <a:gd name="T2" fmla="*/ 8 w 168"/>
                <a:gd name="T3" fmla="*/ 48 h 56"/>
                <a:gd name="T4" fmla="*/ 0 w 168"/>
                <a:gd name="T5" fmla="*/ 48 h 56"/>
                <a:gd name="T6" fmla="*/ 0 w 168"/>
                <a:gd name="T7" fmla="*/ 56 h 56"/>
                <a:gd name="T8" fmla="*/ 48 w 168"/>
                <a:gd name="T9" fmla="*/ 48 h 56"/>
                <a:gd name="T10" fmla="*/ 56 w 168"/>
                <a:gd name="T11" fmla="*/ 48 h 56"/>
                <a:gd name="T12" fmla="*/ 88 w 168"/>
                <a:gd name="T13" fmla="*/ 24 h 56"/>
                <a:gd name="T14" fmla="*/ 112 w 168"/>
                <a:gd name="T15" fmla="*/ 24 h 56"/>
                <a:gd name="T16" fmla="*/ 120 w 168"/>
                <a:gd name="T17" fmla="*/ 24 h 56"/>
                <a:gd name="T18" fmla="*/ 160 w 168"/>
                <a:gd name="T19" fmla="*/ 24 h 56"/>
                <a:gd name="T20" fmla="*/ 168 w 168"/>
                <a:gd name="T21" fmla="*/ 24 h 56"/>
                <a:gd name="T22" fmla="*/ 160 w 168"/>
                <a:gd name="T23" fmla="*/ 16 h 56"/>
                <a:gd name="T24" fmla="*/ 144 w 168"/>
                <a:gd name="T25" fmla="*/ 0 h 56"/>
                <a:gd name="T26" fmla="*/ 120 w 168"/>
                <a:gd name="T27" fmla="*/ 0 h 56"/>
                <a:gd name="T28" fmla="*/ 112 w 168"/>
                <a:gd name="T29" fmla="*/ 0 h 56"/>
                <a:gd name="T30" fmla="*/ 88 w 168"/>
                <a:gd name="T31" fmla="*/ 16 h 56"/>
                <a:gd name="T32" fmla="*/ 80 w 168"/>
                <a:gd name="T33" fmla="*/ 16 h 56"/>
                <a:gd name="T34" fmla="*/ 56 w 168"/>
                <a:gd name="T35" fmla="*/ 16 h 56"/>
                <a:gd name="T36" fmla="*/ 56 w 168"/>
                <a:gd name="T37" fmla="*/ 16 h 56"/>
                <a:gd name="T38" fmla="*/ 48 w 168"/>
                <a:gd name="T39" fmla="*/ 24 h 56"/>
                <a:gd name="T40" fmla="*/ 24 w 168"/>
                <a:gd name="T41" fmla="*/ 24 h 56"/>
                <a:gd name="T42" fmla="*/ 8 w 168"/>
                <a:gd name="T43"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8" h="56">
                  <a:moveTo>
                    <a:pt x="8" y="24"/>
                  </a:moveTo>
                  <a:lnTo>
                    <a:pt x="8" y="48"/>
                  </a:lnTo>
                  <a:lnTo>
                    <a:pt x="0" y="48"/>
                  </a:lnTo>
                  <a:lnTo>
                    <a:pt x="0" y="56"/>
                  </a:lnTo>
                  <a:lnTo>
                    <a:pt x="48" y="48"/>
                  </a:lnTo>
                  <a:lnTo>
                    <a:pt x="56" y="48"/>
                  </a:lnTo>
                  <a:lnTo>
                    <a:pt x="88" y="24"/>
                  </a:lnTo>
                  <a:lnTo>
                    <a:pt x="112" y="24"/>
                  </a:lnTo>
                  <a:lnTo>
                    <a:pt x="120" y="24"/>
                  </a:lnTo>
                  <a:lnTo>
                    <a:pt x="160" y="24"/>
                  </a:lnTo>
                  <a:lnTo>
                    <a:pt x="168" y="24"/>
                  </a:lnTo>
                  <a:lnTo>
                    <a:pt x="160" y="16"/>
                  </a:lnTo>
                  <a:lnTo>
                    <a:pt x="144" y="0"/>
                  </a:lnTo>
                  <a:lnTo>
                    <a:pt x="120" y="0"/>
                  </a:lnTo>
                  <a:lnTo>
                    <a:pt x="112" y="0"/>
                  </a:lnTo>
                  <a:lnTo>
                    <a:pt x="88" y="16"/>
                  </a:lnTo>
                  <a:lnTo>
                    <a:pt x="80" y="16"/>
                  </a:lnTo>
                  <a:lnTo>
                    <a:pt x="56" y="16"/>
                  </a:lnTo>
                  <a:lnTo>
                    <a:pt x="56" y="16"/>
                  </a:lnTo>
                  <a:lnTo>
                    <a:pt x="48" y="24"/>
                  </a:lnTo>
                  <a:lnTo>
                    <a:pt x="24" y="24"/>
                  </a:lnTo>
                  <a:lnTo>
                    <a:pt x="8" y="24"/>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1" name="Freeform 37"/>
            <p:cNvSpPr>
              <a:spLocks/>
            </p:cNvSpPr>
            <p:nvPr/>
          </p:nvSpPr>
          <p:spPr bwMode="auto">
            <a:xfrm>
              <a:off x="4435" y="3313"/>
              <a:ext cx="79" cy="152"/>
            </a:xfrm>
            <a:custGeom>
              <a:avLst/>
              <a:gdLst>
                <a:gd name="T0" fmla="*/ 16 w 79"/>
                <a:gd name="T1" fmla="*/ 0 h 152"/>
                <a:gd name="T2" fmla="*/ 16 w 79"/>
                <a:gd name="T3" fmla="*/ 8 h 152"/>
                <a:gd name="T4" fmla="*/ 0 w 79"/>
                <a:gd name="T5" fmla="*/ 8 h 152"/>
                <a:gd name="T6" fmla="*/ 0 w 79"/>
                <a:gd name="T7" fmla="*/ 32 h 152"/>
                <a:gd name="T8" fmla="*/ 0 w 79"/>
                <a:gd name="T9" fmla="*/ 32 h 152"/>
                <a:gd name="T10" fmla="*/ 0 w 79"/>
                <a:gd name="T11" fmla="*/ 48 h 152"/>
                <a:gd name="T12" fmla="*/ 0 w 79"/>
                <a:gd name="T13" fmla="*/ 80 h 152"/>
                <a:gd name="T14" fmla="*/ 16 w 79"/>
                <a:gd name="T15" fmla="*/ 96 h 152"/>
                <a:gd name="T16" fmla="*/ 16 w 79"/>
                <a:gd name="T17" fmla="*/ 112 h 152"/>
                <a:gd name="T18" fmla="*/ 16 w 79"/>
                <a:gd name="T19" fmla="*/ 112 h 152"/>
                <a:gd name="T20" fmla="*/ 16 w 79"/>
                <a:gd name="T21" fmla="*/ 136 h 152"/>
                <a:gd name="T22" fmla="*/ 32 w 79"/>
                <a:gd name="T23" fmla="*/ 136 h 152"/>
                <a:gd name="T24" fmla="*/ 48 w 79"/>
                <a:gd name="T25" fmla="*/ 136 h 152"/>
                <a:gd name="T26" fmla="*/ 55 w 79"/>
                <a:gd name="T27" fmla="*/ 152 h 152"/>
                <a:gd name="T28" fmla="*/ 55 w 79"/>
                <a:gd name="T29" fmla="*/ 136 h 152"/>
                <a:gd name="T30" fmla="*/ 55 w 79"/>
                <a:gd name="T31" fmla="*/ 136 h 152"/>
                <a:gd name="T32" fmla="*/ 48 w 79"/>
                <a:gd name="T33" fmla="*/ 112 h 152"/>
                <a:gd name="T34" fmla="*/ 48 w 79"/>
                <a:gd name="T35" fmla="*/ 96 h 152"/>
                <a:gd name="T36" fmla="*/ 32 w 79"/>
                <a:gd name="T37" fmla="*/ 88 h 152"/>
                <a:gd name="T38" fmla="*/ 79 w 79"/>
                <a:gd name="T39" fmla="*/ 80 h 152"/>
                <a:gd name="T40" fmla="*/ 55 w 79"/>
                <a:gd name="T41" fmla="*/ 64 h 152"/>
                <a:gd name="T42" fmla="*/ 79 w 79"/>
                <a:gd name="T43" fmla="*/ 8 h 152"/>
                <a:gd name="T44" fmla="*/ 48 w 79"/>
                <a:gd name="T45" fmla="*/ 32 h 152"/>
                <a:gd name="T46" fmla="*/ 16 w 79"/>
                <a:gd name="T47" fmla="*/ 48 h 152"/>
                <a:gd name="T48" fmla="*/ 32 w 79"/>
                <a:gd name="T49" fmla="*/ 32 h 152"/>
                <a:gd name="T50" fmla="*/ 16 w 79"/>
                <a:gd name="T51" fmla="*/ 8 h 152"/>
                <a:gd name="T52" fmla="*/ 16 w 79"/>
                <a:gd name="T5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152">
                  <a:moveTo>
                    <a:pt x="16" y="0"/>
                  </a:moveTo>
                  <a:lnTo>
                    <a:pt x="16" y="8"/>
                  </a:lnTo>
                  <a:lnTo>
                    <a:pt x="0" y="8"/>
                  </a:lnTo>
                  <a:lnTo>
                    <a:pt x="0" y="32"/>
                  </a:lnTo>
                  <a:lnTo>
                    <a:pt x="0" y="32"/>
                  </a:lnTo>
                  <a:lnTo>
                    <a:pt x="0" y="48"/>
                  </a:lnTo>
                  <a:lnTo>
                    <a:pt x="0" y="80"/>
                  </a:lnTo>
                  <a:lnTo>
                    <a:pt x="16" y="96"/>
                  </a:lnTo>
                  <a:lnTo>
                    <a:pt x="16" y="112"/>
                  </a:lnTo>
                  <a:lnTo>
                    <a:pt x="16" y="112"/>
                  </a:lnTo>
                  <a:lnTo>
                    <a:pt x="16" y="136"/>
                  </a:lnTo>
                  <a:lnTo>
                    <a:pt x="32" y="136"/>
                  </a:lnTo>
                  <a:lnTo>
                    <a:pt x="48" y="136"/>
                  </a:lnTo>
                  <a:lnTo>
                    <a:pt x="55" y="152"/>
                  </a:lnTo>
                  <a:lnTo>
                    <a:pt x="55" y="136"/>
                  </a:lnTo>
                  <a:lnTo>
                    <a:pt x="55" y="136"/>
                  </a:lnTo>
                  <a:lnTo>
                    <a:pt x="48" y="112"/>
                  </a:lnTo>
                  <a:lnTo>
                    <a:pt x="48" y="96"/>
                  </a:lnTo>
                  <a:lnTo>
                    <a:pt x="32" y="88"/>
                  </a:lnTo>
                  <a:lnTo>
                    <a:pt x="79" y="80"/>
                  </a:lnTo>
                  <a:lnTo>
                    <a:pt x="55" y="64"/>
                  </a:lnTo>
                  <a:lnTo>
                    <a:pt x="79" y="8"/>
                  </a:lnTo>
                  <a:lnTo>
                    <a:pt x="48" y="32"/>
                  </a:lnTo>
                  <a:lnTo>
                    <a:pt x="16" y="48"/>
                  </a:lnTo>
                  <a:lnTo>
                    <a:pt x="32" y="32"/>
                  </a:lnTo>
                  <a:lnTo>
                    <a:pt x="16" y="8"/>
                  </a:lnTo>
                  <a:lnTo>
                    <a:pt x="1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2" name="Freeform 38"/>
            <p:cNvSpPr>
              <a:spLocks/>
            </p:cNvSpPr>
            <p:nvPr/>
          </p:nvSpPr>
          <p:spPr bwMode="auto">
            <a:xfrm>
              <a:off x="4890" y="3592"/>
              <a:ext cx="48" cy="32"/>
            </a:xfrm>
            <a:custGeom>
              <a:avLst/>
              <a:gdLst>
                <a:gd name="T0" fmla="*/ 0 w 48"/>
                <a:gd name="T1" fmla="*/ 8 h 32"/>
                <a:gd name="T2" fmla="*/ 24 w 48"/>
                <a:gd name="T3" fmla="*/ 8 h 32"/>
                <a:gd name="T4" fmla="*/ 32 w 48"/>
                <a:gd name="T5" fmla="*/ 0 h 32"/>
                <a:gd name="T6" fmla="*/ 48 w 48"/>
                <a:gd name="T7" fmla="*/ 8 h 32"/>
                <a:gd name="T8" fmla="*/ 48 w 48"/>
                <a:gd name="T9" fmla="*/ 32 h 32"/>
                <a:gd name="T10" fmla="*/ 24 w 48"/>
                <a:gd name="T11" fmla="*/ 32 h 32"/>
                <a:gd name="T12" fmla="*/ 0 w 48"/>
                <a:gd name="T13" fmla="*/ 32 h 32"/>
                <a:gd name="T14" fmla="*/ 0 w 48"/>
                <a:gd name="T15" fmla="*/ 24 h 32"/>
                <a:gd name="T16" fmla="*/ 0 w 48"/>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0" y="8"/>
                  </a:moveTo>
                  <a:lnTo>
                    <a:pt x="24" y="8"/>
                  </a:lnTo>
                  <a:lnTo>
                    <a:pt x="32" y="0"/>
                  </a:lnTo>
                  <a:lnTo>
                    <a:pt x="48" y="8"/>
                  </a:lnTo>
                  <a:lnTo>
                    <a:pt x="48" y="32"/>
                  </a:lnTo>
                  <a:lnTo>
                    <a:pt x="24" y="32"/>
                  </a:lnTo>
                  <a:lnTo>
                    <a:pt x="0" y="32"/>
                  </a:lnTo>
                  <a:lnTo>
                    <a:pt x="0" y="24"/>
                  </a:lnTo>
                  <a:lnTo>
                    <a:pt x="0"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3" name="Freeform 39"/>
            <p:cNvSpPr>
              <a:spLocks/>
            </p:cNvSpPr>
            <p:nvPr/>
          </p:nvSpPr>
          <p:spPr bwMode="auto">
            <a:xfrm>
              <a:off x="4698" y="3760"/>
              <a:ext cx="56" cy="56"/>
            </a:xfrm>
            <a:custGeom>
              <a:avLst/>
              <a:gdLst>
                <a:gd name="T0" fmla="*/ 40 w 56"/>
                <a:gd name="T1" fmla="*/ 0 h 56"/>
                <a:gd name="T2" fmla="*/ 16 w 56"/>
                <a:gd name="T3" fmla="*/ 16 h 56"/>
                <a:gd name="T4" fmla="*/ 0 w 56"/>
                <a:gd name="T5" fmla="*/ 16 h 56"/>
                <a:gd name="T6" fmla="*/ 0 w 56"/>
                <a:gd name="T7" fmla="*/ 40 h 56"/>
                <a:gd name="T8" fmla="*/ 0 w 56"/>
                <a:gd name="T9" fmla="*/ 40 h 56"/>
                <a:gd name="T10" fmla="*/ 16 w 56"/>
                <a:gd name="T11" fmla="*/ 56 h 56"/>
                <a:gd name="T12" fmla="*/ 40 w 56"/>
                <a:gd name="T13" fmla="*/ 40 h 56"/>
                <a:gd name="T14" fmla="*/ 56 w 56"/>
                <a:gd name="T15" fmla="*/ 40 h 56"/>
                <a:gd name="T16" fmla="*/ 56 w 56"/>
                <a:gd name="T17" fmla="*/ 8 h 56"/>
                <a:gd name="T18" fmla="*/ 40 w 56"/>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40" y="0"/>
                  </a:moveTo>
                  <a:lnTo>
                    <a:pt x="16" y="16"/>
                  </a:lnTo>
                  <a:lnTo>
                    <a:pt x="0" y="16"/>
                  </a:lnTo>
                  <a:lnTo>
                    <a:pt x="0" y="40"/>
                  </a:lnTo>
                  <a:lnTo>
                    <a:pt x="0" y="40"/>
                  </a:lnTo>
                  <a:lnTo>
                    <a:pt x="16" y="56"/>
                  </a:lnTo>
                  <a:lnTo>
                    <a:pt x="40" y="40"/>
                  </a:lnTo>
                  <a:lnTo>
                    <a:pt x="56" y="40"/>
                  </a:lnTo>
                  <a:lnTo>
                    <a:pt x="56" y="8"/>
                  </a:lnTo>
                  <a:lnTo>
                    <a:pt x="4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4" name="Freeform 40"/>
            <p:cNvSpPr>
              <a:spLocks/>
            </p:cNvSpPr>
            <p:nvPr/>
          </p:nvSpPr>
          <p:spPr bwMode="auto">
            <a:xfrm>
              <a:off x="4227" y="3888"/>
              <a:ext cx="248" cy="151"/>
            </a:xfrm>
            <a:custGeom>
              <a:avLst/>
              <a:gdLst>
                <a:gd name="T0" fmla="*/ 248 w 248"/>
                <a:gd name="T1" fmla="*/ 0 h 151"/>
                <a:gd name="T2" fmla="*/ 240 w 248"/>
                <a:gd name="T3" fmla="*/ 16 h 151"/>
                <a:gd name="T4" fmla="*/ 192 w 248"/>
                <a:gd name="T5" fmla="*/ 16 h 151"/>
                <a:gd name="T6" fmla="*/ 152 w 248"/>
                <a:gd name="T7" fmla="*/ 16 h 151"/>
                <a:gd name="T8" fmla="*/ 128 w 248"/>
                <a:gd name="T9" fmla="*/ 40 h 151"/>
                <a:gd name="T10" fmla="*/ 112 w 248"/>
                <a:gd name="T11" fmla="*/ 40 h 151"/>
                <a:gd name="T12" fmla="*/ 88 w 248"/>
                <a:gd name="T13" fmla="*/ 56 h 151"/>
                <a:gd name="T14" fmla="*/ 64 w 248"/>
                <a:gd name="T15" fmla="*/ 64 h 151"/>
                <a:gd name="T16" fmla="*/ 48 w 248"/>
                <a:gd name="T17" fmla="*/ 64 h 151"/>
                <a:gd name="T18" fmla="*/ 48 w 248"/>
                <a:gd name="T19" fmla="*/ 80 h 151"/>
                <a:gd name="T20" fmla="*/ 40 w 248"/>
                <a:gd name="T21" fmla="*/ 80 h 151"/>
                <a:gd name="T22" fmla="*/ 32 w 248"/>
                <a:gd name="T23" fmla="*/ 88 h 151"/>
                <a:gd name="T24" fmla="*/ 8 w 248"/>
                <a:gd name="T25" fmla="*/ 104 h 151"/>
                <a:gd name="T26" fmla="*/ 0 w 248"/>
                <a:gd name="T27" fmla="*/ 120 h 151"/>
                <a:gd name="T28" fmla="*/ 0 w 248"/>
                <a:gd name="T29" fmla="*/ 143 h 151"/>
                <a:gd name="T30" fmla="*/ 0 w 248"/>
                <a:gd name="T31" fmla="*/ 151 h 151"/>
                <a:gd name="T32" fmla="*/ 8 w 248"/>
                <a:gd name="T33" fmla="*/ 151 h 151"/>
                <a:gd name="T34" fmla="*/ 32 w 248"/>
                <a:gd name="T35" fmla="*/ 143 h 151"/>
                <a:gd name="T36" fmla="*/ 48 w 248"/>
                <a:gd name="T37" fmla="*/ 143 h 151"/>
                <a:gd name="T38" fmla="*/ 88 w 248"/>
                <a:gd name="T39" fmla="*/ 120 h 151"/>
                <a:gd name="T40" fmla="*/ 88 w 248"/>
                <a:gd name="T41" fmla="*/ 120 h 151"/>
                <a:gd name="T42" fmla="*/ 96 w 248"/>
                <a:gd name="T43" fmla="*/ 88 h 151"/>
                <a:gd name="T44" fmla="*/ 112 w 248"/>
                <a:gd name="T45" fmla="*/ 80 h 151"/>
                <a:gd name="T46" fmla="*/ 152 w 248"/>
                <a:gd name="T47" fmla="*/ 64 h 151"/>
                <a:gd name="T48" fmla="*/ 184 w 248"/>
                <a:gd name="T49" fmla="*/ 56 h 151"/>
                <a:gd name="T50" fmla="*/ 192 w 248"/>
                <a:gd name="T51" fmla="*/ 40 h 151"/>
                <a:gd name="T52" fmla="*/ 200 w 248"/>
                <a:gd name="T53" fmla="*/ 40 h 151"/>
                <a:gd name="T54" fmla="*/ 208 w 248"/>
                <a:gd name="T55" fmla="*/ 16 h 151"/>
                <a:gd name="T56" fmla="*/ 240 w 248"/>
                <a:gd name="T57" fmla="*/ 16 h 151"/>
                <a:gd name="T58" fmla="*/ 240 w 248"/>
                <a:gd name="T59" fmla="*/ 0 h 151"/>
                <a:gd name="T60" fmla="*/ 248 w 248"/>
                <a:gd name="T6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8" h="151">
                  <a:moveTo>
                    <a:pt x="248" y="0"/>
                  </a:moveTo>
                  <a:lnTo>
                    <a:pt x="240" y="16"/>
                  </a:lnTo>
                  <a:lnTo>
                    <a:pt x="192" y="16"/>
                  </a:lnTo>
                  <a:lnTo>
                    <a:pt x="152" y="16"/>
                  </a:lnTo>
                  <a:lnTo>
                    <a:pt x="128" y="40"/>
                  </a:lnTo>
                  <a:lnTo>
                    <a:pt x="112" y="40"/>
                  </a:lnTo>
                  <a:lnTo>
                    <a:pt x="88" y="56"/>
                  </a:lnTo>
                  <a:lnTo>
                    <a:pt x="64" y="64"/>
                  </a:lnTo>
                  <a:lnTo>
                    <a:pt x="48" y="64"/>
                  </a:lnTo>
                  <a:lnTo>
                    <a:pt x="48" y="80"/>
                  </a:lnTo>
                  <a:lnTo>
                    <a:pt x="40" y="80"/>
                  </a:lnTo>
                  <a:lnTo>
                    <a:pt x="32" y="88"/>
                  </a:lnTo>
                  <a:lnTo>
                    <a:pt x="8" y="104"/>
                  </a:lnTo>
                  <a:lnTo>
                    <a:pt x="0" y="120"/>
                  </a:lnTo>
                  <a:lnTo>
                    <a:pt x="0" y="143"/>
                  </a:lnTo>
                  <a:lnTo>
                    <a:pt x="0" y="151"/>
                  </a:lnTo>
                  <a:lnTo>
                    <a:pt x="8" y="151"/>
                  </a:lnTo>
                  <a:lnTo>
                    <a:pt x="32" y="143"/>
                  </a:lnTo>
                  <a:lnTo>
                    <a:pt x="48" y="143"/>
                  </a:lnTo>
                  <a:lnTo>
                    <a:pt x="88" y="120"/>
                  </a:lnTo>
                  <a:lnTo>
                    <a:pt x="88" y="120"/>
                  </a:lnTo>
                  <a:lnTo>
                    <a:pt x="96" y="88"/>
                  </a:lnTo>
                  <a:lnTo>
                    <a:pt x="112" y="80"/>
                  </a:lnTo>
                  <a:lnTo>
                    <a:pt x="152" y="64"/>
                  </a:lnTo>
                  <a:lnTo>
                    <a:pt x="184" y="56"/>
                  </a:lnTo>
                  <a:lnTo>
                    <a:pt x="192" y="40"/>
                  </a:lnTo>
                  <a:lnTo>
                    <a:pt x="200" y="40"/>
                  </a:lnTo>
                  <a:lnTo>
                    <a:pt x="208" y="16"/>
                  </a:lnTo>
                  <a:lnTo>
                    <a:pt x="240" y="16"/>
                  </a:lnTo>
                  <a:lnTo>
                    <a:pt x="240" y="0"/>
                  </a:lnTo>
                  <a:lnTo>
                    <a:pt x="248"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5" name="Freeform 41"/>
            <p:cNvSpPr>
              <a:spLocks/>
            </p:cNvSpPr>
            <p:nvPr/>
          </p:nvSpPr>
          <p:spPr bwMode="auto">
            <a:xfrm>
              <a:off x="3979" y="3944"/>
              <a:ext cx="192" cy="72"/>
            </a:xfrm>
            <a:custGeom>
              <a:avLst/>
              <a:gdLst>
                <a:gd name="T0" fmla="*/ 192 w 192"/>
                <a:gd name="T1" fmla="*/ 0 h 72"/>
                <a:gd name="T2" fmla="*/ 184 w 192"/>
                <a:gd name="T3" fmla="*/ 0 h 72"/>
                <a:gd name="T4" fmla="*/ 168 w 192"/>
                <a:gd name="T5" fmla="*/ 8 h 72"/>
                <a:gd name="T6" fmla="*/ 144 w 192"/>
                <a:gd name="T7" fmla="*/ 24 h 72"/>
                <a:gd name="T8" fmla="*/ 112 w 192"/>
                <a:gd name="T9" fmla="*/ 32 h 72"/>
                <a:gd name="T10" fmla="*/ 80 w 192"/>
                <a:gd name="T11" fmla="*/ 32 h 72"/>
                <a:gd name="T12" fmla="*/ 48 w 192"/>
                <a:gd name="T13" fmla="*/ 32 h 72"/>
                <a:gd name="T14" fmla="*/ 24 w 192"/>
                <a:gd name="T15" fmla="*/ 48 h 72"/>
                <a:gd name="T16" fmla="*/ 8 w 192"/>
                <a:gd name="T17" fmla="*/ 64 h 72"/>
                <a:gd name="T18" fmla="*/ 0 w 192"/>
                <a:gd name="T19" fmla="*/ 72 h 72"/>
                <a:gd name="T20" fmla="*/ 8 w 192"/>
                <a:gd name="T21" fmla="*/ 72 h 72"/>
                <a:gd name="T22" fmla="*/ 24 w 192"/>
                <a:gd name="T23" fmla="*/ 72 h 72"/>
                <a:gd name="T24" fmla="*/ 48 w 192"/>
                <a:gd name="T25" fmla="*/ 72 h 72"/>
                <a:gd name="T26" fmla="*/ 64 w 192"/>
                <a:gd name="T27" fmla="*/ 72 h 72"/>
                <a:gd name="T28" fmla="*/ 88 w 192"/>
                <a:gd name="T29" fmla="*/ 72 h 72"/>
                <a:gd name="T30" fmla="*/ 136 w 192"/>
                <a:gd name="T31" fmla="*/ 64 h 72"/>
                <a:gd name="T32" fmla="*/ 168 w 192"/>
                <a:gd name="T33" fmla="*/ 48 h 72"/>
                <a:gd name="T34" fmla="*/ 192 w 192"/>
                <a:gd name="T35" fmla="*/ 32 h 72"/>
                <a:gd name="T36" fmla="*/ 192 w 192"/>
                <a:gd name="T37" fmla="*/ 8 h 72"/>
                <a:gd name="T38" fmla="*/ 192 w 192"/>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72">
                  <a:moveTo>
                    <a:pt x="192" y="0"/>
                  </a:moveTo>
                  <a:lnTo>
                    <a:pt x="184" y="0"/>
                  </a:lnTo>
                  <a:lnTo>
                    <a:pt x="168" y="8"/>
                  </a:lnTo>
                  <a:lnTo>
                    <a:pt x="144" y="24"/>
                  </a:lnTo>
                  <a:lnTo>
                    <a:pt x="112" y="32"/>
                  </a:lnTo>
                  <a:lnTo>
                    <a:pt x="80" y="32"/>
                  </a:lnTo>
                  <a:lnTo>
                    <a:pt x="48" y="32"/>
                  </a:lnTo>
                  <a:lnTo>
                    <a:pt x="24" y="48"/>
                  </a:lnTo>
                  <a:lnTo>
                    <a:pt x="8" y="64"/>
                  </a:lnTo>
                  <a:lnTo>
                    <a:pt x="0" y="72"/>
                  </a:lnTo>
                  <a:lnTo>
                    <a:pt x="8" y="72"/>
                  </a:lnTo>
                  <a:lnTo>
                    <a:pt x="24" y="72"/>
                  </a:lnTo>
                  <a:lnTo>
                    <a:pt x="48" y="72"/>
                  </a:lnTo>
                  <a:lnTo>
                    <a:pt x="64" y="72"/>
                  </a:lnTo>
                  <a:lnTo>
                    <a:pt x="88" y="72"/>
                  </a:lnTo>
                  <a:lnTo>
                    <a:pt x="136" y="64"/>
                  </a:lnTo>
                  <a:lnTo>
                    <a:pt x="168" y="48"/>
                  </a:lnTo>
                  <a:lnTo>
                    <a:pt x="192" y="32"/>
                  </a:lnTo>
                  <a:lnTo>
                    <a:pt x="192" y="8"/>
                  </a:lnTo>
                  <a:lnTo>
                    <a:pt x="192"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6" name="Freeform 42"/>
            <p:cNvSpPr>
              <a:spLocks/>
            </p:cNvSpPr>
            <p:nvPr/>
          </p:nvSpPr>
          <p:spPr bwMode="auto">
            <a:xfrm>
              <a:off x="3923" y="4047"/>
              <a:ext cx="128" cy="48"/>
            </a:xfrm>
            <a:custGeom>
              <a:avLst/>
              <a:gdLst>
                <a:gd name="T0" fmla="*/ 104 w 128"/>
                <a:gd name="T1" fmla="*/ 0 h 48"/>
                <a:gd name="T2" fmla="*/ 72 w 128"/>
                <a:gd name="T3" fmla="*/ 0 h 48"/>
                <a:gd name="T4" fmla="*/ 40 w 128"/>
                <a:gd name="T5" fmla="*/ 8 h 48"/>
                <a:gd name="T6" fmla="*/ 0 w 128"/>
                <a:gd name="T7" fmla="*/ 8 h 48"/>
                <a:gd name="T8" fmla="*/ 0 w 128"/>
                <a:gd name="T9" fmla="*/ 40 h 48"/>
                <a:gd name="T10" fmla="*/ 16 w 128"/>
                <a:gd name="T11" fmla="*/ 40 h 48"/>
                <a:gd name="T12" fmla="*/ 40 w 128"/>
                <a:gd name="T13" fmla="*/ 40 h 48"/>
                <a:gd name="T14" fmla="*/ 72 w 128"/>
                <a:gd name="T15" fmla="*/ 48 h 48"/>
                <a:gd name="T16" fmla="*/ 88 w 128"/>
                <a:gd name="T17" fmla="*/ 48 h 48"/>
                <a:gd name="T18" fmla="*/ 120 w 128"/>
                <a:gd name="T19" fmla="*/ 48 h 48"/>
                <a:gd name="T20" fmla="*/ 128 w 128"/>
                <a:gd name="T21" fmla="*/ 40 h 48"/>
                <a:gd name="T22" fmla="*/ 128 w 128"/>
                <a:gd name="T23" fmla="*/ 40 h 48"/>
                <a:gd name="T24" fmla="*/ 120 w 128"/>
                <a:gd name="T25" fmla="*/ 8 h 48"/>
                <a:gd name="T26" fmla="*/ 104 w 128"/>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48">
                  <a:moveTo>
                    <a:pt x="104" y="0"/>
                  </a:moveTo>
                  <a:lnTo>
                    <a:pt x="72" y="0"/>
                  </a:lnTo>
                  <a:lnTo>
                    <a:pt x="40" y="8"/>
                  </a:lnTo>
                  <a:lnTo>
                    <a:pt x="0" y="8"/>
                  </a:lnTo>
                  <a:lnTo>
                    <a:pt x="0" y="40"/>
                  </a:lnTo>
                  <a:lnTo>
                    <a:pt x="16" y="40"/>
                  </a:lnTo>
                  <a:lnTo>
                    <a:pt x="40" y="40"/>
                  </a:lnTo>
                  <a:lnTo>
                    <a:pt x="72" y="48"/>
                  </a:lnTo>
                  <a:lnTo>
                    <a:pt x="88" y="48"/>
                  </a:lnTo>
                  <a:lnTo>
                    <a:pt x="120" y="48"/>
                  </a:lnTo>
                  <a:lnTo>
                    <a:pt x="128" y="40"/>
                  </a:lnTo>
                  <a:lnTo>
                    <a:pt x="128" y="40"/>
                  </a:lnTo>
                  <a:lnTo>
                    <a:pt x="120" y="8"/>
                  </a:lnTo>
                  <a:lnTo>
                    <a:pt x="10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7" name="Freeform 43"/>
            <p:cNvSpPr>
              <a:spLocks/>
            </p:cNvSpPr>
            <p:nvPr/>
          </p:nvSpPr>
          <p:spPr bwMode="auto">
            <a:xfrm>
              <a:off x="4666" y="3289"/>
              <a:ext cx="647" cy="407"/>
            </a:xfrm>
            <a:custGeom>
              <a:avLst/>
              <a:gdLst>
                <a:gd name="T0" fmla="*/ 639 w 647"/>
                <a:gd name="T1" fmla="*/ 208 h 407"/>
                <a:gd name="T2" fmla="*/ 607 w 647"/>
                <a:gd name="T3" fmla="*/ 16 h 407"/>
                <a:gd name="T4" fmla="*/ 567 w 647"/>
                <a:gd name="T5" fmla="*/ 8 h 407"/>
                <a:gd name="T6" fmla="*/ 519 w 647"/>
                <a:gd name="T7" fmla="*/ 16 h 407"/>
                <a:gd name="T8" fmla="*/ 432 w 647"/>
                <a:gd name="T9" fmla="*/ 8 h 407"/>
                <a:gd name="T10" fmla="*/ 384 w 647"/>
                <a:gd name="T11" fmla="*/ 16 h 407"/>
                <a:gd name="T12" fmla="*/ 368 w 647"/>
                <a:gd name="T13" fmla="*/ 48 h 407"/>
                <a:gd name="T14" fmla="*/ 368 w 647"/>
                <a:gd name="T15" fmla="*/ 56 h 407"/>
                <a:gd name="T16" fmla="*/ 352 w 647"/>
                <a:gd name="T17" fmla="*/ 72 h 407"/>
                <a:gd name="T18" fmla="*/ 328 w 647"/>
                <a:gd name="T19" fmla="*/ 96 h 407"/>
                <a:gd name="T20" fmla="*/ 296 w 647"/>
                <a:gd name="T21" fmla="*/ 128 h 407"/>
                <a:gd name="T22" fmla="*/ 288 w 647"/>
                <a:gd name="T23" fmla="*/ 144 h 407"/>
                <a:gd name="T24" fmla="*/ 264 w 647"/>
                <a:gd name="T25" fmla="*/ 176 h 407"/>
                <a:gd name="T26" fmla="*/ 248 w 647"/>
                <a:gd name="T27" fmla="*/ 176 h 407"/>
                <a:gd name="T28" fmla="*/ 224 w 647"/>
                <a:gd name="T29" fmla="*/ 136 h 407"/>
                <a:gd name="T30" fmla="*/ 184 w 647"/>
                <a:gd name="T31" fmla="*/ 112 h 407"/>
                <a:gd name="T32" fmla="*/ 184 w 647"/>
                <a:gd name="T33" fmla="*/ 96 h 407"/>
                <a:gd name="T34" fmla="*/ 184 w 647"/>
                <a:gd name="T35" fmla="*/ 56 h 407"/>
                <a:gd name="T36" fmla="*/ 160 w 647"/>
                <a:gd name="T37" fmla="*/ 48 h 407"/>
                <a:gd name="T38" fmla="*/ 128 w 647"/>
                <a:gd name="T39" fmla="*/ 56 h 407"/>
                <a:gd name="T40" fmla="*/ 96 w 647"/>
                <a:gd name="T41" fmla="*/ 56 h 407"/>
                <a:gd name="T42" fmla="*/ 80 w 647"/>
                <a:gd name="T43" fmla="*/ 56 h 407"/>
                <a:gd name="T44" fmla="*/ 48 w 647"/>
                <a:gd name="T45" fmla="*/ 72 h 407"/>
                <a:gd name="T46" fmla="*/ 8 w 647"/>
                <a:gd name="T47" fmla="*/ 112 h 407"/>
                <a:gd name="T48" fmla="*/ 0 w 647"/>
                <a:gd name="T49" fmla="*/ 144 h 407"/>
                <a:gd name="T50" fmla="*/ 64 w 647"/>
                <a:gd name="T51" fmla="*/ 144 h 407"/>
                <a:gd name="T52" fmla="*/ 80 w 647"/>
                <a:gd name="T53" fmla="*/ 176 h 407"/>
                <a:gd name="T54" fmla="*/ 120 w 647"/>
                <a:gd name="T55" fmla="*/ 144 h 407"/>
                <a:gd name="T56" fmla="*/ 168 w 647"/>
                <a:gd name="T57" fmla="*/ 128 h 407"/>
                <a:gd name="T58" fmla="*/ 184 w 647"/>
                <a:gd name="T59" fmla="*/ 144 h 407"/>
                <a:gd name="T60" fmla="*/ 160 w 647"/>
                <a:gd name="T61" fmla="*/ 176 h 407"/>
                <a:gd name="T62" fmla="*/ 128 w 647"/>
                <a:gd name="T63" fmla="*/ 176 h 407"/>
                <a:gd name="T64" fmla="*/ 104 w 647"/>
                <a:gd name="T65" fmla="*/ 192 h 407"/>
                <a:gd name="T66" fmla="*/ 80 w 647"/>
                <a:gd name="T67" fmla="*/ 208 h 407"/>
                <a:gd name="T68" fmla="*/ 64 w 647"/>
                <a:gd name="T69" fmla="*/ 224 h 407"/>
                <a:gd name="T70" fmla="*/ 96 w 647"/>
                <a:gd name="T71" fmla="*/ 232 h 407"/>
                <a:gd name="T72" fmla="*/ 120 w 647"/>
                <a:gd name="T73" fmla="*/ 232 h 407"/>
                <a:gd name="T74" fmla="*/ 128 w 647"/>
                <a:gd name="T75" fmla="*/ 263 h 407"/>
                <a:gd name="T76" fmla="*/ 160 w 647"/>
                <a:gd name="T77" fmla="*/ 232 h 407"/>
                <a:gd name="T78" fmla="*/ 168 w 647"/>
                <a:gd name="T79" fmla="*/ 208 h 407"/>
                <a:gd name="T80" fmla="*/ 184 w 647"/>
                <a:gd name="T81" fmla="*/ 224 h 407"/>
                <a:gd name="T82" fmla="*/ 216 w 647"/>
                <a:gd name="T83" fmla="*/ 232 h 407"/>
                <a:gd name="T84" fmla="*/ 224 w 647"/>
                <a:gd name="T85" fmla="*/ 232 h 407"/>
                <a:gd name="T86" fmla="*/ 288 w 647"/>
                <a:gd name="T87" fmla="*/ 232 h 407"/>
                <a:gd name="T88" fmla="*/ 360 w 647"/>
                <a:gd name="T89" fmla="*/ 232 h 407"/>
                <a:gd name="T90" fmla="*/ 384 w 647"/>
                <a:gd name="T91" fmla="*/ 232 h 407"/>
                <a:gd name="T92" fmla="*/ 424 w 647"/>
                <a:gd name="T93" fmla="*/ 232 h 407"/>
                <a:gd name="T94" fmla="*/ 448 w 647"/>
                <a:gd name="T95" fmla="*/ 232 h 407"/>
                <a:gd name="T96" fmla="*/ 471 w 647"/>
                <a:gd name="T97" fmla="*/ 263 h 407"/>
                <a:gd name="T98" fmla="*/ 471 w 647"/>
                <a:gd name="T99" fmla="*/ 287 h 407"/>
                <a:gd name="T100" fmla="*/ 511 w 647"/>
                <a:gd name="T101" fmla="*/ 311 h 407"/>
                <a:gd name="T102" fmla="*/ 511 w 647"/>
                <a:gd name="T103" fmla="*/ 327 h 407"/>
                <a:gd name="T104" fmla="*/ 471 w 647"/>
                <a:gd name="T105" fmla="*/ 351 h 407"/>
                <a:gd name="T106" fmla="*/ 448 w 647"/>
                <a:gd name="T107" fmla="*/ 367 h 407"/>
                <a:gd name="T108" fmla="*/ 448 w 647"/>
                <a:gd name="T109" fmla="*/ 407 h 407"/>
                <a:gd name="T110" fmla="*/ 471 w 647"/>
                <a:gd name="T111" fmla="*/ 407 h 407"/>
                <a:gd name="T112" fmla="*/ 511 w 647"/>
                <a:gd name="T113" fmla="*/ 391 h 407"/>
                <a:gd name="T114" fmla="*/ 551 w 647"/>
                <a:gd name="T115" fmla="*/ 359 h 407"/>
                <a:gd name="T116" fmla="*/ 591 w 647"/>
                <a:gd name="T117" fmla="*/ 351 h 407"/>
                <a:gd name="T118" fmla="*/ 639 w 647"/>
                <a:gd name="T119" fmla="*/ 239 h 407"/>
                <a:gd name="T120" fmla="*/ 615 w 647"/>
                <a:gd name="T121" fmla="*/ 23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 h="407">
                  <a:moveTo>
                    <a:pt x="615" y="232"/>
                  </a:moveTo>
                  <a:lnTo>
                    <a:pt x="639" y="208"/>
                  </a:lnTo>
                  <a:lnTo>
                    <a:pt x="615" y="48"/>
                  </a:lnTo>
                  <a:lnTo>
                    <a:pt x="607" y="16"/>
                  </a:lnTo>
                  <a:lnTo>
                    <a:pt x="567" y="0"/>
                  </a:lnTo>
                  <a:lnTo>
                    <a:pt x="567" y="8"/>
                  </a:lnTo>
                  <a:lnTo>
                    <a:pt x="551" y="16"/>
                  </a:lnTo>
                  <a:lnTo>
                    <a:pt x="519" y="16"/>
                  </a:lnTo>
                  <a:lnTo>
                    <a:pt x="487" y="8"/>
                  </a:lnTo>
                  <a:lnTo>
                    <a:pt x="432" y="8"/>
                  </a:lnTo>
                  <a:lnTo>
                    <a:pt x="424" y="8"/>
                  </a:lnTo>
                  <a:lnTo>
                    <a:pt x="384" y="16"/>
                  </a:lnTo>
                  <a:lnTo>
                    <a:pt x="368" y="40"/>
                  </a:lnTo>
                  <a:lnTo>
                    <a:pt x="368" y="48"/>
                  </a:lnTo>
                  <a:lnTo>
                    <a:pt x="384" y="56"/>
                  </a:lnTo>
                  <a:lnTo>
                    <a:pt x="368" y="56"/>
                  </a:lnTo>
                  <a:lnTo>
                    <a:pt x="360" y="56"/>
                  </a:lnTo>
                  <a:lnTo>
                    <a:pt x="352" y="72"/>
                  </a:lnTo>
                  <a:lnTo>
                    <a:pt x="328" y="72"/>
                  </a:lnTo>
                  <a:lnTo>
                    <a:pt x="328" y="96"/>
                  </a:lnTo>
                  <a:lnTo>
                    <a:pt x="312" y="112"/>
                  </a:lnTo>
                  <a:lnTo>
                    <a:pt x="296" y="128"/>
                  </a:lnTo>
                  <a:lnTo>
                    <a:pt x="296" y="144"/>
                  </a:lnTo>
                  <a:lnTo>
                    <a:pt x="288" y="144"/>
                  </a:lnTo>
                  <a:lnTo>
                    <a:pt x="280" y="176"/>
                  </a:lnTo>
                  <a:lnTo>
                    <a:pt x="264" y="176"/>
                  </a:lnTo>
                  <a:lnTo>
                    <a:pt x="248" y="184"/>
                  </a:lnTo>
                  <a:lnTo>
                    <a:pt x="248" y="176"/>
                  </a:lnTo>
                  <a:lnTo>
                    <a:pt x="224" y="176"/>
                  </a:lnTo>
                  <a:lnTo>
                    <a:pt x="224" y="136"/>
                  </a:lnTo>
                  <a:lnTo>
                    <a:pt x="224" y="176"/>
                  </a:lnTo>
                  <a:lnTo>
                    <a:pt x="184" y="112"/>
                  </a:lnTo>
                  <a:lnTo>
                    <a:pt x="184" y="104"/>
                  </a:lnTo>
                  <a:lnTo>
                    <a:pt x="184" y="96"/>
                  </a:lnTo>
                  <a:lnTo>
                    <a:pt x="184" y="72"/>
                  </a:lnTo>
                  <a:lnTo>
                    <a:pt x="184" y="56"/>
                  </a:lnTo>
                  <a:lnTo>
                    <a:pt x="168" y="48"/>
                  </a:lnTo>
                  <a:lnTo>
                    <a:pt x="160" y="48"/>
                  </a:lnTo>
                  <a:lnTo>
                    <a:pt x="136" y="48"/>
                  </a:lnTo>
                  <a:lnTo>
                    <a:pt x="128" y="56"/>
                  </a:lnTo>
                  <a:lnTo>
                    <a:pt x="120" y="56"/>
                  </a:lnTo>
                  <a:lnTo>
                    <a:pt x="96" y="56"/>
                  </a:lnTo>
                  <a:lnTo>
                    <a:pt x="80" y="48"/>
                  </a:lnTo>
                  <a:lnTo>
                    <a:pt x="80" y="56"/>
                  </a:lnTo>
                  <a:lnTo>
                    <a:pt x="64" y="56"/>
                  </a:lnTo>
                  <a:lnTo>
                    <a:pt x="48" y="72"/>
                  </a:lnTo>
                  <a:lnTo>
                    <a:pt x="40" y="96"/>
                  </a:lnTo>
                  <a:lnTo>
                    <a:pt x="8" y="112"/>
                  </a:lnTo>
                  <a:lnTo>
                    <a:pt x="8" y="128"/>
                  </a:lnTo>
                  <a:lnTo>
                    <a:pt x="0" y="144"/>
                  </a:lnTo>
                  <a:lnTo>
                    <a:pt x="24" y="136"/>
                  </a:lnTo>
                  <a:lnTo>
                    <a:pt x="64" y="144"/>
                  </a:lnTo>
                  <a:lnTo>
                    <a:pt x="48" y="176"/>
                  </a:lnTo>
                  <a:lnTo>
                    <a:pt x="80" y="176"/>
                  </a:lnTo>
                  <a:lnTo>
                    <a:pt x="96" y="176"/>
                  </a:lnTo>
                  <a:lnTo>
                    <a:pt x="120" y="144"/>
                  </a:lnTo>
                  <a:lnTo>
                    <a:pt x="136" y="136"/>
                  </a:lnTo>
                  <a:lnTo>
                    <a:pt x="168" y="128"/>
                  </a:lnTo>
                  <a:lnTo>
                    <a:pt x="184" y="136"/>
                  </a:lnTo>
                  <a:lnTo>
                    <a:pt x="184" y="144"/>
                  </a:lnTo>
                  <a:lnTo>
                    <a:pt x="168" y="176"/>
                  </a:lnTo>
                  <a:lnTo>
                    <a:pt x="160" y="176"/>
                  </a:lnTo>
                  <a:lnTo>
                    <a:pt x="128" y="176"/>
                  </a:lnTo>
                  <a:lnTo>
                    <a:pt x="128" y="176"/>
                  </a:lnTo>
                  <a:lnTo>
                    <a:pt x="120" y="184"/>
                  </a:lnTo>
                  <a:lnTo>
                    <a:pt x="104" y="192"/>
                  </a:lnTo>
                  <a:lnTo>
                    <a:pt x="96" y="192"/>
                  </a:lnTo>
                  <a:lnTo>
                    <a:pt x="80" y="208"/>
                  </a:lnTo>
                  <a:lnTo>
                    <a:pt x="64" y="208"/>
                  </a:lnTo>
                  <a:lnTo>
                    <a:pt x="64" y="224"/>
                  </a:lnTo>
                  <a:lnTo>
                    <a:pt x="80" y="224"/>
                  </a:lnTo>
                  <a:lnTo>
                    <a:pt x="96" y="232"/>
                  </a:lnTo>
                  <a:lnTo>
                    <a:pt x="104" y="232"/>
                  </a:lnTo>
                  <a:lnTo>
                    <a:pt x="120" y="232"/>
                  </a:lnTo>
                  <a:lnTo>
                    <a:pt x="120" y="239"/>
                  </a:lnTo>
                  <a:lnTo>
                    <a:pt x="128" y="263"/>
                  </a:lnTo>
                  <a:lnTo>
                    <a:pt x="160" y="239"/>
                  </a:lnTo>
                  <a:lnTo>
                    <a:pt x="160" y="232"/>
                  </a:lnTo>
                  <a:lnTo>
                    <a:pt x="160" y="224"/>
                  </a:lnTo>
                  <a:lnTo>
                    <a:pt x="168" y="208"/>
                  </a:lnTo>
                  <a:lnTo>
                    <a:pt x="168" y="192"/>
                  </a:lnTo>
                  <a:lnTo>
                    <a:pt x="184" y="224"/>
                  </a:lnTo>
                  <a:lnTo>
                    <a:pt x="184" y="232"/>
                  </a:lnTo>
                  <a:lnTo>
                    <a:pt x="216" y="232"/>
                  </a:lnTo>
                  <a:lnTo>
                    <a:pt x="224" y="232"/>
                  </a:lnTo>
                  <a:lnTo>
                    <a:pt x="224" y="232"/>
                  </a:lnTo>
                  <a:lnTo>
                    <a:pt x="264" y="232"/>
                  </a:lnTo>
                  <a:lnTo>
                    <a:pt x="288" y="232"/>
                  </a:lnTo>
                  <a:lnTo>
                    <a:pt x="328" y="232"/>
                  </a:lnTo>
                  <a:lnTo>
                    <a:pt x="360" y="232"/>
                  </a:lnTo>
                  <a:lnTo>
                    <a:pt x="368" y="232"/>
                  </a:lnTo>
                  <a:lnTo>
                    <a:pt x="384" y="232"/>
                  </a:lnTo>
                  <a:lnTo>
                    <a:pt x="424" y="232"/>
                  </a:lnTo>
                  <a:lnTo>
                    <a:pt x="424" y="232"/>
                  </a:lnTo>
                  <a:lnTo>
                    <a:pt x="432" y="232"/>
                  </a:lnTo>
                  <a:lnTo>
                    <a:pt x="448" y="232"/>
                  </a:lnTo>
                  <a:lnTo>
                    <a:pt x="456" y="239"/>
                  </a:lnTo>
                  <a:lnTo>
                    <a:pt x="471" y="263"/>
                  </a:lnTo>
                  <a:lnTo>
                    <a:pt x="471" y="271"/>
                  </a:lnTo>
                  <a:lnTo>
                    <a:pt x="471" y="287"/>
                  </a:lnTo>
                  <a:lnTo>
                    <a:pt x="511" y="295"/>
                  </a:lnTo>
                  <a:lnTo>
                    <a:pt x="511" y="311"/>
                  </a:lnTo>
                  <a:lnTo>
                    <a:pt x="511" y="327"/>
                  </a:lnTo>
                  <a:lnTo>
                    <a:pt x="511" y="327"/>
                  </a:lnTo>
                  <a:lnTo>
                    <a:pt x="487" y="327"/>
                  </a:lnTo>
                  <a:lnTo>
                    <a:pt x="471" y="351"/>
                  </a:lnTo>
                  <a:lnTo>
                    <a:pt x="456" y="359"/>
                  </a:lnTo>
                  <a:lnTo>
                    <a:pt x="448" y="367"/>
                  </a:lnTo>
                  <a:lnTo>
                    <a:pt x="448" y="399"/>
                  </a:lnTo>
                  <a:lnTo>
                    <a:pt x="448" y="407"/>
                  </a:lnTo>
                  <a:lnTo>
                    <a:pt x="456" y="407"/>
                  </a:lnTo>
                  <a:lnTo>
                    <a:pt x="471" y="407"/>
                  </a:lnTo>
                  <a:lnTo>
                    <a:pt x="511" y="391"/>
                  </a:lnTo>
                  <a:lnTo>
                    <a:pt x="511" y="391"/>
                  </a:lnTo>
                  <a:lnTo>
                    <a:pt x="543" y="367"/>
                  </a:lnTo>
                  <a:lnTo>
                    <a:pt x="551" y="359"/>
                  </a:lnTo>
                  <a:lnTo>
                    <a:pt x="567" y="351"/>
                  </a:lnTo>
                  <a:lnTo>
                    <a:pt x="591" y="351"/>
                  </a:lnTo>
                  <a:lnTo>
                    <a:pt x="647" y="391"/>
                  </a:lnTo>
                  <a:lnTo>
                    <a:pt x="639" y="239"/>
                  </a:lnTo>
                  <a:lnTo>
                    <a:pt x="615" y="232"/>
                  </a:lnTo>
                  <a:lnTo>
                    <a:pt x="615" y="232"/>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68" name="Freeform 44"/>
            <p:cNvSpPr>
              <a:spLocks/>
            </p:cNvSpPr>
            <p:nvPr/>
          </p:nvSpPr>
          <p:spPr bwMode="auto">
            <a:xfrm>
              <a:off x="5273" y="3313"/>
              <a:ext cx="104" cy="367"/>
            </a:xfrm>
            <a:custGeom>
              <a:avLst/>
              <a:gdLst>
                <a:gd name="T0" fmla="*/ 0 w 104"/>
                <a:gd name="T1" fmla="*/ 0 h 367"/>
                <a:gd name="T2" fmla="*/ 8 w 104"/>
                <a:gd name="T3" fmla="*/ 40 h 367"/>
                <a:gd name="T4" fmla="*/ 32 w 104"/>
                <a:gd name="T5" fmla="*/ 184 h 367"/>
                <a:gd name="T6" fmla="*/ 8 w 104"/>
                <a:gd name="T7" fmla="*/ 200 h 367"/>
                <a:gd name="T8" fmla="*/ 32 w 104"/>
                <a:gd name="T9" fmla="*/ 239 h 367"/>
                <a:gd name="T10" fmla="*/ 40 w 104"/>
                <a:gd name="T11" fmla="*/ 367 h 367"/>
                <a:gd name="T12" fmla="*/ 80 w 104"/>
                <a:gd name="T13" fmla="*/ 351 h 367"/>
                <a:gd name="T14" fmla="*/ 104 w 104"/>
                <a:gd name="T15" fmla="*/ 351 h 367"/>
                <a:gd name="T16" fmla="*/ 104 w 104"/>
                <a:gd name="T17" fmla="*/ 0 h 367"/>
                <a:gd name="T18" fmla="*/ 56 w 104"/>
                <a:gd name="T19" fmla="*/ 0 h 367"/>
                <a:gd name="T20" fmla="*/ 0 w 104"/>
                <a:gd name="T2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367">
                  <a:moveTo>
                    <a:pt x="0" y="0"/>
                  </a:moveTo>
                  <a:lnTo>
                    <a:pt x="8" y="40"/>
                  </a:lnTo>
                  <a:lnTo>
                    <a:pt x="32" y="184"/>
                  </a:lnTo>
                  <a:lnTo>
                    <a:pt x="8" y="200"/>
                  </a:lnTo>
                  <a:lnTo>
                    <a:pt x="32" y="239"/>
                  </a:lnTo>
                  <a:lnTo>
                    <a:pt x="40" y="367"/>
                  </a:lnTo>
                  <a:lnTo>
                    <a:pt x="80" y="351"/>
                  </a:lnTo>
                  <a:lnTo>
                    <a:pt x="104" y="351"/>
                  </a:lnTo>
                  <a:lnTo>
                    <a:pt x="104" y="0"/>
                  </a:lnTo>
                  <a:lnTo>
                    <a:pt x="56" y="0"/>
                  </a:lnTo>
                  <a:lnTo>
                    <a:pt x="0" y="0"/>
                  </a:lnTo>
                  <a:close/>
                </a:path>
              </a:pathLst>
            </a:custGeom>
            <a:solidFill>
              <a:srgbClr val="007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3469" name="Freeform 45"/>
            <p:cNvSpPr>
              <a:spLocks/>
            </p:cNvSpPr>
            <p:nvPr/>
          </p:nvSpPr>
          <p:spPr bwMode="auto">
            <a:xfrm>
              <a:off x="5241" y="3313"/>
              <a:ext cx="128" cy="367"/>
            </a:xfrm>
            <a:custGeom>
              <a:avLst/>
              <a:gdLst>
                <a:gd name="T0" fmla="*/ 0 w 128"/>
                <a:gd name="T1" fmla="*/ 0 h 367"/>
                <a:gd name="T2" fmla="*/ 32 w 128"/>
                <a:gd name="T3" fmla="*/ 40 h 367"/>
                <a:gd name="T4" fmla="*/ 40 w 128"/>
                <a:gd name="T5" fmla="*/ 184 h 367"/>
                <a:gd name="T6" fmla="*/ 32 w 128"/>
                <a:gd name="T7" fmla="*/ 208 h 367"/>
                <a:gd name="T8" fmla="*/ 40 w 128"/>
                <a:gd name="T9" fmla="*/ 223 h 367"/>
                <a:gd name="T10" fmla="*/ 56 w 128"/>
                <a:gd name="T11" fmla="*/ 367 h 367"/>
                <a:gd name="T12" fmla="*/ 104 w 128"/>
                <a:gd name="T13" fmla="*/ 351 h 367"/>
                <a:gd name="T14" fmla="*/ 128 w 128"/>
                <a:gd name="T15" fmla="*/ 351 h 367"/>
                <a:gd name="T16" fmla="*/ 128 w 128"/>
                <a:gd name="T17" fmla="*/ 0 h 367"/>
                <a:gd name="T18" fmla="*/ 64 w 128"/>
                <a:gd name="T19" fmla="*/ 0 h 367"/>
                <a:gd name="T20" fmla="*/ 0 w 128"/>
                <a:gd name="T2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67">
                  <a:moveTo>
                    <a:pt x="0" y="0"/>
                  </a:moveTo>
                  <a:lnTo>
                    <a:pt x="32" y="40"/>
                  </a:lnTo>
                  <a:lnTo>
                    <a:pt x="40" y="184"/>
                  </a:lnTo>
                  <a:lnTo>
                    <a:pt x="32" y="208"/>
                  </a:lnTo>
                  <a:lnTo>
                    <a:pt x="40" y="223"/>
                  </a:lnTo>
                  <a:lnTo>
                    <a:pt x="56" y="367"/>
                  </a:lnTo>
                  <a:lnTo>
                    <a:pt x="104" y="351"/>
                  </a:lnTo>
                  <a:lnTo>
                    <a:pt x="128" y="351"/>
                  </a:lnTo>
                  <a:lnTo>
                    <a:pt x="128" y="0"/>
                  </a:lnTo>
                  <a:lnTo>
                    <a:pt x="64" y="0"/>
                  </a:lnTo>
                  <a:lnTo>
                    <a:pt x="0"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0" name="Freeform 46"/>
            <p:cNvSpPr>
              <a:spLocks/>
            </p:cNvSpPr>
            <p:nvPr/>
          </p:nvSpPr>
          <p:spPr bwMode="auto">
            <a:xfrm>
              <a:off x="3284" y="3241"/>
              <a:ext cx="615" cy="383"/>
            </a:xfrm>
            <a:custGeom>
              <a:avLst/>
              <a:gdLst>
                <a:gd name="T0" fmla="*/ 144 w 615"/>
                <a:gd name="T1" fmla="*/ 383 h 383"/>
                <a:gd name="T2" fmla="*/ 200 w 615"/>
                <a:gd name="T3" fmla="*/ 343 h 383"/>
                <a:gd name="T4" fmla="*/ 296 w 615"/>
                <a:gd name="T5" fmla="*/ 327 h 383"/>
                <a:gd name="T6" fmla="*/ 304 w 615"/>
                <a:gd name="T7" fmla="*/ 303 h 383"/>
                <a:gd name="T8" fmla="*/ 344 w 615"/>
                <a:gd name="T9" fmla="*/ 256 h 383"/>
                <a:gd name="T10" fmla="*/ 376 w 615"/>
                <a:gd name="T11" fmla="*/ 216 h 383"/>
                <a:gd name="T12" fmla="*/ 384 w 615"/>
                <a:gd name="T13" fmla="*/ 208 h 383"/>
                <a:gd name="T14" fmla="*/ 392 w 615"/>
                <a:gd name="T15" fmla="*/ 176 h 383"/>
                <a:gd name="T16" fmla="*/ 400 w 615"/>
                <a:gd name="T17" fmla="*/ 160 h 383"/>
                <a:gd name="T18" fmla="*/ 416 w 615"/>
                <a:gd name="T19" fmla="*/ 160 h 383"/>
                <a:gd name="T20" fmla="*/ 432 w 615"/>
                <a:gd name="T21" fmla="*/ 152 h 383"/>
                <a:gd name="T22" fmla="*/ 520 w 615"/>
                <a:gd name="T23" fmla="*/ 128 h 383"/>
                <a:gd name="T24" fmla="*/ 536 w 615"/>
                <a:gd name="T25" fmla="*/ 112 h 383"/>
                <a:gd name="T26" fmla="*/ 552 w 615"/>
                <a:gd name="T27" fmla="*/ 112 h 383"/>
                <a:gd name="T28" fmla="*/ 560 w 615"/>
                <a:gd name="T29" fmla="*/ 104 h 383"/>
                <a:gd name="T30" fmla="*/ 544 w 615"/>
                <a:gd name="T31" fmla="*/ 104 h 383"/>
                <a:gd name="T32" fmla="*/ 536 w 615"/>
                <a:gd name="T33" fmla="*/ 88 h 383"/>
                <a:gd name="T34" fmla="*/ 575 w 615"/>
                <a:gd name="T35" fmla="*/ 64 h 383"/>
                <a:gd name="T36" fmla="*/ 599 w 615"/>
                <a:gd name="T37" fmla="*/ 64 h 383"/>
                <a:gd name="T38" fmla="*/ 607 w 615"/>
                <a:gd name="T39" fmla="*/ 48 h 383"/>
                <a:gd name="T40" fmla="*/ 575 w 615"/>
                <a:gd name="T41" fmla="*/ 40 h 383"/>
                <a:gd name="T42" fmla="*/ 560 w 615"/>
                <a:gd name="T43" fmla="*/ 32 h 383"/>
                <a:gd name="T44" fmla="*/ 528 w 615"/>
                <a:gd name="T45" fmla="*/ 32 h 383"/>
                <a:gd name="T46" fmla="*/ 504 w 615"/>
                <a:gd name="T47" fmla="*/ 32 h 383"/>
                <a:gd name="T48" fmla="*/ 496 w 615"/>
                <a:gd name="T49" fmla="*/ 32 h 383"/>
                <a:gd name="T50" fmla="*/ 488 w 615"/>
                <a:gd name="T51" fmla="*/ 16 h 383"/>
                <a:gd name="T52" fmla="*/ 480 w 615"/>
                <a:gd name="T53" fmla="*/ 0 h 383"/>
                <a:gd name="T54" fmla="*/ 464 w 615"/>
                <a:gd name="T55" fmla="*/ 0 h 383"/>
                <a:gd name="T56" fmla="*/ 440 w 615"/>
                <a:gd name="T57" fmla="*/ 8 h 383"/>
                <a:gd name="T58" fmla="*/ 400 w 615"/>
                <a:gd name="T59" fmla="*/ 40 h 383"/>
                <a:gd name="T60" fmla="*/ 384 w 615"/>
                <a:gd name="T61" fmla="*/ 80 h 383"/>
                <a:gd name="T62" fmla="*/ 360 w 615"/>
                <a:gd name="T63" fmla="*/ 112 h 383"/>
                <a:gd name="T64" fmla="*/ 360 w 615"/>
                <a:gd name="T65" fmla="*/ 136 h 383"/>
                <a:gd name="T66" fmla="*/ 360 w 615"/>
                <a:gd name="T67" fmla="*/ 144 h 383"/>
                <a:gd name="T68" fmla="*/ 352 w 615"/>
                <a:gd name="T69" fmla="*/ 160 h 383"/>
                <a:gd name="T70" fmla="*/ 336 w 615"/>
                <a:gd name="T71" fmla="*/ 144 h 383"/>
                <a:gd name="T72" fmla="*/ 320 w 615"/>
                <a:gd name="T73" fmla="*/ 168 h 383"/>
                <a:gd name="T74" fmla="*/ 296 w 615"/>
                <a:gd name="T75" fmla="*/ 176 h 383"/>
                <a:gd name="T76" fmla="*/ 264 w 615"/>
                <a:gd name="T77" fmla="*/ 168 h 383"/>
                <a:gd name="T78" fmla="*/ 264 w 615"/>
                <a:gd name="T79" fmla="*/ 192 h 383"/>
                <a:gd name="T80" fmla="*/ 248 w 615"/>
                <a:gd name="T81" fmla="*/ 208 h 383"/>
                <a:gd name="T82" fmla="*/ 224 w 615"/>
                <a:gd name="T83" fmla="*/ 224 h 383"/>
                <a:gd name="T84" fmla="*/ 216 w 615"/>
                <a:gd name="T85" fmla="*/ 240 h 383"/>
                <a:gd name="T86" fmla="*/ 192 w 615"/>
                <a:gd name="T87" fmla="*/ 256 h 383"/>
                <a:gd name="T88" fmla="*/ 176 w 615"/>
                <a:gd name="T89" fmla="*/ 272 h 383"/>
                <a:gd name="T90" fmla="*/ 160 w 615"/>
                <a:gd name="T91" fmla="*/ 272 h 383"/>
                <a:gd name="T92" fmla="*/ 120 w 615"/>
                <a:gd name="T93" fmla="*/ 280 h 383"/>
                <a:gd name="T94" fmla="*/ 104 w 615"/>
                <a:gd name="T95" fmla="*/ 295 h 383"/>
                <a:gd name="T96" fmla="*/ 104 w 615"/>
                <a:gd name="T97" fmla="*/ 319 h 383"/>
                <a:gd name="T98" fmla="*/ 104 w 615"/>
                <a:gd name="T99" fmla="*/ 343 h 383"/>
                <a:gd name="T100" fmla="*/ 80 w 615"/>
                <a:gd name="T101" fmla="*/ 351 h 383"/>
                <a:gd name="T102" fmla="*/ 56 w 615"/>
                <a:gd name="T103" fmla="*/ 343 h 383"/>
                <a:gd name="T104" fmla="*/ 8 w 615"/>
                <a:gd name="T105" fmla="*/ 327 h 383"/>
                <a:gd name="T106" fmla="*/ 16 w 615"/>
                <a:gd name="T107" fmla="*/ 367 h 383"/>
                <a:gd name="T108" fmla="*/ 24 w 615"/>
                <a:gd name="T109" fmla="*/ 375 h 383"/>
                <a:gd name="T110" fmla="*/ 56 w 615"/>
                <a:gd name="T111"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5" h="383">
                  <a:moveTo>
                    <a:pt x="56" y="383"/>
                  </a:moveTo>
                  <a:lnTo>
                    <a:pt x="56" y="383"/>
                  </a:lnTo>
                  <a:lnTo>
                    <a:pt x="72" y="383"/>
                  </a:lnTo>
                  <a:lnTo>
                    <a:pt x="96" y="383"/>
                  </a:lnTo>
                  <a:lnTo>
                    <a:pt x="128" y="383"/>
                  </a:lnTo>
                  <a:lnTo>
                    <a:pt x="144" y="383"/>
                  </a:lnTo>
                  <a:lnTo>
                    <a:pt x="144" y="383"/>
                  </a:lnTo>
                  <a:lnTo>
                    <a:pt x="144" y="383"/>
                  </a:lnTo>
                  <a:lnTo>
                    <a:pt x="152" y="375"/>
                  </a:lnTo>
                  <a:lnTo>
                    <a:pt x="168" y="367"/>
                  </a:lnTo>
                  <a:lnTo>
                    <a:pt x="176" y="351"/>
                  </a:lnTo>
                  <a:lnTo>
                    <a:pt x="184" y="343"/>
                  </a:lnTo>
                  <a:lnTo>
                    <a:pt x="184" y="343"/>
                  </a:lnTo>
                  <a:lnTo>
                    <a:pt x="184" y="343"/>
                  </a:lnTo>
                  <a:lnTo>
                    <a:pt x="192" y="343"/>
                  </a:lnTo>
                  <a:lnTo>
                    <a:pt x="200" y="343"/>
                  </a:lnTo>
                  <a:lnTo>
                    <a:pt x="208" y="335"/>
                  </a:lnTo>
                  <a:lnTo>
                    <a:pt x="224" y="335"/>
                  </a:lnTo>
                  <a:lnTo>
                    <a:pt x="240" y="335"/>
                  </a:lnTo>
                  <a:lnTo>
                    <a:pt x="256" y="335"/>
                  </a:lnTo>
                  <a:lnTo>
                    <a:pt x="272" y="335"/>
                  </a:lnTo>
                  <a:lnTo>
                    <a:pt x="280" y="327"/>
                  </a:lnTo>
                  <a:lnTo>
                    <a:pt x="288" y="327"/>
                  </a:lnTo>
                  <a:lnTo>
                    <a:pt x="296" y="327"/>
                  </a:lnTo>
                  <a:lnTo>
                    <a:pt x="296" y="327"/>
                  </a:lnTo>
                  <a:lnTo>
                    <a:pt x="296" y="327"/>
                  </a:lnTo>
                  <a:lnTo>
                    <a:pt x="296" y="327"/>
                  </a:lnTo>
                  <a:lnTo>
                    <a:pt x="296" y="319"/>
                  </a:lnTo>
                  <a:lnTo>
                    <a:pt x="304" y="311"/>
                  </a:lnTo>
                  <a:lnTo>
                    <a:pt x="304" y="303"/>
                  </a:lnTo>
                  <a:lnTo>
                    <a:pt x="304" y="303"/>
                  </a:lnTo>
                  <a:lnTo>
                    <a:pt x="304" y="303"/>
                  </a:lnTo>
                  <a:lnTo>
                    <a:pt x="312" y="303"/>
                  </a:lnTo>
                  <a:lnTo>
                    <a:pt x="320" y="295"/>
                  </a:lnTo>
                  <a:lnTo>
                    <a:pt x="328" y="287"/>
                  </a:lnTo>
                  <a:lnTo>
                    <a:pt x="336" y="287"/>
                  </a:lnTo>
                  <a:lnTo>
                    <a:pt x="336" y="287"/>
                  </a:lnTo>
                  <a:lnTo>
                    <a:pt x="336" y="287"/>
                  </a:lnTo>
                  <a:lnTo>
                    <a:pt x="336" y="272"/>
                  </a:lnTo>
                  <a:lnTo>
                    <a:pt x="344" y="256"/>
                  </a:lnTo>
                  <a:lnTo>
                    <a:pt x="352" y="240"/>
                  </a:lnTo>
                  <a:lnTo>
                    <a:pt x="360" y="224"/>
                  </a:lnTo>
                  <a:lnTo>
                    <a:pt x="360" y="224"/>
                  </a:lnTo>
                  <a:lnTo>
                    <a:pt x="360" y="224"/>
                  </a:lnTo>
                  <a:lnTo>
                    <a:pt x="360" y="224"/>
                  </a:lnTo>
                  <a:lnTo>
                    <a:pt x="368" y="224"/>
                  </a:lnTo>
                  <a:lnTo>
                    <a:pt x="368" y="216"/>
                  </a:lnTo>
                  <a:lnTo>
                    <a:pt x="376" y="216"/>
                  </a:lnTo>
                  <a:lnTo>
                    <a:pt x="376" y="216"/>
                  </a:lnTo>
                  <a:lnTo>
                    <a:pt x="376" y="216"/>
                  </a:lnTo>
                  <a:lnTo>
                    <a:pt x="376" y="216"/>
                  </a:lnTo>
                  <a:lnTo>
                    <a:pt x="376" y="208"/>
                  </a:lnTo>
                  <a:lnTo>
                    <a:pt x="384" y="208"/>
                  </a:lnTo>
                  <a:lnTo>
                    <a:pt x="384" y="208"/>
                  </a:lnTo>
                  <a:lnTo>
                    <a:pt x="384" y="208"/>
                  </a:lnTo>
                  <a:lnTo>
                    <a:pt x="384" y="208"/>
                  </a:lnTo>
                  <a:lnTo>
                    <a:pt x="384" y="200"/>
                  </a:lnTo>
                  <a:lnTo>
                    <a:pt x="384" y="192"/>
                  </a:lnTo>
                  <a:lnTo>
                    <a:pt x="384" y="184"/>
                  </a:lnTo>
                  <a:lnTo>
                    <a:pt x="384" y="184"/>
                  </a:lnTo>
                  <a:lnTo>
                    <a:pt x="384" y="184"/>
                  </a:lnTo>
                  <a:lnTo>
                    <a:pt x="384" y="184"/>
                  </a:lnTo>
                  <a:lnTo>
                    <a:pt x="392" y="176"/>
                  </a:lnTo>
                  <a:lnTo>
                    <a:pt x="392" y="176"/>
                  </a:lnTo>
                  <a:lnTo>
                    <a:pt x="400" y="168"/>
                  </a:lnTo>
                  <a:lnTo>
                    <a:pt x="400" y="168"/>
                  </a:lnTo>
                  <a:lnTo>
                    <a:pt x="400" y="168"/>
                  </a:lnTo>
                  <a:lnTo>
                    <a:pt x="400" y="168"/>
                  </a:lnTo>
                  <a:lnTo>
                    <a:pt x="400" y="168"/>
                  </a:lnTo>
                  <a:lnTo>
                    <a:pt x="400" y="168"/>
                  </a:lnTo>
                  <a:lnTo>
                    <a:pt x="400" y="160"/>
                  </a:lnTo>
                  <a:lnTo>
                    <a:pt x="400" y="160"/>
                  </a:lnTo>
                  <a:lnTo>
                    <a:pt x="400" y="160"/>
                  </a:lnTo>
                  <a:lnTo>
                    <a:pt x="400" y="160"/>
                  </a:lnTo>
                  <a:lnTo>
                    <a:pt x="400" y="160"/>
                  </a:lnTo>
                  <a:lnTo>
                    <a:pt x="408" y="160"/>
                  </a:lnTo>
                  <a:lnTo>
                    <a:pt x="408" y="160"/>
                  </a:lnTo>
                  <a:lnTo>
                    <a:pt x="416" y="160"/>
                  </a:lnTo>
                  <a:lnTo>
                    <a:pt x="416" y="160"/>
                  </a:lnTo>
                  <a:lnTo>
                    <a:pt x="416" y="160"/>
                  </a:lnTo>
                  <a:lnTo>
                    <a:pt x="416" y="160"/>
                  </a:lnTo>
                  <a:lnTo>
                    <a:pt x="416" y="152"/>
                  </a:lnTo>
                  <a:lnTo>
                    <a:pt x="424" y="152"/>
                  </a:lnTo>
                  <a:lnTo>
                    <a:pt x="424" y="144"/>
                  </a:lnTo>
                  <a:lnTo>
                    <a:pt x="424" y="144"/>
                  </a:lnTo>
                  <a:lnTo>
                    <a:pt x="424" y="144"/>
                  </a:lnTo>
                  <a:lnTo>
                    <a:pt x="432" y="152"/>
                  </a:lnTo>
                  <a:lnTo>
                    <a:pt x="432" y="152"/>
                  </a:lnTo>
                  <a:lnTo>
                    <a:pt x="440" y="160"/>
                  </a:lnTo>
                  <a:lnTo>
                    <a:pt x="440" y="160"/>
                  </a:lnTo>
                  <a:lnTo>
                    <a:pt x="440" y="160"/>
                  </a:lnTo>
                  <a:lnTo>
                    <a:pt x="440" y="160"/>
                  </a:lnTo>
                  <a:lnTo>
                    <a:pt x="456" y="152"/>
                  </a:lnTo>
                  <a:lnTo>
                    <a:pt x="480" y="144"/>
                  </a:lnTo>
                  <a:lnTo>
                    <a:pt x="504" y="128"/>
                  </a:lnTo>
                  <a:lnTo>
                    <a:pt x="520" y="128"/>
                  </a:lnTo>
                  <a:lnTo>
                    <a:pt x="520" y="128"/>
                  </a:lnTo>
                  <a:lnTo>
                    <a:pt x="520" y="128"/>
                  </a:lnTo>
                  <a:lnTo>
                    <a:pt x="520" y="120"/>
                  </a:lnTo>
                  <a:lnTo>
                    <a:pt x="528" y="120"/>
                  </a:lnTo>
                  <a:lnTo>
                    <a:pt x="528" y="112"/>
                  </a:lnTo>
                  <a:lnTo>
                    <a:pt x="536" y="112"/>
                  </a:lnTo>
                  <a:lnTo>
                    <a:pt x="536" y="112"/>
                  </a:lnTo>
                  <a:lnTo>
                    <a:pt x="536" y="112"/>
                  </a:lnTo>
                  <a:lnTo>
                    <a:pt x="536" y="112"/>
                  </a:lnTo>
                  <a:lnTo>
                    <a:pt x="536" y="112"/>
                  </a:lnTo>
                  <a:lnTo>
                    <a:pt x="544" y="112"/>
                  </a:lnTo>
                  <a:lnTo>
                    <a:pt x="544" y="112"/>
                  </a:lnTo>
                  <a:lnTo>
                    <a:pt x="544" y="112"/>
                  </a:lnTo>
                  <a:lnTo>
                    <a:pt x="544" y="112"/>
                  </a:lnTo>
                  <a:lnTo>
                    <a:pt x="544" y="112"/>
                  </a:lnTo>
                  <a:lnTo>
                    <a:pt x="552" y="112"/>
                  </a:lnTo>
                  <a:lnTo>
                    <a:pt x="560" y="112"/>
                  </a:lnTo>
                  <a:lnTo>
                    <a:pt x="560" y="112"/>
                  </a:lnTo>
                  <a:lnTo>
                    <a:pt x="560" y="112"/>
                  </a:lnTo>
                  <a:lnTo>
                    <a:pt x="560" y="112"/>
                  </a:lnTo>
                  <a:lnTo>
                    <a:pt x="560" y="112"/>
                  </a:lnTo>
                  <a:lnTo>
                    <a:pt x="560" y="104"/>
                  </a:lnTo>
                  <a:lnTo>
                    <a:pt x="560" y="104"/>
                  </a:lnTo>
                  <a:lnTo>
                    <a:pt x="560" y="104"/>
                  </a:lnTo>
                  <a:lnTo>
                    <a:pt x="560" y="104"/>
                  </a:lnTo>
                  <a:lnTo>
                    <a:pt x="560" y="104"/>
                  </a:lnTo>
                  <a:lnTo>
                    <a:pt x="560" y="104"/>
                  </a:lnTo>
                  <a:lnTo>
                    <a:pt x="552" y="104"/>
                  </a:lnTo>
                  <a:lnTo>
                    <a:pt x="544" y="104"/>
                  </a:lnTo>
                  <a:lnTo>
                    <a:pt x="544" y="104"/>
                  </a:lnTo>
                  <a:lnTo>
                    <a:pt x="544" y="104"/>
                  </a:lnTo>
                  <a:lnTo>
                    <a:pt x="544" y="104"/>
                  </a:lnTo>
                  <a:lnTo>
                    <a:pt x="544" y="96"/>
                  </a:lnTo>
                  <a:lnTo>
                    <a:pt x="536" y="96"/>
                  </a:lnTo>
                  <a:lnTo>
                    <a:pt x="536" y="88"/>
                  </a:lnTo>
                  <a:lnTo>
                    <a:pt x="536" y="88"/>
                  </a:lnTo>
                  <a:lnTo>
                    <a:pt x="536" y="88"/>
                  </a:lnTo>
                  <a:lnTo>
                    <a:pt x="536" y="88"/>
                  </a:lnTo>
                  <a:lnTo>
                    <a:pt x="536" y="88"/>
                  </a:lnTo>
                  <a:lnTo>
                    <a:pt x="536" y="88"/>
                  </a:lnTo>
                  <a:lnTo>
                    <a:pt x="544" y="80"/>
                  </a:lnTo>
                  <a:lnTo>
                    <a:pt x="544" y="80"/>
                  </a:lnTo>
                  <a:lnTo>
                    <a:pt x="544" y="80"/>
                  </a:lnTo>
                  <a:lnTo>
                    <a:pt x="544" y="80"/>
                  </a:lnTo>
                  <a:lnTo>
                    <a:pt x="552" y="80"/>
                  </a:lnTo>
                  <a:lnTo>
                    <a:pt x="560" y="72"/>
                  </a:lnTo>
                  <a:lnTo>
                    <a:pt x="567" y="72"/>
                  </a:lnTo>
                  <a:lnTo>
                    <a:pt x="575" y="64"/>
                  </a:lnTo>
                  <a:lnTo>
                    <a:pt x="575" y="64"/>
                  </a:lnTo>
                  <a:lnTo>
                    <a:pt x="575" y="64"/>
                  </a:lnTo>
                  <a:lnTo>
                    <a:pt x="575" y="64"/>
                  </a:lnTo>
                  <a:lnTo>
                    <a:pt x="583" y="64"/>
                  </a:lnTo>
                  <a:lnTo>
                    <a:pt x="591" y="64"/>
                  </a:lnTo>
                  <a:lnTo>
                    <a:pt x="599" y="64"/>
                  </a:lnTo>
                  <a:lnTo>
                    <a:pt x="599" y="64"/>
                  </a:lnTo>
                  <a:lnTo>
                    <a:pt x="599" y="64"/>
                  </a:lnTo>
                  <a:lnTo>
                    <a:pt x="599" y="64"/>
                  </a:lnTo>
                  <a:lnTo>
                    <a:pt x="607" y="64"/>
                  </a:lnTo>
                  <a:lnTo>
                    <a:pt x="607" y="56"/>
                  </a:lnTo>
                  <a:lnTo>
                    <a:pt x="615" y="56"/>
                  </a:lnTo>
                  <a:lnTo>
                    <a:pt x="615" y="56"/>
                  </a:lnTo>
                  <a:lnTo>
                    <a:pt x="615" y="56"/>
                  </a:lnTo>
                  <a:lnTo>
                    <a:pt x="607" y="56"/>
                  </a:lnTo>
                  <a:lnTo>
                    <a:pt x="607" y="48"/>
                  </a:lnTo>
                  <a:lnTo>
                    <a:pt x="599" y="48"/>
                  </a:lnTo>
                  <a:lnTo>
                    <a:pt x="599" y="40"/>
                  </a:lnTo>
                  <a:lnTo>
                    <a:pt x="599" y="40"/>
                  </a:lnTo>
                  <a:lnTo>
                    <a:pt x="599" y="40"/>
                  </a:lnTo>
                  <a:lnTo>
                    <a:pt x="591" y="40"/>
                  </a:lnTo>
                  <a:lnTo>
                    <a:pt x="583" y="40"/>
                  </a:lnTo>
                  <a:lnTo>
                    <a:pt x="575" y="40"/>
                  </a:lnTo>
                  <a:lnTo>
                    <a:pt x="575" y="40"/>
                  </a:lnTo>
                  <a:lnTo>
                    <a:pt x="575" y="40"/>
                  </a:lnTo>
                  <a:lnTo>
                    <a:pt x="575" y="40"/>
                  </a:lnTo>
                  <a:lnTo>
                    <a:pt x="567" y="40"/>
                  </a:lnTo>
                  <a:lnTo>
                    <a:pt x="567" y="40"/>
                  </a:lnTo>
                  <a:lnTo>
                    <a:pt x="560" y="32"/>
                  </a:lnTo>
                  <a:lnTo>
                    <a:pt x="560" y="32"/>
                  </a:lnTo>
                  <a:lnTo>
                    <a:pt x="560" y="32"/>
                  </a:lnTo>
                  <a:lnTo>
                    <a:pt x="560" y="32"/>
                  </a:lnTo>
                  <a:lnTo>
                    <a:pt x="552" y="32"/>
                  </a:lnTo>
                  <a:lnTo>
                    <a:pt x="544" y="32"/>
                  </a:lnTo>
                  <a:lnTo>
                    <a:pt x="536" y="32"/>
                  </a:lnTo>
                  <a:lnTo>
                    <a:pt x="536" y="32"/>
                  </a:lnTo>
                  <a:lnTo>
                    <a:pt x="536" y="32"/>
                  </a:lnTo>
                  <a:lnTo>
                    <a:pt x="536" y="32"/>
                  </a:lnTo>
                  <a:lnTo>
                    <a:pt x="528" y="32"/>
                  </a:lnTo>
                  <a:lnTo>
                    <a:pt x="528" y="32"/>
                  </a:lnTo>
                  <a:lnTo>
                    <a:pt x="520" y="32"/>
                  </a:lnTo>
                  <a:lnTo>
                    <a:pt x="520" y="32"/>
                  </a:lnTo>
                  <a:lnTo>
                    <a:pt x="520" y="32"/>
                  </a:lnTo>
                  <a:lnTo>
                    <a:pt x="520" y="32"/>
                  </a:lnTo>
                  <a:lnTo>
                    <a:pt x="520" y="32"/>
                  </a:lnTo>
                  <a:lnTo>
                    <a:pt x="512" y="32"/>
                  </a:lnTo>
                  <a:lnTo>
                    <a:pt x="504" y="32"/>
                  </a:lnTo>
                  <a:lnTo>
                    <a:pt x="504" y="32"/>
                  </a:lnTo>
                  <a:lnTo>
                    <a:pt x="504" y="32"/>
                  </a:lnTo>
                  <a:lnTo>
                    <a:pt x="504" y="32"/>
                  </a:lnTo>
                  <a:lnTo>
                    <a:pt x="504" y="32"/>
                  </a:lnTo>
                  <a:lnTo>
                    <a:pt x="496" y="32"/>
                  </a:lnTo>
                  <a:lnTo>
                    <a:pt x="496" y="32"/>
                  </a:lnTo>
                  <a:lnTo>
                    <a:pt x="496" y="32"/>
                  </a:lnTo>
                  <a:lnTo>
                    <a:pt x="496" y="32"/>
                  </a:lnTo>
                  <a:lnTo>
                    <a:pt x="496" y="32"/>
                  </a:lnTo>
                  <a:lnTo>
                    <a:pt x="496" y="32"/>
                  </a:lnTo>
                  <a:lnTo>
                    <a:pt x="496" y="24"/>
                  </a:lnTo>
                  <a:lnTo>
                    <a:pt x="496" y="24"/>
                  </a:lnTo>
                  <a:lnTo>
                    <a:pt x="496" y="24"/>
                  </a:lnTo>
                  <a:lnTo>
                    <a:pt x="496" y="24"/>
                  </a:lnTo>
                  <a:lnTo>
                    <a:pt x="496" y="24"/>
                  </a:lnTo>
                  <a:lnTo>
                    <a:pt x="488" y="16"/>
                  </a:lnTo>
                  <a:lnTo>
                    <a:pt x="488" y="16"/>
                  </a:lnTo>
                  <a:lnTo>
                    <a:pt x="480" y="8"/>
                  </a:lnTo>
                  <a:lnTo>
                    <a:pt x="480" y="8"/>
                  </a:lnTo>
                  <a:lnTo>
                    <a:pt x="480" y="8"/>
                  </a:lnTo>
                  <a:lnTo>
                    <a:pt x="480" y="8"/>
                  </a:lnTo>
                  <a:lnTo>
                    <a:pt x="480" y="8"/>
                  </a:lnTo>
                  <a:lnTo>
                    <a:pt x="480" y="0"/>
                  </a:lnTo>
                  <a:lnTo>
                    <a:pt x="480" y="0"/>
                  </a:lnTo>
                  <a:lnTo>
                    <a:pt x="480" y="0"/>
                  </a:lnTo>
                  <a:lnTo>
                    <a:pt x="480" y="0"/>
                  </a:lnTo>
                  <a:lnTo>
                    <a:pt x="480" y="0"/>
                  </a:lnTo>
                  <a:lnTo>
                    <a:pt x="480" y="0"/>
                  </a:lnTo>
                  <a:lnTo>
                    <a:pt x="472" y="0"/>
                  </a:lnTo>
                  <a:lnTo>
                    <a:pt x="464" y="0"/>
                  </a:lnTo>
                  <a:lnTo>
                    <a:pt x="464" y="0"/>
                  </a:lnTo>
                  <a:lnTo>
                    <a:pt x="464" y="0"/>
                  </a:lnTo>
                  <a:lnTo>
                    <a:pt x="464" y="0"/>
                  </a:lnTo>
                  <a:lnTo>
                    <a:pt x="464" y="0"/>
                  </a:lnTo>
                  <a:lnTo>
                    <a:pt x="456" y="0"/>
                  </a:lnTo>
                  <a:lnTo>
                    <a:pt x="456" y="0"/>
                  </a:lnTo>
                  <a:lnTo>
                    <a:pt x="456" y="0"/>
                  </a:lnTo>
                  <a:lnTo>
                    <a:pt x="456" y="0"/>
                  </a:lnTo>
                  <a:lnTo>
                    <a:pt x="456" y="0"/>
                  </a:lnTo>
                  <a:lnTo>
                    <a:pt x="448" y="0"/>
                  </a:lnTo>
                  <a:lnTo>
                    <a:pt x="440" y="8"/>
                  </a:lnTo>
                  <a:lnTo>
                    <a:pt x="432" y="16"/>
                  </a:lnTo>
                  <a:lnTo>
                    <a:pt x="424" y="24"/>
                  </a:lnTo>
                  <a:lnTo>
                    <a:pt x="424" y="24"/>
                  </a:lnTo>
                  <a:lnTo>
                    <a:pt x="424" y="24"/>
                  </a:lnTo>
                  <a:lnTo>
                    <a:pt x="424" y="24"/>
                  </a:lnTo>
                  <a:lnTo>
                    <a:pt x="416" y="32"/>
                  </a:lnTo>
                  <a:lnTo>
                    <a:pt x="400" y="40"/>
                  </a:lnTo>
                  <a:lnTo>
                    <a:pt x="400" y="40"/>
                  </a:lnTo>
                  <a:lnTo>
                    <a:pt x="400" y="40"/>
                  </a:lnTo>
                  <a:lnTo>
                    <a:pt x="400" y="40"/>
                  </a:lnTo>
                  <a:lnTo>
                    <a:pt x="400" y="48"/>
                  </a:lnTo>
                  <a:lnTo>
                    <a:pt x="392" y="64"/>
                  </a:lnTo>
                  <a:lnTo>
                    <a:pt x="392" y="72"/>
                  </a:lnTo>
                  <a:lnTo>
                    <a:pt x="384" y="80"/>
                  </a:lnTo>
                  <a:lnTo>
                    <a:pt x="384" y="80"/>
                  </a:lnTo>
                  <a:lnTo>
                    <a:pt x="384" y="80"/>
                  </a:lnTo>
                  <a:lnTo>
                    <a:pt x="384" y="80"/>
                  </a:lnTo>
                  <a:lnTo>
                    <a:pt x="376" y="88"/>
                  </a:lnTo>
                  <a:lnTo>
                    <a:pt x="360" y="96"/>
                  </a:lnTo>
                  <a:lnTo>
                    <a:pt x="360" y="104"/>
                  </a:lnTo>
                  <a:lnTo>
                    <a:pt x="360" y="104"/>
                  </a:lnTo>
                  <a:lnTo>
                    <a:pt x="360" y="104"/>
                  </a:lnTo>
                  <a:lnTo>
                    <a:pt x="360" y="104"/>
                  </a:lnTo>
                  <a:lnTo>
                    <a:pt x="360" y="112"/>
                  </a:lnTo>
                  <a:lnTo>
                    <a:pt x="360" y="120"/>
                  </a:lnTo>
                  <a:lnTo>
                    <a:pt x="360" y="128"/>
                  </a:lnTo>
                  <a:lnTo>
                    <a:pt x="360" y="128"/>
                  </a:lnTo>
                  <a:lnTo>
                    <a:pt x="360" y="128"/>
                  </a:lnTo>
                  <a:lnTo>
                    <a:pt x="360" y="128"/>
                  </a:lnTo>
                  <a:lnTo>
                    <a:pt x="360" y="128"/>
                  </a:lnTo>
                  <a:lnTo>
                    <a:pt x="360" y="136"/>
                  </a:lnTo>
                  <a:lnTo>
                    <a:pt x="360" y="136"/>
                  </a:lnTo>
                  <a:lnTo>
                    <a:pt x="360" y="136"/>
                  </a:lnTo>
                  <a:lnTo>
                    <a:pt x="360" y="136"/>
                  </a:lnTo>
                  <a:lnTo>
                    <a:pt x="360" y="136"/>
                  </a:lnTo>
                  <a:lnTo>
                    <a:pt x="360" y="144"/>
                  </a:lnTo>
                  <a:lnTo>
                    <a:pt x="360" y="144"/>
                  </a:lnTo>
                  <a:lnTo>
                    <a:pt x="360" y="144"/>
                  </a:lnTo>
                  <a:lnTo>
                    <a:pt x="360" y="144"/>
                  </a:lnTo>
                  <a:lnTo>
                    <a:pt x="360" y="144"/>
                  </a:lnTo>
                  <a:lnTo>
                    <a:pt x="360" y="152"/>
                  </a:lnTo>
                  <a:lnTo>
                    <a:pt x="360" y="160"/>
                  </a:lnTo>
                  <a:lnTo>
                    <a:pt x="360" y="168"/>
                  </a:lnTo>
                  <a:lnTo>
                    <a:pt x="360" y="168"/>
                  </a:lnTo>
                  <a:lnTo>
                    <a:pt x="360" y="168"/>
                  </a:lnTo>
                  <a:lnTo>
                    <a:pt x="360" y="168"/>
                  </a:lnTo>
                  <a:lnTo>
                    <a:pt x="360" y="168"/>
                  </a:lnTo>
                  <a:lnTo>
                    <a:pt x="352" y="160"/>
                  </a:lnTo>
                  <a:lnTo>
                    <a:pt x="352" y="152"/>
                  </a:lnTo>
                  <a:lnTo>
                    <a:pt x="344" y="144"/>
                  </a:lnTo>
                  <a:lnTo>
                    <a:pt x="344" y="144"/>
                  </a:lnTo>
                  <a:lnTo>
                    <a:pt x="344" y="144"/>
                  </a:lnTo>
                  <a:lnTo>
                    <a:pt x="344" y="144"/>
                  </a:lnTo>
                  <a:lnTo>
                    <a:pt x="336" y="144"/>
                  </a:lnTo>
                  <a:lnTo>
                    <a:pt x="336" y="144"/>
                  </a:lnTo>
                  <a:lnTo>
                    <a:pt x="336" y="144"/>
                  </a:lnTo>
                  <a:lnTo>
                    <a:pt x="336" y="144"/>
                  </a:lnTo>
                  <a:lnTo>
                    <a:pt x="336" y="144"/>
                  </a:lnTo>
                  <a:lnTo>
                    <a:pt x="328" y="152"/>
                  </a:lnTo>
                  <a:lnTo>
                    <a:pt x="328" y="160"/>
                  </a:lnTo>
                  <a:lnTo>
                    <a:pt x="320" y="168"/>
                  </a:lnTo>
                  <a:lnTo>
                    <a:pt x="320" y="168"/>
                  </a:lnTo>
                  <a:lnTo>
                    <a:pt x="320" y="168"/>
                  </a:lnTo>
                  <a:lnTo>
                    <a:pt x="320" y="168"/>
                  </a:lnTo>
                  <a:lnTo>
                    <a:pt x="320" y="168"/>
                  </a:lnTo>
                  <a:lnTo>
                    <a:pt x="312" y="176"/>
                  </a:lnTo>
                  <a:lnTo>
                    <a:pt x="312" y="176"/>
                  </a:lnTo>
                  <a:lnTo>
                    <a:pt x="304" y="184"/>
                  </a:lnTo>
                  <a:lnTo>
                    <a:pt x="304" y="184"/>
                  </a:lnTo>
                  <a:lnTo>
                    <a:pt x="304" y="184"/>
                  </a:lnTo>
                  <a:lnTo>
                    <a:pt x="304" y="176"/>
                  </a:lnTo>
                  <a:lnTo>
                    <a:pt x="296" y="176"/>
                  </a:lnTo>
                  <a:lnTo>
                    <a:pt x="280" y="168"/>
                  </a:lnTo>
                  <a:lnTo>
                    <a:pt x="280" y="168"/>
                  </a:lnTo>
                  <a:lnTo>
                    <a:pt x="280" y="168"/>
                  </a:lnTo>
                  <a:lnTo>
                    <a:pt x="280" y="168"/>
                  </a:lnTo>
                  <a:lnTo>
                    <a:pt x="280" y="168"/>
                  </a:lnTo>
                  <a:lnTo>
                    <a:pt x="272" y="168"/>
                  </a:lnTo>
                  <a:lnTo>
                    <a:pt x="272" y="168"/>
                  </a:lnTo>
                  <a:lnTo>
                    <a:pt x="264" y="168"/>
                  </a:lnTo>
                  <a:lnTo>
                    <a:pt x="264" y="168"/>
                  </a:lnTo>
                  <a:lnTo>
                    <a:pt x="264" y="168"/>
                  </a:lnTo>
                  <a:lnTo>
                    <a:pt x="264" y="176"/>
                  </a:lnTo>
                  <a:lnTo>
                    <a:pt x="264" y="184"/>
                  </a:lnTo>
                  <a:lnTo>
                    <a:pt x="264" y="192"/>
                  </a:lnTo>
                  <a:lnTo>
                    <a:pt x="264" y="192"/>
                  </a:lnTo>
                  <a:lnTo>
                    <a:pt x="264" y="192"/>
                  </a:lnTo>
                  <a:lnTo>
                    <a:pt x="264" y="192"/>
                  </a:lnTo>
                  <a:lnTo>
                    <a:pt x="264" y="192"/>
                  </a:lnTo>
                  <a:lnTo>
                    <a:pt x="256" y="200"/>
                  </a:lnTo>
                  <a:lnTo>
                    <a:pt x="256" y="200"/>
                  </a:lnTo>
                  <a:lnTo>
                    <a:pt x="256" y="208"/>
                  </a:lnTo>
                  <a:lnTo>
                    <a:pt x="256" y="208"/>
                  </a:lnTo>
                  <a:lnTo>
                    <a:pt x="256" y="208"/>
                  </a:lnTo>
                  <a:lnTo>
                    <a:pt x="248" y="208"/>
                  </a:lnTo>
                  <a:lnTo>
                    <a:pt x="248" y="208"/>
                  </a:lnTo>
                  <a:lnTo>
                    <a:pt x="240" y="216"/>
                  </a:lnTo>
                  <a:lnTo>
                    <a:pt x="240" y="216"/>
                  </a:lnTo>
                  <a:lnTo>
                    <a:pt x="240" y="216"/>
                  </a:lnTo>
                  <a:lnTo>
                    <a:pt x="240" y="216"/>
                  </a:lnTo>
                  <a:lnTo>
                    <a:pt x="240" y="216"/>
                  </a:lnTo>
                  <a:lnTo>
                    <a:pt x="232" y="224"/>
                  </a:lnTo>
                  <a:lnTo>
                    <a:pt x="232" y="224"/>
                  </a:lnTo>
                  <a:lnTo>
                    <a:pt x="224" y="224"/>
                  </a:lnTo>
                  <a:lnTo>
                    <a:pt x="224" y="224"/>
                  </a:lnTo>
                  <a:lnTo>
                    <a:pt x="224" y="224"/>
                  </a:lnTo>
                  <a:lnTo>
                    <a:pt x="224" y="232"/>
                  </a:lnTo>
                  <a:lnTo>
                    <a:pt x="216" y="232"/>
                  </a:lnTo>
                  <a:lnTo>
                    <a:pt x="216" y="240"/>
                  </a:lnTo>
                  <a:lnTo>
                    <a:pt x="216" y="240"/>
                  </a:lnTo>
                  <a:lnTo>
                    <a:pt x="216" y="240"/>
                  </a:lnTo>
                  <a:lnTo>
                    <a:pt x="216" y="240"/>
                  </a:lnTo>
                  <a:lnTo>
                    <a:pt x="208" y="240"/>
                  </a:lnTo>
                  <a:lnTo>
                    <a:pt x="208" y="248"/>
                  </a:lnTo>
                  <a:lnTo>
                    <a:pt x="200" y="248"/>
                  </a:lnTo>
                  <a:lnTo>
                    <a:pt x="200" y="248"/>
                  </a:lnTo>
                  <a:lnTo>
                    <a:pt x="200" y="248"/>
                  </a:lnTo>
                  <a:lnTo>
                    <a:pt x="200" y="248"/>
                  </a:lnTo>
                  <a:lnTo>
                    <a:pt x="200" y="248"/>
                  </a:lnTo>
                  <a:lnTo>
                    <a:pt x="192" y="256"/>
                  </a:lnTo>
                  <a:lnTo>
                    <a:pt x="192" y="256"/>
                  </a:lnTo>
                  <a:lnTo>
                    <a:pt x="184" y="264"/>
                  </a:lnTo>
                  <a:lnTo>
                    <a:pt x="184" y="264"/>
                  </a:lnTo>
                  <a:lnTo>
                    <a:pt x="184" y="264"/>
                  </a:lnTo>
                  <a:lnTo>
                    <a:pt x="184" y="264"/>
                  </a:lnTo>
                  <a:lnTo>
                    <a:pt x="176" y="264"/>
                  </a:lnTo>
                  <a:lnTo>
                    <a:pt x="176" y="272"/>
                  </a:lnTo>
                  <a:lnTo>
                    <a:pt x="176" y="272"/>
                  </a:lnTo>
                  <a:lnTo>
                    <a:pt x="176" y="272"/>
                  </a:lnTo>
                  <a:lnTo>
                    <a:pt x="176" y="272"/>
                  </a:lnTo>
                  <a:lnTo>
                    <a:pt x="168" y="272"/>
                  </a:lnTo>
                  <a:lnTo>
                    <a:pt x="168" y="272"/>
                  </a:lnTo>
                  <a:lnTo>
                    <a:pt x="160" y="272"/>
                  </a:lnTo>
                  <a:lnTo>
                    <a:pt x="160" y="272"/>
                  </a:lnTo>
                  <a:lnTo>
                    <a:pt x="160" y="272"/>
                  </a:lnTo>
                  <a:lnTo>
                    <a:pt x="160" y="272"/>
                  </a:lnTo>
                  <a:lnTo>
                    <a:pt x="152" y="272"/>
                  </a:lnTo>
                  <a:lnTo>
                    <a:pt x="144" y="272"/>
                  </a:lnTo>
                  <a:lnTo>
                    <a:pt x="136" y="272"/>
                  </a:lnTo>
                  <a:lnTo>
                    <a:pt x="136" y="272"/>
                  </a:lnTo>
                  <a:lnTo>
                    <a:pt x="136" y="272"/>
                  </a:lnTo>
                  <a:lnTo>
                    <a:pt x="136" y="272"/>
                  </a:lnTo>
                  <a:lnTo>
                    <a:pt x="128" y="272"/>
                  </a:lnTo>
                  <a:lnTo>
                    <a:pt x="120" y="280"/>
                  </a:lnTo>
                  <a:lnTo>
                    <a:pt x="112" y="280"/>
                  </a:lnTo>
                  <a:lnTo>
                    <a:pt x="104" y="287"/>
                  </a:lnTo>
                  <a:lnTo>
                    <a:pt x="104" y="287"/>
                  </a:lnTo>
                  <a:lnTo>
                    <a:pt x="104" y="287"/>
                  </a:lnTo>
                  <a:lnTo>
                    <a:pt x="104" y="287"/>
                  </a:lnTo>
                  <a:lnTo>
                    <a:pt x="104" y="287"/>
                  </a:lnTo>
                  <a:lnTo>
                    <a:pt x="104" y="295"/>
                  </a:lnTo>
                  <a:lnTo>
                    <a:pt x="104" y="295"/>
                  </a:lnTo>
                  <a:lnTo>
                    <a:pt x="104" y="295"/>
                  </a:lnTo>
                  <a:lnTo>
                    <a:pt x="104" y="295"/>
                  </a:lnTo>
                  <a:lnTo>
                    <a:pt x="104" y="295"/>
                  </a:lnTo>
                  <a:lnTo>
                    <a:pt x="104" y="303"/>
                  </a:lnTo>
                  <a:lnTo>
                    <a:pt x="104" y="311"/>
                  </a:lnTo>
                  <a:lnTo>
                    <a:pt x="104" y="319"/>
                  </a:lnTo>
                  <a:lnTo>
                    <a:pt x="104" y="319"/>
                  </a:lnTo>
                  <a:lnTo>
                    <a:pt x="104" y="319"/>
                  </a:lnTo>
                  <a:lnTo>
                    <a:pt x="104" y="319"/>
                  </a:lnTo>
                  <a:lnTo>
                    <a:pt x="104" y="327"/>
                  </a:lnTo>
                  <a:lnTo>
                    <a:pt x="104" y="335"/>
                  </a:lnTo>
                  <a:lnTo>
                    <a:pt x="104" y="343"/>
                  </a:lnTo>
                  <a:lnTo>
                    <a:pt x="104" y="343"/>
                  </a:lnTo>
                  <a:lnTo>
                    <a:pt x="104" y="343"/>
                  </a:lnTo>
                  <a:lnTo>
                    <a:pt x="104" y="343"/>
                  </a:lnTo>
                  <a:lnTo>
                    <a:pt x="104" y="343"/>
                  </a:lnTo>
                  <a:lnTo>
                    <a:pt x="104" y="351"/>
                  </a:lnTo>
                  <a:lnTo>
                    <a:pt x="104" y="351"/>
                  </a:lnTo>
                  <a:lnTo>
                    <a:pt x="104" y="351"/>
                  </a:lnTo>
                  <a:lnTo>
                    <a:pt x="104" y="351"/>
                  </a:lnTo>
                  <a:lnTo>
                    <a:pt x="104" y="351"/>
                  </a:lnTo>
                  <a:lnTo>
                    <a:pt x="96" y="351"/>
                  </a:lnTo>
                  <a:lnTo>
                    <a:pt x="80" y="351"/>
                  </a:lnTo>
                  <a:lnTo>
                    <a:pt x="80" y="351"/>
                  </a:lnTo>
                  <a:lnTo>
                    <a:pt x="80" y="351"/>
                  </a:lnTo>
                  <a:lnTo>
                    <a:pt x="80" y="351"/>
                  </a:lnTo>
                  <a:lnTo>
                    <a:pt x="72" y="351"/>
                  </a:lnTo>
                  <a:lnTo>
                    <a:pt x="64" y="343"/>
                  </a:lnTo>
                  <a:lnTo>
                    <a:pt x="56" y="343"/>
                  </a:lnTo>
                  <a:lnTo>
                    <a:pt x="56" y="343"/>
                  </a:lnTo>
                  <a:lnTo>
                    <a:pt x="56" y="343"/>
                  </a:lnTo>
                  <a:lnTo>
                    <a:pt x="56" y="343"/>
                  </a:lnTo>
                  <a:lnTo>
                    <a:pt x="48" y="335"/>
                  </a:lnTo>
                  <a:lnTo>
                    <a:pt x="32" y="335"/>
                  </a:lnTo>
                  <a:lnTo>
                    <a:pt x="16" y="327"/>
                  </a:lnTo>
                  <a:lnTo>
                    <a:pt x="16" y="327"/>
                  </a:lnTo>
                  <a:lnTo>
                    <a:pt x="16" y="327"/>
                  </a:lnTo>
                  <a:lnTo>
                    <a:pt x="16" y="327"/>
                  </a:lnTo>
                  <a:lnTo>
                    <a:pt x="8" y="327"/>
                  </a:lnTo>
                  <a:lnTo>
                    <a:pt x="8" y="327"/>
                  </a:lnTo>
                  <a:lnTo>
                    <a:pt x="0" y="327"/>
                  </a:lnTo>
                  <a:lnTo>
                    <a:pt x="0" y="327"/>
                  </a:lnTo>
                  <a:lnTo>
                    <a:pt x="0" y="327"/>
                  </a:lnTo>
                  <a:lnTo>
                    <a:pt x="0" y="327"/>
                  </a:lnTo>
                  <a:lnTo>
                    <a:pt x="0" y="335"/>
                  </a:lnTo>
                  <a:lnTo>
                    <a:pt x="8" y="343"/>
                  </a:lnTo>
                  <a:lnTo>
                    <a:pt x="8" y="359"/>
                  </a:lnTo>
                  <a:lnTo>
                    <a:pt x="16" y="367"/>
                  </a:lnTo>
                  <a:lnTo>
                    <a:pt x="16" y="367"/>
                  </a:lnTo>
                  <a:lnTo>
                    <a:pt x="16" y="367"/>
                  </a:lnTo>
                  <a:lnTo>
                    <a:pt x="16" y="367"/>
                  </a:lnTo>
                  <a:lnTo>
                    <a:pt x="16" y="367"/>
                  </a:lnTo>
                  <a:lnTo>
                    <a:pt x="24" y="375"/>
                  </a:lnTo>
                  <a:lnTo>
                    <a:pt x="24" y="375"/>
                  </a:lnTo>
                  <a:lnTo>
                    <a:pt x="24" y="375"/>
                  </a:lnTo>
                  <a:lnTo>
                    <a:pt x="24" y="375"/>
                  </a:lnTo>
                  <a:lnTo>
                    <a:pt x="32" y="375"/>
                  </a:lnTo>
                  <a:lnTo>
                    <a:pt x="40" y="375"/>
                  </a:lnTo>
                  <a:lnTo>
                    <a:pt x="48" y="375"/>
                  </a:lnTo>
                  <a:lnTo>
                    <a:pt x="56" y="375"/>
                  </a:lnTo>
                  <a:lnTo>
                    <a:pt x="56" y="383"/>
                  </a:lnTo>
                  <a:lnTo>
                    <a:pt x="56" y="383"/>
                  </a:lnTo>
                  <a:lnTo>
                    <a:pt x="56" y="383"/>
                  </a:lnTo>
                  <a:lnTo>
                    <a:pt x="56" y="383"/>
                  </a:lnTo>
                  <a:lnTo>
                    <a:pt x="56" y="383"/>
                  </a:lnTo>
                  <a:lnTo>
                    <a:pt x="56" y="383"/>
                  </a:lnTo>
                  <a:lnTo>
                    <a:pt x="56" y="383"/>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1" name="Freeform 47"/>
            <p:cNvSpPr>
              <a:spLocks/>
            </p:cNvSpPr>
            <p:nvPr/>
          </p:nvSpPr>
          <p:spPr bwMode="auto">
            <a:xfrm>
              <a:off x="3564" y="3377"/>
              <a:ext cx="88" cy="56"/>
            </a:xfrm>
            <a:custGeom>
              <a:avLst/>
              <a:gdLst>
                <a:gd name="T0" fmla="*/ 56 w 88"/>
                <a:gd name="T1" fmla="*/ 48 h 56"/>
                <a:gd name="T2" fmla="*/ 64 w 88"/>
                <a:gd name="T3" fmla="*/ 16 h 56"/>
                <a:gd name="T4" fmla="*/ 80 w 88"/>
                <a:gd name="T5" fmla="*/ 16 h 56"/>
                <a:gd name="T6" fmla="*/ 88 w 88"/>
                <a:gd name="T7" fmla="*/ 48 h 56"/>
                <a:gd name="T8" fmla="*/ 88 w 88"/>
                <a:gd name="T9" fmla="*/ 16 h 56"/>
                <a:gd name="T10" fmla="*/ 88 w 88"/>
                <a:gd name="T11" fmla="*/ 8 h 56"/>
                <a:gd name="T12" fmla="*/ 88 w 88"/>
                <a:gd name="T13" fmla="*/ 0 h 56"/>
                <a:gd name="T14" fmla="*/ 80 w 88"/>
                <a:gd name="T15" fmla="*/ 0 h 56"/>
                <a:gd name="T16" fmla="*/ 56 w 88"/>
                <a:gd name="T17" fmla="*/ 0 h 56"/>
                <a:gd name="T18" fmla="*/ 40 w 88"/>
                <a:gd name="T19" fmla="*/ 8 h 56"/>
                <a:gd name="T20" fmla="*/ 32 w 88"/>
                <a:gd name="T21" fmla="*/ 16 h 56"/>
                <a:gd name="T22" fmla="*/ 0 w 88"/>
                <a:gd name="T23" fmla="*/ 40 h 56"/>
                <a:gd name="T24" fmla="*/ 0 w 88"/>
                <a:gd name="T25" fmla="*/ 48 h 56"/>
                <a:gd name="T26" fmla="*/ 40 w 88"/>
                <a:gd name="T27" fmla="*/ 56 h 56"/>
                <a:gd name="T28" fmla="*/ 40 w 88"/>
                <a:gd name="T29" fmla="*/ 48 h 56"/>
                <a:gd name="T30" fmla="*/ 56 w 88"/>
                <a:gd name="T31"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56">
                  <a:moveTo>
                    <a:pt x="56" y="48"/>
                  </a:moveTo>
                  <a:lnTo>
                    <a:pt x="64" y="16"/>
                  </a:lnTo>
                  <a:lnTo>
                    <a:pt x="80" y="16"/>
                  </a:lnTo>
                  <a:lnTo>
                    <a:pt x="88" y="48"/>
                  </a:lnTo>
                  <a:lnTo>
                    <a:pt x="88" y="16"/>
                  </a:lnTo>
                  <a:lnTo>
                    <a:pt x="88" y="8"/>
                  </a:lnTo>
                  <a:lnTo>
                    <a:pt x="88" y="0"/>
                  </a:lnTo>
                  <a:lnTo>
                    <a:pt x="80" y="0"/>
                  </a:lnTo>
                  <a:lnTo>
                    <a:pt x="56" y="0"/>
                  </a:lnTo>
                  <a:lnTo>
                    <a:pt x="40" y="8"/>
                  </a:lnTo>
                  <a:lnTo>
                    <a:pt x="32" y="16"/>
                  </a:lnTo>
                  <a:lnTo>
                    <a:pt x="0" y="40"/>
                  </a:lnTo>
                  <a:lnTo>
                    <a:pt x="0" y="48"/>
                  </a:lnTo>
                  <a:lnTo>
                    <a:pt x="40" y="56"/>
                  </a:lnTo>
                  <a:lnTo>
                    <a:pt x="40" y="48"/>
                  </a:lnTo>
                  <a:lnTo>
                    <a:pt x="56" y="48"/>
                  </a:lnTo>
                  <a:close/>
                </a:path>
              </a:pathLst>
            </a:custGeom>
            <a:solidFill>
              <a:srgbClr val="007700"/>
            </a:solidFill>
            <a:ln w="12700">
              <a:solidFill>
                <a:srgbClr val="339933"/>
              </a:solidFill>
              <a:prstDash val="solid"/>
              <a:round/>
              <a:headEnd/>
              <a:tailEnd/>
            </a:ln>
          </p:spPr>
          <p:txBody>
            <a:bodyPr/>
            <a:lstStyle/>
            <a:p>
              <a:endParaRPr lang="ja-JP" altLang="en-US"/>
            </a:p>
          </p:txBody>
        </p:sp>
        <p:sp>
          <p:nvSpPr>
            <p:cNvPr id="103472" name="Freeform 48"/>
            <p:cNvSpPr>
              <a:spLocks/>
            </p:cNvSpPr>
            <p:nvPr/>
          </p:nvSpPr>
          <p:spPr bwMode="auto">
            <a:xfrm>
              <a:off x="3220" y="3345"/>
              <a:ext cx="663" cy="503"/>
            </a:xfrm>
            <a:custGeom>
              <a:avLst/>
              <a:gdLst>
                <a:gd name="T0" fmla="*/ 639 w 663"/>
                <a:gd name="T1" fmla="*/ 168 h 503"/>
                <a:gd name="T2" fmla="*/ 584 w 663"/>
                <a:gd name="T3" fmla="*/ 152 h 503"/>
                <a:gd name="T4" fmla="*/ 576 w 663"/>
                <a:gd name="T5" fmla="*/ 128 h 503"/>
                <a:gd name="T6" fmla="*/ 600 w 663"/>
                <a:gd name="T7" fmla="*/ 128 h 503"/>
                <a:gd name="T8" fmla="*/ 584 w 663"/>
                <a:gd name="T9" fmla="*/ 96 h 503"/>
                <a:gd name="T10" fmla="*/ 568 w 663"/>
                <a:gd name="T11" fmla="*/ 80 h 503"/>
                <a:gd name="T12" fmla="*/ 544 w 663"/>
                <a:gd name="T13" fmla="*/ 64 h 503"/>
                <a:gd name="T14" fmla="*/ 568 w 663"/>
                <a:gd name="T15" fmla="*/ 48 h 503"/>
                <a:gd name="T16" fmla="*/ 576 w 663"/>
                <a:gd name="T17" fmla="*/ 0 h 503"/>
                <a:gd name="T18" fmla="*/ 480 w 663"/>
                <a:gd name="T19" fmla="*/ 16 h 503"/>
                <a:gd name="T20" fmla="*/ 464 w 663"/>
                <a:gd name="T21" fmla="*/ 48 h 503"/>
                <a:gd name="T22" fmla="*/ 432 w 663"/>
                <a:gd name="T23" fmla="*/ 56 h 503"/>
                <a:gd name="T24" fmla="*/ 424 w 663"/>
                <a:gd name="T25" fmla="*/ 96 h 503"/>
                <a:gd name="T26" fmla="*/ 384 w 663"/>
                <a:gd name="T27" fmla="*/ 168 h 503"/>
                <a:gd name="T28" fmla="*/ 344 w 663"/>
                <a:gd name="T29" fmla="*/ 223 h 503"/>
                <a:gd name="T30" fmla="*/ 200 w 663"/>
                <a:gd name="T31" fmla="*/ 263 h 503"/>
                <a:gd name="T32" fmla="*/ 64 w 663"/>
                <a:gd name="T33" fmla="*/ 239 h 503"/>
                <a:gd name="T34" fmla="*/ 56 w 663"/>
                <a:gd name="T35" fmla="*/ 223 h 503"/>
                <a:gd name="T36" fmla="*/ 16 w 663"/>
                <a:gd name="T37" fmla="*/ 239 h 503"/>
                <a:gd name="T38" fmla="*/ 16 w 663"/>
                <a:gd name="T39" fmla="*/ 263 h 503"/>
                <a:gd name="T40" fmla="*/ 0 w 663"/>
                <a:gd name="T41" fmla="*/ 279 h 503"/>
                <a:gd name="T42" fmla="*/ 0 w 663"/>
                <a:gd name="T43" fmla="*/ 319 h 503"/>
                <a:gd name="T44" fmla="*/ 32 w 663"/>
                <a:gd name="T45" fmla="*/ 351 h 503"/>
                <a:gd name="T46" fmla="*/ 56 w 663"/>
                <a:gd name="T47" fmla="*/ 407 h 503"/>
                <a:gd name="T48" fmla="*/ 80 w 663"/>
                <a:gd name="T49" fmla="*/ 391 h 503"/>
                <a:gd name="T50" fmla="*/ 88 w 663"/>
                <a:gd name="T51" fmla="*/ 423 h 503"/>
                <a:gd name="T52" fmla="*/ 112 w 663"/>
                <a:gd name="T53" fmla="*/ 487 h 503"/>
                <a:gd name="T54" fmla="*/ 136 w 663"/>
                <a:gd name="T55" fmla="*/ 495 h 503"/>
                <a:gd name="T56" fmla="*/ 200 w 663"/>
                <a:gd name="T57" fmla="*/ 487 h 503"/>
                <a:gd name="T58" fmla="*/ 232 w 663"/>
                <a:gd name="T59" fmla="*/ 487 h 503"/>
                <a:gd name="T60" fmla="*/ 216 w 663"/>
                <a:gd name="T61" fmla="*/ 503 h 503"/>
                <a:gd name="T62" fmla="*/ 248 w 663"/>
                <a:gd name="T63" fmla="*/ 495 h 503"/>
                <a:gd name="T64" fmla="*/ 288 w 663"/>
                <a:gd name="T65" fmla="*/ 487 h 503"/>
                <a:gd name="T66" fmla="*/ 296 w 663"/>
                <a:gd name="T67" fmla="*/ 447 h 503"/>
                <a:gd name="T68" fmla="*/ 336 w 663"/>
                <a:gd name="T69" fmla="*/ 455 h 503"/>
                <a:gd name="T70" fmla="*/ 336 w 663"/>
                <a:gd name="T71" fmla="*/ 495 h 503"/>
                <a:gd name="T72" fmla="*/ 368 w 663"/>
                <a:gd name="T73" fmla="*/ 487 h 503"/>
                <a:gd name="T74" fmla="*/ 400 w 663"/>
                <a:gd name="T75" fmla="*/ 487 h 503"/>
                <a:gd name="T76" fmla="*/ 416 w 663"/>
                <a:gd name="T77" fmla="*/ 503 h 503"/>
                <a:gd name="T78" fmla="*/ 464 w 663"/>
                <a:gd name="T79" fmla="*/ 487 h 503"/>
                <a:gd name="T80" fmla="*/ 480 w 663"/>
                <a:gd name="T81" fmla="*/ 447 h 503"/>
                <a:gd name="T82" fmla="*/ 520 w 663"/>
                <a:gd name="T83" fmla="*/ 439 h 503"/>
                <a:gd name="T84" fmla="*/ 528 w 663"/>
                <a:gd name="T85" fmla="*/ 391 h 503"/>
                <a:gd name="T86" fmla="*/ 528 w 663"/>
                <a:gd name="T87" fmla="*/ 351 h 503"/>
                <a:gd name="T88" fmla="*/ 504 w 663"/>
                <a:gd name="T89" fmla="*/ 351 h 503"/>
                <a:gd name="T90" fmla="*/ 568 w 663"/>
                <a:gd name="T91" fmla="*/ 303 h 503"/>
                <a:gd name="T92" fmla="*/ 584 w 663"/>
                <a:gd name="T93" fmla="*/ 279 h 503"/>
                <a:gd name="T94" fmla="*/ 600 w 663"/>
                <a:gd name="T95" fmla="*/ 263 h 503"/>
                <a:gd name="T96" fmla="*/ 576 w 663"/>
                <a:gd name="T97" fmla="*/ 239 h 503"/>
                <a:gd name="T98" fmla="*/ 584 w 663"/>
                <a:gd name="T99" fmla="*/ 223 h 503"/>
                <a:gd name="T100" fmla="*/ 608 w 663"/>
                <a:gd name="T101" fmla="*/ 183 h 503"/>
                <a:gd name="T102" fmla="*/ 655 w 663"/>
                <a:gd name="T103" fmla="*/ 183 h 503"/>
                <a:gd name="T104" fmla="*/ 663 w 663"/>
                <a:gd name="T105" fmla="*/ 1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3" h="503">
                  <a:moveTo>
                    <a:pt x="655" y="168"/>
                  </a:moveTo>
                  <a:lnTo>
                    <a:pt x="639" y="168"/>
                  </a:lnTo>
                  <a:lnTo>
                    <a:pt x="608" y="152"/>
                  </a:lnTo>
                  <a:lnTo>
                    <a:pt x="584" y="152"/>
                  </a:lnTo>
                  <a:lnTo>
                    <a:pt x="576" y="152"/>
                  </a:lnTo>
                  <a:lnTo>
                    <a:pt x="576" y="128"/>
                  </a:lnTo>
                  <a:lnTo>
                    <a:pt x="584" y="128"/>
                  </a:lnTo>
                  <a:lnTo>
                    <a:pt x="600" y="128"/>
                  </a:lnTo>
                  <a:lnTo>
                    <a:pt x="600" y="120"/>
                  </a:lnTo>
                  <a:lnTo>
                    <a:pt x="584" y="96"/>
                  </a:lnTo>
                  <a:lnTo>
                    <a:pt x="576" y="80"/>
                  </a:lnTo>
                  <a:lnTo>
                    <a:pt x="568" y="80"/>
                  </a:lnTo>
                  <a:lnTo>
                    <a:pt x="544" y="80"/>
                  </a:lnTo>
                  <a:lnTo>
                    <a:pt x="544" y="64"/>
                  </a:lnTo>
                  <a:lnTo>
                    <a:pt x="568" y="48"/>
                  </a:lnTo>
                  <a:lnTo>
                    <a:pt x="568" y="48"/>
                  </a:lnTo>
                  <a:lnTo>
                    <a:pt x="568" y="16"/>
                  </a:lnTo>
                  <a:lnTo>
                    <a:pt x="576" y="0"/>
                  </a:lnTo>
                  <a:lnTo>
                    <a:pt x="488" y="48"/>
                  </a:lnTo>
                  <a:lnTo>
                    <a:pt x="480" y="16"/>
                  </a:lnTo>
                  <a:lnTo>
                    <a:pt x="472" y="48"/>
                  </a:lnTo>
                  <a:lnTo>
                    <a:pt x="464" y="48"/>
                  </a:lnTo>
                  <a:lnTo>
                    <a:pt x="464" y="48"/>
                  </a:lnTo>
                  <a:lnTo>
                    <a:pt x="432" y="56"/>
                  </a:lnTo>
                  <a:lnTo>
                    <a:pt x="432" y="80"/>
                  </a:lnTo>
                  <a:lnTo>
                    <a:pt x="424" y="96"/>
                  </a:lnTo>
                  <a:lnTo>
                    <a:pt x="416" y="104"/>
                  </a:lnTo>
                  <a:lnTo>
                    <a:pt x="384" y="168"/>
                  </a:lnTo>
                  <a:lnTo>
                    <a:pt x="368" y="183"/>
                  </a:lnTo>
                  <a:lnTo>
                    <a:pt x="344" y="223"/>
                  </a:lnTo>
                  <a:lnTo>
                    <a:pt x="240" y="223"/>
                  </a:lnTo>
                  <a:lnTo>
                    <a:pt x="200" y="263"/>
                  </a:lnTo>
                  <a:lnTo>
                    <a:pt x="112" y="263"/>
                  </a:lnTo>
                  <a:lnTo>
                    <a:pt x="64" y="239"/>
                  </a:lnTo>
                  <a:lnTo>
                    <a:pt x="56" y="223"/>
                  </a:lnTo>
                  <a:lnTo>
                    <a:pt x="56" y="223"/>
                  </a:lnTo>
                  <a:lnTo>
                    <a:pt x="32" y="231"/>
                  </a:lnTo>
                  <a:lnTo>
                    <a:pt x="16" y="239"/>
                  </a:lnTo>
                  <a:lnTo>
                    <a:pt x="16" y="263"/>
                  </a:lnTo>
                  <a:lnTo>
                    <a:pt x="16" y="263"/>
                  </a:lnTo>
                  <a:lnTo>
                    <a:pt x="16" y="279"/>
                  </a:lnTo>
                  <a:lnTo>
                    <a:pt x="0" y="279"/>
                  </a:lnTo>
                  <a:lnTo>
                    <a:pt x="0" y="303"/>
                  </a:lnTo>
                  <a:lnTo>
                    <a:pt x="0" y="319"/>
                  </a:lnTo>
                  <a:lnTo>
                    <a:pt x="16" y="335"/>
                  </a:lnTo>
                  <a:lnTo>
                    <a:pt x="32" y="351"/>
                  </a:lnTo>
                  <a:lnTo>
                    <a:pt x="56" y="399"/>
                  </a:lnTo>
                  <a:lnTo>
                    <a:pt x="56" y="407"/>
                  </a:lnTo>
                  <a:lnTo>
                    <a:pt x="64" y="391"/>
                  </a:lnTo>
                  <a:lnTo>
                    <a:pt x="80" y="391"/>
                  </a:lnTo>
                  <a:lnTo>
                    <a:pt x="88" y="399"/>
                  </a:lnTo>
                  <a:lnTo>
                    <a:pt x="88" y="423"/>
                  </a:lnTo>
                  <a:lnTo>
                    <a:pt x="112" y="439"/>
                  </a:lnTo>
                  <a:lnTo>
                    <a:pt x="112" y="487"/>
                  </a:lnTo>
                  <a:lnTo>
                    <a:pt x="128" y="495"/>
                  </a:lnTo>
                  <a:lnTo>
                    <a:pt x="136" y="495"/>
                  </a:lnTo>
                  <a:lnTo>
                    <a:pt x="176" y="487"/>
                  </a:lnTo>
                  <a:lnTo>
                    <a:pt x="200" y="487"/>
                  </a:lnTo>
                  <a:lnTo>
                    <a:pt x="216" y="487"/>
                  </a:lnTo>
                  <a:lnTo>
                    <a:pt x="232" y="487"/>
                  </a:lnTo>
                  <a:lnTo>
                    <a:pt x="216" y="495"/>
                  </a:lnTo>
                  <a:lnTo>
                    <a:pt x="216" y="503"/>
                  </a:lnTo>
                  <a:lnTo>
                    <a:pt x="232" y="503"/>
                  </a:lnTo>
                  <a:lnTo>
                    <a:pt x="248" y="495"/>
                  </a:lnTo>
                  <a:lnTo>
                    <a:pt x="288" y="495"/>
                  </a:lnTo>
                  <a:lnTo>
                    <a:pt x="288" y="487"/>
                  </a:lnTo>
                  <a:lnTo>
                    <a:pt x="296" y="455"/>
                  </a:lnTo>
                  <a:lnTo>
                    <a:pt x="296" y="447"/>
                  </a:lnTo>
                  <a:lnTo>
                    <a:pt x="304" y="447"/>
                  </a:lnTo>
                  <a:lnTo>
                    <a:pt x="336" y="455"/>
                  </a:lnTo>
                  <a:lnTo>
                    <a:pt x="336" y="487"/>
                  </a:lnTo>
                  <a:lnTo>
                    <a:pt x="336" y="495"/>
                  </a:lnTo>
                  <a:lnTo>
                    <a:pt x="344" y="487"/>
                  </a:lnTo>
                  <a:lnTo>
                    <a:pt x="368" y="487"/>
                  </a:lnTo>
                  <a:lnTo>
                    <a:pt x="384" y="487"/>
                  </a:lnTo>
                  <a:lnTo>
                    <a:pt x="400" y="487"/>
                  </a:lnTo>
                  <a:lnTo>
                    <a:pt x="400" y="495"/>
                  </a:lnTo>
                  <a:lnTo>
                    <a:pt x="416" y="503"/>
                  </a:lnTo>
                  <a:lnTo>
                    <a:pt x="424" y="495"/>
                  </a:lnTo>
                  <a:lnTo>
                    <a:pt x="464" y="487"/>
                  </a:lnTo>
                  <a:lnTo>
                    <a:pt x="472" y="487"/>
                  </a:lnTo>
                  <a:lnTo>
                    <a:pt x="480" y="447"/>
                  </a:lnTo>
                  <a:lnTo>
                    <a:pt x="504" y="439"/>
                  </a:lnTo>
                  <a:lnTo>
                    <a:pt x="520" y="439"/>
                  </a:lnTo>
                  <a:lnTo>
                    <a:pt x="528" y="407"/>
                  </a:lnTo>
                  <a:lnTo>
                    <a:pt x="528" y="391"/>
                  </a:lnTo>
                  <a:lnTo>
                    <a:pt x="528" y="367"/>
                  </a:lnTo>
                  <a:lnTo>
                    <a:pt x="528" y="351"/>
                  </a:lnTo>
                  <a:lnTo>
                    <a:pt x="520" y="351"/>
                  </a:lnTo>
                  <a:lnTo>
                    <a:pt x="504" y="351"/>
                  </a:lnTo>
                  <a:lnTo>
                    <a:pt x="488" y="351"/>
                  </a:lnTo>
                  <a:lnTo>
                    <a:pt x="568" y="303"/>
                  </a:lnTo>
                  <a:lnTo>
                    <a:pt x="576" y="303"/>
                  </a:lnTo>
                  <a:lnTo>
                    <a:pt x="584" y="279"/>
                  </a:lnTo>
                  <a:lnTo>
                    <a:pt x="584" y="263"/>
                  </a:lnTo>
                  <a:lnTo>
                    <a:pt x="600" y="263"/>
                  </a:lnTo>
                  <a:lnTo>
                    <a:pt x="576" y="263"/>
                  </a:lnTo>
                  <a:lnTo>
                    <a:pt x="576" y="239"/>
                  </a:lnTo>
                  <a:lnTo>
                    <a:pt x="576" y="231"/>
                  </a:lnTo>
                  <a:lnTo>
                    <a:pt x="584" y="223"/>
                  </a:lnTo>
                  <a:lnTo>
                    <a:pt x="600" y="207"/>
                  </a:lnTo>
                  <a:lnTo>
                    <a:pt x="608" y="183"/>
                  </a:lnTo>
                  <a:lnTo>
                    <a:pt x="616" y="183"/>
                  </a:lnTo>
                  <a:lnTo>
                    <a:pt x="655" y="183"/>
                  </a:lnTo>
                  <a:lnTo>
                    <a:pt x="663" y="183"/>
                  </a:lnTo>
                  <a:lnTo>
                    <a:pt x="663" y="176"/>
                  </a:lnTo>
                  <a:lnTo>
                    <a:pt x="655" y="16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3" name="Freeform 49"/>
            <p:cNvSpPr>
              <a:spLocks/>
            </p:cNvSpPr>
            <p:nvPr/>
          </p:nvSpPr>
          <p:spPr bwMode="auto">
            <a:xfrm>
              <a:off x="401" y="1069"/>
              <a:ext cx="783" cy="559"/>
            </a:xfrm>
            <a:custGeom>
              <a:avLst/>
              <a:gdLst>
                <a:gd name="T0" fmla="*/ 503 w 783"/>
                <a:gd name="T1" fmla="*/ 495 h 559"/>
                <a:gd name="T2" fmla="*/ 495 w 783"/>
                <a:gd name="T3" fmla="*/ 448 h 559"/>
                <a:gd name="T4" fmla="*/ 495 w 783"/>
                <a:gd name="T5" fmla="*/ 424 h 559"/>
                <a:gd name="T6" fmla="*/ 559 w 783"/>
                <a:gd name="T7" fmla="*/ 424 h 559"/>
                <a:gd name="T8" fmla="*/ 599 w 783"/>
                <a:gd name="T9" fmla="*/ 408 h 559"/>
                <a:gd name="T10" fmla="*/ 607 w 783"/>
                <a:gd name="T11" fmla="*/ 384 h 559"/>
                <a:gd name="T12" fmla="*/ 663 w 783"/>
                <a:gd name="T13" fmla="*/ 384 h 559"/>
                <a:gd name="T14" fmla="*/ 663 w 783"/>
                <a:gd name="T15" fmla="*/ 408 h 559"/>
                <a:gd name="T16" fmla="*/ 687 w 783"/>
                <a:gd name="T17" fmla="*/ 424 h 559"/>
                <a:gd name="T18" fmla="*/ 735 w 783"/>
                <a:gd name="T19" fmla="*/ 424 h 559"/>
                <a:gd name="T20" fmla="*/ 783 w 783"/>
                <a:gd name="T21" fmla="*/ 416 h 559"/>
                <a:gd name="T22" fmla="*/ 743 w 783"/>
                <a:gd name="T23" fmla="*/ 408 h 559"/>
                <a:gd name="T24" fmla="*/ 735 w 783"/>
                <a:gd name="T25" fmla="*/ 384 h 559"/>
                <a:gd name="T26" fmla="*/ 687 w 783"/>
                <a:gd name="T27" fmla="*/ 384 h 559"/>
                <a:gd name="T28" fmla="*/ 663 w 783"/>
                <a:gd name="T29" fmla="*/ 344 h 559"/>
                <a:gd name="T30" fmla="*/ 687 w 783"/>
                <a:gd name="T31" fmla="*/ 336 h 559"/>
                <a:gd name="T32" fmla="*/ 727 w 783"/>
                <a:gd name="T33" fmla="*/ 320 h 559"/>
                <a:gd name="T34" fmla="*/ 639 w 783"/>
                <a:gd name="T35" fmla="*/ 336 h 559"/>
                <a:gd name="T36" fmla="*/ 583 w 783"/>
                <a:gd name="T37" fmla="*/ 352 h 559"/>
                <a:gd name="T38" fmla="*/ 527 w 783"/>
                <a:gd name="T39" fmla="*/ 336 h 559"/>
                <a:gd name="T40" fmla="*/ 495 w 783"/>
                <a:gd name="T41" fmla="*/ 336 h 559"/>
                <a:gd name="T42" fmla="*/ 495 w 783"/>
                <a:gd name="T43" fmla="*/ 296 h 559"/>
                <a:gd name="T44" fmla="*/ 471 w 783"/>
                <a:gd name="T45" fmla="*/ 272 h 559"/>
                <a:gd name="T46" fmla="*/ 495 w 783"/>
                <a:gd name="T47" fmla="*/ 232 h 559"/>
                <a:gd name="T48" fmla="*/ 471 w 783"/>
                <a:gd name="T49" fmla="*/ 216 h 559"/>
                <a:gd name="T50" fmla="*/ 431 w 783"/>
                <a:gd name="T51" fmla="*/ 176 h 559"/>
                <a:gd name="T52" fmla="*/ 383 w 783"/>
                <a:gd name="T53" fmla="*/ 168 h 559"/>
                <a:gd name="T54" fmla="*/ 327 w 783"/>
                <a:gd name="T55" fmla="*/ 168 h 559"/>
                <a:gd name="T56" fmla="*/ 295 w 783"/>
                <a:gd name="T57" fmla="*/ 128 h 559"/>
                <a:gd name="T58" fmla="*/ 287 w 783"/>
                <a:gd name="T59" fmla="*/ 120 h 559"/>
                <a:gd name="T60" fmla="*/ 224 w 783"/>
                <a:gd name="T61" fmla="*/ 128 h 559"/>
                <a:gd name="T62" fmla="*/ 224 w 783"/>
                <a:gd name="T63" fmla="*/ 120 h 559"/>
                <a:gd name="T64" fmla="*/ 152 w 783"/>
                <a:gd name="T65" fmla="*/ 96 h 559"/>
                <a:gd name="T66" fmla="*/ 168 w 783"/>
                <a:gd name="T67" fmla="*/ 48 h 559"/>
                <a:gd name="T68" fmla="*/ 208 w 783"/>
                <a:gd name="T69" fmla="*/ 0 h 559"/>
                <a:gd name="T70" fmla="*/ 0 w 783"/>
                <a:gd name="T71" fmla="*/ 208 h 559"/>
                <a:gd name="T72" fmla="*/ 48 w 783"/>
                <a:gd name="T73" fmla="*/ 176 h 559"/>
                <a:gd name="T74" fmla="*/ 80 w 783"/>
                <a:gd name="T75" fmla="*/ 168 h 559"/>
                <a:gd name="T76" fmla="*/ 136 w 783"/>
                <a:gd name="T77" fmla="*/ 168 h 559"/>
                <a:gd name="T78" fmla="*/ 168 w 783"/>
                <a:gd name="T79" fmla="*/ 168 h 559"/>
                <a:gd name="T80" fmla="*/ 184 w 783"/>
                <a:gd name="T81" fmla="*/ 208 h 559"/>
                <a:gd name="T82" fmla="*/ 184 w 783"/>
                <a:gd name="T83" fmla="*/ 240 h 559"/>
                <a:gd name="T84" fmla="*/ 224 w 783"/>
                <a:gd name="T85" fmla="*/ 272 h 559"/>
                <a:gd name="T86" fmla="*/ 240 w 783"/>
                <a:gd name="T87" fmla="*/ 288 h 559"/>
                <a:gd name="T88" fmla="*/ 263 w 783"/>
                <a:gd name="T89" fmla="*/ 320 h 559"/>
                <a:gd name="T90" fmla="*/ 263 w 783"/>
                <a:gd name="T91" fmla="*/ 352 h 559"/>
                <a:gd name="T92" fmla="*/ 295 w 783"/>
                <a:gd name="T93" fmla="*/ 408 h 559"/>
                <a:gd name="T94" fmla="*/ 327 w 783"/>
                <a:gd name="T95" fmla="*/ 424 h 559"/>
                <a:gd name="T96" fmla="*/ 375 w 783"/>
                <a:gd name="T97" fmla="*/ 479 h 559"/>
                <a:gd name="T98" fmla="*/ 407 w 783"/>
                <a:gd name="T99" fmla="*/ 495 h 559"/>
                <a:gd name="T100" fmla="*/ 407 w 783"/>
                <a:gd name="T101" fmla="*/ 535 h 559"/>
                <a:gd name="T102" fmla="*/ 495 w 783"/>
                <a:gd name="T103" fmla="*/ 511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3" h="559">
                  <a:moveTo>
                    <a:pt x="495" y="503"/>
                  </a:moveTo>
                  <a:lnTo>
                    <a:pt x="503" y="503"/>
                  </a:lnTo>
                  <a:lnTo>
                    <a:pt x="503" y="495"/>
                  </a:lnTo>
                  <a:lnTo>
                    <a:pt x="503" y="495"/>
                  </a:lnTo>
                  <a:lnTo>
                    <a:pt x="503" y="463"/>
                  </a:lnTo>
                  <a:lnTo>
                    <a:pt x="495" y="448"/>
                  </a:lnTo>
                  <a:lnTo>
                    <a:pt x="471" y="440"/>
                  </a:lnTo>
                  <a:lnTo>
                    <a:pt x="471" y="424"/>
                  </a:lnTo>
                  <a:lnTo>
                    <a:pt x="495" y="424"/>
                  </a:lnTo>
                  <a:lnTo>
                    <a:pt x="511" y="424"/>
                  </a:lnTo>
                  <a:lnTo>
                    <a:pt x="551" y="440"/>
                  </a:lnTo>
                  <a:lnTo>
                    <a:pt x="559" y="424"/>
                  </a:lnTo>
                  <a:lnTo>
                    <a:pt x="575" y="416"/>
                  </a:lnTo>
                  <a:lnTo>
                    <a:pt x="583" y="408"/>
                  </a:lnTo>
                  <a:lnTo>
                    <a:pt x="599" y="408"/>
                  </a:lnTo>
                  <a:lnTo>
                    <a:pt x="599" y="392"/>
                  </a:lnTo>
                  <a:lnTo>
                    <a:pt x="599" y="384"/>
                  </a:lnTo>
                  <a:lnTo>
                    <a:pt x="607" y="384"/>
                  </a:lnTo>
                  <a:lnTo>
                    <a:pt x="615" y="392"/>
                  </a:lnTo>
                  <a:lnTo>
                    <a:pt x="639" y="384"/>
                  </a:lnTo>
                  <a:lnTo>
                    <a:pt x="663" y="384"/>
                  </a:lnTo>
                  <a:lnTo>
                    <a:pt x="663" y="384"/>
                  </a:lnTo>
                  <a:lnTo>
                    <a:pt x="687" y="392"/>
                  </a:lnTo>
                  <a:lnTo>
                    <a:pt x="663" y="408"/>
                  </a:lnTo>
                  <a:lnTo>
                    <a:pt x="663" y="416"/>
                  </a:lnTo>
                  <a:lnTo>
                    <a:pt x="687" y="424"/>
                  </a:lnTo>
                  <a:lnTo>
                    <a:pt x="687" y="424"/>
                  </a:lnTo>
                  <a:lnTo>
                    <a:pt x="703" y="440"/>
                  </a:lnTo>
                  <a:lnTo>
                    <a:pt x="727" y="440"/>
                  </a:lnTo>
                  <a:lnTo>
                    <a:pt x="735" y="424"/>
                  </a:lnTo>
                  <a:lnTo>
                    <a:pt x="743" y="424"/>
                  </a:lnTo>
                  <a:lnTo>
                    <a:pt x="759" y="424"/>
                  </a:lnTo>
                  <a:lnTo>
                    <a:pt x="783" y="416"/>
                  </a:lnTo>
                  <a:lnTo>
                    <a:pt x="783" y="408"/>
                  </a:lnTo>
                  <a:lnTo>
                    <a:pt x="775" y="408"/>
                  </a:lnTo>
                  <a:lnTo>
                    <a:pt x="743" y="408"/>
                  </a:lnTo>
                  <a:lnTo>
                    <a:pt x="743" y="392"/>
                  </a:lnTo>
                  <a:lnTo>
                    <a:pt x="743" y="384"/>
                  </a:lnTo>
                  <a:lnTo>
                    <a:pt x="735" y="384"/>
                  </a:lnTo>
                  <a:lnTo>
                    <a:pt x="727" y="384"/>
                  </a:lnTo>
                  <a:lnTo>
                    <a:pt x="703" y="384"/>
                  </a:lnTo>
                  <a:lnTo>
                    <a:pt x="687" y="384"/>
                  </a:lnTo>
                  <a:lnTo>
                    <a:pt x="687" y="384"/>
                  </a:lnTo>
                  <a:lnTo>
                    <a:pt x="663" y="352"/>
                  </a:lnTo>
                  <a:lnTo>
                    <a:pt x="663" y="344"/>
                  </a:lnTo>
                  <a:lnTo>
                    <a:pt x="687" y="344"/>
                  </a:lnTo>
                  <a:lnTo>
                    <a:pt x="687" y="336"/>
                  </a:lnTo>
                  <a:lnTo>
                    <a:pt x="687" y="336"/>
                  </a:lnTo>
                  <a:lnTo>
                    <a:pt x="703" y="336"/>
                  </a:lnTo>
                  <a:lnTo>
                    <a:pt x="727" y="336"/>
                  </a:lnTo>
                  <a:lnTo>
                    <a:pt x="727" y="320"/>
                  </a:lnTo>
                  <a:lnTo>
                    <a:pt x="727" y="320"/>
                  </a:lnTo>
                  <a:lnTo>
                    <a:pt x="703" y="320"/>
                  </a:lnTo>
                  <a:lnTo>
                    <a:pt x="639" y="336"/>
                  </a:lnTo>
                  <a:lnTo>
                    <a:pt x="615" y="336"/>
                  </a:lnTo>
                  <a:lnTo>
                    <a:pt x="607" y="344"/>
                  </a:lnTo>
                  <a:lnTo>
                    <a:pt x="583" y="352"/>
                  </a:lnTo>
                  <a:lnTo>
                    <a:pt x="575" y="352"/>
                  </a:lnTo>
                  <a:lnTo>
                    <a:pt x="559" y="344"/>
                  </a:lnTo>
                  <a:lnTo>
                    <a:pt x="527" y="336"/>
                  </a:lnTo>
                  <a:lnTo>
                    <a:pt x="511" y="336"/>
                  </a:lnTo>
                  <a:lnTo>
                    <a:pt x="503" y="336"/>
                  </a:lnTo>
                  <a:lnTo>
                    <a:pt x="495" y="336"/>
                  </a:lnTo>
                  <a:lnTo>
                    <a:pt x="495" y="320"/>
                  </a:lnTo>
                  <a:lnTo>
                    <a:pt x="495" y="320"/>
                  </a:lnTo>
                  <a:lnTo>
                    <a:pt x="495" y="296"/>
                  </a:lnTo>
                  <a:lnTo>
                    <a:pt x="495" y="288"/>
                  </a:lnTo>
                  <a:lnTo>
                    <a:pt x="471" y="288"/>
                  </a:lnTo>
                  <a:lnTo>
                    <a:pt x="471" y="272"/>
                  </a:lnTo>
                  <a:lnTo>
                    <a:pt x="495" y="256"/>
                  </a:lnTo>
                  <a:lnTo>
                    <a:pt x="495" y="240"/>
                  </a:lnTo>
                  <a:lnTo>
                    <a:pt x="495" y="232"/>
                  </a:lnTo>
                  <a:lnTo>
                    <a:pt x="471" y="232"/>
                  </a:lnTo>
                  <a:lnTo>
                    <a:pt x="471" y="216"/>
                  </a:lnTo>
                  <a:lnTo>
                    <a:pt x="471" y="216"/>
                  </a:lnTo>
                  <a:lnTo>
                    <a:pt x="471" y="176"/>
                  </a:lnTo>
                  <a:lnTo>
                    <a:pt x="447" y="176"/>
                  </a:lnTo>
                  <a:lnTo>
                    <a:pt x="431" y="176"/>
                  </a:lnTo>
                  <a:lnTo>
                    <a:pt x="407" y="168"/>
                  </a:lnTo>
                  <a:lnTo>
                    <a:pt x="399" y="168"/>
                  </a:lnTo>
                  <a:lnTo>
                    <a:pt x="383" y="168"/>
                  </a:lnTo>
                  <a:lnTo>
                    <a:pt x="375" y="168"/>
                  </a:lnTo>
                  <a:lnTo>
                    <a:pt x="351" y="168"/>
                  </a:lnTo>
                  <a:lnTo>
                    <a:pt x="327" y="168"/>
                  </a:lnTo>
                  <a:lnTo>
                    <a:pt x="319" y="168"/>
                  </a:lnTo>
                  <a:lnTo>
                    <a:pt x="295" y="152"/>
                  </a:lnTo>
                  <a:lnTo>
                    <a:pt x="295" y="128"/>
                  </a:lnTo>
                  <a:lnTo>
                    <a:pt x="295" y="96"/>
                  </a:lnTo>
                  <a:lnTo>
                    <a:pt x="287" y="96"/>
                  </a:lnTo>
                  <a:lnTo>
                    <a:pt x="287" y="120"/>
                  </a:lnTo>
                  <a:lnTo>
                    <a:pt x="271" y="128"/>
                  </a:lnTo>
                  <a:lnTo>
                    <a:pt x="240" y="128"/>
                  </a:lnTo>
                  <a:lnTo>
                    <a:pt x="224" y="128"/>
                  </a:lnTo>
                  <a:lnTo>
                    <a:pt x="208" y="128"/>
                  </a:lnTo>
                  <a:lnTo>
                    <a:pt x="208" y="120"/>
                  </a:lnTo>
                  <a:lnTo>
                    <a:pt x="224" y="120"/>
                  </a:lnTo>
                  <a:lnTo>
                    <a:pt x="208" y="96"/>
                  </a:lnTo>
                  <a:lnTo>
                    <a:pt x="176" y="96"/>
                  </a:lnTo>
                  <a:lnTo>
                    <a:pt x="152" y="96"/>
                  </a:lnTo>
                  <a:lnTo>
                    <a:pt x="152" y="80"/>
                  </a:lnTo>
                  <a:lnTo>
                    <a:pt x="168" y="64"/>
                  </a:lnTo>
                  <a:lnTo>
                    <a:pt x="168" y="48"/>
                  </a:lnTo>
                  <a:lnTo>
                    <a:pt x="176" y="24"/>
                  </a:lnTo>
                  <a:lnTo>
                    <a:pt x="184" y="8"/>
                  </a:lnTo>
                  <a:lnTo>
                    <a:pt x="208" y="0"/>
                  </a:lnTo>
                  <a:lnTo>
                    <a:pt x="96" y="0"/>
                  </a:lnTo>
                  <a:lnTo>
                    <a:pt x="56" y="80"/>
                  </a:lnTo>
                  <a:lnTo>
                    <a:pt x="0" y="208"/>
                  </a:lnTo>
                  <a:lnTo>
                    <a:pt x="48" y="216"/>
                  </a:lnTo>
                  <a:lnTo>
                    <a:pt x="48" y="208"/>
                  </a:lnTo>
                  <a:lnTo>
                    <a:pt x="48" y="176"/>
                  </a:lnTo>
                  <a:lnTo>
                    <a:pt x="56" y="176"/>
                  </a:lnTo>
                  <a:lnTo>
                    <a:pt x="64" y="168"/>
                  </a:lnTo>
                  <a:lnTo>
                    <a:pt x="80" y="168"/>
                  </a:lnTo>
                  <a:lnTo>
                    <a:pt x="96" y="168"/>
                  </a:lnTo>
                  <a:lnTo>
                    <a:pt x="112" y="168"/>
                  </a:lnTo>
                  <a:lnTo>
                    <a:pt x="136" y="168"/>
                  </a:lnTo>
                  <a:lnTo>
                    <a:pt x="136" y="168"/>
                  </a:lnTo>
                  <a:lnTo>
                    <a:pt x="152" y="152"/>
                  </a:lnTo>
                  <a:lnTo>
                    <a:pt x="168" y="168"/>
                  </a:lnTo>
                  <a:lnTo>
                    <a:pt x="168" y="176"/>
                  </a:lnTo>
                  <a:lnTo>
                    <a:pt x="176" y="176"/>
                  </a:lnTo>
                  <a:lnTo>
                    <a:pt x="184" y="208"/>
                  </a:lnTo>
                  <a:lnTo>
                    <a:pt x="184" y="216"/>
                  </a:lnTo>
                  <a:lnTo>
                    <a:pt x="184" y="216"/>
                  </a:lnTo>
                  <a:lnTo>
                    <a:pt x="184" y="240"/>
                  </a:lnTo>
                  <a:lnTo>
                    <a:pt x="184" y="256"/>
                  </a:lnTo>
                  <a:lnTo>
                    <a:pt x="208" y="272"/>
                  </a:lnTo>
                  <a:lnTo>
                    <a:pt x="224" y="272"/>
                  </a:lnTo>
                  <a:lnTo>
                    <a:pt x="232" y="272"/>
                  </a:lnTo>
                  <a:lnTo>
                    <a:pt x="240" y="272"/>
                  </a:lnTo>
                  <a:lnTo>
                    <a:pt x="240" y="288"/>
                  </a:lnTo>
                  <a:lnTo>
                    <a:pt x="263" y="288"/>
                  </a:lnTo>
                  <a:lnTo>
                    <a:pt x="263" y="296"/>
                  </a:lnTo>
                  <a:lnTo>
                    <a:pt x="263" y="320"/>
                  </a:lnTo>
                  <a:lnTo>
                    <a:pt x="263" y="336"/>
                  </a:lnTo>
                  <a:lnTo>
                    <a:pt x="263" y="344"/>
                  </a:lnTo>
                  <a:lnTo>
                    <a:pt x="263" y="352"/>
                  </a:lnTo>
                  <a:lnTo>
                    <a:pt x="271" y="384"/>
                  </a:lnTo>
                  <a:lnTo>
                    <a:pt x="295" y="392"/>
                  </a:lnTo>
                  <a:lnTo>
                    <a:pt x="295" y="408"/>
                  </a:lnTo>
                  <a:lnTo>
                    <a:pt x="319" y="416"/>
                  </a:lnTo>
                  <a:lnTo>
                    <a:pt x="319" y="424"/>
                  </a:lnTo>
                  <a:lnTo>
                    <a:pt x="327" y="424"/>
                  </a:lnTo>
                  <a:lnTo>
                    <a:pt x="335" y="440"/>
                  </a:lnTo>
                  <a:lnTo>
                    <a:pt x="351" y="448"/>
                  </a:lnTo>
                  <a:lnTo>
                    <a:pt x="375" y="479"/>
                  </a:lnTo>
                  <a:lnTo>
                    <a:pt x="383" y="479"/>
                  </a:lnTo>
                  <a:lnTo>
                    <a:pt x="407" y="495"/>
                  </a:lnTo>
                  <a:lnTo>
                    <a:pt x="407" y="495"/>
                  </a:lnTo>
                  <a:lnTo>
                    <a:pt x="423" y="503"/>
                  </a:lnTo>
                  <a:lnTo>
                    <a:pt x="407" y="503"/>
                  </a:lnTo>
                  <a:lnTo>
                    <a:pt x="407" y="535"/>
                  </a:lnTo>
                  <a:lnTo>
                    <a:pt x="471" y="559"/>
                  </a:lnTo>
                  <a:lnTo>
                    <a:pt x="471" y="535"/>
                  </a:lnTo>
                  <a:lnTo>
                    <a:pt x="495" y="511"/>
                  </a:lnTo>
                  <a:lnTo>
                    <a:pt x="495" y="503"/>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4" name="Freeform 50"/>
            <p:cNvSpPr>
              <a:spLocks/>
            </p:cNvSpPr>
            <p:nvPr/>
          </p:nvSpPr>
          <p:spPr bwMode="auto">
            <a:xfrm>
              <a:off x="385" y="1596"/>
              <a:ext cx="815" cy="424"/>
            </a:xfrm>
            <a:custGeom>
              <a:avLst/>
              <a:gdLst>
                <a:gd name="T0" fmla="*/ 815 w 815"/>
                <a:gd name="T1" fmla="*/ 88 h 424"/>
                <a:gd name="T2" fmla="*/ 775 w 815"/>
                <a:gd name="T3" fmla="*/ 88 h 424"/>
                <a:gd name="T4" fmla="*/ 719 w 815"/>
                <a:gd name="T5" fmla="*/ 88 h 424"/>
                <a:gd name="T6" fmla="*/ 687 w 815"/>
                <a:gd name="T7" fmla="*/ 96 h 424"/>
                <a:gd name="T8" fmla="*/ 639 w 815"/>
                <a:gd name="T9" fmla="*/ 88 h 424"/>
                <a:gd name="T10" fmla="*/ 663 w 815"/>
                <a:gd name="T11" fmla="*/ 8 h 424"/>
                <a:gd name="T12" fmla="*/ 615 w 815"/>
                <a:gd name="T13" fmla="*/ 0 h 424"/>
                <a:gd name="T14" fmla="*/ 591 w 815"/>
                <a:gd name="T15" fmla="*/ 48 h 424"/>
                <a:gd name="T16" fmla="*/ 575 w 815"/>
                <a:gd name="T17" fmla="*/ 48 h 424"/>
                <a:gd name="T18" fmla="*/ 527 w 815"/>
                <a:gd name="T19" fmla="*/ 48 h 424"/>
                <a:gd name="T20" fmla="*/ 479 w 815"/>
                <a:gd name="T21" fmla="*/ 48 h 424"/>
                <a:gd name="T22" fmla="*/ 391 w 815"/>
                <a:gd name="T23" fmla="*/ 0 h 424"/>
                <a:gd name="T24" fmla="*/ 327 w 815"/>
                <a:gd name="T25" fmla="*/ 0 h 424"/>
                <a:gd name="T26" fmla="*/ 311 w 815"/>
                <a:gd name="T27" fmla="*/ 24 h 424"/>
                <a:gd name="T28" fmla="*/ 271 w 815"/>
                <a:gd name="T29" fmla="*/ 56 h 424"/>
                <a:gd name="T30" fmla="*/ 224 w 815"/>
                <a:gd name="T31" fmla="*/ 56 h 424"/>
                <a:gd name="T32" fmla="*/ 192 w 815"/>
                <a:gd name="T33" fmla="*/ 96 h 424"/>
                <a:gd name="T34" fmla="*/ 160 w 815"/>
                <a:gd name="T35" fmla="*/ 88 h 424"/>
                <a:gd name="T36" fmla="*/ 136 w 815"/>
                <a:gd name="T37" fmla="*/ 48 h 424"/>
                <a:gd name="T38" fmla="*/ 96 w 815"/>
                <a:gd name="T39" fmla="*/ 96 h 424"/>
                <a:gd name="T40" fmla="*/ 56 w 815"/>
                <a:gd name="T41" fmla="*/ 112 h 424"/>
                <a:gd name="T42" fmla="*/ 48 w 815"/>
                <a:gd name="T43" fmla="*/ 168 h 424"/>
                <a:gd name="T44" fmla="*/ 48 w 815"/>
                <a:gd name="T45" fmla="*/ 232 h 424"/>
                <a:gd name="T46" fmla="*/ 40 w 815"/>
                <a:gd name="T47" fmla="*/ 264 h 424"/>
                <a:gd name="T48" fmla="*/ 64 w 815"/>
                <a:gd name="T49" fmla="*/ 288 h 424"/>
                <a:gd name="T50" fmla="*/ 56 w 815"/>
                <a:gd name="T51" fmla="*/ 320 h 424"/>
                <a:gd name="T52" fmla="*/ 0 w 815"/>
                <a:gd name="T53" fmla="*/ 336 h 424"/>
                <a:gd name="T54" fmla="*/ 40 w 815"/>
                <a:gd name="T55" fmla="*/ 384 h 424"/>
                <a:gd name="T56" fmla="*/ 64 w 815"/>
                <a:gd name="T57" fmla="*/ 384 h 424"/>
                <a:gd name="T58" fmla="*/ 136 w 815"/>
                <a:gd name="T59" fmla="*/ 416 h 424"/>
                <a:gd name="T60" fmla="*/ 192 w 815"/>
                <a:gd name="T61" fmla="*/ 424 h 424"/>
                <a:gd name="T62" fmla="*/ 271 w 815"/>
                <a:gd name="T63" fmla="*/ 424 h 424"/>
                <a:gd name="T64" fmla="*/ 287 w 815"/>
                <a:gd name="T65" fmla="*/ 384 h 424"/>
                <a:gd name="T66" fmla="*/ 335 w 815"/>
                <a:gd name="T67" fmla="*/ 336 h 424"/>
                <a:gd name="T68" fmla="*/ 431 w 815"/>
                <a:gd name="T69" fmla="*/ 336 h 424"/>
                <a:gd name="T70" fmla="*/ 447 w 815"/>
                <a:gd name="T71" fmla="*/ 336 h 424"/>
                <a:gd name="T72" fmla="*/ 495 w 815"/>
                <a:gd name="T73" fmla="*/ 320 h 424"/>
                <a:gd name="T74" fmla="*/ 511 w 815"/>
                <a:gd name="T75" fmla="*/ 272 h 424"/>
                <a:gd name="T76" fmla="*/ 543 w 815"/>
                <a:gd name="T77" fmla="*/ 272 h 424"/>
                <a:gd name="T78" fmla="*/ 535 w 815"/>
                <a:gd name="T79" fmla="*/ 232 h 424"/>
                <a:gd name="T80" fmla="*/ 583 w 815"/>
                <a:gd name="T81" fmla="*/ 248 h 424"/>
                <a:gd name="T82" fmla="*/ 599 w 815"/>
                <a:gd name="T83" fmla="*/ 224 h 424"/>
                <a:gd name="T84" fmla="*/ 631 w 815"/>
                <a:gd name="T85" fmla="*/ 168 h 424"/>
                <a:gd name="T86" fmla="*/ 631 w 815"/>
                <a:gd name="T87" fmla="*/ 136 h 424"/>
                <a:gd name="T88" fmla="*/ 663 w 815"/>
                <a:gd name="T89" fmla="*/ 112 h 424"/>
                <a:gd name="T90" fmla="*/ 711 w 815"/>
                <a:gd name="T91" fmla="*/ 112 h 424"/>
                <a:gd name="T92" fmla="*/ 807 w 815"/>
                <a:gd name="T93" fmla="*/ 1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5" h="424">
                  <a:moveTo>
                    <a:pt x="807" y="96"/>
                  </a:moveTo>
                  <a:lnTo>
                    <a:pt x="815" y="96"/>
                  </a:lnTo>
                  <a:lnTo>
                    <a:pt x="815" y="88"/>
                  </a:lnTo>
                  <a:lnTo>
                    <a:pt x="815" y="64"/>
                  </a:lnTo>
                  <a:lnTo>
                    <a:pt x="791" y="88"/>
                  </a:lnTo>
                  <a:lnTo>
                    <a:pt x="775" y="88"/>
                  </a:lnTo>
                  <a:lnTo>
                    <a:pt x="767" y="64"/>
                  </a:lnTo>
                  <a:lnTo>
                    <a:pt x="743" y="64"/>
                  </a:lnTo>
                  <a:lnTo>
                    <a:pt x="719" y="88"/>
                  </a:lnTo>
                  <a:lnTo>
                    <a:pt x="711" y="96"/>
                  </a:lnTo>
                  <a:lnTo>
                    <a:pt x="687" y="96"/>
                  </a:lnTo>
                  <a:lnTo>
                    <a:pt x="687" y="96"/>
                  </a:lnTo>
                  <a:lnTo>
                    <a:pt x="663" y="96"/>
                  </a:lnTo>
                  <a:lnTo>
                    <a:pt x="639" y="96"/>
                  </a:lnTo>
                  <a:lnTo>
                    <a:pt x="639" y="88"/>
                  </a:lnTo>
                  <a:lnTo>
                    <a:pt x="663" y="56"/>
                  </a:lnTo>
                  <a:lnTo>
                    <a:pt x="663" y="24"/>
                  </a:lnTo>
                  <a:lnTo>
                    <a:pt x="663" y="8"/>
                  </a:lnTo>
                  <a:lnTo>
                    <a:pt x="663" y="0"/>
                  </a:lnTo>
                  <a:lnTo>
                    <a:pt x="639" y="0"/>
                  </a:lnTo>
                  <a:lnTo>
                    <a:pt x="615" y="0"/>
                  </a:lnTo>
                  <a:lnTo>
                    <a:pt x="599" y="0"/>
                  </a:lnTo>
                  <a:lnTo>
                    <a:pt x="599" y="8"/>
                  </a:lnTo>
                  <a:lnTo>
                    <a:pt x="591" y="48"/>
                  </a:lnTo>
                  <a:lnTo>
                    <a:pt x="583" y="48"/>
                  </a:lnTo>
                  <a:lnTo>
                    <a:pt x="575" y="48"/>
                  </a:lnTo>
                  <a:lnTo>
                    <a:pt x="575" y="48"/>
                  </a:lnTo>
                  <a:lnTo>
                    <a:pt x="543" y="56"/>
                  </a:lnTo>
                  <a:lnTo>
                    <a:pt x="535" y="48"/>
                  </a:lnTo>
                  <a:lnTo>
                    <a:pt x="527" y="48"/>
                  </a:lnTo>
                  <a:lnTo>
                    <a:pt x="511" y="48"/>
                  </a:lnTo>
                  <a:lnTo>
                    <a:pt x="487" y="48"/>
                  </a:lnTo>
                  <a:lnTo>
                    <a:pt x="479" y="48"/>
                  </a:lnTo>
                  <a:lnTo>
                    <a:pt x="447" y="24"/>
                  </a:lnTo>
                  <a:lnTo>
                    <a:pt x="399" y="0"/>
                  </a:lnTo>
                  <a:lnTo>
                    <a:pt x="391" y="0"/>
                  </a:lnTo>
                  <a:lnTo>
                    <a:pt x="375" y="0"/>
                  </a:lnTo>
                  <a:lnTo>
                    <a:pt x="351" y="0"/>
                  </a:lnTo>
                  <a:lnTo>
                    <a:pt x="327" y="0"/>
                  </a:lnTo>
                  <a:lnTo>
                    <a:pt x="327" y="8"/>
                  </a:lnTo>
                  <a:lnTo>
                    <a:pt x="311" y="8"/>
                  </a:lnTo>
                  <a:lnTo>
                    <a:pt x="311" y="24"/>
                  </a:lnTo>
                  <a:lnTo>
                    <a:pt x="287" y="48"/>
                  </a:lnTo>
                  <a:lnTo>
                    <a:pt x="279" y="48"/>
                  </a:lnTo>
                  <a:lnTo>
                    <a:pt x="271" y="56"/>
                  </a:lnTo>
                  <a:lnTo>
                    <a:pt x="248" y="48"/>
                  </a:lnTo>
                  <a:lnTo>
                    <a:pt x="240" y="56"/>
                  </a:lnTo>
                  <a:lnTo>
                    <a:pt x="224" y="56"/>
                  </a:lnTo>
                  <a:lnTo>
                    <a:pt x="200" y="88"/>
                  </a:lnTo>
                  <a:lnTo>
                    <a:pt x="200" y="96"/>
                  </a:lnTo>
                  <a:lnTo>
                    <a:pt x="192" y="96"/>
                  </a:lnTo>
                  <a:lnTo>
                    <a:pt x="176" y="96"/>
                  </a:lnTo>
                  <a:lnTo>
                    <a:pt x="160" y="96"/>
                  </a:lnTo>
                  <a:lnTo>
                    <a:pt x="160" y="88"/>
                  </a:lnTo>
                  <a:lnTo>
                    <a:pt x="160" y="56"/>
                  </a:lnTo>
                  <a:lnTo>
                    <a:pt x="152" y="56"/>
                  </a:lnTo>
                  <a:lnTo>
                    <a:pt x="136" y="48"/>
                  </a:lnTo>
                  <a:lnTo>
                    <a:pt x="136" y="48"/>
                  </a:lnTo>
                  <a:lnTo>
                    <a:pt x="96" y="88"/>
                  </a:lnTo>
                  <a:lnTo>
                    <a:pt x="96" y="96"/>
                  </a:lnTo>
                  <a:lnTo>
                    <a:pt x="80" y="112"/>
                  </a:lnTo>
                  <a:lnTo>
                    <a:pt x="64" y="112"/>
                  </a:lnTo>
                  <a:lnTo>
                    <a:pt x="56" y="112"/>
                  </a:lnTo>
                  <a:lnTo>
                    <a:pt x="56" y="152"/>
                  </a:lnTo>
                  <a:lnTo>
                    <a:pt x="56" y="160"/>
                  </a:lnTo>
                  <a:lnTo>
                    <a:pt x="48" y="168"/>
                  </a:lnTo>
                  <a:lnTo>
                    <a:pt x="48" y="176"/>
                  </a:lnTo>
                  <a:lnTo>
                    <a:pt x="48" y="208"/>
                  </a:lnTo>
                  <a:lnTo>
                    <a:pt x="48" y="232"/>
                  </a:lnTo>
                  <a:lnTo>
                    <a:pt x="48" y="248"/>
                  </a:lnTo>
                  <a:lnTo>
                    <a:pt x="40" y="248"/>
                  </a:lnTo>
                  <a:lnTo>
                    <a:pt x="40" y="264"/>
                  </a:lnTo>
                  <a:lnTo>
                    <a:pt x="40" y="272"/>
                  </a:lnTo>
                  <a:lnTo>
                    <a:pt x="56" y="288"/>
                  </a:lnTo>
                  <a:lnTo>
                    <a:pt x="64" y="288"/>
                  </a:lnTo>
                  <a:lnTo>
                    <a:pt x="64" y="296"/>
                  </a:lnTo>
                  <a:lnTo>
                    <a:pt x="64" y="320"/>
                  </a:lnTo>
                  <a:lnTo>
                    <a:pt x="56" y="320"/>
                  </a:lnTo>
                  <a:lnTo>
                    <a:pt x="48" y="320"/>
                  </a:lnTo>
                  <a:lnTo>
                    <a:pt x="8" y="328"/>
                  </a:lnTo>
                  <a:lnTo>
                    <a:pt x="0" y="336"/>
                  </a:lnTo>
                  <a:lnTo>
                    <a:pt x="0" y="360"/>
                  </a:lnTo>
                  <a:lnTo>
                    <a:pt x="8" y="360"/>
                  </a:lnTo>
                  <a:lnTo>
                    <a:pt x="40" y="384"/>
                  </a:lnTo>
                  <a:lnTo>
                    <a:pt x="48" y="384"/>
                  </a:lnTo>
                  <a:lnTo>
                    <a:pt x="56" y="384"/>
                  </a:lnTo>
                  <a:lnTo>
                    <a:pt x="64" y="384"/>
                  </a:lnTo>
                  <a:lnTo>
                    <a:pt x="96" y="408"/>
                  </a:lnTo>
                  <a:lnTo>
                    <a:pt x="136" y="416"/>
                  </a:lnTo>
                  <a:lnTo>
                    <a:pt x="136" y="416"/>
                  </a:lnTo>
                  <a:lnTo>
                    <a:pt x="160" y="416"/>
                  </a:lnTo>
                  <a:lnTo>
                    <a:pt x="176" y="424"/>
                  </a:lnTo>
                  <a:lnTo>
                    <a:pt x="192" y="424"/>
                  </a:lnTo>
                  <a:lnTo>
                    <a:pt x="224" y="424"/>
                  </a:lnTo>
                  <a:lnTo>
                    <a:pt x="240" y="424"/>
                  </a:lnTo>
                  <a:lnTo>
                    <a:pt x="271" y="424"/>
                  </a:lnTo>
                  <a:lnTo>
                    <a:pt x="279" y="424"/>
                  </a:lnTo>
                  <a:lnTo>
                    <a:pt x="279" y="416"/>
                  </a:lnTo>
                  <a:lnTo>
                    <a:pt x="287" y="384"/>
                  </a:lnTo>
                  <a:lnTo>
                    <a:pt x="311" y="360"/>
                  </a:lnTo>
                  <a:lnTo>
                    <a:pt x="311" y="360"/>
                  </a:lnTo>
                  <a:lnTo>
                    <a:pt x="335" y="336"/>
                  </a:lnTo>
                  <a:lnTo>
                    <a:pt x="375" y="336"/>
                  </a:lnTo>
                  <a:lnTo>
                    <a:pt x="399" y="336"/>
                  </a:lnTo>
                  <a:lnTo>
                    <a:pt x="431" y="336"/>
                  </a:lnTo>
                  <a:lnTo>
                    <a:pt x="439" y="336"/>
                  </a:lnTo>
                  <a:lnTo>
                    <a:pt x="439" y="360"/>
                  </a:lnTo>
                  <a:lnTo>
                    <a:pt x="447" y="336"/>
                  </a:lnTo>
                  <a:lnTo>
                    <a:pt x="487" y="328"/>
                  </a:lnTo>
                  <a:lnTo>
                    <a:pt x="487" y="320"/>
                  </a:lnTo>
                  <a:lnTo>
                    <a:pt x="495" y="320"/>
                  </a:lnTo>
                  <a:lnTo>
                    <a:pt x="495" y="296"/>
                  </a:lnTo>
                  <a:lnTo>
                    <a:pt x="495" y="288"/>
                  </a:lnTo>
                  <a:lnTo>
                    <a:pt x="511" y="272"/>
                  </a:lnTo>
                  <a:lnTo>
                    <a:pt x="527" y="272"/>
                  </a:lnTo>
                  <a:lnTo>
                    <a:pt x="535" y="272"/>
                  </a:lnTo>
                  <a:lnTo>
                    <a:pt x="543" y="272"/>
                  </a:lnTo>
                  <a:lnTo>
                    <a:pt x="535" y="248"/>
                  </a:lnTo>
                  <a:lnTo>
                    <a:pt x="527" y="248"/>
                  </a:lnTo>
                  <a:lnTo>
                    <a:pt x="535" y="232"/>
                  </a:lnTo>
                  <a:lnTo>
                    <a:pt x="543" y="232"/>
                  </a:lnTo>
                  <a:lnTo>
                    <a:pt x="575" y="232"/>
                  </a:lnTo>
                  <a:lnTo>
                    <a:pt x="583" y="248"/>
                  </a:lnTo>
                  <a:lnTo>
                    <a:pt x="591" y="248"/>
                  </a:lnTo>
                  <a:lnTo>
                    <a:pt x="591" y="232"/>
                  </a:lnTo>
                  <a:lnTo>
                    <a:pt x="599" y="224"/>
                  </a:lnTo>
                  <a:lnTo>
                    <a:pt x="615" y="200"/>
                  </a:lnTo>
                  <a:lnTo>
                    <a:pt x="631" y="176"/>
                  </a:lnTo>
                  <a:lnTo>
                    <a:pt x="631" y="168"/>
                  </a:lnTo>
                  <a:lnTo>
                    <a:pt x="631" y="160"/>
                  </a:lnTo>
                  <a:lnTo>
                    <a:pt x="631" y="144"/>
                  </a:lnTo>
                  <a:lnTo>
                    <a:pt x="631" y="136"/>
                  </a:lnTo>
                  <a:lnTo>
                    <a:pt x="631" y="112"/>
                  </a:lnTo>
                  <a:lnTo>
                    <a:pt x="639" y="112"/>
                  </a:lnTo>
                  <a:lnTo>
                    <a:pt x="663" y="112"/>
                  </a:lnTo>
                  <a:lnTo>
                    <a:pt x="671" y="112"/>
                  </a:lnTo>
                  <a:lnTo>
                    <a:pt x="687" y="112"/>
                  </a:lnTo>
                  <a:lnTo>
                    <a:pt x="711" y="112"/>
                  </a:lnTo>
                  <a:lnTo>
                    <a:pt x="719" y="112"/>
                  </a:lnTo>
                  <a:lnTo>
                    <a:pt x="743" y="112"/>
                  </a:lnTo>
                  <a:lnTo>
                    <a:pt x="807" y="112"/>
                  </a:lnTo>
                  <a:lnTo>
                    <a:pt x="807" y="9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5" name="Freeform 51"/>
            <p:cNvSpPr>
              <a:spLocks/>
            </p:cNvSpPr>
            <p:nvPr/>
          </p:nvSpPr>
          <p:spPr bwMode="auto">
            <a:xfrm>
              <a:off x="832" y="1453"/>
              <a:ext cx="392" cy="255"/>
            </a:xfrm>
            <a:custGeom>
              <a:avLst/>
              <a:gdLst>
                <a:gd name="T0" fmla="*/ 240 w 392"/>
                <a:gd name="T1" fmla="*/ 95 h 255"/>
                <a:gd name="T2" fmla="*/ 192 w 392"/>
                <a:gd name="T3" fmla="*/ 95 h 255"/>
                <a:gd name="T4" fmla="*/ 192 w 392"/>
                <a:gd name="T5" fmla="*/ 95 h 255"/>
                <a:gd name="T6" fmla="*/ 176 w 392"/>
                <a:gd name="T7" fmla="*/ 79 h 255"/>
                <a:gd name="T8" fmla="*/ 144 w 392"/>
                <a:gd name="T9" fmla="*/ 79 h 255"/>
                <a:gd name="T10" fmla="*/ 128 w 392"/>
                <a:gd name="T11" fmla="*/ 48 h 255"/>
                <a:gd name="T12" fmla="*/ 152 w 392"/>
                <a:gd name="T13" fmla="*/ 40 h 255"/>
                <a:gd name="T14" fmla="*/ 192 w 392"/>
                <a:gd name="T15" fmla="*/ 40 h 255"/>
                <a:gd name="T16" fmla="*/ 192 w 392"/>
                <a:gd name="T17" fmla="*/ 40 h 255"/>
                <a:gd name="T18" fmla="*/ 192 w 392"/>
                <a:gd name="T19" fmla="*/ 8 h 255"/>
                <a:gd name="T20" fmla="*/ 176 w 392"/>
                <a:gd name="T21" fmla="*/ 8 h 255"/>
                <a:gd name="T22" fmla="*/ 152 w 392"/>
                <a:gd name="T23" fmla="*/ 8 h 255"/>
                <a:gd name="T24" fmla="*/ 144 w 392"/>
                <a:gd name="T25" fmla="*/ 16 h 255"/>
                <a:gd name="T26" fmla="*/ 128 w 392"/>
                <a:gd name="T27" fmla="*/ 40 h 255"/>
                <a:gd name="T28" fmla="*/ 96 w 392"/>
                <a:gd name="T29" fmla="*/ 48 h 255"/>
                <a:gd name="T30" fmla="*/ 64 w 392"/>
                <a:gd name="T31" fmla="*/ 48 h 255"/>
                <a:gd name="T32" fmla="*/ 8 w 392"/>
                <a:gd name="T33" fmla="*/ 48 h 255"/>
                <a:gd name="T34" fmla="*/ 40 w 392"/>
                <a:gd name="T35" fmla="*/ 79 h 255"/>
                <a:gd name="T36" fmla="*/ 48 w 392"/>
                <a:gd name="T37" fmla="*/ 111 h 255"/>
                <a:gd name="T38" fmla="*/ 48 w 392"/>
                <a:gd name="T39" fmla="*/ 135 h 255"/>
                <a:gd name="T40" fmla="*/ 40 w 392"/>
                <a:gd name="T41" fmla="*/ 151 h 255"/>
                <a:gd name="T42" fmla="*/ 0 w 392"/>
                <a:gd name="T43" fmla="*/ 183 h 255"/>
                <a:gd name="T44" fmla="*/ 40 w 392"/>
                <a:gd name="T45" fmla="*/ 207 h 255"/>
                <a:gd name="T46" fmla="*/ 64 w 392"/>
                <a:gd name="T47" fmla="*/ 191 h 255"/>
                <a:gd name="T48" fmla="*/ 96 w 392"/>
                <a:gd name="T49" fmla="*/ 207 h 255"/>
                <a:gd name="T50" fmla="*/ 104 w 392"/>
                <a:gd name="T51" fmla="*/ 191 h 255"/>
                <a:gd name="T52" fmla="*/ 144 w 392"/>
                <a:gd name="T53" fmla="*/ 191 h 255"/>
                <a:gd name="T54" fmla="*/ 152 w 392"/>
                <a:gd name="T55" fmla="*/ 151 h 255"/>
                <a:gd name="T56" fmla="*/ 192 w 392"/>
                <a:gd name="T57" fmla="*/ 151 h 255"/>
                <a:gd name="T58" fmla="*/ 192 w 392"/>
                <a:gd name="T59" fmla="*/ 167 h 255"/>
                <a:gd name="T60" fmla="*/ 192 w 392"/>
                <a:gd name="T61" fmla="*/ 207 h 255"/>
                <a:gd name="T62" fmla="*/ 192 w 392"/>
                <a:gd name="T63" fmla="*/ 255 h 255"/>
                <a:gd name="T64" fmla="*/ 232 w 392"/>
                <a:gd name="T65" fmla="*/ 255 h 255"/>
                <a:gd name="T66" fmla="*/ 256 w 392"/>
                <a:gd name="T67" fmla="*/ 255 h 255"/>
                <a:gd name="T68" fmla="*/ 280 w 392"/>
                <a:gd name="T69" fmla="*/ 231 h 255"/>
                <a:gd name="T70" fmla="*/ 328 w 392"/>
                <a:gd name="T71" fmla="*/ 239 h 255"/>
                <a:gd name="T72" fmla="*/ 352 w 392"/>
                <a:gd name="T73" fmla="*/ 231 h 255"/>
                <a:gd name="T74" fmla="*/ 384 w 392"/>
                <a:gd name="T75" fmla="*/ 239 h 255"/>
                <a:gd name="T76" fmla="*/ 392 w 392"/>
                <a:gd name="T77" fmla="*/ 231 h 255"/>
                <a:gd name="T78" fmla="*/ 384 w 392"/>
                <a:gd name="T79" fmla="*/ 207 h 255"/>
                <a:gd name="T80" fmla="*/ 384 w 392"/>
                <a:gd name="T81" fmla="*/ 183 h 255"/>
                <a:gd name="T82" fmla="*/ 352 w 392"/>
                <a:gd name="T83" fmla="*/ 167 h 255"/>
                <a:gd name="T84" fmla="*/ 336 w 392"/>
                <a:gd name="T85" fmla="*/ 151 h 255"/>
                <a:gd name="T86" fmla="*/ 336 w 392"/>
                <a:gd name="T87" fmla="*/ 127 h 255"/>
                <a:gd name="T88" fmla="*/ 328 w 392"/>
                <a:gd name="T89" fmla="*/ 111 h 255"/>
                <a:gd name="T90" fmla="*/ 256 w 392"/>
                <a:gd name="T91" fmla="*/ 1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2" h="255">
                  <a:moveTo>
                    <a:pt x="240" y="111"/>
                  </a:moveTo>
                  <a:lnTo>
                    <a:pt x="240" y="95"/>
                  </a:lnTo>
                  <a:lnTo>
                    <a:pt x="216" y="95"/>
                  </a:lnTo>
                  <a:lnTo>
                    <a:pt x="192" y="95"/>
                  </a:lnTo>
                  <a:lnTo>
                    <a:pt x="192" y="95"/>
                  </a:lnTo>
                  <a:lnTo>
                    <a:pt x="192" y="95"/>
                  </a:lnTo>
                  <a:lnTo>
                    <a:pt x="192" y="79"/>
                  </a:lnTo>
                  <a:lnTo>
                    <a:pt x="176" y="79"/>
                  </a:lnTo>
                  <a:lnTo>
                    <a:pt x="152" y="79"/>
                  </a:lnTo>
                  <a:lnTo>
                    <a:pt x="144" y="79"/>
                  </a:lnTo>
                  <a:lnTo>
                    <a:pt x="128" y="79"/>
                  </a:lnTo>
                  <a:lnTo>
                    <a:pt x="128" y="48"/>
                  </a:lnTo>
                  <a:lnTo>
                    <a:pt x="144" y="40"/>
                  </a:lnTo>
                  <a:lnTo>
                    <a:pt x="152" y="40"/>
                  </a:lnTo>
                  <a:lnTo>
                    <a:pt x="176" y="40"/>
                  </a:lnTo>
                  <a:lnTo>
                    <a:pt x="192" y="40"/>
                  </a:lnTo>
                  <a:lnTo>
                    <a:pt x="192" y="40"/>
                  </a:lnTo>
                  <a:lnTo>
                    <a:pt x="192" y="40"/>
                  </a:lnTo>
                  <a:lnTo>
                    <a:pt x="216" y="16"/>
                  </a:lnTo>
                  <a:lnTo>
                    <a:pt x="192" y="8"/>
                  </a:lnTo>
                  <a:lnTo>
                    <a:pt x="192" y="0"/>
                  </a:lnTo>
                  <a:lnTo>
                    <a:pt x="176" y="8"/>
                  </a:lnTo>
                  <a:lnTo>
                    <a:pt x="160" y="16"/>
                  </a:lnTo>
                  <a:lnTo>
                    <a:pt x="152" y="8"/>
                  </a:lnTo>
                  <a:lnTo>
                    <a:pt x="144" y="8"/>
                  </a:lnTo>
                  <a:lnTo>
                    <a:pt x="144" y="16"/>
                  </a:lnTo>
                  <a:lnTo>
                    <a:pt x="144" y="40"/>
                  </a:lnTo>
                  <a:lnTo>
                    <a:pt x="128" y="40"/>
                  </a:lnTo>
                  <a:lnTo>
                    <a:pt x="104" y="40"/>
                  </a:lnTo>
                  <a:lnTo>
                    <a:pt x="96" y="48"/>
                  </a:lnTo>
                  <a:lnTo>
                    <a:pt x="80" y="64"/>
                  </a:lnTo>
                  <a:lnTo>
                    <a:pt x="64" y="48"/>
                  </a:lnTo>
                  <a:lnTo>
                    <a:pt x="40" y="48"/>
                  </a:lnTo>
                  <a:lnTo>
                    <a:pt x="8" y="48"/>
                  </a:lnTo>
                  <a:lnTo>
                    <a:pt x="8" y="64"/>
                  </a:lnTo>
                  <a:lnTo>
                    <a:pt x="40" y="79"/>
                  </a:lnTo>
                  <a:lnTo>
                    <a:pt x="48" y="95"/>
                  </a:lnTo>
                  <a:lnTo>
                    <a:pt x="48" y="111"/>
                  </a:lnTo>
                  <a:lnTo>
                    <a:pt x="48" y="127"/>
                  </a:lnTo>
                  <a:lnTo>
                    <a:pt x="48" y="135"/>
                  </a:lnTo>
                  <a:lnTo>
                    <a:pt x="40" y="135"/>
                  </a:lnTo>
                  <a:lnTo>
                    <a:pt x="40" y="151"/>
                  </a:lnTo>
                  <a:lnTo>
                    <a:pt x="8" y="151"/>
                  </a:lnTo>
                  <a:lnTo>
                    <a:pt x="0" y="183"/>
                  </a:lnTo>
                  <a:lnTo>
                    <a:pt x="8" y="191"/>
                  </a:lnTo>
                  <a:lnTo>
                    <a:pt x="40" y="207"/>
                  </a:lnTo>
                  <a:lnTo>
                    <a:pt x="64" y="207"/>
                  </a:lnTo>
                  <a:lnTo>
                    <a:pt x="64" y="191"/>
                  </a:lnTo>
                  <a:lnTo>
                    <a:pt x="80" y="207"/>
                  </a:lnTo>
                  <a:lnTo>
                    <a:pt x="96" y="207"/>
                  </a:lnTo>
                  <a:lnTo>
                    <a:pt x="104" y="207"/>
                  </a:lnTo>
                  <a:lnTo>
                    <a:pt x="104" y="191"/>
                  </a:lnTo>
                  <a:lnTo>
                    <a:pt x="128" y="191"/>
                  </a:lnTo>
                  <a:lnTo>
                    <a:pt x="144" y="191"/>
                  </a:lnTo>
                  <a:lnTo>
                    <a:pt x="152" y="167"/>
                  </a:lnTo>
                  <a:lnTo>
                    <a:pt x="152" y="151"/>
                  </a:lnTo>
                  <a:lnTo>
                    <a:pt x="160" y="151"/>
                  </a:lnTo>
                  <a:lnTo>
                    <a:pt x="192" y="151"/>
                  </a:lnTo>
                  <a:lnTo>
                    <a:pt x="192" y="151"/>
                  </a:lnTo>
                  <a:lnTo>
                    <a:pt x="192" y="167"/>
                  </a:lnTo>
                  <a:lnTo>
                    <a:pt x="192" y="183"/>
                  </a:lnTo>
                  <a:lnTo>
                    <a:pt x="192" y="207"/>
                  </a:lnTo>
                  <a:lnTo>
                    <a:pt x="192" y="239"/>
                  </a:lnTo>
                  <a:lnTo>
                    <a:pt x="192" y="255"/>
                  </a:lnTo>
                  <a:lnTo>
                    <a:pt x="192" y="255"/>
                  </a:lnTo>
                  <a:lnTo>
                    <a:pt x="232" y="255"/>
                  </a:lnTo>
                  <a:lnTo>
                    <a:pt x="240" y="255"/>
                  </a:lnTo>
                  <a:lnTo>
                    <a:pt x="256" y="255"/>
                  </a:lnTo>
                  <a:lnTo>
                    <a:pt x="264" y="239"/>
                  </a:lnTo>
                  <a:lnTo>
                    <a:pt x="280" y="231"/>
                  </a:lnTo>
                  <a:lnTo>
                    <a:pt x="312" y="231"/>
                  </a:lnTo>
                  <a:lnTo>
                    <a:pt x="328" y="239"/>
                  </a:lnTo>
                  <a:lnTo>
                    <a:pt x="336" y="239"/>
                  </a:lnTo>
                  <a:lnTo>
                    <a:pt x="352" y="231"/>
                  </a:lnTo>
                  <a:lnTo>
                    <a:pt x="352" y="239"/>
                  </a:lnTo>
                  <a:lnTo>
                    <a:pt x="384" y="239"/>
                  </a:lnTo>
                  <a:lnTo>
                    <a:pt x="392" y="239"/>
                  </a:lnTo>
                  <a:lnTo>
                    <a:pt x="392" y="231"/>
                  </a:lnTo>
                  <a:lnTo>
                    <a:pt x="384" y="207"/>
                  </a:lnTo>
                  <a:lnTo>
                    <a:pt x="384" y="207"/>
                  </a:lnTo>
                  <a:lnTo>
                    <a:pt x="392" y="191"/>
                  </a:lnTo>
                  <a:lnTo>
                    <a:pt x="384" y="183"/>
                  </a:lnTo>
                  <a:lnTo>
                    <a:pt x="384" y="167"/>
                  </a:lnTo>
                  <a:lnTo>
                    <a:pt x="352" y="167"/>
                  </a:lnTo>
                  <a:lnTo>
                    <a:pt x="344" y="167"/>
                  </a:lnTo>
                  <a:lnTo>
                    <a:pt x="336" y="151"/>
                  </a:lnTo>
                  <a:lnTo>
                    <a:pt x="336" y="135"/>
                  </a:lnTo>
                  <a:lnTo>
                    <a:pt x="336" y="127"/>
                  </a:lnTo>
                  <a:lnTo>
                    <a:pt x="336" y="111"/>
                  </a:lnTo>
                  <a:lnTo>
                    <a:pt x="328" y="111"/>
                  </a:lnTo>
                  <a:lnTo>
                    <a:pt x="280" y="111"/>
                  </a:lnTo>
                  <a:lnTo>
                    <a:pt x="256" y="111"/>
                  </a:lnTo>
                  <a:lnTo>
                    <a:pt x="240" y="111"/>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6" name="Freeform 52"/>
            <p:cNvSpPr>
              <a:spLocks/>
            </p:cNvSpPr>
            <p:nvPr/>
          </p:nvSpPr>
          <p:spPr bwMode="auto">
            <a:xfrm>
              <a:off x="960" y="1373"/>
              <a:ext cx="559" cy="191"/>
            </a:xfrm>
            <a:custGeom>
              <a:avLst/>
              <a:gdLst>
                <a:gd name="T0" fmla="*/ 495 w 559"/>
                <a:gd name="T1" fmla="*/ 40 h 191"/>
                <a:gd name="T2" fmla="*/ 399 w 559"/>
                <a:gd name="T3" fmla="*/ 40 h 191"/>
                <a:gd name="T4" fmla="*/ 296 w 559"/>
                <a:gd name="T5" fmla="*/ 0 h 191"/>
                <a:gd name="T6" fmla="*/ 232 w 559"/>
                <a:gd name="T7" fmla="*/ 40 h 191"/>
                <a:gd name="T8" fmla="*/ 200 w 559"/>
                <a:gd name="T9" fmla="*/ 8 h 191"/>
                <a:gd name="T10" fmla="*/ 128 w 559"/>
                <a:gd name="T11" fmla="*/ 16 h 191"/>
                <a:gd name="T12" fmla="*/ 136 w 559"/>
                <a:gd name="T13" fmla="*/ 40 h 191"/>
                <a:gd name="T14" fmla="*/ 128 w 559"/>
                <a:gd name="T15" fmla="*/ 40 h 191"/>
                <a:gd name="T16" fmla="*/ 96 w 559"/>
                <a:gd name="T17" fmla="*/ 40 h 191"/>
                <a:gd name="T18" fmla="*/ 80 w 559"/>
                <a:gd name="T19" fmla="*/ 56 h 191"/>
                <a:gd name="T20" fmla="*/ 96 w 559"/>
                <a:gd name="T21" fmla="*/ 88 h 191"/>
                <a:gd name="T22" fmla="*/ 128 w 559"/>
                <a:gd name="T23" fmla="*/ 96 h 191"/>
                <a:gd name="T24" fmla="*/ 136 w 559"/>
                <a:gd name="T25" fmla="*/ 88 h 191"/>
                <a:gd name="T26" fmla="*/ 152 w 559"/>
                <a:gd name="T27" fmla="*/ 96 h 191"/>
                <a:gd name="T28" fmla="*/ 192 w 559"/>
                <a:gd name="T29" fmla="*/ 112 h 191"/>
                <a:gd name="T30" fmla="*/ 200 w 559"/>
                <a:gd name="T31" fmla="*/ 128 h 191"/>
                <a:gd name="T32" fmla="*/ 152 w 559"/>
                <a:gd name="T33" fmla="*/ 136 h 191"/>
                <a:gd name="T34" fmla="*/ 136 w 559"/>
                <a:gd name="T35" fmla="*/ 144 h 191"/>
                <a:gd name="T36" fmla="*/ 104 w 559"/>
                <a:gd name="T37" fmla="*/ 136 h 191"/>
                <a:gd name="T38" fmla="*/ 80 w 559"/>
                <a:gd name="T39" fmla="*/ 128 h 191"/>
                <a:gd name="T40" fmla="*/ 56 w 559"/>
                <a:gd name="T41" fmla="*/ 128 h 191"/>
                <a:gd name="T42" fmla="*/ 8 w 559"/>
                <a:gd name="T43" fmla="*/ 128 h 191"/>
                <a:gd name="T44" fmla="*/ 0 w 559"/>
                <a:gd name="T45" fmla="*/ 144 h 191"/>
                <a:gd name="T46" fmla="*/ 32 w 559"/>
                <a:gd name="T47" fmla="*/ 144 h 191"/>
                <a:gd name="T48" fmla="*/ 56 w 559"/>
                <a:gd name="T49" fmla="*/ 144 h 191"/>
                <a:gd name="T50" fmla="*/ 56 w 559"/>
                <a:gd name="T51" fmla="*/ 183 h 191"/>
                <a:gd name="T52" fmla="*/ 96 w 559"/>
                <a:gd name="T53" fmla="*/ 175 h 191"/>
                <a:gd name="T54" fmla="*/ 128 w 559"/>
                <a:gd name="T55" fmla="*/ 191 h 191"/>
                <a:gd name="T56" fmla="*/ 152 w 559"/>
                <a:gd name="T57" fmla="*/ 191 h 191"/>
                <a:gd name="T58" fmla="*/ 200 w 559"/>
                <a:gd name="T59" fmla="*/ 191 h 191"/>
                <a:gd name="T60" fmla="*/ 232 w 559"/>
                <a:gd name="T61" fmla="*/ 183 h 191"/>
                <a:gd name="T62" fmla="*/ 256 w 559"/>
                <a:gd name="T63" fmla="*/ 175 h 191"/>
                <a:gd name="T64" fmla="*/ 288 w 559"/>
                <a:gd name="T65" fmla="*/ 144 h 191"/>
                <a:gd name="T66" fmla="*/ 304 w 559"/>
                <a:gd name="T67" fmla="*/ 144 h 191"/>
                <a:gd name="T68" fmla="*/ 320 w 559"/>
                <a:gd name="T69" fmla="*/ 144 h 191"/>
                <a:gd name="T70" fmla="*/ 359 w 559"/>
                <a:gd name="T71" fmla="*/ 144 h 191"/>
                <a:gd name="T72" fmla="*/ 375 w 559"/>
                <a:gd name="T73" fmla="*/ 144 h 191"/>
                <a:gd name="T74" fmla="*/ 399 w 559"/>
                <a:gd name="T75" fmla="*/ 144 h 191"/>
                <a:gd name="T76" fmla="*/ 431 w 559"/>
                <a:gd name="T77" fmla="*/ 136 h 191"/>
                <a:gd name="T78" fmla="*/ 455 w 559"/>
                <a:gd name="T79" fmla="*/ 136 h 191"/>
                <a:gd name="T80" fmla="*/ 535 w 559"/>
                <a:gd name="T81" fmla="*/ 96 h 191"/>
                <a:gd name="T82" fmla="*/ 559 w 559"/>
                <a:gd name="T83" fmla="*/ 88 h 191"/>
                <a:gd name="T84" fmla="*/ 519 w 559"/>
                <a:gd name="T85" fmla="*/ 5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9" h="191">
                  <a:moveTo>
                    <a:pt x="519" y="56"/>
                  </a:moveTo>
                  <a:lnTo>
                    <a:pt x="495" y="40"/>
                  </a:lnTo>
                  <a:lnTo>
                    <a:pt x="415" y="40"/>
                  </a:lnTo>
                  <a:lnTo>
                    <a:pt x="399" y="40"/>
                  </a:lnTo>
                  <a:lnTo>
                    <a:pt x="327" y="16"/>
                  </a:lnTo>
                  <a:lnTo>
                    <a:pt x="296" y="0"/>
                  </a:lnTo>
                  <a:lnTo>
                    <a:pt x="256" y="0"/>
                  </a:lnTo>
                  <a:lnTo>
                    <a:pt x="232" y="40"/>
                  </a:lnTo>
                  <a:lnTo>
                    <a:pt x="232" y="16"/>
                  </a:lnTo>
                  <a:lnTo>
                    <a:pt x="200" y="8"/>
                  </a:lnTo>
                  <a:lnTo>
                    <a:pt x="136" y="0"/>
                  </a:lnTo>
                  <a:lnTo>
                    <a:pt x="128" y="16"/>
                  </a:lnTo>
                  <a:lnTo>
                    <a:pt x="136" y="16"/>
                  </a:lnTo>
                  <a:lnTo>
                    <a:pt x="136" y="40"/>
                  </a:lnTo>
                  <a:lnTo>
                    <a:pt x="136" y="40"/>
                  </a:lnTo>
                  <a:lnTo>
                    <a:pt x="128" y="40"/>
                  </a:lnTo>
                  <a:lnTo>
                    <a:pt x="104" y="40"/>
                  </a:lnTo>
                  <a:lnTo>
                    <a:pt x="96" y="40"/>
                  </a:lnTo>
                  <a:lnTo>
                    <a:pt x="96" y="56"/>
                  </a:lnTo>
                  <a:lnTo>
                    <a:pt x="80" y="56"/>
                  </a:lnTo>
                  <a:lnTo>
                    <a:pt x="80" y="56"/>
                  </a:lnTo>
                  <a:lnTo>
                    <a:pt x="96" y="88"/>
                  </a:lnTo>
                  <a:lnTo>
                    <a:pt x="104" y="96"/>
                  </a:lnTo>
                  <a:lnTo>
                    <a:pt x="128" y="96"/>
                  </a:lnTo>
                  <a:lnTo>
                    <a:pt x="136" y="88"/>
                  </a:lnTo>
                  <a:lnTo>
                    <a:pt x="136" y="88"/>
                  </a:lnTo>
                  <a:lnTo>
                    <a:pt x="152" y="96"/>
                  </a:lnTo>
                  <a:lnTo>
                    <a:pt x="152" y="96"/>
                  </a:lnTo>
                  <a:lnTo>
                    <a:pt x="152" y="112"/>
                  </a:lnTo>
                  <a:lnTo>
                    <a:pt x="192" y="112"/>
                  </a:lnTo>
                  <a:lnTo>
                    <a:pt x="200" y="112"/>
                  </a:lnTo>
                  <a:lnTo>
                    <a:pt x="200" y="128"/>
                  </a:lnTo>
                  <a:lnTo>
                    <a:pt x="176" y="136"/>
                  </a:lnTo>
                  <a:lnTo>
                    <a:pt x="152" y="136"/>
                  </a:lnTo>
                  <a:lnTo>
                    <a:pt x="136" y="136"/>
                  </a:lnTo>
                  <a:lnTo>
                    <a:pt x="136" y="144"/>
                  </a:lnTo>
                  <a:lnTo>
                    <a:pt x="128" y="144"/>
                  </a:lnTo>
                  <a:lnTo>
                    <a:pt x="104" y="136"/>
                  </a:lnTo>
                  <a:lnTo>
                    <a:pt x="96" y="136"/>
                  </a:lnTo>
                  <a:lnTo>
                    <a:pt x="80" y="128"/>
                  </a:lnTo>
                  <a:lnTo>
                    <a:pt x="56" y="128"/>
                  </a:lnTo>
                  <a:lnTo>
                    <a:pt x="56" y="128"/>
                  </a:lnTo>
                  <a:lnTo>
                    <a:pt x="32" y="128"/>
                  </a:lnTo>
                  <a:lnTo>
                    <a:pt x="8" y="128"/>
                  </a:lnTo>
                  <a:lnTo>
                    <a:pt x="0" y="136"/>
                  </a:lnTo>
                  <a:lnTo>
                    <a:pt x="0" y="144"/>
                  </a:lnTo>
                  <a:lnTo>
                    <a:pt x="8" y="144"/>
                  </a:lnTo>
                  <a:lnTo>
                    <a:pt x="32" y="144"/>
                  </a:lnTo>
                  <a:lnTo>
                    <a:pt x="56" y="144"/>
                  </a:lnTo>
                  <a:lnTo>
                    <a:pt x="56" y="144"/>
                  </a:lnTo>
                  <a:lnTo>
                    <a:pt x="56" y="175"/>
                  </a:lnTo>
                  <a:lnTo>
                    <a:pt x="56" y="183"/>
                  </a:lnTo>
                  <a:lnTo>
                    <a:pt x="80" y="175"/>
                  </a:lnTo>
                  <a:lnTo>
                    <a:pt x="96" y="175"/>
                  </a:lnTo>
                  <a:lnTo>
                    <a:pt x="128" y="183"/>
                  </a:lnTo>
                  <a:lnTo>
                    <a:pt x="128" y="191"/>
                  </a:lnTo>
                  <a:lnTo>
                    <a:pt x="136" y="191"/>
                  </a:lnTo>
                  <a:lnTo>
                    <a:pt x="152" y="191"/>
                  </a:lnTo>
                  <a:lnTo>
                    <a:pt x="200" y="191"/>
                  </a:lnTo>
                  <a:lnTo>
                    <a:pt x="200" y="191"/>
                  </a:lnTo>
                  <a:lnTo>
                    <a:pt x="200" y="183"/>
                  </a:lnTo>
                  <a:lnTo>
                    <a:pt x="232" y="183"/>
                  </a:lnTo>
                  <a:lnTo>
                    <a:pt x="232" y="175"/>
                  </a:lnTo>
                  <a:lnTo>
                    <a:pt x="256" y="175"/>
                  </a:lnTo>
                  <a:lnTo>
                    <a:pt x="272" y="175"/>
                  </a:lnTo>
                  <a:lnTo>
                    <a:pt x="288" y="144"/>
                  </a:lnTo>
                  <a:lnTo>
                    <a:pt x="296" y="144"/>
                  </a:lnTo>
                  <a:lnTo>
                    <a:pt x="304" y="144"/>
                  </a:lnTo>
                  <a:lnTo>
                    <a:pt x="320" y="144"/>
                  </a:lnTo>
                  <a:lnTo>
                    <a:pt x="320" y="144"/>
                  </a:lnTo>
                  <a:lnTo>
                    <a:pt x="327" y="175"/>
                  </a:lnTo>
                  <a:lnTo>
                    <a:pt x="359" y="144"/>
                  </a:lnTo>
                  <a:lnTo>
                    <a:pt x="359" y="144"/>
                  </a:lnTo>
                  <a:lnTo>
                    <a:pt x="375" y="144"/>
                  </a:lnTo>
                  <a:lnTo>
                    <a:pt x="383" y="144"/>
                  </a:lnTo>
                  <a:lnTo>
                    <a:pt x="399" y="144"/>
                  </a:lnTo>
                  <a:lnTo>
                    <a:pt x="415" y="144"/>
                  </a:lnTo>
                  <a:lnTo>
                    <a:pt x="431" y="136"/>
                  </a:lnTo>
                  <a:lnTo>
                    <a:pt x="431" y="136"/>
                  </a:lnTo>
                  <a:lnTo>
                    <a:pt x="455" y="136"/>
                  </a:lnTo>
                  <a:lnTo>
                    <a:pt x="495" y="112"/>
                  </a:lnTo>
                  <a:lnTo>
                    <a:pt x="535" y="96"/>
                  </a:lnTo>
                  <a:lnTo>
                    <a:pt x="559" y="96"/>
                  </a:lnTo>
                  <a:lnTo>
                    <a:pt x="559" y="88"/>
                  </a:lnTo>
                  <a:lnTo>
                    <a:pt x="519" y="56"/>
                  </a:lnTo>
                  <a:lnTo>
                    <a:pt x="519" y="5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7" name="Freeform 53"/>
            <p:cNvSpPr>
              <a:spLocks/>
            </p:cNvSpPr>
            <p:nvPr/>
          </p:nvSpPr>
          <p:spPr bwMode="auto">
            <a:xfrm>
              <a:off x="345" y="1700"/>
              <a:ext cx="903" cy="671"/>
            </a:xfrm>
            <a:custGeom>
              <a:avLst/>
              <a:gdLst>
                <a:gd name="T0" fmla="*/ 319 w 903"/>
                <a:gd name="T1" fmla="*/ 631 h 671"/>
                <a:gd name="T2" fmla="*/ 303 w 903"/>
                <a:gd name="T3" fmla="*/ 607 h 671"/>
                <a:gd name="T4" fmla="*/ 296 w 903"/>
                <a:gd name="T5" fmla="*/ 567 h 671"/>
                <a:gd name="T6" fmla="*/ 256 w 903"/>
                <a:gd name="T7" fmla="*/ 551 h 671"/>
                <a:gd name="T8" fmla="*/ 152 w 903"/>
                <a:gd name="T9" fmla="*/ 551 h 671"/>
                <a:gd name="T10" fmla="*/ 120 w 903"/>
                <a:gd name="T11" fmla="*/ 535 h 671"/>
                <a:gd name="T12" fmla="*/ 64 w 903"/>
                <a:gd name="T13" fmla="*/ 535 h 671"/>
                <a:gd name="T14" fmla="*/ 0 w 903"/>
                <a:gd name="T15" fmla="*/ 511 h 671"/>
                <a:gd name="T16" fmla="*/ 32 w 903"/>
                <a:gd name="T17" fmla="*/ 463 h 671"/>
                <a:gd name="T18" fmla="*/ 88 w 903"/>
                <a:gd name="T19" fmla="*/ 455 h 671"/>
                <a:gd name="T20" fmla="*/ 128 w 903"/>
                <a:gd name="T21" fmla="*/ 439 h 671"/>
                <a:gd name="T22" fmla="*/ 96 w 903"/>
                <a:gd name="T23" fmla="*/ 423 h 671"/>
                <a:gd name="T24" fmla="*/ 104 w 903"/>
                <a:gd name="T25" fmla="*/ 375 h 671"/>
                <a:gd name="T26" fmla="*/ 96 w 903"/>
                <a:gd name="T27" fmla="*/ 343 h 671"/>
                <a:gd name="T28" fmla="*/ 40 w 903"/>
                <a:gd name="T29" fmla="*/ 256 h 671"/>
                <a:gd name="T30" fmla="*/ 88 w 903"/>
                <a:gd name="T31" fmla="*/ 280 h 671"/>
                <a:gd name="T32" fmla="*/ 152 w 903"/>
                <a:gd name="T33" fmla="*/ 304 h 671"/>
                <a:gd name="T34" fmla="*/ 216 w 903"/>
                <a:gd name="T35" fmla="*/ 320 h 671"/>
                <a:gd name="T36" fmla="*/ 280 w 903"/>
                <a:gd name="T37" fmla="*/ 320 h 671"/>
                <a:gd name="T38" fmla="*/ 319 w 903"/>
                <a:gd name="T39" fmla="*/ 312 h 671"/>
                <a:gd name="T40" fmla="*/ 351 w 903"/>
                <a:gd name="T41" fmla="*/ 248 h 671"/>
                <a:gd name="T42" fmla="*/ 455 w 903"/>
                <a:gd name="T43" fmla="*/ 240 h 671"/>
                <a:gd name="T44" fmla="*/ 487 w 903"/>
                <a:gd name="T45" fmla="*/ 240 h 671"/>
                <a:gd name="T46" fmla="*/ 535 w 903"/>
                <a:gd name="T47" fmla="*/ 208 h 671"/>
                <a:gd name="T48" fmla="*/ 543 w 903"/>
                <a:gd name="T49" fmla="*/ 168 h 671"/>
                <a:gd name="T50" fmla="*/ 583 w 903"/>
                <a:gd name="T51" fmla="*/ 168 h 671"/>
                <a:gd name="T52" fmla="*/ 575 w 903"/>
                <a:gd name="T53" fmla="*/ 128 h 671"/>
                <a:gd name="T54" fmla="*/ 615 w 903"/>
                <a:gd name="T55" fmla="*/ 136 h 671"/>
                <a:gd name="T56" fmla="*/ 647 w 903"/>
                <a:gd name="T57" fmla="*/ 96 h 671"/>
                <a:gd name="T58" fmla="*/ 663 w 903"/>
                <a:gd name="T59" fmla="*/ 56 h 671"/>
                <a:gd name="T60" fmla="*/ 663 w 903"/>
                <a:gd name="T61" fmla="*/ 8 h 671"/>
                <a:gd name="T62" fmla="*/ 703 w 903"/>
                <a:gd name="T63" fmla="*/ 0 h 671"/>
                <a:gd name="T64" fmla="*/ 759 w 903"/>
                <a:gd name="T65" fmla="*/ 0 h 671"/>
                <a:gd name="T66" fmla="*/ 855 w 903"/>
                <a:gd name="T67" fmla="*/ 0 h 671"/>
                <a:gd name="T68" fmla="*/ 903 w 903"/>
                <a:gd name="T69" fmla="*/ 24 h 671"/>
                <a:gd name="T70" fmla="*/ 903 w 903"/>
                <a:gd name="T71" fmla="*/ 72 h 671"/>
                <a:gd name="T72" fmla="*/ 879 w 903"/>
                <a:gd name="T73" fmla="*/ 104 h 671"/>
                <a:gd name="T74" fmla="*/ 823 w 903"/>
                <a:gd name="T75" fmla="*/ 104 h 671"/>
                <a:gd name="T76" fmla="*/ 783 w 903"/>
                <a:gd name="T77" fmla="*/ 112 h 671"/>
                <a:gd name="T78" fmla="*/ 799 w 903"/>
                <a:gd name="T79" fmla="*/ 152 h 671"/>
                <a:gd name="T80" fmla="*/ 759 w 903"/>
                <a:gd name="T81" fmla="*/ 200 h 671"/>
                <a:gd name="T82" fmla="*/ 799 w 903"/>
                <a:gd name="T83" fmla="*/ 232 h 671"/>
                <a:gd name="T84" fmla="*/ 823 w 903"/>
                <a:gd name="T85" fmla="*/ 248 h 671"/>
                <a:gd name="T86" fmla="*/ 839 w 903"/>
                <a:gd name="T87" fmla="*/ 288 h 671"/>
                <a:gd name="T88" fmla="*/ 799 w 903"/>
                <a:gd name="T89" fmla="*/ 288 h 671"/>
                <a:gd name="T90" fmla="*/ 791 w 903"/>
                <a:gd name="T91" fmla="*/ 320 h 671"/>
                <a:gd name="T92" fmla="*/ 759 w 903"/>
                <a:gd name="T93" fmla="*/ 343 h 671"/>
                <a:gd name="T94" fmla="*/ 743 w 903"/>
                <a:gd name="T95" fmla="*/ 375 h 671"/>
                <a:gd name="T96" fmla="*/ 703 w 903"/>
                <a:gd name="T97" fmla="*/ 391 h 671"/>
                <a:gd name="T98" fmla="*/ 679 w 903"/>
                <a:gd name="T99" fmla="*/ 431 h 671"/>
                <a:gd name="T100" fmla="*/ 639 w 903"/>
                <a:gd name="T101" fmla="*/ 447 h 671"/>
                <a:gd name="T102" fmla="*/ 583 w 903"/>
                <a:gd name="T103" fmla="*/ 479 h 671"/>
                <a:gd name="T104" fmla="*/ 543 w 903"/>
                <a:gd name="T105" fmla="*/ 471 h 671"/>
                <a:gd name="T106" fmla="*/ 503 w 903"/>
                <a:gd name="T107" fmla="*/ 479 h 671"/>
                <a:gd name="T108" fmla="*/ 463 w 903"/>
                <a:gd name="T109" fmla="*/ 511 h 671"/>
                <a:gd name="T110" fmla="*/ 495 w 903"/>
                <a:gd name="T111" fmla="*/ 551 h 671"/>
                <a:gd name="T112" fmla="*/ 495 w 903"/>
                <a:gd name="T113" fmla="*/ 591 h 671"/>
                <a:gd name="T114" fmla="*/ 527 w 903"/>
                <a:gd name="T115" fmla="*/ 615 h 671"/>
                <a:gd name="T116" fmla="*/ 511 w 903"/>
                <a:gd name="T117" fmla="*/ 671 h 671"/>
                <a:gd name="T118" fmla="*/ 463 w 903"/>
                <a:gd name="T119" fmla="*/ 663 h 671"/>
                <a:gd name="T120" fmla="*/ 399 w 903"/>
                <a:gd name="T121" fmla="*/ 639 h 671"/>
                <a:gd name="T122" fmla="*/ 359 w 903"/>
                <a:gd name="T123" fmla="*/ 66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671">
                  <a:moveTo>
                    <a:pt x="343" y="671"/>
                  </a:moveTo>
                  <a:lnTo>
                    <a:pt x="343" y="671"/>
                  </a:lnTo>
                  <a:lnTo>
                    <a:pt x="343" y="671"/>
                  </a:lnTo>
                  <a:lnTo>
                    <a:pt x="335" y="671"/>
                  </a:lnTo>
                  <a:lnTo>
                    <a:pt x="335" y="663"/>
                  </a:lnTo>
                  <a:lnTo>
                    <a:pt x="335" y="663"/>
                  </a:lnTo>
                  <a:lnTo>
                    <a:pt x="335" y="663"/>
                  </a:lnTo>
                  <a:lnTo>
                    <a:pt x="335" y="663"/>
                  </a:lnTo>
                  <a:lnTo>
                    <a:pt x="327" y="663"/>
                  </a:lnTo>
                  <a:lnTo>
                    <a:pt x="327" y="655"/>
                  </a:lnTo>
                  <a:lnTo>
                    <a:pt x="319" y="655"/>
                  </a:lnTo>
                  <a:lnTo>
                    <a:pt x="319" y="647"/>
                  </a:lnTo>
                  <a:lnTo>
                    <a:pt x="319" y="647"/>
                  </a:lnTo>
                  <a:lnTo>
                    <a:pt x="319" y="647"/>
                  </a:lnTo>
                  <a:lnTo>
                    <a:pt x="319" y="647"/>
                  </a:lnTo>
                  <a:lnTo>
                    <a:pt x="319" y="639"/>
                  </a:lnTo>
                  <a:lnTo>
                    <a:pt x="319" y="631"/>
                  </a:lnTo>
                  <a:lnTo>
                    <a:pt x="319" y="631"/>
                  </a:lnTo>
                  <a:lnTo>
                    <a:pt x="319" y="631"/>
                  </a:lnTo>
                  <a:lnTo>
                    <a:pt x="319" y="631"/>
                  </a:lnTo>
                  <a:lnTo>
                    <a:pt x="319" y="623"/>
                  </a:lnTo>
                  <a:lnTo>
                    <a:pt x="319" y="623"/>
                  </a:lnTo>
                  <a:lnTo>
                    <a:pt x="319" y="615"/>
                  </a:lnTo>
                  <a:lnTo>
                    <a:pt x="319" y="615"/>
                  </a:lnTo>
                  <a:lnTo>
                    <a:pt x="319" y="615"/>
                  </a:lnTo>
                  <a:lnTo>
                    <a:pt x="319" y="615"/>
                  </a:lnTo>
                  <a:lnTo>
                    <a:pt x="319" y="615"/>
                  </a:lnTo>
                  <a:lnTo>
                    <a:pt x="319" y="607"/>
                  </a:lnTo>
                  <a:lnTo>
                    <a:pt x="319" y="607"/>
                  </a:lnTo>
                  <a:lnTo>
                    <a:pt x="319" y="607"/>
                  </a:lnTo>
                  <a:lnTo>
                    <a:pt x="319" y="607"/>
                  </a:lnTo>
                  <a:lnTo>
                    <a:pt x="319" y="607"/>
                  </a:lnTo>
                  <a:lnTo>
                    <a:pt x="319" y="607"/>
                  </a:lnTo>
                  <a:lnTo>
                    <a:pt x="311" y="607"/>
                  </a:lnTo>
                  <a:lnTo>
                    <a:pt x="311" y="607"/>
                  </a:lnTo>
                  <a:lnTo>
                    <a:pt x="303" y="607"/>
                  </a:lnTo>
                  <a:lnTo>
                    <a:pt x="303" y="607"/>
                  </a:lnTo>
                  <a:lnTo>
                    <a:pt x="303" y="607"/>
                  </a:lnTo>
                  <a:lnTo>
                    <a:pt x="303" y="607"/>
                  </a:lnTo>
                  <a:lnTo>
                    <a:pt x="296" y="599"/>
                  </a:lnTo>
                  <a:lnTo>
                    <a:pt x="296" y="599"/>
                  </a:lnTo>
                  <a:lnTo>
                    <a:pt x="296" y="591"/>
                  </a:lnTo>
                  <a:lnTo>
                    <a:pt x="296" y="591"/>
                  </a:lnTo>
                  <a:lnTo>
                    <a:pt x="296" y="591"/>
                  </a:lnTo>
                  <a:lnTo>
                    <a:pt x="296" y="591"/>
                  </a:lnTo>
                  <a:lnTo>
                    <a:pt x="296" y="591"/>
                  </a:lnTo>
                  <a:lnTo>
                    <a:pt x="296" y="583"/>
                  </a:lnTo>
                  <a:lnTo>
                    <a:pt x="296" y="583"/>
                  </a:lnTo>
                  <a:lnTo>
                    <a:pt x="296" y="583"/>
                  </a:lnTo>
                  <a:lnTo>
                    <a:pt x="296" y="583"/>
                  </a:lnTo>
                  <a:lnTo>
                    <a:pt x="296" y="583"/>
                  </a:lnTo>
                  <a:lnTo>
                    <a:pt x="296" y="575"/>
                  </a:lnTo>
                  <a:lnTo>
                    <a:pt x="296" y="575"/>
                  </a:lnTo>
                  <a:lnTo>
                    <a:pt x="296" y="567"/>
                  </a:lnTo>
                  <a:lnTo>
                    <a:pt x="296" y="567"/>
                  </a:lnTo>
                  <a:lnTo>
                    <a:pt x="296" y="567"/>
                  </a:lnTo>
                  <a:lnTo>
                    <a:pt x="296" y="567"/>
                  </a:lnTo>
                  <a:lnTo>
                    <a:pt x="296" y="567"/>
                  </a:lnTo>
                  <a:lnTo>
                    <a:pt x="296" y="559"/>
                  </a:lnTo>
                  <a:lnTo>
                    <a:pt x="296" y="559"/>
                  </a:lnTo>
                  <a:lnTo>
                    <a:pt x="296" y="559"/>
                  </a:lnTo>
                  <a:lnTo>
                    <a:pt x="296" y="559"/>
                  </a:lnTo>
                  <a:lnTo>
                    <a:pt x="288" y="559"/>
                  </a:lnTo>
                  <a:lnTo>
                    <a:pt x="288" y="559"/>
                  </a:lnTo>
                  <a:lnTo>
                    <a:pt x="280" y="559"/>
                  </a:lnTo>
                  <a:lnTo>
                    <a:pt x="280" y="559"/>
                  </a:lnTo>
                  <a:lnTo>
                    <a:pt x="280" y="559"/>
                  </a:lnTo>
                  <a:lnTo>
                    <a:pt x="280" y="559"/>
                  </a:lnTo>
                  <a:lnTo>
                    <a:pt x="280" y="559"/>
                  </a:lnTo>
                  <a:lnTo>
                    <a:pt x="272" y="551"/>
                  </a:lnTo>
                  <a:lnTo>
                    <a:pt x="272" y="551"/>
                  </a:lnTo>
                  <a:lnTo>
                    <a:pt x="264" y="551"/>
                  </a:lnTo>
                  <a:lnTo>
                    <a:pt x="264" y="551"/>
                  </a:lnTo>
                  <a:lnTo>
                    <a:pt x="264" y="551"/>
                  </a:lnTo>
                  <a:lnTo>
                    <a:pt x="264" y="551"/>
                  </a:lnTo>
                  <a:lnTo>
                    <a:pt x="256" y="551"/>
                  </a:lnTo>
                  <a:lnTo>
                    <a:pt x="240" y="551"/>
                  </a:lnTo>
                  <a:lnTo>
                    <a:pt x="240" y="551"/>
                  </a:lnTo>
                  <a:lnTo>
                    <a:pt x="240" y="551"/>
                  </a:lnTo>
                  <a:lnTo>
                    <a:pt x="240" y="551"/>
                  </a:lnTo>
                  <a:lnTo>
                    <a:pt x="232" y="551"/>
                  </a:lnTo>
                  <a:lnTo>
                    <a:pt x="216" y="551"/>
                  </a:lnTo>
                  <a:lnTo>
                    <a:pt x="208" y="551"/>
                  </a:lnTo>
                  <a:lnTo>
                    <a:pt x="200" y="551"/>
                  </a:lnTo>
                  <a:lnTo>
                    <a:pt x="200" y="551"/>
                  </a:lnTo>
                  <a:lnTo>
                    <a:pt x="200" y="551"/>
                  </a:lnTo>
                  <a:lnTo>
                    <a:pt x="192" y="551"/>
                  </a:lnTo>
                  <a:lnTo>
                    <a:pt x="184" y="551"/>
                  </a:lnTo>
                  <a:lnTo>
                    <a:pt x="176" y="551"/>
                  </a:lnTo>
                  <a:lnTo>
                    <a:pt x="176" y="551"/>
                  </a:lnTo>
                  <a:lnTo>
                    <a:pt x="176" y="551"/>
                  </a:lnTo>
                  <a:lnTo>
                    <a:pt x="176" y="551"/>
                  </a:lnTo>
                  <a:lnTo>
                    <a:pt x="168" y="551"/>
                  </a:lnTo>
                  <a:lnTo>
                    <a:pt x="160" y="551"/>
                  </a:lnTo>
                  <a:lnTo>
                    <a:pt x="152" y="551"/>
                  </a:lnTo>
                  <a:lnTo>
                    <a:pt x="144" y="551"/>
                  </a:lnTo>
                  <a:lnTo>
                    <a:pt x="144" y="551"/>
                  </a:lnTo>
                  <a:lnTo>
                    <a:pt x="144" y="551"/>
                  </a:lnTo>
                  <a:lnTo>
                    <a:pt x="144" y="551"/>
                  </a:lnTo>
                  <a:lnTo>
                    <a:pt x="136" y="551"/>
                  </a:lnTo>
                  <a:lnTo>
                    <a:pt x="136" y="551"/>
                  </a:lnTo>
                  <a:lnTo>
                    <a:pt x="136" y="551"/>
                  </a:lnTo>
                  <a:lnTo>
                    <a:pt x="136" y="551"/>
                  </a:lnTo>
                  <a:lnTo>
                    <a:pt x="136" y="551"/>
                  </a:lnTo>
                  <a:lnTo>
                    <a:pt x="136" y="543"/>
                  </a:lnTo>
                  <a:lnTo>
                    <a:pt x="136" y="543"/>
                  </a:lnTo>
                  <a:lnTo>
                    <a:pt x="136" y="535"/>
                  </a:lnTo>
                  <a:lnTo>
                    <a:pt x="136" y="535"/>
                  </a:lnTo>
                  <a:lnTo>
                    <a:pt x="136" y="535"/>
                  </a:lnTo>
                  <a:lnTo>
                    <a:pt x="136" y="535"/>
                  </a:lnTo>
                  <a:lnTo>
                    <a:pt x="128" y="535"/>
                  </a:lnTo>
                  <a:lnTo>
                    <a:pt x="128" y="535"/>
                  </a:lnTo>
                  <a:lnTo>
                    <a:pt x="120" y="535"/>
                  </a:lnTo>
                  <a:lnTo>
                    <a:pt x="120" y="535"/>
                  </a:lnTo>
                  <a:lnTo>
                    <a:pt x="120" y="535"/>
                  </a:lnTo>
                  <a:lnTo>
                    <a:pt x="120" y="535"/>
                  </a:lnTo>
                  <a:lnTo>
                    <a:pt x="120" y="535"/>
                  </a:lnTo>
                  <a:lnTo>
                    <a:pt x="112" y="535"/>
                  </a:lnTo>
                  <a:lnTo>
                    <a:pt x="112" y="535"/>
                  </a:lnTo>
                  <a:lnTo>
                    <a:pt x="104" y="535"/>
                  </a:lnTo>
                  <a:lnTo>
                    <a:pt x="104" y="535"/>
                  </a:lnTo>
                  <a:lnTo>
                    <a:pt x="104" y="535"/>
                  </a:lnTo>
                  <a:lnTo>
                    <a:pt x="104" y="535"/>
                  </a:lnTo>
                  <a:lnTo>
                    <a:pt x="96" y="535"/>
                  </a:lnTo>
                  <a:lnTo>
                    <a:pt x="96" y="535"/>
                  </a:lnTo>
                  <a:lnTo>
                    <a:pt x="96" y="535"/>
                  </a:lnTo>
                  <a:lnTo>
                    <a:pt x="96" y="535"/>
                  </a:lnTo>
                  <a:lnTo>
                    <a:pt x="96" y="535"/>
                  </a:lnTo>
                  <a:lnTo>
                    <a:pt x="88" y="535"/>
                  </a:lnTo>
                  <a:lnTo>
                    <a:pt x="80" y="535"/>
                  </a:lnTo>
                  <a:lnTo>
                    <a:pt x="72" y="535"/>
                  </a:lnTo>
                  <a:lnTo>
                    <a:pt x="64" y="535"/>
                  </a:lnTo>
                  <a:lnTo>
                    <a:pt x="64" y="535"/>
                  </a:lnTo>
                  <a:lnTo>
                    <a:pt x="64" y="535"/>
                  </a:lnTo>
                  <a:lnTo>
                    <a:pt x="56" y="535"/>
                  </a:lnTo>
                  <a:lnTo>
                    <a:pt x="48" y="535"/>
                  </a:lnTo>
                  <a:lnTo>
                    <a:pt x="32" y="535"/>
                  </a:lnTo>
                  <a:lnTo>
                    <a:pt x="24" y="535"/>
                  </a:lnTo>
                  <a:lnTo>
                    <a:pt x="24" y="535"/>
                  </a:lnTo>
                  <a:lnTo>
                    <a:pt x="24" y="535"/>
                  </a:lnTo>
                  <a:lnTo>
                    <a:pt x="24" y="535"/>
                  </a:lnTo>
                  <a:lnTo>
                    <a:pt x="16" y="527"/>
                  </a:lnTo>
                  <a:lnTo>
                    <a:pt x="8" y="527"/>
                  </a:lnTo>
                  <a:lnTo>
                    <a:pt x="0" y="527"/>
                  </a:lnTo>
                  <a:lnTo>
                    <a:pt x="0" y="527"/>
                  </a:lnTo>
                  <a:lnTo>
                    <a:pt x="0" y="527"/>
                  </a:lnTo>
                  <a:lnTo>
                    <a:pt x="0" y="519"/>
                  </a:lnTo>
                  <a:lnTo>
                    <a:pt x="0" y="519"/>
                  </a:lnTo>
                  <a:lnTo>
                    <a:pt x="0" y="519"/>
                  </a:lnTo>
                  <a:lnTo>
                    <a:pt x="0" y="511"/>
                  </a:lnTo>
                  <a:lnTo>
                    <a:pt x="0" y="511"/>
                  </a:lnTo>
                  <a:lnTo>
                    <a:pt x="0" y="511"/>
                  </a:lnTo>
                  <a:lnTo>
                    <a:pt x="0" y="511"/>
                  </a:lnTo>
                  <a:lnTo>
                    <a:pt x="8" y="511"/>
                  </a:lnTo>
                  <a:lnTo>
                    <a:pt x="8" y="503"/>
                  </a:lnTo>
                  <a:lnTo>
                    <a:pt x="16" y="503"/>
                  </a:lnTo>
                  <a:lnTo>
                    <a:pt x="16" y="503"/>
                  </a:lnTo>
                  <a:lnTo>
                    <a:pt x="16" y="503"/>
                  </a:lnTo>
                  <a:lnTo>
                    <a:pt x="16" y="495"/>
                  </a:lnTo>
                  <a:lnTo>
                    <a:pt x="16" y="487"/>
                  </a:lnTo>
                  <a:lnTo>
                    <a:pt x="24" y="479"/>
                  </a:lnTo>
                  <a:lnTo>
                    <a:pt x="24" y="479"/>
                  </a:lnTo>
                  <a:lnTo>
                    <a:pt x="24" y="479"/>
                  </a:lnTo>
                  <a:lnTo>
                    <a:pt x="24" y="479"/>
                  </a:lnTo>
                  <a:lnTo>
                    <a:pt x="24" y="479"/>
                  </a:lnTo>
                  <a:lnTo>
                    <a:pt x="24" y="471"/>
                  </a:lnTo>
                  <a:lnTo>
                    <a:pt x="24" y="471"/>
                  </a:lnTo>
                  <a:lnTo>
                    <a:pt x="24" y="471"/>
                  </a:lnTo>
                  <a:lnTo>
                    <a:pt x="24" y="471"/>
                  </a:lnTo>
                  <a:lnTo>
                    <a:pt x="24" y="471"/>
                  </a:lnTo>
                  <a:lnTo>
                    <a:pt x="32" y="463"/>
                  </a:lnTo>
                  <a:lnTo>
                    <a:pt x="32" y="463"/>
                  </a:lnTo>
                  <a:lnTo>
                    <a:pt x="40" y="455"/>
                  </a:lnTo>
                  <a:lnTo>
                    <a:pt x="40" y="455"/>
                  </a:lnTo>
                  <a:lnTo>
                    <a:pt x="40" y="455"/>
                  </a:lnTo>
                  <a:lnTo>
                    <a:pt x="40" y="455"/>
                  </a:lnTo>
                  <a:lnTo>
                    <a:pt x="48" y="455"/>
                  </a:lnTo>
                  <a:lnTo>
                    <a:pt x="56" y="455"/>
                  </a:lnTo>
                  <a:lnTo>
                    <a:pt x="64" y="455"/>
                  </a:lnTo>
                  <a:lnTo>
                    <a:pt x="64" y="455"/>
                  </a:lnTo>
                  <a:lnTo>
                    <a:pt x="64" y="455"/>
                  </a:lnTo>
                  <a:lnTo>
                    <a:pt x="64" y="455"/>
                  </a:lnTo>
                  <a:lnTo>
                    <a:pt x="72" y="455"/>
                  </a:lnTo>
                  <a:lnTo>
                    <a:pt x="72" y="455"/>
                  </a:lnTo>
                  <a:lnTo>
                    <a:pt x="80" y="455"/>
                  </a:lnTo>
                  <a:lnTo>
                    <a:pt x="80" y="455"/>
                  </a:lnTo>
                  <a:lnTo>
                    <a:pt x="80" y="455"/>
                  </a:lnTo>
                  <a:lnTo>
                    <a:pt x="80" y="455"/>
                  </a:lnTo>
                  <a:lnTo>
                    <a:pt x="80" y="455"/>
                  </a:lnTo>
                  <a:lnTo>
                    <a:pt x="88" y="455"/>
                  </a:lnTo>
                  <a:lnTo>
                    <a:pt x="88" y="455"/>
                  </a:lnTo>
                  <a:lnTo>
                    <a:pt x="96" y="455"/>
                  </a:lnTo>
                  <a:lnTo>
                    <a:pt x="96" y="455"/>
                  </a:lnTo>
                  <a:lnTo>
                    <a:pt x="96" y="455"/>
                  </a:lnTo>
                  <a:lnTo>
                    <a:pt x="96" y="455"/>
                  </a:lnTo>
                  <a:lnTo>
                    <a:pt x="96" y="447"/>
                  </a:lnTo>
                  <a:lnTo>
                    <a:pt x="104" y="447"/>
                  </a:lnTo>
                  <a:lnTo>
                    <a:pt x="104" y="447"/>
                  </a:lnTo>
                  <a:lnTo>
                    <a:pt x="104" y="447"/>
                  </a:lnTo>
                  <a:lnTo>
                    <a:pt x="104" y="447"/>
                  </a:lnTo>
                  <a:lnTo>
                    <a:pt x="112" y="447"/>
                  </a:lnTo>
                  <a:lnTo>
                    <a:pt x="112" y="447"/>
                  </a:lnTo>
                  <a:lnTo>
                    <a:pt x="120" y="447"/>
                  </a:lnTo>
                  <a:lnTo>
                    <a:pt x="120" y="447"/>
                  </a:lnTo>
                  <a:lnTo>
                    <a:pt x="120" y="447"/>
                  </a:lnTo>
                  <a:lnTo>
                    <a:pt x="120" y="447"/>
                  </a:lnTo>
                  <a:lnTo>
                    <a:pt x="120" y="439"/>
                  </a:lnTo>
                  <a:lnTo>
                    <a:pt x="128" y="439"/>
                  </a:lnTo>
                  <a:lnTo>
                    <a:pt x="128" y="439"/>
                  </a:lnTo>
                  <a:lnTo>
                    <a:pt x="136" y="431"/>
                  </a:lnTo>
                  <a:lnTo>
                    <a:pt x="136" y="431"/>
                  </a:lnTo>
                  <a:lnTo>
                    <a:pt x="136" y="431"/>
                  </a:lnTo>
                  <a:lnTo>
                    <a:pt x="128" y="431"/>
                  </a:lnTo>
                  <a:lnTo>
                    <a:pt x="128" y="431"/>
                  </a:lnTo>
                  <a:lnTo>
                    <a:pt x="120" y="423"/>
                  </a:lnTo>
                  <a:lnTo>
                    <a:pt x="120" y="423"/>
                  </a:lnTo>
                  <a:lnTo>
                    <a:pt x="120" y="423"/>
                  </a:lnTo>
                  <a:lnTo>
                    <a:pt x="120" y="423"/>
                  </a:lnTo>
                  <a:lnTo>
                    <a:pt x="120" y="423"/>
                  </a:lnTo>
                  <a:lnTo>
                    <a:pt x="112" y="423"/>
                  </a:lnTo>
                  <a:lnTo>
                    <a:pt x="112" y="423"/>
                  </a:lnTo>
                  <a:lnTo>
                    <a:pt x="104" y="423"/>
                  </a:lnTo>
                  <a:lnTo>
                    <a:pt x="104" y="423"/>
                  </a:lnTo>
                  <a:lnTo>
                    <a:pt x="104" y="423"/>
                  </a:lnTo>
                  <a:lnTo>
                    <a:pt x="104" y="423"/>
                  </a:lnTo>
                  <a:lnTo>
                    <a:pt x="96" y="423"/>
                  </a:lnTo>
                  <a:lnTo>
                    <a:pt x="96" y="423"/>
                  </a:lnTo>
                  <a:lnTo>
                    <a:pt x="96" y="423"/>
                  </a:lnTo>
                  <a:lnTo>
                    <a:pt x="96" y="423"/>
                  </a:lnTo>
                  <a:lnTo>
                    <a:pt x="96" y="423"/>
                  </a:lnTo>
                  <a:lnTo>
                    <a:pt x="96" y="423"/>
                  </a:lnTo>
                  <a:lnTo>
                    <a:pt x="96" y="415"/>
                  </a:lnTo>
                  <a:lnTo>
                    <a:pt x="96" y="415"/>
                  </a:lnTo>
                  <a:lnTo>
                    <a:pt x="96" y="407"/>
                  </a:lnTo>
                  <a:lnTo>
                    <a:pt x="96" y="407"/>
                  </a:lnTo>
                  <a:lnTo>
                    <a:pt x="96" y="407"/>
                  </a:lnTo>
                  <a:lnTo>
                    <a:pt x="96" y="407"/>
                  </a:lnTo>
                  <a:lnTo>
                    <a:pt x="96" y="407"/>
                  </a:lnTo>
                  <a:lnTo>
                    <a:pt x="104" y="399"/>
                  </a:lnTo>
                  <a:lnTo>
                    <a:pt x="104" y="399"/>
                  </a:lnTo>
                  <a:lnTo>
                    <a:pt x="104" y="399"/>
                  </a:lnTo>
                  <a:lnTo>
                    <a:pt x="104" y="399"/>
                  </a:lnTo>
                  <a:lnTo>
                    <a:pt x="104" y="399"/>
                  </a:lnTo>
                  <a:lnTo>
                    <a:pt x="104" y="391"/>
                  </a:lnTo>
                  <a:lnTo>
                    <a:pt x="104" y="383"/>
                  </a:lnTo>
                  <a:lnTo>
                    <a:pt x="104" y="375"/>
                  </a:lnTo>
                  <a:lnTo>
                    <a:pt x="104" y="375"/>
                  </a:lnTo>
                  <a:lnTo>
                    <a:pt x="104" y="375"/>
                  </a:lnTo>
                  <a:lnTo>
                    <a:pt x="104" y="375"/>
                  </a:lnTo>
                  <a:lnTo>
                    <a:pt x="104" y="367"/>
                  </a:lnTo>
                  <a:lnTo>
                    <a:pt x="104" y="367"/>
                  </a:lnTo>
                  <a:lnTo>
                    <a:pt x="104" y="367"/>
                  </a:lnTo>
                  <a:lnTo>
                    <a:pt x="104" y="367"/>
                  </a:lnTo>
                  <a:lnTo>
                    <a:pt x="104" y="367"/>
                  </a:lnTo>
                  <a:lnTo>
                    <a:pt x="104" y="359"/>
                  </a:lnTo>
                  <a:lnTo>
                    <a:pt x="104" y="359"/>
                  </a:lnTo>
                  <a:lnTo>
                    <a:pt x="104" y="359"/>
                  </a:lnTo>
                  <a:lnTo>
                    <a:pt x="104" y="351"/>
                  </a:lnTo>
                  <a:lnTo>
                    <a:pt x="104" y="351"/>
                  </a:lnTo>
                  <a:lnTo>
                    <a:pt x="104" y="351"/>
                  </a:lnTo>
                  <a:lnTo>
                    <a:pt x="104" y="351"/>
                  </a:lnTo>
                  <a:lnTo>
                    <a:pt x="96" y="351"/>
                  </a:lnTo>
                  <a:lnTo>
                    <a:pt x="96" y="343"/>
                  </a:lnTo>
                  <a:lnTo>
                    <a:pt x="96" y="343"/>
                  </a:lnTo>
                  <a:lnTo>
                    <a:pt x="96" y="343"/>
                  </a:lnTo>
                  <a:lnTo>
                    <a:pt x="96" y="343"/>
                  </a:lnTo>
                  <a:lnTo>
                    <a:pt x="88" y="343"/>
                  </a:lnTo>
                  <a:lnTo>
                    <a:pt x="88" y="335"/>
                  </a:lnTo>
                  <a:lnTo>
                    <a:pt x="80" y="335"/>
                  </a:lnTo>
                  <a:lnTo>
                    <a:pt x="80" y="328"/>
                  </a:lnTo>
                  <a:lnTo>
                    <a:pt x="80" y="328"/>
                  </a:lnTo>
                  <a:lnTo>
                    <a:pt x="80" y="328"/>
                  </a:lnTo>
                  <a:lnTo>
                    <a:pt x="72" y="328"/>
                  </a:lnTo>
                  <a:lnTo>
                    <a:pt x="64" y="312"/>
                  </a:lnTo>
                  <a:lnTo>
                    <a:pt x="56" y="304"/>
                  </a:lnTo>
                  <a:lnTo>
                    <a:pt x="56" y="296"/>
                  </a:lnTo>
                  <a:lnTo>
                    <a:pt x="56" y="296"/>
                  </a:lnTo>
                  <a:lnTo>
                    <a:pt x="56" y="296"/>
                  </a:lnTo>
                  <a:lnTo>
                    <a:pt x="48" y="288"/>
                  </a:lnTo>
                  <a:lnTo>
                    <a:pt x="48" y="272"/>
                  </a:lnTo>
                  <a:lnTo>
                    <a:pt x="40" y="256"/>
                  </a:lnTo>
                  <a:lnTo>
                    <a:pt x="40" y="248"/>
                  </a:lnTo>
                  <a:lnTo>
                    <a:pt x="40" y="248"/>
                  </a:lnTo>
                  <a:lnTo>
                    <a:pt x="40" y="248"/>
                  </a:lnTo>
                  <a:lnTo>
                    <a:pt x="40" y="256"/>
                  </a:lnTo>
                  <a:lnTo>
                    <a:pt x="48" y="256"/>
                  </a:lnTo>
                  <a:lnTo>
                    <a:pt x="48" y="264"/>
                  </a:lnTo>
                  <a:lnTo>
                    <a:pt x="56" y="264"/>
                  </a:lnTo>
                  <a:lnTo>
                    <a:pt x="56" y="264"/>
                  </a:lnTo>
                  <a:lnTo>
                    <a:pt x="56" y="264"/>
                  </a:lnTo>
                  <a:lnTo>
                    <a:pt x="56" y="264"/>
                  </a:lnTo>
                  <a:lnTo>
                    <a:pt x="56" y="272"/>
                  </a:lnTo>
                  <a:lnTo>
                    <a:pt x="64" y="272"/>
                  </a:lnTo>
                  <a:lnTo>
                    <a:pt x="64" y="272"/>
                  </a:lnTo>
                  <a:lnTo>
                    <a:pt x="64" y="272"/>
                  </a:lnTo>
                  <a:lnTo>
                    <a:pt x="64" y="272"/>
                  </a:lnTo>
                  <a:lnTo>
                    <a:pt x="72" y="272"/>
                  </a:lnTo>
                  <a:lnTo>
                    <a:pt x="72" y="272"/>
                  </a:lnTo>
                  <a:lnTo>
                    <a:pt x="80" y="272"/>
                  </a:lnTo>
                  <a:lnTo>
                    <a:pt x="80" y="272"/>
                  </a:lnTo>
                  <a:lnTo>
                    <a:pt x="80" y="272"/>
                  </a:lnTo>
                  <a:lnTo>
                    <a:pt x="80" y="272"/>
                  </a:lnTo>
                  <a:lnTo>
                    <a:pt x="80" y="280"/>
                  </a:lnTo>
                  <a:lnTo>
                    <a:pt x="88" y="280"/>
                  </a:lnTo>
                  <a:lnTo>
                    <a:pt x="88" y="280"/>
                  </a:lnTo>
                  <a:lnTo>
                    <a:pt x="96" y="288"/>
                  </a:lnTo>
                  <a:lnTo>
                    <a:pt x="96" y="288"/>
                  </a:lnTo>
                  <a:lnTo>
                    <a:pt x="96" y="288"/>
                  </a:lnTo>
                  <a:lnTo>
                    <a:pt x="96" y="288"/>
                  </a:lnTo>
                  <a:lnTo>
                    <a:pt x="96" y="288"/>
                  </a:lnTo>
                  <a:lnTo>
                    <a:pt x="104" y="288"/>
                  </a:lnTo>
                  <a:lnTo>
                    <a:pt x="104" y="288"/>
                  </a:lnTo>
                  <a:lnTo>
                    <a:pt x="104" y="288"/>
                  </a:lnTo>
                  <a:lnTo>
                    <a:pt x="104" y="288"/>
                  </a:lnTo>
                  <a:lnTo>
                    <a:pt x="112" y="288"/>
                  </a:lnTo>
                  <a:lnTo>
                    <a:pt x="120" y="288"/>
                  </a:lnTo>
                  <a:lnTo>
                    <a:pt x="128" y="296"/>
                  </a:lnTo>
                  <a:lnTo>
                    <a:pt x="136" y="296"/>
                  </a:lnTo>
                  <a:lnTo>
                    <a:pt x="136" y="296"/>
                  </a:lnTo>
                  <a:lnTo>
                    <a:pt x="136" y="296"/>
                  </a:lnTo>
                  <a:lnTo>
                    <a:pt x="136" y="296"/>
                  </a:lnTo>
                  <a:lnTo>
                    <a:pt x="144" y="304"/>
                  </a:lnTo>
                  <a:lnTo>
                    <a:pt x="152" y="304"/>
                  </a:lnTo>
                  <a:lnTo>
                    <a:pt x="160" y="312"/>
                  </a:lnTo>
                  <a:lnTo>
                    <a:pt x="160" y="312"/>
                  </a:lnTo>
                  <a:lnTo>
                    <a:pt x="160" y="312"/>
                  </a:lnTo>
                  <a:lnTo>
                    <a:pt x="160" y="312"/>
                  </a:lnTo>
                  <a:lnTo>
                    <a:pt x="168" y="312"/>
                  </a:lnTo>
                  <a:lnTo>
                    <a:pt x="168" y="312"/>
                  </a:lnTo>
                  <a:lnTo>
                    <a:pt x="176" y="312"/>
                  </a:lnTo>
                  <a:lnTo>
                    <a:pt x="176" y="312"/>
                  </a:lnTo>
                  <a:lnTo>
                    <a:pt x="176" y="312"/>
                  </a:lnTo>
                  <a:lnTo>
                    <a:pt x="176" y="312"/>
                  </a:lnTo>
                  <a:lnTo>
                    <a:pt x="184" y="312"/>
                  </a:lnTo>
                  <a:lnTo>
                    <a:pt x="192" y="312"/>
                  </a:lnTo>
                  <a:lnTo>
                    <a:pt x="200" y="312"/>
                  </a:lnTo>
                  <a:lnTo>
                    <a:pt x="200" y="312"/>
                  </a:lnTo>
                  <a:lnTo>
                    <a:pt x="200" y="312"/>
                  </a:lnTo>
                  <a:lnTo>
                    <a:pt x="200" y="312"/>
                  </a:lnTo>
                  <a:lnTo>
                    <a:pt x="208" y="312"/>
                  </a:lnTo>
                  <a:lnTo>
                    <a:pt x="208" y="320"/>
                  </a:lnTo>
                  <a:lnTo>
                    <a:pt x="216" y="320"/>
                  </a:lnTo>
                  <a:lnTo>
                    <a:pt x="216" y="320"/>
                  </a:lnTo>
                  <a:lnTo>
                    <a:pt x="216" y="320"/>
                  </a:lnTo>
                  <a:lnTo>
                    <a:pt x="216" y="320"/>
                  </a:lnTo>
                  <a:lnTo>
                    <a:pt x="216" y="320"/>
                  </a:lnTo>
                  <a:lnTo>
                    <a:pt x="224" y="320"/>
                  </a:lnTo>
                  <a:lnTo>
                    <a:pt x="224" y="320"/>
                  </a:lnTo>
                  <a:lnTo>
                    <a:pt x="224" y="320"/>
                  </a:lnTo>
                  <a:lnTo>
                    <a:pt x="224" y="320"/>
                  </a:lnTo>
                  <a:lnTo>
                    <a:pt x="232" y="320"/>
                  </a:lnTo>
                  <a:lnTo>
                    <a:pt x="240" y="320"/>
                  </a:lnTo>
                  <a:lnTo>
                    <a:pt x="248" y="320"/>
                  </a:lnTo>
                  <a:lnTo>
                    <a:pt x="256" y="320"/>
                  </a:lnTo>
                  <a:lnTo>
                    <a:pt x="256" y="320"/>
                  </a:lnTo>
                  <a:lnTo>
                    <a:pt x="256" y="320"/>
                  </a:lnTo>
                  <a:lnTo>
                    <a:pt x="256" y="320"/>
                  </a:lnTo>
                  <a:lnTo>
                    <a:pt x="264" y="320"/>
                  </a:lnTo>
                  <a:lnTo>
                    <a:pt x="272" y="320"/>
                  </a:lnTo>
                  <a:lnTo>
                    <a:pt x="280" y="320"/>
                  </a:lnTo>
                  <a:lnTo>
                    <a:pt x="280" y="320"/>
                  </a:lnTo>
                  <a:lnTo>
                    <a:pt x="280" y="320"/>
                  </a:lnTo>
                  <a:lnTo>
                    <a:pt x="280" y="320"/>
                  </a:lnTo>
                  <a:lnTo>
                    <a:pt x="296" y="320"/>
                  </a:lnTo>
                  <a:lnTo>
                    <a:pt x="303" y="320"/>
                  </a:lnTo>
                  <a:lnTo>
                    <a:pt x="303" y="320"/>
                  </a:lnTo>
                  <a:lnTo>
                    <a:pt x="303" y="320"/>
                  </a:lnTo>
                  <a:lnTo>
                    <a:pt x="303" y="320"/>
                  </a:lnTo>
                  <a:lnTo>
                    <a:pt x="311" y="320"/>
                  </a:lnTo>
                  <a:lnTo>
                    <a:pt x="311" y="320"/>
                  </a:lnTo>
                  <a:lnTo>
                    <a:pt x="319" y="320"/>
                  </a:lnTo>
                  <a:lnTo>
                    <a:pt x="319" y="320"/>
                  </a:lnTo>
                  <a:lnTo>
                    <a:pt x="319" y="320"/>
                  </a:lnTo>
                  <a:lnTo>
                    <a:pt x="319" y="320"/>
                  </a:lnTo>
                  <a:lnTo>
                    <a:pt x="319" y="320"/>
                  </a:lnTo>
                  <a:lnTo>
                    <a:pt x="319" y="312"/>
                  </a:lnTo>
                  <a:lnTo>
                    <a:pt x="319" y="312"/>
                  </a:lnTo>
                  <a:lnTo>
                    <a:pt x="319" y="312"/>
                  </a:lnTo>
                  <a:lnTo>
                    <a:pt x="319" y="312"/>
                  </a:lnTo>
                  <a:lnTo>
                    <a:pt x="319" y="312"/>
                  </a:lnTo>
                  <a:lnTo>
                    <a:pt x="319" y="304"/>
                  </a:lnTo>
                  <a:lnTo>
                    <a:pt x="327" y="296"/>
                  </a:lnTo>
                  <a:lnTo>
                    <a:pt x="327" y="288"/>
                  </a:lnTo>
                  <a:lnTo>
                    <a:pt x="335" y="288"/>
                  </a:lnTo>
                  <a:lnTo>
                    <a:pt x="335" y="288"/>
                  </a:lnTo>
                  <a:lnTo>
                    <a:pt x="335" y="288"/>
                  </a:lnTo>
                  <a:lnTo>
                    <a:pt x="335" y="280"/>
                  </a:lnTo>
                  <a:lnTo>
                    <a:pt x="335" y="272"/>
                  </a:lnTo>
                  <a:lnTo>
                    <a:pt x="343" y="264"/>
                  </a:lnTo>
                  <a:lnTo>
                    <a:pt x="343" y="264"/>
                  </a:lnTo>
                  <a:lnTo>
                    <a:pt x="343" y="264"/>
                  </a:lnTo>
                  <a:lnTo>
                    <a:pt x="343" y="264"/>
                  </a:lnTo>
                  <a:lnTo>
                    <a:pt x="343" y="264"/>
                  </a:lnTo>
                  <a:lnTo>
                    <a:pt x="343" y="256"/>
                  </a:lnTo>
                  <a:lnTo>
                    <a:pt x="343" y="256"/>
                  </a:lnTo>
                  <a:lnTo>
                    <a:pt x="343" y="248"/>
                  </a:lnTo>
                  <a:lnTo>
                    <a:pt x="343" y="248"/>
                  </a:lnTo>
                  <a:lnTo>
                    <a:pt x="343" y="248"/>
                  </a:lnTo>
                  <a:lnTo>
                    <a:pt x="351" y="248"/>
                  </a:lnTo>
                  <a:lnTo>
                    <a:pt x="359" y="248"/>
                  </a:lnTo>
                  <a:lnTo>
                    <a:pt x="367" y="240"/>
                  </a:lnTo>
                  <a:lnTo>
                    <a:pt x="375" y="240"/>
                  </a:lnTo>
                  <a:lnTo>
                    <a:pt x="375" y="240"/>
                  </a:lnTo>
                  <a:lnTo>
                    <a:pt x="375" y="240"/>
                  </a:lnTo>
                  <a:lnTo>
                    <a:pt x="375" y="240"/>
                  </a:lnTo>
                  <a:lnTo>
                    <a:pt x="391" y="240"/>
                  </a:lnTo>
                  <a:lnTo>
                    <a:pt x="407" y="240"/>
                  </a:lnTo>
                  <a:lnTo>
                    <a:pt x="415" y="240"/>
                  </a:lnTo>
                  <a:lnTo>
                    <a:pt x="415" y="240"/>
                  </a:lnTo>
                  <a:lnTo>
                    <a:pt x="415" y="240"/>
                  </a:lnTo>
                  <a:lnTo>
                    <a:pt x="415" y="240"/>
                  </a:lnTo>
                  <a:lnTo>
                    <a:pt x="423" y="240"/>
                  </a:lnTo>
                  <a:lnTo>
                    <a:pt x="431" y="240"/>
                  </a:lnTo>
                  <a:lnTo>
                    <a:pt x="439" y="240"/>
                  </a:lnTo>
                  <a:lnTo>
                    <a:pt x="439" y="240"/>
                  </a:lnTo>
                  <a:lnTo>
                    <a:pt x="439" y="240"/>
                  </a:lnTo>
                  <a:lnTo>
                    <a:pt x="439" y="240"/>
                  </a:lnTo>
                  <a:lnTo>
                    <a:pt x="455" y="240"/>
                  </a:lnTo>
                  <a:lnTo>
                    <a:pt x="463" y="240"/>
                  </a:lnTo>
                  <a:lnTo>
                    <a:pt x="463" y="240"/>
                  </a:lnTo>
                  <a:lnTo>
                    <a:pt x="463" y="240"/>
                  </a:lnTo>
                  <a:lnTo>
                    <a:pt x="463" y="240"/>
                  </a:lnTo>
                  <a:lnTo>
                    <a:pt x="471" y="240"/>
                  </a:lnTo>
                  <a:lnTo>
                    <a:pt x="471" y="240"/>
                  </a:lnTo>
                  <a:lnTo>
                    <a:pt x="479" y="240"/>
                  </a:lnTo>
                  <a:lnTo>
                    <a:pt x="479" y="240"/>
                  </a:lnTo>
                  <a:lnTo>
                    <a:pt x="479" y="240"/>
                  </a:lnTo>
                  <a:lnTo>
                    <a:pt x="479" y="240"/>
                  </a:lnTo>
                  <a:lnTo>
                    <a:pt x="479" y="240"/>
                  </a:lnTo>
                  <a:lnTo>
                    <a:pt x="479" y="248"/>
                  </a:lnTo>
                  <a:lnTo>
                    <a:pt x="479" y="248"/>
                  </a:lnTo>
                  <a:lnTo>
                    <a:pt x="479" y="248"/>
                  </a:lnTo>
                  <a:lnTo>
                    <a:pt x="479" y="248"/>
                  </a:lnTo>
                  <a:lnTo>
                    <a:pt x="479" y="248"/>
                  </a:lnTo>
                  <a:lnTo>
                    <a:pt x="479" y="248"/>
                  </a:lnTo>
                  <a:lnTo>
                    <a:pt x="487" y="248"/>
                  </a:lnTo>
                  <a:lnTo>
                    <a:pt x="487" y="240"/>
                  </a:lnTo>
                  <a:lnTo>
                    <a:pt x="495" y="240"/>
                  </a:lnTo>
                  <a:lnTo>
                    <a:pt x="495" y="240"/>
                  </a:lnTo>
                  <a:lnTo>
                    <a:pt x="495" y="240"/>
                  </a:lnTo>
                  <a:lnTo>
                    <a:pt x="495" y="240"/>
                  </a:lnTo>
                  <a:lnTo>
                    <a:pt x="503" y="232"/>
                  </a:lnTo>
                  <a:lnTo>
                    <a:pt x="511" y="232"/>
                  </a:lnTo>
                  <a:lnTo>
                    <a:pt x="519" y="232"/>
                  </a:lnTo>
                  <a:lnTo>
                    <a:pt x="519" y="232"/>
                  </a:lnTo>
                  <a:lnTo>
                    <a:pt x="519" y="232"/>
                  </a:lnTo>
                  <a:lnTo>
                    <a:pt x="519" y="224"/>
                  </a:lnTo>
                  <a:lnTo>
                    <a:pt x="519" y="224"/>
                  </a:lnTo>
                  <a:lnTo>
                    <a:pt x="519" y="216"/>
                  </a:lnTo>
                  <a:lnTo>
                    <a:pt x="519" y="216"/>
                  </a:lnTo>
                  <a:lnTo>
                    <a:pt x="519" y="216"/>
                  </a:lnTo>
                  <a:lnTo>
                    <a:pt x="519" y="216"/>
                  </a:lnTo>
                  <a:lnTo>
                    <a:pt x="519" y="216"/>
                  </a:lnTo>
                  <a:lnTo>
                    <a:pt x="527" y="208"/>
                  </a:lnTo>
                  <a:lnTo>
                    <a:pt x="527" y="208"/>
                  </a:lnTo>
                  <a:lnTo>
                    <a:pt x="535" y="208"/>
                  </a:lnTo>
                  <a:lnTo>
                    <a:pt x="535" y="208"/>
                  </a:lnTo>
                  <a:lnTo>
                    <a:pt x="535" y="208"/>
                  </a:lnTo>
                  <a:lnTo>
                    <a:pt x="535" y="200"/>
                  </a:lnTo>
                  <a:lnTo>
                    <a:pt x="535" y="200"/>
                  </a:lnTo>
                  <a:lnTo>
                    <a:pt x="535" y="192"/>
                  </a:lnTo>
                  <a:lnTo>
                    <a:pt x="535" y="192"/>
                  </a:lnTo>
                  <a:lnTo>
                    <a:pt x="535" y="192"/>
                  </a:lnTo>
                  <a:lnTo>
                    <a:pt x="535" y="192"/>
                  </a:lnTo>
                  <a:lnTo>
                    <a:pt x="535" y="192"/>
                  </a:lnTo>
                  <a:lnTo>
                    <a:pt x="535" y="192"/>
                  </a:lnTo>
                  <a:lnTo>
                    <a:pt x="535" y="184"/>
                  </a:lnTo>
                  <a:lnTo>
                    <a:pt x="535" y="184"/>
                  </a:lnTo>
                  <a:lnTo>
                    <a:pt x="535" y="184"/>
                  </a:lnTo>
                  <a:lnTo>
                    <a:pt x="535" y="184"/>
                  </a:lnTo>
                  <a:lnTo>
                    <a:pt x="535" y="184"/>
                  </a:lnTo>
                  <a:lnTo>
                    <a:pt x="535" y="176"/>
                  </a:lnTo>
                  <a:lnTo>
                    <a:pt x="543" y="176"/>
                  </a:lnTo>
                  <a:lnTo>
                    <a:pt x="543" y="168"/>
                  </a:lnTo>
                  <a:lnTo>
                    <a:pt x="543" y="168"/>
                  </a:lnTo>
                  <a:lnTo>
                    <a:pt x="543" y="168"/>
                  </a:lnTo>
                  <a:lnTo>
                    <a:pt x="543" y="168"/>
                  </a:lnTo>
                  <a:lnTo>
                    <a:pt x="551" y="168"/>
                  </a:lnTo>
                  <a:lnTo>
                    <a:pt x="559" y="168"/>
                  </a:lnTo>
                  <a:lnTo>
                    <a:pt x="559" y="168"/>
                  </a:lnTo>
                  <a:lnTo>
                    <a:pt x="559" y="168"/>
                  </a:lnTo>
                  <a:lnTo>
                    <a:pt x="559" y="168"/>
                  </a:lnTo>
                  <a:lnTo>
                    <a:pt x="559" y="168"/>
                  </a:lnTo>
                  <a:lnTo>
                    <a:pt x="567" y="168"/>
                  </a:lnTo>
                  <a:lnTo>
                    <a:pt x="567" y="168"/>
                  </a:lnTo>
                  <a:lnTo>
                    <a:pt x="575" y="168"/>
                  </a:lnTo>
                  <a:lnTo>
                    <a:pt x="575" y="168"/>
                  </a:lnTo>
                  <a:lnTo>
                    <a:pt x="575" y="168"/>
                  </a:lnTo>
                  <a:lnTo>
                    <a:pt x="575" y="168"/>
                  </a:lnTo>
                  <a:lnTo>
                    <a:pt x="575" y="168"/>
                  </a:lnTo>
                  <a:lnTo>
                    <a:pt x="583" y="168"/>
                  </a:lnTo>
                  <a:lnTo>
                    <a:pt x="583" y="168"/>
                  </a:lnTo>
                  <a:lnTo>
                    <a:pt x="583" y="168"/>
                  </a:lnTo>
                  <a:lnTo>
                    <a:pt x="583" y="168"/>
                  </a:lnTo>
                  <a:lnTo>
                    <a:pt x="583" y="168"/>
                  </a:lnTo>
                  <a:lnTo>
                    <a:pt x="575" y="160"/>
                  </a:lnTo>
                  <a:lnTo>
                    <a:pt x="575" y="152"/>
                  </a:lnTo>
                  <a:lnTo>
                    <a:pt x="575" y="152"/>
                  </a:lnTo>
                  <a:lnTo>
                    <a:pt x="575" y="152"/>
                  </a:lnTo>
                  <a:lnTo>
                    <a:pt x="575" y="152"/>
                  </a:lnTo>
                  <a:lnTo>
                    <a:pt x="567" y="144"/>
                  </a:lnTo>
                  <a:lnTo>
                    <a:pt x="567" y="144"/>
                  </a:lnTo>
                  <a:lnTo>
                    <a:pt x="559" y="136"/>
                  </a:lnTo>
                  <a:lnTo>
                    <a:pt x="559" y="136"/>
                  </a:lnTo>
                  <a:lnTo>
                    <a:pt x="559" y="136"/>
                  </a:lnTo>
                  <a:lnTo>
                    <a:pt x="559" y="136"/>
                  </a:lnTo>
                  <a:lnTo>
                    <a:pt x="559" y="136"/>
                  </a:lnTo>
                  <a:lnTo>
                    <a:pt x="567" y="128"/>
                  </a:lnTo>
                  <a:lnTo>
                    <a:pt x="567" y="128"/>
                  </a:lnTo>
                  <a:lnTo>
                    <a:pt x="575" y="128"/>
                  </a:lnTo>
                  <a:lnTo>
                    <a:pt x="575" y="128"/>
                  </a:lnTo>
                  <a:lnTo>
                    <a:pt x="575" y="128"/>
                  </a:lnTo>
                  <a:lnTo>
                    <a:pt x="575" y="128"/>
                  </a:lnTo>
                  <a:lnTo>
                    <a:pt x="575" y="128"/>
                  </a:lnTo>
                  <a:lnTo>
                    <a:pt x="583" y="128"/>
                  </a:lnTo>
                  <a:lnTo>
                    <a:pt x="583" y="128"/>
                  </a:lnTo>
                  <a:lnTo>
                    <a:pt x="583" y="128"/>
                  </a:lnTo>
                  <a:lnTo>
                    <a:pt x="583" y="128"/>
                  </a:lnTo>
                  <a:lnTo>
                    <a:pt x="583" y="128"/>
                  </a:lnTo>
                  <a:lnTo>
                    <a:pt x="591" y="128"/>
                  </a:lnTo>
                  <a:lnTo>
                    <a:pt x="599" y="128"/>
                  </a:lnTo>
                  <a:lnTo>
                    <a:pt x="599" y="128"/>
                  </a:lnTo>
                  <a:lnTo>
                    <a:pt x="599" y="128"/>
                  </a:lnTo>
                  <a:lnTo>
                    <a:pt x="599" y="128"/>
                  </a:lnTo>
                  <a:lnTo>
                    <a:pt x="599" y="128"/>
                  </a:lnTo>
                  <a:lnTo>
                    <a:pt x="607" y="128"/>
                  </a:lnTo>
                  <a:lnTo>
                    <a:pt x="607" y="136"/>
                  </a:lnTo>
                  <a:lnTo>
                    <a:pt x="615" y="136"/>
                  </a:lnTo>
                  <a:lnTo>
                    <a:pt x="615" y="136"/>
                  </a:lnTo>
                  <a:lnTo>
                    <a:pt x="615" y="136"/>
                  </a:lnTo>
                  <a:lnTo>
                    <a:pt x="615" y="136"/>
                  </a:lnTo>
                  <a:lnTo>
                    <a:pt x="615" y="136"/>
                  </a:lnTo>
                  <a:lnTo>
                    <a:pt x="623" y="136"/>
                  </a:lnTo>
                  <a:lnTo>
                    <a:pt x="623" y="136"/>
                  </a:lnTo>
                  <a:lnTo>
                    <a:pt x="623" y="136"/>
                  </a:lnTo>
                  <a:lnTo>
                    <a:pt x="623" y="136"/>
                  </a:lnTo>
                  <a:lnTo>
                    <a:pt x="623" y="136"/>
                  </a:lnTo>
                  <a:lnTo>
                    <a:pt x="623" y="128"/>
                  </a:lnTo>
                  <a:lnTo>
                    <a:pt x="623" y="128"/>
                  </a:lnTo>
                  <a:lnTo>
                    <a:pt x="623" y="128"/>
                  </a:lnTo>
                  <a:lnTo>
                    <a:pt x="623" y="128"/>
                  </a:lnTo>
                  <a:lnTo>
                    <a:pt x="623" y="128"/>
                  </a:lnTo>
                  <a:lnTo>
                    <a:pt x="623" y="120"/>
                  </a:lnTo>
                  <a:lnTo>
                    <a:pt x="631" y="120"/>
                  </a:lnTo>
                  <a:lnTo>
                    <a:pt x="639" y="112"/>
                  </a:lnTo>
                  <a:lnTo>
                    <a:pt x="639" y="112"/>
                  </a:lnTo>
                  <a:lnTo>
                    <a:pt x="639" y="112"/>
                  </a:lnTo>
                  <a:lnTo>
                    <a:pt x="639" y="112"/>
                  </a:lnTo>
                  <a:lnTo>
                    <a:pt x="639" y="112"/>
                  </a:lnTo>
                  <a:lnTo>
                    <a:pt x="647" y="104"/>
                  </a:lnTo>
                  <a:lnTo>
                    <a:pt x="647" y="96"/>
                  </a:lnTo>
                  <a:lnTo>
                    <a:pt x="655" y="88"/>
                  </a:lnTo>
                  <a:lnTo>
                    <a:pt x="655" y="88"/>
                  </a:lnTo>
                  <a:lnTo>
                    <a:pt x="655" y="88"/>
                  </a:lnTo>
                  <a:lnTo>
                    <a:pt x="655" y="88"/>
                  </a:lnTo>
                  <a:lnTo>
                    <a:pt x="655" y="88"/>
                  </a:lnTo>
                  <a:lnTo>
                    <a:pt x="663" y="80"/>
                  </a:lnTo>
                  <a:lnTo>
                    <a:pt x="663" y="80"/>
                  </a:lnTo>
                  <a:lnTo>
                    <a:pt x="663" y="80"/>
                  </a:lnTo>
                  <a:lnTo>
                    <a:pt x="663" y="80"/>
                  </a:lnTo>
                  <a:lnTo>
                    <a:pt x="663" y="80"/>
                  </a:lnTo>
                  <a:lnTo>
                    <a:pt x="663" y="72"/>
                  </a:lnTo>
                  <a:lnTo>
                    <a:pt x="663" y="72"/>
                  </a:lnTo>
                  <a:lnTo>
                    <a:pt x="663" y="72"/>
                  </a:lnTo>
                  <a:lnTo>
                    <a:pt x="663" y="72"/>
                  </a:lnTo>
                  <a:lnTo>
                    <a:pt x="663" y="72"/>
                  </a:lnTo>
                  <a:lnTo>
                    <a:pt x="663" y="64"/>
                  </a:lnTo>
                  <a:lnTo>
                    <a:pt x="663" y="64"/>
                  </a:lnTo>
                  <a:lnTo>
                    <a:pt x="663" y="56"/>
                  </a:lnTo>
                  <a:lnTo>
                    <a:pt x="663" y="56"/>
                  </a:lnTo>
                  <a:lnTo>
                    <a:pt x="663" y="56"/>
                  </a:lnTo>
                  <a:lnTo>
                    <a:pt x="663" y="56"/>
                  </a:lnTo>
                  <a:lnTo>
                    <a:pt x="663" y="56"/>
                  </a:lnTo>
                  <a:lnTo>
                    <a:pt x="663" y="48"/>
                  </a:lnTo>
                  <a:lnTo>
                    <a:pt x="663" y="40"/>
                  </a:lnTo>
                  <a:lnTo>
                    <a:pt x="663" y="32"/>
                  </a:lnTo>
                  <a:lnTo>
                    <a:pt x="663" y="32"/>
                  </a:lnTo>
                  <a:lnTo>
                    <a:pt x="663" y="32"/>
                  </a:lnTo>
                  <a:lnTo>
                    <a:pt x="663" y="32"/>
                  </a:lnTo>
                  <a:lnTo>
                    <a:pt x="663" y="32"/>
                  </a:lnTo>
                  <a:lnTo>
                    <a:pt x="663" y="24"/>
                  </a:lnTo>
                  <a:lnTo>
                    <a:pt x="663" y="24"/>
                  </a:lnTo>
                  <a:lnTo>
                    <a:pt x="663" y="24"/>
                  </a:lnTo>
                  <a:lnTo>
                    <a:pt x="663" y="24"/>
                  </a:lnTo>
                  <a:lnTo>
                    <a:pt x="663" y="24"/>
                  </a:lnTo>
                  <a:lnTo>
                    <a:pt x="663" y="16"/>
                  </a:lnTo>
                  <a:lnTo>
                    <a:pt x="663" y="16"/>
                  </a:lnTo>
                  <a:lnTo>
                    <a:pt x="663" y="8"/>
                  </a:lnTo>
                  <a:lnTo>
                    <a:pt x="663" y="8"/>
                  </a:lnTo>
                  <a:lnTo>
                    <a:pt x="663" y="8"/>
                  </a:lnTo>
                  <a:lnTo>
                    <a:pt x="663" y="8"/>
                  </a:lnTo>
                  <a:lnTo>
                    <a:pt x="671" y="8"/>
                  </a:lnTo>
                  <a:lnTo>
                    <a:pt x="679" y="8"/>
                  </a:lnTo>
                  <a:lnTo>
                    <a:pt x="679" y="8"/>
                  </a:lnTo>
                  <a:lnTo>
                    <a:pt x="679" y="8"/>
                  </a:lnTo>
                  <a:lnTo>
                    <a:pt x="679" y="8"/>
                  </a:lnTo>
                  <a:lnTo>
                    <a:pt x="679" y="8"/>
                  </a:lnTo>
                  <a:lnTo>
                    <a:pt x="687" y="8"/>
                  </a:lnTo>
                  <a:lnTo>
                    <a:pt x="687" y="0"/>
                  </a:lnTo>
                  <a:lnTo>
                    <a:pt x="695" y="0"/>
                  </a:lnTo>
                  <a:lnTo>
                    <a:pt x="695" y="0"/>
                  </a:lnTo>
                  <a:lnTo>
                    <a:pt x="695" y="0"/>
                  </a:lnTo>
                  <a:lnTo>
                    <a:pt x="695" y="0"/>
                  </a:lnTo>
                  <a:lnTo>
                    <a:pt x="695" y="0"/>
                  </a:lnTo>
                  <a:lnTo>
                    <a:pt x="703" y="0"/>
                  </a:lnTo>
                  <a:lnTo>
                    <a:pt x="703" y="0"/>
                  </a:lnTo>
                  <a:lnTo>
                    <a:pt x="703" y="0"/>
                  </a:lnTo>
                  <a:lnTo>
                    <a:pt x="703" y="0"/>
                  </a:lnTo>
                  <a:lnTo>
                    <a:pt x="711" y="0"/>
                  </a:lnTo>
                  <a:lnTo>
                    <a:pt x="719" y="8"/>
                  </a:lnTo>
                  <a:lnTo>
                    <a:pt x="727" y="8"/>
                  </a:lnTo>
                  <a:lnTo>
                    <a:pt x="735" y="8"/>
                  </a:lnTo>
                  <a:lnTo>
                    <a:pt x="735" y="8"/>
                  </a:lnTo>
                  <a:lnTo>
                    <a:pt x="735" y="8"/>
                  </a:lnTo>
                  <a:lnTo>
                    <a:pt x="735" y="8"/>
                  </a:lnTo>
                  <a:lnTo>
                    <a:pt x="735" y="8"/>
                  </a:lnTo>
                  <a:lnTo>
                    <a:pt x="743" y="8"/>
                  </a:lnTo>
                  <a:lnTo>
                    <a:pt x="743" y="8"/>
                  </a:lnTo>
                  <a:lnTo>
                    <a:pt x="743" y="8"/>
                  </a:lnTo>
                  <a:lnTo>
                    <a:pt x="743" y="8"/>
                  </a:lnTo>
                  <a:lnTo>
                    <a:pt x="743" y="8"/>
                  </a:lnTo>
                  <a:lnTo>
                    <a:pt x="751" y="8"/>
                  </a:lnTo>
                  <a:lnTo>
                    <a:pt x="759" y="0"/>
                  </a:lnTo>
                  <a:lnTo>
                    <a:pt x="759" y="0"/>
                  </a:lnTo>
                  <a:lnTo>
                    <a:pt x="759" y="0"/>
                  </a:lnTo>
                  <a:lnTo>
                    <a:pt x="759" y="0"/>
                  </a:lnTo>
                  <a:lnTo>
                    <a:pt x="759" y="0"/>
                  </a:lnTo>
                  <a:lnTo>
                    <a:pt x="767" y="0"/>
                  </a:lnTo>
                  <a:lnTo>
                    <a:pt x="767" y="0"/>
                  </a:lnTo>
                  <a:lnTo>
                    <a:pt x="775" y="0"/>
                  </a:lnTo>
                  <a:lnTo>
                    <a:pt x="775" y="0"/>
                  </a:lnTo>
                  <a:lnTo>
                    <a:pt x="775" y="0"/>
                  </a:lnTo>
                  <a:lnTo>
                    <a:pt x="783" y="0"/>
                  </a:lnTo>
                  <a:lnTo>
                    <a:pt x="807" y="0"/>
                  </a:lnTo>
                  <a:lnTo>
                    <a:pt x="823" y="0"/>
                  </a:lnTo>
                  <a:lnTo>
                    <a:pt x="839" y="0"/>
                  </a:lnTo>
                  <a:lnTo>
                    <a:pt x="839" y="0"/>
                  </a:lnTo>
                  <a:lnTo>
                    <a:pt x="839" y="0"/>
                  </a:lnTo>
                  <a:lnTo>
                    <a:pt x="839" y="0"/>
                  </a:lnTo>
                  <a:lnTo>
                    <a:pt x="847" y="0"/>
                  </a:lnTo>
                  <a:lnTo>
                    <a:pt x="847" y="0"/>
                  </a:lnTo>
                  <a:lnTo>
                    <a:pt x="855" y="0"/>
                  </a:lnTo>
                  <a:lnTo>
                    <a:pt x="855" y="0"/>
                  </a:lnTo>
                  <a:lnTo>
                    <a:pt x="855" y="0"/>
                  </a:lnTo>
                  <a:lnTo>
                    <a:pt x="855" y="0"/>
                  </a:lnTo>
                  <a:lnTo>
                    <a:pt x="855" y="0"/>
                  </a:lnTo>
                  <a:lnTo>
                    <a:pt x="863" y="0"/>
                  </a:lnTo>
                  <a:lnTo>
                    <a:pt x="863" y="0"/>
                  </a:lnTo>
                  <a:lnTo>
                    <a:pt x="863" y="0"/>
                  </a:lnTo>
                  <a:lnTo>
                    <a:pt x="863" y="0"/>
                  </a:lnTo>
                  <a:lnTo>
                    <a:pt x="863" y="0"/>
                  </a:lnTo>
                  <a:lnTo>
                    <a:pt x="871" y="0"/>
                  </a:lnTo>
                  <a:lnTo>
                    <a:pt x="879" y="0"/>
                  </a:lnTo>
                  <a:lnTo>
                    <a:pt x="879" y="0"/>
                  </a:lnTo>
                  <a:lnTo>
                    <a:pt x="879" y="0"/>
                  </a:lnTo>
                  <a:lnTo>
                    <a:pt x="879" y="0"/>
                  </a:lnTo>
                  <a:lnTo>
                    <a:pt x="879" y="0"/>
                  </a:lnTo>
                  <a:lnTo>
                    <a:pt x="887" y="8"/>
                  </a:lnTo>
                  <a:lnTo>
                    <a:pt x="887" y="8"/>
                  </a:lnTo>
                  <a:lnTo>
                    <a:pt x="895" y="8"/>
                  </a:lnTo>
                  <a:lnTo>
                    <a:pt x="895" y="8"/>
                  </a:lnTo>
                  <a:lnTo>
                    <a:pt x="895" y="8"/>
                  </a:lnTo>
                  <a:lnTo>
                    <a:pt x="895" y="16"/>
                  </a:lnTo>
                  <a:lnTo>
                    <a:pt x="895" y="16"/>
                  </a:lnTo>
                  <a:lnTo>
                    <a:pt x="903" y="24"/>
                  </a:lnTo>
                  <a:lnTo>
                    <a:pt x="903" y="24"/>
                  </a:lnTo>
                  <a:lnTo>
                    <a:pt x="903" y="24"/>
                  </a:lnTo>
                  <a:lnTo>
                    <a:pt x="903" y="24"/>
                  </a:lnTo>
                  <a:lnTo>
                    <a:pt x="903" y="24"/>
                  </a:lnTo>
                  <a:lnTo>
                    <a:pt x="903" y="32"/>
                  </a:lnTo>
                  <a:lnTo>
                    <a:pt x="903" y="32"/>
                  </a:lnTo>
                  <a:lnTo>
                    <a:pt x="903" y="32"/>
                  </a:lnTo>
                  <a:lnTo>
                    <a:pt x="903" y="32"/>
                  </a:lnTo>
                  <a:lnTo>
                    <a:pt x="903" y="32"/>
                  </a:lnTo>
                  <a:lnTo>
                    <a:pt x="903" y="32"/>
                  </a:lnTo>
                  <a:lnTo>
                    <a:pt x="903" y="40"/>
                  </a:lnTo>
                  <a:lnTo>
                    <a:pt x="903" y="40"/>
                  </a:lnTo>
                  <a:lnTo>
                    <a:pt x="903" y="48"/>
                  </a:lnTo>
                  <a:lnTo>
                    <a:pt x="903" y="48"/>
                  </a:lnTo>
                  <a:lnTo>
                    <a:pt x="903" y="48"/>
                  </a:lnTo>
                  <a:lnTo>
                    <a:pt x="903" y="48"/>
                  </a:lnTo>
                  <a:lnTo>
                    <a:pt x="903" y="56"/>
                  </a:lnTo>
                  <a:lnTo>
                    <a:pt x="903" y="64"/>
                  </a:lnTo>
                  <a:lnTo>
                    <a:pt x="903" y="72"/>
                  </a:lnTo>
                  <a:lnTo>
                    <a:pt x="903" y="72"/>
                  </a:lnTo>
                  <a:lnTo>
                    <a:pt x="903" y="72"/>
                  </a:lnTo>
                  <a:lnTo>
                    <a:pt x="903" y="72"/>
                  </a:lnTo>
                  <a:lnTo>
                    <a:pt x="895" y="72"/>
                  </a:lnTo>
                  <a:lnTo>
                    <a:pt x="895" y="72"/>
                  </a:lnTo>
                  <a:lnTo>
                    <a:pt x="895" y="72"/>
                  </a:lnTo>
                  <a:lnTo>
                    <a:pt x="895" y="72"/>
                  </a:lnTo>
                  <a:lnTo>
                    <a:pt x="895" y="72"/>
                  </a:lnTo>
                  <a:lnTo>
                    <a:pt x="895" y="72"/>
                  </a:lnTo>
                  <a:lnTo>
                    <a:pt x="895" y="72"/>
                  </a:lnTo>
                  <a:lnTo>
                    <a:pt x="895" y="80"/>
                  </a:lnTo>
                  <a:lnTo>
                    <a:pt x="895" y="80"/>
                  </a:lnTo>
                  <a:lnTo>
                    <a:pt x="895" y="80"/>
                  </a:lnTo>
                  <a:lnTo>
                    <a:pt x="895" y="80"/>
                  </a:lnTo>
                  <a:lnTo>
                    <a:pt x="887" y="80"/>
                  </a:lnTo>
                  <a:lnTo>
                    <a:pt x="887" y="88"/>
                  </a:lnTo>
                  <a:lnTo>
                    <a:pt x="879" y="96"/>
                  </a:lnTo>
                  <a:lnTo>
                    <a:pt x="879" y="104"/>
                  </a:lnTo>
                  <a:lnTo>
                    <a:pt x="879" y="104"/>
                  </a:lnTo>
                  <a:lnTo>
                    <a:pt x="879" y="104"/>
                  </a:lnTo>
                  <a:lnTo>
                    <a:pt x="879" y="104"/>
                  </a:lnTo>
                  <a:lnTo>
                    <a:pt x="871" y="104"/>
                  </a:lnTo>
                  <a:lnTo>
                    <a:pt x="863" y="104"/>
                  </a:lnTo>
                  <a:lnTo>
                    <a:pt x="863" y="104"/>
                  </a:lnTo>
                  <a:lnTo>
                    <a:pt x="863" y="104"/>
                  </a:lnTo>
                  <a:lnTo>
                    <a:pt x="863" y="104"/>
                  </a:lnTo>
                  <a:lnTo>
                    <a:pt x="863" y="104"/>
                  </a:lnTo>
                  <a:lnTo>
                    <a:pt x="855" y="104"/>
                  </a:lnTo>
                  <a:lnTo>
                    <a:pt x="855" y="104"/>
                  </a:lnTo>
                  <a:lnTo>
                    <a:pt x="855" y="104"/>
                  </a:lnTo>
                  <a:lnTo>
                    <a:pt x="855" y="104"/>
                  </a:lnTo>
                  <a:lnTo>
                    <a:pt x="855" y="104"/>
                  </a:lnTo>
                  <a:lnTo>
                    <a:pt x="847" y="104"/>
                  </a:lnTo>
                  <a:lnTo>
                    <a:pt x="839" y="104"/>
                  </a:lnTo>
                  <a:lnTo>
                    <a:pt x="831" y="104"/>
                  </a:lnTo>
                  <a:lnTo>
                    <a:pt x="823" y="104"/>
                  </a:lnTo>
                  <a:lnTo>
                    <a:pt x="823" y="104"/>
                  </a:lnTo>
                  <a:lnTo>
                    <a:pt x="823" y="104"/>
                  </a:lnTo>
                  <a:lnTo>
                    <a:pt x="823" y="104"/>
                  </a:lnTo>
                  <a:lnTo>
                    <a:pt x="815" y="104"/>
                  </a:lnTo>
                  <a:lnTo>
                    <a:pt x="799" y="104"/>
                  </a:lnTo>
                  <a:lnTo>
                    <a:pt x="799" y="104"/>
                  </a:lnTo>
                  <a:lnTo>
                    <a:pt x="799" y="104"/>
                  </a:lnTo>
                  <a:lnTo>
                    <a:pt x="799" y="104"/>
                  </a:lnTo>
                  <a:lnTo>
                    <a:pt x="799" y="104"/>
                  </a:lnTo>
                  <a:lnTo>
                    <a:pt x="791" y="104"/>
                  </a:lnTo>
                  <a:lnTo>
                    <a:pt x="783" y="104"/>
                  </a:lnTo>
                  <a:lnTo>
                    <a:pt x="783" y="104"/>
                  </a:lnTo>
                  <a:lnTo>
                    <a:pt x="783" y="104"/>
                  </a:lnTo>
                  <a:lnTo>
                    <a:pt x="783" y="104"/>
                  </a:lnTo>
                  <a:lnTo>
                    <a:pt x="783" y="104"/>
                  </a:lnTo>
                  <a:lnTo>
                    <a:pt x="783" y="112"/>
                  </a:lnTo>
                  <a:lnTo>
                    <a:pt x="783" y="112"/>
                  </a:lnTo>
                  <a:lnTo>
                    <a:pt x="783" y="112"/>
                  </a:lnTo>
                  <a:lnTo>
                    <a:pt x="783" y="112"/>
                  </a:lnTo>
                  <a:lnTo>
                    <a:pt x="783" y="112"/>
                  </a:lnTo>
                  <a:lnTo>
                    <a:pt x="783" y="112"/>
                  </a:lnTo>
                  <a:lnTo>
                    <a:pt x="783" y="120"/>
                  </a:lnTo>
                  <a:lnTo>
                    <a:pt x="783" y="120"/>
                  </a:lnTo>
                  <a:lnTo>
                    <a:pt x="783" y="128"/>
                  </a:lnTo>
                  <a:lnTo>
                    <a:pt x="783" y="128"/>
                  </a:lnTo>
                  <a:lnTo>
                    <a:pt x="783" y="128"/>
                  </a:lnTo>
                  <a:lnTo>
                    <a:pt x="783" y="128"/>
                  </a:lnTo>
                  <a:lnTo>
                    <a:pt x="783" y="128"/>
                  </a:lnTo>
                  <a:lnTo>
                    <a:pt x="783" y="136"/>
                  </a:lnTo>
                  <a:lnTo>
                    <a:pt x="783" y="136"/>
                  </a:lnTo>
                  <a:lnTo>
                    <a:pt x="783" y="136"/>
                  </a:lnTo>
                  <a:lnTo>
                    <a:pt x="783" y="136"/>
                  </a:lnTo>
                  <a:lnTo>
                    <a:pt x="783" y="136"/>
                  </a:lnTo>
                  <a:lnTo>
                    <a:pt x="791" y="144"/>
                  </a:lnTo>
                  <a:lnTo>
                    <a:pt x="799" y="144"/>
                  </a:lnTo>
                  <a:lnTo>
                    <a:pt x="799" y="152"/>
                  </a:lnTo>
                  <a:lnTo>
                    <a:pt x="799" y="152"/>
                  </a:lnTo>
                  <a:lnTo>
                    <a:pt x="799" y="152"/>
                  </a:lnTo>
                  <a:lnTo>
                    <a:pt x="799" y="152"/>
                  </a:lnTo>
                  <a:lnTo>
                    <a:pt x="799" y="152"/>
                  </a:lnTo>
                  <a:lnTo>
                    <a:pt x="799" y="160"/>
                  </a:lnTo>
                  <a:lnTo>
                    <a:pt x="799" y="160"/>
                  </a:lnTo>
                  <a:lnTo>
                    <a:pt x="799" y="160"/>
                  </a:lnTo>
                  <a:lnTo>
                    <a:pt x="799" y="160"/>
                  </a:lnTo>
                  <a:lnTo>
                    <a:pt x="791" y="160"/>
                  </a:lnTo>
                  <a:lnTo>
                    <a:pt x="783" y="168"/>
                  </a:lnTo>
                  <a:lnTo>
                    <a:pt x="775" y="176"/>
                  </a:lnTo>
                  <a:lnTo>
                    <a:pt x="775" y="184"/>
                  </a:lnTo>
                  <a:lnTo>
                    <a:pt x="775" y="184"/>
                  </a:lnTo>
                  <a:lnTo>
                    <a:pt x="775" y="184"/>
                  </a:lnTo>
                  <a:lnTo>
                    <a:pt x="767" y="184"/>
                  </a:lnTo>
                  <a:lnTo>
                    <a:pt x="767" y="192"/>
                  </a:lnTo>
                  <a:lnTo>
                    <a:pt x="759" y="192"/>
                  </a:lnTo>
                  <a:lnTo>
                    <a:pt x="759" y="192"/>
                  </a:lnTo>
                  <a:lnTo>
                    <a:pt x="759" y="192"/>
                  </a:lnTo>
                  <a:lnTo>
                    <a:pt x="759" y="192"/>
                  </a:lnTo>
                  <a:lnTo>
                    <a:pt x="759" y="192"/>
                  </a:lnTo>
                  <a:lnTo>
                    <a:pt x="759" y="200"/>
                  </a:lnTo>
                  <a:lnTo>
                    <a:pt x="759" y="200"/>
                  </a:lnTo>
                  <a:lnTo>
                    <a:pt x="759" y="208"/>
                  </a:lnTo>
                  <a:lnTo>
                    <a:pt x="759" y="208"/>
                  </a:lnTo>
                  <a:lnTo>
                    <a:pt x="759" y="208"/>
                  </a:lnTo>
                  <a:lnTo>
                    <a:pt x="759" y="208"/>
                  </a:lnTo>
                  <a:lnTo>
                    <a:pt x="767" y="208"/>
                  </a:lnTo>
                  <a:lnTo>
                    <a:pt x="767" y="216"/>
                  </a:lnTo>
                  <a:lnTo>
                    <a:pt x="775" y="216"/>
                  </a:lnTo>
                  <a:lnTo>
                    <a:pt x="775" y="216"/>
                  </a:lnTo>
                  <a:lnTo>
                    <a:pt x="775" y="216"/>
                  </a:lnTo>
                  <a:lnTo>
                    <a:pt x="775" y="216"/>
                  </a:lnTo>
                  <a:lnTo>
                    <a:pt x="775" y="224"/>
                  </a:lnTo>
                  <a:lnTo>
                    <a:pt x="783" y="224"/>
                  </a:lnTo>
                  <a:lnTo>
                    <a:pt x="783" y="232"/>
                  </a:lnTo>
                  <a:lnTo>
                    <a:pt x="783" y="232"/>
                  </a:lnTo>
                  <a:lnTo>
                    <a:pt x="783" y="232"/>
                  </a:lnTo>
                  <a:lnTo>
                    <a:pt x="783" y="232"/>
                  </a:lnTo>
                  <a:lnTo>
                    <a:pt x="791" y="232"/>
                  </a:lnTo>
                  <a:lnTo>
                    <a:pt x="799" y="232"/>
                  </a:lnTo>
                  <a:lnTo>
                    <a:pt x="799" y="232"/>
                  </a:lnTo>
                  <a:lnTo>
                    <a:pt x="799" y="232"/>
                  </a:lnTo>
                  <a:lnTo>
                    <a:pt x="799" y="232"/>
                  </a:lnTo>
                  <a:lnTo>
                    <a:pt x="799" y="232"/>
                  </a:lnTo>
                  <a:lnTo>
                    <a:pt x="807" y="232"/>
                  </a:lnTo>
                  <a:lnTo>
                    <a:pt x="807" y="232"/>
                  </a:lnTo>
                  <a:lnTo>
                    <a:pt x="815" y="232"/>
                  </a:lnTo>
                  <a:lnTo>
                    <a:pt x="815" y="232"/>
                  </a:lnTo>
                  <a:lnTo>
                    <a:pt x="815" y="232"/>
                  </a:lnTo>
                  <a:lnTo>
                    <a:pt x="815" y="232"/>
                  </a:lnTo>
                  <a:lnTo>
                    <a:pt x="815" y="232"/>
                  </a:lnTo>
                  <a:lnTo>
                    <a:pt x="823" y="240"/>
                  </a:lnTo>
                  <a:lnTo>
                    <a:pt x="823" y="240"/>
                  </a:lnTo>
                  <a:lnTo>
                    <a:pt x="823" y="240"/>
                  </a:lnTo>
                  <a:lnTo>
                    <a:pt x="823" y="240"/>
                  </a:lnTo>
                  <a:lnTo>
                    <a:pt x="823" y="240"/>
                  </a:lnTo>
                  <a:lnTo>
                    <a:pt x="823" y="248"/>
                  </a:lnTo>
                  <a:lnTo>
                    <a:pt x="823" y="248"/>
                  </a:lnTo>
                  <a:lnTo>
                    <a:pt x="823" y="248"/>
                  </a:lnTo>
                  <a:lnTo>
                    <a:pt x="823" y="248"/>
                  </a:lnTo>
                  <a:lnTo>
                    <a:pt x="823" y="248"/>
                  </a:lnTo>
                  <a:lnTo>
                    <a:pt x="823" y="256"/>
                  </a:lnTo>
                  <a:lnTo>
                    <a:pt x="831" y="256"/>
                  </a:lnTo>
                  <a:lnTo>
                    <a:pt x="839" y="264"/>
                  </a:lnTo>
                  <a:lnTo>
                    <a:pt x="839" y="264"/>
                  </a:lnTo>
                  <a:lnTo>
                    <a:pt x="839" y="264"/>
                  </a:lnTo>
                  <a:lnTo>
                    <a:pt x="839" y="264"/>
                  </a:lnTo>
                  <a:lnTo>
                    <a:pt x="839" y="264"/>
                  </a:lnTo>
                  <a:lnTo>
                    <a:pt x="839" y="272"/>
                  </a:lnTo>
                  <a:lnTo>
                    <a:pt x="839" y="272"/>
                  </a:lnTo>
                  <a:lnTo>
                    <a:pt x="839" y="272"/>
                  </a:lnTo>
                  <a:lnTo>
                    <a:pt x="839" y="272"/>
                  </a:lnTo>
                  <a:lnTo>
                    <a:pt x="839" y="272"/>
                  </a:lnTo>
                  <a:lnTo>
                    <a:pt x="839" y="280"/>
                  </a:lnTo>
                  <a:lnTo>
                    <a:pt x="839" y="280"/>
                  </a:lnTo>
                  <a:lnTo>
                    <a:pt x="839" y="280"/>
                  </a:lnTo>
                  <a:lnTo>
                    <a:pt x="839" y="288"/>
                  </a:lnTo>
                  <a:lnTo>
                    <a:pt x="839" y="288"/>
                  </a:lnTo>
                  <a:lnTo>
                    <a:pt x="839" y="288"/>
                  </a:lnTo>
                  <a:lnTo>
                    <a:pt x="839" y="280"/>
                  </a:lnTo>
                  <a:lnTo>
                    <a:pt x="831" y="280"/>
                  </a:lnTo>
                  <a:lnTo>
                    <a:pt x="823" y="280"/>
                  </a:lnTo>
                  <a:lnTo>
                    <a:pt x="823" y="272"/>
                  </a:lnTo>
                  <a:lnTo>
                    <a:pt x="823" y="272"/>
                  </a:lnTo>
                  <a:lnTo>
                    <a:pt x="823" y="272"/>
                  </a:lnTo>
                  <a:lnTo>
                    <a:pt x="823" y="272"/>
                  </a:lnTo>
                  <a:lnTo>
                    <a:pt x="815" y="272"/>
                  </a:lnTo>
                  <a:lnTo>
                    <a:pt x="815" y="272"/>
                  </a:lnTo>
                  <a:lnTo>
                    <a:pt x="815" y="272"/>
                  </a:lnTo>
                  <a:lnTo>
                    <a:pt x="815" y="272"/>
                  </a:lnTo>
                  <a:lnTo>
                    <a:pt x="815" y="272"/>
                  </a:lnTo>
                  <a:lnTo>
                    <a:pt x="807" y="280"/>
                  </a:lnTo>
                  <a:lnTo>
                    <a:pt x="807" y="280"/>
                  </a:lnTo>
                  <a:lnTo>
                    <a:pt x="799" y="280"/>
                  </a:lnTo>
                  <a:lnTo>
                    <a:pt x="799" y="288"/>
                  </a:lnTo>
                  <a:lnTo>
                    <a:pt x="799" y="288"/>
                  </a:lnTo>
                  <a:lnTo>
                    <a:pt x="799" y="288"/>
                  </a:lnTo>
                  <a:lnTo>
                    <a:pt x="799" y="288"/>
                  </a:lnTo>
                  <a:lnTo>
                    <a:pt x="799" y="288"/>
                  </a:lnTo>
                  <a:lnTo>
                    <a:pt x="799" y="296"/>
                  </a:lnTo>
                  <a:lnTo>
                    <a:pt x="799" y="296"/>
                  </a:lnTo>
                  <a:lnTo>
                    <a:pt x="799" y="296"/>
                  </a:lnTo>
                  <a:lnTo>
                    <a:pt x="799" y="296"/>
                  </a:lnTo>
                  <a:lnTo>
                    <a:pt x="799" y="296"/>
                  </a:lnTo>
                  <a:lnTo>
                    <a:pt x="791" y="304"/>
                  </a:lnTo>
                  <a:lnTo>
                    <a:pt x="783" y="304"/>
                  </a:lnTo>
                  <a:lnTo>
                    <a:pt x="783" y="312"/>
                  </a:lnTo>
                  <a:lnTo>
                    <a:pt x="783" y="312"/>
                  </a:lnTo>
                  <a:lnTo>
                    <a:pt x="783" y="312"/>
                  </a:lnTo>
                  <a:lnTo>
                    <a:pt x="783" y="312"/>
                  </a:lnTo>
                  <a:lnTo>
                    <a:pt x="783" y="312"/>
                  </a:lnTo>
                  <a:lnTo>
                    <a:pt x="783" y="320"/>
                  </a:lnTo>
                  <a:lnTo>
                    <a:pt x="783" y="320"/>
                  </a:lnTo>
                  <a:lnTo>
                    <a:pt x="783" y="320"/>
                  </a:lnTo>
                  <a:lnTo>
                    <a:pt x="783" y="320"/>
                  </a:lnTo>
                  <a:lnTo>
                    <a:pt x="783" y="320"/>
                  </a:lnTo>
                  <a:lnTo>
                    <a:pt x="791" y="320"/>
                  </a:lnTo>
                  <a:lnTo>
                    <a:pt x="799" y="320"/>
                  </a:lnTo>
                  <a:lnTo>
                    <a:pt x="799" y="320"/>
                  </a:lnTo>
                  <a:lnTo>
                    <a:pt x="799" y="320"/>
                  </a:lnTo>
                  <a:lnTo>
                    <a:pt x="799" y="320"/>
                  </a:lnTo>
                  <a:lnTo>
                    <a:pt x="799" y="320"/>
                  </a:lnTo>
                  <a:lnTo>
                    <a:pt x="799" y="328"/>
                  </a:lnTo>
                  <a:lnTo>
                    <a:pt x="799" y="328"/>
                  </a:lnTo>
                  <a:lnTo>
                    <a:pt x="799" y="328"/>
                  </a:lnTo>
                  <a:lnTo>
                    <a:pt x="799" y="328"/>
                  </a:lnTo>
                  <a:lnTo>
                    <a:pt x="799" y="328"/>
                  </a:lnTo>
                  <a:lnTo>
                    <a:pt x="791" y="335"/>
                  </a:lnTo>
                  <a:lnTo>
                    <a:pt x="783" y="335"/>
                  </a:lnTo>
                  <a:lnTo>
                    <a:pt x="775" y="343"/>
                  </a:lnTo>
                  <a:lnTo>
                    <a:pt x="775" y="343"/>
                  </a:lnTo>
                  <a:lnTo>
                    <a:pt x="775" y="343"/>
                  </a:lnTo>
                  <a:lnTo>
                    <a:pt x="775" y="343"/>
                  </a:lnTo>
                  <a:lnTo>
                    <a:pt x="767" y="343"/>
                  </a:lnTo>
                  <a:lnTo>
                    <a:pt x="767" y="343"/>
                  </a:lnTo>
                  <a:lnTo>
                    <a:pt x="759" y="343"/>
                  </a:lnTo>
                  <a:lnTo>
                    <a:pt x="759" y="343"/>
                  </a:lnTo>
                  <a:lnTo>
                    <a:pt x="759" y="343"/>
                  </a:lnTo>
                  <a:lnTo>
                    <a:pt x="759" y="343"/>
                  </a:lnTo>
                  <a:lnTo>
                    <a:pt x="759" y="343"/>
                  </a:lnTo>
                  <a:lnTo>
                    <a:pt x="759" y="351"/>
                  </a:lnTo>
                  <a:lnTo>
                    <a:pt x="759" y="351"/>
                  </a:lnTo>
                  <a:lnTo>
                    <a:pt x="759" y="351"/>
                  </a:lnTo>
                  <a:lnTo>
                    <a:pt x="759" y="351"/>
                  </a:lnTo>
                  <a:lnTo>
                    <a:pt x="759" y="351"/>
                  </a:lnTo>
                  <a:lnTo>
                    <a:pt x="759" y="359"/>
                  </a:lnTo>
                  <a:lnTo>
                    <a:pt x="751" y="359"/>
                  </a:lnTo>
                  <a:lnTo>
                    <a:pt x="743" y="359"/>
                  </a:lnTo>
                  <a:lnTo>
                    <a:pt x="743" y="367"/>
                  </a:lnTo>
                  <a:lnTo>
                    <a:pt x="743" y="367"/>
                  </a:lnTo>
                  <a:lnTo>
                    <a:pt x="743" y="367"/>
                  </a:lnTo>
                  <a:lnTo>
                    <a:pt x="743" y="367"/>
                  </a:lnTo>
                  <a:lnTo>
                    <a:pt x="743" y="367"/>
                  </a:lnTo>
                  <a:lnTo>
                    <a:pt x="743" y="375"/>
                  </a:lnTo>
                  <a:lnTo>
                    <a:pt x="743" y="375"/>
                  </a:lnTo>
                  <a:lnTo>
                    <a:pt x="743" y="375"/>
                  </a:lnTo>
                  <a:lnTo>
                    <a:pt x="743" y="375"/>
                  </a:lnTo>
                  <a:lnTo>
                    <a:pt x="743" y="375"/>
                  </a:lnTo>
                  <a:lnTo>
                    <a:pt x="735" y="375"/>
                  </a:lnTo>
                  <a:lnTo>
                    <a:pt x="735" y="375"/>
                  </a:lnTo>
                  <a:lnTo>
                    <a:pt x="735" y="375"/>
                  </a:lnTo>
                  <a:lnTo>
                    <a:pt x="735" y="375"/>
                  </a:lnTo>
                  <a:lnTo>
                    <a:pt x="735" y="375"/>
                  </a:lnTo>
                  <a:lnTo>
                    <a:pt x="727" y="375"/>
                  </a:lnTo>
                  <a:lnTo>
                    <a:pt x="719" y="375"/>
                  </a:lnTo>
                  <a:lnTo>
                    <a:pt x="711" y="375"/>
                  </a:lnTo>
                  <a:lnTo>
                    <a:pt x="703" y="375"/>
                  </a:lnTo>
                  <a:lnTo>
                    <a:pt x="703" y="375"/>
                  </a:lnTo>
                  <a:lnTo>
                    <a:pt x="703" y="375"/>
                  </a:lnTo>
                  <a:lnTo>
                    <a:pt x="703" y="375"/>
                  </a:lnTo>
                  <a:lnTo>
                    <a:pt x="703" y="383"/>
                  </a:lnTo>
                  <a:lnTo>
                    <a:pt x="703" y="383"/>
                  </a:lnTo>
                  <a:lnTo>
                    <a:pt x="703" y="391"/>
                  </a:lnTo>
                  <a:lnTo>
                    <a:pt x="703" y="391"/>
                  </a:lnTo>
                  <a:lnTo>
                    <a:pt x="703" y="391"/>
                  </a:lnTo>
                  <a:lnTo>
                    <a:pt x="703" y="391"/>
                  </a:lnTo>
                  <a:lnTo>
                    <a:pt x="695" y="399"/>
                  </a:lnTo>
                  <a:lnTo>
                    <a:pt x="695" y="407"/>
                  </a:lnTo>
                  <a:lnTo>
                    <a:pt x="695" y="407"/>
                  </a:lnTo>
                  <a:lnTo>
                    <a:pt x="695" y="407"/>
                  </a:lnTo>
                  <a:lnTo>
                    <a:pt x="695" y="407"/>
                  </a:lnTo>
                  <a:lnTo>
                    <a:pt x="695" y="415"/>
                  </a:lnTo>
                  <a:lnTo>
                    <a:pt x="695" y="415"/>
                  </a:lnTo>
                  <a:lnTo>
                    <a:pt x="695" y="423"/>
                  </a:lnTo>
                  <a:lnTo>
                    <a:pt x="695" y="423"/>
                  </a:lnTo>
                  <a:lnTo>
                    <a:pt x="695" y="423"/>
                  </a:lnTo>
                  <a:lnTo>
                    <a:pt x="695" y="423"/>
                  </a:lnTo>
                  <a:lnTo>
                    <a:pt x="687" y="423"/>
                  </a:lnTo>
                  <a:lnTo>
                    <a:pt x="687" y="431"/>
                  </a:lnTo>
                  <a:lnTo>
                    <a:pt x="679" y="431"/>
                  </a:lnTo>
                  <a:lnTo>
                    <a:pt x="679" y="431"/>
                  </a:lnTo>
                  <a:lnTo>
                    <a:pt x="679" y="431"/>
                  </a:lnTo>
                  <a:lnTo>
                    <a:pt x="679" y="431"/>
                  </a:lnTo>
                  <a:lnTo>
                    <a:pt x="679" y="431"/>
                  </a:lnTo>
                  <a:lnTo>
                    <a:pt x="671" y="431"/>
                  </a:lnTo>
                  <a:lnTo>
                    <a:pt x="663" y="431"/>
                  </a:lnTo>
                  <a:lnTo>
                    <a:pt x="663" y="431"/>
                  </a:lnTo>
                  <a:lnTo>
                    <a:pt x="663" y="431"/>
                  </a:lnTo>
                  <a:lnTo>
                    <a:pt x="663" y="431"/>
                  </a:lnTo>
                  <a:lnTo>
                    <a:pt x="663" y="431"/>
                  </a:lnTo>
                  <a:lnTo>
                    <a:pt x="655" y="431"/>
                  </a:lnTo>
                  <a:lnTo>
                    <a:pt x="655" y="431"/>
                  </a:lnTo>
                  <a:lnTo>
                    <a:pt x="655" y="431"/>
                  </a:lnTo>
                  <a:lnTo>
                    <a:pt x="655" y="431"/>
                  </a:lnTo>
                  <a:lnTo>
                    <a:pt x="655" y="431"/>
                  </a:lnTo>
                  <a:lnTo>
                    <a:pt x="647" y="439"/>
                  </a:lnTo>
                  <a:lnTo>
                    <a:pt x="647" y="439"/>
                  </a:lnTo>
                  <a:lnTo>
                    <a:pt x="639" y="439"/>
                  </a:lnTo>
                  <a:lnTo>
                    <a:pt x="639" y="447"/>
                  </a:lnTo>
                  <a:lnTo>
                    <a:pt x="639" y="447"/>
                  </a:lnTo>
                  <a:lnTo>
                    <a:pt x="639" y="447"/>
                  </a:lnTo>
                  <a:lnTo>
                    <a:pt x="639" y="447"/>
                  </a:lnTo>
                  <a:lnTo>
                    <a:pt x="639" y="447"/>
                  </a:lnTo>
                  <a:lnTo>
                    <a:pt x="639" y="455"/>
                  </a:lnTo>
                  <a:lnTo>
                    <a:pt x="639" y="455"/>
                  </a:lnTo>
                  <a:lnTo>
                    <a:pt x="639" y="455"/>
                  </a:lnTo>
                  <a:lnTo>
                    <a:pt x="639" y="455"/>
                  </a:lnTo>
                  <a:lnTo>
                    <a:pt x="631" y="455"/>
                  </a:lnTo>
                  <a:lnTo>
                    <a:pt x="623" y="463"/>
                  </a:lnTo>
                  <a:lnTo>
                    <a:pt x="615" y="463"/>
                  </a:lnTo>
                  <a:lnTo>
                    <a:pt x="615" y="471"/>
                  </a:lnTo>
                  <a:lnTo>
                    <a:pt x="615" y="471"/>
                  </a:lnTo>
                  <a:lnTo>
                    <a:pt x="615" y="471"/>
                  </a:lnTo>
                  <a:lnTo>
                    <a:pt x="607" y="471"/>
                  </a:lnTo>
                  <a:lnTo>
                    <a:pt x="607" y="471"/>
                  </a:lnTo>
                  <a:lnTo>
                    <a:pt x="599" y="479"/>
                  </a:lnTo>
                  <a:lnTo>
                    <a:pt x="599" y="479"/>
                  </a:lnTo>
                  <a:lnTo>
                    <a:pt x="599" y="479"/>
                  </a:lnTo>
                  <a:lnTo>
                    <a:pt x="599" y="479"/>
                  </a:lnTo>
                  <a:lnTo>
                    <a:pt x="591" y="479"/>
                  </a:lnTo>
                  <a:lnTo>
                    <a:pt x="583" y="479"/>
                  </a:lnTo>
                  <a:lnTo>
                    <a:pt x="575" y="479"/>
                  </a:lnTo>
                  <a:lnTo>
                    <a:pt x="575" y="479"/>
                  </a:lnTo>
                  <a:lnTo>
                    <a:pt x="575" y="479"/>
                  </a:lnTo>
                  <a:lnTo>
                    <a:pt x="575" y="479"/>
                  </a:lnTo>
                  <a:lnTo>
                    <a:pt x="567" y="479"/>
                  </a:lnTo>
                  <a:lnTo>
                    <a:pt x="567" y="479"/>
                  </a:lnTo>
                  <a:lnTo>
                    <a:pt x="559" y="479"/>
                  </a:lnTo>
                  <a:lnTo>
                    <a:pt x="559" y="479"/>
                  </a:lnTo>
                  <a:lnTo>
                    <a:pt x="559" y="479"/>
                  </a:lnTo>
                  <a:lnTo>
                    <a:pt x="559" y="479"/>
                  </a:lnTo>
                  <a:lnTo>
                    <a:pt x="559" y="479"/>
                  </a:lnTo>
                  <a:lnTo>
                    <a:pt x="551" y="479"/>
                  </a:lnTo>
                  <a:lnTo>
                    <a:pt x="543" y="479"/>
                  </a:lnTo>
                  <a:lnTo>
                    <a:pt x="543" y="479"/>
                  </a:lnTo>
                  <a:lnTo>
                    <a:pt x="543" y="479"/>
                  </a:lnTo>
                  <a:lnTo>
                    <a:pt x="543" y="479"/>
                  </a:lnTo>
                  <a:lnTo>
                    <a:pt x="543" y="479"/>
                  </a:lnTo>
                  <a:lnTo>
                    <a:pt x="543" y="471"/>
                  </a:lnTo>
                  <a:lnTo>
                    <a:pt x="543" y="471"/>
                  </a:lnTo>
                  <a:lnTo>
                    <a:pt x="543" y="471"/>
                  </a:lnTo>
                  <a:lnTo>
                    <a:pt x="543" y="471"/>
                  </a:lnTo>
                  <a:lnTo>
                    <a:pt x="543" y="471"/>
                  </a:lnTo>
                  <a:lnTo>
                    <a:pt x="543" y="463"/>
                  </a:lnTo>
                  <a:lnTo>
                    <a:pt x="535" y="463"/>
                  </a:lnTo>
                  <a:lnTo>
                    <a:pt x="535" y="455"/>
                  </a:lnTo>
                  <a:lnTo>
                    <a:pt x="535" y="455"/>
                  </a:lnTo>
                  <a:lnTo>
                    <a:pt x="535" y="455"/>
                  </a:lnTo>
                  <a:lnTo>
                    <a:pt x="535" y="455"/>
                  </a:lnTo>
                  <a:lnTo>
                    <a:pt x="527" y="455"/>
                  </a:lnTo>
                  <a:lnTo>
                    <a:pt x="527" y="463"/>
                  </a:lnTo>
                  <a:lnTo>
                    <a:pt x="519" y="463"/>
                  </a:lnTo>
                  <a:lnTo>
                    <a:pt x="519" y="471"/>
                  </a:lnTo>
                  <a:lnTo>
                    <a:pt x="519" y="471"/>
                  </a:lnTo>
                  <a:lnTo>
                    <a:pt x="519" y="471"/>
                  </a:lnTo>
                  <a:lnTo>
                    <a:pt x="519" y="471"/>
                  </a:lnTo>
                  <a:lnTo>
                    <a:pt x="511" y="471"/>
                  </a:lnTo>
                  <a:lnTo>
                    <a:pt x="511" y="479"/>
                  </a:lnTo>
                  <a:lnTo>
                    <a:pt x="503" y="479"/>
                  </a:lnTo>
                  <a:lnTo>
                    <a:pt x="503" y="479"/>
                  </a:lnTo>
                  <a:lnTo>
                    <a:pt x="503" y="479"/>
                  </a:lnTo>
                  <a:lnTo>
                    <a:pt x="503" y="479"/>
                  </a:lnTo>
                  <a:lnTo>
                    <a:pt x="495" y="487"/>
                  </a:lnTo>
                  <a:lnTo>
                    <a:pt x="495" y="487"/>
                  </a:lnTo>
                  <a:lnTo>
                    <a:pt x="495" y="487"/>
                  </a:lnTo>
                  <a:lnTo>
                    <a:pt x="495" y="487"/>
                  </a:lnTo>
                  <a:lnTo>
                    <a:pt x="495" y="487"/>
                  </a:lnTo>
                  <a:lnTo>
                    <a:pt x="487" y="487"/>
                  </a:lnTo>
                  <a:lnTo>
                    <a:pt x="487" y="487"/>
                  </a:lnTo>
                  <a:lnTo>
                    <a:pt x="479" y="487"/>
                  </a:lnTo>
                  <a:lnTo>
                    <a:pt x="479" y="487"/>
                  </a:lnTo>
                  <a:lnTo>
                    <a:pt x="479" y="487"/>
                  </a:lnTo>
                  <a:lnTo>
                    <a:pt x="479" y="487"/>
                  </a:lnTo>
                  <a:lnTo>
                    <a:pt x="479" y="495"/>
                  </a:lnTo>
                  <a:lnTo>
                    <a:pt x="471" y="503"/>
                  </a:lnTo>
                  <a:lnTo>
                    <a:pt x="471" y="511"/>
                  </a:lnTo>
                  <a:lnTo>
                    <a:pt x="463" y="511"/>
                  </a:lnTo>
                  <a:lnTo>
                    <a:pt x="463" y="511"/>
                  </a:lnTo>
                  <a:lnTo>
                    <a:pt x="463" y="511"/>
                  </a:lnTo>
                  <a:lnTo>
                    <a:pt x="471" y="519"/>
                  </a:lnTo>
                  <a:lnTo>
                    <a:pt x="471" y="527"/>
                  </a:lnTo>
                  <a:lnTo>
                    <a:pt x="479" y="535"/>
                  </a:lnTo>
                  <a:lnTo>
                    <a:pt x="479" y="535"/>
                  </a:lnTo>
                  <a:lnTo>
                    <a:pt x="479" y="535"/>
                  </a:lnTo>
                  <a:lnTo>
                    <a:pt x="479" y="535"/>
                  </a:lnTo>
                  <a:lnTo>
                    <a:pt x="479" y="535"/>
                  </a:lnTo>
                  <a:lnTo>
                    <a:pt x="487" y="535"/>
                  </a:lnTo>
                  <a:lnTo>
                    <a:pt x="487" y="535"/>
                  </a:lnTo>
                  <a:lnTo>
                    <a:pt x="495" y="535"/>
                  </a:lnTo>
                  <a:lnTo>
                    <a:pt x="495" y="535"/>
                  </a:lnTo>
                  <a:lnTo>
                    <a:pt x="495" y="535"/>
                  </a:lnTo>
                  <a:lnTo>
                    <a:pt x="495" y="535"/>
                  </a:lnTo>
                  <a:lnTo>
                    <a:pt x="495" y="543"/>
                  </a:lnTo>
                  <a:lnTo>
                    <a:pt x="495" y="543"/>
                  </a:lnTo>
                  <a:lnTo>
                    <a:pt x="495" y="551"/>
                  </a:lnTo>
                  <a:lnTo>
                    <a:pt x="495" y="551"/>
                  </a:lnTo>
                  <a:lnTo>
                    <a:pt x="495" y="551"/>
                  </a:lnTo>
                  <a:lnTo>
                    <a:pt x="495" y="551"/>
                  </a:lnTo>
                  <a:lnTo>
                    <a:pt x="495" y="551"/>
                  </a:lnTo>
                  <a:lnTo>
                    <a:pt x="495" y="559"/>
                  </a:lnTo>
                  <a:lnTo>
                    <a:pt x="495" y="559"/>
                  </a:lnTo>
                  <a:lnTo>
                    <a:pt x="495" y="559"/>
                  </a:lnTo>
                  <a:lnTo>
                    <a:pt x="495" y="559"/>
                  </a:lnTo>
                  <a:lnTo>
                    <a:pt x="495" y="559"/>
                  </a:lnTo>
                  <a:lnTo>
                    <a:pt x="495" y="567"/>
                  </a:lnTo>
                  <a:lnTo>
                    <a:pt x="495" y="575"/>
                  </a:lnTo>
                  <a:lnTo>
                    <a:pt x="495" y="583"/>
                  </a:lnTo>
                  <a:lnTo>
                    <a:pt x="495" y="583"/>
                  </a:lnTo>
                  <a:lnTo>
                    <a:pt x="495" y="583"/>
                  </a:lnTo>
                  <a:lnTo>
                    <a:pt x="495" y="583"/>
                  </a:lnTo>
                  <a:lnTo>
                    <a:pt x="495" y="591"/>
                  </a:lnTo>
                  <a:lnTo>
                    <a:pt x="495" y="591"/>
                  </a:lnTo>
                  <a:lnTo>
                    <a:pt x="495" y="591"/>
                  </a:lnTo>
                  <a:lnTo>
                    <a:pt x="495" y="591"/>
                  </a:lnTo>
                  <a:lnTo>
                    <a:pt x="495" y="591"/>
                  </a:lnTo>
                  <a:lnTo>
                    <a:pt x="495" y="591"/>
                  </a:lnTo>
                  <a:lnTo>
                    <a:pt x="495" y="591"/>
                  </a:lnTo>
                  <a:lnTo>
                    <a:pt x="503" y="591"/>
                  </a:lnTo>
                  <a:lnTo>
                    <a:pt x="503" y="591"/>
                  </a:lnTo>
                  <a:lnTo>
                    <a:pt x="503" y="591"/>
                  </a:lnTo>
                  <a:lnTo>
                    <a:pt x="503" y="591"/>
                  </a:lnTo>
                  <a:lnTo>
                    <a:pt x="511" y="591"/>
                  </a:lnTo>
                  <a:lnTo>
                    <a:pt x="511" y="591"/>
                  </a:lnTo>
                  <a:lnTo>
                    <a:pt x="519" y="591"/>
                  </a:lnTo>
                  <a:lnTo>
                    <a:pt x="519" y="591"/>
                  </a:lnTo>
                  <a:lnTo>
                    <a:pt x="519" y="591"/>
                  </a:lnTo>
                  <a:lnTo>
                    <a:pt x="519" y="591"/>
                  </a:lnTo>
                  <a:lnTo>
                    <a:pt x="519" y="599"/>
                  </a:lnTo>
                  <a:lnTo>
                    <a:pt x="519" y="599"/>
                  </a:lnTo>
                  <a:lnTo>
                    <a:pt x="519" y="607"/>
                  </a:lnTo>
                  <a:lnTo>
                    <a:pt x="519" y="607"/>
                  </a:lnTo>
                  <a:lnTo>
                    <a:pt x="519" y="607"/>
                  </a:lnTo>
                  <a:lnTo>
                    <a:pt x="519" y="607"/>
                  </a:lnTo>
                  <a:lnTo>
                    <a:pt x="519" y="607"/>
                  </a:lnTo>
                  <a:lnTo>
                    <a:pt x="527" y="615"/>
                  </a:lnTo>
                  <a:lnTo>
                    <a:pt x="527" y="623"/>
                  </a:lnTo>
                  <a:lnTo>
                    <a:pt x="535" y="631"/>
                  </a:lnTo>
                  <a:lnTo>
                    <a:pt x="535" y="631"/>
                  </a:lnTo>
                  <a:lnTo>
                    <a:pt x="535" y="631"/>
                  </a:lnTo>
                  <a:lnTo>
                    <a:pt x="535" y="631"/>
                  </a:lnTo>
                  <a:lnTo>
                    <a:pt x="535" y="639"/>
                  </a:lnTo>
                  <a:lnTo>
                    <a:pt x="535" y="647"/>
                  </a:lnTo>
                  <a:lnTo>
                    <a:pt x="535" y="647"/>
                  </a:lnTo>
                  <a:lnTo>
                    <a:pt x="535" y="647"/>
                  </a:lnTo>
                  <a:lnTo>
                    <a:pt x="535" y="647"/>
                  </a:lnTo>
                  <a:lnTo>
                    <a:pt x="535" y="655"/>
                  </a:lnTo>
                  <a:lnTo>
                    <a:pt x="535" y="655"/>
                  </a:lnTo>
                  <a:lnTo>
                    <a:pt x="535" y="663"/>
                  </a:lnTo>
                  <a:lnTo>
                    <a:pt x="535" y="663"/>
                  </a:lnTo>
                  <a:lnTo>
                    <a:pt x="535" y="663"/>
                  </a:lnTo>
                  <a:lnTo>
                    <a:pt x="535" y="663"/>
                  </a:lnTo>
                  <a:lnTo>
                    <a:pt x="527" y="663"/>
                  </a:lnTo>
                  <a:lnTo>
                    <a:pt x="519" y="671"/>
                  </a:lnTo>
                  <a:lnTo>
                    <a:pt x="511" y="671"/>
                  </a:lnTo>
                  <a:lnTo>
                    <a:pt x="503" y="671"/>
                  </a:lnTo>
                  <a:lnTo>
                    <a:pt x="503" y="671"/>
                  </a:lnTo>
                  <a:lnTo>
                    <a:pt x="503" y="671"/>
                  </a:lnTo>
                  <a:lnTo>
                    <a:pt x="503" y="671"/>
                  </a:lnTo>
                  <a:lnTo>
                    <a:pt x="495" y="671"/>
                  </a:lnTo>
                  <a:lnTo>
                    <a:pt x="495" y="671"/>
                  </a:lnTo>
                  <a:lnTo>
                    <a:pt x="495" y="671"/>
                  </a:lnTo>
                  <a:lnTo>
                    <a:pt x="495" y="671"/>
                  </a:lnTo>
                  <a:lnTo>
                    <a:pt x="495" y="671"/>
                  </a:lnTo>
                  <a:lnTo>
                    <a:pt x="487" y="671"/>
                  </a:lnTo>
                  <a:lnTo>
                    <a:pt x="487" y="671"/>
                  </a:lnTo>
                  <a:lnTo>
                    <a:pt x="479" y="663"/>
                  </a:lnTo>
                  <a:lnTo>
                    <a:pt x="479" y="663"/>
                  </a:lnTo>
                  <a:lnTo>
                    <a:pt x="479" y="663"/>
                  </a:lnTo>
                  <a:lnTo>
                    <a:pt x="479" y="663"/>
                  </a:lnTo>
                  <a:lnTo>
                    <a:pt x="479" y="663"/>
                  </a:lnTo>
                  <a:lnTo>
                    <a:pt x="471" y="663"/>
                  </a:lnTo>
                  <a:lnTo>
                    <a:pt x="471" y="663"/>
                  </a:lnTo>
                  <a:lnTo>
                    <a:pt x="463" y="663"/>
                  </a:lnTo>
                  <a:lnTo>
                    <a:pt x="463" y="663"/>
                  </a:lnTo>
                  <a:lnTo>
                    <a:pt x="463" y="663"/>
                  </a:lnTo>
                  <a:lnTo>
                    <a:pt x="463" y="663"/>
                  </a:lnTo>
                  <a:lnTo>
                    <a:pt x="455" y="663"/>
                  </a:lnTo>
                  <a:lnTo>
                    <a:pt x="455" y="663"/>
                  </a:lnTo>
                  <a:lnTo>
                    <a:pt x="455" y="663"/>
                  </a:lnTo>
                  <a:lnTo>
                    <a:pt x="455" y="663"/>
                  </a:lnTo>
                  <a:lnTo>
                    <a:pt x="455" y="663"/>
                  </a:lnTo>
                  <a:lnTo>
                    <a:pt x="447" y="663"/>
                  </a:lnTo>
                  <a:lnTo>
                    <a:pt x="439" y="655"/>
                  </a:lnTo>
                  <a:lnTo>
                    <a:pt x="431" y="655"/>
                  </a:lnTo>
                  <a:lnTo>
                    <a:pt x="423" y="647"/>
                  </a:lnTo>
                  <a:lnTo>
                    <a:pt x="423" y="647"/>
                  </a:lnTo>
                  <a:lnTo>
                    <a:pt x="423" y="647"/>
                  </a:lnTo>
                  <a:lnTo>
                    <a:pt x="423" y="647"/>
                  </a:lnTo>
                  <a:lnTo>
                    <a:pt x="415" y="647"/>
                  </a:lnTo>
                  <a:lnTo>
                    <a:pt x="399" y="639"/>
                  </a:lnTo>
                  <a:lnTo>
                    <a:pt x="399" y="639"/>
                  </a:lnTo>
                  <a:lnTo>
                    <a:pt x="399" y="639"/>
                  </a:lnTo>
                  <a:lnTo>
                    <a:pt x="399" y="639"/>
                  </a:lnTo>
                  <a:lnTo>
                    <a:pt x="399" y="639"/>
                  </a:lnTo>
                  <a:lnTo>
                    <a:pt x="391" y="647"/>
                  </a:lnTo>
                  <a:lnTo>
                    <a:pt x="391" y="647"/>
                  </a:lnTo>
                  <a:lnTo>
                    <a:pt x="383" y="647"/>
                  </a:lnTo>
                  <a:lnTo>
                    <a:pt x="383" y="647"/>
                  </a:lnTo>
                  <a:lnTo>
                    <a:pt x="383" y="647"/>
                  </a:lnTo>
                  <a:lnTo>
                    <a:pt x="383" y="655"/>
                  </a:lnTo>
                  <a:lnTo>
                    <a:pt x="375" y="655"/>
                  </a:lnTo>
                  <a:lnTo>
                    <a:pt x="375" y="663"/>
                  </a:lnTo>
                  <a:lnTo>
                    <a:pt x="375" y="663"/>
                  </a:lnTo>
                  <a:lnTo>
                    <a:pt x="375" y="663"/>
                  </a:lnTo>
                  <a:lnTo>
                    <a:pt x="375" y="663"/>
                  </a:lnTo>
                  <a:lnTo>
                    <a:pt x="367" y="663"/>
                  </a:lnTo>
                  <a:lnTo>
                    <a:pt x="367" y="663"/>
                  </a:lnTo>
                  <a:lnTo>
                    <a:pt x="359" y="663"/>
                  </a:lnTo>
                  <a:lnTo>
                    <a:pt x="359" y="663"/>
                  </a:lnTo>
                  <a:lnTo>
                    <a:pt x="359" y="663"/>
                  </a:lnTo>
                  <a:lnTo>
                    <a:pt x="359" y="663"/>
                  </a:lnTo>
                  <a:lnTo>
                    <a:pt x="359" y="663"/>
                  </a:lnTo>
                  <a:lnTo>
                    <a:pt x="351" y="663"/>
                  </a:lnTo>
                  <a:lnTo>
                    <a:pt x="351" y="663"/>
                  </a:lnTo>
                  <a:lnTo>
                    <a:pt x="343" y="663"/>
                  </a:lnTo>
                  <a:lnTo>
                    <a:pt x="343" y="671"/>
                  </a:lnTo>
                  <a:lnTo>
                    <a:pt x="343" y="671"/>
                  </a:lnTo>
                  <a:lnTo>
                    <a:pt x="343" y="671"/>
                  </a:lnTo>
                  <a:lnTo>
                    <a:pt x="343" y="671"/>
                  </a:lnTo>
                  <a:lnTo>
                    <a:pt x="343" y="671"/>
                  </a:lnTo>
                  <a:lnTo>
                    <a:pt x="343" y="671"/>
                  </a:lnTo>
                  <a:lnTo>
                    <a:pt x="343" y="671"/>
                  </a:lnTo>
                  <a:close/>
                </a:path>
              </a:pathLst>
            </a:custGeom>
            <a:solidFill>
              <a:srgbClr val="00CC00"/>
            </a:solidFill>
            <a:ln w="12700">
              <a:solidFill>
                <a:srgbClr val="0099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3478" name="Freeform 54"/>
            <p:cNvSpPr>
              <a:spLocks/>
            </p:cNvSpPr>
            <p:nvPr/>
          </p:nvSpPr>
          <p:spPr bwMode="auto">
            <a:xfrm>
              <a:off x="1152" y="638"/>
              <a:ext cx="2668" cy="1956"/>
            </a:xfrm>
            <a:custGeom>
              <a:avLst/>
              <a:gdLst>
                <a:gd name="T0" fmla="*/ 32 w 2668"/>
                <a:gd name="T1" fmla="*/ 1046 h 1956"/>
                <a:gd name="T2" fmla="*/ 8 w 2668"/>
                <a:gd name="T3" fmla="*/ 966 h 1956"/>
                <a:gd name="T4" fmla="*/ 80 w 2668"/>
                <a:gd name="T5" fmla="*/ 871 h 1956"/>
                <a:gd name="T6" fmla="*/ 207 w 2668"/>
                <a:gd name="T7" fmla="*/ 863 h 1956"/>
                <a:gd name="T8" fmla="*/ 367 w 2668"/>
                <a:gd name="T9" fmla="*/ 767 h 1956"/>
                <a:gd name="T10" fmla="*/ 415 w 2668"/>
                <a:gd name="T11" fmla="*/ 655 h 1956"/>
                <a:gd name="T12" fmla="*/ 527 w 2668"/>
                <a:gd name="T13" fmla="*/ 559 h 1956"/>
                <a:gd name="T14" fmla="*/ 631 w 2668"/>
                <a:gd name="T15" fmla="*/ 479 h 1956"/>
                <a:gd name="T16" fmla="*/ 751 w 2668"/>
                <a:gd name="T17" fmla="*/ 511 h 1956"/>
                <a:gd name="T18" fmla="*/ 854 w 2668"/>
                <a:gd name="T19" fmla="*/ 615 h 1956"/>
                <a:gd name="T20" fmla="*/ 982 w 2668"/>
                <a:gd name="T21" fmla="*/ 671 h 1956"/>
                <a:gd name="T22" fmla="*/ 1134 w 2668"/>
                <a:gd name="T23" fmla="*/ 807 h 1956"/>
                <a:gd name="T24" fmla="*/ 1382 w 2668"/>
                <a:gd name="T25" fmla="*/ 775 h 1956"/>
                <a:gd name="T26" fmla="*/ 1589 w 2668"/>
                <a:gd name="T27" fmla="*/ 767 h 1956"/>
                <a:gd name="T28" fmla="*/ 1789 w 2668"/>
                <a:gd name="T29" fmla="*/ 615 h 1956"/>
                <a:gd name="T30" fmla="*/ 1909 w 2668"/>
                <a:gd name="T31" fmla="*/ 527 h 1956"/>
                <a:gd name="T32" fmla="*/ 2013 w 2668"/>
                <a:gd name="T33" fmla="*/ 439 h 1956"/>
                <a:gd name="T34" fmla="*/ 1997 w 2668"/>
                <a:gd name="T35" fmla="*/ 352 h 1956"/>
                <a:gd name="T36" fmla="*/ 1909 w 2668"/>
                <a:gd name="T37" fmla="*/ 296 h 1956"/>
                <a:gd name="T38" fmla="*/ 1997 w 2668"/>
                <a:gd name="T39" fmla="*/ 136 h 1956"/>
                <a:gd name="T40" fmla="*/ 2045 w 2668"/>
                <a:gd name="T41" fmla="*/ 0 h 1956"/>
                <a:gd name="T42" fmla="*/ 2236 w 2668"/>
                <a:gd name="T43" fmla="*/ 56 h 1956"/>
                <a:gd name="T44" fmla="*/ 2436 w 2668"/>
                <a:gd name="T45" fmla="*/ 136 h 1956"/>
                <a:gd name="T46" fmla="*/ 2572 w 2668"/>
                <a:gd name="T47" fmla="*/ 136 h 1956"/>
                <a:gd name="T48" fmla="*/ 2668 w 2668"/>
                <a:gd name="T49" fmla="*/ 280 h 1956"/>
                <a:gd name="T50" fmla="*/ 2644 w 2668"/>
                <a:gd name="T51" fmla="*/ 384 h 1956"/>
                <a:gd name="T52" fmla="*/ 2588 w 2668"/>
                <a:gd name="T53" fmla="*/ 511 h 1956"/>
                <a:gd name="T54" fmla="*/ 2508 w 2668"/>
                <a:gd name="T55" fmla="*/ 575 h 1956"/>
                <a:gd name="T56" fmla="*/ 2396 w 2668"/>
                <a:gd name="T57" fmla="*/ 727 h 1956"/>
                <a:gd name="T58" fmla="*/ 2332 w 2668"/>
                <a:gd name="T59" fmla="*/ 767 h 1956"/>
                <a:gd name="T60" fmla="*/ 2268 w 2668"/>
                <a:gd name="T61" fmla="*/ 751 h 1956"/>
                <a:gd name="T62" fmla="*/ 2196 w 2668"/>
                <a:gd name="T63" fmla="*/ 902 h 1956"/>
                <a:gd name="T64" fmla="*/ 2332 w 2668"/>
                <a:gd name="T65" fmla="*/ 863 h 1956"/>
                <a:gd name="T66" fmla="*/ 2364 w 2668"/>
                <a:gd name="T67" fmla="*/ 926 h 1956"/>
                <a:gd name="T68" fmla="*/ 2364 w 2668"/>
                <a:gd name="T69" fmla="*/ 1046 h 1956"/>
                <a:gd name="T70" fmla="*/ 2492 w 2668"/>
                <a:gd name="T71" fmla="*/ 1158 h 1956"/>
                <a:gd name="T72" fmla="*/ 2468 w 2668"/>
                <a:gd name="T73" fmla="*/ 1270 h 1956"/>
                <a:gd name="T74" fmla="*/ 2532 w 2668"/>
                <a:gd name="T75" fmla="*/ 1302 h 1956"/>
                <a:gd name="T76" fmla="*/ 2532 w 2668"/>
                <a:gd name="T77" fmla="*/ 1382 h 1956"/>
                <a:gd name="T78" fmla="*/ 2492 w 2668"/>
                <a:gd name="T79" fmla="*/ 1517 h 1956"/>
                <a:gd name="T80" fmla="*/ 2364 w 2668"/>
                <a:gd name="T81" fmla="*/ 1709 h 1956"/>
                <a:gd name="T82" fmla="*/ 2204 w 2668"/>
                <a:gd name="T83" fmla="*/ 1781 h 1956"/>
                <a:gd name="T84" fmla="*/ 2148 w 2668"/>
                <a:gd name="T85" fmla="*/ 1821 h 1956"/>
                <a:gd name="T86" fmla="*/ 2037 w 2668"/>
                <a:gd name="T87" fmla="*/ 1932 h 1956"/>
                <a:gd name="T88" fmla="*/ 1917 w 2668"/>
                <a:gd name="T89" fmla="*/ 1877 h 1956"/>
                <a:gd name="T90" fmla="*/ 1717 w 2668"/>
                <a:gd name="T91" fmla="*/ 1821 h 1956"/>
                <a:gd name="T92" fmla="*/ 1565 w 2668"/>
                <a:gd name="T93" fmla="*/ 1861 h 1956"/>
                <a:gd name="T94" fmla="*/ 1469 w 2668"/>
                <a:gd name="T95" fmla="*/ 1932 h 1956"/>
                <a:gd name="T96" fmla="*/ 1382 w 2668"/>
                <a:gd name="T97" fmla="*/ 1845 h 1956"/>
                <a:gd name="T98" fmla="*/ 1326 w 2668"/>
                <a:gd name="T99" fmla="*/ 1661 h 1956"/>
                <a:gd name="T100" fmla="*/ 1182 w 2668"/>
                <a:gd name="T101" fmla="*/ 1557 h 1956"/>
                <a:gd name="T102" fmla="*/ 990 w 2668"/>
                <a:gd name="T103" fmla="*/ 1557 h 1956"/>
                <a:gd name="T104" fmla="*/ 798 w 2668"/>
                <a:gd name="T105" fmla="*/ 1581 h 1956"/>
                <a:gd name="T106" fmla="*/ 695 w 2668"/>
                <a:gd name="T107" fmla="*/ 1613 h 1956"/>
                <a:gd name="T108" fmla="*/ 511 w 2668"/>
                <a:gd name="T109" fmla="*/ 1573 h 1956"/>
                <a:gd name="T110" fmla="*/ 367 w 2668"/>
                <a:gd name="T111" fmla="*/ 1477 h 1956"/>
                <a:gd name="T112" fmla="*/ 207 w 2668"/>
                <a:gd name="T113" fmla="*/ 1421 h 1956"/>
                <a:gd name="T114" fmla="*/ 207 w 2668"/>
                <a:gd name="T115" fmla="*/ 1222 h 1956"/>
                <a:gd name="T116" fmla="*/ 255 w 2668"/>
                <a:gd name="T117" fmla="*/ 1134 h 1956"/>
                <a:gd name="T118" fmla="*/ 80 w 2668"/>
                <a:gd name="T119" fmla="*/ 1134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68" h="1956">
                  <a:moveTo>
                    <a:pt x="80" y="1134"/>
                  </a:moveTo>
                  <a:lnTo>
                    <a:pt x="80" y="1110"/>
                  </a:lnTo>
                  <a:lnTo>
                    <a:pt x="80" y="1094"/>
                  </a:lnTo>
                  <a:lnTo>
                    <a:pt x="80" y="1094"/>
                  </a:lnTo>
                  <a:lnTo>
                    <a:pt x="64" y="1086"/>
                  </a:lnTo>
                  <a:lnTo>
                    <a:pt x="64" y="1054"/>
                  </a:lnTo>
                  <a:lnTo>
                    <a:pt x="40" y="1054"/>
                  </a:lnTo>
                  <a:lnTo>
                    <a:pt x="32" y="1054"/>
                  </a:lnTo>
                  <a:lnTo>
                    <a:pt x="8" y="1054"/>
                  </a:lnTo>
                  <a:lnTo>
                    <a:pt x="8" y="1046"/>
                  </a:lnTo>
                  <a:lnTo>
                    <a:pt x="32" y="1046"/>
                  </a:lnTo>
                  <a:lnTo>
                    <a:pt x="32" y="1038"/>
                  </a:lnTo>
                  <a:lnTo>
                    <a:pt x="40" y="1038"/>
                  </a:lnTo>
                  <a:lnTo>
                    <a:pt x="64" y="1038"/>
                  </a:lnTo>
                  <a:lnTo>
                    <a:pt x="64" y="1030"/>
                  </a:lnTo>
                  <a:lnTo>
                    <a:pt x="40" y="1022"/>
                  </a:lnTo>
                  <a:lnTo>
                    <a:pt x="40" y="1006"/>
                  </a:lnTo>
                  <a:lnTo>
                    <a:pt x="64" y="998"/>
                  </a:lnTo>
                  <a:lnTo>
                    <a:pt x="40" y="990"/>
                  </a:lnTo>
                  <a:lnTo>
                    <a:pt x="40" y="966"/>
                  </a:lnTo>
                  <a:lnTo>
                    <a:pt x="32" y="966"/>
                  </a:lnTo>
                  <a:lnTo>
                    <a:pt x="8" y="966"/>
                  </a:lnTo>
                  <a:lnTo>
                    <a:pt x="0" y="958"/>
                  </a:lnTo>
                  <a:lnTo>
                    <a:pt x="0" y="934"/>
                  </a:lnTo>
                  <a:lnTo>
                    <a:pt x="0" y="926"/>
                  </a:lnTo>
                  <a:lnTo>
                    <a:pt x="0" y="918"/>
                  </a:lnTo>
                  <a:lnTo>
                    <a:pt x="0" y="910"/>
                  </a:lnTo>
                  <a:lnTo>
                    <a:pt x="8" y="910"/>
                  </a:lnTo>
                  <a:lnTo>
                    <a:pt x="8" y="902"/>
                  </a:lnTo>
                  <a:lnTo>
                    <a:pt x="40" y="902"/>
                  </a:lnTo>
                  <a:lnTo>
                    <a:pt x="64" y="902"/>
                  </a:lnTo>
                  <a:lnTo>
                    <a:pt x="64" y="871"/>
                  </a:lnTo>
                  <a:lnTo>
                    <a:pt x="80" y="871"/>
                  </a:lnTo>
                  <a:lnTo>
                    <a:pt x="96" y="863"/>
                  </a:lnTo>
                  <a:lnTo>
                    <a:pt x="104" y="863"/>
                  </a:lnTo>
                  <a:lnTo>
                    <a:pt x="104" y="871"/>
                  </a:lnTo>
                  <a:lnTo>
                    <a:pt x="128" y="902"/>
                  </a:lnTo>
                  <a:lnTo>
                    <a:pt x="135" y="871"/>
                  </a:lnTo>
                  <a:lnTo>
                    <a:pt x="135" y="871"/>
                  </a:lnTo>
                  <a:lnTo>
                    <a:pt x="159" y="871"/>
                  </a:lnTo>
                  <a:lnTo>
                    <a:pt x="175" y="863"/>
                  </a:lnTo>
                  <a:lnTo>
                    <a:pt x="191" y="863"/>
                  </a:lnTo>
                  <a:lnTo>
                    <a:pt x="199" y="863"/>
                  </a:lnTo>
                  <a:lnTo>
                    <a:pt x="207" y="863"/>
                  </a:lnTo>
                  <a:lnTo>
                    <a:pt x="239" y="863"/>
                  </a:lnTo>
                  <a:lnTo>
                    <a:pt x="239" y="863"/>
                  </a:lnTo>
                  <a:lnTo>
                    <a:pt x="271" y="847"/>
                  </a:lnTo>
                  <a:lnTo>
                    <a:pt x="327" y="823"/>
                  </a:lnTo>
                  <a:lnTo>
                    <a:pt x="335" y="815"/>
                  </a:lnTo>
                  <a:lnTo>
                    <a:pt x="335" y="807"/>
                  </a:lnTo>
                  <a:lnTo>
                    <a:pt x="335" y="807"/>
                  </a:lnTo>
                  <a:lnTo>
                    <a:pt x="335" y="775"/>
                  </a:lnTo>
                  <a:lnTo>
                    <a:pt x="367" y="775"/>
                  </a:lnTo>
                  <a:lnTo>
                    <a:pt x="367" y="767"/>
                  </a:lnTo>
                  <a:lnTo>
                    <a:pt x="367" y="767"/>
                  </a:lnTo>
                  <a:lnTo>
                    <a:pt x="367" y="759"/>
                  </a:lnTo>
                  <a:lnTo>
                    <a:pt x="367" y="751"/>
                  </a:lnTo>
                  <a:lnTo>
                    <a:pt x="367" y="703"/>
                  </a:lnTo>
                  <a:lnTo>
                    <a:pt x="367" y="671"/>
                  </a:lnTo>
                  <a:lnTo>
                    <a:pt x="367" y="671"/>
                  </a:lnTo>
                  <a:lnTo>
                    <a:pt x="367" y="655"/>
                  </a:lnTo>
                  <a:lnTo>
                    <a:pt x="335" y="655"/>
                  </a:lnTo>
                  <a:lnTo>
                    <a:pt x="367" y="639"/>
                  </a:lnTo>
                  <a:lnTo>
                    <a:pt x="367" y="639"/>
                  </a:lnTo>
                  <a:lnTo>
                    <a:pt x="391" y="639"/>
                  </a:lnTo>
                  <a:lnTo>
                    <a:pt x="415" y="655"/>
                  </a:lnTo>
                  <a:lnTo>
                    <a:pt x="431" y="655"/>
                  </a:lnTo>
                  <a:lnTo>
                    <a:pt x="431" y="655"/>
                  </a:lnTo>
                  <a:lnTo>
                    <a:pt x="463" y="655"/>
                  </a:lnTo>
                  <a:lnTo>
                    <a:pt x="479" y="639"/>
                  </a:lnTo>
                  <a:lnTo>
                    <a:pt x="463" y="639"/>
                  </a:lnTo>
                  <a:lnTo>
                    <a:pt x="463" y="615"/>
                  </a:lnTo>
                  <a:lnTo>
                    <a:pt x="463" y="607"/>
                  </a:lnTo>
                  <a:lnTo>
                    <a:pt x="479" y="583"/>
                  </a:lnTo>
                  <a:lnTo>
                    <a:pt x="503" y="575"/>
                  </a:lnTo>
                  <a:lnTo>
                    <a:pt x="511" y="559"/>
                  </a:lnTo>
                  <a:lnTo>
                    <a:pt x="527" y="559"/>
                  </a:lnTo>
                  <a:lnTo>
                    <a:pt x="559" y="575"/>
                  </a:lnTo>
                  <a:lnTo>
                    <a:pt x="567" y="575"/>
                  </a:lnTo>
                  <a:lnTo>
                    <a:pt x="591" y="575"/>
                  </a:lnTo>
                  <a:lnTo>
                    <a:pt x="615" y="575"/>
                  </a:lnTo>
                  <a:lnTo>
                    <a:pt x="623" y="575"/>
                  </a:lnTo>
                  <a:lnTo>
                    <a:pt x="623" y="559"/>
                  </a:lnTo>
                  <a:lnTo>
                    <a:pt x="623" y="527"/>
                  </a:lnTo>
                  <a:lnTo>
                    <a:pt x="615" y="511"/>
                  </a:lnTo>
                  <a:lnTo>
                    <a:pt x="615" y="495"/>
                  </a:lnTo>
                  <a:lnTo>
                    <a:pt x="623" y="495"/>
                  </a:lnTo>
                  <a:lnTo>
                    <a:pt x="631" y="479"/>
                  </a:lnTo>
                  <a:lnTo>
                    <a:pt x="655" y="479"/>
                  </a:lnTo>
                  <a:lnTo>
                    <a:pt x="663" y="479"/>
                  </a:lnTo>
                  <a:lnTo>
                    <a:pt x="687" y="471"/>
                  </a:lnTo>
                  <a:lnTo>
                    <a:pt x="687" y="439"/>
                  </a:lnTo>
                  <a:lnTo>
                    <a:pt x="719" y="439"/>
                  </a:lnTo>
                  <a:lnTo>
                    <a:pt x="703" y="471"/>
                  </a:lnTo>
                  <a:lnTo>
                    <a:pt x="719" y="479"/>
                  </a:lnTo>
                  <a:lnTo>
                    <a:pt x="719" y="479"/>
                  </a:lnTo>
                  <a:lnTo>
                    <a:pt x="727" y="479"/>
                  </a:lnTo>
                  <a:lnTo>
                    <a:pt x="751" y="495"/>
                  </a:lnTo>
                  <a:lnTo>
                    <a:pt x="751" y="511"/>
                  </a:lnTo>
                  <a:lnTo>
                    <a:pt x="774" y="511"/>
                  </a:lnTo>
                  <a:lnTo>
                    <a:pt x="798" y="511"/>
                  </a:lnTo>
                  <a:lnTo>
                    <a:pt x="814" y="511"/>
                  </a:lnTo>
                  <a:lnTo>
                    <a:pt x="814" y="527"/>
                  </a:lnTo>
                  <a:lnTo>
                    <a:pt x="814" y="543"/>
                  </a:lnTo>
                  <a:lnTo>
                    <a:pt x="822" y="559"/>
                  </a:lnTo>
                  <a:lnTo>
                    <a:pt x="822" y="575"/>
                  </a:lnTo>
                  <a:lnTo>
                    <a:pt x="854" y="575"/>
                  </a:lnTo>
                  <a:lnTo>
                    <a:pt x="854" y="583"/>
                  </a:lnTo>
                  <a:lnTo>
                    <a:pt x="854" y="607"/>
                  </a:lnTo>
                  <a:lnTo>
                    <a:pt x="854" y="615"/>
                  </a:lnTo>
                  <a:lnTo>
                    <a:pt x="854" y="639"/>
                  </a:lnTo>
                  <a:lnTo>
                    <a:pt x="854" y="639"/>
                  </a:lnTo>
                  <a:lnTo>
                    <a:pt x="822" y="655"/>
                  </a:lnTo>
                  <a:lnTo>
                    <a:pt x="822" y="671"/>
                  </a:lnTo>
                  <a:lnTo>
                    <a:pt x="854" y="671"/>
                  </a:lnTo>
                  <a:lnTo>
                    <a:pt x="862" y="671"/>
                  </a:lnTo>
                  <a:lnTo>
                    <a:pt x="886" y="671"/>
                  </a:lnTo>
                  <a:lnTo>
                    <a:pt x="910" y="671"/>
                  </a:lnTo>
                  <a:lnTo>
                    <a:pt x="958" y="671"/>
                  </a:lnTo>
                  <a:lnTo>
                    <a:pt x="966" y="671"/>
                  </a:lnTo>
                  <a:lnTo>
                    <a:pt x="982" y="671"/>
                  </a:lnTo>
                  <a:lnTo>
                    <a:pt x="990" y="687"/>
                  </a:lnTo>
                  <a:lnTo>
                    <a:pt x="1006" y="687"/>
                  </a:lnTo>
                  <a:lnTo>
                    <a:pt x="1006" y="703"/>
                  </a:lnTo>
                  <a:lnTo>
                    <a:pt x="1014" y="703"/>
                  </a:lnTo>
                  <a:lnTo>
                    <a:pt x="1046" y="703"/>
                  </a:lnTo>
                  <a:lnTo>
                    <a:pt x="1062" y="727"/>
                  </a:lnTo>
                  <a:lnTo>
                    <a:pt x="1062" y="735"/>
                  </a:lnTo>
                  <a:lnTo>
                    <a:pt x="1078" y="751"/>
                  </a:lnTo>
                  <a:lnTo>
                    <a:pt x="1086" y="759"/>
                  </a:lnTo>
                  <a:lnTo>
                    <a:pt x="1102" y="775"/>
                  </a:lnTo>
                  <a:lnTo>
                    <a:pt x="1134" y="807"/>
                  </a:lnTo>
                  <a:lnTo>
                    <a:pt x="1142" y="807"/>
                  </a:lnTo>
                  <a:lnTo>
                    <a:pt x="1150" y="807"/>
                  </a:lnTo>
                  <a:lnTo>
                    <a:pt x="1166" y="807"/>
                  </a:lnTo>
                  <a:lnTo>
                    <a:pt x="1182" y="807"/>
                  </a:lnTo>
                  <a:lnTo>
                    <a:pt x="1206" y="807"/>
                  </a:lnTo>
                  <a:lnTo>
                    <a:pt x="1246" y="807"/>
                  </a:lnTo>
                  <a:lnTo>
                    <a:pt x="1254" y="807"/>
                  </a:lnTo>
                  <a:lnTo>
                    <a:pt x="1294" y="807"/>
                  </a:lnTo>
                  <a:lnTo>
                    <a:pt x="1326" y="807"/>
                  </a:lnTo>
                  <a:lnTo>
                    <a:pt x="1350" y="775"/>
                  </a:lnTo>
                  <a:lnTo>
                    <a:pt x="1382" y="775"/>
                  </a:lnTo>
                  <a:lnTo>
                    <a:pt x="1398" y="807"/>
                  </a:lnTo>
                  <a:lnTo>
                    <a:pt x="1413" y="807"/>
                  </a:lnTo>
                  <a:lnTo>
                    <a:pt x="1421" y="807"/>
                  </a:lnTo>
                  <a:lnTo>
                    <a:pt x="1445" y="815"/>
                  </a:lnTo>
                  <a:lnTo>
                    <a:pt x="1469" y="815"/>
                  </a:lnTo>
                  <a:lnTo>
                    <a:pt x="1485" y="823"/>
                  </a:lnTo>
                  <a:lnTo>
                    <a:pt x="1517" y="823"/>
                  </a:lnTo>
                  <a:lnTo>
                    <a:pt x="1525" y="823"/>
                  </a:lnTo>
                  <a:lnTo>
                    <a:pt x="1533" y="815"/>
                  </a:lnTo>
                  <a:lnTo>
                    <a:pt x="1573" y="807"/>
                  </a:lnTo>
                  <a:lnTo>
                    <a:pt x="1589" y="767"/>
                  </a:lnTo>
                  <a:lnTo>
                    <a:pt x="1621" y="759"/>
                  </a:lnTo>
                  <a:lnTo>
                    <a:pt x="1629" y="759"/>
                  </a:lnTo>
                  <a:lnTo>
                    <a:pt x="1661" y="751"/>
                  </a:lnTo>
                  <a:lnTo>
                    <a:pt x="1677" y="751"/>
                  </a:lnTo>
                  <a:lnTo>
                    <a:pt x="1685" y="751"/>
                  </a:lnTo>
                  <a:lnTo>
                    <a:pt x="1717" y="735"/>
                  </a:lnTo>
                  <a:lnTo>
                    <a:pt x="1757" y="703"/>
                  </a:lnTo>
                  <a:lnTo>
                    <a:pt x="1821" y="655"/>
                  </a:lnTo>
                  <a:lnTo>
                    <a:pt x="1789" y="639"/>
                  </a:lnTo>
                  <a:lnTo>
                    <a:pt x="1789" y="639"/>
                  </a:lnTo>
                  <a:lnTo>
                    <a:pt x="1789" y="615"/>
                  </a:lnTo>
                  <a:lnTo>
                    <a:pt x="1789" y="607"/>
                  </a:lnTo>
                  <a:lnTo>
                    <a:pt x="1789" y="583"/>
                  </a:lnTo>
                  <a:lnTo>
                    <a:pt x="1789" y="575"/>
                  </a:lnTo>
                  <a:lnTo>
                    <a:pt x="1821" y="575"/>
                  </a:lnTo>
                  <a:lnTo>
                    <a:pt x="1845" y="575"/>
                  </a:lnTo>
                  <a:lnTo>
                    <a:pt x="1853" y="583"/>
                  </a:lnTo>
                  <a:lnTo>
                    <a:pt x="1853" y="583"/>
                  </a:lnTo>
                  <a:lnTo>
                    <a:pt x="1877" y="575"/>
                  </a:lnTo>
                  <a:lnTo>
                    <a:pt x="1885" y="559"/>
                  </a:lnTo>
                  <a:lnTo>
                    <a:pt x="1909" y="543"/>
                  </a:lnTo>
                  <a:lnTo>
                    <a:pt x="1909" y="527"/>
                  </a:lnTo>
                  <a:lnTo>
                    <a:pt x="1917" y="511"/>
                  </a:lnTo>
                  <a:lnTo>
                    <a:pt x="1917" y="511"/>
                  </a:lnTo>
                  <a:lnTo>
                    <a:pt x="1949" y="511"/>
                  </a:lnTo>
                  <a:lnTo>
                    <a:pt x="1949" y="495"/>
                  </a:lnTo>
                  <a:lnTo>
                    <a:pt x="1965" y="495"/>
                  </a:lnTo>
                  <a:lnTo>
                    <a:pt x="1965" y="479"/>
                  </a:lnTo>
                  <a:lnTo>
                    <a:pt x="1965" y="479"/>
                  </a:lnTo>
                  <a:lnTo>
                    <a:pt x="1965" y="471"/>
                  </a:lnTo>
                  <a:lnTo>
                    <a:pt x="1981" y="471"/>
                  </a:lnTo>
                  <a:lnTo>
                    <a:pt x="1997" y="471"/>
                  </a:lnTo>
                  <a:lnTo>
                    <a:pt x="2013" y="439"/>
                  </a:lnTo>
                  <a:lnTo>
                    <a:pt x="2045" y="407"/>
                  </a:lnTo>
                  <a:lnTo>
                    <a:pt x="2053" y="407"/>
                  </a:lnTo>
                  <a:lnTo>
                    <a:pt x="2068" y="407"/>
                  </a:lnTo>
                  <a:lnTo>
                    <a:pt x="2092" y="399"/>
                  </a:lnTo>
                  <a:lnTo>
                    <a:pt x="2092" y="399"/>
                  </a:lnTo>
                  <a:lnTo>
                    <a:pt x="2068" y="384"/>
                  </a:lnTo>
                  <a:lnTo>
                    <a:pt x="2053" y="376"/>
                  </a:lnTo>
                  <a:lnTo>
                    <a:pt x="2045" y="352"/>
                  </a:lnTo>
                  <a:lnTo>
                    <a:pt x="2013" y="344"/>
                  </a:lnTo>
                  <a:lnTo>
                    <a:pt x="2013" y="344"/>
                  </a:lnTo>
                  <a:lnTo>
                    <a:pt x="1997" y="352"/>
                  </a:lnTo>
                  <a:lnTo>
                    <a:pt x="1981" y="376"/>
                  </a:lnTo>
                  <a:lnTo>
                    <a:pt x="1949" y="376"/>
                  </a:lnTo>
                  <a:lnTo>
                    <a:pt x="1949" y="376"/>
                  </a:lnTo>
                  <a:lnTo>
                    <a:pt x="1917" y="384"/>
                  </a:lnTo>
                  <a:lnTo>
                    <a:pt x="1909" y="399"/>
                  </a:lnTo>
                  <a:lnTo>
                    <a:pt x="1885" y="384"/>
                  </a:lnTo>
                  <a:lnTo>
                    <a:pt x="1885" y="352"/>
                  </a:lnTo>
                  <a:lnTo>
                    <a:pt x="1885" y="344"/>
                  </a:lnTo>
                  <a:lnTo>
                    <a:pt x="1885" y="328"/>
                  </a:lnTo>
                  <a:lnTo>
                    <a:pt x="1885" y="312"/>
                  </a:lnTo>
                  <a:lnTo>
                    <a:pt x="1909" y="296"/>
                  </a:lnTo>
                  <a:lnTo>
                    <a:pt x="1909" y="280"/>
                  </a:lnTo>
                  <a:lnTo>
                    <a:pt x="1917" y="280"/>
                  </a:lnTo>
                  <a:lnTo>
                    <a:pt x="1917" y="280"/>
                  </a:lnTo>
                  <a:lnTo>
                    <a:pt x="1949" y="280"/>
                  </a:lnTo>
                  <a:lnTo>
                    <a:pt x="1965" y="248"/>
                  </a:lnTo>
                  <a:lnTo>
                    <a:pt x="1981" y="240"/>
                  </a:lnTo>
                  <a:lnTo>
                    <a:pt x="1981" y="216"/>
                  </a:lnTo>
                  <a:lnTo>
                    <a:pt x="1997" y="176"/>
                  </a:lnTo>
                  <a:lnTo>
                    <a:pt x="1997" y="152"/>
                  </a:lnTo>
                  <a:lnTo>
                    <a:pt x="1997" y="136"/>
                  </a:lnTo>
                  <a:lnTo>
                    <a:pt x="1997" y="136"/>
                  </a:lnTo>
                  <a:lnTo>
                    <a:pt x="1997" y="120"/>
                  </a:lnTo>
                  <a:lnTo>
                    <a:pt x="1981" y="104"/>
                  </a:lnTo>
                  <a:lnTo>
                    <a:pt x="1981" y="80"/>
                  </a:lnTo>
                  <a:lnTo>
                    <a:pt x="1965" y="64"/>
                  </a:lnTo>
                  <a:lnTo>
                    <a:pt x="1965" y="56"/>
                  </a:lnTo>
                  <a:lnTo>
                    <a:pt x="1965" y="56"/>
                  </a:lnTo>
                  <a:lnTo>
                    <a:pt x="1981" y="48"/>
                  </a:lnTo>
                  <a:lnTo>
                    <a:pt x="1997" y="24"/>
                  </a:lnTo>
                  <a:lnTo>
                    <a:pt x="2013" y="24"/>
                  </a:lnTo>
                  <a:lnTo>
                    <a:pt x="2037" y="16"/>
                  </a:lnTo>
                  <a:lnTo>
                    <a:pt x="2045" y="0"/>
                  </a:lnTo>
                  <a:lnTo>
                    <a:pt x="2068" y="0"/>
                  </a:lnTo>
                  <a:lnTo>
                    <a:pt x="2092" y="0"/>
                  </a:lnTo>
                  <a:lnTo>
                    <a:pt x="2108" y="0"/>
                  </a:lnTo>
                  <a:lnTo>
                    <a:pt x="2140" y="16"/>
                  </a:lnTo>
                  <a:lnTo>
                    <a:pt x="2148" y="16"/>
                  </a:lnTo>
                  <a:lnTo>
                    <a:pt x="2172" y="16"/>
                  </a:lnTo>
                  <a:lnTo>
                    <a:pt x="2180" y="16"/>
                  </a:lnTo>
                  <a:lnTo>
                    <a:pt x="2196" y="16"/>
                  </a:lnTo>
                  <a:lnTo>
                    <a:pt x="2204" y="24"/>
                  </a:lnTo>
                  <a:lnTo>
                    <a:pt x="2204" y="48"/>
                  </a:lnTo>
                  <a:lnTo>
                    <a:pt x="2236" y="56"/>
                  </a:lnTo>
                  <a:lnTo>
                    <a:pt x="2236" y="56"/>
                  </a:lnTo>
                  <a:lnTo>
                    <a:pt x="2284" y="112"/>
                  </a:lnTo>
                  <a:lnTo>
                    <a:pt x="2300" y="120"/>
                  </a:lnTo>
                  <a:lnTo>
                    <a:pt x="2300" y="136"/>
                  </a:lnTo>
                  <a:lnTo>
                    <a:pt x="2308" y="136"/>
                  </a:lnTo>
                  <a:lnTo>
                    <a:pt x="2332" y="136"/>
                  </a:lnTo>
                  <a:lnTo>
                    <a:pt x="2364" y="136"/>
                  </a:lnTo>
                  <a:lnTo>
                    <a:pt x="2380" y="136"/>
                  </a:lnTo>
                  <a:lnTo>
                    <a:pt x="2396" y="136"/>
                  </a:lnTo>
                  <a:lnTo>
                    <a:pt x="2420" y="136"/>
                  </a:lnTo>
                  <a:lnTo>
                    <a:pt x="2436" y="136"/>
                  </a:lnTo>
                  <a:lnTo>
                    <a:pt x="2444" y="136"/>
                  </a:lnTo>
                  <a:lnTo>
                    <a:pt x="2468" y="152"/>
                  </a:lnTo>
                  <a:lnTo>
                    <a:pt x="2468" y="152"/>
                  </a:lnTo>
                  <a:lnTo>
                    <a:pt x="2484" y="160"/>
                  </a:lnTo>
                  <a:lnTo>
                    <a:pt x="2484" y="176"/>
                  </a:lnTo>
                  <a:lnTo>
                    <a:pt x="2508" y="176"/>
                  </a:lnTo>
                  <a:lnTo>
                    <a:pt x="2532" y="176"/>
                  </a:lnTo>
                  <a:lnTo>
                    <a:pt x="2540" y="176"/>
                  </a:lnTo>
                  <a:lnTo>
                    <a:pt x="2548" y="160"/>
                  </a:lnTo>
                  <a:lnTo>
                    <a:pt x="2564" y="152"/>
                  </a:lnTo>
                  <a:lnTo>
                    <a:pt x="2572" y="136"/>
                  </a:lnTo>
                  <a:lnTo>
                    <a:pt x="2588" y="136"/>
                  </a:lnTo>
                  <a:lnTo>
                    <a:pt x="2612" y="112"/>
                  </a:lnTo>
                  <a:lnTo>
                    <a:pt x="2612" y="104"/>
                  </a:lnTo>
                  <a:lnTo>
                    <a:pt x="2620" y="112"/>
                  </a:lnTo>
                  <a:lnTo>
                    <a:pt x="2628" y="120"/>
                  </a:lnTo>
                  <a:lnTo>
                    <a:pt x="2644" y="136"/>
                  </a:lnTo>
                  <a:lnTo>
                    <a:pt x="2660" y="160"/>
                  </a:lnTo>
                  <a:lnTo>
                    <a:pt x="2660" y="176"/>
                  </a:lnTo>
                  <a:lnTo>
                    <a:pt x="2660" y="224"/>
                  </a:lnTo>
                  <a:lnTo>
                    <a:pt x="2668" y="248"/>
                  </a:lnTo>
                  <a:lnTo>
                    <a:pt x="2668" y="280"/>
                  </a:lnTo>
                  <a:lnTo>
                    <a:pt x="2668" y="296"/>
                  </a:lnTo>
                  <a:lnTo>
                    <a:pt x="2660" y="296"/>
                  </a:lnTo>
                  <a:lnTo>
                    <a:pt x="2644" y="296"/>
                  </a:lnTo>
                  <a:lnTo>
                    <a:pt x="2628" y="296"/>
                  </a:lnTo>
                  <a:lnTo>
                    <a:pt x="2628" y="296"/>
                  </a:lnTo>
                  <a:lnTo>
                    <a:pt x="2620" y="296"/>
                  </a:lnTo>
                  <a:lnTo>
                    <a:pt x="2612" y="312"/>
                  </a:lnTo>
                  <a:lnTo>
                    <a:pt x="2588" y="312"/>
                  </a:lnTo>
                  <a:lnTo>
                    <a:pt x="2612" y="328"/>
                  </a:lnTo>
                  <a:lnTo>
                    <a:pt x="2620" y="352"/>
                  </a:lnTo>
                  <a:lnTo>
                    <a:pt x="2644" y="384"/>
                  </a:lnTo>
                  <a:lnTo>
                    <a:pt x="2644" y="399"/>
                  </a:lnTo>
                  <a:lnTo>
                    <a:pt x="2644" y="407"/>
                  </a:lnTo>
                  <a:lnTo>
                    <a:pt x="2644" y="423"/>
                  </a:lnTo>
                  <a:lnTo>
                    <a:pt x="2644" y="439"/>
                  </a:lnTo>
                  <a:lnTo>
                    <a:pt x="2644" y="439"/>
                  </a:lnTo>
                  <a:lnTo>
                    <a:pt x="2620" y="439"/>
                  </a:lnTo>
                  <a:lnTo>
                    <a:pt x="2612" y="439"/>
                  </a:lnTo>
                  <a:lnTo>
                    <a:pt x="2612" y="471"/>
                  </a:lnTo>
                  <a:lnTo>
                    <a:pt x="2612" y="479"/>
                  </a:lnTo>
                  <a:lnTo>
                    <a:pt x="2612" y="495"/>
                  </a:lnTo>
                  <a:lnTo>
                    <a:pt x="2588" y="511"/>
                  </a:lnTo>
                  <a:lnTo>
                    <a:pt x="2572" y="511"/>
                  </a:lnTo>
                  <a:lnTo>
                    <a:pt x="2548" y="527"/>
                  </a:lnTo>
                  <a:lnTo>
                    <a:pt x="2548" y="543"/>
                  </a:lnTo>
                  <a:lnTo>
                    <a:pt x="2564" y="559"/>
                  </a:lnTo>
                  <a:lnTo>
                    <a:pt x="2572" y="559"/>
                  </a:lnTo>
                  <a:lnTo>
                    <a:pt x="2572" y="575"/>
                  </a:lnTo>
                  <a:lnTo>
                    <a:pt x="2564" y="575"/>
                  </a:lnTo>
                  <a:lnTo>
                    <a:pt x="2548" y="575"/>
                  </a:lnTo>
                  <a:lnTo>
                    <a:pt x="2540" y="575"/>
                  </a:lnTo>
                  <a:lnTo>
                    <a:pt x="2532" y="575"/>
                  </a:lnTo>
                  <a:lnTo>
                    <a:pt x="2508" y="575"/>
                  </a:lnTo>
                  <a:lnTo>
                    <a:pt x="2492" y="575"/>
                  </a:lnTo>
                  <a:lnTo>
                    <a:pt x="2492" y="591"/>
                  </a:lnTo>
                  <a:lnTo>
                    <a:pt x="2492" y="607"/>
                  </a:lnTo>
                  <a:lnTo>
                    <a:pt x="2492" y="639"/>
                  </a:lnTo>
                  <a:lnTo>
                    <a:pt x="2484" y="639"/>
                  </a:lnTo>
                  <a:lnTo>
                    <a:pt x="2468" y="671"/>
                  </a:lnTo>
                  <a:lnTo>
                    <a:pt x="2444" y="687"/>
                  </a:lnTo>
                  <a:lnTo>
                    <a:pt x="2444" y="703"/>
                  </a:lnTo>
                  <a:lnTo>
                    <a:pt x="2436" y="703"/>
                  </a:lnTo>
                  <a:lnTo>
                    <a:pt x="2420" y="703"/>
                  </a:lnTo>
                  <a:lnTo>
                    <a:pt x="2396" y="727"/>
                  </a:lnTo>
                  <a:lnTo>
                    <a:pt x="2396" y="751"/>
                  </a:lnTo>
                  <a:lnTo>
                    <a:pt x="2380" y="759"/>
                  </a:lnTo>
                  <a:lnTo>
                    <a:pt x="2364" y="775"/>
                  </a:lnTo>
                  <a:lnTo>
                    <a:pt x="2356" y="807"/>
                  </a:lnTo>
                  <a:lnTo>
                    <a:pt x="2332" y="807"/>
                  </a:lnTo>
                  <a:lnTo>
                    <a:pt x="2332" y="815"/>
                  </a:lnTo>
                  <a:lnTo>
                    <a:pt x="2332" y="807"/>
                  </a:lnTo>
                  <a:lnTo>
                    <a:pt x="2332" y="807"/>
                  </a:lnTo>
                  <a:lnTo>
                    <a:pt x="2332" y="775"/>
                  </a:lnTo>
                  <a:lnTo>
                    <a:pt x="2332" y="767"/>
                  </a:lnTo>
                  <a:lnTo>
                    <a:pt x="2332" y="767"/>
                  </a:lnTo>
                  <a:lnTo>
                    <a:pt x="2332" y="759"/>
                  </a:lnTo>
                  <a:lnTo>
                    <a:pt x="2332" y="727"/>
                  </a:lnTo>
                  <a:lnTo>
                    <a:pt x="2332" y="703"/>
                  </a:lnTo>
                  <a:lnTo>
                    <a:pt x="2332" y="687"/>
                  </a:lnTo>
                  <a:lnTo>
                    <a:pt x="2332" y="687"/>
                  </a:lnTo>
                  <a:lnTo>
                    <a:pt x="2308" y="671"/>
                  </a:lnTo>
                  <a:lnTo>
                    <a:pt x="2300" y="671"/>
                  </a:lnTo>
                  <a:lnTo>
                    <a:pt x="2284" y="687"/>
                  </a:lnTo>
                  <a:lnTo>
                    <a:pt x="2276" y="703"/>
                  </a:lnTo>
                  <a:lnTo>
                    <a:pt x="2276" y="727"/>
                  </a:lnTo>
                  <a:lnTo>
                    <a:pt x="2268" y="751"/>
                  </a:lnTo>
                  <a:lnTo>
                    <a:pt x="2236" y="767"/>
                  </a:lnTo>
                  <a:lnTo>
                    <a:pt x="2236" y="807"/>
                  </a:lnTo>
                  <a:lnTo>
                    <a:pt x="2236" y="807"/>
                  </a:lnTo>
                  <a:lnTo>
                    <a:pt x="2204" y="815"/>
                  </a:lnTo>
                  <a:lnTo>
                    <a:pt x="2196" y="847"/>
                  </a:lnTo>
                  <a:lnTo>
                    <a:pt x="2172" y="847"/>
                  </a:lnTo>
                  <a:lnTo>
                    <a:pt x="2172" y="863"/>
                  </a:lnTo>
                  <a:lnTo>
                    <a:pt x="2172" y="863"/>
                  </a:lnTo>
                  <a:lnTo>
                    <a:pt x="2180" y="871"/>
                  </a:lnTo>
                  <a:lnTo>
                    <a:pt x="2196" y="871"/>
                  </a:lnTo>
                  <a:lnTo>
                    <a:pt x="2196" y="902"/>
                  </a:lnTo>
                  <a:lnTo>
                    <a:pt x="2204" y="871"/>
                  </a:lnTo>
                  <a:lnTo>
                    <a:pt x="2236" y="871"/>
                  </a:lnTo>
                  <a:lnTo>
                    <a:pt x="2236" y="871"/>
                  </a:lnTo>
                  <a:lnTo>
                    <a:pt x="2236" y="910"/>
                  </a:lnTo>
                  <a:lnTo>
                    <a:pt x="2268" y="918"/>
                  </a:lnTo>
                  <a:lnTo>
                    <a:pt x="2276" y="918"/>
                  </a:lnTo>
                  <a:lnTo>
                    <a:pt x="2300" y="918"/>
                  </a:lnTo>
                  <a:lnTo>
                    <a:pt x="2300" y="910"/>
                  </a:lnTo>
                  <a:lnTo>
                    <a:pt x="2308" y="902"/>
                  </a:lnTo>
                  <a:lnTo>
                    <a:pt x="2332" y="871"/>
                  </a:lnTo>
                  <a:lnTo>
                    <a:pt x="2332" y="863"/>
                  </a:lnTo>
                  <a:lnTo>
                    <a:pt x="2332" y="863"/>
                  </a:lnTo>
                  <a:lnTo>
                    <a:pt x="2380" y="863"/>
                  </a:lnTo>
                  <a:lnTo>
                    <a:pt x="2396" y="863"/>
                  </a:lnTo>
                  <a:lnTo>
                    <a:pt x="2420" y="863"/>
                  </a:lnTo>
                  <a:lnTo>
                    <a:pt x="2436" y="871"/>
                  </a:lnTo>
                  <a:lnTo>
                    <a:pt x="2436" y="902"/>
                  </a:lnTo>
                  <a:lnTo>
                    <a:pt x="2420" y="902"/>
                  </a:lnTo>
                  <a:lnTo>
                    <a:pt x="2396" y="902"/>
                  </a:lnTo>
                  <a:lnTo>
                    <a:pt x="2396" y="910"/>
                  </a:lnTo>
                  <a:lnTo>
                    <a:pt x="2380" y="918"/>
                  </a:lnTo>
                  <a:lnTo>
                    <a:pt x="2364" y="926"/>
                  </a:lnTo>
                  <a:lnTo>
                    <a:pt x="2356" y="934"/>
                  </a:lnTo>
                  <a:lnTo>
                    <a:pt x="2356" y="950"/>
                  </a:lnTo>
                  <a:lnTo>
                    <a:pt x="2332" y="950"/>
                  </a:lnTo>
                  <a:lnTo>
                    <a:pt x="2332" y="958"/>
                  </a:lnTo>
                  <a:lnTo>
                    <a:pt x="2332" y="966"/>
                  </a:lnTo>
                  <a:lnTo>
                    <a:pt x="2332" y="998"/>
                  </a:lnTo>
                  <a:lnTo>
                    <a:pt x="2308" y="1022"/>
                  </a:lnTo>
                  <a:lnTo>
                    <a:pt x="2308" y="1038"/>
                  </a:lnTo>
                  <a:lnTo>
                    <a:pt x="2332" y="1038"/>
                  </a:lnTo>
                  <a:lnTo>
                    <a:pt x="2332" y="1046"/>
                  </a:lnTo>
                  <a:lnTo>
                    <a:pt x="2364" y="1046"/>
                  </a:lnTo>
                  <a:lnTo>
                    <a:pt x="2380" y="1046"/>
                  </a:lnTo>
                  <a:lnTo>
                    <a:pt x="2396" y="1054"/>
                  </a:lnTo>
                  <a:lnTo>
                    <a:pt x="2396" y="1094"/>
                  </a:lnTo>
                  <a:lnTo>
                    <a:pt x="2420" y="1094"/>
                  </a:lnTo>
                  <a:lnTo>
                    <a:pt x="2436" y="1110"/>
                  </a:lnTo>
                  <a:lnTo>
                    <a:pt x="2444" y="1134"/>
                  </a:lnTo>
                  <a:lnTo>
                    <a:pt x="2444" y="1142"/>
                  </a:lnTo>
                  <a:lnTo>
                    <a:pt x="2468" y="1142"/>
                  </a:lnTo>
                  <a:lnTo>
                    <a:pt x="2468" y="1142"/>
                  </a:lnTo>
                  <a:lnTo>
                    <a:pt x="2484" y="1158"/>
                  </a:lnTo>
                  <a:lnTo>
                    <a:pt x="2492" y="1158"/>
                  </a:lnTo>
                  <a:lnTo>
                    <a:pt x="2508" y="1182"/>
                  </a:lnTo>
                  <a:lnTo>
                    <a:pt x="2436" y="1182"/>
                  </a:lnTo>
                  <a:lnTo>
                    <a:pt x="2444" y="1182"/>
                  </a:lnTo>
                  <a:lnTo>
                    <a:pt x="2468" y="1190"/>
                  </a:lnTo>
                  <a:lnTo>
                    <a:pt x="2492" y="1198"/>
                  </a:lnTo>
                  <a:lnTo>
                    <a:pt x="2508" y="1198"/>
                  </a:lnTo>
                  <a:lnTo>
                    <a:pt x="2508" y="1222"/>
                  </a:lnTo>
                  <a:lnTo>
                    <a:pt x="2508" y="1230"/>
                  </a:lnTo>
                  <a:lnTo>
                    <a:pt x="2492" y="1254"/>
                  </a:lnTo>
                  <a:lnTo>
                    <a:pt x="2484" y="1254"/>
                  </a:lnTo>
                  <a:lnTo>
                    <a:pt x="2468" y="1270"/>
                  </a:lnTo>
                  <a:lnTo>
                    <a:pt x="2468" y="1286"/>
                  </a:lnTo>
                  <a:lnTo>
                    <a:pt x="2484" y="1286"/>
                  </a:lnTo>
                  <a:lnTo>
                    <a:pt x="2492" y="1270"/>
                  </a:lnTo>
                  <a:lnTo>
                    <a:pt x="2508" y="1270"/>
                  </a:lnTo>
                  <a:lnTo>
                    <a:pt x="2532" y="1270"/>
                  </a:lnTo>
                  <a:lnTo>
                    <a:pt x="2540" y="1270"/>
                  </a:lnTo>
                  <a:lnTo>
                    <a:pt x="2548" y="1270"/>
                  </a:lnTo>
                  <a:lnTo>
                    <a:pt x="2548" y="1286"/>
                  </a:lnTo>
                  <a:lnTo>
                    <a:pt x="2540" y="1286"/>
                  </a:lnTo>
                  <a:lnTo>
                    <a:pt x="2532" y="1286"/>
                  </a:lnTo>
                  <a:lnTo>
                    <a:pt x="2532" y="1302"/>
                  </a:lnTo>
                  <a:lnTo>
                    <a:pt x="2564" y="1286"/>
                  </a:lnTo>
                  <a:lnTo>
                    <a:pt x="2564" y="1302"/>
                  </a:lnTo>
                  <a:lnTo>
                    <a:pt x="2548" y="1318"/>
                  </a:lnTo>
                  <a:lnTo>
                    <a:pt x="2548" y="1318"/>
                  </a:lnTo>
                  <a:lnTo>
                    <a:pt x="2548" y="1350"/>
                  </a:lnTo>
                  <a:lnTo>
                    <a:pt x="2548" y="1366"/>
                  </a:lnTo>
                  <a:lnTo>
                    <a:pt x="2548" y="1374"/>
                  </a:lnTo>
                  <a:lnTo>
                    <a:pt x="2540" y="1374"/>
                  </a:lnTo>
                  <a:lnTo>
                    <a:pt x="2540" y="1366"/>
                  </a:lnTo>
                  <a:lnTo>
                    <a:pt x="2532" y="1374"/>
                  </a:lnTo>
                  <a:lnTo>
                    <a:pt x="2532" y="1382"/>
                  </a:lnTo>
                  <a:lnTo>
                    <a:pt x="2532" y="1397"/>
                  </a:lnTo>
                  <a:lnTo>
                    <a:pt x="2508" y="1429"/>
                  </a:lnTo>
                  <a:lnTo>
                    <a:pt x="2508" y="1445"/>
                  </a:lnTo>
                  <a:lnTo>
                    <a:pt x="2508" y="1445"/>
                  </a:lnTo>
                  <a:lnTo>
                    <a:pt x="2508" y="1461"/>
                  </a:lnTo>
                  <a:lnTo>
                    <a:pt x="2492" y="1477"/>
                  </a:lnTo>
                  <a:lnTo>
                    <a:pt x="2484" y="1477"/>
                  </a:lnTo>
                  <a:lnTo>
                    <a:pt x="2484" y="1485"/>
                  </a:lnTo>
                  <a:lnTo>
                    <a:pt x="2492" y="1485"/>
                  </a:lnTo>
                  <a:lnTo>
                    <a:pt x="2492" y="1517"/>
                  </a:lnTo>
                  <a:lnTo>
                    <a:pt x="2492" y="1517"/>
                  </a:lnTo>
                  <a:lnTo>
                    <a:pt x="2484" y="1533"/>
                  </a:lnTo>
                  <a:lnTo>
                    <a:pt x="2468" y="1549"/>
                  </a:lnTo>
                  <a:lnTo>
                    <a:pt x="2468" y="1557"/>
                  </a:lnTo>
                  <a:lnTo>
                    <a:pt x="2468" y="1573"/>
                  </a:lnTo>
                  <a:lnTo>
                    <a:pt x="2468" y="1581"/>
                  </a:lnTo>
                  <a:lnTo>
                    <a:pt x="2468" y="1605"/>
                  </a:lnTo>
                  <a:lnTo>
                    <a:pt x="2444" y="1621"/>
                  </a:lnTo>
                  <a:lnTo>
                    <a:pt x="2420" y="1645"/>
                  </a:lnTo>
                  <a:lnTo>
                    <a:pt x="2396" y="1661"/>
                  </a:lnTo>
                  <a:lnTo>
                    <a:pt x="2396" y="1685"/>
                  </a:lnTo>
                  <a:lnTo>
                    <a:pt x="2364" y="1709"/>
                  </a:lnTo>
                  <a:lnTo>
                    <a:pt x="2364" y="1717"/>
                  </a:lnTo>
                  <a:lnTo>
                    <a:pt x="2356" y="1717"/>
                  </a:lnTo>
                  <a:lnTo>
                    <a:pt x="2332" y="1733"/>
                  </a:lnTo>
                  <a:lnTo>
                    <a:pt x="2308" y="1741"/>
                  </a:lnTo>
                  <a:lnTo>
                    <a:pt x="2300" y="1741"/>
                  </a:lnTo>
                  <a:lnTo>
                    <a:pt x="2284" y="1741"/>
                  </a:lnTo>
                  <a:lnTo>
                    <a:pt x="2276" y="1757"/>
                  </a:lnTo>
                  <a:lnTo>
                    <a:pt x="2236" y="1757"/>
                  </a:lnTo>
                  <a:lnTo>
                    <a:pt x="2236" y="1781"/>
                  </a:lnTo>
                  <a:lnTo>
                    <a:pt x="2236" y="1781"/>
                  </a:lnTo>
                  <a:lnTo>
                    <a:pt x="2204" y="1781"/>
                  </a:lnTo>
                  <a:lnTo>
                    <a:pt x="2204" y="1781"/>
                  </a:lnTo>
                  <a:lnTo>
                    <a:pt x="2196" y="1757"/>
                  </a:lnTo>
                  <a:lnTo>
                    <a:pt x="2196" y="1781"/>
                  </a:lnTo>
                  <a:lnTo>
                    <a:pt x="2196" y="1781"/>
                  </a:lnTo>
                  <a:lnTo>
                    <a:pt x="2196" y="1797"/>
                  </a:lnTo>
                  <a:lnTo>
                    <a:pt x="2196" y="1805"/>
                  </a:lnTo>
                  <a:lnTo>
                    <a:pt x="2180" y="1805"/>
                  </a:lnTo>
                  <a:lnTo>
                    <a:pt x="2172" y="1797"/>
                  </a:lnTo>
                  <a:lnTo>
                    <a:pt x="2172" y="1805"/>
                  </a:lnTo>
                  <a:lnTo>
                    <a:pt x="2172" y="1821"/>
                  </a:lnTo>
                  <a:lnTo>
                    <a:pt x="2148" y="1821"/>
                  </a:lnTo>
                  <a:lnTo>
                    <a:pt x="2140" y="1837"/>
                  </a:lnTo>
                  <a:lnTo>
                    <a:pt x="2108" y="1837"/>
                  </a:lnTo>
                  <a:lnTo>
                    <a:pt x="2108" y="1845"/>
                  </a:lnTo>
                  <a:lnTo>
                    <a:pt x="2068" y="1861"/>
                  </a:lnTo>
                  <a:lnTo>
                    <a:pt x="2045" y="1877"/>
                  </a:lnTo>
                  <a:lnTo>
                    <a:pt x="2037" y="1892"/>
                  </a:lnTo>
                  <a:lnTo>
                    <a:pt x="2013" y="1892"/>
                  </a:lnTo>
                  <a:lnTo>
                    <a:pt x="2013" y="1900"/>
                  </a:lnTo>
                  <a:lnTo>
                    <a:pt x="2037" y="1900"/>
                  </a:lnTo>
                  <a:lnTo>
                    <a:pt x="2037" y="1908"/>
                  </a:lnTo>
                  <a:lnTo>
                    <a:pt x="2037" y="1932"/>
                  </a:lnTo>
                  <a:lnTo>
                    <a:pt x="2013" y="1932"/>
                  </a:lnTo>
                  <a:lnTo>
                    <a:pt x="2013" y="1932"/>
                  </a:lnTo>
                  <a:lnTo>
                    <a:pt x="1997" y="1900"/>
                  </a:lnTo>
                  <a:lnTo>
                    <a:pt x="1981" y="1900"/>
                  </a:lnTo>
                  <a:lnTo>
                    <a:pt x="1997" y="1892"/>
                  </a:lnTo>
                  <a:lnTo>
                    <a:pt x="1997" y="1877"/>
                  </a:lnTo>
                  <a:lnTo>
                    <a:pt x="1981" y="1861"/>
                  </a:lnTo>
                  <a:lnTo>
                    <a:pt x="1965" y="1877"/>
                  </a:lnTo>
                  <a:lnTo>
                    <a:pt x="1949" y="1892"/>
                  </a:lnTo>
                  <a:lnTo>
                    <a:pt x="1949" y="1877"/>
                  </a:lnTo>
                  <a:lnTo>
                    <a:pt x="1917" y="1877"/>
                  </a:lnTo>
                  <a:lnTo>
                    <a:pt x="1909" y="1892"/>
                  </a:lnTo>
                  <a:lnTo>
                    <a:pt x="1885" y="1892"/>
                  </a:lnTo>
                  <a:lnTo>
                    <a:pt x="1877" y="1892"/>
                  </a:lnTo>
                  <a:lnTo>
                    <a:pt x="1853" y="1892"/>
                  </a:lnTo>
                  <a:lnTo>
                    <a:pt x="1845" y="1892"/>
                  </a:lnTo>
                  <a:lnTo>
                    <a:pt x="1821" y="1892"/>
                  </a:lnTo>
                  <a:lnTo>
                    <a:pt x="1821" y="1892"/>
                  </a:lnTo>
                  <a:lnTo>
                    <a:pt x="1789" y="1861"/>
                  </a:lnTo>
                  <a:lnTo>
                    <a:pt x="1821" y="1837"/>
                  </a:lnTo>
                  <a:lnTo>
                    <a:pt x="1773" y="1821"/>
                  </a:lnTo>
                  <a:lnTo>
                    <a:pt x="1717" y="1821"/>
                  </a:lnTo>
                  <a:lnTo>
                    <a:pt x="1685" y="1845"/>
                  </a:lnTo>
                  <a:lnTo>
                    <a:pt x="1677" y="1861"/>
                  </a:lnTo>
                  <a:lnTo>
                    <a:pt x="1661" y="1861"/>
                  </a:lnTo>
                  <a:lnTo>
                    <a:pt x="1661" y="1877"/>
                  </a:lnTo>
                  <a:lnTo>
                    <a:pt x="1629" y="1877"/>
                  </a:lnTo>
                  <a:lnTo>
                    <a:pt x="1621" y="1877"/>
                  </a:lnTo>
                  <a:lnTo>
                    <a:pt x="1613" y="1877"/>
                  </a:lnTo>
                  <a:lnTo>
                    <a:pt x="1613" y="1861"/>
                  </a:lnTo>
                  <a:lnTo>
                    <a:pt x="1589" y="1861"/>
                  </a:lnTo>
                  <a:lnTo>
                    <a:pt x="1581" y="1877"/>
                  </a:lnTo>
                  <a:lnTo>
                    <a:pt x="1565" y="1861"/>
                  </a:lnTo>
                  <a:lnTo>
                    <a:pt x="1533" y="1892"/>
                  </a:lnTo>
                  <a:lnTo>
                    <a:pt x="1525" y="1892"/>
                  </a:lnTo>
                  <a:lnTo>
                    <a:pt x="1517" y="1892"/>
                  </a:lnTo>
                  <a:lnTo>
                    <a:pt x="1509" y="1892"/>
                  </a:lnTo>
                  <a:lnTo>
                    <a:pt x="1509" y="1900"/>
                  </a:lnTo>
                  <a:lnTo>
                    <a:pt x="1517" y="1900"/>
                  </a:lnTo>
                  <a:lnTo>
                    <a:pt x="1517" y="1908"/>
                  </a:lnTo>
                  <a:lnTo>
                    <a:pt x="1517" y="1956"/>
                  </a:lnTo>
                  <a:lnTo>
                    <a:pt x="1485" y="1948"/>
                  </a:lnTo>
                  <a:lnTo>
                    <a:pt x="1469" y="1908"/>
                  </a:lnTo>
                  <a:lnTo>
                    <a:pt x="1469" y="1932"/>
                  </a:lnTo>
                  <a:lnTo>
                    <a:pt x="1445" y="1932"/>
                  </a:lnTo>
                  <a:lnTo>
                    <a:pt x="1437" y="1948"/>
                  </a:lnTo>
                  <a:lnTo>
                    <a:pt x="1421" y="1948"/>
                  </a:lnTo>
                  <a:lnTo>
                    <a:pt x="1413" y="1932"/>
                  </a:lnTo>
                  <a:lnTo>
                    <a:pt x="1413" y="1908"/>
                  </a:lnTo>
                  <a:lnTo>
                    <a:pt x="1398" y="1900"/>
                  </a:lnTo>
                  <a:lnTo>
                    <a:pt x="1382" y="1900"/>
                  </a:lnTo>
                  <a:lnTo>
                    <a:pt x="1382" y="1900"/>
                  </a:lnTo>
                  <a:lnTo>
                    <a:pt x="1382" y="1877"/>
                  </a:lnTo>
                  <a:lnTo>
                    <a:pt x="1382" y="1861"/>
                  </a:lnTo>
                  <a:lnTo>
                    <a:pt x="1382" y="1845"/>
                  </a:lnTo>
                  <a:lnTo>
                    <a:pt x="1342" y="1861"/>
                  </a:lnTo>
                  <a:lnTo>
                    <a:pt x="1326" y="1821"/>
                  </a:lnTo>
                  <a:lnTo>
                    <a:pt x="1326" y="1821"/>
                  </a:lnTo>
                  <a:lnTo>
                    <a:pt x="1302" y="1821"/>
                  </a:lnTo>
                  <a:lnTo>
                    <a:pt x="1294" y="1821"/>
                  </a:lnTo>
                  <a:lnTo>
                    <a:pt x="1278" y="1821"/>
                  </a:lnTo>
                  <a:lnTo>
                    <a:pt x="1254" y="1797"/>
                  </a:lnTo>
                  <a:lnTo>
                    <a:pt x="1246" y="1781"/>
                  </a:lnTo>
                  <a:lnTo>
                    <a:pt x="1246" y="1781"/>
                  </a:lnTo>
                  <a:lnTo>
                    <a:pt x="1302" y="1717"/>
                  </a:lnTo>
                  <a:lnTo>
                    <a:pt x="1326" y="1661"/>
                  </a:lnTo>
                  <a:lnTo>
                    <a:pt x="1326" y="1661"/>
                  </a:lnTo>
                  <a:lnTo>
                    <a:pt x="1302" y="1645"/>
                  </a:lnTo>
                  <a:lnTo>
                    <a:pt x="1294" y="1629"/>
                  </a:lnTo>
                  <a:lnTo>
                    <a:pt x="1294" y="1621"/>
                  </a:lnTo>
                  <a:lnTo>
                    <a:pt x="1254" y="1581"/>
                  </a:lnTo>
                  <a:lnTo>
                    <a:pt x="1238" y="1573"/>
                  </a:lnTo>
                  <a:lnTo>
                    <a:pt x="1222" y="1581"/>
                  </a:lnTo>
                  <a:lnTo>
                    <a:pt x="1206" y="1581"/>
                  </a:lnTo>
                  <a:lnTo>
                    <a:pt x="1190" y="1581"/>
                  </a:lnTo>
                  <a:lnTo>
                    <a:pt x="1182" y="1573"/>
                  </a:lnTo>
                  <a:lnTo>
                    <a:pt x="1182" y="1557"/>
                  </a:lnTo>
                  <a:lnTo>
                    <a:pt x="1182" y="1557"/>
                  </a:lnTo>
                  <a:lnTo>
                    <a:pt x="1166" y="1557"/>
                  </a:lnTo>
                  <a:lnTo>
                    <a:pt x="1166" y="1549"/>
                  </a:lnTo>
                  <a:lnTo>
                    <a:pt x="1142" y="1533"/>
                  </a:lnTo>
                  <a:lnTo>
                    <a:pt x="1118" y="1549"/>
                  </a:lnTo>
                  <a:lnTo>
                    <a:pt x="1102" y="1557"/>
                  </a:lnTo>
                  <a:lnTo>
                    <a:pt x="1078" y="1549"/>
                  </a:lnTo>
                  <a:lnTo>
                    <a:pt x="1046" y="1549"/>
                  </a:lnTo>
                  <a:lnTo>
                    <a:pt x="1038" y="1557"/>
                  </a:lnTo>
                  <a:lnTo>
                    <a:pt x="1006" y="1557"/>
                  </a:lnTo>
                  <a:lnTo>
                    <a:pt x="990" y="1557"/>
                  </a:lnTo>
                  <a:lnTo>
                    <a:pt x="982" y="1573"/>
                  </a:lnTo>
                  <a:lnTo>
                    <a:pt x="982" y="1581"/>
                  </a:lnTo>
                  <a:lnTo>
                    <a:pt x="958" y="1605"/>
                  </a:lnTo>
                  <a:lnTo>
                    <a:pt x="918" y="1613"/>
                  </a:lnTo>
                  <a:lnTo>
                    <a:pt x="902" y="1613"/>
                  </a:lnTo>
                  <a:lnTo>
                    <a:pt x="886" y="1613"/>
                  </a:lnTo>
                  <a:lnTo>
                    <a:pt x="862" y="1613"/>
                  </a:lnTo>
                  <a:lnTo>
                    <a:pt x="854" y="1613"/>
                  </a:lnTo>
                  <a:lnTo>
                    <a:pt x="822" y="1605"/>
                  </a:lnTo>
                  <a:lnTo>
                    <a:pt x="814" y="1581"/>
                  </a:lnTo>
                  <a:lnTo>
                    <a:pt x="798" y="1581"/>
                  </a:lnTo>
                  <a:lnTo>
                    <a:pt x="790" y="1581"/>
                  </a:lnTo>
                  <a:lnTo>
                    <a:pt x="774" y="1605"/>
                  </a:lnTo>
                  <a:lnTo>
                    <a:pt x="774" y="1613"/>
                  </a:lnTo>
                  <a:lnTo>
                    <a:pt x="751" y="1621"/>
                  </a:lnTo>
                  <a:lnTo>
                    <a:pt x="751" y="1629"/>
                  </a:lnTo>
                  <a:lnTo>
                    <a:pt x="751" y="1629"/>
                  </a:lnTo>
                  <a:lnTo>
                    <a:pt x="751" y="1621"/>
                  </a:lnTo>
                  <a:lnTo>
                    <a:pt x="727" y="1613"/>
                  </a:lnTo>
                  <a:lnTo>
                    <a:pt x="719" y="1613"/>
                  </a:lnTo>
                  <a:lnTo>
                    <a:pt x="703" y="1613"/>
                  </a:lnTo>
                  <a:lnTo>
                    <a:pt x="695" y="1613"/>
                  </a:lnTo>
                  <a:lnTo>
                    <a:pt x="687" y="1613"/>
                  </a:lnTo>
                  <a:lnTo>
                    <a:pt x="663" y="1613"/>
                  </a:lnTo>
                  <a:lnTo>
                    <a:pt x="631" y="1613"/>
                  </a:lnTo>
                  <a:lnTo>
                    <a:pt x="623" y="1605"/>
                  </a:lnTo>
                  <a:lnTo>
                    <a:pt x="599" y="1613"/>
                  </a:lnTo>
                  <a:lnTo>
                    <a:pt x="591" y="1605"/>
                  </a:lnTo>
                  <a:lnTo>
                    <a:pt x="567" y="1605"/>
                  </a:lnTo>
                  <a:lnTo>
                    <a:pt x="567" y="1581"/>
                  </a:lnTo>
                  <a:lnTo>
                    <a:pt x="559" y="1581"/>
                  </a:lnTo>
                  <a:lnTo>
                    <a:pt x="527" y="1573"/>
                  </a:lnTo>
                  <a:lnTo>
                    <a:pt x="511" y="1573"/>
                  </a:lnTo>
                  <a:lnTo>
                    <a:pt x="503" y="1557"/>
                  </a:lnTo>
                  <a:lnTo>
                    <a:pt x="479" y="1557"/>
                  </a:lnTo>
                  <a:lnTo>
                    <a:pt x="479" y="1549"/>
                  </a:lnTo>
                  <a:lnTo>
                    <a:pt x="431" y="1549"/>
                  </a:lnTo>
                  <a:lnTo>
                    <a:pt x="431" y="1533"/>
                  </a:lnTo>
                  <a:lnTo>
                    <a:pt x="431" y="1517"/>
                  </a:lnTo>
                  <a:lnTo>
                    <a:pt x="431" y="1517"/>
                  </a:lnTo>
                  <a:lnTo>
                    <a:pt x="415" y="1517"/>
                  </a:lnTo>
                  <a:lnTo>
                    <a:pt x="391" y="1485"/>
                  </a:lnTo>
                  <a:lnTo>
                    <a:pt x="391" y="1477"/>
                  </a:lnTo>
                  <a:lnTo>
                    <a:pt x="367" y="1477"/>
                  </a:lnTo>
                  <a:lnTo>
                    <a:pt x="367" y="1477"/>
                  </a:lnTo>
                  <a:lnTo>
                    <a:pt x="335" y="1477"/>
                  </a:lnTo>
                  <a:lnTo>
                    <a:pt x="327" y="1477"/>
                  </a:lnTo>
                  <a:lnTo>
                    <a:pt x="303" y="1477"/>
                  </a:lnTo>
                  <a:lnTo>
                    <a:pt x="303" y="1461"/>
                  </a:lnTo>
                  <a:lnTo>
                    <a:pt x="295" y="1445"/>
                  </a:lnTo>
                  <a:lnTo>
                    <a:pt x="271" y="1445"/>
                  </a:lnTo>
                  <a:lnTo>
                    <a:pt x="271" y="1429"/>
                  </a:lnTo>
                  <a:lnTo>
                    <a:pt x="255" y="1429"/>
                  </a:lnTo>
                  <a:lnTo>
                    <a:pt x="239" y="1421"/>
                  </a:lnTo>
                  <a:lnTo>
                    <a:pt x="207" y="1421"/>
                  </a:lnTo>
                  <a:lnTo>
                    <a:pt x="207" y="1397"/>
                  </a:lnTo>
                  <a:lnTo>
                    <a:pt x="199" y="1382"/>
                  </a:lnTo>
                  <a:lnTo>
                    <a:pt x="191" y="1350"/>
                  </a:lnTo>
                  <a:lnTo>
                    <a:pt x="191" y="1342"/>
                  </a:lnTo>
                  <a:lnTo>
                    <a:pt x="199" y="1342"/>
                  </a:lnTo>
                  <a:lnTo>
                    <a:pt x="207" y="1342"/>
                  </a:lnTo>
                  <a:lnTo>
                    <a:pt x="207" y="1318"/>
                  </a:lnTo>
                  <a:lnTo>
                    <a:pt x="207" y="1286"/>
                  </a:lnTo>
                  <a:lnTo>
                    <a:pt x="207" y="1254"/>
                  </a:lnTo>
                  <a:lnTo>
                    <a:pt x="199" y="1254"/>
                  </a:lnTo>
                  <a:lnTo>
                    <a:pt x="207" y="1222"/>
                  </a:lnTo>
                  <a:lnTo>
                    <a:pt x="239" y="1222"/>
                  </a:lnTo>
                  <a:lnTo>
                    <a:pt x="255" y="1222"/>
                  </a:lnTo>
                  <a:lnTo>
                    <a:pt x="271" y="1222"/>
                  </a:lnTo>
                  <a:lnTo>
                    <a:pt x="271" y="1206"/>
                  </a:lnTo>
                  <a:lnTo>
                    <a:pt x="271" y="1198"/>
                  </a:lnTo>
                  <a:lnTo>
                    <a:pt x="295" y="1190"/>
                  </a:lnTo>
                  <a:lnTo>
                    <a:pt x="295" y="1182"/>
                  </a:lnTo>
                  <a:lnTo>
                    <a:pt x="295" y="1158"/>
                  </a:lnTo>
                  <a:lnTo>
                    <a:pt x="271" y="1158"/>
                  </a:lnTo>
                  <a:lnTo>
                    <a:pt x="271" y="1142"/>
                  </a:lnTo>
                  <a:lnTo>
                    <a:pt x="255" y="1134"/>
                  </a:lnTo>
                  <a:lnTo>
                    <a:pt x="255" y="1110"/>
                  </a:lnTo>
                  <a:lnTo>
                    <a:pt x="239" y="1110"/>
                  </a:lnTo>
                  <a:lnTo>
                    <a:pt x="207" y="1110"/>
                  </a:lnTo>
                  <a:lnTo>
                    <a:pt x="199" y="1110"/>
                  </a:lnTo>
                  <a:lnTo>
                    <a:pt x="191" y="1110"/>
                  </a:lnTo>
                  <a:lnTo>
                    <a:pt x="175" y="1110"/>
                  </a:lnTo>
                  <a:lnTo>
                    <a:pt x="135" y="1134"/>
                  </a:lnTo>
                  <a:lnTo>
                    <a:pt x="135" y="1134"/>
                  </a:lnTo>
                  <a:lnTo>
                    <a:pt x="128" y="1142"/>
                  </a:lnTo>
                  <a:lnTo>
                    <a:pt x="96" y="1134"/>
                  </a:lnTo>
                  <a:lnTo>
                    <a:pt x="80" y="1134"/>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79" name="Freeform 55"/>
            <p:cNvSpPr>
              <a:spLocks/>
            </p:cNvSpPr>
            <p:nvPr/>
          </p:nvSpPr>
          <p:spPr bwMode="auto">
            <a:xfrm>
              <a:off x="672" y="1748"/>
              <a:ext cx="1702" cy="1525"/>
            </a:xfrm>
            <a:custGeom>
              <a:avLst/>
              <a:gdLst>
                <a:gd name="T0" fmla="*/ 1207 w 1702"/>
                <a:gd name="T1" fmla="*/ 631 h 1525"/>
                <a:gd name="T2" fmla="*/ 1270 w 1702"/>
                <a:gd name="T3" fmla="*/ 583 h 1525"/>
                <a:gd name="T4" fmla="*/ 1406 w 1702"/>
                <a:gd name="T5" fmla="*/ 623 h 1525"/>
                <a:gd name="T6" fmla="*/ 1390 w 1702"/>
                <a:gd name="T7" fmla="*/ 695 h 1525"/>
                <a:gd name="T8" fmla="*/ 1406 w 1702"/>
                <a:gd name="T9" fmla="*/ 751 h 1525"/>
                <a:gd name="T10" fmla="*/ 1494 w 1702"/>
                <a:gd name="T11" fmla="*/ 695 h 1525"/>
                <a:gd name="T12" fmla="*/ 1566 w 1702"/>
                <a:gd name="T13" fmla="*/ 631 h 1525"/>
                <a:gd name="T14" fmla="*/ 1606 w 1702"/>
                <a:gd name="T15" fmla="*/ 551 h 1525"/>
                <a:gd name="T16" fmla="*/ 1646 w 1702"/>
                <a:gd name="T17" fmla="*/ 495 h 1525"/>
                <a:gd name="T18" fmla="*/ 1462 w 1702"/>
                <a:gd name="T19" fmla="*/ 527 h 1525"/>
                <a:gd name="T20" fmla="*/ 1366 w 1702"/>
                <a:gd name="T21" fmla="*/ 551 h 1525"/>
                <a:gd name="T22" fmla="*/ 1231 w 1702"/>
                <a:gd name="T23" fmla="*/ 551 h 1525"/>
                <a:gd name="T24" fmla="*/ 1207 w 1702"/>
                <a:gd name="T25" fmla="*/ 471 h 1525"/>
                <a:gd name="T26" fmla="*/ 1175 w 1702"/>
                <a:gd name="T27" fmla="*/ 575 h 1525"/>
                <a:gd name="T28" fmla="*/ 1079 w 1702"/>
                <a:gd name="T29" fmla="*/ 551 h 1525"/>
                <a:gd name="T30" fmla="*/ 951 w 1702"/>
                <a:gd name="T31" fmla="*/ 511 h 1525"/>
                <a:gd name="T32" fmla="*/ 807 w 1702"/>
                <a:gd name="T33" fmla="*/ 463 h 1525"/>
                <a:gd name="T34" fmla="*/ 743 w 1702"/>
                <a:gd name="T35" fmla="*/ 415 h 1525"/>
                <a:gd name="T36" fmla="*/ 719 w 1702"/>
                <a:gd name="T37" fmla="*/ 287 h 1525"/>
                <a:gd name="T38" fmla="*/ 695 w 1702"/>
                <a:gd name="T39" fmla="*/ 208 h 1525"/>
                <a:gd name="T40" fmla="*/ 663 w 1702"/>
                <a:gd name="T41" fmla="*/ 80 h 1525"/>
                <a:gd name="T42" fmla="*/ 560 w 1702"/>
                <a:gd name="T43" fmla="*/ 0 h 1525"/>
                <a:gd name="T44" fmla="*/ 432 w 1702"/>
                <a:gd name="T45" fmla="*/ 48 h 1525"/>
                <a:gd name="T46" fmla="*/ 416 w 1702"/>
                <a:gd name="T47" fmla="*/ 136 h 1525"/>
                <a:gd name="T48" fmla="*/ 480 w 1702"/>
                <a:gd name="T49" fmla="*/ 184 h 1525"/>
                <a:gd name="T50" fmla="*/ 472 w 1702"/>
                <a:gd name="T51" fmla="*/ 240 h 1525"/>
                <a:gd name="T52" fmla="*/ 416 w 1702"/>
                <a:gd name="T53" fmla="*/ 287 h 1525"/>
                <a:gd name="T54" fmla="*/ 336 w 1702"/>
                <a:gd name="T55" fmla="*/ 351 h 1525"/>
                <a:gd name="T56" fmla="*/ 256 w 1702"/>
                <a:gd name="T57" fmla="*/ 415 h 1525"/>
                <a:gd name="T58" fmla="*/ 160 w 1702"/>
                <a:gd name="T59" fmla="*/ 415 h 1525"/>
                <a:gd name="T60" fmla="*/ 144 w 1702"/>
                <a:gd name="T61" fmla="*/ 495 h 1525"/>
                <a:gd name="T62" fmla="*/ 200 w 1702"/>
                <a:gd name="T63" fmla="*/ 583 h 1525"/>
                <a:gd name="T64" fmla="*/ 80 w 1702"/>
                <a:gd name="T65" fmla="*/ 583 h 1525"/>
                <a:gd name="T66" fmla="*/ 16 w 1702"/>
                <a:gd name="T67" fmla="*/ 623 h 1525"/>
                <a:gd name="T68" fmla="*/ 104 w 1702"/>
                <a:gd name="T69" fmla="*/ 671 h 1525"/>
                <a:gd name="T70" fmla="*/ 80 w 1702"/>
                <a:gd name="T71" fmla="*/ 687 h 1525"/>
                <a:gd name="T72" fmla="*/ 104 w 1702"/>
                <a:gd name="T73" fmla="*/ 782 h 1525"/>
                <a:gd name="T74" fmla="*/ 240 w 1702"/>
                <a:gd name="T75" fmla="*/ 767 h 1525"/>
                <a:gd name="T76" fmla="*/ 280 w 1702"/>
                <a:gd name="T77" fmla="*/ 727 h 1525"/>
                <a:gd name="T78" fmla="*/ 256 w 1702"/>
                <a:gd name="T79" fmla="*/ 782 h 1525"/>
                <a:gd name="T80" fmla="*/ 240 w 1702"/>
                <a:gd name="T81" fmla="*/ 878 h 1525"/>
                <a:gd name="T82" fmla="*/ 240 w 1702"/>
                <a:gd name="T83" fmla="*/ 958 h 1525"/>
                <a:gd name="T84" fmla="*/ 280 w 1702"/>
                <a:gd name="T85" fmla="*/ 1110 h 1525"/>
                <a:gd name="T86" fmla="*/ 328 w 1702"/>
                <a:gd name="T87" fmla="*/ 1238 h 1525"/>
                <a:gd name="T88" fmla="*/ 400 w 1702"/>
                <a:gd name="T89" fmla="*/ 1453 h 1525"/>
                <a:gd name="T90" fmla="*/ 472 w 1702"/>
                <a:gd name="T91" fmla="*/ 1525 h 1525"/>
                <a:gd name="T92" fmla="*/ 576 w 1702"/>
                <a:gd name="T93" fmla="*/ 1477 h 1525"/>
                <a:gd name="T94" fmla="*/ 631 w 1702"/>
                <a:gd name="T95" fmla="*/ 1413 h 1525"/>
                <a:gd name="T96" fmla="*/ 663 w 1702"/>
                <a:gd name="T97" fmla="*/ 1317 h 1525"/>
                <a:gd name="T98" fmla="*/ 679 w 1702"/>
                <a:gd name="T99" fmla="*/ 1254 h 1525"/>
                <a:gd name="T100" fmla="*/ 671 w 1702"/>
                <a:gd name="T101" fmla="*/ 1150 h 1525"/>
                <a:gd name="T102" fmla="*/ 743 w 1702"/>
                <a:gd name="T103" fmla="*/ 1134 h 1525"/>
                <a:gd name="T104" fmla="*/ 823 w 1702"/>
                <a:gd name="T105" fmla="*/ 1062 h 1525"/>
                <a:gd name="T106" fmla="*/ 911 w 1702"/>
                <a:gd name="T107" fmla="*/ 1014 h 1525"/>
                <a:gd name="T108" fmla="*/ 983 w 1702"/>
                <a:gd name="T109" fmla="*/ 950 h 1525"/>
                <a:gd name="T110" fmla="*/ 1095 w 1702"/>
                <a:gd name="T111" fmla="*/ 902 h 1525"/>
                <a:gd name="T112" fmla="*/ 1135 w 1702"/>
                <a:gd name="T113" fmla="*/ 838 h 1525"/>
                <a:gd name="T114" fmla="*/ 1191 w 1702"/>
                <a:gd name="T115" fmla="*/ 838 h 1525"/>
                <a:gd name="T116" fmla="*/ 1231 w 1702"/>
                <a:gd name="T117" fmla="*/ 782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2" h="1525">
                  <a:moveTo>
                    <a:pt x="1223" y="719"/>
                  </a:moveTo>
                  <a:lnTo>
                    <a:pt x="1223" y="711"/>
                  </a:lnTo>
                  <a:lnTo>
                    <a:pt x="1223" y="687"/>
                  </a:lnTo>
                  <a:lnTo>
                    <a:pt x="1207" y="679"/>
                  </a:lnTo>
                  <a:lnTo>
                    <a:pt x="1191" y="671"/>
                  </a:lnTo>
                  <a:lnTo>
                    <a:pt x="1191" y="647"/>
                  </a:lnTo>
                  <a:lnTo>
                    <a:pt x="1207" y="631"/>
                  </a:lnTo>
                  <a:lnTo>
                    <a:pt x="1231" y="631"/>
                  </a:lnTo>
                  <a:lnTo>
                    <a:pt x="1223" y="623"/>
                  </a:lnTo>
                  <a:lnTo>
                    <a:pt x="1191" y="607"/>
                  </a:lnTo>
                  <a:lnTo>
                    <a:pt x="1207" y="575"/>
                  </a:lnTo>
                  <a:lnTo>
                    <a:pt x="1231" y="575"/>
                  </a:lnTo>
                  <a:lnTo>
                    <a:pt x="1270" y="591"/>
                  </a:lnTo>
                  <a:lnTo>
                    <a:pt x="1270" y="583"/>
                  </a:lnTo>
                  <a:lnTo>
                    <a:pt x="1286" y="591"/>
                  </a:lnTo>
                  <a:lnTo>
                    <a:pt x="1286" y="623"/>
                  </a:lnTo>
                  <a:lnTo>
                    <a:pt x="1302" y="631"/>
                  </a:lnTo>
                  <a:lnTo>
                    <a:pt x="1334" y="631"/>
                  </a:lnTo>
                  <a:lnTo>
                    <a:pt x="1366" y="631"/>
                  </a:lnTo>
                  <a:lnTo>
                    <a:pt x="1374" y="623"/>
                  </a:lnTo>
                  <a:lnTo>
                    <a:pt x="1406" y="623"/>
                  </a:lnTo>
                  <a:lnTo>
                    <a:pt x="1430" y="631"/>
                  </a:lnTo>
                  <a:lnTo>
                    <a:pt x="1430" y="647"/>
                  </a:lnTo>
                  <a:lnTo>
                    <a:pt x="1430" y="671"/>
                  </a:lnTo>
                  <a:lnTo>
                    <a:pt x="1430" y="679"/>
                  </a:lnTo>
                  <a:lnTo>
                    <a:pt x="1430" y="687"/>
                  </a:lnTo>
                  <a:lnTo>
                    <a:pt x="1406" y="679"/>
                  </a:lnTo>
                  <a:lnTo>
                    <a:pt x="1390" y="695"/>
                  </a:lnTo>
                  <a:lnTo>
                    <a:pt x="1374" y="711"/>
                  </a:lnTo>
                  <a:lnTo>
                    <a:pt x="1366" y="711"/>
                  </a:lnTo>
                  <a:lnTo>
                    <a:pt x="1366" y="719"/>
                  </a:lnTo>
                  <a:lnTo>
                    <a:pt x="1366" y="727"/>
                  </a:lnTo>
                  <a:lnTo>
                    <a:pt x="1374" y="751"/>
                  </a:lnTo>
                  <a:lnTo>
                    <a:pt x="1390" y="751"/>
                  </a:lnTo>
                  <a:lnTo>
                    <a:pt x="1406" y="751"/>
                  </a:lnTo>
                  <a:lnTo>
                    <a:pt x="1406" y="719"/>
                  </a:lnTo>
                  <a:lnTo>
                    <a:pt x="1430" y="719"/>
                  </a:lnTo>
                  <a:lnTo>
                    <a:pt x="1462" y="806"/>
                  </a:lnTo>
                  <a:lnTo>
                    <a:pt x="1486" y="806"/>
                  </a:lnTo>
                  <a:lnTo>
                    <a:pt x="1486" y="751"/>
                  </a:lnTo>
                  <a:lnTo>
                    <a:pt x="1494" y="751"/>
                  </a:lnTo>
                  <a:lnTo>
                    <a:pt x="1494" y="695"/>
                  </a:lnTo>
                  <a:lnTo>
                    <a:pt x="1510" y="695"/>
                  </a:lnTo>
                  <a:lnTo>
                    <a:pt x="1526" y="711"/>
                  </a:lnTo>
                  <a:lnTo>
                    <a:pt x="1542" y="695"/>
                  </a:lnTo>
                  <a:lnTo>
                    <a:pt x="1558" y="679"/>
                  </a:lnTo>
                  <a:lnTo>
                    <a:pt x="1566" y="671"/>
                  </a:lnTo>
                  <a:lnTo>
                    <a:pt x="1566" y="647"/>
                  </a:lnTo>
                  <a:lnTo>
                    <a:pt x="1566" y="631"/>
                  </a:lnTo>
                  <a:lnTo>
                    <a:pt x="1566" y="623"/>
                  </a:lnTo>
                  <a:lnTo>
                    <a:pt x="1566" y="623"/>
                  </a:lnTo>
                  <a:lnTo>
                    <a:pt x="1566" y="607"/>
                  </a:lnTo>
                  <a:lnTo>
                    <a:pt x="1598" y="583"/>
                  </a:lnTo>
                  <a:lnTo>
                    <a:pt x="1566" y="575"/>
                  </a:lnTo>
                  <a:lnTo>
                    <a:pt x="1598" y="559"/>
                  </a:lnTo>
                  <a:lnTo>
                    <a:pt x="1606" y="551"/>
                  </a:lnTo>
                  <a:lnTo>
                    <a:pt x="1638" y="527"/>
                  </a:lnTo>
                  <a:lnTo>
                    <a:pt x="1654" y="519"/>
                  </a:lnTo>
                  <a:lnTo>
                    <a:pt x="1662" y="519"/>
                  </a:lnTo>
                  <a:lnTo>
                    <a:pt x="1702" y="519"/>
                  </a:lnTo>
                  <a:lnTo>
                    <a:pt x="1694" y="495"/>
                  </a:lnTo>
                  <a:lnTo>
                    <a:pt x="1654" y="495"/>
                  </a:lnTo>
                  <a:lnTo>
                    <a:pt x="1646" y="495"/>
                  </a:lnTo>
                  <a:lnTo>
                    <a:pt x="1622" y="471"/>
                  </a:lnTo>
                  <a:lnTo>
                    <a:pt x="1606" y="495"/>
                  </a:lnTo>
                  <a:lnTo>
                    <a:pt x="1566" y="511"/>
                  </a:lnTo>
                  <a:lnTo>
                    <a:pt x="1566" y="519"/>
                  </a:lnTo>
                  <a:lnTo>
                    <a:pt x="1542" y="527"/>
                  </a:lnTo>
                  <a:lnTo>
                    <a:pt x="1510" y="527"/>
                  </a:lnTo>
                  <a:lnTo>
                    <a:pt x="1462" y="527"/>
                  </a:lnTo>
                  <a:lnTo>
                    <a:pt x="1446" y="527"/>
                  </a:lnTo>
                  <a:lnTo>
                    <a:pt x="1430" y="551"/>
                  </a:lnTo>
                  <a:lnTo>
                    <a:pt x="1430" y="551"/>
                  </a:lnTo>
                  <a:lnTo>
                    <a:pt x="1406" y="551"/>
                  </a:lnTo>
                  <a:lnTo>
                    <a:pt x="1390" y="551"/>
                  </a:lnTo>
                  <a:lnTo>
                    <a:pt x="1374" y="551"/>
                  </a:lnTo>
                  <a:lnTo>
                    <a:pt x="1366" y="551"/>
                  </a:lnTo>
                  <a:lnTo>
                    <a:pt x="1334" y="559"/>
                  </a:lnTo>
                  <a:lnTo>
                    <a:pt x="1334" y="551"/>
                  </a:lnTo>
                  <a:lnTo>
                    <a:pt x="1302" y="551"/>
                  </a:lnTo>
                  <a:lnTo>
                    <a:pt x="1302" y="551"/>
                  </a:lnTo>
                  <a:lnTo>
                    <a:pt x="1286" y="559"/>
                  </a:lnTo>
                  <a:lnTo>
                    <a:pt x="1270" y="551"/>
                  </a:lnTo>
                  <a:lnTo>
                    <a:pt x="1231" y="551"/>
                  </a:lnTo>
                  <a:lnTo>
                    <a:pt x="1231" y="527"/>
                  </a:lnTo>
                  <a:lnTo>
                    <a:pt x="1223" y="527"/>
                  </a:lnTo>
                  <a:lnTo>
                    <a:pt x="1223" y="519"/>
                  </a:lnTo>
                  <a:lnTo>
                    <a:pt x="1231" y="511"/>
                  </a:lnTo>
                  <a:lnTo>
                    <a:pt x="1231" y="495"/>
                  </a:lnTo>
                  <a:lnTo>
                    <a:pt x="1223" y="471"/>
                  </a:lnTo>
                  <a:lnTo>
                    <a:pt x="1207" y="471"/>
                  </a:lnTo>
                  <a:lnTo>
                    <a:pt x="1191" y="471"/>
                  </a:lnTo>
                  <a:lnTo>
                    <a:pt x="1175" y="471"/>
                  </a:lnTo>
                  <a:lnTo>
                    <a:pt x="1191" y="519"/>
                  </a:lnTo>
                  <a:lnTo>
                    <a:pt x="1175" y="527"/>
                  </a:lnTo>
                  <a:lnTo>
                    <a:pt x="1191" y="551"/>
                  </a:lnTo>
                  <a:lnTo>
                    <a:pt x="1191" y="559"/>
                  </a:lnTo>
                  <a:lnTo>
                    <a:pt x="1175" y="575"/>
                  </a:lnTo>
                  <a:lnTo>
                    <a:pt x="1175" y="575"/>
                  </a:lnTo>
                  <a:lnTo>
                    <a:pt x="1143" y="575"/>
                  </a:lnTo>
                  <a:lnTo>
                    <a:pt x="1135" y="575"/>
                  </a:lnTo>
                  <a:lnTo>
                    <a:pt x="1111" y="575"/>
                  </a:lnTo>
                  <a:lnTo>
                    <a:pt x="1103" y="559"/>
                  </a:lnTo>
                  <a:lnTo>
                    <a:pt x="1095" y="551"/>
                  </a:lnTo>
                  <a:lnTo>
                    <a:pt x="1079" y="551"/>
                  </a:lnTo>
                  <a:lnTo>
                    <a:pt x="1055" y="559"/>
                  </a:lnTo>
                  <a:lnTo>
                    <a:pt x="1039" y="527"/>
                  </a:lnTo>
                  <a:lnTo>
                    <a:pt x="1031" y="551"/>
                  </a:lnTo>
                  <a:lnTo>
                    <a:pt x="991" y="527"/>
                  </a:lnTo>
                  <a:lnTo>
                    <a:pt x="991" y="519"/>
                  </a:lnTo>
                  <a:lnTo>
                    <a:pt x="983" y="519"/>
                  </a:lnTo>
                  <a:lnTo>
                    <a:pt x="951" y="511"/>
                  </a:lnTo>
                  <a:lnTo>
                    <a:pt x="943" y="511"/>
                  </a:lnTo>
                  <a:lnTo>
                    <a:pt x="943" y="519"/>
                  </a:lnTo>
                  <a:lnTo>
                    <a:pt x="911" y="511"/>
                  </a:lnTo>
                  <a:lnTo>
                    <a:pt x="895" y="511"/>
                  </a:lnTo>
                  <a:lnTo>
                    <a:pt x="847" y="471"/>
                  </a:lnTo>
                  <a:lnTo>
                    <a:pt x="823" y="463"/>
                  </a:lnTo>
                  <a:lnTo>
                    <a:pt x="807" y="463"/>
                  </a:lnTo>
                  <a:lnTo>
                    <a:pt x="807" y="463"/>
                  </a:lnTo>
                  <a:lnTo>
                    <a:pt x="791" y="447"/>
                  </a:lnTo>
                  <a:lnTo>
                    <a:pt x="791" y="431"/>
                  </a:lnTo>
                  <a:lnTo>
                    <a:pt x="775" y="431"/>
                  </a:lnTo>
                  <a:lnTo>
                    <a:pt x="759" y="423"/>
                  </a:lnTo>
                  <a:lnTo>
                    <a:pt x="751" y="415"/>
                  </a:lnTo>
                  <a:lnTo>
                    <a:pt x="743" y="415"/>
                  </a:lnTo>
                  <a:lnTo>
                    <a:pt x="759" y="367"/>
                  </a:lnTo>
                  <a:lnTo>
                    <a:pt x="791" y="335"/>
                  </a:lnTo>
                  <a:lnTo>
                    <a:pt x="775" y="327"/>
                  </a:lnTo>
                  <a:lnTo>
                    <a:pt x="759" y="295"/>
                  </a:lnTo>
                  <a:lnTo>
                    <a:pt x="751" y="287"/>
                  </a:lnTo>
                  <a:lnTo>
                    <a:pt x="743" y="287"/>
                  </a:lnTo>
                  <a:lnTo>
                    <a:pt x="719" y="287"/>
                  </a:lnTo>
                  <a:lnTo>
                    <a:pt x="695" y="287"/>
                  </a:lnTo>
                  <a:lnTo>
                    <a:pt x="695" y="272"/>
                  </a:lnTo>
                  <a:lnTo>
                    <a:pt x="679" y="248"/>
                  </a:lnTo>
                  <a:lnTo>
                    <a:pt x="671" y="224"/>
                  </a:lnTo>
                  <a:lnTo>
                    <a:pt x="671" y="208"/>
                  </a:lnTo>
                  <a:lnTo>
                    <a:pt x="679" y="208"/>
                  </a:lnTo>
                  <a:lnTo>
                    <a:pt x="695" y="208"/>
                  </a:lnTo>
                  <a:lnTo>
                    <a:pt x="695" y="192"/>
                  </a:lnTo>
                  <a:lnTo>
                    <a:pt x="695" y="160"/>
                  </a:lnTo>
                  <a:lnTo>
                    <a:pt x="695" y="136"/>
                  </a:lnTo>
                  <a:lnTo>
                    <a:pt x="679" y="112"/>
                  </a:lnTo>
                  <a:lnTo>
                    <a:pt x="695" y="96"/>
                  </a:lnTo>
                  <a:lnTo>
                    <a:pt x="679" y="96"/>
                  </a:lnTo>
                  <a:lnTo>
                    <a:pt x="663" y="80"/>
                  </a:lnTo>
                  <a:lnTo>
                    <a:pt x="615" y="64"/>
                  </a:lnTo>
                  <a:lnTo>
                    <a:pt x="592" y="56"/>
                  </a:lnTo>
                  <a:lnTo>
                    <a:pt x="592" y="48"/>
                  </a:lnTo>
                  <a:lnTo>
                    <a:pt x="600" y="48"/>
                  </a:lnTo>
                  <a:lnTo>
                    <a:pt x="600" y="8"/>
                  </a:lnTo>
                  <a:lnTo>
                    <a:pt x="568" y="0"/>
                  </a:lnTo>
                  <a:lnTo>
                    <a:pt x="560" y="0"/>
                  </a:lnTo>
                  <a:lnTo>
                    <a:pt x="560" y="8"/>
                  </a:lnTo>
                  <a:lnTo>
                    <a:pt x="528" y="48"/>
                  </a:lnTo>
                  <a:lnTo>
                    <a:pt x="528" y="48"/>
                  </a:lnTo>
                  <a:lnTo>
                    <a:pt x="512" y="48"/>
                  </a:lnTo>
                  <a:lnTo>
                    <a:pt x="480" y="48"/>
                  </a:lnTo>
                  <a:lnTo>
                    <a:pt x="472" y="48"/>
                  </a:lnTo>
                  <a:lnTo>
                    <a:pt x="432" y="48"/>
                  </a:lnTo>
                  <a:lnTo>
                    <a:pt x="432" y="48"/>
                  </a:lnTo>
                  <a:lnTo>
                    <a:pt x="432" y="56"/>
                  </a:lnTo>
                  <a:lnTo>
                    <a:pt x="432" y="64"/>
                  </a:lnTo>
                  <a:lnTo>
                    <a:pt x="472" y="80"/>
                  </a:lnTo>
                  <a:lnTo>
                    <a:pt x="472" y="96"/>
                  </a:lnTo>
                  <a:lnTo>
                    <a:pt x="432" y="112"/>
                  </a:lnTo>
                  <a:lnTo>
                    <a:pt x="416" y="136"/>
                  </a:lnTo>
                  <a:lnTo>
                    <a:pt x="416" y="136"/>
                  </a:lnTo>
                  <a:lnTo>
                    <a:pt x="432" y="152"/>
                  </a:lnTo>
                  <a:lnTo>
                    <a:pt x="432" y="160"/>
                  </a:lnTo>
                  <a:lnTo>
                    <a:pt x="472" y="160"/>
                  </a:lnTo>
                  <a:lnTo>
                    <a:pt x="472" y="160"/>
                  </a:lnTo>
                  <a:lnTo>
                    <a:pt x="480" y="176"/>
                  </a:lnTo>
                  <a:lnTo>
                    <a:pt x="480" y="184"/>
                  </a:lnTo>
                  <a:lnTo>
                    <a:pt x="496" y="192"/>
                  </a:lnTo>
                  <a:lnTo>
                    <a:pt x="496" y="208"/>
                  </a:lnTo>
                  <a:lnTo>
                    <a:pt x="496" y="224"/>
                  </a:lnTo>
                  <a:lnTo>
                    <a:pt x="480" y="208"/>
                  </a:lnTo>
                  <a:lnTo>
                    <a:pt x="472" y="208"/>
                  </a:lnTo>
                  <a:lnTo>
                    <a:pt x="472" y="224"/>
                  </a:lnTo>
                  <a:lnTo>
                    <a:pt x="472" y="240"/>
                  </a:lnTo>
                  <a:lnTo>
                    <a:pt x="432" y="240"/>
                  </a:lnTo>
                  <a:lnTo>
                    <a:pt x="432" y="248"/>
                  </a:lnTo>
                  <a:lnTo>
                    <a:pt x="472" y="248"/>
                  </a:lnTo>
                  <a:lnTo>
                    <a:pt x="472" y="272"/>
                  </a:lnTo>
                  <a:lnTo>
                    <a:pt x="432" y="272"/>
                  </a:lnTo>
                  <a:lnTo>
                    <a:pt x="416" y="272"/>
                  </a:lnTo>
                  <a:lnTo>
                    <a:pt x="416" y="287"/>
                  </a:lnTo>
                  <a:lnTo>
                    <a:pt x="400" y="287"/>
                  </a:lnTo>
                  <a:lnTo>
                    <a:pt x="400" y="295"/>
                  </a:lnTo>
                  <a:lnTo>
                    <a:pt x="400" y="295"/>
                  </a:lnTo>
                  <a:lnTo>
                    <a:pt x="376" y="295"/>
                  </a:lnTo>
                  <a:lnTo>
                    <a:pt x="376" y="327"/>
                  </a:lnTo>
                  <a:lnTo>
                    <a:pt x="336" y="343"/>
                  </a:lnTo>
                  <a:lnTo>
                    <a:pt x="336" y="351"/>
                  </a:lnTo>
                  <a:lnTo>
                    <a:pt x="336" y="367"/>
                  </a:lnTo>
                  <a:lnTo>
                    <a:pt x="328" y="367"/>
                  </a:lnTo>
                  <a:lnTo>
                    <a:pt x="312" y="367"/>
                  </a:lnTo>
                  <a:lnTo>
                    <a:pt x="304" y="375"/>
                  </a:lnTo>
                  <a:lnTo>
                    <a:pt x="304" y="399"/>
                  </a:lnTo>
                  <a:lnTo>
                    <a:pt x="280" y="399"/>
                  </a:lnTo>
                  <a:lnTo>
                    <a:pt x="256" y="415"/>
                  </a:lnTo>
                  <a:lnTo>
                    <a:pt x="240" y="415"/>
                  </a:lnTo>
                  <a:lnTo>
                    <a:pt x="216" y="415"/>
                  </a:lnTo>
                  <a:lnTo>
                    <a:pt x="208" y="415"/>
                  </a:lnTo>
                  <a:lnTo>
                    <a:pt x="208" y="399"/>
                  </a:lnTo>
                  <a:lnTo>
                    <a:pt x="200" y="399"/>
                  </a:lnTo>
                  <a:lnTo>
                    <a:pt x="176" y="399"/>
                  </a:lnTo>
                  <a:lnTo>
                    <a:pt x="160" y="415"/>
                  </a:lnTo>
                  <a:lnTo>
                    <a:pt x="144" y="423"/>
                  </a:lnTo>
                  <a:lnTo>
                    <a:pt x="144" y="423"/>
                  </a:lnTo>
                  <a:lnTo>
                    <a:pt x="136" y="447"/>
                  </a:lnTo>
                  <a:lnTo>
                    <a:pt x="144" y="463"/>
                  </a:lnTo>
                  <a:lnTo>
                    <a:pt x="144" y="463"/>
                  </a:lnTo>
                  <a:lnTo>
                    <a:pt x="144" y="471"/>
                  </a:lnTo>
                  <a:lnTo>
                    <a:pt x="144" y="495"/>
                  </a:lnTo>
                  <a:lnTo>
                    <a:pt x="144" y="519"/>
                  </a:lnTo>
                  <a:lnTo>
                    <a:pt x="144" y="527"/>
                  </a:lnTo>
                  <a:lnTo>
                    <a:pt x="160" y="527"/>
                  </a:lnTo>
                  <a:lnTo>
                    <a:pt x="176" y="527"/>
                  </a:lnTo>
                  <a:lnTo>
                    <a:pt x="176" y="527"/>
                  </a:lnTo>
                  <a:lnTo>
                    <a:pt x="200" y="559"/>
                  </a:lnTo>
                  <a:lnTo>
                    <a:pt x="200" y="583"/>
                  </a:lnTo>
                  <a:lnTo>
                    <a:pt x="200" y="591"/>
                  </a:lnTo>
                  <a:lnTo>
                    <a:pt x="160" y="607"/>
                  </a:lnTo>
                  <a:lnTo>
                    <a:pt x="144" y="607"/>
                  </a:lnTo>
                  <a:lnTo>
                    <a:pt x="144" y="591"/>
                  </a:lnTo>
                  <a:lnTo>
                    <a:pt x="136" y="591"/>
                  </a:lnTo>
                  <a:lnTo>
                    <a:pt x="112" y="591"/>
                  </a:lnTo>
                  <a:lnTo>
                    <a:pt x="80" y="583"/>
                  </a:lnTo>
                  <a:lnTo>
                    <a:pt x="64" y="575"/>
                  </a:lnTo>
                  <a:lnTo>
                    <a:pt x="48" y="583"/>
                  </a:lnTo>
                  <a:lnTo>
                    <a:pt x="40" y="591"/>
                  </a:lnTo>
                  <a:lnTo>
                    <a:pt x="0" y="607"/>
                  </a:lnTo>
                  <a:lnTo>
                    <a:pt x="16" y="607"/>
                  </a:lnTo>
                  <a:lnTo>
                    <a:pt x="40" y="607"/>
                  </a:lnTo>
                  <a:lnTo>
                    <a:pt x="16" y="623"/>
                  </a:lnTo>
                  <a:lnTo>
                    <a:pt x="16" y="623"/>
                  </a:lnTo>
                  <a:lnTo>
                    <a:pt x="40" y="631"/>
                  </a:lnTo>
                  <a:lnTo>
                    <a:pt x="48" y="647"/>
                  </a:lnTo>
                  <a:lnTo>
                    <a:pt x="64" y="647"/>
                  </a:lnTo>
                  <a:lnTo>
                    <a:pt x="64" y="671"/>
                  </a:lnTo>
                  <a:lnTo>
                    <a:pt x="80" y="671"/>
                  </a:lnTo>
                  <a:lnTo>
                    <a:pt x="104" y="671"/>
                  </a:lnTo>
                  <a:lnTo>
                    <a:pt x="112" y="671"/>
                  </a:lnTo>
                  <a:lnTo>
                    <a:pt x="136" y="671"/>
                  </a:lnTo>
                  <a:lnTo>
                    <a:pt x="144" y="679"/>
                  </a:lnTo>
                  <a:lnTo>
                    <a:pt x="144" y="687"/>
                  </a:lnTo>
                  <a:lnTo>
                    <a:pt x="112" y="687"/>
                  </a:lnTo>
                  <a:lnTo>
                    <a:pt x="104" y="687"/>
                  </a:lnTo>
                  <a:lnTo>
                    <a:pt x="80" y="687"/>
                  </a:lnTo>
                  <a:lnTo>
                    <a:pt x="64" y="687"/>
                  </a:lnTo>
                  <a:lnTo>
                    <a:pt x="48" y="687"/>
                  </a:lnTo>
                  <a:lnTo>
                    <a:pt x="40" y="687"/>
                  </a:lnTo>
                  <a:lnTo>
                    <a:pt x="48" y="711"/>
                  </a:lnTo>
                  <a:lnTo>
                    <a:pt x="64" y="751"/>
                  </a:lnTo>
                  <a:lnTo>
                    <a:pt x="104" y="767"/>
                  </a:lnTo>
                  <a:lnTo>
                    <a:pt x="104" y="782"/>
                  </a:lnTo>
                  <a:lnTo>
                    <a:pt x="112" y="782"/>
                  </a:lnTo>
                  <a:lnTo>
                    <a:pt x="136" y="798"/>
                  </a:lnTo>
                  <a:lnTo>
                    <a:pt x="144" y="798"/>
                  </a:lnTo>
                  <a:lnTo>
                    <a:pt x="176" y="782"/>
                  </a:lnTo>
                  <a:lnTo>
                    <a:pt x="208" y="782"/>
                  </a:lnTo>
                  <a:lnTo>
                    <a:pt x="216" y="782"/>
                  </a:lnTo>
                  <a:lnTo>
                    <a:pt x="240" y="767"/>
                  </a:lnTo>
                  <a:lnTo>
                    <a:pt x="240" y="751"/>
                  </a:lnTo>
                  <a:lnTo>
                    <a:pt x="240" y="727"/>
                  </a:lnTo>
                  <a:lnTo>
                    <a:pt x="240" y="719"/>
                  </a:lnTo>
                  <a:lnTo>
                    <a:pt x="240" y="719"/>
                  </a:lnTo>
                  <a:lnTo>
                    <a:pt x="280" y="719"/>
                  </a:lnTo>
                  <a:lnTo>
                    <a:pt x="280" y="719"/>
                  </a:lnTo>
                  <a:lnTo>
                    <a:pt x="280" y="727"/>
                  </a:lnTo>
                  <a:lnTo>
                    <a:pt x="256" y="751"/>
                  </a:lnTo>
                  <a:lnTo>
                    <a:pt x="240" y="751"/>
                  </a:lnTo>
                  <a:lnTo>
                    <a:pt x="256" y="751"/>
                  </a:lnTo>
                  <a:lnTo>
                    <a:pt x="256" y="767"/>
                  </a:lnTo>
                  <a:lnTo>
                    <a:pt x="256" y="782"/>
                  </a:lnTo>
                  <a:lnTo>
                    <a:pt x="240" y="782"/>
                  </a:lnTo>
                  <a:lnTo>
                    <a:pt x="256" y="782"/>
                  </a:lnTo>
                  <a:lnTo>
                    <a:pt x="256" y="798"/>
                  </a:lnTo>
                  <a:lnTo>
                    <a:pt x="280" y="806"/>
                  </a:lnTo>
                  <a:lnTo>
                    <a:pt x="280" y="822"/>
                  </a:lnTo>
                  <a:lnTo>
                    <a:pt x="240" y="846"/>
                  </a:lnTo>
                  <a:lnTo>
                    <a:pt x="240" y="854"/>
                  </a:lnTo>
                  <a:lnTo>
                    <a:pt x="240" y="870"/>
                  </a:lnTo>
                  <a:lnTo>
                    <a:pt x="240" y="878"/>
                  </a:lnTo>
                  <a:lnTo>
                    <a:pt x="240" y="902"/>
                  </a:lnTo>
                  <a:lnTo>
                    <a:pt x="240" y="902"/>
                  </a:lnTo>
                  <a:lnTo>
                    <a:pt x="256" y="902"/>
                  </a:lnTo>
                  <a:lnTo>
                    <a:pt x="240" y="902"/>
                  </a:lnTo>
                  <a:lnTo>
                    <a:pt x="240" y="942"/>
                  </a:lnTo>
                  <a:lnTo>
                    <a:pt x="240" y="942"/>
                  </a:lnTo>
                  <a:lnTo>
                    <a:pt x="240" y="958"/>
                  </a:lnTo>
                  <a:lnTo>
                    <a:pt x="240" y="974"/>
                  </a:lnTo>
                  <a:lnTo>
                    <a:pt x="240" y="998"/>
                  </a:lnTo>
                  <a:lnTo>
                    <a:pt x="256" y="1030"/>
                  </a:lnTo>
                  <a:lnTo>
                    <a:pt x="256" y="1054"/>
                  </a:lnTo>
                  <a:lnTo>
                    <a:pt x="256" y="1062"/>
                  </a:lnTo>
                  <a:lnTo>
                    <a:pt x="280" y="1102"/>
                  </a:lnTo>
                  <a:lnTo>
                    <a:pt x="280" y="1110"/>
                  </a:lnTo>
                  <a:lnTo>
                    <a:pt x="280" y="1118"/>
                  </a:lnTo>
                  <a:lnTo>
                    <a:pt x="280" y="1134"/>
                  </a:lnTo>
                  <a:lnTo>
                    <a:pt x="304" y="1142"/>
                  </a:lnTo>
                  <a:lnTo>
                    <a:pt x="304" y="1158"/>
                  </a:lnTo>
                  <a:lnTo>
                    <a:pt x="312" y="1198"/>
                  </a:lnTo>
                  <a:lnTo>
                    <a:pt x="312" y="1230"/>
                  </a:lnTo>
                  <a:lnTo>
                    <a:pt x="328" y="1238"/>
                  </a:lnTo>
                  <a:lnTo>
                    <a:pt x="328" y="1285"/>
                  </a:lnTo>
                  <a:lnTo>
                    <a:pt x="336" y="1309"/>
                  </a:lnTo>
                  <a:lnTo>
                    <a:pt x="376" y="1317"/>
                  </a:lnTo>
                  <a:lnTo>
                    <a:pt x="384" y="1341"/>
                  </a:lnTo>
                  <a:lnTo>
                    <a:pt x="384" y="1373"/>
                  </a:lnTo>
                  <a:lnTo>
                    <a:pt x="400" y="1397"/>
                  </a:lnTo>
                  <a:lnTo>
                    <a:pt x="400" y="1453"/>
                  </a:lnTo>
                  <a:lnTo>
                    <a:pt x="400" y="1469"/>
                  </a:lnTo>
                  <a:lnTo>
                    <a:pt x="400" y="1485"/>
                  </a:lnTo>
                  <a:lnTo>
                    <a:pt x="416" y="1485"/>
                  </a:lnTo>
                  <a:lnTo>
                    <a:pt x="432" y="1485"/>
                  </a:lnTo>
                  <a:lnTo>
                    <a:pt x="432" y="1509"/>
                  </a:lnTo>
                  <a:lnTo>
                    <a:pt x="472" y="1517"/>
                  </a:lnTo>
                  <a:lnTo>
                    <a:pt x="472" y="1525"/>
                  </a:lnTo>
                  <a:lnTo>
                    <a:pt x="480" y="1525"/>
                  </a:lnTo>
                  <a:lnTo>
                    <a:pt x="496" y="1517"/>
                  </a:lnTo>
                  <a:lnTo>
                    <a:pt x="512" y="1509"/>
                  </a:lnTo>
                  <a:lnTo>
                    <a:pt x="528" y="1485"/>
                  </a:lnTo>
                  <a:lnTo>
                    <a:pt x="568" y="1485"/>
                  </a:lnTo>
                  <a:lnTo>
                    <a:pt x="592" y="1477"/>
                  </a:lnTo>
                  <a:lnTo>
                    <a:pt x="576" y="1477"/>
                  </a:lnTo>
                  <a:lnTo>
                    <a:pt x="568" y="1469"/>
                  </a:lnTo>
                  <a:lnTo>
                    <a:pt x="568" y="1453"/>
                  </a:lnTo>
                  <a:lnTo>
                    <a:pt x="576" y="1429"/>
                  </a:lnTo>
                  <a:lnTo>
                    <a:pt x="592" y="1421"/>
                  </a:lnTo>
                  <a:lnTo>
                    <a:pt x="615" y="1421"/>
                  </a:lnTo>
                  <a:lnTo>
                    <a:pt x="631" y="1421"/>
                  </a:lnTo>
                  <a:lnTo>
                    <a:pt x="631" y="1413"/>
                  </a:lnTo>
                  <a:lnTo>
                    <a:pt x="631" y="1397"/>
                  </a:lnTo>
                  <a:lnTo>
                    <a:pt x="631" y="1381"/>
                  </a:lnTo>
                  <a:lnTo>
                    <a:pt x="631" y="1373"/>
                  </a:lnTo>
                  <a:lnTo>
                    <a:pt x="631" y="1349"/>
                  </a:lnTo>
                  <a:lnTo>
                    <a:pt x="631" y="1341"/>
                  </a:lnTo>
                  <a:lnTo>
                    <a:pt x="647" y="1341"/>
                  </a:lnTo>
                  <a:lnTo>
                    <a:pt x="663" y="1317"/>
                  </a:lnTo>
                  <a:lnTo>
                    <a:pt x="663" y="1309"/>
                  </a:lnTo>
                  <a:lnTo>
                    <a:pt x="663" y="1301"/>
                  </a:lnTo>
                  <a:lnTo>
                    <a:pt x="671" y="1301"/>
                  </a:lnTo>
                  <a:lnTo>
                    <a:pt x="671" y="1293"/>
                  </a:lnTo>
                  <a:lnTo>
                    <a:pt x="679" y="1285"/>
                  </a:lnTo>
                  <a:lnTo>
                    <a:pt x="679" y="1254"/>
                  </a:lnTo>
                  <a:lnTo>
                    <a:pt x="679" y="1254"/>
                  </a:lnTo>
                  <a:lnTo>
                    <a:pt x="671" y="1238"/>
                  </a:lnTo>
                  <a:lnTo>
                    <a:pt x="671" y="1238"/>
                  </a:lnTo>
                  <a:lnTo>
                    <a:pt x="671" y="1230"/>
                  </a:lnTo>
                  <a:lnTo>
                    <a:pt x="663" y="1206"/>
                  </a:lnTo>
                  <a:lnTo>
                    <a:pt x="663" y="1190"/>
                  </a:lnTo>
                  <a:lnTo>
                    <a:pt x="663" y="1190"/>
                  </a:lnTo>
                  <a:lnTo>
                    <a:pt x="671" y="1150"/>
                  </a:lnTo>
                  <a:lnTo>
                    <a:pt x="671" y="1134"/>
                  </a:lnTo>
                  <a:lnTo>
                    <a:pt x="679" y="1134"/>
                  </a:lnTo>
                  <a:lnTo>
                    <a:pt x="695" y="1134"/>
                  </a:lnTo>
                  <a:lnTo>
                    <a:pt x="719" y="1134"/>
                  </a:lnTo>
                  <a:lnTo>
                    <a:pt x="719" y="1142"/>
                  </a:lnTo>
                  <a:lnTo>
                    <a:pt x="727" y="1142"/>
                  </a:lnTo>
                  <a:lnTo>
                    <a:pt x="743" y="1134"/>
                  </a:lnTo>
                  <a:lnTo>
                    <a:pt x="743" y="1118"/>
                  </a:lnTo>
                  <a:lnTo>
                    <a:pt x="751" y="1110"/>
                  </a:lnTo>
                  <a:lnTo>
                    <a:pt x="759" y="1102"/>
                  </a:lnTo>
                  <a:lnTo>
                    <a:pt x="775" y="1110"/>
                  </a:lnTo>
                  <a:lnTo>
                    <a:pt x="791" y="1102"/>
                  </a:lnTo>
                  <a:lnTo>
                    <a:pt x="807" y="1078"/>
                  </a:lnTo>
                  <a:lnTo>
                    <a:pt x="823" y="1062"/>
                  </a:lnTo>
                  <a:lnTo>
                    <a:pt x="823" y="1062"/>
                  </a:lnTo>
                  <a:lnTo>
                    <a:pt x="831" y="1062"/>
                  </a:lnTo>
                  <a:lnTo>
                    <a:pt x="847" y="1054"/>
                  </a:lnTo>
                  <a:lnTo>
                    <a:pt x="871" y="1054"/>
                  </a:lnTo>
                  <a:lnTo>
                    <a:pt x="895" y="1030"/>
                  </a:lnTo>
                  <a:lnTo>
                    <a:pt x="903" y="1014"/>
                  </a:lnTo>
                  <a:lnTo>
                    <a:pt x="911" y="1014"/>
                  </a:lnTo>
                  <a:lnTo>
                    <a:pt x="935" y="998"/>
                  </a:lnTo>
                  <a:lnTo>
                    <a:pt x="943" y="998"/>
                  </a:lnTo>
                  <a:lnTo>
                    <a:pt x="943" y="974"/>
                  </a:lnTo>
                  <a:lnTo>
                    <a:pt x="959" y="966"/>
                  </a:lnTo>
                  <a:lnTo>
                    <a:pt x="983" y="958"/>
                  </a:lnTo>
                  <a:lnTo>
                    <a:pt x="1007" y="950"/>
                  </a:lnTo>
                  <a:lnTo>
                    <a:pt x="983" y="950"/>
                  </a:lnTo>
                  <a:lnTo>
                    <a:pt x="1023" y="926"/>
                  </a:lnTo>
                  <a:lnTo>
                    <a:pt x="1023" y="942"/>
                  </a:lnTo>
                  <a:lnTo>
                    <a:pt x="1031" y="942"/>
                  </a:lnTo>
                  <a:lnTo>
                    <a:pt x="1039" y="926"/>
                  </a:lnTo>
                  <a:lnTo>
                    <a:pt x="1055" y="926"/>
                  </a:lnTo>
                  <a:lnTo>
                    <a:pt x="1079" y="926"/>
                  </a:lnTo>
                  <a:lnTo>
                    <a:pt x="1095" y="902"/>
                  </a:lnTo>
                  <a:lnTo>
                    <a:pt x="1103" y="902"/>
                  </a:lnTo>
                  <a:lnTo>
                    <a:pt x="1111" y="878"/>
                  </a:lnTo>
                  <a:lnTo>
                    <a:pt x="1111" y="870"/>
                  </a:lnTo>
                  <a:lnTo>
                    <a:pt x="1103" y="854"/>
                  </a:lnTo>
                  <a:lnTo>
                    <a:pt x="1111" y="846"/>
                  </a:lnTo>
                  <a:lnTo>
                    <a:pt x="1135" y="838"/>
                  </a:lnTo>
                  <a:lnTo>
                    <a:pt x="1135" y="838"/>
                  </a:lnTo>
                  <a:lnTo>
                    <a:pt x="1175" y="822"/>
                  </a:lnTo>
                  <a:lnTo>
                    <a:pt x="1175" y="798"/>
                  </a:lnTo>
                  <a:lnTo>
                    <a:pt x="1175" y="782"/>
                  </a:lnTo>
                  <a:lnTo>
                    <a:pt x="1175" y="798"/>
                  </a:lnTo>
                  <a:lnTo>
                    <a:pt x="1175" y="806"/>
                  </a:lnTo>
                  <a:lnTo>
                    <a:pt x="1175" y="822"/>
                  </a:lnTo>
                  <a:lnTo>
                    <a:pt x="1191" y="838"/>
                  </a:lnTo>
                  <a:lnTo>
                    <a:pt x="1207" y="838"/>
                  </a:lnTo>
                  <a:lnTo>
                    <a:pt x="1207" y="822"/>
                  </a:lnTo>
                  <a:lnTo>
                    <a:pt x="1207" y="806"/>
                  </a:lnTo>
                  <a:lnTo>
                    <a:pt x="1223" y="798"/>
                  </a:lnTo>
                  <a:lnTo>
                    <a:pt x="1231" y="798"/>
                  </a:lnTo>
                  <a:lnTo>
                    <a:pt x="1231" y="798"/>
                  </a:lnTo>
                  <a:lnTo>
                    <a:pt x="1231" y="782"/>
                  </a:lnTo>
                  <a:lnTo>
                    <a:pt x="1231" y="782"/>
                  </a:lnTo>
                  <a:lnTo>
                    <a:pt x="1231" y="751"/>
                  </a:lnTo>
                  <a:lnTo>
                    <a:pt x="1231" y="751"/>
                  </a:lnTo>
                  <a:lnTo>
                    <a:pt x="1223" y="727"/>
                  </a:lnTo>
                  <a:lnTo>
                    <a:pt x="1223" y="719"/>
                  </a:lnTo>
                  <a:close/>
                </a:path>
              </a:pathLst>
            </a:custGeom>
            <a:solidFill>
              <a:srgbClr val="00CC00"/>
            </a:solidFill>
            <a:ln w="12700">
              <a:solidFill>
                <a:srgbClr val="009900"/>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03480" name="Freeform 56"/>
            <p:cNvSpPr>
              <a:spLocks/>
            </p:cNvSpPr>
            <p:nvPr/>
          </p:nvSpPr>
          <p:spPr bwMode="auto">
            <a:xfrm>
              <a:off x="1887" y="2211"/>
              <a:ext cx="191" cy="96"/>
            </a:xfrm>
            <a:custGeom>
              <a:avLst/>
              <a:gdLst>
                <a:gd name="T0" fmla="*/ 0 w 191"/>
                <a:gd name="T1" fmla="*/ 64 h 96"/>
                <a:gd name="T2" fmla="*/ 8 w 191"/>
                <a:gd name="T3" fmla="*/ 88 h 96"/>
                <a:gd name="T4" fmla="*/ 39 w 191"/>
                <a:gd name="T5" fmla="*/ 88 h 96"/>
                <a:gd name="T6" fmla="*/ 47 w 191"/>
                <a:gd name="T7" fmla="*/ 88 h 96"/>
                <a:gd name="T8" fmla="*/ 63 w 191"/>
                <a:gd name="T9" fmla="*/ 96 h 96"/>
                <a:gd name="T10" fmla="*/ 79 w 191"/>
                <a:gd name="T11" fmla="*/ 88 h 96"/>
                <a:gd name="T12" fmla="*/ 87 w 191"/>
                <a:gd name="T13" fmla="*/ 88 h 96"/>
                <a:gd name="T14" fmla="*/ 103 w 191"/>
                <a:gd name="T15" fmla="*/ 88 h 96"/>
                <a:gd name="T16" fmla="*/ 119 w 191"/>
                <a:gd name="T17" fmla="*/ 96 h 96"/>
                <a:gd name="T18" fmla="*/ 135 w 191"/>
                <a:gd name="T19" fmla="*/ 88 h 96"/>
                <a:gd name="T20" fmla="*/ 151 w 191"/>
                <a:gd name="T21" fmla="*/ 88 h 96"/>
                <a:gd name="T22" fmla="*/ 167 w 191"/>
                <a:gd name="T23" fmla="*/ 88 h 96"/>
                <a:gd name="T24" fmla="*/ 183 w 191"/>
                <a:gd name="T25" fmla="*/ 88 h 96"/>
                <a:gd name="T26" fmla="*/ 191 w 191"/>
                <a:gd name="T27" fmla="*/ 88 h 96"/>
                <a:gd name="T28" fmla="*/ 191 w 191"/>
                <a:gd name="T29" fmla="*/ 56 h 96"/>
                <a:gd name="T30" fmla="*/ 167 w 191"/>
                <a:gd name="T31" fmla="*/ 48 h 96"/>
                <a:gd name="T32" fmla="*/ 167 w 191"/>
                <a:gd name="T33" fmla="*/ 8 h 96"/>
                <a:gd name="T34" fmla="*/ 151 w 191"/>
                <a:gd name="T35" fmla="*/ 8 h 96"/>
                <a:gd name="T36" fmla="*/ 135 w 191"/>
                <a:gd name="T37" fmla="*/ 8 h 96"/>
                <a:gd name="T38" fmla="*/ 119 w 191"/>
                <a:gd name="T39" fmla="*/ 8 h 96"/>
                <a:gd name="T40" fmla="*/ 103 w 191"/>
                <a:gd name="T41" fmla="*/ 8 h 96"/>
                <a:gd name="T42" fmla="*/ 79 w 191"/>
                <a:gd name="T43" fmla="*/ 0 h 96"/>
                <a:gd name="T44" fmla="*/ 63 w 191"/>
                <a:gd name="T45" fmla="*/ 0 h 96"/>
                <a:gd name="T46" fmla="*/ 55 w 191"/>
                <a:gd name="T47" fmla="*/ 0 h 96"/>
                <a:gd name="T48" fmla="*/ 47 w 191"/>
                <a:gd name="T49" fmla="*/ 8 h 96"/>
                <a:gd name="T50" fmla="*/ 47 w 191"/>
                <a:gd name="T51" fmla="*/ 8 h 96"/>
                <a:gd name="T52" fmla="*/ 39 w 191"/>
                <a:gd name="T53" fmla="*/ 40 h 96"/>
                <a:gd name="T54" fmla="*/ 39 w 191"/>
                <a:gd name="T55" fmla="*/ 48 h 96"/>
                <a:gd name="T56" fmla="*/ 8 w 191"/>
                <a:gd name="T57" fmla="*/ 48 h 96"/>
                <a:gd name="T58" fmla="*/ 0 w 191"/>
                <a:gd name="T59" fmla="*/ 56 h 96"/>
                <a:gd name="T60" fmla="*/ 0 w 191"/>
                <a:gd name="T6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1" h="96">
                  <a:moveTo>
                    <a:pt x="0" y="64"/>
                  </a:moveTo>
                  <a:lnTo>
                    <a:pt x="8" y="88"/>
                  </a:lnTo>
                  <a:lnTo>
                    <a:pt x="39" y="88"/>
                  </a:lnTo>
                  <a:lnTo>
                    <a:pt x="47" y="88"/>
                  </a:lnTo>
                  <a:lnTo>
                    <a:pt x="63" y="96"/>
                  </a:lnTo>
                  <a:lnTo>
                    <a:pt x="79" y="88"/>
                  </a:lnTo>
                  <a:lnTo>
                    <a:pt x="87" y="88"/>
                  </a:lnTo>
                  <a:lnTo>
                    <a:pt x="103" y="88"/>
                  </a:lnTo>
                  <a:lnTo>
                    <a:pt x="119" y="96"/>
                  </a:lnTo>
                  <a:lnTo>
                    <a:pt x="135" y="88"/>
                  </a:lnTo>
                  <a:lnTo>
                    <a:pt x="151" y="88"/>
                  </a:lnTo>
                  <a:lnTo>
                    <a:pt x="167" y="88"/>
                  </a:lnTo>
                  <a:lnTo>
                    <a:pt x="183" y="88"/>
                  </a:lnTo>
                  <a:lnTo>
                    <a:pt x="191" y="88"/>
                  </a:lnTo>
                  <a:lnTo>
                    <a:pt x="191" y="56"/>
                  </a:lnTo>
                  <a:lnTo>
                    <a:pt x="167" y="48"/>
                  </a:lnTo>
                  <a:lnTo>
                    <a:pt x="167" y="8"/>
                  </a:lnTo>
                  <a:lnTo>
                    <a:pt x="151" y="8"/>
                  </a:lnTo>
                  <a:lnTo>
                    <a:pt x="135" y="8"/>
                  </a:lnTo>
                  <a:lnTo>
                    <a:pt x="119" y="8"/>
                  </a:lnTo>
                  <a:lnTo>
                    <a:pt x="103" y="8"/>
                  </a:lnTo>
                  <a:lnTo>
                    <a:pt x="79" y="0"/>
                  </a:lnTo>
                  <a:lnTo>
                    <a:pt x="63" y="0"/>
                  </a:lnTo>
                  <a:lnTo>
                    <a:pt x="55" y="0"/>
                  </a:lnTo>
                  <a:lnTo>
                    <a:pt x="47" y="8"/>
                  </a:lnTo>
                  <a:lnTo>
                    <a:pt x="47" y="8"/>
                  </a:lnTo>
                  <a:lnTo>
                    <a:pt x="39" y="40"/>
                  </a:lnTo>
                  <a:lnTo>
                    <a:pt x="39" y="48"/>
                  </a:lnTo>
                  <a:lnTo>
                    <a:pt x="8" y="48"/>
                  </a:lnTo>
                  <a:lnTo>
                    <a:pt x="0" y="56"/>
                  </a:lnTo>
                  <a:lnTo>
                    <a:pt x="0" y="64"/>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81" name="Freeform 57"/>
            <p:cNvSpPr>
              <a:spLocks/>
            </p:cNvSpPr>
            <p:nvPr/>
          </p:nvSpPr>
          <p:spPr bwMode="auto">
            <a:xfrm>
              <a:off x="1863" y="2323"/>
              <a:ext cx="279" cy="295"/>
            </a:xfrm>
            <a:custGeom>
              <a:avLst/>
              <a:gdLst>
                <a:gd name="T0" fmla="*/ 271 w 279"/>
                <a:gd name="T1" fmla="*/ 279 h 295"/>
                <a:gd name="T2" fmla="*/ 271 w 279"/>
                <a:gd name="T3" fmla="*/ 231 h 295"/>
                <a:gd name="T4" fmla="*/ 215 w 279"/>
                <a:gd name="T5" fmla="*/ 144 h 295"/>
                <a:gd name="T6" fmla="*/ 191 w 279"/>
                <a:gd name="T7" fmla="*/ 184 h 295"/>
                <a:gd name="T8" fmla="*/ 175 w 279"/>
                <a:gd name="T9" fmla="*/ 152 h 295"/>
                <a:gd name="T10" fmla="*/ 175 w 279"/>
                <a:gd name="T11" fmla="*/ 136 h 295"/>
                <a:gd name="T12" fmla="*/ 191 w 279"/>
                <a:gd name="T13" fmla="*/ 128 h 295"/>
                <a:gd name="T14" fmla="*/ 231 w 279"/>
                <a:gd name="T15" fmla="*/ 112 h 295"/>
                <a:gd name="T16" fmla="*/ 239 w 279"/>
                <a:gd name="T17" fmla="*/ 96 h 295"/>
                <a:gd name="T18" fmla="*/ 239 w 279"/>
                <a:gd name="T19" fmla="*/ 56 h 295"/>
                <a:gd name="T20" fmla="*/ 191 w 279"/>
                <a:gd name="T21" fmla="*/ 56 h 295"/>
                <a:gd name="T22" fmla="*/ 143 w 279"/>
                <a:gd name="T23" fmla="*/ 56 h 295"/>
                <a:gd name="T24" fmla="*/ 95 w 279"/>
                <a:gd name="T25" fmla="*/ 56 h 295"/>
                <a:gd name="T26" fmla="*/ 87 w 279"/>
                <a:gd name="T27" fmla="*/ 8 h 295"/>
                <a:gd name="T28" fmla="*/ 40 w 279"/>
                <a:gd name="T29" fmla="*/ 0 h 295"/>
                <a:gd name="T30" fmla="*/ 0 w 279"/>
                <a:gd name="T31" fmla="*/ 40 h 295"/>
                <a:gd name="T32" fmla="*/ 40 w 279"/>
                <a:gd name="T33" fmla="*/ 56 h 295"/>
                <a:gd name="T34" fmla="*/ 0 w 279"/>
                <a:gd name="T35" fmla="*/ 72 h 295"/>
                <a:gd name="T36" fmla="*/ 8 w 279"/>
                <a:gd name="T37" fmla="*/ 104 h 295"/>
                <a:gd name="T38" fmla="*/ 32 w 279"/>
                <a:gd name="T39" fmla="*/ 136 h 295"/>
                <a:gd name="T40" fmla="*/ 32 w 279"/>
                <a:gd name="T41" fmla="*/ 152 h 295"/>
                <a:gd name="T42" fmla="*/ 40 w 279"/>
                <a:gd name="T43" fmla="*/ 184 h 295"/>
                <a:gd name="T44" fmla="*/ 56 w 279"/>
                <a:gd name="T45" fmla="*/ 215 h 295"/>
                <a:gd name="T46" fmla="*/ 40 w 279"/>
                <a:gd name="T47" fmla="*/ 231 h 295"/>
                <a:gd name="T48" fmla="*/ 56 w 279"/>
                <a:gd name="T49" fmla="*/ 247 h 295"/>
                <a:gd name="T50" fmla="*/ 95 w 279"/>
                <a:gd name="T51" fmla="*/ 231 h 295"/>
                <a:gd name="T52" fmla="*/ 95 w 279"/>
                <a:gd name="T53" fmla="*/ 215 h 295"/>
                <a:gd name="T54" fmla="*/ 103 w 279"/>
                <a:gd name="T55" fmla="*/ 231 h 295"/>
                <a:gd name="T56" fmla="*/ 119 w 279"/>
                <a:gd name="T57" fmla="*/ 231 h 295"/>
                <a:gd name="T58" fmla="*/ 151 w 279"/>
                <a:gd name="T59" fmla="*/ 215 h 295"/>
                <a:gd name="T60" fmla="*/ 119 w 279"/>
                <a:gd name="T61" fmla="*/ 184 h 295"/>
                <a:gd name="T62" fmla="*/ 119 w 279"/>
                <a:gd name="T63" fmla="*/ 152 h 295"/>
                <a:gd name="T64" fmla="*/ 143 w 279"/>
                <a:gd name="T65" fmla="*/ 160 h 295"/>
                <a:gd name="T66" fmla="*/ 175 w 279"/>
                <a:gd name="T67" fmla="*/ 192 h 295"/>
                <a:gd name="T68" fmla="*/ 191 w 279"/>
                <a:gd name="T69" fmla="*/ 215 h 295"/>
                <a:gd name="T70" fmla="*/ 215 w 279"/>
                <a:gd name="T71" fmla="*/ 239 h 295"/>
                <a:gd name="T72" fmla="*/ 215 w 279"/>
                <a:gd name="T73" fmla="*/ 287 h 295"/>
                <a:gd name="T74" fmla="*/ 239 w 279"/>
                <a:gd name="T75" fmla="*/ 279 h 295"/>
                <a:gd name="T76" fmla="*/ 255 w 279"/>
                <a:gd name="T77" fmla="*/ 2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9" h="295">
                  <a:moveTo>
                    <a:pt x="255" y="247"/>
                  </a:moveTo>
                  <a:lnTo>
                    <a:pt x="271" y="279"/>
                  </a:lnTo>
                  <a:lnTo>
                    <a:pt x="279" y="279"/>
                  </a:lnTo>
                  <a:lnTo>
                    <a:pt x="271" y="231"/>
                  </a:lnTo>
                  <a:lnTo>
                    <a:pt x="239" y="144"/>
                  </a:lnTo>
                  <a:lnTo>
                    <a:pt x="215" y="144"/>
                  </a:lnTo>
                  <a:lnTo>
                    <a:pt x="215" y="184"/>
                  </a:lnTo>
                  <a:lnTo>
                    <a:pt x="191" y="184"/>
                  </a:lnTo>
                  <a:lnTo>
                    <a:pt x="191" y="160"/>
                  </a:lnTo>
                  <a:lnTo>
                    <a:pt x="175" y="152"/>
                  </a:lnTo>
                  <a:lnTo>
                    <a:pt x="175" y="144"/>
                  </a:lnTo>
                  <a:lnTo>
                    <a:pt x="175" y="136"/>
                  </a:lnTo>
                  <a:lnTo>
                    <a:pt x="191" y="136"/>
                  </a:lnTo>
                  <a:lnTo>
                    <a:pt x="191" y="128"/>
                  </a:lnTo>
                  <a:lnTo>
                    <a:pt x="215" y="104"/>
                  </a:lnTo>
                  <a:lnTo>
                    <a:pt x="231" y="112"/>
                  </a:lnTo>
                  <a:lnTo>
                    <a:pt x="231" y="104"/>
                  </a:lnTo>
                  <a:lnTo>
                    <a:pt x="239" y="96"/>
                  </a:lnTo>
                  <a:lnTo>
                    <a:pt x="239" y="72"/>
                  </a:lnTo>
                  <a:lnTo>
                    <a:pt x="239" y="56"/>
                  </a:lnTo>
                  <a:lnTo>
                    <a:pt x="215" y="56"/>
                  </a:lnTo>
                  <a:lnTo>
                    <a:pt x="191" y="56"/>
                  </a:lnTo>
                  <a:lnTo>
                    <a:pt x="159" y="56"/>
                  </a:lnTo>
                  <a:lnTo>
                    <a:pt x="143" y="56"/>
                  </a:lnTo>
                  <a:lnTo>
                    <a:pt x="119" y="56"/>
                  </a:lnTo>
                  <a:lnTo>
                    <a:pt x="95" y="56"/>
                  </a:lnTo>
                  <a:lnTo>
                    <a:pt x="95" y="16"/>
                  </a:lnTo>
                  <a:lnTo>
                    <a:pt x="87" y="8"/>
                  </a:lnTo>
                  <a:lnTo>
                    <a:pt x="63" y="16"/>
                  </a:lnTo>
                  <a:lnTo>
                    <a:pt x="40" y="0"/>
                  </a:lnTo>
                  <a:lnTo>
                    <a:pt x="8" y="0"/>
                  </a:lnTo>
                  <a:lnTo>
                    <a:pt x="0" y="40"/>
                  </a:lnTo>
                  <a:lnTo>
                    <a:pt x="32" y="48"/>
                  </a:lnTo>
                  <a:lnTo>
                    <a:pt x="40" y="56"/>
                  </a:lnTo>
                  <a:lnTo>
                    <a:pt x="8" y="56"/>
                  </a:lnTo>
                  <a:lnTo>
                    <a:pt x="0" y="72"/>
                  </a:lnTo>
                  <a:lnTo>
                    <a:pt x="0" y="96"/>
                  </a:lnTo>
                  <a:lnTo>
                    <a:pt x="8" y="104"/>
                  </a:lnTo>
                  <a:lnTo>
                    <a:pt x="32" y="112"/>
                  </a:lnTo>
                  <a:lnTo>
                    <a:pt x="32" y="136"/>
                  </a:lnTo>
                  <a:lnTo>
                    <a:pt x="32" y="144"/>
                  </a:lnTo>
                  <a:lnTo>
                    <a:pt x="32" y="152"/>
                  </a:lnTo>
                  <a:lnTo>
                    <a:pt x="40" y="160"/>
                  </a:lnTo>
                  <a:lnTo>
                    <a:pt x="40" y="184"/>
                  </a:lnTo>
                  <a:lnTo>
                    <a:pt x="56" y="200"/>
                  </a:lnTo>
                  <a:lnTo>
                    <a:pt x="56" y="215"/>
                  </a:lnTo>
                  <a:lnTo>
                    <a:pt x="56" y="231"/>
                  </a:lnTo>
                  <a:lnTo>
                    <a:pt x="40" y="231"/>
                  </a:lnTo>
                  <a:lnTo>
                    <a:pt x="56" y="239"/>
                  </a:lnTo>
                  <a:lnTo>
                    <a:pt x="56" y="247"/>
                  </a:lnTo>
                  <a:lnTo>
                    <a:pt x="87" y="239"/>
                  </a:lnTo>
                  <a:lnTo>
                    <a:pt x="95" y="231"/>
                  </a:lnTo>
                  <a:lnTo>
                    <a:pt x="95" y="231"/>
                  </a:lnTo>
                  <a:lnTo>
                    <a:pt x="95" y="215"/>
                  </a:lnTo>
                  <a:lnTo>
                    <a:pt x="95" y="231"/>
                  </a:lnTo>
                  <a:lnTo>
                    <a:pt x="103" y="231"/>
                  </a:lnTo>
                  <a:lnTo>
                    <a:pt x="103" y="239"/>
                  </a:lnTo>
                  <a:lnTo>
                    <a:pt x="119" y="231"/>
                  </a:lnTo>
                  <a:lnTo>
                    <a:pt x="143" y="231"/>
                  </a:lnTo>
                  <a:lnTo>
                    <a:pt x="151" y="215"/>
                  </a:lnTo>
                  <a:lnTo>
                    <a:pt x="143" y="192"/>
                  </a:lnTo>
                  <a:lnTo>
                    <a:pt x="119" y="184"/>
                  </a:lnTo>
                  <a:lnTo>
                    <a:pt x="119" y="160"/>
                  </a:lnTo>
                  <a:lnTo>
                    <a:pt x="119" y="152"/>
                  </a:lnTo>
                  <a:lnTo>
                    <a:pt x="143" y="152"/>
                  </a:lnTo>
                  <a:lnTo>
                    <a:pt x="143" y="160"/>
                  </a:lnTo>
                  <a:lnTo>
                    <a:pt x="151" y="184"/>
                  </a:lnTo>
                  <a:lnTo>
                    <a:pt x="175" y="192"/>
                  </a:lnTo>
                  <a:lnTo>
                    <a:pt x="191" y="192"/>
                  </a:lnTo>
                  <a:lnTo>
                    <a:pt x="191" y="215"/>
                  </a:lnTo>
                  <a:lnTo>
                    <a:pt x="215" y="231"/>
                  </a:lnTo>
                  <a:lnTo>
                    <a:pt x="215" y="239"/>
                  </a:lnTo>
                  <a:lnTo>
                    <a:pt x="215" y="279"/>
                  </a:lnTo>
                  <a:lnTo>
                    <a:pt x="215" y="287"/>
                  </a:lnTo>
                  <a:lnTo>
                    <a:pt x="231" y="295"/>
                  </a:lnTo>
                  <a:lnTo>
                    <a:pt x="239" y="279"/>
                  </a:lnTo>
                  <a:lnTo>
                    <a:pt x="239" y="247"/>
                  </a:lnTo>
                  <a:lnTo>
                    <a:pt x="255" y="247"/>
                  </a:lnTo>
                  <a:close/>
                </a:path>
              </a:pathLst>
            </a:custGeom>
            <a:solidFill>
              <a:srgbClr val="00CC00"/>
            </a:solidFill>
            <a:ln w="12700">
              <a:solidFill>
                <a:srgbClr val="009900"/>
              </a:solidFill>
              <a:prstDash val="solid"/>
              <a:round/>
              <a:headEnd/>
              <a:tailEnd/>
            </a:ln>
          </p:spPr>
          <p:txBody>
            <a:bodyPr/>
            <a:lstStyle/>
            <a:p>
              <a:endParaRPr lang="ja-JP" altLang="en-US"/>
            </a:p>
          </p:txBody>
        </p:sp>
        <p:grpSp>
          <p:nvGrpSpPr>
            <p:cNvPr id="103482" name="Group 58"/>
            <p:cNvGrpSpPr>
              <a:grpSpLocks/>
            </p:cNvGrpSpPr>
            <p:nvPr/>
          </p:nvGrpSpPr>
          <p:grpSpPr bwMode="auto">
            <a:xfrm>
              <a:off x="2094" y="2203"/>
              <a:ext cx="855" cy="1222"/>
              <a:chOff x="2061" y="2060"/>
              <a:chExt cx="855" cy="1222"/>
            </a:xfrm>
          </p:grpSpPr>
          <p:sp>
            <p:nvSpPr>
              <p:cNvPr id="103483" name="Freeform 59"/>
              <p:cNvSpPr>
                <a:spLocks/>
              </p:cNvSpPr>
              <p:nvPr/>
            </p:nvSpPr>
            <p:spPr bwMode="auto">
              <a:xfrm>
                <a:off x="2061" y="2060"/>
                <a:ext cx="543" cy="1006"/>
              </a:xfrm>
              <a:custGeom>
                <a:avLst/>
                <a:gdLst>
                  <a:gd name="T0" fmla="*/ 471 w 543"/>
                  <a:gd name="T1" fmla="*/ 870 h 1006"/>
                  <a:gd name="T2" fmla="*/ 464 w 543"/>
                  <a:gd name="T3" fmla="*/ 815 h 1006"/>
                  <a:gd name="T4" fmla="*/ 440 w 543"/>
                  <a:gd name="T5" fmla="*/ 775 h 1006"/>
                  <a:gd name="T6" fmla="*/ 408 w 543"/>
                  <a:gd name="T7" fmla="*/ 767 h 1006"/>
                  <a:gd name="T8" fmla="*/ 400 w 543"/>
                  <a:gd name="T9" fmla="*/ 735 h 1006"/>
                  <a:gd name="T10" fmla="*/ 408 w 543"/>
                  <a:gd name="T11" fmla="*/ 687 h 1006"/>
                  <a:gd name="T12" fmla="*/ 408 w 543"/>
                  <a:gd name="T13" fmla="*/ 639 h 1006"/>
                  <a:gd name="T14" fmla="*/ 360 w 543"/>
                  <a:gd name="T15" fmla="*/ 575 h 1006"/>
                  <a:gd name="T16" fmla="*/ 360 w 543"/>
                  <a:gd name="T17" fmla="*/ 511 h 1006"/>
                  <a:gd name="T18" fmla="*/ 360 w 543"/>
                  <a:gd name="T19" fmla="*/ 479 h 1006"/>
                  <a:gd name="T20" fmla="*/ 400 w 543"/>
                  <a:gd name="T21" fmla="*/ 455 h 1006"/>
                  <a:gd name="T22" fmla="*/ 448 w 543"/>
                  <a:gd name="T23" fmla="*/ 431 h 1006"/>
                  <a:gd name="T24" fmla="*/ 471 w 543"/>
                  <a:gd name="T25" fmla="*/ 423 h 1006"/>
                  <a:gd name="T26" fmla="*/ 527 w 543"/>
                  <a:gd name="T27" fmla="*/ 383 h 1006"/>
                  <a:gd name="T28" fmla="*/ 527 w 543"/>
                  <a:gd name="T29" fmla="*/ 351 h 1006"/>
                  <a:gd name="T30" fmla="*/ 503 w 543"/>
                  <a:gd name="T31" fmla="*/ 367 h 1006"/>
                  <a:gd name="T32" fmla="*/ 471 w 543"/>
                  <a:gd name="T33" fmla="*/ 351 h 1006"/>
                  <a:gd name="T34" fmla="*/ 440 w 543"/>
                  <a:gd name="T35" fmla="*/ 335 h 1006"/>
                  <a:gd name="T36" fmla="*/ 440 w 543"/>
                  <a:gd name="T37" fmla="*/ 296 h 1006"/>
                  <a:gd name="T38" fmla="*/ 424 w 543"/>
                  <a:gd name="T39" fmla="*/ 280 h 1006"/>
                  <a:gd name="T40" fmla="*/ 384 w 543"/>
                  <a:gd name="T41" fmla="*/ 240 h 1006"/>
                  <a:gd name="T42" fmla="*/ 360 w 543"/>
                  <a:gd name="T43" fmla="*/ 240 h 1006"/>
                  <a:gd name="T44" fmla="*/ 320 w 543"/>
                  <a:gd name="T45" fmla="*/ 216 h 1006"/>
                  <a:gd name="T46" fmla="*/ 368 w 543"/>
                  <a:gd name="T47" fmla="*/ 136 h 1006"/>
                  <a:gd name="T48" fmla="*/ 384 w 543"/>
                  <a:gd name="T49" fmla="*/ 80 h 1006"/>
                  <a:gd name="T50" fmla="*/ 360 w 543"/>
                  <a:gd name="T51" fmla="*/ 56 h 1006"/>
                  <a:gd name="T52" fmla="*/ 304 w 543"/>
                  <a:gd name="T53" fmla="*/ 0 h 1006"/>
                  <a:gd name="T54" fmla="*/ 264 w 543"/>
                  <a:gd name="T55" fmla="*/ 48 h 1006"/>
                  <a:gd name="T56" fmla="*/ 240 w 543"/>
                  <a:gd name="T57" fmla="*/ 72 h 1006"/>
                  <a:gd name="T58" fmla="*/ 184 w 543"/>
                  <a:gd name="T59" fmla="*/ 104 h 1006"/>
                  <a:gd name="T60" fmla="*/ 160 w 543"/>
                  <a:gd name="T61" fmla="*/ 128 h 1006"/>
                  <a:gd name="T62" fmla="*/ 160 w 543"/>
                  <a:gd name="T63" fmla="*/ 168 h 1006"/>
                  <a:gd name="T64" fmla="*/ 144 w 543"/>
                  <a:gd name="T65" fmla="*/ 192 h 1006"/>
                  <a:gd name="T66" fmla="*/ 144 w 543"/>
                  <a:gd name="T67" fmla="*/ 216 h 1006"/>
                  <a:gd name="T68" fmla="*/ 112 w 543"/>
                  <a:gd name="T69" fmla="*/ 256 h 1006"/>
                  <a:gd name="T70" fmla="*/ 80 w 543"/>
                  <a:gd name="T71" fmla="*/ 256 h 1006"/>
                  <a:gd name="T72" fmla="*/ 64 w 543"/>
                  <a:gd name="T73" fmla="*/ 312 h 1006"/>
                  <a:gd name="T74" fmla="*/ 40 w 543"/>
                  <a:gd name="T75" fmla="*/ 383 h 1006"/>
                  <a:gd name="T76" fmla="*/ 24 w 543"/>
                  <a:gd name="T77" fmla="*/ 391 h 1006"/>
                  <a:gd name="T78" fmla="*/ 0 w 543"/>
                  <a:gd name="T79" fmla="*/ 423 h 1006"/>
                  <a:gd name="T80" fmla="*/ 32 w 543"/>
                  <a:gd name="T81" fmla="*/ 447 h 1006"/>
                  <a:gd name="T82" fmla="*/ 80 w 543"/>
                  <a:gd name="T83" fmla="*/ 479 h 1006"/>
                  <a:gd name="T84" fmla="*/ 104 w 543"/>
                  <a:gd name="T85" fmla="*/ 503 h 1006"/>
                  <a:gd name="T86" fmla="*/ 128 w 543"/>
                  <a:gd name="T87" fmla="*/ 551 h 1006"/>
                  <a:gd name="T88" fmla="*/ 144 w 543"/>
                  <a:gd name="T89" fmla="*/ 615 h 1006"/>
                  <a:gd name="T90" fmla="*/ 144 w 543"/>
                  <a:gd name="T91" fmla="*/ 655 h 1006"/>
                  <a:gd name="T92" fmla="*/ 144 w 543"/>
                  <a:gd name="T93" fmla="*/ 695 h 1006"/>
                  <a:gd name="T94" fmla="*/ 168 w 543"/>
                  <a:gd name="T95" fmla="*/ 695 h 1006"/>
                  <a:gd name="T96" fmla="*/ 208 w 543"/>
                  <a:gd name="T97" fmla="*/ 695 h 1006"/>
                  <a:gd name="T98" fmla="*/ 248 w 543"/>
                  <a:gd name="T99" fmla="*/ 687 h 1006"/>
                  <a:gd name="T100" fmla="*/ 288 w 543"/>
                  <a:gd name="T101" fmla="*/ 655 h 1006"/>
                  <a:gd name="T102" fmla="*/ 304 w 543"/>
                  <a:gd name="T103" fmla="*/ 615 h 1006"/>
                  <a:gd name="T104" fmla="*/ 336 w 543"/>
                  <a:gd name="T105" fmla="*/ 655 h 1006"/>
                  <a:gd name="T106" fmla="*/ 360 w 543"/>
                  <a:gd name="T107" fmla="*/ 687 h 1006"/>
                  <a:gd name="T108" fmla="*/ 360 w 543"/>
                  <a:gd name="T109" fmla="*/ 719 h 1006"/>
                  <a:gd name="T110" fmla="*/ 360 w 543"/>
                  <a:gd name="T111" fmla="*/ 767 h 1006"/>
                  <a:gd name="T112" fmla="*/ 400 w 543"/>
                  <a:gd name="T113" fmla="*/ 815 h 1006"/>
                  <a:gd name="T114" fmla="*/ 424 w 543"/>
                  <a:gd name="T115" fmla="*/ 846 h 1006"/>
                  <a:gd name="T116" fmla="*/ 440 w 543"/>
                  <a:gd name="T117" fmla="*/ 902 h 1006"/>
                  <a:gd name="T118" fmla="*/ 424 w 543"/>
                  <a:gd name="T119" fmla="*/ 950 h 1006"/>
                  <a:gd name="T120" fmla="*/ 424 w 543"/>
                  <a:gd name="T121" fmla="*/ 998 h 1006"/>
                  <a:gd name="T122" fmla="*/ 456 w 543"/>
                  <a:gd name="T123" fmla="*/ 926 h 1006"/>
                  <a:gd name="T124" fmla="*/ 471 w 543"/>
                  <a:gd name="T125" fmla="*/ 902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3" h="1006">
                    <a:moveTo>
                      <a:pt x="471" y="902"/>
                    </a:moveTo>
                    <a:lnTo>
                      <a:pt x="471" y="902"/>
                    </a:lnTo>
                    <a:lnTo>
                      <a:pt x="471" y="902"/>
                    </a:lnTo>
                    <a:lnTo>
                      <a:pt x="471" y="894"/>
                    </a:lnTo>
                    <a:lnTo>
                      <a:pt x="471" y="894"/>
                    </a:lnTo>
                    <a:lnTo>
                      <a:pt x="471" y="894"/>
                    </a:lnTo>
                    <a:lnTo>
                      <a:pt x="471" y="894"/>
                    </a:lnTo>
                    <a:lnTo>
                      <a:pt x="471" y="894"/>
                    </a:lnTo>
                    <a:lnTo>
                      <a:pt x="471" y="886"/>
                    </a:lnTo>
                    <a:lnTo>
                      <a:pt x="471" y="878"/>
                    </a:lnTo>
                    <a:lnTo>
                      <a:pt x="471" y="870"/>
                    </a:lnTo>
                    <a:lnTo>
                      <a:pt x="471" y="870"/>
                    </a:lnTo>
                    <a:lnTo>
                      <a:pt x="471" y="870"/>
                    </a:lnTo>
                    <a:lnTo>
                      <a:pt x="471" y="870"/>
                    </a:lnTo>
                    <a:lnTo>
                      <a:pt x="471" y="870"/>
                    </a:lnTo>
                    <a:lnTo>
                      <a:pt x="471" y="862"/>
                    </a:lnTo>
                    <a:lnTo>
                      <a:pt x="464" y="862"/>
                    </a:lnTo>
                    <a:lnTo>
                      <a:pt x="464" y="854"/>
                    </a:lnTo>
                    <a:lnTo>
                      <a:pt x="464" y="854"/>
                    </a:lnTo>
                    <a:lnTo>
                      <a:pt x="464" y="854"/>
                    </a:lnTo>
                    <a:lnTo>
                      <a:pt x="464" y="854"/>
                    </a:lnTo>
                    <a:lnTo>
                      <a:pt x="464" y="838"/>
                    </a:lnTo>
                    <a:lnTo>
                      <a:pt x="464" y="830"/>
                    </a:lnTo>
                    <a:lnTo>
                      <a:pt x="464" y="823"/>
                    </a:lnTo>
                    <a:lnTo>
                      <a:pt x="464" y="823"/>
                    </a:lnTo>
                    <a:lnTo>
                      <a:pt x="464" y="823"/>
                    </a:lnTo>
                    <a:lnTo>
                      <a:pt x="464" y="823"/>
                    </a:lnTo>
                    <a:lnTo>
                      <a:pt x="464" y="815"/>
                    </a:lnTo>
                    <a:lnTo>
                      <a:pt x="464" y="807"/>
                    </a:lnTo>
                    <a:lnTo>
                      <a:pt x="464" y="799"/>
                    </a:lnTo>
                    <a:lnTo>
                      <a:pt x="464" y="799"/>
                    </a:lnTo>
                    <a:lnTo>
                      <a:pt x="464" y="799"/>
                    </a:lnTo>
                    <a:lnTo>
                      <a:pt x="464" y="799"/>
                    </a:lnTo>
                    <a:lnTo>
                      <a:pt x="456" y="799"/>
                    </a:lnTo>
                    <a:lnTo>
                      <a:pt x="448" y="791"/>
                    </a:lnTo>
                    <a:lnTo>
                      <a:pt x="448" y="791"/>
                    </a:lnTo>
                    <a:lnTo>
                      <a:pt x="448" y="791"/>
                    </a:lnTo>
                    <a:lnTo>
                      <a:pt x="448" y="791"/>
                    </a:lnTo>
                    <a:lnTo>
                      <a:pt x="448" y="791"/>
                    </a:lnTo>
                    <a:lnTo>
                      <a:pt x="440" y="783"/>
                    </a:lnTo>
                    <a:lnTo>
                      <a:pt x="440" y="783"/>
                    </a:lnTo>
                    <a:lnTo>
                      <a:pt x="440" y="775"/>
                    </a:lnTo>
                    <a:lnTo>
                      <a:pt x="440" y="775"/>
                    </a:lnTo>
                    <a:lnTo>
                      <a:pt x="440" y="775"/>
                    </a:lnTo>
                    <a:lnTo>
                      <a:pt x="432" y="775"/>
                    </a:lnTo>
                    <a:lnTo>
                      <a:pt x="432" y="775"/>
                    </a:lnTo>
                    <a:lnTo>
                      <a:pt x="424" y="767"/>
                    </a:lnTo>
                    <a:lnTo>
                      <a:pt x="424" y="767"/>
                    </a:lnTo>
                    <a:lnTo>
                      <a:pt x="424" y="767"/>
                    </a:lnTo>
                    <a:lnTo>
                      <a:pt x="424" y="767"/>
                    </a:lnTo>
                    <a:lnTo>
                      <a:pt x="424" y="767"/>
                    </a:lnTo>
                    <a:lnTo>
                      <a:pt x="416" y="767"/>
                    </a:lnTo>
                    <a:lnTo>
                      <a:pt x="408" y="767"/>
                    </a:lnTo>
                    <a:lnTo>
                      <a:pt x="408" y="767"/>
                    </a:lnTo>
                    <a:lnTo>
                      <a:pt x="408" y="767"/>
                    </a:lnTo>
                    <a:lnTo>
                      <a:pt x="408" y="767"/>
                    </a:lnTo>
                    <a:lnTo>
                      <a:pt x="408" y="767"/>
                    </a:lnTo>
                    <a:lnTo>
                      <a:pt x="408" y="759"/>
                    </a:lnTo>
                    <a:lnTo>
                      <a:pt x="408" y="759"/>
                    </a:lnTo>
                    <a:lnTo>
                      <a:pt x="408" y="751"/>
                    </a:lnTo>
                    <a:lnTo>
                      <a:pt x="408" y="751"/>
                    </a:lnTo>
                    <a:lnTo>
                      <a:pt x="408" y="751"/>
                    </a:lnTo>
                    <a:lnTo>
                      <a:pt x="408" y="751"/>
                    </a:lnTo>
                    <a:lnTo>
                      <a:pt x="400" y="751"/>
                    </a:lnTo>
                    <a:lnTo>
                      <a:pt x="400" y="743"/>
                    </a:lnTo>
                    <a:lnTo>
                      <a:pt x="400" y="743"/>
                    </a:lnTo>
                    <a:lnTo>
                      <a:pt x="400" y="743"/>
                    </a:lnTo>
                    <a:lnTo>
                      <a:pt x="400" y="743"/>
                    </a:lnTo>
                    <a:lnTo>
                      <a:pt x="400" y="743"/>
                    </a:lnTo>
                    <a:lnTo>
                      <a:pt x="400" y="735"/>
                    </a:lnTo>
                    <a:lnTo>
                      <a:pt x="408" y="727"/>
                    </a:lnTo>
                    <a:lnTo>
                      <a:pt x="408" y="719"/>
                    </a:lnTo>
                    <a:lnTo>
                      <a:pt x="408" y="719"/>
                    </a:lnTo>
                    <a:lnTo>
                      <a:pt x="408" y="719"/>
                    </a:lnTo>
                    <a:lnTo>
                      <a:pt x="408" y="719"/>
                    </a:lnTo>
                    <a:lnTo>
                      <a:pt x="408" y="711"/>
                    </a:lnTo>
                    <a:lnTo>
                      <a:pt x="408" y="711"/>
                    </a:lnTo>
                    <a:lnTo>
                      <a:pt x="408" y="711"/>
                    </a:lnTo>
                    <a:lnTo>
                      <a:pt x="408" y="711"/>
                    </a:lnTo>
                    <a:lnTo>
                      <a:pt x="408" y="711"/>
                    </a:lnTo>
                    <a:lnTo>
                      <a:pt x="408" y="703"/>
                    </a:lnTo>
                    <a:lnTo>
                      <a:pt x="408" y="695"/>
                    </a:lnTo>
                    <a:lnTo>
                      <a:pt x="408" y="687"/>
                    </a:lnTo>
                    <a:lnTo>
                      <a:pt x="408" y="687"/>
                    </a:lnTo>
                    <a:lnTo>
                      <a:pt x="408" y="687"/>
                    </a:lnTo>
                    <a:lnTo>
                      <a:pt x="408" y="687"/>
                    </a:lnTo>
                    <a:lnTo>
                      <a:pt x="408" y="679"/>
                    </a:lnTo>
                    <a:lnTo>
                      <a:pt x="408" y="671"/>
                    </a:lnTo>
                    <a:lnTo>
                      <a:pt x="408" y="671"/>
                    </a:lnTo>
                    <a:lnTo>
                      <a:pt x="408" y="663"/>
                    </a:lnTo>
                    <a:lnTo>
                      <a:pt x="408" y="663"/>
                    </a:lnTo>
                    <a:lnTo>
                      <a:pt x="408" y="663"/>
                    </a:lnTo>
                    <a:lnTo>
                      <a:pt x="408" y="663"/>
                    </a:lnTo>
                    <a:lnTo>
                      <a:pt x="408" y="655"/>
                    </a:lnTo>
                    <a:lnTo>
                      <a:pt x="408" y="647"/>
                    </a:lnTo>
                    <a:lnTo>
                      <a:pt x="408" y="639"/>
                    </a:lnTo>
                    <a:lnTo>
                      <a:pt x="408" y="639"/>
                    </a:lnTo>
                    <a:lnTo>
                      <a:pt x="408" y="639"/>
                    </a:lnTo>
                    <a:lnTo>
                      <a:pt x="408" y="639"/>
                    </a:lnTo>
                    <a:lnTo>
                      <a:pt x="400" y="631"/>
                    </a:lnTo>
                    <a:lnTo>
                      <a:pt x="400" y="623"/>
                    </a:lnTo>
                    <a:lnTo>
                      <a:pt x="400" y="615"/>
                    </a:lnTo>
                    <a:lnTo>
                      <a:pt x="400" y="615"/>
                    </a:lnTo>
                    <a:lnTo>
                      <a:pt x="400" y="615"/>
                    </a:lnTo>
                    <a:lnTo>
                      <a:pt x="392" y="615"/>
                    </a:lnTo>
                    <a:lnTo>
                      <a:pt x="392" y="615"/>
                    </a:lnTo>
                    <a:lnTo>
                      <a:pt x="384" y="607"/>
                    </a:lnTo>
                    <a:lnTo>
                      <a:pt x="384" y="607"/>
                    </a:lnTo>
                    <a:lnTo>
                      <a:pt x="384" y="607"/>
                    </a:lnTo>
                    <a:lnTo>
                      <a:pt x="384" y="607"/>
                    </a:lnTo>
                    <a:lnTo>
                      <a:pt x="376" y="599"/>
                    </a:lnTo>
                    <a:lnTo>
                      <a:pt x="360" y="575"/>
                    </a:lnTo>
                    <a:lnTo>
                      <a:pt x="352" y="559"/>
                    </a:lnTo>
                    <a:lnTo>
                      <a:pt x="344" y="551"/>
                    </a:lnTo>
                    <a:lnTo>
                      <a:pt x="344" y="551"/>
                    </a:lnTo>
                    <a:lnTo>
                      <a:pt x="344" y="551"/>
                    </a:lnTo>
                    <a:lnTo>
                      <a:pt x="344" y="551"/>
                    </a:lnTo>
                    <a:lnTo>
                      <a:pt x="344" y="543"/>
                    </a:lnTo>
                    <a:lnTo>
                      <a:pt x="344" y="543"/>
                    </a:lnTo>
                    <a:lnTo>
                      <a:pt x="344" y="535"/>
                    </a:lnTo>
                    <a:lnTo>
                      <a:pt x="344" y="535"/>
                    </a:lnTo>
                    <a:lnTo>
                      <a:pt x="344" y="535"/>
                    </a:lnTo>
                    <a:lnTo>
                      <a:pt x="344" y="535"/>
                    </a:lnTo>
                    <a:lnTo>
                      <a:pt x="352" y="527"/>
                    </a:lnTo>
                    <a:lnTo>
                      <a:pt x="352" y="519"/>
                    </a:lnTo>
                    <a:lnTo>
                      <a:pt x="360" y="511"/>
                    </a:lnTo>
                    <a:lnTo>
                      <a:pt x="360" y="511"/>
                    </a:lnTo>
                    <a:lnTo>
                      <a:pt x="360" y="511"/>
                    </a:lnTo>
                    <a:lnTo>
                      <a:pt x="360" y="511"/>
                    </a:lnTo>
                    <a:lnTo>
                      <a:pt x="360" y="503"/>
                    </a:lnTo>
                    <a:lnTo>
                      <a:pt x="360" y="495"/>
                    </a:lnTo>
                    <a:lnTo>
                      <a:pt x="360" y="495"/>
                    </a:lnTo>
                    <a:lnTo>
                      <a:pt x="360" y="495"/>
                    </a:lnTo>
                    <a:lnTo>
                      <a:pt x="360" y="495"/>
                    </a:lnTo>
                    <a:lnTo>
                      <a:pt x="360" y="487"/>
                    </a:lnTo>
                    <a:lnTo>
                      <a:pt x="360" y="487"/>
                    </a:lnTo>
                    <a:lnTo>
                      <a:pt x="360" y="479"/>
                    </a:lnTo>
                    <a:lnTo>
                      <a:pt x="360" y="479"/>
                    </a:lnTo>
                    <a:lnTo>
                      <a:pt x="360" y="479"/>
                    </a:lnTo>
                    <a:lnTo>
                      <a:pt x="360" y="479"/>
                    </a:lnTo>
                    <a:lnTo>
                      <a:pt x="360" y="479"/>
                    </a:lnTo>
                    <a:lnTo>
                      <a:pt x="360" y="471"/>
                    </a:lnTo>
                    <a:lnTo>
                      <a:pt x="368" y="471"/>
                    </a:lnTo>
                    <a:lnTo>
                      <a:pt x="368" y="471"/>
                    </a:lnTo>
                    <a:lnTo>
                      <a:pt x="368" y="471"/>
                    </a:lnTo>
                    <a:lnTo>
                      <a:pt x="368" y="471"/>
                    </a:lnTo>
                    <a:lnTo>
                      <a:pt x="376" y="471"/>
                    </a:lnTo>
                    <a:lnTo>
                      <a:pt x="384" y="463"/>
                    </a:lnTo>
                    <a:lnTo>
                      <a:pt x="392" y="463"/>
                    </a:lnTo>
                    <a:lnTo>
                      <a:pt x="400" y="455"/>
                    </a:lnTo>
                    <a:lnTo>
                      <a:pt x="400" y="455"/>
                    </a:lnTo>
                    <a:lnTo>
                      <a:pt x="400" y="455"/>
                    </a:lnTo>
                    <a:lnTo>
                      <a:pt x="400" y="455"/>
                    </a:lnTo>
                    <a:lnTo>
                      <a:pt x="400" y="455"/>
                    </a:lnTo>
                    <a:lnTo>
                      <a:pt x="408" y="447"/>
                    </a:lnTo>
                    <a:lnTo>
                      <a:pt x="408" y="447"/>
                    </a:lnTo>
                    <a:lnTo>
                      <a:pt x="408" y="447"/>
                    </a:lnTo>
                    <a:lnTo>
                      <a:pt x="408" y="447"/>
                    </a:lnTo>
                    <a:lnTo>
                      <a:pt x="408" y="447"/>
                    </a:lnTo>
                    <a:lnTo>
                      <a:pt x="416" y="439"/>
                    </a:lnTo>
                    <a:lnTo>
                      <a:pt x="424" y="439"/>
                    </a:lnTo>
                    <a:lnTo>
                      <a:pt x="424" y="431"/>
                    </a:lnTo>
                    <a:lnTo>
                      <a:pt x="424" y="431"/>
                    </a:lnTo>
                    <a:lnTo>
                      <a:pt x="424" y="431"/>
                    </a:lnTo>
                    <a:lnTo>
                      <a:pt x="424" y="431"/>
                    </a:lnTo>
                    <a:lnTo>
                      <a:pt x="440" y="431"/>
                    </a:lnTo>
                    <a:lnTo>
                      <a:pt x="448" y="431"/>
                    </a:lnTo>
                    <a:lnTo>
                      <a:pt x="448" y="431"/>
                    </a:lnTo>
                    <a:lnTo>
                      <a:pt x="448" y="431"/>
                    </a:lnTo>
                    <a:lnTo>
                      <a:pt x="448" y="431"/>
                    </a:lnTo>
                    <a:lnTo>
                      <a:pt x="448" y="431"/>
                    </a:lnTo>
                    <a:lnTo>
                      <a:pt x="456" y="431"/>
                    </a:lnTo>
                    <a:lnTo>
                      <a:pt x="464" y="431"/>
                    </a:lnTo>
                    <a:lnTo>
                      <a:pt x="464" y="431"/>
                    </a:lnTo>
                    <a:lnTo>
                      <a:pt x="464" y="431"/>
                    </a:lnTo>
                    <a:lnTo>
                      <a:pt x="464" y="431"/>
                    </a:lnTo>
                    <a:lnTo>
                      <a:pt x="464" y="431"/>
                    </a:lnTo>
                    <a:lnTo>
                      <a:pt x="471" y="431"/>
                    </a:lnTo>
                    <a:lnTo>
                      <a:pt x="471" y="423"/>
                    </a:lnTo>
                    <a:lnTo>
                      <a:pt x="471" y="423"/>
                    </a:lnTo>
                    <a:lnTo>
                      <a:pt x="471" y="423"/>
                    </a:lnTo>
                    <a:lnTo>
                      <a:pt x="471" y="423"/>
                    </a:lnTo>
                    <a:lnTo>
                      <a:pt x="479" y="423"/>
                    </a:lnTo>
                    <a:lnTo>
                      <a:pt x="479" y="415"/>
                    </a:lnTo>
                    <a:lnTo>
                      <a:pt x="487" y="415"/>
                    </a:lnTo>
                    <a:lnTo>
                      <a:pt x="487" y="415"/>
                    </a:lnTo>
                    <a:lnTo>
                      <a:pt x="487" y="415"/>
                    </a:lnTo>
                    <a:lnTo>
                      <a:pt x="487" y="415"/>
                    </a:lnTo>
                    <a:lnTo>
                      <a:pt x="495" y="407"/>
                    </a:lnTo>
                    <a:lnTo>
                      <a:pt x="503" y="407"/>
                    </a:lnTo>
                    <a:lnTo>
                      <a:pt x="511" y="399"/>
                    </a:lnTo>
                    <a:lnTo>
                      <a:pt x="511" y="399"/>
                    </a:lnTo>
                    <a:lnTo>
                      <a:pt x="511" y="399"/>
                    </a:lnTo>
                    <a:lnTo>
                      <a:pt x="511" y="399"/>
                    </a:lnTo>
                    <a:lnTo>
                      <a:pt x="519" y="391"/>
                    </a:lnTo>
                    <a:lnTo>
                      <a:pt x="527" y="383"/>
                    </a:lnTo>
                    <a:lnTo>
                      <a:pt x="535" y="375"/>
                    </a:lnTo>
                    <a:lnTo>
                      <a:pt x="543" y="367"/>
                    </a:lnTo>
                    <a:lnTo>
                      <a:pt x="543" y="367"/>
                    </a:lnTo>
                    <a:lnTo>
                      <a:pt x="543" y="367"/>
                    </a:lnTo>
                    <a:lnTo>
                      <a:pt x="543" y="359"/>
                    </a:lnTo>
                    <a:lnTo>
                      <a:pt x="535" y="351"/>
                    </a:lnTo>
                    <a:lnTo>
                      <a:pt x="527" y="343"/>
                    </a:lnTo>
                    <a:lnTo>
                      <a:pt x="527" y="343"/>
                    </a:lnTo>
                    <a:lnTo>
                      <a:pt x="527" y="343"/>
                    </a:lnTo>
                    <a:lnTo>
                      <a:pt x="527" y="343"/>
                    </a:lnTo>
                    <a:lnTo>
                      <a:pt x="527" y="343"/>
                    </a:lnTo>
                    <a:lnTo>
                      <a:pt x="527" y="351"/>
                    </a:lnTo>
                    <a:lnTo>
                      <a:pt x="527" y="351"/>
                    </a:lnTo>
                    <a:lnTo>
                      <a:pt x="527" y="351"/>
                    </a:lnTo>
                    <a:lnTo>
                      <a:pt x="527" y="351"/>
                    </a:lnTo>
                    <a:lnTo>
                      <a:pt x="527" y="351"/>
                    </a:lnTo>
                    <a:lnTo>
                      <a:pt x="527" y="351"/>
                    </a:lnTo>
                    <a:lnTo>
                      <a:pt x="519" y="351"/>
                    </a:lnTo>
                    <a:lnTo>
                      <a:pt x="519" y="351"/>
                    </a:lnTo>
                    <a:lnTo>
                      <a:pt x="511" y="351"/>
                    </a:lnTo>
                    <a:lnTo>
                      <a:pt x="511" y="351"/>
                    </a:lnTo>
                    <a:lnTo>
                      <a:pt x="511" y="351"/>
                    </a:lnTo>
                    <a:lnTo>
                      <a:pt x="511" y="359"/>
                    </a:lnTo>
                    <a:lnTo>
                      <a:pt x="511" y="359"/>
                    </a:lnTo>
                    <a:lnTo>
                      <a:pt x="503" y="367"/>
                    </a:lnTo>
                    <a:lnTo>
                      <a:pt x="503" y="367"/>
                    </a:lnTo>
                    <a:lnTo>
                      <a:pt x="503" y="367"/>
                    </a:lnTo>
                    <a:lnTo>
                      <a:pt x="503" y="367"/>
                    </a:lnTo>
                    <a:lnTo>
                      <a:pt x="503" y="367"/>
                    </a:lnTo>
                    <a:lnTo>
                      <a:pt x="495" y="367"/>
                    </a:lnTo>
                    <a:lnTo>
                      <a:pt x="487" y="367"/>
                    </a:lnTo>
                    <a:lnTo>
                      <a:pt x="487" y="367"/>
                    </a:lnTo>
                    <a:lnTo>
                      <a:pt x="487" y="367"/>
                    </a:lnTo>
                    <a:lnTo>
                      <a:pt x="487" y="367"/>
                    </a:lnTo>
                    <a:lnTo>
                      <a:pt x="487" y="367"/>
                    </a:lnTo>
                    <a:lnTo>
                      <a:pt x="479" y="359"/>
                    </a:lnTo>
                    <a:lnTo>
                      <a:pt x="479" y="359"/>
                    </a:lnTo>
                    <a:lnTo>
                      <a:pt x="471" y="351"/>
                    </a:lnTo>
                    <a:lnTo>
                      <a:pt x="471" y="351"/>
                    </a:lnTo>
                    <a:lnTo>
                      <a:pt x="471" y="351"/>
                    </a:lnTo>
                    <a:lnTo>
                      <a:pt x="471" y="351"/>
                    </a:lnTo>
                    <a:lnTo>
                      <a:pt x="471" y="351"/>
                    </a:lnTo>
                    <a:lnTo>
                      <a:pt x="471" y="343"/>
                    </a:lnTo>
                    <a:lnTo>
                      <a:pt x="471" y="343"/>
                    </a:lnTo>
                    <a:lnTo>
                      <a:pt x="471" y="343"/>
                    </a:lnTo>
                    <a:lnTo>
                      <a:pt x="471" y="343"/>
                    </a:lnTo>
                    <a:lnTo>
                      <a:pt x="471" y="343"/>
                    </a:lnTo>
                    <a:lnTo>
                      <a:pt x="471" y="335"/>
                    </a:lnTo>
                    <a:lnTo>
                      <a:pt x="464" y="335"/>
                    </a:lnTo>
                    <a:lnTo>
                      <a:pt x="464" y="335"/>
                    </a:lnTo>
                    <a:lnTo>
                      <a:pt x="464" y="335"/>
                    </a:lnTo>
                    <a:lnTo>
                      <a:pt x="464" y="335"/>
                    </a:lnTo>
                    <a:lnTo>
                      <a:pt x="456" y="335"/>
                    </a:lnTo>
                    <a:lnTo>
                      <a:pt x="448" y="335"/>
                    </a:lnTo>
                    <a:lnTo>
                      <a:pt x="440" y="335"/>
                    </a:lnTo>
                    <a:lnTo>
                      <a:pt x="440" y="335"/>
                    </a:lnTo>
                    <a:lnTo>
                      <a:pt x="440" y="335"/>
                    </a:lnTo>
                    <a:lnTo>
                      <a:pt x="440" y="335"/>
                    </a:lnTo>
                    <a:lnTo>
                      <a:pt x="440" y="327"/>
                    </a:lnTo>
                    <a:lnTo>
                      <a:pt x="440" y="327"/>
                    </a:lnTo>
                    <a:lnTo>
                      <a:pt x="440" y="320"/>
                    </a:lnTo>
                    <a:lnTo>
                      <a:pt x="440" y="320"/>
                    </a:lnTo>
                    <a:lnTo>
                      <a:pt x="440" y="320"/>
                    </a:lnTo>
                    <a:lnTo>
                      <a:pt x="440" y="320"/>
                    </a:lnTo>
                    <a:lnTo>
                      <a:pt x="440" y="320"/>
                    </a:lnTo>
                    <a:lnTo>
                      <a:pt x="440" y="312"/>
                    </a:lnTo>
                    <a:lnTo>
                      <a:pt x="440" y="304"/>
                    </a:lnTo>
                    <a:lnTo>
                      <a:pt x="440" y="296"/>
                    </a:lnTo>
                    <a:lnTo>
                      <a:pt x="440" y="296"/>
                    </a:lnTo>
                    <a:lnTo>
                      <a:pt x="440" y="296"/>
                    </a:lnTo>
                    <a:lnTo>
                      <a:pt x="440" y="296"/>
                    </a:lnTo>
                    <a:lnTo>
                      <a:pt x="440" y="296"/>
                    </a:lnTo>
                    <a:lnTo>
                      <a:pt x="440" y="288"/>
                    </a:lnTo>
                    <a:lnTo>
                      <a:pt x="440" y="288"/>
                    </a:lnTo>
                    <a:lnTo>
                      <a:pt x="440" y="288"/>
                    </a:lnTo>
                    <a:lnTo>
                      <a:pt x="440" y="288"/>
                    </a:lnTo>
                    <a:lnTo>
                      <a:pt x="440" y="288"/>
                    </a:lnTo>
                    <a:lnTo>
                      <a:pt x="440" y="280"/>
                    </a:lnTo>
                    <a:lnTo>
                      <a:pt x="440" y="280"/>
                    </a:lnTo>
                    <a:lnTo>
                      <a:pt x="440" y="272"/>
                    </a:lnTo>
                    <a:lnTo>
                      <a:pt x="440" y="272"/>
                    </a:lnTo>
                    <a:lnTo>
                      <a:pt x="440" y="272"/>
                    </a:lnTo>
                    <a:lnTo>
                      <a:pt x="432" y="280"/>
                    </a:lnTo>
                    <a:lnTo>
                      <a:pt x="424" y="280"/>
                    </a:lnTo>
                    <a:lnTo>
                      <a:pt x="416" y="288"/>
                    </a:lnTo>
                    <a:lnTo>
                      <a:pt x="408" y="288"/>
                    </a:lnTo>
                    <a:lnTo>
                      <a:pt x="408" y="288"/>
                    </a:lnTo>
                    <a:lnTo>
                      <a:pt x="408" y="288"/>
                    </a:lnTo>
                    <a:lnTo>
                      <a:pt x="408" y="280"/>
                    </a:lnTo>
                    <a:lnTo>
                      <a:pt x="400" y="264"/>
                    </a:lnTo>
                    <a:lnTo>
                      <a:pt x="400" y="248"/>
                    </a:lnTo>
                    <a:lnTo>
                      <a:pt x="400" y="240"/>
                    </a:lnTo>
                    <a:lnTo>
                      <a:pt x="400" y="240"/>
                    </a:lnTo>
                    <a:lnTo>
                      <a:pt x="400" y="240"/>
                    </a:lnTo>
                    <a:lnTo>
                      <a:pt x="392" y="240"/>
                    </a:lnTo>
                    <a:lnTo>
                      <a:pt x="392" y="240"/>
                    </a:lnTo>
                    <a:lnTo>
                      <a:pt x="384" y="240"/>
                    </a:lnTo>
                    <a:lnTo>
                      <a:pt x="384" y="240"/>
                    </a:lnTo>
                    <a:lnTo>
                      <a:pt x="384" y="240"/>
                    </a:lnTo>
                    <a:lnTo>
                      <a:pt x="384" y="240"/>
                    </a:lnTo>
                    <a:lnTo>
                      <a:pt x="384" y="240"/>
                    </a:lnTo>
                    <a:lnTo>
                      <a:pt x="376" y="240"/>
                    </a:lnTo>
                    <a:lnTo>
                      <a:pt x="368" y="240"/>
                    </a:lnTo>
                    <a:lnTo>
                      <a:pt x="368" y="240"/>
                    </a:lnTo>
                    <a:lnTo>
                      <a:pt x="368" y="240"/>
                    </a:lnTo>
                    <a:lnTo>
                      <a:pt x="368" y="240"/>
                    </a:lnTo>
                    <a:lnTo>
                      <a:pt x="368" y="240"/>
                    </a:lnTo>
                    <a:lnTo>
                      <a:pt x="360" y="240"/>
                    </a:lnTo>
                    <a:lnTo>
                      <a:pt x="360" y="240"/>
                    </a:lnTo>
                    <a:lnTo>
                      <a:pt x="360" y="240"/>
                    </a:lnTo>
                    <a:lnTo>
                      <a:pt x="360" y="240"/>
                    </a:lnTo>
                    <a:lnTo>
                      <a:pt x="360" y="240"/>
                    </a:lnTo>
                    <a:lnTo>
                      <a:pt x="352" y="240"/>
                    </a:lnTo>
                    <a:lnTo>
                      <a:pt x="352" y="240"/>
                    </a:lnTo>
                    <a:lnTo>
                      <a:pt x="344" y="240"/>
                    </a:lnTo>
                    <a:lnTo>
                      <a:pt x="344" y="240"/>
                    </a:lnTo>
                    <a:lnTo>
                      <a:pt x="344" y="240"/>
                    </a:lnTo>
                    <a:lnTo>
                      <a:pt x="344" y="240"/>
                    </a:lnTo>
                    <a:lnTo>
                      <a:pt x="344" y="240"/>
                    </a:lnTo>
                    <a:lnTo>
                      <a:pt x="336" y="232"/>
                    </a:lnTo>
                    <a:lnTo>
                      <a:pt x="328" y="224"/>
                    </a:lnTo>
                    <a:lnTo>
                      <a:pt x="328" y="216"/>
                    </a:lnTo>
                    <a:lnTo>
                      <a:pt x="328" y="216"/>
                    </a:lnTo>
                    <a:lnTo>
                      <a:pt x="328" y="216"/>
                    </a:lnTo>
                    <a:lnTo>
                      <a:pt x="328" y="216"/>
                    </a:lnTo>
                    <a:lnTo>
                      <a:pt x="320" y="216"/>
                    </a:lnTo>
                    <a:lnTo>
                      <a:pt x="320" y="208"/>
                    </a:lnTo>
                    <a:lnTo>
                      <a:pt x="320" y="208"/>
                    </a:lnTo>
                    <a:lnTo>
                      <a:pt x="320" y="208"/>
                    </a:lnTo>
                    <a:lnTo>
                      <a:pt x="320" y="208"/>
                    </a:lnTo>
                    <a:lnTo>
                      <a:pt x="320" y="208"/>
                    </a:lnTo>
                    <a:lnTo>
                      <a:pt x="320" y="200"/>
                    </a:lnTo>
                    <a:lnTo>
                      <a:pt x="320" y="200"/>
                    </a:lnTo>
                    <a:lnTo>
                      <a:pt x="320" y="192"/>
                    </a:lnTo>
                    <a:lnTo>
                      <a:pt x="320" y="192"/>
                    </a:lnTo>
                    <a:lnTo>
                      <a:pt x="320" y="192"/>
                    </a:lnTo>
                    <a:lnTo>
                      <a:pt x="328" y="184"/>
                    </a:lnTo>
                    <a:lnTo>
                      <a:pt x="344" y="168"/>
                    </a:lnTo>
                    <a:lnTo>
                      <a:pt x="360" y="144"/>
                    </a:lnTo>
                    <a:lnTo>
                      <a:pt x="368" y="136"/>
                    </a:lnTo>
                    <a:lnTo>
                      <a:pt x="368" y="136"/>
                    </a:lnTo>
                    <a:lnTo>
                      <a:pt x="368" y="136"/>
                    </a:lnTo>
                    <a:lnTo>
                      <a:pt x="368" y="128"/>
                    </a:lnTo>
                    <a:lnTo>
                      <a:pt x="376" y="112"/>
                    </a:lnTo>
                    <a:lnTo>
                      <a:pt x="384" y="104"/>
                    </a:lnTo>
                    <a:lnTo>
                      <a:pt x="384" y="96"/>
                    </a:lnTo>
                    <a:lnTo>
                      <a:pt x="384" y="96"/>
                    </a:lnTo>
                    <a:lnTo>
                      <a:pt x="384" y="96"/>
                    </a:lnTo>
                    <a:lnTo>
                      <a:pt x="384" y="88"/>
                    </a:lnTo>
                    <a:lnTo>
                      <a:pt x="384" y="88"/>
                    </a:lnTo>
                    <a:lnTo>
                      <a:pt x="384" y="80"/>
                    </a:lnTo>
                    <a:lnTo>
                      <a:pt x="384" y="80"/>
                    </a:lnTo>
                    <a:lnTo>
                      <a:pt x="384" y="80"/>
                    </a:lnTo>
                    <a:lnTo>
                      <a:pt x="384" y="80"/>
                    </a:lnTo>
                    <a:lnTo>
                      <a:pt x="384" y="80"/>
                    </a:lnTo>
                    <a:lnTo>
                      <a:pt x="376" y="72"/>
                    </a:lnTo>
                    <a:lnTo>
                      <a:pt x="368" y="72"/>
                    </a:lnTo>
                    <a:lnTo>
                      <a:pt x="368" y="72"/>
                    </a:lnTo>
                    <a:lnTo>
                      <a:pt x="368" y="72"/>
                    </a:lnTo>
                    <a:lnTo>
                      <a:pt x="368" y="72"/>
                    </a:lnTo>
                    <a:lnTo>
                      <a:pt x="368" y="64"/>
                    </a:lnTo>
                    <a:lnTo>
                      <a:pt x="360" y="64"/>
                    </a:lnTo>
                    <a:lnTo>
                      <a:pt x="360" y="56"/>
                    </a:lnTo>
                    <a:lnTo>
                      <a:pt x="360" y="56"/>
                    </a:lnTo>
                    <a:lnTo>
                      <a:pt x="360" y="56"/>
                    </a:lnTo>
                    <a:lnTo>
                      <a:pt x="360" y="56"/>
                    </a:lnTo>
                    <a:lnTo>
                      <a:pt x="360" y="56"/>
                    </a:lnTo>
                    <a:lnTo>
                      <a:pt x="360" y="56"/>
                    </a:lnTo>
                    <a:lnTo>
                      <a:pt x="360" y="48"/>
                    </a:lnTo>
                    <a:lnTo>
                      <a:pt x="360" y="48"/>
                    </a:lnTo>
                    <a:lnTo>
                      <a:pt x="360" y="48"/>
                    </a:lnTo>
                    <a:lnTo>
                      <a:pt x="360" y="48"/>
                    </a:lnTo>
                    <a:lnTo>
                      <a:pt x="352" y="40"/>
                    </a:lnTo>
                    <a:lnTo>
                      <a:pt x="344" y="32"/>
                    </a:lnTo>
                    <a:lnTo>
                      <a:pt x="336" y="16"/>
                    </a:lnTo>
                    <a:lnTo>
                      <a:pt x="328" y="16"/>
                    </a:lnTo>
                    <a:lnTo>
                      <a:pt x="328" y="16"/>
                    </a:lnTo>
                    <a:lnTo>
                      <a:pt x="328" y="16"/>
                    </a:lnTo>
                    <a:lnTo>
                      <a:pt x="328" y="8"/>
                    </a:lnTo>
                    <a:lnTo>
                      <a:pt x="320" y="8"/>
                    </a:lnTo>
                    <a:lnTo>
                      <a:pt x="304" y="0"/>
                    </a:lnTo>
                    <a:lnTo>
                      <a:pt x="304" y="0"/>
                    </a:lnTo>
                    <a:lnTo>
                      <a:pt x="304" y="0"/>
                    </a:lnTo>
                    <a:lnTo>
                      <a:pt x="304" y="0"/>
                    </a:lnTo>
                    <a:lnTo>
                      <a:pt x="304" y="0"/>
                    </a:lnTo>
                    <a:lnTo>
                      <a:pt x="296" y="8"/>
                    </a:lnTo>
                    <a:lnTo>
                      <a:pt x="288" y="8"/>
                    </a:lnTo>
                    <a:lnTo>
                      <a:pt x="288" y="16"/>
                    </a:lnTo>
                    <a:lnTo>
                      <a:pt x="288" y="16"/>
                    </a:lnTo>
                    <a:lnTo>
                      <a:pt x="288" y="16"/>
                    </a:lnTo>
                    <a:lnTo>
                      <a:pt x="288" y="16"/>
                    </a:lnTo>
                    <a:lnTo>
                      <a:pt x="280" y="32"/>
                    </a:lnTo>
                    <a:lnTo>
                      <a:pt x="264" y="40"/>
                    </a:lnTo>
                    <a:lnTo>
                      <a:pt x="264" y="48"/>
                    </a:lnTo>
                    <a:lnTo>
                      <a:pt x="264" y="48"/>
                    </a:lnTo>
                    <a:lnTo>
                      <a:pt x="264" y="48"/>
                    </a:lnTo>
                    <a:lnTo>
                      <a:pt x="264" y="48"/>
                    </a:lnTo>
                    <a:lnTo>
                      <a:pt x="272" y="56"/>
                    </a:lnTo>
                    <a:lnTo>
                      <a:pt x="272" y="64"/>
                    </a:lnTo>
                    <a:lnTo>
                      <a:pt x="280" y="72"/>
                    </a:lnTo>
                    <a:lnTo>
                      <a:pt x="280" y="72"/>
                    </a:lnTo>
                    <a:lnTo>
                      <a:pt x="280" y="72"/>
                    </a:lnTo>
                    <a:lnTo>
                      <a:pt x="272" y="72"/>
                    </a:lnTo>
                    <a:lnTo>
                      <a:pt x="264" y="72"/>
                    </a:lnTo>
                    <a:lnTo>
                      <a:pt x="256" y="72"/>
                    </a:lnTo>
                    <a:lnTo>
                      <a:pt x="248" y="72"/>
                    </a:lnTo>
                    <a:lnTo>
                      <a:pt x="248" y="72"/>
                    </a:lnTo>
                    <a:lnTo>
                      <a:pt x="248" y="72"/>
                    </a:lnTo>
                    <a:lnTo>
                      <a:pt x="248" y="72"/>
                    </a:lnTo>
                    <a:lnTo>
                      <a:pt x="240" y="72"/>
                    </a:lnTo>
                    <a:lnTo>
                      <a:pt x="240" y="72"/>
                    </a:lnTo>
                    <a:lnTo>
                      <a:pt x="240" y="72"/>
                    </a:lnTo>
                    <a:lnTo>
                      <a:pt x="240" y="72"/>
                    </a:lnTo>
                    <a:lnTo>
                      <a:pt x="240" y="72"/>
                    </a:lnTo>
                    <a:lnTo>
                      <a:pt x="232" y="72"/>
                    </a:lnTo>
                    <a:lnTo>
                      <a:pt x="224" y="72"/>
                    </a:lnTo>
                    <a:lnTo>
                      <a:pt x="216" y="80"/>
                    </a:lnTo>
                    <a:lnTo>
                      <a:pt x="208" y="80"/>
                    </a:lnTo>
                    <a:lnTo>
                      <a:pt x="208" y="80"/>
                    </a:lnTo>
                    <a:lnTo>
                      <a:pt x="208" y="80"/>
                    </a:lnTo>
                    <a:lnTo>
                      <a:pt x="208" y="88"/>
                    </a:lnTo>
                    <a:lnTo>
                      <a:pt x="200" y="96"/>
                    </a:lnTo>
                    <a:lnTo>
                      <a:pt x="184" y="104"/>
                    </a:lnTo>
                    <a:lnTo>
                      <a:pt x="184" y="104"/>
                    </a:lnTo>
                    <a:lnTo>
                      <a:pt x="184" y="104"/>
                    </a:lnTo>
                    <a:lnTo>
                      <a:pt x="184" y="104"/>
                    </a:lnTo>
                    <a:lnTo>
                      <a:pt x="184" y="104"/>
                    </a:lnTo>
                    <a:lnTo>
                      <a:pt x="176" y="112"/>
                    </a:lnTo>
                    <a:lnTo>
                      <a:pt x="168" y="112"/>
                    </a:lnTo>
                    <a:lnTo>
                      <a:pt x="168" y="112"/>
                    </a:lnTo>
                    <a:lnTo>
                      <a:pt x="168" y="112"/>
                    </a:lnTo>
                    <a:lnTo>
                      <a:pt x="168" y="112"/>
                    </a:lnTo>
                    <a:lnTo>
                      <a:pt x="168" y="120"/>
                    </a:lnTo>
                    <a:lnTo>
                      <a:pt x="160" y="120"/>
                    </a:lnTo>
                    <a:lnTo>
                      <a:pt x="160" y="128"/>
                    </a:lnTo>
                    <a:lnTo>
                      <a:pt x="160" y="128"/>
                    </a:lnTo>
                    <a:lnTo>
                      <a:pt x="160" y="128"/>
                    </a:lnTo>
                    <a:lnTo>
                      <a:pt x="160" y="128"/>
                    </a:lnTo>
                    <a:lnTo>
                      <a:pt x="160" y="128"/>
                    </a:lnTo>
                    <a:lnTo>
                      <a:pt x="160" y="136"/>
                    </a:lnTo>
                    <a:lnTo>
                      <a:pt x="168" y="136"/>
                    </a:lnTo>
                    <a:lnTo>
                      <a:pt x="168" y="136"/>
                    </a:lnTo>
                    <a:lnTo>
                      <a:pt x="168" y="136"/>
                    </a:lnTo>
                    <a:lnTo>
                      <a:pt x="168" y="136"/>
                    </a:lnTo>
                    <a:lnTo>
                      <a:pt x="168" y="144"/>
                    </a:lnTo>
                    <a:lnTo>
                      <a:pt x="160" y="152"/>
                    </a:lnTo>
                    <a:lnTo>
                      <a:pt x="160" y="160"/>
                    </a:lnTo>
                    <a:lnTo>
                      <a:pt x="160" y="160"/>
                    </a:lnTo>
                    <a:lnTo>
                      <a:pt x="160" y="160"/>
                    </a:lnTo>
                    <a:lnTo>
                      <a:pt x="160" y="160"/>
                    </a:lnTo>
                    <a:lnTo>
                      <a:pt x="160" y="160"/>
                    </a:lnTo>
                    <a:lnTo>
                      <a:pt x="160" y="168"/>
                    </a:lnTo>
                    <a:lnTo>
                      <a:pt x="160" y="168"/>
                    </a:lnTo>
                    <a:lnTo>
                      <a:pt x="160" y="176"/>
                    </a:lnTo>
                    <a:lnTo>
                      <a:pt x="160" y="176"/>
                    </a:lnTo>
                    <a:lnTo>
                      <a:pt x="160" y="176"/>
                    </a:lnTo>
                    <a:lnTo>
                      <a:pt x="152" y="176"/>
                    </a:lnTo>
                    <a:lnTo>
                      <a:pt x="152" y="176"/>
                    </a:lnTo>
                    <a:lnTo>
                      <a:pt x="144" y="184"/>
                    </a:lnTo>
                    <a:lnTo>
                      <a:pt x="144" y="184"/>
                    </a:lnTo>
                    <a:lnTo>
                      <a:pt x="144" y="184"/>
                    </a:lnTo>
                    <a:lnTo>
                      <a:pt x="144" y="184"/>
                    </a:lnTo>
                    <a:lnTo>
                      <a:pt x="144" y="184"/>
                    </a:lnTo>
                    <a:lnTo>
                      <a:pt x="144" y="192"/>
                    </a:lnTo>
                    <a:lnTo>
                      <a:pt x="144" y="192"/>
                    </a:lnTo>
                    <a:lnTo>
                      <a:pt x="144" y="192"/>
                    </a:lnTo>
                    <a:lnTo>
                      <a:pt x="144" y="192"/>
                    </a:lnTo>
                    <a:lnTo>
                      <a:pt x="144" y="192"/>
                    </a:lnTo>
                    <a:lnTo>
                      <a:pt x="144" y="200"/>
                    </a:lnTo>
                    <a:lnTo>
                      <a:pt x="144" y="200"/>
                    </a:lnTo>
                    <a:lnTo>
                      <a:pt x="144" y="208"/>
                    </a:lnTo>
                    <a:lnTo>
                      <a:pt x="144" y="208"/>
                    </a:lnTo>
                    <a:lnTo>
                      <a:pt x="144" y="208"/>
                    </a:lnTo>
                    <a:lnTo>
                      <a:pt x="144" y="208"/>
                    </a:lnTo>
                    <a:lnTo>
                      <a:pt x="144" y="208"/>
                    </a:lnTo>
                    <a:lnTo>
                      <a:pt x="144" y="216"/>
                    </a:lnTo>
                    <a:lnTo>
                      <a:pt x="144" y="216"/>
                    </a:lnTo>
                    <a:lnTo>
                      <a:pt x="144" y="216"/>
                    </a:lnTo>
                    <a:lnTo>
                      <a:pt x="144" y="216"/>
                    </a:lnTo>
                    <a:lnTo>
                      <a:pt x="144" y="216"/>
                    </a:lnTo>
                    <a:lnTo>
                      <a:pt x="144" y="224"/>
                    </a:lnTo>
                    <a:lnTo>
                      <a:pt x="136" y="224"/>
                    </a:lnTo>
                    <a:lnTo>
                      <a:pt x="128" y="224"/>
                    </a:lnTo>
                    <a:lnTo>
                      <a:pt x="128" y="232"/>
                    </a:lnTo>
                    <a:lnTo>
                      <a:pt x="128" y="232"/>
                    </a:lnTo>
                    <a:lnTo>
                      <a:pt x="128" y="232"/>
                    </a:lnTo>
                    <a:lnTo>
                      <a:pt x="128" y="232"/>
                    </a:lnTo>
                    <a:lnTo>
                      <a:pt x="120" y="240"/>
                    </a:lnTo>
                    <a:lnTo>
                      <a:pt x="120" y="248"/>
                    </a:lnTo>
                    <a:lnTo>
                      <a:pt x="120" y="256"/>
                    </a:lnTo>
                    <a:lnTo>
                      <a:pt x="120" y="256"/>
                    </a:lnTo>
                    <a:lnTo>
                      <a:pt x="120" y="256"/>
                    </a:lnTo>
                    <a:lnTo>
                      <a:pt x="112" y="256"/>
                    </a:lnTo>
                    <a:lnTo>
                      <a:pt x="112" y="256"/>
                    </a:lnTo>
                    <a:lnTo>
                      <a:pt x="104" y="264"/>
                    </a:lnTo>
                    <a:lnTo>
                      <a:pt x="104" y="264"/>
                    </a:lnTo>
                    <a:lnTo>
                      <a:pt x="104" y="264"/>
                    </a:lnTo>
                    <a:lnTo>
                      <a:pt x="104" y="264"/>
                    </a:lnTo>
                    <a:lnTo>
                      <a:pt x="104" y="264"/>
                    </a:lnTo>
                    <a:lnTo>
                      <a:pt x="96" y="256"/>
                    </a:lnTo>
                    <a:lnTo>
                      <a:pt x="88" y="256"/>
                    </a:lnTo>
                    <a:lnTo>
                      <a:pt x="88" y="256"/>
                    </a:lnTo>
                    <a:lnTo>
                      <a:pt x="88" y="256"/>
                    </a:lnTo>
                    <a:lnTo>
                      <a:pt x="88" y="256"/>
                    </a:lnTo>
                    <a:lnTo>
                      <a:pt x="88" y="256"/>
                    </a:lnTo>
                    <a:lnTo>
                      <a:pt x="80" y="256"/>
                    </a:lnTo>
                    <a:lnTo>
                      <a:pt x="80" y="256"/>
                    </a:lnTo>
                    <a:lnTo>
                      <a:pt x="80" y="256"/>
                    </a:lnTo>
                    <a:lnTo>
                      <a:pt x="80" y="256"/>
                    </a:lnTo>
                    <a:lnTo>
                      <a:pt x="80" y="256"/>
                    </a:lnTo>
                    <a:lnTo>
                      <a:pt x="80" y="264"/>
                    </a:lnTo>
                    <a:lnTo>
                      <a:pt x="80" y="272"/>
                    </a:lnTo>
                    <a:lnTo>
                      <a:pt x="80" y="288"/>
                    </a:lnTo>
                    <a:lnTo>
                      <a:pt x="80" y="296"/>
                    </a:lnTo>
                    <a:lnTo>
                      <a:pt x="80" y="296"/>
                    </a:lnTo>
                    <a:lnTo>
                      <a:pt x="80" y="296"/>
                    </a:lnTo>
                    <a:lnTo>
                      <a:pt x="72" y="304"/>
                    </a:lnTo>
                    <a:lnTo>
                      <a:pt x="72" y="304"/>
                    </a:lnTo>
                    <a:lnTo>
                      <a:pt x="64" y="304"/>
                    </a:lnTo>
                    <a:lnTo>
                      <a:pt x="64" y="312"/>
                    </a:lnTo>
                    <a:lnTo>
                      <a:pt x="64" y="312"/>
                    </a:lnTo>
                    <a:lnTo>
                      <a:pt x="64" y="312"/>
                    </a:lnTo>
                    <a:lnTo>
                      <a:pt x="64" y="320"/>
                    </a:lnTo>
                    <a:lnTo>
                      <a:pt x="64" y="335"/>
                    </a:lnTo>
                    <a:lnTo>
                      <a:pt x="64" y="359"/>
                    </a:lnTo>
                    <a:lnTo>
                      <a:pt x="64" y="367"/>
                    </a:lnTo>
                    <a:lnTo>
                      <a:pt x="64" y="367"/>
                    </a:lnTo>
                    <a:lnTo>
                      <a:pt x="64" y="367"/>
                    </a:lnTo>
                    <a:lnTo>
                      <a:pt x="56" y="367"/>
                    </a:lnTo>
                    <a:lnTo>
                      <a:pt x="48" y="367"/>
                    </a:lnTo>
                    <a:lnTo>
                      <a:pt x="40" y="367"/>
                    </a:lnTo>
                    <a:lnTo>
                      <a:pt x="40" y="367"/>
                    </a:lnTo>
                    <a:lnTo>
                      <a:pt x="40" y="367"/>
                    </a:lnTo>
                    <a:lnTo>
                      <a:pt x="40" y="367"/>
                    </a:lnTo>
                    <a:lnTo>
                      <a:pt x="40" y="375"/>
                    </a:lnTo>
                    <a:lnTo>
                      <a:pt x="40" y="383"/>
                    </a:lnTo>
                    <a:lnTo>
                      <a:pt x="48" y="391"/>
                    </a:lnTo>
                    <a:lnTo>
                      <a:pt x="48" y="399"/>
                    </a:lnTo>
                    <a:lnTo>
                      <a:pt x="48" y="399"/>
                    </a:lnTo>
                    <a:lnTo>
                      <a:pt x="48" y="399"/>
                    </a:lnTo>
                    <a:lnTo>
                      <a:pt x="48" y="399"/>
                    </a:lnTo>
                    <a:lnTo>
                      <a:pt x="40" y="399"/>
                    </a:lnTo>
                    <a:lnTo>
                      <a:pt x="40" y="399"/>
                    </a:lnTo>
                    <a:lnTo>
                      <a:pt x="40" y="399"/>
                    </a:lnTo>
                    <a:lnTo>
                      <a:pt x="40" y="399"/>
                    </a:lnTo>
                    <a:lnTo>
                      <a:pt x="40" y="399"/>
                    </a:lnTo>
                    <a:lnTo>
                      <a:pt x="32" y="399"/>
                    </a:lnTo>
                    <a:lnTo>
                      <a:pt x="32" y="391"/>
                    </a:lnTo>
                    <a:lnTo>
                      <a:pt x="24" y="391"/>
                    </a:lnTo>
                    <a:lnTo>
                      <a:pt x="24" y="391"/>
                    </a:lnTo>
                    <a:lnTo>
                      <a:pt x="24" y="391"/>
                    </a:lnTo>
                    <a:lnTo>
                      <a:pt x="24" y="391"/>
                    </a:lnTo>
                    <a:lnTo>
                      <a:pt x="24" y="391"/>
                    </a:lnTo>
                    <a:lnTo>
                      <a:pt x="16" y="391"/>
                    </a:lnTo>
                    <a:lnTo>
                      <a:pt x="8" y="399"/>
                    </a:lnTo>
                    <a:lnTo>
                      <a:pt x="8" y="399"/>
                    </a:lnTo>
                    <a:lnTo>
                      <a:pt x="8" y="399"/>
                    </a:lnTo>
                    <a:lnTo>
                      <a:pt x="8" y="399"/>
                    </a:lnTo>
                    <a:lnTo>
                      <a:pt x="8" y="407"/>
                    </a:lnTo>
                    <a:lnTo>
                      <a:pt x="0" y="415"/>
                    </a:lnTo>
                    <a:lnTo>
                      <a:pt x="0" y="423"/>
                    </a:lnTo>
                    <a:lnTo>
                      <a:pt x="0" y="423"/>
                    </a:lnTo>
                    <a:lnTo>
                      <a:pt x="0" y="423"/>
                    </a:lnTo>
                    <a:lnTo>
                      <a:pt x="0" y="423"/>
                    </a:lnTo>
                    <a:lnTo>
                      <a:pt x="0" y="423"/>
                    </a:lnTo>
                    <a:lnTo>
                      <a:pt x="0" y="431"/>
                    </a:lnTo>
                    <a:lnTo>
                      <a:pt x="8" y="431"/>
                    </a:lnTo>
                    <a:lnTo>
                      <a:pt x="8" y="431"/>
                    </a:lnTo>
                    <a:lnTo>
                      <a:pt x="8" y="431"/>
                    </a:lnTo>
                    <a:lnTo>
                      <a:pt x="8" y="431"/>
                    </a:lnTo>
                    <a:lnTo>
                      <a:pt x="8" y="439"/>
                    </a:lnTo>
                    <a:lnTo>
                      <a:pt x="16" y="439"/>
                    </a:lnTo>
                    <a:lnTo>
                      <a:pt x="24" y="447"/>
                    </a:lnTo>
                    <a:lnTo>
                      <a:pt x="24" y="447"/>
                    </a:lnTo>
                    <a:lnTo>
                      <a:pt x="24" y="447"/>
                    </a:lnTo>
                    <a:lnTo>
                      <a:pt x="24" y="447"/>
                    </a:lnTo>
                    <a:lnTo>
                      <a:pt x="24" y="447"/>
                    </a:lnTo>
                    <a:lnTo>
                      <a:pt x="32" y="447"/>
                    </a:lnTo>
                    <a:lnTo>
                      <a:pt x="32" y="447"/>
                    </a:lnTo>
                    <a:lnTo>
                      <a:pt x="40" y="447"/>
                    </a:lnTo>
                    <a:lnTo>
                      <a:pt x="40" y="447"/>
                    </a:lnTo>
                    <a:lnTo>
                      <a:pt x="40" y="447"/>
                    </a:lnTo>
                    <a:lnTo>
                      <a:pt x="40" y="447"/>
                    </a:lnTo>
                    <a:lnTo>
                      <a:pt x="40" y="455"/>
                    </a:lnTo>
                    <a:lnTo>
                      <a:pt x="48" y="463"/>
                    </a:lnTo>
                    <a:lnTo>
                      <a:pt x="48" y="471"/>
                    </a:lnTo>
                    <a:lnTo>
                      <a:pt x="48" y="471"/>
                    </a:lnTo>
                    <a:lnTo>
                      <a:pt x="48" y="471"/>
                    </a:lnTo>
                    <a:lnTo>
                      <a:pt x="56" y="471"/>
                    </a:lnTo>
                    <a:lnTo>
                      <a:pt x="64" y="471"/>
                    </a:lnTo>
                    <a:lnTo>
                      <a:pt x="72" y="479"/>
                    </a:lnTo>
                    <a:lnTo>
                      <a:pt x="80" y="479"/>
                    </a:lnTo>
                    <a:lnTo>
                      <a:pt x="80" y="479"/>
                    </a:lnTo>
                    <a:lnTo>
                      <a:pt x="80" y="479"/>
                    </a:lnTo>
                    <a:lnTo>
                      <a:pt x="80" y="479"/>
                    </a:lnTo>
                    <a:lnTo>
                      <a:pt x="80" y="487"/>
                    </a:lnTo>
                    <a:lnTo>
                      <a:pt x="88" y="487"/>
                    </a:lnTo>
                    <a:lnTo>
                      <a:pt x="88" y="495"/>
                    </a:lnTo>
                    <a:lnTo>
                      <a:pt x="88" y="495"/>
                    </a:lnTo>
                    <a:lnTo>
                      <a:pt x="88" y="495"/>
                    </a:lnTo>
                    <a:lnTo>
                      <a:pt x="88" y="495"/>
                    </a:lnTo>
                    <a:lnTo>
                      <a:pt x="96" y="495"/>
                    </a:lnTo>
                    <a:lnTo>
                      <a:pt x="104" y="503"/>
                    </a:lnTo>
                    <a:lnTo>
                      <a:pt x="104" y="503"/>
                    </a:lnTo>
                    <a:lnTo>
                      <a:pt x="104" y="503"/>
                    </a:lnTo>
                    <a:lnTo>
                      <a:pt x="104" y="503"/>
                    </a:lnTo>
                    <a:lnTo>
                      <a:pt x="104" y="511"/>
                    </a:lnTo>
                    <a:lnTo>
                      <a:pt x="112" y="511"/>
                    </a:lnTo>
                    <a:lnTo>
                      <a:pt x="112" y="519"/>
                    </a:lnTo>
                    <a:lnTo>
                      <a:pt x="120" y="527"/>
                    </a:lnTo>
                    <a:lnTo>
                      <a:pt x="120" y="527"/>
                    </a:lnTo>
                    <a:lnTo>
                      <a:pt x="120" y="527"/>
                    </a:lnTo>
                    <a:lnTo>
                      <a:pt x="120" y="527"/>
                    </a:lnTo>
                    <a:lnTo>
                      <a:pt x="120" y="535"/>
                    </a:lnTo>
                    <a:lnTo>
                      <a:pt x="128" y="543"/>
                    </a:lnTo>
                    <a:lnTo>
                      <a:pt x="128" y="551"/>
                    </a:lnTo>
                    <a:lnTo>
                      <a:pt x="128" y="551"/>
                    </a:lnTo>
                    <a:lnTo>
                      <a:pt x="128" y="551"/>
                    </a:lnTo>
                    <a:lnTo>
                      <a:pt x="128" y="551"/>
                    </a:lnTo>
                    <a:lnTo>
                      <a:pt x="128" y="551"/>
                    </a:lnTo>
                    <a:lnTo>
                      <a:pt x="128" y="559"/>
                    </a:lnTo>
                    <a:lnTo>
                      <a:pt x="128" y="559"/>
                    </a:lnTo>
                    <a:lnTo>
                      <a:pt x="128" y="559"/>
                    </a:lnTo>
                    <a:lnTo>
                      <a:pt x="128" y="559"/>
                    </a:lnTo>
                    <a:lnTo>
                      <a:pt x="128" y="567"/>
                    </a:lnTo>
                    <a:lnTo>
                      <a:pt x="136" y="575"/>
                    </a:lnTo>
                    <a:lnTo>
                      <a:pt x="144" y="583"/>
                    </a:lnTo>
                    <a:lnTo>
                      <a:pt x="144" y="583"/>
                    </a:lnTo>
                    <a:lnTo>
                      <a:pt x="144" y="583"/>
                    </a:lnTo>
                    <a:lnTo>
                      <a:pt x="144" y="583"/>
                    </a:lnTo>
                    <a:lnTo>
                      <a:pt x="144" y="591"/>
                    </a:lnTo>
                    <a:lnTo>
                      <a:pt x="144" y="599"/>
                    </a:lnTo>
                    <a:lnTo>
                      <a:pt x="144" y="615"/>
                    </a:lnTo>
                    <a:lnTo>
                      <a:pt x="144" y="615"/>
                    </a:lnTo>
                    <a:lnTo>
                      <a:pt x="144" y="615"/>
                    </a:lnTo>
                    <a:lnTo>
                      <a:pt x="144" y="615"/>
                    </a:lnTo>
                    <a:lnTo>
                      <a:pt x="144" y="623"/>
                    </a:lnTo>
                    <a:lnTo>
                      <a:pt x="144" y="623"/>
                    </a:lnTo>
                    <a:lnTo>
                      <a:pt x="144" y="631"/>
                    </a:lnTo>
                    <a:lnTo>
                      <a:pt x="144" y="631"/>
                    </a:lnTo>
                    <a:lnTo>
                      <a:pt x="144" y="631"/>
                    </a:lnTo>
                    <a:lnTo>
                      <a:pt x="144" y="631"/>
                    </a:lnTo>
                    <a:lnTo>
                      <a:pt x="144" y="631"/>
                    </a:lnTo>
                    <a:lnTo>
                      <a:pt x="144" y="639"/>
                    </a:lnTo>
                    <a:lnTo>
                      <a:pt x="144" y="647"/>
                    </a:lnTo>
                    <a:lnTo>
                      <a:pt x="144" y="655"/>
                    </a:lnTo>
                    <a:lnTo>
                      <a:pt x="144" y="655"/>
                    </a:lnTo>
                    <a:lnTo>
                      <a:pt x="144" y="655"/>
                    </a:lnTo>
                    <a:lnTo>
                      <a:pt x="144" y="655"/>
                    </a:lnTo>
                    <a:lnTo>
                      <a:pt x="144" y="663"/>
                    </a:lnTo>
                    <a:lnTo>
                      <a:pt x="144" y="671"/>
                    </a:lnTo>
                    <a:lnTo>
                      <a:pt x="144" y="671"/>
                    </a:lnTo>
                    <a:lnTo>
                      <a:pt x="144" y="671"/>
                    </a:lnTo>
                    <a:lnTo>
                      <a:pt x="144" y="671"/>
                    </a:lnTo>
                    <a:lnTo>
                      <a:pt x="144" y="679"/>
                    </a:lnTo>
                    <a:lnTo>
                      <a:pt x="144" y="679"/>
                    </a:lnTo>
                    <a:lnTo>
                      <a:pt x="144" y="687"/>
                    </a:lnTo>
                    <a:lnTo>
                      <a:pt x="144" y="687"/>
                    </a:lnTo>
                    <a:lnTo>
                      <a:pt x="144" y="687"/>
                    </a:lnTo>
                    <a:lnTo>
                      <a:pt x="144" y="687"/>
                    </a:lnTo>
                    <a:lnTo>
                      <a:pt x="144" y="687"/>
                    </a:lnTo>
                    <a:lnTo>
                      <a:pt x="144" y="695"/>
                    </a:lnTo>
                    <a:lnTo>
                      <a:pt x="144" y="695"/>
                    </a:lnTo>
                    <a:lnTo>
                      <a:pt x="144" y="695"/>
                    </a:lnTo>
                    <a:lnTo>
                      <a:pt x="144" y="695"/>
                    </a:lnTo>
                    <a:lnTo>
                      <a:pt x="144" y="695"/>
                    </a:lnTo>
                    <a:lnTo>
                      <a:pt x="144" y="695"/>
                    </a:lnTo>
                    <a:lnTo>
                      <a:pt x="152" y="695"/>
                    </a:lnTo>
                    <a:lnTo>
                      <a:pt x="152" y="695"/>
                    </a:lnTo>
                    <a:lnTo>
                      <a:pt x="160" y="695"/>
                    </a:lnTo>
                    <a:lnTo>
                      <a:pt x="160" y="695"/>
                    </a:lnTo>
                    <a:lnTo>
                      <a:pt x="160" y="695"/>
                    </a:lnTo>
                    <a:lnTo>
                      <a:pt x="160" y="695"/>
                    </a:lnTo>
                    <a:lnTo>
                      <a:pt x="160" y="695"/>
                    </a:lnTo>
                    <a:lnTo>
                      <a:pt x="168" y="695"/>
                    </a:lnTo>
                    <a:lnTo>
                      <a:pt x="168" y="695"/>
                    </a:lnTo>
                    <a:lnTo>
                      <a:pt x="168" y="695"/>
                    </a:lnTo>
                    <a:lnTo>
                      <a:pt x="168" y="695"/>
                    </a:lnTo>
                    <a:lnTo>
                      <a:pt x="168" y="695"/>
                    </a:lnTo>
                    <a:lnTo>
                      <a:pt x="176" y="695"/>
                    </a:lnTo>
                    <a:lnTo>
                      <a:pt x="184" y="695"/>
                    </a:lnTo>
                    <a:lnTo>
                      <a:pt x="184" y="695"/>
                    </a:lnTo>
                    <a:lnTo>
                      <a:pt x="184" y="695"/>
                    </a:lnTo>
                    <a:lnTo>
                      <a:pt x="184" y="695"/>
                    </a:lnTo>
                    <a:lnTo>
                      <a:pt x="184" y="695"/>
                    </a:lnTo>
                    <a:lnTo>
                      <a:pt x="200" y="695"/>
                    </a:lnTo>
                    <a:lnTo>
                      <a:pt x="208" y="695"/>
                    </a:lnTo>
                    <a:lnTo>
                      <a:pt x="208" y="695"/>
                    </a:lnTo>
                    <a:lnTo>
                      <a:pt x="208" y="695"/>
                    </a:lnTo>
                    <a:lnTo>
                      <a:pt x="208" y="695"/>
                    </a:lnTo>
                    <a:lnTo>
                      <a:pt x="208" y="695"/>
                    </a:lnTo>
                    <a:lnTo>
                      <a:pt x="216" y="695"/>
                    </a:lnTo>
                    <a:lnTo>
                      <a:pt x="224" y="695"/>
                    </a:lnTo>
                    <a:lnTo>
                      <a:pt x="224" y="695"/>
                    </a:lnTo>
                    <a:lnTo>
                      <a:pt x="224" y="695"/>
                    </a:lnTo>
                    <a:lnTo>
                      <a:pt x="224" y="695"/>
                    </a:lnTo>
                    <a:lnTo>
                      <a:pt x="224" y="695"/>
                    </a:lnTo>
                    <a:lnTo>
                      <a:pt x="232" y="695"/>
                    </a:lnTo>
                    <a:lnTo>
                      <a:pt x="232" y="695"/>
                    </a:lnTo>
                    <a:lnTo>
                      <a:pt x="240" y="695"/>
                    </a:lnTo>
                    <a:lnTo>
                      <a:pt x="240" y="695"/>
                    </a:lnTo>
                    <a:lnTo>
                      <a:pt x="240" y="695"/>
                    </a:lnTo>
                    <a:lnTo>
                      <a:pt x="240" y="695"/>
                    </a:lnTo>
                    <a:lnTo>
                      <a:pt x="248" y="687"/>
                    </a:lnTo>
                    <a:lnTo>
                      <a:pt x="256" y="679"/>
                    </a:lnTo>
                    <a:lnTo>
                      <a:pt x="264" y="671"/>
                    </a:lnTo>
                    <a:lnTo>
                      <a:pt x="264" y="671"/>
                    </a:lnTo>
                    <a:lnTo>
                      <a:pt x="264" y="671"/>
                    </a:lnTo>
                    <a:lnTo>
                      <a:pt x="264" y="671"/>
                    </a:lnTo>
                    <a:lnTo>
                      <a:pt x="280" y="671"/>
                    </a:lnTo>
                    <a:lnTo>
                      <a:pt x="288" y="663"/>
                    </a:lnTo>
                    <a:lnTo>
                      <a:pt x="288" y="663"/>
                    </a:lnTo>
                    <a:lnTo>
                      <a:pt x="288" y="663"/>
                    </a:lnTo>
                    <a:lnTo>
                      <a:pt x="288" y="663"/>
                    </a:lnTo>
                    <a:lnTo>
                      <a:pt x="288" y="663"/>
                    </a:lnTo>
                    <a:lnTo>
                      <a:pt x="288" y="655"/>
                    </a:lnTo>
                    <a:lnTo>
                      <a:pt x="288" y="655"/>
                    </a:lnTo>
                    <a:lnTo>
                      <a:pt x="288" y="655"/>
                    </a:lnTo>
                    <a:lnTo>
                      <a:pt x="288" y="655"/>
                    </a:lnTo>
                    <a:lnTo>
                      <a:pt x="288" y="655"/>
                    </a:lnTo>
                    <a:lnTo>
                      <a:pt x="288" y="647"/>
                    </a:lnTo>
                    <a:lnTo>
                      <a:pt x="288" y="647"/>
                    </a:lnTo>
                    <a:lnTo>
                      <a:pt x="288" y="639"/>
                    </a:lnTo>
                    <a:lnTo>
                      <a:pt x="288" y="639"/>
                    </a:lnTo>
                    <a:lnTo>
                      <a:pt x="288" y="639"/>
                    </a:lnTo>
                    <a:lnTo>
                      <a:pt x="288" y="639"/>
                    </a:lnTo>
                    <a:lnTo>
                      <a:pt x="288" y="639"/>
                    </a:lnTo>
                    <a:lnTo>
                      <a:pt x="296" y="631"/>
                    </a:lnTo>
                    <a:lnTo>
                      <a:pt x="304" y="623"/>
                    </a:lnTo>
                    <a:lnTo>
                      <a:pt x="304" y="615"/>
                    </a:lnTo>
                    <a:lnTo>
                      <a:pt x="304" y="615"/>
                    </a:lnTo>
                    <a:lnTo>
                      <a:pt x="304" y="615"/>
                    </a:lnTo>
                    <a:lnTo>
                      <a:pt x="304" y="623"/>
                    </a:lnTo>
                    <a:lnTo>
                      <a:pt x="312" y="623"/>
                    </a:lnTo>
                    <a:lnTo>
                      <a:pt x="312" y="631"/>
                    </a:lnTo>
                    <a:lnTo>
                      <a:pt x="320" y="631"/>
                    </a:lnTo>
                    <a:lnTo>
                      <a:pt x="320" y="631"/>
                    </a:lnTo>
                    <a:lnTo>
                      <a:pt x="320" y="631"/>
                    </a:lnTo>
                    <a:lnTo>
                      <a:pt x="320" y="631"/>
                    </a:lnTo>
                    <a:lnTo>
                      <a:pt x="320" y="631"/>
                    </a:lnTo>
                    <a:lnTo>
                      <a:pt x="328" y="639"/>
                    </a:lnTo>
                    <a:lnTo>
                      <a:pt x="328" y="639"/>
                    </a:lnTo>
                    <a:lnTo>
                      <a:pt x="328" y="639"/>
                    </a:lnTo>
                    <a:lnTo>
                      <a:pt x="328" y="639"/>
                    </a:lnTo>
                    <a:lnTo>
                      <a:pt x="328" y="647"/>
                    </a:lnTo>
                    <a:lnTo>
                      <a:pt x="336" y="655"/>
                    </a:lnTo>
                    <a:lnTo>
                      <a:pt x="344" y="663"/>
                    </a:lnTo>
                    <a:lnTo>
                      <a:pt x="344" y="663"/>
                    </a:lnTo>
                    <a:lnTo>
                      <a:pt x="344" y="663"/>
                    </a:lnTo>
                    <a:lnTo>
                      <a:pt x="344" y="663"/>
                    </a:lnTo>
                    <a:lnTo>
                      <a:pt x="344" y="663"/>
                    </a:lnTo>
                    <a:lnTo>
                      <a:pt x="352" y="671"/>
                    </a:lnTo>
                    <a:lnTo>
                      <a:pt x="352" y="671"/>
                    </a:lnTo>
                    <a:lnTo>
                      <a:pt x="360" y="671"/>
                    </a:lnTo>
                    <a:lnTo>
                      <a:pt x="360" y="671"/>
                    </a:lnTo>
                    <a:lnTo>
                      <a:pt x="360" y="671"/>
                    </a:lnTo>
                    <a:lnTo>
                      <a:pt x="360" y="679"/>
                    </a:lnTo>
                    <a:lnTo>
                      <a:pt x="360" y="679"/>
                    </a:lnTo>
                    <a:lnTo>
                      <a:pt x="360" y="687"/>
                    </a:lnTo>
                    <a:lnTo>
                      <a:pt x="360" y="687"/>
                    </a:lnTo>
                    <a:lnTo>
                      <a:pt x="360" y="687"/>
                    </a:lnTo>
                    <a:lnTo>
                      <a:pt x="360" y="687"/>
                    </a:lnTo>
                    <a:lnTo>
                      <a:pt x="360" y="687"/>
                    </a:lnTo>
                    <a:lnTo>
                      <a:pt x="360" y="695"/>
                    </a:lnTo>
                    <a:lnTo>
                      <a:pt x="360" y="703"/>
                    </a:lnTo>
                    <a:lnTo>
                      <a:pt x="360" y="711"/>
                    </a:lnTo>
                    <a:lnTo>
                      <a:pt x="360" y="711"/>
                    </a:lnTo>
                    <a:lnTo>
                      <a:pt x="360" y="711"/>
                    </a:lnTo>
                    <a:lnTo>
                      <a:pt x="360" y="711"/>
                    </a:lnTo>
                    <a:lnTo>
                      <a:pt x="360" y="711"/>
                    </a:lnTo>
                    <a:lnTo>
                      <a:pt x="360" y="719"/>
                    </a:lnTo>
                    <a:lnTo>
                      <a:pt x="360" y="719"/>
                    </a:lnTo>
                    <a:lnTo>
                      <a:pt x="360" y="719"/>
                    </a:lnTo>
                    <a:lnTo>
                      <a:pt x="360" y="719"/>
                    </a:lnTo>
                    <a:lnTo>
                      <a:pt x="352" y="719"/>
                    </a:lnTo>
                    <a:lnTo>
                      <a:pt x="352" y="727"/>
                    </a:lnTo>
                    <a:lnTo>
                      <a:pt x="344" y="727"/>
                    </a:lnTo>
                    <a:lnTo>
                      <a:pt x="344" y="735"/>
                    </a:lnTo>
                    <a:lnTo>
                      <a:pt x="344" y="735"/>
                    </a:lnTo>
                    <a:lnTo>
                      <a:pt x="344" y="735"/>
                    </a:lnTo>
                    <a:lnTo>
                      <a:pt x="344" y="735"/>
                    </a:lnTo>
                    <a:lnTo>
                      <a:pt x="352" y="743"/>
                    </a:lnTo>
                    <a:lnTo>
                      <a:pt x="352" y="751"/>
                    </a:lnTo>
                    <a:lnTo>
                      <a:pt x="360" y="751"/>
                    </a:lnTo>
                    <a:lnTo>
                      <a:pt x="360" y="751"/>
                    </a:lnTo>
                    <a:lnTo>
                      <a:pt x="360" y="751"/>
                    </a:lnTo>
                    <a:lnTo>
                      <a:pt x="360" y="759"/>
                    </a:lnTo>
                    <a:lnTo>
                      <a:pt x="360" y="767"/>
                    </a:lnTo>
                    <a:lnTo>
                      <a:pt x="368" y="775"/>
                    </a:lnTo>
                    <a:lnTo>
                      <a:pt x="368" y="775"/>
                    </a:lnTo>
                    <a:lnTo>
                      <a:pt x="368" y="775"/>
                    </a:lnTo>
                    <a:lnTo>
                      <a:pt x="368" y="775"/>
                    </a:lnTo>
                    <a:lnTo>
                      <a:pt x="368" y="783"/>
                    </a:lnTo>
                    <a:lnTo>
                      <a:pt x="376" y="791"/>
                    </a:lnTo>
                    <a:lnTo>
                      <a:pt x="384" y="799"/>
                    </a:lnTo>
                    <a:lnTo>
                      <a:pt x="384" y="799"/>
                    </a:lnTo>
                    <a:lnTo>
                      <a:pt x="384" y="799"/>
                    </a:lnTo>
                    <a:lnTo>
                      <a:pt x="384" y="799"/>
                    </a:lnTo>
                    <a:lnTo>
                      <a:pt x="384" y="799"/>
                    </a:lnTo>
                    <a:lnTo>
                      <a:pt x="392" y="807"/>
                    </a:lnTo>
                    <a:lnTo>
                      <a:pt x="392" y="807"/>
                    </a:lnTo>
                    <a:lnTo>
                      <a:pt x="400" y="815"/>
                    </a:lnTo>
                    <a:lnTo>
                      <a:pt x="400" y="815"/>
                    </a:lnTo>
                    <a:lnTo>
                      <a:pt x="400" y="815"/>
                    </a:lnTo>
                    <a:lnTo>
                      <a:pt x="400" y="815"/>
                    </a:lnTo>
                    <a:lnTo>
                      <a:pt x="400" y="815"/>
                    </a:lnTo>
                    <a:lnTo>
                      <a:pt x="408" y="823"/>
                    </a:lnTo>
                    <a:lnTo>
                      <a:pt x="408" y="823"/>
                    </a:lnTo>
                    <a:lnTo>
                      <a:pt x="408" y="823"/>
                    </a:lnTo>
                    <a:lnTo>
                      <a:pt x="408" y="823"/>
                    </a:lnTo>
                    <a:lnTo>
                      <a:pt x="408" y="830"/>
                    </a:lnTo>
                    <a:lnTo>
                      <a:pt x="416" y="838"/>
                    </a:lnTo>
                    <a:lnTo>
                      <a:pt x="424" y="838"/>
                    </a:lnTo>
                    <a:lnTo>
                      <a:pt x="424" y="846"/>
                    </a:lnTo>
                    <a:lnTo>
                      <a:pt x="424" y="846"/>
                    </a:lnTo>
                    <a:lnTo>
                      <a:pt x="424" y="846"/>
                    </a:lnTo>
                    <a:lnTo>
                      <a:pt x="424" y="846"/>
                    </a:lnTo>
                    <a:lnTo>
                      <a:pt x="424" y="854"/>
                    </a:lnTo>
                    <a:lnTo>
                      <a:pt x="424" y="862"/>
                    </a:lnTo>
                    <a:lnTo>
                      <a:pt x="424" y="870"/>
                    </a:lnTo>
                    <a:lnTo>
                      <a:pt x="424" y="870"/>
                    </a:lnTo>
                    <a:lnTo>
                      <a:pt x="424" y="870"/>
                    </a:lnTo>
                    <a:lnTo>
                      <a:pt x="424" y="870"/>
                    </a:lnTo>
                    <a:lnTo>
                      <a:pt x="432" y="878"/>
                    </a:lnTo>
                    <a:lnTo>
                      <a:pt x="432" y="886"/>
                    </a:lnTo>
                    <a:lnTo>
                      <a:pt x="440" y="894"/>
                    </a:lnTo>
                    <a:lnTo>
                      <a:pt x="440" y="894"/>
                    </a:lnTo>
                    <a:lnTo>
                      <a:pt x="440" y="894"/>
                    </a:lnTo>
                    <a:lnTo>
                      <a:pt x="440" y="894"/>
                    </a:lnTo>
                    <a:lnTo>
                      <a:pt x="440" y="902"/>
                    </a:lnTo>
                    <a:lnTo>
                      <a:pt x="440" y="910"/>
                    </a:lnTo>
                    <a:lnTo>
                      <a:pt x="440" y="918"/>
                    </a:lnTo>
                    <a:lnTo>
                      <a:pt x="440" y="918"/>
                    </a:lnTo>
                    <a:lnTo>
                      <a:pt x="440" y="918"/>
                    </a:lnTo>
                    <a:lnTo>
                      <a:pt x="432" y="918"/>
                    </a:lnTo>
                    <a:lnTo>
                      <a:pt x="432" y="918"/>
                    </a:lnTo>
                    <a:lnTo>
                      <a:pt x="424" y="926"/>
                    </a:lnTo>
                    <a:lnTo>
                      <a:pt x="424" y="926"/>
                    </a:lnTo>
                    <a:lnTo>
                      <a:pt x="424" y="926"/>
                    </a:lnTo>
                    <a:lnTo>
                      <a:pt x="424" y="926"/>
                    </a:lnTo>
                    <a:lnTo>
                      <a:pt x="424" y="926"/>
                    </a:lnTo>
                    <a:lnTo>
                      <a:pt x="424" y="934"/>
                    </a:lnTo>
                    <a:lnTo>
                      <a:pt x="424" y="942"/>
                    </a:lnTo>
                    <a:lnTo>
                      <a:pt x="424" y="950"/>
                    </a:lnTo>
                    <a:lnTo>
                      <a:pt x="424" y="950"/>
                    </a:lnTo>
                    <a:lnTo>
                      <a:pt x="424" y="950"/>
                    </a:lnTo>
                    <a:lnTo>
                      <a:pt x="424" y="950"/>
                    </a:lnTo>
                    <a:lnTo>
                      <a:pt x="424" y="958"/>
                    </a:lnTo>
                    <a:lnTo>
                      <a:pt x="424" y="966"/>
                    </a:lnTo>
                    <a:lnTo>
                      <a:pt x="424" y="974"/>
                    </a:lnTo>
                    <a:lnTo>
                      <a:pt x="424" y="974"/>
                    </a:lnTo>
                    <a:lnTo>
                      <a:pt x="424" y="974"/>
                    </a:lnTo>
                    <a:lnTo>
                      <a:pt x="424" y="974"/>
                    </a:lnTo>
                    <a:lnTo>
                      <a:pt x="424" y="982"/>
                    </a:lnTo>
                    <a:lnTo>
                      <a:pt x="424" y="990"/>
                    </a:lnTo>
                    <a:lnTo>
                      <a:pt x="424" y="998"/>
                    </a:lnTo>
                    <a:lnTo>
                      <a:pt x="424" y="998"/>
                    </a:lnTo>
                    <a:lnTo>
                      <a:pt x="424" y="998"/>
                    </a:lnTo>
                    <a:lnTo>
                      <a:pt x="424" y="998"/>
                    </a:lnTo>
                    <a:lnTo>
                      <a:pt x="416" y="998"/>
                    </a:lnTo>
                    <a:lnTo>
                      <a:pt x="408" y="1006"/>
                    </a:lnTo>
                    <a:lnTo>
                      <a:pt x="408" y="1006"/>
                    </a:lnTo>
                    <a:lnTo>
                      <a:pt x="408" y="1006"/>
                    </a:lnTo>
                    <a:lnTo>
                      <a:pt x="408" y="1006"/>
                    </a:lnTo>
                    <a:lnTo>
                      <a:pt x="416" y="998"/>
                    </a:lnTo>
                    <a:lnTo>
                      <a:pt x="432" y="974"/>
                    </a:lnTo>
                    <a:lnTo>
                      <a:pt x="440" y="950"/>
                    </a:lnTo>
                    <a:lnTo>
                      <a:pt x="448" y="934"/>
                    </a:lnTo>
                    <a:lnTo>
                      <a:pt x="448" y="934"/>
                    </a:lnTo>
                    <a:lnTo>
                      <a:pt x="448" y="934"/>
                    </a:lnTo>
                    <a:lnTo>
                      <a:pt x="448" y="934"/>
                    </a:lnTo>
                    <a:lnTo>
                      <a:pt x="456" y="926"/>
                    </a:lnTo>
                    <a:lnTo>
                      <a:pt x="464" y="918"/>
                    </a:lnTo>
                    <a:lnTo>
                      <a:pt x="464" y="918"/>
                    </a:lnTo>
                    <a:lnTo>
                      <a:pt x="464" y="918"/>
                    </a:lnTo>
                    <a:lnTo>
                      <a:pt x="464" y="918"/>
                    </a:lnTo>
                    <a:lnTo>
                      <a:pt x="464" y="910"/>
                    </a:lnTo>
                    <a:lnTo>
                      <a:pt x="464" y="910"/>
                    </a:lnTo>
                    <a:lnTo>
                      <a:pt x="464" y="902"/>
                    </a:lnTo>
                    <a:lnTo>
                      <a:pt x="464" y="902"/>
                    </a:lnTo>
                    <a:lnTo>
                      <a:pt x="471" y="902"/>
                    </a:lnTo>
                    <a:lnTo>
                      <a:pt x="471" y="902"/>
                    </a:lnTo>
                    <a:lnTo>
                      <a:pt x="471" y="902"/>
                    </a:lnTo>
                    <a:lnTo>
                      <a:pt x="471" y="902"/>
                    </a:lnTo>
                    <a:lnTo>
                      <a:pt x="471" y="902"/>
                    </a:lnTo>
                    <a:lnTo>
                      <a:pt x="471" y="902"/>
                    </a:lnTo>
                    <a:lnTo>
                      <a:pt x="471" y="902"/>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84" name="Freeform 60"/>
              <p:cNvSpPr>
                <a:spLocks/>
              </p:cNvSpPr>
              <p:nvPr/>
            </p:nvSpPr>
            <p:spPr bwMode="auto">
              <a:xfrm>
                <a:off x="2413" y="2483"/>
                <a:ext cx="503" cy="799"/>
              </a:xfrm>
              <a:custGeom>
                <a:avLst/>
                <a:gdLst>
                  <a:gd name="T0" fmla="*/ 471 w 503"/>
                  <a:gd name="T1" fmla="*/ 224 h 799"/>
                  <a:gd name="T2" fmla="*/ 415 w 503"/>
                  <a:gd name="T3" fmla="*/ 136 h 799"/>
                  <a:gd name="T4" fmla="*/ 375 w 503"/>
                  <a:gd name="T5" fmla="*/ 104 h 799"/>
                  <a:gd name="T6" fmla="*/ 351 w 503"/>
                  <a:gd name="T7" fmla="*/ 104 h 799"/>
                  <a:gd name="T8" fmla="*/ 311 w 503"/>
                  <a:gd name="T9" fmla="*/ 136 h 799"/>
                  <a:gd name="T10" fmla="*/ 279 w 503"/>
                  <a:gd name="T11" fmla="*/ 112 h 799"/>
                  <a:gd name="T12" fmla="*/ 223 w 503"/>
                  <a:gd name="T13" fmla="*/ 152 h 799"/>
                  <a:gd name="T14" fmla="*/ 215 w 503"/>
                  <a:gd name="T15" fmla="*/ 136 h 799"/>
                  <a:gd name="T16" fmla="*/ 223 w 503"/>
                  <a:gd name="T17" fmla="*/ 96 h 799"/>
                  <a:gd name="T18" fmla="*/ 215 w 503"/>
                  <a:gd name="T19" fmla="*/ 56 h 799"/>
                  <a:gd name="T20" fmla="*/ 127 w 503"/>
                  <a:gd name="T21" fmla="*/ 0 h 799"/>
                  <a:gd name="T22" fmla="*/ 72 w 503"/>
                  <a:gd name="T23" fmla="*/ 8 h 799"/>
                  <a:gd name="T24" fmla="*/ 24 w 503"/>
                  <a:gd name="T25" fmla="*/ 48 h 799"/>
                  <a:gd name="T26" fmla="*/ 8 w 503"/>
                  <a:gd name="T27" fmla="*/ 96 h 799"/>
                  <a:gd name="T28" fmla="*/ 40 w 503"/>
                  <a:gd name="T29" fmla="*/ 176 h 799"/>
                  <a:gd name="T30" fmla="*/ 56 w 503"/>
                  <a:gd name="T31" fmla="*/ 240 h 799"/>
                  <a:gd name="T32" fmla="*/ 56 w 503"/>
                  <a:gd name="T33" fmla="*/ 288 h 799"/>
                  <a:gd name="T34" fmla="*/ 56 w 503"/>
                  <a:gd name="T35" fmla="*/ 336 h 799"/>
                  <a:gd name="T36" fmla="*/ 96 w 503"/>
                  <a:gd name="T37" fmla="*/ 368 h 799"/>
                  <a:gd name="T38" fmla="*/ 119 w 503"/>
                  <a:gd name="T39" fmla="*/ 431 h 799"/>
                  <a:gd name="T40" fmla="*/ 127 w 503"/>
                  <a:gd name="T41" fmla="*/ 471 h 799"/>
                  <a:gd name="T42" fmla="*/ 56 w 503"/>
                  <a:gd name="T43" fmla="*/ 607 h 799"/>
                  <a:gd name="T44" fmla="*/ 56 w 503"/>
                  <a:gd name="T45" fmla="*/ 639 h 799"/>
                  <a:gd name="T46" fmla="*/ 72 w 503"/>
                  <a:gd name="T47" fmla="*/ 671 h 799"/>
                  <a:gd name="T48" fmla="*/ 96 w 503"/>
                  <a:gd name="T49" fmla="*/ 671 h 799"/>
                  <a:gd name="T50" fmla="*/ 191 w 503"/>
                  <a:gd name="T51" fmla="*/ 759 h 799"/>
                  <a:gd name="T52" fmla="*/ 263 w 503"/>
                  <a:gd name="T53" fmla="*/ 799 h 799"/>
                  <a:gd name="T54" fmla="*/ 351 w 503"/>
                  <a:gd name="T55" fmla="*/ 759 h 799"/>
                  <a:gd name="T56" fmla="*/ 287 w 503"/>
                  <a:gd name="T57" fmla="*/ 751 h 799"/>
                  <a:gd name="T58" fmla="*/ 223 w 503"/>
                  <a:gd name="T59" fmla="*/ 719 h 799"/>
                  <a:gd name="T60" fmla="*/ 191 w 503"/>
                  <a:gd name="T61" fmla="*/ 647 h 799"/>
                  <a:gd name="T62" fmla="*/ 151 w 503"/>
                  <a:gd name="T63" fmla="*/ 607 h 799"/>
                  <a:gd name="T64" fmla="*/ 119 w 503"/>
                  <a:gd name="T65" fmla="*/ 607 h 799"/>
                  <a:gd name="T66" fmla="*/ 127 w 503"/>
                  <a:gd name="T67" fmla="*/ 527 h 799"/>
                  <a:gd name="T68" fmla="*/ 143 w 503"/>
                  <a:gd name="T69" fmla="*/ 495 h 799"/>
                  <a:gd name="T70" fmla="*/ 151 w 503"/>
                  <a:gd name="T71" fmla="*/ 463 h 799"/>
                  <a:gd name="T72" fmla="*/ 151 w 503"/>
                  <a:gd name="T73" fmla="*/ 407 h 799"/>
                  <a:gd name="T74" fmla="*/ 215 w 503"/>
                  <a:gd name="T75" fmla="*/ 400 h 799"/>
                  <a:gd name="T76" fmla="*/ 223 w 503"/>
                  <a:gd name="T77" fmla="*/ 423 h 799"/>
                  <a:gd name="T78" fmla="*/ 287 w 503"/>
                  <a:gd name="T79" fmla="*/ 423 h 799"/>
                  <a:gd name="T80" fmla="*/ 351 w 503"/>
                  <a:gd name="T81" fmla="*/ 447 h 799"/>
                  <a:gd name="T82" fmla="*/ 327 w 503"/>
                  <a:gd name="T83" fmla="*/ 407 h 799"/>
                  <a:gd name="T84" fmla="*/ 327 w 503"/>
                  <a:gd name="T85" fmla="*/ 368 h 799"/>
                  <a:gd name="T86" fmla="*/ 351 w 503"/>
                  <a:gd name="T87" fmla="*/ 336 h 799"/>
                  <a:gd name="T88" fmla="*/ 399 w 503"/>
                  <a:gd name="T89" fmla="*/ 312 h 799"/>
                  <a:gd name="T90" fmla="*/ 471 w 503"/>
                  <a:gd name="T91" fmla="*/ 312 h 799"/>
                  <a:gd name="T92" fmla="*/ 503 w 503"/>
                  <a:gd name="T93" fmla="*/ 272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3" h="799">
                    <a:moveTo>
                      <a:pt x="503" y="240"/>
                    </a:moveTo>
                    <a:lnTo>
                      <a:pt x="495" y="240"/>
                    </a:lnTo>
                    <a:lnTo>
                      <a:pt x="471" y="224"/>
                    </a:lnTo>
                    <a:lnTo>
                      <a:pt x="447" y="176"/>
                    </a:lnTo>
                    <a:lnTo>
                      <a:pt x="447" y="160"/>
                    </a:lnTo>
                    <a:lnTo>
                      <a:pt x="415" y="136"/>
                    </a:lnTo>
                    <a:lnTo>
                      <a:pt x="399" y="112"/>
                    </a:lnTo>
                    <a:lnTo>
                      <a:pt x="399" y="104"/>
                    </a:lnTo>
                    <a:lnTo>
                      <a:pt x="375" y="104"/>
                    </a:lnTo>
                    <a:lnTo>
                      <a:pt x="375" y="96"/>
                    </a:lnTo>
                    <a:lnTo>
                      <a:pt x="359" y="96"/>
                    </a:lnTo>
                    <a:lnTo>
                      <a:pt x="351" y="104"/>
                    </a:lnTo>
                    <a:lnTo>
                      <a:pt x="327" y="104"/>
                    </a:lnTo>
                    <a:lnTo>
                      <a:pt x="311" y="112"/>
                    </a:lnTo>
                    <a:lnTo>
                      <a:pt x="311" y="136"/>
                    </a:lnTo>
                    <a:lnTo>
                      <a:pt x="311" y="136"/>
                    </a:lnTo>
                    <a:lnTo>
                      <a:pt x="287" y="112"/>
                    </a:lnTo>
                    <a:lnTo>
                      <a:pt x="279" y="112"/>
                    </a:lnTo>
                    <a:lnTo>
                      <a:pt x="247" y="136"/>
                    </a:lnTo>
                    <a:lnTo>
                      <a:pt x="231" y="136"/>
                    </a:lnTo>
                    <a:lnTo>
                      <a:pt x="223" y="152"/>
                    </a:lnTo>
                    <a:lnTo>
                      <a:pt x="215" y="152"/>
                    </a:lnTo>
                    <a:lnTo>
                      <a:pt x="215" y="136"/>
                    </a:lnTo>
                    <a:lnTo>
                      <a:pt x="215" y="136"/>
                    </a:lnTo>
                    <a:lnTo>
                      <a:pt x="215" y="112"/>
                    </a:lnTo>
                    <a:lnTo>
                      <a:pt x="223" y="104"/>
                    </a:lnTo>
                    <a:lnTo>
                      <a:pt x="223" y="96"/>
                    </a:lnTo>
                    <a:lnTo>
                      <a:pt x="223" y="80"/>
                    </a:lnTo>
                    <a:lnTo>
                      <a:pt x="223" y="64"/>
                    </a:lnTo>
                    <a:lnTo>
                      <a:pt x="215" y="56"/>
                    </a:lnTo>
                    <a:lnTo>
                      <a:pt x="183" y="64"/>
                    </a:lnTo>
                    <a:lnTo>
                      <a:pt x="151" y="16"/>
                    </a:lnTo>
                    <a:lnTo>
                      <a:pt x="127" y="0"/>
                    </a:lnTo>
                    <a:lnTo>
                      <a:pt x="119" y="8"/>
                    </a:lnTo>
                    <a:lnTo>
                      <a:pt x="96" y="8"/>
                    </a:lnTo>
                    <a:lnTo>
                      <a:pt x="72" y="8"/>
                    </a:lnTo>
                    <a:lnTo>
                      <a:pt x="56" y="16"/>
                    </a:lnTo>
                    <a:lnTo>
                      <a:pt x="48" y="48"/>
                    </a:lnTo>
                    <a:lnTo>
                      <a:pt x="24" y="48"/>
                    </a:lnTo>
                    <a:lnTo>
                      <a:pt x="8" y="56"/>
                    </a:lnTo>
                    <a:lnTo>
                      <a:pt x="8" y="64"/>
                    </a:lnTo>
                    <a:lnTo>
                      <a:pt x="8" y="96"/>
                    </a:lnTo>
                    <a:lnTo>
                      <a:pt x="0" y="112"/>
                    </a:lnTo>
                    <a:lnTo>
                      <a:pt x="0" y="136"/>
                    </a:lnTo>
                    <a:lnTo>
                      <a:pt x="40" y="176"/>
                    </a:lnTo>
                    <a:lnTo>
                      <a:pt x="48" y="192"/>
                    </a:lnTo>
                    <a:lnTo>
                      <a:pt x="56" y="224"/>
                    </a:lnTo>
                    <a:lnTo>
                      <a:pt x="56" y="240"/>
                    </a:lnTo>
                    <a:lnTo>
                      <a:pt x="56" y="272"/>
                    </a:lnTo>
                    <a:lnTo>
                      <a:pt x="56" y="288"/>
                    </a:lnTo>
                    <a:lnTo>
                      <a:pt x="56" y="288"/>
                    </a:lnTo>
                    <a:lnTo>
                      <a:pt x="48" y="328"/>
                    </a:lnTo>
                    <a:lnTo>
                      <a:pt x="56" y="336"/>
                    </a:lnTo>
                    <a:lnTo>
                      <a:pt x="56" y="336"/>
                    </a:lnTo>
                    <a:lnTo>
                      <a:pt x="72" y="336"/>
                    </a:lnTo>
                    <a:lnTo>
                      <a:pt x="96" y="352"/>
                    </a:lnTo>
                    <a:lnTo>
                      <a:pt x="96" y="368"/>
                    </a:lnTo>
                    <a:lnTo>
                      <a:pt x="119" y="376"/>
                    </a:lnTo>
                    <a:lnTo>
                      <a:pt x="119" y="407"/>
                    </a:lnTo>
                    <a:lnTo>
                      <a:pt x="119" y="431"/>
                    </a:lnTo>
                    <a:lnTo>
                      <a:pt x="127" y="447"/>
                    </a:lnTo>
                    <a:lnTo>
                      <a:pt x="127" y="463"/>
                    </a:lnTo>
                    <a:lnTo>
                      <a:pt x="127" y="471"/>
                    </a:lnTo>
                    <a:lnTo>
                      <a:pt x="96" y="511"/>
                    </a:lnTo>
                    <a:lnTo>
                      <a:pt x="56" y="583"/>
                    </a:lnTo>
                    <a:lnTo>
                      <a:pt x="56" y="607"/>
                    </a:lnTo>
                    <a:lnTo>
                      <a:pt x="56" y="623"/>
                    </a:lnTo>
                    <a:lnTo>
                      <a:pt x="56" y="623"/>
                    </a:lnTo>
                    <a:lnTo>
                      <a:pt x="56" y="639"/>
                    </a:lnTo>
                    <a:lnTo>
                      <a:pt x="56" y="647"/>
                    </a:lnTo>
                    <a:lnTo>
                      <a:pt x="56" y="671"/>
                    </a:lnTo>
                    <a:lnTo>
                      <a:pt x="72" y="671"/>
                    </a:lnTo>
                    <a:lnTo>
                      <a:pt x="72" y="671"/>
                    </a:lnTo>
                    <a:lnTo>
                      <a:pt x="96" y="671"/>
                    </a:lnTo>
                    <a:lnTo>
                      <a:pt x="96" y="671"/>
                    </a:lnTo>
                    <a:lnTo>
                      <a:pt x="127" y="695"/>
                    </a:lnTo>
                    <a:lnTo>
                      <a:pt x="159" y="735"/>
                    </a:lnTo>
                    <a:lnTo>
                      <a:pt x="191" y="759"/>
                    </a:lnTo>
                    <a:lnTo>
                      <a:pt x="215" y="759"/>
                    </a:lnTo>
                    <a:lnTo>
                      <a:pt x="247" y="759"/>
                    </a:lnTo>
                    <a:lnTo>
                      <a:pt x="263" y="799"/>
                    </a:lnTo>
                    <a:lnTo>
                      <a:pt x="287" y="783"/>
                    </a:lnTo>
                    <a:lnTo>
                      <a:pt x="311" y="783"/>
                    </a:lnTo>
                    <a:lnTo>
                      <a:pt x="351" y="759"/>
                    </a:lnTo>
                    <a:lnTo>
                      <a:pt x="311" y="759"/>
                    </a:lnTo>
                    <a:lnTo>
                      <a:pt x="311" y="751"/>
                    </a:lnTo>
                    <a:lnTo>
                      <a:pt x="287" y="751"/>
                    </a:lnTo>
                    <a:lnTo>
                      <a:pt x="263" y="735"/>
                    </a:lnTo>
                    <a:lnTo>
                      <a:pt x="231" y="719"/>
                    </a:lnTo>
                    <a:lnTo>
                      <a:pt x="223" y="719"/>
                    </a:lnTo>
                    <a:lnTo>
                      <a:pt x="215" y="695"/>
                    </a:lnTo>
                    <a:lnTo>
                      <a:pt x="191" y="671"/>
                    </a:lnTo>
                    <a:lnTo>
                      <a:pt x="191" y="647"/>
                    </a:lnTo>
                    <a:lnTo>
                      <a:pt x="183" y="639"/>
                    </a:lnTo>
                    <a:lnTo>
                      <a:pt x="159" y="623"/>
                    </a:lnTo>
                    <a:lnTo>
                      <a:pt x="151" y="607"/>
                    </a:lnTo>
                    <a:lnTo>
                      <a:pt x="143" y="607"/>
                    </a:lnTo>
                    <a:lnTo>
                      <a:pt x="127" y="607"/>
                    </a:lnTo>
                    <a:lnTo>
                      <a:pt x="119" y="607"/>
                    </a:lnTo>
                    <a:lnTo>
                      <a:pt x="119" y="583"/>
                    </a:lnTo>
                    <a:lnTo>
                      <a:pt x="119" y="559"/>
                    </a:lnTo>
                    <a:lnTo>
                      <a:pt x="127" y="527"/>
                    </a:lnTo>
                    <a:lnTo>
                      <a:pt x="127" y="511"/>
                    </a:lnTo>
                    <a:lnTo>
                      <a:pt x="127" y="511"/>
                    </a:lnTo>
                    <a:lnTo>
                      <a:pt x="143" y="495"/>
                    </a:lnTo>
                    <a:lnTo>
                      <a:pt x="143" y="471"/>
                    </a:lnTo>
                    <a:lnTo>
                      <a:pt x="151" y="463"/>
                    </a:lnTo>
                    <a:lnTo>
                      <a:pt x="151" y="463"/>
                    </a:lnTo>
                    <a:lnTo>
                      <a:pt x="151" y="447"/>
                    </a:lnTo>
                    <a:lnTo>
                      <a:pt x="159" y="423"/>
                    </a:lnTo>
                    <a:lnTo>
                      <a:pt x="151" y="407"/>
                    </a:lnTo>
                    <a:lnTo>
                      <a:pt x="159" y="400"/>
                    </a:lnTo>
                    <a:lnTo>
                      <a:pt x="191" y="376"/>
                    </a:lnTo>
                    <a:lnTo>
                      <a:pt x="215" y="400"/>
                    </a:lnTo>
                    <a:lnTo>
                      <a:pt x="223" y="400"/>
                    </a:lnTo>
                    <a:lnTo>
                      <a:pt x="223" y="407"/>
                    </a:lnTo>
                    <a:lnTo>
                      <a:pt x="223" y="423"/>
                    </a:lnTo>
                    <a:lnTo>
                      <a:pt x="247" y="423"/>
                    </a:lnTo>
                    <a:lnTo>
                      <a:pt x="279" y="423"/>
                    </a:lnTo>
                    <a:lnTo>
                      <a:pt x="287" y="423"/>
                    </a:lnTo>
                    <a:lnTo>
                      <a:pt x="311" y="431"/>
                    </a:lnTo>
                    <a:lnTo>
                      <a:pt x="327" y="447"/>
                    </a:lnTo>
                    <a:lnTo>
                      <a:pt x="351" y="447"/>
                    </a:lnTo>
                    <a:lnTo>
                      <a:pt x="351" y="423"/>
                    </a:lnTo>
                    <a:lnTo>
                      <a:pt x="351" y="407"/>
                    </a:lnTo>
                    <a:lnTo>
                      <a:pt x="327" y="407"/>
                    </a:lnTo>
                    <a:lnTo>
                      <a:pt x="327" y="400"/>
                    </a:lnTo>
                    <a:lnTo>
                      <a:pt x="311" y="376"/>
                    </a:lnTo>
                    <a:lnTo>
                      <a:pt x="327" y="368"/>
                    </a:lnTo>
                    <a:lnTo>
                      <a:pt x="327" y="336"/>
                    </a:lnTo>
                    <a:lnTo>
                      <a:pt x="327" y="336"/>
                    </a:lnTo>
                    <a:lnTo>
                      <a:pt x="351" y="336"/>
                    </a:lnTo>
                    <a:lnTo>
                      <a:pt x="375" y="328"/>
                    </a:lnTo>
                    <a:lnTo>
                      <a:pt x="375" y="312"/>
                    </a:lnTo>
                    <a:lnTo>
                      <a:pt x="399" y="312"/>
                    </a:lnTo>
                    <a:lnTo>
                      <a:pt x="415" y="312"/>
                    </a:lnTo>
                    <a:lnTo>
                      <a:pt x="447" y="312"/>
                    </a:lnTo>
                    <a:lnTo>
                      <a:pt x="471" y="312"/>
                    </a:lnTo>
                    <a:lnTo>
                      <a:pt x="495" y="312"/>
                    </a:lnTo>
                    <a:lnTo>
                      <a:pt x="503" y="272"/>
                    </a:lnTo>
                    <a:lnTo>
                      <a:pt x="503" y="272"/>
                    </a:lnTo>
                    <a:lnTo>
                      <a:pt x="503" y="248"/>
                    </a:lnTo>
                    <a:lnTo>
                      <a:pt x="503" y="240"/>
                    </a:lnTo>
                    <a:close/>
                  </a:path>
                </a:pathLst>
              </a:custGeom>
              <a:solidFill>
                <a:srgbClr val="00CC00"/>
              </a:solidFill>
              <a:ln w="12700">
                <a:solidFill>
                  <a:srgbClr val="009900"/>
                </a:solidFill>
                <a:prstDash val="solid"/>
                <a:round/>
                <a:headEnd/>
                <a:tailEnd/>
              </a:ln>
            </p:spPr>
            <p:txBody>
              <a:bodyPr/>
              <a:lstStyle/>
              <a:p>
                <a:endParaRPr lang="ja-JP" altLang="en-US"/>
              </a:p>
            </p:txBody>
          </p:sp>
        </p:grpSp>
        <p:sp>
          <p:nvSpPr>
            <p:cNvPr id="103485" name="Freeform 61"/>
            <p:cNvSpPr>
              <a:spLocks/>
            </p:cNvSpPr>
            <p:nvPr/>
          </p:nvSpPr>
          <p:spPr bwMode="auto">
            <a:xfrm>
              <a:off x="2573" y="2515"/>
              <a:ext cx="504" cy="423"/>
            </a:xfrm>
            <a:custGeom>
              <a:avLst/>
              <a:gdLst>
                <a:gd name="T0" fmla="*/ 496 w 504"/>
                <a:gd name="T1" fmla="*/ 311 h 423"/>
                <a:gd name="T2" fmla="*/ 424 w 504"/>
                <a:gd name="T3" fmla="*/ 263 h 423"/>
                <a:gd name="T4" fmla="*/ 312 w 504"/>
                <a:gd name="T5" fmla="*/ 191 h 423"/>
                <a:gd name="T6" fmla="*/ 280 w 504"/>
                <a:gd name="T7" fmla="*/ 175 h 423"/>
                <a:gd name="T8" fmla="*/ 264 w 504"/>
                <a:gd name="T9" fmla="*/ 167 h 423"/>
                <a:gd name="T10" fmla="*/ 264 w 504"/>
                <a:gd name="T11" fmla="*/ 143 h 423"/>
                <a:gd name="T12" fmla="*/ 264 w 504"/>
                <a:gd name="T13" fmla="*/ 119 h 423"/>
                <a:gd name="T14" fmla="*/ 280 w 504"/>
                <a:gd name="T15" fmla="*/ 119 h 423"/>
                <a:gd name="T16" fmla="*/ 296 w 504"/>
                <a:gd name="T17" fmla="*/ 103 h 423"/>
                <a:gd name="T18" fmla="*/ 280 w 504"/>
                <a:gd name="T19" fmla="*/ 103 h 423"/>
                <a:gd name="T20" fmla="*/ 240 w 504"/>
                <a:gd name="T21" fmla="*/ 79 h 423"/>
                <a:gd name="T22" fmla="*/ 224 w 504"/>
                <a:gd name="T23" fmla="*/ 79 h 423"/>
                <a:gd name="T24" fmla="*/ 176 w 504"/>
                <a:gd name="T25" fmla="*/ 55 h 423"/>
                <a:gd name="T26" fmla="*/ 168 w 504"/>
                <a:gd name="T27" fmla="*/ 39 h 423"/>
                <a:gd name="T28" fmla="*/ 120 w 504"/>
                <a:gd name="T29" fmla="*/ 0 h 423"/>
                <a:gd name="T30" fmla="*/ 96 w 504"/>
                <a:gd name="T31" fmla="*/ 0 h 423"/>
                <a:gd name="T32" fmla="*/ 104 w 504"/>
                <a:gd name="T33" fmla="*/ 15 h 423"/>
                <a:gd name="T34" fmla="*/ 104 w 504"/>
                <a:gd name="T35" fmla="*/ 55 h 423"/>
                <a:gd name="T36" fmla="*/ 48 w 504"/>
                <a:gd name="T37" fmla="*/ 87 h 423"/>
                <a:gd name="T38" fmla="*/ 0 w 504"/>
                <a:gd name="T39" fmla="*/ 103 h 423"/>
                <a:gd name="T40" fmla="*/ 56 w 504"/>
                <a:gd name="T41" fmla="*/ 175 h 423"/>
                <a:gd name="T42" fmla="*/ 96 w 504"/>
                <a:gd name="T43" fmla="*/ 175 h 423"/>
                <a:gd name="T44" fmla="*/ 96 w 504"/>
                <a:gd name="T45" fmla="*/ 199 h 423"/>
                <a:gd name="T46" fmla="*/ 80 w 504"/>
                <a:gd name="T47" fmla="*/ 223 h 423"/>
                <a:gd name="T48" fmla="*/ 80 w 504"/>
                <a:gd name="T49" fmla="*/ 247 h 423"/>
                <a:gd name="T50" fmla="*/ 96 w 504"/>
                <a:gd name="T51" fmla="*/ 255 h 423"/>
                <a:gd name="T52" fmla="*/ 120 w 504"/>
                <a:gd name="T53" fmla="*/ 223 h 423"/>
                <a:gd name="T54" fmla="*/ 168 w 504"/>
                <a:gd name="T55" fmla="*/ 223 h 423"/>
                <a:gd name="T56" fmla="*/ 184 w 504"/>
                <a:gd name="T57" fmla="*/ 223 h 423"/>
                <a:gd name="T58" fmla="*/ 200 w 504"/>
                <a:gd name="T59" fmla="*/ 215 h 423"/>
                <a:gd name="T60" fmla="*/ 232 w 504"/>
                <a:gd name="T61" fmla="*/ 199 h 423"/>
                <a:gd name="T62" fmla="*/ 264 w 504"/>
                <a:gd name="T63" fmla="*/ 215 h 423"/>
                <a:gd name="T64" fmla="*/ 264 w 504"/>
                <a:gd name="T65" fmla="*/ 223 h 423"/>
                <a:gd name="T66" fmla="*/ 312 w 504"/>
                <a:gd name="T67" fmla="*/ 263 h 423"/>
                <a:gd name="T68" fmla="*/ 352 w 504"/>
                <a:gd name="T69" fmla="*/ 311 h 423"/>
                <a:gd name="T70" fmla="*/ 368 w 504"/>
                <a:gd name="T71" fmla="*/ 343 h 423"/>
                <a:gd name="T72" fmla="*/ 368 w 504"/>
                <a:gd name="T73" fmla="*/ 367 h 423"/>
                <a:gd name="T74" fmla="*/ 360 w 504"/>
                <a:gd name="T75" fmla="*/ 407 h 423"/>
                <a:gd name="T76" fmla="*/ 408 w 504"/>
                <a:gd name="T77" fmla="*/ 423 h 423"/>
                <a:gd name="T78" fmla="*/ 440 w 504"/>
                <a:gd name="T79" fmla="*/ 399 h 423"/>
                <a:gd name="T80" fmla="*/ 504 w 504"/>
                <a:gd name="T81" fmla="*/ 399 h 423"/>
                <a:gd name="T82" fmla="*/ 504 w 504"/>
                <a:gd name="T83" fmla="*/ 367 h 423"/>
                <a:gd name="T84" fmla="*/ 504 w 504"/>
                <a:gd name="T85"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4" h="423">
                  <a:moveTo>
                    <a:pt x="504" y="343"/>
                  </a:moveTo>
                  <a:lnTo>
                    <a:pt x="496" y="311"/>
                  </a:lnTo>
                  <a:lnTo>
                    <a:pt x="496" y="311"/>
                  </a:lnTo>
                  <a:lnTo>
                    <a:pt x="424" y="263"/>
                  </a:lnTo>
                  <a:lnTo>
                    <a:pt x="360" y="223"/>
                  </a:lnTo>
                  <a:lnTo>
                    <a:pt x="312" y="191"/>
                  </a:lnTo>
                  <a:lnTo>
                    <a:pt x="296" y="175"/>
                  </a:lnTo>
                  <a:lnTo>
                    <a:pt x="280" y="175"/>
                  </a:lnTo>
                  <a:lnTo>
                    <a:pt x="264" y="175"/>
                  </a:lnTo>
                  <a:lnTo>
                    <a:pt x="264" y="167"/>
                  </a:lnTo>
                  <a:lnTo>
                    <a:pt x="264" y="159"/>
                  </a:lnTo>
                  <a:lnTo>
                    <a:pt x="264" y="143"/>
                  </a:lnTo>
                  <a:lnTo>
                    <a:pt x="264" y="127"/>
                  </a:lnTo>
                  <a:lnTo>
                    <a:pt x="264" y="119"/>
                  </a:lnTo>
                  <a:lnTo>
                    <a:pt x="264" y="119"/>
                  </a:lnTo>
                  <a:lnTo>
                    <a:pt x="280" y="119"/>
                  </a:lnTo>
                  <a:lnTo>
                    <a:pt x="296" y="119"/>
                  </a:lnTo>
                  <a:lnTo>
                    <a:pt x="296" y="103"/>
                  </a:lnTo>
                  <a:lnTo>
                    <a:pt x="296" y="103"/>
                  </a:lnTo>
                  <a:lnTo>
                    <a:pt x="280" y="103"/>
                  </a:lnTo>
                  <a:lnTo>
                    <a:pt x="264" y="55"/>
                  </a:lnTo>
                  <a:lnTo>
                    <a:pt x="240" y="79"/>
                  </a:lnTo>
                  <a:lnTo>
                    <a:pt x="232" y="79"/>
                  </a:lnTo>
                  <a:lnTo>
                    <a:pt x="224" y="79"/>
                  </a:lnTo>
                  <a:lnTo>
                    <a:pt x="184" y="55"/>
                  </a:lnTo>
                  <a:lnTo>
                    <a:pt x="176" y="55"/>
                  </a:lnTo>
                  <a:lnTo>
                    <a:pt x="176" y="39"/>
                  </a:lnTo>
                  <a:lnTo>
                    <a:pt x="168" y="39"/>
                  </a:lnTo>
                  <a:lnTo>
                    <a:pt x="136" y="0"/>
                  </a:lnTo>
                  <a:lnTo>
                    <a:pt x="120" y="0"/>
                  </a:lnTo>
                  <a:lnTo>
                    <a:pt x="104" y="0"/>
                  </a:lnTo>
                  <a:lnTo>
                    <a:pt x="96" y="0"/>
                  </a:lnTo>
                  <a:lnTo>
                    <a:pt x="96" y="8"/>
                  </a:lnTo>
                  <a:lnTo>
                    <a:pt x="104" y="15"/>
                  </a:lnTo>
                  <a:lnTo>
                    <a:pt x="104" y="39"/>
                  </a:lnTo>
                  <a:lnTo>
                    <a:pt x="104" y="55"/>
                  </a:lnTo>
                  <a:lnTo>
                    <a:pt x="64" y="47"/>
                  </a:lnTo>
                  <a:lnTo>
                    <a:pt x="48" y="87"/>
                  </a:lnTo>
                  <a:lnTo>
                    <a:pt x="8" y="103"/>
                  </a:lnTo>
                  <a:lnTo>
                    <a:pt x="0" y="103"/>
                  </a:lnTo>
                  <a:lnTo>
                    <a:pt x="24" y="127"/>
                  </a:lnTo>
                  <a:lnTo>
                    <a:pt x="56" y="175"/>
                  </a:lnTo>
                  <a:lnTo>
                    <a:pt x="80" y="167"/>
                  </a:lnTo>
                  <a:lnTo>
                    <a:pt x="96" y="175"/>
                  </a:lnTo>
                  <a:lnTo>
                    <a:pt x="96" y="191"/>
                  </a:lnTo>
                  <a:lnTo>
                    <a:pt x="96" y="199"/>
                  </a:lnTo>
                  <a:lnTo>
                    <a:pt x="96" y="215"/>
                  </a:lnTo>
                  <a:lnTo>
                    <a:pt x="80" y="223"/>
                  </a:lnTo>
                  <a:lnTo>
                    <a:pt x="80" y="223"/>
                  </a:lnTo>
                  <a:lnTo>
                    <a:pt x="80" y="247"/>
                  </a:lnTo>
                  <a:lnTo>
                    <a:pt x="80" y="255"/>
                  </a:lnTo>
                  <a:lnTo>
                    <a:pt x="96" y="255"/>
                  </a:lnTo>
                  <a:lnTo>
                    <a:pt x="104" y="247"/>
                  </a:lnTo>
                  <a:lnTo>
                    <a:pt x="120" y="223"/>
                  </a:lnTo>
                  <a:lnTo>
                    <a:pt x="152" y="223"/>
                  </a:lnTo>
                  <a:lnTo>
                    <a:pt x="168" y="223"/>
                  </a:lnTo>
                  <a:lnTo>
                    <a:pt x="176" y="223"/>
                  </a:lnTo>
                  <a:lnTo>
                    <a:pt x="184" y="223"/>
                  </a:lnTo>
                  <a:lnTo>
                    <a:pt x="184" y="223"/>
                  </a:lnTo>
                  <a:lnTo>
                    <a:pt x="200" y="215"/>
                  </a:lnTo>
                  <a:lnTo>
                    <a:pt x="224" y="215"/>
                  </a:lnTo>
                  <a:lnTo>
                    <a:pt x="232" y="199"/>
                  </a:lnTo>
                  <a:lnTo>
                    <a:pt x="240" y="199"/>
                  </a:lnTo>
                  <a:lnTo>
                    <a:pt x="264" y="215"/>
                  </a:lnTo>
                  <a:lnTo>
                    <a:pt x="264" y="215"/>
                  </a:lnTo>
                  <a:lnTo>
                    <a:pt x="264" y="223"/>
                  </a:lnTo>
                  <a:lnTo>
                    <a:pt x="296" y="247"/>
                  </a:lnTo>
                  <a:lnTo>
                    <a:pt x="312" y="263"/>
                  </a:lnTo>
                  <a:lnTo>
                    <a:pt x="320" y="287"/>
                  </a:lnTo>
                  <a:lnTo>
                    <a:pt x="352" y="311"/>
                  </a:lnTo>
                  <a:lnTo>
                    <a:pt x="360" y="335"/>
                  </a:lnTo>
                  <a:lnTo>
                    <a:pt x="368" y="343"/>
                  </a:lnTo>
                  <a:lnTo>
                    <a:pt x="368" y="359"/>
                  </a:lnTo>
                  <a:lnTo>
                    <a:pt x="368" y="367"/>
                  </a:lnTo>
                  <a:lnTo>
                    <a:pt x="368" y="375"/>
                  </a:lnTo>
                  <a:lnTo>
                    <a:pt x="360" y="407"/>
                  </a:lnTo>
                  <a:lnTo>
                    <a:pt x="368" y="407"/>
                  </a:lnTo>
                  <a:lnTo>
                    <a:pt x="408" y="423"/>
                  </a:lnTo>
                  <a:lnTo>
                    <a:pt x="424" y="407"/>
                  </a:lnTo>
                  <a:lnTo>
                    <a:pt x="440" y="399"/>
                  </a:lnTo>
                  <a:lnTo>
                    <a:pt x="456" y="375"/>
                  </a:lnTo>
                  <a:lnTo>
                    <a:pt x="504" y="399"/>
                  </a:lnTo>
                  <a:lnTo>
                    <a:pt x="504" y="375"/>
                  </a:lnTo>
                  <a:lnTo>
                    <a:pt x="504" y="367"/>
                  </a:lnTo>
                  <a:lnTo>
                    <a:pt x="504" y="359"/>
                  </a:lnTo>
                  <a:lnTo>
                    <a:pt x="504" y="343"/>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86" name="Freeform 62"/>
            <p:cNvSpPr>
              <a:spLocks/>
            </p:cNvSpPr>
            <p:nvPr/>
          </p:nvSpPr>
          <p:spPr bwMode="auto">
            <a:xfrm>
              <a:off x="2062" y="2155"/>
              <a:ext cx="328" cy="152"/>
            </a:xfrm>
            <a:custGeom>
              <a:avLst/>
              <a:gdLst>
                <a:gd name="T0" fmla="*/ 40 w 328"/>
                <a:gd name="T1" fmla="*/ 112 h 152"/>
                <a:gd name="T2" fmla="*/ 40 w 328"/>
                <a:gd name="T3" fmla="*/ 152 h 152"/>
                <a:gd name="T4" fmla="*/ 48 w 328"/>
                <a:gd name="T5" fmla="*/ 152 h 152"/>
                <a:gd name="T6" fmla="*/ 64 w 328"/>
                <a:gd name="T7" fmla="*/ 144 h 152"/>
                <a:gd name="T8" fmla="*/ 88 w 328"/>
                <a:gd name="T9" fmla="*/ 144 h 152"/>
                <a:gd name="T10" fmla="*/ 136 w 328"/>
                <a:gd name="T11" fmla="*/ 136 h 152"/>
                <a:gd name="T12" fmla="*/ 152 w 328"/>
                <a:gd name="T13" fmla="*/ 136 h 152"/>
                <a:gd name="T14" fmla="*/ 176 w 328"/>
                <a:gd name="T15" fmla="*/ 112 h 152"/>
                <a:gd name="T16" fmla="*/ 192 w 328"/>
                <a:gd name="T17" fmla="*/ 104 h 152"/>
                <a:gd name="T18" fmla="*/ 224 w 328"/>
                <a:gd name="T19" fmla="*/ 96 h 152"/>
                <a:gd name="T20" fmla="*/ 232 w 328"/>
                <a:gd name="T21" fmla="*/ 88 h 152"/>
                <a:gd name="T22" fmla="*/ 264 w 328"/>
                <a:gd name="T23" fmla="*/ 96 h 152"/>
                <a:gd name="T24" fmla="*/ 272 w 328"/>
                <a:gd name="T25" fmla="*/ 96 h 152"/>
                <a:gd name="T26" fmla="*/ 304 w 328"/>
                <a:gd name="T27" fmla="*/ 96 h 152"/>
                <a:gd name="T28" fmla="*/ 328 w 328"/>
                <a:gd name="T29" fmla="*/ 56 h 152"/>
                <a:gd name="T30" fmla="*/ 320 w 328"/>
                <a:gd name="T31" fmla="*/ 56 h 152"/>
                <a:gd name="T32" fmla="*/ 304 w 328"/>
                <a:gd name="T33" fmla="*/ 56 h 152"/>
                <a:gd name="T34" fmla="*/ 280 w 328"/>
                <a:gd name="T35" fmla="*/ 48 h 152"/>
                <a:gd name="T36" fmla="*/ 280 w 328"/>
                <a:gd name="T37" fmla="*/ 40 h 152"/>
                <a:gd name="T38" fmla="*/ 280 w 328"/>
                <a:gd name="T39" fmla="*/ 16 h 152"/>
                <a:gd name="T40" fmla="*/ 272 w 328"/>
                <a:gd name="T41" fmla="*/ 16 h 152"/>
                <a:gd name="T42" fmla="*/ 272 w 328"/>
                <a:gd name="T43" fmla="*/ 8 h 152"/>
                <a:gd name="T44" fmla="*/ 248 w 328"/>
                <a:gd name="T45" fmla="*/ 0 h 152"/>
                <a:gd name="T46" fmla="*/ 224 w 328"/>
                <a:gd name="T47" fmla="*/ 8 h 152"/>
                <a:gd name="T48" fmla="*/ 192 w 328"/>
                <a:gd name="T49" fmla="*/ 16 h 152"/>
                <a:gd name="T50" fmla="*/ 176 w 328"/>
                <a:gd name="T51" fmla="*/ 8 h 152"/>
                <a:gd name="T52" fmla="*/ 152 w 328"/>
                <a:gd name="T53" fmla="*/ 8 h 152"/>
                <a:gd name="T54" fmla="*/ 144 w 328"/>
                <a:gd name="T55" fmla="*/ 16 h 152"/>
                <a:gd name="T56" fmla="*/ 104 w 328"/>
                <a:gd name="T57" fmla="*/ 16 h 152"/>
                <a:gd name="T58" fmla="*/ 96 w 328"/>
                <a:gd name="T59" fmla="*/ 40 h 152"/>
                <a:gd name="T60" fmla="*/ 88 w 328"/>
                <a:gd name="T61" fmla="*/ 48 h 152"/>
                <a:gd name="T62" fmla="*/ 88 w 328"/>
                <a:gd name="T63" fmla="*/ 56 h 152"/>
                <a:gd name="T64" fmla="*/ 64 w 328"/>
                <a:gd name="T65" fmla="*/ 64 h 152"/>
                <a:gd name="T66" fmla="*/ 40 w 328"/>
                <a:gd name="T67" fmla="*/ 88 h 152"/>
                <a:gd name="T68" fmla="*/ 0 w 328"/>
                <a:gd name="T69" fmla="*/ 88 h 152"/>
                <a:gd name="T70" fmla="*/ 0 w 328"/>
                <a:gd name="T71" fmla="*/ 104 h 152"/>
                <a:gd name="T72" fmla="*/ 8 w 328"/>
                <a:gd name="T73" fmla="*/ 104 h 152"/>
                <a:gd name="T74" fmla="*/ 40 w 328"/>
                <a:gd name="T7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152">
                  <a:moveTo>
                    <a:pt x="40" y="112"/>
                  </a:moveTo>
                  <a:lnTo>
                    <a:pt x="40" y="152"/>
                  </a:lnTo>
                  <a:lnTo>
                    <a:pt x="48" y="152"/>
                  </a:lnTo>
                  <a:lnTo>
                    <a:pt x="64" y="144"/>
                  </a:lnTo>
                  <a:lnTo>
                    <a:pt x="88" y="144"/>
                  </a:lnTo>
                  <a:lnTo>
                    <a:pt x="136" y="136"/>
                  </a:lnTo>
                  <a:lnTo>
                    <a:pt x="152" y="136"/>
                  </a:lnTo>
                  <a:lnTo>
                    <a:pt x="176" y="112"/>
                  </a:lnTo>
                  <a:lnTo>
                    <a:pt x="192" y="104"/>
                  </a:lnTo>
                  <a:lnTo>
                    <a:pt x="224" y="96"/>
                  </a:lnTo>
                  <a:lnTo>
                    <a:pt x="232" y="88"/>
                  </a:lnTo>
                  <a:lnTo>
                    <a:pt x="264" y="96"/>
                  </a:lnTo>
                  <a:lnTo>
                    <a:pt x="272" y="96"/>
                  </a:lnTo>
                  <a:lnTo>
                    <a:pt x="304" y="96"/>
                  </a:lnTo>
                  <a:lnTo>
                    <a:pt x="328" y="56"/>
                  </a:lnTo>
                  <a:lnTo>
                    <a:pt x="320" y="56"/>
                  </a:lnTo>
                  <a:lnTo>
                    <a:pt x="304" y="56"/>
                  </a:lnTo>
                  <a:lnTo>
                    <a:pt x="280" y="48"/>
                  </a:lnTo>
                  <a:lnTo>
                    <a:pt x="280" y="40"/>
                  </a:lnTo>
                  <a:lnTo>
                    <a:pt x="280" y="16"/>
                  </a:lnTo>
                  <a:lnTo>
                    <a:pt x="272" y="16"/>
                  </a:lnTo>
                  <a:lnTo>
                    <a:pt x="272" y="8"/>
                  </a:lnTo>
                  <a:lnTo>
                    <a:pt x="248" y="0"/>
                  </a:lnTo>
                  <a:lnTo>
                    <a:pt x="224" y="8"/>
                  </a:lnTo>
                  <a:lnTo>
                    <a:pt x="192" y="16"/>
                  </a:lnTo>
                  <a:lnTo>
                    <a:pt x="176" y="8"/>
                  </a:lnTo>
                  <a:lnTo>
                    <a:pt x="152" y="8"/>
                  </a:lnTo>
                  <a:lnTo>
                    <a:pt x="144" y="16"/>
                  </a:lnTo>
                  <a:lnTo>
                    <a:pt x="104" y="16"/>
                  </a:lnTo>
                  <a:lnTo>
                    <a:pt x="96" y="40"/>
                  </a:lnTo>
                  <a:lnTo>
                    <a:pt x="88" y="48"/>
                  </a:lnTo>
                  <a:lnTo>
                    <a:pt x="88" y="56"/>
                  </a:lnTo>
                  <a:lnTo>
                    <a:pt x="64" y="64"/>
                  </a:lnTo>
                  <a:lnTo>
                    <a:pt x="40" y="88"/>
                  </a:lnTo>
                  <a:lnTo>
                    <a:pt x="0" y="88"/>
                  </a:lnTo>
                  <a:lnTo>
                    <a:pt x="0" y="104"/>
                  </a:lnTo>
                  <a:lnTo>
                    <a:pt x="8" y="104"/>
                  </a:lnTo>
                  <a:lnTo>
                    <a:pt x="40" y="112"/>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87" name="Freeform 63"/>
            <p:cNvSpPr>
              <a:spLocks/>
            </p:cNvSpPr>
            <p:nvPr/>
          </p:nvSpPr>
          <p:spPr bwMode="auto">
            <a:xfrm>
              <a:off x="1264" y="1748"/>
              <a:ext cx="183" cy="96"/>
            </a:xfrm>
            <a:custGeom>
              <a:avLst/>
              <a:gdLst>
                <a:gd name="T0" fmla="*/ 103 w 183"/>
                <a:gd name="T1" fmla="*/ 96 h 96"/>
                <a:gd name="T2" fmla="*/ 127 w 183"/>
                <a:gd name="T3" fmla="*/ 96 h 96"/>
                <a:gd name="T4" fmla="*/ 143 w 183"/>
                <a:gd name="T5" fmla="*/ 96 h 96"/>
                <a:gd name="T6" fmla="*/ 159 w 183"/>
                <a:gd name="T7" fmla="*/ 96 h 96"/>
                <a:gd name="T8" fmla="*/ 175 w 183"/>
                <a:gd name="T9" fmla="*/ 88 h 96"/>
                <a:gd name="T10" fmla="*/ 175 w 183"/>
                <a:gd name="T11" fmla="*/ 80 h 96"/>
                <a:gd name="T12" fmla="*/ 183 w 183"/>
                <a:gd name="T13" fmla="*/ 56 h 96"/>
                <a:gd name="T14" fmla="*/ 183 w 183"/>
                <a:gd name="T15" fmla="*/ 56 h 96"/>
                <a:gd name="T16" fmla="*/ 183 w 183"/>
                <a:gd name="T17" fmla="*/ 48 h 96"/>
                <a:gd name="T18" fmla="*/ 175 w 183"/>
                <a:gd name="T19" fmla="*/ 48 h 96"/>
                <a:gd name="T20" fmla="*/ 159 w 183"/>
                <a:gd name="T21" fmla="*/ 16 h 96"/>
                <a:gd name="T22" fmla="*/ 143 w 183"/>
                <a:gd name="T23" fmla="*/ 8 h 96"/>
                <a:gd name="T24" fmla="*/ 143 w 183"/>
                <a:gd name="T25" fmla="*/ 0 h 96"/>
                <a:gd name="T26" fmla="*/ 135 w 183"/>
                <a:gd name="T27" fmla="*/ 0 h 96"/>
                <a:gd name="T28" fmla="*/ 103 w 183"/>
                <a:gd name="T29" fmla="*/ 0 h 96"/>
                <a:gd name="T30" fmla="*/ 95 w 183"/>
                <a:gd name="T31" fmla="*/ 0 h 96"/>
                <a:gd name="T32" fmla="*/ 79 w 183"/>
                <a:gd name="T33" fmla="*/ 0 h 96"/>
                <a:gd name="T34" fmla="*/ 63 w 183"/>
                <a:gd name="T35" fmla="*/ 0 h 96"/>
                <a:gd name="T36" fmla="*/ 47 w 183"/>
                <a:gd name="T37" fmla="*/ 8 h 96"/>
                <a:gd name="T38" fmla="*/ 23 w 183"/>
                <a:gd name="T39" fmla="*/ 8 h 96"/>
                <a:gd name="T40" fmla="*/ 8 w 183"/>
                <a:gd name="T41" fmla="*/ 16 h 96"/>
                <a:gd name="T42" fmla="*/ 8 w 183"/>
                <a:gd name="T43" fmla="*/ 48 h 96"/>
                <a:gd name="T44" fmla="*/ 0 w 183"/>
                <a:gd name="T45" fmla="*/ 56 h 96"/>
                <a:gd name="T46" fmla="*/ 0 w 183"/>
                <a:gd name="T47" fmla="*/ 56 h 96"/>
                <a:gd name="T48" fmla="*/ 23 w 183"/>
                <a:gd name="T49" fmla="*/ 80 h 96"/>
                <a:gd name="T50" fmla="*/ 63 w 183"/>
                <a:gd name="T51" fmla="*/ 88 h 96"/>
                <a:gd name="T52" fmla="*/ 95 w 183"/>
                <a:gd name="T53" fmla="*/ 96 h 96"/>
                <a:gd name="T54" fmla="*/ 103 w 183"/>
                <a:gd name="T5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96">
                  <a:moveTo>
                    <a:pt x="103" y="96"/>
                  </a:moveTo>
                  <a:lnTo>
                    <a:pt x="127" y="96"/>
                  </a:lnTo>
                  <a:lnTo>
                    <a:pt x="143" y="96"/>
                  </a:lnTo>
                  <a:lnTo>
                    <a:pt x="159" y="96"/>
                  </a:lnTo>
                  <a:lnTo>
                    <a:pt x="175" y="88"/>
                  </a:lnTo>
                  <a:lnTo>
                    <a:pt x="175" y="80"/>
                  </a:lnTo>
                  <a:lnTo>
                    <a:pt x="183" y="56"/>
                  </a:lnTo>
                  <a:lnTo>
                    <a:pt x="183" y="56"/>
                  </a:lnTo>
                  <a:lnTo>
                    <a:pt x="183" y="48"/>
                  </a:lnTo>
                  <a:lnTo>
                    <a:pt x="175" y="48"/>
                  </a:lnTo>
                  <a:lnTo>
                    <a:pt x="159" y="16"/>
                  </a:lnTo>
                  <a:lnTo>
                    <a:pt x="143" y="8"/>
                  </a:lnTo>
                  <a:lnTo>
                    <a:pt x="143" y="0"/>
                  </a:lnTo>
                  <a:lnTo>
                    <a:pt x="135" y="0"/>
                  </a:lnTo>
                  <a:lnTo>
                    <a:pt x="103" y="0"/>
                  </a:lnTo>
                  <a:lnTo>
                    <a:pt x="95" y="0"/>
                  </a:lnTo>
                  <a:lnTo>
                    <a:pt x="79" y="0"/>
                  </a:lnTo>
                  <a:lnTo>
                    <a:pt x="63" y="0"/>
                  </a:lnTo>
                  <a:lnTo>
                    <a:pt x="47" y="8"/>
                  </a:lnTo>
                  <a:lnTo>
                    <a:pt x="23" y="8"/>
                  </a:lnTo>
                  <a:lnTo>
                    <a:pt x="8" y="16"/>
                  </a:lnTo>
                  <a:lnTo>
                    <a:pt x="8" y="48"/>
                  </a:lnTo>
                  <a:lnTo>
                    <a:pt x="0" y="56"/>
                  </a:lnTo>
                  <a:lnTo>
                    <a:pt x="0" y="56"/>
                  </a:lnTo>
                  <a:lnTo>
                    <a:pt x="23" y="80"/>
                  </a:lnTo>
                  <a:lnTo>
                    <a:pt x="63" y="88"/>
                  </a:lnTo>
                  <a:lnTo>
                    <a:pt x="95" y="96"/>
                  </a:lnTo>
                  <a:lnTo>
                    <a:pt x="103" y="9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88" name="Freeform 64"/>
            <p:cNvSpPr>
              <a:spLocks/>
            </p:cNvSpPr>
            <p:nvPr/>
          </p:nvSpPr>
          <p:spPr bwMode="auto">
            <a:xfrm>
              <a:off x="3604" y="1069"/>
              <a:ext cx="216" cy="360"/>
            </a:xfrm>
            <a:custGeom>
              <a:avLst/>
              <a:gdLst>
                <a:gd name="T0" fmla="*/ 160 w 216"/>
                <a:gd name="T1" fmla="*/ 312 h 360"/>
                <a:gd name="T2" fmla="*/ 176 w 216"/>
                <a:gd name="T3" fmla="*/ 304 h 360"/>
                <a:gd name="T4" fmla="*/ 208 w 216"/>
                <a:gd name="T5" fmla="*/ 288 h 360"/>
                <a:gd name="T6" fmla="*/ 216 w 216"/>
                <a:gd name="T7" fmla="*/ 264 h 360"/>
                <a:gd name="T8" fmla="*/ 192 w 216"/>
                <a:gd name="T9" fmla="*/ 256 h 360"/>
                <a:gd name="T10" fmla="*/ 160 w 216"/>
                <a:gd name="T11" fmla="*/ 248 h 360"/>
                <a:gd name="T12" fmla="*/ 136 w 216"/>
                <a:gd name="T13" fmla="*/ 224 h 360"/>
                <a:gd name="T14" fmla="*/ 168 w 216"/>
                <a:gd name="T15" fmla="*/ 184 h 360"/>
                <a:gd name="T16" fmla="*/ 192 w 216"/>
                <a:gd name="T17" fmla="*/ 176 h 360"/>
                <a:gd name="T18" fmla="*/ 192 w 216"/>
                <a:gd name="T19" fmla="*/ 152 h 360"/>
                <a:gd name="T20" fmla="*/ 208 w 216"/>
                <a:gd name="T21" fmla="*/ 144 h 360"/>
                <a:gd name="T22" fmla="*/ 192 w 216"/>
                <a:gd name="T23" fmla="*/ 96 h 360"/>
                <a:gd name="T24" fmla="*/ 176 w 216"/>
                <a:gd name="T25" fmla="*/ 56 h 360"/>
                <a:gd name="T26" fmla="*/ 192 w 216"/>
                <a:gd name="T27" fmla="*/ 48 h 360"/>
                <a:gd name="T28" fmla="*/ 208 w 216"/>
                <a:gd name="T29" fmla="*/ 8 h 360"/>
                <a:gd name="T30" fmla="*/ 192 w 216"/>
                <a:gd name="T31" fmla="*/ 0 h 360"/>
                <a:gd name="T32" fmla="*/ 160 w 216"/>
                <a:gd name="T33" fmla="*/ 0 h 360"/>
                <a:gd name="T34" fmla="*/ 160 w 216"/>
                <a:gd name="T35" fmla="*/ 48 h 360"/>
                <a:gd name="T36" fmla="*/ 136 w 216"/>
                <a:gd name="T37" fmla="*/ 72 h 360"/>
                <a:gd name="T38" fmla="*/ 104 w 216"/>
                <a:gd name="T39" fmla="*/ 80 h 360"/>
                <a:gd name="T40" fmla="*/ 112 w 216"/>
                <a:gd name="T41" fmla="*/ 96 h 360"/>
                <a:gd name="T42" fmla="*/ 128 w 216"/>
                <a:gd name="T43" fmla="*/ 120 h 360"/>
                <a:gd name="T44" fmla="*/ 104 w 216"/>
                <a:gd name="T45" fmla="*/ 128 h 360"/>
                <a:gd name="T46" fmla="*/ 80 w 216"/>
                <a:gd name="T47" fmla="*/ 120 h 360"/>
                <a:gd name="T48" fmla="*/ 48 w 216"/>
                <a:gd name="T49" fmla="*/ 128 h 360"/>
                <a:gd name="T50" fmla="*/ 48 w 216"/>
                <a:gd name="T51" fmla="*/ 168 h 360"/>
                <a:gd name="T52" fmla="*/ 40 w 216"/>
                <a:gd name="T53" fmla="*/ 184 h 360"/>
                <a:gd name="T54" fmla="*/ 0 w 216"/>
                <a:gd name="T55" fmla="*/ 248 h 360"/>
                <a:gd name="T56" fmla="*/ 8 w 216"/>
                <a:gd name="T57" fmla="*/ 264 h 360"/>
                <a:gd name="T58" fmla="*/ 48 w 216"/>
                <a:gd name="T59" fmla="*/ 264 h 360"/>
                <a:gd name="T60" fmla="*/ 80 w 216"/>
                <a:gd name="T61" fmla="*/ 288 h 360"/>
                <a:gd name="T62" fmla="*/ 56 w 216"/>
                <a:gd name="T63" fmla="*/ 312 h 360"/>
                <a:gd name="T64" fmla="*/ 56 w 216"/>
                <a:gd name="T65" fmla="*/ 352 h 360"/>
                <a:gd name="T66" fmla="*/ 104 w 216"/>
                <a:gd name="T67" fmla="*/ 360 h 360"/>
                <a:gd name="T68" fmla="*/ 104 w 216"/>
                <a:gd name="T69" fmla="*/ 344 h 360"/>
                <a:gd name="T70" fmla="*/ 136 w 216"/>
                <a:gd name="T71"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6" h="360">
                  <a:moveTo>
                    <a:pt x="160" y="320"/>
                  </a:moveTo>
                  <a:lnTo>
                    <a:pt x="160" y="312"/>
                  </a:lnTo>
                  <a:lnTo>
                    <a:pt x="168" y="304"/>
                  </a:lnTo>
                  <a:lnTo>
                    <a:pt x="176" y="304"/>
                  </a:lnTo>
                  <a:lnTo>
                    <a:pt x="192" y="304"/>
                  </a:lnTo>
                  <a:lnTo>
                    <a:pt x="208" y="288"/>
                  </a:lnTo>
                  <a:lnTo>
                    <a:pt x="208" y="288"/>
                  </a:lnTo>
                  <a:lnTo>
                    <a:pt x="216" y="264"/>
                  </a:lnTo>
                  <a:lnTo>
                    <a:pt x="208" y="264"/>
                  </a:lnTo>
                  <a:lnTo>
                    <a:pt x="192" y="256"/>
                  </a:lnTo>
                  <a:lnTo>
                    <a:pt x="168" y="256"/>
                  </a:lnTo>
                  <a:lnTo>
                    <a:pt x="160" y="248"/>
                  </a:lnTo>
                  <a:lnTo>
                    <a:pt x="136" y="232"/>
                  </a:lnTo>
                  <a:lnTo>
                    <a:pt x="136" y="224"/>
                  </a:lnTo>
                  <a:lnTo>
                    <a:pt x="160" y="216"/>
                  </a:lnTo>
                  <a:lnTo>
                    <a:pt x="168" y="184"/>
                  </a:lnTo>
                  <a:lnTo>
                    <a:pt x="176" y="184"/>
                  </a:lnTo>
                  <a:lnTo>
                    <a:pt x="192" y="176"/>
                  </a:lnTo>
                  <a:lnTo>
                    <a:pt x="192" y="168"/>
                  </a:lnTo>
                  <a:lnTo>
                    <a:pt x="192" y="152"/>
                  </a:lnTo>
                  <a:lnTo>
                    <a:pt x="192" y="144"/>
                  </a:lnTo>
                  <a:lnTo>
                    <a:pt x="208" y="144"/>
                  </a:lnTo>
                  <a:lnTo>
                    <a:pt x="208" y="128"/>
                  </a:lnTo>
                  <a:lnTo>
                    <a:pt x="192" y="96"/>
                  </a:lnTo>
                  <a:lnTo>
                    <a:pt x="176" y="80"/>
                  </a:lnTo>
                  <a:lnTo>
                    <a:pt x="176" y="56"/>
                  </a:lnTo>
                  <a:lnTo>
                    <a:pt x="192" y="56"/>
                  </a:lnTo>
                  <a:lnTo>
                    <a:pt x="192" y="48"/>
                  </a:lnTo>
                  <a:lnTo>
                    <a:pt x="208" y="24"/>
                  </a:lnTo>
                  <a:lnTo>
                    <a:pt x="208" y="8"/>
                  </a:lnTo>
                  <a:lnTo>
                    <a:pt x="216" y="8"/>
                  </a:lnTo>
                  <a:lnTo>
                    <a:pt x="192" y="0"/>
                  </a:lnTo>
                  <a:lnTo>
                    <a:pt x="168" y="0"/>
                  </a:lnTo>
                  <a:lnTo>
                    <a:pt x="160" y="0"/>
                  </a:lnTo>
                  <a:lnTo>
                    <a:pt x="160" y="8"/>
                  </a:lnTo>
                  <a:lnTo>
                    <a:pt x="160" y="48"/>
                  </a:lnTo>
                  <a:lnTo>
                    <a:pt x="160" y="56"/>
                  </a:lnTo>
                  <a:lnTo>
                    <a:pt x="136" y="72"/>
                  </a:lnTo>
                  <a:lnTo>
                    <a:pt x="128" y="72"/>
                  </a:lnTo>
                  <a:lnTo>
                    <a:pt x="104" y="80"/>
                  </a:lnTo>
                  <a:lnTo>
                    <a:pt x="104" y="96"/>
                  </a:lnTo>
                  <a:lnTo>
                    <a:pt x="112" y="96"/>
                  </a:lnTo>
                  <a:lnTo>
                    <a:pt x="128" y="96"/>
                  </a:lnTo>
                  <a:lnTo>
                    <a:pt x="128" y="120"/>
                  </a:lnTo>
                  <a:lnTo>
                    <a:pt x="112" y="128"/>
                  </a:lnTo>
                  <a:lnTo>
                    <a:pt x="104" y="128"/>
                  </a:lnTo>
                  <a:lnTo>
                    <a:pt x="88" y="128"/>
                  </a:lnTo>
                  <a:lnTo>
                    <a:pt x="80" y="120"/>
                  </a:lnTo>
                  <a:lnTo>
                    <a:pt x="56" y="120"/>
                  </a:lnTo>
                  <a:lnTo>
                    <a:pt x="48" y="128"/>
                  </a:lnTo>
                  <a:lnTo>
                    <a:pt x="48" y="152"/>
                  </a:lnTo>
                  <a:lnTo>
                    <a:pt x="48" y="168"/>
                  </a:lnTo>
                  <a:lnTo>
                    <a:pt x="48" y="184"/>
                  </a:lnTo>
                  <a:lnTo>
                    <a:pt x="40" y="184"/>
                  </a:lnTo>
                  <a:lnTo>
                    <a:pt x="24" y="224"/>
                  </a:lnTo>
                  <a:lnTo>
                    <a:pt x="0" y="248"/>
                  </a:lnTo>
                  <a:lnTo>
                    <a:pt x="0" y="256"/>
                  </a:lnTo>
                  <a:lnTo>
                    <a:pt x="8" y="264"/>
                  </a:lnTo>
                  <a:lnTo>
                    <a:pt x="40" y="264"/>
                  </a:lnTo>
                  <a:lnTo>
                    <a:pt x="48" y="264"/>
                  </a:lnTo>
                  <a:lnTo>
                    <a:pt x="56" y="264"/>
                  </a:lnTo>
                  <a:lnTo>
                    <a:pt x="80" y="288"/>
                  </a:lnTo>
                  <a:lnTo>
                    <a:pt x="56" y="304"/>
                  </a:lnTo>
                  <a:lnTo>
                    <a:pt x="56" y="312"/>
                  </a:lnTo>
                  <a:lnTo>
                    <a:pt x="56" y="344"/>
                  </a:lnTo>
                  <a:lnTo>
                    <a:pt x="56" y="352"/>
                  </a:lnTo>
                  <a:lnTo>
                    <a:pt x="80" y="352"/>
                  </a:lnTo>
                  <a:lnTo>
                    <a:pt x="104" y="360"/>
                  </a:lnTo>
                  <a:lnTo>
                    <a:pt x="104" y="352"/>
                  </a:lnTo>
                  <a:lnTo>
                    <a:pt x="104" y="344"/>
                  </a:lnTo>
                  <a:lnTo>
                    <a:pt x="136" y="344"/>
                  </a:lnTo>
                  <a:lnTo>
                    <a:pt x="136" y="320"/>
                  </a:lnTo>
                  <a:lnTo>
                    <a:pt x="160" y="32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89" name="Freeform 65"/>
            <p:cNvSpPr>
              <a:spLocks/>
            </p:cNvSpPr>
            <p:nvPr/>
          </p:nvSpPr>
          <p:spPr bwMode="auto">
            <a:xfrm>
              <a:off x="3764" y="1325"/>
              <a:ext cx="191" cy="263"/>
            </a:xfrm>
            <a:custGeom>
              <a:avLst/>
              <a:gdLst>
                <a:gd name="T0" fmla="*/ 183 w 191"/>
                <a:gd name="T1" fmla="*/ 120 h 263"/>
                <a:gd name="T2" fmla="*/ 183 w 191"/>
                <a:gd name="T3" fmla="*/ 104 h 263"/>
                <a:gd name="T4" fmla="*/ 151 w 191"/>
                <a:gd name="T5" fmla="*/ 80 h 263"/>
                <a:gd name="T6" fmla="*/ 143 w 191"/>
                <a:gd name="T7" fmla="*/ 72 h 263"/>
                <a:gd name="T8" fmla="*/ 135 w 191"/>
                <a:gd name="T9" fmla="*/ 56 h 263"/>
                <a:gd name="T10" fmla="*/ 127 w 191"/>
                <a:gd name="T11" fmla="*/ 48 h 263"/>
                <a:gd name="T12" fmla="*/ 103 w 191"/>
                <a:gd name="T13" fmla="*/ 48 h 263"/>
                <a:gd name="T14" fmla="*/ 87 w 191"/>
                <a:gd name="T15" fmla="*/ 16 h 263"/>
                <a:gd name="T16" fmla="*/ 72 w 191"/>
                <a:gd name="T17" fmla="*/ 0 h 263"/>
                <a:gd name="T18" fmla="*/ 56 w 191"/>
                <a:gd name="T19" fmla="*/ 8 h 263"/>
                <a:gd name="T20" fmla="*/ 56 w 191"/>
                <a:gd name="T21" fmla="*/ 16 h 263"/>
                <a:gd name="T22" fmla="*/ 48 w 191"/>
                <a:gd name="T23" fmla="*/ 48 h 263"/>
                <a:gd name="T24" fmla="*/ 40 w 191"/>
                <a:gd name="T25" fmla="*/ 48 h 263"/>
                <a:gd name="T26" fmla="*/ 24 w 191"/>
                <a:gd name="T27" fmla="*/ 48 h 263"/>
                <a:gd name="T28" fmla="*/ 8 w 191"/>
                <a:gd name="T29" fmla="*/ 48 h 263"/>
                <a:gd name="T30" fmla="*/ 8 w 191"/>
                <a:gd name="T31" fmla="*/ 56 h 263"/>
                <a:gd name="T32" fmla="*/ 8 w 191"/>
                <a:gd name="T33" fmla="*/ 48 h 263"/>
                <a:gd name="T34" fmla="*/ 8 w 191"/>
                <a:gd name="T35" fmla="*/ 56 h 263"/>
                <a:gd name="T36" fmla="*/ 0 w 191"/>
                <a:gd name="T37" fmla="*/ 56 h 263"/>
                <a:gd name="T38" fmla="*/ 0 w 191"/>
                <a:gd name="T39" fmla="*/ 72 h 263"/>
                <a:gd name="T40" fmla="*/ 8 w 191"/>
                <a:gd name="T41" fmla="*/ 80 h 263"/>
                <a:gd name="T42" fmla="*/ 8 w 191"/>
                <a:gd name="T43" fmla="*/ 96 h 263"/>
                <a:gd name="T44" fmla="*/ 24 w 191"/>
                <a:gd name="T45" fmla="*/ 96 h 263"/>
                <a:gd name="T46" fmla="*/ 40 w 191"/>
                <a:gd name="T47" fmla="*/ 104 h 263"/>
                <a:gd name="T48" fmla="*/ 24 w 191"/>
                <a:gd name="T49" fmla="*/ 104 h 263"/>
                <a:gd name="T50" fmla="*/ 8 w 191"/>
                <a:gd name="T51" fmla="*/ 120 h 263"/>
                <a:gd name="T52" fmla="*/ 24 w 191"/>
                <a:gd name="T53" fmla="*/ 136 h 263"/>
                <a:gd name="T54" fmla="*/ 24 w 191"/>
                <a:gd name="T55" fmla="*/ 152 h 263"/>
                <a:gd name="T56" fmla="*/ 40 w 191"/>
                <a:gd name="T57" fmla="*/ 152 h 263"/>
                <a:gd name="T58" fmla="*/ 48 w 191"/>
                <a:gd name="T59" fmla="*/ 160 h 263"/>
                <a:gd name="T60" fmla="*/ 48 w 191"/>
                <a:gd name="T61" fmla="*/ 168 h 263"/>
                <a:gd name="T62" fmla="*/ 56 w 191"/>
                <a:gd name="T63" fmla="*/ 176 h 263"/>
                <a:gd name="T64" fmla="*/ 48 w 191"/>
                <a:gd name="T65" fmla="*/ 176 h 263"/>
                <a:gd name="T66" fmla="*/ 48 w 191"/>
                <a:gd name="T67" fmla="*/ 207 h 263"/>
                <a:gd name="T68" fmla="*/ 48 w 191"/>
                <a:gd name="T69" fmla="*/ 215 h 263"/>
                <a:gd name="T70" fmla="*/ 48 w 191"/>
                <a:gd name="T71" fmla="*/ 223 h 263"/>
                <a:gd name="T72" fmla="*/ 56 w 191"/>
                <a:gd name="T73" fmla="*/ 247 h 263"/>
                <a:gd name="T74" fmla="*/ 72 w 191"/>
                <a:gd name="T75" fmla="*/ 223 h 263"/>
                <a:gd name="T76" fmla="*/ 72 w 191"/>
                <a:gd name="T77" fmla="*/ 247 h 263"/>
                <a:gd name="T78" fmla="*/ 72 w 191"/>
                <a:gd name="T79" fmla="*/ 255 h 263"/>
                <a:gd name="T80" fmla="*/ 87 w 191"/>
                <a:gd name="T81" fmla="*/ 263 h 263"/>
                <a:gd name="T82" fmla="*/ 87 w 191"/>
                <a:gd name="T83" fmla="*/ 255 h 263"/>
                <a:gd name="T84" fmla="*/ 103 w 191"/>
                <a:gd name="T85" fmla="*/ 247 h 263"/>
                <a:gd name="T86" fmla="*/ 111 w 191"/>
                <a:gd name="T87" fmla="*/ 247 h 263"/>
                <a:gd name="T88" fmla="*/ 127 w 191"/>
                <a:gd name="T89" fmla="*/ 247 h 263"/>
                <a:gd name="T90" fmla="*/ 127 w 191"/>
                <a:gd name="T91" fmla="*/ 223 h 263"/>
                <a:gd name="T92" fmla="*/ 127 w 191"/>
                <a:gd name="T93" fmla="*/ 215 h 263"/>
                <a:gd name="T94" fmla="*/ 135 w 191"/>
                <a:gd name="T95" fmla="*/ 215 h 263"/>
                <a:gd name="T96" fmla="*/ 135 w 191"/>
                <a:gd name="T97" fmla="*/ 207 h 263"/>
                <a:gd name="T98" fmla="*/ 151 w 191"/>
                <a:gd name="T99" fmla="*/ 184 h 263"/>
                <a:gd name="T100" fmla="*/ 151 w 191"/>
                <a:gd name="T101" fmla="*/ 207 h 263"/>
                <a:gd name="T102" fmla="*/ 151 w 191"/>
                <a:gd name="T103" fmla="*/ 215 h 263"/>
                <a:gd name="T104" fmla="*/ 183 w 191"/>
                <a:gd name="T105" fmla="*/ 215 h 263"/>
                <a:gd name="T106" fmla="*/ 183 w 191"/>
                <a:gd name="T107" fmla="*/ 184 h 263"/>
                <a:gd name="T108" fmla="*/ 183 w 191"/>
                <a:gd name="T109" fmla="*/ 168 h 263"/>
                <a:gd name="T110" fmla="*/ 191 w 191"/>
                <a:gd name="T111" fmla="*/ 152 h 263"/>
                <a:gd name="T112" fmla="*/ 183 w 191"/>
                <a:gd name="T113" fmla="*/ 136 h 263"/>
                <a:gd name="T114" fmla="*/ 183 w 191"/>
                <a:gd name="T115" fmla="*/ 1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1" h="263">
                  <a:moveTo>
                    <a:pt x="183" y="120"/>
                  </a:moveTo>
                  <a:lnTo>
                    <a:pt x="183" y="104"/>
                  </a:lnTo>
                  <a:lnTo>
                    <a:pt x="151" y="80"/>
                  </a:lnTo>
                  <a:lnTo>
                    <a:pt x="143" y="72"/>
                  </a:lnTo>
                  <a:lnTo>
                    <a:pt x="135" y="56"/>
                  </a:lnTo>
                  <a:lnTo>
                    <a:pt x="127" y="48"/>
                  </a:lnTo>
                  <a:lnTo>
                    <a:pt x="103" y="48"/>
                  </a:lnTo>
                  <a:lnTo>
                    <a:pt x="87" y="16"/>
                  </a:lnTo>
                  <a:lnTo>
                    <a:pt x="72" y="0"/>
                  </a:lnTo>
                  <a:lnTo>
                    <a:pt x="56" y="8"/>
                  </a:lnTo>
                  <a:lnTo>
                    <a:pt x="56" y="16"/>
                  </a:lnTo>
                  <a:lnTo>
                    <a:pt x="48" y="48"/>
                  </a:lnTo>
                  <a:lnTo>
                    <a:pt x="40" y="48"/>
                  </a:lnTo>
                  <a:lnTo>
                    <a:pt x="24" y="48"/>
                  </a:lnTo>
                  <a:lnTo>
                    <a:pt x="8" y="48"/>
                  </a:lnTo>
                  <a:lnTo>
                    <a:pt x="8" y="56"/>
                  </a:lnTo>
                  <a:lnTo>
                    <a:pt x="8" y="48"/>
                  </a:lnTo>
                  <a:lnTo>
                    <a:pt x="8" y="56"/>
                  </a:lnTo>
                  <a:lnTo>
                    <a:pt x="0" y="56"/>
                  </a:lnTo>
                  <a:lnTo>
                    <a:pt x="0" y="72"/>
                  </a:lnTo>
                  <a:lnTo>
                    <a:pt x="8" y="80"/>
                  </a:lnTo>
                  <a:lnTo>
                    <a:pt x="8" y="96"/>
                  </a:lnTo>
                  <a:lnTo>
                    <a:pt x="24" y="96"/>
                  </a:lnTo>
                  <a:lnTo>
                    <a:pt x="40" y="104"/>
                  </a:lnTo>
                  <a:lnTo>
                    <a:pt x="24" y="104"/>
                  </a:lnTo>
                  <a:lnTo>
                    <a:pt x="8" y="120"/>
                  </a:lnTo>
                  <a:lnTo>
                    <a:pt x="24" y="136"/>
                  </a:lnTo>
                  <a:lnTo>
                    <a:pt x="24" y="152"/>
                  </a:lnTo>
                  <a:lnTo>
                    <a:pt x="40" y="152"/>
                  </a:lnTo>
                  <a:lnTo>
                    <a:pt x="48" y="160"/>
                  </a:lnTo>
                  <a:lnTo>
                    <a:pt x="48" y="168"/>
                  </a:lnTo>
                  <a:lnTo>
                    <a:pt x="56" y="176"/>
                  </a:lnTo>
                  <a:lnTo>
                    <a:pt x="48" y="176"/>
                  </a:lnTo>
                  <a:lnTo>
                    <a:pt x="48" y="207"/>
                  </a:lnTo>
                  <a:lnTo>
                    <a:pt x="48" y="215"/>
                  </a:lnTo>
                  <a:lnTo>
                    <a:pt x="48" y="223"/>
                  </a:lnTo>
                  <a:lnTo>
                    <a:pt x="56" y="247"/>
                  </a:lnTo>
                  <a:lnTo>
                    <a:pt x="72" y="223"/>
                  </a:lnTo>
                  <a:lnTo>
                    <a:pt x="72" y="247"/>
                  </a:lnTo>
                  <a:lnTo>
                    <a:pt x="72" y="255"/>
                  </a:lnTo>
                  <a:lnTo>
                    <a:pt x="87" y="263"/>
                  </a:lnTo>
                  <a:lnTo>
                    <a:pt x="87" y="255"/>
                  </a:lnTo>
                  <a:lnTo>
                    <a:pt x="103" y="247"/>
                  </a:lnTo>
                  <a:lnTo>
                    <a:pt x="111" y="247"/>
                  </a:lnTo>
                  <a:lnTo>
                    <a:pt x="127" y="247"/>
                  </a:lnTo>
                  <a:lnTo>
                    <a:pt x="127" y="223"/>
                  </a:lnTo>
                  <a:lnTo>
                    <a:pt x="127" y="215"/>
                  </a:lnTo>
                  <a:lnTo>
                    <a:pt x="135" y="215"/>
                  </a:lnTo>
                  <a:lnTo>
                    <a:pt x="135" y="207"/>
                  </a:lnTo>
                  <a:lnTo>
                    <a:pt x="151" y="184"/>
                  </a:lnTo>
                  <a:lnTo>
                    <a:pt x="151" y="207"/>
                  </a:lnTo>
                  <a:lnTo>
                    <a:pt x="151" y="215"/>
                  </a:lnTo>
                  <a:lnTo>
                    <a:pt x="183" y="215"/>
                  </a:lnTo>
                  <a:lnTo>
                    <a:pt x="183" y="184"/>
                  </a:lnTo>
                  <a:lnTo>
                    <a:pt x="183" y="168"/>
                  </a:lnTo>
                  <a:lnTo>
                    <a:pt x="191" y="152"/>
                  </a:lnTo>
                  <a:lnTo>
                    <a:pt x="183" y="136"/>
                  </a:lnTo>
                  <a:lnTo>
                    <a:pt x="183" y="120"/>
                  </a:lnTo>
                  <a:close/>
                </a:path>
              </a:pathLst>
            </a:custGeom>
            <a:solidFill>
              <a:srgbClr val="00CC00"/>
            </a:solidFill>
            <a:ln w="12700">
              <a:solidFill>
                <a:srgbClr val="009900"/>
              </a:solidFill>
              <a:prstDash val="solid"/>
              <a:round/>
              <a:headEnd/>
              <a:tailEnd/>
            </a:ln>
          </p:spPr>
          <p:txBody>
            <a:bodyPr/>
            <a:lstStyle/>
            <a:p>
              <a:endParaRPr lang="ja-JP" altLang="en-US"/>
            </a:p>
          </p:txBody>
        </p:sp>
        <p:grpSp>
          <p:nvGrpSpPr>
            <p:cNvPr id="103490" name="Group 66"/>
            <p:cNvGrpSpPr>
              <a:grpSpLocks/>
            </p:cNvGrpSpPr>
            <p:nvPr/>
          </p:nvGrpSpPr>
          <p:grpSpPr bwMode="auto">
            <a:xfrm>
              <a:off x="2014" y="2866"/>
              <a:ext cx="1079" cy="798"/>
              <a:chOff x="1981" y="2723"/>
              <a:chExt cx="1079" cy="798"/>
            </a:xfrm>
          </p:grpSpPr>
          <p:sp>
            <p:nvSpPr>
              <p:cNvPr id="103491" name="Freeform 67"/>
              <p:cNvSpPr>
                <a:spLocks/>
              </p:cNvSpPr>
              <p:nvPr/>
            </p:nvSpPr>
            <p:spPr bwMode="auto">
              <a:xfrm>
                <a:off x="1981" y="2723"/>
                <a:ext cx="16" cy="40"/>
              </a:xfrm>
              <a:custGeom>
                <a:avLst/>
                <a:gdLst>
                  <a:gd name="T0" fmla="*/ 16 w 16"/>
                  <a:gd name="T1" fmla="*/ 8 h 40"/>
                  <a:gd name="T2" fmla="*/ 16 w 16"/>
                  <a:gd name="T3" fmla="*/ 0 h 40"/>
                  <a:gd name="T4" fmla="*/ 0 w 16"/>
                  <a:gd name="T5" fmla="*/ 8 h 40"/>
                  <a:gd name="T6" fmla="*/ 0 w 16"/>
                  <a:gd name="T7" fmla="*/ 32 h 40"/>
                  <a:gd name="T8" fmla="*/ 0 w 16"/>
                  <a:gd name="T9" fmla="*/ 32 h 40"/>
                  <a:gd name="T10" fmla="*/ 0 w 16"/>
                  <a:gd name="T11" fmla="*/ 40 h 40"/>
                  <a:gd name="T12" fmla="*/ 16 w 16"/>
                  <a:gd name="T13" fmla="*/ 32 h 40"/>
                  <a:gd name="T14" fmla="*/ 16 w 16"/>
                  <a:gd name="T15" fmla="*/ 32 h 40"/>
                  <a:gd name="T16" fmla="*/ 16 w 16"/>
                  <a:gd name="T1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0">
                    <a:moveTo>
                      <a:pt x="16" y="8"/>
                    </a:moveTo>
                    <a:lnTo>
                      <a:pt x="16" y="0"/>
                    </a:lnTo>
                    <a:lnTo>
                      <a:pt x="0" y="8"/>
                    </a:lnTo>
                    <a:lnTo>
                      <a:pt x="0" y="32"/>
                    </a:lnTo>
                    <a:lnTo>
                      <a:pt x="0" y="32"/>
                    </a:lnTo>
                    <a:lnTo>
                      <a:pt x="0" y="40"/>
                    </a:lnTo>
                    <a:lnTo>
                      <a:pt x="16" y="32"/>
                    </a:lnTo>
                    <a:lnTo>
                      <a:pt x="16" y="32"/>
                    </a:lnTo>
                    <a:lnTo>
                      <a:pt x="16" y="8"/>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2" name="Freeform 68"/>
              <p:cNvSpPr>
                <a:spLocks/>
              </p:cNvSpPr>
              <p:nvPr/>
            </p:nvSpPr>
            <p:spPr bwMode="auto">
              <a:xfrm>
                <a:off x="2876" y="3497"/>
                <a:ext cx="24" cy="24"/>
              </a:xfrm>
              <a:custGeom>
                <a:avLst/>
                <a:gdLst>
                  <a:gd name="T0" fmla="*/ 16 w 24"/>
                  <a:gd name="T1" fmla="*/ 0 h 24"/>
                  <a:gd name="T2" fmla="*/ 0 w 24"/>
                  <a:gd name="T3" fmla="*/ 16 h 24"/>
                  <a:gd name="T4" fmla="*/ 0 w 24"/>
                  <a:gd name="T5" fmla="*/ 24 h 24"/>
                  <a:gd name="T6" fmla="*/ 24 w 24"/>
                  <a:gd name="T7" fmla="*/ 16 h 24"/>
                  <a:gd name="T8" fmla="*/ 16 w 24"/>
                  <a:gd name="T9" fmla="*/ 0 h 24"/>
                </a:gdLst>
                <a:ahLst/>
                <a:cxnLst>
                  <a:cxn ang="0">
                    <a:pos x="T0" y="T1"/>
                  </a:cxn>
                  <a:cxn ang="0">
                    <a:pos x="T2" y="T3"/>
                  </a:cxn>
                  <a:cxn ang="0">
                    <a:pos x="T4" y="T5"/>
                  </a:cxn>
                  <a:cxn ang="0">
                    <a:pos x="T6" y="T7"/>
                  </a:cxn>
                  <a:cxn ang="0">
                    <a:pos x="T8" y="T9"/>
                  </a:cxn>
                </a:cxnLst>
                <a:rect l="0" t="0" r="r" b="b"/>
                <a:pathLst>
                  <a:path w="24" h="24">
                    <a:moveTo>
                      <a:pt x="16" y="0"/>
                    </a:moveTo>
                    <a:lnTo>
                      <a:pt x="0" y="16"/>
                    </a:lnTo>
                    <a:lnTo>
                      <a:pt x="0" y="24"/>
                    </a:lnTo>
                    <a:lnTo>
                      <a:pt x="24" y="16"/>
                    </a:lnTo>
                    <a:lnTo>
                      <a:pt x="1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3" name="Freeform 69"/>
              <p:cNvSpPr>
                <a:spLocks/>
              </p:cNvSpPr>
              <p:nvPr/>
            </p:nvSpPr>
            <p:spPr bwMode="auto">
              <a:xfrm>
                <a:off x="2149" y="3042"/>
                <a:ext cx="24" cy="40"/>
              </a:xfrm>
              <a:custGeom>
                <a:avLst/>
                <a:gdLst>
                  <a:gd name="T0" fmla="*/ 24 w 24"/>
                  <a:gd name="T1" fmla="*/ 0 h 40"/>
                  <a:gd name="T2" fmla="*/ 0 w 24"/>
                  <a:gd name="T3" fmla="*/ 0 h 40"/>
                  <a:gd name="T4" fmla="*/ 0 w 24"/>
                  <a:gd name="T5" fmla="*/ 32 h 40"/>
                  <a:gd name="T6" fmla="*/ 0 w 24"/>
                  <a:gd name="T7" fmla="*/ 40 h 40"/>
                  <a:gd name="T8" fmla="*/ 24 w 24"/>
                  <a:gd name="T9" fmla="*/ 40 h 40"/>
                  <a:gd name="T10" fmla="*/ 24 w 24"/>
                  <a:gd name="T11" fmla="*/ 32 h 40"/>
                  <a:gd name="T12" fmla="*/ 24 w 24"/>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4" h="40">
                    <a:moveTo>
                      <a:pt x="24" y="0"/>
                    </a:moveTo>
                    <a:lnTo>
                      <a:pt x="0" y="0"/>
                    </a:lnTo>
                    <a:lnTo>
                      <a:pt x="0" y="32"/>
                    </a:lnTo>
                    <a:lnTo>
                      <a:pt x="0" y="40"/>
                    </a:lnTo>
                    <a:lnTo>
                      <a:pt x="24" y="40"/>
                    </a:lnTo>
                    <a:lnTo>
                      <a:pt x="24" y="32"/>
                    </a:lnTo>
                    <a:lnTo>
                      <a:pt x="2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4" name="Freeform 70"/>
              <p:cNvSpPr>
                <a:spLocks/>
              </p:cNvSpPr>
              <p:nvPr/>
            </p:nvSpPr>
            <p:spPr bwMode="auto">
              <a:xfrm>
                <a:off x="2133" y="2890"/>
                <a:ext cx="40" cy="40"/>
              </a:xfrm>
              <a:custGeom>
                <a:avLst/>
                <a:gdLst>
                  <a:gd name="T0" fmla="*/ 0 w 40"/>
                  <a:gd name="T1" fmla="*/ 40 h 40"/>
                  <a:gd name="T2" fmla="*/ 32 w 40"/>
                  <a:gd name="T3" fmla="*/ 40 h 40"/>
                  <a:gd name="T4" fmla="*/ 32 w 40"/>
                  <a:gd name="T5" fmla="*/ 32 h 40"/>
                  <a:gd name="T6" fmla="*/ 40 w 40"/>
                  <a:gd name="T7" fmla="*/ 32 h 40"/>
                  <a:gd name="T8" fmla="*/ 40 w 40"/>
                  <a:gd name="T9" fmla="*/ 8 h 40"/>
                  <a:gd name="T10" fmla="*/ 40 w 40"/>
                  <a:gd name="T11" fmla="*/ 8 h 40"/>
                  <a:gd name="T12" fmla="*/ 32 w 40"/>
                  <a:gd name="T13" fmla="*/ 0 h 40"/>
                  <a:gd name="T14" fmla="*/ 0 w 40"/>
                  <a:gd name="T15" fmla="*/ 8 h 40"/>
                  <a:gd name="T16" fmla="*/ 0 w 40"/>
                  <a:gd name="T17" fmla="*/ 8 h 40"/>
                  <a:gd name="T18" fmla="*/ 0 w 40"/>
                  <a:gd name="T19" fmla="*/ 32 h 40"/>
                  <a:gd name="T20" fmla="*/ 0 w 40"/>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0">
                    <a:moveTo>
                      <a:pt x="0" y="40"/>
                    </a:moveTo>
                    <a:lnTo>
                      <a:pt x="32" y="40"/>
                    </a:lnTo>
                    <a:lnTo>
                      <a:pt x="32" y="32"/>
                    </a:lnTo>
                    <a:lnTo>
                      <a:pt x="40" y="32"/>
                    </a:lnTo>
                    <a:lnTo>
                      <a:pt x="40" y="8"/>
                    </a:lnTo>
                    <a:lnTo>
                      <a:pt x="40" y="8"/>
                    </a:lnTo>
                    <a:lnTo>
                      <a:pt x="32" y="0"/>
                    </a:lnTo>
                    <a:lnTo>
                      <a:pt x="0" y="8"/>
                    </a:lnTo>
                    <a:lnTo>
                      <a:pt x="0" y="8"/>
                    </a:lnTo>
                    <a:lnTo>
                      <a:pt x="0" y="32"/>
                    </a:lnTo>
                    <a:lnTo>
                      <a:pt x="0" y="4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5" name="Freeform 71"/>
              <p:cNvSpPr>
                <a:spLocks/>
              </p:cNvSpPr>
              <p:nvPr/>
            </p:nvSpPr>
            <p:spPr bwMode="auto">
              <a:xfrm>
                <a:off x="2245" y="3234"/>
                <a:ext cx="40" cy="32"/>
              </a:xfrm>
              <a:custGeom>
                <a:avLst/>
                <a:gdLst>
                  <a:gd name="T0" fmla="*/ 24 w 40"/>
                  <a:gd name="T1" fmla="*/ 0 h 32"/>
                  <a:gd name="T2" fmla="*/ 8 w 40"/>
                  <a:gd name="T3" fmla="*/ 0 h 32"/>
                  <a:gd name="T4" fmla="*/ 0 w 40"/>
                  <a:gd name="T5" fmla="*/ 24 h 32"/>
                  <a:gd name="T6" fmla="*/ 0 w 40"/>
                  <a:gd name="T7" fmla="*/ 32 h 32"/>
                  <a:gd name="T8" fmla="*/ 8 w 40"/>
                  <a:gd name="T9" fmla="*/ 32 h 32"/>
                  <a:gd name="T10" fmla="*/ 24 w 40"/>
                  <a:gd name="T11" fmla="*/ 32 h 32"/>
                  <a:gd name="T12" fmla="*/ 40 w 40"/>
                  <a:gd name="T13" fmla="*/ 32 h 32"/>
                  <a:gd name="T14" fmla="*/ 40 w 40"/>
                  <a:gd name="T15" fmla="*/ 24 h 32"/>
                  <a:gd name="T16" fmla="*/ 24 w 40"/>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2">
                    <a:moveTo>
                      <a:pt x="24" y="0"/>
                    </a:moveTo>
                    <a:lnTo>
                      <a:pt x="8" y="0"/>
                    </a:lnTo>
                    <a:lnTo>
                      <a:pt x="0" y="24"/>
                    </a:lnTo>
                    <a:lnTo>
                      <a:pt x="0" y="32"/>
                    </a:lnTo>
                    <a:lnTo>
                      <a:pt x="8" y="32"/>
                    </a:lnTo>
                    <a:lnTo>
                      <a:pt x="24" y="32"/>
                    </a:lnTo>
                    <a:lnTo>
                      <a:pt x="40" y="32"/>
                    </a:lnTo>
                    <a:lnTo>
                      <a:pt x="40" y="24"/>
                    </a:lnTo>
                    <a:lnTo>
                      <a:pt x="24"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6" name="Freeform 72"/>
              <p:cNvSpPr>
                <a:spLocks/>
              </p:cNvSpPr>
              <p:nvPr/>
            </p:nvSpPr>
            <p:spPr bwMode="auto">
              <a:xfrm>
                <a:off x="2604" y="3234"/>
                <a:ext cx="280" cy="271"/>
              </a:xfrm>
              <a:custGeom>
                <a:avLst/>
                <a:gdLst>
                  <a:gd name="T0" fmla="*/ 96 w 280"/>
                  <a:gd name="T1" fmla="*/ 16 h 271"/>
                  <a:gd name="T2" fmla="*/ 56 w 280"/>
                  <a:gd name="T3" fmla="*/ 48 h 271"/>
                  <a:gd name="T4" fmla="*/ 48 w 280"/>
                  <a:gd name="T5" fmla="*/ 8 h 271"/>
                  <a:gd name="T6" fmla="*/ 8 w 280"/>
                  <a:gd name="T7" fmla="*/ 0 h 271"/>
                  <a:gd name="T8" fmla="*/ 0 w 280"/>
                  <a:gd name="T9" fmla="*/ 8 h 271"/>
                  <a:gd name="T10" fmla="*/ 8 w 280"/>
                  <a:gd name="T11" fmla="*/ 40 h 271"/>
                  <a:gd name="T12" fmla="*/ 24 w 280"/>
                  <a:gd name="T13" fmla="*/ 48 h 271"/>
                  <a:gd name="T14" fmla="*/ 24 w 280"/>
                  <a:gd name="T15" fmla="*/ 72 h 271"/>
                  <a:gd name="T16" fmla="*/ 24 w 280"/>
                  <a:gd name="T17" fmla="*/ 88 h 271"/>
                  <a:gd name="T18" fmla="*/ 24 w 280"/>
                  <a:gd name="T19" fmla="*/ 104 h 271"/>
                  <a:gd name="T20" fmla="*/ 40 w 280"/>
                  <a:gd name="T21" fmla="*/ 120 h 271"/>
                  <a:gd name="T22" fmla="*/ 40 w 280"/>
                  <a:gd name="T23" fmla="*/ 144 h 271"/>
                  <a:gd name="T24" fmla="*/ 48 w 280"/>
                  <a:gd name="T25" fmla="*/ 144 h 271"/>
                  <a:gd name="T26" fmla="*/ 48 w 280"/>
                  <a:gd name="T27" fmla="*/ 144 h 271"/>
                  <a:gd name="T28" fmla="*/ 80 w 280"/>
                  <a:gd name="T29" fmla="*/ 175 h 271"/>
                  <a:gd name="T30" fmla="*/ 96 w 280"/>
                  <a:gd name="T31" fmla="*/ 207 h 271"/>
                  <a:gd name="T32" fmla="*/ 120 w 280"/>
                  <a:gd name="T33" fmla="*/ 207 h 271"/>
                  <a:gd name="T34" fmla="*/ 144 w 280"/>
                  <a:gd name="T35" fmla="*/ 207 h 271"/>
                  <a:gd name="T36" fmla="*/ 176 w 280"/>
                  <a:gd name="T37" fmla="*/ 215 h 271"/>
                  <a:gd name="T38" fmla="*/ 184 w 280"/>
                  <a:gd name="T39" fmla="*/ 223 h 271"/>
                  <a:gd name="T40" fmla="*/ 216 w 280"/>
                  <a:gd name="T41" fmla="*/ 247 h 271"/>
                  <a:gd name="T42" fmla="*/ 232 w 280"/>
                  <a:gd name="T43" fmla="*/ 271 h 271"/>
                  <a:gd name="T44" fmla="*/ 256 w 280"/>
                  <a:gd name="T45" fmla="*/ 271 h 271"/>
                  <a:gd name="T46" fmla="*/ 272 w 280"/>
                  <a:gd name="T47" fmla="*/ 271 h 271"/>
                  <a:gd name="T48" fmla="*/ 280 w 280"/>
                  <a:gd name="T49" fmla="*/ 263 h 271"/>
                  <a:gd name="T50" fmla="*/ 272 w 280"/>
                  <a:gd name="T51" fmla="*/ 223 h 271"/>
                  <a:gd name="T52" fmla="*/ 256 w 280"/>
                  <a:gd name="T53" fmla="*/ 207 h 271"/>
                  <a:gd name="T54" fmla="*/ 232 w 280"/>
                  <a:gd name="T55" fmla="*/ 175 h 271"/>
                  <a:gd name="T56" fmla="*/ 224 w 280"/>
                  <a:gd name="T57" fmla="*/ 159 h 271"/>
                  <a:gd name="T58" fmla="*/ 224 w 280"/>
                  <a:gd name="T59" fmla="*/ 144 h 271"/>
                  <a:gd name="T60" fmla="*/ 224 w 280"/>
                  <a:gd name="T61" fmla="*/ 120 h 271"/>
                  <a:gd name="T62" fmla="*/ 224 w 280"/>
                  <a:gd name="T63" fmla="*/ 120 h 271"/>
                  <a:gd name="T64" fmla="*/ 216 w 280"/>
                  <a:gd name="T65" fmla="*/ 88 h 271"/>
                  <a:gd name="T66" fmla="*/ 216 w 280"/>
                  <a:gd name="T67" fmla="*/ 88 h 271"/>
                  <a:gd name="T68" fmla="*/ 200 w 280"/>
                  <a:gd name="T69" fmla="*/ 48 h 271"/>
                  <a:gd name="T70" fmla="*/ 176 w 280"/>
                  <a:gd name="T71" fmla="*/ 40 h 271"/>
                  <a:gd name="T72" fmla="*/ 144 w 280"/>
                  <a:gd name="T73" fmla="*/ 8 h 271"/>
                  <a:gd name="T74" fmla="*/ 120 w 280"/>
                  <a:gd name="T75" fmla="*/ 16 h 271"/>
                  <a:gd name="T76" fmla="*/ 96 w 280"/>
                  <a:gd name="T77" fmla="*/ 16 h 271"/>
                  <a:gd name="T78" fmla="*/ 96 w 280"/>
                  <a:gd name="T79"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271">
                    <a:moveTo>
                      <a:pt x="96" y="16"/>
                    </a:moveTo>
                    <a:lnTo>
                      <a:pt x="56" y="48"/>
                    </a:lnTo>
                    <a:lnTo>
                      <a:pt x="48" y="8"/>
                    </a:lnTo>
                    <a:lnTo>
                      <a:pt x="8" y="0"/>
                    </a:lnTo>
                    <a:lnTo>
                      <a:pt x="0" y="8"/>
                    </a:lnTo>
                    <a:lnTo>
                      <a:pt x="8" y="40"/>
                    </a:lnTo>
                    <a:lnTo>
                      <a:pt x="24" y="48"/>
                    </a:lnTo>
                    <a:lnTo>
                      <a:pt x="24" y="72"/>
                    </a:lnTo>
                    <a:lnTo>
                      <a:pt x="24" y="88"/>
                    </a:lnTo>
                    <a:lnTo>
                      <a:pt x="24" y="104"/>
                    </a:lnTo>
                    <a:lnTo>
                      <a:pt x="40" y="120"/>
                    </a:lnTo>
                    <a:lnTo>
                      <a:pt x="40" y="144"/>
                    </a:lnTo>
                    <a:lnTo>
                      <a:pt x="48" y="144"/>
                    </a:lnTo>
                    <a:lnTo>
                      <a:pt x="48" y="144"/>
                    </a:lnTo>
                    <a:lnTo>
                      <a:pt x="80" y="175"/>
                    </a:lnTo>
                    <a:lnTo>
                      <a:pt x="96" y="207"/>
                    </a:lnTo>
                    <a:lnTo>
                      <a:pt x="120" y="207"/>
                    </a:lnTo>
                    <a:lnTo>
                      <a:pt x="144" y="207"/>
                    </a:lnTo>
                    <a:lnTo>
                      <a:pt x="176" y="215"/>
                    </a:lnTo>
                    <a:lnTo>
                      <a:pt x="184" y="223"/>
                    </a:lnTo>
                    <a:lnTo>
                      <a:pt x="216" y="247"/>
                    </a:lnTo>
                    <a:lnTo>
                      <a:pt x="232" y="271"/>
                    </a:lnTo>
                    <a:lnTo>
                      <a:pt x="256" y="271"/>
                    </a:lnTo>
                    <a:lnTo>
                      <a:pt x="272" y="271"/>
                    </a:lnTo>
                    <a:lnTo>
                      <a:pt x="280" y="263"/>
                    </a:lnTo>
                    <a:lnTo>
                      <a:pt x="272" y="223"/>
                    </a:lnTo>
                    <a:lnTo>
                      <a:pt x="256" y="207"/>
                    </a:lnTo>
                    <a:lnTo>
                      <a:pt x="232" y="175"/>
                    </a:lnTo>
                    <a:lnTo>
                      <a:pt x="224" y="159"/>
                    </a:lnTo>
                    <a:lnTo>
                      <a:pt x="224" y="144"/>
                    </a:lnTo>
                    <a:lnTo>
                      <a:pt x="224" y="120"/>
                    </a:lnTo>
                    <a:lnTo>
                      <a:pt x="224" y="120"/>
                    </a:lnTo>
                    <a:lnTo>
                      <a:pt x="216" y="88"/>
                    </a:lnTo>
                    <a:lnTo>
                      <a:pt x="216" y="88"/>
                    </a:lnTo>
                    <a:lnTo>
                      <a:pt x="200" y="48"/>
                    </a:lnTo>
                    <a:lnTo>
                      <a:pt x="176" y="40"/>
                    </a:lnTo>
                    <a:lnTo>
                      <a:pt x="144" y="8"/>
                    </a:lnTo>
                    <a:lnTo>
                      <a:pt x="120" y="16"/>
                    </a:lnTo>
                    <a:lnTo>
                      <a:pt x="96" y="16"/>
                    </a:lnTo>
                    <a:lnTo>
                      <a:pt x="96" y="16"/>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7" name="Freeform 73"/>
              <p:cNvSpPr>
                <a:spLocks/>
              </p:cNvSpPr>
              <p:nvPr/>
            </p:nvSpPr>
            <p:spPr bwMode="auto">
              <a:xfrm>
                <a:off x="2724" y="2763"/>
                <a:ext cx="336" cy="239"/>
              </a:xfrm>
              <a:custGeom>
                <a:avLst/>
                <a:gdLst>
                  <a:gd name="T0" fmla="*/ 176 w 336"/>
                  <a:gd name="T1" fmla="*/ 191 h 239"/>
                  <a:gd name="T2" fmla="*/ 240 w 336"/>
                  <a:gd name="T3" fmla="*/ 191 h 239"/>
                  <a:gd name="T4" fmla="*/ 240 w 336"/>
                  <a:gd name="T5" fmla="*/ 159 h 239"/>
                  <a:gd name="T6" fmla="*/ 272 w 336"/>
                  <a:gd name="T7" fmla="*/ 159 h 239"/>
                  <a:gd name="T8" fmla="*/ 280 w 336"/>
                  <a:gd name="T9" fmla="*/ 135 h 239"/>
                  <a:gd name="T10" fmla="*/ 336 w 336"/>
                  <a:gd name="T11" fmla="*/ 96 h 239"/>
                  <a:gd name="T12" fmla="*/ 336 w 336"/>
                  <a:gd name="T13" fmla="*/ 80 h 239"/>
                  <a:gd name="T14" fmla="*/ 336 w 336"/>
                  <a:gd name="T15" fmla="*/ 64 h 239"/>
                  <a:gd name="T16" fmla="*/ 336 w 336"/>
                  <a:gd name="T17" fmla="*/ 56 h 239"/>
                  <a:gd name="T18" fmla="*/ 328 w 336"/>
                  <a:gd name="T19" fmla="*/ 48 h 239"/>
                  <a:gd name="T20" fmla="*/ 328 w 336"/>
                  <a:gd name="T21" fmla="*/ 48 h 239"/>
                  <a:gd name="T22" fmla="*/ 312 w 336"/>
                  <a:gd name="T23" fmla="*/ 8 h 239"/>
                  <a:gd name="T24" fmla="*/ 272 w 336"/>
                  <a:gd name="T25" fmla="*/ 0 h 239"/>
                  <a:gd name="T26" fmla="*/ 240 w 336"/>
                  <a:gd name="T27" fmla="*/ 8 h 239"/>
                  <a:gd name="T28" fmla="*/ 240 w 336"/>
                  <a:gd name="T29" fmla="*/ 16 h 239"/>
                  <a:gd name="T30" fmla="*/ 216 w 336"/>
                  <a:gd name="T31" fmla="*/ 48 h 239"/>
                  <a:gd name="T32" fmla="*/ 192 w 336"/>
                  <a:gd name="T33" fmla="*/ 16 h 239"/>
                  <a:gd name="T34" fmla="*/ 176 w 336"/>
                  <a:gd name="T35" fmla="*/ 16 h 239"/>
                  <a:gd name="T36" fmla="*/ 160 w 336"/>
                  <a:gd name="T37" fmla="*/ 16 h 239"/>
                  <a:gd name="T38" fmla="*/ 136 w 336"/>
                  <a:gd name="T39" fmla="*/ 16 h 239"/>
                  <a:gd name="T40" fmla="*/ 104 w 336"/>
                  <a:gd name="T41" fmla="*/ 16 h 239"/>
                  <a:gd name="T42" fmla="*/ 80 w 336"/>
                  <a:gd name="T43" fmla="*/ 16 h 239"/>
                  <a:gd name="T44" fmla="*/ 64 w 336"/>
                  <a:gd name="T45" fmla="*/ 16 h 239"/>
                  <a:gd name="T46" fmla="*/ 56 w 336"/>
                  <a:gd name="T47" fmla="*/ 48 h 239"/>
                  <a:gd name="T48" fmla="*/ 40 w 336"/>
                  <a:gd name="T49" fmla="*/ 48 h 239"/>
                  <a:gd name="T50" fmla="*/ 8 w 336"/>
                  <a:gd name="T51" fmla="*/ 48 h 239"/>
                  <a:gd name="T52" fmla="*/ 8 w 336"/>
                  <a:gd name="T53" fmla="*/ 56 h 239"/>
                  <a:gd name="T54" fmla="*/ 8 w 336"/>
                  <a:gd name="T55" fmla="*/ 80 h 239"/>
                  <a:gd name="T56" fmla="*/ 0 w 336"/>
                  <a:gd name="T57" fmla="*/ 96 h 239"/>
                  <a:gd name="T58" fmla="*/ 8 w 336"/>
                  <a:gd name="T59" fmla="*/ 104 h 239"/>
                  <a:gd name="T60" fmla="*/ 8 w 336"/>
                  <a:gd name="T61" fmla="*/ 104 h 239"/>
                  <a:gd name="T62" fmla="*/ 40 w 336"/>
                  <a:gd name="T63" fmla="*/ 127 h 239"/>
                  <a:gd name="T64" fmla="*/ 40 w 336"/>
                  <a:gd name="T65" fmla="*/ 135 h 239"/>
                  <a:gd name="T66" fmla="*/ 40 w 336"/>
                  <a:gd name="T67" fmla="*/ 159 h 239"/>
                  <a:gd name="T68" fmla="*/ 48 w 336"/>
                  <a:gd name="T69" fmla="*/ 175 h 239"/>
                  <a:gd name="T70" fmla="*/ 56 w 336"/>
                  <a:gd name="T71" fmla="*/ 191 h 239"/>
                  <a:gd name="T72" fmla="*/ 56 w 336"/>
                  <a:gd name="T73" fmla="*/ 223 h 239"/>
                  <a:gd name="T74" fmla="*/ 64 w 336"/>
                  <a:gd name="T75" fmla="*/ 231 h 239"/>
                  <a:gd name="T76" fmla="*/ 80 w 336"/>
                  <a:gd name="T77" fmla="*/ 239 h 239"/>
                  <a:gd name="T78" fmla="*/ 104 w 336"/>
                  <a:gd name="T79" fmla="*/ 239 h 239"/>
                  <a:gd name="T80" fmla="*/ 136 w 336"/>
                  <a:gd name="T81" fmla="*/ 239 h 239"/>
                  <a:gd name="T82" fmla="*/ 176 w 336"/>
                  <a:gd name="T83" fmla="*/ 223 h 239"/>
                  <a:gd name="T84" fmla="*/ 176 w 336"/>
                  <a:gd name="T85"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 h="239">
                    <a:moveTo>
                      <a:pt x="176" y="191"/>
                    </a:moveTo>
                    <a:lnTo>
                      <a:pt x="240" y="191"/>
                    </a:lnTo>
                    <a:lnTo>
                      <a:pt x="240" y="159"/>
                    </a:lnTo>
                    <a:lnTo>
                      <a:pt x="272" y="159"/>
                    </a:lnTo>
                    <a:lnTo>
                      <a:pt x="280" y="135"/>
                    </a:lnTo>
                    <a:lnTo>
                      <a:pt x="336" y="96"/>
                    </a:lnTo>
                    <a:lnTo>
                      <a:pt x="336" y="80"/>
                    </a:lnTo>
                    <a:lnTo>
                      <a:pt x="336" y="64"/>
                    </a:lnTo>
                    <a:lnTo>
                      <a:pt x="336" y="56"/>
                    </a:lnTo>
                    <a:lnTo>
                      <a:pt x="328" y="48"/>
                    </a:lnTo>
                    <a:lnTo>
                      <a:pt x="328" y="48"/>
                    </a:lnTo>
                    <a:lnTo>
                      <a:pt x="312" y="8"/>
                    </a:lnTo>
                    <a:lnTo>
                      <a:pt x="272" y="0"/>
                    </a:lnTo>
                    <a:lnTo>
                      <a:pt x="240" y="8"/>
                    </a:lnTo>
                    <a:lnTo>
                      <a:pt x="240" y="16"/>
                    </a:lnTo>
                    <a:lnTo>
                      <a:pt x="216" y="48"/>
                    </a:lnTo>
                    <a:lnTo>
                      <a:pt x="192" y="16"/>
                    </a:lnTo>
                    <a:lnTo>
                      <a:pt x="176" y="16"/>
                    </a:lnTo>
                    <a:lnTo>
                      <a:pt x="160" y="16"/>
                    </a:lnTo>
                    <a:lnTo>
                      <a:pt x="136" y="16"/>
                    </a:lnTo>
                    <a:lnTo>
                      <a:pt x="104" y="16"/>
                    </a:lnTo>
                    <a:lnTo>
                      <a:pt x="80" y="16"/>
                    </a:lnTo>
                    <a:lnTo>
                      <a:pt x="64" y="16"/>
                    </a:lnTo>
                    <a:lnTo>
                      <a:pt x="56" y="48"/>
                    </a:lnTo>
                    <a:lnTo>
                      <a:pt x="40" y="48"/>
                    </a:lnTo>
                    <a:lnTo>
                      <a:pt x="8" y="48"/>
                    </a:lnTo>
                    <a:lnTo>
                      <a:pt x="8" y="56"/>
                    </a:lnTo>
                    <a:lnTo>
                      <a:pt x="8" y="80"/>
                    </a:lnTo>
                    <a:lnTo>
                      <a:pt x="0" y="96"/>
                    </a:lnTo>
                    <a:lnTo>
                      <a:pt x="8" y="104"/>
                    </a:lnTo>
                    <a:lnTo>
                      <a:pt x="8" y="104"/>
                    </a:lnTo>
                    <a:lnTo>
                      <a:pt x="40" y="127"/>
                    </a:lnTo>
                    <a:lnTo>
                      <a:pt x="40" y="135"/>
                    </a:lnTo>
                    <a:lnTo>
                      <a:pt x="40" y="159"/>
                    </a:lnTo>
                    <a:lnTo>
                      <a:pt x="48" y="175"/>
                    </a:lnTo>
                    <a:lnTo>
                      <a:pt x="56" y="191"/>
                    </a:lnTo>
                    <a:lnTo>
                      <a:pt x="56" y="223"/>
                    </a:lnTo>
                    <a:lnTo>
                      <a:pt x="64" y="231"/>
                    </a:lnTo>
                    <a:lnTo>
                      <a:pt x="80" y="239"/>
                    </a:lnTo>
                    <a:lnTo>
                      <a:pt x="104" y="239"/>
                    </a:lnTo>
                    <a:lnTo>
                      <a:pt x="136" y="239"/>
                    </a:lnTo>
                    <a:lnTo>
                      <a:pt x="176" y="223"/>
                    </a:lnTo>
                    <a:lnTo>
                      <a:pt x="176" y="191"/>
                    </a:lnTo>
                    <a:close/>
                  </a:path>
                </a:pathLst>
              </a:custGeom>
              <a:solidFill>
                <a:srgbClr val="00CC00"/>
              </a:solidFill>
              <a:ln w="12700">
                <a:solidFill>
                  <a:srgbClr val="009900"/>
                </a:solidFill>
                <a:prstDash val="solid"/>
                <a:round/>
                <a:headEnd/>
                <a:tailEnd/>
              </a:ln>
            </p:spPr>
            <p:txBody>
              <a:bodyPr/>
              <a:lstStyle/>
              <a:p>
                <a:endParaRPr lang="ja-JP" altLang="en-US"/>
              </a:p>
            </p:txBody>
          </p:sp>
        </p:grpSp>
        <p:sp>
          <p:nvSpPr>
            <p:cNvPr id="103498" name="Freeform 74"/>
            <p:cNvSpPr>
              <a:spLocks/>
            </p:cNvSpPr>
            <p:nvPr/>
          </p:nvSpPr>
          <p:spPr bwMode="auto">
            <a:xfrm>
              <a:off x="3796" y="638"/>
              <a:ext cx="247" cy="431"/>
            </a:xfrm>
            <a:custGeom>
              <a:avLst/>
              <a:gdLst>
                <a:gd name="T0" fmla="*/ 247 w 247"/>
                <a:gd name="T1" fmla="*/ 0 h 431"/>
                <a:gd name="T2" fmla="*/ 239 w 247"/>
                <a:gd name="T3" fmla="*/ 32 h 431"/>
                <a:gd name="T4" fmla="*/ 191 w 247"/>
                <a:gd name="T5" fmla="*/ 32 h 431"/>
                <a:gd name="T6" fmla="*/ 151 w 247"/>
                <a:gd name="T7" fmla="*/ 48 h 431"/>
                <a:gd name="T8" fmla="*/ 119 w 247"/>
                <a:gd name="T9" fmla="*/ 112 h 431"/>
                <a:gd name="T10" fmla="*/ 111 w 247"/>
                <a:gd name="T11" fmla="*/ 120 h 431"/>
                <a:gd name="T12" fmla="*/ 87 w 247"/>
                <a:gd name="T13" fmla="*/ 152 h 431"/>
                <a:gd name="T14" fmla="*/ 63 w 247"/>
                <a:gd name="T15" fmla="*/ 192 h 431"/>
                <a:gd name="T16" fmla="*/ 55 w 247"/>
                <a:gd name="T17" fmla="*/ 192 h 431"/>
                <a:gd name="T18" fmla="*/ 55 w 247"/>
                <a:gd name="T19" fmla="*/ 224 h 431"/>
                <a:gd name="T20" fmla="*/ 40 w 247"/>
                <a:gd name="T21" fmla="*/ 224 h 431"/>
                <a:gd name="T22" fmla="*/ 24 w 247"/>
                <a:gd name="T23" fmla="*/ 248 h 431"/>
                <a:gd name="T24" fmla="*/ 8 w 247"/>
                <a:gd name="T25" fmla="*/ 288 h 431"/>
                <a:gd name="T26" fmla="*/ 0 w 247"/>
                <a:gd name="T27" fmla="*/ 328 h 431"/>
                <a:gd name="T28" fmla="*/ 0 w 247"/>
                <a:gd name="T29" fmla="*/ 392 h 431"/>
                <a:gd name="T30" fmla="*/ 0 w 247"/>
                <a:gd name="T31" fmla="*/ 431 h 431"/>
                <a:gd name="T32" fmla="*/ 8 w 247"/>
                <a:gd name="T33" fmla="*/ 431 h 431"/>
                <a:gd name="T34" fmla="*/ 24 w 247"/>
                <a:gd name="T35" fmla="*/ 407 h 431"/>
                <a:gd name="T36" fmla="*/ 55 w 247"/>
                <a:gd name="T37" fmla="*/ 392 h 431"/>
                <a:gd name="T38" fmla="*/ 87 w 247"/>
                <a:gd name="T39" fmla="*/ 328 h 431"/>
                <a:gd name="T40" fmla="*/ 87 w 247"/>
                <a:gd name="T41" fmla="*/ 320 h 431"/>
                <a:gd name="T42" fmla="*/ 95 w 247"/>
                <a:gd name="T43" fmla="*/ 248 h 431"/>
                <a:gd name="T44" fmla="*/ 111 w 247"/>
                <a:gd name="T45" fmla="*/ 224 h 431"/>
                <a:gd name="T46" fmla="*/ 151 w 247"/>
                <a:gd name="T47" fmla="*/ 192 h 431"/>
                <a:gd name="T48" fmla="*/ 183 w 247"/>
                <a:gd name="T49" fmla="*/ 152 h 431"/>
                <a:gd name="T50" fmla="*/ 191 w 247"/>
                <a:gd name="T51" fmla="*/ 120 h 431"/>
                <a:gd name="T52" fmla="*/ 199 w 247"/>
                <a:gd name="T53" fmla="*/ 112 h 431"/>
                <a:gd name="T54" fmla="*/ 215 w 247"/>
                <a:gd name="T55" fmla="*/ 48 h 431"/>
                <a:gd name="T56" fmla="*/ 239 w 247"/>
                <a:gd name="T57" fmla="*/ 32 h 431"/>
                <a:gd name="T58" fmla="*/ 239 w 247"/>
                <a:gd name="T59" fmla="*/ 0 h 431"/>
                <a:gd name="T60" fmla="*/ 247 w 247"/>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7" h="431">
                  <a:moveTo>
                    <a:pt x="247" y="0"/>
                  </a:moveTo>
                  <a:lnTo>
                    <a:pt x="239" y="32"/>
                  </a:lnTo>
                  <a:lnTo>
                    <a:pt x="191" y="32"/>
                  </a:lnTo>
                  <a:lnTo>
                    <a:pt x="151" y="48"/>
                  </a:lnTo>
                  <a:lnTo>
                    <a:pt x="119" y="112"/>
                  </a:lnTo>
                  <a:lnTo>
                    <a:pt x="111" y="120"/>
                  </a:lnTo>
                  <a:lnTo>
                    <a:pt x="87" y="152"/>
                  </a:lnTo>
                  <a:lnTo>
                    <a:pt x="63" y="192"/>
                  </a:lnTo>
                  <a:lnTo>
                    <a:pt x="55" y="192"/>
                  </a:lnTo>
                  <a:lnTo>
                    <a:pt x="55" y="224"/>
                  </a:lnTo>
                  <a:lnTo>
                    <a:pt x="40" y="224"/>
                  </a:lnTo>
                  <a:lnTo>
                    <a:pt x="24" y="248"/>
                  </a:lnTo>
                  <a:lnTo>
                    <a:pt x="8" y="288"/>
                  </a:lnTo>
                  <a:lnTo>
                    <a:pt x="0" y="328"/>
                  </a:lnTo>
                  <a:lnTo>
                    <a:pt x="0" y="392"/>
                  </a:lnTo>
                  <a:lnTo>
                    <a:pt x="0" y="431"/>
                  </a:lnTo>
                  <a:lnTo>
                    <a:pt x="8" y="431"/>
                  </a:lnTo>
                  <a:lnTo>
                    <a:pt x="24" y="407"/>
                  </a:lnTo>
                  <a:lnTo>
                    <a:pt x="55" y="392"/>
                  </a:lnTo>
                  <a:lnTo>
                    <a:pt x="87" y="328"/>
                  </a:lnTo>
                  <a:lnTo>
                    <a:pt x="87" y="320"/>
                  </a:lnTo>
                  <a:lnTo>
                    <a:pt x="95" y="248"/>
                  </a:lnTo>
                  <a:lnTo>
                    <a:pt x="111" y="224"/>
                  </a:lnTo>
                  <a:lnTo>
                    <a:pt x="151" y="192"/>
                  </a:lnTo>
                  <a:lnTo>
                    <a:pt x="183" y="152"/>
                  </a:lnTo>
                  <a:lnTo>
                    <a:pt x="191" y="120"/>
                  </a:lnTo>
                  <a:lnTo>
                    <a:pt x="199" y="112"/>
                  </a:lnTo>
                  <a:lnTo>
                    <a:pt x="215" y="48"/>
                  </a:lnTo>
                  <a:lnTo>
                    <a:pt x="239" y="32"/>
                  </a:lnTo>
                  <a:lnTo>
                    <a:pt x="239" y="0"/>
                  </a:lnTo>
                  <a:lnTo>
                    <a:pt x="247"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499" name="Freeform 75"/>
            <p:cNvSpPr>
              <a:spLocks/>
            </p:cNvSpPr>
            <p:nvPr/>
          </p:nvSpPr>
          <p:spPr bwMode="auto">
            <a:xfrm>
              <a:off x="3021" y="4000"/>
              <a:ext cx="607" cy="95"/>
            </a:xfrm>
            <a:custGeom>
              <a:avLst/>
              <a:gdLst>
                <a:gd name="T0" fmla="*/ 599 w 607"/>
                <a:gd name="T1" fmla="*/ 31 h 95"/>
                <a:gd name="T2" fmla="*/ 543 w 607"/>
                <a:gd name="T3" fmla="*/ 47 h 95"/>
                <a:gd name="T4" fmla="*/ 503 w 607"/>
                <a:gd name="T5" fmla="*/ 31 h 95"/>
                <a:gd name="T6" fmla="*/ 463 w 607"/>
                <a:gd name="T7" fmla="*/ 8 h 95"/>
                <a:gd name="T8" fmla="*/ 407 w 607"/>
                <a:gd name="T9" fmla="*/ 0 h 95"/>
                <a:gd name="T10" fmla="*/ 367 w 607"/>
                <a:gd name="T11" fmla="*/ 0 h 95"/>
                <a:gd name="T12" fmla="*/ 343 w 607"/>
                <a:gd name="T13" fmla="*/ 8 h 95"/>
                <a:gd name="T14" fmla="*/ 335 w 607"/>
                <a:gd name="T15" fmla="*/ 31 h 95"/>
                <a:gd name="T16" fmla="*/ 271 w 607"/>
                <a:gd name="T17" fmla="*/ 31 h 95"/>
                <a:gd name="T18" fmla="*/ 223 w 607"/>
                <a:gd name="T19" fmla="*/ 31 h 95"/>
                <a:gd name="T20" fmla="*/ 199 w 607"/>
                <a:gd name="T21" fmla="*/ 16 h 95"/>
                <a:gd name="T22" fmla="*/ 176 w 607"/>
                <a:gd name="T23" fmla="*/ 16 h 95"/>
                <a:gd name="T24" fmla="*/ 136 w 607"/>
                <a:gd name="T25" fmla="*/ 8 h 95"/>
                <a:gd name="T26" fmla="*/ 64 w 607"/>
                <a:gd name="T27" fmla="*/ 8 h 95"/>
                <a:gd name="T28" fmla="*/ 24 w 607"/>
                <a:gd name="T29" fmla="*/ 31 h 95"/>
                <a:gd name="T30" fmla="*/ 0 w 607"/>
                <a:gd name="T31" fmla="*/ 55 h 95"/>
                <a:gd name="T32" fmla="*/ 8 w 607"/>
                <a:gd name="T33" fmla="*/ 55 h 95"/>
                <a:gd name="T34" fmla="*/ 48 w 607"/>
                <a:gd name="T35" fmla="*/ 55 h 95"/>
                <a:gd name="T36" fmla="*/ 64 w 607"/>
                <a:gd name="T37" fmla="*/ 87 h 95"/>
                <a:gd name="T38" fmla="*/ 96 w 607"/>
                <a:gd name="T39" fmla="*/ 87 h 95"/>
                <a:gd name="T40" fmla="*/ 152 w 607"/>
                <a:gd name="T41" fmla="*/ 87 h 95"/>
                <a:gd name="T42" fmla="*/ 199 w 607"/>
                <a:gd name="T43" fmla="*/ 87 h 95"/>
                <a:gd name="T44" fmla="*/ 231 w 607"/>
                <a:gd name="T45" fmla="*/ 79 h 95"/>
                <a:gd name="T46" fmla="*/ 287 w 607"/>
                <a:gd name="T47" fmla="*/ 79 h 95"/>
                <a:gd name="T48" fmla="*/ 343 w 607"/>
                <a:gd name="T49" fmla="*/ 87 h 95"/>
                <a:gd name="T50" fmla="*/ 391 w 607"/>
                <a:gd name="T51" fmla="*/ 87 h 95"/>
                <a:gd name="T52" fmla="*/ 439 w 607"/>
                <a:gd name="T53" fmla="*/ 95 h 95"/>
                <a:gd name="T54" fmla="*/ 463 w 607"/>
                <a:gd name="T55" fmla="*/ 87 h 95"/>
                <a:gd name="T56" fmla="*/ 527 w 607"/>
                <a:gd name="T57" fmla="*/ 87 h 95"/>
                <a:gd name="T58" fmla="*/ 575 w 607"/>
                <a:gd name="T59" fmla="*/ 79 h 95"/>
                <a:gd name="T60" fmla="*/ 607 w 607"/>
                <a:gd name="T61" fmla="*/ 79 h 95"/>
                <a:gd name="T62" fmla="*/ 607 w 607"/>
                <a:gd name="T63" fmla="*/ 47 h 95"/>
                <a:gd name="T64" fmla="*/ 607 w 607"/>
                <a:gd name="T65" fmla="*/ 3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7" h="95">
                  <a:moveTo>
                    <a:pt x="607" y="31"/>
                  </a:moveTo>
                  <a:lnTo>
                    <a:pt x="599" y="31"/>
                  </a:lnTo>
                  <a:lnTo>
                    <a:pt x="567" y="31"/>
                  </a:lnTo>
                  <a:lnTo>
                    <a:pt x="543" y="47"/>
                  </a:lnTo>
                  <a:lnTo>
                    <a:pt x="511" y="31"/>
                  </a:lnTo>
                  <a:lnTo>
                    <a:pt x="503" y="31"/>
                  </a:lnTo>
                  <a:lnTo>
                    <a:pt x="479" y="16"/>
                  </a:lnTo>
                  <a:lnTo>
                    <a:pt x="463" y="8"/>
                  </a:lnTo>
                  <a:lnTo>
                    <a:pt x="407" y="8"/>
                  </a:lnTo>
                  <a:lnTo>
                    <a:pt x="407" y="0"/>
                  </a:lnTo>
                  <a:lnTo>
                    <a:pt x="391" y="0"/>
                  </a:lnTo>
                  <a:lnTo>
                    <a:pt x="367" y="0"/>
                  </a:lnTo>
                  <a:lnTo>
                    <a:pt x="343" y="0"/>
                  </a:lnTo>
                  <a:lnTo>
                    <a:pt x="343" y="8"/>
                  </a:lnTo>
                  <a:lnTo>
                    <a:pt x="343" y="16"/>
                  </a:lnTo>
                  <a:lnTo>
                    <a:pt x="335" y="31"/>
                  </a:lnTo>
                  <a:lnTo>
                    <a:pt x="311" y="31"/>
                  </a:lnTo>
                  <a:lnTo>
                    <a:pt x="271" y="31"/>
                  </a:lnTo>
                  <a:lnTo>
                    <a:pt x="231" y="31"/>
                  </a:lnTo>
                  <a:lnTo>
                    <a:pt x="223" y="31"/>
                  </a:lnTo>
                  <a:lnTo>
                    <a:pt x="223" y="16"/>
                  </a:lnTo>
                  <a:lnTo>
                    <a:pt x="199" y="16"/>
                  </a:lnTo>
                  <a:lnTo>
                    <a:pt x="184" y="16"/>
                  </a:lnTo>
                  <a:lnTo>
                    <a:pt x="176" y="16"/>
                  </a:lnTo>
                  <a:lnTo>
                    <a:pt x="152" y="8"/>
                  </a:lnTo>
                  <a:lnTo>
                    <a:pt x="136" y="8"/>
                  </a:lnTo>
                  <a:lnTo>
                    <a:pt x="96" y="8"/>
                  </a:lnTo>
                  <a:lnTo>
                    <a:pt x="64" y="8"/>
                  </a:lnTo>
                  <a:lnTo>
                    <a:pt x="48" y="16"/>
                  </a:lnTo>
                  <a:lnTo>
                    <a:pt x="24" y="31"/>
                  </a:lnTo>
                  <a:lnTo>
                    <a:pt x="8" y="47"/>
                  </a:lnTo>
                  <a:lnTo>
                    <a:pt x="0" y="55"/>
                  </a:lnTo>
                  <a:lnTo>
                    <a:pt x="0" y="79"/>
                  </a:lnTo>
                  <a:lnTo>
                    <a:pt x="8" y="55"/>
                  </a:lnTo>
                  <a:lnTo>
                    <a:pt x="24" y="55"/>
                  </a:lnTo>
                  <a:lnTo>
                    <a:pt x="48" y="55"/>
                  </a:lnTo>
                  <a:lnTo>
                    <a:pt x="56" y="79"/>
                  </a:lnTo>
                  <a:lnTo>
                    <a:pt x="64" y="87"/>
                  </a:lnTo>
                  <a:lnTo>
                    <a:pt x="80" y="87"/>
                  </a:lnTo>
                  <a:lnTo>
                    <a:pt x="96" y="87"/>
                  </a:lnTo>
                  <a:lnTo>
                    <a:pt x="104" y="87"/>
                  </a:lnTo>
                  <a:lnTo>
                    <a:pt x="152" y="87"/>
                  </a:lnTo>
                  <a:lnTo>
                    <a:pt x="176" y="87"/>
                  </a:lnTo>
                  <a:lnTo>
                    <a:pt x="199" y="87"/>
                  </a:lnTo>
                  <a:lnTo>
                    <a:pt x="199" y="79"/>
                  </a:lnTo>
                  <a:lnTo>
                    <a:pt x="231" y="79"/>
                  </a:lnTo>
                  <a:lnTo>
                    <a:pt x="263" y="79"/>
                  </a:lnTo>
                  <a:lnTo>
                    <a:pt x="287" y="79"/>
                  </a:lnTo>
                  <a:lnTo>
                    <a:pt x="327" y="87"/>
                  </a:lnTo>
                  <a:lnTo>
                    <a:pt x="343" y="87"/>
                  </a:lnTo>
                  <a:lnTo>
                    <a:pt x="367" y="87"/>
                  </a:lnTo>
                  <a:lnTo>
                    <a:pt x="391" y="87"/>
                  </a:lnTo>
                  <a:lnTo>
                    <a:pt x="415" y="87"/>
                  </a:lnTo>
                  <a:lnTo>
                    <a:pt x="439" y="95"/>
                  </a:lnTo>
                  <a:lnTo>
                    <a:pt x="455" y="87"/>
                  </a:lnTo>
                  <a:lnTo>
                    <a:pt x="463" y="87"/>
                  </a:lnTo>
                  <a:lnTo>
                    <a:pt x="503" y="87"/>
                  </a:lnTo>
                  <a:lnTo>
                    <a:pt x="527" y="87"/>
                  </a:lnTo>
                  <a:lnTo>
                    <a:pt x="543" y="79"/>
                  </a:lnTo>
                  <a:lnTo>
                    <a:pt x="575" y="79"/>
                  </a:lnTo>
                  <a:lnTo>
                    <a:pt x="599" y="79"/>
                  </a:lnTo>
                  <a:lnTo>
                    <a:pt x="607" y="79"/>
                  </a:lnTo>
                  <a:lnTo>
                    <a:pt x="607" y="55"/>
                  </a:lnTo>
                  <a:lnTo>
                    <a:pt x="607" y="47"/>
                  </a:lnTo>
                  <a:lnTo>
                    <a:pt x="607" y="47"/>
                  </a:lnTo>
                  <a:lnTo>
                    <a:pt x="607" y="31"/>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500" name="Freeform 76"/>
            <p:cNvSpPr>
              <a:spLocks/>
            </p:cNvSpPr>
            <p:nvPr/>
          </p:nvSpPr>
          <p:spPr bwMode="auto">
            <a:xfrm>
              <a:off x="3780" y="4000"/>
              <a:ext cx="167" cy="79"/>
            </a:xfrm>
            <a:custGeom>
              <a:avLst/>
              <a:gdLst>
                <a:gd name="T0" fmla="*/ 71 w 167"/>
                <a:gd name="T1" fmla="*/ 0 h 79"/>
                <a:gd name="T2" fmla="*/ 71 w 167"/>
                <a:gd name="T3" fmla="*/ 8 h 79"/>
                <a:gd name="T4" fmla="*/ 71 w 167"/>
                <a:gd name="T5" fmla="*/ 23 h 79"/>
                <a:gd name="T6" fmla="*/ 87 w 167"/>
                <a:gd name="T7" fmla="*/ 23 h 79"/>
                <a:gd name="T8" fmla="*/ 40 w 167"/>
                <a:gd name="T9" fmla="*/ 31 h 79"/>
                <a:gd name="T10" fmla="*/ 24 w 167"/>
                <a:gd name="T11" fmla="*/ 31 h 79"/>
                <a:gd name="T12" fmla="*/ 8 w 167"/>
                <a:gd name="T13" fmla="*/ 39 h 79"/>
                <a:gd name="T14" fmla="*/ 0 w 167"/>
                <a:gd name="T15" fmla="*/ 39 h 79"/>
                <a:gd name="T16" fmla="*/ 0 w 167"/>
                <a:gd name="T17" fmla="*/ 63 h 79"/>
                <a:gd name="T18" fmla="*/ 0 w 167"/>
                <a:gd name="T19" fmla="*/ 79 h 79"/>
                <a:gd name="T20" fmla="*/ 8 w 167"/>
                <a:gd name="T21" fmla="*/ 63 h 79"/>
                <a:gd name="T22" fmla="*/ 40 w 167"/>
                <a:gd name="T23" fmla="*/ 63 h 79"/>
                <a:gd name="T24" fmla="*/ 48 w 167"/>
                <a:gd name="T25" fmla="*/ 39 h 79"/>
                <a:gd name="T26" fmla="*/ 87 w 167"/>
                <a:gd name="T27" fmla="*/ 39 h 79"/>
                <a:gd name="T28" fmla="*/ 111 w 167"/>
                <a:gd name="T29" fmla="*/ 39 h 79"/>
                <a:gd name="T30" fmla="*/ 127 w 167"/>
                <a:gd name="T31" fmla="*/ 31 h 79"/>
                <a:gd name="T32" fmla="*/ 159 w 167"/>
                <a:gd name="T33" fmla="*/ 31 h 79"/>
                <a:gd name="T34" fmla="*/ 167 w 167"/>
                <a:gd name="T35" fmla="*/ 23 h 79"/>
                <a:gd name="T36" fmla="*/ 127 w 167"/>
                <a:gd name="T37" fmla="*/ 23 h 79"/>
                <a:gd name="T38" fmla="*/ 111 w 167"/>
                <a:gd name="T39" fmla="*/ 8 h 79"/>
                <a:gd name="T40" fmla="*/ 87 w 167"/>
                <a:gd name="T41" fmla="*/ 8 h 79"/>
                <a:gd name="T42" fmla="*/ 71 w 167"/>
                <a:gd name="T4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7" h="79">
                  <a:moveTo>
                    <a:pt x="71" y="0"/>
                  </a:moveTo>
                  <a:lnTo>
                    <a:pt x="71" y="8"/>
                  </a:lnTo>
                  <a:lnTo>
                    <a:pt x="71" y="23"/>
                  </a:lnTo>
                  <a:lnTo>
                    <a:pt x="87" y="23"/>
                  </a:lnTo>
                  <a:lnTo>
                    <a:pt x="40" y="31"/>
                  </a:lnTo>
                  <a:lnTo>
                    <a:pt x="24" y="31"/>
                  </a:lnTo>
                  <a:lnTo>
                    <a:pt x="8" y="39"/>
                  </a:lnTo>
                  <a:lnTo>
                    <a:pt x="0" y="39"/>
                  </a:lnTo>
                  <a:lnTo>
                    <a:pt x="0" y="63"/>
                  </a:lnTo>
                  <a:lnTo>
                    <a:pt x="0" y="79"/>
                  </a:lnTo>
                  <a:lnTo>
                    <a:pt x="8" y="63"/>
                  </a:lnTo>
                  <a:lnTo>
                    <a:pt x="40" y="63"/>
                  </a:lnTo>
                  <a:lnTo>
                    <a:pt x="48" y="39"/>
                  </a:lnTo>
                  <a:lnTo>
                    <a:pt x="87" y="39"/>
                  </a:lnTo>
                  <a:lnTo>
                    <a:pt x="111" y="39"/>
                  </a:lnTo>
                  <a:lnTo>
                    <a:pt x="127" y="31"/>
                  </a:lnTo>
                  <a:lnTo>
                    <a:pt x="159" y="31"/>
                  </a:lnTo>
                  <a:lnTo>
                    <a:pt x="167" y="23"/>
                  </a:lnTo>
                  <a:lnTo>
                    <a:pt x="127" y="23"/>
                  </a:lnTo>
                  <a:lnTo>
                    <a:pt x="111" y="8"/>
                  </a:lnTo>
                  <a:lnTo>
                    <a:pt x="87" y="8"/>
                  </a:lnTo>
                  <a:lnTo>
                    <a:pt x="71"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501" name="Freeform 77"/>
            <p:cNvSpPr>
              <a:spLocks/>
            </p:cNvSpPr>
            <p:nvPr/>
          </p:nvSpPr>
          <p:spPr bwMode="auto">
            <a:xfrm>
              <a:off x="3732" y="4023"/>
              <a:ext cx="56" cy="32"/>
            </a:xfrm>
            <a:custGeom>
              <a:avLst/>
              <a:gdLst>
                <a:gd name="T0" fmla="*/ 56 w 56"/>
                <a:gd name="T1" fmla="*/ 0 h 32"/>
                <a:gd name="T2" fmla="*/ 48 w 56"/>
                <a:gd name="T3" fmla="*/ 0 h 32"/>
                <a:gd name="T4" fmla="*/ 40 w 56"/>
                <a:gd name="T5" fmla="*/ 0 h 32"/>
                <a:gd name="T6" fmla="*/ 16 w 56"/>
                <a:gd name="T7" fmla="*/ 0 h 32"/>
                <a:gd name="T8" fmla="*/ 16 w 56"/>
                <a:gd name="T9" fmla="*/ 8 h 32"/>
                <a:gd name="T10" fmla="*/ 0 w 56"/>
                <a:gd name="T11" fmla="*/ 24 h 32"/>
                <a:gd name="T12" fmla="*/ 0 w 56"/>
                <a:gd name="T13" fmla="*/ 32 h 32"/>
                <a:gd name="T14" fmla="*/ 16 w 56"/>
                <a:gd name="T15" fmla="*/ 32 h 32"/>
                <a:gd name="T16" fmla="*/ 40 w 56"/>
                <a:gd name="T17" fmla="*/ 32 h 32"/>
                <a:gd name="T18" fmla="*/ 48 w 56"/>
                <a:gd name="T19" fmla="*/ 32 h 32"/>
                <a:gd name="T20" fmla="*/ 48 w 56"/>
                <a:gd name="T21" fmla="*/ 24 h 32"/>
                <a:gd name="T22" fmla="*/ 56 w 56"/>
                <a:gd name="T23" fmla="*/ 8 h 32"/>
                <a:gd name="T24" fmla="*/ 56 w 56"/>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2">
                  <a:moveTo>
                    <a:pt x="56" y="0"/>
                  </a:moveTo>
                  <a:lnTo>
                    <a:pt x="48" y="0"/>
                  </a:lnTo>
                  <a:lnTo>
                    <a:pt x="40" y="0"/>
                  </a:lnTo>
                  <a:lnTo>
                    <a:pt x="16" y="0"/>
                  </a:lnTo>
                  <a:lnTo>
                    <a:pt x="16" y="8"/>
                  </a:lnTo>
                  <a:lnTo>
                    <a:pt x="0" y="24"/>
                  </a:lnTo>
                  <a:lnTo>
                    <a:pt x="0" y="32"/>
                  </a:lnTo>
                  <a:lnTo>
                    <a:pt x="16" y="32"/>
                  </a:lnTo>
                  <a:lnTo>
                    <a:pt x="40" y="32"/>
                  </a:lnTo>
                  <a:lnTo>
                    <a:pt x="48" y="32"/>
                  </a:lnTo>
                  <a:lnTo>
                    <a:pt x="48" y="24"/>
                  </a:lnTo>
                  <a:lnTo>
                    <a:pt x="56" y="8"/>
                  </a:lnTo>
                  <a:lnTo>
                    <a:pt x="5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502" name="Freeform 78"/>
            <p:cNvSpPr>
              <a:spLocks/>
            </p:cNvSpPr>
            <p:nvPr/>
          </p:nvSpPr>
          <p:spPr bwMode="auto">
            <a:xfrm>
              <a:off x="3636" y="4023"/>
              <a:ext cx="88" cy="32"/>
            </a:xfrm>
            <a:custGeom>
              <a:avLst/>
              <a:gdLst>
                <a:gd name="T0" fmla="*/ 56 w 88"/>
                <a:gd name="T1" fmla="*/ 0 h 32"/>
                <a:gd name="T2" fmla="*/ 80 w 88"/>
                <a:gd name="T3" fmla="*/ 0 h 32"/>
                <a:gd name="T4" fmla="*/ 88 w 88"/>
                <a:gd name="T5" fmla="*/ 24 h 32"/>
                <a:gd name="T6" fmla="*/ 80 w 88"/>
                <a:gd name="T7" fmla="*/ 32 h 32"/>
                <a:gd name="T8" fmla="*/ 56 w 88"/>
                <a:gd name="T9" fmla="*/ 32 h 32"/>
                <a:gd name="T10" fmla="*/ 48 w 88"/>
                <a:gd name="T11" fmla="*/ 32 h 32"/>
                <a:gd name="T12" fmla="*/ 40 w 88"/>
                <a:gd name="T13" fmla="*/ 32 h 32"/>
                <a:gd name="T14" fmla="*/ 16 w 88"/>
                <a:gd name="T15" fmla="*/ 32 h 32"/>
                <a:gd name="T16" fmla="*/ 0 w 88"/>
                <a:gd name="T17" fmla="*/ 24 h 32"/>
                <a:gd name="T18" fmla="*/ 16 w 88"/>
                <a:gd name="T19" fmla="*/ 8 h 32"/>
                <a:gd name="T20" fmla="*/ 40 w 88"/>
                <a:gd name="T21" fmla="*/ 0 h 32"/>
                <a:gd name="T22" fmla="*/ 48 w 88"/>
                <a:gd name="T23" fmla="*/ 0 h 32"/>
                <a:gd name="T24" fmla="*/ 56 w 8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2">
                  <a:moveTo>
                    <a:pt x="56" y="0"/>
                  </a:moveTo>
                  <a:lnTo>
                    <a:pt x="80" y="0"/>
                  </a:lnTo>
                  <a:lnTo>
                    <a:pt x="88" y="24"/>
                  </a:lnTo>
                  <a:lnTo>
                    <a:pt x="80" y="32"/>
                  </a:lnTo>
                  <a:lnTo>
                    <a:pt x="56" y="32"/>
                  </a:lnTo>
                  <a:lnTo>
                    <a:pt x="48" y="32"/>
                  </a:lnTo>
                  <a:lnTo>
                    <a:pt x="40" y="32"/>
                  </a:lnTo>
                  <a:lnTo>
                    <a:pt x="16" y="32"/>
                  </a:lnTo>
                  <a:lnTo>
                    <a:pt x="0" y="24"/>
                  </a:lnTo>
                  <a:lnTo>
                    <a:pt x="16" y="8"/>
                  </a:lnTo>
                  <a:lnTo>
                    <a:pt x="40" y="0"/>
                  </a:lnTo>
                  <a:lnTo>
                    <a:pt x="48" y="0"/>
                  </a:lnTo>
                  <a:lnTo>
                    <a:pt x="56" y="0"/>
                  </a:lnTo>
                  <a:close/>
                </a:path>
              </a:pathLst>
            </a:custGeom>
            <a:solidFill>
              <a:srgbClr val="00CC00"/>
            </a:solidFill>
            <a:ln w="12700">
              <a:solidFill>
                <a:srgbClr val="009900"/>
              </a:solidFill>
              <a:prstDash val="solid"/>
              <a:round/>
              <a:headEnd/>
              <a:tailEnd/>
            </a:ln>
          </p:spPr>
          <p:txBody>
            <a:bodyPr/>
            <a:lstStyle/>
            <a:p>
              <a:endParaRPr lang="ja-JP" altLang="en-US"/>
            </a:p>
          </p:txBody>
        </p:sp>
        <p:sp>
          <p:nvSpPr>
            <p:cNvPr id="103503" name="Freeform 79"/>
            <p:cNvSpPr>
              <a:spLocks/>
            </p:cNvSpPr>
            <p:nvPr/>
          </p:nvSpPr>
          <p:spPr bwMode="auto">
            <a:xfrm>
              <a:off x="2997" y="3768"/>
              <a:ext cx="96" cy="80"/>
            </a:xfrm>
            <a:custGeom>
              <a:avLst/>
              <a:gdLst>
                <a:gd name="T0" fmla="*/ 32 w 96"/>
                <a:gd name="T1" fmla="*/ 0 h 80"/>
                <a:gd name="T2" fmla="*/ 8 w 96"/>
                <a:gd name="T3" fmla="*/ 8 h 80"/>
                <a:gd name="T4" fmla="*/ 0 w 96"/>
                <a:gd name="T5" fmla="*/ 24 h 80"/>
                <a:gd name="T6" fmla="*/ 8 w 96"/>
                <a:gd name="T7" fmla="*/ 48 h 80"/>
                <a:gd name="T8" fmla="*/ 32 w 96"/>
                <a:gd name="T9" fmla="*/ 48 h 80"/>
                <a:gd name="T10" fmla="*/ 40 w 96"/>
                <a:gd name="T11" fmla="*/ 48 h 80"/>
                <a:gd name="T12" fmla="*/ 40 w 96"/>
                <a:gd name="T13" fmla="*/ 56 h 80"/>
                <a:gd name="T14" fmla="*/ 48 w 96"/>
                <a:gd name="T15" fmla="*/ 72 h 80"/>
                <a:gd name="T16" fmla="*/ 72 w 96"/>
                <a:gd name="T17" fmla="*/ 72 h 80"/>
                <a:gd name="T18" fmla="*/ 96 w 96"/>
                <a:gd name="T19" fmla="*/ 80 h 80"/>
                <a:gd name="T20" fmla="*/ 96 w 96"/>
                <a:gd name="T21" fmla="*/ 72 h 80"/>
                <a:gd name="T22" fmla="*/ 96 w 96"/>
                <a:gd name="T23" fmla="*/ 56 h 80"/>
                <a:gd name="T24" fmla="*/ 88 w 96"/>
                <a:gd name="T25" fmla="*/ 48 h 80"/>
                <a:gd name="T26" fmla="*/ 72 w 96"/>
                <a:gd name="T27" fmla="*/ 48 h 80"/>
                <a:gd name="T28" fmla="*/ 72 w 96"/>
                <a:gd name="T29" fmla="*/ 24 h 80"/>
                <a:gd name="T30" fmla="*/ 72 w 96"/>
                <a:gd name="T31" fmla="*/ 0 h 80"/>
                <a:gd name="T32" fmla="*/ 40 w 96"/>
                <a:gd name="T33" fmla="*/ 0 h 80"/>
                <a:gd name="T34" fmla="*/ 32 w 96"/>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80">
                  <a:moveTo>
                    <a:pt x="32" y="0"/>
                  </a:moveTo>
                  <a:lnTo>
                    <a:pt x="8" y="8"/>
                  </a:lnTo>
                  <a:lnTo>
                    <a:pt x="0" y="24"/>
                  </a:lnTo>
                  <a:lnTo>
                    <a:pt x="8" y="48"/>
                  </a:lnTo>
                  <a:lnTo>
                    <a:pt x="32" y="48"/>
                  </a:lnTo>
                  <a:lnTo>
                    <a:pt x="40" y="48"/>
                  </a:lnTo>
                  <a:lnTo>
                    <a:pt x="40" y="56"/>
                  </a:lnTo>
                  <a:lnTo>
                    <a:pt x="48" y="72"/>
                  </a:lnTo>
                  <a:lnTo>
                    <a:pt x="72" y="72"/>
                  </a:lnTo>
                  <a:lnTo>
                    <a:pt x="96" y="80"/>
                  </a:lnTo>
                  <a:lnTo>
                    <a:pt x="96" y="72"/>
                  </a:lnTo>
                  <a:lnTo>
                    <a:pt x="96" y="56"/>
                  </a:lnTo>
                  <a:lnTo>
                    <a:pt x="88" y="48"/>
                  </a:lnTo>
                  <a:lnTo>
                    <a:pt x="72" y="48"/>
                  </a:lnTo>
                  <a:lnTo>
                    <a:pt x="72" y="24"/>
                  </a:lnTo>
                  <a:lnTo>
                    <a:pt x="72" y="0"/>
                  </a:lnTo>
                  <a:lnTo>
                    <a:pt x="40" y="0"/>
                  </a:lnTo>
                  <a:lnTo>
                    <a:pt x="32" y="0"/>
                  </a:lnTo>
                  <a:close/>
                </a:path>
              </a:pathLst>
            </a:custGeom>
            <a:solidFill>
              <a:srgbClr val="00CC00"/>
            </a:solidFill>
            <a:ln w="12700">
              <a:solidFill>
                <a:srgbClr val="339933"/>
              </a:solidFill>
              <a:prstDash val="solid"/>
              <a:round/>
              <a:headEnd/>
              <a:tailEnd/>
            </a:ln>
          </p:spPr>
          <p:txBody>
            <a:bodyPr/>
            <a:lstStyle/>
            <a:p>
              <a:endParaRPr lang="ja-JP" altLang="en-US"/>
            </a:p>
          </p:txBody>
        </p:sp>
        <p:sp>
          <p:nvSpPr>
            <p:cNvPr id="103504" name="Freeform 80"/>
            <p:cNvSpPr>
              <a:spLocks/>
            </p:cNvSpPr>
            <p:nvPr/>
          </p:nvSpPr>
          <p:spPr bwMode="auto">
            <a:xfrm>
              <a:off x="2637" y="3385"/>
              <a:ext cx="16" cy="32"/>
            </a:xfrm>
            <a:custGeom>
              <a:avLst/>
              <a:gdLst>
                <a:gd name="T0" fmla="*/ 16 w 16"/>
                <a:gd name="T1" fmla="*/ 0 h 32"/>
                <a:gd name="T2" fmla="*/ 0 w 16"/>
                <a:gd name="T3" fmla="*/ 0 h 32"/>
                <a:gd name="T4" fmla="*/ 0 w 16"/>
                <a:gd name="T5" fmla="*/ 8 h 32"/>
                <a:gd name="T6" fmla="*/ 0 w 16"/>
                <a:gd name="T7" fmla="*/ 24 h 32"/>
                <a:gd name="T8" fmla="*/ 0 w 16"/>
                <a:gd name="T9" fmla="*/ 32 h 32"/>
                <a:gd name="T10" fmla="*/ 16 w 16"/>
                <a:gd name="T11" fmla="*/ 32 h 32"/>
                <a:gd name="T12" fmla="*/ 16 w 16"/>
                <a:gd name="T13" fmla="*/ 32 h 32"/>
                <a:gd name="T14" fmla="*/ 16 w 16"/>
                <a:gd name="T15" fmla="*/ 24 h 32"/>
                <a:gd name="T16" fmla="*/ 16 w 16"/>
                <a:gd name="T17" fmla="*/ 8 h 32"/>
                <a:gd name="T18" fmla="*/ 16 w 16"/>
                <a:gd name="T19" fmla="*/ 8 h 32"/>
                <a:gd name="T20" fmla="*/ 16 w 16"/>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2">
                  <a:moveTo>
                    <a:pt x="16" y="0"/>
                  </a:moveTo>
                  <a:lnTo>
                    <a:pt x="0" y="0"/>
                  </a:lnTo>
                  <a:lnTo>
                    <a:pt x="0" y="8"/>
                  </a:lnTo>
                  <a:lnTo>
                    <a:pt x="0" y="24"/>
                  </a:lnTo>
                  <a:lnTo>
                    <a:pt x="0" y="32"/>
                  </a:lnTo>
                  <a:lnTo>
                    <a:pt x="16" y="32"/>
                  </a:lnTo>
                  <a:lnTo>
                    <a:pt x="16" y="32"/>
                  </a:lnTo>
                  <a:lnTo>
                    <a:pt x="16" y="24"/>
                  </a:lnTo>
                  <a:lnTo>
                    <a:pt x="16" y="8"/>
                  </a:lnTo>
                  <a:lnTo>
                    <a:pt x="16" y="8"/>
                  </a:lnTo>
                  <a:lnTo>
                    <a:pt x="16" y="0"/>
                  </a:lnTo>
                  <a:close/>
                </a:path>
              </a:pathLst>
            </a:custGeom>
            <a:solidFill>
              <a:srgbClr val="007700"/>
            </a:solidFill>
            <a:ln w="12700">
              <a:solidFill>
                <a:srgbClr val="339933"/>
              </a:solidFill>
              <a:prstDash val="solid"/>
              <a:round/>
              <a:headEnd/>
              <a:tailEnd/>
            </a:ln>
          </p:spPr>
          <p:txBody>
            <a:bodyPr/>
            <a:lstStyle/>
            <a:p>
              <a:endParaRPr lang="ja-JP" altLang="en-US"/>
            </a:p>
          </p:txBody>
        </p:sp>
        <p:sp>
          <p:nvSpPr>
            <p:cNvPr id="103505" name="Freeform 81"/>
            <p:cNvSpPr>
              <a:spLocks/>
            </p:cNvSpPr>
            <p:nvPr/>
          </p:nvSpPr>
          <p:spPr bwMode="auto">
            <a:xfrm>
              <a:off x="2358" y="934"/>
              <a:ext cx="1382" cy="559"/>
            </a:xfrm>
            <a:custGeom>
              <a:avLst/>
              <a:gdLst>
                <a:gd name="T0" fmla="*/ 40 w 1382"/>
                <a:gd name="T1" fmla="*/ 175 h 559"/>
                <a:gd name="T2" fmla="*/ 104 w 1382"/>
                <a:gd name="T3" fmla="*/ 143 h 559"/>
                <a:gd name="T4" fmla="*/ 144 w 1382"/>
                <a:gd name="T5" fmla="*/ 111 h 559"/>
                <a:gd name="T6" fmla="*/ 200 w 1382"/>
                <a:gd name="T7" fmla="*/ 96 h 559"/>
                <a:gd name="T8" fmla="*/ 263 w 1382"/>
                <a:gd name="T9" fmla="*/ 111 h 559"/>
                <a:gd name="T10" fmla="*/ 295 w 1382"/>
                <a:gd name="T11" fmla="*/ 127 h 559"/>
                <a:gd name="T12" fmla="*/ 383 w 1382"/>
                <a:gd name="T13" fmla="*/ 127 h 559"/>
                <a:gd name="T14" fmla="*/ 431 w 1382"/>
                <a:gd name="T15" fmla="*/ 96 h 559"/>
                <a:gd name="T16" fmla="*/ 423 w 1382"/>
                <a:gd name="T17" fmla="*/ 56 h 559"/>
                <a:gd name="T18" fmla="*/ 431 w 1382"/>
                <a:gd name="T19" fmla="*/ 16 h 559"/>
                <a:gd name="T20" fmla="*/ 519 w 1382"/>
                <a:gd name="T21" fmla="*/ 8 h 559"/>
                <a:gd name="T22" fmla="*/ 583 w 1382"/>
                <a:gd name="T23" fmla="*/ 16 h 559"/>
                <a:gd name="T24" fmla="*/ 599 w 1382"/>
                <a:gd name="T25" fmla="*/ 48 h 559"/>
                <a:gd name="T26" fmla="*/ 615 w 1382"/>
                <a:gd name="T27" fmla="*/ 96 h 559"/>
                <a:gd name="T28" fmla="*/ 655 w 1382"/>
                <a:gd name="T29" fmla="*/ 96 h 559"/>
                <a:gd name="T30" fmla="*/ 711 w 1382"/>
                <a:gd name="T31" fmla="*/ 56 h 559"/>
                <a:gd name="T32" fmla="*/ 767 w 1382"/>
                <a:gd name="T33" fmla="*/ 56 h 559"/>
                <a:gd name="T34" fmla="*/ 910 w 1382"/>
                <a:gd name="T35" fmla="*/ 96 h 559"/>
                <a:gd name="T36" fmla="*/ 982 w 1382"/>
                <a:gd name="T37" fmla="*/ 72 h 559"/>
                <a:gd name="T38" fmla="*/ 1038 w 1382"/>
                <a:gd name="T39" fmla="*/ 48 h 559"/>
                <a:gd name="T40" fmla="*/ 1078 w 1382"/>
                <a:gd name="T41" fmla="*/ 0 h 559"/>
                <a:gd name="T42" fmla="*/ 1142 w 1382"/>
                <a:gd name="T43" fmla="*/ 8 h 559"/>
                <a:gd name="T44" fmla="*/ 1182 w 1382"/>
                <a:gd name="T45" fmla="*/ 8 h 559"/>
                <a:gd name="T46" fmla="*/ 1174 w 1382"/>
                <a:gd name="T47" fmla="*/ 48 h 559"/>
                <a:gd name="T48" fmla="*/ 1174 w 1382"/>
                <a:gd name="T49" fmla="*/ 111 h 559"/>
                <a:gd name="T50" fmla="*/ 1238 w 1382"/>
                <a:gd name="T51" fmla="*/ 96 h 559"/>
                <a:gd name="T52" fmla="*/ 1286 w 1382"/>
                <a:gd name="T53" fmla="*/ 96 h 559"/>
                <a:gd name="T54" fmla="*/ 1334 w 1382"/>
                <a:gd name="T55" fmla="*/ 96 h 559"/>
                <a:gd name="T56" fmla="*/ 1382 w 1382"/>
                <a:gd name="T57" fmla="*/ 119 h 559"/>
                <a:gd name="T58" fmla="*/ 1342 w 1382"/>
                <a:gd name="T59" fmla="*/ 143 h 559"/>
                <a:gd name="T60" fmla="*/ 1286 w 1382"/>
                <a:gd name="T61" fmla="*/ 183 h 559"/>
                <a:gd name="T62" fmla="*/ 1246 w 1382"/>
                <a:gd name="T63" fmla="*/ 199 h 559"/>
                <a:gd name="T64" fmla="*/ 1246 w 1382"/>
                <a:gd name="T65" fmla="*/ 223 h 559"/>
                <a:gd name="T66" fmla="*/ 1206 w 1382"/>
                <a:gd name="T67" fmla="*/ 239 h 559"/>
                <a:gd name="T68" fmla="*/ 1174 w 1382"/>
                <a:gd name="T69" fmla="*/ 279 h 559"/>
                <a:gd name="T70" fmla="*/ 1142 w 1382"/>
                <a:gd name="T71" fmla="*/ 319 h 559"/>
                <a:gd name="T72" fmla="*/ 1086 w 1382"/>
                <a:gd name="T73" fmla="*/ 311 h 559"/>
                <a:gd name="T74" fmla="*/ 1086 w 1382"/>
                <a:gd name="T75" fmla="*/ 359 h 559"/>
                <a:gd name="T76" fmla="*/ 1110 w 1382"/>
                <a:gd name="T77" fmla="*/ 383 h 559"/>
                <a:gd name="T78" fmla="*/ 982 w 1382"/>
                <a:gd name="T79" fmla="*/ 479 h 559"/>
                <a:gd name="T80" fmla="*/ 918 w 1382"/>
                <a:gd name="T81" fmla="*/ 495 h 559"/>
                <a:gd name="T82" fmla="*/ 862 w 1382"/>
                <a:gd name="T83" fmla="*/ 511 h 559"/>
                <a:gd name="T84" fmla="*/ 807 w 1382"/>
                <a:gd name="T85" fmla="*/ 559 h 559"/>
                <a:gd name="T86" fmla="*/ 743 w 1382"/>
                <a:gd name="T87" fmla="*/ 551 h 559"/>
                <a:gd name="T88" fmla="*/ 695 w 1382"/>
                <a:gd name="T89" fmla="*/ 511 h 559"/>
                <a:gd name="T90" fmla="*/ 615 w 1382"/>
                <a:gd name="T91" fmla="*/ 511 h 559"/>
                <a:gd name="T92" fmla="*/ 543 w 1382"/>
                <a:gd name="T93" fmla="*/ 543 h 559"/>
                <a:gd name="T94" fmla="*/ 455 w 1382"/>
                <a:gd name="T95" fmla="*/ 511 h 559"/>
                <a:gd name="T96" fmla="*/ 423 w 1382"/>
                <a:gd name="T97" fmla="*/ 511 h 559"/>
                <a:gd name="T98" fmla="*/ 367 w 1382"/>
                <a:gd name="T99" fmla="*/ 479 h 559"/>
                <a:gd name="T100" fmla="*/ 343 w 1382"/>
                <a:gd name="T101" fmla="*/ 447 h 559"/>
                <a:gd name="T102" fmla="*/ 295 w 1382"/>
                <a:gd name="T103" fmla="*/ 423 h 559"/>
                <a:gd name="T104" fmla="*/ 263 w 1382"/>
                <a:gd name="T105" fmla="*/ 407 h 559"/>
                <a:gd name="T106" fmla="*/ 184 w 1382"/>
                <a:gd name="T107" fmla="*/ 407 h 559"/>
                <a:gd name="T108" fmla="*/ 128 w 1382"/>
                <a:gd name="T109" fmla="*/ 399 h 559"/>
                <a:gd name="T110" fmla="*/ 144 w 1382"/>
                <a:gd name="T111" fmla="*/ 375 h 559"/>
                <a:gd name="T112" fmla="*/ 144 w 1382"/>
                <a:gd name="T113" fmla="*/ 319 h 559"/>
                <a:gd name="T114" fmla="*/ 128 w 1382"/>
                <a:gd name="T115" fmla="*/ 279 h 559"/>
                <a:gd name="T116" fmla="*/ 104 w 1382"/>
                <a:gd name="T117" fmla="*/ 239 h 559"/>
                <a:gd name="T118" fmla="*/ 56 w 1382"/>
                <a:gd name="T119" fmla="*/ 231 h 559"/>
                <a:gd name="T120" fmla="*/ 8 w 1382"/>
                <a:gd name="T121" fmla="*/ 215 h 559"/>
                <a:gd name="T122" fmla="*/ 0 w 1382"/>
                <a:gd name="T123" fmla="*/ 18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2" h="559">
                  <a:moveTo>
                    <a:pt x="8" y="183"/>
                  </a:moveTo>
                  <a:lnTo>
                    <a:pt x="24" y="183"/>
                  </a:lnTo>
                  <a:lnTo>
                    <a:pt x="40" y="175"/>
                  </a:lnTo>
                  <a:lnTo>
                    <a:pt x="56" y="175"/>
                  </a:lnTo>
                  <a:lnTo>
                    <a:pt x="64" y="151"/>
                  </a:lnTo>
                  <a:lnTo>
                    <a:pt x="104" y="143"/>
                  </a:lnTo>
                  <a:lnTo>
                    <a:pt x="128" y="127"/>
                  </a:lnTo>
                  <a:lnTo>
                    <a:pt x="144" y="119"/>
                  </a:lnTo>
                  <a:lnTo>
                    <a:pt x="144" y="111"/>
                  </a:lnTo>
                  <a:lnTo>
                    <a:pt x="176" y="111"/>
                  </a:lnTo>
                  <a:lnTo>
                    <a:pt x="184" y="96"/>
                  </a:lnTo>
                  <a:lnTo>
                    <a:pt x="200" y="96"/>
                  </a:lnTo>
                  <a:lnTo>
                    <a:pt x="231" y="96"/>
                  </a:lnTo>
                  <a:lnTo>
                    <a:pt x="255" y="96"/>
                  </a:lnTo>
                  <a:lnTo>
                    <a:pt x="263" y="111"/>
                  </a:lnTo>
                  <a:lnTo>
                    <a:pt x="271" y="111"/>
                  </a:lnTo>
                  <a:lnTo>
                    <a:pt x="287" y="119"/>
                  </a:lnTo>
                  <a:lnTo>
                    <a:pt x="295" y="127"/>
                  </a:lnTo>
                  <a:lnTo>
                    <a:pt x="327" y="143"/>
                  </a:lnTo>
                  <a:lnTo>
                    <a:pt x="327" y="127"/>
                  </a:lnTo>
                  <a:lnTo>
                    <a:pt x="383" y="127"/>
                  </a:lnTo>
                  <a:lnTo>
                    <a:pt x="423" y="119"/>
                  </a:lnTo>
                  <a:lnTo>
                    <a:pt x="431" y="111"/>
                  </a:lnTo>
                  <a:lnTo>
                    <a:pt x="431" y="96"/>
                  </a:lnTo>
                  <a:lnTo>
                    <a:pt x="423" y="96"/>
                  </a:lnTo>
                  <a:lnTo>
                    <a:pt x="423" y="72"/>
                  </a:lnTo>
                  <a:lnTo>
                    <a:pt x="423" y="56"/>
                  </a:lnTo>
                  <a:lnTo>
                    <a:pt x="423" y="48"/>
                  </a:lnTo>
                  <a:lnTo>
                    <a:pt x="423" y="40"/>
                  </a:lnTo>
                  <a:lnTo>
                    <a:pt x="431" y="16"/>
                  </a:lnTo>
                  <a:lnTo>
                    <a:pt x="455" y="8"/>
                  </a:lnTo>
                  <a:lnTo>
                    <a:pt x="479" y="8"/>
                  </a:lnTo>
                  <a:lnTo>
                    <a:pt x="519" y="8"/>
                  </a:lnTo>
                  <a:lnTo>
                    <a:pt x="543" y="8"/>
                  </a:lnTo>
                  <a:lnTo>
                    <a:pt x="567" y="16"/>
                  </a:lnTo>
                  <a:lnTo>
                    <a:pt x="583" y="16"/>
                  </a:lnTo>
                  <a:lnTo>
                    <a:pt x="583" y="40"/>
                  </a:lnTo>
                  <a:lnTo>
                    <a:pt x="583" y="40"/>
                  </a:lnTo>
                  <a:lnTo>
                    <a:pt x="599" y="48"/>
                  </a:lnTo>
                  <a:lnTo>
                    <a:pt x="599" y="56"/>
                  </a:lnTo>
                  <a:lnTo>
                    <a:pt x="615" y="72"/>
                  </a:lnTo>
                  <a:lnTo>
                    <a:pt x="615" y="96"/>
                  </a:lnTo>
                  <a:lnTo>
                    <a:pt x="631" y="96"/>
                  </a:lnTo>
                  <a:lnTo>
                    <a:pt x="647" y="96"/>
                  </a:lnTo>
                  <a:lnTo>
                    <a:pt x="655" y="96"/>
                  </a:lnTo>
                  <a:lnTo>
                    <a:pt x="679" y="72"/>
                  </a:lnTo>
                  <a:lnTo>
                    <a:pt x="703" y="56"/>
                  </a:lnTo>
                  <a:lnTo>
                    <a:pt x="711" y="56"/>
                  </a:lnTo>
                  <a:lnTo>
                    <a:pt x="727" y="56"/>
                  </a:lnTo>
                  <a:lnTo>
                    <a:pt x="759" y="56"/>
                  </a:lnTo>
                  <a:lnTo>
                    <a:pt x="767" y="56"/>
                  </a:lnTo>
                  <a:lnTo>
                    <a:pt x="831" y="96"/>
                  </a:lnTo>
                  <a:lnTo>
                    <a:pt x="894" y="96"/>
                  </a:lnTo>
                  <a:lnTo>
                    <a:pt x="910" y="96"/>
                  </a:lnTo>
                  <a:lnTo>
                    <a:pt x="918" y="96"/>
                  </a:lnTo>
                  <a:lnTo>
                    <a:pt x="958" y="96"/>
                  </a:lnTo>
                  <a:lnTo>
                    <a:pt x="982" y="72"/>
                  </a:lnTo>
                  <a:lnTo>
                    <a:pt x="1006" y="72"/>
                  </a:lnTo>
                  <a:lnTo>
                    <a:pt x="1022" y="56"/>
                  </a:lnTo>
                  <a:lnTo>
                    <a:pt x="1038" y="48"/>
                  </a:lnTo>
                  <a:lnTo>
                    <a:pt x="1054" y="40"/>
                  </a:lnTo>
                  <a:lnTo>
                    <a:pt x="1054" y="16"/>
                  </a:lnTo>
                  <a:lnTo>
                    <a:pt x="1078" y="0"/>
                  </a:lnTo>
                  <a:lnTo>
                    <a:pt x="1110" y="0"/>
                  </a:lnTo>
                  <a:lnTo>
                    <a:pt x="1126" y="8"/>
                  </a:lnTo>
                  <a:lnTo>
                    <a:pt x="1142" y="8"/>
                  </a:lnTo>
                  <a:lnTo>
                    <a:pt x="1174" y="8"/>
                  </a:lnTo>
                  <a:lnTo>
                    <a:pt x="1174" y="8"/>
                  </a:lnTo>
                  <a:lnTo>
                    <a:pt x="1182" y="8"/>
                  </a:lnTo>
                  <a:lnTo>
                    <a:pt x="1182" y="16"/>
                  </a:lnTo>
                  <a:lnTo>
                    <a:pt x="1174" y="40"/>
                  </a:lnTo>
                  <a:lnTo>
                    <a:pt x="1174" y="48"/>
                  </a:lnTo>
                  <a:lnTo>
                    <a:pt x="1174" y="72"/>
                  </a:lnTo>
                  <a:lnTo>
                    <a:pt x="1174" y="96"/>
                  </a:lnTo>
                  <a:lnTo>
                    <a:pt x="1174" y="111"/>
                  </a:lnTo>
                  <a:lnTo>
                    <a:pt x="1182" y="119"/>
                  </a:lnTo>
                  <a:lnTo>
                    <a:pt x="1206" y="111"/>
                  </a:lnTo>
                  <a:lnTo>
                    <a:pt x="1238" y="96"/>
                  </a:lnTo>
                  <a:lnTo>
                    <a:pt x="1246" y="96"/>
                  </a:lnTo>
                  <a:lnTo>
                    <a:pt x="1270" y="96"/>
                  </a:lnTo>
                  <a:lnTo>
                    <a:pt x="1286" y="96"/>
                  </a:lnTo>
                  <a:lnTo>
                    <a:pt x="1302" y="72"/>
                  </a:lnTo>
                  <a:lnTo>
                    <a:pt x="1318" y="72"/>
                  </a:lnTo>
                  <a:lnTo>
                    <a:pt x="1334" y="96"/>
                  </a:lnTo>
                  <a:lnTo>
                    <a:pt x="1342" y="96"/>
                  </a:lnTo>
                  <a:lnTo>
                    <a:pt x="1374" y="111"/>
                  </a:lnTo>
                  <a:lnTo>
                    <a:pt x="1382" y="119"/>
                  </a:lnTo>
                  <a:lnTo>
                    <a:pt x="1382" y="127"/>
                  </a:lnTo>
                  <a:lnTo>
                    <a:pt x="1374" y="143"/>
                  </a:lnTo>
                  <a:lnTo>
                    <a:pt x="1342" y="143"/>
                  </a:lnTo>
                  <a:lnTo>
                    <a:pt x="1334" y="143"/>
                  </a:lnTo>
                  <a:lnTo>
                    <a:pt x="1302" y="183"/>
                  </a:lnTo>
                  <a:lnTo>
                    <a:pt x="1286" y="183"/>
                  </a:lnTo>
                  <a:lnTo>
                    <a:pt x="1270" y="183"/>
                  </a:lnTo>
                  <a:lnTo>
                    <a:pt x="1246" y="183"/>
                  </a:lnTo>
                  <a:lnTo>
                    <a:pt x="1246" y="199"/>
                  </a:lnTo>
                  <a:lnTo>
                    <a:pt x="1246" y="215"/>
                  </a:lnTo>
                  <a:lnTo>
                    <a:pt x="1246" y="223"/>
                  </a:lnTo>
                  <a:lnTo>
                    <a:pt x="1246" y="223"/>
                  </a:lnTo>
                  <a:lnTo>
                    <a:pt x="1246" y="231"/>
                  </a:lnTo>
                  <a:lnTo>
                    <a:pt x="1222" y="239"/>
                  </a:lnTo>
                  <a:lnTo>
                    <a:pt x="1206" y="239"/>
                  </a:lnTo>
                  <a:lnTo>
                    <a:pt x="1182" y="271"/>
                  </a:lnTo>
                  <a:lnTo>
                    <a:pt x="1182" y="279"/>
                  </a:lnTo>
                  <a:lnTo>
                    <a:pt x="1174" y="279"/>
                  </a:lnTo>
                  <a:lnTo>
                    <a:pt x="1174" y="311"/>
                  </a:lnTo>
                  <a:lnTo>
                    <a:pt x="1142" y="319"/>
                  </a:lnTo>
                  <a:lnTo>
                    <a:pt x="1142" y="319"/>
                  </a:lnTo>
                  <a:lnTo>
                    <a:pt x="1126" y="311"/>
                  </a:lnTo>
                  <a:lnTo>
                    <a:pt x="1110" y="311"/>
                  </a:lnTo>
                  <a:lnTo>
                    <a:pt x="1086" y="311"/>
                  </a:lnTo>
                  <a:lnTo>
                    <a:pt x="1086" y="319"/>
                  </a:lnTo>
                  <a:lnTo>
                    <a:pt x="1086" y="335"/>
                  </a:lnTo>
                  <a:lnTo>
                    <a:pt x="1086" y="359"/>
                  </a:lnTo>
                  <a:lnTo>
                    <a:pt x="1086" y="375"/>
                  </a:lnTo>
                  <a:lnTo>
                    <a:pt x="1086" y="375"/>
                  </a:lnTo>
                  <a:lnTo>
                    <a:pt x="1110" y="383"/>
                  </a:lnTo>
                  <a:lnTo>
                    <a:pt x="1054" y="439"/>
                  </a:lnTo>
                  <a:lnTo>
                    <a:pt x="1022" y="463"/>
                  </a:lnTo>
                  <a:lnTo>
                    <a:pt x="982" y="479"/>
                  </a:lnTo>
                  <a:lnTo>
                    <a:pt x="958" y="479"/>
                  </a:lnTo>
                  <a:lnTo>
                    <a:pt x="958" y="479"/>
                  </a:lnTo>
                  <a:lnTo>
                    <a:pt x="918" y="495"/>
                  </a:lnTo>
                  <a:lnTo>
                    <a:pt x="910" y="495"/>
                  </a:lnTo>
                  <a:lnTo>
                    <a:pt x="894" y="503"/>
                  </a:lnTo>
                  <a:lnTo>
                    <a:pt x="862" y="511"/>
                  </a:lnTo>
                  <a:lnTo>
                    <a:pt x="831" y="551"/>
                  </a:lnTo>
                  <a:lnTo>
                    <a:pt x="815" y="559"/>
                  </a:lnTo>
                  <a:lnTo>
                    <a:pt x="807" y="559"/>
                  </a:lnTo>
                  <a:lnTo>
                    <a:pt x="775" y="559"/>
                  </a:lnTo>
                  <a:lnTo>
                    <a:pt x="759" y="551"/>
                  </a:lnTo>
                  <a:lnTo>
                    <a:pt x="743" y="551"/>
                  </a:lnTo>
                  <a:lnTo>
                    <a:pt x="711" y="543"/>
                  </a:lnTo>
                  <a:lnTo>
                    <a:pt x="703" y="543"/>
                  </a:lnTo>
                  <a:lnTo>
                    <a:pt x="695" y="511"/>
                  </a:lnTo>
                  <a:lnTo>
                    <a:pt x="679" y="511"/>
                  </a:lnTo>
                  <a:lnTo>
                    <a:pt x="647" y="511"/>
                  </a:lnTo>
                  <a:lnTo>
                    <a:pt x="615" y="511"/>
                  </a:lnTo>
                  <a:lnTo>
                    <a:pt x="583" y="511"/>
                  </a:lnTo>
                  <a:lnTo>
                    <a:pt x="551" y="543"/>
                  </a:lnTo>
                  <a:lnTo>
                    <a:pt x="543" y="543"/>
                  </a:lnTo>
                  <a:lnTo>
                    <a:pt x="503" y="511"/>
                  </a:lnTo>
                  <a:lnTo>
                    <a:pt x="479" y="511"/>
                  </a:lnTo>
                  <a:lnTo>
                    <a:pt x="455" y="511"/>
                  </a:lnTo>
                  <a:lnTo>
                    <a:pt x="455" y="543"/>
                  </a:lnTo>
                  <a:lnTo>
                    <a:pt x="431" y="543"/>
                  </a:lnTo>
                  <a:lnTo>
                    <a:pt x="423" y="511"/>
                  </a:lnTo>
                  <a:lnTo>
                    <a:pt x="391" y="511"/>
                  </a:lnTo>
                  <a:lnTo>
                    <a:pt x="383" y="495"/>
                  </a:lnTo>
                  <a:lnTo>
                    <a:pt x="367" y="479"/>
                  </a:lnTo>
                  <a:lnTo>
                    <a:pt x="359" y="463"/>
                  </a:lnTo>
                  <a:lnTo>
                    <a:pt x="359" y="455"/>
                  </a:lnTo>
                  <a:lnTo>
                    <a:pt x="343" y="447"/>
                  </a:lnTo>
                  <a:lnTo>
                    <a:pt x="327" y="439"/>
                  </a:lnTo>
                  <a:lnTo>
                    <a:pt x="295" y="439"/>
                  </a:lnTo>
                  <a:lnTo>
                    <a:pt x="295" y="423"/>
                  </a:lnTo>
                  <a:lnTo>
                    <a:pt x="287" y="423"/>
                  </a:lnTo>
                  <a:lnTo>
                    <a:pt x="271" y="407"/>
                  </a:lnTo>
                  <a:lnTo>
                    <a:pt x="263" y="407"/>
                  </a:lnTo>
                  <a:lnTo>
                    <a:pt x="255" y="407"/>
                  </a:lnTo>
                  <a:lnTo>
                    <a:pt x="200" y="407"/>
                  </a:lnTo>
                  <a:lnTo>
                    <a:pt x="184" y="407"/>
                  </a:lnTo>
                  <a:lnTo>
                    <a:pt x="160" y="399"/>
                  </a:lnTo>
                  <a:lnTo>
                    <a:pt x="144" y="399"/>
                  </a:lnTo>
                  <a:lnTo>
                    <a:pt x="128" y="399"/>
                  </a:lnTo>
                  <a:lnTo>
                    <a:pt x="128" y="383"/>
                  </a:lnTo>
                  <a:lnTo>
                    <a:pt x="144" y="375"/>
                  </a:lnTo>
                  <a:lnTo>
                    <a:pt x="144" y="375"/>
                  </a:lnTo>
                  <a:lnTo>
                    <a:pt x="144" y="359"/>
                  </a:lnTo>
                  <a:lnTo>
                    <a:pt x="144" y="335"/>
                  </a:lnTo>
                  <a:lnTo>
                    <a:pt x="144" y="319"/>
                  </a:lnTo>
                  <a:lnTo>
                    <a:pt x="144" y="311"/>
                  </a:lnTo>
                  <a:lnTo>
                    <a:pt x="128" y="287"/>
                  </a:lnTo>
                  <a:lnTo>
                    <a:pt x="128" y="279"/>
                  </a:lnTo>
                  <a:lnTo>
                    <a:pt x="120" y="279"/>
                  </a:lnTo>
                  <a:lnTo>
                    <a:pt x="120" y="271"/>
                  </a:lnTo>
                  <a:lnTo>
                    <a:pt x="104" y="239"/>
                  </a:lnTo>
                  <a:lnTo>
                    <a:pt x="96" y="239"/>
                  </a:lnTo>
                  <a:lnTo>
                    <a:pt x="64" y="239"/>
                  </a:lnTo>
                  <a:lnTo>
                    <a:pt x="56" y="231"/>
                  </a:lnTo>
                  <a:lnTo>
                    <a:pt x="40" y="223"/>
                  </a:lnTo>
                  <a:lnTo>
                    <a:pt x="24" y="215"/>
                  </a:lnTo>
                  <a:lnTo>
                    <a:pt x="8" y="215"/>
                  </a:lnTo>
                  <a:lnTo>
                    <a:pt x="8" y="199"/>
                  </a:lnTo>
                  <a:lnTo>
                    <a:pt x="0" y="183"/>
                  </a:lnTo>
                  <a:lnTo>
                    <a:pt x="0" y="183"/>
                  </a:lnTo>
                  <a:lnTo>
                    <a:pt x="8" y="183"/>
                  </a:lnTo>
                  <a:close/>
                </a:path>
              </a:pathLst>
            </a:custGeom>
            <a:solidFill>
              <a:srgbClr val="00CC00"/>
            </a:solidFill>
            <a:ln w="12700">
              <a:solidFill>
                <a:srgbClr val="339933"/>
              </a:solidFill>
              <a:prstDash val="solid"/>
              <a:round/>
              <a:headEnd/>
              <a:tailEnd/>
            </a:ln>
          </p:spPr>
          <p:txBody>
            <a:bodyPr/>
            <a:lstStyle/>
            <a:p>
              <a:endParaRPr lang="ja-JP" altLang="en-US"/>
            </a:p>
          </p:txBody>
        </p:sp>
      </p:grpSp>
      <p:sp>
        <p:nvSpPr>
          <p:cNvPr id="103506" name="Rectangle 82"/>
          <p:cNvSpPr>
            <a:spLocks noChangeArrowheads="1"/>
          </p:cNvSpPr>
          <p:nvPr/>
        </p:nvSpPr>
        <p:spPr bwMode="auto">
          <a:xfrm>
            <a:off x="835025" y="1084263"/>
            <a:ext cx="7985125" cy="5570537"/>
          </a:xfrm>
          <a:prstGeom prst="rect">
            <a:avLst/>
          </a:prstGeom>
          <a:noFill/>
          <a:ln w="19050">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07" name="Rectangle 83"/>
          <p:cNvSpPr>
            <a:spLocks noChangeArrowheads="1"/>
          </p:cNvSpPr>
          <p:nvPr/>
        </p:nvSpPr>
        <p:spPr bwMode="auto">
          <a:xfrm>
            <a:off x="1728788" y="4038600"/>
            <a:ext cx="50800" cy="5334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08" name="Rectangle 84"/>
          <p:cNvSpPr>
            <a:spLocks noChangeArrowheads="1"/>
          </p:cNvSpPr>
          <p:nvPr/>
        </p:nvSpPr>
        <p:spPr bwMode="auto">
          <a:xfrm>
            <a:off x="1792288" y="4622800"/>
            <a:ext cx="50800" cy="10795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09" name="Rectangle 85"/>
          <p:cNvSpPr>
            <a:spLocks noChangeArrowheads="1"/>
          </p:cNvSpPr>
          <p:nvPr/>
        </p:nvSpPr>
        <p:spPr bwMode="auto">
          <a:xfrm>
            <a:off x="1881188" y="4572000"/>
            <a:ext cx="50800" cy="3810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0" name="Rectangle 86"/>
          <p:cNvSpPr>
            <a:spLocks noChangeArrowheads="1"/>
          </p:cNvSpPr>
          <p:nvPr/>
        </p:nvSpPr>
        <p:spPr bwMode="auto">
          <a:xfrm>
            <a:off x="2008188" y="5194300"/>
            <a:ext cx="50800" cy="762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1" name="Rectangle 87"/>
          <p:cNvSpPr>
            <a:spLocks noChangeArrowheads="1"/>
          </p:cNvSpPr>
          <p:nvPr/>
        </p:nvSpPr>
        <p:spPr bwMode="auto">
          <a:xfrm>
            <a:off x="3163888" y="3917950"/>
            <a:ext cx="50800" cy="27305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2" name="Rectangle 88"/>
          <p:cNvSpPr>
            <a:spLocks noChangeArrowheads="1"/>
          </p:cNvSpPr>
          <p:nvPr/>
        </p:nvSpPr>
        <p:spPr bwMode="auto">
          <a:xfrm>
            <a:off x="3086100" y="4076700"/>
            <a:ext cx="50800" cy="1905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3" name="Rectangle 89"/>
          <p:cNvSpPr>
            <a:spLocks noChangeArrowheads="1"/>
          </p:cNvSpPr>
          <p:nvPr/>
        </p:nvSpPr>
        <p:spPr bwMode="auto">
          <a:xfrm>
            <a:off x="2859088" y="4356100"/>
            <a:ext cx="50800" cy="381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4" name="Rectangle 90"/>
          <p:cNvSpPr>
            <a:spLocks noChangeArrowheads="1"/>
          </p:cNvSpPr>
          <p:nvPr/>
        </p:nvSpPr>
        <p:spPr bwMode="auto">
          <a:xfrm>
            <a:off x="2770188" y="4419600"/>
            <a:ext cx="50800" cy="381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5" name="Rectangle 91"/>
          <p:cNvSpPr>
            <a:spLocks noChangeArrowheads="1"/>
          </p:cNvSpPr>
          <p:nvPr/>
        </p:nvSpPr>
        <p:spPr bwMode="auto">
          <a:xfrm>
            <a:off x="2706688" y="4470400"/>
            <a:ext cx="50800" cy="508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6" name="Rectangle 92"/>
          <p:cNvSpPr>
            <a:spLocks noChangeArrowheads="1"/>
          </p:cNvSpPr>
          <p:nvPr/>
        </p:nvSpPr>
        <p:spPr bwMode="auto">
          <a:xfrm>
            <a:off x="2579688" y="4508500"/>
            <a:ext cx="50800" cy="5715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7" name="Rectangle 93"/>
          <p:cNvSpPr>
            <a:spLocks noChangeArrowheads="1"/>
          </p:cNvSpPr>
          <p:nvPr/>
        </p:nvSpPr>
        <p:spPr bwMode="auto">
          <a:xfrm>
            <a:off x="2528888" y="4559300"/>
            <a:ext cx="50800" cy="762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8" name="Rectangle 94"/>
          <p:cNvSpPr>
            <a:spLocks noChangeArrowheads="1"/>
          </p:cNvSpPr>
          <p:nvPr/>
        </p:nvSpPr>
        <p:spPr bwMode="auto">
          <a:xfrm>
            <a:off x="2338388" y="4508500"/>
            <a:ext cx="50800" cy="4318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19" name="Rectangle 95"/>
          <p:cNvSpPr>
            <a:spLocks noChangeArrowheads="1"/>
          </p:cNvSpPr>
          <p:nvPr/>
        </p:nvSpPr>
        <p:spPr bwMode="auto">
          <a:xfrm>
            <a:off x="2452688" y="4343400"/>
            <a:ext cx="50800" cy="33655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20" name="Rectangle 96"/>
          <p:cNvSpPr>
            <a:spLocks noChangeArrowheads="1"/>
          </p:cNvSpPr>
          <p:nvPr/>
        </p:nvSpPr>
        <p:spPr bwMode="auto">
          <a:xfrm>
            <a:off x="2312988" y="4978400"/>
            <a:ext cx="50800" cy="1143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21" name="Rectangle 97"/>
          <p:cNvSpPr>
            <a:spLocks noChangeArrowheads="1"/>
          </p:cNvSpPr>
          <p:nvPr/>
        </p:nvSpPr>
        <p:spPr bwMode="auto">
          <a:xfrm>
            <a:off x="2249488" y="5105400"/>
            <a:ext cx="50800" cy="76200"/>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522" name="Rectangle 98"/>
          <p:cNvSpPr>
            <a:spLocks noChangeArrowheads="1"/>
          </p:cNvSpPr>
          <p:nvPr/>
        </p:nvSpPr>
        <p:spPr bwMode="auto">
          <a:xfrm>
            <a:off x="2173288" y="5156200"/>
            <a:ext cx="50800" cy="88900"/>
          </a:xfrm>
          <a:prstGeom prst="rect">
            <a:avLst/>
          </a:prstGeom>
          <a:solidFill>
            <a:srgbClr val="FF0066"/>
          </a:solidFill>
          <a:ln w="12700">
            <a:solidFill>
              <a:schemeClr val="tx2"/>
            </a:solidFill>
            <a:miter lim="800000"/>
            <a:headEnd/>
            <a:tailEnd/>
          </a:ln>
        </p:spPr>
        <p:txBody>
          <a:bodyPr/>
          <a:lstStyle/>
          <a:p>
            <a:endParaRPr lang="ja-JP" altLang="en-US"/>
          </a:p>
        </p:txBody>
      </p:sp>
      <p:grpSp>
        <p:nvGrpSpPr>
          <p:cNvPr id="103523" name="Group 99"/>
          <p:cNvGrpSpPr>
            <a:grpSpLocks/>
          </p:cNvGrpSpPr>
          <p:nvPr/>
        </p:nvGrpSpPr>
        <p:grpSpPr bwMode="auto">
          <a:xfrm>
            <a:off x="3962400" y="4722813"/>
            <a:ext cx="431800" cy="230187"/>
            <a:chOff x="2696" y="1292"/>
            <a:chExt cx="272" cy="288"/>
          </a:xfrm>
        </p:grpSpPr>
        <p:sp>
          <p:nvSpPr>
            <p:cNvPr id="103524" name="Rectangle 100"/>
            <p:cNvSpPr>
              <a:spLocks noChangeArrowheads="1"/>
            </p:cNvSpPr>
            <p:nvPr/>
          </p:nvSpPr>
          <p:spPr bwMode="auto">
            <a:xfrm>
              <a:off x="2936" y="1404"/>
              <a:ext cx="32" cy="176"/>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25" name="Rectangle 101"/>
            <p:cNvSpPr>
              <a:spLocks noChangeArrowheads="1"/>
            </p:cNvSpPr>
            <p:nvPr/>
          </p:nvSpPr>
          <p:spPr bwMode="auto">
            <a:xfrm>
              <a:off x="2896" y="1388"/>
              <a:ext cx="32" cy="192"/>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26" name="Rectangle 102"/>
            <p:cNvSpPr>
              <a:spLocks noChangeArrowheads="1"/>
            </p:cNvSpPr>
            <p:nvPr/>
          </p:nvSpPr>
          <p:spPr bwMode="auto">
            <a:xfrm>
              <a:off x="2856" y="1484"/>
              <a:ext cx="32" cy="96"/>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27" name="Rectangle 103"/>
            <p:cNvSpPr>
              <a:spLocks noChangeArrowheads="1"/>
            </p:cNvSpPr>
            <p:nvPr/>
          </p:nvSpPr>
          <p:spPr bwMode="auto">
            <a:xfrm>
              <a:off x="2824" y="1292"/>
              <a:ext cx="32" cy="288"/>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28" name="Rectangle 104"/>
            <p:cNvSpPr>
              <a:spLocks noChangeArrowheads="1"/>
            </p:cNvSpPr>
            <p:nvPr/>
          </p:nvSpPr>
          <p:spPr bwMode="auto">
            <a:xfrm>
              <a:off x="2776" y="1484"/>
              <a:ext cx="32" cy="96"/>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29" name="Rectangle 105"/>
            <p:cNvSpPr>
              <a:spLocks noChangeArrowheads="1"/>
            </p:cNvSpPr>
            <p:nvPr/>
          </p:nvSpPr>
          <p:spPr bwMode="auto">
            <a:xfrm>
              <a:off x="2736" y="1452"/>
              <a:ext cx="32" cy="128"/>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30" name="Rectangle 106"/>
            <p:cNvSpPr>
              <a:spLocks noChangeArrowheads="1"/>
            </p:cNvSpPr>
            <p:nvPr/>
          </p:nvSpPr>
          <p:spPr bwMode="auto">
            <a:xfrm>
              <a:off x="2696" y="1484"/>
              <a:ext cx="32" cy="96"/>
            </a:xfrm>
            <a:prstGeom prst="rect">
              <a:avLst/>
            </a:prstGeom>
            <a:solidFill>
              <a:srgbClr val="FF0066"/>
            </a:solidFill>
            <a:ln w="12700">
              <a:solidFill>
                <a:schemeClr val="tx1"/>
              </a:solidFill>
              <a:miter lim="800000"/>
              <a:headEnd/>
              <a:tailEnd/>
            </a:ln>
          </p:spPr>
          <p:txBody>
            <a:bodyPr/>
            <a:lstStyle/>
            <a:p>
              <a:endParaRPr lang="ja-JP" altLang="en-US"/>
            </a:p>
          </p:txBody>
        </p:sp>
      </p:grpSp>
      <p:grpSp>
        <p:nvGrpSpPr>
          <p:cNvPr id="103531" name="Group 107"/>
          <p:cNvGrpSpPr>
            <a:grpSpLocks/>
          </p:cNvGrpSpPr>
          <p:nvPr/>
        </p:nvGrpSpPr>
        <p:grpSpPr bwMode="auto">
          <a:xfrm>
            <a:off x="4432300" y="3987800"/>
            <a:ext cx="228600" cy="1019175"/>
            <a:chOff x="2928" y="1140"/>
            <a:chExt cx="144" cy="1280"/>
          </a:xfrm>
        </p:grpSpPr>
        <p:sp>
          <p:nvSpPr>
            <p:cNvPr id="103532" name="Rectangle 108"/>
            <p:cNvSpPr>
              <a:spLocks noChangeArrowheads="1"/>
            </p:cNvSpPr>
            <p:nvPr/>
          </p:nvSpPr>
          <p:spPr bwMode="auto">
            <a:xfrm>
              <a:off x="2928" y="2324"/>
              <a:ext cx="32" cy="96"/>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33" name="Rectangle 109"/>
            <p:cNvSpPr>
              <a:spLocks noChangeArrowheads="1"/>
            </p:cNvSpPr>
            <p:nvPr/>
          </p:nvSpPr>
          <p:spPr bwMode="auto">
            <a:xfrm>
              <a:off x="3040" y="1988"/>
              <a:ext cx="32" cy="432"/>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34" name="Rectangle 110"/>
            <p:cNvSpPr>
              <a:spLocks noChangeArrowheads="1"/>
            </p:cNvSpPr>
            <p:nvPr/>
          </p:nvSpPr>
          <p:spPr bwMode="auto">
            <a:xfrm>
              <a:off x="3000" y="2108"/>
              <a:ext cx="32" cy="312"/>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535" name="Rectangle 111"/>
            <p:cNvSpPr>
              <a:spLocks noChangeArrowheads="1"/>
            </p:cNvSpPr>
            <p:nvPr/>
          </p:nvSpPr>
          <p:spPr bwMode="auto">
            <a:xfrm>
              <a:off x="2960" y="1140"/>
              <a:ext cx="32" cy="1280"/>
            </a:xfrm>
            <a:prstGeom prst="rect">
              <a:avLst/>
            </a:prstGeom>
            <a:solidFill>
              <a:srgbClr val="FF0066"/>
            </a:solidFill>
            <a:ln w="12700">
              <a:solidFill>
                <a:schemeClr val="tx1"/>
              </a:solidFill>
              <a:miter lim="800000"/>
              <a:headEnd/>
              <a:tailEnd/>
            </a:ln>
          </p:spPr>
          <p:txBody>
            <a:bodyPr/>
            <a:lstStyle/>
            <a:p>
              <a:endParaRPr lang="ja-JP" altLang="en-US"/>
            </a:p>
          </p:txBody>
        </p:sp>
      </p:grpSp>
      <p:grpSp>
        <p:nvGrpSpPr>
          <p:cNvPr id="103536" name="Group 112"/>
          <p:cNvGrpSpPr>
            <a:grpSpLocks/>
          </p:cNvGrpSpPr>
          <p:nvPr/>
        </p:nvGrpSpPr>
        <p:grpSpPr bwMode="auto">
          <a:xfrm>
            <a:off x="3576638" y="4883150"/>
            <a:ext cx="241300" cy="479425"/>
            <a:chOff x="2300" y="2812"/>
            <a:chExt cx="152" cy="600"/>
          </a:xfrm>
        </p:grpSpPr>
        <p:sp>
          <p:nvSpPr>
            <p:cNvPr id="103537" name="Rectangle 113"/>
            <p:cNvSpPr>
              <a:spLocks noChangeArrowheads="1"/>
            </p:cNvSpPr>
            <p:nvPr/>
          </p:nvSpPr>
          <p:spPr bwMode="auto">
            <a:xfrm>
              <a:off x="2300" y="2812"/>
              <a:ext cx="32" cy="600"/>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3538" name="Group 114"/>
            <p:cNvGrpSpPr>
              <a:grpSpLocks/>
            </p:cNvGrpSpPr>
            <p:nvPr/>
          </p:nvGrpSpPr>
          <p:grpSpPr bwMode="auto">
            <a:xfrm>
              <a:off x="2340" y="3300"/>
              <a:ext cx="112" cy="112"/>
              <a:chOff x="2620" y="3364"/>
              <a:chExt cx="112" cy="112"/>
            </a:xfrm>
          </p:grpSpPr>
          <p:sp>
            <p:nvSpPr>
              <p:cNvPr id="103539" name="Rectangle 115"/>
              <p:cNvSpPr>
                <a:spLocks noChangeArrowheads="1"/>
              </p:cNvSpPr>
              <p:nvPr/>
            </p:nvSpPr>
            <p:spPr bwMode="auto">
              <a:xfrm>
                <a:off x="2660" y="3404"/>
                <a:ext cx="32" cy="7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40" name="Rectangle 116"/>
              <p:cNvSpPr>
                <a:spLocks noChangeArrowheads="1"/>
              </p:cNvSpPr>
              <p:nvPr/>
            </p:nvSpPr>
            <p:spPr bwMode="auto">
              <a:xfrm>
                <a:off x="2620" y="3404"/>
                <a:ext cx="32" cy="7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41" name="Rectangle 117"/>
              <p:cNvSpPr>
                <a:spLocks noChangeArrowheads="1"/>
              </p:cNvSpPr>
              <p:nvPr/>
            </p:nvSpPr>
            <p:spPr bwMode="auto">
              <a:xfrm>
                <a:off x="2700" y="3364"/>
                <a:ext cx="32" cy="112"/>
              </a:xfrm>
              <a:prstGeom prst="rect">
                <a:avLst/>
              </a:prstGeom>
              <a:solidFill>
                <a:srgbClr val="FF0066"/>
              </a:solidFill>
              <a:ln w="12700">
                <a:solidFill>
                  <a:srgbClr val="000000"/>
                </a:solidFill>
                <a:miter lim="800000"/>
                <a:headEnd/>
                <a:tailEnd/>
              </a:ln>
            </p:spPr>
            <p:txBody>
              <a:bodyPr/>
              <a:lstStyle/>
              <a:p>
                <a:endParaRPr lang="ja-JP" altLang="en-US"/>
              </a:p>
            </p:txBody>
          </p:sp>
        </p:grpSp>
      </p:grpSp>
      <p:sp>
        <p:nvSpPr>
          <p:cNvPr id="103542" name="Rectangle 118"/>
          <p:cNvSpPr>
            <a:spLocks noChangeArrowheads="1"/>
          </p:cNvSpPr>
          <p:nvPr/>
        </p:nvSpPr>
        <p:spPr bwMode="auto">
          <a:xfrm>
            <a:off x="4681538" y="5403850"/>
            <a:ext cx="50800" cy="952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43" name="Rectangle 119"/>
          <p:cNvSpPr>
            <a:spLocks noChangeArrowheads="1"/>
          </p:cNvSpPr>
          <p:nvPr/>
        </p:nvSpPr>
        <p:spPr bwMode="auto">
          <a:xfrm>
            <a:off x="4719638" y="4991100"/>
            <a:ext cx="50800" cy="38100"/>
          </a:xfrm>
          <a:prstGeom prst="rect">
            <a:avLst/>
          </a:prstGeom>
          <a:solidFill>
            <a:srgbClr val="FF0000"/>
          </a:solidFill>
          <a:ln w="12700">
            <a:solidFill>
              <a:srgbClr val="000000"/>
            </a:solidFill>
            <a:miter lim="800000"/>
            <a:headEnd/>
            <a:tailEnd/>
          </a:ln>
        </p:spPr>
        <p:txBody>
          <a:bodyPr/>
          <a:lstStyle/>
          <a:p>
            <a:endParaRPr lang="ja-JP" altLang="en-US"/>
          </a:p>
        </p:txBody>
      </p:sp>
      <p:sp>
        <p:nvSpPr>
          <p:cNvPr id="103544" name="Rectangle 120"/>
          <p:cNvSpPr>
            <a:spLocks noChangeArrowheads="1"/>
          </p:cNvSpPr>
          <p:nvPr/>
        </p:nvSpPr>
        <p:spPr bwMode="auto">
          <a:xfrm>
            <a:off x="4787900" y="5029200"/>
            <a:ext cx="50800" cy="63500"/>
          </a:xfrm>
          <a:prstGeom prst="rect">
            <a:avLst/>
          </a:prstGeom>
          <a:solidFill>
            <a:srgbClr val="FF0000"/>
          </a:solidFill>
          <a:ln w="12700">
            <a:solidFill>
              <a:srgbClr val="000000"/>
            </a:solidFill>
            <a:miter lim="800000"/>
            <a:headEnd/>
            <a:tailEnd/>
          </a:ln>
        </p:spPr>
        <p:txBody>
          <a:bodyPr/>
          <a:lstStyle/>
          <a:p>
            <a:endParaRPr lang="ja-JP" altLang="en-US"/>
          </a:p>
        </p:txBody>
      </p:sp>
      <p:sp>
        <p:nvSpPr>
          <p:cNvPr id="103545" name="Rectangle 121"/>
          <p:cNvSpPr>
            <a:spLocks noChangeArrowheads="1"/>
          </p:cNvSpPr>
          <p:nvPr/>
        </p:nvSpPr>
        <p:spPr bwMode="auto">
          <a:xfrm>
            <a:off x="4427538" y="5391150"/>
            <a:ext cx="50800" cy="635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46" name="Rectangle 122"/>
          <p:cNvSpPr>
            <a:spLocks noChangeArrowheads="1"/>
          </p:cNvSpPr>
          <p:nvPr/>
        </p:nvSpPr>
        <p:spPr bwMode="auto">
          <a:xfrm>
            <a:off x="4757738" y="5467350"/>
            <a:ext cx="50800" cy="571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47" name="Rectangle 123"/>
          <p:cNvSpPr>
            <a:spLocks noChangeArrowheads="1"/>
          </p:cNvSpPr>
          <p:nvPr/>
        </p:nvSpPr>
        <p:spPr bwMode="auto">
          <a:xfrm>
            <a:off x="4783138" y="5772150"/>
            <a:ext cx="50800" cy="101600"/>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3548" name="Group 124"/>
          <p:cNvGrpSpPr>
            <a:grpSpLocks/>
          </p:cNvGrpSpPr>
          <p:nvPr/>
        </p:nvGrpSpPr>
        <p:grpSpPr bwMode="auto">
          <a:xfrm>
            <a:off x="4478338" y="5721350"/>
            <a:ext cx="241300" cy="46038"/>
            <a:chOff x="2020" y="3716"/>
            <a:chExt cx="152" cy="56"/>
          </a:xfrm>
        </p:grpSpPr>
        <p:sp>
          <p:nvSpPr>
            <p:cNvPr id="103549" name="Rectangle 125"/>
            <p:cNvSpPr>
              <a:spLocks noChangeArrowheads="1"/>
            </p:cNvSpPr>
            <p:nvPr/>
          </p:nvSpPr>
          <p:spPr bwMode="auto">
            <a:xfrm>
              <a:off x="2060" y="3740"/>
              <a:ext cx="32" cy="3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0" name="Rectangle 126"/>
            <p:cNvSpPr>
              <a:spLocks noChangeArrowheads="1"/>
            </p:cNvSpPr>
            <p:nvPr/>
          </p:nvSpPr>
          <p:spPr bwMode="auto">
            <a:xfrm>
              <a:off x="2100" y="3732"/>
              <a:ext cx="32" cy="4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1" name="Rectangle 127"/>
            <p:cNvSpPr>
              <a:spLocks noChangeArrowheads="1"/>
            </p:cNvSpPr>
            <p:nvPr/>
          </p:nvSpPr>
          <p:spPr bwMode="auto">
            <a:xfrm>
              <a:off x="2140" y="3716"/>
              <a:ext cx="32" cy="5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2" name="Rectangle 128"/>
            <p:cNvSpPr>
              <a:spLocks noChangeArrowheads="1"/>
            </p:cNvSpPr>
            <p:nvPr/>
          </p:nvSpPr>
          <p:spPr bwMode="auto">
            <a:xfrm>
              <a:off x="2020" y="3716"/>
              <a:ext cx="32" cy="56"/>
            </a:xfrm>
            <a:prstGeom prst="rect">
              <a:avLst/>
            </a:prstGeom>
            <a:solidFill>
              <a:srgbClr val="FF0066"/>
            </a:solidFill>
            <a:ln w="12700">
              <a:solidFill>
                <a:srgbClr val="000000"/>
              </a:solidFill>
              <a:miter lim="800000"/>
              <a:headEnd/>
              <a:tailEnd/>
            </a:ln>
          </p:spPr>
          <p:txBody>
            <a:bodyPr/>
            <a:lstStyle/>
            <a:p>
              <a:endParaRPr lang="ja-JP" altLang="en-US"/>
            </a:p>
          </p:txBody>
        </p:sp>
      </p:grpSp>
      <p:sp>
        <p:nvSpPr>
          <p:cNvPr id="103553" name="Rectangle 129"/>
          <p:cNvSpPr>
            <a:spLocks noChangeArrowheads="1"/>
          </p:cNvSpPr>
          <p:nvPr/>
        </p:nvSpPr>
        <p:spPr bwMode="auto">
          <a:xfrm>
            <a:off x="4846638" y="5683250"/>
            <a:ext cx="50800" cy="2032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4" name="Rectangle 130"/>
          <p:cNvSpPr>
            <a:spLocks noChangeArrowheads="1"/>
          </p:cNvSpPr>
          <p:nvPr/>
        </p:nvSpPr>
        <p:spPr bwMode="auto">
          <a:xfrm>
            <a:off x="6546850" y="6173788"/>
            <a:ext cx="50800" cy="14287"/>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5" name="Rectangle 131"/>
          <p:cNvSpPr>
            <a:spLocks noChangeArrowheads="1"/>
          </p:cNvSpPr>
          <p:nvPr/>
        </p:nvSpPr>
        <p:spPr bwMode="auto">
          <a:xfrm>
            <a:off x="5170488" y="6540500"/>
            <a:ext cx="50800" cy="127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6" name="Rectangle 132"/>
          <p:cNvSpPr>
            <a:spLocks noChangeArrowheads="1"/>
          </p:cNvSpPr>
          <p:nvPr/>
        </p:nvSpPr>
        <p:spPr bwMode="auto">
          <a:xfrm>
            <a:off x="5106988" y="6438900"/>
            <a:ext cx="50800" cy="317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7" name="Rectangle 133"/>
          <p:cNvSpPr>
            <a:spLocks noChangeArrowheads="1"/>
          </p:cNvSpPr>
          <p:nvPr/>
        </p:nvSpPr>
        <p:spPr bwMode="auto">
          <a:xfrm>
            <a:off x="5170488" y="6426200"/>
            <a:ext cx="50800" cy="190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8" name="Rectangle 134"/>
          <p:cNvSpPr>
            <a:spLocks noChangeArrowheads="1"/>
          </p:cNvSpPr>
          <p:nvPr/>
        </p:nvSpPr>
        <p:spPr bwMode="auto">
          <a:xfrm>
            <a:off x="5233988" y="6413500"/>
            <a:ext cx="50800" cy="190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59" name="Rectangle 135"/>
          <p:cNvSpPr>
            <a:spLocks noChangeArrowheads="1"/>
          </p:cNvSpPr>
          <p:nvPr/>
        </p:nvSpPr>
        <p:spPr bwMode="auto">
          <a:xfrm>
            <a:off x="5043488" y="6400800"/>
            <a:ext cx="50800" cy="317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0" name="Rectangle 136"/>
          <p:cNvSpPr>
            <a:spLocks noChangeArrowheads="1"/>
          </p:cNvSpPr>
          <p:nvPr/>
        </p:nvSpPr>
        <p:spPr bwMode="auto">
          <a:xfrm>
            <a:off x="5411788" y="6400800"/>
            <a:ext cx="50800" cy="571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1" name="Rectangle 137"/>
          <p:cNvSpPr>
            <a:spLocks noChangeArrowheads="1"/>
          </p:cNvSpPr>
          <p:nvPr/>
        </p:nvSpPr>
        <p:spPr bwMode="auto">
          <a:xfrm>
            <a:off x="5821363" y="6437313"/>
            <a:ext cx="50800" cy="317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2" name="Rectangle 138"/>
          <p:cNvSpPr>
            <a:spLocks noChangeArrowheads="1"/>
          </p:cNvSpPr>
          <p:nvPr/>
        </p:nvSpPr>
        <p:spPr bwMode="auto">
          <a:xfrm>
            <a:off x="6024563" y="5354638"/>
            <a:ext cx="50800" cy="14287"/>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3" name="Rectangle 139"/>
          <p:cNvSpPr>
            <a:spLocks noChangeArrowheads="1"/>
          </p:cNvSpPr>
          <p:nvPr/>
        </p:nvSpPr>
        <p:spPr bwMode="auto">
          <a:xfrm>
            <a:off x="6113463" y="5253038"/>
            <a:ext cx="50800" cy="22225"/>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4" name="Rectangle 140"/>
          <p:cNvSpPr>
            <a:spLocks noChangeArrowheads="1"/>
          </p:cNvSpPr>
          <p:nvPr/>
        </p:nvSpPr>
        <p:spPr bwMode="auto">
          <a:xfrm>
            <a:off x="5240338" y="4857750"/>
            <a:ext cx="50800" cy="114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5" name="Rectangle 141"/>
          <p:cNvSpPr>
            <a:spLocks noChangeArrowheads="1"/>
          </p:cNvSpPr>
          <p:nvPr/>
        </p:nvSpPr>
        <p:spPr bwMode="auto">
          <a:xfrm>
            <a:off x="5316538" y="4705350"/>
            <a:ext cx="50800" cy="952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6" name="Rectangle 142"/>
          <p:cNvSpPr>
            <a:spLocks noChangeArrowheads="1"/>
          </p:cNvSpPr>
          <p:nvPr/>
        </p:nvSpPr>
        <p:spPr bwMode="auto">
          <a:xfrm>
            <a:off x="4910138" y="3803650"/>
            <a:ext cx="50800" cy="3429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7" name="Rectangle 143"/>
          <p:cNvSpPr>
            <a:spLocks noChangeArrowheads="1"/>
          </p:cNvSpPr>
          <p:nvPr/>
        </p:nvSpPr>
        <p:spPr bwMode="auto">
          <a:xfrm>
            <a:off x="5037138" y="4025900"/>
            <a:ext cx="50800" cy="1206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8" name="Rectangle 144"/>
          <p:cNvSpPr>
            <a:spLocks noChangeArrowheads="1"/>
          </p:cNvSpPr>
          <p:nvPr/>
        </p:nvSpPr>
        <p:spPr bwMode="auto">
          <a:xfrm>
            <a:off x="5100638" y="3898900"/>
            <a:ext cx="50800" cy="2476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69" name="Rectangle 145"/>
          <p:cNvSpPr>
            <a:spLocks noChangeArrowheads="1"/>
          </p:cNvSpPr>
          <p:nvPr/>
        </p:nvSpPr>
        <p:spPr bwMode="auto">
          <a:xfrm>
            <a:off x="5100638" y="4413250"/>
            <a:ext cx="50800" cy="1206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0" name="Rectangle 146"/>
          <p:cNvSpPr>
            <a:spLocks noChangeArrowheads="1"/>
          </p:cNvSpPr>
          <p:nvPr/>
        </p:nvSpPr>
        <p:spPr bwMode="auto">
          <a:xfrm>
            <a:off x="4973638" y="3416300"/>
            <a:ext cx="50800" cy="7302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1" name="Rectangle 147"/>
          <p:cNvSpPr>
            <a:spLocks noChangeArrowheads="1"/>
          </p:cNvSpPr>
          <p:nvPr/>
        </p:nvSpPr>
        <p:spPr bwMode="auto">
          <a:xfrm>
            <a:off x="4846638" y="3975100"/>
            <a:ext cx="50800" cy="3048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2" name="Rectangle 148"/>
          <p:cNvSpPr>
            <a:spLocks noChangeArrowheads="1"/>
          </p:cNvSpPr>
          <p:nvPr/>
        </p:nvSpPr>
        <p:spPr bwMode="auto">
          <a:xfrm>
            <a:off x="6815138" y="4508500"/>
            <a:ext cx="50800" cy="317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3" name="Rectangle 149"/>
          <p:cNvSpPr>
            <a:spLocks noChangeArrowheads="1"/>
          </p:cNvSpPr>
          <p:nvPr/>
        </p:nvSpPr>
        <p:spPr bwMode="auto">
          <a:xfrm>
            <a:off x="6738938" y="4660900"/>
            <a:ext cx="50800" cy="317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4" name="Rectangle 150"/>
          <p:cNvSpPr>
            <a:spLocks noChangeArrowheads="1"/>
          </p:cNvSpPr>
          <p:nvPr/>
        </p:nvSpPr>
        <p:spPr bwMode="auto">
          <a:xfrm>
            <a:off x="6865938" y="4686300"/>
            <a:ext cx="50800" cy="31750"/>
          </a:xfrm>
          <a:prstGeom prst="rect">
            <a:avLst/>
          </a:prstGeom>
          <a:solidFill>
            <a:srgbClr val="FF0066"/>
          </a:solidFill>
          <a:ln w="12700">
            <a:solidFill>
              <a:srgbClr val="000000"/>
            </a:solidFill>
            <a:miter lim="800000"/>
            <a:headEnd/>
            <a:tailEnd/>
          </a:ln>
        </p:spPr>
        <p:txBody>
          <a:bodyPr/>
          <a:lstStyle/>
          <a:p>
            <a:endParaRPr lang="ja-JP" altLang="en-US"/>
          </a:p>
        </p:txBody>
      </p:sp>
      <p:grpSp>
        <p:nvGrpSpPr>
          <p:cNvPr id="103575" name="Group 151"/>
          <p:cNvGrpSpPr>
            <a:grpSpLocks/>
          </p:cNvGrpSpPr>
          <p:nvPr/>
        </p:nvGrpSpPr>
        <p:grpSpPr bwMode="auto">
          <a:xfrm>
            <a:off x="6288088" y="4381500"/>
            <a:ext cx="228600" cy="46038"/>
            <a:chOff x="3528" y="2576"/>
            <a:chExt cx="144" cy="56"/>
          </a:xfrm>
        </p:grpSpPr>
        <p:sp>
          <p:nvSpPr>
            <p:cNvPr id="103576" name="Rectangle 152"/>
            <p:cNvSpPr>
              <a:spLocks noChangeArrowheads="1"/>
            </p:cNvSpPr>
            <p:nvPr/>
          </p:nvSpPr>
          <p:spPr bwMode="auto">
            <a:xfrm>
              <a:off x="3528" y="2576"/>
              <a:ext cx="32" cy="5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7" name="Rectangle 153"/>
            <p:cNvSpPr>
              <a:spLocks noChangeArrowheads="1"/>
            </p:cNvSpPr>
            <p:nvPr/>
          </p:nvSpPr>
          <p:spPr bwMode="auto">
            <a:xfrm>
              <a:off x="3608" y="2592"/>
              <a:ext cx="32" cy="4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8" name="Rectangle 154"/>
            <p:cNvSpPr>
              <a:spLocks noChangeArrowheads="1"/>
            </p:cNvSpPr>
            <p:nvPr/>
          </p:nvSpPr>
          <p:spPr bwMode="auto">
            <a:xfrm>
              <a:off x="3648" y="2576"/>
              <a:ext cx="24" cy="5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579" name="Rectangle 155"/>
            <p:cNvSpPr>
              <a:spLocks noChangeArrowheads="1"/>
            </p:cNvSpPr>
            <p:nvPr/>
          </p:nvSpPr>
          <p:spPr bwMode="auto">
            <a:xfrm>
              <a:off x="3568" y="2592"/>
              <a:ext cx="32" cy="40"/>
            </a:xfrm>
            <a:prstGeom prst="rect">
              <a:avLst/>
            </a:prstGeom>
            <a:solidFill>
              <a:srgbClr val="FF0066"/>
            </a:solidFill>
            <a:ln w="12700">
              <a:solidFill>
                <a:srgbClr val="000000"/>
              </a:solidFill>
              <a:miter lim="800000"/>
              <a:headEnd/>
              <a:tailEnd/>
            </a:ln>
          </p:spPr>
          <p:txBody>
            <a:bodyPr/>
            <a:lstStyle/>
            <a:p>
              <a:endParaRPr lang="ja-JP" altLang="en-US"/>
            </a:p>
          </p:txBody>
        </p:sp>
      </p:grpSp>
      <p:grpSp>
        <p:nvGrpSpPr>
          <p:cNvPr id="103580" name="Group 156"/>
          <p:cNvGrpSpPr>
            <a:grpSpLocks/>
          </p:cNvGrpSpPr>
          <p:nvPr/>
        </p:nvGrpSpPr>
        <p:grpSpPr bwMode="auto">
          <a:xfrm>
            <a:off x="1019175" y="1255713"/>
            <a:ext cx="927100" cy="355600"/>
            <a:chOff x="594" y="791"/>
            <a:chExt cx="584" cy="224"/>
          </a:xfrm>
        </p:grpSpPr>
        <p:sp>
          <p:nvSpPr>
            <p:cNvPr id="103581" name="AutoShape 157"/>
            <p:cNvSpPr>
              <a:spLocks noChangeArrowheads="1"/>
            </p:cNvSpPr>
            <p:nvPr/>
          </p:nvSpPr>
          <p:spPr bwMode="auto">
            <a:xfrm>
              <a:off x="610" y="791"/>
              <a:ext cx="568" cy="224"/>
            </a:xfrm>
            <a:prstGeom prst="roundRect">
              <a:avLst>
                <a:gd name="adj" fmla="val 32144"/>
              </a:avLst>
            </a:prstGeom>
            <a:solidFill>
              <a:srgbClr val="000000"/>
            </a:solidFill>
            <a:ln w="12700">
              <a:solidFill>
                <a:srgbClr val="000000"/>
              </a:solidFill>
              <a:round/>
              <a:headEnd/>
              <a:tailEnd/>
            </a:ln>
          </p:spPr>
          <p:txBody>
            <a:bodyPr/>
            <a:lstStyle/>
            <a:p>
              <a:endParaRPr lang="ja-JP" altLang="en-US"/>
            </a:p>
          </p:txBody>
        </p:sp>
        <p:sp>
          <p:nvSpPr>
            <p:cNvPr id="103582" name="AutoShape 158"/>
            <p:cNvSpPr>
              <a:spLocks noChangeArrowheads="1"/>
            </p:cNvSpPr>
            <p:nvPr/>
          </p:nvSpPr>
          <p:spPr bwMode="auto">
            <a:xfrm>
              <a:off x="594" y="791"/>
              <a:ext cx="568" cy="224"/>
            </a:xfrm>
            <a:prstGeom prst="roundRect">
              <a:avLst>
                <a:gd name="adj" fmla="val 32144"/>
              </a:avLst>
            </a:prstGeom>
            <a:solidFill>
              <a:srgbClr val="FFFFFF"/>
            </a:solidFill>
            <a:ln w="12700">
              <a:solidFill>
                <a:srgbClr val="000000"/>
              </a:solidFill>
              <a:round/>
              <a:headEnd/>
              <a:tailEnd/>
            </a:ln>
          </p:spPr>
          <p:txBody>
            <a:bodyPr/>
            <a:lstStyle/>
            <a:p>
              <a:endParaRPr lang="ja-JP" altLang="en-US"/>
            </a:p>
          </p:txBody>
        </p:sp>
        <p:sp>
          <p:nvSpPr>
            <p:cNvPr id="103583" name="Rectangle 159"/>
            <p:cNvSpPr>
              <a:spLocks noChangeArrowheads="1"/>
            </p:cNvSpPr>
            <p:nvPr/>
          </p:nvSpPr>
          <p:spPr bwMode="auto">
            <a:xfrm>
              <a:off x="685" y="817"/>
              <a:ext cx="3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ja-JP" sz="1800" b="1">
                  <a:solidFill>
                    <a:srgbClr val="000000"/>
                  </a:solidFill>
                  <a:latin typeface="Helvetica" pitchFamily="1" charset="0"/>
                </a:rPr>
                <a:t>DDTs</a:t>
              </a:r>
              <a:endParaRPr lang="ja-JP" altLang="ja-JP" sz="1800">
                <a:latin typeface="Helvetica" pitchFamily="1" charset="0"/>
              </a:endParaRPr>
            </a:p>
          </p:txBody>
        </p:sp>
      </p:grpSp>
      <p:sp>
        <p:nvSpPr>
          <p:cNvPr id="103584" name="Line 160"/>
          <p:cNvSpPr>
            <a:spLocks noChangeShapeType="1"/>
          </p:cNvSpPr>
          <p:nvPr/>
        </p:nvSpPr>
        <p:spPr bwMode="auto">
          <a:xfrm>
            <a:off x="5573713" y="3976688"/>
            <a:ext cx="2498725" cy="2365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85" name="Oval 161"/>
          <p:cNvSpPr>
            <a:spLocks noChangeArrowheads="1"/>
          </p:cNvSpPr>
          <p:nvPr/>
        </p:nvSpPr>
        <p:spPr bwMode="auto">
          <a:xfrm>
            <a:off x="5521325" y="3932238"/>
            <a:ext cx="114300" cy="114300"/>
          </a:xfrm>
          <a:prstGeom prst="ellipse">
            <a:avLst/>
          </a:prstGeom>
          <a:solidFill>
            <a:srgbClr val="FF0066"/>
          </a:solidFill>
          <a:ln w="12700">
            <a:solidFill>
              <a:srgbClr val="0000CC"/>
            </a:solidFill>
            <a:round/>
            <a:headEnd/>
            <a:tailEnd/>
          </a:ln>
        </p:spPr>
        <p:txBody>
          <a:bodyPr/>
          <a:lstStyle/>
          <a:p>
            <a:endParaRPr lang="ja-JP" altLang="en-US"/>
          </a:p>
        </p:txBody>
      </p:sp>
      <p:sp>
        <p:nvSpPr>
          <p:cNvPr id="103586" name="Text Box 162"/>
          <p:cNvSpPr txBox="1">
            <a:spLocks noChangeArrowheads="1"/>
          </p:cNvSpPr>
          <p:nvPr/>
        </p:nvSpPr>
        <p:spPr bwMode="auto">
          <a:xfrm>
            <a:off x="7827963" y="541338"/>
            <a:ext cx="563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1,000</a:t>
            </a:r>
          </a:p>
        </p:txBody>
      </p:sp>
      <p:sp>
        <p:nvSpPr>
          <p:cNvPr id="103587" name="Line 163"/>
          <p:cNvSpPr>
            <a:spLocks noChangeShapeType="1"/>
          </p:cNvSpPr>
          <p:nvPr/>
        </p:nvSpPr>
        <p:spPr bwMode="auto">
          <a:xfrm>
            <a:off x="4927600" y="5029200"/>
            <a:ext cx="1460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88" name="Line 164"/>
          <p:cNvSpPr>
            <a:spLocks noChangeShapeType="1"/>
          </p:cNvSpPr>
          <p:nvPr/>
        </p:nvSpPr>
        <p:spPr bwMode="auto">
          <a:xfrm flipH="1">
            <a:off x="3581400" y="5384800"/>
            <a:ext cx="8001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589" name="Rectangle 165"/>
          <p:cNvSpPr>
            <a:spLocks noChangeArrowheads="1"/>
          </p:cNvSpPr>
          <p:nvPr/>
        </p:nvSpPr>
        <p:spPr bwMode="auto">
          <a:xfrm>
            <a:off x="1946275" y="3970338"/>
            <a:ext cx="357188"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India</a:t>
            </a:r>
            <a:endParaRPr kumimoji="0" lang="en-US" altLang="ja-JP">
              <a:solidFill>
                <a:srgbClr val="0000CC"/>
              </a:solidFill>
              <a:latin typeface="Helvetica" pitchFamily="1" charset="0"/>
            </a:endParaRPr>
          </a:p>
        </p:txBody>
      </p:sp>
      <p:sp>
        <p:nvSpPr>
          <p:cNvPr id="103590" name="Rectangle 166"/>
          <p:cNvSpPr>
            <a:spLocks noChangeArrowheads="1"/>
          </p:cNvSpPr>
          <p:nvPr/>
        </p:nvSpPr>
        <p:spPr bwMode="auto">
          <a:xfrm>
            <a:off x="7281863" y="2238375"/>
            <a:ext cx="439737" cy="182563"/>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Japan</a:t>
            </a:r>
            <a:endParaRPr kumimoji="0" lang="en-US" altLang="ja-JP">
              <a:solidFill>
                <a:srgbClr val="0000CC"/>
              </a:solidFill>
              <a:latin typeface="Helvetica" pitchFamily="1" charset="0"/>
            </a:endParaRPr>
          </a:p>
        </p:txBody>
      </p:sp>
      <p:sp>
        <p:nvSpPr>
          <p:cNvPr id="103591" name="Rectangle 167"/>
          <p:cNvSpPr>
            <a:spLocks noChangeArrowheads="1"/>
          </p:cNvSpPr>
          <p:nvPr/>
        </p:nvSpPr>
        <p:spPr bwMode="auto">
          <a:xfrm>
            <a:off x="6697663" y="4827588"/>
            <a:ext cx="815975"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Philippines</a:t>
            </a:r>
            <a:endParaRPr kumimoji="0" lang="en-US" altLang="ja-JP" sz="1200">
              <a:solidFill>
                <a:srgbClr val="0000CC"/>
              </a:solidFill>
              <a:latin typeface="Helvetica" pitchFamily="1" charset="0"/>
            </a:endParaRPr>
          </a:p>
        </p:txBody>
      </p:sp>
      <p:sp>
        <p:nvSpPr>
          <p:cNvPr id="103592" name="Rectangle 168"/>
          <p:cNvSpPr>
            <a:spLocks noChangeArrowheads="1"/>
          </p:cNvSpPr>
          <p:nvPr/>
        </p:nvSpPr>
        <p:spPr bwMode="auto">
          <a:xfrm>
            <a:off x="7853363" y="4306888"/>
            <a:ext cx="823912"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Hong Kong</a:t>
            </a:r>
            <a:endParaRPr kumimoji="0" lang="en-US" altLang="ja-JP">
              <a:solidFill>
                <a:srgbClr val="0000CC"/>
              </a:solidFill>
              <a:latin typeface="Helvetica" pitchFamily="1" charset="0"/>
            </a:endParaRPr>
          </a:p>
        </p:txBody>
      </p:sp>
      <p:sp>
        <p:nvSpPr>
          <p:cNvPr id="103593" name="Rectangle 169"/>
          <p:cNvSpPr>
            <a:spLocks noChangeArrowheads="1"/>
          </p:cNvSpPr>
          <p:nvPr/>
        </p:nvSpPr>
        <p:spPr bwMode="auto">
          <a:xfrm>
            <a:off x="4343400" y="5526088"/>
            <a:ext cx="633413"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Malaysia</a:t>
            </a:r>
            <a:endParaRPr kumimoji="0" lang="en-US" altLang="ja-JP">
              <a:solidFill>
                <a:srgbClr val="0000CC"/>
              </a:solidFill>
              <a:latin typeface="Helvetica" pitchFamily="1" charset="0"/>
            </a:endParaRPr>
          </a:p>
        </p:txBody>
      </p:sp>
      <p:sp>
        <p:nvSpPr>
          <p:cNvPr id="103594" name="Rectangle 170"/>
          <p:cNvSpPr>
            <a:spLocks noChangeArrowheads="1"/>
          </p:cNvSpPr>
          <p:nvPr/>
        </p:nvSpPr>
        <p:spPr bwMode="auto">
          <a:xfrm>
            <a:off x="5441950" y="4613275"/>
            <a:ext cx="592138" cy="182563"/>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Vietnam</a:t>
            </a:r>
            <a:endParaRPr kumimoji="0" lang="en-US" altLang="ja-JP">
              <a:solidFill>
                <a:srgbClr val="0000CC"/>
              </a:solidFill>
              <a:latin typeface="Helvetica" pitchFamily="1" charset="0"/>
            </a:endParaRPr>
          </a:p>
        </p:txBody>
      </p:sp>
      <p:sp>
        <p:nvSpPr>
          <p:cNvPr id="103595" name="Rectangle 171"/>
          <p:cNvSpPr>
            <a:spLocks noChangeArrowheads="1"/>
          </p:cNvSpPr>
          <p:nvPr/>
        </p:nvSpPr>
        <p:spPr bwMode="auto">
          <a:xfrm>
            <a:off x="3522663" y="3168650"/>
            <a:ext cx="423862" cy="182563"/>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China</a:t>
            </a:r>
            <a:endParaRPr kumimoji="0" lang="en-US" altLang="ja-JP">
              <a:solidFill>
                <a:srgbClr val="0000CC"/>
              </a:solidFill>
              <a:latin typeface="Helvetica" pitchFamily="1" charset="0"/>
            </a:endParaRPr>
          </a:p>
        </p:txBody>
      </p:sp>
      <p:sp>
        <p:nvSpPr>
          <p:cNvPr id="103596" name="Rectangle 172"/>
          <p:cNvSpPr>
            <a:spLocks noChangeArrowheads="1"/>
          </p:cNvSpPr>
          <p:nvPr/>
        </p:nvSpPr>
        <p:spPr bwMode="auto">
          <a:xfrm>
            <a:off x="3803650" y="4146550"/>
            <a:ext cx="574675" cy="16827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100" b="1">
                <a:solidFill>
                  <a:srgbClr val="0000CC"/>
                </a:solidFill>
                <a:latin typeface="Helvetica" pitchFamily="1" charset="0"/>
              </a:rPr>
              <a:t>Thailand</a:t>
            </a:r>
            <a:endParaRPr kumimoji="0" lang="en-US" altLang="ja-JP">
              <a:solidFill>
                <a:srgbClr val="0000CC"/>
              </a:solidFill>
              <a:latin typeface="Helvetica" pitchFamily="1" charset="0"/>
            </a:endParaRPr>
          </a:p>
        </p:txBody>
      </p:sp>
      <p:sp>
        <p:nvSpPr>
          <p:cNvPr id="103597" name="Rectangle 173"/>
          <p:cNvSpPr>
            <a:spLocks noChangeArrowheads="1"/>
          </p:cNvSpPr>
          <p:nvPr/>
        </p:nvSpPr>
        <p:spPr bwMode="auto">
          <a:xfrm>
            <a:off x="5586413" y="6122988"/>
            <a:ext cx="712787"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Indonesia</a:t>
            </a:r>
            <a:endParaRPr kumimoji="0" lang="en-US" altLang="ja-JP" sz="1200">
              <a:solidFill>
                <a:srgbClr val="0000CC"/>
              </a:solidFill>
              <a:latin typeface="Helvetica" pitchFamily="1" charset="0"/>
            </a:endParaRPr>
          </a:p>
        </p:txBody>
      </p:sp>
      <p:sp>
        <p:nvSpPr>
          <p:cNvPr id="103598" name="Rectangle 174"/>
          <p:cNvSpPr>
            <a:spLocks noChangeArrowheads="1"/>
          </p:cNvSpPr>
          <p:nvPr/>
        </p:nvSpPr>
        <p:spPr bwMode="auto">
          <a:xfrm>
            <a:off x="5730875" y="4870450"/>
            <a:ext cx="676275" cy="168275"/>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100" b="1">
                <a:solidFill>
                  <a:srgbClr val="0000FF"/>
                </a:solidFill>
                <a:latin typeface="Helvetica" pitchFamily="1" charset="0"/>
              </a:rPr>
              <a:t>Cambodia</a:t>
            </a:r>
            <a:endParaRPr kumimoji="0" lang="en-US" altLang="ja-JP">
              <a:solidFill>
                <a:srgbClr val="0000FF"/>
              </a:solidFill>
              <a:latin typeface="Helvetica" pitchFamily="1" charset="0"/>
            </a:endParaRPr>
          </a:p>
        </p:txBody>
      </p:sp>
      <p:sp>
        <p:nvSpPr>
          <p:cNvPr id="103599" name="Line 175"/>
          <p:cNvSpPr>
            <a:spLocks noChangeShapeType="1"/>
          </p:cNvSpPr>
          <p:nvPr/>
        </p:nvSpPr>
        <p:spPr bwMode="auto">
          <a:xfrm flipV="1">
            <a:off x="5221288" y="3873500"/>
            <a:ext cx="509587" cy="2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00" name="Line 176"/>
          <p:cNvSpPr>
            <a:spLocks noChangeShapeType="1"/>
          </p:cNvSpPr>
          <p:nvPr/>
        </p:nvSpPr>
        <p:spPr bwMode="auto">
          <a:xfrm>
            <a:off x="5341938" y="3759200"/>
            <a:ext cx="4826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01" name="Line 177"/>
          <p:cNvSpPr>
            <a:spLocks noChangeShapeType="1"/>
          </p:cNvSpPr>
          <p:nvPr/>
        </p:nvSpPr>
        <p:spPr bwMode="auto">
          <a:xfrm>
            <a:off x="5480050" y="3663950"/>
            <a:ext cx="360363" cy="146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02" name="Line 178"/>
          <p:cNvSpPr>
            <a:spLocks noChangeShapeType="1"/>
          </p:cNvSpPr>
          <p:nvPr/>
        </p:nvSpPr>
        <p:spPr bwMode="auto">
          <a:xfrm>
            <a:off x="5722938" y="3663950"/>
            <a:ext cx="180975" cy="133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03" name="Rectangle 179"/>
          <p:cNvSpPr>
            <a:spLocks noChangeArrowheads="1"/>
          </p:cNvSpPr>
          <p:nvPr/>
        </p:nvSpPr>
        <p:spPr bwMode="auto">
          <a:xfrm>
            <a:off x="6337300" y="2306638"/>
            <a:ext cx="430213"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Korea</a:t>
            </a:r>
            <a:endParaRPr kumimoji="0" lang="en-US" altLang="ja-JP">
              <a:solidFill>
                <a:srgbClr val="0000CC"/>
              </a:solidFill>
              <a:latin typeface="Helvetica" pitchFamily="1" charset="0"/>
            </a:endParaRPr>
          </a:p>
        </p:txBody>
      </p:sp>
      <p:sp>
        <p:nvSpPr>
          <p:cNvPr id="103604" name="Line 180"/>
          <p:cNvSpPr>
            <a:spLocks noChangeShapeType="1"/>
          </p:cNvSpPr>
          <p:nvPr/>
        </p:nvSpPr>
        <p:spPr bwMode="auto">
          <a:xfrm>
            <a:off x="6411913" y="2578100"/>
            <a:ext cx="146050" cy="3286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05" name="Line 181"/>
          <p:cNvSpPr>
            <a:spLocks noChangeShapeType="1"/>
          </p:cNvSpPr>
          <p:nvPr/>
        </p:nvSpPr>
        <p:spPr bwMode="auto">
          <a:xfrm>
            <a:off x="6561138" y="2906713"/>
            <a:ext cx="82550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06" name="Oval 182"/>
          <p:cNvSpPr>
            <a:spLocks noChangeArrowheads="1"/>
          </p:cNvSpPr>
          <p:nvPr/>
        </p:nvSpPr>
        <p:spPr bwMode="auto">
          <a:xfrm>
            <a:off x="6346825" y="2497138"/>
            <a:ext cx="114300" cy="114300"/>
          </a:xfrm>
          <a:prstGeom prst="ellipse">
            <a:avLst/>
          </a:prstGeom>
          <a:solidFill>
            <a:srgbClr val="FF0066"/>
          </a:solidFill>
          <a:ln w="12700">
            <a:solidFill>
              <a:srgbClr val="0000CC"/>
            </a:solidFill>
            <a:round/>
            <a:headEnd/>
            <a:tailEnd/>
          </a:ln>
        </p:spPr>
        <p:txBody>
          <a:bodyPr/>
          <a:lstStyle/>
          <a:p>
            <a:endParaRPr lang="ja-JP" altLang="en-US"/>
          </a:p>
        </p:txBody>
      </p:sp>
      <p:sp>
        <p:nvSpPr>
          <p:cNvPr id="103607" name="Line 183"/>
          <p:cNvSpPr>
            <a:spLocks noChangeShapeType="1"/>
          </p:cNvSpPr>
          <p:nvPr/>
        </p:nvSpPr>
        <p:spPr bwMode="auto">
          <a:xfrm flipH="1" flipV="1">
            <a:off x="1738313" y="2730500"/>
            <a:ext cx="127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608" name="Line 184"/>
          <p:cNvSpPr>
            <a:spLocks noChangeShapeType="1"/>
          </p:cNvSpPr>
          <p:nvPr/>
        </p:nvSpPr>
        <p:spPr bwMode="auto">
          <a:xfrm flipH="1" flipV="1">
            <a:off x="1738313" y="2730500"/>
            <a:ext cx="1270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03609" name="Group 185"/>
          <p:cNvGrpSpPr>
            <a:grpSpLocks/>
          </p:cNvGrpSpPr>
          <p:nvPr/>
        </p:nvGrpSpPr>
        <p:grpSpPr bwMode="auto">
          <a:xfrm>
            <a:off x="7259638" y="1525588"/>
            <a:ext cx="546100" cy="698500"/>
            <a:chOff x="4599" y="1284"/>
            <a:chExt cx="344" cy="440"/>
          </a:xfrm>
        </p:grpSpPr>
        <p:sp>
          <p:nvSpPr>
            <p:cNvPr id="103610" name="Rectangle 186"/>
            <p:cNvSpPr>
              <a:spLocks noChangeArrowheads="1"/>
            </p:cNvSpPr>
            <p:nvPr/>
          </p:nvSpPr>
          <p:spPr bwMode="auto">
            <a:xfrm>
              <a:off x="4599" y="1668"/>
              <a:ext cx="32" cy="5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1" name="Rectangle 187"/>
            <p:cNvSpPr>
              <a:spLocks noChangeArrowheads="1"/>
            </p:cNvSpPr>
            <p:nvPr/>
          </p:nvSpPr>
          <p:spPr bwMode="auto">
            <a:xfrm>
              <a:off x="4639" y="1284"/>
              <a:ext cx="40" cy="44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2" name="Rectangle 188"/>
            <p:cNvSpPr>
              <a:spLocks noChangeArrowheads="1"/>
            </p:cNvSpPr>
            <p:nvPr/>
          </p:nvSpPr>
          <p:spPr bwMode="auto">
            <a:xfrm>
              <a:off x="4687" y="1672"/>
              <a:ext cx="32" cy="5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3" name="Rectangle 189"/>
            <p:cNvSpPr>
              <a:spLocks noChangeArrowheads="1"/>
            </p:cNvSpPr>
            <p:nvPr/>
          </p:nvSpPr>
          <p:spPr bwMode="auto">
            <a:xfrm>
              <a:off x="4727" y="1688"/>
              <a:ext cx="40" cy="3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4" name="Rectangle 190"/>
            <p:cNvSpPr>
              <a:spLocks noChangeArrowheads="1"/>
            </p:cNvSpPr>
            <p:nvPr/>
          </p:nvSpPr>
          <p:spPr bwMode="auto">
            <a:xfrm>
              <a:off x="4775" y="1708"/>
              <a:ext cx="32" cy="1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5" name="Rectangle 191"/>
            <p:cNvSpPr>
              <a:spLocks noChangeArrowheads="1"/>
            </p:cNvSpPr>
            <p:nvPr/>
          </p:nvSpPr>
          <p:spPr bwMode="auto">
            <a:xfrm>
              <a:off x="4815" y="1628"/>
              <a:ext cx="40" cy="9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6" name="Rectangle 192"/>
            <p:cNvSpPr>
              <a:spLocks noChangeArrowheads="1"/>
            </p:cNvSpPr>
            <p:nvPr/>
          </p:nvSpPr>
          <p:spPr bwMode="auto">
            <a:xfrm>
              <a:off x="4863" y="1696"/>
              <a:ext cx="32" cy="28"/>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17" name="Rectangle 193"/>
            <p:cNvSpPr>
              <a:spLocks noChangeArrowheads="1"/>
            </p:cNvSpPr>
            <p:nvPr/>
          </p:nvSpPr>
          <p:spPr bwMode="auto">
            <a:xfrm>
              <a:off x="4903" y="1456"/>
              <a:ext cx="40" cy="268"/>
            </a:xfrm>
            <a:prstGeom prst="rect">
              <a:avLst/>
            </a:prstGeom>
            <a:solidFill>
              <a:srgbClr val="FF0066"/>
            </a:solidFill>
            <a:ln w="12700">
              <a:solidFill>
                <a:srgbClr val="000000"/>
              </a:solidFill>
              <a:miter lim="800000"/>
              <a:headEnd/>
              <a:tailEnd/>
            </a:ln>
          </p:spPr>
          <p:txBody>
            <a:bodyPr/>
            <a:lstStyle/>
            <a:p>
              <a:endParaRPr lang="ja-JP" altLang="en-US"/>
            </a:p>
          </p:txBody>
        </p:sp>
      </p:grpSp>
      <p:pic>
        <p:nvPicPr>
          <p:cNvPr id="103618" name="Picture 194"/>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8713" y="5759450"/>
            <a:ext cx="635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19" name="Rectangle 195"/>
          <p:cNvSpPr>
            <a:spLocks noChangeArrowheads="1"/>
          </p:cNvSpPr>
          <p:nvPr/>
        </p:nvSpPr>
        <p:spPr bwMode="auto">
          <a:xfrm>
            <a:off x="4646613" y="5872163"/>
            <a:ext cx="746125" cy="182562"/>
          </a:xfrm>
          <a:prstGeom prst="rect">
            <a:avLst/>
          </a:prstGeom>
          <a:noFill/>
          <a:ln>
            <a:noFill/>
          </a:ln>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CC"/>
                </a:solidFill>
                <a:latin typeface="Helvetica" pitchFamily="1" charset="0"/>
              </a:rPr>
              <a:t>Singapore</a:t>
            </a:r>
            <a:endParaRPr kumimoji="0" lang="en-US" altLang="ja-JP" sz="1200">
              <a:solidFill>
                <a:srgbClr val="0000CC"/>
              </a:solidFill>
              <a:latin typeface="Helvetica" pitchFamily="1" charset="0"/>
            </a:endParaRPr>
          </a:p>
        </p:txBody>
      </p:sp>
      <p:sp>
        <p:nvSpPr>
          <p:cNvPr id="103620" name="Rectangle 196"/>
          <p:cNvSpPr>
            <a:spLocks noChangeArrowheads="1"/>
          </p:cNvSpPr>
          <p:nvPr/>
        </p:nvSpPr>
        <p:spPr bwMode="auto">
          <a:xfrm>
            <a:off x="4232275" y="5099050"/>
            <a:ext cx="50800" cy="76200"/>
          </a:xfrm>
          <a:prstGeom prst="rect">
            <a:avLst/>
          </a:prstGeom>
          <a:solidFill>
            <a:srgbClr val="FF0066"/>
          </a:solidFill>
          <a:ln w="12700">
            <a:solidFill>
              <a:schemeClr val="tx1"/>
            </a:solidFill>
            <a:miter lim="800000"/>
            <a:headEnd/>
            <a:tailEnd/>
          </a:ln>
        </p:spPr>
        <p:txBody>
          <a:bodyPr/>
          <a:lstStyle/>
          <a:p>
            <a:endParaRPr lang="ja-JP" altLang="en-US"/>
          </a:p>
        </p:txBody>
      </p:sp>
      <p:sp>
        <p:nvSpPr>
          <p:cNvPr id="103621" name="Rectangle 197"/>
          <p:cNvSpPr>
            <a:spLocks noChangeArrowheads="1"/>
          </p:cNvSpPr>
          <p:nvPr/>
        </p:nvSpPr>
        <p:spPr bwMode="auto">
          <a:xfrm>
            <a:off x="4352925" y="5073650"/>
            <a:ext cx="50800" cy="13335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22" name="Rectangle 198"/>
          <p:cNvSpPr>
            <a:spLocks noChangeArrowheads="1"/>
          </p:cNvSpPr>
          <p:nvPr/>
        </p:nvSpPr>
        <p:spPr bwMode="auto">
          <a:xfrm>
            <a:off x="4416425" y="5175250"/>
            <a:ext cx="50800" cy="38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23" name="Rectangle 199"/>
          <p:cNvSpPr>
            <a:spLocks noChangeArrowheads="1"/>
          </p:cNvSpPr>
          <p:nvPr/>
        </p:nvSpPr>
        <p:spPr bwMode="auto">
          <a:xfrm>
            <a:off x="4081463" y="5557838"/>
            <a:ext cx="50800" cy="381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24" name="Line 200"/>
          <p:cNvSpPr>
            <a:spLocks noChangeShapeType="1"/>
          </p:cNvSpPr>
          <p:nvPr/>
        </p:nvSpPr>
        <p:spPr bwMode="auto">
          <a:xfrm>
            <a:off x="7137400" y="2244725"/>
            <a:ext cx="703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25" name="Oval 201"/>
          <p:cNvSpPr>
            <a:spLocks noChangeArrowheads="1"/>
          </p:cNvSpPr>
          <p:nvPr/>
        </p:nvSpPr>
        <p:spPr bwMode="auto">
          <a:xfrm>
            <a:off x="7108825" y="2179638"/>
            <a:ext cx="114300" cy="114300"/>
          </a:xfrm>
          <a:prstGeom prst="ellipse">
            <a:avLst/>
          </a:prstGeom>
          <a:solidFill>
            <a:srgbClr val="FF0066"/>
          </a:solidFill>
          <a:ln w="12700">
            <a:solidFill>
              <a:srgbClr val="0000CC"/>
            </a:solidFill>
            <a:round/>
            <a:headEnd/>
            <a:tailEnd/>
          </a:ln>
        </p:spPr>
        <p:txBody>
          <a:bodyPr/>
          <a:lstStyle/>
          <a:p>
            <a:endParaRPr lang="ja-JP" altLang="en-US"/>
          </a:p>
        </p:txBody>
      </p:sp>
      <p:sp>
        <p:nvSpPr>
          <p:cNvPr id="103626" name="Line 202"/>
          <p:cNvSpPr>
            <a:spLocks noChangeShapeType="1"/>
          </p:cNvSpPr>
          <p:nvPr/>
        </p:nvSpPr>
        <p:spPr bwMode="auto">
          <a:xfrm>
            <a:off x="6364288" y="1751013"/>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27" name="Rectangle 203"/>
          <p:cNvSpPr>
            <a:spLocks noChangeArrowheads="1"/>
          </p:cNvSpPr>
          <p:nvPr/>
        </p:nvSpPr>
        <p:spPr bwMode="auto">
          <a:xfrm>
            <a:off x="6583363" y="1244600"/>
            <a:ext cx="61912" cy="4826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28" name="Rectangle 204"/>
          <p:cNvSpPr>
            <a:spLocks noChangeArrowheads="1"/>
          </p:cNvSpPr>
          <p:nvPr/>
        </p:nvSpPr>
        <p:spPr bwMode="auto">
          <a:xfrm>
            <a:off x="6656388" y="1344613"/>
            <a:ext cx="61912" cy="382587"/>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29" name="Oval 205"/>
          <p:cNvSpPr>
            <a:spLocks noChangeArrowheads="1"/>
          </p:cNvSpPr>
          <p:nvPr/>
        </p:nvSpPr>
        <p:spPr bwMode="auto">
          <a:xfrm>
            <a:off x="6321425" y="1687513"/>
            <a:ext cx="114300" cy="114300"/>
          </a:xfrm>
          <a:prstGeom prst="ellipse">
            <a:avLst/>
          </a:prstGeom>
          <a:solidFill>
            <a:srgbClr val="FF0066"/>
          </a:solidFill>
          <a:ln w="12700">
            <a:solidFill>
              <a:srgbClr val="0000CC"/>
            </a:solidFill>
            <a:round/>
            <a:headEnd/>
            <a:tailEnd/>
          </a:ln>
        </p:spPr>
        <p:txBody>
          <a:bodyPr/>
          <a:lstStyle/>
          <a:p>
            <a:endParaRPr lang="ja-JP" altLang="en-US"/>
          </a:p>
        </p:txBody>
      </p:sp>
      <p:grpSp>
        <p:nvGrpSpPr>
          <p:cNvPr id="103630" name="Group 206"/>
          <p:cNvGrpSpPr>
            <a:grpSpLocks/>
          </p:cNvGrpSpPr>
          <p:nvPr/>
        </p:nvGrpSpPr>
        <p:grpSpPr bwMode="auto">
          <a:xfrm>
            <a:off x="6669088" y="2617788"/>
            <a:ext cx="679450" cy="260350"/>
            <a:chOff x="4177" y="1940"/>
            <a:chExt cx="428" cy="164"/>
          </a:xfrm>
        </p:grpSpPr>
        <p:sp>
          <p:nvSpPr>
            <p:cNvPr id="103631" name="Rectangle 207"/>
            <p:cNvSpPr>
              <a:spLocks noChangeArrowheads="1"/>
            </p:cNvSpPr>
            <p:nvPr/>
          </p:nvSpPr>
          <p:spPr bwMode="auto">
            <a:xfrm>
              <a:off x="4177" y="2088"/>
              <a:ext cx="40" cy="1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2" name="Rectangle 208"/>
            <p:cNvSpPr>
              <a:spLocks noChangeArrowheads="1"/>
            </p:cNvSpPr>
            <p:nvPr/>
          </p:nvSpPr>
          <p:spPr bwMode="auto">
            <a:xfrm>
              <a:off x="4228" y="2092"/>
              <a:ext cx="32" cy="1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3" name="Rectangle 209"/>
            <p:cNvSpPr>
              <a:spLocks noChangeArrowheads="1"/>
            </p:cNvSpPr>
            <p:nvPr/>
          </p:nvSpPr>
          <p:spPr bwMode="auto">
            <a:xfrm>
              <a:off x="4271" y="1940"/>
              <a:ext cx="40" cy="164"/>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4" name="Rectangle 210"/>
            <p:cNvSpPr>
              <a:spLocks noChangeArrowheads="1"/>
            </p:cNvSpPr>
            <p:nvPr/>
          </p:nvSpPr>
          <p:spPr bwMode="auto">
            <a:xfrm>
              <a:off x="4354" y="2028"/>
              <a:ext cx="36" cy="7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5" name="Rectangle 211"/>
            <p:cNvSpPr>
              <a:spLocks noChangeArrowheads="1"/>
            </p:cNvSpPr>
            <p:nvPr/>
          </p:nvSpPr>
          <p:spPr bwMode="auto">
            <a:xfrm>
              <a:off x="4402" y="1964"/>
              <a:ext cx="32" cy="14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6" name="Rectangle 212"/>
            <p:cNvSpPr>
              <a:spLocks noChangeArrowheads="1"/>
            </p:cNvSpPr>
            <p:nvPr/>
          </p:nvSpPr>
          <p:spPr bwMode="auto">
            <a:xfrm>
              <a:off x="4437" y="2016"/>
              <a:ext cx="40" cy="88"/>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7" name="Rectangle 213"/>
            <p:cNvSpPr>
              <a:spLocks noChangeArrowheads="1"/>
            </p:cNvSpPr>
            <p:nvPr/>
          </p:nvSpPr>
          <p:spPr bwMode="auto">
            <a:xfrm>
              <a:off x="4480" y="2076"/>
              <a:ext cx="32" cy="28"/>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8" name="Rectangle 214"/>
            <p:cNvSpPr>
              <a:spLocks noChangeArrowheads="1"/>
            </p:cNvSpPr>
            <p:nvPr/>
          </p:nvSpPr>
          <p:spPr bwMode="auto">
            <a:xfrm>
              <a:off x="4520" y="2052"/>
              <a:ext cx="40" cy="5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39" name="Rectangle 215"/>
            <p:cNvSpPr>
              <a:spLocks noChangeArrowheads="1"/>
            </p:cNvSpPr>
            <p:nvPr/>
          </p:nvSpPr>
          <p:spPr bwMode="auto">
            <a:xfrm>
              <a:off x="4573" y="2064"/>
              <a:ext cx="32" cy="4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40" name="Rectangle 216"/>
            <p:cNvSpPr>
              <a:spLocks noChangeArrowheads="1"/>
            </p:cNvSpPr>
            <p:nvPr/>
          </p:nvSpPr>
          <p:spPr bwMode="auto">
            <a:xfrm>
              <a:off x="4314" y="1956"/>
              <a:ext cx="32" cy="148"/>
            </a:xfrm>
            <a:prstGeom prst="rect">
              <a:avLst/>
            </a:prstGeom>
            <a:solidFill>
              <a:srgbClr val="FF0066"/>
            </a:solidFill>
            <a:ln w="12700">
              <a:solidFill>
                <a:srgbClr val="000000"/>
              </a:solidFill>
              <a:miter lim="800000"/>
              <a:headEnd/>
              <a:tailEnd/>
            </a:ln>
          </p:spPr>
          <p:txBody>
            <a:bodyPr/>
            <a:lstStyle/>
            <a:p>
              <a:endParaRPr lang="ja-JP" altLang="en-US"/>
            </a:p>
          </p:txBody>
        </p:sp>
      </p:grpSp>
      <p:sp>
        <p:nvSpPr>
          <p:cNvPr id="103641" name="Line 217"/>
          <p:cNvSpPr>
            <a:spLocks noChangeShapeType="1"/>
          </p:cNvSpPr>
          <p:nvPr/>
        </p:nvSpPr>
        <p:spPr bwMode="auto">
          <a:xfrm>
            <a:off x="8018463" y="421322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42" name="Rectangle 218"/>
          <p:cNvSpPr>
            <a:spLocks noChangeArrowheads="1"/>
          </p:cNvSpPr>
          <p:nvPr/>
        </p:nvSpPr>
        <p:spPr bwMode="auto">
          <a:xfrm>
            <a:off x="5329238" y="1492250"/>
            <a:ext cx="50800" cy="2273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43" name="Line 219"/>
          <p:cNvSpPr>
            <a:spLocks noChangeShapeType="1"/>
          </p:cNvSpPr>
          <p:nvPr/>
        </p:nvSpPr>
        <p:spPr bwMode="auto">
          <a:xfrm>
            <a:off x="4795838" y="4572000"/>
            <a:ext cx="425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03644" name="Picture 2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2238" y="2435225"/>
            <a:ext cx="311150"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45" name="Rectangle 221"/>
          <p:cNvSpPr>
            <a:spLocks noChangeArrowheads="1"/>
          </p:cNvSpPr>
          <p:nvPr/>
        </p:nvSpPr>
        <p:spPr bwMode="auto">
          <a:xfrm>
            <a:off x="5195888" y="1168400"/>
            <a:ext cx="50800" cy="2743200"/>
          </a:xfrm>
          <a:prstGeom prst="rect">
            <a:avLst/>
          </a:prstGeom>
          <a:solidFill>
            <a:srgbClr val="FF0066"/>
          </a:solidFill>
          <a:ln w="12700">
            <a:solidFill>
              <a:srgbClr val="000000"/>
            </a:solidFill>
            <a:miter lim="800000"/>
            <a:headEnd/>
            <a:tailEnd/>
          </a:ln>
        </p:spPr>
        <p:txBody>
          <a:bodyPr/>
          <a:lstStyle/>
          <a:p>
            <a:endParaRPr lang="ja-JP" altLang="en-US"/>
          </a:p>
        </p:txBody>
      </p:sp>
      <p:pic>
        <p:nvPicPr>
          <p:cNvPr id="103646" name="Picture 2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3488" y="2190750"/>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47" name="Picture 2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9613" y="1857375"/>
            <a:ext cx="762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48" name="Rectangle 224"/>
          <p:cNvSpPr>
            <a:spLocks noChangeArrowheads="1"/>
          </p:cNvSpPr>
          <p:nvPr/>
        </p:nvSpPr>
        <p:spPr bwMode="auto">
          <a:xfrm>
            <a:off x="5583238" y="1416050"/>
            <a:ext cx="50800" cy="2273300"/>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49" name="Line 225"/>
          <p:cNvSpPr>
            <a:spLocks noChangeShapeType="1"/>
          </p:cNvSpPr>
          <p:nvPr/>
        </p:nvSpPr>
        <p:spPr bwMode="auto">
          <a:xfrm flipH="1" flipV="1">
            <a:off x="5634038" y="3663950"/>
            <a:ext cx="180975" cy="133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03650" name="Picture 2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938" y="2079625"/>
            <a:ext cx="31115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51" name="Picture 2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7538" y="1563688"/>
            <a:ext cx="635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52" name="Picture 22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96225" y="1169988"/>
            <a:ext cx="635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53" name="Line 229"/>
          <p:cNvSpPr>
            <a:spLocks noChangeShapeType="1"/>
          </p:cNvSpPr>
          <p:nvPr/>
        </p:nvSpPr>
        <p:spPr bwMode="auto">
          <a:xfrm>
            <a:off x="6148388" y="3197225"/>
            <a:ext cx="1747837" cy="879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03654" name="Picture 23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1213" y="1516063"/>
            <a:ext cx="762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55" name="Picture 2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9613" y="1674813"/>
            <a:ext cx="328612" cy="1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56" name="Text Box 232"/>
          <p:cNvSpPr txBox="1">
            <a:spLocks noChangeArrowheads="1"/>
          </p:cNvSpPr>
          <p:nvPr/>
        </p:nvSpPr>
        <p:spPr bwMode="auto">
          <a:xfrm>
            <a:off x="5684838" y="1287463"/>
            <a:ext cx="436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150</a:t>
            </a:r>
          </a:p>
        </p:txBody>
      </p:sp>
      <p:sp>
        <p:nvSpPr>
          <p:cNvPr id="103657" name="Rectangle 233"/>
          <p:cNvSpPr>
            <a:spLocks noChangeArrowheads="1"/>
          </p:cNvSpPr>
          <p:nvPr/>
        </p:nvSpPr>
        <p:spPr bwMode="auto">
          <a:xfrm>
            <a:off x="828675" y="1057275"/>
            <a:ext cx="7967663" cy="5591175"/>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658" name="Rectangle 234"/>
          <p:cNvSpPr>
            <a:spLocks noChangeArrowheads="1"/>
          </p:cNvSpPr>
          <p:nvPr/>
        </p:nvSpPr>
        <p:spPr bwMode="auto">
          <a:xfrm flipH="1">
            <a:off x="4708525" y="1054100"/>
            <a:ext cx="74613" cy="3517900"/>
          </a:xfrm>
          <a:prstGeom prst="rect">
            <a:avLst/>
          </a:prstGeom>
          <a:solidFill>
            <a:srgbClr val="FF0066"/>
          </a:solidFill>
          <a:ln w="12700">
            <a:solidFill>
              <a:srgbClr val="000000"/>
            </a:solidFill>
            <a:miter lim="800000"/>
            <a:headEnd/>
            <a:tailEnd/>
          </a:ln>
        </p:spPr>
        <p:txBody>
          <a:bodyPr/>
          <a:lstStyle/>
          <a:p>
            <a:endParaRPr lang="ja-JP" altLang="en-US"/>
          </a:p>
        </p:txBody>
      </p:sp>
      <p:pic>
        <p:nvPicPr>
          <p:cNvPr id="103659" name="Picture 2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5813" y="1501775"/>
            <a:ext cx="2794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60" name="Rectangle 236"/>
          <p:cNvSpPr>
            <a:spLocks noChangeArrowheads="1"/>
          </p:cNvSpPr>
          <p:nvPr/>
        </p:nvSpPr>
        <p:spPr bwMode="auto">
          <a:xfrm>
            <a:off x="5441950" y="923925"/>
            <a:ext cx="50800" cy="2743200"/>
          </a:xfrm>
          <a:prstGeom prst="rect">
            <a:avLst/>
          </a:prstGeom>
          <a:solidFill>
            <a:srgbClr val="FF0066"/>
          </a:solidFill>
          <a:ln w="12700">
            <a:solidFill>
              <a:srgbClr val="000000"/>
            </a:solidFill>
            <a:miter lim="800000"/>
            <a:headEnd/>
            <a:tailEnd/>
          </a:ln>
        </p:spPr>
        <p:txBody>
          <a:bodyPr/>
          <a:lstStyle/>
          <a:p>
            <a:endParaRPr lang="ja-JP" altLang="en-US"/>
          </a:p>
        </p:txBody>
      </p:sp>
      <p:pic>
        <p:nvPicPr>
          <p:cNvPr id="103661" name="Picture 2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913" y="841375"/>
            <a:ext cx="635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62" name="Picture 2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3313" y="1057275"/>
            <a:ext cx="635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63" name="Picture 2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0763" y="1370013"/>
            <a:ext cx="284162"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664" name="Group 240"/>
          <p:cNvGrpSpPr>
            <a:grpSpLocks/>
          </p:cNvGrpSpPr>
          <p:nvPr/>
        </p:nvGrpSpPr>
        <p:grpSpPr bwMode="auto">
          <a:xfrm>
            <a:off x="8104188" y="781050"/>
            <a:ext cx="603250" cy="3390900"/>
            <a:chOff x="4953" y="505"/>
            <a:chExt cx="380" cy="2136"/>
          </a:xfrm>
        </p:grpSpPr>
        <p:sp>
          <p:nvSpPr>
            <p:cNvPr id="103665" name="Rectangle 241"/>
            <p:cNvSpPr>
              <a:spLocks noChangeArrowheads="1"/>
            </p:cNvSpPr>
            <p:nvPr/>
          </p:nvSpPr>
          <p:spPr bwMode="auto">
            <a:xfrm>
              <a:off x="5269" y="2397"/>
              <a:ext cx="32" cy="244"/>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66" name="Rectangle 242"/>
            <p:cNvSpPr>
              <a:spLocks noChangeArrowheads="1"/>
            </p:cNvSpPr>
            <p:nvPr/>
          </p:nvSpPr>
          <p:spPr bwMode="auto">
            <a:xfrm>
              <a:off x="5109" y="2289"/>
              <a:ext cx="32" cy="35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67" name="Rectangle 243"/>
            <p:cNvSpPr>
              <a:spLocks noChangeArrowheads="1"/>
            </p:cNvSpPr>
            <p:nvPr/>
          </p:nvSpPr>
          <p:spPr bwMode="auto">
            <a:xfrm>
              <a:off x="5189" y="2477"/>
              <a:ext cx="32" cy="164"/>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68" name="Rectangle 244"/>
            <p:cNvSpPr>
              <a:spLocks noChangeArrowheads="1"/>
            </p:cNvSpPr>
            <p:nvPr/>
          </p:nvSpPr>
          <p:spPr bwMode="auto">
            <a:xfrm>
              <a:off x="5301" y="2445"/>
              <a:ext cx="32" cy="19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69" name="Rectangle 245"/>
            <p:cNvSpPr>
              <a:spLocks noChangeArrowheads="1"/>
            </p:cNvSpPr>
            <p:nvPr/>
          </p:nvSpPr>
          <p:spPr bwMode="auto">
            <a:xfrm>
              <a:off x="4989" y="2329"/>
              <a:ext cx="32" cy="31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70" name="Rectangle 246"/>
            <p:cNvSpPr>
              <a:spLocks noChangeArrowheads="1"/>
            </p:cNvSpPr>
            <p:nvPr/>
          </p:nvSpPr>
          <p:spPr bwMode="auto">
            <a:xfrm>
              <a:off x="5149" y="2313"/>
              <a:ext cx="32" cy="328"/>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71" name="Rectangle 247"/>
            <p:cNvSpPr>
              <a:spLocks noChangeArrowheads="1"/>
            </p:cNvSpPr>
            <p:nvPr/>
          </p:nvSpPr>
          <p:spPr bwMode="auto">
            <a:xfrm>
              <a:off x="5029" y="1965"/>
              <a:ext cx="32" cy="67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72" name="Rectangle 248"/>
            <p:cNvSpPr>
              <a:spLocks noChangeArrowheads="1"/>
            </p:cNvSpPr>
            <p:nvPr/>
          </p:nvSpPr>
          <p:spPr bwMode="auto">
            <a:xfrm>
              <a:off x="5069" y="1789"/>
              <a:ext cx="32" cy="852"/>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73" name="Rectangle 249"/>
            <p:cNvSpPr>
              <a:spLocks noChangeArrowheads="1"/>
            </p:cNvSpPr>
            <p:nvPr/>
          </p:nvSpPr>
          <p:spPr bwMode="auto">
            <a:xfrm>
              <a:off x="5229" y="1925"/>
              <a:ext cx="32" cy="716"/>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674" name="Rectangle 250"/>
            <p:cNvSpPr>
              <a:spLocks noChangeArrowheads="1"/>
            </p:cNvSpPr>
            <p:nvPr/>
          </p:nvSpPr>
          <p:spPr bwMode="auto">
            <a:xfrm>
              <a:off x="4953" y="505"/>
              <a:ext cx="32" cy="2136"/>
            </a:xfrm>
            <a:prstGeom prst="rect">
              <a:avLst/>
            </a:prstGeom>
            <a:solidFill>
              <a:srgbClr val="FF0066"/>
            </a:solidFill>
            <a:ln w="12700">
              <a:solidFill>
                <a:srgbClr val="000000"/>
              </a:solidFill>
              <a:miter lim="800000"/>
              <a:headEnd/>
              <a:tailEnd/>
            </a:ln>
          </p:spPr>
          <p:txBody>
            <a:bodyPr/>
            <a:lstStyle/>
            <a:p>
              <a:endParaRPr lang="ja-JP" altLang="en-US"/>
            </a:p>
          </p:txBody>
        </p:sp>
      </p:grpSp>
      <p:pic>
        <p:nvPicPr>
          <p:cNvPr id="103675" name="Picture 2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6075" y="873125"/>
            <a:ext cx="3048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676" name="Group 252"/>
          <p:cNvGrpSpPr>
            <a:grpSpLocks/>
          </p:cNvGrpSpPr>
          <p:nvPr/>
        </p:nvGrpSpPr>
        <p:grpSpPr bwMode="auto">
          <a:xfrm>
            <a:off x="279400" y="1885950"/>
            <a:ext cx="2112963" cy="1290638"/>
            <a:chOff x="120" y="1172"/>
            <a:chExt cx="1331" cy="813"/>
          </a:xfrm>
        </p:grpSpPr>
        <p:grpSp>
          <p:nvGrpSpPr>
            <p:cNvPr id="103677" name="Group 253"/>
            <p:cNvGrpSpPr>
              <a:grpSpLocks/>
            </p:cNvGrpSpPr>
            <p:nvPr/>
          </p:nvGrpSpPr>
          <p:grpSpPr bwMode="auto">
            <a:xfrm>
              <a:off x="120" y="1172"/>
              <a:ext cx="1331" cy="813"/>
              <a:chOff x="264" y="1070"/>
              <a:chExt cx="1331" cy="813"/>
            </a:xfrm>
          </p:grpSpPr>
          <p:pic>
            <p:nvPicPr>
              <p:cNvPr id="103678" name="Picture 25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4" y="1070"/>
                <a:ext cx="1331" cy="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79" name="Rectangle 255"/>
              <p:cNvSpPr>
                <a:spLocks noChangeArrowheads="1"/>
              </p:cNvSpPr>
              <p:nvPr/>
            </p:nvSpPr>
            <p:spPr bwMode="auto">
              <a:xfrm>
                <a:off x="272" y="1072"/>
                <a:ext cx="1312" cy="808"/>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3680" name="Text Box 256"/>
            <p:cNvSpPr txBox="1">
              <a:spLocks noChangeArrowheads="1"/>
            </p:cNvSpPr>
            <p:nvPr/>
          </p:nvSpPr>
          <p:spPr bwMode="auto">
            <a:xfrm>
              <a:off x="754" y="1668"/>
              <a:ext cx="64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altLang="ja-JP" sz="1400" b="1">
                  <a:solidFill>
                    <a:schemeClr val="bg1"/>
                  </a:solidFill>
                  <a:latin typeface="Helvetica" pitchFamily="1" charset="0"/>
                </a:rPr>
                <a:t>Black Sea</a:t>
              </a:r>
            </a:p>
          </p:txBody>
        </p:sp>
        <p:pic>
          <p:nvPicPr>
            <p:cNvPr id="103681" name="Picture 25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 y="1564"/>
              <a:ext cx="40"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3682" name="Text Box 258"/>
          <p:cNvSpPr txBox="1">
            <a:spLocks noChangeArrowheads="1"/>
          </p:cNvSpPr>
          <p:nvPr/>
        </p:nvSpPr>
        <p:spPr bwMode="auto">
          <a:xfrm>
            <a:off x="4503738" y="784225"/>
            <a:ext cx="436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340</a:t>
            </a:r>
          </a:p>
        </p:txBody>
      </p:sp>
      <p:sp>
        <p:nvSpPr>
          <p:cNvPr id="103683" name="Text Box 259"/>
          <p:cNvSpPr txBox="1">
            <a:spLocks noChangeArrowheads="1"/>
          </p:cNvSpPr>
          <p:nvPr/>
        </p:nvSpPr>
        <p:spPr bwMode="auto">
          <a:xfrm>
            <a:off x="5253038" y="665163"/>
            <a:ext cx="436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330</a:t>
            </a:r>
          </a:p>
        </p:txBody>
      </p:sp>
      <p:sp>
        <p:nvSpPr>
          <p:cNvPr id="103684" name="Text Box 260"/>
          <p:cNvSpPr txBox="1">
            <a:spLocks noChangeArrowheads="1"/>
          </p:cNvSpPr>
          <p:nvPr/>
        </p:nvSpPr>
        <p:spPr bwMode="auto">
          <a:xfrm>
            <a:off x="5392738" y="1198563"/>
            <a:ext cx="436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150</a:t>
            </a:r>
          </a:p>
        </p:txBody>
      </p:sp>
      <p:sp>
        <p:nvSpPr>
          <p:cNvPr id="103685" name="Text Box 261"/>
          <p:cNvSpPr txBox="1">
            <a:spLocks noChangeArrowheads="1"/>
          </p:cNvSpPr>
          <p:nvPr/>
        </p:nvSpPr>
        <p:spPr bwMode="auto">
          <a:xfrm>
            <a:off x="4989513" y="971550"/>
            <a:ext cx="436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320</a:t>
            </a:r>
          </a:p>
        </p:txBody>
      </p:sp>
      <p:pic>
        <p:nvPicPr>
          <p:cNvPr id="103686" name="Picture 2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1073150"/>
            <a:ext cx="31115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87" name="Text Box 263"/>
          <p:cNvSpPr txBox="1">
            <a:spLocks noChangeArrowheads="1"/>
          </p:cNvSpPr>
          <p:nvPr/>
        </p:nvSpPr>
        <p:spPr bwMode="auto">
          <a:xfrm>
            <a:off x="5824538" y="612775"/>
            <a:ext cx="436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630</a:t>
            </a:r>
          </a:p>
        </p:txBody>
      </p:sp>
      <p:sp>
        <p:nvSpPr>
          <p:cNvPr id="103688" name="Text Box 264"/>
          <p:cNvSpPr txBox="1">
            <a:spLocks noChangeArrowheads="1"/>
          </p:cNvSpPr>
          <p:nvPr/>
        </p:nvSpPr>
        <p:spPr bwMode="auto">
          <a:xfrm>
            <a:off x="6015038" y="828675"/>
            <a:ext cx="436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250</a:t>
            </a:r>
          </a:p>
        </p:txBody>
      </p:sp>
      <p:pic>
        <p:nvPicPr>
          <p:cNvPr id="103689" name="Picture 26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5338" y="1111250"/>
            <a:ext cx="31115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690" name="Text Box 266"/>
          <p:cNvSpPr txBox="1">
            <a:spLocks noChangeArrowheads="1"/>
          </p:cNvSpPr>
          <p:nvPr/>
        </p:nvSpPr>
        <p:spPr bwMode="auto">
          <a:xfrm>
            <a:off x="5126038" y="1270000"/>
            <a:ext cx="436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ja-JP" altLang="ja-JP" sz="1200" b="1">
                <a:solidFill>
                  <a:schemeClr val="bg1"/>
                </a:solidFill>
                <a:latin typeface="Helvetica" pitchFamily="1" charset="0"/>
              </a:rPr>
              <a:t>130</a:t>
            </a:r>
          </a:p>
        </p:txBody>
      </p:sp>
      <p:grpSp>
        <p:nvGrpSpPr>
          <p:cNvPr id="103691" name="Group 267"/>
          <p:cNvGrpSpPr>
            <a:grpSpLocks/>
          </p:cNvGrpSpPr>
          <p:nvPr/>
        </p:nvGrpSpPr>
        <p:grpSpPr bwMode="auto">
          <a:xfrm>
            <a:off x="90488" y="5207000"/>
            <a:ext cx="1257300" cy="1377950"/>
            <a:chOff x="513" y="3280"/>
            <a:chExt cx="792" cy="868"/>
          </a:xfrm>
        </p:grpSpPr>
        <p:sp>
          <p:nvSpPr>
            <p:cNvPr id="103692" name="Rectangle 268"/>
            <p:cNvSpPr>
              <a:spLocks noChangeArrowheads="1"/>
            </p:cNvSpPr>
            <p:nvPr/>
          </p:nvSpPr>
          <p:spPr bwMode="auto">
            <a:xfrm>
              <a:off x="768" y="3540"/>
              <a:ext cx="8" cy="42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3693" name="Rectangle 269"/>
            <p:cNvSpPr>
              <a:spLocks noChangeArrowheads="1"/>
            </p:cNvSpPr>
            <p:nvPr/>
          </p:nvSpPr>
          <p:spPr bwMode="auto">
            <a:xfrm>
              <a:off x="1273" y="3280"/>
              <a:ext cx="32" cy="48"/>
            </a:xfrm>
            <a:prstGeom prst="rect">
              <a:avLst/>
            </a:prstGeom>
            <a:solidFill>
              <a:srgbClr val="FF0066"/>
            </a:solidFill>
            <a:ln w="12700">
              <a:solidFill>
                <a:schemeClr val="tx2"/>
              </a:solidFill>
              <a:miter lim="800000"/>
              <a:headEnd/>
              <a:tailEnd/>
            </a:ln>
          </p:spPr>
          <p:txBody>
            <a:bodyPr/>
            <a:lstStyle/>
            <a:p>
              <a:endParaRPr lang="ja-JP" altLang="en-US"/>
            </a:p>
          </p:txBody>
        </p:sp>
        <p:sp>
          <p:nvSpPr>
            <p:cNvPr id="103694" name="Rectangle 270"/>
            <p:cNvSpPr>
              <a:spLocks noChangeArrowheads="1"/>
            </p:cNvSpPr>
            <p:nvPr/>
          </p:nvSpPr>
          <p:spPr bwMode="auto">
            <a:xfrm>
              <a:off x="521" y="3380"/>
              <a:ext cx="584" cy="752"/>
            </a:xfrm>
            <a:prstGeom prst="rect">
              <a:avLst/>
            </a:prstGeom>
            <a:solidFill>
              <a:srgbClr val="000000"/>
            </a:solidFill>
            <a:ln w="12700">
              <a:solidFill>
                <a:srgbClr val="000000"/>
              </a:solidFill>
              <a:miter lim="800000"/>
              <a:headEnd/>
              <a:tailEnd/>
            </a:ln>
          </p:spPr>
          <p:txBody>
            <a:bodyPr/>
            <a:lstStyle/>
            <a:p>
              <a:endParaRPr lang="ja-JP" altLang="en-US"/>
            </a:p>
          </p:txBody>
        </p:sp>
        <p:sp>
          <p:nvSpPr>
            <p:cNvPr id="103695" name="Rectangle 271"/>
            <p:cNvSpPr>
              <a:spLocks noChangeArrowheads="1"/>
            </p:cNvSpPr>
            <p:nvPr/>
          </p:nvSpPr>
          <p:spPr bwMode="auto">
            <a:xfrm>
              <a:off x="513" y="3396"/>
              <a:ext cx="584" cy="752"/>
            </a:xfrm>
            <a:prstGeom prst="rect">
              <a:avLst/>
            </a:prstGeom>
            <a:solidFill>
              <a:srgbClr val="FFFFFF"/>
            </a:solidFill>
            <a:ln w="12700">
              <a:solidFill>
                <a:srgbClr val="000000"/>
              </a:solidFill>
              <a:miter lim="800000"/>
              <a:headEnd/>
              <a:tailEnd/>
            </a:ln>
          </p:spPr>
          <p:txBody>
            <a:bodyPr/>
            <a:lstStyle/>
            <a:p>
              <a:endParaRPr lang="ja-JP" altLang="en-US"/>
            </a:p>
          </p:txBody>
        </p:sp>
        <p:sp>
          <p:nvSpPr>
            <p:cNvPr id="103696" name="Rectangle 272"/>
            <p:cNvSpPr>
              <a:spLocks noChangeArrowheads="1"/>
            </p:cNvSpPr>
            <p:nvPr/>
          </p:nvSpPr>
          <p:spPr bwMode="auto">
            <a:xfrm>
              <a:off x="549" y="4016"/>
              <a:ext cx="49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en-US" altLang="ja-JP" sz="1200" b="1">
                  <a:solidFill>
                    <a:srgbClr val="000000"/>
                  </a:solidFill>
                </a:rPr>
                <a:t>ng/g wet wt.</a:t>
              </a:r>
              <a:endParaRPr kumimoji="0" lang="en-US" altLang="ja-JP" b="1"/>
            </a:p>
          </p:txBody>
        </p:sp>
        <p:sp>
          <p:nvSpPr>
            <p:cNvPr id="103697" name="Rectangle 273"/>
            <p:cNvSpPr>
              <a:spLocks noChangeArrowheads="1"/>
            </p:cNvSpPr>
            <p:nvPr/>
          </p:nvSpPr>
          <p:spPr bwMode="auto">
            <a:xfrm>
              <a:off x="769" y="3532"/>
              <a:ext cx="4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03698" name="Rectangle 274"/>
            <p:cNvSpPr>
              <a:spLocks noChangeArrowheads="1"/>
            </p:cNvSpPr>
            <p:nvPr/>
          </p:nvSpPr>
          <p:spPr bwMode="auto">
            <a:xfrm>
              <a:off x="853" y="3928"/>
              <a:ext cx="4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ja-JP" altLang="ja-JP" sz="1200" b="1">
                  <a:solidFill>
                    <a:srgbClr val="000000"/>
                  </a:solidFill>
                </a:rPr>
                <a:t>0</a:t>
              </a:r>
              <a:endParaRPr kumimoji="0" lang="ja-JP" altLang="ja-JP" sz="1200" b="1"/>
            </a:p>
          </p:txBody>
        </p:sp>
        <p:sp>
          <p:nvSpPr>
            <p:cNvPr id="103699" name="Rectangle 275"/>
            <p:cNvSpPr>
              <a:spLocks noChangeArrowheads="1"/>
            </p:cNvSpPr>
            <p:nvPr/>
          </p:nvSpPr>
          <p:spPr bwMode="auto">
            <a:xfrm>
              <a:off x="861" y="3496"/>
              <a:ext cx="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kumimoji="0" lang="ja-JP" altLang="ja-JP" sz="1200" b="1">
                  <a:solidFill>
                    <a:srgbClr val="000000"/>
                  </a:solidFill>
                </a:rPr>
                <a:t>20</a:t>
              </a:r>
              <a:endParaRPr kumimoji="0" lang="ja-JP" altLang="ja-JP" sz="1200" b="1"/>
            </a:p>
          </p:txBody>
        </p:sp>
        <p:sp>
          <p:nvSpPr>
            <p:cNvPr id="103700" name="Rectangle 276"/>
            <p:cNvSpPr>
              <a:spLocks noChangeArrowheads="1"/>
            </p:cNvSpPr>
            <p:nvPr/>
          </p:nvSpPr>
          <p:spPr bwMode="auto">
            <a:xfrm>
              <a:off x="693" y="3520"/>
              <a:ext cx="32" cy="448"/>
            </a:xfrm>
            <a:prstGeom prst="rect">
              <a:avLst/>
            </a:prstGeom>
            <a:solidFill>
              <a:srgbClr val="FF0066"/>
            </a:solidFill>
            <a:ln w="12700">
              <a:solidFill>
                <a:srgbClr val="000000"/>
              </a:solidFill>
              <a:miter lim="800000"/>
              <a:headEnd/>
              <a:tailEnd/>
            </a:ln>
          </p:spPr>
          <p:txBody>
            <a:bodyPr/>
            <a:lstStyle/>
            <a:p>
              <a:endParaRPr lang="ja-JP" altLang="en-US"/>
            </a:p>
          </p:txBody>
        </p:sp>
        <p:sp>
          <p:nvSpPr>
            <p:cNvPr id="103701" name="Line 277"/>
            <p:cNvSpPr>
              <a:spLocks noChangeShapeType="1"/>
            </p:cNvSpPr>
            <p:nvPr/>
          </p:nvSpPr>
          <p:spPr bwMode="auto">
            <a:xfrm>
              <a:off x="761" y="3968"/>
              <a:ext cx="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702" name="Line 278"/>
            <p:cNvSpPr>
              <a:spLocks noChangeShapeType="1"/>
            </p:cNvSpPr>
            <p:nvPr/>
          </p:nvSpPr>
          <p:spPr bwMode="auto">
            <a:xfrm>
              <a:off x="761" y="3536"/>
              <a:ext cx="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703" name="Line 279"/>
            <p:cNvSpPr>
              <a:spLocks noChangeShapeType="1"/>
            </p:cNvSpPr>
            <p:nvPr/>
          </p:nvSpPr>
          <p:spPr bwMode="auto">
            <a:xfrm>
              <a:off x="761" y="3536"/>
              <a:ext cx="0" cy="4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3704" name="Text Box 280"/>
          <p:cNvSpPr txBox="1">
            <a:spLocks noChangeArrowheads="1"/>
          </p:cNvSpPr>
          <p:nvPr/>
        </p:nvSpPr>
        <p:spPr bwMode="auto">
          <a:xfrm>
            <a:off x="1062038" y="6173788"/>
            <a:ext cx="7366119" cy="70788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ja-JP" altLang="en-US" sz="6000" baseline="30000" dirty="0">
                <a:solidFill>
                  <a:srgbClr val="FF0000"/>
                </a:solidFill>
                <a:ea typeface="HG創英角ｺﾞｼｯｸUB" pitchFamily="49" charset="-128"/>
              </a:rPr>
              <a:t>途上</a:t>
            </a:r>
            <a:r>
              <a:rPr lang="ja-JP" altLang="en-US" sz="6000" baseline="30000" dirty="0" smtClean="0">
                <a:solidFill>
                  <a:srgbClr val="FF0000"/>
                </a:solidFill>
                <a:ea typeface="HG創英角ｺﾞｼｯｸUB" pitchFamily="49" charset="-128"/>
              </a:rPr>
              <a:t>国・農業国に</a:t>
            </a:r>
            <a:r>
              <a:rPr lang="ja-JP" altLang="en-US" sz="6000" baseline="30000" dirty="0">
                <a:solidFill>
                  <a:srgbClr val="FF0000"/>
                </a:solidFill>
                <a:ea typeface="HG創英角ｺﾞｼｯｸUB" pitchFamily="49" charset="-128"/>
              </a:rPr>
              <a:t>大きな発生源</a:t>
            </a:r>
          </a:p>
        </p:txBody>
      </p:sp>
      <p:sp>
        <p:nvSpPr>
          <p:cNvPr id="103705" name="Text Box 281"/>
          <p:cNvSpPr txBox="1">
            <a:spLocks noChangeArrowheads="1"/>
          </p:cNvSpPr>
          <p:nvPr/>
        </p:nvSpPr>
        <p:spPr bwMode="auto">
          <a:xfrm>
            <a:off x="252413" y="44450"/>
            <a:ext cx="8891587"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0" lang="ja-JP" altLang="ja-JP" sz="2800" b="1">
                <a:solidFill>
                  <a:srgbClr val="00FF00"/>
                </a:solidFill>
                <a:latin typeface="Arial" pitchFamily="34" charset="0"/>
                <a:ea typeface="MS PGothic" pitchFamily="50" charset="-128"/>
              </a:rPr>
              <a:t>アジア沿岸域のイガイから検出された</a:t>
            </a:r>
            <a:r>
              <a:rPr kumimoji="0" lang="en-US" altLang="ja-JP" sz="2800" b="1">
                <a:solidFill>
                  <a:srgbClr val="00FF00"/>
                </a:solidFill>
                <a:latin typeface="Arial" pitchFamily="34" charset="0"/>
                <a:ea typeface="MS PGothic" pitchFamily="50" charset="-128"/>
              </a:rPr>
              <a:t>DDT</a:t>
            </a:r>
            <a:r>
              <a:rPr kumimoji="0" lang="ja-JP" altLang="ja-JP" sz="2800" b="1">
                <a:solidFill>
                  <a:srgbClr val="00FF00"/>
                </a:solidFill>
                <a:latin typeface="Arial" pitchFamily="34" charset="0"/>
                <a:ea typeface="MS PGothic" pitchFamily="50" charset="-128"/>
              </a:rPr>
              <a:t>sの濃度分布</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Rectangle 3"/>
          <p:cNvSpPr>
            <a:spLocks noChangeArrowheads="1"/>
          </p:cNvSpPr>
          <p:nvPr/>
        </p:nvSpPr>
        <p:spPr bwMode="auto">
          <a:xfrm>
            <a:off x="882650" y="673100"/>
            <a:ext cx="7727950" cy="228600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ja-JP" altLang="en-US" sz="7200">
                <a:solidFill>
                  <a:srgbClr val="FFFF00"/>
                </a:solidFill>
                <a:latin typeface="Times New Roman" pitchFamily="18" charset="0"/>
                <a:ea typeface="MS PGothic" pitchFamily="50" charset="-128"/>
              </a:rPr>
              <a:t>汚染の</a:t>
            </a:r>
            <a:r>
              <a:rPr lang="ja-JP" altLang="en-US" sz="7200">
                <a:solidFill>
                  <a:schemeClr val="bg1"/>
                </a:solidFill>
                <a:latin typeface="Times New Roman" pitchFamily="18" charset="0"/>
                <a:ea typeface="MS PGothic" pitchFamily="50" charset="-128"/>
              </a:rPr>
              <a:t>発生源は？</a:t>
            </a:r>
          </a:p>
          <a:p>
            <a:r>
              <a:rPr lang="ja-JP" altLang="en-US" sz="7200">
                <a:solidFill>
                  <a:srgbClr val="FFFF00"/>
                </a:solidFill>
                <a:latin typeface="Times New Roman" pitchFamily="18" charset="0"/>
                <a:ea typeface="MS PGothic" pitchFamily="50" charset="-128"/>
              </a:rPr>
              <a:t>　　　　 到達点は？</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p:txBody>
          <a:bodyPr/>
          <a:lstStyle/>
          <a:p>
            <a:endParaRPr lang="ja-JP" altLang="ja-JP"/>
          </a:p>
        </p:txBody>
      </p:sp>
      <p:sp>
        <p:nvSpPr>
          <p:cNvPr id="109571" name="Rectangle 3"/>
          <p:cNvSpPr>
            <a:spLocks noChangeArrowheads="1"/>
          </p:cNvSpPr>
          <p:nvPr/>
        </p:nvSpPr>
        <p:spPr bwMode="auto">
          <a:xfrm>
            <a:off x="6705600" y="-34925"/>
            <a:ext cx="3225800" cy="7302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1095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4925"/>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979613"/>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4011613"/>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6043613"/>
            <a:ext cx="3225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Rectangle 8"/>
          <p:cNvSpPr>
            <a:spLocks noChangeArrowheads="1"/>
          </p:cNvSpPr>
          <p:nvPr/>
        </p:nvSpPr>
        <p:spPr bwMode="auto">
          <a:xfrm>
            <a:off x="3492500" y="-34925"/>
            <a:ext cx="3225800" cy="7302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10957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2500" y="-34925"/>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2500" y="1979613"/>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2500" y="4011613"/>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2500" y="6043613"/>
            <a:ext cx="3225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1" name="Rectangle 13"/>
          <p:cNvSpPr>
            <a:spLocks noChangeArrowheads="1"/>
          </p:cNvSpPr>
          <p:nvPr/>
        </p:nvSpPr>
        <p:spPr bwMode="auto">
          <a:xfrm>
            <a:off x="292100" y="-34925"/>
            <a:ext cx="3225800" cy="7302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109582"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100" y="-34925"/>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3"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2100" y="1979613"/>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4"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2100" y="4011613"/>
            <a:ext cx="3225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5" name="Picture 1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2100" y="6043613"/>
            <a:ext cx="32258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6" name="Rectangle 18"/>
          <p:cNvSpPr>
            <a:spLocks noChangeArrowheads="1"/>
          </p:cNvSpPr>
          <p:nvPr/>
        </p:nvSpPr>
        <p:spPr bwMode="auto">
          <a:xfrm>
            <a:off x="0" y="-34925"/>
            <a:ext cx="317500" cy="7302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pic>
        <p:nvPicPr>
          <p:cNvPr id="109587"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34925"/>
            <a:ext cx="317500" cy="730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8" name="Rectangle 20"/>
          <p:cNvSpPr>
            <a:spLocks noChangeArrowheads="1"/>
          </p:cNvSpPr>
          <p:nvPr/>
        </p:nvSpPr>
        <p:spPr bwMode="auto">
          <a:xfrm>
            <a:off x="3286125" y="2773363"/>
            <a:ext cx="4365625" cy="1311275"/>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8000" b="1">
                <a:solidFill>
                  <a:srgbClr val="FFFF00"/>
                </a:solidFill>
                <a:latin typeface="Helvetica" pitchFamily="1" charset="0"/>
                <a:ea typeface="ＭＳ Ｐ明朝" pitchFamily="18" charset="-128"/>
              </a:rPr>
              <a:t>イルカ･鯨</a:t>
            </a:r>
          </a:p>
        </p:txBody>
      </p:sp>
    </p:spTree>
    <p:extLst>
      <p:ext uri="{BB962C8B-B14F-4D97-AF65-F5344CB8AC3E}">
        <p14:creationId xmlns:p14="http://schemas.microsoft.com/office/powerpoint/2010/main" val="2269875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442913" y="477838"/>
            <a:ext cx="8326437" cy="217487"/>
            <a:chOff x="752" y="244"/>
            <a:chExt cx="4144" cy="128"/>
          </a:xfrm>
        </p:grpSpPr>
        <p:sp>
          <p:nvSpPr>
            <p:cNvPr id="42196" name="Rectangle 3"/>
            <p:cNvSpPr>
              <a:spLocks noChangeArrowheads="1"/>
            </p:cNvSpPr>
            <p:nvPr/>
          </p:nvSpPr>
          <p:spPr bwMode="auto">
            <a:xfrm>
              <a:off x="776" y="260"/>
              <a:ext cx="4120" cy="11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ndParaRPr>
            </a:p>
          </p:txBody>
        </p:sp>
        <p:sp>
          <p:nvSpPr>
            <p:cNvPr id="42197" name="Rectangle 4"/>
            <p:cNvSpPr>
              <a:spLocks noChangeArrowheads="1"/>
            </p:cNvSpPr>
            <p:nvPr/>
          </p:nvSpPr>
          <p:spPr bwMode="auto">
            <a:xfrm>
              <a:off x="752" y="244"/>
              <a:ext cx="4120" cy="11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ndParaRPr>
            </a:p>
          </p:txBody>
        </p:sp>
      </p:grpSp>
      <p:grpSp>
        <p:nvGrpSpPr>
          <p:cNvPr id="41987" name="Group 5"/>
          <p:cNvGrpSpPr>
            <a:grpSpLocks/>
          </p:cNvGrpSpPr>
          <p:nvPr/>
        </p:nvGrpSpPr>
        <p:grpSpPr bwMode="auto">
          <a:xfrm>
            <a:off x="469900" y="846138"/>
            <a:ext cx="4140200" cy="173037"/>
            <a:chOff x="752" y="244"/>
            <a:chExt cx="4144" cy="128"/>
          </a:xfrm>
        </p:grpSpPr>
        <p:sp>
          <p:nvSpPr>
            <p:cNvPr id="42194" name="Rectangle 6"/>
            <p:cNvSpPr>
              <a:spLocks noChangeArrowheads="1"/>
            </p:cNvSpPr>
            <p:nvPr/>
          </p:nvSpPr>
          <p:spPr bwMode="auto">
            <a:xfrm>
              <a:off x="776" y="260"/>
              <a:ext cx="4120" cy="112"/>
            </a:xfrm>
            <a:prstGeom prst="rect">
              <a:avLst/>
            </a:prstGeom>
            <a:solidFill>
              <a:srgbClr val="00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ndParaRPr>
            </a:p>
          </p:txBody>
        </p:sp>
        <p:sp>
          <p:nvSpPr>
            <p:cNvPr id="42195" name="Rectangle 7"/>
            <p:cNvSpPr>
              <a:spLocks noChangeArrowheads="1"/>
            </p:cNvSpPr>
            <p:nvPr/>
          </p:nvSpPr>
          <p:spPr bwMode="auto">
            <a:xfrm>
              <a:off x="752" y="244"/>
              <a:ext cx="4120" cy="112"/>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ndParaRPr>
            </a:p>
          </p:txBody>
        </p:sp>
      </p:grpSp>
      <p:sp>
        <p:nvSpPr>
          <p:cNvPr id="41988" name="Text Box 8"/>
          <p:cNvSpPr txBox="1">
            <a:spLocks noChangeArrowheads="1"/>
          </p:cNvSpPr>
          <p:nvPr/>
        </p:nvSpPr>
        <p:spPr bwMode="auto">
          <a:xfrm>
            <a:off x="666750" y="271463"/>
            <a:ext cx="82756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kumimoji="0" lang="ja-JP" altLang="en-US" b="1">
                <a:solidFill>
                  <a:srgbClr val="FFFF00"/>
                </a:solidFill>
                <a:latin typeface="ＭＳ Ｐ明朝" pitchFamily="18" charset="-128"/>
                <a:ea typeface="ＭＳ Ｐ明朝" pitchFamily="18" charset="-128"/>
              </a:rPr>
              <a:t>インド洋および北太平洋に生息する鯨類の有機塩素化合物</a:t>
            </a:r>
          </a:p>
          <a:p>
            <a:pPr eaLnBrk="1" hangingPunct="1"/>
            <a:r>
              <a:rPr kumimoji="0" lang="ja-JP" altLang="en-US" b="1">
                <a:solidFill>
                  <a:srgbClr val="FFFF00"/>
                </a:solidFill>
                <a:latin typeface="ＭＳ Ｐ明朝" pitchFamily="18" charset="-128"/>
                <a:ea typeface="ＭＳ Ｐ明朝" pitchFamily="18" charset="-128"/>
              </a:rPr>
              <a:t>蓄積濃度 </a:t>
            </a:r>
            <a:r>
              <a:rPr kumimoji="0" lang="en-US" altLang="ja-JP" b="1">
                <a:solidFill>
                  <a:srgbClr val="FFFF00"/>
                </a:solidFill>
                <a:latin typeface="ＭＳ Ｐ明朝" pitchFamily="18" charset="-128"/>
                <a:ea typeface="ＭＳ Ｐ明朝" pitchFamily="18" charset="-128"/>
              </a:rPr>
              <a:t>(mg/kg </a:t>
            </a:r>
            <a:r>
              <a:rPr kumimoji="0" lang="ja-JP" altLang="en-US" b="1">
                <a:solidFill>
                  <a:srgbClr val="FFFF00"/>
                </a:solidFill>
                <a:latin typeface="ＭＳ Ｐ明朝" pitchFamily="18" charset="-128"/>
                <a:ea typeface="ＭＳ Ｐ明朝" pitchFamily="18" charset="-128"/>
              </a:rPr>
              <a:t>湿重当り</a:t>
            </a:r>
            <a:r>
              <a:rPr kumimoji="0" lang="en-US" altLang="ja-JP" b="1">
                <a:solidFill>
                  <a:srgbClr val="FFFF00"/>
                </a:solidFill>
                <a:latin typeface="ＭＳ Ｐ明朝" pitchFamily="18" charset="-128"/>
                <a:ea typeface="ＭＳ Ｐ明朝" pitchFamily="18" charset="-128"/>
              </a:rPr>
              <a:t>)</a:t>
            </a:r>
          </a:p>
        </p:txBody>
      </p:sp>
      <p:pic>
        <p:nvPicPr>
          <p:cNvPr id="41990" name="Picture 7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17" y="1412876"/>
            <a:ext cx="4326502" cy="3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991" name="Group 79"/>
          <p:cNvGrpSpPr>
            <a:grpSpLocks/>
          </p:cNvGrpSpPr>
          <p:nvPr/>
        </p:nvGrpSpPr>
        <p:grpSpPr bwMode="auto">
          <a:xfrm>
            <a:off x="4740801" y="1484409"/>
            <a:ext cx="4060228" cy="3295481"/>
            <a:chOff x="37" y="855"/>
            <a:chExt cx="1837" cy="1491"/>
          </a:xfrm>
        </p:grpSpPr>
        <p:sp>
          <p:nvSpPr>
            <p:cNvPr id="42061" name="Rectangle 80"/>
            <p:cNvSpPr>
              <a:spLocks noChangeArrowheads="1"/>
            </p:cNvSpPr>
            <p:nvPr/>
          </p:nvSpPr>
          <p:spPr bwMode="auto">
            <a:xfrm>
              <a:off x="146" y="1129"/>
              <a:ext cx="1708" cy="1198"/>
            </a:xfrm>
            <a:prstGeom prst="rect">
              <a:avLst/>
            </a:prstGeom>
            <a:solidFill>
              <a:srgbClr val="AAAAAA"/>
            </a:solidFill>
            <a:ln w="11113">
              <a:solidFill>
                <a:srgbClr val="000000"/>
              </a:solidFill>
              <a:miter lim="800000"/>
              <a:headEnd/>
              <a:tailEnd/>
            </a:ln>
          </p:spPr>
          <p:txBody>
            <a:bodyPr/>
            <a:lstStyle/>
            <a:p>
              <a:endParaRPr lang="ja-JP" altLang="en-US">
                <a:solidFill>
                  <a:srgbClr val="000000"/>
                </a:solidFill>
              </a:endParaRPr>
            </a:p>
          </p:txBody>
        </p:sp>
        <p:sp>
          <p:nvSpPr>
            <p:cNvPr id="42062" name="Rectangle 81"/>
            <p:cNvSpPr>
              <a:spLocks noChangeArrowheads="1"/>
            </p:cNvSpPr>
            <p:nvPr/>
          </p:nvSpPr>
          <p:spPr bwMode="auto">
            <a:xfrm>
              <a:off x="63" y="1919"/>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0</a:t>
              </a:r>
              <a:endParaRPr lang="en-US" altLang="ja-JP">
                <a:solidFill>
                  <a:srgbClr val="000000"/>
                </a:solidFill>
              </a:endParaRPr>
            </a:p>
          </p:txBody>
        </p:sp>
        <p:sp>
          <p:nvSpPr>
            <p:cNvPr id="42063" name="Rectangle 82"/>
            <p:cNvSpPr>
              <a:spLocks noChangeArrowheads="1"/>
            </p:cNvSpPr>
            <p:nvPr/>
          </p:nvSpPr>
          <p:spPr bwMode="auto">
            <a:xfrm>
              <a:off x="83" y="1909"/>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pic>
          <p:nvPicPr>
            <p:cNvPr id="42064" name="Picture 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 y="1129"/>
              <a:ext cx="173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5" name="Picture 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 y="1467"/>
              <a:ext cx="173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6" name="Picture 8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 y="1805"/>
              <a:ext cx="1734"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67" name="Picture 8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 y="2143"/>
              <a:ext cx="1734"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68" name="Line 87"/>
            <p:cNvSpPr>
              <a:spLocks noChangeShapeType="1"/>
            </p:cNvSpPr>
            <p:nvPr/>
          </p:nvSpPr>
          <p:spPr bwMode="auto">
            <a:xfrm flipH="1">
              <a:off x="140" y="1940"/>
              <a:ext cx="20" cy="1"/>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69" name="Rectangle 88"/>
            <p:cNvSpPr>
              <a:spLocks noChangeArrowheads="1"/>
            </p:cNvSpPr>
            <p:nvPr/>
          </p:nvSpPr>
          <p:spPr bwMode="auto">
            <a:xfrm>
              <a:off x="83" y="1663"/>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70" name="Rectangle 89"/>
            <p:cNvSpPr>
              <a:spLocks noChangeArrowheads="1"/>
            </p:cNvSpPr>
            <p:nvPr/>
          </p:nvSpPr>
          <p:spPr bwMode="auto">
            <a:xfrm>
              <a:off x="96" y="2136"/>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71" name="Rectangle 90"/>
            <p:cNvSpPr>
              <a:spLocks noChangeArrowheads="1"/>
            </p:cNvSpPr>
            <p:nvPr/>
          </p:nvSpPr>
          <p:spPr bwMode="auto">
            <a:xfrm>
              <a:off x="90" y="1399"/>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72" name="Rectangle 91"/>
            <p:cNvSpPr>
              <a:spLocks noChangeArrowheads="1"/>
            </p:cNvSpPr>
            <p:nvPr/>
          </p:nvSpPr>
          <p:spPr bwMode="auto">
            <a:xfrm>
              <a:off x="37" y="1412"/>
              <a:ext cx="5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60</a:t>
              </a:r>
              <a:endParaRPr lang="en-US" altLang="ja-JP">
                <a:solidFill>
                  <a:srgbClr val="000000"/>
                </a:solidFill>
              </a:endParaRPr>
            </a:p>
          </p:txBody>
        </p:sp>
        <p:sp>
          <p:nvSpPr>
            <p:cNvPr id="42073" name="Rectangle 92"/>
            <p:cNvSpPr>
              <a:spLocks noChangeArrowheads="1"/>
            </p:cNvSpPr>
            <p:nvPr/>
          </p:nvSpPr>
          <p:spPr bwMode="auto">
            <a:xfrm>
              <a:off x="37" y="1682"/>
              <a:ext cx="5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30</a:t>
              </a:r>
              <a:endParaRPr lang="en-US" altLang="ja-JP">
                <a:solidFill>
                  <a:srgbClr val="000000"/>
                </a:solidFill>
              </a:endParaRPr>
            </a:p>
          </p:txBody>
        </p:sp>
        <p:sp>
          <p:nvSpPr>
            <p:cNvPr id="42074" name="Rectangle 93"/>
            <p:cNvSpPr>
              <a:spLocks noChangeArrowheads="1"/>
            </p:cNvSpPr>
            <p:nvPr/>
          </p:nvSpPr>
          <p:spPr bwMode="auto">
            <a:xfrm>
              <a:off x="37" y="2149"/>
              <a:ext cx="5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30</a:t>
              </a:r>
              <a:endParaRPr lang="en-US" altLang="ja-JP">
                <a:solidFill>
                  <a:srgbClr val="000000"/>
                </a:solidFill>
              </a:endParaRPr>
            </a:p>
          </p:txBody>
        </p:sp>
        <p:sp>
          <p:nvSpPr>
            <p:cNvPr id="42075" name="Rectangle 94"/>
            <p:cNvSpPr>
              <a:spLocks noChangeArrowheads="1"/>
            </p:cNvSpPr>
            <p:nvPr/>
          </p:nvSpPr>
          <p:spPr bwMode="auto">
            <a:xfrm>
              <a:off x="63" y="2236"/>
              <a:ext cx="2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b="1">
                  <a:solidFill>
                    <a:srgbClr val="FFFFFF"/>
                  </a:solidFill>
                </a:rPr>
                <a:t>S</a:t>
              </a:r>
              <a:endParaRPr lang="en-US" altLang="ja-JP">
                <a:solidFill>
                  <a:srgbClr val="000000"/>
                </a:solidFill>
              </a:endParaRPr>
            </a:p>
          </p:txBody>
        </p:sp>
        <p:sp>
          <p:nvSpPr>
            <p:cNvPr id="42076" name="Rectangle 95"/>
            <p:cNvSpPr>
              <a:spLocks noChangeArrowheads="1"/>
            </p:cNvSpPr>
            <p:nvPr/>
          </p:nvSpPr>
          <p:spPr bwMode="auto">
            <a:xfrm>
              <a:off x="50" y="1314"/>
              <a:ext cx="4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N</a:t>
              </a:r>
              <a:endParaRPr lang="en-US" altLang="ja-JP">
                <a:solidFill>
                  <a:srgbClr val="000000"/>
                </a:solidFill>
              </a:endParaRPr>
            </a:p>
          </p:txBody>
        </p:sp>
        <p:sp>
          <p:nvSpPr>
            <p:cNvPr id="42077" name="Line 96"/>
            <p:cNvSpPr>
              <a:spLocks noChangeShapeType="1"/>
            </p:cNvSpPr>
            <p:nvPr/>
          </p:nvSpPr>
          <p:spPr bwMode="auto">
            <a:xfrm flipH="1">
              <a:off x="140" y="2168"/>
              <a:ext cx="20" cy="1"/>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78" name="Line 97"/>
            <p:cNvSpPr>
              <a:spLocks noChangeShapeType="1"/>
            </p:cNvSpPr>
            <p:nvPr/>
          </p:nvSpPr>
          <p:spPr bwMode="auto">
            <a:xfrm flipH="1">
              <a:off x="140" y="1418"/>
              <a:ext cx="20" cy="1"/>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79" name="Line 98"/>
            <p:cNvSpPr>
              <a:spLocks noChangeShapeType="1"/>
            </p:cNvSpPr>
            <p:nvPr/>
          </p:nvSpPr>
          <p:spPr bwMode="auto">
            <a:xfrm flipH="1">
              <a:off x="146" y="1701"/>
              <a:ext cx="14" cy="1"/>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80" name="Rectangle 99"/>
            <p:cNvSpPr>
              <a:spLocks noChangeArrowheads="1"/>
            </p:cNvSpPr>
            <p:nvPr/>
          </p:nvSpPr>
          <p:spPr bwMode="auto">
            <a:xfrm>
              <a:off x="109" y="1080"/>
              <a:ext cx="5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60</a:t>
              </a:r>
              <a:endParaRPr lang="en-US" altLang="ja-JP">
                <a:solidFill>
                  <a:srgbClr val="000000"/>
                </a:solidFill>
              </a:endParaRPr>
            </a:p>
          </p:txBody>
        </p:sp>
        <p:sp>
          <p:nvSpPr>
            <p:cNvPr id="42081" name="Rectangle 100"/>
            <p:cNvSpPr>
              <a:spLocks noChangeArrowheads="1"/>
            </p:cNvSpPr>
            <p:nvPr/>
          </p:nvSpPr>
          <p:spPr bwMode="auto">
            <a:xfrm>
              <a:off x="162" y="1067"/>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82" name="Rectangle 101"/>
            <p:cNvSpPr>
              <a:spLocks noChangeArrowheads="1"/>
            </p:cNvSpPr>
            <p:nvPr/>
          </p:nvSpPr>
          <p:spPr bwMode="auto">
            <a:xfrm>
              <a:off x="1380" y="1080"/>
              <a:ext cx="8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120</a:t>
              </a:r>
              <a:endParaRPr lang="en-US" altLang="ja-JP">
                <a:solidFill>
                  <a:srgbClr val="000000"/>
                </a:solidFill>
              </a:endParaRPr>
            </a:p>
          </p:txBody>
        </p:sp>
        <p:sp>
          <p:nvSpPr>
            <p:cNvPr id="42083" name="Rectangle 102"/>
            <p:cNvSpPr>
              <a:spLocks noChangeArrowheads="1"/>
            </p:cNvSpPr>
            <p:nvPr/>
          </p:nvSpPr>
          <p:spPr bwMode="auto">
            <a:xfrm>
              <a:off x="1453" y="1061"/>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84" name="Rectangle 103"/>
            <p:cNvSpPr>
              <a:spLocks noChangeArrowheads="1"/>
            </p:cNvSpPr>
            <p:nvPr/>
          </p:nvSpPr>
          <p:spPr bwMode="auto">
            <a:xfrm>
              <a:off x="222" y="1080"/>
              <a:ext cx="3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b="1">
                  <a:solidFill>
                    <a:srgbClr val="FFFFFF"/>
                  </a:solidFill>
                </a:rPr>
                <a:t>E</a:t>
              </a:r>
              <a:endParaRPr lang="en-US" altLang="ja-JP">
                <a:solidFill>
                  <a:srgbClr val="000000"/>
                </a:solidFill>
              </a:endParaRPr>
            </a:p>
          </p:txBody>
        </p:sp>
        <p:sp>
          <p:nvSpPr>
            <p:cNvPr id="42085" name="Rectangle 104"/>
            <p:cNvSpPr>
              <a:spLocks noChangeArrowheads="1"/>
            </p:cNvSpPr>
            <p:nvPr/>
          </p:nvSpPr>
          <p:spPr bwMode="auto">
            <a:xfrm>
              <a:off x="533" y="1080"/>
              <a:ext cx="8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120</a:t>
              </a:r>
              <a:endParaRPr lang="en-US" altLang="ja-JP">
                <a:solidFill>
                  <a:srgbClr val="000000"/>
                </a:solidFill>
              </a:endParaRPr>
            </a:p>
          </p:txBody>
        </p:sp>
        <p:sp>
          <p:nvSpPr>
            <p:cNvPr id="42086" name="Rectangle 105"/>
            <p:cNvSpPr>
              <a:spLocks noChangeArrowheads="1"/>
            </p:cNvSpPr>
            <p:nvPr/>
          </p:nvSpPr>
          <p:spPr bwMode="auto">
            <a:xfrm>
              <a:off x="606" y="1061"/>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87" name="Rectangle 106"/>
            <p:cNvSpPr>
              <a:spLocks noChangeArrowheads="1"/>
            </p:cNvSpPr>
            <p:nvPr/>
          </p:nvSpPr>
          <p:spPr bwMode="auto">
            <a:xfrm>
              <a:off x="957" y="1071"/>
              <a:ext cx="8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700" b="1">
                  <a:solidFill>
                    <a:srgbClr val="FFFFFF"/>
                  </a:solidFill>
                </a:rPr>
                <a:t>180</a:t>
              </a:r>
              <a:endParaRPr lang="en-US" altLang="ja-JP">
                <a:solidFill>
                  <a:srgbClr val="000000"/>
                </a:solidFill>
              </a:endParaRPr>
            </a:p>
          </p:txBody>
        </p:sp>
        <p:sp>
          <p:nvSpPr>
            <p:cNvPr id="42088" name="Rectangle 107"/>
            <p:cNvSpPr>
              <a:spLocks noChangeArrowheads="1"/>
            </p:cNvSpPr>
            <p:nvPr/>
          </p:nvSpPr>
          <p:spPr bwMode="auto">
            <a:xfrm>
              <a:off x="1036" y="1055"/>
              <a:ext cx="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700" b="1">
                  <a:solidFill>
                    <a:srgbClr val="FFFFFF"/>
                  </a:solidFill>
                  <a:latin typeface="Osaka" charset="-128"/>
                </a:rPr>
                <a:t>゜</a:t>
              </a:r>
              <a:endParaRPr lang="ja-JP" altLang="en-US">
                <a:solidFill>
                  <a:srgbClr val="000000"/>
                </a:solidFill>
              </a:endParaRPr>
            </a:p>
          </p:txBody>
        </p:sp>
        <p:sp>
          <p:nvSpPr>
            <p:cNvPr id="42089" name="Rectangle 108"/>
            <p:cNvSpPr>
              <a:spLocks noChangeArrowheads="1"/>
            </p:cNvSpPr>
            <p:nvPr/>
          </p:nvSpPr>
          <p:spPr bwMode="auto">
            <a:xfrm>
              <a:off x="1725" y="1080"/>
              <a:ext cx="48"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600" b="1">
                  <a:solidFill>
                    <a:srgbClr val="FFFFFF"/>
                  </a:solidFill>
                </a:rPr>
                <a:t>W</a:t>
              </a:r>
              <a:endParaRPr lang="en-US" altLang="ja-JP">
                <a:solidFill>
                  <a:srgbClr val="000000"/>
                </a:solidFill>
              </a:endParaRPr>
            </a:p>
          </p:txBody>
        </p:sp>
        <p:sp>
          <p:nvSpPr>
            <p:cNvPr id="42090" name="Rectangle 109"/>
            <p:cNvSpPr>
              <a:spLocks noChangeArrowheads="1"/>
            </p:cNvSpPr>
            <p:nvPr/>
          </p:nvSpPr>
          <p:spPr bwMode="auto">
            <a:xfrm>
              <a:off x="626" y="855"/>
              <a:ext cx="12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a:solidFill>
                    <a:srgbClr val="FF0000"/>
                  </a:solidFill>
                </a:rPr>
                <a:t>6.5</a:t>
              </a:r>
              <a:endParaRPr lang="en-US" altLang="ja-JP">
                <a:solidFill>
                  <a:srgbClr val="000000"/>
                </a:solidFill>
              </a:endParaRPr>
            </a:p>
          </p:txBody>
        </p:sp>
        <p:sp>
          <p:nvSpPr>
            <p:cNvPr id="42091" name="Line 110"/>
            <p:cNvSpPr>
              <a:spLocks noChangeShapeType="1"/>
            </p:cNvSpPr>
            <p:nvPr/>
          </p:nvSpPr>
          <p:spPr bwMode="auto">
            <a:xfrm>
              <a:off x="722" y="1694"/>
              <a:ext cx="60" cy="5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92" name="Line 111"/>
            <p:cNvSpPr>
              <a:spLocks noChangeShapeType="1"/>
            </p:cNvSpPr>
            <p:nvPr/>
          </p:nvSpPr>
          <p:spPr bwMode="auto">
            <a:xfrm>
              <a:off x="696" y="1707"/>
              <a:ext cx="192" cy="22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93" name="Line 112"/>
            <p:cNvSpPr>
              <a:spLocks noChangeShapeType="1"/>
            </p:cNvSpPr>
            <p:nvPr/>
          </p:nvSpPr>
          <p:spPr bwMode="auto">
            <a:xfrm>
              <a:off x="894" y="1928"/>
              <a:ext cx="67"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094" name="Rectangle 113"/>
            <p:cNvSpPr>
              <a:spLocks noChangeArrowheads="1"/>
            </p:cNvSpPr>
            <p:nvPr/>
          </p:nvSpPr>
          <p:spPr bwMode="auto">
            <a:xfrm>
              <a:off x="140" y="1135"/>
              <a:ext cx="1721" cy="1205"/>
            </a:xfrm>
            <a:prstGeom prst="rect">
              <a:avLst/>
            </a:prstGeom>
            <a:noFill/>
            <a:ln w="206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grpSp>
          <p:nvGrpSpPr>
            <p:cNvPr id="42095" name="Group 114"/>
            <p:cNvGrpSpPr>
              <a:grpSpLocks/>
            </p:cNvGrpSpPr>
            <p:nvPr/>
          </p:nvGrpSpPr>
          <p:grpSpPr bwMode="auto">
            <a:xfrm>
              <a:off x="299" y="889"/>
              <a:ext cx="1138" cy="1045"/>
              <a:chOff x="299" y="889"/>
              <a:chExt cx="1138" cy="1045"/>
            </a:xfrm>
          </p:grpSpPr>
          <p:sp>
            <p:nvSpPr>
              <p:cNvPr id="42108" name="Rectangle 115"/>
              <p:cNvSpPr>
                <a:spLocks noChangeArrowheads="1"/>
              </p:cNvSpPr>
              <p:nvPr/>
            </p:nvSpPr>
            <p:spPr bwMode="auto">
              <a:xfrm>
                <a:off x="1040" y="1209"/>
                <a:ext cx="46" cy="270"/>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09" name="Rectangle 116"/>
              <p:cNvSpPr>
                <a:spLocks noChangeArrowheads="1"/>
              </p:cNvSpPr>
              <p:nvPr/>
            </p:nvSpPr>
            <p:spPr bwMode="auto">
              <a:xfrm>
                <a:off x="1186" y="1055"/>
                <a:ext cx="46" cy="467"/>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0" name="Rectangle 117"/>
              <p:cNvSpPr>
                <a:spLocks noChangeArrowheads="1"/>
              </p:cNvSpPr>
              <p:nvPr/>
            </p:nvSpPr>
            <p:spPr bwMode="auto">
              <a:xfrm>
                <a:off x="868" y="1025"/>
                <a:ext cx="40" cy="528"/>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1" name="Rectangle 118"/>
              <p:cNvSpPr>
                <a:spLocks noChangeArrowheads="1"/>
              </p:cNvSpPr>
              <p:nvPr/>
            </p:nvSpPr>
            <p:spPr bwMode="auto">
              <a:xfrm>
                <a:off x="669" y="945"/>
                <a:ext cx="47" cy="719"/>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2" name="Rectangle 119"/>
              <p:cNvSpPr>
                <a:spLocks noChangeArrowheads="1"/>
              </p:cNvSpPr>
              <p:nvPr/>
            </p:nvSpPr>
            <p:spPr bwMode="auto">
              <a:xfrm>
                <a:off x="789" y="1713"/>
                <a:ext cx="46" cy="43"/>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3" name="Rectangle 120"/>
              <p:cNvSpPr>
                <a:spLocks noChangeArrowheads="1"/>
              </p:cNvSpPr>
              <p:nvPr/>
            </p:nvSpPr>
            <p:spPr bwMode="auto">
              <a:xfrm>
                <a:off x="934" y="1270"/>
                <a:ext cx="40" cy="351"/>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4" name="Rectangle 121"/>
              <p:cNvSpPr>
                <a:spLocks noChangeArrowheads="1"/>
              </p:cNvSpPr>
              <p:nvPr/>
            </p:nvSpPr>
            <p:spPr bwMode="auto">
              <a:xfrm>
                <a:off x="980" y="889"/>
                <a:ext cx="47" cy="732"/>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5" name="Rectangle 122"/>
              <p:cNvSpPr>
                <a:spLocks noChangeArrowheads="1"/>
              </p:cNvSpPr>
              <p:nvPr/>
            </p:nvSpPr>
            <p:spPr bwMode="auto">
              <a:xfrm>
                <a:off x="815" y="1203"/>
                <a:ext cx="46" cy="350"/>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6" name="Rectangle 123"/>
              <p:cNvSpPr>
                <a:spLocks noChangeArrowheads="1"/>
              </p:cNvSpPr>
              <p:nvPr/>
            </p:nvSpPr>
            <p:spPr bwMode="auto">
              <a:xfrm>
                <a:off x="755" y="1393"/>
                <a:ext cx="40" cy="271"/>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7" name="Rectangle 124"/>
              <p:cNvSpPr>
                <a:spLocks noChangeArrowheads="1"/>
              </p:cNvSpPr>
              <p:nvPr/>
            </p:nvSpPr>
            <p:spPr bwMode="auto">
              <a:xfrm>
                <a:off x="610" y="1682"/>
                <a:ext cx="46" cy="86"/>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8" name="Rectangle 125"/>
              <p:cNvSpPr>
                <a:spLocks noChangeArrowheads="1"/>
              </p:cNvSpPr>
              <p:nvPr/>
            </p:nvSpPr>
            <p:spPr bwMode="auto">
              <a:xfrm>
                <a:off x="894" y="1830"/>
                <a:ext cx="47" cy="104"/>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19" name="Rectangle 126"/>
              <p:cNvSpPr>
                <a:spLocks noChangeArrowheads="1"/>
              </p:cNvSpPr>
              <p:nvPr/>
            </p:nvSpPr>
            <p:spPr bwMode="auto">
              <a:xfrm>
                <a:off x="954" y="1860"/>
                <a:ext cx="40" cy="74"/>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grpSp>
            <p:nvGrpSpPr>
              <p:cNvPr id="42120" name="Group 127"/>
              <p:cNvGrpSpPr>
                <a:grpSpLocks/>
              </p:cNvGrpSpPr>
              <p:nvPr/>
            </p:nvGrpSpPr>
            <p:grpSpPr bwMode="auto">
              <a:xfrm>
                <a:off x="583" y="1830"/>
                <a:ext cx="100" cy="73"/>
                <a:chOff x="583" y="1830"/>
                <a:chExt cx="100" cy="73"/>
              </a:xfrm>
            </p:grpSpPr>
            <p:sp>
              <p:nvSpPr>
                <p:cNvPr id="42124" name="Rectangle 128"/>
                <p:cNvSpPr>
                  <a:spLocks noChangeArrowheads="1"/>
                </p:cNvSpPr>
                <p:nvPr/>
              </p:nvSpPr>
              <p:spPr bwMode="auto">
                <a:xfrm>
                  <a:off x="583" y="1842"/>
                  <a:ext cx="47" cy="61"/>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25" name="Rectangle 129"/>
                <p:cNvSpPr>
                  <a:spLocks noChangeArrowheads="1"/>
                </p:cNvSpPr>
                <p:nvPr/>
              </p:nvSpPr>
              <p:spPr bwMode="auto">
                <a:xfrm>
                  <a:off x="636" y="1830"/>
                  <a:ext cx="47" cy="73"/>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grpSp>
          <p:sp>
            <p:nvSpPr>
              <p:cNvPr id="42121" name="Rectangle 130"/>
              <p:cNvSpPr>
                <a:spLocks noChangeArrowheads="1"/>
              </p:cNvSpPr>
              <p:nvPr/>
            </p:nvSpPr>
            <p:spPr bwMode="auto">
              <a:xfrm>
                <a:off x="299" y="1842"/>
                <a:ext cx="39" cy="37"/>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22" name="Rectangle 131"/>
              <p:cNvSpPr>
                <a:spLocks noChangeArrowheads="1"/>
              </p:cNvSpPr>
              <p:nvPr/>
            </p:nvSpPr>
            <p:spPr bwMode="auto">
              <a:xfrm>
                <a:off x="345" y="1701"/>
                <a:ext cx="46" cy="178"/>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sp>
            <p:nvSpPr>
              <p:cNvPr id="42123" name="Rectangle 132"/>
              <p:cNvSpPr>
                <a:spLocks noChangeArrowheads="1"/>
              </p:cNvSpPr>
              <p:nvPr/>
            </p:nvSpPr>
            <p:spPr bwMode="auto">
              <a:xfrm>
                <a:off x="1398" y="1811"/>
                <a:ext cx="39" cy="6"/>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grpSp>
        <p:grpSp>
          <p:nvGrpSpPr>
            <p:cNvPr id="42096" name="Group 133"/>
            <p:cNvGrpSpPr>
              <a:grpSpLocks/>
            </p:cNvGrpSpPr>
            <p:nvPr/>
          </p:nvGrpSpPr>
          <p:grpSpPr bwMode="auto">
            <a:xfrm>
              <a:off x="636" y="988"/>
              <a:ext cx="126" cy="98"/>
              <a:chOff x="636" y="988"/>
              <a:chExt cx="126" cy="98"/>
            </a:xfrm>
          </p:grpSpPr>
          <p:sp>
            <p:nvSpPr>
              <p:cNvPr id="42106" name="Freeform 134"/>
              <p:cNvSpPr>
                <a:spLocks/>
              </p:cNvSpPr>
              <p:nvPr/>
            </p:nvSpPr>
            <p:spPr bwMode="auto">
              <a:xfrm>
                <a:off x="636" y="988"/>
                <a:ext cx="53" cy="55"/>
              </a:xfrm>
              <a:custGeom>
                <a:avLst/>
                <a:gdLst>
                  <a:gd name="T0" fmla="*/ 0 w 53"/>
                  <a:gd name="T1" fmla="*/ 0 h 55"/>
                  <a:gd name="T2" fmla="*/ 53 w 53"/>
                  <a:gd name="T3" fmla="*/ 43 h 55"/>
                  <a:gd name="T4" fmla="*/ 53 w 53"/>
                  <a:gd name="T5" fmla="*/ 55 h 55"/>
                  <a:gd name="T6" fmla="*/ 0 60000 65536"/>
                  <a:gd name="T7" fmla="*/ 0 60000 65536"/>
                  <a:gd name="T8" fmla="*/ 0 60000 65536"/>
                </a:gdLst>
                <a:ahLst/>
                <a:cxnLst>
                  <a:cxn ang="T6">
                    <a:pos x="T0" y="T1"/>
                  </a:cxn>
                  <a:cxn ang="T7">
                    <a:pos x="T2" y="T3"/>
                  </a:cxn>
                  <a:cxn ang="T8">
                    <a:pos x="T4" y="T5"/>
                  </a:cxn>
                </a:cxnLst>
                <a:rect l="0" t="0" r="r" b="b"/>
                <a:pathLst>
                  <a:path w="53" h="55">
                    <a:moveTo>
                      <a:pt x="0" y="0"/>
                    </a:moveTo>
                    <a:lnTo>
                      <a:pt x="53" y="43"/>
                    </a:lnTo>
                    <a:lnTo>
                      <a:pt x="53" y="55"/>
                    </a:lnTo>
                  </a:path>
                </a:pathLst>
              </a:custGeom>
              <a:noFill/>
              <a:ln w="11113">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42107" name="Line 135"/>
              <p:cNvSpPr>
                <a:spLocks noChangeShapeType="1"/>
              </p:cNvSpPr>
              <p:nvPr/>
            </p:nvSpPr>
            <p:spPr bwMode="auto">
              <a:xfrm>
                <a:off x="689" y="1049"/>
                <a:ext cx="73" cy="37"/>
              </a:xfrm>
              <a:prstGeom prst="line">
                <a:avLst/>
              </a:prstGeom>
              <a:noFill/>
              <a:ln w="11113">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sp>
          <p:nvSpPr>
            <p:cNvPr id="42097" name="Rectangle 136"/>
            <p:cNvSpPr>
              <a:spLocks noChangeArrowheads="1"/>
            </p:cNvSpPr>
            <p:nvPr/>
          </p:nvSpPr>
          <p:spPr bwMode="auto">
            <a:xfrm>
              <a:off x="1407" y="882"/>
              <a:ext cx="371" cy="167"/>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b="1" dirty="0">
                  <a:solidFill>
                    <a:srgbClr val="FF0066"/>
                  </a:solidFill>
                </a:rPr>
                <a:t>HCHs</a:t>
              </a:r>
              <a:endParaRPr lang="en-US" altLang="ja-JP" sz="2800" dirty="0">
                <a:solidFill>
                  <a:srgbClr val="FF0066"/>
                </a:solidFill>
              </a:endParaRPr>
            </a:p>
          </p:txBody>
        </p:sp>
        <p:sp>
          <p:nvSpPr>
            <p:cNvPr id="42098" name="Rectangle 137"/>
            <p:cNvSpPr>
              <a:spLocks noChangeArrowheads="1"/>
            </p:cNvSpPr>
            <p:nvPr/>
          </p:nvSpPr>
          <p:spPr bwMode="auto">
            <a:xfrm>
              <a:off x="1556" y="1977"/>
              <a:ext cx="298" cy="350"/>
            </a:xfrm>
            <a:prstGeom prst="rect">
              <a:avLst/>
            </a:prstGeom>
            <a:solidFill>
              <a:srgbClr val="777777"/>
            </a:solidFill>
            <a:ln w="11113">
              <a:solidFill>
                <a:srgbClr val="FFFFFF"/>
              </a:solidFill>
              <a:miter lim="800000"/>
              <a:headEnd/>
              <a:tailEnd/>
            </a:ln>
          </p:spPr>
          <p:txBody>
            <a:bodyPr/>
            <a:lstStyle/>
            <a:p>
              <a:endParaRPr lang="ja-JP" altLang="en-US">
                <a:solidFill>
                  <a:srgbClr val="000000"/>
                </a:solidFill>
              </a:endParaRPr>
            </a:p>
          </p:txBody>
        </p:sp>
        <p:sp>
          <p:nvSpPr>
            <p:cNvPr id="42099" name="Rectangle 138"/>
            <p:cNvSpPr>
              <a:spLocks noChangeArrowheads="1"/>
            </p:cNvSpPr>
            <p:nvPr/>
          </p:nvSpPr>
          <p:spPr bwMode="auto">
            <a:xfrm>
              <a:off x="1731" y="1980"/>
              <a:ext cx="3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a:solidFill>
                    <a:srgbClr val="000000"/>
                  </a:solidFill>
                </a:rPr>
                <a:t>1</a:t>
              </a:r>
              <a:endParaRPr lang="en-US" altLang="ja-JP">
                <a:solidFill>
                  <a:srgbClr val="000000"/>
                </a:solidFill>
              </a:endParaRPr>
            </a:p>
          </p:txBody>
        </p:sp>
        <p:sp>
          <p:nvSpPr>
            <p:cNvPr id="42100" name="Rectangle 139"/>
            <p:cNvSpPr>
              <a:spLocks noChangeArrowheads="1"/>
            </p:cNvSpPr>
            <p:nvPr/>
          </p:nvSpPr>
          <p:spPr bwMode="auto">
            <a:xfrm>
              <a:off x="1731" y="2263"/>
              <a:ext cx="3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a:solidFill>
                    <a:srgbClr val="000000"/>
                  </a:solidFill>
                </a:rPr>
                <a:t>0</a:t>
              </a:r>
              <a:endParaRPr lang="en-US" altLang="ja-JP">
                <a:solidFill>
                  <a:srgbClr val="000000"/>
                </a:solidFill>
              </a:endParaRPr>
            </a:p>
          </p:txBody>
        </p:sp>
        <p:grpSp>
          <p:nvGrpSpPr>
            <p:cNvPr id="42101" name="Group 140"/>
            <p:cNvGrpSpPr>
              <a:grpSpLocks/>
            </p:cNvGrpSpPr>
            <p:nvPr/>
          </p:nvGrpSpPr>
          <p:grpSpPr bwMode="auto">
            <a:xfrm>
              <a:off x="1689" y="2008"/>
              <a:ext cx="26" cy="290"/>
              <a:chOff x="1689" y="2008"/>
              <a:chExt cx="26" cy="290"/>
            </a:xfrm>
          </p:grpSpPr>
          <p:sp>
            <p:nvSpPr>
              <p:cNvPr id="42103" name="Line 141"/>
              <p:cNvSpPr>
                <a:spLocks noChangeShapeType="1"/>
              </p:cNvSpPr>
              <p:nvPr/>
            </p:nvSpPr>
            <p:spPr bwMode="auto">
              <a:xfrm>
                <a:off x="1689" y="2297"/>
                <a:ext cx="2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104" name="Line 142"/>
              <p:cNvSpPr>
                <a:spLocks noChangeShapeType="1"/>
              </p:cNvSpPr>
              <p:nvPr/>
            </p:nvSpPr>
            <p:spPr bwMode="auto">
              <a:xfrm>
                <a:off x="1689" y="2149"/>
                <a:ext cx="2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2105" name="Line 143"/>
              <p:cNvSpPr>
                <a:spLocks noChangeShapeType="1"/>
              </p:cNvSpPr>
              <p:nvPr/>
            </p:nvSpPr>
            <p:spPr bwMode="auto">
              <a:xfrm>
                <a:off x="1689" y="2008"/>
                <a:ext cx="2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sp>
          <p:nvSpPr>
            <p:cNvPr id="42102" name="Rectangle 144"/>
            <p:cNvSpPr>
              <a:spLocks noChangeArrowheads="1"/>
            </p:cNvSpPr>
            <p:nvPr/>
          </p:nvSpPr>
          <p:spPr bwMode="auto">
            <a:xfrm>
              <a:off x="1642" y="2008"/>
              <a:ext cx="47" cy="295"/>
            </a:xfrm>
            <a:prstGeom prst="rect">
              <a:avLst/>
            </a:prstGeom>
            <a:solidFill>
              <a:srgbClr val="FF0000"/>
            </a:solidFill>
            <a:ln w="11113">
              <a:solidFill>
                <a:srgbClr val="000000"/>
              </a:solidFill>
              <a:miter lim="800000"/>
              <a:headEnd/>
              <a:tailEnd/>
            </a:ln>
          </p:spPr>
          <p:txBody>
            <a:bodyPr/>
            <a:lstStyle/>
            <a:p>
              <a:endParaRPr lang="ja-JP" altLang="en-US">
                <a:solidFill>
                  <a:srgbClr val="000000"/>
                </a:solidFill>
              </a:endParaRPr>
            </a:p>
          </p:txBody>
        </p:sp>
      </p:grpSp>
      <p:sp>
        <p:nvSpPr>
          <p:cNvPr id="41993" name="Text Box 208"/>
          <p:cNvSpPr txBox="1">
            <a:spLocks noChangeArrowheads="1"/>
          </p:cNvSpPr>
          <p:nvPr/>
        </p:nvSpPr>
        <p:spPr bwMode="auto">
          <a:xfrm>
            <a:off x="4820200" y="4871919"/>
            <a:ext cx="4071618"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kumimoji="0" lang="ja-JP" altLang="en-US" sz="2800" b="1" dirty="0">
                <a:solidFill>
                  <a:srgbClr val="00FF00"/>
                </a:solidFill>
                <a:latin typeface="Arial" pitchFamily="34" charset="0"/>
                <a:ea typeface="ＭＳ Ｐゴシック" pitchFamily="50" charset="-128"/>
              </a:rPr>
              <a:t>高緯度域</a:t>
            </a:r>
            <a:r>
              <a:rPr kumimoji="0" lang="ja-JP" altLang="en-US" sz="2800" b="1" dirty="0" smtClean="0">
                <a:solidFill>
                  <a:srgbClr val="00FF00"/>
                </a:solidFill>
                <a:latin typeface="Arial" pitchFamily="34" charset="0"/>
                <a:ea typeface="ＭＳ Ｐゴシック" pitchFamily="50" charset="-128"/>
              </a:rPr>
              <a:t>の鯨類</a:t>
            </a:r>
            <a:r>
              <a:rPr kumimoji="0" lang="ja-JP" altLang="en-US" sz="2800" b="1" dirty="0">
                <a:solidFill>
                  <a:srgbClr val="00FF00"/>
                </a:solidFill>
                <a:latin typeface="Arial" pitchFamily="34" charset="0"/>
                <a:ea typeface="ＭＳ Ｐゴシック" pitchFamily="50" charset="-128"/>
              </a:rPr>
              <a:t>で高い</a:t>
            </a:r>
          </a:p>
        </p:txBody>
      </p:sp>
      <p:sp>
        <p:nvSpPr>
          <p:cNvPr id="41994" name="Text Box 209"/>
          <p:cNvSpPr txBox="1">
            <a:spLocks noChangeArrowheads="1"/>
          </p:cNvSpPr>
          <p:nvPr/>
        </p:nvSpPr>
        <p:spPr bwMode="auto">
          <a:xfrm>
            <a:off x="179094" y="4873952"/>
            <a:ext cx="4459545"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kumimoji="0" lang="ja-JP" altLang="en-US" sz="2800" b="1" dirty="0">
                <a:solidFill>
                  <a:srgbClr val="00FF00"/>
                </a:solidFill>
                <a:latin typeface="Arial" pitchFamily="34" charset="0"/>
                <a:ea typeface="ＭＳ Ｐゴシック" pitchFamily="50" charset="-128"/>
              </a:rPr>
              <a:t>低・中緯度域の鯨類で高い</a:t>
            </a:r>
          </a:p>
        </p:txBody>
      </p:sp>
      <p:sp>
        <p:nvSpPr>
          <p:cNvPr id="41995" name="Line 210"/>
          <p:cNvSpPr>
            <a:spLocks noChangeShapeType="1"/>
          </p:cNvSpPr>
          <p:nvPr/>
        </p:nvSpPr>
        <p:spPr bwMode="auto">
          <a:xfrm>
            <a:off x="6855216" y="5472362"/>
            <a:ext cx="1587" cy="309563"/>
          </a:xfrm>
          <a:prstGeom prst="line">
            <a:avLst/>
          </a:prstGeom>
          <a:noFill/>
          <a:ln w="76200">
            <a:solidFill>
              <a:srgbClr val="FFFF00">
                <a:alpha val="50195"/>
              </a:srgbClr>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a:solidFill>
                <a:srgbClr val="000000"/>
              </a:solidFill>
            </a:endParaRPr>
          </a:p>
        </p:txBody>
      </p:sp>
      <p:sp>
        <p:nvSpPr>
          <p:cNvPr id="41996" name="Text Box 211"/>
          <p:cNvSpPr txBox="1">
            <a:spLocks noChangeArrowheads="1"/>
          </p:cNvSpPr>
          <p:nvPr/>
        </p:nvSpPr>
        <p:spPr bwMode="auto">
          <a:xfrm>
            <a:off x="4690146" y="5796603"/>
            <a:ext cx="4331727"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kumimoji="0" lang="ja-JP" altLang="en-US" sz="2800" b="1" dirty="0">
                <a:solidFill>
                  <a:srgbClr val="FF0000"/>
                </a:solidFill>
                <a:latin typeface="Arial" pitchFamily="34" charset="0"/>
                <a:ea typeface="ＭＳ Ｐゴシック" pitchFamily="50" charset="-128"/>
              </a:rPr>
              <a:t>発生源の分布と異なる</a:t>
            </a:r>
          </a:p>
        </p:txBody>
      </p:sp>
      <p:sp>
        <p:nvSpPr>
          <p:cNvPr id="41997" name="Text Box 212"/>
          <p:cNvSpPr txBox="1">
            <a:spLocks noChangeArrowheads="1"/>
          </p:cNvSpPr>
          <p:nvPr/>
        </p:nvSpPr>
        <p:spPr bwMode="auto">
          <a:xfrm>
            <a:off x="130267" y="5802640"/>
            <a:ext cx="4557199" cy="52322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kumimoji="0" lang="ja-JP" altLang="en-US" sz="2800" b="1" dirty="0">
                <a:solidFill>
                  <a:srgbClr val="FF0000"/>
                </a:solidFill>
                <a:latin typeface="Arial" pitchFamily="34" charset="0"/>
                <a:ea typeface="ＭＳ Ｐゴシック" pitchFamily="50" charset="-128"/>
              </a:rPr>
              <a:t>発生源の分布</a:t>
            </a:r>
            <a:r>
              <a:rPr kumimoji="0" lang="ja-JP" altLang="en-US" sz="2800" b="1" dirty="0" smtClean="0">
                <a:solidFill>
                  <a:srgbClr val="FF0000"/>
                </a:solidFill>
                <a:latin typeface="Arial" pitchFamily="34" charset="0"/>
                <a:ea typeface="ＭＳ Ｐゴシック" pitchFamily="50" charset="-128"/>
              </a:rPr>
              <a:t>と</a:t>
            </a:r>
            <a:r>
              <a:rPr kumimoji="0" lang="ja-JP" altLang="en-US" sz="2800" b="1" dirty="0">
                <a:solidFill>
                  <a:srgbClr val="FF0000"/>
                </a:solidFill>
                <a:latin typeface="Arial" pitchFamily="34" charset="0"/>
                <a:ea typeface="ＭＳ Ｐゴシック" pitchFamily="50" charset="-128"/>
              </a:rPr>
              <a:t>概</a:t>
            </a:r>
            <a:r>
              <a:rPr kumimoji="0" lang="ja-JP" altLang="en-US" sz="2800" b="1" dirty="0" smtClean="0">
                <a:solidFill>
                  <a:srgbClr val="FF0000"/>
                </a:solidFill>
                <a:latin typeface="Arial" pitchFamily="34" charset="0"/>
                <a:ea typeface="ＭＳ Ｐゴシック" pitchFamily="50" charset="-128"/>
              </a:rPr>
              <a:t>ね一致</a:t>
            </a:r>
            <a:endParaRPr kumimoji="0" lang="ja-JP" altLang="en-US" sz="2800" b="1" dirty="0">
              <a:solidFill>
                <a:srgbClr val="FF0000"/>
              </a:solidFill>
              <a:latin typeface="Arial" pitchFamily="34" charset="0"/>
              <a:ea typeface="ＭＳ Ｐゴシック" pitchFamily="50" charset="-128"/>
            </a:endParaRPr>
          </a:p>
        </p:txBody>
      </p:sp>
      <p:sp>
        <p:nvSpPr>
          <p:cNvPr id="41998" name="Line 213"/>
          <p:cNvSpPr>
            <a:spLocks noChangeShapeType="1"/>
          </p:cNvSpPr>
          <p:nvPr/>
        </p:nvSpPr>
        <p:spPr bwMode="auto">
          <a:xfrm>
            <a:off x="2408073" y="5445125"/>
            <a:ext cx="1587" cy="309562"/>
          </a:xfrm>
          <a:prstGeom prst="line">
            <a:avLst/>
          </a:prstGeom>
          <a:noFill/>
          <a:ln w="76200">
            <a:solidFill>
              <a:srgbClr val="FFFF00">
                <a:alpha val="50195"/>
              </a:srgbClr>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a:solidFill>
                <a:srgbClr val="000000"/>
              </a:solidFill>
            </a:endParaRPr>
          </a:p>
        </p:txBody>
      </p:sp>
    </p:spTree>
    <p:extLst>
      <p:ext uri="{BB962C8B-B14F-4D97-AF65-F5344CB8AC3E}">
        <p14:creationId xmlns:p14="http://schemas.microsoft.com/office/powerpoint/2010/main" val="18541557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913" y="0"/>
            <a:ext cx="52911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Rectangle 3"/>
          <p:cNvSpPr>
            <a:spLocks noChangeArrowheads="1"/>
          </p:cNvSpPr>
          <p:nvPr/>
        </p:nvSpPr>
        <p:spPr bwMode="auto">
          <a:xfrm>
            <a:off x="3997325" y="2344738"/>
            <a:ext cx="1474788" cy="1239837"/>
          </a:xfrm>
          <a:prstGeom prst="rect">
            <a:avLst/>
          </a:prstGeom>
          <a:solidFill>
            <a:srgbClr val="080808">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43012" name="Text Box 4"/>
          <p:cNvSpPr txBox="1">
            <a:spLocks noChangeArrowheads="1"/>
          </p:cNvSpPr>
          <p:nvPr/>
        </p:nvSpPr>
        <p:spPr bwMode="auto">
          <a:xfrm>
            <a:off x="2743200" y="2260600"/>
            <a:ext cx="309721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8000" b="1">
                <a:solidFill>
                  <a:srgbClr val="FFFF00"/>
                </a:solidFill>
                <a:latin typeface="Helvetica" charset="0"/>
                <a:ea typeface="ＭＳ Ｐ明朝" pitchFamily="18" charset="-128"/>
              </a:rPr>
              <a:t>　　鰹</a:t>
            </a:r>
          </a:p>
        </p:txBody>
      </p:sp>
    </p:spTree>
    <p:extLst>
      <p:ext uri="{BB962C8B-B14F-4D97-AF65-F5344CB8AC3E}">
        <p14:creationId xmlns:p14="http://schemas.microsoft.com/office/powerpoint/2010/main" val="343143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6450013" y="5449888"/>
            <a:ext cx="2006600" cy="863600"/>
            <a:chOff x="2119" y="3452"/>
            <a:chExt cx="1264" cy="544"/>
          </a:xfrm>
        </p:grpSpPr>
        <p:pic>
          <p:nvPicPr>
            <p:cNvPr id="441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 y="3452"/>
              <a:ext cx="1264" cy="54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1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 y="3528"/>
              <a:ext cx="227" cy="37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5" name="Text Box 5"/>
            <p:cNvSpPr txBox="1">
              <a:spLocks noChangeArrowheads="1"/>
            </p:cNvSpPr>
            <p:nvPr/>
          </p:nvSpPr>
          <p:spPr bwMode="auto">
            <a:xfrm>
              <a:off x="2759" y="3593"/>
              <a:ext cx="506" cy="28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lgn="ctr">
                <a:lnSpc>
                  <a:spcPct val="40000"/>
                </a:lnSpc>
                <a:spcBef>
                  <a:spcPct val="50000"/>
                </a:spcBef>
                <a:defRPr/>
              </a:pPr>
              <a:r>
                <a:rPr lang="en-US" altLang="ja-JP" sz="1800" b="1">
                  <a:solidFill>
                    <a:srgbClr val="FFFFFF"/>
                  </a:solidFill>
                  <a:effectLst>
                    <a:outerShdw blurRad="38100" dist="38100" dir="2700000" algn="tl">
                      <a:srgbClr val="000000"/>
                    </a:outerShdw>
                  </a:effectLst>
                  <a:latin typeface="Helvetica" charset="0"/>
                </a:rPr>
                <a:t>ng/g </a:t>
              </a:r>
            </a:p>
            <a:p>
              <a:pPr algn="ctr">
                <a:lnSpc>
                  <a:spcPct val="40000"/>
                </a:lnSpc>
                <a:spcBef>
                  <a:spcPct val="50000"/>
                </a:spcBef>
                <a:defRPr/>
              </a:pPr>
              <a:r>
                <a:rPr lang="en-US" altLang="ja-JP" sz="1800" b="1">
                  <a:solidFill>
                    <a:srgbClr val="FFFFFF"/>
                  </a:solidFill>
                  <a:effectLst>
                    <a:outerShdw blurRad="38100" dist="38100" dir="2700000" algn="tl">
                      <a:srgbClr val="000000"/>
                    </a:outerShdw>
                  </a:effectLst>
                  <a:latin typeface="Helvetica" charset="0"/>
                </a:rPr>
                <a:t>fat wt</a:t>
              </a:r>
            </a:p>
          </p:txBody>
        </p:sp>
        <p:sp>
          <p:nvSpPr>
            <p:cNvPr id="117766" name="Text Box 6"/>
            <p:cNvSpPr txBox="1">
              <a:spLocks noChangeArrowheads="1"/>
            </p:cNvSpPr>
            <p:nvPr/>
          </p:nvSpPr>
          <p:spPr bwMode="auto">
            <a:xfrm>
              <a:off x="2479" y="3620"/>
              <a:ext cx="440" cy="23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spcBef>
                  <a:spcPct val="50000"/>
                </a:spcBef>
                <a:defRPr/>
              </a:pPr>
              <a:r>
                <a:rPr lang="en-US" altLang="ja-JP" sz="1800" b="1">
                  <a:solidFill>
                    <a:srgbClr val="FFFFFF"/>
                  </a:solidFill>
                  <a:effectLst>
                    <a:outerShdw blurRad="38100" dist="38100" dir="2700000" algn="tl">
                      <a:srgbClr val="000000"/>
                    </a:outerShdw>
                  </a:effectLst>
                  <a:latin typeface="Helvetica" charset="0"/>
                </a:rPr>
                <a:t>200</a:t>
              </a:r>
            </a:p>
          </p:txBody>
        </p:sp>
      </p:grpSp>
      <p:sp>
        <p:nvSpPr>
          <p:cNvPr id="44035" name="Line 7"/>
          <p:cNvSpPr>
            <a:spLocks noChangeShapeType="1"/>
          </p:cNvSpPr>
          <p:nvPr/>
        </p:nvSpPr>
        <p:spPr bwMode="auto">
          <a:xfrm flipH="1" flipV="1">
            <a:off x="1685925" y="2073275"/>
            <a:ext cx="6350" cy="79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36" name="Line 8"/>
          <p:cNvSpPr>
            <a:spLocks noChangeShapeType="1"/>
          </p:cNvSpPr>
          <p:nvPr/>
        </p:nvSpPr>
        <p:spPr bwMode="auto">
          <a:xfrm flipH="1" flipV="1">
            <a:off x="1685925" y="2073275"/>
            <a:ext cx="6350" cy="79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pic>
        <p:nvPicPr>
          <p:cNvPr id="4403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 y="4181475"/>
            <a:ext cx="652303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475" y="4557713"/>
            <a:ext cx="65230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75" y="4932363"/>
            <a:ext cx="65230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75" y="5307013"/>
            <a:ext cx="652303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475" y="5681663"/>
            <a:ext cx="6523038"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Freeform 16"/>
          <p:cNvSpPr>
            <a:spLocks/>
          </p:cNvSpPr>
          <p:nvPr/>
        </p:nvSpPr>
        <p:spPr bwMode="auto">
          <a:xfrm>
            <a:off x="820738" y="4211638"/>
            <a:ext cx="6361112" cy="1609725"/>
          </a:xfrm>
          <a:custGeom>
            <a:avLst/>
            <a:gdLst>
              <a:gd name="T0" fmla="*/ 2813227 w 7152"/>
              <a:gd name="T1" fmla="*/ 0 h 1810"/>
              <a:gd name="T2" fmla="*/ 6361112 w 7152"/>
              <a:gd name="T3" fmla="*/ 0 h 1810"/>
              <a:gd name="T4" fmla="*/ 3547885 w 7152"/>
              <a:gd name="T5" fmla="*/ 1609725 h 1810"/>
              <a:gd name="T6" fmla="*/ 0 w 7152"/>
              <a:gd name="T7" fmla="*/ 1609725 h 1810"/>
              <a:gd name="T8" fmla="*/ 2813227 w 7152"/>
              <a:gd name="T9" fmla="*/ 0 h 1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2" h="1810">
                <a:moveTo>
                  <a:pt x="3163" y="0"/>
                </a:moveTo>
                <a:lnTo>
                  <a:pt x="7152" y="0"/>
                </a:lnTo>
                <a:lnTo>
                  <a:pt x="3989" y="1810"/>
                </a:lnTo>
                <a:lnTo>
                  <a:pt x="0" y="1810"/>
                </a:lnTo>
                <a:lnTo>
                  <a:pt x="3163" y="0"/>
                </a:lnTo>
                <a:close/>
              </a:path>
            </a:pathLst>
          </a:custGeom>
          <a:noFill/>
          <a:ln w="26988">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44043" name="Line 17"/>
          <p:cNvSpPr>
            <a:spLocks noChangeShapeType="1"/>
          </p:cNvSpPr>
          <p:nvPr/>
        </p:nvSpPr>
        <p:spPr bwMode="auto">
          <a:xfrm>
            <a:off x="1747838" y="5310188"/>
            <a:ext cx="3478212" cy="158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44" name="Rectangle 18"/>
          <p:cNvSpPr>
            <a:spLocks noChangeArrowheads="1"/>
          </p:cNvSpPr>
          <p:nvPr/>
        </p:nvSpPr>
        <p:spPr bwMode="auto">
          <a:xfrm>
            <a:off x="2403475" y="4562475"/>
            <a:ext cx="1143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30</a:t>
            </a:r>
            <a:endParaRPr lang="en-US" altLang="ja-JP" b="1">
              <a:solidFill>
                <a:srgbClr val="000000"/>
              </a:solidFill>
            </a:endParaRPr>
          </a:p>
        </p:txBody>
      </p:sp>
      <p:sp>
        <p:nvSpPr>
          <p:cNvPr id="44045" name="Rectangle 19"/>
          <p:cNvSpPr>
            <a:spLocks noChangeArrowheads="1"/>
          </p:cNvSpPr>
          <p:nvPr/>
        </p:nvSpPr>
        <p:spPr bwMode="auto">
          <a:xfrm>
            <a:off x="2549525" y="4578350"/>
            <a:ext cx="508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800" b="1">
                <a:solidFill>
                  <a:srgbClr val="FFFFFF"/>
                </a:solidFill>
                <a:latin typeface="System" charset="-128"/>
                <a:ea typeface="System" charset="-128"/>
              </a:rPr>
              <a:t>゜</a:t>
            </a:r>
            <a:endParaRPr lang="ja-JP" altLang="en-US" b="1">
              <a:solidFill>
                <a:srgbClr val="000000"/>
              </a:solidFill>
            </a:endParaRPr>
          </a:p>
        </p:txBody>
      </p:sp>
      <p:sp>
        <p:nvSpPr>
          <p:cNvPr id="44046" name="Rectangle 20"/>
          <p:cNvSpPr>
            <a:spLocks noChangeArrowheads="1"/>
          </p:cNvSpPr>
          <p:nvPr/>
        </p:nvSpPr>
        <p:spPr bwMode="auto">
          <a:xfrm>
            <a:off x="2679700" y="4562475"/>
            <a:ext cx="730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N</a:t>
            </a:r>
            <a:endParaRPr lang="en-US" altLang="ja-JP" b="1">
              <a:solidFill>
                <a:srgbClr val="000000"/>
              </a:solidFill>
            </a:endParaRPr>
          </a:p>
        </p:txBody>
      </p:sp>
      <p:sp>
        <p:nvSpPr>
          <p:cNvPr id="44047" name="Rectangle 21"/>
          <p:cNvSpPr>
            <a:spLocks noChangeArrowheads="1"/>
          </p:cNvSpPr>
          <p:nvPr/>
        </p:nvSpPr>
        <p:spPr bwMode="auto">
          <a:xfrm>
            <a:off x="388938" y="5735638"/>
            <a:ext cx="1143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30</a:t>
            </a:r>
            <a:endParaRPr lang="en-US" altLang="ja-JP" b="1">
              <a:solidFill>
                <a:srgbClr val="000000"/>
              </a:solidFill>
            </a:endParaRPr>
          </a:p>
        </p:txBody>
      </p:sp>
      <p:sp>
        <p:nvSpPr>
          <p:cNvPr id="44048" name="Rectangle 22"/>
          <p:cNvSpPr>
            <a:spLocks noChangeArrowheads="1"/>
          </p:cNvSpPr>
          <p:nvPr/>
        </p:nvSpPr>
        <p:spPr bwMode="auto">
          <a:xfrm>
            <a:off x="534988" y="5737225"/>
            <a:ext cx="508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800" b="1">
                <a:solidFill>
                  <a:srgbClr val="FFFFFF"/>
                </a:solidFill>
                <a:latin typeface="System" charset="-128"/>
                <a:ea typeface="System" charset="-128"/>
              </a:rPr>
              <a:t>゜</a:t>
            </a:r>
            <a:endParaRPr lang="ja-JP" altLang="en-US" b="1">
              <a:solidFill>
                <a:srgbClr val="000000"/>
              </a:solidFill>
            </a:endParaRPr>
          </a:p>
        </p:txBody>
      </p:sp>
      <p:sp>
        <p:nvSpPr>
          <p:cNvPr id="44049" name="Rectangle 23"/>
          <p:cNvSpPr>
            <a:spLocks noChangeArrowheads="1"/>
          </p:cNvSpPr>
          <p:nvPr/>
        </p:nvSpPr>
        <p:spPr bwMode="auto">
          <a:xfrm>
            <a:off x="663575" y="5735638"/>
            <a:ext cx="68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S</a:t>
            </a:r>
            <a:endParaRPr lang="en-US" altLang="ja-JP" b="1">
              <a:solidFill>
                <a:srgbClr val="000000"/>
              </a:solidFill>
            </a:endParaRPr>
          </a:p>
        </p:txBody>
      </p:sp>
      <p:sp>
        <p:nvSpPr>
          <p:cNvPr id="44050" name="Rectangle 24"/>
          <p:cNvSpPr>
            <a:spLocks noChangeArrowheads="1"/>
          </p:cNvSpPr>
          <p:nvPr/>
        </p:nvSpPr>
        <p:spPr bwMode="auto">
          <a:xfrm>
            <a:off x="1435100" y="5211763"/>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0</a:t>
            </a:r>
            <a:endParaRPr lang="en-US" altLang="ja-JP" b="1">
              <a:solidFill>
                <a:srgbClr val="000000"/>
              </a:solidFill>
            </a:endParaRPr>
          </a:p>
        </p:txBody>
      </p:sp>
      <p:sp>
        <p:nvSpPr>
          <p:cNvPr id="44051" name="Rectangle 25"/>
          <p:cNvSpPr>
            <a:spLocks noChangeArrowheads="1"/>
          </p:cNvSpPr>
          <p:nvPr/>
        </p:nvSpPr>
        <p:spPr bwMode="auto">
          <a:xfrm>
            <a:off x="1514475" y="5213350"/>
            <a:ext cx="508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800" b="1">
                <a:solidFill>
                  <a:srgbClr val="FFFFFF"/>
                </a:solidFill>
                <a:latin typeface="System" charset="-128"/>
                <a:ea typeface="System" charset="-128"/>
              </a:rPr>
              <a:t>゜</a:t>
            </a:r>
            <a:endParaRPr lang="ja-JP" altLang="en-US" b="1">
              <a:solidFill>
                <a:srgbClr val="000000"/>
              </a:solidFill>
            </a:endParaRPr>
          </a:p>
        </p:txBody>
      </p:sp>
      <p:sp>
        <p:nvSpPr>
          <p:cNvPr id="44052" name="Line 26"/>
          <p:cNvSpPr>
            <a:spLocks noChangeShapeType="1"/>
          </p:cNvSpPr>
          <p:nvPr/>
        </p:nvSpPr>
        <p:spPr bwMode="auto">
          <a:xfrm>
            <a:off x="2795588" y="4646613"/>
            <a:ext cx="55562" cy="158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53" name="Line 27"/>
          <p:cNvSpPr>
            <a:spLocks noChangeShapeType="1"/>
          </p:cNvSpPr>
          <p:nvPr/>
        </p:nvSpPr>
        <p:spPr bwMode="auto">
          <a:xfrm>
            <a:off x="781050" y="5810250"/>
            <a:ext cx="53975" cy="1588"/>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54" name="Rectangle 28"/>
          <p:cNvSpPr>
            <a:spLocks noChangeArrowheads="1"/>
          </p:cNvSpPr>
          <p:nvPr/>
        </p:nvSpPr>
        <p:spPr bwMode="auto">
          <a:xfrm>
            <a:off x="5694363" y="3984625"/>
            <a:ext cx="1714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120</a:t>
            </a:r>
            <a:endParaRPr lang="en-US" altLang="ja-JP" b="1">
              <a:solidFill>
                <a:srgbClr val="000000"/>
              </a:solidFill>
            </a:endParaRPr>
          </a:p>
        </p:txBody>
      </p:sp>
      <p:sp>
        <p:nvSpPr>
          <p:cNvPr id="44055" name="Rectangle 29"/>
          <p:cNvSpPr>
            <a:spLocks noChangeArrowheads="1"/>
          </p:cNvSpPr>
          <p:nvPr/>
        </p:nvSpPr>
        <p:spPr bwMode="auto">
          <a:xfrm>
            <a:off x="5921375" y="3986213"/>
            <a:ext cx="5080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800" b="1">
                <a:solidFill>
                  <a:srgbClr val="FFFFFF"/>
                </a:solidFill>
                <a:latin typeface="System" charset="-128"/>
                <a:ea typeface="System" charset="-128"/>
              </a:rPr>
              <a:t>゜</a:t>
            </a:r>
            <a:endParaRPr lang="ja-JP" altLang="en-US" b="1">
              <a:solidFill>
                <a:srgbClr val="000000"/>
              </a:solidFill>
            </a:endParaRPr>
          </a:p>
        </p:txBody>
      </p:sp>
      <p:sp>
        <p:nvSpPr>
          <p:cNvPr id="44056" name="Rectangle 30"/>
          <p:cNvSpPr>
            <a:spLocks noChangeArrowheads="1"/>
          </p:cNvSpPr>
          <p:nvPr/>
        </p:nvSpPr>
        <p:spPr bwMode="auto">
          <a:xfrm>
            <a:off x="7216775" y="3990975"/>
            <a:ext cx="17145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180</a:t>
            </a:r>
            <a:endParaRPr lang="en-US" altLang="ja-JP" b="1">
              <a:solidFill>
                <a:srgbClr val="000000"/>
              </a:solidFill>
            </a:endParaRPr>
          </a:p>
        </p:txBody>
      </p:sp>
      <p:sp>
        <p:nvSpPr>
          <p:cNvPr id="44057" name="Rectangle 31"/>
          <p:cNvSpPr>
            <a:spLocks noChangeArrowheads="1"/>
          </p:cNvSpPr>
          <p:nvPr/>
        </p:nvSpPr>
        <p:spPr bwMode="auto">
          <a:xfrm>
            <a:off x="7442200" y="3994150"/>
            <a:ext cx="492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800" b="1">
                <a:solidFill>
                  <a:srgbClr val="FFFFFF"/>
                </a:solidFill>
                <a:latin typeface="System" charset="-128"/>
                <a:ea typeface="System" charset="-128"/>
              </a:rPr>
              <a:t>゜</a:t>
            </a:r>
            <a:endParaRPr lang="ja-JP" altLang="en-US" b="1">
              <a:solidFill>
                <a:srgbClr val="000000"/>
              </a:solidFill>
            </a:endParaRPr>
          </a:p>
        </p:txBody>
      </p:sp>
      <p:sp>
        <p:nvSpPr>
          <p:cNvPr id="44058" name="Rectangle 32"/>
          <p:cNvSpPr>
            <a:spLocks noChangeArrowheads="1"/>
          </p:cNvSpPr>
          <p:nvPr/>
        </p:nvSpPr>
        <p:spPr bwMode="auto">
          <a:xfrm>
            <a:off x="4281488" y="3990975"/>
            <a:ext cx="11271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800" b="1">
                <a:solidFill>
                  <a:srgbClr val="FFFFFF"/>
                </a:solidFill>
                <a:latin typeface="Arial" pitchFamily="34" charset="0"/>
              </a:rPr>
              <a:t>60</a:t>
            </a:r>
            <a:endParaRPr lang="en-US" altLang="ja-JP" b="1">
              <a:solidFill>
                <a:srgbClr val="000000"/>
              </a:solidFill>
            </a:endParaRPr>
          </a:p>
        </p:txBody>
      </p:sp>
      <p:sp>
        <p:nvSpPr>
          <p:cNvPr id="44059" name="Rectangle 33"/>
          <p:cNvSpPr>
            <a:spLocks noChangeArrowheads="1"/>
          </p:cNvSpPr>
          <p:nvPr/>
        </p:nvSpPr>
        <p:spPr bwMode="auto">
          <a:xfrm>
            <a:off x="4432300" y="3994150"/>
            <a:ext cx="508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800" b="1">
                <a:solidFill>
                  <a:srgbClr val="FFFFFF"/>
                </a:solidFill>
                <a:latin typeface="System" charset="-128"/>
                <a:ea typeface="System" charset="-128"/>
              </a:rPr>
              <a:t>゜</a:t>
            </a:r>
            <a:endParaRPr lang="ja-JP" altLang="en-US" b="1">
              <a:solidFill>
                <a:srgbClr val="000000"/>
              </a:solidFill>
            </a:endParaRPr>
          </a:p>
        </p:txBody>
      </p:sp>
      <p:sp>
        <p:nvSpPr>
          <p:cNvPr id="44060" name="Line 34"/>
          <p:cNvSpPr>
            <a:spLocks noChangeShapeType="1"/>
          </p:cNvSpPr>
          <p:nvPr/>
        </p:nvSpPr>
        <p:spPr bwMode="auto">
          <a:xfrm flipH="1">
            <a:off x="4202113" y="4170363"/>
            <a:ext cx="61912" cy="381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61" name="Line 35"/>
          <p:cNvSpPr>
            <a:spLocks noChangeShapeType="1"/>
          </p:cNvSpPr>
          <p:nvPr/>
        </p:nvSpPr>
        <p:spPr bwMode="auto">
          <a:xfrm flipH="1">
            <a:off x="5688013" y="4170363"/>
            <a:ext cx="60325" cy="381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62" name="Line 36"/>
          <p:cNvSpPr>
            <a:spLocks noChangeShapeType="1"/>
          </p:cNvSpPr>
          <p:nvPr/>
        </p:nvSpPr>
        <p:spPr bwMode="auto">
          <a:xfrm flipH="1">
            <a:off x="7178675" y="4170363"/>
            <a:ext cx="63500" cy="3810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63" name="Line 37"/>
          <p:cNvSpPr>
            <a:spLocks noChangeShapeType="1"/>
          </p:cNvSpPr>
          <p:nvPr/>
        </p:nvSpPr>
        <p:spPr bwMode="auto">
          <a:xfrm>
            <a:off x="1624013" y="5310188"/>
            <a:ext cx="53975" cy="158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nvGrpSpPr>
          <p:cNvPr id="44064" name="Group 38"/>
          <p:cNvGrpSpPr>
            <a:grpSpLocks/>
          </p:cNvGrpSpPr>
          <p:nvPr/>
        </p:nvGrpSpPr>
        <p:grpSpPr bwMode="auto">
          <a:xfrm>
            <a:off x="3228975" y="4279900"/>
            <a:ext cx="85725" cy="839788"/>
            <a:chOff x="2576" y="2683"/>
            <a:chExt cx="48" cy="472"/>
          </a:xfrm>
        </p:grpSpPr>
        <p:grpSp>
          <p:nvGrpSpPr>
            <p:cNvPr id="44116" name="Group 39"/>
            <p:cNvGrpSpPr>
              <a:grpSpLocks/>
            </p:cNvGrpSpPr>
            <p:nvPr/>
          </p:nvGrpSpPr>
          <p:grpSpPr bwMode="auto">
            <a:xfrm>
              <a:off x="2592" y="2683"/>
              <a:ext cx="17" cy="466"/>
              <a:chOff x="2592" y="2683"/>
              <a:chExt cx="17" cy="466"/>
            </a:xfrm>
          </p:grpSpPr>
          <p:sp>
            <p:nvSpPr>
              <p:cNvPr id="44118" name="Line 40"/>
              <p:cNvSpPr>
                <a:spLocks noChangeShapeType="1"/>
              </p:cNvSpPr>
              <p:nvPr/>
            </p:nvSpPr>
            <p:spPr bwMode="auto">
              <a:xfrm>
                <a:off x="2600" y="2691"/>
                <a:ext cx="1" cy="458"/>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119" name="Line 41"/>
              <p:cNvSpPr>
                <a:spLocks noChangeShapeType="1"/>
              </p:cNvSpPr>
              <p:nvPr/>
            </p:nvSpPr>
            <p:spPr bwMode="auto">
              <a:xfrm>
                <a:off x="2592" y="2683"/>
                <a:ext cx="17"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117" name="Picture 4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6" y="2716"/>
              <a:ext cx="48"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65" name="Group 43"/>
          <p:cNvGrpSpPr>
            <a:grpSpLocks/>
          </p:cNvGrpSpPr>
          <p:nvPr/>
        </p:nvGrpSpPr>
        <p:grpSpPr bwMode="auto">
          <a:xfrm>
            <a:off x="1449388" y="5616575"/>
            <a:ext cx="84137" cy="166688"/>
            <a:chOff x="1575" y="3434"/>
            <a:chExt cx="48" cy="94"/>
          </a:xfrm>
        </p:grpSpPr>
        <p:grpSp>
          <p:nvGrpSpPr>
            <p:cNvPr id="44112" name="Group 44"/>
            <p:cNvGrpSpPr>
              <a:grpSpLocks/>
            </p:cNvGrpSpPr>
            <p:nvPr/>
          </p:nvGrpSpPr>
          <p:grpSpPr bwMode="auto">
            <a:xfrm>
              <a:off x="1594" y="3434"/>
              <a:ext cx="18" cy="70"/>
              <a:chOff x="1594" y="3434"/>
              <a:chExt cx="18" cy="70"/>
            </a:xfrm>
          </p:grpSpPr>
          <p:sp>
            <p:nvSpPr>
              <p:cNvPr id="44114" name="Line 45"/>
              <p:cNvSpPr>
                <a:spLocks noChangeShapeType="1"/>
              </p:cNvSpPr>
              <p:nvPr/>
            </p:nvSpPr>
            <p:spPr bwMode="auto">
              <a:xfrm>
                <a:off x="1603" y="3434"/>
                <a:ext cx="1" cy="7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115" name="Line 46"/>
              <p:cNvSpPr>
                <a:spLocks noChangeShapeType="1"/>
              </p:cNvSpPr>
              <p:nvPr/>
            </p:nvSpPr>
            <p:spPr bwMode="auto">
              <a:xfrm>
                <a:off x="1594" y="3434"/>
                <a:ext cx="18"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113" name="Picture 4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5" y="3493"/>
              <a:ext cx="48"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66" name="Picture 4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71800" y="5345113"/>
            <a:ext cx="85725" cy="8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67" name="Group 49"/>
          <p:cNvGrpSpPr>
            <a:grpSpLocks/>
          </p:cNvGrpSpPr>
          <p:nvPr/>
        </p:nvGrpSpPr>
        <p:grpSpPr bwMode="auto">
          <a:xfrm>
            <a:off x="4229100" y="4873625"/>
            <a:ext cx="87313" cy="285750"/>
            <a:chOff x="3138" y="3017"/>
            <a:chExt cx="49" cy="160"/>
          </a:xfrm>
        </p:grpSpPr>
        <p:grpSp>
          <p:nvGrpSpPr>
            <p:cNvPr id="44108" name="Group 50"/>
            <p:cNvGrpSpPr>
              <a:grpSpLocks/>
            </p:cNvGrpSpPr>
            <p:nvPr/>
          </p:nvGrpSpPr>
          <p:grpSpPr bwMode="auto">
            <a:xfrm>
              <a:off x="3153" y="3017"/>
              <a:ext cx="23" cy="141"/>
              <a:chOff x="3153" y="3017"/>
              <a:chExt cx="23" cy="141"/>
            </a:xfrm>
          </p:grpSpPr>
          <p:sp>
            <p:nvSpPr>
              <p:cNvPr id="44110" name="Line 51"/>
              <p:cNvSpPr>
                <a:spLocks noChangeShapeType="1"/>
              </p:cNvSpPr>
              <p:nvPr/>
            </p:nvSpPr>
            <p:spPr bwMode="auto">
              <a:xfrm>
                <a:off x="3162" y="3021"/>
                <a:ext cx="1" cy="137"/>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111" name="Line 52"/>
              <p:cNvSpPr>
                <a:spLocks noChangeShapeType="1"/>
              </p:cNvSpPr>
              <p:nvPr/>
            </p:nvSpPr>
            <p:spPr bwMode="auto">
              <a:xfrm>
                <a:off x="3153" y="3017"/>
                <a:ext cx="23"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109" name="Picture 5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38" y="3063"/>
              <a:ext cx="49"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68" name="Group 54"/>
          <p:cNvGrpSpPr>
            <a:grpSpLocks/>
          </p:cNvGrpSpPr>
          <p:nvPr/>
        </p:nvGrpSpPr>
        <p:grpSpPr bwMode="auto">
          <a:xfrm>
            <a:off x="5181600" y="4802188"/>
            <a:ext cx="87313" cy="395287"/>
            <a:chOff x="3674" y="2977"/>
            <a:chExt cx="49" cy="222"/>
          </a:xfrm>
        </p:grpSpPr>
        <p:grpSp>
          <p:nvGrpSpPr>
            <p:cNvPr id="44104" name="Group 55"/>
            <p:cNvGrpSpPr>
              <a:grpSpLocks/>
            </p:cNvGrpSpPr>
            <p:nvPr/>
          </p:nvGrpSpPr>
          <p:grpSpPr bwMode="auto">
            <a:xfrm>
              <a:off x="3694" y="2977"/>
              <a:ext cx="18" cy="198"/>
              <a:chOff x="3694" y="2977"/>
              <a:chExt cx="18" cy="198"/>
            </a:xfrm>
          </p:grpSpPr>
          <p:sp>
            <p:nvSpPr>
              <p:cNvPr id="44106" name="Line 56"/>
              <p:cNvSpPr>
                <a:spLocks noChangeShapeType="1"/>
              </p:cNvSpPr>
              <p:nvPr/>
            </p:nvSpPr>
            <p:spPr bwMode="auto">
              <a:xfrm>
                <a:off x="3703" y="2982"/>
                <a:ext cx="1" cy="193"/>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107" name="Line 57"/>
              <p:cNvSpPr>
                <a:spLocks noChangeShapeType="1"/>
              </p:cNvSpPr>
              <p:nvPr/>
            </p:nvSpPr>
            <p:spPr bwMode="auto">
              <a:xfrm>
                <a:off x="3694" y="2977"/>
                <a:ext cx="18"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105" name="Picture 5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74" y="3111"/>
              <a:ext cx="49"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69" name="Group 59"/>
          <p:cNvGrpSpPr>
            <a:grpSpLocks/>
          </p:cNvGrpSpPr>
          <p:nvPr/>
        </p:nvGrpSpPr>
        <p:grpSpPr bwMode="auto">
          <a:xfrm>
            <a:off x="5149850" y="2624138"/>
            <a:ext cx="87313" cy="1955800"/>
            <a:chOff x="3656" y="1752"/>
            <a:chExt cx="49" cy="1100"/>
          </a:xfrm>
        </p:grpSpPr>
        <p:grpSp>
          <p:nvGrpSpPr>
            <p:cNvPr id="44100" name="Group 60"/>
            <p:cNvGrpSpPr>
              <a:grpSpLocks/>
            </p:cNvGrpSpPr>
            <p:nvPr/>
          </p:nvGrpSpPr>
          <p:grpSpPr bwMode="auto">
            <a:xfrm>
              <a:off x="3672" y="1752"/>
              <a:ext cx="17" cy="1076"/>
              <a:chOff x="3672" y="1752"/>
              <a:chExt cx="17" cy="1076"/>
            </a:xfrm>
          </p:grpSpPr>
          <p:sp>
            <p:nvSpPr>
              <p:cNvPr id="44102" name="Line 61"/>
              <p:cNvSpPr>
                <a:spLocks noChangeShapeType="1"/>
              </p:cNvSpPr>
              <p:nvPr/>
            </p:nvSpPr>
            <p:spPr bwMode="auto">
              <a:xfrm>
                <a:off x="3681" y="1756"/>
                <a:ext cx="1" cy="1072"/>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103" name="Line 62"/>
              <p:cNvSpPr>
                <a:spLocks noChangeShapeType="1"/>
              </p:cNvSpPr>
              <p:nvPr/>
            </p:nvSpPr>
            <p:spPr bwMode="auto">
              <a:xfrm>
                <a:off x="3672" y="1752"/>
                <a:ext cx="17"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101" name="Picture 6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56" y="2162"/>
              <a:ext cx="49"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70" name="Group 64"/>
          <p:cNvGrpSpPr>
            <a:grpSpLocks/>
          </p:cNvGrpSpPr>
          <p:nvPr/>
        </p:nvGrpSpPr>
        <p:grpSpPr bwMode="auto">
          <a:xfrm>
            <a:off x="5456238" y="3343275"/>
            <a:ext cx="85725" cy="1158875"/>
            <a:chOff x="3828" y="2156"/>
            <a:chExt cx="48" cy="652"/>
          </a:xfrm>
        </p:grpSpPr>
        <p:grpSp>
          <p:nvGrpSpPr>
            <p:cNvPr id="44096" name="Group 65"/>
            <p:cNvGrpSpPr>
              <a:grpSpLocks/>
            </p:cNvGrpSpPr>
            <p:nvPr/>
          </p:nvGrpSpPr>
          <p:grpSpPr bwMode="auto">
            <a:xfrm>
              <a:off x="3847" y="2156"/>
              <a:ext cx="18" cy="637"/>
              <a:chOff x="3847" y="2156"/>
              <a:chExt cx="18" cy="637"/>
            </a:xfrm>
          </p:grpSpPr>
          <p:sp>
            <p:nvSpPr>
              <p:cNvPr id="44098" name="Line 66"/>
              <p:cNvSpPr>
                <a:spLocks noChangeShapeType="1"/>
              </p:cNvSpPr>
              <p:nvPr/>
            </p:nvSpPr>
            <p:spPr bwMode="auto">
              <a:xfrm>
                <a:off x="3847" y="2156"/>
                <a:ext cx="18"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99" name="Line 67"/>
              <p:cNvSpPr>
                <a:spLocks noChangeShapeType="1"/>
              </p:cNvSpPr>
              <p:nvPr/>
            </p:nvSpPr>
            <p:spPr bwMode="auto">
              <a:xfrm>
                <a:off x="3856" y="2182"/>
                <a:ext cx="1" cy="61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097" name="Picture 6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28" y="2470"/>
              <a:ext cx="4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71" name="Picture 6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67388" y="4440238"/>
            <a:ext cx="87312"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72" name="Group 70"/>
          <p:cNvGrpSpPr>
            <a:grpSpLocks/>
          </p:cNvGrpSpPr>
          <p:nvPr/>
        </p:nvGrpSpPr>
        <p:grpSpPr bwMode="auto">
          <a:xfrm>
            <a:off x="5619750" y="4202113"/>
            <a:ext cx="87313" cy="457200"/>
            <a:chOff x="3920" y="2639"/>
            <a:chExt cx="49" cy="257"/>
          </a:xfrm>
        </p:grpSpPr>
        <p:grpSp>
          <p:nvGrpSpPr>
            <p:cNvPr id="44092" name="Group 71"/>
            <p:cNvGrpSpPr>
              <a:grpSpLocks/>
            </p:cNvGrpSpPr>
            <p:nvPr/>
          </p:nvGrpSpPr>
          <p:grpSpPr bwMode="auto">
            <a:xfrm>
              <a:off x="3935" y="2639"/>
              <a:ext cx="18" cy="237"/>
              <a:chOff x="3935" y="2639"/>
              <a:chExt cx="18" cy="237"/>
            </a:xfrm>
          </p:grpSpPr>
          <p:sp>
            <p:nvSpPr>
              <p:cNvPr id="44094" name="Line 72"/>
              <p:cNvSpPr>
                <a:spLocks noChangeShapeType="1"/>
              </p:cNvSpPr>
              <p:nvPr/>
            </p:nvSpPr>
            <p:spPr bwMode="auto">
              <a:xfrm>
                <a:off x="3944" y="2644"/>
                <a:ext cx="1" cy="232"/>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95" name="Line 73"/>
              <p:cNvSpPr>
                <a:spLocks noChangeShapeType="1"/>
              </p:cNvSpPr>
              <p:nvPr/>
            </p:nvSpPr>
            <p:spPr bwMode="auto">
              <a:xfrm>
                <a:off x="3935" y="2639"/>
                <a:ext cx="18"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093" name="Picture 7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20" y="2720"/>
              <a:ext cx="4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73" name="Picture 7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51375" y="3683000"/>
            <a:ext cx="857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74" name="Group 76"/>
          <p:cNvGrpSpPr>
            <a:grpSpLocks/>
          </p:cNvGrpSpPr>
          <p:nvPr/>
        </p:nvGrpSpPr>
        <p:grpSpPr bwMode="auto">
          <a:xfrm>
            <a:off x="4767263" y="2225675"/>
            <a:ext cx="85725" cy="2551113"/>
            <a:chOff x="3441" y="1528"/>
            <a:chExt cx="48" cy="1434"/>
          </a:xfrm>
        </p:grpSpPr>
        <p:grpSp>
          <p:nvGrpSpPr>
            <p:cNvPr id="44088" name="Group 77"/>
            <p:cNvGrpSpPr>
              <a:grpSpLocks/>
            </p:cNvGrpSpPr>
            <p:nvPr/>
          </p:nvGrpSpPr>
          <p:grpSpPr bwMode="auto">
            <a:xfrm>
              <a:off x="3461" y="1528"/>
              <a:ext cx="18" cy="1405"/>
              <a:chOff x="3461" y="1528"/>
              <a:chExt cx="18" cy="1405"/>
            </a:xfrm>
          </p:grpSpPr>
          <p:sp>
            <p:nvSpPr>
              <p:cNvPr id="44090" name="Line 78"/>
              <p:cNvSpPr>
                <a:spLocks noChangeShapeType="1"/>
              </p:cNvSpPr>
              <p:nvPr/>
            </p:nvSpPr>
            <p:spPr bwMode="auto">
              <a:xfrm>
                <a:off x="3470" y="1532"/>
                <a:ext cx="1" cy="140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91" name="Line 79"/>
              <p:cNvSpPr>
                <a:spLocks noChangeShapeType="1"/>
              </p:cNvSpPr>
              <p:nvPr/>
            </p:nvSpPr>
            <p:spPr bwMode="auto">
              <a:xfrm>
                <a:off x="3461" y="1528"/>
                <a:ext cx="18"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089" name="Picture 8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41" y="2624"/>
              <a:ext cx="48"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75" name="Group 81"/>
          <p:cNvGrpSpPr>
            <a:grpSpLocks/>
          </p:cNvGrpSpPr>
          <p:nvPr/>
        </p:nvGrpSpPr>
        <p:grpSpPr bwMode="auto">
          <a:xfrm>
            <a:off x="5010150" y="3676650"/>
            <a:ext cx="87313" cy="1035050"/>
            <a:chOff x="3577" y="2344"/>
            <a:chExt cx="49" cy="582"/>
          </a:xfrm>
        </p:grpSpPr>
        <p:sp>
          <p:nvSpPr>
            <p:cNvPr id="44085" name="Line 82"/>
            <p:cNvSpPr>
              <a:spLocks noChangeShapeType="1"/>
            </p:cNvSpPr>
            <p:nvPr/>
          </p:nvSpPr>
          <p:spPr bwMode="auto">
            <a:xfrm>
              <a:off x="3602" y="2358"/>
              <a:ext cx="1" cy="549"/>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86" name="Line 83"/>
            <p:cNvSpPr>
              <a:spLocks noChangeShapeType="1"/>
            </p:cNvSpPr>
            <p:nvPr/>
          </p:nvSpPr>
          <p:spPr bwMode="auto">
            <a:xfrm>
              <a:off x="3593" y="2344"/>
              <a:ext cx="17"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pic>
          <p:nvPicPr>
            <p:cNvPr id="44087" name="Picture 8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77" y="2615"/>
              <a:ext cx="49"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76" name="Group 85"/>
          <p:cNvGrpSpPr>
            <a:grpSpLocks/>
          </p:cNvGrpSpPr>
          <p:nvPr/>
        </p:nvGrpSpPr>
        <p:grpSpPr bwMode="auto">
          <a:xfrm>
            <a:off x="5314950" y="4162425"/>
            <a:ext cx="85725" cy="565150"/>
            <a:chOff x="3749" y="2617"/>
            <a:chExt cx="48" cy="318"/>
          </a:xfrm>
        </p:grpSpPr>
        <p:grpSp>
          <p:nvGrpSpPr>
            <p:cNvPr id="44081" name="Group 86"/>
            <p:cNvGrpSpPr>
              <a:grpSpLocks/>
            </p:cNvGrpSpPr>
            <p:nvPr/>
          </p:nvGrpSpPr>
          <p:grpSpPr bwMode="auto">
            <a:xfrm>
              <a:off x="3768" y="2617"/>
              <a:ext cx="18" cy="290"/>
              <a:chOff x="3768" y="2617"/>
              <a:chExt cx="18" cy="290"/>
            </a:xfrm>
          </p:grpSpPr>
          <p:sp>
            <p:nvSpPr>
              <p:cNvPr id="44083" name="Line 87"/>
              <p:cNvSpPr>
                <a:spLocks noChangeShapeType="1"/>
              </p:cNvSpPr>
              <p:nvPr/>
            </p:nvSpPr>
            <p:spPr bwMode="auto">
              <a:xfrm>
                <a:off x="3777" y="2617"/>
                <a:ext cx="1" cy="290"/>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44084" name="Line 88"/>
              <p:cNvSpPr>
                <a:spLocks noChangeShapeType="1"/>
              </p:cNvSpPr>
              <p:nvPr/>
            </p:nvSpPr>
            <p:spPr bwMode="auto">
              <a:xfrm>
                <a:off x="3768" y="2617"/>
                <a:ext cx="18"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grpSp>
        <p:pic>
          <p:nvPicPr>
            <p:cNvPr id="44082" name="Picture 8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749" y="2764"/>
              <a:ext cx="4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77" name="Picture 9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3850" y="4306888"/>
            <a:ext cx="85725" cy="6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78" name="Text Box 91"/>
          <p:cNvSpPr txBox="1">
            <a:spLocks noChangeArrowheads="1"/>
          </p:cNvSpPr>
          <p:nvPr/>
        </p:nvSpPr>
        <p:spPr bwMode="auto">
          <a:xfrm>
            <a:off x="131763" y="285750"/>
            <a:ext cx="8891587"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spcBef>
                <a:spcPct val="50000"/>
              </a:spcBef>
            </a:pPr>
            <a:r>
              <a:rPr kumimoji="0" lang="ja-JP" altLang="en-US" sz="3200" b="1">
                <a:solidFill>
                  <a:srgbClr val="00FF00"/>
                </a:solidFill>
                <a:latin typeface="Arial" pitchFamily="34" charset="0"/>
                <a:ea typeface="ＭＳ Ｐゴシック" pitchFamily="50" charset="-128"/>
              </a:rPr>
              <a:t>カツオから検出された</a:t>
            </a:r>
            <a:r>
              <a:rPr kumimoji="0" lang="en-US" altLang="ja-JP" sz="3200" b="1">
                <a:solidFill>
                  <a:srgbClr val="00FF00"/>
                </a:solidFill>
                <a:latin typeface="Arial" pitchFamily="34" charset="0"/>
                <a:ea typeface="ＭＳ Ｐゴシック" pitchFamily="50" charset="-128"/>
              </a:rPr>
              <a:t>DDTs</a:t>
            </a:r>
            <a:r>
              <a:rPr kumimoji="0" lang="ja-JP" altLang="en-US" sz="3200" b="1">
                <a:solidFill>
                  <a:srgbClr val="00FF00"/>
                </a:solidFill>
                <a:latin typeface="Arial" pitchFamily="34" charset="0"/>
                <a:ea typeface="ＭＳ Ｐゴシック" pitchFamily="50" charset="-128"/>
              </a:rPr>
              <a:t>の濃度分布</a:t>
            </a:r>
          </a:p>
        </p:txBody>
      </p:sp>
      <p:sp>
        <p:nvSpPr>
          <p:cNvPr id="44079" name="AutoShape 92"/>
          <p:cNvSpPr>
            <a:spLocks noChangeArrowheads="1"/>
          </p:cNvSpPr>
          <p:nvPr/>
        </p:nvSpPr>
        <p:spPr bwMode="auto">
          <a:xfrm>
            <a:off x="3759200" y="1263650"/>
            <a:ext cx="1258888" cy="542925"/>
          </a:xfrm>
          <a:prstGeom prst="flowChartAlternateProcess">
            <a:avLst/>
          </a:prstGeom>
          <a:gradFill rotWithShape="0">
            <a:gsLst>
              <a:gs pos="0">
                <a:srgbClr val="6D0016"/>
              </a:gs>
              <a:gs pos="100000">
                <a:srgbClr val="A50021"/>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109250" dir="3267739" algn="ctr" rotWithShape="0">
                    <a:schemeClr val="bg2"/>
                  </a:outerShdw>
                </a:effectLst>
              </a14:hiddenEffects>
            </a:ext>
          </a:extLst>
        </p:spPr>
        <p:txBody>
          <a:bodyPr wrap="none" lIns="90000" tIns="46800" rIns="90000" bIns="46800" anchor="ctr"/>
          <a:lstStyle/>
          <a:p>
            <a:endParaRPr lang="ja-JP" altLang="en-US">
              <a:solidFill>
                <a:srgbClr val="000000"/>
              </a:solidFill>
            </a:endParaRPr>
          </a:p>
        </p:txBody>
      </p:sp>
      <p:sp>
        <p:nvSpPr>
          <p:cNvPr id="44080" name="Text Box 93"/>
          <p:cNvSpPr txBox="1">
            <a:spLocks noChangeArrowheads="1"/>
          </p:cNvSpPr>
          <p:nvPr/>
        </p:nvSpPr>
        <p:spPr bwMode="auto">
          <a:xfrm>
            <a:off x="3749675" y="1223963"/>
            <a:ext cx="1330325"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spcBef>
                <a:spcPct val="50000"/>
              </a:spcBef>
            </a:pPr>
            <a:r>
              <a:rPr lang="en-US" altLang="ja-JP" sz="3200" b="1">
                <a:solidFill>
                  <a:srgbClr val="FFFFFF"/>
                </a:solidFill>
                <a:latin typeface="Helvetica" charset="0"/>
              </a:rPr>
              <a:t>DDTs</a:t>
            </a:r>
          </a:p>
        </p:txBody>
      </p:sp>
    </p:spTree>
    <p:extLst>
      <p:ext uri="{BB962C8B-B14F-4D97-AF65-F5344CB8AC3E}">
        <p14:creationId xmlns:p14="http://schemas.microsoft.com/office/powerpoint/2010/main" val="2032727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2735263" y="1212850"/>
            <a:ext cx="1258887" cy="542925"/>
          </a:xfrm>
          <a:prstGeom prst="flowChartAlternateProcess">
            <a:avLst/>
          </a:prstGeom>
          <a:gradFill rotWithShape="0">
            <a:gsLst>
              <a:gs pos="0">
                <a:srgbClr val="6D0016"/>
              </a:gs>
              <a:gs pos="100000">
                <a:srgbClr val="A50021"/>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109250" dir="3267739" algn="ctr" rotWithShape="0">
                    <a:schemeClr val="bg2"/>
                  </a:outerShdw>
                </a:effectLst>
              </a14:hiddenEffects>
            </a:ext>
          </a:extLst>
        </p:spPr>
        <p:txBody>
          <a:bodyPr wrap="none" lIns="90000" tIns="46800" rIns="90000" bIns="46800" anchor="ctr"/>
          <a:lstStyle/>
          <a:p>
            <a:endParaRPr lang="ja-JP" altLang="en-US">
              <a:solidFill>
                <a:srgbClr val="000000"/>
              </a:solidFill>
            </a:endParaRPr>
          </a:p>
        </p:txBody>
      </p:sp>
      <p:sp>
        <p:nvSpPr>
          <p:cNvPr id="45059" name="Text Box 3"/>
          <p:cNvSpPr txBox="1">
            <a:spLocks noChangeArrowheads="1"/>
          </p:cNvSpPr>
          <p:nvPr/>
        </p:nvSpPr>
        <p:spPr bwMode="auto">
          <a:xfrm>
            <a:off x="2697163" y="1173163"/>
            <a:ext cx="1330325"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spcBef>
                <a:spcPct val="50000"/>
              </a:spcBef>
            </a:pPr>
            <a:r>
              <a:rPr lang="en-US" altLang="ja-JP" sz="3200" b="1">
                <a:solidFill>
                  <a:srgbClr val="FFFFFF"/>
                </a:solidFill>
                <a:latin typeface="Helvetica" charset="0"/>
              </a:rPr>
              <a:t>HCHs</a:t>
            </a:r>
          </a:p>
        </p:txBody>
      </p:sp>
      <p:pic>
        <p:nvPicPr>
          <p:cNvPr id="450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5568950"/>
            <a:ext cx="2006600" cy="863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00" y="5689600"/>
            <a:ext cx="360363" cy="596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2" name="Text Box 6"/>
          <p:cNvSpPr txBox="1">
            <a:spLocks noChangeArrowheads="1"/>
          </p:cNvSpPr>
          <p:nvPr/>
        </p:nvSpPr>
        <p:spPr bwMode="auto">
          <a:xfrm>
            <a:off x="1752600" y="5792788"/>
            <a:ext cx="803275" cy="4492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lnSpc>
                <a:spcPct val="40000"/>
              </a:lnSpc>
              <a:spcBef>
                <a:spcPct val="50000"/>
              </a:spcBef>
            </a:pPr>
            <a:r>
              <a:rPr lang="en-US" altLang="ja-JP" sz="1800" b="1">
                <a:solidFill>
                  <a:srgbClr val="FFFFFF"/>
                </a:solidFill>
                <a:latin typeface="Helvetica" charset="0"/>
              </a:rPr>
              <a:t>ng/g </a:t>
            </a:r>
          </a:p>
          <a:p>
            <a:pPr algn="ctr" eaLnBrk="1" hangingPunct="1">
              <a:lnSpc>
                <a:spcPct val="40000"/>
              </a:lnSpc>
              <a:spcBef>
                <a:spcPct val="50000"/>
              </a:spcBef>
            </a:pPr>
            <a:r>
              <a:rPr lang="en-US" altLang="ja-JP" sz="1800" b="1">
                <a:solidFill>
                  <a:srgbClr val="FFFFFF"/>
                </a:solidFill>
                <a:latin typeface="Helvetica" charset="0"/>
              </a:rPr>
              <a:t>fat wt</a:t>
            </a:r>
          </a:p>
        </p:txBody>
      </p:sp>
      <p:sp>
        <p:nvSpPr>
          <p:cNvPr id="45063" name="Text Box 7"/>
          <p:cNvSpPr txBox="1">
            <a:spLocks noChangeArrowheads="1"/>
          </p:cNvSpPr>
          <p:nvPr/>
        </p:nvSpPr>
        <p:spPr bwMode="auto">
          <a:xfrm>
            <a:off x="1320800" y="5835650"/>
            <a:ext cx="698500" cy="3667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spcBef>
                <a:spcPct val="50000"/>
              </a:spcBef>
            </a:pPr>
            <a:r>
              <a:rPr lang="en-US" altLang="ja-JP" sz="1800" b="1">
                <a:solidFill>
                  <a:srgbClr val="FFFFFF"/>
                </a:solidFill>
                <a:latin typeface="Helvetica" charset="0"/>
              </a:rPr>
              <a:t>5.0</a:t>
            </a:r>
          </a:p>
        </p:txBody>
      </p:sp>
      <p:sp>
        <p:nvSpPr>
          <p:cNvPr id="45064" name="AutoShape 8"/>
          <p:cNvSpPr>
            <a:spLocks noChangeArrowheads="1"/>
          </p:cNvSpPr>
          <p:nvPr/>
        </p:nvSpPr>
        <p:spPr bwMode="auto">
          <a:xfrm>
            <a:off x="6518275" y="1195388"/>
            <a:ext cx="1258888" cy="542925"/>
          </a:xfrm>
          <a:prstGeom prst="flowChartAlternateProcess">
            <a:avLst/>
          </a:prstGeom>
          <a:gradFill rotWithShape="0">
            <a:gsLst>
              <a:gs pos="0">
                <a:srgbClr val="6D0016"/>
              </a:gs>
              <a:gs pos="100000">
                <a:srgbClr val="A50021"/>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109250" dir="3267739" algn="ctr" rotWithShape="0">
                    <a:schemeClr val="bg2"/>
                  </a:outerShdw>
                </a:effectLst>
              </a14:hiddenEffects>
            </a:ext>
          </a:extLst>
        </p:spPr>
        <p:txBody>
          <a:bodyPr wrap="none" lIns="90000" tIns="46800" rIns="90000" bIns="46800" anchor="ctr"/>
          <a:lstStyle/>
          <a:p>
            <a:endParaRPr lang="ja-JP" altLang="en-US">
              <a:solidFill>
                <a:srgbClr val="000000"/>
              </a:solidFill>
            </a:endParaRPr>
          </a:p>
        </p:txBody>
      </p:sp>
      <p:sp>
        <p:nvSpPr>
          <p:cNvPr id="45065" name="Text Box 9"/>
          <p:cNvSpPr txBox="1">
            <a:spLocks noChangeArrowheads="1"/>
          </p:cNvSpPr>
          <p:nvPr/>
        </p:nvSpPr>
        <p:spPr bwMode="auto">
          <a:xfrm>
            <a:off x="6584950" y="1157288"/>
            <a:ext cx="1271588"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spcBef>
                <a:spcPct val="50000"/>
              </a:spcBef>
            </a:pPr>
            <a:r>
              <a:rPr lang="en-US" altLang="ja-JP" sz="3200" b="1">
                <a:solidFill>
                  <a:srgbClr val="FFFFFF"/>
                </a:solidFill>
                <a:latin typeface="Helvetica" charset="0"/>
              </a:rPr>
              <a:t>HCB</a:t>
            </a:r>
          </a:p>
        </p:txBody>
      </p:sp>
      <p:pic>
        <p:nvPicPr>
          <p:cNvPr id="4506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900" y="5568950"/>
            <a:ext cx="2006600" cy="863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7" name="Text Box 11"/>
          <p:cNvSpPr txBox="1">
            <a:spLocks noChangeArrowheads="1"/>
          </p:cNvSpPr>
          <p:nvPr/>
        </p:nvSpPr>
        <p:spPr bwMode="auto">
          <a:xfrm>
            <a:off x="5991225" y="5826125"/>
            <a:ext cx="803275" cy="449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lnSpc>
                <a:spcPct val="40000"/>
              </a:lnSpc>
              <a:spcBef>
                <a:spcPct val="50000"/>
              </a:spcBef>
            </a:pPr>
            <a:r>
              <a:rPr lang="en-US" altLang="ja-JP" sz="1800" b="1">
                <a:solidFill>
                  <a:srgbClr val="FFFFFF"/>
                </a:solidFill>
                <a:latin typeface="Helvetica" charset="0"/>
              </a:rPr>
              <a:t>ng/g </a:t>
            </a:r>
          </a:p>
          <a:p>
            <a:pPr algn="ctr" eaLnBrk="1" hangingPunct="1">
              <a:lnSpc>
                <a:spcPct val="40000"/>
              </a:lnSpc>
              <a:spcBef>
                <a:spcPct val="50000"/>
              </a:spcBef>
            </a:pPr>
            <a:r>
              <a:rPr lang="en-US" altLang="ja-JP" sz="1800" b="1">
                <a:solidFill>
                  <a:srgbClr val="FFFFFF"/>
                </a:solidFill>
                <a:latin typeface="Helvetica" charset="0"/>
              </a:rPr>
              <a:t>fat wt</a:t>
            </a:r>
          </a:p>
        </p:txBody>
      </p:sp>
      <p:sp>
        <p:nvSpPr>
          <p:cNvPr id="45068" name="Text Box 12"/>
          <p:cNvSpPr txBox="1">
            <a:spLocks noChangeArrowheads="1"/>
          </p:cNvSpPr>
          <p:nvPr/>
        </p:nvSpPr>
        <p:spPr bwMode="auto">
          <a:xfrm>
            <a:off x="5524500" y="5835650"/>
            <a:ext cx="698500" cy="3667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spcBef>
                <a:spcPct val="50000"/>
              </a:spcBef>
            </a:pPr>
            <a:r>
              <a:rPr lang="en-US" altLang="ja-JP" sz="1800" b="1">
                <a:solidFill>
                  <a:srgbClr val="FFFFFF"/>
                </a:solidFill>
                <a:latin typeface="Helvetica" charset="0"/>
              </a:rPr>
              <a:t>2.5</a:t>
            </a:r>
          </a:p>
        </p:txBody>
      </p:sp>
      <p:pic>
        <p:nvPicPr>
          <p:cNvPr id="4506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7300" y="5708650"/>
            <a:ext cx="355600" cy="596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0"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00" y="2119313"/>
            <a:ext cx="5673725"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1"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725" y="2817813"/>
            <a:ext cx="5322888" cy="246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72" name="Text Box 16"/>
          <p:cNvSpPr txBox="1">
            <a:spLocks noChangeArrowheads="1"/>
          </p:cNvSpPr>
          <p:nvPr/>
        </p:nvSpPr>
        <p:spPr bwMode="auto">
          <a:xfrm>
            <a:off x="131763" y="285750"/>
            <a:ext cx="8891587"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spcBef>
                <a:spcPct val="50000"/>
              </a:spcBef>
            </a:pPr>
            <a:r>
              <a:rPr kumimoji="0" lang="ja-JP" altLang="en-US" sz="3200" b="1">
                <a:solidFill>
                  <a:srgbClr val="00FF00"/>
                </a:solidFill>
                <a:latin typeface="Arial" pitchFamily="34" charset="0"/>
                <a:ea typeface="ＭＳ Ｐゴシック" pitchFamily="50" charset="-128"/>
              </a:rPr>
              <a:t>カツオから検出された</a:t>
            </a:r>
            <a:r>
              <a:rPr kumimoji="0" lang="ja-JP" altLang="ja-JP" sz="3200" b="1">
                <a:solidFill>
                  <a:srgbClr val="00FF00"/>
                </a:solidFill>
                <a:latin typeface="Arial" pitchFamily="34" charset="0"/>
                <a:ea typeface="ＭＳ Ｐゴシック" pitchFamily="50" charset="-128"/>
              </a:rPr>
              <a:t>HCHs </a:t>
            </a:r>
            <a:r>
              <a:rPr kumimoji="0" lang="ja-JP" altLang="en-US" sz="3200" b="1">
                <a:solidFill>
                  <a:srgbClr val="00FF00"/>
                </a:solidFill>
                <a:latin typeface="Arial" pitchFamily="34" charset="0"/>
                <a:ea typeface="ＭＳ Ｐゴシック" pitchFamily="50" charset="-128"/>
              </a:rPr>
              <a:t>と </a:t>
            </a:r>
            <a:r>
              <a:rPr kumimoji="0" lang="ja-JP" altLang="ja-JP" sz="3200" b="1">
                <a:solidFill>
                  <a:srgbClr val="00FF00"/>
                </a:solidFill>
                <a:latin typeface="Arial" pitchFamily="34" charset="0"/>
                <a:ea typeface="ＭＳ Ｐゴシック" pitchFamily="50" charset="-128"/>
              </a:rPr>
              <a:t>HCB </a:t>
            </a:r>
            <a:r>
              <a:rPr kumimoji="0" lang="ja-JP" altLang="en-US" sz="3200" b="1">
                <a:solidFill>
                  <a:srgbClr val="00FF00"/>
                </a:solidFill>
                <a:latin typeface="Arial" pitchFamily="34" charset="0"/>
                <a:ea typeface="ＭＳ Ｐゴシック" pitchFamily="50" charset="-128"/>
              </a:rPr>
              <a:t>の濃度分布</a:t>
            </a:r>
          </a:p>
        </p:txBody>
      </p:sp>
    </p:spTree>
    <p:extLst>
      <p:ext uri="{BB962C8B-B14F-4D97-AF65-F5344CB8AC3E}">
        <p14:creationId xmlns:p14="http://schemas.microsoft.com/office/powerpoint/2010/main" val="35715517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Line 2"/>
          <p:cNvSpPr>
            <a:spLocks noChangeShapeType="1"/>
          </p:cNvSpPr>
          <p:nvPr/>
        </p:nvSpPr>
        <p:spPr bwMode="auto">
          <a:xfrm flipH="1" flipV="1">
            <a:off x="-944563" y="1004888"/>
            <a:ext cx="6350" cy="63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11" name="Line 3"/>
          <p:cNvSpPr>
            <a:spLocks noChangeShapeType="1"/>
          </p:cNvSpPr>
          <p:nvPr/>
        </p:nvSpPr>
        <p:spPr bwMode="auto">
          <a:xfrm flipH="1" flipV="1">
            <a:off x="-944563" y="1004888"/>
            <a:ext cx="6350" cy="63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119812" name="Group 4"/>
          <p:cNvGrpSpPr>
            <a:grpSpLocks/>
          </p:cNvGrpSpPr>
          <p:nvPr/>
        </p:nvGrpSpPr>
        <p:grpSpPr bwMode="auto">
          <a:xfrm>
            <a:off x="0" y="1881188"/>
            <a:ext cx="7794625" cy="3816350"/>
            <a:chOff x="101" y="1585"/>
            <a:chExt cx="3449" cy="1688"/>
          </a:xfrm>
        </p:grpSpPr>
        <p:grpSp>
          <p:nvGrpSpPr>
            <p:cNvPr id="119813" name="Group 5"/>
            <p:cNvGrpSpPr>
              <a:grpSpLocks/>
            </p:cNvGrpSpPr>
            <p:nvPr/>
          </p:nvGrpSpPr>
          <p:grpSpPr bwMode="auto">
            <a:xfrm>
              <a:off x="101" y="2389"/>
              <a:ext cx="3449" cy="884"/>
              <a:chOff x="101" y="2389"/>
              <a:chExt cx="3449" cy="884"/>
            </a:xfrm>
          </p:grpSpPr>
          <p:grpSp>
            <p:nvGrpSpPr>
              <p:cNvPr id="119814" name="Group 6"/>
              <p:cNvGrpSpPr>
                <a:grpSpLocks/>
              </p:cNvGrpSpPr>
              <p:nvPr/>
            </p:nvGrpSpPr>
            <p:grpSpPr bwMode="auto">
              <a:xfrm>
                <a:off x="101" y="2389"/>
                <a:ext cx="3449" cy="884"/>
                <a:chOff x="101" y="2389"/>
                <a:chExt cx="3449" cy="884"/>
              </a:xfrm>
            </p:grpSpPr>
            <p:sp>
              <p:nvSpPr>
                <p:cNvPr id="119815" name="Freeform 7"/>
                <p:cNvSpPr>
                  <a:spLocks/>
                </p:cNvSpPr>
                <p:nvPr/>
              </p:nvSpPr>
              <p:spPr bwMode="auto">
                <a:xfrm>
                  <a:off x="101" y="2393"/>
                  <a:ext cx="3449" cy="880"/>
                </a:xfrm>
                <a:custGeom>
                  <a:avLst/>
                  <a:gdLst>
                    <a:gd name="T0" fmla="*/ 1949 w 3449"/>
                    <a:gd name="T1" fmla="*/ 880 h 880"/>
                    <a:gd name="T2" fmla="*/ 3449 w 3449"/>
                    <a:gd name="T3" fmla="*/ 0 h 880"/>
                    <a:gd name="T4" fmla="*/ 1500 w 3449"/>
                    <a:gd name="T5" fmla="*/ 0 h 880"/>
                    <a:gd name="T6" fmla="*/ 0 w 3449"/>
                    <a:gd name="T7" fmla="*/ 880 h 880"/>
                    <a:gd name="T8" fmla="*/ 972 w 3449"/>
                    <a:gd name="T9" fmla="*/ 880 h 880"/>
                    <a:gd name="T10" fmla="*/ 1949 w 3449"/>
                    <a:gd name="T11" fmla="*/ 880 h 880"/>
                  </a:gdLst>
                  <a:ahLst/>
                  <a:cxnLst>
                    <a:cxn ang="0">
                      <a:pos x="T0" y="T1"/>
                    </a:cxn>
                    <a:cxn ang="0">
                      <a:pos x="T2" y="T3"/>
                    </a:cxn>
                    <a:cxn ang="0">
                      <a:pos x="T4" y="T5"/>
                    </a:cxn>
                    <a:cxn ang="0">
                      <a:pos x="T6" y="T7"/>
                    </a:cxn>
                    <a:cxn ang="0">
                      <a:pos x="T8" y="T9"/>
                    </a:cxn>
                    <a:cxn ang="0">
                      <a:pos x="T10" y="T11"/>
                    </a:cxn>
                  </a:cxnLst>
                  <a:rect l="0" t="0" r="r" b="b"/>
                  <a:pathLst>
                    <a:path w="3449" h="880">
                      <a:moveTo>
                        <a:pt x="1949" y="880"/>
                      </a:moveTo>
                      <a:lnTo>
                        <a:pt x="3449" y="0"/>
                      </a:lnTo>
                      <a:lnTo>
                        <a:pt x="1500" y="0"/>
                      </a:lnTo>
                      <a:lnTo>
                        <a:pt x="0" y="880"/>
                      </a:lnTo>
                      <a:lnTo>
                        <a:pt x="972" y="880"/>
                      </a:lnTo>
                      <a:lnTo>
                        <a:pt x="1949" y="880"/>
                      </a:lnTo>
                      <a:close/>
                    </a:path>
                  </a:pathLst>
                </a:custGeom>
                <a:solidFill>
                  <a:srgbClr val="0033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119816" name="Group 8"/>
                <p:cNvGrpSpPr>
                  <a:grpSpLocks/>
                </p:cNvGrpSpPr>
                <p:nvPr/>
              </p:nvGrpSpPr>
              <p:grpSpPr bwMode="auto">
                <a:xfrm>
                  <a:off x="185" y="2389"/>
                  <a:ext cx="3001" cy="876"/>
                  <a:chOff x="185" y="2389"/>
                  <a:chExt cx="3001" cy="876"/>
                </a:xfrm>
              </p:grpSpPr>
              <p:sp>
                <p:nvSpPr>
                  <p:cNvPr id="119817" name="Freeform 9"/>
                  <p:cNvSpPr>
                    <a:spLocks/>
                  </p:cNvSpPr>
                  <p:nvPr/>
                </p:nvSpPr>
                <p:spPr bwMode="auto">
                  <a:xfrm>
                    <a:off x="185" y="2401"/>
                    <a:ext cx="1532" cy="864"/>
                  </a:xfrm>
                  <a:custGeom>
                    <a:avLst/>
                    <a:gdLst>
                      <a:gd name="T0" fmla="*/ 828 w 1532"/>
                      <a:gd name="T1" fmla="*/ 376 h 864"/>
                      <a:gd name="T2" fmla="*/ 808 w 1532"/>
                      <a:gd name="T3" fmla="*/ 396 h 864"/>
                      <a:gd name="T4" fmla="*/ 848 w 1532"/>
                      <a:gd name="T5" fmla="*/ 376 h 864"/>
                      <a:gd name="T6" fmla="*/ 840 w 1532"/>
                      <a:gd name="T7" fmla="*/ 392 h 864"/>
                      <a:gd name="T8" fmla="*/ 868 w 1532"/>
                      <a:gd name="T9" fmla="*/ 392 h 864"/>
                      <a:gd name="T10" fmla="*/ 868 w 1532"/>
                      <a:gd name="T11" fmla="*/ 408 h 864"/>
                      <a:gd name="T12" fmla="*/ 876 w 1532"/>
                      <a:gd name="T13" fmla="*/ 416 h 864"/>
                      <a:gd name="T14" fmla="*/ 872 w 1532"/>
                      <a:gd name="T15" fmla="*/ 440 h 864"/>
                      <a:gd name="T16" fmla="*/ 828 w 1532"/>
                      <a:gd name="T17" fmla="*/ 464 h 864"/>
                      <a:gd name="T18" fmla="*/ 832 w 1532"/>
                      <a:gd name="T19" fmla="*/ 468 h 864"/>
                      <a:gd name="T20" fmla="*/ 864 w 1532"/>
                      <a:gd name="T21" fmla="*/ 464 h 864"/>
                      <a:gd name="T22" fmla="*/ 876 w 1532"/>
                      <a:gd name="T23" fmla="*/ 476 h 864"/>
                      <a:gd name="T24" fmla="*/ 856 w 1532"/>
                      <a:gd name="T25" fmla="*/ 512 h 864"/>
                      <a:gd name="T26" fmla="*/ 768 w 1532"/>
                      <a:gd name="T27" fmla="*/ 548 h 864"/>
                      <a:gd name="T28" fmla="*/ 672 w 1532"/>
                      <a:gd name="T29" fmla="*/ 596 h 864"/>
                      <a:gd name="T30" fmla="*/ 608 w 1532"/>
                      <a:gd name="T31" fmla="*/ 616 h 864"/>
                      <a:gd name="T32" fmla="*/ 528 w 1532"/>
                      <a:gd name="T33" fmla="*/ 648 h 864"/>
                      <a:gd name="T34" fmla="*/ 464 w 1532"/>
                      <a:gd name="T35" fmla="*/ 672 h 864"/>
                      <a:gd name="T36" fmla="*/ 392 w 1532"/>
                      <a:gd name="T37" fmla="*/ 696 h 864"/>
                      <a:gd name="T38" fmla="*/ 360 w 1532"/>
                      <a:gd name="T39" fmla="*/ 712 h 864"/>
                      <a:gd name="T40" fmla="*/ 304 w 1532"/>
                      <a:gd name="T41" fmla="*/ 728 h 864"/>
                      <a:gd name="T42" fmla="*/ 252 w 1532"/>
                      <a:gd name="T43" fmla="*/ 744 h 864"/>
                      <a:gd name="T44" fmla="*/ 188 w 1532"/>
                      <a:gd name="T45" fmla="*/ 776 h 864"/>
                      <a:gd name="T46" fmla="*/ 152 w 1532"/>
                      <a:gd name="T47" fmla="*/ 800 h 864"/>
                      <a:gd name="T48" fmla="*/ 88 w 1532"/>
                      <a:gd name="T49" fmla="*/ 824 h 864"/>
                      <a:gd name="T50" fmla="*/ 32 w 1532"/>
                      <a:gd name="T51" fmla="*/ 852 h 864"/>
                      <a:gd name="T52" fmla="*/ 4 w 1532"/>
                      <a:gd name="T53" fmla="*/ 860 h 864"/>
                      <a:gd name="T54" fmla="*/ 4 w 1532"/>
                      <a:gd name="T55" fmla="*/ 852 h 864"/>
                      <a:gd name="T56" fmla="*/ 32 w 1532"/>
                      <a:gd name="T57" fmla="*/ 836 h 864"/>
                      <a:gd name="T58" fmla="*/ 92 w 1532"/>
                      <a:gd name="T59" fmla="*/ 800 h 864"/>
                      <a:gd name="T60" fmla="*/ 132 w 1532"/>
                      <a:gd name="T61" fmla="*/ 780 h 864"/>
                      <a:gd name="T62" fmla="*/ 184 w 1532"/>
                      <a:gd name="T63" fmla="*/ 748 h 864"/>
                      <a:gd name="T64" fmla="*/ 276 w 1532"/>
                      <a:gd name="T65" fmla="*/ 700 h 864"/>
                      <a:gd name="T66" fmla="*/ 384 w 1532"/>
                      <a:gd name="T67" fmla="*/ 640 h 864"/>
                      <a:gd name="T68" fmla="*/ 452 w 1532"/>
                      <a:gd name="T69" fmla="*/ 604 h 864"/>
                      <a:gd name="T70" fmla="*/ 504 w 1532"/>
                      <a:gd name="T71" fmla="*/ 568 h 864"/>
                      <a:gd name="T72" fmla="*/ 508 w 1532"/>
                      <a:gd name="T73" fmla="*/ 548 h 864"/>
                      <a:gd name="T74" fmla="*/ 564 w 1532"/>
                      <a:gd name="T75" fmla="*/ 504 h 864"/>
                      <a:gd name="T76" fmla="*/ 600 w 1532"/>
                      <a:gd name="T77" fmla="*/ 476 h 864"/>
                      <a:gd name="T78" fmla="*/ 660 w 1532"/>
                      <a:gd name="T79" fmla="*/ 448 h 864"/>
                      <a:gd name="T80" fmla="*/ 728 w 1532"/>
                      <a:gd name="T81" fmla="*/ 408 h 864"/>
                      <a:gd name="T82" fmla="*/ 1284 w 1532"/>
                      <a:gd name="T83" fmla="*/ 80 h 864"/>
                      <a:gd name="T84" fmla="*/ 1356 w 1532"/>
                      <a:gd name="T85" fmla="*/ 40 h 864"/>
                      <a:gd name="T86" fmla="*/ 1424 w 1532"/>
                      <a:gd name="T87" fmla="*/ 8 h 864"/>
                      <a:gd name="T88" fmla="*/ 1532 w 1532"/>
                      <a:gd name="T89" fmla="*/ 0 h 864"/>
                      <a:gd name="T90" fmla="*/ 1516 w 1532"/>
                      <a:gd name="T91" fmla="*/ 28 h 864"/>
                      <a:gd name="T92" fmla="*/ 1460 w 1532"/>
                      <a:gd name="T93" fmla="*/ 60 h 864"/>
                      <a:gd name="T94" fmla="*/ 1492 w 1532"/>
                      <a:gd name="T95" fmla="*/ 52 h 864"/>
                      <a:gd name="T96" fmla="*/ 1432 w 1532"/>
                      <a:gd name="T97" fmla="*/ 80 h 864"/>
                      <a:gd name="T98" fmla="*/ 1380 w 1532"/>
                      <a:gd name="T99" fmla="*/ 84 h 864"/>
                      <a:gd name="T100" fmla="*/ 1280 w 1532"/>
                      <a:gd name="T101" fmla="*/ 120 h 864"/>
                      <a:gd name="T102" fmla="*/ 1356 w 1532"/>
                      <a:gd name="T103" fmla="*/ 100 h 864"/>
                      <a:gd name="T104" fmla="*/ 1308 w 1532"/>
                      <a:gd name="T105" fmla="*/ 124 h 864"/>
                      <a:gd name="T106" fmla="*/ 1316 w 1532"/>
                      <a:gd name="T107" fmla="*/ 136 h 864"/>
                      <a:gd name="T108" fmla="*/ 1276 w 1532"/>
                      <a:gd name="T109" fmla="*/ 144 h 864"/>
                      <a:gd name="T110" fmla="*/ 1272 w 1532"/>
                      <a:gd name="T111" fmla="*/ 140 h 864"/>
                      <a:gd name="T112" fmla="*/ 1204 w 1532"/>
                      <a:gd name="T113" fmla="*/ 160 h 864"/>
                      <a:gd name="T114" fmla="*/ 1172 w 1532"/>
                      <a:gd name="T115" fmla="*/ 176 h 864"/>
                      <a:gd name="T116" fmla="*/ 1120 w 1532"/>
                      <a:gd name="T117" fmla="*/ 192 h 864"/>
                      <a:gd name="T118" fmla="*/ 1088 w 1532"/>
                      <a:gd name="T119" fmla="*/ 212 h 864"/>
                      <a:gd name="T120" fmla="*/ 952 w 1532"/>
                      <a:gd name="T121" fmla="*/ 268 h 864"/>
                      <a:gd name="T122" fmla="*/ 744 w 1532"/>
                      <a:gd name="T123" fmla="*/ 400 h 864"/>
                      <a:gd name="T124" fmla="*/ 776 w 1532"/>
                      <a:gd name="T125" fmla="*/ 396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2" h="864">
                        <a:moveTo>
                          <a:pt x="784" y="392"/>
                        </a:moveTo>
                        <a:lnTo>
                          <a:pt x="788" y="392"/>
                        </a:lnTo>
                        <a:lnTo>
                          <a:pt x="804" y="384"/>
                        </a:lnTo>
                        <a:lnTo>
                          <a:pt x="808" y="384"/>
                        </a:lnTo>
                        <a:lnTo>
                          <a:pt x="816" y="380"/>
                        </a:lnTo>
                        <a:lnTo>
                          <a:pt x="828" y="376"/>
                        </a:lnTo>
                        <a:lnTo>
                          <a:pt x="824" y="380"/>
                        </a:lnTo>
                        <a:lnTo>
                          <a:pt x="812" y="384"/>
                        </a:lnTo>
                        <a:lnTo>
                          <a:pt x="804" y="392"/>
                        </a:lnTo>
                        <a:lnTo>
                          <a:pt x="796" y="396"/>
                        </a:lnTo>
                        <a:lnTo>
                          <a:pt x="792" y="400"/>
                        </a:lnTo>
                        <a:lnTo>
                          <a:pt x="808" y="396"/>
                        </a:lnTo>
                        <a:lnTo>
                          <a:pt x="816" y="392"/>
                        </a:lnTo>
                        <a:lnTo>
                          <a:pt x="808" y="392"/>
                        </a:lnTo>
                        <a:lnTo>
                          <a:pt x="820" y="384"/>
                        </a:lnTo>
                        <a:lnTo>
                          <a:pt x="832" y="384"/>
                        </a:lnTo>
                        <a:lnTo>
                          <a:pt x="836" y="380"/>
                        </a:lnTo>
                        <a:lnTo>
                          <a:pt x="848" y="376"/>
                        </a:lnTo>
                        <a:lnTo>
                          <a:pt x="852" y="376"/>
                        </a:lnTo>
                        <a:lnTo>
                          <a:pt x="848" y="380"/>
                        </a:lnTo>
                        <a:lnTo>
                          <a:pt x="844" y="380"/>
                        </a:lnTo>
                        <a:lnTo>
                          <a:pt x="836" y="384"/>
                        </a:lnTo>
                        <a:lnTo>
                          <a:pt x="832" y="392"/>
                        </a:lnTo>
                        <a:lnTo>
                          <a:pt x="840" y="392"/>
                        </a:lnTo>
                        <a:lnTo>
                          <a:pt x="844" y="392"/>
                        </a:lnTo>
                        <a:lnTo>
                          <a:pt x="848" y="392"/>
                        </a:lnTo>
                        <a:lnTo>
                          <a:pt x="844" y="396"/>
                        </a:lnTo>
                        <a:lnTo>
                          <a:pt x="860" y="392"/>
                        </a:lnTo>
                        <a:lnTo>
                          <a:pt x="864" y="392"/>
                        </a:lnTo>
                        <a:lnTo>
                          <a:pt x="868" y="392"/>
                        </a:lnTo>
                        <a:lnTo>
                          <a:pt x="872" y="392"/>
                        </a:lnTo>
                        <a:lnTo>
                          <a:pt x="872" y="396"/>
                        </a:lnTo>
                        <a:lnTo>
                          <a:pt x="868" y="400"/>
                        </a:lnTo>
                        <a:lnTo>
                          <a:pt x="860" y="404"/>
                        </a:lnTo>
                        <a:lnTo>
                          <a:pt x="860" y="408"/>
                        </a:lnTo>
                        <a:lnTo>
                          <a:pt x="868" y="408"/>
                        </a:lnTo>
                        <a:lnTo>
                          <a:pt x="864" y="412"/>
                        </a:lnTo>
                        <a:lnTo>
                          <a:pt x="856" y="416"/>
                        </a:lnTo>
                        <a:lnTo>
                          <a:pt x="860" y="416"/>
                        </a:lnTo>
                        <a:lnTo>
                          <a:pt x="860" y="420"/>
                        </a:lnTo>
                        <a:lnTo>
                          <a:pt x="872" y="416"/>
                        </a:lnTo>
                        <a:lnTo>
                          <a:pt x="876" y="416"/>
                        </a:lnTo>
                        <a:lnTo>
                          <a:pt x="880" y="416"/>
                        </a:lnTo>
                        <a:lnTo>
                          <a:pt x="884" y="420"/>
                        </a:lnTo>
                        <a:lnTo>
                          <a:pt x="880" y="428"/>
                        </a:lnTo>
                        <a:lnTo>
                          <a:pt x="884" y="428"/>
                        </a:lnTo>
                        <a:lnTo>
                          <a:pt x="876" y="432"/>
                        </a:lnTo>
                        <a:lnTo>
                          <a:pt x="872" y="440"/>
                        </a:lnTo>
                        <a:lnTo>
                          <a:pt x="864" y="444"/>
                        </a:lnTo>
                        <a:lnTo>
                          <a:pt x="856" y="448"/>
                        </a:lnTo>
                        <a:lnTo>
                          <a:pt x="848" y="452"/>
                        </a:lnTo>
                        <a:lnTo>
                          <a:pt x="836" y="456"/>
                        </a:lnTo>
                        <a:lnTo>
                          <a:pt x="816" y="468"/>
                        </a:lnTo>
                        <a:lnTo>
                          <a:pt x="828" y="464"/>
                        </a:lnTo>
                        <a:lnTo>
                          <a:pt x="832" y="464"/>
                        </a:lnTo>
                        <a:lnTo>
                          <a:pt x="840" y="456"/>
                        </a:lnTo>
                        <a:lnTo>
                          <a:pt x="848" y="456"/>
                        </a:lnTo>
                        <a:lnTo>
                          <a:pt x="852" y="456"/>
                        </a:lnTo>
                        <a:lnTo>
                          <a:pt x="844" y="464"/>
                        </a:lnTo>
                        <a:lnTo>
                          <a:pt x="832" y="468"/>
                        </a:lnTo>
                        <a:lnTo>
                          <a:pt x="824" y="468"/>
                        </a:lnTo>
                        <a:lnTo>
                          <a:pt x="832" y="468"/>
                        </a:lnTo>
                        <a:lnTo>
                          <a:pt x="836" y="468"/>
                        </a:lnTo>
                        <a:lnTo>
                          <a:pt x="840" y="468"/>
                        </a:lnTo>
                        <a:lnTo>
                          <a:pt x="848" y="464"/>
                        </a:lnTo>
                        <a:lnTo>
                          <a:pt x="864" y="464"/>
                        </a:lnTo>
                        <a:lnTo>
                          <a:pt x="856" y="472"/>
                        </a:lnTo>
                        <a:lnTo>
                          <a:pt x="848" y="476"/>
                        </a:lnTo>
                        <a:lnTo>
                          <a:pt x="856" y="476"/>
                        </a:lnTo>
                        <a:lnTo>
                          <a:pt x="860" y="476"/>
                        </a:lnTo>
                        <a:lnTo>
                          <a:pt x="868" y="476"/>
                        </a:lnTo>
                        <a:lnTo>
                          <a:pt x="876" y="476"/>
                        </a:lnTo>
                        <a:lnTo>
                          <a:pt x="880" y="480"/>
                        </a:lnTo>
                        <a:lnTo>
                          <a:pt x="884" y="484"/>
                        </a:lnTo>
                        <a:lnTo>
                          <a:pt x="880" y="488"/>
                        </a:lnTo>
                        <a:lnTo>
                          <a:pt x="884" y="492"/>
                        </a:lnTo>
                        <a:lnTo>
                          <a:pt x="872" y="504"/>
                        </a:lnTo>
                        <a:lnTo>
                          <a:pt x="856" y="512"/>
                        </a:lnTo>
                        <a:lnTo>
                          <a:pt x="848" y="516"/>
                        </a:lnTo>
                        <a:lnTo>
                          <a:pt x="836" y="520"/>
                        </a:lnTo>
                        <a:lnTo>
                          <a:pt x="812" y="528"/>
                        </a:lnTo>
                        <a:lnTo>
                          <a:pt x="800" y="532"/>
                        </a:lnTo>
                        <a:lnTo>
                          <a:pt x="788" y="540"/>
                        </a:lnTo>
                        <a:lnTo>
                          <a:pt x="768" y="548"/>
                        </a:lnTo>
                        <a:lnTo>
                          <a:pt x="760" y="552"/>
                        </a:lnTo>
                        <a:lnTo>
                          <a:pt x="744" y="560"/>
                        </a:lnTo>
                        <a:lnTo>
                          <a:pt x="720" y="576"/>
                        </a:lnTo>
                        <a:lnTo>
                          <a:pt x="700" y="584"/>
                        </a:lnTo>
                        <a:lnTo>
                          <a:pt x="680" y="592"/>
                        </a:lnTo>
                        <a:lnTo>
                          <a:pt x="672" y="596"/>
                        </a:lnTo>
                        <a:lnTo>
                          <a:pt x="652" y="604"/>
                        </a:lnTo>
                        <a:lnTo>
                          <a:pt x="648" y="604"/>
                        </a:lnTo>
                        <a:lnTo>
                          <a:pt x="636" y="604"/>
                        </a:lnTo>
                        <a:lnTo>
                          <a:pt x="632" y="604"/>
                        </a:lnTo>
                        <a:lnTo>
                          <a:pt x="620" y="612"/>
                        </a:lnTo>
                        <a:lnTo>
                          <a:pt x="608" y="616"/>
                        </a:lnTo>
                        <a:lnTo>
                          <a:pt x="604" y="616"/>
                        </a:lnTo>
                        <a:lnTo>
                          <a:pt x="596" y="616"/>
                        </a:lnTo>
                        <a:lnTo>
                          <a:pt x="572" y="624"/>
                        </a:lnTo>
                        <a:lnTo>
                          <a:pt x="552" y="632"/>
                        </a:lnTo>
                        <a:lnTo>
                          <a:pt x="548" y="636"/>
                        </a:lnTo>
                        <a:lnTo>
                          <a:pt x="528" y="648"/>
                        </a:lnTo>
                        <a:lnTo>
                          <a:pt x="516" y="652"/>
                        </a:lnTo>
                        <a:lnTo>
                          <a:pt x="508" y="656"/>
                        </a:lnTo>
                        <a:lnTo>
                          <a:pt x="496" y="660"/>
                        </a:lnTo>
                        <a:lnTo>
                          <a:pt x="488" y="664"/>
                        </a:lnTo>
                        <a:lnTo>
                          <a:pt x="476" y="668"/>
                        </a:lnTo>
                        <a:lnTo>
                          <a:pt x="464" y="672"/>
                        </a:lnTo>
                        <a:lnTo>
                          <a:pt x="444" y="680"/>
                        </a:lnTo>
                        <a:lnTo>
                          <a:pt x="432" y="688"/>
                        </a:lnTo>
                        <a:lnTo>
                          <a:pt x="424" y="692"/>
                        </a:lnTo>
                        <a:lnTo>
                          <a:pt x="408" y="696"/>
                        </a:lnTo>
                        <a:lnTo>
                          <a:pt x="400" y="696"/>
                        </a:lnTo>
                        <a:lnTo>
                          <a:pt x="392" y="696"/>
                        </a:lnTo>
                        <a:lnTo>
                          <a:pt x="388" y="692"/>
                        </a:lnTo>
                        <a:lnTo>
                          <a:pt x="396" y="688"/>
                        </a:lnTo>
                        <a:lnTo>
                          <a:pt x="380" y="696"/>
                        </a:lnTo>
                        <a:lnTo>
                          <a:pt x="372" y="704"/>
                        </a:lnTo>
                        <a:lnTo>
                          <a:pt x="368" y="708"/>
                        </a:lnTo>
                        <a:lnTo>
                          <a:pt x="360" y="712"/>
                        </a:lnTo>
                        <a:lnTo>
                          <a:pt x="340" y="724"/>
                        </a:lnTo>
                        <a:lnTo>
                          <a:pt x="336" y="724"/>
                        </a:lnTo>
                        <a:lnTo>
                          <a:pt x="320" y="728"/>
                        </a:lnTo>
                        <a:lnTo>
                          <a:pt x="312" y="728"/>
                        </a:lnTo>
                        <a:lnTo>
                          <a:pt x="308" y="728"/>
                        </a:lnTo>
                        <a:lnTo>
                          <a:pt x="304" y="728"/>
                        </a:lnTo>
                        <a:lnTo>
                          <a:pt x="292" y="732"/>
                        </a:lnTo>
                        <a:lnTo>
                          <a:pt x="276" y="740"/>
                        </a:lnTo>
                        <a:lnTo>
                          <a:pt x="268" y="744"/>
                        </a:lnTo>
                        <a:lnTo>
                          <a:pt x="256" y="748"/>
                        </a:lnTo>
                        <a:lnTo>
                          <a:pt x="260" y="744"/>
                        </a:lnTo>
                        <a:lnTo>
                          <a:pt x="252" y="744"/>
                        </a:lnTo>
                        <a:lnTo>
                          <a:pt x="232" y="752"/>
                        </a:lnTo>
                        <a:lnTo>
                          <a:pt x="232" y="760"/>
                        </a:lnTo>
                        <a:lnTo>
                          <a:pt x="224" y="764"/>
                        </a:lnTo>
                        <a:lnTo>
                          <a:pt x="216" y="768"/>
                        </a:lnTo>
                        <a:lnTo>
                          <a:pt x="204" y="772"/>
                        </a:lnTo>
                        <a:lnTo>
                          <a:pt x="188" y="776"/>
                        </a:lnTo>
                        <a:lnTo>
                          <a:pt x="184" y="780"/>
                        </a:lnTo>
                        <a:lnTo>
                          <a:pt x="176" y="780"/>
                        </a:lnTo>
                        <a:lnTo>
                          <a:pt x="156" y="788"/>
                        </a:lnTo>
                        <a:lnTo>
                          <a:pt x="156" y="796"/>
                        </a:lnTo>
                        <a:lnTo>
                          <a:pt x="160" y="796"/>
                        </a:lnTo>
                        <a:lnTo>
                          <a:pt x="152" y="800"/>
                        </a:lnTo>
                        <a:lnTo>
                          <a:pt x="144" y="804"/>
                        </a:lnTo>
                        <a:lnTo>
                          <a:pt x="136" y="808"/>
                        </a:lnTo>
                        <a:lnTo>
                          <a:pt x="120" y="812"/>
                        </a:lnTo>
                        <a:lnTo>
                          <a:pt x="108" y="816"/>
                        </a:lnTo>
                        <a:lnTo>
                          <a:pt x="100" y="820"/>
                        </a:lnTo>
                        <a:lnTo>
                          <a:pt x="88" y="824"/>
                        </a:lnTo>
                        <a:lnTo>
                          <a:pt x="80" y="832"/>
                        </a:lnTo>
                        <a:lnTo>
                          <a:pt x="72" y="836"/>
                        </a:lnTo>
                        <a:lnTo>
                          <a:pt x="56" y="844"/>
                        </a:lnTo>
                        <a:lnTo>
                          <a:pt x="48" y="848"/>
                        </a:lnTo>
                        <a:lnTo>
                          <a:pt x="36" y="852"/>
                        </a:lnTo>
                        <a:lnTo>
                          <a:pt x="32" y="852"/>
                        </a:lnTo>
                        <a:lnTo>
                          <a:pt x="24" y="856"/>
                        </a:lnTo>
                        <a:lnTo>
                          <a:pt x="20" y="860"/>
                        </a:lnTo>
                        <a:lnTo>
                          <a:pt x="16" y="860"/>
                        </a:lnTo>
                        <a:lnTo>
                          <a:pt x="8" y="864"/>
                        </a:lnTo>
                        <a:lnTo>
                          <a:pt x="4" y="864"/>
                        </a:lnTo>
                        <a:lnTo>
                          <a:pt x="4" y="860"/>
                        </a:lnTo>
                        <a:lnTo>
                          <a:pt x="12" y="856"/>
                        </a:lnTo>
                        <a:lnTo>
                          <a:pt x="16" y="856"/>
                        </a:lnTo>
                        <a:lnTo>
                          <a:pt x="20" y="852"/>
                        </a:lnTo>
                        <a:lnTo>
                          <a:pt x="16" y="852"/>
                        </a:lnTo>
                        <a:lnTo>
                          <a:pt x="12" y="852"/>
                        </a:lnTo>
                        <a:lnTo>
                          <a:pt x="4" y="852"/>
                        </a:lnTo>
                        <a:lnTo>
                          <a:pt x="0" y="852"/>
                        </a:lnTo>
                        <a:lnTo>
                          <a:pt x="8" y="848"/>
                        </a:lnTo>
                        <a:lnTo>
                          <a:pt x="12" y="848"/>
                        </a:lnTo>
                        <a:lnTo>
                          <a:pt x="20" y="844"/>
                        </a:lnTo>
                        <a:lnTo>
                          <a:pt x="28" y="840"/>
                        </a:lnTo>
                        <a:lnTo>
                          <a:pt x="32" y="836"/>
                        </a:lnTo>
                        <a:lnTo>
                          <a:pt x="40" y="832"/>
                        </a:lnTo>
                        <a:lnTo>
                          <a:pt x="52" y="824"/>
                        </a:lnTo>
                        <a:lnTo>
                          <a:pt x="64" y="816"/>
                        </a:lnTo>
                        <a:lnTo>
                          <a:pt x="76" y="808"/>
                        </a:lnTo>
                        <a:lnTo>
                          <a:pt x="84" y="804"/>
                        </a:lnTo>
                        <a:lnTo>
                          <a:pt x="92" y="800"/>
                        </a:lnTo>
                        <a:lnTo>
                          <a:pt x="88" y="800"/>
                        </a:lnTo>
                        <a:lnTo>
                          <a:pt x="96" y="796"/>
                        </a:lnTo>
                        <a:lnTo>
                          <a:pt x="108" y="788"/>
                        </a:lnTo>
                        <a:lnTo>
                          <a:pt x="112" y="788"/>
                        </a:lnTo>
                        <a:lnTo>
                          <a:pt x="128" y="780"/>
                        </a:lnTo>
                        <a:lnTo>
                          <a:pt x="132" y="780"/>
                        </a:lnTo>
                        <a:lnTo>
                          <a:pt x="140" y="776"/>
                        </a:lnTo>
                        <a:lnTo>
                          <a:pt x="156" y="768"/>
                        </a:lnTo>
                        <a:lnTo>
                          <a:pt x="176" y="760"/>
                        </a:lnTo>
                        <a:lnTo>
                          <a:pt x="184" y="752"/>
                        </a:lnTo>
                        <a:lnTo>
                          <a:pt x="188" y="748"/>
                        </a:lnTo>
                        <a:lnTo>
                          <a:pt x="184" y="748"/>
                        </a:lnTo>
                        <a:lnTo>
                          <a:pt x="188" y="744"/>
                        </a:lnTo>
                        <a:lnTo>
                          <a:pt x="212" y="732"/>
                        </a:lnTo>
                        <a:lnTo>
                          <a:pt x="232" y="724"/>
                        </a:lnTo>
                        <a:lnTo>
                          <a:pt x="248" y="712"/>
                        </a:lnTo>
                        <a:lnTo>
                          <a:pt x="256" y="708"/>
                        </a:lnTo>
                        <a:lnTo>
                          <a:pt x="276" y="700"/>
                        </a:lnTo>
                        <a:lnTo>
                          <a:pt x="292" y="692"/>
                        </a:lnTo>
                        <a:lnTo>
                          <a:pt x="304" y="688"/>
                        </a:lnTo>
                        <a:lnTo>
                          <a:pt x="320" y="676"/>
                        </a:lnTo>
                        <a:lnTo>
                          <a:pt x="344" y="664"/>
                        </a:lnTo>
                        <a:lnTo>
                          <a:pt x="372" y="652"/>
                        </a:lnTo>
                        <a:lnTo>
                          <a:pt x="384" y="640"/>
                        </a:lnTo>
                        <a:lnTo>
                          <a:pt x="400" y="632"/>
                        </a:lnTo>
                        <a:lnTo>
                          <a:pt x="420" y="624"/>
                        </a:lnTo>
                        <a:lnTo>
                          <a:pt x="424" y="620"/>
                        </a:lnTo>
                        <a:lnTo>
                          <a:pt x="440" y="612"/>
                        </a:lnTo>
                        <a:lnTo>
                          <a:pt x="444" y="612"/>
                        </a:lnTo>
                        <a:lnTo>
                          <a:pt x="452" y="604"/>
                        </a:lnTo>
                        <a:lnTo>
                          <a:pt x="460" y="600"/>
                        </a:lnTo>
                        <a:lnTo>
                          <a:pt x="476" y="592"/>
                        </a:lnTo>
                        <a:lnTo>
                          <a:pt x="484" y="588"/>
                        </a:lnTo>
                        <a:lnTo>
                          <a:pt x="488" y="584"/>
                        </a:lnTo>
                        <a:lnTo>
                          <a:pt x="500" y="576"/>
                        </a:lnTo>
                        <a:lnTo>
                          <a:pt x="504" y="568"/>
                        </a:lnTo>
                        <a:lnTo>
                          <a:pt x="500" y="564"/>
                        </a:lnTo>
                        <a:lnTo>
                          <a:pt x="504" y="560"/>
                        </a:lnTo>
                        <a:lnTo>
                          <a:pt x="500" y="560"/>
                        </a:lnTo>
                        <a:lnTo>
                          <a:pt x="500" y="556"/>
                        </a:lnTo>
                        <a:lnTo>
                          <a:pt x="504" y="552"/>
                        </a:lnTo>
                        <a:lnTo>
                          <a:pt x="508" y="548"/>
                        </a:lnTo>
                        <a:lnTo>
                          <a:pt x="520" y="544"/>
                        </a:lnTo>
                        <a:lnTo>
                          <a:pt x="524" y="540"/>
                        </a:lnTo>
                        <a:lnTo>
                          <a:pt x="532" y="528"/>
                        </a:lnTo>
                        <a:lnTo>
                          <a:pt x="552" y="516"/>
                        </a:lnTo>
                        <a:lnTo>
                          <a:pt x="560" y="508"/>
                        </a:lnTo>
                        <a:lnTo>
                          <a:pt x="564" y="504"/>
                        </a:lnTo>
                        <a:lnTo>
                          <a:pt x="560" y="500"/>
                        </a:lnTo>
                        <a:lnTo>
                          <a:pt x="576" y="488"/>
                        </a:lnTo>
                        <a:lnTo>
                          <a:pt x="584" y="484"/>
                        </a:lnTo>
                        <a:lnTo>
                          <a:pt x="596" y="480"/>
                        </a:lnTo>
                        <a:lnTo>
                          <a:pt x="604" y="476"/>
                        </a:lnTo>
                        <a:lnTo>
                          <a:pt x="600" y="476"/>
                        </a:lnTo>
                        <a:lnTo>
                          <a:pt x="608" y="472"/>
                        </a:lnTo>
                        <a:lnTo>
                          <a:pt x="616" y="468"/>
                        </a:lnTo>
                        <a:lnTo>
                          <a:pt x="624" y="464"/>
                        </a:lnTo>
                        <a:lnTo>
                          <a:pt x="636" y="456"/>
                        </a:lnTo>
                        <a:lnTo>
                          <a:pt x="656" y="448"/>
                        </a:lnTo>
                        <a:lnTo>
                          <a:pt x="660" y="448"/>
                        </a:lnTo>
                        <a:lnTo>
                          <a:pt x="672" y="444"/>
                        </a:lnTo>
                        <a:lnTo>
                          <a:pt x="692" y="436"/>
                        </a:lnTo>
                        <a:lnTo>
                          <a:pt x="708" y="428"/>
                        </a:lnTo>
                        <a:lnTo>
                          <a:pt x="724" y="416"/>
                        </a:lnTo>
                        <a:lnTo>
                          <a:pt x="728" y="412"/>
                        </a:lnTo>
                        <a:lnTo>
                          <a:pt x="728" y="408"/>
                        </a:lnTo>
                        <a:lnTo>
                          <a:pt x="736" y="404"/>
                        </a:lnTo>
                        <a:lnTo>
                          <a:pt x="732" y="404"/>
                        </a:lnTo>
                        <a:lnTo>
                          <a:pt x="728" y="404"/>
                        </a:lnTo>
                        <a:lnTo>
                          <a:pt x="1280" y="76"/>
                        </a:lnTo>
                        <a:lnTo>
                          <a:pt x="1280" y="80"/>
                        </a:lnTo>
                        <a:lnTo>
                          <a:pt x="1284" y="80"/>
                        </a:lnTo>
                        <a:lnTo>
                          <a:pt x="1288" y="80"/>
                        </a:lnTo>
                        <a:lnTo>
                          <a:pt x="1296" y="76"/>
                        </a:lnTo>
                        <a:lnTo>
                          <a:pt x="1312" y="68"/>
                        </a:lnTo>
                        <a:lnTo>
                          <a:pt x="1328" y="60"/>
                        </a:lnTo>
                        <a:lnTo>
                          <a:pt x="1344" y="48"/>
                        </a:lnTo>
                        <a:lnTo>
                          <a:pt x="1356" y="40"/>
                        </a:lnTo>
                        <a:lnTo>
                          <a:pt x="1364" y="36"/>
                        </a:lnTo>
                        <a:lnTo>
                          <a:pt x="1376" y="32"/>
                        </a:lnTo>
                        <a:lnTo>
                          <a:pt x="1392" y="28"/>
                        </a:lnTo>
                        <a:lnTo>
                          <a:pt x="1404" y="24"/>
                        </a:lnTo>
                        <a:lnTo>
                          <a:pt x="1412" y="16"/>
                        </a:lnTo>
                        <a:lnTo>
                          <a:pt x="1424" y="8"/>
                        </a:lnTo>
                        <a:lnTo>
                          <a:pt x="1428" y="4"/>
                        </a:lnTo>
                        <a:lnTo>
                          <a:pt x="1488" y="0"/>
                        </a:lnTo>
                        <a:lnTo>
                          <a:pt x="1496" y="0"/>
                        </a:lnTo>
                        <a:lnTo>
                          <a:pt x="1496" y="4"/>
                        </a:lnTo>
                        <a:lnTo>
                          <a:pt x="1516" y="0"/>
                        </a:lnTo>
                        <a:lnTo>
                          <a:pt x="1532" y="0"/>
                        </a:lnTo>
                        <a:lnTo>
                          <a:pt x="1528" y="8"/>
                        </a:lnTo>
                        <a:lnTo>
                          <a:pt x="1524" y="12"/>
                        </a:lnTo>
                        <a:lnTo>
                          <a:pt x="1520" y="16"/>
                        </a:lnTo>
                        <a:lnTo>
                          <a:pt x="1512" y="24"/>
                        </a:lnTo>
                        <a:lnTo>
                          <a:pt x="1508" y="28"/>
                        </a:lnTo>
                        <a:lnTo>
                          <a:pt x="1516" y="28"/>
                        </a:lnTo>
                        <a:lnTo>
                          <a:pt x="1516" y="32"/>
                        </a:lnTo>
                        <a:lnTo>
                          <a:pt x="1508" y="36"/>
                        </a:lnTo>
                        <a:lnTo>
                          <a:pt x="1488" y="44"/>
                        </a:lnTo>
                        <a:lnTo>
                          <a:pt x="1476" y="48"/>
                        </a:lnTo>
                        <a:lnTo>
                          <a:pt x="1460" y="52"/>
                        </a:lnTo>
                        <a:lnTo>
                          <a:pt x="1460" y="60"/>
                        </a:lnTo>
                        <a:lnTo>
                          <a:pt x="1472" y="52"/>
                        </a:lnTo>
                        <a:lnTo>
                          <a:pt x="1484" y="48"/>
                        </a:lnTo>
                        <a:lnTo>
                          <a:pt x="1504" y="40"/>
                        </a:lnTo>
                        <a:lnTo>
                          <a:pt x="1512" y="36"/>
                        </a:lnTo>
                        <a:lnTo>
                          <a:pt x="1500" y="44"/>
                        </a:lnTo>
                        <a:lnTo>
                          <a:pt x="1492" y="52"/>
                        </a:lnTo>
                        <a:lnTo>
                          <a:pt x="1484" y="60"/>
                        </a:lnTo>
                        <a:lnTo>
                          <a:pt x="1476" y="64"/>
                        </a:lnTo>
                        <a:lnTo>
                          <a:pt x="1460" y="72"/>
                        </a:lnTo>
                        <a:lnTo>
                          <a:pt x="1448" y="76"/>
                        </a:lnTo>
                        <a:lnTo>
                          <a:pt x="1440" y="76"/>
                        </a:lnTo>
                        <a:lnTo>
                          <a:pt x="1432" y="80"/>
                        </a:lnTo>
                        <a:lnTo>
                          <a:pt x="1424" y="80"/>
                        </a:lnTo>
                        <a:lnTo>
                          <a:pt x="1408" y="84"/>
                        </a:lnTo>
                        <a:lnTo>
                          <a:pt x="1404" y="84"/>
                        </a:lnTo>
                        <a:lnTo>
                          <a:pt x="1400" y="84"/>
                        </a:lnTo>
                        <a:lnTo>
                          <a:pt x="1388" y="84"/>
                        </a:lnTo>
                        <a:lnTo>
                          <a:pt x="1380" y="84"/>
                        </a:lnTo>
                        <a:lnTo>
                          <a:pt x="1368" y="84"/>
                        </a:lnTo>
                        <a:lnTo>
                          <a:pt x="1348" y="96"/>
                        </a:lnTo>
                        <a:lnTo>
                          <a:pt x="1320" y="104"/>
                        </a:lnTo>
                        <a:lnTo>
                          <a:pt x="1284" y="116"/>
                        </a:lnTo>
                        <a:lnTo>
                          <a:pt x="1260" y="124"/>
                        </a:lnTo>
                        <a:lnTo>
                          <a:pt x="1280" y="120"/>
                        </a:lnTo>
                        <a:lnTo>
                          <a:pt x="1304" y="112"/>
                        </a:lnTo>
                        <a:lnTo>
                          <a:pt x="1316" y="108"/>
                        </a:lnTo>
                        <a:lnTo>
                          <a:pt x="1328" y="104"/>
                        </a:lnTo>
                        <a:lnTo>
                          <a:pt x="1332" y="104"/>
                        </a:lnTo>
                        <a:lnTo>
                          <a:pt x="1352" y="100"/>
                        </a:lnTo>
                        <a:lnTo>
                          <a:pt x="1356" y="100"/>
                        </a:lnTo>
                        <a:lnTo>
                          <a:pt x="1352" y="104"/>
                        </a:lnTo>
                        <a:lnTo>
                          <a:pt x="1344" y="108"/>
                        </a:lnTo>
                        <a:lnTo>
                          <a:pt x="1336" y="112"/>
                        </a:lnTo>
                        <a:lnTo>
                          <a:pt x="1324" y="116"/>
                        </a:lnTo>
                        <a:lnTo>
                          <a:pt x="1316" y="120"/>
                        </a:lnTo>
                        <a:lnTo>
                          <a:pt x="1308" y="124"/>
                        </a:lnTo>
                        <a:lnTo>
                          <a:pt x="1308" y="132"/>
                        </a:lnTo>
                        <a:lnTo>
                          <a:pt x="1312" y="132"/>
                        </a:lnTo>
                        <a:lnTo>
                          <a:pt x="1320" y="132"/>
                        </a:lnTo>
                        <a:lnTo>
                          <a:pt x="1328" y="132"/>
                        </a:lnTo>
                        <a:lnTo>
                          <a:pt x="1320" y="136"/>
                        </a:lnTo>
                        <a:lnTo>
                          <a:pt x="1316" y="136"/>
                        </a:lnTo>
                        <a:lnTo>
                          <a:pt x="1300" y="140"/>
                        </a:lnTo>
                        <a:lnTo>
                          <a:pt x="1284" y="144"/>
                        </a:lnTo>
                        <a:lnTo>
                          <a:pt x="1272" y="148"/>
                        </a:lnTo>
                        <a:lnTo>
                          <a:pt x="1260" y="152"/>
                        </a:lnTo>
                        <a:lnTo>
                          <a:pt x="1260" y="148"/>
                        </a:lnTo>
                        <a:lnTo>
                          <a:pt x="1276" y="144"/>
                        </a:lnTo>
                        <a:lnTo>
                          <a:pt x="1280" y="140"/>
                        </a:lnTo>
                        <a:lnTo>
                          <a:pt x="1288" y="140"/>
                        </a:lnTo>
                        <a:lnTo>
                          <a:pt x="1296" y="136"/>
                        </a:lnTo>
                        <a:lnTo>
                          <a:pt x="1288" y="136"/>
                        </a:lnTo>
                        <a:lnTo>
                          <a:pt x="1284" y="136"/>
                        </a:lnTo>
                        <a:lnTo>
                          <a:pt x="1272" y="140"/>
                        </a:lnTo>
                        <a:lnTo>
                          <a:pt x="1260" y="144"/>
                        </a:lnTo>
                        <a:lnTo>
                          <a:pt x="1248" y="144"/>
                        </a:lnTo>
                        <a:lnTo>
                          <a:pt x="1232" y="148"/>
                        </a:lnTo>
                        <a:lnTo>
                          <a:pt x="1224" y="152"/>
                        </a:lnTo>
                        <a:lnTo>
                          <a:pt x="1212" y="156"/>
                        </a:lnTo>
                        <a:lnTo>
                          <a:pt x="1204" y="160"/>
                        </a:lnTo>
                        <a:lnTo>
                          <a:pt x="1200" y="168"/>
                        </a:lnTo>
                        <a:lnTo>
                          <a:pt x="1192" y="168"/>
                        </a:lnTo>
                        <a:lnTo>
                          <a:pt x="1176" y="172"/>
                        </a:lnTo>
                        <a:lnTo>
                          <a:pt x="1180" y="172"/>
                        </a:lnTo>
                        <a:lnTo>
                          <a:pt x="1184" y="172"/>
                        </a:lnTo>
                        <a:lnTo>
                          <a:pt x="1172" y="176"/>
                        </a:lnTo>
                        <a:lnTo>
                          <a:pt x="1168" y="176"/>
                        </a:lnTo>
                        <a:lnTo>
                          <a:pt x="1156" y="180"/>
                        </a:lnTo>
                        <a:lnTo>
                          <a:pt x="1140" y="184"/>
                        </a:lnTo>
                        <a:lnTo>
                          <a:pt x="1128" y="192"/>
                        </a:lnTo>
                        <a:lnTo>
                          <a:pt x="1112" y="196"/>
                        </a:lnTo>
                        <a:lnTo>
                          <a:pt x="1120" y="192"/>
                        </a:lnTo>
                        <a:lnTo>
                          <a:pt x="1124" y="188"/>
                        </a:lnTo>
                        <a:lnTo>
                          <a:pt x="1116" y="192"/>
                        </a:lnTo>
                        <a:lnTo>
                          <a:pt x="1108" y="196"/>
                        </a:lnTo>
                        <a:lnTo>
                          <a:pt x="1100" y="200"/>
                        </a:lnTo>
                        <a:lnTo>
                          <a:pt x="1092" y="208"/>
                        </a:lnTo>
                        <a:lnTo>
                          <a:pt x="1088" y="212"/>
                        </a:lnTo>
                        <a:lnTo>
                          <a:pt x="1064" y="220"/>
                        </a:lnTo>
                        <a:lnTo>
                          <a:pt x="1040" y="228"/>
                        </a:lnTo>
                        <a:lnTo>
                          <a:pt x="1020" y="232"/>
                        </a:lnTo>
                        <a:lnTo>
                          <a:pt x="1004" y="236"/>
                        </a:lnTo>
                        <a:lnTo>
                          <a:pt x="968" y="260"/>
                        </a:lnTo>
                        <a:lnTo>
                          <a:pt x="952" y="268"/>
                        </a:lnTo>
                        <a:lnTo>
                          <a:pt x="936" y="284"/>
                        </a:lnTo>
                        <a:lnTo>
                          <a:pt x="920" y="292"/>
                        </a:lnTo>
                        <a:lnTo>
                          <a:pt x="732" y="400"/>
                        </a:lnTo>
                        <a:lnTo>
                          <a:pt x="748" y="396"/>
                        </a:lnTo>
                        <a:lnTo>
                          <a:pt x="740" y="400"/>
                        </a:lnTo>
                        <a:lnTo>
                          <a:pt x="744" y="400"/>
                        </a:lnTo>
                        <a:lnTo>
                          <a:pt x="748" y="400"/>
                        </a:lnTo>
                        <a:lnTo>
                          <a:pt x="756" y="400"/>
                        </a:lnTo>
                        <a:lnTo>
                          <a:pt x="748" y="404"/>
                        </a:lnTo>
                        <a:lnTo>
                          <a:pt x="756" y="404"/>
                        </a:lnTo>
                        <a:lnTo>
                          <a:pt x="768" y="400"/>
                        </a:lnTo>
                        <a:lnTo>
                          <a:pt x="776" y="396"/>
                        </a:lnTo>
                        <a:lnTo>
                          <a:pt x="784" y="39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18" name="Freeform 10"/>
                  <p:cNvSpPr>
                    <a:spLocks/>
                  </p:cNvSpPr>
                  <p:nvPr/>
                </p:nvSpPr>
                <p:spPr bwMode="auto">
                  <a:xfrm>
                    <a:off x="3154" y="2453"/>
                    <a:ext cx="4" cy="1"/>
                  </a:xfrm>
                  <a:custGeom>
                    <a:avLst/>
                    <a:gdLst>
                      <a:gd name="T0" fmla="*/ 0 w 4"/>
                      <a:gd name="T1" fmla="*/ 0 w 4"/>
                      <a:gd name="T2" fmla="*/ 4 w 4"/>
                      <a:gd name="T3" fmla="*/ 0 w 4"/>
                      <a:gd name="T4" fmla="*/ 0 w 4"/>
                      <a:gd name="T5" fmla="*/ 0 w 4"/>
                    </a:gdLst>
                    <a:ahLst/>
                    <a:cxnLst>
                      <a:cxn ang="0">
                        <a:pos x="T0" y="0"/>
                      </a:cxn>
                      <a:cxn ang="0">
                        <a:pos x="T1" y="0"/>
                      </a:cxn>
                      <a:cxn ang="0">
                        <a:pos x="T2" y="0"/>
                      </a:cxn>
                      <a:cxn ang="0">
                        <a:pos x="T3" y="0"/>
                      </a:cxn>
                      <a:cxn ang="0">
                        <a:pos x="T4" y="0"/>
                      </a:cxn>
                      <a:cxn ang="0">
                        <a:pos x="T5" y="0"/>
                      </a:cxn>
                    </a:cxnLst>
                    <a:rect l="0" t="0" r="r" b="b"/>
                    <a:pathLst>
                      <a:path w="4">
                        <a:moveTo>
                          <a:pt x="0" y="0"/>
                        </a:moveTo>
                        <a:lnTo>
                          <a:pt x="0" y="0"/>
                        </a:lnTo>
                        <a:lnTo>
                          <a:pt x="4" y="0"/>
                        </a:lnTo>
                        <a:lnTo>
                          <a:pt x="0" y="0"/>
                        </a:lnTo>
                        <a:lnTo>
                          <a:pt x="0" y="0"/>
                        </a:lnTo>
                        <a:lnTo>
                          <a:pt x="0" y="0"/>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19" name="Freeform 11"/>
                  <p:cNvSpPr>
                    <a:spLocks/>
                  </p:cNvSpPr>
                  <p:nvPr/>
                </p:nvSpPr>
                <p:spPr bwMode="auto">
                  <a:xfrm>
                    <a:off x="1882" y="2417"/>
                    <a:ext cx="96" cy="48"/>
                  </a:xfrm>
                  <a:custGeom>
                    <a:avLst/>
                    <a:gdLst>
                      <a:gd name="T0" fmla="*/ 28 w 96"/>
                      <a:gd name="T1" fmla="*/ 36 h 48"/>
                      <a:gd name="T2" fmla="*/ 36 w 96"/>
                      <a:gd name="T3" fmla="*/ 28 h 48"/>
                      <a:gd name="T4" fmla="*/ 32 w 96"/>
                      <a:gd name="T5" fmla="*/ 28 h 48"/>
                      <a:gd name="T6" fmla="*/ 40 w 96"/>
                      <a:gd name="T7" fmla="*/ 24 h 48"/>
                      <a:gd name="T8" fmla="*/ 48 w 96"/>
                      <a:gd name="T9" fmla="*/ 20 h 48"/>
                      <a:gd name="T10" fmla="*/ 52 w 96"/>
                      <a:gd name="T11" fmla="*/ 20 h 48"/>
                      <a:gd name="T12" fmla="*/ 56 w 96"/>
                      <a:gd name="T13" fmla="*/ 20 h 48"/>
                      <a:gd name="T14" fmla="*/ 64 w 96"/>
                      <a:gd name="T15" fmla="*/ 16 h 48"/>
                      <a:gd name="T16" fmla="*/ 72 w 96"/>
                      <a:gd name="T17" fmla="*/ 12 h 48"/>
                      <a:gd name="T18" fmla="*/ 76 w 96"/>
                      <a:gd name="T19" fmla="*/ 12 h 48"/>
                      <a:gd name="T20" fmla="*/ 72 w 96"/>
                      <a:gd name="T21" fmla="*/ 12 h 48"/>
                      <a:gd name="T22" fmla="*/ 80 w 96"/>
                      <a:gd name="T23" fmla="*/ 8 h 48"/>
                      <a:gd name="T24" fmla="*/ 88 w 96"/>
                      <a:gd name="T25" fmla="*/ 0 h 48"/>
                      <a:gd name="T26" fmla="*/ 92 w 96"/>
                      <a:gd name="T27" fmla="*/ 0 h 48"/>
                      <a:gd name="T28" fmla="*/ 96 w 96"/>
                      <a:gd name="T29" fmla="*/ 0 h 48"/>
                      <a:gd name="T30" fmla="*/ 92 w 96"/>
                      <a:gd name="T31" fmla="*/ 8 h 48"/>
                      <a:gd name="T32" fmla="*/ 88 w 96"/>
                      <a:gd name="T33" fmla="*/ 12 h 48"/>
                      <a:gd name="T34" fmla="*/ 72 w 96"/>
                      <a:gd name="T35" fmla="*/ 20 h 48"/>
                      <a:gd name="T36" fmla="*/ 60 w 96"/>
                      <a:gd name="T37" fmla="*/ 24 h 48"/>
                      <a:gd name="T38" fmla="*/ 52 w 96"/>
                      <a:gd name="T39" fmla="*/ 28 h 48"/>
                      <a:gd name="T40" fmla="*/ 36 w 96"/>
                      <a:gd name="T41" fmla="*/ 40 h 48"/>
                      <a:gd name="T42" fmla="*/ 28 w 96"/>
                      <a:gd name="T43" fmla="*/ 44 h 48"/>
                      <a:gd name="T44" fmla="*/ 24 w 96"/>
                      <a:gd name="T45" fmla="*/ 44 h 48"/>
                      <a:gd name="T46" fmla="*/ 20 w 96"/>
                      <a:gd name="T47" fmla="*/ 44 h 48"/>
                      <a:gd name="T48" fmla="*/ 8 w 96"/>
                      <a:gd name="T49" fmla="*/ 48 h 48"/>
                      <a:gd name="T50" fmla="*/ 4 w 96"/>
                      <a:gd name="T51" fmla="*/ 48 h 48"/>
                      <a:gd name="T52" fmla="*/ 0 w 96"/>
                      <a:gd name="T53" fmla="*/ 48 h 48"/>
                      <a:gd name="T54" fmla="*/ 8 w 96"/>
                      <a:gd name="T55" fmla="*/ 44 h 48"/>
                      <a:gd name="T56" fmla="*/ 16 w 96"/>
                      <a:gd name="T57" fmla="*/ 40 h 48"/>
                      <a:gd name="T58" fmla="*/ 24 w 96"/>
                      <a:gd name="T59" fmla="*/ 36 h 48"/>
                      <a:gd name="T60" fmla="*/ 28 w 96"/>
                      <a:gd name="T61"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48">
                        <a:moveTo>
                          <a:pt x="28" y="36"/>
                        </a:moveTo>
                        <a:lnTo>
                          <a:pt x="36" y="28"/>
                        </a:lnTo>
                        <a:lnTo>
                          <a:pt x="32" y="28"/>
                        </a:lnTo>
                        <a:lnTo>
                          <a:pt x="40" y="24"/>
                        </a:lnTo>
                        <a:lnTo>
                          <a:pt x="48" y="20"/>
                        </a:lnTo>
                        <a:lnTo>
                          <a:pt x="52" y="20"/>
                        </a:lnTo>
                        <a:lnTo>
                          <a:pt x="56" y="20"/>
                        </a:lnTo>
                        <a:lnTo>
                          <a:pt x="64" y="16"/>
                        </a:lnTo>
                        <a:lnTo>
                          <a:pt x="72" y="12"/>
                        </a:lnTo>
                        <a:lnTo>
                          <a:pt x="76" y="12"/>
                        </a:lnTo>
                        <a:lnTo>
                          <a:pt x="72" y="12"/>
                        </a:lnTo>
                        <a:lnTo>
                          <a:pt x="80" y="8"/>
                        </a:lnTo>
                        <a:lnTo>
                          <a:pt x="88" y="0"/>
                        </a:lnTo>
                        <a:lnTo>
                          <a:pt x="92" y="0"/>
                        </a:lnTo>
                        <a:lnTo>
                          <a:pt x="96" y="0"/>
                        </a:lnTo>
                        <a:lnTo>
                          <a:pt x="92" y="8"/>
                        </a:lnTo>
                        <a:lnTo>
                          <a:pt x="88" y="12"/>
                        </a:lnTo>
                        <a:lnTo>
                          <a:pt x="72" y="20"/>
                        </a:lnTo>
                        <a:lnTo>
                          <a:pt x="60" y="24"/>
                        </a:lnTo>
                        <a:lnTo>
                          <a:pt x="52" y="28"/>
                        </a:lnTo>
                        <a:lnTo>
                          <a:pt x="36" y="40"/>
                        </a:lnTo>
                        <a:lnTo>
                          <a:pt x="28" y="44"/>
                        </a:lnTo>
                        <a:lnTo>
                          <a:pt x="24" y="44"/>
                        </a:lnTo>
                        <a:lnTo>
                          <a:pt x="20" y="44"/>
                        </a:lnTo>
                        <a:lnTo>
                          <a:pt x="8" y="48"/>
                        </a:lnTo>
                        <a:lnTo>
                          <a:pt x="4" y="48"/>
                        </a:lnTo>
                        <a:lnTo>
                          <a:pt x="0" y="48"/>
                        </a:lnTo>
                        <a:lnTo>
                          <a:pt x="8" y="44"/>
                        </a:lnTo>
                        <a:lnTo>
                          <a:pt x="16" y="40"/>
                        </a:lnTo>
                        <a:lnTo>
                          <a:pt x="24" y="36"/>
                        </a:lnTo>
                        <a:lnTo>
                          <a:pt x="28" y="3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0" name="Freeform 12"/>
                  <p:cNvSpPr>
                    <a:spLocks/>
                  </p:cNvSpPr>
                  <p:nvPr/>
                </p:nvSpPr>
                <p:spPr bwMode="auto">
                  <a:xfrm>
                    <a:off x="1870" y="2389"/>
                    <a:ext cx="180" cy="100"/>
                  </a:xfrm>
                  <a:custGeom>
                    <a:avLst/>
                    <a:gdLst>
                      <a:gd name="T0" fmla="*/ 124 w 180"/>
                      <a:gd name="T1" fmla="*/ 28 h 100"/>
                      <a:gd name="T2" fmla="*/ 120 w 180"/>
                      <a:gd name="T3" fmla="*/ 28 h 100"/>
                      <a:gd name="T4" fmla="*/ 140 w 180"/>
                      <a:gd name="T5" fmla="*/ 20 h 100"/>
                      <a:gd name="T6" fmla="*/ 144 w 180"/>
                      <a:gd name="T7" fmla="*/ 12 h 100"/>
                      <a:gd name="T8" fmla="*/ 160 w 180"/>
                      <a:gd name="T9" fmla="*/ 4 h 100"/>
                      <a:gd name="T10" fmla="*/ 176 w 180"/>
                      <a:gd name="T11" fmla="*/ 0 h 100"/>
                      <a:gd name="T12" fmla="*/ 172 w 180"/>
                      <a:gd name="T13" fmla="*/ 4 h 100"/>
                      <a:gd name="T14" fmla="*/ 164 w 180"/>
                      <a:gd name="T15" fmla="*/ 8 h 100"/>
                      <a:gd name="T16" fmla="*/ 164 w 180"/>
                      <a:gd name="T17" fmla="*/ 12 h 100"/>
                      <a:gd name="T18" fmla="*/ 148 w 180"/>
                      <a:gd name="T19" fmla="*/ 24 h 100"/>
                      <a:gd name="T20" fmla="*/ 136 w 180"/>
                      <a:gd name="T21" fmla="*/ 28 h 100"/>
                      <a:gd name="T22" fmla="*/ 144 w 180"/>
                      <a:gd name="T23" fmla="*/ 28 h 100"/>
                      <a:gd name="T24" fmla="*/ 132 w 180"/>
                      <a:gd name="T25" fmla="*/ 36 h 100"/>
                      <a:gd name="T26" fmla="*/ 116 w 180"/>
                      <a:gd name="T27" fmla="*/ 44 h 100"/>
                      <a:gd name="T28" fmla="*/ 112 w 180"/>
                      <a:gd name="T29" fmla="*/ 52 h 100"/>
                      <a:gd name="T30" fmla="*/ 104 w 180"/>
                      <a:gd name="T31" fmla="*/ 60 h 100"/>
                      <a:gd name="T32" fmla="*/ 100 w 180"/>
                      <a:gd name="T33" fmla="*/ 64 h 100"/>
                      <a:gd name="T34" fmla="*/ 96 w 180"/>
                      <a:gd name="T35" fmla="*/ 68 h 100"/>
                      <a:gd name="T36" fmla="*/ 76 w 180"/>
                      <a:gd name="T37" fmla="*/ 76 h 100"/>
                      <a:gd name="T38" fmla="*/ 76 w 180"/>
                      <a:gd name="T39" fmla="*/ 76 h 100"/>
                      <a:gd name="T40" fmla="*/ 72 w 180"/>
                      <a:gd name="T41" fmla="*/ 80 h 100"/>
                      <a:gd name="T42" fmla="*/ 64 w 180"/>
                      <a:gd name="T43" fmla="*/ 80 h 100"/>
                      <a:gd name="T44" fmla="*/ 44 w 180"/>
                      <a:gd name="T45" fmla="*/ 88 h 100"/>
                      <a:gd name="T46" fmla="*/ 24 w 180"/>
                      <a:gd name="T47" fmla="*/ 92 h 100"/>
                      <a:gd name="T48" fmla="*/ 24 w 180"/>
                      <a:gd name="T49" fmla="*/ 92 h 100"/>
                      <a:gd name="T50" fmla="*/ 28 w 180"/>
                      <a:gd name="T51" fmla="*/ 88 h 100"/>
                      <a:gd name="T52" fmla="*/ 0 w 180"/>
                      <a:gd name="T53" fmla="*/ 100 h 100"/>
                      <a:gd name="T54" fmla="*/ 24 w 180"/>
                      <a:gd name="T55" fmla="*/ 88 h 100"/>
                      <a:gd name="T56" fmla="*/ 44 w 180"/>
                      <a:gd name="T57" fmla="*/ 76 h 100"/>
                      <a:gd name="T58" fmla="*/ 52 w 180"/>
                      <a:gd name="T59" fmla="*/ 76 h 100"/>
                      <a:gd name="T60" fmla="*/ 64 w 180"/>
                      <a:gd name="T61" fmla="*/ 72 h 100"/>
                      <a:gd name="T62" fmla="*/ 48 w 180"/>
                      <a:gd name="T63" fmla="*/ 76 h 100"/>
                      <a:gd name="T64" fmla="*/ 40 w 180"/>
                      <a:gd name="T65" fmla="*/ 76 h 100"/>
                      <a:gd name="T66" fmla="*/ 60 w 180"/>
                      <a:gd name="T67" fmla="*/ 68 h 100"/>
                      <a:gd name="T68" fmla="*/ 72 w 180"/>
                      <a:gd name="T69" fmla="*/ 64 h 100"/>
                      <a:gd name="T70" fmla="*/ 92 w 180"/>
                      <a:gd name="T71" fmla="*/ 56 h 100"/>
                      <a:gd name="T72" fmla="*/ 104 w 180"/>
                      <a:gd name="T73" fmla="*/ 44 h 100"/>
                      <a:gd name="T74" fmla="*/ 104 w 180"/>
                      <a:gd name="T75" fmla="*/ 44 h 100"/>
                      <a:gd name="T76" fmla="*/ 88 w 180"/>
                      <a:gd name="T77" fmla="*/ 52 h 100"/>
                      <a:gd name="T78" fmla="*/ 100 w 180"/>
                      <a:gd name="T79" fmla="*/ 40 h 100"/>
                      <a:gd name="T80" fmla="*/ 116 w 180"/>
                      <a:gd name="T81" fmla="*/ 3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100">
                        <a:moveTo>
                          <a:pt x="116" y="32"/>
                        </a:moveTo>
                        <a:lnTo>
                          <a:pt x="124" y="28"/>
                        </a:lnTo>
                        <a:lnTo>
                          <a:pt x="116" y="32"/>
                        </a:lnTo>
                        <a:lnTo>
                          <a:pt x="120" y="28"/>
                        </a:lnTo>
                        <a:lnTo>
                          <a:pt x="132" y="24"/>
                        </a:lnTo>
                        <a:lnTo>
                          <a:pt x="140" y="20"/>
                        </a:lnTo>
                        <a:lnTo>
                          <a:pt x="136" y="20"/>
                        </a:lnTo>
                        <a:lnTo>
                          <a:pt x="144" y="12"/>
                        </a:lnTo>
                        <a:lnTo>
                          <a:pt x="152" y="8"/>
                        </a:lnTo>
                        <a:lnTo>
                          <a:pt x="160" y="4"/>
                        </a:lnTo>
                        <a:lnTo>
                          <a:pt x="172" y="0"/>
                        </a:lnTo>
                        <a:lnTo>
                          <a:pt x="176" y="0"/>
                        </a:lnTo>
                        <a:lnTo>
                          <a:pt x="180" y="0"/>
                        </a:lnTo>
                        <a:lnTo>
                          <a:pt x="172" y="4"/>
                        </a:lnTo>
                        <a:lnTo>
                          <a:pt x="160" y="8"/>
                        </a:lnTo>
                        <a:lnTo>
                          <a:pt x="164" y="8"/>
                        </a:lnTo>
                        <a:lnTo>
                          <a:pt x="172" y="8"/>
                        </a:lnTo>
                        <a:lnTo>
                          <a:pt x="164" y="12"/>
                        </a:lnTo>
                        <a:lnTo>
                          <a:pt x="156" y="20"/>
                        </a:lnTo>
                        <a:lnTo>
                          <a:pt x="148" y="24"/>
                        </a:lnTo>
                        <a:lnTo>
                          <a:pt x="144" y="24"/>
                        </a:lnTo>
                        <a:lnTo>
                          <a:pt x="136" y="28"/>
                        </a:lnTo>
                        <a:lnTo>
                          <a:pt x="140" y="28"/>
                        </a:lnTo>
                        <a:lnTo>
                          <a:pt x="144" y="28"/>
                        </a:lnTo>
                        <a:lnTo>
                          <a:pt x="140" y="32"/>
                        </a:lnTo>
                        <a:lnTo>
                          <a:pt x="132" y="36"/>
                        </a:lnTo>
                        <a:lnTo>
                          <a:pt x="124" y="40"/>
                        </a:lnTo>
                        <a:lnTo>
                          <a:pt x="116" y="44"/>
                        </a:lnTo>
                        <a:lnTo>
                          <a:pt x="108" y="52"/>
                        </a:lnTo>
                        <a:lnTo>
                          <a:pt x="112" y="52"/>
                        </a:lnTo>
                        <a:lnTo>
                          <a:pt x="112" y="56"/>
                        </a:lnTo>
                        <a:lnTo>
                          <a:pt x="104" y="60"/>
                        </a:lnTo>
                        <a:lnTo>
                          <a:pt x="96" y="64"/>
                        </a:lnTo>
                        <a:lnTo>
                          <a:pt x="100" y="64"/>
                        </a:lnTo>
                        <a:lnTo>
                          <a:pt x="104" y="64"/>
                        </a:lnTo>
                        <a:lnTo>
                          <a:pt x="96" y="68"/>
                        </a:lnTo>
                        <a:lnTo>
                          <a:pt x="88" y="72"/>
                        </a:lnTo>
                        <a:lnTo>
                          <a:pt x="76" y="76"/>
                        </a:lnTo>
                        <a:lnTo>
                          <a:pt x="72" y="76"/>
                        </a:lnTo>
                        <a:lnTo>
                          <a:pt x="76" y="76"/>
                        </a:lnTo>
                        <a:lnTo>
                          <a:pt x="80" y="76"/>
                        </a:lnTo>
                        <a:lnTo>
                          <a:pt x="72" y="80"/>
                        </a:lnTo>
                        <a:lnTo>
                          <a:pt x="68" y="80"/>
                        </a:lnTo>
                        <a:lnTo>
                          <a:pt x="64" y="80"/>
                        </a:lnTo>
                        <a:lnTo>
                          <a:pt x="48" y="88"/>
                        </a:lnTo>
                        <a:lnTo>
                          <a:pt x="44" y="88"/>
                        </a:lnTo>
                        <a:lnTo>
                          <a:pt x="36" y="88"/>
                        </a:lnTo>
                        <a:lnTo>
                          <a:pt x="24" y="92"/>
                        </a:lnTo>
                        <a:lnTo>
                          <a:pt x="16" y="96"/>
                        </a:lnTo>
                        <a:lnTo>
                          <a:pt x="24" y="92"/>
                        </a:lnTo>
                        <a:lnTo>
                          <a:pt x="20" y="92"/>
                        </a:lnTo>
                        <a:lnTo>
                          <a:pt x="28" y="88"/>
                        </a:lnTo>
                        <a:lnTo>
                          <a:pt x="16" y="92"/>
                        </a:lnTo>
                        <a:lnTo>
                          <a:pt x="0" y="100"/>
                        </a:lnTo>
                        <a:lnTo>
                          <a:pt x="4" y="96"/>
                        </a:lnTo>
                        <a:lnTo>
                          <a:pt x="24" y="88"/>
                        </a:lnTo>
                        <a:lnTo>
                          <a:pt x="36" y="80"/>
                        </a:lnTo>
                        <a:lnTo>
                          <a:pt x="44" y="76"/>
                        </a:lnTo>
                        <a:lnTo>
                          <a:pt x="48" y="76"/>
                        </a:lnTo>
                        <a:lnTo>
                          <a:pt x="52" y="76"/>
                        </a:lnTo>
                        <a:lnTo>
                          <a:pt x="56" y="76"/>
                        </a:lnTo>
                        <a:lnTo>
                          <a:pt x="64" y="72"/>
                        </a:lnTo>
                        <a:lnTo>
                          <a:pt x="52" y="76"/>
                        </a:lnTo>
                        <a:lnTo>
                          <a:pt x="48" y="76"/>
                        </a:lnTo>
                        <a:lnTo>
                          <a:pt x="44" y="76"/>
                        </a:lnTo>
                        <a:lnTo>
                          <a:pt x="40" y="76"/>
                        </a:lnTo>
                        <a:lnTo>
                          <a:pt x="52" y="72"/>
                        </a:lnTo>
                        <a:lnTo>
                          <a:pt x="60" y="68"/>
                        </a:lnTo>
                        <a:lnTo>
                          <a:pt x="68" y="64"/>
                        </a:lnTo>
                        <a:lnTo>
                          <a:pt x="72" y="64"/>
                        </a:lnTo>
                        <a:lnTo>
                          <a:pt x="84" y="60"/>
                        </a:lnTo>
                        <a:lnTo>
                          <a:pt x="92" y="56"/>
                        </a:lnTo>
                        <a:lnTo>
                          <a:pt x="88" y="56"/>
                        </a:lnTo>
                        <a:lnTo>
                          <a:pt x="104" y="44"/>
                        </a:lnTo>
                        <a:lnTo>
                          <a:pt x="112" y="40"/>
                        </a:lnTo>
                        <a:lnTo>
                          <a:pt x="104" y="44"/>
                        </a:lnTo>
                        <a:lnTo>
                          <a:pt x="92" y="52"/>
                        </a:lnTo>
                        <a:lnTo>
                          <a:pt x="88" y="52"/>
                        </a:lnTo>
                        <a:lnTo>
                          <a:pt x="96" y="44"/>
                        </a:lnTo>
                        <a:lnTo>
                          <a:pt x="100" y="40"/>
                        </a:lnTo>
                        <a:lnTo>
                          <a:pt x="108" y="36"/>
                        </a:lnTo>
                        <a:lnTo>
                          <a:pt x="116" y="3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1" name="Freeform 13"/>
                  <p:cNvSpPr>
                    <a:spLocks/>
                  </p:cNvSpPr>
                  <p:nvPr/>
                </p:nvSpPr>
                <p:spPr bwMode="auto">
                  <a:xfrm>
                    <a:off x="2826" y="2441"/>
                    <a:ext cx="144" cy="84"/>
                  </a:xfrm>
                  <a:custGeom>
                    <a:avLst/>
                    <a:gdLst>
                      <a:gd name="T0" fmla="*/ 20 w 144"/>
                      <a:gd name="T1" fmla="*/ 76 h 84"/>
                      <a:gd name="T2" fmla="*/ 12 w 144"/>
                      <a:gd name="T3" fmla="*/ 80 h 84"/>
                      <a:gd name="T4" fmla="*/ 0 w 144"/>
                      <a:gd name="T5" fmla="*/ 84 h 84"/>
                      <a:gd name="T6" fmla="*/ 8 w 144"/>
                      <a:gd name="T7" fmla="*/ 80 h 84"/>
                      <a:gd name="T8" fmla="*/ 16 w 144"/>
                      <a:gd name="T9" fmla="*/ 76 h 84"/>
                      <a:gd name="T10" fmla="*/ 32 w 144"/>
                      <a:gd name="T11" fmla="*/ 64 h 84"/>
                      <a:gd name="T12" fmla="*/ 48 w 144"/>
                      <a:gd name="T13" fmla="*/ 56 h 84"/>
                      <a:gd name="T14" fmla="*/ 56 w 144"/>
                      <a:gd name="T15" fmla="*/ 52 h 84"/>
                      <a:gd name="T16" fmla="*/ 72 w 144"/>
                      <a:gd name="T17" fmla="*/ 44 h 84"/>
                      <a:gd name="T18" fmla="*/ 80 w 144"/>
                      <a:gd name="T19" fmla="*/ 36 h 84"/>
                      <a:gd name="T20" fmla="*/ 84 w 144"/>
                      <a:gd name="T21" fmla="*/ 32 h 84"/>
                      <a:gd name="T22" fmla="*/ 100 w 144"/>
                      <a:gd name="T23" fmla="*/ 24 h 84"/>
                      <a:gd name="T24" fmla="*/ 108 w 144"/>
                      <a:gd name="T25" fmla="*/ 20 h 84"/>
                      <a:gd name="T26" fmla="*/ 116 w 144"/>
                      <a:gd name="T27" fmla="*/ 16 h 84"/>
                      <a:gd name="T28" fmla="*/ 124 w 144"/>
                      <a:gd name="T29" fmla="*/ 12 h 84"/>
                      <a:gd name="T30" fmla="*/ 128 w 144"/>
                      <a:gd name="T31" fmla="*/ 12 h 84"/>
                      <a:gd name="T32" fmla="*/ 136 w 144"/>
                      <a:gd name="T33" fmla="*/ 4 h 84"/>
                      <a:gd name="T34" fmla="*/ 144 w 144"/>
                      <a:gd name="T35" fmla="*/ 0 h 84"/>
                      <a:gd name="T36" fmla="*/ 136 w 144"/>
                      <a:gd name="T37" fmla="*/ 4 h 84"/>
                      <a:gd name="T38" fmla="*/ 132 w 144"/>
                      <a:gd name="T39" fmla="*/ 12 h 84"/>
                      <a:gd name="T40" fmla="*/ 124 w 144"/>
                      <a:gd name="T41" fmla="*/ 16 h 84"/>
                      <a:gd name="T42" fmla="*/ 116 w 144"/>
                      <a:gd name="T43" fmla="*/ 20 h 84"/>
                      <a:gd name="T44" fmla="*/ 108 w 144"/>
                      <a:gd name="T45" fmla="*/ 24 h 84"/>
                      <a:gd name="T46" fmla="*/ 92 w 144"/>
                      <a:gd name="T47" fmla="*/ 32 h 84"/>
                      <a:gd name="T48" fmla="*/ 80 w 144"/>
                      <a:gd name="T49" fmla="*/ 44 h 84"/>
                      <a:gd name="T50" fmla="*/ 72 w 144"/>
                      <a:gd name="T51" fmla="*/ 48 h 84"/>
                      <a:gd name="T52" fmla="*/ 60 w 144"/>
                      <a:gd name="T53" fmla="*/ 56 h 84"/>
                      <a:gd name="T54" fmla="*/ 56 w 144"/>
                      <a:gd name="T55" fmla="*/ 60 h 84"/>
                      <a:gd name="T56" fmla="*/ 60 w 144"/>
                      <a:gd name="T57" fmla="*/ 56 h 84"/>
                      <a:gd name="T58" fmla="*/ 64 w 144"/>
                      <a:gd name="T59" fmla="*/ 52 h 84"/>
                      <a:gd name="T60" fmla="*/ 52 w 144"/>
                      <a:gd name="T61" fmla="*/ 56 h 84"/>
                      <a:gd name="T62" fmla="*/ 36 w 144"/>
                      <a:gd name="T63" fmla="*/ 64 h 84"/>
                      <a:gd name="T64" fmla="*/ 28 w 144"/>
                      <a:gd name="T65" fmla="*/ 68 h 84"/>
                      <a:gd name="T66" fmla="*/ 24 w 144"/>
                      <a:gd name="T67" fmla="*/ 76 h 84"/>
                      <a:gd name="T68" fmla="*/ 16 w 144"/>
                      <a:gd name="T69" fmla="*/ 80 h 84"/>
                      <a:gd name="T70" fmla="*/ 20 w 144"/>
                      <a:gd name="T71"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84">
                        <a:moveTo>
                          <a:pt x="20" y="76"/>
                        </a:moveTo>
                        <a:lnTo>
                          <a:pt x="12" y="80"/>
                        </a:lnTo>
                        <a:lnTo>
                          <a:pt x="0" y="84"/>
                        </a:lnTo>
                        <a:lnTo>
                          <a:pt x="8" y="80"/>
                        </a:lnTo>
                        <a:lnTo>
                          <a:pt x="16" y="76"/>
                        </a:lnTo>
                        <a:lnTo>
                          <a:pt x="32" y="64"/>
                        </a:lnTo>
                        <a:lnTo>
                          <a:pt x="48" y="56"/>
                        </a:lnTo>
                        <a:lnTo>
                          <a:pt x="56" y="52"/>
                        </a:lnTo>
                        <a:lnTo>
                          <a:pt x="72" y="44"/>
                        </a:lnTo>
                        <a:lnTo>
                          <a:pt x="80" y="36"/>
                        </a:lnTo>
                        <a:lnTo>
                          <a:pt x="84" y="32"/>
                        </a:lnTo>
                        <a:lnTo>
                          <a:pt x="100" y="24"/>
                        </a:lnTo>
                        <a:lnTo>
                          <a:pt x="108" y="20"/>
                        </a:lnTo>
                        <a:lnTo>
                          <a:pt x="116" y="16"/>
                        </a:lnTo>
                        <a:lnTo>
                          <a:pt x="124" y="12"/>
                        </a:lnTo>
                        <a:lnTo>
                          <a:pt x="128" y="12"/>
                        </a:lnTo>
                        <a:lnTo>
                          <a:pt x="136" y="4"/>
                        </a:lnTo>
                        <a:lnTo>
                          <a:pt x="144" y="0"/>
                        </a:lnTo>
                        <a:lnTo>
                          <a:pt x="136" y="4"/>
                        </a:lnTo>
                        <a:lnTo>
                          <a:pt x="132" y="12"/>
                        </a:lnTo>
                        <a:lnTo>
                          <a:pt x="124" y="16"/>
                        </a:lnTo>
                        <a:lnTo>
                          <a:pt x="116" y="20"/>
                        </a:lnTo>
                        <a:lnTo>
                          <a:pt x="108" y="24"/>
                        </a:lnTo>
                        <a:lnTo>
                          <a:pt x="92" y="32"/>
                        </a:lnTo>
                        <a:lnTo>
                          <a:pt x="80" y="44"/>
                        </a:lnTo>
                        <a:lnTo>
                          <a:pt x="72" y="48"/>
                        </a:lnTo>
                        <a:lnTo>
                          <a:pt x="60" y="56"/>
                        </a:lnTo>
                        <a:lnTo>
                          <a:pt x="56" y="60"/>
                        </a:lnTo>
                        <a:lnTo>
                          <a:pt x="60" y="56"/>
                        </a:lnTo>
                        <a:lnTo>
                          <a:pt x="64" y="52"/>
                        </a:lnTo>
                        <a:lnTo>
                          <a:pt x="52" y="56"/>
                        </a:lnTo>
                        <a:lnTo>
                          <a:pt x="36" y="64"/>
                        </a:lnTo>
                        <a:lnTo>
                          <a:pt x="28" y="68"/>
                        </a:lnTo>
                        <a:lnTo>
                          <a:pt x="24" y="76"/>
                        </a:lnTo>
                        <a:lnTo>
                          <a:pt x="16" y="80"/>
                        </a:lnTo>
                        <a:lnTo>
                          <a:pt x="20" y="7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2" name="Freeform 14"/>
                  <p:cNvSpPr>
                    <a:spLocks/>
                  </p:cNvSpPr>
                  <p:nvPr/>
                </p:nvSpPr>
                <p:spPr bwMode="auto">
                  <a:xfrm>
                    <a:off x="2818" y="2529"/>
                    <a:ext cx="20" cy="12"/>
                  </a:xfrm>
                  <a:custGeom>
                    <a:avLst/>
                    <a:gdLst>
                      <a:gd name="T0" fmla="*/ 12 w 20"/>
                      <a:gd name="T1" fmla="*/ 8 h 12"/>
                      <a:gd name="T2" fmla="*/ 12 w 20"/>
                      <a:gd name="T3" fmla="*/ 8 h 12"/>
                      <a:gd name="T4" fmla="*/ 0 w 20"/>
                      <a:gd name="T5" fmla="*/ 12 h 12"/>
                      <a:gd name="T6" fmla="*/ 12 w 20"/>
                      <a:gd name="T7" fmla="*/ 8 h 12"/>
                      <a:gd name="T8" fmla="*/ 20 w 20"/>
                      <a:gd name="T9" fmla="*/ 0 h 12"/>
                      <a:gd name="T10" fmla="*/ 12 w 20"/>
                      <a:gd name="T11" fmla="*/ 8 h 12"/>
                    </a:gdLst>
                    <a:ahLst/>
                    <a:cxnLst>
                      <a:cxn ang="0">
                        <a:pos x="T0" y="T1"/>
                      </a:cxn>
                      <a:cxn ang="0">
                        <a:pos x="T2" y="T3"/>
                      </a:cxn>
                      <a:cxn ang="0">
                        <a:pos x="T4" y="T5"/>
                      </a:cxn>
                      <a:cxn ang="0">
                        <a:pos x="T6" y="T7"/>
                      </a:cxn>
                      <a:cxn ang="0">
                        <a:pos x="T8" y="T9"/>
                      </a:cxn>
                      <a:cxn ang="0">
                        <a:pos x="T10" y="T11"/>
                      </a:cxn>
                    </a:cxnLst>
                    <a:rect l="0" t="0" r="r" b="b"/>
                    <a:pathLst>
                      <a:path w="20" h="12">
                        <a:moveTo>
                          <a:pt x="12" y="8"/>
                        </a:moveTo>
                        <a:lnTo>
                          <a:pt x="12" y="8"/>
                        </a:lnTo>
                        <a:lnTo>
                          <a:pt x="0" y="12"/>
                        </a:lnTo>
                        <a:lnTo>
                          <a:pt x="12" y="8"/>
                        </a:lnTo>
                        <a:lnTo>
                          <a:pt x="20" y="0"/>
                        </a:lnTo>
                        <a:lnTo>
                          <a:pt x="12" y="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3" name="Freeform 15"/>
                  <p:cNvSpPr>
                    <a:spLocks/>
                  </p:cNvSpPr>
                  <p:nvPr/>
                </p:nvSpPr>
                <p:spPr bwMode="auto">
                  <a:xfrm>
                    <a:off x="2978" y="2473"/>
                    <a:ext cx="28" cy="16"/>
                  </a:xfrm>
                  <a:custGeom>
                    <a:avLst/>
                    <a:gdLst>
                      <a:gd name="T0" fmla="*/ 8 w 28"/>
                      <a:gd name="T1" fmla="*/ 12 h 16"/>
                      <a:gd name="T2" fmla="*/ 0 w 28"/>
                      <a:gd name="T3" fmla="*/ 16 h 16"/>
                      <a:gd name="T4" fmla="*/ 0 w 28"/>
                      <a:gd name="T5" fmla="*/ 16 h 16"/>
                      <a:gd name="T6" fmla="*/ 8 w 28"/>
                      <a:gd name="T7" fmla="*/ 12 h 16"/>
                      <a:gd name="T8" fmla="*/ 20 w 28"/>
                      <a:gd name="T9" fmla="*/ 4 h 16"/>
                      <a:gd name="T10" fmla="*/ 28 w 28"/>
                      <a:gd name="T11" fmla="*/ 0 h 16"/>
                      <a:gd name="T12" fmla="*/ 20 w 28"/>
                      <a:gd name="T13" fmla="*/ 4 h 16"/>
                      <a:gd name="T14" fmla="*/ 8 w 28"/>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6">
                        <a:moveTo>
                          <a:pt x="8" y="12"/>
                        </a:moveTo>
                        <a:lnTo>
                          <a:pt x="0" y="16"/>
                        </a:lnTo>
                        <a:lnTo>
                          <a:pt x="0" y="16"/>
                        </a:lnTo>
                        <a:lnTo>
                          <a:pt x="8" y="12"/>
                        </a:lnTo>
                        <a:lnTo>
                          <a:pt x="20" y="4"/>
                        </a:lnTo>
                        <a:lnTo>
                          <a:pt x="28" y="0"/>
                        </a:lnTo>
                        <a:lnTo>
                          <a:pt x="20" y="4"/>
                        </a:lnTo>
                        <a:lnTo>
                          <a:pt x="8" y="1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4" name="Freeform 16"/>
                  <p:cNvSpPr>
                    <a:spLocks/>
                  </p:cNvSpPr>
                  <p:nvPr/>
                </p:nvSpPr>
                <p:spPr bwMode="auto">
                  <a:xfrm>
                    <a:off x="2242" y="2721"/>
                    <a:ext cx="32" cy="8"/>
                  </a:xfrm>
                  <a:custGeom>
                    <a:avLst/>
                    <a:gdLst>
                      <a:gd name="T0" fmla="*/ 16 w 32"/>
                      <a:gd name="T1" fmla="*/ 4 h 8"/>
                      <a:gd name="T2" fmla="*/ 8 w 32"/>
                      <a:gd name="T3" fmla="*/ 8 h 8"/>
                      <a:gd name="T4" fmla="*/ 0 w 32"/>
                      <a:gd name="T5" fmla="*/ 8 h 8"/>
                      <a:gd name="T6" fmla="*/ 4 w 32"/>
                      <a:gd name="T7" fmla="*/ 4 h 8"/>
                      <a:gd name="T8" fmla="*/ 16 w 32"/>
                      <a:gd name="T9" fmla="*/ 0 h 8"/>
                      <a:gd name="T10" fmla="*/ 20 w 32"/>
                      <a:gd name="T11" fmla="*/ 0 h 8"/>
                      <a:gd name="T12" fmla="*/ 32 w 32"/>
                      <a:gd name="T13" fmla="*/ 0 h 8"/>
                      <a:gd name="T14" fmla="*/ 24 w 32"/>
                      <a:gd name="T15" fmla="*/ 0 h 8"/>
                      <a:gd name="T16" fmla="*/ 16 w 3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
                        <a:moveTo>
                          <a:pt x="16" y="4"/>
                        </a:moveTo>
                        <a:lnTo>
                          <a:pt x="8" y="8"/>
                        </a:lnTo>
                        <a:lnTo>
                          <a:pt x="0" y="8"/>
                        </a:lnTo>
                        <a:lnTo>
                          <a:pt x="4" y="4"/>
                        </a:lnTo>
                        <a:lnTo>
                          <a:pt x="16" y="0"/>
                        </a:lnTo>
                        <a:lnTo>
                          <a:pt x="20" y="0"/>
                        </a:lnTo>
                        <a:lnTo>
                          <a:pt x="32" y="0"/>
                        </a:lnTo>
                        <a:lnTo>
                          <a:pt x="24" y="0"/>
                        </a:lnTo>
                        <a:lnTo>
                          <a:pt x="16"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5" name="Freeform 17"/>
                  <p:cNvSpPr>
                    <a:spLocks/>
                  </p:cNvSpPr>
                  <p:nvPr/>
                </p:nvSpPr>
                <p:spPr bwMode="auto">
                  <a:xfrm>
                    <a:off x="2754" y="2525"/>
                    <a:ext cx="68" cy="36"/>
                  </a:xfrm>
                  <a:custGeom>
                    <a:avLst/>
                    <a:gdLst>
                      <a:gd name="T0" fmla="*/ 24 w 68"/>
                      <a:gd name="T1" fmla="*/ 28 h 36"/>
                      <a:gd name="T2" fmla="*/ 28 w 68"/>
                      <a:gd name="T3" fmla="*/ 28 h 36"/>
                      <a:gd name="T4" fmla="*/ 24 w 68"/>
                      <a:gd name="T5" fmla="*/ 32 h 36"/>
                      <a:gd name="T6" fmla="*/ 32 w 68"/>
                      <a:gd name="T7" fmla="*/ 28 h 36"/>
                      <a:gd name="T8" fmla="*/ 40 w 68"/>
                      <a:gd name="T9" fmla="*/ 20 h 36"/>
                      <a:gd name="T10" fmla="*/ 44 w 68"/>
                      <a:gd name="T11" fmla="*/ 20 h 36"/>
                      <a:gd name="T12" fmla="*/ 48 w 68"/>
                      <a:gd name="T13" fmla="*/ 20 h 36"/>
                      <a:gd name="T14" fmla="*/ 56 w 68"/>
                      <a:gd name="T15" fmla="*/ 16 h 36"/>
                      <a:gd name="T16" fmla="*/ 52 w 68"/>
                      <a:gd name="T17" fmla="*/ 16 h 36"/>
                      <a:gd name="T18" fmla="*/ 60 w 68"/>
                      <a:gd name="T19" fmla="*/ 12 h 36"/>
                      <a:gd name="T20" fmla="*/ 56 w 68"/>
                      <a:gd name="T21" fmla="*/ 12 h 36"/>
                      <a:gd name="T22" fmla="*/ 60 w 68"/>
                      <a:gd name="T23" fmla="*/ 8 h 36"/>
                      <a:gd name="T24" fmla="*/ 64 w 68"/>
                      <a:gd name="T25" fmla="*/ 4 h 36"/>
                      <a:gd name="T26" fmla="*/ 68 w 68"/>
                      <a:gd name="T27" fmla="*/ 0 h 36"/>
                      <a:gd name="T28" fmla="*/ 60 w 68"/>
                      <a:gd name="T29" fmla="*/ 4 h 36"/>
                      <a:gd name="T30" fmla="*/ 52 w 68"/>
                      <a:gd name="T31" fmla="*/ 8 h 36"/>
                      <a:gd name="T32" fmla="*/ 40 w 68"/>
                      <a:gd name="T33" fmla="*/ 12 h 36"/>
                      <a:gd name="T34" fmla="*/ 36 w 68"/>
                      <a:gd name="T35" fmla="*/ 16 h 36"/>
                      <a:gd name="T36" fmla="*/ 28 w 68"/>
                      <a:gd name="T37" fmla="*/ 20 h 36"/>
                      <a:gd name="T38" fmla="*/ 36 w 68"/>
                      <a:gd name="T39" fmla="*/ 16 h 36"/>
                      <a:gd name="T40" fmla="*/ 32 w 68"/>
                      <a:gd name="T41" fmla="*/ 16 h 36"/>
                      <a:gd name="T42" fmla="*/ 24 w 68"/>
                      <a:gd name="T43" fmla="*/ 20 h 36"/>
                      <a:gd name="T44" fmla="*/ 12 w 68"/>
                      <a:gd name="T45" fmla="*/ 28 h 36"/>
                      <a:gd name="T46" fmla="*/ 4 w 68"/>
                      <a:gd name="T47" fmla="*/ 32 h 36"/>
                      <a:gd name="T48" fmla="*/ 0 w 68"/>
                      <a:gd name="T49" fmla="*/ 36 h 36"/>
                      <a:gd name="T50" fmla="*/ 8 w 68"/>
                      <a:gd name="T51" fmla="*/ 32 h 36"/>
                      <a:gd name="T52" fmla="*/ 12 w 68"/>
                      <a:gd name="T53" fmla="*/ 32 h 36"/>
                      <a:gd name="T54" fmla="*/ 8 w 68"/>
                      <a:gd name="T55" fmla="*/ 32 h 36"/>
                      <a:gd name="T56" fmla="*/ 16 w 68"/>
                      <a:gd name="T57" fmla="*/ 28 h 36"/>
                      <a:gd name="T58" fmla="*/ 20 w 68"/>
                      <a:gd name="T59" fmla="*/ 28 h 36"/>
                      <a:gd name="T60" fmla="*/ 24 w 68"/>
                      <a:gd name="T61"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36">
                        <a:moveTo>
                          <a:pt x="24" y="28"/>
                        </a:moveTo>
                        <a:lnTo>
                          <a:pt x="28" y="28"/>
                        </a:lnTo>
                        <a:lnTo>
                          <a:pt x="24" y="32"/>
                        </a:lnTo>
                        <a:lnTo>
                          <a:pt x="32" y="28"/>
                        </a:lnTo>
                        <a:lnTo>
                          <a:pt x="40" y="20"/>
                        </a:lnTo>
                        <a:lnTo>
                          <a:pt x="44" y="20"/>
                        </a:lnTo>
                        <a:lnTo>
                          <a:pt x="48" y="20"/>
                        </a:lnTo>
                        <a:lnTo>
                          <a:pt x="56" y="16"/>
                        </a:lnTo>
                        <a:lnTo>
                          <a:pt x="52" y="16"/>
                        </a:lnTo>
                        <a:lnTo>
                          <a:pt x="60" y="12"/>
                        </a:lnTo>
                        <a:lnTo>
                          <a:pt x="56" y="12"/>
                        </a:lnTo>
                        <a:lnTo>
                          <a:pt x="60" y="8"/>
                        </a:lnTo>
                        <a:lnTo>
                          <a:pt x="64" y="4"/>
                        </a:lnTo>
                        <a:lnTo>
                          <a:pt x="68" y="0"/>
                        </a:lnTo>
                        <a:lnTo>
                          <a:pt x="60" y="4"/>
                        </a:lnTo>
                        <a:lnTo>
                          <a:pt x="52" y="8"/>
                        </a:lnTo>
                        <a:lnTo>
                          <a:pt x="40" y="12"/>
                        </a:lnTo>
                        <a:lnTo>
                          <a:pt x="36" y="16"/>
                        </a:lnTo>
                        <a:lnTo>
                          <a:pt x="28" y="20"/>
                        </a:lnTo>
                        <a:lnTo>
                          <a:pt x="36" y="16"/>
                        </a:lnTo>
                        <a:lnTo>
                          <a:pt x="32" y="16"/>
                        </a:lnTo>
                        <a:lnTo>
                          <a:pt x="24" y="20"/>
                        </a:lnTo>
                        <a:lnTo>
                          <a:pt x="12" y="28"/>
                        </a:lnTo>
                        <a:lnTo>
                          <a:pt x="4" y="32"/>
                        </a:lnTo>
                        <a:lnTo>
                          <a:pt x="0" y="36"/>
                        </a:lnTo>
                        <a:lnTo>
                          <a:pt x="8" y="32"/>
                        </a:lnTo>
                        <a:lnTo>
                          <a:pt x="12" y="32"/>
                        </a:lnTo>
                        <a:lnTo>
                          <a:pt x="8" y="32"/>
                        </a:lnTo>
                        <a:lnTo>
                          <a:pt x="16" y="28"/>
                        </a:lnTo>
                        <a:lnTo>
                          <a:pt x="20" y="28"/>
                        </a:lnTo>
                        <a:lnTo>
                          <a:pt x="24" y="2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6" name="Freeform 18"/>
                  <p:cNvSpPr>
                    <a:spLocks/>
                  </p:cNvSpPr>
                  <p:nvPr/>
                </p:nvSpPr>
                <p:spPr bwMode="auto">
                  <a:xfrm>
                    <a:off x="2598" y="2553"/>
                    <a:ext cx="160" cy="64"/>
                  </a:xfrm>
                  <a:custGeom>
                    <a:avLst/>
                    <a:gdLst>
                      <a:gd name="T0" fmla="*/ 24 w 160"/>
                      <a:gd name="T1" fmla="*/ 60 h 64"/>
                      <a:gd name="T2" fmla="*/ 32 w 160"/>
                      <a:gd name="T3" fmla="*/ 60 h 64"/>
                      <a:gd name="T4" fmla="*/ 48 w 160"/>
                      <a:gd name="T5" fmla="*/ 52 h 64"/>
                      <a:gd name="T6" fmla="*/ 48 w 160"/>
                      <a:gd name="T7" fmla="*/ 56 h 64"/>
                      <a:gd name="T8" fmla="*/ 60 w 160"/>
                      <a:gd name="T9" fmla="*/ 52 h 64"/>
                      <a:gd name="T10" fmla="*/ 56 w 160"/>
                      <a:gd name="T11" fmla="*/ 56 h 64"/>
                      <a:gd name="T12" fmla="*/ 68 w 160"/>
                      <a:gd name="T13" fmla="*/ 52 h 64"/>
                      <a:gd name="T14" fmla="*/ 68 w 160"/>
                      <a:gd name="T15" fmla="*/ 52 h 64"/>
                      <a:gd name="T16" fmla="*/ 84 w 160"/>
                      <a:gd name="T17" fmla="*/ 48 h 64"/>
                      <a:gd name="T18" fmla="*/ 96 w 160"/>
                      <a:gd name="T19" fmla="*/ 40 h 64"/>
                      <a:gd name="T20" fmla="*/ 112 w 160"/>
                      <a:gd name="T21" fmla="*/ 32 h 64"/>
                      <a:gd name="T22" fmla="*/ 132 w 160"/>
                      <a:gd name="T23" fmla="*/ 24 h 64"/>
                      <a:gd name="T24" fmla="*/ 148 w 160"/>
                      <a:gd name="T25" fmla="*/ 12 h 64"/>
                      <a:gd name="T26" fmla="*/ 152 w 160"/>
                      <a:gd name="T27" fmla="*/ 8 h 64"/>
                      <a:gd name="T28" fmla="*/ 160 w 160"/>
                      <a:gd name="T29" fmla="*/ 0 h 64"/>
                      <a:gd name="T30" fmla="*/ 160 w 160"/>
                      <a:gd name="T31" fmla="*/ 4 h 64"/>
                      <a:gd name="T32" fmla="*/ 148 w 160"/>
                      <a:gd name="T33" fmla="*/ 8 h 64"/>
                      <a:gd name="T34" fmla="*/ 148 w 160"/>
                      <a:gd name="T35" fmla="*/ 8 h 64"/>
                      <a:gd name="T36" fmla="*/ 136 w 160"/>
                      <a:gd name="T37" fmla="*/ 12 h 64"/>
                      <a:gd name="T38" fmla="*/ 112 w 160"/>
                      <a:gd name="T39" fmla="*/ 28 h 64"/>
                      <a:gd name="T40" fmla="*/ 88 w 160"/>
                      <a:gd name="T41" fmla="*/ 36 h 64"/>
                      <a:gd name="T42" fmla="*/ 72 w 160"/>
                      <a:gd name="T43" fmla="*/ 40 h 64"/>
                      <a:gd name="T44" fmla="*/ 84 w 160"/>
                      <a:gd name="T45" fmla="*/ 36 h 64"/>
                      <a:gd name="T46" fmla="*/ 72 w 160"/>
                      <a:gd name="T47" fmla="*/ 40 h 64"/>
                      <a:gd name="T48" fmla="*/ 52 w 160"/>
                      <a:gd name="T49" fmla="*/ 48 h 64"/>
                      <a:gd name="T50" fmla="*/ 44 w 160"/>
                      <a:gd name="T51" fmla="*/ 48 h 64"/>
                      <a:gd name="T52" fmla="*/ 36 w 160"/>
                      <a:gd name="T53" fmla="*/ 48 h 64"/>
                      <a:gd name="T54" fmla="*/ 24 w 160"/>
                      <a:gd name="T55" fmla="*/ 52 h 64"/>
                      <a:gd name="T56" fmla="*/ 4 w 160"/>
                      <a:gd name="T57" fmla="*/ 56 h 64"/>
                      <a:gd name="T58" fmla="*/ 4 w 160"/>
                      <a:gd name="T59" fmla="*/ 60 h 64"/>
                      <a:gd name="T60" fmla="*/ 16 w 160"/>
                      <a:gd name="T61" fmla="*/ 56 h 64"/>
                      <a:gd name="T62" fmla="*/ 24 w 160"/>
                      <a:gd name="T63" fmla="*/ 56 h 64"/>
                      <a:gd name="T64" fmla="*/ 32 w 160"/>
                      <a:gd name="T6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64">
                        <a:moveTo>
                          <a:pt x="32" y="56"/>
                        </a:moveTo>
                        <a:lnTo>
                          <a:pt x="24" y="60"/>
                        </a:lnTo>
                        <a:lnTo>
                          <a:pt x="20" y="64"/>
                        </a:lnTo>
                        <a:lnTo>
                          <a:pt x="32" y="60"/>
                        </a:lnTo>
                        <a:lnTo>
                          <a:pt x="44" y="56"/>
                        </a:lnTo>
                        <a:lnTo>
                          <a:pt x="48" y="52"/>
                        </a:lnTo>
                        <a:lnTo>
                          <a:pt x="44" y="56"/>
                        </a:lnTo>
                        <a:lnTo>
                          <a:pt x="48" y="56"/>
                        </a:lnTo>
                        <a:lnTo>
                          <a:pt x="52" y="56"/>
                        </a:lnTo>
                        <a:lnTo>
                          <a:pt x="60" y="52"/>
                        </a:lnTo>
                        <a:lnTo>
                          <a:pt x="64" y="52"/>
                        </a:lnTo>
                        <a:lnTo>
                          <a:pt x="56" y="56"/>
                        </a:lnTo>
                        <a:lnTo>
                          <a:pt x="64" y="52"/>
                        </a:lnTo>
                        <a:lnTo>
                          <a:pt x="68" y="52"/>
                        </a:lnTo>
                        <a:lnTo>
                          <a:pt x="76" y="48"/>
                        </a:lnTo>
                        <a:lnTo>
                          <a:pt x="68" y="52"/>
                        </a:lnTo>
                        <a:lnTo>
                          <a:pt x="72" y="52"/>
                        </a:lnTo>
                        <a:lnTo>
                          <a:pt x="84" y="48"/>
                        </a:lnTo>
                        <a:lnTo>
                          <a:pt x="88" y="44"/>
                        </a:lnTo>
                        <a:lnTo>
                          <a:pt x="96" y="40"/>
                        </a:lnTo>
                        <a:lnTo>
                          <a:pt x="100" y="40"/>
                        </a:lnTo>
                        <a:lnTo>
                          <a:pt x="112" y="32"/>
                        </a:lnTo>
                        <a:lnTo>
                          <a:pt x="120" y="28"/>
                        </a:lnTo>
                        <a:lnTo>
                          <a:pt x="132" y="24"/>
                        </a:lnTo>
                        <a:lnTo>
                          <a:pt x="140" y="20"/>
                        </a:lnTo>
                        <a:lnTo>
                          <a:pt x="148" y="12"/>
                        </a:lnTo>
                        <a:lnTo>
                          <a:pt x="156" y="8"/>
                        </a:lnTo>
                        <a:lnTo>
                          <a:pt x="152" y="8"/>
                        </a:lnTo>
                        <a:lnTo>
                          <a:pt x="160" y="4"/>
                        </a:lnTo>
                        <a:lnTo>
                          <a:pt x="160" y="0"/>
                        </a:lnTo>
                        <a:lnTo>
                          <a:pt x="152" y="4"/>
                        </a:lnTo>
                        <a:lnTo>
                          <a:pt x="160" y="4"/>
                        </a:lnTo>
                        <a:lnTo>
                          <a:pt x="152" y="8"/>
                        </a:lnTo>
                        <a:lnTo>
                          <a:pt x="148" y="8"/>
                        </a:lnTo>
                        <a:lnTo>
                          <a:pt x="152" y="4"/>
                        </a:lnTo>
                        <a:lnTo>
                          <a:pt x="148" y="8"/>
                        </a:lnTo>
                        <a:lnTo>
                          <a:pt x="140" y="8"/>
                        </a:lnTo>
                        <a:lnTo>
                          <a:pt x="136" y="12"/>
                        </a:lnTo>
                        <a:lnTo>
                          <a:pt x="128" y="20"/>
                        </a:lnTo>
                        <a:lnTo>
                          <a:pt x="112" y="28"/>
                        </a:lnTo>
                        <a:lnTo>
                          <a:pt x="100" y="32"/>
                        </a:lnTo>
                        <a:lnTo>
                          <a:pt x="88" y="36"/>
                        </a:lnTo>
                        <a:lnTo>
                          <a:pt x="76" y="40"/>
                        </a:lnTo>
                        <a:lnTo>
                          <a:pt x="72" y="40"/>
                        </a:lnTo>
                        <a:lnTo>
                          <a:pt x="80" y="36"/>
                        </a:lnTo>
                        <a:lnTo>
                          <a:pt x="84" y="36"/>
                        </a:lnTo>
                        <a:lnTo>
                          <a:pt x="80" y="36"/>
                        </a:lnTo>
                        <a:lnTo>
                          <a:pt x="72" y="40"/>
                        </a:lnTo>
                        <a:lnTo>
                          <a:pt x="60" y="44"/>
                        </a:lnTo>
                        <a:lnTo>
                          <a:pt x="52" y="48"/>
                        </a:lnTo>
                        <a:lnTo>
                          <a:pt x="48" y="48"/>
                        </a:lnTo>
                        <a:lnTo>
                          <a:pt x="44" y="48"/>
                        </a:lnTo>
                        <a:lnTo>
                          <a:pt x="40" y="48"/>
                        </a:lnTo>
                        <a:lnTo>
                          <a:pt x="36" y="48"/>
                        </a:lnTo>
                        <a:lnTo>
                          <a:pt x="28" y="48"/>
                        </a:lnTo>
                        <a:lnTo>
                          <a:pt x="24" y="52"/>
                        </a:lnTo>
                        <a:lnTo>
                          <a:pt x="16" y="52"/>
                        </a:lnTo>
                        <a:lnTo>
                          <a:pt x="4" y="56"/>
                        </a:lnTo>
                        <a:lnTo>
                          <a:pt x="0" y="60"/>
                        </a:lnTo>
                        <a:lnTo>
                          <a:pt x="4" y="60"/>
                        </a:lnTo>
                        <a:lnTo>
                          <a:pt x="8" y="60"/>
                        </a:lnTo>
                        <a:lnTo>
                          <a:pt x="16" y="56"/>
                        </a:lnTo>
                        <a:lnTo>
                          <a:pt x="20" y="56"/>
                        </a:lnTo>
                        <a:lnTo>
                          <a:pt x="24" y="56"/>
                        </a:lnTo>
                        <a:lnTo>
                          <a:pt x="36" y="52"/>
                        </a:lnTo>
                        <a:lnTo>
                          <a:pt x="32" y="5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7" name="Freeform 19"/>
                  <p:cNvSpPr>
                    <a:spLocks/>
                  </p:cNvSpPr>
                  <p:nvPr/>
                </p:nvSpPr>
                <p:spPr bwMode="auto">
                  <a:xfrm>
                    <a:off x="2590" y="2613"/>
                    <a:ext cx="28" cy="12"/>
                  </a:xfrm>
                  <a:custGeom>
                    <a:avLst/>
                    <a:gdLst>
                      <a:gd name="T0" fmla="*/ 8 w 28"/>
                      <a:gd name="T1" fmla="*/ 8 h 12"/>
                      <a:gd name="T2" fmla="*/ 4 w 28"/>
                      <a:gd name="T3" fmla="*/ 8 h 12"/>
                      <a:gd name="T4" fmla="*/ 12 w 28"/>
                      <a:gd name="T5" fmla="*/ 4 h 12"/>
                      <a:gd name="T6" fmla="*/ 16 w 28"/>
                      <a:gd name="T7" fmla="*/ 4 h 12"/>
                      <a:gd name="T8" fmla="*/ 20 w 28"/>
                      <a:gd name="T9" fmla="*/ 4 h 12"/>
                      <a:gd name="T10" fmla="*/ 28 w 28"/>
                      <a:gd name="T11" fmla="*/ 0 h 12"/>
                      <a:gd name="T12" fmla="*/ 24 w 28"/>
                      <a:gd name="T13" fmla="*/ 4 h 12"/>
                      <a:gd name="T14" fmla="*/ 20 w 28"/>
                      <a:gd name="T15" fmla="*/ 8 h 12"/>
                      <a:gd name="T16" fmla="*/ 16 w 28"/>
                      <a:gd name="T17" fmla="*/ 8 h 12"/>
                      <a:gd name="T18" fmla="*/ 12 w 28"/>
                      <a:gd name="T19" fmla="*/ 8 h 12"/>
                      <a:gd name="T20" fmla="*/ 4 w 28"/>
                      <a:gd name="T21" fmla="*/ 12 h 12"/>
                      <a:gd name="T22" fmla="*/ 0 w 28"/>
                      <a:gd name="T23" fmla="*/ 12 h 12"/>
                      <a:gd name="T24" fmla="*/ 8 w 28"/>
                      <a:gd name="T25"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2">
                        <a:moveTo>
                          <a:pt x="8" y="8"/>
                        </a:moveTo>
                        <a:lnTo>
                          <a:pt x="4" y="8"/>
                        </a:lnTo>
                        <a:lnTo>
                          <a:pt x="12" y="4"/>
                        </a:lnTo>
                        <a:lnTo>
                          <a:pt x="16" y="4"/>
                        </a:lnTo>
                        <a:lnTo>
                          <a:pt x="20" y="4"/>
                        </a:lnTo>
                        <a:lnTo>
                          <a:pt x="28" y="0"/>
                        </a:lnTo>
                        <a:lnTo>
                          <a:pt x="24" y="4"/>
                        </a:lnTo>
                        <a:lnTo>
                          <a:pt x="20" y="8"/>
                        </a:lnTo>
                        <a:lnTo>
                          <a:pt x="16" y="8"/>
                        </a:lnTo>
                        <a:lnTo>
                          <a:pt x="12" y="8"/>
                        </a:lnTo>
                        <a:lnTo>
                          <a:pt x="4" y="12"/>
                        </a:lnTo>
                        <a:lnTo>
                          <a:pt x="0" y="12"/>
                        </a:lnTo>
                        <a:lnTo>
                          <a:pt x="8" y="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8" name="Freeform 20"/>
                  <p:cNvSpPr>
                    <a:spLocks/>
                  </p:cNvSpPr>
                  <p:nvPr/>
                </p:nvSpPr>
                <p:spPr bwMode="auto">
                  <a:xfrm>
                    <a:off x="2554" y="2617"/>
                    <a:ext cx="36" cy="20"/>
                  </a:xfrm>
                  <a:custGeom>
                    <a:avLst/>
                    <a:gdLst>
                      <a:gd name="T0" fmla="*/ 16 w 36"/>
                      <a:gd name="T1" fmla="*/ 8 h 20"/>
                      <a:gd name="T2" fmla="*/ 24 w 36"/>
                      <a:gd name="T3" fmla="*/ 4 h 20"/>
                      <a:gd name="T4" fmla="*/ 16 w 36"/>
                      <a:gd name="T5" fmla="*/ 8 h 20"/>
                      <a:gd name="T6" fmla="*/ 16 w 36"/>
                      <a:gd name="T7" fmla="*/ 8 h 20"/>
                      <a:gd name="T8" fmla="*/ 20 w 36"/>
                      <a:gd name="T9" fmla="*/ 4 h 20"/>
                      <a:gd name="T10" fmla="*/ 28 w 36"/>
                      <a:gd name="T11" fmla="*/ 0 h 20"/>
                      <a:gd name="T12" fmla="*/ 28 w 36"/>
                      <a:gd name="T13" fmla="*/ 0 h 20"/>
                      <a:gd name="T14" fmla="*/ 32 w 36"/>
                      <a:gd name="T15" fmla="*/ 0 h 20"/>
                      <a:gd name="T16" fmla="*/ 36 w 36"/>
                      <a:gd name="T17" fmla="*/ 0 h 20"/>
                      <a:gd name="T18" fmla="*/ 28 w 36"/>
                      <a:gd name="T19" fmla="*/ 4 h 20"/>
                      <a:gd name="T20" fmla="*/ 24 w 36"/>
                      <a:gd name="T21" fmla="*/ 8 h 20"/>
                      <a:gd name="T22" fmla="*/ 16 w 36"/>
                      <a:gd name="T23" fmla="*/ 12 h 20"/>
                      <a:gd name="T24" fmla="*/ 8 w 36"/>
                      <a:gd name="T25" fmla="*/ 16 h 20"/>
                      <a:gd name="T26" fmla="*/ 0 w 36"/>
                      <a:gd name="T27" fmla="*/ 20 h 20"/>
                      <a:gd name="T28" fmla="*/ 4 w 36"/>
                      <a:gd name="T29" fmla="*/ 16 h 20"/>
                      <a:gd name="T30" fmla="*/ 12 w 36"/>
                      <a:gd name="T31" fmla="*/ 12 h 20"/>
                      <a:gd name="T32" fmla="*/ 4 w 36"/>
                      <a:gd name="T33" fmla="*/ 16 h 20"/>
                      <a:gd name="T34" fmla="*/ 4 w 36"/>
                      <a:gd name="T35" fmla="*/ 16 h 20"/>
                      <a:gd name="T36" fmla="*/ 12 w 36"/>
                      <a:gd name="T37" fmla="*/ 12 h 20"/>
                      <a:gd name="T38" fmla="*/ 16 w 36"/>
                      <a:gd name="T3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0">
                        <a:moveTo>
                          <a:pt x="16" y="8"/>
                        </a:moveTo>
                        <a:lnTo>
                          <a:pt x="24" y="4"/>
                        </a:lnTo>
                        <a:lnTo>
                          <a:pt x="16" y="8"/>
                        </a:lnTo>
                        <a:lnTo>
                          <a:pt x="16" y="8"/>
                        </a:lnTo>
                        <a:lnTo>
                          <a:pt x="20" y="4"/>
                        </a:lnTo>
                        <a:lnTo>
                          <a:pt x="28" y="0"/>
                        </a:lnTo>
                        <a:lnTo>
                          <a:pt x="28" y="0"/>
                        </a:lnTo>
                        <a:lnTo>
                          <a:pt x="32" y="0"/>
                        </a:lnTo>
                        <a:lnTo>
                          <a:pt x="36" y="0"/>
                        </a:lnTo>
                        <a:lnTo>
                          <a:pt x="28" y="4"/>
                        </a:lnTo>
                        <a:lnTo>
                          <a:pt x="24" y="8"/>
                        </a:lnTo>
                        <a:lnTo>
                          <a:pt x="16" y="12"/>
                        </a:lnTo>
                        <a:lnTo>
                          <a:pt x="8" y="16"/>
                        </a:lnTo>
                        <a:lnTo>
                          <a:pt x="0" y="20"/>
                        </a:lnTo>
                        <a:lnTo>
                          <a:pt x="4" y="16"/>
                        </a:lnTo>
                        <a:lnTo>
                          <a:pt x="12" y="12"/>
                        </a:lnTo>
                        <a:lnTo>
                          <a:pt x="4" y="16"/>
                        </a:lnTo>
                        <a:lnTo>
                          <a:pt x="4" y="16"/>
                        </a:lnTo>
                        <a:lnTo>
                          <a:pt x="12" y="12"/>
                        </a:lnTo>
                        <a:lnTo>
                          <a:pt x="16" y="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29" name="Freeform 21"/>
                  <p:cNvSpPr>
                    <a:spLocks/>
                  </p:cNvSpPr>
                  <p:nvPr/>
                </p:nvSpPr>
                <p:spPr bwMode="auto">
                  <a:xfrm>
                    <a:off x="1918" y="2785"/>
                    <a:ext cx="36" cy="24"/>
                  </a:xfrm>
                  <a:custGeom>
                    <a:avLst/>
                    <a:gdLst>
                      <a:gd name="T0" fmla="*/ 8 w 36"/>
                      <a:gd name="T1" fmla="*/ 16 h 24"/>
                      <a:gd name="T2" fmla="*/ 16 w 36"/>
                      <a:gd name="T3" fmla="*/ 12 h 24"/>
                      <a:gd name="T4" fmla="*/ 20 w 36"/>
                      <a:gd name="T5" fmla="*/ 8 h 24"/>
                      <a:gd name="T6" fmla="*/ 28 w 36"/>
                      <a:gd name="T7" fmla="*/ 4 h 24"/>
                      <a:gd name="T8" fmla="*/ 36 w 36"/>
                      <a:gd name="T9" fmla="*/ 0 h 24"/>
                      <a:gd name="T10" fmla="*/ 32 w 36"/>
                      <a:gd name="T11" fmla="*/ 4 h 24"/>
                      <a:gd name="T12" fmla="*/ 28 w 36"/>
                      <a:gd name="T13" fmla="*/ 8 h 24"/>
                      <a:gd name="T14" fmla="*/ 20 w 36"/>
                      <a:gd name="T15" fmla="*/ 16 h 24"/>
                      <a:gd name="T16" fmla="*/ 12 w 36"/>
                      <a:gd name="T17" fmla="*/ 20 h 24"/>
                      <a:gd name="T18" fmla="*/ 4 w 36"/>
                      <a:gd name="T19" fmla="*/ 24 h 24"/>
                      <a:gd name="T20" fmla="*/ 0 w 36"/>
                      <a:gd name="T21" fmla="*/ 24 h 24"/>
                      <a:gd name="T22" fmla="*/ 0 w 36"/>
                      <a:gd name="T23" fmla="*/ 20 h 24"/>
                      <a:gd name="T24" fmla="*/ 8 w 36"/>
                      <a:gd name="T2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4">
                        <a:moveTo>
                          <a:pt x="8" y="16"/>
                        </a:moveTo>
                        <a:lnTo>
                          <a:pt x="16" y="12"/>
                        </a:lnTo>
                        <a:lnTo>
                          <a:pt x="20" y="8"/>
                        </a:lnTo>
                        <a:lnTo>
                          <a:pt x="28" y="4"/>
                        </a:lnTo>
                        <a:lnTo>
                          <a:pt x="36" y="0"/>
                        </a:lnTo>
                        <a:lnTo>
                          <a:pt x="32" y="4"/>
                        </a:lnTo>
                        <a:lnTo>
                          <a:pt x="28" y="8"/>
                        </a:lnTo>
                        <a:lnTo>
                          <a:pt x="20" y="16"/>
                        </a:lnTo>
                        <a:lnTo>
                          <a:pt x="12" y="20"/>
                        </a:lnTo>
                        <a:lnTo>
                          <a:pt x="4" y="24"/>
                        </a:lnTo>
                        <a:lnTo>
                          <a:pt x="0" y="24"/>
                        </a:lnTo>
                        <a:lnTo>
                          <a:pt x="0" y="20"/>
                        </a:lnTo>
                        <a:lnTo>
                          <a:pt x="8" y="1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0" name="Rectangle 22"/>
                  <p:cNvSpPr>
                    <a:spLocks noChangeArrowheads="1"/>
                  </p:cNvSpPr>
                  <p:nvPr/>
                </p:nvSpPr>
                <p:spPr bwMode="auto">
                  <a:xfrm>
                    <a:off x="1934" y="2677"/>
                    <a:ext cx="1" cy="1"/>
                  </a:xfrm>
                  <a:prstGeom prst="rect">
                    <a:avLst/>
                  </a:prstGeom>
                  <a:solidFill>
                    <a:srgbClr val="66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19831" name="Freeform 23"/>
                  <p:cNvSpPr>
                    <a:spLocks/>
                  </p:cNvSpPr>
                  <p:nvPr/>
                </p:nvSpPr>
                <p:spPr bwMode="auto">
                  <a:xfrm>
                    <a:off x="1317" y="2925"/>
                    <a:ext cx="180" cy="88"/>
                  </a:xfrm>
                  <a:custGeom>
                    <a:avLst/>
                    <a:gdLst>
                      <a:gd name="T0" fmla="*/ 60 w 180"/>
                      <a:gd name="T1" fmla="*/ 52 h 88"/>
                      <a:gd name="T2" fmla="*/ 72 w 180"/>
                      <a:gd name="T3" fmla="*/ 48 h 88"/>
                      <a:gd name="T4" fmla="*/ 80 w 180"/>
                      <a:gd name="T5" fmla="*/ 44 h 88"/>
                      <a:gd name="T6" fmla="*/ 88 w 180"/>
                      <a:gd name="T7" fmla="*/ 36 h 88"/>
                      <a:gd name="T8" fmla="*/ 92 w 180"/>
                      <a:gd name="T9" fmla="*/ 32 h 88"/>
                      <a:gd name="T10" fmla="*/ 104 w 180"/>
                      <a:gd name="T11" fmla="*/ 28 h 88"/>
                      <a:gd name="T12" fmla="*/ 112 w 180"/>
                      <a:gd name="T13" fmla="*/ 24 h 88"/>
                      <a:gd name="T14" fmla="*/ 120 w 180"/>
                      <a:gd name="T15" fmla="*/ 24 h 88"/>
                      <a:gd name="T16" fmla="*/ 132 w 180"/>
                      <a:gd name="T17" fmla="*/ 20 h 88"/>
                      <a:gd name="T18" fmla="*/ 144 w 180"/>
                      <a:gd name="T19" fmla="*/ 16 h 88"/>
                      <a:gd name="T20" fmla="*/ 156 w 180"/>
                      <a:gd name="T21" fmla="*/ 8 h 88"/>
                      <a:gd name="T22" fmla="*/ 176 w 180"/>
                      <a:gd name="T23" fmla="*/ 0 h 88"/>
                      <a:gd name="T24" fmla="*/ 180 w 180"/>
                      <a:gd name="T25" fmla="*/ 0 h 88"/>
                      <a:gd name="T26" fmla="*/ 176 w 180"/>
                      <a:gd name="T27" fmla="*/ 4 h 88"/>
                      <a:gd name="T28" fmla="*/ 168 w 180"/>
                      <a:gd name="T29" fmla="*/ 8 h 88"/>
                      <a:gd name="T30" fmla="*/ 160 w 180"/>
                      <a:gd name="T31" fmla="*/ 16 h 88"/>
                      <a:gd name="T32" fmla="*/ 152 w 180"/>
                      <a:gd name="T33" fmla="*/ 20 h 88"/>
                      <a:gd name="T34" fmla="*/ 132 w 180"/>
                      <a:gd name="T35" fmla="*/ 28 h 88"/>
                      <a:gd name="T36" fmla="*/ 124 w 180"/>
                      <a:gd name="T37" fmla="*/ 32 h 88"/>
                      <a:gd name="T38" fmla="*/ 112 w 180"/>
                      <a:gd name="T39" fmla="*/ 36 h 88"/>
                      <a:gd name="T40" fmla="*/ 104 w 180"/>
                      <a:gd name="T41" fmla="*/ 44 h 88"/>
                      <a:gd name="T42" fmla="*/ 88 w 180"/>
                      <a:gd name="T43" fmla="*/ 52 h 88"/>
                      <a:gd name="T44" fmla="*/ 68 w 180"/>
                      <a:gd name="T45" fmla="*/ 60 h 88"/>
                      <a:gd name="T46" fmla="*/ 60 w 180"/>
                      <a:gd name="T47" fmla="*/ 64 h 88"/>
                      <a:gd name="T48" fmla="*/ 32 w 180"/>
                      <a:gd name="T49" fmla="*/ 80 h 88"/>
                      <a:gd name="T50" fmla="*/ 24 w 180"/>
                      <a:gd name="T51" fmla="*/ 84 h 88"/>
                      <a:gd name="T52" fmla="*/ 8 w 180"/>
                      <a:gd name="T53" fmla="*/ 88 h 88"/>
                      <a:gd name="T54" fmla="*/ 0 w 180"/>
                      <a:gd name="T55" fmla="*/ 88 h 88"/>
                      <a:gd name="T56" fmla="*/ 8 w 180"/>
                      <a:gd name="T57" fmla="*/ 84 h 88"/>
                      <a:gd name="T58" fmla="*/ 12 w 180"/>
                      <a:gd name="T59" fmla="*/ 80 h 88"/>
                      <a:gd name="T60" fmla="*/ 28 w 180"/>
                      <a:gd name="T61" fmla="*/ 72 h 88"/>
                      <a:gd name="T62" fmla="*/ 36 w 180"/>
                      <a:gd name="T63" fmla="*/ 64 h 88"/>
                      <a:gd name="T64" fmla="*/ 52 w 180"/>
                      <a:gd name="T65" fmla="*/ 56 h 88"/>
                      <a:gd name="T66" fmla="*/ 60 w 180"/>
                      <a:gd name="T67" fmla="*/ 5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88">
                        <a:moveTo>
                          <a:pt x="60" y="52"/>
                        </a:moveTo>
                        <a:lnTo>
                          <a:pt x="72" y="48"/>
                        </a:lnTo>
                        <a:lnTo>
                          <a:pt x="80" y="44"/>
                        </a:lnTo>
                        <a:lnTo>
                          <a:pt x="88" y="36"/>
                        </a:lnTo>
                        <a:lnTo>
                          <a:pt x="92" y="32"/>
                        </a:lnTo>
                        <a:lnTo>
                          <a:pt x="104" y="28"/>
                        </a:lnTo>
                        <a:lnTo>
                          <a:pt x="112" y="24"/>
                        </a:lnTo>
                        <a:lnTo>
                          <a:pt x="120" y="24"/>
                        </a:lnTo>
                        <a:lnTo>
                          <a:pt x="132" y="20"/>
                        </a:lnTo>
                        <a:lnTo>
                          <a:pt x="144" y="16"/>
                        </a:lnTo>
                        <a:lnTo>
                          <a:pt x="156" y="8"/>
                        </a:lnTo>
                        <a:lnTo>
                          <a:pt x="176" y="0"/>
                        </a:lnTo>
                        <a:lnTo>
                          <a:pt x="180" y="0"/>
                        </a:lnTo>
                        <a:lnTo>
                          <a:pt x="176" y="4"/>
                        </a:lnTo>
                        <a:lnTo>
                          <a:pt x="168" y="8"/>
                        </a:lnTo>
                        <a:lnTo>
                          <a:pt x="160" y="16"/>
                        </a:lnTo>
                        <a:lnTo>
                          <a:pt x="152" y="20"/>
                        </a:lnTo>
                        <a:lnTo>
                          <a:pt x="132" y="28"/>
                        </a:lnTo>
                        <a:lnTo>
                          <a:pt x="124" y="32"/>
                        </a:lnTo>
                        <a:lnTo>
                          <a:pt x="112" y="36"/>
                        </a:lnTo>
                        <a:lnTo>
                          <a:pt x="104" y="44"/>
                        </a:lnTo>
                        <a:lnTo>
                          <a:pt x="88" y="52"/>
                        </a:lnTo>
                        <a:lnTo>
                          <a:pt x="68" y="60"/>
                        </a:lnTo>
                        <a:lnTo>
                          <a:pt x="60" y="64"/>
                        </a:lnTo>
                        <a:lnTo>
                          <a:pt x="32" y="80"/>
                        </a:lnTo>
                        <a:lnTo>
                          <a:pt x="24" y="84"/>
                        </a:lnTo>
                        <a:lnTo>
                          <a:pt x="8" y="88"/>
                        </a:lnTo>
                        <a:lnTo>
                          <a:pt x="0" y="88"/>
                        </a:lnTo>
                        <a:lnTo>
                          <a:pt x="8" y="84"/>
                        </a:lnTo>
                        <a:lnTo>
                          <a:pt x="12" y="80"/>
                        </a:lnTo>
                        <a:lnTo>
                          <a:pt x="28" y="72"/>
                        </a:lnTo>
                        <a:lnTo>
                          <a:pt x="36" y="64"/>
                        </a:lnTo>
                        <a:lnTo>
                          <a:pt x="52" y="56"/>
                        </a:lnTo>
                        <a:lnTo>
                          <a:pt x="60" y="5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2" name="Freeform 24"/>
                  <p:cNvSpPr>
                    <a:spLocks/>
                  </p:cNvSpPr>
                  <p:nvPr/>
                </p:nvSpPr>
                <p:spPr bwMode="auto">
                  <a:xfrm>
                    <a:off x="1942" y="2813"/>
                    <a:ext cx="76" cy="72"/>
                  </a:xfrm>
                  <a:custGeom>
                    <a:avLst/>
                    <a:gdLst>
                      <a:gd name="T0" fmla="*/ 60 w 76"/>
                      <a:gd name="T1" fmla="*/ 36 h 72"/>
                      <a:gd name="T2" fmla="*/ 52 w 76"/>
                      <a:gd name="T3" fmla="*/ 40 h 72"/>
                      <a:gd name="T4" fmla="*/ 48 w 76"/>
                      <a:gd name="T5" fmla="*/ 44 h 72"/>
                      <a:gd name="T6" fmla="*/ 44 w 76"/>
                      <a:gd name="T7" fmla="*/ 48 h 72"/>
                      <a:gd name="T8" fmla="*/ 36 w 76"/>
                      <a:gd name="T9" fmla="*/ 52 h 72"/>
                      <a:gd name="T10" fmla="*/ 40 w 76"/>
                      <a:gd name="T11" fmla="*/ 52 h 72"/>
                      <a:gd name="T12" fmla="*/ 36 w 76"/>
                      <a:gd name="T13" fmla="*/ 56 h 72"/>
                      <a:gd name="T14" fmla="*/ 28 w 76"/>
                      <a:gd name="T15" fmla="*/ 64 h 72"/>
                      <a:gd name="T16" fmla="*/ 20 w 76"/>
                      <a:gd name="T17" fmla="*/ 68 h 72"/>
                      <a:gd name="T18" fmla="*/ 12 w 76"/>
                      <a:gd name="T19" fmla="*/ 72 h 72"/>
                      <a:gd name="T20" fmla="*/ 8 w 76"/>
                      <a:gd name="T21" fmla="*/ 72 h 72"/>
                      <a:gd name="T22" fmla="*/ 4 w 76"/>
                      <a:gd name="T23" fmla="*/ 72 h 72"/>
                      <a:gd name="T24" fmla="*/ 0 w 76"/>
                      <a:gd name="T25" fmla="*/ 68 h 72"/>
                      <a:gd name="T26" fmla="*/ 12 w 76"/>
                      <a:gd name="T27" fmla="*/ 56 h 72"/>
                      <a:gd name="T28" fmla="*/ 16 w 76"/>
                      <a:gd name="T29" fmla="*/ 52 h 72"/>
                      <a:gd name="T30" fmla="*/ 20 w 76"/>
                      <a:gd name="T31" fmla="*/ 48 h 72"/>
                      <a:gd name="T32" fmla="*/ 28 w 76"/>
                      <a:gd name="T33" fmla="*/ 40 h 72"/>
                      <a:gd name="T34" fmla="*/ 32 w 76"/>
                      <a:gd name="T35" fmla="*/ 36 h 72"/>
                      <a:gd name="T36" fmla="*/ 36 w 76"/>
                      <a:gd name="T37" fmla="*/ 32 h 72"/>
                      <a:gd name="T38" fmla="*/ 44 w 76"/>
                      <a:gd name="T39" fmla="*/ 28 h 72"/>
                      <a:gd name="T40" fmla="*/ 52 w 76"/>
                      <a:gd name="T41" fmla="*/ 24 h 72"/>
                      <a:gd name="T42" fmla="*/ 56 w 76"/>
                      <a:gd name="T43" fmla="*/ 12 h 72"/>
                      <a:gd name="T44" fmla="*/ 52 w 76"/>
                      <a:gd name="T45" fmla="*/ 12 h 72"/>
                      <a:gd name="T46" fmla="*/ 56 w 76"/>
                      <a:gd name="T47" fmla="*/ 8 h 72"/>
                      <a:gd name="T48" fmla="*/ 64 w 76"/>
                      <a:gd name="T49" fmla="*/ 4 h 72"/>
                      <a:gd name="T50" fmla="*/ 72 w 76"/>
                      <a:gd name="T51" fmla="*/ 0 h 72"/>
                      <a:gd name="T52" fmla="*/ 68 w 76"/>
                      <a:gd name="T53" fmla="*/ 4 h 72"/>
                      <a:gd name="T54" fmla="*/ 76 w 76"/>
                      <a:gd name="T55" fmla="*/ 4 h 72"/>
                      <a:gd name="T56" fmla="*/ 72 w 76"/>
                      <a:gd name="T57" fmla="*/ 8 h 72"/>
                      <a:gd name="T58" fmla="*/ 68 w 76"/>
                      <a:gd name="T59" fmla="*/ 12 h 72"/>
                      <a:gd name="T60" fmla="*/ 72 w 76"/>
                      <a:gd name="T61" fmla="*/ 12 h 72"/>
                      <a:gd name="T62" fmla="*/ 68 w 76"/>
                      <a:gd name="T63" fmla="*/ 20 h 72"/>
                      <a:gd name="T64" fmla="*/ 60 w 76"/>
                      <a:gd name="T65" fmla="*/ 24 h 72"/>
                      <a:gd name="T66" fmla="*/ 64 w 76"/>
                      <a:gd name="T67" fmla="*/ 24 h 72"/>
                      <a:gd name="T68" fmla="*/ 68 w 76"/>
                      <a:gd name="T69" fmla="*/ 24 h 72"/>
                      <a:gd name="T70" fmla="*/ 64 w 76"/>
                      <a:gd name="T71" fmla="*/ 28 h 72"/>
                      <a:gd name="T72" fmla="*/ 64 w 76"/>
                      <a:gd name="T73" fmla="*/ 32 h 72"/>
                      <a:gd name="T74" fmla="*/ 56 w 76"/>
                      <a:gd name="T75" fmla="*/ 36 h 72"/>
                      <a:gd name="T76" fmla="*/ 60 w 76"/>
                      <a:gd name="T77"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6" h="72">
                        <a:moveTo>
                          <a:pt x="60" y="36"/>
                        </a:moveTo>
                        <a:lnTo>
                          <a:pt x="52" y="40"/>
                        </a:lnTo>
                        <a:lnTo>
                          <a:pt x="48" y="44"/>
                        </a:lnTo>
                        <a:lnTo>
                          <a:pt x="44" y="48"/>
                        </a:lnTo>
                        <a:lnTo>
                          <a:pt x="36" y="52"/>
                        </a:lnTo>
                        <a:lnTo>
                          <a:pt x="40" y="52"/>
                        </a:lnTo>
                        <a:lnTo>
                          <a:pt x="36" y="56"/>
                        </a:lnTo>
                        <a:lnTo>
                          <a:pt x="28" y="64"/>
                        </a:lnTo>
                        <a:lnTo>
                          <a:pt x="20" y="68"/>
                        </a:lnTo>
                        <a:lnTo>
                          <a:pt x="12" y="72"/>
                        </a:lnTo>
                        <a:lnTo>
                          <a:pt x="8" y="72"/>
                        </a:lnTo>
                        <a:lnTo>
                          <a:pt x="4" y="72"/>
                        </a:lnTo>
                        <a:lnTo>
                          <a:pt x="0" y="68"/>
                        </a:lnTo>
                        <a:lnTo>
                          <a:pt x="12" y="56"/>
                        </a:lnTo>
                        <a:lnTo>
                          <a:pt x="16" y="52"/>
                        </a:lnTo>
                        <a:lnTo>
                          <a:pt x="20" y="48"/>
                        </a:lnTo>
                        <a:lnTo>
                          <a:pt x="28" y="40"/>
                        </a:lnTo>
                        <a:lnTo>
                          <a:pt x="32" y="36"/>
                        </a:lnTo>
                        <a:lnTo>
                          <a:pt x="36" y="32"/>
                        </a:lnTo>
                        <a:lnTo>
                          <a:pt x="44" y="28"/>
                        </a:lnTo>
                        <a:lnTo>
                          <a:pt x="52" y="24"/>
                        </a:lnTo>
                        <a:lnTo>
                          <a:pt x="56" y="12"/>
                        </a:lnTo>
                        <a:lnTo>
                          <a:pt x="52" y="12"/>
                        </a:lnTo>
                        <a:lnTo>
                          <a:pt x="56" y="8"/>
                        </a:lnTo>
                        <a:lnTo>
                          <a:pt x="64" y="4"/>
                        </a:lnTo>
                        <a:lnTo>
                          <a:pt x="72" y="0"/>
                        </a:lnTo>
                        <a:lnTo>
                          <a:pt x="68" y="4"/>
                        </a:lnTo>
                        <a:lnTo>
                          <a:pt x="76" y="4"/>
                        </a:lnTo>
                        <a:lnTo>
                          <a:pt x="72" y="8"/>
                        </a:lnTo>
                        <a:lnTo>
                          <a:pt x="68" y="12"/>
                        </a:lnTo>
                        <a:lnTo>
                          <a:pt x="72" y="12"/>
                        </a:lnTo>
                        <a:lnTo>
                          <a:pt x="68" y="20"/>
                        </a:lnTo>
                        <a:lnTo>
                          <a:pt x="60" y="24"/>
                        </a:lnTo>
                        <a:lnTo>
                          <a:pt x="64" y="24"/>
                        </a:lnTo>
                        <a:lnTo>
                          <a:pt x="68" y="24"/>
                        </a:lnTo>
                        <a:lnTo>
                          <a:pt x="64" y="28"/>
                        </a:lnTo>
                        <a:lnTo>
                          <a:pt x="64" y="32"/>
                        </a:lnTo>
                        <a:lnTo>
                          <a:pt x="56" y="36"/>
                        </a:lnTo>
                        <a:lnTo>
                          <a:pt x="60" y="3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3" name="Freeform 25"/>
                  <p:cNvSpPr>
                    <a:spLocks/>
                  </p:cNvSpPr>
                  <p:nvPr/>
                </p:nvSpPr>
                <p:spPr bwMode="auto">
                  <a:xfrm>
                    <a:off x="1946" y="2885"/>
                    <a:ext cx="44" cy="16"/>
                  </a:xfrm>
                  <a:custGeom>
                    <a:avLst/>
                    <a:gdLst>
                      <a:gd name="T0" fmla="*/ 0 w 44"/>
                      <a:gd name="T1" fmla="*/ 8 h 16"/>
                      <a:gd name="T2" fmla="*/ 8 w 44"/>
                      <a:gd name="T3" fmla="*/ 4 h 16"/>
                      <a:gd name="T4" fmla="*/ 20 w 44"/>
                      <a:gd name="T5" fmla="*/ 0 h 16"/>
                      <a:gd name="T6" fmla="*/ 24 w 44"/>
                      <a:gd name="T7" fmla="*/ 0 h 16"/>
                      <a:gd name="T8" fmla="*/ 28 w 44"/>
                      <a:gd name="T9" fmla="*/ 0 h 16"/>
                      <a:gd name="T10" fmla="*/ 24 w 44"/>
                      <a:gd name="T11" fmla="*/ 4 h 16"/>
                      <a:gd name="T12" fmla="*/ 28 w 44"/>
                      <a:gd name="T13" fmla="*/ 4 h 16"/>
                      <a:gd name="T14" fmla="*/ 36 w 44"/>
                      <a:gd name="T15" fmla="*/ 4 h 16"/>
                      <a:gd name="T16" fmla="*/ 40 w 44"/>
                      <a:gd name="T17" fmla="*/ 4 h 16"/>
                      <a:gd name="T18" fmla="*/ 44 w 44"/>
                      <a:gd name="T19" fmla="*/ 4 h 16"/>
                      <a:gd name="T20" fmla="*/ 44 w 44"/>
                      <a:gd name="T21" fmla="*/ 8 h 16"/>
                      <a:gd name="T22" fmla="*/ 36 w 44"/>
                      <a:gd name="T23" fmla="*/ 12 h 16"/>
                      <a:gd name="T24" fmla="*/ 40 w 44"/>
                      <a:gd name="T25" fmla="*/ 12 h 16"/>
                      <a:gd name="T26" fmla="*/ 44 w 44"/>
                      <a:gd name="T27" fmla="*/ 12 h 16"/>
                      <a:gd name="T28" fmla="*/ 40 w 44"/>
                      <a:gd name="T29" fmla="*/ 16 h 16"/>
                      <a:gd name="T30" fmla="*/ 32 w 44"/>
                      <a:gd name="T31" fmla="*/ 16 h 16"/>
                      <a:gd name="T32" fmla="*/ 28 w 44"/>
                      <a:gd name="T33" fmla="*/ 16 h 16"/>
                      <a:gd name="T34" fmla="*/ 20 w 44"/>
                      <a:gd name="T35" fmla="*/ 16 h 16"/>
                      <a:gd name="T36" fmla="*/ 24 w 44"/>
                      <a:gd name="T37" fmla="*/ 12 h 16"/>
                      <a:gd name="T38" fmla="*/ 16 w 44"/>
                      <a:gd name="T39" fmla="*/ 12 h 16"/>
                      <a:gd name="T40" fmla="*/ 4 w 44"/>
                      <a:gd name="T41" fmla="*/ 12 h 16"/>
                      <a:gd name="T42" fmla="*/ 12 w 44"/>
                      <a:gd name="T43" fmla="*/ 8 h 16"/>
                      <a:gd name="T44" fmla="*/ 8 w 44"/>
                      <a:gd name="T45" fmla="*/ 8 h 16"/>
                      <a:gd name="T46" fmla="*/ 4 w 44"/>
                      <a:gd name="T47" fmla="*/ 8 h 16"/>
                      <a:gd name="T48" fmla="*/ 0 w 44"/>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 h="16">
                        <a:moveTo>
                          <a:pt x="0" y="8"/>
                        </a:moveTo>
                        <a:lnTo>
                          <a:pt x="8" y="4"/>
                        </a:lnTo>
                        <a:lnTo>
                          <a:pt x="20" y="0"/>
                        </a:lnTo>
                        <a:lnTo>
                          <a:pt x="24" y="0"/>
                        </a:lnTo>
                        <a:lnTo>
                          <a:pt x="28" y="0"/>
                        </a:lnTo>
                        <a:lnTo>
                          <a:pt x="24" y="4"/>
                        </a:lnTo>
                        <a:lnTo>
                          <a:pt x="28" y="4"/>
                        </a:lnTo>
                        <a:lnTo>
                          <a:pt x="36" y="4"/>
                        </a:lnTo>
                        <a:lnTo>
                          <a:pt x="40" y="4"/>
                        </a:lnTo>
                        <a:lnTo>
                          <a:pt x="44" y="4"/>
                        </a:lnTo>
                        <a:lnTo>
                          <a:pt x="44" y="8"/>
                        </a:lnTo>
                        <a:lnTo>
                          <a:pt x="36" y="12"/>
                        </a:lnTo>
                        <a:lnTo>
                          <a:pt x="40" y="12"/>
                        </a:lnTo>
                        <a:lnTo>
                          <a:pt x="44" y="12"/>
                        </a:lnTo>
                        <a:lnTo>
                          <a:pt x="40" y="16"/>
                        </a:lnTo>
                        <a:lnTo>
                          <a:pt x="32" y="16"/>
                        </a:lnTo>
                        <a:lnTo>
                          <a:pt x="28" y="16"/>
                        </a:lnTo>
                        <a:lnTo>
                          <a:pt x="20" y="16"/>
                        </a:lnTo>
                        <a:lnTo>
                          <a:pt x="24" y="12"/>
                        </a:lnTo>
                        <a:lnTo>
                          <a:pt x="16" y="12"/>
                        </a:lnTo>
                        <a:lnTo>
                          <a:pt x="4" y="12"/>
                        </a:lnTo>
                        <a:lnTo>
                          <a:pt x="12" y="8"/>
                        </a:lnTo>
                        <a:lnTo>
                          <a:pt x="8" y="8"/>
                        </a:lnTo>
                        <a:lnTo>
                          <a:pt x="4" y="8"/>
                        </a:lnTo>
                        <a:lnTo>
                          <a:pt x="0" y="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4" name="Freeform 26"/>
                  <p:cNvSpPr>
                    <a:spLocks/>
                  </p:cNvSpPr>
                  <p:nvPr/>
                </p:nvSpPr>
                <p:spPr bwMode="auto">
                  <a:xfrm>
                    <a:off x="2022" y="2809"/>
                    <a:ext cx="152" cy="64"/>
                  </a:xfrm>
                  <a:custGeom>
                    <a:avLst/>
                    <a:gdLst>
                      <a:gd name="T0" fmla="*/ 0 w 152"/>
                      <a:gd name="T1" fmla="*/ 56 h 64"/>
                      <a:gd name="T2" fmla="*/ 8 w 152"/>
                      <a:gd name="T3" fmla="*/ 52 h 64"/>
                      <a:gd name="T4" fmla="*/ 16 w 152"/>
                      <a:gd name="T5" fmla="*/ 48 h 64"/>
                      <a:gd name="T6" fmla="*/ 20 w 152"/>
                      <a:gd name="T7" fmla="*/ 40 h 64"/>
                      <a:gd name="T8" fmla="*/ 32 w 152"/>
                      <a:gd name="T9" fmla="*/ 32 h 64"/>
                      <a:gd name="T10" fmla="*/ 40 w 152"/>
                      <a:gd name="T11" fmla="*/ 28 h 64"/>
                      <a:gd name="T12" fmla="*/ 48 w 152"/>
                      <a:gd name="T13" fmla="*/ 28 h 64"/>
                      <a:gd name="T14" fmla="*/ 56 w 152"/>
                      <a:gd name="T15" fmla="*/ 28 h 64"/>
                      <a:gd name="T16" fmla="*/ 64 w 152"/>
                      <a:gd name="T17" fmla="*/ 24 h 64"/>
                      <a:gd name="T18" fmla="*/ 76 w 152"/>
                      <a:gd name="T19" fmla="*/ 20 h 64"/>
                      <a:gd name="T20" fmla="*/ 80 w 152"/>
                      <a:gd name="T21" fmla="*/ 20 h 64"/>
                      <a:gd name="T22" fmla="*/ 92 w 152"/>
                      <a:gd name="T23" fmla="*/ 16 h 64"/>
                      <a:gd name="T24" fmla="*/ 100 w 152"/>
                      <a:gd name="T25" fmla="*/ 12 h 64"/>
                      <a:gd name="T26" fmla="*/ 104 w 152"/>
                      <a:gd name="T27" fmla="*/ 12 h 64"/>
                      <a:gd name="T28" fmla="*/ 116 w 152"/>
                      <a:gd name="T29" fmla="*/ 8 h 64"/>
                      <a:gd name="T30" fmla="*/ 124 w 152"/>
                      <a:gd name="T31" fmla="*/ 8 h 64"/>
                      <a:gd name="T32" fmla="*/ 140 w 152"/>
                      <a:gd name="T33" fmla="*/ 0 h 64"/>
                      <a:gd name="T34" fmla="*/ 148 w 152"/>
                      <a:gd name="T35" fmla="*/ 0 h 64"/>
                      <a:gd name="T36" fmla="*/ 152 w 152"/>
                      <a:gd name="T37" fmla="*/ 0 h 64"/>
                      <a:gd name="T38" fmla="*/ 144 w 152"/>
                      <a:gd name="T39" fmla="*/ 4 h 64"/>
                      <a:gd name="T40" fmla="*/ 148 w 152"/>
                      <a:gd name="T41" fmla="*/ 4 h 64"/>
                      <a:gd name="T42" fmla="*/ 152 w 152"/>
                      <a:gd name="T43" fmla="*/ 4 h 64"/>
                      <a:gd name="T44" fmla="*/ 148 w 152"/>
                      <a:gd name="T45" fmla="*/ 8 h 64"/>
                      <a:gd name="T46" fmla="*/ 140 w 152"/>
                      <a:gd name="T47" fmla="*/ 8 h 64"/>
                      <a:gd name="T48" fmla="*/ 136 w 152"/>
                      <a:gd name="T49" fmla="*/ 12 h 64"/>
                      <a:gd name="T50" fmla="*/ 128 w 152"/>
                      <a:gd name="T51" fmla="*/ 12 h 64"/>
                      <a:gd name="T52" fmla="*/ 120 w 152"/>
                      <a:gd name="T53" fmla="*/ 16 h 64"/>
                      <a:gd name="T54" fmla="*/ 116 w 152"/>
                      <a:gd name="T55" fmla="*/ 16 h 64"/>
                      <a:gd name="T56" fmla="*/ 108 w 152"/>
                      <a:gd name="T57" fmla="*/ 20 h 64"/>
                      <a:gd name="T58" fmla="*/ 116 w 152"/>
                      <a:gd name="T59" fmla="*/ 20 h 64"/>
                      <a:gd name="T60" fmla="*/ 108 w 152"/>
                      <a:gd name="T61" fmla="*/ 24 h 64"/>
                      <a:gd name="T62" fmla="*/ 100 w 152"/>
                      <a:gd name="T63" fmla="*/ 28 h 64"/>
                      <a:gd name="T64" fmla="*/ 104 w 152"/>
                      <a:gd name="T65" fmla="*/ 28 h 64"/>
                      <a:gd name="T66" fmla="*/ 96 w 152"/>
                      <a:gd name="T67" fmla="*/ 32 h 64"/>
                      <a:gd name="T68" fmla="*/ 92 w 152"/>
                      <a:gd name="T69" fmla="*/ 32 h 64"/>
                      <a:gd name="T70" fmla="*/ 84 w 152"/>
                      <a:gd name="T71" fmla="*/ 36 h 64"/>
                      <a:gd name="T72" fmla="*/ 76 w 152"/>
                      <a:gd name="T73" fmla="*/ 40 h 64"/>
                      <a:gd name="T74" fmla="*/ 64 w 152"/>
                      <a:gd name="T75" fmla="*/ 48 h 64"/>
                      <a:gd name="T76" fmla="*/ 60 w 152"/>
                      <a:gd name="T77" fmla="*/ 48 h 64"/>
                      <a:gd name="T78" fmla="*/ 52 w 152"/>
                      <a:gd name="T79" fmla="*/ 52 h 64"/>
                      <a:gd name="T80" fmla="*/ 44 w 152"/>
                      <a:gd name="T81" fmla="*/ 56 h 64"/>
                      <a:gd name="T82" fmla="*/ 28 w 152"/>
                      <a:gd name="T83" fmla="*/ 64 h 64"/>
                      <a:gd name="T84" fmla="*/ 20 w 152"/>
                      <a:gd name="T85" fmla="*/ 64 h 64"/>
                      <a:gd name="T86" fmla="*/ 16 w 152"/>
                      <a:gd name="T87" fmla="*/ 64 h 64"/>
                      <a:gd name="T88" fmla="*/ 24 w 152"/>
                      <a:gd name="T89" fmla="*/ 60 h 64"/>
                      <a:gd name="T90" fmla="*/ 12 w 152"/>
                      <a:gd name="T91" fmla="*/ 60 h 64"/>
                      <a:gd name="T92" fmla="*/ 8 w 152"/>
                      <a:gd name="T93" fmla="*/ 60 h 64"/>
                      <a:gd name="T94" fmla="*/ 12 w 152"/>
                      <a:gd name="T95" fmla="*/ 56 h 64"/>
                      <a:gd name="T96" fmla="*/ 8 w 152"/>
                      <a:gd name="T97" fmla="*/ 56 h 64"/>
                      <a:gd name="T98" fmla="*/ 0 w 152"/>
                      <a:gd name="T9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64">
                        <a:moveTo>
                          <a:pt x="0" y="56"/>
                        </a:moveTo>
                        <a:lnTo>
                          <a:pt x="8" y="52"/>
                        </a:lnTo>
                        <a:lnTo>
                          <a:pt x="16" y="48"/>
                        </a:lnTo>
                        <a:lnTo>
                          <a:pt x="20" y="40"/>
                        </a:lnTo>
                        <a:lnTo>
                          <a:pt x="32" y="32"/>
                        </a:lnTo>
                        <a:lnTo>
                          <a:pt x="40" y="28"/>
                        </a:lnTo>
                        <a:lnTo>
                          <a:pt x="48" y="28"/>
                        </a:lnTo>
                        <a:lnTo>
                          <a:pt x="56" y="28"/>
                        </a:lnTo>
                        <a:lnTo>
                          <a:pt x="64" y="24"/>
                        </a:lnTo>
                        <a:lnTo>
                          <a:pt x="76" y="20"/>
                        </a:lnTo>
                        <a:lnTo>
                          <a:pt x="80" y="20"/>
                        </a:lnTo>
                        <a:lnTo>
                          <a:pt x="92" y="16"/>
                        </a:lnTo>
                        <a:lnTo>
                          <a:pt x="100" y="12"/>
                        </a:lnTo>
                        <a:lnTo>
                          <a:pt x="104" y="12"/>
                        </a:lnTo>
                        <a:lnTo>
                          <a:pt x="116" y="8"/>
                        </a:lnTo>
                        <a:lnTo>
                          <a:pt x="124" y="8"/>
                        </a:lnTo>
                        <a:lnTo>
                          <a:pt x="140" y="0"/>
                        </a:lnTo>
                        <a:lnTo>
                          <a:pt x="148" y="0"/>
                        </a:lnTo>
                        <a:lnTo>
                          <a:pt x="152" y="0"/>
                        </a:lnTo>
                        <a:lnTo>
                          <a:pt x="144" y="4"/>
                        </a:lnTo>
                        <a:lnTo>
                          <a:pt x="148" y="4"/>
                        </a:lnTo>
                        <a:lnTo>
                          <a:pt x="152" y="4"/>
                        </a:lnTo>
                        <a:lnTo>
                          <a:pt x="148" y="8"/>
                        </a:lnTo>
                        <a:lnTo>
                          <a:pt x="140" y="8"/>
                        </a:lnTo>
                        <a:lnTo>
                          <a:pt x="136" y="12"/>
                        </a:lnTo>
                        <a:lnTo>
                          <a:pt x="128" y="12"/>
                        </a:lnTo>
                        <a:lnTo>
                          <a:pt x="120" y="16"/>
                        </a:lnTo>
                        <a:lnTo>
                          <a:pt x="116" y="16"/>
                        </a:lnTo>
                        <a:lnTo>
                          <a:pt x="108" y="20"/>
                        </a:lnTo>
                        <a:lnTo>
                          <a:pt x="116" y="20"/>
                        </a:lnTo>
                        <a:lnTo>
                          <a:pt x="108" y="24"/>
                        </a:lnTo>
                        <a:lnTo>
                          <a:pt x="100" y="28"/>
                        </a:lnTo>
                        <a:lnTo>
                          <a:pt x="104" y="28"/>
                        </a:lnTo>
                        <a:lnTo>
                          <a:pt x="96" y="32"/>
                        </a:lnTo>
                        <a:lnTo>
                          <a:pt x="92" y="32"/>
                        </a:lnTo>
                        <a:lnTo>
                          <a:pt x="84" y="36"/>
                        </a:lnTo>
                        <a:lnTo>
                          <a:pt x="76" y="40"/>
                        </a:lnTo>
                        <a:lnTo>
                          <a:pt x="64" y="48"/>
                        </a:lnTo>
                        <a:lnTo>
                          <a:pt x="60" y="48"/>
                        </a:lnTo>
                        <a:lnTo>
                          <a:pt x="52" y="52"/>
                        </a:lnTo>
                        <a:lnTo>
                          <a:pt x="44" y="56"/>
                        </a:lnTo>
                        <a:lnTo>
                          <a:pt x="28" y="64"/>
                        </a:lnTo>
                        <a:lnTo>
                          <a:pt x="20" y="64"/>
                        </a:lnTo>
                        <a:lnTo>
                          <a:pt x="16" y="64"/>
                        </a:lnTo>
                        <a:lnTo>
                          <a:pt x="24" y="60"/>
                        </a:lnTo>
                        <a:lnTo>
                          <a:pt x="12" y="60"/>
                        </a:lnTo>
                        <a:lnTo>
                          <a:pt x="8" y="60"/>
                        </a:lnTo>
                        <a:lnTo>
                          <a:pt x="12" y="56"/>
                        </a:lnTo>
                        <a:lnTo>
                          <a:pt x="8" y="56"/>
                        </a:lnTo>
                        <a:lnTo>
                          <a:pt x="0" y="5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5" name="Freeform 27"/>
                  <p:cNvSpPr>
                    <a:spLocks/>
                  </p:cNvSpPr>
                  <p:nvPr/>
                </p:nvSpPr>
                <p:spPr bwMode="auto">
                  <a:xfrm>
                    <a:off x="2058" y="2837"/>
                    <a:ext cx="112" cy="48"/>
                  </a:xfrm>
                  <a:custGeom>
                    <a:avLst/>
                    <a:gdLst>
                      <a:gd name="T0" fmla="*/ 20 w 112"/>
                      <a:gd name="T1" fmla="*/ 32 h 48"/>
                      <a:gd name="T2" fmla="*/ 28 w 112"/>
                      <a:gd name="T3" fmla="*/ 28 h 48"/>
                      <a:gd name="T4" fmla="*/ 36 w 112"/>
                      <a:gd name="T5" fmla="*/ 24 h 48"/>
                      <a:gd name="T6" fmla="*/ 48 w 112"/>
                      <a:gd name="T7" fmla="*/ 20 h 48"/>
                      <a:gd name="T8" fmla="*/ 56 w 112"/>
                      <a:gd name="T9" fmla="*/ 16 h 48"/>
                      <a:gd name="T10" fmla="*/ 64 w 112"/>
                      <a:gd name="T11" fmla="*/ 8 h 48"/>
                      <a:gd name="T12" fmla="*/ 76 w 112"/>
                      <a:gd name="T13" fmla="*/ 4 h 48"/>
                      <a:gd name="T14" fmla="*/ 84 w 112"/>
                      <a:gd name="T15" fmla="*/ 0 h 48"/>
                      <a:gd name="T16" fmla="*/ 88 w 112"/>
                      <a:gd name="T17" fmla="*/ 0 h 48"/>
                      <a:gd name="T18" fmla="*/ 84 w 112"/>
                      <a:gd name="T19" fmla="*/ 4 h 48"/>
                      <a:gd name="T20" fmla="*/ 92 w 112"/>
                      <a:gd name="T21" fmla="*/ 4 h 48"/>
                      <a:gd name="T22" fmla="*/ 96 w 112"/>
                      <a:gd name="T23" fmla="*/ 4 h 48"/>
                      <a:gd name="T24" fmla="*/ 108 w 112"/>
                      <a:gd name="T25" fmla="*/ 0 h 48"/>
                      <a:gd name="T26" fmla="*/ 112 w 112"/>
                      <a:gd name="T27" fmla="*/ 0 h 48"/>
                      <a:gd name="T28" fmla="*/ 100 w 112"/>
                      <a:gd name="T29" fmla="*/ 4 h 48"/>
                      <a:gd name="T30" fmla="*/ 88 w 112"/>
                      <a:gd name="T31" fmla="*/ 8 h 48"/>
                      <a:gd name="T32" fmla="*/ 84 w 112"/>
                      <a:gd name="T33" fmla="*/ 8 h 48"/>
                      <a:gd name="T34" fmla="*/ 80 w 112"/>
                      <a:gd name="T35" fmla="*/ 8 h 48"/>
                      <a:gd name="T36" fmla="*/ 88 w 112"/>
                      <a:gd name="T37" fmla="*/ 4 h 48"/>
                      <a:gd name="T38" fmla="*/ 80 w 112"/>
                      <a:gd name="T39" fmla="*/ 4 h 48"/>
                      <a:gd name="T40" fmla="*/ 68 w 112"/>
                      <a:gd name="T41" fmla="*/ 8 h 48"/>
                      <a:gd name="T42" fmla="*/ 60 w 112"/>
                      <a:gd name="T43" fmla="*/ 16 h 48"/>
                      <a:gd name="T44" fmla="*/ 52 w 112"/>
                      <a:gd name="T45" fmla="*/ 20 h 48"/>
                      <a:gd name="T46" fmla="*/ 56 w 112"/>
                      <a:gd name="T47" fmla="*/ 20 h 48"/>
                      <a:gd name="T48" fmla="*/ 68 w 112"/>
                      <a:gd name="T49" fmla="*/ 16 h 48"/>
                      <a:gd name="T50" fmla="*/ 72 w 112"/>
                      <a:gd name="T51" fmla="*/ 16 h 48"/>
                      <a:gd name="T52" fmla="*/ 76 w 112"/>
                      <a:gd name="T53" fmla="*/ 16 h 48"/>
                      <a:gd name="T54" fmla="*/ 64 w 112"/>
                      <a:gd name="T55" fmla="*/ 20 h 48"/>
                      <a:gd name="T56" fmla="*/ 52 w 112"/>
                      <a:gd name="T57" fmla="*/ 24 h 48"/>
                      <a:gd name="T58" fmla="*/ 48 w 112"/>
                      <a:gd name="T59" fmla="*/ 24 h 48"/>
                      <a:gd name="T60" fmla="*/ 44 w 112"/>
                      <a:gd name="T61" fmla="*/ 28 h 48"/>
                      <a:gd name="T62" fmla="*/ 40 w 112"/>
                      <a:gd name="T63" fmla="*/ 32 h 48"/>
                      <a:gd name="T64" fmla="*/ 36 w 112"/>
                      <a:gd name="T65" fmla="*/ 32 h 48"/>
                      <a:gd name="T66" fmla="*/ 40 w 112"/>
                      <a:gd name="T67" fmla="*/ 32 h 48"/>
                      <a:gd name="T68" fmla="*/ 32 w 112"/>
                      <a:gd name="T69" fmla="*/ 36 h 48"/>
                      <a:gd name="T70" fmla="*/ 24 w 112"/>
                      <a:gd name="T71" fmla="*/ 44 h 48"/>
                      <a:gd name="T72" fmla="*/ 20 w 112"/>
                      <a:gd name="T73" fmla="*/ 44 h 48"/>
                      <a:gd name="T74" fmla="*/ 24 w 112"/>
                      <a:gd name="T75" fmla="*/ 36 h 48"/>
                      <a:gd name="T76" fmla="*/ 32 w 112"/>
                      <a:gd name="T77" fmla="*/ 32 h 48"/>
                      <a:gd name="T78" fmla="*/ 40 w 112"/>
                      <a:gd name="T79" fmla="*/ 28 h 48"/>
                      <a:gd name="T80" fmla="*/ 36 w 112"/>
                      <a:gd name="T81" fmla="*/ 28 h 48"/>
                      <a:gd name="T82" fmla="*/ 28 w 112"/>
                      <a:gd name="T83" fmla="*/ 32 h 48"/>
                      <a:gd name="T84" fmla="*/ 20 w 112"/>
                      <a:gd name="T85" fmla="*/ 36 h 48"/>
                      <a:gd name="T86" fmla="*/ 12 w 112"/>
                      <a:gd name="T87" fmla="*/ 44 h 48"/>
                      <a:gd name="T88" fmla="*/ 4 w 112"/>
                      <a:gd name="T89" fmla="*/ 48 h 48"/>
                      <a:gd name="T90" fmla="*/ 0 w 112"/>
                      <a:gd name="T91" fmla="*/ 48 h 48"/>
                      <a:gd name="T92" fmla="*/ 4 w 112"/>
                      <a:gd name="T93" fmla="*/ 44 h 48"/>
                      <a:gd name="T94" fmla="*/ 8 w 112"/>
                      <a:gd name="T95" fmla="*/ 44 h 48"/>
                      <a:gd name="T96" fmla="*/ 16 w 112"/>
                      <a:gd name="T97" fmla="*/ 36 h 48"/>
                      <a:gd name="T98" fmla="*/ 20 w 112"/>
                      <a:gd name="T9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48">
                        <a:moveTo>
                          <a:pt x="20" y="32"/>
                        </a:moveTo>
                        <a:lnTo>
                          <a:pt x="28" y="28"/>
                        </a:lnTo>
                        <a:lnTo>
                          <a:pt x="36" y="24"/>
                        </a:lnTo>
                        <a:lnTo>
                          <a:pt x="48" y="20"/>
                        </a:lnTo>
                        <a:lnTo>
                          <a:pt x="56" y="16"/>
                        </a:lnTo>
                        <a:lnTo>
                          <a:pt x="64" y="8"/>
                        </a:lnTo>
                        <a:lnTo>
                          <a:pt x="76" y="4"/>
                        </a:lnTo>
                        <a:lnTo>
                          <a:pt x="84" y="0"/>
                        </a:lnTo>
                        <a:lnTo>
                          <a:pt x="88" y="0"/>
                        </a:lnTo>
                        <a:lnTo>
                          <a:pt x="84" y="4"/>
                        </a:lnTo>
                        <a:lnTo>
                          <a:pt x="92" y="4"/>
                        </a:lnTo>
                        <a:lnTo>
                          <a:pt x="96" y="4"/>
                        </a:lnTo>
                        <a:lnTo>
                          <a:pt x="108" y="0"/>
                        </a:lnTo>
                        <a:lnTo>
                          <a:pt x="112" y="0"/>
                        </a:lnTo>
                        <a:lnTo>
                          <a:pt x="100" y="4"/>
                        </a:lnTo>
                        <a:lnTo>
                          <a:pt x="88" y="8"/>
                        </a:lnTo>
                        <a:lnTo>
                          <a:pt x="84" y="8"/>
                        </a:lnTo>
                        <a:lnTo>
                          <a:pt x="80" y="8"/>
                        </a:lnTo>
                        <a:lnTo>
                          <a:pt x="88" y="4"/>
                        </a:lnTo>
                        <a:lnTo>
                          <a:pt x="80" y="4"/>
                        </a:lnTo>
                        <a:lnTo>
                          <a:pt x="68" y="8"/>
                        </a:lnTo>
                        <a:lnTo>
                          <a:pt x="60" y="16"/>
                        </a:lnTo>
                        <a:lnTo>
                          <a:pt x="52" y="20"/>
                        </a:lnTo>
                        <a:lnTo>
                          <a:pt x="56" y="20"/>
                        </a:lnTo>
                        <a:lnTo>
                          <a:pt x="68" y="16"/>
                        </a:lnTo>
                        <a:lnTo>
                          <a:pt x="72" y="16"/>
                        </a:lnTo>
                        <a:lnTo>
                          <a:pt x="76" y="16"/>
                        </a:lnTo>
                        <a:lnTo>
                          <a:pt x="64" y="20"/>
                        </a:lnTo>
                        <a:lnTo>
                          <a:pt x="52" y="24"/>
                        </a:lnTo>
                        <a:lnTo>
                          <a:pt x="48" y="24"/>
                        </a:lnTo>
                        <a:lnTo>
                          <a:pt x="44" y="28"/>
                        </a:lnTo>
                        <a:lnTo>
                          <a:pt x="40" y="32"/>
                        </a:lnTo>
                        <a:lnTo>
                          <a:pt x="36" y="32"/>
                        </a:lnTo>
                        <a:lnTo>
                          <a:pt x="40" y="32"/>
                        </a:lnTo>
                        <a:lnTo>
                          <a:pt x="32" y="36"/>
                        </a:lnTo>
                        <a:lnTo>
                          <a:pt x="24" y="44"/>
                        </a:lnTo>
                        <a:lnTo>
                          <a:pt x="20" y="44"/>
                        </a:lnTo>
                        <a:lnTo>
                          <a:pt x="24" y="36"/>
                        </a:lnTo>
                        <a:lnTo>
                          <a:pt x="32" y="32"/>
                        </a:lnTo>
                        <a:lnTo>
                          <a:pt x="40" y="28"/>
                        </a:lnTo>
                        <a:lnTo>
                          <a:pt x="36" y="28"/>
                        </a:lnTo>
                        <a:lnTo>
                          <a:pt x="28" y="32"/>
                        </a:lnTo>
                        <a:lnTo>
                          <a:pt x="20" y="36"/>
                        </a:lnTo>
                        <a:lnTo>
                          <a:pt x="12" y="44"/>
                        </a:lnTo>
                        <a:lnTo>
                          <a:pt x="4" y="48"/>
                        </a:lnTo>
                        <a:lnTo>
                          <a:pt x="0" y="48"/>
                        </a:lnTo>
                        <a:lnTo>
                          <a:pt x="4" y="44"/>
                        </a:lnTo>
                        <a:lnTo>
                          <a:pt x="8" y="44"/>
                        </a:lnTo>
                        <a:lnTo>
                          <a:pt x="16" y="36"/>
                        </a:lnTo>
                        <a:lnTo>
                          <a:pt x="20" y="3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6" name="Freeform 28"/>
                  <p:cNvSpPr>
                    <a:spLocks/>
                  </p:cNvSpPr>
                  <p:nvPr/>
                </p:nvSpPr>
                <p:spPr bwMode="auto">
                  <a:xfrm>
                    <a:off x="2238" y="2777"/>
                    <a:ext cx="24" cy="12"/>
                  </a:xfrm>
                  <a:custGeom>
                    <a:avLst/>
                    <a:gdLst>
                      <a:gd name="T0" fmla="*/ 4 w 24"/>
                      <a:gd name="T1" fmla="*/ 12 h 12"/>
                      <a:gd name="T2" fmla="*/ 0 w 24"/>
                      <a:gd name="T3" fmla="*/ 12 h 12"/>
                      <a:gd name="T4" fmla="*/ 20 w 24"/>
                      <a:gd name="T5" fmla="*/ 0 h 12"/>
                      <a:gd name="T6" fmla="*/ 24 w 24"/>
                      <a:gd name="T7" fmla="*/ 0 h 12"/>
                      <a:gd name="T8" fmla="*/ 16 w 24"/>
                      <a:gd name="T9" fmla="*/ 8 h 12"/>
                      <a:gd name="T10" fmla="*/ 4 w 24"/>
                      <a:gd name="T11" fmla="*/ 12 h 12"/>
                    </a:gdLst>
                    <a:ahLst/>
                    <a:cxnLst>
                      <a:cxn ang="0">
                        <a:pos x="T0" y="T1"/>
                      </a:cxn>
                      <a:cxn ang="0">
                        <a:pos x="T2" y="T3"/>
                      </a:cxn>
                      <a:cxn ang="0">
                        <a:pos x="T4" y="T5"/>
                      </a:cxn>
                      <a:cxn ang="0">
                        <a:pos x="T6" y="T7"/>
                      </a:cxn>
                      <a:cxn ang="0">
                        <a:pos x="T8" y="T9"/>
                      </a:cxn>
                      <a:cxn ang="0">
                        <a:pos x="T10" y="T11"/>
                      </a:cxn>
                    </a:cxnLst>
                    <a:rect l="0" t="0" r="r" b="b"/>
                    <a:pathLst>
                      <a:path w="24" h="12">
                        <a:moveTo>
                          <a:pt x="4" y="12"/>
                        </a:moveTo>
                        <a:lnTo>
                          <a:pt x="0" y="12"/>
                        </a:lnTo>
                        <a:lnTo>
                          <a:pt x="20" y="0"/>
                        </a:lnTo>
                        <a:lnTo>
                          <a:pt x="24" y="0"/>
                        </a:lnTo>
                        <a:lnTo>
                          <a:pt x="16" y="8"/>
                        </a:lnTo>
                        <a:lnTo>
                          <a:pt x="4" y="1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7" name="Freeform 29"/>
                  <p:cNvSpPr>
                    <a:spLocks/>
                  </p:cNvSpPr>
                  <p:nvPr/>
                </p:nvSpPr>
                <p:spPr bwMode="auto">
                  <a:xfrm>
                    <a:off x="2266" y="2761"/>
                    <a:ext cx="8" cy="4"/>
                  </a:xfrm>
                  <a:custGeom>
                    <a:avLst/>
                    <a:gdLst>
                      <a:gd name="T0" fmla="*/ 0 w 8"/>
                      <a:gd name="T1" fmla="*/ 4 h 4"/>
                      <a:gd name="T2" fmla="*/ 4 w 8"/>
                      <a:gd name="T3" fmla="*/ 4 h 4"/>
                      <a:gd name="T4" fmla="*/ 4 w 8"/>
                      <a:gd name="T5" fmla="*/ 0 h 4"/>
                      <a:gd name="T6" fmla="*/ 8 w 8"/>
                      <a:gd name="T7" fmla="*/ 0 h 4"/>
                      <a:gd name="T8" fmla="*/ 8 w 8"/>
                      <a:gd name="T9" fmla="*/ 4 h 4"/>
                      <a:gd name="T10" fmla="*/ 4 w 8"/>
                      <a:gd name="T11" fmla="*/ 4 h 4"/>
                      <a:gd name="T12" fmla="*/ 0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0" y="4"/>
                        </a:moveTo>
                        <a:lnTo>
                          <a:pt x="4" y="4"/>
                        </a:lnTo>
                        <a:lnTo>
                          <a:pt x="4" y="0"/>
                        </a:lnTo>
                        <a:lnTo>
                          <a:pt x="8" y="0"/>
                        </a:lnTo>
                        <a:lnTo>
                          <a:pt x="8" y="4"/>
                        </a:lnTo>
                        <a:lnTo>
                          <a:pt x="4" y="4"/>
                        </a:lnTo>
                        <a:lnTo>
                          <a:pt x="0"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8" name="Freeform 30"/>
                  <p:cNvSpPr>
                    <a:spLocks/>
                  </p:cNvSpPr>
                  <p:nvPr/>
                </p:nvSpPr>
                <p:spPr bwMode="auto">
                  <a:xfrm>
                    <a:off x="2262" y="2773"/>
                    <a:ext cx="20" cy="12"/>
                  </a:xfrm>
                  <a:custGeom>
                    <a:avLst/>
                    <a:gdLst>
                      <a:gd name="T0" fmla="*/ 0 w 20"/>
                      <a:gd name="T1" fmla="*/ 12 h 12"/>
                      <a:gd name="T2" fmla="*/ 8 w 20"/>
                      <a:gd name="T3" fmla="*/ 4 h 12"/>
                      <a:gd name="T4" fmla="*/ 20 w 20"/>
                      <a:gd name="T5" fmla="*/ 0 h 12"/>
                      <a:gd name="T6" fmla="*/ 8 w 20"/>
                      <a:gd name="T7" fmla="*/ 4 h 12"/>
                      <a:gd name="T8" fmla="*/ 0 w 20"/>
                      <a:gd name="T9" fmla="*/ 12 h 12"/>
                      <a:gd name="T10" fmla="*/ 0 w 20"/>
                      <a:gd name="T11" fmla="*/ 12 h 12"/>
                    </a:gdLst>
                    <a:ahLst/>
                    <a:cxnLst>
                      <a:cxn ang="0">
                        <a:pos x="T0" y="T1"/>
                      </a:cxn>
                      <a:cxn ang="0">
                        <a:pos x="T2" y="T3"/>
                      </a:cxn>
                      <a:cxn ang="0">
                        <a:pos x="T4" y="T5"/>
                      </a:cxn>
                      <a:cxn ang="0">
                        <a:pos x="T6" y="T7"/>
                      </a:cxn>
                      <a:cxn ang="0">
                        <a:pos x="T8" y="T9"/>
                      </a:cxn>
                      <a:cxn ang="0">
                        <a:pos x="T10" y="T11"/>
                      </a:cxn>
                    </a:cxnLst>
                    <a:rect l="0" t="0" r="r" b="b"/>
                    <a:pathLst>
                      <a:path w="20" h="12">
                        <a:moveTo>
                          <a:pt x="0" y="12"/>
                        </a:moveTo>
                        <a:lnTo>
                          <a:pt x="8" y="4"/>
                        </a:lnTo>
                        <a:lnTo>
                          <a:pt x="20" y="0"/>
                        </a:lnTo>
                        <a:lnTo>
                          <a:pt x="8" y="4"/>
                        </a:lnTo>
                        <a:lnTo>
                          <a:pt x="0" y="12"/>
                        </a:lnTo>
                        <a:lnTo>
                          <a:pt x="0" y="1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39" name="Freeform 31"/>
                  <p:cNvSpPr>
                    <a:spLocks/>
                  </p:cNvSpPr>
                  <p:nvPr/>
                </p:nvSpPr>
                <p:spPr bwMode="auto">
                  <a:xfrm>
                    <a:off x="2270" y="2765"/>
                    <a:ext cx="20" cy="12"/>
                  </a:xfrm>
                  <a:custGeom>
                    <a:avLst/>
                    <a:gdLst>
                      <a:gd name="T0" fmla="*/ 0 w 20"/>
                      <a:gd name="T1" fmla="*/ 12 h 12"/>
                      <a:gd name="T2" fmla="*/ 8 w 20"/>
                      <a:gd name="T3" fmla="*/ 8 h 12"/>
                      <a:gd name="T4" fmla="*/ 20 w 20"/>
                      <a:gd name="T5" fmla="*/ 0 h 12"/>
                      <a:gd name="T6" fmla="*/ 16 w 20"/>
                      <a:gd name="T7" fmla="*/ 4 h 12"/>
                      <a:gd name="T8" fmla="*/ 8 w 20"/>
                      <a:gd name="T9" fmla="*/ 8 h 12"/>
                      <a:gd name="T10" fmla="*/ 0 w 20"/>
                      <a:gd name="T11" fmla="*/ 12 h 12"/>
                    </a:gdLst>
                    <a:ahLst/>
                    <a:cxnLst>
                      <a:cxn ang="0">
                        <a:pos x="T0" y="T1"/>
                      </a:cxn>
                      <a:cxn ang="0">
                        <a:pos x="T2" y="T3"/>
                      </a:cxn>
                      <a:cxn ang="0">
                        <a:pos x="T4" y="T5"/>
                      </a:cxn>
                      <a:cxn ang="0">
                        <a:pos x="T6" y="T7"/>
                      </a:cxn>
                      <a:cxn ang="0">
                        <a:pos x="T8" y="T9"/>
                      </a:cxn>
                      <a:cxn ang="0">
                        <a:pos x="T10" y="T11"/>
                      </a:cxn>
                    </a:cxnLst>
                    <a:rect l="0" t="0" r="r" b="b"/>
                    <a:pathLst>
                      <a:path w="20" h="12">
                        <a:moveTo>
                          <a:pt x="0" y="12"/>
                        </a:moveTo>
                        <a:lnTo>
                          <a:pt x="8" y="8"/>
                        </a:lnTo>
                        <a:lnTo>
                          <a:pt x="20" y="0"/>
                        </a:lnTo>
                        <a:lnTo>
                          <a:pt x="16" y="4"/>
                        </a:lnTo>
                        <a:lnTo>
                          <a:pt x="8" y="8"/>
                        </a:lnTo>
                        <a:lnTo>
                          <a:pt x="0" y="1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0" name="Freeform 32"/>
                  <p:cNvSpPr>
                    <a:spLocks/>
                  </p:cNvSpPr>
                  <p:nvPr/>
                </p:nvSpPr>
                <p:spPr bwMode="auto">
                  <a:xfrm>
                    <a:off x="2278" y="2725"/>
                    <a:ext cx="60" cy="40"/>
                  </a:xfrm>
                  <a:custGeom>
                    <a:avLst/>
                    <a:gdLst>
                      <a:gd name="T0" fmla="*/ 8 w 60"/>
                      <a:gd name="T1" fmla="*/ 40 h 40"/>
                      <a:gd name="T2" fmla="*/ 4 w 60"/>
                      <a:gd name="T3" fmla="*/ 40 h 40"/>
                      <a:gd name="T4" fmla="*/ 8 w 60"/>
                      <a:gd name="T5" fmla="*/ 36 h 40"/>
                      <a:gd name="T6" fmla="*/ 4 w 60"/>
                      <a:gd name="T7" fmla="*/ 36 h 40"/>
                      <a:gd name="T8" fmla="*/ 0 w 60"/>
                      <a:gd name="T9" fmla="*/ 36 h 40"/>
                      <a:gd name="T10" fmla="*/ 4 w 60"/>
                      <a:gd name="T11" fmla="*/ 32 h 40"/>
                      <a:gd name="T12" fmla="*/ 16 w 60"/>
                      <a:gd name="T13" fmla="*/ 28 h 40"/>
                      <a:gd name="T14" fmla="*/ 12 w 60"/>
                      <a:gd name="T15" fmla="*/ 28 h 40"/>
                      <a:gd name="T16" fmla="*/ 16 w 60"/>
                      <a:gd name="T17" fmla="*/ 24 h 40"/>
                      <a:gd name="T18" fmla="*/ 24 w 60"/>
                      <a:gd name="T19" fmla="*/ 20 h 40"/>
                      <a:gd name="T20" fmla="*/ 28 w 60"/>
                      <a:gd name="T21" fmla="*/ 20 h 40"/>
                      <a:gd name="T22" fmla="*/ 40 w 60"/>
                      <a:gd name="T23" fmla="*/ 8 h 40"/>
                      <a:gd name="T24" fmla="*/ 48 w 60"/>
                      <a:gd name="T25" fmla="*/ 4 h 40"/>
                      <a:gd name="T26" fmla="*/ 60 w 60"/>
                      <a:gd name="T27" fmla="*/ 0 h 40"/>
                      <a:gd name="T28" fmla="*/ 56 w 60"/>
                      <a:gd name="T29" fmla="*/ 4 h 40"/>
                      <a:gd name="T30" fmla="*/ 52 w 60"/>
                      <a:gd name="T31" fmla="*/ 8 h 40"/>
                      <a:gd name="T32" fmla="*/ 44 w 60"/>
                      <a:gd name="T33" fmla="*/ 12 h 40"/>
                      <a:gd name="T34" fmla="*/ 32 w 60"/>
                      <a:gd name="T35" fmla="*/ 20 h 40"/>
                      <a:gd name="T36" fmla="*/ 24 w 60"/>
                      <a:gd name="T37" fmla="*/ 24 h 40"/>
                      <a:gd name="T38" fmla="*/ 20 w 60"/>
                      <a:gd name="T39" fmla="*/ 28 h 40"/>
                      <a:gd name="T40" fmla="*/ 12 w 60"/>
                      <a:gd name="T41" fmla="*/ 32 h 40"/>
                      <a:gd name="T42" fmla="*/ 16 w 60"/>
                      <a:gd name="T43" fmla="*/ 32 h 40"/>
                      <a:gd name="T44" fmla="*/ 16 w 60"/>
                      <a:gd name="T45" fmla="*/ 32 h 40"/>
                      <a:gd name="T46" fmla="*/ 12 w 60"/>
                      <a:gd name="T47" fmla="*/ 36 h 40"/>
                      <a:gd name="T48" fmla="*/ 12 w 60"/>
                      <a:gd name="T49" fmla="*/ 36 h 40"/>
                      <a:gd name="T50" fmla="*/ 8 w 60"/>
                      <a:gd name="T5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40">
                        <a:moveTo>
                          <a:pt x="8" y="40"/>
                        </a:moveTo>
                        <a:lnTo>
                          <a:pt x="4" y="40"/>
                        </a:lnTo>
                        <a:lnTo>
                          <a:pt x="8" y="36"/>
                        </a:lnTo>
                        <a:lnTo>
                          <a:pt x="4" y="36"/>
                        </a:lnTo>
                        <a:lnTo>
                          <a:pt x="0" y="36"/>
                        </a:lnTo>
                        <a:lnTo>
                          <a:pt x="4" y="32"/>
                        </a:lnTo>
                        <a:lnTo>
                          <a:pt x="16" y="28"/>
                        </a:lnTo>
                        <a:lnTo>
                          <a:pt x="12" y="28"/>
                        </a:lnTo>
                        <a:lnTo>
                          <a:pt x="16" y="24"/>
                        </a:lnTo>
                        <a:lnTo>
                          <a:pt x="24" y="20"/>
                        </a:lnTo>
                        <a:lnTo>
                          <a:pt x="28" y="20"/>
                        </a:lnTo>
                        <a:lnTo>
                          <a:pt x="40" y="8"/>
                        </a:lnTo>
                        <a:lnTo>
                          <a:pt x="48" y="4"/>
                        </a:lnTo>
                        <a:lnTo>
                          <a:pt x="60" y="0"/>
                        </a:lnTo>
                        <a:lnTo>
                          <a:pt x="56" y="4"/>
                        </a:lnTo>
                        <a:lnTo>
                          <a:pt x="52" y="8"/>
                        </a:lnTo>
                        <a:lnTo>
                          <a:pt x="44" y="12"/>
                        </a:lnTo>
                        <a:lnTo>
                          <a:pt x="32" y="20"/>
                        </a:lnTo>
                        <a:lnTo>
                          <a:pt x="24" y="24"/>
                        </a:lnTo>
                        <a:lnTo>
                          <a:pt x="20" y="28"/>
                        </a:lnTo>
                        <a:lnTo>
                          <a:pt x="12" y="32"/>
                        </a:lnTo>
                        <a:lnTo>
                          <a:pt x="16" y="32"/>
                        </a:lnTo>
                        <a:lnTo>
                          <a:pt x="16" y="32"/>
                        </a:lnTo>
                        <a:lnTo>
                          <a:pt x="12" y="36"/>
                        </a:lnTo>
                        <a:lnTo>
                          <a:pt x="12" y="36"/>
                        </a:lnTo>
                        <a:lnTo>
                          <a:pt x="8" y="40"/>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1" name="Freeform 33"/>
                  <p:cNvSpPr>
                    <a:spLocks/>
                  </p:cNvSpPr>
                  <p:nvPr/>
                </p:nvSpPr>
                <p:spPr bwMode="auto">
                  <a:xfrm>
                    <a:off x="2006" y="2897"/>
                    <a:ext cx="28" cy="4"/>
                  </a:xfrm>
                  <a:custGeom>
                    <a:avLst/>
                    <a:gdLst>
                      <a:gd name="T0" fmla="*/ 16 w 28"/>
                      <a:gd name="T1" fmla="*/ 4 h 4"/>
                      <a:gd name="T2" fmla="*/ 12 w 28"/>
                      <a:gd name="T3" fmla="*/ 4 h 4"/>
                      <a:gd name="T4" fmla="*/ 8 w 28"/>
                      <a:gd name="T5" fmla="*/ 4 h 4"/>
                      <a:gd name="T6" fmla="*/ 0 w 28"/>
                      <a:gd name="T7" fmla="*/ 4 h 4"/>
                      <a:gd name="T8" fmla="*/ 8 w 28"/>
                      <a:gd name="T9" fmla="*/ 4 h 4"/>
                      <a:gd name="T10" fmla="*/ 12 w 28"/>
                      <a:gd name="T11" fmla="*/ 4 h 4"/>
                      <a:gd name="T12" fmla="*/ 20 w 28"/>
                      <a:gd name="T13" fmla="*/ 0 h 4"/>
                      <a:gd name="T14" fmla="*/ 28 w 28"/>
                      <a:gd name="T15" fmla="*/ 0 h 4"/>
                      <a:gd name="T16" fmla="*/ 16 w 2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
                        <a:moveTo>
                          <a:pt x="16" y="4"/>
                        </a:moveTo>
                        <a:lnTo>
                          <a:pt x="12" y="4"/>
                        </a:lnTo>
                        <a:lnTo>
                          <a:pt x="8" y="4"/>
                        </a:lnTo>
                        <a:lnTo>
                          <a:pt x="0" y="4"/>
                        </a:lnTo>
                        <a:lnTo>
                          <a:pt x="8" y="4"/>
                        </a:lnTo>
                        <a:lnTo>
                          <a:pt x="12" y="4"/>
                        </a:lnTo>
                        <a:lnTo>
                          <a:pt x="20" y="0"/>
                        </a:lnTo>
                        <a:lnTo>
                          <a:pt x="28" y="0"/>
                        </a:lnTo>
                        <a:lnTo>
                          <a:pt x="16"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2" name="Freeform 34"/>
                  <p:cNvSpPr>
                    <a:spLocks/>
                  </p:cNvSpPr>
                  <p:nvPr/>
                </p:nvSpPr>
                <p:spPr bwMode="auto">
                  <a:xfrm>
                    <a:off x="2006" y="2909"/>
                    <a:ext cx="12" cy="4"/>
                  </a:xfrm>
                  <a:custGeom>
                    <a:avLst/>
                    <a:gdLst>
                      <a:gd name="T0" fmla="*/ 4 w 12"/>
                      <a:gd name="T1" fmla="*/ 4 h 4"/>
                      <a:gd name="T2" fmla="*/ 4 w 12"/>
                      <a:gd name="T3" fmla="*/ 0 h 4"/>
                      <a:gd name="T4" fmla="*/ 0 w 12"/>
                      <a:gd name="T5" fmla="*/ 0 h 4"/>
                      <a:gd name="T6" fmla="*/ 8 w 12"/>
                      <a:gd name="T7" fmla="*/ 0 h 4"/>
                      <a:gd name="T8" fmla="*/ 12 w 12"/>
                      <a:gd name="T9" fmla="*/ 0 h 4"/>
                      <a:gd name="T10" fmla="*/ 8 w 12"/>
                      <a:gd name="T11" fmla="*/ 0 h 4"/>
                      <a:gd name="T12" fmla="*/ 4 w 1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4" y="4"/>
                        </a:moveTo>
                        <a:lnTo>
                          <a:pt x="4" y="0"/>
                        </a:lnTo>
                        <a:lnTo>
                          <a:pt x="0" y="0"/>
                        </a:lnTo>
                        <a:lnTo>
                          <a:pt x="8" y="0"/>
                        </a:lnTo>
                        <a:lnTo>
                          <a:pt x="12" y="0"/>
                        </a:lnTo>
                        <a:lnTo>
                          <a:pt x="8" y="0"/>
                        </a:lnTo>
                        <a:lnTo>
                          <a:pt x="4"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3" name="Rectangle 35"/>
                  <p:cNvSpPr>
                    <a:spLocks noChangeArrowheads="1"/>
                  </p:cNvSpPr>
                  <p:nvPr/>
                </p:nvSpPr>
                <p:spPr bwMode="auto">
                  <a:xfrm>
                    <a:off x="2158" y="2885"/>
                    <a:ext cx="1" cy="1"/>
                  </a:xfrm>
                  <a:prstGeom prst="rect">
                    <a:avLst/>
                  </a:prstGeom>
                  <a:solidFill>
                    <a:srgbClr val="66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19844" name="Freeform 36"/>
                  <p:cNvSpPr>
                    <a:spLocks/>
                  </p:cNvSpPr>
                  <p:nvPr/>
                </p:nvSpPr>
                <p:spPr bwMode="auto">
                  <a:xfrm>
                    <a:off x="2218" y="2849"/>
                    <a:ext cx="8" cy="4"/>
                  </a:xfrm>
                  <a:custGeom>
                    <a:avLst/>
                    <a:gdLst>
                      <a:gd name="T0" fmla="*/ 0 w 8"/>
                      <a:gd name="T1" fmla="*/ 4 h 4"/>
                      <a:gd name="T2" fmla="*/ 8 w 8"/>
                      <a:gd name="T3" fmla="*/ 0 h 4"/>
                      <a:gd name="T4" fmla="*/ 8 w 8"/>
                      <a:gd name="T5" fmla="*/ 0 h 4"/>
                      <a:gd name="T6" fmla="*/ 0 w 8"/>
                      <a:gd name="T7" fmla="*/ 4 h 4"/>
                      <a:gd name="T8" fmla="*/ 0 w 8"/>
                      <a:gd name="T9" fmla="*/ 4 h 4"/>
                    </a:gdLst>
                    <a:ahLst/>
                    <a:cxnLst>
                      <a:cxn ang="0">
                        <a:pos x="T0" y="T1"/>
                      </a:cxn>
                      <a:cxn ang="0">
                        <a:pos x="T2" y="T3"/>
                      </a:cxn>
                      <a:cxn ang="0">
                        <a:pos x="T4" y="T5"/>
                      </a:cxn>
                      <a:cxn ang="0">
                        <a:pos x="T6" y="T7"/>
                      </a:cxn>
                      <a:cxn ang="0">
                        <a:pos x="T8" y="T9"/>
                      </a:cxn>
                    </a:cxnLst>
                    <a:rect l="0" t="0" r="r" b="b"/>
                    <a:pathLst>
                      <a:path w="8" h="4">
                        <a:moveTo>
                          <a:pt x="0" y="4"/>
                        </a:moveTo>
                        <a:lnTo>
                          <a:pt x="8" y="0"/>
                        </a:lnTo>
                        <a:lnTo>
                          <a:pt x="8" y="0"/>
                        </a:lnTo>
                        <a:lnTo>
                          <a:pt x="0" y="4"/>
                        </a:lnTo>
                        <a:lnTo>
                          <a:pt x="0"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5" name="Freeform 37"/>
                  <p:cNvSpPr>
                    <a:spLocks/>
                  </p:cNvSpPr>
                  <p:nvPr/>
                </p:nvSpPr>
                <p:spPr bwMode="auto">
                  <a:xfrm>
                    <a:off x="1998" y="2897"/>
                    <a:ext cx="20" cy="4"/>
                  </a:xfrm>
                  <a:custGeom>
                    <a:avLst/>
                    <a:gdLst>
                      <a:gd name="T0" fmla="*/ 0 w 20"/>
                      <a:gd name="T1" fmla="*/ 4 h 4"/>
                      <a:gd name="T2" fmla="*/ 12 w 20"/>
                      <a:gd name="T3" fmla="*/ 0 h 4"/>
                      <a:gd name="T4" fmla="*/ 20 w 20"/>
                      <a:gd name="T5" fmla="*/ 0 h 4"/>
                      <a:gd name="T6" fmla="*/ 8 w 20"/>
                      <a:gd name="T7" fmla="*/ 4 h 4"/>
                      <a:gd name="T8" fmla="*/ 0 w 20"/>
                      <a:gd name="T9" fmla="*/ 4 h 4"/>
                    </a:gdLst>
                    <a:ahLst/>
                    <a:cxnLst>
                      <a:cxn ang="0">
                        <a:pos x="T0" y="T1"/>
                      </a:cxn>
                      <a:cxn ang="0">
                        <a:pos x="T2" y="T3"/>
                      </a:cxn>
                      <a:cxn ang="0">
                        <a:pos x="T4" y="T5"/>
                      </a:cxn>
                      <a:cxn ang="0">
                        <a:pos x="T6" y="T7"/>
                      </a:cxn>
                      <a:cxn ang="0">
                        <a:pos x="T8" y="T9"/>
                      </a:cxn>
                    </a:cxnLst>
                    <a:rect l="0" t="0" r="r" b="b"/>
                    <a:pathLst>
                      <a:path w="20" h="4">
                        <a:moveTo>
                          <a:pt x="0" y="4"/>
                        </a:moveTo>
                        <a:lnTo>
                          <a:pt x="12" y="0"/>
                        </a:lnTo>
                        <a:lnTo>
                          <a:pt x="20" y="0"/>
                        </a:lnTo>
                        <a:lnTo>
                          <a:pt x="8" y="4"/>
                        </a:lnTo>
                        <a:lnTo>
                          <a:pt x="0"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6" name="Freeform 38"/>
                  <p:cNvSpPr>
                    <a:spLocks/>
                  </p:cNvSpPr>
                  <p:nvPr/>
                </p:nvSpPr>
                <p:spPr bwMode="auto">
                  <a:xfrm>
                    <a:off x="1990" y="2897"/>
                    <a:ext cx="12" cy="4"/>
                  </a:xfrm>
                  <a:custGeom>
                    <a:avLst/>
                    <a:gdLst>
                      <a:gd name="T0" fmla="*/ 0 w 12"/>
                      <a:gd name="T1" fmla="*/ 4 h 4"/>
                      <a:gd name="T2" fmla="*/ 12 w 12"/>
                      <a:gd name="T3" fmla="*/ 0 h 4"/>
                      <a:gd name="T4" fmla="*/ 0 w 12"/>
                      <a:gd name="T5" fmla="*/ 4 h 4"/>
                      <a:gd name="T6" fmla="*/ 0 w 12"/>
                      <a:gd name="T7" fmla="*/ 4 h 4"/>
                    </a:gdLst>
                    <a:ahLst/>
                    <a:cxnLst>
                      <a:cxn ang="0">
                        <a:pos x="T0" y="T1"/>
                      </a:cxn>
                      <a:cxn ang="0">
                        <a:pos x="T2" y="T3"/>
                      </a:cxn>
                      <a:cxn ang="0">
                        <a:pos x="T4" y="T5"/>
                      </a:cxn>
                      <a:cxn ang="0">
                        <a:pos x="T6" y="T7"/>
                      </a:cxn>
                    </a:cxnLst>
                    <a:rect l="0" t="0" r="r" b="b"/>
                    <a:pathLst>
                      <a:path w="12" h="4">
                        <a:moveTo>
                          <a:pt x="0" y="4"/>
                        </a:moveTo>
                        <a:lnTo>
                          <a:pt x="12" y="0"/>
                        </a:lnTo>
                        <a:lnTo>
                          <a:pt x="0" y="4"/>
                        </a:lnTo>
                        <a:lnTo>
                          <a:pt x="0"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7" name="Freeform 39"/>
                  <p:cNvSpPr>
                    <a:spLocks/>
                  </p:cNvSpPr>
                  <p:nvPr/>
                </p:nvSpPr>
                <p:spPr bwMode="auto">
                  <a:xfrm>
                    <a:off x="1838" y="3121"/>
                    <a:ext cx="12" cy="4"/>
                  </a:xfrm>
                  <a:custGeom>
                    <a:avLst/>
                    <a:gdLst>
                      <a:gd name="T0" fmla="*/ 0 w 12"/>
                      <a:gd name="T1" fmla="*/ 4 h 4"/>
                      <a:gd name="T2" fmla="*/ 4 w 12"/>
                      <a:gd name="T3" fmla="*/ 0 h 4"/>
                      <a:gd name="T4" fmla="*/ 12 w 12"/>
                      <a:gd name="T5" fmla="*/ 0 h 4"/>
                      <a:gd name="T6" fmla="*/ 4 w 12"/>
                      <a:gd name="T7" fmla="*/ 0 h 4"/>
                      <a:gd name="T8" fmla="*/ 0 w 12"/>
                      <a:gd name="T9" fmla="*/ 4 h 4"/>
                    </a:gdLst>
                    <a:ahLst/>
                    <a:cxnLst>
                      <a:cxn ang="0">
                        <a:pos x="T0" y="T1"/>
                      </a:cxn>
                      <a:cxn ang="0">
                        <a:pos x="T2" y="T3"/>
                      </a:cxn>
                      <a:cxn ang="0">
                        <a:pos x="T4" y="T5"/>
                      </a:cxn>
                      <a:cxn ang="0">
                        <a:pos x="T6" y="T7"/>
                      </a:cxn>
                      <a:cxn ang="0">
                        <a:pos x="T8" y="T9"/>
                      </a:cxn>
                    </a:cxnLst>
                    <a:rect l="0" t="0" r="r" b="b"/>
                    <a:pathLst>
                      <a:path w="12" h="4">
                        <a:moveTo>
                          <a:pt x="0" y="4"/>
                        </a:moveTo>
                        <a:lnTo>
                          <a:pt x="4" y="0"/>
                        </a:lnTo>
                        <a:lnTo>
                          <a:pt x="12" y="0"/>
                        </a:lnTo>
                        <a:lnTo>
                          <a:pt x="4" y="0"/>
                        </a:lnTo>
                        <a:lnTo>
                          <a:pt x="0"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48" name="Rectangle 40"/>
                  <p:cNvSpPr>
                    <a:spLocks noChangeArrowheads="1"/>
                  </p:cNvSpPr>
                  <p:nvPr/>
                </p:nvSpPr>
                <p:spPr bwMode="auto">
                  <a:xfrm>
                    <a:off x="1874" y="3185"/>
                    <a:ext cx="1" cy="1"/>
                  </a:xfrm>
                  <a:prstGeom prst="rect">
                    <a:avLst/>
                  </a:prstGeom>
                  <a:solidFill>
                    <a:srgbClr val="66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19849" name="Freeform 41"/>
                  <p:cNvSpPr>
                    <a:spLocks/>
                  </p:cNvSpPr>
                  <p:nvPr/>
                </p:nvSpPr>
                <p:spPr bwMode="auto">
                  <a:xfrm>
                    <a:off x="2142" y="2849"/>
                    <a:ext cx="108" cy="72"/>
                  </a:xfrm>
                  <a:custGeom>
                    <a:avLst/>
                    <a:gdLst>
                      <a:gd name="T0" fmla="*/ 40 w 108"/>
                      <a:gd name="T1" fmla="*/ 8 h 72"/>
                      <a:gd name="T2" fmla="*/ 64 w 108"/>
                      <a:gd name="T3" fmla="*/ 0 h 72"/>
                      <a:gd name="T4" fmla="*/ 68 w 108"/>
                      <a:gd name="T5" fmla="*/ 4 h 72"/>
                      <a:gd name="T6" fmla="*/ 52 w 108"/>
                      <a:gd name="T7" fmla="*/ 12 h 72"/>
                      <a:gd name="T8" fmla="*/ 48 w 108"/>
                      <a:gd name="T9" fmla="*/ 16 h 72"/>
                      <a:gd name="T10" fmla="*/ 48 w 108"/>
                      <a:gd name="T11" fmla="*/ 20 h 72"/>
                      <a:gd name="T12" fmla="*/ 68 w 108"/>
                      <a:gd name="T13" fmla="*/ 12 h 72"/>
                      <a:gd name="T14" fmla="*/ 76 w 108"/>
                      <a:gd name="T15" fmla="*/ 12 h 72"/>
                      <a:gd name="T16" fmla="*/ 88 w 108"/>
                      <a:gd name="T17" fmla="*/ 8 h 72"/>
                      <a:gd name="T18" fmla="*/ 92 w 108"/>
                      <a:gd name="T19" fmla="*/ 12 h 72"/>
                      <a:gd name="T20" fmla="*/ 100 w 108"/>
                      <a:gd name="T21" fmla="*/ 12 h 72"/>
                      <a:gd name="T22" fmla="*/ 96 w 108"/>
                      <a:gd name="T23" fmla="*/ 20 h 72"/>
                      <a:gd name="T24" fmla="*/ 108 w 108"/>
                      <a:gd name="T25" fmla="*/ 20 h 72"/>
                      <a:gd name="T26" fmla="*/ 104 w 108"/>
                      <a:gd name="T27" fmla="*/ 32 h 72"/>
                      <a:gd name="T28" fmla="*/ 100 w 108"/>
                      <a:gd name="T29" fmla="*/ 36 h 72"/>
                      <a:gd name="T30" fmla="*/ 104 w 108"/>
                      <a:gd name="T31" fmla="*/ 40 h 72"/>
                      <a:gd name="T32" fmla="*/ 92 w 108"/>
                      <a:gd name="T33" fmla="*/ 44 h 72"/>
                      <a:gd name="T34" fmla="*/ 80 w 108"/>
                      <a:gd name="T35" fmla="*/ 56 h 72"/>
                      <a:gd name="T36" fmla="*/ 76 w 108"/>
                      <a:gd name="T37" fmla="*/ 60 h 72"/>
                      <a:gd name="T38" fmla="*/ 72 w 108"/>
                      <a:gd name="T39" fmla="*/ 68 h 72"/>
                      <a:gd name="T40" fmla="*/ 72 w 108"/>
                      <a:gd name="T41" fmla="*/ 68 h 72"/>
                      <a:gd name="T42" fmla="*/ 68 w 108"/>
                      <a:gd name="T43" fmla="*/ 68 h 72"/>
                      <a:gd name="T44" fmla="*/ 60 w 108"/>
                      <a:gd name="T45" fmla="*/ 68 h 72"/>
                      <a:gd name="T46" fmla="*/ 64 w 108"/>
                      <a:gd name="T47" fmla="*/ 56 h 72"/>
                      <a:gd name="T48" fmla="*/ 68 w 108"/>
                      <a:gd name="T49" fmla="*/ 52 h 72"/>
                      <a:gd name="T50" fmla="*/ 64 w 108"/>
                      <a:gd name="T51" fmla="*/ 48 h 72"/>
                      <a:gd name="T52" fmla="*/ 48 w 108"/>
                      <a:gd name="T53" fmla="*/ 52 h 72"/>
                      <a:gd name="T54" fmla="*/ 36 w 108"/>
                      <a:gd name="T55" fmla="*/ 56 h 72"/>
                      <a:gd name="T56" fmla="*/ 24 w 108"/>
                      <a:gd name="T57" fmla="*/ 56 h 72"/>
                      <a:gd name="T58" fmla="*/ 28 w 108"/>
                      <a:gd name="T59" fmla="*/ 52 h 72"/>
                      <a:gd name="T60" fmla="*/ 16 w 108"/>
                      <a:gd name="T61" fmla="*/ 52 h 72"/>
                      <a:gd name="T62" fmla="*/ 0 w 108"/>
                      <a:gd name="T63" fmla="*/ 56 h 72"/>
                      <a:gd name="T64" fmla="*/ 20 w 108"/>
                      <a:gd name="T65" fmla="*/ 48 h 72"/>
                      <a:gd name="T66" fmla="*/ 32 w 108"/>
                      <a:gd name="T67" fmla="*/ 44 h 72"/>
                      <a:gd name="T68" fmla="*/ 36 w 108"/>
                      <a:gd name="T69" fmla="*/ 40 h 72"/>
                      <a:gd name="T70" fmla="*/ 40 w 108"/>
                      <a:gd name="T71" fmla="*/ 32 h 72"/>
                      <a:gd name="T72" fmla="*/ 28 w 108"/>
                      <a:gd name="T73" fmla="*/ 32 h 72"/>
                      <a:gd name="T74" fmla="*/ 36 w 108"/>
                      <a:gd name="T75" fmla="*/ 20 h 72"/>
                      <a:gd name="T76" fmla="*/ 32 w 108"/>
                      <a:gd name="T77" fmla="*/ 20 h 72"/>
                      <a:gd name="T78" fmla="*/ 20 w 108"/>
                      <a:gd name="T79" fmla="*/ 28 h 72"/>
                      <a:gd name="T80" fmla="*/ 28 w 108"/>
                      <a:gd name="T81" fmla="*/ 16 h 72"/>
                      <a:gd name="T82" fmla="*/ 40 w 108"/>
                      <a:gd name="T83" fmla="*/ 16 h 72"/>
                      <a:gd name="T84" fmla="*/ 40 w 108"/>
                      <a:gd name="T85" fmla="*/ 12 h 72"/>
                      <a:gd name="T86" fmla="*/ 44 w 108"/>
                      <a:gd name="T87"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72">
                        <a:moveTo>
                          <a:pt x="44" y="8"/>
                        </a:moveTo>
                        <a:lnTo>
                          <a:pt x="40" y="8"/>
                        </a:lnTo>
                        <a:lnTo>
                          <a:pt x="52" y="4"/>
                        </a:lnTo>
                        <a:lnTo>
                          <a:pt x="64" y="0"/>
                        </a:lnTo>
                        <a:lnTo>
                          <a:pt x="60" y="4"/>
                        </a:lnTo>
                        <a:lnTo>
                          <a:pt x="68" y="4"/>
                        </a:lnTo>
                        <a:lnTo>
                          <a:pt x="60" y="8"/>
                        </a:lnTo>
                        <a:lnTo>
                          <a:pt x="52" y="12"/>
                        </a:lnTo>
                        <a:lnTo>
                          <a:pt x="44" y="16"/>
                        </a:lnTo>
                        <a:lnTo>
                          <a:pt x="48" y="16"/>
                        </a:lnTo>
                        <a:lnTo>
                          <a:pt x="40" y="20"/>
                        </a:lnTo>
                        <a:lnTo>
                          <a:pt x="48" y="20"/>
                        </a:lnTo>
                        <a:lnTo>
                          <a:pt x="60" y="16"/>
                        </a:lnTo>
                        <a:lnTo>
                          <a:pt x="68" y="12"/>
                        </a:lnTo>
                        <a:lnTo>
                          <a:pt x="72" y="12"/>
                        </a:lnTo>
                        <a:lnTo>
                          <a:pt x="76" y="12"/>
                        </a:lnTo>
                        <a:lnTo>
                          <a:pt x="84" y="8"/>
                        </a:lnTo>
                        <a:lnTo>
                          <a:pt x="88" y="8"/>
                        </a:lnTo>
                        <a:lnTo>
                          <a:pt x="84" y="12"/>
                        </a:lnTo>
                        <a:lnTo>
                          <a:pt x="92" y="12"/>
                        </a:lnTo>
                        <a:lnTo>
                          <a:pt x="96" y="12"/>
                        </a:lnTo>
                        <a:lnTo>
                          <a:pt x="100" y="12"/>
                        </a:lnTo>
                        <a:lnTo>
                          <a:pt x="96" y="16"/>
                        </a:lnTo>
                        <a:lnTo>
                          <a:pt x="96" y="20"/>
                        </a:lnTo>
                        <a:lnTo>
                          <a:pt x="100" y="20"/>
                        </a:lnTo>
                        <a:lnTo>
                          <a:pt x="108" y="20"/>
                        </a:lnTo>
                        <a:lnTo>
                          <a:pt x="108" y="28"/>
                        </a:lnTo>
                        <a:lnTo>
                          <a:pt x="104" y="32"/>
                        </a:lnTo>
                        <a:lnTo>
                          <a:pt x="96" y="36"/>
                        </a:lnTo>
                        <a:lnTo>
                          <a:pt x="100" y="36"/>
                        </a:lnTo>
                        <a:lnTo>
                          <a:pt x="100" y="40"/>
                        </a:lnTo>
                        <a:lnTo>
                          <a:pt x="104" y="40"/>
                        </a:lnTo>
                        <a:lnTo>
                          <a:pt x="96" y="44"/>
                        </a:lnTo>
                        <a:lnTo>
                          <a:pt x="92" y="44"/>
                        </a:lnTo>
                        <a:lnTo>
                          <a:pt x="88" y="48"/>
                        </a:lnTo>
                        <a:lnTo>
                          <a:pt x="80" y="56"/>
                        </a:lnTo>
                        <a:lnTo>
                          <a:pt x="84" y="56"/>
                        </a:lnTo>
                        <a:lnTo>
                          <a:pt x="76" y="60"/>
                        </a:lnTo>
                        <a:lnTo>
                          <a:pt x="80" y="60"/>
                        </a:lnTo>
                        <a:lnTo>
                          <a:pt x="72" y="68"/>
                        </a:lnTo>
                        <a:lnTo>
                          <a:pt x="80" y="68"/>
                        </a:lnTo>
                        <a:lnTo>
                          <a:pt x="72" y="68"/>
                        </a:lnTo>
                        <a:lnTo>
                          <a:pt x="64" y="72"/>
                        </a:lnTo>
                        <a:lnTo>
                          <a:pt x="68" y="68"/>
                        </a:lnTo>
                        <a:lnTo>
                          <a:pt x="64" y="68"/>
                        </a:lnTo>
                        <a:lnTo>
                          <a:pt x="60" y="68"/>
                        </a:lnTo>
                        <a:lnTo>
                          <a:pt x="60" y="60"/>
                        </a:lnTo>
                        <a:lnTo>
                          <a:pt x="64" y="56"/>
                        </a:lnTo>
                        <a:lnTo>
                          <a:pt x="72" y="52"/>
                        </a:lnTo>
                        <a:lnTo>
                          <a:pt x="68" y="52"/>
                        </a:lnTo>
                        <a:lnTo>
                          <a:pt x="68" y="48"/>
                        </a:lnTo>
                        <a:lnTo>
                          <a:pt x="64" y="48"/>
                        </a:lnTo>
                        <a:lnTo>
                          <a:pt x="60" y="48"/>
                        </a:lnTo>
                        <a:lnTo>
                          <a:pt x="48" y="52"/>
                        </a:lnTo>
                        <a:lnTo>
                          <a:pt x="40" y="56"/>
                        </a:lnTo>
                        <a:lnTo>
                          <a:pt x="36" y="56"/>
                        </a:lnTo>
                        <a:lnTo>
                          <a:pt x="28" y="56"/>
                        </a:lnTo>
                        <a:lnTo>
                          <a:pt x="24" y="56"/>
                        </a:lnTo>
                        <a:lnTo>
                          <a:pt x="20" y="56"/>
                        </a:lnTo>
                        <a:lnTo>
                          <a:pt x="28" y="52"/>
                        </a:lnTo>
                        <a:lnTo>
                          <a:pt x="24" y="52"/>
                        </a:lnTo>
                        <a:lnTo>
                          <a:pt x="16" y="52"/>
                        </a:lnTo>
                        <a:lnTo>
                          <a:pt x="12" y="52"/>
                        </a:lnTo>
                        <a:lnTo>
                          <a:pt x="0" y="56"/>
                        </a:lnTo>
                        <a:lnTo>
                          <a:pt x="8" y="52"/>
                        </a:lnTo>
                        <a:lnTo>
                          <a:pt x="20" y="48"/>
                        </a:lnTo>
                        <a:lnTo>
                          <a:pt x="24" y="48"/>
                        </a:lnTo>
                        <a:lnTo>
                          <a:pt x="32" y="44"/>
                        </a:lnTo>
                        <a:lnTo>
                          <a:pt x="28" y="44"/>
                        </a:lnTo>
                        <a:lnTo>
                          <a:pt x="36" y="40"/>
                        </a:lnTo>
                        <a:lnTo>
                          <a:pt x="40" y="36"/>
                        </a:lnTo>
                        <a:lnTo>
                          <a:pt x="40" y="32"/>
                        </a:lnTo>
                        <a:lnTo>
                          <a:pt x="36" y="32"/>
                        </a:lnTo>
                        <a:lnTo>
                          <a:pt x="28" y="32"/>
                        </a:lnTo>
                        <a:lnTo>
                          <a:pt x="32" y="28"/>
                        </a:lnTo>
                        <a:lnTo>
                          <a:pt x="36" y="20"/>
                        </a:lnTo>
                        <a:lnTo>
                          <a:pt x="44" y="16"/>
                        </a:lnTo>
                        <a:lnTo>
                          <a:pt x="32" y="20"/>
                        </a:lnTo>
                        <a:lnTo>
                          <a:pt x="24" y="28"/>
                        </a:lnTo>
                        <a:lnTo>
                          <a:pt x="20" y="28"/>
                        </a:lnTo>
                        <a:lnTo>
                          <a:pt x="28" y="20"/>
                        </a:lnTo>
                        <a:lnTo>
                          <a:pt x="28" y="16"/>
                        </a:lnTo>
                        <a:lnTo>
                          <a:pt x="36" y="16"/>
                        </a:lnTo>
                        <a:lnTo>
                          <a:pt x="40" y="16"/>
                        </a:lnTo>
                        <a:lnTo>
                          <a:pt x="48" y="12"/>
                        </a:lnTo>
                        <a:lnTo>
                          <a:pt x="40" y="12"/>
                        </a:lnTo>
                        <a:lnTo>
                          <a:pt x="36" y="12"/>
                        </a:lnTo>
                        <a:lnTo>
                          <a:pt x="44" y="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0" name="Freeform 42"/>
                  <p:cNvSpPr>
                    <a:spLocks/>
                  </p:cNvSpPr>
                  <p:nvPr/>
                </p:nvSpPr>
                <p:spPr bwMode="auto">
                  <a:xfrm>
                    <a:off x="1685" y="2913"/>
                    <a:ext cx="481" cy="200"/>
                  </a:xfrm>
                  <a:custGeom>
                    <a:avLst/>
                    <a:gdLst>
                      <a:gd name="T0" fmla="*/ 253 w 481"/>
                      <a:gd name="T1" fmla="*/ 48 h 200"/>
                      <a:gd name="T2" fmla="*/ 281 w 481"/>
                      <a:gd name="T3" fmla="*/ 36 h 200"/>
                      <a:gd name="T4" fmla="*/ 277 w 481"/>
                      <a:gd name="T5" fmla="*/ 40 h 200"/>
                      <a:gd name="T6" fmla="*/ 293 w 481"/>
                      <a:gd name="T7" fmla="*/ 36 h 200"/>
                      <a:gd name="T8" fmla="*/ 321 w 481"/>
                      <a:gd name="T9" fmla="*/ 24 h 200"/>
                      <a:gd name="T10" fmla="*/ 337 w 481"/>
                      <a:gd name="T11" fmla="*/ 24 h 200"/>
                      <a:gd name="T12" fmla="*/ 329 w 481"/>
                      <a:gd name="T13" fmla="*/ 32 h 200"/>
                      <a:gd name="T14" fmla="*/ 345 w 481"/>
                      <a:gd name="T15" fmla="*/ 28 h 200"/>
                      <a:gd name="T16" fmla="*/ 361 w 481"/>
                      <a:gd name="T17" fmla="*/ 20 h 200"/>
                      <a:gd name="T18" fmla="*/ 381 w 481"/>
                      <a:gd name="T19" fmla="*/ 12 h 200"/>
                      <a:gd name="T20" fmla="*/ 401 w 481"/>
                      <a:gd name="T21" fmla="*/ 4 h 200"/>
                      <a:gd name="T22" fmla="*/ 397 w 481"/>
                      <a:gd name="T23" fmla="*/ 12 h 200"/>
                      <a:gd name="T24" fmla="*/ 413 w 481"/>
                      <a:gd name="T25" fmla="*/ 8 h 200"/>
                      <a:gd name="T26" fmla="*/ 405 w 481"/>
                      <a:gd name="T27" fmla="*/ 20 h 200"/>
                      <a:gd name="T28" fmla="*/ 377 w 481"/>
                      <a:gd name="T29" fmla="*/ 32 h 200"/>
                      <a:gd name="T30" fmla="*/ 385 w 481"/>
                      <a:gd name="T31" fmla="*/ 36 h 200"/>
                      <a:gd name="T32" fmla="*/ 377 w 481"/>
                      <a:gd name="T33" fmla="*/ 44 h 200"/>
                      <a:gd name="T34" fmla="*/ 393 w 481"/>
                      <a:gd name="T35" fmla="*/ 44 h 200"/>
                      <a:gd name="T36" fmla="*/ 425 w 481"/>
                      <a:gd name="T37" fmla="*/ 28 h 200"/>
                      <a:gd name="T38" fmla="*/ 457 w 481"/>
                      <a:gd name="T39" fmla="*/ 8 h 200"/>
                      <a:gd name="T40" fmla="*/ 473 w 481"/>
                      <a:gd name="T41" fmla="*/ 4 h 200"/>
                      <a:gd name="T42" fmla="*/ 453 w 481"/>
                      <a:gd name="T43" fmla="*/ 20 h 200"/>
                      <a:gd name="T44" fmla="*/ 449 w 481"/>
                      <a:gd name="T45" fmla="*/ 28 h 200"/>
                      <a:gd name="T46" fmla="*/ 429 w 481"/>
                      <a:gd name="T47" fmla="*/ 40 h 200"/>
                      <a:gd name="T48" fmla="*/ 417 w 481"/>
                      <a:gd name="T49" fmla="*/ 52 h 200"/>
                      <a:gd name="T50" fmla="*/ 409 w 481"/>
                      <a:gd name="T51" fmla="*/ 68 h 200"/>
                      <a:gd name="T52" fmla="*/ 405 w 481"/>
                      <a:gd name="T53" fmla="*/ 72 h 200"/>
                      <a:gd name="T54" fmla="*/ 401 w 481"/>
                      <a:gd name="T55" fmla="*/ 80 h 200"/>
                      <a:gd name="T56" fmla="*/ 385 w 481"/>
                      <a:gd name="T57" fmla="*/ 96 h 200"/>
                      <a:gd name="T58" fmla="*/ 357 w 481"/>
                      <a:gd name="T59" fmla="*/ 116 h 200"/>
                      <a:gd name="T60" fmla="*/ 325 w 481"/>
                      <a:gd name="T61" fmla="*/ 136 h 200"/>
                      <a:gd name="T62" fmla="*/ 285 w 481"/>
                      <a:gd name="T63" fmla="*/ 152 h 200"/>
                      <a:gd name="T64" fmla="*/ 257 w 481"/>
                      <a:gd name="T65" fmla="*/ 164 h 200"/>
                      <a:gd name="T66" fmla="*/ 229 w 481"/>
                      <a:gd name="T67" fmla="*/ 180 h 200"/>
                      <a:gd name="T68" fmla="*/ 193 w 481"/>
                      <a:gd name="T69" fmla="*/ 192 h 200"/>
                      <a:gd name="T70" fmla="*/ 165 w 481"/>
                      <a:gd name="T71" fmla="*/ 196 h 200"/>
                      <a:gd name="T72" fmla="*/ 145 w 481"/>
                      <a:gd name="T73" fmla="*/ 200 h 200"/>
                      <a:gd name="T74" fmla="*/ 136 w 481"/>
                      <a:gd name="T75" fmla="*/ 192 h 200"/>
                      <a:gd name="T76" fmla="*/ 157 w 481"/>
                      <a:gd name="T77" fmla="*/ 180 h 200"/>
                      <a:gd name="T78" fmla="*/ 161 w 481"/>
                      <a:gd name="T79" fmla="*/ 168 h 200"/>
                      <a:gd name="T80" fmla="*/ 145 w 481"/>
                      <a:gd name="T81" fmla="*/ 176 h 200"/>
                      <a:gd name="T82" fmla="*/ 169 w 481"/>
                      <a:gd name="T83" fmla="*/ 160 h 200"/>
                      <a:gd name="T84" fmla="*/ 145 w 481"/>
                      <a:gd name="T85" fmla="*/ 168 h 200"/>
                      <a:gd name="T86" fmla="*/ 153 w 481"/>
                      <a:gd name="T87" fmla="*/ 160 h 200"/>
                      <a:gd name="T88" fmla="*/ 165 w 481"/>
                      <a:gd name="T89" fmla="*/ 148 h 200"/>
                      <a:gd name="T90" fmla="*/ 145 w 481"/>
                      <a:gd name="T91" fmla="*/ 144 h 200"/>
                      <a:gd name="T92" fmla="*/ 120 w 481"/>
                      <a:gd name="T93" fmla="*/ 148 h 200"/>
                      <a:gd name="T94" fmla="*/ 96 w 481"/>
                      <a:gd name="T95" fmla="*/ 152 h 200"/>
                      <a:gd name="T96" fmla="*/ 68 w 481"/>
                      <a:gd name="T97" fmla="*/ 160 h 200"/>
                      <a:gd name="T98" fmla="*/ 40 w 481"/>
                      <a:gd name="T99" fmla="*/ 164 h 200"/>
                      <a:gd name="T100" fmla="*/ 8 w 481"/>
                      <a:gd name="T101" fmla="*/ 176 h 200"/>
                      <a:gd name="T102" fmla="*/ 12 w 481"/>
                      <a:gd name="T103" fmla="*/ 160 h 200"/>
                      <a:gd name="T104" fmla="*/ 40 w 481"/>
                      <a:gd name="T105" fmla="*/ 148 h 200"/>
                      <a:gd name="T106" fmla="*/ 72 w 481"/>
                      <a:gd name="T107" fmla="*/ 124 h 200"/>
                      <a:gd name="T108" fmla="*/ 92 w 481"/>
                      <a:gd name="T109" fmla="*/ 108 h 200"/>
                      <a:gd name="T110" fmla="*/ 108 w 481"/>
                      <a:gd name="T111" fmla="*/ 100 h 200"/>
                      <a:gd name="T112" fmla="*/ 149 w 481"/>
                      <a:gd name="T113" fmla="*/ 76 h 200"/>
                      <a:gd name="T114" fmla="*/ 161 w 481"/>
                      <a:gd name="T115" fmla="*/ 72 h 200"/>
                      <a:gd name="T116" fmla="*/ 181 w 481"/>
                      <a:gd name="T117" fmla="*/ 68 h 200"/>
                      <a:gd name="T118" fmla="*/ 209 w 481"/>
                      <a:gd name="T119" fmla="*/ 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1" h="200">
                        <a:moveTo>
                          <a:pt x="233" y="60"/>
                        </a:moveTo>
                        <a:lnTo>
                          <a:pt x="245" y="52"/>
                        </a:lnTo>
                        <a:lnTo>
                          <a:pt x="253" y="48"/>
                        </a:lnTo>
                        <a:lnTo>
                          <a:pt x="261" y="44"/>
                        </a:lnTo>
                        <a:lnTo>
                          <a:pt x="273" y="40"/>
                        </a:lnTo>
                        <a:lnTo>
                          <a:pt x="281" y="36"/>
                        </a:lnTo>
                        <a:lnTo>
                          <a:pt x="277" y="40"/>
                        </a:lnTo>
                        <a:lnTo>
                          <a:pt x="269" y="44"/>
                        </a:lnTo>
                        <a:lnTo>
                          <a:pt x="277" y="40"/>
                        </a:lnTo>
                        <a:lnTo>
                          <a:pt x="281" y="40"/>
                        </a:lnTo>
                        <a:lnTo>
                          <a:pt x="289" y="40"/>
                        </a:lnTo>
                        <a:lnTo>
                          <a:pt x="293" y="36"/>
                        </a:lnTo>
                        <a:lnTo>
                          <a:pt x="301" y="32"/>
                        </a:lnTo>
                        <a:lnTo>
                          <a:pt x="313" y="28"/>
                        </a:lnTo>
                        <a:lnTo>
                          <a:pt x="321" y="24"/>
                        </a:lnTo>
                        <a:lnTo>
                          <a:pt x="329" y="24"/>
                        </a:lnTo>
                        <a:lnTo>
                          <a:pt x="333" y="24"/>
                        </a:lnTo>
                        <a:lnTo>
                          <a:pt x="337" y="24"/>
                        </a:lnTo>
                        <a:lnTo>
                          <a:pt x="329" y="28"/>
                        </a:lnTo>
                        <a:lnTo>
                          <a:pt x="321" y="32"/>
                        </a:lnTo>
                        <a:lnTo>
                          <a:pt x="329" y="32"/>
                        </a:lnTo>
                        <a:lnTo>
                          <a:pt x="333" y="32"/>
                        </a:lnTo>
                        <a:lnTo>
                          <a:pt x="337" y="32"/>
                        </a:lnTo>
                        <a:lnTo>
                          <a:pt x="345" y="28"/>
                        </a:lnTo>
                        <a:lnTo>
                          <a:pt x="341" y="28"/>
                        </a:lnTo>
                        <a:lnTo>
                          <a:pt x="353" y="24"/>
                        </a:lnTo>
                        <a:lnTo>
                          <a:pt x="361" y="20"/>
                        </a:lnTo>
                        <a:lnTo>
                          <a:pt x="373" y="12"/>
                        </a:lnTo>
                        <a:lnTo>
                          <a:pt x="377" y="12"/>
                        </a:lnTo>
                        <a:lnTo>
                          <a:pt x="381" y="12"/>
                        </a:lnTo>
                        <a:lnTo>
                          <a:pt x="389" y="8"/>
                        </a:lnTo>
                        <a:lnTo>
                          <a:pt x="397" y="4"/>
                        </a:lnTo>
                        <a:lnTo>
                          <a:pt x="401" y="4"/>
                        </a:lnTo>
                        <a:lnTo>
                          <a:pt x="409" y="4"/>
                        </a:lnTo>
                        <a:lnTo>
                          <a:pt x="401" y="8"/>
                        </a:lnTo>
                        <a:lnTo>
                          <a:pt x="397" y="12"/>
                        </a:lnTo>
                        <a:lnTo>
                          <a:pt x="401" y="12"/>
                        </a:lnTo>
                        <a:lnTo>
                          <a:pt x="405" y="12"/>
                        </a:lnTo>
                        <a:lnTo>
                          <a:pt x="413" y="8"/>
                        </a:lnTo>
                        <a:lnTo>
                          <a:pt x="421" y="8"/>
                        </a:lnTo>
                        <a:lnTo>
                          <a:pt x="413" y="12"/>
                        </a:lnTo>
                        <a:lnTo>
                          <a:pt x="405" y="20"/>
                        </a:lnTo>
                        <a:lnTo>
                          <a:pt x="397" y="24"/>
                        </a:lnTo>
                        <a:lnTo>
                          <a:pt x="385" y="28"/>
                        </a:lnTo>
                        <a:lnTo>
                          <a:pt x="377" y="32"/>
                        </a:lnTo>
                        <a:lnTo>
                          <a:pt x="381" y="32"/>
                        </a:lnTo>
                        <a:lnTo>
                          <a:pt x="373" y="36"/>
                        </a:lnTo>
                        <a:lnTo>
                          <a:pt x="385" y="36"/>
                        </a:lnTo>
                        <a:lnTo>
                          <a:pt x="381" y="40"/>
                        </a:lnTo>
                        <a:lnTo>
                          <a:pt x="385" y="40"/>
                        </a:lnTo>
                        <a:lnTo>
                          <a:pt x="377" y="44"/>
                        </a:lnTo>
                        <a:lnTo>
                          <a:pt x="385" y="44"/>
                        </a:lnTo>
                        <a:lnTo>
                          <a:pt x="389" y="44"/>
                        </a:lnTo>
                        <a:lnTo>
                          <a:pt x="393" y="44"/>
                        </a:lnTo>
                        <a:lnTo>
                          <a:pt x="401" y="40"/>
                        </a:lnTo>
                        <a:lnTo>
                          <a:pt x="417" y="32"/>
                        </a:lnTo>
                        <a:lnTo>
                          <a:pt x="425" y="28"/>
                        </a:lnTo>
                        <a:lnTo>
                          <a:pt x="433" y="24"/>
                        </a:lnTo>
                        <a:lnTo>
                          <a:pt x="445" y="12"/>
                        </a:lnTo>
                        <a:lnTo>
                          <a:pt x="457" y="8"/>
                        </a:lnTo>
                        <a:lnTo>
                          <a:pt x="465" y="4"/>
                        </a:lnTo>
                        <a:lnTo>
                          <a:pt x="481" y="0"/>
                        </a:lnTo>
                        <a:lnTo>
                          <a:pt x="473" y="4"/>
                        </a:lnTo>
                        <a:lnTo>
                          <a:pt x="469" y="8"/>
                        </a:lnTo>
                        <a:lnTo>
                          <a:pt x="461" y="12"/>
                        </a:lnTo>
                        <a:lnTo>
                          <a:pt x="453" y="20"/>
                        </a:lnTo>
                        <a:lnTo>
                          <a:pt x="445" y="24"/>
                        </a:lnTo>
                        <a:lnTo>
                          <a:pt x="445" y="28"/>
                        </a:lnTo>
                        <a:lnTo>
                          <a:pt x="449" y="28"/>
                        </a:lnTo>
                        <a:lnTo>
                          <a:pt x="445" y="32"/>
                        </a:lnTo>
                        <a:lnTo>
                          <a:pt x="437" y="36"/>
                        </a:lnTo>
                        <a:lnTo>
                          <a:pt x="429" y="40"/>
                        </a:lnTo>
                        <a:lnTo>
                          <a:pt x="429" y="44"/>
                        </a:lnTo>
                        <a:lnTo>
                          <a:pt x="421" y="48"/>
                        </a:lnTo>
                        <a:lnTo>
                          <a:pt x="417" y="52"/>
                        </a:lnTo>
                        <a:lnTo>
                          <a:pt x="413" y="60"/>
                        </a:lnTo>
                        <a:lnTo>
                          <a:pt x="413" y="64"/>
                        </a:lnTo>
                        <a:lnTo>
                          <a:pt x="409" y="68"/>
                        </a:lnTo>
                        <a:lnTo>
                          <a:pt x="401" y="72"/>
                        </a:lnTo>
                        <a:lnTo>
                          <a:pt x="401" y="76"/>
                        </a:lnTo>
                        <a:lnTo>
                          <a:pt x="405" y="72"/>
                        </a:lnTo>
                        <a:lnTo>
                          <a:pt x="413" y="72"/>
                        </a:lnTo>
                        <a:lnTo>
                          <a:pt x="405" y="76"/>
                        </a:lnTo>
                        <a:lnTo>
                          <a:pt x="401" y="80"/>
                        </a:lnTo>
                        <a:lnTo>
                          <a:pt x="393" y="84"/>
                        </a:lnTo>
                        <a:lnTo>
                          <a:pt x="393" y="88"/>
                        </a:lnTo>
                        <a:lnTo>
                          <a:pt x="385" y="96"/>
                        </a:lnTo>
                        <a:lnTo>
                          <a:pt x="381" y="100"/>
                        </a:lnTo>
                        <a:lnTo>
                          <a:pt x="365" y="108"/>
                        </a:lnTo>
                        <a:lnTo>
                          <a:pt x="357" y="116"/>
                        </a:lnTo>
                        <a:lnTo>
                          <a:pt x="349" y="120"/>
                        </a:lnTo>
                        <a:lnTo>
                          <a:pt x="341" y="124"/>
                        </a:lnTo>
                        <a:lnTo>
                          <a:pt x="325" y="136"/>
                        </a:lnTo>
                        <a:lnTo>
                          <a:pt x="297" y="148"/>
                        </a:lnTo>
                        <a:lnTo>
                          <a:pt x="289" y="152"/>
                        </a:lnTo>
                        <a:lnTo>
                          <a:pt x="285" y="152"/>
                        </a:lnTo>
                        <a:lnTo>
                          <a:pt x="277" y="156"/>
                        </a:lnTo>
                        <a:lnTo>
                          <a:pt x="265" y="160"/>
                        </a:lnTo>
                        <a:lnTo>
                          <a:pt x="257" y="164"/>
                        </a:lnTo>
                        <a:lnTo>
                          <a:pt x="249" y="168"/>
                        </a:lnTo>
                        <a:lnTo>
                          <a:pt x="237" y="176"/>
                        </a:lnTo>
                        <a:lnTo>
                          <a:pt x="229" y="180"/>
                        </a:lnTo>
                        <a:lnTo>
                          <a:pt x="209" y="188"/>
                        </a:lnTo>
                        <a:lnTo>
                          <a:pt x="197" y="192"/>
                        </a:lnTo>
                        <a:lnTo>
                          <a:pt x="193" y="192"/>
                        </a:lnTo>
                        <a:lnTo>
                          <a:pt x="185" y="196"/>
                        </a:lnTo>
                        <a:lnTo>
                          <a:pt x="173" y="196"/>
                        </a:lnTo>
                        <a:lnTo>
                          <a:pt x="165" y="196"/>
                        </a:lnTo>
                        <a:lnTo>
                          <a:pt x="161" y="196"/>
                        </a:lnTo>
                        <a:lnTo>
                          <a:pt x="153" y="196"/>
                        </a:lnTo>
                        <a:lnTo>
                          <a:pt x="145" y="200"/>
                        </a:lnTo>
                        <a:lnTo>
                          <a:pt x="136" y="200"/>
                        </a:lnTo>
                        <a:lnTo>
                          <a:pt x="132" y="196"/>
                        </a:lnTo>
                        <a:lnTo>
                          <a:pt x="136" y="192"/>
                        </a:lnTo>
                        <a:lnTo>
                          <a:pt x="140" y="188"/>
                        </a:lnTo>
                        <a:lnTo>
                          <a:pt x="149" y="184"/>
                        </a:lnTo>
                        <a:lnTo>
                          <a:pt x="157" y="180"/>
                        </a:lnTo>
                        <a:lnTo>
                          <a:pt x="157" y="176"/>
                        </a:lnTo>
                        <a:lnTo>
                          <a:pt x="153" y="176"/>
                        </a:lnTo>
                        <a:lnTo>
                          <a:pt x="161" y="168"/>
                        </a:lnTo>
                        <a:lnTo>
                          <a:pt x="157" y="168"/>
                        </a:lnTo>
                        <a:lnTo>
                          <a:pt x="149" y="176"/>
                        </a:lnTo>
                        <a:lnTo>
                          <a:pt x="145" y="176"/>
                        </a:lnTo>
                        <a:lnTo>
                          <a:pt x="149" y="168"/>
                        </a:lnTo>
                        <a:lnTo>
                          <a:pt x="165" y="164"/>
                        </a:lnTo>
                        <a:lnTo>
                          <a:pt x="169" y="160"/>
                        </a:lnTo>
                        <a:lnTo>
                          <a:pt x="165" y="160"/>
                        </a:lnTo>
                        <a:lnTo>
                          <a:pt x="153" y="164"/>
                        </a:lnTo>
                        <a:lnTo>
                          <a:pt x="145" y="168"/>
                        </a:lnTo>
                        <a:lnTo>
                          <a:pt x="140" y="168"/>
                        </a:lnTo>
                        <a:lnTo>
                          <a:pt x="149" y="164"/>
                        </a:lnTo>
                        <a:lnTo>
                          <a:pt x="153" y="160"/>
                        </a:lnTo>
                        <a:lnTo>
                          <a:pt x="157" y="156"/>
                        </a:lnTo>
                        <a:lnTo>
                          <a:pt x="161" y="152"/>
                        </a:lnTo>
                        <a:lnTo>
                          <a:pt x="165" y="148"/>
                        </a:lnTo>
                        <a:lnTo>
                          <a:pt x="153" y="148"/>
                        </a:lnTo>
                        <a:lnTo>
                          <a:pt x="145" y="148"/>
                        </a:lnTo>
                        <a:lnTo>
                          <a:pt x="145" y="144"/>
                        </a:lnTo>
                        <a:lnTo>
                          <a:pt x="132" y="148"/>
                        </a:lnTo>
                        <a:lnTo>
                          <a:pt x="128" y="148"/>
                        </a:lnTo>
                        <a:lnTo>
                          <a:pt x="120" y="148"/>
                        </a:lnTo>
                        <a:lnTo>
                          <a:pt x="108" y="152"/>
                        </a:lnTo>
                        <a:lnTo>
                          <a:pt x="100" y="152"/>
                        </a:lnTo>
                        <a:lnTo>
                          <a:pt x="96" y="152"/>
                        </a:lnTo>
                        <a:lnTo>
                          <a:pt x="84" y="156"/>
                        </a:lnTo>
                        <a:lnTo>
                          <a:pt x="72" y="160"/>
                        </a:lnTo>
                        <a:lnTo>
                          <a:pt x="68" y="160"/>
                        </a:lnTo>
                        <a:lnTo>
                          <a:pt x="56" y="160"/>
                        </a:lnTo>
                        <a:lnTo>
                          <a:pt x="52" y="160"/>
                        </a:lnTo>
                        <a:lnTo>
                          <a:pt x="40" y="164"/>
                        </a:lnTo>
                        <a:lnTo>
                          <a:pt x="28" y="168"/>
                        </a:lnTo>
                        <a:lnTo>
                          <a:pt x="12" y="176"/>
                        </a:lnTo>
                        <a:lnTo>
                          <a:pt x="8" y="176"/>
                        </a:lnTo>
                        <a:lnTo>
                          <a:pt x="0" y="176"/>
                        </a:lnTo>
                        <a:lnTo>
                          <a:pt x="0" y="168"/>
                        </a:lnTo>
                        <a:lnTo>
                          <a:pt x="12" y="160"/>
                        </a:lnTo>
                        <a:lnTo>
                          <a:pt x="24" y="156"/>
                        </a:lnTo>
                        <a:lnTo>
                          <a:pt x="32" y="152"/>
                        </a:lnTo>
                        <a:lnTo>
                          <a:pt x="40" y="148"/>
                        </a:lnTo>
                        <a:lnTo>
                          <a:pt x="48" y="140"/>
                        </a:lnTo>
                        <a:lnTo>
                          <a:pt x="56" y="136"/>
                        </a:lnTo>
                        <a:lnTo>
                          <a:pt x="72" y="124"/>
                        </a:lnTo>
                        <a:lnTo>
                          <a:pt x="88" y="116"/>
                        </a:lnTo>
                        <a:lnTo>
                          <a:pt x="92" y="112"/>
                        </a:lnTo>
                        <a:lnTo>
                          <a:pt x="92" y="108"/>
                        </a:lnTo>
                        <a:lnTo>
                          <a:pt x="96" y="104"/>
                        </a:lnTo>
                        <a:lnTo>
                          <a:pt x="104" y="100"/>
                        </a:lnTo>
                        <a:lnTo>
                          <a:pt x="108" y="100"/>
                        </a:lnTo>
                        <a:lnTo>
                          <a:pt x="112" y="100"/>
                        </a:lnTo>
                        <a:lnTo>
                          <a:pt x="124" y="88"/>
                        </a:lnTo>
                        <a:lnTo>
                          <a:pt x="149" y="76"/>
                        </a:lnTo>
                        <a:lnTo>
                          <a:pt x="140" y="80"/>
                        </a:lnTo>
                        <a:lnTo>
                          <a:pt x="153" y="76"/>
                        </a:lnTo>
                        <a:lnTo>
                          <a:pt x="161" y="72"/>
                        </a:lnTo>
                        <a:lnTo>
                          <a:pt x="165" y="72"/>
                        </a:lnTo>
                        <a:lnTo>
                          <a:pt x="169" y="72"/>
                        </a:lnTo>
                        <a:lnTo>
                          <a:pt x="181" y="68"/>
                        </a:lnTo>
                        <a:lnTo>
                          <a:pt x="189" y="68"/>
                        </a:lnTo>
                        <a:lnTo>
                          <a:pt x="193" y="68"/>
                        </a:lnTo>
                        <a:lnTo>
                          <a:pt x="209" y="64"/>
                        </a:lnTo>
                        <a:lnTo>
                          <a:pt x="229" y="60"/>
                        </a:lnTo>
                        <a:lnTo>
                          <a:pt x="233" y="60"/>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1" name="Freeform 43"/>
                  <p:cNvSpPr>
                    <a:spLocks/>
                  </p:cNvSpPr>
                  <p:nvPr/>
                </p:nvSpPr>
                <p:spPr bwMode="auto">
                  <a:xfrm>
                    <a:off x="1777" y="3133"/>
                    <a:ext cx="48" cy="24"/>
                  </a:xfrm>
                  <a:custGeom>
                    <a:avLst/>
                    <a:gdLst>
                      <a:gd name="T0" fmla="*/ 8 w 48"/>
                      <a:gd name="T1" fmla="*/ 12 h 24"/>
                      <a:gd name="T2" fmla="*/ 20 w 48"/>
                      <a:gd name="T3" fmla="*/ 4 h 24"/>
                      <a:gd name="T4" fmla="*/ 28 w 48"/>
                      <a:gd name="T5" fmla="*/ 0 h 24"/>
                      <a:gd name="T6" fmla="*/ 32 w 48"/>
                      <a:gd name="T7" fmla="*/ 0 h 24"/>
                      <a:gd name="T8" fmla="*/ 28 w 48"/>
                      <a:gd name="T9" fmla="*/ 4 h 24"/>
                      <a:gd name="T10" fmla="*/ 36 w 48"/>
                      <a:gd name="T11" fmla="*/ 4 h 24"/>
                      <a:gd name="T12" fmla="*/ 40 w 48"/>
                      <a:gd name="T13" fmla="*/ 4 h 24"/>
                      <a:gd name="T14" fmla="*/ 48 w 48"/>
                      <a:gd name="T15" fmla="*/ 0 h 24"/>
                      <a:gd name="T16" fmla="*/ 44 w 48"/>
                      <a:gd name="T17" fmla="*/ 4 h 24"/>
                      <a:gd name="T18" fmla="*/ 36 w 48"/>
                      <a:gd name="T19" fmla="*/ 8 h 24"/>
                      <a:gd name="T20" fmla="*/ 28 w 48"/>
                      <a:gd name="T21" fmla="*/ 12 h 24"/>
                      <a:gd name="T22" fmla="*/ 24 w 48"/>
                      <a:gd name="T23" fmla="*/ 16 h 24"/>
                      <a:gd name="T24" fmla="*/ 16 w 48"/>
                      <a:gd name="T25" fmla="*/ 20 h 24"/>
                      <a:gd name="T26" fmla="*/ 12 w 48"/>
                      <a:gd name="T27" fmla="*/ 20 h 24"/>
                      <a:gd name="T28" fmla="*/ 8 w 48"/>
                      <a:gd name="T29" fmla="*/ 20 h 24"/>
                      <a:gd name="T30" fmla="*/ 0 w 48"/>
                      <a:gd name="T31" fmla="*/ 24 h 24"/>
                      <a:gd name="T32" fmla="*/ 4 w 48"/>
                      <a:gd name="T33" fmla="*/ 20 h 24"/>
                      <a:gd name="T34" fmla="*/ 4 w 48"/>
                      <a:gd name="T35" fmla="*/ 16 h 24"/>
                      <a:gd name="T36" fmla="*/ 8 w 48"/>
                      <a:gd name="T3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4">
                        <a:moveTo>
                          <a:pt x="8" y="12"/>
                        </a:moveTo>
                        <a:lnTo>
                          <a:pt x="20" y="4"/>
                        </a:lnTo>
                        <a:lnTo>
                          <a:pt x="28" y="0"/>
                        </a:lnTo>
                        <a:lnTo>
                          <a:pt x="32" y="0"/>
                        </a:lnTo>
                        <a:lnTo>
                          <a:pt x="28" y="4"/>
                        </a:lnTo>
                        <a:lnTo>
                          <a:pt x="36" y="4"/>
                        </a:lnTo>
                        <a:lnTo>
                          <a:pt x="40" y="4"/>
                        </a:lnTo>
                        <a:lnTo>
                          <a:pt x="48" y="0"/>
                        </a:lnTo>
                        <a:lnTo>
                          <a:pt x="44" y="4"/>
                        </a:lnTo>
                        <a:lnTo>
                          <a:pt x="36" y="8"/>
                        </a:lnTo>
                        <a:lnTo>
                          <a:pt x="28" y="12"/>
                        </a:lnTo>
                        <a:lnTo>
                          <a:pt x="24" y="16"/>
                        </a:lnTo>
                        <a:lnTo>
                          <a:pt x="16" y="20"/>
                        </a:lnTo>
                        <a:lnTo>
                          <a:pt x="12" y="20"/>
                        </a:lnTo>
                        <a:lnTo>
                          <a:pt x="8" y="20"/>
                        </a:lnTo>
                        <a:lnTo>
                          <a:pt x="0" y="24"/>
                        </a:lnTo>
                        <a:lnTo>
                          <a:pt x="4" y="20"/>
                        </a:lnTo>
                        <a:lnTo>
                          <a:pt x="4" y="16"/>
                        </a:lnTo>
                        <a:lnTo>
                          <a:pt x="8" y="12"/>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2" name="Freeform 44"/>
                  <p:cNvSpPr>
                    <a:spLocks/>
                  </p:cNvSpPr>
                  <p:nvPr/>
                </p:nvSpPr>
                <p:spPr bwMode="auto">
                  <a:xfrm>
                    <a:off x="2006" y="3085"/>
                    <a:ext cx="76" cy="52"/>
                  </a:xfrm>
                  <a:custGeom>
                    <a:avLst/>
                    <a:gdLst>
                      <a:gd name="T0" fmla="*/ 8 w 76"/>
                      <a:gd name="T1" fmla="*/ 48 h 52"/>
                      <a:gd name="T2" fmla="*/ 16 w 76"/>
                      <a:gd name="T3" fmla="*/ 44 h 52"/>
                      <a:gd name="T4" fmla="*/ 24 w 76"/>
                      <a:gd name="T5" fmla="*/ 40 h 52"/>
                      <a:gd name="T6" fmla="*/ 20 w 76"/>
                      <a:gd name="T7" fmla="*/ 40 h 52"/>
                      <a:gd name="T8" fmla="*/ 20 w 76"/>
                      <a:gd name="T9" fmla="*/ 36 h 52"/>
                      <a:gd name="T10" fmla="*/ 36 w 76"/>
                      <a:gd name="T11" fmla="*/ 32 h 52"/>
                      <a:gd name="T12" fmla="*/ 40 w 76"/>
                      <a:gd name="T13" fmla="*/ 24 h 52"/>
                      <a:gd name="T14" fmla="*/ 56 w 76"/>
                      <a:gd name="T15" fmla="*/ 16 h 52"/>
                      <a:gd name="T16" fmla="*/ 64 w 76"/>
                      <a:gd name="T17" fmla="*/ 8 h 52"/>
                      <a:gd name="T18" fmla="*/ 68 w 76"/>
                      <a:gd name="T19" fmla="*/ 4 h 52"/>
                      <a:gd name="T20" fmla="*/ 76 w 76"/>
                      <a:gd name="T21" fmla="*/ 0 h 52"/>
                      <a:gd name="T22" fmla="*/ 76 w 76"/>
                      <a:gd name="T23" fmla="*/ 4 h 52"/>
                      <a:gd name="T24" fmla="*/ 72 w 76"/>
                      <a:gd name="T25" fmla="*/ 8 h 52"/>
                      <a:gd name="T26" fmla="*/ 68 w 76"/>
                      <a:gd name="T27" fmla="*/ 12 h 52"/>
                      <a:gd name="T28" fmla="*/ 60 w 76"/>
                      <a:gd name="T29" fmla="*/ 16 h 52"/>
                      <a:gd name="T30" fmla="*/ 68 w 76"/>
                      <a:gd name="T31" fmla="*/ 16 h 52"/>
                      <a:gd name="T32" fmla="*/ 60 w 76"/>
                      <a:gd name="T33" fmla="*/ 20 h 52"/>
                      <a:gd name="T34" fmla="*/ 56 w 76"/>
                      <a:gd name="T35" fmla="*/ 24 h 52"/>
                      <a:gd name="T36" fmla="*/ 68 w 76"/>
                      <a:gd name="T37" fmla="*/ 20 h 52"/>
                      <a:gd name="T38" fmla="*/ 72 w 76"/>
                      <a:gd name="T39" fmla="*/ 20 h 52"/>
                      <a:gd name="T40" fmla="*/ 76 w 76"/>
                      <a:gd name="T41" fmla="*/ 20 h 52"/>
                      <a:gd name="T42" fmla="*/ 72 w 76"/>
                      <a:gd name="T43" fmla="*/ 24 h 52"/>
                      <a:gd name="T44" fmla="*/ 64 w 76"/>
                      <a:gd name="T45" fmla="*/ 24 h 52"/>
                      <a:gd name="T46" fmla="*/ 56 w 76"/>
                      <a:gd name="T47" fmla="*/ 32 h 52"/>
                      <a:gd name="T48" fmla="*/ 44 w 76"/>
                      <a:gd name="T49" fmla="*/ 36 h 52"/>
                      <a:gd name="T50" fmla="*/ 40 w 76"/>
                      <a:gd name="T51" fmla="*/ 36 h 52"/>
                      <a:gd name="T52" fmla="*/ 32 w 76"/>
                      <a:gd name="T53" fmla="*/ 40 h 52"/>
                      <a:gd name="T54" fmla="*/ 24 w 76"/>
                      <a:gd name="T55" fmla="*/ 44 h 52"/>
                      <a:gd name="T56" fmla="*/ 20 w 76"/>
                      <a:gd name="T57" fmla="*/ 44 h 52"/>
                      <a:gd name="T58" fmla="*/ 12 w 76"/>
                      <a:gd name="T59" fmla="*/ 48 h 52"/>
                      <a:gd name="T60" fmla="*/ 0 w 76"/>
                      <a:gd name="T61" fmla="*/ 52 h 52"/>
                      <a:gd name="T62" fmla="*/ 8 w 76"/>
                      <a:gd name="T63"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 h="52">
                        <a:moveTo>
                          <a:pt x="8" y="48"/>
                        </a:moveTo>
                        <a:lnTo>
                          <a:pt x="16" y="44"/>
                        </a:lnTo>
                        <a:lnTo>
                          <a:pt x="24" y="40"/>
                        </a:lnTo>
                        <a:lnTo>
                          <a:pt x="20" y="40"/>
                        </a:lnTo>
                        <a:lnTo>
                          <a:pt x="20" y="36"/>
                        </a:lnTo>
                        <a:lnTo>
                          <a:pt x="36" y="32"/>
                        </a:lnTo>
                        <a:lnTo>
                          <a:pt x="40" y="24"/>
                        </a:lnTo>
                        <a:lnTo>
                          <a:pt x="56" y="16"/>
                        </a:lnTo>
                        <a:lnTo>
                          <a:pt x="64" y="8"/>
                        </a:lnTo>
                        <a:lnTo>
                          <a:pt x="68" y="4"/>
                        </a:lnTo>
                        <a:lnTo>
                          <a:pt x="76" y="0"/>
                        </a:lnTo>
                        <a:lnTo>
                          <a:pt x="76" y="4"/>
                        </a:lnTo>
                        <a:lnTo>
                          <a:pt x="72" y="8"/>
                        </a:lnTo>
                        <a:lnTo>
                          <a:pt x="68" y="12"/>
                        </a:lnTo>
                        <a:lnTo>
                          <a:pt x="60" y="16"/>
                        </a:lnTo>
                        <a:lnTo>
                          <a:pt x="68" y="16"/>
                        </a:lnTo>
                        <a:lnTo>
                          <a:pt x="60" y="20"/>
                        </a:lnTo>
                        <a:lnTo>
                          <a:pt x="56" y="24"/>
                        </a:lnTo>
                        <a:lnTo>
                          <a:pt x="68" y="20"/>
                        </a:lnTo>
                        <a:lnTo>
                          <a:pt x="72" y="20"/>
                        </a:lnTo>
                        <a:lnTo>
                          <a:pt x="76" y="20"/>
                        </a:lnTo>
                        <a:lnTo>
                          <a:pt x="72" y="24"/>
                        </a:lnTo>
                        <a:lnTo>
                          <a:pt x="64" y="24"/>
                        </a:lnTo>
                        <a:lnTo>
                          <a:pt x="56" y="32"/>
                        </a:lnTo>
                        <a:lnTo>
                          <a:pt x="44" y="36"/>
                        </a:lnTo>
                        <a:lnTo>
                          <a:pt x="40" y="36"/>
                        </a:lnTo>
                        <a:lnTo>
                          <a:pt x="32" y="40"/>
                        </a:lnTo>
                        <a:lnTo>
                          <a:pt x="24" y="44"/>
                        </a:lnTo>
                        <a:lnTo>
                          <a:pt x="20" y="44"/>
                        </a:lnTo>
                        <a:lnTo>
                          <a:pt x="12" y="48"/>
                        </a:lnTo>
                        <a:lnTo>
                          <a:pt x="0" y="52"/>
                        </a:lnTo>
                        <a:lnTo>
                          <a:pt x="8" y="48"/>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3" name="Freeform 45"/>
                  <p:cNvSpPr>
                    <a:spLocks/>
                  </p:cNvSpPr>
                  <p:nvPr/>
                </p:nvSpPr>
                <p:spPr bwMode="auto">
                  <a:xfrm>
                    <a:off x="1882" y="3133"/>
                    <a:ext cx="120" cy="44"/>
                  </a:xfrm>
                  <a:custGeom>
                    <a:avLst/>
                    <a:gdLst>
                      <a:gd name="T0" fmla="*/ 112 w 120"/>
                      <a:gd name="T1" fmla="*/ 4 h 44"/>
                      <a:gd name="T2" fmla="*/ 116 w 120"/>
                      <a:gd name="T3" fmla="*/ 4 h 44"/>
                      <a:gd name="T4" fmla="*/ 120 w 120"/>
                      <a:gd name="T5" fmla="*/ 4 h 44"/>
                      <a:gd name="T6" fmla="*/ 116 w 120"/>
                      <a:gd name="T7" fmla="*/ 8 h 44"/>
                      <a:gd name="T8" fmla="*/ 100 w 120"/>
                      <a:gd name="T9" fmla="*/ 12 h 44"/>
                      <a:gd name="T10" fmla="*/ 88 w 120"/>
                      <a:gd name="T11" fmla="*/ 16 h 44"/>
                      <a:gd name="T12" fmla="*/ 76 w 120"/>
                      <a:gd name="T13" fmla="*/ 20 h 44"/>
                      <a:gd name="T14" fmla="*/ 72 w 120"/>
                      <a:gd name="T15" fmla="*/ 24 h 44"/>
                      <a:gd name="T16" fmla="*/ 60 w 120"/>
                      <a:gd name="T17" fmla="*/ 28 h 44"/>
                      <a:gd name="T18" fmla="*/ 44 w 120"/>
                      <a:gd name="T19" fmla="*/ 32 h 44"/>
                      <a:gd name="T20" fmla="*/ 40 w 120"/>
                      <a:gd name="T21" fmla="*/ 36 h 44"/>
                      <a:gd name="T22" fmla="*/ 28 w 120"/>
                      <a:gd name="T23" fmla="*/ 40 h 44"/>
                      <a:gd name="T24" fmla="*/ 20 w 120"/>
                      <a:gd name="T25" fmla="*/ 44 h 44"/>
                      <a:gd name="T26" fmla="*/ 16 w 120"/>
                      <a:gd name="T27" fmla="*/ 44 h 44"/>
                      <a:gd name="T28" fmla="*/ 8 w 120"/>
                      <a:gd name="T29" fmla="*/ 44 h 44"/>
                      <a:gd name="T30" fmla="*/ 4 w 120"/>
                      <a:gd name="T31" fmla="*/ 44 h 44"/>
                      <a:gd name="T32" fmla="*/ 0 w 120"/>
                      <a:gd name="T33" fmla="*/ 44 h 44"/>
                      <a:gd name="T34" fmla="*/ 4 w 120"/>
                      <a:gd name="T35" fmla="*/ 40 h 44"/>
                      <a:gd name="T36" fmla="*/ 8 w 120"/>
                      <a:gd name="T37" fmla="*/ 36 h 44"/>
                      <a:gd name="T38" fmla="*/ 20 w 120"/>
                      <a:gd name="T39" fmla="*/ 32 h 44"/>
                      <a:gd name="T40" fmla="*/ 32 w 120"/>
                      <a:gd name="T41" fmla="*/ 28 h 44"/>
                      <a:gd name="T42" fmla="*/ 40 w 120"/>
                      <a:gd name="T43" fmla="*/ 24 h 44"/>
                      <a:gd name="T44" fmla="*/ 44 w 120"/>
                      <a:gd name="T45" fmla="*/ 24 h 44"/>
                      <a:gd name="T46" fmla="*/ 52 w 120"/>
                      <a:gd name="T47" fmla="*/ 24 h 44"/>
                      <a:gd name="T48" fmla="*/ 64 w 120"/>
                      <a:gd name="T49" fmla="*/ 20 h 44"/>
                      <a:gd name="T50" fmla="*/ 76 w 120"/>
                      <a:gd name="T51" fmla="*/ 16 h 44"/>
                      <a:gd name="T52" fmla="*/ 84 w 120"/>
                      <a:gd name="T53" fmla="*/ 12 h 44"/>
                      <a:gd name="T54" fmla="*/ 96 w 120"/>
                      <a:gd name="T55" fmla="*/ 8 h 44"/>
                      <a:gd name="T56" fmla="*/ 100 w 120"/>
                      <a:gd name="T57" fmla="*/ 4 h 44"/>
                      <a:gd name="T58" fmla="*/ 116 w 120"/>
                      <a:gd name="T59" fmla="*/ 0 h 44"/>
                      <a:gd name="T60" fmla="*/ 120 w 120"/>
                      <a:gd name="T61" fmla="*/ 0 h 44"/>
                      <a:gd name="T62" fmla="*/ 112 w 120"/>
                      <a:gd name="T63"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44">
                        <a:moveTo>
                          <a:pt x="112" y="4"/>
                        </a:moveTo>
                        <a:lnTo>
                          <a:pt x="116" y="4"/>
                        </a:lnTo>
                        <a:lnTo>
                          <a:pt x="120" y="4"/>
                        </a:lnTo>
                        <a:lnTo>
                          <a:pt x="116" y="8"/>
                        </a:lnTo>
                        <a:lnTo>
                          <a:pt x="100" y="12"/>
                        </a:lnTo>
                        <a:lnTo>
                          <a:pt x="88" y="16"/>
                        </a:lnTo>
                        <a:lnTo>
                          <a:pt x="76" y="20"/>
                        </a:lnTo>
                        <a:lnTo>
                          <a:pt x="72" y="24"/>
                        </a:lnTo>
                        <a:lnTo>
                          <a:pt x="60" y="28"/>
                        </a:lnTo>
                        <a:lnTo>
                          <a:pt x="44" y="32"/>
                        </a:lnTo>
                        <a:lnTo>
                          <a:pt x="40" y="36"/>
                        </a:lnTo>
                        <a:lnTo>
                          <a:pt x="28" y="40"/>
                        </a:lnTo>
                        <a:lnTo>
                          <a:pt x="20" y="44"/>
                        </a:lnTo>
                        <a:lnTo>
                          <a:pt x="16" y="44"/>
                        </a:lnTo>
                        <a:lnTo>
                          <a:pt x="8" y="44"/>
                        </a:lnTo>
                        <a:lnTo>
                          <a:pt x="4" y="44"/>
                        </a:lnTo>
                        <a:lnTo>
                          <a:pt x="0" y="44"/>
                        </a:lnTo>
                        <a:lnTo>
                          <a:pt x="4" y="40"/>
                        </a:lnTo>
                        <a:lnTo>
                          <a:pt x="8" y="36"/>
                        </a:lnTo>
                        <a:lnTo>
                          <a:pt x="20" y="32"/>
                        </a:lnTo>
                        <a:lnTo>
                          <a:pt x="32" y="28"/>
                        </a:lnTo>
                        <a:lnTo>
                          <a:pt x="40" y="24"/>
                        </a:lnTo>
                        <a:lnTo>
                          <a:pt x="44" y="24"/>
                        </a:lnTo>
                        <a:lnTo>
                          <a:pt x="52" y="24"/>
                        </a:lnTo>
                        <a:lnTo>
                          <a:pt x="64" y="20"/>
                        </a:lnTo>
                        <a:lnTo>
                          <a:pt x="76" y="16"/>
                        </a:lnTo>
                        <a:lnTo>
                          <a:pt x="84" y="12"/>
                        </a:lnTo>
                        <a:lnTo>
                          <a:pt x="96" y="8"/>
                        </a:lnTo>
                        <a:lnTo>
                          <a:pt x="100" y="4"/>
                        </a:lnTo>
                        <a:lnTo>
                          <a:pt x="116" y="0"/>
                        </a:lnTo>
                        <a:lnTo>
                          <a:pt x="120" y="0"/>
                        </a:lnTo>
                        <a:lnTo>
                          <a:pt x="112"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4" name="Freeform 46"/>
                  <p:cNvSpPr>
                    <a:spLocks/>
                  </p:cNvSpPr>
                  <p:nvPr/>
                </p:nvSpPr>
                <p:spPr bwMode="auto">
                  <a:xfrm>
                    <a:off x="2366" y="2685"/>
                    <a:ext cx="44" cy="24"/>
                  </a:xfrm>
                  <a:custGeom>
                    <a:avLst/>
                    <a:gdLst>
                      <a:gd name="T0" fmla="*/ 0 w 44"/>
                      <a:gd name="T1" fmla="*/ 24 h 24"/>
                      <a:gd name="T2" fmla="*/ 8 w 44"/>
                      <a:gd name="T3" fmla="*/ 16 h 24"/>
                      <a:gd name="T4" fmla="*/ 12 w 44"/>
                      <a:gd name="T5" fmla="*/ 12 h 24"/>
                      <a:gd name="T6" fmla="*/ 20 w 44"/>
                      <a:gd name="T7" fmla="*/ 8 h 24"/>
                      <a:gd name="T8" fmla="*/ 32 w 44"/>
                      <a:gd name="T9" fmla="*/ 4 h 24"/>
                      <a:gd name="T10" fmla="*/ 40 w 44"/>
                      <a:gd name="T11" fmla="*/ 0 h 24"/>
                      <a:gd name="T12" fmla="*/ 40 w 44"/>
                      <a:gd name="T13" fmla="*/ 0 h 24"/>
                      <a:gd name="T14" fmla="*/ 44 w 44"/>
                      <a:gd name="T15" fmla="*/ 0 h 24"/>
                      <a:gd name="T16" fmla="*/ 36 w 44"/>
                      <a:gd name="T17" fmla="*/ 4 h 24"/>
                      <a:gd name="T18" fmla="*/ 24 w 44"/>
                      <a:gd name="T19" fmla="*/ 8 h 24"/>
                      <a:gd name="T20" fmla="*/ 8 w 44"/>
                      <a:gd name="T21" fmla="*/ 16 h 24"/>
                      <a:gd name="T22" fmla="*/ 8 w 44"/>
                      <a:gd name="T23" fmla="*/ 16 h 24"/>
                      <a:gd name="T24" fmla="*/ 0 w 44"/>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4">
                        <a:moveTo>
                          <a:pt x="0" y="24"/>
                        </a:moveTo>
                        <a:lnTo>
                          <a:pt x="8" y="16"/>
                        </a:lnTo>
                        <a:lnTo>
                          <a:pt x="12" y="12"/>
                        </a:lnTo>
                        <a:lnTo>
                          <a:pt x="20" y="8"/>
                        </a:lnTo>
                        <a:lnTo>
                          <a:pt x="32" y="4"/>
                        </a:lnTo>
                        <a:lnTo>
                          <a:pt x="40" y="0"/>
                        </a:lnTo>
                        <a:lnTo>
                          <a:pt x="40" y="0"/>
                        </a:lnTo>
                        <a:lnTo>
                          <a:pt x="44" y="0"/>
                        </a:lnTo>
                        <a:lnTo>
                          <a:pt x="36" y="4"/>
                        </a:lnTo>
                        <a:lnTo>
                          <a:pt x="24" y="8"/>
                        </a:lnTo>
                        <a:lnTo>
                          <a:pt x="8" y="16"/>
                        </a:lnTo>
                        <a:lnTo>
                          <a:pt x="8" y="16"/>
                        </a:lnTo>
                        <a:lnTo>
                          <a:pt x="0" y="2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5" name="Rectangle 47"/>
                  <p:cNvSpPr>
                    <a:spLocks noChangeArrowheads="1"/>
                  </p:cNvSpPr>
                  <p:nvPr/>
                </p:nvSpPr>
                <p:spPr bwMode="auto">
                  <a:xfrm>
                    <a:off x="2466" y="2677"/>
                    <a:ext cx="1" cy="1"/>
                  </a:xfrm>
                  <a:prstGeom prst="rect">
                    <a:avLst/>
                  </a:prstGeom>
                  <a:solidFill>
                    <a:srgbClr val="66CC3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19856" name="Freeform 48"/>
                  <p:cNvSpPr>
                    <a:spLocks/>
                  </p:cNvSpPr>
                  <p:nvPr/>
                </p:nvSpPr>
                <p:spPr bwMode="auto">
                  <a:xfrm>
                    <a:off x="2662" y="2417"/>
                    <a:ext cx="116" cy="48"/>
                  </a:xfrm>
                  <a:custGeom>
                    <a:avLst/>
                    <a:gdLst>
                      <a:gd name="T0" fmla="*/ 44 w 116"/>
                      <a:gd name="T1" fmla="*/ 36 h 48"/>
                      <a:gd name="T2" fmla="*/ 60 w 116"/>
                      <a:gd name="T3" fmla="*/ 28 h 48"/>
                      <a:gd name="T4" fmla="*/ 72 w 116"/>
                      <a:gd name="T5" fmla="*/ 24 h 48"/>
                      <a:gd name="T6" fmla="*/ 92 w 116"/>
                      <a:gd name="T7" fmla="*/ 16 h 48"/>
                      <a:gd name="T8" fmla="*/ 116 w 116"/>
                      <a:gd name="T9" fmla="*/ 0 h 48"/>
                      <a:gd name="T10" fmla="*/ 108 w 116"/>
                      <a:gd name="T11" fmla="*/ 8 h 48"/>
                      <a:gd name="T12" fmla="*/ 104 w 116"/>
                      <a:gd name="T13" fmla="*/ 8 h 48"/>
                      <a:gd name="T14" fmla="*/ 84 w 116"/>
                      <a:gd name="T15" fmla="*/ 16 h 48"/>
                      <a:gd name="T16" fmla="*/ 64 w 116"/>
                      <a:gd name="T17" fmla="*/ 24 h 48"/>
                      <a:gd name="T18" fmla="*/ 48 w 116"/>
                      <a:gd name="T19" fmla="*/ 28 h 48"/>
                      <a:gd name="T20" fmla="*/ 40 w 116"/>
                      <a:gd name="T21" fmla="*/ 36 h 48"/>
                      <a:gd name="T22" fmla="*/ 24 w 116"/>
                      <a:gd name="T23" fmla="*/ 40 h 48"/>
                      <a:gd name="T24" fmla="*/ 12 w 116"/>
                      <a:gd name="T25" fmla="*/ 44 h 48"/>
                      <a:gd name="T26" fmla="*/ 0 w 116"/>
                      <a:gd name="T27" fmla="*/ 48 h 48"/>
                      <a:gd name="T28" fmla="*/ 4 w 116"/>
                      <a:gd name="T29" fmla="*/ 48 h 48"/>
                      <a:gd name="T30" fmla="*/ 8 w 116"/>
                      <a:gd name="T31" fmla="*/ 48 h 48"/>
                      <a:gd name="T32" fmla="*/ 12 w 116"/>
                      <a:gd name="T33" fmla="*/ 48 h 48"/>
                      <a:gd name="T34" fmla="*/ 24 w 116"/>
                      <a:gd name="T35" fmla="*/ 44 h 48"/>
                      <a:gd name="T36" fmla="*/ 36 w 116"/>
                      <a:gd name="T37" fmla="*/ 40 h 48"/>
                      <a:gd name="T38" fmla="*/ 44 w 116"/>
                      <a:gd name="T39"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48">
                        <a:moveTo>
                          <a:pt x="44" y="36"/>
                        </a:moveTo>
                        <a:lnTo>
                          <a:pt x="60" y="28"/>
                        </a:lnTo>
                        <a:lnTo>
                          <a:pt x="72" y="24"/>
                        </a:lnTo>
                        <a:lnTo>
                          <a:pt x="92" y="16"/>
                        </a:lnTo>
                        <a:lnTo>
                          <a:pt x="116" y="0"/>
                        </a:lnTo>
                        <a:lnTo>
                          <a:pt x="108" y="8"/>
                        </a:lnTo>
                        <a:lnTo>
                          <a:pt x="104" y="8"/>
                        </a:lnTo>
                        <a:lnTo>
                          <a:pt x="84" y="16"/>
                        </a:lnTo>
                        <a:lnTo>
                          <a:pt x="64" y="24"/>
                        </a:lnTo>
                        <a:lnTo>
                          <a:pt x="48" y="28"/>
                        </a:lnTo>
                        <a:lnTo>
                          <a:pt x="40" y="36"/>
                        </a:lnTo>
                        <a:lnTo>
                          <a:pt x="24" y="40"/>
                        </a:lnTo>
                        <a:lnTo>
                          <a:pt x="12" y="44"/>
                        </a:lnTo>
                        <a:lnTo>
                          <a:pt x="0" y="48"/>
                        </a:lnTo>
                        <a:lnTo>
                          <a:pt x="4" y="48"/>
                        </a:lnTo>
                        <a:lnTo>
                          <a:pt x="8" y="48"/>
                        </a:lnTo>
                        <a:lnTo>
                          <a:pt x="12" y="48"/>
                        </a:lnTo>
                        <a:lnTo>
                          <a:pt x="24" y="44"/>
                        </a:lnTo>
                        <a:lnTo>
                          <a:pt x="36" y="40"/>
                        </a:lnTo>
                        <a:lnTo>
                          <a:pt x="44" y="3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7" name="Freeform 49"/>
                  <p:cNvSpPr>
                    <a:spLocks/>
                  </p:cNvSpPr>
                  <p:nvPr/>
                </p:nvSpPr>
                <p:spPr bwMode="auto">
                  <a:xfrm>
                    <a:off x="2070" y="2513"/>
                    <a:ext cx="152" cy="84"/>
                  </a:xfrm>
                  <a:custGeom>
                    <a:avLst/>
                    <a:gdLst>
                      <a:gd name="T0" fmla="*/ 4 w 152"/>
                      <a:gd name="T1" fmla="*/ 76 h 84"/>
                      <a:gd name="T2" fmla="*/ 4 w 152"/>
                      <a:gd name="T3" fmla="*/ 84 h 84"/>
                      <a:gd name="T4" fmla="*/ 8 w 152"/>
                      <a:gd name="T5" fmla="*/ 84 h 84"/>
                      <a:gd name="T6" fmla="*/ 12 w 152"/>
                      <a:gd name="T7" fmla="*/ 84 h 84"/>
                      <a:gd name="T8" fmla="*/ 16 w 152"/>
                      <a:gd name="T9" fmla="*/ 84 h 84"/>
                      <a:gd name="T10" fmla="*/ 20 w 152"/>
                      <a:gd name="T11" fmla="*/ 84 h 84"/>
                      <a:gd name="T12" fmla="*/ 32 w 152"/>
                      <a:gd name="T13" fmla="*/ 76 h 84"/>
                      <a:gd name="T14" fmla="*/ 40 w 152"/>
                      <a:gd name="T15" fmla="*/ 72 h 84"/>
                      <a:gd name="T16" fmla="*/ 44 w 152"/>
                      <a:gd name="T17" fmla="*/ 68 h 84"/>
                      <a:gd name="T18" fmla="*/ 60 w 152"/>
                      <a:gd name="T19" fmla="*/ 60 h 84"/>
                      <a:gd name="T20" fmla="*/ 60 w 152"/>
                      <a:gd name="T21" fmla="*/ 56 h 84"/>
                      <a:gd name="T22" fmla="*/ 68 w 152"/>
                      <a:gd name="T23" fmla="*/ 52 h 84"/>
                      <a:gd name="T24" fmla="*/ 72 w 152"/>
                      <a:gd name="T25" fmla="*/ 52 h 84"/>
                      <a:gd name="T26" fmla="*/ 80 w 152"/>
                      <a:gd name="T27" fmla="*/ 52 h 84"/>
                      <a:gd name="T28" fmla="*/ 84 w 152"/>
                      <a:gd name="T29" fmla="*/ 48 h 84"/>
                      <a:gd name="T30" fmla="*/ 88 w 152"/>
                      <a:gd name="T31" fmla="*/ 44 h 84"/>
                      <a:gd name="T32" fmla="*/ 84 w 152"/>
                      <a:gd name="T33" fmla="*/ 44 h 84"/>
                      <a:gd name="T34" fmla="*/ 76 w 152"/>
                      <a:gd name="T35" fmla="*/ 48 h 84"/>
                      <a:gd name="T36" fmla="*/ 80 w 152"/>
                      <a:gd name="T37" fmla="*/ 44 h 84"/>
                      <a:gd name="T38" fmla="*/ 92 w 152"/>
                      <a:gd name="T39" fmla="*/ 36 h 84"/>
                      <a:gd name="T40" fmla="*/ 88 w 152"/>
                      <a:gd name="T41" fmla="*/ 36 h 84"/>
                      <a:gd name="T42" fmla="*/ 92 w 152"/>
                      <a:gd name="T43" fmla="*/ 32 h 84"/>
                      <a:gd name="T44" fmla="*/ 104 w 152"/>
                      <a:gd name="T45" fmla="*/ 20 h 84"/>
                      <a:gd name="T46" fmla="*/ 100 w 152"/>
                      <a:gd name="T47" fmla="*/ 20 h 84"/>
                      <a:gd name="T48" fmla="*/ 108 w 152"/>
                      <a:gd name="T49" fmla="*/ 16 h 84"/>
                      <a:gd name="T50" fmla="*/ 112 w 152"/>
                      <a:gd name="T51" fmla="*/ 16 h 84"/>
                      <a:gd name="T52" fmla="*/ 124 w 152"/>
                      <a:gd name="T53" fmla="*/ 12 h 84"/>
                      <a:gd name="T54" fmla="*/ 132 w 152"/>
                      <a:gd name="T55" fmla="*/ 12 h 84"/>
                      <a:gd name="T56" fmla="*/ 136 w 152"/>
                      <a:gd name="T57" fmla="*/ 12 h 84"/>
                      <a:gd name="T58" fmla="*/ 136 w 152"/>
                      <a:gd name="T59" fmla="*/ 8 h 84"/>
                      <a:gd name="T60" fmla="*/ 148 w 152"/>
                      <a:gd name="T61" fmla="*/ 4 h 84"/>
                      <a:gd name="T62" fmla="*/ 152 w 152"/>
                      <a:gd name="T63" fmla="*/ 0 h 84"/>
                      <a:gd name="T64" fmla="*/ 148 w 152"/>
                      <a:gd name="T65" fmla="*/ 0 h 84"/>
                      <a:gd name="T66" fmla="*/ 144 w 152"/>
                      <a:gd name="T67" fmla="*/ 0 h 84"/>
                      <a:gd name="T68" fmla="*/ 140 w 152"/>
                      <a:gd name="T69" fmla="*/ 0 h 84"/>
                      <a:gd name="T70" fmla="*/ 124 w 152"/>
                      <a:gd name="T71" fmla="*/ 4 h 84"/>
                      <a:gd name="T72" fmla="*/ 112 w 152"/>
                      <a:gd name="T73" fmla="*/ 8 h 84"/>
                      <a:gd name="T74" fmla="*/ 100 w 152"/>
                      <a:gd name="T75" fmla="*/ 12 h 84"/>
                      <a:gd name="T76" fmla="*/ 96 w 152"/>
                      <a:gd name="T77" fmla="*/ 12 h 84"/>
                      <a:gd name="T78" fmla="*/ 84 w 152"/>
                      <a:gd name="T79" fmla="*/ 16 h 84"/>
                      <a:gd name="T80" fmla="*/ 76 w 152"/>
                      <a:gd name="T81" fmla="*/ 20 h 84"/>
                      <a:gd name="T82" fmla="*/ 68 w 152"/>
                      <a:gd name="T83" fmla="*/ 24 h 84"/>
                      <a:gd name="T84" fmla="*/ 68 w 152"/>
                      <a:gd name="T85" fmla="*/ 32 h 84"/>
                      <a:gd name="T86" fmla="*/ 72 w 152"/>
                      <a:gd name="T87" fmla="*/ 32 h 84"/>
                      <a:gd name="T88" fmla="*/ 64 w 152"/>
                      <a:gd name="T89" fmla="*/ 36 h 84"/>
                      <a:gd name="T90" fmla="*/ 56 w 152"/>
                      <a:gd name="T91" fmla="*/ 40 h 84"/>
                      <a:gd name="T92" fmla="*/ 56 w 152"/>
                      <a:gd name="T93" fmla="*/ 44 h 84"/>
                      <a:gd name="T94" fmla="*/ 52 w 152"/>
                      <a:gd name="T95" fmla="*/ 48 h 84"/>
                      <a:gd name="T96" fmla="*/ 44 w 152"/>
                      <a:gd name="T97" fmla="*/ 52 h 84"/>
                      <a:gd name="T98" fmla="*/ 48 w 152"/>
                      <a:gd name="T99" fmla="*/ 52 h 84"/>
                      <a:gd name="T100" fmla="*/ 36 w 152"/>
                      <a:gd name="T101" fmla="*/ 56 h 84"/>
                      <a:gd name="T102" fmla="*/ 16 w 152"/>
                      <a:gd name="T103" fmla="*/ 64 h 84"/>
                      <a:gd name="T104" fmla="*/ 8 w 152"/>
                      <a:gd name="T105" fmla="*/ 68 h 84"/>
                      <a:gd name="T106" fmla="*/ 4 w 152"/>
                      <a:gd name="T107" fmla="*/ 72 h 84"/>
                      <a:gd name="T108" fmla="*/ 0 w 152"/>
                      <a:gd name="T109" fmla="*/ 76 h 84"/>
                      <a:gd name="T110" fmla="*/ 4 w 152"/>
                      <a:gd name="T111"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 h="84">
                        <a:moveTo>
                          <a:pt x="4" y="76"/>
                        </a:moveTo>
                        <a:lnTo>
                          <a:pt x="4" y="84"/>
                        </a:lnTo>
                        <a:lnTo>
                          <a:pt x="8" y="84"/>
                        </a:lnTo>
                        <a:lnTo>
                          <a:pt x="12" y="84"/>
                        </a:lnTo>
                        <a:lnTo>
                          <a:pt x="16" y="84"/>
                        </a:lnTo>
                        <a:lnTo>
                          <a:pt x="20" y="84"/>
                        </a:lnTo>
                        <a:lnTo>
                          <a:pt x="32" y="76"/>
                        </a:lnTo>
                        <a:lnTo>
                          <a:pt x="40" y="72"/>
                        </a:lnTo>
                        <a:lnTo>
                          <a:pt x="44" y="68"/>
                        </a:lnTo>
                        <a:lnTo>
                          <a:pt x="60" y="60"/>
                        </a:lnTo>
                        <a:lnTo>
                          <a:pt x="60" y="56"/>
                        </a:lnTo>
                        <a:lnTo>
                          <a:pt x="68" y="52"/>
                        </a:lnTo>
                        <a:lnTo>
                          <a:pt x="72" y="52"/>
                        </a:lnTo>
                        <a:lnTo>
                          <a:pt x="80" y="52"/>
                        </a:lnTo>
                        <a:lnTo>
                          <a:pt x="84" y="48"/>
                        </a:lnTo>
                        <a:lnTo>
                          <a:pt x="88" y="44"/>
                        </a:lnTo>
                        <a:lnTo>
                          <a:pt x="84" y="44"/>
                        </a:lnTo>
                        <a:lnTo>
                          <a:pt x="76" y="48"/>
                        </a:lnTo>
                        <a:lnTo>
                          <a:pt x="80" y="44"/>
                        </a:lnTo>
                        <a:lnTo>
                          <a:pt x="92" y="36"/>
                        </a:lnTo>
                        <a:lnTo>
                          <a:pt x="88" y="36"/>
                        </a:lnTo>
                        <a:lnTo>
                          <a:pt x="92" y="32"/>
                        </a:lnTo>
                        <a:lnTo>
                          <a:pt x="104" y="20"/>
                        </a:lnTo>
                        <a:lnTo>
                          <a:pt x="100" y="20"/>
                        </a:lnTo>
                        <a:lnTo>
                          <a:pt x="108" y="16"/>
                        </a:lnTo>
                        <a:lnTo>
                          <a:pt x="112" y="16"/>
                        </a:lnTo>
                        <a:lnTo>
                          <a:pt x="124" y="12"/>
                        </a:lnTo>
                        <a:lnTo>
                          <a:pt x="132" y="12"/>
                        </a:lnTo>
                        <a:lnTo>
                          <a:pt x="136" y="12"/>
                        </a:lnTo>
                        <a:lnTo>
                          <a:pt x="136" y="8"/>
                        </a:lnTo>
                        <a:lnTo>
                          <a:pt x="148" y="4"/>
                        </a:lnTo>
                        <a:lnTo>
                          <a:pt x="152" y="0"/>
                        </a:lnTo>
                        <a:lnTo>
                          <a:pt x="148" y="0"/>
                        </a:lnTo>
                        <a:lnTo>
                          <a:pt x="144" y="0"/>
                        </a:lnTo>
                        <a:lnTo>
                          <a:pt x="140" y="0"/>
                        </a:lnTo>
                        <a:lnTo>
                          <a:pt x="124" y="4"/>
                        </a:lnTo>
                        <a:lnTo>
                          <a:pt x="112" y="8"/>
                        </a:lnTo>
                        <a:lnTo>
                          <a:pt x="100" y="12"/>
                        </a:lnTo>
                        <a:lnTo>
                          <a:pt x="96" y="12"/>
                        </a:lnTo>
                        <a:lnTo>
                          <a:pt x="84" y="16"/>
                        </a:lnTo>
                        <a:lnTo>
                          <a:pt x="76" y="20"/>
                        </a:lnTo>
                        <a:lnTo>
                          <a:pt x="68" y="24"/>
                        </a:lnTo>
                        <a:lnTo>
                          <a:pt x="68" y="32"/>
                        </a:lnTo>
                        <a:lnTo>
                          <a:pt x="72" y="32"/>
                        </a:lnTo>
                        <a:lnTo>
                          <a:pt x="64" y="36"/>
                        </a:lnTo>
                        <a:lnTo>
                          <a:pt x="56" y="40"/>
                        </a:lnTo>
                        <a:lnTo>
                          <a:pt x="56" y="44"/>
                        </a:lnTo>
                        <a:lnTo>
                          <a:pt x="52" y="48"/>
                        </a:lnTo>
                        <a:lnTo>
                          <a:pt x="44" y="52"/>
                        </a:lnTo>
                        <a:lnTo>
                          <a:pt x="48" y="52"/>
                        </a:lnTo>
                        <a:lnTo>
                          <a:pt x="36" y="56"/>
                        </a:lnTo>
                        <a:lnTo>
                          <a:pt x="16" y="64"/>
                        </a:lnTo>
                        <a:lnTo>
                          <a:pt x="8" y="68"/>
                        </a:lnTo>
                        <a:lnTo>
                          <a:pt x="4" y="72"/>
                        </a:lnTo>
                        <a:lnTo>
                          <a:pt x="0" y="76"/>
                        </a:lnTo>
                        <a:lnTo>
                          <a:pt x="4" y="76"/>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19858" name="Freeform 50"/>
                  <p:cNvSpPr>
                    <a:spLocks/>
                  </p:cNvSpPr>
                  <p:nvPr/>
                </p:nvSpPr>
                <p:spPr bwMode="auto">
                  <a:xfrm>
                    <a:off x="1025" y="2389"/>
                    <a:ext cx="2161" cy="692"/>
                  </a:xfrm>
                  <a:custGeom>
                    <a:avLst/>
                    <a:gdLst>
                      <a:gd name="T0" fmla="*/ 2041 w 2161"/>
                      <a:gd name="T1" fmla="*/ 64 h 692"/>
                      <a:gd name="T2" fmla="*/ 2101 w 2161"/>
                      <a:gd name="T3" fmla="*/ 20 h 692"/>
                      <a:gd name="T4" fmla="*/ 1909 w 2161"/>
                      <a:gd name="T5" fmla="*/ 52 h 692"/>
                      <a:gd name="T6" fmla="*/ 1829 w 2161"/>
                      <a:gd name="T7" fmla="*/ 112 h 692"/>
                      <a:gd name="T8" fmla="*/ 1633 w 2161"/>
                      <a:gd name="T9" fmla="*/ 184 h 692"/>
                      <a:gd name="T10" fmla="*/ 1557 w 2161"/>
                      <a:gd name="T11" fmla="*/ 220 h 692"/>
                      <a:gd name="T12" fmla="*/ 1605 w 2161"/>
                      <a:gd name="T13" fmla="*/ 184 h 692"/>
                      <a:gd name="T14" fmla="*/ 1533 w 2161"/>
                      <a:gd name="T15" fmla="*/ 196 h 692"/>
                      <a:gd name="T16" fmla="*/ 1497 w 2161"/>
                      <a:gd name="T17" fmla="*/ 228 h 692"/>
                      <a:gd name="T18" fmla="*/ 1385 w 2161"/>
                      <a:gd name="T19" fmla="*/ 292 h 692"/>
                      <a:gd name="T20" fmla="*/ 1253 w 2161"/>
                      <a:gd name="T21" fmla="*/ 332 h 692"/>
                      <a:gd name="T22" fmla="*/ 1153 w 2161"/>
                      <a:gd name="T23" fmla="*/ 384 h 692"/>
                      <a:gd name="T24" fmla="*/ 1097 w 2161"/>
                      <a:gd name="T25" fmla="*/ 384 h 692"/>
                      <a:gd name="T26" fmla="*/ 1037 w 2161"/>
                      <a:gd name="T27" fmla="*/ 428 h 692"/>
                      <a:gd name="T28" fmla="*/ 1033 w 2161"/>
                      <a:gd name="T29" fmla="*/ 416 h 692"/>
                      <a:gd name="T30" fmla="*/ 1105 w 2161"/>
                      <a:gd name="T31" fmla="*/ 356 h 692"/>
                      <a:gd name="T32" fmla="*/ 1105 w 2161"/>
                      <a:gd name="T33" fmla="*/ 320 h 692"/>
                      <a:gd name="T34" fmla="*/ 929 w 2161"/>
                      <a:gd name="T35" fmla="*/ 392 h 692"/>
                      <a:gd name="T36" fmla="*/ 993 w 2161"/>
                      <a:gd name="T37" fmla="*/ 332 h 692"/>
                      <a:gd name="T38" fmla="*/ 985 w 2161"/>
                      <a:gd name="T39" fmla="*/ 300 h 692"/>
                      <a:gd name="T40" fmla="*/ 933 w 2161"/>
                      <a:gd name="T41" fmla="*/ 276 h 692"/>
                      <a:gd name="T42" fmla="*/ 901 w 2161"/>
                      <a:gd name="T43" fmla="*/ 300 h 692"/>
                      <a:gd name="T44" fmla="*/ 917 w 2161"/>
                      <a:gd name="T45" fmla="*/ 320 h 692"/>
                      <a:gd name="T46" fmla="*/ 768 w 2161"/>
                      <a:gd name="T47" fmla="*/ 368 h 692"/>
                      <a:gd name="T48" fmla="*/ 796 w 2161"/>
                      <a:gd name="T49" fmla="*/ 308 h 692"/>
                      <a:gd name="T50" fmla="*/ 809 w 2161"/>
                      <a:gd name="T51" fmla="*/ 280 h 692"/>
                      <a:gd name="T52" fmla="*/ 704 w 2161"/>
                      <a:gd name="T53" fmla="*/ 372 h 692"/>
                      <a:gd name="T54" fmla="*/ 700 w 2161"/>
                      <a:gd name="T55" fmla="*/ 412 h 692"/>
                      <a:gd name="T56" fmla="*/ 440 w 2161"/>
                      <a:gd name="T57" fmla="*/ 520 h 692"/>
                      <a:gd name="T58" fmla="*/ 244 w 2161"/>
                      <a:gd name="T59" fmla="*/ 616 h 692"/>
                      <a:gd name="T60" fmla="*/ 36 w 2161"/>
                      <a:gd name="T61" fmla="*/ 688 h 692"/>
                      <a:gd name="T62" fmla="*/ 136 w 2161"/>
                      <a:gd name="T63" fmla="*/ 592 h 692"/>
                      <a:gd name="T64" fmla="*/ 308 w 2161"/>
                      <a:gd name="T65" fmla="*/ 484 h 692"/>
                      <a:gd name="T66" fmla="*/ 360 w 2161"/>
                      <a:gd name="T67" fmla="*/ 424 h 692"/>
                      <a:gd name="T68" fmla="*/ 252 w 2161"/>
                      <a:gd name="T69" fmla="*/ 428 h 692"/>
                      <a:gd name="T70" fmla="*/ 328 w 2161"/>
                      <a:gd name="T71" fmla="*/ 356 h 692"/>
                      <a:gd name="T72" fmla="*/ 564 w 2161"/>
                      <a:gd name="T73" fmla="*/ 248 h 692"/>
                      <a:gd name="T74" fmla="*/ 684 w 2161"/>
                      <a:gd name="T75" fmla="*/ 212 h 692"/>
                      <a:gd name="T76" fmla="*/ 752 w 2161"/>
                      <a:gd name="T77" fmla="*/ 224 h 692"/>
                      <a:gd name="T78" fmla="*/ 760 w 2161"/>
                      <a:gd name="T79" fmla="*/ 256 h 692"/>
                      <a:gd name="T80" fmla="*/ 861 w 2161"/>
                      <a:gd name="T81" fmla="*/ 256 h 692"/>
                      <a:gd name="T82" fmla="*/ 893 w 2161"/>
                      <a:gd name="T83" fmla="*/ 212 h 692"/>
                      <a:gd name="T84" fmla="*/ 969 w 2161"/>
                      <a:gd name="T85" fmla="*/ 172 h 692"/>
                      <a:gd name="T86" fmla="*/ 1069 w 2161"/>
                      <a:gd name="T87" fmla="*/ 156 h 692"/>
                      <a:gd name="T88" fmla="*/ 1065 w 2161"/>
                      <a:gd name="T89" fmla="*/ 136 h 692"/>
                      <a:gd name="T90" fmla="*/ 1033 w 2161"/>
                      <a:gd name="T91" fmla="*/ 132 h 692"/>
                      <a:gd name="T92" fmla="*/ 929 w 2161"/>
                      <a:gd name="T93" fmla="*/ 184 h 692"/>
                      <a:gd name="T94" fmla="*/ 845 w 2161"/>
                      <a:gd name="T95" fmla="*/ 212 h 692"/>
                      <a:gd name="T96" fmla="*/ 901 w 2161"/>
                      <a:gd name="T97" fmla="*/ 164 h 692"/>
                      <a:gd name="T98" fmla="*/ 869 w 2161"/>
                      <a:gd name="T99" fmla="*/ 172 h 692"/>
                      <a:gd name="T100" fmla="*/ 833 w 2161"/>
                      <a:gd name="T101" fmla="*/ 196 h 692"/>
                      <a:gd name="T102" fmla="*/ 825 w 2161"/>
                      <a:gd name="T103" fmla="*/ 160 h 692"/>
                      <a:gd name="T104" fmla="*/ 676 w 2161"/>
                      <a:gd name="T105" fmla="*/ 208 h 692"/>
                      <a:gd name="T106" fmla="*/ 704 w 2161"/>
                      <a:gd name="T107" fmla="*/ 168 h 692"/>
                      <a:gd name="T108" fmla="*/ 796 w 2161"/>
                      <a:gd name="T109" fmla="*/ 148 h 692"/>
                      <a:gd name="T110" fmla="*/ 869 w 2161"/>
                      <a:gd name="T111" fmla="*/ 108 h 692"/>
                      <a:gd name="T112" fmla="*/ 965 w 2161"/>
                      <a:gd name="T113" fmla="*/ 76 h 692"/>
                      <a:gd name="T114" fmla="*/ 1049 w 2161"/>
                      <a:gd name="T115" fmla="*/ 40 h 692"/>
                      <a:gd name="T116" fmla="*/ 1037 w 2161"/>
                      <a:gd name="T117" fmla="*/ 52 h 692"/>
                      <a:gd name="T118" fmla="*/ 1081 w 2161"/>
                      <a:gd name="T119" fmla="*/ 52 h 692"/>
                      <a:gd name="T120" fmla="*/ 1177 w 2161"/>
                      <a:gd name="T121" fmla="*/ 16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61" h="692">
                        <a:moveTo>
                          <a:pt x="2161" y="4"/>
                        </a:moveTo>
                        <a:lnTo>
                          <a:pt x="2141" y="20"/>
                        </a:lnTo>
                        <a:lnTo>
                          <a:pt x="2137" y="24"/>
                        </a:lnTo>
                        <a:lnTo>
                          <a:pt x="2129" y="28"/>
                        </a:lnTo>
                        <a:lnTo>
                          <a:pt x="2121" y="36"/>
                        </a:lnTo>
                        <a:lnTo>
                          <a:pt x="2125" y="28"/>
                        </a:lnTo>
                        <a:lnTo>
                          <a:pt x="2113" y="36"/>
                        </a:lnTo>
                        <a:lnTo>
                          <a:pt x="2105" y="40"/>
                        </a:lnTo>
                        <a:lnTo>
                          <a:pt x="2089" y="48"/>
                        </a:lnTo>
                        <a:lnTo>
                          <a:pt x="2081" y="52"/>
                        </a:lnTo>
                        <a:lnTo>
                          <a:pt x="2077" y="52"/>
                        </a:lnTo>
                        <a:lnTo>
                          <a:pt x="2069" y="52"/>
                        </a:lnTo>
                        <a:lnTo>
                          <a:pt x="2065" y="56"/>
                        </a:lnTo>
                        <a:lnTo>
                          <a:pt x="2057" y="60"/>
                        </a:lnTo>
                        <a:lnTo>
                          <a:pt x="2049" y="64"/>
                        </a:lnTo>
                        <a:lnTo>
                          <a:pt x="2041" y="64"/>
                        </a:lnTo>
                        <a:lnTo>
                          <a:pt x="2029" y="72"/>
                        </a:lnTo>
                        <a:lnTo>
                          <a:pt x="2025" y="72"/>
                        </a:lnTo>
                        <a:lnTo>
                          <a:pt x="2009" y="80"/>
                        </a:lnTo>
                        <a:lnTo>
                          <a:pt x="1997" y="84"/>
                        </a:lnTo>
                        <a:lnTo>
                          <a:pt x="1985" y="88"/>
                        </a:lnTo>
                        <a:lnTo>
                          <a:pt x="1993" y="84"/>
                        </a:lnTo>
                        <a:lnTo>
                          <a:pt x="2001" y="80"/>
                        </a:lnTo>
                        <a:lnTo>
                          <a:pt x="2009" y="72"/>
                        </a:lnTo>
                        <a:lnTo>
                          <a:pt x="2025" y="60"/>
                        </a:lnTo>
                        <a:lnTo>
                          <a:pt x="2033" y="56"/>
                        </a:lnTo>
                        <a:lnTo>
                          <a:pt x="2041" y="52"/>
                        </a:lnTo>
                        <a:lnTo>
                          <a:pt x="2053" y="44"/>
                        </a:lnTo>
                        <a:lnTo>
                          <a:pt x="2061" y="40"/>
                        </a:lnTo>
                        <a:lnTo>
                          <a:pt x="2073" y="28"/>
                        </a:lnTo>
                        <a:lnTo>
                          <a:pt x="2089" y="24"/>
                        </a:lnTo>
                        <a:lnTo>
                          <a:pt x="2101" y="20"/>
                        </a:lnTo>
                        <a:lnTo>
                          <a:pt x="2109" y="16"/>
                        </a:lnTo>
                        <a:lnTo>
                          <a:pt x="2113" y="16"/>
                        </a:lnTo>
                        <a:lnTo>
                          <a:pt x="2125" y="12"/>
                        </a:lnTo>
                        <a:lnTo>
                          <a:pt x="2141" y="8"/>
                        </a:lnTo>
                        <a:lnTo>
                          <a:pt x="2149" y="4"/>
                        </a:lnTo>
                        <a:lnTo>
                          <a:pt x="2037" y="4"/>
                        </a:lnTo>
                        <a:lnTo>
                          <a:pt x="2029" y="4"/>
                        </a:lnTo>
                        <a:lnTo>
                          <a:pt x="2021" y="8"/>
                        </a:lnTo>
                        <a:lnTo>
                          <a:pt x="2017" y="8"/>
                        </a:lnTo>
                        <a:lnTo>
                          <a:pt x="1981" y="20"/>
                        </a:lnTo>
                        <a:lnTo>
                          <a:pt x="1965" y="24"/>
                        </a:lnTo>
                        <a:lnTo>
                          <a:pt x="1945" y="36"/>
                        </a:lnTo>
                        <a:lnTo>
                          <a:pt x="1929" y="40"/>
                        </a:lnTo>
                        <a:lnTo>
                          <a:pt x="1909" y="48"/>
                        </a:lnTo>
                        <a:lnTo>
                          <a:pt x="1901" y="52"/>
                        </a:lnTo>
                        <a:lnTo>
                          <a:pt x="1909" y="52"/>
                        </a:lnTo>
                        <a:lnTo>
                          <a:pt x="1901" y="56"/>
                        </a:lnTo>
                        <a:lnTo>
                          <a:pt x="1897" y="60"/>
                        </a:lnTo>
                        <a:lnTo>
                          <a:pt x="1913" y="56"/>
                        </a:lnTo>
                        <a:lnTo>
                          <a:pt x="1917" y="56"/>
                        </a:lnTo>
                        <a:lnTo>
                          <a:pt x="1921" y="56"/>
                        </a:lnTo>
                        <a:lnTo>
                          <a:pt x="1917" y="60"/>
                        </a:lnTo>
                        <a:lnTo>
                          <a:pt x="1917" y="64"/>
                        </a:lnTo>
                        <a:lnTo>
                          <a:pt x="1909" y="72"/>
                        </a:lnTo>
                        <a:lnTo>
                          <a:pt x="1901" y="76"/>
                        </a:lnTo>
                        <a:lnTo>
                          <a:pt x="1893" y="80"/>
                        </a:lnTo>
                        <a:lnTo>
                          <a:pt x="1889" y="80"/>
                        </a:lnTo>
                        <a:lnTo>
                          <a:pt x="1881" y="84"/>
                        </a:lnTo>
                        <a:lnTo>
                          <a:pt x="1865" y="92"/>
                        </a:lnTo>
                        <a:lnTo>
                          <a:pt x="1857" y="96"/>
                        </a:lnTo>
                        <a:lnTo>
                          <a:pt x="1841" y="108"/>
                        </a:lnTo>
                        <a:lnTo>
                          <a:pt x="1829" y="112"/>
                        </a:lnTo>
                        <a:lnTo>
                          <a:pt x="1809" y="120"/>
                        </a:lnTo>
                        <a:lnTo>
                          <a:pt x="1789" y="128"/>
                        </a:lnTo>
                        <a:lnTo>
                          <a:pt x="1769" y="136"/>
                        </a:lnTo>
                        <a:lnTo>
                          <a:pt x="1749" y="148"/>
                        </a:lnTo>
                        <a:lnTo>
                          <a:pt x="1729" y="152"/>
                        </a:lnTo>
                        <a:lnTo>
                          <a:pt x="1717" y="156"/>
                        </a:lnTo>
                        <a:lnTo>
                          <a:pt x="1705" y="160"/>
                        </a:lnTo>
                        <a:lnTo>
                          <a:pt x="1701" y="160"/>
                        </a:lnTo>
                        <a:lnTo>
                          <a:pt x="1697" y="160"/>
                        </a:lnTo>
                        <a:lnTo>
                          <a:pt x="1697" y="156"/>
                        </a:lnTo>
                        <a:lnTo>
                          <a:pt x="1685" y="160"/>
                        </a:lnTo>
                        <a:lnTo>
                          <a:pt x="1673" y="164"/>
                        </a:lnTo>
                        <a:lnTo>
                          <a:pt x="1661" y="168"/>
                        </a:lnTo>
                        <a:lnTo>
                          <a:pt x="1653" y="172"/>
                        </a:lnTo>
                        <a:lnTo>
                          <a:pt x="1645" y="180"/>
                        </a:lnTo>
                        <a:lnTo>
                          <a:pt x="1633" y="184"/>
                        </a:lnTo>
                        <a:lnTo>
                          <a:pt x="1629" y="184"/>
                        </a:lnTo>
                        <a:lnTo>
                          <a:pt x="1617" y="188"/>
                        </a:lnTo>
                        <a:lnTo>
                          <a:pt x="1609" y="192"/>
                        </a:lnTo>
                        <a:lnTo>
                          <a:pt x="1613" y="192"/>
                        </a:lnTo>
                        <a:lnTo>
                          <a:pt x="1605" y="196"/>
                        </a:lnTo>
                        <a:lnTo>
                          <a:pt x="1601" y="200"/>
                        </a:lnTo>
                        <a:lnTo>
                          <a:pt x="1593" y="204"/>
                        </a:lnTo>
                        <a:lnTo>
                          <a:pt x="1593" y="208"/>
                        </a:lnTo>
                        <a:lnTo>
                          <a:pt x="1585" y="212"/>
                        </a:lnTo>
                        <a:lnTo>
                          <a:pt x="1577" y="220"/>
                        </a:lnTo>
                        <a:lnTo>
                          <a:pt x="1565" y="224"/>
                        </a:lnTo>
                        <a:lnTo>
                          <a:pt x="1561" y="224"/>
                        </a:lnTo>
                        <a:lnTo>
                          <a:pt x="1541" y="228"/>
                        </a:lnTo>
                        <a:lnTo>
                          <a:pt x="1537" y="228"/>
                        </a:lnTo>
                        <a:lnTo>
                          <a:pt x="1545" y="224"/>
                        </a:lnTo>
                        <a:lnTo>
                          <a:pt x="1557" y="220"/>
                        </a:lnTo>
                        <a:lnTo>
                          <a:pt x="1565" y="212"/>
                        </a:lnTo>
                        <a:lnTo>
                          <a:pt x="1569" y="208"/>
                        </a:lnTo>
                        <a:lnTo>
                          <a:pt x="1573" y="208"/>
                        </a:lnTo>
                        <a:lnTo>
                          <a:pt x="1581" y="204"/>
                        </a:lnTo>
                        <a:lnTo>
                          <a:pt x="1589" y="200"/>
                        </a:lnTo>
                        <a:lnTo>
                          <a:pt x="1585" y="200"/>
                        </a:lnTo>
                        <a:lnTo>
                          <a:pt x="1577" y="200"/>
                        </a:lnTo>
                        <a:lnTo>
                          <a:pt x="1569" y="204"/>
                        </a:lnTo>
                        <a:lnTo>
                          <a:pt x="1577" y="200"/>
                        </a:lnTo>
                        <a:lnTo>
                          <a:pt x="1573" y="200"/>
                        </a:lnTo>
                        <a:lnTo>
                          <a:pt x="1581" y="196"/>
                        </a:lnTo>
                        <a:lnTo>
                          <a:pt x="1585" y="196"/>
                        </a:lnTo>
                        <a:lnTo>
                          <a:pt x="1593" y="192"/>
                        </a:lnTo>
                        <a:lnTo>
                          <a:pt x="1601" y="188"/>
                        </a:lnTo>
                        <a:lnTo>
                          <a:pt x="1597" y="188"/>
                        </a:lnTo>
                        <a:lnTo>
                          <a:pt x="1605" y="184"/>
                        </a:lnTo>
                        <a:lnTo>
                          <a:pt x="1593" y="184"/>
                        </a:lnTo>
                        <a:lnTo>
                          <a:pt x="1581" y="188"/>
                        </a:lnTo>
                        <a:lnTo>
                          <a:pt x="1569" y="192"/>
                        </a:lnTo>
                        <a:lnTo>
                          <a:pt x="1565" y="192"/>
                        </a:lnTo>
                        <a:lnTo>
                          <a:pt x="1573" y="188"/>
                        </a:lnTo>
                        <a:lnTo>
                          <a:pt x="1585" y="184"/>
                        </a:lnTo>
                        <a:lnTo>
                          <a:pt x="1593" y="180"/>
                        </a:lnTo>
                        <a:lnTo>
                          <a:pt x="1597" y="180"/>
                        </a:lnTo>
                        <a:lnTo>
                          <a:pt x="1593" y="180"/>
                        </a:lnTo>
                        <a:lnTo>
                          <a:pt x="1589" y="180"/>
                        </a:lnTo>
                        <a:lnTo>
                          <a:pt x="1569" y="184"/>
                        </a:lnTo>
                        <a:lnTo>
                          <a:pt x="1561" y="188"/>
                        </a:lnTo>
                        <a:lnTo>
                          <a:pt x="1549" y="192"/>
                        </a:lnTo>
                        <a:lnTo>
                          <a:pt x="1545" y="192"/>
                        </a:lnTo>
                        <a:lnTo>
                          <a:pt x="1541" y="192"/>
                        </a:lnTo>
                        <a:lnTo>
                          <a:pt x="1533" y="196"/>
                        </a:lnTo>
                        <a:lnTo>
                          <a:pt x="1529" y="200"/>
                        </a:lnTo>
                        <a:lnTo>
                          <a:pt x="1533" y="200"/>
                        </a:lnTo>
                        <a:lnTo>
                          <a:pt x="1525" y="204"/>
                        </a:lnTo>
                        <a:lnTo>
                          <a:pt x="1533" y="204"/>
                        </a:lnTo>
                        <a:lnTo>
                          <a:pt x="1537" y="204"/>
                        </a:lnTo>
                        <a:lnTo>
                          <a:pt x="1545" y="200"/>
                        </a:lnTo>
                        <a:lnTo>
                          <a:pt x="1553" y="200"/>
                        </a:lnTo>
                        <a:lnTo>
                          <a:pt x="1549" y="204"/>
                        </a:lnTo>
                        <a:lnTo>
                          <a:pt x="1545" y="208"/>
                        </a:lnTo>
                        <a:lnTo>
                          <a:pt x="1537" y="208"/>
                        </a:lnTo>
                        <a:lnTo>
                          <a:pt x="1533" y="208"/>
                        </a:lnTo>
                        <a:lnTo>
                          <a:pt x="1521" y="212"/>
                        </a:lnTo>
                        <a:lnTo>
                          <a:pt x="1509" y="220"/>
                        </a:lnTo>
                        <a:lnTo>
                          <a:pt x="1497" y="224"/>
                        </a:lnTo>
                        <a:lnTo>
                          <a:pt x="1493" y="228"/>
                        </a:lnTo>
                        <a:lnTo>
                          <a:pt x="1497" y="228"/>
                        </a:lnTo>
                        <a:lnTo>
                          <a:pt x="1489" y="236"/>
                        </a:lnTo>
                        <a:lnTo>
                          <a:pt x="1477" y="244"/>
                        </a:lnTo>
                        <a:lnTo>
                          <a:pt x="1473" y="244"/>
                        </a:lnTo>
                        <a:lnTo>
                          <a:pt x="1465" y="248"/>
                        </a:lnTo>
                        <a:lnTo>
                          <a:pt x="1461" y="256"/>
                        </a:lnTo>
                        <a:lnTo>
                          <a:pt x="1457" y="256"/>
                        </a:lnTo>
                        <a:lnTo>
                          <a:pt x="1445" y="260"/>
                        </a:lnTo>
                        <a:lnTo>
                          <a:pt x="1449" y="260"/>
                        </a:lnTo>
                        <a:lnTo>
                          <a:pt x="1453" y="260"/>
                        </a:lnTo>
                        <a:lnTo>
                          <a:pt x="1445" y="264"/>
                        </a:lnTo>
                        <a:lnTo>
                          <a:pt x="1437" y="268"/>
                        </a:lnTo>
                        <a:lnTo>
                          <a:pt x="1433" y="272"/>
                        </a:lnTo>
                        <a:lnTo>
                          <a:pt x="1425" y="272"/>
                        </a:lnTo>
                        <a:lnTo>
                          <a:pt x="1417" y="276"/>
                        </a:lnTo>
                        <a:lnTo>
                          <a:pt x="1397" y="284"/>
                        </a:lnTo>
                        <a:lnTo>
                          <a:pt x="1385" y="292"/>
                        </a:lnTo>
                        <a:lnTo>
                          <a:pt x="1377" y="296"/>
                        </a:lnTo>
                        <a:lnTo>
                          <a:pt x="1365" y="300"/>
                        </a:lnTo>
                        <a:lnTo>
                          <a:pt x="1353" y="304"/>
                        </a:lnTo>
                        <a:lnTo>
                          <a:pt x="1337" y="308"/>
                        </a:lnTo>
                        <a:lnTo>
                          <a:pt x="1317" y="312"/>
                        </a:lnTo>
                        <a:lnTo>
                          <a:pt x="1305" y="316"/>
                        </a:lnTo>
                        <a:lnTo>
                          <a:pt x="1301" y="316"/>
                        </a:lnTo>
                        <a:lnTo>
                          <a:pt x="1309" y="312"/>
                        </a:lnTo>
                        <a:lnTo>
                          <a:pt x="1305" y="312"/>
                        </a:lnTo>
                        <a:lnTo>
                          <a:pt x="1297" y="316"/>
                        </a:lnTo>
                        <a:lnTo>
                          <a:pt x="1289" y="316"/>
                        </a:lnTo>
                        <a:lnTo>
                          <a:pt x="1285" y="320"/>
                        </a:lnTo>
                        <a:lnTo>
                          <a:pt x="1277" y="320"/>
                        </a:lnTo>
                        <a:lnTo>
                          <a:pt x="1273" y="320"/>
                        </a:lnTo>
                        <a:lnTo>
                          <a:pt x="1261" y="328"/>
                        </a:lnTo>
                        <a:lnTo>
                          <a:pt x="1253" y="332"/>
                        </a:lnTo>
                        <a:lnTo>
                          <a:pt x="1249" y="332"/>
                        </a:lnTo>
                        <a:lnTo>
                          <a:pt x="1257" y="328"/>
                        </a:lnTo>
                        <a:lnTo>
                          <a:pt x="1265" y="320"/>
                        </a:lnTo>
                        <a:lnTo>
                          <a:pt x="1257" y="320"/>
                        </a:lnTo>
                        <a:lnTo>
                          <a:pt x="1241" y="328"/>
                        </a:lnTo>
                        <a:lnTo>
                          <a:pt x="1237" y="328"/>
                        </a:lnTo>
                        <a:lnTo>
                          <a:pt x="1213" y="336"/>
                        </a:lnTo>
                        <a:lnTo>
                          <a:pt x="1205" y="340"/>
                        </a:lnTo>
                        <a:lnTo>
                          <a:pt x="1197" y="344"/>
                        </a:lnTo>
                        <a:lnTo>
                          <a:pt x="1193" y="348"/>
                        </a:lnTo>
                        <a:lnTo>
                          <a:pt x="1189" y="356"/>
                        </a:lnTo>
                        <a:lnTo>
                          <a:pt x="1185" y="360"/>
                        </a:lnTo>
                        <a:lnTo>
                          <a:pt x="1181" y="368"/>
                        </a:lnTo>
                        <a:lnTo>
                          <a:pt x="1165" y="376"/>
                        </a:lnTo>
                        <a:lnTo>
                          <a:pt x="1161" y="380"/>
                        </a:lnTo>
                        <a:lnTo>
                          <a:pt x="1153" y="384"/>
                        </a:lnTo>
                        <a:lnTo>
                          <a:pt x="1145" y="388"/>
                        </a:lnTo>
                        <a:lnTo>
                          <a:pt x="1141" y="388"/>
                        </a:lnTo>
                        <a:lnTo>
                          <a:pt x="1125" y="392"/>
                        </a:lnTo>
                        <a:lnTo>
                          <a:pt x="1113" y="396"/>
                        </a:lnTo>
                        <a:lnTo>
                          <a:pt x="1109" y="396"/>
                        </a:lnTo>
                        <a:lnTo>
                          <a:pt x="1097" y="404"/>
                        </a:lnTo>
                        <a:lnTo>
                          <a:pt x="1085" y="408"/>
                        </a:lnTo>
                        <a:lnTo>
                          <a:pt x="1093" y="404"/>
                        </a:lnTo>
                        <a:lnTo>
                          <a:pt x="1101" y="396"/>
                        </a:lnTo>
                        <a:lnTo>
                          <a:pt x="1093" y="396"/>
                        </a:lnTo>
                        <a:lnTo>
                          <a:pt x="1101" y="392"/>
                        </a:lnTo>
                        <a:lnTo>
                          <a:pt x="1097" y="392"/>
                        </a:lnTo>
                        <a:lnTo>
                          <a:pt x="1101" y="388"/>
                        </a:lnTo>
                        <a:lnTo>
                          <a:pt x="1109" y="384"/>
                        </a:lnTo>
                        <a:lnTo>
                          <a:pt x="1101" y="384"/>
                        </a:lnTo>
                        <a:lnTo>
                          <a:pt x="1097" y="384"/>
                        </a:lnTo>
                        <a:lnTo>
                          <a:pt x="1101" y="380"/>
                        </a:lnTo>
                        <a:lnTo>
                          <a:pt x="1109" y="376"/>
                        </a:lnTo>
                        <a:lnTo>
                          <a:pt x="1105" y="376"/>
                        </a:lnTo>
                        <a:lnTo>
                          <a:pt x="1097" y="380"/>
                        </a:lnTo>
                        <a:lnTo>
                          <a:pt x="1089" y="384"/>
                        </a:lnTo>
                        <a:lnTo>
                          <a:pt x="1077" y="388"/>
                        </a:lnTo>
                        <a:lnTo>
                          <a:pt x="1069" y="392"/>
                        </a:lnTo>
                        <a:lnTo>
                          <a:pt x="1061" y="396"/>
                        </a:lnTo>
                        <a:lnTo>
                          <a:pt x="1053" y="404"/>
                        </a:lnTo>
                        <a:lnTo>
                          <a:pt x="1057" y="404"/>
                        </a:lnTo>
                        <a:lnTo>
                          <a:pt x="1049" y="408"/>
                        </a:lnTo>
                        <a:lnTo>
                          <a:pt x="1045" y="412"/>
                        </a:lnTo>
                        <a:lnTo>
                          <a:pt x="1041" y="416"/>
                        </a:lnTo>
                        <a:lnTo>
                          <a:pt x="1045" y="416"/>
                        </a:lnTo>
                        <a:lnTo>
                          <a:pt x="1037" y="424"/>
                        </a:lnTo>
                        <a:lnTo>
                          <a:pt x="1037" y="428"/>
                        </a:lnTo>
                        <a:lnTo>
                          <a:pt x="1021" y="440"/>
                        </a:lnTo>
                        <a:lnTo>
                          <a:pt x="1013" y="444"/>
                        </a:lnTo>
                        <a:lnTo>
                          <a:pt x="1009" y="448"/>
                        </a:lnTo>
                        <a:lnTo>
                          <a:pt x="1009" y="452"/>
                        </a:lnTo>
                        <a:lnTo>
                          <a:pt x="1001" y="452"/>
                        </a:lnTo>
                        <a:lnTo>
                          <a:pt x="993" y="456"/>
                        </a:lnTo>
                        <a:lnTo>
                          <a:pt x="997" y="452"/>
                        </a:lnTo>
                        <a:lnTo>
                          <a:pt x="993" y="452"/>
                        </a:lnTo>
                        <a:lnTo>
                          <a:pt x="1001" y="448"/>
                        </a:lnTo>
                        <a:lnTo>
                          <a:pt x="997" y="448"/>
                        </a:lnTo>
                        <a:lnTo>
                          <a:pt x="997" y="444"/>
                        </a:lnTo>
                        <a:lnTo>
                          <a:pt x="1001" y="440"/>
                        </a:lnTo>
                        <a:lnTo>
                          <a:pt x="1009" y="432"/>
                        </a:lnTo>
                        <a:lnTo>
                          <a:pt x="1025" y="424"/>
                        </a:lnTo>
                        <a:lnTo>
                          <a:pt x="1025" y="420"/>
                        </a:lnTo>
                        <a:lnTo>
                          <a:pt x="1033" y="416"/>
                        </a:lnTo>
                        <a:lnTo>
                          <a:pt x="1037" y="412"/>
                        </a:lnTo>
                        <a:lnTo>
                          <a:pt x="1033" y="412"/>
                        </a:lnTo>
                        <a:lnTo>
                          <a:pt x="1041" y="408"/>
                        </a:lnTo>
                        <a:lnTo>
                          <a:pt x="1049" y="404"/>
                        </a:lnTo>
                        <a:lnTo>
                          <a:pt x="1057" y="396"/>
                        </a:lnTo>
                        <a:lnTo>
                          <a:pt x="1061" y="392"/>
                        </a:lnTo>
                        <a:lnTo>
                          <a:pt x="1069" y="388"/>
                        </a:lnTo>
                        <a:lnTo>
                          <a:pt x="1077" y="384"/>
                        </a:lnTo>
                        <a:lnTo>
                          <a:pt x="1093" y="376"/>
                        </a:lnTo>
                        <a:lnTo>
                          <a:pt x="1097" y="372"/>
                        </a:lnTo>
                        <a:lnTo>
                          <a:pt x="1113" y="360"/>
                        </a:lnTo>
                        <a:lnTo>
                          <a:pt x="1121" y="356"/>
                        </a:lnTo>
                        <a:lnTo>
                          <a:pt x="1121" y="352"/>
                        </a:lnTo>
                        <a:lnTo>
                          <a:pt x="1113" y="356"/>
                        </a:lnTo>
                        <a:lnTo>
                          <a:pt x="1109" y="356"/>
                        </a:lnTo>
                        <a:lnTo>
                          <a:pt x="1105" y="356"/>
                        </a:lnTo>
                        <a:lnTo>
                          <a:pt x="1093" y="360"/>
                        </a:lnTo>
                        <a:lnTo>
                          <a:pt x="1101" y="352"/>
                        </a:lnTo>
                        <a:lnTo>
                          <a:pt x="1109" y="348"/>
                        </a:lnTo>
                        <a:lnTo>
                          <a:pt x="1125" y="340"/>
                        </a:lnTo>
                        <a:lnTo>
                          <a:pt x="1129" y="336"/>
                        </a:lnTo>
                        <a:lnTo>
                          <a:pt x="1129" y="332"/>
                        </a:lnTo>
                        <a:lnTo>
                          <a:pt x="1133" y="328"/>
                        </a:lnTo>
                        <a:lnTo>
                          <a:pt x="1141" y="320"/>
                        </a:lnTo>
                        <a:lnTo>
                          <a:pt x="1149" y="316"/>
                        </a:lnTo>
                        <a:lnTo>
                          <a:pt x="1145" y="316"/>
                        </a:lnTo>
                        <a:lnTo>
                          <a:pt x="1141" y="316"/>
                        </a:lnTo>
                        <a:lnTo>
                          <a:pt x="1125" y="320"/>
                        </a:lnTo>
                        <a:lnTo>
                          <a:pt x="1121" y="320"/>
                        </a:lnTo>
                        <a:lnTo>
                          <a:pt x="1117" y="320"/>
                        </a:lnTo>
                        <a:lnTo>
                          <a:pt x="1113" y="320"/>
                        </a:lnTo>
                        <a:lnTo>
                          <a:pt x="1105" y="320"/>
                        </a:lnTo>
                        <a:lnTo>
                          <a:pt x="1101" y="328"/>
                        </a:lnTo>
                        <a:lnTo>
                          <a:pt x="1093" y="332"/>
                        </a:lnTo>
                        <a:lnTo>
                          <a:pt x="1085" y="332"/>
                        </a:lnTo>
                        <a:lnTo>
                          <a:pt x="1073" y="336"/>
                        </a:lnTo>
                        <a:lnTo>
                          <a:pt x="1057" y="340"/>
                        </a:lnTo>
                        <a:lnTo>
                          <a:pt x="1033" y="348"/>
                        </a:lnTo>
                        <a:lnTo>
                          <a:pt x="1021" y="352"/>
                        </a:lnTo>
                        <a:lnTo>
                          <a:pt x="1013" y="356"/>
                        </a:lnTo>
                        <a:lnTo>
                          <a:pt x="1005" y="356"/>
                        </a:lnTo>
                        <a:lnTo>
                          <a:pt x="1001" y="356"/>
                        </a:lnTo>
                        <a:lnTo>
                          <a:pt x="989" y="360"/>
                        </a:lnTo>
                        <a:lnTo>
                          <a:pt x="973" y="372"/>
                        </a:lnTo>
                        <a:lnTo>
                          <a:pt x="973" y="376"/>
                        </a:lnTo>
                        <a:lnTo>
                          <a:pt x="949" y="384"/>
                        </a:lnTo>
                        <a:lnTo>
                          <a:pt x="937" y="392"/>
                        </a:lnTo>
                        <a:lnTo>
                          <a:pt x="929" y="392"/>
                        </a:lnTo>
                        <a:lnTo>
                          <a:pt x="921" y="396"/>
                        </a:lnTo>
                        <a:lnTo>
                          <a:pt x="917" y="404"/>
                        </a:lnTo>
                        <a:lnTo>
                          <a:pt x="909" y="404"/>
                        </a:lnTo>
                        <a:lnTo>
                          <a:pt x="897" y="408"/>
                        </a:lnTo>
                        <a:lnTo>
                          <a:pt x="893" y="408"/>
                        </a:lnTo>
                        <a:lnTo>
                          <a:pt x="905" y="396"/>
                        </a:lnTo>
                        <a:lnTo>
                          <a:pt x="913" y="392"/>
                        </a:lnTo>
                        <a:lnTo>
                          <a:pt x="913" y="388"/>
                        </a:lnTo>
                        <a:lnTo>
                          <a:pt x="921" y="384"/>
                        </a:lnTo>
                        <a:lnTo>
                          <a:pt x="917" y="384"/>
                        </a:lnTo>
                        <a:lnTo>
                          <a:pt x="933" y="372"/>
                        </a:lnTo>
                        <a:lnTo>
                          <a:pt x="953" y="356"/>
                        </a:lnTo>
                        <a:lnTo>
                          <a:pt x="957" y="352"/>
                        </a:lnTo>
                        <a:lnTo>
                          <a:pt x="969" y="344"/>
                        </a:lnTo>
                        <a:lnTo>
                          <a:pt x="985" y="336"/>
                        </a:lnTo>
                        <a:lnTo>
                          <a:pt x="993" y="332"/>
                        </a:lnTo>
                        <a:lnTo>
                          <a:pt x="997" y="328"/>
                        </a:lnTo>
                        <a:lnTo>
                          <a:pt x="1005" y="320"/>
                        </a:lnTo>
                        <a:lnTo>
                          <a:pt x="993" y="328"/>
                        </a:lnTo>
                        <a:lnTo>
                          <a:pt x="985" y="328"/>
                        </a:lnTo>
                        <a:lnTo>
                          <a:pt x="989" y="320"/>
                        </a:lnTo>
                        <a:lnTo>
                          <a:pt x="993" y="316"/>
                        </a:lnTo>
                        <a:lnTo>
                          <a:pt x="1005" y="312"/>
                        </a:lnTo>
                        <a:lnTo>
                          <a:pt x="1001" y="312"/>
                        </a:lnTo>
                        <a:lnTo>
                          <a:pt x="993" y="312"/>
                        </a:lnTo>
                        <a:lnTo>
                          <a:pt x="1001" y="308"/>
                        </a:lnTo>
                        <a:lnTo>
                          <a:pt x="997" y="308"/>
                        </a:lnTo>
                        <a:lnTo>
                          <a:pt x="1001" y="304"/>
                        </a:lnTo>
                        <a:lnTo>
                          <a:pt x="1009" y="300"/>
                        </a:lnTo>
                        <a:lnTo>
                          <a:pt x="1009" y="296"/>
                        </a:lnTo>
                        <a:lnTo>
                          <a:pt x="1005" y="296"/>
                        </a:lnTo>
                        <a:lnTo>
                          <a:pt x="985" y="300"/>
                        </a:lnTo>
                        <a:lnTo>
                          <a:pt x="973" y="300"/>
                        </a:lnTo>
                        <a:lnTo>
                          <a:pt x="965" y="300"/>
                        </a:lnTo>
                        <a:lnTo>
                          <a:pt x="961" y="300"/>
                        </a:lnTo>
                        <a:lnTo>
                          <a:pt x="953" y="300"/>
                        </a:lnTo>
                        <a:lnTo>
                          <a:pt x="945" y="300"/>
                        </a:lnTo>
                        <a:lnTo>
                          <a:pt x="949" y="296"/>
                        </a:lnTo>
                        <a:lnTo>
                          <a:pt x="953" y="292"/>
                        </a:lnTo>
                        <a:lnTo>
                          <a:pt x="961" y="284"/>
                        </a:lnTo>
                        <a:lnTo>
                          <a:pt x="957" y="284"/>
                        </a:lnTo>
                        <a:lnTo>
                          <a:pt x="953" y="284"/>
                        </a:lnTo>
                        <a:lnTo>
                          <a:pt x="949" y="284"/>
                        </a:lnTo>
                        <a:lnTo>
                          <a:pt x="937" y="292"/>
                        </a:lnTo>
                        <a:lnTo>
                          <a:pt x="929" y="292"/>
                        </a:lnTo>
                        <a:lnTo>
                          <a:pt x="929" y="284"/>
                        </a:lnTo>
                        <a:lnTo>
                          <a:pt x="933" y="280"/>
                        </a:lnTo>
                        <a:lnTo>
                          <a:pt x="933" y="276"/>
                        </a:lnTo>
                        <a:lnTo>
                          <a:pt x="937" y="272"/>
                        </a:lnTo>
                        <a:lnTo>
                          <a:pt x="945" y="268"/>
                        </a:lnTo>
                        <a:lnTo>
                          <a:pt x="945" y="264"/>
                        </a:lnTo>
                        <a:lnTo>
                          <a:pt x="953" y="260"/>
                        </a:lnTo>
                        <a:lnTo>
                          <a:pt x="949" y="260"/>
                        </a:lnTo>
                        <a:lnTo>
                          <a:pt x="937" y="264"/>
                        </a:lnTo>
                        <a:lnTo>
                          <a:pt x="929" y="268"/>
                        </a:lnTo>
                        <a:lnTo>
                          <a:pt x="921" y="272"/>
                        </a:lnTo>
                        <a:lnTo>
                          <a:pt x="921" y="276"/>
                        </a:lnTo>
                        <a:lnTo>
                          <a:pt x="913" y="280"/>
                        </a:lnTo>
                        <a:lnTo>
                          <a:pt x="909" y="284"/>
                        </a:lnTo>
                        <a:lnTo>
                          <a:pt x="897" y="296"/>
                        </a:lnTo>
                        <a:lnTo>
                          <a:pt x="897" y="300"/>
                        </a:lnTo>
                        <a:lnTo>
                          <a:pt x="905" y="296"/>
                        </a:lnTo>
                        <a:lnTo>
                          <a:pt x="909" y="296"/>
                        </a:lnTo>
                        <a:lnTo>
                          <a:pt x="901" y="300"/>
                        </a:lnTo>
                        <a:lnTo>
                          <a:pt x="893" y="304"/>
                        </a:lnTo>
                        <a:lnTo>
                          <a:pt x="901" y="304"/>
                        </a:lnTo>
                        <a:lnTo>
                          <a:pt x="913" y="304"/>
                        </a:lnTo>
                        <a:lnTo>
                          <a:pt x="917" y="304"/>
                        </a:lnTo>
                        <a:lnTo>
                          <a:pt x="933" y="296"/>
                        </a:lnTo>
                        <a:lnTo>
                          <a:pt x="937" y="296"/>
                        </a:lnTo>
                        <a:lnTo>
                          <a:pt x="949" y="292"/>
                        </a:lnTo>
                        <a:lnTo>
                          <a:pt x="941" y="296"/>
                        </a:lnTo>
                        <a:lnTo>
                          <a:pt x="933" y="300"/>
                        </a:lnTo>
                        <a:lnTo>
                          <a:pt x="929" y="304"/>
                        </a:lnTo>
                        <a:lnTo>
                          <a:pt x="925" y="308"/>
                        </a:lnTo>
                        <a:lnTo>
                          <a:pt x="933" y="308"/>
                        </a:lnTo>
                        <a:lnTo>
                          <a:pt x="933" y="312"/>
                        </a:lnTo>
                        <a:lnTo>
                          <a:pt x="929" y="316"/>
                        </a:lnTo>
                        <a:lnTo>
                          <a:pt x="921" y="320"/>
                        </a:lnTo>
                        <a:lnTo>
                          <a:pt x="917" y="320"/>
                        </a:lnTo>
                        <a:lnTo>
                          <a:pt x="905" y="328"/>
                        </a:lnTo>
                        <a:lnTo>
                          <a:pt x="897" y="328"/>
                        </a:lnTo>
                        <a:lnTo>
                          <a:pt x="889" y="332"/>
                        </a:lnTo>
                        <a:lnTo>
                          <a:pt x="885" y="336"/>
                        </a:lnTo>
                        <a:lnTo>
                          <a:pt x="869" y="340"/>
                        </a:lnTo>
                        <a:lnTo>
                          <a:pt x="865" y="340"/>
                        </a:lnTo>
                        <a:lnTo>
                          <a:pt x="857" y="344"/>
                        </a:lnTo>
                        <a:lnTo>
                          <a:pt x="845" y="348"/>
                        </a:lnTo>
                        <a:lnTo>
                          <a:pt x="829" y="352"/>
                        </a:lnTo>
                        <a:lnTo>
                          <a:pt x="825" y="352"/>
                        </a:lnTo>
                        <a:lnTo>
                          <a:pt x="809" y="356"/>
                        </a:lnTo>
                        <a:lnTo>
                          <a:pt x="796" y="360"/>
                        </a:lnTo>
                        <a:lnTo>
                          <a:pt x="792" y="360"/>
                        </a:lnTo>
                        <a:lnTo>
                          <a:pt x="780" y="368"/>
                        </a:lnTo>
                        <a:lnTo>
                          <a:pt x="776" y="368"/>
                        </a:lnTo>
                        <a:lnTo>
                          <a:pt x="768" y="368"/>
                        </a:lnTo>
                        <a:lnTo>
                          <a:pt x="764" y="368"/>
                        </a:lnTo>
                        <a:lnTo>
                          <a:pt x="748" y="372"/>
                        </a:lnTo>
                        <a:lnTo>
                          <a:pt x="740" y="376"/>
                        </a:lnTo>
                        <a:lnTo>
                          <a:pt x="736" y="376"/>
                        </a:lnTo>
                        <a:lnTo>
                          <a:pt x="724" y="380"/>
                        </a:lnTo>
                        <a:lnTo>
                          <a:pt x="716" y="380"/>
                        </a:lnTo>
                        <a:lnTo>
                          <a:pt x="712" y="380"/>
                        </a:lnTo>
                        <a:lnTo>
                          <a:pt x="708" y="380"/>
                        </a:lnTo>
                        <a:lnTo>
                          <a:pt x="720" y="372"/>
                        </a:lnTo>
                        <a:lnTo>
                          <a:pt x="736" y="356"/>
                        </a:lnTo>
                        <a:lnTo>
                          <a:pt x="748" y="348"/>
                        </a:lnTo>
                        <a:lnTo>
                          <a:pt x="756" y="340"/>
                        </a:lnTo>
                        <a:lnTo>
                          <a:pt x="760" y="336"/>
                        </a:lnTo>
                        <a:lnTo>
                          <a:pt x="772" y="328"/>
                        </a:lnTo>
                        <a:lnTo>
                          <a:pt x="784" y="316"/>
                        </a:lnTo>
                        <a:lnTo>
                          <a:pt x="796" y="308"/>
                        </a:lnTo>
                        <a:lnTo>
                          <a:pt x="800" y="304"/>
                        </a:lnTo>
                        <a:lnTo>
                          <a:pt x="800" y="300"/>
                        </a:lnTo>
                        <a:lnTo>
                          <a:pt x="805" y="296"/>
                        </a:lnTo>
                        <a:lnTo>
                          <a:pt x="813" y="292"/>
                        </a:lnTo>
                        <a:lnTo>
                          <a:pt x="817" y="284"/>
                        </a:lnTo>
                        <a:lnTo>
                          <a:pt x="825" y="280"/>
                        </a:lnTo>
                        <a:lnTo>
                          <a:pt x="817" y="280"/>
                        </a:lnTo>
                        <a:lnTo>
                          <a:pt x="825" y="276"/>
                        </a:lnTo>
                        <a:lnTo>
                          <a:pt x="833" y="272"/>
                        </a:lnTo>
                        <a:lnTo>
                          <a:pt x="821" y="276"/>
                        </a:lnTo>
                        <a:lnTo>
                          <a:pt x="813" y="280"/>
                        </a:lnTo>
                        <a:lnTo>
                          <a:pt x="817" y="276"/>
                        </a:lnTo>
                        <a:lnTo>
                          <a:pt x="825" y="268"/>
                        </a:lnTo>
                        <a:lnTo>
                          <a:pt x="821" y="272"/>
                        </a:lnTo>
                        <a:lnTo>
                          <a:pt x="813" y="276"/>
                        </a:lnTo>
                        <a:lnTo>
                          <a:pt x="809" y="280"/>
                        </a:lnTo>
                        <a:lnTo>
                          <a:pt x="800" y="284"/>
                        </a:lnTo>
                        <a:lnTo>
                          <a:pt x="796" y="292"/>
                        </a:lnTo>
                        <a:lnTo>
                          <a:pt x="796" y="296"/>
                        </a:lnTo>
                        <a:lnTo>
                          <a:pt x="780" y="304"/>
                        </a:lnTo>
                        <a:lnTo>
                          <a:pt x="776" y="308"/>
                        </a:lnTo>
                        <a:lnTo>
                          <a:pt x="768" y="312"/>
                        </a:lnTo>
                        <a:lnTo>
                          <a:pt x="772" y="312"/>
                        </a:lnTo>
                        <a:lnTo>
                          <a:pt x="764" y="316"/>
                        </a:lnTo>
                        <a:lnTo>
                          <a:pt x="764" y="320"/>
                        </a:lnTo>
                        <a:lnTo>
                          <a:pt x="748" y="332"/>
                        </a:lnTo>
                        <a:lnTo>
                          <a:pt x="728" y="344"/>
                        </a:lnTo>
                        <a:lnTo>
                          <a:pt x="724" y="348"/>
                        </a:lnTo>
                        <a:lnTo>
                          <a:pt x="720" y="352"/>
                        </a:lnTo>
                        <a:lnTo>
                          <a:pt x="716" y="356"/>
                        </a:lnTo>
                        <a:lnTo>
                          <a:pt x="708" y="368"/>
                        </a:lnTo>
                        <a:lnTo>
                          <a:pt x="704" y="372"/>
                        </a:lnTo>
                        <a:lnTo>
                          <a:pt x="704" y="376"/>
                        </a:lnTo>
                        <a:lnTo>
                          <a:pt x="696" y="380"/>
                        </a:lnTo>
                        <a:lnTo>
                          <a:pt x="696" y="384"/>
                        </a:lnTo>
                        <a:lnTo>
                          <a:pt x="688" y="388"/>
                        </a:lnTo>
                        <a:lnTo>
                          <a:pt x="684" y="392"/>
                        </a:lnTo>
                        <a:lnTo>
                          <a:pt x="688" y="392"/>
                        </a:lnTo>
                        <a:lnTo>
                          <a:pt x="700" y="392"/>
                        </a:lnTo>
                        <a:lnTo>
                          <a:pt x="704" y="392"/>
                        </a:lnTo>
                        <a:lnTo>
                          <a:pt x="720" y="388"/>
                        </a:lnTo>
                        <a:lnTo>
                          <a:pt x="744" y="384"/>
                        </a:lnTo>
                        <a:lnTo>
                          <a:pt x="748" y="384"/>
                        </a:lnTo>
                        <a:lnTo>
                          <a:pt x="740" y="388"/>
                        </a:lnTo>
                        <a:lnTo>
                          <a:pt x="728" y="396"/>
                        </a:lnTo>
                        <a:lnTo>
                          <a:pt x="720" y="404"/>
                        </a:lnTo>
                        <a:lnTo>
                          <a:pt x="704" y="408"/>
                        </a:lnTo>
                        <a:lnTo>
                          <a:pt x="700" y="412"/>
                        </a:lnTo>
                        <a:lnTo>
                          <a:pt x="684" y="416"/>
                        </a:lnTo>
                        <a:lnTo>
                          <a:pt x="672" y="420"/>
                        </a:lnTo>
                        <a:lnTo>
                          <a:pt x="656" y="428"/>
                        </a:lnTo>
                        <a:lnTo>
                          <a:pt x="636" y="440"/>
                        </a:lnTo>
                        <a:lnTo>
                          <a:pt x="616" y="444"/>
                        </a:lnTo>
                        <a:lnTo>
                          <a:pt x="576" y="456"/>
                        </a:lnTo>
                        <a:lnTo>
                          <a:pt x="540" y="468"/>
                        </a:lnTo>
                        <a:lnTo>
                          <a:pt x="528" y="476"/>
                        </a:lnTo>
                        <a:lnTo>
                          <a:pt x="508" y="484"/>
                        </a:lnTo>
                        <a:lnTo>
                          <a:pt x="500" y="488"/>
                        </a:lnTo>
                        <a:lnTo>
                          <a:pt x="488" y="492"/>
                        </a:lnTo>
                        <a:lnTo>
                          <a:pt x="476" y="496"/>
                        </a:lnTo>
                        <a:lnTo>
                          <a:pt x="468" y="500"/>
                        </a:lnTo>
                        <a:lnTo>
                          <a:pt x="456" y="512"/>
                        </a:lnTo>
                        <a:lnTo>
                          <a:pt x="448" y="516"/>
                        </a:lnTo>
                        <a:lnTo>
                          <a:pt x="440" y="520"/>
                        </a:lnTo>
                        <a:lnTo>
                          <a:pt x="440" y="524"/>
                        </a:lnTo>
                        <a:lnTo>
                          <a:pt x="424" y="532"/>
                        </a:lnTo>
                        <a:lnTo>
                          <a:pt x="408" y="540"/>
                        </a:lnTo>
                        <a:lnTo>
                          <a:pt x="388" y="556"/>
                        </a:lnTo>
                        <a:lnTo>
                          <a:pt x="376" y="560"/>
                        </a:lnTo>
                        <a:lnTo>
                          <a:pt x="356" y="568"/>
                        </a:lnTo>
                        <a:lnTo>
                          <a:pt x="348" y="568"/>
                        </a:lnTo>
                        <a:lnTo>
                          <a:pt x="336" y="572"/>
                        </a:lnTo>
                        <a:lnTo>
                          <a:pt x="320" y="576"/>
                        </a:lnTo>
                        <a:lnTo>
                          <a:pt x="300" y="588"/>
                        </a:lnTo>
                        <a:lnTo>
                          <a:pt x="296" y="588"/>
                        </a:lnTo>
                        <a:lnTo>
                          <a:pt x="280" y="596"/>
                        </a:lnTo>
                        <a:lnTo>
                          <a:pt x="272" y="600"/>
                        </a:lnTo>
                        <a:lnTo>
                          <a:pt x="268" y="604"/>
                        </a:lnTo>
                        <a:lnTo>
                          <a:pt x="252" y="612"/>
                        </a:lnTo>
                        <a:lnTo>
                          <a:pt x="244" y="616"/>
                        </a:lnTo>
                        <a:lnTo>
                          <a:pt x="240" y="616"/>
                        </a:lnTo>
                        <a:lnTo>
                          <a:pt x="224" y="624"/>
                        </a:lnTo>
                        <a:lnTo>
                          <a:pt x="220" y="624"/>
                        </a:lnTo>
                        <a:lnTo>
                          <a:pt x="212" y="628"/>
                        </a:lnTo>
                        <a:lnTo>
                          <a:pt x="204" y="632"/>
                        </a:lnTo>
                        <a:lnTo>
                          <a:pt x="196" y="636"/>
                        </a:lnTo>
                        <a:lnTo>
                          <a:pt x="184" y="640"/>
                        </a:lnTo>
                        <a:lnTo>
                          <a:pt x="176" y="644"/>
                        </a:lnTo>
                        <a:lnTo>
                          <a:pt x="164" y="648"/>
                        </a:lnTo>
                        <a:lnTo>
                          <a:pt x="132" y="664"/>
                        </a:lnTo>
                        <a:lnTo>
                          <a:pt x="104" y="676"/>
                        </a:lnTo>
                        <a:lnTo>
                          <a:pt x="80" y="684"/>
                        </a:lnTo>
                        <a:lnTo>
                          <a:pt x="60" y="688"/>
                        </a:lnTo>
                        <a:lnTo>
                          <a:pt x="52" y="688"/>
                        </a:lnTo>
                        <a:lnTo>
                          <a:pt x="44" y="688"/>
                        </a:lnTo>
                        <a:lnTo>
                          <a:pt x="36" y="688"/>
                        </a:lnTo>
                        <a:lnTo>
                          <a:pt x="20" y="692"/>
                        </a:lnTo>
                        <a:lnTo>
                          <a:pt x="16" y="692"/>
                        </a:lnTo>
                        <a:lnTo>
                          <a:pt x="4" y="692"/>
                        </a:lnTo>
                        <a:lnTo>
                          <a:pt x="0" y="692"/>
                        </a:lnTo>
                        <a:lnTo>
                          <a:pt x="4" y="688"/>
                        </a:lnTo>
                        <a:lnTo>
                          <a:pt x="20" y="680"/>
                        </a:lnTo>
                        <a:lnTo>
                          <a:pt x="28" y="676"/>
                        </a:lnTo>
                        <a:lnTo>
                          <a:pt x="32" y="672"/>
                        </a:lnTo>
                        <a:lnTo>
                          <a:pt x="36" y="668"/>
                        </a:lnTo>
                        <a:lnTo>
                          <a:pt x="56" y="652"/>
                        </a:lnTo>
                        <a:lnTo>
                          <a:pt x="64" y="644"/>
                        </a:lnTo>
                        <a:lnTo>
                          <a:pt x="68" y="640"/>
                        </a:lnTo>
                        <a:lnTo>
                          <a:pt x="84" y="632"/>
                        </a:lnTo>
                        <a:lnTo>
                          <a:pt x="100" y="624"/>
                        </a:lnTo>
                        <a:lnTo>
                          <a:pt x="116" y="608"/>
                        </a:lnTo>
                        <a:lnTo>
                          <a:pt x="136" y="592"/>
                        </a:lnTo>
                        <a:lnTo>
                          <a:pt x="140" y="588"/>
                        </a:lnTo>
                        <a:lnTo>
                          <a:pt x="144" y="580"/>
                        </a:lnTo>
                        <a:lnTo>
                          <a:pt x="152" y="576"/>
                        </a:lnTo>
                        <a:lnTo>
                          <a:pt x="160" y="572"/>
                        </a:lnTo>
                        <a:lnTo>
                          <a:pt x="172" y="564"/>
                        </a:lnTo>
                        <a:lnTo>
                          <a:pt x="192" y="556"/>
                        </a:lnTo>
                        <a:lnTo>
                          <a:pt x="220" y="540"/>
                        </a:lnTo>
                        <a:lnTo>
                          <a:pt x="236" y="536"/>
                        </a:lnTo>
                        <a:lnTo>
                          <a:pt x="248" y="528"/>
                        </a:lnTo>
                        <a:lnTo>
                          <a:pt x="252" y="524"/>
                        </a:lnTo>
                        <a:lnTo>
                          <a:pt x="260" y="520"/>
                        </a:lnTo>
                        <a:lnTo>
                          <a:pt x="276" y="512"/>
                        </a:lnTo>
                        <a:lnTo>
                          <a:pt x="284" y="500"/>
                        </a:lnTo>
                        <a:lnTo>
                          <a:pt x="296" y="492"/>
                        </a:lnTo>
                        <a:lnTo>
                          <a:pt x="304" y="488"/>
                        </a:lnTo>
                        <a:lnTo>
                          <a:pt x="308" y="484"/>
                        </a:lnTo>
                        <a:lnTo>
                          <a:pt x="312" y="476"/>
                        </a:lnTo>
                        <a:lnTo>
                          <a:pt x="316" y="468"/>
                        </a:lnTo>
                        <a:lnTo>
                          <a:pt x="324" y="464"/>
                        </a:lnTo>
                        <a:lnTo>
                          <a:pt x="344" y="456"/>
                        </a:lnTo>
                        <a:lnTo>
                          <a:pt x="352" y="452"/>
                        </a:lnTo>
                        <a:lnTo>
                          <a:pt x="356" y="448"/>
                        </a:lnTo>
                        <a:lnTo>
                          <a:pt x="364" y="444"/>
                        </a:lnTo>
                        <a:lnTo>
                          <a:pt x="380" y="432"/>
                        </a:lnTo>
                        <a:lnTo>
                          <a:pt x="376" y="432"/>
                        </a:lnTo>
                        <a:lnTo>
                          <a:pt x="368" y="440"/>
                        </a:lnTo>
                        <a:lnTo>
                          <a:pt x="372" y="432"/>
                        </a:lnTo>
                        <a:lnTo>
                          <a:pt x="368" y="432"/>
                        </a:lnTo>
                        <a:lnTo>
                          <a:pt x="360" y="432"/>
                        </a:lnTo>
                        <a:lnTo>
                          <a:pt x="356" y="432"/>
                        </a:lnTo>
                        <a:lnTo>
                          <a:pt x="360" y="428"/>
                        </a:lnTo>
                        <a:lnTo>
                          <a:pt x="360" y="424"/>
                        </a:lnTo>
                        <a:lnTo>
                          <a:pt x="356" y="424"/>
                        </a:lnTo>
                        <a:lnTo>
                          <a:pt x="348" y="424"/>
                        </a:lnTo>
                        <a:lnTo>
                          <a:pt x="344" y="424"/>
                        </a:lnTo>
                        <a:lnTo>
                          <a:pt x="336" y="424"/>
                        </a:lnTo>
                        <a:lnTo>
                          <a:pt x="320" y="428"/>
                        </a:lnTo>
                        <a:lnTo>
                          <a:pt x="316" y="428"/>
                        </a:lnTo>
                        <a:lnTo>
                          <a:pt x="312" y="428"/>
                        </a:lnTo>
                        <a:lnTo>
                          <a:pt x="300" y="428"/>
                        </a:lnTo>
                        <a:lnTo>
                          <a:pt x="292" y="428"/>
                        </a:lnTo>
                        <a:lnTo>
                          <a:pt x="284" y="428"/>
                        </a:lnTo>
                        <a:lnTo>
                          <a:pt x="280" y="428"/>
                        </a:lnTo>
                        <a:lnTo>
                          <a:pt x="276" y="428"/>
                        </a:lnTo>
                        <a:lnTo>
                          <a:pt x="264" y="432"/>
                        </a:lnTo>
                        <a:lnTo>
                          <a:pt x="260" y="432"/>
                        </a:lnTo>
                        <a:lnTo>
                          <a:pt x="252" y="432"/>
                        </a:lnTo>
                        <a:lnTo>
                          <a:pt x="252" y="428"/>
                        </a:lnTo>
                        <a:lnTo>
                          <a:pt x="260" y="420"/>
                        </a:lnTo>
                        <a:lnTo>
                          <a:pt x="256" y="420"/>
                        </a:lnTo>
                        <a:lnTo>
                          <a:pt x="260" y="416"/>
                        </a:lnTo>
                        <a:lnTo>
                          <a:pt x="264" y="412"/>
                        </a:lnTo>
                        <a:lnTo>
                          <a:pt x="272" y="408"/>
                        </a:lnTo>
                        <a:lnTo>
                          <a:pt x="272" y="404"/>
                        </a:lnTo>
                        <a:lnTo>
                          <a:pt x="276" y="396"/>
                        </a:lnTo>
                        <a:lnTo>
                          <a:pt x="272" y="396"/>
                        </a:lnTo>
                        <a:lnTo>
                          <a:pt x="280" y="392"/>
                        </a:lnTo>
                        <a:lnTo>
                          <a:pt x="280" y="388"/>
                        </a:lnTo>
                        <a:lnTo>
                          <a:pt x="284" y="384"/>
                        </a:lnTo>
                        <a:lnTo>
                          <a:pt x="292" y="380"/>
                        </a:lnTo>
                        <a:lnTo>
                          <a:pt x="300" y="376"/>
                        </a:lnTo>
                        <a:lnTo>
                          <a:pt x="308" y="372"/>
                        </a:lnTo>
                        <a:lnTo>
                          <a:pt x="308" y="368"/>
                        </a:lnTo>
                        <a:lnTo>
                          <a:pt x="328" y="356"/>
                        </a:lnTo>
                        <a:lnTo>
                          <a:pt x="344" y="352"/>
                        </a:lnTo>
                        <a:lnTo>
                          <a:pt x="356" y="344"/>
                        </a:lnTo>
                        <a:lnTo>
                          <a:pt x="380" y="332"/>
                        </a:lnTo>
                        <a:lnTo>
                          <a:pt x="384" y="328"/>
                        </a:lnTo>
                        <a:lnTo>
                          <a:pt x="392" y="320"/>
                        </a:lnTo>
                        <a:lnTo>
                          <a:pt x="400" y="316"/>
                        </a:lnTo>
                        <a:lnTo>
                          <a:pt x="412" y="312"/>
                        </a:lnTo>
                        <a:lnTo>
                          <a:pt x="420" y="308"/>
                        </a:lnTo>
                        <a:lnTo>
                          <a:pt x="440" y="300"/>
                        </a:lnTo>
                        <a:lnTo>
                          <a:pt x="452" y="296"/>
                        </a:lnTo>
                        <a:lnTo>
                          <a:pt x="472" y="284"/>
                        </a:lnTo>
                        <a:lnTo>
                          <a:pt x="484" y="280"/>
                        </a:lnTo>
                        <a:lnTo>
                          <a:pt x="496" y="276"/>
                        </a:lnTo>
                        <a:lnTo>
                          <a:pt x="516" y="272"/>
                        </a:lnTo>
                        <a:lnTo>
                          <a:pt x="544" y="260"/>
                        </a:lnTo>
                        <a:lnTo>
                          <a:pt x="564" y="248"/>
                        </a:lnTo>
                        <a:lnTo>
                          <a:pt x="572" y="244"/>
                        </a:lnTo>
                        <a:lnTo>
                          <a:pt x="592" y="236"/>
                        </a:lnTo>
                        <a:lnTo>
                          <a:pt x="596" y="236"/>
                        </a:lnTo>
                        <a:lnTo>
                          <a:pt x="608" y="232"/>
                        </a:lnTo>
                        <a:lnTo>
                          <a:pt x="612" y="232"/>
                        </a:lnTo>
                        <a:lnTo>
                          <a:pt x="620" y="228"/>
                        </a:lnTo>
                        <a:lnTo>
                          <a:pt x="628" y="224"/>
                        </a:lnTo>
                        <a:lnTo>
                          <a:pt x="640" y="220"/>
                        </a:lnTo>
                        <a:lnTo>
                          <a:pt x="652" y="212"/>
                        </a:lnTo>
                        <a:lnTo>
                          <a:pt x="652" y="220"/>
                        </a:lnTo>
                        <a:lnTo>
                          <a:pt x="656" y="220"/>
                        </a:lnTo>
                        <a:lnTo>
                          <a:pt x="660" y="220"/>
                        </a:lnTo>
                        <a:lnTo>
                          <a:pt x="664" y="220"/>
                        </a:lnTo>
                        <a:lnTo>
                          <a:pt x="668" y="220"/>
                        </a:lnTo>
                        <a:lnTo>
                          <a:pt x="676" y="220"/>
                        </a:lnTo>
                        <a:lnTo>
                          <a:pt x="684" y="212"/>
                        </a:lnTo>
                        <a:lnTo>
                          <a:pt x="688" y="212"/>
                        </a:lnTo>
                        <a:lnTo>
                          <a:pt x="692" y="212"/>
                        </a:lnTo>
                        <a:lnTo>
                          <a:pt x="704" y="208"/>
                        </a:lnTo>
                        <a:lnTo>
                          <a:pt x="720" y="208"/>
                        </a:lnTo>
                        <a:lnTo>
                          <a:pt x="728" y="208"/>
                        </a:lnTo>
                        <a:lnTo>
                          <a:pt x="736" y="208"/>
                        </a:lnTo>
                        <a:lnTo>
                          <a:pt x="740" y="208"/>
                        </a:lnTo>
                        <a:lnTo>
                          <a:pt x="744" y="208"/>
                        </a:lnTo>
                        <a:lnTo>
                          <a:pt x="760" y="204"/>
                        </a:lnTo>
                        <a:lnTo>
                          <a:pt x="768" y="204"/>
                        </a:lnTo>
                        <a:lnTo>
                          <a:pt x="772" y="204"/>
                        </a:lnTo>
                        <a:lnTo>
                          <a:pt x="768" y="208"/>
                        </a:lnTo>
                        <a:lnTo>
                          <a:pt x="772" y="208"/>
                        </a:lnTo>
                        <a:lnTo>
                          <a:pt x="764" y="212"/>
                        </a:lnTo>
                        <a:lnTo>
                          <a:pt x="760" y="220"/>
                        </a:lnTo>
                        <a:lnTo>
                          <a:pt x="752" y="224"/>
                        </a:lnTo>
                        <a:lnTo>
                          <a:pt x="744" y="224"/>
                        </a:lnTo>
                        <a:lnTo>
                          <a:pt x="736" y="228"/>
                        </a:lnTo>
                        <a:lnTo>
                          <a:pt x="732" y="232"/>
                        </a:lnTo>
                        <a:lnTo>
                          <a:pt x="736" y="232"/>
                        </a:lnTo>
                        <a:lnTo>
                          <a:pt x="732" y="236"/>
                        </a:lnTo>
                        <a:lnTo>
                          <a:pt x="728" y="240"/>
                        </a:lnTo>
                        <a:lnTo>
                          <a:pt x="736" y="240"/>
                        </a:lnTo>
                        <a:lnTo>
                          <a:pt x="744" y="240"/>
                        </a:lnTo>
                        <a:lnTo>
                          <a:pt x="740" y="244"/>
                        </a:lnTo>
                        <a:lnTo>
                          <a:pt x="732" y="248"/>
                        </a:lnTo>
                        <a:lnTo>
                          <a:pt x="740" y="248"/>
                        </a:lnTo>
                        <a:lnTo>
                          <a:pt x="744" y="248"/>
                        </a:lnTo>
                        <a:lnTo>
                          <a:pt x="740" y="256"/>
                        </a:lnTo>
                        <a:lnTo>
                          <a:pt x="744" y="260"/>
                        </a:lnTo>
                        <a:lnTo>
                          <a:pt x="748" y="260"/>
                        </a:lnTo>
                        <a:lnTo>
                          <a:pt x="760" y="256"/>
                        </a:lnTo>
                        <a:lnTo>
                          <a:pt x="764" y="248"/>
                        </a:lnTo>
                        <a:lnTo>
                          <a:pt x="776" y="244"/>
                        </a:lnTo>
                        <a:lnTo>
                          <a:pt x="784" y="240"/>
                        </a:lnTo>
                        <a:lnTo>
                          <a:pt x="792" y="240"/>
                        </a:lnTo>
                        <a:lnTo>
                          <a:pt x="805" y="240"/>
                        </a:lnTo>
                        <a:lnTo>
                          <a:pt x="800" y="244"/>
                        </a:lnTo>
                        <a:lnTo>
                          <a:pt x="813" y="244"/>
                        </a:lnTo>
                        <a:lnTo>
                          <a:pt x="805" y="248"/>
                        </a:lnTo>
                        <a:lnTo>
                          <a:pt x="817" y="248"/>
                        </a:lnTo>
                        <a:lnTo>
                          <a:pt x="821" y="256"/>
                        </a:lnTo>
                        <a:lnTo>
                          <a:pt x="837" y="248"/>
                        </a:lnTo>
                        <a:lnTo>
                          <a:pt x="849" y="248"/>
                        </a:lnTo>
                        <a:lnTo>
                          <a:pt x="853" y="248"/>
                        </a:lnTo>
                        <a:lnTo>
                          <a:pt x="845" y="256"/>
                        </a:lnTo>
                        <a:lnTo>
                          <a:pt x="849" y="256"/>
                        </a:lnTo>
                        <a:lnTo>
                          <a:pt x="861" y="256"/>
                        </a:lnTo>
                        <a:lnTo>
                          <a:pt x="869" y="248"/>
                        </a:lnTo>
                        <a:lnTo>
                          <a:pt x="889" y="240"/>
                        </a:lnTo>
                        <a:lnTo>
                          <a:pt x="909" y="232"/>
                        </a:lnTo>
                        <a:lnTo>
                          <a:pt x="917" y="228"/>
                        </a:lnTo>
                        <a:lnTo>
                          <a:pt x="929" y="220"/>
                        </a:lnTo>
                        <a:lnTo>
                          <a:pt x="937" y="212"/>
                        </a:lnTo>
                        <a:lnTo>
                          <a:pt x="945" y="208"/>
                        </a:lnTo>
                        <a:lnTo>
                          <a:pt x="941" y="208"/>
                        </a:lnTo>
                        <a:lnTo>
                          <a:pt x="937" y="208"/>
                        </a:lnTo>
                        <a:lnTo>
                          <a:pt x="917" y="212"/>
                        </a:lnTo>
                        <a:lnTo>
                          <a:pt x="913" y="212"/>
                        </a:lnTo>
                        <a:lnTo>
                          <a:pt x="917" y="208"/>
                        </a:lnTo>
                        <a:lnTo>
                          <a:pt x="913" y="208"/>
                        </a:lnTo>
                        <a:lnTo>
                          <a:pt x="905" y="212"/>
                        </a:lnTo>
                        <a:lnTo>
                          <a:pt x="897" y="212"/>
                        </a:lnTo>
                        <a:lnTo>
                          <a:pt x="893" y="212"/>
                        </a:lnTo>
                        <a:lnTo>
                          <a:pt x="889" y="212"/>
                        </a:lnTo>
                        <a:lnTo>
                          <a:pt x="893" y="208"/>
                        </a:lnTo>
                        <a:lnTo>
                          <a:pt x="893" y="204"/>
                        </a:lnTo>
                        <a:lnTo>
                          <a:pt x="901" y="200"/>
                        </a:lnTo>
                        <a:lnTo>
                          <a:pt x="909" y="196"/>
                        </a:lnTo>
                        <a:lnTo>
                          <a:pt x="917" y="192"/>
                        </a:lnTo>
                        <a:lnTo>
                          <a:pt x="913" y="192"/>
                        </a:lnTo>
                        <a:lnTo>
                          <a:pt x="921" y="188"/>
                        </a:lnTo>
                        <a:lnTo>
                          <a:pt x="933" y="184"/>
                        </a:lnTo>
                        <a:lnTo>
                          <a:pt x="937" y="184"/>
                        </a:lnTo>
                        <a:lnTo>
                          <a:pt x="945" y="180"/>
                        </a:lnTo>
                        <a:lnTo>
                          <a:pt x="949" y="180"/>
                        </a:lnTo>
                        <a:lnTo>
                          <a:pt x="957" y="180"/>
                        </a:lnTo>
                        <a:lnTo>
                          <a:pt x="961" y="172"/>
                        </a:lnTo>
                        <a:lnTo>
                          <a:pt x="957" y="172"/>
                        </a:lnTo>
                        <a:lnTo>
                          <a:pt x="969" y="172"/>
                        </a:lnTo>
                        <a:lnTo>
                          <a:pt x="973" y="172"/>
                        </a:lnTo>
                        <a:lnTo>
                          <a:pt x="977" y="172"/>
                        </a:lnTo>
                        <a:lnTo>
                          <a:pt x="997" y="168"/>
                        </a:lnTo>
                        <a:lnTo>
                          <a:pt x="1001" y="168"/>
                        </a:lnTo>
                        <a:lnTo>
                          <a:pt x="1009" y="168"/>
                        </a:lnTo>
                        <a:lnTo>
                          <a:pt x="1013" y="168"/>
                        </a:lnTo>
                        <a:lnTo>
                          <a:pt x="1013" y="172"/>
                        </a:lnTo>
                        <a:lnTo>
                          <a:pt x="1017" y="172"/>
                        </a:lnTo>
                        <a:lnTo>
                          <a:pt x="1021" y="172"/>
                        </a:lnTo>
                        <a:lnTo>
                          <a:pt x="1033" y="172"/>
                        </a:lnTo>
                        <a:lnTo>
                          <a:pt x="1037" y="172"/>
                        </a:lnTo>
                        <a:lnTo>
                          <a:pt x="1041" y="172"/>
                        </a:lnTo>
                        <a:lnTo>
                          <a:pt x="1053" y="168"/>
                        </a:lnTo>
                        <a:lnTo>
                          <a:pt x="1061" y="164"/>
                        </a:lnTo>
                        <a:lnTo>
                          <a:pt x="1065" y="160"/>
                        </a:lnTo>
                        <a:lnTo>
                          <a:pt x="1069" y="156"/>
                        </a:lnTo>
                        <a:lnTo>
                          <a:pt x="1065" y="152"/>
                        </a:lnTo>
                        <a:lnTo>
                          <a:pt x="1061" y="148"/>
                        </a:lnTo>
                        <a:lnTo>
                          <a:pt x="1065" y="144"/>
                        </a:lnTo>
                        <a:lnTo>
                          <a:pt x="1077" y="136"/>
                        </a:lnTo>
                        <a:lnTo>
                          <a:pt x="1089" y="132"/>
                        </a:lnTo>
                        <a:lnTo>
                          <a:pt x="1085" y="132"/>
                        </a:lnTo>
                        <a:lnTo>
                          <a:pt x="1097" y="128"/>
                        </a:lnTo>
                        <a:lnTo>
                          <a:pt x="1109" y="124"/>
                        </a:lnTo>
                        <a:lnTo>
                          <a:pt x="1105" y="124"/>
                        </a:lnTo>
                        <a:lnTo>
                          <a:pt x="1093" y="128"/>
                        </a:lnTo>
                        <a:lnTo>
                          <a:pt x="1089" y="128"/>
                        </a:lnTo>
                        <a:lnTo>
                          <a:pt x="1085" y="128"/>
                        </a:lnTo>
                        <a:lnTo>
                          <a:pt x="1073" y="128"/>
                        </a:lnTo>
                        <a:lnTo>
                          <a:pt x="1061" y="132"/>
                        </a:lnTo>
                        <a:lnTo>
                          <a:pt x="1065" y="132"/>
                        </a:lnTo>
                        <a:lnTo>
                          <a:pt x="1065" y="136"/>
                        </a:lnTo>
                        <a:lnTo>
                          <a:pt x="1061" y="144"/>
                        </a:lnTo>
                        <a:lnTo>
                          <a:pt x="1049" y="144"/>
                        </a:lnTo>
                        <a:lnTo>
                          <a:pt x="1037" y="148"/>
                        </a:lnTo>
                        <a:lnTo>
                          <a:pt x="1045" y="144"/>
                        </a:lnTo>
                        <a:lnTo>
                          <a:pt x="1041" y="144"/>
                        </a:lnTo>
                        <a:lnTo>
                          <a:pt x="1045" y="136"/>
                        </a:lnTo>
                        <a:lnTo>
                          <a:pt x="1049" y="136"/>
                        </a:lnTo>
                        <a:lnTo>
                          <a:pt x="1057" y="132"/>
                        </a:lnTo>
                        <a:lnTo>
                          <a:pt x="1061" y="132"/>
                        </a:lnTo>
                        <a:lnTo>
                          <a:pt x="1057" y="132"/>
                        </a:lnTo>
                        <a:lnTo>
                          <a:pt x="1053" y="132"/>
                        </a:lnTo>
                        <a:lnTo>
                          <a:pt x="1045" y="132"/>
                        </a:lnTo>
                        <a:lnTo>
                          <a:pt x="1053" y="128"/>
                        </a:lnTo>
                        <a:lnTo>
                          <a:pt x="1049" y="128"/>
                        </a:lnTo>
                        <a:lnTo>
                          <a:pt x="1045" y="128"/>
                        </a:lnTo>
                        <a:lnTo>
                          <a:pt x="1033" y="132"/>
                        </a:lnTo>
                        <a:lnTo>
                          <a:pt x="1025" y="136"/>
                        </a:lnTo>
                        <a:lnTo>
                          <a:pt x="1017" y="144"/>
                        </a:lnTo>
                        <a:lnTo>
                          <a:pt x="1005" y="148"/>
                        </a:lnTo>
                        <a:lnTo>
                          <a:pt x="997" y="152"/>
                        </a:lnTo>
                        <a:lnTo>
                          <a:pt x="989" y="156"/>
                        </a:lnTo>
                        <a:lnTo>
                          <a:pt x="985" y="156"/>
                        </a:lnTo>
                        <a:lnTo>
                          <a:pt x="977" y="160"/>
                        </a:lnTo>
                        <a:lnTo>
                          <a:pt x="965" y="164"/>
                        </a:lnTo>
                        <a:lnTo>
                          <a:pt x="961" y="168"/>
                        </a:lnTo>
                        <a:lnTo>
                          <a:pt x="953" y="172"/>
                        </a:lnTo>
                        <a:lnTo>
                          <a:pt x="957" y="172"/>
                        </a:lnTo>
                        <a:lnTo>
                          <a:pt x="949" y="180"/>
                        </a:lnTo>
                        <a:lnTo>
                          <a:pt x="945" y="180"/>
                        </a:lnTo>
                        <a:lnTo>
                          <a:pt x="941" y="180"/>
                        </a:lnTo>
                        <a:lnTo>
                          <a:pt x="933" y="184"/>
                        </a:lnTo>
                        <a:lnTo>
                          <a:pt x="929" y="184"/>
                        </a:lnTo>
                        <a:lnTo>
                          <a:pt x="937" y="180"/>
                        </a:lnTo>
                        <a:lnTo>
                          <a:pt x="929" y="180"/>
                        </a:lnTo>
                        <a:lnTo>
                          <a:pt x="925" y="180"/>
                        </a:lnTo>
                        <a:lnTo>
                          <a:pt x="909" y="184"/>
                        </a:lnTo>
                        <a:lnTo>
                          <a:pt x="913" y="184"/>
                        </a:lnTo>
                        <a:lnTo>
                          <a:pt x="901" y="188"/>
                        </a:lnTo>
                        <a:lnTo>
                          <a:pt x="905" y="184"/>
                        </a:lnTo>
                        <a:lnTo>
                          <a:pt x="889" y="192"/>
                        </a:lnTo>
                        <a:lnTo>
                          <a:pt x="885" y="196"/>
                        </a:lnTo>
                        <a:lnTo>
                          <a:pt x="881" y="200"/>
                        </a:lnTo>
                        <a:lnTo>
                          <a:pt x="877" y="200"/>
                        </a:lnTo>
                        <a:lnTo>
                          <a:pt x="873" y="200"/>
                        </a:lnTo>
                        <a:lnTo>
                          <a:pt x="865" y="204"/>
                        </a:lnTo>
                        <a:lnTo>
                          <a:pt x="857" y="208"/>
                        </a:lnTo>
                        <a:lnTo>
                          <a:pt x="849" y="212"/>
                        </a:lnTo>
                        <a:lnTo>
                          <a:pt x="845" y="212"/>
                        </a:lnTo>
                        <a:lnTo>
                          <a:pt x="849" y="208"/>
                        </a:lnTo>
                        <a:lnTo>
                          <a:pt x="857" y="204"/>
                        </a:lnTo>
                        <a:lnTo>
                          <a:pt x="857" y="200"/>
                        </a:lnTo>
                        <a:lnTo>
                          <a:pt x="869" y="196"/>
                        </a:lnTo>
                        <a:lnTo>
                          <a:pt x="877" y="196"/>
                        </a:lnTo>
                        <a:lnTo>
                          <a:pt x="869" y="200"/>
                        </a:lnTo>
                        <a:lnTo>
                          <a:pt x="877" y="196"/>
                        </a:lnTo>
                        <a:lnTo>
                          <a:pt x="865" y="196"/>
                        </a:lnTo>
                        <a:lnTo>
                          <a:pt x="869" y="192"/>
                        </a:lnTo>
                        <a:lnTo>
                          <a:pt x="877" y="188"/>
                        </a:lnTo>
                        <a:lnTo>
                          <a:pt x="881" y="184"/>
                        </a:lnTo>
                        <a:lnTo>
                          <a:pt x="885" y="180"/>
                        </a:lnTo>
                        <a:lnTo>
                          <a:pt x="893" y="172"/>
                        </a:lnTo>
                        <a:lnTo>
                          <a:pt x="901" y="168"/>
                        </a:lnTo>
                        <a:lnTo>
                          <a:pt x="897" y="168"/>
                        </a:lnTo>
                        <a:lnTo>
                          <a:pt x="901" y="164"/>
                        </a:lnTo>
                        <a:lnTo>
                          <a:pt x="901" y="160"/>
                        </a:lnTo>
                        <a:lnTo>
                          <a:pt x="901" y="156"/>
                        </a:lnTo>
                        <a:lnTo>
                          <a:pt x="905" y="152"/>
                        </a:lnTo>
                        <a:lnTo>
                          <a:pt x="909" y="148"/>
                        </a:lnTo>
                        <a:lnTo>
                          <a:pt x="913" y="144"/>
                        </a:lnTo>
                        <a:lnTo>
                          <a:pt x="909" y="144"/>
                        </a:lnTo>
                        <a:lnTo>
                          <a:pt x="917" y="136"/>
                        </a:lnTo>
                        <a:lnTo>
                          <a:pt x="913" y="136"/>
                        </a:lnTo>
                        <a:lnTo>
                          <a:pt x="901" y="144"/>
                        </a:lnTo>
                        <a:lnTo>
                          <a:pt x="893" y="148"/>
                        </a:lnTo>
                        <a:lnTo>
                          <a:pt x="889" y="152"/>
                        </a:lnTo>
                        <a:lnTo>
                          <a:pt x="885" y="156"/>
                        </a:lnTo>
                        <a:lnTo>
                          <a:pt x="885" y="160"/>
                        </a:lnTo>
                        <a:lnTo>
                          <a:pt x="873" y="168"/>
                        </a:lnTo>
                        <a:lnTo>
                          <a:pt x="877" y="168"/>
                        </a:lnTo>
                        <a:lnTo>
                          <a:pt x="869" y="172"/>
                        </a:lnTo>
                        <a:lnTo>
                          <a:pt x="873" y="172"/>
                        </a:lnTo>
                        <a:lnTo>
                          <a:pt x="881" y="172"/>
                        </a:lnTo>
                        <a:lnTo>
                          <a:pt x="877" y="180"/>
                        </a:lnTo>
                        <a:lnTo>
                          <a:pt x="869" y="184"/>
                        </a:lnTo>
                        <a:lnTo>
                          <a:pt x="861" y="188"/>
                        </a:lnTo>
                        <a:lnTo>
                          <a:pt x="869" y="184"/>
                        </a:lnTo>
                        <a:lnTo>
                          <a:pt x="873" y="180"/>
                        </a:lnTo>
                        <a:lnTo>
                          <a:pt x="869" y="180"/>
                        </a:lnTo>
                        <a:lnTo>
                          <a:pt x="853" y="184"/>
                        </a:lnTo>
                        <a:lnTo>
                          <a:pt x="861" y="184"/>
                        </a:lnTo>
                        <a:lnTo>
                          <a:pt x="853" y="188"/>
                        </a:lnTo>
                        <a:lnTo>
                          <a:pt x="845" y="192"/>
                        </a:lnTo>
                        <a:lnTo>
                          <a:pt x="837" y="196"/>
                        </a:lnTo>
                        <a:lnTo>
                          <a:pt x="829" y="200"/>
                        </a:lnTo>
                        <a:lnTo>
                          <a:pt x="825" y="200"/>
                        </a:lnTo>
                        <a:lnTo>
                          <a:pt x="833" y="196"/>
                        </a:lnTo>
                        <a:lnTo>
                          <a:pt x="841" y="192"/>
                        </a:lnTo>
                        <a:lnTo>
                          <a:pt x="845" y="188"/>
                        </a:lnTo>
                        <a:lnTo>
                          <a:pt x="849" y="184"/>
                        </a:lnTo>
                        <a:lnTo>
                          <a:pt x="853" y="180"/>
                        </a:lnTo>
                        <a:lnTo>
                          <a:pt x="849" y="180"/>
                        </a:lnTo>
                        <a:lnTo>
                          <a:pt x="849" y="172"/>
                        </a:lnTo>
                        <a:lnTo>
                          <a:pt x="853" y="168"/>
                        </a:lnTo>
                        <a:lnTo>
                          <a:pt x="857" y="164"/>
                        </a:lnTo>
                        <a:lnTo>
                          <a:pt x="857" y="160"/>
                        </a:lnTo>
                        <a:lnTo>
                          <a:pt x="861" y="156"/>
                        </a:lnTo>
                        <a:lnTo>
                          <a:pt x="865" y="152"/>
                        </a:lnTo>
                        <a:lnTo>
                          <a:pt x="865" y="148"/>
                        </a:lnTo>
                        <a:lnTo>
                          <a:pt x="861" y="148"/>
                        </a:lnTo>
                        <a:lnTo>
                          <a:pt x="849" y="152"/>
                        </a:lnTo>
                        <a:lnTo>
                          <a:pt x="829" y="160"/>
                        </a:lnTo>
                        <a:lnTo>
                          <a:pt x="825" y="160"/>
                        </a:lnTo>
                        <a:lnTo>
                          <a:pt x="821" y="156"/>
                        </a:lnTo>
                        <a:lnTo>
                          <a:pt x="817" y="156"/>
                        </a:lnTo>
                        <a:lnTo>
                          <a:pt x="805" y="160"/>
                        </a:lnTo>
                        <a:lnTo>
                          <a:pt x="796" y="164"/>
                        </a:lnTo>
                        <a:lnTo>
                          <a:pt x="776" y="172"/>
                        </a:lnTo>
                        <a:lnTo>
                          <a:pt x="772" y="172"/>
                        </a:lnTo>
                        <a:lnTo>
                          <a:pt x="760" y="180"/>
                        </a:lnTo>
                        <a:lnTo>
                          <a:pt x="744" y="184"/>
                        </a:lnTo>
                        <a:lnTo>
                          <a:pt x="724" y="192"/>
                        </a:lnTo>
                        <a:lnTo>
                          <a:pt x="720" y="196"/>
                        </a:lnTo>
                        <a:lnTo>
                          <a:pt x="724" y="196"/>
                        </a:lnTo>
                        <a:lnTo>
                          <a:pt x="712" y="200"/>
                        </a:lnTo>
                        <a:lnTo>
                          <a:pt x="696" y="204"/>
                        </a:lnTo>
                        <a:lnTo>
                          <a:pt x="692" y="204"/>
                        </a:lnTo>
                        <a:lnTo>
                          <a:pt x="684" y="208"/>
                        </a:lnTo>
                        <a:lnTo>
                          <a:pt x="676" y="208"/>
                        </a:lnTo>
                        <a:lnTo>
                          <a:pt x="672" y="208"/>
                        </a:lnTo>
                        <a:lnTo>
                          <a:pt x="664" y="208"/>
                        </a:lnTo>
                        <a:lnTo>
                          <a:pt x="652" y="212"/>
                        </a:lnTo>
                        <a:lnTo>
                          <a:pt x="648" y="212"/>
                        </a:lnTo>
                        <a:lnTo>
                          <a:pt x="652" y="208"/>
                        </a:lnTo>
                        <a:lnTo>
                          <a:pt x="652" y="204"/>
                        </a:lnTo>
                        <a:lnTo>
                          <a:pt x="648" y="208"/>
                        </a:lnTo>
                        <a:lnTo>
                          <a:pt x="640" y="208"/>
                        </a:lnTo>
                        <a:lnTo>
                          <a:pt x="644" y="204"/>
                        </a:lnTo>
                        <a:lnTo>
                          <a:pt x="652" y="200"/>
                        </a:lnTo>
                        <a:lnTo>
                          <a:pt x="664" y="192"/>
                        </a:lnTo>
                        <a:lnTo>
                          <a:pt x="668" y="188"/>
                        </a:lnTo>
                        <a:lnTo>
                          <a:pt x="684" y="184"/>
                        </a:lnTo>
                        <a:lnTo>
                          <a:pt x="688" y="180"/>
                        </a:lnTo>
                        <a:lnTo>
                          <a:pt x="696" y="172"/>
                        </a:lnTo>
                        <a:lnTo>
                          <a:pt x="704" y="168"/>
                        </a:lnTo>
                        <a:lnTo>
                          <a:pt x="712" y="164"/>
                        </a:lnTo>
                        <a:lnTo>
                          <a:pt x="720" y="160"/>
                        </a:lnTo>
                        <a:lnTo>
                          <a:pt x="724" y="156"/>
                        </a:lnTo>
                        <a:lnTo>
                          <a:pt x="728" y="156"/>
                        </a:lnTo>
                        <a:lnTo>
                          <a:pt x="740" y="152"/>
                        </a:lnTo>
                        <a:lnTo>
                          <a:pt x="744" y="152"/>
                        </a:lnTo>
                        <a:lnTo>
                          <a:pt x="744" y="156"/>
                        </a:lnTo>
                        <a:lnTo>
                          <a:pt x="748" y="156"/>
                        </a:lnTo>
                        <a:lnTo>
                          <a:pt x="752" y="156"/>
                        </a:lnTo>
                        <a:lnTo>
                          <a:pt x="756" y="156"/>
                        </a:lnTo>
                        <a:lnTo>
                          <a:pt x="764" y="156"/>
                        </a:lnTo>
                        <a:lnTo>
                          <a:pt x="768" y="156"/>
                        </a:lnTo>
                        <a:lnTo>
                          <a:pt x="776" y="156"/>
                        </a:lnTo>
                        <a:lnTo>
                          <a:pt x="784" y="156"/>
                        </a:lnTo>
                        <a:lnTo>
                          <a:pt x="788" y="152"/>
                        </a:lnTo>
                        <a:lnTo>
                          <a:pt x="796" y="148"/>
                        </a:lnTo>
                        <a:lnTo>
                          <a:pt x="805" y="144"/>
                        </a:lnTo>
                        <a:lnTo>
                          <a:pt x="813" y="136"/>
                        </a:lnTo>
                        <a:lnTo>
                          <a:pt x="821" y="132"/>
                        </a:lnTo>
                        <a:lnTo>
                          <a:pt x="825" y="128"/>
                        </a:lnTo>
                        <a:lnTo>
                          <a:pt x="825" y="124"/>
                        </a:lnTo>
                        <a:lnTo>
                          <a:pt x="825" y="120"/>
                        </a:lnTo>
                        <a:lnTo>
                          <a:pt x="821" y="120"/>
                        </a:lnTo>
                        <a:lnTo>
                          <a:pt x="829" y="116"/>
                        </a:lnTo>
                        <a:lnTo>
                          <a:pt x="841" y="112"/>
                        </a:lnTo>
                        <a:lnTo>
                          <a:pt x="845" y="112"/>
                        </a:lnTo>
                        <a:lnTo>
                          <a:pt x="841" y="116"/>
                        </a:lnTo>
                        <a:lnTo>
                          <a:pt x="853" y="112"/>
                        </a:lnTo>
                        <a:lnTo>
                          <a:pt x="861" y="108"/>
                        </a:lnTo>
                        <a:lnTo>
                          <a:pt x="869" y="100"/>
                        </a:lnTo>
                        <a:lnTo>
                          <a:pt x="873" y="100"/>
                        </a:lnTo>
                        <a:lnTo>
                          <a:pt x="869" y="108"/>
                        </a:lnTo>
                        <a:lnTo>
                          <a:pt x="873" y="108"/>
                        </a:lnTo>
                        <a:lnTo>
                          <a:pt x="877" y="108"/>
                        </a:lnTo>
                        <a:lnTo>
                          <a:pt x="881" y="108"/>
                        </a:lnTo>
                        <a:lnTo>
                          <a:pt x="877" y="108"/>
                        </a:lnTo>
                        <a:lnTo>
                          <a:pt x="885" y="100"/>
                        </a:lnTo>
                        <a:lnTo>
                          <a:pt x="889" y="100"/>
                        </a:lnTo>
                        <a:lnTo>
                          <a:pt x="901" y="96"/>
                        </a:lnTo>
                        <a:lnTo>
                          <a:pt x="909" y="92"/>
                        </a:lnTo>
                        <a:lnTo>
                          <a:pt x="925" y="84"/>
                        </a:lnTo>
                        <a:lnTo>
                          <a:pt x="937" y="80"/>
                        </a:lnTo>
                        <a:lnTo>
                          <a:pt x="941" y="80"/>
                        </a:lnTo>
                        <a:lnTo>
                          <a:pt x="949" y="80"/>
                        </a:lnTo>
                        <a:lnTo>
                          <a:pt x="957" y="76"/>
                        </a:lnTo>
                        <a:lnTo>
                          <a:pt x="969" y="72"/>
                        </a:lnTo>
                        <a:lnTo>
                          <a:pt x="973" y="72"/>
                        </a:lnTo>
                        <a:lnTo>
                          <a:pt x="965" y="76"/>
                        </a:lnTo>
                        <a:lnTo>
                          <a:pt x="977" y="72"/>
                        </a:lnTo>
                        <a:lnTo>
                          <a:pt x="981" y="64"/>
                        </a:lnTo>
                        <a:lnTo>
                          <a:pt x="989" y="60"/>
                        </a:lnTo>
                        <a:lnTo>
                          <a:pt x="993" y="60"/>
                        </a:lnTo>
                        <a:lnTo>
                          <a:pt x="1001" y="56"/>
                        </a:lnTo>
                        <a:lnTo>
                          <a:pt x="997" y="60"/>
                        </a:lnTo>
                        <a:lnTo>
                          <a:pt x="1001" y="60"/>
                        </a:lnTo>
                        <a:lnTo>
                          <a:pt x="1009" y="56"/>
                        </a:lnTo>
                        <a:lnTo>
                          <a:pt x="1017" y="56"/>
                        </a:lnTo>
                        <a:lnTo>
                          <a:pt x="1013" y="60"/>
                        </a:lnTo>
                        <a:lnTo>
                          <a:pt x="1021" y="56"/>
                        </a:lnTo>
                        <a:lnTo>
                          <a:pt x="1025" y="56"/>
                        </a:lnTo>
                        <a:lnTo>
                          <a:pt x="1033" y="52"/>
                        </a:lnTo>
                        <a:lnTo>
                          <a:pt x="1037" y="48"/>
                        </a:lnTo>
                        <a:lnTo>
                          <a:pt x="1041" y="44"/>
                        </a:lnTo>
                        <a:lnTo>
                          <a:pt x="1049" y="40"/>
                        </a:lnTo>
                        <a:lnTo>
                          <a:pt x="1057" y="36"/>
                        </a:lnTo>
                        <a:lnTo>
                          <a:pt x="1073" y="24"/>
                        </a:lnTo>
                        <a:lnTo>
                          <a:pt x="1081" y="20"/>
                        </a:lnTo>
                        <a:lnTo>
                          <a:pt x="1093" y="16"/>
                        </a:lnTo>
                        <a:lnTo>
                          <a:pt x="1097" y="16"/>
                        </a:lnTo>
                        <a:lnTo>
                          <a:pt x="1105" y="12"/>
                        </a:lnTo>
                        <a:lnTo>
                          <a:pt x="1113" y="12"/>
                        </a:lnTo>
                        <a:lnTo>
                          <a:pt x="1105" y="16"/>
                        </a:lnTo>
                        <a:lnTo>
                          <a:pt x="1093" y="20"/>
                        </a:lnTo>
                        <a:lnTo>
                          <a:pt x="1097" y="20"/>
                        </a:lnTo>
                        <a:lnTo>
                          <a:pt x="1089" y="24"/>
                        </a:lnTo>
                        <a:lnTo>
                          <a:pt x="1085" y="24"/>
                        </a:lnTo>
                        <a:lnTo>
                          <a:pt x="1069" y="36"/>
                        </a:lnTo>
                        <a:lnTo>
                          <a:pt x="1061" y="40"/>
                        </a:lnTo>
                        <a:lnTo>
                          <a:pt x="1053" y="44"/>
                        </a:lnTo>
                        <a:lnTo>
                          <a:pt x="1037" y="52"/>
                        </a:lnTo>
                        <a:lnTo>
                          <a:pt x="1045" y="48"/>
                        </a:lnTo>
                        <a:lnTo>
                          <a:pt x="1049" y="48"/>
                        </a:lnTo>
                        <a:lnTo>
                          <a:pt x="1057" y="44"/>
                        </a:lnTo>
                        <a:lnTo>
                          <a:pt x="1049" y="48"/>
                        </a:lnTo>
                        <a:lnTo>
                          <a:pt x="1041" y="52"/>
                        </a:lnTo>
                        <a:lnTo>
                          <a:pt x="1033" y="56"/>
                        </a:lnTo>
                        <a:lnTo>
                          <a:pt x="1049" y="52"/>
                        </a:lnTo>
                        <a:lnTo>
                          <a:pt x="1057" y="52"/>
                        </a:lnTo>
                        <a:lnTo>
                          <a:pt x="1061" y="52"/>
                        </a:lnTo>
                        <a:lnTo>
                          <a:pt x="1053" y="56"/>
                        </a:lnTo>
                        <a:lnTo>
                          <a:pt x="1045" y="60"/>
                        </a:lnTo>
                        <a:lnTo>
                          <a:pt x="1053" y="60"/>
                        </a:lnTo>
                        <a:lnTo>
                          <a:pt x="1061" y="56"/>
                        </a:lnTo>
                        <a:lnTo>
                          <a:pt x="1073" y="52"/>
                        </a:lnTo>
                        <a:lnTo>
                          <a:pt x="1077" y="52"/>
                        </a:lnTo>
                        <a:lnTo>
                          <a:pt x="1081" y="52"/>
                        </a:lnTo>
                        <a:lnTo>
                          <a:pt x="1093" y="52"/>
                        </a:lnTo>
                        <a:lnTo>
                          <a:pt x="1097" y="52"/>
                        </a:lnTo>
                        <a:lnTo>
                          <a:pt x="1101" y="52"/>
                        </a:lnTo>
                        <a:lnTo>
                          <a:pt x="1109" y="48"/>
                        </a:lnTo>
                        <a:lnTo>
                          <a:pt x="1117" y="44"/>
                        </a:lnTo>
                        <a:lnTo>
                          <a:pt x="1125" y="40"/>
                        </a:lnTo>
                        <a:lnTo>
                          <a:pt x="1129" y="40"/>
                        </a:lnTo>
                        <a:lnTo>
                          <a:pt x="1165" y="20"/>
                        </a:lnTo>
                        <a:lnTo>
                          <a:pt x="1133" y="40"/>
                        </a:lnTo>
                        <a:lnTo>
                          <a:pt x="1125" y="44"/>
                        </a:lnTo>
                        <a:lnTo>
                          <a:pt x="1133" y="40"/>
                        </a:lnTo>
                        <a:lnTo>
                          <a:pt x="1141" y="36"/>
                        </a:lnTo>
                        <a:lnTo>
                          <a:pt x="1149" y="28"/>
                        </a:lnTo>
                        <a:lnTo>
                          <a:pt x="1161" y="24"/>
                        </a:lnTo>
                        <a:lnTo>
                          <a:pt x="1169" y="20"/>
                        </a:lnTo>
                        <a:lnTo>
                          <a:pt x="1177" y="16"/>
                        </a:lnTo>
                        <a:lnTo>
                          <a:pt x="1177" y="0"/>
                        </a:lnTo>
                        <a:lnTo>
                          <a:pt x="1169" y="4"/>
                        </a:lnTo>
                        <a:lnTo>
                          <a:pt x="1157" y="12"/>
                        </a:lnTo>
                        <a:lnTo>
                          <a:pt x="1149" y="16"/>
                        </a:lnTo>
                        <a:lnTo>
                          <a:pt x="1129" y="24"/>
                        </a:lnTo>
                        <a:lnTo>
                          <a:pt x="1121" y="24"/>
                        </a:lnTo>
                        <a:lnTo>
                          <a:pt x="1117" y="24"/>
                        </a:lnTo>
                        <a:lnTo>
                          <a:pt x="1113" y="24"/>
                        </a:lnTo>
                        <a:lnTo>
                          <a:pt x="1105" y="28"/>
                        </a:lnTo>
                        <a:lnTo>
                          <a:pt x="1101" y="28"/>
                        </a:lnTo>
                        <a:lnTo>
                          <a:pt x="1097" y="28"/>
                        </a:lnTo>
                        <a:lnTo>
                          <a:pt x="1117" y="12"/>
                        </a:lnTo>
                        <a:lnTo>
                          <a:pt x="2161" y="4"/>
                        </a:lnTo>
                        <a:close/>
                      </a:path>
                    </a:pathLst>
                  </a:custGeom>
                  <a:solidFill>
                    <a:srgbClr val="66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119859" name="Freeform 51"/>
                <p:cNvSpPr>
                  <a:spLocks/>
                </p:cNvSpPr>
                <p:nvPr/>
              </p:nvSpPr>
              <p:spPr bwMode="auto">
                <a:xfrm>
                  <a:off x="101" y="2389"/>
                  <a:ext cx="3449" cy="884"/>
                </a:xfrm>
                <a:custGeom>
                  <a:avLst/>
                  <a:gdLst>
                    <a:gd name="T0" fmla="*/ 1508 w 3449"/>
                    <a:gd name="T1" fmla="*/ 0 h 884"/>
                    <a:gd name="T2" fmla="*/ 3449 w 3449"/>
                    <a:gd name="T3" fmla="*/ 0 h 884"/>
                    <a:gd name="T4" fmla="*/ 1941 w 3449"/>
                    <a:gd name="T5" fmla="*/ 884 h 884"/>
                    <a:gd name="T6" fmla="*/ 0 w 3449"/>
                    <a:gd name="T7" fmla="*/ 884 h 884"/>
                    <a:gd name="T8" fmla="*/ 1508 w 3449"/>
                    <a:gd name="T9" fmla="*/ 0 h 884"/>
                  </a:gdLst>
                  <a:ahLst/>
                  <a:cxnLst>
                    <a:cxn ang="0">
                      <a:pos x="T0" y="T1"/>
                    </a:cxn>
                    <a:cxn ang="0">
                      <a:pos x="T2" y="T3"/>
                    </a:cxn>
                    <a:cxn ang="0">
                      <a:pos x="T4" y="T5"/>
                    </a:cxn>
                    <a:cxn ang="0">
                      <a:pos x="T6" y="T7"/>
                    </a:cxn>
                    <a:cxn ang="0">
                      <a:pos x="T8" y="T9"/>
                    </a:cxn>
                  </a:cxnLst>
                  <a:rect l="0" t="0" r="r" b="b"/>
                  <a:pathLst>
                    <a:path w="3449" h="884">
                      <a:moveTo>
                        <a:pt x="1508" y="0"/>
                      </a:moveTo>
                      <a:lnTo>
                        <a:pt x="3449" y="0"/>
                      </a:lnTo>
                      <a:lnTo>
                        <a:pt x="1941" y="884"/>
                      </a:lnTo>
                      <a:lnTo>
                        <a:pt x="0" y="884"/>
                      </a:lnTo>
                      <a:lnTo>
                        <a:pt x="1508" y="0"/>
                      </a:lnTo>
                      <a:close/>
                    </a:path>
                  </a:pathLst>
                </a:custGeom>
                <a:noFill/>
                <a:ln w="1905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19860" name="Line 52"/>
              <p:cNvSpPr>
                <a:spLocks noChangeShapeType="1"/>
              </p:cNvSpPr>
              <p:nvPr/>
            </p:nvSpPr>
            <p:spPr bwMode="auto">
              <a:xfrm>
                <a:off x="845" y="2841"/>
                <a:ext cx="1917" cy="1"/>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19861" name="Group 53"/>
            <p:cNvGrpSpPr>
              <a:grpSpLocks/>
            </p:cNvGrpSpPr>
            <p:nvPr/>
          </p:nvGrpSpPr>
          <p:grpSpPr bwMode="auto">
            <a:xfrm>
              <a:off x="713" y="1585"/>
              <a:ext cx="2441" cy="1524"/>
              <a:chOff x="713" y="1585"/>
              <a:chExt cx="2441" cy="1524"/>
            </a:xfrm>
          </p:grpSpPr>
          <p:sp>
            <p:nvSpPr>
              <p:cNvPr id="119862" name="Rectangle 54"/>
              <p:cNvSpPr>
                <a:spLocks noChangeArrowheads="1"/>
              </p:cNvSpPr>
              <p:nvPr/>
            </p:nvSpPr>
            <p:spPr bwMode="auto">
              <a:xfrm>
                <a:off x="1413" y="2965"/>
                <a:ext cx="31"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500" b="1">
                    <a:solidFill>
                      <a:srgbClr val="FFFFFF"/>
                    </a:solidFill>
                    <a:latin typeface="Helvetica" pitchFamily="1" charset="0"/>
                  </a:rPr>
                  <a:t>20</a:t>
                </a:r>
                <a:endParaRPr lang="en-US" altLang="ja-JP"/>
              </a:p>
            </p:txBody>
          </p:sp>
          <p:grpSp>
            <p:nvGrpSpPr>
              <p:cNvPr id="119863" name="Group 55"/>
              <p:cNvGrpSpPr>
                <a:grpSpLocks/>
              </p:cNvGrpSpPr>
              <p:nvPr/>
            </p:nvGrpSpPr>
            <p:grpSpPr bwMode="auto">
              <a:xfrm>
                <a:off x="2554" y="1957"/>
                <a:ext cx="36" cy="640"/>
                <a:chOff x="2554" y="1957"/>
                <a:chExt cx="36" cy="640"/>
              </a:xfrm>
            </p:grpSpPr>
            <p:grpSp>
              <p:nvGrpSpPr>
                <p:cNvPr id="119864" name="Group 56"/>
                <p:cNvGrpSpPr>
                  <a:grpSpLocks/>
                </p:cNvGrpSpPr>
                <p:nvPr/>
              </p:nvGrpSpPr>
              <p:grpSpPr bwMode="auto">
                <a:xfrm>
                  <a:off x="2562" y="1957"/>
                  <a:ext cx="16" cy="612"/>
                  <a:chOff x="2562" y="1957"/>
                  <a:chExt cx="16" cy="612"/>
                </a:xfrm>
              </p:grpSpPr>
              <p:sp>
                <p:nvSpPr>
                  <p:cNvPr id="119865" name="Line 57"/>
                  <p:cNvSpPr>
                    <a:spLocks noChangeShapeType="1"/>
                  </p:cNvSpPr>
                  <p:nvPr/>
                </p:nvSpPr>
                <p:spPr bwMode="auto">
                  <a:xfrm>
                    <a:off x="2570" y="1965"/>
                    <a:ext cx="1" cy="604"/>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66" name="Line 58"/>
                  <p:cNvSpPr>
                    <a:spLocks noChangeShapeType="1"/>
                  </p:cNvSpPr>
                  <p:nvPr/>
                </p:nvSpPr>
                <p:spPr bwMode="auto">
                  <a:xfrm>
                    <a:off x="2562" y="1957"/>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67" name="Picture 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 y="2197"/>
                  <a:ext cx="36"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68" name="Group 60"/>
              <p:cNvGrpSpPr>
                <a:grpSpLocks/>
              </p:cNvGrpSpPr>
              <p:nvPr/>
            </p:nvGrpSpPr>
            <p:grpSpPr bwMode="auto">
              <a:xfrm>
                <a:off x="2650" y="1785"/>
                <a:ext cx="36" cy="804"/>
                <a:chOff x="2650" y="1785"/>
                <a:chExt cx="36" cy="804"/>
              </a:xfrm>
            </p:grpSpPr>
            <p:grpSp>
              <p:nvGrpSpPr>
                <p:cNvPr id="119869" name="Group 61"/>
                <p:cNvGrpSpPr>
                  <a:grpSpLocks/>
                </p:cNvGrpSpPr>
                <p:nvPr/>
              </p:nvGrpSpPr>
              <p:grpSpPr bwMode="auto">
                <a:xfrm>
                  <a:off x="2658" y="1785"/>
                  <a:ext cx="16" cy="780"/>
                  <a:chOff x="2658" y="1785"/>
                  <a:chExt cx="16" cy="780"/>
                </a:xfrm>
              </p:grpSpPr>
              <p:sp>
                <p:nvSpPr>
                  <p:cNvPr id="119870" name="Line 62"/>
                  <p:cNvSpPr>
                    <a:spLocks noChangeShapeType="1"/>
                  </p:cNvSpPr>
                  <p:nvPr/>
                </p:nvSpPr>
                <p:spPr bwMode="auto">
                  <a:xfrm>
                    <a:off x="2666" y="1793"/>
                    <a:ext cx="1" cy="772"/>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71" name="Line 63"/>
                  <p:cNvSpPr>
                    <a:spLocks noChangeShapeType="1"/>
                  </p:cNvSpPr>
                  <p:nvPr/>
                </p:nvSpPr>
                <p:spPr bwMode="auto">
                  <a:xfrm>
                    <a:off x="2658" y="1785"/>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72"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0" y="1989"/>
                  <a:ext cx="36"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73" name="Group 65"/>
              <p:cNvGrpSpPr>
                <a:grpSpLocks/>
              </p:cNvGrpSpPr>
              <p:nvPr/>
            </p:nvGrpSpPr>
            <p:grpSpPr bwMode="auto">
              <a:xfrm>
                <a:off x="2748" y="2467"/>
                <a:ext cx="36" cy="152"/>
                <a:chOff x="2778" y="2461"/>
                <a:chExt cx="36" cy="152"/>
              </a:xfrm>
            </p:grpSpPr>
            <p:grpSp>
              <p:nvGrpSpPr>
                <p:cNvPr id="119874" name="Group 66"/>
                <p:cNvGrpSpPr>
                  <a:grpSpLocks/>
                </p:cNvGrpSpPr>
                <p:nvPr/>
              </p:nvGrpSpPr>
              <p:grpSpPr bwMode="auto">
                <a:xfrm>
                  <a:off x="2786" y="2461"/>
                  <a:ext cx="16" cy="128"/>
                  <a:chOff x="2786" y="2461"/>
                  <a:chExt cx="16" cy="128"/>
                </a:xfrm>
              </p:grpSpPr>
              <p:sp>
                <p:nvSpPr>
                  <p:cNvPr id="119875" name="Line 67"/>
                  <p:cNvSpPr>
                    <a:spLocks noChangeShapeType="1"/>
                  </p:cNvSpPr>
                  <p:nvPr/>
                </p:nvSpPr>
                <p:spPr bwMode="auto">
                  <a:xfrm>
                    <a:off x="2794" y="2461"/>
                    <a:ext cx="1" cy="128"/>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76" name="Line 68"/>
                  <p:cNvSpPr>
                    <a:spLocks noChangeShapeType="1"/>
                  </p:cNvSpPr>
                  <p:nvPr/>
                </p:nvSpPr>
                <p:spPr bwMode="auto">
                  <a:xfrm>
                    <a:off x="2786" y="2461"/>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77" name="Picture 6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8" y="2501"/>
                  <a:ext cx="3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78" name="Group 70"/>
              <p:cNvGrpSpPr>
                <a:grpSpLocks/>
              </p:cNvGrpSpPr>
              <p:nvPr/>
            </p:nvGrpSpPr>
            <p:grpSpPr bwMode="auto">
              <a:xfrm>
                <a:off x="2310" y="2581"/>
                <a:ext cx="36" cy="192"/>
                <a:chOff x="2310" y="2581"/>
                <a:chExt cx="36" cy="192"/>
              </a:xfrm>
            </p:grpSpPr>
            <p:grpSp>
              <p:nvGrpSpPr>
                <p:cNvPr id="119879" name="Group 71"/>
                <p:cNvGrpSpPr>
                  <a:grpSpLocks/>
                </p:cNvGrpSpPr>
                <p:nvPr/>
              </p:nvGrpSpPr>
              <p:grpSpPr bwMode="auto">
                <a:xfrm>
                  <a:off x="2318" y="2581"/>
                  <a:ext cx="16" cy="168"/>
                  <a:chOff x="2318" y="2581"/>
                  <a:chExt cx="16" cy="168"/>
                </a:xfrm>
              </p:grpSpPr>
              <p:sp>
                <p:nvSpPr>
                  <p:cNvPr id="119880" name="Line 72"/>
                  <p:cNvSpPr>
                    <a:spLocks noChangeShapeType="1"/>
                  </p:cNvSpPr>
                  <p:nvPr/>
                </p:nvSpPr>
                <p:spPr bwMode="auto">
                  <a:xfrm>
                    <a:off x="2326" y="2581"/>
                    <a:ext cx="1" cy="168"/>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81" name="Line 73"/>
                  <p:cNvSpPr>
                    <a:spLocks noChangeShapeType="1"/>
                  </p:cNvSpPr>
                  <p:nvPr/>
                </p:nvSpPr>
                <p:spPr bwMode="auto">
                  <a:xfrm>
                    <a:off x="2318" y="2581"/>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82" name="Picture 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0" y="2645"/>
                  <a:ext cx="3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83" name="Group 75"/>
              <p:cNvGrpSpPr>
                <a:grpSpLocks/>
              </p:cNvGrpSpPr>
              <p:nvPr/>
            </p:nvGrpSpPr>
            <p:grpSpPr bwMode="auto">
              <a:xfrm>
                <a:off x="2466" y="1917"/>
                <a:ext cx="36" cy="800"/>
                <a:chOff x="2466" y="1917"/>
                <a:chExt cx="36" cy="800"/>
              </a:xfrm>
            </p:grpSpPr>
            <p:grpSp>
              <p:nvGrpSpPr>
                <p:cNvPr id="119884" name="Group 76"/>
                <p:cNvGrpSpPr>
                  <a:grpSpLocks/>
                </p:cNvGrpSpPr>
                <p:nvPr/>
              </p:nvGrpSpPr>
              <p:grpSpPr bwMode="auto">
                <a:xfrm>
                  <a:off x="2474" y="1917"/>
                  <a:ext cx="16" cy="772"/>
                  <a:chOff x="2474" y="1917"/>
                  <a:chExt cx="16" cy="772"/>
                </a:xfrm>
              </p:grpSpPr>
              <p:sp>
                <p:nvSpPr>
                  <p:cNvPr id="119885" name="Line 77"/>
                  <p:cNvSpPr>
                    <a:spLocks noChangeShapeType="1"/>
                  </p:cNvSpPr>
                  <p:nvPr/>
                </p:nvSpPr>
                <p:spPr bwMode="auto">
                  <a:xfrm>
                    <a:off x="2482" y="1925"/>
                    <a:ext cx="1" cy="764"/>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86" name="Line 78"/>
                  <p:cNvSpPr>
                    <a:spLocks noChangeShapeType="1"/>
                  </p:cNvSpPr>
                  <p:nvPr/>
                </p:nvSpPr>
                <p:spPr bwMode="auto">
                  <a:xfrm>
                    <a:off x="2474" y="1917"/>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87" name="Picture 7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6" y="2517"/>
                  <a:ext cx="3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88" name="Group 80"/>
              <p:cNvGrpSpPr>
                <a:grpSpLocks/>
              </p:cNvGrpSpPr>
              <p:nvPr/>
            </p:nvGrpSpPr>
            <p:grpSpPr bwMode="auto">
              <a:xfrm>
                <a:off x="2696" y="1907"/>
                <a:ext cx="36" cy="740"/>
                <a:chOff x="2726" y="1901"/>
                <a:chExt cx="36" cy="740"/>
              </a:xfrm>
            </p:grpSpPr>
            <p:grpSp>
              <p:nvGrpSpPr>
                <p:cNvPr id="119889" name="Group 81"/>
                <p:cNvGrpSpPr>
                  <a:grpSpLocks/>
                </p:cNvGrpSpPr>
                <p:nvPr/>
              </p:nvGrpSpPr>
              <p:grpSpPr bwMode="auto">
                <a:xfrm>
                  <a:off x="2738" y="1901"/>
                  <a:ext cx="16" cy="712"/>
                  <a:chOff x="2738" y="1901"/>
                  <a:chExt cx="16" cy="712"/>
                </a:xfrm>
              </p:grpSpPr>
              <p:sp>
                <p:nvSpPr>
                  <p:cNvPr id="119890" name="Line 82"/>
                  <p:cNvSpPr>
                    <a:spLocks noChangeShapeType="1"/>
                  </p:cNvSpPr>
                  <p:nvPr/>
                </p:nvSpPr>
                <p:spPr bwMode="auto">
                  <a:xfrm>
                    <a:off x="2746" y="1909"/>
                    <a:ext cx="1" cy="704"/>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91" name="Line 83"/>
                  <p:cNvSpPr>
                    <a:spLocks noChangeShapeType="1"/>
                  </p:cNvSpPr>
                  <p:nvPr/>
                </p:nvSpPr>
                <p:spPr bwMode="auto">
                  <a:xfrm>
                    <a:off x="2738" y="1901"/>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92" name="Picture 8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6" y="2121"/>
                  <a:ext cx="3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893" name="Group 85"/>
              <p:cNvGrpSpPr>
                <a:grpSpLocks/>
              </p:cNvGrpSpPr>
              <p:nvPr/>
            </p:nvGrpSpPr>
            <p:grpSpPr bwMode="auto">
              <a:xfrm>
                <a:off x="2518" y="2061"/>
                <a:ext cx="36" cy="616"/>
                <a:chOff x="2518" y="2061"/>
                <a:chExt cx="36" cy="616"/>
              </a:xfrm>
            </p:grpSpPr>
            <p:grpSp>
              <p:nvGrpSpPr>
                <p:cNvPr id="119894" name="Group 86"/>
                <p:cNvGrpSpPr>
                  <a:grpSpLocks/>
                </p:cNvGrpSpPr>
                <p:nvPr/>
              </p:nvGrpSpPr>
              <p:grpSpPr bwMode="auto">
                <a:xfrm>
                  <a:off x="2526" y="2061"/>
                  <a:ext cx="16" cy="588"/>
                  <a:chOff x="2526" y="2061"/>
                  <a:chExt cx="16" cy="588"/>
                </a:xfrm>
              </p:grpSpPr>
              <p:sp>
                <p:nvSpPr>
                  <p:cNvPr id="119895" name="Line 87"/>
                  <p:cNvSpPr>
                    <a:spLocks noChangeShapeType="1"/>
                  </p:cNvSpPr>
                  <p:nvPr/>
                </p:nvSpPr>
                <p:spPr bwMode="auto">
                  <a:xfrm>
                    <a:off x="2534" y="2069"/>
                    <a:ext cx="1" cy="58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896" name="Line 88"/>
                  <p:cNvSpPr>
                    <a:spLocks noChangeShapeType="1"/>
                  </p:cNvSpPr>
                  <p:nvPr/>
                </p:nvSpPr>
                <p:spPr bwMode="auto">
                  <a:xfrm>
                    <a:off x="2526" y="2061"/>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897" name="Picture 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8" y="2293"/>
                  <a:ext cx="3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98" name="Picture 9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8" y="2517"/>
                <a:ext cx="36"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99" name="Picture 9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94" y="2865"/>
                <a:ext cx="36"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900" name="Picture 9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0" y="2681"/>
                <a:ext cx="3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901" name="Group 93"/>
              <p:cNvGrpSpPr>
                <a:grpSpLocks/>
              </p:cNvGrpSpPr>
              <p:nvPr/>
            </p:nvGrpSpPr>
            <p:grpSpPr bwMode="auto">
              <a:xfrm>
                <a:off x="2826" y="2163"/>
                <a:ext cx="36" cy="616"/>
                <a:chOff x="2694" y="2205"/>
                <a:chExt cx="36" cy="616"/>
              </a:xfrm>
            </p:grpSpPr>
            <p:grpSp>
              <p:nvGrpSpPr>
                <p:cNvPr id="119902" name="Group 94"/>
                <p:cNvGrpSpPr>
                  <a:grpSpLocks/>
                </p:cNvGrpSpPr>
                <p:nvPr/>
              </p:nvGrpSpPr>
              <p:grpSpPr bwMode="auto">
                <a:xfrm>
                  <a:off x="2702" y="2205"/>
                  <a:ext cx="16" cy="592"/>
                  <a:chOff x="2702" y="2205"/>
                  <a:chExt cx="16" cy="592"/>
                </a:xfrm>
              </p:grpSpPr>
              <p:sp>
                <p:nvSpPr>
                  <p:cNvPr id="119903" name="Line 95"/>
                  <p:cNvSpPr>
                    <a:spLocks noChangeShapeType="1"/>
                  </p:cNvSpPr>
                  <p:nvPr/>
                </p:nvSpPr>
                <p:spPr bwMode="auto">
                  <a:xfrm>
                    <a:off x="2710" y="2213"/>
                    <a:ext cx="1" cy="584"/>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904" name="Line 96"/>
                  <p:cNvSpPr>
                    <a:spLocks noChangeShapeType="1"/>
                  </p:cNvSpPr>
                  <p:nvPr/>
                </p:nvSpPr>
                <p:spPr bwMode="auto">
                  <a:xfrm>
                    <a:off x="2702" y="2205"/>
                    <a:ext cx="16"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905" name="Picture 9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94" y="2469"/>
                  <a:ext cx="3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906" name="Picture 9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34" y="2649"/>
                <a:ext cx="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9907" name="Group 99"/>
              <p:cNvGrpSpPr>
                <a:grpSpLocks/>
              </p:cNvGrpSpPr>
              <p:nvPr/>
            </p:nvGrpSpPr>
            <p:grpSpPr bwMode="auto">
              <a:xfrm>
                <a:off x="2606" y="2021"/>
                <a:ext cx="36" cy="632"/>
                <a:chOff x="2606" y="2021"/>
                <a:chExt cx="36" cy="632"/>
              </a:xfrm>
            </p:grpSpPr>
            <p:grpSp>
              <p:nvGrpSpPr>
                <p:cNvPr id="119908" name="Group 100"/>
                <p:cNvGrpSpPr>
                  <a:grpSpLocks/>
                </p:cNvGrpSpPr>
                <p:nvPr/>
              </p:nvGrpSpPr>
              <p:grpSpPr bwMode="auto">
                <a:xfrm>
                  <a:off x="2610" y="2021"/>
                  <a:ext cx="24" cy="616"/>
                  <a:chOff x="2610" y="2021"/>
                  <a:chExt cx="24" cy="616"/>
                </a:xfrm>
              </p:grpSpPr>
              <p:sp>
                <p:nvSpPr>
                  <p:cNvPr id="119909" name="Line 101"/>
                  <p:cNvSpPr>
                    <a:spLocks noChangeShapeType="1"/>
                  </p:cNvSpPr>
                  <p:nvPr/>
                </p:nvSpPr>
                <p:spPr bwMode="auto">
                  <a:xfrm>
                    <a:off x="2622" y="2021"/>
                    <a:ext cx="1" cy="616"/>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910" name="Line 102"/>
                  <p:cNvSpPr>
                    <a:spLocks noChangeShapeType="1"/>
                  </p:cNvSpPr>
                  <p:nvPr/>
                </p:nvSpPr>
                <p:spPr bwMode="auto">
                  <a:xfrm>
                    <a:off x="2610" y="2021"/>
                    <a:ext cx="24"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911" name="Picture 10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06" y="2193"/>
                  <a:ext cx="36"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912" name="Group 104"/>
              <p:cNvGrpSpPr>
                <a:grpSpLocks/>
              </p:cNvGrpSpPr>
              <p:nvPr/>
            </p:nvGrpSpPr>
            <p:grpSpPr bwMode="auto">
              <a:xfrm>
                <a:off x="713" y="2721"/>
                <a:ext cx="36" cy="388"/>
                <a:chOff x="713" y="2721"/>
                <a:chExt cx="36" cy="388"/>
              </a:xfrm>
            </p:grpSpPr>
            <p:grpSp>
              <p:nvGrpSpPr>
                <p:cNvPr id="119913" name="Group 105"/>
                <p:cNvGrpSpPr>
                  <a:grpSpLocks/>
                </p:cNvGrpSpPr>
                <p:nvPr/>
              </p:nvGrpSpPr>
              <p:grpSpPr bwMode="auto">
                <a:xfrm>
                  <a:off x="717" y="2721"/>
                  <a:ext cx="24" cy="376"/>
                  <a:chOff x="717" y="2721"/>
                  <a:chExt cx="24" cy="376"/>
                </a:xfrm>
              </p:grpSpPr>
              <p:sp>
                <p:nvSpPr>
                  <p:cNvPr id="119914" name="Line 106"/>
                  <p:cNvSpPr>
                    <a:spLocks noChangeShapeType="1"/>
                  </p:cNvSpPr>
                  <p:nvPr/>
                </p:nvSpPr>
                <p:spPr bwMode="auto">
                  <a:xfrm>
                    <a:off x="729" y="2721"/>
                    <a:ext cx="1" cy="376"/>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915" name="Line 107"/>
                  <p:cNvSpPr>
                    <a:spLocks noChangeShapeType="1"/>
                  </p:cNvSpPr>
                  <p:nvPr/>
                </p:nvSpPr>
                <p:spPr bwMode="auto">
                  <a:xfrm>
                    <a:off x="717" y="2721"/>
                    <a:ext cx="24"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916" name="Picture 10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 y="2785"/>
                  <a:ext cx="36"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9917" name="Group 109"/>
              <p:cNvGrpSpPr>
                <a:grpSpLocks/>
              </p:cNvGrpSpPr>
              <p:nvPr/>
            </p:nvGrpSpPr>
            <p:grpSpPr bwMode="auto">
              <a:xfrm>
                <a:off x="2422" y="1585"/>
                <a:ext cx="36" cy="1136"/>
                <a:chOff x="2422" y="1585"/>
                <a:chExt cx="36" cy="1136"/>
              </a:xfrm>
            </p:grpSpPr>
            <p:grpSp>
              <p:nvGrpSpPr>
                <p:cNvPr id="119918" name="Group 110"/>
                <p:cNvGrpSpPr>
                  <a:grpSpLocks/>
                </p:cNvGrpSpPr>
                <p:nvPr/>
              </p:nvGrpSpPr>
              <p:grpSpPr bwMode="auto">
                <a:xfrm>
                  <a:off x="2426" y="1585"/>
                  <a:ext cx="24" cy="1120"/>
                  <a:chOff x="2426" y="1585"/>
                  <a:chExt cx="24" cy="1120"/>
                </a:xfrm>
              </p:grpSpPr>
              <p:sp>
                <p:nvSpPr>
                  <p:cNvPr id="119919" name="Line 111"/>
                  <p:cNvSpPr>
                    <a:spLocks noChangeShapeType="1"/>
                  </p:cNvSpPr>
                  <p:nvPr/>
                </p:nvSpPr>
                <p:spPr bwMode="auto">
                  <a:xfrm>
                    <a:off x="2438" y="1585"/>
                    <a:ext cx="1" cy="112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9920" name="Line 112"/>
                  <p:cNvSpPr>
                    <a:spLocks noChangeShapeType="1"/>
                  </p:cNvSpPr>
                  <p:nvPr/>
                </p:nvSpPr>
                <p:spPr bwMode="auto">
                  <a:xfrm>
                    <a:off x="2426" y="1585"/>
                    <a:ext cx="24" cy="1"/>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119921" name="Picture 1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22" y="2029"/>
                  <a:ext cx="36"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19922" name="Group 114"/>
          <p:cNvGrpSpPr>
            <a:grpSpLocks/>
          </p:cNvGrpSpPr>
          <p:nvPr/>
        </p:nvGrpSpPr>
        <p:grpSpPr bwMode="auto">
          <a:xfrm>
            <a:off x="3897313" y="1050925"/>
            <a:ext cx="1287462" cy="579438"/>
            <a:chOff x="181" y="931"/>
            <a:chExt cx="811" cy="365"/>
          </a:xfrm>
        </p:grpSpPr>
        <p:sp>
          <p:nvSpPr>
            <p:cNvPr id="119923" name="AutoShape 115"/>
            <p:cNvSpPr>
              <a:spLocks noChangeArrowheads="1"/>
            </p:cNvSpPr>
            <p:nvPr/>
          </p:nvSpPr>
          <p:spPr bwMode="auto">
            <a:xfrm>
              <a:off x="181" y="935"/>
              <a:ext cx="793" cy="342"/>
            </a:xfrm>
            <a:prstGeom prst="flowChartAlternateProcess">
              <a:avLst/>
            </a:prstGeom>
            <a:gradFill rotWithShape="0">
              <a:gsLst>
                <a:gs pos="0">
                  <a:srgbClr val="A50021">
                    <a:gamma/>
                    <a:shade val="66275"/>
                    <a:invGamma/>
                  </a:srgbClr>
                </a:gs>
                <a:gs pos="100000">
                  <a:srgbClr val="A50021"/>
                </a:gs>
              </a:gsLst>
              <a:lin ang="5400000" scaled="1"/>
            </a:gradFill>
            <a:ln w="38100">
              <a:solidFill>
                <a:schemeClr val="bg1"/>
              </a:solidFill>
              <a:miter lim="800000"/>
              <a:headEnd/>
              <a:tailEnd/>
            </a:ln>
            <a:effectLst>
              <a:outerShdw dist="109250" dir="3267739" algn="ctr" rotWithShape="0">
                <a:schemeClr val="tx1"/>
              </a:outerShdw>
            </a:effectLst>
          </p:spPr>
          <p:txBody>
            <a:bodyPr wrap="none" lIns="90000" tIns="46800" rIns="90000" bIns="46800" anchor="ctr"/>
            <a:lstStyle/>
            <a:p>
              <a:endParaRPr lang="ja-JP" altLang="en-US"/>
            </a:p>
          </p:txBody>
        </p:sp>
        <p:sp>
          <p:nvSpPr>
            <p:cNvPr id="119924" name="Text Box 116"/>
            <p:cNvSpPr txBox="1">
              <a:spLocks noChangeArrowheads="1"/>
            </p:cNvSpPr>
            <p:nvPr/>
          </p:nvSpPr>
          <p:spPr bwMode="auto">
            <a:xfrm>
              <a:off x="191" y="931"/>
              <a:ext cx="801" cy="36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spcBef>
                  <a:spcPct val="50000"/>
                </a:spcBef>
              </a:pPr>
              <a:r>
                <a:rPr lang="en-US" altLang="ja-JP" sz="3200" b="1">
                  <a:solidFill>
                    <a:schemeClr val="bg1"/>
                  </a:solidFill>
                  <a:effectLst>
                    <a:outerShdw blurRad="38100" dist="38100" dir="2700000" algn="tl">
                      <a:srgbClr val="000000"/>
                    </a:outerShdw>
                  </a:effectLst>
                  <a:latin typeface="Helvetica" pitchFamily="1" charset="0"/>
                </a:rPr>
                <a:t>PCBs</a:t>
              </a:r>
            </a:p>
          </p:txBody>
        </p:sp>
      </p:grpSp>
      <p:pic>
        <p:nvPicPr>
          <p:cNvPr id="119925" name="Picture 1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91288" y="5197475"/>
            <a:ext cx="2300287" cy="106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926" name="Picture 11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62738" y="5346700"/>
            <a:ext cx="2936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927" name="Text Box 119"/>
          <p:cNvSpPr txBox="1">
            <a:spLocks noChangeArrowheads="1"/>
          </p:cNvSpPr>
          <p:nvPr/>
        </p:nvSpPr>
        <p:spPr bwMode="auto">
          <a:xfrm>
            <a:off x="7092950" y="5526088"/>
            <a:ext cx="860425" cy="366712"/>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spcBef>
                <a:spcPct val="50000"/>
              </a:spcBef>
            </a:pPr>
            <a:r>
              <a:rPr lang="en-US" altLang="ja-JP" sz="1800" b="1">
                <a:solidFill>
                  <a:schemeClr val="bg1"/>
                </a:solidFill>
                <a:effectLst>
                  <a:outerShdw blurRad="38100" dist="38100" dir="2700000" algn="tl">
                    <a:srgbClr val="000000"/>
                  </a:outerShdw>
                </a:effectLst>
                <a:latin typeface="Helvetica" pitchFamily="1" charset="0"/>
              </a:rPr>
              <a:t>600</a:t>
            </a:r>
          </a:p>
        </p:txBody>
      </p:sp>
      <p:sp>
        <p:nvSpPr>
          <p:cNvPr id="119928" name="Text Box 120"/>
          <p:cNvSpPr txBox="1">
            <a:spLocks noChangeArrowheads="1"/>
          </p:cNvSpPr>
          <p:nvPr/>
        </p:nvSpPr>
        <p:spPr bwMode="auto">
          <a:xfrm>
            <a:off x="7453313" y="5478463"/>
            <a:ext cx="1416050" cy="447675"/>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lgn="ctr">
              <a:lnSpc>
                <a:spcPct val="40000"/>
              </a:lnSpc>
              <a:spcBef>
                <a:spcPct val="50000"/>
              </a:spcBef>
            </a:pPr>
            <a:r>
              <a:rPr lang="en-US" altLang="ja-JP" sz="1800" b="1">
                <a:solidFill>
                  <a:schemeClr val="bg1"/>
                </a:solidFill>
                <a:effectLst>
                  <a:outerShdw blurRad="38100" dist="38100" dir="2700000" algn="tl">
                    <a:srgbClr val="000000"/>
                  </a:outerShdw>
                </a:effectLst>
                <a:latin typeface="Arial" pitchFamily="34" charset="0"/>
              </a:rPr>
              <a:t>ng/g </a:t>
            </a:r>
          </a:p>
          <a:p>
            <a:pPr algn="ctr">
              <a:lnSpc>
                <a:spcPct val="40000"/>
              </a:lnSpc>
              <a:spcBef>
                <a:spcPct val="50000"/>
              </a:spcBef>
            </a:pPr>
            <a:r>
              <a:rPr lang="en-US" altLang="ja-JP" sz="1800" b="1">
                <a:solidFill>
                  <a:schemeClr val="bg1"/>
                </a:solidFill>
                <a:effectLst>
                  <a:outerShdw blurRad="38100" dist="38100" dir="2700000" algn="tl">
                    <a:srgbClr val="000000"/>
                  </a:outerShdw>
                </a:effectLst>
                <a:latin typeface="Arial" pitchFamily="34" charset="0"/>
              </a:rPr>
              <a:t>lipid wt</a:t>
            </a:r>
          </a:p>
        </p:txBody>
      </p:sp>
      <p:sp>
        <p:nvSpPr>
          <p:cNvPr id="119929" name="Text Box 121"/>
          <p:cNvSpPr txBox="1">
            <a:spLocks noChangeArrowheads="1"/>
          </p:cNvSpPr>
          <p:nvPr/>
        </p:nvSpPr>
        <p:spPr bwMode="auto">
          <a:xfrm>
            <a:off x="131763" y="285750"/>
            <a:ext cx="8891587"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ja-JP" altLang="ja-JP" sz="3200" b="1">
                <a:solidFill>
                  <a:srgbClr val="00FF00"/>
                </a:solidFill>
                <a:latin typeface="Arial" pitchFamily="34" charset="0"/>
                <a:ea typeface="MS PGothic" pitchFamily="50" charset="-128"/>
              </a:rPr>
              <a:t>カツオから検出された</a:t>
            </a:r>
            <a:r>
              <a:rPr kumimoji="0" lang="en-US" altLang="ja-JP" sz="3200" b="1">
                <a:solidFill>
                  <a:srgbClr val="00FF00"/>
                </a:solidFill>
                <a:latin typeface="Arial" pitchFamily="34" charset="0"/>
                <a:ea typeface="MS PGothic" pitchFamily="50" charset="-128"/>
              </a:rPr>
              <a:t>PCBs</a:t>
            </a:r>
            <a:r>
              <a:rPr kumimoji="0" lang="ja-JP" altLang="ja-JP" sz="3200" b="1">
                <a:solidFill>
                  <a:srgbClr val="00FF00"/>
                </a:solidFill>
                <a:latin typeface="Arial" pitchFamily="34" charset="0"/>
                <a:ea typeface="MS PGothic" pitchFamily="50" charset="-128"/>
              </a:rPr>
              <a:t>の濃度分布</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452813" y="1530798"/>
            <a:ext cx="5270500" cy="1289050"/>
          </a:xfrm>
          <a:prstGeom prst="rect">
            <a:avLst/>
          </a:prstGeom>
          <a:gradFill rotWithShape="0">
            <a:gsLst>
              <a:gs pos="0">
                <a:srgbClr val="0000CC"/>
              </a:gs>
              <a:gs pos="100000">
                <a:srgbClr val="000066"/>
              </a:gs>
            </a:gsLst>
            <a:lin ang="5400000" scaled="1"/>
          </a:gradFill>
          <a:ln>
            <a:noFill/>
          </a:ln>
          <a:effectLst>
            <a:outerShdw dist="53882" dir="2700000" algn="ctr" rotWithShape="0">
              <a:schemeClr val="tx1"/>
            </a:outerShdw>
          </a:effectLst>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endParaRPr lang="ja-JP" altLang="en-US"/>
          </a:p>
        </p:txBody>
      </p:sp>
      <p:sp>
        <p:nvSpPr>
          <p:cNvPr id="121860" name="Rectangle 4"/>
          <p:cNvSpPr>
            <a:spLocks noChangeArrowheads="1"/>
          </p:cNvSpPr>
          <p:nvPr/>
        </p:nvSpPr>
        <p:spPr bwMode="auto">
          <a:xfrm>
            <a:off x="3449638" y="3083373"/>
            <a:ext cx="5270500" cy="1289050"/>
          </a:xfrm>
          <a:prstGeom prst="rect">
            <a:avLst/>
          </a:prstGeom>
          <a:gradFill rotWithShape="0">
            <a:gsLst>
              <a:gs pos="0">
                <a:srgbClr val="0000CC"/>
              </a:gs>
              <a:gs pos="100000">
                <a:srgbClr val="000066"/>
              </a:gs>
            </a:gsLst>
            <a:lin ang="5400000" scaled="1"/>
          </a:gradFill>
          <a:ln>
            <a:noFill/>
          </a:ln>
          <a:effectLst>
            <a:outerShdw dist="53882" dir="2700000" algn="ctr" rotWithShape="0">
              <a:schemeClr val="tx1"/>
            </a:outerShdw>
          </a:effectLst>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endParaRPr lang="ja-JP" altLang="en-US"/>
          </a:p>
        </p:txBody>
      </p:sp>
      <p:grpSp>
        <p:nvGrpSpPr>
          <p:cNvPr id="121861" name="Group 5"/>
          <p:cNvGrpSpPr>
            <a:grpSpLocks/>
          </p:cNvGrpSpPr>
          <p:nvPr/>
        </p:nvGrpSpPr>
        <p:grpSpPr bwMode="auto">
          <a:xfrm>
            <a:off x="2633663" y="4434335"/>
            <a:ext cx="6084887" cy="742950"/>
            <a:chOff x="915" y="3579"/>
            <a:chExt cx="3833" cy="468"/>
          </a:xfrm>
        </p:grpSpPr>
        <p:sp>
          <p:nvSpPr>
            <p:cNvPr id="121862" name="Rectangle 6"/>
            <p:cNvSpPr>
              <a:spLocks noChangeArrowheads="1"/>
            </p:cNvSpPr>
            <p:nvPr/>
          </p:nvSpPr>
          <p:spPr bwMode="auto">
            <a:xfrm rot="-5400000">
              <a:off x="1484"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53</a:t>
              </a:r>
            </a:p>
          </p:txBody>
        </p:sp>
        <p:sp>
          <p:nvSpPr>
            <p:cNvPr id="121863" name="Rectangle 7"/>
            <p:cNvSpPr>
              <a:spLocks noChangeArrowheads="1"/>
            </p:cNvSpPr>
            <p:nvPr/>
          </p:nvSpPr>
          <p:spPr bwMode="auto">
            <a:xfrm rot="-5400000">
              <a:off x="1546"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51</a:t>
              </a:r>
            </a:p>
          </p:txBody>
        </p:sp>
        <p:sp>
          <p:nvSpPr>
            <p:cNvPr id="121864" name="Rectangle 8"/>
            <p:cNvSpPr>
              <a:spLocks noChangeArrowheads="1"/>
            </p:cNvSpPr>
            <p:nvPr/>
          </p:nvSpPr>
          <p:spPr bwMode="auto">
            <a:xfrm rot="-5400000">
              <a:off x="1608"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52</a:t>
              </a:r>
            </a:p>
          </p:txBody>
        </p:sp>
        <p:sp>
          <p:nvSpPr>
            <p:cNvPr id="121865" name="Rectangle 9"/>
            <p:cNvSpPr>
              <a:spLocks noChangeArrowheads="1"/>
            </p:cNvSpPr>
            <p:nvPr/>
          </p:nvSpPr>
          <p:spPr bwMode="auto">
            <a:xfrm rot="-5400000">
              <a:off x="1630" y="3639"/>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49,69</a:t>
              </a:r>
            </a:p>
          </p:txBody>
        </p:sp>
        <p:sp>
          <p:nvSpPr>
            <p:cNvPr id="121866" name="Rectangle 10"/>
            <p:cNvSpPr>
              <a:spLocks noChangeArrowheads="1"/>
            </p:cNvSpPr>
            <p:nvPr/>
          </p:nvSpPr>
          <p:spPr bwMode="auto">
            <a:xfrm rot="-5400000">
              <a:off x="1732"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47</a:t>
              </a:r>
            </a:p>
          </p:txBody>
        </p:sp>
        <p:sp>
          <p:nvSpPr>
            <p:cNvPr id="121867" name="Rectangle 11"/>
            <p:cNvSpPr>
              <a:spLocks noChangeArrowheads="1"/>
            </p:cNvSpPr>
            <p:nvPr/>
          </p:nvSpPr>
          <p:spPr bwMode="auto">
            <a:xfrm rot="-5400000">
              <a:off x="1794"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44</a:t>
              </a:r>
            </a:p>
          </p:txBody>
        </p:sp>
        <p:sp>
          <p:nvSpPr>
            <p:cNvPr id="121868" name="Rectangle 12"/>
            <p:cNvSpPr>
              <a:spLocks noChangeArrowheads="1"/>
            </p:cNvSpPr>
            <p:nvPr/>
          </p:nvSpPr>
          <p:spPr bwMode="auto">
            <a:xfrm rot="-5400000">
              <a:off x="1856"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42</a:t>
              </a:r>
            </a:p>
          </p:txBody>
        </p:sp>
        <p:sp>
          <p:nvSpPr>
            <p:cNvPr id="121869" name="Rectangle 13"/>
            <p:cNvSpPr>
              <a:spLocks noChangeArrowheads="1"/>
            </p:cNvSpPr>
            <p:nvPr/>
          </p:nvSpPr>
          <p:spPr bwMode="auto">
            <a:xfrm rot="-5400000">
              <a:off x="1878" y="3639"/>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41,64</a:t>
              </a:r>
            </a:p>
          </p:txBody>
        </p:sp>
        <p:sp>
          <p:nvSpPr>
            <p:cNvPr id="121870" name="Rectangle 14"/>
            <p:cNvSpPr>
              <a:spLocks noChangeArrowheads="1"/>
            </p:cNvSpPr>
            <p:nvPr/>
          </p:nvSpPr>
          <p:spPr bwMode="auto">
            <a:xfrm rot="-5400000">
              <a:off x="1980"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70</a:t>
              </a:r>
            </a:p>
          </p:txBody>
        </p:sp>
        <p:sp>
          <p:nvSpPr>
            <p:cNvPr id="121871" name="Rectangle 15"/>
            <p:cNvSpPr>
              <a:spLocks noChangeArrowheads="1"/>
            </p:cNvSpPr>
            <p:nvPr/>
          </p:nvSpPr>
          <p:spPr bwMode="auto">
            <a:xfrm rot="-5400000">
              <a:off x="2042"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66</a:t>
              </a:r>
            </a:p>
          </p:txBody>
        </p:sp>
        <p:sp>
          <p:nvSpPr>
            <p:cNvPr id="121872" name="Rectangle 16"/>
            <p:cNvSpPr>
              <a:spLocks noChangeArrowheads="1"/>
            </p:cNvSpPr>
            <p:nvPr/>
          </p:nvSpPr>
          <p:spPr bwMode="auto">
            <a:xfrm rot="-5400000">
              <a:off x="2130" y="3639"/>
              <a:ext cx="14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91,95</a:t>
              </a:r>
            </a:p>
          </p:txBody>
        </p:sp>
        <p:sp>
          <p:nvSpPr>
            <p:cNvPr id="121873" name="Rectangle 17"/>
            <p:cNvSpPr>
              <a:spLocks noChangeArrowheads="1"/>
            </p:cNvSpPr>
            <p:nvPr/>
          </p:nvSpPr>
          <p:spPr bwMode="auto">
            <a:xfrm rot="-5400000">
              <a:off x="2218"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102</a:t>
              </a:r>
            </a:p>
          </p:txBody>
        </p:sp>
        <p:sp>
          <p:nvSpPr>
            <p:cNvPr id="121874" name="Rectangle 18"/>
            <p:cNvSpPr>
              <a:spLocks noChangeArrowheads="1"/>
            </p:cNvSpPr>
            <p:nvPr/>
          </p:nvSpPr>
          <p:spPr bwMode="auto">
            <a:xfrm rot="-5400000">
              <a:off x="2218" y="3679"/>
              <a:ext cx="22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84,92,90</a:t>
              </a:r>
            </a:p>
          </p:txBody>
        </p:sp>
        <p:sp>
          <p:nvSpPr>
            <p:cNvPr id="121875" name="Rectangle 19"/>
            <p:cNvSpPr>
              <a:spLocks noChangeArrowheads="1"/>
            </p:cNvSpPr>
            <p:nvPr/>
          </p:nvSpPr>
          <p:spPr bwMode="auto">
            <a:xfrm rot="-5400000">
              <a:off x="2346"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101</a:t>
              </a:r>
            </a:p>
          </p:txBody>
        </p:sp>
        <p:sp>
          <p:nvSpPr>
            <p:cNvPr id="121876" name="Rectangle 20"/>
            <p:cNvSpPr>
              <a:spLocks noChangeArrowheads="1"/>
            </p:cNvSpPr>
            <p:nvPr/>
          </p:nvSpPr>
          <p:spPr bwMode="auto">
            <a:xfrm rot="-5400000">
              <a:off x="2426"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99</a:t>
              </a:r>
            </a:p>
          </p:txBody>
        </p:sp>
        <p:sp>
          <p:nvSpPr>
            <p:cNvPr id="121877" name="Rectangle 21"/>
            <p:cNvSpPr>
              <a:spLocks noChangeArrowheads="1"/>
            </p:cNvSpPr>
            <p:nvPr/>
          </p:nvSpPr>
          <p:spPr bwMode="auto">
            <a:xfrm rot="-5400000">
              <a:off x="2490"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83</a:t>
              </a:r>
            </a:p>
          </p:txBody>
        </p:sp>
        <p:sp>
          <p:nvSpPr>
            <p:cNvPr id="121878" name="Rectangle 22"/>
            <p:cNvSpPr>
              <a:spLocks noChangeArrowheads="1"/>
            </p:cNvSpPr>
            <p:nvPr/>
          </p:nvSpPr>
          <p:spPr bwMode="auto">
            <a:xfrm rot="-5400000">
              <a:off x="2498" y="3655"/>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97,113</a:t>
              </a:r>
            </a:p>
          </p:txBody>
        </p:sp>
        <p:sp>
          <p:nvSpPr>
            <p:cNvPr id="121879" name="Rectangle 23"/>
            <p:cNvSpPr>
              <a:spLocks noChangeArrowheads="1"/>
            </p:cNvSpPr>
            <p:nvPr/>
          </p:nvSpPr>
          <p:spPr bwMode="auto">
            <a:xfrm rot="-5400000">
              <a:off x="2562" y="3655"/>
              <a:ext cx="17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87,117</a:t>
              </a:r>
            </a:p>
          </p:txBody>
        </p:sp>
        <p:sp>
          <p:nvSpPr>
            <p:cNvPr id="121880" name="Rectangle 24"/>
            <p:cNvSpPr>
              <a:spLocks noChangeArrowheads="1"/>
            </p:cNvSpPr>
            <p:nvPr/>
          </p:nvSpPr>
          <p:spPr bwMode="auto">
            <a:xfrm rot="-5400000">
              <a:off x="2682" y="3599"/>
              <a:ext cx="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85</a:t>
              </a:r>
            </a:p>
          </p:txBody>
        </p:sp>
        <p:sp>
          <p:nvSpPr>
            <p:cNvPr id="121881" name="Rectangle 25"/>
            <p:cNvSpPr>
              <a:spLocks noChangeArrowheads="1"/>
            </p:cNvSpPr>
            <p:nvPr/>
          </p:nvSpPr>
          <p:spPr bwMode="auto">
            <a:xfrm rot="-5400000">
              <a:off x="2634" y="3711"/>
              <a:ext cx="28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82,120,110</a:t>
              </a:r>
            </a:p>
          </p:txBody>
        </p:sp>
        <p:sp>
          <p:nvSpPr>
            <p:cNvPr id="121882" name="Rectangle 26"/>
            <p:cNvSpPr>
              <a:spLocks noChangeArrowheads="1"/>
            </p:cNvSpPr>
            <p:nvPr/>
          </p:nvSpPr>
          <p:spPr bwMode="auto">
            <a:xfrm rot="-5400000">
              <a:off x="279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118</a:t>
              </a:r>
            </a:p>
          </p:txBody>
        </p:sp>
        <p:sp>
          <p:nvSpPr>
            <p:cNvPr id="121883" name="Rectangle 27"/>
            <p:cNvSpPr>
              <a:spLocks noChangeArrowheads="1"/>
            </p:cNvSpPr>
            <p:nvPr/>
          </p:nvSpPr>
          <p:spPr bwMode="auto">
            <a:xfrm rot="-5400000">
              <a:off x="2857"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105</a:t>
              </a:r>
            </a:p>
          </p:txBody>
        </p:sp>
        <p:sp>
          <p:nvSpPr>
            <p:cNvPr id="121884" name="Rectangle 28"/>
            <p:cNvSpPr>
              <a:spLocks noChangeArrowheads="1"/>
            </p:cNvSpPr>
            <p:nvPr/>
          </p:nvSpPr>
          <p:spPr bwMode="auto">
            <a:xfrm rot="-5400000">
              <a:off x="2921" y="3671"/>
              <a:ext cx="2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144,149</a:t>
              </a:r>
            </a:p>
          </p:txBody>
        </p:sp>
        <p:sp>
          <p:nvSpPr>
            <p:cNvPr id="121885" name="Rectangle 29"/>
            <p:cNvSpPr>
              <a:spLocks noChangeArrowheads="1"/>
            </p:cNvSpPr>
            <p:nvPr/>
          </p:nvSpPr>
          <p:spPr bwMode="auto">
            <a:xfrm rot="-5400000">
              <a:off x="3041"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134</a:t>
              </a:r>
            </a:p>
          </p:txBody>
        </p:sp>
        <p:sp>
          <p:nvSpPr>
            <p:cNvPr id="121886" name="Rectangle 30"/>
            <p:cNvSpPr>
              <a:spLocks noChangeArrowheads="1"/>
            </p:cNvSpPr>
            <p:nvPr/>
          </p:nvSpPr>
          <p:spPr bwMode="auto">
            <a:xfrm rot="-5400000">
              <a:off x="310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133</a:t>
              </a:r>
            </a:p>
          </p:txBody>
        </p:sp>
        <p:sp>
          <p:nvSpPr>
            <p:cNvPr id="121887" name="Rectangle 31"/>
            <p:cNvSpPr>
              <a:spLocks noChangeArrowheads="1"/>
            </p:cNvSpPr>
            <p:nvPr/>
          </p:nvSpPr>
          <p:spPr bwMode="auto">
            <a:xfrm rot="-5400000">
              <a:off x="3167"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132</a:t>
              </a:r>
            </a:p>
          </p:txBody>
        </p:sp>
        <p:sp>
          <p:nvSpPr>
            <p:cNvPr id="121888" name="Rectangle 32"/>
            <p:cNvSpPr>
              <a:spLocks noChangeArrowheads="1"/>
            </p:cNvSpPr>
            <p:nvPr/>
          </p:nvSpPr>
          <p:spPr bwMode="auto">
            <a:xfrm rot="-5400000">
              <a:off x="3231"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128</a:t>
              </a:r>
            </a:p>
          </p:txBody>
        </p:sp>
        <p:sp>
          <p:nvSpPr>
            <p:cNvPr id="121889" name="Rectangle 33"/>
            <p:cNvSpPr>
              <a:spLocks noChangeArrowheads="1"/>
            </p:cNvSpPr>
            <p:nvPr/>
          </p:nvSpPr>
          <p:spPr bwMode="auto">
            <a:xfrm rot="-5400000">
              <a:off x="329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153</a:t>
              </a:r>
            </a:p>
          </p:txBody>
        </p:sp>
        <p:sp>
          <p:nvSpPr>
            <p:cNvPr id="121890" name="Rectangle 34"/>
            <p:cNvSpPr>
              <a:spLocks noChangeArrowheads="1"/>
            </p:cNvSpPr>
            <p:nvPr/>
          </p:nvSpPr>
          <p:spPr bwMode="auto">
            <a:xfrm rot="-5400000">
              <a:off x="3357"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141</a:t>
              </a:r>
            </a:p>
          </p:txBody>
        </p:sp>
        <p:sp>
          <p:nvSpPr>
            <p:cNvPr id="121891" name="Rectangle 35"/>
            <p:cNvSpPr>
              <a:spLocks noChangeArrowheads="1"/>
            </p:cNvSpPr>
            <p:nvPr/>
          </p:nvSpPr>
          <p:spPr bwMode="auto">
            <a:xfrm rot="-5400000">
              <a:off x="3421"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137</a:t>
              </a:r>
            </a:p>
          </p:txBody>
        </p:sp>
        <p:sp>
          <p:nvSpPr>
            <p:cNvPr id="121892" name="Rectangle 36"/>
            <p:cNvSpPr>
              <a:spLocks noChangeArrowheads="1"/>
            </p:cNvSpPr>
            <p:nvPr/>
          </p:nvSpPr>
          <p:spPr bwMode="auto">
            <a:xfrm rot="-5400000">
              <a:off x="348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138</a:t>
              </a:r>
            </a:p>
          </p:txBody>
        </p:sp>
        <p:sp>
          <p:nvSpPr>
            <p:cNvPr id="121893" name="Rectangle 37"/>
            <p:cNvSpPr>
              <a:spLocks noChangeArrowheads="1"/>
            </p:cNvSpPr>
            <p:nvPr/>
          </p:nvSpPr>
          <p:spPr bwMode="auto">
            <a:xfrm rot="-5400000">
              <a:off x="3547"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159</a:t>
              </a:r>
            </a:p>
          </p:txBody>
        </p:sp>
        <p:sp>
          <p:nvSpPr>
            <p:cNvPr id="121894" name="Rectangle 38"/>
            <p:cNvSpPr>
              <a:spLocks noChangeArrowheads="1"/>
            </p:cNvSpPr>
            <p:nvPr/>
          </p:nvSpPr>
          <p:spPr bwMode="auto">
            <a:xfrm rot="-5400000">
              <a:off x="3727"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176</a:t>
              </a:r>
            </a:p>
          </p:txBody>
        </p:sp>
        <p:sp>
          <p:nvSpPr>
            <p:cNvPr id="121895" name="Rectangle 39"/>
            <p:cNvSpPr>
              <a:spLocks noChangeArrowheads="1"/>
            </p:cNvSpPr>
            <p:nvPr/>
          </p:nvSpPr>
          <p:spPr bwMode="auto">
            <a:xfrm rot="-5400000">
              <a:off x="3791"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178</a:t>
              </a:r>
            </a:p>
          </p:txBody>
        </p:sp>
        <p:sp>
          <p:nvSpPr>
            <p:cNvPr id="121896" name="Rectangle 40"/>
            <p:cNvSpPr>
              <a:spLocks noChangeArrowheads="1"/>
            </p:cNvSpPr>
            <p:nvPr/>
          </p:nvSpPr>
          <p:spPr bwMode="auto">
            <a:xfrm rot="-5400000">
              <a:off x="385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187</a:t>
              </a:r>
            </a:p>
          </p:txBody>
        </p:sp>
        <p:sp>
          <p:nvSpPr>
            <p:cNvPr id="121897" name="Rectangle 41"/>
            <p:cNvSpPr>
              <a:spLocks noChangeArrowheads="1"/>
            </p:cNvSpPr>
            <p:nvPr/>
          </p:nvSpPr>
          <p:spPr bwMode="auto">
            <a:xfrm rot="-5400000">
              <a:off x="3861" y="3671"/>
              <a:ext cx="20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185,183</a:t>
              </a:r>
            </a:p>
          </p:txBody>
        </p:sp>
        <p:sp>
          <p:nvSpPr>
            <p:cNvPr id="121898" name="Rectangle 42"/>
            <p:cNvSpPr>
              <a:spLocks noChangeArrowheads="1"/>
            </p:cNvSpPr>
            <p:nvPr/>
          </p:nvSpPr>
          <p:spPr bwMode="auto">
            <a:xfrm rot="-5400000">
              <a:off x="3980"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177</a:t>
              </a:r>
            </a:p>
          </p:txBody>
        </p:sp>
        <p:sp>
          <p:nvSpPr>
            <p:cNvPr id="121899" name="Rectangle 43"/>
            <p:cNvSpPr>
              <a:spLocks noChangeArrowheads="1"/>
            </p:cNvSpPr>
            <p:nvPr/>
          </p:nvSpPr>
          <p:spPr bwMode="auto">
            <a:xfrm rot="-5400000">
              <a:off x="404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173</a:t>
              </a:r>
            </a:p>
          </p:txBody>
        </p:sp>
        <p:sp>
          <p:nvSpPr>
            <p:cNvPr id="121900" name="Rectangle 44"/>
            <p:cNvSpPr>
              <a:spLocks noChangeArrowheads="1"/>
            </p:cNvSpPr>
            <p:nvPr/>
          </p:nvSpPr>
          <p:spPr bwMode="auto">
            <a:xfrm rot="-5400000">
              <a:off x="4107"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172</a:t>
              </a:r>
            </a:p>
          </p:txBody>
        </p:sp>
        <p:sp>
          <p:nvSpPr>
            <p:cNvPr id="121901" name="Rectangle 45"/>
            <p:cNvSpPr>
              <a:spLocks noChangeArrowheads="1"/>
            </p:cNvSpPr>
            <p:nvPr/>
          </p:nvSpPr>
          <p:spPr bwMode="auto">
            <a:xfrm rot="-5400000">
              <a:off x="4170"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180</a:t>
              </a:r>
            </a:p>
          </p:txBody>
        </p:sp>
        <p:sp>
          <p:nvSpPr>
            <p:cNvPr id="121902" name="Rectangle 46"/>
            <p:cNvSpPr>
              <a:spLocks noChangeArrowheads="1"/>
            </p:cNvSpPr>
            <p:nvPr/>
          </p:nvSpPr>
          <p:spPr bwMode="auto">
            <a:xfrm rot="-5400000">
              <a:off x="4233"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170</a:t>
              </a:r>
            </a:p>
          </p:txBody>
        </p:sp>
        <p:sp>
          <p:nvSpPr>
            <p:cNvPr id="121903" name="Rectangle 47"/>
            <p:cNvSpPr>
              <a:spLocks noChangeArrowheads="1"/>
            </p:cNvSpPr>
            <p:nvPr/>
          </p:nvSpPr>
          <p:spPr bwMode="auto">
            <a:xfrm rot="-5400000">
              <a:off x="4351"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202</a:t>
              </a:r>
            </a:p>
          </p:txBody>
        </p:sp>
        <p:sp>
          <p:nvSpPr>
            <p:cNvPr id="121904" name="Rectangle 48"/>
            <p:cNvSpPr>
              <a:spLocks noChangeArrowheads="1"/>
            </p:cNvSpPr>
            <p:nvPr/>
          </p:nvSpPr>
          <p:spPr bwMode="auto">
            <a:xfrm rot="-5400000">
              <a:off x="4414"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200</a:t>
              </a:r>
            </a:p>
          </p:txBody>
        </p:sp>
        <p:sp>
          <p:nvSpPr>
            <p:cNvPr id="121905" name="Rectangle 49"/>
            <p:cNvSpPr>
              <a:spLocks noChangeArrowheads="1"/>
            </p:cNvSpPr>
            <p:nvPr/>
          </p:nvSpPr>
          <p:spPr bwMode="auto">
            <a:xfrm rot="-5400000">
              <a:off x="4476"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198</a:t>
              </a:r>
            </a:p>
          </p:txBody>
        </p:sp>
        <p:sp>
          <p:nvSpPr>
            <p:cNvPr id="121906" name="Rectangle 50"/>
            <p:cNvSpPr>
              <a:spLocks noChangeArrowheads="1"/>
            </p:cNvSpPr>
            <p:nvPr/>
          </p:nvSpPr>
          <p:spPr bwMode="auto">
            <a:xfrm rot="-5400000">
              <a:off x="4538"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201</a:t>
              </a:r>
            </a:p>
          </p:txBody>
        </p:sp>
        <p:sp>
          <p:nvSpPr>
            <p:cNvPr id="121907" name="Rectangle 51"/>
            <p:cNvSpPr>
              <a:spLocks noChangeArrowheads="1"/>
            </p:cNvSpPr>
            <p:nvPr/>
          </p:nvSpPr>
          <p:spPr bwMode="auto">
            <a:xfrm rot="-5400000">
              <a:off x="4600"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195</a:t>
              </a:r>
            </a:p>
          </p:txBody>
        </p:sp>
        <p:sp>
          <p:nvSpPr>
            <p:cNvPr id="121908" name="Rectangle 52"/>
            <p:cNvSpPr>
              <a:spLocks noChangeArrowheads="1"/>
            </p:cNvSpPr>
            <p:nvPr/>
          </p:nvSpPr>
          <p:spPr bwMode="auto">
            <a:xfrm rot="-5400000">
              <a:off x="4662"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194</a:t>
              </a:r>
            </a:p>
          </p:txBody>
        </p:sp>
        <p:sp>
          <p:nvSpPr>
            <p:cNvPr id="121909" name="Rectangle 53"/>
            <p:cNvSpPr>
              <a:spLocks noChangeArrowheads="1"/>
            </p:cNvSpPr>
            <p:nvPr/>
          </p:nvSpPr>
          <p:spPr bwMode="auto">
            <a:xfrm>
              <a:off x="1680" y="3891"/>
              <a:ext cx="2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chemeClr val="bg1"/>
                  </a:solidFill>
                  <a:latin typeface="Helvetica" pitchFamily="1" charset="0"/>
                </a:rPr>
                <a:t>4 Cl</a:t>
              </a:r>
            </a:p>
          </p:txBody>
        </p:sp>
        <p:sp>
          <p:nvSpPr>
            <p:cNvPr id="121910" name="Rectangle 54"/>
            <p:cNvSpPr>
              <a:spLocks noChangeArrowheads="1"/>
            </p:cNvSpPr>
            <p:nvPr/>
          </p:nvSpPr>
          <p:spPr bwMode="auto">
            <a:xfrm>
              <a:off x="2431" y="3891"/>
              <a:ext cx="2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chemeClr val="bg1"/>
                  </a:solidFill>
                  <a:latin typeface="Helvetica" pitchFamily="1" charset="0"/>
                </a:rPr>
                <a:t>5 Cl</a:t>
              </a:r>
            </a:p>
          </p:txBody>
        </p:sp>
        <p:sp>
          <p:nvSpPr>
            <p:cNvPr id="121911" name="Rectangle 55"/>
            <p:cNvSpPr>
              <a:spLocks noChangeArrowheads="1"/>
            </p:cNvSpPr>
            <p:nvPr/>
          </p:nvSpPr>
          <p:spPr bwMode="auto">
            <a:xfrm>
              <a:off x="3215" y="3891"/>
              <a:ext cx="2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chemeClr val="bg1"/>
                  </a:solidFill>
                  <a:latin typeface="Helvetica" pitchFamily="1" charset="0"/>
                </a:rPr>
                <a:t>6 Cl</a:t>
              </a:r>
            </a:p>
          </p:txBody>
        </p:sp>
        <p:sp>
          <p:nvSpPr>
            <p:cNvPr id="121912" name="Rectangle 56"/>
            <p:cNvSpPr>
              <a:spLocks noChangeArrowheads="1"/>
            </p:cNvSpPr>
            <p:nvPr/>
          </p:nvSpPr>
          <p:spPr bwMode="auto">
            <a:xfrm>
              <a:off x="3895" y="3891"/>
              <a:ext cx="2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chemeClr val="bg1"/>
                  </a:solidFill>
                  <a:latin typeface="Helvetica" pitchFamily="1" charset="0"/>
                </a:rPr>
                <a:t>7 Cl</a:t>
              </a:r>
            </a:p>
          </p:txBody>
        </p:sp>
        <p:sp>
          <p:nvSpPr>
            <p:cNvPr id="121913" name="Rectangle 57"/>
            <p:cNvSpPr>
              <a:spLocks noChangeArrowheads="1"/>
            </p:cNvSpPr>
            <p:nvPr/>
          </p:nvSpPr>
          <p:spPr bwMode="auto">
            <a:xfrm>
              <a:off x="4416" y="3891"/>
              <a:ext cx="23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a:solidFill>
                    <a:schemeClr val="bg1"/>
                  </a:solidFill>
                  <a:latin typeface="Helvetica" pitchFamily="1" charset="0"/>
                </a:rPr>
                <a:t>8 Cl</a:t>
              </a:r>
            </a:p>
          </p:txBody>
        </p:sp>
        <p:sp>
          <p:nvSpPr>
            <p:cNvPr id="121914" name="Text Box 58"/>
            <p:cNvSpPr txBox="1">
              <a:spLocks noChangeArrowheads="1"/>
            </p:cNvSpPr>
            <p:nvPr/>
          </p:nvSpPr>
          <p:spPr bwMode="auto">
            <a:xfrm>
              <a:off x="915" y="3579"/>
              <a:ext cx="58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solidFill>
                    <a:schemeClr val="bg1"/>
                  </a:solidFill>
                  <a:latin typeface="Helvetica" pitchFamily="1" charset="0"/>
                  <a:ea typeface="MS PGothic" pitchFamily="50" charset="-128"/>
                </a:rPr>
                <a:t>IUPAC No.</a:t>
              </a:r>
            </a:p>
          </p:txBody>
        </p:sp>
        <p:sp>
          <p:nvSpPr>
            <p:cNvPr id="121915" name="Rectangle 59"/>
            <p:cNvSpPr>
              <a:spLocks noChangeArrowheads="1"/>
            </p:cNvSpPr>
            <p:nvPr/>
          </p:nvSpPr>
          <p:spPr bwMode="auto">
            <a:xfrm rot="-5400000">
              <a:off x="3610" y="3615"/>
              <a:ext cx="9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r>
                <a:rPr lang="en-US" altLang="ja-JP" sz="800">
                  <a:solidFill>
                    <a:schemeClr val="bg1"/>
                  </a:solidFill>
                  <a:latin typeface="Times New Roman" pitchFamily="18" charset="0"/>
                  <a:ea typeface="MS PGothic" pitchFamily="50" charset="-128"/>
                </a:rPr>
                <a:t>156</a:t>
              </a:r>
            </a:p>
          </p:txBody>
        </p:sp>
        <p:grpSp>
          <p:nvGrpSpPr>
            <p:cNvPr id="121916" name="Group 60"/>
            <p:cNvGrpSpPr>
              <a:grpSpLocks/>
            </p:cNvGrpSpPr>
            <p:nvPr/>
          </p:nvGrpSpPr>
          <p:grpSpPr bwMode="auto">
            <a:xfrm>
              <a:off x="1429" y="3827"/>
              <a:ext cx="3312" cy="220"/>
              <a:chOff x="1429" y="3827"/>
              <a:chExt cx="3312" cy="220"/>
            </a:xfrm>
          </p:grpSpPr>
          <p:sp>
            <p:nvSpPr>
              <p:cNvPr id="121917" name="Line 61"/>
              <p:cNvSpPr>
                <a:spLocks noChangeShapeType="1"/>
              </p:cNvSpPr>
              <p:nvPr/>
            </p:nvSpPr>
            <p:spPr bwMode="auto">
              <a:xfrm>
                <a:off x="1429" y="3827"/>
                <a:ext cx="1" cy="216"/>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918" name="Line 62"/>
              <p:cNvSpPr>
                <a:spLocks noChangeShapeType="1"/>
              </p:cNvSpPr>
              <p:nvPr/>
            </p:nvSpPr>
            <p:spPr bwMode="auto">
              <a:xfrm>
                <a:off x="4740" y="3831"/>
                <a:ext cx="1" cy="216"/>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919" name="Line 63"/>
              <p:cNvSpPr>
                <a:spLocks noChangeShapeType="1"/>
              </p:cNvSpPr>
              <p:nvPr/>
            </p:nvSpPr>
            <p:spPr bwMode="auto">
              <a:xfrm>
                <a:off x="4327" y="3831"/>
                <a:ext cx="1" cy="216"/>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920" name="Line 64"/>
              <p:cNvSpPr>
                <a:spLocks noChangeShapeType="1"/>
              </p:cNvSpPr>
              <p:nvPr/>
            </p:nvSpPr>
            <p:spPr bwMode="auto">
              <a:xfrm>
                <a:off x="3708" y="3831"/>
                <a:ext cx="1" cy="216"/>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921" name="Line 65"/>
              <p:cNvSpPr>
                <a:spLocks noChangeShapeType="1"/>
              </p:cNvSpPr>
              <p:nvPr/>
            </p:nvSpPr>
            <p:spPr bwMode="auto">
              <a:xfrm>
                <a:off x="2955" y="3831"/>
                <a:ext cx="1" cy="216"/>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922" name="Line 66"/>
              <p:cNvSpPr>
                <a:spLocks noChangeShapeType="1"/>
              </p:cNvSpPr>
              <p:nvPr/>
            </p:nvSpPr>
            <p:spPr bwMode="auto">
              <a:xfrm>
                <a:off x="2150" y="3831"/>
                <a:ext cx="1" cy="216"/>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1923" name="Line 67"/>
              <p:cNvSpPr>
                <a:spLocks noChangeShapeType="1"/>
              </p:cNvSpPr>
              <p:nvPr/>
            </p:nvSpPr>
            <p:spPr bwMode="auto">
              <a:xfrm>
                <a:off x="1431" y="4045"/>
                <a:ext cx="330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aphicFrame>
        <p:nvGraphicFramePr>
          <p:cNvPr id="121924" name="Object 68"/>
          <p:cNvGraphicFramePr>
            <a:graphicFrameLocks noChangeAspect="1"/>
          </p:cNvGraphicFramePr>
          <p:nvPr>
            <p:extLst>
              <p:ext uri="{D42A27DB-BD31-4B8C-83A1-F6EECF244321}">
                <p14:modId xmlns:p14="http://schemas.microsoft.com/office/powerpoint/2010/main" val="2732811043"/>
              </p:ext>
            </p:extLst>
          </p:nvPr>
        </p:nvGraphicFramePr>
        <p:xfrm>
          <a:off x="3038475" y="1251398"/>
          <a:ext cx="5870575" cy="1843087"/>
        </p:xfrm>
        <a:graphic>
          <a:graphicData uri="http://schemas.openxmlformats.org/presentationml/2006/ole">
            <mc:AlternateContent xmlns:mc="http://schemas.openxmlformats.org/markup-compatibility/2006">
              <mc:Choice xmlns:v="urn:schemas-microsoft-com:vml" Requires="v">
                <p:oleObj spid="_x0000_s122424" name="グラフ" r:id="rId4" imgW="4419681" imgH="1390538" progId="">
                  <p:embed followColorScheme="full"/>
                </p:oleObj>
              </mc:Choice>
              <mc:Fallback>
                <p:oleObj name="グラフ" r:id="rId4" imgW="4419681" imgH="1390538" progId="">
                  <p:embed followColorScheme="full"/>
                  <p:pic>
                    <p:nvPicPr>
                      <p:cNvPr id="0" name="Picture 3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75" y="1251398"/>
                        <a:ext cx="5870575" cy="1843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1926" name="Object 70"/>
          <p:cNvGraphicFramePr>
            <a:graphicFrameLocks noChangeAspect="1"/>
          </p:cNvGraphicFramePr>
          <p:nvPr>
            <p:extLst>
              <p:ext uri="{D42A27DB-BD31-4B8C-83A1-F6EECF244321}">
                <p14:modId xmlns:p14="http://schemas.microsoft.com/office/powerpoint/2010/main" val="3224553912"/>
              </p:ext>
            </p:extLst>
          </p:nvPr>
        </p:nvGraphicFramePr>
        <p:xfrm>
          <a:off x="3038475" y="2808735"/>
          <a:ext cx="5870575" cy="1843088"/>
        </p:xfrm>
        <a:graphic>
          <a:graphicData uri="http://schemas.openxmlformats.org/presentationml/2006/ole">
            <mc:AlternateContent xmlns:mc="http://schemas.openxmlformats.org/markup-compatibility/2006">
              <mc:Choice xmlns:v="urn:schemas-microsoft-com:vml" Requires="v">
                <p:oleObj spid="_x0000_s122425" name="グラフ" r:id="rId6" imgW="4419681" imgH="1390538" progId="">
                  <p:embed followColorScheme="full"/>
                </p:oleObj>
              </mc:Choice>
              <mc:Fallback>
                <p:oleObj name="グラフ" r:id="rId6" imgW="4419681" imgH="1390538" progId="">
                  <p:embed followColorScheme="full"/>
                  <p:pic>
                    <p:nvPicPr>
                      <p:cNvPr id="0" name="Picture 3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8475" y="2808735"/>
                        <a:ext cx="5870575" cy="184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1927" name="Group 71"/>
          <p:cNvGrpSpPr>
            <a:grpSpLocks/>
          </p:cNvGrpSpPr>
          <p:nvPr/>
        </p:nvGrpSpPr>
        <p:grpSpPr bwMode="auto">
          <a:xfrm>
            <a:off x="4587875" y="1530798"/>
            <a:ext cx="3460750" cy="1279525"/>
            <a:chOff x="1335" y="176"/>
            <a:chExt cx="2180" cy="806"/>
          </a:xfrm>
        </p:grpSpPr>
        <p:sp>
          <p:nvSpPr>
            <p:cNvPr id="121928" name="Line 72"/>
            <p:cNvSpPr>
              <a:spLocks noChangeShapeType="1"/>
            </p:cNvSpPr>
            <p:nvPr/>
          </p:nvSpPr>
          <p:spPr bwMode="auto">
            <a:xfrm flipV="1">
              <a:off x="1335" y="176"/>
              <a:ext cx="0" cy="80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29" name="Line 73"/>
            <p:cNvSpPr>
              <a:spLocks noChangeShapeType="1"/>
            </p:cNvSpPr>
            <p:nvPr/>
          </p:nvSpPr>
          <p:spPr bwMode="auto">
            <a:xfrm flipV="1">
              <a:off x="2895" y="177"/>
              <a:ext cx="0" cy="80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30" name="Line 74"/>
            <p:cNvSpPr>
              <a:spLocks noChangeShapeType="1"/>
            </p:cNvSpPr>
            <p:nvPr/>
          </p:nvSpPr>
          <p:spPr bwMode="auto">
            <a:xfrm flipV="1">
              <a:off x="3515" y="178"/>
              <a:ext cx="0" cy="80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31" name="Line 75"/>
            <p:cNvSpPr>
              <a:spLocks noChangeShapeType="1"/>
            </p:cNvSpPr>
            <p:nvPr/>
          </p:nvSpPr>
          <p:spPr bwMode="auto">
            <a:xfrm flipV="1">
              <a:off x="2146" y="180"/>
              <a:ext cx="0" cy="79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1932" name="AutoShape 76"/>
          <p:cNvSpPr>
            <a:spLocks noChangeArrowheads="1"/>
          </p:cNvSpPr>
          <p:nvPr/>
        </p:nvSpPr>
        <p:spPr bwMode="auto">
          <a:xfrm>
            <a:off x="3641725" y="1646685"/>
            <a:ext cx="2043113" cy="377825"/>
          </a:xfrm>
          <a:prstGeom prst="roundRect">
            <a:avLst>
              <a:gd name="adj" fmla="val 16667"/>
            </a:avLst>
          </a:prstGeom>
          <a:solidFill>
            <a:schemeClr val="bg1"/>
          </a:solid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n-US" altLang="ja-JP" sz="2000" b="1">
                <a:latin typeface="Helvetica" pitchFamily="1" charset="0"/>
              </a:rPr>
              <a:t>N-Pacific-1</a:t>
            </a:r>
          </a:p>
        </p:txBody>
      </p:sp>
      <p:grpSp>
        <p:nvGrpSpPr>
          <p:cNvPr id="121938" name="Group 82"/>
          <p:cNvGrpSpPr>
            <a:grpSpLocks/>
          </p:cNvGrpSpPr>
          <p:nvPr/>
        </p:nvGrpSpPr>
        <p:grpSpPr bwMode="auto">
          <a:xfrm>
            <a:off x="4587875" y="3088135"/>
            <a:ext cx="3460750" cy="1279525"/>
            <a:chOff x="1335" y="176"/>
            <a:chExt cx="2180" cy="806"/>
          </a:xfrm>
        </p:grpSpPr>
        <p:sp>
          <p:nvSpPr>
            <p:cNvPr id="121939" name="Line 83"/>
            <p:cNvSpPr>
              <a:spLocks noChangeShapeType="1"/>
            </p:cNvSpPr>
            <p:nvPr/>
          </p:nvSpPr>
          <p:spPr bwMode="auto">
            <a:xfrm flipV="1">
              <a:off x="1335" y="176"/>
              <a:ext cx="0" cy="80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40" name="Line 84"/>
            <p:cNvSpPr>
              <a:spLocks noChangeShapeType="1"/>
            </p:cNvSpPr>
            <p:nvPr/>
          </p:nvSpPr>
          <p:spPr bwMode="auto">
            <a:xfrm flipV="1">
              <a:off x="2895" y="177"/>
              <a:ext cx="0" cy="80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41" name="Line 85"/>
            <p:cNvSpPr>
              <a:spLocks noChangeShapeType="1"/>
            </p:cNvSpPr>
            <p:nvPr/>
          </p:nvSpPr>
          <p:spPr bwMode="auto">
            <a:xfrm flipV="1">
              <a:off x="3515" y="178"/>
              <a:ext cx="0" cy="80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42" name="Line 86"/>
            <p:cNvSpPr>
              <a:spLocks noChangeShapeType="1"/>
            </p:cNvSpPr>
            <p:nvPr/>
          </p:nvSpPr>
          <p:spPr bwMode="auto">
            <a:xfrm flipV="1">
              <a:off x="2146" y="180"/>
              <a:ext cx="0" cy="799"/>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1943" name="AutoShape 87"/>
          <p:cNvSpPr>
            <a:spLocks noChangeArrowheads="1"/>
          </p:cNvSpPr>
          <p:nvPr/>
        </p:nvSpPr>
        <p:spPr bwMode="auto">
          <a:xfrm>
            <a:off x="3641725" y="3227835"/>
            <a:ext cx="2043113" cy="377825"/>
          </a:xfrm>
          <a:prstGeom prst="roundRect">
            <a:avLst>
              <a:gd name="adj" fmla="val 16667"/>
            </a:avLst>
          </a:prstGeom>
          <a:solidFill>
            <a:schemeClr val="bg1"/>
          </a:solidFill>
          <a:ln>
            <a:noFill/>
          </a:ln>
          <a:effectLst>
            <a:outerShdw dist="53882" dir="2700000" algn="ctr" rotWithShape="0">
              <a:schemeClr val="tx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n-US" altLang="ja-JP" sz="2000" b="1">
                <a:latin typeface="Helvetica" pitchFamily="1" charset="0"/>
              </a:rPr>
              <a:t>Off-Philippines</a:t>
            </a:r>
          </a:p>
        </p:txBody>
      </p:sp>
      <p:sp>
        <p:nvSpPr>
          <p:cNvPr id="121945" name="Oval 89"/>
          <p:cNvSpPr>
            <a:spLocks noChangeArrowheads="1"/>
          </p:cNvSpPr>
          <p:nvPr/>
        </p:nvSpPr>
        <p:spPr bwMode="auto">
          <a:xfrm>
            <a:off x="3217863" y="1962598"/>
            <a:ext cx="2906712" cy="10112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948" name="Rectangle 92"/>
          <p:cNvSpPr>
            <a:spLocks noChangeArrowheads="1"/>
          </p:cNvSpPr>
          <p:nvPr/>
        </p:nvSpPr>
        <p:spPr bwMode="auto">
          <a:xfrm>
            <a:off x="141288" y="1567455"/>
            <a:ext cx="2924175" cy="2490787"/>
          </a:xfrm>
          <a:prstGeom prst="rect">
            <a:avLst/>
          </a:prstGeom>
          <a:solidFill>
            <a:srgbClr val="3333FF"/>
          </a:solidFill>
          <a:ln w="25400" algn="ctr">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121949" name="Picture 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163" y="1554755"/>
            <a:ext cx="17049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950" name="Oval 94"/>
          <p:cNvSpPr>
            <a:spLocks noChangeArrowheads="1"/>
          </p:cNvSpPr>
          <p:nvPr/>
        </p:nvSpPr>
        <p:spPr bwMode="auto">
          <a:xfrm>
            <a:off x="819151" y="2559642"/>
            <a:ext cx="168275" cy="130175"/>
          </a:xfrm>
          <a:prstGeom prst="ellipse">
            <a:avLst/>
          </a:prstGeom>
          <a:solidFill>
            <a:srgbClr val="FF99FF"/>
          </a:solidFill>
          <a:ln w="76200">
            <a:solidFill>
              <a:srgbClr val="FF0000"/>
            </a:solidFill>
            <a:round/>
            <a:headEnd/>
            <a:tailEnd/>
          </a:ln>
          <a:effectLst>
            <a:outerShdw dist="53882" dir="2700000" algn="ctr" rotWithShape="0">
              <a:schemeClr val="tx1"/>
            </a:outerShdw>
          </a:effectLst>
        </p:spPr>
        <p:txBody>
          <a:bodyPr/>
          <a:lstStyle/>
          <a:p>
            <a:endParaRPr lang="ja-JP" altLang="en-US"/>
          </a:p>
        </p:txBody>
      </p:sp>
      <p:sp>
        <p:nvSpPr>
          <p:cNvPr id="121952" name="Text Box 96"/>
          <p:cNvSpPr txBox="1">
            <a:spLocks noChangeArrowheads="1"/>
          </p:cNvSpPr>
          <p:nvPr/>
        </p:nvSpPr>
        <p:spPr bwMode="auto">
          <a:xfrm>
            <a:off x="481013" y="1110255"/>
            <a:ext cx="1730375"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spcBef>
                <a:spcPct val="50000"/>
              </a:spcBef>
            </a:pPr>
            <a:r>
              <a:rPr lang="en-US" altLang="ja-JP" sz="2000" b="1">
                <a:solidFill>
                  <a:schemeClr val="bg1"/>
                </a:solidFill>
                <a:effectLst>
                  <a:outerShdw blurRad="38100" dist="38100" dir="2700000" algn="tl">
                    <a:srgbClr val="000000"/>
                  </a:outerShdw>
                </a:effectLst>
                <a:latin typeface="Helvetica" pitchFamily="1" charset="0"/>
              </a:rPr>
              <a:t>N Pacific-1</a:t>
            </a:r>
          </a:p>
        </p:txBody>
      </p:sp>
      <p:sp>
        <p:nvSpPr>
          <p:cNvPr id="121953" name="Line 97"/>
          <p:cNvSpPr>
            <a:spLocks noChangeShapeType="1"/>
          </p:cNvSpPr>
          <p:nvPr/>
        </p:nvSpPr>
        <p:spPr bwMode="auto">
          <a:xfrm>
            <a:off x="557213" y="1475380"/>
            <a:ext cx="1350963" cy="0"/>
          </a:xfrm>
          <a:prstGeom prst="line">
            <a:avLst/>
          </a:prstGeom>
          <a:noFill/>
          <a:ln w="28575">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lIns="90000" tIns="46800" rIns="90000" bIns="46800" anchor="ctr"/>
          <a:lstStyle/>
          <a:p>
            <a:endParaRPr lang="ja-JP" altLang="en-US"/>
          </a:p>
        </p:txBody>
      </p:sp>
      <p:sp>
        <p:nvSpPr>
          <p:cNvPr id="121954" name="Text Box 98"/>
          <p:cNvSpPr txBox="1">
            <a:spLocks noChangeArrowheads="1"/>
          </p:cNvSpPr>
          <p:nvPr/>
        </p:nvSpPr>
        <p:spPr bwMode="auto">
          <a:xfrm>
            <a:off x="1074738" y="2845392"/>
            <a:ext cx="1993900" cy="3968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0000" tIns="46800" rIns="90000" bIns="46800">
            <a:spAutoFit/>
          </a:bodyPr>
          <a:lstStyle/>
          <a:p>
            <a:pPr>
              <a:spcBef>
                <a:spcPct val="50000"/>
              </a:spcBef>
            </a:pPr>
            <a:r>
              <a:rPr lang="en-US" altLang="ja-JP" sz="2000" b="1">
                <a:solidFill>
                  <a:schemeClr val="bg1"/>
                </a:solidFill>
                <a:effectLst>
                  <a:outerShdw blurRad="38100" dist="38100" dir="2700000" algn="tl">
                    <a:srgbClr val="000000"/>
                  </a:outerShdw>
                </a:effectLst>
                <a:latin typeface="Helvetica" pitchFamily="1" charset="0"/>
              </a:rPr>
              <a:t>off Philippines</a:t>
            </a:r>
          </a:p>
        </p:txBody>
      </p:sp>
      <p:sp>
        <p:nvSpPr>
          <p:cNvPr id="121955" name="Line 99"/>
          <p:cNvSpPr>
            <a:spLocks noChangeShapeType="1"/>
          </p:cNvSpPr>
          <p:nvPr/>
        </p:nvSpPr>
        <p:spPr bwMode="auto">
          <a:xfrm flipH="1" flipV="1">
            <a:off x="962026" y="2756492"/>
            <a:ext cx="182563" cy="452437"/>
          </a:xfrm>
          <a:prstGeom prst="line">
            <a:avLst/>
          </a:prstGeom>
          <a:noFill/>
          <a:ln w="28575">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lIns="90000" tIns="46800" rIns="90000" bIns="46800" anchor="ctr"/>
          <a:lstStyle/>
          <a:p>
            <a:endParaRPr lang="ja-JP" altLang="en-US"/>
          </a:p>
        </p:txBody>
      </p:sp>
      <p:sp>
        <p:nvSpPr>
          <p:cNvPr id="121956" name="Line 100"/>
          <p:cNvSpPr>
            <a:spLocks noChangeShapeType="1"/>
          </p:cNvSpPr>
          <p:nvPr/>
        </p:nvSpPr>
        <p:spPr bwMode="auto">
          <a:xfrm>
            <a:off x="1150938" y="3210517"/>
            <a:ext cx="1741488" cy="0"/>
          </a:xfrm>
          <a:prstGeom prst="line">
            <a:avLst/>
          </a:prstGeom>
          <a:noFill/>
          <a:ln w="28575">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lIns="90000" tIns="46800" rIns="90000" bIns="46800" anchor="ctr"/>
          <a:lstStyle/>
          <a:p>
            <a:endParaRPr lang="ja-JP" altLang="en-US"/>
          </a:p>
        </p:txBody>
      </p:sp>
      <p:sp>
        <p:nvSpPr>
          <p:cNvPr id="121958" name="Line 102"/>
          <p:cNvSpPr>
            <a:spLocks noChangeShapeType="1"/>
          </p:cNvSpPr>
          <p:nvPr/>
        </p:nvSpPr>
        <p:spPr bwMode="auto">
          <a:xfrm>
            <a:off x="1882776" y="1461092"/>
            <a:ext cx="295275" cy="388937"/>
          </a:xfrm>
          <a:prstGeom prst="line">
            <a:avLst/>
          </a:prstGeom>
          <a:noFill/>
          <a:ln w="28575">
            <a:solidFill>
              <a:schemeClr val="bg1"/>
            </a:solidFill>
            <a:round/>
            <a:headEnd/>
            <a:tailEnd/>
          </a:ln>
          <a:effectLst>
            <a:outerShdw dist="53882" dir="2700000" algn="ctr" rotWithShape="0">
              <a:schemeClr val="tx1"/>
            </a:outerShdw>
          </a:effectLst>
          <a:extLst>
            <a:ext uri="{909E8E84-426E-40DD-AFC4-6F175D3DCCD1}">
              <a14:hiddenFill xmlns:a14="http://schemas.microsoft.com/office/drawing/2010/main">
                <a:noFill/>
              </a14:hiddenFill>
            </a:ext>
          </a:extLst>
        </p:spPr>
        <p:txBody>
          <a:bodyPr wrap="none" lIns="90000" tIns="46800" rIns="90000" bIns="46800" anchor="ctr"/>
          <a:lstStyle/>
          <a:p>
            <a:endParaRPr lang="ja-JP" altLang="en-US"/>
          </a:p>
        </p:txBody>
      </p:sp>
      <p:sp>
        <p:nvSpPr>
          <p:cNvPr id="121959" name="Oval 103"/>
          <p:cNvSpPr>
            <a:spLocks noChangeArrowheads="1"/>
          </p:cNvSpPr>
          <p:nvPr/>
        </p:nvSpPr>
        <p:spPr bwMode="auto">
          <a:xfrm>
            <a:off x="2141538" y="1842092"/>
            <a:ext cx="168275" cy="130175"/>
          </a:xfrm>
          <a:prstGeom prst="ellipse">
            <a:avLst/>
          </a:prstGeom>
          <a:solidFill>
            <a:srgbClr val="FF99FF"/>
          </a:solidFill>
          <a:ln w="76200">
            <a:solidFill>
              <a:srgbClr val="FF0000"/>
            </a:solidFill>
            <a:round/>
            <a:headEnd/>
            <a:tailEnd/>
          </a:ln>
          <a:effectLst>
            <a:outerShdw dist="53882" dir="2700000" algn="ctr" rotWithShape="0">
              <a:schemeClr val="tx1"/>
            </a:outerShdw>
          </a:effectLst>
        </p:spPr>
        <p:txBody>
          <a:bodyPr/>
          <a:lstStyle/>
          <a:p>
            <a:endParaRPr lang="ja-JP" altLang="en-US"/>
          </a:p>
        </p:txBody>
      </p:sp>
      <p:sp>
        <p:nvSpPr>
          <p:cNvPr id="121962" name="Text Box 106"/>
          <p:cNvSpPr txBox="1">
            <a:spLocks noChangeArrowheads="1"/>
          </p:cNvSpPr>
          <p:nvPr/>
        </p:nvSpPr>
        <p:spPr bwMode="auto">
          <a:xfrm>
            <a:off x="130175" y="234950"/>
            <a:ext cx="8891588"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kumimoji="0" lang="ja-JP" altLang="ja-JP" sz="3200" b="1">
                <a:solidFill>
                  <a:srgbClr val="00FF00"/>
                </a:solidFill>
                <a:latin typeface="Arial" pitchFamily="34" charset="0"/>
                <a:ea typeface="MS PGothic" pitchFamily="50" charset="-128"/>
              </a:rPr>
              <a:t>カツオから検出された</a:t>
            </a:r>
            <a:r>
              <a:rPr kumimoji="0" lang="en-US" altLang="ja-JP" sz="3200" b="1">
                <a:solidFill>
                  <a:srgbClr val="00FF00"/>
                </a:solidFill>
                <a:latin typeface="Arial" pitchFamily="34" charset="0"/>
                <a:ea typeface="MS PGothic" pitchFamily="50" charset="-128"/>
              </a:rPr>
              <a:t>PCBs</a:t>
            </a:r>
            <a:r>
              <a:rPr kumimoji="0" lang="ja-JP" altLang="en-US" sz="3200" b="1">
                <a:solidFill>
                  <a:srgbClr val="00FF00"/>
                </a:solidFill>
                <a:latin typeface="Arial" pitchFamily="34" charset="0"/>
                <a:ea typeface="MS PGothic" pitchFamily="50" charset="-128"/>
              </a:rPr>
              <a:t>の異性体組成</a:t>
            </a:r>
            <a:endParaRPr kumimoji="0" lang="ja-JP" altLang="ja-JP" sz="3200" b="1">
              <a:solidFill>
                <a:srgbClr val="00FF00"/>
              </a:solidFill>
              <a:latin typeface="Arial" pitchFamily="34" charset="0"/>
              <a:ea typeface="MS PGothic" pitchFamily="50" charset="-128"/>
            </a:endParaRPr>
          </a:p>
        </p:txBody>
      </p:sp>
      <p:sp>
        <p:nvSpPr>
          <p:cNvPr id="107" name="Text Box 6"/>
          <p:cNvSpPr txBox="1">
            <a:spLocks noChangeArrowheads="1"/>
          </p:cNvSpPr>
          <p:nvPr/>
        </p:nvSpPr>
        <p:spPr bwMode="auto">
          <a:xfrm>
            <a:off x="289373" y="5510774"/>
            <a:ext cx="83938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3200" dirty="0">
                <a:solidFill>
                  <a:srgbClr val="FF3300"/>
                </a:solidFill>
                <a:effectLst>
                  <a:outerShdw blurRad="38100" dist="38100" dir="2700000" algn="tl">
                    <a:srgbClr val="000000">
                      <a:alpha val="43137"/>
                    </a:srgbClr>
                  </a:outerShdw>
                </a:effectLst>
                <a:latin typeface="HGPｺﾞｼｯｸE" pitchFamily="50" charset="-128"/>
                <a:ea typeface="HGPｺﾞｼｯｸE" pitchFamily="50" charset="-128"/>
              </a:rPr>
              <a:t>高緯度域</a:t>
            </a:r>
            <a:r>
              <a:rPr lang="ja-JP" altLang="en-US" sz="3200" dirty="0" smtClean="0">
                <a:solidFill>
                  <a:srgbClr val="FF3300"/>
                </a:solidFill>
                <a:effectLst>
                  <a:outerShdw blurRad="38100" dist="38100" dir="2700000" algn="tl">
                    <a:srgbClr val="000000">
                      <a:alpha val="43137"/>
                    </a:srgbClr>
                  </a:outerShdw>
                </a:effectLst>
                <a:latin typeface="HGPｺﾞｼｯｸE" pitchFamily="50" charset="-128"/>
                <a:ea typeface="HGPｺﾞｼｯｸE" pitchFamily="50" charset="-128"/>
              </a:rPr>
              <a:t>に低塩素化</a:t>
            </a:r>
            <a:r>
              <a:rPr lang="en-US" altLang="ja-JP" sz="3200" dirty="0" smtClean="0">
                <a:solidFill>
                  <a:srgbClr val="FF3300"/>
                </a:solidFill>
                <a:effectLst>
                  <a:outerShdw blurRad="38100" dist="38100" dir="2700000" algn="tl">
                    <a:srgbClr val="000000">
                      <a:alpha val="43137"/>
                    </a:srgbClr>
                  </a:outerShdw>
                </a:effectLst>
                <a:latin typeface="HGPｺﾞｼｯｸE" pitchFamily="50" charset="-128"/>
                <a:ea typeface="HGPｺﾞｼｯｸE" pitchFamily="50" charset="-128"/>
              </a:rPr>
              <a:t>PCBs</a:t>
            </a:r>
            <a:r>
              <a:rPr lang="ja-JP" altLang="en-US" sz="3200" dirty="0" smtClean="0">
                <a:solidFill>
                  <a:srgbClr val="FF3300"/>
                </a:solidFill>
                <a:effectLst>
                  <a:outerShdw blurRad="38100" dist="38100" dir="2700000" algn="tl">
                    <a:srgbClr val="000000">
                      <a:alpha val="43137"/>
                    </a:srgbClr>
                  </a:outerShdw>
                </a:effectLst>
                <a:latin typeface="HGPｺﾞｼｯｸE" pitchFamily="50" charset="-128"/>
                <a:ea typeface="HGPｺﾞｼｯｸE" pitchFamily="50" charset="-128"/>
              </a:rPr>
              <a:t>が選択的に輸送</a:t>
            </a:r>
            <a:endParaRPr lang="en-US" altLang="ja-JP" sz="3200" dirty="0">
              <a:effectLst>
                <a:outerShdw blurRad="38100" dist="38100" dir="2700000" algn="tl">
                  <a:srgbClr val="000000">
                    <a:alpha val="43137"/>
                  </a:srgbClr>
                </a:outerShdw>
              </a:effectLst>
              <a:latin typeface="HGPｺﾞｼｯｸE" pitchFamily="50" charset="-128"/>
              <a:ea typeface="HGPｺﾞｼｯｸE"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reeform 2"/>
          <p:cNvSpPr>
            <a:spLocks/>
          </p:cNvSpPr>
          <p:nvPr/>
        </p:nvSpPr>
        <p:spPr bwMode="auto">
          <a:xfrm>
            <a:off x="1876425" y="2609850"/>
            <a:ext cx="498475" cy="1179513"/>
          </a:xfrm>
          <a:custGeom>
            <a:avLst/>
            <a:gdLst>
              <a:gd name="T0" fmla="*/ 468408 w 630"/>
              <a:gd name="T1" fmla="*/ 130263 h 1485"/>
              <a:gd name="T2" fmla="*/ 419352 w 630"/>
              <a:gd name="T3" fmla="*/ 179508 h 1485"/>
              <a:gd name="T4" fmla="*/ 369504 w 630"/>
              <a:gd name="T5" fmla="*/ 239080 h 1485"/>
              <a:gd name="T6" fmla="*/ 329943 w 630"/>
              <a:gd name="T7" fmla="*/ 299445 h 1485"/>
              <a:gd name="T8" fmla="*/ 289590 w 630"/>
              <a:gd name="T9" fmla="*/ 359017 h 1485"/>
              <a:gd name="T10" fmla="*/ 269809 w 630"/>
              <a:gd name="T11" fmla="*/ 420177 h 1485"/>
              <a:gd name="T12" fmla="*/ 240534 w 630"/>
              <a:gd name="T13" fmla="*/ 490074 h 1485"/>
              <a:gd name="T14" fmla="*/ 219962 w 630"/>
              <a:gd name="T15" fmla="*/ 559177 h 1485"/>
              <a:gd name="T16" fmla="*/ 199390 w 630"/>
              <a:gd name="T17" fmla="*/ 619542 h 1485"/>
              <a:gd name="T18" fmla="*/ 189895 w 630"/>
              <a:gd name="T19" fmla="*/ 690234 h 1485"/>
              <a:gd name="T20" fmla="*/ 180400 w 630"/>
              <a:gd name="T21" fmla="*/ 769662 h 1485"/>
              <a:gd name="T22" fmla="*/ 170114 w 630"/>
              <a:gd name="T23" fmla="*/ 840353 h 1485"/>
              <a:gd name="T24" fmla="*/ 160620 w 630"/>
              <a:gd name="T25" fmla="*/ 899925 h 1485"/>
              <a:gd name="T26" fmla="*/ 160620 w 630"/>
              <a:gd name="T27" fmla="*/ 949965 h 1485"/>
              <a:gd name="T28" fmla="*/ 160620 w 630"/>
              <a:gd name="T29" fmla="*/ 999210 h 1485"/>
              <a:gd name="T30" fmla="*/ 160620 w 630"/>
              <a:gd name="T31" fmla="*/ 1059576 h 1485"/>
              <a:gd name="T32" fmla="*/ 160620 w 630"/>
              <a:gd name="T33" fmla="*/ 1109616 h 1485"/>
              <a:gd name="T34" fmla="*/ 151125 w 630"/>
              <a:gd name="T35" fmla="*/ 1160450 h 1485"/>
              <a:gd name="T36" fmla="*/ 109981 w 630"/>
              <a:gd name="T37" fmla="*/ 1169982 h 1485"/>
              <a:gd name="T38" fmla="*/ 41144 w 630"/>
              <a:gd name="T39" fmla="*/ 1169982 h 1485"/>
              <a:gd name="T40" fmla="*/ 11077 w 630"/>
              <a:gd name="T41" fmla="*/ 1160450 h 1485"/>
              <a:gd name="T42" fmla="*/ 0 w 630"/>
              <a:gd name="T43" fmla="*/ 1130267 h 1485"/>
              <a:gd name="T44" fmla="*/ 0 w 630"/>
              <a:gd name="T45" fmla="*/ 1069902 h 1485"/>
              <a:gd name="T46" fmla="*/ 0 w 630"/>
              <a:gd name="T47" fmla="*/ 1019862 h 1485"/>
              <a:gd name="T48" fmla="*/ 0 w 630"/>
              <a:gd name="T49" fmla="*/ 980148 h 1485"/>
              <a:gd name="T50" fmla="*/ 0 w 630"/>
              <a:gd name="T51" fmla="*/ 930108 h 1485"/>
              <a:gd name="T52" fmla="*/ 0 w 630"/>
              <a:gd name="T53" fmla="*/ 890393 h 1485"/>
              <a:gd name="T54" fmla="*/ 11077 w 630"/>
              <a:gd name="T55" fmla="*/ 840353 h 1485"/>
              <a:gd name="T56" fmla="*/ 11077 w 630"/>
              <a:gd name="T57" fmla="*/ 799051 h 1485"/>
              <a:gd name="T58" fmla="*/ 20572 w 630"/>
              <a:gd name="T59" fmla="*/ 759336 h 1485"/>
              <a:gd name="T60" fmla="*/ 20572 w 630"/>
              <a:gd name="T61" fmla="*/ 720416 h 1485"/>
              <a:gd name="T62" fmla="*/ 30067 w 630"/>
              <a:gd name="T63" fmla="*/ 679114 h 1485"/>
              <a:gd name="T64" fmla="*/ 41144 w 630"/>
              <a:gd name="T65" fmla="*/ 640194 h 1485"/>
              <a:gd name="T66" fmla="*/ 50639 w 630"/>
              <a:gd name="T67" fmla="*/ 600479 h 1485"/>
              <a:gd name="T68" fmla="*/ 60133 w 630"/>
              <a:gd name="T69" fmla="*/ 559177 h 1485"/>
              <a:gd name="T70" fmla="*/ 80705 w 630"/>
              <a:gd name="T71" fmla="*/ 480542 h 1485"/>
              <a:gd name="T72" fmla="*/ 100486 w 630"/>
              <a:gd name="T73" fmla="*/ 409851 h 1485"/>
              <a:gd name="T74" fmla="*/ 140048 w 630"/>
              <a:gd name="T75" fmla="*/ 339954 h 1485"/>
              <a:gd name="T76" fmla="*/ 170114 w 630"/>
              <a:gd name="T77" fmla="*/ 269263 h 1485"/>
              <a:gd name="T78" fmla="*/ 210467 w 630"/>
              <a:gd name="T79" fmla="*/ 200160 h 1485"/>
              <a:gd name="T80" fmla="*/ 250029 w 630"/>
              <a:gd name="T81" fmla="*/ 139794 h 1485"/>
              <a:gd name="T82" fmla="*/ 280095 w 630"/>
              <a:gd name="T83" fmla="*/ 100080 h 1485"/>
              <a:gd name="T84" fmla="*/ 318866 w 630"/>
              <a:gd name="T85" fmla="*/ 59571 h 1485"/>
              <a:gd name="T86" fmla="*/ 348933 w 630"/>
              <a:gd name="T87" fmla="*/ 19857 h 1485"/>
              <a:gd name="T88" fmla="*/ 378999 w 630"/>
              <a:gd name="T89" fmla="*/ 0 h 1485"/>
              <a:gd name="T90" fmla="*/ 419352 w 630"/>
              <a:gd name="T91" fmla="*/ 10326 h 1485"/>
              <a:gd name="T92" fmla="*/ 458913 w 630"/>
              <a:gd name="T93" fmla="*/ 50040 h 14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30" h="1485">
                <a:moveTo>
                  <a:pt x="630" y="126"/>
                </a:moveTo>
                <a:lnTo>
                  <a:pt x="592" y="164"/>
                </a:lnTo>
                <a:lnTo>
                  <a:pt x="554" y="188"/>
                </a:lnTo>
                <a:lnTo>
                  <a:pt x="530" y="226"/>
                </a:lnTo>
                <a:lnTo>
                  <a:pt x="492" y="264"/>
                </a:lnTo>
                <a:lnTo>
                  <a:pt x="467" y="301"/>
                </a:lnTo>
                <a:lnTo>
                  <a:pt x="441" y="339"/>
                </a:lnTo>
                <a:lnTo>
                  <a:pt x="417" y="377"/>
                </a:lnTo>
                <a:lnTo>
                  <a:pt x="391" y="415"/>
                </a:lnTo>
                <a:lnTo>
                  <a:pt x="366" y="452"/>
                </a:lnTo>
                <a:lnTo>
                  <a:pt x="354" y="490"/>
                </a:lnTo>
                <a:lnTo>
                  <a:pt x="341" y="529"/>
                </a:lnTo>
                <a:lnTo>
                  <a:pt x="316" y="579"/>
                </a:lnTo>
                <a:lnTo>
                  <a:pt x="304" y="617"/>
                </a:lnTo>
                <a:lnTo>
                  <a:pt x="290" y="655"/>
                </a:lnTo>
                <a:lnTo>
                  <a:pt x="278" y="704"/>
                </a:lnTo>
                <a:lnTo>
                  <a:pt x="266" y="742"/>
                </a:lnTo>
                <a:lnTo>
                  <a:pt x="252" y="780"/>
                </a:lnTo>
                <a:lnTo>
                  <a:pt x="252" y="831"/>
                </a:lnTo>
                <a:lnTo>
                  <a:pt x="240" y="869"/>
                </a:lnTo>
                <a:lnTo>
                  <a:pt x="228" y="919"/>
                </a:lnTo>
                <a:lnTo>
                  <a:pt x="228" y="969"/>
                </a:lnTo>
                <a:lnTo>
                  <a:pt x="215" y="1006"/>
                </a:lnTo>
                <a:lnTo>
                  <a:pt x="215" y="1058"/>
                </a:lnTo>
                <a:lnTo>
                  <a:pt x="203" y="1095"/>
                </a:lnTo>
                <a:lnTo>
                  <a:pt x="203" y="1133"/>
                </a:lnTo>
                <a:lnTo>
                  <a:pt x="203" y="1159"/>
                </a:lnTo>
                <a:lnTo>
                  <a:pt x="203" y="1196"/>
                </a:lnTo>
                <a:lnTo>
                  <a:pt x="203" y="1234"/>
                </a:lnTo>
                <a:lnTo>
                  <a:pt x="203" y="1258"/>
                </a:lnTo>
                <a:lnTo>
                  <a:pt x="203" y="1296"/>
                </a:lnTo>
                <a:lnTo>
                  <a:pt x="203" y="1334"/>
                </a:lnTo>
                <a:lnTo>
                  <a:pt x="203" y="1372"/>
                </a:lnTo>
                <a:lnTo>
                  <a:pt x="203" y="1397"/>
                </a:lnTo>
                <a:lnTo>
                  <a:pt x="203" y="1435"/>
                </a:lnTo>
                <a:lnTo>
                  <a:pt x="191" y="1461"/>
                </a:lnTo>
                <a:lnTo>
                  <a:pt x="177" y="1485"/>
                </a:lnTo>
                <a:lnTo>
                  <a:pt x="139" y="1473"/>
                </a:lnTo>
                <a:lnTo>
                  <a:pt x="89" y="1485"/>
                </a:lnTo>
                <a:lnTo>
                  <a:pt x="52" y="1473"/>
                </a:lnTo>
                <a:lnTo>
                  <a:pt x="38" y="1473"/>
                </a:lnTo>
                <a:lnTo>
                  <a:pt x="14" y="1461"/>
                </a:lnTo>
                <a:lnTo>
                  <a:pt x="14" y="1447"/>
                </a:lnTo>
                <a:lnTo>
                  <a:pt x="0" y="1423"/>
                </a:lnTo>
                <a:lnTo>
                  <a:pt x="0" y="1397"/>
                </a:lnTo>
                <a:lnTo>
                  <a:pt x="0" y="1347"/>
                </a:lnTo>
                <a:lnTo>
                  <a:pt x="0" y="1322"/>
                </a:lnTo>
                <a:lnTo>
                  <a:pt x="0" y="1284"/>
                </a:lnTo>
                <a:lnTo>
                  <a:pt x="0" y="1258"/>
                </a:lnTo>
                <a:lnTo>
                  <a:pt x="0" y="1234"/>
                </a:lnTo>
                <a:lnTo>
                  <a:pt x="0" y="1209"/>
                </a:lnTo>
                <a:lnTo>
                  <a:pt x="0" y="1171"/>
                </a:lnTo>
                <a:lnTo>
                  <a:pt x="0" y="1145"/>
                </a:lnTo>
                <a:lnTo>
                  <a:pt x="0" y="1121"/>
                </a:lnTo>
                <a:lnTo>
                  <a:pt x="0" y="1095"/>
                </a:lnTo>
                <a:lnTo>
                  <a:pt x="14" y="1058"/>
                </a:lnTo>
                <a:lnTo>
                  <a:pt x="14" y="1032"/>
                </a:lnTo>
                <a:lnTo>
                  <a:pt x="14" y="1006"/>
                </a:lnTo>
                <a:lnTo>
                  <a:pt x="14" y="982"/>
                </a:lnTo>
                <a:lnTo>
                  <a:pt x="26" y="956"/>
                </a:lnTo>
                <a:lnTo>
                  <a:pt x="26" y="931"/>
                </a:lnTo>
                <a:lnTo>
                  <a:pt x="26" y="907"/>
                </a:lnTo>
                <a:lnTo>
                  <a:pt x="38" y="881"/>
                </a:lnTo>
                <a:lnTo>
                  <a:pt x="38" y="855"/>
                </a:lnTo>
                <a:lnTo>
                  <a:pt x="38" y="831"/>
                </a:lnTo>
                <a:lnTo>
                  <a:pt x="52" y="806"/>
                </a:lnTo>
                <a:lnTo>
                  <a:pt x="52" y="780"/>
                </a:lnTo>
                <a:lnTo>
                  <a:pt x="64" y="756"/>
                </a:lnTo>
                <a:lnTo>
                  <a:pt x="64" y="730"/>
                </a:lnTo>
                <a:lnTo>
                  <a:pt x="76" y="704"/>
                </a:lnTo>
                <a:lnTo>
                  <a:pt x="89" y="655"/>
                </a:lnTo>
                <a:lnTo>
                  <a:pt x="102" y="605"/>
                </a:lnTo>
                <a:lnTo>
                  <a:pt x="114" y="553"/>
                </a:lnTo>
                <a:lnTo>
                  <a:pt x="127" y="516"/>
                </a:lnTo>
                <a:lnTo>
                  <a:pt x="151" y="466"/>
                </a:lnTo>
                <a:lnTo>
                  <a:pt x="177" y="428"/>
                </a:lnTo>
                <a:lnTo>
                  <a:pt x="191" y="377"/>
                </a:lnTo>
                <a:lnTo>
                  <a:pt x="215" y="339"/>
                </a:lnTo>
                <a:lnTo>
                  <a:pt x="240" y="301"/>
                </a:lnTo>
                <a:lnTo>
                  <a:pt x="266" y="252"/>
                </a:lnTo>
                <a:lnTo>
                  <a:pt x="290" y="214"/>
                </a:lnTo>
                <a:lnTo>
                  <a:pt x="316" y="176"/>
                </a:lnTo>
                <a:lnTo>
                  <a:pt x="341" y="151"/>
                </a:lnTo>
                <a:lnTo>
                  <a:pt x="354" y="126"/>
                </a:lnTo>
                <a:lnTo>
                  <a:pt x="379" y="101"/>
                </a:lnTo>
                <a:lnTo>
                  <a:pt x="403" y="75"/>
                </a:lnTo>
                <a:lnTo>
                  <a:pt x="417" y="51"/>
                </a:lnTo>
                <a:lnTo>
                  <a:pt x="441" y="25"/>
                </a:lnTo>
                <a:lnTo>
                  <a:pt x="467" y="13"/>
                </a:lnTo>
                <a:lnTo>
                  <a:pt x="479" y="0"/>
                </a:lnTo>
                <a:lnTo>
                  <a:pt x="504" y="13"/>
                </a:lnTo>
                <a:lnTo>
                  <a:pt x="530" y="13"/>
                </a:lnTo>
                <a:lnTo>
                  <a:pt x="554" y="25"/>
                </a:lnTo>
                <a:lnTo>
                  <a:pt x="580" y="63"/>
                </a:lnTo>
                <a:lnTo>
                  <a:pt x="630" y="126"/>
                </a:lnTo>
                <a:close/>
              </a:path>
            </a:pathLst>
          </a:custGeom>
          <a:solidFill>
            <a:schemeClr val="bg1"/>
          </a:solidFill>
          <a:ln>
            <a:noFill/>
          </a:ln>
          <a:extLst>
            <a:ext uri="{91240B29-F687-4F45-9708-019B960494DF}">
              <a14:hiddenLine xmlns:a14="http://schemas.microsoft.com/office/drawing/2010/main" w="28575" cmpd="sng">
                <a:solidFill>
                  <a:schemeClr val="tx1"/>
                </a:solidFill>
                <a:prstDash val="solid"/>
                <a:round/>
                <a:headEnd/>
                <a:tailEnd/>
              </a14:hiddenLine>
            </a:ext>
          </a:extLst>
        </p:spPr>
        <p:txBody>
          <a:bodyPr/>
          <a:lstStyle/>
          <a:p>
            <a:endParaRPr lang="ja-JP" altLang="en-US">
              <a:solidFill>
                <a:srgbClr val="000000"/>
              </a:solidFill>
            </a:endParaRPr>
          </a:p>
        </p:txBody>
      </p:sp>
      <p:pic>
        <p:nvPicPr>
          <p:cNvPr id="696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8325" y="1858963"/>
            <a:ext cx="3190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7838" y="2268538"/>
            <a:ext cx="500062"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7850" y="2189163"/>
            <a:ext cx="30003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7913" y="2359025"/>
            <a:ext cx="6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Freeform 7"/>
          <p:cNvSpPr>
            <a:spLocks/>
          </p:cNvSpPr>
          <p:nvPr/>
        </p:nvSpPr>
        <p:spPr bwMode="auto">
          <a:xfrm>
            <a:off x="4867275" y="1858963"/>
            <a:ext cx="109538" cy="520700"/>
          </a:xfrm>
          <a:custGeom>
            <a:avLst/>
            <a:gdLst>
              <a:gd name="T0" fmla="*/ 109538 w 139"/>
              <a:gd name="T1" fmla="*/ 520700 h 655"/>
              <a:gd name="T2" fmla="*/ 0 w 139"/>
              <a:gd name="T3" fmla="*/ 520700 h 655"/>
              <a:gd name="T4" fmla="*/ 50435 w 139"/>
              <a:gd name="T5" fmla="*/ 0 h 655"/>
              <a:gd name="T6" fmla="*/ 109538 w 139"/>
              <a:gd name="T7" fmla="*/ 520700 h 6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655">
                <a:moveTo>
                  <a:pt x="139" y="655"/>
                </a:moveTo>
                <a:lnTo>
                  <a:pt x="0" y="655"/>
                </a:lnTo>
                <a:lnTo>
                  <a:pt x="64" y="0"/>
                </a:lnTo>
                <a:lnTo>
                  <a:pt x="139" y="6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40" name="Picture 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7275" y="1889125"/>
            <a:ext cx="109538"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7438" y="2308225"/>
            <a:ext cx="5873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7475" y="4027488"/>
            <a:ext cx="4206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5825" y="3927475"/>
            <a:ext cx="5000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59063" y="2684463"/>
            <a:ext cx="4206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Freeform 13"/>
          <p:cNvSpPr>
            <a:spLocks/>
          </p:cNvSpPr>
          <p:nvPr/>
        </p:nvSpPr>
        <p:spPr bwMode="auto">
          <a:xfrm>
            <a:off x="2909888" y="2947988"/>
            <a:ext cx="468312" cy="469900"/>
          </a:xfrm>
          <a:custGeom>
            <a:avLst/>
            <a:gdLst>
              <a:gd name="T0" fmla="*/ 208842 w 592"/>
              <a:gd name="T1" fmla="*/ 0 h 592"/>
              <a:gd name="T2" fmla="*/ 0 w 592"/>
              <a:gd name="T3" fmla="*/ 220663 h 592"/>
              <a:gd name="T4" fmla="*/ 468312 w 592"/>
              <a:gd name="T5" fmla="*/ 469900 h 592"/>
              <a:gd name="T6" fmla="*/ 208842 w 592"/>
              <a:gd name="T7" fmla="*/ 0 h 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2" h="592">
                <a:moveTo>
                  <a:pt x="264" y="0"/>
                </a:moveTo>
                <a:lnTo>
                  <a:pt x="0" y="278"/>
                </a:lnTo>
                <a:lnTo>
                  <a:pt x="592" y="592"/>
                </a:lnTo>
                <a:lnTo>
                  <a:pt x="2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46" name="Picture 1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9888" y="2947988"/>
            <a:ext cx="4683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5"/>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0200" y="2897188"/>
            <a:ext cx="24923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16"/>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7550" y="2819400"/>
            <a:ext cx="4206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9" name="Picture 1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8150" y="2538413"/>
            <a:ext cx="449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0" name="Picture 18"/>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1663" y="2609850"/>
            <a:ext cx="498475"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1" name="Picture 19"/>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9750" y="3706813"/>
            <a:ext cx="290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Freeform 20"/>
          <p:cNvSpPr>
            <a:spLocks/>
          </p:cNvSpPr>
          <p:nvPr/>
        </p:nvSpPr>
        <p:spPr bwMode="auto">
          <a:xfrm>
            <a:off x="1800225" y="3684588"/>
            <a:ext cx="300038" cy="439737"/>
          </a:xfrm>
          <a:custGeom>
            <a:avLst/>
            <a:gdLst>
              <a:gd name="T0" fmla="*/ 300038 w 377"/>
              <a:gd name="T1" fmla="*/ 0 h 554"/>
              <a:gd name="T2" fmla="*/ 0 w 377"/>
              <a:gd name="T3" fmla="*/ 0 h 554"/>
              <a:gd name="T4" fmla="*/ 150417 w 377"/>
              <a:gd name="T5" fmla="*/ 439737 h 554"/>
              <a:gd name="T6" fmla="*/ 300038 w 377"/>
              <a:gd name="T7" fmla="*/ 0 h 5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7" h="554">
                <a:moveTo>
                  <a:pt x="377" y="0"/>
                </a:moveTo>
                <a:lnTo>
                  <a:pt x="0" y="0"/>
                </a:lnTo>
                <a:lnTo>
                  <a:pt x="189" y="554"/>
                </a:lnTo>
                <a:lnTo>
                  <a:pt x="377"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mpd="sng">
                <a:solidFill>
                  <a:schemeClr val="tx1"/>
                </a:solidFill>
                <a:prstDash val="solid"/>
                <a:round/>
                <a:headEnd/>
                <a:tailEnd/>
              </a14:hiddenLine>
            </a:ext>
          </a:extLst>
        </p:spPr>
        <p:txBody>
          <a:bodyPr/>
          <a:lstStyle/>
          <a:p>
            <a:endParaRPr lang="ja-JP" altLang="en-US">
              <a:solidFill>
                <a:srgbClr val="000000"/>
              </a:solidFill>
            </a:endParaRPr>
          </a:p>
        </p:txBody>
      </p:sp>
      <p:pic>
        <p:nvPicPr>
          <p:cNvPr id="69653" name="Picture 2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89125" y="3644900"/>
            <a:ext cx="15081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4" name="Picture 22"/>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150" y="2374900"/>
            <a:ext cx="4000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5" name="Picture 23"/>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8850" y="2586038"/>
            <a:ext cx="1397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6" name="Freeform 24"/>
          <p:cNvSpPr>
            <a:spLocks/>
          </p:cNvSpPr>
          <p:nvPr/>
        </p:nvSpPr>
        <p:spPr bwMode="auto">
          <a:xfrm>
            <a:off x="2919413" y="1668463"/>
            <a:ext cx="1177925" cy="500062"/>
          </a:xfrm>
          <a:custGeom>
            <a:avLst/>
            <a:gdLst>
              <a:gd name="T0" fmla="*/ 129207 w 1486"/>
              <a:gd name="T1" fmla="*/ 469900 h 630"/>
              <a:gd name="T2" fmla="*/ 179939 w 1486"/>
              <a:gd name="T3" fmla="*/ 420687 h 630"/>
              <a:gd name="T4" fmla="*/ 239390 w 1486"/>
              <a:gd name="T5" fmla="*/ 370681 h 630"/>
              <a:gd name="T6" fmla="*/ 299634 w 1486"/>
              <a:gd name="T7" fmla="*/ 330993 h 630"/>
              <a:gd name="T8" fmla="*/ 359085 w 1486"/>
              <a:gd name="T9" fmla="*/ 289718 h 630"/>
              <a:gd name="T10" fmla="*/ 419329 w 1486"/>
              <a:gd name="T11" fmla="*/ 270668 h 630"/>
              <a:gd name="T12" fmla="*/ 489877 w 1486"/>
              <a:gd name="T13" fmla="*/ 241300 h 630"/>
              <a:gd name="T14" fmla="*/ 558841 w 1486"/>
              <a:gd name="T15" fmla="*/ 220662 h 630"/>
              <a:gd name="T16" fmla="*/ 619084 w 1486"/>
              <a:gd name="T17" fmla="*/ 200025 h 630"/>
              <a:gd name="T18" fmla="*/ 688048 w 1486"/>
              <a:gd name="T19" fmla="*/ 190500 h 630"/>
              <a:gd name="T20" fmla="*/ 768109 w 1486"/>
              <a:gd name="T21" fmla="*/ 180975 h 630"/>
              <a:gd name="T22" fmla="*/ 838657 w 1486"/>
              <a:gd name="T23" fmla="*/ 169862 h 630"/>
              <a:gd name="T24" fmla="*/ 898901 w 1486"/>
              <a:gd name="T25" fmla="*/ 160337 h 630"/>
              <a:gd name="T26" fmla="*/ 948047 w 1486"/>
              <a:gd name="T27" fmla="*/ 160337 h 630"/>
              <a:gd name="T28" fmla="*/ 997986 w 1486"/>
              <a:gd name="T29" fmla="*/ 160337 h 630"/>
              <a:gd name="T30" fmla="*/ 1058230 w 1486"/>
              <a:gd name="T31" fmla="*/ 160337 h 630"/>
              <a:gd name="T32" fmla="*/ 1108169 w 1486"/>
              <a:gd name="T33" fmla="*/ 160337 h 630"/>
              <a:gd name="T34" fmla="*/ 1157315 w 1486"/>
              <a:gd name="T35" fmla="*/ 150812 h 630"/>
              <a:gd name="T36" fmla="*/ 1167620 w 1486"/>
              <a:gd name="T37" fmla="*/ 110331 h 630"/>
              <a:gd name="T38" fmla="*/ 1167620 w 1486"/>
              <a:gd name="T39" fmla="*/ 40481 h 630"/>
              <a:gd name="T40" fmla="*/ 1157315 w 1486"/>
              <a:gd name="T41" fmla="*/ 11112 h 630"/>
              <a:gd name="T42" fmla="*/ 1127193 w 1486"/>
              <a:gd name="T43" fmla="*/ 0 h 630"/>
              <a:gd name="T44" fmla="*/ 1067742 w 1486"/>
              <a:gd name="T45" fmla="*/ 0 h 630"/>
              <a:gd name="T46" fmla="*/ 1018596 w 1486"/>
              <a:gd name="T47" fmla="*/ 0 h 630"/>
              <a:gd name="T48" fmla="*/ 977377 w 1486"/>
              <a:gd name="T49" fmla="*/ 0 h 630"/>
              <a:gd name="T50" fmla="*/ 929023 w 1486"/>
              <a:gd name="T51" fmla="*/ 0 h 630"/>
              <a:gd name="T52" fmla="*/ 887803 w 1486"/>
              <a:gd name="T53" fmla="*/ 0 h 630"/>
              <a:gd name="T54" fmla="*/ 838657 w 1486"/>
              <a:gd name="T55" fmla="*/ 11112 h 630"/>
              <a:gd name="T56" fmla="*/ 798230 w 1486"/>
              <a:gd name="T57" fmla="*/ 11112 h 630"/>
              <a:gd name="T58" fmla="*/ 758596 w 1486"/>
              <a:gd name="T59" fmla="*/ 20637 h 630"/>
              <a:gd name="T60" fmla="*/ 718170 w 1486"/>
              <a:gd name="T61" fmla="*/ 20637 h 630"/>
              <a:gd name="T62" fmla="*/ 678536 w 1486"/>
              <a:gd name="T63" fmla="*/ 30162 h 630"/>
              <a:gd name="T64" fmla="*/ 638901 w 1486"/>
              <a:gd name="T65" fmla="*/ 40481 h 630"/>
              <a:gd name="T66" fmla="*/ 598475 w 1486"/>
              <a:gd name="T67" fmla="*/ 50800 h 630"/>
              <a:gd name="T68" fmla="*/ 558841 w 1486"/>
              <a:gd name="T69" fmla="*/ 60325 h 630"/>
              <a:gd name="T70" fmla="*/ 478780 w 1486"/>
              <a:gd name="T71" fmla="*/ 80169 h 630"/>
              <a:gd name="T72" fmla="*/ 409816 w 1486"/>
              <a:gd name="T73" fmla="*/ 100806 h 630"/>
              <a:gd name="T74" fmla="*/ 339268 w 1486"/>
              <a:gd name="T75" fmla="*/ 140494 h 630"/>
              <a:gd name="T76" fmla="*/ 269512 w 1486"/>
              <a:gd name="T77" fmla="*/ 169862 h 630"/>
              <a:gd name="T78" fmla="*/ 199756 w 1486"/>
              <a:gd name="T79" fmla="*/ 211137 h 630"/>
              <a:gd name="T80" fmla="*/ 140305 w 1486"/>
              <a:gd name="T81" fmla="*/ 250825 h 630"/>
              <a:gd name="T82" fmla="*/ 99878 w 1486"/>
              <a:gd name="T83" fmla="*/ 280193 h 630"/>
              <a:gd name="T84" fmla="*/ 60244 w 1486"/>
              <a:gd name="T85" fmla="*/ 319881 h 630"/>
              <a:gd name="T86" fmla="*/ 20610 w 1486"/>
              <a:gd name="T87" fmla="*/ 350043 h 630"/>
              <a:gd name="T88" fmla="*/ 0 w 1486"/>
              <a:gd name="T89" fmla="*/ 380206 h 630"/>
              <a:gd name="T90" fmla="*/ 9512 w 1486"/>
              <a:gd name="T91" fmla="*/ 420687 h 630"/>
              <a:gd name="T92" fmla="*/ 50732 w 1486"/>
              <a:gd name="T93" fmla="*/ 460375 h 6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86" h="630">
                <a:moveTo>
                  <a:pt x="126" y="630"/>
                </a:moveTo>
                <a:lnTo>
                  <a:pt x="163" y="592"/>
                </a:lnTo>
                <a:lnTo>
                  <a:pt x="189" y="554"/>
                </a:lnTo>
                <a:lnTo>
                  <a:pt x="227" y="530"/>
                </a:lnTo>
                <a:lnTo>
                  <a:pt x="265" y="492"/>
                </a:lnTo>
                <a:lnTo>
                  <a:pt x="302" y="467"/>
                </a:lnTo>
                <a:lnTo>
                  <a:pt x="340" y="441"/>
                </a:lnTo>
                <a:lnTo>
                  <a:pt x="378" y="417"/>
                </a:lnTo>
                <a:lnTo>
                  <a:pt x="415" y="391"/>
                </a:lnTo>
                <a:lnTo>
                  <a:pt x="453" y="365"/>
                </a:lnTo>
                <a:lnTo>
                  <a:pt x="491" y="353"/>
                </a:lnTo>
                <a:lnTo>
                  <a:pt x="529" y="341"/>
                </a:lnTo>
                <a:lnTo>
                  <a:pt x="580" y="316"/>
                </a:lnTo>
                <a:lnTo>
                  <a:pt x="618" y="304"/>
                </a:lnTo>
                <a:lnTo>
                  <a:pt x="655" y="290"/>
                </a:lnTo>
                <a:lnTo>
                  <a:pt x="705" y="278"/>
                </a:lnTo>
                <a:lnTo>
                  <a:pt x="743" y="266"/>
                </a:lnTo>
                <a:lnTo>
                  <a:pt x="781" y="252"/>
                </a:lnTo>
                <a:lnTo>
                  <a:pt x="830" y="252"/>
                </a:lnTo>
                <a:lnTo>
                  <a:pt x="868" y="240"/>
                </a:lnTo>
                <a:lnTo>
                  <a:pt x="920" y="228"/>
                </a:lnTo>
                <a:lnTo>
                  <a:pt x="969" y="228"/>
                </a:lnTo>
                <a:lnTo>
                  <a:pt x="1007" y="214"/>
                </a:lnTo>
                <a:lnTo>
                  <a:pt x="1058" y="214"/>
                </a:lnTo>
                <a:lnTo>
                  <a:pt x="1096" y="202"/>
                </a:lnTo>
                <a:lnTo>
                  <a:pt x="1134" y="202"/>
                </a:lnTo>
                <a:lnTo>
                  <a:pt x="1158" y="202"/>
                </a:lnTo>
                <a:lnTo>
                  <a:pt x="1196" y="202"/>
                </a:lnTo>
                <a:lnTo>
                  <a:pt x="1233" y="202"/>
                </a:lnTo>
                <a:lnTo>
                  <a:pt x="1259" y="202"/>
                </a:lnTo>
                <a:lnTo>
                  <a:pt x="1297" y="202"/>
                </a:lnTo>
                <a:lnTo>
                  <a:pt x="1335" y="202"/>
                </a:lnTo>
                <a:lnTo>
                  <a:pt x="1372" y="202"/>
                </a:lnTo>
                <a:lnTo>
                  <a:pt x="1398" y="202"/>
                </a:lnTo>
                <a:lnTo>
                  <a:pt x="1436" y="202"/>
                </a:lnTo>
                <a:lnTo>
                  <a:pt x="1460" y="190"/>
                </a:lnTo>
                <a:lnTo>
                  <a:pt x="1486" y="177"/>
                </a:lnTo>
                <a:lnTo>
                  <a:pt x="1473" y="139"/>
                </a:lnTo>
                <a:lnTo>
                  <a:pt x="1486" y="89"/>
                </a:lnTo>
                <a:lnTo>
                  <a:pt x="1473" y="51"/>
                </a:lnTo>
                <a:lnTo>
                  <a:pt x="1473" y="38"/>
                </a:lnTo>
                <a:lnTo>
                  <a:pt x="1460" y="14"/>
                </a:lnTo>
                <a:lnTo>
                  <a:pt x="1448" y="14"/>
                </a:lnTo>
                <a:lnTo>
                  <a:pt x="1422" y="0"/>
                </a:lnTo>
                <a:lnTo>
                  <a:pt x="1398" y="0"/>
                </a:lnTo>
                <a:lnTo>
                  <a:pt x="1347" y="0"/>
                </a:lnTo>
                <a:lnTo>
                  <a:pt x="1323" y="0"/>
                </a:lnTo>
                <a:lnTo>
                  <a:pt x="1285" y="0"/>
                </a:lnTo>
                <a:lnTo>
                  <a:pt x="1259" y="0"/>
                </a:lnTo>
                <a:lnTo>
                  <a:pt x="1233" y="0"/>
                </a:lnTo>
                <a:lnTo>
                  <a:pt x="1209" y="0"/>
                </a:lnTo>
                <a:lnTo>
                  <a:pt x="1172" y="0"/>
                </a:lnTo>
                <a:lnTo>
                  <a:pt x="1146" y="0"/>
                </a:lnTo>
                <a:lnTo>
                  <a:pt x="1120" y="0"/>
                </a:lnTo>
                <a:lnTo>
                  <a:pt x="1096" y="0"/>
                </a:lnTo>
                <a:lnTo>
                  <a:pt x="1058" y="14"/>
                </a:lnTo>
                <a:lnTo>
                  <a:pt x="1033" y="14"/>
                </a:lnTo>
                <a:lnTo>
                  <a:pt x="1007" y="14"/>
                </a:lnTo>
                <a:lnTo>
                  <a:pt x="981" y="14"/>
                </a:lnTo>
                <a:lnTo>
                  <a:pt x="957" y="26"/>
                </a:lnTo>
                <a:lnTo>
                  <a:pt x="932" y="26"/>
                </a:lnTo>
                <a:lnTo>
                  <a:pt x="906" y="26"/>
                </a:lnTo>
                <a:lnTo>
                  <a:pt x="882" y="38"/>
                </a:lnTo>
                <a:lnTo>
                  <a:pt x="856" y="38"/>
                </a:lnTo>
                <a:lnTo>
                  <a:pt x="830" y="38"/>
                </a:lnTo>
                <a:lnTo>
                  <a:pt x="806" y="51"/>
                </a:lnTo>
                <a:lnTo>
                  <a:pt x="781" y="51"/>
                </a:lnTo>
                <a:lnTo>
                  <a:pt x="755" y="64"/>
                </a:lnTo>
                <a:lnTo>
                  <a:pt x="731" y="64"/>
                </a:lnTo>
                <a:lnTo>
                  <a:pt x="705" y="76"/>
                </a:lnTo>
                <a:lnTo>
                  <a:pt x="655" y="89"/>
                </a:lnTo>
                <a:lnTo>
                  <a:pt x="604" y="101"/>
                </a:lnTo>
                <a:lnTo>
                  <a:pt x="554" y="113"/>
                </a:lnTo>
                <a:lnTo>
                  <a:pt x="517" y="127"/>
                </a:lnTo>
                <a:lnTo>
                  <a:pt x="465" y="151"/>
                </a:lnTo>
                <a:lnTo>
                  <a:pt x="428" y="177"/>
                </a:lnTo>
                <a:lnTo>
                  <a:pt x="378" y="190"/>
                </a:lnTo>
                <a:lnTo>
                  <a:pt x="340" y="214"/>
                </a:lnTo>
                <a:lnTo>
                  <a:pt x="302" y="240"/>
                </a:lnTo>
                <a:lnTo>
                  <a:pt x="252" y="266"/>
                </a:lnTo>
                <a:lnTo>
                  <a:pt x="215" y="290"/>
                </a:lnTo>
                <a:lnTo>
                  <a:pt x="177" y="316"/>
                </a:lnTo>
                <a:lnTo>
                  <a:pt x="151" y="341"/>
                </a:lnTo>
                <a:lnTo>
                  <a:pt x="126" y="353"/>
                </a:lnTo>
                <a:lnTo>
                  <a:pt x="102" y="379"/>
                </a:lnTo>
                <a:lnTo>
                  <a:pt x="76" y="403"/>
                </a:lnTo>
                <a:lnTo>
                  <a:pt x="50" y="417"/>
                </a:lnTo>
                <a:lnTo>
                  <a:pt x="26" y="441"/>
                </a:lnTo>
                <a:lnTo>
                  <a:pt x="12" y="467"/>
                </a:lnTo>
                <a:lnTo>
                  <a:pt x="0" y="479"/>
                </a:lnTo>
                <a:lnTo>
                  <a:pt x="12" y="504"/>
                </a:lnTo>
                <a:lnTo>
                  <a:pt x="12" y="530"/>
                </a:lnTo>
                <a:lnTo>
                  <a:pt x="26" y="554"/>
                </a:lnTo>
                <a:lnTo>
                  <a:pt x="64" y="580"/>
                </a:lnTo>
                <a:lnTo>
                  <a:pt x="126" y="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57" name="Picture 25"/>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8938" y="1665288"/>
            <a:ext cx="1168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8" name="Picture 2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8588" y="1600200"/>
            <a:ext cx="4397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59" name="Picture 2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17950" y="1679575"/>
            <a:ext cx="904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0" name="Picture 28"/>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1450" y="1949450"/>
            <a:ext cx="4095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1" name="Picture 29"/>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40050" y="1998663"/>
            <a:ext cx="138113"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2" name="Freeform 30"/>
          <p:cNvSpPr>
            <a:spLocks/>
          </p:cNvSpPr>
          <p:nvPr/>
        </p:nvSpPr>
        <p:spPr bwMode="auto">
          <a:xfrm>
            <a:off x="6076950" y="2447925"/>
            <a:ext cx="1668463" cy="1558925"/>
          </a:xfrm>
          <a:custGeom>
            <a:avLst/>
            <a:gdLst>
              <a:gd name="T0" fmla="*/ 219075 w 2102"/>
              <a:gd name="T1" fmla="*/ 19854 h 1963"/>
              <a:gd name="T2" fmla="*/ 439738 w 2102"/>
              <a:gd name="T3" fmla="*/ 29384 h 1963"/>
              <a:gd name="T4" fmla="*/ 529431 w 2102"/>
              <a:gd name="T5" fmla="*/ 59562 h 1963"/>
              <a:gd name="T6" fmla="*/ 619125 w 2102"/>
              <a:gd name="T7" fmla="*/ 69091 h 1963"/>
              <a:gd name="T8" fmla="*/ 679450 w 2102"/>
              <a:gd name="T9" fmla="*/ 99269 h 1963"/>
              <a:gd name="T10" fmla="*/ 759619 w 2102"/>
              <a:gd name="T11" fmla="*/ 110387 h 1963"/>
              <a:gd name="T12" fmla="*/ 808831 w 2102"/>
              <a:gd name="T13" fmla="*/ 139771 h 1963"/>
              <a:gd name="T14" fmla="*/ 879475 w 2102"/>
              <a:gd name="T15" fmla="*/ 149301 h 1963"/>
              <a:gd name="T16" fmla="*/ 928688 w 2102"/>
              <a:gd name="T17" fmla="*/ 179479 h 1963"/>
              <a:gd name="T18" fmla="*/ 978694 w 2102"/>
              <a:gd name="T19" fmla="*/ 189009 h 1963"/>
              <a:gd name="T20" fmla="*/ 1018382 w 2102"/>
              <a:gd name="T21" fmla="*/ 219187 h 1963"/>
              <a:gd name="T22" fmla="*/ 1068388 w 2102"/>
              <a:gd name="T23" fmla="*/ 229511 h 1963"/>
              <a:gd name="T24" fmla="*/ 1108869 w 2102"/>
              <a:gd name="T25" fmla="*/ 250159 h 1963"/>
              <a:gd name="T26" fmla="*/ 1158082 w 2102"/>
              <a:gd name="T27" fmla="*/ 280336 h 1963"/>
              <a:gd name="T28" fmla="*/ 1208882 w 2102"/>
              <a:gd name="T29" fmla="*/ 320044 h 1963"/>
              <a:gd name="T30" fmla="*/ 1277938 w 2102"/>
              <a:gd name="T31" fmla="*/ 358958 h 1963"/>
              <a:gd name="T32" fmla="*/ 1367632 w 2102"/>
              <a:gd name="T33" fmla="*/ 439962 h 1963"/>
              <a:gd name="T34" fmla="*/ 1468438 w 2102"/>
              <a:gd name="T35" fmla="*/ 529701 h 1963"/>
              <a:gd name="T36" fmla="*/ 1578769 w 2102"/>
              <a:gd name="T37" fmla="*/ 649618 h 1963"/>
              <a:gd name="T38" fmla="*/ 1597819 w 2102"/>
              <a:gd name="T39" fmla="*/ 690120 h 1963"/>
              <a:gd name="T40" fmla="*/ 1618457 w 2102"/>
              <a:gd name="T41" fmla="*/ 729828 h 1963"/>
              <a:gd name="T42" fmla="*/ 1638300 w 2102"/>
              <a:gd name="T43" fmla="*/ 789389 h 1963"/>
              <a:gd name="T44" fmla="*/ 1658144 w 2102"/>
              <a:gd name="T45" fmla="*/ 849745 h 1963"/>
              <a:gd name="T46" fmla="*/ 1658144 w 2102"/>
              <a:gd name="T47" fmla="*/ 1099904 h 1963"/>
              <a:gd name="T48" fmla="*/ 1638300 w 2102"/>
              <a:gd name="T49" fmla="*/ 1160260 h 1963"/>
              <a:gd name="T50" fmla="*/ 1618457 w 2102"/>
              <a:gd name="T51" fmla="*/ 1199173 h 1963"/>
              <a:gd name="T52" fmla="*/ 1588294 w 2102"/>
              <a:gd name="T53" fmla="*/ 1249999 h 1963"/>
              <a:gd name="T54" fmla="*/ 1567657 w 2102"/>
              <a:gd name="T55" fmla="*/ 1299237 h 1963"/>
              <a:gd name="T56" fmla="*/ 1397794 w 2102"/>
              <a:gd name="T57" fmla="*/ 1478715 h 1963"/>
              <a:gd name="T58" fmla="*/ 1348582 w 2102"/>
              <a:gd name="T59" fmla="*/ 1508893 h 1963"/>
              <a:gd name="T60" fmla="*/ 1268413 w 2102"/>
              <a:gd name="T61" fmla="*/ 1549395 h 1963"/>
              <a:gd name="T62" fmla="*/ 1188244 w 2102"/>
              <a:gd name="T63" fmla="*/ 1558925 h 1963"/>
              <a:gd name="T64" fmla="*/ 1268413 w 2102"/>
              <a:gd name="T65" fmla="*/ 1549395 h 1963"/>
              <a:gd name="T66" fmla="*/ 1408907 w 2102"/>
              <a:gd name="T67" fmla="*/ 1409624 h 1963"/>
              <a:gd name="T68" fmla="*/ 1438275 w 2102"/>
              <a:gd name="T69" fmla="*/ 1349268 h 1963"/>
              <a:gd name="T70" fmla="*/ 1458119 w 2102"/>
              <a:gd name="T71" fmla="*/ 1309561 h 1963"/>
              <a:gd name="T72" fmla="*/ 1477963 w 2102"/>
              <a:gd name="T73" fmla="*/ 1259529 h 1963"/>
              <a:gd name="T74" fmla="*/ 1498600 w 2102"/>
              <a:gd name="T75" fmla="*/ 1209497 h 1963"/>
              <a:gd name="T76" fmla="*/ 1519238 w 2102"/>
              <a:gd name="T77" fmla="*/ 1029224 h 1963"/>
              <a:gd name="T78" fmla="*/ 1489075 w 2102"/>
              <a:gd name="T79" fmla="*/ 939485 h 1963"/>
              <a:gd name="T80" fmla="*/ 1477963 w 2102"/>
              <a:gd name="T81" fmla="*/ 879129 h 1963"/>
              <a:gd name="T82" fmla="*/ 1448594 w 2102"/>
              <a:gd name="T83" fmla="*/ 829097 h 1963"/>
              <a:gd name="T84" fmla="*/ 1427957 w 2102"/>
              <a:gd name="T85" fmla="*/ 779860 h 1963"/>
              <a:gd name="T86" fmla="*/ 1367632 w 2102"/>
              <a:gd name="T87" fmla="*/ 709180 h 1963"/>
              <a:gd name="T88" fmla="*/ 1298575 w 2102"/>
              <a:gd name="T89" fmla="*/ 628970 h 1963"/>
              <a:gd name="T90" fmla="*/ 1169194 w 2102"/>
              <a:gd name="T91" fmla="*/ 509053 h 1963"/>
              <a:gd name="T92" fmla="*/ 1108869 w 2102"/>
              <a:gd name="T93" fmla="*/ 478875 h 1963"/>
              <a:gd name="T94" fmla="*/ 1058863 w 2102"/>
              <a:gd name="T95" fmla="*/ 449491 h 1963"/>
              <a:gd name="T96" fmla="*/ 1018382 w 2102"/>
              <a:gd name="T97" fmla="*/ 430432 h 1963"/>
              <a:gd name="T98" fmla="*/ 969169 w 2102"/>
              <a:gd name="T99" fmla="*/ 400254 h 1963"/>
              <a:gd name="T100" fmla="*/ 918369 w 2102"/>
              <a:gd name="T101" fmla="*/ 379606 h 1963"/>
              <a:gd name="T102" fmla="*/ 868363 w 2102"/>
              <a:gd name="T103" fmla="*/ 358958 h 1963"/>
              <a:gd name="T104" fmla="*/ 819150 w 2102"/>
              <a:gd name="T105" fmla="*/ 339898 h 1963"/>
              <a:gd name="T106" fmla="*/ 759619 w 2102"/>
              <a:gd name="T107" fmla="*/ 320044 h 1963"/>
              <a:gd name="T108" fmla="*/ 669131 w 2102"/>
              <a:gd name="T109" fmla="*/ 299396 h 1963"/>
              <a:gd name="T110" fmla="*/ 619125 w 2102"/>
              <a:gd name="T111" fmla="*/ 280336 h 1963"/>
              <a:gd name="T112" fmla="*/ 479425 w 2102"/>
              <a:gd name="T113" fmla="*/ 259688 h 1963"/>
              <a:gd name="T114" fmla="*/ 398463 w 2102"/>
              <a:gd name="T115" fmla="*/ 239835 h 1963"/>
              <a:gd name="T116" fmla="*/ 119856 w 2102"/>
              <a:gd name="T117" fmla="*/ 219187 h 19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02" h="1963">
                <a:moveTo>
                  <a:pt x="0" y="0"/>
                </a:moveTo>
                <a:lnTo>
                  <a:pt x="151" y="0"/>
                </a:lnTo>
                <a:lnTo>
                  <a:pt x="163" y="12"/>
                </a:lnTo>
                <a:lnTo>
                  <a:pt x="264" y="12"/>
                </a:lnTo>
                <a:lnTo>
                  <a:pt x="276" y="25"/>
                </a:lnTo>
                <a:lnTo>
                  <a:pt x="377" y="25"/>
                </a:lnTo>
                <a:lnTo>
                  <a:pt x="389" y="25"/>
                </a:lnTo>
                <a:lnTo>
                  <a:pt x="478" y="25"/>
                </a:lnTo>
                <a:lnTo>
                  <a:pt x="490" y="37"/>
                </a:lnTo>
                <a:lnTo>
                  <a:pt x="554" y="37"/>
                </a:lnTo>
                <a:lnTo>
                  <a:pt x="566" y="49"/>
                </a:lnTo>
                <a:lnTo>
                  <a:pt x="604" y="49"/>
                </a:lnTo>
                <a:lnTo>
                  <a:pt x="616" y="63"/>
                </a:lnTo>
                <a:lnTo>
                  <a:pt x="653" y="63"/>
                </a:lnTo>
                <a:lnTo>
                  <a:pt x="667" y="75"/>
                </a:lnTo>
                <a:lnTo>
                  <a:pt x="705" y="75"/>
                </a:lnTo>
                <a:lnTo>
                  <a:pt x="717" y="75"/>
                </a:lnTo>
                <a:lnTo>
                  <a:pt x="742" y="75"/>
                </a:lnTo>
                <a:lnTo>
                  <a:pt x="754" y="87"/>
                </a:lnTo>
                <a:lnTo>
                  <a:pt x="780" y="87"/>
                </a:lnTo>
                <a:lnTo>
                  <a:pt x="792" y="101"/>
                </a:lnTo>
                <a:lnTo>
                  <a:pt x="806" y="101"/>
                </a:lnTo>
                <a:lnTo>
                  <a:pt x="818" y="113"/>
                </a:lnTo>
                <a:lnTo>
                  <a:pt x="843" y="113"/>
                </a:lnTo>
                <a:lnTo>
                  <a:pt x="856" y="125"/>
                </a:lnTo>
                <a:lnTo>
                  <a:pt x="881" y="125"/>
                </a:lnTo>
                <a:lnTo>
                  <a:pt x="893" y="125"/>
                </a:lnTo>
                <a:lnTo>
                  <a:pt x="905" y="125"/>
                </a:lnTo>
                <a:lnTo>
                  <a:pt x="919" y="139"/>
                </a:lnTo>
                <a:lnTo>
                  <a:pt x="957" y="139"/>
                </a:lnTo>
                <a:lnTo>
                  <a:pt x="957" y="151"/>
                </a:lnTo>
                <a:lnTo>
                  <a:pt x="981" y="151"/>
                </a:lnTo>
                <a:lnTo>
                  <a:pt x="994" y="163"/>
                </a:lnTo>
                <a:lnTo>
                  <a:pt x="1006" y="163"/>
                </a:lnTo>
                <a:lnTo>
                  <a:pt x="1019" y="176"/>
                </a:lnTo>
                <a:lnTo>
                  <a:pt x="1044" y="176"/>
                </a:lnTo>
                <a:lnTo>
                  <a:pt x="1056" y="176"/>
                </a:lnTo>
                <a:lnTo>
                  <a:pt x="1070" y="176"/>
                </a:lnTo>
                <a:lnTo>
                  <a:pt x="1082" y="188"/>
                </a:lnTo>
                <a:lnTo>
                  <a:pt x="1108" y="188"/>
                </a:lnTo>
                <a:lnTo>
                  <a:pt x="1108" y="200"/>
                </a:lnTo>
                <a:lnTo>
                  <a:pt x="1132" y="200"/>
                </a:lnTo>
                <a:lnTo>
                  <a:pt x="1145" y="214"/>
                </a:lnTo>
                <a:lnTo>
                  <a:pt x="1157" y="214"/>
                </a:lnTo>
                <a:lnTo>
                  <a:pt x="1170" y="226"/>
                </a:lnTo>
                <a:lnTo>
                  <a:pt x="1195" y="226"/>
                </a:lnTo>
                <a:lnTo>
                  <a:pt x="1207" y="226"/>
                </a:lnTo>
                <a:lnTo>
                  <a:pt x="1221" y="238"/>
                </a:lnTo>
                <a:lnTo>
                  <a:pt x="1233" y="238"/>
                </a:lnTo>
                <a:lnTo>
                  <a:pt x="1245" y="252"/>
                </a:lnTo>
                <a:lnTo>
                  <a:pt x="1259" y="252"/>
                </a:lnTo>
                <a:lnTo>
                  <a:pt x="1259" y="264"/>
                </a:lnTo>
                <a:lnTo>
                  <a:pt x="1271" y="264"/>
                </a:lnTo>
                <a:lnTo>
                  <a:pt x="1283" y="276"/>
                </a:lnTo>
                <a:lnTo>
                  <a:pt x="1296" y="276"/>
                </a:lnTo>
                <a:lnTo>
                  <a:pt x="1308" y="276"/>
                </a:lnTo>
                <a:lnTo>
                  <a:pt x="1322" y="289"/>
                </a:lnTo>
                <a:lnTo>
                  <a:pt x="1346" y="289"/>
                </a:lnTo>
                <a:lnTo>
                  <a:pt x="1360" y="302"/>
                </a:lnTo>
                <a:lnTo>
                  <a:pt x="1372" y="315"/>
                </a:lnTo>
                <a:lnTo>
                  <a:pt x="1384" y="315"/>
                </a:lnTo>
                <a:lnTo>
                  <a:pt x="1397" y="315"/>
                </a:lnTo>
                <a:lnTo>
                  <a:pt x="1409" y="315"/>
                </a:lnTo>
                <a:lnTo>
                  <a:pt x="1422" y="339"/>
                </a:lnTo>
                <a:lnTo>
                  <a:pt x="1435" y="339"/>
                </a:lnTo>
                <a:lnTo>
                  <a:pt x="1447" y="353"/>
                </a:lnTo>
                <a:lnTo>
                  <a:pt x="1459" y="353"/>
                </a:lnTo>
                <a:lnTo>
                  <a:pt x="1473" y="365"/>
                </a:lnTo>
                <a:lnTo>
                  <a:pt x="1485" y="365"/>
                </a:lnTo>
                <a:lnTo>
                  <a:pt x="1497" y="377"/>
                </a:lnTo>
                <a:lnTo>
                  <a:pt x="1511" y="377"/>
                </a:lnTo>
                <a:lnTo>
                  <a:pt x="1523" y="403"/>
                </a:lnTo>
                <a:lnTo>
                  <a:pt x="1535" y="403"/>
                </a:lnTo>
                <a:lnTo>
                  <a:pt x="1572" y="428"/>
                </a:lnTo>
                <a:lnTo>
                  <a:pt x="1598" y="452"/>
                </a:lnTo>
                <a:lnTo>
                  <a:pt x="1610" y="452"/>
                </a:lnTo>
                <a:lnTo>
                  <a:pt x="1636" y="478"/>
                </a:lnTo>
                <a:lnTo>
                  <a:pt x="1648" y="478"/>
                </a:lnTo>
                <a:lnTo>
                  <a:pt x="1674" y="504"/>
                </a:lnTo>
                <a:lnTo>
                  <a:pt x="1723" y="554"/>
                </a:lnTo>
                <a:lnTo>
                  <a:pt x="1737" y="554"/>
                </a:lnTo>
                <a:lnTo>
                  <a:pt x="1787" y="603"/>
                </a:lnTo>
                <a:lnTo>
                  <a:pt x="1799" y="603"/>
                </a:lnTo>
                <a:lnTo>
                  <a:pt x="1850" y="655"/>
                </a:lnTo>
                <a:lnTo>
                  <a:pt x="1850" y="667"/>
                </a:lnTo>
                <a:lnTo>
                  <a:pt x="1951" y="768"/>
                </a:lnTo>
                <a:lnTo>
                  <a:pt x="1975" y="792"/>
                </a:lnTo>
                <a:lnTo>
                  <a:pt x="1975" y="806"/>
                </a:lnTo>
                <a:lnTo>
                  <a:pt x="1989" y="818"/>
                </a:lnTo>
                <a:lnTo>
                  <a:pt x="1989" y="831"/>
                </a:lnTo>
                <a:lnTo>
                  <a:pt x="2001" y="843"/>
                </a:lnTo>
                <a:lnTo>
                  <a:pt x="2001" y="855"/>
                </a:lnTo>
                <a:lnTo>
                  <a:pt x="2013" y="869"/>
                </a:lnTo>
                <a:lnTo>
                  <a:pt x="2027" y="881"/>
                </a:lnTo>
                <a:lnTo>
                  <a:pt x="2027" y="893"/>
                </a:lnTo>
                <a:lnTo>
                  <a:pt x="2039" y="907"/>
                </a:lnTo>
                <a:lnTo>
                  <a:pt x="2039" y="919"/>
                </a:lnTo>
                <a:lnTo>
                  <a:pt x="2039" y="931"/>
                </a:lnTo>
                <a:lnTo>
                  <a:pt x="2051" y="944"/>
                </a:lnTo>
                <a:lnTo>
                  <a:pt x="2051" y="957"/>
                </a:lnTo>
                <a:lnTo>
                  <a:pt x="2064" y="969"/>
                </a:lnTo>
                <a:lnTo>
                  <a:pt x="2064" y="994"/>
                </a:lnTo>
                <a:lnTo>
                  <a:pt x="2077" y="1006"/>
                </a:lnTo>
                <a:lnTo>
                  <a:pt x="2077" y="1032"/>
                </a:lnTo>
                <a:lnTo>
                  <a:pt x="2089" y="1044"/>
                </a:lnTo>
                <a:lnTo>
                  <a:pt x="2089" y="1058"/>
                </a:lnTo>
                <a:lnTo>
                  <a:pt x="2089" y="1070"/>
                </a:lnTo>
                <a:lnTo>
                  <a:pt x="2089" y="1107"/>
                </a:lnTo>
                <a:lnTo>
                  <a:pt x="2102" y="1120"/>
                </a:lnTo>
                <a:lnTo>
                  <a:pt x="2102" y="1322"/>
                </a:lnTo>
                <a:lnTo>
                  <a:pt x="2089" y="1334"/>
                </a:lnTo>
                <a:lnTo>
                  <a:pt x="2089" y="1385"/>
                </a:lnTo>
                <a:lnTo>
                  <a:pt x="2089" y="1397"/>
                </a:lnTo>
                <a:lnTo>
                  <a:pt x="2089" y="1409"/>
                </a:lnTo>
                <a:lnTo>
                  <a:pt x="2077" y="1423"/>
                </a:lnTo>
                <a:lnTo>
                  <a:pt x="2077" y="1447"/>
                </a:lnTo>
                <a:lnTo>
                  <a:pt x="2064" y="1461"/>
                </a:lnTo>
                <a:lnTo>
                  <a:pt x="2051" y="1473"/>
                </a:lnTo>
                <a:lnTo>
                  <a:pt x="2051" y="1498"/>
                </a:lnTo>
                <a:lnTo>
                  <a:pt x="2039" y="1510"/>
                </a:lnTo>
                <a:lnTo>
                  <a:pt x="2039" y="1523"/>
                </a:lnTo>
                <a:lnTo>
                  <a:pt x="2039" y="1536"/>
                </a:lnTo>
                <a:lnTo>
                  <a:pt x="2013" y="1548"/>
                </a:lnTo>
                <a:lnTo>
                  <a:pt x="2013" y="1560"/>
                </a:lnTo>
                <a:lnTo>
                  <a:pt x="2001" y="1574"/>
                </a:lnTo>
                <a:lnTo>
                  <a:pt x="2001" y="1586"/>
                </a:lnTo>
                <a:lnTo>
                  <a:pt x="1975" y="1598"/>
                </a:lnTo>
                <a:lnTo>
                  <a:pt x="1975" y="1612"/>
                </a:lnTo>
                <a:lnTo>
                  <a:pt x="1975" y="1624"/>
                </a:lnTo>
                <a:lnTo>
                  <a:pt x="1975" y="1636"/>
                </a:lnTo>
                <a:lnTo>
                  <a:pt x="1951" y="1649"/>
                </a:lnTo>
                <a:lnTo>
                  <a:pt x="1951" y="1661"/>
                </a:lnTo>
                <a:lnTo>
                  <a:pt x="1914" y="1699"/>
                </a:lnTo>
                <a:lnTo>
                  <a:pt x="1914" y="1711"/>
                </a:lnTo>
                <a:lnTo>
                  <a:pt x="1761" y="1862"/>
                </a:lnTo>
                <a:lnTo>
                  <a:pt x="1749" y="1862"/>
                </a:lnTo>
                <a:lnTo>
                  <a:pt x="1723" y="1888"/>
                </a:lnTo>
                <a:lnTo>
                  <a:pt x="1711" y="1900"/>
                </a:lnTo>
                <a:lnTo>
                  <a:pt x="1699" y="1900"/>
                </a:lnTo>
                <a:lnTo>
                  <a:pt x="1674" y="1926"/>
                </a:lnTo>
                <a:lnTo>
                  <a:pt x="1648" y="1926"/>
                </a:lnTo>
                <a:lnTo>
                  <a:pt x="1636" y="1939"/>
                </a:lnTo>
                <a:lnTo>
                  <a:pt x="1610" y="1939"/>
                </a:lnTo>
                <a:lnTo>
                  <a:pt x="1598" y="1951"/>
                </a:lnTo>
                <a:lnTo>
                  <a:pt x="1586" y="1951"/>
                </a:lnTo>
                <a:lnTo>
                  <a:pt x="1572" y="1951"/>
                </a:lnTo>
                <a:lnTo>
                  <a:pt x="1535" y="1951"/>
                </a:lnTo>
                <a:lnTo>
                  <a:pt x="1523" y="1963"/>
                </a:lnTo>
                <a:lnTo>
                  <a:pt x="1497" y="1963"/>
                </a:lnTo>
                <a:lnTo>
                  <a:pt x="1523" y="1963"/>
                </a:lnTo>
                <a:lnTo>
                  <a:pt x="1535" y="1951"/>
                </a:lnTo>
                <a:lnTo>
                  <a:pt x="1560" y="1951"/>
                </a:lnTo>
                <a:lnTo>
                  <a:pt x="1572" y="1951"/>
                </a:lnTo>
                <a:lnTo>
                  <a:pt x="1598" y="1951"/>
                </a:lnTo>
                <a:lnTo>
                  <a:pt x="1624" y="1913"/>
                </a:lnTo>
                <a:lnTo>
                  <a:pt x="1636" y="1913"/>
                </a:lnTo>
                <a:lnTo>
                  <a:pt x="1737" y="1812"/>
                </a:lnTo>
                <a:lnTo>
                  <a:pt x="1737" y="1800"/>
                </a:lnTo>
                <a:lnTo>
                  <a:pt x="1775" y="1775"/>
                </a:lnTo>
                <a:lnTo>
                  <a:pt x="1775" y="1763"/>
                </a:lnTo>
                <a:lnTo>
                  <a:pt x="1799" y="1737"/>
                </a:lnTo>
                <a:lnTo>
                  <a:pt x="1799" y="1725"/>
                </a:lnTo>
                <a:lnTo>
                  <a:pt x="1812" y="1711"/>
                </a:lnTo>
                <a:lnTo>
                  <a:pt x="1812" y="1699"/>
                </a:lnTo>
                <a:lnTo>
                  <a:pt x="1825" y="1687"/>
                </a:lnTo>
                <a:lnTo>
                  <a:pt x="1825" y="1673"/>
                </a:lnTo>
                <a:lnTo>
                  <a:pt x="1825" y="1661"/>
                </a:lnTo>
                <a:lnTo>
                  <a:pt x="1825" y="1649"/>
                </a:lnTo>
                <a:lnTo>
                  <a:pt x="1837" y="1649"/>
                </a:lnTo>
                <a:lnTo>
                  <a:pt x="1837" y="1636"/>
                </a:lnTo>
                <a:lnTo>
                  <a:pt x="1850" y="1624"/>
                </a:lnTo>
                <a:lnTo>
                  <a:pt x="1850" y="1598"/>
                </a:lnTo>
                <a:lnTo>
                  <a:pt x="1862" y="1598"/>
                </a:lnTo>
                <a:lnTo>
                  <a:pt x="1862" y="1586"/>
                </a:lnTo>
                <a:lnTo>
                  <a:pt x="1876" y="1574"/>
                </a:lnTo>
                <a:lnTo>
                  <a:pt x="1876" y="1560"/>
                </a:lnTo>
                <a:lnTo>
                  <a:pt x="1876" y="1548"/>
                </a:lnTo>
                <a:lnTo>
                  <a:pt x="1876" y="1536"/>
                </a:lnTo>
                <a:lnTo>
                  <a:pt x="1888" y="1523"/>
                </a:lnTo>
                <a:lnTo>
                  <a:pt x="1888" y="1485"/>
                </a:lnTo>
                <a:lnTo>
                  <a:pt x="1900" y="1473"/>
                </a:lnTo>
                <a:lnTo>
                  <a:pt x="1900" y="1447"/>
                </a:lnTo>
                <a:lnTo>
                  <a:pt x="1914" y="1435"/>
                </a:lnTo>
                <a:lnTo>
                  <a:pt x="1914" y="1296"/>
                </a:lnTo>
                <a:lnTo>
                  <a:pt x="1900" y="1284"/>
                </a:lnTo>
                <a:lnTo>
                  <a:pt x="1900" y="1233"/>
                </a:lnTo>
                <a:lnTo>
                  <a:pt x="1888" y="1221"/>
                </a:lnTo>
                <a:lnTo>
                  <a:pt x="1888" y="1195"/>
                </a:lnTo>
                <a:lnTo>
                  <a:pt x="1876" y="1183"/>
                </a:lnTo>
                <a:lnTo>
                  <a:pt x="1876" y="1157"/>
                </a:lnTo>
                <a:lnTo>
                  <a:pt x="1876" y="1145"/>
                </a:lnTo>
                <a:lnTo>
                  <a:pt x="1862" y="1133"/>
                </a:lnTo>
                <a:lnTo>
                  <a:pt x="1862" y="1107"/>
                </a:lnTo>
                <a:lnTo>
                  <a:pt x="1850" y="1107"/>
                </a:lnTo>
                <a:lnTo>
                  <a:pt x="1850" y="1082"/>
                </a:lnTo>
                <a:lnTo>
                  <a:pt x="1837" y="1070"/>
                </a:lnTo>
                <a:lnTo>
                  <a:pt x="1837" y="1058"/>
                </a:lnTo>
                <a:lnTo>
                  <a:pt x="1825" y="1044"/>
                </a:lnTo>
                <a:lnTo>
                  <a:pt x="1825" y="1032"/>
                </a:lnTo>
                <a:lnTo>
                  <a:pt x="1812" y="1006"/>
                </a:lnTo>
                <a:lnTo>
                  <a:pt x="1799" y="994"/>
                </a:lnTo>
                <a:lnTo>
                  <a:pt x="1799" y="982"/>
                </a:lnTo>
                <a:lnTo>
                  <a:pt x="1775" y="957"/>
                </a:lnTo>
                <a:lnTo>
                  <a:pt x="1775" y="944"/>
                </a:lnTo>
                <a:lnTo>
                  <a:pt x="1775" y="931"/>
                </a:lnTo>
                <a:lnTo>
                  <a:pt x="1723" y="893"/>
                </a:lnTo>
                <a:lnTo>
                  <a:pt x="1723" y="881"/>
                </a:lnTo>
                <a:lnTo>
                  <a:pt x="1686" y="843"/>
                </a:lnTo>
                <a:lnTo>
                  <a:pt x="1686" y="831"/>
                </a:lnTo>
                <a:lnTo>
                  <a:pt x="1648" y="792"/>
                </a:lnTo>
                <a:lnTo>
                  <a:pt x="1636" y="792"/>
                </a:lnTo>
                <a:lnTo>
                  <a:pt x="1548" y="705"/>
                </a:lnTo>
                <a:lnTo>
                  <a:pt x="1535" y="705"/>
                </a:lnTo>
                <a:lnTo>
                  <a:pt x="1497" y="667"/>
                </a:lnTo>
                <a:lnTo>
                  <a:pt x="1485" y="667"/>
                </a:lnTo>
                <a:lnTo>
                  <a:pt x="1473" y="641"/>
                </a:lnTo>
                <a:lnTo>
                  <a:pt x="1459" y="641"/>
                </a:lnTo>
                <a:lnTo>
                  <a:pt x="1435" y="617"/>
                </a:lnTo>
                <a:lnTo>
                  <a:pt x="1422" y="617"/>
                </a:lnTo>
                <a:lnTo>
                  <a:pt x="1409" y="603"/>
                </a:lnTo>
                <a:lnTo>
                  <a:pt x="1397" y="603"/>
                </a:lnTo>
                <a:lnTo>
                  <a:pt x="1372" y="579"/>
                </a:lnTo>
                <a:lnTo>
                  <a:pt x="1360" y="579"/>
                </a:lnTo>
                <a:lnTo>
                  <a:pt x="1360" y="566"/>
                </a:lnTo>
                <a:lnTo>
                  <a:pt x="1346" y="566"/>
                </a:lnTo>
                <a:lnTo>
                  <a:pt x="1334" y="566"/>
                </a:lnTo>
                <a:lnTo>
                  <a:pt x="1322" y="566"/>
                </a:lnTo>
                <a:lnTo>
                  <a:pt x="1308" y="554"/>
                </a:lnTo>
                <a:lnTo>
                  <a:pt x="1296" y="542"/>
                </a:lnTo>
                <a:lnTo>
                  <a:pt x="1283" y="542"/>
                </a:lnTo>
                <a:lnTo>
                  <a:pt x="1259" y="516"/>
                </a:lnTo>
                <a:lnTo>
                  <a:pt x="1245" y="516"/>
                </a:lnTo>
                <a:lnTo>
                  <a:pt x="1233" y="516"/>
                </a:lnTo>
                <a:lnTo>
                  <a:pt x="1221" y="504"/>
                </a:lnTo>
                <a:lnTo>
                  <a:pt x="1207" y="504"/>
                </a:lnTo>
                <a:lnTo>
                  <a:pt x="1195" y="490"/>
                </a:lnTo>
                <a:lnTo>
                  <a:pt x="1183" y="490"/>
                </a:lnTo>
                <a:lnTo>
                  <a:pt x="1170" y="478"/>
                </a:lnTo>
                <a:lnTo>
                  <a:pt x="1157" y="478"/>
                </a:lnTo>
                <a:lnTo>
                  <a:pt x="1157" y="466"/>
                </a:lnTo>
                <a:lnTo>
                  <a:pt x="1132" y="466"/>
                </a:lnTo>
                <a:lnTo>
                  <a:pt x="1120" y="466"/>
                </a:lnTo>
                <a:lnTo>
                  <a:pt x="1108" y="466"/>
                </a:lnTo>
                <a:lnTo>
                  <a:pt x="1094" y="452"/>
                </a:lnTo>
                <a:lnTo>
                  <a:pt x="1082" y="452"/>
                </a:lnTo>
                <a:lnTo>
                  <a:pt x="1070" y="440"/>
                </a:lnTo>
                <a:lnTo>
                  <a:pt x="1056" y="440"/>
                </a:lnTo>
                <a:lnTo>
                  <a:pt x="1044" y="428"/>
                </a:lnTo>
                <a:lnTo>
                  <a:pt x="1032" y="428"/>
                </a:lnTo>
                <a:lnTo>
                  <a:pt x="1019" y="415"/>
                </a:lnTo>
                <a:lnTo>
                  <a:pt x="1006" y="415"/>
                </a:lnTo>
                <a:lnTo>
                  <a:pt x="994" y="415"/>
                </a:lnTo>
                <a:lnTo>
                  <a:pt x="957" y="415"/>
                </a:lnTo>
                <a:lnTo>
                  <a:pt x="957" y="403"/>
                </a:lnTo>
                <a:lnTo>
                  <a:pt x="919" y="403"/>
                </a:lnTo>
                <a:lnTo>
                  <a:pt x="905" y="391"/>
                </a:lnTo>
                <a:lnTo>
                  <a:pt x="881" y="391"/>
                </a:lnTo>
                <a:lnTo>
                  <a:pt x="868" y="377"/>
                </a:lnTo>
                <a:lnTo>
                  <a:pt x="843" y="377"/>
                </a:lnTo>
                <a:lnTo>
                  <a:pt x="843" y="365"/>
                </a:lnTo>
                <a:lnTo>
                  <a:pt x="818" y="365"/>
                </a:lnTo>
                <a:lnTo>
                  <a:pt x="806" y="365"/>
                </a:lnTo>
                <a:lnTo>
                  <a:pt x="792" y="365"/>
                </a:lnTo>
                <a:lnTo>
                  <a:pt x="780" y="353"/>
                </a:lnTo>
                <a:lnTo>
                  <a:pt x="729" y="353"/>
                </a:lnTo>
                <a:lnTo>
                  <a:pt x="717" y="339"/>
                </a:lnTo>
                <a:lnTo>
                  <a:pt x="653" y="339"/>
                </a:lnTo>
                <a:lnTo>
                  <a:pt x="641" y="327"/>
                </a:lnTo>
                <a:lnTo>
                  <a:pt x="604" y="327"/>
                </a:lnTo>
                <a:lnTo>
                  <a:pt x="591" y="315"/>
                </a:lnTo>
                <a:lnTo>
                  <a:pt x="566" y="315"/>
                </a:lnTo>
                <a:lnTo>
                  <a:pt x="554" y="315"/>
                </a:lnTo>
                <a:lnTo>
                  <a:pt x="516" y="315"/>
                </a:lnTo>
                <a:lnTo>
                  <a:pt x="502" y="302"/>
                </a:lnTo>
                <a:lnTo>
                  <a:pt x="453" y="302"/>
                </a:lnTo>
                <a:lnTo>
                  <a:pt x="441" y="289"/>
                </a:lnTo>
                <a:lnTo>
                  <a:pt x="351" y="289"/>
                </a:lnTo>
                <a:lnTo>
                  <a:pt x="339" y="276"/>
                </a:lnTo>
                <a:lnTo>
                  <a:pt x="151" y="276"/>
                </a:lnTo>
                <a:lnTo>
                  <a:pt x="137" y="276"/>
                </a:lnTo>
                <a:lnTo>
                  <a:pt x="12" y="276"/>
                </a:lnTo>
                <a:lnTo>
                  <a:pt x="0" y="27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63" name="Picture 31"/>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2663" y="2449513"/>
            <a:ext cx="166846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4" name="Freeform 32"/>
          <p:cNvSpPr>
            <a:spLocks/>
          </p:cNvSpPr>
          <p:nvPr/>
        </p:nvSpPr>
        <p:spPr bwMode="auto">
          <a:xfrm>
            <a:off x="6081713" y="2843213"/>
            <a:ext cx="1308100" cy="1209675"/>
          </a:xfrm>
          <a:custGeom>
            <a:avLst/>
            <a:gdLst>
              <a:gd name="T0" fmla="*/ 169069 w 1648"/>
              <a:gd name="T1" fmla="*/ 11105 h 1525"/>
              <a:gd name="T2" fmla="*/ 350044 w 1648"/>
              <a:gd name="T3" fmla="*/ 20624 h 1525"/>
              <a:gd name="T4" fmla="*/ 419100 w 1648"/>
              <a:gd name="T5" fmla="*/ 41248 h 1525"/>
              <a:gd name="T6" fmla="*/ 488950 w 1648"/>
              <a:gd name="T7" fmla="*/ 60285 h 1525"/>
              <a:gd name="T8" fmla="*/ 538956 w 1648"/>
              <a:gd name="T9" fmla="*/ 70597 h 1525"/>
              <a:gd name="T10" fmla="*/ 588963 w 1648"/>
              <a:gd name="T11" fmla="*/ 89635 h 1525"/>
              <a:gd name="T12" fmla="*/ 639763 w 1648"/>
              <a:gd name="T13" fmla="*/ 110259 h 1525"/>
              <a:gd name="T14" fmla="*/ 688975 w 1648"/>
              <a:gd name="T15" fmla="*/ 119778 h 1525"/>
              <a:gd name="T16" fmla="*/ 729456 w 1648"/>
              <a:gd name="T17" fmla="*/ 140402 h 1525"/>
              <a:gd name="T18" fmla="*/ 769144 w 1648"/>
              <a:gd name="T19" fmla="*/ 149920 h 1525"/>
              <a:gd name="T20" fmla="*/ 799306 w 1648"/>
              <a:gd name="T21" fmla="*/ 170544 h 1525"/>
              <a:gd name="T22" fmla="*/ 838200 w 1648"/>
              <a:gd name="T23" fmla="*/ 180063 h 1525"/>
              <a:gd name="T24" fmla="*/ 868363 w 1648"/>
              <a:gd name="T25" fmla="*/ 199894 h 1525"/>
              <a:gd name="T26" fmla="*/ 908844 w 1648"/>
              <a:gd name="T27" fmla="*/ 220518 h 1525"/>
              <a:gd name="T28" fmla="*/ 948531 w 1648"/>
              <a:gd name="T29" fmla="*/ 250661 h 1525"/>
              <a:gd name="T30" fmla="*/ 999331 w 1648"/>
              <a:gd name="T31" fmla="*/ 280010 h 1525"/>
              <a:gd name="T32" fmla="*/ 1079500 w 1648"/>
              <a:gd name="T33" fmla="*/ 340295 h 1525"/>
              <a:gd name="T34" fmla="*/ 1158081 w 1648"/>
              <a:gd name="T35" fmla="*/ 409306 h 1525"/>
              <a:gd name="T36" fmla="*/ 1238250 w 1648"/>
              <a:gd name="T37" fmla="*/ 510047 h 1525"/>
              <a:gd name="T38" fmla="*/ 1258888 w 1648"/>
              <a:gd name="T39" fmla="*/ 540189 h 1525"/>
              <a:gd name="T40" fmla="*/ 1277938 w 1648"/>
              <a:gd name="T41" fmla="*/ 570332 h 1525"/>
              <a:gd name="T42" fmla="*/ 1289050 w 1648"/>
              <a:gd name="T43" fmla="*/ 609200 h 1525"/>
              <a:gd name="T44" fmla="*/ 1308100 w 1648"/>
              <a:gd name="T45" fmla="*/ 659967 h 1525"/>
              <a:gd name="T46" fmla="*/ 1308100 w 1648"/>
              <a:gd name="T47" fmla="*/ 848756 h 1525"/>
              <a:gd name="T48" fmla="*/ 1289050 w 1648"/>
              <a:gd name="T49" fmla="*/ 899522 h 1525"/>
              <a:gd name="T50" fmla="*/ 1277938 w 1648"/>
              <a:gd name="T51" fmla="*/ 928872 h 1525"/>
              <a:gd name="T52" fmla="*/ 1248569 w 1648"/>
              <a:gd name="T53" fmla="*/ 968533 h 1525"/>
              <a:gd name="T54" fmla="*/ 1228725 w 1648"/>
              <a:gd name="T55" fmla="*/ 1009781 h 1525"/>
              <a:gd name="T56" fmla="*/ 1098550 w 1648"/>
              <a:gd name="T57" fmla="*/ 1149390 h 1525"/>
              <a:gd name="T58" fmla="*/ 1058863 w 1648"/>
              <a:gd name="T59" fmla="*/ 1168427 h 1525"/>
              <a:gd name="T60" fmla="*/ 999331 w 1648"/>
              <a:gd name="T61" fmla="*/ 1198570 h 1525"/>
              <a:gd name="T62" fmla="*/ 928688 w 1648"/>
              <a:gd name="T63" fmla="*/ 1209675 h 1525"/>
              <a:gd name="T64" fmla="*/ 999331 w 1648"/>
              <a:gd name="T65" fmla="*/ 1198570 h 1525"/>
              <a:gd name="T66" fmla="*/ 1098550 w 1648"/>
              <a:gd name="T67" fmla="*/ 1099416 h 1525"/>
              <a:gd name="T68" fmla="*/ 1128713 w 1648"/>
              <a:gd name="T69" fmla="*/ 1048649 h 1525"/>
              <a:gd name="T70" fmla="*/ 1148556 w 1648"/>
              <a:gd name="T71" fmla="*/ 1019300 h 1525"/>
              <a:gd name="T72" fmla="*/ 1158081 w 1648"/>
              <a:gd name="T73" fmla="*/ 979638 h 1525"/>
              <a:gd name="T74" fmla="*/ 1178719 w 1648"/>
              <a:gd name="T75" fmla="*/ 939184 h 1525"/>
              <a:gd name="T76" fmla="*/ 1188244 w 1648"/>
              <a:gd name="T77" fmla="*/ 799575 h 1525"/>
              <a:gd name="T78" fmla="*/ 1169194 w 1648"/>
              <a:gd name="T79" fmla="*/ 728978 h 1525"/>
              <a:gd name="T80" fmla="*/ 1158081 w 1648"/>
              <a:gd name="T81" fmla="*/ 690110 h 1525"/>
              <a:gd name="T82" fmla="*/ 1139031 w 1648"/>
              <a:gd name="T83" fmla="*/ 639343 h 1525"/>
              <a:gd name="T84" fmla="*/ 1119188 w 1648"/>
              <a:gd name="T85" fmla="*/ 609200 h 1525"/>
              <a:gd name="T86" fmla="*/ 1079500 w 1648"/>
              <a:gd name="T87" fmla="*/ 549708 h 1525"/>
              <a:gd name="T88" fmla="*/ 1018381 w 1648"/>
              <a:gd name="T89" fmla="*/ 490216 h 1525"/>
              <a:gd name="T90" fmla="*/ 918369 w 1648"/>
              <a:gd name="T91" fmla="*/ 399788 h 1525"/>
              <a:gd name="T92" fmla="*/ 868363 w 1648"/>
              <a:gd name="T93" fmla="*/ 370438 h 1525"/>
              <a:gd name="T94" fmla="*/ 828675 w 1648"/>
              <a:gd name="T95" fmla="*/ 349814 h 1525"/>
              <a:gd name="T96" fmla="*/ 799306 w 1648"/>
              <a:gd name="T97" fmla="*/ 330777 h 1525"/>
              <a:gd name="T98" fmla="*/ 759619 w 1648"/>
              <a:gd name="T99" fmla="*/ 310153 h 1525"/>
              <a:gd name="T100" fmla="*/ 729456 w 1648"/>
              <a:gd name="T101" fmla="*/ 300634 h 1525"/>
              <a:gd name="T102" fmla="*/ 679450 w 1648"/>
              <a:gd name="T103" fmla="*/ 280010 h 1525"/>
              <a:gd name="T104" fmla="*/ 639763 w 1648"/>
              <a:gd name="T105" fmla="*/ 270491 h 1525"/>
              <a:gd name="T106" fmla="*/ 588963 w 1648"/>
              <a:gd name="T107" fmla="*/ 250661 h 1525"/>
              <a:gd name="T108" fmla="*/ 529431 w 1648"/>
              <a:gd name="T109" fmla="*/ 239555 h 1525"/>
              <a:gd name="T110" fmla="*/ 488950 w 1648"/>
              <a:gd name="T111" fmla="*/ 220518 h 1525"/>
              <a:gd name="T112" fmla="*/ 379413 w 1648"/>
              <a:gd name="T113" fmla="*/ 199894 h 1525"/>
              <a:gd name="T114" fmla="*/ 319881 w 1648"/>
              <a:gd name="T115" fmla="*/ 190375 h 1525"/>
              <a:gd name="T116" fmla="*/ 89694 w 1648"/>
              <a:gd name="T117" fmla="*/ 170544 h 15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48" h="1525">
                <a:moveTo>
                  <a:pt x="0" y="0"/>
                </a:moveTo>
                <a:lnTo>
                  <a:pt x="113" y="0"/>
                </a:lnTo>
                <a:lnTo>
                  <a:pt x="125" y="14"/>
                </a:lnTo>
                <a:lnTo>
                  <a:pt x="201" y="14"/>
                </a:lnTo>
                <a:lnTo>
                  <a:pt x="213" y="14"/>
                </a:lnTo>
                <a:lnTo>
                  <a:pt x="290" y="14"/>
                </a:lnTo>
                <a:lnTo>
                  <a:pt x="302" y="26"/>
                </a:lnTo>
                <a:lnTo>
                  <a:pt x="377" y="26"/>
                </a:lnTo>
                <a:lnTo>
                  <a:pt x="441" y="26"/>
                </a:lnTo>
                <a:lnTo>
                  <a:pt x="441" y="38"/>
                </a:lnTo>
                <a:lnTo>
                  <a:pt x="478" y="38"/>
                </a:lnTo>
                <a:lnTo>
                  <a:pt x="490" y="52"/>
                </a:lnTo>
                <a:lnTo>
                  <a:pt x="516" y="52"/>
                </a:lnTo>
                <a:lnTo>
                  <a:pt x="528" y="52"/>
                </a:lnTo>
                <a:lnTo>
                  <a:pt x="554" y="52"/>
                </a:lnTo>
                <a:lnTo>
                  <a:pt x="566" y="64"/>
                </a:lnTo>
                <a:lnTo>
                  <a:pt x="591" y="64"/>
                </a:lnTo>
                <a:lnTo>
                  <a:pt x="591" y="76"/>
                </a:lnTo>
                <a:lnTo>
                  <a:pt x="616" y="76"/>
                </a:lnTo>
                <a:lnTo>
                  <a:pt x="629" y="76"/>
                </a:lnTo>
                <a:lnTo>
                  <a:pt x="641" y="89"/>
                </a:lnTo>
                <a:lnTo>
                  <a:pt x="667" y="89"/>
                </a:lnTo>
                <a:lnTo>
                  <a:pt x="679" y="89"/>
                </a:lnTo>
                <a:lnTo>
                  <a:pt x="691" y="89"/>
                </a:lnTo>
                <a:lnTo>
                  <a:pt x="705" y="101"/>
                </a:lnTo>
                <a:lnTo>
                  <a:pt x="717" y="101"/>
                </a:lnTo>
                <a:lnTo>
                  <a:pt x="717" y="113"/>
                </a:lnTo>
                <a:lnTo>
                  <a:pt x="742" y="113"/>
                </a:lnTo>
                <a:lnTo>
                  <a:pt x="754" y="113"/>
                </a:lnTo>
                <a:lnTo>
                  <a:pt x="767" y="113"/>
                </a:lnTo>
                <a:lnTo>
                  <a:pt x="780" y="127"/>
                </a:lnTo>
                <a:lnTo>
                  <a:pt x="792" y="127"/>
                </a:lnTo>
                <a:lnTo>
                  <a:pt x="806" y="139"/>
                </a:lnTo>
                <a:lnTo>
                  <a:pt x="818" y="139"/>
                </a:lnTo>
                <a:lnTo>
                  <a:pt x="830" y="139"/>
                </a:lnTo>
                <a:lnTo>
                  <a:pt x="844" y="139"/>
                </a:lnTo>
                <a:lnTo>
                  <a:pt x="856" y="151"/>
                </a:lnTo>
                <a:lnTo>
                  <a:pt x="868" y="151"/>
                </a:lnTo>
                <a:lnTo>
                  <a:pt x="893" y="151"/>
                </a:lnTo>
                <a:lnTo>
                  <a:pt x="893" y="165"/>
                </a:lnTo>
                <a:lnTo>
                  <a:pt x="919" y="165"/>
                </a:lnTo>
                <a:lnTo>
                  <a:pt x="919" y="177"/>
                </a:lnTo>
                <a:lnTo>
                  <a:pt x="931" y="177"/>
                </a:lnTo>
                <a:lnTo>
                  <a:pt x="943" y="177"/>
                </a:lnTo>
                <a:lnTo>
                  <a:pt x="957" y="177"/>
                </a:lnTo>
                <a:lnTo>
                  <a:pt x="957" y="189"/>
                </a:lnTo>
                <a:lnTo>
                  <a:pt x="969" y="189"/>
                </a:lnTo>
                <a:lnTo>
                  <a:pt x="981" y="189"/>
                </a:lnTo>
                <a:lnTo>
                  <a:pt x="994" y="202"/>
                </a:lnTo>
                <a:lnTo>
                  <a:pt x="1007" y="202"/>
                </a:lnTo>
                <a:lnTo>
                  <a:pt x="1007" y="215"/>
                </a:lnTo>
                <a:lnTo>
                  <a:pt x="1019" y="215"/>
                </a:lnTo>
                <a:lnTo>
                  <a:pt x="1032" y="215"/>
                </a:lnTo>
                <a:lnTo>
                  <a:pt x="1044" y="227"/>
                </a:lnTo>
                <a:lnTo>
                  <a:pt x="1056" y="227"/>
                </a:lnTo>
                <a:lnTo>
                  <a:pt x="1070" y="240"/>
                </a:lnTo>
                <a:lnTo>
                  <a:pt x="1082" y="240"/>
                </a:lnTo>
                <a:lnTo>
                  <a:pt x="1094" y="252"/>
                </a:lnTo>
                <a:lnTo>
                  <a:pt x="1108" y="252"/>
                </a:lnTo>
                <a:lnTo>
                  <a:pt x="1120" y="264"/>
                </a:lnTo>
                <a:lnTo>
                  <a:pt x="1132" y="264"/>
                </a:lnTo>
                <a:lnTo>
                  <a:pt x="1132" y="278"/>
                </a:lnTo>
                <a:lnTo>
                  <a:pt x="1145" y="278"/>
                </a:lnTo>
                <a:lnTo>
                  <a:pt x="1157" y="290"/>
                </a:lnTo>
                <a:lnTo>
                  <a:pt x="1170" y="290"/>
                </a:lnTo>
                <a:lnTo>
                  <a:pt x="1170" y="302"/>
                </a:lnTo>
                <a:lnTo>
                  <a:pt x="1183" y="302"/>
                </a:lnTo>
                <a:lnTo>
                  <a:pt x="1195" y="316"/>
                </a:lnTo>
                <a:lnTo>
                  <a:pt x="1207" y="316"/>
                </a:lnTo>
                <a:lnTo>
                  <a:pt x="1233" y="341"/>
                </a:lnTo>
                <a:lnTo>
                  <a:pt x="1259" y="353"/>
                </a:lnTo>
                <a:lnTo>
                  <a:pt x="1283" y="379"/>
                </a:lnTo>
                <a:lnTo>
                  <a:pt x="1296" y="379"/>
                </a:lnTo>
                <a:lnTo>
                  <a:pt x="1308" y="391"/>
                </a:lnTo>
                <a:lnTo>
                  <a:pt x="1322" y="391"/>
                </a:lnTo>
                <a:lnTo>
                  <a:pt x="1360" y="429"/>
                </a:lnTo>
                <a:lnTo>
                  <a:pt x="1372" y="429"/>
                </a:lnTo>
                <a:lnTo>
                  <a:pt x="1410" y="467"/>
                </a:lnTo>
                <a:lnTo>
                  <a:pt x="1459" y="504"/>
                </a:lnTo>
                <a:lnTo>
                  <a:pt x="1459" y="516"/>
                </a:lnTo>
                <a:lnTo>
                  <a:pt x="1535" y="592"/>
                </a:lnTo>
                <a:lnTo>
                  <a:pt x="1535" y="605"/>
                </a:lnTo>
                <a:lnTo>
                  <a:pt x="1548" y="618"/>
                </a:lnTo>
                <a:lnTo>
                  <a:pt x="1548" y="630"/>
                </a:lnTo>
                <a:lnTo>
                  <a:pt x="1560" y="643"/>
                </a:lnTo>
                <a:lnTo>
                  <a:pt x="1573" y="655"/>
                </a:lnTo>
                <a:lnTo>
                  <a:pt x="1573" y="667"/>
                </a:lnTo>
                <a:lnTo>
                  <a:pt x="1586" y="667"/>
                </a:lnTo>
                <a:lnTo>
                  <a:pt x="1586" y="681"/>
                </a:lnTo>
                <a:lnTo>
                  <a:pt x="1586" y="693"/>
                </a:lnTo>
                <a:lnTo>
                  <a:pt x="1598" y="705"/>
                </a:lnTo>
                <a:lnTo>
                  <a:pt x="1610" y="719"/>
                </a:lnTo>
                <a:lnTo>
                  <a:pt x="1610" y="731"/>
                </a:lnTo>
                <a:lnTo>
                  <a:pt x="1610" y="743"/>
                </a:lnTo>
                <a:lnTo>
                  <a:pt x="1624" y="756"/>
                </a:lnTo>
                <a:lnTo>
                  <a:pt x="1624" y="768"/>
                </a:lnTo>
                <a:lnTo>
                  <a:pt x="1624" y="781"/>
                </a:lnTo>
                <a:lnTo>
                  <a:pt x="1624" y="806"/>
                </a:lnTo>
                <a:lnTo>
                  <a:pt x="1636" y="806"/>
                </a:lnTo>
                <a:lnTo>
                  <a:pt x="1636" y="832"/>
                </a:lnTo>
                <a:lnTo>
                  <a:pt x="1648" y="832"/>
                </a:lnTo>
                <a:lnTo>
                  <a:pt x="1648" y="870"/>
                </a:lnTo>
                <a:lnTo>
                  <a:pt x="1648" y="1033"/>
                </a:lnTo>
                <a:lnTo>
                  <a:pt x="1648" y="1070"/>
                </a:lnTo>
                <a:lnTo>
                  <a:pt x="1636" y="1084"/>
                </a:lnTo>
                <a:lnTo>
                  <a:pt x="1636" y="1096"/>
                </a:lnTo>
                <a:lnTo>
                  <a:pt x="1624" y="1108"/>
                </a:lnTo>
                <a:lnTo>
                  <a:pt x="1624" y="1122"/>
                </a:lnTo>
                <a:lnTo>
                  <a:pt x="1624" y="1134"/>
                </a:lnTo>
                <a:lnTo>
                  <a:pt x="1610" y="1146"/>
                </a:lnTo>
                <a:lnTo>
                  <a:pt x="1610" y="1159"/>
                </a:lnTo>
                <a:lnTo>
                  <a:pt x="1610" y="1171"/>
                </a:lnTo>
                <a:lnTo>
                  <a:pt x="1598" y="1184"/>
                </a:lnTo>
                <a:lnTo>
                  <a:pt x="1598" y="1197"/>
                </a:lnTo>
                <a:lnTo>
                  <a:pt x="1586" y="1209"/>
                </a:lnTo>
                <a:lnTo>
                  <a:pt x="1586" y="1221"/>
                </a:lnTo>
                <a:lnTo>
                  <a:pt x="1573" y="1221"/>
                </a:lnTo>
                <a:lnTo>
                  <a:pt x="1573" y="1235"/>
                </a:lnTo>
                <a:lnTo>
                  <a:pt x="1560" y="1247"/>
                </a:lnTo>
                <a:lnTo>
                  <a:pt x="1560" y="1259"/>
                </a:lnTo>
                <a:lnTo>
                  <a:pt x="1548" y="1259"/>
                </a:lnTo>
                <a:lnTo>
                  <a:pt x="1548" y="1273"/>
                </a:lnTo>
                <a:lnTo>
                  <a:pt x="1535" y="1285"/>
                </a:lnTo>
                <a:lnTo>
                  <a:pt x="1535" y="1297"/>
                </a:lnTo>
                <a:lnTo>
                  <a:pt x="1497" y="1322"/>
                </a:lnTo>
                <a:lnTo>
                  <a:pt x="1497" y="1334"/>
                </a:lnTo>
                <a:lnTo>
                  <a:pt x="1384" y="1449"/>
                </a:lnTo>
                <a:lnTo>
                  <a:pt x="1372" y="1449"/>
                </a:lnTo>
                <a:lnTo>
                  <a:pt x="1360" y="1461"/>
                </a:lnTo>
                <a:lnTo>
                  <a:pt x="1346" y="1461"/>
                </a:lnTo>
                <a:lnTo>
                  <a:pt x="1346" y="1473"/>
                </a:lnTo>
                <a:lnTo>
                  <a:pt x="1334" y="1473"/>
                </a:lnTo>
                <a:lnTo>
                  <a:pt x="1308" y="1499"/>
                </a:lnTo>
                <a:lnTo>
                  <a:pt x="1296" y="1499"/>
                </a:lnTo>
                <a:lnTo>
                  <a:pt x="1283" y="1499"/>
                </a:lnTo>
                <a:lnTo>
                  <a:pt x="1259" y="1499"/>
                </a:lnTo>
                <a:lnTo>
                  <a:pt x="1259" y="1511"/>
                </a:lnTo>
                <a:lnTo>
                  <a:pt x="1245" y="1511"/>
                </a:lnTo>
                <a:lnTo>
                  <a:pt x="1233" y="1525"/>
                </a:lnTo>
                <a:lnTo>
                  <a:pt x="1207" y="1525"/>
                </a:lnTo>
                <a:lnTo>
                  <a:pt x="1195" y="1525"/>
                </a:lnTo>
                <a:lnTo>
                  <a:pt x="1170" y="1525"/>
                </a:lnTo>
                <a:lnTo>
                  <a:pt x="1195" y="1525"/>
                </a:lnTo>
                <a:lnTo>
                  <a:pt x="1207" y="1525"/>
                </a:lnTo>
                <a:lnTo>
                  <a:pt x="1221" y="1525"/>
                </a:lnTo>
                <a:lnTo>
                  <a:pt x="1233" y="1511"/>
                </a:lnTo>
                <a:lnTo>
                  <a:pt x="1259" y="1511"/>
                </a:lnTo>
                <a:lnTo>
                  <a:pt x="1283" y="1487"/>
                </a:lnTo>
                <a:lnTo>
                  <a:pt x="1372" y="1410"/>
                </a:lnTo>
                <a:lnTo>
                  <a:pt x="1372" y="1398"/>
                </a:lnTo>
                <a:lnTo>
                  <a:pt x="1384" y="1386"/>
                </a:lnTo>
                <a:lnTo>
                  <a:pt x="1384" y="1372"/>
                </a:lnTo>
                <a:lnTo>
                  <a:pt x="1410" y="1348"/>
                </a:lnTo>
                <a:lnTo>
                  <a:pt x="1410" y="1334"/>
                </a:lnTo>
                <a:lnTo>
                  <a:pt x="1422" y="1334"/>
                </a:lnTo>
                <a:lnTo>
                  <a:pt x="1422" y="1322"/>
                </a:lnTo>
                <a:lnTo>
                  <a:pt x="1435" y="1310"/>
                </a:lnTo>
                <a:lnTo>
                  <a:pt x="1435" y="1297"/>
                </a:lnTo>
                <a:lnTo>
                  <a:pt x="1435" y="1285"/>
                </a:lnTo>
                <a:lnTo>
                  <a:pt x="1447" y="1285"/>
                </a:lnTo>
                <a:lnTo>
                  <a:pt x="1447" y="1273"/>
                </a:lnTo>
                <a:lnTo>
                  <a:pt x="1459" y="1259"/>
                </a:lnTo>
                <a:lnTo>
                  <a:pt x="1459" y="1247"/>
                </a:lnTo>
                <a:lnTo>
                  <a:pt x="1459" y="1235"/>
                </a:lnTo>
                <a:lnTo>
                  <a:pt x="1473" y="1221"/>
                </a:lnTo>
                <a:lnTo>
                  <a:pt x="1473" y="1209"/>
                </a:lnTo>
                <a:lnTo>
                  <a:pt x="1473" y="1197"/>
                </a:lnTo>
                <a:lnTo>
                  <a:pt x="1485" y="1184"/>
                </a:lnTo>
                <a:lnTo>
                  <a:pt x="1485" y="1159"/>
                </a:lnTo>
                <a:lnTo>
                  <a:pt x="1497" y="1146"/>
                </a:lnTo>
                <a:lnTo>
                  <a:pt x="1497" y="1122"/>
                </a:lnTo>
                <a:lnTo>
                  <a:pt x="1497" y="1008"/>
                </a:lnTo>
                <a:lnTo>
                  <a:pt x="1497" y="995"/>
                </a:lnTo>
                <a:lnTo>
                  <a:pt x="1497" y="957"/>
                </a:lnTo>
                <a:lnTo>
                  <a:pt x="1485" y="957"/>
                </a:lnTo>
                <a:lnTo>
                  <a:pt x="1485" y="933"/>
                </a:lnTo>
                <a:lnTo>
                  <a:pt x="1473" y="919"/>
                </a:lnTo>
                <a:lnTo>
                  <a:pt x="1473" y="907"/>
                </a:lnTo>
                <a:lnTo>
                  <a:pt x="1473" y="895"/>
                </a:lnTo>
                <a:lnTo>
                  <a:pt x="1459" y="882"/>
                </a:lnTo>
                <a:lnTo>
                  <a:pt x="1459" y="870"/>
                </a:lnTo>
                <a:lnTo>
                  <a:pt x="1459" y="856"/>
                </a:lnTo>
                <a:lnTo>
                  <a:pt x="1459" y="844"/>
                </a:lnTo>
                <a:lnTo>
                  <a:pt x="1447" y="832"/>
                </a:lnTo>
                <a:lnTo>
                  <a:pt x="1447" y="818"/>
                </a:lnTo>
                <a:lnTo>
                  <a:pt x="1435" y="806"/>
                </a:lnTo>
                <a:lnTo>
                  <a:pt x="1422" y="794"/>
                </a:lnTo>
                <a:lnTo>
                  <a:pt x="1422" y="781"/>
                </a:lnTo>
                <a:lnTo>
                  <a:pt x="1410" y="768"/>
                </a:lnTo>
                <a:lnTo>
                  <a:pt x="1397" y="743"/>
                </a:lnTo>
                <a:lnTo>
                  <a:pt x="1384" y="731"/>
                </a:lnTo>
                <a:lnTo>
                  <a:pt x="1360" y="693"/>
                </a:lnTo>
                <a:lnTo>
                  <a:pt x="1360" y="681"/>
                </a:lnTo>
                <a:lnTo>
                  <a:pt x="1322" y="655"/>
                </a:lnTo>
                <a:lnTo>
                  <a:pt x="1322" y="643"/>
                </a:lnTo>
                <a:lnTo>
                  <a:pt x="1296" y="618"/>
                </a:lnTo>
                <a:lnTo>
                  <a:pt x="1283" y="618"/>
                </a:lnTo>
                <a:lnTo>
                  <a:pt x="1221" y="542"/>
                </a:lnTo>
                <a:lnTo>
                  <a:pt x="1207" y="542"/>
                </a:lnTo>
                <a:lnTo>
                  <a:pt x="1170" y="516"/>
                </a:lnTo>
                <a:lnTo>
                  <a:pt x="1157" y="504"/>
                </a:lnTo>
                <a:lnTo>
                  <a:pt x="1145" y="504"/>
                </a:lnTo>
                <a:lnTo>
                  <a:pt x="1132" y="479"/>
                </a:lnTo>
                <a:lnTo>
                  <a:pt x="1120" y="479"/>
                </a:lnTo>
                <a:lnTo>
                  <a:pt x="1108" y="467"/>
                </a:lnTo>
                <a:lnTo>
                  <a:pt x="1094" y="467"/>
                </a:lnTo>
                <a:lnTo>
                  <a:pt x="1082" y="455"/>
                </a:lnTo>
                <a:lnTo>
                  <a:pt x="1070" y="455"/>
                </a:lnTo>
                <a:lnTo>
                  <a:pt x="1070" y="441"/>
                </a:lnTo>
                <a:lnTo>
                  <a:pt x="1056" y="441"/>
                </a:lnTo>
                <a:lnTo>
                  <a:pt x="1044" y="441"/>
                </a:lnTo>
                <a:lnTo>
                  <a:pt x="1032" y="429"/>
                </a:lnTo>
                <a:lnTo>
                  <a:pt x="1019" y="429"/>
                </a:lnTo>
                <a:lnTo>
                  <a:pt x="1019" y="417"/>
                </a:lnTo>
                <a:lnTo>
                  <a:pt x="1007" y="417"/>
                </a:lnTo>
                <a:lnTo>
                  <a:pt x="994" y="403"/>
                </a:lnTo>
                <a:lnTo>
                  <a:pt x="981" y="403"/>
                </a:lnTo>
                <a:lnTo>
                  <a:pt x="969" y="403"/>
                </a:lnTo>
                <a:lnTo>
                  <a:pt x="957" y="391"/>
                </a:lnTo>
                <a:lnTo>
                  <a:pt x="943" y="391"/>
                </a:lnTo>
                <a:lnTo>
                  <a:pt x="931" y="379"/>
                </a:lnTo>
                <a:lnTo>
                  <a:pt x="919" y="379"/>
                </a:lnTo>
                <a:lnTo>
                  <a:pt x="905" y="365"/>
                </a:lnTo>
                <a:lnTo>
                  <a:pt x="893" y="365"/>
                </a:lnTo>
                <a:lnTo>
                  <a:pt x="881" y="353"/>
                </a:lnTo>
                <a:lnTo>
                  <a:pt x="868" y="353"/>
                </a:lnTo>
                <a:lnTo>
                  <a:pt x="856" y="353"/>
                </a:lnTo>
                <a:lnTo>
                  <a:pt x="844" y="341"/>
                </a:lnTo>
                <a:lnTo>
                  <a:pt x="830" y="341"/>
                </a:lnTo>
                <a:lnTo>
                  <a:pt x="818" y="341"/>
                </a:lnTo>
                <a:lnTo>
                  <a:pt x="806" y="341"/>
                </a:lnTo>
                <a:lnTo>
                  <a:pt x="806" y="328"/>
                </a:lnTo>
                <a:lnTo>
                  <a:pt x="780" y="328"/>
                </a:lnTo>
                <a:lnTo>
                  <a:pt x="780" y="316"/>
                </a:lnTo>
                <a:lnTo>
                  <a:pt x="754" y="316"/>
                </a:lnTo>
                <a:lnTo>
                  <a:pt x="742" y="316"/>
                </a:lnTo>
                <a:lnTo>
                  <a:pt x="717" y="316"/>
                </a:lnTo>
                <a:lnTo>
                  <a:pt x="717" y="302"/>
                </a:lnTo>
                <a:lnTo>
                  <a:pt x="691" y="302"/>
                </a:lnTo>
                <a:lnTo>
                  <a:pt x="679" y="302"/>
                </a:lnTo>
                <a:lnTo>
                  <a:pt x="667" y="302"/>
                </a:lnTo>
                <a:lnTo>
                  <a:pt x="653" y="290"/>
                </a:lnTo>
                <a:lnTo>
                  <a:pt x="641" y="290"/>
                </a:lnTo>
                <a:lnTo>
                  <a:pt x="629" y="278"/>
                </a:lnTo>
                <a:lnTo>
                  <a:pt x="616" y="278"/>
                </a:lnTo>
                <a:lnTo>
                  <a:pt x="566" y="278"/>
                </a:lnTo>
                <a:lnTo>
                  <a:pt x="566" y="264"/>
                </a:lnTo>
                <a:lnTo>
                  <a:pt x="516" y="264"/>
                </a:lnTo>
                <a:lnTo>
                  <a:pt x="502" y="252"/>
                </a:lnTo>
                <a:lnTo>
                  <a:pt x="478" y="252"/>
                </a:lnTo>
                <a:lnTo>
                  <a:pt x="465" y="252"/>
                </a:lnTo>
                <a:lnTo>
                  <a:pt x="441" y="252"/>
                </a:lnTo>
                <a:lnTo>
                  <a:pt x="441" y="240"/>
                </a:lnTo>
                <a:lnTo>
                  <a:pt x="403" y="240"/>
                </a:lnTo>
                <a:lnTo>
                  <a:pt x="352" y="240"/>
                </a:lnTo>
                <a:lnTo>
                  <a:pt x="352" y="227"/>
                </a:lnTo>
                <a:lnTo>
                  <a:pt x="276" y="227"/>
                </a:lnTo>
                <a:lnTo>
                  <a:pt x="264" y="215"/>
                </a:lnTo>
                <a:lnTo>
                  <a:pt x="113" y="215"/>
                </a:lnTo>
                <a:lnTo>
                  <a:pt x="12" y="215"/>
                </a:lnTo>
                <a:lnTo>
                  <a:pt x="0" y="215"/>
                </a:lnTo>
                <a:lnTo>
                  <a:pt x="0" y="0"/>
                </a:lnTo>
                <a:close/>
              </a:path>
            </a:pathLst>
          </a:custGeom>
          <a:solidFill>
            <a:schemeClr val="bg1"/>
          </a:solidFill>
          <a:ln w="9525">
            <a:solidFill>
              <a:srgbClr val="000000"/>
            </a:solidFill>
            <a:prstDash val="solid"/>
            <a:round/>
            <a:headEnd/>
            <a:tailEnd/>
          </a:ln>
        </p:spPr>
        <p:txBody>
          <a:bodyPr/>
          <a:lstStyle/>
          <a:p>
            <a:endParaRPr lang="ja-JP" altLang="en-US">
              <a:solidFill>
                <a:srgbClr val="000000"/>
              </a:solidFill>
            </a:endParaRPr>
          </a:p>
        </p:txBody>
      </p:sp>
      <p:sp>
        <p:nvSpPr>
          <p:cNvPr id="69665" name="Freeform 33"/>
          <p:cNvSpPr>
            <a:spLocks/>
          </p:cNvSpPr>
          <p:nvPr/>
        </p:nvSpPr>
        <p:spPr bwMode="auto">
          <a:xfrm>
            <a:off x="6121400" y="3162300"/>
            <a:ext cx="958850" cy="909638"/>
          </a:xfrm>
          <a:custGeom>
            <a:avLst/>
            <a:gdLst>
              <a:gd name="T0" fmla="*/ 129274 w 1209"/>
              <a:gd name="T1" fmla="*/ 11113 h 1146"/>
              <a:gd name="T2" fmla="*/ 249824 w 1209"/>
              <a:gd name="T3" fmla="*/ 20638 h 1146"/>
              <a:gd name="T4" fmla="*/ 310100 w 1209"/>
              <a:gd name="T5" fmla="*/ 30163 h 1146"/>
              <a:gd name="T6" fmla="*/ 358478 w 1209"/>
              <a:gd name="T7" fmla="*/ 41275 h 1146"/>
              <a:gd name="T8" fmla="*/ 388616 w 1209"/>
              <a:gd name="T9" fmla="*/ 60325 h 1146"/>
              <a:gd name="T10" fmla="*/ 439374 w 1209"/>
              <a:gd name="T11" fmla="*/ 70644 h 1146"/>
              <a:gd name="T12" fmla="*/ 468718 w 1209"/>
              <a:gd name="T13" fmla="*/ 80169 h 1146"/>
              <a:gd name="T14" fmla="*/ 508373 w 1209"/>
              <a:gd name="T15" fmla="*/ 89694 h 1146"/>
              <a:gd name="T16" fmla="*/ 538510 w 1209"/>
              <a:gd name="T17" fmla="*/ 100806 h 1146"/>
              <a:gd name="T18" fmla="*/ 568648 w 1209"/>
              <a:gd name="T19" fmla="*/ 110331 h 1146"/>
              <a:gd name="T20" fmla="*/ 588475 w 1209"/>
              <a:gd name="T21" fmla="*/ 130969 h 1146"/>
              <a:gd name="T22" fmla="*/ 618613 w 1209"/>
              <a:gd name="T23" fmla="*/ 140494 h 1146"/>
              <a:gd name="T24" fmla="*/ 639233 w 1209"/>
              <a:gd name="T25" fmla="*/ 150019 h 1146"/>
              <a:gd name="T26" fmla="*/ 668578 w 1209"/>
              <a:gd name="T27" fmla="*/ 160338 h 1146"/>
              <a:gd name="T28" fmla="*/ 698715 w 1209"/>
              <a:gd name="T29" fmla="*/ 190500 h 1146"/>
              <a:gd name="T30" fmla="*/ 738370 w 1209"/>
              <a:gd name="T31" fmla="*/ 209550 h 1146"/>
              <a:gd name="T32" fmla="*/ 788335 w 1209"/>
              <a:gd name="T33" fmla="*/ 260350 h 1146"/>
              <a:gd name="T34" fmla="*/ 848610 w 1209"/>
              <a:gd name="T35" fmla="*/ 310356 h 1146"/>
              <a:gd name="T36" fmla="*/ 908092 w 1209"/>
              <a:gd name="T37" fmla="*/ 380206 h 1146"/>
              <a:gd name="T38" fmla="*/ 917609 w 1209"/>
              <a:gd name="T39" fmla="*/ 409575 h 1146"/>
              <a:gd name="T40" fmla="*/ 938230 w 1209"/>
              <a:gd name="T41" fmla="*/ 430213 h 1146"/>
              <a:gd name="T42" fmla="*/ 947747 w 1209"/>
              <a:gd name="T43" fmla="*/ 460375 h 1146"/>
              <a:gd name="T44" fmla="*/ 958850 w 1209"/>
              <a:gd name="T45" fmla="*/ 500063 h 1146"/>
              <a:gd name="T46" fmla="*/ 958850 w 1209"/>
              <a:gd name="T47" fmla="*/ 639763 h 1146"/>
              <a:gd name="T48" fmla="*/ 947747 w 1209"/>
              <a:gd name="T49" fmla="*/ 679450 h 1146"/>
              <a:gd name="T50" fmla="*/ 938230 w 1209"/>
              <a:gd name="T51" fmla="*/ 700088 h 1146"/>
              <a:gd name="T52" fmla="*/ 917609 w 1209"/>
              <a:gd name="T53" fmla="*/ 729457 h 1146"/>
              <a:gd name="T54" fmla="*/ 898575 w 1209"/>
              <a:gd name="T55" fmla="*/ 759619 h 1146"/>
              <a:gd name="T56" fmla="*/ 808955 w 1209"/>
              <a:gd name="T57" fmla="*/ 869950 h 1146"/>
              <a:gd name="T58" fmla="*/ 778818 w 1209"/>
              <a:gd name="T59" fmla="*/ 879475 h 1146"/>
              <a:gd name="T60" fmla="*/ 728853 w 1209"/>
              <a:gd name="T61" fmla="*/ 900113 h 1146"/>
              <a:gd name="T62" fmla="*/ 689198 w 1209"/>
              <a:gd name="T63" fmla="*/ 909638 h 1146"/>
              <a:gd name="T64" fmla="*/ 728853 w 1209"/>
              <a:gd name="T65" fmla="*/ 900113 h 1146"/>
              <a:gd name="T66" fmla="*/ 808955 w 1209"/>
              <a:gd name="T67" fmla="*/ 830263 h 1146"/>
              <a:gd name="T68" fmla="*/ 827990 w 1209"/>
              <a:gd name="T69" fmla="*/ 789782 h 1146"/>
              <a:gd name="T70" fmla="*/ 839093 w 1209"/>
              <a:gd name="T71" fmla="*/ 759619 h 1146"/>
              <a:gd name="T72" fmla="*/ 848610 w 1209"/>
              <a:gd name="T73" fmla="*/ 738982 h 1146"/>
              <a:gd name="T74" fmla="*/ 868437 w 1209"/>
              <a:gd name="T75" fmla="*/ 709613 h 1146"/>
              <a:gd name="T76" fmla="*/ 877954 w 1209"/>
              <a:gd name="T77" fmla="*/ 600075 h 1146"/>
              <a:gd name="T78" fmla="*/ 858127 w 1209"/>
              <a:gd name="T79" fmla="*/ 550069 h 1146"/>
              <a:gd name="T80" fmla="*/ 848610 w 1209"/>
              <a:gd name="T81" fmla="*/ 519907 h 1146"/>
              <a:gd name="T82" fmla="*/ 839093 w 1209"/>
              <a:gd name="T83" fmla="*/ 490538 h 1146"/>
              <a:gd name="T84" fmla="*/ 827990 w 1209"/>
              <a:gd name="T85" fmla="*/ 460375 h 1146"/>
              <a:gd name="T86" fmla="*/ 788335 w 1209"/>
              <a:gd name="T87" fmla="*/ 420688 h 1146"/>
              <a:gd name="T88" fmla="*/ 748680 w 1209"/>
              <a:gd name="T89" fmla="*/ 370681 h 1146"/>
              <a:gd name="T90" fmla="*/ 668578 w 1209"/>
              <a:gd name="T91" fmla="*/ 300038 h 1146"/>
              <a:gd name="T92" fmla="*/ 639233 w 1209"/>
              <a:gd name="T93" fmla="*/ 280194 h 1146"/>
              <a:gd name="T94" fmla="*/ 609096 w 1209"/>
              <a:gd name="T95" fmla="*/ 260350 h 1146"/>
              <a:gd name="T96" fmla="*/ 588475 w 1209"/>
              <a:gd name="T97" fmla="*/ 250825 h 1146"/>
              <a:gd name="T98" fmla="*/ 558338 w 1209"/>
              <a:gd name="T99" fmla="*/ 230188 h 1146"/>
              <a:gd name="T100" fmla="*/ 528993 w 1209"/>
              <a:gd name="T101" fmla="*/ 220663 h 1146"/>
              <a:gd name="T102" fmla="*/ 498856 w 1209"/>
              <a:gd name="T103" fmla="*/ 209550 h 1146"/>
              <a:gd name="T104" fmla="*/ 468718 w 1209"/>
              <a:gd name="T105" fmla="*/ 200025 h 1146"/>
              <a:gd name="T106" fmla="*/ 439374 w 1209"/>
              <a:gd name="T107" fmla="*/ 190500 h 1146"/>
              <a:gd name="T108" fmla="*/ 388616 w 1209"/>
              <a:gd name="T109" fmla="*/ 180181 h 1146"/>
              <a:gd name="T110" fmla="*/ 358478 w 1209"/>
              <a:gd name="T111" fmla="*/ 160338 h 1146"/>
              <a:gd name="T112" fmla="*/ 279962 w 1209"/>
              <a:gd name="T113" fmla="*/ 150019 h 1146"/>
              <a:gd name="T114" fmla="*/ 229204 w 1209"/>
              <a:gd name="T115" fmla="*/ 140494 h 1146"/>
              <a:gd name="T116" fmla="*/ 68999 w 1209"/>
              <a:gd name="T117" fmla="*/ 130969 h 11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09" h="1146">
                <a:moveTo>
                  <a:pt x="0" y="0"/>
                </a:moveTo>
                <a:lnTo>
                  <a:pt x="87" y="0"/>
                </a:lnTo>
                <a:lnTo>
                  <a:pt x="151" y="0"/>
                </a:lnTo>
                <a:lnTo>
                  <a:pt x="163" y="14"/>
                </a:lnTo>
                <a:lnTo>
                  <a:pt x="214" y="14"/>
                </a:lnTo>
                <a:lnTo>
                  <a:pt x="226" y="14"/>
                </a:lnTo>
                <a:lnTo>
                  <a:pt x="277" y="14"/>
                </a:lnTo>
                <a:lnTo>
                  <a:pt x="277" y="26"/>
                </a:lnTo>
                <a:lnTo>
                  <a:pt x="315" y="26"/>
                </a:lnTo>
                <a:lnTo>
                  <a:pt x="327" y="26"/>
                </a:lnTo>
                <a:lnTo>
                  <a:pt x="353" y="26"/>
                </a:lnTo>
                <a:lnTo>
                  <a:pt x="353" y="38"/>
                </a:lnTo>
                <a:lnTo>
                  <a:pt x="377" y="38"/>
                </a:lnTo>
                <a:lnTo>
                  <a:pt x="391" y="38"/>
                </a:lnTo>
                <a:lnTo>
                  <a:pt x="403" y="38"/>
                </a:lnTo>
                <a:lnTo>
                  <a:pt x="415" y="52"/>
                </a:lnTo>
                <a:lnTo>
                  <a:pt x="428" y="52"/>
                </a:lnTo>
                <a:lnTo>
                  <a:pt x="440" y="52"/>
                </a:lnTo>
                <a:lnTo>
                  <a:pt x="452" y="52"/>
                </a:lnTo>
                <a:lnTo>
                  <a:pt x="452" y="64"/>
                </a:lnTo>
                <a:lnTo>
                  <a:pt x="466" y="64"/>
                </a:lnTo>
                <a:lnTo>
                  <a:pt x="478" y="64"/>
                </a:lnTo>
                <a:lnTo>
                  <a:pt x="490" y="64"/>
                </a:lnTo>
                <a:lnTo>
                  <a:pt x="490" y="76"/>
                </a:lnTo>
                <a:lnTo>
                  <a:pt x="504" y="76"/>
                </a:lnTo>
                <a:lnTo>
                  <a:pt x="516" y="76"/>
                </a:lnTo>
                <a:lnTo>
                  <a:pt x="528" y="76"/>
                </a:lnTo>
                <a:lnTo>
                  <a:pt x="528" y="89"/>
                </a:lnTo>
                <a:lnTo>
                  <a:pt x="554" y="89"/>
                </a:lnTo>
                <a:lnTo>
                  <a:pt x="566" y="89"/>
                </a:lnTo>
                <a:lnTo>
                  <a:pt x="579" y="89"/>
                </a:lnTo>
                <a:lnTo>
                  <a:pt x="591" y="101"/>
                </a:lnTo>
                <a:lnTo>
                  <a:pt x="603" y="101"/>
                </a:lnTo>
                <a:lnTo>
                  <a:pt x="617" y="101"/>
                </a:lnTo>
                <a:lnTo>
                  <a:pt x="629" y="113"/>
                </a:lnTo>
                <a:lnTo>
                  <a:pt x="641" y="113"/>
                </a:lnTo>
                <a:lnTo>
                  <a:pt x="655" y="113"/>
                </a:lnTo>
                <a:lnTo>
                  <a:pt x="655" y="127"/>
                </a:lnTo>
                <a:lnTo>
                  <a:pt x="667" y="127"/>
                </a:lnTo>
                <a:lnTo>
                  <a:pt x="679" y="127"/>
                </a:lnTo>
                <a:lnTo>
                  <a:pt x="692" y="127"/>
                </a:lnTo>
                <a:lnTo>
                  <a:pt x="692" y="139"/>
                </a:lnTo>
                <a:lnTo>
                  <a:pt x="704" y="139"/>
                </a:lnTo>
                <a:lnTo>
                  <a:pt x="717" y="139"/>
                </a:lnTo>
                <a:lnTo>
                  <a:pt x="717" y="151"/>
                </a:lnTo>
                <a:lnTo>
                  <a:pt x="730" y="151"/>
                </a:lnTo>
                <a:lnTo>
                  <a:pt x="742" y="165"/>
                </a:lnTo>
                <a:lnTo>
                  <a:pt x="756" y="165"/>
                </a:lnTo>
                <a:lnTo>
                  <a:pt x="768" y="177"/>
                </a:lnTo>
                <a:lnTo>
                  <a:pt x="780" y="177"/>
                </a:lnTo>
                <a:lnTo>
                  <a:pt x="794" y="177"/>
                </a:lnTo>
                <a:lnTo>
                  <a:pt x="806" y="189"/>
                </a:lnTo>
                <a:lnTo>
                  <a:pt x="818" y="202"/>
                </a:lnTo>
                <a:lnTo>
                  <a:pt x="831" y="202"/>
                </a:lnTo>
                <a:lnTo>
                  <a:pt x="843" y="202"/>
                </a:lnTo>
                <a:lnTo>
                  <a:pt x="855" y="215"/>
                </a:lnTo>
                <a:lnTo>
                  <a:pt x="869" y="227"/>
                </a:lnTo>
                <a:lnTo>
                  <a:pt x="881" y="240"/>
                </a:lnTo>
                <a:lnTo>
                  <a:pt x="907" y="252"/>
                </a:lnTo>
                <a:lnTo>
                  <a:pt x="919" y="264"/>
                </a:lnTo>
                <a:lnTo>
                  <a:pt x="931" y="264"/>
                </a:lnTo>
                <a:lnTo>
                  <a:pt x="944" y="278"/>
                </a:lnTo>
                <a:lnTo>
                  <a:pt x="957" y="278"/>
                </a:lnTo>
                <a:lnTo>
                  <a:pt x="957" y="290"/>
                </a:lnTo>
                <a:lnTo>
                  <a:pt x="969" y="290"/>
                </a:lnTo>
                <a:lnTo>
                  <a:pt x="994" y="328"/>
                </a:lnTo>
                <a:lnTo>
                  <a:pt x="1006" y="328"/>
                </a:lnTo>
                <a:lnTo>
                  <a:pt x="1032" y="353"/>
                </a:lnTo>
                <a:lnTo>
                  <a:pt x="1044" y="353"/>
                </a:lnTo>
                <a:lnTo>
                  <a:pt x="1070" y="378"/>
                </a:lnTo>
                <a:lnTo>
                  <a:pt x="1070" y="391"/>
                </a:lnTo>
                <a:lnTo>
                  <a:pt x="1120" y="441"/>
                </a:lnTo>
                <a:lnTo>
                  <a:pt x="1120" y="453"/>
                </a:lnTo>
                <a:lnTo>
                  <a:pt x="1133" y="467"/>
                </a:lnTo>
                <a:lnTo>
                  <a:pt x="1145" y="479"/>
                </a:lnTo>
                <a:lnTo>
                  <a:pt x="1145" y="492"/>
                </a:lnTo>
                <a:lnTo>
                  <a:pt x="1157" y="492"/>
                </a:lnTo>
                <a:lnTo>
                  <a:pt x="1157" y="504"/>
                </a:lnTo>
                <a:lnTo>
                  <a:pt x="1157" y="516"/>
                </a:lnTo>
                <a:lnTo>
                  <a:pt x="1171" y="516"/>
                </a:lnTo>
                <a:lnTo>
                  <a:pt x="1171" y="530"/>
                </a:lnTo>
                <a:lnTo>
                  <a:pt x="1183" y="542"/>
                </a:lnTo>
                <a:lnTo>
                  <a:pt x="1183" y="554"/>
                </a:lnTo>
                <a:lnTo>
                  <a:pt x="1183" y="568"/>
                </a:lnTo>
                <a:lnTo>
                  <a:pt x="1195" y="568"/>
                </a:lnTo>
                <a:lnTo>
                  <a:pt x="1195" y="580"/>
                </a:lnTo>
                <a:lnTo>
                  <a:pt x="1195" y="592"/>
                </a:lnTo>
                <a:lnTo>
                  <a:pt x="1195" y="605"/>
                </a:lnTo>
                <a:lnTo>
                  <a:pt x="1195" y="618"/>
                </a:lnTo>
                <a:lnTo>
                  <a:pt x="1209" y="630"/>
                </a:lnTo>
                <a:lnTo>
                  <a:pt x="1209" y="655"/>
                </a:lnTo>
                <a:lnTo>
                  <a:pt x="1209" y="781"/>
                </a:lnTo>
                <a:lnTo>
                  <a:pt x="1209" y="806"/>
                </a:lnTo>
                <a:lnTo>
                  <a:pt x="1195" y="818"/>
                </a:lnTo>
                <a:lnTo>
                  <a:pt x="1195" y="832"/>
                </a:lnTo>
                <a:lnTo>
                  <a:pt x="1195" y="844"/>
                </a:lnTo>
                <a:lnTo>
                  <a:pt x="1195" y="856"/>
                </a:lnTo>
                <a:lnTo>
                  <a:pt x="1183" y="870"/>
                </a:lnTo>
                <a:lnTo>
                  <a:pt x="1183" y="882"/>
                </a:lnTo>
                <a:lnTo>
                  <a:pt x="1171" y="894"/>
                </a:lnTo>
                <a:lnTo>
                  <a:pt x="1157" y="907"/>
                </a:lnTo>
                <a:lnTo>
                  <a:pt x="1157" y="919"/>
                </a:lnTo>
                <a:lnTo>
                  <a:pt x="1157" y="931"/>
                </a:lnTo>
                <a:lnTo>
                  <a:pt x="1145" y="945"/>
                </a:lnTo>
                <a:lnTo>
                  <a:pt x="1133" y="957"/>
                </a:lnTo>
                <a:lnTo>
                  <a:pt x="1120" y="969"/>
                </a:lnTo>
                <a:lnTo>
                  <a:pt x="1107" y="995"/>
                </a:lnTo>
                <a:lnTo>
                  <a:pt x="1107" y="1007"/>
                </a:lnTo>
                <a:lnTo>
                  <a:pt x="1020" y="1096"/>
                </a:lnTo>
                <a:lnTo>
                  <a:pt x="1006" y="1096"/>
                </a:lnTo>
                <a:lnTo>
                  <a:pt x="994" y="1108"/>
                </a:lnTo>
                <a:lnTo>
                  <a:pt x="982" y="1108"/>
                </a:lnTo>
                <a:lnTo>
                  <a:pt x="957" y="1134"/>
                </a:lnTo>
                <a:lnTo>
                  <a:pt x="944" y="1134"/>
                </a:lnTo>
                <a:lnTo>
                  <a:pt x="931" y="1134"/>
                </a:lnTo>
                <a:lnTo>
                  <a:pt x="919" y="1134"/>
                </a:lnTo>
                <a:lnTo>
                  <a:pt x="907" y="1146"/>
                </a:lnTo>
                <a:lnTo>
                  <a:pt x="881" y="1146"/>
                </a:lnTo>
                <a:lnTo>
                  <a:pt x="869" y="1146"/>
                </a:lnTo>
                <a:lnTo>
                  <a:pt x="881" y="1146"/>
                </a:lnTo>
                <a:lnTo>
                  <a:pt x="893" y="1146"/>
                </a:lnTo>
                <a:lnTo>
                  <a:pt x="907" y="1134"/>
                </a:lnTo>
                <a:lnTo>
                  <a:pt x="919" y="1134"/>
                </a:lnTo>
                <a:lnTo>
                  <a:pt x="944" y="1122"/>
                </a:lnTo>
                <a:lnTo>
                  <a:pt x="1006" y="1058"/>
                </a:lnTo>
                <a:lnTo>
                  <a:pt x="1020" y="1046"/>
                </a:lnTo>
                <a:lnTo>
                  <a:pt x="1020" y="1033"/>
                </a:lnTo>
                <a:lnTo>
                  <a:pt x="1044" y="1020"/>
                </a:lnTo>
                <a:lnTo>
                  <a:pt x="1044" y="1007"/>
                </a:lnTo>
                <a:lnTo>
                  <a:pt x="1044" y="995"/>
                </a:lnTo>
                <a:lnTo>
                  <a:pt x="1044" y="983"/>
                </a:lnTo>
                <a:lnTo>
                  <a:pt x="1058" y="969"/>
                </a:lnTo>
                <a:lnTo>
                  <a:pt x="1058" y="957"/>
                </a:lnTo>
                <a:lnTo>
                  <a:pt x="1070" y="957"/>
                </a:lnTo>
                <a:lnTo>
                  <a:pt x="1070" y="945"/>
                </a:lnTo>
                <a:lnTo>
                  <a:pt x="1070" y="931"/>
                </a:lnTo>
                <a:lnTo>
                  <a:pt x="1082" y="919"/>
                </a:lnTo>
                <a:lnTo>
                  <a:pt x="1082" y="907"/>
                </a:lnTo>
                <a:lnTo>
                  <a:pt x="1082" y="894"/>
                </a:lnTo>
                <a:lnTo>
                  <a:pt x="1095" y="894"/>
                </a:lnTo>
                <a:lnTo>
                  <a:pt x="1095" y="870"/>
                </a:lnTo>
                <a:lnTo>
                  <a:pt x="1095" y="844"/>
                </a:lnTo>
                <a:lnTo>
                  <a:pt x="1107" y="844"/>
                </a:lnTo>
                <a:lnTo>
                  <a:pt x="1107" y="756"/>
                </a:lnTo>
                <a:lnTo>
                  <a:pt x="1095" y="756"/>
                </a:lnTo>
                <a:lnTo>
                  <a:pt x="1095" y="719"/>
                </a:lnTo>
                <a:lnTo>
                  <a:pt x="1095" y="705"/>
                </a:lnTo>
                <a:lnTo>
                  <a:pt x="1082" y="693"/>
                </a:lnTo>
                <a:lnTo>
                  <a:pt x="1082" y="681"/>
                </a:lnTo>
                <a:lnTo>
                  <a:pt x="1082" y="667"/>
                </a:lnTo>
                <a:lnTo>
                  <a:pt x="1070" y="667"/>
                </a:lnTo>
                <a:lnTo>
                  <a:pt x="1070" y="655"/>
                </a:lnTo>
                <a:lnTo>
                  <a:pt x="1070" y="643"/>
                </a:lnTo>
                <a:lnTo>
                  <a:pt x="1070" y="630"/>
                </a:lnTo>
                <a:lnTo>
                  <a:pt x="1058" y="630"/>
                </a:lnTo>
                <a:lnTo>
                  <a:pt x="1058" y="618"/>
                </a:lnTo>
                <a:lnTo>
                  <a:pt x="1058" y="605"/>
                </a:lnTo>
                <a:lnTo>
                  <a:pt x="1044" y="592"/>
                </a:lnTo>
                <a:lnTo>
                  <a:pt x="1044" y="580"/>
                </a:lnTo>
                <a:lnTo>
                  <a:pt x="1032" y="568"/>
                </a:lnTo>
                <a:lnTo>
                  <a:pt x="1032" y="554"/>
                </a:lnTo>
                <a:lnTo>
                  <a:pt x="1020" y="554"/>
                </a:lnTo>
                <a:lnTo>
                  <a:pt x="1020" y="542"/>
                </a:lnTo>
                <a:lnTo>
                  <a:pt x="994" y="530"/>
                </a:lnTo>
                <a:lnTo>
                  <a:pt x="994" y="516"/>
                </a:lnTo>
                <a:lnTo>
                  <a:pt x="969" y="492"/>
                </a:lnTo>
                <a:lnTo>
                  <a:pt x="957" y="467"/>
                </a:lnTo>
                <a:lnTo>
                  <a:pt x="944" y="467"/>
                </a:lnTo>
                <a:lnTo>
                  <a:pt x="893" y="415"/>
                </a:lnTo>
                <a:lnTo>
                  <a:pt x="881" y="415"/>
                </a:lnTo>
                <a:lnTo>
                  <a:pt x="869" y="391"/>
                </a:lnTo>
                <a:lnTo>
                  <a:pt x="855" y="391"/>
                </a:lnTo>
                <a:lnTo>
                  <a:pt x="843" y="378"/>
                </a:lnTo>
                <a:lnTo>
                  <a:pt x="831" y="365"/>
                </a:lnTo>
                <a:lnTo>
                  <a:pt x="818" y="365"/>
                </a:lnTo>
                <a:lnTo>
                  <a:pt x="806" y="353"/>
                </a:lnTo>
                <a:lnTo>
                  <a:pt x="794" y="340"/>
                </a:lnTo>
                <a:lnTo>
                  <a:pt x="780" y="340"/>
                </a:lnTo>
                <a:lnTo>
                  <a:pt x="768" y="328"/>
                </a:lnTo>
                <a:lnTo>
                  <a:pt x="756" y="328"/>
                </a:lnTo>
                <a:lnTo>
                  <a:pt x="742" y="316"/>
                </a:lnTo>
                <a:lnTo>
                  <a:pt x="730" y="302"/>
                </a:lnTo>
                <a:lnTo>
                  <a:pt x="717" y="302"/>
                </a:lnTo>
                <a:lnTo>
                  <a:pt x="704" y="290"/>
                </a:lnTo>
                <a:lnTo>
                  <a:pt x="692" y="290"/>
                </a:lnTo>
                <a:lnTo>
                  <a:pt x="679" y="290"/>
                </a:lnTo>
                <a:lnTo>
                  <a:pt x="679" y="278"/>
                </a:lnTo>
                <a:lnTo>
                  <a:pt x="667" y="278"/>
                </a:lnTo>
                <a:lnTo>
                  <a:pt x="655" y="278"/>
                </a:lnTo>
                <a:lnTo>
                  <a:pt x="641" y="264"/>
                </a:lnTo>
                <a:lnTo>
                  <a:pt x="629" y="264"/>
                </a:lnTo>
                <a:lnTo>
                  <a:pt x="617" y="264"/>
                </a:lnTo>
                <a:lnTo>
                  <a:pt x="603" y="264"/>
                </a:lnTo>
                <a:lnTo>
                  <a:pt x="603" y="252"/>
                </a:lnTo>
                <a:lnTo>
                  <a:pt x="591" y="252"/>
                </a:lnTo>
                <a:lnTo>
                  <a:pt x="579" y="252"/>
                </a:lnTo>
                <a:lnTo>
                  <a:pt x="566" y="240"/>
                </a:lnTo>
                <a:lnTo>
                  <a:pt x="554" y="240"/>
                </a:lnTo>
                <a:lnTo>
                  <a:pt x="528" y="240"/>
                </a:lnTo>
                <a:lnTo>
                  <a:pt x="528" y="227"/>
                </a:lnTo>
                <a:lnTo>
                  <a:pt x="504" y="227"/>
                </a:lnTo>
                <a:lnTo>
                  <a:pt x="490" y="227"/>
                </a:lnTo>
                <a:lnTo>
                  <a:pt x="478" y="215"/>
                </a:lnTo>
                <a:lnTo>
                  <a:pt x="466" y="215"/>
                </a:lnTo>
                <a:lnTo>
                  <a:pt x="452" y="215"/>
                </a:lnTo>
                <a:lnTo>
                  <a:pt x="452" y="202"/>
                </a:lnTo>
                <a:lnTo>
                  <a:pt x="415" y="202"/>
                </a:lnTo>
                <a:lnTo>
                  <a:pt x="377" y="202"/>
                </a:lnTo>
                <a:lnTo>
                  <a:pt x="377" y="189"/>
                </a:lnTo>
                <a:lnTo>
                  <a:pt x="353" y="189"/>
                </a:lnTo>
                <a:lnTo>
                  <a:pt x="339" y="189"/>
                </a:lnTo>
                <a:lnTo>
                  <a:pt x="327" y="189"/>
                </a:lnTo>
                <a:lnTo>
                  <a:pt x="315" y="177"/>
                </a:lnTo>
                <a:lnTo>
                  <a:pt x="302" y="177"/>
                </a:lnTo>
                <a:lnTo>
                  <a:pt x="289" y="177"/>
                </a:lnTo>
                <a:lnTo>
                  <a:pt x="264" y="177"/>
                </a:lnTo>
                <a:lnTo>
                  <a:pt x="252" y="177"/>
                </a:lnTo>
                <a:lnTo>
                  <a:pt x="202" y="177"/>
                </a:lnTo>
                <a:lnTo>
                  <a:pt x="202" y="165"/>
                </a:lnTo>
                <a:lnTo>
                  <a:pt x="87" y="165"/>
                </a:lnTo>
                <a:lnTo>
                  <a:pt x="75" y="165"/>
                </a:lnTo>
                <a:lnTo>
                  <a:pt x="0" y="165"/>
                </a:lnTo>
                <a:lnTo>
                  <a:pt x="0" y="0"/>
                </a:lnTo>
                <a:close/>
              </a:path>
            </a:pathLst>
          </a:custGeom>
          <a:solidFill>
            <a:schemeClr val="bg1"/>
          </a:solidFill>
          <a:ln w="9525">
            <a:solidFill>
              <a:srgbClr val="000000"/>
            </a:solidFill>
            <a:prstDash val="solid"/>
            <a:round/>
            <a:headEnd/>
            <a:tailEnd/>
          </a:ln>
        </p:spPr>
        <p:txBody>
          <a:bodyPr/>
          <a:lstStyle/>
          <a:p>
            <a:endParaRPr lang="ja-JP" altLang="en-US">
              <a:solidFill>
                <a:srgbClr val="000000"/>
              </a:solidFill>
            </a:endParaRPr>
          </a:p>
        </p:txBody>
      </p:sp>
      <p:sp>
        <p:nvSpPr>
          <p:cNvPr id="69666" name="Freeform 34"/>
          <p:cNvSpPr>
            <a:spLocks/>
          </p:cNvSpPr>
          <p:nvPr/>
        </p:nvSpPr>
        <p:spPr bwMode="auto">
          <a:xfrm>
            <a:off x="6200775" y="3443288"/>
            <a:ext cx="639763" cy="639762"/>
          </a:xfrm>
          <a:custGeom>
            <a:avLst/>
            <a:gdLst>
              <a:gd name="T0" fmla="*/ 80169 w 806"/>
              <a:gd name="T1" fmla="*/ 9525 h 806"/>
              <a:gd name="T2" fmla="*/ 169863 w 806"/>
              <a:gd name="T3" fmla="*/ 9525 h 806"/>
              <a:gd name="T4" fmla="*/ 200025 w 806"/>
              <a:gd name="T5" fmla="*/ 19844 h 806"/>
              <a:gd name="T6" fmla="*/ 239713 w 806"/>
              <a:gd name="T7" fmla="*/ 30162 h 806"/>
              <a:gd name="T8" fmla="*/ 259556 w 806"/>
              <a:gd name="T9" fmla="*/ 39687 h 806"/>
              <a:gd name="T10" fmla="*/ 289719 w 806"/>
              <a:gd name="T11" fmla="*/ 49212 h 806"/>
              <a:gd name="T12" fmla="*/ 308769 w 806"/>
              <a:gd name="T13" fmla="*/ 60325 h 806"/>
              <a:gd name="T14" fmla="*/ 329407 w 806"/>
              <a:gd name="T15" fmla="*/ 60325 h 806"/>
              <a:gd name="T16" fmla="*/ 359569 w 806"/>
              <a:gd name="T17" fmla="*/ 69850 h 806"/>
              <a:gd name="T18" fmla="*/ 369094 w 806"/>
              <a:gd name="T19" fmla="*/ 79375 h 806"/>
              <a:gd name="T20" fmla="*/ 388938 w 806"/>
              <a:gd name="T21" fmla="*/ 90487 h 806"/>
              <a:gd name="T22" fmla="*/ 409575 w 806"/>
              <a:gd name="T23" fmla="*/ 90487 h 806"/>
              <a:gd name="T24" fmla="*/ 419100 w 806"/>
              <a:gd name="T25" fmla="*/ 100012 h 806"/>
              <a:gd name="T26" fmla="*/ 439738 w 806"/>
              <a:gd name="T27" fmla="*/ 110331 h 806"/>
              <a:gd name="T28" fmla="*/ 458788 w 806"/>
              <a:gd name="T29" fmla="*/ 129381 h 806"/>
              <a:gd name="T30" fmla="*/ 488950 w 806"/>
              <a:gd name="T31" fmla="*/ 150019 h 806"/>
              <a:gd name="T32" fmla="*/ 519907 w 806"/>
              <a:gd name="T33" fmla="*/ 180181 h 806"/>
              <a:gd name="T34" fmla="*/ 559594 w 806"/>
              <a:gd name="T35" fmla="*/ 210344 h 806"/>
              <a:gd name="T36" fmla="*/ 598488 w 806"/>
              <a:gd name="T37" fmla="*/ 269875 h 806"/>
              <a:gd name="T38" fmla="*/ 609600 w 806"/>
              <a:gd name="T39" fmla="*/ 279400 h 806"/>
              <a:gd name="T40" fmla="*/ 619125 w 806"/>
              <a:gd name="T41" fmla="*/ 300037 h 806"/>
              <a:gd name="T42" fmla="*/ 628650 w 806"/>
              <a:gd name="T43" fmla="*/ 319881 h 806"/>
              <a:gd name="T44" fmla="*/ 628650 w 806"/>
              <a:gd name="T45" fmla="*/ 350043 h 806"/>
              <a:gd name="T46" fmla="*/ 628650 w 806"/>
              <a:gd name="T47" fmla="*/ 449262 h 806"/>
              <a:gd name="T48" fmla="*/ 628650 w 806"/>
              <a:gd name="T49" fmla="*/ 469900 h 806"/>
              <a:gd name="T50" fmla="*/ 619125 w 806"/>
              <a:gd name="T51" fmla="*/ 488950 h 806"/>
              <a:gd name="T52" fmla="*/ 609600 w 806"/>
              <a:gd name="T53" fmla="*/ 509587 h 806"/>
              <a:gd name="T54" fmla="*/ 598488 w 806"/>
              <a:gd name="T55" fmla="*/ 529431 h 806"/>
              <a:gd name="T56" fmla="*/ 529432 w 806"/>
              <a:gd name="T57" fmla="*/ 599281 h 806"/>
              <a:gd name="T58" fmla="*/ 508794 w 806"/>
              <a:gd name="T59" fmla="*/ 610393 h 806"/>
              <a:gd name="T60" fmla="*/ 478632 w 806"/>
              <a:gd name="T61" fmla="*/ 629443 h 806"/>
              <a:gd name="T62" fmla="*/ 449263 w 806"/>
              <a:gd name="T63" fmla="*/ 639762 h 806"/>
              <a:gd name="T64" fmla="*/ 478632 w 806"/>
              <a:gd name="T65" fmla="*/ 629443 h 806"/>
              <a:gd name="T66" fmla="*/ 538957 w 806"/>
              <a:gd name="T67" fmla="*/ 580231 h 806"/>
              <a:gd name="T68" fmla="*/ 550069 w 806"/>
              <a:gd name="T69" fmla="*/ 550068 h 806"/>
              <a:gd name="T70" fmla="*/ 559594 w 806"/>
              <a:gd name="T71" fmla="*/ 529431 h 806"/>
              <a:gd name="T72" fmla="*/ 559594 w 806"/>
              <a:gd name="T73" fmla="*/ 509587 h 806"/>
              <a:gd name="T74" fmla="*/ 569119 w 806"/>
              <a:gd name="T75" fmla="*/ 488950 h 806"/>
              <a:gd name="T76" fmla="*/ 579438 w 806"/>
              <a:gd name="T77" fmla="*/ 419893 h 806"/>
              <a:gd name="T78" fmla="*/ 569119 w 806"/>
              <a:gd name="T79" fmla="*/ 380206 h 806"/>
              <a:gd name="T80" fmla="*/ 559594 w 806"/>
              <a:gd name="T81" fmla="*/ 359568 h 806"/>
              <a:gd name="T82" fmla="*/ 550069 w 806"/>
              <a:gd name="T83" fmla="*/ 339725 h 806"/>
              <a:gd name="T84" fmla="*/ 550069 w 806"/>
              <a:gd name="T85" fmla="*/ 319881 h 806"/>
              <a:gd name="T86" fmla="*/ 519907 w 806"/>
              <a:gd name="T87" fmla="*/ 290512 h 806"/>
              <a:gd name="T88" fmla="*/ 499269 w 806"/>
              <a:gd name="T89" fmla="*/ 260350 h 806"/>
              <a:gd name="T90" fmla="*/ 439738 w 806"/>
              <a:gd name="T91" fmla="*/ 210344 h 806"/>
              <a:gd name="T92" fmla="*/ 419100 w 806"/>
              <a:gd name="T93" fmla="*/ 200025 h 806"/>
              <a:gd name="T94" fmla="*/ 398463 w 806"/>
              <a:gd name="T95" fmla="*/ 180181 h 806"/>
              <a:gd name="T96" fmla="*/ 388938 w 806"/>
              <a:gd name="T97" fmla="*/ 180181 h 806"/>
              <a:gd name="T98" fmla="*/ 369094 w 806"/>
              <a:gd name="T99" fmla="*/ 159544 h 806"/>
              <a:gd name="T100" fmla="*/ 349250 w 806"/>
              <a:gd name="T101" fmla="*/ 159544 h 806"/>
              <a:gd name="T102" fmla="*/ 329407 w 806"/>
              <a:gd name="T103" fmla="*/ 150019 h 806"/>
              <a:gd name="T104" fmla="*/ 308769 w 806"/>
              <a:gd name="T105" fmla="*/ 140494 h 806"/>
              <a:gd name="T106" fmla="*/ 289719 w 806"/>
              <a:gd name="T107" fmla="*/ 129381 h 806"/>
              <a:gd name="T108" fmla="*/ 259556 w 806"/>
              <a:gd name="T109" fmla="*/ 119856 h 806"/>
              <a:gd name="T110" fmla="*/ 239713 w 806"/>
              <a:gd name="T111" fmla="*/ 110331 h 806"/>
              <a:gd name="T112" fmla="*/ 179388 w 806"/>
              <a:gd name="T113" fmla="*/ 110331 h 806"/>
              <a:gd name="T114" fmla="*/ 149225 w 806"/>
              <a:gd name="T115" fmla="*/ 100012 h 806"/>
              <a:gd name="T116" fmla="*/ 49213 w 806"/>
              <a:gd name="T117" fmla="*/ 90487 h 8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6" h="806">
                <a:moveTo>
                  <a:pt x="0" y="0"/>
                </a:moveTo>
                <a:lnTo>
                  <a:pt x="62" y="0"/>
                </a:lnTo>
                <a:lnTo>
                  <a:pt x="101" y="0"/>
                </a:lnTo>
                <a:lnTo>
                  <a:pt x="101" y="12"/>
                </a:lnTo>
                <a:lnTo>
                  <a:pt x="139" y="12"/>
                </a:lnTo>
                <a:lnTo>
                  <a:pt x="151" y="12"/>
                </a:lnTo>
                <a:lnTo>
                  <a:pt x="176" y="12"/>
                </a:lnTo>
                <a:lnTo>
                  <a:pt x="188" y="12"/>
                </a:lnTo>
                <a:lnTo>
                  <a:pt x="214" y="12"/>
                </a:lnTo>
                <a:lnTo>
                  <a:pt x="214" y="25"/>
                </a:lnTo>
                <a:lnTo>
                  <a:pt x="226" y="25"/>
                </a:lnTo>
                <a:lnTo>
                  <a:pt x="238" y="25"/>
                </a:lnTo>
                <a:lnTo>
                  <a:pt x="252" y="25"/>
                </a:lnTo>
                <a:lnTo>
                  <a:pt x="264" y="25"/>
                </a:lnTo>
                <a:lnTo>
                  <a:pt x="276" y="38"/>
                </a:lnTo>
                <a:lnTo>
                  <a:pt x="290" y="38"/>
                </a:lnTo>
                <a:lnTo>
                  <a:pt x="302" y="38"/>
                </a:lnTo>
                <a:lnTo>
                  <a:pt x="314" y="38"/>
                </a:lnTo>
                <a:lnTo>
                  <a:pt x="314" y="50"/>
                </a:lnTo>
                <a:lnTo>
                  <a:pt x="327" y="50"/>
                </a:lnTo>
                <a:lnTo>
                  <a:pt x="339" y="50"/>
                </a:lnTo>
                <a:lnTo>
                  <a:pt x="351" y="50"/>
                </a:lnTo>
                <a:lnTo>
                  <a:pt x="351" y="62"/>
                </a:lnTo>
                <a:lnTo>
                  <a:pt x="365" y="62"/>
                </a:lnTo>
                <a:lnTo>
                  <a:pt x="377" y="62"/>
                </a:lnTo>
                <a:lnTo>
                  <a:pt x="389" y="62"/>
                </a:lnTo>
                <a:lnTo>
                  <a:pt x="389" y="76"/>
                </a:lnTo>
                <a:lnTo>
                  <a:pt x="403" y="76"/>
                </a:lnTo>
                <a:lnTo>
                  <a:pt x="415" y="76"/>
                </a:lnTo>
                <a:lnTo>
                  <a:pt x="427" y="88"/>
                </a:lnTo>
                <a:lnTo>
                  <a:pt x="440" y="88"/>
                </a:lnTo>
                <a:lnTo>
                  <a:pt x="453" y="88"/>
                </a:lnTo>
                <a:lnTo>
                  <a:pt x="465" y="88"/>
                </a:lnTo>
                <a:lnTo>
                  <a:pt x="465" y="100"/>
                </a:lnTo>
                <a:lnTo>
                  <a:pt x="478" y="100"/>
                </a:lnTo>
                <a:lnTo>
                  <a:pt x="490" y="100"/>
                </a:lnTo>
                <a:lnTo>
                  <a:pt x="490" y="114"/>
                </a:lnTo>
                <a:lnTo>
                  <a:pt x="502" y="114"/>
                </a:lnTo>
                <a:lnTo>
                  <a:pt x="516" y="114"/>
                </a:lnTo>
                <a:lnTo>
                  <a:pt x="516" y="126"/>
                </a:lnTo>
                <a:lnTo>
                  <a:pt x="528" y="126"/>
                </a:lnTo>
                <a:lnTo>
                  <a:pt x="540" y="126"/>
                </a:lnTo>
                <a:lnTo>
                  <a:pt x="540" y="139"/>
                </a:lnTo>
                <a:lnTo>
                  <a:pt x="554" y="139"/>
                </a:lnTo>
                <a:lnTo>
                  <a:pt x="566" y="151"/>
                </a:lnTo>
                <a:lnTo>
                  <a:pt x="578" y="151"/>
                </a:lnTo>
                <a:lnTo>
                  <a:pt x="578" y="163"/>
                </a:lnTo>
                <a:lnTo>
                  <a:pt x="591" y="163"/>
                </a:lnTo>
                <a:lnTo>
                  <a:pt x="603" y="177"/>
                </a:lnTo>
                <a:lnTo>
                  <a:pt x="603" y="189"/>
                </a:lnTo>
                <a:lnTo>
                  <a:pt x="616" y="189"/>
                </a:lnTo>
                <a:lnTo>
                  <a:pt x="629" y="201"/>
                </a:lnTo>
                <a:lnTo>
                  <a:pt x="641" y="201"/>
                </a:lnTo>
                <a:lnTo>
                  <a:pt x="655" y="227"/>
                </a:lnTo>
                <a:lnTo>
                  <a:pt x="667" y="227"/>
                </a:lnTo>
                <a:lnTo>
                  <a:pt x="679" y="252"/>
                </a:lnTo>
                <a:lnTo>
                  <a:pt x="693" y="252"/>
                </a:lnTo>
                <a:lnTo>
                  <a:pt x="705" y="265"/>
                </a:lnTo>
                <a:lnTo>
                  <a:pt x="742" y="314"/>
                </a:lnTo>
                <a:lnTo>
                  <a:pt x="754" y="328"/>
                </a:lnTo>
                <a:lnTo>
                  <a:pt x="754" y="340"/>
                </a:lnTo>
                <a:lnTo>
                  <a:pt x="768" y="340"/>
                </a:lnTo>
                <a:lnTo>
                  <a:pt x="768" y="352"/>
                </a:lnTo>
                <a:lnTo>
                  <a:pt x="768" y="366"/>
                </a:lnTo>
                <a:lnTo>
                  <a:pt x="780" y="366"/>
                </a:lnTo>
                <a:lnTo>
                  <a:pt x="780" y="378"/>
                </a:lnTo>
                <a:lnTo>
                  <a:pt x="780" y="390"/>
                </a:lnTo>
                <a:lnTo>
                  <a:pt x="792" y="403"/>
                </a:lnTo>
                <a:lnTo>
                  <a:pt x="792" y="415"/>
                </a:lnTo>
                <a:lnTo>
                  <a:pt x="792" y="428"/>
                </a:lnTo>
                <a:lnTo>
                  <a:pt x="792" y="441"/>
                </a:lnTo>
                <a:lnTo>
                  <a:pt x="792" y="453"/>
                </a:lnTo>
                <a:lnTo>
                  <a:pt x="806" y="453"/>
                </a:lnTo>
                <a:lnTo>
                  <a:pt x="806" y="541"/>
                </a:lnTo>
                <a:lnTo>
                  <a:pt x="792" y="541"/>
                </a:lnTo>
                <a:lnTo>
                  <a:pt x="792" y="566"/>
                </a:lnTo>
                <a:lnTo>
                  <a:pt x="792" y="578"/>
                </a:lnTo>
                <a:lnTo>
                  <a:pt x="792" y="592"/>
                </a:lnTo>
                <a:lnTo>
                  <a:pt x="780" y="604"/>
                </a:lnTo>
                <a:lnTo>
                  <a:pt x="780" y="616"/>
                </a:lnTo>
                <a:lnTo>
                  <a:pt x="780" y="630"/>
                </a:lnTo>
                <a:lnTo>
                  <a:pt x="768" y="630"/>
                </a:lnTo>
                <a:lnTo>
                  <a:pt x="768" y="642"/>
                </a:lnTo>
                <a:lnTo>
                  <a:pt x="754" y="654"/>
                </a:lnTo>
                <a:lnTo>
                  <a:pt x="754" y="667"/>
                </a:lnTo>
                <a:lnTo>
                  <a:pt x="742" y="680"/>
                </a:lnTo>
                <a:lnTo>
                  <a:pt x="730" y="693"/>
                </a:lnTo>
                <a:lnTo>
                  <a:pt x="730" y="705"/>
                </a:lnTo>
                <a:lnTo>
                  <a:pt x="667" y="755"/>
                </a:lnTo>
                <a:lnTo>
                  <a:pt x="655" y="769"/>
                </a:lnTo>
                <a:lnTo>
                  <a:pt x="641" y="769"/>
                </a:lnTo>
                <a:lnTo>
                  <a:pt x="641" y="781"/>
                </a:lnTo>
                <a:lnTo>
                  <a:pt x="629" y="781"/>
                </a:lnTo>
                <a:lnTo>
                  <a:pt x="629" y="793"/>
                </a:lnTo>
                <a:lnTo>
                  <a:pt x="616" y="793"/>
                </a:lnTo>
                <a:lnTo>
                  <a:pt x="603" y="793"/>
                </a:lnTo>
                <a:lnTo>
                  <a:pt x="591" y="793"/>
                </a:lnTo>
                <a:lnTo>
                  <a:pt x="578" y="806"/>
                </a:lnTo>
                <a:lnTo>
                  <a:pt x="566" y="806"/>
                </a:lnTo>
                <a:lnTo>
                  <a:pt x="578" y="806"/>
                </a:lnTo>
                <a:lnTo>
                  <a:pt x="591" y="793"/>
                </a:lnTo>
                <a:lnTo>
                  <a:pt x="603" y="793"/>
                </a:lnTo>
                <a:lnTo>
                  <a:pt x="616" y="781"/>
                </a:lnTo>
                <a:lnTo>
                  <a:pt x="629" y="781"/>
                </a:lnTo>
                <a:lnTo>
                  <a:pt x="667" y="743"/>
                </a:lnTo>
                <a:lnTo>
                  <a:pt x="679" y="731"/>
                </a:lnTo>
                <a:lnTo>
                  <a:pt x="679" y="717"/>
                </a:lnTo>
                <a:lnTo>
                  <a:pt x="693" y="705"/>
                </a:lnTo>
                <a:lnTo>
                  <a:pt x="693" y="693"/>
                </a:lnTo>
                <a:lnTo>
                  <a:pt x="693" y="680"/>
                </a:lnTo>
                <a:lnTo>
                  <a:pt x="705" y="667"/>
                </a:lnTo>
                <a:lnTo>
                  <a:pt x="705" y="654"/>
                </a:lnTo>
                <a:lnTo>
                  <a:pt x="705" y="642"/>
                </a:lnTo>
                <a:lnTo>
                  <a:pt x="717" y="642"/>
                </a:lnTo>
                <a:lnTo>
                  <a:pt x="717" y="630"/>
                </a:lnTo>
                <a:lnTo>
                  <a:pt x="717" y="616"/>
                </a:lnTo>
                <a:lnTo>
                  <a:pt x="717" y="604"/>
                </a:lnTo>
                <a:lnTo>
                  <a:pt x="730" y="604"/>
                </a:lnTo>
                <a:lnTo>
                  <a:pt x="730" y="592"/>
                </a:lnTo>
                <a:lnTo>
                  <a:pt x="730" y="529"/>
                </a:lnTo>
                <a:lnTo>
                  <a:pt x="730" y="503"/>
                </a:lnTo>
                <a:lnTo>
                  <a:pt x="717" y="503"/>
                </a:lnTo>
                <a:lnTo>
                  <a:pt x="717" y="491"/>
                </a:lnTo>
                <a:lnTo>
                  <a:pt x="717" y="479"/>
                </a:lnTo>
                <a:lnTo>
                  <a:pt x="717" y="465"/>
                </a:lnTo>
                <a:lnTo>
                  <a:pt x="705" y="465"/>
                </a:lnTo>
                <a:lnTo>
                  <a:pt x="705" y="453"/>
                </a:lnTo>
                <a:lnTo>
                  <a:pt x="705" y="441"/>
                </a:lnTo>
                <a:lnTo>
                  <a:pt x="705" y="428"/>
                </a:lnTo>
                <a:lnTo>
                  <a:pt x="693" y="428"/>
                </a:lnTo>
                <a:lnTo>
                  <a:pt x="693" y="415"/>
                </a:lnTo>
                <a:lnTo>
                  <a:pt x="693" y="403"/>
                </a:lnTo>
                <a:lnTo>
                  <a:pt x="679" y="390"/>
                </a:lnTo>
                <a:lnTo>
                  <a:pt x="679" y="378"/>
                </a:lnTo>
                <a:lnTo>
                  <a:pt x="655" y="366"/>
                </a:lnTo>
                <a:lnTo>
                  <a:pt x="641" y="340"/>
                </a:lnTo>
                <a:lnTo>
                  <a:pt x="629" y="328"/>
                </a:lnTo>
                <a:lnTo>
                  <a:pt x="591" y="290"/>
                </a:lnTo>
                <a:lnTo>
                  <a:pt x="566" y="265"/>
                </a:lnTo>
                <a:lnTo>
                  <a:pt x="554" y="265"/>
                </a:lnTo>
                <a:lnTo>
                  <a:pt x="554" y="252"/>
                </a:lnTo>
                <a:lnTo>
                  <a:pt x="540" y="252"/>
                </a:lnTo>
                <a:lnTo>
                  <a:pt x="528" y="252"/>
                </a:lnTo>
                <a:lnTo>
                  <a:pt x="528" y="239"/>
                </a:lnTo>
                <a:lnTo>
                  <a:pt x="516" y="239"/>
                </a:lnTo>
                <a:lnTo>
                  <a:pt x="502" y="227"/>
                </a:lnTo>
                <a:lnTo>
                  <a:pt x="490" y="227"/>
                </a:lnTo>
                <a:lnTo>
                  <a:pt x="478" y="215"/>
                </a:lnTo>
                <a:lnTo>
                  <a:pt x="465" y="215"/>
                </a:lnTo>
                <a:lnTo>
                  <a:pt x="465" y="201"/>
                </a:lnTo>
                <a:lnTo>
                  <a:pt x="453" y="201"/>
                </a:lnTo>
                <a:lnTo>
                  <a:pt x="440" y="201"/>
                </a:lnTo>
                <a:lnTo>
                  <a:pt x="440" y="189"/>
                </a:lnTo>
                <a:lnTo>
                  <a:pt x="427" y="189"/>
                </a:lnTo>
                <a:lnTo>
                  <a:pt x="415" y="189"/>
                </a:lnTo>
                <a:lnTo>
                  <a:pt x="403" y="177"/>
                </a:lnTo>
                <a:lnTo>
                  <a:pt x="389" y="177"/>
                </a:lnTo>
                <a:lnTo>
                  <a:pt x="377" y="177"/>
                </a:lnTo>
                <a:lnTo>
                  <a:pt x="377" y="163"/>
                </a:lnTo>
                <a:lnTo>
                  <a:pt x="365" y="163"/>
                </a:lnTo>
                <a:lnTo>
                  <a:pt x="351" y="163"/>
                </a:lnTo>
                <a:lnTo>
                  <a:pt x="339" y="163"/>
                </a:lnTo>
                <a:lnTo>
                  <a:pt x="327" y="151"/>
                </a:lnTo>
                <a:lnTo>
                  <a:pt x="314" y="151"/>
                </a:lnTo>
                <a:lnTo>
                  <a:pt x="302" y="151"/>
                </a:lnTo>
                <a:lnTo>
                  <a:pt x="302" y="139"/>
                </a:lnTo>
                <a:lnTo>
                  <a:pt x="276" y="139"/>
                </a:lnTo>
                <a:lnTo>
                  <a:pt x="252" y="139"/>
                </a:lnTo>
                <a:lnTo>
                  <a:pt x="226" y="139"/>
                </a:lnTo>
                <a:lnTo>
                  <a:pt x="226" y="126"/>
                </a:lnTo>
                <a:lnTo>
                  <a:pt x="214" y="126"/>
                </a:lnTo>
                <a:lnTo>
                  <a:pt x="201" y="126"/>
                </a:lnTo>
                <a:lnTo>
                  <a:pt x="188" y="126"/>
                </a:lnTo>
                <a:lnTo>
                  <a:pt x="176" y="126"/>
                </a:lnTo>
                <a:lnTo>
                  <a:pt x="163" y="114"/>
                </a:lnTo>
                <a:lnTo>
                  <a:pt x="139" y="114"/>
                </a:lnTo>
                <a:lnTo>
                  <a:pt x="125" y="114"/>
                </a:lnTo>
                <a:lnTo>
                  <a:pt x="62" y="114"/>
                </a:lnTo>
                <a:lnTo>
                  <a:pt x="50" y="114"/>
                </a:lnTo>
                <a:lnTo>
                  <a:pt x="0" y="114"/>
                </a:lnTo>
                <a:lnTo>
                  <a:pt x="0" y="0"/>
                </a:lnTo>
                <a:close/>
              </a:path>
            </a:pathLst>
          </a:custGeom>
          <a:solidFill>
            <a:schemeClr val="bg1"/>
          </a:solidFill>
          <a:ln w="9525">
            <a:solidFill>
              <a:srgbClr val="000000"/>
            </a:solidFill>
            <a:prstDash val="solid"/>
            <a:round/>
            <a:headEnd/>
            <a:tailEnd/>
          </a:ln>
        </p:spPr>
        <p:txBody>
          <a:bodyPr/>
          <a:lstStyle/>
          <a:p>
            <a:endParaRPr lang="ja-JP" altLang="en-US">
              <a:solidFill>
                <a:srgbClr val="000000"/>
              </a:solidFill>
            </a:endParaRPr>
          </a:p>
        </p:txBody>
      </p:sp>
      <p:pic>
        <p:nvPicPr>
          <p:cNvPr id="69667" name="Picture 35"/>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875" y="2347913"/>
            <a:ext cx="5492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8" name="Picture 36"/>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5963" y="2789238"/>
            <a:ext cx="3905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69" name="Picture 37"/>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7725" y="3117850"/>
            <a:ext cx="3079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0" name="Picture 38"/>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6788" y="3397250"/>
            <a:ext cx="2492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1" name="Picture 3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995988" y="2457450"/>
            <a:ext cx="1508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72" name="AutoShape 40"/>
          <p:cNvSpPr>
            <a:spLocks noChangeArrowheads="1"/>
          </p:cNvSpPr>
          <p:nvPr/>
        </p:nvSpPr>
        <p:spPr bwMode="auto">
          <a:xfrm>
            <a:off x="6116638" y="2857500"/>
            <a:ext cx="119062" cy="150813"/>
          </a:xfrm>
          <a:prstGeom prst="roundRect">
            <a:avLst>
              <a:gd name="adj" fmla="val 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73" name="Picture 4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116638" y="2857500"/>
            <a:ext cx="11906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74" name="AutoShape 42"/>
          <p:cNvSpPr>
            <a:spLocks noChangeArrowheads="1"/>
          </p:cNvSpPr>
          <p:nvPr/>
        </p:nvSpPr>
        <p:spPr bwMode="auto">
          <a:xfrm>
            <a:off x="6186488" y="3178175"/>
            <a:ext cx="100012" cy="109538"/>
          </a:xfrm>
          <a:prstGeom prst="roundRect">
            <a:avLst>
              <a:gd name="adj" fmla="val 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75" name="Picture 4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186488" y="3178175"/>
            <a:ext cx="100012"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76" name="AutoShape 44"/>
          <p:cNvSpPr>
            <a:spLocks noChangeArrowheads="1"/>
          </p:cNvSpPr>
          <p:nvPr/>
        </p:nvSpPr>
        <p:spPr bwMode="auto">
          <a:xfrm>
            <a:off x="6245225" y="3457575"/>
            <a:ext cx="92075" cy="69850"/>
          </a:xfrm>
          <a:prstGeom prst="roundRect">
            <a:avLst>
              <a:gd name="adj" fmla="val 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77" name="Picture 45"/>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245225" y="3457575"/>
            <a:ext cx="9207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78" name="AutoShape 46"/>
          <p:cNvSpPr>
            <a:spLocks noChangeArrowheads="1"/>
          </p:cNvSpPr>
          <p:nvPr/>
        </p:nvSpPr>
        <p:spPr bwMode="auto">
          <a:xfrm>
            <a:off x="2198688" y="4506913"/>
            <a:ext cx="430212" cy="79375"/>
          </a:xfrm>
          <a:prstGeom prst="roundRect">
            <a:avLst>
              <a:gd name="adj" fmla="val 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solidFill>
                <a:srgbClr val="000000"/>
              </a:solidFill>
            </a:endParaRPr>
          </a:p>
        </p:txBody>
      </p:sp>
      <p:pic>
        <p:nvPicPr>
          <p:cNvPr id="69679" name="Picture 47"/>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198688" y="4506913"/>
            <a:ext cx="430212"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0" name="Picture 48"/>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8738" y="4476750"/>
            <a:ext cx="490537"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1" name="Picture 49"/>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2528888" y="4518025"/>
            <a:ext cx="150812"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82" name="Freeform 50"/>
          <p:cNvSpPr>
            <a:spLocks/>
          </p:cNvSpPr>
          <p:nvPr/>
        </p:nvSpPr>
        <p:spPr bwMode="auto">
          <a:xfrm>
            <a:off x="3251200" y="2852738"/>
            <a:ext cx="2957513" cy="2959100"/>
          </a:xfrm>
          <a:custGeom>
            <a:avLst/>
            <a:gdLst>
              <a:gd name="T0" fmla="*/ 1627982 w 3726"/>
              <a:gd name="T1" fmla="*/ 2948781 h 3728"/>
              <a:gd name="T2" fmla="*/ 1917700 w 3726"/>
              <a:gd name="T3" fmla="*/ 2899569 h 3728"/>
              <a:gd name="T4" fmla="*/ 2187575 w 3726"/>
              <a:gd name="T5" fmla="*/ 2778125 h 3728"/>
              <a:gd name="T6" fmla="*/ 2428082 w 3726"/>
              <a:gd name="T7" fmla="*/ 2619375 h 3728"/>
              <a:gd name="T8" fmla="*/ 2626519 w 3726"/>
              <a:gd name="T9" fmla="*/ 2428875 h 3728"/>
              <a:gd name="T10" fmla="*/ 2778125 w 3726"/>
              <a:gd name="T11" fmla="*/ 2189163 h 3728"/>
              <a:gd name="T12" fmla="*/ 2897982 w 3726"/>
              <a:gd name="T13" fmla="*/ 1919288 h 3728"/>
              <a:gd name="T14" fmla="*/ 2946400 w 3726"/>
              <a:gd name="T15" fmla="*/ 1629569 h 3728"/>
              <a:gd name="T16" fmla="*/ 2946400 w 3726"/>
              <a:gd name="T17" fmla="*/ 1330325 h 3728"/>
              <a:gd name="T18" fmla="*/ 2897982 w 3726"/>
              <a:gd name="T19" fmla="*/ 1039813 h 3728"/>
              <a:gd name="T20" fmla="*/ 2778125 w 3726"/>
              <a:gd name="T21" fmla="*/ 769144 h 3728"/>
              <a:gd name="T22" fmla="*/ 2626519 w 3726"/>
              <a:gd name="T23" fmla="*/ 540544 h 3728"/>
              <a:gd name="T24" fmla="*/ 2428082 w 3726"/>
              <a:gd name="T25" fmla="*/ 340519 h 3728"/>
              <a:gd name="T26" fmla="*/ 2187575 w 3726"/>
              <a:gd name="T27" fmla="*/ 180181 h 3728"/>
              <a:gd name="T28" fmla="*/ 1917700 w 3726"/>
              <a:gd name="T29" fmla="*/ 69850 h 3728"/>
              <a:gd name="T30" fmla="*/ 1627982 w 3726"/>
              <a:gd name="T31" fmla="*/ 9525 h 3728"/>
              <a:gd name="T32" fmla="*/ 1327944 w 3726"/>
              <a:gd name="T33" fmla="*/ 9525 h 3728"/>
              <a:gd name="T34" fmla="*/ 1038225 w 3726"/>
              <a:gd name="T35" fmla="*/ 69850 h 3728"/>
              <a:gd name="T36" fmla="*/ 769144 w 3726"/>
              <a:gd name="T37" fmla="*/ 180181 h 3728"/>
              <a:gd name="T38" fmla="*/ 538956 w 3726"/>
              <a:gd name="T39" fmla="*/ 340519 h 3728"/>
              <a:gd name="T40" fmla="*/ 339725 w 3726"/>
              <a:gd name="T41" fmla="*/ 540544 h 3728"/>
              <a:gd name="T42" fmla="*/ 179388 w 3726"/>
              <a:gd name="T43" fmla="*/ 769144 h 3728"/>
              <a:gd name="T44" fmla="*/ 69056 w 3726"/>
              <a:gd name="T45" fmla="*/ 1039813 h 3728"/>
              <a:gd name="T46" fmla="*/ 9525 w 3726"/>
              <a:gd name="T47" fmla="*/ 1330325 h 3728"/>
              <a:gd name="T48" fmla="*/ 9525 w 3726"/>
              <a:gd name="T49" fmla="*/ 1629569 h 3728"/>
              <a:gd name="T50" fmla="*/ 69056 w 3726"/>
              <a:gd name="T51" fmla="*/ 1919288 h 3728"/>
              <a:gd name="T52" fmla="*/ 179388 w 3726"/>
              <a:gd name="T53" fmla="*/ 2189163 h 3728"/>
              <a:gd name="T54" fmla="*/ 339725 w 3726"/>
              <a:gd name="T55" fmla="*/ 2428875 h 3728"/>
              <a:gd name="T56" fmla="*/ 538956 w 3726"/>
              <a:gd name="T57" fmla="*/ 2619375 h 3728"/>
              <a:gd name="T58" fmla="*/ 769144 w 3726"/>
              <a:gd name="T59" fmla="*/ 2778125 h 3728"/>
              <a:gd name="T60" fmla="*/ 1038225 w 3726"/>
              <a:gd name="T61" fmla="*/ 2899569 h 3728"/>
              <a:gd name="T62" fmla="*/ 1327944 w 3726"/>
              <a:gd name="T63" fmla="*/ 2948781 h 3728"/>
              <a:gd name="T64" fmla="*/ 1447800 w 3726"/>
              <a:gd name="T65" fmla="*/ 2948781 h 3728"/>
              <a:gd name="T66" fmla="*/ 1477963 w 3726"/>
              <a:gd name="T67" fmla="*/ 2959100 h 37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26" h="3728">
                <a:moveTo>
                  <a:pt x="1862" y="3728"/>
                </a:moveTo>
                <a:lnTo>
                  <a:pt x="2051" y="3715"/>
                </a:lnTo>
                <a:lnTo>
                  <a:pt x="2241" y="3690"/>
                </a:lnTo>
                <a:lnTo>
                  <a:pt x="2416" y="3653"/>
                </a:lnTo>
                <a:lnTo>
                  <a:pt x="2593" y="3589"/>
                </a:lnTo>
                <a:lnTo>
                  <a:pt x="2756" y="3500"/>
                </a:lnTo>
                <a:lnTo>
                  <a:pt x="2908" y="3413"/>
                </a:lnTo>
                <a:lnTo>
                  <a:pt x="3059" y="3300"/>
                </a:lnTo>
                <a:lnTo>
                  <a:pt x="3184" y="3186"/>
                </a:lnTo>
                <a:lnTo>
                  <a:pt x="3309" y="3060"/>
                </a:lnTo>
                <a:lnTo>
                  <a:pt x="3411" y="2909"/>
                </a:lnTo>
                <a:lnTo>
                  <a:pt x="3500" y="2758"/>
                </a:lnTo>
                <a:lnTo>
                  <a:pt x="3587" y="2595"/>
                </a:lnTo>
                <a:lnTo>
                  <a:pt x="3651" y="2418"/>
                </a:lnTo>
                <a:lnTo>
                  <a:pt x="3688" y="2242"/>
                </a:lnTo>
                <a:lnTo>
                  <a:pt x="3712" y="2053"/>
                </a:lnTo>
                <a:lnTo>
                  <a:pt x="3726" y="1864"/>
                </a:lnTo>
                <a:lnTo>
                  <a:pt x="3712" y="1676"/>
                </a:lnTo>
                <a:lnTo>
                  <a:pt x="3688" y="1487"/>
                </a:lnTo>
                <a:lnTo>
                  <a:pt x="3651" y="1310"/>
                </a:lnTo>
                <a:lnTo>
                  <a:pt x="3587" y="1134"/>
                </a:lnTo>
                <a:lnTo>
                  <a:pt x="3500" y="969"/>
                </a:lnTo>
                <a:lnTo>
                  <a:pt x="3411" y="818"/>
                </a:lnTo>
                <a:lnTo>
                  <a:pt x="3309" y="681"/>
                </a:lnTo>
                <a:lnTo>
                  <a:pt x="3184" y="542"/>
                </a:lnTo>
                <a:lnTo>
                  <a:pt x="3059" y="429"/>
                </a:lnTo>
                <a:lnTo>
                  <a:pt x="2908" y="316"/>
                </a:lnTo>
                <a:lnTo>
                  <a:pt x="2756" y="227"/>
                </a:lnTo>
                <a:lnTo>
                  <a:pt x="2593" y="151"/>
                </a:lnTo>
                <a:lnTo>
                  <a:pt x="2416" y="88"/>
                </a:lnTo>
                <a:lnTo>
                  <a:pt x="2241" y="38"/>
                </a:lnTo>
                <a:lnTo>
                  <a:pt x="2051" y="12"/>
                </a:lnTo>
                <a:lnTo>
                  <a:pt x="1862" y="0"/>
                </a:lnTo>
                <a:lnTo>
                  <a:pt x="1673" y="12"/>
                </a:lnTo>
                <a:lnTo>
                  <a:pt x="1485" y="38"/>
                </a:lnTo>
                <a:lnTo>
                  <a:pt x="1308" y="88"/>
                </a:lnTo>
                <a:lnTo>
                  <a:pt x="1133" y="151"/>
                </a:lnTo>
                <a:lnTo>
                  <a:pt x="969" y="227"/>
                </a:lnTo>
                <a:lnTo>
                  <a:pt x="818" y="316"/>
                </a:lnTo>
                <a:lnTo>
                  <a:pt x="679" y="429"/>
                </a:lnTo>
                <a:lnTo>
                  <a:pt x="541" y="542"/>
                </a:lnTo>
                <a:lnTo>
                  <a:pt x="428" y="681"/>
                </a:lnTo>
                <a:lnTo>
                  <a:pt x="315" y="818"/>
                </a:lnTo>
                <a:lnTo>
                  <a:pt x="226" y="969"/>
                </a:lnTo>
                <a:lnTo>
                  <a:pt x="151" y="1134"/>
                </a:lnTo>
                <a:lnTo>
                  <a:pt x="87" y="1310"/>
                </a:lnTo>
                <a:lnTo>
                  <a:pt x="37" y="1487"/>
                </a:lnTo>
                <a:lnTo>
                  <a:pt x="12" y="1676"/>
                </a:lnTo>
                <a:lnTo>
                  <a:pt x="0" y="1864"/>
                </a:lnTo>
                <a:lnTo>
                  <a:pt x="12" y="2053"/>
                </a:lnTo>
                <a:lnTo>
                  <a:pt x="37" y="2242"/>
                </a:lnTo>
                <a:lnTo>
                  <a:pt x="87" y="2418"/>
                </a:lnTo>
                <a:lnTo>
                  <a:pt x="151" y="2595"/>
                </a:lnTo>
                <a:lnTo>
                  <a:pt x="226" y="2758"/>
                </a:lnTo>
                <a:lnTo>
                  <a:pt x="315" y="2909"/>
                </a:lnTo>
                <a:lnTo>
                  <a:pt x="428" y="3060"/>
                </a:lnTo>
                <a:lnTo>
                  <a:pt x="541" y="3186"/>
                </a:lnTo>
                <a:lnTo>
                  <a:pt x="679" y="3300"/>
                </a:lnTo>
                <a:lnTo>
                  <a:pt x="818" y="3413"/>
                </a:lnTo>
                <a:lnTo>
                  <a:pt x="969" y="3500"/>
                </a:lnTo>
                <a:lnTo>
                  <a:pt x="1133" y="3589"/>
                </a:lnTo>
                <a:lnTo>
                  <a:pt x="1308" y="3653"/>
                </a:lnTo>
                <a:lnTo>
                  <a:pt x="1485" y="3690"/>
                </a:lnTo>
                <a:lnTo>
                  <a:pt x="1673" y="3715"/>
                </a:lnTo>
                <a:lnTo>
                  <a:pt x="1774" y="3715"/>
                </a:lnTo>
                <a:lnTo>
                  <a:pt x="1824" y="3715"/>
                </a:lnTo>
                <a:lnTo>
                  <a:pt x="1862" y="3715"/>
                </a:lnTo>
                <a:lnTo>
                  <a:pt x="1862" y="3728"/>
                </a:lnTo>
                <a:close/>
              </a:path>
            </a:pathLst>
          </a:custGeom>
          <a:gradFill rotWithShape="0">
            <a:gsLst>
              <a:gs pos="0">
                <a:schemeClr val="bg1"/>
              </a:gs>
              <a:gs pos="100000">
                <a:srgbClr val="66FFFF"/>
              </a:gs>
            </a:gsLst>
            <a:path path="rect">
              <a:fillToRect l="100000" b="100000"/>
            </a:path>
          </a:gradFill>
          <a:ln w="12700">
            <a:solidFill>
              <a:srgbClr val="000000"/>
            </a:solidFill>
            <a:prstDash val="solid"/>
            <a:round/>
            <a:headEnd/>
            <a:tailEnd/>
          </a:ln>
        </p:spPr>
        <p:txBody>
          <a:bodyPr/>
          <a:lstStyle/>
          <a:p>
            <a:endParaRPr lang="ja-JP" altLang="en-US">
              <a:solidFill>
                <a:srgbClr val="000000"/>
              </a:solidFill>
            </a:endParaRPr>
          </a:p>
        </p:txBody>
      </p:sp>
      <p:sp>
        <p:nvSpPr>
          <p:cNvPr id="69683" name="Rectangle 51"/>
          <p:cNvSpPr>
            <a:spLocks noChangeArrowheads="1"/>
          </p:cNvSpPr>
          <p:nvPr/>
        </p:nvSpPr>
        <p:spPr bwMode="auto">
          <a:xfrm>
            <a:off x="4662488" y="5221288"/>
            <a:ext cx="1587" cy="1587"/>
          </a:xfrm>
          <a:prstGeom prst="rect">
            <a:avLst/>
          </a:prstGeom>
          <a:solidFill>
            <a:srgbClr val="005500"/>
          </a:solidFill>
          <a:ln w="12700">
            <a:solidFill>
              <a:srgbClr val="000000"/>
            </a:solidFill>
            <a:miter lim="800000"/>
            <a:headEnd/>
            <a:tailEnd/>
          </a:ln>
        </p:spPr>
        <p:txBody>
          <a:bodyPr/>
          <a:lstStyle/>
          <a:p>
            <a:endParaRPr lang="ja-JP" altLang="en-US">
              <a:solidFill>
                <a:srgbClr val="000000"/>
              </a:solidFill>
            </a:endParaRPr>
          </a:p>
        </p:txBody>
      </p:sp>
      <p:sp>
        <p:nvSpPr>
          <p:cNvPr id="69684" name="Freeform 52"/>
          <p:cNvSpPr>
            <a:spLocks/>
          </p:cNvSpPr>
          <p:nvPr/>
        </p:nvSpPr>
        <p:spPr bwMode="auto">
          <a:xfrm>
            <a:off x="4702175" y="5091113"/>
            <a:ext cx="20638" cy="9525"/>
          </a:xfrm>
          <a:custGeom>
            <a:avLst/>
            <a:gdLst>
              <a:gd name="T0" fmla="*/ 9906 w 25"/>
              <a:gd name="T1" fmla="*/ 0 h 12"/>
              <a:gd name="T2" fmla="*/ 20638 w 25"/>
              <a:gd name="T3" fmla="*/ 0 h 12"/>
              <a:gd name="T4" fmla="*/ 20638 w 25"/>
              <a:gd name="T5" fmla="*/ 9525 h 12"/>
              <a:gd name="T6" fmla="*/ 20638 w 25"/>
              <a:gd name="T7" fmla="*/ 9525 h 12"/>
              <a:gd name="T8" fmla="*/ 9906 w 25"/>
              <a:gd name="T9" fmla="*/ 9525 h 12"/>
              <a:gd name="T10" fmla="*/ 0 w 25"/>
              <a:gd name="T11" fmla="*/ 9525 h 12"/>
              <a:gd name="T12" fmla="*/ 0 w 25"/>
              <a:gd name="T13" fmla="*/ 0 h 12"/>
              <a:gd name="T14" fmla="*/ 9906 w 25"/>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2">
                <a:moveTo>
                  <a:pt x="12" y="0"/>
                </a:moveTo>
                <a:lnTo>
                  <a:pt x="25" y="0"/>
                </a:lnTo>
                <a:lnTo>
                  <a:pt x="25" y="12"/>
                </a:lnTo>
                <a:lnTo>
                  <a:pt x="12" y="12"/>
                </a:lnTo>
                <a:lnTo>
                  <a:pt x="0" y="12"/>
                </a:lnTo>
                <a:lnTo>
                  <a:pt x="0"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85" name="Freeform 53"/>
          <p:cNvSpPr>
            <a:spLocks/>
          </p:cNvSpPr>
          <p:nvPr/>
        </p:nvSpPr>
        <p:spPr bwMode="auto">
          <a:xfrm>
            <a:off x="4702175" y="5111750"/>
            <a:ext cx="30163" cy="1588"/>
          </a:xfrm>
          <a:custGeom>
            <a:avLst/>
            <a:gdLst>
              <a:gd name="T0" fmla="*/ 0 w 37"/>
              <a:gd name="T1" fmla="*/ 0 h 1588"/>
              <a:gd name="T2" fmla="*/ 9783 w 37"/>
              <a:gd name="T3" fmla="*/ 0 h 1588"/>
              <a:gd name="T4" fmla="*/ 20380 w 37"/>
              <a:gd name="T5" fmla="*/ 0 h 1588"/>
              <a:gd name="T6" fmla="*/ 30163 w 37"/>
              <a:gd name="T7" fmla="*/ 0 h 1588"/>
              <a:gd name="T8" fmla="*/ 30163 w 37"/>
              <a:gd name="T9" fmla="*/ 0 h 1588"/>
              <a:gd name="T10" fmla="*/ 20380 w 37"/>
              <a:gd name="T11" fmla="*/ 0 h 1588"/>
              <a:gd name="T12" fmla="*/ 9783 w 37"/>
              <a:gd name="T13" fmla="*/ 0 h 1588"/>
              <a:gd name="T14" fmla="*/ 9783 w 37"/>
              <a:gd name="T15" fmla="*/ 0 h 1588"/>
              <a:gd name="T16" fmla="*/ 0 w 37"/>
              <a:gd name="T17" fmla="*/ 0 h 1588"/>
              <a:gd name="T18" fmla="*/ 0 w 37"/>
              <a:gd name="T19" fmla="*/ 0 h 1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588">
                <a:moveTo>
                  <a:pt x="0" y="0"/>
                </a:moveTo>
                <a:lnTo>
                  <a:pt x="12" y="0"/>
                </a:lnTo>
                <a:lnTo>
                  <a:pt x="25" y="0"/>
                </a:lnTo>
                <a:lnTo>
                  <a:pt x="37" y="0"/>
                </a:lnTo>
                <a:lnTo>
                  <a:pt x="25" y="0"/>
                </a:lnTo>
                <a:lnTo>
                  <a:pt x="12"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86" name="Freeform 54"/>
          <p:cNvSpPr>
            <a:spLocks/>
          </p:cNvSpPr>
          <p:nvPr/>
        </p:nvSpPr>
        <p:spPr bwMode="auto">
          <a:xfrm>
            <a:off x="4972050" y="5100638"/>
            <a:ext cx="30163" cy="11112"/>
          </a:xfrm>
          <a:custGeom>
            <a:avLst/>
            <a:gdLst>
              <a:gd name="T0" fmla="*/ 30163 w 38"/>
              <a:gd name="T1" fmla="*/ 11112 h 14"/>
              <a:gd name="T2" fmla="*/ 20638 w 38"/>
              <a:gd name="T3" fmla="*/ 11112 h 14"/>
              <a:gd name="T4" fmla="*/ 11113 w 38"/>
              <a:gd name="T5" fmla="*/ 11112 h 14"/>
              <a:gd name="T6" fmla="*/ 11113 w 38"/>
              <a:gd name="T7" fmla="*/ 11112 h 14"/>
              <a:gd name="T8" fmla="*/ 0 w 38"/>
              <a:gd name="T9" fmla="*/ 11112 h 14"/>
              <a:gd name="T10" fmla="*/ 11113 w 38"/>
              <a:gd name="T11" fmla="*/ 11112 h 14"/>
              <a:gd name="T12" fmla="*/ 11113 w 38"/>
              <a:gd name="T13" fmla="*/ 11112 h 14"/>
              <a:gd name="T14" fmla="*/ 20638 w 38"/>
              <a:gd name="T15" fmla="*/ 0 h 14"/>
              <a:gd name="T16" fmla="*/ 20638 w 38"/>
              <a:gd name="T17" fmla="*/ 0 h 14"/>
              <a:gd name="T18" fmla="*/ 30163 w 38"/>
              <a:gd name="T19" fmla="*/ 0 h 14"/>
              <a:gd name="T20" fmla="*/ 30163 w 38"/>
              <a:gd name="T21" fmla="*/ 0 h 14"/>
              <a:gd name="T22" fmla="*/ 30163 w 38"/>
              <a:gd name="T23" fmla="*/ 1111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14">
                <a:moveTo>
                  <a:pt x="38" y="14"/>
                </a:moveTo>
                <a:lnTo>
                  <a:pt x="26" y="14"/>
                </a:lnTo>
                <a:lnTo>
                  <a:pt x="14" y="14"/>
                </a:lnTo>
                <a:lnTo>
                  <a:pt x="0" y="14"/>
                </a:lnTo>
                <a:lnTo>
                  <a:pt x="14" y="14"/>
                </a:lnTo>
                <a:lnTo>
                  <a:pt x="26" y="0"/>
                </a:lnTo>
                <a:lnTo>
                  <a:pt x="38" y="0"/>
                </a:lnTo>
                <a:lnTo>
                  <a:pt x="38"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87" name="Freeform 55"/>
          <p:cNvSpPr>
            <a:spLocks/>
          </p:cNvSpPr>
          <p:nvPr/>
        </p:nvSpPr>
        <p:spPr bwMode="auto">
          <a:xfrm>
            <a:off x="5821363" y="5151438"/>
            <a:ext cx="9525" cy="9525"/>
          </a:xfrm>
          <a:custGeom>
            <a:avLst/>
            <a:gdLst>
              <a:gd name="T0" fmla="*/ 9525 w 12"/>
              <a:gd name="T1" fmla="*/ 0 h 12"/>
              <a:gd name="T2" fmla="*/ 9525 w 12"/>
              <a:gd name="T3" fmla="*/ 0 h 12"/>
              <a:gd name="T4" fmla="*/ 9525 w 12"/>
              <a:gd name="T5" fmla="*/ 9525 h 12"/>
              <a:gd name="T6" fmla="*/ 9525 w 12"/>
              <a:gd name="T7" fmla="*/ 9525 h 12"/>
              <a:gd name="T8" fmla="*/ 0 w 12"/>
              <a:gd name="T9" fmla="*/ 9525 h 12"/>
              <a:gd name="T10" fmla="*/ 9525 w 12"/>
              <a:gd name="T11" fmla="*/ 9525 h 12"/>
              <a:gd name="T12" fmla="*/ 9525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0"/>
                </a:moveTo>
                <a:lnTo>
                  <a:pt x="12" y="0"/>
                </a:lnTo>
                <a:lnTo>
                  <a:pt x="12" y="12"/>
                </a:lnTo>
                <a:lnTo>
                  <a:pt x="0" y="12"/>
                </a:lnTo>
                <a:lnTo>
                  <a:pt x="12"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88" name="Freeform 56"/>
          <p:cNvSpPr>
            <a:spLocks/>
          </p:cNvSpPr>
          <p:nvPr/>
        </p:nvSpPr>
        <p:spPr bwMode="auto">
          <a:xfrm>
            <a:off x="5311775" y="5172075"/>
            <a:ext cx="9525" cy="19050"/>
          </a:xfrm>
          <a:custGeom>
            <a:avLst/>
            <a:gdLst>
              <a:gd name="T0" fmla="*/ 0 w 12"/>
              <a:gd name="T1" fmla="*/ 0 h 24"/>
              <a:gd name="T2" fmla="*/ 9525 w 12"/>
              <a:gd name="T3" fmla="*/ 0 h 24"/>
              <a:gd name="T4" fmla="*/ 9525 w 12"/>
              <a:gd name="T5" fmla="*/ 9525 h 24"/>
              <a:gd name="T6" fmla="*/ 9525 w 12"/>
              <a:gd name="T7" fmla="*/ 19050 h 24"/>
              <a:gd name="T8" fmla="*/ 9525 w 12"/>
              <a:gd name="T9" fmla="*/ 19050 h 24"/>
              <a:gd name="T10" fmla="*/ 9525 w 12"/>
              <a:gd name="T11" fmla="*/ 9525 h 24"/>
              <a:gd name="T12" fmla="*/ 0 w 12"/>
              <a:gd name="T13" fmla="*/ 9525 h 24"/>
              <a:gd name="T14" fmla="*/ 0 w 12"/>
              <a:gd name="T15" fmla="*/ 9525 h 24"/>
              <a:gd name="T16" fmla="*/ 0 w 12"/>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24">
                <a:moveTo>
                  <a:pt x="0" y="0"/>
                </a:moveTo>
                <a:lnTo>
                  <a:pt x="12" y="0"/>
                </a:lnTo>
                <a:lnTo>
                  <a:pt x="12" y="12"/>
                </a:lnTo>
                <a:lnTo>
                  <a:pt x="12" y="24"/>
                </a:lnTo>
                <a:lnTo>
                  <a:pt x="12" y="12"/>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89" name="Freeform 57"/>
          <p:cNvSpPr>
            <a:spLocks/>
          </p:cNvSpPr>
          <p:nvPr/>
        </p:nvSpPr>
        <p:spPr bwMode="auto">
          <a:xfrm>
            <a:off x="5302250" y="5202238"/>
            <a:ext cx="19050" cy="1587"/>
          </a:xfrm>
          <a:custGeom>
            <a:avLst/>
            <a:gdLst>
              <a:gd name="T0" fmla="*/ 0 w 26"/>
              <a:gd name="T1" fmla="*/ 0 h 1587"/>
              <a:gd name="T2" fmla="*/ 10258 w 26"/>
              <a:gd name="T3" fmla="*/ 0 h 1587"/>
              <a:gd name="T4" fmla="*/ 19050 w 26"/>
              <a:gd name="T5" fmla="*/ 0 h 1587"/>
              <a:gd name="T6" fmla="*/ 10258 w 26"/>
              <a:gd name="T7" fmla="*/ 0 h 1587"/>
              <a:gd name="T8" fmla="*/ 10258 w 26"/>
              <a:gd name="T9" fmla="*/ 0 h 1587"/>
              <a:gd name="T10" fmla="*/ 0 w 26"/>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587">
                <a:moveTo>
                  <a:pt x="0" y="0"/>
                </a:moveTo>
                <a:lnTo>
                  <a:pt x="14" y="0"/>
                </a:lnTo>
                <a:lnTo>
                  <a:pt x="26" y="0"/>
                </a:lnTo>
                <a:lnTo>
                  <a:pt x="14"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0" name="Freeform 58"/>
          <p:cNvSpPr>
            <a:spLocks/>
          </p:cNvSpPr>
          <p:nvPr/>
        </p:nvSpPr>
        <p:spPr bwMode="auto">
          <a:xfrm>
            <a:off x="5272088" y="5172075"/>
            <a:ext cx="20637" cy="9525"/>
          </a:xfrm>
          <a:custGeom>
            <a:avLst/>
            <a:gdLst>
              <a:gd name="T0" fmla="*/ 0 w 25"/>
              <a:gd name="T1" fmla="*/ 0 h 12"/>
              <a:gd name="T2" fmla="*/ 10731 w 25"/>
              <a:gd name="T3" fmla="*/ 0 h 12"/>
              <a:gd name="T4" fmla="*/ 20637 w 25"/>
              <a:gd name="T5" fmla="*/ 9525 h 12"/>
              <a:gd name="T6" fmla="*/ 20637 w 25"/>
              <a:gd name="T7" fmla="*/ 9525 h 12"/>
              <a:gd name="T8" fmla="*/ 20637 w 25"/>
              <a:gd name="T9" fmla="*/ 9525 h 12"/>
              <a:gd name="T10" fmla="*/ 10731 w 25"/>
              <a:gd name="T11" fmla="*/ 9525 h 12"/>
              <a:gd name="T12" fmla="*/ 10731 w 25"/>
              <a:gd name="T13" fmla="*/ 9525 h 12"/>
              <a:gd name="T14" fmla="*/ 0 w 25"/>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2">
                <a:moveTo>
                  <a:pt x="0" y="0"/>
                </a:moveTo>
                <a:lnTo>
                  <a:pt x="13" y="0"/>
                </a:lnTo>
                <a:lnTo>
                  <a:pt x="25" y="12"/>
                </a:lnTo>
                <a:lnTo>
                  <a:pt x="13"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1" name="Freeform 59"/>
          <p:cNvSpPr>
            <a:spLocks/>
          </p:cNvSpPr>
          <p:nvPr/>
        </p:nvSpPr>
        <p:spPr bwMode="auto">
          <a:xfrm>
            <a:off x="5441950" y="5270500"/>
            <a:ext cx="11113" cy="9525"/>
          </a:xfrm>
          <a:custGeom>
            <a:avLst/>
            <a:gdLst>
              <a:gd name="T0" fmla="*/ 0 w 13"/>
              <a:gd name="T1" fmla="*/ 0 h 12"/>
              <a:gd name="T2" fmla="*/ 11113 w 13"/>
              <a:gd name="T3" fmla="*/ 9525 h 12"/>
              <a:gd name="T4" fmla="*/ 11113 w 13"/>
              <a:gd name="T5" fmla="*/ 9525 h 12"/>
              <a:gd name="T6" fmla="*/ 11113 w 13"/>
              <a:gd name="T7" fmla="*/ 9525 h 12"/>
              <a:gd name="T8" fmla="*/ 0 w 13"/>
              <a:gd name="T9" fmla="*/ 9525 h 12"/>
              <a:gd name="T10" fmla="*/ 0 w 13"/>
              <a:gd name="T11" fmla="*/ 9525 h 12"/>
              <a:gd name="T12" fmla="*/ 0 w 13"/>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2">
                <a:moveTo>
                  <a:pt x="0" y="0"/>
                </a:moveTo>
                <a:lnTo>
                  <a:pt x="13" y="12"/>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2" name="Freeform 60"/>
          <p:cNvSpPr>
            <a:spLocks/>
          </p:cNvSpPr>
          <p:nvPr/>
        </p:nvSpPr>
        <p:spPr bwMode="auto">
          <a:xfrm>
            <a:off x="5441950" y="5291138"/>
            <a:ext cx="11113" cy="9525"/>
          </a:xfrm>
          <a:custGeom>
            <a:avLst/>
            <a:gdLst>
              <a:gd name="T0" fmla="*/ 11113 w 13"/>
              <a:gd name="T1" fmla="*/ 0 h 12"/>
              <a:gd name="T2" fmla="*/ 0 w 13"/>
              <a:gd name="T3" fmla="*/ 9525 h 12"/>
              <a:gd name="T4" fmla="*/ 11113 w 13"/>
              <a:gd name="T5" fmla="*/ 9525 h 12"/>
              <a:gd name="T6" fmla="*/ 11113 w 13"/>
              <a:gd name="T7" fmla="*/ 9525 h 12"/>
              <a:gd name="T8" fmla="*/ 11113 w 13"/>
              <a:gd name="T9" fmla="*/ 9525 h 12"/>
              <a:gd name="T10" fmla="*/ 11113 w 13"/>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2">
                <a:moveTo>
                  <a:pt x="13" y="0"/>
                </a:moveTo>
                <a:lnTo>
                  <a:pt x="0" y="12"/>
                </a:lnTo>
                <a:lnTo>
                  <a:pt x="13" y="12"/>
                </a:lnTo>
                <a:lnTo>
                  <a:pt x="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3" name="Freeform 61"/>
          <p:cNvSpPr>
            <a:spLocks/>
          </p:cNvSpPr>
          <p:nvPr/>
        </p:nvSpPr>
        <p:spPr bwMode="auto">
          <a:xfrm>
            <a:off x="5462588" y="5300663"/>
            <a:ext cx="9525" cy="1587"/>
          </a:xfrm>
          <a:custGeom>
            <a:avLst/>
            <a:gdLst>
              <a:gd name="T0" fmla="*/ 9525 w 12"/>
              <a:gd name="T1" fmla="*/ 0 h 1587"/>
              <a:gd name="T2" fmla="*/ 0 w 12"/>
              <a:gd name="T3" fmla="*/ 0 h 1587"/>
              <a:gd name="T4" fmla="*/ 0 w 12"/>
              <a:gd name="T5" fmla="*/ 0 h 1587"/>
              <a:gd name="T6" fmla="*/ 9525 w 12"/>
              <a:gd name="T7" fmla="*/ 0 h 1587"/>
              <a:gd name="T8" fmla="*/ 9525 w 12"/>
              <a:gd name="T9" fmla="*/ 0 h 1587"/>
              <a:gd name="T10" fmla="*/ 9525 w 12"/>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587">
                <a:moveTo>
                  <a:pt x="12" y="0"/>
                </a:moveTo>
                <a:lnTo>
                  <a:pt x="0"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4" name="Freeform 62"/>
          <p:cNvSpPr>
            <a:spLocks/>
          </p:cNvSpPr>
          <p:nvPr/>
        </p:nvSpPr>
        <p:spPr bwMode="auto">
          <a:xfrm>
            <a:off x="5921375" y="4132263"/>
            <a:ext cx="11113" cy="9525"/>
          </a:xfrm>
          <a:custGeom>
            <a:avLst/>
            <a:gdLst>
              <a:gd name="T0" fmla="*/ 11113 w 13"/>
              <a:gd name="T1" fmla="*/ 0 h 12"/>
              <a:gd name="T2" fmla="*/ 0 w 13"/>
              <a:gd name="T3" fmla="*/ 0 h 12"/>
              <a:gd name="T4" fmla="*/ 11113 w 13"/>
              <a:gd name="T5" fmla="*/ 9525 h 12"/>
              <a:gd name="T6" fmla="*/ 11113 w 13"/>
              <a:gd name="T7" fmla="*/ 9525 h 12"/>
              <a:gd name="T8" fmla="*/ 11113 w 13"/>
              <a:gd name="T9" fmla="*/ 9525 h 12"/>
              <a:gd name="T10" fmla="*/ 11113 w 13"/>
              <a:gd name="T11" fmla="*/ 0 h 12"/>
              <a:gd name="T12" fmla="*/ 11113 w 13"/>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2">
                <a:moveTo>
                  <a:pt x="13" y="0"/>
                </a:moveTo>
                <a:lnTo>
                  <a:pt x="0" y="0"/>
                </a:lnTo>
                <a:lnTo>
                  <a:pt x="13" y="12"/>
                </a:lnTo>
                <a:lnTo>
                  <a:pt x="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5" name="Freeform 63"/>
          <p:cNvSpPr>
            <a:spLocks/>
          </p:cNvSpPr>
          <p:nvPr/>
        </p:nvSpPr>
        <p:spPr bwMode="auto">
          <a:xfrm>
            <a:off x="5972175" y="4132263"/>
            <a:ext cx="9525" cy="1587"/>
          </a:xfrm>
          <a:custGeom>
            <a:avLst/>
            <a:gdLst>
              <a:gd name="T0" fmla="*/ 0 w 14"/>
              <a:gd name="T1" fmla="*/ 0 h 1587"/>
              <a:gd name="T2" fmla="*/ 9525 w 14"/>
              <a:gd name="T3" fmla="*/ 0 h 1587"/>
              <a:gd name="T4" fmla="*/ 9525 w 14"/>
              <a:gd name="T5" fmla="*/ 0 h 1587"/>
              <a:gd name="T6" fmla="*/ 9525 w 14"/>
              <a:gd name="T7" fmla="*/ 0 h 1587"/>
              <a:gd name="T8" fmla="*/ 0 w 14"/>
              <a:gd name="T9" fmla="*/ 0 h 1587"/>
              <a:gd name="T10" fmla="*/ 0 w 14"/>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587">
                <a:moveTo>
                  <a:pt x="0" y="0"/>
                </a:moveTo>
                <a:lnTo>
                  <a:pt x="14"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6" name="Freeform 64"/>
          <p:cNvSpPr>
            <a:spLocks/>
          </p:cNvSpPr>
          <p:nvPr/>
        </p:nvSpPr>
        <p:spPr bwMode="auto">
          <a:xfrm>
            <a:off x="5951538" y="4132263"/>
            <a:ext cx="9525" cy="1587"/>
          </a:xfrm>
          <a:custGeom>
            <a:avLst/>
            <a:gdLst>
              <a:gd name="T0" fmla="*/ 9525 w 12"/>
              <a:gd name="T1" fmla="*/ 0 h 1587"/>
              <a:gd name="T2" fmla="*/ 0 w 12"/>
              <a:gd name="T3" fmla="*/ 0 h 1587"/>
              <a:gd name="T4" fmla="*/ 9525 w 12"/>
              <a:gd name="T5" fmla="*/ 0 h 1587"/>
              <a:gd name="T6" fmla="*/ 9525 w 12"/>
              <a:gd name="T7" fmla="*/ 0 h 1587"/>
              <a:gd name="T8" fmla="*/ 9525 w 12"/>
              <a:gd name="T9" fmla="*/ 0 h 15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587">
                <a:moveTo>
                  <a:pt x="12" y="0"/>
                </a:moveTo>
                <a:lnTo>
                  <a:pt x="0"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7" name="Freeform 65"/>
          <p:cNvSpPr>
            <a:spLocks/>
          </p:cNvSpPr>
          <p:nvPr/>
        </p:nvSpPr>
        <p:spPr bwMode="auto">
          <a:xfrm>
            <a:off x="5981700" y="4141788"/>
            <a:ext cx="19050" cy="19050"/>
          </a:xfrm>
          <a:custGeom>
            <a:avLst/>
            <a:gdLst>
              <a:gd name="T0" fmla="*/ 0 w 24"/>
              <a:gd name="T1" fmla="*/ 0 h 26"/>
              <a:gd name="T2" fmla="*/ 9525 w 24"/>
              <a:gd name="T3" fmla="*/ 0 h 26"/>
              <a:gd name="T4" fmla="*/ 19050 w 24"/>
              <a:gd name="T5" fmla="*/ 0 h 26"/>
              <a:gd name="T6" fmla="*/ 19050 w 24"/>
              <a:gd name="T7" fmla="*/ 10258 h 26"/>
              <a:gd name="T8" fmla="*/ 9525 w 24"/>
              <a:gd name="T9" fmla="*/ 19050 h 26"/>
              <a:gd name="T10" fmla="*/ 9525 w 24"/>
              <a:gd name="T11" fmla="*/ 19050 h 26"/>
              <a:gd name="T12" fmla="*/ 0 w 24"/>
              <a:gd name="T13" fmla="*/ 19050 h 26"/>
              <a:gd name="T14" fmla="*/ 0 w 24"/>
              <a:gd name="T15" fmla="*/ 10258 h 26"/>
              <a:gd name="T16" fmla="*/ 0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6">
                <a:moveTo>
                  <a:pt x="0" y="0"/>
                </a:moveTo>
                <a:lnTo>
                  <a:pt x="12" y="0"/>
                </a:lnTo>
                <a:lnTo>
                  <a:pt x="24" y="0"/>
                </a:lnTo>
                <a:lnTo>
                  <a:pt x="24" y="14"/>
                </a:lnTo>
                <a:lnTo>
                  <a:pt x="12" y="26"/>
                </a:lnTo>
                <a:lnTo>
                  <a:pt x="0" y="26"/>
                </a:lnTo>
                <a:lnTo>
                  <a:pt x="0" y="14"/>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8" name="Freeform 66"/>
          <p:cNvSpPr>
            <a:spLocks/>
          </p:cNvSpPr>
          <p:nvPr/>
        </p:nvSpPr>
        <p:spPr bwMode="auto">
          <a:xfrm>
            <a:off x="4413250" y="4732338"/>
            <a:ext cx="9525" cy="1587"/>
          </a:xfrm>
          <a:custGeom>
            <a:avLst/>
            <a:gdLst>
              <a:gd name="T0" fmla="*/ 0 w 13"/>
              <a:gd name="T1" fmla="*/ 0 h 1587"/>
              <a:gd name="T2" fmla="*/ 9525 w 13"/>
              <a:gd name="T3" fmla="*/ 0 h 1587"/>
              <a:gd name="T4" fmla="*/ 9525 w 13"/>
              <a:gd name="T5" fmla="*/ 0 h 1587"/>
              <a:gd name="T6" fmla="*/ 9525 w 13"/>
              <a:gd name="T7" fmla="*/ 0 h 1587"/>
              <a:gd name="T8" fmla="*/ 0 w 13"/>
              <a:gd name="T9" fmla="*/ 0 h 1587"/>
              <a:gd name="T10" fmla="*/ 0 w 13"/>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587">
                <a:moveTo>
                  <a:pt x="0" y="0"/>
                </a:moveTo>
                <a:lnTo>
                  <a:pt x="13"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699" name="Freeform 67"/>
          <p:cNvSpPr>
            <a:spLocks/>
          </p:cNvSpPr>
          <p:nvPr/>
        </p:nvSpPr>
        <p:spPr bwMode="auto">
          <a:xfrm>
            <a:off x="4502150" y="5021263"/>
            <a:ext cx="20638" cy="69850"/>
          </a:xfrm>
          <a:custGeom>
            <a:avLst/>
            <a:gdLst>
              <a:gd name="T0" fmla="*/ 10732 w 25"/>
              <a:gd name="T1" fmla="*/ 0 h 87"/>
              <a:gd name="T2" fmla="*/ 10732 w 25"/>
              <a:gd name="T3" fmla="*/ 9634 h 87"/>
              <a:gd name="T4" fmla="*/ 10732 w 25"/>
              <a:gd name="T5" fmla="*/ 9634 h 87"/>
              <a:gd name="T6" fmla="*/ 10732 w 25"/>
              <a:gd name="T7" fmla="*/ 29706 h 87"/>
              <a:gd name="T8" fmla="*/ 10732 w 25"/>
              <a:gd name="T9" fmla="*/ 19269 h 87"/>
              <a:gd name="T10" fmla="*/ 20638 w 25"/>
              <a:gd name="T11" fmla="*/ 9634 h 87"/>
              <a:gd name="T12" fmla="*/ 20638 w 25"/>
              <a:gd name="T13" fmla="*/ 19269 h 87"/>
              <a:gd name="T14" fmla="*/ 20638 w 25"/>
              <a:gd name="T15" fmla="*/ 29706 h 87"/>
              <a:gd name="T16" fmla="*/ 20638 w 25"/>
              <a:gd name="T17" fmla="*/ 29706 h 87"/>
              <a:gd name="T18" fmla="*/ 20638 w 25"/>
              <a:gd name="T19" fmla="*/ 29706 h 87"/>
              <a:gd name="T20" fmla="*/ 20638 w 25"/>
              <a:gd name="T21" fmla="*/ 39341 h 87"/>
              <a:gd name="T22" fmla="*/ 20638 w 25"/>
              <a:gd name="T23" fmla="*/ 39341 h 87"/>
              <a:gd name="T24" fmla="*/ 10732 w 25"/>
              <a:gd name="T25" fmla="*/ 39341 h 87"/>
              <a:gd name="T26" fmla="*/ 10732 w 25"/>
              <a:gd name="T27" fmla="*/ 39341 h 87"/>
              <a:gd name="T28" fmla="*/ 10732 w 25"/>
              <a:gd name="T29" fmla="*/ 39341 h 87"/>
              <a:gd name="T30" fmla="*/ 10732 w 25"/>
              <a:gd name="T31" fmla="*/ 48975 h 87"/>
              <a:gd name="T32" fmla="*/ 10732 w 25"/>
              <a:gd name="T33" fmla="*/ 60216 h 87"/>
              <a:gd name="T34" fmla="*/ 20638 w 25"/>
              <a:gd name="T35" fmla="*/ 69850 h 87"/>
              <a:gd name="T36" fmla="*/ 10732 w 25"/>
              <a:gd name="T37" fmla="*/ 69850 h 87"/>
              <a:gd name="T38" fmla="*/ 10732 w 25"/>
              <a:gd name="T39" fmla="*/ 60216 h 87"/>
              <a:gd name="T40" fmla="*/ 10732 w 25"/>
              <a:gd name="T41" fmla="*/ 60216 h 87"/>
              <a:gd name="T42" fmla="*/ 0 w 25"/>
              <a:gd name="T43" fmla="*/ 48975 h 87"/>
              <a:gd name="T44" fmla="*/ 0 w 25"/>
              <a:gd name="T45" fmla="*/ 39341 h 87"/>
              <a:gd name="T46" fmla="*/ 0 w 25"/>
              <a:gd name="T47" fmla="*/ 29706 h 87"/>
              <a:gd name="T48" fmla="*/ 0 w 25"/>
              <a:gd name="T49" fmla="*/ 19269 h 87"/>
              <a:gd name="T50" fmla="*/ 0 w 25"/>
              <a:gd name="T51" fmla="*/ 9634 h 87"/>
              <a:gd name="T52" fmla="*/ 0 w 25"/>
              <a:gd name="T53" fmla="*/ 9634 h 87"/>
              <a:gd name="T54" fmla="*/ 0 w 25"/>
              <a:gd name="T55" fmla="*/ 0 h 87"/>
              <a:gd name="T56" fmla="*/ 10732 w 25"/>
              <a:gd name="T57" fmla="*/ 0 h 8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 h="87">
                <a:moveTo>
                  <a:pt x="13" y="0"/>
                </a:moveTo>
                <a:lnTo>
                  <a:pt x="13" y="12"/>
                </a:lnTo>
                <a:lnTo>
                  <a:pt x="13" y="37"/>
                </a:lnTo>
                <a:lnTo>
                  <a:pt x="13" y="24"/>
                </a:lnTo>
                <a:lnTo>
                  <a:pt x="25" y="12"/>
                </a:lnTo>
                <a:lnTo>
                  <a:pt x="25" y="24"/>
                </a:lnTo>
                <a:lnTo>
                  <a:pt x="25" y="37"/>
                </a:lnTo>
                <a:lnTo>
                  <a:pt x="25" y="49"/>
                </a:lnTo>
                <a:lnTo>
                  <a:pt x="13" y="49"/>
                </a:lnTo>
                <a:lnTo>
                  <a:pt x="13" y="61"/>
                </a:lnTo>
                <a:lnTo>
                  <a:pt x="13" y="75"/>
                </a:lnTo>
                <a:lnTo>
                  <a:pt x="25" y="87"/>
                </a:lnTo>
                <a:lnTo>
                  <a:pt x="13" y="87"/>
                </a:lnTo>
                <a:lnTo>
                  <a:pt x="13" y="75"/>
                </a:lnTo>
                <a:lnTo>
                  <a:pt x="0" y="61"/>
                </a:lnTo>
                <a:lnTo>
                  <a:pt x="0" y="49"/>
                </a:lnTo>
                <a:lnTo>
                  <a:pt x="0" y="37"/>
                </a:lnTo>
                <a:lnTo>
                  <a:pt x="0" y="24"/>
                </a:lnTo>
                <a:lnTo>
                  <a:pt x="0" y="12"/>
                </a:lnTo>
                <a:lnTo>
                  <a:pt x="0" y="0"/>
                </a:lnTo>
                <a:lnTo>
                  <a:pt x="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0" name="Freeform 68"/>
          <p:cNvSpPr>
            <a:spLocks/>
          </p:cNvSpPr>
          <p:nvPr/>
        </p:nvSpPr>
        <p:spPr bwMode="auto">
          <a:xfrm>
            <a:off x="4143375" y="5172075"/>
            <a:ext cx="20638" cy="9525"/>
          </a:xfrm>
          <a:custGeom>
            <a:avLst/>
            <a:gdLst>
              <a:gd name="T0" fmla="*/ 9525 w 26"/>
              <a:gd name="T1" fmla="*/ 0 h 12"/>
              <a:gd name="T2" fmla="*/ 0 w 26"/>
              <a:gd name="T3" fmla="*/ 0 h 12"/>
              <a:gd name="T4" fmla="*/ 9525 w 26"/>
              <a:gd name="T5" fmla="*/ 0 h 12"/>
              <a:gd name="T6" fmla="*/ 9525 w 26"/>
              <a:gd name="T7" fmla="*/ 9525 h 12"/>
              <a:gd name="T8" fmla="*/ 20638 w 26"/>
              <a:gd name="T9" fmla="*/ 9525 h 12"/>
              <a:gd name="T10" fmla="*/ 20638 w 26"/>
              <a:gd name="T11" fmla="*/ 9525 h 12"/>
              <a:gd name="T12" fmla="*/ 20638 w 26"/>
              <a:gd name="T13" fmla="*/ 0 h 12"/>
              <a:gd name="T14" fmla="*/ 9525 w 26"/>
              <a:gd name="T15" fmla="*/ 0 h 12"/>
              <a:gd name="T16" fmla="*/ 9525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12">
                <a:moveTo>
                  <a:pt x="12" y="0"/>
                </a:moveTo>
                <a:lnTo>
                  <a:pt x="0" y="0"/>
                </a:lnTo>
                <a:lnTo>
                  <a:pt x="12" y="0"/>
                </a:lnTo>
                <a:lnTo>
                  <a:pt x="12" y="12"/>
                </a:lnTo>
                <a:lnTo>
                  <a:pt x="26" y="12"/>
                </a:lnTo>
                <a:lnTo>
                  <a:pt x="26"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1" name="Freeform 69"/>
          <p:cNvSpPr>
            <a:spLocks/>
          </p:cNvSpPr>
          <p:nvPr/>
        </p:nvSpPr>
        <p:spPr bwMode="auto">
          <a:xfrm>
            <a:off x="4013200" y="5051425"/>
            <a:ext cx="20638" cy="9525"/>
          </a:xfrm>
          <a:custGeom>
            <a:avLst/>
            <a:gdLst>
              <a:gd name="T0" fmla="*/ 10319 w 24"/>
              <a:gd name="T1" fmla="*/ 0 h 12"/>
              <a:gd name="T2" fmla="*/ 10319 w 24"/>
              <a:gd name="T3" fmla="*/ 0 h 12"/>
              <a:gd name="T4" fmla="*/ 0 w 24"/>
              <a:gd name="T5" fmla="*/ 0 h 12"/>
              <a:gd name="T6" fmla="*/ 0 w 24"/>
              <a:gd name="T7" fmla="*/ 9525 h 12"/>
              <a:gd name="T8" fmla="*/ 0 w 24"/>
              <a:gd name="T9" fmla="*/ 9525 h 12"/>
              <a:gd name="T10" fmla="*/ 10319 w 24"/>
              <a:gd name="T11" fmla="*/ 9525 h 12"/>
              <a:gd name="T12" fmla="*/ 10319 w 24"/>
              <a:gd name="T13" fmla="*/ 9525 h 12"/>
              <a:gd name="T14" fmla="*/ 20638 w 24"/>
              <a:gd name="T15" fmla="*/ 9525 h 12"/>
              <a:gd name="T16" fmla="*/ 10319 w 2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2">
                <a:moveTo>
                  <a:pt x="12" y="0"/>
                </a:moveTo>
                <a:lnTo>
                  <a:pt x="12" y="0"/>
                </a:lnTo>
                <a:lnTo>
                  <a:pt x="0" y="0"/>
                </a:lnTo>
                <a:lnTo>
                  <a:pt x="0" y="12"/>
                </a:lnTo>
                <a:lnTo>
                  <a:pt x="12" y="12"/>
                </a:lnTo>
                <a:lnTo>
                  <a:pt x="24"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2" name="Freeform 70"/>
          <p:cNvSpPr>
            <a:spLocks/>
          </p:cNvSpPr>
          <p:nvPr/>
        </p:nvSpPr>
        <p:spPr bwMode="auto">
          <a:xfrm>
            <a:off x="3963988" y="5011738"/>
            <a:ext cx="20637" cy="28575"/>
          </a:xfrm>
          <a:custGeom>
            <a:avLst/>
            <a:gdLst>
              <a:gd name="T0" fmla="*/ 0 w 26"/>
              <a:gd name="T1" fmla="*/ 0 h 38"/>
              <a:gd name="T2" fmla="*/ 0 w 26"/>
              <a:gd name="T3" fmla="*/ 10528 h 38"/>
              <a:gd name="T4" fmla="*/ 10319 w 26"/>
              <a:gd name="T5" fmla="*/ 10528 h 38"/>
              <a:gd name="T6" fmla="*/ 10319 w 26"/>
              <a:gd name="T7" fmla="*/ 19551 h 38"/>
              <a:gd name="T8" fmla="*/ 10319 w 26"/>
              <a:gd name="T9" fmla="*/ 19551 h 38"/>
              <a:gd name="T10" fmla="*/ 10319 w 26"/>
              <a:gd name="T11" fmla="*/ 28575 h 38"/>
              <a:gd name="T12" fmla="*/ 20637 w 26"/>
              <a:gd name="T13" fmla="*/ 28575 h 38"/>
              <a:gd name="T14" fmla="*/ 20637 w 26"/>
              <a:gd name="T15" fmla="*/ 28575 h 38"/>
              <a:gd name="T16" fmla="*/ 20637 w 26"/>
              <a:gd name="T17" fmla="*/ 19551 h 38"/>
              <a:gd name="T18" fmla="*/ 20637 w 26"/>
              <a:gd name="T19" fmla="*/ 19551 h 38"/>
              <a:gd name="T20" fmla="*/ 20637 w 26"/>
              <a:gd name="T21" fmla="*/ 10528 h 38"/>
              <a:gd name="T22" fmla="*/ 20637 w 26"/>
              <a:gd name="T23" fmla="*/ 10528 h 38"/>
              <a:gd name="T24" fmla="*/ 10319 w 26"/>
              <a:gd name="T25" fmla="*/ 0 h 38"/>
              <a:gd name="T26" fmla="*/ 0 w 26"/>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38">
                <a:moveTo>
                  <a:pt x="0" y="0"/>
                </a:moveTo>
                <a:lnTo>
                  <a:pt x="0" y="14"/>
                </a:lnTo>
                <a:lnTo>
                  <a:pt x="13" y="14"/>
                </a:lnTo>
                <a:lnTo>
                  <a:pt x="13" y="26"/>
                </a:lnTo>
                <a:lnTo>
                  <a:pt x="13" y="38"/>
                </a:lnTo>
                <a:lnTo>
                  <a:pt x="26" y="38"/>
                </a:lnTo>
                <a:lnTo>
                  <a:pt x="26" y="26"/>
                </a:lnTo>
                <a:lnTo>
                  <a:pt x="26" y="14"/>
                </a:lnTo>
                <a:lnTo>
                  <a:pt x="13"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3" name="Freeform 71"/>
          <p:cNvSpPr>
            <a:spLocks/>
          </p:cNvSpPr>
          <p:nvPr/>
        </p:nvSpPr>
        <p:spPr bwMode="auto">
          <a:xfrm>
            <a:off x="3813175" y="4960938"/>
            <a:ext cx="9525" cy="11112"/>
          </a:xfrm>
          <a:custGeom>
            <a:avLst/>
            <a:gdLst>
              <a:gd name="T0" fmla="*/ 9525 w 12"/>
              <a:gd name="T1" fmla="*/ 0 h 13"/>
              <a:gd name="T2" fmla="*/ 0 w 12"/>
              <a:gd name="T3" fmla="*/ 0 h 13"/>
              <a:gd name="T4" fmla="*/ 0 w 12"/>
              <a:gd name="T5" fmla="*/ 11112 h 13"/>
              <a:gd name="T6" fmla="*/ 0 w 12"/>
              <a:gd name="T7" fmla="*/ 11112 h 13"/>
              <a:gd name="T8" fmla="*/ 9525 w 12"/>
              <a:gd name="T9" fmla="*/ 11112 h 13"/>
              <a:gd name="T10" fmla="*/ 9525 w 12"/>
              <a:gd name="T11" fmla="*/ 11112 h 13"/>
              <a:gd name="T12" fmla="*/ 9525 w 12"/>
              <a:gd name="T13" fmla="*/ 11112 h 13"/>
              <a:gd name="T14" fmla="*/ 9525 w 12"/>
              <a:gd name="T15" fmla="*/ 11112 h 13"/>
              <a:gd name="T16" fmla="*/ 9525 w 12"/>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3">
                <a:moveTo>
                  <a:pt x="12" y="0"/>
                </a:moveTo>
                <a:lnTo>
                  <a:pt x="0" y="0"/>
                </a:lnTo>
                <a:lnTo>
                  <a:pt x="0" y="13"/>
                </a:lnTo>
                <a:lnTo>
                  <a:pt x="12" y="13"/>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4" name="Freeform 72"/>
          <p:cNvSpPr>
            <a:spLocks/>
          </p:cNvSpPr>
          <p:nvPr/>
        </p:nvSpPr>
        <p:spPr bwMode="auto">
          <a:xfrm>
            <a:off x="3784600" y="4891088"/>
            <a:ext cx="19050" cy="20637"/>
          </a:xfrm>
          <a:custGeom>
            <a:avLst/>
            <a:gdLst>
              <a:gd name="T0" fmla="*/ 0 w 24"/>
              <a:gd name="T1" fmla="*/ 0 h 26"/>
              <a:gd name="T2" fmla="*/ 0 w 24"/>
              <a:gd name="T3" fmla="*/ 9525 h 26"/>
              <a:gd name="T4" fmla="*/ 9525 w 24"/>
              <a:gd name="T5" fmla="*/ 9525 h 26"/>
              <a:gd name="T6" fmla="*/ 9525 w 24"/>
              <a:gd name="T7" fmla="*/ 20637 h 26"/>
              <a:gd name="T8" fmla="*/ 19050 w 24"/>
              <a:gd name="T9" fmla="*/ 20637 h 26"/>
              <a:gd name="T10" fmla="*/ 19050 w 24"/>
              <a:gd name="T11" fmla="*/ 9525 h 26"/>
              <a:gd name="T12" fmla="*/ 9525 w 24"/>
              <a:gd name="T13" fmla="*/ 9525 h 26"/>
              <a:gd name="T14" fmla="*/ 9525 w 24"/>
              <a:gd name="T15" fmla="*/ 0 h 26"/>
              <a:gd name="T16" fmla="*/ 0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6">
                <a:moveTo>
                  <a:pt x="0" y="0"/>
                </a:moveTo>
                <a:lnTo>
                  <a:pt x="0" y="12"/>
                </a:lnTo>
                <a:lnTo>
                  <a:pt x="12" y="12"/>
                </a:lnTo>
                <a:lnTo>
                  <a:pt x="12" y="26"/>
                </a:lnTo>
                <a:lnTo>
                  <a:pt x="24" y="26"/>
                </a:lnTo>
                <a:lnTo>
                  <a:pt x="24" y="12"/>
                </a:lnTo>
                <a:lnTo>
                  <a:pt x="12" y="12"/>
                </a:lnTo>
                <a:lnTo>
                  <a:pt x="12"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5" name="Freeform 73"/>
          <p:cNvSpPr>
            <a:spLocks/>
          </p:cNvSpPr>
          <p:nvPr/>
        </p:nvSpPr>
        <p:spPr bwMode="auto">
          <a:xfrm>
            <a:off x="3754438" y="4840288"/>
            <a:ext cx="19050" cy="11112"/>
          </a:xfrm>
          <a:custGeom>
            <a:avLst/>
            <a:gdLst>
              <a:gd name="T0" fmla="*/ 9144 w 25"/>
              <a:gd name="T1" fmla="*/ 0 h 13"/>
              <a:gd name="T2" fmla="*/ 0 w 25"/>
              <a:gd name="T3" fmla="*/ 0 h 13"/>
              <a:gd name="T4" fmla="*/ 0 w 25"/>
              <a:gd name="T5" fmla="*/ 11112 h 13"/>
              <a:gd name="T6" fmla="*/ 9144 w 25"/>
              <a:gd name="T7" fmla="*/ 11112 h 13"/>
              <a:gd name="T8" fmla="*/ 9144 w 25"/>
              <a:gd name="T9" fmla="*/ 11112 h 13"/>
              <a:gd name="T10" fmla="*/ 19050 w 25"/>
              <a:gd name="T11" fmla="*/ 11112 h 13"/>
              <a:gd name="T12" fmla="*/ 9144 w 25"/>
              <a:gd name="T13" fmla="*/ 11112 h 13"/>
              <a:gd name="T14" fmla="*/ 9144 w 25"/>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3">
                <a:moveTo>
                  <a:pt x="12" y="0"/>
                </a:moveTo>
                <a:lnTo>
                  <a:pt x="0" y="0"/>
                </a:lnTo>
                <a:lnTo>
                  <a:pt x="0" y="13"/>
                </a:lnTo>
                <a:lnTo>
                  <a:pt x="12" y="13"/>
                </a:lnTo>
                <a:lnTo>
                  <a:pt x="25" y="13"/>
                </a:lnTo>
                <a:lnTo>
                  <a:pt x="12" y="13"/>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6" name="Freeform 74"/>
          <p:cNvSpPr>
            <a:spLocks/>
          </p:cNvSpPr>
          <p:nvPr/>
        </p:nvSpPr>
        <p:spPr bwMode="auto">
          <a:xfrm>
            <a:off x="3754438" y="4781550"/>
            <a:ext cx="219075" cy="330200"/>
          </a:xfrm>
          <a:custGeom>
            <a:avLst/>
            <a:gdLst>
              <a:gd name="T0" fmla="*/ 39544 w 277"/>
              <a:gd name="T1" fmla="*/ 30090 h 417"/>
              <a:gd name="T2" fmla="*/ 30054 w 277"/>
              <a:gd name="T3" fmla="*/ 20588 h 417"/>
              <a:gd name="T4" fmla="*/ 19772 w 277"/>
              <a:gd name="T5" fmla="*/ 20588 h 417"/>
              <a:gd name="T6" fmla="*/ 0 w 277"/>
              <a:gd name="T7" fmla="*/ 0 h 417"/>
              <a:gd name="T8" fmla="*/ 0 w 277"/>
              <a:gd name="T9" fmla="*/ 20588 h 417"/>
              <a:gd name="T10" fmla="*/ 9491 w 277"/>
              <a:gd name="T11" fmla="*/ 41176 h 417"/>
              <a:gd name="T12" fmla="*/ 19772 w 277"/>
              <a:gd name="T13" fmla="*/ 60180 h 417"/>
              <a:gd name="T14" fmla="*/ 30054 w 277"/>
              <a:gd name="T15" fmla="*/ 60180 h 417"/>
              <a:gd name="T16" fmla="*/ 39544 w 277"/>
              <a:gd name="T17" fmla="*/ 79976 h 417"/>
              <a:gd name="T18" fmla="*/ 60107 w 277"/>
              <a:gd name="T19" fmla="*/ 100565 h 417"/>
              <a:gd name="T20" fmla="*/ 69598 w 277"/>
              <a:gd name="T21" fmla="*/ 130655 h 417"/>
              <a:gd name="T22" fmla="*/ 69598 w 277"/>
              <a:gd name="T23" fmla="*/ 159953 h 417"/>
              <a:gd name="T24" fmla="*/ 90161 w 277"/>
              <a:gd name="T25" fmla="*/ 170247 h 417"/>
              <a:gd name="T26" fmla="*/ 99651 w 277"/>
              <a:gd name="T27" fmla="*/ 190043 h 417"/>
              <a:gd name="T28" fmla="*/ 109142 w 277"/>
              <a:gd name="T29" fmla="*/ 220133 h 417"/>
              <a:gd name="T30" fmla="*/ 128914 w 277"/>
              <a:gd name="T31" fmla="*/ 250224 h 417"/>
              <a:gd name="T32" fmla="*/ 149477 w 277"/>
              <a:gd name="T33" fmla="*/ 279522 h 417"/>
              <a:gd name="T34" fmla="*/ 168458 w 277"/>
              <a:gd name="T35" fmla="*/ 300110 h 417"/>
              <a:gd name="T36" fmla="*/ 189021 w 277"/>
              <a:gd name="T37" fmla="*/ 319114 h 417"/>
              <a:gd name="T38" fmla="*/ 199303 w 277"/>
              <a:gd name="T39" fmla="*/ 319114 h 417"/>
              <a:gd name="T40" fmla="*/ 219075 w 277"/>
              <a:gd name="T41" fmla="*/ 330200 h 417"/>
              <a:gd name="T42" fmla="*/ 219075 w 277"/>
              <a:gd name="T43" fmla="*/ 289024 h 417"/>
              <a:gd name="T44" fmla="*/ 219075 w 277"/>
              <a:gd name="T45" fmla="*/ 270020 h 417"/>
              <a:gd name="T46" fmla="*/ 208794 w 277"/>
              <a:gd name="T47" fmla="*/ 259726 h 417"/>
              <a:gd name="T48" fmla="*/ 189021 w 277"/>
              <a:gd name="T49" fmla="*/ 250224 h 417"/>
              <a:gd name="T50" fmla="*/ 179531 w 277"/>
              <a:gd name="T51" fmla="*/ 220133 h 417"/>
              <a:gd name="T52" fmla="*/ 168458 w 277"/>
              <a:gd name="T53" fmla="*/ 209047 h 417"/>
              <a:gd name="T54" fmla="*/ 158968 w 277"/>
              <a:gd name="T55" fmla="*/ 199545 h 417"/>
              <a:gd name="T56" fmla="*/ 168458 w 277"/>
              <a:gd name="T57" fmla="*/ 190043 h 417"/>
              <a:gd name="T58" fmla="*/ 158968 w 277"/>
              <a:gd name="T59" fmla="*/ 170247 h 417"/>
              <a:gd name="T60" fmla="*/ 149477 w 277"/>
              <a:gd name="T61" fmla="*/ 179749 h 417"/>
              <a:gd name="T62" fmla="*/ 149477 w 277"/>
              <a:gd name="T63" fmla="*/ 170247 h 417"/>
              <a:gd name="T64" fmla="*/ 128914 w 277"/>
              <a:gd name="T65" fmla="*/ 149659 h 417"/>
              <a:gd name="T66" fmla="*/ 99651 w 277"/>
              <a:gd name="T67" fmla="*/ 110067 h 417"/>
              <a:gd name="T68" fmla="*/ 69598 w 277"/>
              <a:gd name="T69" fmla="*/ 70474 h 417"/>
              <a:gd name="T70" fmla="*/ 49035 w 277"/>
              <a:gd name="T71" fmla="*/ 50678 h 417"/>
              <a:gd name="T72" fmla="*/ 39544 w 277"/>
              <a:gd name="T73" fmla="*/ 41176 h 4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77" h="417">
                <a:moveTo>
                  <a:pt x="50" y="52"/>
                </a:moveTo>
                <a:lnTo>
                  <a:pt x="50" y="38"/>
                </a:lnTo>
                <a:lnTo>
                  <a:pt x="50" y="26"/>
                </a:lnTo>
                <a:lnTo>
                  <a:pt x="38" y="26"/>
                </a:lnTo>
                <a:lnTo>
                  <a:pt x="25" y="26"/>
                </a:lnTo>
                <a:lnTo>
                  <a:pt x="12" y="14"/>
                </a:lnTo>
                <a:lnTo>
                  <a:pt x="0" y="0"/>
                </a:lnTo>
                <a:lnTo>
                  <a:pt x="0" y="14"/>
                </a:lnTo>
                <a:lnTo>
                  <a:pt x="0" y="26"/>
                </a:lnTo>
                <a:lnTo>
                  <a:pt x="0" y="38"/>
                </a:lnTo>
                <a:lnTo>
                  <a:pt x="12" y="52"/>
                </a:lnTo>
                <a:lnTo>
                  <a:pt x="25" y="64"/>
                </a:lnTo>
                <a:lnTo>
                  <a:pt x="25" y="76"/>
                </a:lnTo>
                <a:lnTo>
                  <a:pt x="38" y="76"/>
                </a:lnTo>
                <a:lnTo>
                  <a:pt x="50" y="89"/>
                </a:lnTo>
                <a:lnTo>
                  <a:pt x="50" y="101"/>
                </a:lnTo>
                <a:lnTo>
                  <a:pt x="50" y="113"/>
                </a:lnTo>
                <a:lnTo>
                  <a:pt x="76" y="127"/>
                </a:lnTo>
                <a:lnTo>
                  <a:pt x="76" y="151"/>
                </a:lnTo>
                <a:lnTo>
                  <a:pt x="88" y="165"/>
                </a:lnTo>
                <a:lnTo>
                  <a:pt x="88" y="177"/>
                </a:lnTo>
                <a:lnTo>
                  <a:pt x="88" y="202"/>
                </a:lnTo>
                <a:lnTo>
                  <a:pt x="100" y="202"/>
                </a:lnTo>
                <a:lnTo>
                  <a:pt x="114" y="215"/>
                </a:lnTo>
                <a:lnTo>
                  <a:pt x="114" y="240"/>
                </a:lnTo>
                <a:lnTo>
                  <a:pt x="126" y="240"/>
                </a:lnTo>
                <a:lnTo>
                  <a:pt x="138" y="264"/>
                </a:lnTo>
                <a:lnTo>
                  <a:pt x="138" y="278"/>
                </a:lnTo>
                <a:lnTo>
                  <a:pt x="151" y="304"/>
                </a:lnTo>
                <a:lnTo>
                  <a:pt x="163" y="316"/>
                </a:lnTo>
                <a:lnTo>
                  <a:pt x="175" y="341"/>
                </a:lnTo>
                <a:lnTo>
                  <a:pt x="189" y="353"/>
                </a:lnTo>
                <a:lnTo>
                  <a:pt x="201" y="365"/>
                </a:lnTo>
                <a:lnTo>
                  <a:pt x="213" y="379"/>
                </a:lnTo>
                <a:lnTo>
                  <a:pt x="227" y="391"/>
                </a:lnTo>
                <a:lnTo>
                  <a:pt x="239" y="403"/>
                </a:lnTo>
                <a:lnTo>
                  <a:pt x="252" y="403"/>
                </a:lnTo>
                <a:lnTo>
                  <a:pt x="264" y="403"/>
                </a:lnTo>
                <a:lnTo>
                  <a:pt x="277" y="417"/>
                </a:lnTo>
                <a:lnTo>
                  <a:pt x="277" y="391"/>
                </a:lnTo>
                <a:lnTo>
                  <a:pt x="277" y="365"/>
                </a:lnTo>
                <a:lnTo>
                  <a:pt x="277" y="341"/>
                </a:lnTo>
                <a:lnTo>
                  <a:pt x="264" y="328"/>
                </a:lnTo>
                <a:lnTo>
                  <a:pt x="252" y="328"/>
                </a:lnTo>
                <a:lnTo>
                  <a:pt x="239" y="316"/>
                </a:lnTo>
                <a:lnTo>
                  <a:pt x="239" y="304"/>
                </a:lnTo>
                <a:lnTo>
                  <a:pt x="227" y="278"/>
                </a:lnTo>
                <a:lnTo>
                  <a:pt x="227" y="264"/>
                </a:lnTo>
                <a:lnTo>
                  <a:pt x="213" y="264"/>
                </a:lnTo>
                <a:lnTo>
                  <a:pt x="201" y="264"/>
                </a:lnTo>
                <a:lnTo>
                  <a:pt x="201" y="252"/>
                </a:lnTo>
                <a:lnTo>
                  <a:pt x="201" y="240"/>
                </a:lnTo>
                <a:lnTo>
                  <a:pt x="213" y="240"/>
                </a:lnTo>
                <a:lnTo>
                  <a:pt x="213" y="227"/>
                </a:lnTo>
                <a:lnTo>
                  <a:pt x="201" y="215"/>
                </a:lnTo>
                <a:lnTo>
                  <a:pt x="201" y="227"/>
                </a:lnTo>
                <a:lnTo>
                  <a:pt x="189" y="227"/>
                </a:lnTo>
                <a:lnTo>
                  <a:pt x="189" y="215"/>
                </a:lnTo>
                <a:lnTo>
                  <a:pt x="175" y="202"/>
                </a:lnTo>
                <a:lnTo>
                  <a:pt x="163" y="189"/>
                </a:lnTo>
                <a:lnTo>
                  <a:pt x="138" y="139"/>
                </a:lnTo>
                <a:lnTo>
                  <a:pt x="126" y="139"/>
                </a:lnTo>
                <a:lnTo>
                  <a:pt x="100" y="101"/>
                </a:lnTo>
                <a:lnTo>
                  <a:pt x="88" y="89"/>
                </a:lnTo>
                <a:lnTo>
                  <a:pt x="76" y="76"/>
                </a:lnTo>
                <a:lnTo>
                  <a:pt x="62" y="64"/>
                </a:lnTo>
                <a:lnTo>
                  <a:pt x="50" y="5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7" name="Freeform 75"/>
          <p:cNvSpPr>
            <a:spLocks/>
          </p:cNvSpPr>
          <p:nvPr/>
        </p:nvSpPr>
        <p:spPr bwMode="auto">
          <a:xfrm>
            <a:off x="3484563" y="4541838"/>
            <a:ext cx="30162" cy="79375"/>
          </a:xfrm>
          <a:custGeom>
            <a:avLst/>
            <a:gdLst>
              <a:gd name="T0" fmla="*/ 9525 w 38"/>
              <a:gd name="T1" fmla="*/ 0 h 102"/>
              <a:gd name="T2" fmla="*/ 9525 w 38"/>
              <a:gd name="T3" fmla="*/ 0 h 102"/>
              <a:gd name="T4" fmla="*/ 9525 w 38"/>
              <a:gd name="T5" fmla="*/ 9338 h 102"/>
              <a:gd name="T6" fmla="*/ 0 w 38"/>
              <a:gd name="T7" fmla="*/ 20233 h 102"/>
              <a:gd name="T8" fmla="*/ 0 w 38"/>
              <a:gd name="T9" fmla="*/ 49804 h 102"/>
              <a:gd name="T10" fmla="*/ 0 w 38"/>
              <a:gd name="T11" fmla="*/ 68480 h 102"/>
              <a:gd name="T12" fmla="*/ 9525 w 38"/>
              <a:gd name="T13" fmla="*/ 79375 h 102"/>
              <a:gd name="T14" fmla="*/ 19050 w 38"/>
              <a:gd name="T15" fmla="*/ 79375 h 102"/>
              <a:gd name="T16" fmla="*/ 30162 w 38"/>
              <a:gd name="T17" fmla="*/ 68480 h 102"/>
              <a:gd name="T18" fmla="*/ 30162 w 38"/>
              <a:gd name="T19" fmla="*/ 59142 h 102"/>
              <a:gd name="T20" fmla="*/ 30162 w 38"/>
              <a:gd name="T21" fmla="*/ 49804 h 102"/>
              <a:gd name="T22" fmla="*/ 19050 w 38"/>
              <a:gd name="T23" fmla="*/ 29571 h 102"/>
              <a:gd name="T24" fmla="*/ 19050 w 38"/>
              <a:gd name="T25" fmla="*/ 9338 h 102"/>
              <a:gd name="T26" fmla="*/ 9525 w 38"/>
              <a:gd name="T27" fmla="*/ 0 h 1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 h="102">
                <a:moveTo>
                  <a:pt x="12" y="0"/>
                </a:moveTo>
                <a:lnTo>
                  <a:pt x="12" y="0"/>
                </a:lnTo>
                <a:lnTo>
                  <a:pt x="12" y="12"/>
                </a:lnTo>
                <a:lnTo>
                  <a:pt x="0" y="26"/>
                </a:lnTo>
                <a:lnTo>
                  <a:pt x="0" y="64"/>
                </a:lnTo>
                <a:lnTo>
                  <a:pt x="0" y="88"/>
                </a:lnTo>
                <a:lnTo>
                  <a:pt x="12" y="102"/>
                </a:lnTo>
                <a:lnTo>
                  <a:pt x="24" y="102"/>
                </a:lnTo>
                <a:lnTo>
                  <a:pt x="38" y="88"/>
                </a:lnTo>
                <a:lnTo>
                  <a:pt x="38" y="76"/>
                </a:lnTo>
                <a:lnTo>
                  <a:pt x="38" y="64"/>
                </a:lnTo>
                <a:lnTo>
                  <a:pt x="24" y="38"/>
                </a:lnTo>
                <a:lnTo>
                  <a:pt x="24"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08" name="Rectangle 76"/>
          <p:cNvSpPr>
            <a:spLocks noChangeArrowheads="1"/>
          </p:cNvSpPr>
          <p:nvPr/>
        </p:nvSpPr>
        <p:spPr bwMode="auto">
          <a:xfrm>
            <a:off x="5013325" y="3811588"/>
            <a:ext cx="1588" cy="1587"/>
          </a:xfrm>
          <a:prstGeom prst="rect">
            <a:avLst/>
          </a:prstGeom>
          <a:solidFill>
            <a:srgbClr val="005500"/>
          </a:solidFill>
          <a:ln w="12700">
            <a:solidFill>
              <a:srgbClr val="000000"/>
            </a:solidFill>
            <a:miter lim="800000"/>
            <a:headEnd/>
            <a:tailEnd/>
          </a:ln>
        </p:spPr>
        <p:txBody>
          <a:bodyPr/>
          <a:lstStyle/>
          <a:p>
            <a:endParaRPr lang="ja-JP" altLang="en-US">
              <a:solidFill>
                <a:srgbClr val="000000"/>
              </a:solidFill>
            </a:endParaRPr>
          </a:p>
        </p:txBody>
      </p:sp>
      <p:sp>
        <p:nvSpPr>
          <p:cNvPr id="69709" name="Freeform 77"/>
          <p:cNvSpPr>
            <a:spLocks/>
          </p:cNvSpPr>
          <p:nvPr/>
        </p:nvSpPr>
        <p:spPr bwMode="auto">
          <a:xfrm>
            <a:off x="5013325" y="3771900"/>
            <a:ext cx="19050" cy="19050"/>
          </a:xfrm>
          <a:custGeom>
            <a:avLst/>
            <a:gdLst>
              <a:gd name="T0" fmla="*/ 19050 w 24"/>
              <a:gd name="T1" fmla="*/ 0 h 25"/>
              <a:gd name="T2" fmla="*/ 19050 w 24"/>
              <a:gd name="T3" fmla="*/ 9906 h 25"/>
              <a:gd name="T4" fmla="*/ 19050 w 24"/>
              <a:gd name="T5" fmla="*/ 9906 h 25"/>
              <a:gd name="T6" fmla="*/ 9525 w 24"/>
              <a:gd name="T7" fmla="*/ 9906 h 25"/>
              <a:gd name="T8" fmla="*/ 9525 w 24"/>
              <a:gd name="T9" fmla="*/ 19050 h 25"/>
              <a:gd name="T10" fmla="*/ 9525 w 24"/>
              <a:gd name="T11" fmla="*/ 19050 h 25"/>
              <a:gd name="T12" fmla="*/ 9525 w 24"/>
              <a:gd name="T13" fmla="*/ 19050 h 25"/>
              <a:gd name="T14" fmla="*/ 0 w 24"/>
              <a:gd name="T15" fmla="*/ 19050 h 25"/>
              <a:gd name="T16" fmla="*/ 9525 w 24"/>
              <a:gd name="T17" fmla="*/ 19050 h 25"/>
              <a:gd name="T18" fmla="*/ 9525 w 24"/>
              <a:gd name="T19" fmla="*/ 9906 h 25"/>
              <a:gd name="T20" fmla="*/ 9525 w 24"/>
              <a:gd name="T21" fmla="*/ 9906 h 25"/>
              <a:gd name="T22" fmla="*/ 9525 w 24"/>
              <a:gd name="T23" fmla="*/ 0 h 25"/>
              <a:gd name="T24" fmla="*/ 19050 w 24"/>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5">
                <a:moveTo>
                  <a:pt x="24" y="0"/>
                </a:moveTo>
                <a:lnTo>
                  <a:pt x="24" y="13"/>
                </a:lnTo>
                <a:lnTo>
                  <a:pt x="12" y="13"/>
                </a:lnTo>
                <a:lnTo>
                  <a:pt x="12" y="25"/>
                </a:lnTo>
                <a:lnTo>
                  <a:pt x="0" y="25"/>
                </a:lnTo>
                <a:lnTo>
                  <a:pt x="12" y="25"/>
                </a:lnTo>
                <a:lnTo>
                  <a:pt x="12" y="13"/>
                </a:lnTo>
                <a:lnTo>
                  <a:pt x="12" y="0"/>
                </a:lnTo>
                <a:lnTo>
                  <a:pt x="2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0" name="Freeform 78"/>
          <p:cNvSpPr>
            <a:spLocks/>
          </p:cNvSpPr>
          <p:nvPr/>
        </p:nvSpPr>
        <p:spPr bwMode="auto">
          <a:xfrm>
            <a:off x="4343400" y="2892425"/>
            <a:ext cx="60325" cy="19050"/>
          </a:xfrm>
          <a:custGeom>
            <a:avLst/>
            <a:gdLst>
              <a:gd name="T0" fmla="*/ 60325 w 75"/>
              <a:gd name="T1" fmla="*/ 10258 h 26"/>
              <a:gd name="T2" fmla="*/ 49869 w 75"/>
              <a:gd name="T3" fmla="*/ 10258 h 26"/>
              <a:gd name="T4" fmla="*/ 40217 w 75"/>
              <a:gd name="T5" fmla="*/ 10258 h 26"/>
              <a:gd name="T6" fmla="*/ 19304 w 75"/>
              <a:gd name="T7" fmla="*/ 19050 h 26"/>
              <a:gd name="T8" fmla="*/ 9652 w 75"/>
              <a:gd name="T9" fmla="*/ 19050 h 26"/>
              <a:gd name="T10" fmla="*/ 0 w 75"/>
              <a:gd name="T11" fmla="*/ 19050 h 26"/>
              <a:gd name="T12" fmla="*/ 9652 w 75"/>
              <a:gd name="T13" fmla="*/ 10258 h 26"/>
              <a:gd name="T14" fmla="*/ 19304 w 75"/>
              <a:gd name="T15" fmla="*/ 10258 h 26"/>
              <a:gd name="T16" fmla="*/ 30565 w 75"/>
              <a:gd name="T17" fmla="*/ 0 h 26"/>
              <a:gd name="T18" fmla="*/ 40217 w 75"/>
              <a:gd name="T19" fmla="*/ 0 h 26"/>
              <a:gd name="T20" fmla="*/ 49869 w 75"/>
              <a:gd name="T21" fmla="*/ 10258 h 26"/>
              <a:gd name="T22" fmla="*/ 60325 w 75"/>
              <a:gd name="T23" fmla="*/ 10258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 h="26">
                <a:moveTo>
                  <a:pt x="75" y="14"/>
                </a:moveTo>
                <a:lnTo>
                  <a:pt x="62" y="14"/>
                </a:lnTo>
                <a:lnTo>
                  <a:pt x="50" y="14"/>
                </a:lnTo>
                <a:lnTo>
                  <a:pt x="24" y="26"/>
                </a:lnTo>
                <a:lnTo>
                  <a:pt x="12" y="26"/>
                </a:lnTo>
                <a:lnTo>
                  <a:pt x="0" y="26"/>
                </a:lnTo>
                <a:lnTo>
                  <a:pt x="12" y="14"/>
                </a:lnTo>
                <a:lnTo>
                  <a:pt x="24" y="14"/>
                </a:lnTo>
                <a:lnTo>
                  <a:pt x="38" y="0"/>
                </a:lnTo>
                <a:lnTo>
                  <a:pt x="50" y="0"/>
                </a:lnTo>
                <a:lnTo>
                  <a:pt x="62" y="14"/>
                </a:lnTo>
                <a:lnTo>
                  <a:pt x="75"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1" name="Rectangle 79"/>
          <p:cNvSpPr>
            <a:spLocks noChangeArrowheads="1"/>
          </p:cNvSpPr>
          <p:nvPr/>
        </p:nvSpPr>
        <p:spPr bwMode="auto">
          <a:xfrm>
            <a:off x="4443413" y="3101975"/>
            <a:ext cx="1587" cy="1588"/>
          </a:xfrm>
          <a:prstGeom prst="rect">
            <a:avLst/>
          </a:prstGeom>
          <a:solidFill>
            <a:srgbClr val="005500"/>
          </a:solidFill>
          <a:ln w="12700">
            <a:solidFill>
              <a:srgbClr val="000000"/>
            </a:solidFill>
            <a:miter lim="800000"/>
            <a:headEnd/>
            <a:tailEnd/>
          </a:ln>
        </p:spPr>
        <p:txBody>
          <a:bodyPr/>
          <a:lstStyle/>
          <a:p>
            <a:endParaRPr lang="ja-JP" altLang="en-US">
              <a:solidFill>
                <a:srgbClr val="000000"/>
              </a:solidFill>
            </a:endParaRPr>
          </a:p>
        </p:txBody>
      </p:sp>
      <p:sp>
        <p:nvSpPr>
          <p:cNvPr id="69712" name="Freeform 80"/>
          <p:cNvSpPr>
            <a:spLocks/>
          </p:cNvSpPr>
          <p:nvPr/>
        </p:nvSpPr>
        <p:spPr bwMode="auto">
          <a:xfrm>
            <a:off x="4443413" y="3082925"/>
            <a:ext cx="19050" cy="9525"/>
          </a:xfrm>
          <a:custGeom>
            <a:avLst/>
            <a:gdLst>
              <a:gd name="T0" fmla="*/ 19050 w 26"/>
              <a:gd name="T1" fmla="*/ 0 h 12"/>
              <a:gd name="T2" fmla="*/ 10258 w 26"/>
              <a:gd name="T3" fmla="*/ 0 h 12"/>
              <a:gd name="T4" fmla="*/ 10258 w 26"/>
              <a:gd name="T5" fmla="*/ 0 h 12"/>
              <a:gd name="T6" fmla="*/ 0 w 26"/>
              <a:gd name="T7" fmla="*/ 9525 h 12"/>
              <a:gd name="T8" fmla="*/ 10258 w 26"/>
              <a:gd name="T9" fmla="*/ 9525 h 12"/>
              <a:gd name="T10" fmla="*/ 10258 w 26"/>
              <a:gd name="T11" fmla="*/ 9525 h 12"/>
              <a:gd name="T12" fmla="*/ 10258 w 26"/>
              <a:gd name="T13" fmla="*/ 0 h 12"/>
              <a:gd name="T14" fmla="*/ 19050 w 26"/>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2">
                <a:moveTo>
                  <a:pt x="26" y="0"/>
                </a:moveTo>
                <a:lnTo>
                  <a:pt x="14" y="0"/>
                </a:lnTo>
                <a:lnTo>
                  <a:pt x="0" y="12"/>
                </a:lnTo>
                <a:lnTo>
                  <a:pt x="14" y="12"/>
                </a:lnTo>
                <a:lnTo>
                  <a:pt x="14" y="0"/>
                </a:lnTo>
                <a:lnTo>
                  <a:pt x="26"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3" name="Freeform 81"/>
          <p:cNvSpPr>
            <a:spLocks/>
          </p:cNvSpPr>
          <p:nvPr/>
        </p:nvSpPr>
        <p:spPr bwMode="auto">
          <a:xfrm>
            <a:off x="4522788" y="3151188"/>
            <a:ext cx="20637" cy="11112"/>
          </a:xfrm>
          <a:custGeom>
            <a:avLst/>
            <a:gdLst>
              <a:gd name="T0" fmla="*/ 20637 w 26"/>
              <a:gd name="T1" fmla="*/ 11112 h 13"/>
              <a:gd name="T2" fmla="*/ 9525 w 26"/>
              <a:gd name="T3" fmla="*/ 11112 h 13"/>
              <a:gd name="T4" fmla="*/ 0 w 26"/>
              <a:gd name="T5" fmla="*/ 11112 h 13"/>
              <a:gd name="T6" fmla="*/ 0 w 26"/>
              <a:gd name="T7" fmla="*/ 11112 h 13"/>
              <a:gd name="T8" fmla="*/ 9525 w 26"/>
              <a:gd name="T9" fmla="*/ 11112 h 13"/>
              <a:gd name="T10" fmla="*/ 20637 w 26"/>
              <a:gd name="T11" fmla="*/ 0 h 13"/>
              <a:gd name="T12" fmla="*/ 20637 w 26"/>
              <a:gd name="T13" fmla="*/ 0 h 13"/>
              <a:gd name="T14" fmla="*/ 20637 w 26"/>
              <a:gd name="T15" fmla="*/ 11112 h 13"/>
              <a:gd name="T16" fmla="*/ 20637 w 26"/>
              <a:gd name="T17" fmla="*/ 11112 h 13"/>
              <a:gd name="T18" fmla="*/ 20637 w 26"/>
              <a:gd name="T19" fmla="*/ 1111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3">
                <a:moveTo>
                  <a:pt x="26" y="13"/>
                </a:moveTo>
                <a:lnTo>
                  <a:pt x="12" y="13"/>
                </a:lnTo>
                <a:lnTo>
                  <a:pt x="0" y="13"/>
                </a:lnTo>
                <a:lnTo>
                  <a:pt x="12" y="13"/>
                </a:lnTo>
                <a:lnTo>
                  <a:pt x="26" y="0"/>
                </a:lnTo>
                <a:lnTo>
                  <a:pt x="26" y="1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4" name="Freeform 82"/>
          <p:cNvSpPr>
            <a:spLocks/>
          </p:cNvSpPr>
          <p:nvPr/>
        </p:nvSpPr>
        <p:spPr bwMode="auto">
          <a:xfrm>
            <a:off x="4513263" y="3201988"/>
            <a:ext cx="19050" cy="9525"/>
          </a:xfrm>
          <a:custGeom>
            <a:avLst/>
            <a:gdLst>
              <a:gd name="T0" fmla="*/ 9525 w 24"/>
              <a:gd name="T1" fmla="*/ 0 h 12"/>
              <a:gd name="T2" fmla="*/ 9525 w 24"/>
              <a:gd name="T3" fmla="*/ 9525 h 12"/>
              <a:gd name="T4" fmla="*/ 0 w 24"/>
              <a:gd name="T5" fmla="*/ 9525 h 12"/>
              <a:gd name="T6" fmla="*/ 9525 w 24"/>
              <a:gd name="T7" fmla="*/ 9525 h 12"/>
              <a:gd name="T8" fmla="*/ 19050 w 24"/>
              <a:gd name="T9" fmla="*/ 9525 h 12"/>
              <a:gd name="T10" fmla="*/ 19050 w 24"/>
              <a:gd name="T11" fmla="*/ 9525 h 12"/>
              <a:gd name="T12" fmla="*/ 19050 w 24"/>
              <a:gd name="T13" fmla="*/ 9525 h 12"/>
              <a:gd name="T14" fmla="*/ 9525 w 24"/>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12" y="0"/>
                </a:moveTo>
                <a:lnTo>
                  <a:pt x="12" y="12"/>
                </a:lnTo>
                <a:lnTo>
                  <a:pt x="0" y="12"/>
                </a:lnTo>
                <a:lnTo>
                  <a:pt x="12" y="12"/>
                </a:lnTo>
                <a:lnTo>
                  <a:pt x="24"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5" name="Freeform 83"/>
          <p:cNvSpPr>
            <a:spLocks/>
          </p:cNvSpPr>
          <p:nvPr/>
        </p:nvSpPr>
        <p:spPr bwMode="auto">
          <a:xfrm>
            <a:off x="4502150" y="3171825"/>
            <a:ext cx="30163" cy="20638"/>
          </a:xfrm>
          <a:custGeom>
            <a:avLst/>
            <a:gdLst>
              <a:gd name="T0" fmla="*/ 0 w 37"/>
              <a:gd name="T1" fmla="*/ 9525 h 26"/>
              <a:gd name="T2" fmla="*/ 10598 w 37"/>
              <a:gd name="T3" fmla="*/ 9525 h 26"/>
              <a:gd name="T4" fmla="*/ 20380 w 37"/>
              <a:gd name="T5" fmla="*/ 0 h 26"/>
              <a:gd name="T6" fmla="*/ 20380 w 37"/>
              <a:gd name="T7" fmla="*/ 0 h 26"/>
              <a:gd name="T8" fmla="*/ 20380 w 37"/>
              <a:gd name="T9" fmla="*/ 9525 h 26"/>
              <a:gd name="T10" fmla="*/ 30163 w 37"/>
              <a:gd name="T11" fmla="*/ 9525 h 26"/>
              <a:gd name="T12" fmla="*/ 20380 w 37"/>
              <a:gd name="T13" fmla="*/ 9525 h 26"/>
              <a:gd name="T14" fmla="*/ 20380 w 37"/>
              <a:gd name="T15" fmla="*/ 20638 h 26"/>
              <a:gd name="T16" fmla="*/ 10598 w 37"/>
              <a:gd name="T17" fmla="*/ 20638 h 26"/>
              <a:gd name="T18" fmla="*/ 0 w 37"/>
              <a:gd name="T19" fmla="*/ 9525 h 26"/>
              <a:gd name="T20" fmla="*/ 0 w 37"/>
              <a:gd name="T21" fmla="*/ 952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26">
                <a:moveTo>
                  <a:pt x="0" y="12"/>
                </a:moveTo>
                <a:lnTo>
                  <a:pt x="13" y="12"/>
                </a:lnTo>
                <a:lnTo>
                  <a:pt x="25" y="0"/>
                </a:lnTo>
                <a:lnTo>
                  <a:pt x="25" y="12"/>
                </a:lnTo>
                <a:lnTo>
                  <a:pt x="37" y="12"/>
                </a:lnTo>
                <a:lnTo>
                  <a:pt x="25" y="12"/>
                </a:lnTo>
                <a:lnTo>
                  <a:pt x="25" y="26"/>
                </a:lnTo>
                <a:lnTo>
                  <a:pt x="13" y="26"/>
                </a:lnTo>
                <a:lnTo>
                  <a:pt x="0"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6" name="Freeform 84"/>
          <p:cNvSpPr>
            <a:spLocks/>
          </p:cNvSpPr>
          <p:nvPr/>
        </p:nvSpPr>
        <p:spPr bwMode="auto">
          <a:xfrm>
            <a:off x="4722813" y="3311525"/>
            <a:ext cx="19050" cy="9525"/>
          </a:xfrm>
          <a:custGeom>
            <a:avLst/>
            <a:gdLst>
              <a:gd name="T0" fmla="*/ 19050 w 24"/>
              <a:gd name="T1" fmla="*/ 0 h 12"/>
              <a:gd name="T2" fmla="*/ 19050 w 24"/>
              <a:gd name="T3" fmla="*/ 0 h 12"/>
              <a:gd name="T4" fmla="*/ 9525 w 24"/>
              <a:gd name="T5" fmla="*/ 0 h 12"/>
              <a:gd name="T6" fmla="*/ 9525 w 24"/>
              <a:gd name="T7" fmla="*/ 0 h 12"/>
              <a:gd name="T8" fmla="*/ 0 w 24"/>
              <a:gd name="T9" fmla="*/ 9525 h 12"/>
              <a:gd name="T10" fmla="*/ 9525 w 24"/>
              <a:gd name="T11" fmla="*/ 9525 h 12"/>
              <a:gd name="T12" fmla="*/ 19050 w 24"/>
              <a:gd name="T13" fmla="*/ 9525 h 12"/>
              <a:gd name="T14" fmla="*/ 19050 w 24"/>
              <a:gd name="T15" fmla="*/ 9525 h 12"/>
              <a:gd name="T16" fmla="*/ 19050 w 2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2">
                <a:moveTo>
                  <a:pt x="24" y="0"/>
                </a:moveTo>
                <a:lnTo>
                  <a:pt x="24" y="0"/>
                </a:lnTo>
                <a:lnTo>
                  <a:pt x="12" y="0"/>
                </a:lnTo>
                <a:lnTo>
                  <a:pt x="0" y="12"/>
                </a:lnTo>
                <a:lnTo>
                  <a:pt x="12" y="12"/>
                </a:lnTo>
                <a:lnTo>
                  <a:pt x="24" y="12"/>
                </a:lnTo>
                <a:lnTo>
                  <a:pt x="2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7" name="Freeform 85"/>
          <p:cNvSpPr>
            <a:spLocks/>
          </p:cNvSpPr>
          <p:nvPr/>
        </p:nvSpPr>
        <p:spPr bwMode="auto">
          <a:xfrm>
            <a:off x="4702175" y="3271838"/>
            <a:ext cx="39688" cy="20637"/>
          </a:xfrm>
          <a:custGeom>
            <a:avLst/>
            <a:gdLst>
              <a:gd name="T0" fmla="*/ 39688 w 49"/>
              <a:gd name="T1" fmla="*/ 20637 h 25"/>
              <a:gd name="T2" fmla="*/ 39688 w 49"/>
              <a:gd name="T3" fmla="*/ 10731 h 25"/>
              <a:gd name="T4" fmla="*/ 39688 w 49"/>
              <a:gd name="T5" fmla="*/ 10731 h 25"/>
              <a:gd name="T6" fmla="*/ 29968 w 49"/>
              <a:gd name="T7" fmla="*/ 0 h 25"/>
              <a:gd name="T8" fmla="*/ 20249 w 49"/>
              <a:gd name="T9" fmla="*/ 0 h 25"/>
              <a:gd name="T10" fmla="*/ 20249 w 49"/>
              <a:gd name="T11" fmla="*/ 10731 h 25"/>
              <a:gd name="T12" fmla="*/ 9720 w 49"/>
              <a:gd name="T13" fmla="*/ 10731 h 25"/>
              <a:gd name="T14" fmla="*/ 9720 w 49"/>
              <a:gd name="T15" fmla="*/ 10731 h 25"/>
              <a:gd name="T16" fmla="*/ 0 w 49"/>
              <a:gd name="T17" fmla="*/ 10731 h 25"/>
              <a:gd name="T18" fmla="*/ 0 w 49"/>
              <a:gd name="T19" fmla="*/ 20637 h 25"/>
              <a:gd name="T20" fmla="*/ 20249 w 49"/>
              <a:gd name="T21" fmla="*/ 20637 h 25"/>
              <a:gd name="T22" fmla="*/ 29968 w 49"/>
              <a:gd name="T23" fmla="*/ 20637 h 25"/>
              <a:gd name="T24" fmla="*/ 29968 w 49"/>
              <a:gd name="T25" fmla="*/ 10731 h 25"/>
              <a:gd name="T26" fmla="*/ 29968 w 49"/>
              <a:gd name="T27" fmla="*/ 10731 h 25"/>
              <a:gd name="T28" fmla="*/ 39688 w 49"/>
              <a:gd name="T29" fmla="*/ 20637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25">
                <a:moveTo>
                  <a:pt x="49" y="25"/>
                </a:moveTo>
                <a:lnTo>
                  <a:pt x="49" y="13"/>
                </a:lnTo>
                <a:lnTo>
                  <a:pt x="37" y="0"/>
                </a:lnTo>
                <a:lnTo>
                  <a:pt x="25" y="0"/>
                </a:lnTo>
                <a:lnTo>
                  <a:pt x="25" y="13"/>
                </a:lnTo>
                <a:lnTo>
                  <a:pt x="12" y="13"/>
                </a:lnTo>
                <a:lnTo>
                  <a:pt x="0" y="13"/>
                </a:lnTo>
                <a:lnTo>
                  <a:pt x="0" y="25"/>
                </a:lnTo>
                <a:lnTo>
                  <a:pt x="25" y="25"/>
                </a:lnTo>
                <a:lnTo>
                  <a:pt x="37" y="25"/>
                </a:lnTo>
                <a:lnTo>
                  <a:pt x="37" y="13"/>
                </a:lnTo>
                <a:lnTo>
                  <a:pt x="49" y="25"/>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8" name="Freeform 86"/>
          <p:cNvSpPr>
            <a:spLocks/>
          </p:cNvSpPr>
          <p:nvPr/>
        </p:nvSpPr>
        <p:spPr bwMode="auto">
          <a:xfrm>
            <a:off x="4762500" y="3282950"/>
            <a:ext cx="30163" cy="9525"/>
          </a:xfrm>
          <a:custGeom>
            <a:avLst/>
            <a:gdLst>
              <a:gd name="T0" fmla="*/ 0 w 38"/>
              <a:gd name="T1" fmla="*/ 0 h 12"/>
              <a:gd name="T2" fmla="*/ 9525 w 38"/>
              <a:gd name="T3" fmla="*/ 9525 h 12"/>
              <a:gd name="T4" fmla="*/ 9525 w 38"/>
              <a:gd name="T5" fmla="*/ 9525 h 12"/>
              <a:gd name="T6" fmla="*/ 20638 w 38"/>
              <a:gd name="T7" fmla="*/ 9525 h 12"/>
              <a:gd name="T8" fmla="*/ 30163 w 38"/>
              <a:gd name="T9" fmla="*/ 9525 h 12"/>
              <a:gd name="T10" fmla="*/ 30163 w 38"/>
              <a:gd name="T11" fmla="*/ 9525 h 12"/>
              <a:gd name="T12" fmla="*/ 20638 w 38"/>
              <a:gd name="T13" fmla="*/ 0 h 12"/>
              <a:gd name="T14" fmla="*/ 20638 w 38"/>
              <a:gd name="T15" fmla="*/ 0 h 12"/>
              <a:gd name="T16" fmla="*/ 9525 w 38"/>
              <a:gd name="T17" fmla="*/ 0 h 12"/>
              <a:gd name="T18" fmla="*/ 0 w 38"/>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2">
                <a:moveTo>
                  <a:pt x="0" y="0"/>
                </a:moveTo>
                <a:lnTo>
                  <a:pt x="12" y="12"/>
                </a:lnTo>
                <a:lnTo>
                  <a:pt x="26" y="12"/>
                </a:lnTo>
                <a:lnTo>
                  <a:pt x="38" y="12"/>
                </a:lnTo>
                <a:lnTo>
                  <a:pt x="26" y="0"/>
                </a:lnTo>
                <a:lnTo>
                  <a:pt x="12"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19" name="Freeform 87"/>
          <p:cNvSpPr>
            <a:spLocks/>
          </p:cNvSpPr>
          <p:nvPr/>
        </p:nvSpPr>
        <p:spPr bwMode="auto">
          <a:xfrm>
            <a:off x="5022850" y="3282950"/>
            <a:ext cx="20638" cy="19050"/>
          </a:xfrm>
          <a:custGeom>
            <a:avLst/>
            <a:gdLst>
              <a:gd name="T0" fmla="*/ 20638 w 25"/>
              <a:gd name="T1" fmla="*/ 9525 h 24"/>
              <a:gd name="T2" fmla="*/ 9906 w 25"/>
              <a:gd name="T3" fmla="*/ 0 h 24"/>
              <a:gd name="T4" fmla="*/ 9906 w 25"/>
              <a:gd name="T5" fmla="*/ 9525 h 24"/>
              <a:gd name="T6" fmla="*/ 0 w 25"/>
              <a:gd name="T7" fmla="*/ 9525 h 24"/>
              <a:gd name="T8" fmla="*/ 0 w 25"/>
              <a:gd name="T9" fmla="*/ 9525 h 24"/>
              <a:gd name="T10" fmla="*/ 0 w 25"/>
              <a:gd name="T11" fmla="*/ 19050 h 24"/>
              <a:gd name="T12" fmla="*/ 9906 w 25"/>
              <a:gd name="T13" fmla="*/ 19050 h 24"/>
              <a:gd name="T14" fmla="*/ 9906 w 25"/>
              <a:gd name="T15" fmla="*/ 19050 h 24"/>
              <a:gd name="T16" fmla="*/ 20638 w 25"/>
              <a:gd name="T17" fmla="*/ 9525 h 24"/>
              <a:gd name="T18" fmla="*/ 20638 w 25"/>
              <a:gd name="T19" fmla="*/ 9525 h 24"/>
              <a:gd name="T20" fmla="*/ 20638 w 25"/>
              <a:gd name="T21" fmla="*/ 9525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24">
                <a:moveTo>
                  <a:pt x="25" y="12"/>
                </a:moveTo>
                <a:lnTo>
                  <a:pt x="12" y="0"/>
                </a:lnTo>
                <a:lnTo>
                  <a:pt x="12" y="12"/>
                </a:lnTo>
                <a:lnTo>
                  <a:pt x="0" y="12"/>
                </a:lnTo>
                <a:lnTo>
                  <a:pt x="0" y="24"/>
                </a:lnTo>
                <a:lnTo>
                  <a:pt x="12" y="24"/>
                </a:lnTo>
                <a:lnTo>
                  <a:pt x="25"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0" name="Freeform 88"/>
          <p:cNvSpPr>
            <a:spLocks/>
          </p:cNvSpPr>
          <p:nvPr/>
        </p:nvSpPr>
        <p:spPr bwMode="auto">
          <a:xfrm>
            <a:off x="4962525" y="3341688"/>
            <a:ext cx="20638" cy="9525"/>
          </a:xfrm>
          <a:custGeom>
            <a:avLst/>
            <a:gdLst>
              <a:gd name="T0" fmla="*/ 9525 w 26"/>
              <a:gd name="T1" fmla="*/ 9525 h 12"/>
              <a:gd name="T2" fmla="*/ 0 w 26"/>
              <a:gd name="T3" fmla="*/ 9525 h 12"/>
              <a:gd name="T4" fmla="*/ 0 w 26"/>
              <a:gd name="T5" fmla="*/ 9525 h 12"/>
              <a:gd name="T6" fmla="*/ 9525 w 26"/>
              <a:gd name="T7" fmla="*/ 9525 h 12"/>
              <a:gd name="T8" fmla="*/ 20638 w 26"/>
              <a:gd name="T9" fmla="*/ 9525 h 12"/>
              <a:gd name="T10" fmla="*/ 9525 w 26"/>
              <a:gd name="T11" fmla="*/ 0 h 12"/>
              <a:gd name="T12" fmla="*/ 9525 w 26"/>
              <a:gd name="T13" fmla="*/ 0 h 12"/>
              <a:gd name="T14" fmla="*/ 9525 w 26"/>
              <a:gd name="T15" fmla="*/ 952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2">
                <a:moveTo>
                  <a:pt x="12" y="12"/>
                </a:moveTo>
                <a:lnTo>
                  <a:pt x="0" y="12"/>
                </a:lnTo>
                <a:lnTo>
                  <a:pt x="12" y="12"/>
                </a:lnTo>
                <a:lnTo>
                  <a:pt x="26" y="12"/>
                </a:lnTo>
                <a:lnTo>
                  <a:pt x="12" y="0"/>
                </a:lnTo>
                <a:lnTo>
                  <a:pt x="12"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1" name="Freeform 89"/>
          <p:cNvSpPr>
            <a:spLocks/>
          </p:cNvSpPr>
          <p:nvPr/>
        </p:nvSpPr>
        <p:spPr bwMode="auto">
          <a:xfrm>
            <a:off x="5062538" y="3571875"/>
            <a:ext cx="11112" cy="19050"/>
          </a:xfrm>
          <a:custGeom>
            <a:avLst/>
            <a:gdLst>
              <a:gd name="T0" fmla="*/ 11112 w 14"/>
              <a:gd name="T1" fmla="*/ 9144 h 25"/>
              <a:gd name="T2" fmla="*/ 11112 w 14"/>
              <a:gd name="T3" fmla="*/ 0 h 25"/>
              <a:gd name="T4" fmla="*/ 11112 w 14"/>
              <a:gd name="T5" fmla="*/ 9144 h 25"/>
              <a:gd name="T6" fmla="*/ 11112 w 14"/>
              <a:gd name="T7" fmla="*/ 9144 h 25"/>
              <a:gd name="T8" fmla="*/ 11112 w 14"/>
              <a:gd name="T9" fmla="*/ 19050 h 25"/>
              <a:gd name="T10" fmla="*/ 0 w 14"/>
              <a:gd name="T11" fmla="*/ 9144 h 25"/>
              <a:gd name="T12" fmla="*/ 0 w 14"/>
              <a:gd name="T13" fmla="*/ 9144 h 25"/>
              <a:gd name="T14" fmla="*/ 11112 w 14"/>
              <a:gd name="T15" fmla="*/ 9144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25">
                <a:moveTo>
                  <a:pt x="14" y="12"/>
                </a:moveTo>
                <a:lnTo>
                  <a:pt x="14" y="0"/>
                </a:lnTo>
                <a:lnTo>
                  <a:pt x="14" y="12"/>
                </a:lnTo>
                <a:lnTo>
                  <a:pt x="14" y="25"/>
                </a:lnTo>
                <a:lnTo>
                  <a:pt x="0" y="12"/>
                </a:lnTo>
                <a:lnTo>
                  <a:pt x="14"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2" name="Freeform 90"/>
          <p:cNvSpPr>
            <a:spLocks/>
          </p:cNvSpPr>
          <p:nvPr/>
        </p:nvSpPr>
        <p:spPr bwMode="auto">
          <a:xfrm>
            <a:off x="5132388" y="3641725"/>
            <a:ext cx="9525" cy="9525"/>
          </a:xfrm>
          <a:custGeom>
            <a:avLst/>
            <a:gdLst>
              <a:gd name="T0" fmla="*/ 0 w 12"/>
              <a:gd name="T1" fmla="*/ 0 h 12"/>
              <a:gd name="T2" fmla="*/ 9525 w 12"/>
              <a:gd name="T3" fmla="*/ 9525 h 12"/>
              <a:gd name="T4" fmla="*/ 9525 w 12"/>
              <a:gd name="T5" fmla="*/ 9525 h 12"/>
              <a:gd name="T6" fmla="*/ 9525 w 12"/>
              <a:gd name="T7" fmla="*/ 9525 h 12"/>
              <a:gd name="T8" fmla="*/ 9525 w 12"/>
              <a:gd name="T9" fmla="*/ 9525 h 12"/>
              <a:gd name="T10" fmla="*/ 0 w 12"/>
              <a:gd name="T11" fmla="*/ 9525 h 12"/>
              <a:gd name="T12" fmla="*/ 0 w 12"/>
              <a:gd name="T13" fmla="*/ 9525 h 12"/>
              <a:gd name="T14" fmla="*/ 0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0" y="0"/>
                </a:moveTo>
                <a:lnTo>
                  <a:pt x="12" y="12"/>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3" name="Freeform 91"/>
          <p:cNvSpPr>
            <a:spLocks/>
          </p:cNvSpPr>
          <p:nvPr/>
        </p:nvSpPr>
        <p:spPr bwMode="auto">
          <a:xfrm>
            <a:off x="5222875" y="3371850"/>
            <a:ext cx="19050" cy="1588"/>
          </a:xfrm>
          <a:custGeom>
            <a:avLst/>
            <a:gdLst>
              <a:gd name="T0" fmla="*/ 19050 w 24"/>
              <a:gd name="T1" fmla="*/ 0 h 1588"/>
              <a:gd name="T2" fmla="*/ 9525 w 24"/>
              <a:gd name="T3" fmla="*/ 0 h 1588"/>
              <a:gd name="T4" fmla="*/ 0 w 24"/>
              <a:gd name="T5" fmla="*/ 0 h 1588"/>
              <a:gd name="T6" fmla="*/ 9525 w 24"/>
              <a:gd name="T7" fmla="*/ 0 h 1588"/>
              <a:gd name="T8" fmla="*/ 9525 w 24"/>
              <a:gd name="T9" fmla="*/ 0 h 1588"/>
              <a:gd name="T10" fmla="*/ 19050 w 24"/>
              <a:gd name="T11" fmla="*/ 0 h 1588"/>
              <a:gd name="T12" fmla="*/ 19050 w 24"/>
              <a:gd name="T13" fmla="*/ 0 h 15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588">
                <a:moveTo>
                  <a:pt x="24" y="0"/>
                </a:moveTo>
                <a:lnTo>
                  <a:pt x="12" y="0"/>
                </a:lnTo>
                <a:lnTo>
                  <a:pt x="0" y="0"/>
                </a:lnTo>
                <a:lnTo>
                  <a:pt x="12" y="0"/>
                </a:lnTo>
                <a:lnTo>
                  <a:pt x="2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4" name="Freeform 92"/>
          <p:cNvSpPr>
            <a:spLocks/>
          </p:cNvSpPr>
          <p:nvPr/>
        </p:nvSpPr>
        <p:spPr bwMode="auto">
          <a:xfrm>
            <a:off x="5432425" y="3522663"/>
            <a:ext cx="1588" cy="19050"/>
          </a:xfrm>
          <a:custGeom>
            <a:avLst/>
            <a:gdLst>
              <a:gd name="T0" fmla="*/ 0 w 1588"/>
              <a:gd name="T1" fmla="*/ 0 h 26"/>
              <a:gd name="T2" fmla="*/ 0 w 1588"/>
              <a:gd name="T3" fmla="*/ 8792 h 26"/>
              <a:gd name="T4" fmla="*/ 0 w 1588"/>
              <a:gd name="T5" fmla="*/ 19050 h 26"/>
              <a:gd name="T6" fmla="*/ 0 w 1588"/>
              <a:gd name="T7" fmla="*/ 19050 h 26"/>
              <a:gd name="T8" fmla="*/ 0 w 1588"/>
              <a:gd name="T9" fmla="*/ 19050 h 26"/>
              <a:gd name="T10" fmla="*/ 0 w 1588"/>
              <a:gd name="T11" fmla="*/ 8792 h 26"/>
              <a:gd name="T12" fmla="*/ 0 w 1588"/>
              <a:gd name="T13" fmla="*/ 0 h 26"/>
              <a:gd name="T14" fmla="*/ 0 w 1588"/>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26">
                <a:moveTo>
                  <a:pt x="0" y="0"/>
                </a:moveTo>
                <a:lnTo>
                  <a:pt x="0" y="12"/>
                </a:lnTo>
                <a:lnTo>
                  <a:pt x="0" y="26"/>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5" name="Freeform 93"/>
          <p:cNvSpPr>
            <a:spLocks/>
          </p:cNvSpPr>
          <p:nvPr/>
        </p:nvSpPr>
        <p:spPr bwMode="auto">
          <a:xfrm>
            <a:off x="5432425" y="3462338"/>
            <a:ext cx="9525" cy="39687"/>
          </a:xfrm>
          <a:custGeom>
            <a:avLst/>
            <a:gdLst>
              <a:gd name="T0" fmla="*/ 0 w 12"/>
              <a:gd name="T1" fmla="*/ 0 h 49"/>
              <a:gd name="T2" fmla="*/ 9525 w 12"/>
              <a:gd name="T3" fmla="*/ 0 h 49"/>
              <a:gd name="T4" fmla="*/ 9525 w 12"/>
              <a:gd name="T5" fmla="*/ 9719 h 49"/>
              <a:gd name="T6" fmla="*/ 9525 w 12"/>
              <a:gd name="T7" fmla="*/ 20248 h 49"/>
              <a:gd name="T8" fmla="*/ 9525 w 12"/>
              <a:gd name="T9" fmla="*/ 29968 h 49"/>
              <a:gd name="T10" fmla="*/ 9525 w 12"/>
              <a:gd name="T11" fmla="*/ 39687 h 49"/>
              <a:gd name="T12" fmla="*/ 9525 w 12"/>
              <a:gd name="T13" fmla="*/ 39687 h 49"/>
              <a:gd name="T14" fmla="*/ 9525 w 12"/>
              <a:gd name="T15" fmla="*/ 29968 h 49"/>
              <a:gd name="T16" fmla="*/ 9525 w 12"/>
              <a:gd name="T17" fmla="*/ 29968 h 49"/>
              <a:gd name="T18" fmla="*/ 0 w 12"/>
              <a:gd name="T19" fmla="*/ 20248 h 49"/>
              <a:gd name="T20" fmla="*/ 0 w 12"/>
              <a:gd name="T21" fmla="*/ 20248 h 49"/>
              <a:gd name="T22" fmla="*/ 0 w 12"/>
              <a:gd name="T23" fmla="*/ 9719 h 49"/>
              <a:gd name="T24" fmla="*/ 0 w 12"/>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49">
                <a:moveTo>
                  <a:pt x="0" y="0"/>
                </a:moveTo>
                <a:lnTo>
                  <a:pt x="12" y="0"/>
                </a:lnTo>
                <a:lnTo>
                  <a:pt x="12" y="12"/>
                </a:lnTo>
                <a:lnTo>
                  <a:pt x="12" y="25"/>
                </a:lnTo>
                <a:lnTo>
                  <a:pt x="12" y="37"/>
                </a:lnTo>
                <a:lnTo>
                  <a:pt x="12" y="49"/>
                </a:lnTo>
                <a:lnTo>
                  <a:pt x="12" y="37"/>
                </a:lnTo>
                <a:lnTo>
                  <a:pt x="0" y="25"/>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6" name="Freeform 94"/>
          <p:cNvSpPr>
            <a:spLocks/>
          </p:cNvSpPr>
          <p:nvPr/>
        </p:nvSpPr>
        <p:spPr bwMode="auto">
          <a:xfrm>
            <a:off x="5432425" y="3362325"/>
            <a:ext cx="20638" cy="30163"/>
          </a:xfrm>
          <a:custGeom>
            <a:avLst/>
            <a:gdLst>
              <a:gd name="T0" fmla="*/ 9906 w 25"/>
              <a:gd name="T1" fmla="*/ 0 h 38"/>
              <a:gd name="T2" fmla="*/ 0 w 25"/>
              <a:gd name="T3" fmla="*/ 9525 h 38"/>
              <a:gd name="T4" fmla="*/ 9906 w 25"/>
              <a:gd name="T5" fmla="*/ 9525 h 38"/>
              <a:gd name="T6" fmla="*/ 9906 w 25"/>
              <a:gd name="T7" fmla="*/ 19050 h 38"/>
              <a:gd name="T8" fmla="*/ 9906 w 25"/>
              <a:gd name="T9" fmla="*/ 19050 h 38"/>
              <a:gd name="T10" fmla="*/ 9906 w 25"/>
              <a:gd name="T11" fmla="*/ 30163 h 38"/>
              <a:gd name="T12" fmla="*/ 20638 w 25"/>
              <a:gd name="T13" fmla="*/ 30163 h 38"/>
              <a:gd name="T14" fmla="*/ 20638 w 25"/>
              <a:gd name="T15" fmla="*/ 30163 h 38"/>
              <a:gd name="T16" fmla="*/ 20638 w 25"/>
              <a:gd name="T17" fmla="*/ 19050 h 38"/>
              <a:gd name="T18" fmla="*/ 20638 w 25"/>
              <a:gd name="T19" fmla="*/ 19050 h 38"/>
              <a:gd name="T20" fmla="*/ 20638 w 25"/>
              <a:gd name="T21" fmla="*/ 9525 h 38"/>
              <a:gd name="T22" fmla="*/ 9906 w 25"/>
              <a:gd name="T23" fmla="*/ 9525 h 38"/>
              <a:gd name="T24" fmla="*/ 9906 w 25"/>
              <a:gd name="T25" fmla="*/ 9525 h 38"/>
              <a:gd name="T26" fmla="*/ 9906 w 25"/>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38">
                <a:moveTo>
                  <a:pt x="12" y="0"/>
                </a:moveTo>
                <a:lnTo>
                  <a:pt x="0" y="12"/>
                </a:lnTo>
                <a:lnTo>
                  <a:pt x="12" y="12"/>
                </a:lnTo>
                <a:lnTo>
                  <a:pt x="12" y="24"/>
                </a:lnTo>
                <a:lnTo>
                  <a:pt x="12" y="38"/>
                </a:lnTo>
                <a:lnTo>
                  <a:pt x="25" y="38"/>
                </a:lnTo>
                <a:lnTo>
                  <a:pt x="25" y="24"/>
                </a:lnTo>
                <a:lnTo>
                  <a:pt x="25" y="12"/>
                </a:lnTo>
                <a:lnTo>
                  <a:pt x="12"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7" name="Freeform 95"/>
          <p:cNvSpPr>
            <a:spLocks/>
          </p:cNvSpPr>
          <p:nvPr/>
        </p:nvSpPr>
        <p:spPr bwMode="auto">
          <a:xfrm>
            <a:off x="5621338" y="3282950"/>
            <a:ext cx="20637" cy="9525"/>
          </a:xfrm>
          <a:custGeom>
            <a:avLst/>
            <a:gdLst>
              <a:gd name="T0" fmla="*/ 20637 w 26"/>
              <a:gd name="T1" fmla="*/ 0 h 12"/>
              <a:gd name="T2" fmla="*/ 20637 w 26"/>
              <a:gd name="T3" fmla="*/ 0 h 12"/>
              <a:gd name="T4" fmla="*/ 11112 w 26"/>
              <a:gd name="T5" fmla="*/ 0 h 12"/>
              <a:gd name="T6" fmla="*/ 11112 w 26"/>
              <a:gd name="T7" fmla="*/ 0 h 12"/>
              <a:gd name="T8" fmla="*/ 0 w 26"/>
              <a:gd name="T9" fmla="*/ 0 h 12"/>
              <a:gd name="T10" fmla="*/ 0 w 26"/>
              <a:gd name="T11" fmla="*/ 9525 h 12"/>
              <a:gd name="T12" fmla="*/ 11112 w 26"/>
              <a:gd name="T13" fmla="*/ 9525 h 12"/>
              <a:gd name="T14" fmla="*/ 11112 w 26"/>
              <a:gd name="T15" fmla="*/ 9525 h 12"/>
              <a:gd name="T16" fmla="*/ 20637 w 26"/>
              <a:gd name="T17" fmla="*/ 9525 h 12"/>
              <a:gd name="T18" fmla="*/ 20637 w 26"/>
              <a:gd name="T19" fmla="*/ 9525 h 12"/>
              <a:gd name="T20" fmla="*/ 20637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2">
                <a:moveTo>
                  <a:pt x="26" y="0"/>
                </a:moveTo>
                <a:lnTo>
                  <a:pt x="26" y="0"/>
                </a:lnTo>
                <a:lnTo>
                  <a:pt x="14" y="0"/>
                </a:lnTo>
                <a:lnTo>
                  <a:pt x="0" y="0"/>
                </a:lnTo>
                <a:lnTo>
                  <a:pt x="0" y="12"/>
                </a:lnTo>
                <a:lnTo>
                  <a:pt x="14" y="12"/>
                </a:lnTo>
                <a:lnTo>
                  <a:pt x="26" y="12"/>
                </a:lnTo>
                <a:lnTo>
                  <a:pt x="26"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8" name="Freeform 96"/>
          <p:cNvSpPr>
            <a:spLocks/>
          </p:cNvSpPr>
          <p:nvPr/>
        </p:nvSpPr>
        <p:spPr bwMode="auto">
          <a:xfrm>
            <a:off x="4862513" y="2871788"/>
            <a:ext cx="130175" cy="69850"/>
          </a:xfrm>
          <a:custGeom>
            <a:avLst/>
            <a:gdLst>
              <a:gd name="T0" fmla="*/ 11045 w 165"/>
              <a:gd name="T1" fmla="*/ 9525 h 88"/>
              <a:gd name="T2" fmla="*/ 0 w 165"/>
              <a:gd name="T3" fmla="*/ 9525 h 88"/>
              <a:gd name="T4" fmla="*/ 11045 w 165"/>
              <a:gd name="T5" fmla="*/ 19050 h 88"/>
              <a:gd name="T6" fmla="*/ 20512 w 165"/>
              <a:gd name="T7" fmla="*/ 19050 h 88"/>
              <a:gd name="T8" fmla="*/ 41025 w 165"/>
              <a:gd name="T9" fmla="*/ 30163 h 88"/>
              <a:gd name="T10" fmla="*/ 41025 w 165"/>
              <a:gd name="T11" fmla="*/ 39688 h 88"/>
              <a:gd name="T12" fmla="*/ 41025 w 165"/>
              <a:gd name="T13" fmla="*/ 49213 h 88"/>
              <a:gd name="T14" fmla="*/ 59959 w 165"/>
              <a:gd name="T15" fmla="*/ 49213 h 88"/>
              <a:gd name="T16" fmla="*/ 59959 w 165"/>
              <a:gd name="T17" fmla="*/ 49213 h 88"/>
              <a:gd name="T18" fmla="*/ 70216 w 165"/>
              <a:gd name="T19" fmla="*/ 59531 h 88"/>
              <a:gd name="T20" fmla="*/ 70216 w 165"/>
              <a:gd name="T21" fmla="*/ 59531 h 88"/>
              <a:gd name="T22" fmla="*/ 70216 w 165"/>
              <a:gd name="T23" fmla="*/ 59531 h 88"/>
              <a:gd name="T24" fmla="*/ 70216 w 165"/>
              <a:gd name="T25" fmla="*/ 69850 h 88"/>
              <a:gd name="T26" fmla="*/ 70216 w 165"/>
              <a:gd name="T27" fmla="*/ 69850 h 88"/>
              <a:gd name="T28" fmla="*/ 109663 w 165"/>
              <a:gd name="T29" fmla="*/ 59531 h 88"/>
              <a:gd name="T30" fmla="*/ 109663 w 165"/>
              <a:gd name="T31" fmla="*/ 69850 h 88"/>
              <a:gd name="T32" fmla="*/ 109663 w 165"/>
              <a:gd name="T33" fmla="*/ 69850 h 88"/>
              <a:gd name="T34" fmla="*/ 120708 w 165"/>
              <a:gd name="T35" fmla="*/ 59531 h 88"/>
              <a:gd name="T36" fmla="*/ 130175 w 165"/>
              <a:gd name="T37" fmla="*/ 59531 h 88"/>
              <a:gd name="T38" fmla="*/ 120708 w 165"/>
              <a:gd name="T39" fmla="*/ 49213 h 88"/>
              <a:gd name="T40" fmla="*/ 109663 w 165"/>
              <a:gd name="T41" fmla="*/ 49213 h 88"/>
              <a:gd name="T42" fmla="*/ 109663 w 165"/>
              <a:gd name="T43" fmla="*/ 49213 h 88"/>
              <a:gd name="T44" fmla="*/ 90728 w 165"/>
              <a:gd name="T45" fmla="*/ 49213 h 88"/>
              <a:gd name="T46" fmla="*/ 90728 w 165"/>
              <a:gd name="T47" fmla="*/ 39688 h 88"/>
              <a:gd name="T48" fmla="*/ 80472 w 165"/>
              <a:gd name="T49" fmla="*/ 39688 h 88"/>
              <a:gd name="T50" fmla="*/ 70216 w 165"/>
              <a:gd name="T51" fmla="*/ 30163 h 88"/>
              <a:gd name="T52" fmla="*/ 70216 w 165"/>
              <a:gd name="T53" fmla="*/ 19050 h 88"/>
              <a:gd name="T54" fmla="*/ 70216 w 165"/>
              <a:gd name="T55" fmla="*/ 19050 h 88"/>
              <a:gd name="T56" fmla="*/ 70216 w 165"/>
              <a:gd name="T57" fmla="*/ 9525 h 88"/>
              <a:gd name="T58" fmla="*/ 59959 w 165"/>
              <a:gd name="T59" fmla="*/ 9525 h 88"/>
              <a:gd name="T60" fmla="*/ 59959 w 165"/>
              <a:gd name="T61" fmla="*/ 9525 h 88"/>
              <a:gd name="T62" fmla="*/ 41025 w 165"/>
              <a:gd name="T63" fmla="*/ 0 h 88"/>
              <a:gd name="T64" fmla="*/ 29980 w 165"/>
              <a:gd name="T65" fmla="*/ 0 h 88"/>
              <a:gd name="T66" fmla="*/ 29980 w 165"/>
              <a:gd name="T67" fmla="*/ 9525 h 88"/>
              <a:gd name="T68" fmla="*/ 20512 w 165"/>
              <a:gd name="T69" fmla="*/ 9525 h 88"/>
              <a:gd name="T70" fmla="*/ 11045 w 165"/>
              <a:gd name="T71" fmla="*/ 9525 h 88"/>
              <a:gd name="T72" fmla="*/ 11045 w 165"/>
              <a:gd name="T73" fmla="*/ 9525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5" h="88">
                <a:moveTo>
                  <a:pt x="14" y="12"/>
                </a:moveTo>
                <a:lnTo>
                  <a:pt x="0" y="12"/>
                </a:lnTo>
                <a:lnTo>
                  <a:pt x="14" y="24"/>
                </a:lnTo>
                <a:lnTo>
                  <a:pt x="26" y="24"/>
                </a:lnTo>
                <a:lnTo>
                  <a:pt x="52" y="38"/>
                </a:lnTo>
                <a:lnTo>
                  <a:pt x="52" y="50"/>
                </a:lnTo>
                <a:lnTo>
                  <a:pt x="52" y="62"/>
                </a:lnTo>
                <a:lnTo>
                  <a:pt x="76" y="62"/>
                </a:lnTo>
                <a:lnTo>
                  <a:pt x="89" y="75"/>
                </a:lnTo>
                <a:lnTo>
                  <a:pt x="89" y="88"/>
                </a:lnTo>
                <a:lnTo>
                  <a:pt x="139" y="75"/>
                </a:lnTo>
                <a:lnTo>
                  <a:pt x="139" y="88"/>
                </a:lnTo>
                <a:lnTo>
                  <a:pt x="153" y="75"/>
                </a:lnTo>
                <a:lnTo>
                  <a:pt x="165" y="75"/>
                </a:lnTo>
                <a:lnTo>
                  <a:pt x="153" y="62"/>
                </a:lnTo>
                <a:lnTo>
                  <a:pt x="139" y="62"/>
                </a:lnTo>
                <a:lnTo>
                  <a:pt x="115" y="62"/>
                </a:lnTo>
                <a:lnTo>
                  <a:pt x="115" y="50"/>
                </a:lnTo>
                <a:lnTo>
                  <a:pt x="102" y="50"/>
                </a:lnTo>
                <a:lnTo>
                  <a:pt x="89" y="38"/>
                </a:lnTo>
                <a:lnTo>
                  <a:pt x="89" y="24"/>
                </a:lnTo>
                <a:lnTo>
                  <a:pt x="89" y="12"/>
                </a:lnTo>
                <a:lnTo>
                  <a:pt x="76" y="12"/>
                </a:lnTo>
                <a:lnTo>
                  <a:pt x="52" y="0"/>
                </a:lnTo>
                <a:lnTo>
                  <a:pt x="38" y="0"/>
                </a:lnTo>
                <a:lnTo>
                  <a:pt x="38" y="12"/>
                </a:lnTo>
                <a:lnTo>
                  <a:pt x="26" y="12"/>
                </a:lnTo>
                <a:lnTo>
                  <a:pt x="14"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29" name="Freeform 97"/>
          <p:cNvSpPr>
            <a:spLocks/>
          </p:cNvSpPr>
          <p:nvPr/>
        </p:nvSpPr>
        <p:spPr bwMode="auto">
          <a:xfrm>
            <a:off x="4921250" y="2951163"/>
            <a:ext cx="50800" cy="41275"/>
          </a:xfrm>
          <a:custGeom>
            <a:avLst/>
            <a:gdLst>
              <a:gd name="T0" fmla="*/ 41124 w 63"/>
              <a:gd name="T1" fmla="*/ 29945 h 51"/>
              <a:gd name="T2" fmla="*/ 41124 w 63"/>
              <a:gd name="T3" fmla="*/ 29945 h 51"/>
              <a:gd name="T4" fmla="*/ 31448 w 63"/>
              <a:gd name="T5" fmla="*/ 20233 h 51"/>
              <a:gd name="T6" fmla="*/ 31448 w 63"/>
              <a:gd name="T7" fmla="*/ 20233 h 51"/>
              <a:gd name="T8" fmla="*/ 20965 w 63"/>
              <a:gd name="T9" fmla="*/ 20233 h 51"/>
              <a:gd name="T10" fmla="*/ 10483 w 63"/>
              <a:gd name="T11" fmla="*/ 20233 h 51"/>
              <a:gd name="T12" fmla="*/ 10483 w 63"/>
              <a:gd name="T13" fmla="*/ 20233 h 51"/>
              <a:gd name="T14" fmla="*/ 0 w 63"/>
              <a:gd name="T15" fmla="*/ 10521 h 51"/>
              <a:gd name="T16" fmla="*/ 0 w 63"/>
              <a:gd name="T17" fmla="*/ 10521 h 51"/>
              <a:gd name="T18" fmla="*/ 10483 w 63"/>
              <a:gd name="T19" fmla="*/ 0 h 51"/>
              <a:gd name="T20" fmla="*/ 10483 w 63"/>
              <a:gd name="T21" fmla="*/ 0 h 51"/>
              <a:gd name="T22" fmla="*/ 31448 w 63"/>
              <a:gd name="T23" fmla="*/ 0 h 51"/>
              <a:gd name="T24" fmla="*/ 41124 w 63"/>
              <a:gd name="T25" fmla="*/ 10521 h 51"/>
              <a:gd name="T26" fmla="*/ 50800 w 63"/>
              <a:gd name="T27" fmla="*/ 20233 h 51"/>
              <a:gd name="T28" fmla="*/ 41124 w 63"/>
              <a:gd name="T29" fmla="*/ 20233 h 51"/>
              <a:gd name="T30" fmla="*/ 41124 w 63"/>
              <a:gd name="T31" fmla="*/ 41275 h 51"/>
              <a:gd name="T32" fmla="*/ 41124 w 63"/>
              <a:gd name="T33" fmla="*/ 29945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51">
                <a:moveTo>
                  <a:pt x="51" y="37"/>
                </a:moveTo>
                <a:lnTo>
                  <a:pt x="51" y="37"/>
                </a:lnTo>
                <a:lnTo>
                  <a:pt x="39" y="25"/>
                </a:lnTo>
                <a:lnTo>
                  <a:pt x="26" y="25"/>
                </a:lnTo>
                <a:lnTo>
                  <a:pt x="13" y="25"/>
                </a:lnTo>
                <a:lnTo>
                  <a:pt x="0" y="13"/>
                </a:lnTo>
                <a:lnTo>
                  <a:pt x="13" y="0"/>
                </a:lnTo>
                <a:lnTo>
                  <a:pt x="39" y="0"/>
                </a:lnTo>
                <a:lnTo>
                  <a:pt x="51" y="13"/>
                </a:lnTo>
                <a:lnTo>
                  <a:pt x="63" y="25"/>
                </a:lnTo>
                <a:lnTo>
                  <a:pt x="51" y="25"/>
                </a:lnTo>
                <a:lnTo>
                  <a:pt x="51" y="51"/>
                </a:lnTo>
                <a:lnTo>
                  <a:pt x="51" y="37"/>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0" name="Freeform 98"/>
          <p:cNvSpPr>
            <a:spLocks/>
          </p:cNvSpPr>
          <p:nvPr/>
        </p:nvSpPr>
        <p:spPr bwMode="auto">
          <a:xfrm>
            <a:off x="4983163" y="2981325"/>
            <a:ext cx="19050" cy="11113"/>
          </a:xfrm>
          <a:custGeom>
            <a:avLst/>
            <a:gdLst>
              <a:gd name="T0" fmla="*/ 0 w 24"/>
              <a:gd name="T1" fmla="*/ 0 h 14"/>
              <a:gd name="T2" fmla="*/ 9525 w 24"/>
              <a:gd name="T3" fmla="*/ 0 h 14"/>
              <a:gd name="T4" fmla="*/ 19050 w 24"/>
              <a:gd name="T5" fmla="*/ 11113 h 14"/>
              <a:gd name="T6" fmla="*/ 9525 w 24"/>
              <a:gd name="T7" fmla="*/ 11113 h 14"/>
              <a:gd name="T8" fmla="*/ 9525 w 24"/>
              <a:gd name="T9" fmla="*/ 11113 h 14"/>
              <a:gd name="T10" fmla="*/ 0 w 24"/>
              <a:gd name="T11" fmla="*/ 11113 h 14"/>
              <a:gd name="T12" fmla="*/ 0 w 24"/>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4">
                <a:moveTo>
                  <a:pt x="0" y="0"/>
                </a:moveTo>
                <a:lnTo>
                  <a:pt x="12" y="0"/>
                </a:lnTo>
                <a:lnTo>
                  <a:pt x="24" y="14"/>
                </a:lnTo>
                <a:lnTo>
                  <a:pt x="12" y="14"/>
                </a:lnTo>
                <a:lnTo>
                  <a:pt x="0" y="14"/>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1" name="Freeform 99"/>
          <p:cNvSpPr>
            <a:spLocks/>
          </p:cNvSpPr>
          <p:nvPr/>
        </p:nvSpPr>
        <p:spPr bwMode="auto">
          <a:xfrm>
            <a:off x="5022850" y="2971800"/>
            <a:ext cx="39688" cy="20638"/>
          </a:xfrm>
          <a:custGeom>
            <a:avLst/>
            <a:gdLst>
              <a:gd name="T0" fmla="*/ 9720 w 49"/>
              <a:gd name="T1" fmla="*/ 9525 h 26"/>
              <a:gd name="T2" fmla="*/ 0 w 49"/>
              <a:gd name="T3" fmla="*/ 9525 h 26"/>
              <a:gd name="T4" fmla="*/ 9720 w 49"/>
              <a:gd name="T5" fmla="*/ 20638 h 26"/>
              <a:gd name="T6" fmla="*/ 9720 w 49"/>
              <a:gd name="T7" fmla="*/ 20638 h 26"/>
              <a:gd name="T8" fmla="*/ 20249 w 49"/>
              <a:gd name="T9" fmla="*/ 20638 h 26"/>
              <a:gd name="T10" fmla="*/ 20249 w 49"/>
              <a:gd name="T11" fmla="*/ 20638 h 26"/>
              <a:gd name="T12" fmla="*/ 29968 w 49"/>
              <a:gd name="T13" fmla="*/ 20638 h 26"/>
              <a:gd name="T14" fmla="*/ 29968 w 49"/>
              <a:gd name="T15" fmla="*/ 20638 h 26"/>
              <a:gd name="T16" fmla="*/ 39688 w 49"/>
              <a:gd name="T17" fmla="*/ 20638 h 26"/>
              <a:gd name="T18" fmla="*/ 39688 w 49"/>
              <a:gd name="T19" fmla="*/ 20638 h 26"/>
              <a:gd name="T20" fmla="*/ 39688 w 49"/>
              <a:gd name="T21" fmla="*/ 9525 h 26"/>
              <a:gd name="T22" fmla="*/ 20249 w 49"/>
              <a:gd name="T23" fmla="*/ 0 h 26"/>
              <a:gd name="T24" fmla="*/ 9720 w 49"/>
              <a:gd name="T25" fmla="*/ 0 h 26"/>
              <a:gd name="T26" fmla="*/ 9720 w 49"/>
              <a:gd name="T27" fmla="*/ 0 h 26"/>
              <a:gd name="T28" fmla="*/ 9720 w 49"/>
              <a:gd name="T29" fmla="*/ 9525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26">
                <a:moveTo>
                  <a:pt x="12" y="12"/>
                </a:moveTo>
                <a:lnTo>
                  <a:pt x="0" y="12"/>
                </a:lnTo>
                <a:lnTo>
                  <a:pt x="12" y="26"/>
                </a:lnTo>
                <a:lnTo>
                  <a:pt x="25" y="26"/>
                </a:lnTo>
                <a:lnTo>
                  <a:pt x="37" y="26"/>
                </a:lnTo>
                <a:lnTo>
                  <a:pt x="49" y="26"/>
                </a:lnTo>
                <a:lnTo>
                  <a:pt x="49" y="12"/>
                </a:lnTo>
                <a:lnTo>
                  <a:pt x="25" y="0"/>
                </a:lnTo>
                <a:lnTo>
                  <a:pt x="12" y="0"/>
                </a:lnTo>
                <a:lnTo>
                  <a:pt x="12"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2" name="Freeform 100"/>
          <p:cNvSpPr>
            <a:spLocks/>
          </p:cNvSpPr>
          <p:nvPr/>
        </p:nvSpPr>
        <p:spPr bwMode="auto">
          <a:xfrm>
            <a:off x="4992688" y="2962275"/>
            <a:ext cx="30162" cy="9525"/>
          </a:xfrm>
          <a:custGeom>
            <a:avLst/>
            <a:gdLst>
              <a:gd name="T0" fmla="*/ 30162 w 38"/>
              <a:gd name="T1" fmla="*/ 9525 h 12"/>
              <a:gd name="T2" fmla="*/ 20637 w 38"/>
              <a:gd name="T3" fmla="*/ 0 h 12"/>
              <a:gd name="T4" fmla="*/ 9525 w 38"/>
              <a:gd name="T5" fmla="*/ 0 h 12"/>
              <a:gd name="T6" fmla="*/ 0 w 38"/>
              <a:gd name="T7" fmla="*/ 9525 h 12"/>
              <a:gd name="T8" fmla="*/ 9525 w 38"/>
              <a:gd name="T9" fmla="*/ 9525 h 12"/>
              <a:gd name="T10" fmla="*/ 9525 w 38"/>
              <a:gd name="T11" fmla="*/ 9525 h 12"/>
              <a:gd name="T12" fmla="*/ 20637 w 38"/>
              <a:gd name="T13" fmla="*/ 9525 h 12"/>
              <a:gd name="T14" fmla="*/ 20637 w 38"/>
              <a:gd name="T15" fmla="*/ 9525 h 12"/>
              <a:gd name="T16" fmla="*/ 30162 w 38"/>
              <a:gd name="T17" fmla="*/ 9525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 h="12">
                <a:moveTo>
                  <a:pt x="38" y="12"/>
                </a:moveTo>
                <a:lnTo>
                  <a:pt x="26" y="0"/>
                </a:lnTo>
                <a:lnTo>
                  <a:pt x="12" y="0"/>
                </a:lnTo>
                <a:lnTo>
                  <a:pt x="0" y="12"/>
                </a:lnTo>
                <a:lnTo>
                  <a:pt x="12" y="12"/>
                </a:lnTo>
                <a:lnTo>
                  <a:pt x="26" y="12"/>
                </a:lnTo>
                <a:lnTo>
                  <a:pt x="38"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3" name="Freeform 101"/>
          <p:cNvSpPr>
            <a:spLocks/>
          </p:cNvSpPr>
          <p:nvPr/>
        </p:nvSpPr>
        <p:spPr bwMode="auto">
          <a:xfrm>
            <a:off x="5073650" y="2992438"/>
            <a:ext cx="119063" cy="60325"/>
          </a:xfrm>
          <a:custGeom>
            <a:avLst/>
            <a:gdLst>
              <a:gd name="T0" fmla="*/ 29963 w 151"/>
              <a:gd name="T1" fmla="*/ 40217 h 75"/>
              <a:gd name="T2" fmla="*/ 39425 w 151"/>
              <a:gd name="T3" fmla="*/ 50673 h 75"/>
              <a:gd name="T4" fmla="*/ 59926 w 151"/>
              <a:gd name="T5" fmla="*/ 60325 h 75"/>
              <a:gd name="T6" fmla="*/ 59926 w 151"/>
              <a:gd name="T7" fmla="*/ 50673 h 75"/>
              <a:gd name="T8" fmla="*/ 59926 w 151"/>
              <a:gd name="T9" fmla="*/ 50673 h 75"/>
              <a:gd name="T10" fmla="*/ 59926 w 151"/>
              <a:gd name="T11" fmla="*/ 50673 h 75"/>
              <a:gd name="T12" fmla="*/ 69388 w 151"/>
              <a:gd name="T13" fmla="*/ 50673 h 75"/>
              <a:gd name="T14" fmla="*/ 78850 w 151"/>
              <a:gd name="T15" fmla="*/ 50673 h 75"/>
              <a:gd name="T16" fmla="*/ 78850 w 151"/>
              <a:gd name="T17" fmla="*/ 60325 h 75"/>
              <a:gd name="T18" fmla="*/ 78850 w 151"/>
              <a:gd name="T19" fmla="*/ 50673 h 75"/>
              <a:gd name="T20" fmla="*/ 78850 w 151"/>
              <a:gd name="T21" fmla="*/ 50673 h 75"/>
              <a:gd name="T22" fmla="*/ 78850 w 151"/>
              <a:gd name="T23" fmla="*/ 40217 h 75"/>
              <a:gd name="T24" fmla="*/ 78850 w 151"/>
              <a:gd name="T25" fmla="*/ 40217 h 75"/>
              <a:gd name="T26" fmla="*/ 78850 w 151"/>
              <a:gd name="T27" fmla="*/ 40217 h 75"/>
              <a:gd name="T28" fmla="*/ 89100 w 151"/>
              <a:gd name="T29" fmla="*/ 40217 h 75"/>
              <a:gd name="T30" fmla="*/ 89100 w 151"/>
              <a:gd name="T31" fmla="*/ 50673 h 75"/>
              <a:gd name="T32" fmla="*/ 89100 w 151"/>
              <a:gd name="T33" fmla="*/ 50673 h 75"/>
              <a:gd name="T34" fmla="*/ 98562 w 151"/>
              <a:gd name="T35" fmla="*/ 50673 h 75"/>
              <a:gd name="T36" fmla="*/ 108024 w 151"/>
              <a:gd name="T37" fmla="*/ 50673 h 75"/>
              <a:gd name="T38" fmla="*/ 108024 w 151"/>
              <a:gd name="T39" fmla="*/ 50673 h 75"/>
              <a:gd name="T40" fmla="*/ 108024 w 151"/>
              <a:gd name="T41" fmla="*/ 40217 h 75"/>
              <a:gd name="T42" fmla="*/ 119063 w 151"/>
              <a:gd name="T43" fmla="*/ 40217 h 75"/>
              <a:gd name="T44" fmla="*/ 108024 w 151"/>
              <a:gd name="T45" fmla="*/ 40217 h 75"/>
              <a:gd name="T46" fmla="*/ 108024 w 151"/>
              <a:gd name="T47" fmla="*/ 40217 h 75"/>
              <a:gd name="T48" fmla="*/ 98562 w 151"/>
              <a:gd name="T49" fmla="*/ 30565 h 75"/>
              <a:gd name="T50" fmla="*/ 89100 w 151"/>
              <a:gd name="T51" fmla="*/ 19304 h 75"/>
              <a:gd name="T52" fmla="*/ 78850 w 151"/>
              <a:gd name="T53" fmla="*/ 19304 h 75"/>
              <a:gd name="T54" fmla="*/ 78850 w 151"/>
              <a:gd name="T55" fmla="*/ 19304 h 75"/>
              <a:gd name="T56" fmla="*/ 69388 w 151"/>
              <a:gd name="T57" fmla="*/ 9652 h 75"/>
              <a:gd name="T58" fmla="*/ 69388 w 151"/>
              <a:gd name="T59" fmla="*/ 9652 h 75"/>
              <a:gd name="T60" fmla="*/ 59926 w 151"/>
              <a:gd name="T61" fmla="*/ 0 h 75"/>
              <a:gd name="T62" fmla="*/ 48887 w 151"/>
              <a:gd name="T63" fmla="*/ 0 h 75"/>
              <a:gd name="T64" fmla="*/ 39425 w 151"/>
              <a:gd name="T65" fmla="*/ 0 h 75"/>
              <a:gd name="T66" fmla="*/ 39425 w 151"/>
              <a:gd name="T67" fmla="*/ 0 h 75"/>
              <a:gd name="T68" fmla="*/ 29963 w 151"/>
              <a:gd name="T69" fmla="*/ 0 h 75"/>
              <a:gd name="T70" fmla="*/ 29963 w 151"/>
              <a:gd name="T71" fmla="*/ 9652 h 75"/>
              <a:gd name="T72" fmla="*/ 18924 w 151"/>
              <a:gd name="T73" fmla="*/ 9652 h 75"/>
              <a:gd name="T74" fmla="*/ 9462 w 151"/>
              <a:gd name="T75" fmla="*/ 9652 h 75"/>
              <a:gd name="T76" fmla="*/ 9462 w 151"/>
              <a:gd name="T77" fmla="*/ 9652 h 75"/>
              <a:gd name="T78" fmla="*/ 0 w 151"/>
              <a:gd name="T79" fmla="*/ 9652 h 75"/>
              <a:gd name="T80" fmla="*/ 0 w 151"/>
              <a:gd name="T81" fmla="*/ 19304 h 75"/>
              <a:gd name="T82" fmla="*/ 9462 w 151"/>
              <a:gd name="T83" fmla="*/ 19304 h 75"/>
              <a:gd name="T84" fmla="*/ 29963 w 151"/>
              <a:gd name="T85" fmla="*/ 19304 h 75"/>
              <a:gd name="T86" fmla="*/ 18924 w 151"/>
              <a:gd name="T87" fmla="*/ 19304 h 75"/>
              <a:gd name="T88" fmla="*/ 29963 w 151"/>
              <a:gd name="T89" fmla="*/ 30565 h 75"/>
              <a:gd name="T90" fmla="*/ 29963 w 151"/>
              <a:gd name="T91" fmla="*/ 40217 h 75"/>
              <a:gd name="T92" fmla="*/ 29963 w 151"/>
              <a:gd name="T93" fmla="*/ 40217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1" h="75">
                <a:moveTo>
                  <a:pt x="38" y="50"/>
                </a:moveTo>
                <a:lnTo>
                  <a:pt x="50" y="63"/>
                </a:lnTo>
                <a:lnTo>
                  <a:pt x="76" y="75"/>
                </a:lnTo>
                <a:lnTo>
                  <a:pt x="76" y="63"/>
                </a:lnTo>
                <a:lnTo>
                  <a:pt x="88" y="63"/>
                </a:lnTo>
                <a:lnTo>
                  <a:pt x="100" y="63"/>
                </a:lnTo>
                <a:lnTo>
                  <a:pt x="100" y="75"/>
                </a:lnTo>
                <a:lnTo>
                  <a:pt x="100" y="63"/>
                </a:lnTo>
                <a:lnTo>
                  <a:pt x="100" y="50"/>
                </a:lnTo>
                <a:lnTo>
                  <a:pt x="113" y="50"/>
                </a:lnTo>
                <a:lnTo>
                  <a:pt x="113" y="63"/>
                </a:lnTo>
                <a:lnTo>
                  <a:pt x="125" y="63"/>
                </a:lnTo>
                <a:lnTo>
                  <a:pt x="137" y="63"/>
                </a:lnTo>
                <a:lnTo>
                  <a:pt x="137" y="50"/>
                </a:lnTo>
                <a:lnTo>
                  <a:pt x="151" y="50"/>
                </a:lnTo>
                <a:lnTo>
                  <a:pt x="137" y="50"/>
                </a:lnTo>
                <a:lnTo>
                  <a:pt x="125" y="38"/>
                </a:lnTo>
                <a:lnTo>
                  <a:pt x="113" y="24"/>
                </a:lnTo>
                <a:lnTo>
                  <a:pt x="100" y="24"/>
                </a:lnTo>
                <a:lnTo>
                  <a:pt x="88" y="12"/>
                </a:lnTo>
                <a:lnTo>
                  <a:pt x="76" y="0"/>
                </a:lnTo>
                <a:lnTo>
                  <a:pt x="62" y="0"/>
                </a:lnTo>
                <a:lnTo>
                  <a:pt x="50" y="0"/>
                </a:lnTo>
                <a:lnTo>
                  <a:pt x="38" y="0"/>
                </a:lnTo>
                <a:lnTo>
                  <a:pt x="38" y="12"/>
                </a:lnTo>
                <a:lnTo>
                  <a:pt x="24" y="12"/>
                </a:lnTo>
                <a:lnTo>
                  <a:pt x="12" y="12"/>
                </a:lnTo>
                <a:lnTo>
                  <a:pt x="0" y="12"/>
                </a:lnTo>
                <a:lnTo>
                  <a:pt x="0" y="24"/>
                </a:lnTo>
                <a:lnTo>
                  <a:pt x="12" y="24"/>
                </a:lnTo>
                <a:lnTo>
                  <a:pt x="38" y="24"/>
                </a:lnTo>
                <a:lnTo>
                  <a:pt x="24" y="24"/>
                </a:lnTo>
                <a:lnTo>
                  <a:pt x="38" y="38"/>
                </a:lnTo>
                <a:lnTo>
                  <a:pt x="38" y="5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4" name="Freeform 102"/>
          <p:cNvSpPr>
            <a:spLocks/>
          </p:cNvSpPr>
          <p:nvPr/>
        </p:nvSpPr>
        <p:spPr bwMode="auto">
          <a:xfrm>
            <a:off x="5083175" y="3043238"/>
            <a:ext cx="68263" cy="39687"/>
          </a:xfrm>
          <a:custGeom>
            <a:avLst/>
            <a:gdLst>
              <a:gd name="T0" fmla="*/ 20169 w 88"/>
              <a:gd name="T1" fmla="*/ 9525 h 50"/>
              <a:gd name="T2" fmla="*/ 9309 w 88"/>
              <a:gd name="T3" fmla="*/ 0 h 50"/>
              <a:gd name="T4" fmla="*/ 9309 w 88"/>
              <a:gd name="T5" fmla="*/ 0 h 50"/>
              <a:gd name="T6" fmla="*/ 0 w 88"/>
              <a:gd name="T7" fmla="*/ 9525 h 50"/>
              <a:gd name="T8" fmla="*/ 0 w 88"/>
              <a:gd name="T9" fmla="*/ 19050 h 50"/>
              <a:gd name="T10" fmla="*/ 9309 w 88"/>
              <a:gd name="T11" fmla="*/ 30162 h 50"/>
              <a:gd name="T12" fmla="*/ 29477 w 88"/>
              <a:gd name="T13" fmla="*/ 30162 h 50"/>
              <a:gd name="T14" fmla="*/ 38786 w 88"/>
              <a:gd name="T15" fmla="*/ 30162 h 50"/>
              <a:gd name="T16" fmla="*/ 58954 w 88"/>
              <a:gd name="T17" fmla="*/ 39687 h 50"/>
              <a:gd name="T18" fmla="*/ 68263 w 88"/>
              <a:gd name="T19" fmla="*/ 30162 h 50"/>
              <a:gd name="T20" fmla="*/ 68263 w 88"/>
              <a:gd name="T21" fmla="*/ 30162 h 50"/>
              <a:gd name="T22" fmla="*/ 58954 w 88"/>
              <a:gd name="T23" fmla="*/ 19050 h 50"/>
              <a:gd name="T24" fmla="*/ 58954 w 88"/>
              <a:gd name="T25" fmla="*/ 19050 h 50"/>
              <a:gd name="T26" fmla="*/ 38786 w 88"/>
              <a:gd name="T27" fmla="*/ 19050 h 50"/>
              <a:gd name="T28" fmla="*/ 29477 w 88"/>
              <a:gd name="T29" fmla="*/ 9525 h 50"/>
              <a:gd name="T30" fmla="*/ 29477 w 88"/>
              <a:gd name="T31" fmla="*/ 9525 h 50"/>
              <a:gd name="T32" fmla="*/ 20169 w 88"/>
              <a:gd name="T33" fmla="*/ 9525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8" h="50">
                <a:moveTo>
                  <a:pt x="26" y="12"/>
                </a:moveTo>
                <a:lnTo>
                  <a:pt x="12" y="0"/>
                </a:lnTo>
                <a:lnTo>
                  <a:pt x="0" y="12"/>
                </a:lnTo>
                <a:lnTo>
                  <a:pt x="0" y="24"/>
                </a:lnTo>
                <a:lnTo>
                  <a:pt x="12" y="38"/>
                </a:lnTo>
                <a:lnTo>
                  <a:pt x="38" y="38"/>
                </a:lnTo>
                <a:lnTo>
                  <a:pt x="50" y="38"/>
                </a:lnTo>
                <a:lnTo>
                  <a:pt x="76" y="50"/>
                </a:lnTo>
                <a:lnTo>
                  <a:pt x="88" y="38"/>
                </a:lnTo>
                <a:lnTo>
                  <a:pt x="76" y="24"/>
                </a:lnTo>
                <a:lnTo>
                  <a:pt x="50" y="24"/>
                </a:lnTo>
                <a:lnTo>
                  <a:pt x="38" y="12"/>
                </a:lnTo>
                <a:lnTo>
                  <a:pt x="26"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5" name="Freeform 103"/>
          <p:cNvSpPr>
            <a:spLocks/>
          </p:cNvSpPr>
          <p:nvPr/>
        </p:nvSpPr>
        <p:spPr bwMode="auto">
          <a:xfrm>
            <a:off x="4992688" y="3011488"/>
            <a:ext cx="39687" cy="31750"/>
          </a:xfrm>
          <a:custGeom>
            <a:avLst/>
            <a:gdLst>
              <a:gd name="T0" fmla="*/ 20637 w 50"/>
              <a:gd name="T1" fmla="*/ 0 h 39"/>
              <a:gd name="T2" fmla="*/ 20637 w 50"/>
              <a:gd name="T3" fmla="*/ 0 h 39"/>
              <a:gd name="T4" fmla="*/ 9525 w 50"/>
              <a:gd name="T5" fmla="*/ 0 h 39"/>
              <a:gd name="T6" fmla="*/ 9525 w 50"/>
              <a:gd name="T7" fmla="*/ 11397 h 39"/>
              <a:gd name="T8" fmla="*/ 0 w 50"/>
              <a:gd name="T9" fmla="*/ 11397 h 39"/>
              <a:gd name="T10" fmla="*/ 9525 w 50"/>
              <a:gd name="T11" fmla="*/ 11397 h 39"/>
              <a:gd name="T12" fmla="*/ 20637 w 50"/>
              <a:gd name="T13" fmla="*/ 11397 h 39"/>
              <a:gd name="T14" fmla="*/ 20637 w 50"/>
              <a:gd name="T15" fmla="*/ 11397 h 39"/>
              <a:gd name="T16" fmla="*/ 20637 w 50"/>
              <a:gd name="T17" fmla="*/ 11397 h 39"/>
              <a:gd name="T18" fmla="*/ 9525 w 50"/>
              <a:gd name="T19" fmla="*/ 21167 h 39"/>
              <a:gd name="T20" fmla="*/ 9525 w 50"/>
              <a:gd name="T21" fmla="*/ 21167 h 39"/>
              <a:gd name="T22" fmla="*/ 9525 w 50"/>
              <a:gd name="T23" fmla="*/ 31750 h 39"/>
              <a:gd name="T24" fmla="*/ 9525 w 50"/>
              <a:gd name="T25" fmla="*/ 31750 h 39"/>
              <a:gd name="T26" fmla="*/ 20637 w 50"/>
              <a:gd name="T27" fmla="*/ 31750 h 39"/>
              <a:gd name="T28" fmla="*/ 30162 w 50"/>
              <a:gd name="T29" fmla="*/ 31750 h 39"/>
              <a:gd name="T30" fmla="*/ 39687 w 50"/>
              <a:gd name="T31" fmla="*/ 21167 h 39"/>
              <a:gd name="T32" fmla="*/ 30162 w 50"/>
              <a:gd name="T33" fmla="*/ 21167 h 39"/>
              <a:gd name="T34" fmla="*/ 39687 w 50"/>
              <a:gd name="T35" fmla="*/ 11397 h 39"/>
              <a:gd name="T36" fmla="*/ 39687 w 50"/>
              <a:gd name="T37" fmla="*/ 11397 h 39"/>
              <a:gd name="T38" fmla="*/ 30162 w 50"/>
              <a:gd name="T39" fmla="*/ 0 h 39"/>
              <a:gd name="T40" fmla="*/ 30162 w 50"/>
              <a:gd name="T41" fmla="*/ 0 h 39"/>
              <a:gd name="T42" fmla="*/ 20637 w 50"/>
              <a:gd name="T43" fmla="*/ 0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39">
                <a:moveTo>
                  <a:pt x="26" y="0"/>
                </a:moveTo>
                <a:lnTo>
                  <a:pt x="26" y="0"/>
                </a:lnTo>
                <a:lnTo>
                  <a:pt x="12" y="0"/>
                </a:lnTo>
                <a:lnTo>
                  <a:pt x="12" y="14"/>
                </a:lnTo>
                <a:lnTo>
                  <a:pt x="0" y="14"/>
                </a:lnTo>
                <a:lnTo>
                  <a:pt x="12" y="14"/>
                </a:lnTo>
                <a:lnTo>
                  <a:pt x="26" y="14"/>
                </a:lnTo>
                <a:lnTo>
                  <a:pt x="12" y="26"/>
                </a:lnTo>
                <a:lnTo>
                  <a:pt x="12" y="39"/>
                </a:lnTo>
                <a:lnTo>
                  <a:pt x="26" y="39"/>
                </a:lnTo>
                <a:lnTo>
                  <a:pt x="38" y="39"/>
                </a:lnTo>
                <a:lnTo>
                  <a:pt x="50" y="26"/>
                </a:lnTo>
                <a:lnTo>
                  <a:pt x="38" y="26"/>
                </a:lnTo>
                <a:lnTo>
                  <a:pt x="50" y="14"/>
                </a:lnTo>
                <a:lnTo>
                  <a:pt x="38" y="0"/>
                </a:lnTo>
                <a:lnTo>
                  <a:pt x="26"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6" name="Freeform 104"/>
          <p:cNvSpPr>
            <a:spLocks/>
          </p:cNvSpPr>
          <p:nvPr/>
        </p:nvSpPr>
        <p:spPr bwMode="auto">
          <a:xfrm>
            <a:off x="4921250" y="2981325"/>
            <a:ext cx="11113" cy="20638"/>
          </a:xfrm>
          <a:custGeom>
            <a:avLst/>
            <a:gdLst>
              <a:gd name="T0" fmla="*/ 11113 w 13"/>
              <a:gd name="T1" fmla="*/ 11113 h 26"/>
              <a:gd name="T2" fmla="*/ 11113 w 13"/>
              <a:gd name="T3" fmla="*/ 11113 h 26"/>
              <a:gd name="T4" fmla="*/ 11113 w 13"/>
              <a:gd name="T5" fmla="*/ 0 h 26"/>
              <a:gd name="T6" fmla="*/ 0 w 13"/>
              <a:gd name="T7" fmla="*/ 11113 h 26"/>
              <a:gd name="T8" fmla="*/ 0 w 13"/>
              <a:gd name="T9" fmla="*/ 11113 h 26"/>
              <a:gd name="T10" fmla="*/ 0 w 13"/>
              <a:gd name="T11" fmla="*/ 20638 h 26"/>
              <a:gd name="T12" fmla="*/ 11113 w 13"/>
              <a:gd name="T13" fmla="*/ 20638 h 26"/>
              <a:gd name="T14" fmla="*/ 11113 w 13"/>
              <a:gd name="T15" fmla="*/ 20638 h 26"/>
              <a:gd name="T16" fmla="*/ 11113 w 13"/>
              <a:gd name="T17" fmla="*/ 1111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26">
                <a:moveTo>
                  <a:pt x="13" y="14"/>
                </a:moveTo>
                <a:lnTo>
                  <a:pt x="13" y="14"/>
                </a:lnTo>
                <a:lnTo>
                  <a:pt x="13" y="0"/>
                </a:lnTo>
                <a:lnTo>
                  <a:pt x="0" y="14"/>
                </a:lnTo>
                <a:lnTo>
                  <a:pt x="0" y="26"/>
                </a:lnTo>
                <a:lnTo>
                  <a:pt x="13" y="26"/>
                </a:lnTo>
                <a:lnTo>
                  <a:pt x="13"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7" name="Freeform 105"/>
          <p:cNvSpPr>
            <a:spLocks/>
          </p:cNvSpPr>
          <p:nvPr/>
        </p:nvSpPr>
        <p:spPr bwMode="auto">
          <a:xfrm>
            <a:off x="4852988" y="2971800"/>
            <a:ext cx="49212" cy="20638"/>
          </a:xfrm>
          <a:custGeom>
            <a:avLst/>
            <a:gdLst>
              <a:gd name="T0" fmla="*/ 38447 w 64"/>
              <a:gd name="T1" fmla="*/ 0 h 26"/>
              <a:gd name="T2" fmla="*/ 29220 w 64"/>
              <a:gd name="T3" fmla="*/ 0 h 26"/>
              <a:gd name="T4" fmla="*/ 19992 w 64"/>
              <a:gd name="T5" fmla="*/ 0 h 26"/>
              <a:gd name="T6" fmla="*/ 9227 w 64"/>
              <a:gd name="T7" fmla="*/ 9525 h 26"/>
              <a:gd name="T8" fmla="*/ 9227 w 64"/>
              <a:gd name="T9" fmla="*/ 9525 h 26"/>
              <a:gd name="T10" fmla="*/ 0 w 64"/>
              <a:gd name="T11" fmla="*/ 20638 h 26"/>
              <a:gd name="T12" fmla="*/ 19992 w 64"/>
              <a:gd name="T13" fmla="*/ 20638 h 26"/>
              <a:gd name="T14" fmla="*/ 29220 w 64"/>
              <a:gd name="T15" fmla="*/ 20638 h 26"/>
              <a:gd name="T16" fmla="*/ 38447 w 64"/>
              <a:gd name="T17" fmla="*/ 20638 h 26"/>
              <a:gd name="T18" fmla="*/ 49212 w 64"/>
              <a:gd name="T19" fmla="*/ 9525 h 26"/>
              <a:gd name="T20" fmla="*/ 49212 w 64"/>
              <a:gd name="T21" fmla="*/ 9525 h 26"/>
              <a:gd name="T22" fmla="*/ 38447 w 64"/>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26">
                <a:moveTo>
                  <a:pt x="50" y="0"/>
                </a:moveTo>
                <a:lnTo>
                  <a:pt x="38" y="0"/>
                </a:lnTo>
                <a:lnTo>
                  <a:pt x="26" y="0"/>
                </a:lnTo>
                <a:lnTo>
                  <a:pt x="12" y="12"/>
                </a:lnTo>
                <a:lnTo>
                  <a:pt x="0" y="26"/>
                </a:lnTo>
                <a:lnTo>
                  <a:pt x="26" y="26"/>
                </a:lnTo>
                <a:lnTo>
                  <a:pt x="38" y="26"/>
                </a:lnTo>
                <a:lnTo>
                  <a:pt x="50" y="26"/>
                </a:lnTo>
                <a:lnTo>
                  <a:pt x="64" y="12"/>
                </a:lnTo>
                <a:lnTo>
                  <a:pt x="5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8" name="Freeform 106"/>
          <p:cNvSpPr>
            <a:spLocks/>
          </p:cNvSpPr>
          <p:nvPr/>
        </p:nvSpPr>
        <p:spPr bwMode="auto">
          <a:xfrm>
            <a:off x="4752975" y="2941638"/>
            <a:ext cx="130175" cy="50800"/>
          </a:xfrm>
          <a:custGeom>
            <a:avLst/>
            <a:gdLst>
              <a:gd name="T0" fmla="*/ 60695 w 163"/>
              <a:gd name="T1" fmla="*/ 9676 h 63"/>
              <a:gd name="T2" fmla="*/ 60695 w 163"/>
              <a:gd name="T3" fmla="*/ 9676 h 63"/>
              <a:gd name="T4" fmla="*/ 39931 w 163"/>
              <a:gd name="T5" fmla="*/ 9676 h 63"/>
              <a:gd name="T6" fmla="*/ 30348 w 163"/>
              <a:gd name="T7" fmla="*/ 20159 h 63"/>
              <a:gd name="T8" fmla="*/ 19167 w 163"/>
              <a:gd name="T9" fmla="*/ 20159 h 63"/>
              <a:gd name="T10" fmla="*/ 19167 w 163"/>
              <a:gd name="T11" fmla="*/ 29835 h 63"/>
              <a:gd name="T12" fmla="*/ 0 w 163"/>
              <a:gd name="T13" fmla="*/ 29835 h 63"/>
              <a:gd name="T14" fmla="*/ 0 w 163"/>
              <a:gd name="T15" fmla="*/ 39511 h 63"/>
              <a:gd name="T16" fmla="*/ 19167 w 163"/>
              <a:gd name="T17" fmla="*/ 39511 h 63"/>
              <a:gd name="T18" fmla="*/ 39931 w 163"/>
              <a:gd name="T19" fmla="*/ 39511 h 63"/>
              <a:gd name="T20" fmla="*/ 60695 w 163"/>
              <a:gd name="T21" fmla="*/ 39511 h 63"/>
              <a:gd name="T22" fmla="*/ 60695 w 163"/>
              <a:gd name="T23" fmla="*/ 50800 h 63"/>
              <a:gd name="T24" fmla="*/ 90244 w 163"/>
              <a:gd name="T25" fmla="*/ 50800 h 63"/>
              <a:gd name="T26" fmla="*/ 90244 w 163"/>
              <a:gd name="T27" fmla="*/ 39511 h 63"/>
              <a:gd name="T28" fmla="*/ 70279 w 163"/>
              <a:gd name="T29" fmla="*/ 29835 h 63"/>
              <a:gd name="T30" fmla="*/ 79862 w 163"/>
              <a:gd name="T31" fmla="*/ 29835 h 63"/>
              <a:gd name="T32" fmla="*/ 90244 w 163"/>
              <a:gd name="T33" fmla="*/ 29835 h 63"/>
              <a:gd name="T34" fmla="*/ 90244 w 163"/>
              <a:gd name="T35" fmla="*/ 29835 h 63"/>
              <a:gd name="T36" fmla="*/ 109411 w 163"/>
              <a:gd name="T37" fmla="*/ 29835 h 63"/>
              <a:gd name="T38" fmla="*/ 109411 w 163"/>
              <a:gd name="T39" fmla="*/ 29835 h 63"/>
              <a:gd name="T40" fmla="*/ 120592 w 163"/>
              <a:gd name="T41" fmla="*/ 20159 h 63"/>
              <a:gd name="T42" fmla="*/ 130175 w 163"/>
              <a:gd name="T43" fmla="*/ 20159 h 63"/>
              <a:gd name="T44" fmla="*/ 130175 w 163"/>
              <a:gd name="T45" fmla="*/ 9676 h 63"/>
              <a:gd name="T46" fmla="*/ 120592 w 163"/>
              <a:gd name="T47" fmla="*/ 9676 h 63"/>
              <a:gd name="T48" fmla="*/ 109411 w 163"/>
              <a:gd name="T49" fmla="*/ 0 h 63"/>
              <a:gd name="T50" fmla="*/ 109411 w 163"/>
              <a:gd name="T51" fmla="*/ 9676 h 63"/>
              <a:gd name="T52" fmla="*/ 99827 w 163"/>
              <a:gd name="T53" fmla="*/ 9676 h 63"/>
              <a:gd name="T54" fmla="*/ 90244 w 163"/>
              <a:gd name="T55" fmla="*/ 9676 h 63"/>
              <a:gd name="T56" fmla="*/ 90244 w 163"/>
              <a:gd name="T57" fmla="*/ 9676 h 63"/>
              <a:gd name="T58" fmla="*/ 79862 w 163"/>
              <a:gd name="T59" fmla="*/ 20159 h 63"/>
              <a:gd name="T60" fmla="*/ 70279 w 163"/>
              <a:gd name="T61" fmla="*/ 9676 h 63"/>
              <a:gd name="T62" fmla="*/ 70279 w 163"/>
              <a:gd name="T63" fmla="*/ 9676 h 63"/>
              <a:gd name="T64" fmla="*/ 60695 w 163"/>
              <a:gd name="T65" fmla="*/ 9676 h 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3" h="63">
                <a:moveTo>
                  <a:pt x="76" y="12"/>
                </a:moveTo>
                <a:lnTo>
                  <a:pt x="76" y="12"/>
                </a:lnTo>
                <a:lnTo>
                  <a:pt x="50" y="12"/>
                </a:lnTo>
                <a:lnTo>
                  <a:pt x="38" y="25"/>
                </a:lnTo>
                <a:lnTo>
                  <a:pt x="24" y="25"/>
                </a:lnTo>
                <a:lnTo>
                  <a:pt x="24" y="37"/>
                </a:lnTo>
                <a:lnTo>
                  <a:pt x="0" y="37"/>
                </a:lnTo>
                <a:lnTo>
                  <a:pt x="0" y="49"/>
                </a:lnTo>
                <a:lnTo>
                  <a:pt x="24" y="49"/>
                </a:lnTo>
                <a:lnTo>
                  <a:pt x="50" y="49"/>
                </a:lnTo>
                <a:lnTo>
                  <a:pt x="76" y="49"/>
                </a:lnTo>
                <a:lnTo>
                  <a:pt x="76" y="63"/>
                </a:lnTo>
                <a:lnTo>
                  <a:pt x="113" y="63"/>
                </a:lnTo>
                <a:lnTo>
                  <a:pt x="113" y="49"/>
                </a:lnTo>
                <a:lnTo>
                  <a:pt x="88" y="37"/>
                </a:lnTo>
                <a:lnTo>
                  <a:pt x="100" y="37"/>
                </a:lnTo>
                <a:lnTo>
                  <a:pt x="113" y="37"/>
                </a:lnTo>
                <a:lnTo>
                  <a:pt x="137" y="37"/>
                </a:lnTo>
                <a:lnTo>
                  <a:pt x="151" y="25"/>
                </a:lnTo>
                <a:lnTo>
                  <a:pt x="163" y="25"/>
                </a:lnTo>
                <a:lnTo>
                  <a:pt x="163" y="12"/>
                </a:lnTo>
                <a:lnTo>
                  <a:pt x="151" y="12"/>
                </a:lnTo>
                <a:lnTo>
                  <a:pt x="137" y="0"/>
                </a:lnTo>
                <a:lnTo>
                  <a:pt x="137" y="12"/>
                </a:lnTo>
                <a:lnTo>
                  <a:pt x="125" y="12"/>
                </a:lnTo>
                <a:lnTo>
                  <a:pt x="113" y="12"/>
                </a:lnTo>
                <a:lnTo>
                  <a:pt x="100" y="25"/>
                </a:lnTo>
                <a:lnTo>
                  <a:pt x="88" y="12"/>
                </a:lnTo>
                <a:lnTo>
                  <a:pt x="76"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39" name="Freeform 107"/>
          <p:cNvSpPr>
            <a:spLocks/>
          </p:cNvSpPr>
          <p:nvPr/>
        </p:nvSpPr>
        <p:spPr bwMode="auto">
          <a:xfrm>
            <a:off x="4392613" y="3001963"/>
            <a:ext cx="69850" cy="20637"/>
          </a:xfrm>
          <a:custGeom>
            <a:avLst/>
            <a:gdLst>
              <a:gd name="T0" fmla="*/ 40026 w 89"/>
              <a:gd name="T1" fmla="*/ 9525 h 26"/>
              <a:gd name="T2" fmla="*/ 29824 w 89"/>
              <a:gd name="T3" fmla="*/ 9525 h 26"/>
              <a:gd name="T4" fmla="*/ 29824 w 89"/>
              <a:gd name="T5" fmla="*/ 9525 h 26"/>
              <a:gd name="T6" fmla="*/ 19621 w 89"/>
              <a:gd name="T7" fmla="*/ 9525 h 26"/>
              <a:gd name="T8" fmla="*/ 10203 w 89"/>
              <a:gd name="T9" fmla="*/ 20637 h 26"/>
              <a:gd name="T10" fmla="*/ 10203 w 89"/>
              <a:gd name="T11" fmla="*/ 20637 h 26"/>
              <a:gd name="T12" fmla="*/ 0 w 89"/>
              <a:gd name="T13" fmla="*/ 20637 h 26"/>
              <a:gd name="T14" fmla="*/ 10203 w 89"/>
              <a:gd name="T15" fmla="*/ 20637 h 26"/>
              <a:gd name="T16" fmla="*/ 29824 w 89"/>
              <a:gd name="T17" fmla="*/ 20637 h 26"/>
              <a:gd name="T18" fmla="*/ 40026 w 89"/>
              <a:gd name="T19" fmla="*/ 20637 h 26"/>
              <a:gd name="T20" fmla="*/ 49444 w 89"/>
              <a:gd name="T21" fmla="*/ 9525 h 26"/>
              <a:gd name="T22" fmla="*/ 60432 w 89"/>
              <a:gd name="T23" fmla="*/ 9525 h 26"/>
              <a:gd name="T24" fmla="*/ 69850 w 89"/>
              <a:gd name="T25" fmla="*/ 9525 h 26"/>
              <a:gd name="T26" fmla="*/ 60432 w 89"/>
              <a:gd name="T27" fmla="*/ 9525 h 26"/>
              <a:gd name="T28" fmla="*/ 69850 w 89"/>
              <a:gd name="T29" fmla="*/ 0 h 26"/>
              <a:gd name="T30" fmla="*/ 60432 w 89"/>
              <a:gd name="T31" fmla="*/ 0 h 26"/>
              <a:gd name="T32" fmla="*/ 49444 w 89"/>
              <a:gd name="T33" fmla="*/ 0 h 26"/>
              <a:gd name="T34" fmla="*/ 40026 w 89"/>
              <a:gd name="T35" fmla="*/ 0 h 26"/>
              <a:gd name="T36" fmla="*/ 40026 w 89"/>
              <a:gd name="T37" fmla="*/ 0 h 26"/>
              <a:gd name="T38" fmla="*/ 40026 w 89"/>
              <a:gd name="T39" fmla="*/ 9525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 h="26">
                <a:moveTo>
                  <a:pt x="51" y="12"/>
                </a:moveTo>
                <a:lnTo>
                  <a:pt x="38" y="12"/>
                </a:lnTo>
                <a:lnTo>
                  <a:pt x="25" y="12"/>
                </a:lnTo>
                <a:lnTo>
                  <a:pt x="13" y="26"/>
                </a:lnTo>
                <a:lnTo>
                  <a:pt x="0" y="26"/>
                </a:lnTo>
                <a:lnTo>
                  <a:pt x="13" y="26"/>
                </a:lnTo>
                <a:lnTo>
                  <a:pt x="38" y="26"/>
                </a:lnTo>
                <a:lnTo>
                  <a:pt x="51" y="26"/>
                </a:lnTo>
                <a:lnTo>
                  <a:pt x="63" y="12"/>
                </a:lnTo>
                <a:lnTo>
                  <a:pt x="77" y="12"/>
                </a:lnTo>
                <a:lnTo>
                  <a:pt x="89" y="12"/>
                </a:lnTo>
                <a:lnTo>
                  <a:pt x="77" y="12"/>
                </a:lnTo>
                <a:lnTo>
                  <a:pt x="89" y="0"/>
                </a:lnTo>
                <a:lnTo>
                  <a:pt x="77" y="0"/>
                </a:lnTo>
                <a:lnTo>
                  <a:pt x="63" y="0"/>
                </a:lnTo>
                <a:lnTo>
                  <a:pt x="51" y="0"/>
                </a:lnTo>
                <a:lnTo>
                  <a:pt x="51"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0" name="Freeform 108"/>
          <p:cNvSpPr>
            <a:spLocks/>
          </p:cNvSpPr>
          <p:nvPr/>
        </p:nvSpPr>
        <p:spPr bwMode="auto">
          <a:xfrm>
            <a:off x="4433888" y="3011488"/>
            <a:ext cx="19050" cy="20637"/>
          </a:xfrm>
          <a:custGeom>
            <a:avLst/>
            <a:gdLst>
              <a:gd name="T0" fmla="*/ 0 w 26"/>
              <a:gd name="T1" fmla="*/ 11112 h 26"/>
              <a:gd name="T2" fmla="*/ 0 w 26"/>
              <a:gd name="T3" fmla="*/ 20637 h 26"/>
              <a:gd name="T4" fmla="*/ 8792 w 26"/>
              <a:gd name="T5" fmla="*/ 20637 h 26"/>
              <a:gd name="T6" fmla="*/ 19050 w 26"/>
              <a:gd name="T7" fmla="*/ 20637 h 26"/>
              <a:gd name="T8" fmla="*/ 19050 w 26"/>
              <a:gd name="T9" fmla="*/ 11112 h 26"/>
              <a:gd name="T10" fmla="*/ 19050 w 26"/>
              <a:gd name="T11" fmla="*/ 11112 h 26"/>
              <a:gd name="T12" fmla="*/ 19050 w 26"/>
              <a:gd name="T13" fmla="*/ 0 h 26"/>
              <a:gd name="T14" fmla="*/ 19050 w 26"/>
              <a:gd name="T15" fmla="*/ 11112 h 26"/>
              <a:gd name="T16" fmla="*/ 8792 w 26"/>
              <a:gd name="T17" fmla="*/ 11112 h 26"/>
              <a:gd name="T18" fmla="*/ 0 w 26"/>
              <a:gd name="T19" fmla="*/ 11112 h 26"/>
              <a:gd name="T20" fmla="*/ 0 w 26"/>
              <a:gd name="T21" fmla="*/ 11112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6">
                <a:moveTo>
                  <a:pt x="0" y="14"/>
                </a:moveTo>
                <a:lnTo>
                  <a:pt x="0" y="26"/>
                </a:lnTo>
                <a:lnTo>
                  <a:pt x="12" y="26"/>
                </a:lnTo>
                <a:lnTo>
                  <a:pt x="26" y="26"/>
                </a:lnTo>
                <a:lnTo>
                  <a:pt x="26" y="14"/>
                </a:lnTo>
                <a:lnTo>
                  <a:pt x="26" y="0"/>
                </a:lnTo>
                <a:lnTo>
                  <a:pt x="26" y="14"/>
                </a:lnTo>
                <a:lnTo>
                  <a:pt x="12" y="14"/>
                </a:lnTo>
                <a:lnTo>
                  <a:pt x="0"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1" name="Freeform 109"/>
          <p:cNvSpPr>
            <a:spLocks/>
          </p:cNvSpPr>
          <p:nvPr/>
        </p:nvSpPr>
        <p:spPr bwMode="auto">
          <a:xfrm>
            <a:off x="4462463" y="3111500"/>
            <a:ext cx="9525" cy="1588"/>
          </a:xfrm>
          <a:custGeom>
            <a:avLst/>
            <a:gdLst>
              <a:gd name="T0" fmla="*/ 0 w 12"/>
              <a:gd name="T1" fmla="*/ 0 h 1588"/>
              <a:gd name="T2" fmla="*/ 0 w 12"/>
              <a:gd name="T3" fmla="*/ 0 h 1588"/>
              <a:gd name="T4" fmla="*/ 9525 w 12"/>
              <a:gd name="T5" fmla="*/ 0 h 1588"/>
              <a:gd name="T6" fmla="*/ 9525 w 12"/>
              <a:gd name="T7" fmla="*/ 0 h 1588"/>
              <a:gd name="T8" fmla="*/ 9525 w 12"/>
              <a:gd name="T9" fmla="*/ 0 h 1588"/>
              <a:gd name="T10" fmla="*/ 0 w 12"/>
              <a:gd name="T11" fmla="*/ 0 h 15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588">
                <a:moveTo>
                  <a:pt x="0" y="0"/>
                </a:moveTo>
                <a:lnTo>
                  <a:pt x="0" y="0"/>
                </a:lnTo>
                <a:lnTo>
                  <a:pt x="12"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2" name="Freeform 110"/>
          <p:cNvSpPr>
            <a:spLocks/>
          </p:cNvSpPr>
          <p:nvPr/>
        </p:nvSpPr>
        <p:spPr bwMode="auto">
          <a:xfrm>
            <a:off x="4271963" y="3132138"/>
            <a:ext cx="101600" cy="19050"/>
          </a:xfrm>
          <a:custGeom>
            <a:avLst/>
            <a:gdLst>
              <a:gd name="T0" fmla="*/ 0 w 127"/>
              <a:gd name="T1" fmla="*/ 9906 h 25"/>
              <a:gd name="T2" fmla="*/ 0 w 127"/>
              <a:gd name="T3" fmla="*/ 9906 h 25"/>
              <a:gd name="T4" fmla="*/ 0 w 127"/>
              <a:gd name="T5" fmla="*/ 19050 h 25"/>
              <a:gd name="T6" fmla="*/ 30400 w 127"/>
              <a:gd name="T7" fmla="*/ 19050 h 25"/>
              <a:gd name="T8" fmla="*/ 50400 w 127"/>
              <a:gd name="T9" fmla="*/ 19050 h 25"/>
              <a:gd name="T10" fmla="*/ 60000 w 127"/>
              <a:gd name="T11" fmla="*/ 19050 h 25"/>
              <a:gd name="T12" fmla="*/ 80800 w 127"/>
              <a:gd name="T13" fmla="*/ 19050 h 25"/>
              <a:gd name="T14" fmla="*/ 90400 w 127"/>
              <a:gd name="T15" fmla="*/ 19050 h 25"/>
              <a:gd name="T16" fmla="*/ 90400 w 127"/>
              <a:gd name="T17" fmla="*/ 19050 h 25"/>
              <a:gd name="T18" fmla="*/ 101600 w 127"/>
              <a:gd name="T19" fmla="*/ 19050 h 25"/>
              <a:gd name="T20" fmla="*/ 101600 w 127"/>
              <a:gd name="T21" fmla="*/ 19050 h 25"/>
              <a:gd name="T22" fmla="*/ 90400 w 127"/>
              <a:gd name="T23" fmla="*/ 19050 h 25"/>
              <a:gd name="T24" fmla="*/ 80800 w 127"/>
              <a:gd name="T25" fmla="*/ 9906 h 25"/>
              <a:gd name="T26" fmla="*/ 80800 w 127"/>
              <a:gd name="T27" fmla="*/ 9906 h 25"/>
              <a:gd name="T28" fmla="*/ 71200 w 127"/>
              <a:gd name="T29" fmla="*/ 9906 h 25"/>
              <a:gd name="T30" fmla="*/ 50400 w 127"/>
              <a:gd name="T31" fmla="*/ 0 h 25"/>
              <a:gd name="T32" fmla="*/ 30400 w 127"/>
              <a:gd name="T33" fmla="*/ 0 h 25"/>
              <a:gd name="T34" fmla="*/ 20800 w 127"/>
              <a:gd name="T35" fmla="*/ 9906 h 25"/>
              <a:gd name="T36" fmla="*/ 10400 w 127"/>
              <a:gd name="T37" fmla="*/ 9906 h 25"/>
              <a:gd name="T38" fmla="*/ 0 w 127"/>
              <a:gd name="T39" fmla="*/ 9906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7" h="25">
                <a:moveTo>
                  <a:pt x="0" y="13"/>
                </a:moveTo>
                <a:lnTo>
                  <a:pt x="0" y="13"/>
                </a:lnTo>
                <a:lnTo>
                  <a:pt x="0" y="25"/>
                </a:lnTo>
                <a:lnTo>
                  <a:pt x="38" y="25"/>
                </a:lnTo>
                <a:lnTo>
                  <a:pt x="63" y="25"/>
                </a:lnTo>
                <a:lnTo>
                  <a:pt x="75" y="25"/>
                </a:lnTo>
                <a:lnTo>
                  <a:pt x="101" y="25"/>
                </a:lnTo>
                <a:lnTo>
                  <a:pt x="113" y="25"/>
                </a:lnTo>
                <a:lnTo>
                  <a:pt x="127" y="25"/>
                </a:lnTo>
                <a:lnTo>
                  <a:pt x="113" y="25"/>
                </a:lnTo>
                <a:lnTo>
                  <a:pt x="101" y="13"/>
                </a:lnTo>
                <a:lnTo>
                  <a:pt x="89" y="13"/>
                </a:lnTo>
                <a:lnTo>
                  <a:pt x="63" y="0"/>
                </a:lnTo>
                <a:lnTo>
                  <a:pt x="38" y="0"/>
                </a:lnTo>
                <a:lnTo>
                  <a:pt x="26" y="13"/>
                </a:lnTo>
                <a:lnTo>
                  <a:pt x="13" y="13"/>
                </a:lnTo>
                <a:lnTo>
                  <a:pt x="0" y="1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3" name="Freeform 111"/>
          <p:cNvSpPr>
            <a:spLocks/>
          </p:cNvSpPr>
          <p:nvPr/>
        </p:nvSpPr>
        <p:spPr bwMode="auto">
          <a:xfrm>
            <a:off x="4213225" y="3141663"/>
            <a:ext cx="49213" cy="30162"/>
          </a:xfrm>
          <a:custGeom>
            <a:avLst/>
            <a:gdLst>
              <a:gd name="T0" fmla="*/ 0 w 64"/>
              <a:gd name="T1" fmla="*/ 30162 h 37"/>
              <a:gd name="T2" fmla="*/ 10765 w 64"/>
              <a:gd name="T3" fmla="*/ 20380 h 37"/>
              <a:gd name="T4" fmla="*/ 10765 w 64"/>
              <a:gd name="T5" fmla="*/ 20380 h 37"/>
              <a:gd name="T6" fmla="*/ 10765 w 64"/>
              <a:gd name="T7" fmla="*/ 9782 h 37"/>
              <a:gd name="T8" fmla="*/ 10765 w 64"/>
              <a:gd name="T9" fmla="*/ 9782 h 37"/>
              <a:gd name="T10" fmla="*/ 19993 w 64"/>
              <a:gd name="T11" fmla="*/ 9782 h 37"/>
              <a:gd name="T12" fmla="*/ 19993 w 64"/>
              <a:gd name="T13" fmla="*/ 0 h 37"/>
              <a:gd name="T14" fmla="*/ 29220 w 64"/>
              <a:gd name="T15" fmla="*/ 0 h 37"/>
              <a:gd name="T16" fmla="*/ 39986 w 64"/>
              <a:gd name="T17" fmla="*/ 0 h 37"/>
              <a:gd name="T18" fmla="*/ 49213 w 64"/>
              <a:gd name="T19" fmla="*/ 9782 h 37"/>
              <a:gd name="T20" fmla="*/ 49213 w 64"/>
              <a:gd name="T21" fmla="*/ 9782 h 37"/>
              <a:gd name="T22" fmla="*/ 39986 w 64"/>
              <a:gd name="T23" fmla="*/ 9782 h 37"/>
              <a:gd name="T24" fmla="*/ 39986 w 64"/>
              <a:gd name="T25" fmla="*/ 9782 h 37"/>
              <a:gd name="T26" fmla="*/ 29220 w 64"/>
              <a:gd name="T27" fmla="*/ 9782 h 37"/>
              <a:gd name="T28" fmla="*/ 19993 w 64"/>
              <a:gd name="T29" fmla="*/ 20380 h 37"/>
              <a:gd name="T30" fmla="*/ 19993 w 64"/>
              <a:gd name="T31" fmla="*/ 20380 h 37"/>
              <a:gd name="T32" fmla="*/ 10765 w 64"/>
              <a:gd name="T33" fmla="*/ 30162 h 37"/>
              <a:gd name="T34" fmla="*/ 10765 w 64"/>
              <a:gd name="T35" fmla="*/ 30162 h 37"/>
              <a:gd name="T36" fmla="*/ 10765 w 64"/>
              <a:gd name="T37" fmla="*/ 30162 h 37"/>
              <a:gd name="T38" fmla="*/ 0 w 64"/>
              <a:gd name="T39" fmla="*/ 30162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37">
                <a:moveTo>
                  <a:pt x="0" y="37"/>
                </a:moveTo>
                <a:lnTo>
                  <a:pt x="14" y="25"/>
                </a:lnTo>
                <a:lnTo>
                  <a:pt x="14" y="12"/>
                </a:lnTo>
                <a:lnTo>
                  <a:pt x="26" y="12"/>
                </a:lnTo>
                <a:lnTo>
                  <a:pt x="26" y="0"/>
                </a:lnTo>
                <a:lnTo>
                  <a:pt x="38" y="0"/>
                </a:lnTo>
                <a:lnTo>
                  <a:pt x="52" y="0"/>
                </a:lnTo>
                <a:lnTo>
                  <a:pt x="64" y="12"/>
                </a:lnTo>
                <a:lnTo>
                  <a:pt x="52" y="12"/>
                </a:lnTo>
                <a:lnTo>
                  <a:pt x="38" y="12"/>
                </a:lnTo>
                <a:lnTo>
                  <a:pt x="26" y="25"/>
                </a:lnTo>
                <a:lnTo>
                  <a:pt x="14" y="37"/>
                </a:lnTo>
                <a:lnTo>
                  <a:pt x="0" y="37"/>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4" name="Freeform 112"/>
          <p:cNvSpPr>
            <a:spLocks/>
          </p:cNvSpPr>
          <p:nvPr/>
        </p:nvSpPr>
        <p:spPr bwMode="auto">
          <a:xfrm>
            <a:off x="4203700" y="3181350"/>
            <a:ext cx="1588" cy="11113"/>
          </a:xfrm>
          <a:custGeom>
            <a:avLst/>
            <a:gdLst>
              <a:gd name="T0" fmla="*/ 0 w 1588"/>
              <a:gd name="T1" fmla="*/ 0 h 14"/>
              <a:gd name="T2" fmla="*/ 0 w 1588"/>
              <a:gd name="T3" fmla="*/ 0 h 14"/>
              <a:gd name="T4" fmla="*/ 0 w 1588"/>
              <a:gd name="T5" fmla="*/ 11113 h 14"/>
              <a:gd name="T6" fmla="*/ 0 w 1588"/>
              <a:gd name="T7" fmla="*/ 11113 h 14"/>
              <a:gd name="T8" fmla="*/ 0 w 1588"/>
              <a:gd name="T9" fmla="*/ 11113 h 14"/>
              <a:gd name="T10" fmla="*/ 0 w 1588"/>
              <a:gd name="T11" fmla="*/ 11113 h 14"/>
              <a:gd name="T12" fmla="*/ 0 w 158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8" h="14">
                <a:moveTo>
                  <a:pt x="0" y="0"/>
                </a:moveTo>
                <a:lnTo>
                  <a:pt x="0" y="0"/>
                </a:lnTo>
                <a:lnTo>
                  <a:pt x="0" y="14"/>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5" name="Freeform 113"/>
          <p:cNvSpPr>
            <a:spLocks/>
          </p:cNvSpPr>
          <p:nvPr/>
        </p:nvSpPr>
        <p:spPr bwMode="auto">
          <a:xfrm>
            <a:off x="4062413" y="4521200"/>
            <a:ext cx="60325" cy="41275"/>
          </a:xfrm>
          <a:custGeom>
            <a:avLst/>
            <a:gdLst>
              <a:gd name="T0" fmla="*/ 60325 w 75"/>
              <a:gd name="T1" fmla="*/ 10521 h 51"/>
              <a:gd name="T2" fmla="*/ 41021 w 75"/>
              <a:gd name="T3" fmla="*/ 0 h 51"/>
              <a:gd name="T4" fmla="*/ 20108 w 75"/>
              <a:gd name="T5" fmla="*/ 0 h 51"/>
              <a:gd name="T6" fmla="*/ 10456 w 75"/>
              <a:gd name="T7" fmla="*/ 10521 h 51"/>
              <a:gd name="T8" fmla="*/ 0 w 75"/>
              <a:gd name="T9" fmla="*/ 20233 h 51"/>
              <a:gd name="T10" fmla="*/ 10456 w 75"/>
              <a:gd name="T11" fmla="*/ 29945 h 51"/>
              <a:gd name="T12" fmla="*/ 10456 w 75"/>
              <a:gd name="T13" fmla="*/ 41275 h 51"/>
              <a:gd name="T14" fmla="*/ 20108 w 75"/>
              <a:gd name="T15" fmla="*/ 41275 h 51"/>
              <a:gd name="T16" fmla="*/ 29760 w 75"/>
              <a:gd name="T17" fmla="*/ 41275 h 51"/>
              <a:gd name="T18" fmla="*/ 41021 w 75"/>
              <a:gd name="T19" fmla="*/ 29945 h 51"/>
              <a:gd name="T20" fmla="*/ 50673 w 75"/>
              <a:gd name="T21" fmla="*/ 20233 h 51"/>
              <a:gd name="T22" fmla="*/ 50673 w 75"/>
              <a:gd name="T23" fmla="*/ 20233 h 51"/>
              <a:gd name="T24" fmla="*/ 60325 w 75"/>
              <a:gd name="T25" fmla="*/ 20233 h 51"/>
              <a:gd name="T26" fmla="*/ 60325 w 75"/>
              <a:gd name="T27" fmla="*/ 10521 h 51"/>
              <a:gd name="T28" fmla="*/ 60325 w 75"/>
              <a:gd name="T29" fmla="*/ 10521 h 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 h="51">
                <a:moveTo>
                  <a:pt x="75" y="13"/>
                </a:moveTo>
                <a:lnTo>
                  <a:pt x="51" y="0"/>
                </a:lnTo>
                <a:lnTo>
                  <a:pt x="25" y="0"/>
                </a:lnTo>
                <a:lnTo>
                  <a:pt x="13" y="13"/>
                </a:lnTo>
                <a:lnTo>
                  <a:pt x="0" y="25"/>
                </a:lnTo>
                <a:lnTo>
                  <a:pt x="13" y="37"/>
                </a:lnTo>
                <a:lnTo>
                  <a:pt x="13" y="51"/>
                </a:lnTo>
                <a:lnTo>
                  <a:pt x="25" y="51"/>
                </a:lnTo>
                <a:lnTo>
                  <a:pt x="37" y="51"/>
                </a:lnTo>
                <a:lnTo>
                  <a:pt x="51" y="37"/>
                </a:lnTo>
                <a:lnTo>
                  <a:pt x="63" y="25"/>
                </a:lnTo>
                <a:lnTo>
                  <a:pt x="75" y="25"/>
                </a:lnTo>
                <a:lnTo>
                  <a:pt x="75" y="1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6" name="Freeform 114"/>
          <p:cNvSpPr>
            <a:spLocks/>
          </p:cNvSpPr>
          <p:nvPr/>
        </p:nvSpPr>
        <p:spPr bwMode="auto">
          <a:xfrm>
            <a:off x="5641975" y="5230813"/>
            <a:ext cx="20638" cy="19050"/>
          </a:xfrm>
          <a:custGeom>
            <a:avLst/>
            <a:gdLst>
              <a:gd name="T0" fmla="*/ 20638 w 26"/>
              <a:gd name="T1" fmla="*/ 0 h 24"/>
              <a:gd name="T2" fmla="*/ 20638 w 26"/>
              <a:gd name="T3" fmla="*/ 0 h 24"/>
              <a:gd name="T4" fmla="*/ 9525 w 26"/>
              <a:gd name="T5" fmla="*/ 0 h 24"/>
              <a:gd name="T6" fmla="*/ 9525 w 26"/>
              <a:gd name="T7" fmla="*/ 9525 h 24"/>
              <a:gd name="T8" fmla="*/ 0 w 26"/>
              <a:gd name="T9" fmla="*/ 9525 h 24"/>
              <a:gd name="T10" fmla="*/ 0 w 26"/>
              <a:gd name="T11" fmla="*/ 19050 h 24"/>
              <a:gd name="T12" fmla="*/ 9525 w 26"/>
              <a:gd name="T13" fmla="*/ 19050 h 24"/>
              <a:gd name="T14" fmla="*/ 20638 w 26"/>
              <a:gd name="T15" fmla="*/ 9525 h 24"/>
              <a:gd name="T16" fmla="*/ 20638 w 26"/>
              <a:gd name="T17" fmla="*/ 9525 h 24"/>
              <a:gd name="T18" fmla="*/ 20638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4">
                <a:moveTo>
                  <a:pt x="26" y="0"/>
                </a:moveTo>
                <a:lnTo>
                  <a:pt x="26" y="0"/>
                </a:lnTo>
                <a:lnTo>
                  <a:pt x="12" y="0"/>
                </a:lnTo>
                <a:lnTo>
                  <a:pt x="12" y="12"/>
                </a:lnTo>
                <a:lnTo>
                  <a:pt x="0" y="12"/>
                </a:lnTo>
                <a:lnTo>
                  <a:pt x="0" y="24"/>
                </a:lnTo>
                <a:lnTo>
                  <a:pt x="12" y="24"/>
                </a:lnTo>
                <a:lnTo>
                  <a:pt x="26" y="12"/>
                </a:lnTo>
                <a:lnTo>
                  <a:pt x="26"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7" name="Freeform 115"/>
          <p:cNvSpPr>
            <a:spLocks/>
          </p:cNvSpPr>
          <p:nvPr/>
        </p:nvSpPr>
        <p:spPr bwMode="auto">
          <a:xfrm>
            <a:off x="5662613" y="5202238"/>
            <a:ext cx="19050" cy="19050"/>
          </a:xfrm>
          <a:custGeom>
            <a:avLst/>
            <a:gdLst>
              <a:gd name="T0" fmla="*/ 19050 w 24"/>
              <a:gd name="T1" fmla="*/ 0 h 24"/>
              <a:gd name="T2" fmla="*/ 9525 w 24"/>
              <a:gd name="T3" fmla="*/ 9525 h 24"/>
              <a:gd name="T4" fmla="*/ 9525 w 24"/>
              <a:gd name="T5" fmla="*/ 9525 h 24"/>
              <a:gd name="T6" fmla="*/ 0 w 24"/>
              <a:gd name="T7" fmla="*/ 19050 h 24"/>
              <a:gd name="T8" fmla="*/ 9525 w 24"/>
              <a:gd name="T9" fmla="*/ 19050 h 24"/>
              <a:gd name="T10" fmla="*/ 19050 w 24"/>
              <a:gd name="T11" fmla="*/ 9525 h 24"/>
              <a:gd name="T12" fmla="*/ 19050 w 24"/>
              <a:gd name="T13" fmla="*/ 9525 h 24"/>
              <a:gd name="T14" fmla="*/ 19050 w 24"/>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24">
                <a:moveTo>
                  <a:pt x="24" y="0"/>
                </a:moveTo>
                <a:lnTo>
                  <a:pt x="12" y="12"/>
                </a:lnTo>
                <a:lnTo>
                  <a:pt x="0" y="24"/>
                </a:lnTo>
                <a:lnTo>
                  <a:pt x="12" y="24"/>
                </a:lnTo>
                <a:lnTo>
                  <a:pt x="24" y="12"/>
                </a:lnTo>
                <a:lnTo>
                  <a:pt x="2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8" name="Freeform 116"/>
          <p:cNvSpPr>
            <a:spLocks/>
          </p:cNvSpPr>
          <p:nvPr/>
        </p:nvSpPr>
        <p:spPr bwMode="auto">
          <a:xfrm>
            <a:off x="5360988" y="5391150"/>
            <a:ext cx="50800" cy="20638"/>
          </a:xfrm>
          <a:custGeom>
            <a:avLst/>
            <a:gdLst>
              <a:gd name="T0" fmla="*/ 0 w 63"/>
              <a:gd name="T1" fmla="*/ 0 h 26"/>
              <a:gd name="T2" fmla="*/ 10483 w 63"/>
              <a:gd name="T3" fmla="*/ 11113 h 26"/>
              <a:gd name="T4" fmla="*/ 20159 w 63"/>
              <a:gd name="T5" fmla="*/ 11113 h 26"/>
              <a:gd name="T6" fmla="*/ 30641 w 63"/>
              <a:gd name="T7" fmla="*/ 20638 h 26"/>
              <a:gd name="T8" fmla="*/ 50800 w 63"/>
              <a:gd name="T9" fmla="*/ 20638 h 26"/>
              <a:gd name="T10" fmla="*/ 50800 w 63"/>
              <a:gd name="T11" fmla="*/ 11113 h 26"/>
              <a:gd name="T12" fmla="*/ 41124 w 63"/>
              <a:gd name="T13" fmla="*/ 11113 h 26"/>
              <a:gd name="T14" fmla="*/ 10483 w 63"/>
              <a:gd name="T15" fmla="*/ 0 h 26"/>
              <a:gd name="T16" fmla="*/ 10483 w 63"/>
              <a:gd name="T17" fmla="*/ 0 h 26"/>
              <a:gd name="T18" fmla="*/ 0 w 63"/>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 h="26">
                <a:moveTo>
                  <a:pt x="0" y="0"/>
                </a:moveTo>
                <a:lnTo>
                  <a:pt x="13" y="14"/>
                </a:lnTo>
                <a:lnTo>
                  <a:pt x="25" y="14"/>
                </a:lnTo>
                <a:lnTo>
                  <a:pt x="38" y="26"/>
                </a:lnTo>
                <a:lnTo>
                  <a:pt x="63" y="26"/>
                </a:lnTo>
                <a:lnTo>
                  <a:pt x="63" y="14"/>
                </a:lnTo>
                <a:lnTo>
                  <a:pt x="51" y="14"/>
                </a:lnTo>
                <a:lnTo>
                  <a:pt x="13"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49" name="Freeform 117"/>
          <p:cNvSpPr>
            <a:spLocks/>
          </p:cNvSpPr>
          <p:nvPr/>
        </p:nvSpPr>
        <p:spPr bwMode="auto">
          <a:xfrm>
            <a:off x="5402263" y="5540375"/>
            <a:ext cx="80962" cy="71438"/>
          </a:xfrm>
          <a:custGeom>
            <a:avLst/>
            <a:gdLst>
              <a:gd name="T0" fmla="*/ 0 w 101"/>
              <a:gd name="T1" fmla="*/ 71438 h 89"/>
              <a:gd name="T2" fmla="*/ 9619 w 101"/>
              <a:gd name="T3" fmla="*/ 71438 h 89"/>
              <a:gd name="T4" fmla="*/ 30461 w 101"/>
              <a:gd name="T5" fmla="*/ 51371 h 89"/>
              <a:gd name="T6" fmla="*/ 50501 w 101"/>
              <a:gd name="T7" fmla="*/ 30502 h 89"/>
              <a:gd name="T8" fmla="*/ 50501 w 101"/>
              <a:gd name="T9" fmla="*/ 30502 h 89"/>
              <a:gd name="T10" fmla="*/ 60922 w 101"/>
              <a:gd name="T11" fmla="*/ 20870 h 89"/>
              <a:gd name="T12" fmla="*/ 80962 w 101"/>
              <a:gd name="T13" fmla="*/ 11237 h 89"/>
              <a:gd name="T14" fmla="*/ 70541 w 101"/>
              <a:gd name="T15" fmla="*/ 11237 h 89"/>
              <a:gd name="T16" fmla="*/ 60922 w 101"/>
              <a:gd name="T17" fmla="*/ 11237 h 89"/>
              <a:gd name="T18" fmla="*/ 50501 w 101"/>
              <a:gd name="T19" fmla="*/ 11237 h 89"/>
              <a:gd name="T20" fmla="*/ 50501 w 101"/>
              <a:gd name="T21" fmla="*/ 0 h 89"/>
              <a:gd name="T22" fmla="*/ 40080 w 101"/>
              <a:gd name="T23" fmla="*/ 0 h 89"/>
              <a:gd name="T24" fmla="*/ 30461 w 101"/>
              <a:gd name="T25" fmla="*/ 0 h 89"/>
              <a:gd name="T26" fmla="*/ 30461 w 101"/>
              <a:gd name="T27" fmla="*/ 11237 h 89"/>
              <a:gd name="T28" fmla="*/ 30461 w 101"/>
              <a:gd name="T29" fmla="*/ 20870 h 89"/>
              <a:gd name="T30" fmla="*/ 30461 w 101"/>
              <a:gd name="T31" fmla="*/ 30502 h 89"/>
              <a:gd name="T32" fmla="*/ 30461 w 101"/>
              <a:gd name="T33" fmla="*/ 30502 h 89"/>
              <a:gd name="T34" fmla="*/ 30461 w 101"/>
              <a:gd name="T35" fmla="*/ 40936 h 89"/>
              <a:gd name="T36" fmla="*/ 19238 w 101"/>
              <a:gd name="T37" fmla="*/ 40936 h 89"/>
              <a:gd name="T38" fmla="*/ 9619 w 101"/>
              <a:gd name="T39" fmla="*/ 40936 h 89"/>
              <a:gd name="T40" fmla="*/ 9619 w 101"/>
              <a:gd name="T41" fmla="*/ 51371 h 89"/>
              <a:gd name="T42" fmla="*/ 9619 w 101"/>
              <a:gd name="T43" fmla="*/ 61003 h 89"/>
              <a:gd name="T44" fmla="*/ 9619 w 101"/>
              <a:gd name="T45" fmla="*/ 61003 h 89"/>
              <a:gd name="T46" fmla="*/ 0 w 101"/>
              <a:gd name="T47" fmla="*/ 61003 h 89"/>
              <a:gd name="T48" fmla="*/ 0 w 101"/>
              <a:gd name="T49" fmla="*/ 71438 h 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1" h="89">
                <a:moveTo>
                  <a:pt x="0" y="89"/>
                </a:moveTo>
                <a:lnTo>
                  <a:pt x="12" y="89"/>
                </a:lnTo>
                <a:lnTo>
                  <a:pt x="38" y="64"/>
                </a:lnTo>
                <a:lnTo>
                  <a:pt x="63" y="38"/>
                </a:lnTo>
                <a:lnTo>
                  <a:pt x="76" y="26"/>
                </a:lnTo>
                <a:lnTo>
                  <a:pt x="101" y="14"/>
                </a:lnTo>
                <a:lnTo>
                  <a:pt x="88" y="14"/>
                </a:lnTo>
                <a:lnTo>
                  <a:pt x="76" y="14"/>
                </a:lnTo>
                <a:lnTo>
                  <a:pt x="63" y="14"/>
                </a:lnTo>
                <a:lnTo>
                  <a:pt x="63" y="0"/>
                </a:lnTo>
                <a:lnTo>
                  <a:pt x="50" y="0"/>
                </a:lnTo>
                <a:lnTo>
                  <a:pt x="38" y="0"/>
                </a:lnTo>
                <a:lnTo>
                  <a:pt x="38" y="14"/>
                </a:lnTo>
                <a:lnTo>
                  <a:pt x="38" y="26"/>
                </a:lnTo>
                <a:lnTo>
                  <a:pt x="38" y="38"/>
                </a:lnTo>
                <a:lnTo>
                  <a:pt x="38" y="51"/>
                </a:lnTo>
                <a:lnTo>
                  <a:pt x="24" y="51"/>
                </a:lnTo>
                <a:lnTo>
                  <a:pt x="12" y="51"/>
                </a:lnTo>
                <a:lnTo>
                  <a:pt x="12" y="64"/>
                </a:lnTo>
                <a:lnTo>
                  <a:pt x="12" y="76"/>
                </a:lnTo>
                <a:lnTo>
                  <a:pt x="0" y="76"/>
                </a:lnTo>
                <a:lnTo>
                  <a:pt x="0" y="89"/>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0" name="Freeform 118"/>
          <p:cNvSpPr>
            <a:spLocks/>
          </p:cNvSpPr>
          <p:nvPr/>
        </p:nvSpPr>
        <p:spPr bwMode="auto">
          <a:xfrm>
            <a:off x="5232400" y="5611813"/>
            <a:ext cx="149225" cy="79375"/>
          </a:xfrm>
          <a:custGeom>
            <a:avLst/>
            <a:gdLst>
              <a:gd name="T0" fmla="*/ 149225 w 188"/>
              <a:gd name="T1" fmla="*/ 0 h 101"/>
              <a:gd name="T2" fmla="*/ 139700 w 188"/>
              <a:gd name="T3" fmla="*/ 0 h 101"/>
              <a:gd name="T4" fmla="*/ 129381 w 188"/>
              <a:gd name="T5" fmla="*/ 9431 h 101"/>
              <a:gd name="T6" fmla="*/ 119856 w 188"/>
              <a:gd name="T7" fmla="*/ 18861 h 101"/>
              <a:gd name="T8" fmla="*/ 110331 w 188"/>
              <a:gd name="T9" fmla="*/ 18861 h 101"/>
              <a:gd name="T10" fmla="*/ 110331 w 188"/>
              <a:gd name="T11" fmla="*/ 18861 h 101"/>
              <a:gd name="T12" fmla="*/ 99219 w 188"/>
              <a:gd name="T13" fmla="*/ 29864 h 101"/>
              <a:gd name="T14" fmla="*/ 89694 w 188"/>
              <a:gd name="T15" fmla="*/ 39295 h 101"/>
              <a:gd name="T16" fmla="*/ 80169 w 188"/>
              <a:gd name="T17" fmla="*/ 39295 h 101"/>
              <a:gd name="T18" fmla="*/ 69056 w 188"/>
              <a:gd name="T19" fmla="*/ 39295 h 101"/>
              <a:gd name="T20" fmla="*/ 50006 w 188"/>
              <a:gd name="T21" fmla="*/ 50297 h 101"/>
              <a:gd name="T22" fmla="*/ 19844 w 188"/>
              <a:gd name="T23" fmla="*/ 59728 h 101"/>
              <a:gd name="T24" fmla="*/ 9525 w 188"/>
              <a:gd name="T25" fmla="*/ 69158 h 101"/>
              <a:gd name="T26" fmla="*/ 0 w 188"/>
              <a:gd name="T27" fmla="*/ 79375 h 101"/>
              <a:gd name="T28" fmla="*/ 9525 w 188"/>
              <a:gd name="T29" fmla="*/ 79375 h 101"/>
              <a:gd name="T30" fmla="*/ 30163 w 188"/>
              <a:gd name="T31" fmla="*/ 79375 h 101"/>
              <a:gd name="T32" fmla="*/ 50006 w 188"/>
              <a:gd name="T33" fmla="*/ 59728 h 101"/>
              <a:gd name="T34" fmla="*/ 80169 w 188"/>
              <a:gd name="T35" fmla="*/ 50297 h 101"/>
              <a:gd name="T36" fmla="*/ 89694 w 188"/>
              <a:gd name="T37" fmla="*/ 50297 h 101"/>
              <a:gd name="T38" fmla="*/ 99219 w 188"/>
              <a:gd name="T39" fmla="*/ 39295 h 101"/>
              <a:gd name="T40" fmla="*/ 129381 w 188"/>
              <a:gd name="T41" fmla="*/ 18861 h 101"/>
              <a:gd name="T42" fmla="*/ 149225 w 188"/>
              <a:gd name="T43" fmla="*/ 9431 h 101"/>
              <a:gd name="T44" fmla="*/ 149225 w 188"/>
              <a:gd name="T45" fmla="*/ 0 h 1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8" h="101">
                <a:moveTo>
                  <a:pt x="188" y="0"/>
                </a:moveTo>
                <a:lnTo>
                  <a:pt x="176" y="0"/>
                </a:lnTo>
                <a:lnTo>
                  <a:pt x="163" y="12"/>
                </a:lnTo>
                <a:lnTo>
                  <a:pt x="151" y="24"/>
                </a:lnTo>
                <a:lnTo>
                  <a:pt x="139" y="24"/>
                </a:lnTo>
                <a:lnTo>
                  <a:pt x="125" y="38"/>
                </a:lnTo>
                <a:lnTo>
                  <a:pt x="113" y="50"/>
                </a:lnTo>
                <a:lnTo>
                  <a:pt x="101" y="50"/>
                </a:lnTo>
                <a:lnTo>
                  <a:pt x="87" y="50"/>
                </a:lnTo>
                <a:lnTo>
                  <a:pt x="63" y="64"/>
                </a:lnTo>
                <a:lnTo>
                  <a:pt x="25" y="76"/>
                </a:lnTo>
                <a:lnTo>
                  <a:pt x="12" y="88"/>
                </a:lnTo>
                <a:lnTo>
                  <a:pt x="0" y="101"/>
                </a:lnTo>
                <a:lnTo>
                  <a:pt x="12" y="101"/>
                </a:lnTo>
                <a:lnTo>
                  <a:pt x="38" y="101"/>
                </a:lnTo>
                <a:lnTo>
                  <a:pt x="63" y="76"/>
                </a:lnTo>
                <a:lnTo>
                  <a:pt x="101" y="64"/>
                </a:lnTo>
                <a:lnTo>
                  <a:pt x="113" y="64"/>
                </a:lnTo>
                <a:lnTo>
                  <a:pt x="125" y="50"/>
                </a:lnTo>
                <a:lnTo>
                  <a:pt x="163" y="24"/>
                </a:lnTo>
                <a:lnTo>
                  <a:pt x="188" y="12"/>
                </a:lnTo>
                <a:lnTo>
                  <a:pt x="188"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1" name="Freeform 119"/>
          <p:cNvSpPr>
            <a:spLocks/>
          </p:cNvSpPr>
          <p:nvPr/>
        </p:nvSpPr>
        <p:spPr bwMode="auto">
          <a:xfrm>
            <a:off x="4583113" y="5300663"/>
            <a:ext cx="20637" cy="9525"/>
          </a:xfrm>
          <a:custGeom>
            <a:avLst/>
            <a:gdLst>
              <a:gd name="T0" fmla="*/ 0 w 25"/>
              <a:gd name="T1" fmla="*/ 0 h 12"/>
              <a:gd name="T2" fmla="*/ 9906 w 25"/>
              <a:gd name="T3" fmla="*/ 0 h 12"/>
              <a:gd name="T4" fmla="*/ 20637 w 25"/>
              <a:gd name="T5" fmla="*/ 0 h 12"/>
              <a:gd name="T6" fmla="*/ 20637 w 25"/>
              <a:gd name="T7" fmla="*/ 9525 h 12"/>
              <a:gd name="T8" fmla="*/ 20637 w 25"/>
              <a:gd name="T9" fmla="*/ 9525 h 12"/>
              <a:gd name="T10" fmla="*/ 9906 w 25"/>
              <a:gd name="T11" fmla="*/ 9525 h 12"/>
              <a:gd name="T12" fmla="*/ 0 w 25"/>
              <a:gd name="T13" fmla="*/ 9525 h 12"/>
              <a:gd name="T14" fmla="*/ 0 w 25"/>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12">
                <a:moveTo>
                  <a:pt x="0" y="0"/>
                </a:moveTo>
                <a:lnTo>
                  <a:pt x="12" y="0"/>
                </a:lnTo>
                <a:lnTo>
                  <a:pt x="25" y="0"/>
                </a:lnTo>
                <a:lnTo>
                  <a:pt x="25" y="12"/>
                </a:lnTo>
                <a:lnTo>
                  <a:pt x="12" y="12"/>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2" name="Freeform 120"/>
          <p:cNvSpPr>
            <a:spLocks/>
          </p:cNvSpPr>
          <p:nvPr/>
        </p:nvSpPr>
        <p:spPr bwMode="auto">
          <a:xfrm>
            <a:off x="4883150" y="5710238"/>
            <a:ext cx="58738" cy="30162"/>
          </a:xfrm>
          <a:custGeom>
            <a:avLst/>
            <a:gdLst>
              <a:gd name="T0" fmla="*/ 38643 w 76"/>
              <a:gd name="T1" fmla="*/ 11112 h 38"/>
              <a:gd name="T2" fmla="*/ 20095 w 76"/>
              <a:gd name="T3" fmla="*/ 11112 h 38"/>
              <a:gd name="T4" fmla="*/ 0 w 76"/>
              <a:gd name="T5" fmla="*/ 11112 h 38"/>
              <a:gd name="T6" fmla="*/ 0 w 76"/>
              <a:gd name="T7" fmla="*/ 20637 h 38"/>
              <a:gd name="T8" fmla="*/ 9274 w 76"/>
              <a:gd name="T9" fmla="*/ 30162 h 38"/>
              <a:gd name="T10" fmla="*/ 29369 w 76"/>
              <a:gd name="T11" fmla="*/ 30162 h 38"/>
              <a:gd name="T12" fmla="*/ 48691 w 76"/>
              <a:gd name="T13" fmla="*/ 20637 h 38"/>
              <a:gd name="T14" fmla="*/ 58738 w 76"/>
              <a:gd name="T15" fmla="*/ 20637 h 38"/>
              <a:gd name="T16" fmla="*/ 58738 w 76"/>
              <a:gd name="T17" fmla="*/ 11112 h 38"/>
              <a:gd name="T18" fmla="*/ 48691 w 76"/>
              <a:gd name="T19" fmla="*/ 11112 h 38"/>
              <a:gd name="T20" fmla="*/ 48691 w 76"/>
              <a:gd name="T21" fmla="*/ 0 h 38"/>
              <a:gd name="T22" fmla="*/ 48691 w 76"/>
              <a:gd name="T23" fmla="*/ 11112 h 38"/>
              <a:gd name="T24" fmla="*/ 38643 w 76"/>
              <a:gd name="T25" fmla="*/ 11112 h 38"/>
              <a:gd name="T26" fmla="*/ 38643 w 76"/>
              <a:gd name="T27" fmla="*/ 11112 h 38"/>
              <a:gd name="T28" fmla="*/ 38643 w 76"/>
              <a:gd name="T29" fmla="*/ 11112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38">
                <a:moveTo>
                  <a:pt x="50" y="14"/>
                </a:moveTo>
                <a:lnTo>
                  <a:pt x="26" y="14"/>
                </a:lnTo>
                <a:lnTo>
                  <a:pt x="0" y="14"/>
                </a:lnTo>
                <a:lnTo>
                  <a:pt x="0" y="26"/>
                </a:lnTo>
                <a:lnTo>
                  <a:pt x="12" y="38"/>
                </a:lnTo>
                <a:lnTo>
                  <a:pt x="38" y="38"/>
                </a:lnTo>
                <a:lnTo>
                  <a:pt x="63" y="26"/>
                </a:lnTo>
                <a:lnTo>
                  <a:pt x="76" y="26"/>
                </a:lnTo>
                <a:lnTo>
                  <a:pt x="76" y="14"/>
                </a:lnTo>
                <a:lnTo>
                  <a:pt x="63" y="14"/>
                </a:lnTo>
                <a:lnTo>
                  <a:pt x="63" y="0"/>
                </a:lnTo>
                <a:lnTo>
                  <a:pt x="63" y="14"/>
                </a:lnTo>
                <a:lnTo>
                  <a:pt x="50"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3" name="Freeform 121"/>
          <p:cNvSpPr>
            <a:spLocks/>
          </p:cNvSpPr>
          <p:nvPr/>
        </p:nvSpPr>
        <p:spPr bwMode="auto">
          <a:xfrm>
            <a:off x="4183063" y="5291138"/>
            <a:ext cx="909637" cy="409575"/>
          </a:xfrm>
          <a:custGeom>
            <a:avLst/>
            <a:gdLst>
              <a:gd name="T0" fmla="*/ 669715 w 1145"/>
              <a:gd name="T1" fmla="*/ 19050 h 516"/>
              <a:gd name="T2" fmla="*/ 660182 w 1145"/>
              <a:gd name="T3" fmla="*/ 110331 h 516"/>
              <a:gd name="T4" fmla="*/ 619665 w 1145"/>
              <a:gd name="T5" fmla="*/ 129381 h 516"/>
              <a:gd name="T6" fmla="*/ 589477 w 1145"/>
              <a:gd name="T7" fmla="*/ 119856 h 516"/>
              <a:gd name="T8" fmla="*/ 540221 w 1145"/>
              <a:gd name="T9" fmla="*/ 110331 h 516"/>
              <a:gd name="T10" fmla="*/ 510827 w 1145"/>
              <a:gd name="T11" fmla="*/ 89694 h 516"/>
              <a:gd name="T12" fmla="*/ 520360 w 1145"/>
              <a:gd name="T13" fmla="*/ 60325 h 516"/>
              <a:gd name="T14" fmla="*/ 540221 w 1145"/>
              <a:gd name="T15" fmla="*/ 39688 h 516"/>
              <a:gd name="T16" fmla="*/ 469516 w 1145"/>
              <a:gd name="T17" fmla="*/ 30163 h 516"/>
              <a:gd name="T18" fmla="*/ 450449 w 1145"/>
              <a:gd name="T19" fmla="*/ 39688 h 516"/>
              <a:gd name="T20" fmla="*/ 390866 w 1145"/>
              <a:gd name="T21" fmla="*/ 39688 h 516"/>
              <a:gd name="T22" fmla="*/ 370210 w 1145"/>
              <a:gd name="T23" fmla="*/ 69850 h 516"/>
              <a:gd name="T24" fmla="*/ 370210 w 1145"/>
              <a:gd name="T25" fmla="*/ 89694 h 516"/>
              <a:gd name="T26" fmla="*/ 340022 w 1145"/>
              <a:gd name="T27" fmla="*/ 80169 h 516"/>
              <a:gd name="T28" fmla="*/ 320160 w 1145"/>
              <a:gd name="T29" fmla="*/ 69850 h 516"/>
              <a:gd name="T30" fmla="*/ 289972 w 1145"/>
              <a:gd name="T31" fmla="*/ 60325 h 516"/>
              <a:gd name="T32" fmla="*/ 259783 w 1145"/>
              <a:gd name="T33" fmla="*/ 80169 h 516"/>
              <a:gd name="T34" fmla="*/ 239922 w 1145"/>
              <a:gd name="T35" fmla="*/ 89694 h 516"/>
              <a:gd name="T36" fmla="*/ 220061 w 1145"/>
              <a:gd name="T37" fmla="*/ 99219 h 516"/>
              <a:gd name="T38" fmla="*/ 209733 w 1145"/>
              <a:gd name="T39" fmla="*/ 110331 h 516"/>
              <a:gd name="T40" fmla="*/ 190666 w 1145"/>
              <a:gd name="T41" fmla="*/ 119856 h 516"/>
              <a:gd name="T42" fmla="*/ 170011 w 1145"/>
              <a:gd name="T43" fmla="*/ 140494 h 516"/>
              <a:gd name="T44" fmla="*/ 70705 w 1145"/>
              <a:gd name="T45" fmla="*/ 159544 h 516"/>
              <a:gd name="T46" fmla="*/ 19861 w 1145"/>
              <a:gd name="T47" fmla="*/ 170656 h 516"/>
              <a:gd name="T48" fmla="*/ 10328 w 1145"/>
              <a:gd name="T49" fmla="*/ 189706 h 516"/>
              <a:gd name="T50" fmla="*/ 19861 w 1145"/>
              <a:gd name="T51" fmla="*/ 219075 h 516"/>
              <a:gd name="T52" fmla="*/ 40517 w 1145"/>
              <a:gd name="T53" fmla="*/ 249238 h 516"/>
              <a:gd name="T54" fmla="*/ 89772 w 1145"/>
              <a:gd name="T55" fmla="*/ 309563 h 516"/>
              <a:gd name="T56" fmla="*/ 139822 w 1145"/>
              <a:gd name="T57" fmla="*/ 359569 h 516"/>
              <a:gd name="T58" fmla="*/ 259783 w 1145"/>
              <a:gd name="T59" fmla="*/ 350044 h 516"/>
              <a:gd name="T60" fmla="*/ 349555 w 1145"/>
              <a:gd name="T61" fmla="*/ 338931 h 516"/>
              <a:gd name="T62" fmla="*/ 469516 w 1145"/>
              <a:gd name="T63" fmla="*/ 350044 h 516"/>
              <a:gd name="T64" fmla="*/ 499705 w 1145"/>
              <a:gd name="T65" fmla="*/ 380206 h 516"/>
              <a:gd name="T66" fmla="*/ 549754 w 1145"/>
              <a:gd name="T67" fmla="*/ 359569 h 516"/>
              <a:gd name="T68" fmla="*/ 559288 w 1145"/>
              <a:gd name="T69" fmla="*/ 338931 h 516"/>
              <a:gd name="T70" fmla="*/ 559288 w 1145"/>
              <a:gd name="T71" fmla="*/ 350044 h 516"/>
              <a:gd name="T72" fmla="*/ 549754 w 1145"/>
              <a:gd name="T73" fmla="*/ 380206 h 516"/>
              <a:gd name="T74" fmla="*/ 559288 w 1145"/>
              <a:gd name="T75" fmla="*/ 389731 h 516"/>
              <a:gd name="T76" fmla="*/ 589477 w 1145"/>
              <a:gd name="T77" fmla="*/ 400050 h 516"/>
              <a:gd name="T78" fmla="*/ 669715 w 1145"/>
              <a:gd name="T79" fmla="*/ 409575 h 516"/>
              <a:gd name="T80" fmla="*/ 720560 w 1145"/>
              <a:gd name="T81" fmla="*/ 409575 h 516"/>
              <a:gd name="T82" fmla="*/ 800798 w 1145"/>
              <a:gd name="T83" fmla="*/ 389731 h 516"/>
              <a:gd name="T84" fmla="*/ 840520 w 1145"/>
              <a:gd name="T85" fmla="*/ 338931 h 516"/>
              <a:gd name="T86" fmla="*/ 869915 w 1145"/>
              <a:gd name="T87" fmla="*/ 319881 h 516"/>
              <a:gd name="T88" fmla="*/ 909637 w 1145"/>
              <a:gd name="T89" fmla="*/ 269875 h 516"/>
              <a:gd name="T90" fmla="*/ 909637 w 1145"/>
              <a:gd name="T91" fmla="*/ 230188 h 516"/>
              <a:gd name="T92" fmla="*/ 879448 w 1145"/>
              <a:gd name="T93" fmla="*/ 209550 h 516"/>
              <a:gd name="T94" fmla="*/ 869915 w 1145"/>
              <a:gd name="T95" fmla="*/ 189706 h 516"/>
              <a:gd name="T96" fmla="*/ 819865 w 1145"/>
              <a:gd name="T97" fmla="*/ 159544 h 516"/>
              <a:gd name="T98" fmla="*/ 770610 w 1145"/>
              <a:gd name="T99" fmla="*/ 119856 h 516"/>
              <a:gd name="T100" fmla="*/ 749954 w 1145"/>
              <a:gd name="T101" fmla="*/ 69850 h 516"/>
              <a:gd name="T102" fmla="*/ 720560 w 1145"/>
              <a:gd name="T103" fmla="*/ 69850 h 516"/>
              <a:gd name="T104" fmla="*/ 690371 w 1145"/>
              <a:gd name="T105" fmla="*/ 9525 h 5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45" h="516">
                <a:moveTo>
                  <a:pt x="869" y="12"/>
                </a:moveTo>
                <a:lnTo>
                  <a:pt x="869" y="0"/>
                </a:lnTo>
                <a:lnTo>
                  <a:pt x="843" y="12"/>
                </a:lnTo>
                <a:lnTo>
                  <a:pt x="843" y="24"/>
                </a:lnTo>
                <a:lnTo>
                  <a:pt x="843" y="64"/>
                </a:lnTo>
                <a:lnTo>
                  <a:pt x="843" y="88"/>
                </a:lnTo>
                <a:lnTo>
                  <a:pt x="843" y="101"/>
                </a:lnTo>
                <a:lnTo>
                  <a:pt x="831" y="139"/>
                </a:lnTo>
                <a:lnTo>
                  <a:pt x="818" y="139"/>
                </a:lnTo>
                <a:lnTo>
                  <a:pt x="818" y="151"/>
                </a:lnTo>
                <a:lnTo>
                  <a:pt x="806" y="163"/>
                </a:lnTo>
                <a:lnTo>
                  <a:pt x="780" y="163"/>
                </a:lnTo>
                <a:lnTo>
                  <a:pt x="768" y="163"/>
                </a:lnTo>
                <a:lnTo>
                  <a:pt x="756" y="151"/>
                </a:lnTo>
                <a:lnTo>
                  <a:pt x="742" y="151"/>
                </a:lnTo>
                <a:lnTo>
                  <a:pt x="718" y="151"/>
                </a:lnTo>
                <a:lnTo>
                  <a:pt x="704" y="139"/>
                </a:lnTo>
                <a:lnTo>
                  <a:pt x="692" y="139"/>
                </a:lnTo>
                <a:lnTo>
                  <a:pt x="680" y="139"/>
                </a:lnTo>
                <a:lnTo>
                  <a:pt x="667" y="125"/>
                </a:lnTo>
                <a:lnTo>
                  <a:pt x="655" y="113"/>
                </a:lnTo>
                <a:lnTo>
                  <a:pt x="643" y="113"/>
                </a:lnTo>
                <a:lnTo>
                  <a:pt x="643" y="101"/>
                </a:lnTo>
                <a:lnTo>
                  <a:pt x="655" y="88"/>
                </a:lnTo>
                <a:lnTo>
                  <a:pt x="655" y="76"/>
                </a:lnTo>
                <a:lnTo>
                  <a:pt x="667" y="76"/>
                </a:lnTo>
                <a:lnTo>
                  <a:pt x="680" y="76"/>
                </a:lnTo>
                <a:lnTo>
                  <a:pt x="680" y="50"/>
                </a:lnTo>
                <a:lnTo>
                  <a:pt x="655" y="50"/>
                </a:lnTo>
                <a:lnTo>
                  <a:pt x="655" y="38"/>
                </a:lnTo>
                <a:lnTo>
                  <a:pt x="629" y="50"/>
                </a:lnTo>
                <a:lnTo>
                  <a:pt x="591" y="38"/>
                </a:lnTo>
                <a:lnTo>
                  <a:pt x="554" y="24"/>
                </a:lnTo>
                <a:lnTo>
                  <a:pt x="541" y="24"/>
                </a:lnTo>
                <a:lnTo>
                  <a:pt x="567" y="24"/>
                </a:lnTo>
                <a:lnTo>
                  <a:pt x="567" y="50"/>
                </a:lnTo>
                <a:lnTo>
                  <a:pt x="554" y="50"/>
                </a:lnTo>
                <a:lnTo>
                  <a:pt x="529" y="50"/>
                </a:lnTo>
                <a:lnTo>
                  <a:pt x="516" y="38"/>
                </a:lnTo>
                <a:lnTo>
                  <a:pt x="492" y="50"/>
                </a:lnTo>
                <a:lnTo>
                  <a:pt x="478" y="50"/>
                </a:lnTo>
                <a:lnTo>
                  <a:pt x="478" y="76"/>
                </a:lnTo>
                <a:lnTo>
                  <a:pt x="466" y="76"/>
                </a:lnTo>
                <a:lnTo>
                  <a:pt x="466" y="88"/>
                </a:lnTo>
                <a:lnTo>
                  <a:pt x="454" y="88"/>
                </a:lnTo>
                <a:lnTo>
                  <a:pt x="466" y="88"/>
                </a:lnTo>
                <a:lnTo>
                  <a:pt x="466" y="101"/>
                </a:lnTo>
                <a:lnTo>
                  <a:pt x="466" y="113"/>
                </a:lnTo>
                <a:lnTo>
                  <a:pt x="454" y="113"/>
                </a:lnTo>
                <a:lnTo>
                  <a:pt x="428" y="101"/>
                </a:lnTo>
                <a:lnTo>
                  <a:pt x="416" y="113"/>
                </a:lnTo>
                <a:lnTo>
                  <a:pt x="416" y="101"/>
                </a:lnTo>
                <a:lnTo>
                  <a:pt x="403" y="88"/>
                </a:lnTo>
                <a:lnTo>
                  <a:pt x="391" y="76"/>
                </a:lnTo>
                <a:lnTo>
                  <a:pt x="378" y="76"/>
                </a:lnTo>
                <a:lnTo>
                  <a:pt x="365" y="76"/>
                </a:lnTo>
                <a:lnTo>
                  <a:pt x="341" y="76"/>
                </a:lnTo>
                <a:lnTo>
                  <a:pt x="327" y="88"/>
                </a:lnTo>
                <a:lnTo>
                  <a:pt x="327" y="101"/>
                </a:lnTo>
                <a:lnTo>
                  <a:pt x="327" y="113"/>
                </a:lnTo>
                <a:lnTo>
                  <a:pt x="302" y="101"/>
                </a:lnTo>
                <a:lnTo>
                  <a:pt x="302" y="113"/>
                </a:lnTo>
                <a:lnTo>
                  <a:pt x="302" y="125"/>
                </a:lnTo>
                <a:lnTo>
                  <a:pt x="289" y="125"/>
                </a:lnTo>
                <a:lnTo>
                  <a:pt x="277" y="125"/>
                </a:lnTo>
                <a:lnTo>
                  <a:pt x="289" y="139"/>
                </a:lnTo>
                <a:lnTo>
                  <a:pt x="277" y="151"/>
                </a:lnTo>
                <a:lnTo>
                  <a:pt x="264" y="139"/>
                </a:lnTo>
                <a:lnTo>
                  <a:pt x="264" y="113"/>
                </a:lnTo>
                <a:lnTo>
                  <a:pt x="252" y="139"/>
                </a:lnTo>
                <a:lnTo>
                  <a:pt x="240" y="139"/>
                </a:lnTo>
                <a:lnTo>
                  <a:pt x="240" y="151"/>
                </a:lnTo>
                <a:lnTo>
                  <a:pt x="240" y="163"/>
                </a:lnTo>
                <a:lnTo>
                  <a:pt x="226" y="177"/>
                </a:lnTo>
                <a:lnTo>
                  <a:pt x="214" y="177"/>
                </a:lnTo>
                <a:lnTo>
                  <a:pt x="202" y="189"/>
                </a:lnTo>
                <a:lnTo>
                  <a:pt x="151" y="201"/>
                </a:lnTo>
                <a:lnTo>
                  <a:pt x="113" y="201"/>
                </a:lnTo>
                <a:lnTo>
                  <a:pt x="89" y="201"/>
                </a:lnTo>
                <a:lnTo>
                  <a:pt x="75" y="189"/>
                </a:lnTo>
                <a:lnTo>
                  <a:pt x="51" y="201"/>
                </a:lnTo>
                <a:lnTo>
                  <a:pt x="25" y="215"/>
                </a:lnTo>
                <a:lnTo>
                  <a:pt x="25" y="201"/>
                </a:lnTo>
                <a:lnTo>
                  <a:pt x="13" y="201"/>
                </a:lnTo>
                <a:lnTo>
                  <a:pt x="13" y="215"/>
                </a:lnTo>
                <a:lnTo>
                  <a:pt x="13" y="239"/>
                </a:lnTo>
                <a:lnTo>
                  <a:pt x="25" y="264"/>
                </a:lnTo>
                <a:lnTo>
                  <a:pt x="25" y="276"/>
                </a:lnTo>
                <a:lnTo>
                  <a:pt x="13" y="276"/>
                </a:lnTo>
                <a:lnTo>
                  <a:pt x="0" y="276"/>
                </a:lnTo>
                <a:lnTo>
                  <a:pt x="25" y="290"/>
                </a:lnTo>
                <a:lnTo>
                  <a:pt x="51" y="314"/>
                </a:lnTo>
                <a:lnTo>
                  <a:pt x="51" y="328"/>
                </a:lnTo>
                <a:lnTo>
                  <a:pt x="75" y="340"/>
                </a:lnTo>
                <a:lnTo>
                  <a:pt x="89" y="365"/>
                </a:lnTo>
                <a:lnTo>
                  <a:pt x="113" y="390"/>
                </a:lnTo>
                <a:lnTo>
                  <a:pt x="126" y="415"/>
                </a:lnTo>
                <a:lnTo>
                  <a:pt x="113" y="427"/>
                </a:lnTo>
                <a:lnTo>
                  <a:pt x="139" y="441"/>
                </a:lnTo>
                <a:lnTo>
                  <a:pt x="176" y="453"/>
                </a:lnTo>
                <a:lnTo>
                  <a:pt x="214" y="441"/>
                </a:lnTo>
                <a:lnTo>
                  <a:pt x="240" y="441"/>
                </a:lnTo>
                <a:lnTo>
                  <a:pt x="289" y="441"/>
                </a:lnTo>
                <a:lnTo>
                  <a:pt x="327" y="441"/>
                </a:lnTo>
                <a:lnTo>
                  <a:pt x="341" y="441"/>
                </a:lnTo>
                <a:lnTo>
                  <a:pt x="403" y="427"/>
                </a:lnTo>
                <a:lnTo>
                  <a:pt x="440" y="427"/>
                </a:lnTo>
                <a:lnTo>
                  <a:pt x="492" y="427"/>
                </a:lnTo>
                <a:lnTo>
                  <a:pt x="529" y="427"/>
                </a:lnTo>
                <a:lnTo>
                  <a:pt x="567" y="427"/>
                </a:lnTo>
                <a:lnTo>
                  <a:pt x="591" y="441"/>
                </a:lnTo>
                <a:lnTo>
                  <a:pt x="617" y="441"/>
                </a:lnTo>
                <a:lnTo>
                  <a:pt x="629" y="467"/>
                </a:lnTo>
                <a:lnTo>
                  <a:pt x="629" y="479"/>
                </a:lnTo>
                <a:lnTo>
                  <a:pt x="655" y="479"/>
                </a:lnTo>
                <a:lnTo>
                  <a:pt x="680" y="467"/>
                </a:lnTo>
                <a:lnTo>
                  <a:pt x="692" y="453"/>
                </a:lnTo>
                <a:lnTo>
                  <a:pt x="692" y="441"/>
                </a:lnTo>
                <a:lnTo>
                  <a:pt x="692" y="427"/>
                </a:lnTo>
                <a:lnTo>
                  <a:pt x="704" y="427"/>
                </a:lnTo>
                <a:lnTo>
                  <a:pt x="718" y="415"/>
                </a:lnTo>
                <a:lnTo>
                  <a:pt x="718" y="427"/>
                </a:lnTo>
                <a:lnTo>
                  <a:pt x="704" y="441"/>
                </a:lnTo>
                <a:lnTo>
                  <a:pt x="704" y="453"/>
                </a:lnTo>
                <a:lnTo>
                  <a:pt x="718" y="467"/>
                </a:lnTo>
                <a:lnTo>
                  <a:pt x="692" y="479"/>
                </a:lnTo>
                <a:lnTo>
                  <a:pt x="680" y="479"/>
                </a:lnTo>
                <a:lnTo>
                  <a:pt x="680" y="491"/>
                </a:lnTo>
                <a:lnTo>
                  <a:pt x="692" y="491"/>
                </a:lnTo>
                <a:lnTo>
                  <a:pt x="704" y="491"/>
                </a:lnTo>
                <a:lnTo>
                  <a:pt x="718" y="491"/>
                </a:lnTo>
                <a:lnTo>
                  <a:pt x="730" y="479"/>
                </a:lnTo>
                <a:lnTo>
                  <a:pt x="742" y="491"/>
                </a:lnTo>
                <a:lnTo>
                  <a:pt x="742" y="504"/>
                </a:lnTo>
                <a:lnTo>
                  <a:pt x="756" y="504"/>
                </a:lnTo>
                <a:lnTo>
                  <a:pt x="756" y="516"/>
                </a:lnTo>
                <a:lnTo>
                  <a:pt x="806" y="516"/>
                </a:lnTo>
                <a:lnTo>
                  <a:pt x="843" y="516"/>
                </a:lnTo>
                <a:lnTo>
                  <a:pt x="869" y="516"/>
                </a:lnTo>
                <a:lnTo>
                  <a:pt x="881" y="504"/>
                </a:lnTo>
                <a:lnTo>
                  <a:pt x="907" y="504"/>
                </a:lnTo>
                <a:lnTo>
                  <a:pt x="907" y="516"/>
                </a:lnTo>
                <a:lnTo>
                  <a:pt x="944" y="504"/>
                </a:lnTo>
                <a:lnTo>
                  <a:pt x="994" y="491"/>
                </a:lnTo>
                <a:lnTo>
                  <a:pt x="1008" y="491"/>
                </a:lnTo>
                <a:lnTo>
                  <a:pt x="1020" y="467"/>
                </a:lnTo>
                <a:lnTo>
                  <a:pt x="1032" y="467"/>
                </a:lnTo>
                <a:lnTo>
                  <a:pt x="1032" y="441"/>
                </a:lnTo>
                <a:lnTo>
                  <a:pt x="1058" y="427"/>
                </a:lnTo>
                <a:lnTo>
                  <a:pt x="1070" y="427"/>
                </a:lnTo>
                <a:lnTo>
                  <a:pt x="1070" y="415"/>
                </a:lnTo>
                <a:lnTo>
                  <a:pt x="1095" y="415"/>
                </a:lnTo>
                <a:lnTo>
                  <a:pt x="1095" y="403"/>
                </a:lnTo>
                <a:lnTo>
                  <a:pt x="1121" y="390"/>
                </a:lnTo>
                <a:lnTo>
                  <a:pt x="1133" y="378"/>
                </a:lnTo>
                <a:lnTo>
                  <a:pt x="1133" y="365"/>
                </a:lnTo>
                <a:lnTo>
                  <a:pt x="1145" y="340"/>
                </a:lnTo>
                <a:lnTo>
                  <a:pt x="1133" y="328"/>
                </a:lnTo>
                <a:lnTo>
                  <a:pt x="1133" y="314"/>
                </a:lnTo>
                <a:lnTo>
                  <a:pt x="1133" y="302"/>
                </a:lnTo>
                <a:lnTo>
                  <a:pt x="1145" y="290"/>
                </a:lnTo>
                <a:lnTo>
                  <a:pt x="1133" y="290"/>
                </a:lnTo>
                <a:lnTo>
                  <a:pt x="1133" y="276"/>
                </a:lnTo>
                <a:lnTo>
                  <a:pt x="1121" y="276"/>
                </a:lnTo>
                <a:lnTo>
                  <a:pt x="1107" y="264"/>
                </a:lnTo>
                <a:lnTo>
                  <a:pt x="1095" y="264"/>
                </a:lnTo>
                <a:lnTo>
                  <a:pt x="1095" y="252"/>
                </a:lnTo>
                <a:lnTo>
                  <a:pt x="1095" y="239"/>
                </a:lnTo>
                <a:lnTo>
                  <a:pt x="1070" y="239"/>
                </a:lnTo>
                <a:lnTo>
                  <a:pt x="1058" y="239"/>
                </a:lnTo>
                <a:lnTo>
                  <a:pt x="1058" y="215"/>
                </a:lnTo>
                <a:lnTo>
                  <a:pt x="1032" y="201"/>
                </a:lnTo>
                <a:lnTo>
                  <a:pt x="1008" y="201"/>
                </a:lnTo>
                <a:lnTo>
                  <a:pt x="970" y="189"/>
                </a:lnTo>
                <a:lnTo>
                  <a:pt x="970" y="177"/>
                </a:lnTo>
                <a:lnTo>
                  <a:pt x="970" y="151"/>
                </a:lnTo>
                <a:lnTo>
                  <a:pt x="957" y="151"/>
                </a:lnTo>
                <a:lnTo>
                  <a:pt x="944" y="139"/>
                </a:lnTo>
                <a:lnTo>
                  <a:pt x="944" y="125"/>
                </a:lnTo>
                <a:lnTo>
                  <a:pt x="944" y="88"/>
                </a:lnTo>
                <a:lnTo>
                  <a:pt x="931" y="76"/>
                </a:lnTo>
                <a:lnTo>
                  <a:pt x="919" y="88"/>
                </a:lnTo>
                <a:lnTo>
                  <a:pt x="907" y="88"/>
                </a:lnTo>
                <a:lnTo>
                  <a:pt x="907" y="76"/>
                </a:lnTo>
                <a:lnTo>
                  <a:pt x="893" y="50"/>
                </a:lnTo>
                <a:lnTo>
                  <a:pt x="881" y="24"/>
                </a:lnTo>
                <a:lnTo>
                  <a:pt x="869"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4" name="Freeform 122"/>
          <p:cNvSpPr>
            <a:spLocks/>
          </p:cNvSpPr>
          <p:nvPr/>
        </p:nvSpPr>
        <p:spPr bwMode="auto">
          <a:xfrm>
            <a:off x="4592638" y="5230813"/>
            <a:ext cx="11112" cy="19050"/>
          </a:xfrm>
          <a:custGeom>
            <a:avLst/>
            <a:gdLst>
              <a:gd name="T0" fmla="*/ 11112 w 13"/>
              <a:gd name="T1" fmla="*/ 0 h 24"/>
              <a:gd name="T2" fmla="*/ 11112 w 13"/>
              <a:gd name="T3" fmla="*/ 9525 h 24"/>
              <a:gd name="T4" fmla="*/ 0 w 13"/>
              <a:gd name="T5" fmla="*/ 9525 h 24"/>
              <a:gd name="T6" fmla="*/ 0 w 13"/>
              <a:gd name="T7" fmla="*/ 9525 h 24"/>
              <a:gd name="T8" fmla="*/ 0 w 13"/>
              <a:gd name="T9" fmla="*/ 19050 h 24"/>
              <a:gd name="T10" fmla="*/ 11112 w 13"/>
              <a:gd name="T11" fmla="*/ 9525 h 24"/>
              <a:gd name="T12" fmla="*/ 11112 w 13"/>
              <a:gd name="T13" fmla="*/ 9525 h 24"/>
              <a:gd name="T14" fmla="*/ 11112 w 13"/>
              <a:gd name="T15" fmla="*/ 9525 h 24"/>
              <a:gd name="T16" fmla="*/ 11112 w 13"/>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24">
                <a:moveTo>
                  <a:pt x="13" y="0"/>
                </a:moveTo>
                <a:lnTo>
                  <a:pt x="13" y="12"/>
                </a:lnTo>
                <a:lnTo>
                  <a:pt x="0" y="12"/>
                </a:lnTo>
                <a:lnTo>
                  <a:pt x="0" y="24"/>
                </a:lnTo>
                <a:lnTo>
                  <a:pt x="13" y="12"/>
                </a:lnTo>
                <a:lnTo>
                  <a:pt x="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5" name="Freeform 123"/>
          <p:cNvSpPr>
            <a:spLocks/>
          </p:cNvSpPr>
          <p:nvPr/>
        </p:nvSpPr>
        <p:spPr bwMode="auto">
          <a:xfrm>
            <a:off x="4672013" y="5202238"/>
            <a:ext cx="20637" cy="9525"/>
          </a:xfrm>
          <a:custGeom>
            <a:avLst/>
            <a:gdLst>
              <a:gd name="T0" fmla="*/ 9525 w 26"/>
              <a:gd name="T1" fmla="*/ 0 h 12"/>
              <a:gd name="T2" fmla="*/ 20637 w 26"/>
              <a:gd name="T3" fmla="*/ 0 h 12"/>
              <a:gd name="T4" fmla="*/ 9525 w 26"/>
              <a:gd name="T5" fmla="*/ 9525 h 12"/>
              <a:gd name="T6" fmla="*/ 9525 w 26"/>
              <a:gd name="T7" fmla="*/ 9525 h 12"/>
              <a:gd name="T8" fmla="*/ 9525 w 26"/>
              <a:gd name="T9" fmla="*/ 9525 h 12"/>
              <a:gd name="T10" fmla="*/ 9525 w 26"/>
              <a:gd name="T11" fmla="*/ 9525 h 12"/>
              <a:gd name="T12" fmla="*/ 0 w 26"/>
              <a:gd name="T13" fmla="*/ 0 h 12"/>
              <a:gd name="T14" fmla="*/ 9525 w 26"/>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2">
                <a:moveTo>
                  <a:pt x="12" y="0"/>
                </a:moveTo>
                <a:lnTo>
                  <a:pt x="26" y="0"/>
                </a:lnTo>
                <a:lnTo>
                  <a:pt x="12" y="12"/>
                </a:lnTo>
                <a:lnTo>
                  <a:pt x="0"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56" name="Freeform 124"/>
          <p:cNvSpPr>
            <a:spLocks/>
          </p:cNvSpPr>
          <p:nvPr/>
        </p:nvSpPr>
        <p:spPr bwMode="auto">
          <a:xfrm>
            <a:off x="3300413" y="2981325"/>
            <a:ext cx="1949450" cy="1949450"/>
          </a:xfrm>
          <a:custGeom>
            <a:avLst/>
            <a:gdLst>
              <a:gd name="T0" fmla="*/ 450850 w 2456"/>
              <a:gd name="T1" fmla="*/ 310356 h 2456"/>
              <a:gd name="T2" fmla="*/ 420688 w 2456"/>
              <a:gd name="T3" fmla="*/ 361156 h 2456"/>
              <a:gd name="T4" fmla="*/ 370681 w 2456"/>
              <a:gd name="T5" fmla="*/ 441325 h 2456"/>
              <a:gd name="T6" fmla="*/ 361156 w 2456"/>
              <a:gd name="T7" fmla="*/ 411163 h 2456"/>
              <a:gd name="T8" fmla="*/ 140494 w 2456"/>
              <a:gd name="T9" fmla="*/ 681038 h 2456"/>
              <a:gd name="T10" fmla="*/ 11113 w 2456"/>
              <a:gd name="T11" fmla="*/ 1081088 h 2456"/>
              <a:gd name="T12" fmla="*/ 140494 w 2456"/>
              <a:gd name="T13" fmla="*/ 919956 h 2456"/>
              <a:gd name="T14" fmla="*/ 180181 w 2456"/>
              <a:gd name="T15" fmla="*/ 770731 h 2456"/>
              <a:gd name="T16" fmla="*/ 190500 w 2456"/>
              <a:gd name="T17" fmla="*/ 1039813 h 2456"/>
              <a:gd name="T18" fmla="*/ 230188 w 2456"/>
              <a:gd name="T19" fmla="*/ 1180306 h 2456"/>
              <a:gd name="T20" fmla="*/ 241300 w 2456"/>
              <a:gd name="T21" fmla="*/ 1539875 h 2456"/>
              <a:gd name="T22" fmla="*/ 370681 w 2456"/>
              <a:gd name="T23" fmla="*/ 1380331 h 2456"/>
              <a:gd name="T24" fmla="*/ 510381 w 2456"/>
              <a:gd name="T25" fmla="*/ 1330325 h 2456"/>
              <a:gd name="T26" fmla="*/ 570706 w 2456"/>
              <a:gd name="T27" fmla="*/ 1530350 h 2456"/>
              <a:gd name="T28" fmla="*/ 580231 w 2456"/>
              <a:gd name="T29" fmla="*/ 1770063 h 2456"/>
              <a:gd name="T30" fmla="*/ 669925 w 2456"/>
              <a:gd name="T31" fmla="*/ 1870075 h 2456"/>
              <a:gd name="T32" fmla="*/ 619919 w 2456"/>
              <a:gd name="T33" fmla="*/ 1690688 h 2456"/>
              <a:gd name="T34" fmla="*/ 700088 w 2456"/>
              <a:gd name="T35" fmla="*/ 1739900 h 2456"/>
              <a:gd name="T36" fmla="*/ 800894 w 2456"/>
              <a:gd name="T37" fmla="*/ 1629569 h 2456"/>
              <a:gd name="T38" fmla="*/ 819944 w 2456"/>
              <a:gd name="T39" fmla="*/ 1500188 h 2456"/>
              <a:gd name="T40" fmla="*/ 920750 w 2456"/>
              <a:gd name="T41" fmla="*/ 1509713 h 2456"/>
              <a:gd name="T42" fmla="*/ 1069975 w 2456"/>
              <a:gd name="T43" fmla="*/ 1470025 h 2456"/>
              <a:gd name="T44" fmla="*/ 1149350 w 2456"/>
              <a:gd name="T45" fmla="*/ 1339850 h 2456"/>
              <a:gd name="T46" fmla="*/ 1130300 w 2456"/>
              <a:gd name="T47" fmla="*/ 1219994 h 2456"/>
              <a:gd name="T48" fmla="*/ 1169194 w 2456"/>
              <a:gd name="T49" fmla="*/ 1140619 h 2456"/>
              <a:gd name="T50" fmla="*/ 1149350 w 2456"/>
              <a:gd name="T51" fmla="*/ 1081088 h 2456"/>
              <a:gd name="T52" fmla="*/ 1239838 w 2456"/>
              <a:gd name="T53" fmla="*/ 1090613 h 2456"/>
              <a:gd name="T54" fmla="*/ 1270000 w 2456"/>
              <a:gd name="T55" fmla="*/ 1170781 h 2456"/>
              <a:gd name="T56" fmla="*/ 1319213 w 2456"/>
              <a:gd name="T57" fmla="*/ 1140619 h 2456"/>
              <a:gd name="T58" fmla="*/ 1379538 w 2456"/>
              <a:gd name="T59" fmla="*/ 1030288 h 2456"/>
              <a:gd name="T60" fmla="*/ 1528763 w 2456"/>
              <a:gd name="T61" fmla="*/ 881063 h 2456"/>
              <a:gd name="T62" fmla="*/ 1489075 w 2456"/>
              <a:gd name="T63" fmla="*/ 750094 h 2456"/>
              <a:gd name="T64" fmla="*/ 1539875 w 2456"/>
              <a:gd name="T65" fmla="*/ 639763 h 2456"/>
              <a:gd name="T66" fmla="*/ 1678781 w 2456"/>
              <a:gd name="T67" fmla="*/ 620713 h 2456"/>
              <a:gd name="T68" fmla="*/ 1758950 w 2456"/>
              <a:gd name="T69" fmla="*/ 570706 h 2456"/>
              <a:gd name="T70" fmla="*/ 1739900 w 2456"/>
              <a:gd name="T71" fmla="*/ 639763 h 2456"/>
              <a:gd name="T72" fmla="*/ 1808956 w 2456"/>
              <a:gd name="T73" fmla="*/ 740569 h 2456"/>
              <a:gd name="T74" fmla="*/ 1818481 w 2456"/>
              <a:gd name="T75" fmla="*/ 650875 h 2456"/>
              <a:gd name="T76" fmla="*/ 1818481 w 2456"/>
              <a:gd name="T77" fmla="*/ 561181 h 2456"/>
              <a:gd name="T78" fmla="*/ 1919288 w 2456"/>
              <a:gd name="T79" fmla="*/ 460375 h 2456"/>
              <a:gd name="T80" fmla="*/ 1938338 w 2456"/>
              <a:gd name="T81" fmla="*/ 400050 h 2456"/>
              <a:gd name="T82" fmla="*/ 1770063 w 2456"/>
              <a:gd name="T83" fmla="*/ 340519 h 2456"/>
              <a:gd name="T84" fmla="*/ 1659731 w 2456"/>
              <a:gd name="T85" fmla="*/ 370681 h 2456"/>
              <a:gd name="T86" fmla="*/ 1509713 w 2456"/>
              <a:gd name="T87" fmla="*/ 350044 h 2456"/>
              <a:gd name="T88" fmla="*/ 1399381 w 2456"/>
              <a:gd name="T89" fmla="*/ 350044 h 2456"/>
              <a:gd name="T90" fmla="*/ 1270000 w 2456"/>
              <a:gd name="T91" fmla="*/ 310356 h 2456"/>
              <a:gd name="T92" fmla="*/ 1250156 w 2456"/>
              <a:gd name="T93" fmla="*/ 250825 h 2456"/>
              <a:gd name="T94" fmla="*/ 1069975 w 2456"/>
              <a:gd name="T95" fmla="*/ 300831 h 2456"/>
              <a:gd name="T96" fmla="*/ 1050131 w 2456"/>
              <a:gd name="T97" fmla="*/ 250825 h 2456"/>
              <a:gd name="T98" fmla="*/ 959644 w 2456"/>
              <a:gd name="T99" fmla="*/ 300831 h 2456"/>
              <a:gd name="T100" fmla="*/ 1010444 w 2456"/>
              <a:gd name="T101" fmla="*/ 260350 h 2456"/>
              <a:gd name="T102" fmla="*/ 969169 w 2456"/>
              <a:gd name="T103" fmla="*/ 260350 h 2456"/>
              <a:gd name="T104" fmla="*/ 900113 w 2456"/>
              <a:gd name="T105" fmla="*/ 211138 h 2456"/>
              <a:gd name="T106" fmla="*/ 849313 w 2456"/>
              <a:gd name="T107" fmla="*/ 161131 h 2456"/>
              <a:gd name="T108" fmla="*/ 849313 w 2456"/>
              <a:gd name="T109" fmla="*/ 150813 h 2456"/>
              <a:gd name="T110" fmla="*/ 980281 w 2456"/>
              <a:gd name="T111" fmla="*/ 41275 h 2456"/>
              <a:gd name="T112" fmla="*/ 830263 w 2456"/>
              <a:gd name="T113" fmla="*/ 41275 h 2456"/>
              <a:gd name="T114" fmla="*/ 879475 w 2456"/>
              <a:gd name="T115" fmla="*/ 61119 h 2456"/>
              <a:gd name="T116" fmla="*/ 759619 w 2456"/>
              <a:gd name="T117" fmla="*/ 110331 h 2456"/>
              <a:gd name="T118" fmla="*/ 740569 w 2456"/>
              <a:gd name="T119" fmla="*/ 130969 h 2456"/>
              <a:gd name="T120" fmla="*/ 690563 w 2456"/>
              <a:gd name="T121" fmla="*/ 110331 h 2456"/>
              <a:gd name="T122" fmla="*/ 800894 w 2456"/>
              <a:gd name="T123" fmla="*/ 41275 h 24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56" h="2456">
                <a:moveTo>
                  <a:pt x="479" y="403"/>
                </a:moveTo>
                <a:lnTo>
                  <a:pt x="479" y="417"/>
                </a:lnTo>
                <a:lnTo>
                  <a:pt x="479" y="429"/>
                </a:lnTo>
                <a:lnTo>
                  <a:pt x="479" y="441"/>
                </a:lnTo>
                <a:lnTo>
                  <a:pt x="505" y="417"/>
                </a:lnTo>
                <a:lnTo>
                  <a:pt x="505" y="391"/>
                </a:lnTo>
                <a:lnTo>
                  <a:pt x="517" y="391"/>
                </a:lnTo>
                <a:lnTo>
                  <a:pt x="542" y="379"/>
                </a:lnTo>
                <a:lnTo>
                  <a:pt x="554" y="366"/>
                </a:lnTo>
                <a:lnTo>
                  <a:pt x="568" y="379"/>
                </a:lnTo>
                <a:lnTo>
                  <a:pt x="580" y="379"/>
                </a:lnTo>
                <a:lnTo>
                  <a:pt x="580" y="391"/>
                </a:lnTo>
                <a:lnTo>
                  <a:pt x="568" y="391"/>
                </a:lnTo>
                <a:lnTo>
                  <a:pt x="554" y="403"/>
                </a:lnTo>
                <a:lnTo>
                  <a:pt x="568" y="417"/>
                </a:lnTo>
                <a:lnTo>
                  <a:pt x="554" y="417"/>
                </a:lnTo>
                <a:lnTo>
                  <a:pt x="542" y="417"/>
                </a:lnTo>
                <a:lnTo>
                  <a:pt x="542" y="429"/>
                </a:lnTo>
                <a:lnTo>
                  <a:pt x="554" y="429"/>
                </a:lnTo>
                <a:lnTo>
                  <a:pt x="568" y="441"/>
                </a:lnTo>
                <a:lnTo>
                  <a:pt x="554" y="455"/>
                </a:lnTo>
                <a:lnTo>
                  <a:pt x="542" y="455"/>
                </a:lnTo>
                <a:lnTo>
                  <a:pt x="530" y="455"/>
                </a:lnTo>
                <a:lnTo>
                  <a:pt x="542" y="441"/>
                </a:lnTo>
                <a:lnTo>
                  <a:pt x="517" y="441"/>
                </a:lnTo>
                <a:lnTo>
                  <a:pt x="517" y="455"/>
                </a:lnTo>
                <a:lnTo>
                  <a:pt x="517" y="467"/>
                </a:lnTo>
                <a:lnTo>
                  <a:pt x="517" y="480"/>
                </a:lnTo>
                <a:lnTo>
                  <a:pt x="505" y="480"/>
                </a:lnTo>
                <a:lnTo>
                  <a:pt x="505" y="492"/>
                </a:lnTo>
                <a:lnTo>
                  <a:pt x="505" y="504"/>
                </a:lnTo>
                <a:lnTo>
                  <a:pt x="492" y="504"/>
                </a:lnTo>
                <a:lnTo>
                  <a:pt x="492" y="518"/>
                </a:lnTo>
                <a:lnTo>
                  <a:pt x="479" y="530"/>
                </a:lnTo>
                <a:lnTo>
                  <a:pt x="479" y="542"/>
                </a:lnTo>
                <a:lnTo>
                  <a:pt x="467" y="542"/>
                </a:lnTo>
                <a:lnTo>
                  <a:pt x="467" y="556"/>
                </a:lnTo>
                <a:lnTo>
                  <a:pt x="455" y="568"/>
                </a:lnTo>
                <a:lnTo>
                  <a:pt x="455" y="580"/>
                </a:lnTo>
                <a:lnTo>
                  <a:pt x="441" y="580"/>
                </a:lnTo>
                <a:lnTo>
                  <a:pt x="429" y="593"/>
                </a:lnTo>
                <a:lnTo>
                  <a:pt x="417" y="593"/>
                </a:lnTo>
                <a:lnTo>
                  <a:pt x="429" y="580"/>
                </a:lnTo>
                <a:lnTo>
                  <a:pt x="429" y="568"/>
                </a:lnTo>
                <a:lnTo>
                  <a:pt x="429" y="556"/>
                </a:lnTo>
                <a:lnTo>
                  <a:pt x="429" y="542"/>
                </a:lnTo>
                <a:lnTo>
                  <a:pt x="441" y="530"/>
                </a:lnTo>
                <a:lnTo>
                  <a:pt x="455" y="518"/>
                </a:lnTo>
                <a:lnTo>
                  <a:pt x="455" y="504"/>
                </a:lnTo>
                <a:lnTo>
                  <a:pt x="467" y="504"/>
                </a:lnTo>
                <a:lnTo>
                  <a:pt x="467" y="480"/>
                </a:lnTo>
                <a:lnTo>
                  <a:pt x="467" y="467"/>
                </a:lnTo>
                <a:lnTo>
                  <a:pt x="467" y="455"/>
                </a:lnTo>
                <a:lnTo>
                  <a:pt x="479" y="441"/>
                </a:lnTo>
                <a:lnTo>
                  <a:pt x="479" y="429"/>
                </a:lnTo>
                <a:lnTo>
                  <a:pt x="479" y="417"/>
                </a:lnTo>
                <a:lnTo>
                  <a:pt x="467" y="429"/>
                </a:lnTo>
                <a:lnTo>
                  <a:pt x="441" y="441"/>
                </a:lnTo>
                <a:lnTo>
                  <a:pt x="304" y="606"/>
                </a:lnTo>
                <a:lnTo>
                  <a:pt x="203" y="782"/>
                </a:lnTo>
                <a:lnTo>
                  <a:pt x="203" y="794"/>
                </a:lnTo>
                <a:lnTo>
                  <a:pt x="203" y="806"/>
                </a:lnTo>
                <a:lnTo>
                  <a:pt x="177" y="858"/>
                </a:lnTo>
                <a:lnTo>
                  <a:pt x="151" y="907"/>
                </a:lnTo>
                <a:lnTo>
                  <a:pt x="139" y="945"/>
                </a:lnTo>
                <a:lnTo>
                  <a:pt x="114" y="983"/>
                </a:lnTo>
                <a:lnTo>
                  <a:pt x="102" y="1021"/>
                </a:lnTo>
                <a:lnTo>
                  <a:pt x="89" y="1058"/>
                </a:lnTo>
                <a:lnTo>
                  <a:pt x="76" y="1084"/>
                </a:lnTo>
                <a:lnTo>
                  <a:pt x="64" y="1134"/>
                </a:lnTo>
                <a:lnTo>
                  <a:pt x="52" y="1172"/>
                </a:lnTo>
                <a:lnTo>
                  <a:pt x="52" y="1209"/>
                </a:lnTo>
                <a:lnTo>
                  <a:pt x="38" y="1223"/>
                </a:lnTo>
                <a:lnTo>
                  <a:pt x="26" y="1261"/>
                </a:lnTo>
                <a:lnTo>
                  <a:pt x="14" y="1298"/>
                </a:lnTo>
                <a:lnTo>
                  <a:pt x="14" y="1310"/>
                </a:lnTo>
                <a:lnTo>
                  <a:pt x="0" y="1336"/>
                </a:lnTo>
                <a:lnTo>
                  <a:pt x="14" y="1362"/>
                </a:lnTo>
                <a:lnTo>
                  <a:pt x="26" y="1374"/>
                </a:lnTo>
                <a:lnTo>
                  <a:pt x="38" y="1374"/>
                </a:lnTo>
                <a:lnTo>
                  <a:pt x="52" y="1374"/>
                </a:lnTo>
                <a:lnTo>
                  <a:pt x="76" y="1374"/>
                </a:lnTo>
                <a:lnTo>
                  <a:pt x="89" y="1374"/>
                </a:lnTo>
                <a:lnTo>
                  <a:pt x="114" y="1374"/>
                </a:lnTo>
                <a:lnTo>
                  <a:pt x="114" y="1362"/>
                </a:lnTo>
                <a:lnTo>
                  <a:pt x="114" y="1348"/>
                </a:lnTo>
                <a:lnTo>
                  <a:pt x="139" y="1336"/>
                </a:lnTo>
                <a:lnTo>
                  <a:pt x="139" y="1324"/>
                </a:lnTo>
                <a:lnTo>
                  <a:pt x="165" y="1310"/>
                </a:lnTo>
                <a:lnTo>
                  <a:pt x="165" y="1285"/>
                </a:lnTo>
                <a:lnTo>
                  <a:pt x="165" y="1261"/>
                </a:lnTo>
                <a:lnTo>
                  <a:pt x="165" y="1235"/>
                </a:lnTo>
                <a:lnTo>
                  <a:pt x="165" y="1185"/>
                </a:lnTo>
                <a:lnTo>
                  <a:pt x="177" y="1159"/>
                </a:lnTo>
                <a:lnTo>
                  <a:pt x="165" y="1172"/>
                </a:lnTo>
                <a:lnTo>
                  <a:pt x="139" y="1185"/>
                </a:lnTo>
                <a:lnTo>
                  <a:pt x="139" y="1172"/>
                </a:lnTo>
                <a:lnTo>
                  <a:pt x="139" y="1147"/>
                </a:lnTo>
                <a:lnTo>
                  <a:pt x="139" y="1122"/>
                </a:lnTo>
                <a:lnTo>
                  <a:pt x="165" y="1096"/>
                </a:lnTo>
                <a:lnTo>
                  <a:pt x="151" y="1096"/>
                </a:lnTo>
                <a:lnTo>
                  <a:pt x="165" y="1058"/>
                </a:lnTo>
                <a:lnTo>
                  <a:pt x="165" y="1046"/>
                </a:lnTo>
                <a:lnTo>
                  <a:pt x="177" y="1021"/>
                </a:lnTo>
                <a:lnTo>
                  <a:pt x="177" y="996"/>
                </a:lnTo>
                <a:lnTo>
                  <a:pt x="203" y="971"/>
                </a:lnTo>
                <a:lnTo>
                  <a:pt x="203" y="945"/>
                </a:lnTo>
                <a:lnTo>
                  <a:pt x="215" y="959"/>
                </a:lnTo>
                <a:lnTo>
                  <a:pt x="227" y="971"/>
                </a:lnTo>
                <a:lnTo>
                  <a:pt x="215" y="983"/>
                </a:lnTo>
                <a:lnTo>
                  <a:pt x="203" y="1021"/>
                </a:lnTo>
                <a:lnTo>
                  <a:pt x="189" y="1034"/>
                </a:lnTo>
                <a:lnTo>
                  <a:pt x="177" y="1084"/>
                </a:lnTo>
                <a:lnTo>
                  <a:pt x="177" y="1122"/>
                </a:lnTo>
                <a:lnTo>
                  <a:pt x="189" y="1134"/>
                </a:lnTo>
                <a:lnTo>
                  <a:pt x="203" y="1147"/>
                </a:lnTo>
                <a:lnTo>
                  <a:pt x="189" y="1159"/>
                </a:lnTo>
                <a:lnTo>
                  <a:pt x="177" y="1185"/>
                </a:lnTo>
                <a:lnTo>
                  <a:pt x="189" y="1209"/>
                </a:lnTo>
                <a:lnTo>
                  <a:pt x="203" y="1235"/>
                </a:lnTo>
                <a:lnTo>
                  <a:pt x="203" y="1261"/>
                </a:lnTo>
                <a:lnTo>
                  <a:pt x="215" y="1273"/>
                </a:lnTo>
                <a:lnTo>
                  <a:pt x="227" y="1298"/>
                </a:lnTo>
                <a:lnTo>
                  <a:pt x="240" y="1310"/>
                </a:lnTo>
                <a:lnTo>
                  <a:pt x="266" y="1310"/>
                </a:lnTo>
                <a:lnTo>
                  <a:pt x="266" y="1336"/>
                </a:lnTo>
                <a:lnTo>
                  <a:pt x="266" y="1348"/>
                </a:lnTo>
                <a:lnTo>
                  <a:pt x="252" y="1362"/>
                </a:lnTo>
                <a:lnTo>
                  <a:pt x="252" y="1374"/>
                </a:lnTo>
                <a:lnTo>
                  <a:pt x="252" y="1399"/>
                </a:lnTo>
                <a:lnTo>
                  <a:pt x="252" y="1424"/>
                </a:lnTo>
                <a:lnTo>
                  <a:pt x="266" y="1437"/>
                </a:lnTo>
                <a:lnTo>
                  <a:pt x="278" y="1449"/>
                </a:lnTo>
                <a:lnTo>
                  <a:pt x="266" y="1449"/>
                </a:lnTo>
                <a:lnTo>
                  <a:pt x="252" y="1449"/>
                </a:lnTo>
                <a:lnTo>
                  <a:pt x="240" y="1475"/>
                </a:lnTo>
                <a:lnTo>
                  <a:pt x="252" y="1513"/>
                </a:lnTo>
                <a:lnTo>
                  <a:pt x="266" y="1513"/>
                </a:lnTo>
                <a:lnTo>
                  <a:pt x="290" y="1487"/>
                </a:lnTo>
                <a:lnTo>
                  <a:pt x="290" y="1499"/>
                </a:lnTo>
                <a:lnTo>
                  <a:pt x="290" y="1525"/>
                </a:lnTo>
                <a:lnTo>
                  <a:pt x="290" y="1550"/>
                </a:lnTo>
                <a:lnTo>
                  <a:pt x="278" y="1562"/>
                </a:lnTo>
                <a:lnTo>
                  <a:pt x="266" y="1574"/>
                </a:lnTo>
                <a:lnTo>
                  <a:pt x="266" y="1626"/>
                </a:lnTo>
                <a:lnTo>
                  <a:pt x="252" y="1688"/>
                </a:lnTo>
                <a:lnTo>
                  <a:pt x="252" y="1814"/>
                </a:lnTo>
                <a:lnTo>
                  <a:pt x="252" y="1928"/>
                </a:lnTo>
                <a:lnTo>
                  <a:pt x="266" y="1953"/>
                </a:lnTo>
                <a:lnTo>
                  <a:pt x="266" y="1965"/>
                </a:lnTo>
                <a:lnTo>
                  <a:pt x="278" y="1977"/>
                </a:lnTo>
                <a:lnTo>
                  <a:pt x="290" y="1977"/>
                </a:lnTo>
                <a:lnTo>
                  <a:pt x="290" y="1953"/>
                </a:lnTo>
                <a:lnTo>
                  <a:pt x="304" y="1953"/>
                </a:lnTo>
                <a:lnTo>
                  <a:pt x="304" y="1940"/>
                </a:lnTo>
                <a:lnTo>
                  <a:pt x="304" y="1928"/>
                </a:lnTo>
                <a:lnTo>
                  <a:pt x="316" y="1928"/>
                </a:lnTo>
                <a:lnTo>
                  <a:pt x="328" y="1916"/>
                </a:lnTo>
                <a:lnTo>
                  <a:pt x="328" y="1902"/>
                </a:lnTo>
                <a:lnTo>
                  <a:pt x="328" y="1890"/>
                </a:lnTo>
                <a:lnTo>
                  <a:pt x="342" y="1864"/>
                </a:lnTo>
                <a:lnTo>
                  <a:pt x="354" y="1840"/>
                </a:lnTo>
                <a:lnTo>
                  <a:pt x="354" y="1802"/>
                </a:lnTo>
                <a:lnTo>
                  <a:pt x="366" y="1789"/>
                </a:lnTo>
                <a:lnTo>
                  <a:pt x="391" y="1789"/>
                </a:lnTo>
                <a:lnTo>
                  <a:pt x="403" y="1777"/>
                </a:lnTo>
                <a:lnTo>
                  <a:pt x="417" y="1777"/>
                </a:lnTo>
                <a:lnTo>
                  <a:pt x="429" y="1765"/>
                </a:lnTo>
                <a:lnTo>
                  <a:pt x="455" y="1751"/>
                </a:lnTo>
                <a:lnTo>
                  <a:pt x="467" y="1739"/>
                </a:lnTo>
                <a:lnTo>
                  <a:pt x="479" y="1739"/>
                </a:lnTo>
                <a:lnTo>
                  <a:pt x="505" y="1739"/>
                </a:lnTo>
                <a:lnTo>
                  <a:pt x="530" y="1727"/>
                </a:lnTo>
                <a:lnTo>
                  <a:pt x="530" y="1713"/>
                </a:lnTo>
                <a:lnTo>
                  <a:pt x="542" y="1701"/>
                </a:lnTo>
                <a:lnTo>
                  <a:pt x="554" y="1701"/>
                </a:lnTo>
                <a:lnTo>
                  <a:pt x="568" y="1701"/>
                </a:lnTo>
                <a:lnTo>
                  <a:pt x="580" y="1701"/>
                </a:lnTo>
                <a:lnTo>
                  <a:pt x="580" y="1713"/>
                </a:lnTo>
                <a:lnTo>
                  <a:pt x="592" y="1713"/>
                </a:lnTo>
                <a:lnTo>
                  <a:pt x="606" y="1701"/>
                </a:lnTo>
                <a:lnTo>
                  <a:pt x="618" y="1701"/>
                </a:lnTo>
                <a:lnTo>
                  <a:pt x="618" y="1676"/>
                </a:lnTo>
                <a:lnTo>
                  <a:pt x="630" y="1676"/>
                </a:lnTo>
                <a:lnTo>
                  <a:pt x="643" y="1676"/>
                </a:lnTo>
                <a:lnTo>
                  <a:pt x="630" y="1701"/>
                </a:lnTo>
                <a:lnTo>
                  <a:pt x="643" y="1701"/>
                </a:lnTo>
                <a:lnTo>
                  <a:pt x="643" y="1727"/>
                </a:lnTo>
                <a:lnTo>
                  <a:pt x="630" y="1739"/>
                </a:lnTo>
                <a:lnTo>
                  <a:pt x="643" y="1777"/>
                </a:lnTo>
                <a:lnTo>
                  <a:pt x="643" y="1802"/>
                </a:lnTo>
                <a:lnTo>
                  <a:pt x="655" y="1814"/>
                </a:lnTo>
                <a:lnTo>
                  <a:pt x="668" y="1827"/>
                </a:lnTo>
                <a:lnTo>
                  <a:pt x="668" y="1864"/>
                </a:lnTo>
                <a:lnTo>
                  <a:pt x="668" y="1902"/>
                </a:lnTo>
                <a:lnTo>
                  <a:pt x="655" y="1953"/>
                </a:lnTo>
                <a:lnTo>
                  <a:pt x="668" y="1953"/>
                </a:lnTo>
                <a:lnTo>
                  <a:pt x="693" y="1953"/>
                </a:lnTo>
                <a:lnTo>
                  <a:pt x="705" y="1953"/>
                </a:lnTo>
                <a:lnTo>
                  <a:pt x="719" y="1928"/>
                </a:lnTo>
                <a:lnTo>
                  <a:pt x="731" y="1928"/>
                </a:lnTo>
                <a:lnTo>
                  <a:pt x="731" y="1953"/>
                </a:lnTo>
                <a:lnTo>
                  <a:pt x="731" y="1991"/>
                </a:lnTo>
                <a:lnTo>
                  <a:pt x="731" y="2015"/>
                </a:lnTo>
                <a:lnTo>
                  <a:pt x="731" y="2067"/>
                </a:lnTo>
                <a:lnTo>
                  <a:pt x="743" y="2091"/>
                </a:lnTo>
                <a:lnTo>
                  <a:pt x="743" y="2104"/>
                </a:lnTo>
                <a:lnTo>
                  <a:pt x="743" y="2116"/>
                </a:lnTo>
                <a:lnTo>
                  <a:pt x="743" y="2130"/>
                </a:lnTo>
                <a:lnTo>
                  <a:pt x="731" y="2142"/>
                </a:lnTo>
                <a:lnTo>
                  <a:pt x="731" y="2168"/>
                </a:lnTo>
                <a:lnTo>
                  <a:pt x="719" y="2192"/>
                </a:lnTo>
                <a:lnTo>
                  <a:pt x="719" y="2205"/>
                </a:lnTo>
                <a:lnTo>
                  <a:pt x="731" y="2217"/>
                </a:lnTo>
                <a:lnTo>
                  <a:pt x="731" y="2230"/>
                </a:lnTo>
                <a:lnTo>
                  <a:pt x="743" y="2255"/>
                </a:lnTo>
                <a:lnTo>
                  <a:pt x="757" y="2281"/>
                </a:lnTo>
                <a:lnTo>
                  <a:pt x="769" y="2293"/>
                </a:lnTo>
                <a:lnTo>
                  <a:pt x="769" y="2319"/>
                </a:lnTo>
                <a:lnTo>
                  <a:pt x="769" y="2356"/>
                </a:lnTo>
                <a:lnTo>
                  <a:pt x="781" y="2380"/>
                </a:lnTo>
                <a:lnTo>
                  <a:pt x="794" y="2394"/>
                </a:lnTo>
                <a:lnTo>
                  <a:pt x="818" y="2418"/>
                </a:lnTo>
                <a:lnTo>
                  <a:pt x="856" y="2456"/>
                </a:lnTo>
                <a:lnTo>
                  <a:pt x="856" y="2444"/>
                </a:lnTo>
                <a:lnTo>
                  <a:pt x="856" y="2432"/>
                </a:lnTo>
                <a:lnTo>
                  <a:pt x="856" y="2418"/>
                </a:lnTo>
                <a:lnTo>
                  <a:pt x="844" y="2406"/>
                </a:lnTo>
                <a:lnTo>
                  <a:pt x="844" y="2380"/>
                </a:lnTo>
                <a:lnTo>
                  <a:pt x="844" y="2356"/>
                </a:lnTo>
                <a:lnTo>
                  <a:pt x="832" y="2343"/>
                </a:lnTo>
                <a:lnTo>
                  <a:pt x="832" y="2319"/>
                </a:lnTo>
                <a:lnTo>
                  <a:pt x="818" y="2305"/>
                </a:lnTo>
                <a:lnTo>
                  <a:pt x="806" y="2293"/>
                </a:lnTo>
                <a:lnTo>
                  <a:pt x="806" y="2281"/>
                </a:lnTo>
                <a:lnTo>
                  <a:pt x="794" y="2281"/>
                </a:lnTo>
                <a:lnTo>
                  <a:pt x="794" y="2267"/>
                </a:lnTo>
                <a:lnTo>
                  <a:pt x="781" y="2267"/>
                </a:lnTo>
                <a:lnTo>
                  <a:pt x="769" y="2243"/>
                </a:lnTo>
                <a:lnTo>
                  <a:pt x="769" y="2217"/>
                </a:lnTo>
                <a:lnTo>
                  <a:pt x="757" y="2192"/>
                </a:lnTo>
                <a:lnTo>
                  <a:pt x="757" y="2168"/>
                </a:lnTo>
                <a:lnTo>
                  <a:pt x="757" y="2154"/>
                </a:lnTo>
                <a:lnTo>
                  <a:pt x="781" y="2130"/>
                </a:lnTo>
                <a:lnTo>
                  <a:pt x="781" y="2104"/>
                </a:lnTo>
                <a:lnTo>
                  <a:pt x="781" y="2079"/>
                </a:lnTo>
                <a:lnTo>
                  <a:pt x="794" y="2079"/>
                </a:lnTo>
                <a:lnTo>
                  <a:pt x="806" y="2091"/>
                </a:lnTo>
                <a:lnTo>
                  <a:pt x="806" y="2104"/>
                </a:lnTo>
                <a:lnTo>
                  <a:pt x="832" y="2116"/>
                </a:lnTo>
                <a:lnTo>
                  <a:pt x="832" y="2130"/>
                </a:lnTo>
                <a:lnTo>
                  <a:pt x="844" y="2130"/>
                </a:lnTo>
                <a:lnTo>
                  <a:pt x="856" y="2142"/>
                </a:lnTo>
                <a:lnTo>
                  <a:pt x="856" y="2154"/>
                </a:lnTo>
                <a:lnTo>
                  <a:pt x="856" y="2168"/>
                </a:lnTo>
                <a:lnTo>
                  <a:pt x="856" y="2180"/>
                </a:lnTo>
                <a:lnTo>
                  <a:pt x="870" y="2180"/>
                </a:lnTo>
                <a:lnTo>
                  <a:pt x="870" y="2192"/>
                </a:lnTo>
                <a:lnTo>
                  <a:pt x="882" y="2192"/>
                </a:lnTo>
                <a:lnTo>
                  <a:pt x="895" y="2205"/>
                </a:lnTo>
                <a:lnTo>
                  <a:pt x="895" y="2217"/>
                </a:lnTo>
                <a:lnTo>
                  <a:pt x="895" y="2230"/>
                </a:lnTo>
                <a:lnTo>
                  <a:pt x="895" y="2255"/>
                </a:lnTo>
                <a:lnTo>
                  <a:pt x="907" y="2255"/>
                </a:lnTo>
                <a:lnTo>
                  <a:pt x="920" y="2255"/>
                </a:lnTo>
                <a:lnTo>
                  <a:pt x="945" y="2243"/>
                </a:lnTo>
                <a:lnTo>
                  <a:pt x="957" y="2230"/>
                </a:lnTo>
                <a:lnTo>
                  <a:pt x="983" y="2217"/>
                </a:lnTo>
                <a:lnTo>
                  <a:pt x="1009" y="2217"/>
                </a:lnTo>
                <a:lnTo>
                  <a:pt x="1033" y="2205"/>
                </a:lnTo>
                <a:lnTo>
                  <a:pt x="1033" y="2192"/>
                </a:lnTo>
                <a:lnTo>
                  <a:pt x="1033" y="2142"/>
                </a:lnTo>
                <a:lnTo>
                  <a:pt x="1033" y="2104"/>
                </a:lnTo>
                <a:lnTo>
                  <a:pt x="1021" y="2067"/>
                </a:lnTo>
                <a:lnTo>
                  <a:pt x="1009" y="2053"/>
                </a:lnTo>
                <a:lnTo>
                  <a:pt x="995" y="2029"/>
                </a:lnTo>
                <a:lnTo>
                  <a:pt x="983" y="2015"/>
                </a:lnTo>
                <a:lnTo>
                  <a:pt x="983" y="2003"/>
                </a:lnTo>
                <a:lnTo>
                  <a:pt x="971" y="2003"/>
                </a:lnTo>
                <a:lnTo>
                  <a:pt x="971" y="1977"/>
                </a:lnTo>
                <a:lnTo>
                  <a:pt x="957" y="1977"/>
                </a:lnTo>
                <a:lnTo>
                  <a:pt x="957" y="1965"/>
                </a:lnTo>
                <a:lnTo>
                  <a:pt x="957" y="1953"/>
                </a:lnTo>
                <a:lnTo>
                  <a:pt x="957" y="1940"/>
                </a:lnTo>
                <a:lnTo>
                  <a:pt x="957" y="1928"/>
                </a:lnTo>
                <a:lnTo>
                  <a:pt x="957" y="1916"/>
                </a:lnTo>
                <a:lnTo>
                  <a:pt x="971" y="1916"/>
                </a:lnTo>
                <a:lnTo>
                  <a:pt x="983" y="1902"/>
                </a:lnTo>
                <a:lnTo>
                  <a:pt x="995" y="1902"/>
                </a:lnTo>
                <a:lnTo>
                  <a:pt x="1009" y="1890"/>
                </a:lnTo>
                <a:lnTo>
                  <a:pt x="1033" y="1890"/>
                </a:lnTo>
                <a:lnTo>
                  <a:pt x="1046" y="1878"/>
                </a:lnTo>
                <a:lnTo>
                  <a:pt x="1070" y="1890"/>
                </a:lnTo>
                <a:lnTo>
                  <a:pt x="1084" y="1890"/>
                </a:lnTo>
                <a:lnTo>
                  <a:pt x="1096" y="1902"/>
                </a:lnTo>
                <a:lnTo>
                  <a:pt x="1084" y="1902"/>
                </a:lnTo>
                <a:lnTo>
                  <a:pt x="1070" y="1916"/>
                </a:lnTo>
                <a:lnTo>
                  <a:pt x="1084" y="1928"/>
                </a:lnTo>
                <a:lnTo>
                  <a:pt x="1096" y="1928"/>
                </a:lnTo>
                <a:lnTo>
                  <a:pt x="1096" y="1916"/>
                </a:lnTo>
                <a:lnTo>
                  <a:pt x="1122" y="1916"/>
                </a:lnTo>
                <a:lnTo>
                  <a:pt x="1160" y="1902"/>
                </a:lnTo>
                <a:lnTo>
                  <a:pt x="1172" y="1890"/>
                </a:lnTo>
                <a:lnTo>
                  <a:pt x="1184" y="1890"/>
                </a:lnTo>
                <a:lnTo>
                  <a:pt x="1197" y="1890"/>
                </a:lnTo>
                <a:lnTo>
                  <a:pt x="1197" y="1878"/>
                </a:lnTo>
                <a:lnTo>
                  <a:pt x="1197" y="1890"/>
                </a:lnTo>
                <a:lnTo>
                  <a:pt x="1209" y="1890"/>
                </a:lnTo>
                <a:lnTo>
                  <a:pt x="1221" y="1890"/>
                </a:lnTo>
                <a:lnTo>
                  <a:pt x="1235" y="1890"/>
                </a:lnTo>
                <a:lnTo>
                  <a:pt x="1273" y="1890"/>
                </a:lnTo>
                <a:lnTo>
                  <a:pt x="1285" y="1878"/>
                </a:lnTo>
                <a:lnTo>
                  <a:pt x="1285" y="1864"/>
                </a:lnTo>
                <a:lnTo>
                  <a:pt x="1297" y="1864"/>
                </a:lnTo>
                <a:lnTo>
                  <a:pt x="1323" y="1864"/>
                </a:lnTo>
                <a:lnTo>
                  <a:pt x="1348" y="1852"/>
                </a:lnTo>
                <a:lnTo>
                  <a:pt x="1360" y="1827"/>
                </a:lnTo>
                <a:lnTo>
                  <a:pt x="1372" y="1802"/>
                </a:lnTo>
                <a:lnTo>
                  <a:pt x="1386" y="1789"/>
                </a:lnTo>
                <a:lnTo>
                  <a:pt x="1386" y="1777"/>
                </a:lnTo>
                <a:lnTo>
                  <a:pt x="1398" y="1777"/>
                </a:lnTo>
                <a:lnTo>
                  <a:pt x="1410" y="1765"/>
                </a:lnTo>
                <a:lnTo>
                  <a:pt x="1424" y="1739"/>
                </a:lnTo>
                <a:lnTo>
                  <a:pt x="1436" y="1727"/>
                </a:lnTo>
                <a:lnTo>
                  <a:pt x="1448" y="1727"/>
                </a:lnTo>
                <a:lnTo>
                  <a:pt x="1448" y="1713"/>
                </a:lnTo>
                <a:lnTo>
                  <a:pt x="1448" y="1701"/>
                </a:lnTo>
                <a:lnTo>
                  <a:pt x="1448" y="1688"/>
                </a:lnTo>
                <a:lnTo>
                  <a:pt x="1448" y="1676"/>
                </a:lnTo>
                <a:lnTo>
                  <a:pt x="1436" y="1676"/>
                </a:lnTo>
                <a:lnTo>
                  <a:pt x="1424" y="1676"/>
                </a:lnTo>
                <a:lnTo>
                  <a:pt x="1436" y="1664"/>
                </a:lnTo>
                <a:lnTo>
                  <a:pt x="1448" y="1650"/>
                </a:lnTo>
                <a:lnTo>
                  <a:pt x="1448" y="1638"/>
                </a:lnTo>
                <a:lnTo>
                  <a:pt x="1424" y="1626"/>
                </a:lnTo>
                <a:lnTo>
                  <a:pt x="1436" y="1626"/>
                </a:lnTo>
                <a:lnTo>
                  <a:pt x="1448" y="1626"/>
                </a:lnTo>
                <a:lnTo>
                  <a:pt x="1461" y="1626"/>
                </a:lnTo>
                <a:lnTo>
                  <a:pt x="1448" y="1612"/>
                </a:lnTo>
                <a:lnTo>
                  <a:pt x="1448" y="1600"/>
                </a:lnTo>
                <a:lnTo>
                  <a:pt x="1436" y="1588"/>
                </a:lnTo>
                <a:lnTo>
                  <a:pt x="1436" y="1574"/>
                </a:lnTo>
                <a:lnTo>
                  <a:pt x="1424" y="1550"/>
                </a:lnTo>
                <a:lnTo>
                  <a:pt x="1424" y="1537"/>
                </a:lnTo>
                <a:lnTo>
                  <a:pt x="1424" y="1525"/>
                </a:lnTo>
                <a:lnTo>
                  <a:pt x="1410" y="1525"/>
                </a:lnTo>
                <a:lnTo>
                  <a:pt x="1410" y="1513"/>
                </a:lnTo>
                <a:lnTo>
                  <a:pt x="1424" y="1499"/>
                </a:lnTo>
                <a:lnTo>
                  <a:pt x="1424" y="1487"/>
                </a:lnTo>
                <a:lnTo>
                  <a:pt x="1436" y="1487"/>
                </a:lnTo>
                <a:lnTo>
                  <a:pt x="1448" y="1487"/>
                </a:lnTo>
                <a:lnTo>
                  <a:pt x="1461" y="1475"/>
                </a:lnTo>
                <a:lnTo>
                  <a:pt x="1473" y="1461"/>
                </a:lnTo>
                <a:lnTo>
                  <a:pt x="1499" y="1461"/>
                </a:lnTo>
                <a:lnTo>
                  <a:pt x="1499" y="1449"/>
                </a:lnTo>
                <a:lnTo>
                  <a:pt x="1486" y="1437"/>
                </a:lnTo>
                <a:lnTo>
                  <a:pt x="1473" y="1437"/>
                </a:lnTo>
                <a:lnTo>
                  <a:pt x="1448" y="1437"/>
                </a:lnTo>
                <a:lnTo>
                  <a:pt x="1424" y="1437"/>
                </a:lnTo>
                <a:lnTo>
                  <a:pt x="1424" y="1449"/>
                </a:lnTo>
                <a:lnTo>
                  <a:pt x="1410" y="1437"/>
                </a:lnTo>
                <a:lnTo>
                  <a:pt x="1410" y="1424"/>
                </a:lnTo>
                <a:lnTo>
                  <a:pt x="1410" y="1411"/>
                </a:lnTo>
                <a:lnTo>
                  <a:pt x="1386" y="1411"/>
                </a:lnTo>
                <a:lnTo>
                  <a:pt x="1386" y="1399"/>
                </a:lnTo>
                <a:lnTo>
                  <a:pt x="1386" y="1386"/>
                </a:lnTo>
                <a:lnTo>
                  <a:pt x="1410" y="1386"/>
                </a:lnTo>
                <a:lnTo>
                  <a:pt x="1424" y="1374"/>
                </a:lnTo>
                <a:lnTo>
                  <a:pt x="1448" y="1362"/>
                </a:lnTo>
                <a:lnTo>
                  <a:pt x="1461" y="1362"/>
                </a:lnTo>
                <a:lnTo>
                  <a:pt x="1473" y="1336"/>
                </a:lnTo>
                <a:lnTo>
                  <a:pt x="1499" y="1336"/>
                </a:lnTo>
                <a:lnTo>
                  <a:pt x="1511" y="1348"/>
                </a:lnTo>
                <a:lnTo>
                  <a:pt x="1499" y="1362"/>
                </a:lnTo>
                <a:lnTo>
                  <a:pt x="1499" y="1374"/>
                </a:lnTo>
                <a:lnTo>
                  <a:pt x="1486" y="1374"/>
                </a:lnTo>
                <a:lnTo>
                  <a:pt x="1499" y="1374"/>
                </a:lnTo>
                <a:lnTo>
                  <a:pt x="1499" y="1399"/>
                </a:lnTo>
                <a:lnTo>
                  <a:pt x="1499" y="1386"/>
                </a:lnTo>
                <a:lnTo>
                  <a:pt x="1511" y="1374"/>
                </a:lnTo>
                <a:lnTo>
                  <a:pt x="1525" y="1374"/>
                </a:lnTo>
                <a:lnTo>
                  <a:pt x="1537" y="1374"/>
                </a:lnTo>
                <a:lnTo>
                  <a:pt x="1549" y="1374"/>
                </a:lnTo>
                <a:lnTo>
                  <a:pt x="1562" y="1374"/>
                </a:lnTo>
                <a:lnTo>
                  <a:pt x="1575" y="1386"/>
                </a:lnTo>
                <a:lnTo>
                  <a:pt x="1575" y="1399"/>
                </a:lnTo>
                <a:lnTo>
                  <a:pt x="1575" y="1424"/>
                </a:lnTo>
                <a:lnTo>
                  <a:pt x="1562" y="1424"/>
                </a:lnTo>
                <a:lnTo>
                  <a:pt x="1562" y="1437"/>
                </a:lnTo>
                <a:lnTo>
                  <a:pt x="1575" y="1437"/>
                </a:lnTo>
                <a:lnTo>
                  <a:pt x="1587" y="1437"/>
                </a:lnTo>
                <a:lnTo>
                  <a:pt x="1600" y="1437"/>
                </a:lnTo>
                <a:lnTo>
                  <a:pt x="1600" y="1461"/>
                </a:lnTo>
                <a:lnTo>
                  <a:pt x="1600" y="1475"/>
                </a:lnTo>
                <a:lnTo>
                  <a:pt x="1600" y="1487"/>
                </a:lnTo>
                <a:lnTo>
                  <a:pt x="1600" y="1525"/>
                </a:lnTo>
                <a:lnTo>
                  <a:pt x="1600" y="1537"/>
                </a:lnTo>
                <a:lnTo>
                  <a:pt x="1600" y="1550"/>
                </a:lnTo>
                <a:lnTo>
                  <a:pt x="1612" y="1550"/>
                </a:lnTo>
                <a:lnTo>
                  <a:pt x="1624" y="1550"/>
                </a:lnTo>
                <a:lnTo>
                  <a:pt x="1638" y="1550"/>
                </a:lnTo>
                <a:lnTo>
                  <a:pt x="1650" y="1550"/>
                </a:lnTo>
                <a:lnTo>
                  <a:pt x="1662" y="1537"/>
                </a:lnTo>
                <a:lnTo>
                  <a:pt x="1662" y="1525"/>
                </a:lnTo>
                <a:lnTo>
                  <a:pt x="1676" y="1525"/>
                </a:lnTo>
                <a:lnTo>
                  <a:pt x="1676" y="1513"/>
                </a:lnTo>
                <a:lnTo>
                  <a:pt x="1676" y="1487"/>
                </a:lnTo>
                <a:lnTo>
                  <a:pt x="1662" y="1461"/>
                </a:lnTo>
                <a:lnTo>
                  <a:pt x="1662" y="1437"/>
                </a:lnTo>
                <a:lnTo>
                  <a:pt x="1650" y="1424"/>
                </a:lnTo>
                <a:lnTo>
                  <a:pt x="1638" y="1411"/>
                </a:lnTo>
                <a:lnTo>
                  <a:pt x="1638" y="1399"/>
                </a:lnTo>
                <a:lnTo>
                  <a:pt x="1638" y="1386"/>
                </a:lnTo>
                <a:lnTo>
                  <a:pt x="1650" y="1374"/>
                </a:lnTo>
                <a:lnTo>
                  <a:pt x="1662" y="1374"/>
                </a:lnTo>
                <a:lnTo>
                  <a:pt x="1676" y="1362"/>
                </a:lnTo>
                <a:lnTo>
                  <a:pt x="1688" y="1362"/>
                </a:lnTo>
                <a:lnTo>
                  <a:pt x="1688" y="1336"/>
                </a:lnTo>
                <a:lnTo>
                  <a:pt x="1700" y="1310"/>
                </a:lnTo>
                <a:lnTo>
                  <a:pt x="1713" y="1298"/>
                </a:lnTo>
                <a:lnTo>
                  <a:pt x="1725" y="1298"/>
                </a:lnTo>
                <a:lnTo>
                  <a:pt x="1738" y="1298"/>
                </a:lnTo>
                <a:lnTo>
                  <a:pt x="1738" y="1273"/>
                </a:lnTo>
                <a:lnTo>
                  <a:pt x="1751" y="1298"/>
                </a:lnTo>
                <a:lnTo>
                  <a:pt x="1775" y="1298"/>
                </a:lnTo>
                <a:lnTo>
                  <a:pt x="1789" y="1298"/>
                </a:lnTo>
                <a:lnTo>
                  <a:pt x="1813" y="1273"/>
                </a:lnTo>
                <a:lnTo>
                  <a:pt x="1827" y="1261"/>
                </a:lnTo>
                <a:lnTo>
                  <a:pt x="1851" y="1247"/>
                </a:lnTo>
                <a:lnTo>
                  <a:pt x="1851" y="1235"/>
                </a:lnTo>
                <a:lnTo>
                  <a:pt x="1864" y="1223"/>
                </a:lnTo>
                <a:lnTo>
                  <a:pt x="1876" y="1209"/>
                </a:lnTo>
                <a:lnTo>
                  <a:pt x="1876" y="1197"/>
                </a:lnTo>
                <a:lnTo>
                  <a:pt x="1888" y="1185"/>
                </a:lnTo>
                <a:lnTo>
                  <a:pt x="1914" y="1147"/>
                </a:lnTo>
                <a:lnTo>
                  <a:pt x="1926" y="1122"/>
                </a:lnTo>
                <a:lnTo>
                  <a:pt x="1926" y="1110"/>
                </a:lnTo>
                <a:lnTo>
                  <a:pt x="1940" y="1096"/>
                </a:lnTo>
                <a:lnTo>
                  <a:pt x="1940" y="1058"/>
                </a:lnTo>
                <a:lnTo>
                  <a:pt x="1940" y="1009"/>
                </a:lnTo>
                <a:lnTo>
                  <a:pt x="1940" y="996"/>
                </a:lnTo>
                <a:lnTo>
                  <a:pt x="1926" y="983"/>
                </a:lnTo>
                <a:lnTo>
                  <a:pt x="1940" y="983"/>
                </a:lnTo>
                <a:lnTo>
                  <a:pt x="1940" y="971"/>
                </a:lnTo>
                <a:lnTo>
                  <a:pt x="1926" y="945"/>
                </a:lnTo>
                <a:lnTo>
                  <a:pt x="1914" y="945"/>
                </a:lnTo>
                <a:lnTo>
                  <a:pt x="1888" y="933"/>
                </a:lnTo>
                <a:lnTo>
                  <a:pt x="1888" y="945"/>
                </a:lnTo>
                <a:lnTo>
                  <a:pt x="1876" y="945"/>
                </a:lnTo>
                <a:lnTo>
                  <a:pt x="1864" y="945"/>
                </a:lnTo>
                <a:lnTo>
                  <a:pt x="1851" y="933"/>
                </a:lnTo>
                <a:lnTo>
                  <a:pt x="1827" y="933"/>
                </a:lnTo>
                <a:lnTo>
                  <a:pt x="1827" y="921"/>
                </a:lnTo>
                <a:lnTo>
                  <a:pt x="1839" y="907"/>
                </a:lnTo>
                <a:lnTo>
                  <a:pt x="1851" y="907"/>
                </a:lnTo>
                <a:lnTo>
                  <a:pt x="1864" y="895"/>
                </a:lnTo>
                <a:lnTo>
                  <a:pt x="1876" y="870"/>
                </a:lnTo>
                <a:lnTo>
                  <a:pt x="1902" y="844"/>
                </a:lnTo>
                <a:lnTo>
                  <a:pt x="1914" y="844"/>
                </a:lnTo>
                <a:lnTo>
                  <a:pt x="1914" y="832"/>
                </a:lnTo>
                <a:lnTo>
                  <a:pt x="1926" y="820"/>
                </a:lnTo>
                <a:lnTo>
                  <a:pt x="1926" y="806"/>
                </a:lnTo>
                <a:lnTo>
                  <a:pt x="1940" y="806"/>
                </a:lnTo>
                <a:lnTo>
                  <a:pt x="1952" y="806"/>
                </a:lnTo>
                <a:lnTo>
                  <a:pt x="1964" y="794"/>
                </a:lnTo>
                <a:lnTo>
                  <a:pt x="1978" y="782"/>
                </a:lnTo>
                <a:lnTo>
                  <a:pt x="1990" y="782"/>
                </a:lnTo>
                <a:lnTo>
                  <a:pt x="2015" y="782"/>
                </a:lnTo>
                <a:lnTo>
                  <a:pt x="2027" y="782"/>
                </a:lnTo>
                <a:lnTo>
                  <a:pt x="2039" y="782"/>
                </a:lnTo>
                <a:lnTo>
                  <a:pt x="2039" y="769"/>
                </a:lnTo>
                <a:lnTo>
                  <a:pt x="2053" y="769"/>
                </a:lnTo>
                <a:lnTo>
                  <a:pt x="2077" y="756"/>
                </a:lnTo>
                <a:lnTo>
                  <a:pt x="2091" y="769"/>
                </a:lnTo>
                <a:lnTo>
                  <a:pt x="2091" y="782"/>
                </a:lnTo>
                <a:lnTo>
                  <a:pt x="2115" y="782"/>
                </a:lnTo>
                <a:lnTo>
                  <a:pt x="2128" y="782"/>
                </a:lnTo>
                <a:lnTo>
                  <a:pt x="2141" y="769"/>
                </a:lnTo>
                <a:lnTo>
                  <a:pt x="2128" y="756"/>
                </a:lnTo>
                <a:lnTo>
                  <a:pt x="2128" y="744"/>
                </a:lnTo>
                <a:lnTo>
                  <a:pt x="2141" y="744"/>
                </a:lnTo>
                <a:lnTo>
                  <a:pt x="2154" y="744"/>
                </a:lnTo>
                <a:lnTo>
                  <a:pt x="2154" y="731"/>
                </a:lnTo>
                <a:lnTo>
                  <a:pt x="2154" y="719"/>
                </a:lnTo>
                <a:lnTo>
                  <a:pt x="2154" y="693"/>
                </a:lnTo>
                <a:lnTo>
                  <a:pt x="2166" y="693"/>
                </a:lnTo>
                <a:lnTo>
                  <a:pt x="2192" y="681"/>
                </a:lnTo>
                <a:lnTo>
                  <a:pt x="2192" y="693"/>
                </a:lnTo>
                <a:lnTo>
                  <a:pt x="2192" y="707"/>
                </a:lnTo>
                <a:lnTo>
                  <a:pt x="2204" y="719"/>
                </a:lnTo>
                <a:lnTo>
                  <a:pt x="2216" y="719"/>
                </a:lnTo>
                <a:lnTo>
                  <a:pt x="2216" y="693"/>
                </a:lnTo>
                <a:lnTo>
                  <a:pt x="2230" y="681"/>
                </a:lnTo>
                <a:lnTo>
                  <a:pt x="2230" y="669"/>
                </a:lnTo>
                <a:lnTo>
                  <a:pt x="2230" y="655"/>
                </a:lnTo>
                <a:lnTo>
                  <a:pt x="2242" y="669"/>
                </a:lnTo>
                <a:lnTo>
                  <a:pt x="2254" y="693"/>
                </a:lnTo>
                <a:lnTo>
                  <a:pt x="2242" y="707"/>
                </a:lnTo>
                <a:lnTo>
                  <a:pt x="2230" y="719"/>
                </a:lnTo>
                <a:lnTo>
                  <a:pt x="2230" y="731"/>
                </a:lnTo>
                <a:lnTo>
                  <a:pt x="2230" y="744"/>
                </a:lnTo>
                <a:lnTo>
                  <a:pt x="2230" y="756"/>
                </a:lnTo>
                <a:lnTo>
                  <a:pt x="2216" y="782"/>
                </a:lnTo>
                <a:lnTo>
                  <a:pt x="2204" y="794"/>
                </a:lnTo>
                <a:lnTo>
                  <a:pt x="2192" y="806"/>
                </a:lnTo>
                <a:lnTo>
                  <a:pt x="2192" y="820"/>
                </a:lnTo>
                <a:lnTo>
                  <a:pt x="2192" y="832"/>
                </a:lnTo>
                <a:lnTo>
                  <a:pt x="2192" y="844"/>
                </a:lnTo>
                <a:lnTo>
                  <a:pt x="2192" y="858"/>
                </a:lnTo>
                <a:lnTo>
                  <a:pt x="2192" y="883"/>
                </a:lnTo>
                <a:lnTo>
                  <a:pt x="2192" y="907"/>
                </a:lnTo>
                <a:lnTo>
                  <a:pt x="2216" y="907"/>
                </a:lnTo>
                <a:lnTo>
                  <a:pt x="2216" y="933"/>
                </a:lnTo>
                <a:lnTo>
                  <a:pt x="2230" y="945"/>
                </a:lnTo>
                <a:lnTo>
                  <a:pt x="2230" y="959"/>
                </a:lnTo>
                <a:lnTo>
                  <a:pt x="2242" y="971"/>
                </a:lnTo>
                <a:lnTo>
                  <a:pt x="2254" y="996"/>
                </a:lnTo>
                <a:lnTo>
                  <a:pt x="2254" y="983"/>
                </a:lnTo>
                <a:lnTo>
                  <a:pt x="2254" y="971"/>
                </a:lnTo>
                <a:lnTo>
                  <a:pt x="2267" y="945"/>
                </a:lnTo>
                <a:lnTo>
                  <a:pt x="2279" y="933"/>
                </a:lnTo>
                <a:lnTo>
                  <a:pt x="2279" y="921"/>
                </a:lnTo>
                <a:lnTo>
                  <a:pt x="2279" y="907"/>
                </a:lnTo>
                <a:lnTo>
                  <a:pt x="2279" y="895"/>
                </a:lnTo>
                <a:lnTo>
                  <a:pt x="2279" y="883"/>
                </a:lnTo>
                <a:lnTo>
                  <a:pt x="2291" y="883"/>
                </a:lnTo>
                <a:lnTo>
                  <a:pt x="2291" y="870"/>
                </a:lnTo>
                <a:lnTo>
                  <a:pt x="2305" y="870"/>
                </a:lnTo>
                <a:lnTo>
                  <a:pt x="2291" y="870"/>
                </a:lnTo>
                <a:lnTo>
                  <a:pt x="2291" y="858"/>
                </a:lnTo>
                <a:lnTo>
                  <a:pt x="2291" y="844"/>
                </a:lnTo>
                <a:lnTo>
                  <a:pt x="2291" y="832"/>
                </a:lnTo>
                <a:lnTo>
                  <a:pt x="2291" y="820"/>
                </a:lnTo>
                <a:lnTo>
                  <a:pt x="2305" y="820"/>
                </a:lnTo>
                <a:lnTo>
                  <a:pt x="2305" y="832"/>
                </a:lnTo>
                <a:lnTo>
                  <a:pt x="2317" y="832"/>
                </a:lnTo>
                <a:lnTo>
                  <a:pt x="2317" y="820"/>
                </a:lnTo>
                <a:lnTo>
                  <a:pt x="2317" y="806"/>
                </a:lnTo>
                <a:lnTo>
                  <a:pt x="2291" y="806"/>
                </a:lnTo>
                <a:lnTo>
                  <a:pt x="2279" y="782"/>
                </a:lnTo>
                <a:lnTo>
                  <a:pt x="2267" y="769"/>
                </a:lnTo>
                <a:lnTo>
                  <a:pt x="2267" y="756"/>
                </a:lnTo>
                <a:lnTo>
                  <a:pt x="2267" y="744"/>
                </a:lnTo>
                <a:lnTo>
                  <a:pt x="2279" y="719"/>
                </a:lnTo>
                <a:lnTo>
                  <a:pt x="2291" y="707"/>
                </a:lnTo>
                <a:lnTo>
                  <a:pt x="2291" y="693"/>
                </a:lnTo>
                <a:lnTo>
                  <a:pt x="2305" y="707"/>
                </a:lnTo>
                <a:lnTo>
                  <a:pt x="2317" y="693"/>
                </a:lnTo>
                <a:lnTo>
                  <a:pt x="2329" y="669"/>
                </a:lnTo>
                <a:lnTo>
                  <a:pt x="2355" y="681"/>
                </a:lnTo>
                <a:lnTo>
                  <a:pt x="2355" y="669"/>
                </a:lnTo>
                <a:lnTo>
                  <a:pt x="2355" y="655"/>
                </a:lnTo>
                <a:lnTo>
                  <a:pt x="2355" y="643"/>
                </a:lnTo>
                <a:lnTo>
                  <a:pt x="2367" y="631"/>
                </a:lnTo>
                <a:lnTo>
                  <a:pt x="2381" y="631"/>
                </a:lnTo>
                <a:lnTo>
                  <a:pt x="2381" y="618"/>
                </a:lnTo>
                <a:lnTo>
                  <a:pt x="2381" y="606"/>
                </a:lnTo>
                <a:lnTo>
                  <a:pt x="2405" y="593"/>
                </a:lnTo>
                <a:lnTo>
                  <a:pt x="2418" y="580"/>
                </a:lnTo>
                <a:lnTo>
                  <a:pt x="2418" y="568"/>
                </a:lnTo>
                <a:lnTo>
                  <a:pt x="2405" y="568"/>
                </a:lnTo>
                <a:lnTo>
                  <a:pt x="2381" y="556"/>
                </a:lnTo>
                <a:lnTo>
                  <a:pt x="2355" y="542"/>
                </a:lnTo>
                <a:lnTo>
                  <a:pt x="2367" y="530"/>
                </a:lnTo>
                <a:lnTo>
                  <a:pt x="2381" y="530"/>
                </a:lnTo>
                <a:lnTo>
                  <a:pt x="2381" y="518"/>
                </a:lnTo>
                <a:lnTo>
                  <a:pt x="2367" y="504"/>
                </a:lnTo>
                <a:lnTo>
                  <a:pt x="2355" y="492"/>
                </a:lnTo>
                <a:lnTo>
                  <a:pt x="2381" y="504"/>
                </a:lnTo>
                <a:lnTo>
                  <a:pt x="2393" y="504"/>
                </a:lnTo>
                <a:lnTo>
                  <a:pt x="2405" y="504"/>
                </a:lnTo>
                <a:lnTo>
                  <a:pt x="2418" y="504"/>
                </a:lnTo>
                <a:lnTo>
                  <a:pt x="2442" y="504"/>
                </a:lnTo>
                <a:lnTo>
                  <a:pt x="2456" y="504"/>
                </a:lnTo>
                <a:lnTo>
                  <a:pt x="2456" y="492"/>
                </a:lnTo>
                <a:lnTo>
                  <a:pt x="2442" y="480"/>
                </a:lnTo>
                <a:lnTo>
                  <a:pt x="2442" y="467"/>
                </a:lnTo>
                <a:lnTo>
                  <a:pt x="2442" y="455"/>
                </a:lnTo>
                <a:lnTo>
                  <a:pt x="2418" y="441"/>
                </a:lnTo>
                <a:lnTo>
                  <a:pt x="2393" y="441"/>
                </a:lnTo>
                <a:lnTo>
                  <a:pt x="2393" y="455"/>
                </a:lnTo>
                <a:lnTo>
                  <a:pt x="2381" y="455"/>
                </a:lnTo>
                <a:lnTo>
                  <a:pt x="2355" y="441"/>
                </a:lnTo>
                <a:lnTo>
                  <a:pt x="2329" y="441"/>
                </a:lnTo>
                <a:lnTo>
                  <a:pt x="2291" y="441"/>
                </a:lnTo>
                <a:lnTo>
                  <a:pt x="2267" y="429"/>
                </a:lnTo>
                <a:lnTo>
                  <a:pt x="2242" y="429"/>
                </a:lnTo>
                <a:lnTo>
                  <a:pt x="2230" y="429"/>
                </a:lnTo>
                <a:lnTo>
                  <a:pt x="2230" y="441"/>
                </a:lnTo>
                <a:lnTo>
                  <a:pt x="2204" y="441"/>
                </a:lnTo>
                <a:lnTo>
                  <a:pt x="2192" y="441"/>
                </a:lnTo>
                <a:lnTo>
                  <a:pt x="2192" y="455"/>
                </a:lnTo>
                <a:lnTo>
                  <a:pt x="2204" y="455"/>
                </a:lnTo>
                <a:lnTo>
                  <a:pt x="2204" y="467"/>
                </a:lnTo>
                <a:lnTo>
                  <a:pt x="2192" y="480"/>
                </a:lnTo>
                <a:lnTo>
                  <a:pt x="2166" y="480"/>
                </a:lnTo>
                <a:lnTo>
                  <a:pt x="2154" y="480"/>
                </a:lnTo>
                <a:lnTo>
                  <a:pt x="2128" y="480"/>
                </a:lnTo>
                <a:lnTo>
                  <a:pt x="2115" y="480"/>
                </a:lnTo>
                <a:lnTo>
                  <a:pt x="2103" y="480"/>
                </a:lnTo>
                <a:lnTo>
                  <a:pt x="2091" y="480"/>
                </a:lnTo>
                <a:lnTo>
                  <a:pt x="2091" y="467"/>
                </a:lnTo>
                <a:lnTo>
                  <a:pt x="2091" y="455"/>
                </a:lnTo>
                <a:lnTo>
                  <a:pt x="2065" y="455"/>
                </a:lnTo>
                <a:lnTo>
                  <a:pt x="2027" y="455"/>
                </a:lnTo>
                <a:lnTo>
                  <a:pt x="2015" y="467"/>
                </a:lnTo>
                <a:lnTo>
                  <a:pt x="2002" y="467"/>
                </a:lnTo>
                <a:lnTo>
                  <a:pt x="1978" y="467"/>
                </a:lnTo>
                <a:lnTo>
                  <a:pt x="1978" y="455"/>
                </a:lnTo>
                <a:lnTo>
                  <a:pt x="1964" y="441"/>
                </a:lnTo>
                <a:lnTo>
                  <a:pt x="1952" y="441"/>
                </a:lnTo>
                <a:lnTo>
                  <a:pt x="1940" y="455"/>
                </a:lnTo>
                <a:lnTo>
                  <a:pt x="1926" y="455"/>
                </a:lnTo>
                <a:lnTo>
                  <a:pt x="1940" y="441"/>
                </a:lnTo>
                <a:lnTo>
                  <a:pt x="1902" y="441"/>
                </a:lnTo>
                <a:lnTo>
                  <a:pt x="1876" y="441"/>
                </a:lnTo>
                <a:lnTo>
                  <a:pt x="1864" y="441"/>
                </a:lnTo>
                <a:lnTo>
                  <a:pt x="1851" y="455"/>
                </a:lnTo>
                <a:lnTo>
                  <a:pt x="1864" y="455"/>
                </a:lnTo>
                <a:lnTo>
                  <a:pt x="1864" y="467"/>
                </a:lnTo>
                <a:lnTo>
                  <a:pt x="1864" y="480"/>
                </a:lnTo>
                <a:lnTo>
                  <a:pt x="1851" y="480"/>
                </a:lnTo>
                <a:lnTo>
                  <a:pt x="1827" y="467"/>
                </a:lnTo>
                <a:lnTo>
                  <a:pt x="1813" y="467"/>
                </a:lnTo>
                <a:lnTo>
                  <a:pt x="1801" y="455"/>
                </a:lnTo>
                <a:lnTo>
                  <a:pt x="1789" y="455"/>
                </a:lnTo>
                <a:lnTo>
                  <a:pt x="1789" y="480"/>
                </a:lnTo>
                <a:lnTo>
                  <a:pt x="1775" y="480"/>
                </a:lnTo>
                <a:lnTo>
                  <a:pt x="1763" y="480"/>
                </a:lnTo>
                <a:lnTo>
                  <a:pt x="1763" y="455"/>
                </a:lnTo>
                <a:lnTo>
                  <a:pt x="1763" y="441"/>
                </a:lnTo>
                <a:lnTo>
                  <a:pt x="1763" y="417"/>
                </a:lnTo>
                <a:lnTo>
                  <a:pt x="1738" y="417"/>
                </a:lnTo>
                <a:lnTo>
                  <a:pt x="1713" y="417"/>
                </a:lnTo>
                <a:lnTo>
                  <a:pt x="1713" y="429"/>
                </a:lnTo>
                <a:lnTo>
                  <a:pt x="1688" y="429"/>
                </a:lnTo>
                <a:lnTo>
                  <a:pt x="1662" y="417"/>
                </a:lnTo>
                <a:lnTo>
                  <a:pt x="1638" y="391"/>
                </a:lnTo>
                <a:lnTo>
                  <a:pt x="1600" y="391"/>
                </a:lnTo>
                <a:lnTo>
                  <a:pt x="1575" y="391"/>
                </a:lnTo>
                <a:lnTo>
                  <a:pt x="1562" y="403"/>
                </a:lnTo>
                <a:lnTo>
                  <a:pt x="1537" y="403"/>
                </a:lnTo>
                <a:lnTo>
                  <a:pt x="1562" y="391"/>
                </a:lnTo>
                <a:lnTo>
                  <a:pt x="1575" y="391"/>
                </a:lnTo>
                <a:lnTo>
                  <a:pt x="1600" y="391"/>
                </a:lnTo>
                <a:lnTo>
                  <a:pt x="1600" y="379"/>
                </a:lnTo>
                <a:lnTo>
                  <a:pt x="1612" y="379"/>
                </a:lnTo>
                <a:lnTo>
                  <a:pt x="1624" y="379"/>
                </a:lnTo>
                <a:lnTo>
                  <a:pt x="1638" y="366"/>
                </a:lnTo>
                <a:lnTo>
                  <a:pt x="1650" y="353"/>
                </a:lnTo>
                <a:lnTo>
                  <a:pt x="1650" y="341"/>
                </a:lnTo>
                <a:lnTo>
                  <a:pt x="1650" y="328"/>
                </a:lnTo>
                <a:lnTo>
                  <a:pt x="1638" y="328"/>
                </a:lnTo>
                <a:lnTo>
                  <a:pt x="1624" y="328"/>
                </a:lnTo>
                <a:lnTo>
                  <a:pt x="1624" y="316"/>
                </a:lnTo>
                <a:lnTo>
                  <a:pt x="1624" y="304"/>
                </a:lnTo>
                <a:lnTo>
                  <a:pt x="1600" y="304"/>
                </a:lnTo>
                <a:lnTo>
                  <a:pt x="1575" y="316"/>
                </a:lnTo>
                <a:lnTo>
                  <a:pt x="1537" y="316"/>
                </a:lnTo>
                <a:lnTo>
                  <a:pt x="1499" y="316"/>
                </a:lnTo>
                <a:lnTo>
                  <a:pt x="1448" y="316"/>
                </a:lnTo>
                <a:lnTo>
                  <a:pt x="1436" y="328"/>
                </a:lnTo>
                <a:lnTo>
                  <a:pt x="1424" y="328"/>
                </a:lnTo>
                <a:lnTo>
                  <a:pt x="1410" y="328"/>
                </a:lnTo>
                <a:lnTo>
                  <a:pt x="1410" y="316"/>
                </a:lnTo>
                <a:lnTo>
                  <a:pt x="1398" y="316"/>
                </a:lnTo>
                <a:lnTo>
                  <a:pt x="1386" y="316"/>
                </a:lnTo>
                <a:lnTo>
                  <a:pt x="1372" y="328"/>
                </a:lnTo>
                <a:lnTo>
                  <a:pt x="1360" y="328"/>
                </a:lnTo>
                <a:lnTo>
                  <a:pt x="1360" y="353"/>
                </a:lnTo>
                <a:lnTo>
                  <a:pt x="1348" y="366"/>
                </a:lnTo>
                <a:lnTo>
                  <a:pt x="1348" y="379"/>
                </a:lnTo>
                <a:lnTo>
                  <a:pt x="1323" y="379"/>
                </a:lnTo>
                <a:lnTo>
                  <a:pt x="1335" y="366"/>
                </a:lnTo>
                <a:lnTo>
                  <a:pt x="1348" y="353"/>
                </a:lnTo>
                <a:lnTo>
                  <a:pt x="1348" y="341"/>
                </a:lnTo>
                <a:lnTo>
                  <a:pt x="1348" y="328"/>
                </a:lnTo>
                <a:lnTo>
                  <a:pt x="1335" y="328"/>
                </a:lnTo>
                <a:lnTo>
                  <a:pt x="1323" y="328"/>
                </a:lnTo>
                <a:lnTo>
                  <a:pt x="1310" y="353"/>
                </a:lnTo>
                <a:lnTo>
                  <a:pt x="1310" y="341"/>
                </a:lnTo>
                <a:lnTo>
                  <a:pt x="1310" y="328"/>
                </a:lnTo>
                <a:lnTo>
                  <a:pt x="1323" y="316"/>
                </a:lnTo>
                <a:lnTo>
                  <a:pt x="1297" y="316"/>
                </a:lnTo>
                <a:lnTo>
                  <a:pt x="1297" y="328"/>
                </a:lnTo>
                <a:lnTo>
                  <a:pt x="1285" y="328"/>
                </a:lnTo>
                <a:lnTo>
                  <a:pt x="1273" y="341"/>
                </a:lnTo>
                <a:lnTo>
                  <a:pt x="1259" y="353"/>
                </a:lnTo>
                <a:lnTo>
                  <a:pt x="1247" y="353"/>
                </a:lnTo>
                <a:lnTo>
                  <a:pt x="1247" y="366"/>
                </a:lnTo>
                <a:lnTo>
                  <a:pt x="1247" y="379"/>
                </a:lnTo>
                <a:lnTo>
                  <a:pt x="1259" y="379"/>
                </a:lnTo>
                <a:lnTo>
                  <a:pt x="1247" y="391"/>
                </a:lnTo>
                <a:lnTo>
                  <a:pt x="1235" y="391"/>
                </a:lnTo>
                <a:lnTo>
                  <a:pt x="1235" y="379"/>
                </a:lnTo>
                <a:lnTo>
                  <a:pt x="1209" y="379"/>
                </a:lnTo>
                <a:lnTo>
                  <a:pt x="1197" y="391"/>
                </a:lnTo>
                <a:lnTo>
                  <a:pt x="1184" y="391"/>
                </a:lnTo>
                <a:lnTo>
                  <a:pt x="1172" y="391"/>
                </a:lnTo>
                <a:lnTo>
                  <a:pt x="1160" y="391"/>
                </a:lnTo>
                <a:lnTo>
                  <a:pt x="1146" y="379"/>
                </a:lnTo>
                <a:lnTo>
                  <a:pt x="1160" y="379"/>
                </a:lnTo>
                <a:lnTo>
                  <a:pt x="1172" y="379"/>
                </a:lnTo>
                <a:lnTo>
                  <a:pt x="1184" y="379"/>
                </a:lnTo>
                <a:lnTo>
                  <a:pt x="1209" y="379"/>
                </a:lnTo>
                <a:lnTo>
                  <a:pt x="1221" y="366"/>
                </a:lnTo>
                <a:lnTo>
                  <a:pt x="1221" y="353"/>
                </a:lnTo>
                <a:lnTo>
                  <a:pt x="1235" y="353"/>
                </a:lnTo>
                <a:lnTo>
                  <a:pt x="1247" y="341"/>
                </a:lnTo>
                <a:lnTo>
                  <a:pt x="1273" y="328"/>
                </a:lnTo>
                <a:lnTo>
                  <a:pt x="1285" y="316"/>
                </a:lnTo>
                <a:lnTo>
                  <a:pt x="1297" y="316"/>
                </a:lnTo>
                <a:lnTo>
                  <a:pt x="1323" y="304"/>
                </a:lnTo>
                <a:lnTo>
                  <a:pt x="1323" y="290"/>
                </a:lnTo>
                <a:lnTo>
                  <a:pt x="1323" y="278"/>
                </a:lnTo>
                <a:lnTo>
                  <a:pt x="1310" y="278"/>
                </a:lnTo>
                <a:lnTo>
                  <a:pt x="1297" y="290"/>
                </a:lnTo>
                <a:lnTo>
                  <a:pt x="1285" y="290"/>
                </a:lnTo>
                <a:lnTo>
                  <a:pt x="1259" y="290"/>
                </a:lnTo>
                <a:lnTo>
                  <a:pt x="1247" y="290"/>
                </a:lnTo>
                <a:lnTo>
                  <a:pt x="1235" y="316"/>
                </a:lnTo>
                <a:lnTo>
                  <a:pt x="1221" y="316"/>
                </a:lnTo>
                <a:lnTo>
                  <a:pt x="1221" y="328"/>
                </a:lnTo>
                <a:lnTo>
                  <a:pt x="1197" y="353"/>
                </a:lnTo>
                <a:lnTo>
                  <a:pt x="1197" y="341"/>
                </a:lnTo>
                <a:lnTo>
                  <a:pt x="1197" y="328"/>
                </a:lnTo>
                <a:lnTo>
                  <a:pt x="1197" y="316"/>
                </a:lnTo>
                <a:lnTo>
                  <a:pt x="1197" y="304"/>
                </a:lnTo>
                <a:lnTo>
                  <a:pt x="1197" y="290"/>
                </a:lnTo>
                <a:lnTo>
                  <a:pt x="1184" y="290"/>
                </a:lnTo>
                <a:lnTo>
                  <a:pt x="1172" y="290"/>
                </a:lnTo>
                <a:lnTo>
                  <a:pt x="1160" y="290"/>
                </a:lnTo>
                <a:lnTo>
                  <a:pt x="1160" y="278"/>
                </a:lnTo>
                <a:lnTo>
                  <a:pt x="1134" y="266"/>
                </a:lnTo>
                <a:lnTo>
                  <a:pt x="1134" y="252"/>
                </a:lnTo>
                <a:lnTo>
                  <a:pt x="1146" y="252"/>
                </a:lnTo>
                <a:lnTo>
                  <a:pt x="1146" y="228"/>
                </a:lnTo>
                <a:lnTo>
                  <a:pt x="1134" y="215"/>
                </a:lnTo>
                <a:lnTo>
                  <a:pt x="1134" y="228"/>
                </a:lnTo>
                <a:lnTo>
                  <a:pt x="1122" y="240"/>
                </a:lnTo>
                <a:lnTo>
                  <a:pt x="1108" y="240"/>
                </a:lnTo>
                <a:lnTo>
                  <a:pt x="1096" y="240"/>
                </a:lnTo>
                <a:lnTo>
                  <a:pt x="1096" y="228"/>
                </a:lnTo>
                <a:lnTo>
                  <a:pt x="1084" y="228"/>
                </a:lnTo>
                <a:lnTo>
                  <a:pt x="1070" y="228"/>
                </a:lnTo>
                <a:lnTo>
                  <a:pt x="1058" y="228"/>
                </a:lnTo>
                <a:lnTo>
                  <a:pt x="1070" y="228"/>
                </a:lnTo>
                <a:lnTo>
                  <a:pt x="1070" y="215"/>
                </a:lnTo>
                <a:lnTo>
                  <a:pt x="1070" y="203"/>
                </a:lnTo>
                <a:lnTo>
                  <a:pt x="1058" y="203"/>
                </a:lnTo>
                <a:lnTo>
                  <a:pt x="1046" y="203"/>
                </a:lnTo>
                <a:lnTo>
                  <a:pt x="1033" y="203"/>
                </a:lnTo>
                <a:lnTo>
                  <a:pt x="1033" y="215"/>
                </a:lnTo>
                <a:lnTo>
                  <a:pt x="1009" y="203"/>
                </a:lnTo>
                <a:lnTo>
                  <a:pt x="1009" y="190"/>
                </a:lnTo>
                <a:lnTo>
                  <a:pt x="1021" y="177"/>
                </a:lnTo>
                <a:lnTo>
                  <a:pt x="1033" y="177"/>
                </a:lnTo>
                <a:lnTo>
                  <a:pt x="1046" y="165"/>
                </a:lnTo>
                <a:lnTo>
                  <a:pt x="1084" y="153"/>
                </a:lnTo>
                <a:lnTo>
                  <a:pt x="1108" y="139"/>
                </a:lnTo>
                <a:lnTo>
                  <a:pt x="1096" y="165"/>
                </a:lnTo>
                <a:lnTo>
                  <a:pt x="1070" y="177"/>
                </a:lnTo>
                <a:lnTo>
                  <a:pt x="1070" y="190"/>
                </a:lnTo>
                <a:lnTo>
                  <a:pt x="1084" y="203"/>
                </a:lnTo>
                <a:lnTo>
                  <a:pt x="1096" y="190"/>
                </a:lnTo>
                <a:lnTo>
                  <a:pt x="1122" y="177"/>
                </a:lnTo>
                <a:lnTo>
                  <a:pt x="1134" y="165"/>
                </a:lnTo>
                <a:lnTo>
                  <a:pt x="1146" y="165"/>
                </a:lnTo>
                <a:lnTo>
                  <a:pt x="1160" y="153"/>
                </a:lnTo>
                <a:lnTo>
                  <a:pt x="1172" y="139"/>
                </a:lnTo>
                <a:lnTo>
                  <a:pt x="1197" y="115"/>
                </a:lnTo>
                <a:lnTo>
                  <a:pt x="1197" y="101"/>
                </a:lnTo>
                <a:lnTo>
                  <a:pt x="1209" y="101"/>
                </a:lnTo>
                <a:lnTo>
                  <a:pt x="1221" y="101"/>
                </a:lnTo>
                <a:lnTo>
                  <a:pt x="1235" y="101"/>
                </a:lnTo>
                <a:lnTo>
                  <a:pt x="1235" y="89"/>
                </a:lnTo>
                <a:lnTo>
                  <a:pt x="1235" y="64"/>
                </a:lnTo>
                <a:lnTo>
                  <a:pt x="1235" y="52"/>
                </a:lnTo>
                <a:lnTo>
                  <a:pt x="1235" y="38"/>
                </a:lnTo>
                <a:lnTo>
                  <a:pt x="1221" y="38"/>
                </a:lnTo>
                <a:lnTo>
                  <a:pt x="1209" y="38"/>
                </a:lnTo>
                <a:lnTo>
                  <a:pt x="1197" y="38"/>
                </a:lnTo>
                <a:lnTo>
                  <a:pt x="1172" y="26"/>
                </a:lnTo>
                <a:lnTo>
                  <a:pt x="1160" y="26"/>
                </a:lnTo>
                <a:lnTo>
                  <a:pt x="1160" y="14"/>
                </a:lnTo>
                <a:lnTo>
                  <a:pt x="1134" y="0"/>
                </a:lnTo>
                <a:lnTo>
                  <a:pt x="1122" y="0"/>
                </a:lnTo>
                <a:lnTo>
                  <a:pt x="1108" y="0"/>
                </a:lnTo>
                <a:lnTo>
                  <a:pt x="1084" y="14"/>
                </a:lnTo>
                <a:lnTo>
                  <a:pt x="1070" y="14"/>
                </a:lnTo>
                <a:lnTo>
                  <a:pt x="1046" y="26"/>
                </a:lnTo>
                <a:lnTo>
                  <a:pt x="1033" y="38"/>
                </a:lnTo>
                <a:lnTo>
                  <a:pt x="1046" y="52"/>
                </a:lnTo>
                <a:lnTo>
                  <a:pt x="1033" y="52"/>
                </a:lnTo>
                <a:lnTo>
                  <a:pt x="1021" y="52"/>
                </a:lnTo>
                <a:lnTo>
                  <a:pt x="1009" y="52"/>
                </a:lnTo>
                <a:lnTo>
                  <a:pt x="1009" y="64"/>
                </a:lnTo>
                <a:lnTo>
                  <a:pt x="995" y="77"/>
                </a:lnTo>
                <a:lnTo>
                  <a:pt x="983" y="77"/>
                </a:lnTo>
                <a:lnTo>
                  <a:pt x="995" y="89"/>
                </a:lnTo>
                <a:lnTo>
                  <a:pt x="1009" y="89"/>
                </a:lnTo>
                <a:lnTo>
                  <a:pt x="1033" y="77"/>
                </a:lnTo>
                <a:lnTo>
                  <a:pt x="1046" y="77"/>
                </a:lnTo>
                <a:lnTo>
                  <a:pt x="1070" y="77"/>
                </a:lnTo>
                <a:lnTo>
                  <a:pt x="1070" y="89"/>
                </a:lnTo>
                <a:lnTo>
                  <a:pt x="1096" y="77"/>
                </a:lnTo>
                <a:lnTo>
                  <a:pt x="1108" y="77"/>
                </a:lnTo>
                <a:lnTo>
                  <a:pt x="1108" y="89"/>
                </a:lnTo>
                <a:lnTo>
                  <a:pt x="1108" y="101"/>
                </a:lnTo>
                <a:lnTo>
                  <a:pt x="1096" y="101"/>
                </a:lnTo>
                <a:lnTo>
                  <a:pt x="1084" y="101"/>
                </a:lnTo>
                <a:lnTo>
                  <a:pt x="1070" y="101"/>
                </a:lnTo>
                <a:lnTo>
                  <a:pt x="1058" y="101"/>
                </a:lnTo>
                <a:lnTo>
                  <a:pt x="1046" y="101"/>
                </a:lnTo>
                <a:lnTo>
                  <a:pt x="1033" y="101"/>
                </a:lnTo>
                <a:lnTo>
                  <a:pt x="1021" y="101"/>
                </a:lnTo>
                <a:lnTo>
                  <a:pt x="1009" y="101"/>
                </a:lnTo>
                <a:lnTo>
                  <a:pt x="983" y="115"/>
                </a:lnTo>
                <a:lnTo>
                  <a:pt x="971" y="115"/>
                </a:lnTo>
                <a:lnTo>
                  <a:pt x="957" y="139"/>
                </a:lnTo>
                <a:lnTo>
                  <a:pt x="957" y="153"/>
                </a:lnTo>
                <a:lnTo>
                  <a:pt x="945" y="165"/>
                </a:lnTo>
                <a:lnTo>
                  <a:pt x="945" y="177"/>
                </a:lnTo>
                <a:lnTo>
                  <a:pt x="957" y="177"/>
                </a:lnTo>
                <a:lnTo>
                  <a:pt x="957" y="190"/>
                </a:lnTo>
                <a:lnTo>
                  <a:pt x="945" y="203"/>
                </a:lnTo>
                <a:lnTo>
                  <a:pt x="920" y="203"/>
                </a:lnTo>
                <a:lnTo>
                  <a:pt x="920" y="190"/>
                </a:lnTo>
                <a:lnTo>
                  <a:pt x="920" y="177"/>
                </a:lnTo>
                <a:lnTo>
                  <a:pt x="933" y="165"/>
                </a:lnTo>
                <a:lnTo>
                  <a:pt x="933" y="139"/>
                </a:lnTo>
                <a:lnTo>
                  <a:pt x="920" y="139"/>
                </a:lnTo>
                <a:lnTo>
                  <a:pt x="907" y="153"/>
                </a:lnTo>
                <a:lnTo>
                  <a:pt x="895" y="165"/>
                </a:lnTo>
                <a:lnTo>
                  <a:pt x="882" y="165"/>
                </a:lnTo>
                <a:lnTo>
                  <a:pt x="882" y="153"/>
                </a:lnTo>
                <a:lnTo>
                  <a:pt x="870" y="165"/>
                </a:lnTo>
                <a:lnTo>
                  <a:pt x="856" y="165"/>
                </a:lnTo>
                <a:lnTo>
                  <a:pt x="844" y="153"/>
                </a:lnTo>
                <a:lnTo>
                  <a:pt x="856" y="139"/>
                </a:lnTo>
                <a:lnTo>
                  <a:pt x="870" y="139"/>
                </a:lnTo>
                <a:lnTo>
                  <a:pt x="870" y="127"/>
                </a:lnTo>
                <a:lnTo>
                  <a:pt x="882" y="115"/>
                </a:lnTo>
                <a:lnTo>
                  <a:pt x="895" y="115"/>
                </a:lnTo>
                <a:lnTo>
                  <a:pt x="907" y="115"/>
                </a:lnTo>
                <a:lnTo>
                  <a:pt x="920" y="127"/>
                </a:lnTo>
                <a:lnTo>
                  <a:pt x="933" y="115"/>
                </a:lnTo>
                <a:lnTo>
                  <a:pt x="920" y="101"/>
                </a:lnTo>
                <a:lnTo>
                  <a:pt x="945" y="77"/>
                </a:lnTo>
                <a:lnTo>
                  <a:pt x="971" y="64"/>
                </a:lnTo>
                <a:lnTo>
                  <a:pt x="983" y="52"/>
                </a:lnTo>
                <a:lnTo>
                  <a:pt x="1009" y="52"/>
                </a:lnTo>
                <a:lnTo>
                  <a:pt x="983" y="38"/>
                </a:lnTo>
                <a:lnTo>
                  <a:pt x="957" y="52"/>
                </a:lnTo>
                <a:lnTo>
                  <a:pt x="920" y="77"/>
                </a:lnTo>
                <a:lnTo>
                  <a:pt x="920" y="64"/>
                </a:lnTo>
                <a:lnTo>
                  <a:pt x="794" y="139"/>
                </a:lnTo>
                <a:lnTo>
                  <a:pt x="693" y="215"/>
                </a:lnTo>
                <a:lnTo>
                  <a:pt x="580" y="316"/>
                </a:lnTo>
                <a:lnTo>
                  <a:pt x="530" y="353"/>
                </a:lnTo>
                <a:lnTo>
                  <a:pt x="505" y="379"/>
                </a:lnTo>
                <a:lnTo>
                  <a:pt x="479" y="40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pic>
        <p:nvPicPr>
          <p:cNvPr id="69757" name="Picture 125"/>
          <p:cNvPicPr>
            <a:picLocks noChangeAspect="1" noChangeArrowheads="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7900" y="3436938"/>
            <a:ext cx="1682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58" name="Freeform 126"/>
          <p:cNvSpPr>
            <a:spLocks/>
          </p:cNvSpPr>
          <p:nvPr/>
        </p:nvSpPr>
        <p:spPr bwMode="auto">
          <a:xfrm>
            <a:off x="3514725" y="3441700"/>
            <a:ext cx="168275" cy="209550"/>
          </a:xfrm>
          <a:custGeom>
            <a:avLst/>
            <a:gdLst>
              <a:gd name="T0" fmla="*/ 168275 w 212"/>
              <a:gd name="T1" fmla="*/ 30163 h 264"/>
              <a:gd name="T2" fmla="*/ 158750 w 212"/>
              <a:gd name="T3" fmla="*/ 40481 h 264"/>
              <a:gd name="T4" fmla="*/ 149225 w 212"/>
              <a:gd name="T5" fmla="*/ 50006 h 264"/>
              <a:gd name="T6" fmla="*/ 138906 w 212"/>
              <a:gd name="T7" fmla="*/ 59531 h 264"/>
              <a:gd name="T8" fmla="*/ 138906 w 212"/>
              <a:gd name="T9" fmla="*/ 40481 h 264"/>
              <a:gd name="T10" fmla="*/ 129381 w 212"/>
              <a:gd name="T11" fmla="*/ 40481 h 264"/>
              <a:gd name="T12" fmla="*/ 119063 w 212"/>
              <a:gd name="T13" fmla="*/ 50006 h 264"/>
              <a:gd name="T14" fmla="*/ 99219 w 212"/>
              <a:gd name="T15" fmla="*/ 70644 h 264"/>
              <a:gd name="T16" fmla="*/ 99219 w 212"/>
              <a:gd name="T17" fmla="*/ 89694 h 264"/>
              <a:gd name="T18" fmla="*/ 89694 w 212"/>
              <a:gd name="T19" fmla="*/ 110331 h 264"/>
              <a:gd name="T20" fmla="*/ 69056 w 212"/>
              <a:gd name="T21" fmla="*/ 119856 h 264"/>
              <a:gd name="T22" fmla="*/ 89694 w 212"/>
              <a:gd name="T23" fmla="*/ 119856 h 264"/>
              <a:gd name="T24" fmla="*/ 78581 w 212"/>
              <a:gd name="T25" fmla="*/ 139700 h 264"/>
              <a:gd name="T26" fmla="*/ 69056 w 212"/>
              <a:gd name="T27" fmla="*/ 139700 h 264"/>
              <a:gd name="T28" fmla="*/ 69056 w 212"/>
              <a:gd name="T29" fmla="*/ 130175 h 264"/>
              <a:gd name="T30" fmla="*/ 48419 w 212"/>
              <a:gd name="T31" fmla="*/ 139700 h 264"/>
              <a:gd name="T32" fmla="*/ 48419 w 212"/>
              <a:gd name="T33" fmla="*/ 150019 h 264"/>
              <a:gd name="T34" fmla="*/ 38894 w 212"/>
              <a:gd name="T35" fmla="*/ 169863 h 264"/>
              <a:gd name="T36" fmla="*/ 38894 w 212"/>
              <a:gd name="T37" fmla="*/ 190500 h 264"/>
              <a:gd name="T38" fmla="*/ 19050 w 212"/>
              <a:gd name="T39" fmla="*/ 200025 h 264"/>
              <a:gd name="T40" fmla="*/ 19050 w 212"/>
              <a:gd name="T41" fmla="*/ 209550 h 264"/>
              <a:gd name="T42" fmla="*/ 9525 w 212"/>
              <a:gd name="T43" fmla="*/ 209550 h 264"/>
              <a:gd name="T44" fmla="*/ 0 w 212"/>
              <a:gd name="T45" fmla="*/ 200025 h 264"/>
              <a:gd name="T46" fmla="*/ 9525 w 212"/>
              <a:gd name="T47" fmla="*/ 179388 h 264"/>
              <a:gd name="T48" fmla="*/ 9525 w 212"/>
              <a:gd name="T49" fmla="*/ 150019 h 264"/>
              <a:gd name="T50" fmla="*/ 19050 w 212"/>
              <a:gd name="T51" fmla="*/ 139700 h 264"/>
              <a:gd name="T52" fmla="*/ 29369 w 212"/>
              <a:gd name="T53" fmla="*/ 130175 h 264"/>
              <a:gd name="T54" fmla="*/ 38894 w 212"/>
              <a:gd name="T55" fmla="*/ 119856 h 264"/>
              <a:gd name="T56" fmla="*/ 59531 w 212"/>
              <a:gd name="T57" fmla="*/ 110331 h 264"/>
              <a:gd name="T58" fmla="*/ 69056 w 212"/>
              <a:gd name="T59" fmla="*/ 80169 h 264"/>
              <a:gd name="T60" fmla="*/ 89694 w 212"/>
              <a:gd name="T61" fmla="*/ 59531 h 264"/>
              <a:gd name="T62" fmla="*/ 89694 w 212"/>
              <a:gd name="T63" fmla="*/ 40481 h 264"/>
              <a:gd name="T64" fmla="*/ 99219 w 212"/>
              <a:gd name="T65" fmla="*/ 40481 h 264"/>
              <a:gd name="T66" fmla="*/ 108744 w 212"/>
              <a:gd name="T67" fmla="*/ 20638 h 264"/>
              <a:gd name="T68" fmla="*/ 119063 w 212"/>
              <a:gd name="T69" fmla="*/ 10319 h 264"/>
              <a:gd name="T70" fmla="*/ 129381 w 212"/>
              <a:gd name="T71" fmla="*/ 10319 h 264"/>
              <a:gd name="T72" fmla="*/ 149225 w 212"/>
              <a:gd name="T73" fmla="*/ 0 h 264"/>
              <a:gd name="T74" fmla="*/ 158750 w 212"/>
              <a:gd name="T75" fmla="*/ 10319 h 264"/>
              <a:gd name="T76" fmla="*/ 168275 w 212"/>
              <a:gd name="T77" fmla="*/ 20638 h 2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2" h="264">
                <a:moveTo>
                  <a:pt x="212" y="26"/>
                </a:moveTo>
                <a:lnTo>
                  <a:pt x="212" y="38"/>
                </a:lnTo>
                <a:lnTo>
                  <a:pt x="200" y="51"/>
                </a:lnTo>
                <a:lnTo>
                  <a:pt x="188" y="51"/>
                </a:lnTo>
                <a:lnTo>
                  <a:pt x="188" y="63"/>
                </a:lnTo>
                <a:lnTo>
                  <a:pt x="175" y="75"/>
                </a:lnTo>
                <a:lnTo>
                  <a:pt x="175" y="63"/>
                </a:lnTo>
                <a:lnTo>
                  <a:pt x="175" y="51"/>
                </a:lnTo>
                <a:lnTo>
                  <a:pt x="163" y="51"/>
                </a:lnTo>
                <a:lnTo>
                  <a:pt x="150" y="63"/>
                </a:lnTo>
                <a:lnTo>
                  <a:pt x="137" y="75"/>
                </a:lnTo>
                <a:lnTo>
                  <a:pt x="125" y="89"/>
                </a:lnTo>
                <a:lnTo>
                  <a:pt x="125" y="101"/>
                </a:lnTo>
                <a:lnTo>
                  <a:pt x="125" y="113"/>
                </a:lnTo>
                <a:lnTo>
                  <a:pt x="113" y="127"/>
                </a:lnTo>
                <a:lnTo>
                  <a:pt x="113" y="139"/>
                </a:lnTo>
                <a:lnTo>
                  <a:pt x="99" y="139"/>
                </a:lnTo>
                <a:lnTo>
                  <a:pt x="87" y="151"/>
                </a:lnTo>
                <a:lnTo>
                  <a:pt x="99" y="151"/>
                </a:lnTo>
                <a:lnTo>
                  <a:pt x="113" y="151"/>
                </a:lnTo>
                <a:lnTo>
                  <a:pt x="99" y="176"/>
                </a:lnTo>
                <a:lnTo>
                  <a:pt x="87" y="176"/>
                </a:lnTo>
                <a:lnTo>
                  <a:pt x="87" y="164"/>
                </a:lnTo>
                <a:lnTo>
                  <a:pt x="75" y="176"/>
                </a:lnTo>
                <a:lnTo>
                  <a:pt x="61" y="176"/>
                </a:lnTo>
                <a:lnTo>
                  <a:pt x="61" y="189"/>
                </a:lnTo>
                <a:lnTo>
                  <a:pt x="61" y="202"/>
                </a:lnTo>
                <a:lnTo>
                  <a:pt x="49" y="214"/>
                </a:lnTo>
                <a:lnTo>
                  <a:pt x="49" y="240"/>
                </a:lnTo>
                <a:lnTo>
                  <a:pt x="37" y="240"/>
                </a:lnTo>
                <a:lnTo>
                  <a:pt x="24" y="252"/>
                </a:lnTo>
                <a:lnTo>
                  <a:pt x="24" y="264"/>
                </a:lnTo>
                <a:lnTo>
                  <a:pt x="12" y="264"/>
                </a:lnTo>
                <a:lnTo>
                  <a:pt x="0" y="252"/>
                </a:lnTo>
                <a:lnTo>
                  <a:pt x="0" y="240"/>
                </a:lnTo>
                <a:lnTo>
                  <a:pt x="12" y="226"/>
                </a:lnTo>
                <a:lnTo>
                  <a:pt x="12" y="214"/>
                </a:lnTo>
                <a:lnTo>
                  <a:pt x="12" y="189"/>
                </a:lnTo>
                <a:lnTo>
                  <a:pt x="12" y="176"/>
                </a:lnTo>
                <a:lnTo>
                  <a:pt x="24" y="176"/>
                </a:lnTo>
                <a:lnTo>
                  <a:pt x="24" y="164"/>
                </a:lnTo>
                <a:lnTo>
                  <a:pt x="37" y="164"/>
                </a:lnTo>
                <a:lnTo>
                  <a:pt x="49" y="151"/>
                </a:lnTo>
                <a:lnTo>
                  <a:pt x="61" y="139"/>
                </a:lnTo>
                <a:lnTo>
                  <a:pt x="75" y="139"/>
                </a:lnTo>
                <a:lnTo>
                  <a:pt x="75" y="127"/>
                </a:lnTo>
                <a:lnTo>
                  <a:pt x="87" y="101"/>
                </a:lnTo>
                <a:lnTo>
                  <a:pt x="99" y="89"/>
                </a:lnTo>
                <a:lnTo>
                  <a:pt x="113" y="75"/>
                </a:lnTo>
                <a:lnTo>
                  <a:pt x="113" y="63"/>
                </a:lnTo>
                <a:lnTo>
                  <a:pt x="113" y="51"/>
                </a:lnTo>
                <a:lnTo>
                  <a:pt x="125" y="51"/>
                </a:lnTo>
                <a:lnTo>
                  <a:pt x="137" y="38"/>
                </a:lnTo>
                <a:lnTo>
                  <a:pt x="137" y="26"/>
                </a:lnTo>
                <a:lnTo>
                  <a:pt x="150" y="26"/>
                </a:lnTo>
                <a:lnTo>
                  <a:pt x="150" y="13"/>
                </a:lnTo>
                <a:lnTo>
                  <a:pt x="163" y="13"/>
                </a:lnTo>
                <a:lnTo>
                  <a:pt x="163" y="0"/>
                </a:lnTo>
                <a:lnTo>
                  <a:pt x="188" y="0"/>
                </a:lnTo>
                <a:lnTo>
                  <a:pt x="200" y="13"/>
                </a:lnTo>
                <a:lnTo>
                  <a:pt x="212" y="13"/>
                </a:lnTo>
                <a:lnTo>
                  <a:pt x="212" y="2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69759" name="Picture 127"/>
          <p:cNvPicPr>
            <a:picLocks noChangeAspect="1" noChangeArrowheads="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59188" y="3536950"/>
            <a:ext cx="39687"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60" name="Freeform 128"/>
          <p:cNvSpPr>
            <a:spLocks/>
          </p:cNvSpPr>
          <p:nvPr/>
        </p:nvSpPr>
        <p:spPr bwMode="auto">
          <a:xfrm>
            <a:off x="3648075" y="3541713"/>
            <a:ext cx="50800" cy="49212"/>
          </a:xfrm>
          <a:custGeom>
            <a:avLst/>
            <a:gdLst>
              <a:gd name="T0" fmla="*/ 50800 w 63"/>
              <a:gd name="T1" fmla="*/ 9525 h 62"/>
              <a:gd name="T2" fmla="*/ 41124 w 63"/>
              <a:gd name="T3" fmla="*/ 19050 h 62"/>
              <a:gd name="T4" fmla="*/ 41124 w 63"/>
              <a:gd name="T5" fmla="*/ 29368 h 62"/>
              <a:gd name="T6" fmla="*/ 29835 w 63"/>
              <a:gd name="T7" fmla="*/ 29368 h 62"/>
              <a:gd name="T8" fmla="*/ 29835 w 63"/>
              <a:gd name="T9" fmla="*/ 38893 h 62"/>
              <a:gd name="T10" fmla="*/ 20159 w 63"/>
              <a:gd name="T11" fmla="*/ 38893 h 62"/>
              <a:gd name="T12" fmla="*/ 10483 w 63"/>
              <a:gd name="T13" fmla="*/ 38893 h 62"/>
              <a:gd name="T14" fmla="*/ 10483 w 63"/>
              <a:gd name="T15" fmla="*/ 49212 h 62"/>
              <a:gd name="T16" fmla="*/ 10483 w 63"/>
              <a:gd name="T17" fmla="*/ 38893 h 62"/>
              <a:gd name="T18" fmla="*/ 0 w 63"/>
              <a:gd name="T19" fmla="*/ 38893 h 62"/>
              <a:gd name="T20" fmla="*/ 10483 w 63"/>
              <a:gd name="T21" fmla="*/ 29368 h 62"/>
              <a:gd name="T22" fmla="*/ 10483 w 63"/>
              <a:gd name="T23" fmla="*/ 29368 h 62"/>
              <a:gd name="T24" fmla="*/ 10483 w 63"/>
              <a:gd name="T25" fmla="*/ 19050 h 62"/>
              <a:gd name="T26" fmla="*/ 10483 w 63"/>
              <a:gd name="T27" fmla="*/ 19050 h 62"/>
              <a:gd name="T28" fmla="*/ 20159 w 63"/>
              <a:gd name="T29" fmla="*/ 19050 h 62"/>
              <a:gd name="T30" fmla="*/ 20159 w 63"/>
              <a:gd name="T31" fmla="*/ 9525 h 62"/>
              <a:gd name="T32" fmla="*/ 29835 w 63"/>
              <a:gd name="T33" fmla="*/ 9525 h 62"/>
              <a:gd name="T34" fmla="*/ 29835 w 63"/>
              <a:gd name="T35" fmla="*/ 9525 h 62"/>
              <a:gd name="T36" fmla="*/ 41124 w 63"/>
              <a:gd name="T37" fmla="*/ 0 h 62"/>
              <a:gd name="T38" fmla="*/ 41124 w 63"/>
              <a:gd name="T39" fmla="*/ 0 h 62"/>
              <a:gd name="T40" fmla="*/ 50800 w 63"/>
              <a:gd name="T41" fmla="*/ 9525 h 62"/>
              <a:gd name="T42" fmla="*/ 50800 w 63"/>
              <a:gd name="T43" fmla="*/ 9525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 h="62">
                <a:moveTo>
                  <a:pt x="63" y="12"/>
                </a:moveTo>
                <a:lnTo>
                  <a:pt x="51" y="24"/>
                </a:lnTo>
                <a:lnTo>
                  <a:pt x="51" y="37"/>
                </a:lnTo>
                <a:lnTo>
                  <a:pt x="37" y="37"/>
                </a:lnTo>
                <a:lnTo>
                  <a:pt x="37" y="49"/>
                </a:lnTo>
                <a:lnTo>
                  <a:pt x="25" y="49"/>
                </a:lnTo>
                <a:lnTo>
                  <a:pt x="13" y="49"/>
                </a:lnTo>
                <a:lnTo>
                  <a:pt x="13" y="62"/>
                </a:lnTo>
                <a:lnTo>
                  <a:pt x="13" y="49"/>
                </a:lnTo>
                <a:lnTo>
                  <a:pt x="0" y="49"/>
                </a:lnTo>
                <a:lnTo>
                  <a:pt x="13" y="37"/>
                </a:lnTo>
                <a:lnTo>
                  <a:pt x="13" y="24"/>
                </a:lnTo>
                <a:lnTo>
                  <a:pt x="25" y="24"/>
                </a:lnTo>
                <a:lnTo>
                  <a:pt x="25" y="12"/>
                </a:lnTo>
                <a:lnTo>
                  <a:pt x="37" y="12"/>
                </a:lnTo>
                <a:lnTo>
                  <a:pt x="51" y="0"/>
                </a:lnTo>
                <a:lnTo>
                  <a:pt x="63" y="12"/>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69761" name="Freeform 129"/>
          <p:cNvSpPr>
            <a:spLocks/>
          </p:cNvSpPr>
          <p:nvPr/>
        </p:nvSpPr>
        <p:spPr bwMode="auto">
          <a:xfrm>
            <a:off x="3751263" y="3662363"/>
            <a:ext cx="69850" cy="30162"/>
          </a:xfrm>
          <a:custGeom>
            <a:avLst/>
            <a:gdLst>
              <a:gd name="T0" fmla="*/ 10203 w 89"/>
              <a:gd name="T1" fmla="*/ 0 h 37"/>
              <a:gd name="T2" fmla="*/ 19621 w 89"/>
              <a:gd name="T3" fmla="*/ 0 h 37"/>
              <a:gd name="T4" fmla="*/ 40026 w 89"/>
              <a:gd name="T5" fmla="*/ 0 h 37"/>
              <a:gd name="T6" fmla="*/ 49444 w 89"/>
              <a:gd name="T7" fmla="*/ 20380 h 37"/>
              <a:gd name="T8" fmla="*/ 69850 w 89"/>
              <a:gd name="T9" fmla="*/ 30162 h 37"/>
              <a:gd name="T10" fmla="*/ 58862 w 89"/>
              <a:gd name="T11" fmla="*/ 30162 h 37"/>
              <a:gd name="T12" fmla="*/ 49444 w 89"/>
              <a:gd name="T13" fmla="*/ 30162 h 37"/>
              <a:gd name="T14" fmla="*/ 49444 w 89"/>
              <a:gd name="T15" fmla="*/ 20380 h 37"/>
              <a:gd name="T16" fmla="*/ 40026 w 89"/>
              <a:gd name="T17" fmla="*/ 9782 h 37"/>
              <a:gd name="T18" fmla="*/ 29039 w 89"/>
              <a:gd name="T19" fmla="*/ 9782 h 37"/>
              <a:gd name="T20" fmla="*/ 19621 w 89"/>
              <a:gd name="T21" fmla="*/ 9782 h 37"/>
              <a:gd name="T22" fmla="*/ 10203 w 89"/>
              <a:gd name="T23" fmla="*/ 9782 h 37"/>
              <a:gd name="T24" fmla="*/ 0 w 89"/>
              <a:gd name="T25" fmla="*/ 20380 h 37"/>
              <a:gd name="T26" fmla="*/ 0 w 89"/>
              <a:gd name="T27" fmla="*/ 9782 h 37"/>
              <a:gd name="T28" fmla="*/ 10203 w 89"/>
              <a:gd name="T29" fmla="*/ 9782 h 37"/>
              <a:gd name="T30" fmla="*/ 10203 w 89"/>
              <a:gd name="T31" fmla="*/ 0 h 37"/>
              <a:gd name="T32" fmla="*/ 10203 w 89"/>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9" h="37">
                <a:moveTo>
                  <a:pt x="13" y="0"/>
                </a:moveTo>
                <a:lnTo>
                  <a:pt x="25" y="0"/>
                </a:lnTo>
                <a:lnTo>
                  <a:pt x="51" y="0"/>
                </a:lnTo>
                <a:lnTo>
                  <a:pt x="63" y="25"/>
                </a:lnTo>
                <a:lnTo>
                  <a:pt x="89" y="37"/>
                </a:lnTo>
                <a:lnTo>
                  <a:pt x="75" y="37"/>
                </a:lnTo>
                <a:lnTo>
                  <a:pt x="63" y="37"/>
                </a:lnTo>
                <a:lnTo>
                  <a:pt x="63" y="25"/>
                </a:lnTo>
                <a:lnTo>
                  <a:pt x="51" y="12"/>
                </a:lnTo>
                <a:lnTo>
                  <a:pt x="37" y="12"/>
                </a:lnTo>
                <a:lnTo>
                  <a:pt x="25" y="12"/>
                </a:lnTo>
                <a:lnTo>
                  <a:pt x="13" y="12"/>
                </a:lnTo>
                <a:lnTo>
                  <a:pt x="0" y="25"/>
                </a:lnTo>
                <a:lnTo>
                  <a:pt x="0" y="12"/>
                </a:lnTo>
                <a:lnTo>
                  <a:pt x="13" y="12"/>
                </a:lnTo>
                <a:lnTo>
                  <a:pt x="13"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69762" name="Freeform 130"/>
          <p:cNvSpPr>
            <a:spLocks/>
          </p:cNvSpPr>
          <p:nvPr/>
        </p:nvSpPr>
        <p:spPr bwMode="auto">
          <a:xfrm>
            <a:off x="4213225" y="3651250"/>
            <a:ext cx="119063" cy="80963"/>
          </a:xfrm>
          <a:custGeom>
            <a:avLst/>
            <a:gdLst>
              <a:gd name="T0" fmla="*/ 109601 w 151"/>
              <a:gd name="T1" fmla="*/ 20842 h 101"/>
              <a:gd name="T2" fmla="*/ 100139 w 151"/>
              <a:gd name="T3" fmla="*/ 40882 h 101"/>
              <a:gd name="T4" fmla="*/ 80427 w 151"/>
              <a:gd name="T5" fmla="*/ 50502 h 101"/>
              <a:gd name="T6" fmla="*/ 80427 w 151"/>
              <a:gd name="T7" fmla="*/ 61724 h 101"/>
              <a:gd name="T8" fmla="*/ 70176 w 151"/>
              <a:gd name="T9" fmla="*/ 61724 h 101"/>
              <a:gd name="T10" fmla="*/ 50464 w 151"/>
              <a:gd name="T11" fmla="*/ 71344 h 101"/>
              <a:gd name="T12" fmla="*/ 41002 w 151"/>
              <a:gd name="T13" fmla="*/ 71344 h 101"/>
              <a:gd name="T14" fmla="*/ 20501 w 151"/>
              <a:gd name="T15" fmla="*/ 80963 h 101"/>
              <a:gd name="T16" fmla="*/ 11039 w 151"/>
              <a:gd name="T17" fmla="*/ 80963 h 101"/>
              <a:gd name="T18" fmla="*/ 0 w 151"/>
              <a:gd name="T19" fmla="*/ 71344 h 101"/>
              <a:gd name="T20" fmla="*/ 20501 w 151"/>
              <a:gd name="T21" fmla="*/ 71344 h 101"/>
              <a:gd name="T22" fmla="*/ 41002 w 151"/>
              <a:gd name="T23" fmla="*/ 71344 h 101"/>
              <a:gd name="T24" fmla="*/ 41002 w 151"/>
              <a:gd name="T25" fmla="*/ 61724 h 101"/>
              <a:gd name="T26" fmla="*/ 50464 w 151"/>
              <a:gd name="T27" fmla="*/ 61724 h 101"/>
              <a:gd name="T28" fmla="*/ 59926 w 151"/>
              <a:gd name="T29" fmla="*/ 61724 h 101"/>
              <a:gd name="T30" fmla="*/ 70176 w 151"/>
              <a:gd name="T31" fmla="*/ 50502 h 101"/>
              <a:gd name="T32" fmla="*/ 80427 w 151"/>
              <a:gd name="T33" fmla="*/ 40882 h 101"/>
              <a:gd name="T34" fmla="*/ 100139 w 151"/>
              <a:gd name="T35" fmla="*/ 20842 h 101"/>
              <a:gd name="T36" fmla="*/ 100139 w 151"/>
              <a:gd name="T37" fmla="*/ 11223 h 101"/>
              <a:gd name="T38" fmla="*/ 109601 w 151"/>
              <a:gd name="T39" fmla="*/ 0 h 101"/>
              <a:gd name="T40" fmla="*/ 109601 w 151"/>
              <a:gd name="T41" fmla="*/ 0 h 101"/>
              <a:gd name="T42" fmla="*/ 119063 w 151"/>
              <a:gd name="T43" fmla="*/ 0 h 101"/>
              <a:gd name="T44" fmla="*/ 109601 w 151"/>
              <a:gd name="T45" fmla="*/ 11223 h 101"/>
              <a:gd name="T46" fmla="*/ 109601 w 151"/>
              <a:gd name="T47" fmla="*/ 11223 h 101"/>
              <a:gd name="T48" fmla="*/ 109601 w 151"/>
              <a:gd name="T49" fmla="*/ 20842 h 1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1" h="101">
                <a:moveTo>
                  <a:pt x="139" y="26"/>
                </a:moveTo>
                <a:lnTo>
                  <a:pt x="127" y="51"/>
                </a:lnTo>
                <a:lnTo>
                  <a:pt x="102" y="63"/>
                </a:lnTo>
                <a:lnTo>
                  <a:pt x="102" y="77"/>
                </a:lnTo>
                <a:lnTo>
                  <a:pt x="89" y="77"/>
                </a:lnTo>
                <a:lnTo>
                  <a:pt x="64" y="89"/>
                </a:lnTo>
                <a:lnTo>
                  <a:pt x="52" y="89"/>
                </a:lnTo>
                <a:lnTo>
                  <a:pt x="26" y="101"/>
                </a:lnTo>
                <a:lnTo>
                  <a:pt x="14" y="101"/>
                </a:lnTo>
                <a:lnTo>
                  <a:pt x="0" y="89"/>
                </a:lnTo>
                <a:lnTo>
                  <a:pt x="26" y="89"/>
                </a:lnTo>
                <a:lnTo>
                  <a:pt x="52" y="89"/>
                </a:lnTo>
                <a:lnTo>
                  <a:pt x="52" y="77"/>
                </a:lnTo>
                <a:lnTo>
                  <a:pt x="64" y="77"/>
                </a:lnTo>
                <a:lnTo>
                  <a:pt x="76" y="77"/>
                </a:lnTo>
                <a:lnTo>
                  <a:pt x="89" y="63"/>
                </a:lnTo>
                <a:lnTo>
                  <a:pt x="102" y="51"/>
                </a:lnTo>
                <a:lnTo>
                  <a:pt x="127" y="26"/>
                </a:lnTo>
                <a:lnTo>
                  <a:pt x="127" y="14"/>
                </a:lnTo>
                <a:lnTo>
                  <a:pt x="139" y="0"/>
                </a:lnTo>
                <a:lnTo>
                  <a:pt x="151" y="0"/>
                </a:lnTo>
                <a:lnTo>
                  <a:pt x="139" y="14"/>
                </a:lnTo>
                <a:lnTo>
                  <a:pt x="139" y="2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69763" name="Freeform 131"/>
          <p:cNvSpPr>
            <a:spLocks/>
          </p:cNvSpPr>
          <p:nvPr/>
        </p:nvSpPr>
        <p:spPr bwMode="auto">
          <a:xfrm>
            <a:off x="5072063" y="2901950"/>
            <a:ext cx="828675" cy="550863"/>
          </a:xfrm>
          <a:custGeom>
            <a:avLst/>
            <a:gdLst>
              <a:gd name="T0" fmla="*/ 469450 w 1045"/>
              <a:gd name="T1" fmla="*/ 210156 h 692"/>
              <a:gd name="T2" fmla="*/ 19032 w 1045"/>
              <a:gd name="T3" fmla="*/ 9553 h 692"/>
              <a:gd name="T4" fmla="*/ 49165 w 1045"/>
              <a:gd name="T5" fmla="*/ 29454 h 692"/>
              <a:gd name="T6" fmla="*/ 79299 w 1045"/>
              <a:gd name="T7" fmla="*/ 39802 h 692"/>
              <a:gd name="T8" fmla="*/ 19032 w 1045"/>
              <a:gd name="T9" fmla="*/ 39802 h 692"/>
              <a:gd name="T10" fmla="*/ 19032 w 1045"/>
              <a:gd name="T11" fmla="*/ 49355 h 692"/>
              <a:gd name="T12" fmla="*/ 9516 w 1045"/>
              <a:gd name="T13" fmla="*/ 69256 h 692"/>
              <a:gd name="T14" fmla="*/ 60267 w 1045"/>
              <a:gd name="T15" fmla="*/ 69256 h 692"/>
              <a:gd name="T16" fmla="*/ 90401 w 1045"/>
              <a:gd name="T17" fmla="*/ 89953 h 692"/>
              <a:gd name="T18" fmla="*/ 109433 w 1045"/>
              <a:gd name="T19" fmla="*/ 109058 h 692"/>
              <a:gd name="T20" fmla="*/ 149875 w 1045"/>
              <a:gd name="T21" fmla="*/ 129755 h 692"/>
              <a:gd name="T22" fmla="*/ 159391 w 1045"/>
              <a:gd name="T23" fmla="*/ 140104 h 692"/>
              <a:gd name="T24" fmla="*/ 138773 w 1045"/>
              <a:gd name="T25" fmla="*/ 159209 h 692"/>
              <a:gd name="T26" fmla="*/ 149875 w 1045"/>
              <a:gd name="T27" fmla="*/ 189459 h 692"/>
              <a:gd name="T28" fmla="*/ 159391 w 1045"/>
              <a:gd name="T29" fmla="*/ 219708 h 692"/>
              <a:gd name="T30" fmla="*/ 159391 w 1045"/>
              <a:gd name="T31" fmla="*/ 240406 h 692"/>
              <a:gd name="T32" fmla="*/ 159391 w 1045"/>
              <a:gd name="T33" fmla="*/ 249958 h 692"/>
              <a:gd name="T34" fmla="*/ 138773 w 1045"/>
              <a:gd name="T35" fmla="*/ 260307 h 692"/>
              <a:gd name="T36" fmla="*/ 129257 w 1045"/>
              <a:gd name="T37" fmla="*/ 279412 h 692"/>
              <a:gd name="T38" fmla="*/ 109433 w 1045"/>
              <a:gd name="T39" fmla="*/ 309661 h 692"/>
              <a:gd name="T40" fmla="*/ 90401 w 1045"/>
              <a:gd name="T41" fmla="*/ 330359 h 692"/>
              <a:gd name="T42" fmla="*/ 99917 w 1045"/>
              <a:gd name="T43" fmla="*/ 359812 h 692"/>
              <a:gd name="T44" fmla="*/ 129257 w 1045"/>
              <a:gd name="T45" fmla="*/ 390062 h 692"/>
              <a:gd name="T46" fmla="*/ 168907 w 1045"/>
              <a:gd name="T47" fmla="*/ 390062 h 692"/>
              <a:gd name="T48" fmla="*/ 149875 w 1045"/>
              <a:gd name="T49" fmla="*/ 420312 h 692"/>
              <a:gd name="T50" fmla="*/ 168907 w 1045"/>
              <a:gd name="T51" fmla="*/ 429864 h 692"/>
              <a:gd name="T52" fmla="*/ 199041 w 1045"/>
              <a:gd name="T53" fmla="*/ 429864 h 692"/>
              <a:gd name="T54" fmla="*/ 219658 w 1045"/>
              <a:gd name="T55" fmla="*/ 429864 h 692"/>
              <a:gd name="T56" fmla="*/ 219658 w 1045"/>
              <a:gd name="T57" fmla="*/ 450561 h 692"/>
              <a:gd name="T58" fmla="*/ 239483 w 1045"/>
              <a:gd name="T59" fmla="*/ 480015 h 692"/>
              <a:gd name="T60" fmla="*/ 269617 w 1045"/>
              <a:gd name="T61" fmla="*/ 500712 h 692"/>
              <a:gd name="T62" fmla="*/ 288649 w 1045"/>
              <a:gd name="T63" fmla="*/ 500712 h 692"/>
              <a:gd name="T64" fmla="*/ 288649 w 1045"/>
              <a:gd name="T65" fmla="*/ 491160 h 692"/>
              <a:gd name="T66" fmla="*/ 318782 w 1045"/>
              <a:gd name="T67" fmla="*/ 510265 h 692"/>
              <a:gd name="T68" fmla="*/ 338607 w 1045"/>
              <a:gd name="T69" fmla="*/ 491160 h 692"/>
              <a:gd name="T70" fmla="*/ 348916 w 1045"/>
              <a:gd name="T71" fmla="*/ 480015 h 692"/>
              <a:gd name="T72" fmla="*/ 378256 w 1045"/>
              <a:gd name="T73" fmla="*/ 530962 h 692"/>
              <a:gd name="T74" fmla="*/ 398874 w 1045"/>
              <a:gd name="T75" fmla="*/ 540514 h 692"/>
              <a:gd name="T76" fmla="*/ 389358 w 1045"/>
              <a:gd name="T77" fmla="*/ 510265 h 692"/>
              <a:gd name="T78" fmla="*/ 368741 w 1045"/>
              <a:gd name="T79" fmla="*/ 460910 h 692"/>
              <a:gd name="T80" fmla="*/ 348916 w 1045"/>
              <a:gd name="T81" fmla="*/ 441009 h 692"/>
              <a:gd name="T82" fmla="*/ 329091 w 1045"/>
              <a:gd name="T83" fmla="*/ 410759 h 692"/>
              <a:gd name="T84" fmla="*/ 359225 w 1045"/>
              <a:gd name="T85" fmla="*/ 441009 h 692"/>
              <a:gd name="T86" fmla="*/ 359225 w 1045"/>
              <a:gd name="T87" fmla="*/ 410759 h 692"/>
              <a:gd name="T88" fmla="*/ 359225 w 1045"/>
              <a:gd name="T89" fmla="*/ 390062 h 692"/>
              <a:gd name="T90" fmla="*/ 378256 w 1045"/>
              <a:gd name="T91" fmla="*/ 359812 h 692"/>
              <a:gd name="T92" fmla="*/ 389358 w 1045"/>
              <a:gd name="T93" fmla="*/ 359812 h 692"/>
              <a:gd name="T94" fmla="*/ 409183 w 1045"/>
              <a:gd name="T95" fmla="*/ 350260 h 692"/>
              <a:gd name="T96" fmla="*/ 439317 w 1045"/>
              <a:gd name="T97" fmla="*/ 350260 h 692"/>
              <a:gd name="T98" fmla="*/ 469450 w 1045"/>
              <a:gd name="T99" fmla="*/ 359812 h 692"/>
              <a:gd name="T100" fmla="*/ 538441 w 1045"/>
              <a:gd name="T101" fmla="*/ 359812 h 692"/>
              <a:gd name="T102" fmla="*/ 568574 w 1045"/>
              <a:gd name="T103" fmla="*/ 370161 h 692"/>
              <a:gd name="T104" fmla="*/ 608224 w 1045"/>
              <a:gd name="T105" fmla="*/ 380509 h 692"/>
              <a:gd name="T106" fmla="*/ 619326 w 1045"/>
              <a:gd name="T107" fmla="*/ 399614 h 692"/>
              <a:gd name="T108" fmla="*/ 667698 w 1045"/>
              <a:gd name="T109" fmla="*/ 441009 h 692"/>
              <a:gd name="T110" fmla="*/ 739067 w 1045"/>
              <a:gd name="T111" fmla="*/ 491160 h 692"/>
              <a:gd name="T112" fmla="*/ 777924 w 1045"/>
              <a:gd name="T113" fmla="*/ 530962 h 692"/>
              <a:gd name="T114" fmla="*/ 817573 w 1045"/>
              <a:gd name="T115" fmla="*/ 550863 h 6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45" h="692">
                <a:moveTo>
                  <a:pt x="1045" y="692"/>
                </a:moveTo>
                <a:lnTo>
                  <a:pt x="944" y="579"/>
                </a:lnTo>
                <a:lnTo>
                  <a:pt x="842" y="452"/>
                </a:lnTo>
                <a:lnTo>
                  <a:pt x="717" y="351"/>
                </a:lnTo>
                <a:lnTo>
                  <a:pt x="592" y="264"/>
                </a:lnTo>
                <a:lnTo>
                  <a:pt x="465" y="176"/>
                </a:lnTo>
                <a:lnTo>
                  <a:pt x="326" y="113"/>
                </a:lnTo>
                <a:lnTo>
                  <a:pt x="175" y="50"/>
                </a:lnTo>
                <a:lnTo>
                  <a:pt x="24" y="0"/>
                </a:lnTo>
                <a:lnTo>
                  <a:pt x="24" y="12"/>
                </a:lnTo>
                <a:lnTo>
                  <a:pt x="24" y="24"/>
                </a:lnTo>
                <a:lnTo>
                  <a:pt x="38" y="37"/>
                </a:lnTo>
                <a:lnTo>
                  <a:pt x="50" y="37"/>
                </a:lnTo>
                <a:lnTo>
                  <a:pt x="62" y="37"/>
                </a:lnTo>
                <a:lnTo>
                  <a:pt x="76" y="37"/>
                </a:lnTo>
                <a:lnTo>
                  <a:pt x="88" y="37"/>
                </a:lnTo>
                <a:lnTo>
                  <a:pt x="100" y="50"/>
                </a:lnTo>
                <a:lnTo>
                  <a:pt x="114" y="50"/>
                </a:lnTo>
                <a:lnTo>
                  <a:pt x="100" y="50"/>
                </a:lnTo>
                <a:lnTo>
                  <a:pt x="88" y="50"/>
                </a:lnTo>
                <a:lnTo>
                  <a:pt x="76" y="50"/>
                </a:lnTo>
                <a:lnTo>
                  <a:pt x="62" y="50"/>
                </a:lnTo>
                <a:lnTo>
                  <a:pt x="50" y="50"/>
                </a:lnTo>
                <a:lnTo>
                  <a:pt x="24" y="50"/>
                </a:lnTo>
                <a:lnTo>
                  <a:pt x="12" y="50"/>
                </a:lnTo>
                <a:lnTo>
                  <a:pt x="24" y="62"/>
                </a:lnTo>
                <a:lnTo>
                  <a:pt x="12" y="75"/>
                </a:lnTo>
                <a:lnTo>
                  <a:pt x="0" y="75"/>
                </a:lnTo>
                <a:lnTo>
                  <a:pt x="0" y="87"/>
                </a:lnTo>
                <a:lnTo>
                  <a:pt x="12" y="87"/>
                </a:lnTo>
                <a:lnTo>
                  <a:pt x="24" y="87"/>
                </a:lnTo>
                <a:lnTo>
                  <a:pt x="38" y="75"/>
                </a:lnTo>
                <a:lnTo>
                  <a:pt x="50" y="75"/>
                </a:lnTo>
                <a:lnTo>
                  <a:pt x="62" y="75"/>
                </a:lnTo>
                <a:lnTo>
                  <a:pt x="76" y="87"/>
                </a:lnTo>
                <a:lnTo>
                  <a:pt x="88" y="87"/>
                </a:lnTo>
                <a:lnTo>
                  <a:pt x="114" y="87"/>
                </a:lnTo>
                <a:lnTo>
                  <a:pt x="114" y="99"/>
                </a:lnTo>
                <a:lnTo>
                  <a:pt x="114" y="113"/>
                </a:lnTo>
                <a:lnTo>
                  <a:pt x="126" y="113"/>
                </a:lnTo>
                <a:lnTo>
                  <a:pt x="138" y="113"/>
                </a:lnTo>
                <a:lnTo>
                  <a:pt x="138" y="125"/>
                </a:lnTo>
                <a:lnTo>
                  <a:pt x="138" y="137"/>
                </a:lnTo>
                <a:lnTo>
                  <a:pt x="151" y="151"/>
                </a:lnTo>
                <a:lnTo>
                  <a:pt x="151" y="137"/>
                </a:lnTo>
                <a:lnTo>
                  <a:pt x="163" y="137"/>
                </a:lnTo>
                <a:lnTo>
                  <a:pt x="175" y="163"/>
                </a:lnTo>
                <a:lnTo>
                  <a:pt x="189" y="163"/>
                </a:lnTo>
                <a:lnTo>
                  <a:pt x="189" y="176"/>
                </a:lnTo>
                <a:lnTo>
                  <a:pt x="201" y="176"/>
                </a:lnTo>
                <a:lnTo>
                  <a:pt x="213" y="163"/>
                </a:lnTo>
                <a:lnTo>
                  <a:pt x="201" y="176"/>
                </a:lnTo>
                <a:lnTo>
                  <a:pt x="201" y="188"/>
                </a:lnTo>
                <a:lnTo>
                  <a:pt x="201" y="200"/>
                </a:lnTo>
                <a:lnTo>
                  <a:pt x="189" y="188"/>
                </a:lnTo>
                <a:lnTo>
                  <a:pt x="175" y="200"/>
                </a:lnTo>
                <a:lnTo>
                  <a:pt x="175" y="226"/>
                </a:lnTo>
                <a:lnTo>
                  <a:pt x="189" y="226"/>
                </a:lnTo>
                <a:lnTo>
                  <a:pt x="189" y="238"/>
                </a:lnTo>
                <a:lnTo>
                  <a:pt x="175" y="252"/>
                </a:lnTo>
                <a:lnTo>
                  <a:pt x="189" y="264"/>
                </a:lnTo>
                <a:lnTo>
                  <a:pt x="201" y="276"/>
                </a:lnTo>
                <a:lnTo>
                  <a:pt x="201" y="289"/>
                </a:lnTo>
                <a:lnTo>
                  <a:pt x="213" y="289"/>
                </a:lnTo>
                <a:lnTo>
                  <a:pt x="201" y="289"/>
                </a:lnTo>
                <a:lnTo>
                  <a:pt x="201" y="302"/>
                </a:lnTo>
                <a:lnTo>
                  <a:pt x="213" y="302"/>
                </a:lnTo>
                <a:lnTo>
                  <a:pt x="213" y="314"/>
                </a:lnTo>
                <a:lnTo>
                  <a:pt x="201" y="314"/>
                </a:lnTo>
                <a:lnTo>
                  <a:pt x="201" y="327"/>
                </a:lnTo>
                <a:lnTo>
                  <a:pt x="189" y="327"/>
                </a:lnTo>
                <a:lnTo>
                  <a:pt x="175" y="327"/>
                </a:lnTo>
                <a:lnTo>
                  <a:pt x="175" y="339"/>
                </a:lnTo>
                <a:lnTo>
                  <a:pt x="175" y="351"/>
                </a:lnTo>
                <a:lnTo>
                  <a:pt x="163" y="351"/>
                </a:lnTo>
                <a:lnTo>
                  <a:pt x="151" y="365"/>
                </a:lnTo>
                <a:lnTo>
                  <a:pt x="138" y="377"/>
                </a:lnTo>
                <a:lnTo>
                  <a:pt x="138" y="389"/>
                </a:lnTo>
                <a:lnTo>
                  <a:pt x="114" y="389"/>
                </a:lnTo>
                <a:lnTo>
                  <a:pt x="114" y="403"/>
                </a:lnTo>
                <a:lnTo>
                  <a:pt x="114" y="415"/>
                </a:lnTo>
                <a:lnTo>
                  <a:pt x="114" y="427"/>
                </a:lnTo>
                <a:lnTo>
                  <a:pt x="126" y="440"/>
                </a:lnTo>
                <a:lnTo>
                  <a:pt x="126" y="452"/>
                </a:lnTo>
                <a:lnTo>
                  <a:pt x="126" y="465"/>
                </a:lnTo>
                <a:lnTo>
                  <a:pt x="114" y="478"/>
                </a:lnTo>
                <a:lnTo>
                  <a:pt x="138" y="478"/>
                </a:lnTo>
                <a:lnTo>
                  <a:pt x="138" y="490"/>
                </a:lnTo>
                <a:lnTo>
                  <a:pt x="163" y="490"/>
                </a:lnTo>
                <a:lnTo>
                  <a:pt x="189" y="490"/>
                </a:lnTo>
                <a:lnTo>
                  <a:pt x="201" y="490"/>
                </a:lnTo>
                <a:lnTo>
                  <a:pt x="213" y="490"/>
                </a:lnTo>
                <a:lnTo>
                  <a:pt x="213" y="502"/>
                </a:lnTo>
                <a:lnTo>
                  <a:pt x="201" y="502"/>
                </a:lnTo>
                <a:lnTo>
                  <a:pt x="189" y="516"/>
                </a:lnTo>
                <a:lnTo>
                  <a:pt x="189" y="528"/>
                </a:lnTo>
                <a:lnTo>
                  <a:pt x="189" y="540"/>
                </a:lnTo>
                <a:lnTo>
                  <a:pt x="201" y="540"/>
                </a:lnTo>
                <a:lnTo>
                  <a:pt x="213" y="540"/>
                </a:lnTo>
                <a:lnTo>
                  <a:pt x="227" y="540"/>
                </a:lnTo>
                <a:lnTo>
                  <a:pt x="213" y="540"/>
                </a:lnTo>
                <a:lnTo>
                  <a:pt x="227" y="554"/>
                </a:lnTo>
                <a:lnTo>
                  <a:pt x="239" y="554"/>
                </a:lnTo>
                <a:lnTo>
                  <a:pt x="251" y="554"/>
                </a:lnTo>
                <a:lnTo>
                  <a:pt x="251" y="540"/>
                </a:lnTo>
                <a:lnTo>
                  <a:pt x="251" y="528"/>
                </a:lnTo>
                <a:lnTo>
                  <a:pt x="264" y="516"/>
                </a:lnTo>
                <a:lnTo>
                  <a:pt x="264" y="528"/>
                </a:lnTo>
                <a:lnTo>
                  <a:pt x="277" y="540"/>
                </a:lnTo>
                <a:lnTo>
                  <a:pt x="289" y="540"/>
                </a:lnTo>
                <a:lnTo>
                  <a:pt x="289" y="554"/>
                </a:lnTo>
                <a:lnTo>
                  <a:pt x="277" y="566"/>
                </a:lnTo>
                <a:lnTo>
                  <a:pt x="277" y="579"/>
                </a:lnTo>
                <a:lnTo>
                  <a:pt x="289" y="579"/>
                </a:lnTo>
                <a:lnTo>
                  <a:pt x="289" y="591"/>
                </a:lnTo>
                <a:lnTo>
                  <a:pt x="302" y="603"/>
                </a:lnTo>
                <a:lnTo>
                  <a:pt x="302" y="617"/>
                </a:lnTo>
                <a:lnTo>
                  <a:pt x="326" y="617"/>
                </a:lnTo>
                <a:lnTo>
                  <a:pt x="340" y="617"/>
                </a:lnTo>
                <a:lnTo>
                  <a:pt x="340" y="629"/>
                </a:lnTo>
                <a:lnTo>
                  <a:pt x="340" y="641"/>
                </a:lnTo>
                <a:lnTo>
                  <a:pt x="352" y="629"/>
                </a:lnTo>
                <a:lnTo>
                  <a:pt x="364" y="629"/>
                </a:lnTo>
                <a:lnTo>
                  <a:pt x="364" y="641"/>
                </a:lnTo>
                <a:lnTo>
                  <a:pt x="364" y="629"/>
                </a:lnTo>
                <a:lnTo>
                  <a:pt x="364" y="617"/>
                </a:lnTo>
                <a:lnTo>
                  <a:pt x="364" y="603"/>
                </a:lnTo>
                <a:lnTo>
                  <a:pt x="364" y="617"/>
                </a:lnTo>
                <a:lnTo>
                  <a:pt x="378" y="617"/>
                </a:lnTo>
                <a:lnTo>
                  <a:pt x="390" y="617"/>
                </a:lnTo>
                <a:lnTo>
                  <a:pt x="390" y="629"/>
                </a:lnTo>
                <a:lnTo>
                  <a:pt x="390" y="641"/>
                </a:lnTo>
                <a:lnTo>
                  <a:pt x="402" y="641"/>
                </a:lnTo>
                <a:lnTo>
                  <a:pt x="415" y="641"/>
                </a:lnTo>
                <a:lnTo>
                  <a:pt x="415" y="629"/>
                </a:lnTo>
                <a:lnTo>
                  <a:pt x="427" y="629"/>
                </a:lnTo>
                <a:lnTo>
                  <a:pt x="427" y="617"/>
                </a:lnTo>
                <a:lnTo>
                  <a:pt x="440" y="617"/>
                </a:lnTo>
                <a:lnTo>
                  <a:pt x="440" y="603"/>
                </a:lnTo>
                <a:lnTo>
                  <a:pt x="453" y="617"/>
                </a:lnTo>
                <a:lnTo>
                  <a:pt x="465" y="629"/>
                </a:lnTo>
                <a:lnTo>
                  <a:pt x="465" y="641"/>
                </a:lnTo>
                <a:lnTo>
                  <a:pt x="477" y="667"/>
                </a:lnTo>
                <a:lnTo>
                  <a:pt x="477" y="679"/>
                </a:lnTo>
                <a:lnTo>
                  <a:pt x="491" y="679"/>
                </a:lnTo>
                <a:lnTo>
                  <a:pt x="491" y="692"/>
                </a:lnTo>
                <a:lnTo>
                  <a:pt x="503" y="679"/>
                </a:lnTo>
                <a:lnTo>
                  <a:pt x="491" y="667"/>
                </a:lnTo>
                <a:lnTo>
                  <a:pt x="491" y="655"/>
                </a:lnTo>
                <a:lnTo>
                  <a:pt x="491" y="641"/>
                </a:lnTo>
                <a:lnTo>
                  <a:pt x="491" y="629"/>
                </a:lnTo>
                <a:lnTo>
                  <a:pt x="477" y="629"/>
                </a:lnTo>
                <a:lnTo>
                  <a:pt x="477" y="617"/>
                </a:lnTo>
                <a:lnTo>
                  <a:pt x="465" y="591"/>
                </a:lnTo>
                <a:lnTo>
                  <a:pt x="465" y="579"/>
                </a:lnTo>
                <a:lnTo>
                  <a:pt x="453" y="579"/>
                </a:lnTo>
                <a:lnTo>
                  <a:pt x="453" y="566"/>
                </a:lnTo>
                <a:lnTo>
                  <a:pt x="453" y="554"/>
                </a:lnTo>
                <a:lnTo>
                  <a:pt x="440" y="554"/>
                </a:lnTo>
                <a:lnTo>
                  <a:pt x="427" y="540"/>
                </a:lnTo>
                <a:lnTo>
                  <a:pt x="415" y="528"/>
                </a:lnTo>
                <a:lnTo>
                  <a:pt x="415" y="516"/>
                </a:lnTo>
                <a:lnTo>
                  <a:pt x="427" y="516"/>
                </a:lnTo>
                <a:lnTo>
                  <a:pt x="427" y="528"/>
                </a:lnTo>
                <a:lnTo>
                  <a:pt x="440" y="540"/>
                </a:lnTo>
                <a:lnTo>
                  <a:pt x="453" y="540"/>
                </a:lnTo>
                <a:lnTo>
                  <a:pt x="453" y="554"/>
                </a:lnTo>
                <a:lnTo>
                  <a:pt x="465" y="554"/>
                </a:lnTo>
                <a:lnTo>
                  <a:pt x="465" y="540"/>
                </a:lnTo>
                <a:lnTo>
                  <a:pt x="453" y="540"/>
                </a:lnTo>
                <a:lnTo>
                  <a:pt x="453" y="528"/>
                </a:lnTo>
                <a:lnTo>
                  <a:pt x="453" y="516"/>
                </a:lnTo>
                <a:lnTo>
                  <a:pt x="440" y="502"/>
                </a:lnTo>
                <a:lnTo>
                  <a:pt x="427" y="490"/>
                </a:lnTo>
                <a:lnTo>
                  <a:pt x="453" y="490"/>
                </a:lnTo>
                <a:lnTo>
                  <a:pt x="465" y="478"/>
                </a:lnTo>
                <a:lnTo>
                  <a:pt x="465" y="465"/>
                </a:lnTo>
                <a:lnTo>
                  <a:pt x="477" y="452"/>
                </a:lnTo>
                <a:lnTo>
                  <a:pt x="491" y="452"/>
                </a:lnTo>
                <a:lnTo>
                  <a:pt x="477" y="452"/>
                </a:lnTo>
                <a:lnTo>
                  <a:pt x="477" y="440"/>
                </a:lnTo>
                <a:lnTo>
                  <a:pt x="491" y="452"/>
                </a:lnTo>
                <a:lnTo>
                  <a:pt x="503" y="452"/>
                </a:lnTo>
                <a:lnTo>
                  <a:pt x="516" y="452"/>
                </a:lnTo>
                <a:lnTo>
                  <a:pt x="529" y="440"/>
                </a:lnTo>
                <a:lnTo>
                  <a:pt x="516" y="440"/>
                </a:lnTo>
                <a:lnTo>
                  <a:pt x="516" y="427"/>
                </a:lnTo>
                <a:lnTo>
                  <a:pt x="529" y="427"/>
                </a:lnTo>
                <a:lnTo>
                  <a:pt x="541" y="427"/>
                </a:lnTo>
                <a:lnTo>
                  <a:pt x="554" y="440"/>
                </a:lnTo>
                <a:lnTo>
                  <a:pt x="554" y="452"/>
                </a:lnTo>
                <a:lnTo>
                  <a:pt x="566" y="452"/>
                </a:lnTo>
                <a:lnTo>
                  <a:pt x="578" y="452"/>
                </a:lnTo>
                <a:lnTo>
                  <a:pt x="592" y="452"/>
                </a:lnTo>
                <a:lnTo>
                  <a:pt x="616" y="440"/>
                </a:lnTo>
                <a:lnTo>
                  <a:pt x="630" y="452"/>
                </a:lnTo>
                <a:lnTo>
                  <a:pt x="642" y="452"/>
                </a:lnTo>
                <a:lnTo>
                  <a:pt x="654" y="452"/>
                </a:lnTo>
                <a:lnTo>
                  <a:pt x="679" y="452"/>
                </a:lnTo>
                <a:lnTo>
                  <a:pt x="679" y="465"/>
                </a:lnTo>
                <a:lnTo>
                  <a:pt x="692" y="478"/>
                </a:lnTo>
                <a:lnTo>
                  <a:pt x="705" y="478"/>
                </a:lnTo>
                <a:lnTo>
                  <a:pt x="717" y="478"/>
                </a:lnTo>
                <a:lnTo>
                  <a:pt x="717" y="465"/>
                </a:lnTo>
                <a:lnTo>
                  <a:pt x="705" y="452"/>
                </a:lnTo>
                <a:lnTo>
                  <a:pt x="717" y="452"/>
                </a:lnTo>
                <a:lnTo>
                  <a:pt x="743" y="465"/>
                </a:lnTo>
                <a:lnTo>
                  <a:pt x="767" y="465"/>
                </a:lnTo>
                <a:lnTo>
                  <a:pt x="767" y="478"/>
                </a:lnTo>
                <a:lnTo>
                  <a:pt x="767" y="490"/>
                </a:lnTo>
                <a:lnTo>
                  <a:pt x="781" y="490"/>
                </a:lnTo>
                <a:lnTo>
                  <a:pt x="781" y="502"/>
                </a:lnTo>
                <a:lnTo>
                  <a:pt x="793" y="502"/>
                </a:lnTo>
                <a:lnTo>
                  <a:pt x="818" y="516"/>
                </a:lnTo>
                <a:lnTo>
                  <a:pt x="830" y="540"/>
                </a:lnTo>
                <a:lnTo>
                  <a:pt x="842" y="540"/>
                </a:lnTo>
                <a:lnTo>
                  <a:pt x="842" y="554"/>
                </a:lnTo>
                <a:lnTo>
                  <a:pt x="868" y="566"/>
                </a:lnTo>
                <a:lnTo>
                  <a:pt x="880" y="579"/>
                </a:lnTo>
                <a:lnTo>
                  <a:pt x="894" y="591"/>
                </a:lnTo>
                <a:lnTo>
                  <a:pt x="906" y="603"/>
                </a:lnTo>
                <a:lnTo>
                  <a:pt x="932" y="617"/>
                </a:lnTo>
                <a:lnTo>
                  <a:pt x="956" y="641"/>
                </a:lnTo>
                <a:lnTo>
                  <a:pt x="969" y="655"/>
                </a:lnTo>
                <a:lnTo>
                  <a:pt x="969" y="641"/>
                </a:lnTo>
                <a:lnTo>
                  <a:pt x="981" y="655"/>
                </a:lnTo>
                <a:lnTo>
                  <a:pt x="981" y="667"/>
                </a:lnTo>
                <a:lnTo>
                  <a:pt x="993" y="667"/>
                </a:lnTo>
                <a:lnTo>
                  <a:pt x="1019" y="679"/>
                </a:lnTo>
                <a:lnTo>
                  <a:pt x="1031" y="692"/>
                </a:lnTo>
                <a:lnTo>
                  <a:pt x="1045" y="69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64" name="Freeform 132"/>
          <p:cNvSpPr>
            <a:spLocks/>
          </p:cNvSpPr>
          <p:nvPr/>
        </p:nvSpPr>
        <p:spPr bwMode="auto">
          <a:xfrm>
            <a:off x="5283200" y="3082925"/>
            <a:ext cx="39688" cy="28575"/>
          </a:xfrm>
          <a:custGeom>
            <a:avLst/>
            <a:gdLst>
              <a:gd name="T0" fmla="*/ 19844 w 50"/>
              <a:gd name="T1" fmla="*/ 19551 h 38"/>
              <a:gd name="T2" fmla="*/ 19844 w 50"/>
              <a:gd name="T3" fmla="*/ 19551 h 38"/>
              <a:gd name="T4" fmla="*/ 30163 w 50"/>
              <a:gd name="T5" fmla="*/ 28575 h 38"/>
              <a:gd name="T6" fmla="*/ 19844 w 50"/>
              <a:gd name="T7" fmla="*/ 28575 h 38"/>
              <a:gd name="T8" fmla="*/ 19844 w 50"/>
              <a:gd name="T9" fmla="*/ 28575 h 38"/>
              <a:gd name="T10" fmla="*/ 19844 w 50"/>
              <a:gd name="T11" fmla="*/ 19551 h 38"/>
              <a:gd name="T12" fmla="*/ 10319 w 50"/>
              <a:gd name="T13" fmla="*/ 19551 h 38"/>
              <a:gd name="T14" fmla="*/ 10319 w 50"/>
              <a:gd name="T15" fmla="*/ 19551 h 38"/>
              <a:gd name="T16" fmla="*/ 0 w 50"/>
              <a:gd name="T17" fmla="*/ 9024 h 38"/>
              <a:gd name="T18" fmla="*/ 10319 w 50"/>
              <a:gd name="T19" fmla="*/ 9024 h 38"/>
              <a:gd name="T20" fmla="*/ 10319 w 50"/>
              <a:gd name="T21" fmla="*/ 9024 h 38"/>
              <a:gd name="T22" fmla="*/ 10319 w 50"/>
              <a:gd name="T23" fmla="*/ 9024 h 38"/>
              <a:gd name="T24" fmla="*/ 10319 w 50"/>
              <a:gd name="T25" fmla="*/ 0 h 38"/>
              <a:gd name="T26" fmla="*/ 19844 w 50"/>
              <a:gd name="T27" fmla="*/ 0 h 38"/>
              <a:gd name="T28" fmla="*/ 19844 w 50"/>
              <a:gd name="T29" fmla="*/ 9024 h 38"/>
              <a:gd name="T30" fmla="*/ 30163 w 50"/>
              <a:gd name="T31" fmla="*/ 9024 h 38"/>
              <a:gd name="T32" fmla="*/ 39688 w 50"/>
              <a:gd name="T33" fmla="*/ 19551 h 38"/>
              <a:gd name="T34" fmla="*/ 39688 w 50"/>
              <a:gd name="T35" fmla="*/ 19551 h 38"/>
              <a:gd name="T36" fmla="*/ 30163 w 50"/>
              <a:gd name="T37" fmla="*/ 19551 h 38"/>
              <a:gd name="T38" fmla="*/ 30163 w 50"/>
              <a:gd name="T39" fmla="*/ 19551 h 38"/>
              <a:gd name="T40" fmla="*/ 19844 w 50"/>
              <a:gd name="T41" fmla="*/ 19551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0" h="38">
                <a:moveTo>
                  <a:pt x="25" y="26"/>
                </a:moveTo>
                <a:lnTo>
                  <a:pt x="25" y="26"/>
                </a:lnTo>
                <a:lnTo>
                  <a:pt x="38" y="38"/>
                </a:lnTo>
                <a:lnTo>
                  <a:pt x="25" y="38"/>
                </a:lnTo>
                <a:lnTo>
                  <a:pt x="25" y="26"/>
                </a:lnTo>
                <a:lnTo>
                  <a:pt x="13" y="26"/>
                </a:lnTo>
                <a:lnTo>
                  <a:pt x="0" y="12"/>
                </a:lnTo>
                <a:lnTo>
                  <a:pt x="13" y="12"/>
                </a:lnTo>
                <a:lnTo>
                  <a:pt x="13" y="0"/>
                </a:lnTo>
                <a:lnTo>
                  <a:pt x="25" y="0"/>
                </a:lnTo>
                <a:lnTo>
                  <a:pt x="25" y="12"/>
                </a:lnTo>
                <a:lnTo>
                  <a:pt x="38" y="12"/>
                </a:lnTo>
                <a:lnTo>
                  <a:pt x="50" y="26"/>
                </a:lnTo>
                <a:lnTo>
                  <a:pt x="38" y="26"/>
                </a:lnTo>
                <a:lnTo>
                  <a:pt x="25" y="26"/>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pic>
        <p:nvPicPr>
          <p:cNvPr id="69765" name="Picture 133"/>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6538" y="3057525"/>
            <a:ext cx="5080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66" name="Freeform 134"/>
          <p:cNvSpPr>
            <a:spLocks/>
          </p:cNvSpPr>
          <p:nvPr/>
        </p:nvSpPr>
        <p:spPr bwMode="auto">
          <a:xfrm>
            <a:off x="5308600" y="3052763"/>
            <a:ext cx="69850" cy="49212"/>
          </a:xfrm>
          <a:custGeom>
            <a:avLst/>
            <a:gdLst>
              <a:gd name="T0" fmla="*/ 0 w 89"/>
              <a:gd name="T1" fmla="*/ 0 h 64"/>
              <a:gd name="T2" fmla="*/ 10988 w 89"/>
              <a:gd name="T3" fmla="*/ 9227 h 64"/>
              <a:gd name="T4" fmla="*/ 29824 w 89"/>
              <a:gd name="T5" fmla="*/ 9227 h 64"/>
              <a:gd name="T6" fmla="*/ 40811 w 89"/>
              <a:gd name="T7" fmla="*/ 19992 h 64"/>
              <a:gd name="T8" fmla="*/ 50229 w 89"/>
              <a:gd name="T9" fmla="*/ 19992 h 64"/>
              <a:gd name="T10" fmla="*/ 59647 w 89"/>
              <a:gd name="T11" fmla="*/ 29220 h 64"/>
              <a:gd name="T12" fmla="*/ 69850 w 89"/>
              <a:gd name="T13" fmla="*/ 29220 h 64"/>
              <a:gd name="T14" fmla="*/ 69850 w 89"/>
              <a:gd name="T15" fmla="*/ 38447 h 64"/>
              <a:gd name="T16" fmla="*/ 69850 w 89"/>
              <a:gd name="T17" fmla="*/ 49212 h 64"/>
              <a:gd name="T18" fmla="*/ 59647 w 89"/>
              <a:gd name="T19" fmla="*/ 38447 h 64"/>
              <a:gd name="T20" fmla="*/ 50229 w 89"/>
              <a:gd name="T21" fmla="*/ 29220 h 64"/>
              <a:gd name="T22" fmla="*/ 40811 w 89"/>
              <a:gd name="T23" fmla="*/ 29220 h 64"/>
              <a:gd name="T24" fmla="*/ 29824 w 89"/>
              <a:gd name="T25" fmla="*/ 29220 h 64"/>
              <a:gd name="T26" fmla="*/ 29824 w 89"/>
              <a:gd name="T27" fmla="*/ 29220 h 64"/>
              <a:gd name="T28" fmla="*/ 29824 w 89"/>
              <a:gd name="T29" fmla="*/ 19992 h 64"/>
              <a:gd name="T30" fmla="*/ 29824 w 89"/>
              <a:gd name="T31" fmla="*/ 19992 h 64"/>
              <a:gd name="T32" fmla="*/ 20406 w 89"/>
              <a:gd name="T33" fmla="*/ 19992 h 64"/>
              <a:gd name="T34" fmla="*/ 10988 w 89"/>
              <a:gd name="T35" fmla="*/ 9227 h 64"/>
              <a:gd name="T36" fmla="*/ 10988 w 89"/>
              <a:gd name="T37" fmla="*/ 9227 h 64"/>
              <a:gd name="T38" fmla="*/ 0 w 89"/>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9" h="64">
                <a:moveTo>
                  <a:pt x="0" y="0"/>
                </a:moveTo>
                <a:lnTo>
                  <a:pt x="14" y="12"/>
                </a:lnTo>
                <a:lnTo>
                  <a:pt x="38" y="12"/>
                </a:lnTo>
                <a:lnTo>
                  <a:pt x="52" y="26"/>
                </a:lnTo>
                <a:lnTo>
                  <a:pt x="64" y="26"/>
                </a:lnTo>
                <a:lnTo>
                  <a:pt x="76" y="38"/>
                </a:lnTo>
                <a:lnTo>
                  <a:pt x="89" y="38"/>
                </a:lnTo>
                <a:lnTo>
                  <a:pt x="89" y="50"/>
                </a:lnTo>
                <a:lnTo>
                  <a:pt x="89" y="64"/>
                </a:lnTo>
                <a:lnTo>
                  <a:pt x="76" y="50"/>
                </a:lnTo>
                <a:lnTo>
                  <a:pt x="64" y="38"/>
                </a:lnTo>
                <a:lnTo>
                  <a:pt x="52" y="38"/>
                </a:lnTo>
                <a:lnTo>
                  <a:pt x="38" y="38"/>
                </a:lnTo>
                <a:lnTo>
                  <a:pt x="38" y="26"/>
                </a:lnTo>
                <a:lnTo>
                  <a:pt x="26" y="26"/>
                </a:lnTo>
                <a:lnTo>
                  <a:pt x="14" y="12"/>
                </a:lnTo>
                <a:lnTo>
                  <a:pt x="0" y="0"/>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69767" name="Freeform 135"/>
          <p:cNvSpPr>
            <a:spLocks/>
          </p:cNvSpPr>
          <p:nvPr/>
        </p:nvSpPr>
        <p:spPr bwMode="auto">
          <a:xfrm>
            <a:off x="4516438" y="2852738"/>
            <a:ext cx="330200" cy="128587"/>
          </a:xfrm>
          <a:custGeom>
            <a:avLst/>
            <a:gdLst>
              <a:gd name="T0" fmla="*/ 220399 w 415"/>
              <a:gd name="T1" fmla="*/ 0 h 163"/>
              <a:gd name="T2" fmla="*/ 170272 w 415"/>
              <a:gd name="T3" fmla="*/ 0 h 163"/>
              <a:gd name="T4" fmla="*/ 140037 w 415"/>
              <a:gd name="T5" fmla="*/ 9467 h 163"/>
              <a:gd name="T6" fmla="*/ 109801 w 415"/>
              <a:gd name="T7" fmla="*/ 9467 h 163"/>
              <a:gd name="T8" fmla="*/ 70814 w 415"/>
              <a:gd name="T9" fmla="*/ 20511 h 163"/>
              <a:gd name="T10" fmla="*/ 50127 w 415"/>
              <a:gd name="T11" fmla="*/ 29977 h 163"/>
              <a:gd name="T12" fmla="*/ 19892 w 415"/>
              <a:gd name="T13" fmla="*/ 29977 h 163"/>
              <a:gd name="T14" fmla="*/ 19892 w 415"/>
              <a:gd name="T15" fmla="*/ 39444 h 163"/>
              <a:gd name="T16" fmla="*/ 19892 w 415"/>
              <a:gd name="T17" fmla="*/ 50488 h 163"/>
              <a:gd name="T18" fmla="*/ 0 w 415"/>
              <a:gd name="T19" fmla="*/ 50488 h 163"/>
              <a:gd name="T20" fmla="*/ 19892 w 415"/>
              <a:gd name="T21" fmla="*/ 59955 h 163"/>
              <a:gd name="T22" fmla="*/ 40579 w 415"/>
              <a:gd name="T23" fmla="*/ 59955 h 163"/>
              <a:gd name="T24" fmla="*/ 29440 w 415"/>
              <a:gd name="T25" fmla="*/ 59955 h 163"/>
              <a:gd name="T26" fmla="*/ 40579 w 415"/>
              <a:gd name="T27" fmla="*/ 79677 h 163"/>
              <a:gd name="T28" fmla="*/ 59675 w 415"/>
              <a:gd name="T29" fmla="*/ 89932 h 163"/>
              <a:gd name="T30" fmla="*/ 80362 w 415"/>
              <a:gd name="T31" fmla="*/ 109654 h 163"/>
              <a:gd name="T32" fmla="*/ 89910 w 415"/>
              <a:gd name="T33" fmla="*/ 119120 h 163"/>
              <a:gd name="T34" fmla="*/ 100253 w 415"/>
              <a:gd name="T35" fmla="*/ 109654 h 163"/>
              <a:gd name="T36" fmla="*/ 109801 w 415"/>
              <a:gd name="T37" fmla="*/ 109654 h 163"/>
              <a:gd name="T38" fmla="*/ 109801 w 415"/>
              <a:gd name="T39" fmla="*/ 119120 h 163"/>
              <a:gd name="T40" fmla="*/ 120145 w 415"/>
              <a:gd name="T41" fmla="*/ 119120 h 163"/>
              <a:gd name="T42" fmla="*/ 140037 w 415"/>
              <a:gd name="T43" fmla="*/ 109654 h 163"/>
              <a:gd name="T44" fmla="*/ 140037 w 415"/>
              <a:gd name="T45" fmla="*/ 119120 h 163"/>
              <a:gd name="T46" fmla="*/ 170272 w 415"/>
              <a:gd name="T47" fmla="*/ 128587 h 163"/>
              <a:gd name="T48" fmla="*/ 179820 w 415"/>
              <a:gd name="T49" fmla="*/ 119120 h 163"/>
              <a:gd name="T50" fmla="*/ 170272 w 415"/>
              <a:gd name="T51" fmla="*/ 109654 h 163"/>
              <a:gd name="T52" fmla="*/ 190959 w 415"/>
              <a:gd name="T53" fmla="*/ 109654 h 163"/>
              <a:gd name="T54" fmla="*/ 220399 w 415"/>
              <a:gd name="T55" fmla="*/ 109654 h 163"/>
              <a:gd name="T56" fmla="*/ 250634 w 415"/>
              <a:gd name="T57" fmla="*/ 109654 h 163"/>
              <a:gd name="T58" fmla="*/ 269730 w 415"/>
              <a:gd name="T59" fmla="*/ 109654 h 163"/>
              <a:gd name="T60" fmla="*/ 280869 w 415"/>
              <a:gd name="T61" fmla="*/ 99399 h 163"/>
              <a:gd name="T62" fmla="*/ 320652 w 415"/>
              <a:gd name="T63" fmla="*/ 89932 h 163"/>
              <a:gd name="T64" fmla="*/ 320652 w 415"/>
              <a:gd name="T65" fmla="*/ 89932 h 163"/>
              <a:gd name="T66" fmla="*/ 330200 w 415"/>
              <a:gd name="T67" fmla="*/ 79677 h 163"/>
              <a:gd name="T68" fmla="*/ 311104 w 415"/>
              <a:gd name="T69" fmla="*/ 69421 h 163"/>
              <a:gd name="T70" fmla="*/ 269730 w 415"/>
              <a:gd name="T71" fmla="*/ 69421 h 163"/>
              <a:gd name="T72" fmla="*/ 269730 w 415"/>
              <a:gd name="T73" fmla="*/ 59955 h 163"/>
              <a:gd name="T74" fmla="*/ 269730 w 415"/>
              <a:gd name="T75" fmla="*/ 50488 h 163"/>
              <a:gd name="T76" fmla="*/ 260182 w 415"/>
              <a:gd name="T77" fmla="*/ 39444 h 163"/>
              <a:gd name="T78" fmla="*/ 250634 w 415"/>
              <a:gd name="T79" fmla="*/ 39444 h 163"/>
              <a:gd name="T80" fmla="*/ 250634 w 415"/>
              <a:gd name="T81" fmla="*/ 20511 h 163"/>
              <a:gd name="T82" fmla="*/ 269730 w 415"/>
              <a:gd name="T83" fmla="*/ 20511 h 163"/>
              <a:gd name="T84" fmla="*/ 269730 w 415"/>
              <a:gd name="T85" fmla="*/ 9467 h 163"/>
              <a:gd name="T86" fmla="*/ 269730 w 415"/>
              <a:gd name="T87" fmla="*/ 0 h 1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15" h="163">
                <a:moveTo>
                  <a:pt x="339" y="0"/>
                </a:moveTo>
                <a:lnTo>
                  <a:pt x="277" y="0"/>
                </a:lnTo>
                <a:lnTo>
                  <a:pt x="240" y="0"/>
                </a:lnTo>
                <a:lnTo>
                  <a:pt x="214" y="0"/>
                </a:lnTo>
                <a:lnTo>
                  <a:pt x="188" y="0"/>
                </a:lnTo>
                <a:lnTo>
                  <a:pt x="176" y="12"/>
                </a:lnTo>
                <a:lnTo>
                  <a:pt x="164" y="12"/>
                </a:lnTo>
                <a:lnTo>
                  <a:pt x="138" y="12"/>
                </a:lnTo>
                <a:lnTo>
                  <a:pt x="113" y="12"/>
                </a:lnTo>
                <a:lnTo>
                  <a:pt x="89" y="26"/>
                </a:lnTo>
                <a:lnTo>
                  <a:pt x="63" y="38"/>
                </a:lnTo>
                <a:lnTo>
                  <a:pt x="25" y="38"/>
                </a:lnTo>
                <a:lnTo>
                  <a:pt x="25" y="50"/>
                </a:lnTo>
                <a:lnTo>
                  <a:pt x="51" y="50"/>
                </a:lnTo>
                <a:lnTo>
                  <a:pt x="25" y="64"/>
                </a:lnTo>
                <a:lnTo>
                  <a:pt x="13" y="50"/>
                </a:lnTo>
                <a:lnTo>
                  <a:pt x="0" y="64"/>
                </a:lnTo>
                <a:lnTo>
                  <a:pt x="13" y="76"/>
                </a:lnTo>
                <a:lnTo>
                  <a:pt x="25" y="76"/>
                </a:lnTo>
                <a:lnTo>
                  <a:pt x="37" y="76"/>
                </a:lnTo>
                <a:lnTo>
                  <a:pt x="51" y="76"/>
                </a:lnTo>
                <a:lnTo>
                  <a:pt x="37" y="76"/>
                </a:lnTo>
                <a:lnTo>
                  <a:pt x="25" y="88"/>
                </a:lnTo>
                <a:lnTo>
                  <a:pt x="51" y="101"/>
                </a:lnTo>
                <a:lnTo>
                  <a:pt x="63" y="114"/>
                </a:lnTo>
                <a:lnTo>
                  <a:pt x="75" y="114"/>
                </a:lnTo>
                <a:lnTo>
                  <a:pt x="101" y="126"/>
                </a:lnTo>
                <a:lnTo>
                  <a:pt x="101" y="139"/>
                </a:lnTo>
                <a:lnTo>
                  <a:pt x="101" y="151"/>
                </a:lnTo>
                <a:lnTo>
                  <a:pt x="113" y="151"/>
                </a:lnTo>
                <a:lnTo>
                  <a:pt x="126" y="139"/>
                </a:lnTo>
                <a:lnTo>
                  <a:pt x="138" y="126"/>
                </a:lnTo>
                <a:lnTo>
                  <a:pt x="138" y="139"/>
                </a:lnTo>
                <a:lnTo>
                  <a:pt x="138" y="151"/>
                </a:lnTo>
                <a:lnTo>
                  <a:pt x="151" y="151"/>
                </a:lnTo>
                <a:lnTo>
                  <a:pt x="176" y="151"/>
                </a:lnTo>
                <a:lnTo>
                  <a:pt x="176" y="139"/>
                </a:lnTo>
                <a:lnTo>
                  <a:pt x="176" y="151"/>
                </a:lnTo>
                <a:lnTo>
                  <a:pt x="188" y="163"/>
                </a:lnTo>
                <a:lnTo>
                  <a:pt x="214" y="163"/>
                </a:lnTo>
                <a:lnTo>
                  <a:pt x="214" y="151"/>
                </a:lnTo>
                <a:lnTo>
                  <a:pt x="226" y="151"/>
                </a:lnTo>
                <a:lnTo>
                  <a:pt x="214" y="139"/>
                </a:lnTo>
                <a:lnTo>
                  <a:pt x="240" y="139"/>
                </a:lnTo>
                <a:lnTo>
                  <a:pt x="264" y="139"/>
                </a:lnTo>
                <a:lnTo>
                  <a:pt x="277" y="139"/>
                </a:lnTo>
                <a:lnTo>
                  <a:pt x="301" y="139"/>
                </a:lnTo>
                <a:lnTo>
                  <a:pt x="315" y="139"/>
                </a:lnTo>
                <a:lnTo>
                  <a:pt x="327" y="139"/>
                </a:lnTo>
                <a:lnTo>
                  <a:pt x="339" y="139"/>
                </a:lnTo>
                <a:lnTo>
                  <a:pt x="339" y="126"/>
                </a:lnTo>
                <a:lnTo>
                  <a:pt x="353" y="126"/>
                </a:lnTo>
                <a:lnTo>
                  <a:pt x="377" y="126"/>
                </a:lnTo>
                <a:lnTo>
                  <a:pt x="403" y="114"/>
                </a:lnTo>
                <a:lnTo>
                  <a:pt x="415" y="114"/>
                </a:lnTo>
                <a:lnTo>
                  <a:pt x="415" y="101"/>
                </a:lnTo>
                <a:lnTo>
                  <a:pt x="403" y="88"/>
                </a:lnTo>
                <a:lnTo>
                  <a:pt x="391" y="88"/>
                </a:lnTo>
                <a:lnTo>
                  <a:pt x="365" y="88"/>
                </a:lnTo>
                <a:lnTo>
                  <a:pt x="339" y="88"/>
                </a:lnTo>
                <a:lnTo>
                  <a:pt x="339" y="76"/>
                </a:lnTo>
                <a:lnTo>
                  <a:pt x="339" y="64"/>
                </a:lnTo>
                <a:lnTo>
                  <a:pt x="327" y="64"/>
                </a:lnTo>
                <a:lnTo>
                  <a:pt x="327" y="50"/>
                </a:lnTo>
                <a:lnTo>
                  <a:pt x="315" y="50"/>
                </a:lnTo>
                <a:lnTo>
                  <a:pt x="315" y="38"/>
                </a:lnTo>
                <a:lnTo>
                  <a:pt x="315" y="26"/>
                </a:lnTo>
                <a:lnTo>
                  <a:pt x="327" y="26"/>
                </a:lnTo>
                <a:lnTo>
                  <a:pt x="339" y="26"/>
                </a:lnTo>
                <a:lnTo>
                  <a:pt x="339" y="12"/>
                </a:lnTo>
                <a:lnTo>
                  <a:pt x="339"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68" name="Freeform 136"/>
          <p:cNvSpPr>
            <a:spLocks/>
          </p:cNvSpPr>
          <p:nvPr/>
        </p:nvSpPr>
        <p:spPr bwMode="auto">
          <a:xfrm>
            <a:off x="3260725" y="4071938"/>
            <a:ext cx="50800" cy="200025"/>
          </a:xfrm>
          <a:custGeom>
            <a:avLst/>
            <a:gdLst>
              <a:gd name="T0" fmla="*/ 29835 w 63"/>
              <a:gd name="T1" fmla="*/ 0 h 252"/>
              <a:gd name="T2" fmla="*/ 20159 w 63"/>
              <a:gd name="T3" fmla="*/ 50006 h 252"/>
              <a:gd name="T4" fmla="*/ 9676 w 63"/>
              <a:gd name="T5" fmla="*/ 99219 h 252"/>
              <a:gd name="T6" fmla="*/ 9676 w 63"/>
              <a:gd name="T7" fmla="*/ 149225 h 252"/>
              <a:gd name="T8" fmla="*/ 0 w 63"/>
              <a:gd name="T9" fmla="*/ 200025 h 252"/>
              <a:gd name="T10" fmla="*/ 9676 w 63"/>
              <a:gd name="T11" fmla="*/ 188913 h 252"/>
              <a:gd name="T12" fmla="*/ 9676 w 63"/>
              <a:gd name="T13" fmla="*/ 188913 h 252"/>
              <a:gd name="T14" fmla="*/ 29835 w 63"/>
              <a:gd name="T15" fmla="*/ 149225 h 252"/>
              <a:gd name="T16" fmla="*/ 39511 w 63"/>
              <a:gd name="T17" fmla="*/ 119856 h 252"/>
              <a:gd name="T18" fmla="*/ 39511 w 63"/>
              <a:gd name="T19" fmla="*/ 89694 h 252"/>
              <a:gd name="T20" fmla="*/ 50800 w 63"/>
              <a:gd name="T21" fmla="*/ 69056 h 252"/>
              <a:gd name="T22" fmla="*/ 39511 w 63"/>
              <a:gd name="T23" fmla="*/ 59531 h 252"/>
              <a:gd name="T24" fmla="*/ 29835 w 63"/>
              <a:gd name="T25" fmla="*/ 39688 h 252"/>
              <a:gd name="T26" fmla="*/ 29835 w 63"/>
              <a:gd name="T27" fmla="*/ 19844 h 252"/>
              <a:gd name="T28" fmla="*/ 29835 w 63"/>
              <a:gd name="T29" fmla="*/ 9525 h 252"/>
              <a:gd name="T30" fmla="*/ 29835 w 63"/>
              <a:gd name="T31" fmla="*/ 9525 h 252"/>
              <a:gd name="T32" fmla="*/ 29835 w 63"/>
              <a:gd name="T33" fmla="*/ 0 h 2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 h="252">
                <a:moveTo>
                  <a:pt x="37" y="0"/>
                </a:moveTo>
                <a:lnTo>
                  <a:pt x="25" y="63"/>
                </a:lnTo>
                <a:lnTo>
                  <a:pt x="12" y="125"/>
                </a:lnTo>
                <a:lnTo>
                  <a:pt x="12" y="188"/>
                </a:lnTo>
                <a:lnTo>
                  <a:pt x="0" y="252"/>
                </a:lnTo>
                <a:lnTo>
                  <a:pt x="12" y="238"/>
                </a:lnTo>
                <a:lnTo>
                  <a:pt x="37" y="188"/>
                </a:lnTo>
                <a:lnTo>
                  <a:pt x="49" y="151"/>
                </a:lnTo>
                <a:lnTo>
                  <a:pt x="49" y="113"/>
                </a:lnTo>
                <a:lnTo>
                  <a:pt x="63" y="87"/>
                </a:lnTo>
                <a:lnTo>
                  <a:pt x="49" y="75"/>
                </a:lnTo>
                <a:lnTo>
                  <a:pt x="37" y="50"/>
                </a:lnTo>
                <a:lnTo>
                  <a:pt x="37" y="25"/>
                </a:lnTo>
                <a:lnTo>
                  <a:pt x="37" y="12"/>
                </a:lnTo>
                <a:lnTo>
                  <a:pt x="37"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69" name="Freeform 137"/>
          <p:cNvSpPr>
            <a:spLocks/>
          </p:cNvSpPr>
          <p:nvPr/>
        </p:nvSpPr>
        <p:spPr bwMode="auto">
          <a:xfrm>
            <a:off x="4792663" y="3722688"/>
            <a:ext cx="50800" cy="188912"/>
          </a:xfrm>
          <a:custGeom>
            <a:avLst/>
            <a:gdLst>
              <a:gd name="T0" fmla="*/ 9676 w 63"/>
              <a:gd name="T1" fmla="*/ 0 h 239"/>
              <a:gd name="T2" fmla="*/ 9676 w 63"/>
              <a:gd name="T3" fmla="*/ 20551 h 239"/>
              <a:gd name="T4" fmla="*/ 0 w 63"/>
              <a:gd name="T5" fmla="*/ 39521 h 239"/>
              <a:gd name="T6" fmla="*/ 9676 w 63"/>
              <a:gd name="T7" fmla="*/ 60072 h 239"/>
              <a:gd name="T8" fmla="*/ 9676 w 63"/>
              <a:gd name="T9" fmla="*/ 79833 h 239"/>
              <a:gd name="T10" fmla="*/ 9676 w 63"/>
              <a:gd name="T11" fmla="*/ 98803 h 239"/>
              <a:gd name="T12" fmla="*/ 9676 w 63"/>
              <a:gd name="T13" fmla="*/ 128840 h 239"/>
              <a:gd name="T14" fmla="*/ 9676 w 63"/>
              <a:gd name="T15" fmla="*/ 139906 h 239"/>
              <a:gd name="T16" fmla="*/ 9676 w 63"/>
              <a:gd name="T17" fmla="*/ 178636 h 239"/>
              <a:gd name="T18" fmla="*/ 9676 w 63"/>
              <a:gd name="T19" fmla="*/ 178636 h 239"/>
              <a:gd name="T20" fmla="*/ 20965 w 63"/>
              <a:gd name="T21" fmla="*/ 188912 h 239"/>
              <a:gd name="T22" fmla="*/ 20965 w 63"/>
              <a:gd name="T23" fmla="*/ 178636 h 239"/>
              <a:gd name="T24" fmla="*/ 30641 w 63"/>
              <a:gd name="T25" fmla="*/ 178636 h 239"/>
              <a:gd name="T26" fmla="*/ 40317 w 63"/>
              <a:gd name="T27" fmla="*/ 188912 h 239"/>
              <a:gd name="T28" fmla="*/ 40317 w 63"/>
              <a:gd name="T29" fmla="*/ 178636 h 239"/>
              <a:gd name="T30" fmla="*/ 40317 w 63"/>
              <a:gd name="T31" fmla="*/ 178636 h 239"/>
              <a:gd name="T32" fmla="*/ 30641 w 63"/>
              <a:gd name="T33" fmla="*/ 169151 h 239"/>
              <a:gd name="T34" fmla="*/ 30641 w 63"/>
              <a:gd name="T35" fmla="*/ 149391 h 239"/>
              <a:gd name="T36" fmla="*/ 30641 w 63"/>
              <a:gd name="T37" fmla="*/ 119354 h 239"/>
              <a:gd name="T38" fmla="*/ 40317 w 63"/>
              <a:gd name="T39" fmla="*/ 119354 h 239"/>
              <a:gd name="T40" fmla="*/ 40317 w 63"/>
              <a:gd name="T41" fmla="*/ 119354 h 239"/>
              <a:gd name="T42" fmla="*/ 50800 w 63"/>
              <a:gd name="T43" fmla="*/ 119354 h 239"/>
              <a:gd name="T44" fmla="*/ 50800 w 63"/>
              <a:gd name="T45" fmla="*/ 119354 h 239"/>
              <a:gd name="T46" fmla="*/ 50800 w 63"/>
              <a:gd name="T47" fmla="*/ 109869 h 239"/>
              <a:gd name="T48" fmla="*/ 40317 w 63"/>
              <a:gd name="T49" fmla="*/ 79833 h 239"/>
              <a:gd name="T50" fmla="*/ 30641 w 63"/>
              <a:gd name="T51" fmla="*/ 49797 h 239"/>
              <a:gd name="T52" fmla="*/ 30641 w 63"/>
              <a:gd name="T53" fmla="*/ 30036 h 239"/>
              <a:gd name="T54" fmla="*/ 20965 w 63"/>
              <a:gd name="T55" fmla="*/ 9485 h 239"/>
              <a:gd name="T56" fmla="*/ 9676 w 63"/>
              <a:gd name="T57" fmla="*/ 9485 h 239"/>
              <a:gd name="T58" fmla="*/ 9676 w 63"/>
              <a:gd name="T59" fmla="*/ 0 h 2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3" h="239">
                <a:moveTo>
                  <a:pt x="12" y="0"/>
                </a:moveTo>
                <a:lnTo>
                  <a:pt x="12" y="26"/>
                </a:lnTo>
                <a:lnTo>
                  <a:pt x="0" y="50"/>
                </a:lnTo>
                <a:lnTo>
                  <a:pt x="12" y="76"/>
                </a:lnTo>
                <a:lnTo>
                  <a:pt x="12" y="101"/>
                </a:lnTo>
                <a:lnTo>
                  <a:pt x="12" y="125"/>
                </a:lnTo>
                <a:lnTo>
                  <a:pt x="12" y="163"/>
                </a:lnTo>
                <a:lnTo>
                  <a:pt x="12" y="177"/>
                </a:lnTo>
                <a:lnTo>
                  <a:pt x="12" y="226"/>
                </a:lnTo>
                <a:lnTo>
                  <a:pt x="26" y="239"/>
                </a:lnTo>
                <a:lnTo>
                  <a:pt x="26" y="226"/>
                </a:lnTo>
                <a:lnTo>
                  <a:pt x="38" y="226"/>
                </a:lnTo>
                <a:lnTo>
                  <a:pt x="50" y="239"/>
                </a:lnTo>
                <a:lnTo>
                  <a:pt x="50" y="226"/>
                </a:lnTo>
                <a:lnTo>
                  <a:pt x="38" y="214"/>
                </a:lnTo>
                <a:lnTo>
                  <a:pt x="38" y="189"/>
                </a:lnTo>
                <a:lnTo>
                  <a:pt x="38" y="151"/>
                </a:lnTo>
                <a:lnTo>
                  <a:pt x="50" y="151"/>
                </a:lnTo>
                <a:lnTo>
                  <a:pt x="63" y="151"/>
                </a:lnTo>
                <a:lnTo>
                  <a:pt x="63" y="139"/>
                </a:lnTo>
                <a:lnTo>
                  <a:pt x="50" y="101"/>
                </a:lnTo>
                <a:lnTo>
                  <a:pt x="38" y="63"/>
                </a:lnTo>
                <a:lnTo>
                  <a:pt x="38" y="38"/>
                </a:lnTo>
                <a:lnTo>
                  <a:pt x="26" y="12"/>
                </a:lnTo>
                <a:lnTo>
                  <a:pt x="12"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0" name="Freeform 138"/>
          <p:cNvSpPr>
            <a:spLocks/>
          </p:cNvSpPr>
          <p:nvPr/>
        </p:nvSpPr>
        <p:spPr bwMode="auto">
          <a:xfrm>
            <a:off x="4783138" y="3941763"/>
            <a:ext cx="100012" cy="100012"/>
          </a:xfrm>
          <a:custGeom>
            <a:avLst/>
            <a:gdLst>
              <a:gd name="T0" fmla="*/ 30404 w 125"/>
              <a:gd name="T1" fmla="*/ 0 h 127"/>
              <a:gd name="T2" fmla="*/ 30404 w 125"/>
              <a:gd name="T3" fmla="*/ 11025 h 127"/>
              <a:gd name="T4" fmla="*/ 30404 w 125"/>
              <a:gd name="T5" fmla="*/ 20475 h 127"/>
              <a:gd name="T6" fmla="*/ 30404 w 125"/>
              <a:gd name="T7" fmla="*/ 29925 h 127"/>
              <a:gd name="T8" fmla="*/ 30404 w 125"/>
              <a:gd name="T9" fmla="*/ 40950 h 127"/>
              <a:gd name="T10" fmla="*/ 19202 w 125"/>
              <a:gd name="T11" fmla="*/ 50400 h 127"/>
              <a:gd name="T12" fmla="*/ 19202 w 125"/>
              <a:gd name="T13" fmla="*/ 50400 h 127"/>
              <a:gd name="T14" fmla="*/ 9601 w 125"/>
              <a:gd name="T15" fmla="*/ 50400 h 127"/>
              <a:gd name="T16" fmla="*/ 9601 w 125"/>
              <a:gd name="T17" fmla="*/ 50400 h 127"/>
              <a:gd name="T18" fmla="*/ 9601 w 125"/>
              <a:gd name="T19" fmla="*/ 59850 h 127"/>
              <a:gd name="T20" fmla="*/ 9601 w 125"/>
              <a:gd name="T21" fmla="*/ 59850 h 127"/>
              <a:gd name="T22" fmla="*/ 9601 w 125"/>
              <a:gd name="T23" fmla="*/ 70087 h 127"/>
              <a:gd name="T24" fmla="*/ 0 w 125"/>
              <a:gd name="T25" fmla="*/ 79537 h 127"/>
              <a:gd name="T26" fmla="*/ 9601 w 125"/>
              <a:gd name="T27" fmla="*/ 79537 h 127"/>
              <a:gd name="T28" fmla="*/ 9601 w 125"/>
              <a:gd name="T29" fmla="*/ 90562 h 127"/>
              <a:gd name="T30" fmla="*/ 0 w 125"/>
              <a:gd name="T31" fmla="*/ 90562 h 127"/>
              <a:gd name="T32" fmla="*/ 9601 w 125"/>
              <a:gd name="T33" fmla="*/ 100012 h 127"/>
              <a:gd name="T34" fmla="*/ 9601 w 125"/>
              <a:gd name="T35" fmla="*/ 100012 h 127"/>
              <a:gd name="T36" fmla="*/ 9601 w 125"/>
              <a:gd name="T37" fmla="*/ 90562 h 127"/>
              <a:gd name="T38" fmla="*/ 9601 w 125"/>
              <a:gd name="T39" fmla="*/ 90562 h 127"/>
              <a:gd name="T40" fmla="*/ 19202 w 125"/>
              <a:gd name="T41" fmla="*/ 90562 h 127"/>
              <a:gd name="T42" fmla="*/ 19202 w 125"/>
              <a:gd name="T43" fmla="*/ 90562 h 127"/>
              <a:gd name="T44" fmla="*/ 19202 w 125"/>
              <a:gd name="T45" fmla="*/ 79537 h 127"/>
              <a:gd name="T46" fmla="*/ 19202 w 125"/>
              <a:gd name="T47" fmla="*/ 79537 h 127"/>
              <a:gd name="T48" fmla="*/ 9601 w 125"/>
              <a:gd name="T49" fmla="*/ 79537 h 127"/>
              <a:gd name="T50" fmla="*/ 9601 w 125"/>
              <a:gd name="T51" fmla="*/ 70087 h 127"/>
              <a:gd name="T52" fmla="*/ 9601 w 125"/>
              <a:gd name="T53" fmla="*/ 59850 h 127"/>
              <a:gd name="T54" fmla="*/ 19202 w 125"/>
              <a:gd name="T55" fmla="*/ 70087 h 127"/>
              <a:gd name="T56" fmla="*/ 19202 w 125"/>
              <a:gd name="T57" fmla="*/ 70087 h 127"/>
              <a:gd name="T58" fmla="*/ 19202 w 125"/>
              <a:gd name="T59" fmla="*/ 59850 h 127"/>
              <a:gd name="T60" fmla="*/ 40005 w 125"/>
              <a:gd name="T61" fmla="*/ 59850 h 127"/>
              <a:gd name="T62" fmla="*/ 40005 w 125"/>
              <a:gd name="T63" fmla="*/ 59850 h 127"/>
              <a:gd name="T64" fmla="*/ 49606 w 125"/>
              <a:gd name="T65" fmla="*/ 79537 h 127"/>
              <a:gd name="T66" fmla="*/ 60007 w 125"/>
              <a:gd name="T67" fmla="*/ 79537 h 127"/>
              <a:gd name="T68" fmla="*/ 60007 w 125"/>
              <a:gd name="T69" fmla="*/ 79537 h 127"/>
              <a:gd name="T70" fmla="*/ 60007 w 125"/>
              <a:gd name="T71" fmla="*/ 70087 h 127"/>
              <a:gd name="T72" fmla="*/ 60007 w 125"/>
              <a:gd name="T73" fmla="*/ 59850 h 127"/>
              <a:gd name="T74" fmla="*/ 79210 w 125"/>
              <a:gd name="T75" fmla="*/ 50400 h 127"/>
              <a:gd name="T76" fmla="*/ 79210 w 125"/>
              <a:gd name="T77" fmla="*/ 50400 h 127"/>
              <a:gd name="T78" fmla="*/ 100012 w 125"/>
              <a:gd name="T79" fmla="*/ 50400 h 127"/>
              <a:gd name="T80" fmla="*/ 90411 w 125"/>
              <a:gd name="T81" fmla="*/ 50400 h 127"/>
              <a:gd name="T82" fmla="*/ 90411 w 125"/>
              <a:gd name="T83" fmla="*/ 40950 h 127"/>
              <a:gd name="T84" fmla="*/ 90411 w 125"/>
              <a:gd name="T85" fmla="*/ 40950 h 127"/>
              <a:gd name="T86" fmla="*/ 90411 w 125"/>
              <a:gd name="T87" fmla="*/ 20475 h 127"/>
              <a:gd name="T88" fmla="*/ 79210 w 125"/>
              <a:gd name="T89" fmla="*/ 29925 h 127"/>
              <a:gd name="T90" fmla="*/ 69608 w 125"/>
              <a:gd name="T91" fmla="*/ 29925 h 127"/>
              <a:gd name="T92" fmla="*/ 60007 w 125"/>
              <a:gd name="T93" fmla="*/ 20475 h 127"/>
              <a:gd name="T94" fmla="*/ 49606 w 125"/>
              <a:gd name="T95" fmla="*/ 20475 h 127"/>
              <a:gd name="T96" fmla="*/ 49606 w 125"/>
              <a:gd name="T97" fmla="*/ 20475 h 127"/>
              <a:gd name="T98" fmla="*/ 40005 w 125"/>
              <a:gd name="T99" fmla="*/ 11025 h 127"/>
              <a:gd name="T100" fmla="*/ 40005 w 125"/>
              <a:gd name="T101" fmla="*/ 11025 h 127"/>
              <a:gd name="T102" fmla="*/ 40005 w 125"/>
              <a:gd name="T103" fmla="*/ 0 h 127"/>
              <a:gd name="T104" fmla="*/ 30404 w 125"/>
              <a:gd name="T105" fmla="*/ 0 h 1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5" h="127">
                <a:moveTo>
                  <a:pt x="38" y="0"/>
                </a:moveTo>
                <a:lnTo>
                  <a:pt x="38" y="14"/>
                </a:lnTo>
                <a:lnTo>
                  <a:pt x="38" y="26"/>
                </a:lnTo>
                <a:lnTo>
                  <a:pt x="38" y="38"/>
                </a:lnTo>
                <a:lnTo>
                  <a:pt x="38" y="52"/>
                </a:lnTo>
                <a:lnTo>
                  <a:pt x="24" y="64"/>
                </a:lnTo>
                <a:lnTo>
                  <a:pt x="12" y="64"/>
                </a:lnTo>
                <a:lnTo>
                  <a:pt x="12" y="76"/>
                </a:lnTo>
                <a:lnTo>
                  <a:pt x="12" y="89"/>
                </a:lnTo>
                <a:lnTo>
                  <a:pt x="0" y="101"/>
                </a:lnTo>
                <a:lnTo>
                  <a:pt x="12" y="101"/>
                </a:lnTo>
                <a:lnTo>
                  <a:pt x="12" y="115"/>
                </a:lnTo>
                <a:lnTo>
                  <a:pt x="0" y="115"/>
                </a:lnTo>
                <a:lnTo>
                  <a:pt x="12" y="127"/>
                </a:lnTo>
                <a:lnTo>
                  <a:pt x="12" y="115"/>
                </a:lnTo>
                <a:lnTo>
                  <a:pt x="24" y="115"/>
                </a:lnTo>
                <a:lnTo>
                  <a:pt x="24" y="101"/>
                </a:lnTo>
                <a:lnTo>
                  <a:pt x="12" y="101"/>
                </a:lnTo>
                <a:lnTo>
                  <a:pt x="12" y="89"/>
                </a:lnTo>
                <a:lnTo>
                  <a:pt x="12" y="76"/>
                </a:lnTo>
                <a:lnTo>
                  <a:pt x="24" y="89"/>
                </a:lnTo>
                <a:lnTo>
                  <a:pt x="24" y="76"/>
                </a:lnTo>
                <a:lnTo>
                  <a:pt x="50" y="76"/>
                </a:lnTo>
                <a:lnTo>
                  <a:pt x="62" y="101"/>
                </a:lnTo>
                <a:lnTo>
                  <a:pt x="75" y="101"/>
                </a:lnTo>
                <a:lnTo>
                  <a:pt x="75" y="89"/>
                </a:lnTo>
                <a:lnTo>
                  <a:pt x="75" y="76"/>
                </a:lnTo>
                <a:lnTo>
                  <a:pt x="99" y="64"/>
                </a:lnTo>
                <a:lnTo>
                  <a:pt x="125" y="64"/>
                </a:lnTo>
                <a:lnTo>
                  <a:pt x="113" y="64"/>
                </a:lnTo>
                <a:lnTo>
                  <a:pt x="113" y="52"/>
                </a:lnTo>
                <a:lnTo>
                  <a:pt x="113" y="26"/>
                </a:lnTo>
                <a:lnTo>
                  <a:pt x="99" y="38"/>
                </a:lnTo>
                <a:lnTo>
                  <a:pt x="87" y="38"/>
                </a:lnTo>
                <a:lnTo>
                  <a:pt x="75" y="26"/>
                </a:lnTo>
                <a:lnTo>
                  <a:pt x="62" y="26"/>
                </a:lnTo>
                <a:lnTo>
                  <a:pt x="50" y="14"/>
                </a:lnTo>
                <a:lnTo>
                  <a:pt x="50" y="0"/>
                </a:lnTo>
                <a:lnTo>
                  <a:pt x="38"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1" name="Freeform 139"/>
          <p:cNvSpPr>
            <a:spLocks/>
          </p:cNvSpPr>
          <p:nvPr/>
        </p:nvSpPr>
        <p:spPr bwMode="auto">
          <a:xfrm>
            <a:off x="4892675" y="3960813"/>
            <a:ext cx="9525" cy="9525"/>
          </a:xfrm>
          <a:custGeom>
            <a:avLst/>
            <a:gdLst>
              <a:gd name="T0" fmla="*/ 9525 w 14"/>
              <a:gd name="T1" fmla="*/ 0 h 12"/>
              <a:gd name="T2" fmla="*/ 9525 w 14"/>
              <a:gd name="T3" fmla="*/ 0 h 12"/>
              <a:gd name="T4" fmla="*/ 0 w 14"/>
              <a:gd name="T5" fmla="*/ 9525 h 12"/>
              <a:gd name="T6" fmla="*/ 0 w 14"/>
              <a:gd name="T7" fmla="*/ 9525 h 12"/>
              <a:gd name="T8" fmla="*/ 9525 w 14"/>
              <a:gd name="T9" fmla="*/ 9525 h 12"/>
              <a:gd name="T10" fmla="*/ 9525 w 14"/>
              <a:gd name="T11" fmla="*/ 0 h 12"/>
              <a:gd name="T12" fmla="*/ 9525 w 1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12">
                <a:moveTo>
                  <a:pt x="14" y="0"/>
                </a:moveTo>
                <a:lnTo>
                  <a:pt x="14" y="0"/>
                </a:lnTo>
                <a:lnTo>
                  <a:pt x="0" y="12"/>
                </a:lnTo>
                <a:lnTo>
                  <a:pt x="14" y="12"/>
                </a:lnTo>
                <a:lnTo>
                  <a:pt x="1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2" name="Freeform 140"/>
          <p:cNvSpPr>
            <a:spLocks/>
          </p:cNvSpPr>
          <p:nvPr/>
        </p:nvSpPr>
        <p:spPr bwMode="auto">
          <a:xfrm>
            <a:off x="4911725" y="3932238"/>
            <a:ext cx="20638" cy="19050"/>
          </a:xfrm>
          <a:custGeom>
            <a:avLst/>
            <a:gdLst>
              <a:gd name="T0" fmla="*/ 20638 w 25"/>
              <a:gd name="T1" fmla="*/ 8792 h 26"/>
              <a:gd name="T2" fmla="*/ 20638 w 25"/>
              <a:gd name="T3" fmla="*/ 0 h 26"/>
              <a:gd name="T4" fmla="*/ 9906 w 25"/>
              <a:gd name="T5" fmla="*/ 8792 h 26"/>
              <a:gd name="T6" fmla="*/ 0 w 25"/>
              <a:gd name="T7" fmla="*/ 8792 h 26"/>
              <a:gd name="T8" fmla="*/ 9906 w 25"/>
              <a:gd name="T9" fmla="*/ 19050 h 26"/>
              <a:gd name="T10" fmla="*/ 9906 w 25"/>
              <a:gd name="T11" fmla="*/ 8792 h 26"/>
              <a:gd name="T12" fmla="*/ 9906 w 25"/>
              <a:gd name="T13" fmla="*/ 8792 h 26"/>
              <a:gd name="T14" fmla="*/ 20638 w 25"/>
              <a:gd name="T15" fmla="*/ 8792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26">
                <a:moveTo>
                  <a:pt x="25" y="12"/>
                </a:moveTo>
                <a:lnTo>
                  <a:pt x="25" y="0"/>
                </a:lnTo>
                <a:lnTo>
                  <a:pt x="12" y="12"/>
                </a:lnTo>
                <a:lnTo>
                  <a:pt x="0" y="12"/>
                </a:lnTo>
                <a:lnTo>
                  <a:pt x="12" y="26"/>
                </a:lnTo>
                <a:lnTo>
                  <a:pt x="12" y="12"/>
                </a:lnTo>
                <a:lnTo>
                  <a:pt x="25"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3" name="Freeform 141"/>
          <p:cNvSpPr>
            <a:spLocks/>
          </p:cNvSpPr>
          <p:nvPr/>
        </p:nvSpPr>
        <p:spPr bwMode="auto">
          <a:xfrm>
            <a:off x="4941888" y="3902075"/>
            <a:ext cx="20637" cy="20638"/>
          </a:xfrm>
          <a:custGeom>
            <a:avLst/>
            <a:gdLst>
              <a:gd name="T0" fmla="*/ 0 w 25"/>
              <a:gd name="T1" fmla="*/ 10319 h 26"/>
              <a:gd name="T2" fmla="*/ 0 w 25"/>
              <a:gd name="T3" fmla="*/ 10319 h 26"/>
              <a:gd name="T4" fmla="*/ 10731 w 25"/>
              <a:gd name="T5" fmla="*/ 20638 h 26"/>
              <a:gd name="T6" fmla="*/ 10731 w 25"/>
              <a:gd name="T7" fmla="*/ 10319 h 26"/>
              <a:gd name="T8" fmla="*/ 20637 w 25"/>
              <a:gd name="T9" fmla="*/ 10319 h 26"/>
              <a:gd name="T10" fmla="*/ 10731 w 25"/>
              <a:gd name="T11" fmla="*/ 0 h 26"/>
              <a:gd name="T12" fmla="*/ 10731 w 25"/>
              <a:gd name="T13" fmla="*/ 0 h 26"/>
              <a:gd name="T14" fmla="*/ 0 w 25"/>
              <a:gd name="T15" fmla="*/ 0 h 26"/>
              <a:gd name="T16" fmla="*/ 0 w 25"/>
              <a:gd name="T17" fmla="*/ 103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0" y="13"/>
                </a:moveTo>
                <a:lnTo>
                  <a:pt x="0" y="13"/>
                </a:lnTo>
                <a:lnTo>
                  <a:pt x="13" y="26"/>
                </a:lnTo>
                <a:lnTo>
                  <a:pt x="13" y="13"/>
                </a:lnTo>
                <a:lnTo>
                  <a:pt x="25" y="13"/>
                </a:lnTo>
                <a:lnTo>
                  <a:pt x="13" y="0"/>
                </a:lnTo>
                <a:lnTo>
                  <a:pt x="0" y="0"/>
                </a:lnTo>
                <a:lnTo>
                  <a:pt x="0" y="1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4" name="Freeform 142"/>
          <p:cNvSpPr>
            <a:spLocks/>
          </p:cNvSpPr>
          <p:nvPr/>
        </p:nvSpPr>
        <p:spPr bwMode="auto">
          <a:xfrm>
            <a:off x="4983163" y="3881438"/>
            <a:ext cx="1587" cy="11112"/>
          </a:xfrm>
          <a:custGeom>
            <a:avLst/>
            <a:gdLst>
              <a:gd name="T0" fmla="*/ 0 w 1587"/>
              <a:gd name="T1" fmla="*/ 0 h 13"/>
              <a:gd name="T2" fmla="*/ 0 w 1587"/>
              <a:gd name="T3" fmla="*/ 11112 h 13"/>
              <a:gd name="T4" fmla="*/ 0 w 1587"/>
              <a:gd name="T5" fmla="*/ 11112 h 13"/>
              <a:gd name="T6" fmla="*/ 0 w 1587"/>
              <a:gd name="T7" fmla="*/ 11112 h 13"/>
              <a:gd name="T8" fmla="*/ 0 w 1587"/>
              <a:gd name="T9" fmla="*/ 11112 h 13"/>
              <a:gd name="T10" fmla="*/ 0 w 1587"/>
              <a:gd name="T11" fmla="*/ 11112 h 13"/>
              <a:gd name="T12" fmla="*/ 0 w 1587"/>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7" h="13">
                <a:moveTo>
                  <a:pt x="0" y="0"/>
                </a:moveTo>
                <a:lnTo>
                  <a:pt x="0" y="13"/>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5" name="Freeform 143"/>
          <p:cNvSpPr>
            <a:spLocks/>
          </p:cNvSpPr>
          <p:nvPr/>
        </p:nvSpPr>
        <p:spPr bwMode="auto">
          <a:xfrm>
            <a:off x="4603750" y="4051300"/>
            <a:ext cx="228600" cy="200025"/>
          </a:xfrm>
          <a:custGeom>
            <a:avLst/>
            <a:gdLst>
              <a:gd name="T0" fmla="*/ 209616 w 289"/>
              <a:gd name="T1" fmla="*/ 0 h 252"/>
              <a:gd name="T2" fmla="*/ 209616 w 289"/>
              <a:gd name="T3" fmla="*/ 11113 h 252"/>
              <a:gd name="T4" fmla="*/ 189050 w 289"/>
              <a:gd name="T5" fmla="*/ 11113 h 252"/>
              <a:gd name="T6" fmla="*/ 189050 w 289"/>
              <a:gd name="T7" fmla="*/ 30163 h 252"/>
              <a:gd name="T8" fmla="*/ 189050 w 289"/>
              <a:gd name="T9" fmla="*/ 40481 h 252"/>
              <a:gd name="T10" fmla="*/ 179558 w 289"/>
              <a:gd name="T11" fmla="*/ 70644 h 252"/>
              <a:gd name="T12" fmla="*/ 168484 w 289"/>
              <a:gd name="T13" fmla="*/ 80169 h 252"/>
              <a:gd name="T14" fmla="*/ 158992 w 289"/>
              <a:gd name="T15" fmla="*/ 89694 h 252"/>
              <a:gd name="T16" fmla="*/ 149500 w 289"/>
              <a:gd name="T17" fmla="*/ 110331 h 252"/>
              <a:gd name="T18" fmla="*/ 138426 w 289"/>
              <a:gd name="T19" fmla="*/ 110331 h 252"/>
              <a:gd name="T20" fmla="*/ 128934 w 289"/>
              <a:gd name="T21" fmla="*/ 110331 h 252"/>
              <a:gd name="T22" fmla="*/ 138426 w 289"/>
              <a:gd name="T23" fmla="*/ 89694 h 252"/>
              <a:gd name="T24" fmla="*/ 119442 w 289"/>
              <a:gd name="T25" fmla="*/ 100806 h 252"/>
              <a:gd name="T26" fmla="*/ 119442 w 289"/>
              <a:gd name="T27" fmla="*/ 119856 h 252"/>
              <a:gd name="T28" fmla="*/ 109158 w 289"/>
              <a:gd name="T29" fmla="*/ 130969 h 252"/>
              <a:gd name="T30" fmla="*/ 109158 w 289"/>
              <a:gd name="T31" fmla="*/ 140494 h 252"/>
              <a:gd name="T32" fmla="*/ 90174 w 289"/>
              <a:gd name="T33" fmla="*/ 140494 h 252"/>
              <a:gd name="T34" fmla="*/ 79100 w 289"/>
              <a:gd name="T35" fmla="*/ 140494 h 252"/>
              <a:gd name="T36" fmla="*/ 49042 w 289"/>
              <a:gd name="T37" fmla="*/ 140494 h 252"/>
              <a:gd name="T38" fmla="*/ 19775 w 289"/>
              <a:gd name="T39" fmla="*/ 160338 h 252"/>
              <a:gd name="T40" fmla="*/ 0 w 289"/>
              <a:gd name="T41" fmla="*/ 179388 h 252"/>
              <a:gd name="T42" fmla="*/ 9492 w 289"/>
              <a:gd name="T43" fmla="*/ 190500 h 252"/>
              <a:gd name="T44" fmla="*/ 30058 w 289"/>
              <a:gd name="T45" fmla="*/ 179388 h 252"/>
              <a:gd name="T46" fmla="*/ 39550 w 289"/>
              <a:gd name="T47" fmla="*/ 169863 h 252"/>
              <a:gd name="T48" fmla="*/ 60116 w 289"/>
              <a:gd name="T49" fmla="*/ 169863 h 252"/>
              <a:gd name="T50" fmla="*/ 90174 w 289"/>
              <a:gd name="T51" fmla="*/ 160338 h 252"/>
              <a:gd name="T52" fmla="*/ 90174 w 289"/>
              <a:gd name="T53" fmla="*/ 179388 h 252"/>
              <a:gd name="T54" fmla="*/ 90174 w 289"/>
              <a:gd name="T55" fmla="*/ 200025 h 252"/>
              <a:gd name="T56" fmla="*/ 109158 w 289"/>
              <a:gd name="T57" fmla="*/ 190500 h 252"/>
              <a:gd name="T58" fmla="*/ 119442 w 289"/>
              <a:gd name="T59" fmla="*/ 179388 h 252"/>
              <a:gd name="T60" fmla="*/ 119442 w 289"/>
              <a:gd name="T61" fmla="*/ 160338 h 252"/>
              <a:gd name="T62" fmla="*/ 138426 w 289"/>
              <a:gd name="T63" fmla="*/ 160338 h 252"/>
              <a:gd name="T64" fmla="*/ 158992 w 289"/>
              <a:gd name="T65" fmla="*/ 160338 h 252"/>
              <a:gd name="T66" fmla="*/ 168484 w 289"/>
              <a:gd name="T67" fmla="*/ 160338 h 252"/>
              <a:gd name="T68" fmla="*/ 189050 w 289"/>
              <a:gd name="T69" fmla="*/ 160338 h 252"/>
              <a:gd name="T70" fmla="*/ 189050 w 289"/>
              <a:gd name="T71" fmla="*/ 140494 h 252"/>
              <a:gd name="T72" fmla="*/ 189050 w 289"/>
              <a:gd name="T73" fmla="*/ 160338 h 252"/>
              <a:gd name="T74" fmla="*/ 209616 w 289"/>
              <a:gd name="T75" fmla="*/ 140494 h 252"/>
              <a:gd name="T76" fmla="*/ 209616 w 289"/>
              <a:gd name="T77" fmla="*/ 110331 h 252"/>
              <a:gd name="T78" fmla="*/ 209616 w 289"/>
              <a:gd name="T79" fmla="*/ 80169 h 252"/>
              <a:gd name="T80" fmla="*/ 219108 w 289"/>
              <a:gd name="T81" fmla="*/ 60325 h 252"/>
              <a:gd name="T82" fmla="*/ 228600 w 289"/>
              <a:gd name="T83" fmla="*/ 40481 h 252"/>
              <a:gd name="T84" fmla="*/ 209616 w 289"/>
              <a:gd name="T85" fmla="*/ 11113 h 252"/>
              <a:gd name="T86" fmla="*/ 209616 w 289"/>
              <a:gd name="T87" fmla="*/ 0 h 2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9" h="252">
                <a:moveTo>
                  <a:pt x="265" y="0"/>
                </a:moveTo>
                <a:lnTo>
                  <a:pt x="265" y="0"/>
                </a:lnTo>
                <a:lnTo>
                  <a:pt x="251" y="0"/>
                </a:lnTo>
                <a:lnTo>
                  <a:pt x="265" y="14"/>
                </a:lnTo>
                <a:lnTo>
                  <a:pt x="251" y="14"/>
                </a:lnTo>
                <a:lnTo>
                  <a:pt x="239" y="14"/>
                </a:lnTo>
                <a:lnTo>
                  <a:pt x="239" y="38"/>
                </a:lnTo>
                <a:lnTo>
                  <a:pt x="227" y="38"/>
                </a:lnTo>
                <a:lnTo>
                  <a:pt x="239" y="51"/>
                </a:lnTo>
                <a:lnTo>
                  <a:pt x="239" y="76"/>
                </a:lnTo>
                <a:lnTo>
                  <a:pt x="227" y="89"/>
                </a:lnTo>
                <a:lnTo>
                  <a:pt x="213" y="101"/>
                </a:lnTo>
                <a:lnTo>
                  <a:pt x="213" y="113"/>
                </a:lnTo>
                <a:lnTo>
                  <a:pt x="201" y="113"/>
                </a:lnTo>
                <a:lnTo>
                  <a:pt x="189" y="139"/>
                </a:lnTo>
                <a:lnTo>
                  <a:pt x="175" y="151"/>
                </a:lnTo>
                <a:lnTo>
                  <a:pt x="175" y="139"/>
                </a:lnTo>
                <a:lnTo>
                  <a:pt x="163" y="139"/>
                </a:lnTo>
                <a:lnTo>
                  <a:pt x="175" y="127"/>
                </a:lnTo>
                <a:lnTo>
                  <a:pt x="175" y="113"/>
                </a:lnTo>
                <a:lnTo>
                  <a:pt x="163" y="127"/>
                </a:lnTo>
                <a:lnTo>
                  <a:pt x="151" y="127"/>
                </a:lnTo>
                <a:lnTo>
                  <a:pt x="151" y="139"/>
                </a:lnTo>
                <a:lnTo>
                  <a:pt x="151" y="151"/>
                </a:lnTo>
                <a:lnTo>
                  <a:pt x="138" y="165"/>
                </a:lnTo>
                <a:lnTo>
                  <a:pt x="138" y="177"/>
                </a:lnTo>
                <a:lnTo>
                  <a:pt x="126" y="177"/>
                </a:lnTo>
                <a:lnTo>
                  <a:pt x="114" y="177"/>
                </a:lnTo>
                <a:lnTo>
                  <a:pt x="100" y="177"/>
                </a:lnTo>
                <a:lnTo>
                  <a:pt x="88" y="177"/>
                </a:lnTo>
                <a:lnTo>
                  <a:pt x="62" y="177"/>
                </a:lnTo>
                <a:lnTo>
                  <a:pt x="50" y="189"/>
                </a:lnTo>
                <a:lnTo>
                  <a:pt x="25" y="202"/>
                </a:lnTo>
                <a:lnTo>
                  <a:pt x="0" y="214"/>
                </a:lnTo>
                <a:lnTo>
                  <a:pt x="0" y="226"/>
                </a:lnTo>
                <a:lnTo>
                  <a:pt x="12" y="240"/>
                </a:lnTo>
                <a:lnTo>
                  <a:pt x="25" y="240"/>
                </a:lnTo>
                <a:lnTo>
                  <a:pt x="38" y="226"/>
                </a:lnTo>
                <a:lnTo>
                  <a:pt x="50" y="214"/>
                </a:lnTo>
                <a:lnTo>
                  <a:pt x="50" y="226"/>
                </a:lnTo>
                <a:lnTo>
                  <a:pt x="76" y="214"/>
                </a:lnTo>
                <a:lnTo>
                  <a:pt x="100" y="214"/>
                </a:lnTo>
                <a:lnTo>
                  <a:pt x="114" y="202"/>
                </a:lnTo>
                <a:lnTo>
                  <a:pt x="114" y="214"/>
                </a:lnTo>
                <a:lnTo>
                  <a:pt x="114" y="226"/>
                </a:lnTo>
                <a:lnTo>
                  <a:pt x="114" y="240"/>
                </a:lnTo>
                <a:lnTo>
                  <a:pt x="114" y="252"/>
                </a:lnTo>
                <a:lnTo>
                  <a:pt x="138" y="240"/>
                </a:lnTo>
                <a:lnTo>
                  <a:pt x="151" y="226"/>
                </a:lnTo>
                <a:lnTo>
                  <a:pt x="151" y="214"/>
                </a:lnTo>
                <a:lnTo>
                  <a:pt x="151" y="202"/>
                </a:lnTo>
                <a:lnTo>
                  <a:pt x="175" y="214"/>
                </a:lnTo>
                <a:lnTo>
                  <a:pt x="175" y="202"/>
                </a:lnTo>
                <a:lnTo>
                  <a:pt x="201" y="214"/>
                </a:lnTo>
                <a:lnTo>
                  <a:pt x="201" y="202"/>
                </a:lnTo>
                <a:lnTo>
                  <a:pt x="213" y="189"/>
                </a:lnTo>
                <a:lnTo>
                  <a:pt x="213" y="202"/>
                </a:lnTo>
                <a:lnTo>
                  <a:pt x="213" y="189"/>
                </a:lnTo>
                <a:lnTo>
                  <a:pt x="239" y="202"/>
                </a:lnTo>
                <a:lnTo>
                  <a:pt x="239" y="189"/>
                </a:lnTo>
                <a:lnTo>
                  <a:pt x="239" y="177"/>
                </a:lnTo>
                <a:lnTo>
                  <a:pt x="239" y="202"/>
                </a:lnTo>
                <a:lnTo>
                  <a:pt x="251" y="202"/>
                </a:lnTo>
                <a:lnTo>
                  <a:pt x="265" y="177"/>
                </a:lnTo>
                <a:lnTo>
                  <a:pt x="265" y="165"/>
                </a:lnTo>
                <a:lnTo>
                  <a:pt x="265" y="139"/>
                </a:lnTo>
                <a:lnTo>
                  <a:pt x="265" y="127"/>
                </a:lnTo>
                <a:lnTo>
                  <a:pt x="265" y="101"/>
                </a:lnTo>
                <a:lnTo>
                  <a:pt x="277" y="89"/>
                </a:lnTo>
                <a:lnTo>
                  <a:pt x="277" y="76"/>
                </a:lnTo>
                <a:lnTo>
                  <a:pt x="277" y="63"/>
                </a:lnTo>
                <a:lnTo>
                  <a:pt x="289" y="51"/>
                </a:lnTo>
                <a:lnTo>
                  <a:pt x="277" y="26"/>
                </a:lnTo>
                <a:lnTo>
                  <a:pt x="265" y="14"/>
                </a:lnTo>
                <a:lnTo>
                  <a:pt x="265"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6" name="Freeform 144"/>
          <p:cNvSpPr>
            <a:spLocks/>
          </p:cNvSpPr>
          <p:nvPr/>
        </p:nvSpPr>
        <p:spPr bwMode="auto">
          <a:xfrm>
            <a:off x="4752975" y="4122738"/>
            <a:ext cx="9525" cy="9525"/>
          </a:xfrm>
          <a:custGeom>
            <a:avLst/>
            <a:gdLst>
              <a:gd name="T0" fmla="*/ 9525 w 12"/>
              <a:gd name="T1" fmla="*/ 0 h 12"/>
              <a:gd name="T2" fmla="*/ 9525 w 12"/>
              <a:gd name="T3" fmla="*/ 0 h 12"/>
              <a:gd name="T4" fmla="*/ 0 w 12"/>
              <a:gd name="T5" fmla="*/ 9525 h 12"/>
              <a:gd name="T6" fmla="*/ 9525 w 12"/>
              <a:gd name="T7" fmla="*/ 9525 h 12"/>
              <a:gd name="T8" fmla="*/ 0 w 12"/>
              <a:gd name="T9" fmla="*/ 9525 h 12"/>
              <a:gd name="T10" fmla="*/ 9525 w 12"/>
              <a:gd name="T11" fmla="*/ 9525 h 12"/>
              <a:gd name="T12" fmla="*/ 9525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0"/>
                </a:moveTo>
                <a:lnTo>
                  <a:pt x="12" y="0"/>
                </a:lnTo>
                <a:lnTo>
                  <a:pt x="0" y="12"/>
                </a:lnTo>
                <a:lnTo>
                  <a:pt x="12" y="12"/>
                </a:lnTo>
                <a:lnTo>
                  <a:pt x="0" y="12"/>
                </a:lnTo>
                <a:lnTo>
                  <a:pt x="12"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7" name="Freeform 145"/>
          <p:cNvSpPr>
            <a:spLocks/>
          </p:cNvSpPr>
          <p:nvPr/>
        </p:nvSpPr>
        <p:spPr bwMode="auto">
          <a:xfrm>
            <a:off x="4622800" y="4221163"/>
            <a:ext cx="49213" cy="39687"/>
          </a:xfrm>
          <a:custGeom>
            <a:avLst/>
            <a:gdLst>
              <a:gd name="T0" fmla="*/ 49213 w 63"/>
              <a:gd name="T1" fmla="*/ 9525 h 50"/>
              <a:gd name="T2" fmla="*/ 39839 w 63"/>
              <a:gd name="T3" fmla="*/ 9525 h 50"/>
              <a:gd name="T4" fmla="*/ 39839 w 63"/>
              <a:gd name="T5" fmla="*/ 0 h 50"/>
              <a:gd name="T6" fmla="*/ 28903 w 63"/>
              <a:gd name="T7" fmla="*/ 0 h 50"/>
              <a:gd name="T8" fmla="*/ 28903 w 63"/>
              <a:gd name="T9" fmla="*/ 9525 h 50"/>
              <a:gd name="T10" fmla="*/ 19529 w 63"/>
              <a:gd name="T11" fmla="*/ 9525 h 50"/>
              <a:gd name="T12" fmla="*/ 19529 w 63"/>
              <a:gd name="T13" fmla="*/ 9525 h 50"/>
              <a:gd name="T14" fmla="*/ 10155 w 63"/>
              <a:gd name="T15" fmla="*/ 9525 h 50"/>
              <a:gd name="T16" fmla="*/ 10155 w 63"/>
              <a:gd name="T17" fmla="*/ 20637 h 50"/>
              <a:gd name="T18" fmla="*/ 0 w 63"/>
              <a:gd name="T19" fmla="*/ 30162 h 50"/>
              <a:gd name="T20" fmla="*/ 10155 w 63"/>
              <a:gd name="T21" fmla="*/ 30162 h 50"/>
              <a:gd name="T22" fmla="*/ 10155 w 63"/>
              <a:gd name="T23" fmla="*/ 30162 h 50"/>
              <a:gd name="T24" fmla="*/ 19529 w 63"/>
              <a:gd name="T25" fmla="*/ 39687 h 50"/>
              <a:gd name="T26" fmla="*/ 19529 w 63"/>
              <a:gd name="T27" fmla="*/ 30162 h 50"/>
              <a:gd name="T28" fmla="*/ 19529 w 63"/>
              <a:gd name="T29" fmla="*/ 20637 h 50"/>
              <a:gd name="T30" fmla="*/ 28903 w 63"/>
              <a:gd name="T31" fmla="*/ 20637 h 50"/>
              <a:gd name="T32" fmla="*/ 28903 w 63"/>
              <a:gd name="T33" fmla="*/ 20637 h 50"/>
              <a:gd name="T34" fmla="*/ 39839 w 63"/>
              <a:gd name="T35" fmla="*/ 20637 h 50"/>
              <a:gd name="T36" fmla="*/ 39839 w 63"/>
              <a:gd name="T37" fmla="*/ 30162 h 50"/>
              <a:gd name="T38" fmla="*/ 39839 w 63"/>
              <a:gd name="T39" fmla="*/ 20637 h 50"/>
              <a:gd name="T40" fmla="*/ 39839 w 63"/>
              <a:gd name="T41" fmla="*/ 9525 h 50"/>
              <a:gd name="T42" fmla="*/ 49213 w 63"/>
              <a:gd name="T43" fmla="*/ 9525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 h="50">
                <a:moveTo>
                  <a:pt x="63" y="12"/>
                </a:moveTo>
                <a:lnTo>
                  <a:pt x="51" y="12"/>
                </a:lnTo>
                <a:lnTo>
                  <a:pt x="51" y="0"/>
                </a:lnTo>
                <a:lnTo>
                  <a:pt x="37" y="0"/>
                </a:lnTo>
                <a:lnTo>
                  <a:pt x="37" y="12"/>
                </a:lnTo>
                <a:lnTo>
                  <a:pt x="25" y="12"/>
                </a:lnTo>
                <a:lnTo>
                  <a:pt x="13" y="12"/>
                </a:lnTo>
                <a:lnTo>
                  <a:pt x="13" y="26"/>
                </a:lnTo>
                <a:lnTo>
                  <a:pt x="0" y="38"/>
                </a:lnTo>
                <a:lnTo>
                  <a:pt x="13" y="38"/>
                </a:lnTo>
                <a:lnTo>
                  <a:pt x="25" y="50"/>
                </a:lnTo>
                <a:lnTo>
                  <a:pt x="25" y="38"/>
                </a:lnTo>
                <a:lnTo>
                  <a:pt x="25" y="26"/>
                </a:lnTo>
                <a:lnTo>
                  <a:pt x="37" y="26"/>
                </a:lnTo>
                <a:lnTo>
                  <a:pt x="51" y="26"/>
                </a:lnTo>
                <a:lnTo>
                  <a:pt x="51" y="38"/>
                </a:lnTo>
                <a:lnTo>
                  <a:pt x="51" y="26"/>
                </a:lnTo>
                <a:lnTo>
                  <a:pt x="51" y="12"/>
                </a:lnTo>
                <a:lnTo>
                  <a:pt x="63"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8" name="Freeform 146"/>
          <p:cNvSpPr>
            <a:spLocks/>
          </p:cNvSpPr>
          <p:nvPr/>
        </p:nvSpPr>
        <p:spPr bwMode="auto">
          <a:xfrm>
            <a:off x="4573588" y="4230688"/>
            <a:ext cx="49212" cy="71437"/>
          </a:xfrm>
          <a:custGeom>
            <a:avLst/>
            <a:gdLst>
              <a:gd name="T0" fmla="*/ 38893 w 62"/>
              <a:gd name="T1" fmla="*/ 0 h 90"/>
              <a:gd name="T2" fmla="*/ 29368 w 62"/>
              <a:gd name="T3" fmla="*/ 0 h 90"/>
              <a:gd name="T4" fmla="*/ 29368 w 62"/>
              <a:gd name="T5" fmla="*/ 0 h 90"/>
              <a:gd name="T6" fmla="*/ 19050 w 62"/>
              <a:gd name="T7" fmla="*/ 11112 h 90"/>
              <a:gd name="T8" fmla="*/ 9525 w 62"/>
              <a:gd name="T9" fmla="*/ 11112 h 90"/>
              <a:gd name="T10" fmla="*/ 0 w 62"/>
              <a:gd name="T11" fmla="*/ 11112 h 90"/>
              <a:gd name="T12" fmla="*/ 9525 w 62"/>
              <a:gd name="T13" fmla="*/ 20637 h 90"/>
              <a:gd name="T14" fmla="*/ 9525 w 62"/>
              <a:gd name="T15" fmla="*/ 30162 h 90"/>
              <a:gd name="T16" fmla="*/ 9525 w 62"/>
              <a:gd name="T17" fmla="*/ 30162 h 90"/>
              <a:gd name="T18" fmla="*/ 19050 w 62"/>
              <a:gd name="T19" fmla="*/ 20637 h 90"/>
              <a:gd name="T20" fmla="*/ 19050 w 62"/>
              <a:gd name="T21" fmla="*/ 30162 h 90"/>
              <a:gd name="T22" fmla="*/ 19050 w 62"/>
              <a:gd name="T23" fmla="*/ 41275 h 90"/>
              <a:gd name="T24" fmla="*/ 19050 w 62"/>
              <a:gd name="T25" fmla="*/ 41275 h 90"/>
              <a:gd name="T26" fmla="*/ 19050 w 62"/>
              <a:gd name="T27" fmla="*/ 50800 h 90"/>
              <a:gd name="T28" fmla="*/ 19050 w 62"/>
              <a:gd name="T29" fmla="*/ 60325 h 90"/>
              <a:gd name="T30" fmla="*/ 29368 w 62"/>
              <a:gd name="T31" fmla="*/ 60325 h 90"/>
              <a:gd name="T32" fmla="*/ 29368 w 62"/>
              <a:gd name="T33" fmla="*/ 60325 h 90"/>
              <a:gd name="T34" fmla="*/ 29368 w 62"/>
              <a:gd name="T35" fmla="*/ 60325 h 90"/>
              <a:gd name="T36" fmla="*/ 29368 w 62"/>
              <a:gd name="T37" fmla="*/ 71437 h 90"/>
              <a:gd name="T38" fmla="*/ 38893 w 62"/>
              <a:gd name="T39" fmla="*/ 60325 h 90"/>
              <a:gd name="T40" fmla="*/ 38893 w 62"/>
              <a:gd name="T41" fmla="*/ 60325 h 90"/>
              <a:gd name="T42" fmla="*/ 38893 w 62"/>
              <a:gd name="T43" fmla="*/ 50800 h 90"/>
              <a:gd name="T44" fmla="*/ 38893 w 62"/>
              <a:gd name="T45" fmla="*/ 41275 h 90"/>
              <a:gd name="T46" fmla="*/ 49212 w 62"/>
              <a:gd name="T47" fmla="*/ 41275 h 90"/>
              <a:gd name="T48" fmla="*/ 49212 w 62"/>
              <a:gd name="T49" fmla="*/ 30162 h 90"/>
              <a:gd name="T50" fmla="*/ 49212 w 62"/>
              <a:gd name="T51" fmla="*/ 20637 h 90"/>
              <a:gd name="T52" fmla="*/ 38893 w 62"/>
              <a:gd name="T53" fmla="*/ 11112 h 90"/>
              <a:gd name="T54" fmla="*/ 38893 w 62"/>
              <a:gd name="T55" fmla="*/ 11112 h 90"/>
              <a:gd name="T56" fmla="*/ 38893 w 62"/>
              <a:gd name="T57" fmla="*/ 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2" h="90">
                <a:moveTo>
                  <a:pt x="49" y="0"/>
                </a:moveTo>
                <a:lnTo>
                  <a:pt x="37" y="0"/>
                </a:lnTo>
                <a:lnTo>
                  <a:pt x="24" y="14"/>
                </a:lnTo>
                <a:lnTo>
                  <a:pt x="12" y="14"/>
                </a:lnTo>
                <a:lnTo>
                  <a:pt x="0" y="14"/>
                </a:lnTo>
                <a:lnTo>
                  <a:pt x="12" y="26"/>
                </a:lnTo>
                <a:lnTo>
                  <a:pt x="12" y="38"/>
                </a:lnTo>
                <a:lnTo>
                  <a:pt x="24" y="26"/>
                </a:lnTo>
                <a:lnTo>
                  <a:pt x="24" y="38"/>
                </a:lnTo>
                <a:lnTo>
                  <a:pt x="24" y="52"/>
                </a:lnTo>
                <a:lnTo>
                  <a:pt x="24" y="64"/>
                </a:lnTo>
                <a:lnTo>
                  <a:pt x="24" y="76"/>
                </a:lnTo>
                <a:lnTo>
                  <a:pt x="37" y="76"/>
                </a:lnTo>
                <a:lnTo>
                  <a:pt x="37" y="90"/>
                </a:lnTo>
                <a:lnTo>
                  <a:pt x="49" y="76"/>
                </a:lnTo>
                <a:lnTo>
                  <a:pt x="49" y="64"/>
                </a:lnTo>
                <a:lnTo>
                  <a:pt x="49" y="52"/>
                </a:lnTo>
                <a:lnTo>
                  <a:pt x="62" y="52"/>
                </a:lnTo>
                <a:lnTo>
                  <a:pt x="62" y="38"/>
                </a:lnTo>
                <a:lnTo>
                  <a:pt x="62" y="26"/>
                </a:lnTo>
                <a:lnTo>
                  <a:pt x="49" y="14"/>
                </a:lnTo>
                <a:lnTo>
                  <a:pt x="49"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79" name="Freeform 147"/>
          <p:cNvSpPr>
            <a:spLocks/>
          </p:cNvSpPr>
          <p:nvPr/>
        </p:nvSpPr>
        <p:spPr bwMode="auto">
          <a:xfrm>
            <a:off x="4522788" y="4411663"/>
            <a:ext cx="9525" cy="19050"/>
          </a:xfrm>
          <a:custGeom>
            <a:avLst/>
            <a:gdLst>
              <a:gd name="T0" fmla="*/ 9525 w 12"/>
              <a:gd name="T1" fmla="*/ 9144 h 25"/>
              <a:gd name="T2" fmla="*/ 9525 w 12"/>
              <a:gd name="T3" fmla="*/ 0 h 25"/>
              <a:gd name="T4" fmla="*/ 9525 w 12"/>
              <a:gd name="T5" fmla="*/ 9144 h 25"/>
              <a:gd name="T6" fmla="*/ 0 w 12"/>
              <a:gd name="T7" fmla="*/ 9144 h 25"/>
              <a:gd name="T8" fmla="*/ 0 w 12"/>
              <a:gd name="T9" fmla="*/ 9144 h 25"/>
              <a:gd name="T10" fmla="*/ 0 w 12"/>
              <a:gd name="T11" fmla="*/ 19050 h 25"/>
              <a:gd name="T12" fmla="*/ 9525 w 12"/>
              <a:gd name="T13" fmla="*/ 9144 h 25"/>
              <a:gd name="T14" fmla="*/ 9525 w 12"/>
              <a:gd name="T15" fmla="*/ 9144 h 25"/>
              <a:gd name="T16" fmla="*/ 9525 w 12"/>
              <a:gd name="T17" fmla="*/ 9144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25">
                <a:moveTo>
                  <a:pt x="12" y="12"/>
                </a:moveTo>
                <a:lnTo>
                  <a:pt x="12" y="0"/>
                </a:lnTo>
                <a:lnTo>
                  <a:pt x="12" y="12"/>
                </a:lnTo>
                <a:lnTo>
                  <a:pt x="0" y="12"/>
                </a:lnTo>
                <a:lnTo>
                  <a:pt x="0" y="25"/>
                </a:lnTo>
                <a:lnTo>
                  <a:pt x="12"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0" name="Rectangle 148"/>
          <p:cNvSpPr>
            <a:spLocks noChangeArrowheads="1"/>
          </p:cNvSpPr>
          <p:nvPr/>
        </p:nvSpPr>
        <p:spPr bwMode="auto">
          <a:xfrm>
            <a:off x="4552950" y="4371975"/>
            <a:ext cx="9525" cy="1588"/>
          </a:xfrm>
          <a:prstGeom prst="rect">
            <a:avLst/>
          </a:prstGeom>
          <a:solidFill>
            <a:srgbClr val="005500"/>
          </a:solidFill>
          <a:ln w="12700">
            <a:solidFill>
              <a:srgbClr val="000000"/>
            </a:solidFill>
            <a:miter lim="800000"/>
            <a:headEnd/>
            <a:tailEnd/>
          </a:ln>
        </p:spPr>
        <p:txBody>
          <a:bodyPr/>
          <a:lstStyle/>
          <a:p>
            <a:endParaRPr lang="ja-JP" altLang="en-US">
              <a:solidFill>
                <a:srgbClr val="000000"/>
              </a:solidFill>
            </a:endParaRPr>
          </a:p>
        </p:txBody>
      </p:sp>
      <p:sp>
        <p:nvSpPr>
          <p:cNvPr id="69781" name="Freeform 149"/>
          <p:cNvSpPr>
            <a:spLocks/>
          </p:cNvSpPr>
          <p:nvPr/>
        </p:nvSpPr>
        <p:spPr bwMode="auto">
          <a:xfrm>
            <a:off x="4343400" y="4441825"/>
            <a:ext cx="39688" cy="79375"/>
          </a:xfrm>
          <a:custGeom>
            <a:avLst/>
            <a:gdLst>
              <a:gd name="T0" fmla="*/ 30163 w 50"/>
              <a:gd name="T1" fmla="*/ 0 h 100"/>
              <a:gd name="T2" fmla="*/ 9525 w 50"/>
              <a:gd name="T3" fmla="*/ 19050 h 100"/>
              <a:gd name="T4" fmla="*/ 0 w 50"/>
              <a:gd name="T5" fmla="*/ 39688 h 100"/>
              <a:gd name="T6" fmla="*/ 0 w 50"/>
              <a:gd name="T7" fmla="*/ 49213 h 100"/>
              <a:gd name="T8" fmla="*/ 0 w 50"/>
              <a:gd name="T9" fmla="*/ 60325 h 100"/>
              <a:gd name="T10" fmla="*/ 9525 w 50"/>
              <a:gd name="T11" fmla="*/ 69850 h 100"/>
              <a:gd name="T12" fmla="*/ 9525 w 50"/>
              <a:gd name="T13" fmla="*/ 69850 h 100"/>
              <a:gd name="T14" fmla="*/ 9525 w 50"/>
              <a:gd name="T15" fmla="*/ 79375 h 100"/>
              <a:gd name="T16" fmla="*/ 19050 w 50"/>
              <a:gd name="T17" fmla="*/ 69850 h 100"/>
              <a:gd name="T18" fmla="*/ 19050 w 50"/>
              <a:gd name="T19" fmla="*/ 60325 h 100"/>
              <a:gd name="T20" fmla="*/ 30163 w 50"/>
              <a:gd name="T21" fmla="*/ 39688 h 100"/>
              <a:gd name="T22" fmla="*/ 39688 w 50"/>
              <a:gd name="T23" fmla="*/ 19050 h 100"/>
              <a:gd name="T24" fmla="*/ 30163 w 50"/>
              <a:gd name="T25" fmla="*/ 9525 h 100"/>
              <a:gd name="T26" fmla="*/ 30163 w 50"/>
              <a:gd name="T27" fmla="*/ 9525 h 100"/>
              <a:gd name="T28" fmla="*/ 30163 w 50"/>
              <a:gd name="T29" fmla="*/ 0 h 100"/>
              <a:gd name="T30" fmla="*/ 30163 w 50"/>
              <a:gd name="T31" fmla="*/ 0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100">
                <a:moveTo>
                  <a:pt x="38" y="0"/>
                </a:moveTo>
                <a:lnTo>
                  <a:pt x="12" y="24"/>
                </a:lnTo>
                <a:lnTo>
                  <a:pt x="0" y="50"/>
                </a:lnTo>
                <a:lnTo>
                  <a:pt x="0" y="62"/>
                </a:lnTo>
                <a:lnTo>
                  <a:pt x="0" y="76"/>
                </a:lnTo>
                <a:lnTo>
                  <a:pt x="12" y="88"/>
                </a:lnTo>
                <a:lnTo>
                  <a:pt x="12" y="100"/>
                </a:lnTo>
                <a:lnTo>
                  <a:pt x="24" y="88"/>
                </a:lnTo>
                <a:lnTo>
                  <a:pt x="24" y="76"/>
                </a:lnTo>
                <a:lnTo>
                  <a:pt x="38" y="50"/>
                </a:lnTo>
                <a:lnTo>
                  <a:pt x="50" y="24"/>
                </a:lnTo>
                <a:lnTo>
                  <a:pt x="38" y="12"/>
                </a:lnTo>
                <a:lnTo>
                  <a:pt x="38"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2" name="Freeform 150"/>
          <p:cNvSpPr>
            <a:spLocks/>
          </p:cNvSpPr>
          <p:nvPr/>
        </p:nvSpPr>
        <p:spPr bwMode="auto">
          <a:xfrm>
            <a:off x="4313238" y="4610100"/>
            <a:ext cx="100012" cy="161925"/>
          </a:xfrm>
          <a:custGeom>
            <a:avLst/>
            <a:gdLst>
              <a:gd name="T0" fmla="*/ 30404 w 125"/>
              <a:gd name="T1" fmla="*/ 121845 h 202"/>
              <a:gd name="T2" fmla="*/ 30404 w 125"/>
              <a:gd name="T3" fmla="*/ 121845 h 202"/>
              <a:gd name="T4" fmla="*/ 40005 w 125"/>
              <a:gd name="T5" fmla="*/ 131464 h 202"/>
              <a:gd name="T6" fmla="*/ 49606 w 125"/>
              <a:gd name="T7" fmla="*/ 131464 h 202"/>
              <a:gd name="T8" fmla="*/ 60807 w 125"/>
              <a:gd name="T9" fmla="*/ 131464 h 202"/>
              <a:gd name="T10" fmla="*/ 60807 w 125"/>
              <a:gd name="T11" fmla="*/ 141885 h 202"/>
              <a:gd name="T12" fmla="*/ 60807 w 125"/>
              <a:gd name="T13" fmla="*/ 131464 h 202"/>
              <a:gd name="T14" fmla="*/ 60807 w 125"/>
              <a:gd name="T15" fmla="*/ 121845 h 202"/>
              <a:gd name="T16" fmla="*/ 70408 w 125"/>
              <a:gd name="T17" fmla="*/ 131464 h 202"/>
              <a:gd name="T18" fmla="*/ 80010 w 125"/>
              <a:gd name="T19" fmla="*/ 141885 h 202"/>
              <a:gd name="T20" fmla="*/ 80010 w 125"/>
              <a:gd name="T21" fmla="*/ 141885 h 202"/>
              <a:gd name="T22" fmla="*/ 90411 w 125"/>
              <a:gd name="T23" fmla="*/ 152306 h 202"/>
              <a:gd name="T24" fmla="*/ 90411 w 125"/>
              <a:gd name="T25" fmla="*/ 152306 h 202"/>
              <a:gd name="T26" fmla="*/ 90411 w 125"/>
              <a:gd name="T27" fmla="*/ 152306 h 202"/>
              <a:gd name="T28" fmla="*/ 100012 w 125"/>
              <a:gd name="T29" fmla="*/ 161925 h 202"/>
              <a:gd name="T30" fmla="*/ 100012 w 125"/>
              <a:gd name="T31" fmla="*/ 152306 h 202"/>
              <a:gd name="T32" fmla="*/ 100012 w 125"/>
              <a:gd name="T33" fmla="*/ 152306 h 202"/>
              <a:gd name="T34" fmla="*/ 90411 w 125"/>
              <a:gd name="T35" fmla="*/ 152306 h 202"/>
              <a:gd name="T36" fmla="*/ 90411 w 125"/>
              <a:gd name="T37" fmla="*/ 141885 h 202"/>
              <a:gd name="T38" fmla="*/ 90411 w 125"/>
              <a:gd name="T39" fmla="*/ 131464 h 202"/>
              <a:gd name="T40" fmla="*/ 90411 w 125"/>
              <a:gd name="T41" fmla="*/ 131464 h 202"/>
              <a:gd name="T42" fmla="*/ 90411 w 125"/>
              <a:gd name="T43" fmla="*/ 121845 h 202"/>
              <a:gd name="T44" fmla="*/ 80010 w 125"/>
              <a:gd name="T45" fmla="*/ 121845 h 202"/>
              <a:gd name="T46" fmla="*/ 80010 w 125"/>
              <a:gd name="T47" fmla="*/ 121845 h 202"/>
              <a:gd name="T48" fmla="*/ 60807 w 125"/>
              <a:gd name="T49" fmla="*/ 111424 h 202"/>
              <a:gd name="T50" fmla="*/ 60807 w 125"/>
              <a:gd name="T51" fmla="*/ 121845 h 202"/>
              <a:gd name="T52" fmla="*/ 40005 w 125"/>
              <a:gd name="T53" fmla="*/ 121845 h 202"/>
              <a:gd name="T54" fmla="*/ 40005 w 125"/>
              <a:gd name="T55" fmla="*/ 111424 h 202"/>
              <a:gd name="T56" fmla="*/ 40005 w 125"/>
              <a:gd name="T57" fmla="*/ 92185 h 202"/>
              <a:gd name="T58" fmla="*/ 40005 w 125"/>
              <a:gd name="T59" fmla="*/ 71343 h 202"/>
              <a:gd name="T60" fmla="*/ 49606 w 125"/>
              <a:gd name="T61" fmla="*/ 71343 h 202"/>
              <a:gd name="T62" fmla="*/ 60807 w 125"/>
              <a:gd name="T63" fmla="*/ 71343 h 202"/>
              <a:gd name="T64" fmla="*/ 60807 w 125"/>
              <a:gd name="T65" fmla="*/ 50501 h 202"/>
              <a:gd name="T66" fmla="*/ 70408 w 125"/>
              <a:gd name="T67" fmla="*/ 30461 h 202"/>
              <a:gd name="T68" fmla="*/ 60807 w 125"/>
              <a:gd name="T69" fmla="*/ 20842 h 202"/>
              <a:gd name="T70" fmla="*/ 70408 w 125"/>
              <a:gd name="T71" fmla="*/ 11223 h 202"/>
              <a:gd name="T72" fmla="*/ 49606 w 125"/>
              <a:gd name="T73" fmla="*/ 11223 h 202"/>
              <a:gd name="T74" fmla="*/ 40005 w 125"/>
              <a:gd name="T75" fmla="*/ 0 h 202"/>
              <a:gd name="T76" fmla="*/ 30404 w 125"/>
              <a:gd name="T77" fmla="*/ 11223 h 202"/>
              <a:gd name="T78" fmla="*/ 19202 w 125"/>
              <a:gd name="T79" fmla="*/ 20842 h 202"/>
              <a:gd name="T80" fmla="*/ 19202 w 125"/>
              <a:gd name="T81" fmla="*/ 40882 h 202"/>
              <a:gd name="T82" fmla="*/ 19202 w 125"/>
              <a:gd name="T83" fmla="*/ 61724 h 202"/>
              <a:gd name="T84" fmla="*/ 9601 w 125"/>
              <a:gd name="T85" fmla="*/ 61724 h 202"/>
              <a:gd name="T86" fmla="*/ 9601 w 125"/>
              <a:gd name="T87" fmla="*/ 61724 h 202"/>
              <a:gd name="T88" fmla="*/ 0 w 125"/>
              <a:gd name="T89" fmla="*/ 61724 h 202"/>
              <a:gd name="T90" fmla="*/ 0 w 125"/>
              <a:gd name="T91" fmla="*/ 71343 h 202"/>
              <a:gd name="T92" fmla="*/ 9601 w 125"/>
              <a:gd name="T93" fmla="*/ 92185 h 202"/>
              <a:gd name="T94" fmla="*/ 9601 w 125"/>
              <a:gd name="T95" fmla="*/ 101804 h 202"/>
              <a:gd name="T96" fmla="*/ 9601 w 125"/>
              <a:gd name="T97" fmla="*/ 101804 h 202"/>
              <a:gd name="T98" fmla="*/ 19202 w 125"/>
              <a:gd name="T99" fmla="*/ 101804 h 202"/>
              <a:gd name="T100" fmla="*/ 30404 w 125"/>
              <a:gd name="T101" fmla="*/ 101804 h 202"/>
              <a:gd name="T102" fmla="*/ 30404 w 125"/>
              <a:gd name="T103" fmla="*/ 101804 h 202"/>
              <a:gd name="T104" fmla="*/ 19202 w 125"/>
              <a:gd name="T105" fmla="*/ 111424 h 202"/>
              <a:gd name="T106" fmla="*/ 19202 w 125"/>
              <a:gd name="T107" fmla="*/ 121845 h 202"/>
              <a:gd name="T108" fmla="*/ 19202 w 125"/>
              <a:gd name="T109" fmla="*/ 121845 h 202"/>
              <a:gd name="T110" fmla="*/ 30404 w 125"/>
              <a:gd name="T111" fmla="*/ 121845 h 2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5" h="202">
                <a:moveTo>
                  <a:pt x="38" y="152"/>
                </a:moveTo>
                <a:lnTo>
                  <a:pt x="38" y="152"/>
                </a:lnTo>
                <a:lnTo>
                  <a:pt x="50" y="164"/>
                </a:lnTo>
                <a:lnTo>
                  <a:pt x="62" y="164"/>
                </a:lnTo>
                <a:lnTo>
                  <a:pt x="76" y="164"/>
                </a:lnTo>
                <a:lnTo>
                  <a:pt x="76" y="177"/>
                </a:lnTo>
                <a:lnTo>
                  <a:pt x="76" y="164"/>
                </a:lnTo>
                <a:lnTo>
                  <a:pt x="76" y="152"/>
                </a:lnTo>
                <a:lnTo>
                  <a:pt x="88" y="164"/>
                </a:lnTo>
                <a:lnTo>
                  <a:pt x="100" y="177"/>
                </a:lnTo>
                <a:lnTo>
                  <a:pt x="113" y="190"/>
                </a:lnTo>
                <a:lnTo>
                  <a:pt x="125" y="202"/>
                </a:lnTo>
                <a:lnTo>
                  <a:pt x="125" y="190"/>
                </a:lnTo>
                <a:lnTo>
                  <a:pt x="113" y="190"/>
                </a:lnTo>
                <a:lnTo>
                  <a:pt x="113" y="177"/>
                </a:lnTo>
                <a:lnTo>
                  <a:pt x="113" y="164"/>
                </a:lnTo>
                <a:lnTo>
                  <a:pt x="113" y="152"/>
                </a:lnTo>
                <a:lnTo>
                  <a:pt x="100" y="152"/>
                </a:lnTo>
                <a:lnTo>
                  <a:pt x="76" y="139"/>
                </a:lnTo>
                <a:lnTo>
                  <a:pt x="76" y="152"/>
                </a:lnTo>
                <a:lnTo>
                  <a:pt x="50" y="152"/>
                </a:lnTo>
                <a:lnTo>
                  <a:pt x="50" y="139"/>
                </a:lnTo>
                <a:lnTo>
                  <a:pt x="50" y="115"/>
                </a:lnTo>
                <a:lnTo>
                  <a:pt x="50" y="89"/>
                </a:lnTo>
                <a:lnTo>
                  <a:pt x="62" y="89"/>
                </a:lnTo>
                <a:lnTo>
                  <a:pt x="76" y="89"/>
                </a:lnTo>
                <a:lnTo>
                  <a:pt x="76" y="63"/>
                </a:lnTo>
                <a:lnTo>
                  <a:pt x="88" y="38"/>
                </a:lnTo>
                <a:lnTo>
                  <a:pt x="76" y="26"/>
                </a:lnTo>
                <a:lnTo>
                  <a:pt x="88" y="14"/>
                </a:lnTo>
                <a:lnTo>
                  <a:pt x="62" y="14"/>
                </a:lnTo>
                <a:lnTo>
                  <a:pt x="50" y="0"/>
                </a:lnTo>
                <a:lnTo>
                  <a:pt x="38" y="14"/>
                </a:lnTo>
                <a:lnTo>
                  <a:pt x="24" y="26"/>
                </a:lnTo>
                <a:lnTo>
                  <a:pt x="24" y="51"/>
                </a:lnTo>
                <a:lnTo>
                  <a:pt x="24" y="77"/>
                </a:lnTo>
                <a:lnTo>
                  <a:pt x="12" y="77"/>
                </a:lnTo>
                <a:lnTo>
                  <a:pt x="0" y="77"/>
                </a:lnTo>
                <a:lnTo>
                  <a:pt x="0" y="89"/>
                </a:lnTo>
                <a:lnTo>
                  <a:pt x="12" y="115"/>
                </a:lnTo>
                <a:lnTo>
                  <a:pt x="12" y="127"/>
                </a:lnTo>
                <a:lnTo>
                  <a:pt x="24" y="127"/>
                </a:lnTo>
                <a:lnTo>
                  <a:pt x="38" y="127"/>
                </a:lnTo>
                <a:lnTo>
                  <a:pt x="24" y="139"/>
                </a:lnTo>
                <a:lnTo>
                  <a:pt x="24" y="152"/>
                </a:lnTo>
                <a:lnTo>
                  <a:pt x="38" y="15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3" name="Freeform 151"/>
          <p:cNvSpPr>
            <a:spLocks/>
          </p:cNvSpPr>
          <p:nvPr/>
        </p:nvSpPr>
        <p:spPr bwMode="auto">
          <a:xfrm>
            <a:off x="4322763" y="4741863"/>
            <a:ext cx="30162" cy="20637"/>
          </a:xfrm>
          <a:custGeom>
            <a:avLst/>
            <a:gdLst>
              <a:gd name="T0" fmla="*/ 0 w 38"/>
              <a:gd name="T1" fmla="*/ 0 h 26"/>
              <a:gd name="T2" fmla="*/ 9525 w 38"/>
              <a:gd name="T3" fmla="*/ 0 h 26"/>
              <a:gd name="T4" fmla="*/ 9525 w 38"/>
              <a:gd name="T5" fmla="*/ 10319 h 26"/>
              <a:gd name="T6" fmla="*/ 9525 w 38"/>
              <a:gd name="T7" fmla="*/ 20637 h 26"/>
              <a:gd name="T8" fmla="*/ 20637 w 38"/>
              <a:gd name="T9" fmla="*/ 20637 h 26"/>
              <a:gd name="T10" fmla="*/ 20637 w 38"/>
              <a:gd name="T11" fmla="*/ 20637 h 26"/>
              <a:gd name="T12" fmla="*/ 30162 w 38"/>
              <a:gd name="T13" fmla="*/ 10319 h 26"/>
              <a:gd name="T14" fmla="*/ 30162 w 38"/>
              <a:gd name="T15" fmla="*/ 10319 h 26"/>
              <a:gd name="T16" fmla="*/ 20637 w 38"/>
              <a:gd name="T17" fmla="*/ 0 h 26"/>
              <a:gd name="T18" fmla="*/ 9525 w 38"/>
              <a:gd name="T19" fmla="*/ 0 h 26"/>
              <a:gd name="T20" fmla="*/ 9525 w 38"/>
              <a:gd name="T21" fmla="*/ 0 h 26"/>
              <a:gd name="T22" fmla="*/ 0 w 38"/>
              <a:gd name="T23" fmla="*/ 0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26">
                <a:moveTo>
                  <a:pt x="0" y="0"/>
                </a:moveTo>
                <a:lnTo>
                  <a:pt x="12" y="0"/>
                </a:lnTo>
                <a:lnTo>
                  <a:pt x="12" y="13"/>
                </a:lnTo>
                <a:lnTo>
                  <a:pt x="12" y="26"/>
                </a:lnTo>
                <a:lnTo>
                  <a:pt x="26" y="26"/>
                </a:lnTo>
                <a:lnTo>
                  <a:pt x="38" y="13"/>
                </a:lnTo>
                <a:lnTo>
                  <a:pt x="26" y="0"/>
                </a:lnTo>
                <a:lnTo>
                  <a:pt x="12"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4" name="Freeform 152"/>
          <p:cNvSpPr>
            <a:spLocks/>
          </p:cNvSpPr>
          <p:nvPr/>
        </p:nvSpPr>
        <p:spPr bwMode="auto">
          <a:xfrm>
            <a:off x="4392613" y="4762500"/>
            <a:ext cx="20637" cy="19050"/>
          </a:xfrm>
          <a:custGeom>
            <a:avLst/>
            <a:gdLst>
              <a:gd name="T0" fmla="*/ 0 w 25"/>
              <a:gd name="T1" fmla="*/ 0 h 24"/>
              <a:gd name="T2" fmla="*/ 0 w 25"/>
              <a:gd name="T3" fmla="*/ 9525 h 24"/>
              <a:gd name="T4" fmla="*/ 0 w 25"/>
              <a:gd name="T5" fmla="*/ 9525 h 24"/>
              <a:gd name="T6" fmla="*/ 10731 w 25"/>
              <a:gd name="T7" fmla="*/ 9525 h 24"/>
              <a:gd name="T8" fmla="*/ 20637 w 25"/>
              <a:gd name="T9" fmla="*/ 19050 h 24"/>
              <a:gd name="T10" fmla="*/ 10731 w 25"/>
              <a:gd name="T11" fmla="*/ 9525 h 24"/>
              <a:gd name="T12" fmla="*/ 10731 w 25"/>
              <a:gd name="T13" fmla="*/ 0 h 24"/>
              <a:gd name="T14" fmla="*/ 0 w 25"/>
              <a:gd name="T15" fmla="*/ 0 h 2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24">
                <a:moveTo>
                  <a:pt x="0" y="0"/>
                </a:moveTo>
                <a:lnTo>
                  <a:pt x="0" y="12"/>
                </a:lnTo>
                <a:lnTo>
                  <a:pt x="13" y="12"/>
                </a:lnTo>
                <a:lnTo>
                  <a:pt x="25" y="24"/>
                </a:lnTo>
                <a:lnTo>
                  <a:pt x="13" y="12"/>
                </a:lnTo>
                <a:lnTo>
                  <a:pt x="13" y="0"/>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5" name="Freeform 153"/>
          <p:cNvSpPr>
            <a:spLocks/>
          </p:cNvSpPr>
          <p:nvPr/>
        </p:nvSpPr>
        <p:spPr bwMode="auto">
          <a:xfrm>
            <a:off x="4422775" y="4762500"/>
            <a:ext cx="20638" cy="28575"/>
          </a:xfrm>
          <a:custGeom>
            <a:avLst/>
            <a:gdLst>
              <a:gd name="T0" fmla="*/ 0 w 25"/>
              <a:gd name="T1" fmla="*/ 9024 h 38"/>
              <a:gd name="T2" fmla="*/ 10732 w 25"/>
              <a:gd name="T3" fmla="*/ 9024 h 38"/>
              <a:gd name="T4" fmla="*/ 10732 w 25"/>
              <a:gd name="T5" fmla="*/ 0 h 38"/>
              <a:gd name="T6" fmla="*/ 20638 w 25"/>
              <a:gd name="T7" fmla="*/ 9024 h 38"/>
              <a:gd name="T8" fmla="*/ 20638 w 25"/>
              <a:gd name="T9" fmla="*/ 18047 h 38"/>
              <a:gd name="T10" fmla="*/ 20638 w 25"/>
              <a:gd name="T11" fmla="*/ 18047 h 38"/>
              <a:gd name="T12" fmla="*/ 20638 w 25"/>
              <a:gd name="T13" fmla="*/ 28575 h 38"/>
              <a:gd name="T14" fmla="*/ 20638 w 25"/>
              <a:gd name="T15" fmla="*/ 28575 h 38"/>
              <a:gd name="T16" fmla="*/ 10732 w 25"/>
              <a:gd name="T17" fmla="*/ 28575 h 38"/>
              <a:gd name="T18" fmla="*/ 10732 w 25"/>
              <a:gd name="T19" fmla="*/ 18047 h 38"/>
              <a:gd name="T20" fmla="*/ 0 w 25"/>
              <a:gd name="T21" fmla="*/ 9024 h 38"/>
              <a:gd name="T22" fmla="*/ 0 w 25"/>
              <a:gd name="T23" fmla="*/ 9024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38">
                <a:moveTo>
                  <a:pt x="0" y="12"/>
                </a:moveTo>
                <a:lnTo>
                  <a:pt x="13" y="12"/>
                </a:lnTo>
                <a:lnTo>
                  <a:pt x="13" y="0"/>
                </a:lnTo>
                <a:lnTo>
                  <a:pt x="25" y="12"/>
                </a:lnTo>
                <a:lnTo>
                  <a:pt x="25" y="24"/>
                </a:lnTo>
                <a:lnTo>
                  <a:pt x="25" y="38"/>
                </a:lnTo>
                <a:lnTo>
                  <a:pt x="13" y="38"/>
                </a:lnTo>
                <a:lnTo>
                  <a:pt x="13" y="24"/>
                </a:lnTo>
                <a:lnTo>
                  <a:pt x="0"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6" name="Freeform 154"/>
          <p:cNvSpPr>
            <a:spLocks/>
          </p:cNvSpPr>
          <p:nvPr/>
        </p:nvSpPr>
        <p:spPr bwMode="auto">
          <a:xfrm>
            <a:off x="4422775" y="4800600"/>
            <a:ext cx="11113" cy="20638"/>
          </a:xfrm>
          <a:custGeom>
            <a:avLst/>
            <a:gdLst>
              <a:gd name="T0" fmla="*/ 0 w 13"/>
              <a:gd name="T1" fmla="*/ 0 h 26"/>
              <a:gd name="T2" fmla="*/ 11113 w 13"/>
              <a:gd name="T3" fmla="*/ 0 h 26"/>
              <a:gd name="T4" fmla="*/ 11113 w 13"/>
              <a:gd name="T5" fmla="*/ 0 h 26"/>
              <a:gd name="T6" fmla="*/ 11113 w 13"/>
              <a:gd name="T7" fmla="*/ 9525 h 26"/>
              <a:gd name="T8" fmla="*/ 11113 w 13"/>
              <a:gd name="T9" fmla="*/ 20638 h 26"/>
              <a:gd name="T10" fmla="*/ 11113 w 13"/>
              <a:gd name="T11" fmla="*/ 9525 h 26"/>
              <a:gd name="T12" fmla="*/ 0 w 13"/>
              <a:gd name="T13" fmla="*/ 9525 h 26"/>
              <a:gd name="T14" fmla="*/ 0 w 13"/>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26">
                <a:moveTo>
                  <a:pt x="0" y="0"/>
                </a:moveTo>
                <a:lnTo>
                  <a:pt x="13" y="0"/>
                </a:lnTo>
                <a:lnTo>
                  <a:pt x="13" y="12"/>
                </a:lnTo>
                <a:lnTo>
                  <a:pt x="13" y="26"/>
                </a:lnTo>
                <a:lnTo>
                  <a:pt x="13" y="12"/>
                </a:lnTo>
                <a:lnTo>
                  <a:pt x="0"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7" name="Freeform 155"/>
          <p:cNvSpPr>
            <a:spLocks/>
          </p:cNvSpPr>
          <p:nvPr/>
        </p:nvSpPr>
        <p:spPr bwMode="auto">
          <a:xfrm>
            <a:off x="4362450" y="4781550"/>
            <a:ext cx="20638" cy="19050"/>
          </a:xfrm>
          <a:custGeom>
            <a:avLst/>
            <a:gdLst>
              <a:gd name="T0" fmla="*/ 20638 w 26"/>
              <a:gd name="T1" fmla="*/ 10258 h 26"/>
              <a:gd name="T2" fmla="*/ 11113 w 26"/>
              <a:gd name="T3" fmla="*/ 19050 h 26"/>
              <a:gd name="T4" fmla="*/ 0 w 26"/>
              <a:gd name="T5" fmla="*/ 19050 h 26"/>
              <a:gd name="T6" fmla="*/ 0 w 26"/>
              <a:gd name="T7" fmla="*/ 10258 h 26"/>
              <a:gd name="T8" fmla="*/ 0 w 26"/>
              <a:gd name="T9" fmla="*/ 0 h 26"/>
              <a:gd name="T10" fmla="*/ 11113 w 26"/>
              <a:gd name="T11" fmla="*/ 10258 h 26"/>
              <a:gd name="T12" fmla="*/ 20638 w 26"/>
              <a:gd name="T13" fmla="*/ 10258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6">
                <a:moveTo>
                  <a:pt x="26" y="14"/>
                </a:moveTo>
                <a:lnTo>
                  <a:pt x="14" y="26"/>
                </a:lnTo>
                <a:lnTo>
                  <a:pt x="0" y="26"/>
                </a:lnTo>
                <a:lnTo>
                  <a:pt x="0" y="14"/>
                </a:lnTo>
                <a:lnTo>
                  <a:pt x="0" y="0"/>
                </a:lnTo>
                <a:lnTo>
                  <a:pt x="14" y="14"/>
                </a:lnTo>
                <a:lnTo>
                  <a:pt x="26"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8" name="Freeform 156"/>
          <p:cNvSpPr>
            <a:spLocks/>
          </p:cNvSpPr>
          <p:nvPr/>
        </p:nvSpPr>
        <p:spPr bwMode="auto">
          <a:xfrm>
            <a:off x="4413250" y="4830763"/>
            <a:ext cx="9525" cy="9525"/>
          </a:xfrm>
          <a:custGeom>
            <a:avLst/>
            <a:gdLst>
              <a:gd name="T0" fmla="*/ 9525 w 13"/>
              <a:gd name="T1" fmla="*/ 0 h 12"/>
              <a:gd name="T2" fmla="*/ 9525 w 13"/>
              <a:gd name="T3" fmla="*/ 9525 h 12"/>
              <a:gd name="T4" fmla="*/ 9525 w 13"/>
              <a:gd name="T5" fmla="*/ 9525 h 12"/>
              <a:gd name="T6" fmla="*/ 0 w 13"/>
              <a:gd name="T7" fmla="*/ 9525 h 12"/>
              <a:gd name="T8" fmla="*/ 0 w 13"/>
              <a:gd name="T9" fmla="*/ 0 h 12"/>
              <a:gd name="T10" fmla="*/ 9525 w 13"/>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2">
                <a:moveTo>
                  <a:pt x="13" y="0"/>
                </a:moveTo>
                <a:lnTo>
                  <a:pt x="13" y="12"/>
                </a:lnTo>
                <a:lnTo>
                  <a:pt x="0" y="12"/>
                </a:lnTo>
                <a:lnTo>
                  <a:pt x="0" y="0"/>
                </a:lnTo>
                <a:lnTo>
                  <a:pt x="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89" name="Freeform 157"/>
          <p:cNvSpPr>
            <a:spLocks/>
          </p:cNvSpPr>
          <p:nvPr/>
        </p:nvSpPr>
        <p:spPr bwMode="auto">
          <a:xfrm>
            <a:off x="4403725" y="4810125"/>
            <a:ext cx="9525" cy="20638"/>
          </a:xfrm>
          <a:custGeom>
            <a:avLst/>
            <a:gdLst>
              <a:gd name="T0" fmla="*/ 9525 w 12"/>
              <a:gd name="T1" fmla="*/ 0 h 26"/>
              <a:gd name="T2" fmla="*/ 9525 w 12"/>
              <a:gd name="T3" fmla="*/ 11113 h 26"/>
              <a:gd name="T4" fmla="*/ 9525 w 12"/>
              <a:gd name="T5" fmla="*/ 20638 h 26"/>
              <a:gd name="T6" fmla="*/ 0 w 12"/>
              <a:gd name="T7" fmla="*/ 20638 h 26"/>
              <a:gd name="T8" fmla="*/ 9525 w 12"/>
              <a:gd name="T9" fmla="*/ 11113 h 26"/>
              <a:gd name="T10" fmla="*/ 9525 w 12"/>
              <a:gd name="T11" fmla="*/ 0 h 26"/>
              <a:gd name="T12" fmla="*/ 9525 w 12"/>
              <a:gd name="T13" fmla="*/ 0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26">
                <a:moveTo>
                  <a:pt x="12" y="0"/>
                </a:moveTo>
                <a:lnTo>
                  <a:pt x="12" y="14"/>
                </a:lnTo>
                <a:lnTo>
                  <a:pt x="12" y="26"/>
                </a:lnTo>
                <a:lnTo>
                  <a:pt x="0" y="26"/>
                </a:lnTo>
                <a:lnTo>
                  <a:pt x="12" y="14"/>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0" name="Freeform 158"/>
          <p:cNvSpPr>
            <a:spLocks/>
          </p:cNvSpPr>
          <p:nvPr/>
        </p:nvSpPr>
        <p:spPr bwMode="auto">
          <a:xfrm>
            <a:off x="4383088" y="4810125"/>
            <a:ext cx="20637" cy="30163"/>
          </a:xfrm>
          <a:custGeom>
            <a:avLst/>
            <a:gdLst>
              <a:gd name="T0" fmla="*/ 20637 w 25"/>
              <a:gd name="T1" fmla="*/ 0 h 38"/>
              <a:gd name="T2" fmla="*/ 9906 w 25"/>
              <a:gd name="T3" fmla="*/ 0 h 38"/>
              <a:gd name="T4" fmla="*/ 9906 w 25"/>
              <a:gd name="T5" fmla="*/ 11113 h 38"/>
              <a:gd name="T6" fmla="*/ 0 w 25"/>
              <a:gd name="T7" fmla="*/ 20638 h 38"/>
              <a:gd name="T8" fmla="*/ 0 w 25"/>
              <a:gd name="T9" fmla="*/ 30163 h 38"/>
              <a:gd name="T10" fmla="*/ 9906 w 25"/>
              <a:gd name="T11" fmla="*/ 30163 h 38"/>
              <a:gd name="T12" fmla="*/ 9906 w 25"/>
              <a:gd name="T13" fmla="*/ 30163 h 38"/>
              <a:gd name="T14" fmla="*/ 9906 w 25"/>
              <a:gd name="T15" fmla="*/ 20638 h 38"/>
              <a:gd name="T16" fmla="*/ 20637 w 25"/>
              <a:gd name="T17" fmla="*/ 11113 h 38"/>
              <a:gd name="T18" fmla="*/ 20637 w 25"/>
              <a:gd name="T19" fmla="*/ 11113 h 38"/>
              <a:gd name="T20" fmla="*/ 20637 w 25"/>
              <a:gd name="T21" fmla="*/ 0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 h="38">
                <a:moveTo>
                  <a:pt x="25" y="0"/>
                </a:moveTo>
                <a:lnTo>
                  <a:pt x="12" y="0"/>
                </a:lnTo>
                <a:lnTo>
                  <a:pt x="12" y="14"/>
                </a:lnTo>
                <a:lnTo>
                  <a:pt x="0" y="26"/>
                </a:lnTo>
                <a:lnTo>
                  <a:pt x="0" y="38"/>
                </a:lnTo>
                <a:lnTo>
                  <a:pt x="12" y="38"/>
                </a:lnTo>
                <a:lnTo>
                  <a:pt x="12" y="26"/>
                </a:lnTo>
                <a:lnTo>
                  <a:pt x="25" y="14"/>
                </a:lnTo>
                <a:lnTo>
                  <a:pt x="25"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1" name="Freeform 159"/>
          <p:cNvSpPr>
            <a:spLocks/>
          </p:cNvSpPr>
          <p:nvPr/>
        </p:nvSpPr>
        <p:spPr bwMode="auto">
          <a:xfrm>
            <a:off x="4352925" y="4840288"/>
            <a:ext cx="119063" cy="90487"/>
          </a:xfrm>
          <a:custGeom>
            <a:avLst/>
            <a:gdLst>
              <a:gd name="T0" fmla="*/ 89100 w 151"/>
              <a:gd name="T1" fmla="*/ 0 h 113"/>
              <a:gd name="T2" fmla="*/ 89100 w 151"/>
              <a:gd name="T3" fmla="*/ 10410 h 113"/>
              <a:gd name="T4" fmla="*/ 89100 w 151"/>
              <a:gd name="T5" fmla="*/ 20019 h 113"/>
              <a:gd name="T6" fmla="*/ 79638 w 151"/>
              <a:gd name="T7" fmla="*/ 20019 h 113"/>
              <a:gd name="T8" fmla="*/ 79638 w 151"/>
              <a:gd name="T9" fmla="*/ 20019 h 113"/>
              <a:gd name="T10" fmla="*/ 59137 w 151"/>
              <a:gd name="T11" fmla="*/ 20019 h 113"/>
              <a:gd name="T12" fmla="*/ 49675 w 151"/>
              <a:gd name="T13" fmla="*/ 40839 h 113"/>
              <a:gd name="T14" fmla="*/ 49675 w 151"/>
              <a:gd name="T15" fmla="*/ 29628 h 113"/>
              <a:gd name="T16" fmla="*/ 39425 w 151"/>
              <a:gd name="T17" fmla="*/ 20019 h 113"/>
              <a:gd name="T18" fmla="*/ 39425 w 151"/>
              <a:gd name="T19" fmla="*/ 20019 h 113"/>
              <a:gd name="T20" fmla="*/ 29963 w 151"/>
              <a:gd name="T21" fmla="*/ 29628 h 113"/>
              <a:gd name="T22" fmla="*/ 20501 w 151"/>
              <a:gd name="T23" fmla="*/ 29628 h 113"/>
              <a:gd name="T24" fmla="*/ 9462 w 151"/>
              <a:gd name="T25" fmla="*/ 40839 h 113"/>
              <a:gd name="T26" fmla="*/ 9462 w 151"/>
              <a:gd name="T27" fmla="*/ 40839 h 113"/>
              <a:gd name="T28" fmla="*/ 0 w 151"/>
              <a:gd name="T29" fmla="*/ 50449 h 113"/>
              <a:gd name="T30" fmla="*/ 0 w 151"/>
              <a:gd name="T31" fmla="*/ 60058 h 113"/>
              <a:gd name="T32" fmla="*/ 9462 w 151"/>
              <a:gd name="T33" fmla="*/ 50449 h 113"/>
              <a:gd name="T34" fmla="*/ 9462 w 151"/>
              <a:gd name="T35" fmla="*/ 50449 h 113"/>
              <a:gd name="T36" fmla="*/ 20501 w 151"/>
              <a:gd name="T37" fmla="*/ 40839 h 113"/>
              <a:gd name="T38" fmla="*/ 29963 w 151"/>
              <a:gd name="T39" fmla="*/ 40839 h 113"/>
              <a:gd name="T40" fmla="*/ 49675 w 151"/>
              <a:gd name="T41" fmla="*/ 40839 h 113"/>
              <a:gd name="T42" fmla="*/ 59137 w 151"/>
              <a:gd name="T43" fmla="*/ 40839 h 113"/>
              <a:gd name="T44" fmla="*/ 59137 w 151"/>
              <a:gd name="T45" fmla="*/ 50449 h 113"/>
              <a:gd name="T46" fmla="*/ 59137 w 151"/>
              <a:gd name="T47" fmla="*/ 50449 h 113"/>
              <a:gd name="T48" fmla="*/ 59137 w 151"/>
              <a:gd name="T49" fmla="*/ 60058 h 113"/>
              <a:gd name="T50" fmla="*/ 59137 w 151"/>
              <a:gd name="T51" fmla="*/ 71269 h 113"/>
              <a:gd name="T52" fmla="*/ 59137 w 151"/>
              <a:gd name="T53" fmla="*/ 71269 h 113"/>
              <a:gd name="T54" fmla="*/ 69388 w 151"/>
              <a:gd name="T55" fmla="*/ 80878 h 113"/>
              <a:gd name="T56" fmla="*/ 89100 w 151"/>
              <a:gd name="T57" fmla="*/ 90487 h 113"/>
              <a:gd name="T58" fmla="*/ 89100 w 151"/>
              <a:gd name="T59" fmla="*/ 80878 h 113"/>
              <a:gd name="T60" fmla="*/ 89100 w 151"/>
              <a:gd name="T61" fmla="*/ 71269 h 113"/>
              <a:gd name="T62" fmla="*/ 100139 w 151"/>
              <a:gd name="T63" fmla="*/ 60058 h 113"/>
              <a:gd name="T64" fmla="*/ 109601 w 151"/>
              <a:gd name="T65" fmla="*/ 71269 h 113"/>
              <a:gd name="T66" fmla="*/ 109601 w 151"/>
              <a:gd name="T67" fmla="*/ 80878 h 113"/>
              <a:gd name="T68" fmla="*/ 109601 w 151"/>
              <a:gd name="T69" fmla="*/ 71269 h 113"/>
              <a:gd name="T70" fmla="*/ 119063 w 151"/>
              <a:gd name="T71" fmla="*/ 60058 h 113"/>
              <a:gd name="T72" fmla="*/ 119063 w 151"/>
              <a:gd name="T73" fmla="*/ 40839 h 113"/>
              <a:gd name="T74" fmla="*/ 119063 w 151"/>
              <a:gd name="T75" fmla="*/ 29628 h 113"/>
              <a:gd name="T76" fmla="*/ 109601 w 151"/>
              <a:gd name="T77" fmla="*/ 29628 h 113"/>
              <a:gd name="T78" fmla="*/ 109601 w 151"/>
              <a:gd name="T79" fmla="*/ 10410 h 113"/>
              <a:gd name="T80" fmla="*/ 100139 w 151"/>
              <a:gd name="T81" fmla="*/ 10410 h 113"/>
              <a:gd name="T82" fmla="*/ 89100 w 151"/>
              <a:gd name="T83" fmla="*/ 0 h 1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1" h="113">
                <a:moveTo>
                  <a:pt x="113" y="0"/>
                </a:moveTo>
                <a:lnTo>
                  <a:pt x="113" y="13"/>
                </a:lnTo>
                <a:lnTo>
                  <a:pt x="113" y="25"/>
                </a:lnTo>
                <a:lnTo>
                  <a:pt x="101" y="25"/>
                </a:lnTo>
                <a:lnTo>
                  <a:pt x="75" y="25"/>
                </a:lnTo>
                <a:lnTo>
                  <a:pt x="63" y="51"/>
                </a:lnTo>
                <a:lnTo>
                  <a:pt x="63" y="37"/>
                </a:lnTo>
                <a:lnTo>
                  <a:pt x="50" y="25"/>
                </a:lnTo>
                <a:lnTo>
                  <a:pt x="38" y="37"/>
                </a:lnTo>
                <a:lnTo>
                  <a:pt x="26" y="37"/>
                </a:lnTo>
                <a:lnTo>
                  <a:pt x="12" y="51"/>
                </a:lnTo>
                <a:lnTo>
                  <a:pt x="0" y="63"/>
                </a:lnTo>
                <a:lnTo>
                  <a:pt x="0" y="75"/>
                </a:lnTo>
                <a:lnTo>
                  <a:pt x="12" y="63"/>
                </a:lnTo>
                <a:lnTo>
                  <a:pt x="26" y="51"/>
                </a:lnTo>
                <a:lnTo>
                  <a:pt x="38" y="51"/>
                </a:lnTo>
                <a:lnTo>
                  <a:pt x="63" y="51"/>
                </a:lnTo>
                <a:lnTo>
                  <a:pt x="75" y="51"/>
                </a:lnTo>
                <a:lnTo>
                  <a:pt x="75" y="63"/>
                </a:lnTo>
                <a:lnTo>
                  <a:pt x="75" y="75"/>
                </a:lnTo>
                <a:lnTo>
                  <a:pt x="75" y="89"/>
                </a:lnTo>
                <a:lnTo>
                  <a:pt x="88" y="101"/>
                </a:lnTo>
                <a:lnTo>
                  <a:pt x="113" y="113"/>
                </a:lnTo>
                <a:lnTo>
                  <a:pt x="113" y="101"/>
                </a:lnTo>
                <a:lnTo>
                  <a:pt x="113" y="89"/>
                </a:lnTo>
                <a:lnTo>
                  <a:pt x="127" y="75"/>
                </a:lnTo>
                <a:lnTo>
                  <a:pt x="139" y="89"/>
                </a:lnTo>
                <a:lnTo>
                  <a:pt x="139" y="101"/>
                </a:lnTo>
                <a:lnTo>
                  <a:pt x="139" y="89"/>
                </a:lnTo>
                <a:lnTo>
                  <a:pt x="151" y="75"/>
                </a:lnTo>
                <a:lnTo>
                  <a:pt x="151" y="51"/>
                </a:lnTo>
                <a:lnTo>
                  <a:pt x="151" y="37"/>
                </a:lnTo>
                <a:lnTo>
                  <a:pt x="139" y="37"/>
                </a:lnTo>
                <a:lnTo>
                  <a:pt x="139" y="13"/>
                </a:lnTo>
                <a:lnTo>
                  <a:pt x="127" y="13"/>
                </a:lnTo>
                <a:lnTo>
                  <a:pt x="1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2" name="Freeform 160"/>
          <p:cNvSpPr>
            <a:spLocks/>
          </p:cNvSpPr>
          <p:nvPr/>
        </p:nvSpPr>
        <p:spPr bwMode="auto">
          <a:xfrm>
            <a:off x="4262438" y="4781550"/>
            <a:ext cx="50800" cy="49213"/>
          </a:xfrm>
          <a:custGeom>
            <a:avLst/>
            <a:gdLst>
              <a:gd name="T0" fmla="*/ 50800 w 63"/>
              <a:gd name="T1" fmla="*/ 0 h 64"/>
              <a:gd name="T2" fmla="*/ 30641 w 63"/>
              <a:gd name="T3" fmla="*/ 19993 h 64"/>
              <a:gd name="T4" fmla="*/ 9676 w 63"/>
              <a:gd name="T5" fmla="*/ 29220 h 64"/>
              <a:gd name="T6" fmla="*/ 9676 w 63"/>
              <a:gd name="T7" fmla="*/ 39986 h 64"/>
              <a:gd name="T8" fmla="*/ 0 w 63"/>
              <a:gd name="T9" fmla="*/ 39986 h 64"/>
              <a:gd name="T10" fmla="*/ 0 w 63"/>
              <a:gd name="T11" fmla="*/ 39986 h 64"/>
              <a:gd name="T12" fmla="*/ 0 w 63"/>
              <a:gd name="T13" fmla="*/ 49213 h 64"/>
              <a:gd name="T14" fmla="*/ 9676 w 63"/>
              <a:gd name="T15" fmla="*/ 39986 h 64"/>
              <a:gd name="T16" fmla="*/ 9676 w 63"/>
              <a:gd name="T17" fmla="*/ 39986 h 64"/>
              <a:gd name="T18" fmla="*/ 30641 w 63"/>
              <a:gd name="T19" fmla="*/ 29220 h 64"/>
              <a:gd name="T20" fmla="*/ 50800 w 63"/>
              <a:gd name="T21" fmla="*/ 10765 h 64"/>
              <a:gd name="T22" fmla="*/ 40317 w 63"/>
              <a:gd name="T23" fmla="*/ 10765 h 64"/>
              <a:gd name="T24" fmla="*/ 40317 w 63"/>
              <a:gd name="T25" fmla="*/ 10765 h 64"/>
              <a:gd name="T26" fmla="*/ 40317 w 63"/>
              <a:gd name="T27" fmla="*/ 0 h 64"/>
              <a:gd name="T28" fmla="*/ 50800 w 63"/>
              <a:gd name="T29" fmla="*/ 0 h 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 h="64">
                <a:moveTo>
                  <a:pt x="63" y="0"/>
                </a:moveTo>
                <a:lnTo>
                  <a:pt x="38" y="26"/>
                </a:lnTo>
                <a:lnTo>
                  <a:pt x="12" y="38"/>
                </a:lnTo>
                <a:lnTo>
                  <a:pt x="12" y="52"/>
                </a:lnTo>
                <a:lnTo>
                  <a:pt x="0" y="52"/>
                </a:lnTo>
                <a:lnTo>
                  <a:pt x="0" y="64"/>
                </a:lnTo>
                <a:lnTo>
                  <a:pt x="12" y="52"/>
                </a:lnTo>
                <a:lnTo>
                  <a:pt x="38" y="38"/>
                </a:lnTo>
                <a:lnTo>
                  <a:pt x="63" y="14"/>
                </a:lnTo>
                <a:lnTo>
                  <a:pt x="50" y="14"/>
                </a:lnTo>
                <a:lnTo>
                  <a:pt x="50" y="0"/>
                </a:lnTo>
                <a:lnTo>
                  <a:pt x="6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3" name="Freeform 161"/>
          <p:cNvSpPr>
            <a:spLocks/>
          </p:cNvSpPr>
          <p:nvPr/>
        </p:nvSpPr>
        <p:spPr bwMode="auto">
          <a:xfrm>
            <a:off x="4043363" y="4881563"/>
            <a:ext cx="249237" cy="230187"/>
          </a:xfrm>
          <a:custGeom>
            <a:avLst/>
            <a:gdLst>
              <a:gd name="T0" fmla="*/ 228600 w 314"/>
              <a:gd name="T1" fmla="*/ 30162 h 290"/>
              <a:gd name="T2" fmla="*/ 209550 w 314"/>
              <a:gd name="T3" fmla="*/ 9525 h 290"/>
              <a:gd name="T4" fmla="*/ 188912 w 314"/>
              <a:gd name="T5" fmla="*/ 0 h 290"/>
              <a:gd name="T6" fmla="*/ 179387 w 314"/>
              <a:gd name="T7" fmla="*/ 9525 h 290"/>
              <a:gd name="T8" fmla="*/ 168275 w 314"/>
              <a:gd name="T9" fmla="*/ 19050 h 290"/>
              <a:gd name="T10" fmla="*/ 149225 w 314"/>
              <a:gd name="T11" fmla="*/ 30162 h 290"/>
              <a:gd name="T12" fmla="*/ 129381 w 314"/>
              <a:gd name="T13" fmla="*/ 39687 h 290"/>
              <a:gd name="T14" fmla="*/ 108744 w 314"/>
              <a:gd name="T15" fmla="*/ 59531 h 290"/>
              <a:gd name="T16" fmla="*/ 89694 w 314"/>
              <a:gd name="T17" fmla="*/ 69850 h 290"/>
              <a:gd name="T18" fmla="*/ 69056 w 314"/>
              <a:gd name="T19" fmla="*/ 69850 h 290"/>
              <a:gd name="T20" fmla="*/ 59531 w 314"/>
              <a:gd name="T21" fmla="*/ 69850 h 290"/>
              <a:gd name="T22" fmla="*/ 38894 w 314"/>
              <a:gd name="T23" fmla="*/ 89694 h 290"/>
              <a:gd name="T24" fmla="*/ 29369 w 314"/>
              <a:gd name="T25" fmla="*/ 79375 h 290"/>
              <a:gd name="T26" fmla="*/ 29369 w 314"/>
              <a:gd name="T27" fmla="*/ 69850 h 290"/>
              <a:gd name="T28" fmla="*/ 9525 w 314"/>
              <a:gd name="T29" fmla="*/ 79375 h 290"/>
              <a:gd name="T30" fmla="*/ 0 w 314"/>
              <a:gd name="T31" fmla="*/ 108744 h 290"/>
              <a:gd name="T32" fmla="*/ 9525 w 314"/>
              <a:gd name="T33" fmla="*/ 140493 h 290"/>
              <a:gd name="T34" fmla="*/ 29369 w 314"/>
              <a:gd name="T35" fmla="*/ 150018 h 290"/>
              <a:gd name="T36" fmla="*/ 38894 w 314"/>
              <a:gd name="T37" fmla="*/ 188912 h 290"/>
              <a:gd name="T38" fmla="*/ 69056 w 314"/>
              <a:gd name="T39" fmla="*/ 188912 h 290"/>
              <a:gd name="T40" fmla="*/ 78581 w 314"/>
              <a:gd name="T41" fmla="*/ 209550 h 290"/>
              <a:gd name="T42" fmla="*/ 89694 w 314"/>
              <a:gd name="T43" fmla="*/ 209550 h 290"/>
              <a:gd name="T44" fmla="*/ 99219 w 314"/>
              <a:gd name="T45" fmla="*/ 200025 h 290"/>
              <a:gd name="T46" fmla="*/ 108744 w 314"/>
              <a:gd name="T47" fmla="*/ 219075 h 290"/>
              <a:gd name="T48" fmla="*/ 129381 w 314"/>
              <a:gd name="T49" fmla="*/ 219075 h 290"/>
              <a:gd name="T50" fmla="*/ 149225 w 314"/>
              <a:gd name="T51" fmla="*/ 230187 h 290"/>
              <a:gd name="T52" fmla="*/ 179387 w 314"/>
              <a:gd name="T53" fmla="*/ 219075 h 290"/>
              <a:gd name="T54" fmla="*/ 179387 w 314"/>
              <a:gd name="T55" fmla="*/ 209550 h 290"/>
              <a:gd name="T56" fmla="*/ 179387 w 314"/>
              <a:gd name="T57" fmla="*/ 188912 h 290"/>
              <a:gd name="T58" fmla="*/ 188912 w 314"/>
              <a:gd name="T59" fmla="*/ 179387 h 290"/>
              <a:gd name="T60" fmla="*/ 209550 w 314"/>
              <a:gd name="T61" fmla="*/ 159543 h 290"/>
              <a:gd name="T62" fmla="*/ 209550 w 314"/>
              <a:gd name="T63" fmla="*/ 150018 h 290"/>
              <a:gd name="T64" fmla="*/ 228600 w 314"/>
              <a:gd name="T65" fmla="*/ 140493 h 290"/>
              <a:gd name="T66" fmla="*/ 238918 w 314"/>
              <a:gd name="T67" fmla="*/ 140493 h 290"/>
              <a:gd name="T68" fmla="*/ 219075 w 314"/>
              <a:gd name="T69" fmla="*/ 119856 h 290"/>
              <a:gd name="T70" fmla="*/ 219075 w 314"/>
              <a:gd name="T71" fmla="*/ 108744 h 290"/>
              <a:gd name="T72" fmla="*/ 209550 w 314"/>
              <a:gd name="T73" fmla="*/ 89694 h 290"/>
              <a:gd name="T74" fmla="*/ 209550 w 314"/>
              <a:gd name="T75" fmla="*/ 59531 h 290"/>
              <a:gd name="T76" fmla="*/ 228600 w 314"/>
              <a:gd name="T77" fmla="*/ 59531 h 290"/>
              <a:gd name="T78" fmla="*/ 228600 w 314"/>
              <a:gd name="T79" fmla="*/ 49212 h 290"/>
              <a:gd name="T80" fmla="*/ 238918 w 314"/>
              <a:gd name="T81" fmla="*/ 39687 h 2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4" h="290">
                <a:moveTo>
                  <a:pt x="314" y="50"/>
                </a:moveTo>
                <a:lnTo>
                  <a:pt x="288" y="38"/>
                </a:lnTo>
                <a:lnTo>
                  <a:pt x="264" y="24"/>
                </a:lnTo>
                <a:lnTo>
                  <a:pt x="264" y="12"/>
                </a:lnTo>
                <a:lnTo>
                  <a:pt x="238" y="0"/>
                </a:lnTo>
                <a:lnTo>
                  <a:pt x="238" y="12"/>
                </a:lnTo>
                <a:lnTo>
                  <a:pt x="226" y="12"/>
                </a:lnTo>
                <a:lnTo>
                  <a:pt x="226" y="24"/>
                </a:lnTo>
                <a:lnTo>
                  <a:pt x="212" y="24"/>
                </a:lnTo>
                <a:lnTo>
                  <a:pt x="200" y="38"/>
                </a:lnTo>
                <a:lnTo>
                  <a:pt x="188" y="38"/>
                </a:lnTo>
                <a:lnTo>
                  <a:pt x="175" y="50"/>
                </a:lnTo>
                <a:lnTo>
                  <a:pt x="163" y="50"/>
                </a:lnTo>
                <a:lnTo>
                  <a:pt x="151" y="50"/>
                </a:lnTo>
                <a:lnTo>
                  <a:pt x="137" y="75"/>
                </a:lnTo>
                <a:lnTo>
                  <a:pt x="113" y="88"/>
                </a:lnTo>
                <a:lnTo>
                  <a:pt x="99" y="88"/>
                </a:lnTo>
                <a:lnTo>
                  <a:pt x="87" y="88"/>
                </a:lnTo>
                <a:lnTo>
                  <a:pt x="75" y="88"/>
                </a:lnTo>
                <a:lnTo>
                  <a:pt x="61" y="113"/>
                </a:lnTo>
                <a:lnTo>
                  <a:pt x="49" y="113"/>
                </a:lnTo>
                <a:lnTo>
                  <a:pt x="37" y="100"/>
                </a:lnTo>
                <a:lnTo>
                  <a:pt x="37" y="88"/>
                </a:lnTo>
                <a:lnTo>
                  <a:pt x="12" y="88"/>
                </a:lnTo>
                <a:lnTo>
                  <a:pt x="12" y="100"/>
                </a:lnTo>
                <a:lnTo>
                  <a:pt x="0" y="113"/>
                </a:lnTo>
                <a:lnTo>
                  <a:pt x="0" y="137"/>
                </a:lnTo>
                <a:lnTo>
                  <a:pt x="12" y="151"/>
                </a:lnTo>
                <a:lnTo>
                  <a:pt x="12" y="177"/>
                </a:lnTo>
                <a:lnTo>
                  <a:pt x="24" y="189"/>
                </a:lnTo>
                <a:lnTo>
                  <a:pt x="37" y="189"/>
                </a:lnTo>
                <a:lnTo>
                  <a:pt x="37" y="214"/>
                </a:lnTo>
                <a:lnTo>
                  <a:pt x="49" y="238"/>
                </a:lnTo>
                <a:lnTo>
                  <a:pt x="61" y="238"/>
                </a:lnTo>
                <a:lnTo>
                  <a:pt x="87" y="238"/>
                </a:lnTo>
                <a:lnTo>
                  <a:pt x="87" y="264"/>
                </a:lnTo>
                <a:lnTo>
                  <a:pt x="99" y="264"/>
                </a:lnTo>
                <a:lnTo>
                  <a:pt x="113" y="264"/>
                </a:lnTo>
                <a:lnTo>
                  <a:pt x="125" y="264"/>
                </a:lnTo>
                <a:lnTo>
                  <a:pt x="125" y="252"/>
                </a:lnTo>
                <a:lnTo>
                  <a:pt x="137" y="264"/>
                </a:lnTo>
                <a:lnTo>
                  <a:pt x="137" y="276"/>
                </a:lnTo>
                <a:lnTo>
                  <a:pt x="151" y="276"/>
                </a:lnTo>
                <a:lnTo>
                  <a:pt x="163" y="276"/>
                </a:lnTo>
                <a:lnTo>
                  <a:pt x="163" y="290"/>
                </a:lnTo>
                <a:lnTo>
                  <a:pt x="188" y="290"/>
                </a:lnTo>
                <a:lnTo>
                  <a:pt x="200" y="290"/>
                </a:lnTo>
                <a:lnTo>
                  <a:pt x="226" y="276"/>
                </a:lnTo>
                <a:lnTo>
                  <a:pt x="226" y="264"/>
                </a:lnTo>
                <a:lnTo>
                  <a:pt x="226" y="252"/>
                </a:lnTo>
                <a:lnTo>
                  <a:pt x="226" y="238"/>
                </a:lnTo>
                <a:lnTo>
                  <a:pt x="238" y="238"/>
                </a:lnTo>
                <a:lnTo>
                  <a:pt x="238" y="226"/>
                </a:lnTo>
                <a:lnTo>
                  <a:pt x="264" y="214"/>
                </a:lnTo>
                <a:lnTo>
                  <a:pt x="264" y="201"/>
                </a:lnTo>
                <a:lnTo>
                  <a:pt x="264" y="189"/>
                </a:lnTo>
                <a:lnTo>
                  <a:pt x="264" y="177"/>
                </a:lnTo>
                <a:lnTo>
                  <a:pt x="288" y="177"/>
                </a:lnTo>
                <a:lnTo>
                  <a:pt x="301" y="177"/>
                </a:lnTo>
                <a:lnTo>
                  <a:pt x="288" y="163"/>
                </a:lnTo>
                <a:lnTo>
                  <a:pt x="276" y="151"/>
                </a:lnTo>
                <a:lnTo>
                  <a:pt x="264" y="137"/>
                </a:lnTo>
                <a:lnTo>
                  <a:pt x="276" y="137"/>
                </a:lnTo>
                <a:lnTo>
                  <a:pt x="264" y="113"/>
                </a:lnTo>
                <a:lnTo>
                  <a:pt x="264" y="88"/>
                </a:lnTo>
                <a:lnTo>
                  <a:pt x="264" y="75"/>
                </a:lnTo>
                <a:lnTo>
                  <a:pt x="276" y="75"/>
                </a:lnTo>
                <a:lnTo>
                  <a:pt x="288" y="75"/>
                </a:lnTo>
                <a:lnTo>
                  <a:pt x="288" y="62"/>
                </a:lnTo>
                <a:lnTo>
                  <a:pt x="301" y="50"/>
                </a:lnTo>
                <a:lnTo>
                  <a:pt x="314" y="5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4" name="Freeform 162"/>
          <p:cNvSpPr>
            <a:spLocks/>
          </p:cNvSpPr>
          <p:nvPr/>
        </p:nvSpPr>
        <p:spPr bwMode="auto">
          <a:xfrm>
            <a:off x="4283075" y="5021263"/>
            <a:ext cx="150813" cy="150812"/>
          </a:xfrm>
          <a:custGeom>
            <a:avLst/>
            <a:gdLst>
              <a:gd name="T0" fmla="*/ 140440 w 189"/>
              <a:gd name="T1" fmla="*/ 9626 h 188"/>
              <a:gd name="T2" fmla="*/ 120491 w 189"/>
              <a:gd name="T3" fmla="*/ 19253 h 188"/>
              <a:gd name="T4" fmla="*/ 90967 w 189"/>
              <a:gd name="T5" fmla="*/ 19253 h 188"/>
              <a:gd name="T6" fmla="*/ 70220 w 189"/>
              <a:gd name="T7" fmla="*/ 9626 h 188"/>
              <a:gd name="T8" fmla="*/ 30322 w 189"/>
              <a:gd name="T9" fmla="*/ 9626 h 188"/>
              <a:gd name="T10" fmla="*/ 19949 w 189"/>
              <a:gd name="T11" fmla="*/ 19253 h 188"/>
              <a:gd name="T12" fmla="*/ 10373 w 189"/>
              <a:gd name="T13" fmla="*/ 29681 h 188"/>
              <a:gd name="T14" fmla="*/ 10373 w 189"/>
              <a:gd name="T15" fmla="*/ 48934 h 188"/>
              <a:gd name="T16" fmla="*/ 0 w 189"/>
              <a:gd name="T17" fmla="*/ 90648 h 188"/>
              <a:gd name="T18" fmla="*/ 10373 w 189"/>
              <a:gd name="T19" fmla="*/ 109900 h 188"/>
              <a:gd name="T20" fmla="*/ 10373 w 189"/>
              <a:gd name="T21" fmla="*/ 140384 h 188"/>
              <a:gd name="T22" fmla="*/ 30322 w 189"/>
              <a:gd name="T23" fmla="*/ 140384 h 188"/>
              <a:gd name="T24" fmla="*/ 30322 w 189"/>
              <a:gd name="T25" fmla="*/ 100274 h 188"/>
              <a:gd name="T26" fmla="*/ 39898 w 189"/>
              <a:gd name="T27" fmla="*/ 90648 h 188"/>
              <a:gd name="T28" fmla="*/ 49473 w 189"/>
              <a:gd name="T29" fmla="*/ 100274 h 188"/>
              <a:gd name="T30" fmla="*/ 49473 w 189"/>
              <a:gd name="T31" fmla="*/ 109900 h 188"/>
              <a:gd name="T32" fmla="*/ 60644 w 189"/>
              <a:gd name="T33" fmla="*/ 130757 h 188"/>
              <a:gd name="T34" fmla="*/ 79795 w 189"/>
              <a:gd name="T35" fmla="*/ 130757 h 188"/>
              <a:gd name="T36" fmla="*/ 79795 w 189"/>
              <a:gd name="T37" fmla="*/ 121131 h 188"/>
              <a:gd name="T38" fmla="*/ 79795 w 189"/>
              <a:gd name="T39" fmla="*/ 109900 h 188"/>
              <a:gd name="T40" fmla="*/ 70220 w 189"/>
              <a:gd name="T41" fmla="*/ 90648 h 188"/>
              <a:gd name="T42" fmla="*/ 79795 w 189"/>
              <a:gd name="T43" fmla="*/ 69791 h 188"/>
              <a:gd name="T44" fmla="*/ 100542 w 189"/>
              <a:gd name="T45" fmla="*/ 60164 h 188"/>
              <a:gd name="T46" fmla="*/ 110117 w 189"/>
              <a:gd name="T47" fmla="*/ 60164 h 188"/>
              <a:gd name="T48" fmla="*/ 70220 w 189"/>
              <a:gd name="T49" fmla="*/ 60164 h 188"/>
              <a:gd name="T50" fmla="*/ 39898 w 189"/>
              <a:gd name="T51" fmla="*/ 60164 h 188"/>
              <a:gd name="T52" fmla="*/ 19949 w 189"/>
              <a:gd name="T53" fmla="*/ 39307 h 188"/>
              <a:gd name="T54" fmla="*/ 30322 w 189"/>
              <a:gd name="T55" fmla="*/ 19253 h 188"/>
              <a:gd name="T56" fmla="*/ 90967 w 189"/>
              <a:gd name="T57" fmla="*/ 29681 h 188"/>
              <a:gd name="T58" fmla="*/ 130066 w 189"/>
              <a:gd name="T59" fmla="*/ 29681 h 188"/>
              <a:gd name="T60" fmla="*/ 150813 w 189"/>
              <a:gd name="T61" fmla="*/ 9626 h 188"/>
              <a:gd name="T62" fmla="*/ 140440 w 189"/>
              <a:gd name="T63" fmla="*/ 9626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9" h="188">
                <a:moveTo>
                  <a:pt x="176" y="12"/>
                </a:moveTo>
                <a:lnTo>
                  <a:pt x="176" y="12"/>
                </a:lnTo>
                <a:lnTo>
                  <a:pt x="163" y="24"/>
                </a:lnTo>
                <a:lnTo>
                  <a:pt x="151" y="24"/>
                </a:lnTo>
                <a:lnTo>
                  <a:pt x="138" y="24"/>
                </a:lnTo>
                <a:lnTo>
                  <a:pt x="114" y="24"/>
                </a:lnTo>
                <a:lnTo>
                  <a:pt x="100" y="12"/>
                </a:lnTo>
                <a:lnTo>
                  <a:pt x="88" y="12"/>
                </a:lnTo>
                <a:lnTo>
                  <a:pt x="50" y="0"/>
                </a:lnTo>
                <a:lnTo>
                  <a:pt x="38" y="12"/>
                </a:lnTo>
                <a:lnTo>
                  <a:pt x="25" y="24"/>
                </a:lnTo>
                <a:lnTo>
                  <a:pt x="13" y="37"/>
                </a:lnTo>
                <a:lnTo>
                  <a:pt x="13" y="61"/>
                </a:lnTo>
                <a:lnTo>
                  <a:pt x="0" y="87"/>
                </a:lnTo>
                <a:lnTo>
                  <a:pt x="0" y="113"/>
                </a:lnTo>
                <a:lnTo>
                  <a:pt x="0" y="137"/>
                </a:lnTo>
                <a:lnTo>
                  <a:pt x="13" y="137"/>
                </a:lnTo>
                <a:lnTo>
                  <a:pt x="13" y="163"/>
                </a:lnTo>
                <a:lnTo>
                  <a:pt x="13" y="175"/>
                </a:lnTo>
                <a:lnTo>
                  <a:pt x="25" y="188"/>
                </a:lnTo>
                <a:lnTo>
                  <a:pt x="38" y="175"/>
                </a:lnTo>
                <a:lnTo>
                  <a:pt x="38" y="151"/>
                </a:lnTo>
                <a:lnTo>
                  <a:pt x="38" y="125"/>
                </a:lnTo>
                <a:lnTo>
                  <a:pt x="38" y="113"/>
                </a:lnTo>
                <a:lnTo>
                  <a:pt x="50" y="113"/>
                </a:lnTo>
                <a:lnTo>
                  <a:pt x="62" y="113"/>
                </a:lnTo>
                <a:lnTo>
                  <a:pt x="62" y="125"/>
                </a:lnTo>
                <a:lnTo>
                  <a:pt x="50" y="137"/>
                </a:lnTo>
                <a:lnTo>
                  <a:pt x="62" y="137"/>
                </a:lnTo>
                <a:lnTo>
                  <a:pt x="76" y="151"/>
                </a:lnTo>
                <a:lnTo>
                  <a:pt x="76" y="163"/>
                </a:lnTo>
                <a:lnTo>
                  <a:pt x="76" y="175"/>
                </a:lnTo>
                <a:lnTo>
                  <a:pt x="100" y="163"/>
                </a:lnTo>
                <a:lnTo>
                  <a:pt x="114" y="163"/>
                </a:lnTo>
                <a:lnTo>
                  <a:pt x="100" y="151"/>
                </a:lnTo>
                <a:lnTo>
                  <a:pt x="100" y="137"/>
                </a:lnTo>
                <a:lnTo>
                  <a:pt x="100" y="125"/>
                </a:lnTo>
                <a:lnTo>
                  <a:pt x="88" y="113"/>
                </a:lnTo>
                <a:lnTo>
                  <a:pt x="76" y="99"/>
                </a:lnTo>
                <a:lnTo>
                  <a:pt x="100" y="87"/>
                </a:lnTo>
                <a:lnTo>
                  <a:pt x="114" y="87"/>
                </a:lnTo>
                <a:lnTo>
                  <a:pt x="126" y="75"/>
                </a:lnTo>
                <a:lnTo>
                  <a:pt x="138" y="75"/>
                </a:lnTo>
                <a:lnTo>
                  <a:pt x="114" y="61"/>
                </a:lnTo>
                <a:lnTo>
                  <a:pt x="88" y="75"/>
                </a:lnTo>
                <a:lnTo>
                  <a:pt x="76" y="75"/>
                </a:lnTo>
                <a:lnTo>
                  <a:pt x="50" y="75"/>
                </a:lnTo>
                <a:lnTo>
                  <a:pt x="38" y="49"/>
                </a:lnTo>
                <a:lnTo>
                  <a:pt x="25" y="49"/>
                </a:lnTo>
                <a:lnTo>
                  <a:pt x="25" y="37"/>
                </a:lnTo>
                <a:lnTo>
                  <a:pt x="38" y="24"/>
                </a:lnTo>
                <a:lnTo>
                  <a:pt x="76" y="37"/>
                </a:lnTo>
                <a:lnTo>
                  <a:pt x="114" y="37"/>
                </a:lnTo>
                <a:lnTo>
                  <a:pt x="138" y="37"/>
                </a:lnTo>
                <a:lnTo>
                  <a:pt x="163" y="37"/>
                </a:lnTo>
                <a:lnTo>
                  <a:pt x="176" y="37"/>
                </a:lnTo>
                <a:lnTo>
                  <a:pt x="189" y="12"/>
                </a:lnTo>
                <a:lnTo>
                  <a:pt x="176"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5" name="Freeform 163"/>
          <p:cNvSpPr>
            <a:spLocks/>
          </p:cNvSpPr>
          <p:nvPr/>
        </p:nvSpPr>
        <p:spPr bwMode="auto">
          <a:xfrm>
            <a:off x="3963988" y="5121275"/>
            <a:ext cx="230187" cy="100013"/>
          </a:xfrm>
          <a:custGeom>
            <a:avLst/>
            <a:gdLst>
              <a:gd name="T0" fmla="*/ 69850 w 290"/>
              <a:gd name="T1" fmla="*/ 20803 h 125"/>
              <a:gd name="T2" fmla="*/ 39687 w 290"/>
              <a:gd name="T3" fmla="*/ 9601 h 125"/>
              <a:gd name="T4" fmla="*/ 20637 w 290"/>
              <a:gd name="T5" fmla="*/ 0 h 125"/>
              <a:gd name="T6" fmla="*/ 20637 w 290"/>
              <a:gd name="T7" fmla="*/ 0 h 125"/>
              <a:gd name="T8" fmla="*/ 10319 w 290"/>
              <a:gd name="T9" fmla="*/ 9601 h 125"/>
              <a:gd name="T10" fmla="*/ 0 w 290"/>
              <a:gd name="T11" fmla="*/ 9601 h 125"/>
              <a:gd name="T12" fmla="*/ 20637 w 290"/>
              <a:gd name="T13" fmla="*/ 20803 h 125"/>
              <a:gd name="T14" fmla="*/ 20637 w 290"/>
              <a:gd name="T15" fmla="*/ 30404 h 125"/>
              <a:gd name="T16" fmla="*/ 50800 w 290"/>
              <a:gd name="T17" fmla="*/ 40005 h 125"/>
              <a:gd name="T18" fmla="*/ 69850 w 290"/>
              <a:gd name="T19" fmla="*/ 50407 h 125"/>
              <a:gd name="T20" fmla="*/ 90487 w 290"/>
              <a:gd name="T21" fmla="*/ 50407 h 125"/>
              <a:gd name="T22" fmla="*/ 110331 w 290"/>
              <a:gd name="T23" fmla="*/ 69609 h 125"/>
              <a:gd name="T24" fmla="*/ 140493 w 290"/>
              <a:gd name="T25" fmla="*/ 80811 h 125"/>
              <a:gd name="T26" fmla="*/ 170656 w 290"/>
              <a:gd name="T27" fmla="*/ 90412 h 125"/>
              <a:gd name="T28" fmla="*/ 189706 w 290"/>
              <a:gd name="T29" fmla="*/ 90412 h 125"/>
              <a:gd name="T30" fmla="*/ 219868 w 290"/>
              <a:gd name="T31" fmla="*/ 90412 h 125"/>
              <a:gd name="T32" fmla="*/ 230187 w 290"/>
              <a:gd name="T33" fmla="*/ 100013 h 125"/>
              <a:gd name="T34" fmla="*/ 230187 w 290"/>
              <a:gd name="T35" fmla="*/ 90412 h 125"/>
              <a:gd name="T36" fmla="*/ 230187 w 290"/>
              <a:gd name="T37" fmla="*/ 90412 h 125"/>
              <a:gd name="T38" fmla="*/ 210343 w 290"/>
              <a:gd name="T39" fmla="*/ 80811 h 125"/>
              <a:gd name="T40" fmla="*/ 210343 w 290"/>
              <a:gd name="T41" fmla="*/ 80811 h 125"/>
              <a:gd name="T42" fmla="*/ 180181 w 290"/>
              <a:gd name="T43" fmla="*/ 69609 h 125"/>
              <a:gd name="T44" fmla="*/ 170656 w 290"/>
              <a:gd name="T45" fmla="*/ 60008 h 125"/>
              <a:gd name="T46" fmla="*/ 159543 w 290"/>
              <a:gd name="T47" fmla="*/ 50407 h 125"/>
              <a:gd name="T48" fmla="*/ 140493 w 290"/>
              <a:gd name="T49" fmla="*/ 40005 h 125"/>
              <a:gd name="T50" fmla="*/ 129381 w 290"/>
              <a:gd name="T51" fmla="*/ 40005 h 125"/>
              <a:gd name="T52" fmla="*/ 119856 w 290"/>
              <a:gd name="T53" fmla="*/ 40005 h 125"/>
              <a:gd name="T54" fmla="*/ 110331 w 290"/>
              <a:gd name="T55" fmla="*/ 40005 h 125"/>
              <a:gd name="T56" fmla="*/ 90487 w 290"/>
              <a:gd name="T57" fmla="*/ 40005 h 125"/>
              <a:gd name="T58" fmla="*/ 69850 w 290"/>
              <a:gd name="T59" fmla="*/ 30404 h 125"/>
              <a:gd name="T60" fmla="*/ 69850 w 290"/>
              <a:gd name="T61" fmla="*/ 30404 h 125"/>
              <a:gd name="T62" fmla="*/ 69850 w 290"/>
              <a:gd name="T63" fmla="*/ 20803 h 1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0" h="125">
                <a:moveTo>
                  <a:pt x="88" y="26"/>
                </a:moveTo>
                <a:lnTo>
                  <a:pt x="50" y="12"/>
                </a:lnTo>
                <a:lnTo>
                  <a:pt x="26" y="0"/>
                </a:lnTo>
                <a:lnTo>
                  <a:pt x="13" y="12"/>
                </a:lnTo>
                <a:lnTo>
                  <a:pt x="0" y="12"/>
                </a:lnTo>
                <a:lnTo>
                  <a:pt x="26" y="26"/>
                </a:lnTo>
                <a:lnTo>
                  <a:pt x="26" y="38"/>
                </a:lnTo>
                <a:lnTo>
                  <a:pt x="64" y="50"/>
                </a:lnTo>
                <a:lnTo>
                  <a:pt x="88" y="63"/>
                </a:lnTo>
                <a:lnTo>
                  <a:pt x="114" y="63"/>
                </a:lnTo>
                <a:lnTo>
                  <a:pt x="139" y="87"/>
                </a:lnTo>
                <a:lnTo>
                  <a:pt x="177" y="101"/>
                </a:lnTo>
                <a:lnTo>
                  <a:pt x="215" y="113"/>
                </a:lnTo>
                <a:lnTo>
                  <a:pt x="239" y="113"/>
                </a:lnTo>
                <a:lnTo>
                  <a:pt x="277" y="113"/>
                </a:lnTo>
                <a:lnTo>
                  <a:pt x="290" y="125"/>
                </a:lnTo>
                <a:lnTo>
                  <a:pt x="290" y="113"/>
                </a:lnTo>
                <a:lnTo>
                  <a:pt x="265" y="101"/>
                </a:lnTo>
                <a:lnTo>
                  <a:pt x="227" y="87"/>
                </a:lnTo>
                <a:lnTo>
                  <a:pt x="215" y="75"/>
                </a:lnTo>
                <a:lnTo>
                  <a:pt x="201" y="63"/>
                </a:lnTo>
                <a:lnTo>
                  <a:pt x="177" y="50"/>
                </a:lnTo>
                <a:lnTo>
                  <a:pt x="163" y="50"/>
                </a:lnTo>
                <a:lnTo>
                  <a:pt x="151" y="50"/>
                </a:lnTo>
                <a:lnTo>
                  <a:pt x="139" y="50"/>
                </a:lnTo>
                <a:lnTo>
                  <a:pt x="114" y="50"/>
                </a:lnTo>
                <a:lnTo>
                  <a:pt x="88" y="38"/>
                </a:lnTo>
                <a:lnTo>
                  <a:pt x="88" y="26"/>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6" name="Freeform 164"/>
          <p:cNvSpPr>
            <a:spLocks/>
          </p:cNvSpPr>
          <p:nvPr/>
        </p:nvSpPr>
        <p:spPr bwMode="auto">
          <a:xfrm>
            <a:off x="4233863" y="5221288"/>
            <a:ext cx="49212" cy="19050"/>
          </a:xfrm>
          <a:custGeom>
            <a:avLst/>
            <a:gdLst>
              <a:gd name="T0" fmla="*/ 20310 w 63"/>
              <a:gd name="T1" fmla="*/ 0 h 26"/>
              <a:gd name="T2" fmla="*/ 20310 w 63"/>
              <a:gd name="T3" fmla="*/ 10258 h 26"/>
              <a:gd name="T4" fmla="*/ 20310 w 63"/>
              <a:gd name="T5" fmla="*/ 10258 h 26"/>
              <a:gd name="T6" fmla="*/ 9374 w 63"/>
              <a:gd name="T7" fmla="*/ 0 h 26"/>
              <a:gd name="T8" fmla="*/ 0 w 63"/>
              <a:gd name="T9" fmla="*/ 10258 h 26"/>
              <a:gd name="T10" fmla="*/ 9374 w 63"/>
              <a:gd name="T11" fmla="*/ 10258 h 26"/>
              <a:gd name="T12" fmla="*/ 29683 w 63"/>
              <a:gd name="T13" fmla="*/ 10258 h 26"/>
              <a:gd name="T14" fmla="*/ 39057 w 63"/>
              <a:gd name="T15" fmla="*/ 19050 h 26"/>
              <a:gd name="T16" fmla="*/ 49212 w 63"/>
              <a:gd name="T17" fmla="*/ 10258 h 26"/>
              <a:gd name="T18" fmla="*/ 39057 w 63"/>
              <a:gd name="T19" fmla="*/ 10258 h 26"/>
              <a:gd name="T20" fmla="*/ 39057 w 63"/>
              <a:gd name="T21" fmla="*/ 10258 h 26"/>
              <a:gd name="T22" fmla="*/ 29683 w 63"/>
              <a:gd name="T23" fmla="*/ 0 h 26"/>
              <a:gd name="T24" fmla="*/ 20310 w 63"/>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26">
                <a:moveTo>
                  <a:pt x="26" y="0"/>
                </a:moveTo>
                <a:lnTo>
                  <a:pt x="26" y="14"/>
                </a:lnTo>
                <a:lnTo>
                  <a:pt x="12" y="0"/>
                </a:lnTo>
                <a:lnTo>
                  <a:pt x="0" y="14"/>
                </a:lnTo>
                <a:lnTo>
                  <a:pt x="12" y="14"/>
                </a:lnTo>
                <a:lnTo>
                  <a:pt x="38" y="14"/>
                </a:lnTo>
                <a:lnTo>
                  <a:pt x="50" y="26"/>
                </a:lnTo>
                <a:lnTo>
                  <a:pt x="63" y="14"/>
                </a:lnTo>
                <a:lnTo>
                  <a:pt x="50" y="14"/>
                </a:lnTo>
                <a:lnTo>
                  <a:pt x="38" y="0"/>
                </a:lnTo>
                <a:lnTo>
                  <a:pt x="26"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7" name="Freeform 165"/>
          <p:cNvSpPr>
            <a:spLocks/>
          </p:cNvSpPr>
          <p:nvPr/>
        </p:nvSpPr>
        <p:spPr bwMode="auto">
          <a:xfrm>
            <a:off x="4283075" y="5249863"/>
            <a:ext cx="39688" cy="20637"/>
          </a:xfrm>
          <a:custGeom>
            <a:avLst/>
            <a:gdLst>
              <a:gd name="T0" fmla="*/ 30163 w 50"/>
              <a:gd name="T1" fmla="*/ 10319 h 26"/>
              <a:gd name="T2" fmla="*/ 10319 w 50"/>
              <a:gd name="T3" fmla="*/ 0 h 26"/>
              <a:gd name="T4" fmla="*/ 0 w 50"/>
              <a:gd name="T5" fmla="*/ 0 h 26"/>
              <a:gd name="T6" fmla="*/ 10319 w 50"/>
              <a:gd name="T7" fmla="*/ 10319 h 26"/>
              <a:gd name="T8" fmla="*/ 19844 w 50"/>
              <a:gd name="T9" fmla="*/ 10319 h 26"/>
              <a:gd name="T10" fmla="*/ 30163 w 50"/>
              <a:gd name="T11" fmla="*/ 20637 h 26"/>
              <a:gd name="T12" fmla="*/ 39688 w 50"/>
              <a:gd name="T13" fmla="*/ 20637 h 26"/>
              <a:gd name="T14" fmla="*/ 30163 w 50"/>
              <a:gd name="T15" fmla="*/ 10319 h 26"/>
              <a:gd name="T16" fmla="*/ 30163 w 50"/>
              <a:gd name="T17" fmla="*/ 1031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26">
                <a:moveTo>
                  <a:pt x="38" y="13"/>
                </a:moveTo>
                <a:lnTo>
                  <a:pt x="13" y="0"/>
                </a:lnTo>
                <a:lnTo>
                  <a:pt x="0" y="0"/>
                </a:lnTo>
                <a:lnTo>
                  <a:pt x="13" y="13"/>
                </a:lnTo>
                <a:lnTo>
                  <a:pt x="25" y="13"/>
                </a:lnTo>
                <a:lnTo>
                  <a:pt x="38" y="26"/>
                </a:lnTo>
                <a:lnTo>
                  <a:pt x="50" y="26"/>
                </a:lnTo>
                <a:lnTo>
                  <a:pt x="38" y="1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8" name="Freeform 166"/>
          <p:cNvSpPr>
            <a:spLocks/>
          </p:cNvSpPr>
          <p:nvPr/>
        </p:nvSpPr>
        <p:spPr bwMode="auto">
          <a:xfrm>
            <a:off x="4302125" y="5230813"/>
            <a:ext cx="71438" cy="9525"/>
          </a:xfrm>
          <a:custGeom>
            <a:avLst/>
            <a:gdLst>
              <a:gd name="T0" fmla="*/ 71438 w 89"/>
              <a:gd name="T1" fmla="*/ 0 h 12"/>
              <a:gd name="T2" fmla="*/ 60201 w 89"/>
              <a:gd name="T3" fmla="*/ 9525 h 12"/>
              <a:gd name="T4" fmla="*/ 50568 w 89"/>
              <a:gd name="T5" fmla="*/ 9525 h 12"/>
              <a:gd name="T6" fmla="*/ 40936 w 89"/>
              <a:gd name="T7" fmla="*/ 9525 h 12"/>
              <a:gd name="T8" fmla="*/ 20067 w 89"/>
              <a:gd name="T9" fmla="*/ 0 h 12"/>
              <a:gd name="T10" fmla="*/ 10435 w 89"/>
              <a:gd name="T11" fmla="*/ 9525 h 12"/>
              <a:gd name="T12" fmla="*/ 0 w 89"/>
              <a:gd name="T13" fmla="*/ 9525 h 12"/>
              <a:gd name="T14" fmla="*/ 40936 w 89"/>
              <a:gd name="T15" fmla="*/ 9525 h 12"/>
              <a:gd name="T16" fmla="*/ 60201 w 89"/>
              <a:gd name="T17" fmla="*/ 9525 h 12"/>
              <a:gd name="T18" fmla="*/ 71438 w 89"/>
              <a:gd name="T19" fmla="*/ 9525 h 12"/>
              <a:gd name="T20" fmla="*/ 71438 w 89"/>
              <a:gd name="T21" fmla="*/ 9525 h 12"/>
              <a:gd name="T22" fmla="*/ 71438 w 89"/>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9" h="12">
                <a:moveTo>
                  <a:pt x="89" y="0"/>
                </a:moveTo>
                <a:lnTo>
                  <a:pt x="75" y="12"/>
                </a:lnTo>
                <a:lnTo>
                  <a:pt x="63" y="12"/>
                </a:lnTo>
                <a:lnTo>
                  <a:pt x="51" y="12"/>
                </a:lnTo>
                <a:lnTo>
                  <a:pt x="25" y="0"/>
                </a:lnTo>
                <a:lnTo>
                  <a:pt x="13" y="12"/>
                </a:lnTo>
                <a:lnTo>
                  <a:pt x="0" y="12"/>
                </a:lnTo>
                <a:lnTo>
                  <a:pt x="51" y="12"/>
                </a:lnTo>
                <a:lnTo>
                  <a:pt x="75" y="12"/>
                </a:lnTo>
                <a:lnTo>
                  <a:pt x="89" y="12"/>
                </a:lnTo>
                <a:lnTo>
                  <a:pt x="89"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799" name="Freeform 167"/>
          <p:cNvSpPr>
            <a:spLocks/>
          </p:cNvSpPr>
          <p:nvPr/>
        </p:nvSpPr>
        <p:spPr bwMode="auto">
          <a:xfrm>
            <a:off x="4403725" y="5249863"/>
            <a:ext cx="79375" cy="30162"/>
          </a:xfrm>
          <a:custGeom>
            <a:avLst/>
            <a:gdLst>
              <a:gd name="T0" fmla="*/ 79375 w 101"/>
              <a:gd name="T1" fmla="*/ 0 h 38"/>
              <a:gd name="T2" fmla="*/ 59728 w 101"/>
              <a:gd name="T3" fmla="*/ 0 h 38"/>
              <a:gd name="T4" fmla="*/ 39295 w 101"/>
              <a:gd name="T5" fmla="*/ 0 h 38"/>
              <a:gd name="T6" fmla="*/ 19647 w 101"/>
              <a:gd name="T7" fmla="*/ 10319 h 38"/>
              <a:gd name="T8" fmla="*/ 9431 w 101"/>
              <a:gd name="T9" fmla="*/ 10319 h 38"/>
              <a:gd name="T10" fmla="*/ 0 w 101"/>
              <a:gd name="T11" fmla="*/ 20637 h 38"/>
              <a:gd name="T12" fmla="*/ 0 w 101"/>
              <a:gd name="T13" fmla="*/ 30162 h 38"/>
              <a:gd name="T14" fmla="*/ 9431 w 101"/>
              <a:gd name="T15" fmla="*/ 30162 h 38"/>
              <a:gd name="T16" fmla="*/ 39295 w 101"/>
              <a:gd name="T17" fmla="*/ 20637 h 38"/>
              <a:gd name="T18" fmla="*/ 69158 w 101"/>
              <a:gd name="T19" fmla="*/ 10319 h 38"/>
              <a:gd name="T20" fmla="*/ 69158 w 101"/>
              <a:gd name="T21" fmla="*/ 0 h 38"/>
              <a:gd name="T22" fmla="*/ 79375 w 101"/>
              <a:gd name="T23" fmla="*/ 0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1" h="38">
                <a:moveTo>
                  <a:pt x="101" y="0"/>
                </a:moveTo>
                <a:lnTo>
                  <a:pt x="76" y="0"/>
                </a:lnTo>
                <a:lnTo>
                  <a:pt x="50" y="0"/>
                </a:lnTo>
                <a:lnTo>
                  <a:pt x="25" y="13"/>
                </a:lnTo>
                <a:lnTo>
                  <a:pt x="12" y="13"/>
                </a:lnTo>
                <a:lnTo>
                  <a:pt x="0" y="26"/>
                </a:lnTo>
                <a:lnTo>
                  <a:pt x="0" y="38"/>
                </a:lnTo>
                <a:lnTo>
                  <a:pt x="12" y="38"/>
                </a:lnTo>
                <a:lnTo>
                  <a:pt x="50" y="26"/>
                </a:lnTo>
                <a:lnTo>
                  <a:pt x="88" y="13"/>
                </a:lnTo>
                <a:lnTo>
                  <a:pt x="88" y="0"/>
                </a:lnTo>
                <a:lnTo>
                  <a:pt x="101"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0" name="Freeform 168"/>
          <p:cNvSpPr>
            <a:spLocks/>
          </p:cNvSpPr>
          <p:nvPr/>
        </p:nvSpPr>
        <p:spPr bwMode="auto">
          <a:xfrm>
            <a:off x="4452938" y="5230813"/>
            <a:ext cx="19050" cy="1587"/>
          </a:xfrm>
          <a:custGeom>
            <a:avLst/>
            <a:gdLst>
              <a:gd name="T0" fmla="*/ 9525 w 24"/>
              <a:gd name="T1" fmla="*/ 0 h 1587"/>
              <a:gd name="T2" fmla="*/ 0 w 24"/>
              <a:gd name="T3" fmla="*/ 0 h 1587"/>
              <a:gd name="T4" fmla="*/ 9525 w 24"/>
              <a:gd name="T5" fmla="*/ 0 h 1587"/>
              <a:gd name="T6" fmla="*/ 19050 w 24"/>
              <a:gd name="T7" fmla="*/ 0 h 1587"/>
              <a:gd name="T8" fmla="*/ 19050 w 24"/>
              <a:gd name="T9" fmla="*/ 0 h 1587"/>
              <a:gd name="T10" fmla="*/ 19050 w 24"/>
              <a:gd name="T11" fmla="*/ 0 h 1587"/>
              <a:gd name="T12" fmla="*/ 9525 w 24"/>
              <a:gd name="T13" fmla="*/ 0 h 1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587">
                <a:moveTo>
                  <a:pt x="12" y="0"/>
                </a:moveTo>
                <a:lnTo>
                  <a:pt x="0" y="0"/>
                </a:lnTo>
                <a:lnTo>
                  <a:pt x="12" y="0"/>
                </a:lnTo>
                <a:lnTo>
                  <a:pt x="24"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1" name="Freeform 169"/>
          <p:cNvSpPr>
            <a:spLocks/>
          </p:cNvSpPr>
          <p:nvPr/>
        </p:nvSpPr>
        <p:spPr bwMode="auto">
          <a:xfrm>
            <a:off x="4203700" y="5211763"/>
            <a:ext cx="9525" cy="9525"/>
          </a:xfrm>
          <a:custGeom>
            <a:avLst/>
            <a:gdLst>
              <a:gd name="T0" fmla="*/ 9525 w 12"/>
              <a:gd name="T1" fmla="*/ 0 h 12"/>
              <a:gd name="T2" fmla="*/ 0 w 12"/>
              <a:gd name="T3" fmla="*/ 0 h 12"/>
              <a:gd name="T4" fmla="*/ 9525 w 12"/>
              <a:gd name="T5" fmla="*/ 9525 h 12"/>
              <a:gd name="T6" fmla="*/ 9525 w 12"/>
              <a:gd name="T7" fmla="*/ 9525 h 12"/>
              <a:gd name="T8" fmla="*/ 9525 w 12"/>
              <a:gd name="T9" fmla="*/ 9525 h 12"/>
              <a:gd name="T10" fmla="*/ 9525 w 12"/>
              <a:gd name="T11" fmla="*/ 9525 h 12"/>
              <a:gd name="T12" fmla="*/ 9525 w 12"/>
              <a:gd name="T13" fmla="*/ 9525 h 12"/>
              <a:gd name="T14" fmla="*/ 9525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0"/>
                </a:moveTo>
                <a:lnTo>
                  <a:pt x="0" y="0"/>
                </a:lnTo>
                <a:lnTo>
                  <a:pt x="12" y="12"/>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2" name="Freeform 170"/>
          <p:cNvSpPr>
            <a:spLocks/>
          </p:cNvSpPr>
          <p:nvPr/>
        </p:nvSpPr>
        <p:spPr bwMode="auto">
          <a:xfrm>
            <a:off x="4222750" y="5221288"/>
            <a:ext cx="11113" cy="9525"/>
          </a:xfrm>
          <a:custGeom>
            <a:avLst/>
            <a:gdLst>
              <a:gd name="T0" fmla="*/ 11113 w 12"/>
              <a:gd name="T1" fmla="*/ 0 h 14"/>
              <a:gd name="T2" fmla="*/ 0 w 12"/>
              <a:gd name="T3" fmla="*/ 0 h 14"/>
              <a:gd name="T4" fmla="*/ 0 w 12"/>
              <a:gd name="T5" fmla="*/ 9525 h 14"/>
              <a:gd name="T6" fmla="*/ 11113 w 12"/>
              <a:gd name="T7" fmla="*/ 9525 h 14"/>
              <a:gd name="T8" fmla="*/ 11113 w 12"/>
              <a:gd name="T9" fmla="*/ 9525 h 14"/>
              <a:gd name="T10" fmla="*/ 11113 w 12"/>
              <a:gd name="T11" fmla="*/ 0 h 14"/>
              <a:gd name="T12" fmla="*/ 11113 w 12"/>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12" y="0"/>
                </a:moveTo>
                <a:lnTo>
                  <a:pt x="0" y="0"/>
                </a:lnTo>
                <a:lnTo>
                  <a:pt x="0" y="14"/>
                </a:lnTo>
                <a:lnTo>
                  <a:pt x="12" y="14"/>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3" name="Freeform 171"/>
          <p:cNvSpPr>
            <a:spLocks/>
          </p:cNvSpPr>
          <p:nvPr/>
        </p:nvSpPr>
        <p:spPr bwMode="auto">
          <a:xfrm>
            <a:off x="4462463" y="5130800"/>
            <a:ext cx="20637" cy="11113"/>
          </a:xfrm>
          <a:custGeom>
            <a:avLst/>
            <a:gdLst>
              <a:gd name="T0" fmla="*/ 20637 w 25"/>
              <a:gd name="T1" fmla="*/ 11113 h 14"/>
              <a:gd name="T2" fmla="*/ 9906 w 25"/>
              <a:gd name="T3" fmla="*/ 0 h 14"/>
              <a:gd name="T4" fmla="*/ 0 w 25"/>
              <a:gd name="T5" fmla="*/ 11113 h 14"/>
              <a:gd name="T6" fmla="*/ 0 w 25"/>
              <a:gd name="T7" fmla="*/ 11113 h 14"/>
              <a:gd name="T8" fmla="*/ 9906 w 25"/>
              <a:gd name="T9" fmla="*/ 11113 h 14"/>
              <a:gd name="T10" fmla="*/ 20637 w 25"/>
              <a:gd name="T11" fmla="*/ 11113 h 14"/>
              <a:gd name="T12" fmla="*/ 20637 w 25"/>
              <a:gd name="T13" fmla="*/ 111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4">
                <a:moveTo>
                  <a:pt x="25" y="14"/>
                </a:moveTo>
                <a:lnTo>
                  <a:pt x="12" y="0"/>
                </a:lnTo>
                <a:lnTo>
                  <a:pt x="0" y="14"/>
                </a:lnTo>
                <a:lnTo>
                  <a:pt x="12" y="14"/>
                </a:lnTo>
                <a:lnTo>
                  <a:pt x="25" y="14"/>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4" name="Freeform 172"/>
          <p:cNvSpPr>
            <a:spLocks/>
          </p:cNvSpPr>
          <p:nvPr/>
        </p:nvSpPr>
        <p:spPr bwMode="auto">
          <a:xfrm>
            <a:off x="4513263" y="5130800"/>
            <a:ext cx="49212" cy="11113"/>
          </a:xfrm>
          <a:custGeom>
            <a:avLst/>
            <a:gdLst>
              <a:gd name="T0" fmla="*/ 39687 w 62"/>
              <a:gd name="T1" fmla="*/ 0 h 14"/>
              <a:gd name="T2" fmla="*/ 30162 w 62"/>
              <a:gd name="T3" fmla="*/ 0 h 14"/>
              <a:gd name="T4" fmla="*/ 9525 w 62"/>
              <a:gd name="T5" fmla="*/ 0 h 14"/>
              <a:gd name="T6" fmla="*/ 0 w 62"/>
              <a:gd name="T7" fmla="*/ 11113 h 14"/>
              <a:gd name="T8" fmla="*/ 0 w 62"/>
              <a:gd name="T9" fmla="*/ 11113 h 14"/>
              <a:gd name="T10" fmla="*/ 19050 w 62"/>
              <a:gd name="T11" fmla="*/ 11113 h 14"/>
              <a:gd name="T12" fmla="*/ 30162 w 62"/>
              <a:gd name="T13" fmla="*/ 11113 h 14"/>
              <a:gd name="T14" fmla="*/ 49212 w 62"/>
              <a:gd name="T15" fmla="*/ 11113 h 14"/>
              <a:gd name="T16" fmla="*/ 49212 w 62"/>
              <a:gd name="T17" fmla="*/ 11113 h 14"/>
              <a:gd name="T18" fmla="*/ 39687 w 62"/>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2" h="14">
                <a:moveTo>
                  <a:pt x="50" y="0"/>
                </a:moveTo>
                <a:lnTo>
                  <a:pt x="38" y="0"/>
                </a:lnTo>
                <a:lnTo>
                  <a:pt x="12" y="0"/>
                </a:lnTo>
                <a:lnTo>
                  <a:pt x="0" y="14"/>
                </a:lnTo>
                <a:lnTo>
                  <a:pt x="24" y="14"/>
                </a:lnTo>
                <a:lnTo>
                  <a:pt x="38" y="14"/>
                </a:lnTo>
                <a:lnTo>
                  <a:pt x="62" y="14"/>
                </a:lnTo>
                <a:lnTo>
                  <a:pt x="5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5" name="Freeform 173"/>
          <p:cNvSpPr>
            <a:spLocks/>
          </p:cNvSpPr>
          <p:nvPr/>
        </p:nvSpPr>
        <p:spPr bwMode="auto">
          <a:xfrm>
            <a:off x="4583113" y="5081588"/>
            <a:ext cx="490537" cy="188912"/>
          </a:xfrm>
          <a:custGeom>
            <a:avLst/>
            <a:gdLst>
              <a:gd name="T0" fmla="*/ 200349 w 617"/>
              <a:gd name="T1" fmla="*/ 158876 h 239"/>
              <a:gd name="T2" fmla="*/ 230560 w 617"/>
              <a:gd name="T3" fmla="*/ 158876 h 239"/>
              <a:gd name="T4" fmla="*/ 249641 w 617"/>
              <a:gd name="T5" fmla="*/ 178636 h 239"/>
              <a:gd name="T6" fmla="*/ 309269 w 617"/>
              <a:gd name="T7" fmla="*/ 178636 h 239"/>
              <a:gd name="T8" fmla="*/ 309269 w 617"/>
              <a:gd name="T9" fmla="*/ 168361 h 239"/>
              <a:gd name="T10" fmla="*/ 290188 w 617"/>
              <a:gd name="T11" fmla="*/ 158876 h 239"/>
              <a:gd name="T12" fmla="*/ 320399 w 617"/>
              <a:gd name="T13" fmla="*/ 158876 h 239"/>
              <a:gd name="T14" fmla="*/ 339480 w 617"/>
              <a:gd name="T15" fmla="*/ 149391 h 239"/>
              <a:gd name="T16" fmla="*/ 380027 w 617"/>
              <a:gd name="T17" fmla="*/ 149391 h 239"/>
              <a:gd name="T18" fmla="*/ 400698 w 617"/>
              <a:gd name="T19" fmla="*/ 178636 h 239"/>
              <a:gd name="T20" fmla="*/ 419779 w 617"/>
              <a:gd name="T21" fmla="*/ 188912 h 239"/>
              <a:gd name="T22" fmla="*/ 479407 w 617"/>
              <a:gd name="T23" fmla="*/ 188912 h 239"/>
              <a:gd name="T24" fmla="*/ 490537 w 617"/>
              <a:gd name="T25" fmla="*/ 178636 h 239"/>
              <a:gd name="T26" fmla="*/ 469866 w 617"/>
              <a:gd name="T27" fmla="*/ 178636 h 239"/>
              <a:gd name="T28" fmla="*/ 460326 w 617"/>
              <a:gd name="T29" fmla="*/ 168361 h 239"/>
              <a:gd name="T30" fmla="*/ 440450 w 617"/>
              <a:gd name="T31" fmla="*/ 158876 h 239"/>
              <a:gd name="T32" fmla="*/ 430909 w 617"/>
              <a:gd name="T33" fmla="*/ 158876 h 239"/>
              <a:gd name="T34" fmla="*/ 419779 w 617"/>
              <a:gd name="T35" fmla="*/ 138325 h 239"/>
              <a:gd name="T36" fmla="*/ 400698 w 617"/>
              <a:gd name="T37" fmla="*/ 128840 h 239"/>
              <a:gd name="T38" fmla="*/ 419779 w 617"/>
              <a:gd name="T39" fmla="*/ 119354 h 239"/>
              <a:gd name="T40" fmla="*/ 419779 w 617"/>
              <a:gd name="T41" fmla="*/ 108288 h 239"/>
              <a:gd name="T42" fmla="*/ 400698 w 617"/>
              <a:gd name="T43" fmla="*/ 98803 h 239"/>
              <a:gd name="T44" fmla="*/ 370487 w 617"/>
              <a:gd name="T45" fmla="*/ 98803 h 239"/>
              <a:gd name="T46" fmla="*/ 360151 w 617"/>
              <a:gd name="T47" fmla="*/ 79043 h 239"/>
              <a:gd name="T48" fmla="*/ 349816 w 617"/>
              <a:gd name="T49" fmla="*/ 79043 h 239"/>
              <a:gd name="T50" fmla="*/ 320399 w 617"/>
              <a:gd name="T51" fmla="*/ 60072 h 239"/>
              <a:gd name="T52" fmla="*/ 299728 w 617"/>
              <a:gd name="T53" fmla="*/ 60072 h 239"/>
              <a:gd name="T54" fmla="*/ 269517 w 617"/>
              <a:gd name="T55" fmla="*/ 60072 h 239"/>
              <a:gd name="T56" fmla="*/ 230560 w 617"/>
              <a:gd name="T57" fmla="*/ 39521 h 239"/>
              <a:gd name="T58" fmla="*/ 189218 w 617"/>
              <a:gd name="T59" fmla="*/ 30036 h 239"/>
              <a:gd name="T60" fmla="*/ 159007 w 617"/>
              <a:gd name="T61" fmla="*/ 30036 h 239"/>
              <a:gd name="T62" fmla="*/ 159007 w 617"/>
              <a:gd name="T63" fmla="*/ 30036 h 239"/>
              <a:gd name="T64" fmla="*/ 139926 w 617"/>
              <a:gd name="T65" fmla="*/ 39521 h 239"/>
              <a:gd name="T66" fmla="*/ 120050 w 617"/>
              <a:gd name="T67" fmla="*/ 49006 h 239"/>
              <a:gd name="T68" fmla="*/ 110510 w 617"/>
              <a:gd name="T69" fmla="*/ 60072 h 239"/>
              <a:gd name="T70" fmla="*/ 89839 w 617"/>
              <a:gd name="T71" fmla="*/ 49006 h 239"/>
              <a:gd name="T72" fmla="*/ 89839 w 617"/>
              <a:gd name="T73" fmla="*/ 39521 h 239"/>
              <a:gd name="T74" fmla="*/ 80299 w 617"/>
              <a:gd name="T75" fmla="*/ 30036 h 239"/>
              <a:gd name="T76" fmla="*/ 69168 w 617"/>
              <a:gd name="T77" fmla="*/ 9485 h 239"/>
              <a:gd name="T78" fmla="*/ 50087 w 617"/>
              <a:gd name="T79" fmla="*/ 9485 h 239"/>
              <a:gd name="T80" fmla="*/ 29416 w 617"/>
              <a:gd name="T81" fmla="*/ 0 h 239"/>
              <a:gd name="T82" fmla="*/ 9540 w 617"/>
              <a:gd name="T83" fmla="*/ 9485 h 239"/>
              <a:gd name="T84" fmla="*/ 0 w 617"/>
              <a:gd name="T85" fmla="*/ 30036 h 239"/>
              <a:gd name="T86" fmla="*/ 19876 w 617"/>
              <a:gd name="T87" fmla="*/ 30036 h 239"/>
              <a:gd name="T88" fmla="*/ 59628 w 617"/>
              <a:gd name="T89" fmla="*/ 39521 h 239"/>
              <a:gd name="T90" fmla="*/ 69168 w 617"/>
              <a:gd name="T91" fmla="*/ 39521 h 239"/>
              <a:gd name="T92" fmla="*/ 50087 w 617"/>
              <a:gd name="T93" fmla="*/ 49006 h 239"/>
              <a:gd name="T94" fmla="*/ 19876 w 617"/>
              <a:gd name="T95" fmla="*/ 49006 h 239"/>
              <a:gd name="T96" fmla="*/ 39752 w 617"/>
              <a:gd name="T97" fmla="*/ 69558 h 239"/>
              <a:gd name="T98" fmla="*/ 39752 w 617"/>
              <a:gd name="T99" fmla="*/ 79043 h 239"/>
              <a:gd name="T100" fmla="*/ 59628 w 617"/>
              <a:gd name="T101" fmla="*/ 79043 h 239"/>
              <a:gd name="T102" fmla="*/ 69168 w 617"/>
              <a:gd name="T103" fmla="*/ 60072 h 239"/>
              <a:gd name="T104" fmla="*/ 69168 w 617"/>
              <a:gd name="T105" fmla="*/ 79043 h 239"/>
              <a:gd name="T106" fmla="*/ 120050 w 617"/>
              <a:gd name="T107" fmla="*/ 98803 h 239"/>
              <a:gd name="T108" fmla="*/ 170138 w 617"/>
              <a:gd name="T109" fmla="*/ 108288 h 239"/>
              <a:gd name="T110" fmla="*/ 189218 w 617"/>
              <a:gd name="T111" fmla="*/ 128840 h 239"/>
              <a:gd name="T112" fmla="*/ 189218 w 617"/>
              <a:gd name="T113" fmla="*/ 138325 h 239"/>
              <a:gd name="T114" fmla="*/ 200349 w 617"/>
              <a:gd name="T115" fmla="*/ 149391 h 239"/>
              <a:gd name="T116" fmla="*/ 200349 w 617"/>
              <a:gd name="T117" fmla="*/ 158876 h 2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17" h="239">
                <a:moveTo>
                  <a:pt x="252" y="213"/>
                </a:moveTo>
                <a:lnTo>
                  <a:pt x="252" y="201"/>
                </a:lnTo>
                <a:lnTo>
                  <a:pt x="276" y="201"/>
                </a:lnTo>
                <a:lnTo>
                  <a:pt x="290" y="201"/>
                </a:lnTo>
                <a:lnTo>
                  <a:pt x="302" y="213"/>
                </a:lnTo>
                <a:lnTo>
                  <a:pt x="314" y="226"/>
                </a:lnTo>
                <a:lnTo>
                  <a:pt x="351" y="226"/>
                </a:lnTo>
                <a:lnTo>
                  <a:pt x="389" y="226"/>
                </a:lnTo>
                <a:lnTo>
                  <a:pt x="389" y="213"/>
                </a:lnTo>
                <a:lnTo>
                  <a:pt x="377" y="201"/>
                </a:lnTo>
                <a:lnTo>
                  <a:pt x="365" y="201"/>
                </a:lnTo>
                <a:lnTo>
                  <a:pt x="389" y="201"/>
                </a:lnTo>
                <a:lnTo>
                  <a:pt x="403" y="201"/>
                </a:lnTo>
                <a:lnTo>
                  <a:pt x="415" y="189"/>
                </a:lnTo>
                <a:lnTo>
                  <a:pt x="427" y="189"/>
                </a:lnTo>
                <a:lnTo>
                  <a:pt x="453" y="189"/>
                </a:lnTo>
                <a:lnTo>
                  <a:pt x="478" y="189"/>
                </a:lnTo>
                <a:lnTo>
                  <a:pt x="478" y="201"/>
                </a:lnTo>
                <a:lnTo>
                  <a:pt x="504" y="226"/>
                </a:lnTo>
                <a:lnTo>
                  <a:pt x="528" y="239"/>
                </a:lnTo>
                <a:lnTo>
                  <a:pt x="591" y="239"/>
                </a:lnTo>
                <a:lnTo>
                  <a:pt x="603" y="239"/>
                </a:lnTo>
                <a:lnTo>
                  <a:pt x="617" y="226"/>
                </a:lnTo>
                <a:lnTo>
                  <a:pt x="603" y="226"/>
                </a:lnTo>
                <a:lnTo>
                  <a:pt x="591" y="226"/>
                </a:lnTo>
                <a:lnTo>
                  <a:pt x="603" y="213"/>
                </a:lnTo>
                <a:lnTo>
                  <a:pt x="579" y="213"/>
                </a:lnTo>
                <a:lnTo>
                  <a:pt x="579" y="201"/>
                </a:lnTo>
                <a:lnTo>
                  <a:pt x="554" y="201"/>
                </a:lnTo>
                <a:lnTo>
                  <a:pt x="542" y="201"/>
                </a:lnTo>
                <a:lnTo>
                  <a:pt x="542" y="189"/>
                </a:lnTo>
                <a:lnTo>
                  <a:pt x="528" y="175"/>
                </a:lnTo>
                <a:lnTo>
                  <a:pt x="516" y="163"/>
                </a:lnTo>
                <a:lnTo>
                  <a:pt x="504" y="163"/>
                </a:lnTo>
                <a:lnTo>
                  <a:pt x="504" y="151"/>
                </a:lnTo>
                <a:lnTo>
                  <a:pt x="528" y="151"/>
                </a:lnTo>
                <a:lnTo>
                  <a:pt x="528" y="137"/>
                </a:lnTo>
                <a:lnTo>
                  <a:pt x="504" y="125"/>
                </a:lnTo>
                <a:lnTo>
                  <a:pt x="478" y="125"/>
                </a:lnTo>
                <a:lnTo>
                  <a:pt x="466" y="125"/>
                </a:lnTo>
                <a:lnTo>
                  <a:pt x="466" y="100"/>
                </a:lnTo>
                <a:lnTo>
                  <a:pt x="453" y="100"/>
                </a:lnTo>
                <a:lnTo>
                  <a:pt x="440" y="100"/>
                </a:lnTo>
                <a:lnTo>
                  <a:pt x="427" y="88"/>
                </a:lnTo>
                <a:lnTo>
                  <a:pt x="403" y="76"/>
                </a:lnTo>
                <a:lnTo>
                  <a:pt x="389" y="76"/>
                </a:lnTo>
                <a:lnTo>
                  <a:pt x="377" y="76"/>
                </a:lnTo>
                <a:lnTo>
                  <a:pt x="365" y="76"/>
                </a:lnTo>
                <a:lnTo>
                  <a:pt x="339" y="76"/>
                </a:lnTo>
                <a:lnTo>
                  <a:pt x="314" y="50"/>
                </a:lnTo>
                <a:lnTo>
                  <a:pt x="290" y="50"/>
                </a:lnTo>
                <a:lnTo>
                  <a:pt x="264" y="50"/>
                </a:lnTo>
                <a:lnTo>
                  <a:pt x="238" y="38"/>
                </a:lnTo>
                <a:lnTo>
                  <a:pt x="214" y="24"/>
                </a:lnTo>
                <a:lnTo>
                  <a:pt x="200" y="38"/>
                </a:lnTo>
                <a:lnTo>
                  <a:pt x="188" y="50"/>
                </a:lnTo>
                <a:lnTo>
                  <a:pt x="176" y="50"/>
                </a:lnTo>
                <a:lnTo>
                  <a:pt x="163" y="50"/>
                </a:lnTo>
                <a:lnTo>
                  <a:pt x="151" y="62"/>
                </a:lnTo>
                <a:lnTo>
                  <a:pt x="151" y="76"/>
                </a:lnTo>
                <a:lnTo>
                  <a:pt x="139" y="76"/>
                </a:lnTo>
                <a:lnTo>
                  <a:pt x="125" y="76"/>
                </a:lnTo>
                <a:lnTo>
                  <a:pt x="113" y="62"/>
                </a:lnTo>
                <a:lnTo>
                  <a:pt x="113" y="50"/>
                </a:lnTo>
                <a:lnTo>
                  <a:pt x="101" y="50"/>
                </a:lnTo>
                <a:lnTo>
                  <a:pt x="101" y="38"/>
                </a:lnTo>
                <a:lnTo>
                  <a:pt x="101" y="12"/>
                </a:lnTo>
                <a:lnTo>
                  <a:pt x="87" y="12"/>
                </a:lnTo>
                <a:lnTo>
                  <a:pt x="75" y="12"/>
                </a:lnTo>
                <a:lnTo>
                  <a:pt x="63" y="12"/>
                </a:lnTo>
                <a:lnTo>
                  <a:pt x="50" y="0"/>
                </a:lnTo>
                <a:lnTo>
                  <a:pt x="37" y="0"/>
                </a:lnTo>
                <a:lnTo>
                  <a:pt x="25" y="12"/>
                </a:lnTo>
                <a:lnTo>
                  <a:pt x="12" y="12"/>
                </a:lnTo>
                <a:lnTo>
                  <a:pt x="12" y="24"/>
                </a:lnTo>
                <a:lnTo>
                  <a:pt x="0" y="38"/>
                </a:lnTo>
                <a:lnTo>
                  <a:pt x="25" y="38"/>
                </a:lnTo>
                <a:lnTo>
                  <a:pt x="37" y="50"/>
                </a:lnTo>
                <a:lnTo>
                  <a:pt x="75" y="50"/>
                </a:lnTo>
                <a:lnTo>
                  <a:pt x="87" y="50"/>
                </a:lnTo>
                <a:lnTo>
                  <a:pt x="87" y="62"/>
                </a:lnTo>
                <a:lnTo>
                  <a:pt x="63" y="62"/>
                </a:lnTo>
                <a:lnTo>
                  <a:pt x="50" y="62"/>
                </a:lnTo>
                <a:lnTo>
                  <a:pt x="25" y="62"/>
                </a:lnTo>
                <a:lnTo>
                  <a:pt x="25" y="76"/>
                </a:lnTo>
                <a:lnTo>
                  <a:pt x="50" y="88"/>
                </a:lnTo>
                <a:lnTo>
                  <a:pt x="50" y="100"/>
                </a:lnTo>
                <a:lnTo>
                  <a:pt x="75" y="100"/>
                </a:lnTo>
                <a:lnTo>
                  <a:pt x="75" y="88"/>
                </a:lnTo>
                <a:lnTo>
                  <a:pt x="87" y="76"/>
                </a:lnTo>
                <a:lnTo>
                  <a:pt x="87" y="88"/>
                </a:lnTo>
                <a:lnTo>
                  <a:pt x="87" y="100"/>
                </a:lnTo>
                <a:lnTo>
                  <a:pt x="139" y="113"/>
                </a:lnTo>
                <a:lnTo>
                  <a:pt x="151" y="125"/>
                </a:lnTo>
                <a:lnTo>
                  <a:pt x="188" y="125"/>
                </a:lnTo>
                <a:lnTo>
                  <a:pt x="214" y="137"/>
                </a:lnTo>
                <a:lnTo>
                  <a:pt x="226" y="137"/>
                </a:lnTo>
                <a:lnTo>
                  <a:pt x="238" y="163"/>
                </a:lnTo>
                <a:lnTo>
                  <a:pt x="238" y="175"/>
                </a:lnTo>
                <a:lnTo>
                  <a:pt x="238" y="189"/>
                </a:lnTo>
                <a:lnTo>
                  <a:pt x="252" y="189"/>
                </a:lnTo>
                <a:lnTo>
                  <a:pt x="252" y="201"/>
                </a:lnTo>
                <a:lnTo>
                  <a:pt x="252" y="213"/>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6" name="Freeform 174"/>
          <p:cNvSpPr>
            <a:spLocks/>
          </p:cNvSpPr>
          <p:nvPr/>
        </p:nvSpPr>
        <p:spPr bwMode="auto">
          <a:xfrm>
            <a:off x="4752975" y="5230813"/>
            <a:ext cx="19050" cy="19050"/>
          </a:xfrm>
          <a:custGeom>
            <a:avLst/>
            <a:gdLst>
              <a:gd name="T0" fmla="*/ 19050 w 24"/>
              <a:gd name="T1" fmla="*/ 9525 h 24"/>
              <a:gd name="T2" fmla="*/ 19050 w 24"/>
              <a:gd name="T3" fmla="*/ 9525 h 24"/>
              <a:gd name="T4" fmla="*/ 19050 w 24"/>
              <a:gd name="T5" fmla="*/ 0 h 24"/>
              <a:gd name="T6" fmla="*/ 9525 w 24"/>
              <a:gd name="T7" fmla="*/ 0 h 24"/>
              <a:gd name="T8" fmla="*/ 0 w 24"/>
              <a:gd name="T9" fmla="*/ 9525 h 24"/>
              <a:gd name="T10" fmla="*/ 0 w 24"/>
              <a:gd name="T11" fmla="*/ 19050 h 24"/>
              <a:gd name="T12" fmla="*/ 9525 w 24"/>
              <a:gd name="T13" fmla="*/ 19050 h 24"/>
              <a:gd name="T14" fmla="*/ 19050 w 24"/>
              <a:gd name="T15" fmla="*/ 19050 h 24"/>
              <a:gd name="T16" fmla="*/ 19050 w 24"/>
              <a:gd name="T17" fmla="*/ 9525 h 24"/>
              <a:gd name="T18" fmla="*/ 19050 w 24"/>
              <a:gd name="T19" fmla="*/ 9525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4">
                <a:moveTo>
                  <a:pt x="24" y="12"/>
                </a:moveTo>
                <a:lnTo>
                  <a:pt x="24" y="12"/>
                </a:lnTo>
                <a:lnTo>
                  <a:pt x="24" y="0"/>
                </a:lnTo>
                <a:lnTo>
                  <a:pt x="12" y="0"/>
                </a:lnTo>
                <a:lnTo>
                  <a:pt x="0" y="12"/>
                </a:lnTo>
                <a:lnTo>
                  <a:pt x="0" y="24"/>
                </a:lnTo>
                <a:lnTo>
                  <a:pt x="12" y="24"/>
                </a:lnTo>
                <a:lnTo>
                  <a:pt x="24" y="24"/>
                </a:lnTo>
                <a:lnTo>
                  <a:pt x="24" y="12"/>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7" name="Freeform 175"/>
          <p:cNvSpPr>
            <a:spLocks/>
          </p:cNvSpPr>
          <p:nvPr/>
        </p:nvSpPr>
        <p:spPr bwMode="auto">
          <a:xfrm>
            <a:off x="5022850" y="5130800"/>
            <a:ext cx="98425" cy="50800"/>
          </a:xfrm>
          <a:custGeom>
            <a:avLst/>
            <a:gdLst>
              <a:gd name="T0" fmla="*/ 88976 w 125"/>
              <a:gd name="T1" fmla="*/ 0 h 63"/>
              <a:gd name="T2" fmla="*/ 88976 w 125"/>
              <a:gd name="T3" fmla="*/ 0 h 63"/>
              <a:gd name="T4" fmla="*/ 79527 w 125"/>
              <a:gd name="T5" fmla="*/ 11289 h 63"/>
              <a:gd name="T6" fmla="*/ 79527 w 125"/>
              <a:gd name="T7" fmla="*/ 11289 h 63"/>
              <a:gd name="T8" fmla="*/ 79527 w 125"/>
              <a:gd name="T9" fmla="*/ 20965 h 63"/>
              <a:gd name="T10" fmla="*/ 79527 w 125"/>
              <a:gd name="T11" fmla="*/ 30641 h 63"/>
              <a:gd name="T12" fmla="*/ 68504 w 125"/>
              <a:gd name="T13" fmla="*/ 30641 h 63"/>
              <a:gd name="T14" fmla="*/ 59055 w 125"/>
              <a:gd name="T15" fmla="*/ 41124 h 63"/>
              <a:gd name="T16" fmla="*/ 49606 w 125"/>
              <a:gd name="T17" fmla="*/ 41124 h 63"/>
              <a:gd name="T18" fmla="*/ 49606 w 125"/>
              <a:gd name="T19" fmla="*/ 30641 h 63"/>
              <a:gd name="T20" fmla="*/ 38583 w 125"/>
              <a:gd name="T21" fmla="*/ 30641 h 63"/>
              <a:gd name="T22" fmla="*/ 38583 w 125"/>
              <a:gd name="T23" fmla="*/ 41124 h 63"/>
              <a:gd name="T24" fmla="*/ 19685 w 125"/>
              <a:gd name="T25" fmla="*/ 41124 h 63"/>
              <a:gd name="T26" fmla="*/ 0 w 125"/>
              <a:gd name="T27" fmla="*/ 41124 h 63"/>
              <a:gd name="T28" fmla="*/ 9449 w 125"/>
              <a:gd name="T29" fmla="*/ 41124 h 63"/>
              <a:gd name="T30" fmla="*/ 9449 w 125"/>
              <a:gd name="T31" fmla="*/ 50800 h 63"/>
              <a:gd name="T32" fmla="*/ 29134 w 125"/>
              <a:gd name="T33" fmla="*/ 50800 h 63"/>
              <a:gd name="T34" fmla="*/ 59055 w 125"/>
              <a:gd name="T35" fmla="*/ 50800 h 63"/>
              <a:gd name="T36" fmla="*/ 68504 w 125"/>
              <a:gd name="T37" fmla="*/ 41124 h 63"/>
              <a:gd name="T38" fmla="*/ 79527 w 125"/>
              <a:gd name="T39" fmla="*/ 41124 h 63"/>
              <a:gd name="T40" fmla="*/ 79527 w 125"/>
              <a:gd name="T41" fmla="*/ 30641 h 63"/>
              <a:gd name="T42" fmla="*/ 88976 w 125"/>
              <a:gd name="T43" fmla="*/ 30641 h 63"/>
              <a:gd name="T44" fmla="*/ 88976 w 125"/>
              <a:gd name="T45" fmla="*/ 30641 h 63"/>
              <a:gd name="T46" fmla="*/ 88976 w 125"/>
              <a:gd name="T47" fmla="*/ 20965 h 63"/>
              <a:gd name="T48" fmla="*/ 98425 w 125"/>
              <a:gd name="T49" fmla="*/ 11289 h 63"/>
              <a:gd name="T50" fmla="*/ 98425 w 125"/>
              <a:gd name="T51" fmla="*/ 11289 h 63"/>
              <a:gd name="T52" fmla="*/ 88976 w 125"/>
              <a:gd name="T53" fmla="*/ 0 h 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5" h="63">
                <a:moveTo>
                  <a:pt x="113" y="0"/>
                </a:moveTo>
                <a:lnTo>
                  <a:pt x="113" y="0"/>
                </a:lnTo>
                <a:lnTo>
                  <a:pt x="101" y="14"/>
                </a:lnTo>
                <a:lnTo>
                  <a:pt x="101" y="26"/>
                </a:lnTo>
                <a:lnTo>
                  <a:pt x="101" y="38"/>
                </a:lnTo>
                <a:lnTo>
                  <a:pt x="87" y="38"/>
                </a:lnTo>
                <a:lnTo>
                  <a:pt x="75" y="51"/>
                </a:lnTo>
                <a:lnTo>
                  <a:pt x="63" y="51"/>
                </a:lnTo>
                <a:lnTo>
                  <a:pt x="63" y="38"/>
                </a:lnTo>
                <a:lnTo>
                  <a:pt x="49" y="38"/>
                </a:lnTo>
                <a:lnTo>
                  <a:pt x="49" y="51"/>
                </a:lnTo>
                <a:lnTo>
                  <a:pt x="25" y="51"/>
                </a:lnTo>
                <a:lnTo>
                  <a:pt x="0" y="51"/>
                </a:lnTo>
                <a:lnTo>
                  <a:pt x="12" y="51"/>
                </a:lnTo>
                <a:lnTo>
                  <a:pt x="12" y="63"/>
                </a:lnTo>
                <a:lnTo>
                  <a:pt x="37" y="63"/>
                </a:lnTo>
                <a:lnTo>
                  <a:pt x="75" y="63"/>
                </a:lnTo>
                <a:lnTo>
                  <a:pt x="87" y="51"/>
                </a:lnTo>
                <a:lnTo>
                  <a:pt x="101" y="51"/>
                </a:lnTo>
                <a:lnTo>
                  <a:pt x="101" y="38"/>
                </a:lnTo>
                <a:lnTo>
                  <a:pt x="113" y="38"/>
                </a:lnTo>
                <a:lnTo>
                  <a:pt x="113" y="26"/>
                </a:lnTo>
                <a:lnTo>
                  <a:pt x="125" y="14"/>
                </a:lnTo>
                <a:lnTo>
                  <a:pt x="113"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8" name="Freeform 176"/>
          <p:cNvSpPr>
            <a:spLocks/>
          </p:cNvSpPr>
          <p:nvPr/>
        </p:nvSpPr>
        <p:spPr bwMode="auto">
          <a:xfrm>
            <a:off x="5102225" y="5111750"/>
            <a:ext cx="39688" cy="30163"/>
          </a:xfrm>
          <a:custGeom>
            <a:avLst/>
            <a:gdLst>
              <a:gd name="T0" fmla="*/ 0 w 50"/>
              <a:gd name="T1" fmla="*/ 0 h 38"/>
              <a:gd name="T2" fmla="*/ 9525 w 50"/>
              <a:gd name="T3" fmla="*/ 9525 h 38"/>
              <a:gd name="T4" fmla="*/ 30163 w 50"/>
              <a:gd name="T5" fmla="*/ 9525 h 38"/>
              <a:gd name="T6" fmla="*/ 30163 w 50"/>
              <a:gd name="T7" fmla="*/ 19050 h 38"/>
              <a:gd name="T8" fmla="*/ 39688 w 50"/>
              <a:gd name="T9" fmla="*/ 19050 h 38"/>
              <a:gd name="T10" fmla="*/ 39688 w 50"/>
              <a:gd name="T11" fmla="*/ 30163 h 38"/>
              <a:gd name="T12" fmla="*/ 39688 w 50"/>
              <a:gd name="T13" fmla="*/ 30163 h 38"/>
              <a:gd name="T14" fmla="*/ 30163 w 50"/>
              <a:gd name="T15" fmla="*/ 30163 h 38"/>
              <a:gd name="T16" fmla="*/ 30163 w 50"/>
              <a:gd name="T17" fmla="*/ 19050 h 38"/>
              <a:gd name="T18" fmla="*/ 19050 w 50"/>
              <a:gd name="T19" fmla="*/ 9525 h 38"/>
              <a:gd name="T20" fmla="*/ 9525 w 50"/>
              <a:gd name="T21" fmla="*/ 9525 h 38"/>
              <a:gd name="T22" fmla="*/ 9525 w 50"/>
              <a:gd name="T23" fmla="*/ 9525 h 38"/>
              <a:gd name="T24" fmla="*/ 0 w 50"/>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38">
                <a:moveTo>
                  <a:pt x="0" y="0"/>
                </a:moveTo>
                <a:lnTo>
                  <a:pt x="12" y="12"/>
                </a:lnTo>
                <a:lnTo>
                  <a:pt x="38" y="12"/>
                </a:lnTo>
                <a:lnTo>
                  <a:pt x="38" y="24"/>
                </a:lnTo>
                <a:lnTo>
                  <a:pt x="50" y="24"/>
                </a:lnTo>
                <a:lnTo>
                  <a:pt x="50" y="38"/>
                </a:lnTo>
                <a:lnTo>
                  <a:pt x="38" y="38"/>
                </a:lnTo>
                <a:lnTo>
                  <a:pt x="38" y="24"/>
                </a:lnTo>
                <a:lnTo>
                  <a:pt x="24" y="12"/>
                </a:lnTo>
                <a:lnTo>
                  <a:pt x="12" y="12"/>
                </a:lnTo>
                <a:lnTo>
                  <a:pt x="0"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09" name="Freeform 177"/>
          <p:cNvSpPr>
            <a:spLocks/>
          </p:cNvSpPr>
          <p:nvPr/>
        </p:nvSpPr>
        <p:spPr bwMode="auto">
          <a:xfrm>
            <a:off x="5073650" y="5100638"/>
            <a:ext cx="9525" cy="1587"/>
          </a:xfrm>
          <a:custGeom>
            <a:avLst/>
            <a:gdLst>
              <a:gd name="T0" fmla="*/ 9525 w 12"/>
              <a:gd name="T1" fmla="*/ 0 h 1587"/>
              <a:gd name="T2" fmla="*/ 0 w 12"/>
              <a:gd name="T3" fmla="*/ 0 h 1587"/>
              <a:gd name="T4" fmla="*/ 0 w 12"/>
              <a:gd name="T5" fmla="*/ 0 h 1587"/>
              <a:gd name="T6" fmla="*/ 9525 w 12"/>
              <a:gd name="T7" fmla="*/ 0 h 1587"/>
              <a:gd name="T8" fmla="*/ 9525 w 12"/>
              <a:gd name="T9" fmla="*/ 0 h 1587"/>
              <a:gd name="T10" fmla="*/ 9525 w 12"/>
              <a:gd name="T11" fmla="*/ 0 h 15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587">
                <a:moveTo>
                  <a:pt x="12" y="0"/>
                </a:moveTo>
                <a:lnTo>
                  <a:pt x="0" y="0"/>
                </a:lnTo>
                <a:lnTo>
                  <a:pt x="12"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10" name="Freeform 178"/>
          <p:cNvSpPr>
            <a:spLocks/>
          </p:cNvSpPr>
          <p:nvPr/>
        </p:nvSpPr>
        <p:spPr bwMode="auto">
          <a:xfrm>
            <a:off x="5181600" y="5151438"/>
            <a:ext cx="20638" cy="30162"/>
          </a:xfrm>
          <a:custGeom>
            <a:avLst/>
            <a:gdLst>
              <a:gd name="T0" fmla="*/ 11113 w 26"/>
              <a:gd name="T1" fmla="*/ 0 h 37"/>
              <a:gd name="T2" fmla="*/ 0 w 26"/>
              <a:gd name="T3" fmla="*/ 9782 h 37"/>
              <a:gd name="T4" fmla="*/ 0 w 26"/>
              <a:gd name="T5" fmla="*/ 20380 h 37"/>
              <a:gd name="T6" fmla="*/ 11113 w 26"/>
              <a:gd name="T7" fmla="*/ 20380 h 37"/>
              <a:gd name="T8" fmla="*/ 20638 w 26"/>
              <a:gd name="T9" fmla="*/ 30162 h 37"/>
              <a:gd name="T10" fmla="*/ 20638 w 26"/>
              <a:gd name="T11" fmla="*/ 30162 h 37"/>
              <a:gd name="T12" fmla="*/ 20638 w 26"/>
              <a:gd name="T13" fmla="*/ 20380 h 37"/>
              <a:gd name="T14" fmla="*/ 20638 w 26"/>
              <a:gd name="T15" fmla="*/ 20380 h 37"/>
              <a:gd name="T16" fmla="*/ 11113 w 26"/>
              <a:gd name="T17" fmla="*/ 9782 h 37"/>
              <a:gd name="T18" fmla="*/ 11113 w 26"/>
              <a:gd name="T19" fmla="*/ 9782 h 37"/>
              <a:gd name="T20" fmla="*/ 11113 w 26"/>
              <a:gd name="T21" fmla="*/ 0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a:moveTo>
                  <a:pt x="14" y="0"/>
                </a:moveTo>
                <a:lnTo>
                  <a:pt x="0" y="12"/>
                </a:lnTo>
                <a:lnTo>
                  <a:pt x="0" y="25"/>
                </a:lnTo>
                <a:lnTo>
                  <a:pt x="14" y="25"/>
                </a:lnTo>
                <a:lnTo>
                  <a:pt x="26" y="37"/>
                </a:lnTo>
                <a:lnTo>
                  <a:pt x="26" y="25"/>
                </a:lnTo>
                <a:lnTo>
                  <a:pt x="14" y="12"/>
                </a:lnTo>
                <a:lnTo>
                  <a:pt x="1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11" name="Freeform 179"/>
          <p:cNvSpPr>
            <a:spLocks/>
          </p:cNvSpPr>
          <p:nvPr/>
        </p:nvSpPr>
        <p:spPr bwMode="auto">
          <a:xfrm>
            <a:off x="5222875" y="5172075"/>
            <a:ext cx="19050" cy="1588"/>
          </a:xfrm>
          <a:custGeom>
            <a:avLst/>
            <a:gdLst>
              <a:gd name="T0" fmla="*/ 19050 w 24"/>
              <a:gd name="T1" fmla="*/ 0 h 1588"/>
              <a:gd name="T2" fmla="*/ 9525 w 24"/>
              <a:gd name="T3" fmla="*/ 0 h 1588"/>
              <a:gd name="T4" fmla="*/ 9525 w 24"/>
              <a:gd name="T5" fmla="*/ 0 h 1588"/>
              <a:gd name="T6" fmla="*/ 0 w 24"/>
              <a:gd name="T7" fmla="*/ 0 h 1588"/>
              <a:gd name="T8" fmla="*/ 0 w 24"/>
              <a:gd name="T9" fmla="*/ 0 h 1588"/>
              <a:gd name="T10" fmla="*/ 9525 w 24"/>
              <a:gd name="T11" fmla="*/ 0 h 1588"/>
              <a:gd name="T12" fmla="*/ 19050 w 24"/>
              <a:gd name="T13" fmla="*/ 0 h 1588"/>
              <a:gd name="T14" fmla="*/ 19050 w 24"/>
              <a:gd name="T15" fmla="*/ 0 h 15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588">
                <a:moveTo>
                  <a:pt x="24" y="0"/>
                </a:moveTo>
                <a:lnTo>
                  <a:pt x="12" y="0"/>
                </a:lnTo>
                <a:lnTo>
                  <a:pt x="0" y="0"/>
                </a:lnTo>
                <a:lnTo>
                  <a:pt x="12" y="0"/>
                </a:lnTo>
                <a:lnTo>
                  <a:pt x="24" y="0"/>
                </a:lnTo>
                <a:close/>
              </a:path>
            </a:pathLst>
          </a:custGeom>
          <a:solidFill>
            <a:srgbClr val="005500"/>
          </a:solidFill>
          <a:ln w="12700">
            <a:solidFill>
              <a:srgbClr val="000000"/>
            </a:solidFill>
            <a:prstDash val="solid"/>
            <a:round/>
            <a:headEnd/>
            <a:tailEnd/>
          </a:ln>
        </p:spPr>
        <p:txBody>
          <a:bodyPr/>
          <a:lstStyle/>
          <a:p>
            <a:endParaRPr lang="ja-JP" altLang="en-US">
              <a:solidFill>
                <a:srgbClr val="000000"/>
              </a:solidFill>
            </a:endParaRPr>
          </a:p>
        </p:txBody>
      </p:sp>
      <p:sp>
        <p:nvSpPr>
          <p:cNvPr id="69812" name="Line 180"/>
          <p:cNvSpPr>
            <a:spLocks noChangeShapeType="1"/>
          </p:cNvSpPr>
          <p:nvPr/>
        </p:nvSpPr>
        <p:spPr bwMode="auto">
          <a:xfrm>
            <a:off x="4692650" y="5811838"/>
            <a:ext cx="1588" cy="158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69813" name="Rectangle 181"/>
          <p:cNvSpPr>
            <a:spLocks noChangeArrowheads="1"/>
          </p:cNvSpPr>
          <p:nvPr/>
        </p:nvSpPr>
        <p:spPr bwMode="auto">
          <a:xfrm>
            <a:off x="4097338" y="1038225"/>
            <a:ext cx="126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600" b="1">
                <a:solidFill>
                  <a:srgbClr val="FFFF00"/>
                </a:solidFill>
                <a:latin typeface="ＭＳ Ｐゴシック" pitchFamily="50" charset="-128"/>
                <a:ea typeface="ＭＳ Ｐゴシック" pitchFamily="50" charset="-128"/>
              </a:rPr>
              <a:t>高緯度域</a:t>
            </a:r>
          </a:p>
          <a:p>
            <a:pPr algn="ctr"/>
            <a:r>
              <a:rPr lang="ja-JP" altLang="en-US" sz="1400">
                <a:solidFill>
                  <a:srgbClr val="FFFFFF"/>
                </a:solidFill>
                <a:latin typeface="ＭＳ Ｐゴシック" pitchFamily="50" charset="-128"/>
                <a:ea typeface="ＭＳ Ｐゴシック" pitchFamily="50" charset="-128"/>
              </a:rPr>
              <a:t>沈降</a:t>
            </a:r>
            <a:r>
              <a:rPr lang="ja-JP" altLang="en-US" sz="1400" b="1">
                <a:solidFill>
                  <a:srgbClr val="FFFFFF"/>
                </a:solidFill>
                <a:latin typeface="ＭＳ Ｐゴシック" pitchFamily="50" charset="-128"/>
                <a:ea typeface="ＭＳ Ｐゴシック" pitchFamily="50" charset="-128"/>
              </a:rPr>
              <a:t>量 </a:t>
            </a:r>
            <a:r>
              <a:rPr lang="en-US" altLang="ja-JP" sz="1400" b="1">
                <a:solidFill>
                  <a:srgbClr val="FFFFFF"/>
                </a:solidFill>
                <a:latin typeface="ＭＳ Ｐゴシック" pitchFamily="50" charset="-128"/>
                <a:ea typeface="ＭＳ Ｐゴシック" pitchFamily="50" charset="-128"/>
              </a:rPr>
              <a:t>&gt; </a:t>
            </a:r>
            <a:r>
              <a:rPr lang="ja-JP" altLang="en-US" sz="1400" b="1">
                <a:solidFill>
                  <a:srgbClr val="FFFFFF"/>
                </a:solidFill>
                <a:latin typeface="ＭＳ Ｐゴシック" pitchFamily="50" charset="-128"/>
                <a:ea typeface="ＭＳ Ｐゴシック" pitchFamily="50" charset="-128"/>
              </a:rPr>
              <a:t>蒸発量</a:t>
            </a:r>
          </a:p>
        </p:txBody>
      </p:sp>
      <p:sp>
        <p:nvSpPr>
          <p:cNvPr id="69814" name="Rectangle 182"/>
          <p:cNvSpPr>
            <a:spLocks noChangeArrowheads="1"/>
          </p:cNvSpPr>
          <p:nvPr/>
        </p:nvSpPr>
        <p:spPr bwMode="auto">
          <a:xfrm>
            <a:off x="1196975" y="4740275"/>
            <a:ext cx="120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600" b="1">
                <a:solidFill>
                  <a:srgbClr val="FFFF00"/>
                </a:solidFill>
                <a:latin typeface="ＭＳ Ｐゴシック" pitchFamily="50" charset="-128"/>
                <a:ea typeface="ＭＳ Ｐゴシック" pitchFamily="50" charset="-128"/>
              </a:rPr>
              <a:t>低緯度域</a:t>
            </a:r>
          </a:p>
          <a:p>
            <a:pPr algn="ctr"/>
            <a:r>
              <a:rPr lang="ja-JP" altLang="en-US" sz="1400" b="1">
                <a:solidFill>
                  <a:srgbClr val="FFFFFF"/>
                </a:solidFill>
                <a:latin typeface="ＭＳ Ｐゴシック" pitchFamily="50" charset="-128"/>
                <a:ea typeface="ＭＳ Ｐゴシック" pitchFamily="50" charset="-128"/>
              </a:rPr>
              <a:t>蒸発量 </a:t>
            </a:r>
            <a:r>
              <a:rPr lang="en-US" altLang="ja-JP" sz="1400" b="1">
                <a:solidFill>
                  <a:srgbClr val="FFFFFF"/>
                </a:solidFill>
                <a:latin typeface="ＭＳ Ｐゴシック" pitchFamily="50" charset="-128"/>
                <a:ea typeface="ＭＳ Ｐゴシック" pitchFamily="50" charset="-128"/>
              </a:rPr>
              <a:t>&gt;</a:t>
            </a:r>
            <a:r>
              <a:rPr lang="ja-JP" altLang="en-US" sz="1400" b="1">
                <a:solidFill>
                  <a:srgbClr val="FFFFFF"/>
                </a:solidFill>
                <a:latin typeface="ＭＳ Ｐゴシック" pitchFamily="50" charset="-128"/>
                <a:ea typeface="ＭＳ Ｐゴシック" pitchFamily="50" charset="-128"/>
              </a:rPr>
              <a:t>沈降量</a:t>
            </a:r>
          </a:p>
        </p:txBody>
      </p:sp>
      <p:sp>
        <p:nvSpPr>
          <p:cNvPr id="69815" name="Rectangle 183"/>
          <p:cNvSpPr>
            <a:spLocks noChangeArrowheads="1"/>
          </p:cNvSpPr>
          <p:nvPr/>
        </p:nvSpPr>
        <p:spPr bwMode="auto">
          <a:xfrm>
            <a:off x="955675" y="1784350"/>
            <a:ext cx="13239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600" b="1">
                <a:solidFill>
                  <a:srgbClr val="FFFF00"/>
                </a:solidFill>
                <a:latin typeface="ＭＳ Ｐゴシック" pitchFamily="50" charset="-128"/>
                <a:ea typeface="ＭＳ Ｐゴシック" pitchFamily="50" charset="-128"/>
              </a:rPr>
              <a:t>中緯度域</a:t>
            </a:r>
            <a:endParaRPr lang="ja-JP" altLang="en-US" b="1">
              <a:solidFill>
                <a:srgbClr val="000000"/>
              </a:solidFill>
              <a:latin typeface="ＭＳ Ｐゴシック" pitchFamily="50" charset="-128"/>
              <a:ea typeface="ＭＳ Ｐゴシック" pitchFamily="50" charset="-128"/>
            </a:endParaRPr>
          </a:p>
          <a:p>
            <a:pPr algn="ctr"/>
            <a:r>
              <a:rPr lang="ja-JP" altLang="en-US" sz="1400" b="1">
                <a:solidFill>
                  <a:srgbClr val="FFFFFF"/>
                </a:solidFill>
                <a:latin typeface="ＭＳ Ｐゴシック" pitchFamily="50" charset="-128"/>
                <a:ea typeface="ＭＳ Ｐゴシック" pitchFamily="50" charset="-128"/>
              </a:rPr>
              <a:t>季節による蒸発と</a:t>
            </a:r>
          </a:p>
          <a:p>
            <a:pPr algn="ctr"/>
            <a:r>
              <a:rPr lang="ja-JP" altLang="en-US" sz="1400" b="1">
                <a:solidFill>
                  <a:srgbClr val="FFFFFF"/>
                </a:solidFill>
                <a:latin typeface="ＭＳ Ｐゴシック" pitchFamily="50" charset="-128"/>
                <a:ea typeface="ＭＳ Ｐゴシック" pitchFamily="50" charset="-128"/>
              </a:rPr>
              <a:t>沈降の繰り返し</a:t>
            </a:r>
          </a:p>
        </p:txBody>
      </p:sp>
      <p:sp>
        <p:nvSpPr>
          <p:cNvPr id="69816" name="Rectangle 184"/>
          <p:cNvSpPr>
            <a:spLocks noChangeArrowheads="1"/>
          </p:cNvSpPr>
          <p:nvPr/>
        </p:nvSpPr>
        <p:spPr bwMode="auto">
          <a:xfrm>
            <a:off x="6383338" y="1704975"/>
            <a:ext cx="17811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600" b="1">
                <a:solidFill>
                  <a:srgbClr val="FF55AB"/>
                </a:solidFill>
                <a:latin typeface="ＭＳ Ｐゴシック" pitchFamily="50" charset="-128"/>
                <a:ea typeface="ＭＳ Ｐゴシック" pitchFamily="50" charset="-128"/>
              </a:rPr>
              <a:t>地球規模での分布を</a:t>
            </a:r>
          </a:p>
          <a:p>
            <a:pPr algn="ctr"/>
            <a:r>
              <a:rPr lang="ja-JP" altLang="en-US" sz="1600" b="1">
                <a:solidFill>
                  <a:srgbClr val="FF55AB"/>
                </a:solidFill>
                <a:latin typeface="ＭＳ Ｐゴシック" pitchFamily="50" charset="-128"/>
                <a:ea typeface="ＭＳ Ｐゴシック" pitchFamily="50" charset="-128"/>
              </a:rPr>
              <a:t>決める移動拡散性</a:t>
            </a:r>
            <a:endParaRPr lang="ja-JP" altLang="en-US" b="1">
              <a:solidFill>
                <a:srgbClr val="000000"/>
              </a:solidFill>
              <a:latin typeface="ＭＳ Ｐゴシック" pitchFamily="50" charset="-128"/>
              <a:ea typeface="ＭＳ Ｐゴシック" pitchFamily="50" charset="-128"/>
            </a:endParaRPr>
          </a:p>
        </p:txBody>
      </p:sp>
      <p:sp>
        <p:nvSpPr>
          <p:cNvPr id="69817" name="Rectangle 185"/>
          <p:cNvSpPr>
            <a:spLocks noChangeArrowheads="1"/>
          </p:cNvSpPr>
          <p:nvPr/>
        </p:nvSpPr>
        <p:spPr bwMode="auto">
          <a:xfrm>
            <a:off x="5418138" y="2112963"/>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500" b="1">
                <a:solidFill>
                  <a:srgbClr val="00FF78"/>
                </a:solidFill>
                <a:latin typeface="ＭＳ Ｐゴシック" pitchFamily="50" charset="-128"/>
                <a:ea typeface="ＭＳ Ｐゴシック" pitchFamily="50" charset="-128"/>
              </a:rPr>
              <a:t>移動性大</a:t>
            </a:r>
            <a:endParaRPr lang="ja-JP" altLang="en-US" b="1">
              <a:solidFill>
                <a:srgbClr val="000000"/>
              </a:solidFill>
              <a:latin typeface="ＭＳ Ｐゴシック" pitchFamily="50" charset="-128"/>
              <a:ea typeface="ＭＳ Ｐゴシック" pitchFamily="50" charset="-128"/>
            </a:endParaRPr>
          </a:p>
        </p:txBody>
      </p:sp>
      <p:sp>
        <p:nvSpPr>
          <p:cNvPr id="69818" name="Rectangle 186"/>
          <p:cNvSpPr>
            <a:spLocks noChangeArrowheads="1"/>
          </p:cNvSpPr>
          <p:nvPr/>
        </p:nvSpPr>
        <p:spPr bwMode="auto">
          <a:xfrm>
            <a:off x="6145590" y="5376080"/>
            <a:ext cx="19859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200" b="1" dirty="0">
                <a:solidFill>
                  <a:srgbClr val="FFFFFF"/>
                </a:solidFill>
                <a:latin typeface="ＭＳ Ｐゴシック" pitchFamily="50" charset="-128"/>
                <a:ea typeface="ＭＳ Ｐゴシック" pitchFamily="50" charset="-128"/>
              </a:rPr>
              <a:t>出典：</a:t>
            </a:r>
            <a:r>
              <a:rPr lang="en-US" altLang="ja-JP" sz="1200" b="1" dirty="0" err="1">
                <a:solidFill>
                  <a:srgbClr val="FFFFFF"/>
                </a:solidFill>
                <a:latin typeface="ＭＳ Ｐゴシック" pitchFamily="50" charset="-128"/>
                <a:ea typeface="ＭＳ Ｐゴシック" pitchFamily="50" charset="-128"/>
              </a:rPr>
              <a:t>Wania</a:t>
            </a:r>
            <a:r>
              <a:rPr lang="en-US" altLang="ja-JP" sz="1200" b="1" dirty="0">
                <a:solidFill>
                  <a:srgbClr val="FFFFFF"/>
                </a:solidFill>
                <a:latin typeface="ＭＳ Ｐゴシック" pitchFamily="50" charset="-128"/>
                <a:ea typeface="ＭＳ Ｐゴシック" pitchFamily="50" charset="-128"/>
              </a:rPr>
              <a:t> and Mackay (1996)</a:t>
            </a:r>
            <a:endParaRPr lang="en-US" altLang="ja-JP" sz="1200" b="1" dirty="0">
              <a:solidFill>
                <a:srgbClr val="000000"/>
              </a:solidFill>
              <a:latin typeface="ＭＳ Ｐゴシック" pitchFamily="50" charset="-128"/>
              <a:ea typeface="ＭＳ Ｐゴシック" pitchFamily="50" charset="-128"/>
            </a:endParaRPr>
          </a:p>
        </p:txBody>
      </p:sp>
      <p:sp>
        <p:nvSpPr>
          <p:cNvPr id="69819" name="Rectangle 187"/>
          <p:cNvSpPr>
            <a:spLocks noChangeArrowheads="1"/>
          </p:cNvSpPr>
          <p:nvPr/>
        </p:nvSpPr>
        <p:spPr bwMode="auto">
          <a:xfrm>
            <a:off x="608013" y="2889250"/>
            <a:ext cx="1016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1600" b="1">
                <a:solidFill>
                  <a:srgbClr val="FF8086"/>
                </a:solidFill>
                <a:latin typeface="ＭＳ Ｐゴシック" pitchFamily="50" charset="-128"/>
                <a:ea typeface="ＭＳ Ｐゴシック" pitchFamily="50" charset="-128"/>
              </a:rPr>
              <a:t>大気による</a:t>
            </a:r>
          </a:p>
          <a:p>
            <a:pPr algn="ctr"/>
            <a:r>
              <a:rPr lang="ja-JP" altLang="en-US" sz="1600" b="1">
                <a:solidFill>
                  <a:srgbClr val="FF8086"/>
                </a:solidFill>
                <a:latin typeface="ＭＳ Ｐゴシック" pitchFamily="50" charset="-128"/>
                <a:ea typeface="ＭＳ Ｐゴシック" pitchFamily="50" charset="-128"/>
              </a:rPr>
              <a:t>長距離輸送</a:t>
            </a:r>
            <a:endParaRPr lang="ja-JP" altLang="en-US" sz="1600" b="1">
              <a:solidFill>
                <a:srgbClr val="000000"/>
              </a:solidFill>
              <a:latin typeface="ＭＳ Ｐゴシック" pitchFamily="50" charset="-128"/>
              <a:ea typeface="ＭＳ Ｐゴシック" pitchFamily="50" charset="-128"/>
            </a:endParaRPr>
          </a:p>
        </p:txBody>
      </p:sp>
      <p:pic>
        <p:nvPicPr>
          <p:cNvPr id="69820" name="Picture 188"/>
          <p:cNvPicPr>
            <a:picLocks noChangeAspect="1" noChangeArrowheads="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3775" y="2838450"/>
            <a:ext cx="13081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821" name="Picture 189"/>
          <p:cNvPicPr>
            <a:picLocks noChangeAspect="1" noChangeArrowheads="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13463" y="3157538"/>
            <a:ext cx="9588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822" name="Picture 190"/>
          <p:cNvPicPr>
            <a:picLocks noChangeAspect="1" noChangeArrowheads="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2838" y="3438525"/>
            <a:ext cx="639762"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287" name="Rectangle 191"/>
          <p:cNvSpPr>
            <a:spLocks noChangeArrowheads="1"/>
          </p:cNvSpPr>
          <p:nvPr/>
        </p:nvSpPr>
        <p:spPr bwMode="auto">
          <a:xfrm>
            <a:off x="6022975" y="2773363"/>
            <a:ext cx="463550" cy="274637"/>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800" b="1">
                <a:solidFill>
                  <a:srgbClr val="000000"/>
                </a:solidFill>
                <a:effectLst>
                  <a:outerShdw blurRad="38100" dist="38100" dir="2700000" algn="tl">
                    <a:srgbClr val="FFFFFF"/>
                  </a:outerShdw>
                </a:effectLst>
                <a:latin typeface="HG創英角ｺﾞｼｯｸUB" pitchFamily="49" charset="-128"/>
                <a:ea typeface="HG創英角ｺﾞｼｯｸUB" pitchFamily="49" charset="-128"/>
              </a:rPr>
              <a:t>HCHs</a:t>
            </a:r>
          </a:p>
        </p:txBody>
      </p:sp>
      <p:sp>
        <p:nvSpPr>
          <p:cNvPr id="132288" name="Rectangle 192"/>
          <p:cNvSpPr>
            <a:spLocks noChangeArrowheads="1"/>
          </p:cNvSpPr>
          <p:nvPr/>
        </p:nvSpPr>
        <p:spPr bwMode="auto">
          <a:xfrm>
            <a:off x="6126163" y="3097213"/>
            <a:ext cx="463550" cy="274637"/>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800" b="1">
                <a:solidFill>
                  <a:srgbClr val="000000"/>
                </a:solidFill>
                <a:effectLst>
                  <a:outerShdw blurRad="38100" dist="38100" dir="2700000" algn="tl">
                    <a:srgbClr val="FFFFFF"/>
                  </a:outerShdw>
                </a:effectLst>
                <a:latin typeface="HG創英角ｺﾞｼｯｸUB" pitchFamily="49" charset="-128"/>
                <a:ea typeface="HG創英角ｺﾞｼｯｸUB" pitchFamily="49" charset="-128"/>
              </a:rPr>
              <a:t>CHLs</a:t>
            </a:r>
          </a:p>
        </p:txBody>
      </p:sp>
      <p:sp>
        <p:nvSpPr>
          <p:cNvPr id="132289" name="Rectangle 193"/>
          <p:cNvSpPr>
            <a:spLocks noChangeArrowheads="1"/>
          </p:cNvSpPr>
          <p:nvPr/>
        </p:nvSpPr>
        <p:spPr bwMode="auto">
          <a:xfrm>
            <a:off x="6243638" y="3387725"/>
            <a:ext cx="463550" cy="274638"/>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800" b="1">
                <a:solidFill>
                  <a:srgbClr val="000000"/>
                </a:solidFill>
                <a:effectLst>
                  <a:outerShdw blurRad="38100" dist="38100" dir="2700000" algn="tl">
                    <a:srgbClr val="FFFFFF"/>
                  </a:outerShdw>
                </a:effectLst>
                <a:latin typeface="HG創英角ｺﾞｼｯｸUB" pitchFamily="49" charset="-128"/>
                <a:ea typeface="HG創英角ｺﾞｼｯｸUB" pitchFamily="49" charset="-128"/>
              </a:rPr>
              <a:t>DDTs</a:t>
            </a:r>
          </a:p>
        </p:txBody>
      </p:sp>
      <p:sp>
        <p:nvSpPr>
          <p:cNvPr id="132290" name="Rectangle 194"/>
          <p:cNvSpPr>
            <a:spLocks noChangeArrowheads="1"/>
          </p:cNvSpPr>
          <p:nvPr/>
        </p:nvSpPr>
        <p:spPr bwMode="auto">
          <a:xfrm>
            <a:off x="5895975" y="2424113"/>
            <a:ext cx="347663" cy="274637"/>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800" b="1">
                <a:solidFill>
                  <a:srgbClr val="000000"/>
                </a:solidFill>
                <a:effectLst>
                  <a:outerShdw blurRad="38100" dist="38100" dir="2700000" algn="tl">
                    <a:srgbClr val="FFFFFF"/>
                  </a:outerShdw>
                </a:effectLst>
                <a:latin typeface="HG創英角ｺﾞｼｯｸUB" pitchFamily="49" charset="-128"/>
                <a:ea typeface="HG創英角ｺﾞｼｯｸUB" pitchFamily="49" charset="-128"/>
              </a:rPr>
              <a:t>HCB</a:t>
            </a:r>
          </a:p>
        </p:txBody>
      </p:sp>
      <p:sp>
        <p:nvSpPr>
          <p:cNvPr id="132291" name="Rectangle 195"/>
          <p:cNvSpPr>
            <a:spLocks noChangeArrowheads="1"/>
          </p:cNvSpPr>
          <p:nvPr/>
        </p:nvSpPr>
        <p:spPr bwMode="auto">
          <a:xfrm>
            <a:off x="6218238" y="3965575"/>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ja-JP" altLang="en-US" sz="1500" b="1">
                <a:solidFill>
                  <a:srgbClr val="00FF78"/>
                </a:solidFill>
                <a:effectLst>
                  <a:outerShdw blurRad="38100" dist="38100" dir="2700000" algn="tl">
                    <a:srgbClr val="000000"/>
                  </a:outerShdw>
                </a:effectLst>
                <a:latin typeface="ＭＳ Ｐゴシック" pitchFamily="50" charset="-128"/>
                <a:ea typeface="ＭＳ Ｐゴシック" pitchFamily="50" charset="-128"/>
              </a:rPr>
              <a:t>移動性小</a:t>
            </a:r>
            <a:endParaRPr lang="ja-JP" altLang="en-US" b="1">
              <a:solidFill>
                <a:srgbClr val="000000"/>
              </a:solidFill>
              <a:effectLst>
                <a:outerShdw blurRad="38100" dist="38100" dir="2700000" algn="tl">
                  <a:srgbClr val="FFFFFF"/>
                </a:outerShdw>
              </a:effectLst>
              <a:latin typeface="ＭＳ Ｐゴシック" pitchFamily="50" charset="-128"/>
              <a:ea typeface="ＭＳ Ｐゴシック" pitchFamily="50" charset="-128"/>
            </a:endParaRPr>
          </a:p>
        </p:txBody>
      </p:sp>
      <p:sp>
        <p:nvSpPr>
          <p:cNvPr id="132292" name="Rectangle 196"/>
          <p:cNvSpPr>
            <a:spLocks noChangeArrowheads="1"/>
          </p:cNvSpPr>
          <p:nvPr/>
        </p:nvSpPr>
        <p:spPr bwMode="auto">
          <a:xfrm>
            <a:off x="6362700" y="3663950"/>
            <a:ext cx="749300" cy="274638"/>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altLang="ja-JP" sz="1800" b="1">
                <a:solidFill>
                  <a:srgbClr val="000000"/>
                </a:solidFill>
                <a:effectLst>
                  <a:outerShdw blurRad="38100" dist="38100" dir="2700000" algn="tl">
                    <a:srgbClr val="FFFFFF"/>
                  </a:outerShdw>
                </a:effectLst>
                <a:latin typeface="HG創英角ｺﾞｼｯｸUB" pitchFamily="49" charset="-128"/>
                <a:ea typeface="HG創英角ｺﾞｼｯｸUB" pitchFamily="49" charset="-128"/>
              </a:rPr>
              <a:t>PCDDs</a:t>
            </a:r>
          </a:p>
        </p:txBody>
      </p:sp>
      <p:sp>
        <p:nvSpPr>
          <p:cNvPr id="132293" name="AutoShape 197"/>
          <p:cNvSpPr>
            <a:spLocks noChangeArrowheads="1"/>
          </p:cNvSpPr>
          <p:nvPr/>
        </p:nvSpPr>
        <p:spPr bwMode="auto">
          <a:xfrm>
            <a:off x="2025650" y="173038"/>
            <a:ext cx="5195888" cy="730250"/>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altLang="ja-JP" sz="3200" b="1">
                <a:solidFill>
                  <a:srgbClr val="FFFFFF"/>
                </a:solidFill>
                <a:effectLst>
                  <a:outerShdw blurRad="38100" dist="38100" dir="2700000" algn="tl">
                    <a:srgbClr val="000000"/>
                  </a:outerShdw>
                </a:effectLst>
                <a:latin typeface="Arial" pitchFamily="34" charset="0"/>
                <a:ea typeface="ＭＳ Ｐゴシック" pitchFamily="50" charset="-128"/>
              </a:rPr>
              <a:t>POPs</a:t>
            </a:r>
            <a:r>
              <a:rPr lang="ja-JP" altLang="en-US" sz="3200" b="1">
                <a:solidFill>
                  <a:srgbClr val="FFFFFF"/>
                </a:solidFill>
                <a:effectLst>
                  <a:outerShdw blurRad="38100" dist="38100" dir="2700000" algn="tl">
                    <a:srgbClr val="000000"/>
                  </a:outerShdw>
                </a:effectLst>
                <a:latin typeface="Arial" pitchFamily="34" charset="0"/>
                <a:ea typeface="ＭＳ Ｐゴシック" pitchFamily="50" charset="-128"/>
              </a:rPr>
              <a:t>の移動・拡散過程</a:t>
            </a:r>
          </a:p>
        </p:txBody>
      </p:sp>
      <p:sp>
        <p:nvSpPr>
          <p:cNvPr id="132294" name="Rectangle 198"/>
          <p:cNvSpPr>
            <a:spLocks noChangeArrowheads="1"/>
          </p:cNvSpPr>
          <p:nvPr/>
        </p:nvSpPr>
        <p:spPr bwMode="auto">
          <a:xfrm>
            <a:off x="6646863" y="2789238"/>
            <a:ext cx="1797050" cy="3048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PCBs</a:t>
            </a:r>
            <a:r>
              <a:rPr lang="ja-JP" altLang="en-US"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a:t>
            </a:r>
            <a:r>
              <a:rPr lang="en-US" altLang="ja-JP"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Low-Cl</a:t>
            </a:r>
            <a:r>
              <a:rPr lang="ja-JP" altLang="en-US"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a:t>
            </a:r>
          </a:p>
        </p:txBody>
      </p:sp>
      <p:sp>
        <p:nvSpPr>
          <p:cNvPr id="132295" name="Rectangle 199"/>
          <p:cNvSpPr>
            <a:spLocks noChangeArrowheads="1"/>
          </p:cNvSpPr>
          <p:nvPr/>
        </p:nvSpPr>
        <p:spPr bwMode="auto">
          <a:xfrm>
            <a:off x="6929438" y="3319463"/>
            <a:ext cx="1925637" cy="3048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PCBs</a:t>
            </a:r>
            <a:r>
              <a:rPr lang="ja-JP" altLang="en-US"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a:t>
            </a:r>
            <a:r>
              <a:rPr lang="en-US" altLang="ja-JP"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High-Cl</a:t>
            </a:r>
            <a:r>
              <a:rPr lang="ja-JP" altLang="en-US" sz="2000" b="1">
                <a:solidFill>
                  <a:srgbClr val="FFFF00"/>
                </a:solidFill>
                <a:effectLst>
                  <a:outerShdw blurRad="38100" dist="38100" dir="2700000" algn="tl">
                    <a:srgbClr val="000000"/>
                  </a:outerShdw>
                </a:effectLst>
                <a:latin typeface="HG創英角ｺﾞｼｯｸUB" pitchFamily="49" charset="-128"/>
                <a:ea typeface="HG創英角ｺﾞｼｯｸUB" pitchFamily="49" charset="-128"/>
              </a:rPr>
              <a:t>）</a:t>
            </a:r>
          </a:p>
        </p:txBody>
      </p:sp>
      <p:sp>
        <p:nvSpPr>
          <p:cNvPr id="132296" name="Text Box 200"/>
          <p:cNvSpPr txBox="1">
            <a:spLocks noChangeArrowheads="1"/>
          </p:cNvSpPr>
          <p:nvPr/>
        </p:nvSpPr>
        <p:spPr bwMode="auto">
          <a:xfrm>
            <a:off x="684213" y="6014647"/>
            <a:ext cx="7804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ja-JP" altLang="en-US" sz="4800" baseline="300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揮発性</a:t>
            </a:r>
            <a:r>
              <a:rPr lang="en-US" altLang="ja-JP" sz="4800" baseline="300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POPs</a:t>
            </a:r>
            <a:r>
              <a:rPr lang="ja-JP" altLang="en-US" sz="4800" baseline="300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は極域など高緯度・寒冷域が</a:t>
            </a:r>
            <a:endParaRPr lang="en-US" altLang="ja-JP" sz="4800" baseline="300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endParaRPr>
          </a:p>
          <a:p>
            <a:pPr algn="ctr">
              <a:defRPr/>
            </a:pPr>
            <a:r>
              <a:rPr lang="ja-JP" altLang="en-US" sz="4800" baseline="300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最終的なシンクとなる</a:t>
            </a:r>
            <a:endParaRPr lang="ja-JP" altLang="en-US" sz="4800" baseline="30000"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endParaRPr>
          </a:p>
        </p:txBody>
      </p:sp>
    </p:spTree>
    <p:extLst>
      <p:ext uri="{BB962C8B-B14F-4D97-AF65-F5344CB8AC3E}">
        <p14:creationId xmlns:p14="http://schemas.microsoft.com/office/powerpoint/2010/main" val="2219675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3738563" y="4333879"/>
            <a:ext cx="4249737" cy="2190750"/>
          </a:xfrm>
          <a:prstGeom prst="ellipse">
            <a:avLst/>
          </a:prstGeom>
          <a:solidFill>
            <a:srgbClr val="3366FF">
              <a:alpha val="50195"/>
            </a:srgbClr>
          </a:solidFill>
          <a:ln w="9525" algn="ctr">
            <a:solidFill>
              <a:schemeClr val="tx1"/>
            </a:solidFill>
            <a:round/>
            <a:headEnd/>
            <a:tailEnd/>
          </a:ln>
        </p:spPr>
        <p:txBody>
          <a:bodyPr wrap="none" anchor="ctr"/>
          <a:lstStyle/>
          <a:p>
            <a:pPr algn="ctr"/>
            <a:endParaRPr lang="ja-JP" altLang="en-US" sz="1600" b="1" dirty="0">
              <a:solidFill>
                <a:srgbClr val="000000"/>
              </a:solidFill>
            </a:endParaRPr>
          </a:p>
        </p:txBody>
      </p:sp>
      <p:sp>
        <p:nvSpPr>
          <p:cNvPr id="4099" name="Oval 3"/>
          <p:cNvSpPr>
            <a:spLocks noChangeArrowheads="1"/>
          </p:cNvSpPr>
          <p:nvPr/>
        </p:nvSpPr>
        <p:spPr bwMode="auto">
          <a:xfrm>
            <a:off x="1047750" y="2244729"/>
            <a:ext cx="4359275" cy="3708400"/>
          </a:xfrm>
          <a:prstGeom prst="ellipse">
            <a:avLst/>
          </a:prstGeom>
          <a:solidFill>
            <a:srgbClr val="339966">
              <a:alpha val="50195"/>
            </a:srgbClr>
          </a:solidFill>
          <a:ln w="9525" algn="ctr">
            <a:solidFill>
              <a:schemeClr val="tx1"/>
            </a:solidFill>
            <a:round/>
            <a:headEnd/>
            <a:tailEnd/>
          </a:ln>
        </p:spPr>
        <p:txBody>
          <a:bodyPr wrap="none" anchor="ctr"/>
          <a:lstStyle/>
          <a:p>
            <a:pPr algn="ctr"/>
            <a:endParaRPr lang="ja-JP" altLang="en-US" sz="1600" b="1" dirty="0">
              <a:solidFill>
                <a:srgbClr val="000000"/>
              </a:solidFill>
            </a:endParaRPr>
          </a:p>
        </p:txBody>
      </p:sp>
      <p:sp>
        <p:nvSpPr>
          <p:cNvPr id="52228" name="AutoShape 4"/>
          <p:cNvSpPr>
            <a:spLocks noChangeArrowheads="1"/>
          </p:cNvSpPr>
          <p:nvPr/>
        </p:nvSpPr>
        <p:spPr bwMode="auto">
          <a:xfrm>
            <a:off x="681038" y="230188"/>
            <a:ext cx="7981950" cy="650875"/>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w="9525">
            <a:noFill/>
            <a:miter lim="800000"/>
            <a:headEnd/>
            <a:tailEnd/>
          </a:ln>
          <a:effectLst>
            <a:outerShdw dist="35921" dir="2700000" algn="ctr" rotWithShape="0">
              <a:schemeClr val="tx1"/>
            </a:outerShdw>
          </a:effectLst>
        </p:spPr>
        <p:txBody>
          <a:bodyPr>
            <a:spAutoFit/>
          </a:bodyPr>
          <a:lstStyle/>
          <a:p>
            <a:pPr algn="ctr">
              <a:defRPr/>
            </a:pPr>
            <a:r>
              <a:rPr lang="en-US" altLang="ja-JP" sz="2800" b="1" dirty="0">
                <a:solidFill>
                  <a:srgbClr val="FFFFFF"/>
                </a:solidFill>
                <a:effectLst>
                  <a:outerShdw blurRad="38100" dist="38100" dir="2700000" algn="tl">
                    <a:srgbClr val="000000"/>
                  </a:outerShdw>
                </a:effectLst>
                <a:latin typeface="Arial" pitchFamily="34" charset="0"/>
                <a:ea typeface="ＭＳ Ｐゴシック" pitchFamily="50" charset="-128"/>
              </a:rPr>
              <a:t>POPs</a:t>
            </a:r>
            <a:r>
              <a:rPr lang="ja-JP" altLang="en-US" sz="2800" b="1" dirty="0">
                <a:solidFill>
                  <a:srgbClr val="FFFFFF"/>
                </a:solidFill>
                <a:effectLst>
                  <a:outerShdw blurRad="38100" dist="38100" dir="2700000" algn="tl">
                    <a:srgbClr val="000000"/>
                  </a:outerShdw>
                </a:effectLst>
                <a:latin typeface="Arial" pitchFamily="34" charset="0"/>
                <a:ea typeface="ＭＳ Ｐゴシック" pitchFamily="50" charset="-128"/>
              </a:rPr>
              <a:t>（</a:t>
            </a:r>
            <a:r>
              <a:rPr lang="en-US" altLang="ja-JP" sz="2800" b="1" dirty="0">
                <a:solidFill>
                  <a:srgbClr val="FFFFFF"/>
                </a:solidFill>
                <a:effectLst>
                  <a:outerShdw blurRad="38100" dist="38100" dir="2700000" algn="tl">
                    <a:srgbClr val="000000"/>
                  </a:outerShdw>
                </a:effectLst>
                <a:latin typeface="Arial" pitchFamily="34" charset="0"/>
                <a:ea typeface="ＭＳ Ｐゴシック" pitchFamily="50" charset="-128"/>
              </a:rPr>
              <a:t>Persistent Organic Pollutants</a:t>
            </a:r>
            <a:r>
              <a:rPr lang="ja-JP" altLang="en-US" sz="2800" b="1" dirty="0">
                <a:solidFill>
                  <a:srgbClr val="FFFFFF"/>
                </a:solidFill>
                <a:effectLst>
                  <a:outerShdw blurRad="38100" dist="38100" dir="2700000" algn="tl">
                    <a:srgbClr val="000000"/>
                  </a:outerShdw>
                </a:effectLst>
                <a:latin typeface="Arial" pitchFamily="34" charset="0"/>
                <a:ea typeface="ＭＳ Ｐゴシック" pitchFamily="50" charset="-128"/>
              </a:rPr>
              <a:t>）</a:t>
            </a:r>
          </a:p>
        </p:txBody>
      </p:sp>
      <p:sp>
        <p:nvSpPr>
          <p:cNvPr id="4102" name="Oval 6"/>
          <p:cNvSpPr>
            <a:spLocks noChangeArrowheads="1"/>
          </p:cNvSpPr>
          <p:nvPr/>
        </p:nvSpPr>
        <p:spPr bwMode="auto">
          <a:xfrm>
            <a:off x="3594100" y="2227267"/>
            <a:ext cx="4430713" cy="2606675"/>
          </a:xfrm>
          <a:prstGeom prst="ellipse">
            <a:avLst/>
          </a:prstGeom>
          <a:solidFill>
            <a:srgbClr val="993366">
              <a:alpha val="50195"/>
            </a:srgbClr>
          </a:solidFill>
          <a:ln w="9525" algn="ctr">
            <a:solidFill>
              <a:schemeClr val="tx1"/>
            </a:solidFill>
            <a:round/>
            <a:headEnd/>
            <a:tailEnd/>
          </a:ln>
        </p:spPr>
        <p:txBody>
          <a:bodyPr wrap="none" anchor="ctr"/>
          <a:lstStyle/>
          <a:p>
            <a:pPr algn="ctr"/>
            <a:endParaRPr lang="ja-JP" altLang="en-US" sz="1600" b="1" dirty="0">
              <a:solidFill>
                <a:srgbClr val="000000"/>
              </a:solidFill>
            </a:endParaRPr>
          </a:p>
        </p:txBody>
      </p:sp>
      <p:sp>
        <p:nvSpPr>
          <p:cNvPr id="52231" name="Rectangle 7"/>
          <p:cNvSpPr>
            <a:spLocks noChangeArrowheads="1"/>
          </p:cNvSpPr>
          <p:nvPr/>
        </p:nvSpPr>
        <p:spPr bwMode="auto">
          <a:xfrm>
            <a:off x="1822450" y="3070229"/>
            <a:ext cx="1573213" cy="21336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defRPr/>
            </a:pPr>
            <a:r>
              <a:rPr lang="en-US" altLang="ja-JP" sz="2000" b="1" dirty="0">
                <a:solidFill>
                  <a:srgbClr val="FFFFFF"/>
                </a:solidFill>
                <a:latin typeface="ＭＳ Ｐゴシック" pitchFamily="50" charset="-128"/>
                <a:ea typeface="ＭＳ Ｐゴシック" pitchFamily="50" charset="-128"/>
              </a:rPr>
              <a:t>DDT</a:t>
            </a:r>
          </a:p>
          <a:p>
            <a:pPr algn="ctr">
              <a:defRPr/>
            </a:pPr>
            <a:r>
              <a:rPr lang="ja-JP" altLang="en-US" sz="2000" b="1" dirty="0">
                <a:solidFill>
                  <a:srgbClr val="FFFFFF"/>
                </a:solidFill>
                <a:latin typeface="ＭＳ Ｐゴシック" pitchFamily="50" charset="-128"/>
                <a:ea typeface="ＭＳ Ｐゴシック" pitchFamily="50" charset="-128"/>
              </a:rPr>
              <a:t>クロルデン</a:t>
            </a:r>
          </a:p>
          <a:p>
            <a:pPr algn="ctr">
              <a:defRPr/>
            </a:pPr>
            <a:r>
              <a:rPr lang="ja-JP" altLang="en-US" sz="2000" b="1" dirty="0">
                <a:solidFill>
                  <a:srgbClr val="FFFFFF"/>
                </a:solidFill>
                <a:latin typeface="ＭＳ Ｐゴシック" pitchFamily="50" charset="-128"/>
                <a:ea typeface="ＭＳ Ｐゴシック" pitchFamily="50" charset="-128"/>
              </a:rPr>
              <a:t>ヘプタクロル</a:t>
            </a:r>
          </a:p>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アルドリン</a:t>
            </a:r>
          </a:p>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ディルドリン</a:t>
            </a:r>
          </a:p>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エンドリン</a:t>
            </a:r>
          </a:p>
          <a:p>
            <a:pPr algn="ctr">
              <a:defRPr/>
            </a:pPr>
            <a:r>
              <a:rPr lang="ja-JP" altLang="en-US" sz="2000" b="1" dirty="0">
                <a:solidFill>
                  <a:srgbClr val="FFFFFF"/>
                </a:solidFill>
                <a:latin typeface="ＭＳ Ｐゴシック" pitchFamily="50" charset="-128"/>
                <a:ea typeface="ＭＳ Ｐゴシック" pitchFamily="50" charset="-128"/>
              </a:rPr>
              <a:t>トキサフェン</a:t>
            </a:r>
          </a:p>
        </p:txBody>
      </p:sp>
      <p:sp>
        <p:nvSpPr>
          <p:cNvPr id="52232" name="Rectangle 8"/>
          <p:cNvSpPr>
            <a:spLocks noChangeArrowheads="1"/>
          </p:cNvSpPr>
          <p:nvPr/>
        </p:nvSpPr>
        <p:spPr bwMode="auto">
          <a:xfrm>
            <a:off x="3357563" y="3455992"/>
            <a:ext cx="2266950" cy="3048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マイレックス</a:t>
            </a:r>
          </a:p>
        </p:txBody>
      </p:sp>
      <p:sp>
        <p:nvSpPr>
          <p:cNvPr id="52233" name="Rectangle 9"/>
          <p:cNvSpPr>
            <a:spLocks noChangeArrowheads="1"/>
          </p:cNvSpPr>
          <p:nvPr/>
        </p:nvSpPr>
        <p:spPr bwMode="auto">
          <a:xfrm>
            <a:off x="5329298" y="3012492"/>
            <a:ext cx="2266950" cy="369332"/>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en-US" altLang="ja-JP" b="1" dirty="0">
                <a:solidFill>
                  <a:srgbClr val="FFFF00"/>
                </a:solidFill>
                <a:latin typeface="ＭＳ Ｐゴシック" pitchFamily="50" charset="-128"/>
                <a:ea typeface="ＭＳ Ｐゴシック" pitchFamily="50" charset="-128"/>
              </a:rPr>
              <a:t>PCB</a:t>
            </a:r>
          </a:p>
        </p:txBody>
      </p:sp>
      <p:sp>
        <p:nvSpPr>
          <p:cNvPr id="52234" name="Rectangle 10"/>
          <p:cNvSpPr>
            <a:spLocks noChangeArrowheads="1"/>
          </p:cNvSpPr>
          <p:nvPr/>
        </p:nvSpPr>
        <p:spPr bwMode="auto">
          <a:xfrm>
            <a:off x="4889500" y="5135567"/>
            <a:ext cx="2266950" cy="6096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en-US" altLang="ja-JP" sz="2000" b="1" dirty="0">
                <a:solidFill>
                  <a:srgbClr val="FFFFFF"/>
                </a:solidFill>
                <a:latin typeface="ＭＳ Ｐゴシック" pitchFamily="50" charset="-128"/>
                <a:ea typeface="ＭＳ Ｐゴシック" pitchFamily="50" charset="-128"/>
              </a:rPr>
              <a:t>PCDDs</a:t>
            </a:r>
          </a:p>
          <a:p>
            <a:pPr algn="ctr">
              <a:buFont typeface="Wingdings" pitchFamily="2" charset="2"/>
              <a:buNone/>
              <a:defRPr/>
            </a:pPr>
            <a:r>
              <a:rPr lang="en-US" altLang="ja-JP" sz="2000" b="1" dirty="0">
                <a:solidFill>
                  <a:srgbClr val="FFFFFF"/>
                </a:solidFill>
                <a:latin typeface="ＭＳ Ｐゴシック" pitchFamily="50" charset="-128"/>
                <a:ea typeface="ＭＳ Ｐゴシック" pitchFamily="50" charset="-128"/>
              </a:rPr>
              <a:t>PCDFs</a:t>
            </a:r>
          </a:p>
        </p:txBody>
      </p:sp>
      <p:sp>
        <p:nvSpPr>
          <p:cNvPr id="52235" name="Rectangle 11"/>
          <p:cNvSpPr>
            <a:spLocks noChangeArrowheads="1"/>
          </p:cNvSpPr>
          <p:nvPr/>
        </p:nvSpPr>
        <p:spPr bwMode="auto">
          <a:xfrm>
            <a:off x="3181350" y="5068892"/>
            <a:ext cx="2266950" cy="3048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en-US" altLang="ja-JP" sz="2000" b="1" dirty="0">
                <a:solidFill>
                  <a:srgbClr val="FFFFFF"/>
                </a:solidFill>
                <a:latin typeface="ＭＳ Ｐゴシック" pitchFamily="50" charset="-128"/>
                <a:ea typeface="ＭＳ Ｐゴシック" pitchFamily="50" charset="-128"/>
              </a:rPr>
              <a:t>HCB</a:t>
            </a:r>
          </a:p>
        </p:txBody>
      </p:sp>
      <p:sp>
        <p:nvSpPr>
          <p:cNvPr id="52237" name="Rectangle 13"/>
          <p:cNvSpPr>
            <a:spLocks noChangeArrowheads="1"/>
          </p:cNvSpPr>
          <p:nvPr/>
        </p:nvSpPr>
        <p:spPr bwMode="auto">
          <a:xfrm>
            <a:off x="2566988" y="2506667"/>
            <a:ext cx="819150" cy="320675"/>
          </a:xfrm>
          <a:prstGeom prst="rect">
            <a:avLst/>
          </a:prstGeom>
          <a:noFill/>
          <a:ln w="15875">
            <a:solidFill>
              <a:schemeClr val="bg1"/>
            </a:solid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農薬</a:t>
            </a:r>
          </a:p>
        </p:txBody>
      </p:sp>
      <p:sp>
        <p:nvSpPr>
          <p:cNvPr id="52238" name="Rectangle 14"/>
          <p:cNvSpPr>
            <a:spLocks noChangeArrowheads="1"/>
          </p:cNvSpPr>
          <p:nvPr/>
        </p:nvSpPr>
        <p:spPr bwMode="auto">
          <a:xfrm>
            <a:off x="4781550" y="5927729"/>
            <a:ext cx="2155825" cy="320675"/>
          </a:xfrm>
          <a:prstGeom prst="rect">
            <a:avLst/>
          </a:prstGeom>
          <a:noFill/>
          <a:ln w="15875">
            <a:solidFill>
              <a:schemeClr val="bg1"/>
            </a:solid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非意図的生成物</a:t>
            </a:r>
          </a:p>
        </p:txBody>
      </p:sp>
      <p:sp>
        <p:nvSpPr>
          <p:cNvPr id="52239" name="Rectangle 15"/>
          <p:cNvSpPr>
            <a:spLocks noChangeArrowheads="1"/>
          </p:cNvSpPr>
          <p:nvPr/>
        </p:nvSpPr>
        <p:spPr bwMode="auto">
          <a:xfrm>
            <a:off x="5314950" y="2511429"/>
            <a:ext cx="1492250" cy="320675"/>
          </a:xfrm>
          <a:prstGeom prst="rect">
            <a:avLst/>
          </a:prstGeom>
          <a:noFill/>
          <a:ln w="15875">
            <a:solidFill>
              <a:schemeClr val="bg1"/>
            </a:solid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工業用薬剤</a:t>
            </a:r>
          </a:p>
        </p:txBody>
      </p:sp>
      <p:grpSp>
        <p:nvGrpSpPr>
          <p:cNvPr id="2" name="Group 139"/>
          <p:cNvGrpSpPr>
            <a:grpSpLocks/>
          </p:cNvGrpSpPr>
          <p:nvPr/>
        </p:nvGrpSpPr>
        <p:grpSpPr bwMode="auto">
          <a:xfrm>
            <a:off x="5849938" y="3463929"/>
            <a:ext cx="1349375" cy="558800"/>
            <a:chOff x="716" y="2106"/>
            <a:chExt cx="920" cy="383"/>
          </a:xfrm>
        </p:grpSpPr>
        <p:sp>
          <p:nvSpPr>
            <p:cNvPr id="120" name="AutoShape 140"/>
            <p:cNvSpPr>
              <a:spLocks noChangeArrowheads="1"/>
            </p:cNvSpPr>
            <p:nvPr/>
          </p:nvSpPr>
          <p:spPr bwMode="auto">
            <a:xfrm>
              <a:off x="851" y="2110"/>
              <a:ext cx="252" cy="212"/>
            </a:xfrm>
            <a:prstGeom prst="hexagon">
              <a:avLst>
                <a:gd name="adj" fmla="val 29717"/>
                <a:gd name="vf" fmla="val 115470"/>
              </a:avLst>
            </a:prstGeom>
            <a:noFill/>
            <a:ln w="19050" cap="sq">
              <a:solidFill>
                <a:srgbClr val="CCECFF"/>
              </a:solidFill>
              <a:miter lim="800000"/>
              <a:headEnd/>
              <a:tailEnd/>
            </a:ln>
            <a:effectLst/>
          </p:spPr>
          <p:txBody>
            <a:bodyPr wrap="none" anchor="ctr"/>
            <a:lstStyle/>
            <a:p>
              <a:pPr algn="ctr">
                <a:defRPr/>
              </a:pPr>
              <a:endParaRPr lang="ja-JP" altLang="en-US" sz="2800" dirty="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21" name="Oval 141"/>
            <p:cNvSpPr>
              <a:spLocks noChangeArrowheads="1"/>
            </p:cNvSpPr>
            <p:nvPr/>
          </p:nvSpPr>
          <p:spPr bwMode="auto">
            <a:xfrm>
              <a:off x="898" y="2139"/>
              <a:ext cx="159" cy="153"/>
            </a:xfrm>
            <a:prstGeom prst="ellipse">
              <a:avLst/>
            </a:prstGeom>
            <a:noFill/>
            <a:ln w="19050" cap="sq">
              <a:solidFill>
                <a:srgbClr val="CCECFF"/>
              </a:solidFill>
              <a:round/>
              <a:headEnd/>
              <a:tailEnd/>
            </a:ln>
            <a:effectLst/>
          </p:spPr>
          <p:txBody>
            <a:bodyPr wrap="none" anchor="ctr"/>
            <a:lstStyle/>
            <a:p>
              <a:pPr algn="ctr">
                <a:defRPr/>
              </a:pPr>
              <a:endParaRPr lang="ja-JP" altLang="en-US" sz="2800" dirty="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22" name="AutoShape 142"/>
            <p:cNvSpPr>
              <a:spLocks noChangeArrowheads="1"/>
            </p:cNvSpPr>
            <p:nvPr/>
          </p:nvSpPr>
          <p:spPr bwMode="auto">
            <a:xfrm>
              <a:off x="1220" y="2106"/>
              <a:ext cx="251" cy="211"/>
            </a:xfrm>
            <a:prstGeom prst="hexagon">
              <a:avLst>
                <a:gd name="adj" fmla="val 29976"/>
                <a:gd name="vf" fmla="val 115470"/>
              </a:avLst>
            </a:prstGeom>
            <a:noFill/>
            <a:ln w="19050" cap="sq">
              <a:solidFill>
                <a:srgbClr val="CCECFF"/>
              </a:solidFill>
              <a:miter lim="800000"/>
              <a:headEnd/>
              <a:tailEnd/>
            </a:ln>
            <a:effectLst/>
          </p:spPr>
          <p:txBody>
            <a:bodyPr wrap="none" anchor="ctr"/>
            <a:lstStyle/>
            <a:p>
              <a:pPr algn="ctr">
                <a:defRPr/>
              </a:pPr>
              <a:endParaRPr lang="ja-JP" altLang="en-US" sz="2800" dirty="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23" name="Oval 143"/>
            <p:cNvSpPr>
              <a:spLocks noChangeArrowheads="1"/>
            </p:cNvSpPr>
            <p:nvPr/>
          </p:nvSpPr>
          <p:spPr bwMode="auto">
            <a:xfrm>
              <a:off x="1268" y="2134"/>
              <a:ext cx="158" cy="151"/>
            </a:xfrm>
            <a:prstGeom prst="ellipse">
              <a:avLst/>
            </a:prstGeom>
            <a:noFill/>
            <a:ln w="19050" cap="sq">
              <a:solidFill>
                <a:srgbClr val="CCECFF"/>
              </a:solidFill>
              <a:round/>
              <a:headEnd/>
              <a:tailEnd/>
            </a:ln>
            <a:effectLst/>
          </p:spPr>
          <p:txBody>
            <a:bodyPr wrap="none" anchor="ctr"/>
            <a:lstStyle/>
            <a:p>
              <a:pPr algn="ctr">
                <a:defRPr/>
              </a:pPr>
              <a:endParaRPr lang="ja-JP" altLang="en-US" sz="2800" dirty="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24" name="Line 144"/>
            <p:cNvSpPr>
              <a:spLocks noChangeShapeType="1"/>
            </p:cNvSpPr>
            <p:nvPr/>
          </p:nvSpPr>
          <p:spPr bwMode="auto">
            <a:xfrm>
              <a:off x="1113" y="2217"/>
              <a:ext cx="105" cy="0"/>
            </a:xfrm>
            <a:prstGeom prst="line">
              <a:avLst/>
            </a:prstGeom>
            <a:noFill/>
            <a:ln w="19050" cap="sq">
              <a:solidFill>
                <a:srgbClr val="CCECFF"/>
              </a:solidFill>
              <a:round/>
              <a:headEnd/>
              <a:tailEnd/>
            </a:ln>
            <a:effectLst/>
          </p:spPr>
          <p:txBody>
            <a:bodyPr/>
            <a:lstStyle/>
            <a:p>
              <a:pPr algn="ctr">
                <a:defRPr/>
              </a:pPr>
              <a:endParaRPr lang="ja-JP" altLang="en-US" sz="2800" dirty="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205" name="Rectangle 145"/>
            <p:cNvSpPr>
              <a:spLocks noChangeArrowheads="1"/>
            </p:cNvSpPr>
            <p:nvPr/>
          </p:nvSpPr>
          <p:spPr bwMode="auto">
            <a:xfrm>
              <a:off x="1384" y="2295"/>
              <a:ext cx="252" cy="188"/>
            </a:xfrm>
            <a:prstGeom prst="rect">
              <a:avLst/>
            </a:prstGeom>
            <a:noFill/>
            <a:ln w="12700" cap="sq">
              <a:noFill/>
              <a:miter lim="800000"/>
              <a:headEnd/>
              <a:tailEnd/>
            </a:ln>
          </p:spPr>
          <p:txBody>
            <a:bodyPr wrap="none">
              <a:spAutoFit/>
            </a:bodyPr>
            <a:lstStyle/>
            <a:p>
              <a:pPr algn="ctr"/>
              <a:r>
                <a:rPr lang="en-US" altLang="ja-JP" sz="1200" b="1" dirty="0" err="1">
                  <a:solidFill>
                    <a:srgbClr val="CCECFF"/>
                  </a:solidFill>
                  <a:latin typeface="ＭＳ Ｐゴシック" pitchFamily="50" charset="-128"/>
                  <a:ea typeface="ＭＳ Ｐゴシック" pitchFamily="50" charset="-128"/>
                </a:rPr>
                <a:t>Cl</a:t>
              </a:r>
              <a:r>
                <a:rPr lang="en-US" altLang="ja-JP" sz="1200" b="1" baseline="-25000" dirty="0" err="1">
                  <a:solidFill>
                    <a:srgbClr val="CCECFF"/>
                  </a:solidFill>
                  <a:latin typeface="ＭＳ Ｐゴシック" pitchFamily="50" charset="-128"/>
                  <a:ea typeface="ＭＳ Ｐゴシック" pitchFamily="50" charset="-128"/>
                </a:rPr>
                <a:t>n</a:t>
              </a:r>
              <a:endParaRPr lang="en-US" altLang="ja-JP" sz="1200" b="1" baseline="-25000" dirty="0">
                <a:solidFill>
                  <a:srgbClr val="CCECFF"/>
                </a:solidFill>
                <a:latin typeface="ＭＳ Ｐゴシック" pitchFamily="50" charset="-128"/>
                <a:ea typeface="ＭＳ Ｐゴシック" pitchFamily="50" charset="-128"/>
              </a:endParaRPr>
            </a:p>
          </p:txBody>
        </p:sp>
        <p:sp>
          <p:nvSpPr>
            <p:cNvPr id="4206" name="Rectangle 146"/>
            <p:cNvSpPr>
              <a:spLocks noChangeArrowheads="1"/>
            </p:cNvSpPr>
            <p:nvPr/>
          </p:nvSpPr>
          <p:spPr bwMode="auto">
            <a:xfrm>
              <a:off x="716" y="2301"/>
              <a:ext cx="268" cy="188"/>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r>
                <a:rPr lang="en-US" altLang="ja-JP" sz="1200" b="1" baseline="-25000">
                  <a:solidFill>
                    <a:srgbClr val="CCECFF"/>
                  </a:solidFill>
                  <a:latin typeface="ＭＳ Ｐゴシック" pitchFamily="50" charset="-128"/>
                  <a:ea typeface="ＭＳ Ｐゴシック" pitchFamily="50" charset="-128"/>
                </a:rPr>
                <a:t>m</a:t>
              </a:r>
            </a:p>
          </p:txBody>
        </p:sp>
        <p:sp>
          <p:nvSpPr>
            <p:cNvPr id="127" name="Line 147"/>
            <p:cNvSpPr>
              <a:spLocks noChangeShapeType="1"/>
            </p:cNvSpPr>
            <p:nvPr/>
          </p:nvSpPr>
          <p:spPr bwMode="auto">
            <a:xfrm flipH="1">
              <a:off x="866" y="2224"/>
              <a:ext cx="93" cy="90"/>
            </a:xfrm>
            <a:prstGeom prst="line">
              <a:avLst/>
            </a:prstGeom>
            <a:noFill/>
            <a:ln w="1270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28" name="Line 148"/>
            <p:cNvSpPr>
              <a:spLocks noChangeShapeType="1"/>
            </p:cNvSpPr>
            <p:nvPr/>
          </p:nvSpPr>
          <p:spPr bwMode="auto">
            <a:xfrm>
              <a:off x="1354" y="2220"/>
              <a:ext cx="92" cy="89"/>
            </a:xfrm>
            <a:prstGeom prst="line">
              <a:avLst/>
            </a:prstGeom>
            <a:noFill/>
            <a:ln w="1270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3" name="Group 150"/>
          <p:cNvGrpSpPr>
            <a:grpSpLocks/>
          </p:cNvGrpSpPr>
          <p:nvPr/>
        </p:nvGrpSpPr>
        <p:grpSpPr bwMode="auto">
          <a:xfrm>
            <a:off x="514350" y="2606679"/>
            <a:ext cx="1481138" cy="1022350"/>
            <a:chOff x="1712" y="1882"/>
            <a:chExt cx="933" cy="644"/>
          </a:xfrm>
        </p:grpSpPr>
        <p:sp>
          <p:nvSpPr>
            <p:cNvPr id="131" name="Line 151"/>
            <p:cNvSpPr>
              <a:spLocks noChangeShapeType="1"/>
            </p:cNvSpPr>
            <p:nvPr/>
          </p:nvSpPr>
          <p:spPr bwMode="auto">
            <a:xfrm rot="-5400000">
              <a:off x="2138" y="2178"/>
              <a:ext cx="79" cy="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32" name="AutoShape 152"/>
            <p:cNvSpPr>
              <a:spLocks noChangeArrowheads="1"/>
            </p:cNvSpPr>
            <p:nvPr/>
          </p:nvSpPr>
          <p:spPr bwMode="auto">
            <a:xfrm rot="-1565456">
              <a:off x="1914" y="2208"/>
              <a:ext cx="203" cy="168"/>
            </a:xfrm>
            <a:prstGeom prst="hexagon">
              <a:avLst>
                <a:gd name="adj" fmla="val 30208"/>
                <a:gd name="vf" fmla="val 115470"/>
              </a:avLst>
            </a:prstGeom>
            <a:noFill/>
            <a:ln w="19050" cap="sq">
              <a:solidFill>
                <a:srgbClr val="CCECFF"/>
              </a:solidFill>
              <a:miter lim="800000"/>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33" name="Oval 153"/>
            <p:cNvSpPr>
              <a:spLocks noChangeArrowheads="1"/>
            </p:cNvSpPr>
            <p:nvPr/>
          </p:nvSpPr>
          <p:spPr bwMode="auto">
            <a:xfrm rot="-1565456">
              <a:off x="1952" y="2230"/>
              <a:ext cx="127" cy="123"/>
            </a:xfrm>
            <a:prstGeom prst="ellipse">
              <a:avLst/>
            </a:prstGeom>
            <a:noFill/>
            <a:ln w="19050" cap="sq">
              <a:solidFill>
                <a:srgbClr val="CCECFF"/>
              </a:solidFill>
              <a:round/>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34" name="Line 154"/>
            <p:cNvSpPr>
              <a:spLocks noChangeShapeType="1"/>
            </p:cNvSpPr>
            <p:nvPr/>
          </p:nvSpPr>
          <p:spPr bwMode="auto">
            <a:xfrm rot="-1565456">
              <a:off x="2110" y="2229"/>
              <a:ext cx="72" cy="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35" name="Line 155"/>
            <p:cNvSpPr>
              <a:spLocks noChangeShapeType="1"/>
            </p:cNvSpPr>
            <p:nvPr/>
          </p:nvSpPr>
          <p:spPr bwMode="auto">
            <a:xfrm rot="-1565456">
              <a:off x="1851" y="2351"/>
              <a:ext cx="80" cy="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88" name="Rectangle 156"/>
            <p:cNvSpPr>
              <a:spLocks noChangeArrowheads="1"/>
            </p:cNvSpPr>
            <p:nvPr/>
          </p:nvSpPr>
          <p:spPr bwMode="auto">
            <a:xfrm rot="-1565456">
              <a:off x="1712" y="2312"/>
              <a:ext cx="200"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137" name="AutoShape 157"/>
            <p:cNvSpPr>
              <a:spLocks noChangeArrowheads="1"/>
            </p:cNvSpPr>
            <p:nvPr/>
          </p:nvSpPr>
          <p:spPr bwMode="auto">
            <a:xfrm rot="1823282">
              <a:off x="2235" y="2225"/>
              <a:ext cx="203" cy="168"/>
            </a:xfrm>
            <a:prstGeom prst="hexagon">
              <a:avLst>
                <a:gd name="adj" fmla="val 30208"/>
                <a:gd name="vf" fmla="val 115470"/>
              </a:avLst>
            </a:prstGeom>
            <a:noFill/>
            <a:ln w="19050" cap="sq">
              <a:solidFill>
                <a:srgbClr val="CCECFF"/>
              </a:solidFill>
              <a:miter lim="800000"/>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38" name="Oval 158"/>
            <p:cNvSpPr>
              <a:spLocks noChangeArrowheads="1"/>
            </p:cNvSpPr>
            <p:nvPr/>
          </p:nvSpPr>
          <p:spPr bwMode="auto">
            <a:xfrm rot="1823282">
              <a:off x="2273" y="2248"/>
              <a:ext cx="128" cy="122"/>
            </a:xfrm>
            <a:prstGeom prst="ellipse">
              <a:avLst/>
            </a:prstGeom>
            <a:noFill/>
            <a:ln w="19050" cap="sq">
              <a:solidFill>
                <a:srgbClr val="CCECFF"/>
              </a:solidFill>
              <a:round/>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39" name="Line 159"/>
            <p:cNvSpPr>
              <a:spLocks noChangeShapeType="1"/>
            </p:cNvSpPr>
            <p:nvPr/>
          </p:nvSpPr>
          <p:spPr bwMode="auto">
            <a:xfrm rot="1823282">
              <a:off x="2418" y="2382"/>
              <a:ext cx="80" cy="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92" name="Rectangle 160"/>
            <p:cNvSpPr>
              <a:spLocks noChangeArrowheads="1"/>
            </p:cNvSpPr>
            <p:nvPr/>
          </p:nvSpPr>
          <p:spPr bwMode="auto">
            <a:xfrm rot="1823282">
              <a:off x="2444" y="2354"/>
              <a:ext cx="201" cy="172"/>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141" name="Line 161"/>
            <p:cNvSpPr>
              <a:spLocks noChangeShapeType="1"/>
            </p:cNvSpPr>
            <p:nvPr/>
          </p:nvSpPr>
          <p:spPr bwMode="auto">
            <a:xfrm rot="1823282">
              <a:off x="2177" y="2232"/>
              <a:ext cx="72" cy="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42" name="Line 162"/>
            <p:cNvSpPr>
              <a:spLocks noChangeShapeType="1"/>
            </p:cNvSpPr>
            <p:nvPr/>
          </p:nvSpPr>
          <p:spPr bwMode="auto">
            <a:xfrm rot="-6228494">
              <a:off x="2116" y="2079"/>
              <a:ext cx="101" cy="1"/>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95" name="Rectangle 163"/>
            <p:cNvSpPr>
              <a:spLocks noChangeArrowheads="1"/>
            </p:cNvSpPr>
            <p:nvPr/>
          </p:nvSpPr>
          <p:spPr bwMode="auto">
            <a:xfrm>
              <a:off x="2240" y="1988"/>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96" name="Rectangle 164"/>
            <p:cNvSpPr>
              <a:spLocks noChangeArrowheads="1"/>
            </p:cNvSpPr>
            <p:nvPr/>
          </p:nvSpPr>
          <p:spPr bwMode="auto">
            <a:xfrm>
              <a:off x="2076" y="1882"/>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97" name="Rectangle 165"/>
            <p:cNvSpPr>
              <a:spLocks noChangeArrowheads="1"/>
            </p:cNvSpPr>
            <p:nvPr/>
          </p:nvSpPr>
          <p:spPr bwMode="auto">
            <a:xfrm>
              <a:off x="1911" y="1992"/>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146" name="Line 166"/>
            <p:cNvSpPr>
              <a:spLocks noChangeShapeType="1"/>
            </p:cNvSpPr>
            <p:nvPr/>
          </p:nvSpPr>
          <p:spPr bwMode="auto">
            <a:xfrm rot="-9182057">
              <a:off x="2080" y="2101"/>
              <a:ext cx="101" cy="1"/>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47" name="Line 167"/>
            <p:cNvSpPr>
              <a:spLocks noChangeShapeType="1"/>
            </p:cNvSpPr>
            <p:nvPr/>
          </p:nvSpPr>
          <p:spPr bwMode="auto">
            <a:xfrm rot="9182057" flipH="1">
              <a:off x="2179" y="2100"/>
              <a:ext cx="102" cy="1"/>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4" name="Group 168"/>
          <p:cNvGrpSpPr>
            <a:grpSpLocks/>
          </p:cNvGrpSpPr>
          <p:nvPr/>
        </p:nvGrpSpPr>
        <p:grpSpPr bwMode="auto">
          <a:xfrm>
            <a:off x="520700" y="3735392"/>
            <a:ext cx="1276350" cy="936625"/>
            <a:chOff x="2683" y="1974"/>
            <a:chExt cx="804" cy="590"/>
          </a:xfrm>
        </p:grpSpPr>
        <p:sp>
          <p:nvSpPr>
            <p:cNvPr id="149" name="AutoShape 169"/>
            <p:cNvSpPr>
              <a:spLocks noChangeArrowheads="1"/>
            </p:cNvSpPr>
            <p:nvPr/>
          </p:nvSpPr>
          <p:spPr bwMode="auto">
            <a:xfrm rot="-1844258">
              <a:off x="2878" y="2173"/>
              <a:ext cx="230" cy="192"/>
            </a:xfrm>
            <a:prstGeom prst="hexagon">
              <a:avLst>
                <a:gd name="adj" fmla="val 29948"/>
                <a:gd name="vf" fmla="val 115470"/>
              </a:avLst>
            </a:prstGeom>
            <a:noFill/>
            <a:ln w="19050" cap="sq">
              <a:solidFill>
                <a:srgbClr val="CCECFF"/>
              </a:solidFill>
              <a:miter lim="800000"/>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50" name="Line 170"/>
            <p:cNvSpPr>
              <a:spLocks noChangeShapeType="1"/>
            </p:cNvSpPr>
            <p:nvPr/>
          </p:nvSpPr>
          <p:spPr bwMode="auto">
            <a:xfrm rot="-5400000">
              <a:off x="2864" y="2273"/>
              <a:ext cx="113" cy="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65" name="Rectangle 171"/>
            <p:cNvSpPr>
              <a:spLocks noChangeArrowheads="1"/>
            </p:cNvSpPr>
            <p:nvPr/>
          </p:nvSpPr>
          <p:spPr bwMode="auto">
            <a:xfrm>
              <a:off x="2905" y="1974"/>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152" name="Line 172"/>
            <p:cNvSpPr>
              <a:spLocks noChangeShapeType="1"/>
            </p:cNvSpPr>
            <p:nvPr/>
          </p:nvSpPr>
          <p:spPr bwMode="auto">
            <a:xfrm rot="9182057" flipH="1">
              <a:off x="2978" y="2111"/>
              <a:ext cx="29" cy="52"/>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67" name="Rectangle 173"/>
            <p:cNvSpPr>
              <a:spLocks noChangeArrowheads="1"/>
            </p:cNvSpPr>
            <p:nvPr/>
          </p:nvSpPr>
          <p:spPr bwMode="auto">
            <a:xfrm>
              <a:off x="2690" y="2094"/>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68" name="Rectangle 174"/>
            <p:cNvSpPr>
              <a:spLocks noChangeArrowheads="1"/>
            </p:cNvSpPr>
            <p:nvPr/>
          </p:nvSpPr>
          <p:spPr bwMode="auto">
            <a:xfrm>
              <a:off x="2683" y="2265"/>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69" name="Rectangle 175"/>
            <p:cNvSpPr>
              <a:spLocks noChangeArrowheads="1"/>
            </p:cNvSpPr>
            <p:nvPr/>
          </p:nvSpPr>
          <p:spPr bwMode="auto">
            <a:xfrm>
              <a:off x="2890" y="2391"/>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70" name="Rectangle 176"/>
            <p:cNvSpPr>
              <a:spLocks noChangeArrowheads="1"/>
            </p:cNvSpPr>
            <p:nvPr/>
          </p:nvSpPr>
          <p:spPr bwMode="auto">
            <a:xfrm>
              <a:off x="3145" y="1987"/>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71" name="Rectangle 177"/>
            <p:cNvSpPr>
              <a:spLocks noChangeArrowheads="1"/>
            </p:cNvSpPr>
            <p:nvPr/>
          </p:nvSpPr>
          <p:spPr bwMode="auto">
            <a:xfrm>
              <a:off x="3286" y="2175"/>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158" name="Line 178"/>
            <p:cNvSpPr>
              <a:spLocks noChangeShapeType="1"/>
            </p:cNvSpPr>
            <p:nvPr/>
          </p:nvSpPr>
          <p:spPr bwMode="auto">
            <a:xfrm rot="9182057" flipH="1">
              <a:off x="2978" y="2375"/>
              <a:ext cx="29" cy="52"/>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59" name="Line 179"/>
            <p:cNvSpPr>
              <a:spLocks noChangeShapeType="1"/>
            </p:cNvSpPr>
            <p:nvPr/>
          </p:nvSpPr>
          <p:spPr bwMode="auto">
            <a:xfrm rot="9182057" flipH="1">
              <a:off x="3189" y="2137"/>
              <a:ext cx="37" cy="35"/>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60" name="Line 180"/>
            <p:cNvSpPr>
              <a:spLocks noChangeShapeType="1"/>
            </p:cNvSpPr>
            <p:nvPr/>
          </p:nvSpPr>
          <p:spPr bwMode="auto">
            <a:xfrm rot="9182057" flipH="1" flipV="1">
              <a:off x="3275" y="2260"/>
              <a:ext cx="34" cy="22"/>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61" name="Line 181"/>
            <p:cNvSpPr>
              <a:spLocks noChangeShapeType="1"/>
            </p:cNvSpPr>
            <p:nvPr/>
          </p:nvSpPr>
          <p:spPr bwMode="auto">
            <a:xfrm rot="9182057" flipH="1">
              <a:off x="3006" y="2169"/>
              <a:ext cx="17" cy="98"/>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62" name="Line 182"/>
            <p:cNvSpPr>
              <a:spLocks noChangeShapeType="1"/>
            </p:cNvSpPr>
            <p:nvPr/>
          </p:nvSpPr>
          <p:spPr bwMode="auto">
            <a:xfrm rot="9182057" flipH="1">
              <a:off x="2969" y="2290"/>
              <a:ext cx="81" cy="75"/>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63" name="Line 183"/>
            <p:cNvSpPr>
              <a:spLocks noChangeShapeType="1"/>
            </p:cNvSpPr>
            <p:nvPr/>
          </p:nvSpPr>
          <p:spPr bwMode="auto">
            <a:xfrm rot="9182057">
              <a:off x="2997" y="2254"/>
              <a:ext cx="49" cy="25"/>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78" name="Rectangle 184"/>
            <p:cNvSpPr>
              <a:spLocks noChangeArrowheads="1"/>
            </p:cNvSpPr>
            <p:nvPr/>
          </p:nvSpPr>
          <p:spPr bwMode="auto">
            <a:xfrm>
              <a:off x="2853" y="2182"/>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79" name="Rectangle 185"/>
            <p:cNvSpPr>
              <a:spLocks noChangeArrowheads="1"/>
            </p:cNvSpPr>
            <p:nvPr/>
          </p:nvSpPr>
          <p:spPr bwMode="auto">
            <a:xfrm>
              <a:off x="3005" y="2182"/>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166" name="Line 186"/>
            <p:cNvSpPr>
              <a:spLocks noChangeShapeType="1"/>
            </p:cNvSpPr>
            <p:nvPr/>
          </p:nvSpPr>
          <p:spPr bwMode="auto">
            <a:xfrm rot="9182057" flipH="1" flipV="1">
              <a:off x="2871" y="2184"/>
              <a:ext cx="18" cy="36"/>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67" name="Line 187"/>
            <p:cNvSpPr>
              <a:spLocks noChangeShapeType="1"/>
            </p:cNvSpPr>
            <p:nvPr/>
          </p:nvSpPr>
          <p:spPr bwMode="auto">
            <a:xfrm rot="12417943" flipH="1">
              <a:off x="2863" y="2328"/>
              <a:ext cx="18" cy="36"/>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68" name="AutoShape 188"/>
            <p:cNvSpPr>
              <a:spLocks noChangeArrowheads="1"/>
            </p:cNvSpPr>
            <p:nvPr/>
          </p:nvSpPr>
          <p:spPr bwMode="auto">
            <a:xfrm rot="5400000">
              <a:off x="3088" y="2188"/>
              <a:ext cx="192" cy="172"/>
            </a:xfrm>
            <a:prstGeom prst="pentagon">
              <a:avLst/>
            </a:prstGeom>
            <a:noFill/>
            <a:ln w="19050" cap="sq">
              <a:solidFill>
                <a:srgbClr val="CCECFF"/>
              </a:solidFill>
              <a:miter lim="800000"/>
              <a:headEnd/>
              <a:tailEnd/>
            </a:ln>
          </p:spPr>
          <p:txBody>
            <a:bodyPr rot="10800000" vert="eaVert"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5" name="Group 189"/>
          <p:cNvGrpSpPr>
            <a:grpSpLocks/>
          </p:cNvGrpSpPr>
          <p:nvPr/>
        </p:nvGrpSpPr>
        <p:grpSpPr bwMode="auto">
          <a:xfrm>
            <a:off x="3549650" y="5416554"/>
            <a:ext cx="974725" cy="971550"/>
            <a:chOff x="770" y="2717"/>
            <a:chExt cx="614" cy="612"/>
          </a:xfrm>
        </p:grpSpPr>
        <p:grpSp>
          <p:nvGrpSpPr>
            <p:cNvPr id="6" name="Group 190"/>
            <p:cNvGrpSpPr>
              <a:grpSpLocks/>
            </p:cNvGrpSpPr>
            <p:nvPr/>
          </p:nvGrpSpPr>
          <p:grpSpPr bwMode="auto">
            <a:xfrm>
              <a:off x="970" y="2927"/>
              <a:ext cx="221" cy="186"/>
              <a:chOff x="2668" y="2984"/>
              <a:chExt cx="230" cy="192"/>
            </a:xfrm>
          </p:grpSpPr>
          <p:sp>
            <p:nvSpPr>
              <p:cNvPr id="183" name="AutoShape 191"/>
              <p:cNvSpPr>
                <a:spLocks noChangeArrowheads="1"/>
              </p:cNvSpPr>
              <p:nvPr/>
            </p:nvSpPr>
            <p:spPr bwMode="auto">
              <a:xfrm rot="-1844258">
                <a:off x="2668" y="2984"/>
                <a:ext cx="230" cy="192"/>
              </a:xfrm>
              <a:prstGeom prst="hexagon">
                <a:avLst>
                  <a:gd name="adj" fmla="val 29948"/>
                  <a:gd name="vf" fmla="val 115470"/>
                </a:avLst>
              </a:prstGeom>
              <a:noFill/>
              <a:ln w="19050" cap="sq">
                <a:solidFill>
                  <a:srgbClr val="CCECFF"/>
                </a:solidFill>
                <a:miter lim="800000"/>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84" name="Oval 192"/>
              <p:cNvSpPr>
                <a:spLocks noChangeArrowheads="1"/>
              </p:cNvSpPr>
              <p:nvPr/>
            </p:nvSpPr>
            <p:spPr bwMode="auto">
              <a:xfrm>
                <a:off x="2710" y="3011"/>
                <a:ext cx="149" cy="141"/>
              </a:xfrm>
              <a:prstGeom prst="ellipse">
                <a:avLst/>
              </a:prstGeom>
              <a:noFill/>
              <a:ln w="19050" cap="sq">
                <a:solidFill>
                  <a:srgbClr val="CCECFF"/>
                </a:solidFill>
                <a:round/>
                <a:headEnd/>
                <a:tailEnd/>
              </a:ln>
              <a:effectLst/>
            </p:spPr>
            <p:txBody>
              <a:bodyPr wrap="none" anchor="ct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sp>
          <p:nvSpPr>
            <p:cNvPr id="171" name="Line 193"/>
            <p:cNvSpPr>
              <a:spLocks noChangeShapeType="1"/>
            </p:cNvSpPr>
            <p:nvPr/>
          </p:nvSpPr>
          <p:spPr bwMode="auto">
            <a:xfrm rot="12417943" flipV="1">
              <a:off x="1185" y="2922"/>
              <a:ext cx="24" cy="49"/>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2" name="Line 194"/>
            <p:cNvSpPr>
              <a:spLocks noChangeShapeType="1"/>
            </p:cNvSpPr>
            <p:nvPr/>
          </p:nvSpPr>
          <p:spPr bwMode="auto">
            <a:xfrm rot="9182057" flipH="1" flipV="1">
              <a:off x="1185" y="3068"/>
              <a:ext cx="24" cy="49"/>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3" name="Line 195"/>
            <p:cNvSpPr>
              <a:spLocks noChangeShapeType="1"/>
            </p:cNvSpPr>
            <p:nvPr/>
          </p:nvSpPr>
          <p:spPr bwMode="auto">
            <a:xfrm rot="9182057" flipH="1" flipV="1">
              <a:off x="944" y="2925"/>
              <a:ext cx="24" cy="50"/>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4" name="Line 196"/>
            <p:cNvSpPr>
              <a:spLocks noChangeShapeType="1"/>
            </p:cNvSpPr>
            <p:nvPr/>
          </p:nvSpPr>
          <p:spPr bwMode="auto">
            <a:xfrm rot="12417943" flipV="1">
              <a:off x="944" y="3072"/>
              <a:ext cx="24" cy="49"/>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5" name="Line 197"/>
            <p:cNvSpPr>
              <a:spLocks noChangeShapeType="1"/>
            </p:cNvSpPr>
            <p:nvPr/>
          </p:nvSpPr>
          <p:spPr bwMode="auto">
            <a:xfrm rot="9182057" flipV="1">
              <a:off x="1067" y="2863"/>
              <a:ext cx="29" cy="53"/>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6" name="Line 198"/>
            <p:cNvSpPr>
              <a:spLocks noChangeShapeType="1"/>
            </p:cNvSpPr>
            <p:nvPr/>
          </p:nvSpPr>
          <p:spPr bwMode="auto">
            <a:xfrm rot="9182057" flipV="1">
              <a:off x="1067" y="3133"/>
              <a:ext cx="29" cy="53"/>
            </a:xfrm>
            <a:prstGeom prst="line">
              <a:avLst/>
            </a:prstGeom>
            <a:noFill/>
            <a:ln w="19050" cap="sq">
              <a:solidFill>
                <a:srgbClr val="CCECFF"/>
              </a:solidFill>
              <a:round/>
              <a:headEnd/>
              <a:tailEnd/>
            </a:ln>
            <a:effectLst/>
          </p:spPr>
          <p:txBody>
            <a:bodyPr/>
            <a:lstStyle/>
            <a:p>
              <a:pPr algn="ctr">
                <a:defRPr/>
              </a:pPr>
              <a:endParaRPr lang="ja-JP" altLang="en-US" sz="28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55" name="Rectangle 199"/>
            <p:cNvSpPr>
              <a:spLocks noChangeArrowheads="1"/>
            </p:cNvSpPr>
            <p:nvPr/>
          </p:nvSpPr>
          <p:spPr bwMode="auto">
            <a:xfrm>
              <a:off x="984" y="2717"/>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56" name="Rectangle 200"/>
            <p:cNvSpPr>
              <a:spLocks noChangeArrowheads="1"/>
            </p:cNvSpPr>
            <p:nvPr/>
          </p:nvSpPr>
          <p:spPr bwMode="auto">
            <a:xfrm>
              <a:off x="1179" y="2817"/>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57" name="Rectangle 201"/>
            <p:cNvSpPr>
              <a:spLocks noChangeArrowheads="1"/>
            </p:cNvSpPr>
            <p:nvPr/>
          </p:nvSpPr>
          <p:spPr bwMode="auto">
            <a:xfrm>
              <a:off x="1183" y="3033"/>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58" name="Rectangle 202"/>
            <p:cNvSpPr>
              <a:spLocks noChangeArrowheads="1"/>
            </p:cNvSpPr>
            <p:nvPr/>
          </p:nvSpPr>
          <p:spPr bwMode="auto">
            <a:xfrm>
              <a:off x="984" y="3156"/>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59" name="Rectangle 203"/>
            <p:cNvSpPr>
              <a:spLocks noChangeArrowheads="1"/>
            </p:cNvSpPr>
            <p:nvPr/>
          </p:nvSpPr>
          <p:spPr bwMode="auto">
            <a:xfrm>
              <a:off x="773" y="3029"/>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sp>
          <p:nvSpPr>
            <p:cNvPr id="4160" name="Rectangle 204"/>
            <p:cNvSpPr>
              <a:spLocks noChangeArrowheads="1"/>
            </p:cNvSpPr>
            <p:nvPr/>
          </p:nvSpPr>
          <p:spPr bwMode="auto">
            <a:xfrm>
              <a:off x="770" y="2840"/>
              <a:ext cx="201" cy="173"/>
            </a:xfrm>
            <a:prstGeom prst="rect">
              <a:avLst/>
            </a:prstGeom>
            <a:noFill/>
            <a:ln w="12700" cap="sq">
              <a:noFill/>
              <a:miter lim="800000"/>
              <a:headEnd/>
              <a:tailEnd/>
            </a:ln>
          </p:spPr>
          <p:txBody>
            <a:bodyPr wrap="none">
              <a:spAutoFit/>
            </a:bodyPr>
            <a:lstStyle/>
            <a:p>
              <a:pPr algn="ctr"/>
              <a:r>
                <a:rPr lang="en-US" altLang="ja-JP" sz="1200" b="1">
                  <a:solidFill>
                    <a:srgbClr val="CCECFF"/>
                  </a:solidFill>
                  <a:latin typeface="ＭＳ Ｐゴシック" pitchFamily="50" charset="-128"/>
                  <a:ea typeface="ＭＳ Ｐゴシック" pitchFamily="50" charset="-128"/>
                </a:rPr>
                <a:t>Cl</a:t>
              </a:r>
              <a:endParaRPr lang="en-US" altLang="ja-JP" sz="1200" b="1" baseline="-25000">
                <a:solidFill>
                  <a:srgbClr val="CCECFF"/>
                </a:solidFill>
                <a:latin typeface="ＭＳ Ｐゴシック" pitchFamily="50" charset="-128"/>
                <a:ea typeface="ＭＳ Ｐゴシック" pitchFamily="50" charset="-128"/>
              </a:endParaRPr>
            </a:p>
          </p:txBody>
        </p:sp>
      </p:grpSp>
      <p:grpSp>
        <p:nvGrpSpPr>
          <p:cNvPr id="7" name="グループ化 232"/>
          <p:cNvGrpSpPr>
            <a:grpSpLocks/>
          </p:cNvGrpSpPr>
          <p:nvPr/>
        </p:nvGrpSpPr>
        <p:grpSpPr bwMode="auto">
          <a:xfrm>
            <a:off x="6996566" y="5350108"/>
            <a:ext cx="1436687" cy="663575"/>
            <a:chOff x="6968001" y="5431341"/>
            <a:chExt cx="1436101" cy="663635"/>
          </a:xfrm>
        </p:grpSpPr>
        <p:grpSp>
          <p:nvGrpSpPr>
            <p:cNvPr id="8" name="Group 185"/>
            <p:cNvGrpSpPr>
              <a:grpSpLocks/>
            </p:cNvGrpSpPr>
            <p:nvPr/>
          </p:nvGrpSpPr>
          <p:grpSpPr bwMode="auto">
            <a:xfrm rot="-1844258">
              <a:off x="7173948" y="5575266"/>
              <a:ext cx="368491" cy="306842"/>
              <a:chOff x="2487" y="1811"/>
              <a:chExt cx="442" cy="382"/>
            </a:xfrm>
          </p:grpSpPr>
          <p:sp>
            <p:nvSpPr>
              <p:cNvPr id="4146" name="AutoShape 186"/>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p:spPr>
            <p:txBody>
              <a:bodyPr wrap="none" anchor="ctr"/>
              <a:lstStyle/>
              <a:p>
                <a:pPr algn="ctr"/>
                <a:endParaRPr lang="ja-JP" altLang="en-US" sz="1200" b="1">
                  <a:solidFill>
                    <a:srgbClr val="000000"/>
                  </a:solidFill>
                </a:endParaRPr>
              </a:p>
            </p:txBody>
          </p:sp>
          <p:sp>
            <p:nvSpPr>
              <p:cNvPr id="4147" name="Oval 187"/>
              <p:cNvSpPr>
                <a:spLocks noChangeArrowheads="1"/>
              </p:cNvSpPr>
              <p:nvPr/>
            </p:nvSpPr>
            <p:spPr bwMode="auto">
              <a:xfrm>
                <a:off x="2570" y="1863"/>
                <a:ext cx="277" cy="277"/>
              </a:xfrm>
              <a:prstGeom prst="ellipse">
                <a:avLst/>
              </a:prstGeom>
              <a:noFill/>
              <a:ln w="19050" cap="sq">
                <a:solidFill>
                  <a:srgbClr val="FFFFFF"/>
                </a:solidFill>
                <a:round/>
                <a:headEnd/>
                <a:tailEnd/>
              </a:ln>
            </p:spPr>
            <p:txBody>
              <a:bodyPr wrap="none" anchor="ctr"/>
              <a:lstStyle/>
              <a:p>
                <a:pPr algn="ctr"/>
                <a:endParaRPr lang="ja-JP" altLang="en-US" sz="1200" b="1">
                  <a:solidFill>
                    <a:srgbClr val="000000"/>
                  </a:solidFill>
                </a:endParaRPr>
              </a:p>
            </p:txBody>
          </p:sp>
        </p:grpSp>
        <p:grpSp>
          <p:nvGrpSpPr>
            <p:cNvPr id="9" name="Group 188"/>
            <p:cNvGrpSpPr>
              <a:grpSpLocks/>
            </p:cNvGrpSpPr>
            <p:nvPr/>
          </p:nvGrpSpPr>
          <p:grpSpPr bwMode="auto">
            <a:xfrm rot="-1836036">
              <a:off x="7815654" y="5575266"/>
              <a:ext cx="367089" cy="305441"/>
              <a:chOff x="2487" y="1811"/>
              <a:chExt cx="442" cy="382"/>
            </a:xfrm>
          </p:grpSpPr>
          <p:sp>
            <p:nvSpPr>
              <p:cNvPr id="4144" name="AutoShape 189"/>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p:spPr>
            <p:txBody>
              <a:bodyPr wrap="none" anchor="ctr"/>
              <a:lstStyle/>
              <a:p>
                <a:pPr algn="ctr"/>
                <a:endParaRPr lang="ja-JP" altLang="en-US" sz="1200" b="1">
                  <a:solidFill>
                    <a:srgbClr val="000000"/>
                  </a:solidFill>
                </a:endParaRPr>
              </a:p>
            </p:txBody>
          </p:sp>
          <p:sp>
            <p:nvSpPr>
              <p:cNvPr id="4145" name="Oval 190"/>
              <p:cNvSpPr>
                <a:spLocks noChangeArrowheads="1"/>
              </p:cNvSpPr>
              <p:nvPr/>
            </p:nvSpPr>
            <p:spPr bwMode="auto">
              <a:xfrm>
                <a:off x="2570" y="1863"/>
                <a:ext cx="277" cy="277"/>
              </a:xfrm>
              <a:prstGeom prst="ellipse">
                <a:avLst/>
              </a:prstGeom>
              <a:noFill/>
              <a:ln w="19050" cap="sq">
                <a:solidFill>
                  <a:srgbClr val="FFFFFF"/>
                </a:solidFill>
                <a:round/>
                <a:headEnd/>
                <a:tailEnd/>
              </a:ln>
            </p:spPr>
            <p:txBody>
              <a:bodyPr wrap="none" anchor="ctr"/>
              <a:lstStyle/>
              <a:p>
                <a:pPr algn="ctr"/>
                <a:endParaRPr lang="ja-JP" altLang="en-US" sz="1200" b="1">
                  <a:solidFill>
                    <a:srgbClr val="000000"/>
                  </a:solidFill>
                </a:endParaRPr>
              </a:p>
            </p:txBody>
          </p:sp>
        </p:grpSp>
        <p:sp>
          <p:nvSpPr>
            <p:cNvPr id="4136" name="Line 191"/>
            <p:cNvSpPr>
              <a:spLocks noChangeShapeType="1"/>
            </p:cNvSpPr>
            <p:nvPr/>
          </p:nvSpPr>
          <p:spPr bwMode="auto">
            <a:xfrm flipV="1">
              <a:off x="7515817" y="5576667"/>
              <a:ext cx="103682" cy="57445"/>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37" name="Line 192"/>
            <p:cNvSpPr>
              <a:spLocks noChangeShapeType="1"/>
            </p:cNvSpPr>
            <p:nvPr/>
          </p:nvSpPr>
          <p:spPr bwMode="auto">
            <a:xfrm flipH="1" flipV="1">
              <a:off x="7728785" y="5580870"/>
              <a:ext cx="103682" cy="58846"/>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38" name="Rectangle 193"/>
            <p:cNvSpPr>
              <a:spLocks noChangeArrowheads="1"/>
            </p:cNvSpPr>
            <p:nvPr/>
          </p:nvSpPr>
          <p:spPr bwMode="auto">
            <a:xfrm>
              <a:off x="7526573" y="5431341"/>
              <a:ext cx="291981" cy="274662"/>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O</a:t>
              </a:r>
            </a:p>
          </p:txBody>
        </p:sp>
        <p:sp>
          <p:nvSpPr>
            <p:cNvPr id="4139" name="Line 194"/>
            <p:cNvSpPr>
              <a:spLocks noChangeShapeType="1"/>
            </p:cNvSpPr>
            <p:nvPr/>
          </p:nvSpPr>
          <p:spPr bwMode="auto">
            <a:xfrm>
              <a:off x="7511614" y="5823261"/>
              <a:ext cx="327859" cy="0"/>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40" name="Rectangle 195"/>
            <p:cNvSpPr>
              <a:spLocks noChangeArrowheads="1"/>
            </p:cNvSpPr>
            <p:nvPr/>
          </p:nvSpPr>
          <p:spPr bwMode="auto">
            <a:xfrm>
              <a:off x="8035952" y="5813963"/>
              <a:ext cx="368150" cy="274662"/>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Cl</a:t>
              </a:r>
              <a:r>
                <a:rPr lang="en-US" altLang="ja-JP" sz="1200" b="1" baseline="-25000">
                  <a:solidFill>
                    <a:srgbClr val="FFFFFF"/>
                  </a:solidFill>
                  <a:latin typeface="ＭＳ Ｐゴシック" pitchFamily="50" charset="-128"/>
                  <a:ea typeface="ＭＳ Ｐゴシック" pitchFamily="50" charset="-128"/>
                </a:rPr>
                <a:t>n</a:t>
              </a:r>
            </a:p>
          </p:txBody>
        </p:sp>
        <p:sp>
          <p:nvSpPr>
            <p:cNvPr id="4141" name="Rectangle 196"/>
            <p:cNvSpPr>
              <a:spLocks noChangeArrowheads="1"/>
            </p:cNvSpPr>
            <p:nvPr/>
          </p:nvSpPr>
          <p:spPr bwMode="auto">
            <a:xfrm>
              <a:off x="6968001" y="5820314"/>
              <a:ext cx="391953" cy="274662"/>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Cl</a:t>
              </a:r>
              <a:r>
                <a:rPr lang="en-US" altLang="ja-JP" sz="1200" b="1" baseline="-25000">
                  <a:solidFill>
                    <a:srgbClr val="FFFFFF"/>
                  </a:solidFill>
                  <a:latin typeface="ＭＳ Ｐゴシック" pitchFamily="50" charset="-128"/>
                  <a:ea typeface="ＭＳ Ｐゴシック" pitchFamily="50" charset="-128"/>
                </a:rPr>
                <a:t>m</a:t>
              </a:r>
            </a:p>
          </p:txBody>
        </p:sp>
        <p:sp>
          <p:nvSpPr>
            <p:cNvPr id="4142" name="Line 197"/>
            <p:cNvSpPr>
              <a:spLocks noChangeShapeType="1"/>
            </p:cNvSpPr>
            <p:nvPr/>
          </p:nvSpPr>
          <p:spPr bwMode="auto">
            <a:xfrm flipH="1">
              <a:off x="7211777" y="5753206"/>
              <a:ext cx="130303" cy="126099"/>
            </a:xfrm>
            <a:prstGeom prst="line">
              <a:avLst/>
            </a:prstGeom>
            <a:noFill/>
            <a:ln w="12700" cap="sq">
              <a:solidFill>
                <a:srgbClr val="FFFFFF"/>
              </a:solidFill>
              <a:round/>
              <a:headEnd/>
              <a:tailEnd/>
            </a:ln>
          </p:spPr>
          <p:txBody>
            <a:bodyPr/>
            <a:lstStyle/>
            <a:p>
              <a:pPr algn="ctr"/>
              <a:endParaRPr lang="ja-JP" altLang="en-US" sz="1600" b="1">
                <a:solidFill>
                  <a:srgbClr val="000000"/>
                </a:solidFill>
              </a:endParaRPr>
            </a:p>
          </p:txBody>
        </p:sp>
        <p:sp>
          <p:nvSpPr>
            <p:cNvPr id="4143" name="Line 198"/>
            <p:cNvSpPr>
              <a:spLocks noChangeShapeType="1"/>
            </p:cNvSpPr>
            <p:nvPr/>
          </p:nvSpPr>
          <p:spPr bwMode="auto">
            <a:xfrm>
              <a:off x="8021616" y="5746200"/>
              <a:ext cx="131704" cy="126099"/>
            </a:xfrm>
            <a:prstGeom prst="line">
              <a:avLst/>
            </a:prstGeom>
            <a:noFill/>
            <a:ln w="12700" cap="sq">
              <a:solidFill>
                <a:srgbClr val="FFFFFF"/>
              </a:solidFill>
              <a:round/>
              <a:headEnd/>
              <a:tailEnd/>
            </a:ln>
          </p:spPr>
          <p:txBody>
            <a:bodyPr/>
            <a:lstStyle/>
            <a:p>
              <a:pPr algn="ctr"/>
              <a:endParaRPr lang="ja-JP" altLang="en-US" sz="1600" b="1">
                <a:solidFill>
                  <a:srgbClr val="000000"/>
                </a:solidFill>
              </a:endParaRPr>
            </a:p>
          </p:txBody>
        </p:sp>
      </p:grpSp>
      <p:grpSp>
        <p:nvGrpSpPr>
          <p:cNvPr id="10" name="グループ化 231"/>
          <p:cNvGrpSpPr>
            <a:grpSpLocks/>
          </p:cNvGrpSpPr>
          <p:nvPr/>
        </p:nvGrpSpPr>
        <p:grpSpPr bwMode="auto">
          <a:xfrm>
            <a:off x="6955291" y="4748445"/>
            <a:ext cx="1435100" cy="673100"/>
            <a:chOff x="6926723" y="4828940"/>
            <a:chExt cx="1434706" cy="673458"/>
          </a:xfrm>
        </p:grpSpPr>
        <p:grpSp>
          <p:nvGrpSpPr>
            <p:cNvPr id="11" name="Group 200"/>
            <p:cNvGrpSpPr>
              <a:grpSpLocks/>
            </p:cNvGrpSpPr>
            <p:nvPr/>
          </p:nvGrpSpPr>
          <p:grpSpPr bwMode="auto">
            <a:xfrm rot="-1844258">
              <a:off x="7148085" y="4972864"/>
              <a:ext cx="367090" cy="308243"/>
              <a:chOff x="2487" y="1811"/>
              <a:chExt cx="442" cy="382"/>
            </a:xfrm>
          </p:grpSpPr>
          <p:sp>
            <p:nvSpPr>
              <p:cNvPr id="4132" name="AutoShape 201"/>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p:spPr>
            <p:txBody>
              <a:bodyPr wrap="none" anchor="ctr"/>
              <a:lstStyle/>
              <a:p>
                <a:pPr algn="ctr"/>
                <a:endParaRPr lang="ja-JP" altLang="en-US" sz="1200" b="1">
                  <a:solidFill>
                    <a:srgbClr val="000000"/>
                  </a:solidFill>
                </a:endParaRPr>
              </a:p>
            </p:txBody>
          </p:sp>
          <p:sp>
            <p:nvSpPr>
              <p:cNvPr id="4133" name="Oval 202"/>
              <p:cNvSpPr>
                <a:spLocks noChangeArrowheads="1"/>
              </p:cNvSpPr>
              <p:nvPr/>
            </p:nvSpPr>
            <p:spPr bwMode="auto">
              <a:xfrm>
                <a:off x="2570" y="1863"/>
                <a:ext cx="277" cy="277"/>
              </a:xfrm>
              <a:prstGeom prst="ellipse">
                <a:avLst/>
              </a:prstGeom>
              <a:noFill/>
              <a:ln w="19050" cap="sq">
                <a:solidFill>
                  <a:srgbClr val="FFFFFF"/>
                </a:solidFill>
                <a:round/>
                <a:headEnd/>
                <a:tailEnd/>
              </a:ln>
            </p:spPr>
            <p:txBody>
              <a:bodyPr wrap="none" anchor="ctr"/>
              <a:lstStyle/>
              <a:p>
                <a:pPr algn="ctr"/>
                <a:endParaRPr lang="ja-JP" altLang="en-US" sz="1200" b="1">
                  <a:solidFill>
                    <a:srgbClr val="000000"/>
                  </a:solidFill>
                </a:endParaRPr>
              </a:p>
            </p:txBody>
          </p:sp>
        </p:grpSp>
        <p:grpSp>
          <p:nvGrpSpPr>
            <p:cNvPr id="12" name="Group 203"/>
            <p:cNvGrpSpPr>
              <a:grpSpLocks/>
            </p:cNvGrpSpPr>
            <p:nvPr/>
          </p:nvGrpSpPr>
          <p:grpSpPr bwMode="auto">
            <a:xfrm rot="-1836036">
              <a:off x="7789791" y="4968661"/>
              <a:ext cx="367090" cy="306842"/>
              <a:chOff x="2487" y="1811"/>
              <a:chExt cx="442" cy="382"/>
            </a:xfrm>
          </p:grpSpPr>
          <p:sp>
            <p:nvSpPr>
              <p:cNvPr id="4130" name="AutoShape 204"/>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p:spPr>
            <p:txBody>
              <a:bodyPr wrap="none" anchor="ctr"/>
              <a:lstStyle/>
              <a:p>
                <a:pPr algn="ctr"/>
                <a:endParaRPr lang="ja-JP" altLang="en-US" sz="1200" b="1">
                  <a:solidFill>
                    <a:srgbClr val="000000"/>
                  </a:solidFill>
                </a:endParaRPr>
              </a:p>
            </p:txBody>
          </p:sp>
          <p:sp>
            <p:nvSpPr>
              <p:cNvPr id="4131" name="Oval 205"/>
              <p:cNvSpPr>
                <a:spLocks noChangeArrowheads="1"/>
              </p:cNvSpPr>
              <p:nvPr/>
            </p:nvSpPr>
            <p:spPr bwMode="auto">
              <a:xfrm>
                <a:off x="2570" y="1863"/>
                <a:ext cx="277" cy="277"/>
              </a:xfrm>
              <a:prstGeom prst="ellipse">
                <a:avLst/>
              </a:prstGeom>
              <a:noFill/>
              <a:ln w="19050" cap="sq">
                <a:solidFill>
                  <a:srgbClr val="FFFFFF"/>
                </a:solidFill>
                <a:round/>
                <a:headEnd/>
                <a:tailEnd/>
              </a:ln>
            </p:spPr>
            <p:txBody>
              <a:bodyPr wrap="none" anchor="ctr"/>
              <a:lstStyle/>
              <a:p>
                <a:pPr algn="ctr"/>
                <a:endParaRPr lang="ja-JP" altLang="en-US" sz="1200" b="1">
                  <a:solidFill>
                    <a:srgbClr val="000000"/>
                  </a:solidFill>
                </a:endParaRPr>
              </a:p>
            </p:txBody>
          </p:sp>
        </p:grpSp>
        <p:sp>
          <p:nvSpPr>
            <p:cNvPr id="4120" name="Line 206"/>
            <p:cNvSpPr>
              <a:spLocks noChangeShapeType="1"/>
            </p:cNvSpPr>
            <p:nvPr/>
          </p:nvSpPr>
          <p:spPr bwMode="auto">
            <a:xfrm flipV="1">
              <a:off x="7488553" y="4972864"/>
              <a:ext cx="103682" cy="58846"/>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21" name="Line 207"/>
            <p:cNvSpPr>
              <a:spLocks noChangeShapeType="1"/>
            </p:cNvSpPr>
            <p:nvPr/>
          </p:nvSpPr>
          <p:spPr bwMode="auto">
            <a:xfrm flipH="1" flipV="1">
              <a:off x="7701521" y="4978469"/>
              <a:ext cx="103682" cy="57445"/>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22" name="Rectangle 208"/>
            <p:cNvSpPr>
              <a:spLocks noChangeArrowheads="1"/>
            </p:cNvSpPr>
            <p:nvPr/>
          </p:nvSpPr>
          <p:spPr bwMode="auto">
            <a:xfrm>
              <a:off x="7501240" y="4828940"/>
              <a:ext cx="292020" cy="274784"/>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O</a:t>
              </a:r>
            </a:p>
          </p:txBody>
        </p:sp>
        <p:sp>
          <p:nvSpPr>
            <p:cNvPr id="4123" name="Line 209"/>
            <p:cNvSpPr>
              <a:spLocks noChangeShapeType="1"/>
            </p:cNvSpPr>
            <p:nvPr/>
          </p:nvSpPr>
          <p:spPr bwMode="auto">
            <a:xfrm>
              <a:off x="7494158" y="5213854"/>
              <a:ext cx="103682" cy="57445"/>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24" name="Line 210"/>
            <p:cNvSpPr>
              <a:spLocks noChangeShapeType="1"/>
            </p:cNvSpPr>
            <p:nvPr/>
          </p:nvSpPr>
          <p:spPr bwMode="auto">
            <a:xfrm flipH="1">
              <a:off x="7707126" y="5208250"/>
              <a:ext cx="103682" cy="58846"/>
            </a:xfrm>
            <a:prstGeom prst="line">
              <a:avLst/>
            </a:prstGeom>
            <a:noFill/>
            <a:ln w="19050" cap="sq">
              <a:solidFill>
                <a:srgbClr val="FFFFFF"/>
              </a:solidFill>
              <a:round/>
              <a:headEnd/>
              <a:tailEnd/>
            </a:ln>
          </p:spPr>
          <p:txBody>
            <a:bodyPr/>
            <a:lstStyle/>
            <a:p>
              <a:pPr algn="ctr"/>
              <a:endParaRPr lang="ja-JP" altLang="en-US" sz="1600" b="1">
                <a:solidFill>
                  <a:srgbClr val="000000"/>
                </a:solidFill>
              </a:endParaRPr>
            </a:p>
          </p:txBody>
        </p:sp>
        <p:sp>
          <p:nvSpPr>
            <p:cNvPr id="4125" name="Rectangle 211"/>
            <p:cNvSpPr>
              <a:spLocks noChangeArrowheads="1"/>
            </p:cNvSpPr>
            <p:nvPr/>
          </p:nvSpPr>
          <p:spPr bwMode="auto">
            <a:xfrm flipV="1">
              <a:off x="7501240" y="5143432"/>
              <a:ext cx="292020" cy="274784"/>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O</a:t>
              </a:r>
            </a:p>
          </p:txBody>
        </p:sp>
        <p:sp>
          <p:nvSpPr>
            <p:cNvPr id="4126" name="Rectangle 212"/>
            <p:cNvSpPr>
              <a:spLocks noChangeArrowheads="1"/>
            </p:cNvSpPr>
            <p:nvPr/>
          </p:nvSpPr>
          <p:spPr bwMode="auto">
            <a:xfrm>
              <a:off x="7993230" y="5221261"/>
              <a:ext cx="368199" cy="274784"/>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Cl</a:t>
              </a:r>
              <a:r>
                <a:rPr lang="en-US" altLang="ja-JP" sz="1200" b="1" baseline="-25000">
                  <a:solidFill>
                    <a:srgbClr val="FFFFFF"/>
                  </a:solidFill>
                  <a:latin typeface="ＭＳ Ｐゴシック" pitchFamily="50" charset="-128"/>
                  <a:ea typeface="ＭＳ Ｐゴシック" pitchFamily="50" charset="-128"/>
                </a:rPr>
                <a:t>n</a:t>
              </a:r>
            </a:p>
          </p:txBody>
        </p:sp>
        <p:sp>
          <p:nvSpPr>
            <p:cNvPr id="4127" name="Rectangle 213"/>
            <p:cNvSpPr>
              <a:spLocks noChangeArrowheads="1"/>
            </p:cNvSpPr>
            <p:nvPr/>
          </p:nvSpPr>
          <p:spPr bwMode="auto">
            <a:xfrm>
              <a:off x="6926723" y="5227614"/>
              <a:ext cx="392005" cy="274784"/>
            </a:xfrm>
            <a:prstGeom prst="rect">
              <a:avLst/>
            </a:prstGeom>
            <a:noFill/>
            <a:ln w="12700" cap="sq">
              <a:noFill/>
              <a:miter lim="800000"/>
              <a:headEnd/>
              <a:tailEnd/>
            </a:ln>
          </p:spPr>
          <p:txBody>
            <a:bodyPr wrap="none">
              <a:spAutoFit/>
            </a:bodyPr>
            <a:lstStyle/>
            <a:p>
              <a:pPr algn="ctr"/>
              <a:r>
                <a:rPr lang="en-US" altLang="ja-JP" sz="1200" b="1">
                  <a:solidFill>
                    <a:srgbClr val="FFFFFF"/>
                  </a:solidFill>
                  <a:latin typeface="ＭＳ Ｐゴシック" pitchFamily="50" charset="-128"/>
                  <a:ea typeface="ＭＳ Ｐゴシック" pitchFamily="50" charset="-128"/>
                </a:rPr>
                <a:t>Cl</a:t>
              </a:r>
              <a:r>
                <a:rPr lang="en-US" altLang="ja-JP" sz="1200" b="1" baseline="-25000">
                  <a:solidFill>
                    <a:srgbClr val="FFFFFF"/>
                  </a:solidFill>
                  <a:latin typeface="ＭＳ Ｐゴシック" pitchFamily="50" charset="-128"/>
                  <a:ea typeface="ＭＳ Ｐゴシック" pitchFamily="50" charset="-128"/>
                </a:rPr>
                <a:t>m</a:t>
              </a:r>
            </a:p>
          </p:txBody>
        </p:sp>
        <p:sp>
          <p:nvSpPr>
            <p:cNvPr id="4128" name="Line 214"/>
            <p:cNvSpPr>
              <a:spLocks noChangeShapeType="1"/>
            </p:cNvSpPr>
            <p:nvPr/>
          </p:nvSpPr>
          <p:spPr bwMode="auto">
            <a:xfrm flipH="1">
              <a:off x="7170502" y="5160612"/>
              <a:ext cx="130303" cy="126099"/>
            </a:xfrm>
            <a:prstGeom prst="line">
              <a:avLst/>
            </a:prstGeom>
            <a:noFill/>
            <a:ln w="12700" cap="sq">
              <a:solidFill>
                <a:srgbClr val="FFFFFF"/>
              </a:solidFill>
              <a:round/>
              <a:headEnd/>
              <a:tailEnd/>
            </a:ln>
          </p:spPr>
          <p:txBody>
            <a:bodyPr/>
            <a:lstStyle/>
            <a:p>
              <a:pPr algn="ctr"/>
              <a:endParaRPr lang="ja-JP" altLang="en-US" sz="1600" b="1">
                <a:solidFill>
                  <a:srgbClr val="000000"/>
                </a:solidFill>
              </a:endParaRPr>
            </a:p>
          </p:txBody>
        </p:sp>
        <p:sp>
          <p:nvSpPr>
            <p:cNvPr id="4129" name="Line 215"/>
            <p:cNvSpPr>
              <a:spLocks noChangeShapeType="1"/>
            </p:cNvSpPr>
            <p:nvPr/>
          </p:nvSpPr>
          <p:spPr bwMode="auto">
            <a:xfrm>
              <a:off x="7980341" y="5153607"/>
              <a:ext cx="130303" cy="126099"/>
            </a:xfrm>
            <a:prstGeom prst="line">
              <a:avLst/>
            </a:prstGeom>
            <a:noFill/>
            <a:ln w="12700" cap="sq">
              <a:solidFill>
                <a:srgbClr val="FFFFFF"/>
              </a:solidFill>
              <a:round/>
              <a:headEnd/>
              <a:tailEnd/>
            </a:ln>
          </p:spPr>
          <p:txBody>
            <a:bodyPr/>
            <a:lstStyle/>
            <a:p>
              <a:pPr algn="ctr"/>
              <a:endParaRPr lang="ja-JP" altLang="en-US" sz="1600" b="1">
                <a:solidFill>
                  <a:srgbClr val="000000"/>
                </a:solidFill>
              </a:endParaRPr>
            </a:p>
          </p:txBody>
        </p:sp>
      </p:grpSp>
      <p:sp>
        <p:nvSpPr>
          <p:cNvPr id="113" name="Rectangle 5"/>
          <p:cNvSpPr>
            <a:spLocks noChangeArrowheads="1"/>
          </p:cNvSpPr>
          <p:nvPr/>
        </p:nvSpPr>
        <p:spPr bwMode="auto">
          <a:xfrm>
            <a:off x="348344" y="947738"/>
            <a:ext cx="8586788" cy="598487"/>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lnSpc>
                <a:spcPct val="140000"/>
              </a:lnSpc>
              <a:buFont typeface="Wingdings" pitchFamily="2" charset="2"/>
              <a:buNone/>
            </a:pPr>
            <a:r>
              <a:rPr lang="ja-JP" altLang="en-US" sz="2800" b="1" u="sng" dirty="0">
                <a:solidFill>
                  <a:srgbClr val="FFFF00"/>
                </a:solidFill>
                <a:latin typeface="ＭＳ Ｐゴシック" pitchFamily="50" charset="-128"/>
                <a:ea typeface="ＭＳ Ｐゴシック" pitchFamily="50" charset="-128"/>
              </a:rPr>
              <a:t>難分解性・高蓄積性・長距離移動性・有害性を持つ物質</a:t>
            </a:r>
          </a:p>
        </p:txBody>
      </p:sp>
      <p:sp>
        <p:nvSpPr>
          <p:cNvPr id="114" name="Rectangle 16"/>
          <p:cNvSpPr>
            <a:spLocks noChangeArrowheads="1"/>
          </p:cNvSpPr>
          <p:nvPr/>
        </p:nvSpPr>
        <p:spPr bwMode="auto">
          <a:xfrm>
            <a:off x="143557" y="1635807"/>
            <a:ext cx="8874125" cy="338554"/>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lnSpc>
                <a:spcPct val="110000"/>
              </a:lnSpc>
              <a:buFont typeface="Wingdings" pitchFamily="2" charset="2"/>
              <a:buNone/>
            </a:pPr>
            <a:r>
              <a:rPr lang="ja-JP" altLang="en-US" sz="2000" b="1" dirty="0">
                <a:solidFill>
                  <a:srgbClr val="FFFFFF"/>
                </a:solidFill>
                <a:latin typeface="ＭＳ Ｐゴシック" pitchFamily="50" charset="-128"/>
                <a:ea typeface="ＭＳ Ｐゴシック" pitchFamily="50" charset="-128"/>
              </a:rPr>
              <a:t>ストックホルム</a:t>
            </a:r>
            <a:r>
              <a:rPr lang="ja-JP" altLang="en-US" sz="2000" b="1" dirty="0" smtClean="0">
                <a:solidFill>
                  <a:srgbClr val="FFFFFF"/>
                </a:solidFill>
                <a:latin typeface="ＭＳ Ｐゴシック" pitchFamily="50" charset="-128"/>
                <a:ea typeface="ＭＳ Ｐゴシック" pitchFamily="50" charset="-128"/>
              </a:rPr>
              <a:t>条約（</a:t>
            </a:r>
            <a:r>
              <a:rPr lang="en-US" altLang="ja-JP" sz="2000" b="1" dirty="0" smtClean="0">
                <a:solidFill>
                  <a:srgbClr val="FFFFFF"/>
                </a:solidFill>
                <a:latin typeface="ＭＳ Ｐゴシック" pitchFamily="50" charset="-128"/>
                <a:ea typeface="ＭＳ Ｐゴシック" pitchFamily="50" charset="-128"/>
              </a:rPr>
              <a:t>POPs</a:t>
            </a:r>
            <a:r>
              <a:rPr lang="ja-JP" altLang="en-US" sz="2000" b="1" dirty="0" smtClean="0">
                <a:solidFill>
                  <a:srgbClr val="FFFFFF"/>
                </a:solidFill>
                <a:latin typeface="ＭＳ Ｐゴシック" pitchFamily="50" charset="-128"/>
                <a:ea typeface="ＭＳ Ｐゴシック" pitchFamily="50" charset="-128"/>
              </a:rPr>
              <a:t>条約）に</a:t>
            </a:r>
            <a:r>
              <a:rPr lang="ja-JP" altLang="en-US" sz="2000" b="1" dirty="0">
                <a:solidFill>
                  <a:srgbClr val="FFFFFF"/>
                </a:solidFill>
                <a:latin typeface="ＭＳ Ｐゴシック" pitchFamily="50" charset="-128"/>
                <a:ea typeface="ＭＳ Ｐゴシック" pitchFamily="50" charset="-128"/>
              </a:rPr>
              <a:t>より早期廃絶・削減が求められている１２物質群</a:t>
            </a:r>
          </a:p>
        </p:txBody>
      </p:sp>
      <p:sp>
        <p:nvSpPr>
          <p:cNvPr id="115" name="Rectangle 9"/>
          <p:cNvSpPr>
            <a:spLocks noChangeArrowheads="1"/>
          </p:cNvSpPr>
          <p:nvPr/>
        </p:nvSpPr>
        <p:spPr bwMode="auto">
          <a:xfrm>
            <a:off x="5060565" y="4423252"/>
            <a:ext cx="1928875" cy="369332"/>
          </a:xfrm>
          <a:prstGeom prst="rect">
            <a:avLst/>
          </a:prstGeom>
          <a:noFill/>
          <a:ln w="9525">
            <a:noFill/>
            <a:miter lim="800000"/>
            <a:headEnd/>
            <a:tailEnd/>
          </a:ln>
          <a:effectLst>
            <a:outerShdw dist="35921" dir="2700000" algn="ctr" rotWithShape="0">
              <a:schemeClr val="tx1"/>
            </a:outerShdw>
          </a:effectLst>
        </p:spPr>
        <p:txBody>
          <a:bodyPr wrap="square" lIns="0" tIns="0" rIns="0" bIns="0">
            <a:spAutoFit/>
          </a:bodyPr>
          <a:lstStyle/>
          <a:p>
            <a:pPr algn="ctr">
              <a:buFont typeface="Wingdings" pitchFamily="2" charset="2"/>
              <a:buNone/>
              <a:defRPr/>
            </a:pPr>
            <a:r>
              <a:rPr lang="en-US" altLang="ja-JP" b="1" dirty="0" smtClean="0">
                <a:solidFill>
                  <a:srgbClr val="FFFF00"/>
                </a:solidFill>
                <a:latin typeface="ＭＳ Ｐゴシック" pitchFamily="50" charset="-128"/>
                <a:ea typeface="ＭＳ Ｐゴシック" pitchFamily="50" charset="-128"/>
              </a:rPr>
              <a:t>Co-PCB</a:t>
            </a:r>
            <a:endParaRPr lang="en-US" altLang="ja-JP" b="1" dirty="0">
              <a:solidFill>
                <a:srgbClr val="FFFF00"/>
              </a:solidFill>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2272767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6626" name="Freeform 2"/>
          <p:cNvSpPr>
            <a:spLocks/>
          </p:cNvSpPr>
          <p:nvPr/>
        </p:nvSpPr>
        <p:spPr bwMode="auto">
          <a:xfrm rot="272725">
            <a:off x="1069975" y="3662363"/>
            <a:ext cx="212725" cy="127000"/>
          </a:xfrm>
          <a:custGeom>
            <a:avLst/>
            <a:gdLst>
              <a:gd name="T0" fmla="*/ 80 w 136"/>
              <a:gd name="T1" fmla="*/ 40 h 120"/>
              <a:gd name="T2" fmla="*/ 80 w 136"/>
              <a:gd name="T3" fmla="*/ 40 h 120"/>
              <a:gd name="T4" fmla="*/ 72 w 136"/>
              <a:gd name="T5" fmla="*/ 32 h 120"/>
              <a:gd name="T6" fmla="*/ 88 w 136"/>
              <a:gd name="T7" fmla="*/ 24 h 120"/>
              <a:gd name="T8" fmla="*/ 88 w 136"/>
              <a:gd name="T9" fmla="*/ 8 h 120"/>
              <a:gd name="T10" fmla="*/ 96 w 136"/>
              <a:gd name="T11" fmla="*/ 8 h 120"/>
              <a:gd name="T12" fmla="*/ 120 w 136"/>
              <a:gd name="T13" fmla="*/ 0 h 120"/>
              <a:gd name="T14" fmla="*/ 120 w 136"/>
              <a:gd name="T15" fmla="*/ 8 h 120"/>
              <a:gd name="T16" fmla="*/ 120 w 136"/>
              <a:gd name="T17" fmla="*/ 16 h 120"/>
              <a:gd name="T18" fmla="*/ 128 w 136"/>
              <a:gd name="T19" fmla="*/ 24 h 120"/>
              <a:gd name="T20" fmla="*/ 104 w 136"/>
              <a:gd name="T21" fmla="*/ 40 h 120"/>
              <a:gd name="T22" fmla="*/ 104 w 136"/>
              <a:gd name="T23" fmla="*/ 40 h 120"/>
              <a:gd name="T24" fmla="*/ 120 w 136"/>
              <a:gd name="T25" fmla="*/ 40 h 120"/>
              <a:gd name="T26" fmla="*/ 120 w 136"/>
              <a:gd name="T27" fmla="*/ 56 h 120"/>
              <a:gd name="T28" fmla="*/ 120 w 136"/>
              <a:gd name="T29" fmla="*/ 64 h 120"/>
              <a:gd name="T30" fmla="*/ 128 w 136"/>
              <a:gd name="T31" fmla="*/ 80 h 120"/>
              <a:gd name="T32" fmla="*/ 120 w 136"/>
              <a:gd name="T33" fmla="*/ 80 h 120"/>
              <a:gd name="T34" fmla="*/ 136 w 136"/>
              <a:gd name="T35" fmla="*/ 88 h 120"/>
              <a:gd name="T36" fmla="*/ 128 w 136"/>
              <a:gd name="T37" fmla="*/ 96 h 120"/>
              <a:gd name="T38" fmla="*/ 112 w 136"/>
              <a:gd name="T39" fmla="*/ 96 h 120"/>
              <a:gd name="T40" fmla="*/ 112 w 136"/>
              <a:gd name="T41" fmla="*/ 104 h 120"/>
              <a:gd name="T42" fmla="*/ 104 w 136"/>
              <a:gd name="T43" fmla="*/ 112 h 120"/>
              <a:gd name="T44" fmla="*/ 96 w 136"/>
              <a:gd name="T45" fmla="*/ 112 h 120"/>
              <a:gd name="T46" fmla="*/ 64 w 136"/>
              <a:gd name="T47" fmla="*/ 112 h 120"/>
              <a:gd name="T48" fmla="*/ 48 w 136"/>
              <a:gd name="T49" fmla="*/ 112 h 120"/>
              <a:gd name="T50" fmla="*/ 32 w 136"/>
              <a:gd name="T51" fmla="*/ 120 h 120"/>
              <a:gd name="T52" fmla="*/ 16 w 136"/>
              <a:gd name="T53" fmla="*/ 120 h 120"/>
              <a:gd name="T54" fmla="*/ 0 w 136"/>
              <a:gd name="T55" fmla="*/ 112 h 120"/>
              <a:gd name="T56" fmla="*/ 24 w 136"/>
              <a:gd name="T57" fmla="*/ 112 h 120"/>
              <a:gd name="T58" fmla="*/ 48 w 136"/>
              <a:gd name="T59" fmla="*/ 104 h 120"/>
              <a:gd name="T60" fmla="*/ 64 w 136"/>
              <a:gd name="T61" fmla="*/ 104 h 120"/>
              <a:gd name="T62" fmla="*/ 64 w 136"/>
              <a:gd name="T63" fmla="*/ 96 h 120"/>
              <a:gd name="T64" fmla="*/ 56 w 136"/>
              <a:gd name="T65" fmla="*/ 96 h 120"/>
              <a:gd name="T66" fmla="*/ 40 w 136"/>
              <a:gd name="T67" fmla="*/ 96 h 120"/>
              <a:gd name="T68" fmla="*/ 48 w 136"/>
              <a:gd name="T69" fmla="*/ 88 h 120"/>
              <a:gd name="T70" fmla="*/ 48 w 136"/>
              <a:gd name="T71" fmla="*/ 88 h 120"/>
              <a:gd name="T72" fmla="*/ 72 w 136"/>
              <a:gd name="T73" fmla="*/ 80 h 120"/>
              <a:gd name="T74" fmla="*/ 88 w 136"/>
              <a:gd name="T75" fmla="*/ 72 h 120"/>
              <a:gd name="T76" fmla="*/ 80 w 136"/>
              <a:gd name="T77" fmla="*/ 64 h 120"/>
              <a:gd name="T78" fmla="*/ 80 w 136"/>
              <a:gd name="T79" fmla="*/ 56 h 120"/>
              <a:gd name="T80" fmla="*/ 64 w 136"/>
              <a:gd name="T81" fmla="*/ 56 h 120"/>
              <a:gd name="T82" fmla="*/ 72 w 136"/>
              <a:gd name="T83" fmla="*/ 4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20">
                <a:moveTo>
                  <a:pt x="80" y="48"/>
                </a:moveTo>
                <a:lnTo>
                  <a:pt x="80" y="40"/>
                </a:lnTo>
                <a:lnTo>
                  <a:pt x="80" y="32"/>
                </a:lnTo>
                <a:lnTo>
                  <a:pt x="80" y="40"/>
                </a:lnTo>
                <a:lnTo>
                  <a:pt x="72" y="40"/>
                </a:lnTo>
                <a:lnTo>
                  <a:pt x="72" y="32"/>
                </a:lnTo>
                <a:lnTo>
                  <a:pt x="96" y="24"/>
                </a:lnTo>
                <a:lnTo>
                  <a:pt x="88" y="24"/>
                </a:lnTo>
                <a:lnTo>
                  <a:pt x="80" y="16"/>
                </a:lnTo>
                <a:lnTo>
                  <a:pt x="88" y="8"/>
                </a:lnTo>
                <a:lnTo>
                  <a:pt x="96" y="16"/>
                </a:lnTo>
                <a:lnTo>
                  <a:pt x="96" y="8"/>
                </a:lnTo>
                <a:lnTo>
                  <a:pt x="104" y="0"/>
                </a:lnTo>
                <a:lnTo>
                  <a:pt x="120" y="0"/>
                </a:lnTo>
                <a:lnTo>
                  <a:pt x="136" y="0"/>
                </a:lnTo>
                <a:lnTo>
                  <a:pt x="120" y="8"/>
                </a:lnTo>
                <a:lnTo>
                  <a:pt x="112" y="16"/>
                </a:lnTo>
                <a:lnTo>
                  <a:pt x="120" y="16"/>
                </a:lnTo>
                <a:lnTo>
                  <a:pt x="136" y="16"/>
                </a:lnTo>
                <a:lnTo>
                  <a:pt x="128" y="24"/>
                </a:lnTo>
                <a:lnTo>
                  <a:pt x="120" y="32"/>
                </a:lnTo>
                <a:lnTo>
                  <a:pt x="104" y="40"/>
                </a:lnTo>
                <a:lnTo>
                  <a:pt x="96" y="32"/>
                </a:lnTo>
                <a:lnTo>
                  <a:pt x="104" y="40"/>
                </a:lnTo>
                <a:lnTo>
                  <a:pt x="112" y="40"/>
                </a:lnTo>
                <a:lnTo>
                  <a:pt x="120" y="40"/>
                </a:lnTo>
                <a:lnTo>
                  <a:pt x="120" y="40"/>
                </a:lnTo>
                <a:lnTo>
                  <a:pt x="120" y="56"/>
                </a:lnTo>
                <a:lnTo>
                  <a:pt x="120" y="64"/>
                </a:lnTo>
                <a:lnTo>
                  <a:pt x="120" y="64"/>
                </a:lnTo>
                <a:lnTo>
                  <a:pt x="128" y="72"/>
                </a:lnTo>
                <a:lnTo>
                  <a:pt x="128" y="80"/>
                </a:lnTo>
                <a:lnTo>
                  <a:pt x="120" y="80"/>
                </a:lnTo>
                <a:lnTo>
                  <a:pt x="120" y="80"/>
                </a:lnTo>
                <a:lnTo>
                  <a:pt x="128" y="88"/>
                </a:lnTo>
                <a:lnTo>
                  <a:pt x="136" y="88"/>
                </a:lnTo>
                <a:lnTo>
                  <a:pt x="136" y="88"/>
                </a:lnTo>
                <a:lnTo>
                  <a:pt x="128" y="96"/>
                </a:lnTo>
                <a:lnTo>
                  <a:pt x="128" y="104"/>
                </a:lnTo>
                <a:lnTo>
                  <a:pt x="112" y="96"/>
                </a:lnTo>
                <a:lnTo>
                  <a:pt x="104" y="96"/>
                </a:lnTo>
                <a:lnTo>
                  <a:pt x="112" y="104"/>
                </a:lnTo>
                <a:lnTo>
                  <a:pt x="120" y="104"/>
                </a:lnTo>
                <a:lnTo>
                  <a:pt x="104" y="112"/>
                </a:lnTo>
                <a:lnTo>
                  <a:pt x="104" y="112"/>
                </a:lnTo>
                <a:lnTo>
                  <a:pt x="96" y="112"/>
                </a:lnTo>
                <a:lnTo>
                  <a:pt x="72" y="112"/>
                </a:lnTo>
                <a:lnTo>
                  <a:pt x="64" y="112"/>
                </a:lnTo>
                <a:lnTo>
                  <a:pt x="56" y="112"/>
                </a:lnTo>
                <a:lnTo>
                  <a:pt x="48" y="112"/>
                </a:lnTo>
                <a:lnTo>
                  <a:pt x="40" y="120"/>
                </a:lnTo>
                <a:lnTo>
                  <a:pt x="32" y="120"/>
                </a:lnTo>
                <a:lnTo>
                  <a:pt x="24" y="120"/>
                </a:lnTo>
                <a:lnTo>
                  <a:pt x="16" y="120"/>
                </a:lnTo>
                <a:lnTo>
                  <a:pt x="8" y="112"/>
                </a:lnTo>
                <a:lnTo>
                  <a:pt x="0" y="112"/>
                </a:lnTo>
                <a:lnTo>
                  <a:pt x="16" y="112"/>
                </a:lnTo>
                <a:lnTo>
                  <a:pt x="24" y="112"/>
                </a:lnTo>
                <a:lnTo>
                  <a:pt x="32" y="104"/>
                </a:lnTo>
                <a:lnTo>
                  <a:pt x="48" y="104"/>
                </a:lnTo>
                <a:lnTo>
                  <a:pt x="56" y="104"/>
                </a:lnTo>
                <a:lnTo>
                  <a:pt x="64" y="104"/>
                </a:lnTo>
                <a:lnTo>
                  <a:pt x="72" y="96"/>
                </a:lnTo>
                <a:lnTo>
                  <a:pt x="64" y="96"/>
                </a:lnTo>
                <a:lnTo>
                  <a:pt x="56" y="104"/>
                </a:lnTo>
                <a:lnTo>
                  <a:pt x="56" y="96"/>
                </a:lnTo>
                <a:lnTo>
                  <a:pt x="48" y="96"/>
                </a:lnTo>
                <a:lnTo>
                  <a:pt x="40" y="96"/>
                </a:lnTo>
                <a:lnTo>
                  <a:pt x="32" y="96"/>
                </a:lnTo>
                <a:lnTo>
                  <a:pt x="48" y="88"/>
                </a:lnTo>
                <a:lnTo>
                  <a:pt x="56" y="88"/>
                </a:lnTo>
                <a:lnTo>
                  <a:pt x="48" y="88"/>
                </a:lnTo>
                <a:lnTo>
                  <a:pt x="64" y="80"/>
                </a:lnTo>
                <a:lnTo>
                  <a:pt x="72" y="80"/>
                </a:lnTo>
                <a:lnTo>
                  <a:pt x="80" y="72"/>
                </a:lnTo>
                <a:lnTo>
                  <a:pt x="88" y="72"/>
                </a:lnTo>
                <a:lnTo>
                  <a:pt x="80" y="72"/>
                </a:lnTo>
                <a:lnTo>
                  <a:pt x="80" y="64"/>
                </a:lnTo>
                <a:lnTo>
                  <a:pt x="88" y="56"/>
                </a:lnTo>
                <a:lnTo>
                  <a:pt x="80" y="56"/>
                </a:lnTo>
                <a:lnTo>
                  <a:pt x="72" y="56"/>
                </a:lnTo>
                <a:lnTo>
                  <a:pt x="64" y="56"/>
                </a:lnTo>
                <a:lnTo>
                  <a:pt x="72" y="48"/>
                </a:lnTo>
                <a:lnTo>
                  <a:pt x="72" y="48"/>
                </a:lnTo>
                <a:lnTo>
                  <a:pt x="80" y="48"/>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74053" dir="3542175" algn="ctr" rotWithShape="0">
                    <a:schemeClr val="bg1"/>
                  </a:outerShdw>
                </a:effectLst>
              </a14:hiddenEffects>
            </a:ext>
          </a:extLst>
        </p:spPr>
        <p:txBody>
          <a:bodyPr/>
          <a:lstStyle/>
          <a:p>
            <a:endParaRPr lang="ja-JP" altLang="en-US" smtClean="0">
              <a:solidFill>
                <a:srgbClr val="000000"/>
              </a:solidFill>
            </a:endParaRPr>
          </a:p>
        </p:txBody>
      </p:sp>
      <p:sp>
        <p:nvSpPr>
          <p:cNvPr id="26627" name="AutoShape 3"/>
          <p:cNvSpPr>
            <a:spLocks noChangeArrowheads="1"/>
          </p:cNvSpPr>
          <p:nvPr/>
        </p:nvSpPr>
        <p:spPr bwMode="auto">
          <a:xfrm>
            <a:off x="207963" y="304800"/>
            <a:ext cx="8729662" cy="666750"/>
          </a:xfrm>
          <a:prstGeom prst="roundRect">
            <a:avLst>
              <a:gd name="adj" fmla="val 16667"/>
            </a:avLst>
          </a:prstGeom>
          <a:gradFill rotWithShape="0">
            <a:gsLst>
              <a:gs pos="0">
                <a:srgbClr val="CCFFCC"/>
              </a:gs>
              <a:gs pos="50000">
                <a:srgbClr val="CCFFCC">
                  <a:gamma/>
                  <a:tint val="15294"/>
                  <a:invGamma/>
                </a:srgbClr>
              </a:gs>
              <a:gs pos="100000">
                <a:srgbClr val="CCFFCC"/>
              </a:gs>
            </a:gsLst>
            <a:lin ang="5400000" scaled="1"/>
          </a:gradFill>
          <a:ln w="9525">
            <a:round/>
            <a:headEnd type="none" w="sm" len="sm"/>
            <a:tailEnd type="none" w="sm" len="sm"/>
          </a:ln>
          <a:effectLst/>
          <a:scene3d>
            <a:camera prst="legacyPerspectiveBottom"/>
            <a:lightRig rig="legacyFlat3" dir="l"/>
          </a:scene3d>
          <a:sp3d extrusionH="887400" prstMaterial="legacyPlastic">
            <a:bevelT w="13500" h="13500" prst="angle"/>
            <a:bevelB w="13500" h="13500" prst="angle"/>
            <a:extrusionClr>
              <a:srgbClr val="CCFFCC"/>
            </a:extrusionClr>
          </a:sp3d>
          <a:extLst>
            <a:ext uri="{AF507438-7753-43E0-B8FC-AC1667EBCBE1}">
              <a14:hiddenEffects xmlns:a14="http://schemas.microsoft.com/office/drawing/2010/main">
                <a:effectLst>
                  <a:outerShdw dist="40161" dir="1106097" algn="ctr" rotWithShape="0">
                    <a:schemeClr val="tx1">
                      <a:gamma/>
                      <a:shade val="60000"/>
                      <a:invGamma/>
                    </a:schemeClr>
                  </a:outerShdw>
                </a:effectLst>
              </a14:hiddenEffects>
            </a:ext>
          </a:extLst>
        </p:spPr>
        <p:txBody>
          <a:bodyPr wrap="none" anchor="ctr">
            <a:flatTx/>
          </a:bodyPr>
          <a:lstStyle/>
          <a:p>
            <a:pPr algn="ctr" eaLnBrk="0" hangingPunct="0"/>
            <a:endParaRPr lang="ja-JP" altLang="ja-JP" sz="2800" b="1" smtClean="0">
              <a:solidFill>
                <a:srgbClr val="FFFFFF"/>
              </a:solidFill>
              <a:latin typeface="Times New Roman" pitchFamily="18" charset="0"/>
              <a:ea typeface="ＭＳ Ｐゴシック" pitchFamily="50" charset="-128"/>
            </a:endParaRPr>
          </a:p>
        </p:txBody>
      </p:sp>
      <p:sp>
        <p:nvSpPr>
          <p:cNvPr id="26628" name="Freeform 4"/>
          <p:cNvSpPr>
            <a:spLocks/>
          </p:cNvSpPr>
          <p:nvPr/>
        </p:nvSpPr>
        <p:spPr bwMode="auto">
          <a:xfrm rot="272725">
            <a:off x="296863" y="3597275"/>
            <a:ext cx="5173662" cy="1287463"/>
          </a:xfrm>
          <a:custGeom>
            <a:avLst/>
            <a:gdLst>
              <a:gd name="T0" fmla="*/ 2940 w 3291"/>
              <a:gd name="T1" fmla="*/ 351 h 1227"/>
              <a:gd name="T2" fmla="*/ 2772 w 3291"/>
              <a:gd name="T3" fmla="*/ 438 h 1227"/>
              <a:gd name="T4" fmla="*/ 2876 w 3291"/>
              <a:gd name="T5" fmla="*/ 351 h 1227"/>
              <a:gd name="T6" fmla="*/ 2732 w 3291"/>
              <a:gd name="T7" fmla="*/ 367 h 1227"/>
              <a:gd name="T8" fmla="*/ 2476 w 3291"/>
              <a:gd name="T9" fmla="*/ 422 h 1227"/>
              <a:gd name="T10" fmla="*/ 2173 w 3291"/>
              <a:gd name="T11" fmla="*/ 590 h 1227"/>
              <a:gd name="T12" fmla="*/ 2141 w 3291"/>
              <a:gd name="T13" fmla="*/ 574 h 1227"/>
              <a:gd name="T14" fmla="*/ 2069 w 3291"/>
              <a:gd name="T15" fmla="*/ 606 h 1227"/>
              <a:gd name="T16" fmla="*/ 1965 w 3291"/>
              <a:gd name="T17" fmla="*/ 709 h 1227"/>
              <a:gd name="T18" fmla="*/ 1694 w 3291"/>
              <a:gd name="T19" fmla="*/ 781 h 1227"/>
              <a:gd name="T20" fmla="*/ 1590 w 3291"/>
              <a:gd name="T21" fmla="*/ 837 h 1227"/>
              <a:gd name="T22" fmla="*/ 1510 w 3291"/>
              <a:gd name="T23" fmla="*/ 932 h 1227"/>
              <a:gd name="T24" fmla="*/ 1542 w 3291"/>
              <a:gd name="T25" fmla="*/ 773 h 1227"/>
              <a:gd name="T26" fmla="*/ 1302 w 3291"/>
              <a:gd name="T27" fmla="*/ 821 h 1227"/>
              <a:gd name="T28" fmla="*/ 1246 w 3291"/>
              <a:gd name="T29" fmla="*/ 709 h 1227"/>
              <a:gd name="T30" fmla="*/ 1023 w 3291"/>
              <a:gd name="T31" fmla="*/ 614 h 1227"/>
              <a:gd name="T32" fmla="*/ 1110 w 3291"/>
              <a:gd name="T33" fmla="*/ 693 h 1227"/>
              <a:gd name="T34" fmla="*/ 823 w 3291"/>
              <a:gd name="T35" fmla="*/ 749 h 1227"/>
              <a:gd name="T36" fmla="*/ 807 w 3291"/>
              <a:gd name="T37" fmla="*/ 645 h 1227"/>
              <a:gd name="T38" fmla="*/ 871 w 3291"/>
              <a:gd name="T39" fmla="*/ 797 h 1227"/>
              <a:gd name="T40" fmla="*/ 583 w 3291"/>
              <a:gd name="T41" fmla="*/ 996 h 1227"/>
              <a:gd name="T42" fmla="*/ 288 w 3291"/>
              <a:gd name="T43" fmla="*/ 1195 h 1227"/>
              <a:gd name="T44" fmla="*/ 160 w 3291"/>
              <a:gd name="T45" fmla="*/ 1028 h 1227"/>
              <a:gd name="T46" fmla="*/ 248 w 3291"/>
              <a:gd name="T47" fmla="*/ 829 h 1227"/>
              <a:gd name="T48" fmla="*/ 16 w 3291"/>
              <a:gd name="T49" fmla="*/ 757 h 1227"/>
              <a:gd name="T50" fmla="*/ 192 w 3291"/>
              <a:gd name="T51" fmla="*/ 574 h 1227"/>
              <a:gd name="T52" fmla="*/ 503 w 3291"/>
              <a:gd name="T53" fmla="*/ 494 h 1227"/>
              <a:gd name="T54" fmla="*/ 607 w 3291"/>
              <a:gd name="T55" fmla="*/ 566 h 1227"/>
              <a:gd name="T56" fmla="*/ 863 w 3291"/>
              <a:gd name="T57" fmla="*/ 574 h 1227"/>
              <a:gd name="T58" fmla="*/ 823 w 3291"/>
              <a:gd name="T59" fmla="*/ 486 h 1227"/>
              <a:gd name="T60" fmla="*/ 999 w 3291"/>
              <a:gd name="T61" fmla="*/ 430 h 1227"/>
              <a:gd name="T62" fmla="*/ 951 w 3291"/>
              <a:gd name="T63" fmla="*/ 406 h 1227"/>
              <a:gd name="T64" fmla="*/ 759 w 3291"/>
              <a:gd name="T65" fmla="*/ 494 h 1227"/>
              <a:gd name="T66" fmla="*/ 735 w 3291"/>
              <a:gd name="T67" fmla="*/ 454 h 1227"/>
              <a:gd name="T68" fmla="*/ 711 w 3291"/>
              <a:gd name="T69" fmla="*/ 462 h 1227"/>
              <a:gd name="T70" fmla="*/ 631 w 3291"/>
              <a:gd name="T71" fmla="*/ 422 h 1227"/>
              <a:gd name="T72" fmla="*/ 359 w 3291"/>
              <a:gd name="T73" fmla="*/ 486 h 1227"/>
              <a:gd name="T74" fmla="*/ 471 w 3291"/>
              <a:gd name="T75" fmla="*/ 414 h 1227"/>
              <a:gd name="T76" fmla="*/ 607 w 3291"/>
              <a:gd name="T77" fmla="*/ 319 h 1227"/>
              <a:gd name="T78" fmla="*/ 759 w 3291"/>
              <a:gd name="T79" fmla="*/ 255 h 1227"/>
              <a:gd name="T80" fmla="*/ 863 w 3291"/>
              <a:gd name="T81" fmla="*/ 295 h 1227"/>
              <a:gd name="T82" fmla="*/ 983 w 3291"/>
              <a:gd name="T83" fmla="*/ 247 h 1227"/>
              <a:gd name="T84" fmla="*/ 983 w 3291"/>
              <a:gd name="T85" fmla="*/ 191 h 1227"/>
              <a:gd name="T86" fmla="*/ 927 w 3291"/>
              <a:gd name="T87" fmla="*/ 223 h 1227"/>
              <a:gd name="T88" fmla="*/ 735 w 3291"/>
              <a:gd name="T89" fmla="*/ 231 h 1227"/>
              <a:gd name="T90" fmla="*/ 911 w 3291"/>
              <a:gd name="T91" fmla="*/ 127 h 1227"/>
              <a:gd name="T92" fmla="*/ 1102 w 3291"/>
              <a:gd name="T93" fmla="*/ 64 h 1227"/>
              <a:gd name="T94" fmla="*/ 1198 w 3291"/>
              <a:gd name="T95" fmla="*/ 72 h 1227"/>
              <a:gd name="T96" fmla="*/ 1190 w 3291"/>
              <a:gd name="T97" fmla="*/ 127 h 1227"/>
              <a:gd name="T98" fmla="*/ 1342 w 3291"/>
              <a:gd name="T99" fmla="*/ 143 h 1227"/>
              <a:gd name="T100" fmla="*/ 1502 w 3291"/>
              <a:gd name="T101" fmla="*/ 127 h 1227"/>
              <a:gd name="T102" fmla="*/ 1757 w 3291"/>
              <a:gd name="T103" fmla="*/ 72 h 1227"/>
              <a:gd name="T104" fmla="*/ 1781 w 3291"/>
              <a:gd name="T105" fmla="*/ 143 h 1227"/>
              <a:gd name="T106" fmla="*/ 1845 w 3291"/>
              <a:gd name="T107" fmla="*/ 104 h 1227"/>
              <a:gd name="T108" fmla="*/ 1949 w 3291"/>
              <a:gd name="T109" fmla="*/ 56 h 1227"/>
              <a:gd name="T110" fmla="*/ 2285 w 3291"/>
              <a:gd name="T111" fmla="*/ 24 h 1227"/>
              <a:gd name="T112" fmla="*/ 2325 w 3291"/>
              <a:gd name="T113" fmla="*/ 72 h 1227"/>
              <a:gd name="T114" fmla="*/ 2572 w 3291"/>
              <a:gd name="T115" fmla="*/ 119 h 1227"/>
              <a:gd name="T116" fmla="*/ 2804 w 3291"/>
              <a:gd name="T117" fmla="*/ 143 h 1227"/>
              <a:gd name="T118" fmla="*/ 2940 w 3291"/>
              <a:gd name="T119" fmla="*/ 215 h 1227"/>
              <a:gd name="T120" fmla="*/ 3235 w 3291"/>
              <a:gd name="T121" fmla="*/ 263 h 1227"/>
              <a:gd name="T122" fmla="*/ 3195 w 3291"/>
              <a:gd name="T123" fmla="*/ 29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1" h="1227">
                <a:moveTo>
                  <a:pt x="3155" y="295"/>
                </a:moveTo>
                <a:lnTo>
                  <a:pt x="3139" y="303"/>
                </a:lnTo>
                <a:lnTo>
                  <a:pt x="3131" y="303"/>
                </a:lnTo>
                <a:lnTo>
                  <a:pt x="3123" y="303"/>
                </a:lnTo>
                <a:lnTo>
                  <a:pt x="3115" y="303"/>
                </a:lnTo>
                <a:lnTo>
                  <a:pt x="3107" y="303"/>
                </a:lnTo>
                <a:lnTo>
                  <a:pt x="3099" y="311"/>
                </a:lnTo>
                <a:lnTo>
                  <a:pt x="3107" y="311"/>
                </a:lnTo>
                <a:lnTo>
                  <a:pt x="3115" y="311"/>
                </a:lnTo>
                <a:lnTo>
                  <a:pt x="3115" y="311"/>
                </a:lnTo>
                <a:lnTo>
                  <a:pt x="3123" y="319"/>
                </a:lnTo>
                <a:lnTo>
                  <a:pt x="3123" y="327"/>
                </a:lnTo>
                <a:lnTo>
                  <a:pt x="3115" y="335"/>
                </a:lnTo>
                <a:lnTo>
                  <a:pt x="3115" y="343"/>
                </a:lnTo>
                <a:lnTo>
                  <a:pt x="3099" y="335"/>
                </a:lnTo>
                <a:lnTo>
                  <a:pt x="3091" y="335"/>
                </a:lnTo>
                <a:lnTo>
                  <a:pt x="3083" y="335"/>
                </a:lnTo>
                <a:lnTo>
                  <a:pt x="3076" y="327"/>
                </a:lnTo>
                <a:lnTo>
                  <a:pt x="3052" y="335"/>
                </a:lnTo>
                <a:lnTo>
                  <a:pt x="3028" y="343"/>
                </a:lnTo>
                <a:lnTo>
                  <a:pt x="3004" y="351"/>
                </a:lnTo>
                <a:lnTo>
                  <a:pt x="2988" y="351"/>
                </a:lnTo>
                <a:lnTo>
                  <a:pt x="2972" y="359"/>
                </a:lnTo>
                <a:lnTo>
                  <a:pt x="2956" y="367"/>
                </a:lnTo>
                <a:lnTo>
                  <a:pt x="2948" y="374"/>
                </a:lnTo>
                <a:lnTo>
                  <a:pt x="2948" y="367"/>
                </a:lnTo>
                <a:lnTo>
                  <a:pt x="2948" y="359"/>
                </a:lnTo>
                <a:lnTo>
                  <a:pt x="2948" y="359"/>
                </a:lnTo>
                <a:lnTo>
                  <a:pt x="2940" y="351"/>
                </a:lnTo>
                <a:lnTo>
                  <a:pt x="2932" y="351"/>
                </a:lnTo>
                <a:lnTo>
                  <a:pt x="2924" y="359"/>
                </a:lnTo>
                <a:lnTo>
                  <a:pt x="2916" y="359"/>
                </a:lnTo>
                <a:lnTo>
                  <a:pt x="2908" y="367"/>
                </a:lnTo>
                <a:lnTo>
                  <a:pt x="2900" y="367"/>
                </a:lnTo>
                <a:lnTo>
                  <a:pt x="2900" y="367"/>
                </a:lnTo>
                <a:lnTo>
                  <a:pt x="2908" y="359"/>
                </a:lnTo>
                <a:lnTo>
                  <a:pt x="2908" y="351"/>
                </a:lnTo>
                <a:lnTo>
                  <a:pt x="2900" y="351"/>
                </a:lnTo>
                <a:lnTo>
                  <a:pt x="2900" y="359"/>
                </a:lnTo>
                <a:lnTo>
                  <a:pt x="2884" y="359"/>
                </a:lnTo>
                <a:lnTo>
                  <a:pt x="2876" y="367"/>
                </a:lnTo>
                <a:lnTo>
                  <a:pt x="2868" y="367"/>
                </a:lnTo>
                <a:lnTo>
                  <a:pt x="2860" y="367"/>
                </a:lnTo>
                <a:lnTo>
                  <a:pt x="2852" y="374"/>
                </a:lnTo>
                <a:lnTo>
                  <a:pt x="2844" y="382"/>
                </a:lnTo>
                <a:lnTo>
                  <a:pt x="2828" y="390"/>
                </a:lnTo>
                <a:lnTo>
                  <a:pt x="2820" y="398"/>
                </a:lnTo>
                <a:lnTo>
                  <a:pt x="2820" y="406"/>
                </a:lnTo>
                <a:lnTo>
                  <a:pt x="2820" y="406"/>
                </a:lnTo>
                <a:lnTo>
                  <a:pt x="2820" y="414"/>
                </a:lnTo>
                <a:lnTo>
                  <a:pt x="2820" y="422"/>
                </a:lnTo>
                <a:lnTo>
                  <a:pt x="2812" y="422"/>
                </a:lnTo>
                <a:lnTo>
                  <a:pt x="2804" y="414"/>
                </a:lnTo>
                <a:lnTo>
                  <a:pt x="2788" y="422"/>
                </a:lnTo>
                <a:lnTo>
                  <a:pt x="2788" y="430"/>
                </a:lnTo>
                <a:lnTo>
                  <a:pt x="2780" y="430"/>
                </a:lnTo>
                <a:lnTo>
                  <a:pt x="2780" y="438"/>
                </a:lnTo>
                <a:lnTo>
                  <a:pt x="2772" y="438"/>
                </a:lnTo>
                <a:lnTo>
                  <a:pt x="2756" y="438"/>
                </a:lnTo>
                <a:lnTo>
                  <a:pt x="2748" y="446"/>
                </a:lnTo>
                <a:lnTo>
                  <a:pt x="2740" y="454"/>
                </a:lnTo>
                <a:lnTo>
                  <a:pt x="2732" y="454"/>
                </a:lnTo>
                <a:lnTo>
                  <a:pt x="2716" y="454"/>
                </a:lnTo>
                <a:lnTo>
                  <a:pt x="2716" y="462"/>
                </a:lnTo>
                <a:lnTo>
                  <a:pt x="2692" y="470"/>
                </a:lnTo>
                <a:lnTo>
                  <a:pt x="2676" y="478"/>
                </a:lnTo>
                <a:lnTo>
                  <a:pt x="2668" y="478"/>
                </a:lnTo>
                <a:lnTo>
                  <a:pt x="2676" y="470"/>
                </a:lnTo>
                <a:lnTo>
                  <a:pt x="2676" y="462"/>
                </a:lnTo>
                <a:lnTo>
                  <a:pt x="2692" y="446"/>
                </a:lnTo>
                <a:lnTo>
                  <a:pt x="2700" y="430"/>
                </a:lnTo>
                <a:lnTo>
                  <a:pt x="2700" y="430"/>
                </a:lnTo>
                <a:lnTo>
                  <a:pt x="2700" y="422"/>
                </a:lnTo>
                <a:lnTo>
                  <a:pt x="2708" y="414"/>
                </a:lnTo>
                <a:lnTo>
                  <a:pt x="2708" y="414"/>
                </a:lnTo>
                <a:lnTo>
                  <a:pt x="2724" y="406"/>
                </a:lnTo>
                <a:lnTo>
                  <a:pt x="2732" y="398"/>
                </a:lnTo>
                <a:lnTo>
                  <a:pt x="2748" y="390"/>
                </a:lnTo>
                <a:lnTo>
                  <a:pt x="2756" y="390"/>
                </a:lnTo>
                <a:lnTo>
                  <a:pt x="2772" y="390"/>
                </a:lnTo>
                <a:lnTo>
                  <a:pt x="2788" y="382"/>
                </a:lnTo>
                <a:lnTo>
                  <a:pt x="2812" y="374"/>
                </a:lnTo>
                <a:lnTo>
                  <a:pt x="2820" y="367"/>
                </a:lnTo>
                <a:lnTo>
                  <a:pt x="2844" y="359"/>
                </a:lnTo>
                <a:lnTo>
                  <a:pt x="2852" y="351"/>
                </a:lnTo>
                <a:lnTo>
                  <a:pt x="2860" y="351"/>
                </a:lnTo>
                <a:lnTo>
                  <a:pt x="2876" y="351"/>
                </a:lnTo>
                <a:lnTo>
                  <a:pt x="2884" y="351"/>
                </a:lnTo>
                <a:lnTo>
                  <a:pt x="2884" y="343"/>
                </a:lnTo>
                <a:lnTo>
                  <a:pt x="2892" y="335"/>
                </a:lnTo>
                <a:lnTo>
                  <a:pt x="2900" y="335"/>
                </a:lnTo>
                <a:lnTo>
                  <a:pt x="2916" y="327"/>
                </a:lnTo>
                <a:lnTo>
                  <a:pt x="2908" y="327"/>
                </a:lnTo>
                <a:lnTo>
                  <a:pt x="2900" y="327"/>
                </a:lnTo>
                <a:lnTo>
                  <a:pt x="2876" y="335"/>
                </a:lnTo>
                <a:lnTo>
                  <a:pt x="2876" y="335"/>
                </a:lnTo>
                <a:lnTo>
                  <a:pt x="2868" y="343"/>
                </a:lnTo>
                <a:lnTo>
                  <a:pt x="2860" y="351"/>
                </a:lnTo>
                <a:lnTo>
                  <a:pt x="2844" y="351"/>
                </a:lnTo>
                <a:lnTo>
                  <a:pt x="2836" y="351"/>
                </a:lnTo>
                <a:lnTo>
                  <a:pt x="2828" y="351"/>
                </a:lnTo>
                <a:lnTo>
                  <a:pt x="2828" y="343"/>
                </a:lnTo>
                <a:lnTo>
                  <a:pt x="2836" y="343"/>
                </a:lnTo>
                <a:lnTo>
                  <a:pt x="2836" y="335"/>
                </a:lnTo>
                <a:lnTo>
                  <a:pt x="2828" y="335"/>
                </a:lnTo>
                <a:lnTo>
                  <a:pt x="2812" y="335"/>
                </a:lnTo>
                <a:lnTo>
                  <a:pt x="2788" y="335"/>
                </a:lnTo>
                <a:lnTo>
                  <a:pt x="2788" y="335"/>
                </a:lnTo>
                <a:lnTo>
                  <a:pt x="2780" y="343"/>
                </a:lnTo>
                <a:lnTo>
                  <a:pt x="2764" y="351"/>
                </a:lnTo>
                <a:lnTo>
                  <a:pt x="2748" y="359"/>
                </a:lnTo>
                <a:lnTo>
                  <a:pt x="2740" y="359"/>
                </a:lnTo>
                <a:lnTo>
                  <a:pt x="2732" y="359"/>
                </a:lnTo>
                <a:lnTo>
                  <a:pt x="2740" y="367"/>
                </a:lnTo>
                <a:lnTo>
                  <a:pt x="2740" y="367"/>
                </a:lnTo>
                <a:lnTo>
                  <a:pt x="2732" y="367"/>
                </a:lnTo>
                <a:lnTo>
                  <a:pt x="2708" y="367"/>
                </a:lnTo>
                <a:lnTo>
                  <a:pt x="2692" y="367"/>
                </a:lnTo>
                <a:lnTo>
                  <a:pt x="2684" y="367"/>
                </a:lnTo>
                <a:lnTo>
                  <a:pt x="2700" y="359"/>
                </a:lnTo>
                <a:lnTo>
                  <a:pt x="2684" y="351"/>
                </a:lnTo>
                <a:lnTo>
                  <a:pt x="2676" y="351"/>
                </a:lnTo>
                <a:lnTo>
                  <a:pt x="2668" y="359"/>
                </a:lnTo>
                <a:lnTo>
                  <a:pt x="2660" y="359"/>
                </a:lnTo>
                <a:lnTo>
                  <a:pt x="2652" y="359"/>
                </a:lnTo>
                <a:lnTo>
                  <a:pt x="2644" y="359"/>
                </a:lnTo>
                <a:lnTo>
                  <a:pt x="2628" y="359"/>
                </a:lnTo>
                <a:lnTo>
                  <a:pt x="2612" y="359"/>
                </a:lnTo>
                <a:lnTo>
                  <a:pt x="2588" y="359"/>
                </a:lnTo>
                <a:lnTo>
                  <a:pt x="2556" y="359"/>
                </a:lnTo>
                <a:lnTo>
                  <a:pt x="2548" y="359"/>
                </a:lnTo>
                <a:lnTo>
                  <a:pt x="2548" y="367"/>
                </a:lnTo>
                <a:lnTo>
                  <a:pt x="2516" y="374"/>
                </a:lnTo>
                <a:lnTo>
                  <a:pt x="2468" y="390"/>
                </a:lnTo>
                <a:lnTo>
                  <a:pt x="2452" y="398"/>
                </a:lnTo>
                <a:lnTo>
                  <a:pt x="2436" y="406"/>
                </a:lnTo>
                <a:lnTo>
                  <a:pt x="2428" y="406"/>
                </a:lnTo>
                <a:lnTo>
                  <a:pt x="2420" y="414"/>
                </a:lnTo>
                <a:lnTo>
                  <a:pt x="2420" y="414"/>
                </a:lnTo>
                <a:lnTo>
                  <a:pt x="2436" y="414"/>
                </a:lnTo>
                <a:lnTo>
                  <a:pt x="2444" y="422"/>
                </a:lnTo>
                <a:lnTo>
                  <a:pt x="2452" y="422"/>
                </a:lnTo>
                <a:lnTo>
                  <a:pt x="2452" y="422"/>
                </a:lnTo>
                <a:lnTo>
                  <a:pt x="2476" y="414"/>
                </a:lnTo>
                <a:lnTo>
                  <a:pt x="2476" y="422"/>
                </a:lnTo>
                <a:lnTo>
                  <a:pt x="2484" y="430"/>
                </a:lnTo>
                <a:lnTo>
                  <a:pt x="2484" y="438"/>
                </a:lnTo>
                <a:lnTo>
                  <a:pt x="2476" y="438"/>
                </a:lnTo>
                <a:lnTo>
                  <a:pt x="2468" y="454"/>
                </a:lnTo>
                <a:lnTo>
                  <a:pt x="2460" y="454"/>
                </a:lnTo>
                <a:lnTo>
                  <a:pt x="2452" y="462"/>
                </a:lnTo>
                <a:lnTo>
                  <a:pt x="2444" y="478"/>
                </a:lnTo>
                <a:lnTo>
                  <a:pt x="2428" y="486"/>
                </a:lnTo>
                <a:lnTo>
                  <a:pt x="2420" y="494"/>
                </a:lnTo>
                <a:lnTo>
                  <a:pt x="2396" y="510"/>
                </a:lnTo>
                <a:lnTo>
                  <a:pt x="2357" y="526"/>
                </a:lnTo>
                <a:lnTo>
                  <a:pt x="2325" y="542"/>
                </a:lnTo>
                <a:lnTo>
                  <a:pt x="2309" y="550"/>
                </a:lnTo>
                <a:lnTo>
                  <a:pt x="2293" y="550"/>
                </a:lnTo>
                <a:lnTo>
                  <a:pt x="2269" y="558"/>
                </a:lnTo>
                <a:lnTo>
                  <a:pt x="2269" y="550"/>
                </a:lnTo>
                <a:lnTo>
                  <a:pt x="2261" y="542"/>
                </a:lnTo>
                <a:lnTo>
                  <a:pt x="2253" y="550"/>
                </a:lnTo>
                <a:lnTo>
                  <a:pt x="2245" y="550"/>
                </a:lnTo>
                <a:lnTo>
                  <a:pt x="2237" y="558"/>
                </a:lnTo>
                <a:lnTo>
                  <a:pt x="2229" y="566"/>
                </a:lnTo>
                <a:lnTo>
                  <a:pt x="2221" y="566"/>
                </a:lnTo>
                <a:lnTo>
                  <a:pt x="2213" y="574"/>
                </a:lnTo>
                <a:lnTo>
                  <a:pt x="2197" y="582"/>
                </a:lnTo>
                <a:lnTo>
                  <a:pt x="2189" y="582"/>
                </a:lnTo>
                <a:lnTo>
                  <a:pt x="2181" y="582"/>
                </a:lnTo>
                <a:lnTo>
                  <a:pt x="2165" y="590"/>
                </a:lnTo>
                <a:lnTo>
                  <a:pt x="2165" y="590"/>
                </a:lnTo>
                <a:lnTo>
                  <a:pt x="2173" y="590"/>
                </a:lnTo>
                <a:lnTo>
                  <a:pt x="2173" y="598"/>
                </a:lnTo>
                <a:lnTo>
                  <a:pt x="2173" y="614"/>
                </a:lnTo>
                <a:lnTo>
                  <a:pt x="2165" y="614"/>
                </a:lnTo>
                <a:lnTo>
                  <a:pt x="2165" y="622"/>
                </a:lnTo>
                <a:lnTo>
                  <a:pt x="2157" y="629"/>
                </a:lnTo>
                <a:lnTo>
                  <a:pt x="2149" y="637"/>
                </a:lnTo>
                <a:lnTo>
                  <a:pt x="2141" y="645"/>
                </a:lnTo>
                <a:lnTo>
                  <a:pt x="2133" y="637"/>
                </a:lnTo>
                <a:lnTo>
                  <a:pt x="2125" y="637"/>
                </a:lnTo>
                <a:lnTo>
                  <a:pt x="2109" y="645"/>
                </a:lnTo>
                <a:lnTo>
                  <a:pt x="2109" y="645"/>
                </a:lnTo>
                <a:lnTo>
                  <a:pt x="2109" y="637"/>
                </a:lnTo>
                <a:lnTo>
                  <a:pt x="2117" y="637"/>
                </a:lnTo>
                <a:lnTo>
                  <a:pt x="2117" y="629"/>
                </a:lnTo>
                <a:lnTo>
                  <a:pt x="2125" y="622"/>
                </a:lnTo>
                <a:lnTo>
                  <a:pt x="2125" y="622"/>
                </a:lnTo>
                <a:lnTo>
                  <a:pt x="2133" y="622"/>
                </a:lnTo>
                <a:lnTo>
                  <a:pt x="2141" y="614"/>
                </a:lnTo>
                <a:lnTo>
                  <a:pt x="2133" y="606"/>
                </a:lnTo>
                <a:lnTo>
                  <a:pt x="2125" y="606"/>
                </a:lnTo>
                <a:lnTo>
                  <a:pt x="2125" y="606"/>
                </a:lnTo>
                <a:lnTo>
                  <a:pt x="2125" y="598"/>
                </a:lnTo>
                <a:lnTo>
                  <a:pt x="2117" y="598"/>
                </a:lnTo>
                <a:lnTo>
                  <a:pt x="2133" y="598"/>
                </a:lnTo>
                <a:lnTo>
                  <a:pt x="2133" y="590"/>
                </a:lnTo>
                <a:lnTo>
                  <a:pt x="2141" y="582"/>
                </a:lnTo>
                <a:lnTo>
                  <a:pt x="2133" y="582"/>
                </a:lnTo>
                <a:lnTo>
                  <a:pt x="2133" y="582"/>
                </a:lnTo>
                <a:lnTo>
                  <a:pt x="2141" y="574"/>
                </a:lnTo>
                <a:lnTo>
                  <a:pt x="2133" y="574"/>
                </a:lnTo>
                <a:lnTo>
                  <a:pt x="2125" y="582"/>
                </a:lnTo>
                <a:lnTo>
                  <a:pt x="2109" y="574"/>
                </a:lnTo>
                <a:lnTo>
                  <a:pt x="2101" y="582"/>
                </a:lnTo>
                <a:lnTo>
                  <a:pt x="2093" y="590"/>
                </a:lnTo>
                <a:lnTo>
                  <a:pt x="2085" y="590"/>
                </a:lnTo>
                <a:lnTo>
                  <a:pt x="2085" y="582"/>
                </a:lnTo>
                <a:lnTo>
                  <a:pt x="2093" y="574"/>
                </a:lnTo>
                <a:lnTo>
                  <a:pt x="2101" y="574"/>
                </a:lnTo>
                <a:lnTo>
                  <a:pt x="2117" y="566"/>
                </a:lnTo>
                <a:lnTo>
                  <a:pt x="2109" y="566"/>
                </a:lnTo>
                <a:lnTo>
                  <a:pt x="2101" y="566"/>
                </a:lnTo>
                <a:lnTo>
                  <a:pt x="2093" y="574"/>
                </a:lnTo>
                <a:lnTo>
                  <a:pt x="2085" y="566"/>
                </a:lnTo>
                <a:lnTo>
                  <a:pt x="2077" y="566"/>
                </a:lnTo>
                <a:lnTo>
                  <a:pt x="2061" y="574"/>
                </a:lnTo>
                <a:lnTo>
                  <a:pt x="2045" y="582"/>
                </a:lnTo>
                <a:lnTo>
                  <a:pt x="2037" y="582"/>
                </a:lnTo>
                <a:lnTo>
                  <a:pt x="2037" y="582"/>
                </a:lnTo>
                <a:lnTo>
                  <a:pt x="2021" y="590"/>
                </a:lnTo>
                <a:lnTo>
                  <a:pt x="2021" y="590"/>
                </a:lnTo>
                <a:lnTo>
                  <a:pt x="2037" y="598"/>
                </a:lnTo>
                <a:lnTo>
                  <a:pt x="2037" y="598"/>
                </a:lnTo>
                <a:lnTo>
                  <a:pt x="2029" y="606"/>
                </a:lnTo>
                <a:lnTo>
                  <a:pt x="2037" y="606"/>
                </a:lnTo>
                <a:lnTo>
                  <a:pt x="2045" y="606"/>
                </a:lnTo>
                <a:lnTo>
                  <a:pt x="2053" y="598"/>
                </a:lnTo>
                <a:lnTo>
                  <a:pt x="2061" y="606"/>
                </a:lnTo>
                <a:lnTo>
                  <a:pt x="2069" y="606"/>
                </a:lnTo>
                <a:lnTo>
                  <a:pt x="2077" y="606"/>
                </a:lnTo>
                <a:lnTo>
                  <a:pt x="2085" y="606"/>
                </a:lnTo>
                <a:lnTo>
                  <a:pt x="2077" y="606"/>
                </a:lnTo>
                <a:lnTo>
                  <a:pt x="2069" y="614"/>
                </a:lnTo>
                <a:lnTo>
                  <a:pt x="2061" y="614"/>
                </a:lnTo>
                <a:lnTo>
                  <a:pt x="2053" y="614"/>
                </a:lnTo>
                <a:lnTo>
                  <a:pt x="2037" y="614"/>
                </a:lnTo>
                <a:lnTo>
                  <a:pt x="2021" y="622"/>
                </a:lnTo>
                <a:lnTo>
                  <a:pt x="2021" y="629"/>
                </a:lnTo>
                <a:lnTo>
                  <a:pt x="2021" y="629"/>
                </a:lnTo>
                <a:lnTo>
                  <a:pt x="2029" y="637"/>
                </a:lnTo>
                <a:lnTo>
                  <a:pt x="2021" y="645"/>
                </a:lnTo>
                <a:lnTo>
                  <a:pt x="2021" y="653"/>
                </a:lnTo>
                <a:lnTo>
                  <a:pt x="2021" y="661"/>
                </a:lnTo>
                <a:lnTo>
                  <a:pt x="2021" y="669"/>
                </a:lnTo>
                <a:lnTo>
                  <a:pt x="2013" y="669"/>
                </a:lnTo>
                <a:lnTo>
                  <a:pt x="2013" y="669"/>
                </a:lnTo>
                <a:lnTo>
                  <a:pt x="2013" y="677"/>
                </a:lnTo>
                <a:lnTo>
                  <a:pt x="2005" y="677"/>
                </a:lnTo>
                <a:lnTo>
                  <a:pt x="1997" y="677"/>
                </a:lnTo>
                <a:lnTo>
                  <a:pt x="1989" y="685"/>
                </a:lnTo>
                <a:lnTo>
                  <a:pt x="2005" y="685"/>
                </a:lnTo>
                <a:lnTo>
                  <a:pt x="2013" y="685"/>
                </a:lnTo>
                <a:lnTo>
                  <a:pt x="2005" y="685"/>
                </a:lnTo>
                <a:lnTo>
                  <a:pt x="1997" y="693"/>
                </a:lnTo>
                <a:lnTo>
                  <a:pt x="1989" y="701"/>
                </a:lnTo>
                <a:lnTo>
                  <a:pt x="1989" y="701"/>
                </a:lnTo>
                <a:lnTo>
                  <a:pt x="1981" y="701"/>
                </a:lnTo>
                <a:lnTo>
                  <a:pt x="1965" y="709"/>
                </a:lnTo>
                <a:lnTo>
                  <a:pt x="1949" y="717"/>
                </a:lnTo>
                <a:lnTo>
                  <a:pt x="1949" y="725"/>
                </a:lnTo>
                <a:lnTo>
                  <a:pt x="1941" y="725"/>
                </a:lnTo>
                <a:lnTo>
                  <a:pt x="1925" y="733"/>
                </a:lnTo>
                <a:lnTo>
                  <a:pt x="1917" y="741"/>
                </a:lnTo>
                <a:lnTo>
                  <a:pt x="1917" y="741"/>
                </a:lnTo>
                <a:lnTo>
                  <a:pt x="1893" y="741"/>
                </a:lnTo>
                <a:lnTo>
                  <a:pt x="1885" y="749"/>
                </a:lnTo>
                <a:lnTo>
                  <a:pt x="1869" y="749"/>
                </a:lnTo>
                <a:lnTo>
                  <a:pt x="1861" y="749"/>
                </a:lnTo>
                <a:lnTo>
                  <a:pt x="1837" y="757"/>
                </a:lnTo>
                <a:lnTo>
                  <a:pt x="1829" y="757"/>
                </a:lnTo>
                <a:lnTo>
                  <a:pt x="1821" y="757"/>
                </a:lnTo>
                <a:lnTo>
                  <a:pt x="1805" y="757"/>
                </a:lnTo>
                <a:lnTo>
                  <a:pt x="1797" y="765"/>
                </a:lnTo>
                <a:lnTo>
                  <a:pt x="1789" y="765"/>
                </a:lnTo>
                <a:lnTo>
                  <a:pt x="1781" y="765"/>
                </a:lnTo>
                <a:lnTo>
                  <a:pt x="1781" y="773"/>
                </a:lnTo>
                <a:lnTo>
                  <a:pt x="1773" y="773"/>
                </a:lnTo>
                <a:lnTo>
                  <a:pt x="1765" y="773"/>
                </a:lnTo>
                <a:lnTo>
                  <a:pt x="1765" y="765"/>
                </a:lnTo>
                <a:lnTo>
                  <a:pt x="1773" y="765"/>
                </a:lnTo>
                <a:lnTo>
                  <a:pt x="1757" y="765"/>
                </a:lnTo>
                <a:lnTo>
                  <a:pt x="1741" y="757"/>
                </a:lnTo>
                <a:lnTo>
                  <a:pt x="1733" y="765"/>
                </a:lnTo>
                <a:lnTo>
                  <a:pt x="1725" y="765"/>
                </a:lnTo>
                <a:lnTo>
                  <a:pt x="1717" y="773"/>
                </a:lnTo>
                <a:lnTo>
                  <a:pt x="1710" y="773"/>
                </a:lnTo>
                <a:lnTo>
                  <a:pt x="1694" y="781"/>
                </a:lnTo>
                <a:lnTo>
                  <a:pt x="1702" y="789"/>
                </a:lnTo>
                <a:lnTo>
                  <a:pt x="1702" y="797"/>
                </a:lnTo>
                <a:lnTo>
                  <a:pt x="1702" y="805"/>
                </a:lnTo>
                <a:lnTo>
                  <a:pt x="1710" y="821"/>
                </a:lnTo>
                <a:lnTo>
                  <a:pt x="1710" y="829"/>
                </a:lnTo>
                <a:lnTo>
                  <a:pt x="1702" y="837"/>
                </a:lnTo>
                <a:lnTo>
                  <a:pt x="1702" y="845"/>
                </a:lnTo>
                <a:lnTo>
                  <a:pt x="1694" y="853"/>
                </a:lnTo>
                <a:lnTo>
                  <a:pt x="1686" y="861"/>
                </a:lnTo>
                <a:lnTo>
                  <a:pt x="1678" y="861"/>
                </a:lnTo>
                <a:lnTo>
                  <a:pt x="1662" y="861"/>
                </a:lnTo>
                <a:lnTo>
                  <a:pt x="1646" y="869"/>
                </a:lnTo>
                <a:lnTo>
                  <a:pt x="1638" y="869"/>
                </a:lnTo>
                <a:lnTo>
                  <a:pt x="1630" y="877"/>
                </a:lnTo>
                <a:lnTo>
                  <a:pt x="1622" y="877"/>
                </a:lnTo>
                <a:lnTo>
                  <a:pt x="1614" y="885"/>
                </a:lnTo>
                <a:lnTo>
                  <a:pt x="1606" y="885"/>
                </a:lnTo>
                <a:lnTo>
                  <a:pt x="1598" y="877"/>
                </a:lnTo>
                <a:lnTo>
                  <a:pt x="1606" y="877"/>
                </a:lnTo>
                <a:lnTo>
                  <a:pt x="1606" y="869"/>
                </a:lnTo>
                <a:lnTo>
                  <a:pt x="1598" y="869"/>
                </a:lnTo>
                <a:lnTo>
                  <a:pt x="1606" y="861"/>
                </a:lnTo>
                <a:lnTo>
                  <a:pt x="1598" y="861"/>
                </a:lnTo>
                <a:lnTo>
                  <a:pt x="1606" y="861"/>
                </a:lnTo>
                <a:lnTo>
                  <a:pt x="1598" y="853"/>
                </a:lnTo>
                <a:lnTo>
                  <a:pt x="1598" y="845"/>
                </a:lnTo>
                <a:lnTo>
                  <a:pt x="1590" y="845"/>
                </a:lnTo>
                <a:lnTo>
                  <a:pt x="1582" y="845"/>
                </a:lnTo>
                <a:lnTo>
                  <a:pt x="1590" y="837"/>
                </a:lnTo>
                <a:lnTo>
                  <a:pt x="1582" y="837"/>
                </a:lnTo>
                <a:lnTo>
                  <a:pt x="1574" y="837"/>
                </a:lnTo>
                <a:lnTo>
                  <a:pt x="1574" y="837"/>
                </a:lnTo>
                <a:lnTo>
                  <a:pt x="1558" y="845"/>
                </a:lnTo>
                <a:lnTo>
                  <a:pt x="1558" y="845"/>
                </a:lnTo>
                <a:lnTo>
                  <a:pt x="1542" y="861"/>
                </a:lnTo>
                <a:lnTo>
                  <a:pt x="1534" y="869"/>
                </a:lnTo>
                <a:lnTo>
                  <a:pt x="1542" y="869"/>
                </a:lnTo>
                <a:lnTo>
                  <a:pt x="1542" y="877"/>
                </a:lnTo>
                <a:lnTo>
                  <a:pt x="1542" y="885"/>
                </a:lnTo>
                <a:lnTo>
                  <a:pt x="1542" y="885"/>
                </a:lnTo>
                <a:lnTo>
                  <a:pt x="1534" y="892"/>
                </a:lnTo>
                <a:lnTo>
                  <a:pt x="1542" y="892"/>
                </a:lnTo>
                <a:lnTo>
                  <a:pt x="1550" y="900"/>
                </a:lnTo>
                <a:lnTo>
                  <a:pt x="1550" y="900"/>
                </a:lnTo>
                <a:lnTo>
                  <a:pt x="1550" y="908"/>
                </a:lnTo>
                <a:lnTo>
                  <a:pt x="1558" y="908"/>
                </a:lnTo>
                <a:lnTo>
                  <a:pt x="1558" y="916"/>
                </a:lnTo>
                <a:lnTo>
                  <a:pt x="1550" y="924"/>
                </a:lnTo>
                <a:lnTo>
                  <a:pt x="1542" y="940"/>
                </a:lnTo>
                <a:lnTo>
                  <a:pt x="1550" y="940"/>
                </a:lnTo>
                <a:lnTo>
                  <a:pt x="1542" y="956"/>
                </a:lnTo>
                <a:lnTo>
                  <a:pt x="1534" y="956"/>
                </a:lnTo>
                <a:lnTo>
                  <a:pt x="1526" y="956"/>
                </a:lnTo>
                <a:lnTo>
                  <a:pt x="1526" y="948"/>
                </a:lnTo>
                <a:lnTo>
                  <a:pt x="1518" y="948"/>
                </a:lnTo>
                <a:lnTo>
                  <a:pt x="1510" y="940"/>
                </a:lnTo>
                <a:lnTo>
                  <a:pt x="1518" y="932"/>
                </a:lnTo>
                <a:lnTo>
                  <a:pt x="1510" y="932"/>
                </a:lnTo>
                <a:lnTo>
                  <a:pt x="1518" y="916"/>
                </a:lnTo>
                <a:lnTo>
                  <a:pt x="1526" y="908"/>
                </a:lnTo>
                <a:lnTo>
                  <a:pt x="1518" y="900"/>
                </a:lnTo>
                <a:lnTo>
                  <a:pt x="1518" y="892"/>
                </a:lnTo>
                <a:lnTo>
                  <a:pt x="1518" y="885"/>
                </a:lnTo>
                <a:lnTo>
                  <a:pt x="1518" y="877"/>
                </a:lnTo>
                <a:lnTo>
                  <a:pt x="1526" y="869"/>
                </a:lnTo>
                <a:lnTo>
                  <a:pt x="1526" y="861"/>
                </a:lnTo>
                <a:lnTo>
                  <a:pt x="1526" y="861"/>
                </a:lnTo>
                <a:lnTo>
                  <a:pt x="1534" y="861"/>
                </a:lnTo>
                <a:lnTo>
                  <a:pt x="1534" y="853"/>
                </a:lnTo>
                <a:lnTo>
                  <a:pt x="1542" y="845"/>
                </a:lnTo>
                <a:lnTo>
                  <a:pt x="1550" y="845"/>
                </a:lnTo>
                <a:lnTo>
                  <a:pt x="1550" y="837"/>
                </a:lnTo>
                <a:lnTo>
                  <a:pt x="1558" y="829"/>
                </a:lnTo>
                <a:lnTo>
                  <a:pt x="1558" y="821"/>
                </a:lnTo>
                <a:lnTo>
                  <a:pt x="1558" y="805"/>
                </a:lnTo>
                <a:lnTo>
                  <a:pt x="1566" y="805"/>
                </a:lnTo>
                <a:lnTo>
                  <a:pt x="1566" y="797"/>
                </a:lnTo>
                <a:lnTo>
                  <a:pt x="1566" y="789"/>
                </a:lnTo>
                <a:lnTo>
                  <a:pt x="1558" y="797"/>
                </a:lnTo>
                <a:lnTo>
                  <a:pt x="1550" y="805"/>
                </a:lnTo>
                <a:lnTo>
                  <a:pt x="1534" y="805"/>
                </a:lnTo>
                <a:lnTo>
                  <a:pt x="1526" y="797"/>
                </a:lnTo>
                <a:lnTo>
                  <a:pt x="1518" y="797"/>
                </a:lnTo>
                <a:lnTo>
                  <a:pt x="1526" y="797"/>
                </a:lnTo>
                <a:lnTo>
                  <a:pt x="1526" y="789"/>
                </a:lnTo>
                <a:lnTo>
                  <a:pt x="1534" y="781"/>
                </a:lnTo>
                <a:lnTo>
                  <a:pt x="1542" y="773"/>
                </a:lnTo>
                <a:lnTo>
                  <a:pt x="1542" y="765"/>
                </a:lnTo>
                <a:lnTo>
                  <a:pt x="1534" y="765"/>
                </a:lnTo>
                <a:lnTo>
                  <a:pt x="1534" y="757"/>
                </a:lnTo>
                <a:lnTo>
                  <a:pt x="1534" y="749"/>
                </a:lnTo>
                <a:lnTo>
                  <a:pt x="1534" y="741"/>
                </a:lnTo>
                <a:lnTo>
                  <a:pt x="1542" y="741"/>
                </a:lnTo>
                <a:lnTo>
                  <a:pt x="1534" y="733"/>
                </a:lnTo>
                <a:lnTo>
                  <a:pt x="1526" y="733"/>
                </a:lnTo>
                <a:lnTo>
                  <a:pt x="1518" y="733"/>
                </a:lnTo>
                <a:lnTo>
                  <a:pt x="1510" y="741"/>
                </a:lnTo>
                <a:lnTo>
                  <a:pt x="1502" y="733"/>
                </a:lnTo>
                <a:lnTo>
                  <a:pt x="1494" y="733"/>
                </a:lnTo>
                <a:lnTo>
                  <a:pt x="1478" y="733"/>
                </a:lnTo>
                <a:lnTo>
                  <a:pt x="1470" y="741"/>
                </a:lnTo>
                <a:lnTo>
                  <a:pt x="1462" y="749"/>
                </a:lnTo>
                <a:lnTo>
                  <a:pt x="1454" y="749"/>
                </a:lnTo>
                <a:lnTo>
                  <a:pt x="1438" y="757"/>
                </a:lnTo>
                <a:lnTo>
                  <a:pt x="1414" y="757"/>
                </a:lnTo>
                <a:lnTo>
                  <a:pt x="1390" y="765"/>
                </a:lnTo>
                <a:lnTo>
                  <a:pt x="1382" y="773"/>
                </a:lnTo>
                <a:lnTo>
                  <a:pt x="1366" y="781"/>
                </a:lnTo>
                <a:lnTo>
                  <a:pt x="1358" y="781"/>
                </a:lnTo>
                <a:lnTo>
                  <a:pt x="1350" y="781"/>
                </a:lnTo>
                <a:lnTo>
                  <a:pt x="1342" y="789"/>
                </a:lnTo>
                <a:lnTo>
                  <a:pt x="1334" y="789"/>
                </a:lnTo>
                <a:lnTo>
                  <a:pt x="1326" y="789"/>
                </a:lnTo>
                <a:lnTo>
                  <a:pt x="1318" y="805"/>
                </a:lnTo>
                <a:lnTo>
                  <a:pt x="1310" y="813"/>
                </a:lnTo>
                <a:lnTo>
                  <a:pt x="1302" y="821"/>
                </a:lnTo>
                <a:lnTo>
                  <a:pt x="1294" y="829"/>
                </a:lnTo>
                <a:lnTo>
                  <a:pt x="1294" y="837"/>
                </a:lnTo>
                <a:lnTo>
                  <a:pt x="1278" y="837"/>
                </a:lnTo>
                <a:lnTo>
                  <a:pt x="1278" y="845"/>
                </a:lnTo>
                <a:lnTo>
                  <a:pt x="1262" y="853"/>
                </a:lnTo>
                <a:lnTo>
                  <a:pt x="1254" y="853"/>
                </a:lnTo>
                <a:lnTo>
                  <a:pt x="1246" y="853"/>
                </a:lnTo>
                <a:lnTo>
                  <a:pt x="1238" y="861"/>
                </a:lnTo>
                <a:lnTo>
                  <a:pt x="1230" y="861"/>
                </a:lnTo>
                <a:lnTo>
                  <a:pt x="1230" y="845"/>
                </a:lnTo>
                <a:lnTo>
                  <a:pt x="1230" y="837"/>
                </a:lnTo>
                <a:lnTo>
                  <a:pt x="1238" y="829"/>
                </a:lnTo>
                <a:lnTo>
                  <a:pt x="1238" y="821"/>
                </a:lnTo>
                <a:lnTo>
                  <a:pt x="1238" y="805"/>
                </a:lnTo>
                <a:lnTo>
                  <a:pt x="1238" y="789"/>
                </a:lnTo>
                <a:lnTo>
                  <a:pt x="1238" y="781"/>
                </a:lnTo>
                <a:lnTo>
                  <a:pt x="1246" y="773"/>
                </a:lnTo>
                <a:lnTo>
                  <a:pt x="1254" y="757"/>
                </a:lnTo>
                <a:lnTo>
                  <a:pt x="1262" y="741"/>
                </a:lnTo>
                <a:lnTo>
                  <a:pt x="1270" y="733"/>
                </a:lnTo>
                <a:lnTo>
                  <a:pt x="1270" y="725"/>
                </a:lnTo>
                <a:lnTo>
                  <a:pt x="1270" y="717"/>
                </a:lnTo>
                <a:lnTo>
                  <a:pt x="1254" y="733"/>
                </a:lnTo>
                <a:lnTo>
                  <a:pt x="1238" y="725"/>
                </a:lnTo>
                <a:lnTo>
                  <a:pt x="1238" y="725"/>
                </a:lnTo>
                <a:lnTo>
                  <a:pt x="1230" y="709"/>
                </a:lnTo>
                <a:lnTo>
                  <a:pt x="1238" y="709"/>
                </a:lnTo>
                <a:lnTo>
                  <a:pt x="1254" y="709"/>
                </a:lnTo>
                <a:lnTo>
                  <a:pt x="1246" y="709"/>
                </a:lnTo>
                <a:lnTo>
                  <a:pt x="1238" y="709"/>
                </a:lnTo>
                <a:lnTo>
                  <a:pt x="1230" y="701"/>
                </a:lnTo>
                <a:lnTo>
                  <a:pt x="1230" y="693"/>
                </a:lnTo>
                <a:lnTo>
                  <a:pt x="1230" y="685"/>
                </a:lnTo>
                <a:lnTo>
                  <a:pt x="1222" y="685"/>
                </a:lnTo>
                <a:lnTo>
                  <a:pt x="1230" y="677"/>
                </a:lnTo>
                <a:lnTo>
                  <a:pt x="1222" y="677"/>
                </a:lnTo>
                <a:lnTo>
                  <a:pt x="1214" y="677"/>
                </a:lnTo>
                <a:lnTo>
                  <a:pt x="1198" y="677"/>
                </a:lnTo>
                <a:lnTo>
                  <a:pt x="1182" y="677"/>
                </a:lnTo>
                <a:lnTo>
                  <a:pt x="1166" y="677"/>
                </a:lnTo>
                <a:lnTo>
                  <a:pt x="1150" y="677"/>
                </a:lnTo>
                <a:lnTo>
                  <a:pt x="1142" y="677"/>
                </a:lnTo>
                <a:lnTo>
                  <a:pt x="1126" y="677"/>
                </a:lnTo>
                <a:lnTo>
                  <a:pt x="1110" y="677"/>
                </a:lnTo>
                <a:lnTo>
                  <a:pt x="1102" y="669"/>
                </a:lnTo>
                <a:lnTo>
                  <a:pt x="1110" y="653"/>
                </a:lnTo>
                <a:lnTo>
                  <a:pt x="1110" y="653"/>
                </a:lnTo>
                <a:lnTo>
                  <a:pt x="1102" y="653"/>
                </a:lnTo>
                <a:lnTo>
                  <a:pt x="1094" y="653"/>
                </a:lnTo>
                <a:lnTo>
                  <a:pt x="1078" y="653"/>
                </a:lnTo>
                <a:lnTo>
                  <a:pt x="1070" y="653"/>
                </a:lnTo>
                <a:lnTo>
                  <a:pt x="1054" y="653"/>
                </a:lnTo>
                <a:lnTo>
                  <a:pt x="1046" y="645"/>
                </a:lnTo>
                <a:lnTo>
                  <a:pt x="1038" y="637"/>
                </a:lnTo>
                <a:lnTo>
                  <a:pt x="1038" y="629"/>
                </a:lnTo>
                <a:lnTo>
                  <a:pt x="1038" y="622"/>
                </a:lnTo>
                <a:lnTo>
                  <a:pt x="1030" y="622"/>
                </a:lnTo>
                <a:lnTo>
                  <a:pt x="1023" y="614"/>
                </a:lnTo>
                <a:lnTo>
                  <a:pt x="1023" y="614"/>
                </a:lnTo>
                <a:lnTo>
                  <a:pt x="1015" y="614"/>
                </a:lnTo>
                <a:lnTo>
                  <a:pt x="1007" y="622"/>
                </a:lnTo>
                <a:lnTo>
                  <a:pt x="1007" y="629"/>
                </a:lnTo>
                <a:lnTo>
                  <a:pt x="1015" y="629"/>
                </a:lnTo>
                <a:lnTo>
                  <a:pt x="1015" y="645"/>
                </a:lnTo>
                <a:lnTo>
                  <a:pt x="1015" y="653"/>
                </a:lnTo>
                <a:lnTo>
                  <a:pt x="1007" y="653"/>
                </a:lnTo>
                <a:lnTo>
                  <a:pt x="1015" y="661"/>
                </a:lnTo>
                <a:lnTo>
                  <a:pt x="1007" y="669"/>
                </a:lnTo>
                <a:lnTo>
                  <a:pt x="1015" y="661"/>
                </a:lnTo>
                <a:lnTo>
                  <a:pt x="1023" y="653"/>
                </a:lnTo>
                <a:lnTo>
                  <a:pt x="1023" y="669"/>
                </a:lnTo>
                <a:lnTo>
                  <a:pt x="1023" y="669"/>
                </a:lnTo>
                <a:lnTo>
                  <a:pt x="1038" y="677"/>
                </a:lnTo>
                <a:lnTo>
                  <a:pt x="1046" y="677"/>
                </a:lnTo>
                <a:lnTo>
                  <a:pt x="1062" y="677"/>
                </a:lnTo>
                <a:lnTo>
                  <a:pt x="1078" y="669"/>
                </a:lnTo>
                <a:lnTo>
                  <a:pt x="1078" y="661"/>
                </a:lnTo>
                <a:lnTo>
                  <a:pt x="1086" y="661"/>
                </a:lnTo>
                <a:lnTo>
                  <a:pt x="1102" y="653"/>
                </a:lnTo>
                <a:lnTo>
                  <a:pt x="1094" y="661"/>
                </a:lnTo>
                <a:lnTo>
                  <a:pt x="1094" y="669"/>
                </a:lnTo>
                <a:lnTo>
                  <a:pt x="1086" y="669"/>
                </a:lnTo>
                <a:lnTo>
                  <a:pt x="1086" y="677"/>
                </a:lnTo>
                <a:lnTo>
                  <a:pt x="1078" y="685"/>
                </a:lnTo>
                <a:lnTo>
                  <a:pt x="1094" y="685"/>
                </a:lnTo>
                <a:lnTo>
                  <a:pt x="1094" y="693"/>
                </a:lnTo>
                <a:lnTo>
                  <a:pt x="1110" y="693"/>
                </a:lnTo>
                <a:lnTo>
                  <a:pt x="1118" y="701"/>
                </a:lnTo>
                <a:lnTo>
                  <a:pt x="1102" y="709"/>
                </a:lnTo>
                <a:lnTo>
                  <a:pt x="1094" y="709"/>
                </a:lnTo>
                <a:lnTo>
                  <a:pt x="1078" y="717"/>
                </a:lnTo>
                <a:lnTo>
                  <a:pt x="1078" y="717"/>
                </a:lnTo>
                <a:lnTo>
                  <a:pt x="1070" y="725"/>
                </a:lnTo>
                <a:lnTo>
                  <a:pt x="1062" y="725"/>
                </a:lnTo>
                <a:lnTo>
                  <a:pt x="1046" y="733"/>
                </a:lnTo>
                <a:lnTo>
                  <a:pt x="1038" y="733"/>
                </a:lnTo>
                <a:lnTo>
                  <a:pt x="1023" y="741"/>
                </a:lnTo>
                <a:lnTo>
                  <a:pt x="991" y="749"/>
                </a:lnTo>
                <a:lnTo>
                  <a:pt x="983" y="757"/>
                </a:lnTo>
                <a:lnTo>
                  <a:pt x="967" y="757"/>
                </a:lnTo>
                <a:lnTo>
                  <a:pt x="967" y="757"/>
                </a:lnTo>
                <a:lnTo>
                  <a:pt x="951" y="765"/>
                </a:lnTo>
                <a:lnTo>
                  <a:pt x="935" y="765"/>
                </a:lnTo>
                <a:lnTo>
                  <a:pt x="927" y="765"/>
                </a:lnTo>
                <a:lnTo>
                  <a:pt x="919" y="765"/>
                </a:lnTo>
                <a:lnTo>
                  <a:pt x="911" y="765"/>
                </a:lnTo>
                <a:lnTo>
                  <a:pt x="895" y="773"/>
                </a:lnTo>
                <a:lnTo>
                  <a:pt x="871" y="773"/>
                </a:lnTo>
                <a:lnTo>
                  <a:pt x="863" y="781"/>
                </a:lnTo>
                <a:lnTo>
                  <a:pt x="847" y="781"/>
                </a:lnTo>
                <a:lnTo>
                  <a:pt x="839" y="781"/>
                </a:lnTo>
                <a:lnTo>
                  <a:pt x="831" y="781"/>
                </a:lnTo>
                <a:lnTo>
                  <a:pt x="823" y="781"/>
                </a:lnTo>
                <a:lnTo>
                  <a:pt x="815" y="781"/>
                </a:lnTo>
                <a:lnTo>
                  <a:pt x="823" y="765"/>
                </a:lnTo>
                <a:lnTo>
                  <a:pt x="823" y="749"/>
                </a:lnTo>
                <a:lnTo>
                  <a:pt x="831" y="741"/>
                </a:lnTo>
                <a:lnTo>
                  <a:pt x="823" y="725"/>
                </a:lnTo>
                <a:lnTo>
                  <a:pt x="831" y="709"/>
                </a:lnTo>
                <a:lnTo>
                  <a:pt x="823" y="701"/>
                </a:lnTo>
                <a:lnTo>
                  <a:pt x="839" y="685"/>
                </a:lnTo>
                <a:lnTo>
                  <a:pt x="839" y="669"/>
                </a:lnTo>
                <a:lnTo>
                  <a:pt x="831" y="669"/>
                </a:lnTo>
                <a:lnTo>
                  <a:pt x="839" y="653"/>
                </a:lnTo>
                <a:lnTo>
                  <a:pt x="823" y="645"/>
                </a:lnTo>
                <a:lnTo>
                  <a:pt x="831" y="645"/>
                </a:lnTo>
                <a:lnTo>
                  <a:pt x="831" y="637"/>
                </a:lnTo>
                <a:lnTo>
                  <a:pt x="823" y="629"/>
                </a:lnTo>
                <a:lnTo>
                  <a:pt x="831" y="622"/>
                </a:lnTo>
                <a:lnTo>
                  <a:pt x="831" y="622"/>
                </a:lnTo>
                <a:lnTo>
                  <a:pt x="831" y="614"/>
                </a:lnTo>
                <a:lnTo>
                  <a:pt x="831" y="606"/>
                </a:lnTo>
                <a:lnTo>
                  <a:pt x="823" y="614"/>
                </a:lnTo>
                <a:lnTo>
                  <a:pt x="815" y="622"/>
                </a:lnTo>
                <a:lnTo>
                  <a:pt x="815" y="622"/>
                </a:lnTo>
                <a:lnTo>
                  <a:pt x="807" y="614"/>
                </a:lnTo>
                <a:lnTo>
                  <a:pt x="815" y="606"/>
                </a:lnTo>
                <a:lnTo>
                  <a:pt x="807" y="598"/>
                </a:lnTo>
                <a:lnTo>
                  <a:pt x="807" y="606"/>
                </a:lnTo>
                <a:lnTo>
                  <a:pt x="799" y="614"/>
                </a:lnTo>
                <a:lnTo>
                  <a:pt x="799" y="614"/>
                </a:lnTo>
                <a:lnTo>
                  <a:pt x="799" y="622"/>
                </a:lnTo>
                <a:lnTo>
                  <a:pt x="799" y="629"/>
                </a:lnTo>
                <a:lnTo>
                  <a:pt x="799" y="637"/>
                </a:lnTo>
                <a:lnTo>
                  <a:pt x="807" y="645"/>
                </a:lnTo>
                <a:lnTo>
                  <a:pt x="799" y="661"/>
                </a:lnTo>
                <a:lnTo>
                  <a:pt x="799" y="661"/>
                </a:lnTo>
                <a:lnTo>
                  <a:pt x="791" y="677"/>
                </a:lnTo>
                <a:lnTo>
                  <a:pt x="799" y="677"/>
                </a:lnTo>
                <a:lnTo>
                  <a:pt x="799" y="677"/>
                </a:lnTo>
                <a:lnTo>
                  <a:pt x="807" y="677"/>
                </a:lnTo>
                <a:lnTo>
                  <a:pt x="799" y="685"/>
                </a:lnTo>
                <a:lnTo>
                  <a:pt x="799" y="701"/>
                </a:lnTo>
                <a:lnTo>
                  <a:pt x="783" y="717"/>
                </a:lnTo>
                <a:lnTo>
                  <a:pt x="783" y="725"/>
                </a:lnTo>
                <a:lnTo>
                  <a:pt x="791" y="733"/>
                </a:lnTo>
                <a:lnTo>
                  <a:pt x="791" y="741"/>
                </a:lnTo>
                <a:lnTo>
                  <a:pt x="775" y="749"/>
                </a:lnTo>
                <a:lnTo>
                  <a:pt x="783" y="757"/>
                </a:lnTo>
                <a:lnTo>
                  <a:pt x="791" y="765"/>
                </a:lnTo>
                <a:lnTo>
                  <a:pt x="799" y="773"/>
                </a:lnTo>
                <a:lnTo>
                  <a:pt x="807" y="773"/>
                </a:lnTo>
                <a:lnTo>
                  <a:pt x="799" y="781"/>
                </a:lnTo>
                <a:lnTo>
                  <a:pt x="799" y="789"/>
                </a:lnTo>
                <a:lnTo>
                  <a:pt x="807" y="789"/>
                </a:lnTo>
                <a:lnTo>
                  <a:pt x="799" y="797"/>
                </a:lnTo>
                <a:lnTo>
                  <a:pt x="791" y="797"/>
                </a:lnTo>
                <a:lnTo>
                  <a:pt x="791" y="797"/>
                </a:lnTo>
                <a:lnTo>
                  <a:pt x="799" y="805"/>
                </a:lnTo>
                <a:lnTo>
                  <a:pt x="815" y="805"/>
                </a:lnTo>
                <a:lnTo>
                  <a:pt x="815" y="805"/>
                </a:lnTo>
                <a:lnTo>
                  <a:pt x="839" y="805"/>
                </a:lnTo>
                <a:lnTo>
                  <a:pt x="855" y="805"/>
                </a:lnTo>
                <a:lnTo>
                  <a:pt x="871" y="797"/>
                </a:lnTo>
                <a:lnTo>
                  <a:pt x="879" y="797"/>
                </a:lnTo>
                <a:lnTo>
                  <a:pt x="895" y="797"/>
                </a:lnTo>
                <a:lnTo>
                  <a:pt x="903" y="797"/>
                </a:lnTo>
                <a:lnTo>
                  <a:pt x="911" y="797"/>
                </a:lnTo>
                <a:lnTo>
                  <a:pt x="903" y="805"/>
                </a:lnTo>
                <a:lnTo>
                  <a:pt x="895" y="821"/>
                </a:lnTo>
                <a:lnTo>
                  <a:pt x="871" y="829"/>
                </a:lnTo>
                <a:lnTo>
                  <a:pt x="847" y="845"/>
                </a:lnTo>
                <a:lnTo>
                  <a:pt x="831" y="853"/>
                </a:lnTo>
                <a:lnTo>
                  <a:pt x="815" y="861"/>
                </a:lnTo>
                <a:lnTo>
                  <a:pt x="815" y="869"/>
                </a:lnTo>
                <a:lnTo>
                  <a:pt x="799" y="869"/>
                </a:lnTo>
                <a:lnTo>
                  <a:pt x="783" y="885"/>
                </a:lnTo>
                <a:lnTo>
                  <a:pt x="775" y="885"/>
                </a:lnTo>
                <a:lnTo>
                  <a:pt x="751" y="885"/>
                </a:lnTo>
                <a:lnTo>
                  <a:pt x="719" y="892"/>
                </a:lnTo>
                <a:lnTo>
                  <a:pt x="703" y="908"/>
                </a:lnTo>
                <a:lnTo>
                  <a:pt x="679" y="916"/>
                </a:lnTo>
                <a:lnTo>
                  <a:pt x="655" y="924"/>
                </a:lnTo>
                <a:lnTo>
                  <a:pt x="639" y="932"/>
                </a:lnTo>
                <a:lnTo>
                  <a:pt x="631" y="940"/>
                </a:lnTo>
                <a:lnTo>
                  <a:pt x="631" y="948"/>
                </a:lnTo>
                <a:lnTo>
                  <a:pt x="615" y="948"/>
                </a:lnTo>
                <a:lnTo>
                  <a:pt x="607" y="956"/>
                </a:lnTo>
                <a:lnTo>
                  <a:pt x="599" y="956"/>
                </a:lnTo>
                <a:lnTo>
                  <a:pt x="599" y="972"/>
                </a:lnTo>
                <a:lnTo>
                  <a:pt x="583" y="988"/>
                </a:lnTo>
                <a:lnTo>
                  <a:pt x="591" y="996"/>
                </a:lnTo>
                <a:lnTo>
                  <a:pt x="583" y="996"/>
                </a:lnTo>
                <a:lnTo>
                  <a:pt x="591" y="1004"/>
                </a:lnTo>
                <a:lnTo>
                  <a:pt x="583" y="1012"/>
                </a:lnTo>
                <a:lnTo>
                  <a:pt x="567" y="1028"/>
                </a:lnTo>
                <a:lnTo>
                  <a:pt x="551" y="1044"/>
                </a:lnTo>
                <a:lnTo>
                  <a:pt x="551" y="1052"/>
                </a:lnTo>
                <a:lnTo>
                  <a:pt x="543" y="1060"/>
                </a:lnTo>
                <a:lnTo>
                  <a:pt x="519" y="1068"/>
                </a:lnTo>
                <a:lnTo>
                  <a:pt x="503" y="1068"/>
                </a:lnTo>
                <a:lnTo>
                  <a:pt x="487" y="1068"/>
                </a:lnTo>
                <a:lnTo>
                  <a:pt x="463" y="1084"/>
                </a:lnTo>
                <a:lnTo>
                  <a:pt x="455" y="1084"/>
                </a:lnTo>
                <a:lnTo>
                  <a:pt x="439" y="1092"/>
                </a:lnTo>
                <a:lnTo>
                  <a:pt x="431" y="1100"/>
                </a:lnTo>
                <a:lnTo>
                  <a:pt x="423" y="1108"/>
                </a:lnTo>
                <a:lnTo>
                  <a:pt x="423" y="1116"/>
                </a:lnTo>
                <a:lnTo>
                  <a:pt x="415" y="1132"/>
                </a:lnTo>
                <a:lnTo>
                  <a:pt x="399" y="1140"/>
                </a:lnTo>
                <a:lnTo>
                  <a:pt x="391" y="1140"/>
                </a:lnTo>
                <a:lnTo>
                  <a:pt x="383" y="1140"/>
                </a:lnTo>
                <a:lnTo>
                  <a:pt x="375" y="1147"/>
                </a:lnTo>
                <a:lnTo>
                  <a:pt x="367" y="1147"/>
                </a:lnTo>
                <a:lnTo>
                  <a:pt x="359" y="1155"/>
                </a:lnTo>
                <a:lnTo>
                  <a:pt x="359" y="1155"/>
                </a:lnTo>
                <a:lnTo>
                  <a:pt x="351" y="1163"/>
                </a:lnTo>
                <a:lnTo>
                  <a:pt x="336" y="1171"/>
                </a:lnTo>
                <a:lnTo>
                  <a:pt x="328" y="1179"/>
                </a:lnTo>
                <a:lnTo>
                  <a:pt x="320" y="1179"/>
                </a:lnTo>
                <a:lnTo>
                  <a:pt x="304" y="1195"/>
                </a:lnTo>
                <a:lnTo>
                  <a:pt x="288" y="1195"/>
                </a:lnTo>
                <a:lnTo>
                  <a:pt x="264" y="1203"/>
                </a:lnTo>
                <a:lnTo>
                  <a:pt x="248" y="1219"/>
                </a:lnTo>
                <a:lnTo>
                  <a:pt x="232" y="1219"/>
                </a:lnTo>
                <a:lnTo>
                  <a:pt x="224" y="1227"/>
                </a:lnTo>
                <a:lnTo>
                  <a:pt x="208" y="1227"/>
                </a:lnTo>
                <a:lnTo>
                  <a:pt x="184" y="1227"/>
                </a:lnTo>
                <a:lnTo>
                  <a:pt x="168" y="1227"/>
                </a:lnTo>
                <a:lnTo>
                  <a:pt x="136" y="1227"/>
                </a:lnTo>
                <a:lnTo>
                  <a:pt x="104" y="1227"/>
                </a:lnTo>
                <a:lnTo>
                  <a:pt x="104" y="1227"/>
                </a:lnTo>
                <a:lnTo>
                  <a:pt x="96" y="1219"/>
                </a:lnTo>
                <a:lnTo>
                  <a:pt x="96" y="1219"/>
                </a:lnTo>
                <a:lnTo>
                  <a:pt x="112" y="1203"/>
                </a:lnTo>
                <a:lnTo>
                  <a:pt x="120" y="1195"/>
                </a:lnTo>
                <a:lnTo>
                  <a:pt x="112" y="1187"/>
                </a:lnTo>
                <a:lnTo>
                  <a:pt x="120" y="1179"/>
                </a:lnTo>
                <a:lnTo>
                  <a:pt x="112" y="1171"/>
                </a:lnTo>
                <a:lnTo>
                  <a:pt x="112" y="1155"/>
                </a:lnTo>
                <a:lnTo>
                  <a:pt x="120" y="1147"/>
                </a:lnTo>
                <a:lnTo>
                  <a:pt x="120" y="1132"/>
                </a:lnTo>
                <a:lnTo>
                  <a:pt x="128" y="1124"/>
                </a:lnTo>
                <a:lnTo>
                  <a:pt x="136" y="1100"/>
                </a:lnTo>
                <a:lnTo>
                  <a:pt x="144" y="1076"/>
                </a:lnTo>
                <a:lnTo>
                  <a:pt x="144" y="1076"/>
                </a:lnTo>
                <a:lnTo>
                  <a:pt x="144" y="1060"/>
                </a:lnTo>
                <a:lnTo>
                  <a:pt x="136" y="1060"/>
                </a:lnTo>
                <a:lnTo>
                  <a:pt x="152" y="1044"/>
                </a:lnTo>
                <a:lnTo>
                  <a:pt x="160" y="1036"/>
                </a:lnTo>
                <a:lnTo>
                  <a:pt x="160" y="1028"/>
                </a:lnTo>
                <a:lnTo>
                  <a:pt x="184" y="1012"/>
                </a:lnTo>
                <a:lnTo>
                  <a:pt x="208" y="1004"/>
                </a:lnTo>
                <a:lnTo>
                  <a:pt x="216" y="996"/>
                </a:lnTo>
                <a:lnTo>
                  <a:pt x="224" y="980"/>
                </a:lnTo>
                <a:lnTo>
                  <a:pt x="232" y="972"/>
                </a:lnTo>
                <a:lnTo>
                  <a:pt x="232" y="964"/>
                </a:lnTo>
                <a:lnTo>
                  <a:pt x="248" y="948"/>
                </a:lnTo>
                <a:lnTo>
                  <a:pt x="248" y="932"/>
                </a:lnTo>
                <a:lnTo>
                  <a:pt x="240" y="932"/>
                </a:lnTo>
                <a:lnTo>
                  <a:pt x="248" y="924"/>
                </a:lnTo>
                <a:lnTo>
                  <a:pt x="248" y="924"/>
                </a:lnTo>
                <a:lnTo>
                  <a:pt x="248" y="916"/>
                </a:lnTo>
                <a:lnTo>
                  <a:pt x="248" y="908"/>
                </a:lnTo>
                <a:lnTo>
                  <a:pt x="240" y="908"/>
                </a:lnTo>
                <a:lnTo>
                  <a:pt x="248" y="900"/>
                </a:lnTo>
                <a:lnTo>
                  <a:pt x="240" y="892"/>
                </a:lnTo>
                <a:lnTo>
                  <a:pt x="240" y="885"/>
                </a:lnTo>
                <a:lnTo>
                  <a:pt x="240" y="885"/>
                </a:lnTo>
                <a:lnTo>
                  <a:pt x="256" y="869"/>
                </a:lnTo>
                <a:lnTo>
                  <a:pt x="272" y="861"/>
                </a:lnTo>
                <a:lnTo>
                  <a:pt x="272" y="861"/>
                </a:lnTo>
                <a:lnTo>
                  <a:pt x="280" y="853"/>
                </a:lnTo>
                <a:lnTo>
                  <a:pt x="288" y="845"/>
                </a:lnTo>
                <a:lnTo>
                  <a:pt x="288" y="837"/>
                </a:lnTo>
                <a:lnTo>
                  <a:pt x="280" y="837"/>
                </a:lnTo>
                <a:lnTo>
                  <a:pt x="272" y="837"/>
                </a:lnTo>
                <a:lnTo>
                  <a:pt x="272" y="837"/>
                </a:lnTo>
                <a:lnTo>
                  <a:pt x="264" y="829"/>
                </a:lnTo>
                <a:lnTo>
                  <a:pt x="248" y="829"/>
                </a:lnTo>
                <a:lnTo>
                  <a:pt x="248" y="829"/>
                </a:lnTo>
                <a:lnTo>
                  <a:pt x="240" y="821"/>
                </a:lnTo>
                <a:lnTo>
                  <a:pt x="240" y="813"/>
                </a:lnTo>
                <a:lnTo>
                  <a:pt x="232" y="805"/>
                </a:lnTo>
                <a:lnTo>
                  <a:pt x="216" y="805"/>
                </a:lnTo>
                <a:lnTo>
                  <a:pt x="208" y="805"/>
                </a:lnTo>
                <a:lnTo>
                  <a:pt x="200" y="805"/>
                </a:lnTo>
                <a:lnTo>
                  <a:pt x="184" y="813"/>
                </a:lnTo>
                <a:lnTo>
                  <a:pt x="184" y="813"/>
                </a:lnTo>
                <a:lnTo>
                  <a:pt x="160" y="813"/>
                </a:lnTo>
                <a:lnTo>
                  <a:pt x="144" y="821"/>
                </a:lnTo>
                <a:lnTo>
                  <a:pt x="136" y="821"/>
                </a:lnTo>
                <a:lnTo>
                  <a:pt x="136" y="813"/>
                </a:lnTo>
                <a:lnTo>
                  <a:pt x="112" y="813"/>
                </a:lnTo>
                <a:lnTo>
                  <a:pt x="104" y="813"/>
                </a:lnTo>
                <a:lnTo>
                  <a:pt x="88" y="813"/>
                </a:lnTo>
                <a:lnTo>
                  <a:pt x="80" y="813"/>
                </a:lnTo>
                <a:lnTo>
                  <a:pt x="72" y="813"/>
                </a:lnTo>
                <a:lnTo>
                  <a:pt x="64" y="813"/>
                </a:lnTo>
                <a:lnTo>
                  <a:pt x="56" y="813"/>
                </a:lnTo>
                <a:lnTo>
                  <a:pt x="48" y="821"/>
                </a:lnTo>
                <a:lnTo>
                  <a:pt x="40" y="813"/>
                </a:lnTo>
                <a:lnTo>
                  <a:pt x="32" y="797"/>
                </a:lnTo>
                <a:lnTo>
                  <a:pt x="32" y="797"/>
                </a:lnTo>
                <a:lnTo>
                  <a:pt x="24" y="789"/>
                </a:lnTo>
                <a:lnTo>
                  <a:pt x="24" y="781"/>
                </a:lnTo>
                <a:lnTo>
                  <a:pt x="16" y="773"/>
                </a:lnTo>
                <a:lnTo>
                  <a:pt x="16" y="765"/>
                </a:lnTo>
                <a:lnTo>
                  <a:pt x="16" y="757"/>
                </a:lnTo>
                <a:lnTo>
                  <a:pt x="16" y="749"/>
                </a:lnTo>
                <a:lnTo>
                  <a:pt x="8" y="749"/>
                </a:lnTo>
                <a:lnTo>
                  <a:pt x="8" y="749"/>
                </a:lnTo>
                <a:lnTo>
                  <a:pt x="0" y="741"/>
                </a:lnTo>
                <a:lnTo>
                  <a:pt x="0" y="733"/>
                </a:lnTo>
                <a:lnTo>
                  <a:pt x="8" y="725"/>
                </a:lnTo>
                <a:lnTo>
                  <a:pt x="8" y="717"/>
                </a:lnTo>
                <a:lnTo>
                  <a:pt x="16" y="717"/>
                </a:lnTo>
                <a:lnTo>
                  <a:pt x="8" y="709"/>
                </a:lnTo>
                <a:lnTo>
                  <a:pt x="16" y="701"/>
                </a:lnTo>
                <a:lnTo>
                  <a:pt x="24" y="693"/>
                </a:lnTo>
                <a:lnTo>
                  <a:pt x="32" y="693"/>
                </a:lnTo>
                <a:lnTo>
                  <a:pt x="40" y="685"/>
                </a:lnTo>
                <a:lnTo>
                  <a:pt x="48" y="685"/>
                </a:lnTo>
                <a:lnTo>
                  <a:pt x="56" y="669"/>
                </a:lnTo>
                <a:lnTo>
                  <a:pt x="72" y="653"/>
                </a:lnTo>
                <a:lnTo>
                  <a:pt x="72" y="645"/>
                </a:lnTo>
                <a:lnTo>
                  <a:pt x="72" y="637"/>
                </a:lnTo>
                <a:lnTo>
                  <a:pt x="72" y="629"/>
                </a:lnTo>
                <a:lnTo>
                  <a:pt x="88" y="629"/>
                </a:lnTo>
                <a:lnTo>
                  <a:pt x="104" y="622"/>
                </a:lnTo>
                <a:lnTo>
                  <a:pt x="120" y="606"/>
                </a:lnTo>
                <a:lnTo>
                  <a:pt x="128" y="606"/>
                </a:lnTo>
                <a:lnTo>
                  <a:pt x="136" y="598"/>
                </a:lnTo>
                <a:lnTo>
                  <a:pt x="144" y="590"/>
                </a:lnTo>
                <a:lnTo>
                  <a:pt x="152" y="590"/>
                </a:lnTo>
                <a:lnTo>
                  <a:pt x="168" y="582"/>
                </a:lnTo>
                <a:lnTo>
                  <a:pt x="176" y="582"/>
                </a:lnTo>
                <a:lnTo>
                  <a:pt x="192" y="574"/>
                </a:lnTo>
                <a:lnTo>
                  <a:pt x="200" y="574"/>
                </a:lnTo>
                <a:lnTo>
                  <a:pt x="216" y="566"/>
                </a:lnTo>
                <a:lnTo>
                  <a:pt x="232" y="566"/>
                </a:lnTo>
                <a:lnTo>
                  <a:pt x="232" y="558"/>
                </a:lnTo>
                <a:lnTo>
                  <a:pt x="240" y="558"/>
                </a:lnTo>
                <a:lnTo>
                  <a:pt x="248" y="542"/>
                </a:lnTo>
                <a:lnTo>
                  <a:pt x="264" y="534"/>
                </a:lnTo>
                <a:lnTo>
                  <a:pt x="280" y="526"/>
                </a:lnTo>
                <a:lnTo>
                  <a:pt x="296" y="518"/>
                </a:lnTo>
                <a:lnTo>
                  <a:pt x="304" y="518"/>
                </a:lnTo>
                <a:lnTo>
                  <a:pt x="312" y="518"/>
                </a:lnTo>
                <a:lnTo>
                  <a:pt x="328" y="510"/>
                </a:lnTo>
                <a:lnTo>
                  <a:pt x="328" y="502"/>
                </a:lnTo>
                <a:lnTo>
                  <a:pt x="343" y="502"/>
                </a:lnTo>
                <a:lnTo>
                  <a:pt x="351" y="502"/>
                </a:lnTo>
                <a:lnTo>
                  <a:pt x="359" y="502"/>
                </a:lnTo>
                <a:lnTo>
                  <a:pt x="367" y="510"/>
                </a:lnTo>
                <a:lnTo>
                  <a:pt x="375" y="510"/>
                </a:lnTo>
                <a:lnTo>
                  <a:pt x="383" y="510"/>
                </a:lnTo>
                <a:lnTo>
                  <a:pt x="399" y="502"/>
                </a:lnTo>
                <a:lnTo>
                  <a:pt x="407" y="502"/>
                </a:lnTo>
                <a:lnTo>
                  <a:pt x="415" y="502"/>
                </a:lnTo>
                <a:lnTo>
                  <a:pt x="415" y="502"/>
                </a:lnTo>
                <a:lnTo>
                  <a:pt x="423" y="502"/>
                </a:lnTo>
                <a:lnTo>
                  <a:pt x="431" y="494"/>
                </a:lnTo>
                <a:lnTo>
                  <a:pt x="455" y="494"/>
                </a:lnTo>
                <a:lnTo>
                  <a:pt x="471" y="494"/>
                </a:lnTo>
                <a:lnTo>
                  <a:pt x="495" y="494"/>
                </a:lnTo>
                <a:lnTo>
                  <a:pt x="503" y="494"/>
                </a:lnTo>
                <a:lnTo>
                  <a:pt x="503" y="502"/>
                </a:lnTo>
                <a:lnTo>
                  <a:pt x="511" y="502"/>
                </a:lnTo>
                <a:lnTo>
                  <a:pt x="527" y="494"/>
                </a:lnTo>
                <a:lnTo>
                  <a:pt x="535" y="494"/>
                </a:lnTo>
                <a:lnTo>
                  <a:pt x="543" y="494"/>
                </a:lnTo>
                <a:lnTo>
                  <a:pt x="551" y="494"/>
                </a:lnTo>
                <a:lnTo>
                  <a:pt x="559" y="502"/>
                </a:lnTo>
                <a:lnTo>
                  <a:pt x="567" y="502"/>
                </a:lnTo>
                <a:lnTo>
                  <a:pt x="575" y="502"/>
                </a:lnTo>
                <a:lnTo>
                  <a:pt x="575" y="502"/>
                </a:lnTo>
                <a:lnTo>
                  <a:pt x="583" y="502"/>
                </a:lnTo>
                <a:lnTo>
                  <a:pt x="575" y="510"/>
                </a:lnTo>
                <a:lnTo>
                  <a:pt x="567" y="518"/>
                </a:lnTo>
                <a:lnTo>
                  <a:pt x="559" y="518"/>
                </a:lnTo>
                <a:lnTo>
                  <a:pt x="559" y="526"/>
                </a:lnTo>
                <a:lnTo>
                  <a:pt x="543" y="534"/>
                </a:lnTo>
                <a:lnTo>
                  <a:pt x="543" y="534"/>
                </a:lnTo>
                <a:lnTo>
                  <a:pt x="551" y="534"/>
                </a:lnTo>
                <a:lnTo>
                  <a:pt x="559" y="534"/>
                </a:lnTo>
                <a:lnTo>
                  <a:pt x="551" y="542"/>
                </a:lnTo>
                <a:lnTo>
                  <a:pt x="559" y="542"/>
                </a:lnTo>
                <a:lnTo>
                  <a:pt x="567" y="542"/>
                </a:lnTo>
                <a:lnTo>
                  <a:pt x="575" y="550"/>
                </a:lnTo>
                <a:lnTo>
                  <a:pt x="583" y="550"/>
                </a:lnTo>
                <a:lnTo>
                  <a:pt x="599" y="550"/>
                </a:lnTo>
                <a:lnTo>
                  <a:pt x="591" y="558"/>
                </a:lnTo>
                <a:lnTo>
                  <a:pt x="591" y="566"/>
                </a:lnTo>
                <a:lnTo>
                  <a:pt x="599" y="566"/>
                </a:lnTo>
                <a:lnTo>
                  <a:pt x="607" y="566"/>
                </a:lnTo>
                <a:lnTo>
                  <a:pt x="615" y="574"/>
                </a:lnTo>
                <a:lnTo>
                  <a:pt x="615" y="574"/>
                </a:lnTo>
                <a:lnTo>
                  <a:pt x="623" y="582"/>
                </a:lnTo>
                <a:lnTo>
                  <a:pt x="623" y="582"/>
                </a:lnTo>
                <a:lnTo>
                  <a:pt x="631" y="582"/>
                </a:lnTo>
                <a:lnTo>
                  <a:pt x="647" y="582"/>
                </a:lnTo>
                <a:lnTo>
                  <a:pt x="655" y="566"/>
                </a:lnTo>
                <a:lnTo>
                  <a:pt x="655" y="566"/>
                </a:lnTo>
                <a:lnTo>
                  <a:pt x="671" y="558"/>
                </a:lnTo>
                <a:lnTo>
                  <a:pt x="679" y="558"/>
                </a:lnTo>
                <a:lnTo>
                  <a:pt x="687" y="558"/>
                </a:lnTo>
                <a:lnTo>
                  <a:pt x="695" y="558"/>
                </a:lnTo>
                <a:lnTo>
                  <a:pt x="695" y="566"/>
                </a:lnTo>
                <a:lnTo>
                  <a:pt x="711" y="566"/>
                </a:lnTo>
                <a:lnTo>
                  <a:pt x="719" y="574"/>
                </a:lnTo>
                <a:lnTo>
                  <a:pt x="719" y="582"/>
                </a:lnTo>
                <a:lnTo>
                  <a:pt x="727" y="582"/>
                </a:lnTo>
                <a:lnTo>
                  <a:pt x="743" y="582"/>
                </a:lnTo>
                <a:lnTo>
                  <a:pt x="759" y="582"/>
                </a:lnTo>
                <a:lnTo>
                  <a:pt x="767" y="582"/>
                </a:lnTo>
                <a:lnTo>
                  <a:pt x="783" y="582"/>
                </a:lnTo>
                <a:lnTo>
                  <a:pt x="807" y="582"/>
                </a:lnTo>
                <a:lnTo>
                  <a:pt x="807" y="582"/>
                </a:lnTo>
                <a:lnTo>
                  <a:pt x="815" y="582"/>
                </a:lnTo>
                <a:lnTo>
                  <a:pt x="823" y="582"/>
                </a:lnTo>
                <a:lnTo>
                  <a:pt x="839" y="590"/>
                </a:lnTo>
                <a:lnTo>
                  <a:pt x="847" y="590"/>
                </a:lnTo>
                <a:lnTo>
                  <a:pt x="847" y="582"/>
                </a:lnTo>
                <a:lnTo>
                  <a:pt x="863" y="574"/>
                </a:lnTo>
                <a:lnTo>
                  <a:pt x="863" y="574"/>
                </a:lnTo>
                <a:lnTo>
                  <a:pt x="879" y="558"/>
                </a:lnTo>
                <a:lnTo>
                  <a:pt x="887" y="550"/>
                </a:lnTo>
                <a:lnTo>
                  <a:pt x="895" y="542"/>
                </a:lnTo>
                <a:lnTo>
                  <a:pt x="911" y="534"/>
                </a:lnTo>
                <a:lnTo>
                  <a:pt x="911" y="526"/>
                </a:lnTo>
                <a:lnTo>
                  <a:pt x="911" y="526"/>
                </a:lnTo>
                <a:lnTo>
                  <a:pt x="903" y="526"/>
                </a:lnTo>
                <a:lnTo>
                  <a:pt x="895" y="526"/>
                </a:lnTo>
                <a:lnTo>
                  <a:pt x="887" y="526"/>
                </a:lnTo>
                <a:lnTo>
                  <a:pt x="871" y="534"/>
                </a:lnTo>
                <a:lnTo>
                  <a:pt x="863" y="534"/>
                </a:lnTo>
                <a:lnTo>
                  <a:pt x="863" y="534"/>
                </a:lnTo>
                <a:lnTo>
                  <a:pt x="855" y="526"/>
                </a:lnTo>
                <a:lnTo>
                  <a:pt x="839" y="526"/>
                </a:lnTo>
                <a:lnTo>
                  <a:pt x="839" y="534"/>
                </a:lnTo>
                <a:lnTo>
                  <a:pt x="823" y="526"/>
                </a:lnTo>
                <a:lnTo>
                  <a:pt x="815" y="526"/>
                </a:lnTo>
                <a:lnTo>
                  <a:pt x="807" y="526"/>
                </a:lnTo>
                <a:lnTo>
                  <a:pt x="807" y="526"/>
                </a:lnTo>
                <a:lnTo>
                  <a:pt x="807" y="518"/>
                </a:lnTo>
                <a:lnTo>
                  <a:pt x="807" y="510"/>
                </a:lnTo>
                <a:lnTo>
                  <a:pt x="799" y="510"/>
                </a:lnTo>
                <a:lnTo>
                  <a:pt x="815" y="502"/>
                </a:lnTo>
                <a:lnTo>
                  <a:pt x="815" y="502"/>
                </a:lnTo>
                <a:lnTo>
                  <a:pt x="823" y="486"/>
                </a:lnTo>
                <a:lnTo>
                  <a:pt x="815" y="494"/>
                </a:lnTo>
                <a:lnTo>
                  <a:pt x="807" y="486"/>
                </a:lnTo>
                <a:lnTo>
                  <a:pt x="823" y="486"/>
                </a:lnTo>
                <a:lnTo>
                  <a:pt x="831" y="478"/>
                </a:lnTo>
                <a:lnTo>
                  <a:pt x="839" y="478"/>
                </a:lnTo>
                <a:lnTo>
                  <a:pt x="847" y="478"/>
                </a:lnTo>
                <a:lnTo>
                  <a:pt x="863" y="478"/>
                </a:lnTo>
                <a:lnTo>
                  <a:pt x="863" y="470"/>
                </a:lnTo>
                <a:lnTo>
                  <a:pt x="871" y="470"/>
                </a:lnTo>
                <a:lnTo>
                  <a:pt x="879" y="470"/>
                </a:lnTo>
                <a:lnTo>
                  <a:pt x="887" y="470"/>
                </a:lnTo>
                <a:lnTo>
                  <a:pt x="887" y="478"/>
                </a:lnTo>
                <a:lnTo>
                  <a:pt x="903" y="470"/>
                </a:lnTo>
                <a:lnTo>
                  <a:pt x="911" y="470"/>
                </a:lnTo>
                <a:lnTo>
                  <a:pt x="935" y="470"/>
                </a:lnTo>
                <a:lnTo>
                  <a:pt x="951" y="470"/>
                </a:lnTo>
                <a:lnTo>
                  <a:pt x="959" y="470"/>
                </a:lnTo>
                <a:lnTo>
                  <a:pt x="967" y="478"/>
                </a:lnTo>
                <a:lnTo>
                  <a:pt x="967" y="486"/>
                </a:lnTo>
                <a:lnTo>
                  <a:pt x="983" y="486"/>
                </a:lnTo>
                <a:lnTo>
                  <a:pt x="999" y="486"/>
                </a:lnTo>
                <a:lnTo>
                  <a:pt x="1007" y="486"/>
                </a:lnTo>
                <a:lnTo>
                  <a:pt x="1023" y="478"/>
                </a:lnTo>
                <a:lnTo>
                  <a:pt x="1030" y="478"/>
                </a:lnTo>
                <a:lnTo>
                  <a:pt x="1038" y="470"/>
                </a:lnTo>
                <a:lnTo>
                  <a:pt x="1038" y="462"/>
                </a:lnTo>
                <a:lnTo>
                  <a:pt x="1030" y="462"/>
                </a:lnTo>
                <a:lnTo>
                  <a:pt x="1023" y="462"/>
                </a:lnTo>
                <a:lnTo>
                  <a:pt x="1023" y="446"/>
                </a:lnTo>
                <a:lnTo>
                  <a:pt x="1007" y="438"/>
                </a:lnTo>
                <a:lnTo>
                  <a:pt x="1007" y="438"/>
                </a:lnTo>
                <a:lnTo>
                  <a:pt x="999" y="430"/>
                </a:lnTo>
                <a:lnTo>
                  <a:pt x="1015" y="430"/>
                </a:lnTo>
                <a:lnTo>
                  <a:pt x="1023" y="422"/>
                </a:lnTo>
                <a:lnTo>
                  <a:pt x="1030" y="422"/>
                </a:lnTo>
                <a:lnTo>
                  <a:pt x="1038" y="414"/>
                </a:lnTo>
                <a:lnTo>
                  <a:pt x="1054" y="406"/>
                </a:lnTo>
                <a:lnTo>
                  <a:pt x="1046" y="406"/>
                </a:lnTo>
                <a:lnTo>
                  <a:pt x="1023" y="414"/>
                </a:lnTo>
                <a:lnTo>
                  <a:pt x="1015" y="414"/>
                </a:lnTo>
                <a:lnTo>
                  <a:pt x="1007" y="414"/>
                </a:lnTo>
                <a:lnTo>
                  <a:pt x="983" y="414"/>
                </a:lnTo>
                <a:lnTo>
                  <a:pt x="975" y="414"/>
                </a:lnTo>
                <a:lnTo>
                  <a:pt x="983" y="414"/>
                </a:lnTo>
                <a:lnTo>
                  <a:pt x="991" y="422"/>
                </a:lnTo>
                <a:lnTo>
                  <a:pt x="991" y="430"/>
                </a:lnTo>
                <a:lnTo>
                  <a:pt x="991" y="430"/>
                </a:lnTo>
                <a:lnTo>
                  <a:pt x="983" y="430"/>
                </a:lnTo>
                <a:lnTo>
                  <a:pt x="975" y="430"/>
                </a:lnTo>
                <a:lnTo>
                  <a:pt x="967" y="438"/>
                </a:lnTo>
                <a:lnTo>
                  <a:pt x="951" y="438"/>
                </a:lnTo>
                <a:lnTo>
                  <a:pt x="959" y="430"/>
                </a:lnTo>
                <a:lnTo>
                  <a:pt x="951" y="422"/>
                </a:lnTo>
                <a:lnTo>
                  <a:pt x="943" y="422"/>
                </a:lnTo>
                <a:lnTo>
                  <a:pt x="959" y="422"/>
                </a:lnTo>
                <a:lnTo>
                  <a:pt x="967" y="422"/>
                </a:lnTo>
                <a:lnTo>
                  <a:pt x="967" y="414"/>
                </a:lnTo>
                <a:lnTo>
                  <a:pt x="959" y="414"/>
                </a:lnTo>
                <a:lnTo>
                  <a:pt x="959" y="414"/>
                </a:lnTo>
                <a:lnTo>
                  <a:pt x="951" y="414"/>
                </a:lnTo>
                <a:lnTo>
                  <a:pt x="951" y="406"/>
                </a:lnTo>
                <a:lnTo>
                  <a:pt x="943" y="406"/>
                </a:lnTo>
                <a:lnTo>
                  <a:pt x="935" y="406"/>
                </a:lnTo>
                <a:lnTo>
                  <a:pt x="927" y="414"/>
                </a:lnTo>
                <a:lnTo>
                  <a:pt x="919" y="414"/>
                </a:lnTo>
                <a:lnTo>
                  <a:pt x="903" y="422"/>
                </a:lnTo>
                <a:lnTo>
                  <a:pt x="903" y="430"/>
                </a:lnTo>
                <a:lnTo>
                  <a:pt x="887" y="430"/>
                </a:lnTo>
                <a:lnTo>
                  <a:pt x="879" y="446"/>
                </a:lnTo>
                <a:lnTo>
                  <a:pt x="871" y="446"/>
                </a:lnTo>
                <a:lnTo>
                  <a:pt x="871" y="446"/>
                </a:lnTo>
                <a:lnTo>
                  <a:pt x="855" y="454"/>
                </a:lnTo>
                <a:lnTo>
                  <a:pt x="855" y="454"/>
                </a:lnTo>
                <a:lnTo>
                  <a:pt x="847" y="462"/>
                </a:lnTo>
                <a:lnTo>
                  <a:pt x="847" y="470"/>
                </a:lnTo>
                <a:lnTo>
                  <a:pt x="855" y="470"/>
                </a:lnTo>
                <a:lnTo>
                  <a:pt x="855" y="478"/>
                </a:lnTo>
                <a:lnTo>
                  <a:pt x="847" y="470"/>
                </a:lnTo>
                <a:lnTo>
                  <a:pt x="831" y="478"/>
                </a:lnTo>
                <a:lnTo>
                  <a:pt x="823" y="478"/>
                </a:lnTo>
                <a:lnTo>
                  <a:pt x="823" y="478"/>
                </a:lnTo>
                <a:lnTo>
                  <a:pt x="823" y="470"/>
                </a:lnTo>
                <a:lnTo>
                  <a:pt x="815" y="470"/>
                </a:lnTo>
                <a:lnTo>
                  <a:pt x="799" y="478"/>
                </a:lnTo>
                <a:lnTo>
                  <a:pt x="791" y="478"/>
                </a:lnTo>
                <a:lnTo>
                  <a:pt x="783" y="478"/>
                </a:lnTo>
                <a:lnTo>
                  <a:pt x="775" y="486"/>
                </a:lnTo>
                <a:lnTo>
                  <a:pt x="775" y="478"/>
                </a:lnTo>
                <a:lnTo>
                  <a:pt x="767" y="478"/>
                </a:lnTo>
                <a:lnTo>
                  <a:pt x="759" y="494"/>
                </a:lnTo>
                <a:lnTo>
                  <a:pt x="767" y="494"/>
                </a:lnTo>
                <a:lnTo>
                  <a:pt x="767" y="502"/>
                </a:lnTo>
                <a:lnTo>
                  <a:pt x="767" y="510"/>
                </a:lnTo>
                <a:lnTo>
                  <a:pt x="759" y="510"/>
                </a:lnTo>
                <a:lnTo>
                  <a:pt x="751" y="502"/>
                </a:lnTo>
                <a:lnTo>
                  <a:pt x="743" y="502"/>
                </a:lnTo>
                <a:lnTo>
                  <a:pt x="751" y="510"/>
                </a:lnTo>
                <a:lnTo>
                  <a:pt x="743" y="510"/>
                </a:lnTo>
                <a:lnTo>
                  <a:pt x="735" y="510"/>
                </a:lnTo>
                <a:lnTo>
                  <a:pt x="743" y="518"/>
                </a:lnTo>
                <a:lnTo>
                  <a:pt x="735" y="526"/>
                </a:lnTo>
                <a:lnTo>
                  <a:pt x="735" y="518"/>
                </a:lnTo>
                <a:lnTo>
                  <a:pt x="727" y="518"/>
                </a:lnTo>
                <a:lnTo>
                  <a:pt x="719" y="502"/>
                </a:lnTo>
                <a:lnTo>
                  <a:pt x="727" y="502"/>
                </a:lnTo>
                <a:lnTo>
                  <a:pt x="735" y="502"/>
                </a:lnTo>
                <a:lnTo>
                  <a:pt x="743" y="502"/>
                </a:lnTo>
                <a:lnTo>
                  <a:pt x="743" y="502"/>
                </a:lnTo>
                <a:lnTo>
                  <a:pt x="743" y="494"/>
                </a:lnTo>
                <a:lnTo>
                  <a:pt x="727" y="494"/>
                </a:lnTo>
                <a:lnTo>
                  <a:pt x="719" y="494"/>
                </a:lnTo>
                <a:lnTo>
                  <a:pt x="727" y="486"/>
                </a:lnTo>
                <a:lnTo>
                  <a:pt x="727" y="478"/>
                </a:lnTo>
                <a:lnTo>
                  <a:pt x="727" y="478"/>
                </a:lnTo>
                <a:lnTo>
                  <a:pt x="719" y="478"/>
                </a:lnTo>
                <a:lnTo>
                  <a:pt x="727" y="470"/>
                </a:lnTo>
                <a:lnTo>
                  <a:pt x="727" y="462"/>
                </a:lnTo>
                <a:lnTo>
                  <a:pt x="735" y="462"/>
                </a:lnTo>
                <a:lnTo>
                  <a:pt x="735" y="454"/>
                </a:lnTo>
                <a:lnTo>
                  <a:pt x="735" y="454"/>
                </a:lnTo>
                <a:lnTo>
                  <a:pt x="735" y="446"/>
                </a:lnTo>
                <a:lnTo>
                  <a:pt x="727" y="446"/>
                </a:lnTo>
                <a:lnTo>
                  <a:pt x="719" y="438"/>
                </a:lnTo>
                <a:lnTo>
                  <a:pt x="711" y="438"/>
                </a:lnTo>
                <a:lnTo>
                  <a:pt x="703" y="430"/>
                </a:lnTo>
                <a:lnTo>
                  <a:pt x="703" y="422"/>
                </a:lnTo>
                <a:lnTo>
                  <a:pt x="703" y="422"/>
                </a:lnTo>
                <a:lnTo>
                  <a:pt x="711" y="406"/>
                </a:lnTo>
                <a:lnTo>
                  <a:pt x="703" y="414"/>
                </a:lnTo>
                <a:lnTo>
                  <a:pt x="695" y="414"/>
                </a:lnTo>
                <a:lnTo>
                  <a:pt x="695" y="406"/>
                </a:lnTo>
                <a:lnTo>
                  <a:pt x="703" y="406"/>
                </a:lnTo>
                <a:lnTo>
                  <a:pt x="687" y="406"/>
                </a:lnTo>
                <a:lnTo>
                  <a:pt x="679" y="406"/>
                </a:lnTo>
                <a:lnTo>
                  <a:pt x="679" y="414"/>
                </a:lnTo>
                <a:lnTo>
                  <a:pt x="671" y="414"/>
                </a:lnTo>
                <a:lnTo>
                  <a:pt x="671" y="422"/>
                </a:lnTo>
                <a:lnTo>
                  <a:pt x="679" y="430"/>
                </a:lnTo>
                <a:lnTo>
                  <a:pt x="679" y="430"/>
                </a:lnTo>
                <a:lnTo>
                  <a:pt x="679" y="438"/>
                </a:lnTo>
                <a:lnTo>
                  <a:pt x="679" y="446"/>
                </a:lnTo>
                <a:lnTo>
                  <a:pt x="679" y="454"/>
                </a:lnTo>
                <a:lnTo>
                  <a:pt x="687" y="454"/>
                </a:lnTo>
                <a:lnTo>
                  <a:pt x="695" y="454"/>
                </a:lnTo>
                <a:lnTo>
                  <a:pt x="687" y="454"/>
                </a:lnTo>
                <a:lnTo>
                  <a:pt x="695" y="454"/>
                </a:lnTo>
                <a:lnTo>
                  <a:pt x="703" y="462"/>
                </a:lnTo>
                <a:lnTo>
                  <a:pt x="711" y="462"/>
                </a:lnTo>
                <a:lnTo>
                  <a:pt x="711" y="470"/>
                </a:lnTo>
                <a:lnTo>
                  <a:pt x="703" y="478"/>
                </a:lnTo>
                <a:lnTo>
                  <a:pt x="703" y="478"/>
                </a:lnTo>
                <a:lnTo>
                  <a:pt x="703" y="478"/>
                </a:lnTo>
                <a:lnTo>
                  <a:pt x="695" y="470"/>
                </a:lnTo>
                <a:lnTo>
                  <a:pt x="687" y="470"/>
                </a:lnTo>
                <a:lnTo>
                  <a:pt x="679" y="470"/>
                </a:lnTo>
                <a:lnTo>
                  <a:pt x="679" y="470"/>
                </a:lnTo>
                <a:lnTo>
                  <a:pt x="687" y="470"/>
                </a:lnTo>
                <a:lnTo>
                  <a:pt x="687" y="478"/>
                </a:lnTo>
                <a:lnTo>
                  <a:pt x="679" y="486"/>
                </a:lnTo>
                <a:lnTo>
                  <a:pt x="671" y="486"/>
                </a:lnTo>
                <a:lnTo>
                  <a:pt x="671" y="494"/>
                </a:lnTo>
                <a:lnTo>
                  <a:pt x="663" y="494"/>
                </a:lnTo>
                <a:lnTo>
                  <a:pt x="655" y="494"/>
                </a:lnTo>
                <a:lnTo>
                  <a:pt x="655" y="486"/>
                </a:lnTo>
                <a:lnTo>
                  <a:pt x="663" y="486"/>
                </a:lnTo>
                <a:lnTo>
                  <a:pt x="671" y="486"/>
                </a:lnTo>
                <a:lnTo>
                  <a:pt x="663" y="478"/>
                </a:lnTo>
                <a:lnTo>
                  <a:pt x="663" y="470"/>
                </a:lnTo>
                <a:lnTo>
                  <a:pt x="671" y="470"/>
                </a:lnTo>
                <a:lnTo>
                  <a:pt x="663" y="462"/>
                </a:lnTo>
                <a:lnTo>
                  <a:pt x="647" y="462"/>
                </a:lnTo>
                <a:lnTo>
                  <a:pt x="647" y="454"/>
                </a:lnTo>
                <a:lnTo>
                  <a:pt x="647" y="446"/>
                </a:lnTo>
                <a:lnTo>
                  <a:pt x="639" y="438"/>
                </a:lnTo>
                <a:lnTo>
                  <a:pt x="639" y="430"/>
                </a:lnTo>
                <a:lnTo>
                  <a:pt x="631" y="422"/>
                </a:lnTo>
                <a:lnTo>
                  <a:pt x="631" y="422"/>
                </a:lnTo>
                <a:lnTo>
                  <a:pt x="623" y="414"/>
                </a:lnTo>
                <a:lnTo>
                  <a:pt x="607" y="414"/>
                </a:lnTo>
                <a:lnTo>
                  <a:pt x="599" y="422"/>
                </a:lnTo>
                <a:lnTo>
                  <a:pt x="583" y="430"/>
                </a:lnTo>
                <a:lnTo>
                  <a:pt x="575" y="430"/>
                </a:lnTo>
                <a:lnTo>
                  <a:pt x="559" y="430"/>
                </a:lnTo>
                <a:lnTo>
                  <a:pt x="559" y="422"/>
                </a:lnTo>
                <a:lnTo>
                  <a:pt x="551" y="422"/>
                </a:lnTo>
                <a:lnTo>
                  <a:pt x="543" y="422"/>
                </a:lnTo>
                <a:lnTo>
                  <a:pt x="535" y="422"/>
                </a:lnTo>
                <a:lnTo>
                  <a:pt x="527" y="430"/>
                </a:lnTo>
                <a:lnTo>
                  <a:pt x="527" y="430"/>
                </a:lnTo>
                <a:lnTo>
                  <a:pt x="519" y="438"/>
                </a:lnTo>
                <a:lnTo>
                  <a:pt x="511" y="446"/>
                </a:lnTo>
                <a:lnTo>
                  <a:pt x="495" y="446"/>
                </a:lnTo>
                <a:lnTo>
                  <a:pt x="487" y="446"/>
                </a:lnTo>
                <a:lnTo>
                  <a:pt x="463" y="454"/>
                </a:lnTo>
                <a:lnTo>
                  <a:pt x="447" y="462"/>
                </a:lnTo>
                <a:lnTo>
                  <a:pt x="439" y="470"/>
                </a:lnTo>
                <a:lnTo>
                  <a:pt x="447" y="478"/>
                </a:lnTo>
                <a:lnTo>
                  <a:pt x="431" y="486"/>
                </a:lnTo>
                <a:lnTo>
                  <a:pt x="423" y="486"/>
                </a:lnTo>
                <a:lnTo>
                  <a:pt x="415" y="486"/>
                </a:lnTo>
                <a:lnTo>
                  <a:pt x="407" y="486"/>
                </a:lnTo>
                <a:lnTo>
                  <a:pt x="399" y="494"/>
                </a:lnTo>
                <a:lnTo>
                  <a:pt x="383" y="494"/>
                </a:lnTo>
                <a:lnTo>
                  <a:pt x="383" y="494"/>
                </a:lnTo>
                <a:lnTo>
                  <a:pt x="375" y="494"/>
                </a:lnTo>
                <a:lnTo>
                  <a:pt x="359" y="486"/>
                </a:lnTo>
                <a:lnTo>
                  <a:pt x="343" y="494"/>
                </a:lnTo>
                <a:lnTo>
                  <a:pt x="343" y="494"/>
                </a:lnTo>
                <a:lnTo>
                  <a:pt x="343" y="486"/>
                </a:lnTo>
                <a:lnTo>
                  <a:pt x="343" y="486"/>
                </a:lnTo>
                <a:lnTo>
                  <a:pt x="336" y="478"/>
                </a:lnTo>
                <a:lnTo>
                  <a:pt x="320" y="486"/>
                </a:lnTo>
                <a:lnTo>
                  <a:pt x="320" y="478"/>
                </a:lnTo>
                <a:lnTo>
                  <a:pt x="312" y="478"/>
                </a:lnTo>
                <a:lnTo>
                  <a:pt x="320" y="478"/>
                </a:lnTo>
                <a:lnTo>
                  <a:pt x="328" y="462"/>
                </a:lnTo>
                <a:lnTo>
                  <a:pt x="320" y="462"/>
                </a:lnTo>
                <a:lnTo>
                  <a:pt x="328" y="454"/>
                </a:lnTo>
                <a:lnTo>
                  <a:pt x="336" y="446"/>
                </a:lnTo>
                <a:lnTo>
                  <a:pt x="343" y="446"/>
                </a:lnTo>
                <a:lnTo>
                  <a:pt x="351" y="430"/>
                </a:lnTo>
                <a:lnTo>
                  <a:pt x="359" y="430"/>
                </a:lnTo>
                <a:lnTo>
                  <a:pt x="367" y="414"/>
                </a:lnTo>
                <a:lnTo>
                  <a:pt x="367" y="414"/>
                </a:lnTo>
                <a:lnTo>
                  <a:pt x="375" y="406"/>
                </a:lnTo>
                <a:lnTo>
                  <a:pt x="383" y="406"/>
                </a:lnTo>
                <a:lnTo>
                  <a:pt x="391" y="398"/>
                </a:lnTo>
                <a:lnTo>
                  <a:pt x="391" y="406"/>
                </a:lnTo>
                <a:lnTo>
                  <a:pt x="407" y="406"/>
                </a:lnTo>
                <a:lnTo>
                  <a:pt x="423" y="406"/>
                </a:lnTo>
                <a:lnTo>
                  <a:pt x="431" y="406"/>
                </a:lnTo>
                <a:lnTo>
                  <a:pt x="439" y="406"/>
                </a:lnTo>
                <a:lnTo>
                  <a:pt x="455" y="414"/>
                </a:lnTo>
                <a:lnTo>
                  <a:pt x="463" y="414"/>
                </a:lnTo>
                <a:lnTo>
                  <a:pt x="471" y="414"/>
                </a:lnTo>
                <a:lnTo>
                  <a:pt x="479" y="414"/>
                </a:lnTo>
                <a:lnTo>
                  <a:pt x="487" y="406"/>
                </a:lnTo>
                <a:lnTo>
                  <a:pt x="495" y="398"/>
                </a:lnTo>
                <a:lnTo>
                  <a:pt x="495" y="390"/>
                </a:lnTo>
                <a:lnTo>
                  <a:pt x="503" y="390"/>
                </a:lnTo>
                <a:lnTo>
                  <a:pt x="503" y="382"/>
                </a:lnTo>
                <a:lnTo>
                  <a:pt x="503" y="374"/>
                </a:lnTo>
                <a:lnTo>
                  <a:pt x="495" y="367"/>
                </a:lnTo>
                <a:lnTo>
                  <a:pt x="487" y="367"/>
                </a:lnTo>
                <a:lnTo>
                  <a:pt x="479" y="359"/>
                </a:lnTo>
                <a:lnTo>
                  <a:pt x="471" y="359"/>
                </a:lnTo>
                <a:lnTo>
                  <a:pt x="479" y="351"/>
                </a:lnTo>
                <a:lnTo>
                  <a:pt x="487" y="351"/>
                </a:lnTo>
                <a:lnTo>
                  <a:pt x="503" y="351"/>
                </a:lnTo>
                <a:lnTo>
                  <a:pt x="503" y="351"/>
                </a:lnTo>
                <a:lnTo>
                  <a:pt x="511" y="351"/>
                </a:lnTo>
                <a:lnTo>
                  <a:pt x="511" y="351"/>
                </a:lnTo>
                <a:lnTo>
                  <a:pt x="519" y="351"/>
                </a:lnTo>
                <a:lnTo>
                  <a:pt x="527" y="343"/>
                </a:lnTo>
                <a:lnTo>
                  <a:pt x="535" y="335"/>
                </a:lnTo>
                <a:lnTo>
                  <a:pt x="543" y="343"/>
                </a:lnTo>
                <a:lnTo>
                  <a:pt x="535" y="343"/>
                </a:lnTo>
                <a:lnTo>
                  <a:pt x="543" y="343"/>
                </a:lnTo>
                <a:lnTo>
                  <a:pt x="551" y="343"/>
                </a:lnTo>
                <a:lnTo>
                  <a:pt x="559" y="343"/>
                </a:lnTo>
                <a:lnTo>
                  <a:pt x="567" y="335"/>
                </a:lnTo>
                <a:lnTo>
                  <a:pt x="583" y="335"/>
                </a:lnTo>
                <a:lnTo>
                  <a:pt x="591" y="327"/>
                </a:lnTo>
                <a:lnTo>
                  <a:pt x="607" y="319"/>
                </a:lnTo>
                <a:lnTo>
                  <a:pt x="615" y="319"/>
                </a:lnTo>
                <a:lnTo>
                  <a:pt x="631" y="319"/>
                </a:lnTo>
                <a:lnTo>
                  <a:pt x="639" y="319"/>
                </a:lnTo>
                <a:lnTo>
                  <a:pt x="639" y="311"/>
                </a:lnTo>
                <a:lnTo>
                  <a:pt x="655" y="311"/>
                </a:lnTo>
                <a:lnTo>
                  <a:pt x="663" y="311"/>
                </a:lnTo>
                <a:lnTo>
                  <a:pt x="655" y="311"/>
                </a:lnTo>
                <a:lnTo>
                  <a:pt x="671" y="311"/>
                </a:lnTo>
                <a:lnTo>
                  <a:pt x="663" y="303"/>
                </a:lnTo>
                <a:lnTo>
                  <a:pt x="671" y="295"/>
                </a:lnTo>
                <a:lnTo>
                  <a:pt x="679" y="295"/>
                </a:lnTo>
                <a:lnTo>
                  <a:pt x="687" y="295"/>
                </a:lnTo>
                <a:lnTo>
                  <a:pt x="695" y="295"/>
                </a:lnTo>
                <a:lnTo>
                  <a:pt x="695" y="303"/>
                </a:lnTo>
                <a:lnTo>
                  <a:pt x="703" y="295"/>
                </a:lnTo>
                <a:lnTo>
                  <a:pt x="711" y="287"/>
                </a:lnTo>
                <a:lnTo>
                  <a:pt x="711" y="295"/>
                </a:lnTo>
                <a:lnTo>
                  <a:pt x="719" y="295"/>
                </a:lnTo>
                <a:lnTo>
                  <a:pt x="727" y="295"/>
                </a:lnTo>
                <a:lnTo>
                  <a:pt x="735" y="287"/>
                </a:lnTo>
                <a:lnTo>
                  <a:pt x="727" y="279"/>
                </a:lnTo>
                <a:lnTo>
                  <a:pt x="735" y="279"/>
                </a:lnTo>
                <a:lnTo>
                  <a:pt x="743" y="271"/>
                </a:lnTo>
                <a:lnTo>
                  <a:pt x="735" y="271"/>
                </a:lnTo>
                <a:lnTo>
                  <a:pt x="743" y="263"/>
                </a:lnTo>
                <a:lnTo>
                  <a:pt x="743" y="255"/>
                </a:lnTo>
                <a:lnTo>
                  <a:pt x="759" y="255"/>
                </a:lnTo>
                <a:lnTo>
                  <a:pt x="767" y="255"/>
                </a:lnTo>
                <a:lnTo>
                  <a:pt x="759" y="255"/>
                </a:lnTo>
                <a:lnTo>
                  <a:pt x="751" y="255"/>
                </a:lnTo>
                <a:lnTo>
                  <a:pt x="767" y="247"/>
                </a:lnTo>
                <a:lnTo>
                  <a:pt x="783" y="239"/>
                </a:lnTo>
                <a:lnTo>
                  <a:pt x="791" y="247"/>
                </a:lnTo>
                <a:lnTo>
                  <a:pt x="783" y="247"/>
                </a:lnTo>
                <a:lnTo>
                  <a:pt x="783" y="255"/>
                </a:lnTo>
                <a:lnTo>
                  <a:pt x="775" y="263"/>
                </a:lnTo>
                <a:lnTo>
                  <a:pt x="775" y="263"/>
                </a:lnTo>
                <a:lnTo>
                  <a:pt x="767" y="263"/>
                </a:lnTo>
                <a:lnTo>
                  <a:pt x="759" y="271"/>
                </a:lnTo>
                <a:lnTo>
                  <a:pt x="759" y="279"/>
                </a:lnTo>
                <a:lnTo>
                  <a:pt x="751" y="279"/>
                </a:lnTo>
                <a:lnTo>
                  <a:pt x="743" y="287"/>
                </a:lnTo>
                <a:lnTo>
                  <a:pt x="751" y="287"/>
                </a:lnTo>
                <a:lnTo>
                  <a:pt x="759" y="287"/>
                </a:lnTo>
                <a:lnTo>
                  <a:pt x="759" y="295"/>
                </a:lnTo>
                <a:lnTo>
                  <a:pt x="767" y="295"/>
                </a:lnTo>
                <a:lnTo>
                  <a:pt x="775" y="295"/>
                </a:lnTo>
                <a:lnTo>
                  <a:pt x="783" y="287"/>
                </a:lnTo>
                <a:lnTo>
                  <a:pt x="791" y="287"/>
                </a:lnTo>
                <a:lnTo>
                  <a:pt x="783" y="295"/>
                </a:lnTo>
                <a:lnTo>
                  <a:pt x="783" y="303"/>
                </a:lnTo>
                <a:lnTo>
                  <a:pt x="791" y="303"/>
                </a:lnTo>
                <a:lnTo>
                  <a:pt x="799" y="303"/>
                </a:lnTo>
                <a:lnTo>
                  <a:pt x="807" y="295"/>
                </a:lnTo>
                <a:lnTo>
                  <a:pt x="815" y="295"/>
                </a:lnTo>
                <a:lnTo>
                  <a:pt x="823" y="295"/>
                </a:lnTo>
                <a:lnTo>
                  <a:pt x="839" y="295"/>
                </a:lnTo>
                <a:lnTo>
                  <a:pt x="863" y="295"/>
                </a:lnTo>
                <a:lnTo>
                  <a:pt x="855" y="295"/>
                </a:lnTo>
                <a:lnTo>
                  <a:pt x="855" y="303"/>
                </a:lnTo>
                <a:lnTo>
                  <a:pt x="863" y="303"/>
                </a:lnTo>
                <a:lnTo>
                  <a:pt x="879" y="295"/>
                </a:lnTo>
                <a:lnTo>
                  <a:pt x="871" y="295"/>
                </a:lnTo>
                <a:lnTo>
                  <a:pt x="879" y="295"/>
                </a:lnTo>
                <a:lnTo>
                  <a:pt x="887" y="287"/>
                </a:lnTo>
                <a:lnTo>
                  <a:pt x="895" y="287"/>
                </a:lnTo>
                <a:lnTo>
                  <a:pt x="903" y="287"/>
                </a:lnTo>
                <a:lnTo>
                  <a:pt x="895" y="287"/>
                </a:lnTo>
                <a:lnTo>
                  <a:pt x="887" y="287"/>
                </a:lnTo>
                <a:lnTo>
                  <a:pt x="895" y="295"/>
                </a:lnTo>
                <a:lnTo>
                  <a:pt x="903" y="295"/>
                </a:lnTo>
                <a:lnTo>
                  <a:pt x="903" y="287"/>
                </a:lnTo>
                <a:lnTo>
                  <a:pt x="903" y="279"/>
                </a:lnTo>
                <a:lnTo>
                  <a:pt x="911" y="271"/>
                </a:lnTo>
                <a:lnTo>
                  <a:pt x="919" y="271"/>
                </a:lnTo>
                <a:lnTo>
                  <a:pt x="927" y="263"/>
                </a:lnTo>
                <a:lnTo>
                  <a:pt x="935" y="263"/>
                </a:lnTo>
                <a:lnTo>
                  <a:pt x="951" y="255"/>
                </a:lnTo>
                <a:lnTo>
                  <a:pt x="959" y="255"/>
                </a:lnTo>
                <a:lnTo>
                  <a:pt x="951" y="263"/>
                </a:lnTo>
                <a:lnTo>
                  <a:pt x="951" y="263"/>
                </a:lnTo>
                <a:lnTo>
                  <a:pt x="959" y="271"/>
                </a:lnTo>
                <a:lnTo>
                  <a:pt x="967" y="271"/>
                </a:lnTo>
                <a:lnTo>
                  <a:pt x="975" y="263"/>
                </a:lnTo>
                <a:lnTo>
                  <a:pt x="975" y="255"/>
                </a:lnTo>
                <a:lnTo>
                  <a:pt x="983" y="255"/>
                </a:lnTo>
                <a:lnTo>
                  <a:pt x="983" y="247"/>
                </a:lnTo>
                <a:lnTo>
                  <a:pt x="975" y="247"/>
                </a:lnTo>
                <a:lnTo>
                  <a:pt x="975" y="239"/>
                </a:lnTo>
                <a:lnTo>
                  <a:pt x="983" y="231"/>
                </a:lnTo>
                <a:lnTo>
                  <a:pt x="991" y="239"/>
                </a:lnTo>
                <a:lnTo>
                  <a:pt x="1007" y="231"/>
                </a:lnTo>
                <a:lnTo>
                  <a:pt x="1015" y="231"/>
                </a:lnTo>
                <a:lnTo>
                  <a:pt x="1030" y="231"/>
                </a:lnTo>
                <a:lnTo>
                  <a:pt x="1030" y="231"/>
                </a:lnTo>
                <a:lnTo>
                  <a:pt x="1038" y="231"/>
                </a:lnTo>
                <a:lnTo>
                  <a:pt x="1046" y="231"/>
                </a:lnTo>
                <a:lnTo>
                  <a:pt x="1054" y="231"/>
                </a:lnTo>
                <a:lnTo>
                  <a:pt x="1062" y="239"/>
                </a:lnTo>
                <a:lnTo>
                  <a:pt x="1070" y="239"/>
                </a:lnTo>
                <a:lnTo>
                  <a:pt x="1070" y="231"/>
                </a:lnTo>
                <a:lnTo>
                  <a:pt x="1062" y="231"/>
                </a:lnTo>
                <a:lnTo>
                  <a:pt x="1054" y="223"/>
                </a:lnTo>
                <a:lnTo>
                  <a:pt x="1046" y="223"/>
                </a:lnTo>
                <a:lnTo>
                  <a:pt x="1038" y="223"/>
                </a:lnTo>
                <a:lnTo>
                  <a:pt x="1015" y="223"/>
                </a:lnTo>
                <a:lnTo>
                  <a:pt x="999" y="223"/>
                </a:lnTo>
                <a:lnTo>
                  <a:pt x="975" y="231"/>
                </a:lnTo>
                <a:lnTo>
                  <a:pt x="983" y="223"/>
                </a:lnTo>
                <a:lnTo>
                  <a:pt x="983" y="215"/>
                </a:lnTo>
                <a:lnTo>
                  <a:pt x="991" y="215"/>
                </a:lnTo>
                <a:lnTo>
                  <a:pt x="983" y="215"/>
                </a:lnTo>
                <a:lnTo>
                  <a:pt x="975" y="215"/>
                </a:lnTo>
                <a:lnTo>
                  <a:pt x="967" y="215"/>
                </a:lnTo>
                <a:lnTo>
                  <a:pt x="975" y="207"/>
                </a:lnTo>
                <a:lnTo>
                  <a:pt x="983" y="191"/>
                </a:lnTo>
                <a:lnTo>
                  <a:pt x="991" y="183"/>
                </a:lnTo>
                <a:lnTo>
                  <a:pt x="1007" y="175"/>
                </a:lnTo>
                <a:lnTo>
                  <a:pt x="1015" y="167"/>
                </a:lnTo>
                <a:lnTo>
                  <a:pt x="1038" y="159"/>
                </a:lnTo>
                <a:lnTo>
                  <a:pt x="1046" y="151"/>
                </a:lnTo>
                <a:lnTo>
                  <a:pt x="1054" y="151"/>
                </a:lnTo>
                <a:lnTo>
                  <a:pt x="1062" y="159"/>
                </a:lnTo>
                <a:lnTo>
                  <a:pt x="1070" y="151"/>
                </a:lnTo>
                <a:lnTo>
                  <a:pt x="1070" y="143"/>
                </a:lnTo>
                <a:lnTo>
                  <a:pt x="1070" y="143"/>
                </a:lnTo>
                <a:lnTo>
                  <a:pt x="1062" y="135"/>
                </a:lnTo>
                <a:lnTo>
                  <a:pt x="1054" y="135"/>
                </a:lnTo>
                <a:lnTo>
                  <a:pt x="1054" y="135"/>
                </a:lnTo>
                <a:lnTo>
                  <a:pt x="1054" y="135"/>
                </a:lnTo>
                <a:lnTo>
                  <a:pt x="1038" y="135"/>
                </a:lnTo>
                <a:lnTo>
                  <a:pt x="1023" y="143"/>
                </a:lnTo>
                <a:lnTo>
                  <a:pt x="1030" y="151"/>
                </a:lnTo>
                <a:lnTo>
                  <a:pt x="1023" y="151"/>
                </a:lnTo>
                <a:lnTo>
                  <a:pt x="1015" y="159"/>
                </a:lnTo>
                <a:lnTo>
                  <a:pt x="983" y="167"/>
                </a:lnTo>
                <a:lnTo>
                  <a:pt x="959" y="167"/>
                </a:lnTo>
                <a:lnTo>
                  <a:pt x="951" y="175"/>
                </a:lnTo>
                <a:lnTo>
                  <a:pt x="943" y="183"/>
                </a:lnTo>
                <a:lnTo>
                  <a:pt x="927" y="191"/>
                </a:lnTo>
                <a:lnTo>
                  <a:pt x="911" y="199"/>
                </a:lnTo>
                <a:lnTo>
                  <a:pt x="911" y="207"/>
                </a:lnTo>
                <a:lnTo>
                  <a:pt x="919" y="207"/>
                </a:lnTo>
                <a:lnTo>
                  <a:pt x="919" y="215"/>
                </a:lnTo>
                <a:lnTo>
                  <a:pt x="927" y="223"/>
                </a:lnTo>
                <a:lnTo>
                  <a:pt x="919" y="223"/>
                </a:lnTo>
                <a:lnTo>
                  <a:pt x="911" y="231"/>
                </a:lnTo>
                <a:lnTo>
                  <a:pt x="903" y="231"/>
                </a:lnTo>
                <a:lnTo>
                  <a:pt x="887" y="231"/>
                </a:lnTo>
                <a:lnTo>
                  <a:pt x="879" y="247"/>
                </a:lnTo>
                <a:lnTo>
                  <a:pt x="871" y="255"/>
                </a:lnTo>
                <a:lnTo>
                  <a:pt x="863" y="263"/>
                </a:lnTo>
                <a:lnTo>
                  <a:pt x="855" y="263"/>
                </a:lnTo>
                <a:lnTo>
                  <a:pt x="839" y="263"/>
                </a:lnTo>
                <a:lnTo>
                  <a:pt x="831" y="263"/>
                </a:lnTo>
                <a:lnTo>
                  <a:pt x="823" y="271"/>
                </a:lnTo>
                <a:lnTo>
                  <a:pt x="815" y="271"/>
                </a:lnTo>
                <a:lnTo>
                  <a:pt x="807" y="271"/>
                </a:lnTo>
                <a:lnTo>
                  <a:pt x="807" y="271"/>
                </a:lnTo>
                <a:lnTo>
                  <a:pt x="807" y="271"/>
                </a:lnTo>
                <a:lnTo>
                  <a:pt x="815" y="263"/>
                </a:lnTo>
                <a:lnTo>
                  <a:pt x="807" y="255"/>
                </a:lnTo>
                <a:lnTo>
                  <a:pt x="807" y="247"/>
                </a:lnTo>
                <a:lnTo>
                  <a:pt x="815" y="231"/>
                </a:lnTo>
                <a:lnTo>
                  <a:pt x="815" y="231"/>
                </a:lnTo>
                <a:lnTo>
                  <a:pt x="823" y="223"/>
                </a:lnTo>
                <a:lnTo>
                  <a:pt x="815" y="223"/>
                </a:lnTo>
                <a:lnTo>
                  <a:pt x="815" y="215"/>
                </a:lnTo>
                <a:lnTo>
                  <a:pt x="807" y="223"/>
                </a:lnTo>
                <a:lnTo>
                  <a:pt x="791" y="223"/>
                </a:lnTo>
                <a:lnTo>
                  <a:pt x="775" y="231"/>
                </a:lnTo>
                <a:lnTo>
                  <a:pt x="767" y="239"/>
                </a:lnTo>
                <a:lnTo>
                  <a:pt x="751" y="231"/>
                </a:lnTo>
                <a:lnTo>
                  <a:pt x="735" y="231"/>
                </a:lnTo>
                <a:lnTo>
                  <a:pt x="735" y="231"/>
                </a:lnTo>
                <a:lnTo>
                  <a:pt x="735" y="223"/>
                </a:lnTo>
                <a:lnTo>
                  <a:pt x="743" y="215"/>
                </a:lnTo>
                <a:lnTo>
                  <a:pt x="735" y="215"/>
                </a:lnTo>
                <a:lnTo>
                  <a:pt x="735" y="215"/>
                </a:lnTo>
                <a:lnTo>
                  <a:pt x="743" y="207"/>
                </a:lnTo>
                <a:lnTo>
                  <a:pt x="751" y="199"/>
                </a:lnTo>
                <a:lnTo>
                  <a:pt x="759" y="191"/>
                </a:lnTo>
                <a:lnTo>
                  <a:pt x="759" y="183"/>
                </a:lnTo>
                <a:lnTo>
                  <a:pt x="775" y="175"/>
                </a:lnTo>
                <a:lnTo>
                  <a:pt x="791" y="167"/>
                </a:lnTo>
                <a:lnTo>
                  <a:pt x="799" y="167"/>
                </a:lnTo>
                <a:lnTo>
                  <a:pt x="815" y="159"/>
                </a:lnTo>
                <a:lnTo>
                  <a:pt x="823" y="159"/>
                </a:lnTo>
                <a:lnTo>
                  <a:pt x="847" y="159"/>
                </a:lnTo>
                <a:lnTo>
                  <a:pt x="855" y="159"/>
                </a:lnTo>
                <a:lnTo>
                  <a:pt x="855" y="159"/>
                </a:lnTo>
                <a:lnTo>
                  <a:pt x="863" y="159"/>
                </a:lnTo>
                <a:lnTo>
                  <a:pt x="879" y="151"/>
                </a:lnTo>
                <a:lnTo>
                  <a:pt x="871" y="151"/>
                </a:lnTo>
                <a:lnTo>
                  <a:pt x="863" y="151"/>
                </a:lnTo>
                <a:lnTo>
                  <a:pt x="855" y="151"/>
                </a:lnTo>
                <a:lnTo>
                  <a:pt x="847" y="159"/>
                </a:lnTo>
                <a:lnTo>
                  <a:pt x="855" y="151"/>
                </a:lnTo>
                <a:lnTo>
                  <a:pt x="871" y="143"/>
                </a:lnTo>
                <a:lnTo>
                  <a:pt x="887" y="135"/>
                </a:lnTo>
                <a:lnTo>
                  <a:pt x="895" y="135"/>
                </a:lnTo>
                <a:lnTo>
                  <a:pt x="903" y="135"/>
                </a:lnTo>
                <a:lnTo>
                  <a:pt x="911" y="127"/>
                </a:lnTo>
                <a:lnTo>
                  <a:pt x="927" y="119"/>
                </a:lnTo>
                <a:lnTo>
                  <a:pt x="935" y="127"/>
                </a:lnTo>
                <a:lnTo>
                  <a:pt x="919" y="119"/>
                </a:lnTo>
                <a:lnTo>
                  <a:pt x="927" y="119"/>
                </a:lnTo>
                <a:lnTo>
                  <a:pt x="935" y="112"/>
                </a:lnTo>
                <a:lnTo>
                  <a:pt x="943" y="112"/>
                </a:lnTo>
                <a:lnTo>
                  <a:pt x="959" y="104"/>
                </a:lnTo>
                <a:lnTo>
                  <a:pt x="967" y="104"/>
                </a:lnTo>
                <a:lnTo>
                  <a:pt x="975" y="96"/>
                </a:lnTo>
                <a:lnTo>
                  <a:pt x="983" y="96"/>
                </a:lnTo>
                <a:lnTo>
                  <a:pt x="983" y="88"/>
                </a:lnTo>
                <a:lnTo>
                  <a:pt x="975" y="88"/>
                </a:lnTo>
                <a:lnTo>
                  <a:pt x="991" y="80"/>
                </a:lnTo>
                <a:lnTo>
                  <a:pt x="1007" y="80"/>
                </a:lnTo>
                <a:lnTo>
                  <a:pt x="1015" y="80"/>
                </a:lnTo>
                <a:lnTo>
                  <a:pt x="1023" y="72"/>
                </a:lnTo>
                <a:lnTo>
                  <a:pt x="1030" y="72"/>
                </a:lnTo>
                <a:lnTo>
                  <a:pt x="1038" y="72"/>
                </a:lnTo>
                <a:lnTo>
                  <a:pt x="1046" y="72"/>
                </a:lnTo>
                <a:lnTo>
                  <a:pt x="1046" y="64"/>
                </a:lnTo>
                <a:lnTo>
                  <a:pt x="1062" y="64"/>
                </a:lnTo>
                <a:lnTo>
                  <a:pt x="1070" y="64"/>
                </a:lnTo>
                <a:lnTo>
                  <a:pt x="1070" y="72"/>
                </a:lnTo>
                <a:lnTo>
                  <a:pt x="1070" y="80"/>
                </a:lnTo>
                <a:lnTo>
                  <a:pt x="1086" y="64"/>
                </a:lnTo>
                <a:lnTo>
                  <a:pt x="1086" y="64"/>
                </a:lnTo>
                <a:lnTo>
                  <a:pt x="1094" y="64"/>
                </a:lnTo>
                <a:lnTo>
                  <a:pt x="1102" y="72"/>
                </a:lnTo>
                <a:lnTo>
                  <a:pt x="1102" y="64"/>
                </a:lnTo>
                <a:lnTo>
                  <a:pt x="1110" y="56"/>
                </a:lnTo>
                <a:lnTo>
                  <a:pt x="1110" y="56"/>
                </a:lnTo>
                <a:lnTo>
                  <a:pt x="1126" y="56"/>
                </a:lnTo>
                <a:lnTo>
                  <a:pt x="1134" y="56"/>
                </a:lnTo>
                <a:lnTo>
                  <a:pt x="1150" y="56"/>
                </a:lnTo>
                <a:lnTo>
                  <a:pt x="1158" y="56"/>
                </a:lnTo>
                <a:lnTo>
                  <a:pt x="1158" y="48"/>
                </a:lnTo>
                <a:lnTo>
                  <a:pt x="1158" y="56"/>
                </a:lnTo>
                <a:lnTo>
                  <a:pt x="1150" y="64"/>
                </a:lnTo>
                <a:lnTo>
                  <a:pt x="1158" y="64"/>
                </a:lnTo>
                <a:lnTo>
                  <a:pt x="1166" y="56"/>
                </a:lnTo>
                <a:lnTo>
                  <a:pt x="1166" y="48"/>
                </a:lnTo>
                <a:lnTo>
                  <a:pt x="1174" y="48"/>
                </a:lnTo>
                <a:lnTo>
                  <a:pt x="1182" y="56"/>
                </a:lnTo>
                <a:lnTo>
                  <a:pt x="1174" y="64"/>
                </a:lnTo>
                <a:lnTo>
                  <a:pt x="1182" y="56"/>
                </a:lnTo>
                <a:lnTo>
                  <a:pt x="1190" y="56"/>
                </a:lnTo>
                <a:lnTo>
                  <a:pt x="1198" y="56"/>
                </a:lnTo>
                <a:lnTo>
                  <a:pt x="1190" y="56"/>
                </a:lnTo>
                <a:lnTo>
                  <a:pt x="1190" y="64"/>
                </a:lnTo>
                <a:lnTo>
                  <a:pt x="1198" y="56"/>
                </a:lnTo>
                <a:lnTo>
                  <a:pt x="1206" y="56"/>
                </a:lnTo>
                <a:lnTo>
                  <a:pt x="1214" y="56"/>
                </a:lnTo>
                <a:lnTo>
                  <a:pt x="1222" y="64"/>
                </a:lnTo>
                <a:lnTo>
                  <a:pt x="1214" y="72"/>
                </a:lnTo>
                <a:lnTo>
                  <a:pt x="1206" y="64"/>
                </a:lnTo>
                <a:lnTo>
                  <a:pt x="1198" y="72"/>
                </a:lnTo>
                <a:lnTo>
                  <a:pt x="1206" y="72"/>
                </a:lnTo>
                <a:lnTo>
                  <a:pt x="1198" y="72"/>
                </a:lnTo>
                <a:lnTo>
                  <a:pt x="1190" y="80"/>
                </a:lnTo>
                <a:lnTo>
                  <a:pt x="1182" y="80"/>
                </a:lnTo>
                <a:lnTo>
                  <a:pt x="1190" y="80"/>
                </a:lnTo>
                <a:lnTo>
                  <a:pt x="1206" y="80"/>
                </a:lnTo>
                <a:lnTo>
                  <a:pt x="1206" y="80"/>
                </a:lnTo>
                <a:lnTo>
                  <a:pt x="1214" y="80"/>
                </a:lnTo>
                <a:lnTo>
                  <a:pt x="1222" y="80"/>
                </a:lnTo>
                <a:lnTo>
                  <a:pt x="1230" y="80"/>
                </a:lnTo>
                <a:lnTo>
                  <a:pt x="1246" y="88"/>
                </a:lnTo>
                <a:lnTo>
                  <a:pt x="1254" y="88"/>
                </a:lnTo>
                <a:lnTo>
                  <a:pt x="1270" y="96"/>
                </a:lnTo>
                <a:lnTo>
                  <a:pt x="1278" y="104"/>
                </a:lnTo>
                <a:lnTo>
                  <a:pt x="1294" y="112"/>
                </a:lnTo>
                <a:lnTo>
                  <a:pt x="1302" y="119"/>
                </a:lnTo>
                <a:lnTo>
                  <a:pt x="1310" y="119"/>
                </a:lnTo>
                <a:lnTo>
                  <a:pt x="1310" y="127"/>
                </a:lnTo>
                <a:lnTo>
                  <a:pt x="1310" y="135"/>
                </a:lnTo>
                <a:lnTo>
                  <a:pt x="1294" y="135"/>
                </a:lnTo>
                <a:lnTo>
                  <a:pt x="1286" y="143"/>
                </a:lnTo>
                <a:lnTo>
                  <a:pt x="1270" y="151"/>
                </a:lnTo>
                <a:lnTo>
                  <a:pt x="1254" y="143"/>
                </a:lnTo>
                <a:lnTo>
                  <a:pt x="1246" y="143"/>
                </a:lnTo>
                <a:lnTo>
                  <a:pt x="1238" y="143"/>
                </a:lnTo>
                <a:lnTo>
                  <a:pt x="1230" y="143"/>
                </a:lnTo>
                <a:lnTo>
                  <a:pt x="1222" y="135"/>
                </a:lnTo>
                <a:lnTo>
                  <a:pt x="1214" y="135"/>
                </a:lnTo>
                <a:lnTo>
                  <a:pt x="1206" y="127"/>
                </a:lnTo>
                <a:lnTo>
                  <a:pt x="1190" y="127"/>
                </a:lnTo>
                <a:lnTo>
                  <a:pt x="1190" y="127"/>
                </a:lnTo>
                <a:lnTo>
                  <a:pt x="1206" y="135"/>
                </a:lnTo>
                <a:lnTo>
                  <a:pt x="1214" y="143"/>
                </a:lnTo>
                <a:lnTo>
                  <a:pt x="1206" y="151"/>
                </a:lnTo>
                <a:lnTo>
                  <a:pt x="1198" y="159"/>
                </a:lnTo>
                <a:lnTo>
                  <a:pt x="1198" y="167"/>
                </a:lnTo>
                <a:lnTo>
                  <a:pt x="1206" y="167"/>
                </a:lnTo>
                <a:lnTo>
                  <a:pt x="1214" y="167"/>
                </a:lnTo>
                <a:lnTo>
                  <a:pt x="1214" y="175"/>
                </a:lnTo>
                <a:lnTo>
                  <a:pt x="1222" y="175"/>
                </a:lnTo>
                <a:lnTo>
                  <a:pt x="1230" y="183"/>
                </a:lnTo>
                <a:lnTo>
                  <a:pt x="1238" y="175"/>
                </a:lnTo>
                <a:lnTo>
                  <a:pt x="1238" y="167"/>
                </a:lnTo>
                <a:lnTo>
                  <a:pt x="1230" y="167"/>
                </a:lnTo>
                <a:lnTo>
                  <a:pt x="1222" y="167"/>
                </a:lnTo>
                <a:lnTo>
                  <a:pt x="1230" y="159"/>
                </a:lnTo>
                <a:lnTo>
                  <a:pt x="1230" y="159"/>
                </a:lnTo>
                <a:lnTo>
                  <a:pt x="1246" y="159"/>
                </a:lnTo>
                <a:lnTo>
                  <a:pt x="1262" y="167"/>
                </a:lnTo>
                <a:lnTo>
                  <a:pt x="1270" y="167"/>
                </a:lnTo>
                <a:lnTo>
                  <a:pt x="1278" y="167"/>
                </a:lnTo>
                <a:lnTo>
                  <a:pt x="1278" y="159"/>
                </a:lnTo>
                <a:lnTo>
                  <a:pt x="1278" y="151"/>
                </a:lnTo>
                <a:lnTo>
                  <a:pt x="1286" y="151"/>
                </a:lnTo>
                <a:lnTo>
                  <a:pt x="1294" y="151"/>
                </a:lnTo>
                <a:lnTo>
                  <a:pt x="1310" y="143"/>
                </a:lnTo>
                <a:lnTo>
                  <a:pt x="1326" y="143"/>
                </a:lnTo>
                <a:lnTo>
                  <a:pt x="1334" y="159"/>
                </a:lnTo>
                <a:lnTo>
                  <a:pt x="1334" y="151"/>
                </a:lnTo>
                <a:lnTo>
                  <a:pt x="1342" y="143"/>
                </a:lnTo>
                <a:lnTo>
                  <a:pt x="1358" y="135"/>
                </a:lnTo>
                <a:lnTo>
                  <a:pt x="1358" y="135"/>
                </a:lnTo>
                <a:lnTo>
                  <a:pt x="1358" y="127"/>
                </a:lnTo>
                <a:lnTo>
                  <a:pt x="1366" y="119"/>
                </a:lnTo>
                <a:lnTo>
                  <a:pt x="1366" y="119"/>
                </a:lnTo>
                <a:lnTo>
                  <a:pt x="1366" y="112"/>
                </a:lnTo>
                <a:lnTo>
                  <a:pt x="1374" y="112"/>
                </a:lnTo>
                <a:lnTo>
                  <a:pt x="1390" y="119"/>
                </a:lnTo>
                <a:lnTo>
                  <a:pt x="1406" y="119"/>
                </a:lnTo>
                <a:lnTo>
                  <a:pt x="1398" y="127"/>
                </a:lnTo>
                <a:lnTo>
                  <a:pt x="1390" y="119"/>
                </a:lnTo>
                <a:lnTo>
                  <a:pt x="1390" y="127"/>
                </a:lnTo>
                <a:lnTo>
                  <a:pt x="1382" y="127"/>
                </a:lnTo>
                <a:lnTo>
                  <a:pt x="1382" y="135"/>
                </a:lnTo>
                <a:lnTo>
                  <a:pt x="1390" y="143"/>
                </a:lnTo>
                <a:lnTo>
                  <a:pt x="1398" y="143"/>
                </a:lnTo>
                <a:lnTo>
                  <a:pt x="1414" y="135"/>
                </a:lnTo>
                <a:lnTo>
                  <a:pt x="1422" y="127"/>
                </a:lnTo>
                <a:lnTo>
                  <a:pt x="1438" y="127"/>
                </a:lnTo>
                <a:lnTo>
                  <a:pt x="1454" y="119"/>
                </a:lnTo>
                <a:lnTo>
                  <a:pt x="1462" y="119"/>
                </a:lnTo>
                <a:lnTo>
                  <a:pt x="1486" y="119"/>
                </a:lnTo>
                <a:lnTo>
                  <a:pt x="1510" y="112"/>
                </a:lnTo>
                <a:lnTo>
                  <a:pt x="1510" y="112"/>
                </a:lnTo>
                <a:lnTo>
                  <a:pt x="1502" y="119"/>
                </a:lnTo>
                <a:lnTo>
                  <a:pt x="1486" y="127"/>
                </a:lnTo>
                <a:lnTo>
                  <a:pt x="1478" y="135"/>
                </a:lnTo>
                <a:lnTo>
                  <a:pt x="1486" y="135"/>
                </a:lnTo>
                <a:lnTo>
                  <a:pt x="1502" y="127"/>
                </a:lnTo>
                <a:lnTo>
                  <a:pt x="1518" y="127"/>
                </a:lnTo>
                <a:lnTo>
                  <a:pt x="1534" y="119"/>
                </a:lnTo>
                <a:lnTo>
                  <a:pt x="1558" y="127"/>
                </a:lnTo>
                <a:lnTo>
                  <a:pt x="1566" y="127"/>
                </a:lnTo>
                <a:lnTo>
                  <a:pt x="1566" y="127"/>
                </a:lnTo>
                <a:lnTo>
                  <a:pt x="1582" y="127"/>
                </a:lnTo>
                <a:lnTo>
                  <a:pt x="1590" y="127"/>
                </a:lnTo>
                <a:lnTo>
                  <a:pt x="1590" y="119"/>
                </a:lnTo>
                <a:lnTo>
                  <a:pt x="1598" y="112"/>
                </a:lnTo>
                <a:lnTo>
                  <a:pt x="1614" y="119"/>
                </a:lnTo>
                <a:lnTo>
                  <a:pt x="1622" y="119"/>
                </a:lnTo>
                <a:lnTo>
                  <a:pt x="1630" y="119"/>
                </a:lnTo>
                <a:lnTo>
                  <a:pt x="1646" y="127"/>
                </a:lnTo>
                <a:lnTo>
                  <a:pt x="1654" y="127"/>
                </a:lnTo>
                <a:lnTo>
                  <a:pt x="1670" y="135"/>
                </a:lnTo>
                <a:lnTo>
                  <a:pt x="1686" y="135"/>
                </a:lnTo>
                <a:lnTo>
                  <a:pt x="1694" y="135"/>
                </a:lnTo>
                <a:lnTo>
                  <a:pt x="1702" y="135"/>
                </a:lnTo>
                <a:lnTo>
                  <a:pt x="1702" y="119"/>
                </a:lnTo>
                <a:lnTo>
                  <a:pt x="1702" y="119"/>
                </a:lnTo>
                <a:lnTo>
                  <a:pt x="1694" y="119"/>
                </a:lnTo>
                <a:lnTo>
                  <a:pt x="1686" y="119"/>
                </a:lnTo>
                <a:lnTo>
                  <a:pt x="1694" y="112"/>
                </a:lnTo>
                <a:lnTo>
                  <a:pt x="1702" y="104"/>
                </a:lnTo>
                <a:lnTo>
                  <a:pt x="1710" y="96"/>
                </a:lnTo>
                <a:lnTo>
                  <a:pt x="1717" y="88"/>
                </a:lnTo>
                <a:lnTo>
                  <a:pt x="1725" y="88"/>
                </a:lnTo>
                <a:lnTo>
                  <a:pt x="1741" y="80"/>
                </a:lnTo>
                <a:lnTo>
                  <a:pt x="1757" y="72"/>
                </a:lnTo>
                <a:lnTo>
                  <a:pt x="1765" y="64"/>
                </a:lnTo>
                <a:lnTo>
                  <a:pt x="1781" y="64"/>
                </a:lnTo>
                <a:lnTo>
                  <a:pt x="1797" y="64"/>
                </a:lnTo>
                <a:lnTo>
                  <a:pt x="1813" y="72"/>
                </a:lnTo>
                <a:lnTo>
                  <a:pt x="1813" y="72"/>
                </a:lnTo>
                <a:lnTo>
                  <a:pt x="1805" y="80"/>
                </a:lnTo>
                <a:lnTo>
                  <a:pt x="1797" y="88"/>
                </a:lnTo>
                <a:lnTo>
                  <a:pt x="1781" y="96"/>
                </a:lnTo>
                <a:lnTo>
                  <a:pt x="1773" y="112"/>
                </a:lnTo>
                <a:lnTo>
                  <a:pt x="1765" y="135"/>
                </a:lnTo>
                <a:lnTo>
                  <a:pt x="1765" y="143"/>
                </a:lnTo>
                <a:lnTo>
                  <a:pt x="1757" y="151"/>
                </a:lnTo>
                <a:lnTo>
                  <a:pt x="1741" y="159"/>
                </a:lnTo>
                <a:lnTo>
                  <a:pt x="1733" y="167"/>
                </a:lnTo>
                <a:lnTo>
                  <a:pt x="1717" y="167"/>
                </a:lnTo>
                <a:lnTo>
                  <a:pt x="1717" y="167"/>
                </a:lnTo>
                <a:lnTo>
                  <a:pt x="1710" y="167"/>
                </a:lnTo>
                <a:lnTo>
                  <a:pt x="1694" y="167"/>
                </a:lnTo>
                <a:lnTo>
                  <a:pt x="1686" y="175"/>
                </a:lnTo>
                <a:lnTo>
                  <a:pt x="1694" y="175"/>
                </a:lnTo>
                <a:lnTo>
                  <a:pt x="1702" y="183"/>
                </a:lnTo>
                <a:lnTo>
                  <a:pt x="1710" y="183"/>
                </a:lnTo>
                <a:lnTo>
                  <a:pt x="1717" y="183"/>
                </a:lnTo>
                <a:lnTo>
                  <a:pt x="1733" y="175"/>
                </a:lnTo>
                <a:lnTo>
                  <a:pt x="1749" y="167"/>
                </a:lnTo>
                <a:lnTo>
                  <a:pt x="1765" y="159"/>
                </a:lnTo>
                <a:lnTo>
                  <a:pt x="1773" y="159"/>
                </a:lnTo>
                <a:lnTo>
                  <a:pt x="1789" y="143"/>
                </a:lnTo>
                <a:lnTo>
                  <a:pt x="1781" y="143"/>
                </a:lnTo>
                <a:lnTo>
                  <a:pt x="1773" y="143"/>
                </a:lnTo>
                <a:lnTo>
                  <a:pt x="1781" y="143"/>
                </a:lnTo>
                <a:lnTo>
                  <a:pt x="1805" y="135"/>
                </a:lnTo>
                <a:lnTo>
                  <a:pt x="1813" y="135"/>
                </a:lnTo>
                <a:lnTo>
                  <a:pt x="1813" y="151"/>
                </a:lnTo>
                <a:lnTo>
                  <a:pt x="1805" y="159"/>
                </a:lnTo>
                <a:lnTo>
                  <a:pt x="1821" y="151"/>
                </a:lnTo>
                <a:lnTo>
                  <a:pt x="1821" y="151"/>
                </a:lnTo>
                <a:lnTo>
                  <a:pt x="1829" y="135"/>
                </a:lnTo>
                <a:lnTo>
                  <a:pt x="1829" y="135"/>
                </a:lnTo>
                <a:lnTo>
                  <a:pt x="1821" y="135"/>
                </a:lnTo>
                <a:lnTo>
                  <a:pt x="1813" y="127"/>
                </a:lnTo>
                <a:lnTo>
                  <a:pt x="1797" y="127"/>
                </a:lnTo>
                <a:lnTo>
                  <a:pt x="1781" y="127"/>
                </a:lnTo>
                <a:lnTo>
                  <a:pt x="1781" y="119"/>
                </a:lnTo>
                <a:lnTo>
                  <a:pt x="1789" y="119"/>
                </a:lnTo>
                <a:lnTo>
                  <a:pt x="1789" y="112"/>
                </a:lnTo>
                <a:lnTo>
                  <a:pt x="1805" y="104"/>
                </a:lnTo>
                <a:lnTo>
                  <a:pt x="1805" y="96"/>
                </a:lnTo>
                <a:lnTo>
                  <a:pt x="1805" y="88"/>
                </a:lnTo>
                <a:lnTo>
                  <a:pt x="1797" y="88"/>
                </a:lnTo>
                <a:lnTo>
                  <a:pt x="1813" y="88"/>
                </a:lnTo>
                <a:lnTo>
                  <a:pt x="1821" y="80"/>
                </a:lnTo>
                <a:lnTo>
                  <a:pt x="1845" y="80"/>
                </a:lnTo>
                <a:lnTo>
                  <a:pt x="1845" y="80"/>
                </a:lnTo>
                <a:lnTo>
                  <a:pt x="1837" y="96"/>
                </a:lnTo>
                <a:lnTo>
                  <a:pt x="1829" y="96"/>
                </a:lnTo>
                <a:lnTo>
                  <a:pt x="1837" y="96"/>
                </a:lnTo>
                <a:lnTo>
                  <a:pt x="1845" y="104"/>
                </a:lnTo>
                <a:lnTo>
                  <a:pt x="1853" y="104"/>
                </a:lnTo>
                <a:lnTo>
                  <a:pt x="1861" y="104"/>
                </a:lnTo>
                <a:lnTo>
                  <a:pt x="1869" y="104"/>
                </a:lnTo>
                <a:lnTo>
                  <a:pt x="1861" y="104"/>
                </a:lnTo>
                <a:lnTo>
                  <a:pt x="1861" y="96"/>
                </a:lnTo>
                <a:lnTo>
                  <a:pt x="1853" y="88"/>
                </a:lnTo>
                <a:lnTo>
                  <a:pt x="1845" y="88"/>
                </a:lnTo>
                <a:lnTo>
                  <a:pt x="1861" y="80"/>
                </a:lnTo>
                <a:lnTo>
                  <a:pt x="1869" y="80"/>
                </a:lnTo>
                <a:lnTo>
                  <a:pt x="1877" y="80"/>
                </a:lnTo>
                <a:lnTo>
                  <a:pt x="1885" y="80"/>
                </a:lnTo>
                <a:lnTo>
                  <a:pt x="1893" y="88"/>
                </a:lnTo>
                <a:lnTo>
                  <a:pt x="1909" y="96"/>
                </a:lnTo>
                <a:lnTo>
                  <a:pt x="1925" y="96"/>
                </a:lnTo>
                <a:lnTo>
                  <a:pt x="1933" y="104"/>
                </a:lnTo>
                <a:lnTo>
                  <a:pt x="1925" y="104"/>
                </a:lnTo>
                <a:lnTo>
                  <a:pt x="1925" y="112"/>
                </a:lnTo>
                <a:lnTo>
                  <a:pt x="1917" y="119"/>
                </a:lnTo>
                <a:lnTo>
                  <a:pt x="1925" y="119"/>
                </a:lnTo>
                <a:lnTo>
                  <a:pt x="1941" y="104"/>
                </a:lnTo>
                <a:lnTo>
                  <a:pt x="1941" y="104"/>
                </a:lnTo>
                <a:lnTo>
                  <a:pt x="1949" y="88"/>
                </a:lnTo>
                <a:lnTo>
                  <a:pt x="1941" y="88"/>
                </a:lnTo>
                <a:lnTo>
                  <a:pt x="1933" y="80"/>
                </a:lnTo>
                <a:lnTo>
                  <a:pt x="1925" y="80"/>
                </a:lnTo>
                <a:lnTo>
                  <a:pt x="1925" y="64"/>
                </a:lnTo>
                <a:lnTo>
                  <a:pt x="1933" y="64"/>
                </a:lnTo>
                <a:lnTo>
                  <a:pt x="1941" y="64"/>
                </a:lnTo>
                <a:lnTo>
                  <a:pt x="1949" y="56"/>
                </a:lnTo>
                <a:lnTo>
                  <a:pt x="1973" y="56"/>
                </a:lnTo>
                <a:lnTo>
                  <a:pt x="1997" y="56"/>
                </a:lnTo>
                <a:lnTo>
                  <a:pt x="2013" y="56"/>
                </a:lnTo>
                <a:lnTo>
                  <a:pt x="2013" y="64"/>
                </a:lnTo>
                <a:lnTo>
                  <a:pt x="2013" y="64"/>
                </a:lnTo>
                <a:lnTo>
                  <a:pt x="2021" y="64"/>
                </a:lnTo>
                <a:lnTo>
                  <a:pt x="2029" y="56"/>
                </a:lnTo>
                <a:lnTo>
                  <a:pt x="2029" y="48"/>
                </a:lnTo>
                <a:lnTo>
                  <a:pt x="2029" y="48"/>
                </a:lnTo>
                <a:lnTo>
                  <a:pt x="2037" y="40"/>
                </a:lnTo>
                <a:lnTo>
                  <a:pt x="2045" y="32"/>
                </a:lnTo>
                <a:lnTo>
                  <a:pt x="2061" y="40"/>
                </a:lnTo>
                <a:lnTo>
                  <a:pt x="2077" y="32"/>
                </a:lnTo>
                <a:lnTo>
                  <a:pt x="2101" y="24"/>
                </a:lnTo>
                <a:lnTo>
                  <a:pt x="2125" y="32"/>
                </a:lnTo>
                <a:lnTo>
                  <a:pt x="2141" y="24"/>
                </a:lnTo>
                <a:lnTo>
                  <a:pt x="2157" y="24"/>
                </a:lnTo>
                <a:lnTo>
                  <a:pt x="2173" y="24"/>
                </a:lnTo>
                <a:lnTo>
                  <a:pt x="2189" y="24"/>
                </a:lnTo>
                <a:lnTo>
                  <a:pt x="2181" y="32"/>
                </a:lnTo>
                <a:lnTo>
                  <a:pt x="2189" y="32"/>
                </a:lnTo>
                <a:lnTo>
                  <a:pt x="2213" y="32"/>
                </a:lnTo>
                <a:lnTo>
                  <a:pt x="2221" y="24"/>
                </a:lnTo>
                <a:lnTo>
                  <a:pt x="2237" y="24"/>
                </a:lnTo>
                <a:lnTo>
                  <a:pt x="2245" y="24"/>
                </a:lnTo>
                <a:lnTo>
                  <a:pt x="2261" y="24"/>
                </a:lnTo>
                <a:lnTo>
                  <a:pt x="2285" y="24"/>
                </a:lnTo>
                <a:lnTo>
                  <a:pt x="2293" y="24"/>
                </a:lnTo>
                <a:lnTo>
                  <a:pt x="2285" y="24"/>
                </a:lnTo>
                <a:lnTo>
                  <a:pt x="2277" y="24"/>
                </a:lnTo>
                <a:lnTo>
                  <a:pt x="2269" y="16"/>
                </a:lnTo>
                <a:lnTo>
                  <a:pt x="2261" y="16"/>
                </a:lnTo>
                <a:lnTo>
                  <a:pt x="2269" y="8"/>
                </a:lnTo>
                <a:lnTo>
                  <a:pt x="2285" y="8"/>
                </a:lnTo>
                <a:lnTo>
                  <a:pt x="2309" y="0"/>
                </a:lnTo>
                <a:lnTo>
                  <a:pt x="2333" y="8"/>
                </a:lnTo>
                <a:lnTo>
                  <a:pt x="2341" y="8"/>
                </a:lnTo>
                <a:lnTo>
                  <a:pt x="2333" y="8"/>
                </a:lnTo>
                <a:lnTo>
                  <a:pt x="2325" y="16"/>
                </a:lnTo>
                <a:lnTo>
                  <a:pt x="2325" y="16"/>
                </a:lnTo>
                <a:lnTo>
                  <a:pt x="2333" y="16"/>
                </a:lnTo>
                <a:lnTo>
                  <a:pt x="2341" y="16"/>
                </a:lnTo>
                <a:lnTo>
                  <a:pt x="2325" y="24"/>
                </a:lnTo>
                <a:lnTo>
                  <a:pt x="2325" y="32"/>
                </a:lnTo>
                <a:lnTo>
                  <a:pt x="2333" y="32"/>
                </a:lnTo>
                <a:lnTo>
                  <a:pt x="2349" y="32"/>
                </a:lnTo>
                <a:lnTo>
                  <a:pt x="2365" y="24"/>
                </a:lnTo>
                <a:lnTo>
                  <a:pt x="2389" y="24"/>
                </a:lnTo>
                <a:lnTo>
                  <a:pt x="2389" y="24"/>
                </a:lnTo>
                <a:lnTo>
                  <a:pt x="2404" y="24"/>
                </a:lnTo>
                <a:lnTo>
                  <a:pt x="2404" y="32"/>
                </a:lnTo>
                <a:lnTo>
                  <a:pt x="2412" y="40"/>
                </a:lnTo>
                <a:lnTo>
                  <a:pt x="2404" y="48"/>
                </a:lnTo>
                <a:lnTo>
                  <a:pt x="2381" y="64"/>
                </a:lnTo>
                <a:lnTo>
                  <a:pt x="2365" y="72"/>
                </a:lnTo>
                <a:lnTo>
                  <a:pt x="2357" y="72"/>
                </a:lnTo>
                <a:lnTo>
                  <a:pt x="2349" y="72"/>
                </a:lnTo>
                <a:lnTo>
                  <a:pt x="2325" y="72"/>
                </a:lnTo>
                <a:lnTo>
                  <a:pt x="2309" y="80"/>
                </a:lnTo>
                <a:lnTo>
                  <a:pt x="2285" y="88"/>
                </a:lnTo>
                <a:lnTo>
                  <a:pt x="2269" y="88"/>
                </a:lnTo>
                <a:lnTo>
                  <a:pt x="2245" y="96"/>
                </a:lnTo>
                <a:lnTo>
                  <a:pt x="2229" y="96"/>
                </a:lnTo>
                <a:lnTo>
                  <a:pt x="2253" y="96"/>
                </a:lnTo>
                <a:lnTo>
                  <a:pt x="2293" y="96"/>
                </a:lnTo>
                <a:lnTo>
                  <a:pt x="2325" y="88"/>
                </a:lnTo>
                <a:lnTo>
                  <a:pt x="2349" y="88"/>
                </a:lnTo>
                <a:lnTo>
                  <a:pt x="2373" y="80"/>
                </a:lnTo>
                <a:lnTo>
                  <a:pt x="2404" y="80"/>
                </a:lnTo>
                <a:lnTo>
                  <a:pt x="2428" y="88"/>
                </a:lnTo>
                <a:lnTo>
                  <a:pt x="2452" y="96"/>
                </a:lnTo>
                <a:lnTo>
                  <a:pt x="2444" y="96"/>
                </a:lnTo>
                <a:lnTo>
                  <a:pt x="2436" y="104"/>
                </a:lnTo>
                <a:lnTo>
                  <a:pt x="2436" y="104"/>
                </a:lnTo>
                <a:lnTo>
                  <a:pt x="2444" y="112"/>
                </a:lnTo>
                <a:lnTo>
                  <a:pt x="2468" y="112"/>
                </a:lnTo>
                <a:lnTo>
                  <a:pt x="2476" y="112"/>
                </a:lnTo>
                <a:lnTo>
                  <a:pt x="2492" y="104"/>
                </a:lnTo>
                <a:lnTo>
                  <a:pt x="2492" y="104"/>
                </a:lnTo>
                <a:lnTo>
                  <a:pt x="2500" y="96"/>
                </a:lnTo>
                <a:lnTo>
                  <a:pt x="2508" y="88"/>
                </a:lnTo>
                <a:lnTo>
                  <a:pt x="2524" y="96"/>
                </a:lnTo>
                <a:lnTo>
                  <a:pt x="2540" y="96"/>
                </a:lnTo>
                <a:lnTo>
                  <a:pt x="2556" y="104"/>
                </a:lnTo>
                <a:lnTo>
                  <a:pt x="2564" y="104"/>
                </a:lnTo>
                <a:lnTo>
                  <a:pt x="2572" y="112"/>
                </a:lnTo>
                <a:lnTo>
                  <a:pt x="2572" y="119"/>
                </a:lnTo>
                <a:lnTo>
                  <a:pt x="2564" y="119"/>
                </a:lnTo>
                <a:lnTo>
                  <a:pt x="2548" y="119"/>
                </a:lnTo>
                <a:lnTo>
                  <a:pt x="2548" y="127"/>
                </a:lnTo>
                <a:lnTo>
                  <a:pt x="2556" y="143"/>
                </a:lnTo>
                <a:lnTo>
                  <a:pt x="2572" y="151"/>
                </a:lnTo>
                <a:lnTo>
                  <a:pt x="2580" y="159"/>
                </a:lnTo>
                <a:lnTo>
                  <a:pt x="2596" y="151"/>
                </a:lnTo>
                <a:lnTo>
                  <a:pt x="2596" y="143"/>
                </a:lnTo>
                <a:lnTo>
                  <a:pt x="2612" y="151"/>
                </a:lnTo>
                <a:lnTo>
                  <a:pt x="2620" y="151"/>
                </a:lnTo>
                <a:lnTo>
                  <a:pt x="2628" y="159"/>
                </a:lnTo>
                <a:lnTo>
                  <a:pt x="2636" y="159"/>
                </a:lnTo>
                <a:lnTo>
                  <a:pt x="2644" y="151"/>
                </a:lnTo>
                <a:lnTo>
                  <a:pt x="2660" y="143"/>
                </a:lnTo>
                <a:lnTo>
                  <a:pt x="2660" y="151"/>
                </a:lnTo>
                <a:lnTo>
                  <a:pt x="2668" y="151"/>
                </a:lnTo>
                <a:lnTo>
                  <a:pt x="2676" y="151"/>
                </a:lnTo>
                <a:lnTo>
                  <a:pt x="2692" y="151"/>
                </a:lnTo>
                <a:lnTo>
                  <a:pt x="2700" y="151"/>
                </a:lnTo>
                <a:lnTo>
                  <a:pt x="2708" y="143"/>
                </a:lnTo>
                <a:lnTo>
                  <a:pt x="2708" y="143"/>
                </a:lnTo>
                <a:lnTo>
                  <a:pt x="2716" y="135"/>
                </a:lnTo>
                <a:lnTo>
                  <a:pt x="2732" y="127"/>
                </a:lnTo>
                <a:lnTo>
                  <a:pt x="2740" y="127"/>
                </a:lnTo>
                <a:lnTo>
                  <a:pt x="2748" y="135"/>
                </a:lnTo>
                <a:lnTo>
                  <a:pt x="2764" y="135"/>
                </a:lnTo>
                <a:lnTo>
                  <a:pt x="2780" y="135"/>
                </a:lnTo>
                <a:lnTo>
                  <a:pt x="2796" y="143"/>
                </a:lnTo>
                <a:lnTo>
                  <a:pt x="2804" y="143"/>
                </a:lnTo>
                <a:lnTo>
                  <a:pt x="2820" y="151"/>
                </a:lnTo>
                <a:lnTo>
                  <a:pt x="2812" y="143"/>
                </a:lnTo>
                <a:lnTo>
                  <a:pt x="2804" y="159"/>
                </a:lnTo>
                <a:lnTo>
                  <a:pt x="2796" y="159"/>
                </a:lnTo>
                <a:lnTo>
                  <a:pt x="2812" y="159"/>
                </a:lnTo>
                <a:lnTo>
                  <a:pt x="2828" y="151"/>
                </a:lnTo>
                <a:lnTo>
                  <a:pt x="2844" y="151"/>
                </a:lnTo>
                <a:lnTo>
                  <a:pt x="2860" y="159"/>
                </a:lnTo>
                <a:lnTo>
                  <a:pt x="2868" y="159"/>
                </a:lnTo>
                <a:lnTo>
                  <a:pt x="2860" y="167"/>
                </a:lnTo>
                <a:lnTo>
                  <a:pt x="2860" y="175"/>
                </a:lnTo>
                <a:lnTo>
                  <a:pt x="2860" y="175"/>
                </a:lnTo>
                <a:lnTo>
                  <a:pt x="2868" y="183"/>
                </a:lnTo>
                <a:lnTo>
                  <a:pt x="2860" y="183"/>
                </a:lnTo>
                <a:lnTo>
                  <a:pt x="2876" y="183"/>
                </a:lnTo>
                <a:lnTo>
                  <a:pt x="2900" y="183"/>
                </a:lnTo>
                <a:lnTo>
                  <a:pt x="2916" y="183"/>
                </a:lnTo>
                <a:lnTo>
                  <a:pt x="2932" y="183"/>
                </a:lnTo>
                <a:lnTo>
                  <a:pt x="2940" y="183"/>
                </a:lnTo>
                <a:lnTo>
                  <a:pt x="2932" y="191"/>
                </a:lnTo>
                <a:lnTo>
                  <a:pt x="2940" y="199"/>
                </a:lnTo>
                <a:lnTo>
                  <a:pt x="2940" y="199"/>
                </a:lnTo>
                <a:lnTo>
                  <a:pt x="2940" y="207"/>
                </a:lnTo>
                <a:lnTo>
                  <a:pt x="2932" y="215"/>
                </a:lnTo>
                <a:lnTo>
                  <a:pt x="2940" y="215"/>
                </a:lnTo>
                <a:lnTo>
                  <a:pt x="2932" y="215"/>
                </a:lnTo>
                <a:lnTo>
                  <a:pt x="2924" y="231"/>
                </a:lnTo>
                <a:lnTo>
                  <a:pt x="2940" y="223"/>
                </a:lnTo>
                <a:lnTo>
                  <a:pt x="2940" y="215"/>
                </a:lnTo>
                <a:lnTo>
                  <a:pt x="2948" y="215"/>
                </a:lnTo>
                <a:lnTo>
                  <a:pt x="2964" y="207"/>
                </a:lnTo>
                <a:lnTo>
                  <a:pt x="2996" y="215"/>
                </a:lnTo>
                <a:lnTo>
                  <a:pt x="3012" y="215"/>
                </a:lnTo>
                <a:lnTo>
                  <a:pt x="3020" y="207"/>
                </a:lnTo>
                <a:lnTo>
                  <a:pt x="3028" y="207"/>
                </a:lnTo>
                <a:lnTo>
                  <a:pt x="3036" y="207"/>
                </a:lnTo>
                <a:lnTo>
                  <a:pt x="3036" y="215"/>
                </a:lnTo>
                <a:lnTo>
                  <a:pt x="3044" y="223"/>
                </a:lnTo>
                <a:lnTo>
                  <a:pt x="3044" y="223"/>
                </a:lnTo>
                <a:lnTo>
                  <a:pt x="3044" y="231"/>
                </a:lnTo>
                <a:lnTo>
                  <a:pt x="3052" y="231"/>
                </a:lnTo>
                <a:lnTo>
                  <a:pt x="3068" y="231"/>
                </a:lnTo>
                <a:lnTo>
                  <a:pt x="3068" y="223"/>
                </a:lnTo>
                <a:lnTo>
                  <a:pt x="3076" y="215"/>
                </a:lnTo>
                <a:lnTo>
                  <a:pt x="3083" y="215"/>
                </a:lnTo>
                <a:lnTo>
                  <a:pt x="3099" y="215"/>
                </a:lnTo>
                <a:lnTo>
                  <a:pt x="3107" y="223"/>
                </a:lnTo>
                <a:lnTo>
                  <a:pt x="3115" y="223"/>
                </a:lnTo>
                <a:lnTo>
                  <a:pt x="3131" y="223"/>
                </a:lnTo>
                <a:lnTo>
                  <a:pt x="3155" y="223"/>
                </a:lnTo>
                <a:lnTo>
                  <a:pt x="3171" y="223"/>
                </a:lnTo>
                <a:lnTo>
                  <a:pt x="3179" y="231"/>
                </a:lnTo>
                <a:lnTo>
                  <a:pt x="3195" y="231"/>
                </a:lnTo>
                <a:lnTo>
                  <a:pt x="3195" y="247"/>
                </a:lnTo>
                <a:lnTo>
                  <a:pt x="3211" y="247"/>
                </a:lnTo>
                <a:lnTo>
                  <a:pt x="3219" y="247"/>
                </a:lnTo>
                <a:lnTo>
                  <a:pt x="3227" y="255"/>
                </a:lnTo>
                <a:lnTo>
                  <a:pt x="3235" y="263"/>
                </a:lnTo>
                <a:lnTo>
                  <a:pt x="3235" y="271"/>
                </a:lnTo>
                <a:lnTo>
                  <a:pt x="3235" y="271"/>
                </a:lnTo>
                <a:lnTo>
                  <a:pt x="3227" y="279"/>
                </a:lnTo>
                <a:lnTo>
                  <a:pt x="3235" y="287"/>
                </a:lnTo>
                <a:lnTo>
                  <a:pt x="3243" y="287"/>
                </a:lnTo>
                <a:lnTo>
                  <a:pt x="3243" y="279"/>
                </a:lnTo>
                <a:lnTo>
                  <a:pt x="3251" y="279"/>
                </a:lnTo>
                <a:lnTo>
                  <a:pt x="3259" y="279"/>
                </a:lnTo>
                <a:lnTo>
                  <a:pt x="3259" y="279"/>
                </a:lnTo>
                <a:lnTo>
                  <a:pt x="3267" y="279"/>
                </a:lnTo>
                <a:lnTo>
                  <a:pt x="3275" y="279"/>
                </a:lnTo>
                <a:lnTo>
                  <a:pt x="3267" y="287"/>
                </a:lnTo>
                <a:lnTo>
                  <a:pt x="3275" y="287"/>
                </a:lnTo>
                <a:lnTo>
                  <a:pt x="3283" y="287"/>
                </a:lnTo>
                <a:lnTo>
                  <a:pt x="3291" y="287"/>
                </a:lnTo>
                <a:lnTo>
                  <a:pt x="3275" y="295"/>
                </a:lnTo>
                <a:lnTo>
                  <a:pt x="3267" y="303"/>
                </a:lnTo>
                <a:lnTo>
                  <a:pt x="3251" y="295"/>
                </a:lnTo>
                <a:lnTo>
                  <a:pt x="3243" y="303"/>
                </a:lnTo>
                <a:lnTo>
                  <a:pt x="3235" y="311"/>
                </a:lnTo>
                <a:lnTo>
                  <a:pt x="3219" y="319"/>
                </a:lnTo>
                <a:lnTo>
                  <a:pt x="3227" y="311"/>
                </a:lnTo>
                <a:lnTo>
                  <a:pt x="3211" y="311"/>
                </a:lnTo>
                <a:lnTo>
                  <a:pt x="3211" y="303"/>
                </a:lnTo>
                <a:lnTo>
                  <a:pt x="3203" y="303"/>
                </a:lnTo>
                <a:lnTo>
                  <a:pt x="3203" y="303"/>
                </a:lnTo>
                <a:lnTo>
                  <a:pt x="3211" y="295"/>
                </a:lnTo>
                <a:lnTo>
                  <a:pt x="3203" y="295"/>
                </a:lnTo>
                <a:lnTo>
                  <a:pt x="3195" y="295"/>
                </a:lnTo>
                <a:lnTo>
                  <a:pt x="3179" y="295"/>
                </a:lnTo>
                <a:lnTo>
                  <a:pt x="3179" y="295"/>
                </a:lnTo>
                <a:lnTo>
                  <a:pt x="3171" y="295"/>
                </a:lnTo>
                <a:lnTo>
                  <a:pt x="3179" y="287"/>
                </a:lnTo>
                <a:lnTo>
                  <a:pt x="3179" y="279"/>
                </a:lnTo>
                <a:lnTo>
                  <a:pt x="3171" y="279"/>
                </a:lnTo>
                <a:lnTo>
                  <a:pt x="3163" y="287"/>
                </a:lnTo>
                <a:lnTo>
                  <a:pt x="3155" y="295"/>
                </a:lnTo>
                <a:lnTo>
                  <a:pt x="3155" y="295"/>
                </a:lnTo>
                <a:close/>
              </a:path>
            </a:pathLst>
          </a:custGeom>
          <a:solidFill>
            <a:srgbClr val="CCFFCC"/>
          </a:solidFill>
          <a:ln w="12700" cap="flat" cmpd="sng">
            <a:solidFill>
              <a:schemeClr val="tx1"/>
            </a:solidFill>
            <a:prstDash val="solid"/>
            <a:round/>
            <a:headEnd/>
            <a:tailEnd/>
          </a:ln>
          <a:effectLst>
            <a:outerShdw dist="52363" dir="4557825" algn="ctr" rotWithShape="0">
              <a:schemeClr val="bg1"/>
            </a:outerShdw>
          </a:effectLst>
        </p:spPr>
        <p:txBody>
          <a:bodyPr/>
          <a:lstStyle/>
          <a:p>
            <a:endParaRPr lang="ja-JP" altLang="en-US" smtClean="0">
              <a:solidFill>
                <a:srgbClr val="000000"/>
              </a:solidFill>
            </a:endParaRPr>
          </a:p>
        </p:txBody>
      </p:sp>
      <p:sp>
        <p:nvSpPr>
          <p:cNvPr id="26629" name="Line 5"/>
          <p:cNvSpPr>
            <a:spLocks noChangeShapeType="1"/>
          </p:cNvSpPr>
          <p:nvPr/>
        </p:nvSpPr>
        <p:spPr bwMode="auto">
          <a:xfrm rot="272725" flipV="1">
            <a:off x="1682750" y="4468813"/>
            <a:ext cx="12700" cy="7937"/>
          </a:xfrm>
          <a:prstGeom prst="line">
            <a:avLst/>
          </a:prstGeom>
          <a:noFill/>
          <a:ln w="9525">
            <a:solidFill>
              <a:schemeClr val="tx1"/>
            </a:solidFill>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30" name="Freeform 6"/>
          <p:cNvSpPr>
            <a:spLocks/>
          </p:cNvSpPr>
          <p:nvPr/>
        </p:nvSpPr>
        <p:spPr bwMode="auto">
          <a:xfrm rot="272725">
            <a:off x="1704975" y="4487863"/>
            <a:ext cx="12700" cy="7937"/>
          </a:xfrm>
          <a:custGeom>
            <a:avLst/>
            <a:gdLst>
              <a:gd name="T0" fmla="*/ 0 w 8"/>
              <a:gd name="T1" fmla="*/ 0 h 8"/>
              <a:gd name="T2" fmla="*/ 8 w 8"/>
              <a:gd name="T3" fmla="*/ 8 h 8"/>
              <a:gd name="T4" fmla="*/ 0 w 8"/>
              <a:gd name="T5" fmla="*/ 0 h 8"/>
              <a:gd name="T6" fmla="*/ 0 w 8"/>
              <a:gd name="T7" fmla="*/ 0 h 8"/>
            </a:gdLst>
            <a:ahLst/>
            <a:cxnLst>
              <a:cxn ang="0">
                <a:pos x="T0" y="T1"/>
              </a:cxn>
              <a:cxn ang="0">
                <a:pos x="T2" y="T3"/>
              </a:cxn>
              <a:cxn ang="0">
                <a:pos x="T4" y="T5"/>
              </a:cxn>
              <a:cxn ang="0">
                <a:pos x="T6" y="T7"/>
              </a:cxn>
            </a:cxnLst>
            <a:rect l="0" t="0" r="r" b="b"/>
            <a:pathLst>
              <a:path w="8" h="8">
                <a:moveTo>
                  <a:pt x="0" y="0"/>
                </a:moveTo>
                <a:lnTo>
                  <a:pt x="8" y="8"/>
                </a:lnTo>
                <a:lnTo>
                  <a:pt x="0" y="0"/>
                </a:lnTo>
                <a:lnTo>
                  <a:pt x="0"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31" name="Freeform 7"/>
          <p:cNvSpPr>
            <a:spLocks/>
          </p:cNvSpPr>
          <p:nvPr/>
        </p:nvSpPr>
        <p:spPr bwMode="auto">
          <a:xfrm rot="272725">
            <a:off x="4859338" y="4227513"/>
            <a:ext cx="23812" cy="7937"/>
          </a:xfrm>
          <a:custGeom>
            <a:avLst/>
            <a:gdLst>
              <a:gd name="T0" fmla="*/ 0 w 16"/>
              <a:gd name="T1" fmla="*/ 0 h 8"/>
              <a:gd name="T2" fmla="*/ 8 w 16"/>
              <a:gd name="T3" fmla="*/ 0 h 8"/>
              <a:gd name="T4" fmla="*/ 16 w 16"/>
              <a:gd name="T5" fmla="*/ 8 h 8"/>
              <a:gd name="T6" fmla="*/ 8 w 16"/>
              <a:gd name="T7" fmla="*/ 8 h 8"/>
              <a:gd name="T8" fmla="*/ 0 w 16"/>
              <a:gd name="T9" fmla="*/ 8 h 8"/>
              <a:gd name="T10" fmla="*/ 0 w 16"/>
              <a:gd name="T11" fmla="*/ 0 h 8"/>
            </a:gdLst>
            <a:ahLst/>
            <a:cxnLst>
              <a:cxn ang="0">
                <a:pos x="T0" y="T1"/>
              </a:cxn>
              <a:cxn ang="0">
                <a:pos x="T2" y="T3"/>
              </a:cxn>
              <a:cxn ang="0">
                <a:pos x="T4" y="T5"/>
              </a:cxn>
              <a:cxn ang="0">
                <a:pos x="T6" y="T7"/>
              </a:cxn>
              <a:cxn ang="0">
                <a:pos x="T8" y="T9"/>
              </a:cxn>
              <a:cxn ang="0">
                <a:pos x="T10" y="T11"/>
              </a:cxn>
            </a:cxnLst>
            <a:rect l="0" t="0" r="r" b="b"/>
            <a:pathLst>
              <a:path w="16" h="8">
                <a:moveTo>
                  <a:pt x="0" y="0"/>
                </a:moveTo>
                <a:lnTo>
                  <a:pt x="8" y="0"/>
                </a:lnTo>
                <a:lnTo>
                  <a:pt x="16" y="8"/>
                </a:lnTo>
                <a:lnTo>
                  <a:pt x="8" y="8"/>
                </a:lnTo>
                <a:lnTo>
                  <a:pt x="0" y="8"/>
                </a:lnTo>
                <a:lnTo>
                  <a:pt x="0" y="0"/>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632" name="Freeform 8"/>
          <p:cNvSpPr>
            <a:spLocks/>
          </p:cNvSpPr>
          <p:nvPr/>
        </p:nvSpPr>
        <p:spPr bwMode="auto">
          <a:xfrm rot="272725">
            <a:off x="4908550" y="4240213"/>
            <a:ext cx="25400" cy="7937"/>
          </a:xfrm>
          <a:custGeom>
            <a:avLst/>
            <a:gdLst>
              <a:gd name="T0" fmla="*/ 8 w 16"/>
              <a:gd name="T1" fmla="*/ 8 h 8"/>
              <a:gd name="T2" fmla="*/ 0 w 16"/>
              <a:gd name="T3" fmla="*/ 8 h 8"/>
              <a:gd name="T4" fmla="*/ 8 w 16"/>
              <a:gd name="T5" fmla="*/ 0 h 8"/>
              <a:gd name="T6" fmla="*/ 16 w 16"/>
              <a:gd name="T7" fmla="*/ 0 h 8"/>
              <a:gd name="T8" fmla="*/ 8 w 16"/>
              <a:gd name="T9" fmla="*/ 8 h 8"/>
            </a:gdLst>
            <a:ahLst/>
            <a:cxnLst>
              <a:cxn ang="0">
                <a:pos x="T0" y="T1"/>
              </a:cxn>
              <a:cxn ang="0">
                <a:pos x="T2" y="T3"/>
              </a:cxn>
              <a:cxn ang="0">
                <a:pos x="T4" y="T5"/>
              </a:cxn>
              <a:cxn ang="0">
                <a:pos x="T6" y="T7"/>
              </a:cxn>
              <a:cxn ang="0">
                <a:pos x="T8" y="T9"/>
              </a:cxn>
            </a:cxnLst>
            <a:rect l="0" t="0" r="r" b="b"/>
            <a:pathLst>
              <a:path w="16" h="8">
                <a:moveTo>
                  <a:pt x="8" y="8"/>
                </a:moveTo>
                <a:lnTo>
                  <a:pt x="0" y="8"/>
                </a:lnTo>
                <a:lnTo>
                  <a:pt x="8" y="0"/>
                </a:lnTo>
                <a:lnTo>
                  <a:pt x="16" y="0"/>
                </a:lnTo>
                <a:lnTo>
                  <a:pt x="8" y="8"/>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633" name="Freeform 9"/>
          <p:cNvSpPr>
            <a:spLocks/>
          </p:cNvSpPr>
          <p:nvPr/>
        </p:nvSpPr>
        <p:spPr bwMode="auto">
          <a:xfrm rot="272725">
            <a:off x="993775" y="3514725"/>
            <a:ext cx="201613" cy="57150"/>
          </a:xfrm>
          <a:custGeom>
            <a:avLst/>
            <a:gdLst>
              <a:gd name="T0" fmla="*/ 8 w 128"/>
              <a:gd name="T1" fmla="*/ 8 h 55"/>
              <a:gd name="T2" fmla="*/ 16 w 128"/>
              <a:gd name="T3" fmla="*/ 8 h 55"/>
              <a:gd name="T4" fmla="*/ 40 w 128"/>
              <a:gd name="T5" fmla="*/ 0 h 55"/>
              <a:gd name="T6" fmla="*/ 32 w 128"/>
              <a:gd name="T7" fmla="*/ 8 h 55"/>
              <a:gd name="T8" fmla="*/ 40 w 128"/>
              <a:gd name="T9" fmla="*/ 8 h 55"/>
              <a:gd name="T10" fmla="*/ 32 w 128"/>
              <a:gd name="T11" fmla="*/ 16 h 55"/>
              <a:gd name="T12" fmla="*/ 40 w 128"/>
              <a:gd name="T13" fmla="*/ 16 h 55"/>
              <a:gd name="T14" fmla="*/ 56 w 128"/>
              <a:gd name="T15" fmla="*/ 8 h 55"/>
              <a:gd name="T16" fmla="*/ 64 w 128"/>
              <a:gd name="T17" fmla="*/ 8 h 55"/>
              <a:gd name="T18" fmla="*/ 72 w 128"/>
              <a:gd name="T19" fmla="*/ 8 h 55"/>
              <a:gd name="T20" fmla="*/ 80 w 128"/>
              <a:gd name="T21" fmla="*/ 8 h 55"/>
              <a:gd name="T22" fmla="*/ 104 w 128"/>
              <a:gd name="T23" fmla="*/ 8 h 55"/>
              <a:gd name="T24" fmla="*/ 112 w 128"/>
              <a:gd name="T25" fmla="*/ 8 h 55"/>
              <a:gd name="T26" fmla="*/ 120 w 128"/>
              <a:gd name="T27" fmla="*/ 8 h 55"/>
              <a:gd name="T28" fmla="*/ 128 w 128"/>
              <a:gd name="T29" fmla="*/ 16 h 55"/>
              <a:gd name="T30" fmla="*/ 120 w 128"/>
              <a:gd name="T31" fmla="*/ 24 h 55"/>
              <a:gd name="T32" fmla="*/ 128 w 128"/>
              <a:gd name="T33" fmla="*/ 32 h 55"/>
              <a:gd name="T34" fmla="*/ 112 w 128"/>
              <a:gd name="T35" fmla="*/ 39 h 55"/>
              <a:gd name="T36" fmla="*/ 88 w 128"/>
              <a:gd name="T37" fmla="*/ 47 h 55"/>
              <a:gd name="T38" fmla="*/ 56 w 128"/>
              <a:gd name="T39" fmla="*/ 47 h 55"/>
              <a:gd name="T40" fmla="*/ 48 w 128"/>
              <a:gd name="T41" fmla="*/ 55 h 55"/>
              <a:gd name="T42" fmla="*/ 40 w 128"/>
              <a:gd name="T43" fmla="*/ 47 h 55"/>
              <a:gd name="T44" fmla="*/ 32 w 128"/>
              <a:gd name="T45" fmla="*/ 47 h 55"/>
              <a:gd name="T46" fmla="*/ 16 w 128"/>
              <a:gd name="T47" fmla="*/ 47 h 55"/>
              <a:gd name="T48" fmla="*/ 16 w 128"/>
              <a:gd name="T49" fmla="*/ 39 h 55"/>
              <a:gd name="T50" fmla="*/ 8 w 128"/>
              <a:gd name="T51" fmla="*/ 39 h 55"/>
              <a:gd name="T52" fmla="*/ 16 w 128"/>
              <a:gd name="T53" fmla="*/ 32 h 55"/>
              <a:gd name="T54" fmla="*/ 16 w 128"/>
              <a:gd name="T55" fmla="*/ 32 h 55"/>
              <a:gd name="T56" fmla="*/ 8 w 128"/>
              <a:gd name="T57" fmla="*/ 32 h 55"/>
              <a:gd name="T58" fmla="*/ 8 w 128"/>
              <a:gd name="T59" fmla="*/ 24 h 55"/>
              <a:gd name="T60" fmla="*/ 0 w 128"/>
              <a:gd name="T61" fmla="*/ 24 h 55"/>
              <a:gd name="T62" fmla="*/ 0 w 128"/>
              <a:gd name="T63" fmla="*/ 16 h 55"/>
              <a:gd name="T64" fmla="*/ 8 w 128"/>
              <a:gd name="T6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55">
                <a:moveTo>
                  <a:pt x="8" y="8"/>
                </a:moveTo>
                <a:lnTo>
                  <a:pt x="16" y="8"/>
                </a:lnTo>
                <a:lnTo>
                  <a:pt x="40" y="0"/>
                </a:lnTo>
                <a:lnTo>
                  <a:pt x="32" y="8"/>
                </a:lnTo>
                <a:lnTo>
                  <a:pt x="40" y="8"/>
                </a:lnTo>
                <a:lnTo>
                  <a:pt x="32" y="16"/>
                </a:lnTo>
                <a:lnTo>
                  <a:pt x="40" y="16"/>
                </a:lnTo>
                <a:lnTo>
                  <a:pt x="56" y="8"/>
                </a:lnTo>
                <a:lnTo>
                  <a:pt x="64" y="8"/>
                </a:lnTo>
                <a:lnTo>
                  <a:pt x="72" y="8"/>
                </a:lnTo>
                <a:lnTo>
                  <a:pt x="80" y="8"/>
                </a:lnTo>
                <a:lnTo>
                  <a:pt x="104" y="8"/>
                </a:lnTo>
                <a:lnTo>
                  <a:pt x="112" y="8"/>
                </a:lnTo>
                <a:lnTo>
                  <a:pt x="120" y="8"/>
                </a:lnTo>
                <a:lnTo>
                  <a:pt x="128" y="16"/>
                </a:lnTo>
                <a:lnTo>
                  <a:pt x="120" y="24"/>
                </a:lnTo>
                <a:lnTo>
                  <a:pt x="128" y="32"/>
                </a:lnTo>
                <a:lnTo>
                  <a:pt x="112" y="39"/>
                </a:lnTo>
                <a:lnTo>
                  <a:pt x="88" y="47"/>
                </a:lnTo>
                <a:lnTo>
                  <a:pt x="56" y="47"/>
                </a:lnTo>
                <a:lnTo>
                  <a:pt x="48" y="55"/>
                </a:lnTo>
                <a:lnTo>
                  <a:pt x="40" y="47"/>
                </a:lnTo>
                <a:lnTo>
                  <a:pt x="32" y="47"/>
                </a:lnTo>
                <a:lnTo>
                  <a:pt x="16" y="47"/>
                </a:lnTo>
                <a:lnTo>
                  <a:pt x="16" y="39"/>
                </a:lnTo>
                <a:lnTo>
                  <a:pt x="8" y="39"/>
                </a:lnTo>
                <a:lnTo>
                  <a:pt x="16" y="32"/>
                </a:lnTo>
                <a:lnTo>
                  <a:pt x="16" y="32"/>
                </a:lnTo>
                <a:lnTo>
                  <a:pt x="8" y="32"/>
                </a:lnTo>
                <a:lnTo>
                  <a:pt x="8" y="24"/>
                </a:lnTo>
                <a:lnTo>
                  <a:pt x="0" y="24"/>
                </a:lnTo>
                <a:lnTo>
                  <a:pt x="0" y="16"/>
                </a:lnTo>
                <a:lnTo>
                  <a:pt x="8" y="8"/>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634" name="Freeform 10"/>
          <p:cNvSpPr>
            <a:spLocks/>
          </p:cNvSpPr>
          <p:nvPr/>
        </p:nvSpPr>
        <p:spPr bwMode="auto">
          <a:xfrm rot="272725">
            <a:off x="2073275" y="3382963"/>
            <a:ext cx="188913" cy="76200"/>
          </a:xfrm>
          <a:custGeom>
            <a:avLst/>
            <a:gdLst>
              <a:gd name="T0" fmla="*/ 48 w 120"/>
              <a:gd name="T1" fmla="*/ 24 h 72"/>
              <a:gd name="T2" fmla="*/ 24 w 120"/>
              <a:gd name="T3" fmla="*/ 32 h 72"/>
              <a:gd name="T4" fmla="*/ 24 w 120"/>
              <a:gd name="T5" fmla="*/ 24 h 72"/>
              <a:gd name="T6" fmla="*/ 16 w 120"/>
              <a:gd name="T7" fmla="*/ 16 h 72"/>
              <a:gd name="T8" fmla="*/ 16 w 120"/>
              <a:gd name="T9" fmla="*/ 16 h 72"/>
              <a:gd name="T10" fmla="*/ 16 w 120"/>
              <a:gd name="T11" fmla="*/ 8 h 72"/>
              <a:gd name="T12" fmla="*/ 8 w 120"/>
              <a:gd name="T13" fmla="*/ 0 h 72"/>
              <a:gd name="T14" fmla="*/ 16 w 120"/>
              <a:gd name="T15" fmla="*/ 0 h 72"/>
              <a:gd name="T16" fmla="*/ 24 w 120"/>
              <a:gd name="T17" fmla="*/ 0 h 72"/>
              <a:gd name="T18" fmla="*/ 40 w 120"/>
              <a:gd name="T19" fmla="*/ 0 h 72"/>
              <a:gd name="T20" fmla="*/ 48 w 120"/>
              <a:gd name="T21" fmla="*/ 0 h 72"/>
              <a:gd name="T22" fmla="*/ 48 w 120"/>
              <a:gd name="T23" fmla="*/ 0 h 72"/>
              <a:gd name="T24" fmla="*/ 56 w 120"/>
              <a:gd name="T25" fmla="*/ 0 h 72"/>
              <a:gd name="T26" fmla="*/ 64 w 120"/>
              <a:gd name="T27" fmla="*/ 0 h 72"/>
              <a:gd name="T28" fmla="*/ 72 w 120"/>
              <a:gd name="T29" fmla="*/ 0 h 72"/>
              <a:gd name="T30" fmla="*/ 80 w 120"/>
              <a:gd name="T31" fmla="*/ 0 h 72"/>
              <a:gd name="T32" fmla="*/ 80 w 120"/>
              <a:gd name="T33" fmla="*/ 0 h 72"/>
              <a:gd name="T34" fmla="*/ 80 w 120"/>
              <a:gd name="T35" fmla="*/ 8 h 72"/>
              <a:gd name="T36" fmla="*/ 96 w 120"/>
              <a:gd name="T37" fmla="*/ 8 h 72"/>
              <a:gd name="T38" fmla="*/ 104 w 120"/>
              <a:gd name="T39" fmla="*/ 8 h 72"/>
              <a:gd name="T40" fmla="*/ 120 w 120"/>
              <a:gd name="T41" fmla="*/ 8 h 72"/>
              <a:gd name="T42" fmla="*/ 120 w 120"/>
              <a:gd name="T43" fmla="*/ 16 h 72"/>
              <a:gd name="T44" fmla="*/ 112 w 120"/>
              <a:gd name="T45" fmla="*/ 24 h 72"/>
              <a:gd name="T46" fmla="*/ 104 w 120"/>
              <a:gd name="T47" fmla="*/ 24 h 72"/>
              <a:gd name="T48" fmla="*/ 96 w 120"/>
              <a:gd name="T49" fmla="*/ 32 h 72"/>
              <a:gd name="T50" fmla="*/ 80 w 120"/>
              <a:gd name="T51" fmla="*/ 32 h 72"/>
              <a:gd name="T52" fmla="*/ 64 w 120"/>
              <a:gd name="T53" fmla="*/ 48 h 72"/>
              <a:gd name="T54" fmla="*/ 64 w 120"/>
              <a:gd name="T55" fmla="*/ 48 h 72"/>
              <a:gd name="T56" fmla="*/ 56 w 120"/>
              <a:gd name="T57" fmla="*/ 56 h 72"/>
              <a:gd name="T58" fmla="*/ 48 w 120"/>
              <a:gd name="T59" fmla="*/ 64 h 72"/>
              <a:gd name="T60" fmla="*/ 40 w 120"/>
              <a:gd name="T61" fmla="*/ 64 h 72"/>
              <a:gd name="T62" fmla="*/ 24 w 120"/>
              <a:gd name="T63" fmla="*/ 72 h 72"/>
              <a:gd name="T64" fmla="*/ 24 w 120"/>
              <a:gd name="T65" fmla="*/ 64 h 72"/>
              <a:gd name="T66" fmla="*/ 16 w 120"/>
              <a:gd name="T67" fmla="*/ 56 h 72"/>
              <a:gd name="T68" fmla="*/ 16 w 120"/>
              <a:gd name="T69" fmla="*/ 56 h 72"/>
              <a:gd name="T70" fmla="*/ 8 w 120"/>
              <a:gd name="T71" fmla="*/ 48 h 72"/>
              <a:gd name="T72" fmla="*/ 0 w 120"/>
              <a:gd name="T73" fmla="*/ 40 h 72"/>
              <a:gd name="T74" fmla="*/ 8 w 120"/>
              <a:gd name="T75" fmla="*/ 40 h 72"/>
              <a:gd name="T76" fmla="*/ 16 w 120"/>
              <a:gd name="T77" fmla="*/ 40 h 72"/>
              <a:gd name="T78" fmla="*/ 32 w 120"/>
              <a:gd name="T79" fmla="*/ 40 h 72"/>
              <a:gd name="T80" fmla="*/ 40 w 120"/>
              <a:gd name="T81" fmla="*/ 40 h 72"/>
              <a:gd name="T82" fmla="*/ 40 w 120"/>
              <a:gd name="T83" fmla="*/ 40 h 72"/>
              <a:gd name="T84" fmla="*/ 48 w 120"/>
              <a:gd name="T85" fmla="*/ 32 h 72"/>
              <a:gd name="T86" fmla="*/ 48 w 120"/>
              <a:gd name="T87" fmla="*/ 32 h 72"/>
              <a:gd name="T88" fmla="*/ 48 w 120"/>
              <a:gd name="T8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72">
                <a:moveTo>
                  <a:pt x="48" y="24"/>
                </a:moveTo>
                <a:lnTo>
                  <a:pt x="24" y="32"/>
                </a:lnTo>
                <a:lnTo>
                  <a:pt x="24" y="24"/>
                </a:lnTo>
                <a:lnTo>
                  <a:pt x="16" y="16"/>
                </a:lnTo>
                <a:lnTo>
                  <a:pt x="16" y="16"/>
                </a:lnTo>
                <a:lnTo>
                  <a:pt x="16" y="8"/>
                </a:lnTo>
                <a:lnTo>
                  <a:pt x="8" y="0"/>
                </a:lnTo>
                <a:lnTo>
                  <a:pt x="16" y="0"/>
                </a:lnTo>
                <a:lnTo>
                  <a:pt x="24" y="0"/>
                </a:lnTo>
                <a:lnTo>
                  <a:pt x="40" y="0"/>
                </a:lnTo>
                <a:lnTo>
                  <a:pt x="48" y="0"/>
                </a:lnTo>
                <a:lnTo>
                  <a:pt x="48" y="0"/>
                </a:lnTo>
                <a:lnTo>
                  <a:pt x="56" y="0"/>
                </a:lnTo>
                <a:lnTo>
                  <a:pt x="64" y="0"/>
                </a:lnTo>
                <a:lnTo>
                  <a:pt x="72" y="0"/>
                </a:lnTo>
                <a:lnTo>
                  <a:pt x="80" y="0"/>
                </a:lnTo>
                <a:lnTo>
                  <a:pt x="80" y="0"/>
                </a:lnTo>
                <a:lnTo>
                  <a:pt x="80" y="8"/>
                </a:lnTo>
                <a:lnTo>
                  <a:pt x="96" y="8"/>
                </a:lnTo>
                <a:lnTo>
                  <a:pt x="104" y="8"/>
                </a:lnTo>
                <a:lnTo>
                  <a:pt x="120" y="8"/>
                </a:lnTo>
                <a:lnTo>
                  <a:pt x="120" y="16"/>
                </a:lnTo>
                <a:lnTo>
                  <a:pt x="112" y="24"/>
                </a:lnTo>
                <a:lnTo>
                  <a:pt x="104" y="24"/>
                </a:lnTo>
                <a:lnTo>
                  <a:pt x="96" y="32"/>
                </a:lnTo>
                <a:lnTo>
                  <a:pt x="80" y="32"/>
                </a:lnTo>
                <a:lnTo>
                  <a:pt x="64" y="48"/>
                </a:lnTo>
                <a:lnTo>
                  <a:pt x="64" y="48"/>
                </a:lnTo>
                <a:lnTo>
                  <a:pt x="56" y="56"/>
                </a:lnTo>
                <a:lnTo>
                  <a:pt x="48" y="64"/>
                </a:lnTo>
                <a:lnTo>
                  <a:pt x="40" y="64"/>
                </a:lnTo>
                <a:lnTo>
                  <a:pt x="24" y="72"/>
                </a:lnTo>
                <a:lnTo>
                  <a:pt x="24" y="64"/>
                </a:lnTo>
                <a:lnTo>
                  <a:pt x="16" y="56"/>
                </a:lnTo>
                <a:lnTo>
                  <a:pt x="16" y="56"/>
                </a:lnTo>
                <a:lnTo>
                  <a:pt x="8" y="48"/>
                </a:lnTo>
                <a:lnTo>
                  <a:pt x="0" y="40"/>
                </a:lnTo>
                <a:lnTo>
                  <a:pt x="8" y="40"/>
                </a:lnTo>
                <a:lnTo>
                  <a:pt x="16" y="40"/>
                </a:lnTo>
                <a:lnTo>
                  <a:pt x="32" y="40"/>
                </a:lnTo>
                <a:lnTo>
                  <a:pt x="40" y="40"/>
                </a:lnTo>
                <a:lnTo>
                  <a:pt x="40" y="40"/>
                </a:lnTo>
                <a:lnTo>
                  <a:pt x="48" y="32"/>
                </a:lnTo>
                <a:lnTo>
                  <a:pt x="48" y="32"/>
                </a:lnTo>
                <a:lnTo>
                  <a:pt x="48" y="24"/>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635" name="Freeform 11"/>
          <p:cNvSpPr>
            <a:spLocks/>
          </p:cNvSpPr>
          <p:nvPr/>
        </p:nvSpPr>
        <p:spPr bwMode="auto">
          <a:xfrm rot="272725">
            <a:off x="2236788" y="3417888"/>
            <a:ext cx="76200" cy="33337"/>
          </a:xfrm>
          <a:custGeom>
            <a:avLst/>
            <a:gdLst>
              <a:gd name="T0" fmla="*/ 8 w 48"/>
              <a:gd name="T1" fmla="*/ 24 h 32"/>
              <a:gd name="T2" fmla="*/ 8 w 48"/>
              <a:gd name="T3" fmla="*/ 24 h 32"/>
              <a:gd name="T4" fmla="*/ 0 w 48"/>
              <a:gd name="T5" fmla="*/ 16 h 32"/>
              <a:gd name="T6" fmla="*/ 8 w 48"/>
              <a:gd name="T7" fmla="*/ 16 h 32"/>
              <a:gd name="T8" fmla="*/ 16 w 48"/>
              <a:gd name="T9" fmla="*/ 16 h 32"/>
              <a:gd name="T10" fmla="*/ 24 w 48"/>
              <a:gd name="T11" fmla="*/ 8 h 32"/>
              <a:gd name="T12" fmla="*/ 32 w 48"/>
              <a:gd name="T13" fmla="*/ 0 h 32"/>
              <a:gd name="T14" fmla="*/ 32 w 48"/>
              <a:gd name="T15" fmla="*/ 8 h 32"/>
              <a:gd name="T16" fmla="*/ 40 w 48"/>
              <a:gd name="T17" fmla="*/ 8 h 32"/>
              <a:gd name="T18" fmla="*/ 48 w 48"/>
              <a:gd name="T19" fmla="*/ 8 h 32"/>
              <a:gd name="T20" fmla="*/ 48 w 48"/>
              <a:gd name="T21" fmla="*/ 16 h 32"/>
              <a:gd name="T22" fmla="*/ 40 w 48"/>
              <a:gd name="T23" fmla="*/ 24 h 32"/>
              <a:gd name="T24" fmla="*/ 40 w 48"/>
              <a:gd name="T25" fmla="*/ 32 h 32"/>
              <a:gd name="T26" fmla="*/ 32 w 48"/>
              <a:gd name="T27" fmla="*/ 32 h 32"/>
              <a:gd name="T28" fmla="*/ 24 w 48"/>
              <a:gd name="T29" fmla="*/ 24 h 32"/>
              <a:gd name="T30" fmla="*/ 16 w 48"/>
              <a:gd name="T31" fmla="*/ 24 h 32"/>
              <a:gd name="T32" fmla="*/ 8 w 48"/>
              <a:gd name="T3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32">
                <a:moveTo>
                  <a:pt x="8" y="24"/>
                </a:moveTo>
                <a:lnTo>
                  <a:pt x="8" y="24"/>
                </a:lnTo>
                <a:lnTo>
                  <a:pt x="0" y="16"/>
                </a:lnTo>
                <a:lnTo>
                  <a:pt x="8" y="16"/>
                </a:lnTo>
                <a:lnTo>
                  <a:pt x="16" y="16"/>
                </a:lnTo>
                <a:lnTo>
                  <a:pt x="24" y="8"/>
                </a:lnTo>
                <a:lnTo>
                  <a:pt x="32" y="0"/>
                </a:lnTo>
                <a:lnTo>
                  <a:pt x="32" y="8"/>
                </a:lnTo>
                <a:lnTo>
                  <a:pt x="40" y="8"/>
                </a:lnTo>
                <a:lnTo>
                  <a:pt x="48" y="8"/>
                </a:lnTo>
                <a:lnTo>
                  <a:pt x="48" y="16"/>
                </a:lnTo>
                <a:lnTo>
                  <a:pt x="40" y="24"/>
                </a:lnTo>
                <a:lnTo>
                  <a:pt x="40" y="32"/>
                </a:lnTo>
                <a:lnTo>
                  <a:pt x="32" y="32"/>
                </a:lnTo>
                <a:lnTo>
                  <a:pt x="24" y="24"/>
                </a:lnTo>
                <a:lnTo>
                  <a:pt x="16" y="24"/>
                </a:lnTo>
                <a:lnTo>
                  <a:pt x="8" y="24"/>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636" name="Freeform 12"/>
          <p:cNvSpPr>
            <a:spLocks/>
          </p:cNvSpPr>
          <p:nvPr/>
        </p:nvSpPr>
        <p:spPr bwMode="auto">
          <a:xfrm rot="272725">
            <a:off x="2263775" y="3381375"/>
            <a:ext cx="150813" cy="31750"/>
          </a:xfrm>
          <a:custGeom>
            <a:avLst/>
            <a:gdLst>
              <a:gd name="T0" fmla="*/ 16 w 96"/>
              <a:gd name="T1" fmla="*/ 23 h 31"/>
              <a:gd name="T2" fmla="*/ 8 w 96"/>
              <a:gd name="T3" fmla="*/ 23 h 31"/>
              <a:gd name="T4" fmla="*/ 0 w 96"/>
              <a:gd name="T5" fmla="*/ 15 h 31"/>
              <a:gd name="T6" fmla="*/ 0 w 96"/>
              <a:gd name="T7" fmla="*/ 7 h 31"/>
              <a:gd name="T8" fmla="*/ 0 w 96"/>
              <a:gd name="T9" fmla="*/ 7 h 31"/>
              <a:gd name="T10" fmla="*/ 8 w 96"/>
              <a:gd name="T11" fmla="*/ 0 h 31"/>
              <a:gd name="T12" fmla="*/ 16 w 96"/>
              <a:gd name="T13" fmla="*/ 0 h 31"/>
              <a:gd name="T14" fmla="*/ 24 w 96"/>
              <a:gd name="T15" fmla="*/ 0 h 31"/>
              <a:gd name="T16" fmla="*/ 32 w 96"/>
              <a:gd name="T17" fmla="*/ 7 h 31"/>
              <a:gd name="T18" fmla="*/ 40 w 96"/>
              <a:gd name="T19" fmla="*/ 7 h 31"/>
              <a:gd name="T20" fmla="*/ 40 w 96"/>
              <a:gd name="T21" fmla="*/ 7 h 31"/>
              <a:gd name="T22" fmla="*/ 48 w 96"/>
              <a:gd name="T23" fmla="*/ 7 h 31"/>
              <a:gd name="T24" fmla="*/ 64 w 96"/>
              <a:gd name="T25" fmla="*/ 15 h 31"/>
              <a:gd name="T26" fmla="*/ 80 w 96"/>
              <a:gd name="T27" fmla="*/ 15 h 31"/>
              <a:gd name="T28" fmla="*/ 88 w 96"/>
              <a:gd name="T29" fmla="*/ 15 h 31"/>
              <a:gd name="T30" fmla="*/ 96 w 96"/>
              <a:gd name="T31" fmla="*/ 15 h 31"/>
              <a:gd name="T32" fmla="*/ 96 w 96"/>
              <a:gd name="T33" fmla="*/ 15 h 31"/>
              <a:gd name="T34" fmla="*/ 88 w 96"/>
              <a:gd name="T35" fmla="*/ 23 h 31"/>
              <a:gd name="T36" fmla="*/ 80 w 96"/>
              <a:gd name="T37" fmla="*/ 31 h 31"/>
              <a:gd name="T38" fmla="*/ 64 w 96"/>
              <a:gd name="T39" fmla="*/ 23 h 31"/>
              <a:gd name="T40" fmla="*/ 56 w 96"/>
              <a:gd name="T41" fmla="*/ 23 h 31"/>
              <a:gd name="T42" fmla="*/ 48 w 96"/>
              <a:gd name="T43" fmla="*/ 23 h 31"/>
              <a:gd name="T44" fmla="*/ 32 w 96"/>
              <a:gd name="T45" fmla="*/ 23 h 31"/>
              <a:gd name="T46" fmla="*/ 24 w 96"/>
              <a:gd name="T47" fmla="*/ 23 h 31"/>
              <a:gd name="T48" fmla="*/ 16 w 96"/>
              <a:gd name="T49"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31">
                <a:moveTo>
                  <a:pt x="16" y="23"/>
                </a:moveTo>
                <a:lnTo>
                  <a:pt x="8" y="23"/>
                </a:lnTo>
                <a:lnTo>
                  <a:pt x="0" y="15"/>
                </a:lnTo>
                <a:lnTo>
                  <a:pt x="0" y="7"/>
                </a:lnTo>
                <a:lnTo>
                  <a:pt x="0" y="7"/>
                </a:lnTo>
                <a:lnTo>
                  <a:pt x="8" y="0"/>
                </a:lnTo>
                <a:lnTo>
                  <a:pt x="16" y="0"/>
                </a:lnTo>
                <a:lnTo>
                  <a:pt x="24" y="0"/>
                </a:lnTo>
                <a:lnTo>
                  <a:pt x="32" y="7"/>
                </a:lnTo>
                <a:lnTo>
                  <a:pt x="40" y="7"/>
                </a:lnTo>
                <a:lnTo>
                  <a:pt x="40" y="7"/>
                </a:lnTo>
                <a:lnTo>
                  <a:pt x="48" y="7"/>
                </a:lnTo>
                <a:lnTo>
                  <a:pt x="64" y="15"/>
                </a:lnTo>
                <a:lnTo>
                  <a:pt x="80" y="15"/>
                </a:lnTo>
                <a:lnTo>
                  <a:pt x="88" y="15"/>
                </a:lnTo>
                <a:lnTo>
                  <a:pt x="96" y="15"/>
                </a:lnTo>
                <a:lnTo>
                  <a:pt x="96" y="15"/>
                </a:lnTo>
                <a:lnTo>
                  <a:pt x="88" y="23"/>
                </a:lnTo>
                <a:lnTo>
                  <a:pt x="80" y="31"/>
                </a:lnTo>
                <a:lnTo>
                  <a:pt x="64" y="23"/>
                </a:lnTo>
                <a:lnTo>
                  <a:pt x="56" y="23"/>
                </a:lnTo>
                <a:lnTo>
                  <a:pt x="48" y="23"/>
                </a:lnTo>
                <a:lnTo>
                  <a:pt x="32" y="23"/>
                </a:lnTo>
                <a:lnTo>
                  <a:pt x="24" y="23"/>
                </a:lnTo>
                <a:lnTo>
                  <a:pt x="16" y="23"/>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637" name="Freeform 13"/>
          <p:cNvSpPr>
            <a:spLocks/>
          </p:cNvSpPr>
          <p:nvPr/>
        </p:nvSpPr>
        <p:spPr bwMode="auto">
          <a:xfrm rot="272725">
            <a:off x="1030288" y="3698875"/>
            <a:ext cx="138112" cy="58738"/>
          </a:xfrm>
          <a:custGeom>
            <a:avLst/>
            <a:gdLst>
              <a:gd name="T0" fmla="*/ 40 w 88"/>
              <a:gd name="T1" fmla="*/ 32 h 56"/>
              <a:gd name="T2" fmla="*/ 32 w 88"/>
              <a:gd name="T3" fmla="*/ 24 h 56"/>
              <a:gd name="T4" fmla="*/ 24 w 88"/>
              <a:gd name="T5" fmla="*/ 24 h 56"/>
              <a:gd name="T6" fmla="*/ 32 w 88"/>
              <a:gd name="T7" fmla="*/ 16 h 56"/>
              <a:gd name="T8" fmla="*/ 32 w 88"/>
              <a:gd name="T9" fmla="*/ 8 h 56"/>
              <a:gd name="T10" fmla="*/ 40 w 88"/>
              <a:gd name="T11" fmla="*/ 8 h 56"/>
              <a:gd name="T12" fmla="*/ 56 w 88"/>
              <a:gd name="T13" fmla="*/ 16 h 56"/>
              <a:gd name="T14" fmla="*/ 56 w 88"/>
              <a:gd name="T15" fmla="*/ 8 h 56"/>
              <a:gd name="T16" fmla="*/ 64 w 88"/>
              <a:gd name="T17" fmla="*/ 8 h 56"/>
              <a:gd name="T18" fmla="*/ 64 w 88"/>
              <a:gd name="T19" fmla="*/ 0 h 56"/>
              <a:gd name="T20" fmla="*/ 72 w 88"/>
              <a:gd name="T21" fmla="*/ 0 h 56"/>
              <a:gd name="T22" fmla="*/ 80 w 88"/>
              <a:gd name="T23" fmla="*/ 0 h 56"/>
              <a:gd name="T24" fmla="*/ 72 w 88"/>
              <a:gd name="T25" fmla="*/ 8 h 56"/>
              <a:gd name="T26" fmla="*/ 88 w 88"/>
              <a:gd name="T27" fmla="*/ 0 h 56"/>
              <a:gd name="T28" fmla="*/ 88 w 88"/>
              <a:gd name="T29" fmla="*/ 8 h 56"/>
              <a:gd name="T30" fmla="*/ 88 w 88"/>
              <a:gd name="T31" fmla="*/ 16 h 56"/>
              <a:gd name="T32" fmla="*/ 88 w 88"/>
              <a:gd name="T33" fmla="*/ 24 h 56"/>
              <a:gd name="T34" fmla="*/ 80 w 88"/>
              <a:gd name="T35" fmla="*/ 24 h 56"/>
              <a:gd name="T36" fmla="*/ 72 w 88"/>
              <a:gd name="T37" fmla="*/ 16 h 56"/>
              <a:gd name="T38" fmla="*/ 80 w 88"/>
              <a:gd name="T39" fmla="*/ 24 h 56"/>
              <a:gd name="T40" fmla="*/ 72 w 88"/>
              <a:gd name="T41" fmla="*/ 32 h 56"/>
              <a:gd name="T42" fmla="*/ 64 w 88"/>
              <a:gd name="T43" fmla="*/ 40 h 56"/>
              <a:gd name="T44" fmla="*/ 48 w 88"/>
              <a:gd name="T45" fmla="*/ 48 h 56"/>
              <a:gd name="T46" fmla="*/ 48 w 88"/>
              <a:gd name="T47" fmla="*/ 48 h 56"/>
              <a:gd name="T48" fmla="*/ 32 w 88"/>
              <a:gd name="T49" fmla="*/ 48 h 56"/>
              <a:gd name="T50" fmla="*/ 24 w 88"/>
              <a:gd name="T51" fmla="*/ 48 h 56"/>
              <a:gd name="T52" fmla="*/ 16 w 88"/>
              <a:gd name="T53" fmla="*/ 56 h 56"/>
              <a:gd name="T54" fmla="*/ 0 w 88"/>
              <a:gd name="T55" fmla="*/ 56 h 56"/>
              <a:gd name="T56" fmla="*/ 8 w 88"/>
              <a:gd name="T57" fmla="*/ 48 h 56"/>
              <a:gd name="T58" fmla="*/ 8 w 88"/>
              <a:gd name="T59" fmla="*/ 40 h 56"/>
              <a:gd name="T60" fmla="*/ 16 w 88"/>
              <a:gd name="T61" fmla="*/ 40 h 56"/>
              <a:gd name="T62" fmla="*/ 24 w 88"/>
              <a:gd name="T63" fmla="*/ 32 h 56"/>
              <a:gd name="T64" fmla="*/ 32 w 88"/>
              <a:gd name="T65" fmla="*/ 32 h 56"/>
              <a:gd name="T66" fmla="*/ 40 w 88"/>
              <a:gd name="T67"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56">
                <a:moveTo>
                  <a:pt x="40" y="32"/>
                </a:moveTo>
                <a:lnTo>
                  <a:pt x="32" y="24"/>
                </a:lnTo>
                <a:lnTo>
                  <a:pt x="24" y="24"/>
                </a:lnTo>
                <a:lnTo>
                  <a:pt x="32" y="16"/>
                </a:lnTo>
                <a:lnTo>
                  <a:pt x="32" y="8"/>
                </a:lnTo>
                <a:lnTo>
                  <a:pt x="40" y="8"/>
                </a:lnTo>
                <a:lnTo>
                  <a:pt x="56" y="16"/>
                </a:lnTo>
                <a:lnTo>
                  <a:pt x="56" y="8"/>
                </a:lnTo>
                <a:lnTo>
                  <a:pt x="64" y="8"/>
                </a:lnTo>
                <a:lnTo>
                  <a:pt x="64" y="0"/>
                </a:lnTo>
                <a:lnTo>
                  <a:pt x="72" y="0"/>
                </a:lnTo>
                <a:lnTo>
                  <a:pt x="80" y="0"/>
                </a:lnTo>
                <a:lnTo>
                  <a:pt x="72" y="8"/>
                </a:lnTo>
                <a:lnTo>
                  <a:pt x="88" y="0"/>
                </a:lnTo>
                <a:lnTo>
                  <a:pt x="88" y="8"/>
                </a:lnTo>
                <a:lnTo>
                  <a:pt x="88" y="16"/>
                </a:lnTo>
                <a:lnTo>
                  <a:pt x="88" y="24"/>
                </a:lnTo>
                <a:lnTo>
                  <a:pt x="80" y="24"/>
                </a:lnTo>
                <a:lnTo>
                  <a:pt x="72" y="16"/>
                </a:lnTo>
                <a:lnTo>
                  <a:pt x="80" y="24"/>
                </a:lnTo>
                <a:lnTo>
                  <a:pt x="72" y="32"/>
                </a:lnTo>
                <a:lnTo>
                  <a:pt x="64" y="40"/>
                </a:lnTo>
                <a:lnTo>
                  <a:pt x="48" y="48"/>
                </a:lnTo>
                <a:lnTo>
                  <a:pt x="48" y="48"/>
                </a:lnTo>
                <a:lnTo>
                  <a:pt x="32" y="48"/>
                </a:lnTo>
                <a:lnTo>
                  <a:pt x="24" y="48"/>
                </a:lnTo>
                <a:lnTo>
                  <a:pt x="16" y="56"/>
                </a:lnTo>
                <a:lnTo>
                  <a:pt x="0" y="56"/>
                </a:lnTo>
                <a:lnTo>
                  <a:pt x="8" y="48"/>
                </a:lnTo>
                <a:lnTo>
                  <a:pt x="8" y="40"/>
                </a:lnTo>
                <a:lnTo>
                  <a:pt x="16" y="40"/>
                </a:lnTo>
                <a:lnTo>
                  <a:pt x="24" y="32"/>
                </a:lnTo>
                <a:lnTo>
                  <a:pt x="32" y="32"/>
                </a:lnTo>
                <a:lnTo>
                  <a:pt x="40" y="32"/>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45791" dir="3378596" algn="ctr" rotWithShape="0">
                    <a:schemeClr val="bg1"/>
                  </a:outerShdw>
                </a:effectLst>
              </a14:hiddenEffects>
            </a:ext>
          </a:extLst>
        </p:spPr>
        <p:txBody>
          <a:bodyPr/>
          <a:lstStyle/>
          <a:p>
            <a:endParaRPr lang="ja-JP" altLang="en-US" smtClean="0">
              <a:solidFill>
                <a:srgbClr val="000000"/>
              </a:solidFill>
            </a:endParaRPr>
          </a:p>
        </p:txBody>
      </p:sp>
      <p:sp>
        <p:nvSpPr>
          <p:cNvPr id="26638" name="Freeform 14"/>
          <p:cNvSpPr>
            <a:spLocks/>
          </p:cNvSpPr>
          <p:nvPr/>
        </p:nvSpPr>
        <p:spPr bwMode="auto">
          <a:xfrm rot="272725">
            <a:off x="1243013" y="3897313"/>
            <a:ext cx="38100" cy="25400"/>
          </a:xfrm>
          <a:custGeom>
            <a:avLst/>
            <a:gdLst>
              <a:gd name="T0" fmla="*/ 16 w 24"/>
              <a:gd name="T1" fmla="*/ 16 h 24"/>
              <a:gd name="T2" fmla="*/ 8 w 24"/>
              <a:gd name="T3" fmla="*/ 24 h 24"/>
              <a:gd name="T4" fmla="*/ 0 w 24"/>
              <a:gd name="T5" fmla="*/ 24 h 24"/>
              <a:gd name="T6" fmla="*/ 0 w 24"/>
              <a:gd name="T7" fmla="*/ 16 h 24"/>
              <a:gd name="T8" fmla="*/ 8 w 24"/>
              <a:gd name="T9" fmla="*/ 8 h 24"/>
              <a:gd name="T10" fmla="*/ 8 w 24"/>
              <a:gd name="T11" fmla="*/ 0 h 24"/>
              <a:gd name="T12" fmla="*/ 24 w 24"/>
              <a:gd name="T13" fmla="*/ 0 h 24"/>
              <a:gd name="T14" fmla="*/ 16 w 24"/>
              <a:gd name="T15" fmla="*/ 0 h 24"/>
              <a:gd name="T16" fmla="*/ 24 w 24"/>
              <a:gd name="T17" fmla="*/ 8 h 24"/>
              <a:gd name="T18" fmla="*/ 16 w 24"/>
              <a:gd name="T19"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6" y="16"/>
                </a:moveTo>
                <a:lnTo>
                  <a:pt x="8" y="24"/>
                </a:lnTo>
                <a:lnTo>
                  <a:pt x="0" y="24"/>
                </a:lnTo>
                <a:lnTo>
                  <a:pt x="0" y="16"/>
                </a:lnTo>
                <a:lnTo>
                  <a:pt x="8" y="8"/>
                </a:lnTo>
                <a:lnTo>
                  <a:pt x="8" y="0"/>
                </a:lnTo>
                <a:lnTo>
                  <a:pt x="24" y="0"/>
                </a:lnTo>
                <a:lnTo>
                  <a:pt x="16" y="0"/>
                </a:lnTo>
                <a:lnTo>
                  <a:pt x="24" y="8"/>
                </a:lnTo>
                <a:lnTo>
                  <a:pt x="16" y="16"/>
                </a:lnTo>
                <a:close/>
              </a:path>
            </a:pathLst>
          </a:custGeom>
          <a:solidFill>
            <a:srgbClr val="CCFFCC"/>
          </a:solidFill>
          <a:ln w="9525" cap="flat" cmpd="sng">
            <a:solidFill>
              <a:schemeClr val="tx1"/>
            </a:solidFill>
            <a:prstDash val="solid"/>
            <a:round/>
            <a:headEnd/>
            <a:tailEnd/>
          </a:ln>
          <a:effectLst>
            <a:outerShdw dist="68392" dir="4091915" algn="ctr" rotWithShape="0">
              <a:schemeClr val="bg1"/>
            </a:outerShdw>
          </a:effectLst>
        </p:spPr>
        <p:txBody>
          <a:bodyPr/>
          <a:lstStyle/>
          <a:p>
            <a:endParaRPr lang="ja-JP" altLang="en-US" smtClean="0">
              <a:solidFill>
                <a:srgbClr val="000000"/>
              </a:solidFill>
            </a:endParaRPr>
          </a:p>
        </p:txBody>
      </p:sp>
      <p:sp>
        <p:nvSpPr>
          <p:cNvPr id="26639" name="Freeform 15"/>
          <p:cNvSpPr>
            <a:spLocks/>
          </p:cNvSpPr>
          <p:nvPr/>
        </p:nvSpPr>
        <p:spPr bwMode="auto">
          <a:xfrm rot="272725">
            <a:off x="1203325" y="3919538"/>
            <a:ext cx="50800" cy="23812"/>
          </a:xfrm>
          <a:custGeom>
            <a:avLst/>
            <a:gdLst>
              <a:gd name="T0" fmla="*/ 8 w 32"/>
              <a:gd name="T1" fmla="*/ 0 h 24"/>
              <a:gd name="T2" fmla="*/ 16 w 32"/>
              <a:gd name="T3" fmla="*/ 0 h 24"/>
              <a:gd name="T4" fmla="*/ 24 w 32"/>
              <a:gd name="T5" fmla="*/ 0 h 24"/>
              <a:gd name="T6" fmla="*/ 32 w 32"/>
              <a:gd name="T7" fmla="*/ 0 h 24"/>
              <a:gd name="T8" fmla="*/ 16 w 32"/>
              <a:gd name="T9" fmla="*/ 8 h 24"/>
              <a:gd name="T10" fmla="*/ 8 w 32"/>
              <a:gd name="T11" fmla="*/ 16 h 24"/>
              <a:gd name="T12" fmla="*/ 0 w 32"/>
              <a:gd name="T13" fmla="*/ 24 h 24"/>
              <a:gd name="T14" fmla="*/ 0 w 32"/>
              <a:gd name="T15" fmla="*/ 16 h 24"/>
              <a:gd name="T16" fmla="*/ 8 w 32"/>
              <a:gd name="T17" fmla="*/ 8 h 24"/>
              <a:gd name="T18" fmla="*/ 0 w 32"/>
              <a:gd name="T19" fmla="*/ 8 h 24"/>
              <a:gd name="T20" fmla="*/ 8 w 32"/>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4">
                <a:moveTo>
                  <a:pt x="8" y="0"/>
                </a:moveTo>
                <a:lnTo>
                  <a:pt x="16" y="0"/>
                </a:lnTo>
                <a:lnTo>
                  <a:pt x="24" y="0"/>
                </a:lnTo>
                <a:lnTo>
                  <a:pt x="32" y="0"/>
                </a:lnTo>
                <a:lnTo>
                  <a:pt x="16" y="8"/>
                </a:lnTo>
                <a:lnTo>
                  <a:pt x="8" y="16"/>
                </a:lnTo>
                <a:lnTo>
                  <a:pt x="0" y="24"/>
                </a:lnTo>
                <a:lnTo>
                  <a:pt x="0" y="16"/>
                </a:lnTo>
                <a:lnTo>
                  <a:pt x="8" y="8"/>
                </a:lnTo>
                <a:lnTo>
                  <a:pt x="0" y="8"/>
                </a:lnTo>
                <a:lnTo>
                  <a:pt x="8" y="0"/>
                </a:lnTo>
                <a:close/>
              </a:path>
            </a:pathLst>
          </a:custGeom>
          <a:solidFill>
            <a:srgbClr val="CCFFCC"/>
          </a:solidFill>
          <a:ln w="9525" cap="flat" cmpd="sng">
            <a:solidFill>
              <a:schemeClr val="tx1"/>
            </a:solidFill>
            <a:prstDash val="solid"/>
            <a:round/>
            <a:headEnd/>
            <a:tailEnd/>
          </a:ln>
          <a:effectLst>
            <a:outerShdw dist="68392" dir="4091915" algn="ctr" rotWithShape="0">
              <a:schemeClr val="bg1"/>
            </a:outerShdw>
          </a:effectLst>
        </p:spPr>
        <p:txBody>
          <a:bodyPr/>
          <a:lstStyle/>
          <a:p>
            <a:endParaRPr lang="ja-JP" altLang="en-US" smtClean="0">
              <a:solidFill>
                <a:srgbClr val="000000"/>
              </a:solidFill>
            </a:endParaRPr>
          </a:p>
        </p:txBody>
      </p:sp>
      <p:sp>
        <p:nvSpPr>
          <p:cNvPr id="26640" name="Freeform 16"/>
          <p:cNvSpPr>
            <a:spLocks/>
          </p:cNvSpPr>
          <p:nvPr/>
        </p:nvSpPr>
        <p:spPr bwMode="auto">
          <a:xfrm rot="272725">
            <a:off x="1474788" y="4017963"/>
            <a:ext cx="50800" cy="7937"/>
          </a:xfrm>
          <a:custGeom>
            <a:avLst/>
            <a:gdLst>
              <a:gd name="T0" fmla="*/ 24 w 32"/>
              <a:gd name="T1" fmla="*/ 8 h 8"/>
              <a:gd name="T2" fmla="*/ 32 w 32"/>
              <a:gd name="T3" fmla="*/ 8 h 8"/>
              <a:gd name="T4" fmla="*/ 32 w 32"/>
              <a:gd name="T5" fmla="*/ 0 h 8"/>
              <a:gd name="T6" fmla="*/ 32 w 32"/>
              <a:gd name="T7" fmla="*/ 8 h 8"/>
              <a:gd name="T8" fmla="*/ 24 w 32"/>
              <a:gd name="T9" fmla="*/ 8 h 8"/>
              <a:gd name="T10" fmla="*/ 16 w 32"/>
              <a:gd name="T11" fmla="*/ 8 h 8"/>
              <a:gd name="T12" fmla="*/ 8 w 32"/>
              <a:gd name="T13" fmla="*/ 8 h 8"/>
              <a:gd name="T14" fmla="*/ 8 w 32"/>
              <a:gd name="T15" fmla="*/ 8 h 8"/>
              <a:gd name="T16" fmla="*/ 0 w 32"/>
              <a:gd name="T17" fmla="*/ 8 h 8"/>
              <a:gd name="T18" fmla="*/ 0 w 32"/>
              <a:gd name="T19" fmla="*/ 0 h 8"/>
              <a:gd name="T20" fmla="*/ 8 w 32"/>
              <a:gd name="T21" fmla="*/ 0 h 8"/>
              <a:gd name="T22" fmla="*/ 16 w 32"/>
              <a:gd name="T23" fmla="*/ 0 h 8"/>
              <a:gd name="T24" fmla="*/ 32 w 32"/>
              <a:gd name="T25" fmla="*/ 0 h 8"/>
              <a:gd name="T26" fmla="*/ 24 w 32"/>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8">
                <a:moveTo>
                  <a:pt x="24" y="8"/>
                </a:moveTo>
                <a:lnTo>
                  <a:pt x="32" y="8"/>
                </a:lnTo>
                <a:lnTo>
                  <a:pt x="32" y="0"/>
                </a:lnTo>
                <a:lnTo>
                  <a:pt x="32" y="8"/>
                </a:lnTo>
                <a:lnTo>
                  <a:pt x="24" y="8"/>
                </a:lnTo>
                <a:lnTo>
                  <a:pt x="16" y="8"/>
                </a:lnTo>
                <a:lnTo>
                  <a:pt x="8" y="8"/>
                </a:lnTo>
                <a:lnTo>
                  <a:pt x="8" y="8"/>
                </a:lnTo>
                <a:lnTo>
                  <a:pt x="0" y="8"/>
                </a:lnTo>
                <a:lnTo>
                  <a:pt x="0" y="0"/>
                </a:lnTo>
                <a:lnTo>
                  <a:pt x="8" y="0"/>
                </a:lnTo>
                <a:lnTo>
                  <a:pt x="16" y="0"/>
                </a:lnTo>
                <a:lnTo>
                  <a:pt x="32" y="0"/>
                </a:lnTo>
                <a:lnTo>
                  <a:pt x="24"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41" name="Rectangle 17"/>
          <p:cNvSpPr>
            <a:spLocks noChangeArrowheads="1"/>
          </p:cNvSpPr>
          <p:nvPr/>
        </p:nvSpPr>
        <p:spPr bwMode="auto">
          <a:xfrm rot="272725">
            <a:off x="1096963" y="3913188"/>
            <a:ext cx="0" cy="0"/>
          </a:xfrm>
          <a:prstGeom prst="rect">
            <a:avLst/>
          </a:prstGeom>
          <a:solidFill>
            <a:srgbClr val="CCFFCC"/>
          </a:solidFill>
          <a:ln w="12700">
            <a:solidFill>
              <a:schemeClr val="tx1"/>
            </a:solidFill>
            <a:miter lim="800000"/>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642" name="Freeform 18"/>
          <p:cNvSpPr>
            <a:spLocks/>
          </p:cNvSpPr>
          <p:nvPr/>
        </p:nvSpPr>
        <p:spPr bwMode="auto">
          <a:xfrm rot="272725">
            <a:off x="1724025" y="3733800"/>
            <a:ext cx="36513" cy="17463"/>
          </a:xfrm>
          <a:custGeom>
            <a:avLst/>
            <a:gdLst>
              <a:gd name="T0" fmla="*/ 16 w 24"/>
              <a:gd name="T1" fmla="*/ 8 h 16"/>
              <a:gd name="T2" fmla="*/ 16 w 24"/>
              <a:gd name="T3" fmla="*/ 8 h 16"/>
              <a:gd name="T4" fmla="*/ 0 w 24"/>
              <a:gd name="T5" fmla="*/ 16 h 16"/>
              <a:gd name="T6" fmla="*/ 8 w 24"/>
              <a:gd name="T7" fmla="*/ 16 h 16"/>
              <a:gd name="T8" fmla="*/ 8 w 24"/>
              <a:gd name="T9" fmla="*/ 8 h 16"/>
              <a:gd name="T10" fmla="*/ 24 w 24"/>
              <a:gd name="T11" fmla="*/ 0 h 16"/>
              <a:gd name="T12" fmla="*/ 16 w 24"/>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16" y="8"/>
                </a:moveTo>
                <a:lnTo>
                  <a:pt x="16" y="8"/>
                </a:lnTo>
                <a:lnTo>
                  <a:pt x="0" y="16"/>
                </a:lnTo>
                <a:lnTo>
                  <a:pt x="8" y="16"/>
                </a:lnTo>
                <a:lnTo>
                  <a:pt x="8" y="8"/>
                </a:lnTo>
                <a:lnTo>
                  <a:pt x="24" y="0"/>
                </a:lnTo>
                <a:lnTo>
                  <a:pt x="16"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43" name="Freeform 19"/>
          <p:cNvSpPr>
            <a:spLocks/>
          </p:cNvSpPr>
          <p:nvPr/>
        </p:nvSpPr>
        <p:spPr bwMode="auto">
          <a:xfrm rot="272725">
            <a:off x="2597150" y="3654425"/>
            <a:ext cx="38100" cy="23813"/>
          </a:xfrm>
          <a:custGeom>
            <a:avLst/>
            <a:gdLst>
              <a:gd name="T0" fmla="*/ 24 w 24"/>
              <a:gd name="T1" fmla="*/ 8 h 23"/>
              <a:gd name="T2" fmla="*/ 24 w 24"/>
              <a:gd name="T3" fmla="*/ 16 h 23"/>
              <a:gd name="T4" fmla="*/ 8 w 24"/>
              <a:gd name="T5" fmla="*/ 23 h 23"/>
              <a:gd name="T6" fmla="*/ 0 w 24"/>
              <a:gd name="T7" fmla="*/ 23 h 23"/>
              <a:gd name="T8" fmla="*/ 0 w 24"/>
              <a:gd name="T9" fmla="*/ 16 h 23"/>
              <a:gd name="T10" fmla="*/ 0 w 24"/>
              <a:gd name="T11" fmla="*/ 8 h 23"/>
              <a:gd name="T12" fmla="*/ 16 w 24"/>
              <a:gd name="T13" fmla="*/ 0 h 23"/>
              <a:gd name="T14" fmla="*/ 16 w 24"/>
              <a:gd name="T15" fmla="*/ 8 h 23"/>
              <a:gd name="T16" fmla="*/ 24 w 24"/>
              <a:gd name="T17"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3">
                <a:moveTo>
                  <a:pt x="24" y="8"/>
                </a:moveTo>
                <a:lnTo>
                  <a:pt x="24" y="16"/>
                </a:lnTo>
                <a:lnTo>
                  <a:pt x="8" y="23"/>
                </a:lnTo>
                <a:lnTo>
                  <a:pt x="0" y="23"/>
                </a:lnTo>
                <a:lnTo>
                  <a:pt x="0" y="16"/>
                </a:lnTo>
                <a:lnTo>
                  <a:pt x="0" y="8"/>
                </a:lnTo>
                <a:lnTo>
                  <a:pt x="16" y="0"/>
                </a:lnTo>
                <a:lnTo>
                  <a:pt x="16" y="8"/>
                </a:lnTo>
                <a:lnTo>
                  <a:pt x="24"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44" name="Freeform 20"/>
          <p:cNvSpPr>
            <a:spLocks/>
          </p:cNvSpPr>
          <p:nvPr/>
        </p:nvSpPr>
        <p:spPr bwMode="auto">
          <a:xfrm rot="272725">
            <a:off x="2836863" y="3667125"/>
            <a:ext cx="36512" cy="15875"/>
          </a:xfrm>
          <a:custGeom>
            <a:avLst/>
            <a:gdLst>
              <a:gd name="T0" fmla="*/ 16 w 24"/>
              <a:gd name="T1" fmla="*/ 16 h 16"/>
              <a:gd name="T2" fmla="*/ 0 w 24"/>
              <a:gd name="T3" fmla="*/ 16 h 16"/>
              <a:gd name="T4" fmla="*/ 0 w 24"/>
              <a:gd name="T5" fmla="*/ 8 h 16"/>
              <a:gd name="T6" fmla="*/ 0 w 24"/>
              <a:gd name="T7" fmla="*/ 0 h 16"/>
              <a:gd name="T8" fmla="*/ 16 w 24"/>
              <a:gd name="T9" fmla="*/ 0 h 16"/>
              <a:gd name="T10" fmla="*/ 24 w 24"/>
              <a:gd name="T11" fmla="*/ 0 h 16"/>
              <a:gd name="T12" fmla="*/ 24 w 24"/>
              <a:gd name="T13" fmla="*/ 8 h 16"/>
              <a:gd name="T14" fmla="*/ 16 w 2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6">
                <a:moveTo>
                  <a:pt x="16" y="16"/>
                </a:moveTo>
                <a:lnTo>
                  <a:pt x="0" y="16"/>
                </a:lnTo>
                <a:lnTo>
                  <a:pt x="0" y="8"/>
                </a:lnTo>
                <a:lnTo>
                  <a:pt x="0" y="0"/>
                </a:lnTo>
                <a:lnTo>
                  <a:pt x="16" y="0"/>
                </a:lnTo>
                <a:lnTo>
                  <a:pt x="24" y="0"/>
                </a:lnTo>
                <a:lnTo>
                  <a:pt x="24" y="8"/>
                </a:lnTo>
                <a:lnTo>
                  <a:pt x="16" y="16"/>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45" name="Freeform 21"/>
          <p:cNvSpPr>
            <a:spLocks/>
          </p:cNvSpPr>
          <p:nvPr/>
        </p:nvSpPr>
        <p:spPr bwMode="auto">
          <a:xfrm rot="272725">
            <a:off x="2725738" y="3609975"/>
            <a:ext cx="127000" cy="50800"/>
          </a:xfrm>
          <a:custGeom>
            <a:avLst/>
            <a:gdLst>
              <a:gd name="T0" fmla="*/ 64 w 80"/>
              <a:gd name="T1" fmla="*/ 48 h 48"/>
              <a:gd name="T2" fmla="*/ 56 w 80"/>
              <a:gd name="T3" fmla="*/ 48 h 48"/>
              <a:gd name="T4" fmla="*/ 48 w 80"/>
              <a:gd name="T5" fmla="*/ 48 h 48"/>
              <a:gd name="T6" fmla="*/ 32 w 80"/>
              <a:gd name="T7" fmla="*/ 48 h 48"/>
              <a:gd name="T8" fmla="*/ 16 w 80"/>
              <a:gd name="T9" fmla="*/ 48 h 48"/>
              <a:gd name="T10" fmla="*/ 16 w 80"/>
              <a:gd name="T11" fmla="*/ 40 h 48"/>
              <a:gd name="T12" fmla="*/ 16 w 80"/>
              <a:gd name="T13" fmla="*/ 32 h 48"/>
              <a:gd name="T14" fmla="*/ 24 w 80"/>
              <a:gd name="T15" fmla="*/ 32 h 48"/>
              <a:gd name="T16" fmla="*/ 8 w 80"/>
              <a:gd name="T17" fmla="*/ 32 h 48"/>
              <a:gd name="T18" fmla="*/ 8 w 80"/>
              <a:gd name="T19" fmla="*/ 24 h 48"/>
              <a:gd name="T20" fmla="*/ 0 w 80"/>
              <a:gd name="T21" fmla="*/ 16 h 48"/>
              <a:gd name="T22" fmla="*/ 16 w 80"/>
              <a:gd name="T23" fmla="*/ 8 h 48"/>
              <a:gd name="T24" fmla="*/ 32 w 80"/>
              <a:gd name="T25" fmla="*/ 0 h 48"/>
              <a:gd name="T26" fmla="*/ 48 w 80"/>
              <a:gd name="T27" fmla="*/ 0 h 48"/>
              <a:gd name="T28" fmla="*/ 56 w 80"/>
              <a:gd name="T29" fmla="*/ 0 h 48"/>
              <a:gd name="T30" fmla="*/ 64 w 80"/>
              <a:gd name="T31" fmla="*/ 0 h 48"/>
              <a:gd name="T32" fmla="*/ 80 w 80"/>
              <a:gd name="T33" fmla="*/ 0 h 48"/>
              <a:gd name="T34" fmla="*/ 80 w 80"/>
              <a:gd name="T35" fmla="*/ 8 h 48"/>
              <a:gd name="T36" fmla="*/ 72 w 80"/>
              <a:gd name="T37" fmla="*/ 8 h 48"/>
              <a:gd name="T38" fmla="*/ 64 w 80"/>
              <a:gd name="T39" fmla="*/ 24 h 48"/>
              <a:gd name="T40" fmla="*/ 56 w 80"/>
              <a:gd name="T41" fmla="*/ 24 h 48"/>
              <a:gd name="T42" fmla="*/ 48 w 80"/>
              <a:gd name="T43" fmla="*/ 32 h 48"/>
              <a:gd name="T44" fmla="*/ 56 w 80"/>
              <a:gd name="T45" fmla="*/ 40 h 48"/>
              <a:gd name="T46" fmla="*/ 56 w 80"/>
              <a:gd name="T47" fmla="*/ 40 h 48"/>
              <a:gd name="T48" fmla="*/ 64 w 80"/>
              <a:gd name="T4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48">
                <a:moveTo>
                  <a:pt x="64" y="48"/>
                </a:moveTo>
                <a:lnTo>
                  <a:pt x="56" y="48"/>
                </a:lnTo>
                <a:lnTo>
                  <a:pt x="48" y="48"/>
                </a:lnTo>
                <a:lnTo>
                  <a:pt x="32" y="48"/>
                </a:lnTo>
                <a:lnTo>
                  <a:pt x="16" y="48"/>
                </a:lnTo>
                <a:lnTo>
                  <a:pt x="16" y="40"/>
                </a:lnTo>
                <a:lnTo>
                  <a:pt x="16" y="32"/>
                </a:lnTo>
                <a:lnTo>
                  <a:pt x="24" y="32"/>
                </a:lnTo>
                <a:lnTo>
                  <a:pt x="8" y="32"/>
                </a:lnTo>
                <a:lnTo>
                  <a:pt x="8" y="24"/>
                </a:lnTo>
                <a:lnTo>
                  <a:pt x="0" y="16"/>
                </a:lnTo>
                <a:lnTo>
                  <a:pt x="16" y="8"/>
                </a:lnTo>
                <a:lnTo>
                  <a:pt x="32" y="0"/>
                </a:lnTo>
                <a:lnTo>
                  <a:pt x="48" y="0"/>
                </a:lnTo>
                <a:lnTo>
                  <a:pt x="56" y="0"/>
                </a:lnTo>
                <a:lnTo>
                  <a:pt x="64" y="0"/>
                </a:lnTo>
                <a:lnTo>
                  <a:pt x="80" y="0"/>
                </a:lnTo>
                <a:lnTo>
                  <a:pt x="80" y="8"/>
                </a:lnTo>
                <a:lnTo>
                  <a:pt x="72" y="8"/>
                </a:lnTo>
                <a:lnTo>
                  <a:pt x="64" y="24"/>
                </a:lnTo>
                <a:lnTo>
                  <a:pt x="56" y="24"/>
                </a:lnTo>
                <a:lnTo>
                  <a:pt x="48" y="32"/>
                </a:lnTo>
                <a:lnTo>
                  <a:pt x="56" y="40"/>
                </a:lnTo>
                <a:lnTo>
                  <a:pt x="56" y="40"/>
                </a:lnTo>
                <a:lnTo>
                  <a:pt x="64" y="48"/>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646" name="Freeform 22"/>
          <p:cNvSpPr>
            <a:spLocks/>
          </p:cNvSpPr>
          <p:nvPr/>
        </p:nvSpPr>
        <p:spPr bwMode="auto">
          <a:xfrm rot="272725">
            <a:off x="2830513" y="3562350"/>
            <a:ext cx="374650" cy="68263"/>
          </a:xfrm>
          <a:custGeom>
            <a:avLst/>
            <a:gdLst>
              <a:gd name="T0" fmla="*/ 0 w 239"/>
              <a:gd name="T1" fmla="*/ 48 h 64"/>
              <a:gd name="T2" fmla="*/ 8 w 239"/>
              <a:gd name="T3" fmla="*/ 56 h 64"/>
              <a:gd name="T4" fmla="*/ 24 w 239"/>
              <a:gd name="T5" fmla="*/ 56 h 64"/>
              <a:gd name="T6" fmla="*/ 24 w 239"/>
              <a:gd name="T7" fmla="*/ 56 h 64"/>
              <a:gd name="T8" fmla="*/ 24 w 239"/>
              <a:gd name="T9" fmla="*/ 64 h 64"/>
              <a:gd name="T10" fmla="*/ 32 w 239"/>
              <a:gd name="T11" fmla="*/ 56 h 64"/>
              <a:gd name="T12" fmla="*/ 48 w 239"/>
              <a:gd name="T13" fmla="*/ 56 h 64"/>
              <a:gd name="T14" fmla="*/ 64 w 239"/>
              <a:gd name="T15" fmla="*/ 48 h 64"/>
              <a:gd name="T16" fmla="*/ 80 w 239"/>
              <a:gd name="T17" fmla="*/ 40 h 64"/>
              <a:gd name="T18" fmla="*/ 104 w 239"/>
              <a:gd name="T19" fmla="*/ 32 h 64"/>
              <a:gd name="T20" fmla="*/ 104 w 239"/>
              <a:gd name="T21" fmla="*/ 32 h 64"/>
              <a:gd name="T22" fmla="*/ 128 w 239"/>
              <a:gd name="T23" fmla="*/ 32 h 64"/>
              <a:gd name="T24" fmla="*/ 151 w 239"/>
              <a:gd name="T25" fmla="*/ 24 h 64"/>
              <a:gd name="T26" fmla="*/ 175 w 239"/>
              <a:gd name="T27" fmla="*/ 24 h 64"/>
              <a:gd name="T28" fmla="*/ 191 w 239"/>
              <a:gd name="T29" fmla="*/ 24 h 64"/>
              <a:gd name="T30" fmla="*/ 215 w 239"/>
              <a:gd name="T31" fmla="*/ 24 h 64"/>
              <a:gd name="T32" fmla="*/ 231 w 239"/>
              <a:gd name="T33" fmla="*/ 16 h 64"/>
              <a:gd name="T34" fmla="*/ 239 w 239"/>
              <a:gd name="T35" fmla="*/ 16 h 64"/>
              <a:gd name="T36" fmla="*/ 231 w 239"/>
              <a:gd name="T37" fmla="*/ 8 h 64"/>
              <a:gd name="T38" fmla="*/ 231 w 239"/>
              <a:gd name="T39" fmla="*/ 0 h 64"/>
              <a:gd name="T40" fmla="*/ 223 w 239"/>
              <a:gd name="T41" fmla="*/ 0 h 64"/>
              <a:gd name="T42" fmla="*/ 207 w 239"/>
              <a:gd name="T43" fmla="*/ 8 h 64"/>
              <a:gd name="T44" fmla="*/ 199 w 239"/>
              <a:gd name="T45" fmla="*/ 8 h 64"/>
              <a:gd name="T46" fmla="*/ 183 w 239"/>
              <a:gd name="T47" fmla="*/ 8 h 64"/>
              <a:gd name="T48" fmla="*/ 167 w 239"/>
              <a:gd name="T49" fmla="*/ 8 h 64"/>
              <a:gd name="T50" fmla="*/ 135 w 239"/>
              <a:gd name="T51" fmla="*/ 16 h 64"/>
              <a:gd name="T52" fmla="*/ 120 w 239"/>
              <a:gd name="T53" fmla="*/ 16 h 64"/>
              <a:gd name="T54" fmla="*/ 96 w 239"/>
              <a:gd name="T55" fmla="*/ 16 h 64"/>
              <a:gd name="T56" fmla="*/ 96 w 239"/>
              <a:gd name="T57" fmla="*/ 16 h 64"/>
              <a:gd name="T58" fmla="*/ 80 w 239"/>
              <a:gd name="T59" fmla="*/ 16 h 64"/>
              <a:gd name="T60" fmla="*/ 64 w 239"/>
              <a:gd name="T61" fmla="*/ 24 h 64"/>
              <a:gd name="T62" fmla="*/ 56 w 239"/>
              <a:gd name="T63" fmla="*/ 24 h 64"/>
              <a:gd name="T64" fmla="*/ 40 w 239"/>
              <a:gd name="T65" fmla="*/ 32 h 64"/>
              <a:gd name="T66" fmla="*/ 24 w 239"/>
              <a:gd name="T67" fmla="*/ 40 h 64"/>
              <a:gd name="T68" fmla="*/ 16 w 239"/>
              <a:gd name="T69" fmla="*/ 48 h 64"/>
              <a:gd name="T70" fmla="*/ 0 w 239"/>
              <a:gd name="T71" fmla="*/ 48 h 64"/>
              <a:gd name="T72" fmla="*/ 0 w 239"/>
              <a:gd name="T7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9" h="64">
                <a:moveTo>
                  <a:pt x="0" y="48"/>
                </a:moveTo>
                <a:lnTo>
                  <a:pt x="8" y="56"/>
                </a:lnTo>
                <a:lnTo>
                  <a:pt x="24" y="56"/>
                </a:lnTo>
                <a:lnTo>
                  <a:pt x="24" y="56"/>
                </a:lnTo>
                <a:lnTo>
                  <a:pt x="24" y="64"/>
                </a:lnTo>
                <a:lnTo>
                  <a:pt x="32" y="56"/>
                </a:lnTo>
                <a:lnTo>
                  <a:pt x="48" y="56"/>
                </a:lnTo>
                <a:lnTo>
                  <a:pt x="64" y="48"/>
                </a:lnTo>
                <a:lnTo>
                  <a:pt x="80" y="40"/>
                </a:lnTo>
                <a:lnTo>
                  <a:pt x="104" y="32"/>
                </a:lnTo>
                <a:lnTo>
                  <a:pt x="104" y="32"/>
                </a:lnTo>
                <a:lnTo>
                  <a:pt x="128" y="32"/>
                </a:lnTo>
                <a:lnTo>
                  <a:pt x="151" y="24"/>
                </a:lnTo>
                <a:lnTo>
                  <a:pt x="175" y="24"/>
                </a:lnTo>
                <a:lnTo>
                  <a:pt x="191" y="24"/>
                </a:lnTo>
                <a:lnTo>
                  <a:pt x="215" y="24"/>
                </a:lnTo>
                <a:lnTo>
                  <a:pt x="231" y="16"/>
                </a:lnTo>
                <a:lnTo>
                  <a:pt x="239" y="16"/>
                </a:lnTo>
                <a:lnTo>
                  <a:pt x="231" y="8"/>
                </a:lnTo>
                <a:lnTo>
                  <a:pt x="231" y="0"/>
                </a:lnTo>
                <a:lnTo>
                  <a:pt x="223" y="0"/>
                </a:lnTo>
                <a:lnTo>
                  <a:pt x="207" y="8"/>
                </a:lnTo>
                <a:lnTo>
                  <a:pt x="199" y="8"/>
                </a:lnTo>
                <a:lnTo>
                  <a:pt x="183" y="8"/>
                </a:lnTo>
                <a:lnTo>
                  <a:pt x="167" y="8"/>
                </a:lnTo>
                <a:lnTo>
                  <a:pt x="135" y="16"/>
                </a:lnTo>
                <a:lnTo>
                  <a:pt x="120" y="16"/>
                </a:lnTo>
                <a:lnTo>
                  <a:pt x="96" y="16"/>
                </a:lnTo>
                <a:lnTo>
                  <a:pt x="96" y="16"/>
                </a:lnTo>
                <a:lnTo>
                  <a:pt x="80" y="16"/>
                </a:lnTo>
                <a:lnTo>
                  <a:pt x="64" y="24"/>
                </a:lnTo>
                <a:lnTo>
                  <a:pt x="56" y="24"/>
                </a:lnTo>
                <a:lnTo>
                  <a:pt x="40" y="32"/>
                </a:lnTo>
                <a:lnTo>
                  <a:pt x="24" y="40"/>
                </a:lnTo>
                <a:lnTo>
                  <a:pt x="16" y="48"/>
                </a:lnTo>
                <a:lnTo>
                  <a:pt x="0" y="48"/>
                </a:lnTo>
                <a:lnTo>
                  <a:pt x="0" y="48"/>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647" name="Freeform 23"/>
          <p:cNvSpPr>
            <a:spLocks/>
          </p:cNvSpPr>
          <p:nvPr/>
        </p:nvSpPr>
        <p:spPr bwMode="auto">
          <a:xfrm rot="272725">
            <a:off x="3895725" y="3622675"/>
            <a:ext cx="125413" cy="33338"/>
          </a:xfrm>
          <a:custGeom>
            <a:avLst/>
            <a:gdLst>
              <a:gd name="T0" fmla="*/ 0 w 80"/>
              <a:gd name="T1" fmla="*/ 24 h 32"/>
              <a:gd name="T2" fmla="*/ 8 w 80"/>
              <a:gd name="T3" fmla="*/ 16 h 32"/>
              <a:gd name="T4" fmla="*/ 24 w 80"/>
              <a:gd name="T5" fmla="*/ 16 h 32"/>
              <a:gd name="T6" fmla="*/ 48 w 80"/>
              <a:gd name="T7" fmla="*/ 0 h 32"/>
              <a:gd name="T8" fmla="*/ 64 w 80"/>
              <a:gd name="T9" fmla="*/ 0 h 32"/>
              <a:gd name="T10" fmla="*/ 56 w 80"/>
              <a:gd name="T11" fmla="*/ 8 h 32"/>
              <a:gd name="T12" fmla="*/ 64 w 80"/>
              <a:gd name="T13" fmla="*/ 8 h 32"/>
              <a:gd name="T14" fmla="*/ 72 w 80"/>
              <a:gd name="T15" fmla="*/ 8 h 32"/>
              <a:gd name="T16" fmla="*/ 80 w 80"/>
              <a:gd name="T17" fmla="*/ 8 h 32"/>
              <a:gd name="T18" fmla="*/ 80 w 80"/>
              <a:gd name="T19" fmla="*/ 16 h 32"/>
              <a:gd name="T20" fmla="*/ 72 w 80"/>
              <a:gd name="T21" fmla="*/ 24 h 32"/>
              <a:gd name="T22" fmla="*/ 72 w 80"/>
              <a:gd name="T23" fmla="*/ 24 h 32"/>
              <a:gd name="T24" fmla="*/ 64 w 80"/>
              <a:gd name="T25" fmla="*/ 32 h 32"/>
              <a:gd name="T26" fmla="*/ 48 w 80"/>
              <a:gd name="T27" fmla="*/ 24 h 32"/>
              <a:gd name="T28" fmla="*/ 32 w 80"/>
              <a:gd name="T29" fmla="*/ 32 h 32"/>
              <a:gd name="T30" fmla="*/ 8 w 80"/>
              <a:gd name="T31" fmla="*/ 24 h 32"/>
              <a:gd name="T32" fmla="*/ 0 w 80"/>
              <a:gd name="T3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32">
                <a:moveTo>
                  <a:pt x="0" y="24"/>
                </a:moveTo>
                <a:lnTo>
                  <a:pt x="8" y="16"/>
                </a:lnTo>
                <a:lnTo>
                  <a:pt x="24" y="16"/>
                </a:lnTo>
                <a:lnTo>
                  <a:pt x="48" y="0"/>
                </a:lnTo>
                <a:lnTo>
                  <a:pt x="64" y="0"/>
                </a:lnTo>
                <a:lnTo>
                  <a:pt x="56" y="8"/>
                </a:lnTo>
                <a:lnTo>
                  <a:pt x="64" y="8"/>
                </a:lnTo>
                <a:lnTo>
                  <a:pt x="72" y="8"/>
                </a:lnTo>
                <a:lnTo>
                  <a:pt x="80" y="8"/>
                </a:lnTo>
                <a:lnTo>
                  <a:pt x="80" y="16"/>
                </a:lnTo>
                <a:lnTo>
                  <a:pt x="72" y="24"/>
                </a:lnTo>
                <a:lnTo>
                  <a:pt x="72" y="24"/>
                </a:lnTo>
                <a:lnTo>
                  <a:pt x="64" y="32"/>
                </a:lnTo>
                <a:lnTo>
                  <a:pt x="48" y="24"/>
                </a:lnTo>
                <a:lnTo>
                  <a:pt x="32" y="32"/>
                </a:lnTo>
                <a:lnTo>
                  <a:pt x="8" y="24"/>
                </a:lnTo>
                <a:lnTo>
                  <a:pt x="0" y="24"/>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48" name="Freeform 24"/>
          <p:cNvSpPr>
            <a:spLocks/>
          </p:cNvSpPr>
          <p:nvPr/>
        </p:nvSpPr>
        <p:spPr bwMode="auto">
          <a:xfrm rot="272725">
            <a:off x="3822700" y="3590925"/>
            <a:ext cx="127000" cy="34925"/>
          </a:xfrm>
          <a:custGeom>
            <a:avLst/>
            <a:gdLst>
              <a:gd name="T0" fmla="*/ 80 w 80"/>
              <a:gd name="T1" fmla="*/ 8 h 32"/>
              <a:gd name="T2" fmla="*/ 80 w 80"/>
              <a:gd name="T3" fmla="*/ 16 h 32"/>
              <a:gd name="T4" fmla="*/ 80 w 80"/>
              <a:gd name="T5" fmla="*/ 16 h 32"/>
              <a:gd name="T6" fmla="*/ 64 w 80"/>
              <a:gd name="T7" fmla="*/ 24 h 32"/>
              <a:gd name="T8" fmla="*/ 56 w 80"/>
              <a:gd name="T9" fmla="*/ 32 h 32"/>
              <a:gd name="T10" fmla="*/ 56 w 80"/>
              <a:gd name="T11" fmla="*/ 32 h 32"/>
              <a:gd name="T12" fmla="*/ 48 w 80"/>
              <a:gd name="T13" fmla="*/ 32 h 32"/>
              <a:gd name="T14" fmla="*/ 40 w 80"/>
              <a:gd name="T15" fmla="*/ 32 h 32"/>
              <a:gd name="T16" fmla="*/ 32 w 80"/>
              <a:gd name="T17" fmla="*/ 32 h 32"/>
              <a:gd name="T18" fmla="*/ 16 w 80"/>
              <a:gd name="T19" fmla="*/ 32 h 32"/>
              <a:gd name="T20" fmla="*/ 16 w 80"/>
              <a:gd name="T21" fmla="*/ 24 h 32"/>
              <a:gd name="T22" fmla="*/ 8 w 80"/>
              <a:gd name="T23" fmla="*/ 16 h 32"/>
              <a:gd name="T24" fmla="*/ 0 w 80"/>
              <a:gd name="T25" fmla="*/ 16 h 32"/>
              <a:gd name="T26" fmla="*/ 0 w 80"/>
              <a:gd name="T27" fmla="*/ 8 h 32"/>
              <a:gd name="T28" fmla="*/ 16 w 80"/>
              <a:gd name="T29" fmla="*/ 0 h 32"/>
              <a:gd name="T30" fmla="*/ 32 w 80"/>
              <a:gd name="T31" fmla="*/ 0 h 32"/>
              <a:gd name="T32" fmla="*/ 40 w 80"/>
              <a:gd name="T33" fmla="*/ 0 h 32"/>
              <a:gd name="T34" fmla="*/ 56 w 80"/>
              <a:gd name="T35" fmla="*/ 0 h 32"/>
              <a:gd name="T36" fmla="*/ 64 w 80"/>
              <a:gd name="T37" fmla="*/ 0 h 32"/>
              <a:gd name="T38" fmla="*/ 72 w 80"/>
              <a:gd name="T39" fmla="*/ 0 h 32"/>
              <a:gd name="T40" fmla="*/ 64 w 80"/>
              <a:gd name="T41" fmla="*/ 8 h 32"/>
              <a:gd name="T42" fmla="*/ 72 w 80"/>
              <a:gd name="T43" fmla="*/ 8 h 32"/>
              <a:gd name="T44" fmla="*/ 80 w 80"/>
              <a:gd name="T45"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2">
                <a:moveTo>
                  <a:pt x="80" y="8"/>
                </a:moveTo>
                <a:lnTo>
                  <a:pt x="80" y="16"/>
                </a:lnTo>
                <a:lnTo>
                  <a:pt x="80" y="16"/>
                </a:lnTo>
                <a:lnTo>
                  <a:pt x="64" y="24"/>
                </a:lnTo>
                <a:lnTo>
                  <a:pt x="56" y="32"/>
                </a:lnTo>
                <a:lnTo>
                  <a:pt x="56" y="32"/>
                </a:lnTo>
                <a:lnTo>
                  <a:pt x="48" y="32"/>
                </a:lnTo>
                <a:lnTo>
                  <a:pt x="40" y="32"/>
                </a:lnTo>
                <a:lnTo>
                  <a:pt x="32" y="32"/>
                </a:lnTo>
                <a:lnTo>
                  <a:pt x="16" y="32"/>
                </a:lnTo>
                <a:lnTo>
                  <a:pt x="16" y="24"/>
                </a:lnTo>
                <a:lnTo>
                  <a:pt x="8" y="16"/>
                </a:lnTo>
                <a:lnTo>
                  <a:pt x="0" y="16"/>
                </a:lnTo>
                <a:lnTo>
                  <a:pt x="0" y="8"/>
                </a:lnTo>
                <a:lnTo>
                  <a:pt x="16" y="0"/>
                </a:lnTo>
                <a:lnTo>
                  <a:pt x="32" y="0"/>
                </a:lnTo>
                <a:lnTo>
                  <a:pt x="40" y="0"/>
                </a:lnTo>
                <a:lnTo>
                  <a:pt x="56" y="0"/>
                </a:lnTo>
                <a:lnTo>
                  <a:pt x="64" y="0"/>
                </a:lnTo>
                <a:lnTo>
                  <a:pt x="72" y="0"/>
                </a:lnTo>
                <a:lnTo>
                  <a:pt x="64" y="8"/>
                </a:lnTo>
                <a:lnTo>
                  <a:pt x="72" y="8"/>
                </a:lnTo>
                <a:lnTo>
                  <a:pt x="80" y="8"/>
                </a:lnTo>
                <a:close/>
              </a:path>
            </a:pathLst>
          </a:custGeom>
          <a:solidFill>
            <a:srgbClr val="CCFFCC"/>
          </a:solidFill>
          <a:ln w="9525" cap="flat" cmpd="sng">
            <a:solidFill>
              <a:schemeClr val="tx1"/>
            </a:solidFill>
            <a:prstDash val="solid"/>
            <a:round/>
            <a:headEnd/>
            <a:tailEnd/>
          </a:ln>
          <a:effectLst>
            <a:outerShdw dist="56796" dir="3806097" algn="ctr" rotWithShape="0">
              <a:schemeClr val="bg1"/>
            </a:outerShdw>
          </a:effectLst>
        </p:spPr>
        <p:txBody>
          <a:bodyPr/>
          <a:lstStyle/>
          <a:p>
            <a:endParaRPr lang="ja-JP" altLang="en-US" smtClean="0">
              <a:solidFill>
                <a:srgbClr val="000000"/>
              </a:solidFill>
            </a:endParaRPr>
          </a:p>
        </p:txBody>
      </p:sp>
      <p:sp>
        <p:nvSpPr>
          <p:cNvPr id="26649" name="Freeform 25"/>
          <p:cNvSpPr>
            <a:spLocks/>
          </p:cNvSpPr>
          <p:nvPr/>
        </p:nvSpPr>
        <p:spPr bwMode="auto">
          <a:xfrm rot="272725">
            <a:off x="3802063" y="3565525"/>
            <a:ext cx="125412" cy="23813"/>
          </a:xfrm>
          <a:custGeom>
            <a:avLst/>
            <a:gdLst>
              <a:gd name="T0" fmla="*/ 72 w 80"/>
              <a:gd name="T1" fmla="*/ 16 h 24"/>
              <a:gd name="T2" fmla="*/ 56 w 80"/>
              <a:gd name="T3" fmla="*/ 16 h 24"/>
              <a:gd name="T4" fmla="*/ 48 w 80"/>
              <a:gd name="T5" fmla="*/ 24 h 24"/>
              <a:gd name="T6" fmla="*/ 32 w 80"/>
              <a:gd name="T7" fmla="*/ 24 h 24"/>
              <a:gd name="T8" fmla="*/ 16 w 80"/>
              <a:gd name="T9" fmla="*/ 24 h 24"/>
              <a:gd name="T10" fmla="*/ 8 w 80"/>
              <a:gd name="T11" fmla="*/ 24 h 24"/>
              <a:gd name="T12" fmla="*/ 0 w 80"/>
              <a:gd name="T13" fmla="*/ 16 h 24"/>
              <a:gd name="T14" fmla="*/ 8 w 80"/>
              <a:gd name="T15" fmla="*/ 16 h 24"/>
              <a:gd name="T16" fmla="*/ 8 w 80"/>
              <a:gd name="T17" fmla="*/ 8 h 24"/>
              <a:gd name="T18" fmla="*/ 32 w 80"/>
              <a:gd name="T19" fmla="*/ 0 h 24"/>
              <a:gd name="T20" fmla="*/ 48 w 80"/>
              <a:gd name="T21" fmla="*/ 0 h 24"/>
              <a:gd name="T22" fmla="*/ 56 w 80"/>
              <a:gd name="T23" fmla="*/ 0 h 24"/>
              <a:gd name="T24" fmla="*/ 72 w 80"/>
              <a:gd name="T25" fmla="*/ 0 h 24"/>
              <a:gd name="T26" fmla="*/ 80 w 80"/>
              <a:gd name="T27" fmla="*/ 8 h 24"/>
              <a:gd name="T28" fmla="*/ 80 w 80"/>
              <a:gd name="T29" fmla="*/ 16 h 24"/>
              <a:gd name="T30" fmla="*/ 80 w 80"/>
              <a:gd name="T31" fmla="*/ 16 h 24"/>
              <a:gd name="T32" fmla="*/ 72 w 80"/>
              <a:gd name="T3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24">
                <a:moveTo>
                  <a:pt x="72" y="16"/>
                </a:moveTo>
                <a:lnTo>
                  <a:pt x="56" y="16"/>
                </a:lnTo>
                <a:lnTo>
                  <a:pt x="48" y="24"/>
                </a:lnTo>
                <a:lnTo>
                  <a:pt x="32" y="24"/>
                </a:lnTo>
                <a:lnTo>
                  <a:pt x="16" y="24"/>
                </a:lnTo>
                <a:lnTo>
                  <a:pt x="8" y="24"/>
                </a:lnTo>
                <a:lnTo>
                  <a:pt x="0" y="16"/>
                </a:lnTo>
                <a:lnTo>
                  <a:pt x="8" y="16"/>
                </a:lnTo>
                <a:lnTo>
                  <a:pt x="8" y="8"/>
                </a:lnTo>
                <a:lnTo>
                  <a:pt x="32" y="0"/>
                </a:lnTo>
                <a:lnTo>
                  <a:pt x="48" y="0"/>
                </a:lnTo>
                <a:lnTo>
                  <a:pt x="56" y="0"/>
                </a:lnTo>
                <a:lnTo>
                  <a:pt x="72" y="0"/>
                </a:lnTo>
                <a:lnTo>
                  <a:pt x="80" y="8"/>
                </a:lnTo>
                <a:lnTo>
                  <a:pt x="80" y="16"/>
                </a:lnTo>
                <a:lnTo>
                  <a:pt x="80" y="16"/>
                </a:lnTo>
                <a:lnTo>
                  <a:pt x="72" y="16"/>
                </a:lnTo>
                <a:close/>
              </a:path>
            </a:pathLst>
          </a:custGeom>
          <a:solidFill>
            <a:srgbClr val="CCFFCC"/>
          </a:solidFill>
          <a:ln w="9525" cap="flat" cmpd="sng">
            <a:solidFill>
              <a:schemeClr val="tx1"/>
            </a:solidFill>
            <a:prstDash val="solid"/>
            <a:round/>
            <a:headEnd/>
            <a:tailEnd/>
          </a:ln>
          <a:effectLst>
            <a:outerShdw dist="56796" dir="3806097" algn="ctr" rotWithShape="0">
              <a:schemeClr val="bg1"/>
            </a:outerShdw>
          </a:effectLst>
        </p:spPr>
        <p:txBody>
          <a:bodyPr/>
          <a:lstStyle/>
          <a:p>
            <a:endParaRPr lang="ja-JP" altLang="en-US" smtClean="0">
              <a:solidFill>
                <a:srgbClr val="000000"/>
              </a:solidFill>
            </a:endParaRPr>
          </a:p>
        </p:txBody>
      </p:sp>
      <p:sp>
        <p:nvSpPr>
          <p:cNvPr id="26650" name="Freeform 26"/>
          <p:cNvSpPr>
            <a:spLocks/>
          </p:cNvSpPr>
          <p:nvPr/>
        </p:nvSpPr>
        <p:spPr bwMode="auto">
          <a:xfrm rot="272725">
            <a:off x="3775075" y="3582988"/>
            <a:ext cx="38100" cy="9525"/>
          </a:xfrm>
          <a:custGeom>
            <a:avLst/>
            <a:gdLst>
              <a:gd name="T0" fmla="*/ 24 w 24"/>
              <a:gd name="T1" fmla="*/ 8 h 8"/>
              <a:gd name="T2" fmla="*/ 16 w 24"/>
              <a:gd name="T3" fmla="*/ 8 h 8"/>
              <a:gd name="T4" fmla="*/ 8 w 24"/>
              <a:gd name="T5" fmla="*/ 8 h 8"/>
              <a:gd name="T6" fmla="*/ 0 w 24"/>
              <a:gd name="T7" fmla="*/ 8 h 8"/>
              <a:gd name="T8" fmla="*/ 8 w 24"/>
              <a:gd name="T9" fmla="*/ 0 h 8"/>
              <a:gd name="T10" fmla="*/ 16 w 24"/>
              <a:gd name="T11" fmla="*/ 0 h 8"/>
              <a:gd name="T12" fmla="*/ 24 w 24"/>
              <a:gd name="T13" fmla="*/ 0 h 8"/>
              <a:gd name="T14" fmla="*/ 24 w 2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8">
                <a:moveTo>
                  <a:pt x="24" y="8"/>
                </a:moveTo>
                <a:lnTo>
                  <a:pt x="16" y="8"/>
                </a:lnTo>
                <a:lnTo>
                  <a:pt x="8" y="8"/>
                </a:lnTo>
                <a:lnTo>
                  <a:pt x="0" y="8"/>
                </a:lnTo>
                <a:lnTo>
                  <a:pt x="8" y="0"/>
                </a:lnTo>
                <a:lnTo>
                  <a:pt x="16" y="0"/>
                </a:lnTo>
                <a:lnTo>
                  <a:pt x="24" y="0"/>
                </a:lnTo>
                <a:lnTo>
                  <a:pt x="24"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51" name="Freeform 27"/>
          <p:cNvSpPr>
            <a:spLocks/>
          </p:cNvSpPr>
          <p:nvPr/>
        </p:nvSpPr>
        <p:spPr bwMode="auto">
          <a:xfrm rot="272725">
            <a:off x="2876550" y="3446463"/>
            <a:ext cx="114300" cy="23812"/>
          </a:xfrm>
          <a:custGeom>
            <a:avLst/>
            <a:gdLst>
              <a:gd name="T0" fmla="*/ 72 w 72"/>
              <a:gd name="T1" fmla="*/ 16 h 24"/>
              <a:gd name="T2" fmla="*/ 40 w 72"/>
              <a:gd name="T3" fmla="*/ 16 h 24"/>
              <a:gd name="T4" fmla="*/ 32 w 72"/>
              <a:gd name="T5" fmla="*/ 16 h 24"/>
              <a:gd name="T6" fmla="*/ 8 w 72"/>
              <a:gd name="T7" fmla="*/ 24 h 24"/>
              <a:gd name="T8" fmla="*/ 8 w 72"/>
              <a:gd name="T9" fmla="*/ 16 h 24"/>
              <a:gd name="T10" fmla="*/ 0 w 72"/>
              <a:gd name="T11" fmla="*/ 16 h 24"/>
              <a:gd name="T12" fmla="*/ 0 w 72"/>
              <a:gd name="T13" fmla="*/ 8 h 24"/>
              <a:gd name="T14" fmla="*/ 0 w 72"/>
              <a:gd name="T15" fmla="*/ 0 h 24"/>
              <a:gd name="T16" fmla="*/ 8 w 72"/>
              <a:gd name="T17" fmla="*/ 8 h 24"/>
              <a:gd name="T18" fmla="*/ 16 w 72"/>
              <a:gd name="T19" fmla="*/ 8 h 24"/>
              <a:gd name="T20" fmla="*/ 32 w 72"/>
              <a:gd name="T21" fmla="*/ 8 h 24"/>
              <a:gd name="T22" fmla="*/ 56 w 72"/>
              <a:gd name="T23" fmla="*/ 8 h 24"/>
              <a:gd name="T24" fmla="*/ 56 w 72"/>
              <a:gd name="T25" fmla="*/ 8 h 24"/>
              <a:gd name="T26" fmla="*/ 64 w 72"/>
              <a:gd name="T27" fmla="*/ 8 h 24"/>
              <a:gd name="T28" fmla="*/ 72 w 72"/>
              <a:gd name="T29"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4">
                <a:moveTo>
                  <a:pt x="72" y="16"/>
                </a:moveTo>
                <a:lnTo>
                  <a:pt x="40" y="16"/>
                </a:lnTo>
                <a:lnTo>
                  <a:pt x="32" y="16"/>
                </a:lnTo>
                <a:lnTo>
                  <a:pt x="8" y="24"/>
                </a:lnTo>
                <a:lnTo>
                  <a:pt x="8" y="16"/>
                </a:lnTo>
                <a:lnTo>
                  <a:pt x="0" y="16"/>
                </a:lnTo>
                <a:lnTo>
                  <a:pt x="0" y="8"/>
                </a:lnTo>
                <a:lnTo>
                  <a:pt x="0" y="0"/>
                </a:lnTo>
                <a:lnTo>
                  <a:pt x="8" y="8"/>
                </a:lnTo>
                <a:lnTo>
                  <a:pt x="16" y="8"/>
                </a:lnTo>
                <a:lnTo>
                  <a:pt x="32" y="8"/>
                </a:lnTo>
                <a:lnTo>
                  <a:pt x="56" y="8"/>
                </a:lnTo>
                <a:lnTo>
                  <a:pt x="56" y="8"/>
                </a:lnTo>
                <a:lnTo>
                  <a:pt x="64" y="8"/>
                </a:lnTo>
                <a:lnTo>
                  <a:pt x="72" y="16"/>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652" name="Freeform 28"/>
          <p:cNvSpPr>
            <a:spLocks/>
          </p:cNvSpPr>
          <p:nvPr/>
        </p:nvSpPr>
        <p:spPr bwMode="auto">
          <a:xfrm rot="272725">
            <a:off x="2828925" y="3432175"/>
            <a:ext cx="87313" cy="15875"/>
          </a:xfrm>
          <a:custGeom>
            <a:avLst/>
            <a:gdLst>
              <a:gd name="T0" fmla="*/ 0 w 56"/>
              <a:gd name="T1" fmla="*/ 16 h 16"/>
              <a:gd name="T2" fmla="*/ 0 w 56"/>
              <a:gd name="T3" fmla="*/ 8 h 16"/>
              <a:gd name="T4" fmla="*/ 8 w 56"/>
              <a:gd name="T5" fmla="*/ 0 h 16"/>
              <a:gd name="T6" fmla="*/ 24 w 56"/>
              <a:gd name="T7" fmla="*/ 8 h 16"/>
              <a:gd name="T8" fmla="*/ 40 w 56"/>
              <a:gd name="T9" fmla="*/ 0 h 16"/>
              <a:gd name="T10" fmla="*/ 56 w 56"/>
              <a:gd name="T11" fmla="*/ 0 h 16"/>
              <a:gd name="T12" fmla="*/ 56 w 56"/>
              <a:gd name="T13" fmla="*/ 0 h 16"/>
              <a:gd name="T14" fmla="*/ 56 w 56"/>
              <a:gd name="T15" fmla="*/ 8 h 16"/>
              <a:gd name="T16" fmla="*/ 40 w 56"/>
              <a:gd name="T17" fmla="*/ 8 h 16"/>
              <a:gd name="T18" fmla="*/ 32 w 56"/>
              <a:gd name="T19" fmla="*/ 8 h 16"/>
              <a:gd name="T20" fmla="*/ 24 w 56"/>
              <a:gd name="T21" fmla="*/ 8 h 16"/>
              <a:gd name="T22" fmla="*/ 16 w 56"/>
              <a:gd name="T23" fmla="*/ 16 h 16"/>
              <a:gd name="T24" fmla="*/ 8 w 56"/>
              <a:gd name="T25" fmla="*/ 16 h 16"/>
              <a:gd name="T26" fmla="*/ 0 w 56"/>
              <a:gd name="T27" fmla="*/ 16 h 16"/>
              <a:gd name="T28" fmla="*/ 0 w 56"/>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6">
                <a:moveTo>
                  <a:pt x="0" y="16"/>
                </a:moveTo>
                <a:lnTo>
                  <a:pt x="0" y="8"/>
                </a:lnTo>
                <a:lnTo>
                  <a:pt x="8" y="0"/>
                </a:lnTo>
                <a:lnTo>
                  <a:pt x="24" y="8"/>
                </a:lnTo>
                <a:lnTo>
                  <a:pt x="40" y="0"/>
                </a:lnTo>
                <a:lnTo>
                  <a:pt x="56" y="0"/>
                </a:lnTo>
                <a:lnTo>
                  <a:pt x="56" y="0"/>
                </a:lnTo>
                <a:lnTo>
                  <a:pt x="56" y="8"/>
                </a:lnTo>
                <a:lnTo>
                  <a:pt x="40" y="8"/>
                </a:lnTo>
                <a:lnTo>
                  <a:pt x="32" y="8"/>
                </a:lnTo>
                <a:lnTo>
                  <a:pt x="24" y="8"/>
                </a:lnTo>
                <a:lnTo>
                  <a:pt x="16" y="16"/>
                </a:lnTo>
                <a:lnTo>
                  <a:pt x="8" y="16"/>
                </a:lnTo>
                <a:lnTo>
                  <a:pt x="0" y="16"/>
                </a:lnTo>
                <a:lnTo>
                  <a:pt x="0" y="16"/>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653" name="Freeform 29"/>
          <p:cNvSpPr>
            <a:spLocks/>
          </p:cNvSpPr>
          <p:nvPr/>
        </p:nvSpPr>
        <p:spPr bwMode="auto">
          <a:xfrm rot="272725">
            <a:off x="3013075" y="3470275"/>
            <a:ext cx="25400" cy="17463"/>
          </a:xfrm>
          <a:custGeom>
            <a:avLst/>
            <a:gdLst>
              <a:gd name="T0" fmla="*/ 8 w 16"/>
              <a:gd name="T1" fmla="*/ 16 h 16"/>
              <a:gd name="T2" fmla="*/ 0 w 16"/>
              <a:gd name="T3" fmla="*/ 16 h 16"/>
              <a:gd name="T4" fmla="*/ 0 w 16"/>
              <a:gd name="T5" fmla="*/ 8 h 16"/>
              <a:gd name="T6" fmla="*/ 16 w 16"/>
              <a:gd name="T7" fmla="*/ 0 h 16"/>
              <a:gd name="T8" fmla="*/ 16 w 16"/>
              <a:gd name="T9" fmla="*/ 8 h 16"/>
              <a:gd name="T10" fmla="*/ 8 w 16"/>
              <a:gd name="T11" fmla="*/ 16 h 16"/>
            </a:gdLst>
            <a:ahLst/>
            <a:cxnLst>
              <a:cxn ang="0">
                <a:pos x="T0" y="T1"/>
              </a:cxn>
              <a:cxn ang="0">
                <a:pos x="T2" y="T3"/>
              </a:cxn>
              <a:cxn ang="0">
                <a:pos x="T4" y="T5"/>
              </a:cxn>
              <a:cxn ang="0">
                <a:pos x="T6" y="T7"/>
              </a:cxn>
              <a:cxn ang="0">
                <a:pos x="T8" y="T9"/>
              </a:cxn>
              <a:cxn ang="0">
                <a:pos x="T10" y="T11"/>
              </a:cxn>
            </a:cxnLst>
            <a:rect l="0" t="0" r="r" b="b"/>
            <a:pathLst>
              <a:path w="16" h="16">
                <a:moveTo>
                  <a:pt x="8" y="16"/>
                </a:moveTo>
                <a:lnTo>
                  <a:pt x="0" y="16"/>
                </a:lnTo>
                <a:lnTo>
                  <a:pt x="0" y="8"/>
                </a:lnTo>
                <a:lnTo>
                  <a:pt x="16" y="0"/>
                </a:lnTo>
                <a:lnTo>
                  <a:pt x="16" y="8"/>
                </a:lnTo>
                <a:lnTo>
                  <a:pt x="8" y="16"/>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74053" dir="3542175" algn="ctr" rotWithShape="0">
                    <a:schemeClr val="bg1"/>
                  </a:outerShdw>
                </a:effectLst>
              </a14:hiddenEffects>
            </a:ext>
          </a:extLst>
        </p:spPr>
        <p:txBody>
          <a:bodyPr/>
          <a:lstStyle/>
          <a:p>
            <a:endParaRPr lang="ja-JP" altLang="en-US" smtClean="0">
              <a:solidFill>
                <a:srgbClr val="000000"/>
              </a:solidFill>
            </a:endParaRPr>
          </a:p>
        </p:txBody>
      </p:sp>
      <p:sp>
        <p:nvSpPr>
          <p:cNvPr id="26654" name="Freeform 30"/>
          <p:cNvSpPr>
            <a:spLocks/>
          </p:cNvSpPr>
          <p:nvPr/>
        </p:nvSpPr>
        <p:spPr bwMode="auto">
          <a:xfrm rot="272725">
            <a:off x="3087688" y="3476625"/>
            <a:ext cx="25400" cy="7938"/>
          </a:xfrm>
          <a:custGeom>
            <a:avLst/>
            <a:gdLst>
              <a:gd name="T0" fmla="*/ 16 w 16"/>
              <a:gd name="T1" fmla="*/ 8 h 8"/>
              <a:gd name="T2" fmla="*/ 8 w 16"/>
              <a:gd name="T3" fmla="*/ 8 h 8"/>
              <a:gd name="T4" fmla="*/ 0 w 16"/>
              <a:gd name="T5" fmla="*/ 0 h 8"/>
              <a:gd name="T6" fmla="*/ 8 w 16"/>
              <a:gd name="T7" fmla="*/ 0 h 8"/>
              <a:gd name="T8" fmla="*/ 16 w 16"/>
              <a:gd name="T9" fmla="*/ 0 h 8"/>
              <a:gd name="T10" fmla="*/ 1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16" y="8"/>
                </a:moveTo>
                <a:lnTo>
                  <a:pt x="8" y="8"/>
                </a:lnTo>
                <a:lnTo>
                  <a:pt x="0" y="0"/>
                </a:lnTo>
                <a:lnTo>
                  <a:pt x="8" y="0"/>
                </a:lnTo>
                <a:lnTo>
                  <a:pt x="16" y="0"/>
                </a:lnTo>
                <a:lnTo>
                  <a:pt x="16" y="8"/>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655" name="Freeform 31"/>
          <p:cNvSpPr>
            <a:spLocks/>
          </p:cNvSpPr>
          <p:nvPr/>
        </p:nvSpPr>
        <p:spPr bwMode="auto">
          <a:xfrm rot="272725">
            <a:off x="3051175" y="3465513"/>
            <a:ext cx="38100" cy="7937"/>
          </a:xfrm>
          <a:custGeom>
            <a:avLst/>
            <a:gdLst>
              <a:gd name="T0" fmla="*/ 16 w 24"/>
              <a:gd name="T1" fmla="*/ 8 h 8"/>
              <a:gd name="T2" fmla="*/ 8 w 24"/>
              <a:gd name="T3" fmla="*/ 8 h 8"/>
              <a:gd name="T4" fmla="*/ 0 w 24"/>
              <a:gd name="T5" fmla="*/ 8 h 8"/>
              <a:gd name="T6" fmla="*/ 8 w 24"/>
              <a:gd name="T7" fmla="*/ 8 h 8"/>
              <a:gd name="T8" fmla="*/ 24 w 24"/>
              <a:gd name="T9" fmla="*/ 0 h 8"/>
              <a:gd name="T10" fmla="*/ 16 w 24"/>
              <a:gd name="T11" fmla="*/ 8 h 8"/>
            </a:gdLst>
            <a:ahLst/>
            <a:cxnLst>
              <a:cxn ang="0">
                <a:pos x="T0" y="T1"/>
              </a:cxn>
              <a:cxn ang="0">
                <a:pos x="T2" y="T3"/>
              </a:cxn>
              <a:cxn ang="0">
                <a:pos x="T4" y="T5"/>
              </a:cxn>
              <a:cxn ang="0">
                <a:pos x="T6" y="T7"/>
              </a:cxn>
              <a:cxn ang="0">
                <a:pos x="T8" y="T9"/>
              </a:cxn>
              <a:cxn ang="0">
                <a:pos x="T10" y="T11"/>
              </a:cxn>
            </a:cxnLst>
            <a:rect l="0" t="0" r="r" b="b"/>
            <a:pathLst>
              <a:path w="24" h="8">
                <a:moveTo>
                  <a:pt x="16" y="8"/>
                </a:moveTo>
                <a:lnTo>
                  <a:pt x="8" y="8"/>
                </a:lnTo>
                <a:lnTo>
                  <a:pt x="0" y="8"/>
                </a:lnTo>
                <a:lnTo>
                  <a:pt x="8" y="8"/>
                </a:lnTo>
                <a:lnTo>
                  <a:pt x="24" y="0"/>
                </a:lnTo>
                <a:lnTo>
                  <a:pt x="16" y="8"/>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656" name="Freeform 32"/>
          <p:cNvSpPr>
            <a:spLocks/>
          </p:cNvSpPr>
          <p:nvPr/>
        </p:nvSpPr>
        <p:spPr bwMode="auto">
          <a:xfrm rot="272725">
            <a:off x="3062288" y="3475038"/>
            <a:ext cx="38100" cy="7937"/>
          </a:xfrm>
          <a:custGeom>
            <a:avLst/>
            <a:gdLst>
              <a:gd name="T0" fmla="*/ 16 w 24"/>
              <a:gd name="T1" fmla="*/ 8 h 8"/>
              <a:gd name="T2" fmla="*/ 8 w 24"/>
              <a:gd name="T3" fmla="*/ 8 h 8"/>
              <a:gd name="T4" fmla="*/ 0 w 24"/>
              <a:gd name="T5" fmla="*/ 8 h 8"/>
              <a:gd name="T6" fmla="*/ 8 w 24"/>
              <a:gd name="T7" fmla="*/ 0 h 8"/>
              <a:gd name="T8" fmla="*/ 24 w 24"/>
              <a:gd name="T9" fmla="*/ 8 h 8"/>
              <a:gd name="T10" fmla="*/ 16 w 24"/>
              <a:gd name="T11" fmla="*/ 8 h 8"/>
            </a:gdLst>
            <a:ahLst/>
            <a:cxnLst>
              <a:cxn ang="0">
                <a:pos x="T0" y="T1"/>
              </a:cxn>
              <a:cxn ang="0">
                <a:pos x="T2" y="T3"/>
              </a:cxn>
              <a:cxn ang="0">
                <a:pos x="T4" y="T5"/>
              </a:cxn>
              <a:cxn ang="0">
                <a:pos x="T6" y="T7"/>
              </a:cxn>
              <a:cxn ang="0">
                <a:pos x="T8" y="T9"/>
              </a:cxn>
              <a:cxn ang="0">
                <a:pos x="T10" y="T11"/>
              </a:cxn>
            </a:cxnLst>
            <a:rect l="0" t="0" r="r" b="b"/>
            <a:pathLst>
              <a:path w="24" h="8">
                <a:moveTo>
                  <a:pt x="16" y="8"/>
                </a:moveTo>
                <a:lnTo>
                  <a:pt x="8" y="8"/>
                </a:lnTo>
                <a:lnTo>
                  <a:pt x="0" y="8"/>
                </a:lnTo>
                <a:lnTo>
                  <a:pt x="8" y="0"/>
                </a:lnTo>
                <a:lnTo>
                  <a:pt x="24" y="8"/>
                </a:lnTo>
                <a:lnTo>
                  <a:pt x="16" y="8"/>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74053" dir="3542175" algn="ctr" rotWithShape="0">
                    <a:schemeClr val="bg1"/>
                  </a:outerShdw>
                </a:effectLst>
              </a14:hiddenEffects>
            </a:ext>
          </a:extLst>
        </p:spPr>
        <p:txBody>
          <a:bodyPr/>
          <a:lstStyle/>
          <a:p>
            <a:endParaRPr lang="ja-JP" altLang="en-US" smtClean="0">
              <a:solidFill>
                <a:srgbClr val="000000"/>
              </a:solidFill>
            </a:endParaRPr>
          </a:p>
        </p:txBody>
      </p:sp>
      <p:sp>
        <p:nvSpPr>
          <p:cNvPr id="26657" name="Freeform 33"/>
          <p:cNvSpPr>
            <a:spLocks/>
          </p:cNvSpPr>
          <p:nvPr/>
        </p:nvSpPr>
        <p:spPr bwMode="auto">
          <a:xfrm rot="272725">
            <a:off x="3113088" y="3479800"/>
            <a:ext cx="61912" cy="17463"/>
          </a:xfrm>
          <a:custGeom>
            <a:avLst/>
            <a:gdLst>
              <a:gd name="T0" fmla="*/ 40 w 40"/>
              <a:gd name="T1" fmla="*/ 8 h 16"/>
              <a:gd name="T2" fmla="*/ 24 w 40"/>
              <a:gd name="T3" fmla="*/ 16 h 16"/>
              <a:gd name="T4" fmla="*/ 8 w 40"/>
              <a:gd name="T5" fmla="*/ 16 h 16"/>
              <a:gd name="T6" fmla="*/ 8 w 40"/>
              <a:gd name="T7" fmla="*/ 16 h 16"/>
              <a:gd name="T8" fmla="*/ 0 w 40"/>
              <a:gd name="T9" fmla="*/ 8 h 16"/>
              <a:gd name="T10" fmla="*/ 8 w 40"/>
              <a:gd name="T11" fmla="*/ 8 h 16"/>
              <a:gd name="T12" fmla="*/ 8 w 40"/>
              <a:gd name="T13" fmla="*/ 0 h 16"/>
              <a:gd name="T14" fmla="*/ 16 w 40"/>
              <a:gd name="T15" fmla="*/ 0 h 16"/>
              <a:gd name="T16" fmla="*/ 32 w 40"/>
              <a:gd name="T17" fmla="*/ 0 h 16"/>
              <a:gd name="T18" fmla="*/ 32 w 40"/>
              <a:gd name="T19" fmla="*/ 0 h 16"/>
              <a:gd name="T20" fmla="*/ 40 w 40"/>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6">
                <a:moveTo>
                  <a:pt x="40" y="8"/>
                </a:moveTo>
                <a:lnTo>
                  <a:pt x="24" y="16"/>
                </a:lnTo>
                <a:lnTo>
                  <a:pt x="8" y="16"/>
                </a:lnTo>
                <a:lnTo>
                  <a:pt x="8" y="16"/>
                </a:lnTo>
                <a:lnTo>
                  <a:pt x="0" y="8"/>
                </a:lnTo>
                <a:lnTo>
                  <a:pt x="8" y="8"/>
                </a:lnTo>
                <a:lnTo>
                  <a:pt x="8" y="0"/>
                </a:lnTo>
                <a:lnTo>
                  <a:pt x="16" y="0"/>
                </a:lnTo>
                <a:lnTo>
                  <a:pt x="32" y="0"/>
                </a:lnTo>
                <a:lnTo>
                  <a:pt x="32" y="0"/>
                </a:lnTo>
                <a:lnTo>
                  <a:pt x="40" y="8"/>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658" name="Freeform 34"/>
          <p:cNvSpPr>
            <a:spLocks/>
          </p:cNvSpPr>
          <p:nvPr/>
        </p:nvSpPr>
        <p:spPr bwMode="auto">
          <a:xfrm rot="272725">
            <a:off x="3187700" y="3468688"/>
            <a:ext cx="76200" cy="25400"/>
          </a:xfrm>
          <a:custGeom>
            <a:avLst/>
            <a:gdLst>
              <a:gd name="T0" fmla="*/ 24 w 48"/>
              <a:gd name="T1" fmla="*/ 24 h 24"/>
              <a:gd name="T2" fmla="*/ 16 w 48"/>
              <a:gd name="T3" fmla="*/ 16 h 24"/>
              <a:gd name="T4" fmla="*/ 0 w 48"/>
              <a:gd name="T5" fmla="*/ 16 h 24"/>
              <a:gd name="T6" fmla="*/ 0 w 48"/>
              <a:gd name="T7" fmla="*/ 16 h 24"/>
              <a:gd name="T8" fmla="*/ 8 w 48"/>
              <a:gd name="T9" fmla="*/ 16 h 24"/>
              <a:gd name="T10" fmla="*/ 24 w 48"/>
              <a:gd name="T11" fmla="*/ 8 h 24"/>
              <a:gd name="T12" fmla="*/ 32 w 48"/>
              <a:gd name="T13" fmla="*/ 0 h 24"/>
              <a:gd name="T14" fmla="*/ 48 w 48"/>
              <a:gd name="T15" fmla="*/ 8 h 24"/>
              <a:gd name="T16" fmla="*/ 48 w 48"/>
              <a:gd name="T17" fmla="*/ 16 h 24"/>
              <a:gd name="T18" fmla="*/ 40 w 48"/>
              <a:gd name="T19" fmla="*/ 16 h 24"/>
              <a:gd name="T20" fmla="*/ 32 w 48"/>
              <a:gd name="T21" fmla="*/ 16 h 24"/>
              <a:gd name="T22" fmla="*/ 24 w 48"/>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24">
                <a:moveTo>
                  <a:pt x="24" y="24"/>
                </a:moveTo>
                <a:lnTo>
                  <a:pt x="16" y="16"/>
                </a:lnTo>
                <a:lnTo>
                  <a:pt x="0" y="16"/>
                </a:lnTo>
                <a:lnTo>
                  <a:pt x="0" y="16"/>
                </a:lnTo>
                <a:lnTo>
                  <a:pt x="8" y="16"/>
                </a:lnTo>
                <a:lnTo>
                  <a:pt x="24" y="8"/>
                </a:lnTo>
                <a:lnTo>
                  <a:pt x="32" y="0"/>
                </a:lnTo>
                <a:lnTo>
                  <a:pt x="48" y="8"/>
                </a:lnTo>
                <a:lnTo>
                  <a:pt x="48" y="16"/>
                </a:lnTo>
                <a:lnTo>
                  <a:pt x="40" y="16"/>
                </a:lnTo>
                <a:lnTo>
                  <a:pt x="32" y="16"/>
                </a:lnTo>
                <a:lnTo>
                  <a:pt x="24" y="24"/>
                </a:lnTo>
                <a:close/>
              </a:path>
            </a:pathLst>
          </a:custGeom>
          <a:solidFill>
            <a:srgbClr val="CCFFCC"/>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659" name="Freeform 35"/>
          <p:cNvSpPr>
            <a:spLocks/>
          </p:cNvSpPr>
          <p:nvPr/>
        </p:nvSpPr>
        <p:spPr bwMode="auto">
          <a:xfrm rot="272725">
            <a:off x="4598988" y="3836988"/>
            <a:ext cx="74612" cy="15875"/>
          </a:xfrm>
          <a:custGeom>
            <a:avLst/>
            <a:gdLst>
              <a:gd name="T0" fmla="*/ 40 w 48"/>
              <a:gd name="T1" fmla="*/ 15 h 15"/>
              <a:gd name="T2" fmla="*/ 32 w 48"/>
              <a:gd name="T3" fmla="*/ 7 h 15"/>
              <a:gd name="T4" fmla="*/ 16 w 48"/>
              <a:gd name="T5" fmla="*/ 7 h 15"/>
              <a:gd name="T6" fmla="*/ 8 w 48"/>
              <a:gd name="T7" fmla="*/ 7 h 15"/>
              <a:gd name="T8" fmla="*/ 0 w 48"/>
              <a:gd name="T9" fmla="*/ 7 h 15"/>
              <a:gd name="T10" fmla="*/ 0 w 48"/>
              <a:gd name="T11" fmla="*/ 0 h 15"/>
              <a:gd name="T12" fmla="*/ 8 w 48"/>
              <a:gd name="T13" fmla="*/ 0 h 15"/>
              <a:gd name="T14" fmla="*/ 32 w 48"/>
              <a:gd name="T15" fmla="*/ 0 h 15"/>
              <a:gd name="T16" fmla="*/ 40 w 48"/>
              <a:gd name="T17" fmla="*/ 7 h 15"/>
              <a:gd name="T18" fmla="*/ 48 w 48"/>
              <a:gd name="T19" fmla="*/ 7 h 15"/>
              <a:gd name="T20" fmla="*/ 48 w 48"/>
              <a:gd name="T21" fmla="*/ 15 h 15"/>
              <a:gd name="T22" fmla="*/ 40 w 48"/>
              <a:gd name="T2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15">
                <a:moveTo>
                  <a:pt x="40" y="15"/>
                </a:moveTo>
                <a:lnTo>
                  <a:pt x="32" y="7"/>
                </a:lnTo>
                <a:lnTo>
                  <a:pt x="16" y="7"/>
                </a:lnTo>
                <a:lnTo>
                  <a:pt x="8" y="7"/>
                </a:lnTo>
                <a:lnTo>
                  <a:pt x="0" y="7"/>
                </a:lnTo>
                <a:lnTo>
                  <a:pt x="0" y="0"/>
                </a:lnTo>
                <a:lnTo>
                  <a:pt x="8" y="0"/>
                </a:lnTo>
                <a:lnTo>
                  <a:pt x="32" y="0"/>
                </a:lnTo>
                <a:lnTo>
                  <a:pt x="40" y="7"/>
                </a:lnTo>
                <a:lnTo>
                  <a:pt x="48" y="7"/>
                </a:lnTo>
                <a:lnTo>
                  <a:pt x="48" y="15"/>
                </a:lnTo>
                <a:lnTo>
                  <a:pt x="40" y="15"/>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0" name="Freeform 36"/>
          <p:cNvSpPr>
            <a:spLocks/>
          </p:cNvSpPr>
          <p:nvPr/>
        </p:nvSpPr>
        <p:spPr bwMode="auto">
          <a:xfrm rot="272725">
            <a:off x="4799013" y="3838575"/>
            <a:ext cx="63500" cy="15875"/>
          </a:xfrm>
          <a:custGeom>
            <a:avLst/>
            <a:gdLst>
              <a:gd name="T0" fmla="*/ 16 w 40"/>
              <a:gd name="T1" fmla="*/ 8 h 16"/>
              <a:gd name="T2" fmla="*/ 8 w 40"/>
              <a:gd name="T3" fmla="*/ 8 h 16"/>
              <a:gd name="T4" fmla="*/ 8 w 40"/>
              <a:gd name="T5" fmla="*/ 8 h 16"/>
              <a:gd name="T6" fmla="*/ 0 w 40"/>
              <a:gd name="T7" fmla="*/ 0 h 16"/>
              <a:gd name="T8" fmla="*/ 16 w 40"/>
              <a:gd name="T9" fmla="*/ 0 h 16"/>
              <a:gd name="T10" fmla="*/ 24 w 40"/>
              <a:gd name="T11" fmla="*/ 0 h 16"/>
              <a:gd name="T12" fmla="*/ 32 w 40"/>
              <a:gd name="T13" fmla="*/ 0 h 16"/>
              <a:gd name="T14" fmla="*/ 40 w 40"/>
              <a:gd name="T15" fmla="*/ 8 h 16"/>
              <a:gd name="T16" fmla="*/ 40 w 40"/>
              <a:gd name="T17" fmla="*/ 16 h 16"/>
              <a:gd name="T18" fmla="*/ 32 w 40"/>
              <a:gd name="T19" fmla="*/ 16 h 16"/>
              <a:gd name="T20" fmla="*/ 32 w 40"/>
              <a:gd name="T21" fmla="*/ 8 h 16"/>
              <a:gd name="T22" fmla="*/ 16 w 40"/>
              <a:gd name="T23" fmla="*/ 8 h 16"/>
              <a:gd name="T24" fmla="*/ 16 w 40"/>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6">
                <a:moveTo>
                  <a:pt x="16" y="8"/>
                </a:moveTo>
                <a:lnTo>
                  <a:pt x="8" y="8"/>
                </a:lnTo>
                <a:lnTo>
                  <a:pt x="8" y="8"/>
                </a:lnTo>
                <a:lnTo>
                  <a:pt x="0" y="0"/>
                </a:lnTo>
                <a:lnTo>
                  <a:pt x="16" y="0"/>
                </a:lnTo>
                <a:lnTo>
                  <a:pt x="24" y="0"/>
                </a:lnTo>
                <a:lnTo>
                  <a:pt x="32" y="0"/>
                </a:lnTo>
                <a:lnTo>
                  <a:pt x="40" y="8"/>
                </a:lnTo>
                <a:lnTo>
                  <a:pt x="40" y="16"/>
                </a:lnTo>
                <a:lnTo>
                  <a:pt x="32" y="16"/>
                </a:lnTo>
                <a:lnTo>
                  <a:pt x="32" y="8"/>
                </a:lnTo>
                <a:lnTo>
                  <a:pt x="16" y="8"/>
                </a:lnTo>
                <a:lnTo>
                  <a:pt x="16" y="8"/>
                </a:lnTo>
                <a:close/>
              </a:path>
            </a:pathLst>
          </a:custGeom>
          <a:solidFill>
            <a:srgbClr val="CCFFCC"/>
          </a:solidFill>
          <a:ln w="9525" cap="flat" cmpd="sng">
            <a:solidFill>
              <a:schemeClr val="tx1"/>
            </a:solidFill>
            <a:prstDash val="solid"/>
            <a:round/>
            <a:headEnd/>
            <a:tailEnd/>
          </a:ln>
          <a:effectLst>
            <a:outerShdw dist="56796" dir="3806097" algn="ctr" rotWithShape="0">
              <a:schemeClr val="bg1"/>
            </a:outerShdw>
          </a:effectLst>
        </p:spPr>
        <p:txBody>
          <a:bodyPr/>
          <a:lstStyle/>
          <a:p>
            <a:endParaRPr lang="ja-JP" altLang="en-US" smtClean="0">
              <a:solidFill>
                <a:srgbClr val="000000"/>
              </a:solidFill>
            </a:endParaRPr>
          </a:p>
        </p:txBody>
      </p:sp>
      <p:sp>
        <p:nvSpPr>
          <p:cNvPr id="26661" name="Freeform 37"/>
          <p:cNvSpPr>
            <a:spLocks/>
          </p:cNvSpPr>
          <p:nvPr/>
        </p:nvSpPr>
        <p:spPr bwMode="auto">
          <a:xfrm rot="272725">
            <a:off x="4760913" y="4175125"/>
            <a:ext cx="12700" cy="17463"/>
          </a:xfrm>
          <a:custGeom>
            <a:avLst/>
            <a:gdLst>
              <a:gd name="T0" fmla="*/ 0 w 8"/>
              <a:gd name="T1" fmla="*/ 16 h 16"/>
              <a:gd name="T2" fmla="*/ 0 w 8"/>
              <a:gd name="T3" fmla="*/ 8 h 16"/>
              <a:gd name="T4" fmla="*/ 0 w 8"/>
              <a:gd name="T5" fmla="*/ 0 h 16"/>
              <a:gd name="T6" fmla="*/ 8 w 8"/>
              <a:gd name="T7" fmla="*/ 8 h 16"/>
              <a:gd name="T8" fmla="*/ 0 w 8"/>
              <a:gd name="T9" fmla="*/ 16 h 16"/>
            </a:gdLst>
            <a:ahLst/>
            <a:cxnLst>
              <a:cxn ang="0">
                <a:pos x="T0" y="T1"/>
              </a:cxn>
              <a:cxn ang="0">
                <a:pos x="T2" y="T3"/>
              </a:cxn>
              <a:cxn ang="0">
                <a:pos x="T4" y="T5"/>
              </a:cxn>
              <a:cxn ang="0">
                <a:pos x="T6" y="T7"/>
              </a:cxn>
              <a:cxn ang="0">
                <a:pos x="T8" y="T9"/>
              </a:cxn>
            </a:cxnLst>
            <a:rect l="0" t="0" r="r" b="b"/>
            <a:pathLst>
              <a:path w="8" h="16">
                <a:moveTo>
                  <a:pt x="0" y="16"/>
                </a:moveTo>
                <a:lnTo>
                  <a:pt x="0" y="8"/>
                </a:lnTo>
                <a:lnTo>
                  <a:pt x="0" y="0"/>
                </a:lnTo>
                <a:lnTo>
                  <a:pt x="8" y="8"/>
                </a:lnTo>
                <a:lnTo>
                  <a:pt x="0" y="16"/>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662" name="Freeform 38"/>
          <p:cNvSpPr>
            <a:spLocks/>
          </p:cNvSpPr>
          <p:nvPr/>
        </p:nvSpPr>
        <p:spPr bwMode="auto">
          <a:xfrm rot="272725">
            <a:off x="4778375" y="4129088"/>
            <a:ext cx="38100" cy="15875"/>
          </a:xfrm>
          <a:custGeom>
            <a:avLst/>
            <a:gdLst>
              <a:gd name="T0" fmla="*/ 0 w 24"/>
              <a:gd name="T1" fmla="*/ 16 h 16"/>
              <a:gd name="T2" fmla="*/ 8 w 24"/>
              <a:gd name="T3" fmla="*/ 8 h 16"/>
              <a:gd name="T4" fmla="*/ 16 w 24"/>
              <a:gd name="T5" fmla="*/ 0 h 16"/>
              <a:gd name="T6" fmla="*/ 24 w 24"/>
              <a:gd name="T7" fmla="*/ 0 h 16"/>
              <a:gd name="T8" fmla="*/ 16 w 24"/>
              <a:gd name="T9" fmla="*/ 0 h 16"/>
              <a:gd name="T10" fmla="*/ 16 w 24"/>
              <a:gd name="T11" fmla="*/ 8 h 16"/>
              <a:gd name="T12" fmla="*/ 8 w 24"/>
              <a:gd name="T13" fmla="*/ 8 h 16"/>
              <a:gd name="T14" fmla="*/ 8 w 24"/>
              <a:gd name="T15" fmla="*/ 8 h 16"/>
              <a:gd name="T16" fmla="*/ 0 w 24"/>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
                <a:moveTo>
                  <a:pt x="0" y="16"/>
                </a:moveTo>
                <a:lnTo>
                  <a:pt x="8" y="8"/>
                </a:lnTo>
                <a:lnTo>
                  <a:pt x="16" y="0"/>
                </a:lnTo>
                <a:lnTo>
                  <a:pt x="24" y="0"/>
                </a:lnTo>
                <a:lnTo>
                  <a:pt x="16" y="0"/>
                </a:lnTo>
                <a:lnTo>
                  <a:pt x="16" y="8"/>
                </a:lnTo>
                <a:lnTo>
                  <a:pt x="8" y="8"/>
                </a:lnTo>
                <a:lnTo>
                  <a:pt x="8" y="8"/>
                </a:lnTo>
                <a:lnTo>
                  <a:pt x="0" y="16"/>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3" name="Freeform 39"/>
          <p:cNvSpPr>
            <a:spLocks/>
          </p:cNvSpPr>
          <p:nvPr/>
        </p:nvSpPr>
        <p:spPr bwMode="auto">
          <a:xfrm rot="272725">
            <a:off x="4106863" y="4137025"/>
            <a:ext cx="152400" cy="100013"/>
          </a:xfrm>
          <a:custGeom>
            <a:avLst/>
            <a:gdLst>
              <a:gd name="T0" fmla="*/ 16 w 96"/>
              <a:gd name="T1" fmla="*/ 88 h 96"/>
              <a:gd name="T2" fmla="*/ 16 w 96"/>
              <a:gd name="T3" fmla="*/ 96 h 96"/>
              <a:gd name="T4" fmla="*/ 0 w 96"/>
              <a:gd name="T5" fmla="*/ 96 h 96"/>
              <a:gd name="T6" fmla="*/ 8 w 96"/>
              <a:gd name="T7" fmla="*/ 96 h 96"/>
              <a:gd name="T8" fmla="*/ 16 w 96"/>
              <a:gd name="T9" fmla="*/ 80 h 96"/>
              <a:gd name="T10" fmla="*/ 24 w 96"/>
              <a:gd name="T11" fmla="*/ 72 h 96"/>
              <a:gd name="T12" fmla="*/ 32 w 96"/>
              <a:gd name="T13" fmla="*/ 64 h 96"/>
              <a:gd name="T14" fmla="*/ 40 w 96"/>
              <a:gd name="T15" fmla="*/ 48 h 96"/>
              <a:gd name="T16" fmla="*/ 48 w 96"/>
              <a:gd name="T17" fmla="*/ 48 h 96"/>
              <a:gd name="T18" fmla="*/ 56 w 96"/>
              <a:gd name="T19" fmla="*/ 32 h 96"/>
              <a:gd name="T20" fmla="*/ 64 w 96"/>
              <a:gd name="T21" fmla="*/ 16 h 96"/>
              <a:gd name="T22" fmla="*/ 64 w 96"/>
              <a:gd name="T23" fmla="*/ 16 h 96"/>
              <a:gd name="T24" fmla="*/ 80 w 96"/>
              <a:gd name="T25" fmla="*/ 8 h 96"/>
              <a:gd name="T26" fmla="*/ 88 w 96"/>
              <a:gd name="T27" fmla="*/ 0 h 96"/>
              <a:gd name="T28" fmla="*/ 88 w 96"/>
              <a:gd name="T29" fmla="*/ 0 h 96"/>
              <a:gd name="T30" fmla="*/ 96 w 96"/>
              <a:gd name="T31" fmla="*/ 0 h 96"/>
              <a:gd name="T32" fmla="*/ 88 w 96"/>
              <a:gd name="T33" fmla="*/ 8 h 96"/>
              <a:gd name="T34" fmla="*/ 88 w 96"/>
              <a:gd name="T35" fmla="*/ 16 h 96"/>
              <a:gd name="T36" fmla="*/ 80 w 96"/>
              <a:gd name="T37" fmla="*/ 24 h 96"/>
              <a:gd name="T38" fmla="*/ 72 w 96"/>
              <a:gd name="T39" fmla="*/ 32 h 96"/>
              <a:gd name="T40" fmla="*/ 72 w 96"/>
              <a:gd name="T41" fmla="*/ 40 h 96"/>
              <a:gd name="T42" fmla="*/ 64 w 96"/>
              <a:gd name="T43" fmla="*/ 48 h 96"/>
              <a:gd name="T44" fmla="*/ 64 w 96"/>
              <a:gd name="T45" fmla="*/ 56 h 96"/>
              <a:gd name="T46" fmla="*/ 56 w 96"/>
              <a:gd name="T47" fmla="*/ 64 h 96"/>
              <a:gd name="T48" fmla="*/ 56 w 96"/>
              <a:gd name="T49" fmla="*/ 72 h 96"/>
              <a:gd name="T50" fmla="*/ 56 w 96"/>
              <a:gd name="T51" fmla="*/ 64 h 96"/>
              <a:gd name="T52" fmla="*/ 48 w 96"/>
              <a:gd name="T53" fmla="*/ 64 h 96"/>
              <a:gd name="T54" fmla="*/ 40 w 96"/>
              <a:gd name="T55" fmla="*/ 64 h 96"/>
              <a:gd name="T56" fmla="*/ 32 w 96"/>
              <a:gd name="T57" fmla="*/ 72 h 96"/>
              <a:gd name="T58" fmla="*/ 24 w 96"/>
              <a:gd name="T59" fmla="*/ 80 h 96"/>
              <a:gd name="T60" fmla="*/ 24 w 96"/>
              <a:gd name="T61" fmla="*/ 88 h 96"/>
              <a:gd name="T62" fmla="*/ 24 w 96"/>
              <a:gd name="T63" fmla="*/ 96 h 96"/>
              <a:gd name="T64" fmla="*/ 16 w 96"/>
              <a:gd name="T65" fmla="*/ 96 h 96"/>
              <a:gd name="T66" fmla="*/ 16 w 96"/>
              <a:gd name="T67" fmla="*/ 96 h 96"/>
              <a:gd name="T68" fmla="*/ 16 w 96"/>
              <a:gd name="T69" fmla="*/ 96 h 96"/>
              <a:gd name="T70" fmla="*/ 16 w 96"/>
              <a:gd name="T71"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16" y="88"/>
                </a:moveTo>
                <a:lnTo>
                  <a:pt x="16" y="96"/>
                </a:lnTo>
                <a:lnTo>
                  <a:pt x="0" y="96"/>
                </a:lnTo>
                <a:lnTo>
                  <a:pt x="8" y="96"/>
                </a:lnTo>
                <a:lnTo>
                  <a:pt x="16" y="80"/>
                </a:lnTo>
                <a:lnTo>
                  <a:pt x="24" y="72"/>
                </a:lnTo>
                <a:lnTo>
                  <a:pt x="32" y="64"/>
                </a:lnTo>
                <a:lnTo>
                  <a:pt x="40" y="48"/>
                </a:lnTo>
                <a:lnTo>
                  <a:pt x="48" y="48"/>
                </a:lnTo>
                <a:lnTo>
                  <a:pt x="56" y="32"/>
                </a:lnTo>
                <a:lnTo>
                  <a:pt x="64" y="16"/>
                </a:lnTo>
                <a:lnTo>
                  <a:pt x="64" y="16"/>
                </a:lnTo>
                <a:lnTo>
                  <a:pt x="80" y="8"/>
                </a:lnTo>
                <a:lnTo>
                  <a:pt x="88" y="0"/>
                </a:lnTo>
                <a:lnTo>
                  <a:pt x="88" y="0"/>
                </a:lnTo>
                <a:lnTo>
                  <a:pt x="96" y="0"/>
                </a:lnTo>
                <a:lnTo>
                  <a:pt x="88" y="8"/>
                </a:lnTo>
                <a:lnTo>
                  <a:pt x="88" y="16"/>
                </a:lnTo>
                <a:lnTo>
                  <a:pt x="80" y="24"/>
                </a:lnTo>
                <a:lnTo>
                  <a:pt x="72" y="32"/>
                </a:lnTo>
                <a:lnTo>
                  <a:pt x="72" y="40"/>
                </a:lnTo>
                <a:lnTo>
                  <a:pt x="64" y="48"/>
                </a:lnTo>
                <a:lnTo>
                  <a:pt x="64" y="56"/>
                </a:lnTo>
                <a:lnTo>
                  <a:pt x="56" y="64"/>
                </a:lnTo>
                <a:lnTo>
                  <a:pt x="56" y="72"/>
                </a:lnTo>
                <a:lnTo>
                  <a:pt x="56" y="64"/>
                </a:lnTo>
                <a:lnTo>
                  <a:pt x="48" y="64"/>
                </a:lnTo>
                <a:lnTo>
                  <a:pt x="40" y="64"/>
                </a:lnTo>
                <a:lnTo>
                  <a:pt x="32" y="72"/>
                </a:lnTo>
                <a:lnTo>
                  <a:pt x="24" y="80"/>
                </a:lnTo>
                <a:lnTo>
                  <a:pt x="24" y="88"/>
                </a:lnTo>
                <a:lnTo>
                  <a:pt x="24" y="96"/>
                </a:lnTo>
                <a:lnTo>
                  <a:pt x="16" y="96"/>
                </a:lnTo>
                <a:lnTo>
                  <a:pt x="16" y="96"/>
                </a:lnTo>
                <a:lnTo>
                  <a:pt x="16" y="96"/>
                </a:lnTo>
                <a:lnTo>
                  <a:pt x="16" y="88"/>
                </a:lnTo>
                <a:close/>
              </a:path>
            </a:pathLst>
          </a:custGeom>
          <a:solidFill>
            <a:srgbClr val="CCFFCC"/>
          </a:solidFill>
          <a:ln w="9525" cap="flat" cmpd="sng">
            <a:solidFill>
              <a:schemeClr val="tx1"/>
            </a:solidFill>
            <a:prstDash val="solid"/>
            <a:round/>
            <a:headEnd/>
            <a:tailEnd/>
          </a:ln>
          <a:effectLst>
            <a:outerShdw dist="74053" dir="3542175" algn="ctr" rotWithShape="0">
              <a:schemeClr val="bg1"/>
            </a:outerShdw>
          </a:effectLst>
        </p:spPr>
        <p:txBody>
          <a:bodyPr/>
          <a:lstStyle/>
          <a:p>
            <a:endParaRPr lang="ja-JP" altLang="en-US" smtClean="0">
              <a:solidFill>
                <a:srgbClr val="000000"/>
              </a:solidFill>
            </a:endParaRPr>
          </a:p>
        </p:txBody>
      </p:sp>
      <p:sp>
        <p:nvSpPr>
          <p:cNvPr id="26664" name="Freeform 40"/>
          <p:cNvSpPr>
            <a:spLocks/>
          </p:cNvSpPr>
          <p:nvPr/>
        </p:nvSpPr>
        <p:spPr bwMode="auto">
          <a:xfrm rot="272725">
            <a:off x="4189413" y="4257675"/>
            <a:ext cx="38100" cy="0"/>
          </a:xfrm>
          <a:custGeom>
            <a:avLst/>
            <a:gdLst>
              <a:gd name="T0" fmla="*/ 0 w 24"/>
              <a:gd name="T1" fmla="*/ 8 w 24"/>
              <a:gd name="T2" fmla="*/ 24 w 24"/>
              <a:gd name="T3" fmla="*/ 24 w 24"/>
              <a:gd name="T4" fmla="*/ 16 w 24"/>
              <a:gd name="T5" fmla="*/ 8 w 24"/>
              <a:gd name="T6" fmla="*/ 0 w 24"/>
            </a:gdLst>
            <a:ahLst/>
            <a:cxnLst>
              <a:cxn ang="0">
                <a:pos x="T0" y="0"/>
              </a:cxn>
              <a:cxn ang="0">
                <a:pos x="T1" y="0"/>
              </a:cxn>
              <a:cxn ang="0">
                <a:pos x="T2" y="0"/>
              </a:cxn>
              <a:cxn ang="0">
                <a:pos x="T3" y="0"/>
              </a:cxn>
              <a:cxn ang="0">
                <a:pos x="T4" y="0"/>
              </a:cxn>
              <a:cxn ang="0">
                <a:pos x="T5" y="0"/>
              </a:cxn>
              <a:cxn ang="0">
                <a:pos x="T6" y="0"/>
              </a:cxn>
            </a:cxnLst>
            <a:rect l="0" t="0" r="r" b="b"/>
            <a:pathLst>
              <a:path w="24">
                <a:moveTo>
                  <a:pt x="0" y="0"/>
                </a:moveTo>
                <a:lnTo>
                  <a:pt x="8" y="0"/>
                </a:lnTo>
                <a:lnTo>
                  <a:pt x="24" y="0"/>
                </a:lnTo>
                <a:lnTo>
                  <a:pt x="24" y="0"/>
                </a:lnTo>
                <a:lnTo>
                  <a:pt x="16" y="0"/>
                </a:lnTo>
                <a:lnTo>
                  <a:pt x="8" y="0"/>
                </a:lnTo>
                <a:lnTo>
                  <a:pt x="0"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5" name="Freeform 41"/>
          <p:cNvSpPr>
            <a:spLocks/>
          </p:cNvSpPr>
          <p:nvPr/>
        </p:nvSpPr>
        <p:spPr bwMode="auto">
          <a:xfrm rot="272725">
            <a:off x="4138613" y="4252913"/>
            <a:ext cx="39687" cy="15875"/>
          </a:xfrm>
          <a:custGeom>
            <a:avLst/>
            <a:gdLst>
              <a:gd name="T0" fmla="*/ 0 w 24"/>
              <a:gd name="T1" fmla="*/ 16 h 16"/>
              <a:gd name="T2" fmla="*/ 16 w 24"/>
              <a:gd name="T3" fmla="*/ 8 h 16"/>
              <a:gd name="T4" fmla="*/ 16 w 24"/>
              <a:gd name="T5" fmla="*/ 0 h 16"/>
              <a:gd name="T6" fmla="*/ 24 w 24"/>
              <a:gd name="T7" fmla="*/ 0 h 16"/>
              <a:gd name="T8" fmla="*/ 16 w 24"/>
              <a:gd name="T9" fmla="*/ 8 h 16"/>
              <a:gd name="T10" fmla="*/ 8 w 24"/>
              <a:gd name="T11" fmla="*/ 8 h 16"/>
              <a:gd name="T12" fmla="*/ 0 w 2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0" y="16"/>
                </a:moveTo>
                <a:lnTo>
                  <a:pt x="16" y="8"/>
                </a:lnTo>
                <a:lnTo>
                  <a:pt x="16" y="0"/>
                </a:lnTo>
                <a:lnTo>
                  <a:pt x="24" y="0"/>
                </a:lnTo>
                <a:lnTo>
                  <a:pt x="16" y="8"/>
                </a:lnTo>
                <a:lnTo>
                  <a:pt x="8" y="8"/>
                </a:lnTo>
                <a:lnTo>
                  <a:pt x="0" y="16"/>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6" name="Freeform 42"/>
          <p:cNvSpPr>
            <a:spLocks/>
          </p:cNvSpPr>
          <p:nvPr/>
        </p:nvSpPr>
        <p:spPr bwMode="auto">
          <a:xfrm rot="272725">
            <a:off x="4265613" y="4252913"/>
            <a:ext cx="12700" cy="1587"/>
          </a:xfrm>
          <a:custGeom>
            <a:avLst/>
            <a:gdLst>
              <a:gd name="T0" fmla="*/ 0 w 8"/>
              <a:gd name="T1" fmla="*/ 0 w 8"/>
              <a:gd name="T2" fmla="*/ 8 w 8"/>
              <a:gd name="T3" fmla="*/ 8 w 8"/>
              <a:gd name="T4" fmla="*/ 8 w 8"/>
              <a:gd name="T5" fmla="*/ 0 w 8"/>
              <a:gd name="T6" fmla="*/ 0 w 8"/>
            </a:gdLst>
            <a:ahLst/>
            <a:cxnLst>
              <a:cxn ang="0">
                <a:pos x="T0" y="0"/>
              </a:cxn>
              <a:cxn ang="0">
                <a:pos x="T1" y="0"/>
              </a:cxn>
              <a:cxn ang="0">
                <a:pos x="T2" y="0"/>
              </a:cxn>
              <a:cxn ang="0">
                <a:pos x="T3" y="0"/>
              </a:cxn>
              <a:cxn ang="0">
                <a:pos x="T4" y="0"/>
              </a:cxn>
              <a:cxn ang="0">
                <a:pos x="T5" y="0"/>
              </a:cxn>
              <a:cxn ang="0">
                <a:pos x="T6" y="0"/>
              </a:cxn>
            </a:cxnLst>
            <a:rect l="0" t="0" r="r" b="b"/>
            <a:pathLst>
              <a:path w="8">
                <a:moveTo>
                  <a:pt x="0" y="0"/>
                </a:moveTo>
                <a:lnTo>
                  <a:pt x="0" y="0"/>
                </a:lnTo>
                <a:lnTo>
                  <a:pt x="8" y="0"/>
                </a:lnTo>
                <a:lnTo>
                  <a:pt x="8" y="0"/>
                </a:lnTo>
                <a:lnTo>
                  <a:pt x="8" y="0"/>
                </a:lnTo>
                <a:lnTo>
                  <a:pt x="0" y="0"/>
                </a:lnTo>
                <a:lnTo>
                  <a:pt x="0"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7" name="Line 43"/>
          <p:cNvSpPr>
            <a:spLocks noChangeShapeType="1"/>
          </p:cNvSpPr>
          <p:nvPr/>
        </p:nvSpPr>
        <p:spPr bwMode="auto">
          <a:xfrm rot="272725" flipH="1">
            <a:off x="4329113" y="4249738"/>
            <a:ext cx="12700" cy="0"/>
          </a:xfrm>
          <a:prstGeom prst="line">
            <a:avLst/>
          </a:prstGeom>
          <a:noFill/>
          <a:ln w="9525">
            <a:solidFill>
              <a:schemeClr val="tx1"/>
            </a:solidFill>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8" name="Freeform 44"/>
          <p:cNvSpPr>
            <a:spLocks/>
          </p:cNvSpPr>
          <p:nvPr/>
        </p:nvSpPr>
        <p:spPr bwMode="auto">
          <a:xfrm rot="272725">
            <a:off x="4459288" y="4217988"/>
            <a:ext cx="23812" cy="1587"/>
          </a:xfrm>
          <a:custGeom>
            <a:avLst/>
            <a:gdLst>
              <a:gd name="T0" fmla="*/ 8 w 16"/>
              <a:gd name="T1" fmla="*/ 0 w 16"/>
              <a:gd name="T2" fmla="*/ 16 w 16"/>
              <a:gd name="T3" fmla="*/ 8 w 16"/>
            </a:gdLst>
            <a:ahLst/>
            <a:cxnLst>
              <a:cxn ang="0">
                <a:pos x="T0" y="0"/>
              </a:cxn>
              <a:cxn ang="0">
                <a:pos x="T1" y="0"/>
              </a:cxn>
              <a:cxn ang="0">
                <a:pos x="T2" y="0"/>
              </a:cxn>
              <a:cxn ang="0">
                <a:pos x="T3" y="0"/>
              </a:cxn>
            </a:cxnLst>
            <a:rect l="0" t="0" r="r" b="b"/>
            <a:pathLst>
              <a:path w="16">
                <a:moveTo>
                  <a:pt x="8" y="0"/>
                </a:moveTo>
                <a:lnTo>
                  <a:pt x="0" y="0"/>
                </a:lnTo>
                <a:lnTo>
                  <a:pt x="16" y="0"/>
                </a:lnTo>
                <a:lnTo>
                  <a:pt x="8"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69" name="Freeform 45"/>
          <p:cNvSpPr>
            <a:spLocks/>
          </p:cNvSpPr>
          <p:nvPr/>
        </p:nvSpPr>
        <p:spPr bwMode="auto">
          <a:xfrm rot="272725">
            <a:off x="3019425" y="4403725"/>
            <a:ext cx="50800" cy="25400"/>
          </a:xfrm>
          <a:custGeom>
            <a:avLst/>
            <a:gdLst>
              <a:gd name="T0" fmla="*/ 16 w 32"/>
              <a:gd name="T1" fmla="*/ 16 h 24"/>
              <a:gd name="T2" fmla="*/ 0 w 32"/>
              <a:gd name="T3" fmla="*/ 24 h 24"/>
              <a:gd name="T4" fmla="*/ 0 w 32"/>
              <a:gd name="T5" fmla="*/ 24 h 24"/>
              <a:gd name="T6" fmla="*/ 0 w 32"/>
              <a:gd name="T7" fmla="*/ 16 h 24"/>
              <a:gd name="T8" fmla="*/ 0 w 32"/>
              <a:gd name="T9" fmla="*/ 8 h 24"/>
              <a:gd name="T10" fmla="*/ 16 w 32"/>
              <a:gd name="T11" fmla="*/ 0 h 24"/>
              <a:gd name="T12" fmla="*/ 32 w 32"/>
              <a:gd name="T13" fmla="*/ 8 h 24"/>
              <a:gd name="T14" fmla="*/ 16 w 32"/>
              <a:gd name="T15" fmla="*/ 8 h 24"/>
              <a:gd name="T16" fmla="*/ 16 w 32"/>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4">
                <a:moveTo>
                  <a:pt x="16" y="16"/>
                </a:moveTo>
                <a:lnTo>
                  <a:pt x="0" y="24"/>
                </a:lnTo>
                <a:lnTo>
                  <a:pt x="0" y="24"/>
                </a:lnTo>
                <a:lnTo>
                  <a:pt x="0" y="16"/>
                </a:lnTo>
                <a:lnTo>
                  <a:pt x="0" y="8"/>
                </a:lnTo>
                <a:lnTo>
                  <a:pt x="16" y="0"/>
                </a:lnTo>
                <a:lnTo>
                  <a:pt x="32" y="8"/>
                </a:lnTo>
                <a:lnTo>
                  <a:pt x="16" y="8"/>
                </a:lnTo>
                <a:lnTo>
                  <a:pt x="16" y="16"/>
                </a:lnTo>
                <a:close/>
              </a:path>
            </a:pathLst>
          </a:custGeom>
          <a:solidFill>
            <a:srgbClr val="CCFFCC"/>
          </a:solidFill>
          <a:ln w="9525" cap="flat" cmpd="sng">
            <a:solidFill>
              <a:schemeClr val="tx1"/>
            </a:solidFill>
            <a:prstDash val="solid"/>
            <a:round/>
            <a:headEnd/>
            <a:tailEnd/>
          </a:ln>
          <a:effectLst>
            <a:outerShdw dist="52363" dir="4557825" algn="ctr" rotWithShape="0">
              <a:schemeClr val="bg1"/>
            </a:outerShdw>
          </a:effectLst>
        </p:spPr>
        <p:txBody>
          <a:bodyPr/>
          <a:lstStyle/>
          <a:p>
            <a:endParaRPr lang="ja-JP" altLang="en-US" smtClean="0">
              <a:solidFill>
                <a:srgbClr val="000000"/>
              </a:solidFill>
            </a:endParaRPr>
          </a:p>
        </p:txBody>
      </p:sp>
      <p:sp>
        <p:nvSpPr>
          <p:cNvPr id="26670" name="Freeform 46"/>
          <p:cNvSpPr>
            <a:spLocks/>
          </p:cNvSpPr>
          <p:nvPr/>
        </p:nvSpPr>
        <p:spPr bwMode="auto">
          <a:xfrm rot="272725">
            <a:off x="3989388" y="4235450"/>
            <a:ext cx="149225" cy="50800"/>
          </a:xfrm>
          <a:custGeom>
            <a:avLst/>
            <a:gdLst>
              <a:gd name="T0" fmla="*/ 32 w 95"/>
              <a:gd name="T1" fmla="*/ 32 h 48"/>
              <a:gd name="T2" fmla="*/ 47 w 95"/>
              <a:gd name="T3" fmla="*/ 40 h 48"/>
              <a:gd name="T4" fmla="*/ 47 w 95"/>
              <a:gd name="T5" fmla="*/ 40 h 48"/>
              <a:gd name="T6" fmla="*/ 55 w 95"/>
              <a:gd name="T7" fmla="*/ 40 h 48"/>
              <a:gd name="T8" fmla="*/ 63 w 95"/>
              <a:gd name="T9" fmla="*/ 32 h 48"/>
              <a:gd name="T10" fmla="*/ 71 w 95"/>
              <a:gd name="T11" fmla="*/ 32 h 48"/>
              <a:gd name="T12" fmla="*/ 79 w 95"/>
              <a:gd name="T13" fmla="*/ 32 h 48"/>
              <a:gd name="T14" fmla="*/ 79 w 95"/>
              <a:gd name="T15" fmla="*/ 32 h 48"/>
              <a:gd name="T16" fmla="*/ 87 w 95"/>
              <a:gd name="T17" fmla="*/ 32 h 48"/>
              <a:gd name="T18" fmla="*/ 95 w 95"/>
              <a:gd name="T19" fmla="*/ 24 h 48"/>
              <a:gd name="T20" fmla="*/ 87 w 95"/>
              <a:gd name="T21" fmla="*/ 24 h 48"/>
              <a:gd name="T22" fmla="*/ 87 w 95"/>
              <a:gd name="T23" fmla="*/ 16 h 48"/>
              <a:gd name="T24" fmla="*/ 79 w 95"/>
              <a:gd name="T25" fmla="*/ 16 h 48"/>
              <a:gd name="T26" fmla="*/ 79 w 95"/>
              <a:gd name="T27" fmla="*/ 16 h 48"/>
              <a:gd name="T28" fmla="*/ 71 w 95"/>
              <a:gd name="T29" fmla="*/ 8 h 48"/>
              <a:gd name="T30" fmla="*/ 63 w 95"/>
              <a:gd name="T31" fmla="*/ 8 h 48"/>
              <a:gd name="T32" fmla="*/ 63 w 95"/>
              <a:gd name="T33" fmla="*/ 0 h 48"/>
              <a:gd name="T34" fmla="*/ 63 w 95"/>
              <a:gd name="T35" fmla="*/ 0 h 48"/>
              <a:gd name="T36" fmla="*/ 55 w 95"/>
              <a:gd name="T37" fmla="*/ 8 h 48"/>
              <a:gd name="T38" fmla="*/ 47 w 95"/>
              <a:gd name="T39" fmla="*/ 16 h 48"/>
              <a:gd name="T40" fmla="*/ 40 w 95"/>
              <a:gd name="T41" fmla="*/ 24 h 48"/>
              <a:gd name="T42" fmla="*/ 32 w 95"/>
              <a:gd name="T43" fmla="*/ 24 h 48"/>
              <a:gd name="T44" fmla="*/ 24 w 95"/>
              <a:gd name="T45" fmla="*/ 24 h 48"/>
              <a:gd name="T46" fmla="*/ 16 w 95"/>
              <a:gd name="T47" fmla="*/ 32 h 48"/>
              <a:gd name="T48" fmla="*/ 8 w 95"/>
              <a:gd name="T49" fmla="*/ 32 h 48"/>
              <a:gd name="T50" fmla="*/ 8 w 95"/>
              <a:gd name="T51" fmla="*/ 40 h 48"/>
              <a:gd name="T52" fmla="*/ 0 w 95"/>
              <a:gd name="T53" fmla="*/ 48 h 48"/>
              <a:gd name="T54" fmla="*/ 8 w 95"/>
              <a:gd name="T55" fmla="*/ 48 h 48"/>
              <a:gd name="T56" fmla="*/ 8 w 95"/>
              <a:gd name="T57" fmla="*/ 40 h 48"/>
              <a:gd name="T58" fmla="*/ 16 w 95"/>
              <a:gd name="T59" fmla="*/ 40 h 48"/>
              <a:gd name="T60" fmla="*/ 8 w 95"/>
              <a:gd name="T61" fmla="*/ 40 h 48"/>
              <a:gd name="T62" fmla="*/ 16 w 95"/>
              <a:gd name="T63" fmla="*/ 32 h 48"/>
              <a:gd name="T64" fmla="*/ 24 w 95"/>
              <a:gd name="T65" fmla="*/ 32 h 48"/>
              <a:gd name="T66" fmla="*/ 24 w 95"/>
              <a:gd name="T67" fmla="*/ 40 h 48"/>
              <a:gd name="T68" fmla="*/ 32 w 95"/>
              <a:gd name="T69" fmla="*/ 40 h 48"/>
              <a:gd name="T70" fmla="*/ 32 w 95"/>
              <a:gd name="T71"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 h="48">
                <a:moveTo>
                  <a:pt x="32" y="32"/>
                </a:moveTo>
                <a:lnTo>
                  <a:pt x="47" y="40"/>
                </a:lnTo>
                <a:lnTo>
                  <a:pt x="47" y="40"/>
                </a:lnTo>
                <a:lnTo>
                  <a:pt x="55" y="40"/>
                </a:lnTo>
                <a:lnTo>
                  <a:pt x="63" y="32"/>
                </a:lnTo>
                <a:lnTo>
                  <a:pt x="71" y="32"/>
                </a:lnTo>
                <a:lnTo>
                  <a:pt x="79" y="32"/>
                </a:lnTo>
                <a:lnTo>
                  <a:pt x="79" y="32"/>
                </a:lnTo>
                <a:lnTo>
                  <a:pt x="87" y="32"/>
                </a:lnTo>
                <a:lnTo>
                  <a:pt x="95" y="24"/>
                </a:lnTo>
                <a:lnTo>
                  <a:pt x="87" y="24"/>
                </a:lnTo>
                <a:lnTo>
                  <a:pt x="87" y="16"/>
                </a:lnTo>
                <a:lnTo>
                  <a:pt x="79" y="16"/>
                </a:lnTo>
                <a:lnTo>
                  <a:pt x="79" y="16"/>
                </a:lnTo>
                <a:lnTo>
                  <a:pt x="71" y="8"/>
                </a:lnTo>
                <a:lnTo>
                  <a:pt x="63" y="8"/>
                </a:lnTo>
                <a:lnTo>
                  <a:pt x="63" y="0"/>
                </a:lnTo>
                <a:lnTo>
                  <a:pt x="63" y="0"/>
                </a:lnTo>
                <a:lnTo>
                  <a:pt x="55" y="8"/>
                </a:lnTo>
                <a:lnTo>
                  <a:pt x="47" y="16"/>
                </a:lnTo>
                <a:lnTo>
                  <a:pt x="40" y="24"/>
                </a:lnTo>
                <a:lnTo>
                  <a:pt x="32" y="24"/>
                </a:lnTo>
                <a:lnTo>
                  <a:pt x="24" y="24"/>
                </a:lnTo>
                <a:lnTo>
                  <a:pt x="16" y="32"/>
                </a:lnTo>
                <a:lnTo>
                  <a:pt x="8" y="32"/>
                </a:lnTo>
                <a:lnTo>
                  <a:pt x="8" y="40"/>
                </a:lnTo>
                <a:lnTo>
                  <a:pt x="0" y="48"/>
                </a:lnTo>
                <a:lnTo>
                  <a:pt x="8" y="48"/>
                </a:lnTo>
                <a:lnTo>
                  <a:pt x="8" y="40"/>
                </a:lnTo>
                <a:lnTo>
                  <a:pt x="16" y="40"/>
                </a:lnTo>
                <a:lnTo>
                  <a:pt x="8" y="40"/>
                </a:lnTo>
                <a:lnTo>
                  <a:pt x="16" y="32"/>
                </a:lnTo>
                <a:lnTo>
                  <a:pt x="24" y="32"/>
                </a:lnTo>
                <a:lnTo>
                  <a:pt x="24" y="40"/>
                </a:lnTo>
                <a:lnTo>
                  <a:pt x="32" y="40"/>
                </a:lnTo>
                <a:lnTo>
                  <a:pt x="32" y="32"/>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71" name="Freeform 47"/>
          <p:cNvSpPr>
            <a:spLocks/>
          </p:cNvSpPr>
          <p:nvPr/>
        </p:nvSpPr>
        <p:spPr bwMode="auto">
          <a:xfrm rot="272725">
            <a:off x="3695700" y="4270375"/>
            <a:ext cx="314325" cy="82550"/>
          </a:xfrm>
          <a:custGeom>
            <a:avLst/>
            <a:gdLst>
              <a:gd name="T0" fmla="*/ 64 w 200"/>
              <a:gd name="T1" fmla="*/ 71 h 79"/>
              <a:gd name="T2" fmla="*/ 56 w 200"/>
              <a:gd name="T3" fmla="*/ 79 h 79"/>
              <a:gd name="T4" fmla="*/ 64 w 200"/>
              <a:gd name="T5" fmla="*/ 79 h 79"/>
              <a:gd name="T6" fmla="*/ 80 w 200"/>
              <a:gd name="T7" fmla="*/ 71 h 79"/>
              <a:gd name="T8" fmla="*/ 88 w 200"/>
              <a:gd name="T9" fmla="*/ 71 h 79"/>
              <a:gd name="T10" fmla="*/ 104 w 200"/>
              <a:gd name="T11" fmla="*/ 71 h 79"/>
              <a:gd name="T12" fmla="*/ 112 w 200"/>
              <a:gd name="T13" fmla="*/ 63 h 79"/>
              <a:gd name="T14" fmla="*/ 112 w 200"/>
              <a:gd name="T15" fmla="*/ 71 h 79"/>
              <a:gd name="T16" fmla="*/ 112 w 200"/>
              <a:gd name="T17" fmla="*/ 71 h 79"/>
              <a:gd name="T18" fmla="*/ 128 w 200"/>
              <a:gd name="T19" fmla="*/ 63 h 79"/>
              <a:gd name="T20" fmla="*/ 128 w 200"/>
              <a:gd name="T21" fmla="*/ 63 h 79"/>
              <a:gd name="T22" fmla="*/ 136 w 200"/>
              <a:gd name="T23" fmla="*/ 63 h 79"/>
              <a:gd name="T24" fmla="*/ 144 w 200"/>
              <a:gd name="T25" fmla="*/ 63 h 79"/>
              <a:gd name="T26" fmla="*/ 160 w 200"/>
              <a:gd name="T27" fmla="*/ 47 h 79"/>
              <a:gd name="T28" fmla="*/ 168 w 200"/>
              <a:gd name="T29" fmla="*/ 40 h 79"/>
              <a:gd name="T30" fmla="*/ 184 w 200"/>
              <a:gd name="T31" fmla="*/ 32 h 79"/>
              <a:gd name="T32" fmla="*/ 192 w 200"/>
              <a:gd name="T33" fmla="*/ 24 h 79"/>
              <a:gd name="T34" fmla="*/ 200 w 200"/>
              <a:gd name="T35" fmla="*/ 8 h 79"/>
              <a:gd name="T36" fmla="*/ 200 w 200"/>
              <a:gd name="T37" fmla="*/ 0 h 79"/>
              <a:gd name="T38" fmla="*/ 192 w 200"/>
              <a:gd name="T39" fmla="*/ 0 h 79"/>
              <a:gd name="T40" fmla="*/ 184 w 200"/>
              <a:gd name="T41" fmla="*/ 0 h 79"/>
              <a:gd name="T42" fmla="*/ 176 w 200"/>
              <a:gd name="T43" fmla="*/ 16 h 79"/>
              <a:gd name="T44" fmla="*/ 168 w 200"/>
              <a:gd name="T45" fmla="*/ 24 h 79"/>
              <a:gd name="T46" fmla="*/ 152 w 200"/>
              <a:gd name="T47" fmla="*/ 32 h 79"/>
              <a:gd name="T48" fmla="*/ 120 w 200"/>
              <a:gd name="T49" fmla="*/ 40 h 79"/>
              <a:gd name="T50" fmla="*/ 112 w 200"/>
              <a:gd name="T51" fmla="*/ 40 h 79"/>
              <a:gd name="T52" fmla="*/ 104 w 200"/>
              <a:gd name="T53" fmla="*/ 40 h 79"/>
              <a:gd name="T54" fmla="*/ 88 w 200"/>
              <a:gd name="T55" fmla="*/ 55 h 79"/>
              <a:gd name="T56" fmla="*/ 80 w 200"/>
              <a:gd name="T57" fmla="*/ 55 h 79"/>
              <a:gd name="T58" fmla="*/ 64 w 200"/>
              <a:gd name="T59" fmla="*/ 55 h 79"/>
              <a:gd name="T60" fmla="*/ 48 w 200"/>
              <a:gd name="T61" fmla="*/ 55 h 79"/>
              <a:gd name="T62" fmla="*/ 32 w 200"/>
              <a:gd name="T63" fmla="*/ 55 h 79"/>
              <a:gd name="T64" fmla="*/ 8 w 200"/>
              <a:gd name="T65" fmla="*/ 63 h 79"/>
              <a:gd name="T66" fmla="*/ 0 w 200"/>
              <a:gd name="T67" fmla="*/ 71 h 79"/>
              <a:gd name="T68" fmla="*/ 16 w 200"/>
              <a:gd name="T69" fmla="*/ 71 h 79"/>
              <a:gd name="T70" fmla="*/ 24 w 200"/>
              <a:gd name="T71" fmla="*/ 71 h 79"/>
              <a:gd name="T72" fmla="*/ 32 w 200"/>
              <a:gd name="T73" fmla="*/ 71 h 79"/>
              <a:gd name="T74" fmla="*/ 64 w 200"/>
              <a:gd name="T75"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79">
                <a:moveTo>
                  <a:pt x="72" y="63"/>
                </a:moveTo>
                <a:lnTo>
                  <a:pt x="64" y="71"/>
                </a:lnTo>
                <a:lnTo>
                  <a:pt x="56" y="71"/>
                </a:lnTo>
                <a:lnTo>
                  <a:pt x="56" y="79"/>
                </a:lnTo>
                <a:lnTo>
                  <a:pt x="56" y="79"/>
                </a:lnTo>
                <a:lnTo>
                  <a:pt x="64" y="79"/>
                </a:lnTo>
                <a:lnTo>
                  <a:pt x="72" y="79"/>
                </a:lnTo>
                <a:lnTo>
                  <a:pt x="80" y="71"/>
                </a:lnTo>
                <a:lnTo>
                  <a:pt x="80" y="71"/>
                </a:lnTo>
                <a:lnTo>
                  <a:pt x="88" y="71"/>
                </a:lnTo>
                <a:lnTo>
                  <a:pt x="96" y="71"/>
                </a:lnTo>
                <a:lnTo>
                  <a:pt x="104" y="71"/>
                </a:lnTo>
                <a:lnTo>
                  <a:pt x="104" y="71"/>
                </a:lnTo>
                <a:lnTo>
                  <a:pt x="112" y="63"/>
                </a:lnTo>
                <a:lnTo>
                  <a:pt x="120" y="63"/>
                </a:lnTo>
                <a:lnTo>
                  <a:pt x="112" y="71"/>
                </a:lnTo>
                <a:lnTo>
                  <a:pt x="104" y="71"/>
                </a:lnTo>
                <a:lnTo>
                  <a:pt x="112" y="71"/>
                </a:lnTo>
                <a:lnTo>
                  <a:pt x="120" y="63"/>
                </a:lnTo>
                <a:lnTo>
                  <a:pt x="128" y="63"/>
                </a:lnTo>
                <a:lnTo>
                  <a:pt x="136" y="63"/>
                </a:lnTo>
                <a:lnTo>
                  <a:pt x="128" y="63"/>
                </a:lnTo>
                <a:lnTo>
                  <a:pt x="128" y="71"/>
                </a:lnTo>
                <a:lnTo>
                  <a:pt x="136" y="63"/>
                </a:lnTo>
                <a:lnTo>
                  <a:pt x="152" y="63"/>
                </a:lnTo>
                <a:lnTo>
                  <a:pt x="144" y="63"/>
                </a:lnTo>
                <a:lnTo>
                  <a:pt x="144" y="55"/>
                </a:lnTo>
                <a:lnTo>
                  <a:pt x="160" y="47"/>
                </a:lnTo>
                <a:lnTo>
                  <a:pt x="160" y="47"/>
                </a:lnTo>
                <a:lnTo>
                  <a:pt x="168" y="40"/>
                </a:lnTo>
                <a:lnTo>
                  <a:pt x="176" y="32"/>
                </a:lnTo>
                <a:lnTo>
                  <a:pt x="184" y="32"/>
                </a:lnTo>
                <a:lnTo>
                  <a:pt x="184" y="24"/>
                </a:lnTo>
                <a:lnTo>
                  <a:pt x="192" y="24"/>
                </a:lnTo>
                <a:lnTo>
                  <a:pt x="192" y="16"/>
                </a:lnTo>
                <a:lnTo>
                  <a:pt x="200" y="8"/>
                </a:lnTo>
                <a:lnTo>
                  <a:pt x="200" y="8"/>
                </a:lnTo>
                <a:lnTo>
                  <a:pt x="200" y="0"/>
                </a:lnTo>
                <a:lnTo>
                  <a:pt x="200" y="8"/>
                </a:lnTo>
                <a:lnTo>
                  <a:pt x="192" y="0"/>
                </a:lnTo>
                <a:lnTo>
                  <a:pt x="192" y="0"/>
                </a:lnTo>
                <a:lnTo>
                  <a:pt x="184" y="0"/>
                </a:lnTo>
                <a:lnTo>
                  <a:pt x="176" y="8"/>
                </a:lnTo>
                <a:lnTo>
                  <a:pt x="176" y="16"/>
                </a:lnTo>
                <a:lnTo>
                  <a:pt x="168" y="16"/>
                </a:lnTo>
                <a:lnTo>
                  <a:pt x="168" y="24"/>
                </a:lnTo>
                <a:lnTo>
                  <a:pt x="152" y="32"/>
                </a:lnTo>
                <a:lnTo>
                  <a:pt x="152" y="32"/>
                </a:lnTo>
                <a:lnTo>
                  <a:pt x="136" y="40"/>
                </a:lnTo>
                <a:lnTo>
                  <a:pt x="120" y="40"/>
                </a:lnTo>
                <a:lnTo>
                  <a:pt x="104" y="47"/>
                </a:lnTo>
                <a:lnTo>
                  <a:pt x="112" y="40"/>
                </a:lnTo>
                <a:lnTo>
                  <a:pt x="112" y="40"/>
                </a:lnTo>
                <a:lnTo>
                  <a:pt x="104" y="40"/>
                </a:lnTo>
                <a:lnTo>
                  <a:pt x="104" y="47"/>
                </a:lnTo>
                <a:lnTo>
                  <a:pt x="88" y="55"/>
                </a:lnTo>
                <a:lnTo>
                  <a:pt x="88" y="55"/>
                </a:lnTo>
                <a:lnTo>
                  <a:pt x="80" y="55"/>
                </a:lnTo>
                <a:lnTo>
                  <a:pt x="72" y="55"/>
                </a:lnTo>
                <a:lnTo>
                  <a:pt x="64" y="55"/>
                </a:lnTo>
                <a:lnTo>
                  <a:pt x="56" y="55"/>
                </a:lnTo>
                <a:lnTo>
                  <a:pt x="48" y="55"/>
                </a:lnTo>
                <a:lnTo>
                  <a:pt x="40" y="55"/>
                </a:lnTo>
                <a:lnTo>
                  <a:pt x="32" y="55"/>
                </a:lnTo>
                <a:lnTo>
                  <a:pt x="16" y="63"/>
                </a:lnTo>
                <a:lnTo>
                  <a:pt x="8" y="63"/>
                </a:lnTo>
                <a:lnTo>
                  <a:pt x="0" y="63"/>
                </a:lnTo>
                <a:lnTo>
                  <a:pt x="0" y="71"/>
                </a:lnTo>
                <a:lnTo>
                  <a:pt x="8" y="71"/>
                </a:lnTo>
                <a:lnTo>
                  <a:pt x="16" y="71"/>
                </a:lnTo>
                <a:lnTo>
                  <a:pt x="16" y="71"/>
                </a:lnTo>
                <a:lnTo>
                  <a:pt x="24" y="71"/>
                </a:lnTo>
                <a:lnTo>
                  <a:pt x="32" y="71"/>
                </a:lnTo>
                <a:lnTo>
                  <a:pt x="32" y="71"/>
                </a:lnTo>
                <a:lnTo>
                  <a:pt x="48" y="63"/>
                </a:lnTo>
                <a:lnTo>
                  <a:pt x="64" y="63"/>
                </a:lnTo>
                <a:lnTo>
                  <a:pt x="72" y="63"/>
                </a:lnTo>
                <a:close/>
              </a:path>
            </a:pathLst>
          </a:custGeom>
          <a:solidFill>
            <a:srgbClr val="CCFFCC"/>
          </a:solidFill>
          <a:ln w="9525" cap="flat" cmpd="sng">
            <a:solidFill>
              <a:schemeClr val="tx1"/>
            </a:solidFill>
            <a:prstDash val="solid"/>
            <a:round/>
            <a:headEnd/>
            <a:tailEnd/>
          </a:ln>
          <a:effectLst>
            <a:outerShdw dist="52363" dir="4557825" algn="ctr" rotWithShape="0">
              <a:schemeClr val="bg1"/>
            </a:outerShdw>
          </a:effectLst>
        </p:spPr>
        <p:txBody>
          <a:bodyPr/>
          <a:lstStyle/>
          <a:p>
            <a:endParaRPr lang="ja-JP" altLang="en-US" smtClean="0">
              <a:solidFill>
                <a:srgbClr val="000000"/>
              </a:solidFill>
            </a:endParaRPr>
          </a:p>
        </p:txBody>
      </p:sp>
      <p:sp>
        <p:nvSpPr>
          <p:cNvPr id="26672" name="Freeform 48"/>
          <p:cNvSpPr>
            <a:spLocks/>
          </p:cNvSpPr>
          <p:nvPr/>
        </p:nvSpPr>
        <p:spPr bwMode="auto">
          <a:xfrm rot="272725">
            <a:off x="3705225" y="4335463"/>
            <a:ext cx="61913" cy="15875"/>
          </a:xfrm>
          <a:custGeom>
            <a:avLst/>
            <a:gdLst>
              <a:gd name="T0" fmla="*/ 0 w 40"/>
              <a:gd name="T1" fmla="*/ 8 h 16"/>
              <a:gd name="T2" fmla="*/ 0 w 40"/>
              <a:gd name="T3" fmla="*/ 0 h 16"/>
              <a:gd name="T4" fmla="*/ 16 w 40"/>
              <a:gd name="T5" fmla="*/ 0 h 16"/>
              <a:gd name="T6" fmla="*/ 16 w 40"/>
              <a:gd name="T7" fmla="*/ 0 h 16"/>
              <a:gd name="T8" fmla="*/ 32 w 40"/>
              <a:gd name="T9" fmla="*/ 0 h 16"/>
              <a:gd name="T10" fmla="*/ 40 w 40"/>
              <a:gd name="T11" fmla="*/ 0 h 16"/>
              <a:gd name="T12" fmla="*/ 32 w 40"/>
              <a:gd name="T13" fmla="*/ 8 h 16"/>
              <a:gd name="T14" fmla="*/ 32 w 40"/>
              <a:gd name="T15" fmla="*/ 8 h 16"/>
              <a:gd name="T16" fmla="*/ 24 w 40"/>
              <a:gd name="T17" fmla="*/ 8 h 16"/>
              <a:gd name="T18" fmla="*/ 16 w 40"/>
              <a:gd name="T19" fmla="*/ 8 h 16"/>
              <a:gd name="T20" fmla="*/ 8 w 40"/>
              <a:gd name="T21" fmla="*/ 8 h 16"/>
              <a:gd name="T22" fmla="*/ 0 w 40"/>
              <a:gd name="T23" fmla="*/ 16 h 16"/>
              <a:gd name="T24" fmla="*/ 0 w 40"/>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6">
                <a:moveTo>
                  <a:pt x="0" y="8"/>
                </a:moveTo>
                <a:lnTo>
                  <a:pt x="0" y="0"/>
                </a:lnTo>
                <a:lnTo>
                  <a:pt x="16" y="0"/>
                </a:lnTo>
                <a:lnTo>
                  <a:pt x="16" y="0"/>
                </a:lnTo>
                <a:lnTo>
                  <a:pt x="32" y="0"/>
                </a:lnTo>
                <a:lnTo>
                  <a:pt x="40" y="0"/>
                </a:lnTo>
                <a:lnTo>
                  <a:pt x="32" y="8"/>
                </a:lnTo>
                <a:lnTo>
                  <a:pt x="32" y="8"/>
                </a:lnTo>
                <a:lnTo>
                  <a:pt x="24" y="8"/>
                </a:lnTo>
                <a:lnTo>
                  <a:pt x="16" y="8"/>
                </a:lnTo>
                <a:lnTo>
                  <a:pt x="8" y="8"/>
                </a:lnTo>
                <a:lnTo>
                  <a:pt x="0" y="16"/>
                </a:lnTo>
                <a:lnTo>
                  <a:pt x="0"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73" name="Freeform 49"/>
          <p:cNvSpPr>
            <a:spLocks/>
          </p:cNvSpPr>
          <p:nvPr/>
        </p:nvSpPr>
        <p:spPr bwMode="auto">
          <a:xfrm rot="272725">
            <a:off x="3643313" y="4321175"/>
            <a:ext cx="63500" cy="33338"/>
          </a:xfrm>
          <a:custGeom>
            <a:avLst/>
            <a:gdLst>
              <a:gd name="T0" fmla="*/ 16 w 40"/>
              <a:gd name="T1" fmla="*/ 16 h 32"/>
              <a:gd name="T2" fmla="*/ 16 w 40"/>
              <a:gd name="T3" fmla="*/ 8 h 32"/>
              <a:gd name="T4" fmla="*/ 8 w 40"/>
              <a:gd name="T5" fmla="*/ 16 h 32"/>
              <a:gd name="T6" fmla="*/ 8 w 40"/>
              <a:gd name="T7" fmla="*/ 16 h 32"/>
              <a:gd name="T8" fmla="*/ 8 w 40"/>
              <a:gd name="T9" fmla="*/ 8 h 32"/>
              <a:gd name="T10" fmla="*/ 16 w 40"/>
              <a:gd name="T11" fmla="*/ 8 h 32"/>
              <a:gd name="T12" fmla="*/ 16 w 40"/>
              <a:gd name="T13" fmla="*/ 8 h 32"/>
              <a:gd name="T14" fmla="*/ 32 w 40"/>
              <a:gd name="T15" fmla="*/ 0 h 32"/>
              <a:gd name="T16" fmla="*/ 32 w 40"/>
              <a:gd name="T17" fmla="*/ 8 h 32"/>
              <a:gd name="T18" fmla="*/ 40 w 40"/>
              <a:gd name="T19" fmla="*/ 8 h 32"/>
              <a:gd name="T20" fmla="*/ 32 w 40"/>
              <a:gd name="T21" fmla="*/ 16 h 32"/>
              <a:gd name="T22" fmla="*/ 32 w 40"/>
              <a:gd name="T23" fmla="*/ 16 h 32"/>
              <a:gd name="T24" fmla="*/ 24 w 40"/>
              <a:gd name="T25" fmla="*/ 24 h 32"/>
              <a:gd name="T26" fmla="*/ 16 w 40"/>
              <a:gd name="T27" fmla="*/ 24 h 32"/>
              <a:gd name="T28" fmla="*/ 8 w 40"/>
              <a:gd name="T29" fmla="*/ 32 h 32"/>
              <a:gd name="T30" fmla="*/ 0 w 40"/>
              <a:gd name="T31" fmla="*/ 32 h 32"/>
              <a:gd name="T32" fmla="*/ 0 w 40"/>
              <a:gd name="T33" fmla="*/ 32 h 32"/>
              <a:gd name="T34" fmla="*/ 0 w 40"/>
              <a:gd name="T35" fmla="*/ 32 h 32"/>
              <a:gd name="T36" fmla="*/ 8 w 40"/>
              <a:gd name="T37" fmla="*/ 24 h 32"/>
              <a:gd name="T38" fmla="*/ 0 w 40"/>
              <a:gd name="T39" fmla="*/ 24 h 32"/>
              <a:gd name="T40" fmla="*/ 0 w 40"/>
              <a:gd name="T41" fmla="*/ 32 h 32"/>
              <a:gd name="T42" fmla="*/ 0 w 40"/>
              <a:gd name="T43" fmla="*/ 24 h 32"/>
              <a:gd name="T44" fmla="*/ 8 w 40"/>
              <a:gd name="T45" fmla="*/ 24 h 32"/>
              <a:gd name="T46" fmla="*/ 8 w 40"/>
              <a:gd name="T47" fmla="*/ 16 h 32"/>
              <a:gd name="T48" fmla="*/ 16 w 40"/>
              <a:gd name="T4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32">
                <a:moveTo>
                  <a:pt x="16" y="16"/>
                </a:moveTo>
                <a:lnTo>
                  <a:pt x="16" y="8"/>
                </a:lnTo>
                <a:lnTo>
                  <a:pt x="8" y="16"/>
                </a:lnTo>
                <a:lnTo>
                  <a:pt x="8" y="16"/>
                </a:lnTo>
                <a:lnTo>
                  <a:pt x="8" y="8"/>
                </a:lnTo>
                <a:lnTo>
                  <a:pt x="16" y="8"/>
                </a:lnTo>
                <a:lnTo>
                  <a:pt x="16" y="8"/>
                </a:lnTo>
                <a:lnTo>
                  <a:pt x="32" y="0"/>
                </a:lnTo>
                <a:lnTo>
                  <a:pt x="32" y="8"/>
                </a:lnTo>
                <a:lnTo>
                  <a:pt x="40" y="8"/>
                </a:lnTo>
                <a:lnTo>
                  <a:pt x="32" y="16"/>
                </a:lnTo>
                <a:lnTo>
                  <a:pt x="32" y="16"/>
                </a:lnTo>
                <a:lnTo>
                  <a:pt x="24" y="24"/>
                </a:lnTo>
                <a:lnTo>
                  <a:pt x="16" y="24"/>
                </a:lnTo>
                <a:lnTo>
                  <a:pt x="8" y="32"/>
                </a:lnTo>
                <a:lnTo>
                  <a:pt x="0" y="32"/>
                </a:lnTo>
                <a:lnTo>
                  <a:pt x="0" y="32"/>
                </a:lnTo>
                <a:lnTo>
                  <a:pt x="0" y="32"/>
                </a:lnTo>
                <a:lnTo>
                  <a:pt x="8" y="24"/>
                </a:lnTo>
                <a:lnTo>
                  <a:pt x="0" y="24"/>
                </a:lnTo>
                <a:lnTo>
                  <a:pt x="0" y="32"/>
                </a:lnTo>
                <a:lnTo>
                  <a:pt x="0" y="24"/>
                </a:lnTo>
                <a:lnTo>
                  <a:pt x="8" y="24"/>
                </a:lnTo>
                <a:lnTo>
                  <a:pt x="8" y="16"/>
                </a:lnTo>
                <a:lnTo>
                  <a:pt x="16" y="16"/>
                </a:lnTo>
                <a:close/>
              </a:path>
            </a:pathLst>
          </a:custGeom>
          <a:solidFill>
            <a:srgbClr val="CCFFCC"/>
          </a:solidFill>
          <a:ln w="9525" cap="flat" cmpd="sng">
            <a:solidFill>
              <a:schemeClr val="tx1"/>
            </a:solidFill>
            <a:prstDash val="solid"/>
            <a:round/>
            <a:headEnd/>
            <a:tailEnd/>
          </a:ln>
          <a:effectLst>
            <a:outerShdw dist="74053" dir="3542175" algn="ctr" rotWithShape="0">
              <a:schemeClr val="bg1"/>
            </a:outerShdw>
          </a:effectLst>
        </p:spPr>
        <p:txBody>
          <a:bodyPr/>
          <a:lstStyle/>
          <a:p>
            <a:endParaRPr lang="ja-JP" altLang="en-US" smtClean="0">
              <a:solidFill>
                <a:srgbClr val="000000"/>
              </a:solidFill>
            </a:endParaRPr>
          </a:p>
        </p:txBody>
      </p:sp>
      <p:sp>
        <p:nvSpPr>
          <p:cNvPr id="26674" name="Freeform 50"/>
          <p:cNvSpPr>
            <a:spLocks/>
          </p:cNvSpPr>
          <p:nvPr/>
        </p:nvSpPr>
        <p:spPr bwMode="auto">
          <a:xfrm rot="272725">
            <a:off x="2236788" y="4414838"/>
            <a:ext cx="61912" cy="49212"/>
          </a:xfrm>
          <a:custGeom>
            <a:avLst/>
            <a:gdLst>
              <a:gd name="T0" fmla="*/ 8 w 40"/>
              <a:gd name="T1" fmla="*/ 24 h 47"/>
              <a:gd name="T2" fmla="*/ 8 w 40"/>
              <a:gd name="T3" fmla="*/ 24 h 47"/>
              <a:gd name="T4" fmla="*/ 16 w 40"/>
              <a:gd name="T5" fmla="*/ 16 h 47"/>
              <a:gd name="T6" fmla="*/ 32 w 40"/>
              <a:gd name="T7" fmla="*/ 0 h 47"/>
              <a:gd name="T8" fmla="*/ 40 w 40"/>
              <a:gd name="T9" fmla="*/ 8 h 47"/>
              <a:gd name="T10" fmla="*/ 40 w 40"/>
              <a:gd name="T11" fmla="*/ 16 h 47"/>
              <a:gd name="T12" fmla="*/ 40 w 40"/>
              <a:gd name="T13" fmla="*/ 24 h 47"/>
              <a:gd name="T14" fmla="*/ 40 w 40"/>
              <a:gd name="T15" fmla="*/ 40 h 47"/>
              <a:gd name="T16" fmla="*/ 32 w 40"/>
              <a:gd name="T17" fmla="*/ 40 h 47"/>
              <a:gd name="T18" fmla="*/ 24 w 40"/>
              <a:gd name="T19" fmla="*/ 40 h 47"/>
              <a:gd name="T20" fmla="*/ 8 w 40"/>
              <a:gd name="T21" fmla="*/ 47 h 47"/>
              <a:gd name="T22" fmla="*/ 8 w 40"/>
              <a:gd name="T23" fmla="*/ 40 h 47"/>
              <a:gd name="T24" fmla="*/ 0 w 40"/>
              <a:gd name="T25" fmla="*/ 32 h 47"/>
              <a:gd name="T26" fmla="*/ 8 w 40"/>
              <a:gd name="T2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7">
                <a:moveTo>
                  <a:pt x="8" y="24"/>
                </a:moveTo>
                <a:lnTo>
                  <a:pt x="8" y="24"/>
                </a:lnTo>
                <a:lnTo>
                  <a:pt x="16" y="16"/>
                </a:lnTo>
                <a:lnTo>
                  <a:pt x="32" y="0"/>
                </a:lnTo>
                <a:lnTo>
                  <a:pt x="40" y="8"/>
                </a:lnTo>
                <a:lnTo>
                  <a:pt x="40" y="16"/>
                </a:lnTo>
                <a:lnTo>
                  <a:pt x="40" y="24"/>
                </a:lnTo>
                <a:lnTo>
                  <a:pt x="40" y="40"/>
                </a:lnTo>
                <a:lnTo>
                  <a:pt x="32" y="40"/>
                </a:lnTo>
                <a:lnTo>
                  <a:pt x="24" y="40"/>
                </a:lnTo>
                <a:lnTo>
                  <a:pt x="8" y="47"/>
                </a:lnTo>
                <a:lnTo>
                  <a:pt x="8" y="40"/>
                </a:lnTo>
                <a:lnTo>
                  <a:pt x="0" y="32"/>
                </a:lnTo>
                <a:lnTo>
                  <a:pt x="8" y="24"/>
                </a:lnTo>
                <a:close/>
              </a:path>
            </a:pathLst>
          </a:custGeom>
          <a:solidFill>
            <a:srgbClr val="CCFFCC"/>
          </a:solidFill>
          <a:ln w="9525" cap="flat" cmpd="sng">
            <a:solidFill>
              <a:schemeClr val="tx1"/>
            </a:solidFill>
            <a:prstDash val="solid"/>
            <a:round/>
            <a:headEnd/>
            <a:tailEnd/>
          </a:ln>
          <a:effectLst>
            <a:outerShdw dist="52363" dir="4557825" algn="ctr" rotWithShape="0">
              <a:schemeClr val="bg1"/>
            </a:outerShdw>
          </a:effectLst>
        </p:spPr>
        <p:txBody>
          <a:bodyPr/>
          <a:lstStyle/>
          <a:p>
            <a:endParaRPr lang="ja-JP" altLang="en-US" smtClean="0">
              <a:solidFill>
                <a:srgbClr val="000000"/>
              </a:solidFill>
            </a:endParaRPr>
          </a:p>
        </p:txBody>
      </p:sp>
      <p:sp>
        <p:nvSpPr>
          <p:cNvPr id="26675" name="Freeform 51"/>
          <p:cNvSpPr>
            <a:spLocks/>
          </p:cNvSpPr>
          <p:nvPr/>
        </p:nvSpPr>
        <p:spPr bwMode="auto">
          <a:xfrm rot="272725">
            <a:off x="1768475" y="4318000"/>
            <a:ext cx="38100" cy="7938"/>
          </a:xfrm>
          <a:custGeom>
            <a:avLst/>
            <a:gdLst>
              <a:gd name="T0" fmla="*/ 8 w 24"/>
              <a:gd name="T1" fmla="*/ 8 h 8"/>
              <a:gd name="T2" fmla="*/ 0 w 24"/>
              <a:gd name="T3" fmla="*/ 0 h 8"/>
              <a:gd name="T4" fmla="*/ 8 w 24"/>
              <a:gd name="T5" fmla="*/ 0 h 8"/>
              <a:gd name="T6" fmla="*/ 16 w 24"/>
              <a:gd name="T7" fmla="*/ 8 h 8"/>
              <a:gd name="T8" fmla="*/ 24 w 24"/>
              <a:gd name="T9" fmla="*/ 8 h 8"/>
              <a:gd name="T10" fmla="*/ 16 w 24"/>
              <a:gd name="T11" fmla="*/ 8 h 8"/>
              <a:gd name="T12" fmla="*/ 8 w 24"/>
              <a:gd name="T13" fmla="*/ 8 h 8"/>
              <a:gd name="T14" fmla="*/ 8 w 2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8">
                <a:moveTo>
                  <a:pt x="8" y="8"/>
                </a:moveTo>
                <a:lnTo>
                  <a:pt x="0" y="0"/>
                </a:lnTo>
                <a:lnTo>
                  <a:pt x="8" y="0"/>
                </a:lnTo>
                <a:lnTo>
                  <a:pt x="16" y="8"/>
                </a:lnTo>
                <a:lnTo>
                  <a:pt x="24" y="8"/>
                </a:lnTo>
                <a:lnTo>
                  <a:pt x="16" y="8"/>
                </a:lnTo>
                <a:lnTo>
                  <a:pt x="8" y="8"/>
                </a:lnTo>
                <a:lnTo>
                  <a:pt x="8"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76" name="Rectangle 52"/>
          <p:cNvSpPr>
            <a:spLocks noChangeArrowheads="1"/>
          </p:cNvSpPr>
          <p:nvPr/>
        </p:nvSpPr>
        <p:spPr bwMode="auto">
          <a:xfrm rot="272725">
            <a:off x="1905000" y="4183063"/>
            <a:ext cx="0" cy="0"/>
          </a:xfrm>
          <a:prstGeom prst="rect">
            <a:avLst/>
          </a:prstGeom>
          <a:solidFill>
            <a:srgbClr val="CCFFCC"/>
          </a:solidFill>
          <a:ln w="9525">
            <a:solidFill>
              <a:schemeClr val="tx1"/>
            </a:solidFill>
            <a:miter lim="800000"/>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77" name="Freeform 53"/>
          <p:cNvSpPr>
            <a:spLocks/>
          </p:cNvSpPr>
          <p:nvPr/>
        </p:nvSpPr>
        <p:spPr bwMode="auto">
          <a:xfrm rot="272725">
            <a:off x="1079500" y="4530725"/>
            <a:ext cx="276225" cy="133350"/>
          </a:xfrm>
          <a:custGeom>
            <a:avLst/>
            <a:gdLst>
              <a:gd name="T0" fmla="*/ 40 w 176"/>
              <a:gd name="T1" fmla="*/ 72 h 127"/>
              <a:gd name="T2" fmla="*/ 48 w 176"/>
              <a:gd name="T3" fmla="*/ 64 h 127"/>
              <a:gd name="T4" fmla="*/ 56 w 176"/>
              <a:gd name="T5" fmla="*/ 56 h 127"/>
              <a:gd name="T6" fmla="*/ 64 w 176"/>
              <a:gd name="T7" fmla="*/ 48 h 127"/>
              <a:gd name="T8" fmla="*/ 64 w 176"/>
              <a:gd name="T9" fmla="*/ 40 h 127"/>
              <a:gd name="T10" fmla="*/ 88 w 176"/>
              <a:gd name="T11" fmla="*/ 32 h 127"/>
              <a:gd name="T12" fmla="*/ 96 w 176"/>
              <a:gd name="T13" fmla="*/ 32 h 127"/>
              <a:gd name="T14" fmla="*/ 112 w 176"/>
              <a:gd name="T15" fmla="*/ 24 h 127"/>
              <a:gd name="T16" fmla="*/ 120 w 176"/>
              <a:gd name="T17" fmla="*/ 24 h 127"/>
              <a:gd name="T18" fmla="*/ 128 w 176"/>
              <a:gd name="T19" fmla="*/ 16 h 127"/>
              <a:gd name="T20" fmla="*/ 144 w 176"/>
              <a:gd name="T21" fmla="*/ 8 h 127"/>
              <a:gd name="T22" fmla="*/ 152 w 176"/>
              <a:gd name="T23" fmla="*/ 8 h 127"/>
              <a:gd name="T24" fmla="*/ 168 w 176"/>
              <a:gd name="T25" fmla="*/ 0 h 127"/>
              <a:gd name="T26" fmla="*/ 168 w 176"/>
              <a:gd name="T27" fmla="*/ 0 h 127"/>
              <a:gd name="T28" fmla="*/ 176 w 176"/>
              <a:gd name="T29" fmla="*/ 0 h 127"/>
              <a:gd name="T30" fmla="*/ 168 w 176"/>
              <a:gd name="T31" fmla="*/ 8 h 127"/>
              <a:gd name="T32" fmla="*/ 168 w 176"/>
              <a:gd name="T33" fmla="*/ 16 h 127"/>
              <a:gd name="T34" fmla="*/ 168 w 176"/>
              <a:gd name="T35" fmla="*/ 24 h 127"/>
              <a:gd name="T36" fmla="*/ 160 w 176"/>
              <a:gd name="T37" fmla="*/ 32 h 127"/>
              <a:gd name="T38" fmla="*/ 144 w 176"/>
              <a:gd name="T39" fmla="*/ 40 h 127"/>
              <a:gd name="T40" fmla="*/ 136 w 176"/>
              <a:gd name="T41" fmla="*/ 48 h 127"/>
              <a:gd name="T42" fmla="*/ 120 w 176"/>
              <a:gd name="T43" fmla="*/ 56 h 127"/>
              <a:gd name="T44" fmla="*/ 112 w 176"/>
              <a:gd name="T45" fmla="*/ 64 h 127"/>
              <a:gd name="T46" fmla="*/ 96 w 176"/>
              <a:gd name="T47" fmla="*/ 72 h 127"/>
              <a:gd name="T48" fmla="*/ 80 w 176"/>
              <a:gd name="T49" fmla="*/ 88 h 127"/>
              <a:gd name="T50" fmla="*/ 72 w 176"/>
              <a:gd name="T51" fmla="*/ 96 h 127"/>
              <a:gd name="T52" fmla="*/ 64 w 176"/>
              <a:gd name="T53" fmla="*/ 104 h 127"/>
              <a:gd name="T54" fmla="*/ 56 w 176"/>
              <a:gd name="T55" fmla="*/ 111 h 127"/>
              <a:gd name="T56" fmla="*/ 48 w 176"/>
              <a:gd name="T57" fmla="*/ 111 h 127"/>
              <a:gd name="T58" fmla="*/ 40 w 176"/>
              <a:gd name="T59" fmla="*/ 119 h 127"/>
              <a:gd name="T60" fmla="*/ 16 w 176"/>
              <a:gd name="T61" fmla="*/ 127 h 127"/>
              <a:gd name="T62" fmla="*/ 8 w 176"/>
              <a:gd name="T63" fmla="*/ 119 h 127"/>
              <a:gd name="T64" fmla="*/ 0 w 176"/>
              <a:gd name="T65" fmla="*/ 119 h 127"/>
              <a:gd name="T66" fmla="*/ 0 w 176"/>
              <a:gd name="T67" fmla="*/ 104 h 127"/>
              <a:gd name="T68" fmla="*/ 8 w 176"/>
              <a:gd name="T69" fmla="*/ 96 h 127"/>
              <a:gd name="T70" fmla="*/ 24 w 176"/>
              <a:gd name="T71" fmla="*/ 88 h 127"/>
              <a:gd name="T72" fmla="*/ 32 w 176"/>
              <a:gd name="T73" fmla="*/ 72 h 127"/>
              <a:gd name="T74" fmla="*/ 32 w 176"/>
              <a:gd name="T75" fmla="*/ 72 h 127"/>
              <a:gd name="T76" fmla="*/ 40 w 176"/>
              <a:gd name="T77" fmla="*/ 7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7">
                <a:moveTo>
                  <a:pt x="40" y="72"/>
                </a:moveTo>
                <a:lnTo>
                  <a:pt x="48" y="64"/>
                </a:lnTo>
                <a:lnTo>
                  <a:pt x="56" y="56"/>
                </a:lnTo>
                <a:lnTo>
                  <a:pt x="64" y="48"/>
                </a:lnTo>
                <a:lnTo>
                  <a:pt x="64" y="40"/>
                </a:lnTo>
                <a:lnTo>
                  <a:pt x="88" y="32"/>
                </a:lnTo>
                <a:lnTo>
                  <a:pt x="96" y="32"/>
                </a:lnTo>
                <a:lnTo>
                  <a:pt x="112" y="24"/>
                </a:lnTo>
                <a:lnTo>
                  <a:pt x="120" y="24"/>
                </a:lnTo>
                <a:lnTo>
                  <a:pt x="128" y="16"/>
                </a:lnTo>
                <a:lnTo>
                  <a:pt x="144" y="8"/>
                </a:lnTo>
                <a:lnTo>
                  <a:pt x="152" y="8"/>
                </a:lnTo>
                <a:lnTo>
                  <a:pt x="168" y="0"/>
                </a:lnTo>
                <a:lnTo>
                  <a:pt x="168" y="0"/>
                </a:lnTo>
                <a:lnTo>
                  <a:pt x="176" y="0"/>
                </a:lnTo>
                <a:lnTo>
                  <a:pt x="168" y="8"/>
                </a:lnTo>
                <a:lnTo>
                  <a:pt x="168" y="16"/>
                </a:lnTo>
                <a:lnTo>
                  <a:pt x="168" y="24"/>
                </a:lnTo>
                <a:lnTo>
                  <a:pt x="160" y="32"/>
                </a:lnTo>
                <a:lnTo>
                  <a:pt x="144" y="40"/>
                </a:lnTo>
                <a:lnTo>
                  <a:pt x="136" y="48"/>
                </a:lnTo>
                <a:lnTo>
                  <a:pt x="120" y="56"/>
                </a:lnTo>
                <a:lnTo>
                  <a:pt x="112" y="64"/>
                </a:lnTo>
                <a:lnTo>
                  <a:pt x="96" y="72"/>
                </a:lnTo>
                <a:lnTo>
                  <a:pt x="80" y="88"/>
                </a:lnTo>
                <a:lnTo>
                  <a:pt x="72" y="96"/>
                </a:lnTo>
                <a:lnTo>
                  <a:pt x="64" y="104"/>
                </a:lnTo>
                <a:lnTo>
                  <a:pt x="56" y="111"/>
                </a:lnTo>
                <a:lnTo>
                  <a:pt x="48" y="111"/>
                </a:lnTo>
                <a:lnTo>
                  <a:pt x="40" y="119"/>
                </a:lnTo>
                <a:lnTo>
                  <a:pt x="16" y="127"/>
                </a:lnTo>
                <a:lnTo>
                  <a:pt x="8" y="119"/>
                </a:lnTo>
                <a:lnTo>
                  <a:pt x="0" y="119"/>
                </a:lnTo>
                <a:lnTo>
                  <a:pt x="0" y="104"/>
                </a:lnTo>
                <a:lnTo>
                  <a:pt x="8" y="96"/>
                </a:lnTo>
                <a:lnTo>
                  <a:pt x="24" y="88"/>
                </a:lnTo>
                <a:lnTo>
                  <a:pt x="32" y="72"/>
                </a:lnTo>
                <a:lnTo>
                  <a:pt x="32" y="72"/>
                </a:lnTo>
                <a:lnTo>
                  <a:pt x="40" y="72"/>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678" name="Freeform 54"/>
          <p:cNvSpPr>
            <a:spLocks/>
          </p:cNvSpPr>
          <p:nvPr/>
        </p:nvSpPr>
        <p:spPr bwMode="auto">
          <a:xfrm rot="272725">
            <a:off x="3197225" y="4672013"/>
            <a:ext cx="303213" cy="119062"/>
          </a:xfrm>
          <a:custGeom>
            <a:avLst/>
            <a:gdLst>
              <a:gd name="T0" fmla="*/ 8 w 192"/>
              <a:gd name="T1" fmla="*/ 8 h 112"/>
              <a:gd name="T2" fmla="*/ 24 w 192"/>
              <a:gd name="T3" fmla="*/ 0 h 112"/>
              <a:gd name="T4" fmla="*/ 40 w 192"/>
              <a:gd name="T5" fmla="*/ 0 h 112"/>
              <a:gd name="T6" fmla="*/ 56 w 192"/>
              <a:gd name="T7" fmla="*/ 0 h 112"/>
              <a:gd name="T8" fmla="*/ 56 w 192"/>
              <a:gd name="T9" fmla="*/ 8 h 112"/>
              <a:gd name="T10" fmla="*/ 48 w 192"/>
              <a:gd name="T11" fmla="*/ 16 h 112"/>
              <a:gd name="T12" fmla="*/ 48 w 192"/>
              <a:gd name="T13" fmla="*/ 24 h 112"/>
              <a:gd name="T14" fmla="*/ 56 w 192"/>
              <a:gd name="T15" fmla="*/ 24 h 112"/>
              <a:gd name="T16" fmla="*/ 72 w 192"/>
              <a:gd name="T17" fmla="*/ 16 h 112"/>
              <a:gd name="T18" fmla="*/ 96 w 192"/>
              <a:gd name="T19" fmla="*/ 16 h 112"/>
              <a:gd name="T20" fmla="*/ 112 w 192"/>
              <a:gd name="T21" fmla="*/ 16 h 112"/>
              <a:gd name="T22" fmla="*/ 128 w 192"/>
              <a:gd name="T23" fmla="*/ 24 h 112"/>
              <a:gd name="T24" fmla="*/ 136 w 192"/>
              <a:gd name="T25" fmla="*/ 24 h 112"/>
              <a:gd name="T26" fmla="*/ 160 w 192"/>
              <a:gd name="T27" fmla="*/ 32 h 112"/>
              <a:gd name="T28" fmla="*/ 176 w 192"/>
              <a:gd name="T29" fmla="*/ 48 h 112"/>
              <a:gd name="T30" fmla="*/ 168 w 192"/>
              <a:gd name="T31" fmla="*/ 56 h 112"/>
              <a:gd name="T32" fmla="*/ 184 w 192"/>
              <a:gd name="T33" fmla="*/ 64 h 112"/>
              <a:gd name="T34" fmla="*/ 192 w 192"/>
              <a:gd name="T35" fmla="*/ 64 h 112"/>
              <a:gd name="T36" fmla="*/ 176 w 192"/>
              <a:gd name="T37" fmla="*/ 72 h 112"/>
              <a:gd name="T38" fmla="*/ 176 w 192"/>
              <a:gd name="T39" fmla="*/ 88 h 112"/>
              <a:gd name="T40" fmla="*/ 184 w 192"/>
              <a:gd name="T41" fmla="*/ 96 h 112"/>
              <a:gd name="T42" fmla="*/ 184 w 192"/>
              <a:gd name="T43" fmla="*/ 104 h 112"/>
              <a:gd name="T44" fmla="*/ 192 w 192"/>
              <a:gd name="T45" fmla="*/ 112 h 112"/>
              <a:gd name="T46" fmla="*/ 184 w 192"/>
              <a:gd name="T47" fmla="*/ 112 h 112"/>
              <a:gd name="T48" fmla="*/ 168 w 192"/>
              <a:gd name="T49" fmla="*/ 112 h 112"/>
              <a:gd name="T50" fmla="*/ 160 w 192"/>
              <a:gd name="T51" fmla="*/ 104 h 112"/>
              <a:gd name="T52" fmla="*/ 152 w 192"/>
              <a:gd name="T53" fmla="*/ 88 h 112"/>
              <a:gd name="T54" fmla="*/ 144 w 192"/>
              <a:gd name="T55" fmla="*/ 80 h 112"/>
              <a:gd name="T56" fmla="*/ 128 w 192"/>
              <a:gd name="T57" fmla="*/ 80 h 112"/>
              <a:gd name="T58" fmla="*/ 112 w 192"/>
              <a:gd name="T59" fmla="*/ 80 h 112"/>
              <a:gd name="T60" fmla="*/ 104 w 192"/>
              <a:gd name="T61" fmla="*/ 96 h 112"/>
              <a:gd name="T62" fmla="*/ 80 w 192"/>
              <a:gd name="T63" fmla="*/ 88 h 112"/>
              <a:gd name="T64" fmla="*/ 72 w 192"/>
              <a:gd name="T65" fmla="*/ 88 h 112"/>
              <a:gd name="T66" fmla="*/ 56 w 192"/>
              <a:gd name="T67" fmla="*/ 80 h 112"/>
              <a:gd name="T68" fmla="*/ 40 w 192"/>
              <a:gd name="T69" fmla="*/ 80 h 112"/>
              <a:gd name="T70" fmla="*/ 64 w 192"/>
              <a:gd name="T71" fmla="*/ 72 h 112"/>
              <a:gd name="T72" fmla="*/ 72 w 192"/>
              <a:gd name="T73" fmla="*/ 64 h 112"/>
              <a:gd name="T74" fmla="*/ 64 w 192"/>
              <a:gd name="T75" fmla="*/ 48 h 112"/>
              <a:gd name="T76" fmla="*/ 40 w 192"/>
              <a:gd name="T77" fmla="*/ 40 h 112"/>
              <a:gd name="T78" fmla="*/ 32 w 192"/>
              <a:gd name="T79" fmla="*/ 40 h 112"/>
              <a:gd name="T80" fmla="*/ 32 w 192"/>
              <a:gd name="T81" fmla="*/ 24 h 112"/>
              <a:gd name="T82" fmla="*/ 8 w 192"/>
              <a:gd name="T83" fmla="*/ 32 h 112"/>
              <a:gd name="T84" fmla="*/ 16 w 192"/>
              <a:gd name="T85" fmla="*/ 24 h 112"/>
              <a:gd name="T86" fmla="*/ 0 w 192"/>
              <a:gd name="T87" fmla="*/ 24 h 112"/>
              <a:gd name="T88" fmla="*/ 24 w 192"/>
              <a:gd name="T89" fmla="*/ 16 h 112"/>
              <a:gd name="T90" fmla="*/ 32 w 192"/>
              <a:gd name="T91" fmla="*/ 16 h 112"/>
              <a:gd name="T92" fmla="*/ 16 w 192"/>
              <a:gd name="T93" fmla="*/ 16 h 112"/>
              <a:gd name="T94" fmla="*/ 16 w 192"/>
              <a:gd name="T95"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2" h="112">
                <a:moveTo>
                  <a:pt x="16" y="8"/>
                </a:moveTo>
                <a:lnTo>
                  <a:pt x="8" y="8"/>
                </a:lnTo>
                <a:lnTo>
                  <a:pt x="16" y="0"/>
                </a:lnTo>
                <a:lnTo>
                  <a:pt x="24" y="0"/>
                </a:lnTo>
                <a:lnTo>
                  <a:pt x="32" y="0"/>
                </a:lnTo>
                <a:lnTo>
                  <a:pt x="40" y="0"/>
                </a:lnTo>
                <a:lnTo>
                  <a:pt x="48" y="0"/>
                </a:lnTo>
                <a:lnTo>
                  <a:pt x="56" y="0"/>
                </a:lnTo>
                <a:lnTo>
                  <a:pt x="56" y="0"/>
                </a:lnTo>
                <a:lnTo>
                  <a:pt x="56" y="8"/>
                </a:lnTo>
                <a:lnTo>
                  <a:pt x="48" y="8"/>
                </a:lnTo>
                <a:lnTo>
                  <a:pt x="48" y="16"/>
                </a:lnTo>
                <a:lnTo>
                  <a:pt x="40" y="24"/>
                </a:lnTo>
                <a:lnTo>
                  <a:pt x="48" y="24"/>
                </a:lnTo>
                <a:lnTo>
                  <a:pt x="48" y="24"/>
                </a:lnTo>
                <a:lnTo>
                  <a:pt x="56" y="24"/>
                </a:lnTo>
                <a:lnTo>
                  <a:pt x="64" y="24"/>
                </a:lnTo>
                <a:lnTo>
                  <a:pt x="72" y="16"/>
                </a:lnTo>
                <a:lnTo>
                  <a:pt x="80" y="16"/>
                </a:lnTo>
                <a:lnTo>
                  <a:pt x="96" y="16"/>
                </a:lnTo>
                <a:lnTo>
                  <a:pt x="104" y="16"/>
                </a:lnTo>
                <a:lnTo>
                  <a:pt x="112" y="16"/>
                </a:lnTo>
                <a:lnTo>
                  <a:pt x="120" y="24"/>
                </a:lnTo>
                <a:lnTo>
                  <a:pt x="128" y="24"/>
                </a:lnTo>
                <a:lnTo>
                  <a:pt x="136" y="24"/>
                </a:lnTo>
                <a:lnTo>
                  <a:pt x="136" y="24"/>
                </a:lnTo>
                <a:lnTo>
                  <a:pt x="144" y="32"/>
                </a:lnTo>
                <a:lnTo>
                  <a:pt x="160" y="32"/>
                </a:lnTo>
                <a:lnTo>
                  <a:pt x="160" y="40"/>
                </a:lnTo>
                <a:lnTo>
                  <a:pt x="176" y="48"/>
                </a:lnTo>
                <a:lnTo>
                  <a:pt x="176" y="56"/>
                </a:lnTo>
                <a:lnTo>
                  <a:pt x="168" y="56"/>
                </a:lnTo>
                <a:lnTo>
                  <a:pt x="176" y="56"/>
                </a:lnTo>
                <a:lnTo>
                  <a:pt x="184" y="64"/>
                </a:lnTo>
                <a:lnTo>
                  <a:pt x="184" y="64"/>
                </a:lnTo>
                <a:lnTo>
                  <a:pt x="192" y="64"/>
                </a:lnTo>
                <a:lnTo>
                  <a:pt x="192" y="72"/>
                </a:lnTo>
                <a:lnTo>
                  <a:pt x="176" y="72"/>
                </a:lnTo>
                <a:lnTo>
                  <a:pt x="176" y="80"/>
                </a:lnTo>
                <a:lnTo>
                  <a:pt x="176" y="88"/>
                </a:lnTo>
                <a:lnTo>
                  <a:pt x="184" y="96"/>
                </a:lnTo>
                <a:lnTo>
                  <a:pt x="184" y="96"/>
                </a:lnTo>
                <a:lnTo>
                  <a:pt x="192" y="96"/>
                </a:lnTo>
                <a:lnTo>
                  <a:pt x="184" y="104"/>
                </a:lnTo>
                <a:lnTo>
                  <a:pt x="192" y="104"/>
                </a:lnTo>
                <a:lnTo>
                  <a:pt x="192" y="112"/>
                </a:lnTo>
                <a:lnTo>
                  <a:pt x="192" y="112"/>
                </a:lnTo>
                <a:lnTo>
                  <a:pt x="184" y="112"/>
                </a:lnTo>
                <a:lnTo>
                  <a:pt x="184" y="112"/>
                </a:lnTo>
                <a:lnTo>
                  <a:pt x="168" y="112"/>
                </a:lnTo>
                <a:lnTo>
                  <a:pt x="160" y="104"/>
                </a:lnTo>
                <a:lnTo>
                  <a:pt x="160" y="104"/>
                </a:lnTo>
                <a:lnTo>
                  <a:pt x="152" y="96"/>
                </a:lnTo>
                <a:lnTo>
                  <a:pt x="152" y="88"/>
                </a:lnTo>
                <a:lnTo>
                  <a:pt x="152" y="88"/>
                </a:lnTo>
                <a:lnTo>
                  <a:pt x="144" y="80"/>
                </a:lnTo>
                <a:lnTo>
                  <a:pt x="136" y="80"/>
                </a:lnTo>
                <a:lnTo>
                  <a:pt x="128" y="80"/>
                </a:lnTo>
                <a:lnTo>
                  <a:pt x="120" y="80"/>
                </a:lnTo>
                <a:lnTo>
                  <a:pt x="112" y="80"/>
                </a:lnTo>
                <a:lnTo>
                  <a:pt x="112" y="88"/>
                </a:lnTo>
                <a:lnTo>
                  <a:pt x="104" y="96"/>
                </a:lnTo>
                <a:lnTo>
                  <a:pt x="96" y="96"/>
                </a:lnTo>
                <a:lnTo>
                  <a:pt x="80" y="88"/>
                </a:lnTo>
                <a:lnTo>
                  <a:pt x="80" y="88"/>
                </a:lnTo>
                <a:lnTo>
                  <a:pt x="72" y="88"/>
                </a:lnTo>
                <a:lnTo>
                  <a:pt x="72" y="80"/>
                </a:lnTo>
                <a:lnTo>
                  <a:pt x="56" y="80"/>
                </a:lnTo>
                <a:lnTo>
                  <a:pt x="40" y="80"/>
                </a:lnTo>
                <a:lnTo>
                  <a:pt x="40" y="80"/>
                </a:lnTo>
                <a:lnTo>
                  <a:pt x="56" y="72"/>
                </a:lnTo>
                <a:lnTo>
                  <a:pt x="64" y="72"/>
                </a:lnTo>
                <a:lnTo>
                  <a:pt x="72" y="64"/>
                </a:lnTo>
                <a:lnTo>
                  <a:pt x="72" y="64"/>
                </a:lnTo>
                <a:lnTo>
                  <a:pt x="64" y="56"/>
                </a:lnTo>
                <a:lnTo>
                  <a:pt x="64" y="48"/>
                </a:lnTo>
                <a:lnTo>
                  <a:pt x="56" y="40"/>
                </a:lnTo>
                <a:lnTo>
                  <a:pt x="40" y="40"/>
                </a:lnTo>
                <a:lnTo>
                  <a:pt x="32" y="40"/>
                </a:lnTo>
                <a:lnTo>
                  <a:pt x="32" y="40"/>
                </a:lnTo>
                <a:lnTo>
                  <a:pt x="24" y="32"/>
                </a:lnTo>
                <a:lnTo>
                  <a:pt x="32" y="24"/>
                </a:lnTo>
                <a:lnTo>
                  <a:pt x="16" y="32"/>
                </a:lnTo>
                <a:lnTo>
                  <a:pt x="8" y="32"/>
                </a:lnTo>
                <a:lnTo>
                  <a:pt x="16" y="32"/>
                </a:lnTo>
                <a:lnTo>
                  <a:pt x="16" y="24"/>
                </a:lnTo>
                <a:lnTo>
                  <a:pt x="8" y="24"/>
                </a:lnTo>
                <a:lnTo>
                  <a:pt x="0" y="24"/>
                </a:lnTo>
                <a:lnTo>
                  <a:pt x="16" y="16"/>
                </a:lnTo>
                <a:lnTo>
                  <a:pt x="24" y="16"/>
                </a:lnTo>
                <a:lnTo>
                  <a:pt x="32" y="16"/>
                </a:lnTo>
                <a:lnTo>
                  <a:pt x="32" y="16"/>
                </a:lnTo>
                <a:lnTo>
                  <a:pt x="24" y="16"/>
                </a:lnTo>
                <a:lnTo>
                  <a:pt x="16" y="16"/>
                </a:lnTo>
                <a:lnTo>
                  <a:pt x="8" y="16"/>
                </a:lnTo>
                <a:lnTo>
                  <a:pt x="16" y="8"/>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679" name="Freeform 55"/>
          <p:cNvSpPr>
            <a:spLocks/>
          </p:cNvSpPr>
          <p:nvPr/>
        </p:nvSpPr>
        <p:spPr bwMode="auto">
          <a:xfrm rot="272725">
            <a:off x="3511550" y="4741863"/>
            <a:ext cx="112713" cy="25400"/>
          </a:xfrm>
          <a:custGeom>
            <a:avLst/>
            <a:gdLst>
              <a:gd name="T0" fmla="*/ 32 w 72"/>
              <a:gd name="T1" fmla="*/ 16 h 24"/>
              <a:gd name="T2" fmla="*/ 24 w 72"/>
              <a:gd name="T3" fmla="*/ 16 h 24"/>
              <a:gd name="T4" fmla="*/ 16 w 72"/>
              <a:gd name="T5" fmla="*/ 16 h 24"/>
              <a:gd name="T6" fmla="*/ 8 w 72"/>
              <a:gd name="T7" fmla="*/ 16 h 24"/>
              <a:gd name="T8" fmla="*/ 0 w 72"/>
              <a:gd name="T9" fmla="*/ 8 h 24"/>
              <a:gd name="T10" fmla="*/ 8 w 72"/>
              <a:gd name="T11" fmla="*/ 16 h 24"/>
              <a:gd name="T12" fmla="*/ 24 w 72"/>
              <a:gd name="T13" fmla="*/ 16 h 24"/>
              <a:gd name="T14" fmla="*/ 40 w 72"/>
              <a:gd name="T15" fmla="*/ 24 h 24"/>
              <a:gd name="T16" fmla="*/ 64 w 72"/>
              <a:gd name="T17" fmla="*/ 8 h 24"/>
              <a:gd name="T18" fmla="*/ 72 w 72"/>
              <a:gd name="T19" fmla="*/ 0 h 24"/>
              <a:gd name="T20" fmla="*/ 64 w 72"/>
              <a:gd name="T21" fmla="*/ 0 h 24"/>
              <a:gd name="T22" fmla="*/ 48 w 72"/>
              <a:gd name="T23" fmla="*/ 8 h 24"/>
              <a:gd name="T24" fmla="*/ 40 w 72"/>
              <a:gd name="T25" fmla="*/ 8 h 24"/>
              <a:gd name="T26" fmla="*/ 32 w 72"/>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24">
                <a:moveTo>
                  <a:pt x="32" y="16"/>
                </a:moveTo>
                <a:lnTo>
                  <a:pt x="24" y="16"/>
                </a:lnTo>
                <a:lnTo>
                  <a:pt x="16" y="16"/>
                </a:lnTo>
                <a:lnTo>
                  <a:pt x="8" y="16"/>
                </a:lnTo>
                <a:lnTo>
                  <a:pt x="0" y="8"/>
                </a:lnTo>
                <a:lnTo>
                  <a:pt x="8" y="16"/>
                </a:lnTo>
                <a:lnTo>
                  <a:pt x="24" y="16"/>
                </a:lnTo>
                <a:lnTo>
                  <a:pt x="40" y="24"/>
                </a:lnTo>
                <a:lnTo>
                  <a:pt x="64" y="8"/>
                </a:lnTo>
                <a:lnTo>
                  <a:pt x="72" y="0"/>
                </a:lnTo>
                <a:lnTo>
                  <a:pt x="64" y="0"/>
                </a:lnTo>
                <a:lnTo>
                  <a:pt x="48" y="8"/>
                </a:lnTo>
                <a:lnTo>
                  <a:pt x="40" y="8"/>
                </a:lnTo>
                <a:lnTo>
                  <a:pt x="32" y="16"/>
                </a:lnTo>
                <a:close/>
              </a:path>
            </a:pathLst>
          </a:custGeom>
          <a:solidFill>
            <a:srgbClr val="CCFFCC"/>
          </a:solidFill>
          <a:ln w="9525" cap="flat" cmpd="sng">
            <a:solidFill>
              <a:schemeClr val="tx1"/>
            </a:solidFill>
            <a:prstDash val="solid"/>
            <a:round/>
            <a:headEnd/>
            <a:tailEnd/>
          </a:ln>
          <a:effectLst>
            <a:outerShdw dist="38100" dir="5400000" algn="ctr" rotWithShape="0">
              <a:schemeClr val="bg1"/>
            </a:outerShdw>
          </a:effectLst>
        </p:spPr>
        <p:txBody>
          <a:bodyPr/>
          <a:lstStyle/>
          <a:p>
            <a:endParaRPr lang="ja-JP" altLang="en-US" smtClean="0">
              <a:solidFill>
                <a:srgbClr val="000000"/>
              </a:solidFill>
            </a:endParaRPr>
          </a:p>
        </p:txBody>
      </p:sp>
      <p:sp>
        <p:nvSpPr>
          <p:cNvPr id="26680" name="Freeform 56"/>
          <p:cNvSpPr>
            <a:spLocks/>
          </p:cNvSpPr>
          <p:nvPr/>
        </p:nvSpPr>
        <p:spPr bwMode="auto">
          <a:xfrm rot="272725">
            <a:off x="3613150" y="4738688"/>
            <a:ext cx="25400" cy="15875"/>
          </a:xfrm>
          <a:custGeom>
            <a:avLst/>
            <a:gdLst>
              <a:gd name="T0" fmla="*/ 16 w 16"/>
              <a:gd name="T1" fmla="*/ 8 h 16"/>
              <a:gd name="T2" fmla="*/ 16 w 16"/>
              <a:gd name="T3" fmla="*/ 16 h 16"/>
              <a:gd name="T4" fmla="*/ 0 w 16"/>
              <a:gd name="T5" fmla="*/ 16 h 16"/>
              <a:gd name="T6" fmla="*/ 8 w 16"/>
              <a:gd name="T7" fmla="*/ 16 h 16"/>
              <a:gd name="T8" fmla="*/ 8 w 16"/>
              <a:gd name="T9" fmla="*/ 8 h 16"/>
              <a:gd name="T10" fmla="*/ 0 w 16"/>
              <a:gd name="T11" fmla="*/ 8 h 16"/>
              <a:gd name="T12" fmla="*/ 0 w 16"/>
              <a:gd name="T13" fmla="*/ 0 h 16"/>
              <a:gd name="T14" fmla="*/ 8 w 16"/>
              <a:gd name="T15" fmla="*/ 0 h 16"/>
              <a:gd name="T16" fmla="*/ 8 w 16"/>
              <a:gd name="T17" fmla="*/ 8 h 16"/>
              <a:gd name="T18" fmla="*/ 16 w 16"/>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6" y="8"/>
                </a:moveTo>
                <a:lnTo>
                  <a:pt x="16" y="16"/>
                </a:lnTo>
                <a:lnTo>
                  <a:pt x="0" y="16"/>
                </a:lnTo>
                <a:lnTo>
                  <a:pt x="8" y="16"/>
                </a:lnTo>
                <a:lnTo>
                  <a:pt x="8" y="8"/>
                </a:lnTo>
                <a:lnTo>
                  <a:pt x="0" y="8"/>
                </a:lnTo>
                <a:lnTo>
                  <a:pt x="0" y="0"/>
                </a:lnTo>
                <a:lnTo>
                  <a:pt x="8" y="0"/>
                </a:lnTo>
                <a:lnTo>
                  <a:pt x="8" y="8"/>
                </a:lnTo>
                <a:lnTo>
                  <a:pt x="16" y="8"/>
                </a:lnTo>
                <a:close/>
              </a:path>
            </a:pathLst>
          </a:custGeom>
          <a:solidFill>
            <a:srgbClr val="CCFFCC"/>
          </a:solidFill>
          <a:ln w="9525" cap="flat" cmpd="sng">
            <a:solidFill>
              <a:schemeClr val="tx1"/>
            </a:solidFill>
            <a:prstDash val="solid"/>
            <a:round/>
            <a:headEnd/>
            <a:tailEnd/>
          </a:ln>
          <a:effectLst>
            <a:outerShdw dist="40161" dir="6506097" algn="ctr" rotWithShape="0">
              <a:schemeClr val="bg1"/>
            </a:outerShdw>
          </a:effectLst>
        </p:spPr>
        <p:txBody>
          <a:bodyPr/>
          <a:lstStyle/>
          <a:p>
            <a:endParaRPr lang="ja-JP" altLang="en-US" smtClean="0">
              <a:solidFill>
                <a:srgbClr val="000000"/>
              </a:solidFill>
            </a:endParaRPr>
          </a:p>
        </p:txBody>
      </p:sp>
      <p:sp>
        <p:nvSpPr>
          <p:cNvPr id="26681" name="Freeform 57"/>
          <p:cNvSpPr>
            <a:spLocks/>
          </p:cNvSpPr>
          <p:nvPr/>
        </p:nvSpPr>
        <p:spPr bwMode="auto">
          <a:xfrm rot="272725">
            <a:off x="2432050" y="4735513"/>
            <a:ext cx="903288" cy="317500"/>
          </a:xfrm>
          <a:custGeom>
            <a:avLst/>
            <a:gdLst>
              <a:gd name="T0" fmla="*/ 232 w 575"/>
              <a:gd name="T1" fmla="*/ 63 h 302"/>
              <a:gd name="T2" fmla="*/ 248 w 575"/>
              <a:gd name="T3" fmla="*/ 47 h 302"/>
              <a:gd name="T4" fmla="*/ 248 w 575"/>
              <a:gd name="T5" fmla="*/ 55 h 302"/>
              <a:gd name="T6" fmla="*/ 272 w 575"/>
              <a:gd name="T7" fmla="*/ 47 h 302"/>
              <a:gd name="T8" fmla="*/ 288 w 575"/>
              <a:gd name="T9" fmla="*/ 40 h 302"/>
              <a:gd name="T10" fmla="*/ 320 w 575"/>
              <a:gd name="T11" fmla="*/ 24 h 302"/>
              <a:gd name="T12" fmla="*/ 327 w 575"/>
              <a:gd name="T13" fmla="*/ 40 h 302"/>
              <a:gd name="T14" fmla="*/ 343 w 575"/>
              <a:gd name="T15" fmla="*/ 40 h 302"/>
              <a:gd name="T16" fmla="*/ 351 w 575"/>
              <a:gd name="T17" fmla="*/ 32 h 302"/>
              <a:gd name="T18" fmla="*/ 375 w 575"/>
              <a:gd name="T19" fmla="*/ 24 h 302"/>
              <a:gd name="T20" fmla="*/ 415 w 575"/>
              <a:gd name="T21" fmla="*/ 16 h 302"/>
              <a:gd name="T22" fmla="*/ 431 w 575"/>
              <a:gd name="T23" fmla="*/ 8 h 302"/>
              <a:gd name="T24" fmla="*/ 455 w 575"/>
              <a:gd name="T25" fmla="*/ 16 h 302"/>
              <a:gd name="T26" fmla="*/ 455 w 575"/>
              <a:gd name="T27" fmla="*/ 24 h 302"/>
              <a:gd name="T28" fmla="*/ 439 w 575"/>
              <a:gd name="T29" fmla="*/ 47 h 302"/>
              <a:gd name="T30" fmla="*/ 463 w 575"/>
              <a:gd name="T31" fmla="*/ 63 h 302"/>
              <a:gd name="T32" fmla="*/ 487 w 575"/>
              <a:gd name="T33" fmla="*/ 71 h 302"/>
              <a:gd name="T34" fmla="*/ 519 w 575"/>
              <a:gd name="T35" fmla="*/ 40 h 302"/>
              <a:gd name="T36" fmla="*/ 535 w 575"/>
              <a:gd name="T37" fmla="*/ 24 h 302"/>
              <a:gd name="T38" fmla="*/ 559 w 575"/>
              <a:gd name="T39" fmla="*/ 24 h 302"/>
              <a:gd name="T40" fmla="*/ 551 w 575"/>
              <a:gd name="T41" fmla="*/ 40 h 302"/>
              <a:gd name="T42" fmla="*/ 559 w 575"/>
              <a:gd name="T43" fmla="*/ 47 h 302"/>
              <a:gd name="T44" fmla="*/ 551 w 575"/>
              <a:gd name="T45" fmla="*/ 71 h 302"/>
              <a:gd name="T46" fmla="*/ 559 w 575"/>
              <a:gd name="T47" fmla="*/ 95 h 302"/>
              <a:gd name="T48" fmla="*/ 559 w 575"/>
              <a:gd name="T49" fmla="*/ 127 h 302"/>
              <a:gd name="T50" fmla="*/ 575 w 575"/>
              <a:gd name="T51" fmla="*/ 127 h 302"/>
              <a:gd name="T52" fmla="*/ 559 w 575"/>
              <a:gd name="T53" fmla="*/ 143 h 302"/>
              <a:gd name="T54" fmla="*/ 567 w 575"/>
              <a:gd name="T55" fmla="*/ 175 h 302"/>
              <a:gd name="T56" fmla="*/ 559 w 575"/>
              <a:gd name="T57" fmla="*/ 199 h 302"/>
              <a:gd name="T58" fmla="*/ 519 w 575"/>
              <a:gd name="T59" fmla="*/ 231 h 302"/>
              <a:gd name="T60" fmla="*/ 495 w 575"/>
              <a:gd name="T61" fmla="*/ 239 h 302"/>
              <a:gd name="T62" fmla="*/ 439 w 575"/>
              <a:gd name="T63" fmla="*/ 287 h 302"/>
              <a:gd name="T64" fmla="*/ 407 w 575"/>
              <a:gd name="T65" fmla="*/ 295 h 302"/>
              <a:gd name="T66" fmla="*/ 367 w 575"/>
              <a:gd name="T67" fmla="*/ 302 h 302"/>
              <a:gd name="T68" fmla="*/ 351 w 575"/>
              <a:gd name="T69" fmla="*/ 295 h 302"/>
              <a:gd name="T70" fmla="*/ 327 w 575"/>
              <a:gd name="T71" fmla="*/ 295 h 302"/>
              <a:gd name="T72" fmla="*/ 296 w 575"/>
              <a:gd name="T73" fmla="*/ 287 h 302"/>
              <a:gd name="T74" fmla="*/ 304 w 575"/>
              <a:gd name="T75" fmla="*/ 255 h 302"/>
              <a:gd name="T76" fmla="*/ 304 w 575"/>
              <a:gd name="T77" fmla="*/ 247 h 302"/>
              <a:gd name="T78" fmla="*/ 280 w 575"/>
              <a:gd name="T79" fmla="*/ 255 h 302"/>
              <a:gd name="T80" fmla="*/ 296 w 575"/>
              <a:gd name="T81" fmla="*/ 239 h 302"/>
              <a:gd name="T82" fmla="*/ 288 w 575"/>
              <a:gd name="T83" fmla="*/ 239 h 302"/>
              <a:gd name="T84" fmla="*/ 272 w 575"/>
              <a:gd name="T85" fmla="*/ 239 h 302"/>
              <a:gd name="T86" fmla="*/ 264 w 575"/>
              <a:gd name="T87" fmla="*/ 223 h 302"/>
              <a:gd name="T88" fmla="*/ 232 w 575"/>
              <a:gd name="T89" fmla="*/ 207 h 302"/>
              <a:gd name="T90" fmla="*/ 176 w 575"/>
              <a:gd name="T91" fmla="*/ 207 h 302"/>
              <a:gd name="T92" fmla="*/ 128 w 575"/>
              <a:gd name="T93" fmla="*/ 215 h 302"/>
              <a:gd name="T94" fmla="*/ 96 w 575"/>
              <a:gd name="T95" fmla="*/ 223 h 302"/>
              <a:gd name="T96" fmla="*/ 72 w 575"/>
              <a:gd name="T97" fmla="*/ 223 h 302"/>
              <a:gd name="T98" fmla="*/ 40 w 575"/>
              <a:gd name="T99" fmla="*/ 231 h 302"/>
              <a:gd name="T100" fmla="*/ 8 w 575"/>
              <a:gd name="T101" fmla="*/ 231 h 302"/>
              <a:gd name="T102" fmla="*/ 8 w 575"/>
              <a:gd name="T103" fmla="*/ 215 h 302"/>
              <a:gd name="T104" fmla="*/ 32 w 575"/>
              <a:gd name="T105" fmla="*/ 191 h 302"/>
              <a:gd name="T106" fmla="*/ 40 w 575"/>
              <a:gd name="T107" fmla="*/ 167 h 302"/>
              <a:gd name="T108" fmla="*/ 40 w 575"/>
              <a:gd name="T109" fmla="*/ 143 h 302"/>
              <a:gd name="T110" fmla="*/ 48 w 575"/>
              <a:gd name="T111" fmla="*/ 135 h 302"/>
              <a:gd name="T112" fmla="*/ 72 w 575"/>
              <a:gd name="T113" fmla="*/ 111 h 302"/>
              <a:gd name="T114" fmla="*/ 80 w 575"/>
              <a:gd name="T115" fmla="*/ 95 h 302"/>
              <a:gd name="T116" fmla="*/ 104 w 575"/>
              <a:gd name="T117" fmla="*/ 87 h 302"/>
              <a:gd name="T118" fmla="*/ 128 w 575"/>
              <a:gd name="T119" fmla="*/ 87 h 302"/>
              <a:gd name="T120" fmla="*/ 152 w 575"/>
              <a:gd name="T121" fmla="*/ 79 h 302"/>
              <a:gd name="T122" fmla="*/ 200 w 575"/>
              <a:gd name="T123" fmla="*/ 7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5" h="302">
                <a:moveTo>
                  <a:pt x="200" y="71"/>
                </a:moveTo>
                <a:lnTo>
                  <a:pt x="216" y="71"/>
                </a:lnTo>
                <a:lnTo>
                  <a:pt x="232" y="63"/>
                </a:lnTo>
                <a:lnTo>
                  <a:pt x="232" y="55"/>
                </a:lnTo>
                <a:lnTo>
                  <a:pt x="248" y="47"/>
                </a:lnTo>
                <a:lnTo>
                  <a:pt x="248" y="47"/>
                </a:lnTo>
                <a:lnTo>
                  <a:pt x="256" y="47"/>
                </a:lnTo>
                <a:lnTo>
                  <a:pt x="256" y="47"/>
                </a:lnTo>
                <a:lnTo>
                  <a:pt x="248" y="55"/>
                </a:lnTo>
                <a:lnTo>
                  <a:pt x="264" y="47"/>
                </a:lnTo>
                <a:lnTo>
                  <a:pt x="264" y="47"/>
                </a:lnTo>
                <a:lnTo>
                  <a:pt x="272" y="47"/>
                </a:lnTo>
                <a:lnTo>
                  <a:pt x="280" y="47"/>
                </a:lnTo>
                <a:lnTo>
                  <a:pt x="288" y="40"/>
                </a:lnTo>
                <a:lnTo>
                  <a:pt x="288" y="40"/>
                </a:lnTo>
                <a:lnTo>
                  <a:pt x="304" y="32"/>
                </a:lnTo>
                <a:lnTo>
                  <a:pt x="312" y="24"/>
                </a:lnTo>
                <a:lnTo>
                  <a:pt x="320" y="24"/>
                </a:lnTo>
                <a:lnTo>
                  <a:pt x="327" y="24"/>
                </a:lnTo>
                <a:lnTo>
                  <a:pt x="335" y="32"/>
                </a:lnTo>
                <a:lnTo>
                  <a:pt x="327" y="40"/>
                </a:lnTo>
                <a:lnTo>
                  <a:pt x="327" y="40"/>
                </a:lnTo>
                <a:lnTo>
                  <a:pt x="335" y="40"/>
                </a:lnTo>
                <a:lnTo>
                  <a:pt x="343" y="40"/>
                </a:lnTo>
                <a:lnTo>
                  <a:pt x="351" y="40"/>
                </a:lnTo>
                <a:lnTo>
                  <a:pt x="359" y="40"/>
                </a:lnTo>
                <a:lnTo>
                  <a:pt x="351" y="32"/>
                </a:lnTo>
                <a:lnTo>
                  <a:pt x="359" y="32"/>
                </a:lnTo>
                <a:lnTo>
                  <a:pt x="375" y="24"/>
                </a:lnTo>
                <a:lnTo>
                  <a:pt x="375" y="24"/>
                </a:lnTo>
                <a:lnTo>
                  <a:pt x="391" y="16"/>
                </a:lnTo>
                <a:lnTo>
                  <a:pt x="399" y="16"/>
                </a:lnTo>
                <a:lnTo>
                  <a:pt x="415" y="16"/>
                </a:lnTo>
                <a:lnTo>
                  <a:pt x="415" y="0"/>
                </a:lnTo>
                <a:lnTo>
                  <a:pt x="415" y="8"/>
                </a:lnTo>
                <a:lnTo>
                  <a:pt x="431" y="8"/>
                </a:lnTo>
                <a:lnTo>
                  <a:pt x="439" y="16"/>
                </a:lnTo>
                <a:lnTo>
                  <a:pt x="447" y="24"/>
                </a:lnTo>
                <a:lnTo>
                  <a:pt x="455" y="16"/>
                </a:lnTo>
                <a:lnTo>
                  <a:pt x="463" y="16"/>
                </a:lnTo>
                <a:lnTo>
                  <a:pt x="471" y="24"/>
                </a:lnTo>
                <a:lnTo>
                  <a:pt x="455" y="24"/>
                </a:lnTo>
                <a:lnTo>
                  <a:pt x="455" y="32"/>
                </a:lnTo>
                <a:lnTo>
                  <a:pt x="439" y="40"/>
                </a:lnTo>
                <a:lnTo>
                  <a:pt x="439" y="47"/>
                </a:lnTo>
                <a:lnTo>
                  <a:pt x="447" y="55"/>
                </a:lnTo>
                <a:lnTo>
                  <a:pt x="455" y="63"/>
                </a:lnTo>
                <a:lnTo>
                  <a:pt x="463" y="63"/>
                </a:lnTo>
                <a:lnTo>
                  <a:pt x="463" y="71"/>
                </a:lnTo>
                <a:lnTo>
                  <a:pt x="479" y="71"/>
                </a:lnTo>
                <a:lnTo>
                  <a:pt x="487" y="71"/>
                </a:lnTo>
                <a:lnTo>
                  <a:pt x="487" y="71"/>
                </a:lnTo>
                <a:lnTo>
                  <a:pt x="495" y="55"/>
                </a:lnTo>
                <a:lnTo>
                  <a:pt x="519" y="40"/>
                </a:lnTo>
                <a:lnTo>
                  <a:pt x="519" y="40"/>
                </a:lnTo>
                <a:lnTo>
                  <a:pt x="527" y="32"/>
                </a:lnTo>
                <a:lnTo>
                  <a:pt x="535" y="24"/>
                </a:lnTo>
                <a:lnTo>
                  <a:pt x="551" y="8"/>
                </a:lnTo>
                <a:lnTo>
                  <a:pt x="559" y="8"/>
                </a:lnTo>
                <a:lnTo>
                  <a:pt x="559" y="24"/>
                </a:lnTo>
                <a:lnTo>
                  <a:pt x="551" y="32"/>
                </a:lnTo>
                <a:lnTo>
                  <a:pt x="559" y="32"/>
                </a:lnTo>
                <a:lnTo>
                  <a:pt x="551" y="40"/>
                </a:lnTo>
                <a:lnTo>
                  <a:pt x="543" y="47"/>
                </a:lnTo>
                <a:lnTo>
                  <a:pt x="551" y="47"/>
                </a:lnTo>
                <a:lnTo>
                  <a:pt x="559" y="47"/>
                </a:lnTo>
                <a:lnTo>
                  <a:pt x="559" y="55"/>
                </a:lnTo>
                <a:lnTo>
                  <a:pt x="559" y="63"/>
                </a:lnTo>
                <a:lnTo>
                  <a:pt x="551" y="71"/>
                </a:lnTo>
                <a:lnTo>
                  <a:pt x="543" y="79"/>
                </a:lnTo>
                <a:lnTo>
                  <a:pt x="559" y="87"/>
                </a:lnTo>
                <a:lnTo>
                  <a:pt x="559" y="95"/>
                </a:lnTo>
                <a:lnTo>
                  <a:pt x="559" y="103"/>
                </a:lnTo>
                <a:lnTo>
                  <a:pt x="559" y="111"/>
                </a:lnTo>
                <a:lnTo>
                  <a:pt x="559" y="127"/>
                </a:lnTo>
                <a:lnTo>
                  <a:pt x="559" y="127"/>
                </a:lnTo>
                <a:lnTo>
                  <a:pt x="567" y="127"/>
                </a:lnTo>
                <a:lnTo>
                  <a:pt x="575" y="127"/>
                </a:lnTo>
                <a:lnTo>
                  <a:pt x="575" y="127"/>
                </a:lnTo>
                <a:lnTo>
                  <a:pt x="567" y="143"/>
                </a:lnTo>
                <a:lnTo>
                  <a:pt x="559" y="143"/>
                </a:lnTo>
                <a:lnTo>
                  <a:pt x="567" y="151"/>
                </a:lnTo>
                <a:lnTo>
                  <a:pt x="575" y="167"/>
                </a:lnTo>
                <a:lnTo>
                  <a:pt x="567" y="175"/>
                </a:lnTo>
                <a:lnTo>
                  <a:pt x="567" y="183"/>
                </a:lnTo>
                <a:lnTo>
                  <a:pt x="567" y="191"/>
                </a:lnTo>
                <a:lnTo>
                  <a:pt x="559" y="199"/>
                </a:lnTo>
                <a:lnTo>
                  <a:pt x="551" y="207"/>
                </a:lnTo>
                <a:lnTo>
                  <a:pt x="535" y="215"/>
                </a:lnTo>
                <a:lnTo>
                  <a:pt x="519" y="231"/>
                </a:lnTo>
                <a:lnTo>
                  <a:pt x="511" y="239"/>
                </a:lnTo>
                <a:lnTo>
                  <a:pt x="503" y="239"/>
                </a:lnTo>
                <a:lnTo>
                  <a:pt x="495" y="239"/>
                </a:lnTo>
                <a:lnTo>
                  <a:pt x="487" y="255"/>
                </a:lnTo>
                <a:lnTo>
                  <a:pt x="463" y="271"/>
                </a:lnTo>
                <a:lnTo>
                  <a:pt x="439" y="287"/>
                </a:lnTo>
                <a:lnTo>
                  <a:pt x="431" y="287"/>
                </a:lnTo>
                <a:lnTo>
                  <a:pt x="423" y="287"/>
                </a:lnTo>
                <a:lnTo>
                  <a:pt x="407" y="295"/>
                </a:lnTo>
                <a:lnTo>
                  <a:pt x="391" y="295"/>
                </a:lnTo>
                <a:lnTo>
                  <a:pt x="383" y="302"/>
                </a:lnTo>
                <a:lnTo>
                  <a:pt x="367" y="302"/>
                </a:lnTo>
                <a:lnTo>
                  <a:pt x="367" y="295"/>
                </a:lnTo>
                <a:lnTo>
                  <a:pt x="359" y="287"/>
                </a:lnTo>
                <a:lnTo>
                  <a:pt x="351" y="295"/>
                </a:lnTo>
                <a:lnTo>
                  <a:pt x="343" y="295"/>
                </a:lnTo>
                <a:lnTo>
                  <a:pt x="335" y="295"/>
                </a:lnTo>
                <a:lnTo>
                  <a:pt x="327" y="295"/>
                </a:lnTo>
                <a:lnTo>
                  <a:pt x="320" y="295"/>
                </a:lnTo>
                <a:lnTo>
                  <a:pt x="312" y="287"/>
                </a:lnTo>
                <a:lnTo>
                  <a:pt x="296" y="287"/>
                </a:lnTo>
                <a:lnTo>
                  <a:pt x="304" y="271"/>
                </a:lnTo>
                <a:lnTo>
                  <a:pt x="312" y="263"/>
                </a:lnTo>
                <a:lnTo>
                  <a:pt x="304" y="255"/>
                </a:lnTo>
                <a:lnTo>
                  <a:pt x="296" y="255"/>
                </a:lnTo>
                <a:lnTo>
                  <a:pt x="304" y="247"/>
                </a:lnTo>
                <a:lnTo>
                  <a:pt x="304" y="247"/>
                </a:lnTo>
                <a:lnTo>
                  <a:pt x="296" y="247"/>
                </a:lnTo>
                <a:lnTo>
                  <a:pt x="288" y="255"/>
                </a:lnTo>
                <a:lnTo>
                  <a:pt x="280" y="255"/>
                </a:lnTo>
                <a:lnTo>
                  <a:pt x="280" y="247"/>
                </a:lnTo>
                <a:lnTo>
                  <a:pt x="296" y="247"/>
                </a:lnTo>
                <a:lnTo>
                  <a:pt x="296" y="239"/>
                </a:lnTo>
                <a:lnTo>
                  <a:pt x="312" y="231"/>
                </a:lnTo>
                <a:lnTo>
                  <a:pt x="304" y="231"/>
                </a:lnTo>
                <a:lnTo>
                  <a:pt x="288" y="239"/>
                </a:lnTo>
                <a:lnTo>
                  <a:pt x="280" y="247"/>
                </a:lnTo>
                <a:lnTo>
                  <a:pt x="264" y="247"/>
                </a:lnTo>
                <a:lnTo>
                  <a:pt x="272" y="239"/>
                </a:lnTo>
                <a:lnTo>
                  <a:pt x="272" y="231"/>
                </a:lnTo>
                <a:lnTo>
                  <a:pt x="272" y="223"/>
                </a:lnTo>
                <a:lnTo>
                  <a:pt x="264" y="223"/>
                </a:lnTo>
                <a:lnTo>
                  <a:pt x="264" y="215"/>
                </a:lnTo>
                <a:lnTo>
                  <a:pt x="240" y="215"/>
                </a:lnTo>
                <a:lnTo>
                  <a:pt x="232" y="207"/>
                </a:lnTo>
                <a:lnTo>
                  <a:pt x="216" y="207"/>
                </a:lnTo>
                <a:lnTo>
                  <a:pt x="208" y="207"/>
                </a:lnTo>
                <a:lnTo>
                  <a:pt x="176" y="207"/>
                </a:lnTo>
                <a:lnTo>
                  <a:pt x="152" y="215"/>
                </a:lnTo>
                <a:lnTo>
                  <a:pt x="136" y="207"/>
                </a:lnTo>
                <a:lnTo>
                  <a:pt x="128" y="215"/>
                </a:lnTo>
                <a:lnTo>
                  <a:pt x="120" y="223"/>
                </a:lnTo>
                <a:lnTo>
                  <a:pt x="112" y="223"/>
                </a:lnTo>
                <a:lnTo>
                  <a:pt x="96" y="223"/>
                </a:lnTo>
                <a:lnTo>
                  <a:pt x="96" y="215"/>
                </a:lnTo>
                <a:lnTo>
                  <a:pt x="80" y="215"/>
                </a:lnTo>
                <a:lnTo>
                  <a:pt x="72" y="223"/>
                </a:lnTo>
                <a:lnTo>
                  <a:pt x="56" y="231"/>
                </a:lnTo>
                <a:lnTo>
                  <a:pt x="48" y="231"/>
                </a:lnTo>
                <a:lnTo>
                  <a:pt x="40" y="231"/>
                </a:lnTo>
                <a:lnTo>
                  <a:pt x="24" y="231"/>
                </a:lnTo>
                <a:lnTo>
                  <a:pt x="16" y="231"/>
                </a:lnTo>
                <a:lnTo>
                  <a:pt x="8" y="231"/>
                </a:lnTo>
                <a:lnTo>
                  <a:pt x="0" y="223"/>
                </a:lnTo>
                <a:lnTo>
                  <a:pt x="8" y="215"/>
                </a:lnTo>
                <a:lnTo>
                  <a:pt x="8" y="215"/>
                </a:lnTo>
                <a:lnTo>
                  <a:pt x="24" y="199"/>
                </a:lnTo>
                <a:lnTo>
                  <a:pt x="32" y="199"/>
                </a:lnTo>
                <a:lnTo>
                  <a:pt x="32" y="191"/>
                </a:lnTo>
                <a:lnTo>
                  <a:pt x="32" y="183"/>
                </a:lnTo>
                <a:lnTo>
                  <a:pt x="32" y="175"/>
                </a:lnTo>
                <a:lnTo>
                  <a:pt x="40" y="167"/>
                </a:lnTo>
                <a:lnTo>
                  <a:pt x="48" y="159"/>
                </a:lnTo>
                <a:lnTo>
                  <a:pt x="40" y="151"/>
                </a:lnTo>
                <a:lnTo>
                  <a:pt x="40" y="143"/>
                </a:lnTo>
                <a:lnTo>
                  <a:pt x="48" y="127"/>
                </a:lnTo>
                <a:lnTo>
                  <a:pt x="48" y="127"/>
                </a:lnTo>
                <a:lnTo>
                  <a:pt x="48" y="135"/>
                </a:lnTo>
                <a:lnTo>
                  <a:pt x="56" y="135"/>
                </a:lnTo>
                <a:lnTo>
                  <a:pt x="64" y="119"/>
                </a:lnTo>
                <a:lnTo>
                  <a:pt x="72" y="111"/>
                </a:lnTo>
                <a:lnTo>
                  <a:pt x="64" y="103"/>
                </a:lnTo>
                <a:lnTo>
                  <a:pt x="72" y="95"/>
                </a:lnTo>
                <a:lnTo>
                  <a:pt x="80" y="95"/>
                </a:lnTo>
                <a:lnTo>
                  <a:pt x="80" y="103"/>
                </a:lnTo>
                <a:lnTo>
                  <a:pt x="80" y="95"/>
                </a:lnTo>
                <a:lnTo>
                  <a:pt x="104" y="87"/>
                </a:lnTo>
                <a:lnTo>
                  <a:pt x="104" y="87"/>
                </a:lnTo>
                <a:lnTo>
                  <a:pt x="112" y="87"/>
                </a:lnTo>
                <a:lnTo>
                  <a:pt x="128" y="87"/>
                </a:lnTo>
                <a:lnTo>
                  <a:pt x="128" y="79"/>
                </a:lnTo>
                <a:lnTo>
                  <a:pt x="136" y="79"/>
                </a:lnTo>
                <a:lnTo>
                  <a:pt x="152" y="79"/>
                </a:lnTo>
                <a:lnTo>
                  <a:pt x="168" y="79"/>
                </a:lnTo>
                <a:lnTo>
                  <a:pt x="200" y="71"/>
                </a:lnTo>
                <a:lnTo>
                  <a:pt x="200" y="71"/>
                </a:lnTo>
                <a:close/>
              </a:path>
            </a:pathLst>
          </a:custGeom>
          <a:solidFill>
            <a:srgbClr val="CCFFCC"/>
          </a:solidFill>
          <a:ln w="12700" cap="flat" cmpd="sng">
            <a:solidFill>
              <a:schemeClr val="tx1"/>
            </a:solidFill>
            <a:prstDash val="solid"/>
            <a:round/>
            <a:headEnd/>
            <a:tailEnd/>
          </a:ln>
          <a:effectLst>
            <a:outerShdw dist="28398" dir="3806097" algn="ctr" rotWithShape="0">
              <a:schemeClr val="bg1"/>
            </a:outerShdw>
          </a:effectLst>
        </p:spPr>
        <p:txBody>
          <a:bodyPr/>
          <a:lstStyle/>
          <a:p>
            <a:endParaRPr lang="ja-JP" altLang="en-US" smtClean="0">
              <a:solidFill>
                <a:srgbClr val="000000"/>
              </a:solidFill>
            </a:endParaRPr>
          </a:p>
        </p:txBody>
      </p:sp>
      <p:sp>
        <p:nvSpPr>
          <p:cNvPr id="26682" name="Freeform 58"/>
          <p:cNvSpPr>
            <a:spLocks/>
          </p:cNvSpPr>
          <p:nvPr/>
        </p:nvSpPr>
        <p:spPr bwMode="auto">
          <a:xfrm rot="272725">
            <a:off x="2851150" y="5002213"/>
            <a:ext cx="25400" cy="17462"/>
          </a:xfrm>
          <a:custGeom>
            <a:avLst/>
            <a:gdLst>
              <a:gd name="T0" fmla="*/ 8 w 16"/>
              <a:gd name="T1" fmla="*/ 0 h 16"/>
              <a:gd name="T2" fmla="*/ 0 w 16"/>
              <a:gd name="T3" fmla="*/ 8 h 16"/>
              <a:gd name="T4" fmla="*/ 0 w 16"/>
              <a:gd name="T5" fmla="*/ 16 h 16"/>
              <a:gd name="T6" fmla="*/ 16 w 16"/>
              <a:gd name="T7" fmla="*/ 8 h 16"/>
              <a:gd name="T8" fmla="*/ 8 w 16"/>
              <a:gd name="T9" fmla="*/ 8 h 16"/>
              <a:gd name="T10" fmla="*/ 16 w 16"/>
              <a:gd name="T11" fmla="*/ 0 h 16"/>
              <a:gd name="T12" fmla="*/ 8 w 1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8" y="0"/>
                </a:moveTo>
                <a:lnTo>
                  <a:pt x="0" y="8"/>
                </a:lnTo>
                <a:lnTo>
                  <a:pt x="0" y="16"/>
                </a:lnTo>
                <a:lnTo>
                  <a:pt x="16" y="8"/>
                </a:lnTo>
                <a:lnTo>
                  <a:pt x="8" y="8"/>
                </a:lnTo>
                <a:lnTo>
                  <a:pt x="16" y="0"/>
                </a:lnTo>
                <a:lnTo>
                  <a:pt x="8" y="0"/>
                </a:lnTo>
                <a:close/>
              </a:path>
            </a:pathLst>
          </a:custGeom>
          <a:solidFill>
            <a:srgbClr val="CCFFCC"/>
          </a:solidFill>
          <a:ln w="9525" cap="flat" cmpd="sng">
            <a:solidFill>
              <a:schemeClr val="tx1"/>
            </a:solidFill>
            <a:prstDash val="solid"/>
            <a:round/>
            <a:headEnd/>
            <a:tailEnd/>
          </a:ln>
          <a:effectLst>
            <a:outerShdw dist="81320" dir="3080412" algn="ctr" rotWithShape="0">
              <a:schemeClr val="bg1"/>
            </a:outerShdw>
          </a:effectLst>
        </p:spPr>
        <p:txBody>
          <a:bodyPr/>
          <a:lstStyle/>
          <a:p>
            <a:endParaRPr lang="ja-JP" altLang="en-US" smtClean="0">
              <a:solidFill>
                <a:srgbClr val="000000"/>
              </a:solidFill>
            </a:endParaRPr>
          </a:p>
        </p:txBody>
      </p:sp>
      <p:sp>
        <p:nvSpPr>
          <p:cNvPr id="26683" name="Freeform 59"/>
          <p:cNvSpPr>
            <a:spLocks/>
          </p:cNvSpPr>
          <p:nvPr/>
        </p:nvSpPr>
        <p:spPr bwMode="auto">
          <a:xfrm rot="272725">
            <a:off x="2917825" y="5084763"/>
            <a:ext cx="100013" cy="34925"/>
          </a:xfrm>
          <a:custGeom>
            <a:avLst/>
            <a:gdLst>
              <a:gd name="T0" fmla="*/ 7 w 63"/>
              <a:gd name="T1" fmla="*/ 8 h 32"/>
              <a:gd name="T2" fmla="*/ 7 w 63"/>
              <a:gd name="T3" fmla="*/ 0 h 32"/>
              <a:gd name="T4" fmla="*/ 15 w 63"/>
              <a:gd name="T5" fmla="*/ 0 h 32"/>
              <a:gd name="T6" fmla="*/ 23 w 63"/>
              <a:gd name="T7" fmla="*/ 0 h 32"/>
              <a:gd name="T8" fmla="*/ 31 w 63"/>
              <a:gd name="T9" fmla="*/ 0 h 32"/>
              <a:gd name="T10" fmla="*/ 39 w 63"/>
              <a:gd name="T11" fmla="*/ 0 h 32"/>
              <a:gd name="T12" fmla="*/ 47 w 63"/>
              <a:gd name="T13" fmla="*/ 0 h 32"/>
              <a:gd name="T14" fmla="*/ 55 w 63"/>
              <a:gd name="T15" fmla="*/ 0 h 32"/>
              <a:gd name="T16" fmla="*/ 63 w 63"/>
              <a:gd name="T17" fmla="*/ 0 h 32"/>
              <a:gd name="T18" fmla="*/ 63 w 63"/>
              <a:gd name="T19" fmla="*/ 8 h 32"/>
              <a:gd name="T20" fmla="*/ 55 w 63"/>
              <a:gd name="T21" fmla="*/ 8 h 32"/>
              <a:gd name="T22" fmla="*/ 47 w 63"/>
              <a:gd name="T23" fmla="*/ 16 h 32"/>
              <a:gd name="T24" fmla="*/ 39 w 63"/>
              <a:gd name="T25" fmla="*/ 16 h 32"/>
              <a:gd name="T26" fmla="*/ 39 w 63"/>
              <a:gd name="T27" fmla="*/ 24 h 32"/>
              <a:gd name="T28" fmla="*/ 31 w 63"/>
              <a:gd name="T29" fmla="*/ 32 h 32"/>
              <a:gd name="T30" fmla="*/ 31 w 63"/>
              <a:gd name="T31" fmla="*/ 24 h 32"/>
              <a:gd name="T32" fmla="*/ 23 w 63"/>
              <a:gd name="T33" fmla="*/ 32 h 32"/>
              <a:gd name="T34" fmla="*/ 15 w 63"/>
              <a:gd name="T35" fmla="*/ 24 h 32"/>
              <a:gd name="T36" fmla="*/ 7 w 63"/>
              <a:gd name="T37" fmla="*/ 24 h 32"/>
              <a:gd name="T38" fmla="*/ 0 w 63"/>
              <a:gd name="T39" fmla="*/ 24 h 32"/>
              <a:gd name="T40" fmla="*/ 0 w 63"/>
              <a:gd name="T41" fmla="*/ 16 h 32"/>
              <a:gd name="T42" fmla="*/ 7 w 63"/>
              <a:gd name="T4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32">
                <a:moveTo>
                  <a:pt x="7" y="8"/>
                </a:moveTo>
                <a:lnTo>
                  <a:pt x="7" y="0"/>
                </a:lnTo>
                <a:lnTo>
                  <a:pt x="15" y="0"/>
                </a:lnTo>
                <a:lnTo>
                  <a:pt x="23" y="0"/>
                </a:lnTo>
                <a:lnTo>
                  <a:pt x="31" y="0"/>
                </a:lnTo>
                <a:lnTo>
                  <a:pt x="39" y="0"/>
                </a:lnTo>
                <a:lnTo>
                  <a:pt x="47" y="0"/>
                </a:lnTo>
                <a:lnTo>
                  <a:pt x="55" y="0"/>
                </a:lnTo>
                <a:lnTo>
                  <a:pt x="63" y="0"/>
                </a:lnTo>
                <a:lnTo>
                  <a:pt x="63" y="8"/>
                </a:lnTo>
                <a:lnTo>
                  <a:pt x="55" y="8"/>
                </a:lnTo>
                <a:lnTo>
                  <a:pt x="47" y="16"/>
                </a:lnTo>
                <a:lnTo>
                  <a:pt x="39" y="16"/>
                </a:lnTo>
                <a:lnTo>
                  <a:pt x="39" y="24"/>
                </a:lnTo>
                <a:lnTo>
                  <a:pt x="31" y="32"/>
                </a:lnTo>
                <a:lnTo>
                  <a:pt x="31" y="24"/>
                </a:lnTo>
                <a:lnTo>
                  <a:pt x="23" y="32"/>
                </a:lnTo>
                <a:lnTo>
                  <a:pt x="15" y="24"/>
                </a:lnTo>
                <a:lnTo>
                  <a:pt x="7" y="24"/>
                </a:lnTo>
                <a:lnTo>
                  <a:pt x="0" y="24"/>
                </a:lnTo>
                <a:lnTo>
                  <a:pt x="0" y="16"/>
                </a:lnTo>
                <a:lnTo>
                  <a:pt x="7" y="8"/>
                </a:lnTo>
                <a:close/>
              </a:path>
            </a:pathLst>
          </a:custGeom>
          <a:solidFill>
            <a:srgbClr val="CCFFCC"/>
          </a:solidFill>
          <a:ln w="9525" cap="flat" cmpd="sng">
            <a:solidFill>
              <a:schemeClr val="tx1"/>
            </a:solidFill>
            <a:prstDash val="solid"/>
            <a:round/>
            <a:headEnd/>
            <a:tailEnd/>
          </a:ln>
          <a:effectLst>
            <a:outerShdw dist="53882" dir="2700000" algn="ctr" rotWithShape="0">
              <a:schemeClr val="bg1"/>
            </a:outerShdw>
          </a:effectLst>
        </p:spPr>
        <p:txBody>
          <a:bodyPr/>
          <a:lstStyle/>
          <a:p>
            <a:endParaRPr lang="ja-JP" altLang="en-US" smtClean="0">
              <a:solidFill>
                <a:srgbClr val="000000"/>
              </a:solidFill>
            </a:endParaRPr>
          </a:p>
        </p:txBody>
      </p:sp>
      <p:grpSp>
        <p:nvGrpSpPr>
          <p:cNvPr id="26684" name="Group 60"/>
          <p:cNvGrpSpPr>
            <a:grpSpLocks/>
          </p:cNvGrpSpPr>
          <p:nvPr/>
        </p:nvGrpSpPr>
        <p:grpSpPr bwMode="auto">
          <a:xfrm>
            <a:off x="3027363" y="5076825"/>
            <a:ext cx="681037" cy="149225"/>
            <a:chOff x="1907" y="3210"/>
            <a:chExt cx="429" cy="94"/>
          </a:xfrm>
        </p:grpSpPr>
        <p:sp>
          <p:nvSpPr>
            <p:cNvPr id="26685" name="Rectangle 61"/>
            <p:cNvSpPr>
              <a:spLocks noChangeArrowheads="1"/>
            </p:cNvSpPr>
            <p:nvPr/>
          </p:nvSpPr>
          <p:spPr bwMode="auto">
            <a:xfrm rot="272725">
              <a:off x="1907" y="3210"/>
              <a:ext cx="0" cy="0"/>
            </a:xfrm>
            <a:prstGeom prst="rect">
              <a:avLst/>
            </a:prstGeom>
            <a:solidFill>
              <a:srgbClr val="CCFFCC"/>
            </a:solidFill>
            <a:ln w="12700">
              <a:solidFill>
                <a:schemeClr val="tx1"/>
              </a:solidFill>
              <a:miter lim="800000"/>
              <a:headEnd/>
              <a:tailEnd/>
            </a:ln>
            <a:effectLst>
              <a:outerShdw dist="81320" dir="3080412" algn="ctr" rotWithShape="0">
                <a:schemeClr val="bg1"/>
              </a:outerShdw>
            </a:effectLst>
          </p:spPr>
          <p:txBody>
            <a:bodyPr/>
            <a:lstStyle/>
            <a:p>
              <a:endParaRPr lang="ja-JP" altLang="en-US" smtClean="0">
                <a:solidFill>
                  <a:srgbClr val="000000"/>
                </a:solidFill>
              </a:endParaRPr>
            </a:p>
          </p:txBody>
        </p:sp>
        <p:sp>
          <p:nvSpPr>
            <p:cNvPr id="26686" name="Freeform 62"/>
            <p:cNvSpPr>
              <a:spLocks/>
            </p:cNvSpPr>
            <p:nvPr/>
          </p:nvSpPr>
          <p:spPr bwMode="auto">
            <a:xfrm rot="272725">
              <a:off x="2087" y="3298"/>
              <a:ext cx="16" cy="1"/>
            </a:xfrm>
            <a:custGeom>
              <a:avLst/>
              <a:gdLst>
                <a:gd name="T0" fmla="*/ 16 w 16"/>
                <a:gd name="T1" fmla="*/ 8 w 16"/>
                <a:gd name="T2" fmla="*/ 0 w 16"/>
                <a:gd name="T3" fmla="*/ 8 w 16"/>
                <a:gd name="T4" fmla="*/ 8 w 16"/>
                <a:gd name="T5" fmla="*/ 16 w 16"/>
              </a:gdLst>
              <a:ahLst/>
              <a:cxnLst>
                <a:cxn ang="0">
                  <a:pos x="T0" y="0"/>
                </a:cxn>
                <a:cxn ang="0">
                  <a:pos x="T1" y="0"/>
                </a:cxn>
                <a:cxn ang="0">
                  <a:pos x="T2" y="0"/>
                </a:cxn>
                <a:cxn ang="0">
                  <a:pos x="T3" y="0"/>
                </a:cxn>
                <a:cxn ang="0">
                  <a:pos x="T4" y="0"/>
                </a:cxn>
                <a:cxn ang="0">
                  <a:pos x="T5" y="0"/>
                </a:cxn>
              </a:cxnLst>
              <a:rect l="0" t="0" r="r" b="b"/>
              <a:pathLst>
                <a:path w="16">
                  <a:moveTo>
                    <a:pt x="16" y="0"/>
                  </a:moveTo>
                  <a:lnTo>
                    <a:pt x="8" y="0"/>
                  </a:lnTo>
                  <a:lnTo>
                    <a:pt x="0" y="0"/>
                  </a:lnTo>
                  <a:lnTo>
                    <a:pt x="8" y="0"/>
                  </a:lnTo>
                  <a:lnTo>
                    <a:pt x="8" y="0"/>
                  </a:lnTo>
                  <a:lnTo>
                    <a:pt x="16" y="0"/>
                  </a:lnTo>
                  <a:close/>
                </a:path>
              </a:pathLst>
            </a:custGeom>
            <a:solidFill>
              <a:srgbClr val="CCFFCC"/>
            </a:solidFill>
            <a:ln w="12700" cap="flat" cmpd="sng">
              <a:solidFill>
                <a:schemeClr val="tx1"/>
              </a:solidFill>
              <a:prstDash val="solid"/>
              <a:round/>
              <a:headEnd/>
              <a:tailEnd/>
            </a:ln>
            <a:effectLst>
              <a:outerShdw dist="63500" dir="2212194" algn="ctr" rotWithShape="0">
                <a:schemeClr val="bg1"/>
              </a:outerShdw>
            </a:effectLst>
          </p:spPr>
          <p:txBody>
            <a:bodyPr/>
            <a:lstStyle/>
            <a:p>
              <a:endParaRPr lang="ja-JP" altLang="en-US" smtClean="0">
                <a:solidFill>
                  <a:srgbClr val="000000"/>
                </a:solidFill>
              </a:endParaRPr>
            </a:p>
          </p:txBody>
        </p:sp>
        <p:sp>
          <p:nvSpPr>
            <p:cNvPr id="26687" name="Freeform 63"/>
            <p:cNvSpPr>
              <a:spLocks/>
            </p:cNvSpPr>
            <p:nvPr/>
          </p:nvSpPr>
          <p:spPr bwMode="auto">
            <a:xfrm rot="272725">
              <a:off x="2249" y="3219"/>
              <a:ext cx="87" cy="53"/>
            </a:xfrm>
            <a:custGeom>
              <a:avLst/>
              <a:gdLst>
                <a:gd name="T0" fmla="*/ 0 w 88"/>
                <a:gd name="T1" fmla="*/ 79 h 79"/>
                <a:gd name="T2" fmla="*/ 8 w 88"/>
                <a:gd name="T3" fmla="*/ 71 h 79"/>
                <a:gd name="T4" fmla="*/ 16 w 88"/>
                <a:gd name="T5" fmla="*/ 71 h 79"/>
                <a:gd name="T6" fmla="*/ 16 w 88"/>
                <a:gd name="T7" fmla="*/ 63 h 79"/>
                <a:gd name="T8" fmla="*/ 8 w 88"/>
                <a:gd name="T9" fmla="*/ 63 h 79"/>
                <a:gd name="T10" fmla="*/ 0 w 88"/>
                <a:gd name="T11" fmla="*/ 63 h 79"/>
                <a:gd name="T12" fmla="*/ 8 w 88"/>
                <a:gd name="T13" fmla="*/ 55 h 79"/>
                <a:gd name="T14" fmla="*/ 16 w 88"/>
                <a:gd name="T15" fmla="*/ 47 h 79"/>
                <a:gd name="T16" fmla="*/ 32 w 88"/>
                <a:gd name="T17" fmla="*/ 47 h 79"/>
                <a:gd name="T18" fmla="*/ 32 w 88"/>
                <a:gd name="T19" fmla="*/ 39 h 79"/>
                <a:gd name="T20" fmla="*/ 40 w 88"/>
                <a:gd name="T21" fmla="*/ 31 h 79"/>
                <a:gd name="T22" fmla="*/ 32 w 88"/>
                <a:gd name="T23" fmla="*/ 23 h 79"/>
                <a:gd name="T24" fmla="*/ 32 w 88"/>
                <a:gd name="T25" fmla="*/ 16 h 79"/>
                <a:gd name="T26" fmla="*/ 32 w 88"/>
                <a:gd name="T27" fmla="*/ 8 h 79"/>
                <a:gd name="T28" fmla="*/ 40 w 88"/>
                <a:gd name="T29" fmla="*/ 0 h 79"/>
                <a:gd name="T30" fmla="*/ 40 w 88"/>
                <a:gd name="T31" fmla="*/ 8 h 79"/>
                <a:gd name="T32" fmla="*/ 48 w 88"/>
                <a:gd name="T33" fmla="*/ 8 h 79"/>
                <a:gd name="T34" fmla="*/ 48 w 88"/>
                <a:gd name="T35" fmla="*/ 16 h 79"/>
                <a:gd name="T36" fmla="*/ 48 w 88"/>
                <a:gd name="T37" fmla="*/ 16 h 79"/>
                <a:gd name="T38" fmla="*/ 48 w 88"/>
                <a:gd name="T39" fmla="*/ 23 h 79"/>
                <a:gd name="T40" fmla="*/ 48 w 88"/>
                <a:gd name="T41" fmla="*/ 31 h 79"/>
                <a:gd name="T42" fmla="*/ 56 w 88"/>
                <a:gd name="T43" fmla="*/ 31 h 79"/>
                <a:gd name="T44" fmla="*/ 56 w 88"/>
                <a:gd name="T45" fmla="*/ 39 h 79"/>
                <a:gd name="T46" fmla="*/ 48 w 88"/>
                <a:gd name="T47" fmla="*/ 39 h 79"/>
                <a:gd name="T48" fmla="*/ 56 w 88"/>
                <a:gd name="T49" fmla="*/ 39 h 79"/>
                <a:gd name="T50" fmla="*/ 56 w 88"/>
                <a:gd name="T51" fmla="*/ 47 h 79"/>
                <a:gd name="T52" fmla="*/ 72 w 88"/>
                <a:gd name="T53" fmla="*/ 47 h 79"/>
                <a:gd name="T54" fmla="*/ 80 w 88"/>
                <a:gd name="T55" fmla="*/ 47 h 79"/>
                <a:gd name="T56" fmla="*/ 88 w 88"/>
                <a:gd name="T57" fmla="*/ 47 h 79"/>
                <a:gd name="T58" fmla="*/ 80 w 88"/>
                <a:gd name="T59" fmla="*/ 47 h 79"/>
                <a:gd name="T60" fmla="*/ 72 w 88"/>
                <a:gd name="T61" fmla="*/ 55 h 79"/>
                <a:gd name="T62" fmla="*/ 56 w 88"/>
                <a:gd name="T63" fmla="*/ 63 h 79"/>
                <a:gd name="T64" fmla="*/ 48 w 88"/>
                <a:gd name="T65" fmla="*/ 63 h 79"/>
                <a:gd name="T66" fmla="*/ 48 w 88"/>
                <a:gd name="T67" fmla="*/ 63 h 79"/>
                <a:gd name="T68" fmla="*/ 40 w 88"/>
                <a:gd name="T69" fmla="*/ 71 h 79"/>
                <a:gd name="T70" fmla="*/ 32 w 88"/>
                <a:gd name="T71" fmla="*/ 79 h 79"/>
                <a:gd name="T72" fmla="*/ 8 w 88"/>
                <a:gd name="T73" fmla="*/ 79 h 79"/>
                <a:gd name="T74" fmla="*/ 0 w 88"/>
                <a:gd name="T7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79">
                  <a:moveTo>
                    <a:pt x="0" y="79"/>
                  </a:moveTo>
                  <a:lnTo>
                    <a:pt x="8" y="71"/>
                  </a:lnTo>
                  <a:lnTo>
                    <a:pt x="16" y="71"/>
                  </a:lnTo>
                  <a:lnTo>
                    <a:pt x="16" y="63"/>
                  </a:lnTo>
                  <a:lnTo>
                    <a:pt x="8" y="63"/>
                  </a:lnTo>
                  <a:lnTo>
                    <a:pt x="0" y="63"/>
                  </a:lnTo>
                  <a:lnTo>
                    <a:pt x="8" y="55"/>
                  </a:lnTo>
                  <a:lnTo>
                    <a:pt x="16" y="47"/>
                  </a:lnTo>
                  <a:lnTo>
                    <a:pt x="32" y="47"/>
                  </a:lnTo>
                  <a:lnTo>
                    <a:pt x="32" y="39"/>
                  </a:lnTo>
                  <a:lnTo>
                    <a:pt x="40" y="31"/>
                  </a:lnTo>
                  <a:lnTo>
                    <a:pt x="32" y="23"/>
                  </a:lnTo>
                  <a:lnTo>
                    <a:pt x="32" y="16"/>
                  </a:lnTo>
                  <a:lnTo>
                    <a:pt x="32" y="8"/>
                  </a:lnTo>
                  <a:lnTo>
                    <a:pt x="40" y="0"/>
                  </a:lnTo>
                  <a:lnTo>
                    <a:pt x="40" y="8"/>
                  </a:lnTo>
                  <a:lnTo>
                    <a:pt x="48" y="8"/>
                  </a:lnTo>
                  <a:lnTo>
                    <a:pt x="48" y="16"/>
                  </a:lnTo>
                  <a:lnTo>
                    <a:pt x="48" y="16"/>
                  </a:lnTo>
                  <a:lnTo>
                    <a:pt x="48" y="23"/>
                  </a:lnTo>
                  <a:lnTo>
                    <a:pt x="48" y="31"/>
                  </a:lnTo>
                  <a:lnTo>
                    <a:pt x="56" y="31"/>
                  </a:lnTo>
                  <a:lnTo>
                    <a:pt x="56" y="39"/>
                  </a:lnTo>
                  <a:lnTo>
                    <a:pt x="48" y="39"/>
                  </a:lnTo>
                  <a:lnTo>
                    <a:pt x="56" y="39"/>
                  </a:lnTo>
                  <a:lnTo>
                    <a:pt x="56" y="47"/>
                  </a:lnTo>
                  <a:lnTo>
                    <a:pt x="72" y="47"/>
                  </a:lnTo>
                  <a:lnTo>
                    <a:pt x="80" y="47"/>
                  </a:lnTo>
                  <a:lnTo>
                    <a:pt x="88" y="47"/>
                  </a:lnTo>
                  <a:lnTo>
                    <a:pt x="80" y="47"/>
                  </a:lnTo>
                  <a:lnTo>
                    <a:pt x="72" y="55"/>
                  </a:lnTo>
                  <a:lnTo>
                    <a:pt x="56" y="63"/>
                  </a:lnTo>
                  <a:lnTo>
                    <a:pt x="48" y="63"/>
                  </a:lnTo>
                  <a:lnTo>
                    <a:pt x="48" y="63"/>
                  </a:lnTo>
                  <a:lnTo>
                    <a:pt x="40" y="71"/>
                  </a:lnTo>
                  <a:lnTo>
                    <a:pt x="32" y="79"/>
                  </a:lnTo>
                  <a:lnTo>
                    <a:pt x="8" y="79"/>
                  </a:lnTo>
                  <a:lnTo>
                    <a:pt x="0" y="79"/>
                  </a:lnTo>
                  <a:close/>
                </a:path>
              </a:pathLst>
            </a:custGeom>
            <a:solidFill>
              <a:srgbClr val="CCFFCC"/>
            </a:solidFill>
            <a:ln w="12700" cap="flat" cmpd="sng">
              <a:solidFill>
                <a:schemeClr val="tx1"/>
              </a:solidFill>
              <a:prstDash val="solid"/>
              <a:round/>
              <a:headEnd/>
              <a:tailEnd/>
            </a:ln>
            <a:effectLst>
              <a:outerShdw dist="40161" dir="1106097" algn="ctr" rotWithShape="0">
                <a:schemeClr val="bg1"/>
              </a:outerShdw>
            </a:effectLst>
          </p:spPr>
          <p:txBody>
            <a:bodyPr/>
            <a:lstStyle/>
            <a:p>
              <a:endParaRPr lang="ja-JP" altLang="en-US" smtClean="0">
                <a:solidFill>
                  <a:srgbClr val="000000"/>
                </a:solidFill>
              </a:endParaRPr>
            </a:p>
          </p:txBody>
        </p:sp>
        <p:sp>
          <p:nvSpPr>
            <p:cNvPr id="26688" name="Freeform 64"/>
            <p:cNvSpPr>
              <a:spLocks/>
            </p:cNvSpPr>
            <p:nvPr/>
          </p:nvSpPr>
          <p:spPr bwMode="auto">
            <a:xfrm rot="272725">
              <a:off x="2097" y="3251"/>
              <a:ext cx="143" cy="53"/>
            </a:xfrm>
            <a:custGeom>
              <a:avLst/>
              <a:gdLst>
                <a:gd name="T0" fmla="*/ 128 w 144"/>
                <a:gd name="T1" fmla="*/ 16 h 80"/>
                <a:gd name="T2" fmla="*/ 136 w 144"/>
                <a:gd name="T3" fmla="*/ 16 h 80"/>
                <a:gd name="T4" fmla="*/ 144 w 144"/>
                <a:gd name="T5" fmla="*/ 16 h 80"/>
                <a:gd name="T6" fmla="*/ 136 w 144"/>
                <a:gd name="T7" fmla="*/ 16 h 80"/>
                <a:gd name="T8" fmla="*/ 120 w 144"/>
                <a:gd name="T9" fmla="*/ 32 h 80"/>
                <a:gd name="T10" fmla="*/ 112 w 144"/>
                <a:gd name="T11" fmla="*/ 32 h 80"/>
                <a:gd name="T12" fmla="*/ 96 w 144"/>
                <a:gd name="T13" fmla="*/ 40 h 80"/>
                <a:gd name="T14" fmla="*/ 96 w 144"/>
                <a:gd name="T15" fmla="*/ 48 h 80"/>
                <a:gd name="T16" fmla="*/ 88 w 144"/>
                <a:gd name="T17" fmla="*/ 48 h 80"/>
                <a:gd name="T18" fmla="*/ 80 w 144"/>
                <a:gd name="T19" fmla="*/ 48 h 80"/>
                <a:gd name="T20" fmla="*/ 64 w 144"/>
                <a:gd name="T21" fmla="*/ 56 h 80"/>
                <a:gd name="T22" fmla="*/ 56 w 144"/>
                <a:gd name="T23" fmla="*/ 64 h 80"/>
                <a:gd name="T24" fmla="*/ 48 w 144"/>
                <a:gd name="T25" fmla="*/ 72 h 80"/>
                <a:gd name="T26" fmla="*/ 32 w 144"/>
                <a:gd name="T27" fmla="*/ 80 h 80"/>
                <a:gd name="T28" fmla="*/ 16 w 144"/>
                <a:gd name="T29" fmla="*/ 72 h 80"/>
                <a:gd name="T30" fmla="*/ 16 w 144"/>
                <a:gd name="T31" fmla="*/ 72 h 80"/>
                <a:gd name="T32" fmla="*/ 8 w 144"/>
                <a:gd name="T33" fmla="*/ 72 h 80"/>
                <a:gd name="T34" fmla="*/ 0 w 144"/>
                <a:gd name="T35" fmla="*/ 72 h 80"/>
                <a:gd name="T36" fmla="*/ 0 w 144"/>
                <a:gd name="T37" fmla="*/ 72 h 80"/>
                <a:gd name="T38" fmla="*/ 0 w 144"/>
                <a:gd name="T39" fmla="*/ 64 h 80"/>
                <a:gd name="T40" fmla="*/ 8 w 144"/>
                <a:gd name="T41" fmla="*/ 56 h 80"/>
                <a:gd name="T42" fmla="*/ 16 w 144"/>
                <a:gd name="T43" fmla="*/ 56 h 80"/>
                <a:gd name="T44" fmla="*/ 32 w 144"/>
                <a:gd name="T45" fmla="*/ 48 h 80"/>
                <a:gd name="T46" fmla="*/ 40 w 144"/>
                <a:gd name="T47" fmla="*/ 40 h 80"/>
                <a:gd name="T48" fmla="*/ 48 w 144"/>
                <a:gd name="T49" fmla="*/ 40 h 80"/>
                <a:gd name="T50" fmla="*/ 64 w 144"/>
                <a:gd name="T51" fmla="*/ 40 h 80"/>
                <a:gd name="T52" fmla="*/ 88 w 144"/>
                <a:gd name="T53" fmla="*/ 32 h 80"/>
                <a:gd name="T54" fmla="*/ 104 w 144"/>
                <a:gd name="T55" fmla="*/ 16 h 80"/>
                <a:gd name="T56" fmla="*/ 112 w 144"/>
                <a:gd name="T57" fmla="*/ 8 h 80"/>
                <a:gd name="T58" fmla="*/ 120 w 144"/>
                <a:gd name="T59" fmla="*/ 8 h 80"/>
                <a:gd name="T60" fmla="*/ 128 w 144"/>
                <a:gd name="T61" fmla="*/ 0 h 80"/>
                <a:gd name="T62" fmla="*/ 136 w 144"/>
                <a:gd name="T63" fmla="*/ 8 h 80"/>
                <a:gd name="T64" fmla="*/ 128 w 144"/>
                <a:gd name="T65"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80">
                  <a:moveTo>
                    <a:pt x="128" y="16"/>
                  </a:moveTo>
                  <a:lnTo>
                    <a:pt x="136" y="16"/>
                  </a:lnTo>
                  <a:lnTo>
                    <a:pt x="144" y="16"/>
                  </a:lnTo>
                  <a:lnTo>
                    <a:pt x="136" y="16"/>
                  </a:lnTo>
                  <a:lnTo>
                    <a:pt x="120" y="32"/>
                  </a:lnTo>
                  <a:lnTo>
                    <a:pt x="112" y="32"/>
                  </a:lnTo>
                  <a:lnTo>
                    <a:pt x="96" y="40"/>
                  </a:lnTo>
                  <a:lnTo>
                    <a:pt x="96" y="48"/>
                  </a:lnTo>
                  <a:lnTo>
                    <a:pt x="88" y="48"/>
                  </a:lnTo>
                  <a:lnTo>
                    <a:pt x="80" y="48"/>
                  </a:lnTo>
                  <a:lnTo>
                    <a:pt x="64" y="56"/>
                  </a:lnTo>
                  <a:lnTo>
                    <a:pt x="56" y="64"/>
                  </a:lnTo>
                  <a:lnTo>
                    <a:pt x="48" y="72"/>
                  </a:lnTo>
                  <a:lnTo>
                    <a:pt x="32" y="80"/>
                  </a:lnTo>
                  <a:lnTo>
                    <a:pt x="16" y="72"/>
                  </a:lnTo>
                  <a:lnTo>
                    <a:pt x="16" y="72"/>
                  </a:lnTo>
                  <a:lnTo>
                    <a:pt x="8" y="72"/>
                  </a:lnTo>
                  <a:lnTo>
                    <a:pt x="0" y="72"/>
                  </a:lnTo>
                  <a:lnTo>
                    <a:pt x="0" y="72"/>
                  </a:lnTo>
                  <a:lnTo>
                    <a:pt x="0" y="64"/>
                  </a:lnTo>
                  <a:lnTo>
                    <a:pt x="8" y="56"/>
                  </a:lnTo>
                  <a:lnTo>
                    <a:pt x="16" y="56"/>
                  </a:lnTo>
                  <a:lnTo>
                    <a:pt x="32" y="48"/>
                  </a:lnTo>
                  <a:lnTo>
                    <a:pt x="40" y="40"/>
                  </a:lnTo>
                  <a:lnTo>
                    <a:pt x="48" y="40"/>
                  </a:lnTo>
                  <a:lnTo>
                    <a:pt x="64" y="40"/>
                  </a:lnTo>
                  <a:lnTo>
                    <a:pt x="88" y="32"/>
                  </a:lnTo>
                  <a:lnTo>
                    <a:pt x="104" y="16"/>
                  </a:lnTo>
                  <a:lnTo>
                    <a:pt x="112" y="8"/>
                  </a:lnTo>
                  <a:lnTo>
                    <a:pt x="120" y="8"/>
                  </a:lnTo>
                  <a:lnTo>
                    <a:pt x="128" y="0"/>
                  </a:lnTo>
                  <a:lnTo>
                    <a:pt x="136" y="8"/>
                  </a:lnTo>
                  <a:lnTo>
                    <a:pt x="128" y="16"/>
                  </a:lnTo>
                  <a:close/>
                </a:path>
              </a:pathLst>
            </a:custGeom>
            <a:solidFill>
              <a:srgbClr val="CCFFCC"/>
            </a:solidFill>
            <a:ln w="12700" cap="flat" cmpd="sng">
              <a:solidFill>
                <a:schemeClr val="tx1"/>
              </a:solidFill>
              <a:prstDash val="solid"/>
              <a:round/>
              <a:headEnd/>
              <a:tailEnd/>
            </a:ln>
            <a:effectLst>
              <a:outerShdw dist="40161" dir="1106097" algn="ctr" rotWithShape="0">
                <a:schemeClr val="bg1"/>
              </a:outerShdw>
            </a:effectLst>
          </p:spPr>
          <p:txBody>
            <a:bodyPr/>
            <a:lstStyle/>
            <a:p>
              <a:endParaRPr lang="ja-JP" altLang="en-US" smtClean="0">
                <a:solidFill>
                  <a:srgbClr val="000000"/>
                </a:solidFill>
              </a:endParaRPr>
            </a:p>
          </p:txBody>
        </p:sp>
      </p:grpSp>
      <p:sp>
        <p:nvSpPr>
          <p:cNvPr id="26689" name="Freeform 65"/>
          <p:cNvSpPr>
            <a:spLocks/>
          </p:cNvSpPr>
          <p:nvPr/>
        </p:nvSpPr>
        <p:spPr bwMode="auto">
          <a:xfrm rot="272725">
            <a:off x="3897313" y="4297363"/>
            <a:ext cx="11112" cy="9525"/>
          </a:xfrm>
          <a:custGeom>
            <a:avLst/>
            <a:gdLst>
              <a:gd name="T0" fmla="*/ 8 w 8"/>
              <a:gd name="T1" fmla="*/ 0 h 8"/>
              <a:gd name="T2" fmla="*/ 0 w 8"/>
              <a:gd name="T3" fmla="*/ 8 h 8"/>
              <a:gd name="T4" fmla="*/ 8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8"/>
                </a:lnTo>
                <a:lnTo>
                  <a:pt x="8" y="8"/>
                </a:lnTo>
                <a:lnTo>
                  <a:pt x="8"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690" name="Freeform 66"/>
          <p:cNvSpPr>
            <a:spLocks/>
          </p:cNvSpPr>
          <p:nvPr/>
        </p:nvSpPr>
        <p:spPr bwMode="auto">
          <a:xfrm rot="272725">
            <a:off x="3297238" y="4386263"/>
            <a:ext cx="61912" cy="33337"/>
          </a:xfrm>
          <a:custGeom>
            <a:avLst/>
            <a:gdLst>
              <a:gd name="T0" fmla="*/ 16 w 40"/>
              <a:gd name="T1" fmla="*/ 32 h 32"/>
              <a:gd name="T2" fmla="*/ 0 w 40"/>
              <a:gd name="T3" fmla="*/ 32 h 32"/>
              <a:gd name="T4" fmla="*/ 8 w 40"/>
              <a:gd name="T5" fmla="*/ 32 h 32"/>
              <a:gd name="T6" fmla="*/ 8 w 40"/>
              <a:gd name="T7" fmla="*/ 24 h 32"/>
              <a:gd name="T8" fmla="*/ 8 w 40"/>
              <a:gd name="T9" fmla="*/ 16 h 32"/>
              <a:gd name="T10" fmla="*/ 16 w 40"/>
              <a:gd name="T11" fmla="*/ 8 h 32"/>
              <a:gd name="T12" fmla="*/ 24 w 40"/>
              <a:gd name="T13" fmla="*/ 8 h 32"/>
              <a:gd name="T14" fmla="*/ 40 w 40"/>
              <a:gd name="T15" fmla="*/ 0 h 32"/>
              <a:gd name="T16" fmla="*/ 40 w 40"/>
              <a:gd name="T17" fmla="*/ 0 h 32"/>
              <a:gd name="T18" fmla="*/ 32 w 40"/>
              <a:gd name="T19" fmla="*/ 16 h 32"/>
              <a:gd name="T20" fmla="*/ 24 w 40"/>
              <a:gd name="T21" fmla="*/ 16 h 32"/>
              <a:gd name="T22" fmla="*/ 16 w 40"/>
              <a:gd name="T23" fmla="*/ 24 h 32"/>
              <a:gd name="T24" fmla="*/ 16 w 40"/>
              <a:gd name="T2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16" y="32"/>
                </a:moveTo>
                <a:lnTo>
                  <a:pt x="0" y="32"/>
                </a:lnTo>
                <a:lnTo>
                  <a:pt x="8" y="32"/>
                </a:lnTo>
                <a:lnTo>
                  <a:pt x="8" y="24"/>
                </a:lnTo>
                <a:lnTo>
                  <a:pt x="8" y="16"/>
                </a:lnTo>
                <a:lnTo>
                  <a:pt x="16" y="8"/>
                </a:lnTo>
                <a:lnTo>
                  <a:pt x="24" y="8"/>
                </a:lnTo>
                <a:lnTo>
                  <a:pt x="40" y="0"/>
                </a:lnTo>
                <a:lnTo>
                  <a:pt x="40" y="0"/>
                </a:lnTo>
                <a:lnTo>
                  <a:pt x="32" y="16"/>
                </a:lnTo>
                <a:lnTo>
                  <a:pt x="24" y="16"/>
                </a:lnTo>
                <a:lnTo>
                  <a:pt x="16" y="24"/>
                </a:lnTo>
                <a:lnTo>
                  <a:pt x="16" y="32"/>
                </a:lnTo>
                <a:close/>
              </a:path>
            </a:pathLst>
          </a:custGeom>
          <a:solidFill>
            <a:srgbClr val="CCFFCC"/>
          </a:solidFill>
          <a:ln w="9525" cap="flat" cmpd="sng">
            <a:solidFill>
              <a:schemeClr val="tx1"/>
            </a:solidFill>
            <a:prstDash val="solid"/>
            <a:round/>
            <a:headEnd/>
            <a:tailEnd/>
          </a:ln>
          <a:effectLst>
            <a:outerShdw dist="52363" dir="4557825" algn="ctr" rotWithShape="0">
              <a:schemeClr val="bg1"/>
            </a:outerShdw>
          </a:effectLst>
        </p:spPr>
        <p:txBody>
          <a:bodyPr/>
          <a:lstStyle/>
          <a:p>
            <a:endParaRPr lang="ja-JP" altLang="en-US" smtClean="0">
              <a:solidFill>
                <a:srgbClr val="000000"/>
              </a:solidFill>
            </a:endParaRPr>
          </a:p>
        </p:txBody>
      </p:sp>
      <p:sp>
        <p:nvSpPr>
          <p:cNvPr id="26691" name="Freeform 67"/>
          <p:cNvSpPr>
            <a:spLocks/>
          </p:cNvSpPr>
          <p:nvPr/>
        </p:nvSpPr>
        <p:spPr bwMode="auto">
          <a:xfrm rot="272725">
            <a:off x="1274763" y="4527550"/>
            <a:ext cx="1587" cy="7938"/>
          </a:xfrm>
          <a:custGeom>
            <a:avLst/>
            <a:gdLst>
              <a:gd name="T0" fmla="*/ 8 h 8"/>
              <a:gd name="T1" fmla="*/ 0 h 8"/>
              <a:gd name="T2" fmla="*/ 8 h 8"/>
              <a:gd name="T3" fmla="*/ 8 h 8"/>
            </a:gdLst>
            <a:ahLst/>
            <a:cxnLst>
              <a:cxn ang="0">
                <a:pos x="0" y="T0"/>
              </a:cxn>
              <a:cxn ang="0">
                <a:pos x="0" y="T1"/>
              </a:cxn>
              <a:cxn ang="0">
                <a:pos x="0" y="T2"/>
              </a:cxn>
              <a:cxn ang="0">
                <a:pos x="0" y="T3"/>
              </a:cxn>
            </a:cxnLst>
            <a:rect l="0" t="0" r="r" b="b"/>
            <a:pathLst>
              <a:path h="8">
                <a:moveTo>
                  <a:pt x="0" y="8"/>
                </a:moveTo>
                <a:lnTo>
                  <a:pt x="0" y="0"/>
                </a:lnTo>
                <a:lnTo>
                  <a:pt x="0" y="8"/>
                </a:lnTo>
                <a:lnTo>
                  <a:pt x="0"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grpSp>
        <p:nvGrpSpPr>
          <p:cNvPr id="26692" name="Group 68"/>
          <p:cNvGrpSpPr>
            <a:grpSpLocks/>
          </p:cNvGrpSpPr>
          <p:nvPr/>
        </p:nvGrpSpPr>
        <p:grpSpPr bwMode="auto">
          <a:xfrm>
            <a:off x="2543175" y="4446588"/>
            <a:ext cx="785813" cy="280987"/>
            <a:chOff x="1602" y="2813"/>
            <a:chExt cx="495" cy="177"/>
          </a:xfrm>
        </p:grpSpPr>
        <p:sp>
          <p:nvSpPr>
            <p:cNvPr id="26693" name="Freeform 69"/>
            <p:cNvSpPr>
              <a:spLocks/>
            </p:cNvSpPr>
            <p:nvPr/>
          </p:nvSpPr>
          <p:spPr bwMode="auto">
            <a:xfrm rot="272725">
              <a:off x="1602" y="2852"/>
              <a:ext cx="71" cy="80"/>
            </a:xfrm>
            <a:custGeom>
              <a:avLst/>
              <a:gdLst>
                <a:gd name="T0" fmla="*/ 72 w 72"/>
                <a:gd name="T1" fmla="*/ 56 h 120"/>
                <a:gd name="T2" fmla="*/ 64 w 72"/>
                <a:gd name="T3" fmla="*/ 64 h 120"/>
                <a:gd name="T4" fmla="*/ 64 w 72"/>
                <a:gd name="T5" fmla="*/ 64 h 120"/>
                <a:gd name="T6" fmla="*/ 64 w 72"/>
                <a:gd name="T7" fmla="*/ 72 h 120"/>
                <a:gd name="T8" fmla="*/ 64 w 72"/>
                <a:gd name="T9" fmla="*/ 72 h 120"/>
                <a:gd name="T10" fmla="*/ 72 w 72"/>
                <a:gd name="T11" fmla="*/ 80 h 120"/>
                <a:gd name="T12" fmla="*/ 64 w 72"/>
                <a:gd name="T13" fmla="*/ 88 h 120"/>
                <a:gd name="T14" fmla="*/ 72 w 72"/>
                <a:gd name="T15" fmla="*/ 88 h 120"/>
                <a:gd name="T16" fmla="*/ 72 w 72"/>
                <a:gd name="T17" fmla="*/ 96 h 120"/>
                <a:gd name="T18" fmla="*/ 64 w 72"/>
                <a:gd name="T19" fmla="*/ 96 h 120"/>
                <a:gd name="T20" fmla="*/ 56 w 72"/>
                <a:gd name="T21" fmla="*/ 104 h 120"/>
                <a:gd name="T22" fmla="*/ 56 w 72"/>
                <a:gd name="T23" fmla="*/ 112 h 120"/>
                <a:gd name="T24" fmla="*/ 48 w 72"/>
                <a:gd name="T25" fmla="*/ 112 h 120"/>
                <a:gd name="T26" fmla="*/ 48 w 72"/>
                <a:gd name="T27" fmla="*/ 120 h 120"/>
                <a:gd name="T28" fmla="*/ 40 w 72"/>
                <a:gd name="T29" fmla="*/ 120 h 120"/>
                <a:gd name="T30" fmla="*/ 24 w 72"/>
                <a:gd name="T31" fmla="*/ 112 h 120"/>
                <a:gd name="T32" fmla="*/ 24 w 72"/>
                <a:gd name="T33" fmla="*/ 104 h 120"/>
                <a:gd name="T34" fmla="*/ 16 w 72"/>
                <a:gd name="T35" fmla="*/ 104 h 120"/>
                <a:gd name="T36" fmla="*/ 16 w 72"/>
                <a:gd name="T37" fmla="*/ 88 h 120"/>
                <a:gd name="T38" fmla="*/ 16 w 72"/>
                <a:gd name="T39" fmla="*/ 80 h 120"/>
                <a:gd name="T40" fmla="*/ 8 w 72"/>
                <a:gd name="T41" fmla="*/ 80 h 120"/>
                <a:gd name="T42" fmla="*/ 16 w 72"/>
                <a:gd name="T43" fmla="*/ 64 h 120"/>
                <a:gd name="T44" fmla="*/ 16 w 72"/>
                <a:gd name="T45" fmla="*/ 64 h 120"/>
                <a:gd name="T46" fmla="*/ 16 w 72"/>
                <a:gd name="T47" fmla="*/ 56 h 120"/>
                <a:gd name="T48" fmla="*/ 8 w 72"/>
                <a:gd name="T49" fmla="*/ 48 h 120"/>
                <a:gd name="T50" fmla="*/ 16 w 72"/>
                <a:gd name="T51" fmla="*/ 40 h 120"/>
                <a:gd name="T52" fmla="*/ 16 w 72"/>
                <a:gd name="T53" fmla="*/ 40 h 120"/>
                <a:gd name="T54" fmla="*/ 8 w 72"/>
                <a:gd name="T55" fmla="*/ 32 h 120"/>
                <a:gd name="T56" fmla="*/ 8 w 72"/>
                <a:gd name="T57" fmla="*/ 16 h 120"/>
                <a:gd name="T58" fmla="*/ 0 w 72"/>
                <a:gd name="T59" fmla="*/ 16 h 120"/>
                <a:gd name="T60" fmla="*/ 0 w 72"/>
                <a:gd name="T61" fmla="*/ 8 h 120"/>
                <a:gd name="T62" fmla="*/ 0 w 72"/>
                <a:gd name="T63" fmla="*/ 0 h 120"/>
                <a:gd name="T64" fmla="*/ 0 w 72"/>
                <a:gd name="T65" fmla="*/ 0 h 120"/>
                <a:gd name="T66" fmla="*/ 8 w 72"/>
                <a:gd name="T67" fmla="*/ 0 h 120"/>
                <a:gd name="T68" fmla="*/ 16 w 72"/>
                <a:gd name="T69" fmla="*/ 0 h 120"/>
                <a:gd name="T70" fmla="*/ 24 w 72"/>
                <a:gd name="T71" fmla="*/ 0 h 120"/>
                <a:gd name="T72" fmla="*/ 24 w 72"/>
                <a:gd name="T73" fmla="*/ 8 h 120"/>
                <a:gd name="T74" fmla="*/ 32 w 72"/>
                <a:gd name="T75" fmla="*/ 16 h 120"/>
                <a:gd name="T76" fmla="*/ 32 w 72"/>
                <a:gd name="T77" fmla="*/ 24 h 120"/>
                <a:gd name="T78" fmla="*/ 40 w 72"/>
                <a:gd name="T79" fmla="*/ 24 h 120"/>
                <a:gd name="T80" fmla="*/ 40 w 72"/>
                <a:gd name="T81" fmla="*/ 32 h 120"/>
                <a:gd name="T82" fmla="*/ 48 w 72"/>
                <a:gd name="T83" fmla="*/ 32 h 120"/>
                <a:gd name="T84" fmla="*/ 56 w 72"/>
                <a:gd name="T85" fmla="*/ 32 h 120"/>
                <a:gd name="T86" fmla="*/ 48 w 72"/>
                <a:gd name="T87" fmla="*/ 40 h 120"/>
                <a:gd name="T88" fmla="*/ 56 w 72"/>
                <a:gd name="T89" fmla="*/ 40 h 120"/>
                <a:gd name="T90" fmla="*/ 56 w 72"/>
                <a:gd name="T91" fmla="*/ 48 h 120"/>
                <a:gd name="T92" fmla="*/ 64 w 72"/>
                <a:gd name="T93" fmla="*/ 56 h 120"/>
                <a:gd name="T94" fmla="*/ 72 w 72"/>
                <a:gd name="T95" fmla="*/ 56 h 120"/>
                <a:gd name="T96" fmla="*/ 72 w 72"/>
                <a:gd name="T97" fmla="*/ 5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 h="120">
                  <a:moveTo>
                    <a:pt x="72" y="56"/>
                  </a:moveTo>
                  <a:lnTo>
                    <a:pt x="64" y="64"/>
                  </a:lnTo>
                  <a:lnTo>
                    <a:pt x="64" y="64"/>
                  </a:lnTo>
                  <a:lnTo>
                    <a:pt x="64" y="72"/>
                  </a:lnTo>
                  <a:lnTo>
                    <a:pt x="64" y="72"/>
                  </a:lnTo>
                  <a:lnTo>
                    <a:pt x="72" y="80"/>
                  </a:lnTo>
                  <a:lnTo>
                    <a:pt x="64" y="88"/>
                  </a:lnTo>
                  <a:lnTo>
                    <a:pt x="72" y="88"/>
                  </a:lnTo>
                  <a:lnTo>
                    <a:pt x="72" y="96"/>
                  </a:lnTo>
                  <a:lnTo>
                    <a:pt x="64" y="96"/>
                  </a:lnTo>
                  <a:lnTo>
                    <a:pt x="56" y="104"/>
                  </a:lnTo>
                  <a:lnTo>
                    <a:pt x="56" y="112"/>
                  </a:lnTo>
                  <a:lnTo>
                    <a:pt x="48" y="112"/>
                  </a:lnTo>
                  <a:lnTo>
                    <a:pt x="48" y="120"/>
                  </a:lnTo>
                  <a:lnTo>
                    <a:pt x="40" y="120"/>
                  </a:lnTo>
                  <a:lnTo>
                    <a:pt x="24" y="112"/>
                  </a:lnTo>
                  <a:lnTo>
                    <a:pt x="24" y="104"/>
                  </a:lnTo>
                  <a:lnTo>
                    <a:pt x="16" y="104"/>
                  </a:lnTo>
                  <a:lnTo>
                    <a:pt x="16" y="88"/>
                  </a:lnTo>
                  <a:lnTo>
                    <a:pt x="16" y="80"/>
                  </a:lnTo>
                  <a:lnTo>
                    <a:pt x="8" y="80"/>
                  </a:lnTo>
                  <a:lnTo>
                    <a:pt x="16" y="64"/>
                  </a:lnTo>
                  <a:lnTo>
                    <a:pt x="16" y="64"/>
                  </a:lnTo>
                  <a:lnTo>
                    <a:pt x="16" y="56"/>
                  </a:lnTo>
                  <a:lnTo>
                    <a:pt x="8" y="48"/>
                  </a:lnTo>
                  <a:lnTo>
                    <a:pt x="16" y="40"/>
                  </a:lnTo>
                  <a:lnTo>
                    <a:pt x="16" y="40"/>
                  </a:lnTo>
                  <a:lnTo>
                    <a:pt x="8" y="32"/>
                  </a:lnTo>
                  <a:lnTo>
                    <a:pt x="8" y="16"/>
                  </a:lnTo>
                  <a:lnTo>
                    <a:pt x="0" y="16"/>
                  </a:lnTo>
                  <a:lnTo>
                    <a:pt x="0" y="8"/>
                  </a:lnTo>
                  <a:lnTo>
                    <a:pt x="0" y="0"/>
                  </a:lnTo>
                  <a:lnTo>
                    <a:pt x="0" y="0"/>
                  </a:lnTo>
                  <a:lnTo>
                    <a:pt x="8" y="0"/>
                  </a:lnTo>
                  <a:lnTo>
                    <a:pt x="16" y="0"/>
                  </a:lnTo>
                  <a:lnTo>
                    <a:pt x="24" y="0"/>
                  </a:lnTo>
                  <a:lnTo>
                    <a:pt x="24" y="8"/>
                  </a:lnTo>
                  <a:lnTo>
                    <a:pt x="32" y="16"/>
                  </a:lnTo>
                  <a:lnTo>
                    <a:pt x="32" y="24"/>
                  </a:lnTo>
                  <a:lnTo>
                    <a:pt x="40" y="24"/>
                  </a:lnTo>
                  <a:lnTo>
                    <a:pt x="40" y="32"/>
                  </a:lnTo>
                  <a:lnTo>
                    <a:pt x="48" y="32"/>
                  </a:lnTo>
                  <a:lnTo>
                    <a:pt x="56" y="32"/>
                  </a:lnTo>
                  <a:lnTo>
                    <a:pt x="48" y="40"/>
                  </a:lnTo>
                  <a:lnTo>
                    <a:pt x="56" y="40"/>
                  </a:lnTo>
                  <a:lnTo>
                    <a:pt x="56" y="48"/>
                  </a:lnTo>
                  <a:lnTo>
                    <a:pt x="64" y="56"/>
                  </a:lnTo>
                  <a:lnTo>
                    <a:pt x="72" y="56"/>
                  </a:lnTo>
                  <a:lnTo>
                    <a:pt x="72" y="56"/>
                  </a:lnTo>
                  <a:close/>
                </a:path>
              </a:pathLst>
            </a:custGeom>
            <a:solidFill>
              <a:srgbClr val="CCFFCC"/>
            </a:solidFill>
            <a:ln w="12700" cap="flat" cmpd="sng">
              <a:solidFill>
                <a:schemeClr val="tx1"/>
              </a:solidFill>
              <a:prstDash val="solid"/>
              <a:round/>
              <a:headEnd/>
              <a:tailEnd/>
            </a:ln>
            <a:effectLst>
              <a:outerShdw dist="40161" dir="4293903" algn="ctr" rotWithShape="0">
                <a:schemeClr val="bg1"/>
              </a:outerShdw>
            </a:effectLst>
          </p:spPr>
          <p:txBody>
            <a:bodyPr/>
            <a:lstStyle/>
            <a:p>
              <a:endParaRPr lang="ja-JP" altLang="en-US" smtClean="0">
                <a:solidFill>
                  <a:srgbClr val="000000"/>
                </a:solidFill>
              </a:endParaRPr>
            </a:p>
          </p:txBody>
        </p:sp>
        <p:sp>
          <p:nvSpPr>
            <p:cNvPr id="26694" name="Freeform 70"/>
            <p:cNvSpPr>
              <a:spLocks/>
            </p:cNvSpPr>
            <p:nvPr/>
          </p:nvSpPr>
          <p:spPr bwMode="auto">
            <a:xfrm rot="272725">
              <a:off x="1638" y="2937"/>
              <a:ext cx="111" cy="15"/>
            </a:xfrm>
            <a:custGeom>
              <a:avLst/>
              <a:gdLst>
                <a:gd name="T0" fmla="*/ 0 w 112"/>
                <a:gd name="T1" fmla="*/ 8 h 24"/>
                <a:gd name="T2" fmla="*/ 8 w 112"/>
                <a:gd name="T3" fmla="*/ 0 h 24"/>
                <a:gd name="T4" fmla="*/ 16 w 112"/>
                <a:gd name="T5" fmla="*/ 0 h 24"/>
                <a:gd name="T6" fmla="*/ 32 w 112"/>
                <a:gd name="T7" fmla="*/ 0 h 24"/>
                <a:gd name="T8" fmla="*/ 40 w 112"/>
                <a:gd name="T9" fmla="*/ 0 h 24"/>
                <a:gd name="T10" fmla="*/ 48 w 112"/>
                <a:gd name="T11" fmla="*/ 0 h 24"/>
                <a:gd name="T12" fmla="*/ 56 w 112"/>
                <a:gd name="T13" fmla="*/ 8 h 24"/>
                <a:gd name="T14" fmla="*/ 72 w 112"/>
                <a:gd name="T15" fmla="*/ 8 h 24"/>
                <a:gd name="T16" fmla="*/ 80 w 112"/>
                <a:gd name="T17" fmla="*/ 8 h 24"/>
                <a:gd name="T18" fmla="*/ 80 w 112"/>
                <a:gd name="T19" fmla="*/ 8 h 24"/>
                <a:gd name="T20" fmla="*/ 96 w 112"/>
                <a:gd name="T21" fmla="*/ 16 h 24"/>
                <a:gd name="T22" fmla="*/ 88 w 112"/>
                <a:gd name="T23" fmla="*/ 24 h 24"/>
                <a:gd name="T24" fmla="*/ 104 w 112"/>
                <a:gd name="T25" fmla="*/ 24 h 24"/>
                <a:gd name="T26" fmla="*/ 112 w 112"/>
                <a:gd name="T27" fmla="*/ 24 h 24"/>
                <a:gd name="T28" fmla="*/ 112 w 112"/>
                <a:gd name="T29" fmla="*/ 24 h 24"/>
                <a:gd name="T30" fmla="*/ 104 w 112"/>
                <a:gd name="T31" fmla="*/ 24 h 24"/>
                <a:gd name="T32" fmla="*/ 88 w 112"/>
                <a:gd name="T33" fmla="*/ 24 h 24"/>
                <a:gd name="T34" fmla="*/ 72 w 112"/>
                <a:gd name="T35" fmla="*/ 24 h 24"/>
                <a:gd name="T36" fmla="*/ 64 w 112"/>
                <a:gd name="T37" fmla="*/ 16 h 24"/>
                <a:gd name="T38" fmla="*/ 56 w 112"/>
                <a:gd name="T39" fmla="*/ 16 h 24"/>
                <a:gd name="T40" fmla="*/ 48 w 112"/>
                <a:gd name="T41" fmla="*/ 16 h 24"/>
                <a:gd name="T42" fmla="*/ 40 w 112"/>
                <a:gd name="T43" fmla="*/ 16 h 24"/>
                <a:gd name="T44" fmla="*/ 16 w 112"/>
                <a:gd name="T45" fmla="*/ 8 h 24"/>
                <a:gd name="T46" fmla="*/ 8 w 112"/>
                <a:gd name="T47" fmla="*/ 8 h 24"/>
                <a:gd name="T48" fmla="*/ 0 w 112"/>
                <a:gd name="T49"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4">
                  <a:moveTo>
                    <a:pt x="0" y="8"/>
                  </a:moveTo>
                  <a:lnTo>
                    <a:pt x="8" y="0"/>
                  </a:lnTo>
                  <a:lnTo>
                    <a:pt x="16" y="0"/>
                  </a:lnTo>
                  <a:lnTo>
                    <a:pt x="32" y="0"/>
                  </a:lnTo>
                  <a:lnTo>
                    <a:pt x="40" y="0"/>
                  </a:lnTo>
                  <a:lnTo>
                    <a:pt x="48" y="0"/>
                  </a:lnTo>
                  <a:lnTo>
                    <a:pt x="56" y="8"/>
                  </a:lnTo>
                  <a:lnTo>
                    <a:pt x="72" y="8"/>
                  </a:lnTo>
                  <a:lnTo>
                    <a:pt x="80" y="8"/>
                  </a:lnTo>
                  <a:lnTo>
                    <a:pt x="80" y="8"/>
                  </a:lnTo>
                  <a:lnTo>
                    <a:pt x="96" y="16"/>
                  </a:lnTo>
                  <a:lnTo>
                    <a:pt x="88" y="24"/>
                  </a:lnTo>
                  <a:lnTo>
                    <a:pt x="104" y="24"/>
                  </a:lnTo>
                  <a:lnTo>
                    <a:pt x="112" y="24"/>
                  </a:lnTo>
                  <a:lnTo>
                    <a:pt x="112" y="24"/>
                  </a:lnTo>
                  <a:lnTo>
                    <a:pt x="104" y="24"/>
                  </a:lnTo>
                  <a:lnTo>
                    <a:pt x="88" y="24"/>
                  </a:lnTo>
                  <a:lnTo>
                    <a:pt x="72" y="24"/>
                  </a:lnTo>
                  <a:lnTo>
                    <a:pt x="64" y="16"/>
                  </a:lnTo>
                  <a:lnTo>
                    <a:pt x="56" y="16"/>
                  </a:lnTo>
                  <a:lnTo>
                    <a:pt x="48" y="16"/>
                  </a:lnTo>
                  <a:lnTo>
                    <a:pt x="40" y="16"/>
                  </a:lnTo>
                  <a:lnTo>
                    <a:pt x="16" y="8"/>
                  </a:lnTo>
                  <a:lnTo>
                    <a:pt x="8" y="8"/>
                  </a:lnTo>
                  <a:lnTo>
                    <a:pt x="0" y="8"/>
                  </a:lnTo>
                  <a:close/>
                </a:path>
              </a:pathLst>
            </a:custGeom>
            <a:solidFill>
              <a:srgbClr val="CCFFCC"/>
            </a:solidFill>
            <a:ln w="12700" cap="flat" cmpd="sng">
              <a:solidFill>
                <a:schemeClr val="tx1"/>
              </a:solidFill>
              <a:prstDash val="solid"/>
              <a:round/>
              <a:headEnd/>
              <a:tailEnd/>
            </a:ln>
            <a:effectLst>
              <a:outerShdw dist="40161" dir="4293903" algn="ctr" rotWithShape="0">
                <a:schemeClr val="bg1"/>
              </a:outerShdw>
            </a:effectLst>
          </p:spPr>
          <p:txBody>
            <a:bodyPr/>
            <a:lstStyle/>
            <a:p>
              <a:endParaRPr lang="ja-JP" altLang="en-US" smtClean="0">
                <a:solidFill>
                  <a:srgbClr val="000000"/>
                </a:solidFill>
              </a:endParaRPr>
            </a:p>
          </p:txBody>
        </p:sp>
        <p:sp>
          <p:nvSpPr>
            <p:cNvPr id="26695" name="Freeform 71"/>
            <p:cNvSpPr>
              <a:spLocks/>
            </p:cNvSpPr>
            <p:nvPr/>
          </p:nvSpPr>
          <p:spPr bwMode="auto">
            <a:xfrm rot="272725">
              <a:off x="1744" y="2874"/>
              <a:ext cx="173" cy="69"/>
            </a:xfrm>
            <a:custGeom>
              <a:avLst/>
              <a:gdLst>
                <a:gd name="T0" fmla="*/ 0 w 175"/>
                <a:gd name="T1" fmla="*/ 80 h 104"/>
                <a:gd name="T2" fmla="*/ 0 w 175"/>
                <a:gd name="T3" fmla="*/ 72 h 104"/>
                <a:gd name="T4" fmla="*/ 0 w 175"/>
                <a:gd name="T5" fmla="*/ 64 h 104"/>
                <a:gd name="T6" fmla="*/ 0 w 175"/>
                <a:gd name="T7" fmla="*/ 64 h 104"/>
                <a:gd name="T8" fmla="*/ 0 w 175"/>
                <a:gd name="T9" fmla="*/ 48 h 104"/>
                <a:gd name="T10" fmla="*/ 16 w 175"/>
                <a:gd name="T11" fmla="*/ 48 h 104"/>
                <a:gd name="T12" fmla="*/ 16 w 175"/>
                <a:gd name="T13" fmla="*/ 40 h 104"/>
                <a:gd name="T14" fmla="*/ 24 w 175"/>
                <a:gd name="T15" fmla="*/ 40 h 104"/>
                <a:gd name="T16" fmla="*/ 32 w 175"/>
                <a:gd name="T17" fmla="*/ 40 h 104"/>
                <a:gd name="T18" fmla="*/ 40 w 175"/>
                <a:gd name="T19" fmla="*/ 40 h 104"/>
                <a:gd name="T20" fmla="*/ 48 w 175"/>
                <a:gd name="T21" fmla="*/ 32 h 104"/>
                <a:gd name="T22" fmla="*/ 48 w 175"/>
                <a:gd name="T23" fmla="*/ 32 h 104"/>
                <a:gd name="T24" fmla="*/ 64 w 175"/>
                <a:gd name="T25" fmla="*/ 32 h 104"/>
                <a:gd name="T26" fmla="*/ 72 w 175"/>
                <a:gd name="T27" fmla="*/ 32 h 104"/>
                <a:gd name="T28" fmla="*/ 88 w 175"/>
                <a:gd name="T29" fmla="*/ 24 h 104"/>
                <a:gd name="T30" fmla="*/ 96 w 175"/>
                <a:gd name="T31" fmla="*/ 16 h 104"/>
                <a:gd name="T32" fmla="*/ 112 w 175"/>
                <a:gd name="T33" fmla="*/ 16 h 104"/>
                <a:gd name="T34" fmla="*/ 120 w 175"/>
                <a:gd name="T35" fmla="*/ 16 h 104"/>
                <a:gd name="T36" fmla="*/ 135 w 175"/>
                <a:gd name="T37" fmla="*/ 8 h 104"/>
                <a:gd name="T38" fmla="*/ 143 w 175"/>
                <a:gd name="T39" fmla="*/ 0 h 104"/>
                <a:gd name="T40" fmla="*/ 159 w 175"/>
                <a:gd name="T41" fmla="*/ 0 h 104"/>
                <a:gd name="T42" fmla="*/ 167 w 175"/>
                <a:gd name="T43" fmla="*/ 0 h 104"/>
                <a:gd name="T44" fmla="*/ 159 w 175"/>
                <a:gd name="T45" fmla="*/ 0 h 104"/>
                <a:gd name="T46" fmla="*/ 167 w 175"/>
                <a:gd name="T47" fmla="*/ 8 h 104"/>
                <a:gd name="T48" fmla="*/ 167 w 175"/>
                <a:gd name="T49" fmla="*/ 8 h 104"/>
                <a:gd name="T50" fmla="*/ 175 w 175"/>
                <a:gd name="T51" fmla="*/ 8 h 104"/>
                <a:gd name="T52" fmla="*/ 175 w 175"/>
                <a:gd name="T53" fmla="*/ 16 h 104"/>
                <a:gd name="T54" fmla="*/ 167 w 175"/>
                <a:gd name="T55" fmla="*/ 16 h 104"/>
                <a:gd name="T56" fmla="*/ 159 w 175"/>
                <a:gd name="T57" fmla="*/ 24 h 104"/>
                <a:gd name="T58" fmla="*/ 151 w 175"/>
                <a:gd name="T59" fmla="*/ 24 h 104"/>
                <a:gd name="T60" fmla="*/ 151 w 175"/>
                <a:gd name="T61" fmla="*/ 24 h 104"/>
                <a:gd name="T62" fmla="*/ 135 w 175"/>
                <a:gd name="T63" fmla="*/ 32 h 104"/>
                <a:gd name="T64" fmla="*/ 143 w 175"/>
                <a:gd name="T65" fmla="*/ 40 h 104"/>
                <a:gd name="T66" fmla="*/ 135 w 175"/>
                <a:gd name="T67" fmla="*/ 40 h 104"/>
                <a:gd name="T68" fmla="*/ 127 w 175"/>
                <a:gd name="T69" fmla="*/ 40 h 104"/>
                <a:gd name="T70" fmla="*/ 135 w 175"/>
                <a:gd name="T71" fmla="*/ 48 h 104"/>
                <a:gd name="T72" fmla="*/ 143 w 175"/>
                <a:gd name="T73" fmla="*/ 48 h 104"/>
                <a:gd name="T74" fmla="*/ 135 w 175"/>
                <a:gd name="T75" fmla="*/ 56 h 104"/>
                <a:gd name="T76" fmla="*/ 127 w 175"/>
                <a:gd name="T77" fmla="*/ 56 h 104"/>
                <a:gd name="T78" fmla="*/ 127 w 175"/>
                <a:gd name="T79" fmla="*/ 56 h 104"/>
                <a:gd name="T80" fmla="*/ 127 w 175"/>
                <a:gd name="T81" fmla="*/ 56 h 104"/>
                <a:gd name="T82" fmla="*/ 120 w 175"/>
                <a:gd name="T83" fmla="*/ 56 h 104"/>
                <a:gd name="T84" fmla="*/ 112 w 175"/>
                <a:gd name="T85" fmla="*/ 64 h 104"/>
                <a:gd name="T86" fmla="*/ 112 w 175"/>
                <a:gd name="T87" fmla="*/ 72 h 104"/>
                <a:gd name="T88" fmla="*/ 104 w 175"/>
                <a:gd name="T89" fmla="*/ 72 h 104"/>
                <a:gd name="T90" fmla="*/ 96 w 175"/>
                <a:gd name="T91" fmla="*/ 72 h 104"/>
                <a:gd name="T92" fmla="*/ 88 w 175"/>
                <a:gd name="T93" fmla="*/ 80 h 104"/>
                <a:gd name="T94" fmla="*/ 88 w 175"/>
                <a:gd name="T95" fmla="*/ 80 h 104"/>
                <a:gd name="T96" fmla="*/ 80 w 175"/>
                <a:gd name="T97" fmla="*/ 80 h 104"/>
                <a:gd name="T98" fmla="*/ 72 w 175"/>
                <a:gd name="T99" fmla="*/ 96 h 104"/>
                <a:gd name="T100" fmla="*/ 64 w 175"/>
                <a:gd name="T101" fmla="*/ 96 h 104"/>
                <a:gd name="T102" fmla="*/ 48 w 175"/>
                <a:gd name="T103" fmla="*/ 104 h 104"/>
                <a:gd name="T104" fmla="*/ 40 w 175"/>
                <a:gd name="T105" fmla="*/ 104 h 104"/>
                <a:gd name="T106" fmla="*/ 40 w 175"/>
                <a:gd name="T107" fmla="*/ 96 h 104"/>
                <a:gd name="T108" fmla="*/ 40 w 175"/>
                <a:gd name="T109" fmla="*/ 88 h 104"/>
                <a:gd name="T110" fmla="*/ 24 w 175"/>
                <a:gd name="T111" fmla="*/ 88 h 104"/>
                <a:gd name="T112" fmla="*/ 8 w 175"/>
                <a:gd name="T113" fmla="*/ 88 h 104"/>
                <a:gd name="T114" fmla="*/ 8 w 175"/>
                <a:gd name="T115" fmla="*/ 80 h 104"/>
                <a:gd name="T116" fmla="*/ 0 w 175"/>
                <a:gd name="T117"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5" h="104">
                  <a:moveTo>
                    <a:pt x="0" y="80"/>
                  </a:moveTo>
                  <a:lnTo>
                    <a:pt x="0" y="72"/>
                  </a:lnTo>
                  <a:lnTo>
                    <a:pt x="0" y="64"/>
                  </a:lnTo>
                  <a:lnTo>
                    <a:pt x="0" y="64"/>
                  </a:lnTo>
                  <a:lnTo>
                    <a:pt x="0" y="48"/>
                  </a:lnTo>
                  <a:lnTo>
                    <a:pt x="16" y="48"/>
                  </a:lnTo>
                  <a:lnTo>
                    <a:pt x="16" y="40"/>
                  </a:lnTo>
                  <a:lnTo>
                    <a:pt x="24" y="40"/>
                  </a:lnTo>
                  <a:lnTo>
                    <a:pt x="32" y="40"/>
                  </a:lnTo>
                  <a:lnTo>
                    <a:pt x="40" y="40"/>
                  </a:lnTo>
                  <a:lnTo>
                    <a:pt x="48" y="32"/>
                  </a:lnTo>
                  <a:lnTo>
                    <a:pt x="48" y="32"/>
                  </a:lnTo>
                  <a:lnTo>
                    <a:pt x="64" y="32"/>
                  </a:lnTo>
                  <a:lnTo>
                    <a:pt x="72" y="32"/>
                  </a:lnTo>
                  <a:lnTo>
                    <a:pt x="88" y="24"/>
                  </a:lnTo>
                  <a:lnTo>
                    <a:pt x="96" y="16"/>
                  </a:lnTo>
                  <a:lnTo>
                    <a:pt x="112" y="16"/>
                  </a:lnTo>
                  <a:lnTo>
                    <a:pt x="120" y="16"/>
                  </a:lnTo>
                  <a:lnTo>
                    <a:pt x="135" y="8"/>
                  </a:lnTo>
                  <a:lnTo>
                    <a:pt x="143" y="0"/>
                  </a:lnTo>
                  <a:lnTo>
                    <a:pt x="159" y="0"/>
                  </a:lnTo>
                  <a:lnTo>
                    <a:pt x="167" y="0"/>
                  </a:lnTo>
                  <a:lnTo>
                    <a:pt x="159" y="0"/>
                  </a:lnTo>
                  <a:lnTo>
                    <a:pt x="167" y="8"/>
                  </a:lnTo>
                  <a:lnTo>
                    <a:pt x="167" y="8"/>
                  </a:lnTo>
                  <a:lnTo>
                    <a:pt x="175" y="8"/>
                  </a:lnTo>
                  <a:lnTo>
                    <a:pt x="175" y="16"/>
                  </a:lnTo>
                  <a:lnTo>
                    <a:pt x="167" y="16"/>
                  </a:lnTo>
                  <a:lnTo>
                    <a:pt x="159" y="24"/>
                  </a:lnTo>
                  <a:lnTo>
                    <a:pt x="151" y="24"/>
                  </a:lnTo>
                  <a:lnTo>
                    <a:pt x="151" y="24"/>
                  </a:lnTo>
                  <a:lnTo>
                    <a:pt x="135" y="32"/>
                  </a:lnTo>
                  <a:lnTo>
                    <a:pt x="143" y="40"/>
                  </a:lnTo>
                  <a:lnTo>
                    <a:pt x="135" y="40"/>
                  </a:lnTo>
                  <a:lnTo>
                    <a:pt x="127" y="40"/>
                  </a:lnTo>
                  <a:lnTo>
                    <a:pt x="135" y="48"/>
                  </a:lnTo>
                  <a:lnTo>
                    <a:pt x="143" y="48"/>
                  </a:lnTo>
                  <a:lnTo>
                    <a:pt x="135" y="56"/>
                  </a:lnTo>
                  <a:lnTo>
                    <a:pt x="127" y="56"/>
                  </a:lnTo>
                  <a:lnTo>
                    <a:pt x="127" y="56"/>
                  </a:lnTo>
                  <a:lnTo>
                    <a:pt x="127" y="56"/>
                  </a:lnTo>
                  <a:lnTo>
                    <a:pt x="120" y="56"/>
                  </a:lnTo>
                  <a:lnTo>
                    <a:pt x="112" y="64"/>
                  </a:lnTo>
                  <a:lnTo>
                    <a:pt x="112" y="72"/>
                  </a:lnTo>
                  <a:lnTo>
                    <a:pt x="104" y="72"/>
                  </a:lnTo>
                  <a:lnTo>
                    <a:pt x="96" y="72"/>
                  </a:lnTo>
                  <a:lnTo>
                    <a:pt x="88" y="80"/>
                  </a:lnTo>
                  <a:lnTo>
                    <a:pt x="88" y="80"/>
                  </a:lnTo>
                  <a:lnTo>
                    <a:pt x="80" y="80"/>
                  </a:lnTo>
                  <a:lnTo>
                    <a:pt x="72" y="96"/>
                  </a:lnTo>
                  <a:lnTo>
                    <a:pt x="64" y="96"/>
                  </a:lnTo>
                  <a:lnTo>
                    <a:pt x="48" y="104"/>
                  </a:lnTo>
                  <a:lnTo>
                    <a:pt x="40" y="104"/>
                  </a:lnTo>
                  <a:lnTo>
                    <a:pt x="40" y="96"/>
                  </a:lnTo>
                  <a:lnTo>
                    <a:pt x="40" y="88"/>
                  </a:lnTo>
                  <a:lnTo>
                    <a:pt x="24" y="88"/>
                  </a:lnTo>
                  <a:lnTo>
                    <a:pt x="8" y="88"/>
                  </a:lnTo>
                  <a:lnTo>
                    <a:pt x="8" y="80"/>
                  </a:lnTo>
                  <a:lnTo>
                    <a:pt x="0" y="80"/>
                  </a:lnTo>
                  <a:close/>
                </a:path>
              </a:pathLst>
            </a:custGeom>
            <a:solidFill>
              <a:srgbClr val="CCFFCC"/>
            </a:solidFill>
            <a:ln w="12700" cap="flat" cmpd="sng">
              <a:solidFill>
                <a:schemeClr val="tx1"/>
              </a:solidFill>
              <a:prstDash val="solid"/>
              <a:round/>
              <a:headEnd/>
              <a:tailEnd/>
            </a:ln>
            <a:effectLst>
              <a:outerShdw dist="40161" dir="4293903" algn="ctr" rotWithShape="0">
                <a:schemeClr val="bg1"/>
              </a:outerShdw>
            </a:effectLst>
          </p:spPr>
          <p:txBody>
            <a:bodyPr/>
            <a:lstStyle/>
            <a:p>
              <a:endParaRPr lang="ja-JP" altLang="en-US" smtClean="0">
                <a:solidFill>
                  <a:srgbClr val="000000"/>
                </a:solidFill>
              </a:endParaRPr>
            </a:p>
          </p:txBody>
        </p:sp>
        <p:sp>
          <p:nvSpPr>
            <p:cNvPr id="26696" name="Freeform 72"/>
            <p:cNvSpPr>
              <a:spLocks/>
            </p:cNvSpPr>
            <p:nvPr/>
          </p:nvSpPr>
          <p:spPr bwMode="auto">
            <a:xfrm rot="272725">
              <a:off x="1837" y="2917"/>
              <a:ext cx="141" cy="42"/>
            </a:xfrm>
            <a:custGeom>
              <a:avLst/>
              <a:gdLst>
                <a:gd name="T0" fmla="*/ 16 w 143"/>
                <a:gd name="T1" fmla="*/ 40 h 64"/>
                <a:gd name="T2" fmla="*/ 8 w 143"/>
                <a:gd name="T3" fmla="*/ 48 h 64"/>
                <a:gd name="T4" fmla="*/ 8 w 143"/>
                <a:gd name="T5" fmla="*/ 40 h 64"/>
                <a:gd name="T6" fmla="*/ 16 w 143"/>
                <a:gd name="T7" fmla="*/ 32 h 64"/>
                <a:gd name="T8" fmla="*/ 24 w 143"/>
                <a:gd name="T9" fmla="*/ 32 h 64"/>
                <a:gd name="T10" fmla="*/ 39 w 143"/>
                <a:gd name="T11" fmla="*/ 16 h 64"/>
                <a:gd name="T12" fmla="*/ 39 w 143"/>
                <a:gd name="T13" fmla="*/ 16 h 64"/>
                <a:gd name="T14" fmla="*/ 55 w 143"/>
                <a:gd name="T15" fmla="*/ 8 h 64"/>
                <a:gd name="T16" fmla="*/ 55 w 143"/>
                <a:gd name="T17" fmla="*/ 0 h 64"/>
                <a:gd name="T18" fmla="*/ 63 w 143"/>
                <a:gd name="T19" fmla="*/ 8 h 64"/>
                <a:gd name="T20" fmla="*/ 71 w 143"/>
                <a:gd name="T21" fmla="*/ 0 h 64"/>
                <a:gd name="T22" fmla="*/ 87 w 143"/>
                <a:gd name="T23" fmla="*/ 0 h 64"/>
                <a:gd name="T24" fmla="*/ 87 w 143"/>
                <a:gd name="T25" fmla="*/ 0 h 64"/>
                <a:gd name="T26" fmla="*/ 103 w 143"/>
                <a:gd name="T27" fmla="*/ 8 h 64"/>
                <a:gd name="T28" fmla="*/ 119 w 143"/>
                <a:gd name="T29" fmla="*/ 0 h 64"/>
                <a:gd name="T30" fmla="*/ 135 w 143"/>
                <a:gd name="T31" fmla="*/ 0 h 64"/>
                <a:gd name="T32" fmla="*/ 143 w 143"/>
                <a:gd name="T33" fmla="*/ 0 h 64"/>
                <a:gd name="T34" fmla="*/ 127 w 143"/>
                <a:gd name="T35" fmla="*/ 8 h 64"/>
                <a:gd name="T36" fmla="*/ 119 w 143"/>
                <a:gd name="T37" fmla="*/ 8 h 64"/>
                <a:gd name="T38" fmla="*/ 111 w 143"/>
                <a:gd name="T39" fmla="*/ 8 h 64"/>
                <a:gd name="T40" fmla="*/ 103 w 143"/>
                <a:gd name="T41" fmla="*/ 8 h 64"/>
                <a:gd name="T42" fmla="*/ 95 w 143"/>
                <a:gd name="T43" fmla="*/ 8 h 64"/>
                <a:gd name="T44" fmla="*/ 87 w 143"/>
                <a:gd name="T45" fmla="*/ 8 h 64"/>
                <a:gd name="T46" fmla="*/ 79 w 143"/>
                <a:gd name="T47" fmla="*/ 8 h 64"/>
                <a:gd name="T48" fmla="*/ 63 w 143"/>
                <a:gd name="T49" fmla="*/ 8 h 64"/>
                <a:gd name="T50" fmla="*/ 63 w 143"/>
                <a:gd name="T51" fmla="*/ 8 h 64"/>
                <a:gd name="T52" fmla="*/ 47 w 143"/>
                <a:gd name="T53" fmla="*/ 16 h 64"/>
                <a:gd name="T54" fmla="*/ 47 w 143"/>
                <a:gd name="T55" fmla="*/ 24 h 64"/>
                <a:gd name="T56" fmla="*/ 55 w 143"/>
                <a:gd name="T57" fmla="*/ 24 h 64"/>
                <a:gd name="T58" fmla="*/ 55 w 143"/>
                <a:gd name="T59" fmla="*/ 24 h 64"/>
                <a:gd name="T60" fmla="*/ 71 w 143"/>
                <a:gd name="T61" fmla="*/ 24 h 64"/>
                <a:gd name="T62" fmla="*/ 87 w 143"/>
                <a:gd name="T63" fmla="*/ 16 h 64"/>
                <a:gd name="T64" fmla="*/ 95 w 143"/>
                <a:gd name="T65" fmla="*/ 16 h 64"/>
                <a:gd name="T66" fmla="*/ 103 w 143"/>
                <a:gd name="T67" fmla="*/ 16 h 64"/>
                <a:gd name="T68" fmla="*/ 87 w 143"/>
                <a:gd name="T69" fmla="*/ 24 h 64"/>
                <a:gd name="T70" fmla="*/ 71 w 143"/>
                <a:gd name="T71" fmla="*/ 24 h 64"/>
                <a:gd name="T72" fmla="*/ 63 w 143"/>
                <a:gd name="T73" fmla="*/ 24 h 64"/>
                <a:gd name="T74" fmla="*/ 55 w 143"/>
                <a:gd name="T75" fmla="*/ 32 h 64"/>
                <a:gd name="T76" fmla="*/ 63 w 143"/>
                <a:gd name="T77" fmla="*/ 40 h 64"/>
                <a:gd name="T78" fmla="*/ 55 w 143"/>
                <a:gd name="T79" fmla="*/ 48 h 64"/>
                <a:gd name="T80" fmla="*/ 47 w 143"/>
                <a:gd name="T81" fmla="*/ 48 h 64"/>
                <a:gd name="T82" fmla="*/ 55 w 143"/>
                <a:gd name="T83" fmla="*/ 48 h 64"/>
                <a:gd name="T84" fmla="*/ 55 w 143"/>
                <a:gd name="T85" fmla="*/ 56 h 64"/>
                <a:gd name="T86" fmla="*/ 47 w 143"/>
                <a:gd name="T87" fmla="*/ 56 h 64"/>
                <a:gd name="T88" fmla="*/ 39 w 143"/>
                <a:gd name="T89" fmla="*/ 64 h 64"/>
                <a:gd name="T90" fmla="*/ 31 w 143"/>
                <a:gd name="T91" fmla="*/ 64 h 64"/>
                <a:gd name="T92" fmla="*/ 39 w 143"/>
                <a:gd name="T93" fmla="*/ 56 h 64"/>
                <a:gd name="T94" fmla="*/ 39 w 143"/>
                <a:gd name="T95" fmla="*/ 48 h 64"/>
                <a:gd name="T96" fmla="*/ 39 w 143"/>
                <a:gd name="T97" fmla="*/ 40 h 64"/>
                <a:gd name="T98" fmla="*/ 47 w 143"/>
                <a:gd name="T99" fmla="*/ 40 h 64"/>
                <a:gd name="T100" fmla="*/ 39 w 143"/>
                <a:gd name="T101" fmla="*/ 40 h 64"/>
                <a:gd name="T102" fmla="*/ 31 w 143"/>
                <a:gd name="T103" fmla="*/ 40 h 64"/>
                <a:gd name="T104" fmla="*/ 31 w 143"/>
                <a:gd name="T105" fmla="*/ 48 h 64"/>
                <a:gd name="T106" fmla="*/ 24 w 143"/>
                <a:gd name="T107" fmla="*/ 56 h 64"/>
                <a:gd name="T108" fmla="*/ 16 w 143"/>
                <a:gd name="T109" fmla="*/ 64 h 64"/>
                <a:gd name="T110" fmla="*/ 8 w 143"/>
                <a:gd name="T111" fmla="*/ 64 h 64"/>
                <a:gd name="T112" fmla="*/ 0 w 143"/>
                <a:gd name="T113" fmla="*/ 64 h 64"/>
                <a:gd name="T114" fmla="*/ 8 w 143"/>
                <a:gd name="T115" fmla="*/ 56 h 64"/>
                <a:gd name="T116" fmla="*/ 8 w 143"/>
                <a:gd name="T117" fmla="*/ 56 h 64"/>
                <a:gd name="T118" fmla="*/ 16 w 143"/>
                <a:gd name="T119" fmla="*/ 48 h 64"/>
                <a:gd name="T120" fmla="*/ 16 w 143"/>
                <a:gd name="T121" fmla="*/ 4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 h="64">
                  <a:moveTo>
                    <a:pt x="16" y="40"/>
                  </a:moveTo>
                  <a:lnTo>
                    <a:pt x="8" y="48"/>
                  </a:lnTo>
                  <a:lnTo>
                    <a:pt x="8" y="40"/>
                  </a:lnTo>
                  <a:lnTo>
                    <a:pt x="16" y="32"/>
                  </a:lnTo>
                  <a:lnTo>
                    <a:pt x="24" y="32"/>
                  </a:lnTo>
                  <a:lnTo>
                    <a:pt x="39" y="16"/>
                  </a:lnTo>
                  <a:lnTo>
                    <a:pt x="39" y="16"/>
                  </a:lnTo>
                  <a:lnTo>
                    <a:pt x="55" y="8"/>
                  </a:lnTo>
                  <a:lnTo>
                    <a:pt x="55" y="0"/>
                  </a:lnTo>
                  <a:lnTo>
                    <a:pt x="63" y="8"/>
                  </a:lnTo>
                  <a:lnTo>
                    <a:pt x="71" y="0"/>
                  </a:lnTo>
                  <a:lnTo>
                    <a:pt x="87" y="0"/>
                  </a:lnTo>
                  <a:lnTo>
                    <a:pt x="87" y="0"/>
                  </a:lnTo>
                  <a:lnTo>
                    <a:pt x="103" y="8"/>
                  </a:lnTo>
                  <a:lnTo>
                    <a:pt x="119" y="0"/>
                  </a:lnTo>
                  <a:lnTo>
                    <a:pt x="135" y="0"/>
                  </a:lnTo>
                  <a:lnTo>
                    <a:pt x="143" y="0"/>
                  </a:lnTo>
                  <a:lnTo>
                    <a:pt x="127" y="8"/>
                  </a:lnTo>
                  <a:lnTo>
                    <a:pt x="119" y="8"/>
                  </a:lnTo>
                  <a:lnTo>
                    <a:pt x="111" y="8"/>
                  </a:lnTo>
                  <a:lnTo>
                    <a:pt x="103" y="8"/>
                  </a:lnTo>
                  <a:lnTo>
                    <a:pt x="95" y="8"/>
                  </a:lnTo>
                  <a:lnTo>
                    <a:pt x="87" y="8"/>
                  </a:lnTo>
                  <a:lnTo>
                    <a:pt x="79" y="8"/>
                  </a:lnTo>
                  <a:lnTo>
                    <a:pt x="63" y="8"/>
                  </a:lnTo>
                  <a:lnTo>
                    <a:pt x="63" y="8"/>
                  </a:lnTo>
                  <a:lnTo>
                    <a:pt x="47" y="16"/>
                  </a:lnTo>
                  <a:lnTo>
                    <a:pt x="47" y="24"/>
                  </a:lnTo>
                  <a:lnTo>
                    <a:pt x="55" y="24"/>
                  </a:lnTo>
                  <a:lnTo>
                    <a:pt x="55" y="24"/>
                  </a:lnTo>
                  <a:lnTo>
                    <a:pt x="71" y="24"/>
                  </a:lnTo>
                  <a:lnTo>
                    <a:pt x="87" y="16"/>
                  </a:lnTo>
                  <a:lnTo>
                    <a:pt x="95" y="16"/>
                  </a:lnTo>
                  <a:lnTo>
                    <a:pt x="103" y="16"/>
                  </a:lnTo>
                  <a:lnTo>
                    <a:pt x="87" y="24"/>
                  </a:lnTo>
                  <a:lnTo>
                    <a:pt x="71" y="24"/>
                  </a:lnTo>
                  <a:lnTo>
                    <a:pt x="63" y="24"/>
                  </a:lnTo>
                  <a:lnTo>
                    <a:pt x="55" y="32"/>
                  </a:lnTo>
                  <a:lnTo>
                    <a:pt x="63" y="40"/>
                  </a:lnTo>
                  <a:lnTo>
                    <a:pt x="55" y="48"/>
                  </a:lnTo>
                  <a:lnTo>
                    <a:pt x="47" y="48"/>
                  </a:lnTo>
                  <a:lnTo>
                    <a:pt x="55" y="48"/>
                  </a:lnTo>
                  <a:lnTo>
                    <a:pt x="55" y="56"/>
                  </a:lnTo>
                  <a:lnTo>
                    <a:pt x="47" y="56"/>
                  </a:lnTo>
                  <a:lnTo>
                    <a:pt x="39" y="64"/>
                  </a:lnTo>
                  <a:lnTo>
                    <a:pt x="31" y="64"/>
                  </a:lnTo>
                  <a:lnTo>
                    <a:pt x="39" y="56"/>
                  </a:lnTo>
                  <a:lnTo>
                    <a:pt x="39" y="48"/>
                  </a:lnTo>
                  <a:lnTo>
                    <a:pt x="39" y="40"/>
                  </a:lnTo>
                  <a:lnTo>
                    <a:pt x="47" y="40"/>
                  </a:lnTo>
                  <a:lnTo>
                    <a:pt x="39" y="40"/>
                  </a:lnTo>
                  <a:lnTo>
                    <a:pt x="31" y="40"/>
                  </a:lnTo>
                  <a:lnTo>
                    <a:pt x="31" y="48"/>
                  </a:lnTo>
                  <a:lnTo>
                    <a:pt x="24" y="56"/>
                  </a:lnTo>
                  <a:lnTo>
                    <a:pt x="16" y="64"/>
                  </a:lnTo>
                  <a:lnTo>
                    <a:pt x="8" y="64"/>
                  </a:lnTo>
                  <a:lnTo>
                    <a:pt x="0" y="64"/>
                  </a:lnTo>
                  <a:lnTo>
                    <a:pt x="8" y="56"/>
                  </a:lnTo>
                  <a:lnTo>
                    <a:pt x="8" y="56"/>
                  </a:lnTo>
                  <a:lnTo>
                    <a:pt x="16" y="48"/>
                  </a:lnTo>
                  <a:lnTo>
                    <a:pt x="16" y="40"/>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697" name="Freeform 73"/>
            <p:cNvSpPr>
              <a:spLocks/>
            </p:cNvSpPr>
            <p:nvPr/>
          </p:nvSpPr>
          <p:spPr bwMode="auto">
            <a:xfrm rot="272725">
              <a:off x="1920" y="2853"/>
              <a:ext cx="55" cy="21"/>
            </a:xfrm>
            <a:custGeom>
              <a:avLst/>
              <a:gdLst>
                <a:gd name="T0" fmla="*/ 48 w 56"/>
                <a:gd name="T1" fmla="*/ 8 h 31"/>
                <a:gd name="T2" fmla="*/ 40 w 56"/>
                <a:gd name="T3" fmla="*/ 16 h 31"/>
                <a:gd name="T4" fmla="*/ 24 w 56"/>
                <a:gd name="T5" fmla="*/ 16 h 31"/>
                <a:gd name="T6" fmla="*/ 16 w 56"/>
                <a:gd name="T7" fmla="*/ 23 h 31"/>
                <a:gd name="T8" fmla="*/ 0 w 56"/>
                <a:gd name="T9" fmla="*/ 31 h 31"/>
                <a:gd name="T10" fmla="*/ 16 w 56"/>
                <a:gd name="T11" fmla="*/ 23 h 31"/>
                <a:gd name="T12" fmla="*/ 32 w 56"/>
                <a:gd name="T13" fmla="*/ 16 h 31"/>
                <a:gd name="T14" fmla="*/ 48 w 56"/>
                <a:gd name="T15" fmla="*/ 8 h 31"/>
                <a:gd name="T16" fmla="*/ 56 w 56"/>
                <a:gd name="T17" fmla="*/ 0 h 31"/>
                <a:gd name="T18" fmla="*/ 56 w 56"/>
                <a:gd name="T19" fmla="*/ 8 h 31"/>
                <a:gd name="T20" fmla="*/ 48 w 56"/>
                <a:gd name="T2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1">
                  <a:moveTo>
                    <a:pt x="48" y="8"/>
                  </a:moveTo>
                  <a:lnTo>
                    <a:pt x="40" y="16"/>
                  </a:lnTo>
                  <a:lnTo>
                    <a:pt x="24" y="16"/>
                  </a:lnTo>
                  <a:lnTo>
                    <a:pt x="16" y="23"/>
                  </a:lnTo>
                  <a:lnTo>
                    <a:pt x="0" y="31"/>
                  </a:lnTo>
                  <a:lnTo>
                    <a:pt x="16" y="23"/>
                  </a:lnTo>
                  <a:lnTo>
                    <a:pt x="32" y="16"/>
                  </a:lnTo>
                  <a:lnTo>
                    <a:pt x="48" y="8"/>
                  </a:lnTo>
                  <a:lnTo>
                    <a:pt x="56" y="0"/>
                  </a:lnTo>
                  <a:lnTo>
                    <a:pt x="56" y="8"/>
                  </a:lnTo>
                  <a:lnTo>
                    <a:pt x="48"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698" name="Freeform 74"/>
            <p:cNvSpPr>
              <a:spLocks/>
            </p:cNvSpPr>
            <p:nvPr/>
          </p:nvSpPr>
          <p:spPr bwMode="auto">
            <a:xfrm rot="272725">
              <a:off x="1999" y="2863"/>
              <a:ext cx="23" cy="9"/>
            </a:xfrm>
            <a:custGeom>
              <a:avLst/>
              <a:gdLst>
                <a:gd name="T0" fmla="*/ 8 w 24"/>
                <a:gd name="T1" fmla="*/ 15 h 15"/>
                <a:gd name="T2" fmla="*/ 0 w 24"/>
                <a:gd name="T3" fmla="*/ 15 h 15"/>
                <a:gd name="T4" fmla="*/ 8 w 24"/>
                <a:gd name="T5" fmla="*/ 8 h 15"/>
                <a:gd name="T6" fmla="*/ 24 w 24"/>
                <a:gd name="T7" fmla="*/ 0 h 15"/>
                <a:gd name="T8" fmla="*/ 24 w 24"/>
                <a:gd name="T9" fmla="*/ 8 h 15"/>
                <a:gd name="T10" fmla="*/ 16 w 24"/>
                <a:gd name="T11" fmla="*/ 8 h 15"/>
                <a:gd name="T12" fmla="*/ 8 w 24"/>
                <a:gd name="T13" fmla="*/ 15 h 15"/>
                <a:gd name="T14" fmla="*/ 8 w 24"/>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5">
                  <a:moveTo>
                    <a:pt x="8" y="15"/>
                  </a:moveTo>
                  <a:lnTo>
                    <a:pt x="0" y="15"/>
                  </a:lnTo>
                  <a:lnTo>
                    <a:pt x="8" y="8"/>
                  </a:lnTo>
                  <a:lnTo>
                    <a:pt x="24" y="0"/>
                  </a:lnTo>
                  <a:lnTo>
                    <a:pt x="24" y="8"/>
                  </a:lnTo>
                  <a:lnTo>
                    <a:pt x="16" y="8"/>
                  </a:lnTo>
                  <a:lnTo>
                    <a:pt x="8" y="15"/>
                  </a:lnTo>
                  <a:lnTo>
                    <a:pt x="8" y="15"/>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699" name="Freeform 75"/>
            <p:cNvSpPr>
              <a:spLocks/>
            </p:cNvSpPr>
            <p:nvPr/>
          </p:nvSpPr>
          <p:spPr bwMode="auto">
            <a:xfrm rot="272725">
              <a:off x="1967" y="2872"/>
              <a:ext cx="79" cy="27"/>
            </a:xfrm>
            <a:custGeom>
              <a:avLst/>
              <a:gdLst>
                <a:gd name="T0" fmla="*/ 24 w 80"/>
                <a:gd name="T1" fmla="*/ 24 h 40"/>
                <a:gd name="T2" fmla="*/ 16 w 80"/>
                <a:gd name="T3" fmla="*/ 24 h 40"/>
                <a:gd name="T4" fmla="*/ 0 w 80"/>
                <a:gd name="T5" fmla="*/ 24 h 40"/>
                <a:gd name="T6" fmla="*/ 8 w 80"/>
                <a:gd name="T7" fmla="*/ 24 h 40"/>
                <a:gd name="T8" fmla="*/ 16 w 80"/>
                <a:gd name="T9" fmla="*/ 16 h 40"/>
                <a:gd name="T10" fmla="*/ 24 w 80"/>
                <a:gd name="T11" fmla="*/ 8 h 40"/>
                <a:gd name="T12" fmla="*/ 40 w 80"/>
                <a:gd name="T13" fmla="*/ 8 h 40"/>
                <a:gd name="T14" fmla="*/ 40 w 80"/>
                <a:gd name="T15" fmla="*/ 16 h 40"/>
                <a:gd name="T16" fmla="*/ 48 w 80"/>
                <a:gd name="T17" fmla="*/ 8 h 40"/>
                <a:gd name="T18" fmla="*/ 56 w 80"/>
                <a:gd name="T19" fmla="*/ 8 h 40"/>
                <a:gd name="T20" fmla="*/ 64 w 80"/>
                <a:gd name="T21" fmla="*/ 8 h 40"/>
                <a:gd name="T22" fmla="*/ 72 w 80"/>
                <a:gd name="T23" fmla="*/ 0 h 40"/>
                <a:gd name="T24" fmla="*/ 80 w 80"/>
                <a:gd name="T25" fmla="*/ 0 h 40"/>
                <a:gd name="T26" fmla="*/ 72 w 80"/>
                <a:gd name="T27" fmla="*/ 8 h 40"/>
                <a:gd name="T28" fmla="*/ 72 w 80"/>
                <a:gd name="T29" fmla="*/ 16 h 40"/>
                <a:gd name="T30" fmla="*/ 72 w 80"/>
                <a:gd name="T31" fmla="*/ 16 h 40"/>
                <a:gd name="T32" fmla="*/ 64 w 80"/>
                <a:gd name="T33" fmla="*/ 24 h 40"/>
                <a:gd name="T34" fmla="*/ 56 w 80"/>
                <a:gd name="T35" fmla="*/ 32 h 40"/>
                <a:gd name="T36" fmla="*/ 56 w 80"/>
                <a:gd name="T37" fmla="*/ 40 h 40"/>
                <a:gd name="T38" fmla="*/ 56 w 80"/>
                <a:gd name="T39" fmla="*/ 32 h 40"/>
                <a:gd name="T40" fmla="*/ 56 w 80"/>
                <a:gd name="T41" fmla="*/ 24 h 40"/>
                <a:gd name="T42" fmla="*/ 48 w 80"/>
                <a:gd name="T43" fmla="*/ 32 h 40"/>
                <a:gd name="T44" fmla="*/ 40 w 80"/>
                <a:gd name="T45" fmla="*/ 32 h 40"/>
                <a:gd name="T46" fmla="*/ 32 w 80"/>
                <a:gd name="T47" fmla="*/ 40 h 40"/>
                <a:gd name="T48" fmla="*/ 32 w 80"/>
                <a:gd name="T49" fmla="*/ 40 h 40"/>
                <a:gd name="T50" fmla="*/ 24 w 80"/>
                <a:gd name="T51" fmla="*/ 32 h 40"/>
                <a:gd name="T52" fmla="*/ 32 w 80"/>
                <a:gd name="T53" fmla="*/ 32 h 40"/>
                <a:gd name="T54" fmla="*/ 40 w 80"/>
                <a:gd name="T55" fmla="*/ 24 h 40"/>
                <a:gd name="T56" fmla="*/ 32 w 80"/>
                <a:gd name="T57" fmla="*/ 24 h 40"/>
                <a:gd name="T58" fmla="*/ 24 w 80"/>
                <a:gd name="T5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40">
                  <a:moveTo>
                    <a:pt x="24" y="24"/>
                  </a:moveTo>
                  <a:lnTo>
                    <a:pt x="16" y="24"/>
                  </a:lnTo>
                  <a:lnTo>
                    <a:pt x="0" y="24"/>
                  </a:lnTo>
                  <a:lnTo>
                    <a:pt x="8" y="24"/>
                  </a:lnTo>
                  <a:lnTo>
                    <a:pt x="16" y="16"/>
                  </a:lnTo>
                  <a:lnTo>
                    <a:pt x="24" y="8"/>
                  </a:lnTo>
                  <a:lnTo>
                    <a:pt x="40" y="8"/>
                  </a:lnTo>
                  <a:lnTo>
                    <a:pt x="40" y="16"/>
                  </a:lnTo>
                  <a:lnTo>
                    <a:pt x="48" y="8"/>
                  </a:lnTo>
                  <a:lnTo>
                    <a:pt x="56" y="8"/>
                  </a:lnTo>
                  <a:lnTo>
                    <a:pt x="64" y="8"/>
                  </a:lnTo>
                  <a:lnTo>
                    <a:pt x="72" y="0"/>
                  </a:lnTo>
                  <a:lnTo>
                    <a:pt x="80" y="0"/>
                  </a:lnTo>
                  <a:lnTo>
                    <a:pt x="72" y="8"/>
                  </a:lnTo>
                  <a:lnTo>
                    <a:pt x="72" y="16"/>
                  </a:lnTo>
                  <a:lnTo>
                    <a:pt x="72" y="16"/>
                  </a:lnTo>
                  <a:lnTo>
                    <a:pt x="64" y="24"/>
                  </a:lnTo>
                  <a:lnTo>
                    <a:pt x="56" y="32"/>
                  </a:lnTo>
                  <a:lnTo>
                    <a:pt x="56" y="40"/>
                  </a:lnTo>
                  <a:lnTo>
                    <a:pt x="56" y="32"/>
                  </a:lnTo>
                  <a:lnTo>
                    <a:pt x="56" y="24"/>
                  </a:lnTo>
                  <a:lnTo>
                    <a:pt x="48" y="32"/>
                  </a:lnTo>
                  <a:lnTo>
                    <a:pt x="40" y="32"/>
                  </a:lnTo>
                  <a:lnTo>
                    <a:pt x="32" y="40"/>
                  </a:lnTo>
                  <a:lnTo>
                    <a:pt x="32" y="40"/>
                  </a:lnTo>
                  <a:lnTo>
                    <a:pt x="24" y="32"/>
                  </a:lnTo>
                  <a:lnTo>
                    <a:pt x="32" y="32"/>
                  </a:lnTo>
                  <a:lnTo>
                    <a:pt x="40" y="24"/>
                  </a:lnTo>
                  <a:lnTo>
                    <a:pt x="32" y="24"/>
                  </a:lnTo>
                  <a:lnTo>
                    <a:pt x="24" y="24"/>
                  </a:lnTo>
                  <a:close/>
                </a:path>
              </a:pathLst>
            </a:custGeom>
            <a:solidFill>
              <a:srgbClr val="CCFFCC"/>
            </a:solidFill>
            <a:ln w="12700" cap="flat" cmpd="sng">
              <a:solidFill>
                <a:schemeClr val="tx1"/>
              </a:solidFill>
              <a:prstDash val="solid"/>
              <a:round/>
              <a:headEnd/>
              <a:tailEnd/>
            </a:ln>
            <a:effectLst>
              <a:outerShdw dist="45791" dir="3378596" algn="ctr" rotWithShape="0">
                <a:schemeClr val="bg1"/>
              </a:outerShdw>
            </a:effectLst>
          </p:spPr>
          <p:txBody>
            <a:bodyPr/>
            <a:lstStyle/>
            <a:p>
              <a:endParaRPr lang="ja-JP" altLang="en-US" smtClean="0">
                <a:solidFill>
                  <a:srgbClr val="000000"/>
                </a:solidFill>
              </a:endParaRPr>
            </a:p>
          </p:txBody>
        </p:sp>
        <p:sp>
          <p:nvSpPr>
            <p:cNvPr id="26700" name="Freeform 76"/>
            <p:cNvSpPr>
              <a:spLocks/>
            </p:cNvSpPr>
            <p:nvPr/>
          </p:nvSpPr>
          <p:spPr bwMode="auto">
            <a:xfrm rot="272725">
              <a:off x="2008" y="2847"/>
              <a:ext cx="8" cy="10"/>
            </a:xfrm>
            <a:custGeom>
              <a:avLst/>
              <a:gdLst>
                <a:gd name="T0" fmla="*/ 0 w 8"/>
                <a:gd name="T1" fmla="*/ 16 h 16"/>
                <a:gd name="T2" fmla="*/ 0 w 8"/>
                <a:gd name="T3" fmla="*/ 8 h 16"/>
                <a:gd name="T4" fmla="*/ 0 w 8"/>
                <a:gd name="T5" fmla="*/ 0 h 16"/>
                <a:gd name="T6" fmla="*/ 8 w 8"/>
                <a:gd name="T7" fmla="*/ 0 h 16"/>
                <a:gd name="T8" fmla="*/ 8 w 8"/>
                <a:gd name="T9" fmla="*/ 0 h 16"/>
                <a:gd name="T10" fmla="*/ 0 w 8"/>
                <a:gd name="T11" fmla="*/ 8 h 16"/>
                <a:gd name="T12" fmla="*/ 0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0" y="16"/>
                  </a:moveTo>
                  <a:lnTo>
                    <a:pt x="0" y="8"/>
                  </a:lnTo>
                  <a:lnTo>
                    <a:pt x="0" y="0"/>
                  </a:lnTo>
                  <a:lnTo>
                    <a:pt x="8" y="0"/>
                  </a:lnTo>
                  <a:lnTo>
                    <a:pt x="8" y="0"/>
                  </a:lnTo>
                  <a:lnTo>
                    <a:pt x="0" y="8"/>
                  </a:lnTo>
                  <a:lnTo>
                    <a:pt x="0" y="16"/>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01" name="Freeform 77"/>
            <p:cNvSpPr>
              <a:spLocks/>
            </p:cNvSpPr>
            <p:nvPr/>
          </p:nvSpPr>
          <p:spPr bwMode="auto">
            <a:xfrm rot="272725">
              <a:off x="1999" y="2857"/>
              <a:ext cx="23" cy="11"/>
            </a:xfrm>
            <a:custGeom>
              <a:avLst/>
              <a:gdLst>
                <a:gd name="T0" fmla="*/ 24 w 24"/>
                <a:gd name="T1" fmla="*/ 8 h 16"/>
                <a:gd name="T2" fmla="*/ 16 w 24"/>
                <a:gd name="T3" fmla="*/ 8 h 16"/>
                <a:gd name="T4" fmla="*/ 0 w 24"/>
                <a:gd name="T5" fmla="*/ 16 h 16"/>
                <a:gd name="T6" fmla="*/ 8 w 24"/>
                <a:gd name="T7" fmla="*/ 8 h 16"/>
                <a:gd name="T8" fmla="*/ 8 w 24"/>
                <a:gd name="T9" fmla="*/ 0 h 16"/>
                <a:gd name="T10" fmla="*/ 16 w 24"/>
                <a:gd name="T11" fmla="*/ 0 h 16"/>
                <a:gd name="T12" fmla="*/ 24 w 24"/>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24" y="8"/>
                  </a:moveTo>
                  <a:lnTo>
                    <a:pt x="16" y="8"/>
                  </a:lnTo>
                  <a:lnTo>
                    <a:pt x="0" y="16"/>
                  </a:lnTo>
                  <a:lnTo>
                    <a:pt x="8" y="8"/>
                  </a:lnTo>
                  <a:lnTo>
                    <a:pt x="8" y="0"/>
                  </a:lnTo>
                  <a:lnTo>
                    <a:pt x="16" y="0"/>
                  </a:lnTo>
                  <a:lnTo>
                    <a:pt x="24"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02" name="Rectangle 78"/>
            <p:cNvSpPr>
              <a:spLocks noChangeArrowheads="1"/>
            </p:cNvSpPr>
            <p:nvPr/>
          </p:nvSpPr>
          <p:spPr bwMode="auto">
            <a:xfrm rot="272725">
              <a:off x="2035" y="2862"/>
              <a:ext cx="0" cy="0"/>
            </a:xfrm>
            <a:prstGeom prst="rect">
              <a:avLst/>
            </a:prstGeom>
            <a:solidFill>
              <a:srgbClr val="CCFFCC"/>
            </a:solidFill>
            <a:ln w="12700">
              <a:solidFill>
                <a:schemeClr val="tx1"/>
              </a:solidFill>
              <a:miter lim="800000"/>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03" name="Freeform 79"/>
            <p:cNvSpPr>
              <a:spLocks/>
            </p:cNvSpPr>
            <p:nvPr/>
          </p:nvSpPr>
          <p:spPr bwMode="auto">
            <a:xfrm rot="272725">
              <a:off x="2038" y="2866"/>
              <a:ext cx="16" cy="5"/>
            </a:xfrm>
            <a:custGeom>
              <a:avLst/>
              <a:gdLst>
                <a:gd name="T0" fmla="*/ 0 w 16"/>
                <a:gd name="T1" fmla="*/ 8 h 8"/>
                <a:gd name="T2" fmla="*/ 0 w 16"/>
                <a:gd name="T3" fmla="*/ 8 h 8"/>
                <a:gd name="T4" fmla="*/ 0 w 16"/>
                <a:gd name="T5" fmla="*/ 0 h 8"/>
                <a:gd name="T6" fmla="*/ 8 w 16"/>
                <a:gd name="T7" fmla="*/ 0 h 8"/>
                <a:gd name="T8" fmla="*/ 16 w 16"/>
                <a:gd name="T9" fmla="*/ 8 h 8"/>
                <a:gd name="T10" fmla="*/ 8 w 16"/>
                <a:gd name="T11" fmla="*/ 8 h 8"/>
                <a:gd name="T12" fmla="*/ 0 w 16"/>
                <a:gd name="T13" fmla="*/ 8 h 8"/>
                <a:gd name="T14" fmla="*/ 0 w 1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0" y="8"/>
                  </a:moveTo>
                  <a:lnTo>
                    <a:pt x="0" y="8"/>
                  </a:lnTo>
                  <a:lnTo>
                    <a:pt x="0" y="0"/>
                  </a:lnTo>
                  <a:lnTo>
                    <a:pt x="8" y="0"/>
                  </a:lnTo>
                  <a:lnTo>
                    <a:pt x="16" y="8"/>
                  </a:lnTo>
                  <a:lnTo>
                    <a:pt x="8" y="8"/>
                  </a:lnTo>
                  <a:lnTo>
                    <a:pt x="0" y="8"/>
                  </a:lnTo>
                  <a:lnTo>
                    <a:pt x="0" y="8"/>
                  </a:lnTo>
                  <a:close/>
                </a:path>
              </a:pathLst>
            </a:custGeom>
            <a:solidFill>
              <a:srgbClr val="CCFFCC"/>
            </a:solidFill>
            <a:ln w="12700" cap="flat" cmpd="sng">
              <a:solidFill>
                <a:schemeClr val="tx1"/>
              </a:solidFill>
              <a:prstDash val="solid"/>
              <a:round/>
              <a:headEnd/>
              <a:tailEnd/>
            </a:ln>
            <a:effectLst>
              <a:outerShdw dist="53882" dir="2700000" algn="ctr" rotWithShape="0">
                <a:schemeClr val="bg1"/>
              </a:outerShdw>
            </a:effectLst>
          </p:spPr>
          <p:txBody>
            <a:bodyPr/>
            <a:lstStyle/>
            <a:p>
              <a:endParaRPr lang="ja-JP" altLang="en-US" smtClean="0">
                <a:solidFill>
                  <a:srgbClr val="000000"/>
                </a:solidFill>
              </a:endParaRPr>
            </a:p>
          </p:txBody>
        </p:sp>
        <p:sp>
          <p:nvSpPr>
            <p:cNvPr id="26704" name="Freeform 80"/>
            <p:cNvSpPr>
              <a:spLocks/>
            </p:cNvSpPr>
            <p:nvPr/>
          </p:nvSpPr>
          <p:spPr bwMode="auto">
            <a:xfrm rot="272725">
              <a:off x="2047" y="2856"/>
              <a:ext cx="16" cy="16"/>
            </a:xfrm>
            <a:custGeom>
              <a:avLst/>
              <a:gdLst>
                <a:gd name="T0" fmla="*/ 0 w 16"/>
                <a:gd name="T1" fmla="*/ 16 h 24"/>
                <a:gd name="T2" fmla="*/ 0 w 16"/>
                <a:gd name="T3" fmla="*/ 16 h 24"/>
                <a:gd name="T4" fmla="*/ 0 w 16"/>
                <a:gd name="T5" fmla="*/ 8 h 24"/>
                <a:gd name="T6" fmla="*/ 8 w 16"/>
                <a:gd name="T7" fmla="*/ 0 h 24"/>
                <a:gd name="T8" fmla="*/ 8 w 16"/>
                <a:gd name="T9" fmla="*/ 8 h 24"/>
                <a:gd name="T10" fmla="*/ 16 w 16"/>
                <a:gd name="T11" fmla="*/ 8 h 24"/>
                <a:gd name="T12" fmla="*/ 8 w 16"/>
                <a:gd name="T13" fmla="*/ 16 h 24"/>
                <a:gd name="T14" fmla="*/ 8 w 16"/>
                <a:gd name="T15" fmla="*/ 24 h 24"/>
                <a:gd name="T16" fmla="*/ 0 w 16"/>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4">
                  <a:moveTo>
                    <a:pt x="0" y="16"/>
                  </a:moveTo>
                  <a:lnTo>
                    <a:pt x="0" y="16"/>
                  </a:lnTo>
                  <a:lnTo>
                    <a:pt x="0" y="8"/>
                  </a:lnTo>
                  <a:lnTo>
                    <a:pt x="8" y="0"/>
                  </a:lnTo>
                  <a:lnTo>
                    <a:pt x="8" y="8"/>
                  </a:lnTo>
                  <a:lnTo>
                    <a:pt x="16" y="8"/>
                  </a:lnTo>
                  <a:lnTo>
                    <a:pt x="8" y="16"/>
                  </a:lnTo>
                  <a:lnTo>
                    <a:pt x="8" y="24"/>
                  </a:lnTo>
                  <a:lnTo>
                    <a:pt x="0" y="16"/>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05" name="Freeform 81"/>
            <p:cNvSpPr>
              <a:spLocks/>
            </p:cNvSpPr>
            <p:nvPr/>
          </p:nvSpPr>
          <p:spPr bwMode="auto">
            <a:xfrm rot="272725">
              <a:off x="2018" y="2813"/>
              <a:ext cx="56" cy="42"/>
            </a:xfrm>
            <a:custGeom>
              <a:avLst/>
              <a:gdLst>
                <a:gd name="T0" fmla="*/ 32 w 56"/>
                <a:gd name="T1" fmla="*/ 64 h 64"/>
                <a:gd name="T2" fmla="*/ 32 w 56"/>
                <a:gd name="T3" fmla="*/ 64 h 64"/>
                <a:gd name="T4" fmla="*/ 32 w 56"/>
                <a:gd name="T5" fmla="*/ 56 h 64"/>
                <a:gd name="T6" fmla="*/ 16 w 56"/>
                <a:gd name="T7" fmla="*/ 56 h 64"/>
                <a:gd name="T8" fmla="*/ 16 w 56"/>
                <a:gd name="T9" fmla="*/ 56 h 64"/>
                <a:gd name="T10" fmla="*/ 16 w 56"/>
                <a:gd name="T11" fmla="*/ 56 h 64"/>
                <a:gd name="T12" fmla="*/ 8 w 56"/>
                <a:gd name="T13" fmla="*/ 48 h 64"/>
                <a:gd name="T14" fmla="*/ 0 w 56"/>
                <a:gd name="T15" fmla="*/ 48 h 64"/>
                <a:gd name="T16" fmla="*/ 8 w 56"/>
                <a:gd name="T17" fmla="*/ 48 h 64"/>
                <a:gd name="T18" fmla="*/ 0 w 56"/>
                <a:gd name="T19" fmla="*/ 48 h 64"/>
                <a:gd name="T20" fmla="*/ 8 w 56"/>
                <a:gd name="T21" fmla="*/ 32 h 64"/>
                <a:gd name="T22" fmla="*/ 8 w 56"/>
                <a:gd name="T23" fmla="*/ 24 h 64"/>
                <a:gd name="T24" fmla="*/ 16 w 56"/>
                <a:gd name="T25" fmla="*/ 32 h 64"/>
                <a:gd name="T26" fmla="*/ 16 w 56"/>
                <a:gd name="T27" fmla="*/ 24 h 64"/>
                <a:gd name="T28" fmla="*/ 24 w 56"/>
                <a:gd name="T29" fmla="*/ 16 h 64"/>
                <a:gd name="T30" fmla="*/ 32 w 56"/>
                <a:gd name="T31" fmla="*/ 8 h 64"/>
                <a:gd name="T32" fmla="*/ 32 w 56"/>
                <a:gd name="T33" fmla="*/ 0 h 64"/>
                <a:gd name="T34" fmla="*/ 40 w 56"/>
                <a:gd name="T35" fmla="*/ 0 h 64"/>
                <a:gd name="T36" fmla="*/ 48 w 56"/>
                <a:gd name="T37" fmla="*/ 0 h 64"/>
                <a:gd name="T38" fmla="*/ 56 w 56"/>
                <a:gd name="T39" fmla="*/ 0 h 64"/>
                <a:gd name="T40" fmla="*/ 56 w 56"/>
                <a:gd name="T41" fmla="*/ 16 h 64"/>
                <a:gd name="T42" fmla="*/ 48 w 56"/>
                <a:gd name="T43" fmla="*/ 24 h 64"/>
                <a:gd name="T44" fmla="*/ 32 w 56"/>
                <a:gd name="T45" fmla="*/ 32 h 64"/>
                <a:gd name="T46" fmla="*/ 24 w 56"/>
                <a:gd name="T47" fmla="*/ 32 h 64"/>
                <a:gd name="T48" fmla="*/ 16 w 56"/>
                <a:gd name="T49" fmla="*/ 48 h 64"/>
                <a:gd name="T50" fmla="*/ 16 w 56"/>
                <a:gd name="T51" fmla="*/ 56 h 64"/>
                <a:gd name="T52" fmla="*/ 32 w 56"/>
                <a:gd name="T53" fmla="*/ 48 h 64"/>
                <a:gd name="T54" fmla="*/ 32 w 56"/>
                <a:gd name="T55" fmla="*/ 48 h 64"/>
                <a:gd name="T56" fmla="*/ 40 w 56"/>
                <a:gd name="T57" fmla="*/ 56 h 64"/>
                <a:gd name="T58" fmla="*/ 32 w 56"/>
                <a:gd name="T59" fmla="*/ 56 h 64"/>
                <a:gd name="T60" fmla="*/ 32 w 56"/>
                <a:gd name="T6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64">
                  <a:moveTo>
                    <a:pt x="32" y="64"/>
                  </a:moveTo>
                  <a:lnTo>
                    <a:pt x="32" y="64"/>
                  </a:lnTo>
                  <a:lnTo>
                    <a:pt x="32" y="56"/>
                  </a:lnTo>
                  <a:lnTo>
                    <a:pt x="16" y="56"/>
                  </a:lnTo>
                  <a:lnTo>
                    <a:pt x="16" y="56"/>
                  </a:lnTo>
                  <a:lnTo>
                    <a:pt x="16" y="56"/>
                  </a:lnTo>
                  <a:lnTo>
                    <a:pt x="8" y="48"/>
                  </a:lnTo>
                  <a:lnTo>
                    <a:pt x="0" y="48"/>
                  </a:lnTo>
                  <a:lnTo>
                    <a:pt x="8" y="48"/>
                  </a:lnTo>
                  <a:lnTo>
                    <a:pt x="0" y="48"/>
                  </a:lnTo>
                  <a:lnTo>
                    <a:pt x="8" y="32"/>
                  </a:lnTo>
                  <a:lnTo>
                    <a:pt x="8" y="24"/>
                  </a:lnTo>
                  <a:lnTo>
                    <a:pt x="16" y="32"/>
                  </a:lnTo>
                  <a:lnTo>
                    <a:pt x="16" y="24"/>
                  </a:lnTo>
                  <a:lnTo>
                    <a:pt x="24" y="16"/>
                  </a:lnTo>
                  <a:lnTo>
                    <a:pt x="32" y="8"/>
                  </a:lnTo>
                  <a:lnTo>
                    <a:pt x="32" y="0"/>
                  </a:lnTo>
                  <a:lnTo>
                    <a:pt x="40" y="0"/>
                  </a:lnTo>
                  <a:lnTo>
                    <a:pt x="48" y="0"/>
                  </a:lnTo>
                  <a:lnTo>
                    <a:pt x="56" y="0"/>
                  </a:lnTo>
                  <a:lnTo>
                    <a:pt x="56" y="16"/>
                  </a:lnTo>
                  <a:lnTo>
                    <a:pt x="48" y="24"/>
                  </a:lnTo>
                  <a:lnTo>
                    <a:pt x="32" y="32"/>
                  </a:lnTo>
                  <a:lnTo>
                    <a:pt x="24" y="32"/>
                  </a:lnTo>
                  <a:lnTo>
                    <a:pt x="16" y="48"/>
                  </a:lnTo>
                  <a:lnTo>
                    <a:pt x="16" y="56"/>
                  </a:lnTo>
                  <a:lnTo>
                    <a:pt x="32" y="48"/>
                  </a:lnTo>
                  <a:lnTo>
                    <a:pt x="32" y="48"/>
                  </a:lnTo>
                  <a:lnTo>
                    <a:pt x="40" y="56"/>
                  </a:lnTo>
                  <a:lnTo>
                    <a:pt x="32" y="56"/>
                  </a:lnTo>
                  <a:lnTo>
                    <a:pt x="32" y="64"/>
                  </a:lnTo>
                  <a:close/>
                </a:path>
              </a:pathLst>
            </a:custGeom>
            <a:solidFill>
              <a:srgbClr val="CCFFCC"/>
            </a:solidFill>
            <a:ln w="12700" cap="flat" cmpd="sng">
              <a:solidFill>
                <a:schemeClr val="tx1"/>
              </a:solidFill>
              <a:prstDash val="solid"/>
              <a:round/>
              <a:headEnd/>
              <a:tailEnd/>
            </a:ln>
            <a:effectLst>
              <a:outerShdw dist="40161" dir="4293903" algn="ctr" rotWithShape="0">
                <a:schemeClr val="bg1"/>
              </a:outerShdw>
            </a:effectLst>
          </p:spPr>
          <p:txBody>
            <a:bodyPr/>
            <a:lstStyle/>
            <a:p>
              <a:endParaRPr lang="ja-JP" altLang="en-US" smtClean="0">
                <a:solidFill>
                  <a:srgbClr val="000000"/>
                </a:solidFill>
              </a:endParaRPr>
            </a:p>
          </p:txBody>
        </p:sp>
        <p:sp>
          <p:nvSpPr>
            <p:cNvPr id="26706" name="Freeform 82"/>
            <p:cNvSpPr>
              <a:spLocks/>
            </p:cNvSpPr>
            <p:nvPr/>
          </p:nvSpPr>
          <p:spPr bwMode="auto">
            <a:xfrm rot="272725">
              <a:off x="1987" y="2919"/>
              <a:ext cx="31" cy="21"/>
            </a:xfrm>
            <a:custGeom>
              <a:avLst/>
              <a:gdLst>
                <a:gd name="T0" fmla="*/ 16 w 32"/>
                <a:gd name="T1" fmla="*/ 0 h 32"/>
                <a:gd name="T2" fmla="*/ 24 w 32"/>
                <a:gd name="T3" fmla="*/ 8 h 32"/>
                <a:gd name="T4" fmla="*/ 16 w 32"/>
                <a:gd name="T5" fmla="*/ 16 h 32"/>
                <a:gd name="T6" fmla="*/ 32 w 32"/>
                <a:gd name="T7" fmla="*/ 8 h 32"/>
                <a:gd name="T8" fmla="*/ 24 w 32"/>
                <a:gd name="T9" fmla="*/ 16 h 32"/>
                <a:gd name="T10" fmla="*/ 16 w 32"/>
                <a:gd name="T11" fmla="*/ 24 h 32"/>
                <a:gd name="T12" fmla="*/ 16 w 32"/>
                <a:gd name="T13" fmla="*/ 24 h 32"/>
                <a:gd name="T14" fmla="*/ 8 w 32"/>
                <a:gd name="T15" fmla="*/ 24 h 32"/>
                <a:gd name="T16" fmla="*/ 0 w 32"/>
                <a:gd name="T17" fmla="*/ 32 h 32"/>
                <a:gd name="T18" fmla="*/ 0 w 32"/>
                <a:gd name="T19" fmla="*/ 24 h 32"/>
                <a:gd name="T20" fmla="*/ 0 w 32"/>
                <a:gd name="T21" fmla="*/ 16 h 32"/>
                <a:gd name="T22" fmla="*/ 8 w 32"/>
                <a:gd name="T23" fmla="*/ 16 h 32"/>
                <a:gd name="T24" fmla="*/ 16 w 32"/>
                <a:gd name="T25" fmla="*/ 8 h 32"/>
                <a:gd name="T26" fmla="*/ 16 w 32"/>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2">
                  <a:moveTo>
                    <a:pt x="16" y="0"/>
                  </a:moveTo>
                  <a:lnTo>
                    <a:pt x="24" y="8"/>
                  </a:lnTo>
                  <a:lnTo>
                    <a:pt x="16" y="16"/>
                  </a:lnTo>
                  <a:lnTo>
                    <a:pt x="32" y="8"/>
                  </a:lnTo>
                  <a:lnTo>
                    <a:pt x="24" y="16"/>
                  </a:lnTo>
                  <a:lnTo>
                    <a:pt x="16" y="24"/>
                  </a:lnTo>
                  <a:lnTo>
                    <a:pt x="16" y="24"/>
                  </a:lnTo>
                  <a:lnTo>
                    <a:pt x="8" y="24"/>
                  </a:lnTo>
                  <a:lnTo>
                    <a:pt x="0" y="32"/>
                  </a:lnTo>
                  <a:lnTo>
                    <a:pt x="0" y="24"/>
                  </a:lnTo>
                  <a:lnTo>
                    <a:pt x="0" y="16"/>
                  </a:lnTo>
                  <a:lnTo>
                    <a:pt x="8" y="16"/>
                  </a:lnTo>
                  <a:lnTo>
                    <a:pt x="16" y="8"/>
                  </a:lnTo>
                  <a:lnTo>
                    <a:pt x="16" y="0"/>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07" name="Freeform 83"/>
            <p:cNvSpPr>
              <a:spLocks/>
            </p:cNvSpPr>
            <p:nvPr/>
          </p:nvSpPr>
          <p:spPr bwMode="auto">
            <a:xfrm rot="272725">
              <a:off x="1779" y="2961"/>
              <a:ext cx="40" cy="11"/>
            </a:xfrm>
            <a:custGeom>
              <a:avLst/>
              <a:gdLst>
                <a:gd name="T0" fmla="*/ 40 w 40"/>
                <a:gd name="T1" fmla="*/ 8 h 16"/>
                <a:gd name="T2" fmla="*/ 32 w 40"/>
                <a:gd name="T3" fmla="*/ 8 h 16"/>
                <a:gd name="T4" fmla="*/ 16 w 40"/>
                <a:gd name="T5" fmla="*/ 16 h 16"/>
                <a:gd name="T6" fmla="*/ 0 w 40"/>
                <a:gd name="T7" fmla="*/ 8 h 16"/>
                <a:gd name="T8" fmla="*/ 8 w 40"/>
                <a:gd name="T9" fmla="*/ 8 h 16"/>
                <a:gd name="T10" fmla="*/ 16 w 40"/>
                <a:gd name="T11" fmla="*/ 8 h 16"/>
                <a:gd name="T12" fmla="*/ 24 w 40"/>
                <a:gd name="T13" fmla="*/ 8 h 16"/>
                <a:gd name="T14" fmla="*/ 24 w 40"/>
                <a:gd name="T15" fmla="*/ 0 h 16"/>
                <a:gd name="T16" fmla="*/ 32 w 40"/>
                <a:gd name="T17" fmla="*/ 8 h 16"/>
                <a:gd name="T18" fmla="*/ 40 w 40"/>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6">
                  <a:moveTo>
                    <a:pt x="40" y="8"/>
                  </a:moveTo>
                  <a:lnTo>
                    <a:pt x="32" y="8"/>
                  </a:lnTo>
                  <a:lnTo>
                    <a:pt x="16" y="16"/>
                  </a:lnTo>
                  <a:lnTo>
                    <a:pt x="0" y="8"/>
                  </a:lnTo>
                  <a:lnTo>
                    <a:pt x="8" y="8"/>
                  </a:lnTo>
                  <a:lnTo>
                    <a:pt x="16" y="8"/>
                  </a:lnTo>
                  <a:lnTo>
                    <a:pt x="24" y="8"/>
                  </a:lnTo>
                  <a:lnTo>
                    <a:pt x="24" y="0"/>
                  </a:lnTo>
                  <a:lnTo>
                    <a:pt x="32" y="8"/>
                  </a:lnTo>
                  <a:lnTo>
                    <a:pt x="40"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08" name="Freeform 84"/>
            <p:cNvSpPr>
              <a:spLocks/>
            </p:cNvSpPr>
            <p:nvPr/>
          </p:nvSpPr>
          <p:spPr bwMode="auto">
            <a:xfrm rot="272725">
              <a:off x="1794" y="2973"/>
              <a:ext cx="16" cy="10"/>
            </a:xfrm>
            <a:custGeom>
              <a:avLst/>
              <a:gdLst>
                <a:gd name="T0" fmla="*/ 8 w 16"/>
                <a:gd name="T1" fmla="*/ 16 h 16"/>
                <a:gd name="T2" fmla="*/ 8 w 16"/>
                <a:gd name="T3" fmla="*/ 16 h 16"/>
                <a:gd name="T4" fmla="*/ 8 w 16"/>
                <a:gd name="T5" fmla="*/ 8 h 16"/>
                <a:gd name="T6" fmla="*/ 0 w 16"/>
                <a:gd name="T7" fmla="*/ 8 h 16"/>
                <a:gd name="T8" fmla="*/ 8 w 16"/>
                <a:gd name="T9" fmla="*/ 0 h 16"/>
                <a:gd name="T10" fmla="*/ 8 w 16"/>
                <a:gd name="T11" fmla="*/ 0 h 16"/>
                <a:gd name="T12" fmla="*/ 16 w 16"/>
                <a:gd name="T13" fmla="*/ 0 h 16"/>
                <a:gd name="T14" fmla="*/ 16 w 16"/>
                <a:gd name="T15" fmla="*/ 8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lnTo>
                    <a:pt x="8" y="16"/>
                  </a:lnTo>
                  <a:lnTo>
                    <a:pt x="8" y="8"/>
                  </a:lnTo>
                  <a:lnTo>
                    <a:pt x="0" y="8"/>
                  </a:lnTo>
                  <a:lnTo>
                    <a:pt x="8" y="0"/>
                  </a:lnTo>
                  <a:lnTo>
                    <a:pt x="8" y="0"/>
                  </a:lnTo>
                  <a:lnTo>
                    <a:pt x="16" y="0"/>
                  </a:lnTo>
                  <a:lnTo>
                    <a:pt x="16" y="8"/>
                  </a:lnTo>
                  <a:lnTo>
                    <a:pt x="8" y="16"/>
                  </a:lnTo>
                  <a:close/>
                </a:path>
              </a:pathLst>
            </a:custGeom>
            <a:solidFill>
              <a:srgbClr val="CCFFCC"/>
            </a:solidFill>
            <a:ln w="12700" cap="flat" cmpd="sng">
              <a:solidFill>
                <a:schemeClr val="tx1"/>
              </a:solidFill>
              <a:prstDash val="solid"/>
              <a:round/>
              <a:headEnd/>
              <a:tailEnd/>
            </a:ln>
            <a:effectLst>
              <a:outerShdw dist="40161" dir="4293903" algn="ctr" rotWithShape="0">
                <a:schemeClr val="bg1"/>
              </a:outerShdw>
            </a:effectLst>
          </p:spPr>
          <p:txBody>
            <a:bodyPr/>
            <a:lstStyle/>
            <a:p>
              <a:endParaRPr lang="ja-JP" altLang="en-US" smtClean="0">
                <a:solidFill>
                  <a:srgbClr val="000000"/>
                </a:solidFill>
              </a:endParaRPr>
            </a:p>
          </p:txBody>
        </p:sp>
        <p:sp>
          <p:nvSpPr>
            <p:cNvPr id="26709" name="Freeform 85"/>
            <p:cNvSpPr>
              <a:spLocks/>
            </p:cNvSpPr>
            <p:nvPr/>
          </p:nvSpPr>
          <p:spPr bwMode="auto">
            <a:xfrm rot="272725">
              <a:off x="1819" y="2970"/>
              <a:ext cx="46" cy="6"/>
            </a:xfrm>
            <a:custGeom>
              <a:avLst/>
              <a:gdLst>
                <a:gd name="T0" fmla="*/ 0 w 47"/>
                <a:gd name="T1" fmla="*/ 8 h 8"/>
                <a:gd name="T2" fmla="*/ 8 w 47"/>
                <a:gd name="T3" fmla="*/ 0 h 8"/>
                <a:gd name="T4" fmla="*/ 16 w 47"/>
                <a:gd name="T5" fmla="*/ 0 h 8"/>
                <a:gd name="T6" fmla="*/ 32 w 47"/>
                <a:gd name="T7" fmla="*/ 0 h 8"/>
                <a:gd name="T8" fmla="*/ 40 w 47"/>
                <a:gd name="T9" fmla="*/ 0 h 8"/>
                <a:gd name="T10" fmla="*/ 47 w 47"/>
                <a:gd name="T11" fmla="*/ 0 h 8"/>
                <a:gd name="T12" fmla="*/ 32 w 47"/>
                <a:gd name="T13" fmla="*/ 8 h 8"/>
                <a:gd name="T14" fmla="*/ 32 w 47"/>
                <a:gd name="T15" fmla="*/ 8 h 8"/>
                <a:gd name="T16" fmla="*/ 24 w 47"/>
                <a:gd name="T17" fmla="*/ 8 h 8"/>
                <a:gd name="T18" fmla="*/ 16 w 47"/>
                <a:gd name="T19" fmla="*/ 8 h 8"/>
                <a:gd name="T20" fmla="*/ 8 w 47"/>
                <a:gd name="T21" fmla="*/ 8 h 8"/>
                <a:gd name="T22" fmla="*/ 0 w 47"/>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8">
                  <a:moveTo>
                    <a:pt x="0" y="8"/>
                  </a:moveTo>
                  <a:lnTo>
                    <a:pt x="8" y="0"/>
                  </a:lnTo>
                  <a:lnTo>
                    <a:pt x="16" y="0"/>
                  </a:lnTo>
                  <a:lnTo>
                    <a:pt x="32" y="0"/>
                  </a:lnTo>
                  <a:lnTo>
                    <a:pt x="40" y="0"/>
                  </a:lnTo>
                  <a:lnTo>
                    <a:pt x="47" y="0"/>
                  </a:lnTo>
                  <a:lnTo>
                    <a:pt x="32" y="8"/>
                  </a:lnTo>
                  <a:lnTo>
                    <a:pt x="32" y="8"/>
                  </a:lnTo>
                  <a:lnTo>
                    <a:pt x="24" y="8"/>
                  </a:lnTo>
                  <a:lnTo>
                    <a:pt x="16" y="8"/>
                  </a:lnTo>
                  <a:lnTo>
                    <a:pt x="8" y="8"/>
                  </a:lnTo>
                  <a:lnTo>
                    <a:pt x="0"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0" name="Freeform 86"/>
            <p:cNvSpPr>
              <a:spLocks/>
            </p:cNvSpPr>
            <p:nvPr/>
          </p:nvSpPr>
          <p:spPr bwMode="auto">
            <a:xfrm rot="272725">
              <a:off x="1849" y="2980"/>
              <a:ext cx="71" cy="10"/>
            </a:xfrm>
            <a:custGeom>
              <a:avLst/>
              <a:gdLst>
                <a:gd name="T0" fmla="*/ 0 w 71"/>
                <a:gd name="T1" fmla="*/ 16 h 16"/>
                <a:gd name="T2" fmla="*/ 8 w 71"/>
                <a:gd name="T3" fmla="*/ 8 h 16"/>
                <a:gd name="T4" fmla="*/ 23 w 71"/>
                <a:gd name="T5" fmla="*/ 0 h 16"/>
                <a:gd name="T6" fmla="*/ 31 w 71"/>
                <a:gd name="T7" fmla="*/ 0 h 16"/>
                <a:gd name="T8" fmla="*/ 39 w 71"/>
                <a:gd name="T9" fmla="*/ 0 h 16"/>
                <a:gd name="T10" fmla="*/ 47 w 71"/>
                <a:gd name="T11" fmla="*/ 0 h 16"/>
                <a:gd name="T12" fmla="*/ 55 w 71"/>
                <a:gd name="T13" fmla="*/ 0 h 16"/>
                <a:gd name="T14" fmla="*/ 63 w 71"/>
                <a:gd name="T15" fmla="*/ 0 h 16"/>
                <a:gd name="T16" fmla="*/ 71 w 71"/>
                <a:gd name="T17" fmla="*/ 0 h 16"/>
                <a:gd name="T18" fmla="*/ 55 w 71"/>
                <a:gd name="T19" fmla="*/ 8 h 16"/>
                <a:gd name="T20" fmla="*/ 47 w 71"/>
                <a:gd name="T21" fmla="*/ 0 h 16"/>
                <a:gd name="T22" fmla="*/ 31 w 71"/>
                <a:gd name="T23" fmla="*/ 8 h 16"/>
                <a:gd name="T24" fmla="*/ 23 w 71"/>
                <a:gd name="T25" fmla="*/ 8 h 16"/>
                <a:gd name="T26" fmla="*/ 15 w 71"/>
                <a:gd name="T27" fmla="*/ 16 h 16"/>
                <a:gd name="T28" fmla="*/ 8 w 71"/>
                <a:gd name="T29" fmla="*/ 16 h 16"/>
                <a:gd name="T30" fmla="*/ 0 w 71"/>
                <a:gd name="T3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6">
                  <a:moveTo>
                    <a:pt x="0" y="16"/>
                  </a:moveTo>
                  <a:lnTo>
                    <a:pt x="8" y="8"/>
                  </a:lnTo>
                  <a:lnTo>
                    <a:pt x="23" y="0"/>
                  </a:lnTo>
                  <a:lnTo>
                    <a:pt x="31" y="0"/>
                  </a:lnTo>
                  <a:lnTo>
                    <a:pt x="39" y="0"/>
                  </a:lnTo>
                  <a:lnTo>
                    <a:pt x="47" y="0"/>
                  </a:lnTo>
                  <a:lnTo>
                    <a:pt x="55" y="0"/>
                  </a:lnTo>
                  <a:lnTo>
                    <a:pt x="63" y="0"/>
                  </a:lnTo>
                  <a:lnTo>
                    <a:pt x="71" y="0"/>
                  </a:lnTo>
                  <a:lnTo>
                    <a:pt x="55" y="8"/>
                  </a:lnTo>
                  <a:lnTo>
                    <a:pt x="47" y="0"/>
                  </a:lnTo>
                  <a:lnTo>
                    <a:pt x="31" y="8"/>
                  </a:lnTo>
                  <a:lnTo>
                    <a:pt x="23" y="8"/>
                  </a:lnTo>
                  <a:lnTo>
                    <a:pt x="15" y="16"/>
                  </a:lnTo>
                  <a:lnTo>
                    <a:pt x="8" y="16"/>
                  </a:lnTo>
                  <a:lnTo>
                    <a:pt x="0" y="16"/>
                  </a:lnTo>
                  <a:close/>
                </a:path>
              </a:pathLst>
            </a:custGeom>
            <a:solidFill>
              <a:srgbClr val="CCFFCC"/>
            </a:solidFill>
            <a:ln w="12700" cap="flat" cmpd="sng">
              <a:solidFill>
                <a:schemeClr val="tx1"/>
              </a:solidFill>
              <a:prstDash val="solid"/>
              <a:round/>
              <a:headEnd/>
              <a:tailEnd/>
            </a:ln>
            <a:effectLst>
              <a:outerShdw dist="12700" dir="5400000" algn="ctr" rotWithShape="0">
                <a:schemeClr val="bg1"/>
              </a:outerShdw>
            </a:effectLst>
          </p:spPr>
          <p:txBody>
            <a:bodyPr/>
            <a:lstStyle/>
            <a:p>
              <a:endParaRPr lang="ja-JP" altLang="en-US" smtClean="0">
                <a:solidFill>
                  <a:srgbClr val="000000"/>
                </a:solidFill>
              </a:endParaRPr>
            </a:p>
          </p:txBody>
        </p:sp>
        <p:sp>
          <p:nvSpPr>
            <p:cNvPr id="26711" name="Freeform 87"/>
            <p:cNvSpPr>
              <a:spLocks/>
            </p:cNvSpPr>
            <p:nvPr/>
          </p:nvSpPr>
          <p:spPr bwMode="auto">
            <a:xfrm rot="272725">
              <a:off x="1944" y="2953"/>
              <a:ext cx="8" cy="5"/>
            </a:xfrm>
            <a:custGeom>
              <a:avLst/>
              <a:gdLst>
                <a:gd name="T0" fmla="*/ 0 w 8"/>
                <a:gd name="T1" fmla="*/ 8 h 8"/>
                <a:gd name="T2" fmla="*/ 0 w 8"/>
                <a:gd name="T3" fmla="*/ 0 h 8"/>
                <a:gd name="T4" fmla="*/ 0 w 8"/>
                <a:gd name="T5" fmla="*/ 0 h 8"/>
                <a:gd name="T6" fmla="*/ 0 w 8"/>
                <a:gd name="T7" fmla="*/ 0 h 8"/>
                <a:gd name="T8" fmla="*/ 8 w 8"/>
                <a:gd name="T9" fmla="*/ 0 h 8"/>
                <a:gd name="T10" fmla="*/ 0 w 8"/>
                <a:gd name="T11" fmla="*/ 0 h 8"/>
                <a:gd name="T12" fmla="*/ 0 w 8"/>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8"/>
                  </a:moveTo>
                  <a:lnTo>
                    <a:pt x="0" y="0"/>
                  </a:lnTo>
                  <a:lnTo>
                    <a:pt x="0" y="0"/>
                  </a:lnTo>
                  <a:lnTo>
                    <a:pt x="0" y="0"/>
                  </a:lnTo>
                  <a:lnTo>
                    <a:pt x="8" y="0"/>
                  </a:lnTo>
                  <a:lnTo>
                    <a:pt x="0" y="0"/>
                  </a:lnTo>
                  <a:lnTo>
                    <a:pt x="0"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2" name="Freeform 88"/>
            <p:cNvSpPr>
              <a:spLocks/>
            </p:cNvSpPr>
            <p:nvPr/>
          </p:nvSpPr>
          <p:spPr bwMode="auto">
            <a:xfrm rot="272725">
              <a:off x="1671" y="2904"/>
              <a:ext cx="24" cy="10"/>
            </a:xfrm>
            <a:custGeom>
              <a:avLst/>
              <a:gdLst>
                <a:gd name="T0" fmla="*/ 16 w 24"/>
                <a:gd name="T1" fmla="*/ 16 h 16"/>
                <a:gd name="T2" fmla="*/ 8 w 24"/>
                <a:gd name="T3" fmla="*/ 16 h 16"/>
                <a:gd name="T4" fmla="*/ 8 w 24"/>
                <a:gd name="T5" fmla="*/ 8 h 16"/>
                <a:gd name="T6" fmla="*/ 0 w 24"/>
                <a:gd name="T7" fmla="*/ 8 h 16"/>
                <a:gd name="T8" fmla="*/ 8 w 24"/>
                <a:gd name="T9" fmla="*/ 0 h 16"/>
                <a:gd name="T10" fmla="*/ 16 w 24"/>
                <a:gd name="T11" fmla="*/ 0 h 16"/>
                <a:gd name="T12" fmla="*/ 24 w 24"/>
                <a:gd name="T13" fmla="*/ 8 h 16"/>
                <a:gd name="T14" fmla="*/ 16 w 2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6">
                  <a:moveTo>
                    <a:pt x="16" y="16"/>
                  </a:moveTo>
                  <a:lnTo>
                    <a:pt x="8" y="16"/>
                  </a:lnTo>
                  <a:lnTo>
                    <a:pt x="8" y="8"/>
                  </a:lnTo>
                  <a:lnTo>
                    <a:pt x="0" y="8"/>
                  </a:lnTo>
                  <a:lnTo>
                    <a:pt x="8" y="0"/>
                  </a:lnTo>
                  <a:lnTo>
                    <a:pt x="16" y="0"/>
                  </a:lnTo>
                  <a:lnTo>
                    <a:pt x="24" y="8"/>
                  </a:lnTo>
                  <a:lnTo>
                    <a:pt x="16" y="16"/>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3" name="Rectangle 89"/>
            <p:cNvSpPr>
              <a:spLocks noChangeArrowheads="1"/>
            </p:cNvSpPr>
            <p:nvPr/>
          </p:nvSpPr>
          <p:spPr bwMode="auto">
            <a:xfrm rot="272725">
              <a:off x="1975" y="2986"/>
              <a:ext cx="0" cy="0"/>
            </a:xfrm>
            <a:prstGeom prst="rect">
              <a:avLst/>
            </a:prstGeom>
            <a:solidFill>
              <a:srgbClr val="CCFFCC"/>
            </a:solidFill>
            <a:ln w="12700">
              <a:solidFill>
                <a:schemeClr val="tx1"/>
              </a:solidFill>
              <a:miter lim="800000"/>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4" name="Freeform 90"/>
            <p:cNvSpPr>
              <a:spLocks/>
            </p:cNvSpPr>
            <p:nvPr/>
          </p:nvSpPr>
          <p:spPr bwMode="auto">
            <a:xfrm rot="272725">
              <a:off x="2022" y="2980"/>
              <a:ext cx="16" cy="6"/>
            </a:xfrm>
            <a:custGeom>
              <a:avLst/>
              <a:gdLst>
                <a:gd name="T0" fmla="*/ 0 w 16"/>
                <a:gd name="T1" fmla="*/ 0 h 8"/>
                <a:gd name="T2" fmla="*/ 8 w 16"/>
                <a:gd name="T3" fmla="*/ 8 h 8"/>
                <a:gd name="T4" fmla="*/ 16 w 16"/>
                <a:gd name="T5" fmla="*/ 8 h 8"/>
                <a:gd name="T6" fmla="*/ 8 w 16"/>
                <a:gd name="T7" fmla="*/ 8 h 8"/>
                <a:gd name="T8" fmla="*/ 0 w 16"/>
                <a:gd name="T9" fmla="*/ 0 h 8"/>
              </a:gdLst>
              <a:ahLst/>
              <a:cxnLst>
                <a:cxn ang="0">
                  <a:pos x="T0" y="T1"/>
                </a:cxn>
                <a:cxn ang="0">
                  <a:pos x="T2" y="T3"/>
                </a:cxn>
                <a:cxn ang="0">
                  <a:pos x="T4" y="T5"/>
                </a:cxn>
                <a:cxn ang="0">
                  <a:pos x="T6" y="T7"/>
                </a:cxn>
                <a:cxn ang="0">
                  <a:pos x="T8" y="T9"/>
                </a:cxn>
              </a:cxnLst>
              <a:rect l="0" t="0" r="r" b="b"/>
              <a:pathLst>
                <a:path w="16" h="8">
                  <a:moveTo>
                    <a:pt x="0" y="0"/>
                  </a:moveTo>
                  <a:lnTo>
                    <a:pt x="8" y="8"/>
                  </a:lnTo>
                  <a:lnTo>
                    <a:pt x="16" y="8"/>
                  </a:lnTo>
                  <a:lnTo>
                    <a:pt x="8" y="8"/>
                  </a:lnTo>
                  <a:lnTo>
                    <a:pt x="0" y="0"/>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5" name="Freeform 91"/>
            <p:cNvSpPr>
              <a:spLocks/>
            </p:cNvSpPr>
            <p:nvPr/>
          </p:nvSpPr>
          <p:spPr bwMode="auto">
            <a:xfrm rot="272725">
              <a:off x="2089" y="2953"/>
              <a:ext cx="8" cy="1"/>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6" name="Freeform 92"/>
            <p:cNvSpPr>
              <a:spLocks/>
            </p:cNvSpPr>
            <p:nvPr/>
          </p:nvSpPr>
          <p:spPr bwMode="auto">
            <a:xfrm rot="272725">
              <a:off x="1763" y="2964"/>
              <a:ext cx="16" cy="1"/>
            </a:xfrm>
            <a:custGeom>
              <a:avLst/>
              <a:gdLst>
                <a:gd name="T0" fmla="*/ 8 w 16"/>
                <a:gd name="T1" fmla="*/ 0 w 16"/>
                <a:gd name="T2" fmla="*/ 8 w 16"/>
                <a:gd name="T3" fmla="*/ 16 w 16"/>
                <a:gd name="T4" fmla="*/ 8 w 16"/>
              </a:gdLst>
              <a:ahLst/>
              <a:cxnLst>
                <a:cxn ang="0">
                  <a:pos x="T0" y="0"/>
                </a:cxn>
                <a:cxn ang="0">
                  <a:pos x="T1" y="0"/>
                </a:cxn>
                <a:cxn ang="0">
                  <a:pos x="T2" y="0"/>
                </a:cxn>
                <a:cxn ang="0">
                  <a:pos x="T3" y="0"/>
                </a:cxn>
                <a:cxn ang="0">
                  <a:pos x="T4" y="0"/>
                </a:cxn>
              </a:cxnLst>
              <a:rect l="0" t="0" r="r" b="b"/>
              <a:pathLst>
                <a:path w="16">
                  <a:moveTo>
                    <a:pt x="8" y="0"/>
                  </a:moveTo>
                  <a:lnTo>
                    <a:pt x="0" y="0"/>
                  </a:lnTo>
                  <a:lnTo>
                    <a:pt x="8" y="0"/>
                  </a:lnTo>
                  <a:lnTo>
                    <a:pt x="16" y="0"/>
                  </a:lnTo>
                  <a:lnTo>
                    <a:pt x="8" y="0"/>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7" name="Freeform 93"/>
            <p:cNvSpPr>
              <a:spLocks/>
            </p:cNvSpPr>
            <p:nvPr/>
          </p:nvSpPr>
          <p:spPr bwMode="auto">
            <a:xfrm rot="272725">
              <a:off x="1748" y="2957"/>
              <a:ext cx="7" cy="6"/>
            </a:xfrm>
            <a:custGeom>
              <a:avLst/>
              <a:gdLst>
                <a:gd name="T0" fmla="*/ 0 w 8"/>
                <a:gd name="T1" fmla="*/ 8 h 8"/>
                <a:gd name="T2" fmla="*/ 8 w 8"/>
                <a:gd name="T3" fmla="*/ 0 h 8"/>
                <a:gd name="T4" fmla="*/ 8 w 8"/>
                <a:gd name="T5" fmla="*/ 0 h 8"/>
                <a:gd name="T6" fmla="*/ 8 w 8"/>
                <a:gd name="T7" fmla="*/ 0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8" y="0"/>
                  </a:lnTo>
                  <a:lnTo>
                    <a:pt x="8" y="0"/>
                  </a:lnTo>
                  <a:lnTo>
                    <a:pt x="8" y="0"/>
                  </a:lnTo>
                  <a:lnTo>
                    <a:pt x="0"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8" name="Freeform 94"/>
            <p:cNvSpPr>
              <a:spLocks/>
            </p:cNvSpPr>
            <p:nvPr/>
          </p:nvSpPr>
          <p:spPr bwMode="auto">
            <a:xfrm rot="272725">
              <a:off x="1968" y="2950"/>
              <a:ext cx="40" cy="11"/>
            </a:xfrm>
            <a:custGeom>
              <a:avLst/>
              <a:gdLst>
                <a:gd name="T0" fmla="*/ 24 w 40"/>
                <a:gd name="T1" fmla="*/ 8 h 16"/>
                <a:gd name="T2" fmla="*/ 8 w 40"/>
                <a:gd name="T3" fmla="*/ 8 h 16"/>
                <a:gd name="T4" fmla="*/ 0 w 40"/>
                <a:gd name="T5" fmla="*/ 8 h 16"/>
                <a:gd name="T6" fmla="*/ 0 w 40"/>
                <a:gd name="T7" fmla="*/ 0 h 16"/>
                <a:gd name="T8" fmla="*/ 8 w 40"/>
                <a:gd name="T9" fmla="*/ 0 h 16"/>
                <a:gd name="T10" fmla="*/ 16 w 40"/>
                <a:gd name="T11" fmla="*/ 0 h 16"/>
                <a:gd name="T12" fmla="*/ 32 w 40"/>
                <a:gd name="T13" fmla="*/ 8 h 16"/>
                <a:gd name="T14" fmla="*/ 40 w 40"/>
                <a:gd name="T15" fmla="*/ 8 h 16"/>
                <a:gd name="T16" fmla="*/ 32 w 40"/>
                <a:gd name="T17" fmla="*/ 16 h 16"/>
                <a:gd name="T18" fmla="*/ 32 w 40"/>
                <a:gd name="T19" fmla="*/ 8 h 16"/>
                <a:gd name="T20" fmla="*/ 24 w 40"/>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6">
                  <a:moveTo>
                    <a:pt x="24" y="8"/>
                  </a:moveTo>
                  <a:lnTo>
                    <a:pt x="8" y="8"/>
                  </a:lnTo>
                  <a:lnTo>
                    <a:pt x="0" y="8"/>
                  </a:lnTo>
                  <a:lnTo>
                    <a:pt x="0" y="0"/>
                  </a:lnTo>
                  <a:lnTo>
                    <a:pt x="8" y="0"/>
                  </a:lnTo>
                  <a:lnTo>
                    <a:pt x="16" y="0"/>
                  </a:lnTo>
                  <a:lnTo>
                    <a:pt x="32" y="8"/>
                  </a:lnTo>
                  <a:lnTo>
                    <a:pt x="40" y="8"/>
                  </a:lnTo>
                  <a:lnTo>
                    <a:pt x="32" y="16"/>
                  </a:lnTo>
                  <a:lnTo>
                    <a:pt x="32" y="8"/>
                  </a:lnTo>
                  <a:lnTo>
                    <a:pt x="24"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sp>
          <p:nvSpPr>
            <p:cNvPr id="26719" name="Freeform 95"/>
            <p:cNvSpPr>
              <a:spLocks/>
            </p:cNvSpPr>
            <p:nvPr/>
          </p:nvSpPr>
          <p:spPr bwMode="auto">
            <a:xfrm rot="272725">
              <a:off x="1681" y="2888"/>
              <a:ext cx="8" cy="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8" y="0"/>
                  </a:lnTo>
                  <a:lnTo>
                    <a:pt x="8" y="0"/>
                  </a:lnTo>
                  <a:lnTo>
                    <a:pt x="0" y="8"/>
                  </a:lnTo>
                  <a:close/>
                </a:path>
              </a:pathLst>
            </a:custGeom>
            <a:solidFill>
              <a:srgbClr val="CCFFCC"/>
            </a:solidFill>
            <a:ln w="12700" cap="flat" cmpd="sng">
              <a:solidFill>
                <a:schemeClr val="tx1"/>
              </a:solidFill>
              <a:prstDash val="solid"/>
              <a:round/>
              <a:headEnd/>
              <a:tailEnd/>
            </a:ln>
            <a:effectLst>
              <a:outerShdw dist="71842" dir="2700000" algn="ctr" rotWithShape="0">
                <a:schemeClr val="bg1"/>
              </a:outerShdw>
            </a:effectLst>
          </p:spPr>
          <p:txBody>
            <a:bodyPr/>
            <a:lstStyle/>
            <a:p>
              <a:endParaRPr lang="ja-JP" altLang="en-US" smtClean="0">
                <a:solidFill>
                  <a:srgbClr val="000000"/>
                </a:solidFill>
              </a:endParaRPr>
            </a:p>
          </p:txBody>
        </p:sp>
      </p:grpSp>
      <p:sp>
        <p:nvSpPr>
          <p:cNvPr id="26720" name="Freeform 96"/>
          <p:cNvSpPr>
            <a:spLocks/>
          </p:cNvSpPr>
          <p:nvPr/>
        </p:nvSpPr>
        <p:spPr bwMode="auto">
          <a:xfrm rot="272725">
            <a:off x="1638300" y="4040188"/>
            <a:ext cx="63500" cy="15875"/>
          </a:xfrm>
          <a:custGeom>
            <a:avLst/>
            <a:gdLst>
              <a:gd name="T0" fmla="*/ 24 w 40"/>
              <a:gd name="T1" fmla="*/ 8 h 16"/>
              <a:gd name="T2" fmla="*/ 24 w 40"/>
              <a:gd name="T3" fmla="*/ 16 h 16"/>
              <a:gd name="T4" fmla="*/ 16 w 40"/>
              <a:gd name="T5" fmla="*/ 16 h 16"/>
              <a:gd name="T6" fmla="*/ 8 w 40"/>
              <a:gd name="T7" fmla="*/ 16 h 16"/>
              <a:gd name="T8" fmla="*/ 0 w 40"/>
              <a:gd name="T9" fmla="*/ 16 h 16"/>
              <a:gd name="T10" fmla="*/ 16 w 40"/>
              <a:gd name="T11" fmla="*/ 8 h 16"/>
              <a:gd name="T12" fmla="*/ 24 w 40"/>
              <a:gd name="T13" fmla="*/ 0 h 16"/>
              <a:gd name="T14" fmla="*/ 32 w 40"/>
              <a:gd name="T15" fmla="*/ 0 h 16"/>
              <a:gd name="T16" fmla="*/ 40 w 40"/>
              <a:gd name="T17" fmla="*/ 0 h 16"/>
              <a:gd name="T18" fmla="*/ 40 w 40"/>
              <a:gd name="T19" fmla="*/ 0 h 16"/>
              <a:gd name="T20" fmla="*/ 40 w 40"/>
              <a:gd name="T21" fmla="*/ 0 h 16"/>
              <a:gd name="T22" fmla="*/ 32 w 40"/>
              <a:gd name="T23" fmla="*/ 0 h 16"/>
              <a:gd name="T24" fmla="*/ 24 w 40"/>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6">
                <a:moveTo>
                  <a:pt x="24" y="8"/>
                </a:moveTo>
                <a:lnTo>
                  <a:pt x="24" y="16"/>
                </a:lnTo>
                <a:lnTo>
                  <a:pt x="16" y="16"/>
                </a:lnTo>
                <a:lnTo>
                  <a:pt x="8" y="16"/>
                </a:lnTo>
                <a:lnTo>
                  <a:pt x="0" y="16"/>
                </a:lnTo>
                <a:lnTo>
                  <a:pt x="16" y="8"/>
                </a:lnTo>
                <a:lnTo>
                  <a:pt x="24" y="0"/>
                </a:lnTo>
                <a:lnTo>
                  <a:pt x="32" y="0"/>
                </a:lnTo>
                <a:lnTo>
                  <a:pt x="40" y="0"/>
                </a:lnTo>
                <a:lnTo>
                  <a:pt x="40" y="0"/>
                </a:lnTo>
                <a:lnTo>
                  <a:pt x="40" y="0"/>
                </a:lnTo>
                <a:lnTo>
                  <a:pt x="32" y="0"/>
                </a:lnTo>
                <a:lnTo>
                  <a:pt x="24"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21" name="Freeform 97"/>
          <p:cNvSpPr>
            <a:spLocks/>
          </p:cNvSpPr>
          <p:nvPr/>
        </p:nvSpPr>
        <p:spPr bwMode="auto">
          <a:xfrm rot="272725">
            <a:off x="1557338" y="3736975"/>
            <a:ext cx="25400" cy="17463"/>
          </a:xfrm>
          <a:custGeom>
            <a:avLst/>
            <a:gdLst>
              <a:gd name="T0" fmla="*/ 16 w 16"/>
              <a:gd name="T1" fmla="*/ 8 h 16"/>
              <a:gd name="T2" fmla="*/ 16 w 16"/>
              <a:gd name="T3" fmla="*/ 8 h 16"/>
              <a:gd name="T4" fmla="*/ 8 w 16"/>
              <a:gd name="T5" fmla="*/ 16 h 16"/>
              <a:gd name="T6" fmla="*/ 8 w 16"/>
              <a:gd name="T7" fmla="*/ 16 h 16"/>
              <a:gd name="T8" fmla="*/ 0 w 16"/>
              <a:gd name="T9" fmla="*/ 16 h 16"/>
              <a:gd name="T10" fmla="*/ 8 w 16"/>
              <a:gd name="T11" fmla="*/ 8 h 16"/>
              <a:gd name="T12" fmla="*/ 8 w 16"/>
              <a:gd name="T13" fmla="*/ 0 h 16"/>
              <a:gd name="T14" fmla="*/ 16 w 16"/>
              <a:gd name="T15" fmla="*/ 0 h 16"/>
              <a:gd name="T16" fmla="*/ 16 w 16"/>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6" y="8"/>
                </a:moveTo>
                <a:lnTo>
                  <a:pt x="16" y="8"/>
                </a:lnTo>
                <a:lnTo>
                  <a:pt x="8" y="16"/>
                </a:lnTo>
                <a:lnTo>
                  <a:pt x="8" y="16"/>
                </a:lnTo>
                <a:lnTo>
                  <a:pt x="0" y="16"/>
                </a:lnTo>
                <a:lnTo>
                  <a:pt x="8" y="8"/>
                </a:lnTo>
                <a:lnTo>
                  <a:pt x="8" y="0"/>
                </a:lnTo>
                <a:lnTo>
                  <a:pt x="16" y="0"/>
                </a:lnTo>
                <a:lnTo>
                  <a:pt x="16"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22" name="Freeform 98"/>
          <p:cNvSpPr>
            <a:spLocks/>
          </p:cNvSpPr>
          <p:nvPr/>
        </p:nvSpPr>
        <p:spPr bwMode="auto">
          <a:xfrm rot="272725">
            <a:off x="1519238" y="3743325"/>
            <a:ext cx="38100" cy="15875"/>
          </a:xfrm>
          <a:custGeom>
            <a:avLst/>
            <a:gdLst>
              <a:gd name="T0" fmla="*/ 24 w 24"/>
              <a:gd name="T1" fmla="*/ 0 h 16"/>
              <a:gd name="T2" fmla="*/ 16 w 24"/>
              <a:gd name="T3" fmla="*/ 8 h 16"/>
              <a:gd name="T4" fmla="*/ 16 w 24"/>
              <a:gd name="T5" fmla="*/ 16 h 16"/>
              <a:gd name="T6" fmla="*/ 8 w 24"/>
              <a:gd name="T7" fmla="*/ 16 h 16"/>
              <a:gd name="T8" fmla="*/ 0 w 24"/>
              <a:gd name="T9" fmla="*/ 8 h 16"/>
              <a:gd name="T10" fmla="*/ 16 w 24"/>
              <a:gd name="T11" fmla="*/ 0 h 16"/>
              <a:gd name="T12" fmla="*/ 24 w 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4" h="16">
                <a:moveTo>
                  <a:pt x="24" y="0"/>
                </a:moveTo>
                <a:lnTo>
                  <a:pt x="16" y="8"/>
                </a:lnTo>
                <a:lnTo>
                  <a:pt x="16" y="16"/>
                </a:lnTo>
                <a:lnTo>
                  <a:pt x="8" y="16"/>
                </a:lnTo>
                <a:lnTo>
                  <a:pt x="0" y="8"/>
                </a:lnTo>
                <a:lnTo>
                  <a:pt x="16" y="0"/>
                </a:lnTo>
                <a:lnTo>
                  <a:pt x="24"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23" name="Freeform 99"/>
          <p:cNvSpPr>
            <a:spLocks/>
          </p:cNvSpPr>
          <p:nvPr/>
        </p:nvSpPr>
        <p:spPr bwMode="auto">
          <a:xfrm rot="272725">
            <a:off x="947738" y="3201988"/>
            <a:ext cx="677862" cy="293687"/>
          </a:xfrm>
          <a:custGeom>
            <a:avLst/>
            <a:gdLst>
              <a:gd name="T0" fmla="*/ 16 w 432"/>
              <a:gd name="T1" fmla="*/ 271 h 279"/>
              <a:gd name="T2" fmla="*/ 32 w 432"/>
              <a:gd name="T3" fmla="*/ 271 h 279"/>
              <a:gd name="T4" fmla="*/ 56 w 432"/>
              <a:gd name="T5" fmla="*/ 271 h 279"/>
              <a:gd name="T6" fmla="*/ 88 w 432"/>
              <a:gd name="T7" fmla="*/ 263 h 279"/>
              <a:gd name="T8" fmla="*/ 120 w 432"/>
              <a:gd name="T9" fmla="*/ 255 h 279"/>
              <a:gd name="T10" fmla="*/ 120 w 432"/>
              <a:gd name="T11" fmla="*/ 255 h 279"/>
              <a:gd name="T12" fmla="*/ 88 w 432"/>
              <a:gd name="T13" fmla="*/ 247 h 279"/>
              <a:gd name="T14" fmla="*/ 72 w 432"/>
              <a:gd name="T15" fmla="*/ 239 h 279"/>
              <a:gd name="T16" fmla="*/ 80 w 432"/>
              <a:gd name="T17" fmla="*/ 231 h 279"/>
              <a:gd name="T18" fmla="*/ 112 w 432"/>
              <a:gd name="T19" fmla="*/ 223 h 279"/>
              <a:gd name="T20" fmla="*/ 120 w 432"/>
              <a:gd name="T21" fmla="*/ 231 h 279"/>
              <a:gd name="T22" fmla="*/ 144 w 432"/>
              <a:gd name="T23" fmla="*/ 239 h 279"/>
              <a:gd name="T24" fmla="*/ 160 w 432"/>
              <a:gd name="T25" fmla="*/ 223 h 279"/>
              <a:gd name="T26" fmla="*/ 168 w 432"/>
              <a:gd name="T27" fmla="*/ 207 h 279"/>
              <a:gd name="T28" fmla="*/ 144 w 432"/>
              <a:gd name="T29" fmla="*/ 199 h 279"/>
              <a:gd name="T30" fmla="*/ 152 w 432"/>
              <a:gd name="T31" fmla="*/ 183 h 279"/>
              <a:gd name="T32" fmla="*/ 168 w 432"/>
              <a:gd name="T33" fmla="*/ 191 h 279"/>
              <a:gd name="T34" fmla="*/ 184 w 432"/>
              <a:gd name="T35" fmla="*/ 191 h 279"/>
              <a:gd name="T36" fmla="*/ 208 w 432"/>
              <a:gd name="T37" fmla="*/ 183 h 279"/>
              <a:gd name="T38" fmla="*/ 208 w 432"/>
              <a:gd name="T39" fmla="*/ 175 h 279"/>
              <a:gd name="T40" fmla="*/ 224 w 432"/>
              <a:gd name="T41" fmla="*/ 167 h 279"/>
              <a:gd name="T42" fmla="*/ 240 w 432"/>
              <a:gd name="T43" fmla="*/ 151 h 279"/>
              <a:gd name="T44" fmla="*/ 264 w 432"/>
              <a:gd name="T45" fmla="*/ 143 h 279"/>
              <a:gd name="T46" fmla="*/ 256 w 432"/>
              <a:gd name="T47" fmla="*/ 135 h 279"/>
              <a:gd name="T48" fmla="*/ 264 w 432"/>
              <a:gd name="T49" fmla="*/ 119 h 279"/>
              <a:gd name="T50" fmla="*/ 304 w 432"/>
              <a:gd name="T51" fmla="*/ 95 h 279"/>
              <a:gd name="T52" fmla="*/ 312 w 432"/>
              <a:gd name="T53" fmla="*/ 88 h 279"/>
              <a:gd name="T54" fmla="*/ 304 w 432"/>
              <a:gd name="T55" fmla="*/ 80 h 279"/>
              <a:gd name="T56" fmla="*/ 320 w 432"/>
              <a:gd name="T57" fmla="*/ 80 h 279"/>
              <a:gd name="T58" fmla="*/ 352 w 432"/>
              <a:gd name="T59" fmla="*/ 72 h 279"/>
              <a:gd name="T60" fmla="*/ 336 w 432"/>
              <a:gd name="T61" fmla="*/ 64 h 279"/>
              <a:gd name="T62" fmla="*/ 320 w 432"/>
              <a:gd name="T63" fmla="*/ 56 h 279"/>
              <a:gd name="T64" fmla="*/ 368 w 432"/>
              <a:gd name="T65" fmla="*/ 56 h 279"/>
              <a:gd name="T66" fmla="*/ 432 w 432"/>
              <a:gd name="T67" fmla="*/ 40 h 279"/>
              <a:gd name="T68" fmla="*/ 400 w 432"/>
              <a:gd name="T69" fmla="*/ 32 h 279"/>
              <a:gd name="T70" fmla="*/ 352 w 432"/>
              <a:gd name="T71" fmla="*/ 32 h 279"/>
              <a:gd name="T72" fmla="*/ 344 w 432"/>
              <a:gd name="T73" fmla="*/ 32 h 279"/>
              <a:gd name="T74" fmla="*/ 320 w 432"/>
              <a:gd name="T75" fmla="*/ 24 h 279"/>
              <a:gd name="T76" fmla="*/ 264 w 432"/>
              <a:gd name="T77" fmla="*/ 32 h 279"/>
              <a:gd name="T78" fmla="*/ 248 w 432"/>
              <a:gd name="T79" fmla="*/ 32 h 279"/>
              <a:gd name="T80" fmla="*/ 296 w 432"/>
              <a:gd name="T81" fmla="*/ 16 h 279"/>
              <a:gd name="T82" fmla="*/ 296 w 432"/>
              <a:gd name="T83" fmla="*/ 16 h 279"/>
              <a:gd name="T84" fmla="*/ 248 w 432"/>
              <a:gd name="T85" fmla="*/ 8 h 279"/>
              <a:gd name="T86" fmla="*/ 112 w 432"/>
              <a:gd name="T87" fmla="*/ 13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2" h="279">
                <a:moveTo>
                  <a:pt x="0" y="279"/>
                </a:moveTo>
                <a:lnTo>
                  <a:pt x="16" y="271"/>
                </a:lnTo>
                <a:lnTo>
                  <a:pt x="24" y="271"/>
                </a:lnTo>
                <a:lnTo>
                  <a:pt x="32" y="271"/>
                </a:lnTo>
                <a:lnTo>
                  <a:pt x="40" y="271"/>
                </a:lnTo>
                <a:lnTo>
                  <a:pt x="56" y="271"/>
                </a:lnTo>
                <a:lnTo>
                  <a:pt x="72" y="271"/>
                </a:lnTo>
                <a:lnTo>
                  <a:pt x="88" y="263"/>
                </a:lnTo>
                <a:lnTo>
                  <a:pt x="104" y="263"/>
                </a:lnTo>
                <a:lnTo>
                  <a:pt x="120" y="255"/>
                </a:lnTo>
                <a:lnTo>
                  <a:pt x="128" y="255"/>
                </a:lnTo>
                <a:lnTo>
                  <a:pt x="120" y="255"/>
                </a:lnTo>
                <a:lnTo>
                  <a:pt x="96" y="247"/>
                </a:lnTo>
                <a:lnTo>
                  <a:pt x="88" y="247"/>
                </a:lnTo>
                <a:lnTo>
                  <a:pt x="80" y="239"/>
                </a:lnTo>
                <a:lnTo>
                  <a:pt x="72" y="239"/>
                </a:lnTo>
                <a:lnTo>
                  <a:pt x="72" y="239"/>
                </a:lnTo>
                <a:lnTo>
                  <a:pt x="80" y="231"/>
                </a:lnTo>
                <a:lnTo>
                  <a:pt x="88" y="231"/>
                </a:lnTo>
                <a:lnTo>
                  <a:pt x="112" y="223"/>
                </a:lnTo>
                <a:lnTo>
                  <a:pt x="120" y="223"/>
                </a:lnTo>
                <a:lnTo>
                  <a:pt x="120" y="231"/>
                </a:lnTo>
                <a:lnTo>
                  <a:pt x="128" y="239"/>
                </a:lnTo>
                <a:lnTo>
                  <a:pt x="144" y="239"/>
                </a:lnTo>
                <a:lnTo>
                  <a:pt x="152" y="239"/>
                </a:lnTo>
                <a:lnTo>
                  <a:pt x="160" y="223"/>
                </a:lnTo>
                <a:lnTo>
                  <a:pt x="168" y="215"/>
                </a:lnTo>
                <a:lnTo>
                  <a:pt x="168" y="207"/>
                </a:lnTo>
                <a:lnTo>
                  <a:pt x="152" y="207"/>
                </a:lnTo>
                <a:lnTo>
                  <a:pt x="144" y="199"/>
                </a:lnTo>
                <a:lnTo>
                  <a:pt x="136" y="191"/>
                </a:lnTo>
                <a:lnTo>
                  <a:pt x="152" y="183"/>
                </a:lnTo>
                <a:lnTo>
                  <a:pt x="160" y="191"/>
                </a:lnTo>
                <a:lnTo>
                  <a:pt x="168" y="191"/>
                </a:lnTo>
                <a:lnTo>
                  <a:pt x="176" y="191"/>
                </a:lnTo>
                <a:lnTo>
                  <a:pt x="184" y="191"/>
                </a:lnTo>
                <a:lnTo>
                  <a:pt x="200" y="191"/>
                </a:lnTo>
                <a:lnTo>
                  <a:pt x="208" y="183"/>
                </a:lnTo>
                <a:lnTo>
                  <a:pt x="208" y="183"/>
                </a:lnTo>
                <a:lnTo>
                  <a:pt x="208" y="175"/>
                </a:lnTo>
                <a:lnTo>
                  <a:pt x="224" y="175"/>
                </a:lnTo>
                <a:lnTo>
                  <a:pt x="224" y="167"/>
                </a:lnTo>
                <a:lnTo>
                  <a:pt x="232" y="159"/>
                </a:lnTo>
                <a:lnTo>
                  <a:pt x="240" y="151"/>
                </a:lnTo>
                <a:lnTo>
                  <a:pt x="248" y="151"/>
                </a:lnTo>
                <a:lnTo>
                  <a:pt x="264" y="143"/>
                </a:lnTo>
                <a:lnTo>
                  <a:pt x="264" y="135"/>
                </a:lnTo>
                <a:lnTo>
                  <a:pt x="256" y="135"/>
                </a:lnTo>
                <a:lnTo>
                  <a:pt x="264" y="127"/>
                </a:lnTo>
                <a:lnTo>
                  <a:pt x="264" y="119"/>
                </a:lnTo>
                <a:lnTo>
                  <a:pt x="288" y="103"/>
                </a:lnTo>
                <a:lnTo>
                  <a:pt x="304" y="95"/>
                </a:lnTo>
                <a:lnTo>
                  <a:pt x="320" y="88"/>
                </a:lnTo>
                <a:lnTo>
                  <a:pt x="312" y="88"/>
                </a:lnTo>
                <a:lnTo>
                  <a:pt x="304" y="80"/>
                </a:lnTo>
                <a:lnTo>
                  <a:pt x="304" y="80"/>
                </a:lnTo>
                <a:lnTo>
                  <a:pt x="304" y="72"/>
                </a:lnTo>
                <a:lnTo>
                  <a:pt x="320" y="80"/>
                </a:lnTo>
                <a:lnTo>
                  <a:pt x="336" y="80"/>
                </a:lnTo>
                <a:lnTo>
                  <a:pt x="352" y="72"/>
                </a:lnTo>
                <a:lnTo>
                  <a:pt x="344" y="64"/>
                </a:lnTo>
                <a:lnTo>
                  <a:pt x="336" y="64"/>
                </a:lnTo>
                <a:lnTo>
                  <a:pt x="328" y="64"/>
                </a:lnTo>
                <a:lnTo>
                  <a:pt x="320" y="56"/>
                </a:lnTo>
                <a:lnTo>
                  <a:pt x="336" y="64"/>
                </a:lnTo>
                <a:lnTo>
                  <a:pt x="368" y="56"/>
                </a:lnTo>
                <a:lnTo>
                  <a:pt x="400" y="48"/>
                </a:lnTo>
                <a:lnTo>
                  <a:pt x="432" y="40"/>
                </a:lnTo>
                <a:lnTo>
                  <a:pt x="424" y="32"/>
                </a:lnTo>
                <a:lnTo>
                  <a:pt x="400" y="32"/>
                </a:lnTo>
                <a:lnTo>
                  <a:pt x="368" y="32"/>
                </a:lnTo>
                <a:lnTo>
                  <a:pt x="352" y="32"/>
                </a:lnTo>
                <a:lnTo>
                  <a:pt x="352" y="32"/>
                </a:lnTo>
                <a:lnTo>
                  <a:pt x="344" y="32"/>
                </a:lnTo>
                <a:lnTo>
                  <a:pt x="344" y="24"/>
                </a:lnTo>
                <a:lnTo>
                  <a:pt x="320" y="24"/>
                </a:lnTo>
                <a:lnTo>
                  <a:pt x="296" y="32"/>
                </a:lnTo>
                <a:lnTo>
                  <a:pt x="264" y="32"/>
                </a:lnTo>
                <a:lnTo>
                  <a:pt x="232" y="40"/>
                </a:lnTo>
                <a:lnTo>
                  <a:pt x="248" y="32"/>
                </a:lnTo>
                <a:lnTo>
                  <a:pt x="280" y="32"/>
                </a:lnTo>
                <a:lnTo>
                  <a:pt x="296" y="16"/>
                </a:lnTo>
                <a:lnTo>
                  <a:pt x="304" y="16"/>
                </a:lnTo>
                <a:lnTo>
                  <a:pt x="296" y="16"/>
                </a:lnTo>
                <a:lnTo>
                  <a:pt x="280" y="8"/>
                </a:lnTo>
                <a:lnTo>
                  <a:pt x="248" y="8"/>
                </a:lnTo>
                <a:lnTo>
                  <a:pt x="224" y="0"/>
                </a:lnTo>
                <a:lnTo>
                  <a:pt x="112" y="135"/>
                </a:lnTo>
                <a:lnTo>
                  <a:pt x="0" y="279"/>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724" name="Freeform 100"/>
          <p:cNvSpPr>
            <a:spLocks/>
          </p:cNvSpPr>
          <p:nvPr/>
        </p:nvSpPr>
        <p:spPr bwMode="auto">
          <a:xfrm rot="272725">
            <a:off x="1308100" y="3168650"/>
            <a:ext cx="163513" cy="50800"/>
          </a:xfrm>
          <a:custGeom>
            <a:avLst/>
            <a:gdLst>
              <a:gd name="T0" fmla="*/ 0 w 104"/>
              <a:gd name="T1" fmla="*/ 40 h 48"/>
              <a:gd name="T2" fmla="*/ 16 w 104"/>
              <a:gd name="T3" fmla="*/ 40 h 48"/>
              <a:gd name="T4" fmla="*/ 24 w 104"/>
              <a:gd name="T5" fmla="*/ 40 h 48"/>
              <a:gd name="T6" fmla="*/ 24 w 104"/>
              <a:gd name="T7" fmla="*/ 40 h 48"/>
              <a:gd name="T8" fmla="*/ 40 w 104"/>
              <a:gd name="T9" fmla="*/ 40 h 48"/>
              <a:gd name="T10" fmla="*/ 56 w 104"/>
              <a:gd name="T11" fmla="*/ 40 h 48"/>
              <a:gd name="T12" fmla="*/ 56 w 104"/>
              <a:gd name="T13" fmla="*/ 40 h 48"/>
              <a:gd name="T14" fmla="*/ 72 w 104"/>
              <a:gd name="T15" fmla="*/ 40 h 48"/>
              <a:gd name="T16" fmla="*/ 80 w 104"/>
              <a:gd name="T17" fmla="*/ 40 h 48"/>
              <a:gd name="T18" fmla="*/ 80 w 104"/>
              <a:gd name="T19" fmla="*/ 40 h 48"/>
              <a:gd name="T20" fmla="*/ 88 w 104"/>
              <a:gd name="T21" fmla="*/ 48 h 48"/>
              <a:gd name="T22" fmla="*/ 96 w 104"/>
              <a:gd name="T23" fmla="*/ 48 h 48"/>
              <a:gd name="T24" fmla="*/ 96 w 104"/>
              <a:gd name="T25" fmla="*/ 48 h 48"/>
              <a:gd name="T26" fmla="*/ 104 w 104"/>
              <a:gd name="T27" fmla="*/ 48 h 48"/>
              <a:gd name="T28" fmla="*/ 104 w 104"/>
              <a:gd name="T29" fmla="*/ 48 h 48"/>
              <a:gd name="T30" fmla="*/ 104 w 104"/>
              <a:gd name="T31" fmla="*/ 48 h 48"/>
              <a:gd name="T32" fmla="*/ 104 w 104"/>
              <a:gd name="T33" fmla="*/ 40 h 48"/>
              <a:gd name="T34" fmla="*/ 104 w 104"/>
              <a:gd name="T35" fmla="*/ 40 h 48"/>
              <a:gd name="T36" fmla="*/ 104 w 104"/>
              <a:gd name="T37" fmla="*/ 40 h 48"/>
              <a:gd name="T38" fmla="*/ 104 w 104"/>
              <a:gd name="T39" fmla="*/ 40 h 48"/>
              <a:gd name="T40" fmla="*/ 96 w 104"/>
              <a:gd name="T41" fmla="*/ 32 h 48"/>
              <a:gd name="T42" fmla="*/ 96 w 104"/>
              <a:gd name="T43" fmla="*/ 32 h 48"/>
              <a:gd name="T44" fmla="*/ 96 w 104"/>
              <a:gd name="T45" fmla="*/ 32 h 48"/>
              <a:gd name="T46" fmla="*/ 88 w 104"/>
              <a:gd name="T47" fmla="*/ 32 h 48"/>
              <a:gd name="T48" fmla="*/ 88 w 104"/>
              <a:gd name="T49" fmla="*/ 32 h 48"/>
              <a:gd name="T50" fmla="*/ 88 w 104"/>
              <a:gd name="T51" fmla="*/ 24 h 48"/>
              <a:gd name="T52" fmla="*/ 80 w 104"/>
              <a:gd name="T53" fmla="*/ 24 h 48"/>
              <a:gd name="T54" fmla="*/ 80 w 104"/>
              <a:gd name="T55" fmla="*/ 24 h 48"/>
              <a:gd name="T56" fmla="*/ 64 w 104"/>
              <a:gd name="T57" fmla="*/ 16 h 48"/>
              <a:gd name="T58" fmla="*/ 56 w 104"/>
              <a:gd name="T59" fmla="*/ 16 h 48"/>
              <a:gd name="T60" fmla="*/ 56 w 104"/>
              <a:gd name="T61" fmla="*/ 16 h 48"/>
              <a:gd name="T62" fmla="*/ 56 w 104"/>
              <a:gd name="T63" fmla="*/ 16 h 48"/>
              <a:gd name="T64" fmla="*/ 56 w 104"/>
              <a:gd name="T65" fmla="*/ 16 h 48"/>
              <a:gd name="T66" fmla="*/ 56 w 104"/>
              <a:gd name="T67" fmla="*/ 16 h 48"/>
              <a:gd name="T68" fmla="*/ 56 w 104"/>
              <a:gd name="T69" fmla="*/ 16 h 48"/>
              <a:gd name="T70" fmla="*/ 64 w 104"/>
              <a:gd name="T71" fmla="*/ 16 h 48"/>
              <a:gd name="T72" fmla="*/ 64 w 104"/>
              <a:gd name="T73" fmla="*/ 16 h 48"/>
              <a:gd name="T74" fmla="*/ 64 w 104"/>
              <a:gd name="T75" fmla="*/ 8 h 48"/>
              <a:gd name="T76" fmla="*/ 64 w 104"/>
              <a:gd name="T77" fmla="*/ 8 h 48"/>
              <a:gd name="T78" fmla="*/ 64 w 104"/>
              <a:gd name="T79" fmla="*/ 8 h 48"/>
              <a:gd name="T80" fmla="*/ 64 w 104"/>
              <a:gd name="T81" fmla="*/ 8 h 48"/>
              <a:gd name="T82" fmla="*/ 64 w 104"/>
              <a:gd name="T83" fmla="*/ 0 h 48"/>
              <a:gd name="T84" fmla="*/ 64 w 104"/>
              <a:gd name="T85" fmla="*/ 0 h 48"/>
              <a:gd name="T86" fmla="*/ 56 w 104"/>
              <a:gd name="T87" fmla="*/ 0 h 48"/>
              <a:gd name="T88" fmla="*/ 48 w 104"/>
              <a:gd name="T89" fmla="*/ 0 h 48"/>
              <a:gd name="T90" fmla="*/ 48 w 104"/>
              <a:gd name="T91" fmla="*/ 0 h 48"/>
              <a:gd name="T92" fmla="*/ 40 w 104"/>
              <a:gd name="T93" fmla="*/ 0 h 48"/>
              <a:gd name="T94" fmla="*/ 40 w 104"/>
              <a:gd name="T95" fmla="*/ 8 h 48"/>
              <a:gd name="T96" fmla="*/ 40 w 104"/>
              <a:gd name="T97" fmla="*/ 8 h 48"/>
              <a:gd name="T98" fmla="*/ 32 w 104"/>
              <a:gd name="T99" fmla="*/ 0 h 48"/>
              <a:gd name="T100" fmla="*/ 32 w 104"/>
              <a:gd name="T101" fmla="*/ 0 h 48"/>
              <a:gd name="T102" fmla="*/ 32 w 104"/>
              <a:gd name="T103" fmla="*/ 0 h 48"/>
              <a:gd name="T104" fmla="*/ 24 w 104"/>
              <a:gd name="T105" fmla="*/ 8 h 48"/>
              <a:gd name="T106" fmla="*/ 24 w 104"/>
              <a:gd name="T107" fmla="*/ 16 h 48"/>
              <a:gd name="T108" fmla="*/ 24 w 104"/>
              <a:gd name="T109" fmla="*/ 16 h 48"/>
              <a:gd name="T110" fmla="*/ 16 w 104"/>
              <a:gd name="T111" fmla="*/ 24 h 48"/>
              <a:gd name="T112" fmla="*/ 8 w 104"/>
              <a:gd name="T113" fmla="*/ 32 h 48"/>
              <a:gd name="T114" fmla="*/ 0 w 104"/>
              <a:gd name="T115" fmla="*/ 40 h 48"/>
              <a:gd name="T116" fmla="*/ 0 w 104"/>
              <a:gd name="T117" fmla="*/ 40 h 48"/>
              <a:gd name="T118" fmla="*/ 0 w 104"/>
              <a:gd name="T119"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48">
                <a:moveTo>
                  <a:pt x="0" y="40"/>
                </a:moveTo>
                <a:lnTo>
                  <a:pt x="0" y="40"/>
                </a:lnTo>
                <a:lnTo>
                  <a:pt x="8" y="40"/>
                </a:lnTo>
                <a:lnTo>
                  <a:pt x="16" y="40"/>
                </a:lnTo>
                <a:lnTo>
                  <a:pt x="24" y="40"/>
                </a:lnTo>
                <a:lnTo>
                  <a:pt x="24" y="40"/>
                </a:lnTo>
                <a:lnTo>
                  <a:pt x="24" y="40"/>
                </a:lnTo>
                <a:lnTo>
                  <a:pt x="24" y="40"/>
                </a:lnTo>
                <a:lnTo>
                  <a:pt x="32" y="40"/>
                </a:lnTo>
                <a:lnTo>
                  <a:pt x="40" y="40"/>
                </a:lnTo>
                <a:lnTo>
                  <a:pt x="48" y="40"/>
                </a:lnTo>
                <a:lnTo>
                  <a:pt x="56" y="40"/>
                </a:lnTo>
                <a:lnTo>
                  <a:pt x="56" y="40"/>
                </a:lnTo>
                <a:lnTo>
                  <a:pt x="56" y="40"/>
                </a:lnTo>
                <a:lnTo>
                  <a:pt x="56" y="40"/>
                </a:lnTo>
                <a:lnTo>
                  <a:pt x="72" y="40"/>
                </a:lnTo>
                <a:lnTo>
                  <a:pt x="80" y="40"/>
                </a:lnTo>
                <a:lnTo>
                  <a:pt x="80" y="40"/>
                </a:lnTo>
                <a:lnTo>
                  <a:pt x="80" y="40"/>
                </a:lnTo>
                <a:lnTo>
                  <a:pt x="80" y="40"/>
                </a:lnTo>
                <a:lnTo>
                  <a:pt x="88" y="40"/>
                </a:lnTo>
                <a:lnTo>
                  <a:pt x="88" y="48"/>
                </a:lnTo>
                <a:lnTo>
                  <a:pt x="96" y="48"/>
                </a:lnTo>
                <a:lnTo>
                  <a:pt x="96" y="48"/>
                </a:lnTo>
                <a:lnTo>
                  <a:pt x="96" y="48"/>
                </a:lnTo>
                <a:lnTo>
                  <a:pt x="96" y="48"/>
                </a:lnTo>
                <a:lnTo>
                  <a:pt x="96" y="48"/>
                </a:lnTo>
                <a:lnTo>
                  <a:pt x="104" y="48"/>
                </a:lnTo>
                <a:lnTo>
                  <a:pt x="104" y="48"/>
                </a:lnTo>
                <a:lnTo>
                  <a:pt x="104" y="48"/>
                </a:lnTo>
                <a:lnTo>
                  <a:pt x="104" y="48"/>
                </a:lnTo>
                <a:lnTo>
                  <a:pt x="104" y="48"/>
                </a:lnTo>
                <a:lnTo>
                  <a:pt x="104" y="48"/>
                </a:lnTo>
                <a:lnTo>
                  <a:pt x="104" y="40"/>
                </a:lnTo>
                <a:lnTo>
                  <a:pt x="104" y="40"/>
                </a:lnTo>
                <a:lnTo>
                  <a:pt x="104" y="40"/>
                </a:lnTo>
                <a:lnTo>
                  <a:pt x="104" y="40"/>
                </a:lnTo>
                <a:lnTo>
                  <a:pt x="104" y="40"/>
                </a:lnTo>
                <a:lnTo>
                  <a:pt x="104" y="40"/>
                </a:lnTo>
                <a:lnTo>
                  <a:pt x="104" y="40"/>
                </a:lnTo>
                <a:lnTo>
                  <a:pt x="96" y="32"/>
                </a:lnTo>
                <a:lnTo>
                  <a:pt x="96" y="32"/>
                </a:lnTo>
                <a:lnTo>
                  <a:pt x="96" y="32"/>
                </a:lnTo>
                <a:lnTo>
                  <a:pt x="96" y="32"/>
                </a:lnTo>
                <a:lnTo>
                  <a:pt x="96" y="32"/>
                </a:lnTo>
                <a:lnTo>
                  <a:pt x="96" y="32"/>
                </a:lnTo>
                <a:lnTo>
                  <a:pt x="96" y="32"/>
                </a:lnTo>
                <a:lnTo>
                  <a:pt x="88" y="32"/>
                </a:lnTo>
                <a:lnTo>
                  <a:pt x="88" y="32"/>
                </a:lnTo>
                <a:lnTo>
                  <a:pt x="88" y="32"/>
                </a:lnTo>
                <a:lnTo>
                  <a:pt x="88" y="32"/>
                </a:lnTo>
                <a:lnTo>
                  <a:pt x="88" y="24"/>
                </a:lnTo>
                <a:lnTo>
                  <a:pt x="80" y="24"/>
                </a:lnTo>
                <a:lnTo>
                  <a:pt x="80" y="24"/>
                </a:lnTo>
                <a:lnTo>
                  <a:pt x="80" y="24"/>
                </a:lnTo>
                <a:lnTo>
                  <a:pt x="80" y="24"/>
                </a:lnTo>
                <a:lnTo>
                  <a:pt x="72" y="24"/>
                </a:lnTo>
                <a:lnTo>
                  <a:pt x="64" y="16"/>
                </a:lnTo>
                <a:lnTo>
                  <a:pt x="64" y="16"/>
                </a:lnTo>
                <a:lnTo>
                  <a:pt x="56" y="16"/>
                </a:lnTo>
                <a:lnTo>
                  <a:pt x="56" y="16"/>
                </a:lnTo>
                <a:lnTo>
                  <a:pt x="56" y="16"/>
                </a:lnTo>
                <a:lnTo>
                  <a:pt x="56" y="16"/>
                </a:lnTo>
                <a:lnTo>
                  <a:pt x="56" y="16"/>
                </a:lnTo>
                <a:lnTo>
                  <a:pt x="56" y="16"/>
                </a:lnTo>
                <a:lnTo>
                  <a:pt x="56" y="16"/>
                </a:lnTo>
                <a:lnTo>
                  <a:pt x="56" y="16"/>
                </a:lnTo>
                <a:lnTo>
                  <a:pt x="56" y="16"/>
                </a:lnTo>
                <a:lnTo>
                  <a:pt x="56" y="16"/>
                </a:lnTo>
                <a:lnTo>
                  <a:pt x="56" y="16"/>
                </a:lnTo>
                <a:lnTo>
                  <a:pt x="64" y="16"/>
                </a:lnTo>
                <a:lnTo>
                  <a:pt x="64" y="16"/>
                </a:lnTo>
                <a:lnTo>
                  <a:pt x="64" y="16"/>
                </a:lnTo>
                <a:lnTo>
                  <a:pt x="64" y="16"/>
                </a:lnTo>
                <a:lnTo>
                  <a:pt x="64" y="16"/>
                </a:lnTo>
                <a:lnTo>
                  <a:pt x="64" y="8"/>
                </a:lnTo>
                <a:lnTo>
                  <a:pt x="64" y="8"/>
                </a:lnTo>
                <a:lnTo>
                  <a:pt x="64" y="8"/>
                </a:lnTo>
                <a:lnTo>
                  <a:pt x="64" y="8"/>
                </a:lnTo>
                <a:lnTo>
                  <a:pt x="64" y="8"/>
                </a:lnTo>
                <a:lnTo>
                  <a:pt x="64" y="8"/>
                </a:lnTo>
                <a:lnTo>
                  <a:pt x="64" y="8"/>
                </a:lnTo>
                <a:lnTo>
                  <a:pt x="64" y="0"/>
                </a:lnTo>
                <a:lnTo>
                  <a:pt x="64" y="0"/>
                </a:lnTo>
                <a:lnTo>
                  <a:pt x="64" y="0"/>
                </a:lnTo>
                <a:lnTo>
                  <a:pt x="64" y="0"/>
                </a:lnTo>
                <a:lnTo>
                  <a:pt x="64" y="0"/>
                </a:lnTo>
                <a:lnTo>
                  <a:pt x="56" y="0"/>
                </a:lnTo>
                <a:lnTo>
                  <a:pt x="48" y="0"/>
                </a:lnTo>
                <a:lnTo>
                  <a:pt x="48" y="0"/>
                </a:lnTo>
                <a:lnTo>
                  <a:pt x="48" y="0"/>
                </a:lnTo>
                <a:lnTo>
                  <a:pt x="48" y="0"/>
                </a:lnTo>
                <a:lnTo>
                  <a:pt x="48" y="0"/>
                </a:lnTo>
                <a:lnTo>
                  <a:pt x="40" y="0"/>
                </a:lnTo>
                <a:lnTo>
                  <a:pt x="40" y="8"/>
                </a:lnTo>
                <a:lnTo>
                  <a:pt x="40" y="8"/>
                </a:lnTo>
                <a:lnTo>
                  <a:pt x="40" y="8"/>
                </a:lnTo>
                <a:lnTo>
                  <a:pt x="40" y="8"/>
                </a:lnTo>
                <a:lnTo>
                  <a:pt x="40" y="8"/>
                </a:lnTo>
                <a:lnTo>
                  <a:pt x="32" y="0"/>
                </a:lnTo>
                <a:lnTo>
                  <a:pt x="32" y="0"/>
                </a:lnTo>
                <a:lnTo>
                  <a:pt x="32" y="0"/>
                </a:lnTo>
                <a:lnTo>
                  <a:pt x="32" y="0"/>
                </a:lnTo>
                <a:lnTo>
                  <a:pt x="32" y="0"/>
                </a:lnTo>
                <a:lnTo>
                  <a:pt x="32" y="0"/>
                </a:lnTo>
                <a:lnTo>
                  <a:pt x="24" y="8"/>
                </a:lnTo>
                <a:lnTo>
                  <a:pt x="24" y="16"/>
                </a:lnTo>
                <a:lnTo>
                  <a:pt x="24" y="16"/>
                </a:lnTo>
                <a:lnTo>
                  <a:pt x="24" y="16"/>
                </a:lnTo>
                <a:lnTo>
                  <a:pt x="24" y="16"/>
                </a:lnTo>
                <a:lnTo>
                  <a:pt x="16" y="16"/>
                </a:lnTo>
                <a:lnTo>
                  <a:pt x="16" y="24"/>
                </a:lnTo>
                <a:lnTo>
                  <a:pt x="8" y="32"/>
                </a:lnTo>
                <a:lnTo>
                  <a:pt x="8" y="32"/>
                </a:lnTo>
                <a:lnTo>
                  <a:pt x="8" y="32"/>
                </a:lnTo>
                <a:lnTo>
                  <a:pt x="0" y="40"/>
                </a:lnTo>
                <a:lnTo>
                  <a:pt x="0" y="40"/>
                </a:lnTo>
                <a:lnTo>
                  <a:pt x="0" y="40"/>
                </a:lnTo>
                <a:lnTo>
                  <a:pt x="0" y="40"/>
                </a:lnTo>
                <a:lnTo>
                  <a:pt x="0" y="40"/>
                </a:lnTo>
                <a:lnTo>
                  <a:pt x="0" y="40"/>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25" name="Freeform 101"/>
          <p:cNvSpPr>
            <a:spLocks/>
          </p:cNvSpPr>
          <p:nvPr/>
        </p:nvSpPr>
        <p:spPr bwMode="auto">
          <a:xfrm rot="272725">
            <a:off x="1265238" y="3967163"/>
            <a:ext cx="63500" cy="17462"/>
          </a:xfrm>
          <a:custGeom>
            <a:avLst/>
            <a:gdLst>
              <a:gd name="T0" fmla="*/ 32 w 40"/>
              <a:gd name="T1" fmla="*/ 8 h 16"/>
              <a:gd name="T2" fmla="*/ 32 w 40"/>
              <a:gd name="T3" fmla="*/ 8 h 16"/>
              <a:gd name="T4" fmla="*/ 24 w 40"/>
              <a:gd name="T5" fmla="*/ 16 h 16"/>
              <a:gd name="T6" fmla="*/ 16 w 40"/>
              <a:gd name="T7" fmla="*/ 16 h 16"/>
              <a:gd name="T8" fmla="*/ 8 w 40"/>
              <a:gd name="T9" fmla="*/ 8 h 16"/>
              <a:gd name="T10" fmla="*/ 8 w 40"/>
              <a:gd name="T11" fmla="*/ 0 h 16"/>
              <a:gd name="T12" fmla="*/ 0 w 40"/>
              <a:gd name="T13" fmla="*/ 0 h 16"/>
              <a:gd name="T14" fmla="*/ 8 w 40"/>
              <a:gd name="T15" fmla="*/ 0 h 16"/>
              <a:gd name="T16" fmla="*/ 16 w 40"/>
              <a:gd name="T17" fmla="*/ 0 h 16"/>
              <a:gd name="T18" fmla="*/ 16 w 40"/>
              <a:gd name="T19" fmla="*/ 0 h 16"/>
              <a:gd name="T20" fmla="*/ 32 w 40"/>
              <a:gd name="T21" fmla="*/ 0 h 16"/>
              <a:gd name="T22" fmla="*/ 40 w 40"/>
              <a:gd name="T23" fmla="*/ 0 h 16"/>
              <a:gd name="T24" fmla="*/ 32 w 40"/>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6">
                <a:moveTo>
                  <a:pt x="32" y="8"/>
                </a:moveTo>
                <a:lnTo>
                  <a:pt x="32" y="8"/>
                </a:lnTo>
                <a:lnTo>
                  <a:pt x="24" y="16"/>
                </a:lnTo>
                <a:lnTo>
                  <a:pt x="16" y="16"/>
                </a:lnTo>
                <a:lnTo>
                  <a:pt x="8" y="8"/>
                </a:lnTo>
                <a:lnTo>
                  <a:pt x="8" y="0"/>
                </a:lnTo>
                <a:lnTo>
                  <a:pt x="0" y="0"/>
                </a:lnTo>
                <a:lnTo>
                  <a:pt x="8" y="0"/>
                </a:lnTo>
                <a:lnTo>
                  <a:pt x="16" y="0"/>
                </a:lnTo>
                <a:lnTo>
                  <a:pt x="16" y="0"/>
                </a:lnTo>
                <a:lnTo>
                  <a:pt x="32" y="0"/>
                </a:lnTo>
                <a:lnTo>
                  <a:pt x="40" y="0"/>
                </a:lnTo>
                <a:lnTo>
                  <a:pt x="32" y="8"/>
                </a:lnTo>
                <a:close/>
              </a:path>
            </a:pathLst>
          </a:custGeom>
          <a:solidFill>
            <a:srgbClr val="CCFFCC"/>
          </a:solidFill>
          <a:ln w="9525" cap="flat" cmpd="sng">
            <a:solidFill>
              <a:schemeClr val="tx1"/>
            </a:solidFill>
            <a:prstDash val="solid"/>
            <a:round/>
            <a:headEnd/>
            <a:tailEnd/>
          </a:ln>
          <a:effectLst>
            <a:outerShdw dist="56796" dir="3806097" algn="ctr" rotWithShape="0">
              <a:schemeClr val="bg1"/>
            </a:outerShdw>
          </a:effectLst>
        </p:spPr>
        <p:txBody>
          <a:bodyPr/>
          <a:lstStyle/>
          <a:p>
            <a:endParaRPr lang="ja-JP" altLang="en-US" smtClean="0">
              <a:solidFill>
                <a:srgbClr val="000000"/>
              </a:solidFill>
            </a:endParaRPr>
          </a:p>
        </p:txBody>
      </p:sp>
      <p:sp>
        <p:nvSpPr>
          <p:cNvPr id="26726" name="Freeform 102"/>
          <p:cNvSpPr>
            <a:spLocks/>
          </p:cNvSpPr>
          <p:nvPr/>
        </p:nvSpPr>
        <p:spPr bwMode="auto">
          <a:xfrm rot="272725">
            <a:off x="3511550" y="4391025"/>
            <a:ext cx="25400" cy="1588"/>
          </a:xfrm>
          <a:custGeom>
            <a:avLst/>
            <a:gdLst>
              <a:gd name="T0" fmla="*/ 8 w 16"/>
              <a:gd name="T1" fmla="*/ 0 w 16"/>
              <a:gd name="T2" fmla="*/ 0 w 16"/>
              <a:gd name="T3" fmla="*/ 8 w 16"/>
              <a:gd name="T4" fmla="*/ 16 w 16"/>
              <a:gd name="T5" fmla="*/ 8 w 16"/>
            </a:gdLst>
            <a:ahLst/>
            <a:cxnLst>
              <a:cxn ang="0">
                <a:pos x="T0" y="0"/>
              </a:cxn>
              <a:cxn ang="0">
                <a:pos x="T1" y="0"/>
              </a:cxn>
              <a:cxn ang="0">
                <a:pos x="T2" y="0"/>
              </a:cxn>
              <a:cxn ang="0">
                <a:pos x="T3" y="0"/>
              </a:cxn>
              <a:cxn ang="0">
                <a:pos x="T4" y="0"/>
              </a:cxn>
              <a:cxn ang="0">
                <a:pos x="T5" y="0"/>
              </a:cxn>
            </a:cxnLst>
            <a:rect l="0" t="0" r="r" b="b"/>
            <a:pathLst>
              <a:path w="16">
                <a:moveTo>
                  <a:pt x="8" y="0"/>
                </a:moveTo>
                <a:lnTo>
                  <a:pt x="0" y="0"/>
                </a:lnTo>
                <a:lnTo>
                  <a:pt x="0" y="0"/>
                </a:lnTo>
                <a:lnTo>
                  <a:pt x="8" y="0"/>
                </a:lnTo>
                <a:lnTo>
                  <a:pt x="16" y="0"/>
                </a:lnTo>
                <a:lnTo>
                  <a:pt x="8"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27" name="Freeform 103"/>
          <p:cNvSpPr>
            <a:spLocks/>
          </p:cNvSpPr>
          <p:nvPr/>
        </p:nvSpPr>
        <p:spPr bwMode="auto">
          <a:xfrm rot="272725">
            <a:off x="3581400" y="4322763"/>
            <a:ext cx="12700" cy="1587"/>
          </a:xfrm>
          <a:custGeom>
            <a:avLst/>
            <a:gdLst>
              <a:gd name="T0" fmla="*/ 0 w 8"/>
              <a:gd name="T1" fmla="*/ 0 w 8"/>
              <a:gd name="T2" fmla="*/ 0 w 8"/>
              <a:gd name="T3" fmla="*/ 8 w 8"/>
              <a:gd name="T4" fmla="*/ 0 w 8"/>
            </a:gdLst>
            <a:ahLst/>
            <a:cxnLst>
              <a:cxn ang="0">
                <a:pos x="T0" y="0"/>
              </a:cxn>
              <a:cxn ang="0">
                <a:pos x="T1" y="0"/>
              </a:cxn>
              <a:cxn ang="0">
                <a:pos x="T2" y="0"/>
              </a:cxn>
              <a:cxn ang="0">
                <a:pos x="T3" y="0"/>
              </a:cxn>
              <a:cxn ang="0">
                <a:pos x="T4" y="0"/>
              </a:cxn>
            </a:cxnLst>
            <a:rect l="0" t="0" r="r" b="b"/>
            <a:pathLst>
              <a:path w="8">
                <a:moveTo>
                  <a:pt x="0" y="0"/>
                </a:moveTo>
                <a:lnTo>
                  <a:pt x="0" y="0"/>
                </a:lnTo>
                <a:lnTo>
                  <a:pt x="0" y="0"/>
                </a:lnTo>
                <a:lnTo>
                  <a:pt x="8" y="0"/>
                </a:lnTo>
                <a:lnTo>
                  <a:pt x="0"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28" name="Freeform 104"/>
          <p:cNvSpPr>
            <a:spLocks/>
          </p:cNvSpPr>
          <p:nvPr/>
        </p:nvSpPr>
        <p:spPr bwMode="auto">
          <a:xfrm rot="272725">
            <a:off x="5381625" y="3994150"/>
            <a:ext cx="38100" cy="1588"/>
          </a:xfrm>
          <a:custGeom>
            <a:avLst/>
            <a:gdLst>
              <a:gd name="T0" fmla="*/ 8 w 24"/>
              <a:gd name="T1" fmla="*/ 16 w 24"/>
              <a:gd name="T2" fmla="*/ 24 w 24"/>
              <a:gd name="T3" fmla="*/ 24 w 24"/>
              <a:gd name="T4" fmla="*/ 16 w 24"/>
              <a:gd name="T5" fmla="*/ 8 w 24"/>
              <a:gd name="T6" fmla="*/ 0 w 24"/>
              <a:gd name="T7" fmla="*/ 0 w 24"/>
              <a:gd name="T8" fmla="*/ 8 w 24"/>
              <a:gd name="T9" fmla="*/ 8 w 2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4">
                <a:moveTo>
                  <a:pt x="8" y="0"/>
                </a:moveTo>
                <a:lnTo>
                  <a:pt x="16" y="0"/>
                </a:lnTo>
                <a:lnTo>
                  <a:pt x="24" y="0"/>
                </a:lnTo>
                <a:lnTo>
                  <a:pt x="24" y="0"/>
                </a:lnTo>
                <a:lnTo>
                  <a:pt x="16" y="0"/>
                </a:lnTo>
                <a:lnTo>
                  <a:pt x="8" y="0"/>
                </a:lnTo>
                <a:lnTo>
                  <a:pt x="0" y="0"/>
                </a:lnTo>
                <a:lnTo>
                  <a:pt x="0" y="0"/>
                </a:lnTo>
                <a:lnTo>
                  <a:pt x="8" y="0"/>
                </a:lnTo>
                <a:lnTo>
                  <a:pt x="8"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29" name="Freeform 105"/>
          <p:cNvSpPr>
            <a:spLocks/>
          </p:cNvSpPr>
          <p:nvPr/>
        </p:nvSpPr>
        <p:spPr bwMode="auto">
          <a:xfrm rot="272725">
            <a:off x="5440363" y="4198938"/>
            <a:ext cx="25400" cy="7937"/>
          </a:xfrm>
          <a:custGeom>
            <a:avLst/>
            <a:gdLst>
              <a:gd name="T0" fmla="*/ 16 w 16"/>
              <a:gd name="T1" fmla="*/ 8 h 8"/>
              <a:gd name="T2" fmla="*/ 8 w 16"/>
              <a:gd name="T3" fmla="*/ 8 h 8"/>
              <a:gd name="T4" fmla="*/ 0 w 16"/>
              <a:gd name="T5" fmla="*/ 0 h 8"/>
              <a:gd name="T6" fmla="*/ 0 w 16"/>
              <a:gd name="T7" fmla="*/ 0 h 8"/>
              <a:gd name="T8" fmla="*/ 8 w 16"/>
              <a:gd name="T9" fmla="*/ 0 h 8"/>
              <a:gd name="T10" fmla="*/ 16 w 16"/>
              <a:gd name="T11" fmla="*/ 0 h 8"/>
              <a:gd name="T12" fmla="*/ 16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6" y="8"/>
                </a:moveTo>
                <a:lnTo>
                  <a:pt x="8" y="8"/>
                </a:lnTo>
                <a:lnTo>
                  <a:pt x="0" y="0"/>
                </a:lnTo>
                <a:lnTo>
                  <a:pt x="0" y="0"/>
                </a:lnTo>
                <a:lnTo>
                  <a:pt x="8" y="0"/>
                </a:lnTo>
                <a:lnTo>
                  <a:pt x="16" y="0"/>
                </a:lnTo>
                <a:lnTo>
                  <a:pt x="16"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30" name="Freeform 106"/>
          <p:cNvSpPr>
            <a:spLocks/>
          </p:cNvSpPr>
          <p:nvPr/>
        </p:nvSpPr>
        <p:spPr bwMode="auto">
          <a:xfrm rot="272725">
            <a:off x="5622925" y="4264025"/>
            <a:ext cx="38100" cy="17463"/>
          </a:xfrm>
          <a:custGeom>
            <a:avLst/>
            <a:gdLst>
              <a:gd name="T0" fmla="*/ 0 w 24"/>
              <a:gd name="T1" fmla="*/ 16 h 16"/>
              <a:gd name="T2" fmla="*/ 8 w 24"/>
              <a:gd name="T3" fmla="*/ 0 h 16"/>
              <a:gd name="T4" fmla="*/ 16 w 24"/>
              <a:gd name="T5" fmla="*/ 0 h 16"/>
              <a:gd name="T6" fmla="*/ 24 w 24"/>
              <a:gd name="T7" fmla="*/ 0 h 16"/>
              <a:gd name="T8" fmla="*/ 24 w 24"/>
              <a:gd name="T9" fmla="*/ 8 h 16"/>
              <a:gd name="T10" fmla="*/ 16 w 24"/>
              <a:gd name="T11" fmla="*/ 8 h 16"/>
              <a:gd name="T12" fmla="*/ 16 w 24"/>
              <a:gd name="T13" fmla="*/ 8 h 16"/>
              <a:gd name="T14" fmla="*/ 0 w 24"/>
              <a:gd name="T15" fmla="*/ 16 h 16"/>
              <a:gd name="T16" fmla="*/ 0 w 24"/>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
                <a:moveTo>
                  <a:pt x="0" y="16"/>
                </a:moveTo>
                <a:lnTo>
                  <a:pt x="8" y="0"/>
                </a:lnTo>
                <a:lnTo>
                  <a:pt x="16" y="0"/>
                </a:lnTo>
                <a:lnTo>
                  <a:pt x="24" y="0"/>
                </a:lnTo>
                <a:lnTo>
                  <a:pt x="24" y="8"/>
                </a:lnTo>
                <a:lnTo>
                  <a:pt x="16" y="8"/>
                </a:lnTo>
                <a:lnTo>
                  <a:pt x="16" y="8"/>
                </a:lnTo>
                <a:lnTo>
                  <a:pt x="0" y="16"/>
                </a:lnTo>
                <a:lnTo>
                  <a:pt x="0" y="16"/>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31" name="Freeform 107"/>
          <p:cNvSpPr>
            <a:spLocks/>
          </p:cNvSpPr>
          <p:nvPr/>
        </p:nvSpPr>
        <p:spPr bwMode="auto">
          <a:xfrm rot="272725">
            <a:off x="5372100" y="4268788"/>
            <a:ext cx="25400" cy="7937"/>
          </a:xfrm>
          <a:custGeom>
            <a:avLst/>
            <a:gdLst>
              <a:gd name="T0" fmla="*/ 0 w 16"/>
              <a:gd name="T1" fmla="*/ 8 h 8"/>
              <a:gd name="T2" fmla="*/ 0 w 16"/>
              <a:gd name="T3" fmla="*/ 8 h 8"/>
              <a:gd name="T4" fmla="*/ 8 w 16"/>
              <a:gd name="T5" fmla="*/ 8 h 8"/>
              <a:gd name="T6" fmla="*/ 16 w 16"/>
              <a:gd name="T7" fmla="*/ 0 h 8"/>
              <a:gd name="T8" fmla="*/ 8 w 16"/>
              <a:gd name="T9" fmla="*/ 8 h 8"/>
              <a:gd name="T10" fmla="*/ 8 w 16"/>
              <a:gd name="T11" fmla="*/ 8 h 8"/>
              <a:gd name="T12" fmla="*/ 0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0" y="8"/>
                </a:moveTo>
                <a:lnTo>
                  <a:pt x="0" y="8"/>
                </a:lnTo>
                <a:lnTo>
                  <a:pt x="8" y="8"/>
                </a:lnTo>
                <a:lnTo>
                  <a:pt x="16" y="0"/>
                </a:lnTo>
                <a:lnTo>
                  <a:pt x="8" y="8"/>
                </a:lnTo>
                <a:lnTo>
                  <a:pt x="8" y="8"/>
                </a:lnTo>
                <a:lnTo>
                  <a:pt x="0"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32" name="Freeform 108"/>
          <p:cNvSpPr>
            <a:spLocks/>
          </p:cNvSpPr>
          <p:nvPr/>
        </p:nvSpPr>
        <p:spPr bwMode="auto">
          <a:xfrm rot="272725">
            <a:off x="6021388" y="4364038"/>
            <a:ext cx="25400" cy="25400"/>
          </a:xfrm>
          <a:custGeom>
            <a:avLst/>
            <a:gdLst>
              <a:gd name="T0" fmla="*/ 0 w 16"/>
              <a:gd name="T1" fmla="*/ 8 h 24"/>
              <a:gd name="T2" fmla="*/ 8 w 16"/>
              <a:gd name="T3" fmla="*/ 0 h 24"/>
              <a:gd name="T4" fmla="*/ 16 w 16"/>
              <a:gd name="T5" fmla="*/ 0 h 24"/>
              <a:gd name="T6" fmla="*/ 16 w 16"/>
              <a:gd name="T7" fmla="*/ 0 h 24"/>
              <a:gd name="T8" fmla="*/ 16 w 16"/>
              <a:gd name="T9" fmla="*/ 16 h 24"/>
              <a:gd name="T10" fmla="*/ 16 w 16"/>
              <a:gd name="T11" fmla="*/ 16 h 24"/>
              <a:gd name="T12" fmla="*/ 16 w 16"/>
              <a:gd name="T13" fmla="*/ 24 h 24"/>
              <a:gd name="T14" fmla="*/ 8 w 16"/>
              <a:gd name="T15" fmla="*/ 24 h 24"/>
              <a:gd name="T16" fmla="*/ 8 w 16"/>
              <a:gd name="T17" fmla="*/ 24 h 24"/>
              <a:gd name="T18" fmla="*/ 0 w 16"/>
              <a:gd name="T19" fmla="*/ 24 h 24"/>
              <a:gd name="T20" fmla="*/ 0 w 16"/>
              <a:gd name="T21" fmla="*/ 16 h 24"/>
              <a:gd name="T22" fmla="*/ 0 w 16"/>
              <a:gd name="T23" fmla="*/ 8 h 24"/>
              <a:gd name="T24" fmla="*/ 0 w 16"/>
              <a:gd name="T2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4">
                <a:moveTo>
                  <a:pt x="0" y="8"/>
                </a:moveTo>
                <a:lnTo>
                  <a:pt x="8" y="0"/>
                </a:lnTo>
                <a:lnTo>
                  <a:pt x="16" y="0"/>
                </a:lnTo>
                <a:lnTo>
                  <a:pt x="16" y="0"/>
                </a:lnTo>
                <a:lnTo>
                  <a:pt x="16" y="16"/>
                </a:lnTo>
                <a:lnTo>
                  <a:pt x="16" y="16"/>
                </a:lnTo>
                <a:lnTo>
                  <a:pt x="16" y="24"/>
                </a:lnTo>
                <a:lnTo>
                  <a:pt x="8" y="24"/>
                </a:lnTo>
                <a:lnTo>
                  <a:pt x="8" y="24"/>
                </a:lnTo>
                <a:lnTo>
                  <a:pt x="0" y="24"/>
                </a:lnTo>
                <a:lnTo>
                  <a:pt x="0" y="16"/>
                </a:lnTo>
                <a:lnTo>
                  <a:pt x="0" y="8"/>
                </a:lnTo>
                <a:lnTo>
                  <a:pt x="0"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33" name="Freeform 109"/>
          <p:cNvSpPr>
            <a:spLocks/>
          </p:cNvSpPr>
          <p:nvPr/>
        </p:nvSpPr>
        <p:spPr bwMode="auto">
          <a:xfrm rot="272725">
            <a:off x="6054725" y="4418013"/>
            <a:ext cx="74613" cy="34925"/>
          </a:xfrm>
          <a:custGeom>
            <a:avLst/>
            <a:gdLst>
              <a:gd name="T0" fmla="*/ 8 w 48"/>
              <a:gd name="T1" fmla="*/ 0 h 32"/>
              <a:gd name="T2" fmla="*/ 8 w 48"/>
              <a:gd name="T3" fmla="*/ 0 h 32"/>
              <a:gd name="T4" fmla="*/ 16 w 48"/>
              <a:gd name="T5" fmla="*/ 0 h 32"/>
              <a:gd name="T6" fmla="*/ 24 w 48"/>
              <a:gd name="T7" fmla="*/ 8 h 32"/>
              <a:gd name="T8" fmla="*/ 32 w 48"/>
              <a:gd name="T9" fmla="*/ 16 h 32"/>
              <a:gd name="T10" fmla="*/ 40 w 48"/>
              <a:gd name="T11" fmla="*/ 16 h 32"/>
              <a:gd name="T12" fmla="*/ 40 w 48"/>
              <a:gd name="T13" fmla="*/ 16 h 32"/>
              <a:gd name="T14" fmla="*/ 48 w 48"/>
              <a:gd name="T15" fmla="*/ 24 h 32"/>
              <a:gd name="T16" fmla="*/ 48 w 48"/>
              <a:gd name="T17" fmla="*/ 32 h 32"/>
              <a:gd name="T18" fmla="*/ 48 w 48"/>
              <a:gd name="T19" fmla="*/ 32 h 32"/>
              <a:gd name="T20" fmla="*/ 32 w 48"/>
              <a:gd name="T21" fmla="*/ 32 h 32"/>
              <a:gd name="T22" fmla="*/ 24 w 48"/>
              <a:gd name="T23" fmla="*/ 24 h 32"/>
              <a:gd name="T24" fmla="*/ 16 w 48"/>
              <a:gd name="T25" fmla="*/ 24 h 32"/>
              <a:gd name="T26" fmla="*/ 8 w 48"/>
              <a:gd name="T27" fmla="*/ 24 h 32"/>
              <a:gd name="T28" fmla="*/ 8 w 48"/>
              <a:gd name="T29" fmla="*/ 16 h 32"/>
              <a:gd name="T30" fmla="*/ 0 w 48"/>
              <a:gd name="T31" fmla="*/ 8 h 32"/>
              <a:gd name="T32" fmla="*/ 0 w 48"/>
              <a:gd name="T33" fmla="*/ 8 h 32"/>
              <a:gd name="T34" fmla="*/ 8 w 48"/>
              <a:gd name="T3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32">
                <a:moveTo>
                  <a:pt x="8" y="0"/>
                </a:moveTo>
                <a:lnTo>
                  <a:pt x="8" y="0"/>
                </a:lnTo>
                <a:lnTo>
                  <a:pt x="16" y="0"/>
                </a:lnTo>
                <a:lnTo>
                  <a:pt x="24" y="8"/>
                </a:lnTo>
                <a:lnTo>
                  <a:pt x="32" y="16"/>
                </a:lnTo>
                <a:lnTo>
                  <a:pt x="40" y="16"/>
                </a:lnTo>
                <a:lnTo>
                  <a:pt x="40" y="16"/>
                </a:lnTo>
                <a:lnTo>
                  <a:pt x="48" y="24"/>
                </a:lnTo>
                <a:lnTo>
                  <a:pt x="48" y="32"/>
                </a:lnTo>
                <a:lnTo>
                  <a:pt x="48" y="32"/>
                </a:lnTo>
                <a:lnTo>
                  <a:pt x="32" y="32"/>
                </a:lnTo>
                <a:lnTo>
                  <a:pt x="24" y="24"/>
                </a:lnTo>
                <a:lnTo>
                  <a:pt x="16" y="24"/>
                </a:lnTo>
                <a:lnTo>
                  <a:pt x="8" y="24"/>
                </a:lnTo>
                <a:lnTo>
                  <a:pt x="8" y="16"/>
                </a:lnTo>
                <a:lnTo>
                  <a:pt x="0" y="8"/>
                </a:lnTo>
                <a:lnTo>
                  <a:pt x="0" y="8"/>
                </a:lnTo>
                <a:lnTo>
                  <a:pt x="8"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34" name="Freeform 110"/>
          <p:cNvSpPr>
            <a:spLocks/>
          </p:cNvSpPr>
          <p:nvPr/>
        </p:nvSpPr>
        <p:spPr bwMode="auto">
          <a:xfrm rot="272725">
            <a:off x="7181850" y="4337050"/>
            <a:ext cx="147638" cy="42863"/>
          </a:xfrm>
          <a:custGeom>
            <a:avLst/>
            <a:gdLst>
              <a:gd name="T0" fmla="*/ 16 w 95"/>
              <a:gd name="T1" fmla="*/ 32 h 40"/>
              <a:gd name="T2" fmla="*/ 8 w 95"/>
              <a:gd name="T3" fmla="*/ 32 h 40"/>
              <a:gd name="T4" fmla="*/ 0 w 95"/>
              <a:gd name="T5" fmla="*/ 32 h 40"/>
              <a:gd name="T6" fmla="*/ 16 w 95"/>
              <a:gd name="T7" fmla="*/ 24 h 40"/>
              <a:gd name="T8" fmla="*/ 16 w 95"/>
              <a:gd name="T9" fmla="*/ 16 h 40"/>
              <a:gd name="T10" fmla="*/ 32 w 95"/>
              <a:gd name="T11" fmla="*/ 8 h 40"/>
              <a:gd name="T12" fmla="*/ 40 w 95"/>
              <a:gd name="T13" fmla="*/ 0 h 40"/>
              <a:gd name="T14" fmla="*/ 40 w 95"/>
              <a:gd name="T15" fmla="*/ 8 h 40"/>
              <a:gd name="T16" fmla="*/ 48 w 95"/>
              <a:gd name="T17" fmla="*/ 16 h 40"/>
              <a:gd name="T18" fmla="*/ 56 w 95"/>
              <a:gd name="T19" fmla="*/ 8 h 40"/>
              <a:gd name="T20" fmla="*/ 64 w 95"/>
              <a:gd name="T21" fmla="*/ 8 h 40"/>
              <a:gd name="T22" fmla="*/ 71 w 95"/>
              <a:gd name="T23" fmla="*/ 8 h 40"/>
              <a:gd name="T24" fmla="*/ 71 w 95"/>
              <a:gd name="T25" fmla="*/ 16 h 40"/>
              <a:gd name="T26" fmla="*/ 71 w 95"/>
              <a:gd name="T27" fmla="*/ 24 h 40"/>
              <a:gd name="T28" fmla="*/ 71 w 95"/>
              <a:gd name="T29" fmla="*/ 32 h 40"/>
              <a:gd name="T30" fmla="*/ 87 w 95"/>
              <a:gd name="T31" fmla="*/ 32 h 40"/>
              <a:gd name="T32" fmla="*/ 95 w 95"/>
              <a:gd name="T33" fmla="*/ 32 h 40"/>
              <a:gd name="T34" fmla="*/ 79 w 95"/>
              <a:gd name="T35" fmla="*/ 40 h 40"/>
              <a:gd name="T36" fmla="*/ 71 w 95"/>
              <a:gd name="T37" fmla="*/ 32 h 40"/>
              <a:gd name="T38" fmla="*/ 64 w 95"/>
              <a:gd name="T39" fmla="*/ 32 h 40"/>
              <a:gd name="T40" fmla="*/ 64 w 95"/>
              <a:gd name="T41" fmla="*/ 32 h 40"/>
              <a:gd name="T42" fmla="*/ 56 w 95"/>
              <a:gd name="T43" fmla="*/ 32 h 40"/>
              <a:gd name="T44" fmla="*/ 56 w 95"/>
              <a:gd name="T45" fmla="*/ 24 h 40"/>
              <a:gd name="T46" fmla="*/ 56 w 95"/>
              <a:gd name="T47" fmla="*/ 24 h 40"/>
              <a:gd name="T48" fmla="*/ 40 w 95"/>
              <a:gd name="T49" fmla="*/ 32 h 40"/>
              <a:gd name="T50" fmla="*/ 24 w 95"/>
              <a:gd name="T51" fmla="*/ 40 h 40"/>
              <a:gd name="T52" fmla="*/ 16 w 95"/>
              <a:gd name="T53" fmla="*/ 40 h 40"/>
              <a:gd name="T54" fmla="*/ 8 w 95"/>
              <a:gd name="T55" fmla="*/ 40 h 40"/>
              <a:gd name="T56" fmla="*/ 16 w 95"/>
              <a:gd name="T57"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 h="40">
                <a:moveTo>
                  <a:pt x="16" y="32"/>
                </a:moveTo>
                <a:lnTo>
                  <a:pt x="8" y="32"/>
                </a:lnTo>
                <a:lnTo>
                  <a:pt x="0" y="32"/>
                </a:lnTo>
                <a:lnTo>
                  <a:pt x="16" y="24"/>
                </a:lnTo>
                <a:lnTo>
                  <a:pt x="16" y="16"/>
                </a:lnTo>
                <a:lnTo>
                  <a:pt x="32" y="8"/>
                </a:lnTo>
                <a:lnTo>
                  <a:pt x="40" y="0"/>
                </a:lnTo>
                <a:lnTo>
                  <a:pt x="40" y="8"/>
                </a:lnTo>
                <a:lnTo>
                  <a:pt x="48" y="16"/>
                </a:lnTo>
                <a:lnTo>
                  <a:pt x="56" y="8"/>
                </a:lnTo>
                <a:lnTo>
                  <a:pt x="64" y="8"/>
                </a:lnTo>
                <a:lnTo>
                  <a:pt x="71" y="8"/>
                </a:lnTo>
                <a:lnTo>
                  <a:pt x="71" y="16"/>
                </a:lnTo>
                <a:lnTo>
                  <a:pt x="71" y="24"/>
                </a:lnTo>
                <a:lnTo>
                  <a:pt x="71" y="32"/>
                </a:lnTo>
                <a:lnTo>
                  <a:pt x="87" y="32"/>
                </a:lnTo>
                <a:lnTo>
                  <a:pt x="95" y="32"/>
                </a:lnTo>
                <a:lnTo>
                  <a:pt x="79" y="40"/>
                </a:lnTo>
                <a:lnTo>
                  <a:pt x="71" y="32"/>
                </a:lnTo>
                <a:lnTo>
                  <a:pt x="64" y="32"/>
                </a:lnTo>
                <a:lnTo>
                  <a:pt x="64" y="32"/>
                </a:lnTo>
                <a:lnTo>
                  <a:pt x="56" y="32"/>
                </a:lnTo>
                <a:lnTo>
                  <a:pt x="56" y="24"/>
                </a:lnTo>
                <a:lnTo>
                  <a:pt x="56" y="24"/>
                </a:lnTo>
                <a:lnTo>
                  <a:pt x="40" y="32"/>
                </a:lnTo>
                <a:lnTo>
                  <a:pt x="24" y="40"/>
                </a:lnTo>
                <a:lnTo>
                  <a:pt x="16" y="40"/>
                </a:lnTo>
                <a:lnTo>
                  <a:pt x="8" y="40"/>
                </a:lnTo>
                <a:lnTo>
                  <a:pt x="16" y="32"/>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35" name="Freeform 111"/>
          <p:cNvSpPr>
            <a:spLocks/>
          </p:cNvSpPr>
          <p:nvPr/>
        </p:nvSpPr>
        <p:spPr bwMode="auto">
          <a:xfrm rot="272725">
            <a:off x="7296150" y="4211638"/>
            <a:ext cx="503238" cy="233362"/>
          </a:xfrm>
          <a:custGeom>
            <a:avLst/>
            <a:gdLst>
              <a:gd name="T0" fmla="*/ 136 w 320"/>
              <a:gd name="T1" fmla="*/ 32 h 223"/>
              <a:gd name="T2" fmla="*/ 120 w 320"/>
              <a:gd name="T3" fmla="*/ 32 h 223"/>
              <a:gd name="T4" fmla="*/ 136 w 320"/>
              <a:gd name="T5" fmla="*/ 8 h 223"/>
              <a:gd name="T6" fmla="*/ 128 w 320"/>
              <a:gd name="T7" fmla="*/ 8 h 223"/>
              <a:gd name="T8" fmla="*/ 96 w 320"/>
              <a:gd name="T9" fmla="*/ 8 h 223"/>
              <a:gd name="T10" fmla="*/ 64 w 320"/>
              <a:gd name="T11" fmla="*/ 32 h 223"/>
              <a:gd name="T12" fmla="*/ 48 w 320"/>
              <a:gd name="T13" fmla="*/ 48 h 223"/>
              <a:gd name="T14" fmla="*/ 56 w 320"/>
              <a:gd name="T15" fmla="*/ 32 h 223"/>
              <a:gd name="T16" fmla="*/ 80 w 320"/>
              <a:gd name="T17" fmla="*/ 8 h 223"/>
              <a:gd name="T18" fmla="*/ 72 w 320"/>
              <a:gd name="T19" fmla="*/ 0 h 223"/>
              <a:gd name="T20" fmla="*/ 40 w 320"/>
              <a:gd name="T21" fmla="*/ 8 h 223"/>
              <a:gd name="T22" fmla="*/ 8 w 320"/>
              <a:gd name="T23" fmla="*/ 32 h 223"/>
              <a:gd name="T24" fmla="*/ 16 w 320"/>
              <a:gd name="T25" fmla="*/ 40 h 223"/>
              <a:gd name="T26" fmla="*/ 8 w 320"/>
              <a:gd name="T27" fmla="*/ 48 h 223"/>
              <a:gd name="T28" fmla="*/ 8 w 320"/>
              <a:gd name="T29" fmla="*/ 56 h 223"/>
              <a:gd name="T30" fmla="*/ 32 w 320"/>
              <a:gd name="T31" fmla="*/ 64 h 223"/>
              <a:gd name="T32" fmla="*/ 80 w 320"/>
              <a:gd name="T33" fmla="*/ 72 h 223"/>
              <a:gd name="T34" fmla="*/ 96 w 320"/>
              <a:gd name="T35" fmla="*/ 64 h 223"/>
              <a:gd name="T36" fmla="*/ 104 w 320"/>
              <a:gd name="T37" fmla="*/ 80 h 223"/>
              <a:gd name="T38" fmla="*/ 136 w 320"/>
              <a:gd name="T39" fmla="*/ 80 h 223"/>
              <a:gd name="T40" fmla="*/ 168 w 320"/>
              <a:gd name="T41" fmla="*/ 104 h 223"/>
              <a:gd name="T42" fmla="*/ 176 w 320"/>
              <a:gd name="T43" fmla="*/ 128 h 223"/>
              <a:gd name="T44" fmla="*/ 184 w 320"/>
              <a:gd name="T45" fmla="*/ 135 h 223"/>
              <a:gd name="T46" fmla="*/ 208 w 320"/>
              <a:gd name="T47" fmla="*/ 143 h 223"/>
              <a:gd name="T48" fmla="*/ 184 w 320"/>
              <a:gd name="T49" fmla="*/ 151 h 223"/>
              <a:gd name="T50" fmla="*/ 160 w 320"/>
              <a:gd name="T51" fmla="*/ 143 h 223"/>
              <a:gd name="T52" fmla="*/ 144 w 320"/>
              <a:gd name="T53" fmla="*/ 151 h 223"/>
              <a:gd name="T54" fmla="*/ 120 w 320"/>
              <a:gd name="T55" fmla="*/ 151 h 223"/>
              <a:gd name="T56" fmla="*/ 88 w 320"/>
              <a:gd name="T57" fmla="*/ 151 h 223"/>
              <a:gd name="T58" fmla="*/ 72 w 320"/>
              <a:gd name="T59" fmla="*/ 167 h 223"/>
              <a:gd name="T60" fmla="*/ 104 w 320"/>
              <a:gd name="T61" fmla="*/ 167 h 223"/>
              <a:gd name="T62" fmla="*/ 136 w 320"/>
              <a:gd name="T63" fmla="*/ 183 h 223"/>
              <a:gd name="T64" fmla="*/ 160 w 320"/>
              <a:gd name="T65" fmla="*/ 215 h 223"/>
              <a:gd name="T66" fmla="*/ 176 w 320"/>
              <a:gd name="T67" fmla="*/ 207 h 223"/>
              <a:gd name="T68" fmla="*/ 168 w 320"/>
              <a:gd name="T69" fmla="*/ 183 h 223"/>
              <a:gd name="T70" fmla="*/ 184 w 320"/>
              <a:gd name="T71" fmla="*/ 191 h 223"/>
              <a:gd name="T72" fmla="*/ 200 w 320"/>
              <a:gd name="T73" fmla="*/ 207 h 223"/>
              <a:gd name="T74" fmla="*/ 232 w 320"/>
              <a:gd name="T75" fmla="*/ 199 h 223"/>
              <a:gd name="T76" fmla="*/ 216 w 320"/>
              <a:gd name="T77" fmla="*/ 175 h 223"/>
              <a:gd name="T78" fmla="*/ 224 w 320"/>
              <a:gd name="T79" fmla="*/ 151 h 223"/>
              <a:gd name="T80" fmla="*/ 248 w 320"/>
              <a:gd name="T81" fmla="*/ 167 h 223"/>
              <a:gd name="T82" fmla="*/ 264 w 320"/>
              <a:gd name="T83" fmla="*/ 175 h 223"/>
              <a:gd name="T84" fmla="*/ 288 w 320"/>
              <a:gd name="T85" fmla="*/ 159 h 223"/>
              <a:gd name="T86" fmla="*/ 312 w 320"/>
              <a:gd name="T87" fmla="*/ 151 h 223"/>
              <a:gd name="T88" fmla="*/ 296 w 320"/>
              <a:gd name="T89" fmla="*/ 135 h 223"/>
              <a:gd name="T90" fmla="*/ 296 w 320"/>
              <a:gd name="T91" fmla="*/ 128 h 223"/>
              <a:gd name="T92" fmla="*/ 280 w 320"/>
              <a:gd name="T93" fmla="*/ 120 h 223"/>
              <a:gd name="T94" fmla="*/ 248 w 320"/>
              <a:gd name="T95" fmla="*/ 112 h 223"/>
              <a:gd name="T96" fmla="*/ 256 w 320"/>
              <a:gd name="T97" fmla="*/ 104 h 223"/>
              <a:gd name="T98" fmla="*/ 272 w 320"/>
              <a:gd name="T99" fmla="*/ 88 h 223"/>
              <a:gd name="T100" fmla="*/ 256 w 320"/>
              <a:gd name="T101" fmla="*/ 72 h 223"/>
              <a:gd name="T102" fmla="*/ 232 w 320"/>
              <a:gd name="T103" fmla="*/ 64 h 223"/>
              <a:gd name="T104" fmla="*/ 224 w 320"/>
              <a:gd name="T105" fmla="*/ 56 h 223"/>
              <a:gd name="T106" fmla="*/ 208 w 320"/>
              <a:gd name="T107" fmla="*/ 32 h 223"/>
              <a:gd name="T108" fmla="*/ 168 w 320"/>
              <a:gd name="T109" fmla="*/ 32 h 223"/>
              <a:gd name="T110" fmla="*/ 144 w 320"/>
              <a:gd name="T111" fmla="*/ 3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23">
                <a:moveTo>
                  <a:pt x="152" y="32"/>
                </a:moveTo>
                <a:lnTo>
                  <a:pt x="144" y="32"/>
                </a:lnTo>
                <a:lnTo>
                  <a:pt x="136" y="32"/>
                </a:lnTo>
                <a:lnTo>
                  <a:pt x="128" y="32"/>
                </a:lnTo>
                <a:lnTo>
                  <a:pt x="120" y="40"/>
                </a:lnTo>
                <a:lnTo>
                  <a:pt x="120" y="32"/>
                </a:lnTo>
                <a:lnTo>
                  <a:pt x="128" y="24"/>
                </a:lnTo>
                <a:lnTo>
                  <a:pt x="136" y="16"/>
                </a:lnTo>
                <a:lnTo>
                  <a:pt x="136" y="8"/>
                </a:lnTo>
                <a:lnTo>
                  <a:pt x="144" y="8"/>
                </a:lnTo>
                <a:lnTo>
                  <a:pt x="136" y="8"/>
                </a:lnTo>
                <a:lnTo>
                  <a:pt x="128" y="8"/>
                </a:lnTo>
                <a:lnTo>
                  <a:pt x="120" y="8"/>
                </a:lnTo>
                <a:lnTo>
                  <a:pt x="112" y="0"/>
                </a:lnTo>
                <a:lnTo>
                  <a:pt x="96" y="8"/>
                </a:lnTo>
                <a:lnTo>
                  <a:pt x="88" y="8"/>
                </a:lnTo>
                <a:lnTo>
                  <a:pt x="80" y="16"/>
                </a:lnTo>
                <a:lnTo>
                  <a:pt x="64" y="32"/>
                </a:lnTo>
                <a:lnTo>
                  <a:pt x="56" y="48"/>
                </a:lnTo>
                <a:lnTo>
                  <a:pt x="56" y="48"/>
                </a:lnTo>
                <a:lnTo>
                  <a:pt x="48" y="48"/>
                </a:lnTo>
                <a:lnTo>
                  <a:pt x="56" y="40"/>
                </a:lnTo>
                <a:lnTo>
                  <a:pt x="56" y="32"/>
                </a:lnTo>
                <a:lnTo>
                  <a:pt x="56" y="32"/>
                </a:lnTo>
                <a:lnTo>
                  <a:pt x="64" y="24"/>
                </a:lnTo>
                <a:lnTo>
                  <a:pt x="72" y="16"/>
                </a:lnTo>
                <a:lnTo>
                  <a:pt x="80" y="8"/>
                </a:lnTo>
                <a:lnTo>
                  <a:pt x="88" y="0"/>
                </a:lnTo>
                <a:lnTo>
                  <a:pt x="80" y="0"/>
                </a:lnTo>
                <a:lnTo>
                  <a:pt x="72" y="0"/>
                </a:lnTo>
                <a:lnTo>
                  <a:pt x="64" y="8"/>
                </a:lnTo>
                <a:lnTo>
                  <a:pt x="56" y="8"/>
                </a:lnTo>
                <a:lnTo>
                  <a:pt x="40" y="8"/>
                </a:lnTo>
                <a:lnTo>
                  <a:pt x="32" y="8"/>
                </a:lnTo>
                <a:lnTo>
                  <a:pt x="16" y="24"/>
                </a:lnTo>
                <a:lnTo>
                  <a:pt x="8" y="32"/>
                </a:lnTo>
                <a:lnTo>
                  <a:pt x="8" y="40"/>
                </a:lnTo>
                <a:lnTo>
                  <a:pt x="0" y="40"/>
                </a:lnTo>
                <a:lnTo>
                  <a:pt x="16" y="40"/>
                </a:lnTo>
                <a:lnTo>
                  <a:pt x="24" y="40"/>
                </a:lnTo>
                <a:lnTo>
                  <a:pt x="24" y="48"/>
                </a:lnTo>
                <a:lnTo>
                  <a:pt x="8" y="48"/>
                </a:lnTo>
                <a:lnTo>
                  <a:pt x="8" y="48"/>
                </a:lnTo>
                <a:lnTo>
                  <a:pt x="0" y="56"/>
                </a:lnTo>
                <a:lnTo>
                  <a:pt x="8" y="56"/>
                </a:lnTo>
                <a:lnTo>
                  <a:pt x="16" y="64"/>
                </a:lnTo>
                <a:lnTo>
                  <a:pt x="24" y="64"/>
                </a:lnTo>
                <a:lnTo>
                  <a:pt x="32" y="64"/>
                </a:lnTo>
                <a:lnTo>
                  <a:pt x="48" y="72"/>
                </a:lnTo>
                <a:lnTo>
                  <a:pt x="64" y="72"/>
                </a:lnTo>
                <a:lnTo>
                  <a:pt x="80" y="72"/>
                </a:lnTo>
                <a:lnTo>
                  <a:pt x="80" y="72"/>
                </a:lnTo>
                <a:lnTo>
                  <a:pt x="88" y="72"/>
                </a:lnTo>
                <a:lnTo>
                  <a:pt x="96" y="64"/>
                </a:lnTo>
                <a:lnTo>
                  <a:pt x="96" y="72"/>
                </a:lnTo>
                <a:lnTo>
                  <a:pt x="104" y="80"/>
                </a:lnTo>
                <a:lnTo>
                  <a:pt x="104" y="80"/>
                </a:lnTo>
                <a:lnTo>
                  <a:pt x="112" y="80"/>
                </a:lnTo>
                <a:lnTo>
                  <a:pt x="128" y="80"/>
                </a:lnTo>
                <a:lnTo>
                  <a:pt x="136" y="80"/>
                </a:lnTo>
                <a:lnTo>
                  <a:pt x="144" y="88"/>
                </a:lnTo>
                <a:lnTo>
                  <a:pt x="152" y="96"/>
                </a:lnTo>
                <a:lnTo>
                  <a:pt x="168" y="104"/>
                </a:lnTo>
                <a:lnTo>
                  <a:pt x="168" y="112"/>
                </a:lnTo>
                <a:lnTo>
                  <a:pt x="176" y="120"/>
                </a:lnTo>
                <a:lnTo>
                  <a:pt x="176" y="128"/>
                </a:lnTo>
                <a:lnTo>
                  <a:pt x="176" y="135"/>
                </a:lnTo>
                <a:lnTo>
                  <a:pt x="184" y="135"/>
                </a:lnTo>
                <a:lnTo>
                  <a:pt x="184" y="135"/>
                </a:lnTo>
                <a:lnTo>
                  <a:pt x="192" y="135"/>
                </a:lnTo>
                <a:lnTo>
                  <a:pt x="200" y="135"/>
                </a:lnTo>
                <a:lnTo>
                  <a:pt x="208" y="143"/>
                </a:lnTo>
                <a:lnTo>
                  <a:pt x="192" y="151"/>
                </a:lnTo>
                <a:lnTo>
                  <a:pt x="184" y="151"/>
                </a:lnTo>
                <a:lnTo>
                  <a:pt x="184" y="151"/>
                </a:lnTo>
                <a:lnTo>
                  <a:pt x="184" y="143"/>
                </a:lnTo>
                <a:lnTo>
                  <a:pt x="176" y="143"/>
                </a:lnTo>
                <a:lnTo>
                  <a:pt x="160" y="143"/>
                </a:lnTo>
                <a:lnTo>
                  <a:pt x="144" y="143"/>
                </a:lnTo>
                <a:lnTo>
                  <a:pt x="136" y="151"/>
                </a:lnTo>
                <a:lnTo>
                  <a:pt x="144" y="151"/>
                </a:lnTo>
                <a:lnTo>
                  <a:pt x="144" y="159"/>
                </a:lnTo>
                <a:lnTo>
                  <a:pt x="136" y="159"/>
                </a:lnTo>
                <a:lnTo>
                  <a:pt x="120" y="151"/>
                </a:lnTo>
                <a:lnTo>
                  <a:pt x="104" y="151"/>
                </a:lnTo>
                <a:lnTo>
                  <a:pt x="96" y="151"/>
                </a:lnTo>
                <a:lnTo>
                  <a:pt x="88" y="151"/>
                </a:lnTo>
                <a:lnTo>
                  <a:pt x="80" y="159"/>
                </a:lnTo>
                <a:lnTo>
                  <a:pt x="72" y="159"/>
                </a:lnTo>
                <a:lnTo>
                  <a:pt x="72" y="167"/>
                </a:lnTo>
                <a:lnTo>
                  <a:pt x="80" y="175"/>
                </a:lnTo>
                <a:lnTo>
                  <a:pt x="88" y="175"/>
                </a:lnTo>
                <a:lnTo>
                  <a:pt x="104" y="167"/>
                </a:lnTo>
                <a:lnTo>
                  <a:pt x="112" y="175"/>
                </a:lnTo>
                <a:lnTo>
                  <a:pt x="120" y="175"/>
                </a:lnTo>
                <a:lnTo>
                  <a:pt x="136" y="183"/>
                </a:lnTo>
                <a:lnTo>
                  <a:pt x="136" y="199"/>
                </a:lnTo>
                <a:lnTo>
                  <a:pt x="152" y="199"/>
                </a:lnTo>
                <a:lnTo>
                  <a:pt x="160" y="215"/>
                </a:lnTo>
                <a:lnTo>
                  <a:pt x="176" y="223"/>
                </a:lnTo>
                <a:lnTo>
                  <a:pt x="192" y="215"/>
                </a:lnTo>
                <a:lnTo>
                  <a:pt x="176" y="207"/>
                </a:lnTo>
                <a:lnTo>
                  <a:pt x="176" y="207"/>
                </a:lnTo>
                <a:lnTo>
                  <a:pt x="168" y="191"/>
                </a:lnTo>
                <a:lnTo>
                  <a:pt x="168" y="183"/>
                </a:lnTo>
                <a:lnTo>
                  <a:pt x="176" y="183"/>
                </a:lnTo>
                <a:lnTo>
                  <a:pt x="184" y="183"/>
                </a:lnTo>
                <a:lnTo>
                  <a:pt x="184" y="191"/>
                </a:lnTo>
                <a:lnTo>
                  <a:pt x="192" y="191"/>
                </a:lnTo>
                <a:lnTo>
                  <a:pt x="192" y="199"/>
                </a:lnTo>
                <a:lnTo>
                  <a:pt x="200" y="207"/>
                </a:lnTo>
                <a:lnTo>
                  <a:pt x="216" y="207"/>
                </a:lnTo>
                <a:lnTo>
                  <a:pt x="216" y="207"/>
                </a:lnTo>
                <a:lnTo>
                  <a:pt x="232" y="199"/>
                </a:lnTo>
                <a:lnTo>
                  <a:pt x="224" y="191"/>
                </a:lnTo>
                <a:lnTo>
                  <a:pt x="232" y="183"/>
                </a:lnTo>
                <a:lnTo>
                  <a:pt x="216" y="175"/>
                </a:lnTo>
                <a:lnTo>
                  <a:pt x="216" y="159"/>
                </a:lnTo>
                <a:lnTo>
                  <a:pt x="208" y="159"/>
                </a:lnTo>
                <a:lnTo>
                  <a:pt x="224" y="151"/>
                </a:lnTo>
                <a:lnTo>
                  <a:pt x="232" y="151"/>
                </a:lnTo>
                <a:lnTo>
                  <a:pt x="232" y="159"/>
                </a:lnTo>
                <a:lnTo>
                  <a:pt x="248" y="167"/>
                </a:lnTo>
                <a:lnTo>
                  <a:pt x="256" y="175"/>
                </a:lnTo>
                <a:lnTo>
                  <a:pt x="256" y="183"/>
                </a:lnTo>
                <a:lnTo>
                  <a:pt x="264" y="175"/>
                </a:lnTo>
                <a:lnTo>
                  <a:pt x="280" y="167"/>
                </a:lnTo>
                <a:lnTo>
                  <a:pt x="280" y="159"/>
                </a:lnTo>
                <a:lnTo>
                  <a:pt x="288" y="159"/>
                </a:lnTo>
                <a:lnTo>
                  <a:pt x="296" y="159"/>
                </a:lnTo>
                <a:lnTo>
                  <a:pt x="304" y="159"/>
                </a:lnTo>
                <a:lnTo>
                  <a:pt x="312" y="151"/>
                </a:lnTo>
                <a:lnTo>
                  <a:pt x="320" y="143"/>
                </a:lnTo>
                <a:lnTo>
                  <a:pt x="304" y="135"/>
                </a:lnTo>
                <a:lnTo>
                  <a:pt x="296" y="135"/>
                </a:lnTo>
                <a:lnTo>
                  <a:pt x="288" y="135"/>
                </a:lnTo>
                <a:lnTo>
                  <a:pt x="288" y="135"/>
                </a:lnTo>
                <a:lnTo>
                  <a:pt x="296" y="128"/>
                </a:lnTo>
                <a:lnTo>
                  <a:pt x="288" y="128"/>
                </a:lnTo>
                <a:lnTo>
                  <a:pt x="280" y="128"/>
                </a:lnTo>
                <a:lnTo>
                  <a:pt x="280" y="120"/>
                </a:lnTo>
                <a:lnTo>
                  <a:pt x="264" y="120"/>
                </a:lnTo>
                <a:lnTo>
                  <a:pt x="264" y="112"/>
                </a:lnTo>
                <a:lnTo>
                  <a:pt x="248" y="112"/>
                </a:lnTo>
                <a:lnTo>
                  <a:pt x="248" y="104"/>
                </a:lnTo>
                <a:lnTo>
                  <a:pt x="240" y="104"/>
                </a:lnTo>
                <a:lnTo>
                  <a:pt x="256" y="104"/>
                </a:lnTo>
                <a:lnTo>
                  <a:pt x="264" y="96"/>
                </a:lnTo>
                <a:lnTo>
                  <a:pt x="272" y="88"/>
                </a:lnTo>
                <a:lnTo>
                  <a:pt x="272" y="88"/>
                </a:lnTo>
                <a:lnTo>
                  <a:pt x="264" y="80"/>
                </a:lnTo>
                <a:lnTo>
                  <a:pt x="264" y="72"/>
                </a:lnTo>
                <a:lnTo>
                  <a:pt x="256" y="72"/>
                </a:lnTo>
                <a:lnTo>
                  <a:pt x="248" y="72"/>
                </a:lnTo>
                <a:lnTo>
                  <a:pt x="224" y="72"/>
                </a:lnTo>
                <a:lnTo>
                  <a:pt x="232" y="64"/>
                </a:lnTo>
                <a:lnTo>
                  <a:pt x="240" y="56"/>
                </a:lnTo>
                <a:lnTo>
                  <a:pt x="240" y="56"/>
                </a:lnTo>
                <a:lnTo>
                  <a:pt x="224" y="56"/>
                </a:lnTo>
                <a:lnTo>
                  <a:pt x="232" y="40"/>
                </a:lnTo>
                <a:lnTo>
                  <a:pt x="216" y="32"/>
                </a:lnTo>
                <a:lnTo>
                  <a:pt x="208" y="32"/>
                </a:lnTo>
                <a:lnTo>
                  <a:pt x="192" y="32"/>
                </a:lnTo>
                <a:lnTo>
                  <a:pt x="176" y="32"/>
                </a:lnTo>
                <a:lnTo>
                  <a:pt x="168" y="32"/>
                </a:lnTo>
                <a:lnTo>
                  <a:pt x="152" y="40"/>
                </a:lnTo>
                <a:lnTo>
                  <a:pt x="144" y="40"/>
                </a:lnTo>
                <a:lnTo>
                  <a:pt x="144" y="32"/>
                </a:lnTo>
                <a:lnTo>
                  <a:pt x="144" y="32"/>
                </a:lnTo>
                <a:lnTo>
                  <a:pt x="152" y="32"/>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736" name="Freeform 112"/>
          <p:cNvSpPr>
            <a:spLocks/>
          </p:cNvSpPr>
          <p:nvPr/>
        </p:nvSpPr>
        <p:spPr bwMode="auto">
          <a:xfrm rot="272725">
            <a:off x="7540625" y="4222750"/>
            <a:ext cx="76200" cy="15875"/>
          </a:xfrm>
          <a:custGeom>
            <a:avLst/>
            <a:gdLst>
              <a:gd name="T0" fmla="*/ 8 w 48"/>
              <a:gd name="T1" fmla="*/ 16 h 16"/>
              <a:gd name="T2" fmla="*/ 0 w 48"/>
              <a:gd name="T3" fmla="*/ 8 h 16"/>
              <a:gd name="T4" fmla="*/ 0 w 48"/>
              <a:gd name="T5" fmla="*/ 8 h 16"/>
              <a:gd name="T6" fmla="*/ 16 w 48"/>
              <a:gd name="T7" fmla="*/ 0 h 16"/>
              <a:gd name="T8" fmla="*/ 16 w 48"/>
              <a:gd name="T9" fmla="*/ 0 h 16"/>
              <a:gd name="T10" fmla="*/ 24 w 48"/>
              <a:gd name="T11" fmla="*/ 0 h 16"/>
              <a:gd name="T12" fmla="*/ 32 w 48"/>
              <a:gd name="T13" fmla="*/ 0 h 16"/>
              <a:gd name="T14" fmla="*/ 40 w 48"/>
              <a:gd name="T15" fmla="*/ 0 h 16"/>
              <a:gd name="T16" fmla="*/ 48 w 48"/>
              <a:gd name="T17" fmla="*/ 0 h 16"/>
              <a:gd name="T18" fmla="*/ 48 w 48"/>
              <a:gd name="T19" fmla="*/ 8 h 16"/>
              <a:gd name="T20" fmla="*/ 48 w 48"/>
              <a:gd name="T21" fmla="*/ 16 h 16"/>
              <a:gd name="T22" fmla="*/ 24 w 48"/>
              <a:gd name="T23" fmla="*/ 16 h 16"/>
              <a:gd name="T24" fmla="*/ 8 w 48"/>
              <a:gd name="T25" fmla="*/ 16 h 16"/>
              <a:gd name="T26" fmla="*/ 8 w 48"/>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6">
                <a:moveTo>
                  <a:pt x="8" y="16"/>
                </a:moveTo>
                <a:lnTo>
                  <a:pt x="0" y="8"/>
                </a:lnTo>
                <a:lnTo>
                  <a:pt x="0" y="8"/>
                </a:lnTo>
                <a:lnTo>
                  <a:pt x="16" y="0"/>
                </a:lnTo>
                <a:lnTo>
                  <a:pt x="16" y="0"/>
                </a:lnTo>
                <a:lnTo>
                  <a:pt x="24" y="0"/>
                </a:lnTo>
                <a:lnTo>
                  <a:pt x="32" y="0"/>
                </a:lnTo>
                <a:lnTo>
                  <a:pt x="40" y="0"/>
                </a:lnTo>
                <a:lnTo>
                  <a:pt x="48" y="0"/>
                </a:lnTo>
                <a:lnTo>
                  <a:pt x="48" y="8"/>
                </a:lnTo>
                <a:lnTo>
                  <a:pt x="48" y="16"/>
                </a:lnTo>
                <a:lnTo>
                  <a:pt x="24" y="16"/>
                </a:lnTo>
                <a:lnTo>
                  <a:pt x="8" y="16"/>
                </a:lnTo>
                <a:lnTo>
                  <a:pt x="8" y="16"/>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37" name="Freeform 113"/>
          <p:cNvSpPr>
            <a:spLocks/>
          </p:cNvSpPr>
          <p:nvPr/>
        </p:nvSpPr>
        <p:spPr bwMode="auto">
          <a:xfrm rot="272725">
            <a:off x="7472363" y="4614863"/>
            <a:ext cx="152400" cy="49212"/>
          </a:xfrm>
          <a:custGeom>
            <a:avLst/>
            <a:gdLst>
              <a:gd name="T0" fmla="*/ 8 w 96"/>
              <a:gd name="T1" fmla="*/ 39 h 47"/>
              <a:gd name="T2" fmla="*/ 8 w 96"/>
              <a:gd name="T3" fmla="*/ 39 h 47"/>
              <a:gd name="T4" fmla="*/ 0 w 96"/>
              <a:gd name="T5" fmla="*/ 31 h 47"/>
              <a:gd name="T6" fmla="*/ 8 w 96"/>
              <a:gd name="T7" fmla="*/ 23 h 47"/>
              <a:gd name="T8" fmla="*/ 32 w 96"/>
              <a:gd name="T9" fmla="*/ 15 h 47"/>
              <a:gd name="T10" fmla="*/ 56 w 96"/>
              <a:gd name="T11" fmla="*/ 7 h 47"/>
              <a:gd name="T12" fmla="*/ 72 w 96"/>
              <a:gd name="T13" fmla="*/ 0 h 47"/>
              <a:gd name="T14" fmla="*/ 72 w 96"/>
              <a:gd name="T15" fmla="*/ 0 h 47"/>
              <a:gd name="T16" fmla="*/ 56 w 96"/>
              <a:gd name="T17" fmla="*/ 7 h 47"/>
              <a:gd name="T18" fmla="*/ 56 w 96"/>
              <a:gd name="T19" fmla="*/ 15 h 47"/>
              <a:gd name="T20" fmla="*/ 64 w 96"/>
              <a:gd name="T21" fmla="*/ 15 h 47"/>
              <a:gd name="T22" fmla="*/ 80 w 96"/>
              <a:gd name="T23" fmla="*/ 15 h 47"/>
              <a:gd name="T24" fmla="*/ 88 w 96"/>
              <a:gd name="T25" fmla="*/ 15 h 47"/>
              <a:gd name="T26" fmla="*/ 96 w 96"/>
              <a:gd name="T27" fmla="*/ 15 h 47"/>
              <a:gd name="T28" fmla="*/ 88 w 96"/>
              <a:gd name="T29" fmla="*/ 31 h 47"/>
              <a:gd name="T30" fmla="*/ 88 w 96"/>
              <a:gd name="T31" fmla="*/ 47 h 47"/>
              <a:gd name="T32" fmla="*/ 80 w 96"/>
              <a:gd name="T33" fmla="*/ 39 h 47"/>
              <a:gd name="T34" fmla="*/ 72 w 96"/>
              <a:gd name="T35" fmla="*/ 39 h 47"/>
              <a:gd name="T36" fmla="*/ 64 w 96"/>
              <a:gd name="T37" fmla="*/ 39 h 47"/>
              <a:gd name="T38" fmla="*/ 48 w 96"/>
              <a:gd name="T39" fmla="*/ 39 h 47"/>
              <a:gd name="T40" fmla="*/ 24 w 96"/>
              <a:gd name="T41" fmla="*/ 39 h 47"/>
              <a:gd name="T42" fmla="*/ 16 w 96"/>
              <a:gd name="T43" fmla="*/ 39 h 47"/>
              <a:gd name="T44" fmla="*/ 8 w 96"/>
              <a:gd name="T45"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47">
                <a:moveTo>
                  <a:pt x="8" y="39"/>
                </a:moveTo>
                <a:lnTo>
                  <a:pt x="8" y="39"/>
                </a:lnTo>
                <a:lnTo>
                  <a:pt x="0" y="31"/>
                </a:lnTo>
                <a:lnTo>
                  <a:pt x="8" y="23"/>
                </a:lnTo>
                <a:lnTo>
                  <a:pt x="32" y="15"/>
                </a:lnTo>
                <a:lnTo>
                  <a:pt x="56" y="7"/>
                </a:lnTo>
                <a:lnTo>
                  <a:pt x="72" y="0"/>
                </a:lnTo>
                <a:lnTo>
                  <a:pt x="72" y="0"/>
                </a:lnTo>
                <a:lnTo>
                  <a:pt x="56" y="7"/>
                </a:lnTo>
                <a:lnTo>
                  <a:pt x="56" y="15"/>
                </a:lnTo>
                <a:lnTo>
                  <a:pt x="64" y="15"/>
                </a:lnTo>
                <a:lnTo>
                  <a:pt x="80" y="15"/>
                </a:lnTo>
                <a:lnTo>
                  <a:pt x="88" y="15"/>
                </a:lnTo>
                <a:lnTo>
                  <a:pt x="96" y="15"/>
                </a:lnTo>
                <a:lnTo>
                  <a:pt x="88" y="31"/>
                </a:lnTo>
                <a:lnTo>
                  <a:pt x="88" y="47"/>
                </a:lnTo>
                <a:lnTo>
                  <a:pt x="80" y="39"/>
                </a:lnTo>
                <a:lnTo>
                  <a:pt x="72" y="39"/>
                </a:lnTo>
                <a:lnTo>
                  <a:pt x="64" y="39"/>
                </a:lnTo>
                <a:lnTo>
                  <a:pt x="48" y="39"/>
                </a:lnTo>
                <a:lnTo>
                  <a:pt x="24" y="39"/>
                </a:lnTo>
                <a:lnTo>
                  <a:pt x="16" y="39"/>
                </a:lnTo>
                <a:lnTo>
                  <a:pt x="8" y="39"/>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738" name="Freeform 114"/>
          <p:cNvSpPr>
            <a:spLocks/>
          </p:cNvSpPr>
          <p:nvPr/>
        </p:nvSpPr>
        <p:spPr bwMode="auto">
          <a:xfrm rot="272725">
            <a:off x="7399338" y="4611688"/>
            <a:ext cx="38100" cy="1587"/>
          </a:xfrm>
          <a:custGeom>
            <a:avLst/>
            <a:gdLst>
              <a:gd name="T0" fmla="*/ 16 w 24"/>
              <a:gd name="T1" fmla="*/ 16 w 24"/>
              <a:gd name="T2" fmla="*/ 8 w 24"/>
              <a:gd name="T3" fmla="*/ 0 w 24"/>
              <a:gd name="T4" fmla="*/ 8 w 24"/>
              <a:gd name="T5" fmla="*/ 16 w 24"/>
              <a:gd name="T6" fmla="*/ 16 w 24"/>
              <a:gd name="T7" fmla="*/ 24 w 24"/>
              <a:gd name="T8" fmla="*/ 16 w 24"/>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24">
                <a:moveTo>
                  <a:pt x="16" y="0"/>
                </a:moveTo>
                <a:lnTo>
                  <a:pt x="16" y="0"/>
                </a:lnTo>
                <a:lnTo>
                  <a:pt x="8" y="0"/>
                </a:lnTo>
                <a:lnTo>
                  <a:pt x="0" y="0"/>
                </a:lnTo>
                <a:lnTo>
                  <a:pt x="8" y="0"/>
                </a:lnTo>
                <a:lnTo>
                  <a:pt x="16" y="0"/>
                </a:lnTo>
                <a:lnTo>
                  <a:pt x="16" y="0"/>
                </a:lnTo>
                <a:lnTo>
                  <a:pt x="24" y="0"/>
                </a:lnTo>
                <a:lnTo>
                  <a:pt x="16"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39" name="Freeform 115"/>
          <p:cNvSpPr>
            <a:spLocks/>
          </p:cNvSpPr>
          <p:nvPr/>
        </p:nvSpPr>
        <p:spPr bwMode="auto">
          <a:xfrm rot="272725">
            <a:off x="7396163" y="4652963"/>
            <a:ext cx="38100" cy="15875"/>
          </a:xfrm>
          <a:custGeom>
            <a:avLst/>
            <a:gdLst>
              <a:gd name="T0" fmla="*/ 16 w 24"/>
              <a:gd name="T1" fmla="*/ 16 h 16"/>
              <a:gd name="T2" fmla="*/ 8 w 24"/>
              <a:gd name="T3" fmla="*/ 16 h 16"/>
              <a:gd name="T4" fmla="*/ 0 w 24"/>
              <a:gd name="T5" fmla="*/ 16 h 16"/>
              <a:gd name="T6" fmla="*/ 0 w 24"/>
              <a:gd name="T7" fmla="*/ 8 h 16"/>
              <a:gd name="T8" fmla="*/ 0 w 24"/>
              <a:gd name="T9" fmla="*/ 0 h 16"/>
              <a:gd name="T10" fmla="*/ 8 w 24"/>
              <a:gd name="T11" fmla="*/ 0 h 16"/>
              <a:gd name="T12" fmla="*/ 16 w 24"/>
              <a:gd name="T13" fmla="*/ 0 h 16"/>
              <a:gd name="T14" fmla="*/ 24 w 24"/>
              <a:gd name="T15" fmla="*/ 8 h 16"/>
              <a:gd name="T16" fmla="*/ 16 w 24"/>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
                <a:moveTo>
                  <a:pt x="16" y="16"/>
                </a:moveTo>
                <a:lnTo>
                  <a:pt x="8" y="16"/>
                </a:lnTo>
                <a:lnTo>
                  <a:pt x="0" y="16"/>
                </a:lnTo>
                <a:lnTo>
                  <a:pt x="0" y="8"/>
                </a:lnTo>
                <a:lnTo>
                  <a:pt x="0" y="0"/>
                </a:lnTo>
                <a:lnTo>
                  <a:pt x="8" y="0"/>
                </a:lnTo>
                <a:lnTo>
                  <a:pt x="16" y="0"/>
                </a:lnTo>
                <a:lnTo>
                  <a:pt x="24" y="8"/>
                </a:lnTo>
                <a:lnTo>
                  <a:pt x="16" y="16"/>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40" name="Freeform 116"/>
          <p:cNvSpPr>
            <a:spLocks/>
          </p:cNvSpPr>
          <p:nvPr/>
        </p:nvSpPr>
        <p:spPr bwMode="auto">
          <a:xfrm rot="272725">
            <a:off x="5367338" y="4100513"/>
            <a:ext cx="2235200" cy="1598612"/>
          </a:xfrm>
          <a:custGeom>
            <a:avLst/>
            <a:gdLst>
              <a:gd name="T0" fmla="*/ 823 w 1422"/>
              <a:gd name="T1" fmla="*/ 837 h 1522"/>
              <a:gd name="T2" fmla="*/ 903 w 1422"/>
              <a:gd name="T3" fmla="*/ 837 h 1522"/>
              <a:gd name="T4" fmla="*/ 967 w 1422"/>
              <a:gd name="T5" fmla="*/ 877 h 1522"/>
              <a:gd name="T6" fmla="*/ 1023 w 1422"/>
              <a:gd name="T7" fmla="*/ 948 h 1522"/>
              <a:gd name="T8" fmla="*/ 1055 w 1422"/>
              <a:gd name="T9" fmla="*/ 956 h 1522"/>
              <a:gd name="T10" fmla="*/ 1159 w 1422"/>
              <a:gd name="T11" fmla="*/ 1052 h 1522"/>
              <a:gd name="T12" fmla="*/ 927 w 1422"/>
              <a:gd name="T13" fmla="*/ 1187 h 1522"/>
              <a:gd name="T14" fmla="*/ 695 w 1422"/>
              <a:gd name="T15" fmla="*/ 1299 h 1522"/>
              <a:gd name="T16" fmla="*/ 527 w 1422"/>
              <a:gd name="T17" fmla="*/ 1355 h 1522"/>
              <a:gd name="T18" fmla="*/ 408 w 1422"/>
              <a:gd name="T19" fmla="*/ 1427 h 1522"/>
              <a:gd name="T20" fmla="*/ 280 w 1422"/>
              <a:gd name="T21" fmla="*/ 1514 h 1522"/>
              <a:gd name="T22" fmla="*/ 288 w 1422"/>
              <a:gd name="T23" fmla="*/ 1435 h 1522"/>
              <a:gd name="T24" fmla="*/ 408 w 1422"/>
              <a:gd name="T25" fmla="*/ 1307 h 1522"/>
              <a:gd name="T26" fmla="*/ 583 w 1422"/>
              <a:gd name="T27" fmla="*/ 1156 h 1522"/>
              <a:gd name="T28" fmla="*/ 575 w 1422"/>
              <a:gd name="T29" fmla="*/ 1012 h 1522"/>
              <a:gd name="T30" fmla="*/ 671 w 1422"/>
              <a:gd name="T31" fmla="*/ 901 h 1522"/>
              <a:gd name="T32" fmla="*/ 655 w 1422"/>
              <a:gd name="T33" fmla="*/ 837 h 1522"/>
              <a:gd name="T34" fmla="*/ 575 w 1422"/>
              <a:gd name="T35" fmla="*/ 757 h 1522"/>
              <a:gd name="T36" fmla="*/ 456 w 1422"/>
              <a:gd name="T37" fmla="*/ 662 h 1522"/>
              <a:gd name="T38" fmla="*/ 416 w 1422"/>
              <a:gd name="T39" fmla="*/ 622 h 1522"/>
              <a:gd name="T40" fmla="*/ 384 w 1422"/>
              <a:gd name="T41" fmla="*/ 630 h 1522"/>
              <a:gd name="T42" fmla="*/ 368 w 1422"/>
              <a:gd name="T43" fmla="*/ 526 h 1522"/>
              <a:gd name="T44" fmla="*/ 440 w 1422"/>
              <a:gd name="T45" fmla="*/ 383 h 1522"/>
              <a:gd name="T46" fmla="*/ 440 w 1422"/>
              <a:gd name="T47" fmla="*/ 295 h 1522"/>
              <a:gd name="T48" fmla="*/ 400 w 1422"/>
              <a:gd name="T49" fmla="*/ 239 h 1522"/>
              <a:gd name="T50" fmla="*/ 224 w 1422"/>
              <a:gd name="T51" fmla="*/ 199 h 1522"/>
              <a:gd name="T52" fmla="*/ 136 w 1422"/>
              <a:gd name="T53" fmla="*/ 223 h 1522"/>
              <a:gd name="T54" fmla="*/ 80 w 1422"/>
              <a:gd name="T55" fmla="*/ 223 h 1522"/>
              <a:gd name="T56" fmla="*/ 72 w 1422"/>
              <a:gd name="T57" fmla="*/ 175 h 1522"/>
              <a:gd name="T58" fmla="*/ 96 w 1422"/>
              <a:gd name="T59" fmla="*/ 128 h 1522"/>
              <a:gd name="T60" fmla="*/ 72 w 1422"/>
              <a:gd name="T61" fmla="*/ 80 h 1522"/>
              <a:gd name="T62" fmla="*/ 128 w 1422"/>
              <a:gd name="T63" fmla="*/ 56 h 1522"/>
              <a:gd name="T64" fmla="*/ 296 w 1422"/>
              <a:gd name="T65" fmla="*/ 0 h 1522"/>
              <a:gd name="T66" fmla="*/ 424 w 1422"/>
              <a:gd name="T67" fmla="*/ 32 h 1522"/>
              <a:gd name="T68" fmla="*/ 623 w 1422"/>
              <a:gd name="T69" fmla="*/ 48 h 1522"/>
              <a:gd name="T70" fmla="*/ 703 w 1422"/>
              <a:gd name="T71" fmla="*/ 56 h 1522"/>
              <a:gd name="T72" fmla="*/ 815 w 1422"/>
              <a:gd name="T73" fmla="*/ 104 h 1522"/>
              <a:gd name="T74" fmla="*/ 911 w 1422"/>
              <a:gd name="T75" fmla="*/ 104 h 1522"/>
              <a:gd name="T76" fmla="*/ 1007 w 1422"/>
              <a:gd name="T77" fmla="*/ 120 h 1522"/>
              <a:gd name="T78" fmla="*/ 1071 w 1422"/>
              <a:gd name="T79" fmla="*/ 128 h 1522"/>
              <a:gd name="T80" fmla="*/ 1151 w 1422"/>
              <a:gd name="T81" fmla="*/ 64 h 1522"/>
              <a:gd name="T82" fmla="*/ 1183 w 1422"/>
              <a:gd name="T83" fmla="*/ 112 h 1522"/>
              <a:gd name="T84" fmla="*/ 1254 w 1422"/>
              <a:gd name="T85" fmla="*/ 136 h 1522"/>
              <a:gd name="T86" fmla="*/ 1135 w 1422"/>
              <a:gd name="T87" fmla="*/ 175 h 1522"/>
              <a:gd name="T88" fmla="*/ 1055 w 1422"/>
              <a:gd name="T89" fmla="*/ 191 h 1522"/>
              <a:gd name="T90" fmla="*/ 999 w 1422"/>
              <a:gd name="T91" fmla="*/ 295 h 1522"/>
              <a:gd name="T92" fmla="*/ 1095 w 1422"/>
              <a:gd name="T93" fmla="*/ 375 h 1522"/>
              <a:gd name="T94" fmla="*/ 1206 w 1422"/>
              <a:gd name="T95" fmla="*/ 247 h 1522"/>
              <a:gd name="T96" fmla="*/ 1294 w 1422"/>
              <a:gd name="T97" fmla="*/ 287 h 1522"/>
              <a:gd name="T98" fmla="*/ 1406 w 1422"/>
              <a:gd name="T99" fmla="*/ 343 h 1522"/>
              <a:gd name="T100" fmla="*/ 1390 w 1422"/>
              <a:gd name="T101" fmla="*/ 391 h 1522"/>
              <a:gd name="T102" fmla="*/ 1135 w 1422"/>
              <a:gd name="T103" fmla="*/ 446 h 1522"/>
              <a:gd name="T104" fmla="*/ 1270 w 1422"/>
              <a:gd name="T105" fmla="*/ 462 h 1522"/>
              <a:gd name="T106" fmla="*/ 1135 w 1422"/>
              <a:gd name="T107" fmla="*/ 478 h 1522"/>
              <a:gd name="T108" fmla="*/ 1007 w 1422"/>
              <a:gd name="T109" fmla="*/ 534 h 1522"/>
              <a:gd name="T110" fmla="*/ 831 w 1422"/>
              <a:gd name="T111" fmla="*/ 670 h 1522"/>
              <a:gd name="T112" fmla="*/ 759 w 1422"/>
              <a:gd name="T113" fmla="*/ 614 h 1522"/>
              <a:gd name="T114" fmla="*/ 567 w 1422"/>
              <a:gd name="T115" fmla="*/ 709 h 1522"/>
              <a:gd name="T116" fmla="*/ 671 w 1422"/>
              <a:gd name="T117" fmla="*/ 733 h 1522"/>
              <a:gd name="T118" fmla="*/ 663 w 1422"/>
              <a:gd name="T119" fmla="*/ 821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2" h="1522">
                <a:moveTo>
                  <a:pt x="775" y="829"/>
                </a:moveTo>
                <a:lnTo>
                  <a:pt x="783" y="821"/>
                </a:lnTo>
                <a:lnTo>
                  <a:pt x="791" y="821"/>
                </a:lnTo>
                <a:lnTo>
                  <a:pt x="799" y="821"/>
                </a:lnTo>
                <a:lnTo>
                  <a:pt x="815" y="813"/>
                </a:lnTo>
                <a:lnTo>
                  <a:pt x="823" y="805"/>
                </a:lnTo>
                <a:lnTo>
                  <a:pt x="831" y="805"/>
                </a:lnTo>
                <a:lnTo>
                  <a:pt x="831" y="813"/>
                </a:lnTo>
                <a:lnTo>
                  <a:pt x="831" y="821"/>
                </a:lnTo>
                <a:lnTo>
                  <a:pt x="823" y="821"/>
                </a:lnTo>
                <a:lnTo>
                  <a:pt x="815" y="821"/>
                </a:lnTo>
                <a:lnTo>
                  <a:pt x="815" y="821"/>
                </a:lnTo>
                <a:lnTo>
                  <a:pt x="815" y="829"/>
                </a:lnTo>
                <a:lnTo>
                  <a:pt x="807" y="837"/>
                </a:lnTo>
                <a:lnTo>
                  <a:pt x="807" y="837"/>
                </a:lnTo>
                <a:lnTo>
                  <a:pt x="815" y="837"/>
                </a:lnTo>
                <a:lnTo>
                  <a:pt x="823" y="837"/>
                </a:lnTo>
                <a:lnTo>
                  <a:pt x="831" y="829"/>
                </a:lnTo>
                <a:lnTo>
                  <a:pt x="831" y="821"/>
                </a:lnTo>
                <a:lnTo>
                  <a:pt x="839" y="829"/>
                </a:lnTo>
                <a:lnTo>
                  <a:pt x="847" y="829"/>
                </a:lnTo>
                <a:lnTo>
                  <a:pt x="855" y="829"/>
                </a:lnTo>
                <a:lnTo>
                  <a:pt x="855" y="821"/>
                </a:lnTo>
                <a:lnTo>
                  <a:pt x="855" y="813"/>
                </a:lnTo>
                <a:lnTo>
                  <a:pt x="871" y="813"/>
                </a:lnTo>
                <a:lnTo>
                  <a:pt x="871" y="813"/>
                </a:lnTo>
                <a:lnTo>
                  <a:pt x="879" y="813"/>
                </a:lnTo>
                <a:lnTo>
                  <a:pt x="871" y="821"/>
                </a:lnTo>
                <a:lnTo>
                  <a:pt x="871" y="829"/>
                </a:lnTo>
                <a:lnTo>
                  <a:pt x="863" y="829"/>
                </a:lnTo>
                <a:lnTo>
                  <a:pt x="879" y="829"/>
                </a:lnTo>
                <a:lnTo>
                  <a:pt x="887" y="829"/>
                </a:lnTo>
                <a:lnTo>
                  <a:pt x="887" y="837"/>
                </a:lnTo>
                <a:lnTo>
                  <a:pt x="903" y="837"/>
                </a:lnTo>
                <a:lnTo>
                  <a:pt x="911" y="837"/>
                </a:lnTo>
                <a:lnTo>
                  <a:pt x="919" y="837"/>
                </a:lnTo>
                <a:lnTo>
                  <a:pt x="927" y="829"/>
                </a:lnTo>
                <a:lnTo>
                  <a:pt x="935" y="829"/>
                </a:lnTo>
                <a:lnTo>
                  <a:pt x="943" y="829"/>
                </a:lnTo>
                <a:lnTo>
                  <a:pt x="943" y="837"/>
                </a:lnTo>
                <a:lnTo>
                  <a:pt x="943" y="845"/>
                </a:lnTo>
                <a:lnTo>
                  <a:pt x="951" y="845"/>
                </a:lnTo>
                <a:lnTo>
                  <a:pt x="951" y="853"/>
                </a:lnTo>
                <a:lnTo>
                  <a:pt x="951" y="853"/>
                </a:lnTo>
                <a:lnTo>
                  <a:pt x="951" y="861"/>
                </a:lnTo>
                <a:lnTo>
                  <a:pt x="959" y="861"/>
                </a:lnTo>
                <a:lnTo>
                  <a:pt x="959" y="861"/>
                </a:lnTo>
                <a:lnTo>
                  <a:pt x="967" y="869"/>
                </a:lnTo>
                <a:lnTo>
                  <a:pt x="975" y="869"/>
                </a:lnTo>
                <a:lnTo>
                  <a:pt x="967" y="877"/>
                </a:lnTo>
                <a:lnTo>
                  <a:pt x="967" y="877"/>
                </a:lnTo>
                <a:lnTo>
                  <a:pt x="967" y="877"/>
                </a:lnTo>
                <a:lnTo>
                  <a:pt x="975" y="885"/>
                </a:lnTo>
                <a:lnTo>
                  <a:pt x="983" y="885"/>
                </a:lnTo>
                <a:lnTo>
                  <a:pt x="991" y="885"/>
                </a:lnTo>
                <a:lnTo>
                  <a:pt x="999" y="885"/>
                </a:lnTo>
                <a:lnTo>
                  <a:pt x="1007" y="893"/>
                </a:lnTo>
                <a:lnTo>
                  <a:pt x="1015" y="893"/>
                </a:lnTo>
                <a:lnTo>
                  <a:pt x="1031" y="893"/>
                </a:lnTo>
                <a:lnTo>
                  <a:pt x="1031" y="893"/>
                </a:lnTo>
                <a:lnTo>
                  <a:pt x="1039" y="901"/>
                </a:lnTo>
                <a:lnTo>
                  <a:pt x="1047" y="901"/>
                </a:lnTo>
                <a:lnTo>
                  <a:pt x="1039" y="909"/>
                </a:lnTo>
                <a:lnTo>
                  <a:pt x="1039" y="917"/>
                </a:lnTo>
                <a:lnTo>
                  <a:pt x="1039" y="925"/>
                </a:lnTo>
                <a:lnTo>
                  <a:pt x="1039" y="932"/>
                </a:lnTo>
                <a:lnTo>
                  <a:pt x="1039" y="940"/>
                </a:lnTo>
                <a:lnTo>
                  <a:pt x="1023" y="948"/>
                </a:lnTo>
                <a:lnTo>
                  <a:pt x="1007" y="956"/>
                </a:lnTo>
                <a:lnTo>
                  <a:pt x="999" y="964"/>
                </a:lnTo>
                <a:lnTo>
                  <a:pt x="983" y="964"/>
                </a:lnTo>
                <a:lnTo>
                  <a:pt x="1007" y="964"/>
                </a:lnTo>
                <a:lnTo>
                  <a:pt x="1015" y="956"/>
                </a:lnTo>
                <a:lnTo>
                  <a:pt x="1023" y="956"/>
                </a:lnTo>
                <a:lnTo>
                  <a:pt x="1031" y="956"/>
                </a:lnTo>
                <a:lnTo>
                  <a:pt x="1039" y="956"/>
                </a:lnTo>
                <a:lnTo>
                  <a:pt x="1047" y="956"/>
                </a:lnTo>
                <a:lnTo>
                  <a:pt x="1031" y="964"/>
                </a:lnTo>
                <a:lnTo>
                  <a:pt x="1023" y="972"/>
                </a:lnTo>
                <a:lnTo>
                  <a:pt x="1015" y="972"/>
                </a:lnTo>
                <a:lnTo>
                  <a:pt x="1023" y="972"/>
                </a:lnTo>
                <a:lnTo>
                  <a:pt x="1031" y="972"/>
                </a:lnTo>
                <a:lnTo>
                  <a:pt x="1039" y="964"/>
                </a:lnTo>
                <a:lnTo>
                  <a:pt x="1047" y="964"/>
                </a:lnTo>
                <a:lnTo>
                  <a:pt x="1055" y="956"/>
                </a:lnTo>
                <a:lnTo>
                  <a:pt x="1071" y="964"/>
                </a:lnTo>
                <a:lnTo>
                  <a:pt x="1079" y="964"/>
                </a:lnTo>
                <a:lnTo>
                  <a:pt x="1087" y="972"/>
                </a:lnTo>
                <a:lnTo>
                  <a:pt x="1079" y="980"/>
                </a:lnTo>
                <a:lnTo>
                  <a:pt x="1079" y="988"/>
                </a:lnTo>
                <a:lnTo>
                  <a:pt x="1087" y="988"/>
                </a:lnTo>
                <a:lnTo>
                  <a:pt x="1095" y="988"/>
                </a:lnTo>
                <a:lnTo>
                  <a:pt x="1111" y="988"/>
                </a:lnTo>
                <a:lnTo>
                  <a:pt x="1119" y="988"/>
                </a:lnTo>
                <a:lnTo>
                  <a:pt x="1135" y="996"/>
                </a:lnTo>
                <a:lnTo>
                  <a:pt x="1151" y="1004"/>
                </a:lnTo>
                <a:lnTo>
                  <a:pt x="1167" y="1012"/>
                </a:lnTo>
                <a:lnTo>
                  <a:pt x="1175" y="1020"/>
                </a:lnTo>
                <a:lnTo>
                  <a:pt x="1183" y="1028"/>
                </a:lnTo>
                <a:lnTo>
                  <a:pt x="1175" y="1036"/>
                </a:lnTo>
                <a:lnTo>
                  <a:pt x="1159" y="1044"/>
                </a:lnTo>
                <a:lnTo>
                  <a:pt x="1159" y="1052"/>
                </a:lnTo>
                <a:lnTo>
                  <a:pt x="1143" y="1060"/>
                </a:lnTo>
                <a:lnTo>
                  <a:pt x="1119" y="1076"/>
                </a:lnTo>
                <a:lnTo>
                  <a:pt x="1103" y="1076"/>
                </a:lnTo>
                <a:lnTo>
                  <a:pt x="1087" y="1084"/>
                </a:lnTo>
                <a:lnTo>
                  <a:pt x="1071" y="1100"/>
                </a:lnTo>
                <a:lnTo>
                  <a:pt x="1063" y="1108"/>
                </a:lnTo>
                <a:lnTo>
                  <a:pt x="1047" y="1116"/>
                </a:lnTo>
                <a:lnTo>
                  <a:pt x="1023" y="1140"/>
                </a:lnTo>
                <a:lnTo>
                  <a:pt x="1007" y="1156"/>
                </a:lnTo>
                <a:lnTo>
                  <a:pt x="999" y="1164"/>
                </a:lnTo>
                <a:lnTo>
                  <a:pt x="983" y="1172"/>
                </a:lnTo>
                <a:lnTo>
                  <a:pt x="983" y="1180"/>
                </a:lnTo>
                <a:lnTo>
                  <a:pt x="967" y="1187"/>
                </a:lnTo>
                <a:lnTo>
                  <a:pt x="951" y="1187"/>
                </a:lnTo>
                <a:lnTo>
                  <a:pt x="943" y="1187"/>
                </a:lnTo>
                <a:lnTo>
                  <a:pt x="935" y="1187"/>
                </a:lnTo>
                <a:lnTo>
                  <a:pt x="927" y="1187"/>
                </a:lnTo>
                <a:lnTo>
                  <a:pt x="919" y="1187"/>
                </a:lnTo>
                <a:lnTo>
                  <a:pt x="903" y="1195"/>
                </a:lnTo>
                <a:lnTo>
                  <a:pt x="887" y="1195"/>
                </a:lnTo>
                <a:lnTo>
                  <a:pt x="871" y="1195"/>
                </a:lnTo>
                <a:lnTo>
                  <a:pt x="863" y="1203"/>
                </a:lnTo>
                <a:lnTo>
                  <a:pt x="847" y="1203"/>
                </a:lnTo>
                <a:lnTo>
                  <a:pt x="839" y="1211"/>
                </a:lnTo>
                <a:lnTo>
                  <a:pt x="831" y="1219"/>
                </a:lnTo>
                <a:lnTo>
                  <a:pt x="815" y="1227"/>
                </a:lnTo>
                <a:lnTo>
                  <a:pt x="799" y="1243"/>
                </a:lnTo>
                <a:lnTo>
                  <a:pt x="783" y="1251"/>
                </a:lnTo>
                <a:lnTo>
                  <a:pt x="775" y="1259"/>
                </a:lnTo>
                <a:lnTo>
                  <a:pt x="759" y="1259"/>
                </a:lnTo>
                <a:lnTo>
                  <a:pt x="743" y="1275"/>
                </a:lnTo>
                <a:lnTo>
                  <a:pt x="727" y="1275"/>
                </a:lnTo>
                <a:lnTo>
                  <a:pt x="711" y="1283"/>
                </a:lnTo>
                <a:lnTo>
                  <a:pt x="695" y="1299"/>
                </a:lnTo>
                <a:lnTo>
                  <a:pt x="679" y="1299"/>
                </a:lnTo>
                <a:lnTo>
                  <a:pt x="671" y="1299"/>
                </a:lnTo>
                <a:lnTo>
                  <a:pt x="655" y="1291"/>
                </a:lnTo>
                <a:lnTo>
                  <a:pt x="647" y="1291"/>
                </a:lnTo>
                <a:lnTo>
                  <a:pt x="639" y="1291"/>
                </a:lnTo>
                <a:lnTo>
                  <a:pt x="631" y="1299"/>
                </a:lnTo>
                <a:lnTo>
                  <a:pt x="639" y="1307"/>
                </a:lnTo>
                <a:lnTo>
                  <a:pt x="631" y="1315"/>
                </a:lnTo>
                <a:lnTo>
                  <a:pt x="631" y="1323"/>
                </a:lnTo>
                <a:lnTo>
                  <a:pt x="607" y="1331"/>
                </a:lnTo>
                <a:lnTo>
                  <a:pt x="599" y="1339"/>
                </a:lnTo>
                <a:lnTo>
                  <a:pt x="583" y="1339"/>
                </a:lnTo>
                <a:lnTo>
                  <a:pt x="567" y="1339"/>
                </a:lnTo>
                <a:lnTo>
                  <a:pt x="551" y="1339"/>
                </a:lnTo>
                <a:lnTo>
                  <a:pt x="543" y="1339"/>
                </a:lnTo>
                <a:lnTo>
                  <a:pt x="527" y="1347"/>
                </a:lnTo>
                <a:lnTo>
                  <a:pt x="527" y="1355"/>
                </a:lnTo>
                <a:lnTo>
                  <a:pt x="511" y="1363"/>
                </a:lnTo>
                <a:lnTo>
                  <a:pt x="504" y="1371"/>
                </a:lnTo>
                <a:lnTo>
                  <a:pt x="496" y="1363"/>
                </a:lnTo>
                <a:lnTo>
                  <a:pt x="488" y="1363"/>
                </a:lnTo>
                <a:lnTo>
                  <a:pt x="480" y="1363"/>
                </a:lnTo>
                <a:lnTo>
                  <a:pt x="472" y="1371"/>
                </a:lnTo>
                <a:lnTo>
                  <a:pt x="472" y="1379"/>
                </a:lnTo>
                <a:lnTo>
                  <a:pt x="480" y="1387"/>
                </a:lnTo>
                <a:lnTo>
                  <a:pt x="464" y="1395"/>
                </a:lnTo>
                <a:lnTo>
                  <a:pt x="448" y="1395"/>
                </a:lnTo>
                <a:lnTo>
                  <a:pt x="440" y="1403"/>
                </a:lnTo>
                <a:lnTo>
                  <a:pt x="432" y="1411"/>
                </a:lnTo>
                <a:lnTo>
                  <a:pt x="424" y="1411"/>
                </a:lnTo>
                <a:lnTo>
                  <a:pt x="416" y="1411"/>
                </a:lnTo>
                <a:lnTo>
                  <a:pt x="400" y="1419"/>
                </a:lnTo>
                <a:lnTo>
                  <a:pt x="400" y="1427"/>
                </a:lnTo>
                <a:lnTo>
                  <a:pt x="408" y="1427"/>
                </a:lnTo>
                <a:lnTo>
                  <a:pt x="400" y="1435"/>
                </a:lnTo>
                <a:lnTo>
                  <a:pt x="408" y="1442"/>
                </a:lnTo>
                <a:lnTo>
                  <a:pt x="392" y="1442"/>
                </a:lnTo>
                <a:lnTo>
                  <a:pt x="376" y="1458"/>
                </a:lnTo>
                <a:lnTo>
                  <a:pt x="360" y="1458"/>
                </a:lnTo>
                <a:lnTo>
                  <a:pt x="344" y="1466"/>
                </a:lnTo>
                <a:lnTo>
                  <a:pt x="336" y="1474"/>
                </a:lnTo>
                <a:lnTo>
                  <a:pt x="320" y="1482"/>
                </a:lnTo>
                <a:lnTo>
                  <a:pt x="328" y="1482"/>
                </a:lnTo>
                <a:lnTo>
                  <a:pt x="328" y="1490"/>
                </a:lnTo>
                <a:lnTo>
                  <a:pt x="320" y="1498"/>
                </a:lnTo>
                <a:lnTo>
                  <a:pt x="312" y="1498"/>
                </a:lnTo>
                <a:lnTo>
                  <a:pt x="304" y="1498"/>
                </a:lnTo>
                <a:lnTo>
                  <a:pt x="296" y="1498"/>
                </a:lnTo>
                <a:lnTo>
                  <a:pt x="296" y="1506"/>
                </a:lnTo>
                <a:lnTo>
                  <a:pt x="288" y="1514"/>
                </a:lnTo>
                <a:lnTo>
                  <a:pt x="280" y="1514"/>
                </a:lnTo>
                <a:lnTo>
                  <a:pt x="280" y="1522"/>
                </a:lnTo>
                <a:lnTo>
                  <a:pt x="280" y="1514"/>
                </a:lnTo>
                <a:lnTo>
                  <a:pt x="272" y="1514"/>
                </a:lnTo>
                <a:lnTo>
                  <a:pt x="264" y="1506"/>
                </a:lnTo>
                <a:lnTo>
                  <a:pt x="280" y="1506"/>
                </a:lnTo>
                <a:lnTo>
                  <a:pt x="280" y="1498"/>
                </a:lnTo>
                <a:lnTo>
                  <a:pt x="272" y="1498"/>
                </a:lnTo>
                <a:lnTo>
                  <a:pt x="264" y="1498"/>
                </a:lnTo>
                <a:lnTo>
                  <a:pt x="256" y="1498"/>
                </a:lnTo>
                <a:lnTo>
                  <a:pt x="240" y="1498"/>
                </a:lnTo>
                <a:lnTo>
                  <a:pt x="240" y="1490"/>
                </a:lnTo>
                <a:lnTo>
                  <a:pt x="256" y="1482"/>
                </a:lnTo>
                <a:lnTo>
                  <a:pt x="256" y="1482"/>
                </a:lnTo>
                <a:lnTo>
                  <a:pt x="264" y="1466"/>
                </a:lnTo>
                <a:lnTo>
                  <a:pt x="272" y="1466"/>
                </a:lnTo>
                <a:lnTo>
                  <a:pt x="280" y="1442"/>
                </a:lnTo>
                <a:lnTo>
                  <a:pt x="288" y="1435"/>
                </a:lnTo>
                <a:lnTo>
                  <a:pt x="288" y="1435"/>
                </a:lnTo>
                <a:lnTo>
                  <a:pt x="280" y="1427"/>
                </a:lnTo>
                <a:lnTo>
                  <a:pt x="296" y="1419"/>
                </a:lnTo>
                <a:lnTo>
                  <a:pt x="296" y="1419"/>
                </a:lnTo>
                <a:lnTo>
                  <a:pt x="312" y="1411"/>
                </a:lnTo>
                <a:lnTo>
                  <a:pt x="320" y="1411"/>
                </a:lnTo>
                <a:lnTo>
                  <a:pt x="320" y="1403"/>
                </a:lnTo>
                <a:lnTo>
                  <a:pt x="336" y="1403"/>
                </a:lnTo>
                <a:lnTo>
                  <a:pt x="336" y="1395"/>
                </a:lnTo>
                <a:lnTo>
                  <a:pt x="352" y="1387"/>
                </a:lnTo>
                <a:lnTo>
                  <a:pt x="368" y="1371"/>
                </a:lnTo>
                <a:lnTo>
                  <a:pt x="368" y="1363"/>
                </a:lnTo>
                <a:lnTo>
                  <a:pt x="368" y="1355"/>
                </a:lnTo>
                <a:lnTo>
                  <a:pt x="368" y="1355"/>
                </a:lnTo>
                <a:lnTo>
                  <a:pt x="384" y="1339"/>
                </a:lnTo>
                <a:lnTo>
                  <a:pt x="400" y="1315"/>
                </a:lnTo>
                <a:lnTo>
                  <a:pt x="408" y="1307"/>
                </a:lnTo>
                <a:lnTo>
                  <a:pt x="424" y="1299"/>
                </a:lnTo>
                <a:lnTo>
                  <a:pt x="432" y="1291"/>
                </a:lnTo>
                <a:lnTo>
                  <a:pt x="448" y="1275"/>
                </a:lnTo>
                <a:lnTo>
                  <a:pt x="464" y="1267"/>
                </a:lnTo>
                <a:lnTo>
                  <a:pt x="464" y="1267"/>
                </a:lnTo>
                <a:lnTo>
                  <a:pt x="480" y="1251"/>
                </a:lnTo>
                <a:lnTo>
                  <a:pt x="480" y="1251"/>
                </a:lnTo>
                <a:lnTo>
                  <a:pt x="488" y="1235"/>
                </a:lnTo>
                <a:lnTo>
                  <a:pt x="504" y="1227"/>
                </a:lnTo>
                <a:lnTo>
                  <a:pt x="527" y="1211"/>
                </a:lnTo>
                <a:lnTo>
                  <a:pt x="535" y="1195"/>
                </a:lnTo>
                <a:lnTo>
                  <a:pt x="543" y="1187"/>
                </a:lnTo>
                <a:lnTo>
                  <a:pt x="551" y="1180"/>
                </a:lnTo>
                <a:lnTo>
                  <a:pt x="559" y="1172"/>
                </a:lnTo>
                <a:lnTo>
                  <a:pt x="575" y="1164"/>
                </a:lnTo>
                <a:lnTo>
                  <a:pt x="575" y="1156"/>
                </a:lnTo>
                <a:lnTo>
                  <a:pt x="583" y="1156"/>
                </a:lnTo>
                <a:lnTo>
                  <a:pt x="591" y="1140"/>
                </a:lnTo>
                <a:lnTo>
                  <a:pt x="599" y="1132"/>
                </a:lnTo>
                <a:lnTo>
                  <a:pt x="607" y="1124"/>
                </a:lnTo>
                <a:lnTo>
                  <a:pt x="599" y="1124"/>
                </a:lnTo>
                <a:lnTo>
                  <a:pt x="599" y="1108"/>
                </a:lnTo>
                <a:lnTo>
                  <a:pt x="591" y="1100"/>
                </a:lnTo>
                <a:lnTo>
                  <a:pt x="591" y="1100"/>
                </a:lnTo>
                <a:lnTo>
                  <a:pt x="575" y="1092"/>
                </a:lnTo>
                <a:lnTo>
                  <a:pt x="575" y="1084"/>
                </a:lnTo>
                <a:lnTo>
                  <a:pt x="567" y="1076"/>
                </a:lnTo>
                <a:lnTo>
                  <a:pt x="559" y="1068"/>
                </a:lnTo>
                <a:lnTo>
                  <a:pt x="559" y="1068"/>
                </a:lnTo>
                <a:lnTo>
                  <a:pt x="567" y="1060"/>
                </a:lnTo>
                <a:lnTo>
                  <a:pt x="567" y="1052"/>
                </a:lnTo>
                <a:lnTo>
                  <a:pt x="575" y="1052"/>
                </a:lnTo>
                <a:lnTo>
                  <a:pt x="575" y="1036"/>
                </a:lnTo>
                <a:lnTo>
                  <a:pt x="575" y="1012"/>
                </a:lnTo>
                <a:lnTo>
                  <a:pt x="575" y="1004"/>
                </a:lnTo>
                <a:lnTo>
                  <a:pt x="575" y="996"/>
                </a:lnTo>
                <a:lnTo>
                  <a:pt x="567" y="980"/>
                </a:lnTo>
                <a:lnTo>
                  <a:pt x="567" y="972"/>
                </a:lnTo>
                <a:lnTo>
                  <a:pt x="583" y="964"/>
                </a:lnTo>
                <a:lnTo>
                  <a:pt x="583" y="956"/>
                </a:lnTo>
                <a:lnTo>
                  <a:pt x="591" y="964"/>
                </a:lnTo>
                <a:lnTo>
                  <a:pt x="599" y="956"/>
                </a:lnTo>
                <a:lnTo>
                  <a:pt x="599" y="948"/>
                </a:lnTo>
                <a:lnTo>
                  <a:pt x="591" y="948"/>
                </a:lnTo>
                <a:lnTo>
                  <a:pt x="599" y="940"/>
                </a:lnTo>
                <a:lnTo>
                  <a:pt x="615" y="932"/>
                </a:lnTo>
                <a:lnTo>
                  <a:pt x="631" y="917"/>
                </a:lnTo>
                <a:lnTo>
                  <a:pt x="639" y="917"/>
                </a:lnTo>
                <a:lnTo>
                  <a:pt x="647" y="917"/>
                </a:lnTo>
                <a:lnTo>
                  <a:pt x="655" y="917"/>
                </a:lnTo>
                <a:lnTo>
                  <a:pt x="671" y="901"/>
                </a:lnTo>
                <a:lnTo>
                  <a:pt x="687" y="893"/>
                </a:lnTo>
                <a:lnTo>
                  <a:pt x="687" y="885"/>
                </a:lnTo>
                <a:lnTo>
                  <a:pt x="695" y="877"/>
                </a:lnTo>
                <a:lnTo>
                  <a:pt x="711" y="869"/>
                </a:lnTo>
                <a:lnTo>
                  <a:pt x="719" y="853"/>
                </a:lnTo>
                <a:lnTo>
                  <a:pt x="703" y="853"/>
                </a:lnTo>
                <a:lnTo>
                  <a:pt x="695" y="853"/>
                </a:lnTo>
                <a:lnTo>
                  <a:pt x="703" y="845"/>
                </a:lnTo>
                <a:lnTo>
                  <a:pt x="711" y="845"/>
                </a:lnTo>
                <a:lnTo>
                  <a:pt x="711" y="837"/>
                </a:lnTo>
                <a:lnTo>
                  <a:pt x="703" y="837"/>
                </a:lnTo>
                <a:lnTo>
                  <a:pt x="687" y="845"/>
                </a:lnTo>
                <a:lnTo>
                  <a:pt x="687" y="845"/>
                </a:lnTo>
                <a:lnTo>
                  <a:pt x="671" y="853"/>
                </a:lnTo>
                <a:lnTo>
                  <a:pt x="663" y="845"/>
                </a:lnTo>
                <a:lnTo>
                  <a:pt x="663" y="837"/>
                </a:lnTo>
                <a:lnTo>
                  <a:pt x="655" y="837"/>
                </a:lnTo>
                <a:lnTo>
                  <a:pt x="647" y="837"/>
                </a:lnTo>
                <a:lnTo>
                  <a:pt x="639" y="829"/>
                </a:lnTo>
                <a:lnTo>
                  <a:pt x="639" y="821"/>
                </a:lnTo>
                <a:lnTo>
                  <a:pt x="631" y="813"/>
                </a:lnTo>
                <a:lnTo>
                  <a:pt x="639" y="813"/>
                </a:lnTo>
                <a:lnTo>
                  <a:pt x="639" y="805"/>
                </a:lnTo>
                <a:lnTo>
                  <a:pt x="631" y="797"/>
                </a:lnTo>
                <a:lnTo>
                  <a:pt x="631" y="797"/>
                </a:lnTo>
                <a:lnTo>
                  <a:pt x="623" y="789"/>
                </a:lnTo>
                <a:lnTo>
                  <a:pt x="615" y="789"/>
                </a:lnTo>
                <a:lnTo>
                  <a:pt x="607" y="781"/>
                </a:lnTo>
                <a:lnTo>
                  <a:pt x="599" y="781"/>
                </a:lnTo>
                <a:lnTo>
                  <a:pt x="599" y="781"/>
                </a:lnTo>
                <a:lnTo>
                  <a:pt x="583" y="781"/>
                </a:lnTo>
                <a:lnTo>
                  <a:pt x="575" y="773"/>
                </a:lnTo>
                <a:lnTo>
                  <a:pt x="575" y="765"/>
                </a:lnTo>
                <a:lnTo>
                  <a:pt x="575" y="757"/>
                </a:lnTo>
                <a:lnTo>
                  <a:pt x="567" y="757"/>
                </a:lnTo>
                <a:lnTo>
                  <a:pt x="567" y="749"/>
                </a:lnTo>
                <a:lnTo>
                  <a:pt x="559" y="757"/>
                </a:lnTo>
                <a:lnTo>
                  <a:pt x="543" y="749"/>
                </a:lnTo>
                <a:lnTo>
                  <a:pt x="519" y="749"/>
                </a:lnTo>
                <a:lnTo>
                  <a:pt x="511" y="741"/>
                </a:lnTo>
                <a:lnTo>
                  <a:pt x="504" y="741"/>
                </a:lnTo>
                <a:lnTo>
                  <a:pt x="504" y="741"/>
                </a:lnTo>
                <a:lnTo>
                  <a:pt x="488" y="733"/>
                </a:lnTo>
                <a:lnTo>
                  <a:pt x="480" y="725"/>
                </a:lnTo>
                <a:lnTo>
                  <a:pt x="464" y="709"/>
                </a:lnTo>
                <a:lnTo>
                  <a:pt x="448" y="709"/>
                </a:lnTo>
                <a:lnTo>
                  <a:pt x="456" y="693"/>
                </a:lnTo>
                <a:lnTo>
                  <a:pt x="464" y="685"/>
                </a:lnTo>
                <a:lnTo>
                  <a:pt x="464" y="677"/>
                </a:lnTo>
                <a:lnTo>
                  <a:pt x="464" y="670"/>
                </a:lnTo>
                <a:lnTo>
                  <a:pt x="456" y="662"/>
                </a:lnTo>
                <a:lnTo>
                  <a:pt x="456" y="654"/>
                </a:lnTo>
                <a:lnTo>
                  <a:pt x="440" y="646"/>
                </a:lnTo>
                <a:lnTo>
                  <a:pt x="440" y="638"/>
                </a:lnTo>
                <a:lnTo>
                  <a:pt x="440" y="622"/>
                </a:lnTo>
                <a:lnTo>
                  <a:pt x="440" y="614"/>
                </a:lnTo>
                <a:lnTo>
                  <a:pt x="440" y="606"/>
                </a:lnTo>
                <a:lnTo>
                  <a:pt x="432" y="606"/>
                </a:lnTo>
                <a:lnTo>
                  <a:pt x="424" y="598"/>
                </a:lnTo>
                <a:lnTo>
                  <a:pt x="432" y="590"/>
                </a:lnTo>
                <a:lnTo>
                  <a:pt x="432" y="590"/>
                </a:lnTo>
                <a:lnTo>
                  <a:pt x="432" y="582"/>
                </a:lnTo>
                <a:lnTo>
                  <a:pt x="432" y="574"/>
                </a:lnTo>
                <a:lnTo>
                  <a:pt x="424" y="574"/>
                </a:lnTo>
                <a:lnTo>
                  <a:pt x="416" y="582"/>
                </a:lnTo>
                <a:lnTo>
                  <a:pt x="416" y="598"/>
                </a:lnTo>
                <a:lnTo>
                  <a:pt x="416" y="614"/>
                </a:lnTo>
                <a:lnTo>
                  <a:pt x="416" y="622"/>
                </a:lnTo>
                <a:lnTo>
                  <a:pt x="416" y="622"/>
                </a:lnTo>
                <a:lnTo>
                  <a:pt x="424" y="630"/>
                </a:lnTo>
                <a:lnTo>
                  <a:pt x="424" y="638"/>
                </a:lnTo>
                <a:lnTo>
                  <a:pt x="424" y="646"/>
                </a:lnTo>
                <a:lnTo>
                  <a:pt x="424" y="654"/>
                </a:lnTo>
                <a:lnTo>
                  <a:pt x="424" y="662"/>
                </a:lnTo>
                <a:lnTo>
                  <a:pt x="424" y="662"/>
                </a:lnTo>
                <a:lnTo>
                  <a:pt x="416" y="670"/>
                </a:lnTo>
                <a:lnTo>
                  <a:pt x="408" y="670"/>
                </a:lnTo>
                <a:lnTo>
                  <a:pt x="408" y="662"/>
                </a:lnTo>
                <a:lnTo>
                  <a:pt x="408" y="662"/>
                </a:lnTo>
                <a:lnTo>
                  <a:pt x="400" y="654"/>
                </a:lnTo>
                <a:lnTo>
                  <a:pt x="392" y="654"/>
                </a:lnTo>
                <a:lnTo>
                  <a:pt x="400" y="646"/>
                </a:lnTo>
                <a:lnTo>
                  <a:pt x="408" y="638"/>
                </a:lnTo>
                <a:lnTo>
                  <a:pt x="400" y="638"/>
                </a:lnTo>
                <a:lnTo>
                  <a:pt x="384" y="630"/>
                </a:lnTo>
                <a:lnTo>
                  <a:pt x="384" y="630"/>
                </a:lnTo>
                <a:lnTo>
                  <a:pt x="384" y="622"/>
                </a:lnTo>
                <a:lnTo>
                  <a:pt x="384" y="614"/>
                </a:lnTo>
                <a:lnTo>
                  <a:pt x="392" y="614"/>
                </a:lnTo>
                <a:lnTo>
                  <a:pt x="384" y="606"/>
                </a:lnTo>
                <a:lnTo>
                  <a:pt x="392" y="598"/>
                </a:lnTo>
                <a:lnTo>
                  <a:pt x="392" y="598"/>
                </a:lnTo>
                <a:lnTo>
                  <a:pt x="384" y="590"/>
                </a:lnTo>
                <a:lnTo>
                  <a:pt x="392" y="582"/>
                </a:lnTo>
                <a:lnTo>
                  <a:pt x="392" y="574"/>
                </a:lnTo>
                <a:lnTo>
                  <a:pt x="400" y="566"/>
                </a:lnTo>
                <a:lnTo>
                  <a:pt x="400" y="558"/>
                </a:lnTo>
                <a:lnTo>
                  <a:pt x="400" y="558"/>
                </a:lnTo>
                <a:lnTo>
                  <a:pt x="392" y="550"/>
                </a:lnTo>
                <a:lnTo>
                  <a:pt x="368" y="542"/>
                </a:lnTo>
                <a:lnTo>
                  <a:pt x="368" y="534"/>
                </a:lnTo>
                <a:lnTo>
                  <a:pt x="368" y="526"/>
                </a:lnTo>
                <a:lnTo>
                  <a:pt x="368" y="518"/>
                </a:lnTo>
                <a:lnTo>
                  <a:pt x="360" y="510"/>
                </a:lnTo>
                <a:lnTo>
                  <a:pt x="368" y="510"/>
                </a:lnTo>
                <a:lnTo>
                  <a:pt x="368" y="502"/>
                </a:lnTo>
                <a:lnTo>
                  <a:pt x="360" y="494"/>
                </a:lnTo>
                <a:lnTo>
                  <a:pt x="368" y="486"/>
                </a:lnTo>
                <a:lnTo>
                  <a:pt x="368" y="478"/>
                </a:lnTo>
                <a:lnTo>
                  <a:pt x="368" y="470"/>
                </a:lnTo>
                <a:lnTo>
                  <a:pt x="376" y="470"/>
                </a:lnTo>
                <a:lnTo>
                  <a:pt x="376" y="462"/>
                </a:lnTo>
                <a:lnTo>
                  <a:pt x="384" y="454"/>
                </a:lnTo>
                <a:lnTo>
                  <a:pt x="392" y="438"/>
                </a:lnTo>
                <a:lnTo>
                  <a:pt x="416" y="422"/>
                </a:lnTo>
                <a:lnTo>
                  <a:pt x="424" y="414"/>
                </a:lnTo>
                <a:lnTo>
                  <a:pt x="424" y="407"/>
                </a:lnTo>
                <a:lnTo>
                  <a:pt x="440" y="391"/>
                </a:lnTo>
                <a:lnTo>
                  <a:pt x="440" y="383"/>
                </a:lnTo>
                <a:lnTo>
                  <a:pt x="448" y="375"/>
                </a:lnTo>
                <a:lnTo>
                  <a:pt x="456" y="375"/>
                </a:lnTo>
                <a:lnTo>
                  <a:pt x="464" y="375"/>
                </a:lnTo>
                <a:lnTo>
                  <a:pt x="480" y="375"/>
                </a:lnTo>
                <a:lnTo>
                  <a:pt x="472" y="367"/>
                </a:lnTo>
                <a:lnTo>
                  <a:pt x="480" y="359"/>
                </a:lnTo>
                <a:lnTo>
                  <a:pt x="472" y="351"/>
                </a:lnTo>
                <a:lnTo>
                  <a:pt x="464" y="343"/>
                </a:lnTo>
                <a:lnTo>
                  <a:pt x="448" y="343"/>
                </a:lnTo>
                <a:lnTo>
                  <a:pt x="440" y="335"/>
                </a:lnTo>
                <a:lnTo>
                  <a:pt x="448" y="327"/>
                </a:lnTo>
                <a:lnTo>
                  <a:pt x="440" y="327"/>
                </a:lnTo>
                <a:lnTo>
                  <a:pt x="432" y="327"/>
                </a:lnTo>
                <a:lnTo>
                  <a:pt x="432" y="319"/>
                </a:lnTo>
                <a:lnTo>
                  <a:pt x="432" y="311"/>
                </a:lnTo>
                <a:lnTo>
                  <a:pt x="432" y="295"/>
                </a:lnTo>
                <a:lnTo>
                  <a:pt x="440" y="295"/>
                </a:lnTo>
                <a:lnTo>
                  <a:pt x="440" y="287"/>
                </a:lnTo>
                <a:lnTo>
                  <a:pt x="432" y="287"/>
                </a:lnTo>
                <a:lnTo>
                  <a:pt x="432" y="287"/>
                </a:lnTo>
                <a:lnTo>
                  <a:pt x="424" y="279"/>
                </a:lnTo>
                <a:lnTo>
                  <a:pt x="424" y="271"/>
                </a:lnTo>
                <a:lnTo>
                  <a:pt x="416" y="271"/>
                </a:lnTo>
                <a:lnTo>
                  <a:pt x="408" y="279"/>
                </a:lnTo>
                <a:lnTo>
                  <a:pt x="400" y="279"/>
                </a:lnTo>
                <a:lnTo>
                  <a:pt x="408" y="271"/>
                </a:lnTo>
                <a:lnTo>
                  <a:pt x="408" y="263"/>
                </a:lnTo>
                <a:lnTo>
                  <a:pt x="408" y="263"/>
                </a:lnTo>
                <a:lnTo>
                  <a:pt x="416" y="255"/>
                </a:lnTo>
                <a:lnTo>
                  <a:pt x="416" y="247"/>
                </a:lnTo>
                <a:lnTo>
                  <a:pt x="416" y="247"/>
                </a:lnTo>
                <a:lnTo>
                  <a:pt x="416" y="239"/>
                </a:lnTo>
                <a:lnTo>
                  <a:pt x="408" y="239"/>
                </a:lnTo>
                <a:lnTo>
                  <a:pt x="400" y="239"/>
                </a:lnTo>
                <a:lnTo>
                  <a:pt x="392" y="239"/>
                </a:lnTo>
                <a:lnTo>
                  <a:pt x="392" y="231"/>
                </a:lnTo>
                <a:lnTo>
                  <a:pt x="384" y="223"/>
                </a:lnTo>
                <a:lnTo>
                  <a:pt x="384" y="215"/>
                </a:lnTo>
                <a:lnTo>
                  <a:pt x="376" y="215"/>
                </a:lnTo>
                <a:lnTo>
                  <a:pt x="360" y="215"/>
                </a:lnTo>
                <a:lnTo>
                  <a:pt x="336" y="215"/>
                </a:lnTo>
                <a:lnTo>
                  <a:pt x="320" y="207"/>
                </a:lnTo>
                <a:lnTo>
                  <a:pt x="304" y="207"/>
                </a:lnTo>
                <a:lnTo>
                  <a:pt x="280" y="199"/>
                </a:lnTo>
                <a:lnTo>
                  <a:pt x="272" y="199"/>
                </a:lnTo>
                <a:lnTo>
                  <a:pt x="256" y="191"/>
                </a:lnTo>
                <a:lnTo>
                  <a:pt x="256" y="183"/>
                </a:lnTo>
                <a:lnTo>
                  <a:pt x="248" y="183"/>
                </a:lnTo>
                <a:lnTo>
                  <a:pt x="240" y="183"/>
                </a:lnTo>
                <a:lnTo>
                  <a:pt x="232" y="191"/>
                </a:lnTo>
                <a:lnTo>
                  <a:pt x="224" y="199"/>
                </a:lnTo>
                <a:lnTo>
                  <a:pt x="208" y="191"/>
                </a:lnTo>
                <a:lnTo>
                  <a:pt x="200" y="199"/>
                </a:lnTo>
                <a:lnTo>
                  <a:pt x="184" y="207"/>
                </a:lnTo>
                <a:lnTo>
                  <a:pt x="176" y="207"/>
                </a:lnTo>
                <a:lnTo>
                  <a:pt x="176" y="199"/>
                </a:lnTo>
                <a:lnTo>
                  <a:pt x="192" y="191"/>
                </a:lnTo>
                <a:lnTo>
                  <a:pt x="208" y="175"/>
                </a:lnTo>
                <a:lnTo>
                  <a:pt x="216" y="175"/>
                </a:lnTo>
                <a:lnTo>
                  <a:pt x="200" y="175"/>
                </a:lnTo>
                <a:lnTo>
                  <a:pt x="184" y="183"/>
                </a:lnTo>
                <a:lnTo>
                  <a:pt x="168" y="191"/>
                </a:lnTo>
                <a:lnTo>
                  <a:pt x="160" y="199"/>
                </a:lnTo>
                <a:lnTo>
                  <a:pt x="160" y="199"/>
                </a:lnTo>
                <a:lnTo>
                  <a:pt x="160" y="207"/>
                </a:lnTo>
                <a:lnTo>
                  <a:pt x="160" y="215"/>
                </a:lnTo>
                <a:lnTo>
                  <a:pt x="152" y="223"/>
                </a:lnTo>
                <a:lnTo>
                  <a:pt x="136" y="223"/>
                </a:lnTo>
                <a:lnTo>
                  <a:pt x="120" y="223"/>
                </a:lnTo>
                <a:lnTo>
                  <a:pt x="104" y="231"/>
                </a:lnTo>
                <a:lnTo>
                  <a:pt x="88" y="239"/>
                </a:lnTo>
                <a:lnTo>
                  <a:pt x="72" y="239"/>
                </a:lnTo>
                <a:lnTo>
                  <a:pt x="64" y="239"/>
                </a:lnTo>
                <a:lnTo>
                  <a:pt x="56" y="247"/>
                </a:lnTo>
                <a:lnTo>
                  <a:pt x="48" y="247"/>
                </a:lnTo>
                <a:lnTo>
                  <a:pt x="32" y="247"/>
                </a:lnTo>
                <a:lnTo>
                  <a:pt x="8" y="255"/>
                </a:lnTo>
                <a:lnTo>
                  <a:pt x="0" y="255"/>
                </a:lnTo>
                <a:lnTo>
                  <a:pt x="0" y="247"/>
                </a:lnTo>
                <a:lnTo>
                  <a:pt x="8" y="247"/>
                </a:lnTo>
                <a:lnTo>
                  <a:pt x="32" y="247"/>
                </a:lnTo>
                <a:lnTo>
                  <a:pt x="56" y="239"/>
                </a:lnTo>
                <a:lnTo>
                  <a:pt x="64" y="239"/>
                </a:lnTo>
                <a:lnTo>
                  <a:pt x="72" y="231"/>
                </a:lnTo>
                <a:lnTo>
                  <a:pt x="80" y="223"/>
                </a:lnTo>
                <a:lnTo>
                  <a:pt x="96" y="223"/>
                </a:lnTo>
                <a:lnTo>
                  <a:pt x="104" y="215"/>
                </a:lnTo>
                <a:lnTo>
                  <a:pt x="104" y="207"/>
                </a:lnTo>
                <a:lnTo>
                  <a:pt x="104" y="207"/>
                </a:lnTo>
                <a:lnTo>
                  <a:pt x="120" y="207"/>
                </a:lnTo>
                <a:lnTo>
                  <a:pt x="120" y="199"/>
                </a:lnTo>
                <a:lnTo>
                  <a:pt x="112" y="199"/>
                </a:lnTo>
                <a:lnTo>
                  <a:pt x="96" y="199"/>
                </a:lnTo>
                <a:lnTo>
                  <a:pt x="88" y="199"/>
                </a:lnTo>
                <a:lnTo>
                  <a:pt x="72" y="199"/>
                </a:lnTo>
                <a:lnTo>
                  <a:pt x="64" y="199"/>
                </a:lnTo>
                <a:lnTo>
                  <a:pt x="72" y="191"/>
                </a:lnTo>
                <a:lnTo>
                  <a:pt x="72" y="183"/>
                </a:lnTo>
                <a:lnTo>
                  <a:pt x="72" y="183"/>
                </a:lnTo>
                <a:lnTo>
                  <a:pt x="72" y="175"/>
                </a:lnTo>
                <a:lnTo>
                  <a:pt x="72" y="167"/>
                </a:lnTo>
                <a:lnTo>
                  <a:pt x="72" y="175"/>
                </a:lnTo>
                <a:lnTo>
                  <a:pt x="64" y="175"/>
                </a:lnTo>
                <a:lnTo>
                  <a:pt x="64" y="183"/>
                </a:lnTo>
                <a:lnTo>
                  <a:pt x="48" y="191"/>
                </a:lnTo>
                <a:lnTo>
                  <a:pt x="40" y="191"/>
                </a:lnTo>
                <a:lnTo>
                  <a:pt x="32" y="191"/>
                </a:lnTo>
                <a:lnTo>
                  <a:pt x="40" y="183"/>
                </a:lnTo>
                <a:lnTo>
                  <a:pt x="40" y="175"/>
                </a:lnTo>
                <a:lnTo>
                  <a:pt x="40" y="175"/>
                </a:lnTo>
                <a:lnTo>
                  <a:pt x="40" y="159"/>
                </a:lnTo>
                <a:lnTo>
                  <a:pt x="48" y="152"/>
                </a:lnTo>
                <a:lnTo>
                  <a:pt x="40" y="152"/>
                </a:lnTo>
                <a:lnTo>
                  <a:pt x="40" y="152"/>
                </a:lnTo>
                <a:lnTo>
                  <a:pt x="56" y="144"/>
                </a:lnTo>
                <a:lnTo>
                  <a:pt x="64" y="136"/>
                </a:lnTo>
                <a:lnTo>
                  <a:pt x="72" y="136"/>
                </a:lnTo>
                <a:lnTo>
                  <a:pt x="88" y="136"/>
                </a:lnTo>
                <a:lnTo>
                  <a:pt x="96" y="128"/>
                </a:lnTo>
                <a:lnTo>
                  <a:pt x="104" y="128"/>
                </a:lnTo>
                <a:lnTo>
                  <a:pt x="112" y="128"/>
                </a:lnTo>
                <a:lnTo>
                  <a:pt x="128" y="120"/>
                </a:lnTo>
                <a:lnTo>
                  <a:pt x="128" y="112"/>
                </a:lnTo>
                <a:lnTo>
                  <a:pt x="128" y="112"/>
                </a:lnTo>
                <a:lnTo>
                  <a:pt x="144" y="104"/>
                </a:lnTo>
                <a:lnTo>
                  <a:pt x="144" y="96"/>
                </a:lnTo>
                <a:lnTo>
                  <a:pt x="136" y="104"/>
                </a:lnTo>
                <a:lnTo>
                  <a:pt x="128" y="104"/>
                </a:lnTo>
                <a:lnTo>
                  <a:pt x="112" y="112"/>
                </a:lnTo>
                <a:lnTo>
                  <a:pt x="104" y="112"/>
                </a:lnTo>
                <a:lnTo>
                  <a:pt x="96" y="112"/>
                </a:lnTo>
                <a:lnTo>
                  <a:pt x="96" y="104"/>
                </a:lnTo>
                <a:lnTo>
                  <a:pt x="80" y="104"/>
                </a:lnTo>
                <a:lnTo>
                  <a:pt x="72" y="104"/>
                </a:lnTo>
                <a:lnTo>
                  <a:pt x="72" y="88"/>
                </a:lnTo>
                <a:lnTo>
                  <a:pt x="72" y="80"/>
                </a:lnTo>
                <a:lnTo>
                  <a:pt x="88" y="80"/>
                </a:lnTo>
                <a:lnTo>
                  <a:pt x="96" y="80"/>
                </a:lnTo>
                <a:lnTo>
                  <a:pt x="104" y="72"/>
                </a:lnTo>
                <a:lnTo>
                  <a:pt x="112" y="72"/>
                </a:lnTo>
                <a:lnTo>
                  <a:pt x="120" y="72"/>
                </a:lnTo>
                <a:lnTo>
                  <a:pt x="128" y="72"/>
                </a:lnTo>
                <a:lnTo>
                  <a:pt x="136" y="72"/>
                </a:lnTo>
                <a:lnTo>
                  <a:pt x="144" y="80"/>
                </a:lnTo>
                <a:lnTo>
                  <a:pt x="144" y="80"/>
                </a:lnTo>
                <a:lnTo>
                  <a:pt x="152" y="80"/>
                </a:lnTo>
                <a:lnTo>
                  <a:pt x="160" y="80"/>
                </a:lnTo>
                <a:lnTo>
                  <a:pt x="168" y="72"/>
                </a:lnTo>
                <a:lnTo>
                  <a:pt x="176" y="72"/>
                </a:lnTo>
                <a:lnTo>
                  <a:pt x="168" y="64"/>
                </a:lnTo>
                <a:lnTo>
                  <a:pt x="152" y="64"/>
                </a:lnTo>
                <a:lnTo>
                  <a:pt x="144" y="56"/>
                </a:lnTo>
                <a:lnTo>
                  <a:pt x="128" y="56"/>
                </a:lnTo>
                <a:lnTo>
                  <a:pt x="128" y="48"/>
                </a:lnTo>
                <a:lnTo>
                  <a:pt x="128" y="40"/>
                </a:lnTo>
                <a:lnTo>
                  <a:pt x="144" y="40"/>
                </a:lnTo>
                <a:lnTo>
                  <a:pt x="144" y="32"/>
                </a:lnTo>
                <a:lnTo>
                  <a:pt x="152" y="32"/>
                </a:lnTo>
                <a:lnTo>
                  <a:pt x="160" y="40"/>
                </a:lnTo>
                <a:lnTo>
                  <a:pt x="168" y="32"/>
                </a:lnTo>
                <a:lnTo>
                  <a:pt x="184" y="24"/>
                </a:lnTo>
                <a:lnTo>
                  <a:pt x="192" y="16"/>
                </a:lnTo>
                <a:lnTo>
                  <a:pt x="216" y="16"/>
                </a:lnTo>
                <a:lnTo>
                  <a:pt x="232" y="16"/>
                </a:lnTo>
                <a:lnTo>
                  <a:pt x="240" y="8"/>
                </a:lnTo>
                <a:lnTo>
                  <a:pt x="256" y="8"/>
                </a:lnTo>
                <a:lnTo>
                  <a:pt x="256" y="8"/>
                </a:lnTo>
                <a:lnTo>
                  <a:pt x="272" y="8"/>
                </a:lnTo>
                <a:lnTo>
                  <a:pt x="288" y="0"/>
                </a:lnTo>
                <a:lnTo>
                  <a:pt x="296" y="0"/>
                </a:lnTo>
                <a:lnTo>
                  <a:pt x="296" y="0"/>
                </a:lnTo>
                <a:lnTo>
                  <a:pt x="296" y="0"/>
                </a:lnTo>
                <a:lnTo>
                  <a:pt x="304" y="8"/>
                </a:lnTo>
                <a:lnTo>
                  <a:pt x="312" y="8"/>
                </a:lnTo>
                <a:lnTo>
                  <a:pt x="320" y="8"/>
                </a:lnTo>
                <a:lnTo>
                  <a:pt x="328" y="8"/>
                </a:lnTo>
                <a:lnTo>
                  <a:pt x="336" y="8"/>
                </a:lnTo>
                <a:lnTo>
                  <a:pt x="344" y="16"/>
                </a:lnTo>
                <a:lnTo>
                  <a:pt x="352" y="16"/>
                </a:lnTo>
                <a:lnTo>
                  <a:pt x="352" y="24"/>
                </a:lnTo>
                <a:lnTo>
                  <a:pt x="360" y="24"/>
                </a:lnTo>
                <a:lnTo>
                  <a:pt x="368" y="24"/>
                </a:lnTo>
                <a:lnTo>
                  <a:pt x="376" y="24"/>
                </a:lnTo>
                <a:lnTo>
                  <a:pt x="392" y="24"/>
                </a:lnTo>
                <a:lnTo>
                  <a:pt x="408" y="32"/>
                </a:lnTo>
                <a:lnTo>
                  <a:pt x="416" y="32"/>
                </a:lnTo>
                <a:lnTo>
                  <a:pt x="424" y="32"/>
                </a:lnTo>
                <a:lnTo>
                  <a:pt x="432" y="32"/>
                </a:lnTo>
                <a:lnTo>
                  <a:pt x="440" y="40"/>
                </a:lnTo>
                <a:lnTo>
                  <a:pt x="456" y="40"/>
                </a:lnTo>
                <a:lnTo>
                  <a:pt x="472" y="48"/>
                </a:lnTo>
                <a:lnTo>
                  <a:pt x="480" y="48"/>
                </a:lnTo>
                <a:lnTo>
                  <a:pt x="488" y="48"/>
                </a:lnTo>
                <a:lnTo>
                  <a:pt x="496" y="56"/>
                </a:lnTo>
                <a:lnTo>
                  <a:pt x="511" y="56"/>
                </a:lnTo>
                <a:lnTo>
                  <a:pt x="519" y="64"/>
                </a:lnTo>
                <a:lnTo>
                  <a:pt x="527" y="64"/>
                </a:lnTo>
                <a:lnTo>
                  <a:pt x="535" y="72"/>
                </a:lnTo>
                <a:lnTo>
                  <a:pt x="535" y="64"/>
                </a:lnTo>
                <a:lnTo>
                  <a:pt x="543" y="64"/>
                </a:lnTo>
                <a:lnTo>
                  <a:pt x="551" y="56"/>
                </a:lnTo>
                <a:lnTo>
                  <a:pt x="567" y="56"/>
                </a:lnTo>
                <a:lnTo>
                  <a:pt x="591" y="56"/>
                </a:lnTo>
                <a:lnTo>
                  <a:pt x="623" y="48"/>
                </a:lnTo>
                <a:lnTo>
                  <a:pt x="631" y="48"/>
                </a:lnTo>
                <a:lnTo>
                  <a:pt x="623" y="56"/>
                </a:lnTo>
                <a:lnTo>
                  <a:pt x="607" y="56"/>
                </a:lnTo>
                <a:lnTo>
                  <a:pt x="583" y="64"/>
                </a:lnTo>
                <a:lnTo>
                  <a:pt x="575" y="72"/>
                </a:lnTo>
                <a:lnTo>
                  <a:pt x="583" y="72"/>
                </a:lnTo>
                <a:lnTo>
                  <a:pt x="591" y="64"/>
                </a:lnTo>
                <a:lnTo>
                  <a:pt x="615" y="64"/>
                </a:lnTo>
                <a:lnTo>
                  <a:pt x="615" y="64"/>
                </a:lnTo>
                <a:lnTo>
                  <a:pt x="631" y="56"/>
                </a:lnTo>
                <a:lnTo>
                  <a:pt x="647" y="48"/>
                </a:lnTo>
                <a:lnTo>
                  <a:pt x="663" y="48"/>
                </a:lnTo>
                <a:lnTo>
                  <a:pt x="671" y="48"/>
                </a:lnTo>
                <a:lnTo>
                  <a:pt x="671" y="48"/>
                </a:lnTo>
                <a:lnTo>
                  <a:pt x="671" y="56"/>
                </a:lnTo>
                <a:lnTo>
                  <a:pt x="687" y="56"/>
                </a:lnTo>
                <a:lnTo>
                  <a:pt x="703" y="56"/>
                </a:lnTo>
                <a:lnTo>
                  <a:pt x="719" y="64"/>
                </a:lnTo>
                <a:lnTo>
                  <a:pt x="735" y="64"/>
                </a:lnTo>
                <a:lnTo>
                  <a:pt x="743" y="64"/>
                </a:lnTo>
                <a:lnTo>
                  <a:pt x="759" y="64"/>
                </a:lnTo>
                <a:lnTo>
                  <a:pt x="759" y="72"/>
                </a:lnTo>
                <a:lnTo>
                  <a:pt x="775" y="80"/>
                </a:lnTo>
                <a:lnTo>
                  <a:pt x="783" y="80"/>
                </a:lnTo>
                <a:lnTo>
                  <a:pt x="799" y="88"/>
                </a:lnTo>
                <a:lnTo>
                  <a:pt x="799" y="80"/>
                </a:lnTo>
                <a:lnTo>
                  <a:pt x="807" y="80"/>
                </a:lnTo>
                <a:lnTo>
                  <a:pt x="823" y="80"/>
                </a:lnTo>
                <a:lnTo>
                  <a:pt x="823" y="88"/>
                </a:lnTo>
                <a:lnTo>
                  <a:pt x="831" y="96"/>
                </a:lnTo>
                <a:lnTo>
                  <a:pt x="815" y="96"/>
                </a:lnTo>
                <a:lnTo>
                  <a:pt x="807" y="96"/>
                </a:lnTo>
                <a:lnTo>
                  <a:pt x="799" y="104"/>
                </a:lnTo>
                <a:lnTo>
                  <a:pt x="815" y="104"/>
                </a:lnTo>
                <a:lnTo>
                  <a:pt x="839" y="104"/>
                </a:lnTo>
                <a:lnTo>
                  <a:pt x="855" y="104"/>
                </a:lnTo>
                <a:lnTo>
                  <a:pt x="863" y="104"/>
                </a:lnTo>
                <a:lnTo>
                  <a:pt x="871" y="104"/>
                </a:lnTo>
                <a:lnTo>
                  <a:pt x="879" y="104"/>
                </a:lnTo>
                <a:lnTo>
                  <a:pt x="879" y="104"/>
                </a:lnTo>
                <a:lnTo>
                  <a:pt x="887" y="120"/>
                </a:lnTo>
                <a:lnTo>
                  <a:pt x="879" y="128"/>
                </a:lnTo>
                <a:lnTo>
                  <a:pt x="887" y="136"/>
                </a:lnTo>
                <a:lnTo>
                  <a:pt x="895" y="136"/>
                </a:lnTo>
                <a:lnTo>
                  <a:pt x="895" y="136"/>
                </a:lnTo>
                <a:lnTo>
                  <a:pt x="903" y="128"/>
                </a:lnTo>
                <a:lnTo>
                  <a:pt x="895" y="120"/>
                </a:lnTo>
                <a:lnTo>
                  <a:pt x="903" y="112"/>
                </a:lnTo>
                <a:lnTo>
                  <a:pt x="903" y="112"/>
                </a:lnTo>
                <a:lnTo>
                  <a:pt x="903" y="104"/>
                </a:lnTo>
                <a:lnTo>
                  <a:pt x="911" y="104"/>
                </a:lnTo>
                <a:lnTo>
                  <a:pt x="919" y="104"/>
                </a:lnTo>
                <a:lnTo>
                  <a:pt x="935" y="104"/>
                </a:lnTo>
                <a:lnTo>
                  <a:pt x="927" y="104"/>
                </a:lnTo>
                <a:lnTo>
                  <a:pt x="919" y="96"/>
                </a:lnTo>
                <a:lnTo>
                  <a:pt x="927" y="96"/>
                </a:lnTo>
                <a:lnTo>
                  <a:pt x="935" y="96"/>
                </a:lnTo>
                <a:lnTo>
                  <a:pt x="943" y="96"/>
                </a:lnTo>
                <a:lnTo>
                  <a:pt x="959" y="96"/>
                </a:lnTo>
                <a:lnTo>
                  <a:pt x="951" y="104"/>
                </a:lnTo>
                <a:lnTo>
                  <a:pt x="943" y="104"/>
                </a:lnTo>
                <a:lnTo>
                  <a:pt x="951" y="104"/>
                </a:lnTo>
                <a:lnTo>
                  <a:pt x="967" y="112"/>
                </a:lnTo>
                <a:lnTo>
                  <a:pt x="975" y="112"/>
                </a:lnTo>
                <a:lnTo>
                  <a:pt x="975" y="112"/>
                </a:lnTo>
                <a:lnTo>
                  <a:pt x="983" y="112"/>
                </a:lnTo>
                <a:lnTo>
                  <a:pt x="999" y="120"/>
                </a:lnTo>
                <a:lnTo>
                  <a:pt x="1007" y="120"/>
                </a:lnTo>
                <a:lnTo>
                  <a:pt x="1015" y="112"/>
                </a:lnTo>
                <a:lnTo>
                  <a:pt x="1023" y="120"/>
                </a:lnTo>
                <a:lnTo>
                  <a:pt x="1015" y="120"/>
                </a:lnTo>
                <a:lnTo>
                  <a:pt x="1023" y="128"/>
                </a:lnTo>
                <a:lnTo>
                  <a:pt x="1031" y="120"/>
                </a:lnTo>
                <a:lnTo>
                  <a:pt x="1023" y="112"/>
                </a:lnTo>
                <a:lnTo>
                  <a:pt x="1039" y="112"/>
                </a:lnTo>
                <a:lnTo>
                  <a:pt x="1047" y="112"/>
                </a:lnTo>
                <a:lnTo>
                  <a:pt x="1063" y="112"/>
                </a:lnTo>
                <a:lnTo>
                  <a:pt x="1055" y="112"/>
                </a:lnTo>
                <a:lnTo>
                  <a:pt x="1047" y="120"/>
                </a:lnTo>
                <a:lnTo>
                  <a:pt x="1039" y="128"/>
                </a:lnTo>
                <a:lnTo>
                  <a:pt x="1047" y="136"/>
                </a:lnTo>
                <a:lnTo>
                  <a:pt x="1039" y="144"/>
                </a:lnTo>
                <a:lnTo>
                  <a:pt x="1047" y="144"/>
                </a:lnTo>
                <a:lnTo>
                  <a:pt x="1063" y="136"/>
                </a:lnTo>
                <a:lnTo>
                  <a:pt x="1071" y="128"/>
                </a:lnTo>
                <a:lnTo>
                  <a:pt x="1071" y="120"/>
                </a:lnTo>
                <a:lnTo>
                  <a:pt x="1079" y="120"/>
                </a:lnTo>
                <a:lnTo>
                  <a:pt x="1095" y="104"/>
                </a:lnTo>
                <a:lnTo>
                  <a:pt x="1111" y="104"/>
                </a:lnTo>
                <a:lnTo>
                  <a:pt x="1119" y="96"/>
                </a:lnTo>
                <a:lnTo>
                  <a:pt x="1103" y="96"/>
                </a:lnTo>
                <a:lnTo>
                  <a:pt x="1095" y="88"/>
                </a:lnTo>
                <a:lnTo>
                  <a:pt x="1087" y="88"/>
                </a:lnTo>
                <a:lnTo>
                  <a:pt x="1079" y="80"/>
                </a:lnTo>
                <a:lnTo>
                  <a:pt x="1087" y="72"/>
                </a:lnTo>
                <a:lnTo>
                  <a:pt x="1095" y="64"/>
                </a:lnTo>
                <a:lnTo>
                  <a:pt x="1111" y="56"/>
                </a:lnTo>
                <a:lnTo>
                  <a:pt x="1119" y="48"/>
                </a:lnTo>
                <a:lnTo>
                  <a:pt x="1127" y="56"/>
                </a:lnTo>
                <a:lnTo>
                  <a:pt x="1135" y="56"/>
                </a:lnTo>
                <a:lnTo>
                  <a:pt x="1143" y="56"/>
                </a:lnTo>
                <a:lnTo>
                  <a:pt x="1151" y="64"/>
                </a:lnTo>
                <a:lnTo>
                  <a:pt x="1159" y="64"/>
                </a:lnTo>
                <a:lnTo>
                  <a:pt x="1151" y="72"/>
                </a:lnTo>
                <a:lnTo>
                  <a:pt x="1143" y="80"/>
                </a:lnTo>
                <a:lnTo>
                  <a:pt x="1135" y="88"/>
                </a:lnTo>
                <a:lnTo>
                  <a:pt x="1135" y="96"/>
                </a:lnTo>
                <a:lnTo>
                  <a:pt x="1135" y="96"/>
                </a:lnTo>
                <a:lnTo>
                  <a:pt x="1151" y="96"/>
                </a:lnTo>
                <a:lnTo>
                  <a:pt x="1151" y="104"/>
                </a:lnTo>
                <a:lnTo>
                  <a:pt x="1143" y="112"/>
                </a:lnTo>
                <a:lnTo>
                  <a:pt x="1143" y="120"/>
                </a:lnTo>
                <a:lnTo>
                  <a:pt x="1151" y="120"/>
                </a:lnTo>
                <a:lnTo>
                  <a:pt x="1159" y="104"/>
                </a:lnTo>
                <a:lnTo>
                  <a:pt x="1175" y="104"/>
                </a:lnTo>
                <a:lnTo>
                  <a:pt x="1175" y="96"/>
                </a:lnTo>
                <a:lnTo>
                  <a:pt x="1183" y="104"/>
                </a:lnTo>
                <a:lnTo>
                  <a:pt x="1175" y="104"/>
                </a:lnTo>
                <a:lnTo>
                  <a:pt x="1183" y="112"/>
                </a:lnTo>
                <a:lnTo>
                  <a:pt x="1175" y="120"/>
                </a:lnTo>
                <a:lnTo>
                  <a:pt x="1159" y="136"/>
                </a:lnTo>
                <a:lnTo>
                  <a:pt x="1167" y="144"/>
                </a:lnTo>
                <a:lnTo>
                  <a:pt x="1175" y="136"/>
                </a:lnTo>
                <a:lnTo>
                  <a:pt x="1191" y="128"/>
                </a:lnTo>
                <a:lnTo>
                  <a:pt x="1222" y="112"/>
                </a:lnTo>
                <a:lnTo>
                  <a:pt x="1230" y="96"/>
                </a:lnTo>
                <a:lnTo>
                  <a:pt x="1238" y="96"/>
                </a:lnTo>
                <a:lnTo>
                  <a:pt x="1238" y="104"/>
                </a:lnTo>
                <a:lnTo>
                  <a:pt x="1254" y="104"/>
                </a:lnTo>
                <a:lnTo>
                  <a:pt x="1262" y="112"/>
                </a:lnTo>
                <a:lnTo>
                  <a:pt x="1262" y="120"/>
                </a:lnTo>
                <a:lnTo>
                  <a:pt x="1270" y="120"/>
                </a:lnTo>
                <a:lnTo>
                  <a:pt x="1270" y="128"/>
                </a:lnTo>
                <a:lnTo>
                  <a:pt x="1254" y="120"/>
                </a:lnTo>
                <a:lnTo>
                  <a:pt x="1246" y="128"/>
                </a:lnTo>
                <a:lnTo>
                  <a:pt x="1254" y="136"/>
                </a:lnTo>
                <a:lnTo>
                  <a:pt x="1246" y="144"/>
                </a:lnTo>
                <a:lnTo>
                  <a:pt x="1238" y="152"/>
                </a:lnTo>
                <a:lnTo>
                  <a:pt x="1230" y="152"/>
                </a:lnTo>
                <a:lnTo>
                  <a:pt x="1214" y="159"/>
                </a:lnTo>
                <a:lnTo>
                  <a:pt x="1198" y="167"/>
                </a:lnTo>
                <a:lnTo>
                  <a:pt x="1191" y="167"/>
                </a:lnTo>
                <a:lnTo>
                  <a:pt x="1175" y="159"/>
                </a:lnTo>
                <a:lnTo>
                  <a:pt x="1167" y="159"/>
                </a:lnTo>
                <a:lnTo>
                  <a:pt x="1151" y="159"/>
                </a:lnTo>
                <a:lnTo>
                  <a:pt x="1151" y="167"/>
                </a:lnTo>
                <a:lnTo>
                  <a:pt x="1143" y="175"/>
                </a:lnTo>
                <a:lnTo>
                  <a:pt x="1135" y="167"/>
                </a:lnTo>
                <a:lnTo>
                  <a:pt x="1119" y="167"/>
                </a:lnTo>
                <a:lnTo>
                  <a:pt x="1111" y="167"/>
                </a:lnTo>
                <a:lnTo>
                  <a:pt x="1119" y="167"/>
                </a:lnTo>
                <a:lnTo>
                  <a:pt x="1127" y="167"/>
                </a:lnTo>
                <a:lnTo>
                  <a:pt x="1135" y="175"/>
                </a:lnTo>
                <a:lnTo>
                  <a:pt x="1135" y="175"/>
                </a:lnTo>
                <a:lnTo>
                  <a:pt x="1127" y="183"/>
                </a:lnTo>
                <a:lnTo>
                  <a:pt x="1111" y="183"/>
                </a:lnTo>
                <a:lnTo>
                  <a:pt x="1095" y="183"/>
                </a:lnTo>
                <a:lnTo>
                  <a:pt x="1087" y="183"/>
                </a:lnTo>
                <a:lnTo>
                  <a:pt x="1079" y="191"/>
                </a:lnTo>
                <a:lnTo>
                  <a:pt x="1071" y="191"/>
                </a:lnTo>
                <a:lnTo>
                  <a:pt x="1055" y="191"/>
                </a:lnTo>
                <a:lnTo>
                  <a:pt x="1031" y="183"/>
                </a:lnTo>
                <a:lnTo>
                  <a:pt x="1023" y="183"/>
                </a:lnTo>
                <a:lnTo>
                  <a:pt x="1015" y="183"/>
                </a:lnTo>
                <a:lnTo>
                  <a:pt x="1007" y="183"/>
                </a:lnTo>
                <a:lnTo>
                  <a:pt x="1015" y="183"/>
                </a:lnTo>
                <a:lnTo>
                  <a:pt x="1023" y="183"/>
                </a:lnTo>
                <a:lnTo>
                  <a:pt x="1031" y="183"/>
                </a:lnTo>
                <a:lnTo>
                  <a:pt x="1039" y="191"/>
                </a:lnTo>
                <a:lnTo>
                  <a:pt x="1055" y="191"/>
                </a:lnTo>
                <a:lnTo>
                  <a:pt x="1055" y="191"/>
                </a:lnTo>
                <a:lnTo>
                  <a:pt x="1063" y="191"/>
                </a:lnTo>
                <a:lnTo>
                  <a:pt x="1047" y="207"/>
                </a:lnTo>
                <a:lnTo>
                  <a:pt x="1023" y="215"/>
                </a:lnTo>
                <a:lnTo>
                  <a:pt x="1007" y="223"/>
                </a:lnTo>
                <a:lnTo>
                  <a:pt x="991" y="231"/>
                </a:lnTo>
                <a:lnTo>
                  <a:pt x="975" y="239"/>
                </a:lnTo>
                <a:lnTo>
                  <a:pt x="967" y="247"/>
                </a:lnTo>
                <a:lnTo>
                  <a:pt x="967" y="255"/>
                </a:lnTo>
                <a:lnTo>
                  <a:pt x="967" y="263"/>
                </a:lnTo>
                <a:lnTo>
                  <a:pt x="983" y="263"/>
                </a:lnTo>
                <a:lnTo>
                  <a:pt x="991" y="263"/>
                </a:lnTo>
                <a:lnTo>
                  <a:pt x="975" y="271"/>
                </a:lnTo>
                <a:lnTo>
                  <a:pt x="975" y="279"/>
                </a:lnTo>
                <a:lnTo>
                  <a:pt x="975" y="287"/>
                </a:lnTo>
                <a:lnTo>
                  <a:pt x="983" y="295"/>
                </a:lnTo>
                <a:lnTo>
                  <a:pt x="999" y="295"/>
                </a:lnTo>
                <a:lnTo>
                  <a:pt x="1015" y="303"/>
                </a:lnTo>
                <a:lnTo>
                  <a:pt x="1023" y="311"/>
                </a:lnTo>
                <a:lnTo>
                  <a:pt x="1039" y="319"/>
                </a:lnTo>
                <a:lnTo>
                  <a:pt x="1047" y="319"/>
                </a:lnTo>
                <a:lnTo>
                  <a:pt x="1071" y="319"/>
                </a:lnTo>
                <a:lnTo>
                  <a:pt x="1087" y="319"/>
                </a:lnTo>
                <a:lnTo>
                  <a:pt x="1079" y="335"/>
                </a:lnTo>
                <a:lnTo>
                  <a:pt x="1071" y="335"/>
                </a:lnTo>
                <a:lnTo>
                  <a:pt x="1071" y="343"/>
                </a:lnTo>
                <a:lnTo>
                  <a:pt x="1063" y="351"/>
                </a:lnTo>
                <a:lnTo>
                  <a:pt x="1055" y="351"/>
                </a:lnTo>
                <a:lnTo>
                  <a:pt x="1063" y="359"/>
                </a:lnTo>
                <a:lnTo>
                  <a:pt x="1063" y="367"/>
                </a:lnTo>
                <a:lnTo>
                  <a:pt x="1063" y="375"/>
                </a:lnTo>
                <a:lnTo>
                  <a:pt x="1071" y="375"/>
                </a:lnTo>
                <a:lnTo>
                  <a:pt x="1079" y="383"/>
                </a:lnTo>
                <a:lnTo>
                  <a:pt x="1095" y="375"/>
                </a:lnTo>
                <a:lnTo>
                  <a:pt x="1095" y="375"/>
                </a:lnTo>
                <a:lnTo>
                  <a:pt x="1103" y="359"/>
                </a:lnTo>
                <a:lnTo>
                  <a:pt x="1111" y="351"/>
                </a:lnTo>
                <a:lnTo>
                  <a:pt x="1119" y="343"/>
                </a:lnTo>
                <a:lnTo>
                  <a:pt x="1127" y="335"/>
                </a:lnTo>
                <a:lnTo>
                  <a:pt x="1127" y="327"/>
                </a:lnTo>
                <a:lnTo>
                  <a:pt x="1135" y="327"/>
                </a:lnTo>
                <a:lnTo>
                  <a:pt x="1143" y="319"/>
                </a:lnTo>
                <a:lnTo>
                  <a:pt x="1167" y="319"/>
                </a:lnTo>
                <a:lnTo>
                  <a:pt x="1175" y="311"/>
                </a:lnTo>
                <a:lnTo>
                  <a:pt x="1175" y="303"/>
                </a:lnTo>
                <a:lnTo>
                  <a:pt x="1175" y="295"/>
                </a:lnTo>
                <a:lnTo>
                  <a:pt x="1175" y="279"/>
                </a:lnTo>
                <a:lnTo>
                  <a:pt x="1183" y="279"/>
                </a:lnTo>
                <a:lnTo>
                  <a:pt x="1191" y="271"/>
                </a:lnTo>
                <a:lnTo>
                  <a:pt x="1206" y="263"/>
                </a:lnTo>
                <a:lnTo>
                  <a:pt x="1206" y="247"/>
                </a:lnTo>
                <a:lnTo>
                  <a:pt x="1206" y="247"/>
                </a:lnTo>
                <a:lnTo>
                  <a:pt x="1214" y="247"/>
                </a:lnTo>
                <a:lnTo>
                  <a:pt x="1222" y="231"/>
                </a:lnTo>
                <a:lnTo>
                  <a:pt x="1230" y="231"/>
                </a:lnTo>
                <a:lnTo>
                  <a:pt x="1230" y="223"/>
                </a:lnTo>
                <a:lnTo>
                  <a:pt x="1238" y="223"/>
                </a:lnTo>
                <a:lnTo>
                  <a:pt x="1246" y="223"/>
                </a:lnTo>
                <a:lnTo>
                  <a:pt x="1254" y="231"/>
                </a:lnTo>
                <a:lnTo>
                  <a:pt x="1262" y="231"/>
                </a:lnTo>
                <a:lnTo>
                  <a:pt x="1278" y="231"/>
                </a:lnTo>
                <a:lnTo>
                  <a:pt x="1286" y="231"/>
                </a:lnTo>
                <a:lnTo>
                  <a:pt x="1294" y="231"/>
                </a:lnTo>
                <a:lnTo>
                  <a:pt x="1302" y="247"/>
                </a:lnTo>
                <a:lnTo>
                  <a:pt x="1318" y="255"/>
                </a:lnTo>
                <a:lnTo>
                  <a:pt x="1318" y="255"/>
                </a:lnTo>
                <a:lnTo>
                  <a:pt x="1310" y="271"/>
                </a:lnTo>
                <a:lnTo>
                  <a:pt x="1294" y="287"/>
                </a:lnTo>
                <a:lnTo>
                  <a:pt x="1302" y="295"/>
                </a:lnTo>
                <a:lnTo>
                  <a:pt x="1310" y="295"/>
                </a:lnTo>
                <a:lnTo>
                  <a:pt x="1318" y="295"/>
                </a:lnTo>
                <a:lnTo>
                  <a:pt x="1334" y="287"/>
                </a:lnTo>
                <a:lnTo>
                  <a:pt x="1350" y="287"/>
                </a:lnTo>
                <a:lnTo>
                  <a:pt x="1366" y="279"/>
                </a:lnTo>
                <a:lnTo>
                  <a:pt x="1382" y="271"/>
                </a:lnTo>
                <a:lnTo>
                  <a:pt x="1382" y="271"/>
                </a:lnTo>
                <a:lnTo>
                  <a:pt x="1390" y="295"/>
                </a:lnTo>
                <a:lnTo>
                  <a:pt x="1398" y="303"/>
                </a:lnTo>
                <a:lnTo>
                  <a:pt x="1390" y="311"/>
                </a:lnTo>
                <a:lnTo>
                  <a:pt x="1382" y="319"/>
                </a:lnTo>
                <a:lnTo>
                  <a:pt x="1382" y="335"/>
                </a:lnTo>
                <a:lnTo>
                  <a:pt x="1390" y="335"/>
                </a:lnTo>
                <a:lnTo>
                  <a:pt x="1390" y="335"/>
                </a:lnTo>
                <a:lnTo>
                  <a:pt x="1398" y="335"/>
                </a:lnTo>
                <a:lnTo>
                  <a:pt x="1406" y="343"/>
                </a:lnTo>
                <a:lnTo>
                  <a:pt x="1406" y="343"/>
                </a:lnTo>
                <a:lnTo>
                  <a:pt x="1406" y="351"/>
                </a:lnTo>
                <a:lnTo>
                  <a:pt x="1390" y="359"/>
                </a:lnTo>
                <a:lnTo>
                  <a:pt x="1382" y="359"/>
                </a:lnTo>
                <a:lnTo>
                  <a:pt x="1374" y="359"/>
                </a:lnTo>
                <a:lnTo>
                  <a:pt x="1366" y="367"/>
                </a:lnTo>
                <a:lnTo>
                  <a:pt x="1374" y="367"/>
                </a:lnTo>
                <a:lnTo>
                  <a:pt x="1390" y="359"/>
                </a:lnTo>
                <a:lnTo>
                  <a:pt x="1406" y="359"/>
                </a:lnTo>
                <a:lnTo>
                  <a:pt x="1414" y="351"/>
                </a:lnTo>
                <a:lnTo>
                  <a:pt x="1406" y="359"/>
                </a:lnTo>
                <a:lnTo>
                  <a:pt x="1422" y="367"/>
                </a:lnTo>
                <a:lnTo>
                  <a:pt x="1422" y="375"/>
                </a:lnTo>
                <a:lnTo>
                  <a:pt x="1414" y="383"/>
                </a:lnTo>
                <a:lnTo>
                  <a:pt x="1406" y="391"/>
                </a:lnTo>
                <a:lnTo>
                  <a:pt x="1406" y="399"/>
                </a:lnTo>
                <a:lnTo>
                  <a:pt x="1390" y="391"/>
                </a:lnTo>
                <a:lnTo>
                  <a:pt x="1382" y="391"/>
                </a:lnTo>
                <a:lnTo>
                  <a:pt x="1374" y="391"/>
                </a:lnTo>
                <a:lnTo>
                  <a:pt x="1366" y="399"/>
                </a:lnTo>
                <a:lnTo>
                  <a:pt x="1358" y="407"/>
                </a:lnTo>
                <a:lnTo>
                  <a:pt x="1342" y="407"/>
                </a:lnTo>
                <a:lnTo>
                  <a:pt x="1326" y="407"/>
                </a:lnTo>
                <a:lnTo>
                  <a:pt x="1294" y="407"/>
                </a:lnTo>
                <a:lnTo>
                  <a:pt x="1286" y="407"/>
                </a:lnTo>
                <a:lnTo>
                  <a:pt x="1270" y="407"/>
                </a:lnTo>
                <a:lnTo>
                  <a:pt x="1262" y="399"/>
                </a:lnTo>
                <a:lnTo>
                  <a:pt x="1254" y="399"/>
                </a:lnTo>
                <a:lnTo>
                  <a:pt x="1230" y="414"/>
                </a:lnTo>
                <a:lnTo>
                  <a:pt x="1198" y="422"/>
                </a:lnTo>
                <a:lnTo>
                  <a:pt x="1183" y="422"/>
                </a:lnTo>
                <a:lnTo>
                  <a:pt x="1167" y="430"/>
                </a:lnTo>
                <a:lnTo>
                  <a:pt x="1151" y="438"/>
                </a:lnTo>
                <a:lnTo>
                  <a:pt x="1135" y="446"/>
                </a:lnTo>
                <a:lnTo>
                  <a:pt x="1159" y="438"/>
                </a:lnTo>
                <a:lnTo>
                  <a:pt x="1198" y="422"/>
                </a:lnTo>
                <a:lnTo>
                  <a:pt x="1238" y="414"/>
                </a:lnTo>
                <a:lnTo>
                  <a:pt x="1254" y="414"/>
                </a:lnTo>
                <a:lnTo>
                  <a:pt x="1262" y="414"/>
                </a:lnTo>
                <a:lnTo>
                  <a:pt x="1262" y="422"/>
                </a:lnTo>
                <a:lnTo>
                  <a:pt x="1262" y="422"/>
                </a:lnTo>
                <a:lnTo>
                  <a:pt x="1254" y="430"/>
                </a:lnTo>
                <a:lnTo>
                  <a:pt x="1246" y="438"/>
                </a:lnTo>
                <a:lnTo>
                  <a:pt x="1238" y="438"/>
                </a:lnTo>
                <a:lnTo>
                  <a:pt x="1230" y="446"/>
                </a:lnTo>
                <a:lnTo>
                  <a:pt x="1230" y="454"/>
                </a:lnTo>
                <a:lnTo>
                  <a:pt x="1238" y="462"/>
                </a:lnTo>
                <a:lnTo>
                  <a:pt x="1246" y="462"/>
                </a:lnTo>
                <a:lnTo>
                  <a:pt x="1254" y="462"/>
                </a:lnTo>
                <a:lnTo>
                  <a:pt x="1262" y="462"/>
                </a:lnTo>
                <a:lnTo>
                  <a:pt x="1270" y="462"/>
                </a:lnTo>
                <a:lnTo>
                  <a:pt x="1262" y="470"/>
                </a:lnTo>
                <a:lnTo>
                  <a:pt x="1238" y="478"/>
                </a:lnTo>
                <a:lnTo>
                  <a:pt x="1222" y="478"/>
                </a:lnTo>
                <a:lnTo>
                  <a:pt x="1206" y="486"/>
                </a:lnTo>
                <a:lnTo>
                  <a:pt x="1191" y="486"/>
                </a:lnTo>
                <a:lnTo>
                  <a:pt x="1183" y="486"/>
                </a:lnTo>
                <a:lnTo>
                  <a:pt x="1191" y="478"/>
                </a:lnTo>
                <a:lnTo>
                  <a:pt x="1191" y="478"/>
                </a:lnTo>
                <a:lnTo>
                  <a:pt x="1206" y="470"/>
                </a:lnTo>
                <a:lnTo>
                  <a:pt x="1214" y="470"/>
                </a:lnTo>
                <a:lnTo>
                  <a:pt x="1214" y="470"/>
                </a:lnTo>
                <a:lnTo>
                  <a:pt x="1206" y="470"/>
                </a:lnTo>
                <a:lnTo>
                  <a:pt x="1198" y="462"/>
                </a:lnTo>
                <a:lnTo>
                  <a:pt x="1183" y="470"/>
                </a:lnTo>
                <a:lnTo>
                  <a:pt x="1167" y="478"/>
                </a:lnTo>
                <a:lnTo>
                  <a:pt x="1143" y="478"/>
                </a:lnTo>
                <a:lnTo>
                  <a:pt x="1135" y="478"/>
                </a:lnTo>
                <a:lnTo>
                  <a:pt x="1119" y="486"/>
                </a:lnTo>
                <a:lnTo>
                  <a:pt x="1119" y="486"/>
                </a:lnTo>
                <a:lnTo>
                  <a:pt x="1111" y="494"/>
                </a:lnTo>
                <a:lnTo>
                  <a:pt x="1103" y="502"/>
                </a:lnTo>
                <a:lnTo>
                  <a:pt x="1087" y="502"/>
                </a:lnTo>
                <a:lnTo>
                  <a:pt x="1071" y="510"/>
                </a:lnTo>
                <a:lnTo>
                  <a:pt x="1079" y="510"/>
                </a:lnTo>
                <a:lnTo>
                  <a:pt x="1087" y="510"/>
                </a:lnTo>
                <a:lnTo>
                  <a:pt x="1071" y="510"/>
                </a:lnTo>
                <a:lnTo>
                  <a:pt x="1055" y="510"/>
                </a:lnTo>
                <a:lnTo>
                  <a:pt x="1047" y="518"/>
                </a:lnTo>
                <a:lnTo>
                  <a:pt x="1031" y="526"/>
                </a:lnTo>
                <a:lnTo>
                  <a:pt x="1015" y="534"/>
                </a:lnTo>
                <a:lnTo>
                  <a:pt x="1007" y="542"/>
                </a:lnTo>
                <a:lnTo>
                  <a:pt x="1007" y="534"/>
                </a:lnTo>
                <a:lnTo>
                  <a:pt x="1015" y="534"/>
                </a:lnTo>
                <a:lnTo>
                  <a:pt x="1007" y="534"/>
                </a:lnTo>
                <a:lnTo>
                  <a:pt x="999" y="534"/>
                </a:lnTo>
                <a:lnTo>
                  <a:pt x="991" y="550"/>
                </a:lnTo>
                <a:lnTo>
                  <a:pt x="991" y="550"/>
                </a:lnTo>
                <a:lnTo>
                  <a:pt x="983" y="558"/>
                </a:lnTo>
                <a:lnTo>
                  <a:pt x="975" y="566"/>
                </a:lnTo>
                <a:lnTo>
                  <a:pt x="975" y="566"/>
                </a:lnTo>
                <a:lnTo>
                  <a:pt x="959" y="582"/>
                </a:lnTo>
                <a:lnTo>
                  <a:pt x="935" y="582"/>
                </a:lnTo>
                <a:lnTo>
                  <a:pt x="911" y="590"/>
                </a:lnTo>
                <a:lnTo>
                  <a:pt x="895" y="590"/>
                </a:lnTo>
                <a:lnTo>
                  <a:pt x="879" y="598"/>
                </a:lnTo>
                <a:lnTo>
                  <a:pt x="879" y="598"/>
                </a:lnTo>
                <a:lnTo>
                  <a:pt x="863" y="614"/>
                </a:lnTo>
                <a:lnTo>
                  <a:pt x="855" y="630"/>
                </a:lnTo>
                <a:lnTo>
                  <a:pt x="847" y="638"/>
                </a:lnTo>
                <a:lnTo>
                  <a:pt x="847" y="654"/>
                </a:lnTo>
                <a:lnTo>
                  <a:pt x="831" y="670"/>
                </a:lnTo>
                <a:lnTo>
                  <a:pt x="815" y="677"/>
                </a:lnTo>
                <a:lnTo>
                  <a:pt x="823" y="670"/>
                </a:lnTo>
                <a:lnTo>
                  <a:pt x="815" y="670"/>
                </a:lnTo>
                <a:lnTo>
                  <a:pt x="815" y="662"/>
                </a:lnTo>
                <a:lnTo>
                  <a:pt x="807" y="662"/>
                </a:lnTo>
                <a:lnTo>
                  <a:pt x="815" y="654"/>
                </a:lnTo>
                <a:lnTo>
                  <a:pt x="815" y="646"/>
                </a:lnTo>
                <a:lnTo>
                  <a:pt x="823" y="638"/>
                </a:lnTo>
                <a:lnTo>
                  <a:pt x="823" y="630"/>
                </a:lnTo>
                <a:lnTo>
                  <a:pt x="823" y="622"/>
                </a:lnTo>
                <a:lnTo>
                  <a:pt x="823" y="622"/>
                </a:lnTo>
                <a:lnTo>
                  <a:pt x="815" y="622"/>
                </a:lnTo>
                <a:lnTo>
                  <a:pt x="799" y="622"/>
                </a:lnTo>
                <a:lnTo>
                  <a:pt x="791" y="622"/>
                </a:lnTo>
                <a:lnTo>
                  <a:pt x="775" y="622"/>
                </a:lnTo>
                <a:lnTo>
                  <a:pt x="759" y="622"/>
                </a:lnTo>
                <a:lnTo>
                  <a:pt x="759" y="614"/>
                </a:lnTo>
                <a:lnTo>
                  <a:pt x="751" y="622"/>
                </a:lnTo>
                <a:lnTo>
                  <a:pt x="743" y="622"/>
                </a:lnTo>
                <a:lnTo>
                  <a:pt x="735" y="630"/>
                </a:lnTo>
                <a:lnTo>
                  <a:pt x="727" y="630"/>
                </a:lnTo>
                <a:lnTo>
                  <a:pt x="711" y="622"/>
                </a:lnTo>
                <a:lnTo>
                  <a:pt x="679" y="622"/>
                </a:lnTo>
                <a:lnTo>
                  <a:pt x="663" y="622"/>
                </a:lnTo>
                <a:lnTo>
                  <a:pt x="647" y="622"/>
                </a:lnTo>
                <a:lnTo>
                  <a:pt x="631" y="630"/>
                </a:lnTo>
                <a:lnTo>
                  <a:pt x="623" y="638"/>
                </a:lnTo>
                <a:lnTo>
                  <a:pt x="615" y="638"/>
                </a:lnTo>
                <a:lnTo>
                  <a:pt x="607" y="654"/>
                </a:lnTo>
                <a:lnTo>
                  <a:pt x="591" y="662"/>
                </a:lnTo>
                <a:lnTo>
                  <a:pt x="583" y="670"/>
                </a:lnTo>
                <a:lnTo>
                  <a:pt x="575" y="677"/>
                </a:lnTo>
                <a:lnTo>
                  <a:pt x="575" y="693"/>
                </a:lnTo>
                <a:lnTo>
                  <a:pt x="567" y="709"/>
                </a:lnTo>
                <a:lnTo>
                  <a:pt x="567" y="717"/>
                </a:lnTo>
                <a:lnTo>
                  <a:pt x="575" y="725"/>
                </a:lnTo>
                <a:lnTo>
                  <a:pt x="591" y="725"/>
                </a:lnTo>
                <a:lnTo>
                  <a:pt x="607" y="725"/>
                </a:lnTo>
                <a:lnTo>
                  <a:pt x="623" y="733"/>
                </a:lnTo>
                <a:lnTo>
                  <a:pt x="631" y="725"/>
                </a:lnTo>
                <a:lnTo>
                  <a:pt x="647" y="717"/>
                </a:lnTo>
                <a:lnTo>
                  <a:pt x="655" y="717"/>
                </a:lnTo>
                <a:lnTo>
                  <a:pt x="663" y="701"/>
                </a:lnTo>
                <a:lnTo>
                  <a:pt x="671" y="701"/>
                </a:lnTo>
                <a:lnTo>
                  <a:pt x="687" y="701"/>
                </a:lnTo>
                <a:lnTo>
                  <a:pt x="703" y="701"/>
                </a:lnTo>
                <a:lnTo>
                  <a:pt x="711" y="709"/>
                </a:lnTo>
                <a:lnTo>
                  <a:pt x="695" y="709"/>
                </a:lnTo>
                <a:lnTo>
                  <a:pt x="687" y="725"/>
                </a:lnTo>
                <a:lnTo>
                  <a:pt x="679" y="725"/>
                </a:lnTo>
                <a:lnTo>
                  <a:pt x="671" y="733"/>
                </a:lnTo>
                <a:lnTo>
                  <a:pt x="655" y="741"/>
                </a:lnTo>
                <a:lnTo>
                  <a:pt x="639" y="757"/>
                </a:lnTo>
                <a:lnTo>
                  <a:pt x="647" y="757"/>
                </a:lnTo>
                <a:lnTo>
                  <a:pt x="663" y="765"/>
                </a:lnTo>
                <a:lnTo>
                  <a:pt x="671" y="765"/>
                </a:lnTo>
                <a:lnTo>
                  <a:pt x="679" y="765"/>
                </a:lnTo>
                <a:lnTo>
                  <a:pt x="687" y="765"/>
                </a:lnTo>
                <a:lnTo>
                  <a:pt x="703" y="765"/>
                </a:lnTo>
                <a:lnTo>
                  <a:pt x="703" y="765"/>
                </a:lnTo>
                <a:lnTo>
                  <a:pt x="703" y="773"/>
                </a:lnTo>
                <a:lnTo>
                  <a:pt x="703" y="781"/>
                </a:lnTo>
                <a:lnTo>
                  <a:pt x="687" y="789"/>
                </a:lnTo>
                <a:lnTo>
                  <a:pt x="687" y="789"/>
                </a:lnTo>
                <a:lnTo>
                  <a:pt x="679" y="805"/>
                </a:lnTo>
                <a:lnTo>
                  <a:pt x="671" y="805"/>
                </a:lnTo>
                <a:lnTo>
                  <a:pt x="671" y="813"/>
                </a:lnTo>
                <a:lnTo>
                  <a:pt x="663" y="821"/>
                </a:lnTo>
                <a:lnTo>
                  <a:pt x="671" y="837"/>
                </a:lnTo>
                <a:lnTo>
                  <a:pt x="687" y="829"/>
                </a:lnTo>
                <a:lnTo>
                  <a:pt x="703" y="829"/>
                </a:lnTo>
                <a:lnTo>
                  <a:pt x="711" y="837"/>
                </a:lnTo>
                <a:lnTo>
                  <a:pt x="719" y="837"/>
                </a:lnTo>
                <a:lnTo>
                  <a:pt x="727" y="837"/>
                </a:lnTo>
                <a:lnTo>
                  <a:pt x="735" y="837"/>
                </a:lnTo>
                <a:lnTo>
                  <a:pt x="727" y="837"/>
                </a:lnTo>
                <a:lnTo>
                  <a:pt x="735" y="837"/>
                </a:lnTo>
                <a:lnTo>
                  <a:pt x="751" y="845"/>
                </a:lnTo>
                <a:lnTo>
                  <a:pt x="767" y="837"/>
                </a:lnTo>
                <a:lnTo>
                  <a:pt x="775" y="829"/>
                </a:lnTo>
                <a:lnTo>
                  <a:pt x="775" y="829"/>
                </a:lnTo>
                <a:close/>
              </a:path>
            </a:pathLst>
          </a:custGeom>
          <a:solidFill>
            <a:srgbClr val="CCFFCC"/>
          </a:solidFill>
          <a:ln w="12700" cap="flat" cmpd="sng">
            <a:solidFill>
              <a:schemeClr val="tx1"/>
            </a:solidFill>
            <a:prstDash val="solid"/>
            <a:round/>
            <a:headEnd/>
            <a:tailEnd/>
          </a:ln>
          <a:effectLst>
            <a:outerShdw dist="45791" dir="3378596" algn="ctr" rotWithShape="0">
              <a:schemeClr val="bg1"/>
            </a:outerShdw>
          </a:effectLst>
        </p:spPr>
        <p:txBody>
          <a:bodyPr/>
          <a:lstStyle/>
          <a:p>
            <a:endParaRPr lang="ja-JP" altLang="en-US" smtClean="0">
              <a:solidFill>
                <a:srgbClr val="000000"/>
              </a:solidFill>
            </a:endParaRPr>
          </a:p>
        </p:txBody>
      </p:sp>
      <p:sp>
        <p:nvSpPr>
          <p:cNvPr id="26741" name="Freeform 117"/>
          <p:cNvSpPr>
            <a:spLocks/>
          </p:cNvSpPr>
          <p:nvPr/>
        </p:nvSpPr>
        <p:spPr bwMode="auto">
          <a:xfrm rot="272725">
            <a:off x="5700713" y="5613400"/>
            <a:ext cx="36512" cy="15875"/>
          </a:xfrm>
          <a:custGeom>
            <a:avLst/>
            <a:gdLst>
              <a:gd name="T0" fmla="*/ 16 w 24"/>
              <a:gd name="T1" fmla="*/ 8 h 16"/>
              <a:gd name="T2" fmla="*/ 24 w 24"/>
              <a:gd name="T3" fmla="*/ 8 h 16"/>
              <a:gd name="T4" fmla="*/ 24 w 24"/>
              <a:gd name="T5" fmla="*/ 0 h 16"/>
              <a:gd name="T6" fmla="*/ 16 w 24"/>
              <a:gd name="T7" fmla="*/ 0 h 16"/>
              <a:gd name="T8" fmla="*/ 8 w 24"/>
              <a:gd name="T9" fmla="*/ 0 h 16"/>
              <a:gd name="T10" fmla="*/ 0 w 24"/>
              <a:gd name="T11" fmla="*/ 8 h 16"/>
              <a:gd name="T12" fmla="*/ 8 w 24"/>
              <a:gd name="T13" fmla="*/ 16 h 16"/>
              <a:gd name="T14" fmla="*/ 8 w 24"/>
              <a:gd name="T15" fmla="*/ 8 h 16"/>
              <a:gd name="T16" fmla="*/ 16 w 24"/>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6">
                <a:moveTo>
                  <a:pt x="16" y="8"/>
                </a:moveTo>
                <a:lnTo>
                  <a:pt x="24" y="8"/>
                </a:lnTo>
                <a:lnTo>
                  <a:pt x="24" y="0"/>
                </a:lnTo>
                <a:lnTo>
                  <a:pt x="16" y="0"/>
                </a:lnTo>
                <a:lnTo>
                  <a:pt x="8" y="0"/>
                </a:lnTo>
                <a:lnTo>
                  <a:pt x="0" y="8"/>
                </a:lnTo>
                <a:lnTo>
                  <a:pt x="8" y="16"/>
                </a:lnTo>
                <a:lnTo>
                  <a:pt x="8" y="8"/>
                </a:lnTo>
                <a:lnTo>
                  <a:pt x="16"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42" name="Freeform 118"/>
          <p:cNvSpPr>
            <a:spLocks/>
          </p:cNvSpPr>
          <p:nvPr/>
        </p:nvSpPr>
        <p:spPr bwMode="auto">
          <a:xfrm rot="272725">
            <a:off x="5394325" y="4129088"/>
            <a:ext cx="61913" cy="9525"/>
          </a:xfrm>
          <a:custGeom>
            <a:avLst/>
            <a:gdLst>
              <a:gd name="T0" fmla="*/ 40 w 40"/>
              <a:gd name="T1" fmla="*/ 8 h 8"/>
              <a:gd name="T2" fmla="*/ 32 w 40"/>
              <a:gd name="T3" fmla="*/ 8 h 8"/>
              <a:gd name="T4" fmla="*/ 24 w 40"/>
              <a:gd name="T5" fmla="*/ 8 h 8"/>
              <a:gd name="T6" fmla="*/ 8 w 40"/>
              <a:gd name="T7" fmla="*/ 8 h 8"/>
              <a:gd name="T8" fmla="*/ 0 w 40"/>
              <a:gd name="T9" fmla="*/ 8 h 8"/>
              <a:gd name="T10" fmla="*/ 8 w 40"/>
              <a:gd name="T11" fmla="*/ 0 h 8"/>
              <a:gd name="T12" fmla="*/ 24 w 40"/>
              <a:gd name="T13" fmla="*/ 0 h 8"/>
              <a:gd name="T14" fmla="*/ 32 w 40"/>
              <a:gd name="T15" fmla="*/ 0 h 8"/>
              <a:gd name="T16" fmla="*/ 40 w 40"/>
              <a:gd name="T17" fmla="*/ 8 h 8"/>
              <a:gd name="T18" fmla="*/ 40 w 4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8">
                <a:moveTo>
                  <a:pt x="40" y="8"/>
                </a:moveTo>
                <a:lnTo>
                  <a:pt x="32" y="8"/>
                </a:lnTo>
                <a:lnTo>
                  <a:pt x="24" y="8"/>
                </a:lnTo>
                <a:lnTo>
                  <a:pt x="8" y="8"/>
                </a:lnTo>
                <a:lnTo>
                  <a:pt x="0" y="8"/>
                </a:lnTo>
                <a:lnTo>
                  <a:pt x="8" y="0"/>
                </a:lnTo>
                <a:lnTo>
                  <a:pt x="24" y="0"/>
                </a:lnTo>
                <a:lnTo>
                  <a:pt x="32" y="0"/>
                </a:lnTo>
                <a:lnTo>
                  <a:pt x="40" y="8"/>
                </a:lnTo>
                <a:lnTo>
                  <a:pt x="40"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grpSp>
        <p:nvGrpSpPr>
          <p:cNvPr id="26743" name="Group 119"/>
          <p:cNvGrpSpPr>
            <a:grpSpLocks/>
          </p:cNvGrpSpPr>
          <p:nvPr/>
        </p:nvGrpSpPr>
        <p:grpSpPr bwMode="auto">
          <a:xfrm>
            <a:off x="6567488" y="4059238"/>
            <a:ext cx="1028700" cy="171450"/>
            <a:chOff x="4137" y="2569"/>
            <a:chExt cx="648" cy="108"/>
          </a:xfrm>
        </p:grpSpPr>
        <p:sp>
          <p:nvSpPr>
            <p:cNvPr id="26744" name="Freeform 120"/>
            <p:cNvSpPr>
              <a:spLocks/>
            </p:cNvSpPr>
            <p:nvPr/>
          </p:nvSpPr>
          <p:spPr bwMode="auto">
            <a:xfrm rot="272725">
              <a:off x="4137" y="2593"/>
              <a:ext cx="143" cy="37"/>
            </a:xfrm>
            <a:custGeom>
              <a:avLst/>
              <a:gdLst>
                <a:gd name="T0" fmla="*/ 16 w 144"/>
                <a:gd name="T1" fmla="*/ 56 h 56"/>
                <a:gd name="T2" fmla="*/ 8 w 144"/>
                <a:gd name="T3" fmla="*/ 56 h 56"/>
                <a:gd name="T4" fmla="*/ 8 w 144"/>
                <a:gd name="T5" fmla="*/ 40 h 56"/>
                <a:gd name="T6" fmla="*/ 0 w 144"/>
                <a:gd name="T7" fmla="*/ 40 h 56"/>
                <a:gd name="T8" fmla="*/ 8 w 144"/>
                <a:gd name="T9" fmla="*/ 32 h 56"/>
                <a:gd name="T10" fmla="*/ 24 w 144"/>
                <a:gd name="T11" fmla="*/ 24 h 56"/>
                <a:gd name="T12" fmla="*/ 32 w 144"/>
                <a:gd name="T13" fmla="*/ 32 h 56"/>
                <a:gd name="T14" fmla="*/ 32 w 144"/>
                <a:gd name="T15" fmla="*/ 24 h 56"/>
                <a:gd name="T16" fmla="*/ 40 w 144"/>
                <a:gd name="T17" fmla="*/ 16 h 56"/>
                <a:gd name="T18" fmla="*/ 40 w 144"/>
                <a:gd name="T19" fmla="*/ 16 h 56"/>
                <a:gd name="T20" fmla="*/ 48 w 144"/>
                <a:gd name="T21" fmla="*/ 8 h 56"/>
                <a:gd name="T22" fmla="*/ 56 w 144"/>
                <a:gd name="T23" fmla="*/ 8 h 56"/>
                <a:gd name="T24" fmla="*/ 64 w 144"/>
                <a:gd name="T25" fmla="*/ 8 h 56"/>
                <a:gd name="T26" fmla="*/ 80 w 144"/>
                <a:gd name="T27" fmla="*/ 0 h 56"/>
                <a:gd name="T28" fmla="*/ 88 w 144"/>
                <a:gd name="T29" fmla="*/ 0 h 56"/>
                <a:gd name="T30" fmla="*/ 96 w 144"/>
                <a:gd name="T31" fmla="*/ 8 h 56"/>
                <a:gd name="T32" fmla="*/ 104 w 144"/>
                <a:gd name="T33" fmla="*/ 8 h 56"/>
                <a:gd name="T34" fmla="*/ 120 w 144"/>
                <a:gd name="T35" fmla="*/ 8 h 56"/>
                <a:gd name="T36" fmla="*/ 136 w 144"/>
                <a:gd name="T37" fmla="*/ 8 h 56"/>
                <a:gd name="T38" fmla="*/ 136 w 144"/>
                <a:gd name="T39" fmla="*/ 16 h 56"/>
                <a:gd name="T40" fmla="*/ 144 w 144"/>
                <a:gd name="T41" fmla="*/ 16 h 56"/>
                <a:gd name="T42" fmla="*/ 144 w 144"/>
                <a:gd name="T43" fmla="*/ 24 h 56"/>
                <a:gd name="T44" fmla="*/ 128 w 144"/>
                <a:gd name="T45" fmla="*/ 24 h 56"/>
                <a:gd name="T46" fmla="*/ 120 w 144"/>
                <a:gd name="T47" fmla="*/ 32 h 56"/>
                <a:gd name="T48" fmla="*/ 104 w 144"/>
                <a:gd name="T49" fmla="*/ 32 h 56"/>
                <a:gd name="T50" fmla="*/ 88 w 144"/>
                <a:gd name="T51" fmla="*/ 40 h 56"/>
                <a:gd name="T52" fmla="*/ 64 w 144"/>
                <a:gd name="T53" fmla="*/ 40 h 56"/>
                <a:gd name="T54" fmla="*/ 64 w 144"/>
                <a:gd name="T55" fmla="*/ 48 h 56"/>
                <a:gd name="T56" fmla="*/ 48 w 144"/>
                <a:gd name="T57" fmla="*/ 48 h 56"/>
                <a:gd name="T58" fmla="*/ 48 w 144"/>
                <a:gd name="T59" fmla="*/ 56 h 56"/>
                <a:gd name="T60" fmla="*/ 32 w 144"/>
                <a:gd name="T61" fmla="*/ 56 h 56"/>
                <a:gd name="T62" fmla="*/ 16 w 144"/>
                <a:gd name="T63" fmla="*/ 56 h 56"/>
                <a:gd name="T64" fmla="*/ 16 w 144"/>
                <a:gd name="T6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56">
                  <a:moveTo>
                    <a:pt x="16" y="56"/>
                  </a:moveTo>
                  <a:lnTo>
                    <a:pt x="8" y="56"/>
                  </a:lnTo>
                  <a:lnTo>
                    <a:pt x="8" y="40"/>
                  </a:lnTo>
                  <a:lnTo>
                    <a:pt x="0" y="40"/>
                  </a:lnTo>
                  <a:lnTo>
                    <a:pt x="8" y="32"/>
                  </a:lnTo>
                  <a:lnTo>
                    <a:pt x="24" y="24"/>
                  </a:lnTo>
                  <a:lnTo>
                    <a:pt x="32" y="32"/>
                  </a:lnTo>
                  <a:lnTo>
                    <a:pt x="32" y="24"/>
                  </a:lnTo>
                  <a:lnTo>
                    <a:pt x="40" y="16"/>
                  </a:lnTo>
                  <a:lnTo>
                    <a:pt x="40" y="16"/>
                  </a:lnTo>
                  <a:lnTo>
                    <a:pt x="48" y="8"/>
                  </a:lnTo>
                  <a:lnTo>
                    <a:pt x="56" y="8"/>
                  </a:lnTo>
                  <a:lnTo>
                    <a:pt x="64" y="8"/>
                  </a:lnTo>
                  <a:lnTo>
                    <a:pt x="80" y="0"/>
                  </a:lnTo>
                  <a:lnTo>
                    <a:pt x="88" y="0"/>
                  </a:lnTo>
                  <a:lnTo>
                    <a:pt x="96" y="8"/>
                  </a:lnTo>
                  <a:lnTo>
                    <a:pt x="104" y="8"/>
                  </a:lnTo>
                  <a:lnTo>
                    <a:pt x="120" y="8"/>
                  </a:lnTo>
                  <a:lnTo>
                    <a:pt x="136" y="8"/>
                  </a:lnTo>
                  <a:lnTo>
                    <a:pt x="136" y="16"/>
                  </a:lnTo>
                  <a:lnTo>
                    <a:pt x="144" y="16"/>
                  </a:lnTo>
                  <a:lnTo>
                    <a:pt x="144" y="24"/>
                  </a:lnTo>
                  <a:lnTo>
                    <a:pt x="128" y="24"/>
                  </a:lnTo>
                  <a:lnTo>
                    <a:pt x="120" y="32"/>
                  </a:lnTo>
                  <a:lnTo>
                    <a:pt x="104" y="32"/>
                  </a:lnTo>
                  <a:lnTo>
                    <a:pt x="88" y="40"/>
                  </a:lnTo>
                  <a:lnTo>
                    <a:pt x="64" y="40"/>
                  </a:lnTo>
                  <a:lnTo>
                    <a:pt x="64" y="48"/>
                  </a:lnTo>
                  <a:lnTo>
                    <a:pt x="48" y="48"/>
                  </a:lnTo>
                  <a:lnTo>
                    <a:pt x="48" y="56"/>
                  </a:lnTo>
                  <a:lnTo>
                    <a:pt x="32" y="56"/>
                  </a:lnTo>
                  <a:lnTo>
                    <a:pt x="16" y="56"/>
                  </a:lnTo>
                  <a:lnTo>
                    <a:pt x="16" y="56"/>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745" name="Freeform 121"/>
            <p:cNvSpPr>
              <a:spLocks/>
            </p:cNvSpPr>
            <p:nvPr/>
          </p:nvSpPr>
          <p:spPr bwMode="auto">
            <a:xfrm rot="272725">
              <a:off x="4213" y="2619"/>
              <a:ext cx="223" cy="58"/>
            </a:xfrm>
            <a:custGeom>
              <a:avLst/>
              <a:gdLst>
                <a:gd name="T0" fmla="*/ 32 w 224"/>
                <a:gd name="T1" fmla="*/ 16 h 88"/>
                <a:gd name="T2" fmla="*/ 48 w 224"/>
                <a:gd name="T3" fmla="*/ 8 h 88"/>
                <a:gd name="T4" fmla="*/ 80 w 224"/>
                <a:gd name="T5" fmla="*/ 0 h 88"/>
                <a:gd name="T6" fmla="*/ 80 w 224"/>
                <a:gd name="T7" fmla="*/ 8 h 88"/>
                <a:gd name="T8" fmla="*/ 80 w 224"/>
                <a:gd name="T9" fmla="*/ 16 h 88"/>
                <a:gd name="T10" fmla="*/ 112 w 224"/>
                <a:gd name="T11" fmla="*/ 8 h 88"/>
                <a:gd name="T12" fmla="*/ 136 w 224"/>
                <a:gd name="T13" fmla="*/ 8 h 88"/>
                <a:gd name="T14" fmla="*/ 144 w 224"/>
                <a:gd name="T15" fmla="*/ 8 h 88"/>
                <a:gd name="T16" fmla="*/ 160 w 224"/>
                <a:gd name="T17" fmla="*/ 16 h 88"/>
                <a:gd name="T18" fmla="*/ 168 w 224"/>
                <a:gd name="T19" fmla="*/ 40 h 88"/>
                <a:gd name="T20" fmla="*/ 176 w 224"/>
                <a:gd name="T21" fmla="*/ 24 h 88"/>
                <a:gd name="T22" fmla="*/ 184 w 224"/>
                <a:gd name="T23" fmla="*/ 8 h 88"/>
                <a:gd name="T24" fmla="*/ 192 w 224"/>
                <a:gd name="T25" fmla="*/ 32 h 88"/>
                <a:gd name="T26" fmla="*/ 192 w 224"/>
                <a:gd name="T27" fmla="*/ 48 h 88"/>
                <a:gd name="T28" fmla="*/ 192 w 224"/>
                <a:gd name="T29" fmla="*/ 56 h 88"/>
                <a:gd name="T30" fmla="*/ 216 w 224"/>
                <a:gd name="T31" fmla="*/ 64 h 88"/>
                <a:gd name="T32" fmla="*/ 224 w 224"/>
                <a:gd name="T33" fmla="*/ 72 h 88"/>
                <a:gd name="T34" fmla="*/ 200 w 224"/>
                <a:gd name="T35" fmla="*/ 72 h 88"/>
                <a:gd name="T36" fmla="*/ 192 w 224"/>
                <a:gd name="T37" fmla="*/ 72 h 88"/>
                <a:gd name="T38" fmla="*/ 184 w 224"/>
                <a:gd name="T39" fmla="*/ 72 h 88"/>
                <a:gd name="T40" fmla="*/ 184 w 224"/>
                <a:gd name="T41" fmla="*/ 88 h 88"/>
                <a:gd name="T42" fmla="*/ 168 w 224"/>
                <a:gd name="T43" fmla="*/ 88 h 88"/>
                <a:gd name="T44" fmla="*/ 152 w 224"/>
                <a:gd name="T45" fmla="*/ 80 h 88"/>
                <a:gd name="T46" fmla="*/ 144 w 224"/>
                <a:gd name="T47" fmla="*/ 80 h 88"/>
                <a:gd name="T48" fmla="*/ 120 w 224"/>
                <a:gd name="T49" fmla="*/ 80 h 88"/>
                <a:gd name="T50" fmla="*/ 72 w 224"/>
                <a:gd name="T51" fmla="*/ 88 h 88"/>
                <a:gd name="T52" fmla="*/ 48 w 224"/>
                <a:gd name="T53" fmla="*/ 88 h 88"/>
                <a:gd name="T54" fmla="*/ 56 w 224"/>
                <a:gd name="T55" fmla="*/ 72 h 88"/>
                <a:gd name="T56" fmla="*/ 48 w 224"/>
                <a:gd name="T57" fmla="*/ 72 h 88"/>
                <a:gd name="T58" fmla="*/ 24 w 224"/>
                <a:gd name="T59" fmla="*/ 64 h 88"/>
                <a:gd name="T60" fmla="*/ 8 w 224"/>
                <a:gd name="T61" fmla="*/ 64 h 88"/>
                <a:gd name="T62" fmla="*/ 0 w 224"/>
                <a:gd name="T63" fmla="*/ 56 h 88"/>
                <a:gd name="T64" fmla="*/ 16 w 224"/>
                <a:gd name="T65" fmla="*/ 56 h 88"/>
                <a:gd name="T66" fmla="*/ 56 w 224"/>
                <a:gd name="T67" fmla="*/ 56 h 88"/>
                <a:gd name="T68" fmla="*/ 80 w 224"/>
                <a:gd name="T69" fmla="*/ 56 h 88"/>
                <a:gd name="T70" fmla="*/ 64 w 224"/>
                <a:gd name="T71" fmla="*/ 48 h 88"/>
                <a:gd name="T72" fmla="*/ 24 w 224"/>
                <a:gd name="T73" fmla="*/ 48 h 88"/>
                <a:gd name="T74" fmla="*/ 16 w 224"/>
                <a:gd name="T75" fmla="*/ 40 h 88"/>
                <a:gd name="T76" fmla="*/ 16 w 224"/>
                <a:gd name="T77" fmla="*/ 40 h 88"/>
                <a:gd name="T78" fmla="*/ 40 w 224"/>
                <a:gd name="T79" fmla="*/ 24 h 88"/>
                <a:gd name="T80" fmla="*/ 24 w 224"/>
                <a:gd name="T81" fmla="*/ 24 h 88"/>
                <a:gd name="T82" fmla="*/ 16 w 224"/>
                <a:gd name="T83"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 h="88">
                  <a:moveTo>
                    <a:pt x="16" y="24"/>
                  </a:moveTo>
                  <a:lnTo>
                    <a:pt x="32" y="16"/>
                  </a:lnTo>
                  <a:lnTo>
                    <a:pt x="40" y="8"/>
                  </a:lnTo>
                  <a:lnTo>
                    <a:pt x="48" y="8"/>
                  </a:lnTo>
                  <a:lnTo>
                    <a:pt x="56" y="8"/>
                  </a:lnTo>
                  <a:lnTo>
                    <a:pt x="80" y="0"/>
                  </a:lnTo>
                  <a:lnTo>
                    <a:pt x="88" y="0"/>
                  </a:lnTo>
                  <a:lnTo>
                    <a:pt x="80" y="8"/>
                  </a:lnTo>
                  <a:lnTo>
                    <a:pt x="88" y="8"/>
                  </a:lnTo>
                  <a:lnTo>
                    <a:pt x="80" y="16"/>
                  </a:lnTo>
                  <a:lnTo>
                    <a:pt x="96" y="8"/>
                  </a:lnTo>
                  <a:lnTo>
                    <a:pt x="112" y="8"/>
                  </a:lnTo>
                  <a:lnTo>
                    <a:pt x="120" y="8"/>
                  </a:lnTo>
                  <a:lnTo>
                    <a:pt x="136" y="8"/>
                  </a:lnTo>
                  <a:lnTo>
                    <a:pt x="144" y="8"/>
                  </a:lnTo>
                  <a:lnTo>
                    <a:pt x="144" y="8"/>
                  </a:lnTo>
                  <a:lnTo>
                    <a:pt x="152" y="16"/>
                  </a:lnTo>
                  <a:lnTo>
                    <a:pt x="160" y="16"/>
                  </a:lnTo>
                  <a:lnTo>
                    <a:pt x="152" y="32"/>
                  </a:lnTo>
                  <a:lnTo>
                    <a:pt x="168" y="40"/>
                  </a:lnTo>
                  <a:lnTo>
                    <a:pt x="168" y="32"/>
                  </a:lnTo>
                  <a:lnTo>
                    <a:pt x="176" y="24"/>
                  </a:lnTo>
                  <a:lnTo>
                    <a:pt x="176" y="8"/>
                  </a:lnTo>
                  <a:lnTo>
                    <a:pt x="184" y="8"/>
                  </a:lnTo>
                  <a:lnTo>
                    <a:pt x="192" y="24"/>
                  </a:lnTo>
                  <a:lnTo>
                    <a:pt x="192" y="32"/>
                  </a:lnTo>
                  <a:lnTo>
                    <a:pt x="192" y="40"/>
                  </a:lnTo>
                  <a:lnTo>
                    <a:pt x="192" y="48"/>
                  </a:lnTo>
                  <a:lnTo>
                    <a:pt x="184" y="48"/>
                  </a:lnTo>
                  <a:lnTo>
                    <a:pt x="192" y="56"/>
                  </a:lnTo>
                  <a:lnTo>
                    <a:pt x="208" y="56"/>
                  </a:lnTo>
                  <a:lnTo>
                    <a:pt x="216" y="64"/>
                  </a:lnTo>
                  <a:lnTo>
                    <a:pt x="224" y="64"/>
                  </a:lnTo>
                  <a:lnTo>
                    <a:pt x="224" y="72"/>
                  </a:lnTo>
                  <a:lnTo>
                    <a:pt x="208" y="72"/>
                  </a:lnTo>
                  <a:lnTo>
                    <a:pt x="200" y="72"/>
                  </a:lnTo>
                  <a:lnTo>
                    <a:pt x="192" y="72"/>
                  </a:lnTo>
                  <a:lnTo>
                    <a:pt x="192" y="72"/>
                  </a:lnTo>
                  <a:lnTo>
                    <a:pt x="184" y="64"/>
                  </a:lnTo>
                  <a:lnTo>
                    <a:pt x="184" y="72"/>
                  </a:lnTo>
                  <a:lnTo>
                    <a:pt x="192" y="80"/>
                  </a:lnTo>
                  <a:lnTo>
                    <a:pt x="184" y="88"/>
                  </a:lnTo>
                  <a:lnTo>
                    <a:pt x="176" y="88"/>
                  </a:lnTo>
                  <a:lnTo>
                    <a:pt x="168" y="88"/>
                  </a:lnTo>
                  <a:lnTo>
                    <a:pt x="160" y="80"/>
                  </a:lnTo>
                  <a:lnTo>
                    <a:pt x="152" y="80"/>
                  </a:lnTo>
                  <a:lnTo>
                    <a:pt x="144" y="80"/>
                  </a:lnTo>
                  <a:lnTo>
                    <a:pt x="144" y="80"/>
                  </a:lnTo>
                  <a:lnTo>
                    <a:pt x="128" y="80"/>
                  </a:lnTo>
                  <a:lnTo>
                    <a:pt x="120" y="80"/>
                  </a:lnTo>
                  <a:lnTo>
                    <a:pt x="112" y="88"/>
                  </a:lnTo>
                  <a:lnTo>
                    <a:pt x="72" y="88"/>
                  </a:lnTo>
                  <a:lnTo>
                    <a:pt x="56" y="88"/>
                  </a:lnTo>
                  <a:lnTo>
                    <a:pt x="48" y="88"/>
                  </a:lnTo>
                  <a:lnTo>
                    <a:pt x="56" y="80"/>
                  </a:lnTo>
                  <a:lnTo>
                    <a:pt x="56" y="72"/>
                  </a:lnTo>
                  <a:lnTo>
                    <a:pt x="56" y="64"/>
                  </a:lnTo>
                  <a:lnTo>
                    <a:pt x="48" y="72"/>
                  </a:lnTo>
                  <a:lnTo>
                    <a:pt x="32" y="72"/>
                  </a:lnTo>
                  <a:lnTo>
                    <a:pt x="24" y="64"/>
                  </a:lnTo>
                  <a:lnTo>
                    <a:pt x="16" y="64"/>
                  </a:lnTo>
                  <a:lnTo>
                    <a:pt x="8" y="64"/>
                  </a:lnTo>
                  <a:lnTo>
                    <a:pt x="8" y="56"/>
                  </a:lnTo>
                  <a:lnTo>
                    <a:pt x="0" y="56"/>
                  </a:lnTo>
                  <a:lnTo>
                    <a:pt x="8" y="56"/>
                  </a:lnTo>
                  <a:lnTo>
                    <a:pt x="16" y="56"/>
                  </a:lnTo>
                  <a:lnTo>
                    <a:pt x="48" y="48"/>
                  </a:lnTo>
                  <a:lnTo>
                    <a:pt x="56" y="56"/>
                  </a:lnTo>
                  <a:lnTo>
                    <a:pt x="72" y="56"/>
                  </a:lnTo>
                  <a:lnTo>
                    <a:pt x="80" y="56"/>
                  </a:lnTo>
                  <a:lnTo>
                    <a:pt x="80" y="48"/>
                  </a:lnTo>
                  <a:lnTo>
                    <a:pt x="64" y="48"/>
                  </a:lnTo>
                  <a:lnTo>
                    <a:pt x="40" y="48"/>
                  </a:lnTo>
                  <a:lnTo>
                    <a:pt x="24" y="48"/>
                  </a:lnTo>
                  <a:lnTo>
                    <a:pt x="16" y="40"/>
                  </a:lnTo>
                  <a:lnTo>
                    <a:pt x="16" y="40"/>
                  </a:lnTo>
                  <a:lnTo>
                    <a:pt x="8" y="40"/>
                  </a:lnTo>
                  <a:lnTo>
                    <a:pt x="16" y="40"/>
                  </a:lnTo>
                  <a:lnTo>
                    <a:pt x="32" y="32"/>
                  </a:lnTo>
                  <a:lnTo>
                    <a:pt x="40" y="24"/>
                  </a:lnTo>
                  <a:lnTo>
                    <a:pt x="32" y="24"/>
                  </a:lnTo>
                  <a:lnTo>
                    <a:pt x="24" y="24"/>
                  </a:lnTo>
                  <a:lnTo>
                    <a:pt x="16" y="24"/>
                  </a:lnTo>
                  <a:lnTo>
                    <a:pt x="16" y="24"/>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746" name="Freeform 122"/>
            <p:cNvSpPr>
              <a:spLocks/>
            </p:cNvSpPr>
            <p:nvPr/>
          </p:nvSpPr>
          <p:spPr bwMode="auto">
            <a:xfrm rot="272725">
              <a:off x="4451" y="2634"/>
              <a:ext cx="87" cy="31"/>
            </a:xfrm>
            <a:custGeom>
              <a:avLst/>
              <a:gdLst>
                <a:gd name="T0" fmla="*/ 0 w 88"/>
                <a:gd name="T1" fmla="*/ 16 h 48"/>
                <a:gd name="T2" fmla="*/ 16 w 88"/>
                <a:gd name="T3" fmla="*/ 24 h 48"/>
                <a:gd name="T4" fmla="*/ 24 w 88"/>
                <a:gd name="T5" fmla="*/ 24 h 48"/>
                <a:gd name="T6" fmla="*/ 24 w 88"/>
                <a:gd name="T7" fmla="*/ 24 h 48"/>
                <a:gd name="T8" fmla="*/ 40 w 88"/>
                <a:gd name="T9" fmla="*/ 16 h 48"/>
                <a:gd name="T10" fmla="*/ 40 w 88"/>
                <a:gd name="T11" fmla="*/ 8 h 48"/>
                <a:gd name="T12" fmla="*/ 32 w 88"/>
                <a:gd name="T13" fmla="*/ 8 h 48"/>
                <a:gd name="T14" fmla="*/ 24 w 88"/>
                <a:gd name="T15" fmla="*/ 0 h 48"/>
                <a:gd name="T16" fmla="*/ 48 w 88"/>
                <a:gd name="T17" fmla="*/ 0 h 48"/>
                <a:gd name="T18" fmla="*/ 64 w 88"/>
                <a:gd name="T19" fmla="*/ 0 h 48"/>
                <a:gd name="T20" fmla="*/ 80 w 88"/>
                <a:gd name="T21" fmla="*/ 0 h 48"/>
                <a:gd name="T22" fmla="*/ 80 w 88"/>
                <a:gd name="T23" fmla="*/ 8 h 48"/>
                <a:gd name="T24" fmla="*/ 88 w 88"/>
                <a:gd name="T25" fmla="*/ 8 h 48"/>
                <a:gd name="T26" fmla="*/ 72 w 88"/>
                <a:gd name="T27" fmla="*/ 8 h 48"/>
                <a:gd name="T28" fmla="*/ 64 w 88"/>
                <a:gd name="T29" fmla="*/ 16 h 48"/>
                <a:gd name="T30" fmla="*/ 56 w 88"/>
                <a:gd name="T31" fmla="*/ 24 h 48"/>
                <a:gd name="T32" fmla="*/ 64 w 88"/>
                <a:gd name="T33" fmla="*/ 24 h 48"/>
                <a:gd name="T34" fmla="*/ 72 w 88"/>
                <a:gd name="T35" fmla="*/ 24 h 48"/>
                <a:gd name="T36" fmla="*/ 72 w 88"/>
                <a:gd name="T37" fmla="*/ 32 h 48"/>
                <a:gd name="T38" fmla="*/ 64 w 88"/>
                <a:gd name="T39" fmla="*/ 40 h 48"/>
                <a:gd name="T40" fmla="*/ 48 w 88"/>
                <a:gd name="T41" fmla="*/ 40 h 48"/>
                <a:gd name="T42" fmla="*/ 32 w 88"/>
                <a:gd name="T43" fmla="*/ 48 h 48"/>
                <a:gd name="T44" fmla="*/ 24 w 88"/>
                <a:gd name="T45" fmla="*/ 48 h 48"/>
                <a:gd name="T46" fmla="*/ 24 w 88"/>
                <a:gd name="T47" fmla="*/ 40 h 48"/>
                <a:gd name="T48" fmla="*/ 8 w 88"/>
                <a:gd name="T49" fmla="*/ 32 h 48"/>
                <a:gd name="T50" fmla="*/ 0 w 88"/>
                <a:gd name="T51" fmla="*/ 24 h 48"/>
                <a:gd name="T52" fmla="*/ 0 w 88"/>
                <a:gd name="T53"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48">
                  <a:moveTo>
                    <a:pt x="0" y="16"/>
                  </a:moveTo>
                  <a:lnTo>
                    <a:pt x="16" y="24"/>
                  </a:lnTo>
                  <a:lnTo>
                    <a:pt x="24" y="24"/>
                  </a:lnTo>
                  <a:lnTo>
                    <a:pt x="24" y="24"/>
                  </a:lnTo>
                  <a:lnTo>
                    <a:pt x="40" y="16"/>
                  </a:lnTo>
                  <a:lnTo>
                    <a:pt x="40" y="8"/>
                  </a:lnTo>
                  <a:lnTo>
                    <a:pt x="32" y="8"/>
                  </a:lnTo>
                  <a:lnTo>
                    <a:pt x="24" y="0"/>
                  </a:lnTo>
                  <a:lnTo>
                    <a:pt x="48" y="0"/>
                  </a:lnTo>
                  <a:lnTo>
                    <a:pt x="64" y="0"/>
                  </a:lnTo>
                  <a:lnTo>
                    <a:pt x="80" y="0"/>
                  </a:lnTo>
                  <a:lnTo>
                    <a:pt x="80" y="8"/>
                  </a:lnTo>
                  <a:lnTo>
                    <a:pt x="88" y="8"/>
                  </a:lnTo>
                  <a:lnTo>
                    <a:pt x="72" y="8"/>
                  </a:lnTo>
                  <a:lnTo>
                    <a:pt x="64" y="16"/>
                  </a:lnTo>
                  <a:lnTo>
                    <a:pt x="56" y="24"/>
                  </a:lnTo>
                  <a:lnTo>
                    <a:pt x="64" y="24"/>
                  </a:lnTo>
                  <a:lnTo>
                    <a:pt x="72" y="24"/>
                  </a:lnTo>
                  <a:lnTo>
                    <a:pt x="72" y="32"/>
                  </a:lnTo>
                  <a:lnTo>
                    <a:pt x="64" y="40"/>
                  </a:lnTo>
                  <a:lnTo>
                    <a:pt x="48" y="40"/>
                  </a:lnTo>
                  <a:lnTo>
                    <a:pt x="32" y="48"/>
                  </a:lnTo>
                  <a:lnTo>
                    <a:pt x="24" y="48"/>
                  </a:lnTo>
                  <a:lnTo>
                    <a:pt x="24" y="40"/>
                  </a:lnTo>
                  <a:lnTo>
                    <a:pt x="8" y="32"/>
                  </a:lnTo>
                  <a:lnTo>
                    <a:pt x="0" y="24"/>
                  </a:lnTo>
                  <a:lnTo>
                    <a:pt x="0" y="16"/>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747" name="Freeform 123"/>
            <p:cNvSpPr>
              <a:spLocks/>
            </p:cNvSpPr>
            <p:nvPr/>
          </p:nvSpPr>
          <p:spPr bwMode="auto">
            <a:xfrm rot="272725">
              <a:off x="4546" y="2641"/>
              <a:ext cx="86" cy="27"/>
            </a:xfrm>
            <a:custGeom>
              <a:avLst/>
              <a:gdLst>
                <a:gd name="T0" fmla="*/ 16 w 87"/>
                <a:gd name="T1" fmla="*/ 8 h 40"/>
                <a:gd name="T2" fmla="*/ 24 w 87"/>
                <a:gd name="T3" fmla="*/ 0 h 40"/>
                <a:gd name="T4" fmla="*/ 40 w 87"/>
                <a:gd name="T5" fmla="*/ 0 h 40"/>
                <a:gd name="T6" fmla="*/ 48 w 87"/>
                <a:gd name="T7" fmla="*/ 8 h 40"/>
                <a:gd name="T8" fmla="*/ 63 w 87"/>
                <a:gd name="T9" fmla="*/ 8 h 40"/>
                <a:gd name="T10" fmla="*/ 71 w 87"/>
                <a:gd name="T11" fmla="*/ 8 h 40"/>
                <a:gd name="T12" fmla="*/ 87 w 87"/>
                <a:gd name="T13" fmla="*/ 8 h 40"/>
                <a:gd name="T14" fmla="*/ 79 w 87"/>
                <a:gd name="T15" fmla="*/ 16 h 40"/>
                <a:gd name="T16" fmla="*/ 71 w 87"/>
                <a:gd name="T17" fmla="*/ 16 h 40"/>
                <a:gd name="T18" fmla="*/ 63 w 87"/>
                <a:gd name="T19" fmla="*/ 16 h 40"/>
                <a:gd name="T20" fmla="*/ 48 w 87"/>
                <a:gd name="T21" fmla="*/ 24 h 40"/>
                <a:gd name="T22" fmla="*/ 32 w 87"/>
                <a:gd name="T23" fmla="*/ 24 h 40"/>
                <a:gd name="T24" fmla="*/ 24 w 87"/>
                <a:gd name="T25" fmla="*/ 24 h 40"/>
                <a:gd name="T26" fmla="*/ 16 w 87"/>
                <a:gd name="T27" fmla="*/ 24 h 40"/>
                <a:gd name="T28" fmla="*/ 24 w 87"/>
                <a:gd name="T29" fmla="*/ 24 h 40"/>
                <a:gd name="T30" fmla="*/ 16 w 87"/>
                <a:gd name="T31" fmla="*/ 32 h 40"/>
                <a:gd name="T32" fmla="*/ 0 w 87"/>
                <a:gd name="T33" fmla="*/ 40 h 40"/>
                <a:gd name="T34" fmla="*/ 0 w 87"/>
                <a:gd name="T35" fmla="*/ 32 h 40"/>
                <a:gd name="T36" fmla="*/ 8 w 87"/>
                <a:gd name="T37" fmla="*/ 24 h 40"/>
                <a:gd name="T38" fmla="*/ 8 w 87"/>
                <a:gd name="T39" fmla="*/ 16 h 40"/>
                <a:gd name="T40" fmla="*/ 16 w 87"/>
                <a:gd name="T4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40">
                  <a:moveTo>
                    <a:pt x="16" y="8"/>
                  </a:moveTo>
                  <a:lnTo>
                    <a:pt x="24" y="0"/>
                  </a:lnTo>
                  <a:lnTo>
                    <a:pt x="40" y="0"/>
                  </a:lnTo>
                  <a:lnTo>
                    <a:pt x="48" y="8"/>
                  </a:lnTo>
                  <a:lnTo>
                    <a:pt x="63" y="8"/>
                  </a:lnTo>
                  <a:lnTo>
                    <a:pt x="71" y="8"/>
                  </a:lnTo>
                  <a:lnTo>
                    <a:pt x="87" y="8"/>
                  </a:lnTo>
                  <a:lnTo>
                    <a:pt x="79" y="16"/>
                  </a:lnTo>
                  <a:lnTo>
                    <a:pt x="71" y="16"/>
                  </a:lnTo>
                  <a:lnTo>
                    <a:pt x="63" y="16"/>
                  </a:lnTo>
                  <a:lnTo>
                    <a:pt x="48" y="24"/>
                  </a:lnTo>
                  <a:lnTo>
                    <a:pt x="32" y="24"/>
                  </a:lnTo>
                  <a:lnTo>
                    <a:pt x="24" y="24"/>
                  </a:lnTo>
                  <a:lnTo>
                    <a:pt x="16" y="24"/>
                  </a:lnTo>
                  <a:lnTo>
                    <a:pt x="24" y="24"/>
                  </a:lnTo>
                  <a:lnTo>
                    <a:pt x="16" y="32"/>
                  </a:lnTo>
                  <a:lnTo>
                    <a:pt x="0" y="40"/>
                  </a:lnTo>
                  <a:lnTo>
                    <a:pt x="0" y="32"/>
                  </a:lnTo>
                  <a:lnTo>
                    <a:pt x="8" y="24"/>
                  </a:lnTo>
                  <a:lnTo>
                    <a:pt x="8" y="16"/>
                  </a:lnTo>
                  <a:lnTo>
                    <a:pt x="16" y="8"/>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748" name="Freeform 124"/>
            <p:cNvSpPr>
              <a:spLocks/>
            </p:cNvSpPr>
            <p:nvPr/>
          </p:nvSpPr>
          <p:spPr bwMode="auto">
            <a:xfrm rot="272725">
              <a:off x="4242" y="2569"/>
              <a:ext cx="96" cy="15"/>
            </a:xfrm>
            <a:custGeom>
              <a:avLst/>
              <a:gdLst>
                <a:gd name="T0" fmla="*/ 72 w 96"/>
                <a:gd name="T1" fmla="*/ 16 h 24"/>
                <a:gd name="T2" fmla="*/ 72 w 96"/>
                <a:gd name="T3" fmla="*/ 8 h 24"/>
                <a:gd name="T4" fmla="*/ 64 w 96"/>
                <a:gd name="T5" fmla="*/ 8 h 24"/>
                <a:gd name="T6" fmla="*/ 56 w 96"/>
                <a:gd name="T7" fmla="*/ 8 h 24"/>
                <a:gd name="T8" fmla="*/ 48 w 96"/>
                <a:gd name="T9" fmla="*/ 16 h 24"/>
                <a:gd name="T10" fmla="*/ 24 w 96"/>
                <a:gd name="T11" fmla="*/ 24 h 24"/>
                <a:gd name="T12" fmla="*/ 16 w 96"/>
                <a:gd name="T13" fmla="*/ 24 h 24"/>
                <a:gd name="T14" fmla="*/ 8 w 96"/>
                <a:gd name="T15" fmla="*/ 24 h 24"/>
                <a:gd name="T16" fmla="*/ 0 w 96"/>
                <a:gd name="T17" fmla="*/ 24 h 24"/>
                <a:gd name="T18" fmla="*/ 0 w 96"/>
                <a:gd name="T19" fmla="*/ 24 h 24"/>
                <a:gd name="T20" fmla="*/ 0 w 96"/>
                <a:gd name="T21" fmla="*/ 16 h 24"/>
                <a:gd name="T22" fmla="*/ 8 w 96"/>
                <a:gd name="T23" fmla="*/ 16 h 24"/>
                <a:gd name="T24" fmla="*/ 16 w 96"/>
                <a:gd name="T25" fmla="*/ 8 h 24"/>
                <a:gd name="T26" fmla="*/ 32 w 96"/>
                <a:gd name="T27" fmla="*/ 8 h 24"/>
                <a:gd name="T28" fmla="*/ 48 w 96"/>
                <a:gd name="T29" fmla="*/ 0 h 24"/>
                <a:gd name="T30" fmla="*/ 64 w 96"/>
                <a:gd name="T31" fmla="*/ 0 h 24"/>
                <a:gd name="T32" fmla="*/ 80 w 96"/>
                <a:gd name="T33" fmla="*/ 0 h 24"/>
                <a:gd name="T34" fmla="*/ 88 w 96"/>
                <a:gd name="T35" fmla="*/ 0 h 24"/>
                <a:gd name="T36" fmla="*/ 96 w 96"/>
                <a:gd name="T37" fmla="*/ 0 h 24"/>
                <a:gd name="T38" fmla="*/ 88 w 96"/>
                <a:gd name="T39" fmla="*/ 8 h 24"/>
                <a:gd name="T40" fmla="*/ 88 w 96"/>
                <a:gd name="T41" fmla="*/ 8 h 24"/>
                <a:gd name="T42" fmla="*/ 80 w 96"/>
                <a:gd name="T43" fmla="*/ 16 h 24"/>
                <a:gd name="T44" fmla="*/ 72 w 96"/>
                <a:gd name="T4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24">
                  <a:moveTo>
                    <a:pt x="72" y="16"/>
                  </a:moveTo>
                  <a:lnTo>
                    <a:pt x="72" y="8"/>
                  </a:lnTo>
                  <a:lnTo>
                    <a:pt x="64" y="8"/>
                  </a:lnTo>
                  <a:lnTo>
                    <a:pt x="56" y="8"/>
                  </a:lnTo>
                  <a:lnTo>
                    <a:pt x="48" y="16"/>
                  </a:lnTo>
                  <a:lnTo>
                    <a:pt x="24" y="24"/>
                  </a:lnTo>
                  <a:lnTo>
                    <a:pt x="16" y="24"/>
                  </a:lnTo>
                  <a:lnTo>
                    <a:pt x="8" y="24"/>
                  </a:lnTo>
                  <a:lnTo>
                    <a:pt x="0" y="24"/>
                  </a:lnTo>
                  <a:lnTo>
                    <a:pt x="0" y="24"/>
                  </a:lnTo>
                  <a:lnTo>
                    <a:pt x="0" y="16"/>
                  </a:lnTo>
                  <a:lnTo>
                    <a:pt x="8" y="16"/>
                  </a:lnTo>
                  <a:lnTo>
                    <a:pt x="16" y="8"/>
                  </a:lnTo>
                  <a:lnTo>
                    <a:pt x="32" y="8"/>
                  </a:lnTo>
                  <a:lnTo>
                    <a:pt x="48" y="0"/>
                  </a:lnTo>
                  <a:lnTo>
                    <a:pt x="64" y="0"/>
                  </a:lnTo>
                  <a:lnTo>
                    <a:pt x="80" y="0"/>
                  </a:lnTo>
                  <a:lnTo>
                    <a:pt x="88" y="0"/>
                  </a:lnTo>
                  <a:lnTo>
                    <a:pt x="96" y="0"/>
                  </a:lnTo>
                  <a:lnTo>
                    <a:pt x="88" y="8"/>
                  </a:lnTo>
                  <a:lnTo>
                    <a:pt x="88" y="8"/>
                  </a:lnTo>
                  <a:lnTo>
                    <a:pt x="80" y="16"/>
                  </a:lnTo>
                  <a:lnTo>
                    <a:pt x="72" y="16"/>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sp>
          <p:nvSpPr>
            <p:cNvPr id="26749" name="Freeform 125"/>
            <p:cNvSpPr>
              <a:spLocks/>
            </p:cNvSpPr>
            <p:nvPr/>
          </p:nvSpPr>
          <p:spPr bwMode="auto">
            <a:xfrm rot="272725">
              <a:off x="4588" y="2617"/>
              <a:ext cx="197" cy="42"/>
            </a:xfrm>
            <a:custGeom>
              <a:avLst/>
              <a:gdLst>
                <a:gd name="T0" fmla="*/ 191 w 199"/>
                <a:gd name="T1" fmla="*/ 48 h 64"/>
                <a:gd name="T2" fmla="*/ 183 w 199"/>
                <a:gd name="T3" fmla="*/ 40 h 64"/>
                <a:gd name="T4" fmla="*/ 175 w 199"/>
                <a:gd name="T5" fmla="*/ 40 h 64"/>
                <a:gd name="T6" fmla="*/ 159 w 199"/>
                <a:gd name="T7" fmla="*/ 40 h 64"/>
                <a:gd name="T8" fmla="*/ 151 w 199"/>
                <a:gd name="T9" fmla="*/ 40 h 64"/>
                <a:gd name="T10" fmla="*/ 127 w 199"/>
                <a:gd name="T11" fmla="*/ 32 h 64"/>
                <a:gd name="T12" fmla="*/ 111 w 199"/>
                <a:gd name="T13" fmla="*/ 32 h 64"/>
                <a:gd name="T14" fmla="*/ 87 w 199"/>
                <a:gd name="T15" fmla="*/ 32 h 64"/>
                <a:gd name="T16" fmla="*/ 79 w 199"/>
                <a:gd name="T17" fmla="*/ 32 h 64"/>
                <a:gd name="T18" fmla="*/ 79 w 199"/>
                <a:gd name="T19" fmla="*/ 24 h 64"/>
                <a:gd name="T20" fmla="*/ 79 w 199"/>
                <a:gd name="T21" fmla="*/ 24 h 64"/>
                <a:gd name="T22" fmla="*/ 79 w 199"/>
                <a:gd name="T23" fmla="*/ 16 h 64"/>
                <a:gd name="T24" fmla="*/ 87 w 199"/>
                <a:gd name="T25" fmla="*/ 8 h 64"/>
                <a:gd name="T26" fmla="*/ 71 w 199"/>
                <a:gd name="T27" fmla="*/ 8 h 64"/>
                <a:gd name="T28" fmla="*/ 63 w 199"/>
                <a:gd name="T29" fmla="*/ 8 h 64"/>
                <a:gd name="T30" fmla="*/ 47 w 199"/>
                <a:gd name="T31" fmla="*/ 8 h 64"/>
                <a:gd name="T32" fmla="*/ 39 w 199"/>
                <a:gd name="T33" fmla="*/ 8 h 64"/>
                <a:gd name="T34" fmla="*/ 47 w 199"/>
                <a:gd name="T35" fmla="*/ 0 h 64"/>
                <a:gd name="T36" fmla="*/ 39 w 199"/>
                <a:gd name="T37" fmla="*/ 0 h 64"/>
                <a:gd name="T38" fmla="*/ 31 w 199"/>
                <a:gd name="T39" fmla="*/ 0 h 64"/>
                <a:gd name="T40" fmla="*/ 8 w 199"/>
                <a:gd name="T41" fmla="*/ 0 h 64"/>
                <a:gd name="T42" fmla="*/ 0 w 199"/>
                <a:gd name="T43" fmla="*/ 8 h 64"/>
                <a:gd name="T44" fmla="*/ 8 w 199"/>
                <a:gd name="T45" fmla="*/ 8 h 64"/>
                <a:gd name="T46" fmla="*/ 23 w 199"/>
                <a:gd name="T47" fmla="*/ 16 h 64"/>
                <a:gd name="T48" fmla="*/ 39 w 199"/>
                <a:gd name="T49" fmla="*/ 16 h 64"/>
                <a:gd name="T50" fmla="*/ 47 w 199"/>
                <a:gd name="T51" fmla="*/ 16 h 64"/>
                <a:gd name="T52" fmla="*/ 47 w 199"/>
                <a:gd name="T53" fmla="*/ 32 h 64"/>
                <a:gd name="T54" fmla="*/ 39 w 199"/>
                <a:gd name="T55" fmla="*/ 32 h 64"/>
                <a:gd name="T56" fmla="*/ 39 w 199"/>
                <a:gd name="T57" fmla="*/ 40 h 64"/>
                <a:gd name="T58" fmla="*/ 39 w 199"/>
                <a:gd name="T59" fmla="*/ 48 h 64"/>
                <a:gd name="T60" fmla="*/ 47 w 199"/>
                <a:gd name="T61" fmla="*/ 48 h 64"/>
                <a:gd name="T62" fmla="*/ 55 w 199"/>
                <a:gd name="T63" fmla="*/ 48 h 64"/>
                <a:gd name="T64" fmla="*/ 63 w 199"/>
                <a:gd name="T65" fmla="*/ 48 h 64"/>
                <a:gd name="T66" fmla="*/ 87 w 199"/>
                <a:gd name="T67" fmla="*/ 56 h 64"/>
                <a:gd name="T68" fmla="*/ 103 w 199"/>
                <a:gd name="T69" fmla="*/ 56 h 64"/>
                <a:gd name="T70" fmla="*/ 119 w 199"/>
                <a:gd name="T71" fmla="*/ 64 h 64"/>
                <a:gd name="T72" fmla="*/ 151 w 199"/>
                <a:gd name="T73" fmla="*/ 56 h 64"/>
                <a:gd name="T74" fmla="*/ 183 w 199"/>
                <a:gd name="T75" fmla="*/ 64 h 64"/>
                <a:gd name="T76" fmla="*/ 191 w 199"/>
                <a:gd name="T77" fmla="*/ 56 h 64"/>
                <a:gd name="T78" fmla="*/ 199 w 199"/>
                <a:gd name="T79" fmla="*/ 48 h 64"/>
                <a:gd name="T80" fmla="*/ 191 w 199"/>
                <a:gd name="T81" fmla="*/ 48 h 64"/>
                <a:gd name="T82" fmla="*/ 191 w 199"/>
                <a:gd name="T83"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9" h="64">
                  <a:moveTo>
                    <a:pt x="191" y="48"/>
                  </a:moveTo>
                  <a:lnTo>
                    <a:pt x="183" y="40"/>
                  </a:lnTo>
                  <a:lnTo>
                    <a:pt x="175" y="40"/>
                  </a:lnTo>
                  <a:lnTo>
                    <a:pt x="159" y="40"/>
                  </a:lnTo>
                  <a:lnTo>
                    <a:pt x="151" y="40"/>
                  </a:lnTo>
                  <a:lnTo>
                    <a:pt x="127" y="32"/>
                  </a:lnTo>
                  <a:lnTo>
                    <a:pt x="111" y="32"/>
                  </a:lnTo>
                  <a:lnTo>
                    <a:pt x="87" y="32"/>
                  </a:lnTo>
                  <a:lnTo>
                    <a:pt x="79" y="32"/>
                  </a:lnTo>
                  <a:lnTo>
                    <a:pt x="79" y="24"/>
                  </a:lnTo>
                  <a:lnTo>
                    <a:pt x="79" y="24"/>
                  </a:lnTo>
                  <a:lnTo>
                    <a:pt x="79" y="16"/>
                  </a:lnTo>
                  <a:lnTo>
                    <a:pt x="87" y="8"/>
                  </a:lnTo>
                  <a:lnTo>
                    <a:pt x="71" y="8"/>
                  </a:lnTo>
                  <a:lnTo>
                    <a:pt x="63" y="8"/>
                  </a:lnTo>
                  <a:lnTo>
                    <a:pt x="47" y="8"/>
                  </a:lnTo>
                  <a:lnTo>
                    <a:pt x="39" y="8"/>
                  </a:lnTo>
                  <a:lnTo>
                    <a:pt x="47" y="0"/>
                  </a:lnTo>
                  <a:lnTo>
                    <a:pt x="39" y="0"/>
                  </a:lnTo>
                  <a:lnTo>
                    <a:pt x="31" y="0"/>
                  </a:lnTo>
                  <a:lnTo>
                    <a:pt x="8" y="0"/>
                  </a:lnTo>
                  <a:lnTo>
                    <a:pt x="0" y="8"/>
                  </a:lnTo>
                  <a:lnTo>
                    <a:pt x="8" y="8"/>
                  </a:lnTo>
                  <a:lnTo>
                    <a:pt x="23" y="16"/>
                  </a:lnTo>
                  <a:lnTo>
                    <a:pt x="39" y="16"/>
                  </a:lnTo>
                  <a:lnTo>
                    <a:pt x="47" y="16"/>
                  </a:lnTo>
                  <a:lnTo>
                    <a:pt x="47" y="32"/>
                  </a:lnTo>
                  <a:lnTo>
                    <a:pt x="39" y="32"/>
                  </a:lnTo>
                  <a:lnTo>
                    <a:pt x="39" y="40"/>
                  </a:lnTo>
                  <a:lnTo>
                    <a:pt x="39" y="48"/>
                  </a:lnTo>
                  <a:lnTo>
                    <a:pt x="47" y="48"/>
                  </a:lnTo>
                  <a:lnTo>
                    <a:pt x="55" y="48"/>
                  </a:lnTo>
                  <a:lnTo>
                    <a:pt x="63" y="48"/>
                  </a:lnTo>
                  <a:lnTo>
                    <a:pt x="87" y="56"/>
                  </a:lnTo>
                  <a:lnTo>
                    <a:pt x="103" y="56"/>
                  </a:lnTo>
                  <a:lnTo>
                    <a:pt x="119" y="64"/>
                  </a:lnTo>
                  <a:lnTo>
                    <a:pt x="151" y="56"/>
                  </a:lnTo>
                  <a:lnTo>
                    <a:pt x="183" y="64"/>
                  </a:lnTo>
                  <a:lnTo>
                    <a:pt x="191" y="56"/>
                  </a:lnTo>
                  <a:lnTo>
                    <a:pt x="199" y="48"/>
                  </a:lnTo>
                  <a:lnTo>
                    <a:pt x="191" y="48"/>
                  </a:lnTo>
                  <a:lnTo>
                    <a:pt x="191" y="48"/>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63500" dir="3187806" algn="ctr" rotWithShape="0">
                      <a:schemeClr val="bg1"/>
                    </a:outerShdw>
                  </a:effectLst>
                </a14:hiddenEffects>
              </a:ext>
            </a:extLst>
          </p:spPr>
          <p:txBody>
            <a:bodyPr/>
            <a:lstStyle/>
            <a:p>
              <a:endParaRPr lang="ja-JP" altLang="en-US" smtClean="0">
                <a:solidFill>
                  <a:srgbClr val="000000"/>
                </a:solidFill>
              </a:endParaRPr>
            </a:p>
          </p:txBody>
        </p:sp>
      </p:grpSp>
      <p:grpSp>
        <p:nvGrpSpPr>
          <p:cNvPr id="26750" name="Group 126"/>
          <p:cNvGrpSpPr>
            <a:grpSpLocks/>
          </p:cNvGrpSpPr>
          <p:nvPr/>
        </p:nvGrpSpPr>
        <p:grpSpPr bwMode="auto">
          <a:xfrm>
            <a:off x="6819900" y="4025900"/>
            <a:ext cx="1397000" cy="158750"/>
            <a:chOff x="4296" y="2548"/>
            <a:chExt cx="880" cy="100"/>
          </a:xfrm>
        </p:grpSpPr>
        <p:sp>
          <p:nvSpPr>
            <p:cNvPr id="26751" name="Freeform 127"/>
            <p:cNvSpPr>
              <a:spLocks/>
            </p:cNvSpPr>
            <p:nvPr/>
          </p:nvSpPr>
          <p:spPr bwMode="auto">
            <a:xfrm rot="272725">
              <a:off x="4378" y="2561"/>
              <a:ext cx="48" cy="11"/>
            </a:xfrm>
            <a:custGeom>
              <a:avLst/>
              <a:gdLst>
                <a:gd name="T0" fmla="*/ 40 w 48"/>
                <a:gd name="T1" fmla="*/ 8 h 16"/>
                <a:gd name="T2" fmla="*/ 40 w 48"/>
                <a:gd name="T3" fmla="*/ 8 h 16"/>
                <a:gd name="T4" fmla="*/ 16 w 48"/>
                <a:gd name="T5" fmla="*/ 16 h 16"/>
                <a:gd name="T6" fmla="*/ 16 w 48"/>
                <a:gd name="T7" fmla="*/ 16 h 16"/>
                <a:gd name="T8" fmla="*/ 0 w 48"/>
                <a:gd name="T9" fmla="*/ 16 h 16"/>
                <a:gd name="T10" fmla="*/ 8 w 48"/>
                <a:gd name="T11" fmla="*/ 8 h 16"/>
                <a:gd name="T12" fmla="*/ 16 w 48"/>
                <a:gd name="T13" fmla="*/ 8 h 16"/>
                <a:gd name="T14" fmla="*/ 32 w 48"/>
                <a:gd name="T15" fmla="*/ 0 h 16"/>
                <a:gd name="T16" fmla="*/ 40 w 48"/>
                <a:gd name="T17" fmla="*/ 8 h 16"/>
                <a:gd name="T18" fmla="*/ 48 w 48"/>
                <a:gd name="T19" fmla="*/ 8 h 16"/>
                <a:gd name="T20" fmla="*/ 40 w 48"/>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40" y="8"/>
                  </a:moveTo>
                  <a:lnTo>
                    <a:pt x="40" y="8"/>
                  </a:lnTo>
                  <a:lnTo>
                    <a:pt x="16" y="16"/>
                  </a:lnTo>
                  <a:lnTo>
                    <a:pt x="16" y="16"/>
                  </a:lnTo>
                  <a:lnTo>
                    <a:pt x="0" y="16"/>
                  </a:lnTo>
                  <a:lnTo>
                    <a:pt x="8" y="8"/>
                  </a:lnTo>
                  <a:lnTo>
                    <a:pt x="16" y="8"/>
                  </a:lnTo>
                  <a:lnTo>
                    <a:pt x="32" y="0"/>
                  </a:lnTo>
                  <a:lnTo>
                    <a:pt x="40" y="8"/>
                  </a:lnTo>
                  <a:lnTo>
                    <a:pt x="48" y="8"/>
                  </a:lnTo>
                  <a:lnTo>
                    <a:pt x="40" y="8"/>
                  </a:lnTo>
                  <a:close/>
                </a:path>
              </a:pathLst>
            </a:custGeom>
            <a:solidFill>
              <a:srgbClr val="CCFFCC"/>
            </a:solidFill>
            <a:ln w="12700" cap="flat" cmpd="sng">
              <a:solidFill>
                <a:schemeClr val="tx1"/>
              </a:solidFill>
              <a:prstDash val="solid"/>
              <a:round/>
              <a:headEnd/>
              <a:tailEnd/>
            </a:ln>
            <a:effectLst>
              <a:outerShdw dist="56796" dir="3806097" algn="ctr" rotWithShape="0">
                <a:schemeClr val="bg1"/>
              </a:outerShdw>
            </a:effectLst>
          </p:spPr>
          <p:txBody>
            <a:bodyPr/>
            <a:lstStyle/>
            <a:p>
              <a:endParaRPr lang="ja-JP" altLang="en-US" smtClean="0">
                <a:solidFill>
                  <a:srgbClr val="000000"/>
                </a:solidFill>
              </a:endParaRPr>
            </a:p>
          </p:txBody>
        </p:sp>
        <p:sp>
          <p:nvSpPr>
            <p:cNvPr id="26752" name="Freeform 128"/>
            <p:cNvSpPr>
              <a:spLocks/>
            </p:cNvSpPr>
            <p:nvPr/>
          </p:nvSpPr>
          <p:spPr bwMode="auto">
            <a:xfrm rot="272725">
              <a:off x="4296" y="2586"/>
              <a:ext cx="158" cy="27"/>
            </a:xfrm>
            <a:custGeom>
              <a:avLst/>
              <a:gdLst>
                <a:gd name="T0" fmla="*/ 0 w 160"/>
                <a:gd name="T1" fmla="*/ 24 h 40"/>
                <a:gd name="T2" fmla="*/ 8 w 160"/>
                <a:gd name="T3" fmla="*/ 16 h 40"/>
                <a:gd name="T4" fmla="*/ 24 w 160"/>
                <a:gd name="T5" fmla="*/ 8 h 40"/>
                <a:gd name="T6" fmla="*/ 40 w 160"/>
                <a:gd name="T7" fmla="*/ 0 h 40"/>
                <a:gd name="T8" fmla="*/ 48 w 160"/>
                <a:gd name="T9" fmla="*/ 0 h 40"/>
                <a:gd name="T10" fmla="*/ 56 w 160"/>
                <a:gd name="T11" fmla="*/ 8 h 40"/>
                <a:gd name="T12" fmla="*/ 56 w 160"/>
                <a:gd name="T13" fmla="*/ 16 h 40"/>
                <a:gd name="T14" fmla="*/ 72 w 160"/>
                <a:gd name="T15" fmla="*/ 16 h 40"/>
                <a:gd name="T16" fmla="*/ 80 w 160"/>
                <a:gd name="T17" fmla="*/ 24 h 40"/>
                <a:gd name="T18" fmla="*/ 88 w 160"/>
                <a:gd name="T19" fmla="*/ 24 h 40"/>
                <a:gd name="T20" fmla="*/ 96 w 160"/>
                <a:gd name="T21" fmla="*/ 16 h 40"/>
                <a:gd name="T22" fmla="*/ 104 w 160"/>
                <a:gd name="T23" fmla="*/ 16 h 40"/>
                <a:gd name="T24" fmla="*/ 104 w 160"/>
                <a:gd name="T25" fmla="*/ 8 h 40"/>
                <a:gd name="T26" fmla="*/ 112 w 160"/>
                <a:gd name="T27" fmla="*/ 0 h 40"/>
                <a:gd name="T28" fmla="*/ 128 w 160"/>
                <a:gd name="T29" fmla="*/ 8 h 40"/>
                <a:gd name="T30" fmla="*/ 144 w 160"/>
                <a:gd name="T31" fmla="*/ 16 h 40"/>
                <a:gd name="T32" fmla="*/ 152 w 160"/>
                <a:gd name="T33" fmla="*/ 24 h 40"/>
                <a:gd name="T34" fmla="*/ 160 w 160"/>
                <a:gd name="T35" fmla="*/ 24 h 40"/>
                <a:gd name="T36" fmla="*/ 152 w 160"/>
                <a:gd name="T37" fmla="*/ 24 h 40"/>
                <a:gd name="T38" fmla="*/ 144 w 160"/>
                <a:gd name="T39" fmla="*/ 32 h 40"/>
                <a:gd name="T40" fmla="*/ 128 w 160"/>
                <a:gd name="T41" fmla="*/ 32 h 40"/>
                <a:gd name="T42" fmla="*/ 112 w 160"/>
                <a:gd name="T43" fmla="*/ 32 h 40"/>
                <a:gd name="T44" fmla="*/ 104 w 160"/>
                <a:gd name="T45" fmla="*/ 32 h 40"/>
                <a:gd name="T46" fmla="*/ 88 w 160"/>
                <a:gd name="T47" fmla="*/ 32 h 40"/>
                <a:gd name="T48" fmla="*/ 80 w 160"/>
                <a:gd name="T49" fmla="*/ 32 h 40"/>
                <a:gd name="T50" fmla="*/ 72 w 160"/>
                <a:gd name="T51" fmla="*/ 40 h 40"/>
                <a:gd name="T52" fmla="*/ 56 w 160"/>
                <a:gd name="T53" fmla="*/ 40 h 40"/>
                <a:gd name="T54" fmla="*/ 40 w 160"/>
                <a:gd name="T55" fmla="*/ 40 h 40"/>
                <a:gd name="T56" fmla="*/ 32 w 160"/>
                <a:gd name="T57" fmla="*/ 40 h 40"/>
                <a:gd name="T58" fmla="*/ 24 w 160"/>
                <a:gd name="T59" fmla="*/ 40 h 40"/>
                <a:gd name="T60" fmla="*/ 40 w 160"/>
                <a:gd name="T61" fmla="*/ 32 h 40"/>
                <a:gd name="T62" fmla="*/ 48 w 160"/>
                <a:gd name="T63" fmla="*/ 32 h 40"/>
                <a:gd name="T64" fmla="*/ 56 w 160"/>
                <a:gd name="T65" fmla="*/ 32 h 40"/>
                <a:gd name="T66" fmla="*/ 64 w 160"/>
                <a:gd name="T67" fmla="*/ 24 h 40"/>
                <a:gd name="T68" fmla="*/ 48 w 160"/>
                <a:gd name="T69" fmla="*/ 24 h 40"/>
                <a:gd name="T70" fmla="*/ 16 w 160"/>
                <a:gd name="T71" fmla="*/ 24 h 40"/>
                <a:gd name="T72" fmla="*/ 8 w 160"/>
                <a:gd name="T73" fmla="*/ 24 h 40"/>
                <a:gd name="T74" fmla="*/ 8 w 160"/>
                <a:gd name="T75" fmla="*/ 24 h 40"/>
                <a:gd name="T76" fmla="*/ 0 w 160"/>
                <a:gd name="T77"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40">
                  <a:moveTo>
                    <a:pt x="0" y="24"/>
                  </a:moveTo>
                  <a:lnTo>
                    <a:pt x="8" y="16"/>
                  </a:lnTo>
                  <a:lnTo>
                    <a:pt x="24" y="8"/>
                  </a:lnTo>
                  <a:lnTo>
                    <a:pt x="40" y="0"/>
                  </a:lnTo>
                  <a:lnTo>
                    <a:pt x="48" y="0"/>
                  </a:lnTo>
                  <a:lnTo>
                    <a:pt x="56" y="8"/>
                  </a:lnTo>
                  <a:lnTo>
                    <a:pt x="56" y="16"/>
                  </a:lnTo>
                  <a:lnTo>
                    <a:pt x="72" y="16"/>
                  </a:lnTo>
                  <a:lnTo>
                    <a:pt x="80" y="24"/>
                  </a:lnTo>
                  <a:lnTo>
                    <a:pt x="88" y="24"/>
                  </a:lnTo>
                  <a:lnTo>
                    <a:pt x="96" y="16"/>
                  </a:lnTo>
                  <a:lnTo>
                    <a:pt x="104" y="16"/>
                  </a:lnTo>
                  <a:lnTo>
                    <a:pt x="104" y="8"/>
                  </a:lnTo>
                  <a:lnTo>
                    <a:pt x="112" y="0"/>
                  </a:lnTo>
                  <a:lnTo>
                    <a:pt x="128" y="8"/>
                  </a:lnTo>
                  <a:lnTo>
                    <a:pt x="144" y="16"/>
                  </a:lnTo>
                  <a:lnTo>
                    <a:pt x="152" y="24"/>
                  </a:lnTo>
                  <a:lnTo>
                    <a:pt x="160" y="24"/>
                  </a:lnTo>
                  <a:lnTo>
                    <a:pt x="152" y="24"/>
                  </a:lnTo>
                  <a:lnTo>
                    <a:pt x="144" y="32"/>
                  </a:lnTo>
                  <a:lnTo>
                    <a:pt x="128" y="32"/>
                  </a:lnTo>
                  <a:lnTo>
                    <a:pt x="112" y="32"/>
                  </a:lnTo>
                  <a:lnTo>
                    <a:pt x="104" y="32"/>
                  </a:lnTo>
                  <a:lnTo>
                    <a:pt x="88" y="32"/>
                  </a:lnTo>
                  <a:lnTo>
                    <a:pt x="80" y="32"/>
                  </a:lnTo>
                  <a:lnTo>
                    <a:pt x="72" y="40"/>
                  </a:lnTo>
                  <a:lnTo>
                    <a:pt x="56" y="40"/>
                  </a:lnTo>
                  <a:lnTo>
                    <a:pt x="40" y="40"/>
                  </a:lnTo>
                  <a:lnTo>
                    <a:pt x="32" y="40"/>
                  </a:lnTo>
                  <a:lnTo>
                    <a:pt x="24" y="40"/>
                  </a:lnTo>
                  <a:lnTo>
                    <a:pt x="40" y="32"/>
                  </a:lnTo>
                  <a:lnTo>
                    <a:pt x="48" y="32"/>
                  </a:lnTo>
                  <a:lnTo>
                    <a:pt x="56" y="32"/>
                  </a:lnTo>
                  <a:lnTo>
                    <a:pt x="64" y="24"/>
                  </a:lnTo>
                  <a:lnTo>
                    <a:pt x="48" y="24"/>
                  </a:lnTo>
                  <a:lnTo>
                    <a:pt x="16" y="24"/>
                  </a:lnTo>
                  <a:lnTo>
                    <a:pt x="8" y="24"/>
                  </a:lnTo>
                  <a:lnTo>
                    <a:pt x="8" y="24"/>
                  </a:lnTo>
                  <a:lnTo>
                    <a:pt x="0" y="24"/>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53" name="Freeform 129"/>
            <p:cNvSpPr>
              <a:spLocks/>
            </p:cNvSpPr>
            <p:nvPr/>
          </p:nvSpPr>
          <p:spPr bwMode="auto">
            <a:xfrm rot="272725">
              <a:off x="4478" y="2608"/>
              <a:ext cx="79" cy="21"/>
            </a:xfrm>
            <a:custGeom>
              <a:avLst/>
              <a:gdLst>
                <a:gd name="T0" fmla="*/ 16 w 80"/>
                <a:gd name="T1" fmla="*/ 32 h 32"/>
                <a:gd name="T2" fmla="*/ 32 w 80"/>
                <a:gd name="T3" fmla="*/ 24 h 32"/>
                <a:gd name="T4" fmla="*/ 40 w 80"/>
                <a:gd name="T5" fmla="*/ 16 h 32"/>
                <a:gd name="T6" fmla="*/ 32 w 80"/>
                <a:gd name="T7" fmla="*/ 16 h 32"/>
                <a:gd name="T8" fmla="*/ 16 w 80"/>
                <a:gd name="T9" fmla="*/ 24 h 32"/>
                <a:gd name="T10" fmla="*/ 0 w 80"/>
                <a:gd name="T11" fmla="*/ 24 h 32"/>
                <a:gd name="T12" fmla="*/ 0 w 80"/>
                <a:gd name="T13" fmla="*/ 16 h 32"/>
                <a:gd name="T14" fmla="*/ 16 w 80"/>
                <a:gd name="T15" fmla="*/ 8 h 32"/>
                <a:gd name="T16" fmla="*/ 16 w 80"/>
                <a:gd name="T17" fmla="*/ 8 h 32"/>
                <a:gd name="T18" fmla="*/ 24 w 80"/>
                <a:gd name="T19" fmla="*/ 8 h 32"/>
                <a:gd name="T20" fmla="*/ 40 w 80"/>
                <a:gd name="T21" fmla="*/ 8 h 32"/>
                <a:gd name="T22" fmla="*/ 40 w 80"/>
                <a:gd name="T23" fmla="*/ 16 h 32"/>
                <a:gd name="T24" fmla="*/ 48 w 80"/>
                <a:gd name="T25" fmla="*/ 8 h 32"/>
                <a:gd name="T26" fmla="*/ 48 w 80"/>
                <a:gd name="T27" fmla="*/ 0 h 32"/>
                <a:gd name="T28" fmla="*/ 64 w 80"/>
                <a:gd name="T29" fmla="*/ 0 h 32"/>
                <a:gd name="T30" fmla="*/ 72 w 80"/>
                <a:gd name="T31" fmla="*/ 0 h 32"/>
                <a:gd name="T32" fmla="*/ 72 w 80"/>
                <a:gd name="T33" fmla="*/ 8 h 32"/>
                <a:gd name="T34" fmla="*/ 80 w 80"/>
                <a:gd name="T35" fmla="*/ 16 h 32"/>
                <a:gd name="T36" fmla="*/ 72 w 80"/>
                <a:gd name="T37" fmla="*/ 24 h 32"/>
                <a:gd name="T38" fmla="*/ 64 w 80"/>
                <a:gd name="T39" fmla="*/ 24 h 32"/>
                <a:gd name="T40" fmla="*/ 56 w 80"/>
                <a:gd name="T41" fmla="*/ 32 h 32"/>
                <a:gd name="T42" fmla="*/ 48 w 80"/>
                <a:gd name="T43" fmla="*/ 32 h 32"/>
                <a:gd name="T44" fmla="*/ 32 w 80"/>
                <a:gd name="T45" fmla="*/ 32 h 32"/>
                <a:gd name="T46" fmla="*/ 24 w 80"/>
                <a:gd name="T47" fmla="*/ 32 h 32"/>
                <a:gd name="T48" fmla="*/ 16 w 80"/>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32">
                  <a:moveTo>
                    <a:pt x="16" y="32"/>
                  </a:moveTo>
                  <a:lnTo>
                    <a:pt x="32" y="24"/>
                  </a:lnTo>
                  <a:lnTo>
                    <a:pt x="40" y="16"/>
                  </a:lnTo>
                  <a:lnTo>
                    <a:pt x="32" y="16"/>
                  </a:lnTo>
                  <a:lnTo>
                    <a:pt x="16" y="24"/>
                  </a:lnTo>
                  <a:lnTo>
                    <a:pt x="0" y="24"/>
                  </a:lnTo>
                  <a:lnTo>
                    <a:pt x="0" y="16"/>
                  </a:lnTo>
                  <a:lnTo>
                    <a:pt x="16" y="8"/>
                  </a:lnTo>
                  <a:lnTo>
                    <a:pt x="16" y="8"/>
                  </a:lnTo>
                  <a:lnTo>
                    <a:pt x="24" y="8"/>
                  </a:lnTo>
                  <a:lnTo>
                    <a:pt x="40" y="8"/>
                  </a:lnTo>
                  <a:lnTo>
                    <a:pt x="40" y="16"/>
                  </a:lnTo>
                  <a:lnTo>
                    <a:pt x="48" y="8"/>
                  </a:lnTo>
                  <a:lnTo>
                    <a:pt x="48" y="0"/>
                  </a:lnTo>
                  <a:lnTo>
                    <a:pt x="64" y="0"/>
                  </a:lnTo>
                  <a:lnTo>
                    <a:pt x="72" y="0"/>
                  </a:lnTo>
                  <a:lnTo>
                    <a:pt x="72" y="8"/>
                  </a:lnTo>
                  <a:lnTo>
                    <a:pt x="80" y="16"/>
                  </a:lnTo>
                  <a:lnTo>
                    <a:pt x="72" y="24"/>
                  </a:lnTo>
                  <a:lnTo>
                    <a:pt x="64" y="24"/>
                  </a:lnTo>
                  <a:lnTo>
                    <a:pt x="56" y="32"/>
                  </a:lnTo>
                  <a:lnTo>
                    <a:pt x="48" y="32"/>
                  </a:lnTo>
                  <a:lnTo>
                    <a:pt x="32" y="32"/>
                  </a:lnTo>
                  <a:lnTo>
                    <a:pt x="24" y="32"/>
                  </a:lnTo>
                  <a:lnTo>
                    <a:pt x="16" y="32"/>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54" name="Freeform 130"/>
            <p:cNvSpPr>
              <a:spLocks/>
            </p:cNvSpPr>
            <p:nvPr/>
          </p:nvSpPr>
          <p:spPr bwMode="auto">
            <a:xfrm rot="272725">
              <a:off x="4564" y="2630"/>
              <a:ext cx="32" cy="10"/>
            </a:xfrm>
            <a:custGeom>
              <a:avLst/>
              <a:gdLst>
                <a:gd name="T0" fmla="*/ 8 w 32"/>
                <a:gd name="T1" fmla="*/ 16 h 16"/>
                <a:gd name="T2" fmla="*/ 8 w 32"/>
                <a:gd name="T3" fmla="*/ 8 h 16"/>
                <a:gd name="T4" fmla="*/ 0 w 32"/>
                <a:gd name="T5" fmla="*/ 8 h 16"/>
                <a:gd name="T6" fmla="*/ 0 w 32"/>
                <a:gd name="T7" fmla="*/ 0 h 16"/>
                <a:gd name="T8" fmla="*/ 16 w 32"/>
                <a:gd name="T9" fmla="*/ 0 h 16"/>
                <a:gd name="T10" fmla="*/ 24 w 32"/>
                <a:gd name="T11" fmla="*/ 0 h 16"/>
                <a:gd name="T12" fmla="*/ 32 w 32"/>
                <a:gd name="T13" fmla="*/ 0 h 16"/>
                <a:gd name="T14" fmla="*/ 32 w 32"/>
                <a:gd name="T15" fmla="*/ 8 h 16"/>
                <a:gd name="T16" fmla="*/ 16 w 32"/>
                <a:gd name="T17" fmla="*/ 16 h 16"/>
                <a:gd name="T18" fmla="*/ 8 w 32"/>
                <a:gd name="T19" fmla="*/ 16 h 16"/>
                <a:gd name="T20" fmla="*/ 8 w 32"/>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6">
                  <a:moveTo>
                    <a:pt x="8" y="16"/>
                  </a:moveTo>
                  <a:lnTo>
                    <a:pt x="8" y="8"/>
                  </a:lnTo>
                  <a:lnTo>
                    <a:pt x="0" y="8"/>
                  </a:lnTo>
                  <a:lnTo>
                    <a:pt x="0" y="0"/>
                  </a:lnTo>
                  <a:lnTo>
                    <a:pt x="16" y="0"/>
                  </a:lnTo>
                  <a:lnTo>
                    <a:pt x="24" y="0"/>
                  </a:lnTo>
                  <a:lnTo>
                    <a:pt x="32" y="0"/>
                  </a:lnTo>
                  <a:lnTo>
                    <a:pt x="32" y="8"/>
                  </a:lnTo>
                  <a:lnTo>
                    <a:pt x="16" y="16"/>
                  </a:lnTo>
                  <a:lnTo>
                    <a:pt x="8" y="16"/>
                  </a:lnTo>
                  <a:lnTo>
                    <a:pt x="8" y="16"/>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55" name="Freeform 131"/>
            <p:cNvSpPr>
              <a:spLocks/>
            </p:cNvSpPr>
            <p:nvPr/>
          </p:nvSpPr>
          <p:spPr bwMode="auto">
            <a:xfrm rot="272725">
              <a:off x="4513" y="2563"/>
              <a:ext cx="63" cy="21"/>
            </a:xfrm>
            <a:custGeom>
              <a:avLst/>
              <a:gdLst>
                <a:gd name="T0" fmla="*/ 48 w 64"/>
                <a:gd name="T1" fmla="*/ 31 h 31"/>
                <a:gd name="T2" fmla="*/ 56 w 64"/>
                <a:gd name="T3" fmla="*/ 23 h 31"/>
                <a:gd name="T4" fmla="*/ 48 w 64"/>
                <a:gd name="T5" fmla="*/ 23 h 31"/>
                <a:gd name="T6" fmla="*/ 48 w 64"/>
                <a:gd name="T7" fmla="*/ 23 h 31"/>
                <a:gd name="T8" fmla="*/ 40 w 64"/>
                <a:gd name="T9" fmla="*/ 23 h 31"/>
                <a:gd name="T10" fmla="*/ 32 w 64"/>
                <a:gd name="T11" fmla="*/ 15 h 31"/>
                <a:gd name="T12" fmla="*/ 16 w 64"/>
                <a:gd name="T13" fmla="*/ 23 h 31"/>
                <a:gd name="T14" fmla="*/ 8 w 64"/>
                <a:gd name="T15" fmla="*/ 15 h 31"/>
                <a:gd name="T16" fmla="*/ 8 w 64"/>
                <a:gd name="T17" fmla="*/ 15 h 31"/>
                <a:gd name="T18" fmla="*/ 16 w 64"/>
                <a:gd name="T19" fmla="*/ 15 h 31"/>
                <a:gd name="T20" fmla="*/ 24 w 64"/>
                <a:gd name="T21" fmla="*/ 7 h 31"/>
                <a:gd name="T22" fmla="*/ 8 w 64"/>
                <a:gd name="T23" fmla="*/ 7 h 31"/>
                <a:gd name="T24" fmla="*/ 0 w 64"/>
                <a:gd name="T25" fmla="*/ 7 h 31"/>
                <a:gd name="T26" fmla="*/ 8 w 64"/>
                <a:gd name="T27" fmla="*/ 0 h 31"/>
                <a:gd name="T28" fmla="*/ 8 w 64"/>
                <a:gd name="T29" fmla="*/ 0 h 31"/>
                <a:gd name="T30" fmla="*/ 24 w 64"/>
                <a:gd name="T31" fmla="*/ 0 h 31"/>
                <a:gd name="T32" fmla="*/ 32 w 64"/>
                <a:gd name="T33" fmla="*/ 0 h 31"/>
                <a:gd name="T34" fmla="*/ 32 w 64"/>
                <a:gd name="T35" fmla="*/ 0 h 31"/>
                <a:gd name="T36" fmla="*/ 48 w 64"/>
                <a:gd name="T37" fmla="*/ 7 h 31"/>
                <a:gd name="T38" fmla="*/ 56 w 64"/>
                <a:gd name="T39" fmla="*/ 7 h 31"/>
                <a:gd name="T40" fmla="*/ 64 w 64"/>
                <a:gd name="T41" fmla="*/ 15 h 31"/>
                <a:gd name="T42" fmla="*/ 64 w 64"/>
                <a:gd name="T43" fmla="*/ 23 h 31"/>
                <a:gd name="T44" fmla="*/ 64 w 64"/>
                <a:gd name="T45" fmla="*/ 23 h 31"/>
                <a:gd name="T46" fmla="*/ 56 w 64"/>
                <a:gd name="T47" fmla="*/ 31 h 31"/>
                <a:gd name="T48" fmla="*/ 48 w 64"/>
                <a:gd name="T4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31">
                  <a:moveTo>
                    <a:pt x="48" y="31"/>
                  </a:moveTo>
                  <a:lnTo>
                    <a:pt x="56" y="23"/>
                  </a:lnTo>
                  <a:lnTo>
                    <a:pt x="48" y="23"/>
                  </a:lnTo>
                  <a:lnTo>
                    <a:pt x="48" y="23"/>
                  </a:lnTo>
                  <a:lnTo>
                    <a:pt x="40" y="23"/>
                  </a:lnTo>
                  <a:lnTo>
                    <a:pt x="32" y="15"/>
                  </a:lnTo>
                  <a:lnTo>
                    <a:pt x="16" y="23"/>
                  </a:lnTo>
                  <a:lnTo>
                    <a:pt x="8" y="15"/>
                  </a:lnTo>
                  <a:lnTo>
                    <a:pt x="8" y="15"/>
                  </a:lnTo>
                  <a:lnTo>
                    <a:pt x="16" y="15"/>
                  </a:lnTo>
                  <a:lnTo>
                    <a:pt x="24" y="7"/>
                  </a:lnTo>
                  <a:lnTo>
                    <a:pt x="8" y="7"/>
                  </a:lnTo>
                  <a:lnTo>
                    <a:pt x="0" y="7"/>
                  </a:lnTo>
                  <a:lnTo>
                    <a:pt x="8" y="0"/>
                  </a:lnTo>
                  <a:lnTo>
                    <a:pt x="8" y="0"/>
                  </a:lnTo>
                  <a:lnTo>
                    <a:pt x="24" y="0"/>
                  </a:lnTo>
                  <a:lnTo>
                    <a:pt x="32" y="0"/>
                  </a:lnTo>
                  <a:lnTo>
                    <a:pt x="32" y="0"/>
                  </a:lnTo>
                  <a:lnTo>
                    <a:pt x="48" y="7"/>
                  </a:lnTo>
                  <a:lnTo>
                    <a:pt x="56" y="7"/>
                  </a:lnTo>
                  <a:lnTo>
                    <a:pt x="64" y="15"/>
                  </a:lnTo>
                  <a:lnTo>
                    <a:pt x="64" y="23"/>
                  </a:lnTo>
                  <a:lnTo>
                    <a:pt x="64" y="23"/>
                  </a:lnTo>
                  <a:lnTo>
                    <a:pt x="56" y="31"/>
                  </a:lnTo>
                  <a:lnTo>
                    <a:pt x="48" y="31"/>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56" name="Freeform 132"/>
            <p:cNvSpPr>
              <a:spLocks/>
            </p:cNvSpPr>
            <p:nvPr/>
          </p:nvSpPr>
          <p:spPr bwMode="auto">
            <a:xfrm rot="272725">
              <a:off x="4599" y="2578"/>
              <a:ext cx="30" cy="17"/>
            </a:xfrm>
            <a:custGeom>
              <a:avLst/>
              <a:gdLst>
                <a:gd name="T0" fmla="*/ 15 w 31"/>
                <a:gd name="T1" fmla="*/ 16 h 24"/>
                <a:gd name="T2" fmla="*/ 7 w 31"/>
                <a:gd name="T3" fmla="*/ 16 h 24"/>
                <a:gd name="T4" fmla="*/ 7 w 31"/>
                <a:gd name="T5" fmla="*/ 16 h 24"/>
                <a:gd name="T6" fmla="*/ 0 w 31"/>
                <a:gd name="T7" fmla="*/ 8 h 24"/>
                <a:gd name="T8" fmla="*/ 0 w 31"/>
                <a:gd name="T9" fmla="*/ 8 h 24"/>
                <a:gd name="T10" fmla="*/ 15 w 31"/>
                <a:gd name="T11" fmla="*/ 0 h 24"/>
                <a:gd name="T12" fmla="*/ 23 w 31"/>
                <a:gd name="T13" fmla="*/ 0 h 24"/>
                <a:gd name="T14" fmla="*/ 31 w 31"/>
                <a:gd name="T15" fmla="*/ 8 h 24"/>
                <a:gd name="T16" fmla="*/ 31 w 31"/>
                <a:gd name="T17" fmla="*/ 16 h 24"/>
                <a:gd name="T18" fmla="*/ 31 w 31"/>
                <a:gd name="T19" fmla="*/ 24 h 24"/>
                <a:gd name="T20" fmla="*/ 23 w 31"/>
                <a:gd name="T21" fmla="*/ 16 h 24"/>
                <a:gd name="T22" fmla="*/ 15 w 31"/>
                <a:gd name="T2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4">
                  <a:moveTo>
                    <a:pt x="15" y="16"/>
                  </a:moveTo>
                  <a:lnTo>
                    <a:pt x="7" y="16"/>
                  </a:lnTo>
                  <a:lnTo>
                    <a:pt x="7" y="16"/>
                  </a:lnTo>
                  <a:lnTo>
                    <a:pt x="0" y="8"/>
                  </a:lnTo>
                  <a:lnTo>
                    <a:pt x="0" y="8"/>
                  </a:lnTo>
                  <a:lnTo>
                    <a:pt x="15" y="0"/>
                  </a:lnTo>
                  <a:lnTo>
                    <a:pt x="23" y="0"/>
                  </a:lnTo>
                  <a:lnTo>
                    <a:pt x="31" y="8"/>
                  </a:lnTo>
                  <a:lnTo>
                    <a:pt x="31" y="16"/>
                  </a:lnTo>
                  <a:lnTo>
                    <a:pt x="31" y="24"/>
                  </a:lnTo>
                  <a:lnTo>
                    <a:pt x="23" y="16"/>
                  </a:lnTo>
                  <a:lnTo>
                    <a:pt x="15" y="16"/>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57" name="Freeform 133"/>
            <p:cNvSpPr>
              <a:spLocks/>
            </p:cNvSpPr>
            <p:nvPr/>
          </p:nvSpPr>
          <p:spPr bwMode="auto">
            <a:xfrm rot="272725">
              <a:off x="4670" y="2563"/>
              <a:ext cx="111" cy="42"/>
            </a:xfrm>
            <a:custGeom>
              <a:avLst/>
              <a:gdLst>
                <a:gd name="T0" fmla="*/ 16 w 112"/>
                <a:gd name="T1" fmla="*/ 47 h 63"/>
                <a:gd name="T2" fmla="*/ 24 w 112"/>
                <a:gd name="T3" fmla="*/ 39 h 63"/>
                <a:gd name="T4" fmla="*/ 32 w 112"/>
                <a:gd name="T5" fmla="*/ 39 h 63"/>
                <a:gd name="T6" fmla="*/ 32 w 112"/>
                <a:gd name="T7" fmla="*/ 39 h 63"/>
                <a:gd name="T8" fmla="*/ 32 w 112"/>
                <a:gd name="T9" fmla="*/ 31 h 63"/>
                <a:gd name="T10" fmla="*/ 24 w 112"/>
                <a:gd name="T11" fmla="*/ 31 h 63"/>
                <a:gd name="T12" fmla="*/ 24 w 112"/>
                <a:gd name="T13" fmla="*/ 24 h 63"/>
                <a:gd name="T14" fmla="*/ 8 w 112"/>
                <a:gd name="T15" fmla="*/ 24 h 63"/>
                <a:gd name="T16" fmla="*/ 0 w 112"/>
                <a:gd name="T17" fmla="*/ 24 h 63"/>
                <a:gd name="T18" fmla="*/ 0 w 112"/>
                <a:gd name="T19" fmla="*/ 16 h 63"/>
                <a:gd name="T20" fmla="*/ 0 w 112"/>
                <a:gd name="T21" fmla="*/ 8 h 63"/>
                <a:gd name="T22" fmla="*/ 16 w 112"/>
                <a:gd name="T23" fmla="*/ 8 h 63"/>
                <a:gd name="T24" fmla="*/ 24 w 112"/>
                <a:gd name="T25" fmla="*/ 8 h 63"/>
                <a:gd name="T26" fmla="*/ 32 w 112"/>
                <a:gd name="T27" fmla="*/ 0 h 63"/>
                <a:gd name="T28" fmla="*/ 40 w 112"/>
                <a:gd name="T29" fmla="*/ 0 h 63"/>
                <a:gd name="T30" fmla="*/ 40 w 112"/>
                <a:gd name="T31" fmla="*/ 0 h 63"/>
                <a:gd name="T32" fmla="*/ 56 w 112"/>
                <a:gd name="T33" fmla="*/ 0 h 63"/>
                <a:gd name="T34" fmla="*/ 72 w 112"/>
                <a:gd name="T35" fmla="*/ 0 h 63"/>
                <a:gd name="T36" fmla="*/ 80 w 112"/>
                <a:gd name="T37" fmla="*/ 8 h 63"/>
                <a:gd name="T38" fmla="*/ 88 w 112"/>
                <a:gd name="T39" fmla="*/ 8 h 63"/>
                <a:gd name="T40" fmla="*/ 96 w 112"/>
                <a:gd name="T41" fmla="*/ 16 h 63"/>
                <a:gd name="T42" fmla="*/ 104 w 112"/>
                <a:gd name="T43" fmla="*/ 16 h 63"/>
                <a:gd name="T44" fmla="*/ 112 w 112"/>
                <a:gd name="T45" fmla="*/ 24 h 63"/>
                <a:gd name="T46" fmla="*/ 112 w 112"/>
                <a:gd name="T47" fmla="*/ 31 h 63"/>
                <a:gd name="T48" fmla="*/ 112 w 112"/>
                <a:gd name="T49" fmla="*/ 39 h 63"/>
                <a:gd name="T50" fmla="*/ 104 w 112"/>
                <a:gd name="T51" fmla="*/ 39 h 63"/>
                <a:gd name="T52" fmla="*/ 88 w 112"/>
                <a:gd name="T53" fmla="*/ 47 h 63"/>
                <a:gd name="T54" fmla="*/ 72 w 112"/>
                <a:gd name="T55" fmla="*/ 55 h 63"/>
                <a:gd name="T56" fmla="*/ 56 w 112"/>
                <a:gd name="T57" fmla="*/ 63 h 63"/>
                <a:gd name="T58" fmla="*/ 48 w 112"/>
                <a:gd name="T59" fmla="*/ 63 h 63"/>
                <a:gd name="T60" fmla="*/ 40 w 112"/>
                <a:gd name="T61" fmla="*/ 55 h 63"/>
                <a:gd name="T62" fmla="*/ 24 w 112"/>
                <a:gd name="T63" fmla="*/ 55 h 63"/>
                <a:gd name="T64" fmla="*/ 16 w 112"/>
                <a:gd name="T65" fmla="*/ 55 h 63"/>
                <a:gd name="T66" fmla="*/ 8 w 112"/>
                <a:gd name="T67" fmla="*/ 47 h 63"/>
                <a:gd name="T68" fmla="*/ 8 w 112"/>
                <a:gd name="T69" fmla="*/ 47 h 63"/>
                <a:gd name="T70" fmla="*/ 16 w 112"/>
                <a:gd name="T7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63">
                  <a:moveTo>
                    <a:pt x="16" y="47"/>
                  </a:moveTo>
                  <a:lnTo>
                    <a:pt x="24" y="39"/>
                  </a:lnTo>
                  <a:lnTo>
                    <a:pt x="32" y="39"/>
                  </a:lnTo>
                  <a:lnTo>
                    <a:pt x="32" y="39"/>
                  </a:lnTo>
                  <a:lnTo>
                    <a:pt x="32" y="31"/>
                  </a:lnTo>
                  <a:lnTo>
                    <a:pt x="24" y="31"/>
                  </a:lnTo>
                  <a:lnTo>
                    <a:pt x="24" y="24"/>
                  </a:lnTo>
                  <a:lnTo>
                    <a:pt x="8" y="24"/>
                  </a:lnTo>
                  <a:lnTo>
                    <a:pt x="0" y="24"/>
                  </a:lnTo>
                  <a:lnTo>
                    <a:pt x="0" y="16"/>
                  </a:lnTo>
                  <a:lnTo>
                    <a:pt x="0" y="8"/>
                  </a:lnTo>
                  <a:lnTo>
                    <a:pt x="16" y="8"/>
                  </a:lnTo>
                  <a:lnTo>
                    <a:pt x="24" y="8"/>
                  </a:lnTo>
                  <a:lnTo>
                    <a:pt x="32" y="0"/>
                  </a:lnTo>
                  <a:lnTo>
                    <a:pt x="40" y="0"/>
                  </a:lnTo>
                  <a:lnTo>
                    <a:pt x="40" y="0"/>
                  </a:lnTo>
                  <a:lnTo>
                    <a:pt x="56" y="0"/>
                  </a:lnTo>
                  <a:lnTo>
                    <a:pt x="72" y="0"/>
                  </a:lnTo>
                  <a:lnTo>
                    <a:pt x="80" y="8"/>
                  </a:lnTo>
                  <a:lnTo>
                    <a:pt x="88" y="8"/>
                  </a:lnTo>
                  <a:lnTo>
                    <a:pt x="96" y="16"/>
                  </a:lnTo>
                  <a:lnTo>
                    <a:pt x="104" y="16"/>
                  </a:lnTo>
                  <a:lnTo>
                    <a:pt x="112" y="24"/>
                  </a:lnTo>
                  <a:lnTo>
                    <a:pt x="112" y="31"/>
                  </a:lnTo>
                  <a:lnTo>
                    <a:pt x="112" y="39"/>
                  </a:lnTo>
                  <a:lnTo>
                    <a:pt x="104" y="39"/>
                  </a:lnTo>
                  <a:lnTo>
                    <a:pt x="88" y="47"/>
                  </a:lnTo>
                  <a:lnTo>
                    <a:pt x="72" y="55"/>
                  </a:lnTo>
                  <a:lnTo>
                    <a:pt x="56" y="63"/>
                  </a:lnTo>
                  <a:lnTo>
                    <a:pt x="48" y="63"/>
                  </a:lnTo>
                  <a:lnTo>
                    <a:pt x="40" y="55"/>
                  </a:lnTo>
                  <a:lnTo>
                    <a:pt x="24" y="55"/>
                  </a:lnTo>
                  <a:lnTo>
                    <a:pt x="16" y="55"/>
                  </a:lnTo>
                  <a:lnTo>
                    <a:pt x="8" y="47"/>
                  </a:lnTo>
                  <a:lnTo>
                    <a:pt x="8" y="47"/>
                  </a:lnTo>
                  <a:lnTo>
                    <a:pt x="16" y="47"/>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58" name="Freeform 134"/>
            <p:cNvSpPr>
              <a:spLocks/>
            </p:cNvSpPr>
            <p:nvPr/>
          </p:nvSpPr>
          <p:spPr bwMode="auto">
            <a:xfrm rot="272725">
              <a:off x="4693" y="2548"/>
              <a:ext cx="483" cy="100"/>
            </a:xfrm>
            <a:custGeom>
              <a:avLst/>
              <a:gdLst>
                <a:gd name="T0" fmla="*/ 96 w 488"/>
                <a:gd name="T1" fmla="*/ 16 h 151"/>
                <a:gd name="T2" fmla="*/ 152 w 488"/>
                <a:gd name="T3" fmla="*/ 16 h 151"/>
                <a:gd name="T4" fmla="*/ 200 w 488"/>
                <a:gd name="T5" fmla="*/ 16 h 151"/>
                <a:gd name="T6" fmla="*/ 224 w 488"/>
                <a:gd name="T7" fmla="*/ 0 h 151"/>
                <a:gd name="T8" fmla="*/ 280 w 488"/>
                <a:gd name="T9" fmla="*/ 16 h 151"/>
                <a:gd name="T10" fmla="*/ 296 w 488"/>
                <a:gd name="T11" fmla="*/ 0 h 151"/>
                <a:gd name="T12" fmla="*/ 352 w 488"/>
                <a:gd name="T13" fmla="*/ 8 h 151"/>
                <a:gd name="T14" fmla="*/ 408 w 488"/>
                <a:gd name="T15" fmla="*/ 16 h 151"/>
                <a:gd name="T16" fmla="*/ 456 w 488"/>
                <a:gd name="T17" fmla="*/ 24 h 151"/>
                <a:gd name="T18" fmla="*/ 472 w 488"/>
                <a:gd name="T19" fmla="*/ 24 h 151"/>
                <a:gd name="T20" fmla="*/ 480 w 488"/>
                <a:gd name="T21" fmla="*/ 40 h 151"/>
                <a:gd name="T22" fmla="*/ 432 w 488"/>
                <a:gd name="T23" fmla="*/ 48 h 151"/>
                <a:gd name="T24" fmla="*/ 392 w 488"/>
                <a:gd name="T25" fmla="*/ 56 h 151"/>
                <a:gd name="T26" fmla="*/ 416 w 488"/>
                <a:gd name="T27" fmla="*/ 56 h 151"/>
                <a:gd name="T28" fmla="*/ 360 w 488"/>
                <a:gd name="T29" fmla="*/ 72 h 151"/>
                <a:gd name="T30" fmla="*/ 304 w 488"/>
                <a:gd name="T31" fmla="*/ 79 h 151"/>
                <a:gd name="T32" fmla="*/ 272 w 488"/>
                <a:gd name="T33" fmla="*/ 87 h 151"/>
                <a:gd name="T34" fmla="*/ 232 w 488"/>
                <a:gd name="T35" fmla="*/ 95 h 151"/>
                <a:gd name="T36" fmla="*/ 208 w 488"/>
                <a:gd name="T37" fmla="*/ 95 h 151"/>
                <a:gd name="T38" fmla="*/ 240 w 488"/>
                <a:gd name="T39" fmla="*/ 103 h 151"/>
                <a:gd name="T40" fmla="*/ 192 w 488"/>
                <a:gd name="T41" fmla="*/ 119 h 151"/>
                <a:gd name="T42" fmla="*/ 176 w 488"/>
                <a:gd name="T43" fmla="*/ 119 h 151"/>
                <a:gd name="T44" fmla="*/ 152 w 488"/>
                <a:gd name="T45" fmla="*/ 135 h 151"/>
                <a:gd name="T46" fmla="*/ 120 w 488"/>
                <a:gd name="T47" fmla="*/ 127 h 151"/>
                <a:gd name="T48" fmla="*/ 112 w 488"/>
                <a:gd name="T49" fmla="*/ 135 h 151"/>
                <a:gd name="T50" fmla="*/ 136 w 488"/>
                <a:gd name="T51" fmla="*/ 143 h 151"/>
                <a:gd name="T52" fmla="*/ 128 w 488"/>
                <a:gd name="T53" fmla="*/ 143 h 151"/>
                <a:gd name="T54" fmla="*/ 80 w 488"/>
                <a:gd name="T55" fmla="*/ 143 h 151"/>
                <a:gd name="T56" fmla="*/ 40 w 488"/>
                <a:gd name="T57" fmla="*/ 143 h 151"/>
                <a:gd name="T58" fmla="*/ 8 w 488"/>
                <a:gd name="T59" fmla="*/ 135 h 151"/>
                <a:gd name="T60" fmla="*/ 40 w 488"/>
                <a:gd name="T61" fmla="*/ 127 h 151"/>
                <a:gd name="T62" fmla="*/ 56 w 488"/>
                <a:gd name="T63" fmla="*/ 111 h 151"/>
                <a:gd name="T64" fmla="*/ 72 w 488"/>
                <a:gd name="T65" fmla="*/ 127 h 151"/>
                <a:gd name="T66" fmla="*/ 88 w 488"/>
                <a:gd name="T67" fmla="*/ 119 h 151"/>
                <a:gd name="T68" fmla="*/ 72 w 488"/>
                <a:gd name="T69" fmla="*/ 111 h 151"/>
                <a:gd name="T70" fmla="*/ 56 w 488"/>
                <a:gd name="T71" fmla="*/ 103 h 151"/>
                <a:gd name="T72" fmla="*/ 96 w 488"/>
                <a:gd name="T73" fmla="*/ 95 h 151"/>
                <a:gd name="T74" fmla="*/ 112 w 488"/>
                <a:gd name="T75" fmla="*/ 95 h 151"/>
                <a:gd name="T76" fmla="*/ 112 w 488"/>
                <a:gd name="T77" fmla="*/ 87 h 151"/>
                <a:gd name="T78" fmla="*/ 96 w 488"/>
                <a:gd name="T79" fmla="*/ 64 h 151"/>
                <a:gd name="T80" fmla="*/ 136 w 488"/>
                <a:gd name="T81" fmla="*/ 72 h 151"/>
                <a:gd name="T82" fmla="*/ 160 w 488"/>
                <a:gd name="T83" fmla="*/ 79 h 151"/>
                <a:gd name="T84" fmla="*/ 176 w 488"/>
                <a:gd name="T85" fmla="*/ 64 h 151"/>
                <a:gd name="T86" fmla="*/ 224 w 488"/>
                <a:gd name="T87" fmla="*/ 56 h 151"/>
                <a:gd name="T88" fmla="*/ 248 w 488"/>
                <a:gd name="T89" fmla="*/ 56 h 151"/>
                <a:gd name="T90" fmla="*/ 200 w 488"/>
                <a:gd name="T91" fmla="*/ 48 h 151"/>
                <a:gd name="T92" fmla="*/ 168 w 488"/>
                <a:gd name="T93" fmla="*/ 56 h 151"/>
                <a:gd name="T94" fmla="*/ 136 w 488"/>
                <a:gd name="T95" fmla="*/ 56 h 151"/>
                <a:gd name="T96" fmla="*/ 96 w 488"/>
                <a:gd name="T97" fmla="*/ 40 h 151"/>
                <a:gd name="T98" fmla="*/ 64 w 488"/>
                <a:gd name="T99" fmla="*/ 2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8" h="151">
                  <a:moveTo>
                    <a:pt x="72" y="16"/>
                  </a:moveTo>
                  <a:lnTo>
                    <a:pt x="80" y="16"/>
                  </a:lnTo>
                  <a:lnTo>
                    <a:pt x="96" y="16"/>
                  </a:lnTo>
                  <a:lnTo>
                    <a:pt x="120" y="8"/>
                  </a:lnTo>
                  <a:lnTo>
                    <a:pt x="136" y="16"/>
                  </a:lnTo>
                  <a:lnTo>
                    <a:pt x="152" y="16"/>
                  </a:lnTo>
                  <a:lnTo>
                    <a:pt x="168" y="16"/>
                  </a:lnTo>
                  <a:lnTo>
                    <a:pt x="184" y="16"/>
                  </a:lnTo>
                  <a:lnTo>
                    <a:pt x="200" y="16"/>
                  </a:lnTo>
                  <a:lnTo>
                    <a:pt x="208" y="16"/>
                  </a:lnTo>
                  <a:lnTo>
                    <a:pt x="208" y="8"/>
                  </a:lnTo>
                  <a:lnTo>
                    <a:pt x="224" y="0"/>
                  </a:lnTo>
                  <a:lnTo>
                    <a:pt x="248" y="8"/>
                  </a:lnTo>
                  <a:lnTo>
                    <a:pt x="272" y="8"/>
                  </a:lnTo>
                  <a:lnTo>
                    <a:pt x="280" y="16"/>
                  </a:lnTo>
                  <a:lnTo>
                    <a:pt x="296" y="16"/>
                  </a:lnTo>
                  <a:lnTo>
                    <a:pt x="296" y="8"/>
                  </a:lnTo>
                  <a:lnTo>
                    <a:pt x="296" y="0"/>
                  </a:lnTo>
                  <a:lnTo>
                    <a:pt x="320" y="0"/>
                  </a:lnTo>
                  <a:lnTo>
                    <a:pt x="336" y="8"/>
                  </a:lnTo>
                  <a:lnTo>
                    <a:pt x="352" y="8"/>
                  </a:lnTo>
                  <a:lnTo>
                    <a:pt x="360" y="8"/>
                  </a:lnTo>
                  <a:lnTo>
                    <a:pt x="376" y="16"/>
                  </a:lnTo>
                  <a:lnTo>
                    <a:pt x="408" y="16"/>
                  </a:lnTo>
                  <a:lnTo>
                    <a:pt x="432" y="24"/>
                  </a:lnTo>
                  <a:lnTo>
                    <a:pt x="448" y="24"/>
                  </a:lnTo>
                  <a:lnTo>
                    <a:pt x="456" y="24"/>
                  </a:lnTo>
                  <a:lnTo>
                    <a:pt x="440" y="32"/>
                  </a:lnTo>
                  <a:lnTo>
                    <a:pt x="456" y="32"/>
                  </a:lnTo>
                  <a:lnTo>
                    <a:pt x="472" y="24"/>
                  </a:lnTo>
                  <a:lnTo>
                    <a:pt x="488" y="32"/>
                  </a:lnTo>
                  <a:lnTo>
                    <a:pt x="488" y="40"/>
                  </a:lnTo>
                  <a:lnTo>
                    <a:pt x="480" y="40"/>
                  </a:lnTo>
                  <a:lnTo>
                    <a:pt x="472" y="40"/>
                  </a:lnTo>
                  <a:lnTo>
                    <a:pt x="448" y="48"/>
                  </a:lnTo>
                  <a:lnTo>
                    <a:pt x="432" y="48"/>
                  </a:lnTo>
                  <a:lnTo>
                    <a:pt x="416" y="48"/>
                  </a:lnTo>
                  <a:lnTo>
                    <a:pt x="400" y="48"/>
                  </a:lnTo>
                  <a:lnTo>
                    <a:pt x="392" y="56"/>
                  </a:lnTo>
                  <a:lnTo>
                    <a:pt x="400" y="56"/>
                  </a:lnTo>
                  <a:lnTo>
                    <a:pt x="408" y="56"/>
                  </a:lnTo>
                  <a:lnTo>
                    <a:pt x="416" y="56"/>
                  </a:lnTo>
                  <a:lnTo>
                    <a:pt x="400" y="64"/>
                  </a:lnTo>
                  <a:lnTo>
                    <a:pt x="384" y="64"/>
                  </a:lnTo>
                  <a:lnTo>
                    <a:pt x="360" y="72"/>
                  </a:lnTo>
                  <a:lnTo>
                    <a:pt x="344" y="72"/>
                  </a:lnTo>
                  <a:lnTo>
                    <a:pt x="328" y="79"/>
                  </a:lnTo>
                  <a:lnTo>
                    <a:pt x="304" y="79"/>
                  </a:lnTo>
                  <a:lnTo>
                    <a:pt x="288" y="87"/>
                  </a:lnTo>
                  <a:lnTo>
                    <a:pt x="288" y="87"/>
                  </a:lnTo>
                  <a:lnTo>
                    <a:pt x="272" y="87"/>
                  </a:lnTo>
                  <a:lnTo>
                    <a:pt x="256" y="87"/>
                  </a:lnTo>
                  <a:lnTo>
                    <a:pt x="248" y="95"/>
                  </a:lnTo>
                  <a:lnTo>
                    <a:pt x="232" y="95"/>
                  </a:lnTo>
                  <a:lnTo>
                    <a:pt x="216" y="95"/>
                  </a:lnTo>
                  <a:lnTo>
                    <a:pt x="208" y="95"/>
                  </a:lnTo>
                  <a:lnTo>
                    <a:pt x="208" y="95"/>
                  </a:lnTo>
                  <a:lnTo>
                    <a:pt x="216" y="103"/>
                  </a:lnTo>
                  <a:lnTo>
                    <a:pt x="232" y="103"/>
                  </a:lnTo>
                  <a:lnTo>
                    <a:pt x="240" y="103"/>
                  </a:lnTo>
                  <a:lnTo>
                    <a:pt x="224" y="111"/>
                  </a:lnTo>
                  <a:lnTo>
                    <a:pt x="208" y="119"/>
                  </a:lnTo>
                  <a:lnTo>
                    <a:pt x="192" y="119"/>
                  </a:lnTo>
                  <a:lnTo>
                    <a:pt x="192" y="127"/>
                  </a:lnTo>
                  <a:lnTo>
                    <a:pt x="184" y="119"/>
                  </a:lnTo>
                  <a:lnTo>
                    <a:pt x="176" y="119"/>
                  </a:lnTo>
                  <a:lnTo>
                    <a:pt x="168" y="119"/>
                  </a:lnTo>
                  <a:lnTo>
                    <a:pt x="160" y="135"/>
                  </a:lnTo>
                  <a:lnTo>
                    <a:pt x="152" y="135"/>
                  </a:lnTo>
                  <a:lnTo>
                    <a:pt x="144" y="135"/>
                  </a:lnTo>
                  <a:lnTo>
                    <a:pt x="128" y="127"/>
                  </a:lnTo>
                  <a:lnTo>
                    <a:pt x="120" y="127"/>
                  </a:lnTo>
                  <a:lnTo>
                    <a:pt x="112" y="127"/>
                  </a:lnTo>
                  <a:lnTo>
                    <a:pt x="104" y="135"/>
                  </a:lnTo>
                  <a:lnTo>
                    <a:pt x="112" y="135"/>
                  </a:lnTo>
                  <a:lnTo>
                    <a:pt x="120" y="135"/>
                  </a:lnTo>
                  <a:lnTo>
                    <a:pt x="128" y="135"/>
                  </a:lnTo>
                  <a:lnTo>
                    <a:pt x="136" y="143"/>
                  </a:lnTo>
                  <a:lnTo>
                    <a:pt x="144" y="143"/>
                  </a:lnTo>
                  <a:lnTo>
                    <a:pt x="136" y="151"/>
                  </a:lnTo>
                  <a:lnTo>
                    <a:pt x="128" y="143"/>
                  </a:lnTo>
                  <a:lnTo>
                    <a:pt x="112" y="143"/>
                  </a:lnTo>
                  <a:lnTo>
                    <a:pt x="96" y="143"/>
                  </a:lnTo>
                  <a:lnTo>
                    <a:pt x="80" y="143"/>
                  </a:lnTo>
                  <a:lnTo>
                    <a:pt x="64" y="143"/>
                  </a:lnTo>
                  <a:lnTo>
                    <a:pt x="56" y="143"/>
                  </a:lnTo>
                  <a:lnTo>
                    <a:pt x="40" y="143"/>
                  </a:lnTo>
                  <a:lnTo>
                    <a:pt x="24" y="143"/>
                  </a:lnTo>
                  <a:lnTo>
                    <a:pt x="0" y="135"/>
                  </a:lnTo>
                  <a:lnTo>
                    <a:pt x="8" y="135"/>
                  </a:lnTo>
                  <a:lnTo>
                    <a:pt x="24" y="127"/>
                  </a:lnTo>
                  <a:lnTo>
                    <a:pt x="32" y="127"/>
                  </a:lnTo>
                  <a:lnTo>
                    <a:pt x="40" y="127"/>
                  </a:lnTo>
                  <a:lnTo>
                    <a:pt x="32" y="119"/>
                  </a:lnTo>
                  <a:lnTo>
                    <a:pt x="48" y="111"/>
                  </a:lnTo>
                  <a:lnTo>
                    <a:pt x="56" y="111"/>
                  </a:lnTo>
                  <a:lnTo>
                    <a:pt x="56" y="119"/>
                  </a:lnTo>
                  <a:lnTo>
                    <a:pt x="64" y="119"/>
                  </a:lnTo>
                  <a:lnTo>
                    <a:pt x="72" y="127"/>
                  </a:lnTo>
                  <a:lnTo>
                    <a:pt x="80" y="127"/>
                  </a:lnTo>
                  <a:lnTo>
                    <a:pt x="88" y="119"/>
                  </a:lnTo>
                  <a:lnTo>
                    <a:pt x="88" y="119"/>
                  </a:lnTo>
                  <a:lnTo>
                    <a:pt x="88" y="111"/>
                  </a:lnTo>
                  <a:lnTo>
                    <a:pt x="80" y="103"/>
                  </a:lnTo>
                  <a:lnTo>
                    <a:pt x="72" y="111"/>
                  </a:lnTo>
                  <a:lnTo>
                    <a:pt x="56" y="111"/>
                  </a:lnTo>
                  <a:lnTo>
                    <a:pt x="48" y="111"/>
                  </a:lnTo>
                  <a:lnTo>
                    <a:pt x="56" y="103"/>
                  </a:lnTo>
                  <a:lnTo>
                    <a:pt x="64" y="103"/>
                  </a:lnTo>
                  <a:lnTo>
                    <a:pt x="88" y="95"/>
                  </a:lnTo>
                  <a:lnTo>
                    <a:pt x="96" y="95"/>
                  </a:lnTo>
                  <a:lnTo>
                    <a:pt x="96" y="95"/>
                  </a:lnTo>
                  <a:lnTo>
                    <a:pt x="104" y="95"/>
                  </a:lnTo>
                  <a:lnTo>
                    <a:pt x="112" y="95"/>
                  </a:lnTo>
                  <a:lnTo>
                    <a:pt x="120" y="95"/>
                  </a:lnTo>
                  <a:lnTo>
                    <a:pt x="120" y="87"/>
                  </a:lnTo>
                  <a:lnTo>
                    <a:pt x="112" y="87"/>
                  </a:lnTo>
                  <a:lnTo>
                    <a:pt x="104" y="79"/>
                  </a:lnTo>
                  <a:lnTo>
                    <a:pt x="104" y="72"/>
                  </a:lnTo>
                  <a:lnTo>
                    <a:pt x="96" y="64"/>
                  </a:lnTo>
                  <a:lnTo>
                    <a:pt x="104" y="64"/>
                  </a:lnTo>
                  <a:lnTo>
                    <a:pt x="120" y="72"/>
                  </a:lnTo>
                  <a:lnTo>
                    <a:pt x="136" y="72"/>
                  </a:lnTo>
                  <a:lnTo>
                    <a:pt x="144" y="72"/>
                  </a:lnTo>
                  <a:lnTo>
                    <a:pt x="152" y="79"/>
                  </a:lnTo>
                  <a:lnTo>
                    <a:pt x="160" y="79"/>
                  </a:lnTo>
                  <a:lnTo>
                    <a:pt x="168" y="72"/>
                  </a:lnTo>
                  <a:lnTo>
                    <a:pt x="168" y="64"/>
                  </a:lnTo>
                  <a:lnTo>
                    <a:pt x="176" y="64"/>
                  </a:lnTo>
                  <a:lnTo>
                    <a:pt x="184" y="56"/>
                  </a:lnTo>
                  <a:lnTo>
                    <a:pt x="200" y="56"/>
                  </a:lnTo>
                  <a:lnTo>
                    <a:pt x="224" y="56"/>
                  </a:lnTo>
                  <a:lnTo>
                    <a:pt x="240" y="64"/>
                  </a:lnTo>
                  <a:lnTo>
                    <a:pt x="256" y="56"/>
                  </a:lnTo>
                  <a:lnTo>
                    <a:pt x="248" y="56"/>
                  </a:lnTo>
                  <a:lnTo>
                    <a:pt x="232" y="56"/>
                  </a:lnTo>
                  <a:lnTo>
                    <a:pt x="216" y="56"/>
                  </a:lnTo>
                  <a:lnTo>
                    <a:pt x="200" y="48"/>
                  </a:lnTo>
                  <a:lnTo>
                    <a:pt x="184" y="56"/>
                  </a:lnTo>
                  <a:lnTo>
                    <a:pt x="176" y="56"/>
                  </a:lnTo>
                  <a:lnTo>
                    <a:pt x="168" y="56"/>
                  </a:lnTo>
                  <a:lnTo>
                    <a:pt x="152" y="56"/>
                  </a:lnTo>
                  <a:lnTo>
                    <a:pt x="144" y="56"/>
                  </a:lnTo>
                  <a:lnTo>
                    <a:pt x="136" y="56"/>
                  </a:lnTo>
                  <a:lnTo>
                    <a:pt x="120" y="56"/>
                  </a:lnTo>
                  <a:lnTo>
                    <a:pt x="112" y="48"/>
                  </a:lnTo>
                  <a:lnTo>
                    <a:pt x="96" y="40"/>
                  </a:lnTo>
                  <a:lnTo>
                    <a:pt x="88" y="40"/>
                  </a:lnTo>
                  <a:lnTo>
                    <a:pt x="72" y="32"/>
                  </a:lnTo>
                  <a:lnTo>
                    <a:pt x="64" y="24"/>
                  </a:lnTo>
                  <a:lnTo>
                    <a:pt x="72" y="16"/>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grpSp>
      <p:sp>
        <p:nvSpPr>
          <p:cNvPr id="26759" name="Freeform 135"/>
          <p:cNvSpPr>
            <a:spLocks/>
          </p:cNvSpPr>
          <p:nvPr/>
        </p:nvSpPr>
        <p:spPr bwMode="auto">
          <a:xfrm rot="272725">
            <a:off x="7837488" y="4103688"/>
            <a:ext cx="1054100" cy="458787"/>
          </a:xfrm>
          <a:custGeom>
            <a:avLst/>
            <a:gdLst>
              <a:gd name="T0" fmla="*/ 375 w 671"/>
              <a:gd name="T1" fmla="*/ 326 h 438"/>
              <a:gd name="T2" fmla="*/ 336 w 671"/>
              <a:gd name="T3" fmla="*/ 342 h 438"/>
              <a:gd name="T4" fmla="*/ 312 w 671"/>
              <a:gd name="T5" fmla="*/ 358 h 438"/>
              <a:gd name="T6" fmla="*/ 264 w 671"/>
              <a:gd name="T7" fmla="*/ 358 h 438"/>
              <a:gd name="T8" fmla="*/ 232 w 671"/>
              <a:gd name="T9" fmla="*/ 374 h 438"/>
              <a:gd name="T10" fmla="*/ 176 w 671"/>
              <a:gd name="T11" fmla="*/ 398 h 438"/>
              <a:gd name="T12" fmla="*/ 144 w 671"/>
              <a:gd name="T13" fmla="*/ 422 h 438"/>
              <a:gd name="T14" fmla="*/ 120 w 671"/>
              <a:gd name="T15" fmla="*/ 438 h 438"/>
              <a:gd name="T16" fmla="*/ 104 w 671"/>
              <a:gd name="T17" fmla="*/ 430 h 438"/>
              <a:gd name="T18" fmla="*/ 80 w 671"/>
              <a:gd name="T19" fmla="*/ 414 h 438"/>
              <a:gd name="T20" fmla="*/ 56 w 671"/>
              <a:gd name="T21" fmla="*/ 390 h 438"/>
              <a:gd name="T22" fmla="*/ 88 w 671"/>
              <a:gd name="T23" fmla="*/ 366 h 438"/>
              <a:gd name="T24" fmla="*/ 64 w 671"/>
              <a:gd name="T25" fmla="*/ 366 h 438"/>
              <a:gd name="T26" fmla="*/ 64 w 671"/>
              <a:gd name="T27" fmla="*/ 350 h 438"/>
              <a:gd name="T28" fmla="*/ 96 w 671"/>
              <a:gd name="T29" fmla="*/ 310 h 438"/>
              <a:gd name="T30" fmla="*/ 96 w 671"/>
              <a:gd name="T31" fmla="*/ 295 h 438"/>
              <a:gd name="T32" fmla="*/ 128 w 671"/>
              <a:gd name="T33" fmla="*/ 295 h 438"/>
              <a:gd name="T34" fmla="*/ 144 w 671"/>
              <a:gd name="T35" fmla="*/ 279 h 438"/>
              <a:gd name="T36" fmla="*/ 136 w 671"/>
              <a:gd name="T37" fmla="*/ 271 h 438"/>
              <a:gd name="T38" fmla="*/ 128 w 671"/>
              <a:gd name="T39" fmla="*/ 255 h 438"/>
              <a:gd name="T40" fmla="*/ 152 w 671"/>
              <a:gd name="T41" fmla="*/ 255 h 438"/>
              <a:gd name="T42" fmla="*/ 128 w 671"/>
              <a:gd name="T43" fmla="*/ 231 h 438"/>
              <a:gd name="T44" fmla="*/ 136 w 671"/>
              <a:gd name="T45" fmla="*/ 223 h 438"/>
              <a:gd name="T46" fmla="*/ 136 w 671"/>
              <a:gd name="T47" fmla="*/ 199 h 438"/>
              <a:gd name="T48" fmla="*/ 144 w 671"/>
              <a:gd name="T49" fmla="*/ 159 h 438"/>
              <a:gd name="T50" fmla="*/ 112 w 671"/>
              <a:gd name="T51" fmla="*/ 151 h 438"/>
              <a:gd name="T52" fmla="*/ 48 w 671"/>
              <a:gd name="T53" fmla="*/ 143 h 438"/>
              <a:gd name="T54" fmla="*/ 0 w 671"/>
              <a:gd name="T55" fmla="*/ 135 h 438"/>
              <a:gd name="T56" fmla="*/ 40 w 671"/>
              <a:gd name="T57" fmla="*/ 111 h 438"/>
              <a:gd name="T58" fmla="*/ 48 w 671"/>
              <a:gd name="T59" fmla="*/ 111 h 438"/>
              <a:gd name="T60" fmla="*/ 8 w 671"/>
              <a:gd name="T61" fmla="*/ 103 h 438"/>
              <a:gd name="T62" fmla="*/ 8 w 671"/>
              <a:gd name="T63" fmla="*/ 87 h 438"/>
              <a:gd name="T64" fmla="*/ 72 w 671"/>
              <a:gd name="T65" fmla="*/ 79 h 438"/>
              <a:gd name="T66" fmla="*/ 120 w 671"/>
              <a:gd name="T67" fmla="*/ 71 h 438"/>
              <a:gd name="T68" fmla="*/ 104 w 671"/>
              <a:gd name="T69" fmla="*/ 63 h 438"/>
              <a:gd name="T70" fmla="*/ 144 w 671"/>
              <a:gd name="T71" fmla="*/ 40 h 438"/>
              <a:gd name="T72" fmla="*/ 176 w 671"/>
              <a:gd name="T73" fmla="*/ 40 h 438"/>
              <a:gd name="T74" fmla="*/ 216 w 671"/>
              <a:gd name="T75" fmla="*/ 32 h 438"/>
              <a:gd name="T76" fmla="*/ 240 w 671"/>
              <a:gd name="T77" fmla="*/ 24 h 438"/>
              <a:gd name="T78" fmla="*/ 288 w 671"/>
              <a:gd name="T79" fmla="*/ 24 h 438"/>
              <a:gd name="T80" fmla="*/ 328 w 671"/>
              <a:gd name="T81" fmla="*/ 32 h 438"/>
              <a:gd name="T82" fmla="*/ 351 w 671"/>
              <a:gd name="T83" fmla="*/ 40 h 438"/>
              <a:gd name="T84" fmla="*/ 359 w 671"/>
              <a:gd name="T85" fmla="*/ 24 h 438"/>
              <a:gd name="T86" fmla="*/ 383 w 671"/>
              <a:gd name="T87" fmla="*/ 32 h 438"/>
              <a:gd name="T88" fmla="*/ 407 w 671"/>
              <a:gd name="T89" fmla="*/ 40 h 438"/>
              <a:gd name="T90" fmla="*/ 423 w 671"/>
              <a:gd name="T91" fmla="*/ 40 h 438"/>
              <a:gd name="T92" fmla="*/ 455 w 671"/>
              <a:gd name="T93" fmla="*/ 47 h 438"/>
              <a:gd name="T94" fmla="*/ 439 w 671"/>
              <a:gd name="T95" fmla="*/ 32 h 438"/>
              <a:gd name="T96" fmla="*/ 447 w 671"/>
              <a:gd name="T97" fmla="*/ 24 h 438"/>
              <a:gd name="T98" fmla="*/ 503 w 671"/>
              <a:gd name="T99" fmla="*/ 16 h 438"/>
              <a:gd name="T100" fmla="*/ 535 w 671"/>
              <a:gd name="T101" fmla="*/ 16 h 438"/>
              <a:gd name="T102" fmla="*/ 575 w 671"/>
              <a:gd name="T103" fmla="*/ 8 h 438"/>
              <a:gd name="T104" fmla="*/ 615 w 671"/>
              <a:gd name="T105" fmla="*/ 0 h 438"/>
              <a:gd name="T106" fmla="*/ 647 w 671"/>
              <a:gd name="T107" fmla="*/ 8 h 438"/>
              <a:gd name="T108" fmla="*/ 623 w 671"/>
              <a:gd name="T109" fmla="*/ 47 h 438"/>
              <a:gd name="T110" fmla="*/ 615 w 671"/>
              <a:gd name="T111" fmla="*/ 47 h 438"/>
              <a:gd name="T112" fmla="*/ 519 w 671"/>
              <a:gd name="T113" fmla="*/ 19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1" h="438">
                <a:moveTo>
                  <a:pt x="407" y="326"/>
                </a:moveTo>
                <a:lnTo>
                  <a:pt x="391" y="326"/>
                </a:lnTo>
                <a:lnTo>
                  <a:pt x="375" y="326"/>
                </a:lnTo>
                <a:lnTo>
                  <a:pt x="359" y="326"/>
                </a:lnTo>
                <a:lnTo>
                  <a:pt x="343" y="342"/>
                </a:lnTo>
                <a:lnTo>
                  <a:pt x="336" y="342"/>
                </a:lnTo>
                <a:lnTo>
                  <a:pt x="328" y="358"/>
                </a:lnTo>
                <a:lnTo>
                  <a:pt x="320" y="358"/>
                </a:lnTo>
                <a:lnTo>
                  <a:pt x="312" y="358"/>
                </a:lnTo>
                <a:lnTo>
                  <a:pt x="296" y="358"/>
                </a:lnTo>
                <a:lnTo>
                  <a:pt x="288" y="358"/>
                </a:lnTo>
                <a:lnTo>
                  <a:pt x="264" y="358"/>
                </a:lnTo>
                <a:lnTo>
                  <a:pt x="248" y="358"/>
                </a:lnTo>
                <a:lnTo>
                  <a:pt x="232" y="366"/>
                </a:lnTo>
                <a:lnTo>
                  <a:pt x="232" y="374"/>
                </a:lnTo>
                <a:lnTo>
                  <a:pt x="216" y="374"/>
                </a:lnTo>
                <a:lnTo>
                  <a:pt x="200" y="382"/>
                </a:lnTo>
                <a:lnTo>
                  <a:pt x="176" y="398"/>
                </a:lnTo>
                <a:lnTo>
                  <a:pt x="168" y="398"/>
                </a:lnTo>
                <a:lnTo>
                  <a:pt x="160" y="414"/>
                </a:lnTo>
                <a:lnTo>
                  <a:pt x="144" y="422"/>
                </a:lnTo>
                <a:lnTo>
                  <a:pt x="136" y="430"/>
                </a:lnTo>
                <a:lnTo>
                  <a:pt x="128" y="438"/>
                </a:lnTo>
                <a:lnTo>
                  <a:pt x="120" y="438"/>
                </a:lnTo>
                <a:lnTo>
                  <a:pt x="104" y="438"/>
                </a:lnTo>
                <a:lnTo>
                  <a:pt x="96" y="438"/>
                </a:lnTo>
                <a:lnTo>
                  <a:pt x="104" y="430"/>
                </a:lnTo>
                <a:lnTo>
                  <a:pt x="104" y="422"/>
                </a:lnTo>
                <a:lnTo>
                  <a:pt x="104" y="422"/>
                </a:lnTo>
                <a:lnTo>
                  <a:pt x="80" y="414"/>
                </a:lnTo>
                <a:lnTo>
                  <a:pt x="64" y="406"/>
                </a:lnTo>
                <a:lnTo>
                  <a:pt x="56" y="406"/>
                </a:lnTo>
                <a:lnTo>
                  <a:pt x="56" y="390"/>
                </a:lnTo>
                <a:lnTo>
                  <a:pt x="64" y="390"/>
                </a:lnTo>
                <a:lnTo>
                  <a:pt x="80" y="374"/>
                </a:lnTo>
                <a:lnTo>
                  <a:pt x="88" y="366"/>
                </a:lnTo>
                <a:lnTo>
                  <a:pt x="80" y="366"/>
                </a:lnTo>
                <a:lnTo>
                  <a:pt x="56" y="366"/>
                </a:lnTo>
                <a:lnTo>
                  <a:pt x="64" y="366"/>
                </a:lnTo>
                <a:lnTo>
                  <a:pt x="64" y="358"/>
                </a:lnTo>
                <a:lnTo>
                  <a:pt x="64" y="350"/>
                </a:lnTo>
                <a:lnTo>
                  <a:pt x="64" y="350"/>
                </a:lnTo>
                <a:lnTo>
                  <a:pt x="72" y="334"/>
                </a:lnTo>
                <a:lnTo>
                  <a:pt x="80" y="318"/>
                </a:lnTo>
                <a:lnTo>
                  <a:pt x="96" y="310"/>
                </a:lnTo>
                <a:lnTo>
                  <a:pt x="96" y="302"/>
                </a:lnTo>
                <a:lnTo>
                  <a:pt x="96" y="302"/>
                </a:lnTo>
                <a:lnTo>
                  <a:pt x="96" y="295"/>
                </a:lnTo>
                <a:lnTo>
                  <a:pt x="112" y="287"/>
                </a:lnTo>
                <a:lnTo>
                  <a:pt x="120" y="287"/>
                </a:lnTo>
                <a:lnTo>
                  <a:pt x="128" y="295"/>
                </a:lnTo>
                <a:lnTo>
                  <a:pt x="136" y="295"/>
                </a:lnTo>
                <a:lnTo>
                  <a:pt x="144" y="287"/>
                </a:lnTo>
                <a:lnTo>
                  <a:pt x="144" y="279"/>
                </a:lnTo>
                <a:lnTo>
                  <a:pt x="144" y="279"/>
                </a:lnTo>
                <a:lnTo>
                  <a:pt x="136" y="271"/>
                </a:lnTo>
                <a:lnTo>
                  <a:pt x="136" y="271"/>
                </a:lnTo>
                <a:lnTo>
                  <a:pt x="128" y="271"/>
                </a:lnTo>
                <a:lnTo>
                  <a:pt x="128" y="263"/>
                </a:lnTo>
                <a:lnTo>
                  <a:pt x="128" y="255"/>
                </a:lnTo>
                <a:lnTo>
                  <a:pt x="144" y="255"/>
                </a:lnTo>
                <a:lnTo>
                  <a:pt x="152" y="255"/>
                </a:lnTo>
                <a:lnTo>
                  <a:pt x="152" y="255"/>
                </a:lnTo>
                <a:lnTo>
                  <a:pt x="152" y="239"/>
                </a:lnTo>
                <a:lnTo>
                  <a:pt x="144" y="239"/>
                </a:lnTo>
                <a:lnTo>
                  <a:pt x="128" y="231"/>
                </a:lnTo>
                <a:lnTo>
                  <a:pt x="128" y="231"/>
                </a:lnTo>
                <a:lnTo>
                  <a:pt x="128" y="231"/>
                </a:lnTo>
                <a:lnTo>
                  <a:pt x="136" y="223"/>
                </a:lnTo>
                <a:lnTo>
                  <a:pt x="136" y="215"/>
                </a:lnTo>
                <a:lnTo>
                  <a:pt x="136" y="207"/>
                </a:lnTo>
                <a:lnTo>
                  <a:pt x="136" y="199"/>
                </a:lnTo>
                <a:lnTo>
                  <a:pt x="136" y="183"/>
                </a:lnTo>
                <a:lnTo>
                  <a:pt x="136" y="175"/>
                </a:lnTo>
                <a:lnTo>
                  <a:pt x="144" y="159"/>
                </a:lnTo>
                <a:lnTo>
                  <a:pt x="136" y="159"/>
                </a:lnTo>
                <a:lnTo>
                  <a:pt x="128" y="151"/>
                </a:lnTo>
                <a:lnTo>
                  <a:pt x="112" y="151"/>
                </a:lnTo>
                <a:lnTo>
                  <a:pt x="96" y="143"/>
                </a:lnTo>
                <a:lnTo>
                  <a:pt x="80" y="143"/>
                </a:lnTo>
                <a:lnTo>
                  <a:pt x="48" y="143"/>
                </a:lnTo>
                <a:lnTo>
                  <a:pt x="24" y="143"/>
                </a:lnTo>
                <a:lnTo>
                  <a:pt x="8" y="143"/>
                </a:lnTo>
                <a:lnTo>
                  <a:pt x="0" y="135"/>
                </a:lnTo>
                <a:lnTo>
                  <a:pt x="0" y="119"/>
                </a:lnTo>
                <a:lnTo>
                  <a:pt x="0" y="119"/>
                </a:lnTo>
                <a:lnTo>
                  <a:pt x="40" y="111"/>
                </a:lnTo>
                <a:lnTo>
                  <a:pt x="56" y="119"/>
                </a:lnTo>
                <a:lnTo>
                  <a:pt x="56" y="111"/>
                </a:lnTo>
                <a:lnTo>
                  <a:pt x="48" y="111"/>
                </a:lnTo>
                <a:lnTo>
                  <a:pt x="24" y="111"/>
                </a:lnTo>
                <a:lnTo>
                  <a:pt x="16" y="111"/>
                </a:lnTo>
                <a:lnTo>
                  <a:pt x="8" y="103"/>
                </a:lnTo>
                <a:lnTo>
                  <a:pt x="8" y="103"/>
                </a:lnTo>
                <a:lnTo>
                  <a:pt x="8" y="95"/>
                </a:lnTo>
                <a:lnTo>
                  <a:pt x="8" y="87"/>
                </a:lnTo>
                <a:lnTo>
                  <a:pt x="24" y="87"/>
                </a:lnTo>
                <a:lnTo>
                  <a:pt x="40" y="87"/>
                </a:lnTo>
                <a:lnTo>
                  <a:pt x="72" y="79"/>
                </a:lnTo>
                <a:lnTo>
                  <a:pt x="88" y="87"/>
                </a:lnTo>
                <a:lnTo>
                  <a:pt x="104" y="79"/>
                </a:lnTo>
                <a:lnTo>
                  <a:pt x="120" y="71"/>
                </a:lnTo>
                <a:lnTo>
                  <a:pt x="112" y="71"/>
                </a:lnTo>
                <a:lnTo>
                  <a:pt x="104" y="71"/>
                </a:lnTo>
                <a:lnTo>
                  <a:pt x="104" y="63"/>
                </a:lnTo>
                <a:lnTo>
                  <a:pt x="104" y="55"/>
                </a:lnTo>
                <a:lnTo>
                  <a:pt x="128" y="55"/>
                </a:lnTo>
                <a:lnTo>
                  <a:pt x="144" y="40"/>
                </a:lnTo>
                <a:lnTo>
                  <a:pt x="152" y="40"/>
                </a:lnTo>
                <a:lnTo>
                  <a:pt x="168" y="32"/>
                </a:lnTo>
                <a:lnTo>
                  <a:pt x="176" y="40"/>
                </a:lnTo>
                <a:lnTo>
                  <a:pt x="192" y="40"/>
                </a:lnTo>
                <a:lnTo>
                  <a:pt x="200" y="40"/>
                </a:lnTo>
                <a:lnTo>
                  <a:pt x="216" y="32"/>
                </a:lnTo>
                <a:lnTo>
                  <a:pt x="232" y="32"/>
                </a:lnTo>
                <a:lnTo>
                  <a:pt x="248" y="32"/>
                </a:lnTo>
                <a:lnTo>
                  <a:pt x="240" y="24"/>
                </a:lnTo>
                <a:lnTo>
                  <a:pt x="248" y="24"/>
                </a:lnTo>
                <a:lnTo>
                  <a:pt x="264" y="24"/>
                </a:lnTo>
                <a:lnTo>
                  <a:pt x="288" y="24"/>
                </a:lnTo>
                <a:lnTo>
                  <a:pt x="304" y="24"/>
                </a:lnTo>
                <a:lnTo>
                  <a:pt x="312" y="24"/>
                </a:lnTo>
                <a:lnTo>
                  <a:pt x="328" y="32"/>
                </a:lnTo>
                <a:lnTo>
                  <a:pt x="336" y="40"/>
                </a:lnTo>
                <a:lnTo>
                  <a:pt x="351" y="40"/>
                </a:lnTo>
                <a:lnTo>
                  <a:pt x="351" y="40"/>
                </a:lnTo>
                <a:lnTo>
                  <a:pt x="351" y="32"/>
                </a:lnTo>
                <a:lnTo>
                  <a:pt x="359" y="24"/>
                </a:lnTo>
                <a:lnTo>
                  <a:pt x="359" y="24"/>
                </a:lnTo>
                <a:lnTo>
                  <a:pt x="367" y="24"/>
                </a:lnTo>
                <a:lnTo>
                  <a:pt x="375" y="24"/>
                </a:lnTo>
                <a:lnTo>
                  <a:pt x="383" y="32"/>
                </a:lnTo>
                <a:lnTo>
                  <a:pt x="391" y="32"/>
                </a:lnTo>
                <a:lnTo>
                  <a:pt x="391" y="40"/>
                </a:lnTo>
                <a:lnTo>
                  <a:pt x="407" y="40"/>
                </a:lnTo>
                <a:lnTo>
                  <a:pt x="407" y="47"/>
                </a:lnTo>
                <a:lnTo>
                  <a:pt x="423" y="47"/>
                </a:lnTo>
                <a:lnTo>
                  <a:pt x="423" y="40"/>
                </a:lnTo>
                <a:lnTo>
                  <a:pt x="431" y="40"/>
                </a:lnTo>
                <a:lnTo>
                  <a:pt x="439" y="40"/>
                </a:lnTo>
                <a:lnTo>
                  <a:pt x="455" y="47"/>
                </a:lnTo>
                <a:lnTo>
                  <a:pt x="455" y="40"/>
                </a:lnTo>
                <a:lnTo>
                  <a:pt x="439" y="40"/>
                </a:lnTo>
                <a:lnTo>
                  <a:pt x="439" y="32"/>
                </a:lnTo>
                <a:lnTo>
                  <a:pt x="431" y="24"/>
                </a:lnTo>
                <a:lnTo>
                  <a:pt x="439" y="24"/>
                </a:lnTo>
                <a:lnTo>
                  <a:pt x="447" y="24"/>
                </a:lnTo>
                <a:lnTo>
                  <a:pt x="463" y="24"/>
                </a:lnTo>
                <a:lnTo>
                  <a:pt x="479" y="24"/>
                </a:lnTo>
                <a:lnTo>
                  <a:pt x="503" y="16"/>
                </a:lnTo>
                <a:lnTo>
                  <a:pt x="511" y="24"/>
                </a:lnTo>
                <a:lnTo>
                  <a:pt x="527" y="24"/>
                </a:lnTo>
                <a:lnTo>
                  <a:pt x="535" y="16"/>
                </a:lnTo>
                <a:lnTo>
                  <a:pt x="551" y="8"/>
                </a:lnTo>
                <a:lnTo>
                  <a:pt x="567" y="8"/>
                </a:lnTo>
                <a:lnTo>
                  <a:pt x="575" y="8"/>
                </a:lnTo>
                <a:lnTo>
                  <a:pt x="591" y="0"/>
                </a:lnTo>
                <a:lnTo>
                  <a:pt x="607" y="8"/>
                </a:lnTo>
                <a:lnTo>
                  <a:pt x="615" y="0"/>
                </a:lnTo>
                <a:lnTo>
                  <a:pt x="623" y="0"/>
                </a:lnTo>
                <a:lnTo>
                  <a:pt x="631" y="8"/>
                </a:lnTo>
                <a:lnTo>
                  <a:pt x="647" y="8"/>
                </a:lnTo>
                <a:lnTo>
                  <a:pt x="671" y="8"/>
                </a:lnTo>
                <a:lnTo>
                  <a:pt x="639" y="47"/>
                </a:lnTo>
                <a:lnTo>
                  <a:pt x="623" y="47"/>
                </a:lnTo>
                <a:lnTo>
                  <a:pt x="615" y="47"/>
                </a:lnTo>
                <a:lnTo>
                  <a:pt x="607" y="47"/>
                </a:lnTo>
                <a:lnTo>
                  <a:pt x="615" y="47"/>
                </a:lnTo>
                <a:lnTo>
                  <a:pt x="623" y="47"/>
                </a:lnTo>
                <a:lnTo>
                  <a:pt x="639" y="47"/>
                </a:lnTo>
                <a:lnTo>
                  <a:pt x="519" y="191"/>
                </a:lnTo>
                <a:lnTo>
                  <a:pt x="407" y="326"/>
                </a:lnTo>
                <a:close/>
              </a:path>
            </a:pathLst>
          </a:custGeom>
          <a:solidFill>
            <a:srgbClr val="CCFFCC"/>
          </a:solidFill>
          <a:ln w="12700" cap="flat" cmpd="sng">
            <a:solidFill>
              <a:schemeClr val="tx1"/>
            </a:solidFill>
            <a:prstDash val="solid"/>
            <a:round/>
            <a:headEnd/>
            <a:tailEnd/>
          </a:ln>
          <a:effectLst>
            <a:outerShdw dist="45791" dir="2021404" algn="ctr" rotWithShape="0">
              <a:schemeClr val="bg1"/>
            </a:outerShdw>
          </a:effectLst>
        </p:spPr>
        <p:txBody>
          <a:bodyPr/>
          <a:lstStyle/>
          <a:p>
            <a:endParaRPr lang="ja-JP" altLang="en-US" smtClean="0">
              <a:solidFill>
                <a:srgbClr val="000000"/>
              </a:solidFill>
            </a:endParaRPr>
          </a:p>
        </p:txBody>
      </p:sp>
      <p:sp>
        <p:nvSpPr>
          <p:cNvPr id="26760" name="Freeform 136"/>
          <p:cNvSpPr>
            <a:spLocks/>
          </p:cNvSpPr>
          <p:nvPr/>
        </p:nvSpPr>
        <p:spPr bwMode="auto">
          <a:xfrm rot="272725">
            <a:off x="7974013" y="4349750"/>
            <a:ext cx="49212" cy="25400"/>
          </a:xfrm>
          <a:custGeom>
            <a:avLst/>
            <a:gdLst>
              <a:gd name="T0" fmla="*/ 0 w 32"/>
              <a:gd name="T1" fmla="*/ 16 h 24"/>
              <a:gd name="T2" fmla="*/ 8 w 32"/>
              <a:gd name="T3" fmla="*/ 8 h 24"/>
              <a:gd name="T4" fmla="*/ 0 w 32"/>
              <a:gd name="T5" fmla="*/ 8 h 24"/>
              <a:gd name="T6" fmla="*/ 0 w 32"/>
              <a:gd name="T7" fmla="*/ 0 h 24"/>
              <a:gd name="T8" fmla="*/ 8 w 32"/>
              <a:gd name="T9" fmla="*/ 0 h 24"/>
              <a:gd name="T10" fmla="*/ 16 w 32"/>
              <a:gd name="T11" fmla="*/ 0 h 24"/>
              <a:gd name="T12" fmla="*/ 32 w 32"/>
              <a:gd name="T13" fmla="*/ 8 h 24"/>
              <a:gd name="T14" fmla="*/ 32 w 32"/>
              <a:gd name="T15" fmla="*/ 16 h 24"/>
              <a:gd name="T16" fmla="*/ 16 w 32"/>
              <a:gd name="T17" fmla="*/ 24 h 24"/>
              <a:gd name="T18" fmla="*/ 8 w 32"/>
              <a:gd name="T19" fmla="*/ 24 h 24"/>
              <a:gd name="T20" fmla="*/ 0 w 32"/>
              <a:gd name="T21" fmla="*/ 16 h 24"/>
              <a:gd name="T22" fmla="*/ 0 w 32"/>
              <a:gd name="T2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24">
                <a:moveTo>
                  <a:pt x="0" y="16"/>
                </a:moveTo>
                <a:lnTo>
                  <a:pt x="8" y="8"/>
                </a:lnTo>
                <a:lnTo>
                  <a:pt x="0" y="8"/>
                </a:lnTo>
                <a:lnTo>
                  <a:pt x="0" y="0"/>
                </a:lnTo>
                <a:lnTo>
                  <a:pt x="8" y="0"/>
                </a:lnTo>
                <a:lnTo>
                  <a:pt x="16" y="0"/>
                </a:lnTo>
                <a:lnTo>
                  <a:pt x="32" y="8"/>
                </a:lnTo>
                <a:lnTo>
                  <a:pt x="32" y="16"/>
                </a:lnTo>
                <a:lnTo>
                  <a:pt x="16" y="24"/>
                </a:lnTo>
                <a:lnTo>
                  <a:pt x="8" y="24"/>
                </a:lnTo>
                <a:lnTo>
                  <a:pt x="0" y="16"/>
                </a:lnTo>
                <a:lnTo>
                  <a:pt x="0" y="16"/>
                </a:lnTo>
                <a:close/>
              </a:path>
            </a:pathLst>
          </a:custGeom>
          <a:solidFill>
            <a:srgbClr val="CCFFCC"/>
          </a:solidFill>
          <a:ln w="9525"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761" name="Freeform 137"/>
          <p:cNvSpPr>
            <a:spLocks/>
          </p:cNvSpPr>
          <p:nvPr/>
        </p:nvSpPr>
        <p:spPr bwMode="auto">
          <a:xfrm rot="272725">
            <a:off x="5005388" y="4649788"/>
            <a:ext cx="12700" cy="1587"/>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2" name="Freeform 138"/>
          <p:cNvSpPr>
            <a:spLocks/>
          </p:cNvSpPr>
          <p:nvPr/>
        </p:nvSpPr>
        <p:spPr bwMode="auto">
          <a:xfrm rot="272725">
            <a:off x="7496175" y="4327525"/>
            <a:ext cx="38100" cy="7938"/>
          </a:xfrm>
          <a:custGeom>
            <a:avLst/>
            <a:gdLst>
              <a:gd name="T0" fmla="*/ 0 w 24"/>
              <a:gd name="T1" fmla="*/ 8 h 8"/>
              <a:gd name="T2" fmla="*/ 0 w 24"/>
              <a:gd name="T3" fmla="*/ 0 h 8"/>
              <a:gd name="T4" fmla="*/ 0 w 24"/>
              <a:gd name="T5" fmla="*/ 0 h 8"/>
              <a:gd name="T6" fmla="*/ 8 w 24"/>
              <a:gd name="T7" fmla="*/ 0 h 8"/>
              <a:gd name="T8" fmla="*/ 16 w 24"/>
              <a:gd name="T9" fmla="*/ 0 h 8"/>
              <a:gd name="T10" fmla="*/ 24 w 24"/>
              <a:gd name="T11" fmla="*/ 0 h 8"/>
              <a:gd name="T12" fmla="*/ 16 w 24"/>
              <a:gd name="T13" fmla="*/ 8 h 8"/>
              <a:gd name="T14" fmla="*/ 8 w 24"/>
              <a:gd name="T15" fmla="*/ 8 h 8"/>
              <a:gd name="T16" fmla="*/ 0 w 2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0" y="8"/>
                </a:moveTo>
                <a:lnTo>
                  <a:pt x="0" y="0"/>
                </a:lnTo>
                <a:lnTo>
                  <a:pt x="0" y="0"/>
                </a:lnTo>
                <a:lnTo>
                  <a:pt x="8" y="0"/>
                </a:lnTo>
                <a:lnTo>
                  <a:pt x="16" y="0"/>
                </a:lnTo>
                <a:lnTo>
                  <a:pt x="24" y="0"/>
                </a:lnTo>
                <a:lnTo>
                  <a:pt x="16" y="8"/>
                </a:lnTo>
                <a:lnTo>
                  <a:pt x="8" y="8"/>
                </a:lnTo>
                <a:lnTo>
                  <a:pt x="0" y="8"/>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3" name="Freeform 139"/>
          <p:cNvSpPr>
            <a:spLocks/>
          </p:cNvSpPr>
          <p:nvPr/>
        </p:nvSpPr>
        <p:spPr bwMode="auto">
          <a:xfrm rot="272725">
            <a:off x="1636713" y="3702050"/>
            <a:ext cx="38100" cy="25400"/>
          </a:xfrm>
          <a:custGeom>
            <a:avLst/>
            <a:gdLst>
              <a:gd name="T0" fmla="*/ 0 w 24"/>
              <a:gd name="T1" fmla="*/ 24 h 24"/>
              <a:gd name="T2" fmla="*/ 8 w 24"/>
              <a:gd name="T3" fmla="*/ 16 h 24"/>
              <a:gd name="T4" fmla="*/ 16 w 24"/>
              <a:gd name="T5" fmla="*/ 8 h 24"/>
              <a:gd name="T6" fmla="*/ 24 w 24"/>
              <a:gd name="T7" fmla="*/ 0 h 24"/>
              <a:gd name="T8" fmla="*/ 24 w 24"/>
              <a:gd name="T9" fmla="*/ 8 h 24"/>
              <a:gd name="T10" fmla="*/ 24 w 24"/>
              <a:gd name="T11" fmla="*/ 16 h 24"/>
              <a:gd name="T12" fmla="*/ 16 w 24"/>
              <a:gd name="T13" fmla="*/ 16 h 24"/>
              <a:gd name="T14" fmla="*/ 8 w 24"/>
              <a:gd name="T15" fmla="*/ 24 h 24"/>
              <a:gd name="T16" fmla="*/ 0 w 24"/>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4">
                <a:moveTo>
                  <a:pt x="0" y="24"/>
                </a:moveTo>
                <a:lnTo>
                  <a:pt x="8" y="16"/>
                </a:lnTo>
                <a:lnTo>
                  <a:pt x="16" y="8"/>
                </a:lnTo>
                <a:lnTo>
                  <a:pt x="24" y="0"/>
                </a:lnTo>
                <a:lnTo>
                  <a:pt x="24" y="8"/>
                </a:lnTo>
                <a:lnTo>
                  <a:pt x="24" y="16"/>
                </a:lnTo>
                <a:lnTo>
                  <a:pt x="16" y="16"/>
                </a:lnTo>
                <a:lnTo>
                  <a:pt x="8" y="24"/>
                </a:lnTo>
                <a:lnTo>
                  <a:pt x="0" y="24"/>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4" name="Freeform 140"/>
          <p:cNvSpPr>
            <a:spLocks/>
          </p:cNvSpPr>
          <p:nvPr/>
        </p:nvSpPr>
        <p:spPr bwMode="auto">
          <a:xfrm rot="272725">
            <a:off x="2001838" y="3698875"/>
            <a:ext cx="61912" cy="25400"/>
          </a:xfrm>
          <a:custGeom>
            <a:avLst/>
            <a:gdLst>
              <a:gd name="T0" fmla="*/ 16 w 40"/>
              <a:gd name="T1" fmla="*/ 16 h 24"/>
              <a:gd name="T2" fmla="*/ 8 w 40"/>
              <a:gd name="T3" fmla="*/ 16 h 24"/>
              <a:gd name="T4" fmla="*/ 0 w 40"/>
              <a:gd name="T5" fmla="*/ 16 h 24"/>
              <a:gd name="T6" fmla="*/ 8 w 40"/>
              <a:gd name="T7" fmla="*/ 16 h 24"/>
              <a:gd name="T8" fmla="*/ 8 w 40"/>
              <a:gd name="T9" fmla="*/ 16 h 24"/>
              <a:gd name="T10" fmla="*/ 16 w 40"/>
              <a:gd name="T11" fmla="*/ 24 h 24"/>
              <a:gd name="T12" fmla="*/ 24 w 40"/>
              <a:gd name="T13" fmla="*/ 16 h 24"/>
              <a:gd name="T14" fmla="*/ 32 w 40"/>
              <a:gd name="T15" fmla="*/ 8 h 24"/>
              <a:gd name="T16" fmla="*/ 40 w 40"/>
              <a:gd name="T17" fmla="*/ 0 h 24"/>
              <a:gd name="T18" fmla="*/ 24 w 40"/>
              <a:gd name="T19" fmla="*/ 16 h 24"/>
              <a:gd name="T20" fmla="*/ 16 w 40"/>
              <a:gd name="T21"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16" y="16"/>
                </a:moveTo>
                <a:lnTo>
                  <a:pt x="8" y="16"/>
                </a:lnTo>
                <a:lnTo>
                  <a:pt x="0" y="16"/>
                </a:lnTo>
                <a:lnTo>
                  <a:pt x="8" y="16"/>
                </a:lnTo>
                <a:lnTo>
                  <a:pt x="8" y="16"/>
                </a:lnTo>
                <a:lnTo>
                  <a:pt x="16" y="24"/>
                </a:lnTo>
                <a:lnTo>
                  <a:pt x="24" y="16"/>
                </a:lnTo>
                <a:lnTo>
                  <a:pt x="32" y="8"/>
                </a:lnTo>
                <a:lnTo>
                  <a:pt x="40" y="0"/>
                </a:lnTo>
                <a:lnTo>
                  <a:pt x="24" y="16"/>
                </a:lnTo>
                <a:lnTo>
                  <a:pt x="16" y="16"/>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5" name="Freeform 141"/>
          <p:cNvSpPr>
            <a:spLocks/>
          </p:cNvSpPr>
          <p:nvPr/>
        </p:nvSpPr>
        <p:spPr bwMode="auto">
          <a:xfrm rot="272725">
            <a:off x="2025650" y="3727450"/>
            <a:ext cx="61913" cy="33338"/>
          </a:xfrm>
          <a:custGeom>
            <a:avLst/>
            <a:gdLst>
              <a:gd name="T0" fmla="*/ 40 w 40"/>
              <a:gd name="T1" fmla="*/ 24 h 32"/>
              <a:gd name="T2" fmla="*/ 40 w 40"/>
              <a:gd name="T3" fmla="*/ 16 h 32"/>
              <a:gd name="T4" fmla="*/ 40 w 40"/>
              <a:gd name="T5" fmla="*/ 8 h 32"/>
              <a:gd name="T6" fmla="*/ 32 w 40"/>
              <a:gd name="T7" fmla="*/ 8 h 32"/>
              <a:gd name="T8" fmla="*/ 24 w 40"/>
              <a:gd name="T9" fmla="*/ 8 h 32"/>
              <a:gd name="T10" fmla="*/ 16 w 40"/>
              <a:gd name="T11" fmla="*/ 0 h 32"/>
              <a:gd name="T12" fmla="*/ 8 w 40"/>
              <a:gd name="T13" fmla="*/ 0 h 32"/>
              <a:gd name="T14" fmla="*/ 0 w 40"/>
              <a:gd name="T15" fmla="*/ 8 h 32"/>
              <a:gd name="T16" fmla="*/ 8 w 40"/>
              <a:gd name="T17" fmla="*/ 8 h 32"/>
              <a:gd name="T18" fmla="*/ 0 w 40"/>
              <a:gd name="T19" fmla="*/ 16 h 32"/>
              <a:gd name="T20" fmla="*/ 8 w 40"/>
              <a:gd name="T21" fmla="*/ 16 h 32"/>
              <a:gd name="T22" fmla="*/ 8 w 40"/>
              <a:gd name="T23" fmla="*/ 16 h 32"/>
              <a:gd name="T24" fmla="*/ 0 w 40"/>
              <a:gd name="T25" fmla="*/ 24 h 32"/>
              <a:gd name="T26" fmla="*/ 0 w 40"/>
              <a:gd name="T27" fmla="*/ 24 h 32"/>
              <a:gd name="T28" fmla="*/ 8 w 40"/>
              <a:gd name="T29" fmla="*/ 32 h 32"/>
              <a:gd name="T30" fmla="*/ 16 w 40"/>
              <a:gd name="T31" fmla="*/ 24 h 32"/>
              <a:gd name="T32" fmla="*/ 24 w 40"/>
              <a:gd name="T33" fmla="*/ 24 h 32"/>
              <a:gd name="T34" fmla="*/ 32 w 40"/>
              <a:gd name="T35" fmla="*/ 24 h 32"/>
              <a:gd name="T36" fmla="*/ 40 w 40"/>
              <a:gd name="T3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32">
                <a:moveTo>
                  <a:pt x="40" y="24"/>
                </a:moveTo>
                <a:lnTo>
                  <a:pt x="40" y="16"/>
                </a:lnTo>
                <a:lnTo>
                  <a:pt x="40" y="8"/>
                </a:lnTo>
                <a:lnTo>
                  <a:pt x="32" y="8"/>
                </a:lnTo>
                <a:lnTo>
                  <a:pt x="24" y="8"/>
                </a:lnTo>
                <a:lnTo>
                  <a:pt x="16" y="0"/>
                </a:lnTo>
                <a:lnTo>
                  <a:pt x="8" y="0"/>
                </a:lnTo>
                <a:lnTo>
                  <a:pt x="0" y="8"/>
                </a:lnTo>
                <a:lnTo>
                  <a:pt x="8" y="8"/>
                </a:lnTo>
                <a:lnTo>
                  <a:pt x="0" y="16"/>
                </a:lnTo>
                <a:lnTo>
                  <a:pt x="8" y="16"/>
                </a:lnTo>
                <a:lnTo>
                  <a:pt x="8" y="16"/>
                </a:lnTo>
                <a:lnTo>
                  <a:pt x="0" y="24"/>
                </a:lnTo>
                <a:lnTo>
                  <a:pt x="0" y="24"/>
                </a:lnTo>
                <a:lnTo>
                  <a:pt x="8" y="32"/>
                </a:lnTo>
                <a:lnTo>
                  <a:pt x="16" y="24"/>
                </a:lnTo>
                <a:lnTo>
                  <a:pt x="24" y="24"/>
                </a:lnTo>
                <a:lnTo>
                  <a:pt x="32" y="24"/>
                </a:lnTo>
                <a:lnTo>
                  <a:pt x="40" y="24"/>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6" name="Freeform 142"/>
          <p:cNvSpPr>
            <a:spLocks/>
          </p:cNvSpPr>
          <p:nvPr/>
        </p:nvSpPr>
        <p:spPr bwMode="auto">
          <a:xfrm rot="272725">
            <a:off x="2151063" y="3727450"/>
            <a:ext cx="36512" cy="25400"/>
          </a:xfrm>
          <a:custGeom>
            <a:avLst/>
            <a:gdLst>
              <a:gd name="T0" fmla="*/ 8 w 24"/>
              <a:gd name="T1" fmla="*/ 16 h 24"/>
              <a:gd name="T2" fmla="*/ 16 w 24"/>
              <a:gd name="T3" fmla="*/ 16 h 24"/>
              <a:gd name="T4" fmla="*/ 24 w 24"/>
              <a:gd name="T5" fmla="*/ 16 h 24"/>
              <a:gd name="T6" fmla="*/ 16 w 24"/>
              <a:gd name="T7" fmla="*/ 8 h 24"/>
              <a:gd name="T8" fmla="*/ 24 w 24"/>
              <a:gd name="T9" fmla="*/ 0 h 24"/>
              <a:gd name="T10" fmla="*/ 16 w 24"/>
              <a:gd name="T11" fmla="*/ 0 h 24"/>
              <a:gd name="T12" fmla="*/ 8 w 24"/>
              <a:gd name="T13" fmla="*/ 0 h 24"/>
              <a:gd name="T14" fmla="*/ 8 w 24"/>
              <a:gd name="T15" fmla="*/ 0 h 24"/>
              <a:gd name="T16" fmla="*/ 0 w 24"/>
              <a:gd name="T17" fmla="*/ 8 h 24"/>
              <a:gd name="T18" fmla="*/ 0 w 24"/>
              <a:gd name="T19" fmla="*/ 16 h 24"/>
              <a:gd name="T20" fmla="*/ 0 w 24"/>
              <a:gd name="T21" fmla="*/ 16 h 24"/>
              <a:gd name="T22" fmla="*/ 8 w 24"/>
              <a:gd name="T23" fmla="*/ 16 h 24"/>
              <a:gd name="T24" fmla="*/ 0 w 24"/>
              <a:gd name="T25" fmla="*/ 24 h 24"/>
              <a:gd name="T26" fmla="*/ 8 w 24"/>
              <a:gd name="T27" fmla="*/ 24 h 24"/>
              <a:gd name="T28" fmla="*/ 8 w 24"/>
              <a:gd name="T29"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4">
                <a:moveTo>
                  <a:pt x="8" y="16"/>
                </a:moveTo>
                <a:lnTo>
                  <a:pt x="16" y="16"/>
                </a:lnTo>
                <a:lnTo>
                  <a:pt x="24" y="16"/>
                </a:lnTo>
                <a:lnTo>
                  <a:pt x="16" y="8"/>
                </a:lnTo>
                <a:lnTo>
                  <a:pt x="24" y="0"/>
                </a:lnTo>
                <a:lnTo>
                  <a:pt x="16" y="0"/>
                </a:lnTo>
                <a:lnTo>
                  <a:pt x="8" y="0"/>
                </a:lnTo>
                <a:lnTo>
                  <a:pt x="8" y="0"/>
                </a:lnTo>
                <a:lnTo>
                  <a:pt x="0" y="8"/>
                </a:lnTo>
                <a:lnTo>
                  <a:pt x="0" y="16"/>
                </a:lnTo>
                <a:lnTo>
                  <a:pt x="0" y="16"/>
                </a:lnTo>
                <a:lnTo>
                  <a:pt x="8" y="16"/>
                </a:lnTo>
                <a:lnTo>
                  <a:pt x="0" y="24"/>
                </a:lnTo>
                <a:lnTo>
                  <a:pt x="8" y="24"/>
                </a:lnTo>
                <a:lnTo>
                  <a:pt x="8" y="16"/>
                </a:lnTo>
                <a:close/>
              </a:path>
            </a:pathLst>
          </a:custGeom>
          <a:solidFill>
            <a:srgbClr val="CCFFCC"/>
          </a:solidFill>
          <a:ln w="9525"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7" name="Freeform 143"/>
          <p:cNvSpPr>
            <a:spLocks/>
          </p:cNvSpPr>
          <p:nvPr/>
        </p:nvSpPr>
        <p:spPr bwMode="auto">
          <a:xfrm rot="272725">
            <a:off x="2317750" y="3994150"/>
            <a:ext cx="88900" cy="41275"/>
          </a:xfrm>
          <a:custGeom>
            <a:avLst/>
            <a:gdLst>
              <a:gd name="T0" fmla="*/ 16 w 56"/>
              <a:gd name="T1" fmla="*/ 32 h 40"/>
              <a:gd name="T2" fmla="*/ 16 w 56"/>
              <a:gd name="T3" fmla="*/ 40 h 40"/>
              <a:gd name="T4" fmla="*/ 32 w 56"/>
              <a:gd name="T5" fmla="*/ 32 h 40"/>
              <a:gd name="T6" fmla="*/ 32 w 56"/>
              <a:gd name="T7" fmla="*/ 32 h 40"/>
              <a:gd name="T8" fmla="*/ 48 w 56"/>
              <a:gd name="T9" fmla="*/ 24 h 40"/>
              <a:gd name="T10" fmla="*/ 48 w 56"/>
              <a:gd name="T11" fmla="*/ 16 h 40"/>
              <a:gd name="T12" fmla="*/ 40 w 56"/>
              <a:gd name="T13" fmla="*/ 16 h 40"/>
              <a:gd name="T14" fmla="*/ 48 w 56"/>
              <a:gd name="T15" fmla="*/ 16 h 40"/>
              <a:gd name="T16" fmla="*/ 48 w 56"/>
              <a:gd name="T17" fmla="*/ 8 h 40"/>
              <a:gd name="T18" fmla="*/ 56 w 56"/>
              <a:gd name="T19" fmla="*/ 0 h 40"/>
              <a:gd name="T20" fmla="*/ 56 w 56"/>
              <a:gd name="T21" fmla="*/ 0 h 40"/>
              <a:gd name="T22" fmla="*/ 56 w 56"/>
              <a:gd name="T23" fmla="*/ 0 h 40"/>
              <a:gd name="T24" fmla="*/ 40 w 56"/>
              <a:gd name="T25" fmla="*/ 0 h 40"/>
              <a:gd name="T26" fmla="*/ 32 w 56"/>
              <a:gd name="T27" fmla="*/ 0 h 40"/>
              <a:gd name="T28" fmla="*/ 24 w 56"/>
              <a:gd name="T29" fmla="*/ 8 h 40"/>
              <a:gd name="T30" fmla="*/ 16 w 56"/>
              <a:gd name="T31" fmla="*/ 8 h 40"/>
              <a:gd name="T32" fmla="*/ 8 w 56"/>
              <a:gd name="T33" fmla="*/ 16 h 40"/>
              <a:gd name="T34" fmla="*/ 8 w 56"/>
              <a:gd name="T35" fmla="*/ 24 h 40"/>
              <a:gd name="T36" fmla="*/ 0 w 56"/>
              <a:gd name="T37" fmla="*/ 32 h 40"/>
              <a:gd name="T38" fmla="*/ 8 w 56"/>
              <a:gd name="T39" fmla="*/ 32 h 40"/>
              <a:gd name="T40" fmla="*/ 16 w 56"/>
              <a:gd name="T4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40">
                <a:moveTo>
                  <a:pt x="16" y="32"/>
                </a:moveTo>
                <a:lnTo>
                  <a:pt x="16" y="40"/>
                </a:lnTo>
                <a:lnTo>
                  <a:pt x="32" y="32"/>
                </a:lnTo>
                <a:lnTo>
                  <a:pt x="32" y="32"/>
                </a:lnTo>
                <a:lnTo>
                  <a:pt x="48" y="24"/>
                </a:lnTo>
                <a:lnTo>
                  <a:pt x="48" y="16"/>
                </a:lnTo>
                <a:lnTo>
                  <a:pt x="40" y="16"/>
                </a:lnTo>
                <a:lnTo>
                  <a:pt x="48" y="16"/>
                </a:lnTo>
                <a:lnTo>
                  <a:pt x="48" y="8"/>
                </a:lnTo>
                <a:lnTo>
                  <a:pt x="56" y="0"/>
                </a:lnTo>
                <a:lnTo>
                  <a:pt x="56" y="0"/>
                </a:lnTo>
                <a:lnTo>
                  <a:pt x="56" y="0"/>
                </a:lnTo>
                <a:lnTo>
                  <a:pt x="40" y="0"/>
                </a:lnTo>
                <a:lnTo>
                  <a:pt x="32" y="0"/>
                </a:lnTo>
                <a:lnTo>
                  <a:pt x="24" y="8"/>
                </a:lnTo>
                <a:lnTo>
                  <a:pt x="16" y="8"/>
                </a:lnTo>
                <a:lnTo>
                  <a:pt x="8" y="16"/>
                </a:lnTo>
                <a:lnTo>
                  <a:pt x="8" y="24"/>
                </a:lnTo>
                <a:lnTo>
                  <a:pt x="0" y="32"/>
                </a:lnTo>
                <a:lnTo>
                  <a:pt x="8" y="32"/>
                </a:lnTo>
                <a:lnTo>
                  <a:pt x="16" y="32"/>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68" name="Freeform 144"/>
          <p:cNvSpPr>
            <a:spLocks/>
          </p:cNvSpPr>
          <p:nvPr/>
        </p:nvSpPr>
        <p:spPr bwMode="auto">
          <a:xfrm rot="272725">
            <a:off x="2657475" y="4032250"/>
            <a:ext cx="125413" cy="26988"/>
          </a:xfrm>
          <a:custGeom>
            <a:avLst/>
            <a:gdLst>
              <a:gd name="T0" fmla="*/ 40 w 80"/>
              <a:gd name="T1" fmla="*/ 0 h 24"/>
              <a:gd name="T2" fmla="*/ 56 w 80"/>
              <a:gd name="T3" fmla="*/ 8 h 24"/>
              <a:gd name="T4" fmla="*/ 64 w 80"/>
              <a:gd name="T5" fmla="*/ 8 h 24"/>
              <a:gd name="T6" fmla="*/ 80 w 80"/>
              <a:gd name="T7" fmla="*/ 8 h 24"/>
              <a:gd name="T8" fmla="*/ 72 w 80"/>
              <a:gd name="T9" fmla="*/ 0 h 24"/>
              <a:gd name="T10" fmla="*/ 56 w 80"/>
              <a:gd name="T11" fmla="*/ 0 h 24"/>
              <a:gd name="T12" fmla="*/ 48 w 80"/>
              <a:gd name="T13" fmla="*/ 0 h 24"/>
              <a:gd name="T14" fmla="*/ 32 w 80"/>
              <a:gd name="T15" fmla="*/ 0 h 24"/>
              <a:gd name="T16" fmla="*/ 16 w 80"/>
              <a:gd name="T17" fmla="*/ 8 h 24"/>
              <a:gd name="T18" fmla="*/ 8 w 80"/>
              <a:gd name="T19" fmla="*/ 8 h 24"/>
              <a:gd name="T20" fmla="*/ 0 w 80"/>
              <a:gd name="T21" fmla="*/ 24 h 24"/>
              <a:gd name="T22" fmla="*/ 8 w 80"/>
              <a:gd name="T23" fmla="*/ 24 h 24"/>
              <a:gd name="T24" fmla="*/ 16 w 80"/>
              <a:gd name="T25" fmla="*/ 16 h 24"/>
              <a:gd name="T26" fmla="*/ 16 w 80"/>
              <a:gd name="T27" fmla="*/ 8 h 24"/>
              <a:gd name="T28" fmla="*/ 32 w 80"/>
              <a:gd name="T29" fmla="*/ 0 h 24"/>
              <a:gd name="T30" fmla="*/ 40 w 80"/>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24">
                <a:moveTo>
                  <a:pt x="40" y="0"/>
                </a:moveTo>
                <a:lnTo>
                  <a:pt x="56" y="8"/>
                </a:lnTo>
                <a:lnTo>
                  <a:pt x="64" y="8"/>
                </a:lnTo>
                <a:lnTo>
                  <a:pt x="80" y="8"/>
                </a:lnTo>
                <a:lnTo>
                  <a:pt x="72" y="0"/>
                </a:lnTo>
                <a:lnTo>
                  <a:pt x="56" y="0"/>
                </a:lnTo>
                <a:lnTo>
                  <a:pt x="48" y="0"/>
                </a:lnTo>
                <a:lnTo>
                  <a:pt x="32" y="0"/>
                </a:lnTo>
                <a:lnTo>
                  <a:pt x="16" y="8"/>
                </a:lnTo>
                <a:lnTo>
                  <a:pt x="8" y="8"/>
                </a:lnTo>
                <a:lnTo>
                  <a:pt x="0" y="24"/>
                </a:lnTo>
                <a:lnTo>
                  <a:pt x="8" y="24"/>
                </a:lnTo>
                <a:lnTo>
                  <a:pt x="16" y="16"/>
                </a:lnTo>
                <a:lnTo>
                  <a:pt x="16" y="8"/>
                </a:lnTo>
                <a:lnTo>
                  <a:pt x="32" y="0"/>
                </a:lnTo>
                <a:lnTo>
                  <a:pt x="40" y="0"/>
                </a:lnTo>
                <a:close/>
              </a:path>
            </a:pathLst>
          </a:custGeom>
          <a:solidFill>
            <a:schemeClr val="bg1"/>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769" name="Freeform 145"/>
          <p:cNvSpPr>
            <a:spLocks/>
          </p:cNvSpPr>
          <p:nvPr/>
        </p:nvSpPr>
        <p:spPr bwMode="auto">
          <a:xfrm rot="272725">
            <a:off x="3425825" y="4022725"/>
            <a:ext cx="163513" cy="49213"/>
          </a:xfrm>
          <a:custGeom>
            <a:avLst/>
            <a:gdLst>
              <a:gd name="T0" fmla="*/ 56 w 104"/>
              <a:gd name="T1" fmla="*/ 24 h 48"/>
              <a:gd name="T2" fmla="*/ 64 w 104"/>
              <a:gd name="T3" fmla="*/ 24 h 48"/>
              <a:gd name="T4" fmla="*/ 72 w 104"/>
              <a:gd name="T5" fmla="*/ 24 h 48"/>
              <a:gd name="T6" fmla="*/ 72 w 104"/>
              <a:gd name="T7" fmla="*/ 16 h 48"/>
              <a:gd name="T8" fmla="*/ 80 w 104"/>
              <a:gd name="T9" fmla="*/ 16 h 48"/>
              <a:gd name="T10" fmla="*/ 96 w 104"/>
              <a:gd name="T11" fmla="*/ 8 h 48"/>
              <a:gd name="T12" fmla="*/ 104 w 104"/>
              <a:gd name="T13" fmla="*/ 0 h 48"/>
              <a:gd name="T14" fmla="*/ 96 w 104"/>
              <a:gd name="T15" fmla="*/ 0 h 48"/>
              <a:gd name="T16" fmla="*/ 80 w 104"/>
              <a:gd name="T17" fmla="*/ 8 h 48"/>
              <a:gd name="T18" fmla="*/ 72 w 104"/>
              <a:gd name="T19" fmla="*/ 8 h 48"/>
              <a:gd name="T20" fmla="*/ 48 w 104"/>
              <a:gd name="T21" fmla="*/ 24 h 48"/>
              <a:gd name="T22" fmla="*/ 24 w 104"/>
              <a:gd name="T23" fmla="*/ 40 h 48"/>
              <a:gd name="T24" fmla="*/ 8 w 104"/>
              <a:gd name="T25" fmla="*/ 40 h 48"/>
              <a:gd name="T26" fmla="*/ 0 w 104"/>
              <a:gd name="T27" fmla="*/ 48 h 48"/>
              <a:gd name="T28" fmla="*/ 0 w 104"/>
              <a:gd name="T29" fmla="*/ 48 h 48"/>
              <a:gd name="T30" fmla="*/ 16 w 104"/>
              <a:gd name="T31" fmla="*/ 40 h 48"/>
              <a:gd name="T32" fmla="*/ 24 w 104"/>
              <a:gd name="T33" fmla="*/ 40 h 48"/>
              <a:gd name="T34" fmla="*/ 24 w 104"/>
              <a:gd name="T35" fmla="*/ 40 h 48"/>
              <a:gd name="T36" fmla="*/ 48 w 104"/>
              <a:gd name="T37" fmla="*/ 40 h 48"/>
              <a:gd name="T38" fmla="*/ 56 w 104"/>
              <a:gd name="T39" fmla="*/ 32 h 48"/>
              <a:gd name="T40" fmla="*/ 56 w 104"/>
              <a:gd name="T4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48">
                <a:moveTo>
                  <a:pt x="56" y="24"/>
                </a:moveTo>
                <a:lnTo>
                  <a:pt x="64" y="24"/>
                </a:lnTo>
                <a:lnTo>
                  <a:pt x="72" y="24"/>
                </a:lnTo>
                <a:lnTo>
                  <a:pt x="72" y="16"/>
                </a:lnTo>
                <a:lnTo>
                  <a:pt x="80" y="16"/>
                </a:lnTo>
                <a:lnTo>
                  <a:pt x="96" y="8"/>
                </a:lnTo>
                <a:lnTo>
                  <a:pt x="104" y="0"/>
                </a:lnTo>
                <a:lnTo>
                  <a:pt x="96" y="0"/>
                </a:lnTo>
                <a:lnTo>
                  <a:pt x="80" y="8"/>
                </a:lnTo>
                <a:lnTo>
                  <a:pt x="72" y="8"/>
                </a:lnTo>
                <a:lnTo>
                  <a:pt x="48" y="24"/>
                </a:lnTo>
                <a:lnTo>
                  <a:pt x="24" y="40"/>
                </a:lnTo>
                <a:lnTo>
                  <a:pt x="8" y="40"/>
                </a:lnTo>
                <a:lnTo>
                  <a:pt x="0" y="48"/>
                </a:lnTo>
                <a:lnTo>
                  <a:pt x="0" y="48"/>
                </a:lnTo>
                <a:lnTo>
                  <a:pt x="16" y="40"/>
                </a:lnTo>
                <a:lnTo>
                  <a:pt x="24" y="40"/>
                </a:lnTo>
                <a:lnTo>
                  <a:pt x="24" y="40"/>
                </a:lnTo>
                <a:lnTo>
                  <a:pt x="48" y="40"/>
                </a:lnTo>
                <a:lnTo>
                  <a:pt x="56" y="32"/>
                </a:lnTo>
                <a:lnTo>
                  <a:pt x="56" y="24"/>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70" name="Freeform 146"/>
          <p:cNvSpPr>
            <a:spLocks/>
          </p:cNvSpPr>
          <p:nvPr/>
        </p:nvSpPr>
        <p:spPr bwMode="auto">
          <a:xfrm rot="272725">
            <a:off x="2028825" y="3960813"/>
            <a:ext cx="227013" cy="133350"/>
          </a:xfrm>
          <a:custGeom>
            <a:avLst/>
            <a:gdLst>
              <a:gd name="T0" fmla="*/ 16 w 144"/>
              <a:gd name="T1" fmla="*/ 120 h 128"/>
              <a:gd name="T2" fmla="*/ 24 w 144"/>
              <a:gd name="T3" fmla="*/ 120 h 128"/>
              <a:gd name="T4" fmla="*/ 24 w 144"/>
              <a:gd name="T5" fmla="*/ 128 h 128"/>
              <a:gd name="T6" fmla="*/ 32 w 144"/>
              <a:gd name="T7" fmla="*/ 128 h 128"/>
              <a:gd name="T8" fmla="*/ 40 w 144"/>
              <a:gd name="T9" fmla="*/ 128 h 128"/>
              <a:gd name="T10" fmla="*/ 64 w 144"/>
              <a:gd name="T11" fmla="*/ 120 h 128"/>
              <a:gd name="T12" fmla="*/ 72 w 144"/>
              <a:gd name="T13" fmla="*/ 120 h 128"/>
              <a:gd name="T14" fmla="*/ 72 w 144"/>
              <a:gd name="T15" fmla="*/ 120 h 128"/>
              <a:gd name="T16" fmla="*/ 72 w 144"/>
              <a:gd name="T17" fmla="*/ 112 h 128"/>
              <a:gd name="T18" fmla="*/ 80 w 144"/>
              <a:gd name="T19" fmla="*/ 104 h 128"/>
              <a:gd name="T20" fmla="*/ 88 w 144"/>
              <a:gd name="T21" fmla="*/ 96 h 128"/>
              <a:gd name="T22" fmla="*/ 80 w 144"/>
              <a:gd name="T23" fmla="*/ 96 h 128"/>
              <a:gd name="T24" fmla="*/ 72 w 144"/>
              <a:gd name="T25" fmla="*/ 88 h 128"/>
              <a:gd name="T26" fmla="*/ 80 w 144"/>
              <a:gd name="T27" fmla="*/ 80 h 128"/>
              <a:gd name="T28" fmla="*/ 88 w 144"/>
              <a:gd name="T29" fmla="*/ 80 h 128"/>
              <a:gd name="T30" fmla="*/ 96 w 144"/>
              <a:gd name="T31" fmla="*/ 80 h 128"/>
              <a:gd name="T32" fmla="*/ 104 w 144"/>
              <a:gd name="T33" fmla="*/ 80 h 128"/>
              <a:gd name="T34" fmla="*/ 104 w 144"/>
              <a:gd name="T35" fmla="*/ 64 h 128"/>
              <a:gd name="T36" fmla="*/ 96 w 144"/>
              <a:gd name="T37" fmla="*/ 64 h 128"/>
              <a:gd name="T38" fmla="*/ 88 w 144"/>
              <a:gd name="T39" fmla="*/ 64 h 128"/>
              <a:gd name="T40" fmla="*/ 88 w 144"/>
              <a:gd name="T41" fmla="*/ 72 h 128"/>
              <a:gd name="T42" fmla="*/ 88 w 144"/>
              <a:gd name="T43" fmla="*/ 64 h 128"/>
              <a:gd name="T44" fmla="*/ 88 w 144"/>
              <a:gd name="T45" fmla="*/ 64 h 128"/>
              <a:gd name="T46" fmla="*/ 96 w 144"/>
              <a:gd name="T47" fmla="*/ 56 h 128"/>
              <a:gd name="T48" fmla="*/ 88 w 144"/>
              <a:gd name="T49" fmla="*/ 48 h 128"/>
              <a:gd name="T50" fmla="*/ 88 w 144"/>
              <a:gd name="T51" fmla="*/ 40 h 128"/>
              <a:gd name="T52" fmla="*/ 80 w 144"/>
              <a:gd name="T53" fmla="*/ 40 h 128"/>
              <a:gd name="T54" fmla="*/ 88 w 144"/>
              <a:gd name="T55" fmla="*/ 32 h 128"/>
              <a:gd name="T56" fmla="*/ 96 w 144"/>
              <a:gd name="T57" fmla="*/ 24 h 128"/>
              <a:gd name="T58" fmla="*/ 104 w 144"/>
              <a:gd name="T59" fmla="*/ 24 h 128"/>
              <a:gd name="T60" fmla="*/ 112 w 144"/>
              <a:gd name="T61" fmla="*/ 24 h 128"/>
              <a:gd name="T62" fmla="*/ 120 w 144"/>
              <a:gd name="T63" fmla="*/ 24 h 128"/>
              <a:gd name="T64" fmla="*/ 128 w 144"/>
              <a:gd name="T65" fmla="*/ 16 h 128"/>
              <a:gd name="T66" fmla="*/ 136 w 144"/>
              <a:gd name="T67" fmla="*/ 8 h 128"/>
              <a:gd name="T68" fmla="*/ 144 w 144"/>
              <a:gd name="T69" fmla="*/ 8 h 128"/>
              <a:gd name="T70" fmla="*/ 136 w 144"/>
              <a:gd name="T71" fmla="*/ 8 h 128"/>
              <a:gd name="T72" fmla="*/ 128 w 144"/>
              <a:gd name="T73" fmla="*/ 0 h 128"/>
              <a:gd name="T74" fmla="*/ 112 w 144"/>
              <a:gd name="T75" fmla="*/ 0 h 128"/>
              <a:gd name="T76" fmla="*/ 96 w 144"/>
              <a:gd name="T77" fmla="*/ 0 h 128"/>
              <a:gd name="T78" fmla="*/ 80 w 144"/>
              <a:gd name="T79" fmla="*/ 8 h 128"/>
              <a:gd name="T80" fmla="*/ 72 w 144"/>
              <a:gd name="T81" fmla="*/ 16 h 128"/>
              <a:gd name="T82" fmla="*/ 64 w 144"/>
              <a:gd name="T83" fmla="*/ 16 h 128"/>
              <a:gd name="T84" fmla="*/ 56 w 144"/>
              <a:gd name="T85" fmla="*/ 16 h 128"/>
              <a:gd name="T86" fmla="*/ 48 w 144"/>
              <a:gd name="T87" fmla="*/ 16 h 128"/>
              <a:gd name="T88" fmla="*/ 40 w 144"/>
              <a:gd name="T89" fmla="*/ 24 h 128"/>
              <a:gd name="T90" fmla="*/ 40 w 144"/>
              <a:gd name="T91" fmla="*/ 24 h 128"/>
              <a:gd name="T92" fmla="*/ 32 w 144"/>
              <a:gd name="T93" fmla="*/ 32 h 128"/>
              <a:gd name="T94" fmla="*/ 32 w 144"/>
              <a:gd name="T95" fmla="*/ 40 h 128"/>
              <a:gd name="T96" fmla="*/ 40 w 144"/>
              <a:gd name="T97" fmla="*/ 48 h 128"/>
              <a:gd name="T98" fmla="*/ 32 w 144"/>
              <a:gd name="T99" fmla="*/ 48 h 128"/>
              <a:gd name="T100" fmla="*/ 32 w 144"/>
              <a:gd name="T101" fmla="*/ 56 h 128"/>
              <a:gd name="T102" fmla="*/ 32 w 144"/>
              <a:gd name="T103" fmla="*/ 64 h 128"/>
              <a:gd name="T104" fmla="*/ 32 w 144"/>
              <a:gd name="T105" fmla="*/ 64 h 128"/>
              <a:gd name="T106" fmla="*/ 40 w 144"/>
              <a:gd name="T107" fmla="*/ 72 h 128"/>
              <a:gd name="T108" fmla="*/ 40 w 144"/>
              <a:gd name="T109" fmla="*/ 80 h 128"/>
              <a:gd name="T110" fmla="*/ 32 w 144"/>
              <a:gd name="T111" fmla="*/ 80 h 128"/>
              <a:gd name="T112" fmla="*/ 24 w 144"/>
              <a:gd name="T113" fmla="*/ 88 h 128"/>
              <a:gd name="T114" fmla="*/ 16 w 144"/>
              <a:gd name="T115" fmla="*/ 96 h 128"/>
              <a:gd name="T116" fmla="*/ 8 w 144"/>
              <a:gd name="T117" fmla="*/ 104 h 128"/>
              <a:gd name="T118" fmla="*/ 0 w 144"/>
              <a:gd name="T119" fmla="*/ 112 h 128"/>
              <a:gd name="T120" fmla="*/ 0 w 144"/>
              <a:gd name="T121" fmla="*/ 120 h 128"/>
              <a:gd name="T122" fmla="*/ 8 w 144"/>
              <a:gd name="T123" fmla="*/ 120 h 128"/>
              <a:gd name="T124" fmla="*/ 16 w 144"/>
              <a:gd name="T125"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 h="128">
                <a:moveTo>
                  <a:pt x="16" y="120"/>
                </a:moveTo>
                <a:lnTo>
                  <a:pt x="24" y="120"/>
                </a:lnTo>
                <a:lnTo>
                  <a:pt x="24" y="128"/>
                </a:lnTo>
                <a:lnTo>
                  <a:pt x="32" y="128"/>
                </a:lnTo>
                <a:lnTo>
                  <a:pt x="40" y="128"/>
                </a:lnTo>
                <a:lnTo>
                  <a:pt x="64" y="120"/>
                </a:lnTo>
                <a:lnTo>
                  <a:pt x="72" y="120"/>
                </a:lnTo>
                <a:lnTo>
                  <a:pt x="72" y="120"/>
                </a:lnTo>
                <a:lnTo>
                  <a:pt x="72" y="112"/>
                </a:lnTo>
                <a:lnTo>
                  <a:pt x="80" y="104"/>
                </a:lnTo>
                <a:lnTo>
                  <a:pt x="88" y="96"/>
                </a:lnTo>
                <a:lnTo>
                  <a:pt x="80" y="96"/>
                </a:lnTo>
                <a:lnTo>
                  <a:pt x="72" y="88"/>
                </a:lnTo>
                <a:lnTo>
                  <a:pt x="80" y="80"/>
                </a:lnTo>
                <a:lnTo>
                  <a:pt x="88" y="80"/>
                </a:lnTo>
                <a:lnTo>
                  <a:pt x="96" y="80"/>
                </a:lnTo>
                <a:lnTo>
                  <a:pt x="104" y="80"/>
                </a:lnTo>
                <a:lnTo>
                  <a:pt x="104" y="64"/>
                </a:lnTo>
                <a:lnTo>
                  <a:pt x="96" y="64"/>
                </a:lnTo>
                <a:lnTo>
                  <a:pt x="88" y="64"/>
                </a:lnTo>
                <a:lnTo>
                  <a:pt x="88" y="72"/>
                </a:lnTo>
                <a:lnTo>
                  <a:pt x="88" y="64"/>
                </a:lnTo>
                <a:lnTo>
                  <a:pt x="88" y="64"/>
                </a:lnTo>
                <a:lnTo>
                  <a:pt x="96" y="56"/>
                </a:lnTo>
                <a:lnTo>
                  <a:pt x="88" y="48"/>
                </a:lnTo>
                <a:lnTo>
                  <a:pt x="88" y="40"/>
                </a:lnTo>
                <a:lnTo>
                  <a:pt x="80" y="40"/>
                </a:lnTo>
                <a:lnTo>
                  <a:pt x="88" y="32"/>
                </a:lnTo>
                <a:lnTo>
                  <a:pt x="96" y="24"/>
                </a:lnTo>
                <a:lnTo>
                  <a:pt x="104" y="24"/>
                </a:lnTo>
                <a:lnTo>
                  <a:pt x="112" y="24"/>
                </a:lnTo>
                <a:lnTo>
                  <a:pt x="120" y="24"/>
                </a:lnTo>
                <a:lnTo>
                  <a:pt x="128" y="16"/>
                </a:lnTo>
                <a:lnTo>
                  <a:pt x="136" y="8"/>
                </a:lnTo>
                <a:lnTo>
                  <a:pt x="144" y="8"/>
                </a:lnTo>
                <a:lnTo>
                  <a:pt x="136" y="8"/>
                </a:lnTo>
                <a:lnTo>
                  <a:pt x="128" y="0"/>
                </a:lnTo>
                <a:lnTo>
                  <a:pt x="112" y="0"/>
                </a:lnTo>
                <a:lnTo>
                  <a:pt x="96" y="0"/>
                </a:lnTo>
                <a:lnTo>
                  <a:pt x="80" y="8"/>
                </a:lnTo>
                <a:lnTo>
                  <a:pt x="72" y="16"/>
                </a:lnTo>
                <a:lnTo>
                  <a:pt x="64" y="16"/>
                </a:lnTo>
                <a:lnTo>
                  <a:pt x="56" y="16"/>
                </a:lnTo>
                <a:lnTo>
                  <a:pt x="48" y="16"/>
                </a:lnTo>
                <a:lnTo>
                  <a:pt x="40" y="24"/>
                </a:lnTo>
                <a:lnTo>
                  <a:pt x="40" y="24"/>
                </a:lnTo>
                <a:lnTo>
                  <a:pt x="32" y="32"/>
                </a:lnTo>
                <a:lnTo>
                  <a:pt x="32" y="40"/>
                </a:lnTo>
                <a:lnTo>
                  <a:pt x="40" y="48"/>
                </a:lnTo>
                <a:lnTo>
                  <a:pt x="32" y="48"/>
                </a:lnTo>
                <a:lnTo>
                  <a:pt x="32" y="56"/>
                </a:lnTo>
                <a:lnTo>
                  <a:pt x="32" y="64"/>
                </a:lnTo>
                <a:lnTo>
                  <a:pt x="32" y="64"/>
                </a:lnTo>
                <a:lnTo>
                  <a:pt x="40" y="72"/>
                </a:lnTo>
                <a:lnTo>
                  <a:pt x="40" y="80"/>
                </a:lnTo>
                <a:lnTo>
                  <a:pt x="32" y="80"/>
                </a:lnTo>
                <a:lnTo>
                  <a:pt x="24" y="88"/>
                </a:lnTo>
                <a:lnTo>
                  <a:pt x="16" y="96"/>
                </a:lnTo>
                <a:lnTo>
                  <a:pt x="8" y="104"/>
                </a:lnTo>
                <a:lnTo>
                  <a:pt x="0" y="112"/>
                </a:lnTo>
                <a:lnTo>
                  <a:pt x="0" y="120"/>
                </a:lnTo>
                <a:lnTo>
                  <a:pt x="8" y="120"/>
                </a:lnTo>
                <a:lnTo>
                  <a:pt x="16" y="120"/>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71" name="Freeform 147"/>
          <p:cNvSpPr>
            <a:spLocks/>
          </p:cNvSpPr>
          <p:nvPr/>
        </p:nvSpPr>
        <p:spPr bwMode="auto">
          <a:xfrm rot="272725">
            <a:off x="1022350" y="4467225"/>
            <a:ext cx="50800" cy="50800"/>
          </a:xfrm>
          <a:custGeom>
            <a:avLst/>
            <a:gdLst>
              <a:gd name="T0" fmla="*/ 8 w 32"/>
              <a:gd name="T1" fmla="*/ 40 h 48"/>
              <a:gd name="T2" fmla="*/ 8 w 32"/>
              <a:gd name="T3" fmla="*/ 40 h 48"/>
              <a:gd name="T4" fmla="*/ 16 w 32"/>
              <a:gd name="T5" fmla="*/ 32 h 48"/>
              <a:gd name="T6" fmla="*/ 16 w 32"/>
              <a:gd name="T7" fmla="*/ 24 h 48"/>
              <a:gd name="T8" fmla="*/ 24 w 32"/>
              <a:gd name="T9" fmla="*/ 24 h 48"/>
              <a:gd name="T10" fmla="*/ 32 w 32"/>
              <a:gd name="T11" fmla="*/ 16 h 48"/>
              <a:gd name="T12" fmla="*/ 32 w 32"/>
              <a:gd name="T13" fmla="*/ 8 h 48"/>
              <a:gd name="T14" fmla="*/ 32 w 32"/>
              <a:gd name="T15" fmla="*/ 0 h 48"/>
              <a:gd name="T16" fmla="*/ 32 w 32"/>
              <a:gd name="T17" fmla="*/ 8 h 48"/>
              <a:gd name="T18" fmla="*/ 24 w 32"/>
              <a:gd name="T19" fmla="*/ 8 h 48"/>
              <a:gd name="T20" fmla="*/ 24 w 32"/>
              <a:gd name="T21" fmla="*/ 16 h 48"/>
              <a:gd name="T22" fmla="*/ 24 w 32"/>
              <a:gd name="T23" fmla="*/ 24 h 48"/>
              <a:gd name="T24" fmla="*/ 8 w 32"/>
              <a:gd name="T25" fmla="*/ 24 h 48"/>
              <a:gd name="T26" fmla="*/ 8 w 32"/>
              <a:gd name="T27" fmla="*/ 32 h 48"/>
              <a:gd name="T28" fmla="*/ 0 w 32"/>
              <a:gd name="T29" fmla="*/ 40 h 48"/>
              <a:gd name="T30" fmla="*/ 0 w 32"/>
              <a:gd name="T31" fmla="*/ 48 h 48"/>
              <a:gd name="T32" fmla="*/ 8 w 32"/>
              <a:gd name="T3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8">
                <a:moveTo>
                  <a:pt x="8" y="40"/>
                </a:moveTo>
                <a:lnTo>
                  <a:pt x="8" y="40"/>
                </a:lnTo>
                <a:lnTo>
                  <a:pt x="16" y="32"/>
                </a:lnTo>
                <a:lnTo>
                  <a:pt x="16" y="24"/>
                </a:lnTo>
                <a:lnTo>
                  <a:pt x="24" y="24"/>
                </a:lnTo>
                <a:lnTo>
                  <a:pt x="32" y="16"/>
                </a:lnTo>
                <a:lnTo>
                  <a:pt x="32" y="8"/>
                </a:lnTo>
                <a:lnTo>
                  <a:pt x="32" y="0"/>
                </a:lnTo>
                <a:lnTo>
                  <a:pt x="32" y="8"/>
                </a:lnTo>
                <a:lnTo>
                  <a:pt x="24" y="8"/>
                </a:lnTo>
                <a:lnTo>
                  <a:pt x="24" y="16"/>
                </a:lnTo>
                <a:lnTo>
                  <a:pt x="24" y="24"/>
                </a:lnTo>
                <a:lnTo>
                  <a:pt x="8" y="24"/>
                </a:lnTo>
                <a:lnTo>
                  <a:pt x="8" y="32"/>
                </a:lnTo>
                <a:lnTo>
                  <a:pt x="0" y="40"/>
                </a:lnTo>
                <a:lnTo>
                  <a:pt x="0" y="48"/>
                </a:lnTo>
                <a:lnTo>
                  <a:pt x="8" y="40"/>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72" name="Freeform 148"/>
          <p:cNvSpPr>
            <a:spLocks/>
          </p:cNvSpPr>
          <p:nvPr/>
        </p:nvSpPr>
        <p:spPr bwMode="auto">
          <a:xfrm rot="272725">
            <a:off x="1017588" y="4398963"/>
            <a:ext cx="36512" cy="50800"/>
          </a:xfrm>
          <a:custGeom>
            <a:avLst/>
            <a:gdLst>
              <a:gd name="T0" fmla="*/ 8 w 24"/>
              <a:gd name="T1" fmla="*/ 48 h 48"/>
              <a:gd name="T2" fmla="*/ 8 w 24"/>
              <a:gd name="T3" fmla="*/ 40 h 48"/>
              <a:gd name="T4" fmla="*/ 16 w 24"/>
              <a:gd name="T5" fmla="*/ 40 h 48"/>
              <a:gd name="T6" fmla="*/ 8 w 24"/>
              <a:gd name="T7" fmla="*/ 32 h 48"/>
              <a:gd name="T8" fmla="*/ 8 w 24"/>
              <a:gd name="T9" fmla="*/ 24 h 48"/>
              <a:gd name="T10" fmla="*/ 16 w 24"/>
              <a:gd name="T11" fmla="*/ 16 h 48"/>
              <a:gd name="T12" fmla="*/ 24 w 24"/>
              <a:gd name="T13" fmla="*/ 8 h 48"/>
              <a:gd name="T14" fmla="*/ 24 w 24"/>
              <a:gd name="T15" fmla="*/ 0 h 48"/>
              <a:gd name="T16" fmla="*/ 8 w 24"/>
              <a:gd name="T17" fmla="*/ 8 h 48"/>
              <a:gd name="T18" fmla="*/ 0 w 24"/>
              <a:gd name="T19" fmla="*/ 32 h 48"/>
              <a:gd name="T20" fmla="*/ 8 w 24"/>
              <a:gd name="T21" fmla="*/ 32 h 48"/>
              <a:gd name="T22" fmla="*/ 0 w 24"/>
              <a:gd name="T23" fmla="*/ 40 h 48"/>
              <a:gd name="T24" fmla="*/ 0 w 24"/>
              <a:gd name="T25" fmla="*/ 40 h 48"/>
              <a:gd name="T26" fmla="*/ 8 w 24"/>
              <a:gd name="T27" fmla="*/ 48 h 48"/>
              <a:gd name="T28" fmla="*/ 8 w 24"/>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48">
                <a:moveTo>
                  <a:pt x="8" y="48"/>
                </a:moveTo>
                <a:lnTo>
                  <a:pt x="8" y="40"/>
                </a:lnTo>
                <a:lnTo>
                  <a:pt x="16" y="40"/>
                </a:lnTo>
                <a:lnTo>
                  <a:pt x="8" y="32"/>
                </a:lnTo>
                <a:lnTo>
                  <a:pt x="8" y="24"/>
                </a:lnTo>
                <a:lnTo>
                  <a:pt x="16" y="16"/>
                </a:lnTo>
                <a:lnTo>
                  <a:pt x="24" y="8"/>
                </a:lnTo>
                <a:lnTo>
                  <a:pt x="24" y="0"/>
                </a:lnTo>
                <a:lnTo>
                  <a:pt x="8" y="8"/>
                </a:lnTo>
                <a:lnTo>
                  <a:pt x="0" y="32"/>
                </a:lnTo>
                <a:lnTo>
                  <a:pt x="8" y="32"/>
                </a:lnTo>
                <a:lnTo>
                  <a:pt x="0" y="40"/>
                </a:lnTo>
                <a:lnTo>
                  <a:pt x="0" y="40"/>
                </a:lnTo>
                <a:lnTo>
                  <a:pt x="8" y="48"/>
                </a:lnTo>
                <a:lnTo>
                  <a:pt x="8" y="48"/>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73" name="Freeform 149"/>
          <p:cNvSpPr>
            <a:spLocks/>
          </p:cNvSpPr>
          <p:nvPr/>
        </p:nvSpPr>
        <p:spPr bwMode="auto">
          <a:xfrm rot="272725">
            <a:off x="1120775" y="4375150"/>
            <a:ext cx="87313" cy="33338"/>
          </a:xfrm>
          <a:custGeom>
            <a:avLst/>
            <a:gdLst>
              <a:gd name="T0" fmla="*/ 24 w 56"/>
              <a:gd name="T1" fmla="*/ 24 h 32"/>
              <a:gd name="T2" fmla="*/ 32 w 56"/>
              <a:gd name="T3" fmla="*/ 16 h 32"/>
              <a:gd name="T4" fmla="*/ 48 w 56"/>
              <a:gd name="T5" fmla="*/ 8 h 32"/>
              <a:gd name="T6" fmla="*/ 48 w 56"/>
              <a:gd name="T7" fmla="*/ 8 h 32"/>
              <a:gd name="T8" fmla="*/ 56 w 56"/>
              <a:gd name="T9" fmla="*/ 0 h 32"/>
              <a:gd name="T10" fmla="*/ 40 w 56"/>
              <a:gd name="T11" fmla="*/ 0 h 32"/>
              <a:gd name="T12" fmla="*/ 32 w 56"/>
              <a:gd name="T13" fmla="*/ 0 h 32"/>
              <a:gd name="T14" fmla="*/ 16 w 56"/>
              <a:gd name="T15" fmla="*/ 0 h 32"/>
              <a:gd name="T16" fmla="*/ 16 w 56"/>
              <a:gd name="T17" fmla="*/ 8 h 32"/>
              <a:gd name="T18" fmla="*/ 8 w 56"/>
              <a:gd name="T19" fmla="*/ 16 h 32"/>
              <a:gd name="T20" fmla="*/ 8 w 56"/>
              <a:gd name="T21" fmla="*/ 16 h 32"/>
              <a:gd name="T22" fmla="*/ 0 w 56"/>
              <a:gd name="T23" fmla="*/ 24 h 32"/>
              <a:gd name="T24" fmla="*/ 0 w 56"/>
              <a:gd name="T25" fmla="*/ 24 h 32"/>
              <a:gd name="T26" fmla="*/ 8 w 56"/>
              <a:gd name="T27" fmla="*/ 32 h 32"/>
              <a:gd name="T28" fmla="*/ 16 w 56"/>
              <a:gd name="T29" fmla="*/ 32 h 32"/>
              <a:gd name="T30" fmla="*/ 24 w 56"/>
              <a:gd name="T31" fmla="*/ 32 h 32"/>
              <a:gd name="T32" fmla="*/ 24 w 56"/>
              <a:gd name="T3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32">
                <a:moveTo>
                  <a:pt x="24" y="24"/>
                </a:moveTo>
                <a:lnTo>
                  <a:pt x="32" y="16"/>
                </a:lnTo>
                <a:lnTo>
                  <a:pt x="48" y="8"/>
                </a:lnTo>
                <a:lnTo>
                  <a:pt x="48" y="8"/>
                </a:lnTo>
                <a:lnTo>
                  <a:pt x="56" y="0"/>
                </a:lnTo>
                <a:lnTo>
                  <a:pt x="40" y="0"/>
                </a:lnTo>
                <a:lnTo>
                  <a:pt x="32" y="0"/>
                </a:lnTo>
                <a:lnTo>
                  <a:pt x="16" y="0"/>
                </a:lnTo>
                <a:lnTo>
                  <a:pt x="16" y="8"/>
                </a:lnTo>
                <a:lnTo>
                  <a:pt x="8" y="16"/>
                </a:lnTo>
                <a:lnTo>
                  <a:pt x="8" y="16"/>
                </a:lnTo>
                <a:lnTo>
                  <a:pt x="0" y="24"/>
                </a:lnTo>
                <a:lnTo>
                  <a:pt x="0" y="24"/>
                </a:lnTo>
                <a:lnTo>
                  <a:pt x="8" y="32"/>
                </a:lnTo>
                <a:lnTo>
                  <a:pt x="16" y="32"/>
                </a:lnTo>
                <a:lnTo>
                  <a:pt x="24" y="32"/>
                </a:lnTo>
                <a:lnTo>
                  <a:pt x="24" y="24"/>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74" name="Freeform 150"/>
          <p:cNvSpPr>
            <a:spLocks/>
          </p:cNvSpPr>
          <p:nvPr/>
        </p:nvSpPr>
        <p:spPr bwMode="auto">
          <a:xfrm rot="272725">
            <a:off x="944563" y="4191000"/>
            <a:ext cx="38100" cy="23813"/>
          </a:xfrm>
          <a:custGeom>
            <a:avLst/>
            <a:gdLst>
              <a:gd name="T0" fmla="*/ 8 w 24"/>
              <a:gd name="T1" fmla="*/ 24 h 24"/>
              <a:gd name="T2" fmla="*/ 24 w 24"/>
              <a:gd name="T3" fmla="*/ 16 h 24"/>
              <a:gd name="T4" fmla="*/ 16 w 24"/>
              <a:gd name="T5" fmla="*/ 16 h 24"/>
              <a:gd name="T6" fmla="*/ 16 w 24"/>
              <a:gd name="T7" fmla="*/ 8 h 24"/>
              <a:gd name="T8" fmla="*/ 16 w 24"/>
              <a:gd name="T9" fmla="*/ 0 h 24"/>
              <a:gd name="T10" fmla="*/ 8 w 24"/>
              <a:gd name="T11" fmla="*/ 0 h 24"/>
              <a:gd name="T12" fmla="*/ 0 w 24"/>
              <a:gd name="T13" fmla="*/ 8 h 24"/>
              <a:gd name="T14" fmla="*/ 0 w 24"/>
              <a:gd name="T15" fmla="*/ 24 h 24"/>
              <a:gd name="T16" fmla="*/ 8 w 24"/>
              <a:gd name="T17" fmla="*/ 24 h 24"/>
              <a:gd name="T18" fmla="*/ 8 w 24"/>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8" y="24"/>
                </a:moveTo>
                <a:lnTo>
                  <a:pt x="24" y="16"/>
                </a:lnTo>
                <a:lnTo>
                  <a:pt x="16" y="16"/>
                </a:lnTo>
                <a:lnTo>
                  <a:pt x="16" y="8"/>
                </a:lnTo>
                <a:lnTo>
                  <a:pt x="16" y="0"/>
                </a:lnTo>
                <a:lnTo>
                  <a:pt x="8" y="0"/>
                </a:lnTo>
                <a:lnTo>
                  <a:pt x="0" y="8"/>
                </a:lnTo>
                <a:lnTo>
                  <a:pt x="0" y="24"/>
                </a:lnTo>
                <a:lnTo>
                  <a:pt x="8" y="24"/>
                </a:lnTo>
                <a:lnTo>
                  <a:pt x="8" y="24"/>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775" name="Freeform 151"/>
          <p:cNvSpPr>
            <a:spLocks/>
          </p:cNvSpPr>
          <p:nvPr/>
        </p:nvSpPr>
        <p:spPr bwMode="auto">
          <a:xfrm rot="272725">
            <a:off x="4589463" y="3789363"/>
            <a:ext cx="150812" cy="34925"/>
          </a:xfrm>
          <a:custGeom>
            <a:avLst/>
            <a:gdLst>
              <a:gd name="T0" fmla="*/ 72 w 96"/>
              <a:gd name="T1" fmla="*/ 8 h 32"/>
              <a:gd name="T2" fmla="*/ 80 w 96"/>
              <a:gd name="T3" fmla="*/ 16 h 32"/>
              <a:gd name="T4" fmla="*/ 88 w 96"/>
              <a:gd name="T5" fmla="*/ 16 h 32"/>
              <a:gd name="T6" fmla="*/ 96 w 96"/>
              <a:gd name="T7" fmla="*/ 24 h 32"/>
              <a:gd name="T8" fmla="*/ 88 w 96"/>
              <a:gd name="T9" fmla="*/ 24 h 32"/>
              <a:gd name="T10" fmla="*/ 80 w 96"/>
              <a:gd name="T11" fmla="*/ 32 h 32"/>
              <a:gd name="T12" fmla="*/ 64 w 96"/>
              <a:gd name="T13" fmla="*/ 32 h 32"/>
              <a:gd name="T14" fmla="*/ 64 w 96"/>
              <a:gd name="T15" fmla="*/ 24 h 32"/>
              <a:gd name="T16" fmla="*/ 56 w 96"/>
              <a:gd name="T17" fmla="*/ 24 h 32"/>
              <a:gd name="T18" fmla="*/ 64 w 96"/>
              <a:gd name="T19" fmla="*/ 24 h 32"/>
              <a:gd name="T20" fmla="*/ 40 w 96"/>
              <a:gd name="T21" fmla="*/ 24 h 32"/>
              <a:gd name="T22" fmla="*/ 32 w 96"/>
              <a:gd name="T23" fmla="*/ 32 h 32"/>
              <a:gd name="T24" fmla="*/ 16 w 96"/>
              <a:gd name="T25" fmla="*/ 32 h 32"/>
              <a:gd name="T26" fmla="*/ 0 w 96"/>
              <a:gd name="T27" fmla="*/ 24 h 32"/>
              <a:gd name="T28" fmla="*/ 8 w 96"/>
              <a:gd name="T29" fmla="*/ 16 h 32"/>
              <a:gd name="T30" fmla="*/ 0 w 96"/>
              <a:gd name="T31" fmla="*/ 16 h 32"/>
              <a:gd name="T32" fmla="*/ 0 w 96"/>
              <a:gd name="T33" fmla="*/ 8 h 32"/>
              <a:gd name="T34" fmla="*/ 16 w 96"/>
              <a:gd name="T35" fmla="*/ 8 h 32"/>
              <a:gd name="T36" fmla="*/ 24 w 96"/>
              <a:gd name="T37" fmla="*/ 0 h 32"/>
              <a:gd name="T38" fmla="*/ 32 w 96"/>
              <a:gd name="T39" fmla="*/ 0 h 32"/>
              <a:gd name="T40" fmla="*/ 40 w 96"/>
              <a:gd name="T41" fmla="*/ 8 h 32"/>
              <a:gd name="T42" fmla="*/ 40 w 96"/>
              <a:gd name="T43" fmla="*/ 16 h 32"/>
              <a:gd name="T44" fmla="*/ 48 w 96"/>
              <a:gd name="T45" fmla="*/ 16 h 32"/>
              <a:gd name="T46" fmla="*/ 56 w 96"/>
              <a:gd name="T47" fmla="*/ 16 h 32"/>
              <a:gd name="T48" fmla="*/ 72 w 96"/>
              <a:gd name="T49" fmla="*/ 8 h 32"/>
              <a:gd name="T50" fmla="*/ 72 w 96"/>
              <a:gd name="T51"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32">
                <a:moveTo>
                  <a:pt x="72" y="8"/>
                </a:moveTo>
                <a:lnTo>
                  <a:pt x="80" y="16"/>
                </a:lnTo>
                <a:lnTo>
                  <a:pt x="88" y="16"/>
                </a:lnTo>
                <a:lnTo>
                  <a:pt x="96" y="24"/>
                </a:lnTo>
                <a:lnTo>
                  <a:pt x="88" y="24"/>
                </a:lnTo>
                <a:lnTo>
                  <a:pt x="80" y="32"/>
                </a:lnTo>
                <a:lnTo>
                  <a:pt x="64" y="32"/>
                </a:lnTo>
                <a:lnTo>
                  <a:pt x="64" y="24"/>
                </a:lnTo>
                <a:lnTo>
                  <a:pt x="56" y="24"/>
                </a:lnTo>
                <a:lnTo>
                  <a:pt x="64" y="24"/>
                </a:lnTo>
                <a:lnTo>
                  <a:pt x="40" y="24"/>
                </a:lnTo>
                <a:lnTo>
                  <a:pt x="32" y="32"/>
                </a:lnTo>
                <a:lnTo>
                  <a:pt x="16" y="32"/>
                </a:lnTo>
                <a:lnTo>
                  <a:pt x="0" y="24"/>
                </a:lnTo>
                <a:lnTo>
                  <a:pt x="8" y="16"/>
                </a:lnTo>
                <a:lnTo>
                  <a:pt x="0" y="16"/>
                </a:lnTo>
                <a:lnTo>
                  <a:pt x="0" y="8"/>
                </a:lnTo>
                <a:lnTo>
                  <a:pt x="16" y="8"/>
                </a:lnTo>
                <a:lnTo>
                  <a:pt x="24" y="0"/>
                </a:lnTo>
                <a:lnTo>
                  <a:pt x="32" y="0"/>
                </a:lnTo>
                <a:lnTo>
                  <a:pt x="40" y="8"/>
                </a:lnTo>
                <a:lnTo>
                  <a:pt x="40" y="16"/>
                </a:lnTo>
                <a:lnTo>
                  <a:pt x="48" y="16"/>
                </a:lnTo>
                <a:lnTo>
                  <a:pt x="56" y="16"/>
                </a:lnTo>
                <a:lnTo>
                  <a:pt x="72" y="8"/>
                </a:lnTo>
                <a:lnTo>
                  <a:pt x="72" y="8"/>
                </a:lnTo>
                <a:close/>
              </a:path>
            </a:pathLst>
          </a:custGeom>
          <a:solidFill>
            <a:srgbClr val="CCFFCC"/>
          </a:solidFill>
          <a:ln w="9525" cap="flat" cmpd="sng">
            <a:solidFill>
              <a:schemeClr val="tx1"/>
            </a:solidFill>
            <a:prstDash val="solid"/>
            <a:round/>
            <a:headEnd/>
            <a:tailEnd/>
          </a:ln>
          <a:effectLst>
            <a:outerShdw dist="56796" dir="3806097" algn="ctr" rotWithShape="0">
              <a:schemeClr val="bg1"/>
            </a:outerShdw>
          </a:effectLst>
        </p:spPr>
        <p:txBody>
          <a:bodyPr/>
          <a:lstStyle/>
          <a:p>
            <a:endParaRPr lang="ja-JP" altLang="en-US" smtClean="0">
              <a:solidFill>
                <a:srgbClr val="000000"/>
              </a:solidFill>
            </a:endParaRPr>
          </a:p>
        </p:txBody>
      </p:sp>
      <p:sp>
        <p:nvSpPr>
          <p:cNvPr id="26777" name="Rectangle 153"/>
          <p:cNvSpPr>
            <a:spLocks noChangeArrowheads="1"/>
          </p:cNvSpPr>
          <p:nvPr/>
        </p:nvSpPr>
        <p:spPr bwMode="auto">
          <a:xfrm>
            <a:off x="3300413" y="2801938"/>
            <a:ext cx="115887" cy="887412"/>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80" name="Rectangle 156"/>
          <p:cNvSpPr>
            <a:spLocks noChangeArrowheads="1"/>
          </p:cNvSpPr>
          <p:nvPr/>
        </p:nvSpPr>
        <p:spPr bwMode="auto">
          <a:xfrm>
            <a:off x="5205413" y="4149725"/>
            <a:ext cx="115887" cy="100013"/>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82" name="Rectangle 158"/>
          <p:cNvSpPr>
            <a:spLocks noChangeArrowheads="1"/>
          </p:cNvSpPr>
          <p:nvPr/>
        </p:nvSpPr>
        <p:spPr bwMode="auto">
          <a:xfrm>
            <a:off x="1649413" y="3119438"/>
            <a:ext cx="104775" cy="238125"/>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84" name="Rectangle 160"/>
          <p:cNvSpPr>
            <a:spLocks noChangeArrowheads="1"/>
          </p:cNvSpPr>
          <p:nvPr/>
        </p:nvSpPr>
        <p:spPr bwMode="auto">
          <a:xfrm>
            <a:off x="2552700" y="2952750"/>
            <a:ext cx="115888" cy="719138"/>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85" name="Line 161"/>
          <p:cNvSpPr>
            <a:spLocks noChangeShapeType="1"/>
          </p:cNvSpPr>
          <p:nvPr/>
        </p:nvSpPr>
        <p:spPr bwMode="auto">
          <a:xfrm>
            <a:off x="3152775" y="3671888"/>
            <a:ext cx="39211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786" name="Rectangle 162"/>
          <p:cNvSpPr>
            <a:spLocks noChangeArrowheads="1"/>
          </p:cNvSpPr>
          <p:nvPr/>
        </p:nvSpPr>
        <p:spPr bwMode="auto">
          <a:xfrm>
            <a:off x="4830763" y="4127500"/>
            <a:ext cx="115887" cy="30163"/>
          </a:xfrm>
          <a:prstGeom prst="rect">
            <a:avLst/>
          </a:prstGeom>
          <a:gradFill rotWithShape="0">
            <a:gsLst>
              <a:gs pos="0">
                <a:srgbClr val="000000"/>
              </a:gs>
              <a:gs pos="50000">
                <a:srgbClr val="000000">
                  <a:gamma/>
                  <a:tint val="10196"/>
                  <a:invGamma/>
                </a:srgbClr>
              </a:gs>
              <a:gs pos="100000">
                <a:srgbClr val="00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87" name="Rectangle 163"/>
          <p:cNvSpPr>
            <a:spLocks noChangeArrowheads="1"/>
          </p:cNvSpPr>
          <p:nvPr/>
        </p:nvSpPr>
        <p:spPr bwMode="auto">
          <a:xfrm>
            <a:off x="4946650" y="4097338"/>
            <a:ext cx="104775" cy="60325"/>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88" name="Line 164"/>
          <p:cNvSpPr>
            <a:spLocks noChangeShapeType="1"/>
          </p:cNvSpPr>
          <p:nvPr/>
        </p:nvSpPr>
        <p:spPr bwMode="auto">
          <a:xfrm>
            <a:off x="4746625" y="4157663"/>
            <a:ext cx="3905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789" name="Line 165"/>
          <p:cNvSpPr>
            <a:spLocks noChangeShapeType="1"/>
          </p:cNvSpPr>
          <p:nvPr/>
        </p:nvSpPr>
        <p:spPr bwMode="auto">
          <a:xfrm>
            <a:off x="5849938" y="4448175"/>
            <a:ext cx="3905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790" name="Line 166"/>
          <p:cNvSpPr>
            <a:spLocks noChangeShapeType="1"/>
          </p:cNvSpPr>
          <p:nvPr/>
        </p:nvSpPr>
        <p:spPr bwMode="auto">
          <a:xfrm>
            <a:off x="5053013" y="4249738"/>
            <a:ext cx="392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791" name="Line 167"/>
          <p:cNvSpPr>
            <a:spLocks noChangeShapeType="1"/>
          </p:cNvSpPr>
          <p:nvPr/>
        </p:nvSpPr>
        <p:spPr bwMode="auto">
          <a:xfrm>
            <a:off x="5424488" y="4319588"/>
            <a:ext cx="392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793" name="Rectangle 169"/>
          <p:cNvSpPr>
            <a:spLocks noChangeArrowheads="1"/>
          </p:cNvSpPr>
          <p:nvPr/>
        </p:nvSpPr>
        <p:spPr bwMode="auto">
          <a:xfrm>
            <a:off x="5564188" y="4259263"/>
            <a:ext cx="114300" cy="60325"/>
          </a:xfrm>
          <a:prstGeom prst="rect">
            <a:avLst/>
          </a:prstGeom>
          <a:gradFill rotWithShape="0">
            <a:gsLst>
              <a:gs pos="0">
                <a:srgbClr val="FF0000"/>
              </a:gs>
              <a:gs pos="50000">
                <a:srgbClr val="FF99CC"/>
              </a:gs>
              <a:gs pos="100000">
                <a:srgbClr val="FF0000"/>
              </a:gs>
            </a:gsLst>
            <a:lin ang="0" scaled="1"/>
          </a:gradFill>
          <a:ln w="12700">
            <a:solidFill>
              <a:schemeClr val="tx1"/>
            </a:solidFill>
            <a:miter lim="800000"/>
            <a:headEnd/>
            <a:tailEnd/>
          </a:ln>
        </p:spPr>
        <p:txBody>
          <a:bodyPr/>
          <a:lstStyle/>
          <a:p>
            <a:endParaRPr lang="ja-JP" altLang="en-US" smtClean="0">
              <a:solidFill>
                <a:srgbClr val="000000"/>
              </a:solidFill>
            </a:endParaRPr>
          </a:p>
        </p:txBody>
      </p:sp>
      <p:sp>
        <p:nvSpPr>
          <p:cNvPr id="26795" name="Rectangle 171"/>
          <p:cNvSpPr>
            <a:spLocks noChangeArrowheads="1"/>
          </p:cNvSpPr>
          <p:nvPr/>
        </p:nvSpPr>
        <p:spPr bwMode="auto">
          <a:xfrm>
            <a:off x="3770313" y="2489200"/>
            <a:ext cx="125412" cy="1422400"/>
          </a:xfrm>
          <a:prstGeom prst="rect">
            <a:avLst/>
          </a:prstGeom>
          <a:gradFill rotWithShape="0">
            <a:gsLst>
              <a:gs pos="0">
                <a:srgbClr val="FF0000"/>
              </a:gs>
              <a:gs pos="50000">
                <a:srgbClr val="FF99CC"/>
              </a:gs>
              <a:gs pos="100000">
                <a:srgbClr val="FF0000"/>
              </a:gs>
            </a:gsLst>
            <a:lin ang="0" scaled="1"/>
          </a:gradFill>
          <a:ln w="19050">
            <a:solidFill>
              <a:srgbClr val="000000"/>
            </a:solidFill>
            <a:miter lim="800000"/>
            <a:headEnd/>
            <a:tailEnd/>
          </a:ln>
        </p:spPr>
        <p:txBody>
          <a:bodyPr/>
          <a:lstStyle/>
          <a:p>
            <a:endParaRPr lang="ja-JP" altLang="en-US" smtClean="0">
              <a:solidFill>
                <a:srgbClr val="000000"/>
              </a:solidFill>
            </a:endParaRPr>
          </a:p>
        </p:txBody>
      </p:sp>
      <p:sp>
        <p:nvSpPr>
          <p:cNvPr id="26796" name="Line 172"/>
          <p:cNvSpPr>
            <a:spLocks noChangeShapeType="1"/>
          </p:cNvSpPr>
          <p:nvPr/>
        </p:nvSpPr>
        <p:spPr bwMode="auto">
          <a:xfrm>
            <a:off x="3563938" y="3894138"/>
            <a:ext cx="57308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798" name="Rectangle 174"/>
          <p:cNvSpPr>
            <a:spLocks noChangeArrowheads="1"/>
          </p:cNvSpPr>
          <p:nvPr/>
        </p:nvSpPr>
        <p:spPr bwMode="auto">
          <a:xfrm>
            <a:off x="4175125" y="3595688"/>
            <a:ext cx="114300" cy="482600"/>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799" name="Line 175"/>
          <p:cNvSpPr>
            <a:spLocks noChangeShapeType="1"/>
          </p:cNvSpPr>
          <p:nvPr/>
        </p:nvSpPr>
        <p:spPr bwMode="auto">
          <a:xfrm>
            <a:off x="4022725" y="4079875"/>
            <a:ext cx="425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01" name="Rectangle 177"/>
          <p:cNvSpPr>
            <a:spLocks noChangeArrowheads="1"/>
          </p:cNvSpPr>
          <p:nvPr/>
        </p:nvSpPr>
        <p:spPr bwMode="auto">
          <a:xfrm>
            <a:off x="3981450" y="3994150"/>
            <a:ext cx="104775" cy="338138"/>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a:effectLst/>
          <a:extLst>
            <a:ext uri="{AF507438-7753-43E0-B8FC-AC1667EBCBE1}">
              <a14:hiddenEffects xmlns:a14="http://schemas.microsoft.com/office/drawing/2010/main">
                <a:effectLst>
                  <a:outerShdw dist="28398" dir="1593903" algn="ctr" rotWithShape="0">
                    <a:srgbClr val="808080"/>
                  </a:outerShdw>
                </a:effectLst>
              </a14:hiddenEffects>
            </a:ext>
          </a:extLst>
        </p:spPr>
        <p:txBody>
          <a:bodyPr/>
          <a:lstStyle/>
          <a:p>
            <a:endParaRPr lang="ja-JP" altLang="en-US" smtClean="0">
              <a:solidFill>
                <a:srgbClr val="000000"/>
              </a:solidFill>
            </a:endParaRPr>
          </a:p>
        </p:txBody>
      </p:sp>
      <p:sp>
        <p:nvSpPr>
          <p:cNvPr id="26802" name="Line 178"/>
          <p:cNvSpPr>
            <a:spLocks noChangeShapeType="1"/>
          </p:cNvSpPr>
          <p:nvPr/>
        </p:nvSpPr>
        <p:spPr bwMode="auto">
          <a:xfrm>
            <a:off x="3822700" y="4340225"/>
            <a:ext cx="39211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rgbClr val="808080"/>
                  </a:outerShdw>
                </a:effectLst>
              </a14:hiddenEffects>
            </a:ext>
          </a:extLst>
        </p:spPr>
        <p:txBody>
          <a:bodyPr wrap="none" anchor="ctr"/>
          <a:lstStyle/>
          <a:p>
            <a:endParaRPr lang="ja-JP" altLang="en-US" smtClean="0">
              <a:solidFill>
                <a:srgbClr val="000000"/>
              </a:solidFill>
            </a:endParaRPr>
          </a:p>
        </p:txBody>
      </p:sp>
      <p:sp>
        <p:nvSpPr>
          <p:cNvPr id="26804" name="Rectangle 180"/>
          <p:cNvSpPr>
            <a:spLocks noChangeArrowheads="1"/>
          </p:cNvSpPr>
          <p:nvPr/>
        </p:nvSpPr>
        <p:spPr bwMode="auto">
          <a:xfrm>
            <a:off x="4386263" y="3749675"/>
            <a:ext cx="104775" cy="504825"/>
          </a:xfrm>
          <a:prstGeom prst="rect">
            <a:avLst/>
          </a:prstGeom>
          <a:gradFill rotWithShape="0">
            <a:gsLst>
              <a:gs pos="0">
                <a:srgbClr val="FF0000"/>
              </a:gs>
              <a:gs pos="50000">
                <a:srgbClr val="FF99CC"/>
              </a:gs>
              <a:gs pos="100000">
                <a:srgbClr val="FF0000"/>
              </a:gs>
            </a:gsLst>
            <a:lin ang="0" scaled="1"/>
          </a:gradFill>
          <a:ln w="12700">
            <a:solidFill>
              <a:schemeClr val="tx1"/>
            </a:solidFill>
            <a:miter lim="800000"/>
            <a:headEnd/>
            <a:tailEnd/>
          </a:ln>
        </p:spPr>
        <p:txBody>
          <a:bodyPr/>
          <a:lstStyle/>
          <a:p>
            <a:endParaRPr lang="ja-JP" altLang="en-US" smtClean="0">
              <a:solidFill>
                <a:srgbClr val="000000"/>
              </a:solidFill>
            </a:endParaRPr>
          </a:p>
        </p:txBody>
      </p:sp>
      <p:sp>
        <p:nvSpPr>
          <p:cNvPr id="26805" name="Line 181"/>
          <p:cNvSpPr>
            <a:spLocks noChangeShapeType="1"/>
          </p:cNvSpPr>
          <p:nvPr/>
        </p:nvSpPr>
        <p:spPr bwMode="auto">
          <a:xfrm>
            <a:off x="4227513" y="4262438"/>
            <a:ext cx="392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06" name="Line 182"/>
          <p:cNvSpPr>
            <a:spLocks noChangeShapeType="1"/>
          </p:cNvSpPr>
          <p:nvPr/>
        </p:nvSpPr>
        <p:spPr bwMode="auto">
          <a:xfrm>
            <a:off x="2357438" y="3659188"/>
            <a:ext cx="3905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08" name="Rectangle 184"/>
          <p:cNvSpPr>
            <a:spLocks noChangeArrowheads="1"/>
          </p:cNvSpPr>
          <p:nvPr/>
        </p:nvSpPr>
        <p:spPr bwMode="auto">
          <a:xfrm>
            <a:off x="1181100" y="2466975"/>
            <a:ext cx="115888" cy="1103313"/>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809" name="Line 185"/>
          <p:cNvSpPr>
            <a:spLocks noChangeShapeType="1"/>
          </p:cNvSpPr>
          <p:nvPr/>
        </p:nvSpPr>
        <p:spPr bwMode="auto">
          <a:xfrm>
            <a:off x="1071563" y="3557588"/>
            <a:ext cx="392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10" name="Line 186"/>
          <p:cNvSpPr>
            <a:spLocks noChangeShapeType="1"/>
          </p:cNvSpPr>
          <p:nvPr/>
        </p:nvSpPr>
        <p:spPr bwMode="auto">
          <a:xfrm>
            <a:off x="1504950" y="3365500"/>
            <a:ext cx="3905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13" name="Rectangle 189"/>
          <p:cNvSpPr>
            <a:spLocks noChangeArrowheads="1"/>
          </p:cNvSpPr>
          <p:nvPr/>
        </p:nvSpPr>
        <p:spPr bwMode="auto">
          <a:xfrm>
            <a:off x="2005013" y="3001963"/>
            <a:ext cx="127000" cy="955675"/>
          </a:xfrm>
          <a:prstGeom prst="rect">
            <a:avLst/>
          </a:prstGeom>
          <a:gradFill rotWithShape="0">
            <a:gsLst>
              <a:gs pos="0">
                <a:srgbClr val="FF0000"/>
              </a:gs>
              <a:gs pos="50000">
                <a:srgbClr val="FF99CC"/>
              </a:gs>
              <a:gs pos="100000">
                <a:srgbClr val="FF0000"/>
              </a:gs>
            </a:gsLst>
            <a:lin ang="0" scaled="1"/>
          </a:gradFill>
          <a:ln w="19050">
            <a:solidFill>
              <a:srgbClr val="000000"/>
            </a:solidFill>
            <a:miter lim="800000"/>
            <a:headEnd/>
            <a:tailEnd/>
          </a:ln>
        </p:spPr>
        <p:txBody>
          <a:bodyPr/>
          <a:lstStyle/>
          <a:p>
            <a:endParaRPr lang="ja-JP" altLang="en-US" smtClean="0">
              <a:solidFill>
                <a:srgbClr val="000000"/>
              </a:solidFill>
            </a:endParaRPr>
          </a:p>
        </p:txBody>
      </p:sp>
      <p:sp>
        <p:nvSpPr>
          <p:cNvPr id="26814" name="Line 190"/>
          <p:cNvSpPr>
            <a:spLocks noChangeShapeType="1"/>
          </p:cNvSpPr>
          <p:nvPr/>
        </p:nvSpPr>
        <p:spPr bwMode="auto">
          <a:xfrm flipV="1">
            <a:off x="1900238" y="3946525"/>
            <a:ext cx="457200" cy="111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grpSp>
        <p:nvGrpSpPr>
          <p:cNvPr id="26818" name="Group 194"/>
          <p:cNvGrpSpPr>
            <a:grpSpLocks/>
          </p:cNvGrpSpPr>
          <p:nvPr/>
        </p:nvGrpSpPr>
        <p:grpSpPr bwMode="auto">
          <a:xfrm>
            <a:off x="6456363" y="4219575"/>
            <a:ext cx="674687" cy="709613"/>
            <a:chOff x="4067" y="2670"/>
            <a:chExt cx="425" cy="447"/>
          </a:xfrm>
        </p:grpSpPr>
        <p:sp>
          <p:nvSpPr>
            <p:cNvPr id="26819" name="Freeform 195"/>
            <p:cNvSpPr>
              <a:spLocks/>
            </p:cNvSpPr>
            <p:nvPr/>
          </p:nvSpPr>
          <p:spPr bwMode="auto">
            <a:xfrm rot="272725">
              <a:off x="4441" y="2678"/>
              <a:ext cx="39" cy="16"/>
            </a:xfrm>
            <a:custGeom>
              <a:avLst/>
              <a:gdLst>
                <a:gd name="T0" fmla="*/ 24 w 40"/>
                <a:gd name="T1" fmla="*/ 24 h 24"/>
                <a:gd name="T2" fmla="*/ 16 w 40"/>
                <a:gd name="T3" fmla="*/ 24 h 24"/>
                <a:gd name="T4" fmla="*/ 8 w 40"/>
                <a:gd name="T5" fmla="*/ 16 h 24"/>
                <a:gd name="T6" fmla="*/ 0 w 40"/>
                <a:gd name="T7" fmla="*/ 16 h 24"/>
                <a:gd name="T8" fmla="*/ 0 w 40"/>
                <a:gd name="T9" fmla="*/ 8 h 24"/>
                <a:gd name="T10" fmla="*/ 8 w 40"/>
                <a:gd name="T11" fmla="*/ 8 h 24"/>
                <a:gd name="T12" fmla="*/ 24 w 40"/>
                <a:gd name="T13" fmla="*/ 0 h 24"/>
                <a:gd name="T14" fmla="*/ 32 w 40"/>
                <a:gd name="T15" fmla="*/ 8 h 24"/>
                <a:gd name="T16" fmla="*/ 40 w 40"/>
                <a:gd name="T17" fmla="*/ 16 h 24"/>
                <a:gd name="T18" fmla="*/ 40 w 40"/>
                <a:gd name="T19" fmla="*/ 16 h 24"/>
                <a:gd name="T20" fmla="*/ 32 w 40"/>
                <a:gd name="T21" fmla="*/ 16 h 24"/>
                <a:gd name="T22" fmla="*/ 24 w 40"/>
                <a:gd name="T23" fmla="*/ 16 h 24"/>
                <a:gd name="T24" fmla="*/ 24 w 40"/>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24">
                  <a:moveTo>
                    <a:pt x="24" y="24"/>
                  </a:moveTo>
                  <a:lnTo>
                    <a:pt x="16" y="24"/>
                  </a:lnTo>
                  <a:lnTo>
                    <a:pt x="8" y="16"/>
                  </a:lnTo>
                  <a:lnTo>
                    <a:pt x="0" y="16"/>
                  </a:lnTo>
                  <a:lnTo>
                    <a:pt x="0" y="8"/>
                  </a:lnTo>
                  <a:lnTo>
                    <a:pt x="8" y="8"/>
                  </a:lnTo>
                  <a:lnTo>
                    <a:pt x="24" y="0"/>
                  </a:lnTo>
                  <a:lnTo>
                    <a:pt x="32" y="8"/>
                  </a:lnTo>
                  <a:lnTo>
                    <a:pt x="40" y="16"/>
                  </a:lnTo>
                  <a:lnTo>
                    <a:pt x="40" y="16"/>
                  </a:lnTo>
                  <a:lnTo>
                    <a:pt x="32" y="16"/>
                  </a:lnTo>
                  <a:lnTo>
                    <a:pt x="24" y="16"/>
                  </a:lnTo>
                  <a:lnTo>
                    <a:pt x="24" y="24"/>
                  </a:lnTo>
                  <a:close/>
                </a:path>
              </a:pathLst>
            </a:custGeom>
            <a:solidFill>
              <a:srgbClr val="CCFFCC"/>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820" name="Freeform 196"/>
            <p:cNvSpPr>
              <a:spLocks/>
            </p:cNvSpPr>
            <p:nvPr/>
          </p:nvSpPr>
          <p:spPr bwMode="auto">
            <a:xfrm rot="272725">
              <a:off x="4067" y="2670"/>
              <a:ext cx="87" cy="22"/>
            </a:xfrm>
            <a:custGeom>
              <a:avLst/>
              <a:gdLst>
                <a:gd name="T0" fmla="*/ 40 w 88"/>
                <a:gd name="T1" fmla="*/ 32 h 32"/>
                <a:gd name="T2" fmla="*/ 48 w 88"/>
                <a:gd name="T3" fmla="*/ 32 h 32"/>
                <a:gd name="T4" fmla="*/ 56 w 88"/>
                <a:gd name="T5" fmla="*/ 24 h 32"/>
                <a:gd name="T6" fmla="*/ 64 w 88"/>
                <a:gd name="T7" fmla="*/ 24 h 32"/>
                <a:gd name="T8" fmla="*/ 80 w 88"/>
                <a:gd name="T9" fmla="*/ 16 h 32"/>
                <a:gd name="T10" fmla="*/ 88 w 88"/>
                <a:gd name="T11" fmla="*/ 16 h 32"/>
                <a:gd name="T12" fmla="*/ 72 w 88"/>
                <a:gd name="T13" fmla="*/ 16 h 32"/>
                <a:gd name="T14" fmla="*/ 64 w 88"/>
                <a:gd name="T15" fmla="*/ 16 h 32"/>
                <a:gd name="T16" fmla="*/ 56 w 88"/>
                <a:gd name="T17" fmla="*/ 8 h 32"/>
                <a:gd name="T18" fmla="*/ 64 w 88"/>
                <a:gd name="T19" fmla="*/ 8 h 32"/>
                <a:gd name="T20" fmla="*/ 64 w 88"/>
                <a:gd name="T21" fmla="*/ 0 h 32"/>
                <a:gd name="T22" fmla="*/ 40 w 88"/>
                <a:gd name="T23" fmla="*/ 8 h 32"/>
                <a:gd name="T24" fmla="*/ 24 w 88"/>
                <a:gd name="T25" fmla="*/ 0 h 32"/>
                <a:gd name="T26" fmla="*/ 16 w 88"/>
                <a:gd name="T27" fmla="*/ 0 h 32"/>
                <a:gd name="T28" fmla="*/ 8 w 88"/>
                <a:gd name="T29" fmla="*/ 0 h 32"/>
                <a:gd name="T30" fmla="*/ 0 w 88"/>
                <a:gd name="T31" fmla="*/ 8 h 32"/>
                <a:gd name="T32" fmla="*/ 8 w 88"/>
                <a:gd name="T33" fmla="*/ 8 h 32"/>
                <a:gd name="T34" fmla="*/ 24 w 88"/>
                <a:gd name="T35" fmla="*/ 8 h 32"/>
                <a:gd name="T36" fmla="*/ 24 w 88"/>
                <a:gd name="T37" fmla="*/ 16 h 32"/>
                <a:gd name="T38" fmla="*/ 16 w 88"/>
                <a:gd name="T39" fmla="*/ 24 h 32"/>
                <a:gd name="T40" fmla="*/ 8 w 88"/>
                <a:gd name="T41" fmla="*/ 24 h 32"/>
                <a:gd name="T42" fmla="*/ 16 w 88"/>
                <a:gd name="T43" fmla="*/ 24 h 32"/>
                <a:gd name="T44" fmla="*/ 24 w 88"/>
                <a:gd name="T45" fmla="*/ 32 h 32"/>
                <a:gd name="T46" fmla="*/ 40 w 88"/>
                <a:gd name="T47" fmla="*/ 24 h 32"/>
                <a:gd name="T48" fmla="*/ 40 w 88"/>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32">
                  <a:moveTo>
                    <a:pt x="40" y="32"/>
                  </a:moveTo>
                  <a:lnTo>
                    <a:pt x="48" y="32"/>
                  </a:lnTo>
                  <a:lnTo>
                    <a:pt x="56" y="24"/>
                  </a:lnTo>
                  <a:lnTo>
                    <a:pt x="64" y="24"/>
                  </a:lnTo>
                  <a:lnTo>
                    <a:pt x="80" y="16"/>
                  </a:lnTo>
                  <a:lnTo>
                    <a:pt x="88" y="16"/>
                  </a:lnTo>
                  <a:lnTo>
                    <a:pt x="72" y="16"/>
                  </a:lnTo>
                  <a:lnTo>
                    <a:pt x="64" y="16"/>
                  </a:lnTo>
                  <a:lnTo>
                    <a:pt x="56" y="8"/>
                  </a:lnTo>
                  <a:lnTo>
                    <a:pt x="64" y="8"/>
                  </a:lnTo>
                  <a:lnTo>
                    <a:pt x="64" y="0"/>
                  </a:lnTo>
                  <a:lnTo>
                    <a:pt x="40" y="8"/>
                  </a:lnTo>
                  <a:lnTo>
                    <a:pt x="24" y="0"/>
                  </a:lnTo>
                  <a:lnTo>
                    <a:pt x="16" y="0"/>
                  </a:lnTo>
                  <a:lnTo>
                    <a:pt x="8" y="0"/>
                  </a:lnTo>
                  <a:lnTo>
                    <a:pt x="0" y="8"/>
                  </a:lnTo>
                  <a:lnTo>
                    <a:pt x="8" y="8"/>
                  </a:lnTo>
                  <a:lnTo>
                    <a:pt x="24" y="8"/>
                  </a:lnTo>
                  <a:lnTo>
                    <a:pt x="24" y="16"/>
                  </a:lnTo>
                  <a:lnTo>
                    <a:pt x="16" y="24"/>
                  </a:lnTo>
                  <a:lnTo>
                    <a:pt x="8" y="24"/>
                  </a:lnTo>
                  <a:lnTo>
                    <a:pt x="16" y="24"/>
                  </a:lnTo>
                  <a:lnTo>
                    <a:pt x="24" y="32"/>
                  </a:lnTo>
                  <a:lnTo>
                    <a:pt x="40" y="24"/>
                  </a:lnTo>
                  <a:lnTo>
                    <a:pt x="40" y="32"/>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821" name="Freeform 197"/>
            <p:cNvSpPr>
              <a:spLocks/>
            </p:cNvSpPr>
            <p:nvPr/>
          </p:nvSpPr>
          <p:spPr bwMode="auto">
            <a:xfrm rot="272725">
              <a:off x="4088" y="2714"/>
              <a:ext cx="118" cy="27"/>
            </a:xfrm>
            <a:custGeom>
              <a:avLst/>
              <a:gdLst>
                <a:gd name="T0" fmla="*/ 56 w 120"/>
                <a:gd name="T1" fmla="*/ 32 h 40"/>
                <a:gd name="T2" fmla="*/ 64 w 120"/>
                <a:gd name="T3" fmla="*/ 24 h 40"/>
                <a:gd name="T4" fmla="*/ 80 w 120"/>
                <a:gd name="T5" fmla="*/ 16 h 40"/>
                <a:gd name="T6" fmla="*/ 96 w 120"/>
                <a:gd name="T7" fmla="*/ 16 h 40"/>
                <a:gd name="T8" fmla="*/ 104 w 120"/>
                <a:gd name="T9" fmla="*/ 16 h 40"/>
                <a:gd name="T10" fmla="*/ 112 w 120"/>
                <a:gd name="T11" fmla="*/ 16 h 40"/>
                <a:gd name="T12" fmla="*/ 120 w 120"/>
                <a:gd name="T13" fmla="*/ 8 h 40"/>
                <a:gd name="T14" fmla="*/ 112 w 120"/>
                <a:gd name="T15" fmla="*/ 8 h 40"/>
                <a:gd name="T16" fmla="*/ 112 w 120"/>
                <a:gd name="T17" fmla="*/ 0 h 40"/>
                <a:gd name="T18" fmla="*/ 88 w 120"/>
                <a:gd name="T19" fmla="*/ 8 h 40"/>
                <a:gd name="T20" fmla="*/ 72 w 120"/>
                <a:gd name="T21" fmla="*/ 8 h 40"/>
                <a:gd name="T22" fmla="*/ 56 w 120"/>
                <a:gd name="T23" fmla="*/ 16 h 40"/>
                <a:gd name="T24" fmla="*/ 48 w 120"/>
                <a:gd name="T25" fmla="*/ 16 h 40"/>
                <a:gd name="T26" fmla="*/ 48 w 120"/>
                <a:gd name="T27" fmla="*/ 8 h 40"/>
                <a:gd name="T28" fmla="*/ 40 w 120"/>
                <a:gd name="T29" fmla="*/ 8 h 40"/>
                <a:gd name="T30" fmla="*/ 40 w 120"/>
                <a:gd name="T31" fmla="*/ 0 h 40"/>
                <a:gd name="T32" fmla="*/ 32 w 120"/>
                <a:gd name="T33" fmla="*/ 8 h 40"/>
                <a:gd name="T34" fmla="*/ 32 w 120"/>
                <a:gd name="T35" fmla="*/ 16 h 40"/>
                <a:gd name="T36" fmla="*/ 40 w 120"/>
                <a:gd name="T37" fmla="*/ 24 h 40"/>
                <a:gd name="T38" fmla="*/ 24 w 120"/>
                <a:gd name="T39" fmla="*/ 24 h 40"/>
                <a:gd name="T40" fmla="*/ 16 w 120"/>
                <a:gd name="T41" fmla="*/ 24 h 40"/>
                <a:gd name="T42" fmla="*/ 8 w 120"/>
                <a:gd name="T43" fmla="*/ 16 h 40"/>
                <a:gd name="T44" fmla="*/ 0 w 120"/>
                <a:gd name="T45" fmla="*/ 24 h 40"/>
                <a:gd name="T46" fmla="*/ 8 w 120"/>
                <a:gd name="T47" fmla="*/ 24 h 40"/>
                <a:gd name="T48" fmla="*/ 8 w 120"/>
                <a:gd name="T49" fmla="*/ 32 h 40"/>
                <a:gd name="T50" fmla="*/ 16 w 120"/>
                <a:gd name="T51" fmla="*/ 32 h 40"/>
                <a:gd name="T52" fmla="*/ 16 w 120"/>
                <a:gd name="T53" fmla="*/ 32 h 40"/>
                <a:gd name="T54" fmla="*/ 32 w 120"/>
                <a:gd name="T55" fmla="*/ 40 h 40"/>
                <a:gd name="T56" fmla="*/ 40 w 120"/>
                <a:gd name="T57" fmla="*/ 40 h 40"/>
                <a:gd name="T58" fmla="*/ 48 w 120"/>
                <a:gd name="T59" fmla="*/ 32 h 40"/>
                <a:gd name="T60" fmla="*/ 56 w 120"/>
                <a:gd name="T61"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40">
                  <a:moveTo>
                    <a:pt x="56" y="32"/>
                  </a:moveTo>
                  <a:lnTo>
                    <a:pt x="64" y="24"/>
                  </a:lnTo>
                  <a:lnTo>
                    <a:pt x="80" y="16"/>
                  </a:lnTo>
                  <a:lnTo>
                    <a:pt x="96" y="16"/>
                  </a:lnTo>
                  <a:lnTo>
                    <a:pt x="104" y="16"/>
                  </a:lnTo>
                  <a:lnTo>
                    <a:pt x="112" y="16"/>
                  </a:lnTo>
                  <a:lnTo>
                    <a:pt x="120" y="8"/>
                  </a:lnTo>
                  <a:lnTo>
                    <a:pt x="112" y="8"/>
                  </a:lnTo>
                  <a:lnTo>
                    <a:pt x="112" y="0"/>
                  </a:lnTo>
                  <a:lnTo>
                    <a:pt x="88" y="8"/>
                  </a:lnTo>
                  <a:lnTo>
                    <a:pt x="72" y="8"/>
                  </a:lnTo>
                  <a:lnTo>
                    <a:pt x="56" y="16"/>
                  </a:lnTo>
                  <a:lnTo>
                    <a:pt x="48" y="16"/>
                  </a:lnTo>
                  <a:lnTo>
                    <a:pt x="48" y="8"/>
                  </a:lnTo>
                  <a:lnTo>
                    <a:pt x="40" y="8"/>
                  </a:lnTo>
                  <a:lnTo>
                    <a:pt x="40" y="0"/>
                  </a:lnTo>
                  <a:lnTo>
                    <a:pt x="32" y="8"/>
                  </a:lnTo>
                  <a:lnTo>
                    <a:pt x="32" y="16"/>
                  </a:lnTo>
                  <a:lnTo>
                    <a:pt x="40" y="24"/>
                  </a:lnTo>
                  <a:lnTo>
                    <a:pt x="24" y="24"/>
                  </a:lnTo>
                  <a:lnTo>
                    <a:pt x="16" y="24"/>
                  </a:lnTo>
                  <a:lnTo>
                    <a:pt x="8" y="16"/>
                  </a:lnTo>
                  <a:lnTo>
                    <a:pt x="0" y="24"/>
                  </a:lnTo>
                  <a:lnTo>
                    <a:pt x="8" y="24"/>
                  </a:lnTo>
                  <a:lnTo>
                    <a:pt x="8" y="32"/>
                  </a:lnTo>
                  <a:lnTo>
                    <a:pt x="16" y="32"/>
                  </a:lnTo>
                  <a:lnTo>
                    <a:pt x="16" y="32"/>
                  </a:lnTo>
                  <a:lnTo>
                    <a:pt x="32" y="40"/>
                  </a:lnTo>
                  <a:lnTo>
                    <a:pt x="40" y="40"/>
                  </a:lnTo>
                  <a:lnTo>
                    <a:pt x="48" y="32"/>
                  </a:lnTo>
                  <a:lnTo>
                    <a:pt x="56" y="32"/>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822" name="Freeform 198"/>
            <p:cNvSpPr>
              <a:spLocks/>
            </p:cNvSpPr>
            <p:nvPr/>
          </p:nvSpPr>
          <p:spPr bwMode="auto">
            <a:xfrm rot="272725">
              <a:off x="4149" y="2754"/>
              <a:ext cx="63" cy="11"/>
            </a:xfrm>
            <a:custGeom>
              <a:avLst/>
              <a:gdLst>
                <a:gd name="T0" fmla="*/ 64 w 64"/>
                <a:gd name="T1" fmla="*/ 8 h 16"/>
                <a:gd name="T2" fmla="*/ 56 w 64"/>
                <a:gd name="T3" fmla="*/ 8 h 16"/>
                <a:gd name="T4" fmla="*/ 48 w 64"/>
                <a:gd name="T5" fmla="*/ 8 h 16"/>
                <a:gd name="T6" fmla="*/ 40 w 64"/>
                <a:gd name="T7" fmla="*/ 8 h 16"/>
                <a:gd name="T8" fmla="*/ 24 w 64"/>
                <a:gd name="T9" fmla="*/ 0 h 16"/>
                <a:gd name="T10" fmla="*/ 16 w 64"/>
                <a:gd name="T11" fmla="*/ 8 h 16"/>
                <a:gd name="T12" fmla="*/ 0 w 64"/>
                <a:gd name="T13" fmla="*/ 16 h 16"/>
                <a:gd name="T14" fmla="*/ 8 w 64"/>
                <a:gd name="T15" fmla="*/ 16 h 16"/>
                <a:gd name="T16" fmla="*/ 32 w 64"/>
                <a:gd name="T17" fmla="*/ 8 h 16"/>
                <a:gd name="T18" fmla="*/ 48 w 64"/>
                <a:gd name="T19" fmla="*/ 8 h 16"/>
                <a:gd name="T20" fmla="*/ 56 w 64"/>
                <a:gd name="T21" fmla="*/ 8 h 16"/>
                <a:gd name="T22" fmla="*/ 64 w 64"/>
                <a:gd name="T2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16">
                  <a:moveTo>
                    <a:pt x="64" y="8"/>
                  </a:moveTo>
                  <a:lnTo>
                    <a:pt x="56" y="8"/>
                  </a:lnTo>
                  <a:lnTo>
                    <a:pt x="48" y="8"/>
                  </a:lnTo>
                  <a:lnTo>
                    <a:pt x="40" y="8"/>
                  </a:lnTo>
                  <a:lnTo>
                    <a:pt x="24" y="0"/>
                  </a:lnTo>
                  <a:lnTo>
                    <a:pt x="16" y="8"/>
                  </a:lnTo>
                  <a:lnTo>
                    <a:pt x="0" y="16"/>
                  </a:lnTo>
                  <a:lnTo>
                    <a:pt x="8" y="16"/>
                  </a:lnTo>
                  <a:lnTo>
                    <a:pt x="32" y="8"/>
                  </a:lnTo>
                  <a:lnTo>
                    <a:pt x="48" y="8"/>
                  </a:lnTo>
                  <a:lnTo>
                    <a:pt x="56" y="8"/>
                  </a:lnTo>
                  <a:lnTo>
                    <a:pt x="64" y="8"/>
                  </a:lnTo>
                  <a:close/>
                </a:path>
              </a:pathLst>
            </a:custGeom>
            <a:solidFill>
              <a:srgbClr val="CCFFCC"/>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823" name="Freeform 199"/>
            <p:cNvSpPr>
              <a:spLocks/>
            </p:cNvSpPr>
            <p:nvPr/>
          </p:nvSpPr>
          <p:spPr bwMode="auto">
            <a:xfrm rot="272725">
              <a:off x="4218" y="2781"/>
              <a:ext cx="33" cy="10"/>
            </a:xfrm>
            <a:custGeom>
              <a:avLst/>
              <a:gdLst>
                <a:gd name="T0" fmla="*/ 32 w 32"/>
                <a:gd name="T1" fmla="*/ 0 h 16"/>
                <a:gd name="T2" fmla="*/ 24 w 32"/>
                <a:gd name="T3" fmla="*/ 8 h 16"/>
                <a:gd name="T4" fmla="*/ 16 w 32"/>
                <a:gd name="T5" fmla="*/ 8 h 16"/>
                <a:gd name="T6" fmla="*/ 0 w 32"/>
                <a:gd name="T7" fmla="*/ 16 h 16"/>
                <a:gd name="T8" fmla="*/ 0 w 32"/>
                <a:gd name="T9" fmla="*/ 16 h 16"/>
                <a:gd name="T10" fmla="*/ 8 w 32"/>
                <a:gd name="T11" fmla="*/ 16 h 16"/>
                <a:gd name="T12" fmla="*/ 16 w 32"/>
                <a:gd name="T13" fmla="*/ 16 h 16"/>
                <a:gd name="T14" fmla="*/ 24 w 32"/>
                <a:gd name="T15" fmla="*/ 8 h 16"/>
                <a:gd name="T16" fmla="*/ 32 w 32"/>
                <a:gd name="T17" fmla="*/ 8 h 16"/>
                <a:gd name="T18" fmla="*/ 32 w 3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6">
                  <a:moveTo>
                    <a:pt x="32" y="0"/>
                  </a:moveTo>
                  <a:lnTo>
                    <a:pt x="24" y="8"/>
                  </a:lnTo>
                  <a:lnTo>
                    <a:pt x="16" y="8"/>
                  </a:lnTo>
                  <a:lnTo>
                    <a:pt x="0" y="16"/>
                  </a:lnTo>
                  <a:lnTo>
                    <a:pt x="0" y="16"/>
                  </a:lnTo>
                  <a:lnTo>
                    <a:pt x="8" y="16"/>
                  </a:lnTo>
                  <a:lnTo>
                    <a:pt x="16" y="16"/>
                  </a:lnTo>
                  <a:lnTo>
                    <a:pt x="24" y="8"/>
                  </a:lnTo>
                  <a:lnTo>
                    <a:pt x="32" y="8"/>
                  </a:lnTo>
                  <a:lnTo>
                    <a:pt x="32" y="0"/>
                  </a:lnTo>
                  <a:close/>
                </a:path>
              </a:pathLst>
            </a:custGeom>
            <a:solidFill>
              <a:srgbClr val="CCFFCC"/>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824" name="Freeform 200"/>
            <p:cNvSpPr>
              <a:spLocks/>
            </p:cNvSpPr>
            <p:nvPr/>
          </p:nvSpPr>
          <p:spPr bwMode="auto">
            <a:xfrm rot="272725">
              <a:off x="4223" y="2819"/>
              <a:ext cx="33" cy="32"/>
            </a:xfrm>
            <a:custGeom>
              <a:avLst/>
              <a:gdLst>
                <a:gd name="T0" fmla="*/ 16 w 32"/>
                <a:gd name="T1" fmla="*/ 48 h 48"/>
                <a:gd name="T2" fmla="*/ 16 w 32"/>
                <a:gd name="T3" fmla="*/ 40 h 48"/>
                <a:gd name="T4" fmla="*/ 24 w 32"/>
                <a:gd name="T5" fmla="*/ 40 h 48"/>
                <a:gd name="T6" fmla="*/ 32 w 32"/>
                <a:gd name="T7" fmla="*/ 24 h 48"/>
                <a:gd name="T8" fmla="*/ 32 w 32"/>
                <a:gd name="T9" fmla="*/ 24 h 48"/>
                <a:gd name="T10" fmla="*/ 32 w 32"/>
                <a:gd name="T11" fmla="*/ 16 h 48"/>
                <a:gd name="T12" fmla="*/ 32 w 32"/>
                <a:gd name="T13" fmla="*/ 8 h 48"/>
                <a:gd name="T14" fmla="*/ 32 w 32"/>
                <a:gd name="T15" fmla="*/ 0 h 48"/>
                <a:gd name="T16" fmla="*/ 24 w 32"/>
                <a:gd name="T17" fmla="*/ 8 h 48"/>
                <a:gd name="T18" fmla="*/ 16 w 32"/>
                <a:gd name="T19" fmla="*/ 16 h 48"/>
                <a:gd name="T20" fmla="*/ 8 w 32"/>
                <a:gd name="T21" fmla="*/ 16 h 48"/>
                <a:gd name="T22" fmla="*/ 0 w 32"/>
                <a:gd name="T23" fmla="*/ 16 h 48"/>
                <a:gd name="T24" fmla="*/ 8 w 32"/>
                <a:gd name="T25" fmla="*/ 24 h 48"/>
                <a:gd name="T26" fmla="*/ 0 w 32"/>
                <a:gd name="T27" fmla="*/ 32 h 48"/>
                <a:gd name="T28" fmla="*/ 8 w 32"/>
                <a:gd name="T29" fmla="*/ 32 h 48"/>
                <a:gd name="T30" fmla="*/ 16 w 32"/>
                <a:gd name="T31" fmla="*/ 32 h 48"/>
                <a:gd name="T32" fmla="*/ 8 w 32"/>
                <a:gd name="T33" fmla="*/ 40 h 48"/>
                <a:gd name="T34" fmla="*/ 16 w 32"/>
                <a:gd name="T3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48">
                  <a:moveTo>
                    <a:pt x="16" y="48"/>
                  </a:moveTo>
                  <a:lnTo>
                    <a:pt x="16" y="40"/>
                  </a:lnTo>
                  <a:lnTo>
                    <a:pt x="24" y="40"/>
                  </a:lnTo>
                  <a:lnTo>
                    <a:pt x="32" y="24"/>
                  </a:lnTo>
                  <a:lnTo>
                    <a:pt x="32" y="24"/>
                  </a:lnTo>
                  <a:lnTo>
                    <a:pt x="32" y="16"/>
                  </a:lnTo>
                  <a:lnTo>
                    <a:pt x="32" y="8"/>
                  </a:lnTo>
                  <a:lnTo>
                    <a:pt x="32" y="0"/>
                  </a:lnTo>
                  <a:lnTo>
                    <a:pt x="24" y="8"/>
                  </a:lnTo>
                  <a:lnTo>
                    <a:pt x="16" y="16"/>
                  </a:lnTo>
                  <a:lnTo>
                    <a:pt x="8" y="16"/>
                  </a:lnTo>
                  <a:lnTo>
                    <a:pt x="0" y="16"/>
                  </a:lnTo>
                  <a:lnTo>
                    <a:pt x="8" y="24"/>
                  </a:lnTo>
                  <a:lnTo>
                    <a:pt x="0" y="32"/>
                  </a:lnTo>
                  <a:lnTo>
                    <a:pt x="8" y="32"/>
                  </a:lnTo>
                  <a:lnTo>
                    <a:pt x="16" y="32"/>
                  </a:lnTo>
                  <a:lnTo>
                    <a:pt x="8" y="40"/>
                  </a:lnTo>
                  <a:lnTo>
                    <a:pt x="16" y="48"/>
                  </a:lnTo>
                  <a:close/>
                </a:path>
              </a:pathLst>
            </a:custGeom>
            <a:solidFill>
              <a:srgbClr val="CCFFCC"/>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825" name="Freeform 201"/>
            <p:cNvSpPr>
              <a:spLocks/>
            </p:cNvSpPr>
            <p:nvPr/>
          </p:nvSpPr>
          <p:spPr bwMode="auto">
            <a:xfrm rot="272725">
              <a:off x="4207" y="2826"/>
              <a:ext cx="16" cy="22"/>
            </a:xfrm>
            <a:custGeom>
              <a:avLst/>
              <a:gdLst>
                <a:gd name="T0" fmla="*/ 8 w 16"/>
                <a:gd name="T1" fmla="*/ 32 h 32"/>
                <a:gd name="T2" fmla="*/ 16 w 16"/>
                <a:gd name="T3" fmla="*/ 16 h 32"/>
                <a:gd name="T4" fmla="*/ 16 w 16"/>
                <a:gd name="T5" fmla="*/ 8 h 32"/>
                <a:gd name="T6" fmla="*/ 16 w 16"/>
                <a:gd name="T7" fmla="*/ 0 h 32"/>
                <a:gd name="T8" fmla="*/ 16 w 16"/>
                <a:gd name="T9" fmla="*/ 0 h 32"/>
                <a:gd name="T10" fmla="*/ 8 w 16"/>
                <a:gd name="T11" fmla="*/ 8 h 32"/>
                <a:gd name="T12" fmla="*/ 8 w 16"/>
                <a:gd name="T13" fmla="*/ 8 h 32"/>
                <a:gd name="T14" fmla="*/ 0 w 16"/>
                <a:gd name="T15" fmla="*/ 24 h 32"/>
                <a:gd name="T16" fmla="*/ 0 w 16"/>
                <a:gd name="T17" fmla="*/ 32 h 32"/>
                <a:gd name="T18" fmla="*/ 8 w 16"/>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32">
                  <a:moveTo>
                    <a:pt x="8" y="32"/>
                  </a:moveTo>
                  <a:lnTo>
                    <a:pt x="16" y="16"/>
                  </a:lnTo>
                  <a:lnTo>
                    <a:pt x="16" y="8"/>
                  </a:lnTo>
                  <a:lnTo>
                    <a:pt x="16" y="0"/>
                  </a:lnTo>
                  <a:lnTo>
                    <a:pt x="16" y="0"/>
                  </a:lnTo>
                  <a:lnTo>
                    <a:pt x="8" y="8"/>
                  </a:lnTo>
                  <a:lnTo>
                    <a:pt x="8" y="8"/>
                  </a:lnTo>
                  <a:lnTo>
                    <a:pt x="0" y="24"/>
                  </a:lnTo>
                  <a:lnTo>
                    <a:pt x="0" y="32"/>
                  </a:lnTo>
                  <a:lnTo>
                    <a:pt x="8" y="32"/>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826" name="Freeform 202"/>
            <p:cNvSpPr>
              <a:spLocks/>
            </p:cNvSpPr>
            <p:nvPr/>
          </p:nvSpPr>
          <p:spPr bwMode="auto">
            <a:xfrm rot="272725">
              <a:off x="4258" y="2884"/>
              <a:ext cx="150" cy="58"/>
            </a:xfrm>
            <a:custGeom>
              <a:avLst/>
              <a:gdLst>
                <a:gd name="T0" fmla="*/ 32 w 152"/>
                <a:gd name="T1" fmla="*/ 15 h 87"/>
                <a:gd name="T2" fmla="*/ 48 w 152"/>
                <a:gd name="T3" fmla="*/ 15 h 87"/>
                <a:gd name="T4" fmla="*/ 56 w 152"/>
                <a:gd name="T5" fmla="*/ 23 h 87"/>
                <a:gd name="T6" fmla="*/ 56 w 152"/>
                <a:gd name="T7" fmla="*/ 23 h 87"/>
                <a:gd name="T8" fmla="*/ 96 w 152"/>
                <a:gd name="T9" fmla="*/ 23 h 87"/>
                <a:gd name="T10" fmla="*/ 88 w 152"/>
                <a:gd name="T11" fmla="*/ 31 h 87"/>
                <a:gd name="T12" fmla="*/ 64 w 152"/>
                <a:gd name="T13" fmla="*/ 39 h 87"/>
                <a:gd name="T14" fmla="*/ 40 w 152"/>
                <a:gd name="T15" fmla="*/ 39 h 87"/>
                <a:gd name="T16" fmla="*/ 16 w 152"/>
                <a:gd name="T17" fmla="*/ 71 h 87"/>
                <a:gd name="T18" fmla="*/ 8 w 152"/>
                <a:gd name="T19" fmla="*/ 87 h 87"/>
                <a:gd name="T20" fmla="*/ 32 w 152"/>
                <a:gd name="T21" fmla="*/ 79 h 87"/>
                <a:gd name="T22" fmla="*/ 48 w 152"/>
                <a:gd name="T23" fmla="*/ 63 h 87"/>
                <a:gd name="T24" fmla="*/ 64 w 152"/>
                <a:gd name="T25" fmla="*/ 47 h 87"/>
                <a:gd name="T26" fmla="*/ 80 w 152"/>
                <a:gd name="T27" fmla="*/ 39 h 87"/>
                <a:gd name="T28" fmla="*/ 88 w 152"/>
                <a:gd name="T29" fmla="*/ 39 h 87"/>
                <a:gd name="T30" fmla="*/ 96 w 152"/>
                <a:gd name="T31" fmla="*/ 47 h 87"/>
                <a:gd name="T32" fmla="*/ 88 w 152"/>
                <a:gd name="T33" fmla="*/ 55 h 87"/>
                <a:gd name="T34" fmla="*/ 80 w 152"/>
                <a:gd name="T35" fmla="*/ 71 h 87"/>
                <a:gd name="T36" fmla="*/ 88 w 152"/>
                <a:gd name="T37" fmla="*/ 71 h 87"/>
                <a:gd name="T38" fmla="*/ 80 w 152"/>
                <a:gd name="T39" fmla="*/ 79 h 87"/>
                <a:gd name="T40" fmla="*/ 96 w 152"/>
                <a:gd name="T41" fmla="*/ 79 h 87"/>
                <a:gd name="T42" fmla="*/ 104 w 152"/>
                <a:gd name="T43" fmla="*/ 63 h 87"/>
                <a:gd name="T44" fmla="*/ 120 w 152"/>
                <a:gd name="T45" fmla="*/ 47 h 87"/>
                <a:gd name="T46" fmla="*/ 136 w 152"/>
                <a:gd name="T47" fmla="*/ 55 h 87"/>
                <a:gd name="T48" fmla="*/ 152 w 152"/>
                <a:gd name="T49" fmla="*/ 47 h 87"/>
                <a:gd name="T50" fmla="*/ 144 w 152"/>
                <a:gd name="T51" fmla="*/ 39 h 87"/>
                <a:gd name="T52" fmla="*/ 128 w 152"/>
                <a:gd name="T53" fmla="*/ 39 h 87"/>
                <a:gd name="T54" fmla="*/ 112 w 152"/>
                <a:gd name="T55" fmla="*/ 31 h 87"/>
                <a:gd name="T56" fmla="*/ 104 w 152"/>
                <a:gd name="T57" fmla="*/ 23 h 87"/>
                <a:gd name="T58" fmla="*/ 96 w 152"/>
                <a:gd name="T59" fmla="*/ 7 h 87"/>
                <a:gd name="T60" fmla="*/ 88 w 152"/>
                <a:gd name="T61" fmla="*/ 0 h 87"/>
                <a:gd name="T62" fmla="*/ 64 w 152"/>
                <a:gd name="T63" fmla="*/ 0 h 87"/>
                <a:gd name="T64" fmla="*/ 32 w 152"/>
                <a:gd name="T65" fmla="*/ 7 h 87"/>
                <a:gd name="T66" fmla="*/ 0 w 152"/>
                <a:gd name="T67" fmla="*/ 15 h 87"/>
                <a:gd name="T68" fmla="*/ 16 w 152"/>
                <a:gd name="T69" fmla="*/ 2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87">
                  <a:moveTo>
                    <a:pt x="24" y="23"/>
                  </a:moveTo>
                  <a:lnTo>
                    <a:pt x="32" y="15"/>
                  </a:lnTo>
                  <a:lnTo>
                    <a:pt x="48" y="15"/>
                  </a:lnTo>
                  <a:lnTo>
                    <a:pt x="48" y="15"/>
                  </a:lnTo>
                  <a:lnTo>
                    <a:pt x="56" y="15"/>
                  </a:lnTo>
                  <a:lnTo>
                    <a:pt x="56" y="23"/>
                  </a:lnTo>
                  <a:lnTo>
                    <a:pt x="48" y="23"/>
                  </a:lnTo>
                  <a:lnTo>
                    <a:pt x="56" y="23"/>
                  </a:lnTo>
                  <a:lnTo>
                    <a:pt x="80" y="23"/>
                  </a:lnTo>
                  <a:lnTo>
                    <a:pt x="96" y="23"/>
                  </a:lnTo>
                  <a:lnTo>
                    <a:pt x="96" y="31"/>
                  </a:lnTo>
                  <a:lnTo>
                    <a:pt x="88" y="31"/>
                  </a:lnTo>
                  <a:lnTo>
                    <a:pt x="80" y="31"/>
                  </a:lnTo>
                  <a:lnTo>
                    <a:pt x="64" y="39"/>
                  </a:lnTo>
                  <a:lnTo>
                    <a:pt x="56" y="39"/>
                  </a:lnTo>
                  <a:lnTo>
                    <a:pt x="40" y="39"/>
                  </a:lnTo>
                  <a:lnTo>
                    <a:pt x="24" y="55"/>
                  </a:lnTo>
                  <a:lnTo>
                    <a:pt x="16" y="71"/>
                  </a:lnTo>
                  <a:lnTo>
                    <a:pt x="8" y="79"/>
                  </a:lnTo>
                  <a:lnTo>
                    <a:pt x="8" y="87"/>
                  </a:lnTo>
                  <a:lnTo>
                    <a:pt x="24" y="79"/>
                  </a:lnTo>
                  <a:lnTo>
                    <a:pt x="32" y="79"/>
                  </a:lnTo>
                  <a:lnTo>
                    <a:pt x="32" y="71"/>
                  </a:lnTo>
                  <a:lnTo>
                    <a:pt x="48" y="63"/>
                  </a:lnTo>
                  <a:lnTo>
                    <a:pt x="48" y="55"/>
                  </a:lnTo>
                  <a:lnTo>
                    <a:pt x="64" y="47"/>
                  </a:lnTo>
                  <a:lnTo>
                    <a:pt x="72" y="47"/>
                  </a:lnTo>
                  <a:lnTo>
                    <a:pt x="80" y="39"/>
                  </a:lnTo>
                  <a:lnTo>
                    <a:pt x="88" y="39"/>
                  </a:lnTo>
                  <a:lnTo>
                    <a:pt x="88" y="39"/>
                  </a:lnTo>
                  <a:lnTo>
                    <a:pt x="96" y="39"/>
                  </a:lnTo>
                  <a:lnTo>
                    <a:pt x="96" y="47"/>
                  </a:lnTo>
                  <a:lnTo>
                    <a:pt x="88" y="55"/>
                  </a:lnTo>
                  <a:lnTo>
                    <a:pt x="88" y="55"/>
                  </a:lnTo>
                  <a:lnTo>
                    <a:pt x="80" y="63"/>
                  </a:lnTo>
                  <a:lnTo>
                    <a:pt x="80" y="71"/>
                  </a:lnTo>
                  <a:lnTo>
                    <a:pt x="88" y="63"/>
                  </a:lnTo>
                  <a:lnTo>
                    <a:pt x="88" y="71"/>
                  </a:lnTo>
                  <a:lnTo>
                    <a:pt x="88" y="71"/>
                  </a:lnTo>
                  <a:lnTo>
                    <a:pt x="80" y="79"/>
                  </a:lnTo>
                  <a:lnTo>
                    <a:pt x="88" y="71"/>
                  </a:lnTo>
                  <a:lnTo>
                    <a:pt x="96" y="79"/>
                  </a:lnTo>
                  <a:lnTo>
                    <a:pt x="96" y="71"/>
                  </a:lnTo>
                  <a:lnTo>
                    <a:pt x="104" y="63"/>
                  </a:lnTo>
                  <a:lnTo>
                    <a:pt x="112" y="55"/>
                  </a:lnTo>
                  <a:lnTo>
                    <a:pt x="120" y="47"/>
                  </a:lnTo>
                  <a:lnTo>
                    <a:pt x="128" y="47"/>
                  </a:lnTo>
                  <a:lnTo>
                    <a:pt x="136" y="55"/>
                  </a:lnTo>
                  <a:lnTo>
                    <a:pt x="144" y="55"/>
                  </a:lnTo>
                  <a:lnTo>
                    <a:pt x="152" y="47"/>
                  </a:lnTo>
                  <a:lnTo>
                    <a:pt x="144" y="39"/>
                  </a:lnTo>
                  <a:lnTo>
                    <a:pt x="144" y="39"/>
                  </a:lnTo>
                  <a:lnTo>
                    <a:pt x="136" y="39"/>
                  </a:lnTo>
                  <a:lnTo>
                    <a:pt x="128" y="39"/>
                  </a:lnTo>
                  <a:lnTo>
                    <a:pt x="120" y="31"/>
                  </a:lnTo>
                  <a:lnTo>
                    <a:pt x="112" y="31"/>
                  </a:lnTo>
                  <a:lnTo>
                    <a:pt x="112" y="31"/>
                  </a:lnTo>
                  <a:lnTo>
                    <a:pt x="104" y="23"/>
                  </a:lnTo>
                  <a:lnTo>
                    <a:pt x="96" y="15"/>
                  </a:lnTo>
                  <a:lnTo>
                    <a:pt x="96" y="7"/>
                  </a:lnTo>
                  <a:lnTo>
                    <a:pt x="96" y="7"/>
                  </a:lnTo>
                  <a:lnTo>
                    <a:pt x="88" y="0"/>
                  </a:lnTo>
                  <a:lnTo>
                    <a:pt x="72" y="0"/>
                  </a:lnTo>
                  <a:lnTo>
                    <a:pt x="64" y="0"/>
                  </a:lnTo>
                  <a:lnTo>
                    <a:pt x="40" y="7"/>
                  </a:lnTo>
                  <a:lnTo>
                    <a:pt x="32" y="7"/>
                  </a:lnTo>
                  <a:lnTo>
                    <a:pt x="24" y="7"/>
                  </a:lnTo>
                  <a:lnTo>
                    <a:pt x="0" y="15"/>
                  </a:lnTo>
                  <a:lnTo>
                    <a:pt x="8" y="15"/>
                  </a:lnTo>
                  <a:lnTo>
                    <a:pt x="16" y="23"/>
                  </a:lnTo>
                  <a:lnTo>
                    <a:pt x="24" y="23"/>
                  </a:lnTo>
                  <a:close/>
                </a:path>
              </a:pathLst>
            </a:custGeom>
            <a:solidFill>
              <a:schemeClr val="bg1"/>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91581" dir="3378596" algn="ctr" rotWithShape="0">
                      <a:schemeClr val="bg1"/>
                    </a:outerShdw>
                  </a:effectLst>
                </a14:hiddenEffects>
              </a:ext>
            </a:extLst>
          </p:spPr>
          <p:txBody>
            <a:bodyPr/>
            <a:lstStyle/>
            <a:p>
              <a:endParaRPr lang="ja-JP" altLang="en-US" smtClean="0">
                <a:solidFill>
                  <a:srgbClr val="000000"/>
                </a:solidFill>
              </a:endParaRPr>
            </a:p>
          </p:txBody>
        </p:sp>
        <p:sp>
          <p:nvSpPr>
            <p:cNvPr id="26827" name="Freeform 203"/>
            <p:cNvSpPr>
              <a:spLocks/>
            </p:cNvSpPr>
            <p:nvPr/>
          </p:nvSpPr>
          <p:spPr bwMode="auto">
            <a:xfrm rot="272725">
              <a:off x="4327" y="2939"/>
              <a:ext cx="63" cy="10"/>
            </a:xfrm>
            <a:custGeom>
              <a:avLst/>
              <a:gdLst>
                <a:gd name="T0" fmla="*/ 64 w 64"/>
                <a:gd name="T1" fmla="*/ 0 h 16"/>
                <a:gd name="T2" fmla="*/ 48 w 64"/>
                <a:gd name="T3" fmla="*/ 0 h 16"/>
                <a:gd name="T4" fmla="*/ 32 w 64"/>
                <a:gd name="T5" fmla="*/ 0 h 16"/>
                <a:gd name="T6" fmla="*/ 16 w 64"/>
                <a:gd name="T7" fmla="*/ 0 h 16"/>
                <a:gd name="T8" fmla="*/ 8 w 64"/>
                <a:gd name="T9" fmla="*/ 0 h 16"/>
                <a:gd name="T10" fmla="*/ 0 w 64"/>
                <a:gd name="T11" fmla="*/ 8 h 16"/>
                <a:gd name="T12" fmla="*/ 0 w 64"/>
                <a:gd name="T13" fmla="*/ 16 h 16"/>
                <a:gd name="T14" fmla="*/ 8 w 64"/>
                <a:gd name="T15" fmla="*/ 16 h 16"/>
                <a:gd name="T16" fmla="*/ 24 w 64"/>
                <a:gd name="T17" fmla="*/ 16 h 16"/>
                <a:gd name="T18" fmla="*/ 40 w 64"/>
                <a:gd name="T19" fmla="*/ 8 h 16"/>
                <a:gd name="T20" fmla="*/ 64 w 64"/>
                <a:gd name="T21" fmla="*/ 8 h 16"/>
                <a:gd name="T22" fmla="*/ 64 w 64"/>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16">
                  <a:moveTo>
                    <a:pt x="64" y="0"/>
                  </a:moveTo>
                  <a:lnTo>
                    <a:pt x="48" y="0"/>
                  </a:lnTo>
                  <a:lnTo>
                    <a:pt x="32" y="0"/>
                  </a:lnTo>
                  <a:lnTo>
                    <a:pt x="16" y="0"/>
                  </a:lnTo>
                  <a:lnTo>
                    <a:pt x="8" y="0"/>
                  </a:lnTo>
                  <a:lnTo>
                    <a:pt x="0" y="8"/>
                  </a:lnTo>
                  <a:lnTo>
                    <a:pt x="0" y="16"/>
                  </a:lnTo>
                  <a:lnTo>
                    <a:pt x="8" y="16"/>
                  </a:lnTo>
                  <a:lnTo>
                    <a:pt x="24" y="16"/>
                  </a:lnTo>
                  <a:lnTo>
                    <a:pt x="40" y="8"/>
                  </a:lnTo>
                  <a:lnTo>
                    <a:pt x="64" y="8"/>
                  </a:lnTo>
                  <a:lnTo>
                    <a:pt x="64" y="0"/>
                  </a:lnTo>
                  <a:close/>
                </a:path>
              </a:pathLst>
            </a:custGeom>
            <a:solidFill>
              <a:srgbClr val="CCFFCC"/>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sp>
          <p:nvSpPr>
            <p:cNvPr id="26828" name="Freeform 204"/>
            <p:cNvSpPr>
              <a:spLocks/>
            </p:cNvSpPr>
            <p:nvPr/>
          </p:nvSpPr>
          <p:spPr bwMode="auto">
            <a:xfrm rot="272725">
              <a:off x="4390" y="2928"/>
              <a:ext cx="63" cy="16"/>
            </a:xfrm>
            <a:custGeom>
              <a:avLst/>
              <a:gdLst>
                <a:gd name="T0" fmla="*/ 32 w 64"/>
                <a:gd name="T1" fmla="*/ 16 h 24"/>
                <a:gd name="T2" fmla="*/ 48 w 64"/>
                <a:gd name="T3" fmla="*/ 16 h 24"/>
                <a:gd name="T4" fmla="*/ 56 w 64"/>
                <a:gd name="T5" fmla="*/ 16 h 24"/>
                <a:gd name="T6" fmla="*/ 56 w 64"/>
                <a:gd name="T7" fmla="*/ 8 h 24"/>
                <a:gd name="T8" fmla="*/ 64 w 64"/>
                <a:gd name="T9" fmla="*/ 0 h 24"/>
                <a:gd name="T10" fmla="*/ 56 w 64"/>
                <a:gd name="T11" fmla="*/ 0 h 24"/>
                <a:gd name="T12" fmla="*/ 40 w 64"/>
                <a:gd name="T13" fmla="*/ 8 h 24"/>
                <a:gd name="T14" fmla="*/ 32 w 64"/>
                <a:gd name="T15" fmla="*/ 8 h 24"/>
                <a:gd name="T16" fmla="*/ 24 w 64"/>
                <a:gd name="T17" fmla="*/ 8 h 24"/>
                <a:gd name="T18" fmla="*/ 8 w 64"/>
                <a:gd name="T19" fmla="*/ 16 h 24"/>
                <a:gd name="T20" fmla="*/ 0 w 64"/>
                <a:gd name="T21" fmla="*/ 24 h 24"/>
                <a:gd name="T22" fmla="*/ 24 w 64"/>
                <a:gd name="T23" fmla="*/ 16 h 24"/>
                <a:gd name="T24" fmla="*/ 32 w 64"/>
                <a:gd name="T25" fmla="*/ 16 h 24"/>
                <a:gd name="T26" fmla="*/ 32 w 64"/>
                <a:gd name="T2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4">
                  <a:moveTo>
                    <a:pt x="32" y="16"/>
                  </a:moveTo>
                  <a:lnTo>
                    <a:pt x="48" y="16"/>
                  </a:lnTo>
                  <a:lnTo>
                    <a:pt x="56" y="16"/>
                  </a:lnTo>
                  <a:lnTo>
                    <a:pt x="56" y="8"/>
                  </a:lnTo>
                  <a:lnTo>
                    <a:pt x="64" y="0"/>
                  </a:lnTo>
                  <a:lnTo>
                    <a:pt x="56" y="0"/>
                  </a:lnTo>
                  <a:lnTo>
                    <a:pt x="40" y="8"/>
                  </a:lnTo>
                  <a:lnTo>
                    <a:pt x="32" y="8"/>
                  </a:lnTo>
                  <a:lnTo>
                    <a:pt x="24" y="8"/>
                  </a:lnTo>
                  <a:lnTo>
                    <a:pt x="8" y="16"/>
                  </a:lnTo>
                  <a:lnTo>
                    <a:pt x="0" y="24"/>
                  </a:lnTo>
                  <a:lnTo>
                    <a:pt x="24" y="16"/>
                  </a:lnTo>
                  <a:lnTo>
                    <a:pt x="32" y="16"/>
                  </a:lnTo>
                  <a:lnTo>
                    <a:pt x="32" y="16"/>
                  </a:lnTo>
                  <a:close/>
                </a:path>
              </a:pathLst>
            </a:custGeom>
            <a:solidFill>
              <a:srgbClr val="CCFFCC"/>
            </a:solidFill>
            <a:ln w="12700" cap="flat" cmpd="sng">
              <a:solidFill>
                <a:schemeClr val="tx1"/>
              </a:solidFill>
              <a:prstDash val="solid"/>
              <a:round/>
              <a:headEnd/>
              <a:tailEnd/>
            </a:ln>
            <a:effectLst>
              <a:outerShdw dist="91581" dir="3378596" algn="ctr" rotWithShape="0">
                <a:schemeClr val="bg1"/>
              </a:outerShdw>
            </a:effectLst>
          </p:spPr>
          <p:txBody>
            <a:bodyPr/>
            <a:lstStyle/>
            <a:p>
              <a:endParaRPr lang="ja-JP" altLang="en-US" smtClean="0">
                <a:solidFill>
                  <a:srgbClr val="000000"/>
                </a:solidFill>
              </a:endParaRPr>
            </a:p>
          </p:txBody>
        </p:sp>
        <p:grpSp>
          <p:nvGrpSpPr>
            <p:cNvPr id="26829" name="Group 205"/>
            <p:cNvGrpSpPr>
              <a:grpSpLocks/>
            </p:cNvGrpSpPr>
            <p:nvPr/>
          </p:nvGrpSpPr>
          <p:grpSpPr bwMode="auto">
            <a:xfrm>
              <a:off x="4110" y="3054"/>
              <a:ext cx="228" cy="63"/>
              <a:chOff x="4110" y="3054"/>
              <a:chExt cx="228" cy="63"/>
            </a:xfrm>
          </p:grpSpPr>
          <p:sp>
            <p:nvSpPr>
              <p:cNvPr id="26830" name="Freeform 206"/>
              <p:cNvSpPr>
                <a:spLocks/>
              </p:cNvSpPr>
              <p:nvPr/>
            </p:nvSpPr>
            <p:spPr bwMode="auto">
              <a:xfrm rot="272725">
                <a:off x="4110" y="3068"/>
                <a:ext cx="143" cy="26"/>
              </a:xfrm>
              <a:custGeom>
                <a:avLst/>
                <a:gdLst>
                  <a:gd name="T0" fmla="*/ 16 w 144"/>
                  <a:gd name="T1" fmla="*/ 8 h 40"/>
                  <a:gd name="T2" fmla="*/ 8 w 144"/>
                  <a:gd name="T3" fmla="*/ 8 h 40"/>
                  <a:gd name="T4" fmla="*/ 0 w 144"/>
                  <a:gd name="T5" fmla="*/ 8 h 40"/>
                  <a:gd name="T6" fmla="*/ 0 w 144"/>
                  <a:gd name="T7" fmla="*/ 8 h 40"/>
                  <a:gd name="T8" fmla="*/ 8 w 144"/>
                  <a:gd name="T9" fmla="*/ 8 h 40"/>
                  <a:gd name="T10" fmla="*/ 8 w 144"/>
                  <a:gd name="T11" fmla="*/ 8 h 40"/>
                  <a:gd name="T12" fmla="*/ 16 w 144"/>
                  <a:gd name="T13" fmla="*/ 0 h 40"/>
                  <a:gd name="T14" fmla="*/ 24 w 144"/>
                  <a:gd name="T15" fmla="*/ 0 h 40"/>
                  <a:gd name="T16" fmla="*/ 32 w 144"/>
                  <a:gd name="T17" fmla="*/ 0 h 40"/>
                  <a:gd name="T18" fmla="*/ 40 w 144"/>
                  <a:gd name="T19" fmla="*/ 0 h 40"/>
                  <a:gd name="T20" fmla="*/ 48 w 144"/>
                  <a:gd name="T21" fmla="*/ 0 h 40"/>
                  <a:gd name="T22" fmla="*/ 72 w 144"/>
                  <a:gd name="T23" fmla="*/ 0 h 40"/>
                  <a:gd name="T24" fmla="*/ 80 w 144"/>
                  <a:gd name="T25" fmla="*/ 0 h 40"/>
                  <a:gd name="T26" fmla="*/ 88 w 144"/>
                  <a:gd name="T27" fmla="*/ 0 h 40"/>
                  <a:gd name="T28" fmla="*/ 104 w 144"/>
                  <a:gd name="T29" fmla="*/ 8 h 40"/>
                  <a:gd name="T30" fmla="*/ 112 w 144"/>
                  <a:gd name="T31" fmla="*/ 8 h 40"/>
                  <a:gd name="T32" fmla="*/ 120 w 144"/>
                  <a:gd name="T33" fmla="*/ 16 h 40"/>
                  <a:gd name="T34" fmla="*/ 120 w 144"/>
                  <a:gd name="T35" fmla="*/ 16 h 40"/>
                  <a:gd name="T36" fmla="*/ 120 w 144"/>
                  <a:gd name="T37" fmla="*/ 16 h 40"/>
                  <a:gd name="T38" fmla="*/ 112 w 144"/>
                  <a:gd name="T39" fmla="*/ 16 h 40"/>
                  <a:gd name="T40" fmla="*/ 128 w 144"/>
                  <a:gd name="T41" fmla="*/ 24 h 40"/>
                  <a:gd name="T42" fmla="*/ 128 w 144"/>
                  <a:gd name="T43" fmla="*/ 24 h 40"/>
                  <a:gd name="T44" fmla="*/ 128 w 144"/>
                  <a:gd name="T45" fmla="*/ 32 h 40"/>
                  <a:gd name="T46" fmla="*/ 144 w 144"/>
                  <a:gd name="T47" fmla="*/ 32 h 40"/>
                  <a:gd name="T48" fmla="*/ 144 w 144"/>
                  <a:gd name="T49" fmla="*/ 32 h 40"/>
                  <a:gd name="T50" fmla="*/ 136 w 144"/>
                  <a:gd name="T51" fmla="*/ 40 h 40"/>
                  <a:gd name="T52" fmla="*/ 128 w 144"/>
                  <a:gd name="T53" fmla="*/ 40 h 40"/>
                  <a:gd name="T54" fmla="*/ 128 w 144"/>
                  <a:gd name="T55" fmla="*/ 40 h 40"/>
                  <a:gd name="T56" fmla="*/ 120 w 144"/>
                  <a:gd name="T57" fmla="*/ 32 h 40"/>
                  <a:gd name="T58" fmla="*/ 104 w 144"/>
                  <a:gd name="T59" fmla="*/ 32 h 40"/>
                  <a:gd name="T60" fmla="*/ 96 w 144"/>
                  <a:gd name="T61" fmla="*/ 32 h 40"/>
                  <a:gd name="T62" fmla="*/ 88 w 144"/>
                  <a:gd name="T63" fmla="*/ 32 h 40"/>
                  <a:gd name="T64" fmla="*/ 80 w 144"/>
                  <a:gd name="T65" fmla="*/ 32 h 40"/>
                  <a:gd name="T66" fmla="*/ 88 w 144"/>
                  <a:gd name="T67" fmla="*/ 32 h 40"/>
                  <a:gd name="T68" fmla="*/ 88 w 144"/>
                  <a:gd name="T69" fmla="*/ 32 h 40"/>
                  <a:gd name="T70" fmla="*/ 96 w 144"/>
                  <a:gd name="T71" fmla="*/ 32 h 40"/>
                  <a:gd name="T72" fmla="*/ 88 w 144"/>
                  <a:gd name="T73" fmla="*/ 24 h 40"/>
                  <a:gd name="T74" fmla="*/ 88 w 144"/>
                  <a:gd name="T75" fmla="*/ 24 h 40"/>
                  <a:gd name="T76" fmla="*/ 80 w 144"/>
                  <a:gd name="T77" fmla="*/ 16 h 40"/>
                  <a:gd name="T78" fmla="*/ 72 w 144"/>
                  <a:gd name="T79" fmla="*/ 16 h 40"/>
                  <a:gd name="T80" fmla="*/ 64 w 144"/>
                  <a:gd name="T81" fmla="*/ 8 h 40"/>
                  <a:gd name="T82" fmla="*/ 56 w 144"/>
                  <a:gd name="T83" fmla="*/ 0 h 40"/>
                  <a:gd name="T84" fmla="*/ 56 w 144"/>
                  <a:gd name="T85" fmla="*/ 0 h 40"/>
                  <a:gd name="T86" fmla="*/ 56 w 144"/>
                  <a:gd name="T87" fmla="*/ 0 h 40"/>
                  <a:gd name="T88" fmla="*/ 48 w 144"/>
                  <a:gd name="T89" fmla="*/ 0 h 40"/>
                  <a:gd name="T90" fmla="*/ 40 w 144"/>
                  <a:gd name="T91" fmla="*/ 0 h 40"/>
                  <a:gd name="T92" fmla="*/ 40 w 144"/>
                  <a:gd name="T93" fmla="*/ 0 h 40"/>
                  <a:gd name="T94" fmla="*/ 32 w 144"/>
                  <a:gd name="T95" fmla="*/ 0 h 40"/>
                  <a:gd name="T96" fmla="*/ 24 w 144"/>
                  <a:gd name="T9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4" h="40">
                    <a:moveTo>
                      <a:pt x="24" y="8"/>
                    </a:moveTo>
                    <a:lnTo>
                      <a:pt x="24" y="8"/>
                    </a:lnTo>
                    <a:lnTo>
                      <a:pt x="24" y="8"/>
                    </a:lnTo>
                    <a:lnTo>
                      <a:pt x="16" y="8"/>
                    </a:lnTo>
                    <a:lnTo>
                      <a:pt x="8" y="8"/>
                    </a:lnTo>
                    <a:lnTo>
                      <a:pt x="8" y="8"/>
                    </a:lnTo>
                    <a:lnTo>
                      <a:pt x="8" y="8"/>
                    </a:lnTo>
                    <a:lnTo>
                      <a:pt x="8" y="8"/>
                    </a:lnTo>
                    <a:lnTo>
                      <a:pt x="8" y="8"/>
                    </a:lnTo>
                    <a:lnTo>
                      <a:pt x="0" y="8"/>
                    </a:lnTo>
                    <a:lnTo>
                      <a:pt x="0" y="8"/>
                    </a:lnTo>
                    <a:lnTo>
                      <a:pt x="0" y="8"/>
                    </a:lnTo>
                    <a:lnTo>
                      <a:pt x="0" y="8"/>
                    </a:lnTo>
                    <a:lnTo>
                      <a:pt x="0" y="8"/>
                    </a:lnTo>
                    <a:lnTo>
                      <a:pt x="0" y="8"/>
                    </a:lnTo>
                    <a:lnTo>
                      <a:pt x="0" y="8"/>
                    </a:lnTo>
                    <a:lnTo>
                      <a:pt x="0" y="8"/>
                    </a:lnTo>
                    <a:lnTo>
                      <a:pt x="8" y="8"/>
                    </a:lnTo>
                    <a:lnTo>
                      <a:pt x="8" y="8"/>
                    </a:lnTo>
                    <a:lnTo>
                      <a:pt x="8" y="8"/>
                    </a:lnTo>
                    <a:lnTo>
                      <a:pt x="8" y="8"/>
                    </a:lnTo>
                    <a:lnTo>
                      <a:pt x="8" y="8"/>
                    </a:lnTo>
                    <a:lnTo>
                      <a:pt x="8" y="8"/>
                    </a:lnTo>
                    <a:lnTo>
                      <a:pt x="8" y="8"/>
                    </a:lnTo>
                    <a:lnTo>
                      <a:pt x="8" y="8"/>
                    </a:lnTo>
                    <a:lnTo>
                      <a:pt x="8" y="8"/>
                    </a:lnTo>
                    <a:lnTo>
                      <a:pt x="16" y="8"/>
                    </a:lnTo>
                    <a:lnTo>
                      <a:pt x="16" y="0"/>
                    </a:lnTo>
                    <a:lnTo>
                      <a:pt x="24" y="0"/>
                    </a:lnTo>
                    <a:lnTo>
                      <a:pt x="24" y="0"/>
                    </a:lnTo>
                    <a:lnTo>
                      <a:pt x="24" y="0"/>
                    </a:lnTo>
                    <a:lnTo>
                      <a:pt x="24" y="0"/>
                    </a:lnTo>
                    <a:lnTo>
                      <a:pt x="24" y="0"/>
                    </a:lnTo>
                    <a:lnTo>
                      <a:pt x="24" y="0"/>
                    </a:lnTo>
                    <a:lnTo>
                      <a:pt x="32" y="0"/>
                    </a:lnTo>
                    <a:lnTo>
                      <a:pt x="32" y="0"/>
                    </a:lnTo>
                    <a:lnTo>
                      <a:pt x="32" y="0"/>
                    </a:lnTo>
                    <a:lnTo>
                      <a:pt x="32" y="0"/>
                    </a:lnTo>
                    <a:lnTo>
                      <a:pt x="32" y="0"/>
                    </a:lnTo>
                    <a:lnTo>
                      <a:pt x="40" y="0"/>
                    </a:lnTo>
                    <a:lnTo>
                      <a:pt x="48" y="0"/>
                    </a:lnTo>
                    <a:lnTo>
                      <a:pt x="48" y="0"/>
                    </a:lnTo>
                    <a:lnTo>
                      <a:pt x="48" y="0"/>
                    </a:lnTo>
                    <a:lnTo>
                      <a:pt x="48" y="0"/>
                    </a:lnTo>
                    <a:lnTo>
                      <a:pt x="56" y="0"/>
                    </a:lnTo>
                    <a:lnTo>
                      <a:pt x="64" y="0"/>
                    </a:lnTo>
                    <a:lnTo>
                      <a:pt x="64" y="0"/>
                    </a:lnTo>
                    <a:lnTo>
                      <a:pt x="72" y="0"/>
                    </a:lnTo>
                    <a:lnTo>
                      <a:pt x="72" y="0"/>
                    </a:lnTo>
                    <a:lnTo>
                      <a:pt x="72" y="0"/>
                    </a:lnTo>
                    <a:lnTo>
                      <a:pt x="72" y="0"/>
                    </a:lnTo>
                    <a:lnTo>
                      <a:pt x="80" y="0"/>
                    </a:lnTo>
                    <a:lnTo>
                      <a:pt x="80" y="0"/>
                    </a:lnTo>
                    <a:lnTo>
                      <a:pt x="88" y="0"/>
                    </a:lnTo>
                    <a:lnTo>
                      <a:pt x="88" y="0"/>
                    </a:lnTo>
                    <a:lnTo>
                      <a:pt x="88" y="0"/>
                    </a:lnTo>
                    <a:lnTo>
                      <a:pt x="88" y="0"/>
                    </a:lnTo>
                    <a:lnTo>
                      <a:pt x="96" y="0"/>
                    </a:lnTo>
                    <a:lnTo>
                      <a:pt x="96" y="8"/>
                    </a:lnTo>
                    <a:lnTo>
                      <a:pt x="104" y="8"/>
                    </a:lnTo>
                    <a:lnTo>
                      <a:pt x="104" y="8"/>
                    </a:lnTo>
                    <a:lnTo>
                      <a:pt x="104" y="8"/>
                    </a:lnTo>
                    <a:lnTo>
                      <a:pt x="104" y="8"/>
                    </a:lnTo>
                    <a:lnTo>
                      <a:pt x="112" y="8"/>
                    </a:lnTo>
                    <a:lnTo>
                      <a:pt x="120" y="16"/>
                    </a:lnTo>
                    <a:lnTo>
                      <a:pt x="120" y="16"/>
                    </a:lnTo>
                    <a:lnTo>
                      <a:pt x="120" y="16"/>
                    </a:lnTo>
                    <a:lnTo>
                      <a:pt x="120" y="16"/>
                    </a:lnTo>
                    <a:lnTo>
                      <a:pt x="120" y="16"/>
                    </a:lnTo>
                    <a:lnTo>
                      <a:pt x="120" y="16"/>
                    </a:lnTo>
                    <a:lnTo>
                      <a:pt x="120" y="16"/>
                    </a:lnTo>
                    <a:lnTo>
                      <a:pt x="120" y="16"/>
                    </a:lnTo>
                    <a:lnTo>
                      <a:pt x="120" y="16"/>
                    </a:lnTo>
                    <a:lnTo>
                      <a:pt x="120" y="16"/>
                    </a:lnTo>
                    <a:lnTo>
                      <a:pt x="120" y="16"/>
                    </a:lnTo>
                    <a:lnTo>
                      <a:pt x="120" y="16"/>
                    </a:lnTo>
                    <a:lnTo>
                      <a:pt x="120" y="16"/>
                    </a:lnTo>
                    <a:lnTo>
                      <a:pt x="112" y="16"/>
                    </a:lnTo>
                    <a:lnTo>
                      <a:pt x="112" y="16"/>
                    </a:lnTo>
                    <a:lnTo>
                      <a:pt x="112" y="16"/>
                    </a:lnTo>
                    <a:lnTo>
                      <a:pt x="120" y="16"/>
                    </a:lnTo>
                    <a:lnTo>
                      <a:pt x="120" y="24"/>
                    </a:lnTo>
                    <a:lnTo>
                      <a:pt x="128" y="24"/>
                    </a:lnTo>
                    <a:lnTo>
                      <a:pt x="128" y="24"/>
                    </a:lnTo>
                    <a:lnTo>
                      <a:pt x="128" y="24"/>
                    </a:lnTo>
                    <a:lnTo>
                      <a:pt x="128" y="24"/>
                    </a:lnTo>
                    <a:lnTo>
                      <a:pt x="128" y="24"/>
                    </a:lnTo>
                    <a:lnTo>
                      <a:pt x="128" y="24"/>
                    </a:lnTo>
                    <a:lnTo>
                      <a:pt x="128" y="32"/>
                    </a:lnTo>
                    <a:lnTo>
                      <a:pt x="128" y="32"/>
                    </a:lnTo>
                    <a:lnTo>
                      <a:pt x="128" y="32"/>
                    </a:lnTo>
                    <a:lnTo>
                      <a:pt x="128" y="32"/>
                    </a:lnTo>
                    <a:lnTo>
                      <a:pt x="128" y="32"/>
                    </a:lnTo>
                    <a:lnTo>
                      <a:pt x="136" y="32"/>
                    </a:lnTo>
                    <a:lnTo>
                      <a:pt x="144" y="32"/>
                    </a:lnTo>
                    <a:lnTo>
                      <a:pt x="144" y="32"/>
                    </a:lnTo>
                    <a:lnTo>
                      <a:pt x="144" y="32"/>
                    </a:lnTo>
                    <a:lnTo>
                      <a:pt x="144" y="32"/>
                    </a:lnTo>
                    <a:lnTo>
                      <a:pt x="144" y="32"/>
                    </a:lnTo>
                    <a:lnTo>
                      <a:pt x="144" y="32"/>
                    </a:lnTo>
                    <a:lnTo>
                      <a:pt x="136" y="40"/>
                    </a:lnTo>
                    <a:lnTo>
                      <a:pt x="136" y="40"/>
                    </a:lnTo>
                    <a:lnTo>
                      <a:pt x="136" y="40"/>
                    </a:lnTo>
                    <a:lnTo>
                      <a:pt x="136" y="40"/>
                    </a:lnTo>
                    <a:lnTo>
                      <a:pt x="136" y="40"/>
                    </a:lnTo>
                    <a:lnTo>
                      <a:pt x="136" y="40"/>
                    </a:lnTo>
                    <a:lnTo>
                      <a:pt x="136" y="40"/>
                    </a:lnTo>
                    <a:lnTo>
                      <a:pt x="128" y="40"/>
                    </a:lnTo>
                    <a:lnTo>
                      <a:pt x="128" y="40"/>
                    </a:lnTo>
                    <a:lnTo>
                      <a:pt x="128" y="40"/>
                    </a:lnTo>
                    <a:lnTo>
                      <a:pt x="128" y="40"/>
                    </a:lnTo>
                    <a:lnTo>
                      <a:pt x="128" y="40"/>
                    </a:lnTo>
                    <a:lnTo>
                      <a:pt x="120" y="32"/>
                    </a:lnTo>
                    <a:lnTo>
                      <a:pt x="120" y="32"/>
                    </a:lnTo>
                    <a:lnTo>
                      <a:pt x="120" y="32"/>
                    </a:lnTo>
                    <a:lnTo>
                      <a:pt x="120" y="32"/>
                    </a:lnTo>
                    <a:lnTo>
                      <a:pt x="112" y="32"/>
                    </a:lnTo>
                    <a:lnTo>
                      <a:pt x="112" y="32"/>
                    </a:lnTo>
                    <a:lnTo>
                      <a:pt x="104" y="32"/>
                    </a:lnTo>
                    <a:lnTo>
                      <a:pt x="104" y="32"/>
                    </a:lnTo>
                    <a:lnTo>
                      <a:pt x="104" y="32"/>
                    </a:lnTo>
                    <a:lnTo>
                      <a:pt x="104" y="32"/>
                    </a:lnTo>
                    <a:lnTo>
                      <a:pt x="104" y="32"/>
                    </a:lnTo>
                    <a:lnTo>
                      <a:pt x="96" y="32"/>
                    </a:lnTo>
                    <a:lnTo>
                      <a:pt x="88" y="32"/>
                    </a:lnTo>
                    <a:lnTo>
                      <a:pt x="88" y="32"/>
                    </a:lnTo>
                    <a:lnTo>
                      <a:pt x="88" y="32"/>
                    </a:lnTo>
                    <a:lnTo>
                      <a:pt x="88" y="32"/>
                    </a:lnTo>
                    <a:lnTo>
                      <a:pt x="88" y="32"/>
                    </a:lnTo>
                    <a:lnTo>
                      <a:pt x="88" y="32"/>
                    </a:lnTo>
                    <a:lnTo>
                      <a:pt x="80" y="32"/>
                    </a:lnTo>
                    <a:lnTo>
                      <a:pt x="80" y="32"/>
                    </a:lnTo>
                    <a:lnTo>
                      <a:pt x="80" y="32"/>
                    </a:lnTo>
                    <a:lnTo>
                      <a:pt x="80" y="32"/>
                    </a:lnTo>
                    <a:lnTo>
                      <a:pt x="80" y="32"/>
                    </a:lnTo>
                    <a:lnTo>
                      <a:pt x="88" y="32"/>
                    </a:lnTo>
                    <a:lnTo>
                      <a:pt x="88" y="32"/>
                    </a:lnTo>
                    <a:lnTo>
                      <a:pt x="88" y="32"/>
                    </a:lnTo>
                    <a:lnTo>
                      <a:pt x="88" y="32"/>
                    </a:lnTo>
                    <a:lnTo>
                      <a:pt x="88" y="32"/>
                    </a:lnTo>
                    <a:lnTo>
                      <a:pt x="88" y="32"/>
                    </a:lnTo>
                    <a:lnTo>
                      <a:pt x="88" y="32"/>
                    </a:lnTo>
                    <a:lnTo>
                      <a:pt x="88" y="32"/>
                    </a:lnTo>
                    <a:lnTo>
                      <a:pt x="96" y="32"/>
                    </a:lnTo>
                    <a:lnTo>
                      <a:pt x="96" y="32"/>
                    </a:lnTo>
                    <a:lnTo>
                      <a:pt x="96" y="32"/>
                    </a:lnTo>
                    <a:lnTo>
                      <a:pt x="88" y="24"/>
                    </a:lnTo>
                    <a:lnTo>
                      <a:pt x="88" y="24"/>
                    </a:lnTo>
                    <a:lnTo>
                      <a:pt x="88" y="24"/>
                    </a:lnTo>
                    <a:lnTo>
                      <a:pt x="88" y="24"/>
                    </a:lnTo>
                    <a:lnTo>
                      <a:pt x="88" y="24"/>
                    </a:lnTo>
                    <a:lnTo>
                      <a:pt x="88" y="24"/>
                    </a:lnTo>
                    <a:lnTo>
                      <a:pt x="88" y="24"/>
                    </a:lnTo>
                    <a:lnTo>
                      <a:pt x="88" y="16"/>
                    </a:lnTo>
                    <a:lnTo>
                      <a:pt x="80" y="16"/>
                    </a:lnTo>
                    <a:lnTo>
                      <a:pt x="80" y="16"/>
                    </a:lnTo>
                    <a:lnTo>
                      <a:pt x="80" y="16"/>
                    </a:lnTo>
                    <a:lnTo>
                      <a:pt x="80" y="16"/>
                    </a:lnTo>
                    <a:lnTo>
                      <a:pt x="80" y="16"/>
                    </a:lnTo>
                    <a:lnTo>
                      <a:pt x="72" y="16"/>
                    </a:lnTo>
                    <a:lnTo>
                      <a:pt x="64" y="8"/>
                    </a:lnTo>
                    <a:lnTo>
                      <a:pt x="64" y="8"/>
                    </a:lnTo>
                    <a:lnTo>
                      <a:pt x="64" y="8"/>
                    </a:lnTo>
                    <a:lnTo>
                      <a:pt x="64" y="8"/>
                    </a:lnTo>
                    <a:lnTo>
                      <a:pt x="64" y="8"/>
                    </a:lnTo>
                    <a:lnTo>
                      <a:pt x="64" y="8"/>
                    </a:lnTo>
                    <a:lnTo>
                      <a:pt x="56" y="8"/>
                    </a:lnTo>
                    <a:lnTo>
                      <a:pt x="56" y="0"/>
                    </a:lnTo>
                    <a:lnTo>
                      <a:pt x="56" y="0"/>
                    </a:lnTo>
                    <a:lnTo>
                      <a:pt x="56" y="0"/>
                    </a:lnTo>
                    <a:lnTo>
                      <a:pt x="56" y="0"/>
                    </a:lnTo>
                    <a:lnTo>
                      <a:pt x="56" y="0"/>
                    </a:lnTo>
                    <a:lnTo>
                      <a:pt x="56" y="0"/>
                    </a:lnTo>
                    <a:lnTo>
                      <a:pt x="56" y="0"/>
                    </a:lnTo>
                    <a:lnTo>
                      <a:pt x="56" y="0"/>
                    </a:lnTo>
                    <a:lnTo>
                      <a:pt x="56" y="0"/>
                    </a:lnTo>
                    <a:lnTo>
                      <a:pt x="48" y="0"/>
                    </a:lnTo>
                    <a:lnTo>
                      <a:pt x="48" y="0"/>
                    </a:lnTo>
                    <a:lnTo>
                      <a:pt x="48" y="0"/>
                    </a:lnTo>
                    <a:lnTo>
                      <a:pt x="48" y="0"/>
                    </a:lnTo>
                    <a:lnTo>
                      <a:pt x="48" y="0"/>
                    </a:lnTo>
                    <a:lnTo>
                      <a:pt x="48" y="0"/>
                    </a:lnTo>
                    <a:lnTo>
                      <a:pt x="40" y="0"/>
                    </a:lnTo>
                    <a:lnTo>
                      <a:pt x="40" y="0"/>
                    </a:lnTo>
                    <a:lnTo>
                      <a:pt x="40" y="0"/>
                    </a:lnTo>
                    <a:lnTo>
                      <a:pt x="40" y="0"/>
                    </a:lnTo>
                    <a:lnTo>
                      <a:pt x="40" y="0"/>
                    </a:lnTo>
                    <a:lnTo>
                      <a:pt x="40" y="0"/>
                    </a:lnTo>
                    <a:lnTo>
                      <a:pt x="40" y="0"/>
                    </a:lnTo>
                    <a:lnTo>
                      <a:pt x="32" y="0"/>
                    </a:lnTo>
                    <a:lnTo>
                      <a:pt x="32" y="0"/>
                    </a:lnTo>
                    <a:lnTo>
                      <a:pt x="32" y="0"/>
                    </a:lnTo>
                    <a:lnTo>
                      <a:pt x="32" y="0"/>
                    </a:lnTo>
                    <a:lnTo>
                      <a:pt x="24" y="8"/>
                    </a:lnTo>
                    <a:lnTo>
                      <a:pt x="24" y="8"/>
                    </a:lnTo>
                    <a:lnTo>
                      <a:pt x="24" y="8"/>
                    </a:lnTo>
                    <a:lnTo>
                      <a:pt x="24" y="8"/>
                    </a:lnTo>
                    <a:lnTo>
                      <a:pt x="24" y="8"/>
                    </a:lnTo>
                    <a:lnTo>
                      <a:pt x="24" y="8"/>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831" name="Freeform 207"/>
              <p:cNvSpPr>
                <a:spLocks/>
              </p:cNvSpPr>
              <p:nvPr/>
            </p:nvSpPr>
            <p:spPr bwMode="auto">
              <a:xfrm rot="272725">
                <a:off x="4163" y="3098"/>
                <a:ext cx="24" cy="6"/>
              </a:xfrm>
              <a:custGeom>
                <a:avLst/>
                <a:gdLst>
                  <a:gd name="T0" fmla="*/ 24 w 24"/>
                  <a:gd name="T1" fmla="*/ 8 h 8"/>
                  <a:gd name="T2" fmla="*/ 16 w 24"/>
                  <a:gd name="T3" fmla="*/ 8 h 8"/>
                  <a:gd name="T4" fmla="*/ 0 w 24"/>
                  <a:gd name="T5" fmla="*/ 0 h 8"/>
                  <a:gd name="T6" fmla="*/ 8 w 24"/>
                  <a:gd name="T7" fmla="*/ 0 h 8"/>
                  <a:gd name="T8" fmla="*/ 24 w 24"/>
                  <a:gd name="T9" fmla="*/ 0 h 8"/>
                  <a:gd name="T10" fmla="*/ 24 w 24"/>
                  <a:gd name="T11" fmla="*/ 8 h 8"/>
                </a:gdLst>
                <a:ahLst/>
                <a:cxnLst>
                  <a:cxn ang="0">
                    <a:pos x="T0" y="T1"/>
                  </a:cxn>
                  <a:cxn ang="0">
                    <a:pos x="T2" y="T3"/>
                  </a:cxn>
                  <a:cxn ang="0">
                    <a:pos x="T4" y="T5"/>
                  </a:cxn>
                  <a:cxn ang="0">
                    <a:pos x="T6" y="T7"/>
                  </a:cxn>
                  <a:cxn ang="0">
                    <a:pos x="T8" y="T9"/>
                  </a:cxn>
                  <a:cxn ang="0">
                    <a:pos x="T10" y="T11"/>
                  </a:cxn>
                </a:cxnLst>
                <a:rect l="0" t="0" r="r" b="b"/>
                <a:pathLst>
                  <a:path w="24" h="8">
                    <a:moveTo>
                      <a:pt x="24" y="8"/>
                    </a:moveTo>
                    <a:lnTo>
                      <a:pt x="16" y="8"/>
                    </a:lnTo>
                    <a:lnTo>
                      <a:pt x="0" y="0"/>
                    </a:lnTo>
                    <a:lnTo>
                      <a:pt x="8" y="0"/>
                    </a:lnTo>
                    <a:lnTo>
                      <a:pt x="24" y="0"/>
                    </a:lnTo>
                    <a:lnTo>
                      <a:pt x="24" y="8"/>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832" name="Freeform 208"/>
              <p:cNvSpPr>
                <a:spLocks/>
              </p:cNvSpPr>
              <p:nvPr/>
            </p:nvSpPr>
            <p:spPr bwMode="auto">
              <a:xfrm rot="272725">
                <a:off x="4236" y="3095"/>
                <a:ext cx="71" cy="17"/>
              </a:xfrm>
              <a:custGeom>
                <a:avLst/>
                <a:gdLst>
                  <a:gd name="T0" fmla="*/ 0 w 72"/>
                  <a:gd name="T1" fmla="*/ 16 h 24"/>
                  <a:gd name="T2" fmla="*/ 16 w 72"/>
                  <a:gd name="T3" fmla="*/ 16 h 24"/>
                  <a:gd name="T4" fmla="*/ 24 w 72"/>
                  <a:gd name="T5" fmla="*/ 16 h 24"/>
                  <a:gd name="T6" fmla="*/ 24 w 72"/>
                  <a:gd name="T7" fmla="*/ 8 h 24"/>
                  <a:gd name="T8" fmla="*/ 24 w 72"/>
                  <a:gd name="T9" fmla="*/ 0 h 24"/>
                  <a:gd name="T10" fmla="*/ 32 w 72"/>
                  <a:gd name="T11" fmla="*/ 0 h 24"/>
                  <a:gd name="T12" fmla="*/ 48 w 72"/>
                  <a:gd name="T13" fmla="*/ 0 h 24"/>
                  <a:gd name="T14" fmla="*/ 56 w 72"/>
                  <a:gd name="T15" fmla="*/ 0 h 24"/>
                  <a:gd name="T16" fmla="*/ 56 w 72"/>
                  <a:gd name="T17" fmla="*/ 8 h 24"/>
                  <a:gd name="T18" fmla="*/ 64 w 72"/>
                  <a:gd name="T19" fmla="*/ 8 h 24"/>
                  <a:gd name="T20" fmla="*/ 64 w 72"/>
                  <a:gd name="T21" fmla="*/ 16 h 24"/>
                  <a:gd name="T22" fmla="*/ 72 w 72"/>
                  <a:gd name="T23" fmla="*/ 24 h 24"/>
                  <a:gd name="T24" fmla="*/ 48 w 72"/>
                  <a:gd name="T25" fmla="*/ 24 h 24"/>
                  <a:gd name="T26" fmla="*/ 40 w 72"/>
                  <a:gd name="T27" fmla="*/ 24 h 24"/>
                  <a:gd name="T28" fmla="*/ 32 w 72"/>
                  <a:gd name="T29" fmla="*/ 24 h 24"/>
                  <a:gd name="T30" fmla="*/ 24 w 72"/>
                  <a:gd name="T31" fmla="*/ 24 h 24"/>
                  <a:gd name="T32" fmla="*/ 16 w 72"/>
                  <a:gd name="T33" fmla="*/ 24 h 24"/>
                  <a:gd name="T34" fmla="*/ 8 w 72"/>
                  <a:gd name="T35" fmla="*/ 16 h 24"/>
                  <a:gd name="T36" fmla="*/ 0 w 72"/>
                  <a:gd name="T3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24">
                    <a:moveTo>
                      <a:pt x="0" y="16"/>
                    </a:moveTo>
                    <a:lnTo>
                      <a:pt x="16" y="16"/>
                    </a:lnTo>
                    <a:lnTo>
                      <a:pt x="24" y="16"/>
                    </a:lnTo>
                    <a:lnTo>
                      <a:pt x="24" y="8"/>
                    </a:lnTo>
                    <a:lnTo>
                      <a:pt x="24" y="0"/>
                    </a:lnTo>
                    <a:lnTo>
                      <a:pt x="32" y="0"/>
                    </a:lnTo>
                    <a:lnTo>
                      <a:pt x="48" y="0"/>
                    </a:lnTo>
                    <a:lnTo>
                      <a:pt x="56" y="0"/>
                    </a:lnTo>
                    <a:lnTo>
                      <a:pt x="56" y="8"/>
                    </a:lnTo>
                    <a:lnTo>
                      <a:pt x="64" y="8"/>
                    </a:lnTo>
                    <a:lnTo>
                      <a:pt x="64" y="16"/>
                    </a:lnTo>
                    <a:lnTo>
                      <a:pt x="72" y="24"/>
                    </a:lnTo>
                    <a:lnTo>
                      <a:pt x="48" y="24"/>
                    </a:lnTo>
                    <a:lnTo>
                      <a:pt x="40" y="24"/>
                    </a:lnTo>
                    <a:lnTo>
                      <a:pt x="32" y="24"/>
                    </a:lnTo>
                    <a:lnTo>
                      <a:pt x="24" y="24"/>
                    </a:lnTo>
                    <a:lnTo>
                      <a:pt x="16" y="24"/>
                    </a:lnTo>
                    <a:lnTo>
                      <a:pt x="8" y="16"/>
                    </a:lnTo>
                    <a:lnTo>
                      <a:pt x="0" y="16"/>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833" name="Freeform 209"/>
              <p:cNvSpPr>
                <a:spLocks/>
              </p:cNvSpPr>
              <p:nvPr/>
            </p:nvSpPr>
            <p:spPr bwMode="auto">
              <a:xfrm rot="272725">
                <a:off x="4323" y="3111"/>
                <a:ext cx="15" cy="6"/>
              </a:xfrm>
              <a:custGeom>
                <a:avLst/>
                <a:gdLst>
                  <a:gd name="T0" fmla="*/ 0 w 16"/>
                  <a:gd name="T1" fmla="*/ 8 h 8"/>
                  <a:gd name="T2" fmla="*/ 0 w 16"/>
                  <a:gd name="T3" fmla="*/ 8 h 8"/>
                  <a:gd name="T4" fmla="*/ 8 w 16"/>
                  <a:gd name="T5" fmla="*/ 0 h 8"/>
                  <a:gd name="T6" fmla="*/ 16 w 16"/>
                  <a:gd name="T7" fmla="*/ 0 h 8"/>
                  <a:gd name="T8" fmla="*/ 16 w 16"/>
                  <a:gd name="T9" fmla="*/ 8 h 8"/>
                  <a:gd name="T10" fmla="*/ 8 w 16"/>
                  <a:gd name="T11" fmla="*/ 8 h 8"/>
                  <a:gd name="T12" fmla="*/ 0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0" y="8"/>
                    </a:moveTo>
                    <a:lnTo>
                      <a:pt x="0" y="8"/>
                    </a:lnTo>
                    <a:lnTo>
                      <a:pt x="8" y="0"/>
                    </a:lnTo>
                    <a:lnTo>
                      <a:pt x="16" y="0"/>
                    </a:lnTo>
                    <a:lnTo>
                      <a:pt x="16" y="8"/>
                    </a:lnTo>
                    <a:lnTo>
                      <a:pt x="8" y="8"/>
                    </a:lnTo>
                    <a:lnTo>
                      <a:pt x="0" y="8"/>
                    </a:lnTo>
                    <a:close/>
                  </a:path>
                </a:pathLst>
              </a:custGeom>
              <a:solidFill>
                <a:srgbClr val="CCFFCC"/>
              </a:solidFill>
              <a:ln w="12700" cap="flat" cmpd="sng">
                <a:solidFill>
                  <a:schemeClr val="tx1"/>
                </a:solidFill>
                <a:prstDash val="solid"/>
                <a:round/>
                <a:headEnd/>
                <a:tailEnd/>
              </a:ln>
              <a:effectLst>
                <a:outerShdw dist="35921" dir="2700000" algn="ctr" rotWithShape="0">
                  <a:schemeClr val="bg1"/>
                </a:outerShdw>
              </a:effectLst>
            </p:spPr>
            <p:txBody>
              <a:bodyPr/>
              <a:lstStyle/>
              <a:p>
                <a:endParaRPr lang="ja-JP" altLang="en-US" smtClean="0">
                  <a:solidFill>
                    <a:srgbClr val="000000"/>
                  </a:solidFill>
                </a:endParaRPr>
              </a:p>
            </p:txBody>
          </p:sp>
          <p:sp>
            <p:nvSpPr>
              <p:cNvPr id="26834" name="Rectangle 210"/>
              <p:cNvSpPr>
                <a:spLocks noChangeArrowheads="1"/>
              </p:cNvSpPr>
              <p:nvPr/>
            </p:nvSpPr>
            <p:spPr bwMode="auto">
              <a:xfrm rot="272725">
                <a:off x="4223" y="3054"/>
                <a:ext cx="8" cy="0"/>
              </a:xfrm>
              <a:prstGeom prst="rect">
                <a:avLst/>
              </a:prstGeom>
              <a:solidFill>
                <a:srgbClr val="CCFFCC"/>
              </a:solidFill>
              <a:ln w="12700">
                <a:solidFill>
                  <a:schemeClr val="tx1"/>
                </a:solidFill>
                <a:miter lim="800000"/>
                <a:headEnd/>
                <a:tailEnd/>
              </a:ln>
              <a:effectLst>
                <a:outerShdw dist="63500" dir="3187806" algn="ctr" rotWithShape="0">
                  <a:schemeClr val="bg1"/>
                </a:outerShdw>
              </a:effectLst>
            </p:spPr>
            <p:txBody>
              <a:bodyPr/>
              <a:lstStyle/>
              <a:p>
                <a:endParaRPr lang="ja-JP" altLang="en-US" smtClean="0">
                  <a:solidFill>
                    <a:srgbClr val="000000"/>
                  </a:solidFill>
                </a:endParaRPr>
              </a:p>
            </p:txBody>
          </p:sp>
          <p:sp>
            <p:nvSpPr>
              <p:cNvPr id="26835" name="Freeform 211"/>
              <p:cNvSpPr>
                <a:spLocks/>
              </p:cNvSpPr>
              <p:nvPr/>
            </p:nvSpPr>
            <p:spPr bwMode="auto">
              <a:xfrm rot="272725">
                <a:off x="4223" y="3060"/>
                <a:ext cx="8" cy="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8" y="0"/>
                    </a:lnTo>
                    <a:lnTo>
                      <a:pt x="8" y="0"/>
                    </a:lnTo>
                    <a:lnTo>
                      <a:pt x="0" y="8"/>
                    </a:lnTo>
                    <a:close/>
                  </a:path>
                </a:pathLst>
              </a:custGeom>
              <a:solidFill>
                <a:srgbClr val="CCFFCC"/>
              </a:solidFill>
              <a:ln w="12700" cap="flat" cmpd="sng">
                <a:solidFill>
                  <a:schemeClr val="tx1"/>
                </a:solidFill>
                <a:prstDash val="solid"/>
                <a:round/>
                <a:headEnd/>
                <a:tailEnd/>
              </a:ln>
              <a:effectLst>
                <a:outerShdw dist="63500" dir="3187806" algn="ctr" rotWithShape="0">
                  <a:schemeClr val="bg1"/>
                </a:outerShdw>
              </a:effectLst>
            </p:spPr>
            <p:txBody>
              <a:bodyPr/>
              <a:lstStyle/>
              <a:p>
                <a:endParaRPr lang="ja-JP" altLang="en-US" smtClean="0">
                  <a:solidFill>
                    <a:srgbClr val="000000"/>
                  </a:solidFill>
                </a:endParaRPr>
              </a:p>
            </p:txBody>
          </p:sp>
        </p:grpSp>
        <p:sp>
          <p:nvSpPr>
            <p:cNvPr id="26836" name="Rectangle 212"/>
            <p:cNvSpPr>
              <a:spLocks noChangeArrowheads="1"/>
            </p:cNvSpPr>
            <p:nvPr/>
          </p:nvSpPr>
          <p:spPr bwMode="auto">
            <a:xfrm>
              <a:off x="4419" y="2729"/>
              <a:ext cx="73" cy="24"/>
            </a:xfrm>
            <a:prstGeom prst="rect">
              <a:avLst/>
            </a:prstGeom>
            <a:gradFill rotWithShape="0">
              <a:gsLst>
                <a:gs pos="0">
                  <a:srgbClr val="101010"/>
                </a:gs>
                <a:gs pos="50000">
                  <a:schemeClr val="bg1"/>
                </a:gs>
                <a:gs pos="100000">
                  <a:srgbClr val="101010"/>
                </a:gs>
              </a:gsLst>
              <a:lin ang="0" scaled="1"/>
            </a:gradFill>
            <a:ln w="12700">
              <a:solidFill>
                <a:srgbClr val="000000"/>
              </a:solidFill>
              <a:miter lim="800000"/>
              <a:headEnd/>
              <a:tailEnd/>
            </a:ln>
          </p:spPr>
          <p:txBody>
            <a:bodyPr/>
            <a:lstStyle/>
            <a:p>
              <a:endParaRPr lang="ja-JP" altLang="en-US" smtClean="0">
                <a:solidFill>
                  <a:srgbClr val="000000"/>
                </a:solidFill>
              </a:endParaRPr>
            </a:p>
          </p:txBody>
        </p:sp>
      </p:grpSp>
      <p:sp>
        <p:nvSpPr>
          <p:cNvPr id="26837" name="Rectangle 213"/>
          <p:cNvSpPr>
            <a:spLocks noChangeArrowheads="1"/>
          </p:cNvSpPr>
          <p:nvPr/>
        </p:nvSpPr>
        <p:spPr bwMode="auto">
          <a:xfrm>
            <a:off x="7073900" y="4213225"/>
            <a:ext cx="104775" cy="138113"/>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838" name="Line 214"/>
          <p:cNvSpPr>
            <a:spLocks noChangeShapeType="1"/>
          </p:cNvSpPr>
          <p:nvPr/>
        </p:nvSpPr>
        <p:spPr bwMode="auto">
          <a:xfrm>
            <a:off x="6972300" y="4351338"/>
            <a:ext cx="3079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41" name="Rectangle 217"/>
          <p:cNvSpPr>
            <a:spLocks noChangeArrowheads="1"/>
          </p:cNvSpPr>
          <p:nvPr/>
        </p:nvSpPr>
        <p:spPr bwMode="auto">
          <a:xfrm>
            <a:off x="7223125" y="1438275"/>
            <a:ext cx="1489075" cy="1303338"/>
          </a:xfrm>
          <a:prstGeom prst="rect">
            <a:avLst/>
          </a:prstGeom>
          <a:solidFill>
            <a:schemeClr val="bg1"/>
          </a:solidFill>
          <a:ln>
            <a:noFill/>
          </a:ln>
          <a:effectLst>
            <a:outerShdw dist="71842" dir="2700000" algn="ctr" rotWithShape="0">
              <a:schemeClr val="accent2"/>
            </a:outerShdw>
          </a:effectLst>
          <a:extLst>
            <a:ext uri="{91240B29-F687-4F45-9708-019B960494DF}">
              <a14:hiddenLine xmlns:a14="http://schemas.microsoft.com/office/drawing/2010/main" w="9525">
                <a:solidFill>
                  <a:schemeClr val="bg2"/>
                </a:solidFill>
                <a:miter lim="800000"/>
                <a:headEnd/>
                <a:tailEnd/>
              </a14:hiddenLine>
            </a:ext>
          </a:extLst>
        </p:spPr>
        <p:txBody>
          <a:bodyPr wrap="none" anchor="ctr"/>
          <a:lstStyle/>
          <a:p>
            <a:endParaRPr lang="ja-JP" altLang="en-US" smtClean="0">
              <a:solidFill>
                <a:srgbClr val="000000"/>
              </a:solidFill>
            </a:endParaRPr>
          </a:p>
        </p:txBody>
      </p:sp>
      <p:sp>
        <p:nvSpPr>
          <p:cNvPr id="26842" name="Rectangle 218"/>
          <p:cNvSpPr>
            <a:spLocks noChangeArrowheads="1"/>
          </p:cNvSpPr>
          <p:nvPr/>
        </p:nvSpPr>
        <p:spPr bwMode="auto">
          <a:xfrm>
            <a:off x="7545388" y="2147888"/>
            <a:ext cx="841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smtClean="0">
                <a:solidFill>
                  <a:srgbClr val="000000"/>
                </a:solidFill>
                <a:latin typeface="Arial" pitchFamily="34" charset="0"/>
                <a:ea typeface="ＭＳ Ｐゴシック" pitchFamily="50" charset="-128"/>
              </a:rPr>
              <a:t>0</a:t>
            </a:r>
            <a:endParaRPr lang="en-US" altLang="ja-JP" b="1" smtClean="0">
              <a:solidFill>
                <a:srgbClr val="000000"/>
              </a:solidFill>
              <a:latin typeface="Arial" pitchFamily="34" charset="0"/>
              <a:ea typeface="ＭＳ Ｐゴシック" pitchFamily="50" charset="-128"/>
            </a:endParaRPr>
          </a:p>
        </p:txBody>
      </p:sp>
      <p:sp>
        <p:nvSpPr>
          <p:cNvPr id="26843" name="Line 219"/>
          <p:cNvSpPr>
            <a:spLocks noChangeShapeType="1"/>
          </p:cNvSpPr>
          <p:nvPr/>
        </p:nvSpPr>
        <p:spPr bwMode="auto">
          <a:xfrm>
            <a:off x="7720013" y="2079625"/>
            <a:ext cx="52387"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6844" name="Rectangle 220"/>
          <p:cNvSpPr>
            <a:spLocks noChangeArrowheads="1"/>
          </p:cNvSpPr>
          <p:nvPr/>
        </p:nvSpPr>
        <p:spPr bwMode="auto">
          <a:xfrm>
            <a:off x="7539038" y="1714500"/>
            <a:ext cx="84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smtClean="0">
                <a:solidFill>
                  <a:srgbClr val="000000"/>
                </a:solidFill>
                <a:latin typeface="Arial" pitchFamily="34" charset="0"/>
                <a:ea typeface="ＭＳ Ｐゴシック" pitchFamily="50" charset="-128"/>
              </a:rPr>
              <a:t>2</a:t>
            </a:r>
            <a:endParaRPr lang="en-US" altLang="ja-JP" b="1" smtClean="0">
              <a:solidFill>
                <a:srgbClr val="000000"/>
              </a:solidFill>
              <a:latin typeface="Arial" pitchFamily="34" charset="0"/>
              <a:ea typeface="ＭＳ Ｐゴシック" pitchFamily="50" charset="-128"/>
            </a:endParaRPr>
          </a:p>
        </p:txBody>
      </p:sp>
      <p:sp>
        <p:nvSpPr>
          <p:cNvPr id="26846" name="Line 222"/>
          <p:cNvSpPr>
            <a:spLocks noChangeShapeType="1"/>
          </p:cNvSpPr>
          <p:nvPr/>
        </p:nvSpPr>
        <p:spPr bwMode="auto">
          <a:xfrm flipH="1" flipV="1">
            <a:off x="7715250" y="1704975"/>
            <a:ext cx="0" cy="5889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47" name="Rectangle 223"/>
          <p:cNvSpPr>
            <a:spLocks noChangeArrowheads="1"/>
          </p:cNvSpPr>
          <p:nvPr/>
        </p:nvSpPr>
        <p:spPr bwMode="auto">
          <a:xfrm>
            <a:off x="7894638" y="1827213"/>
            <a:ext cx="166687" cy="468312"/>
          </a:xfrm>
          <a:prstGeom prst="rect">
            <a:avLst/>
          </a:prstGeom>
          <a:gradFill rotWithShape="0">
            <a:gsLst>
              <a:gs pos="0">
                <a:srgbClr val="FF0000"/>
              </a:gs>
              <a:gs pos="50000">
                <a:srgbClr val="FF99CC"/>
              </a:gs>
              <a:gs pos="100000">
                <a:srgbClr val="FF0000"/>
              </a:gs>
            </a:gsLst>
            <a:lin ang="0" scaled="1"/>
          </a:gradFill>
          <a:ln w="9525">
            <a:solidFill>
              <a:srgbClr val="000000"/>
            </a:solidFill>
            <a:miter lim="800000"/>
            <a:headEnd/>
            <a:tailEnd/>
          </a:ln>
        </p:spPr>
        <p:txBody>
          <a:bodyPr/>
          <a:lstStyle/>
          <a:p>
            <a:endParaRPr lang="ja-JP" altLang="en-US" smtClean="0">
              <a:solidFill>
                <a:srgbClr val="000000"/>
              </a:solidFill>
            </a:endParaRPr>
          </a:p>
        </p:txBody>
      </p:sp>
      <p:sp>
        <p:nvSpPr>
          <p:cNvPr id="26848" name="Text Box 224"/>
          <p:cNvSpPr txBox="1">
            <a:spLocks noChangeArrowheads="1"/>
          </p:cNvSpPr>
          <p:nvPr/>
        </p:nvSpPr>
        <p:spPr bwMode="auto">
          <a:xfrm>
            <a:off x="7294563" y="2312988"/>
            <a:ext cx="13335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sz="1200" b="1" smtClean="0">
                <a:solidFill>
                  <a:srgbClr val="000000"/>
                </a:solidFill>
                <a:latin typeface="Arial" pitchFamily="34" charset="0"/>
                <a:ea typeface="ＭＳ Ｐゴシック" pitchFamily="50" charset="-128"/>
              </a:rPr>
              <a:t>μg/g </a:t>
            </a:r>
            <a:r>
              <a:rPr lang="ja-JP" altLang="en-US" sz="1200" b="1" smtClean="0">
                <a:solidFill>
                  <a:srgbClr val="000000"/>
                </a:solidFill>
                <a:latin typeface="Arial" pitchFamily="34" charset="0"/>
                <a:ea typeface="ＭＳ Ｐゴシック" pitchFamily="50" charset="-128"/>
              </a:rPr>
              <a:t>脂肪重当り</a:t>
            </a:r>
          </a:p>
        </p:txBody>
      </p:sp>
      <p:sp>
        <p:nvSpPr>
          <p:cNvPr id="26851" name="Rectangle 227"/>
          <p:cNvSpPr>
            <a:spLocks noChangeArrowheads="1"/>
          </p:cNvSpPr>
          <p:nvPr/>
        </p:nvSpPr>
        <p:spPr bwMode="auto">
          <a:xfrm>
            <a:off x="5988050" y="3868738"/>
            <a:ext cx="104775" cy="571500"/>
          </a:xfrm>
          <a:prstGeom prst="rect">
            <a:avLst/>
          </a:prstGeom>
          <a:gradFill rotWithShape="0">
            <a:gsLst>
              <a:gs pos="0">
                <a:srgbClr val="FF0000"/>
              </a:gs>
              <a:gs pos="50000">
                <a:srgbClr val="FF99CC"/>
              </a:gs>
              <a:gs pos="100000">
                <a:srgbClr val="FF0000"/>
              </a:gs>
            </a:gsLst>
            <a:lin ang="0" scaled="1"/>
          </a:gradFill>
          <a:ln w="12700">
            <a:solidFill>
              <a:srgbClr val="000000"/>
            </a:solidFill>
            <a:miter lim="800000"/>
            <a:headEnd/>
            <a:tailEnd/>
          </a:ln>
        </p:spPr>
        <p:txBody>
          <a:bodyPr/>
          <a:lstStyle/>
          <a:p>
            <a:endParaRPr lang="ja-JP" altLang="en-US" smtClean="0">
              <a:solidFill>
                <a:srgbClr val="000000"/>
              </a:solidFill>
            </a:endParaRPr>
          </a:p>
        </p:txBody>
      </p:sp>
      <p:sp>
        <p:nvSpPr>
          <p:cNvPr id="26852" name="Line 228"/>
          <p:cNvSpPr>
            <a:spLocks noChangeShapeType="1"/>
          </p:cNvSpPr>
          <p:nvPr/>
        </p:nvSpPr>
        <p:spPr bwMode="auto">
          <a:xfrm>
            <a:off x="7726363" y="1838325"/>
            <a:ext cx="52387"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6853" name="Line 229"/>
          <p:cNvSpPr>
            <a:spLocks noChangeShapeType="1"/>
          </p:cNvSpPr>
          <p:nvPr/>
        </p:nvSpPr>
        <p:spPr bwMode="auto">
          <a:xfrm>
            <a:off x="7715250" y="2303463"/>
            <a:ext cx="5159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solidFill>
                <a:srgbClr val="000000"/>
              </a:solidFill>
            </a:endParaRPr>
          </a:p>
        </p:txBody>
      </p:sp>
      <p:sp>
        <p:nvSpPr>
          <p:cNvPr id="26856" name="Rectangle 232"/>
          <p:cNvSpPr>
            <a:spLocks noChangeArrowheads="1"/>
          </p:cNvSpPr>
          <p:nvPr/>
        </p:nvSpPr>
        <p:spPr bwMode="auto">
          <a:xfrm>
            <a:off x="266700" y="301625"/>
            <a:ext cx="8604250" cy="641350"/>
          </a:xfrm>
          <a:prstGeom prst="rect">
            <a:avLst/>
          </a:prstGeom>
          <a:noFill/>
          <a:ln>
            <a:noFill/>
          </a:ln>
          <a:effectLst>
            <a:outerShdw dist="127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600" b="1" smtClean="0">
                <a:solidFill>
                  <a:srgbClr val="000000"/>
                </a:solidFill>
                <a:latin typeface="Times New Roman" pitchFamily="18" charset="0"/>
                <a:ea typeface="ＭＳ Ｐゴシック" pitchFamily="50" charset="-128"/>
              </a:rPr>
              <a:t>鰭脚類における</a:t>
            </a:r>
            <a:r>
              <a:rPr lang="en-US" altLang="ja-JP" sz="3600" b="1" smtClean="0">
                <a:solidFill>
                  <a:srgbClr val="000000"/>
                </a:solidFill>
                <a:latin typeface="Arial" pitchFamily="34" charset="0"/>
                <a:ea typeface="ＭＳ Ｐゴシック" pitchFamily="50" charset="-128"/>
              </a:rPr>
              <a:t>PCBs</a:t>
            </a:r>
            <a:r>
              <a:rPr lang="ja-JP" altLang="en-US" sz="3600" b="1" smtClean="0">
                <a:solidFill>
                  <a:srgbClr val="000000"/>
                </a:solidFill>
                <a:latin typeface="Times New Roman" pitchFamily="18" charset="0"/>
                <a:ea typeface="ＭＳ Ｐゴシック" pitchFamily="50" charset="-128"/>
              </a:rPr>
              <a:t>残留濃度の地域比較</a:t>
            </a:r>
          </a:p>
        </p:txBody>
      </p:sp>
      <p:sp>
        <p:nvSpPr>
          <p:cNvPr id="26857" name="Text Box 233"/>
          <p:cNvSpPr txBox="1">
            <a:spLocks noChangeArrowheads="1"/>
          </p:cNvSpPr>
          <p:nvPr/>
        </p:nvSpPr>
        <p:spPr bwMode="auto">
          <a:xfrm>
            <a:off x="1046163" y="6034088"/>
            <a:ext cx="71336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dirty="0" smtClean="0">
                <a:solidFill>
                  <a:srgbClr val="FF3300"/>
                </a:solidFill>
                <a:effectLst>
                  <a:outerShdw blurRad="38100" dist="38100" dir="2700000" algn="tl">
                    <a:srgbClr val="000000">
                      <a:alpha val="43137"/>
                    </a:srgbClr>
                  </a:outerShdw>
                </a:effectLst>
                <a:ea typeface="HGｺﾞｼｯｸE" pitchFamily="49" charset="-128"/>
              </a:rPr>
              <a:t>北極圏のアザラシの汚染が顕在化</a:t>
            </a:r>
          </a:p>
        </p:txBody>
      </p:sp>
    </p:spTree>
    <p:extLst>
      <p:ext uri="{BB962C8B-B14F-4D97-AF65-F5344CB8AC3E}">
        <p14:creationId xmlns:p14="http://schemas.microsoft.com/office/powerpoint/2010/main" val="8462671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flipV="1">
            <a:off x="0" y="708025"/>
            <a:ext cx="5100638" cy="128588"/>
          </a:xfrm>
          <a:prstGeom prst="rect">
            <a:avLst/>
          </a:prstGeom>
          <a:solidFill>
            <a:schemeClr val="accent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endParaRPr lang="ja-JP" altLang="ja-JP" smtClean="0">
              <a:solidFill>
                <a:srgbClr val="000000"/>
              </a:solidFill>
              <a:latin typeface="MS PGothic" panose="020B0600070205080204" pitchFamily="50" charset="-128"/>
              <a:ea typeface="MS PGothic" panose="020B0600070205080204" pitchFamily="50" charset="-128"/>
            </a:endParaRPr>
          </a:p>
        </p:txBody>
      </p:sp>
      <p:sp>
        <p:nvSpPr>
          <p:cNvPr id="128003" name="Rectangle 3"/>
          <p:cNvSpPr>
            <a:spLocks noGrp="1" noChangeArrowheads="1"/>
          </p:cNvSpPr>
          <p:nvPr>
            <p:ph type="title"/>
          </p:nvPr>
        </p:nvSpPr>
        <p:spPr>
          <a:xfrm>
            <a:off x="-63500" y="36513"/>
            <a:ext cx="9267825" cy="661987"/>
          </a:xfrm>
        </p:spPr>
        <p:txBody>
          <a:bodyPr/>
          <a:lstStyle/>
          <a:p>
            <a:r>
              <a:rPr lang="ja-JP" altLang="en-US" sz="3000">
                <a:solidFill>
                  <a:schemeClr val="bg1"/>
                </a:solidFill>
                <a:effectLst>
                  <a:outerShdw blurRad="38100" dist="38100" dir="2700000" algn="tl">
                    <a:srgbClr val="000000"/>
                  </a:outerShdw>
                </a:effectLst>
              </a:rPr>
              <a:t>野生生物に蓄積するダイオキシン類の組成</a:t>
            </a:r>
          </a:p>
        </p:txBody>
      </p:sp>
      <p:sp>
        <p:nvSpPr>
          <p:cNvPr id="128004" name="Rectangle 4"/>
          <p:cNvSpPr>
            <a:spLocks noChangeArrowheads="1"/>
          </p:cNvSpPr>
          <p:nvPr/>
        </p:nvSpPr>
        <p:spPr bwMode="auto">
          <a:xfrm>
            <a:off x="2195513" y="601662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smtClean="0">
                <a:solidFill>
                  <a:srgbClr val="FFFFFF"/>
                </a:solidFill>
                <a:latin typeface="MS PGothic" panose="020B0600070205080204" pitchFamily="50" charset="-128"/>
                <a:ea typeface="MS PGothic" panose="020B0600070205080204" pitchFamily="50" charset="-128"/>
              </a:rPr>
              <a:t>0</a:t>
            </a:r>
          </a:p>
        </p:txBody>
      </p:sp>
      <p:sp>
        <p:nvSpPr>
          <p:cNvPr id="128005" name="Rectangle 5"/>
          <p:cNvSpPr>
            <a:spLocks noChangeArrowheads="1"/>
          </p:cNvSpPr>
          <p:nvPr/>
        </p:nvSpPr>
        <p:spPr bwMode="auto">
          <a:xfrm>
            <a:off x="3179763" y="6016625"/>
            <a:ext cx="206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smtClean="0">
                <a:solidFill>
                  <a:srgbClr val="FFFFFF"/>
                </a:solidFill>
                <a:latin typeface="MS PGothic" panose="020B0600070205080204" pitchFamily="50" charset="-128"/>
                <a:ea typeface="MS PGothic" panose="020B0600070205080204" pitchFamily="50" charset="-128"/>
              </a:rPr>
              <a:t>20</a:t>
            </a:r>
          </a:p>
        </p:txBody>
      </p:sp>
      <p:sp>
        <p:nvSpPr>
          <p:cNvPr id="128006" name="Rectangle 6"/>
          <p:cNvSpPr>
            <a:spLocks noChangeArrowheads="1"/>
          </p:cNvSpPr>
          <p:nvPr/>
        </p:nvSpPr>
        <p:spPr bwMode="auto">
          <a:xfrm>
            <a:off x="4268788" y="6016625"/>
            <a:ext cx="206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smtClean="0">
                <a:solidFill>
                  <a:srgbClr val="FFFFFF"/>
                </a:solidFill>
                <a:latin typeface="MS PGothic" panose="020B0600070205080204" pitchFamily="50" charset="-128"/>
                <a:ea typeface="MS PGothic" panose="020B0600070205080204" pitchFamily="50" charset="-128"/>
              </a:rPr>
              <a:t>40</a:t>
            </a:r>
          </a:p>
        </p:txBody>
      </p:sp>
      <p:sp>
        <p:nvSpPr>
          <p:cNvPr id="128007" name="Rectangle 7"/>
          <p:cNvSpPr>
            <a:spLocks noChangeArrowheads="1"/>
          </p:cNvSpPr>
          <p:nvPr/>
        </p:nvSpPr>
        <p:spPr bwMode="auto">
          <a:xfrm>
            <a:off x="5357813" y="6016625"/>
            <a:ext cx="206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smtClean="0">
                <a:solidFill>
                  <a:srgbClr val="FFFFFF"/>
                </a:solidFill>
                <a:latin typeface="MS PGothic" panose="020B0600070205080204" pitchFamily="50" charset="-128"/>
                <a:ea typeface="MS PGothic" panose="020B0600070205080204" pitchFamily="50" charset="-128"/>
              </a:rPr>
              <a:t>60</a:t>
            </a:r>
          </a:p>
        </p:txBody>
      </p:sp>
      <p:sp>
        <p:nvSpPr>
          <p:cNvPr id="128008" name="Rectangle 8"/>
          <p:cNvSpPr>
            <a:spLocks noChangeArrowheads="1"/>
          </p:cNvSpPr>
          <p:nvPr/>
        </p:nvSpPr>
        <p:spPr bwMode="auto">
          <a:xfrm>
            <a:off x="6446838" y="6016625"/>
            <a:ext cx="206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smtClean="0">
                <a:solidFill>
                  <a:srgbClr val="FFFFFF"/>
                </a:solidFill>
                <a:latin typeface="MS PGothic" panose="020B0600070205080204" pitchFamily="50" charset="-128"/>
                <a:ea typeface="MS PGothic" panose="020B0600070205080204" pitchFamily="50" charset="-128"/>
              </a:rPr>
              <a:t>80</a:t>
            </a:r>
          </a:p>
        </p:txBody>
      </p:sp>
      <p:sp>
        <p:nvSpPr>
          <p:cNvPr id="128009" name="Rectangle 9"/>
          <p:cNvSpPr>
            <a:spLocks noChangeArrowheads="1"/>
          </p:cNvSpPr>
          <p:nvPr/>
        </p:nvSpPr>
        <p:spPr bwMode="auto">
          <a:xfrm>
            <a:off x="7537450" y="6016625"/>
            <a:ext cx="309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b="1" smtClean="0">
                <a:solidFill>
                  <a:srgbClr val="FFFFFF"/>
                </a:solidFill>
                <a:latin typeface="MS PGothic" panose="020B0600070205080204" pitchFamily="50" charset="-128"/>
                <a:ea typeface="MS PGothic" panose="020B0600070205080204" pitchFamily="50" charset="-128"/>
              </a:rPr>
              <a:t>100</a:t>
            </a:r>
          </a:p>
        </p:txBody>
      </p:sp>
      <p:sp>
        <p:nvSpPr>
          <p:cNvPr id="128010" name="Rectangle 10"/>
          <p:cNvSpPr>
            <a:spLocks noChangeArrowheads="1"/>
          </p:cNvSpPr>
          <p:nvPr/>
        </p:nvSpPr>
        <p:spPr bwMode="auto">
          <a:xfrm>
            <a:off x="1854200" y="1762125"/>
            <a:ext cx="33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コイ</a:t>
            </a:r>
          </a:p>
        </p:txBody>
      </p:sp>
      <p:sp>
        <p:nvSpPr>
          <p:cNvPr id="128011" name="Rectangle 11"/>
          <p:cNvSpPr>
            <a:spLocks noChangeArrowheads="1"/>
          </p:cNvSpPr>
          <p:nvPr/>
        </p:nvSpPr>
        <p:spPr bwMode="auto">
          <a:xfrm>
            <a:off x="1628775" y="2124075"/>
            <a:ext cx="554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カエル</a:t>
            </a:r>
          </a:p>
        </p:txBody>
      </p:sp>
      <p:sp>
        <p:nvSpPr>
          <p:cNvPr id="128012" name="Rectangle 12"/>
          <p:cNvSpPr>
            <a:spLocks noChangeArrowheads="1"/>
          </p:cNvSpPr>
          <p:nvPr/>
        </p:nvSpPr>
        <p:spPr bwMode="auto">
          <a:xfrm>
            <a:off x="1306513" y="2476500"/>
            <a:ext cx="876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アカネズミ</a:t>
            </a:r>
          </a:p>
        </p:txBody>
      </p:sp>
      <p:sp>
        <p:nvSpPr>
          <p:cNvPr id="128013" name="Rectangle 13"/>
          <p:cNvSpPr>
            <a:spLocks noChangeArrowheads="1"/>
          </p:cNvSpPr>
          <p:nvPr/>
        </p:nvSpPr>
        <p:spPr bwMode="auto">
          <a:xfrm>
            <a:off x="1223963" y="2838450"/>
            <a:ext cx="9604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ニホンザル</a:t>
            </a:r>
          </a:p>
        </p:txBody>
      </p:sp>
      <p:sp>
        <p:nvSpPr>
          <p:cNvPr id="128014" name="Rectangle 14"/>
          <p:cNvSpPr>
            <a:spLocks noChangeArrowheads="1"/>
          </p:cNvSpPr>
          <p:nvPr/>
        </p:nvSpPr>
        <p:spPr bwMode="auto">
          <a:xfrm>
            <a:off x="1279525" y="3198813"/>
            <a:ext cx="903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ニホンジカ</a:t>
            </a:r>
          </a:p>
        </p:txBody>
      </p:sp>
      <p:sp>
        <p:nvSpPr>
          <p:cNvPr id="128015" name="Rectangle 15"/>
          <p:cNvSpPr>
            <a:spLocks noChangeArrowheads="1"/>
          </p:cNvSpPr>
          <p:nvPr/>
        </p:nvSpPr>
        <p:spPr bwMode="auto">
          <a:xfrm>
            <a:off x="1836738" y="3560763"/>
            <a:ext cx="3476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クマ</a:t>
            </a:r>
          </a:p>
        </p:txBody>
      </p:sp>
      <p:sp>
        <p:nvSpPr>
          <p:cNvPr id="128016" name="Rectangle 16"/>
          <p:cNvSpPr>
            <a:spLocks noChangeArrowheads="1"/>
          </p:cNvSpPr>
          <p:nvPr/>
        </p:nvSpPr>
        <p:spPr bwMode="auto">
          <a:xfrm>
            <a:off x="1663700" y="3922713"/>
            <a:ext cx="522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タヌキ</a:t>
            </a:r>
          </a:p>
        </p:txBody>
      </p:sp>
      <p:sp>
        <p:nvSpPr>
          <p:cNvPr id="128017" name="Rectangle 17"/>
          <p:cNvSpPr>
            <a:spLocks noChangeArrowheads="1"/>
          </p:cNvSpPr>
          <p:nvPr/>
        </p:nvSpPr>
        <p:spPr bwMode="auto">
          <a:xfrm>
            <a:off x="1703388" y="4275138"/>
            <a:ext cx="48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ドバト</a:t>
            </a:r>
          </a:p>
        </p:txBody>
      </p:sp>
      <p:sp>
        <p:nvSpPr>
          <p:cNvPr id="128018" name="Rectangle 18"/>
          <p:cNvSpPr>
            <a:spLocks noChangeArrowheads="1"/>
          </p:cNvSpPr>
          <p:nvPr/>
        </p:nvSpPr>
        <p:spPr bwMode="auto">
          <a:xfrm>
            <a:off x="1573213" y="5357813"/>
            <a:ext cx="6143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鰭脚類</a:t>
            </a:r>
          </a:p>
        </p:txBody>
      </p:sp>
      <p:sp>
        <p:nvSpPr>
          <p:cNvPr id="128019" name="Rectangle 19"/>
          <p:cNvSpPr>
            <a:spLocks noChangeArrowheads="1"/>
          </p:cNvSpPr>
          <p:nvPr/>
        </p:nvSpPr>
        <p:spPr bwMode="auto">
          <a:xfrm>
            <a:off x="1778000" y="5710238"/>
            <a:ext cx="409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鯨類</a:t>
            </a:r>
          </a:p>
        </p:txBody>
      </p:sp>
      <p:sp>
        <p:nvSpPr>
          <p:cNvPr id="128020" name="Rectangle 20"/>
          <p:cNvSpPr>
            <a:spLocks noChangeArrowheads="1"/>
          </p:cNvSpPr>
          <p:nvPr/>
        </p:nvSpPr>
        <p:spPr bwMode="auto">
          <a:xfrm>
            <a:off x="2343150" y="1630363"/>
            <a:ext cx="545147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latin typeface="Times" panose="02020603050405020304" pitchFamily="18" charset="0"/>
            </a:endParaRPr>
          </a:p>
        </p:txBody>
      </p:sp>
      <p:sp>
        <p:nvSpPr>
          <p:cNvPr id="128021" name="Freeform 21"/>
          <p:cNvSpPr>
            <a:spLocks/>
          </p:cNvSpPr>
          <p:nvPr/>
        </p:nvSpPr>
        <p:spPr bwMode="auto">
          <a:xfrm>
            <a:off x="3340100" y="1630363"/>
            <a:ext cx="95250" cy="4389437"/>
          </a:xfrm>
          <a:custGeom>
            <a:avLst/>
            <a:gdLst>
              <a:gd name="T0" fmla="*/ 0 w 13"/>
              <a:gd name="T1" fmla="*/ 486 h 486"/>
              <a:gd name="T2" fmla="*/ 13 w 13"/>
              <a:gd name="T3" fmla="*/ 477 h 486"/>
              <a:gd name="T4" fmla="*/ 13 w 13"/>
              <a:gd name="T5" fmla="*/ 0 h 486"/>
            </a:gdLst>
            <a:ahLst/>
            <a:cxnLst>
              <a:cxn ang="0">
                <a:pos x="T0" y="T1"/>
              </a:cxn>
              <a:cxn ang="0">
                <a:pos x="T2" y="T3"/>
              </a:cxn>
              <a:cxn ang="0">
                <a:pos x="T4" y="T5"/>
              </a:cxn>
            </a:cxnLst>
            <a:rect l="0" t="0" r="r" b="b"/>
            <a:pathLst>
              <a:path w="13" h="486">
                <a:moveTo>
                  <a:pt x="0" y="486"/>
                </a:moveTo>
                <a:lnTo>
                  <a:pt x="13" y="477"/>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28022" name="Freeform 22"/>
          <p:cNvSpPr>
            <a:spLocks/>
          </p:cNvSpPr>
          <p:nvPr/>
        </p:nvSpPr>
        <p:spPr bwMode="auto">
          <a:xfrm>
            <a:off x="4430713" y="1630363"/>
            <a:ext cx="96837" cy="4389437"/>
          </a:xfrm>
          <a:custGeom>
            <a:avLst/>
            <a:gdLst>
              <a:gd name="T0" fmla="*/ 0 w 13"/>
              <a:gd name="T1" fmla="*/ 486 h 486"/>
              <a:gd name="T2" fmla="*/ 13 w 13"/>
              <a:gd name="T3" fmla="*/ 477 h 486"/>
              <a:gd name="T4" fmla="*/ 13 w 13"/>
              <a:gd name="T5" fmla="*/ 0 h 486"/>
            </a:gdLst>
            <a:ahLst/>
            <a:cxnLst>
              <a:cxn ang="0">
                <a:pos x="T0" y="T1"/>
              </a:cxn>
              <a:cxn ang="0">
                <a:pos x="T2" y="T3"/>
              </a:cxn>
              <a:cxn ang="0">
                <a:pos x="T4" y="T5"/>
              </a:cxn>
            </a:cxnLst>
            <a:rect l="0" t="0" r="r" b="b"/>
            <a:pathLst>
              <a:path w="13" h="486">
                <a:moveTo>
                  <a:pt x="0" y="486"/>
                </a:moveTo>
                <a:lnTo>
                  <a:pt x="13" y="477"/>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28023" name="Freeform 23"/>
          <p:cNvSpPr>
            <a:spLocks/>
          </p:cNvSpPr>
          <p:nvPr/>
        </p:nvSpPr>
        <p:spPr bwMode="auto">
          <a:xfrm>
            <a:off x="5522913" y="1630363"/>
            <a:ext cx="95250" cy="4389437"/>
          </a:xfrm>
          <a:custGeom>
            <a:avLst/>
            <a:gdLst>
              <a:gd name="T0" fmla="*/ 0 w 13"/>
              <a:gd name="T1" fmla="*/ 486 h 486"/>
              <a:gd name="T2" fmla="*/ 13 w 13"/>
              <a:gd name="T3" fmla="*/ 477 h 486"/>
              <a:gd name="T4" fmla="*/ 13 w 13"/>
              <a:gd name="T5" fmla="*/ 0 h 486"/>
            </a:gdLst>
            <a:ahLst/>
            <a:cxnLst>
              <a:cxn ang="0">
                <a:pos x="T0" y="T1"/>
              </a:cxn>
              <a:cxn ang="0">
                <a:pos x="T2" y="T3"/>
              </a:cxn>
              <a:cxn ang="0">
                <a:pos x="T4" y="T5"/>
              </a:cxn>
            </a:cxnLst>
            <a:rect l="0" t="0" r="r" b="b"/>
            <a:pathLst>
              <a:path w="13" h="486">
                <a:moveTo>
                  <a:pt x="0" y="486"/>
                </a:moveTo>
                <a:lnTo>
                  <a:pt x="13" y="477"/>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28024" name="Freeform 24"/>
          <p:cNvSpPr>
            <a:spLocks/>
          </p:cNvSpPr>
          <p:nvPr/>
        </p:nvSpPr>
        <p:spPr bwMode="auto">
          <a:xfrm>
            <a:off x="6613525" y="1630363"/>
            <a:ext cx="96838" cy="4389437"/>
          </a:xfrm>
          <a:custGeom>
            <a:avLst/>
            <a:gdLst>
              <a:gd name="T0" fmla="*/ 0 w 13"/>
              <a:gd name="T1" fmla="*/ 486 h 486"/>
              <a:gd name="T2" fmla="*/ 13 w 13"/>
              <a:gd name="T3" fmla="*/ 477 h 486"/>
              <a:gd name="T4" fmla="*/ 13 w 13"/>
              <a:gd name="T5" fmla="*/ 0 h 486"/>
            </a:gdLst>
            <a:ahLst/>
            <a:cxnLst>
              <a:cxn ang="0">
                <a:pos x="T0" y="T1"/>
              </a:cxn>
              <a:cxn ang="0">
                <a:pos x="T2" y="T3"/>
              </a:cxn>
              <a:cxn ang="0">
                <a:pos x="T4" y="T5"/>
              </a:cxn>
            </a:cxnLst>
            <a:rect l="0" t="0" r="r" b="b"/>
            <a:pathLst>
              <a:path w="13" h="486">
                <a:moveTo>
                  <a:pt x="0" y="486"/>
                </a:moveTo>
                <a:lnTo>
                  <a:pt x="13" y="477"/>
                </a:lnTo>
                <a:lnTo>
                  <a:pt x="13"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28025" name="Freeform 25"/>
          <p:cNvSpPr>
            <a:spLocks/>
          </p:cNvSpPr>
          <p:nvPr/>
        </p:nvSpPr>
        <p:spPr bwMode="auto">
          <a:xfrm>
            <a:off x="7707313" y="1630363"/>
            <a:ext cx="87312" cy="4389437"/>
          </a:xfrm>
          <a:custGeom>
            <a:avLst/>
            <a:gdLst>
              <a:gd name="T0" fmla="*/ 0 w 12"/>
              <a:gd name="T1" fmla="*/ 486 h 486"/>
              <a:gd name="T2" fmla="*/ 12 w 12"/>
              <a:gd name="T3" fmla="*/ 477 h 486"/>
              <a:gd name="T4" fmla="*/ 12 w 12"/>
              <a:gd name="T5" fmla="*/ 0 h 486"/>
            </a:gdLst>
            <a:ahLst/>
            <a:cxnLst>
              <a:cxn ang="0">
                <a:pos x="T0" y="T1"/>
              </a:cxn>
              <a:cxn ang="0">
                <a:pos x="T2" y="T3"/>
              </a:cxn>
              <a:cxn ang="0">
                <a:pos x="T4" y="T5"/>
              </a:cxn>
            </a:cxnLst>
            <a:rect l="0" t="0" r="r" b="b"/>
            <a:pathLst>
              <a:path w="12" h="486">
                <a:moveTo>
                  <a:pt x="0" y="486"/>
                </a:moveTo>
                <a:lnTo>
                  <a:pt x="12" y="477"/>
                </a:lnTo>
                <a:lnTo>
                  <a:pt x="12" y="0"/>
                </a:lnTo>
              </a:path>
            </a:pathLst>
          </a:custGeom>
          <a:noFill/>
          <a:ln w="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28026" name="Freeform 26"/>
          <p:cNvSpPr>
            <a:spLocks/>
          </p:cNvSpPr>
          <p:nvPr/>
        </p:nvSpPr>
        <p:spPr bwMode="auto">
          <a:xfrm>
            <a:off x="2255838" y="1630363"/>
            <a:ext cx="87312" cy="4389437"/>
          </a:xfrm>
          <a:custGeom>
            <a:avLst/>
            <a:gdLst>
              <a:gd name="T0" fmla="*/ 63 w 63"/>
              <a:gd name="T1" fmla="*/ 0 h 2765"/>
              <a:gd name="T2" fmla="*/ 0 w 63"/>
              <a:gd name="T3" fmla="*/ 51 h 2765"/>
              <a:gd name="T4" fmla="*/ 0 w 63"/>
              <a:gd name="T5" fmla="*/ 2765 h 2765"/>
              <a:gd name="T6" fmla="*/ 63 w 63"/>
              <a:gd name="T7" fmla="*/ 2714 h 2765"/>
              <a:gd name="T8" fmla="*/ 63 w 63"/>
              <a:gd name="T9" fmla="*/ 0 h 2765"/>
            </a:gdLst>
            <a:ahLst/>
            <a:cxnLst>
              <a:cxn ang="0">
                <a:pos x="T0" y="T1"/>
              </a:cxn>
              <a:cxn ang="0">
                <a:pos x="T2" y="T3"/>
              </a:cxn>
              <a:cxn ang="0">
                <a:pos x="T4" y="T5"/>
              </a:cxn>
              <a:cxn ang="0">
                <a:pos x="T6" y="T7"/>
              </a:cxn>
              <a:cxn ang="0">
                <a:pos x="T8" y="T9"/>
              </a:cxn>
            </a:cxnLst>
            <a:rect l="0" t="0" r="r" b="b"/>
            <a:pathLst>
              <a:path w="63" h="2765">
                <a:moveTo>
                  <a:pt x="63" y="0"/>
                </a:moveTo>
                <a:lnTo>
                  <a:pt x="0" y="51"/>
                </a:lnTo>
                <a:lnTo>
                  <a:pt x="0" y="2765"/>
                </a:lnTo>
                <a:lnTo>
                  <a:pt x="63" y="2714"/>
                </a:lnTo>
                <a:lnTo>
                  <a:pt x="63" y="0"/>
                </a:lnTo>
                <a:close/>
              </a:path>
            </a:pathLst>
          </a:custGeom>
          <a:solidFill>
            <a:schemeClr val="bg2">
              <a:alpha val="50000"/>
            </a:schemeClr>
          </a:solidFill>
          <a:ln w="8001">
            <a:solidFill>
              <a:schemeClr val="tx1"/>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27" name="Freeform 27"/>
          <p:cNvSpPr>
            <a:spLocks/>
          </p:cNvSpPr>
          <p:nvPr/>
        </p:nvSpPr>
        <p:spPr bwMode="auto">
          <a:xfrm>
            <a:off x="2254250" y="5940425"/>
            <a:ext cx="5538788" cy="80963"/>
          </a:xfrm>
          <a:custGeom>
            <a:avLst/>
            <a:gdLst>
              <a:gd name="T0" fmla="*/ 0 w 3970"/>
              <a:gd name="T1" fmla="*/ 51 h 51"/>
              <a:gd name="T2" fmla="*/ 3907 w 3970"/>
              <a:gd name="T3" fmla="*/ 51 h 51"/>
              <a:gd name="T4" fmla="*/ 3970 w 3970"/>
              <a:gd name="T5" fmla="*/ 0 h 51"/>
              <a:gd name="T6" fmla="*/ 63 w 3970"/>
              <a:gd name="T7" fmla="*/ 0 h 51"/>
              <a:gd name="T8" fmla="*/ 0 w 3970"/>
              <a:gd name="T9" fmla="*/ 51 h 51"/>
            </a:gdLst>
            <a:ahLst/>
            <a:cxnLst>
              <a:cxn ang="0">
                <a:pos x="T0" y="T1"/>
              </a:cxn>
              <a:cxn ang="0">
                <a:pos x="T2" y="T3"/>
              </a:cxn>
              <a:cxn ang="0">
                <a:pos x="T4" y="T5"/>
              </a:cxn>
              <a:cxn ang="0">
                <a:pos x="T6" y="T7"/>
              </a:cxn>
              <a:cxn ang="0">
                <a:pos x="T8" y="T9"/>
              </a:cxn>
            </a:cxnLst>
            <a:rect l="0" t="0" r="r" b="b"/>
            <a:pathLst>
              <a:path w="3970" h="51">
                <a:moveTo>
                  <a:pt x="0" y="51"/>
                </a:moveTo>
                <a:lnTo>
                  <a:pt x="3907" y="51"/>
                </a:lnTo>
                <a:lnTo>
                  <a:pt x="3970" y="0"/>
                </a:lnTo>
                <a:lnTo>
                  <a:pt x="63" y="0"/>
                </a:lnTo>
                <a:lnTo>
                  <a:pt x="0" y="51"/>
                </a:lnTo>
                <a:close/>
              </a:path>
            </a:pathLst>
          </a:custGeom>
          <a:solidFill>
            <a:schemeClr val="bg2">
              <a:alpha val="50000"/>
            </a:schemeClr>
          </a:solidFill>
          <a:ln w="8001">
            <a:solidFill>
              <a:schemeClr val="tx1"/>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28" name="Rectangle 28"/>
          <p:cNvSpPr>
            <a:spLocks noChangeArrowheads="1"/>
          </p:cNvSpPr>
          <p:nvPr/>
        </p:nvSpPr>
        <p:spPr bwMode="auto">
          <a:xfrm>
            <a:off x="2343150" y="1630363"/>
            <a:ext cx="5451475" cy="4308475"/>
          </a:xfrm>
          <a:prstGeom prst="rect">
            <a:avLst/>
          </a:prstGeom>
          <a:solidFill>
            <a:schemeClr val="bg2">
              <a:alpha val="50000"/>
            </a:schemeClr>
          </a:solidFill>
          <a:ln w="8001">
            <a:solidFill>
              <a:schemeClr val="tx1"/>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29" name="Freeform 29"/>
          <p:cNvSpPr>
            <a:spLocks/>
          </p:cNvSpPr>
          <p:nvPr/>
        </p:nvSpPr>
        <p:spPr bwMode="auto">
          <a:xfrm>
            <a:off x="2270125" y="5667375"/>
            <a:ext cx="168275" cy="55563"/>
          </a:xfrm>
          <a:custGeom>
            <a:avLst/>
            <a:gdLst>
              <a:gd name="T0" fmla="*/ 0 w 121"/>
              <a:gd name="T1" fmla="*/ 35 h 35"/>
              <a:gd name="T2" fmla="*/ 84 w 121"/>
              <a:gd name="T3" fmla="*/ 35 h 35"/>
              <a:gd name="T4" fmla="*/ 121 w 121"/>
              <a:gd name="T5" fmla="*/ 0 h 35"/>
              <a:gd name="T6" fmla="*/ 37 w 121"/>
              <a:gd name="T7" fmla="*/ 0 h 35"/>
              <a:gd name="T8" fmla="*/ 0 w 121"/>
              <a:gd name="T9" fmla="*/ 35 h 35"/>
            </a:gdLst>
            <a:ahLst/>
            <a:cxnLst>
              <a:cxn ang="0">
                <a:pos x="T0" y="T1"/>
              </a:cxn>
              <a:cxn ang="0">
                <a:pos x="T2" y="T3"/>
              </a:cxn>
              <a:cxn ang="0">
                <a:pos x="T4" y="T5"/>
              </a:cxn>
              <a:cxn ang="0">
                <a:pos x="T6" y="T7"/>
              </a:cxn>
              <a:cxn ang="0">
                <a:pos x="T8" y="T9"/>
              </a:cxn>
            </a:cxnLst>
            <a:rect l="0" t="0" r="r" b="b"/>
            <a:pathLst>
              <a:path w="121" h="35">
                <a:moveTo>
                  <a:pt x="0" y="35"/>
                </a:moveTo>
                <a:lnTo>
                  <a:pt x="84" y="35"/>
                </a:lnTo>
                <a:lnTo>
                  <a:pt x="121" y="0"/>
                </a:lnTo>
                <a:lnTo>
                  <a:pt x="37" y="0"/>
                </a:lnTo>
                <a:lnTo>
                  <a:pt x="0" y="35"/>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0" name="Rectangle 30"/>
          <p:cNvSpPr>
            <a:spLocks noChangeArrowheads="1"/>
          </p:cNvSpPr>
          <p:nvPr/>
        </p:nvSpPr>
        <p:spPr bwMode="auto">
          <a:xfrm>
            <a:off x="2270125" y="5722938"/>
            <a:ext cx="115888" cy="206375"/>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31" name="Freeform 31"/>
          <p:cNvSpPr>
            <a:spLocks/>
          </p:cNvSpPr>
          <p:nvPr/>
        </p:nvSpPr>
        <p:spPr bwMode="auto">
          <a:xfrm>
            <a:off x="2386013" y="5667375"/>
            <a:ext cx="52387" cy="261938"/>
          </a:xfrm>
          <a:custGeom>
            <a:avLst/>
            <a:gdLst>
              <a:gd name="T0" fmla="*/ 37 w 37"/>
              <a:gd name="T1" fmla="*/ 137 h 165"/>
              <a:gd name="T2" fmla="*/ 0 w 37"/>
              <a:gd name="T3" fmla="*/ 165 h 165"/>
              <a:gd name="T4" fmla="*/ 0 w 37"/>
              <a:gd name="T5" fmla="*/ 35 h 165"/>
              <a:gd name="T6" fmla="*/ 37 w 37"/>
              <a:gd name="T7" fmla="*/ 0 h 165"/>
              <a:gd name="T8" fmla="*/ 37 w 37"/>
              <a:gd name="T9" fmla="*/ 137 h 165"/>
            </a:gdLst>
            <a:ahLst/>
            <a:cxnLst>
              <a:cxn ang="0">
                <a:pos x="T0" y="T1"/>
              </a:cxn>
              <a:cxn ang="0">
                <a:pos x="T2" y="T3"/>
              </a:cxn>
              <a:cxn ang="0">
                <a:pos x="T4" y="T5"/>
              </a:cxn>
              <a:cxn ang="0">
                <a:pos x="T6" y="T7"/>
              </a:cxn>
              <a:cxn ang="0">
                <a:pos x="T8" y="T9"/>
              </a:cxn>
            </a:cxnLst>
            <a:rect l="0" t="0" r="r" b="b"/>
            <a:pathLst>
              <a:path w="37" h="165">
                <a:moveTo>
                  <a:pt x="37" y="137"/>
                </a:moveTo>
                <a:lnTo>
                  <a:pt x="0" y="165"/>
                </a:lnTo>
                <a:lnTo>
                  <a:pt x="0" y="35"/>
                </a:lnTo>
                <a:lnTo>
                  <a:pt x="37" y="0"/>
                </a:lnTo>
                <a:lnTo>
                  <a:pt x="37" y="137"/>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2" name="Freeform 32"/>
          <p:cNvSpPr>
            <a:spLocks/>
          </p:cNvSpPr>
          <p:nvPr/>
        </p:nvSpPr>
        <p:spPr bwMode="auto">
          <a:xfrm>
            <a:off x="2386013" y="5667375"/>
            <a:ext cx="214312" cy="55563"/>
          </a:xfrm>
          <a:custGeom>
            <a:avLst/>
            <a:gdLst>
              <a:gd name="T0" fmla="*/ 0 w 153"/>
              <a:gd name="T1" fmla="*/ 35 h 35"/>
              <a:gd name="T2" fmla="*/ 116 w 153"/>
              <a:gd name="T3" fmla="*/ 35 h 35"/>
              <a:gd name="T4" fmla="*/ 153 w 153"/>
              <a:gd name="T5" fmla="*/ 0 h 35"/>
              <a:gd name="T6" fmla="*/ 37 w 153"/>
              <a:gd name="T7" fmla="*/ 0 h 35"/>
              <a:gd name="T8" fmla="*/ 0 w 153"/>
              <a:gd name="T9" fmla="*/ 35 h 35"/>
            </a:gdLst>
            <a:ahLst/>
            <a:cxnLst>
              <a:cxn ang="0">
                <a:pos x="T0" y="T1"/>
              </a:cxn>
              <a:cxn ang="0">
                <a:pos x="T2" y="T3"/>
              </a:cxn>
              <a:cxn ang="0">
                <a:pos x="T4" y="T5"/>
              </a:cxn>
              <a:cxn ang="0">
                <a:pos x="T6" y="T7"/>
              </a:cxn>
              <a:cxn ang="0">
                <a:pos x="T8" y="T9"/>
              </a:cxn>
            </a:cxnLst>
            <a:rect l="0" t="0" r="r" b="b"/>
            <a:pathLst>
              <a:path w="153" h="35">
                <a:moveTo>
                  <a:pt x="0" y="35"/>
                </a:moveTo>
                <a:lnTo>
                  <a:pt x="116" y="35"/>
                </a:lnTo>
                <a:lnTo>
                  <a:pt x="153" y="0"/>
                </a:lnTo>
                <a:lnTo>
                  <a:pt x="37" y="0"/>
                </a:lnTo>
                <a:lnTo>
                  <a:pt x="0" y="35"/>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3" name="Rectangle 33"/>
          <p:cNvSpPr>
            <a:spLocks noChangeArrowheads="1"/>
          </p:cNvSpPr>
          <p:nvPr/>
        </p:nvSpPr>
        <p:spPr bwMode="auto">
          <a:xfrm>
            <a:off x="2386013" y="5722938"/>
            <a:ext cx="161925" cy="206375"/>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34" name="Freeform 34"/>
          <p:cNvSpPr>
            <a:spLocks/>
          </p:cNvSpPr>
          <p:nvPr/>
        </p:nvSpPr>
        <p:spPr bwMode="auto">
          <a:xfrm>
            <a:off x="2547938" y="5667375"/>
            <a:ext cx="52387" cy="261938"/>
          </a:xfrm>
          <a:custGeom>
            <a:avLst/>
            <a:gdLst>
              <a:gd name="T0" fmla="*/ 37 w 37"/>
              <a:gd name="T1" fmla="*/ 137 h 165"/>
              <a:gd name="T2" fmla="*/ 0 w 37"/>
              <a:gd name="T3" fmla="*/ 165 h 165"/>
              <a:gd name="T4" fmla="*/ 0 w 37"/>
              <a:gd name="T5" fmla="*/ 35 h 165"/>
              <a:gd name="T6" fmla="*/ 37 w 37"/>
              <a:gd name="T7" fmla="*/ 0 h 165"/>
              <a:gd name="T8" fmla="*/ 37 w 37"/>
              <a:gd name="T9" fmla="*/ 137 h 165"/>
            </a:gdLst>
            <a:ahLst/>
            <a:cxnLst>
              <a:cxn ang="0">
                <a:pos x="T0" y="T1"/>
              </a:cxn>
              <a:cxn ang="0">
                <a:pos x="T2" y="T3"/>
              </a:cxn>
              <a:cxn ang="0">
                <a:pos x="T4" y="T5"/>
              </a:cxn>
              <a:cxn ang="0">
                <a:pos x="T6" y="T7"/>
              </a:cxn>
              <a:cxn ang="0">
                <a:pos x="T8" y="T9"/>
              </a:cxn>
            </a:cxnLst>
            <a:rect l="0" t="0" r="r" b="b"/>
            <a:pathLst>
              <a:path w="37" h="165">
                <a:moveTo>
                  <a:pt x="37" y="137"/>
                </a:moveTo>
                <a:lnTo>
                  <a:pt x="0" y="165"/>
                </a:lnTo>
                <a:lnTo>
                  <a:pt x="0" y="35"/>
                </a:lnTo>
                <a:lnTo>
                  <a:pt x="37" y="0"/>
                </a:lnTo>
                <a:lnTo>
                  <a:pt x="37" y="137"/>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5" name="Freeform 35"/>
          <p:cNvSpPr>
            <a:spLocks/>
          </p:cNvSpPr>
          <p:nvPr/>
        </p:nvSpPr>
        <p:spPr bwMode="auto">
          <a:xfrm>
            <a:off x="2547938" y="5667375"/>
            <a:ext cx="1501775" cy="55563"/>
          </a:xfrm>
          <a:custGeom>
            <a:avLst/>
            <a:gdLst>
              <a:gd name="T0" fmla="*/ 0 w 1076"/>
              <a:gd name="T1" fmla="*/ 35 h 35"/>
              <a:gd name="T2" fmla="*/ 1034 w 1076"/>
              <a:gd name="T3" fmla="*/ 35 h 35"/>
              <a:gd name="T4" fmla="*/ 1076 w 1076"/>
              <a:gd name="T5" fmla="*/ 0 h 35"/>
              <a:gd name="T6" fmla="*/ 37 w 1076"/>
              <a:gd name="T7" fmla="*/ 0 h 35"/>
              <a:gd name="T8" fmla="*/ 0 w 1076"/>
              <a:gd name="T9" fmla="*/ 35 h 35"/>
            </a:gdLst>
            <a:ahLst/>
            <a:cxnLst>
              <a:cxn ang="0">
                <a:pos x="T0" y="T1"/>
              </a:cxn>
              <a:cxn ang="0">
                <a:pos x="T2" y="T3"/>
              </a:cxn>
              <a:cxn ang="0">
                <a:pos x="T4" y="T5"/>
              </a:cxn>
              <a:cxn ang="0">
                <a:pos x="T6" y="T7"/>
              </a:cxn>
              <a:cxn ang="0">
                <a:pos x="T8" y="T9"/>
              </a:cxn>
            </a:cxnLst>
            <a:rect l="0" t="0" r="r" b="b"/>
            <a:pathLst>
              <a:path w="1076" h="35">
                <a:moveTo>
                  <a:pt x="0" y="35"/>
                </a:moveTo>
                <a:lnTo>
                  <a:pt x="1034" y="35"/>
                </a:lnTo>
                <a:lnTo>
                  <a:pt x="1076" y="0"/>
                </a:lnTo>
                <a:lnTo>
                  <a:pt x="37" y="0"/>
                </a:lnTo>
                <a:lnTo>
                  <a:pt x="0" y="35"/>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6" name="Rectangle 36"/>
          <p:cNvSpPr>
            <a:spLocks noChangeArrowheads="1"/>
          </p:cNvSpPr>
          <p:nvPr/>
        </p:nvSpPr>
        <p:spPr bwMode="auto">
          <a:xfrm>
            <a:off x="2547938" y="5722938"/>
            <a:ext cx="1443037" cy="206375"/>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37" name="Freeform 37"/>
          <p:cNvSpPr>
            <a:spLocks/>
          </p:cNvSpPr>
          <p:nvPr/>
        </p:nvSpPr>
        <p:spPr bwMode="auto">
          <a:xfrm>
            <a:off x="3990975" y="5667375"/>
            <a:ext cx="58738" cy="261938"/>
          </a:xfrm>
          <a:custGeom>
            <a:avLst/>
            <a:gdLst>
              <a:gd name="T0" fmla="*/ 42 w 42"/>
              <a:gd name="T1" fmla="*/ 137 h 165"/>
              <a:gd name="T2" fmla="*/ 0 w 42"/>
              <a:gd name="T3" fmla="*/ 165 h 165"/>
              <a:gd name="T4" fmla="*/ 0 w 42"/>
              <a:gd name="T5" fmla="*/ 35 h 165"/>
              <a:gd name="T6" fmla="*/ 42 w 42"/>
              <a:gd name="T7" fmla="*/ 0 h 165"/>
              <a:gd name="T8" fmla="*/ 42 w 42"/>
              <a:gd name="T9" fmla="*/ 137 h 165"/>
            </a:gdLst>
            <a:ahLst/>
            <a:cxnLst>
              <a:cxn ang="0">
                <a:pos x="T0" y="T1"/>
              </a:cxn>
              <a:cxn ang="0">
                <a:pos x="T2" y="T3"/>
              </a:cxn>
              <a:cxn ang="0">
                <a:pos x="T4" y="T5"/>
              </a:cxn>
              <a:cxn ang="0">
                <a:pos x="T6" y="T7"/>
              </a:cxn>
              <a:cxn ang="0">
                <a:pos x="T8" y="T9"/>
              </a:cxn>
            </a:cxnLst>
            <a:rect l="0" t="0" r="r" b="b"/>
            <a:pathLst>
              <a:path w="42" h="165">
                <a:moveTo>
                  <a:pt x="42" y="137"/>
                </a:moveTo>
                <a:lnTo>
                  <a:pt x="0" y="165"/>
                </a:lnTo>
                <a:lnTo>
                  <a:pt x="0" y="35"/>
                </a:lnTo>
                <a:lnTo>
                  <a:pt x="42" y="0"/>
                </a:lnTo>
                <a:lnTo>
                  <a:pt x="42" y="137"/>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8" name="Freeform 38"/>
          <p:cNvSpPr>
            <a:spLocks/>
          </p:cNvSpPr>
          <p:nvPr/>
        </p:nvSpPr>
        <p:spPr bwMode="auto">
          <a:xfrm>
            <a:off x="3990975" y="5667375"/>
            <a:ext cx="3789363" cy="55563"/>
          </a:xfrm>
          <a:custGeom>
            <a:avLst/>
            <a:gdLst>
              <a:gd name="T0" fmla="*/ 0 w 2716"/>
              <a:gd name="T1" fmla="*/ 35 h 35"/>
              <a:gd name="T2" fmla="*/ 2679 w 2716"/>
              <a:gd name="T3" fmla="*/ 35 h 35"/>
              <a:gd name="T4" fmla="*/ 2716 w 2716"/>
              <a:gd name="T5" fmla="*/ 0 h 35"/>
              <a:gd name="T6" fmla="*/ 42 w 2716"/>
              <a:gd name="T7" fmla="*/ 0 h 35"/>
              <a:gd name="T8" fmla="*/ 0 w 2716"/>
              <a:gd name="T9" fmla="*/ 35 h 35"/>
            </a:gdLst>
            <a:ahLst/>
            <a:cxnLst>
              <a:cxn ang="0">
                <a:pos x="T0" y="T1"/>
              </a:cxn>
              <a:cxn ang="0">
                <a:pos x="T2" y="T3"/>
              </a:cxn>
              <a:cxn ang="0">
                <a:pos x="T4" y="T5"/>
              </a:cxn>
              <a:cxn ang="0">
                <a:pos x="T6" y="T7"/>
              </a:cxn>
              <a:cxn ang="0">
                <a:pos x="T8" y="T9"/>
              </a:cxn>
            </a:cxnLst>
            <a:rect l="0" t="0" r="r" b="b"/>
            <a:pathLst>
              <a:path w="2716" h="35">
                <a:moveTo>
                  <a:pt x="0" y="35"/>
                </a:moveTo>
                <a:lnTo>
                  <a:pt x="2679" y="35"/>
                </a:lnTo>
                <a:lnTo>
                  <a:pt x="2716" y="0"/>
                </a:lnTo>
                <a:lnTo>
                  <a:pt x="42" y="0"/>
                </a:lnTo>
                <a:lnTo>
                  <a:pt x="0" y="35"/>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39" name="Rectangle 39"/>
          <p:cNvSpPr>
            <a:spLocks noChangeArrowheads="1"/>
          </p:cNvSpPr>
          <p:nvPr/>
        </p:nvSpPr>
        <p:spPr bwMode="auto">
          <a:xfrm>
            <a:off x="3990975" y="5722938"/>
            <a:ext cx="3738563" cy="206375"/>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40" name="Freeform 40"/>
          <p:cNvSpPr>
            <a:spLocks/>
          </p:cNvSpPr>
          <p:nvPr/>
        </p:nvSpPr>
        <p:spPr bwMode="auto">
          <a:xfrm>
            <a:off x="7729538" y="5667375"/>
            <a:ext cx="50800" cy="261938"/>
          </a:xfrm>
          <a:custGeom>
            <a:avLst/>
            <a:gdLst>
              <a:gd name="T0" fmla="*/ 37 w 37"/>
              <a:gd name="T1" fmla="*/ 137 h 165"/>
              <a:gd name="T2" fmla="*/ 0 w 37"/>
              <a:gd name="T3" fmla="*/ 165 h 165"/>
              <a:gd name="T4" fmla="*/ 0 w 37"/>
              <a:gd name="T5" fmla="*/ 35 h 165"/>
              <a:gd name="T6" fmla="*/ 37 w 37"/>
              <a:gd name="T7" fmla="*/ 0 h 165"/>
              <a:gd name="T8" fmla="*/ 37 w 37"/>
              <a:gd name="T9" fmla="*/ 137 h 165"/>
            </a:gdLst>
            <a:ahLst/>
            <a:cxnLst>
              <a:cxn ang="0">
                <a:pos x="T0" y="T1"/>
              </a:cxn>
              <a:cxn ang="0">
                <a:pos x="T2" y="T3"/>
              </a:cxn>
              <a:cxn ang="0">
                <a:pos x="T4" y="T5"/>
              </a:cxn>
              <a:cxn ang="0">
                <a:pos x="T6" y="T7"/>
              </a:cxn>
              <a:cxn ang="0">
                <a:pos x="T8" y="T9"/>
              </a:cxn>
            </a:cxnLst>
            <a:rect l="0" t="0" r="r" b="b"/>
            <a:pathLst>
              <a:path w="37" h="165">
                <a:moveTo>
                  <a:pt x="37" y="137"/>
                </a:moveTo>
                <a:lnTo>
                  <a:pt x="0" y="165"/>
                </a:lnTo>
                <a:lnTo>
                  <a:pt x="0" y="35"/>
                </a:lnTo>
                <a:lnTo>
                  <a:pt x="37" y="0"/>
                </a:lnTo>
                <a:lnTo>
                  <a:pt x="37" y="137"/>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41" name="Freeform 41"/>
          <p:cNvSpPr>
            <a:spLocks/>
          </p:cNvSpPr>
          <p:nvPr/>
        </p:nvSpPr>
        <p:spPr bwMode="auto">
          <a:xfrm>
            <a:off x="2270125" y="5314950"/>
            <a:ext cx="739775" cy="46038"/>
          </a:xfrm>
          <a:custGeom>
            <a:avLst/>
            <a:gdLst>
              <a:gd name="T0" fmla="*/ 0 w 531"/>
              <a:gd name="T1" fmla="*/ 29 h 29"/>
              <a:gd name="T2" fmla="*/ 494 w 531"/>
              <a:gd name="T3" fmla="*/ 29 h 29"/>
              <a:gd name="T4" fmla="*/ 531 w 531"/>
              <a:gd name="T5" fmla="*/ 0 h 29"/>
              <a:gd name="T6" fmla="*/ 37 w 531"/>
              <a:gd name="T7" fmla="*/ 0 h 29"/>
              <a:gd name="T8" fmla="*/ 0 w 531"/>
              <a:gd name="T9" fmla="*/ 29 h 29"/>
            </a:gdLst>
            <a:ahLst/>
            <a:cxnLst>
              <a:cxn ang="0">
                <a:pos x="T0" y="T1"/>
              </a:cxn>
              <a:cxn ang="0">
                <a:pos x="T2" y="T3"/>
              </a:cxn>
              <a:cxn ang="0">
                <a:pos x="T4" y="T5"/>
              </a:cxn>
              <a:cxn ang="0">
                <a:pos x="T6" y="T7"/>
              </a:cxn>
              <a:cxn ang="0">
                <a:pos x="T8" y="T9"/>
              </a:cxn>
            </a:cxnLst>
            <a:rect l="0" t="0" r="r" b="b"/>
            <a:pathLst>
              <a:path w="531" h="29">
                <a:moveTo>
                  <a:pt x="0" y="29"/>
                </a:moveTo>
                <a:lnTo>
                  <a:pt x="494" y="29"/>
                </a:lnTo>
                <a:lnTo>
                  <a:pt x="531" y="0"/>
                </a:lnTo>
                <a:lnTo>
                  <a:pt x="37" y="0"/>
                </a:lnTo>
                <a:lnTo>
                  <a:pt x="0" y="29"/>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42" name="Rectangle 42"/>
          <p:cNvSpPr>
            <a:spLocks noChangeArrowheads="1"/>
          </p:cNvSpPr>
          <p:nvPr/>
        </p:nvSpPr>
        <p:spPr bwMode="auto">
          <a:xfrm>
            <a:off x="2270125" y="5360988"/>
            <a:ext cx="688975" cy="207962"/>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43" name="Freeform 43"/>
          <p:cNvSpPr>
            <a:spLocks/>
          </p:cNvSpPr>
          <p:nvPr/>
        </p:nvSpPr>
        <p:spPr bwMode="auto">
          <a:xfrm>
            <a:off x="2959100" y="5314950"/>
            <a:ext cx="50800" cy="254000"/>
          </a:xfrm>
          <a:custGeom>
            <a:avLst/>
            <a:gdLst>
              <a:gd name="T0" fmla="*/ 37 w 37"/>
              <a:gd name="T1" fmla="*/ 131 h 160"/>
              <a:gd name="T2" fmla="*/ 0 w 37"/>
              <a:gd name="T3" fmla="*/ 160 h 160"/>
              <a:gd name="T4" fmla="*/ 0 w 37"/>
              <a:gd name="T5" fmla="*/ 29 h 160"/>
              <a:gd name="T6" fmla="*/ 37 w 37"/>
              <a:gd name="T7" fmla="*/ 0 h 160"/>
              <a:gd name="T8" fmla="*/ 37 w 37"/>
              <a:gd name="T9" fmla="*/ 131 h 160"/>
            </a:gdLst>
            <a:ahLst/>
            <a:cxnLst>
              <a:cxn ang="0">
                <a:pos x="T0" y="T1"/>
              </a:cxn>
              <a:cxn ang="0">
                <a:pos x="T2" y="T3"/>
              </a:cxn>
              <a:cxn ang="0">
                <a:pos x="T4" y="T5"/>
              </a:cxn>
              <a:cxn ang="0">
                <a:pos x="T6" y="T7"/>
              </a:cxn>
              <a:cxn ang="0">
                <a:pos x="T8" y="T9"/>
              </a:cxn>
            </a:cxnLst>
            <a:rect l="0" t="0" r="r" b="b"/>
            <a:pathLst>
              <a:path w="37" h="160">
                <a:moveTo>
                  <a:pt x="37" y="131"/>
                </a:moveTo>
                <a:lnTo>
                  <a:pt x="0" y="160"/>
                </a:lnTo>
                <a:lnTo>
                  <a:pt x="0" y="29"/>
                </a:lnTo>
                <a:lnTo>
                  <a:pt x="37" y="0"/>
                </a:lnTo>
                <a:lnTo>
                  <a:pt x="37"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44" name="Freeform 44"/>
          <p:cNvSpPr>
            <a:spLocks/>
          </p:cNvSpPr>
          <p:nvPr/>
        </p:nvSpPr>
        <p:spPr bwMode="auto">
          <a:xfrm>
            <a:off x="2959100" y="5314950"/>
            <a:ext cx="263525" cy="46038"/>
          </a:xfrm>
          <a:custGeom>
            <a:avLst/>
            <a:gdLst>
              <a:gd name="T0" fmla="*/ 0 w 189"/>
              <a:gd name="T1" fmla="*/ 29 h 29"/>
              <a:gd name="T2" fmla="*/ 152 w 189"/>
              <a:gd name="T3" fmla="*/ 29 h 29"/>
              <a:gd name="T4" fmla="*/ 189 w 189"/>
              <a:gd name="T5" fmla="*/ 0 h 29"/>
              <a:gd name="T6" fmla="*/ 37 w 189"/>
              <a:gd name="T7" fmla="*/ 0 h 29"/>
              <a:gd name="T8" fmla="*/ 0 w 189"/>
              <a:gd name="T9" fmla="*/ 29 h 29"/>
            </a:gdLst>
            <a:ahLst/>
            <a:cxnLst>
              <a:cxn ang="0">
                <a:pos x="T0" y="T1"/>
              </a:cxn>
              <a:cxn ang="0">
                <a:pos x="T2" y="T3"/>
              </a:cxn>
              <a:cxn ang="0">
                <a:pos x="T4" y="T5"/>
              </a:cxn>
              <a:cxn ang="0">
                <a:pos x="T6" y="T7"/>
              </a:cxn>
              <a:cxn ang="0">
                <a:pos x="T8" y="T9"/>
              </a:cxn>
            </a:cxnLst>
            <a:rect l="0" t="0" r="r" b="b"/>
            <a:pathLst>
              <a:path w="189" h="29">
                <a:moveTo>
                  <a:pt x="0" y="29"/>
                </a:moveTo>
                <a:lnTo>
                  <a:pt x="152" y="29"/>
                </a:lnTo>
                <a:lnTo>
                  <a:pt x="189" y="0"/>
                </a:lnTo>
                <a:lnTo>
                  <a:pt x="37" y="0"/>
                </a:lnTo>
                <a:lnTo>
                  <a:pt x="0" y="29"/>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45" name="Rectangle 45"/>
          <p:cNvSpPr>
            <a:spLocks noChangeArrowheads="1"/>
          </p:cNvSpPr>
          <p:nvPr/>
        </p:nvSpPr>
        <p:spPr bwMode="auto">
          <a:xfrm>
            <a:off x="2959100" y="5360988"/>
            <a:ext cx="211138" cy="207962"/>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46" name="Freeform 46"/>
          <p:cNvSpPr>
            <a:spLocks/>
          </p:cNvSpPr>
          <p:nvPr/>
        </p:nvSpPr>
        <p:spPr bwMode="auto">
          <a:xfrm>
            <a:off x="3170238" y="5314950"/>
            <a:ext cx="52387" cy="254000"/>
          </a:xfrm>
          <a:custGeom>
            <a:avLst/>
            <a:gdLst>
              <a:gd name="T0" fmla="*/ 37 w 37"/>
              <a:gd name="T1" fmla="*/ 131 h 160"/>
              <a:gd name="T2" fmla="*/ 0 w 37"/>
              <a:gd name="T3" fmla="*/ 160 h 160"/>
              <a:gd name="T4" fmla="*/ 0 w 37"/>
              <a:gd name="T5" fmla="*/ 29 h 160"/>
              <a:gd name="T6" fmla="*/ 37 w 37"/>
              <a:gd name="T7" fmla="*/ 0 h 160"/>
              <a:gd name="T8" fmla="*/ 37 w 37"/>
              <a:gd name="T9" fmla="*/ 131 h 160"/>
            </a:gdLst>
            <a:ahLst/>
            <a:cxnLst>
              <a:cxn ang="0">
                <a:pos x="T0" y="T1"/>
              </a:cxn>
              <a:cxn ang="0">
                <a:pos x="T2" y="T3"/>
              </a:cxn>
              <a:cxn ang="0">
                <a:pos x="T4" y="T5"/>
              </a:cxn>
              <a:cxn ang="0">
                <a:pos x="T6" y="T7"/>
              </a:cxn>
              <a:cxn ang="0">
                <a:pos x="T8" y="T9"/>
              </a:cxn>
            </a:cxnLst>
            <a:rect l="0" t="0" r="r" b="b"/>
            <a:pathLst>
              <a:path w="37" h="160">
                <a:moveTo>
                  <a:pt x="37" y="131"/>
                </a:moveTo>
                <a:lnTo>
                  <a:pt x="0" y="160"/>
                </a:lnTo>
                <a:lnTo>
                  <a:pt x="0" y="29"/>
                </a:lnTo>
                <a:lnTo>
                  <a:pt x="37" y="0"/>
                </a:lnTo>
                <a:lnTo>
                  <a:pt x="37"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47" name="Freeform 47"/>
          <p:cNvSpPr>
            <a:spLocks/>
          </p:cNvSpPr>
          <p:nvPr/>
        </p:nvSpPr>
        <p:spPr bwMode="auto">
          <a:xfrm>
            <a:off x="3170238" y="5314950"/>
            <a:ext cx="2419350" cy="46038"/>
          </a:xfrm>
          <a:custGeom>
            <a:avLst/>
            <a:gdLst>
              <a:gd name="T0" fmla="*/ 0 w 1733"/>
              <a:gd name="T1" fmla="*/ 29 h 29"/>
              <a:gd name="T2" fmla="*/ 1696 w 1733"/>
              <a:gd name="T3" fmla="*/ 29 h 29"/>
              <a:gd name="T4" fmla="*/ 1733 w 1733"/>
              <a:gd name="T5" fmla="*/ 0 h 29"/>
              <a:gd name="T6" fmla="*/ 37 w 1733"/>
              <a:gd name="T7" fmla="*/ 0 h 29"/>
              <a:gd name="T8" fmla="*/ 0 w 1733"/>
              <a:gd name="T9" fmla="*/ 29 h 29"/>
            </a:gdLst>
            <a:ahLst/>
            <a:cxnLst>
              <a:cxn ang="0">
                <a:pos x="T0" y="T1"/>
              </a:cxn>
              <a:cxn ang="0">
                <a:pos x="T2" y="T3"/>
              </a:cxn>
              <a:cxn ang="0">
                <a:pos x="T4" y="T5"/>
              </a:cxn>
              <a:cxn ang="0">
                <a:pos x="T6" y="T7"/>
              </a:cxn>
              <a:cxn ang="0">
                <a:pos x="T8" y="T9"/>
              </a:cxn>
            </a:cxnLst>
            <a:rect l="0" t="0" r="r" b="b"/>
            <a:pathLst>
              <a:path w="1733" h="29">
                <a:moveTo>
                  <a:pt x="0" y="29"/>
                </a:moveTo>
                <a:lnTo>
                  <a:pt x="1696" y="29"/>
                </a:lnTo>
                <a:lnTo>
                  <a:pt x="1733" y="0"/>
                </a:lnTo>
                <a:lnTo>
                  <a:pt x="37" y="0"/>
                </a:lnTo>
                <a:lnTo>
                  <a:pt x="0" y="29"/>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48" name="Rectangle 48"/>
          <p:cNvSpPr>
            <a:spLocks noChangeArrowheads="1"/>
          </p:cNvSpPr>
          <p:nvPr/>
        </p:nvSpPr>
        <p:spPr bwMode="auto">
          <a:xfrm>
            <a:off x="3170238" y="5360988"/>
            <a:ext cx="2366962" cy="207962"/>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49" name="Freeform 49"/>
          <p:cNvSpPr>
            <a:spLocks/>
          </p:cNvSpPr>
          <p:nvPr/>
        </p:nvSpPr>
        <p:spPr bwMode="auto">
          <a:xfrm>
            <a:off x="5537200" y="5314950"/>
            <a:ext cx="52388" cy="254000"/>
          </a:xfrm>
          <a:custGeom>
            <a:avLst/>
            <a:gdLst>
              <a:gd name="T0" fmla="*/ 37 w 37"/>
              <a:gd name="T1" fmla="*/ 131 h 160"/>
              <a:gd name="T2" fmla="*/ 0 w 37"/>
              <a:gd name="T3" fmla="*/ 160 h 160"/>
              <a:gd name="T4" fmla="*/ 0 w 37"/>
              <a:gd name="T5" fmla="*/ 29 h 160"/>
              <a:gd name="T6" fmla="*/ 37 w 37"/>
              <a:gd name="T7" fmla="*/ 0 h 160"/>
              <a:gd name="T8" fmla="*/ 37 w 37"/>
              <a:gd name="T9" fmla="*/ 131 h 160"/>
            </a:gdLst>
            <a:ahLst/>
            <a:cxnLst>
              <a:cxn ang="0">
                <a:pos x="T0" y="T1"/>
              </a:cxn>
              <a:cxn ang="0">
                <a:pos x="T2" y="T3"/>
              </a:cxn>
              <a:cxn ang="0">
                <a:pos x="T4" y="T5"/>
              </a:cxn>
              <a:cxn ang="0">
                <a:pos x="T6" y="T7"/>
              </a:cxn>
              <a:cxn ang="0">
                <a:pos x="T8" y="T9"/>
              </a:cxn>
            </a:cxnLst>
            <a:rect l="0" t="0" r="r" b="b"/>
            <a:pathLst>
              <a:path w="37" h="160">
                <a:moveTo>
                  <a:pt x="37" y="131"/>
                </a:moveTo>
                <a:lnTo>
                  <a:pt x="0" y="160"/>
                </a:lnTo>
                <a:lnTo>
                  <a:pt x="0" y="29"/>
                </a:lnTo>
                <a:lnTo>
                  <a:pt x="37" y="0"/>
                </a:lnTo>
                <a:lnTo>
                  <a:pt x="37"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50" name="Freeform 50"/>
          <p:cNvSpPr>
            <a:spLocks/>
          </p:cNvSpPr>
          <p:nvPr/>
        </p:nvSpPr>
        <p:spPr bwMode="auto">
          <a:xfrm>
            <a:off x="5537200" y="5314950"/>
            <a:ext cx="2243138" cy="46038"/>
          </a:xfrm>
          <a:custGeom>
            <a:avLst/>
            <a:gdLst>
              <a:gd name="T0" fmla="*/ 0 w 1608"/>
              <a:gd name="T1" fmla="*/ 29 h 29"/>
              <a:gd name="T2" fmla="*/ 1571 w 1608"/>
              <a:gd name="T3" fmla="*/ 29 h 29"/>
              <a:gd name="T4" fmla="*/ 1608 w 1608"/>
              <a:gd name="T5" fmla="*/ 0 h 29"/>
              <a:gd name="T6" fmla="*/ 37 w 1608"/>
              <a:gd name="T7" fmla="*/ 0 h 29"/>
              <a:gd name="T8" fmla="*/ 0 w 1608"/>
              <a:gd name="T9" fmla="*/ 29 h 29"/>
            </a:gdLst>
            <a:ahLst/>
            <a:cxnLst>
              <a:cxn ang="0">
                <a:pos x="T0" y="T1"/>
              </a:cxn>
              <a:cxn ang="0">
                <a:pos x="T2" y="T3"/>
              </a:cxn>
              <a:cxn ang="0">
                <a:pos x="T4" y="T5"/>
              </a:cxn>
              <a:cxn ang="0">
                <a:pos x="T6" y="T7"/>
              </a:cxn>
              <a:cxn ang="0">
                <a:pos x="T8" y="T9"/>
              </a:cxn>
            </a:cxnLst>
            <a:rect l="0" t="0" r="r" b="b"/>
            <a:pathLst>
              <a:path w="1608" h="29">
                <a:moveTo>
                  <a:pt x="0" y="29"/>
                </a:moveTo>
                <a:lnTo>
                  <a:pt x="1571" y="29"/>
                </a:lnTo>
                <a:lnTo>
                  <a:pt x="1608" y="0"/>
                </a:lnTo>
                <a:lnTo>
                  <a:pt x="37" y="0"/>
                </a:lnTo>
                <a:lnTo>
                  <a:pt x="0" y="29"/>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51" name="Rectangle 51"/>
          <p:cNvSpPr>
            <a:spLocks noChangeArrowheads="1"/>
          </p:cNvSpPr>
          <p:nvPr/>
        </p:nvSpPr>
        <p:spPr bwMode="auto">
          <a:xfrm>
            <a:off x="5537200" y="5360988"/>
            <a:ext cx="2192338" cy="207962"/>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52" name="Freeform 52"/>
          <p:cNvSpPr>
            <a:spLocks/>
          </p:cNvSpPr>
          <p:nvPr/>
        </p:nvSpPr>
        <p:spPr bwMode="auto">
          <a:xfrm>
            <a:off x="7729538" y="5314950"/>
            <a:ext cx="50800" cy="254000"/>
          </a:xfrm>
          <a:custGeom>
            <a:avLst/>
            <a:gdLst>
              <a:gd name="T0" fmla="*/ 37 w 37"/>
              <a:gd name="T1" fmla="*/ 131 h 160"/>
              <a:gd name="T2" fmla="*/ 0 w 37"/>
              <a:gd name="T3" fmla="*/ 160 h 160"/>
              <a:gd name="T4" fmla="*/ 0 w 37"/>
              <a:gd name="T5" fmla="*/ 29 h 160"/>
              <a:gd name="T6" fmla="*/ 37 w 37"/>
              <a:gd name="T7" fmla="*/ 0 h 160"/>
              <a:gd name="T8" fmla="*/ 37 w 37"/>
              <a:gd name="T9" fmla="*/ 131 h 160"/>
            </a:gdLst>
            <a:ahLst/>
            <a:cxnLst>
              <a:cxn ang="0">
                <a:pos x="T0" y="T1"/>
              </a:cxn>
              <a:cxn ang="0">
                <a:pos x="T2" y="T3"/>
              </a:cxn>
              <a:cxn ang="0">
                <a:pos x="T4" y="T5"/>
              </a:cxn>
              <a:cxn ang="0">
                <a:pos x="T6" y="T7"/>
              </a:cxn>
              <a:cxn ang="0">
                <a:pos x="T8" y="T9"/>
              </a:cxn>
            </a:cxnLst>
            <a:rect l="0" t="0" r="r" b="b"/>
            <a:pathLst>
              <a:path w="37" h="160">
                <a:moveTo>
                  <a:pt x="37" y="131"/>
                </a:moveTo>
                <a:lnTo>
                  <a:pt x="0" y="160"/>
                </a:lnTo>
                <a:lnTo>
                  <a:pt x="0" y="29"/>
                </a:lnTo>
                <a:lnTo>
                  <a:pt x="37" y="0"/>
                </a:lnTo>
                <a:lnTo>
                  <a:pt x="37" y="131"/>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grpSp>
        <p:nvGrpSpPr>
          <p:cNvPr id="128053" name="Group 53"/>
          <p:cNvGrpSpPr>
            <a:grpSpLocks/>
          </p:cNvGrpSpPr>
          <p:nvPr/>
        </p:nvGrpSpPr>
        <p:grpSpPr bwMode="auto">
          <a:xfrm>
            <a:off x="1573213" y="4598988"/>
            <a:ext cx="6207125" cy="287337"/>
            <a:chOff x="991" y="3121"/>
            <a:chExt cx="3910" cy="181"/>
          </a:xfrm>
        </p:grpSpPr>
        <p:sp>
          <p:nvSpPr>
            <p:cNvPr id="128054" name="Rectangle 54"/>
            <p:cNvSpPr>
              <a:spLocks noChangeArrowheads="1"/>
            </p:cNvSpPr>
            <p:nvPr/>
          </p:nvSpPr>
          <p:spPr bwMode="auto">
            <a:xfrm>
              <a:off x="991" y="3148"/>
              <a:ext cx="38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猛禽類</a:t>
              </a:r>
            </a:p>
          </p:txBody>
        </p:sp>
        <p:sp>
          <p:nvSpPr>
            <p:cNvPr id="128055" name="Rectangle 55"/>
            <p:cNvSpPr>
              <a:spLocks noChangeArrowheads="1"/>
            </p:cNvSpPr>
            <p:nvPr/>
          </p:nvSpPr>
          <p:spPr bwMode="auto">
            <a:xfrm>
              <a:off x="1430" y="3149"/>
              <a:ext cx="411" cy="137"/>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56" name="Freeform 56"/>
            <p:cNvSpPr>
              <a:spLocks/>
            </p:cNvSpPr>
            <p:nvPr/>
          </p:nvSpPr>
          <p:spPr bwMode="auto">
            <a:xfrm>
              <a:off x="1841" y="3121"/>
              <a:ext cx="32" cy="165"/>
            </a:xfrm>
            <a:custGeom>
              <a:avLst/>
              <a:gdLst>
                <a:gd name="T0" fmla="*/ 36 w 36"/>
                <a:gd name="T1" fmla="*/ 131 h 165"/>
                <a:gd name="T2" fmla="*/ 0 w 36"/>
                <a:gd name="T3" fmla="*/ 165 h 165"/>
                <a:gd name="T4" fmla="*/ 0 w 36"/>
                <a:gd name="T5" fmla="*/ 28 h 165"/>
                <a:gd name="T6" fmla="*/ 36 w 36"/>
                <a:gd name="T7" fmla="*/ 0 h 165"/>
                <a:gd name="T8" fmla="*/ 36 w 36"/>
                <a:gd name="T9" fmla="*/ 131 h 165"/>
              </a:gdLst>
              <a:ahLst/>
              <a:cxnLst>
                <a:cxn ang="0">
                  <a:pos x="T0" y="T1"/>
                </a:cxn>
                <a:cxn ang="0">
                  <a:pos x="T2" y="T3"/>
                </a:cxn>
                <a:cxn ang="0">
                  <a:pos x="T4" y="T5"/>
                </a:cxn>
                <a:cxn ang="0">
                  <a:pos x="T6" y="T7"/>
                </a:cxn>
                <a:cxn ang="0">
                  <a:pos x="T8" y="T9"/>
                </a:cxn>
              </a:cxnLst>
              <a:rect l="0" t="0" r="r" b="b"/>
              <a:pathLst>
                <a:path w="36" h="165">
                  <a:moveTo>
                    <a:pt x="36" y="131"/>
                  </a:moveTo>
                  <a:lnTo>
                    <a:pt x="0" y="165"/>
                  </a:lnTo>
                  <a:lnTo>
                    <a:pt x="0" y="28"/>
                  </a:lnTo>
                  <a:lnTo>
                    <a:pt x="36" y="0"/>
                  </a:lnTo>
                  <a:lnTo>
                    <a:pt x="36"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57" name="Rectangle 57"/>
            <p:cNvSpPr>
              <a:spLocks noChangeArrowheads="1"/>
            </p:cNvSpPr>
            <p:nvPr/>
          </p:nvSpPr>
          <p:spPr bwMode="auto">
            <a:xfrm>
              <a:off x="1841" y="3149"/>
              <a:ext cx="2026" cy="137"/>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58" name="Freeform 58"/>
            <p:cNvSpPr>
              <a:spLocks/>
            </p:cNvSpPr>
            <p:nvPr/>
          </p:nvSpPr>
          <p:spPr bwMode="auto">
            <a:xfrm>
              <a:off x="3867" y="3121"/>
              <a:ext cx="32" cy="165"/>
            </a:xfrm>
            <a:custGeom>
              <a:avLst/>
              <a:gdLst>
                <a:gd name="T0" fmla="*/ 37 w 37"/>
                <a:gd name="T1" fmla="*/ 131 h 165"/>
                <a:gd name="T2" fmla="*/ 0 w 37"/>
                <a:gd name="T3" fmla="*/ 165 h 165"/>
                <a:gd name="T4" fmla="*/ 0 w 37"/>
                <a:gd name="T5" fmla="*/ 28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8"/>
                  </a:lnTo>
                  <a:lnTo>
                    <a:pt x="37" y="0"/>
                  </a:lnTo>
                  <a:lnTo>
                    <a:pt x="37"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59" name="Rectangle 59"/>
            <p:cNvSpPr>
              <a:spLocks noChangeArrowheads="1"/>
            </p:cNvSpPr>
            <p:nvPr/>
          </p:nvSpPr>
          <p:spPr bwMode="auto">
            <a:xfrm>
              <a:off x="3867" y="3149"/>
              <a:ext cx="965" cy="137"/>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60" name="Freeform 60"/>
            <p:cNvSpPr>
              <a:spLocks/>
            </p:cNvSpPr>
            <p:nvPr/>
          </p:nvSpPr>
          <p:spPr bwMode="auto">
            <a:xfrm>
              <a:off x="4832" y="3121"/>
              <a:ext cx="31" cy="165"/>
            </a:xfrm>
            <a:custGeom>
              <a:avLst/>
              <a:gdLst>
                <a:gd name="T0" fmla="*/ 36 w 36"/>
                <a:gd name="T1" fmla="*/ 131 h 165"/>
                <a:gd name="T2" fmla="*/ 0 w 36"/>
                <a:gd name="T3" fmla="*/ 165 h 165"/>
                <a:gd name="T4" fmla="*/ 0 w 36"/>
                <a:gd name="T5" fmla="*/ 28 h 165"/>
                <a:gd name="T6" fmla="*/ 36 w 36"/>
                <a:gd name="T7" fmla="*/ 0 h 165"/>
                <a:gd name="T8" fmla="*/ 36 w 36"/>
                <a:gd name="T9" fmla="*/ 131 h 165"/>
              </a:gdLst>
              <a:ahLst/>
              <a:cxnLst>
                <a:cxn ang="0">
                  <a:pos x="T0" y="T1"/>
                </a:cxn>
                <a:cxn ang="0">
                  <a:pos x="T2" y="T3"/>
                </a:cxn>
                <a:cxn ang="0">
                  <a:pos x="T4" y="T5"/>
                </a:cxn>
                <a:cxn ang="0">
                  <a:pos x="T6" y="T7"/>
                </a:cxn>
                <a:cxn ang="0">
                  <a:pos x="T8" y="T9"/>
                </a:cxn>
              </a:cxnLst>
              <a:rect l="0" t="0" r="r" b="b"/>
              <a:pathLst>
                <a:path w="36" h="165">
                  <a:moveTo>
                    <a:pt x="36" y="131"/>
                  </a:moveTo>
                  <a:lnTo>
                    <a:pt x="0" y="165"/>
                  </a:lnTo>
                  <a:lnTo>
                    <a:pt x="0" y="28"/>
                  </a:lnTo>
                  <a:lnTo>
                    <a:pt x="36" y="0"/>
                  </a:lnTo>
                  <a:lnTo>
                    <a:pt x="36"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61" name="Rectangle 61"/>
            <p:cNvSpPr>
              <a:spLocks noChangeArrowheads="1"/>
            </p:cNvSpPr>
            <p:nvPr/>
          </p:nvSpPr>
          <p:spPr bwMode="auto">
            <a:xfrm>
              <a:off x="4832" y="3149"/>
              <a:ext cx="37" cy="137"/>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62" name="Freeform 62"/>
            <p:cNvSpPr>
              <a:spLocks/>
            </p:cNvSpPr>
            <p:nvPr/>
          </p:nvSpPr>
          <p:spPr bwMode="auto">
            <a:xfrm>
              <a:off x="4869" y="3121"/>
              <a:ext cx="32" cy="165"/>
            </a:xfrm>
            <a:custGeom>
              <a:avLst/>
              <a:gdLst>
                <a:gd name="T0" fmla="*/ 37 w 37"/>
                <a:gd name="T1" fmla="*/ 131 h 165"/>
                <a:gd name="T2" fmla="*/ 0 w 37"/>
                <a:gd name="T3" fmla="*/ 165 h 165"/>
                <a:gd name="T4" fmla="*/ 0 w 37"/>
                <a:gd name="T5" fmla="*/ 28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8"/>
                  </a:lnTo>
                  <a:lnTo>
                    <a:pt x="37" y="0"/>
                  </a:lnTo>
                  <a:lnTo>
                    <a:pt x="37" y="131"/>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63" name="Freeform 63"/>
            <p:cNvSpPr>
              <a:spLocks/>
            </p:cNvSpPr>
            <p:nvPr/>
          </p:nvSpPr>
          <p:spPr bwMode="auto">
            <a:xfrm>
              <a:off x="1430" y="3121"/>
              <a:ext cx="443" cy="28"/>
            </a:xfrm>
            <a:custGeom>
              <a:avLst/>
              <a:gdLst>
                <a:gd name="T0" fmla="*/ 0 w 504"/>
                <a:gd name="T1" fmla="*/ 28 h 28"/>
                <a:gd name="T2" fmla="*/ 468 w 504"/>
                <a:gd name="T3" fmla="*/ 28 h 28"/>
                <a:gd name="T4" fmla="*/ 504 w 504"/>
                <a:gd name="T5" fmla="*/ 0 h 28"/>
                <a:gd name="T6" fmla="*/ 37 w 504"/>
                <a:gd name="T7" fmla="*/ 0 h 28"/>
                <a:gd name="T8" fmla="*/ 0 w 504"/>
                <a:gd name="T9" fmla="*/ 28 h 28"/>
              </a:gdLst>
              <a:ahLst/>
              <a:cxnLst>
                <a:cxn ang="0">
                  <a:pos x="T0" y="T1"/>
                </a:cxn>
                <a:cxn ang="0">
                  <a:pos x="T2" y="T3"/>
                </a:cxn>
                <a:cxn ang="0">
                  <a:pos x="T4" y="T5"/>
                </a:cxn>
                <a:cxn ang="0">
                  <a:pos x="T6" y="T7"/>
                </a:cxn>
                <a:cxn ang="0">
                  <a:pos x="T8" y="T9"/>
                </a:cxn>
              </a:cxnLst>
              <a:rect l="0" t="0" r="r" b="b"/>
              <a:pathLst>
                <a:path w="504" h="28">
                  <a:moveTo>
                    <a:pt x="0" y="28"/>
                  </a:moveTo>
                  <a:lnTo>
                    <a:pt x="468" y="28"/>
                  </a:lnTo>
                  <a:lnTo>
                    <a:pt x="504" y="0"/>
                  </a:lnTo>
                  <a:lnTo>
                    <a:pt x="37" y="0"/>
                  </a:lnTo>
                  <a:lnTo>
                    <a:pt x="0" y="28"/>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64" name="Freeform 64"/>
            <p:cNvSpPr>
              <a:spLocks/>
            </p:cNvSpPr>
            <p:nvPr/>
          </p:nvSpPr>
          <p:spPr bwMode="auto">
            <a:xfrm>
              <a:off x="1841" y="3121"/>
              <a:ext cx="2058" cy="28"/>
            </a:xfrm>
            <a:custGeom>
              <a:avLst/>
              <a:gdLst>
                <a:gd name="T0" fmla="*/ 0 w 2342"/>
                <a:gd name="T1" fmla="*/ 28 h 28"/>
                <a:gd name="T2" fmla="*/ 2305 w 2342"/>
                <a:gd name="T3" fmla="*/ 28 h 28"/>
                <a:gd name="T4" fmla="*/ 2342 w 2342"/>
                <a:gd name="T5" fmla="*/ 0 h 28"/>
                <a:gd name="T6" fmla="*/ 36 w 2342"/>
                <a:gd name="T7" fmla="*/ 0 h 28"/>
                <a:gd name="T8" fmla="*/ 0 w 2342"/>
                <a:gd name="T9" fmla="*/ 28 h 28"/>
              </a:gdLst>
              <a:ahLst/>
              <a:cxnLst>
                <a:cxn ang="0">
                  <a:pos x="T0" y="T1"/>
                </a:cxn>
                <a:cxn ang="0">
                  <a:pos x="T2" y="T3"/>
                </a:cxn>
                <a:cxn ang="0">
                  <a:pos x="T4" y="T5"/>
                </a:cxn>
                <a:cxn ang="0">
                  <a:pos x="T6" y="T7"/>
                </a:cxn>
                <a:cxn ang="0">
                  <a:pos x="T8" y="T9"/>
                </a:cxn>
              </a:cxnLst>
              <a:rect l="0" t="0" r="r" b="b"/>
              <a:pathLst>
                <a:path w="2342" h="28">
                  <a:moveTo>
                    <a:pt x="0" y="28"/>
                  </a:moveTo>
                  <a:lnTo>
                    <a:pt x="2305" y="28"/>
                  </a:lnTo>
                  <a:lnTo>
                    <a:pt x="2342" y="0"/>
                  </a:lnTo>
                  <a:lnTo>
                    <a:pt x="36" y="0"/>
                  </a:lnTo>
                  <a:lnTo>
                    <a:pt x="0" y="28"/>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65" name="Freeform 65"/>
            <p:cNvSpPr>
              <a:spLocks/>
            </p:cNvSpPr>
            <p:nvPr/>
          </p:nvSpPr>
          <p:spPr bwMode="auto">
            <a:xfrm>
              <a:off x="3867" y="3121"/>
              <a:ext cx="996" cy="28"/>
            </a:xfrm>
            <a:custGeom>
              <a:avLst/>
              <a:gdLst>
                <a:gd name="T0" fmla="*/ 0 w 1134"/>
                <a:gd name="T1" fmla="*/ 28 h 28"/>
                <a:gd name="T2" fmla="*/ 1098 w 1134"/>
                <a:gd name="T3" fmla="*/ 28 h 28"/>
                <a:gd name="T4" fmla="*/ 1134 w 1134"/>
                <a:gd name="T5" fmla="*/ 0 h 28"/>
                <a:gd name="T6" fmla="*/ 37 w 1134"/>
                <a:gd name="T7" fmla="*/ 0 h 28"/>
                <a:gd name="T8" fmla="*/ 0 w 1134"/>
                <a:gd name="T9" fmla="*/ 28 h 28"/>
              </a:gdLst>
              <a:ahLst/>
              <a:cxnLst>
                <a:cxn ang="0">
                  <a:pos x="T0" y="T1"/>
                </a:cxn>
                <a:cxn ang="0">
                  <a:pos x="T2" y="T3"/>
                </a:cxn>
                <a:cxn ang="0">
                  <a:pos x="T4" y="T5"/>
                </a:cxn>
                <a:cxn ang="0">
                  <a:pos x="T6" y="T7"/>
                </a:cxn>
                <a:cxn ang="0">
                  <a:pos x="T8" y="T9"/>
                </a:cxn>
              </a:cxnLst>
              <a:rect l="0" t="0" r="r" b="b"/>
              <a:pathLst>
                <a:path w="1134" h="28">
                  <a:moveTo>
                    <a:pt x="0" y="28"/>
                  </a:moveTo>
                  <a:lnTo>
                    <a:pt x="1098" y="28"/>
                  </a:lnTo>
                  <a:lnTo>
                    <a:pt x="1134" y="0"/>
                  </a:lnTo>
                  <a:lnTo>
                    <a:pt x="37" y="0"/>
                  </a:lnTo>
                  <a:lnTo>
                    <a:pt x="0" y="28"/>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66" name="Freeform 66"/>
            <p:cNvSpPr>
              <a:spLocks/>
            </p:cNvSpPr>
            <p:nvPr/>
          </p:nvSpPr>
          <p:spPr bwMode="auto">
            <a:xfrm>
              <a:off x="4832" y="3121"/>
              <a:ext cx="69" cy="28"/>
            </a:xfrm>
            <a:custGeom>
              <a:avLst/>
              <a:gdLst>
                <a:gd name="T0" fmla="*/ 0 w 79"/>
                <a:gd name="T1" fmla="*/ 28 h 28"/>
                <a:gd name="T2" fmla="*/ 42 w 79"/>
                <a:gd name="T3" fmla="*/ 28 h 28"/>
                <a:gd name="T4" fmla="*/ 79 w 79"/>
                <a:gd name="T5" fmla="*/ 0 h 28"/>
                <a:gd name="T6" fmla="*/ 36 w 79"/>
                <a:gd name="T7" fmla="*/ 0 h 28"/>
                <a:gd name="T8" fmla="*/ 0 w 79"/>
                <a:gd name="T9" fmla="*/ 28 h 28"/>
              </a:gdLst>
              <a:ahLst/>
              <a:cxnLst>
                <a:cxn ang="0">
                  <a:pos x="T0" y="T1"/>
                </a:cxn>
                <a:cxn ang="0">
                  <a:pos x="T2" y="T3"/>
                </a:cxn>
                <a:cxn ang="0">
                  <a:pos x="T4" y="T5"/>
                </a:cxn>
                <a:cxn ang="0">
                  <a:pos x="T6" y="T7"/>
                </a:cxn>
                <a:cxn ang="0">
                  <a:pos x="T8" y="T9"/>
                </a:cxn>
              </a:cxnLst>
              <a:rect l="0" t="0" r="r" b="b"/>
              <a:pathLst>
                <a:path w="79" h="28">
                  <a:moveTo>
                    <a:pt x="0" y="28"/>
                  </a:moveTo>
                  <a:lnTo>
                    <a:pt x="42" y="28"/>
                  </a:lnTo>
                  <a:lnTo>
                    <a:pt x="79" y="0"/>
                  </a:lnTo>
                  <a:lnTo>
                    <a:pt x="36" y="0"/>
                  </a:lnTo>
                  <a:lnTo>
                    <a:pt x="0" y="28"/>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grpSp>
      <p:sp>
        <p:nvSpPr>
          <p:cNvPr id="128067" name="Freeform 67"/>
          <p:cNvSpPr>
            <a:spLocks/>
          </p:cNvSpPr>
          <p:nvPr/>
        </p:nvSpPr>
        <p:spPr bwMode="auto">
          <a:xfrm>
            <a:off x="2270125" y="4232275"/>
            <a:ext cx="2073275" cy="53975"/>
          </a:xfrm>
          <a:custGeom>
            <a:avLst/>
            <a:gdLst>
              <a:gd name="T0" fmla="*/ 0 w 1486"/>
              <a:gd name="T1" fmla="*/ 34 h 34"/>
              <a:gd name="T2" fmla="*/ 1450 w 1486"/>
              <a:gd name="T3" fmla="*/ 34 h 34"/>
              <a:gd name="T4" fmla="*/ 1486 w 1486"/>
              <a:gd name="T5" fmla="*/ 0 h 34"/>
              <a:gd name="T6" fmla="*/ 37 w 1486"/>
              <a:gd name="T7" fmla="*/ 0 h 34"/>
              <a:gd name="T8" fmla="*/ 0 w 1486"/>
              <a:gd name="T9" fmla="*/ 34 h 34"/>
            </a:gdLst>
            <a:ahLst/>
            <a:cxnLst>
              <a:cxn ang="0">
                <a:pos x="T0" y="T1"/>
              </a:cxn>
              <a:cxn ang="0">
                <a:pos x="T2" y="T3"/>
              </a:cxn>
              <a:cxn ang="0">
                <a:pos x="T4" y="T5"/>
              </a:cxn>
              <a:cxn ang="0">
                <a:pos x="T6" y="T7"/>
              </a:cxn>
              <a:cxn ang="0">
                <a:pos x="T8" y="T9"/>
              </a:cxn>
            </a:cxnLst>
            <a:rect l="0" t="0" r="r" b="b"/>
            <a:pathLst>
              <a:path w="1486" h="34">
                <a:moveTo>
                  <a:pt x="0" y="34"/>
                </a:moveTo>
                <a:lnTo>
                  <a:pt x="1450" y="34"/>
                </a:lnTo>
                <a:lnTo>
                  <a:pt x="1486" y="0"/>
                </a:lnTo>
                <a:lnTo>
                  <a:pt x="37" y="0"/>
                </a:lnTo>
                <a:lnTo>
                  <a:pt x="0" y="34"/>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68" name="Rectangle 68"/>
          <p:cNvSpPr>
            <a:spLocks noChangeArrowheads="1"/>
          </p:cNvSpPr>
          <p:nvPr/>
        </p:nvSpPr>
        <p:spPr bwMode="auto">
          <a:xfrm>
            <a:off x="2270125" y="4286250"/>
            <a:ext cx="2022475" cy="207963"/>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69" name="Freeform 69"/>
          <p:cNvSpPr>
            <a:spLocks/>
          </p:cNvSpPr>
          <p:nvPr/>
        </p:nvSpPr>
        <p:spPr bwMode="auto">
          <a:xfrm>
            <a:off x="4292600" y="4232275"/>
            <a:ext cx="50800" cy="261938"/>
          </a:xfrm>
          <a:custGeom>
            <a:avLst/>
            <a:gdLst>
              <a:gd name="T0" fmla="*/ 36 w 36"/>
              <a:gd name="T1" fmla="*/ 136 h 165"/>
              <a:gd name="T2" fmla="*/ 0 w 36"/>
              <a:gd name="T3" fmla="*/ 165 h 165"/>
              <a:gd name="T4" fmla="*/ 0 w 36"/>
              <a:gd name="T5" fmla="*/ 34 h 165"/>
              <a:gd name="T6" fmla="*/ 36 w 36"/>
              <a:gd name="T7" fmla="*/ 0 h 165"/>
              <a:gd name="T8" fmla="*/ 36 w 36"/>
              <a:gd name="T9" fmla="*/ 136 h 165"/>
            </a:gdLst>
            <a:ahLst/>
            <a:cxnLst>
              <a:cxn ang="0">
                <a:pos x="T0" y="T1"/>
              </a:cxn>
              <a:cxn ang="0">
                <a:pos x="T2" y="T3"/>
              </a:cxn>
              <a:cxn ang="0">
                <a:pos x="T4" y="T5"/>
              </a:cxn>
              <a:cxn ang="0">
                <a:pos x="T6" y="T7"/>
              </a:cxn>
              <a:cxn ang="0">
                <a:pos x="T8" y="T9"/>
              </a:cxn>
            </a:cxnLst>
            <a:rect l="0" t="0" r="r" b="b"/>
            <a:pathLst>
              <a:path w="36" h="165">
                <a:moveTo>
                  <a:pt x="36" y="136"/>
                </a:moveTo>
                <a:lnTo>
                  <a:pt x="0" y="165"/>
                </a:lnTo>
                <a:lnTo>
                  <a:pt x="0" y="34"/>
                </a:lnTo>
                <a:lnTo>
                  <a:pt x="36" y="0"/>
                </a:lnTo>
                <a:lnTo>
                  <a:pt x="36" y="136"/>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0" name="Freeform 70"/>
          <p:cNvSpPr>
            <a:spLocks/>
          </p:cNvSpPr>
          <p:nvPr/>
        </p:nvSpPr>
        <p:spPr bwMode="auto">
          <a:xfrm>
            <a:off x="4292600" y="4232275"/>
            <a:ext cx="2154238" cy="53975"/>
          </a:xfrm>
          <a:custGeom>
            <a:avLst/>
            <a:gdLst>
              <a:gd name="T0" fmla="*/ 0 w 1544"/>
              <a:gd name="T1" fmla="*/ 34 h 34"/>
              <a:gd name="T2" fmla="*/ 1502 w 1544"/>
              <a:gd name="T3" fmla="*/ 34 h 34"/>
              <a:gd name="T4" fmla="*/ 1544 w 1544"/>
              <a:gd name="T5" fmla="*/ 0 h 34"/>
              <a:gd name="T6" fmla="*/ 36 w 1544"/>
              <a:gd name="T7" fmla="*/ 0 h 34"/>
              <a:gd name="T8" fmla="*/ 0 w 1544"/>
              <a:gd name="T9" fmla="*/ 34 h 34"/>
            </a:gdLst>
            <a:ahLst/>
            <a:cxnLst>
              <a:cxn ang="0">
                <a:pos x="T0" y="T1"/>
              </a:cxn>
              <a:cxn ang="0">
                <a:pos x="T2" y="T3"/>
              </a:cxn>
              <a:cxn ang="0">
                <a:pos x="T4" y="T5"/>
              </a:cxn>
              <a:cxn ang="0">
                <a:pos x="T6" y="T7"/>
              </a:cxn>
              <a:cxn ang="0">
                <a:pos x="T8" y="T9"/>
              </a:cxn>
            </a:cxnLst>
            <a:rect l="0" t="0" r="r" b="b"/>
            <a:pathLst>
              <a:path w="1544" h="34">
                <a:moveTo>
                  <a:pt x="0" y="34"/>
                </a:moveTo>
                <a:lnTo>
                  <a:pt x="1502" y="34"/>
                </a:lnTo>
                <a:lnTo>
                  <a:pt x="1544" y="0"/>
                </a:lnTo>
                <a:lnTo>
                  <a:pt x="36" y="0"/>
                </a:lnTo>
                <a:lnTo>
                  <a:pt x="0" y="34"/>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1" name="Rectangle 71"/>
          <p:cNvSpPr>
            <a:spLocks noChangeArrowheads="1"/>
          </p:cNvSpPr>
          <p:nvPr/>
        </p:nvSpPr>
        <p:spPr bwMode="auto">
          <a:xfrm>
            <a:off x="4292600" y="4286250"/>
            <a:ext cx="2095500" cy="207963"/>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72" name="Freeform 72"/>
          <p:cNvSpPr>
            <a:spLocks/>
          </p:cNvSpPr>
          <p:nvPr/>
        </p:nvSpPr>
        <p:spPr bwMode="auto">
          <a:xfrm>
            <a:off x="6388100" y="4232275"/>
            <a:ext cx="58738" cy="261938"/>
          </a:xfrm>
          <a:custGeom>
            <a:avLst/>
            <a:gdLst>
              <a:gd name="T0" fmla="*/ 42 w 42"/>
              <a:gd name="T1" fmla="*/ 136 h 165"/>
              <a:gd name="T2" fmla="*/ 0 w 42"/>
              <a:gd name="T3" fmla="*/ 165 h 165"/>
              <a:gd name="T4" fmla="*/ 0 w 42"/>
              <a:gd name="T5" fmla="*/ 34 h 165"/>
              <a:gd name="T6" fmla="*/ 42 w 42"/>
              <a:gd name="T7" fmla="*/ 0 h 165"/>
              <a:gd name="T8" fmla="*/ 42 w 42"/>
              <a:gd name="T9" fmla="*/ 136 h 165"/>
            </a:gdLst>
            <a:ahLst/>
            <a:cxnLst>
              <a:cxn ang="0">
                <a:pos x="T0" y="T1"/>
              </a:cxn>
              <a:cxn ang="0">
                <a:pos x="T2" y="T3"/>
              </a:cxn>
              <a:cxn ang="0">
                <a:pos x="T4" y="T5"/>
              </a:cxn>
              <a:cxn ang="0">
                <a:pos x="T6" y="T7"/>
              </a:cxn>
              <a:cxn ang="0">
                <a:pos x="T8" y="T9"/>
              </a:cxn>
            </a:cxnLst>
            <a:rect l="0" t="0" r="r" b="b"/>
            <a:pathLst>
              <a:path w="42" h="165">
                <a:moveTo>
                  <a:pt x="42" y="136"/>
                </a:moveTo>
                <a:lnTo>
                  <a:pt x="0" y="165"/>
                </a:lnTo>
                <a:lnTo>
                  <a:pt x="0" y="34"/>
                </a:lnTo>
                <a:lnTo>
                  <a:pt x="42" y="0"/>
                </a:lnTo>
                <a:lnTo>
                  <a:pt x="42" y="136"/>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3" name="Freeform 73"/>
          <p:cNvSpPr>
            <a:spLocks/>
          </p:cNvSpPr>
          <p:nvPr/>
        </p:nvSpPr>
        <p:spPr bwMode="auto">
          <a:xfrm>
            <a:off x="6388100" y="4232275"/>
            <a:ext cx="1325563" cy="53975"/>
          </a:xfrm>
          <a:custGeom>
            <a:avLst/>
            <a:gdLst>
              <a:gd name="T0" fmla="*/ 0 w 950"/>
              <a:gd name="T1" fmla="*/ 34 h 34"/>
              <a:gd name="T2" fmla="*/ 913 w 950"/>
              <a:gd name="T3" fmla="*/ 34 h 34"/>
              <a:gd name="T4" fmla="*/ 950 w 950"/>
              <a:gd name="T5" fmla="*/ 0 h 34"/>
              <a:gd name="T6" fmla="*/ 42 w 950"/>
              <a:gd name="T7" fmla="*/ 0 h 34"/>
              <a:gd name="T8" fmla="*/ 0 w 950"/>
              <a:gd name="T9" fmla="*/ 34 h 34"/>
            </a:gdLst>
            <a:ahLst/>
            <a:cxnLst>
              <a:cxn ang="0">
                <a:pos x="T0" y="T1"/>
              </a:cxn>
              <a:cxn ang="0">
                <a:pos x="T2" y="T3"/>
              </a:cxn>
              <a:cxn ang="0">
                <a:pos x="T4" y="T5"/>
              </a:cxn>
              <a:cxn ang="0">
                <a:pos x="T6" y="T7"/>
              </a:cxn>
              <a:cxn ang="0">
                <a:pos x="T8" y="T9"/>
              </a:cxn>
            </a:cxnLst>
            <a:rect l="0" t="0" r="r" b="b"/>
            <a:pathLst>
              <a:path w="950" h="34">
                <a:moveTo>
                  <a:pt x="0" y="34"/>
                </a:moveTo>
                <a:lnTo>
                  <a:pt x="913" y="34"/>
                </a:lnTo>
                <a:lnTo>
                  <a:pt x="950" y="0"/>
                </a:lnTo>
                <a:lnTo>
                  <a:pt x="42" y="0"/>
                </a:lnTo>
                <a:lnTo>
                  <a:pt x="0" y="34"/>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4" name="Rectangle 74"/>
          <p:cNvSpPr>
            <a:spLocks noChangeArrowheads="1"/>
          </p:cNvSpPr>
          <p:nvPr/>
        </p:nvSpPr>
        <p:spPr bwMode="auto">
          <a:xfrm>
            <a:off x="6388100" y="4286250"/>
            <a:ext cx="1274763" cy="207963"/>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75" name="Freeform 75"/>
          <p:cNvSpPr>
            <a:spLocks/>
          </p:cNvSpPr>
          <p:nvPr/>
        </p:nvSpPr>
        <p:spPr bwMode="auto">
          <a:xfrm>
            <a:off x="7662863" y="4232275"/>
            <a:ext cx="50800" cy="261938"/>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6" name="Freeform 76"/>
          <p:cNvSpPr>
            <a:spLocks/>
          </p:cNvSpPr>
          <p:nvPr/>
        </p:nvSpPr>
        <p:spPr bwMode="auto">
          <a:xfrm>
            <a:off x="7662863" y="4232275"/>
            <a:ext cx="117475" cy="53975"/>
          </a:xfrm>
          <a:custGeom>
            <a:avLst/>
            <a:gdLst>
              <a:gd name="T0" fmla="*/ 0 w 85"/>
              <a:gd name="T1" fmla="*/ 34 h 34"/>
              <a:gd name="T2" fmla="*/ 48 w 85"/>
              <a:gd name="T3" fmla="*/ 34 h 34"/>
              <a:gd name="T4" fmla="*/ 85 w 85"/>
              <a:gd name="T5" fmla="*/ 0 h 34"/>
              <a:gd name="T6" fmla="*/ 37 w 85"/>
              <a:gd name="T7" fmla="*/ 0 h 34"/>
              <a:gd name="T8" fmla="*/ 0 w 85"/>
              <a:gd name="T9" fmla="*/ 34 h 34"/>
            </a:gdLst>
            <a:ahLst/>
            <a:cxnLst>
              <a:cxn ang="0">
                <a:pos x="T0" y="T1"/>
              </a:cxn>
              <a:cxn ang="0">
                <a:pos x="T2" y="T3"/>
              </a:cxn>
              <a:cxn ang="0">
                <a:pos x="T4" y="T5"/>
              </a:cxn>
              <a:cxn ang="0">
                <a:pos x="T6" y="T7"/>
              </a:cxn>
              <a:cxn ang="0">
                <a:pos x="T8" y="T9"/>
              </a:cxn>
            </a:cxnLst>
            <a:rect l="0" t="0" r="r" b="b"/>
            <a:pathLst>
              <a:path w="85" h="34">
                <a:moveTo>
                  <a:pt x="0" y="34"/>
                </a:moveTo>
                <a:lnTo>
                  <a:pt x="48" y="34"/>
                </a:lnTo>
                <a:lnTo>
                  <a:pt x="85" y="0"/>
                </a:lnTo>
                <a:lnTo>
                  <a:pt x="37" y="0"/>
                </a:lnTo>
                <a:lnTo>
                  <a:pt x="0" y="34"/>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7" name="Rectangle 77"/>
          <p:cNvSpPr>
            <a:spLocks noChangeArrowheads="1"/>
          </p:cNvSpPr>
          <p:nvPr/>
        </p:nvSpPr>
        <p:spPr bwMode="auto">
          <a:xfrm>
            <a:off x="7662863" y="4286250"/>
            <a:ext cx="66675" cy="207963"/>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78" name="Freeform 78"/>
          <p:cNvSpPr>
            <a:spLocks/>
          </p:cNvSpPr>
          <p:nvPr/>
        </p:nvSpPr>
        <p:spPr bwMode="auto">
          <a:xfrm>
            <a:off x="7729538" y="4232275"/>
            <a:ext cx="50800" cy="261938"/>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79" name="Freeform 79"/>
          <p:cNvSpPr>
            <a:spLocks/>
          </p:cNvSpPr>
          <p:nvPr/>
        </p:nvSpPr>
        <p:spPr bwMode="auto">
          <a:xfrm>
            <a:off x="2270125" y="3870325"/>
            <a:ext cx="1465263" cy="53975"/>
          </a:xfrm>
          <a:custGeom>
            <a:avLst/>
            <a:gdLst>
              <a:gd name="T0" fmla="*/ 0 w 1051"/>
              <a:gd name="T1" fmla="*/ 34 h 34"/>
              <a:gd name="T2" fmla="*/ 1009 w 1051"/>
              <a:gd name="T3" fmla="*/ 34 h 34"/>
              <a:gd name="T4" fmla="*/ 1051 w 1051"/>
              <a:gd name="T5" fmla="*/ 0 h 34"/>
              <a:gd name="T6" fmla="*/ 37 w 1051"/>
              <a:gd name="T7" fmla="*/ 0 h 34"/>
              <a:gd name="T8" fmla="*/ 0 w 1051"/>
              <a:gd name="T9" fmla="*/ 34 h 34"/>
            </a:gdLst>
            <a:ahLst/>
            <a:cxnLst>
              <a:cxn ang="0">
                <a:pos x="T0" y="T1"/>
              </a:cxn>
              <a:cxn ang="0">
                <a:pos x="T2" y="T3"/>
              </a:cxn>
              <a:cxn ang="0">
                <a:pos x="T4" y="T5"/>
              </a:cxn>
              <a:cxn ang="0">
                <a:pos x="T6" y="T7"/>
              </a:cxn>
              <a:cxn ang="0">
                <a:pos x="T8" y="T9"/>
              </a:cxn>
            </a:cxnLst>
            <a:rect l="0" t="0" r="r" b="b"/>
            <a:pathLst>
              <a:path w="1051" h="34">
                <a:moveTo>
                  <a:pt x="0" y="34"/>
                </a:moveTo>
                <a:lnTo>
                  <a:pt x="1009" y="34"/>
                </a:lnTo>
                <a:lnTo>
                  <a:pt x="1051" y="0"/>
                </a:lnTo>
                <a:lnTo>
                  <a:pt x="37" y="0"/>
                </a:lnTo>
                <a:lnTo>
                  <a:pt x="0" y="34"/>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0" name="Rectangle 80"/>
          <p:cNvSpPr>
            <a:spLocks noChangeArrowheads="1"/>
          </p:cNvSpPr>
          <p:nvPr/>
        </p:nvSpPr>
        <p:spPr bwMode="auto">
          <a:xfrm>
            <a:off x="2270125" y="3924300"/>
            <a:ext cx="1406525" cy="207963"/>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81" name="Freeform 81"/>
          <p:cNvSpPr>
            <a:spLocks/>
          </p:cNvSpPr>
          <p:nvPr/>
        </p:nvSpPr>
        <p:spPr bwMode="auto">
          <a:xfrm>
            <a:off x="3676650" y="3870325"/>
            <a:ext cx="58738" cy="261938"/>
          </a:xfrm>
          <a:custGeom>
            <a:avLst/>
            <a:gdLst>
              <a:gd name="T0" fmla="*/ 42 w 42"/>
              <a:gd name="T1" fmla="*/ 136 h 165"/>
              <a:gd name="T2" fmla="*/ 0 w 42"/>
              <a:gd name="T3" fmla="*/ 165 h 165"/>
              <a:gd name="T4" fmla="*/ 0 w 42"/>
              <a:gd name="T5" fmla="*/ 34 h 165"/>
              <a:gd name="T6" fmla="*/ 42 w 42"/>
              <a:gd name="T7" fmla="*/ 0 h 165"/>
              <a:gd name="T8" fmla="*/ 42 w 42"/>
              <a:gd name="T9" fmla="*/ 136 h 165"/>
            </a:gdLst>
            <a:ahLst/>
            <a:cxnLst>
              <a:cxn ang="0">
                <a:pos x="T0" y="T1"/>
              </a:cxn>
              <a:cxn ang="0">
                <a:pos x="T2" y="T3"/>
              </a:cxn>
              <a:cxn ang="0">
                <a:pos x="T4" y="T5"/>
              </a:cxn>
              <a:cxn ang="0">
                <a:pos x="T6" y="T7"/>
              </a:cxn>
              <a:cxn ang="0">
                <a:pos x="T8" y="T9"/>
              </a:cxn>
            </a:cxnLst>
            <a:rect l="0" t="0" r="r" b="b"/>
            <a:pathLst>
              <a:path w="42" h="165">
                <a:moveTo>
                  <a:pt x="42" y="136"/>
                </a:moveTo>
                <a:lnTo>
                  <a:pt x="0" y="165"/>
                </a:lnTo>
                <a:lnTo>
                  <a:pt x="0" y="34"/>
                </a:lnTo>
                <a:lnTo>
                  <a:pt x="42" y="0"/>
                </a:lnTo>
                <a:lnTo>
                  <a:pt x="42" y="136"/>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2" name="Freeform 82"/>
          <p:cNvSpPr>
            <a:spLocks/>
          </p:cNvSpPr>
          <p:nvPr/>
        </p:nvSpPr>
        <p:spPr bwMode="auto">
          <a:xfrm>
            <a:off x="3676650" y="3870325"/>
            <a:ext cx="3076575" cy="53975"/>
          </a:xfrm>
          <a:custGeom>
            <a:avLst/>
            <a:gdLst>
              <a:gd name="T0" fmla="*/ 0 w 2205"/>
              <a:gd name="T1" fmla="*/ 34 h 34"/>
              <a:gd name="T2" fmla="*/ 2168 w 2205"/>
              <a:gd name="T3" fmla="*/ 34 h 34"/>
              <a:gd name="T4" fmla="*/ 2205 w 2205"/>
              <a:gd name="T5" fmla="*/ 0 h 34"/>
              <a:gd name="T6" fmla="*/ 42 w 2205"/>
              <a:gd name="T7" fmla="*/ 0 h 34"/>
              <a:gd name="T8" fmla="*/ 0 w 2205"/>
              <a:gd name="T9" fmla="*/ 34 h 34"/>
            </a:gdLst>
            <a:ahLst/>
            <a:cxnLst>
              <a:cxn ang="0">
                <a:pos x="T0" y="T1"/>
              </a:cxn>
              <a:cxn ang="0">
                <a:pos x="T2" y="T3"/>
              </a:cxn>
              <a:cxn ang="0">
                <a:pos x="T4" y="T5"/>
              </a:cxn>
              <a:cxn ang="0">
                <a:pos x="T6" y="T7"/>
              </a:cxn>
              <a:cxn ang="0">
                <a:pos x="T8" y="T9"/>
              </a:cxn>
            </a:cxnLst>
            <a:rect l="0" t="0" r="r" b="b"/>
            <a:pathLst>
              <a:path w="2205" h="34">
                <a:moveTo>
                  <a:pt x="0" y="34"/>
                </a:moveTo>
                <a:lnTo>
                  <a:pt x="2168" y="34"/>
                </a:lnTo>
                <a:lnTo>
                  <a:pt x="2205" y="0"/>
                </a:lnTo>
                <a:lnTo>
                  <a:pt x="42" y="0"/>
                </a:lnTo>
                <a:lnTo>
                  <a:pt x="0" y="34"/>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3" name="Rectangle 83"/>
          <p:cNvSpPr>
            <a:spLocks noChangeArrowheads="1"/>
          </p:cNvSpPr>
          <p:nvPr/>
        </p:nvSpPr>
        <p:spPr bwMode="auto">
          <a:xfrm>
            <a:off x="3676650" y="3924300"/>
            <a:ext cx="3025775" cy="207963"/>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84" name="Freeform 84"/>
          <p:cNvSpPr>
            <a:spLocks/>
          </p:cNvSpPr>
          <p:nvPr/>
        </p:nvSpPr>
        <p:spPr bwMode="auto">
          <a:xfrm>
            <a:off x="6702425" y="3870325"/>
            <a:ext cx="50800" cy="261938"/>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5" name="Freeform 85"/>
          <p:cNvSpPr>
            <a:spLocks/>
          </p:cNvSpPr>
          <p:nvPr/>
        </p:nvSpPr>
        <p:spPr bwMode="auto">
          <a:xfrm>
            <a:off x="6702425" y="3870325"/>
            <a:ext cx="887413" cy="53975"/>
          </a:xfrm>
          <a:custGeom>
            <a:avLst/>
            <a:gdLst>
              <a:gd name="T0" fmla="*/ 0 w 636"/>
              <a:gd name="T1" fmla="*/ 34 h 34"/>
              <a:gd name="T2" fmla="*/ 599 w 636"/>
              <a:gd name="T3" fmla="*/ 34 h 34"/>
              <a:gd name="T4" fmla="*/ 636 w 636"/>
              <a:gd name="T5" fmla="*/ 0 h 34"/>
              <a:gd name="T6" fmla="*/ 37 w 636"/>
              <a:gd name="T7" fmla="*/ 0 h 34"/>
              <a:gd name="T8" fmla="*/ 0 w 636"/>
              <a:gd name="T9" fmla="*/ 34 h 34"/>
            </a:gdLst>
            <a:ahLst/>
            <a:cxnLst>
              <a:cxn ang="0">
                <a:pos x="T0" y="T1"/>
              </a:cxn>
              <a:cxn ang="0">
                <a:pos x="T2" y="T3"/>
              </a:cxn>
              <a:cxn ang="0">
                <a:pos x="T4" y="T5"/>
              </a:cxn>
              <a:cxn ang="0">
                <a:pos x="T6" y="T7"/>
              </a:cxn>
              <a:cxn ang="0">
                <a:pos x="T8" y="T9"/>
              </a:cxn>
            </a:cxnLst>
            <a:rect l="0" t="0" r="r" b="b"/>
            <a:pathLst>
              <a:path w="636" h="34">
                <a:moveTo>
                  <a:pt x="0" y="34"/>
                </a:moveTo>
                <a:lnTo>
                  <a:pt x="599" y="34"/>
                </a:lnTo>
                <a:lnTo>
                  <a:pt x="636" y="0"/>
                </a:lnTo>
                <a:lnTo>
                  <a:pt x="37" y="0"/>
                </a:lnTo>
                <a:lnTo>
                  <a:pt x="0" y="34"/>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6" name="Rectangle 86"/>
          <p:cNvSpPr>
            <a:spLocks noChangeArrowheads="1"/>
          </p:cNvSpPr>
          <p:nvPr/>
        </p:nvSpPr>
        <p:spPr bwMode="auto">
          <a:xfrm>
            <a:off x="6702425" y="3924300"/>
            <a:ext cx="835025" cy="207963"/>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87" name="Freeform 87"/>
          <p:cNvSpPr>
            <a:spLocks/>
          </p:cNvSpPr>
          <p:nvPr/>
        </p:nvSpPr>
        <p:spPr bwMode="auto">
          <a:xfrm>
            <a:off x="7537450" y="3870325"/>
            <a:ext cx="52388" cy="261938"/>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8" name="Freeform 88"/>
          <p:cNvSpPr>
            <a:spLocks/>
          </p:cNvSpPr>
          <p:nvPr/>
        </p:nvSpPr>
        <p:spPr bwMode="auto">
          <a:xfrm>
            <a:off x="7537450" y="3870325"/>
            <a:ext cx="242888" cy="53975"/>
          </a:xfrm>
          <a:custGeom>
            <a:avLst/>
            <a:gdLst>
              <a:gd name="T0" fmla="*/ 0 w 174"/>
              <a:gd name="T1" fmla="*/ 34 h 34"/>
              <a:gd name="T2" fmla="*/ 137 w 174"/>
              <a:gd name="T3" fmla="*/ 34 h 34"/>
              <a:gd name="T4" fmla="*/ 174 w 174"/>
              <a:gd name="T5" fmla="*/ 0 h 34"/>
              <a:gd name="T6" fmla="*/ 37 w 174"/>
              <a:gd name="T7" fmla="*/ 0 h 34"/>
              <a:gd name="T8" fmla="*/ 0 w 174"/>
              <a:gd name="T9" fmla="*/ 34 h 34"/>
            </a:gdLst>
            <a:ahLst/>
            <a:cxnLst>
              <a:cxn ang="0">
                <a:pos x="T0" y="T1"/>
              </a:cxn>
              <a:cxn ang="0">
                <a:pos x="T2" y="T3"/>
              </a:cxn>
              <a:cxn ang="0">
                <a:pos x="T4" y="T5"/>
              </a:cxn>
              <a:cxn ang="0">
                <a:pos x="T6" y="T7"/>
              </a:cxn>
              <a:cxn ang="0">
                <a:pos x="T8" y="T9"/>
              </a:cxn>
            </a:cxnLst>
            <a:rect l="0" t="0" r="r" b="b"/>
            <a:pathLst>
              <a:path w="174" h="34">
                <a:moveTo>
                  <a:pt x="0" y="34"/>
                </a:moveTo>
                <a:lnTo>
                  <a:pt x="137" y="34"/>
                </a:lnTo>
                <a:lnTo>
                  <a:pt x="174" y="0"/>
                </a:lnTo>
                <a:lnTo>
                  <a:pt x="37" y="0"/>
                </a:lnTo>
                <a:lnTo>
                  <a:pt x="0" y="34"/>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89" name="Rectangle 89"/>
          <p:cNvSpPr>
            <a:spLocks noChangeArrowheads="1"/>
          </p:cNvSpPr>
          <p:nvPr/>
        </p:nvSpPr>
        <p:spPr bwMode="auto">
          <a:xfrm>
            <a:off x="7537450" y="3924300"/>
            <a:ext cx="192088" cy="207963"/>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90" name="Freeform 90"/>
          <p:cNvSpPr>
            <a:spLocks/>
          </p:cNvSpPr>
          <p:nvPr/>
        </p:nvSpPr>
        <p:spPr bwMode="auto">
          <a:xfrm>
            <a:off x="7729538" y="3870325"/>
            <a:ext cx="50800" cy="261938"/>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91" name="Freeform 91"/>
          <p:cNvSpPr>
            <a:spLocks/>
          </p:cNvSpPr>
          <p:nvPr/>
        </p:nvSpPr>
        <p:spPr bwMode="auto">
          <a:xfrm>
            <a:off x="2270125" y="3517900"/>
            <a:ext cx="1106488" cy="44450"/>
          </a:xfrm>
          <a:custGeom>
            <a:avLst/>
            <a:gdLst>
              <a:gd name="T0" fmla="*/ 0 w 793"/>
              <a:gd name="T1" fmla="*/ 28 h 28"/>
              <a:gd name="T2" fmla="*/ 756 w 793"/>
              <a:gd name="T3" fmla="*/ 28 h 28"/>
              <a:gd name="T4" fmla="*/ 793 w 793"/>
              <a:gd name="T5" fmla="*/ 0 h 28"/>
              <a:gd name="T6" fmla="*/ 37 w 793"/>
              <a:gd name="T7" fmla="*/ 0 h 28"/>
              <a:gd name="T8" fmla="*/ 0 w 793"/>
              <a:gd name="T9" fmla="*/ 28 h 28"/>
            </a:gdLst>
            <a:ahLst/>
            <a:cxnLst>
              <a:cxn ang="0">
                <a:pos x="T0" y="T1"/>
              </a:cxn>
              <a:cxn ang="0">
                <a:pos x="T2" y="T3"/>
              </a:cxn>
              <a:cxn ang="0">
                <a:pos x="T4" y="T5"/>
              </a:cxn>
              <a:cxn ang="0">
                <a:pos x="T6" y="T7"/>
              </a:cxn>
              <a:cxn ang="0">
                <a:pos x="T8" y="T9"/>
              </a:cxn>
            </a:cxnLst>
            <a:rect l="0" t="0" r="r" b="b"/>
            <a:pathLst>
              <a:path w="793" h="28">
                <a:moveTo>
                  <a:pt x="0" y="28"/>
                </a:moveTo>
                <a:lnTo>
                  <a:pt x="756" y="28"/>
                </a:lnTo>
                <a:lnTo>
                  <a:pt x="793" y="0"/>
                </a:lnTo>
                <a:lnTo>
                  <a:pt x="37" y="0"/>
                </a:lnTo>
                <a:lnTo>
                  <a:pt x="0" y="28"/>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92" name="Rectangle 92"/>
          <p:cNvSpPr>
            <a:spLocks noChangeArrowheads="1"/>
          </p:cNvSpPr>
          <p:nvPr/>
        </p:nvSpPr>
        <p:spPr bwMode="auto">
          <a:xfrm>
            <a:off x="2270125" y="3562350"/>
            <a:ext cx="1054100" cy="217488"/>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93" name="Freeform 93"/>
          <p:cNvSpPr>
            <a:spLocks/>
          </p:cNvSpPr>
          <p:nvPr/>
        </p:nvSpPr>
        <p:spPr bwMode="auto">
          <a:xfrm>
            <a:off x="3324225" y="3517900"/>
            <a:ext cx="52388" cy="261938"/>
          </a:xfrm>
          <a:custGeom>
            <a:avLst/>
            <a:gdLst>
              <a:gd name="T0" fmla="*/ 37 w 37"/>
              <a:gd name="T1" fmla="*/ 131 h 165"/>
              <a:gd name="T2" fmla="*/ 0 w 37"/>
              <a:gd name="T3" fmla="*/ 165 h 165"/>
              <a:gd name="T4" fmla="*/ 0 w 37"/>
              <a:gd name="T5" fmla="*/ 28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8"/>
                </a:lnTo>
                <a:lnTo>
                  <a:pt x="37" y="0"/>
                </a:lnTo>
                <a:lnTo>
                  <a:pt x="37"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94" name="Freeform 94"/>
          <p:cNvSpPr>
            <a:spLocks/>
          </p:cNvSpPr>
          <p:nvPr/>
        </p:nvSpPr>
        <p:spPr bwMode="auto">
          <a:xfrm>
            <a:off x="3324225" y="3517900"/>
            <a:ext cx="2287588" cy="44450"/>
          </a:xfrm>
          <a:custGeom>
            <a:avLst/>
            <a:gdLst>
              <a:gd name="T0" fmla="*/ 0 w 1639"/>
              <a:gd name="T1" fmla="*/ 28 h 28"/>
              <a:gd name="T2" fmla="*/ 1602 w 1639"/>
              <a:gd name="T3" fmla="*/ 28 h 28"/>
              <a:gd name="T4" fmla="*/ 1639 w 1639"/>
              <a:gd name="T5" fmla="*/ 0 h 28"/>
              <a:gd name="T6" fmla="*/ 37 w 1639"/>
              <a:gd name="T7" fmla="*/ 0 h 28"/>
              <a:gd name="T8" fmla="*/ 0 w 1639"/>
              <a:gd name="T9" fmla="*/ 28 h 28"/>
            </a:gdLst>
            <a:ahLst/>
            <a:cxnLst>
              <a:cxn ang="0">
                <a:pos x="T0" y="T1"/>
              </a:cxn>
              <a:cxn ang="0">
                <a:pos x="T2" y="T3"/>
              </a:cxn>
              <a:cxn ang="0">
                <a:pos x="T4" y="T5"/>
              </a:cxn>
              <a:cxn ang="0">
                <a:pos x="T6" y="T7"/>
              </a:cxn>
              <a:cxn ang="0">
                <a:pos x="T8" y="T9"/>
              </a:cxn>
            </a:cxnLst>
            <a:rect l="0" t="0" r="r" b="b"/>
            <a:pathLst>
              <a:path w="1639" h="28">
                <a:moveTo>
                  <a:pt x="0" y="28"/>
                </a:moveTo>
                <a:lnTo>
                  <a:pt x="1602" y="28"/>
                </a:lnTo>
                <a:lnTo>
                  <a:pt x="1639" y="0"/>
                </a:lnTo>
                <a:lnTo>
                  <a:pt x="37" y="0"/>
                </a:lnTo>
                <a:lnTo>
                  <a:pt x="0" y="28"/>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95" name="Rectangle 95"/>
          <p:cNvSpPr>
            <a:spLocks noChangeArrowheads="1"/>
          </p:cNvSpPr>
          <p:nvPr/>
        </p:nvSpPr>
        <p:spPr bwMode="auto">
          <a:xfrm>
            <a:off x="3324225" y="3562350"/>
            <a:ext cx="2235200" cy="217488"/>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96" name="Freeform 96"/>
          <p:cNvSpPr>
            <a:spLocks/>
          </p:cNvSpPr>
          <p:nvPr/>
        </p:nvSpPr>
        <p:spPr bwMode="auto">
          <a:xfrm>
            <a:off x="5559425" y="3517900"/>
            <a:ext cx="52388" cy="261938"/>
          </a:xfrm>
          <a:custGeom>
            <a:avLst/>
            <a:gdLst>
              <a:gd name="T0" fmla="*/ 37 w 37"/>
              <a:gd name="T1" fmla="*/ 131 h 165"/>
              <a:gd name="T2" fmla="*/ 0 w 37"/>
              <a:gd name="T3" fmla="*/ 165 h 165"/>
              <a:gd name="T4" fmla="*/ 0 w 37"/>
              <a:gd name="T5" fmla="*/ 28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8"/>
                </a:lnTo>
                <a:lnTo>
                  <a:pt x="37" y="0"/>
                </a:lnTo>
                <a:lnTo>
                  <a:pt x="37"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97" name="Freeform 97"/>
          <p:cNvSpPr>
            <a:spLocks/>
          </p:cNvSpPr>
          <p:nvPr/>
        </p:nvSpPr>
        <p:spPr bwMode="auto">
          <a:xfrm>
            <a:off x="5559425" y="3517900"/>
            <a:ext cx="1047750" cy="44450"/>
          </a:xfrm>
          <a:custGeom>
            <a:avLst/>
            <a:gdLst>
              <a:gd name="T0" fmla="*/ 0 w 751"/>
              <a:gd name="T1" fmla="*/ 28 h 28"/>
              <a:gd name="T2" fmla="*/ 714 w 751"/>
              <a:gd name="T3" fmla="*/ 28 h 28"/>
              <a:gd name="T4" fmla="*/ 751 w 751"/>
              <a:gd name="T5" fmla="*/ 0 h 28"/>
              <a:gd name="T6" fmla="*/ 37 w 751"/>
              <a:gd name="T7" fmla="*/ 0 h 28"/>
              <a:gd name="T8" fmla="*/ 0 w 751"/>
              <a:gd name="T9" fmla="*/ 28 h 28"/>
            </a:gdLst>
            <a:ahLst/>
            <a:cxnLst>
              <a:cxn ang="0">
                <a:pos x="T0" y="T1"/>
              </a:cxn>
              <a:cxn ang="0">
                <a:pos x="T2" y="T3"/>
              </a:cxn>
              <a:cxn ang="0">
                <a:pos x="T4" y="T5"/>
              </a:cxn>
              <a:cxn ang="0">
                <a:pos x="T6" y="T7"/>
              </a:cxn>
              <a:cxn ang="0">
                <a:pos x="T8" y="T9"/>
              </a:cxn>
            </a:cxnLst>
            <a:rect l="0" t="0" r="r" b="b"/>
            <a:pathLst>
              <a:path w="751" h="28">
                <a:moveTo>
                  <a:pt x="0" y="28"/>
                </a:moveTo>
                <a:lnTo>
                  <a:pt x="714" y="28"/>
                </a:lnTo>
                <a:lnTo>
                  <a:pt x="751" y="0"/>
                </a:lnTo>
                <a:lnTo>
                  <a:pt x="37" y="0"/>
                </a:lnTo>
                <a:lnTo>
                  <a:pt x="0" y="28"/>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098" name="Rectangle 98"/>
          <p:cNvSpPr>
            <a:spLocks noChangeArrowheads="1"/>
          </p:cNvSpPr>
          <p:nvPr/>
        </p:nvSpPr>
        <p:spPr bwMode="auto">
          <a:xfrm>
            <a:off x="5559425" y="3562350"/>
            <a:ext cx="996950" cy="217488"/>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099" name="Freeform 99"/>
          <p:cNvSpPr>
            <a:spLocks/>
          </p:cNvSpPr>
          <p:nvPr/>
        </p:nvSpPr>
        <p:spPr bwMode="auto">
          <a:xfrm>
            <a:off x="6556375" y="3517900"/>
            <a:ext cx="50800" cy="261938"/>
          </a:xfrm>
          <a:custGeom>
            <a:avLst/>
            <a:gdLst>
              <a:gd name="T0" fmla="*/ 37 w 37"/>
              <a:gd name="T1" fmla="*/ 131 h 165"/>
              <a:gd name="T2" fmla="*/ 0 w 37"/>
              <a:gd name="T3" fmla="*/ 165 h 165"/>
              <a:gd name="T4" fmla="*/ 0 w 37"/>
              <a:gd name="T5" fmla="*/ 28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8"/>
                </a:lnTo>
                <a:lnTo>
                  <a:pt x="37" y="0"/>
                </a:lnTo>
                <a:lnTo>
                  <a:pt x="37"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0" name="Freeform 100"/>
          <p:cNvSpPr>
            <a:spLocks/>
          </p:cNvSpPr>
          <p:nvPr/>
        </p:nvSpPr>
        <p:spPr bwMode="auto">
          <a:xfrm>
            <a:off x="6556375" y="3517900"/>
            <a:ext cx="1223963" cy="44450"/>
          </a:xfrm>
          <a:custGeom>
            <a:avLst/>
            <a:gdLst>
              <a:gd name="T0" fmla="*/ 0 w 878"/>
              <a:gd name="T1" fmla="*/ 28 h 28"/>
              <a:gd name="T2" fmla="*/ 841 w 878"/>
              <a:gd name="T3" fmla="*/ 28 h 28"/>
              <a:gd name="T4" fmla="*/ 878 w 878"/>
              <a:gd name="T5" fmla="*/ 0 h 28"/>
              <a:gd name="T6" fmla="*/ 37 w 878"/>
              <a:gd name="T7" fmla="*/ 0 h 28"/>
              <a:gd name="T8" fmla="*/ 0 w 878"/>
              <a:gd name="T9" fmla="*/ 28 h 28"/>
            </a:gdLst>
            <a:ahLst/>
            <a:cxnLst>
              <a:cxn ang="0">
                <a:pos x="T0" y="T1"/>
              </a:cxn>
              <a:cxn ang="0">
                <a:pos x="T2" y="T3"/>
              </a:cxn>
              <a:cxn ang="0">
                <a:pos x="T4" y="T5"/>
              </a:cxn>
              <a:cxn ang="0">
                <a:pos x="T6" y="T7"/>
              </a:cxn>
              <a:cxn ang="0">
                <a:pos x="T8" y="T9"/>
              </a:cxn>
            </a:cxnLst>
            <a:rect l="0" t="0" r="r" b="b"/>
            <a:pathLst>
              <a:path w="878" h="28">
                <a:moveTo>
                  <a:pt x="0" y="28"/>
                </a:moveTo>
                <a:lnTo>
                  <a:pt x="841" y="28"/>
                </a:lnTo>
                <a:lnTo>
                  <a:pt x="878" y="0"/>
                </a:lnTo>
                <a:lnTo>
                  <a:pt x="37" y="0"/>
                </a:lnTo>
                <a:lnTo>
                  <a:pt x="0" y="28"/>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1" name="Rectangle 101"/>
          <p:cNvSpPr>
            <a:spLocks noChangeArrowheads="1"/>
          </p:cNvSpPr>
          <p:nvPr/>
        </p:nvSpPr>
        <p:spPr bwMode="auto">
          <a:xfrm>
            <a:off x="6556375" y="3562350"/>
            <a:ext cx="1173163" cy="217488"/>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02" name="Freeform 102"/>
          <p:cNvSpPr>
            <a:spLocks/>
          </p:cNvSpPr>
          <p:nvPr/>
        </p:nvSpPr>
        <p:spPr bwMode="auto">
          <a:xfrm>
            <a:off x="7729538" y="3517900"/>
            <a:ext cx="50800" cy="261938"/>
          </a:xfrm>
          <a:custGeom>
            <a:avLst/>
            <a:gdLst>
              <a:gd name="T0" fmla="*/ 37 w 37"/>
              <a:gd name="T1" fmla="*/ 131 h 165"/>
              <a:gd name="T2" fmla="*/ 0 w 37"/>
              <a:gd name="T3" fmla="*/ 165 h 165"/>
              <a:gd name="T4" fmla="*/ 0 w 37"/>
              <a:gd name="T5" fmla="*/ 28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8"/>
                </a:lnTo>
                <a:lnTo>
                  <a:pt x="37" y="0"/>
                </a:lnTo>
                <a:lnTo>
                  <a:pt x="37" y="131"/>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3" name="Freeform 103"/>
          <p:cNvSpPr>
            <a:spLocks/>
          </p:cNvSpPr>
          <p:nvPr/>
        </p:nvSpPr>
        <p:spPr bwMode="auto">
          <a:xfrm>
            <a:off x="2270125" y="3155950"/>
            <a:ext cx="1655763" cy="46038"/>
          </a:xfrm>
          <a:custGeom>
            <a:avLst/>
            <a:gdLst>
              <a:gd name="T0" fmla="*/ 0 w 1187"/>
              <a:gd name="T1" fmla="*/ 29 h 29"/>
              <a:gd name="T2" fmla="*/ 1150 w 1187"/>
              <a:gd name="T3" fmla="*/ 29 h 29"/>
              <a:gd name="T4" fmla="*/ 1187 w 1187"/>
              <a:gd name="T5" fmla="*/ 0 h 29"/>
              <a:gd name="T6" fmla="*/ 37 w 1187"/>
              <a:gd name="T7" fmla="*/ 0 h 29"/>
              <a:gd name="T8" fmla="*/ 0 w 1187"/>
              <a:gd name="T9" fmla="*/ 29 h 29"/>
            </a:gdLst>
            <a:ahLst/>
            <a:cxnLst>
              <a:cxn ang="0">
                <a:pos x="T0" y="T1"/>
              </a:cxn>
              <a:cxn ang="0">
                <a:pos x="T2" y="T3"/>
              </a:cxn>
              <a:cxn ang="0">
                <a:pos x="T4" y="T5"/>
              </a:cxn>
              <a:cxn ang="0">
                <a:pos x="T6" y="T7"/>
              </a:cxn>
              <a:cxn ang="0">
                <a:pos x="T8" y="T9"/>
              </a:cxn>
            </a:cxnLst>
            <a:rect l="0" t="0" r="r" b="b"/>
            <a:pathLst>
              <a:path w="1187" h="29">
                <a:moveTo>
                  <a:pt x="0" y="29"/>
                </a:moveTo>
                <a:lnTo>
                  <a:pt x="1150" y="29"/>
                </a:lnTo>
                <a:lnTo>
                  <a:pt x="1187" y="0"/>
                </a:lnTo>
                <a:lnTo>
                  <a:pt x="37" y="0"/>
                </a:lnTo>
                <a:lnTo>
                  <a:pt x="0" y="29"/>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4" name="Rectangle 104"/>
          <p:cNvSpPr>
            <a:spLocks noChangeArrowheads="1"/>
          </p:cNvSpPr>
          <p:nvPr/>
        </p:nvSpPr>
        <p:spPr bwMode="auto">
          <a:xfrm>
            <a:off x="2270125" y="3201988"/>
            <a:ext cx="1603375" cy="215900"/>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05" name="Freeform 105"/>
          <p:cNvSpPr>
            <a:spLocks/>
          </p:cNvSpPr>
          <p:nvPr/>
        </p:nvSpPr>
        <p:spPr bwMode="auto">
          <a:xfrm>
            <a:off x="3873500" y="3155950"/>
            <a:ext cx="52388" cy="261938"/>
          </a:xfrm>
          <a:custGeom>
            <a:avLst/>
            <a:gdLst>
              <a:gd name="T0" fmla="*/ 37 w 37"/>
              <a:gd name="T1" fmla="*/ 131 h 165"/>
              <a:gd name="T2" fmla="*/ 0 w 37"/>
              <a:gd name="T3" fmla="*/ 165 h 165"/>
              <a:gd name="T4" fmla="*/ 0 w 37"/>
              <a:gd name="T5" fmla="*/ 29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9"/>
                </a:lnTo>
                <a:lnTo>
                  <a:pt x="37" y="0"/>
                </a:lnTo>
                <a:lnTo>
                  <a:pt x="37"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6" name="Freeform 106"/>
          <p:cNvSpPr>
            <a:spLocks/>
          </p:cNvSpPr>
          <p:nvPr/>
        </p:nvSpPr>
        <p:spPr bwMode="auto">
          <a:xfrm>
            <a:off x="3873500" y="3155950"/>
            <a:ext cx="2427288" cy="46038"/>
          </a:xfrm>
          <a:custGeom>
            <a:avLst/>
            <a:gdLst>
              <a:gd name="T0" fmla="*/ 0 w 1739"/>
              <a:gd name="T1" fmla="*/ 29 h 29"/>
              <a:gd name="T2" fmla="*/ 1702 w 1739"/>
              <a:gd name="T3" fmla="*/ 29 h 29"/>
              <a:gd name="T4" fmla="*/ 1739 w 1739"/>
              <a:gd name="T5" fmla="*/ 0 h 29"/>
              <a:gd name="T6" fmla="*/ 37 w 1739"/>
              <a:gd name="T7" fmla="*/ 0 h 29"/>
              <a:gd name="T8" fmla="*/ 0 w 1739"/>
              <a:gd name="T9" fmla="*/ 29 h 29"/>
            </a:gdLst>
            <a:ahLst/>
            <a:cxnLst>
              <a:cxn ang="0">
                <a:pos x="T0" y="T1"/>
              </a:cxn>
              <a:cxn ang="0">
                <a:pos x="T2" y="T3"/>
              </a:cxn>
              <a:cxn ang="0">
                <a:pos x="T4" y="T5"/>
              </a:cxn>
              <a:cxn ang="0">
                <a:pos x="T6" y="T7"/>
              </a:cxn>
              <a:cxn ang="0">
                <a:pos x="T8" y="T9"/>
              </a:cxn>
            </a:cxnLst>
            <a:rect l="0" t="0" r="r" b="b"/>
            <a:pathLst>
              <a:path w="1739" h="29">
                <a:moveTo>
                  <a:pt x="0" y="29"/>
                </a:moveTo>
                <a:lnTo>
                  <a:pt x="1702" y="29"/>
                </a:lnTo>
                <a:lnTo>
                  <a:pt x="1739" y="0"/>
                </a:lnTo>
                <a:lnTo>
                  <a:pt x="37" y="0"/>
                </a:lnTo>
                <a:lnTo>
                  <a:pt x="0" y="29"/>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7" name="Rectangle 107"/>
          <p:cNvSpPr>
            <a:spLocks noChangeArrowheads="1"/>
          </p:cNvSpPr>
          <p:nvPr/>
        </p:nvSpPr>
        <p:spPr bwMode="auto">
          <a:xfrm>
            <a:off x="3873500" y="3201988"/>
            <a:ext cx="2374900" cy="215900"/>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08" name="Freeform 108"/>
          <p:cNvSpPr>
            <a:spLocks/>
          </p:cNvSpPr>
          <p:nvPr/>
        </p:nvSpPr>
        <p:spPr bwMode="auto">
          <a:xfrm>
            <a:off x="6248400" y="3155950"/>
            <a:ext cx="52388" cy="261938"/>
          </a:xfrm>
          <a:custGeom>
            <a:avLst/>
            <a:gdLst>
              <a:gd name="T0" fmla="*/ 37 w 37"/>
              <a:gd name="T1" fmla="*/ 131 h 165"/>
              <a:gd name="T2" fmla="*/ 0 w 37"/>
              <a:gd name="T3" fmla="*/ 165 h 165"/>
              <a:gd name="T4" fmla="*/ 0 w 37"/>
              <a:gd name="T5" fmla="*/ 29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9"/>
                </a:lnTo>
                <a:lnTo>
                  <a:pt x="37" y="0"/>
                </a:lnTo>
                <a:lnTo>
                  <a:pt x="37"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09" name="Freeform 109"/>
          <p:cNvSpPr>
            <a:spLocks/>
          </p:cNvSpPr>
          <p:nvPr/>
        </p:nvSpPr>
        <p:spPr bwMode="auto">
          <a:xfrm>
            <a:off x="6248400" y="3155950"/>
            <a:ext cx="1471613" cy="46038"/>
          </a:xfrm>
          <a:custGeom>
            <a:avLst/>
            <a:gdLst>
              <a:gd name="T0" fmla="*/ 0 w 1055"/>
              <a:gd name="T1" fmla="*/ 29 h 29"/>
              <a:gd name="T2" fmla="*/ 1019 w 1055"/>
              <a:gd name="T3" fmla="*/ 29 h 29"/>
              <a:gd name="T4" fmla="*/ 1055 w 1055"/>
              <a:gd name="T5" fmla="*/ 0 h 29"/>
              <a:gd name="T6" fmla="*/ 37 w 1055"/>
              <a:gd name="T7" fmla="*/ 0 h 29"/>
              <a:gd name="T8" fmla="*/ 0 w 1055"/>
              <a:gd name="T9" fmla="*/ 29 h 29"/>
            </a:gdLst>
            <a:ahLst/>
            <a:cxnLst>
              <a:cxn ang="0">
                <a:pos x="T0" y="T1"/>
              </a:cxn>
              <a:cxn ang="0">
                <a:pos x="T2" y="T3"/>
              </a:cxn>
              <a:cxn ang="0">
                <a:pos x="T4" y="T5"/>
              </a:cxn>
              <a:cxn ang="0">
                <a:pos x="T6" y="T7"/>
              </a:cxn>
              <a:cxn ang="0">
                <a:pos x="T8" y="T9"/>
              </a:cxn>
            </a:cxnLst>
            <a:rect l="0" t="0" r="r" b="b"/>
            <a:pathLst>
              <a:path w="1055" h="29">
                <a:moveTo>
                  <a:pt x="0" y="29"/>
                </a:moveTo>
                <a:lnTo>
                  <a:pt x="1019" y="29"/>
                </a:lnTo>
                <a:lnTo>
                  <a:pt x="1055" y="0"/>
                </a:lnTo>
                <a:lnTo>
                  <a:pt x="37" y="0"/>
                </a:lnTo>
                <a:lnTo>
                  <a:pt x="0" y="29"/>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0" name="Rectangle 110"/>
          <p:cNvSpPr>
            <a:spLocks noChangeArrowheads="1"/>
          </p:cNvSpPr>
          <p:nvPr/>
        </p:nvSpPr>
        <p:spPr bwMode="auto">
          <a:xfrm>
            <a:off x="6248400" y="3201988"/>
            <a:ext cx="1422400" cy="215900"/>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11" name="Freeform 111"/>
          <p:cNvSpPr>
            <a:spLocks/>
          </p:cNvSpPr>
          <p:nvPr/>
        </p:nvSpPr>
        <p:spPr bwMode="auto">
          <a:xfrm>
            <a:off x="7670800" y="3155950"/>
            <a:ext cx="49213" cy="261938"/>
          </a:xfrm>
          <a:custGeom>
            <a:avLst/>
            <a:gdLst>
              <a:gd name="T0" fmla="*/ 36 w 36"/>
              <a:gd name="T1" fmla="*/ 131 h 165"/>
              <a:gd name="T2" fmla="*/ 0 w 36"/>
              <a:gd name="T3" fmla="*/ 165 h 165"/>
              <a:gd name="T4" fmla="*/ 0 w 36"/>
              <a:gd name="T5" fmla="*/ 29 h 165"/>
              <a:gd name="T6" fmla="*/ 36 w 36"/>
              <a:gd name="T7" fmla="*/ 0 h 165"/>
              <a:gd name="T8" fmla="*/ 36 w 36"/>
              <a:gd name="T9" fmla="*/ 131 h 165"/>
            </a:gdLst>
            <a:ahLst/>
            <a:cxnLst>
              <a:cxn ang="0">
                <a:pos x="T0" y="T1"/>
              </a:cxn>
              <a:cxn ang="0">
                <a:pos x="T2" y="T3"/>
              </a:cxn>
              <a:cxn ang="0">
                <a:pos x="T4" y="T5"/>
              </a:cxn>
              <a:cxn ang="0">
                <a:pos x="T6" y="T7"/>
              </a:cxn>
              <a:cxn ang="0">
                <a:pos x="T8" y="T9"/>
              </a:cxn>
            </a:cxnLst>
            <a:rect l="0" t="0" r="r" b="b"/>
            <a:pathLst>
              <a:path w="36" h="165">
                <a:moveTo>
                  <a:pt x="36" y="131"/>
                </a:moveTo>
                <a:lnTo>
                  <a:pt x="0" y="165"/>
                </a:lnTo>
                <a:lnTo>
                  <a:pt x="0" y="29"/>
                </a:lnTo>
                <a:lnTo>
                  <a:pt x="36" y="0"/>
                </a:lnTo>
                <a:lnTo>
                  <a:pt x="36"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2" name="Freeform 112"/>
          <p:cNvSpPr>
            <a:spLocks/>
          </p:cNvSpPr>
          <p:nvPr/>
        </p:nvSpPr>
        <p:spPr bwMode="auto">
          <a:xfrm>
            <a:off x="7670800" y="3155950"/>
            <a:ext cx="109538" cy="46038"/>
          </a:xfrm>
          <a:custGeom>
            <a:avLst/>
            <a:gdLst>
              <a:gd name="T0" fmla="*/ 0 w 79"/>
              <a:gd name="T1" fmla="*/ 29 h 29"/>
              <a:gd name="T2" fmla="*/ 42 w 79"/>
              <a:gd name="T3" fmla="*/ 29 h 29"/>
              <a:gd name="T4" fmla="*/ 79 w 79"/>
              <a:gd name="T5" fmla="*/ 0 h 29"/>
              <a:gd name="T6" fmla="*/ 36 w 79"/>
              <a:gd name="T7" fmla="*/ 0 h 29"/>
              <a:gd name="T8" fmla="*/ 0 w 79"/>
              <a:gd name="T9" fmla="*/ 29 h 29"/>
            </a:gdLst>
            <a:ahLst/>
            <a:cxnLst>
              <a:cxn ang="0">
                <a:pos x="T0" y="T1"/>
              </a:cxn>
              <a:cxn ang="0">
                <a:pos x="T2" y="T3"/>
              </a:cxn>
              <a:cxn ang="0">
                <a:pos x="T4" y="T5"/>
              </a:cxn>
              <a:cxn ang="0">
                <a:pos x="T6" y="T7"/>
              </a:cxn>
              <a:cxn ang="0">
                <a:pos x="T8" y="T9"/>
              </a:cxn>
            </a:cxnLst>
            <a:rect l="0" t="0" r="r" b="b"/>
            <a:pathLst>
              <a:path w="79" h="29">
                <a:moveTo>
                  <a:pt x="0" y="29"/>
                </a:moveTo>
                <a:lnTo>
                  <a:pt x="42" y="29"/>
                </a:lnTo>
                <a:lnTo>
                  <a:pt x="79" y="0"/>
                </a:lnTo>
                <a:lnTo>
                  <a:pt x="36" y="0"/>
                </a:lnTo>
                <a:lnTo>
                  <a:pt x="0" y="29"/>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3" name="Rectangle 113"/>
          <p:cNvSpPr>
            <a:spLocks noChangeArrowheads="1"/>
          </p:cNvSpPr>
          <p:nvPr/>
        </p:nvSpPr>
        <p:spPr bwMode="auto">
          <a:xfrm>
            <a:off x="7670800" y="3201988"/>
            <a:ext cx="58738" cy="215900"/>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14" name="Freeform 114"/>
          <p:cNvSpPr>
            <a:spLocks/>
          </p:cNvSpPr>
          <p:nvPr/>
        </p:nvSpPr>
        <p:spPr bwMode="auto">
          <a:xfrm>
            <a:off x="7729538" y="3155950"/>
            <a:ext cx="50800" cy="261938"/>
          </a:xfrm>
          <a:custGeom>
            <a:avLst/>
            <a:gdLst>
              <a:gd name="T0" fmla="*/ 37 w 37"/>
              <a:gd name="T1" fmla="*/ 131 h 165"/>
              <a:gd name="T2" fmla="*/ 0 w 37"/>
              <a:gd name="T3" fmla="*/ 165 h 165"/>
              <a:gd name="T4" fmla="*/ 0 w 37"/>
              <a:gd name="T5" fmla="*/ 29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9"/>
                </a:lnTo>
                <a:lnTo>
                  <a:pt x="37" y="0"/>
                </a:lnTo>
                <a:lnTo>
                  <a:pt x="37" y="131"/>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5" name="Freeform 115"/>
          <p:cNvSpPr>
            <a:spLocks/>
          </p:cNvSpPr>
          <p:nvPr/>
        </p:nvSpPr>
        <p:spPr bwMode="auto">
          <a:xfrm>
            <a:off x="2270125" y="2795588"/>
            <a:ext cx="2154238" cy="53975"/>
          </a:xfrm>
          <a:custGeom>
            <a:avLst/>
            <a:gdLst>
              <a:gd name="T0" fmla="*/ 0 w 1544"/>
              <a:gd name="T1" fmla="*/ 34 h 34"/>
              <a:gd name="T2" fmla="*/ 1502 w 1544"/>
              <a:gd name="T3" fmla="*/ 34 h 34"/>
              <a:gd name="T4" fmla="*/ 1544 w 1544"/>
              <a:gd name="T5" fmla="*/ 0 h 34"/>
              <a:gd name="T6" fmla="*/ 37 w 1544"/>
              <a:gd name="T7" fmla="*/ 0 h 34"/>
              <a:gd name="T8" fmla="*/ 0 w 1544"/>
              <a:gd name="T9" fmla="*/ 34 h 34"/>
            </a:gdLst>
            <a:ahLst/>
            <a:cxnLst>
              <a:cxn ang="0">
                <a:pos x="T0" y="T1"/>
              </a:cxn>
              <a:cxn ang="0">
                <a:pos x="T2" y="T3"/>
              </a:cxn>
              <a:cxn ang="0">
                <a:pos x="T4" y="T5"/>
              </a:cxn>
              <a:cxn ang="0">
                <a:pos x="T6" y="T7"/>
              </a:cxn>
              <a:cxn ang="0">
                <a:pos x="T8" y="T9"/>
              </a:cxn>
            </a:cxnLst>
            <a:rect l="0" t="0" r="r" b="b"/>
            <a:pathLst>
              <a:path w="1544" h="34">
                <a:moveTo>
                  <a:pt x="0" y="34"/>
                </a:moveTo>
                <a:lnTo>
                  <a:pt x="1502" y="34"/>
                </a:lnTo>
                <a:lnTo>
                  <a:pt x="1544" y="0"/>
                </a:lnTo>
                <a:lnTo>
                  <a:pt x="37" y="0"/>
                </a:lnTo>
                <a:lnTo>
                  <a:pt x="0" y="34"/>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6" name="Rectangle 116"/>
          <p:cNvSpPr>
            <a:spLocks noChangeArrowheads="1"/>
          </p:cNvSpPr>
          <p:nvPr/>
        </p:nvSpPr>
        <p:spPr bwMode="auto">
          <a:xfrm>
            <a:off x="2270125" y="2849563"/>
            <a:ext cx="2095500" cy="207962"/>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17" name="Freeform 117"/>
          <p:cNvSpPr>
            <a:spLocks/>
          </p:cNvSpPr>
          <p:nvPr/>
        </p:nvSpPr>
        <p:spPr bwMode="auto">
          <a:xfrm>
            <a:off x="4365625" y="2795588"/>
            <a:ext cx="58738" cy="261937"/>
          </a:xfrm>
          <a:custGeom>
            <a:avLst/>
            <a:gdLst>
              <a:gd name="T0" fmla="*/ 42 w 42"/>
              <a:gd name="T1" fmla="*/ 136 h 165"/>
              <a:gd name="T2" fmla="*/ 0 w 42"/>
              <a:gd name="T3" fmla="*/ 165 h 165"/>
              <a:gd name="T4" fmla="*/ 0 w 42"/>
              <a:gd name="T5" fmla="*/ 34 h 165"/>
              <a:gd name="T6" fmla="*/ 42 w 42"/>
              <a:gd name="T7" fmla="*/ 0 h 165"/>
              <a:gd name="T8" fmla="*/ 42 w 42"/>
              <a:gd name="T9" fmla="*/ 136 h 165"/>
            </a:gdLst>
            <a:ahLst/>
            <a:cxnLst>
              <a:cxn ang="0">
                <a:pos x="T0" y="T1"/>
              </a:cxn>
              <a:cxn ang="0">
                <a:pos x="T2" y="T3"/>
              </a:cxn>
              <a:cxn ang="0">
                <a:pos x="T4" y="T5"/>
              </a:cxn>
              <a:cxn ang="0">
                <a:pos x="T6" y="T7"/>
              </a:cxn>
              <a:cxn ang="0">
                <a:pos x="T8" y="T9"/>
              </a:cxn>
            </a:cxnLst>
            <a:rect l="0" t="0" r="r" b="b"/>
            <a:pathLst>
              <a:path w="42" h="165">
                <a:moveTo>
                  <a:pt x="42" y="136"/>
                </a:moveTo>
                <a:lnTo>
                  <a:pt x="0" y="165"/>
                </a:lnTo>
                <a:lnTo>
                  <a:pt x="0" y="34"/>
                </a:lnTo>
                <a:lnTo>
                  <a:pt x="42" y="0"/>
                </a:lnTo>
                <a:lnTo>
                  <a:pt x="42" y="136"/>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8" name="Freeform 118"/>
          <p:cNvSpPr>
            <a:spLocks/>
          </p:cNvSpPr>
          <p:nvPr/>
        </p:nvSpPr>
        <p:spPr bwMode="auto">
          <a:xfrm>
            <a:off x="4365625" y="2795588"/>
            <a:ext cx="1773238" cy="53975"/>
          </a:xfrm>
          <a:custGeom>
            <a:avLst/>
            <a:gdLst>
              <a:gd name="T0" fmla="*/ 0 w 1271"/>
              <a:gd name="T1" fmla="*/ 34 h 34"/>
              <a:gd name="T2" fmla="*/ 1234 w 1271"/>
              <a:gd name="T3" fmla="*/ 34 h 34"/>
              <a:gd name="T4" fmla="*/ 1271 w 1271"/>
              <a:gd name="T5" fmla="*/ 0 h 34"/>
              <a:gd name="T6" fmla="*/ 42 w 1271"/>
              <a:gd name="T7" fmla="*/ 0 h 34"/>
              <a:gd name="T8" fmla="*/ 0 w 1271"/>
              <a:gd name="T9" fmla="*/ 34 h 34"/>
            </a:gdLst>
            <a:ahLst/>
            <a:cxnLst>
              <a:cxn ang="0">
                <a:pos x="T0" y="T1"/>
              </a:cxn>
              <a:cxn ang="0">
                <a:pos x="T2" y="T3"/>
              </a:cxn>
              <a:cxn ang="0">
                <a:pos x="T4" y="T5"/>
              </a:cxn>
              <a:cxn ang="0">
                <a:pos x="T6" y="T7"/>
              </a:cxn>
              <a:cxn ang="0">
                <a:pos x="T8" y="T9"/>
              </a:cxn>
            </a:cxnLst>
            <a:rect l="0" t="0" r="r" b="b"/>
            <a:pathLst>
              <a:path w="1271" h="34">
                <a:moveTo>
                  <a:pt x="0" y="34"/>
                </a:moveTo>
                <a:lnTo>
                  <a:pt x="1234" y="34"/>
                </a:lnTo>
                <a:lnTo>
                  <a:pt x="1271" y="0"/>
                </a:lnTo>
                <a:lnTo>
                  <a:pt x="42" y="0"/>
                </a:lnTo>
                <a:lnTo>
                  <a:pt x="0" y="34"/>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19" name="Rectangle 119"/>
          <p:cNvSpPr>
            <a:spLocks noChangeArrowheads="1"/>
          </p:cNvSpPr>
          <p:nvPr/>
        </p:nvSpPr>
        <p:spPr bwMode="auto">
          <a:xfrm>
            <a:off x="4365625" y="2849563"/>
            <a:ext cx="1720850" cy="207962"/>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20" name="Freeform 120"/>
          <p:cNvSpPr>
            <a:spLocks/>
          </p:cNvSpPr>
          <p:nvPr/>
        </p:nvSpPr>
        <p:spPr bwMode="auto">
          <a:xfrm>
            <a:off x="6086475" y="2795588"/>
            <a:ext cx="52388" cy="261937"/>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21" name="Freeform 121"/>
          <p:cNvSpPr>
            <a:spLocks/>
          </p:cNvSpPr>
          <p:nvPr/>
        </p:nvSpPr>
        <p:spPr bwMode="auto">
          <a:xfrm>
            <a:off x="6086475" y="2795588"/>
            <a:ext cx="1620838" cy="53975"/>
          </a:xfrm>
          <a:custGeom>
            <a:avLst/>
            <a:gdLst>
              <a:gd name="T0" fmla="*/ 0 w 1161"/>
              <a:gd name="T1" fmla="*/ 34 h 34"/>
              <a:gd name="T2" fmla="*/ 1124 w 1161"/>
              <a:gd name="T3" fmla="*/ 34 h 34"/>
              <a:gd name="T4" fmla="*/ 1161 w 1161"/>
              <a:gd name="T5" fmla="*/ 0 h 34"/>
              <a:gd name="T6" fmla="*/ 37 w 1161"/>
              <a:gd name="T7" fmla="*/ 0 h 34"/>
              <a:gd name="T8" fmla="*/ 0 w 1161"/>
              <a:gd name="T9" fmla="*/ 34 h 34"/>
            </a:gdLst>
            <a:ahLst/>
            <a:cxnLst>
              <a:cxn ang="0">
                <a:pos x="T0" y="T1"/>
              </a:cxn>
              <a:cxn ang="0">
                <a:pos x="T2" y="T3"/>
              </a:cxn>
              <a:cxn ang="0">
                <a:pos x="T4" y="T5"/>
              </a:cxn>
              <a:cxn ang="0">
                <a:pos x="T6" y="T7"/>
              </a:cxn>
              <a:cxn ang="0">
                <a:pos x="T8" y="T9"/>
              </a:cxn>
            </a:cxnLst>
            <a:rect l="0" t="0" r="r" b="b"/>
            <a:pathLst>
              <a:path w="1161" h="34">
                <a:moveTo>
                  <a:pt x="0" y="34"/>
                </a:moveTo>
                <a:lnTo>
                  <a:pt x="1124" y="34"/>
                </a:lnTo>
                <a:lnTo>
                  <a:pt x="1161" y="0"/>
                </a:lnTo>
                <a:lnTo>
                  <a:pt x="37" y="0"/>
                </a:lnTo>
                <a:lnTo>
                  <a:pt x="0" y="34"/>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22" name="Rectangle 122"/>
          <p:cNvSpPr>
            <a:spLocks noChangeArrowheads="1"/>
          </p:cNvSpPr>
          <p:nvPr/>
        </p:nvSpPr>
        <p:spPr bwMode="auto">
          <a:xfrm>
            <a:off x="6086475" y="2849563"/>
            <a:ext cx="1568450" cy="207962"/>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23" name="Freeform 123"/>
          <p:cNvSpPr>
            <a:spLocks/>
          </p:cNvSpPr>
          <p:nvPr/>
        </p:nvSpPr>
        <p:spPr bwMode="auto">
          <a:xfrm>
            <a:off x="7654925" y="2795588"/>
            <a:ext cx="52388" cy="261937"/>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24" name="Freeform 124"/>
          <p:cNvSpPr>
            <a:spLocks/>
          </p:cNvSpPr>
          <p:nvPr/>
        </p:nvSpPr>
        <p:spPr bwMode="auto">
          <a:xfrm>
            <a:off x="7654925" y="2795588"/>
            <a:ext cx="125413" cy="53975"/>
          </a:xfrm>
          <a:custGeom>
            <a:avLst/>
            <a:gdLst>
              <a:gd name="T0" fmla="*/ 0 w 90"/>
              <a:gd name="T1" fmla="*/ 34 h 34"/>
              <a:gd name="T2" fmla="*/ 53 w 90"/>
              <a:gd name="T3" fmla="*/ 34 h 34"/>
              <a:gd name="T4" fmla="*/ 90 w 90"/>
              <a:gd name="T5" fmla="*/ 0 h 34"/>
              <a:gd name="T6" fmla="*/ 37 w 90"/>
              <a:gd name="T7" fmla="*/ 0 h 34"/>
              <a:gd name="T8" fmla="*/ 0 w 90"/>
              <a:gd name="T9" fmla="*/ 34 h 34"/>
            </a:gdLst>
            <a:ahLst/>
            <a:cxnLst>
              <a:cxn ang="0">
                <a:pos x="T0" y="T1"/>
              </a:cxn>
              <a:cxn ang="0">
                <a:pos x="T2" y="T3"/>
              </a:cxn>
              <a:cxn ang="0">
                <a:pos x="T4" y="T5"/>
              </a:cxn>
              <a:cxn ang="0">
                <a:pos x="T6" y="T7"/>
              </a:cxn>
              <a:cxn ang="0">
                <a:pos x="T8" y="T9"/>
              </a:cxn>
            </a:cxnLst>
            <a:rect l="0" t="0" r="r" b="b"/>
            <a:pathLst>
              <a:path w="90" h="34">
                <a:moveTo>
                  <a:pt x="0" y="34"/>
                </a:moveTo>
                <a:lnTo>
                  <a:pt x="53" y="34"/>
                </a:lnTo>
                <a:lnTo>
                  <a:pt x="90" y="0"/>
                </a:lnTo>
                <a:lnTo>
                  <a:pt x="37" y="0"/>
                </a:lnTo>
                <a:lnTo>
                  <a:pt x="0" y="34"/>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25" name="Rectangle 125"/>
          <p:cNvSpPr>
            <a:spLocks noChangeArrowheads="1"/>
          </p:cNvSpPr>
          <p:nvPr/>
        </p:nvSpPr>
        <p:spPr bwMode="auto">
          <a:xfrm>
            <a:off x="7654925" y="2849563"/>
            <a:ext cx="74613" cy="207962"/>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26" name="Freeform 126"/>
          <p:cNvSpPr>
            <a:spLocks/>
          </p:cNvSpPr>
          <p:nvPr/>
        </p:nvSpPr>
        <p:spPr bwMode="auto">
          <a:xfrm>
            <a:off x="7729538" y="2795588"/>
            <a:ext cx="50800" cy="261937"/>
          </a:xfrm>
          <a:custGeom>
            <a:avLst/>
            <a:gdLst>
              <a:gd name="T0" fmla="*/ 37 w 37"/>
              <a:gd name="T1" fmla="*/ 136 h 165"/>
              <a:gd name="T2" fmla="*/ 0 w 37"/>
              <a:gd name="T3" fmla="*/ 165 h 165"/>
              <a:gd name="T4" fmla="*/ 0 w 37"/>
              <a:gd name="T5" fmla="*/ 34 h 165"/>
              <a:gd name="T6" fmla="*/ 37 w 37"/>
              <a:gd name="T7" fmla="*/ 0 h 165"/>
              <a:gd name="T8" fmla="*/ 37 w 37"/>
              <a:gd name="T9" fmla="*/ 136 h 165"/>
            </a:gdLst>
            <a:ahLst/>
            <a:cxnLst>
              <a:cxn ang="0">
                <a:pos x="T0" y="T1"/>
              </a:cxn>
              <a:cxn ang="0">
                <a:pos x="T2" y="T3"/>
              </a:cxn>
              <a:cxn ang="0">
                <a:pos x="T4" y="T5"/>
              </a:cxn>
              <a:cxn ang="0">
                <a:pos x="T6" y="T7"/>
              </a:cxn>
              <a:cxn ang="0">
                <a:pos x="T8" y="T9"/>
              </a:cxn>
            </a:cxnLst>
            <a:rect l="0" t="0" r="r" b="b"/>
            <a:pathLst>
              <a:path w="37" h="165">
                <a:moveTo>
                  <a:pt x="37" y="136"/>
                </a:moveTo>
                <a:lnTo>
                  <a:pt x="0" y="165"/>
                </a:lnTo>
                <a:lnTo>
                  <a:pt x="0" y="34"/>
                </a:lnTo>
                <a:lnTo>
                  <a:pt x="37" y="0"/>
                </a:lnTo>
                <a:lnTo>
                  <a:pt x="37" y="136"/>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27" name="Freeform 127"/>
          <p:cNvSpPr>
            <a:spLocks/>
          </p:cNvSpPr>
          <p:nvPr/>
        </p:nvSpPr>
        <p:spPr bwMode="auto">
          <a:xfrm>
            <a:off x="2270125" y="2433638"/>
            <a:ext cx="512763" cy="53975"/>
          </a:xfrm>
          <a:custGeom>
            <a:avLst/>
            <a:gdLst>
              <a:gd name="T0" fmla="*/ 0 w 368"/>
              <a:gd name="T1" fmla="*/ 34 h 34"/>
              <a:gd name="T2" fmla="*/ 331 w 368"/>
              <a:gd name="T3" fmla="*/ 34 h 34"/>
              <a:gd name="T4" fmla="*/ 368 w 368"/>
              <a:gd name="T5" fmla="*/ 0 h 34"/>
              <a:gd name="T6" fmla="*/ 37 w 368"/>
              <a:gd name="T7" fmla="*/ 0 h 34"/>
              <a:gd name="T8" fmla="*/ 0 w 368"/>
              <a:gd name="T9" fmla="*/ 34 h 34"/>
            </a:gdLst>
            <a:ahLst/>
            <a:cxnLst>
              <a:cxn ang="0">
                <a:pos x="T0" y="T1"/>
              </a:cxn>
              <a:cxn ang="0">
                <a:pos x="T2" y="T3"/>
              </a:cxn>
              <a:cxn ang="0">
                <a:pos x="T4" y="T5"/>
              </a:cxn>
              <a:cxn ang="0">
                <a:pos x="T6" y="T7"/>
              </a:cxn>
              <a:cxn ang="0">
                <a:pos x="T8" y="T9"/>
              </a:cxn>
            </a:cxnLst>
            <a:rect l="0" t="0" r="r" b="b"/>
            <a:pathLst>
              <a:path w="368" h="34">
                <a:moveTo>
                  <a:pt x="0" y="34"/>
                </a:moveTo>
                <a:lnTo>
                  <a:pt x="331" y="34"/>
                </a:lnTo>
                <a:lnTo>
                  <a:pt x="368" y="0"/>
                </a:lnTo>
                <a:lnTo>
                  <a:pt x="37" y="0"/>
                </a:lnTo>
                <a:lnTo>
                  <a:pt x="0" y="34"/>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28" name="Rectangle 128"/>
          <p:cNvSpPr>
            <a:spLocks noChangeArrowheads="1"/>
          </p:cNvSpPr>
          <p:nvPr/>
        </p:nvSpPr>
        <p:spPr bwMode="auto">
          <a:xfrm>
            <a:off x="2270125" y="2487613"/>
            <a:ext cx="461963" cy="207962"/>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29" name="Freeform 129"/>
          <p:cNvSpPr>
            <a:spLocks/>
          </p:cNvSpPr>
          <p:nvPr/>
        </p:nvSpPr>
        <p:spPr bwMode="auto">
          <a:xfrm>
            <a:off x="2732088" y="2433638"/>
            <a:ext cx="50800" cy="261937"/>
          </a:xfrm>
          <a:custGeom>
            <a:avLst/>
            <a:gdLst>
              <a:gd name="T0" fmla="*/ 37 w 37"/>
              <a:gd name="T1" fmla="*/ 137 h 165"/>
              <a:gd name="T2" fmla="*/ 0 w 37"/>
              <a:gd name="T3" fmla="*/ 165 h 165"/>
              <a:gd name="T4" fmla="*/ 0 w 37"/>
              <a:gd name="T5" fmla="*/ 34 h 165"/>
              <a:gd name="T6" fmla="*/ 37 w 37"/>
              <a:gd name="T7" fmla="*/ 0 h 165"/>
              <a:gd name="T8" fmla="*/ 37 w 37"/>
              <a:gd name="T9" fmla="*/ 137 h 165"/>
            </a:gdLst>
            <a:ahLst/>
            <a:cxnLst>
              <a:cxn ang="0">
                <a:pos x="T0" y="T1"/>
              </a:cxn>
              <a:cxn ang="0">
                <a:pos x="T2" y="T3"/>
              </a:cxn>
              <a:cxn ang="0">
                <a:pos x="T4" y="T5"/>
              </a:cxn>
              <a:cxn ang="0">
                <a:pos x="T6" y="T7"/>
              </a:cxn>
              <a:cxn ang="0">
                <a:pos x="T8" y="T9"/>
              </a:cxn>
            </a:cxnLst>
            <a:rect l="0" t="0" r="r" b="b"/>
            <a:pathLst>
              <a:path w="37" h="165">
                <a:moveTo>
                  <a:pt x="37" y="137"/>
                </a:moveTo>
                <a:lnTo>
                  <a:pt x="0" y="165"/>
                </a:lnTo>
                <a:lnTo>
                  <a:pt x="0" y="34"/>
                </a:lnTo>
                <a:lnTo>
                  <a:pt x="37" y="0"/>
                </a:lnTo>
                <a:lnTo>
                  <a:pt x="37" y="137"/>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0" name="Freeform 130"/>
          <p:cNvSpPr>
            <a:spLocks/>
          </p:cNvSpPr>
          <p:nvPr/>
        </p:nvSpPr>
        <p:spPr bwMode="auto">
          <a:xfrm>
            <a:off x="2732088" y="2433638"/>
            <a:ext cx="3559175" cy="53975"/>
          </a:xfrm>
          <a:custGeom>
            <a:avLst/>
            <a:gdLst>
              <a:gd name="T0" fmla="*/ 0 w 2552"/>
              <a:gd name="T1" fmla="*/ 34 h 34"/>
              <a:gd name="T2" fmla="*/ 2510 w 2552"/>
              <a:gd name="T3" fmla="*/ 34 h 34"/>
              <a:gd name="T4" fmla="*/ 2552 w 2552"/>
              <a:gd name="T5" fmla="*/ 0 h 34"/>
              <a:gd name="T6" fmla="*/ 37 w 2552"/>
              <a:gd name="T7" fmla="*/ 0 h 34"/>
              <a:gd name="T8" fmla="*/ 0 w 2552"/>
              <a:gd name="T9" fmla="*/ 34 h 34"/>
            </a:gdLst>
            <a:ahLst/>
            <a:cxnLst>
              <a:cxn ang="0">
                <a:pos x="T0" y="T1"/>
              </a:cxn>
              <a:cxn ang="0">
                <a:pos x="T2" y="T3"/>
              </a:cxn>
              <a:cxn ang="0">
                <a:pos x="T4" y="T5"/>
              </a:cxn>
              <a:cxn ang="0">
                <a:pos x="T6" y="T7"/>
              </a:cxn>
              <a:cxn ang="0">
                <a:pos x="T8" y="T9"/>
              </a:cxn>
            </a:cxnLst>
            <a:rect l="0" t="0" r="r" b="b"/>
            <a:pathLst>
              <a:path w="2552" h="34">
                <a:moveTo>
                  <a:pt x="0" y="34"/>
                </a:moveTo>
                <a:lnTo>
                  <a:pt x="2510" y="34"/>
                </a:lnTo>
                <a:lnTo>
                  <a:pt x="2552" y="0"/>
                </a:lnTo>
                <a:lnTo>
                  <a:pt x="37" y="0"/>
                </a:lnTo>
                <a:lnTo>
                  <a:pt x="0" y="34"/>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1" name="Rectangle 131"/>
          <p:cNvSpPr>
            <a:spLocks noChangeArrowheads="1"/>
          </p:cNvSpPr>
          <p:nvPr/>
        </p:nvSpPr>
        <p:spPr bwMode="auto">
          <a:xfrm>
            <a:off x="2732088" y="2487613"/>
            <a:ext cx="3502025" cy="207962"/>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32" name="Freeform 132"/>
          <p:cNvSpPr>
            <a:spLocks/>
          </p:cNvSpPr>
          <p:nvPr/>
        </p:nvSpPr>
        <p:spPr bwMode="auto">
          <a:xfrm>
            <a:off x="6234113" y="2433638"/>
            <a:ext cx="57150" cy="261937"/>
          </a:xfrm>
          <a:custGeom>
            <a:avLst/>
            <a:gdLst>
              <a:gd name="T0" fmla="*/ 42 w 42"/>
              <a:gd name="T1" fmla="*/ 137 h 165"/>
              <a:gd name="T2" fmla="*/ 0 w 42"/>
              <a:gd name="T3" fmla="*/ 165 h 165"/>
              <a:gd name="T4" fmla="*/ 0 w 42"/>
              <a:gd name="T5" fmla="*/ 34 h 165"/>
              <a:gd name="T6" fmla="*/ 42 w 42"/>
              <a:gd name="T7" fmla="*/ 0 h 165"/>
              <a:gd name="T8" fmla="*/ 42 w 42"/>
              <a:gd name="T9" fmla="*/ 137 h 165"/>
            </a:gdLst>
            <a:ahLst/>
            <a:cxnLst>
              <a:cxn ang="0">
                <a:pos x="T0" y="T1"/>
              </a:cxn>
              <a:cxn ang="0">
                <a:pos x="T2" y="T3"/>
              </a:cxn>
              <a:cxn ang="0">
                <a:pos x="T4" y="T5"/>
              </a:cxn>
              <a:cxn ang="0">
                <a:pos x="T6" y="T7"/>
              </a:cxn>
              <a:cxn ang="0">
                <a:pos x="T8" y="T9"/>
              </a:cxn>
            </a:cxnLst>
            <a:rect l="0" t="0" r="r" b="b"/>
            <a:pathLst>
              <a:path w="42" h="165">
                <a:moveTo>
                  <a:pt x="42" y="137"/>
                </a:moveTo>
                <a:lnTo>
                  <a:pt x="0" y="165"/>
                </a:lnTo>
                <a:lnTo>
                  <a:pt x="0" y="34"/>
                </a:lnTo>
                <a:lnTo>
                  <a:pt x="42" y="0"/>
                </a:lnTo>
                <a:lnTo>
                  <a:pt x="42" y="137"/>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3" name="Freeform 133"/>
          <p:cNvSpPr>
            <a:spLocks/>
          </p:cNvSpPr>
          <p:nvPr/>
        </p:nvSpPr>
        <p:spPr bwMode="auto">
          <a:xfrm>
            <a:off x="6234113" y="2433638"/>
            <a:ext cx="1538287" cy="53975"/>
          </a:xfrm>
          <a:custGeom>
            <a:avLst/>
            <a:gdLst>
              <a:gd name="T0" fmla="*/ 0 w 1103"/>
              <a:gd name="T1" fmla="*/ 34 h 34"/>
              <a:gd name="T2" fmla="*/ 1066 w 1103"/>
              <a:gd name="T3" fmla="*/ 34 h 34"/>
              <a:gd name="T4" fmla="*/ 1103 w 1103"/>
              <a:gd name="T5" fmla="*/ 0 h 34"/>
              <a:gd name="T6" fmla="*/ 42 w 1103"/>
              <a:gd name="T7" fmla="*/ 0 h 34"/>
              <a:gd name="T8" fmla="*/ 0 w 1103"/>
              <a:gd name="T9" fmla="*/ 34 h 34"/>
            </a:gdLst>
            <a:ahLst/>
            <a:cxnLst>
              <a:cxn ang="0">
                <a:pos x="T0" y="T1"/>
              </a:cxn>
              <a:cxn ang="0">
                <a:pos x="T2" y="T3"/>
              </a:cxn>
              <a:cxn ang="0">
                <a:pos x="T4" y="T5"/>
              </a:cxn>
              <a:cxn ang="0">
                <a:pos x="T6" y="T7"/>
              </a:cxn>
              <a:cxn ang="0">
                <a:pos x="T8" y="T9"/>
              </a:cxn>
            </a:cxnLst>
            <a:rect l="0" t="0" r="r" b="b"/>
            <a:pathLst>
              <a:path w="1103" h="34">
                <a:moveTo>
                  <a:pt x="0" y="34"/>
                </a:moveTo>
                <a:lnTo>
                  <a:pt x="1066" y="34"/>
                </a:lnTo>
                <a:lnTo>
                  <a:pt x="1103" y="0"/>
                </a:lnTo>
                <a:lnTo>
                  <a:pt x="42" y="0"/>
                </a:lnTo>
                <a:lnTo>
                  <a:pt x="0" y="34"/>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4" name="Rectangle 134"/>
          <p:cNvSpPr>
            <a:spLocks noChangeArrowheads="1"/>
          </p:cNvSpPr>
          <p:nvPr/>
        </p:nvSpPr>
        <p:spPr bwMode="auto">
          <a:xfrm>
            <a:off x="6234113" y="2487613"/>
            <a:ext cx="1485900" cy="207962"/>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35" name="Freeform 135"/>
          <p:cNvSpPr>
            <a:spLocks/>
          </p:cNvSpPr>
          <p:nvPr/>
        </p:nvSpPr>
        <p:spPr bwMode="auto">
          <a:xfrm>
            <a:off x="7720013" y="2433638"/>
            <a:ext cx="52387" cy="261937"/>
          </a:xfrm>
          <a:custGeom>
            <a:avLst/>
            <a:gdLst>
              <a:gd name="T0" fmla="*/ 37 w 37"/>
              <a:gd name="T1" fmla="*/ 137 h 165"/>
              <a:gd name="T2" fmla="*/ 0 w 37"/>
              <a:gd name="T3" fmla="*/ 165 h 165"/>
              <a:gd name="T4" fmla="*/ 0 w 37"/>
              <a:gd name="T5" fmla="*/ 34 h 165"/>
              <a:gd name="T6" fmla="*/ 37 w 37"/>
              <a:gd name="T7" fmla="*/ 0 h 165"/>
              <a:gd name="T8" fmla="*/ 37 w 37"/>
              <a:gd name="T9" fmla="*/ 137 h 165"/>
            </a:gdLst>
            <a:ahLst/>
            <a:cxnLst>
              <a:cxn ang="0">
                <a:pos x="T0" y="T1"/>
              </a:cxn>
              <a:cxn ang="0">
                <a:pos x="T2" y="T3"/>
              </a:cxn>
              <a:cxn ang="0">
                <a:pos x="T4" y="T5"/>
              </a:cxn>
              <a:cxn ang="0">
                <a:pos x="T6" y="T7"/>
              </a:cxn>
              <a:cxn ang="0">
                <a:pos x="T8" y="T9"/>
              </a:cxn>
            </a:cxnLst>
            <a:rect l="0" t="0" r="r" b="b"/>
            <a:pathLst>
              <a:path w="37" h="165">
                <a:moveTo>
                  <a:pt x="37" y="137"/>
                </a:moveTo>
                <a:lnTo>
                  <a:pt x="0" y="165"/>
                </a:lnTo>
                <a:lnTo>
                  <a:pt x="0" y="34"/>
                </a:lnTo>
                <a:lnTo>
                  <a:pt x="37" y="0"/>
                </a:lnTo>
                <a:lnTo>
                  <a:pt x="37" y="137"/>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6" name="Freeform 136"/>
          <p:cNvSpPr>
            <a:spLocks/>
          </p:cNvSpPr>
          <p:nvPr/>
        </p:nvSpPr>
        <p:spPr bwMode="auto">
          <a:xfrm>
            <a:off x="7720013" y="2433638"/>
            <a:ext cx="60325" cy="53975"/>
          </a:xfrm>
          <a:custGeom>
            <a:avLst/>
            <a:gdLst>
              <a:gd name="T0" fmla="*/ 0 w 43"/>
              <a:gd name="T1" fmla="*/ 34 h 34"/>
              <a:gd name="T2" fmla="*/ 6 w 43"/>
              <a:gd name="T3" fmla="*/ 34 h 34"/>
              <a:gd name="T4" fmla="*/ 43 w 43"/>
              <a:gd name="T5" fmla="*/ 0 h 34"/>
              <a:gd name="T6" fmla="*/ 37 w 43"/>
              <a:gd name="T7" fmla="*/ 0 h 34"/>
              <a:gd name="T8" fmla="*/ 0 w 43"/>
              <a:gd name="T9" fmla="*/ 34 h 34"/>
            </a:gdLst>
            <a:ahLst/>
            <a:cxnLst>
              <a:cxn ang="0">
                <a:pos x="T0" y="T1"/>
              </a:cxn>
              <a:cxn ang="0">
                <a:pos x="T2" y="T3"/>
              </a:cxn>
              <a:cxn ang="0">
                <a:pos x="T4" y="T5"/>
              </a:cxn>
              <a:cxn ang="0">
                <a:pos x="T6" y="T7"/>
              </a:cxn>
              <a:cxn ang="0">
                <a:pos x="T8" y="T9"/>
              </a:cxn>
            </a:cxnLst>
            <a:rect l="0" t="0" r="r" b="b"/>
            <a:pathLst>
              <a:path w="43" h="34">
                <a:moveTo>
                  <a:pt x="0" y="34"/>
                </a:moveTo>
                <a:lnTo>
                  <a:pt x="6" y="34"/>
                </a:lnTo>
                <a:lnTo>
                  <a:pt x="43" y="0"/>
                </a:lnTo>
                <a:lnTo>
                  <a:pt x="37" y="0"/>
                </a:lnTo>
                <a:lnTo>
                  <a:pt x="0" y="34"/>
                </a:lnTo>
                <a:close/>
              </a:path>
            </a:pathLst>
          </a:custGeom>
          <a:solidFill>
            <a:srgbClr val="00BFBF"/>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7" name="Rectangle 137"/>
          <p:cNvSpPr>
            <a:spLocks noChangeArrowheads="1"/>
          </p:cNvSpPr>
          <p:nvPr/>
        </p:nvSpPr>
        <p:spPr bwMode="auto">
          <a:xfrm>
            <a:off x="7720013" y="2487613"/>
            <a:ext cx="9525" cy="207962"/>
          </a:xfrm>
          <a:prstGeom prst="rect">
            <a:avLst/>
          </a:prstGeom>
          <a:solidFill>
            <a:srgbClr val="00FFFF"/>
          </a:solidFill>
          <a:ln w="7938">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38" name="Freeform 138"/>
          <p:cNvSpPr>
            <a:spLocks/>
          </p:cNvSpPr>
          <p:nvPr/>
        </p:nvSpPr>
        <p:spPr bwMode="auto">
          <a:xfrm>
            <a:off x="7729538" y="2433638"/>
            <a:ext cx="50800" cy="261937"/>
          </a:xfrm>
          <a:custGeom>
            <a:avLst/>
            <a:gdLst>
              <a:gd name="T0" fmla="*/ 37 w 37"/>
              <a:gd name="T1" fmla="*/ 137 h 165"/>
              <a:gd name="T2" fmla="*/ 0 w 37"/>
              <a:gd name="T3" fmla="*/ 165 h 165"/>
              <a:gd name="T4" fmla="*/ 0 w 37"/>
              <a:gd name="T5" fmla="*/ 34 h 165"/>
              <a:gd name="T6" fmla="*/ 37 w 37"/>
              <a:gd name="T7" fmla="*/ 0 h 165"/>
              <a:gd name="T8" fmla="*/ 37 w 37"/>
              <a:gd name="T9" fmla="*/ 137 h 165"/>
            </a:gdLst>
            <a:ahLst/>
            <a:cxnLst>
              <a:cxn ang="0">
                <a:pos x="T0" y="T1"/>
              </a:cxn>
              <a:cxn ang="0">
                <a:pos x="T2" y="T3"/>
              </a:cxn>
              <a:cxn ang="0">
                <a:pos x="T4" y="T5"/>
              </a:cxn>
              <a:cxn ang="0">
                <a:pos x="T6" y="T7"/>
              </a:cxn>
              <a:cxn ang="0">
                <a:pos x="T8" y="T9"/>
              </a:cxn>
            </a:cxnLst>
            <a:rect l="0" t="0" r="r" b="b"/>
            <a:pathLst>
              <a:path w="37" h="165">
                <a:moveTo>
                  <a:pt x="37" y="137"/>
                </a:moveTo>
                <a:lnTo>
                  <a:pt x="0" y="165"/>
                </a:lnTo>
                <a:lnTo>
                  <a:pt x="0" y="34"/>
                </a:lnTo>
                <a:lnTo>
                  <a:pt x="37" y="0"/>
                </a:lnTo>
                <a:lnTo>
                  <a:pt x="37" y="137"/>
                </a:lnTo>
                <a:close/>
              </a:path>
            </a:pathLst>
          </a:custGeom>
          <a:solidFill>
            <a:srgbClr val="00808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39" name="Freeform 139"/>
          <p:cNvSpPr>
            <a:spLocks/>
          </p:cNvSpPr>
          <p:nvPr/>
        </p:nvSpPr>
        <p:spPr bwMode="auto">
          <a:xfrm>
            <a:off x="2270125" y="2081213"/>
            <a:ext cx="2543175" cy="46037"/>
          </a:xfrm>
          <a:custGeom>
            <a:avLst/>
            <a:gdLst>
              <a:gd name="T0" fmla="*/ 0 w 1823"/>
              <a:gd name="T1" fmla="*/ 29 h 29"/>
              <a:gd name="T2" fmla="*/ 1786 w 1823"/>
              <a:gd name="T3" fmla="*/ 29 h 29"/>
              <a:gd name="T4" fmla="*/ 1823 w 1823"/>
              <a:gd name="T5" fmla="*/ 0 h 29"/>
              <a:gd name="T6" fmla="*/ 37 w 1823"/>
              <a:gd name="T7" fmla="*/ 0 h 29"/>
              <a:gd name="T8" fmla="*/ 0 w 1823"/>
              <a:gd name="T9" fmla="*/ 29 h 29"/>
            </a:gdLst>
            <a:ahLst/>
            <a:cxnLst>
              <a:cxn ang="0">
                <a:pos x="T0" y="T1"/>
              </a:cxn>
              <a:cxn ang="0">
                <a:pos x="T2" y="T3"/>
              </a:cxn>
              <a:cxn ang="0">
                <a:pos x="T4" y="T5"/>
              </a:cxn>
              <a:cxn ang="0">
                <a:pos x="T6" y="T7"/>
              </a:cxn>
              <a:cxn ang="0">
                <a:pos x="T8" y="T9"/>
              </a:cxn>
            </a:cxnLst>
            <a:rect l="0" t="0" r="r" b="b"/>
            <a:pathLst>
              <a:path w="1823" h="29">
                <a:moveTo>
                  <a:pt x="0" y="29"/>
                </a:moveTo>
                <a:lnTo>
                  <a:pt x="1786" y="29"/>
                </a:lnTo>
                <a:lnTo>
                  <a:pt x="1823" y="0"/>
                </a:lnTo>
                <a:lnTo>
                  <a:pt x="37" y="0"/>
                </a:lnTo>
                <a:lnTo>
                  <a:pt x="0" y="29"/>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0" name="Rectangle 140"/>
          <p:cNvSpPr>
            <a:spLocks noChangeArrowheads="1"/>
          </p:cNvSpPr>
          <p:nvPr/>
        </p:nvSpPr>
        <p:spPr bwMode="auto">
          <a:xfrm>
            <a:off x="2270125" y="2127250"/>
            <a:ext cx="2490788" cy="206375"/>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41" name="Freeform 141"/>
          <p:cNvSpPr>
            <a:spLocks/>
          </p:cNvSpPr>
          <p:nvPr/>
        </p:nvSpPr>
        <p:spPr bwMode="auto">
          <a:xfrm>
            <a:off x="4760913" y="2081213"/>
            <a:ext cx="52387" cy="252412"/>
          </a:xfrm>
          <a:custGeom>
            <a:avLst/>
            <a:gdLst>
              <a:gd name="T0" fmla="*/ 37 w 37"/>
              <a:gd name="T1" fmla="*/ 131 h 159"/>
              <a:gd name="T2" fmla="*/ 0 w 37"/>
              <a:gd name="T3" fmla="*/ 159 h 159"/>
              <a:gd name="T4" fmla="*/ 0 w 37"/>
              <a:gd name="T5" fmla="*/ 29 h 159"/>
              <a:gd name="T6" fmla="*/ 37 w 37"/>
              <a:gd name="T7" fmla="*/ 0 h 159"/>
              <a:gd name="T8" fmla="*/ 37 w 37"/>
              <a:gd name="T9" fmla="*/ 131 h 159"/>
            </a:gdLst>
            <a:ahLst/>
            <a:cxnLst>
              <a:cxn ang="0">
                <a:pos x="T0" y="T1"/>
              </a:cxn>
              <a:cxn ang="0">
                <a:pos x="T2" y="T3"/>
              </a:cxn>
              <a:cxn ang="0">
                <a:pos x="T4" y="T5"/>
              </a:cxn>
              <a:cxn ang="0">
                <a:pos x="T6" y="T7"/>
              </a:cxn>
              <a:cxn ang="0">
                <a:pos x="T8" y="T9"/>
              </a:cxn>
            </a:cxnLst>
            <a:rect l="0" t="0" r="r" b="b"/>
            <a:pathLst>
              <a:path w="37" h="159">
                <a:moveTo>
                  <a:pt x="37" y="131"/>
                </a:moveTo>
                <a:lnTo>
                  <a:pt x="0" y="159"/>
                </a:lnTo>
                <a:lnTo>
                  <a:pt x="0" y="29"/>
                </a:lnTo>
                <a:lnTo>
                  <a:pt x="37" y="0"/>
                </a:lnTo>
                <a:lnTo>
                  <a:pt x="37"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2" name="Freeform 142"/>
          <p:cNvSpPr>
            <a:spLocks/>
          </p:cNvSpPr>
          <p:nvPr/>
        </p:nvSpPr>
        <p:spPr bwMode="auto">
          <a:xfrm>
            <a:off x="4760913" y="2081213"/>
            <a:ext cx="2887662" cy="46037"/>
          </a:xfrm>
          <a:custGeom>
            <a:avLst/>
            <a:gdLst>
              <a:gd name="T0" fmla="*/ 0 w 2069"/>
              <a:gd name="T1" fmla="*/ 29 h 29"/>
              <a:gd name="T2" fmla="*/ 2032 w 2069"/>
              <a:gd name="T3" fmla="*/ 29 h 29"/>
              <a:gd name="T4" fmla="*/ 2069 w 2069"/>
              <a:gd name="T5" fmla="*/ 0 h 29"/>
              <a:gd name="T6" fmla="*/ 37 w 2069"/>
              <a:gd name="T7" fmla="*/ 0 h 29"/>
              <a:gd name="T8" fmla="*/ 0 w 2069"/>
              <a:gd name="T9" fmla="*/ 29 h 29"/>
            </a:gdLst>
            <a:ahLst/>
            <a:cxnLst>
              <a:cxn ang="0">
                <a:pos x="T0" y="T1"/>
              </a:cxn>
              <a:cxn ang="0">
                <a:pos x="T2" y="T3"/>
              </a:cxn>
              <a:cxn ang="0">
                <a:pos x="T4" y="T5"/>
              </a:cxn>
              <a:cxn ang="0">
                <a:pos x="T6" y="T7"/>
              </a:cxn>
              <a:cxn ang="0">
                <a:pos x="T8" y="T9"/>
              </a:cxn>
            </a:cxnLst>
            <a:rect l="0" t="0" r="r" b="b"/>
            <a:pathLst>
              <a:path w="2069" h="29">
                <a:moveTo>
                  <a:pt x="0" y="29"/>
                </a:moveTo>
                <a:lnTo>
                  <a:pt x="2032" y="29"/>
                </a:lnTo>
                <a:lnTo>
                  <a:pt x="2069" y="0"/>
                </a:lnTo>
                <a:lnTo>
                  <a:pt x="37" y="0"/>
                </a:lnTo>
                <a:lnTo>
                  <a:pt x="0" y="29"/>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3" name="Rectangle 143"/>
          <p:cNvSpPr>
            <a:spLocks noChangeArrowheads="1"/>
          </p:cNvSpPr>
          <p:nvPr/>
        </p:nvSpPr>
        <p:spPr bwMode="auto">
          <a:xfrm>
            <a:off x="4760913" y="2127250"/>
            <a:ext cx="2835275" cy="206375"/>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44" name="Freeform 144"/>
          <p:cNvSpPr>
            <a:spLocks/>
          </p:cNvSpPr>
          <p:nvPr/>
        </p:nvSpPr>
        <p:spPr bwMode="auto">
          <a:xfrm>
            <a:off x="7596188" y="2081213"/>
            <a:ext cx="52387" cy="252412"/>
          </a:xfrm>
          <a:custGeom>
            <a:avLst/>
            <a:gdLst>
              <a:gd name="T0" fmla="*/ 37 w 37"/>
              <a:gd name="T1" fmla="*/ 131 h 159"/>
              <a:gd name="T2" fmla="*/ 0 w 37"/>
              <a:gd name="T3" fmla="*/ 159 h 159"/>
              <a:gd name="T4" fmla="*/ 0 w 37"/>
              <a:gd name="T5" fmla="*/ 29 h 159"/>
              <a:gd name="T6" fmla="*/ 37 w 37"/>
              <a:gd name="T7" fmla="*/ 0 h 159"/>
              <a:gd name="T8" fmla="*/ 37 w 37"/>
              <a:gd name="T9" fmla="*/ 131 h 159"/>
            </a:gdLst>
            <a:ahLst/>
            <a:cxnLst>
              <a:cxn ang="0">
                <a:pos x="T0" y="T1"/>
              </a:cxn>
              <a:cxn ang="0">
                <a:pos x="T2" y="T3"/>
              </a:cxn>
              <a:cxn ang="0">
                <a:pos x="T4" y="T5"/>
              </a:cxn>
              <a:cxn ang="0">
                <a:pos x="T6" y="T7"/>
              </a:cxn>
              <a:cxn ang="0">
                <a:pos x="T8" y="T9"/>
              </a:cxn>
            </a:cxnLst>
            <a:rect l="0" t="0" r="r" b="b"/>
            <a:pathLst>
              <a:path w="37" h="159">
                <a:moveTo>
                  <a:pt x="37" y="131"/>
                </a:moveTo>
                <a:lnTo>
                  <a:pt x="0" y="159"/>
                </a:lnTo>
                <a:lnTo>
                  <a:pt x="0" y="29"/>
                </a:lnTo>
                <a:lnTo>
                  <a:pt x="37" y="0"/>
                </a:lnTo>
                <a:lnTo>
                  <a:pt x="37"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5" name="Freeform 145"/>
          <p:cNvSpPr>
            <a:spLocks/>
          </p:cNvSpPr>
          <p:nvPr/>
        </p:nvSpPr>
        <p:spPr bwMode="auto">
          <a:xfrm>
            <a:off x="7596188" y="2081213"/>
            <a:ext cx="184150" cy="46037"/>
          </a:xfrm>
          <a:custGeom>
            <a:avLst/>
            <a:gdLst>
              <a:gd name="T0" fmla="*/ 0 w 132"/>
              <a:gd name="T1" fmla="*/ 29 h 29"/>
              <a:gd name="T2" fmla="*/ 95 w 132"/>
              <a:gd name="T3" fmla="*/ 29 h 29"/>
              <a:gd name="T4" fmla="*/ 132 w 132"/>
              <a:gd name="T5" fmla="*/ 0 h 29"/>
              <a:gd name="T6" fmla="*/ 37 w 132"/>
              <a:gd name="T7" fmla="*/ 0 h 29"/>
              <a:gd name="T8" fmla="*/ 0 w 132"/>
              <a:gd name="T9" fmla="*/ 29 h 29"/>
            </a:gdLst>
            <a:ahLst/>
            <a:cxnLst>
              <a:cxn ang="0">
                <a:pos x="T0" y="T1"/>
              </a:cxn>
              <a:cxn ang="0">
                <a:pos x="T2" y="T3"/>
              </a:cxn>
              <a:cxn ang="0">
                <a:pos x="T4" y="T5"/>
              </a:cxn>
              <a:cxn ang="0">
                <a:pos x="T6" y="T7"/>
              </a:cxn>
              <a:cxn ang="0">
                <a:pos x="T8" y="T9"/>
              </a:cxn>
            </a:cxnLst>
            <a:rect l="0" t="0" r="r" b="b"/>
            <a:pathLst>
              <a:path w="132" h="29">
                <a:moveTo>
                  <a:pt x="0" y="29"/>
                </a:moveTo>
                <a:lnTo>
                  <a:pt x="95" y="29"/>
                </a:lnTo>
                <a:lnTo>
                  <a:pt x="132" y="0"/>
                </a:lnTo>
                <a:lnTo>
                  <a:pt x="37" y="0"/>
                </a:lnTo>
                <a:lnTo>
                  <a:pt x="0" y="29"/>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6" name="Rectangle 146"/>
          <p:cNvSpPr>
            <a:spLocks noChangeArrowheads="1"/>
          </p:cNvSpPr>
          <p:nvPr/>
        </p:nvSpPr>
        <p:spPr bwMode="auto">
          <a:xfrm>
            <a:off x="7596188" y="2127250"/>
            <a:ext cx="133350" cy="206375"/>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47" name="Freeform 147"/>
          <p:cNvSpPr>
            <a:spLocks/>
          </p:cNvSpPr>
          <p:nvPr/>
        </p:nvSpPr>
        <p:spPr bwMode="auto">
          <a:xfrm>
            <a:off x="7729538" y="2081213"/>
            <a:ext cx="50800" cy="252412"/>
          </a:xfrm>
          <a:custGeom>
            <a:avLst/>
            <a:gdLst>
              <a:gd name="T0" fmla="*/ 37 w 37"/>
              <a:gd name="T1" fmla="*/ 131 h 159"/>
              <a:gd name="T2" fmla="*/ 0 w 37"/>
              <a:gd name="T3" fmla="*/ 159 h 159"/>
              <a:gd name="T4" fmla="*/ 0 w 37"/>
              <a:gd name="T5" fmla="*/ 29 h 159"/>
              <a:gd name="T6" fmla="*/ 37 w 37"/>
              <a:gd name="T7" fmla="*/ 0 h 159"/>
              <a:gd name="T8" fmla="*/ 37 w 37"/>
              <a:gd name="T9" fmla="*/ 131 h 159"/>
            </a:gdLst>
            <a:ahLst/>
            <a:cxnLst>
              <a:cxn ang="0">
                <a:pos x="T0" y="T1"/>
              </a:cxn>
              <a:cxn ang="0">
                <a:pos x="T2" y="T3"/>
              </a:cxn>
              <a:cxn ang="0">
                <a:pos x="T4" y="T5"/>
              </a:cxn>
              <a:cxn ang="0">
                <a:pos x="T6" y="T7"/>
              </a:cxn>
              <a:cxn ang="0">
                <a:pos x="T8" y="T9"/>
              </a:cxn>
            </a:cxnLst>
            <a:rect l="0" t="0" r="r" b="b"/>
            <a:pathLst>
              <a:path w="37" h="159">
                <a:moveTo>
                  <a:pt x="37" y="131"/>
                </a:moveTo>
                <a:lnTo>
                  <a:pt x="0" y="159"/>
                </a:lnTo>
                <a:lnTo>
                  <a:pt x="0" y="29"/>
                </a:lnTo>
                <a:lnTo>
                  <a:pt x="37" y="0"/>
                </a:lnTo>
                <a:lnTo>
                  <a:pt x="37"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8" name="Freeform 148"/>
          <p:cNvSpPr>
            <a:spLocks/>
          </p:cNvSpPr>
          <p:nvPr/>
        </p:nvSpPr>
        <p:spPr bwMode="auto">
          <a:xfrm>
            <a:off x="7729538" y="2081213"/>
            <a:ext cx="50800" cy="252412"/>
          </a:xfrm>
          <a:custGeom>
            <a:avLst/>
            <a:gdLst>
              <a:gd name="T0" fmla="*/ 37 w 37"/>
              <a:gd name="T1" fmla="*/ 131 h 159"/>
              <a:gd name="T2" fmla="*/ 0 w 37"/>
              <a:gd name="T3" fmla="*/ 159 h 159"/>
              <a:gd name="T4" fmla="*/ 0 w 37"/>
              <a:gd name="T5" fmla="*/ 29 h 159"/>
              <a:gd name="T6" fmla="*/ 37 w 37"/>
              <a:gd name="T7" fmla="*/ 0 h 159"/>
              <a:gd name="T8" fmla="*/ 37 w 37"/>
              <a:gd name="T9" fmla="*/ 131 h 159"/>
            </a:gdLst>
            <a:ahLst/>
            <a:cxnLst>
              <a:cxn ang="0">
                <a:pos x="T0" y="T1"/>
              </a:cxn>
              <a:cxn ang="0">
                <a:pos x="T2" y="T3"/>
              </a:cxn>
              <a:cxn ang="0">
                <a:pos x="T4" y="T5"/>
              </a:cxn>
              <a:cxn ang="0">
                <a:pos x="T6" y="T7"/>
              </a:cxn>
              <a:cxn ang="0">
                <a:pos x="T8" y="T9"/>
              </a:cxn>
            </a:cxnLst>
            <a:rect l="0" t="0" r="r" b="b"/>
            <a:pathLst>
              <a:path w="37" h="159">
                <a:moveTo>
                  <a:pt x="37" y="131"/>
                </a:moveTo>
                <a:lnTo>
                  <a:pt x="0" y="159"/>
                </a:lnTo>
                <a:lnTo>
                  <a:pt x="0" y="29"/>
                </a:lnTo>
                <a:lnTo>
                  <a:pt x="37" y="0"/>
                </a:lnTo>
                <a:lnTo>
                  <a:pt x="37" y="131"/>
                </a:lnTo>
                <a:close/>
              </a:path>
            </a:pathLst>
          </a:custGeom>
          <a:solidFill>
            <a:srgbClr val="00808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49" name="Freeform 149"/>
          <p:cNvSpPr>
            <a:spLocks/>
          </p:cNvSpPr>
          <p:nvPr/>
        </p:nvSpPr>
        <p:spPr bwMode="auto">
          <a:xfrm>
            <a:off x="2270125" y="1719263"/>
            <a:ext cx="3238500" cy="46037"/>
          </a:xfrm>
          <a:custGeom>
            <a:avLst/>
            <a:gdLst>
              <a:gd name="T0" fmla="*/ 0 w 2321"/>
              <a:gd name="T1" fmla="*/ 29 h 29"/>
              <a:gd name="T2" fmla="*/ 2285 w 2321"/>
              <a:gd name="T3" fmla="*/ 29 h 29"/>
              <a:gd name="T4" fmla="*/ 2321 w 2321"/>
              <a:gd name="T5" fmla="*/ 0 h 29"/>
              <a:gd name="T6" fmla="*/ 37 w 2321"/>
              <a:gd name="T7" fmla="*/ 0 h 29"/>
              <a:gd name="T8" fmla="*/ 0 w 2321"/>
              <a:gd name="T9" fmla="*/ 29 h 29"/>
            </a:gdLst>
            <a:ahLst/>
            <a:cxnLst>
              <a:cxn ang="0">
                <a:pos x="T0" y="T1"/>
              </a:cxn>
              <a:cxn ang="0">
                <a:pos x="T2" y="T3"/>
              </a:cxn>
              <a:cxn ang="0">
                <a:pos x="T4" y="T5"/>
              </a:cxn>
              <a:cxn ang="0">
                <a:pos x="T6" y="T7"/>
              </a:cxn>
              <a:cxn ang="0">
                <a:pos x="T8" y="T9"/>
              </a:cxn>
            </a:cxnLst>
            <a:rect l="0" t="0" r="r" b="b"/>
            <a:pathLst>
              <a:path w="2321" h="29">
                <a:moveTo>
                  <a:pt x="0" y="29"/>
                </a:moveTo>
                <a:lnTo>
                  <a:pt x="2285" y="29"/>
                </a:lnTo>
                <a:lnTo>
                  <a:pt x="2321" y="0"/>
                </a:lnTo>
                <a:lnTo>
                  <a:pt x="37" y="0"/>
                </a:lnTo>
                <a:lnTo>
                  <a:pt x="0" y="29"/>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50" name="Rectangle 150"/>
          <p:cNvSpPr>
            <a:spLocks noChangeArrowheads="1"/>
          </p:cNvSpPr>
          <p:nvPr/>
        </p:nvSpPr>
        <p:spPr bwMode="auto">
          <a:xfrm>
            <a:off x="2270125" y="1765300"/>
            <a:ext cx="3187700" cy="217488"/>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51" name="Freeform 151"/>
          <p:cNvSpPr>
            <a:spLocks/>
          </p:cNvSpPr>
          <p:nvPr/>
        </p:nvSpPr>
        <p:spPr bwMode="auto">
          <a:xfrm>
            <a:off x="5457825" y="1719263"/>
            <a:ext cx="50800" cy="263525"/>
          </a:xfrm>
          <a:custGeom>
            <a:avLst/>
            <a:gdLst>
              <a:gd name="T0" fmla="*/ 36 w 36"/>
              <a:gd name="T1" fmla="*/ 131 h 166"/>
              <a:gd name="T2" fmla="*/ 0 w 36"/>
              <a:gd name="T3" fmla="*/ 166 h 166"/>
              <a:gd name="T4" fmla="*/ 0 w 36"/>
              <a:gd name="T5" fmla="*/ 29 h 166"/>
              <a:gd name="T6" fmla="*/ 36 w 36"/>
              <a:gd name="T7" fmla="*/ 0 h 166"/>
              <a:gd name="T8" fmla="*/ 36 w 36"/>
              <a:gd name="T9" fmla="*/ 131 h 166"/>
            </a:gdLst>
            <a:ahLst/>
            <a:cxnLst>
              <a:cxn ang="0">
                <a:pos x="T0" y="T1"/>
              </a:cxn>
              <a:cxn ang="0">
                <a:pos x="T2" y="T3"/>
              </a:cxn>
              <a:cxn ang="0">
                <a:pos x="T4" y="T5"/>
              </a:cxn>
              <a:cxn ang="0">
                <a:pos x="T6" y="T7"/>
              </a:cxn>
              <a:cxn ang="0">
                <a:pos x="T8" y="T9"/>
              </a:cxn>
            </a:cxnLst>
            <a:rect l="0" t="0" r="r" b="b"/>
            <a:pathLst>
              <a:path w="36" h="166">
                <a:moveTo>
                  <a:pt x="36" y="131"/>
                </a:moveTo>
                <a:lnTo>
                  <a:pt x="0" y="166"/>
                </a:lnTo>
                <a:lnTo>
                  <a:pt x="0" y="29"/>
                </a:lnTo>
                <a:lnTo>
                  <a:pt x="36" y="0"/>
                </a:lnTo>
                <a:lnTo>
                  <a:pt x="36"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52" name="Freeform 152"/>
          <p:cNvSpPr>
            <a:spLocks/>
          </p:cNvSpPr>
          <p:nvPr/>
        </p:nvSpPr>
        <p:spPr bwMode="auto">
          <a:xfrm>
            <a:off x="5457825" y="1719263"/>
            <a:ext cx="2057400" cy="46037"/>
          </a:xfrm>
          <a:custGeom>
            <a:avLst/>
            <a:gdLst>
              <a:gd name="T0" fmla="*/ 0 w 1475"/>
              <a:gd name="T1" fmla="*/ 29 h 29"/>
              <a:gd name="T2" fmla="*/ 1439 w 1475"/>
              <a:gd name="T3" fmla="*/ 29 h 29"/>
              <a:gd name="T4" fmla="*/ 1475 w 1475"/>
              <a:gd name="T5" fmla="*/ 0 h 29"/>
              <a:gd name="T6" fmla="*/ 36 w 1475"/>
              <a:gd name="T7" fmla="*/ 0 h 29"/>
              <a:gd name="T8" fmla="*/ 0 w 1475"/>
              <a:gd name="T9" fmla="*/ 29 h 29"/>
            </a:gdLst>
            <a:ahLst/>
            <a:cxnLst>
              <a:cxn ang="0">
                <a:pos x="T0" y="T1"/>
              </a:cxn>
              <a:cxn ang="0">
                <a:pos x="T2" y="T3"/>
              </a:cxn>
              <a:cxn ang="0">
                <a:pos x="T4" y="T5"/>
              </a:cxn>
              <a:cxn ang="0">
                <a:pos x="T6" y="T7"/>
              </a:cxn>
              <a:cxn ang="0">
                <a:pos x="T8" y="T9"/>
              </a:cxn>
            </a:cxnLst>
            <a:rect l="0" t="0" r="r" b="b"/>
            <a:pathLst>
              <a:path w="1475" h="29">
                <a:moveTo>
                  <a:pt x="0" y="29"/>
                </a:moveTo>
                <a:lnTo>
                  <a:pt x="1439" y="29"/>
                </a:lnTo>
                <a:lnTo>
                  <a:pt x="1475" y="0"/>
                </a:lnTo>
                <a:lnTo>
                  <a:pt x="36" y="0"/>
                </a:lnTo>
                <a:lnTo>
                  <a:pt x="0" y="29"/>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53" name="Rectangle 153"/>
          <p:cNvSpPr>
            <a:spLocks noChangeArrowheads="1"/>
          </p:cNvSpPr>
          <p:nvPr/>
        </p:nvSpPr>
        <p:spPr bwMode="auto">
          <a:xfrm>
            <a:off x="5457825" y="1765300"/>
            <a:ext cx="2008188" cy="217488"/>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54" name="Freeform 154"/>
          <p:cNvSpPr>
            <a:spLocks/>
          </p:cNvSpPr>
          <p:nvPr/>
        </p:nvSpPr>
        <p:spPr bwMode="auto">
          <a:xfrm>
            <a:off x="7466013" y="1719263"/>
            <a:ext cx="49212" cy="263525"/>
          </a:xfrm>
          <a:custGeom>
            <a:avLst/>
            <a:gdLst>
              <a:gd name="T0" fmla="*/ 36 w 36"/>
              <a:gd name="T1" fmla="*/ 131 h 166"/>
              <a:gd name="T2" fmla="*/ 0 w 36"/>
              <a:gd name="T3" fmla="*/ 166 h 166"/>
              <a:gd name="T4" fmla="*/ 0 w 36"/>
              <a:gd name="T5" fmla="*/ 29 h 166"/>
              <a:gd name="T6" fmla="*/ 36 w 36"/>
              <a:gd name="T7" fmla="*/ 0 h 166"/>
              <a:gd name="T8" fmla="*/ 36 w 36"/>
              <a:gd name="T9" fmla="*/ 131 h 166"/>
            </a:gdLst>
            <a:ahLst/>
            <a:cxnLst>
              <a:cxn ang="0">
                <a:pos x="T0" y="T1"/>
              </a:cxn>
              <a:cxn ang="0">
                <a:pos x="T2" y="T3"/>
              </a:cxn>
              <a:cxn ang="0">
                <a:pos x="T4" y="T5"/>
              </a:cxn>
              <a:cxn ang="0">
                <a:pos x="T6" y="T7"/>
              </a:cxn>
              <a:cxn ang="0">
                <a:pos x="T8" y="T9"/>
              </a:cxn>
            </a:cxnLst>
            <a:rect l="0" t="0" r="r" b="b"/>
            <a:pathLst>
              <a:path w="36" h="166">
                <a:moveTo>
                  <a:pt x="36" y="131"/>
                </a:moveTo>
                <a:lnTo>
                  <a:pt x="0" y="166"/>
                </a:lnTo>
                <a:lnTo>
                  <a:pt x="0" y="29"/>
                </a:lnTo>
                <a:lnTo>
                  <a:pt x="36" y="0"/>
                </a:lnTo>
                <a:lnTo>
                  <a:pt x="36"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55" name="Freeform 155"/>
          <p:cNvSpPr>
            <a:spLocks/>
          </p:cNvSpPr>
          <p:nvPr/>
        </p:nvSpPr>
        <p:spPr bwMode="auto">
          <a:xfrm>
            <a:off x="7466013" y="1719263"/>
            <a:ext cx="314325" cy="46037"/>
          </a:xfrm>
          <a:custGeom>
            <a:avLst/>
            <a:gdLst>
              <a:gd name="T0" fmla="*/ 0 w 226"/>
              <a:gd name="T1" fmla="*/ 29 h 29"/>
              <a:gd name="T2" fmla="*/ 189 w 226"/>
              <a:gd name="T3" fmla="*/ 29 h 29"/>
              <a:gd name="T4" fmla="*/ 226 w 226"/>
              <a:gd name="T5" fmla="*/ 0 h 29"/>
              <a:gd name="T6" fmla="*/ 36 w 226"/>
              <a:gd name="T7" fmla="*/ 0 h 29"/>
              <a:gd name="T8" fmla="*/ 0 w 226"/>
              <a:gd name="T9" fmla="*/ 29 h 29"/>
            </a:gdLst>
            <a:ahLst/>
            <a:cxnLst>
              <a:cxn ang="0">
                <a:pos x="T0" y="T1"/>
              </a:cxn>
              <a:cxn ang="0">
                <a:pos x="T2" y="T3"/>
              </a:cxn>
              <a:cxn ang="0">
                <a:pos x="T4" y="T5"/>
              </a:cxn>
              <a:cxn ang="0">
                <a:pos x="T6" y="T7"/>
              </a:cxn>
              <a:cxn ang="0">
                <a:pos x="T8" y="T9"/>
              </a:cxn>
            </a:cxnLst>
            <a:rect l="0" t="0" r="r" b="b"/>
            <a:pathLst>
              <a:path w="226" h="29">
                <a:moveTo>
                  <a:pt x="0" y="29"/>
                </a:moveTo>
                <a:lnTo>
                  <a:pt x="189" y="29"/>
                </a:lnTo>
                <a:lnTo>
                  <a:pt x="226" y="0"/>
                </a:lnTo>
                <a:lnTo>
                  <a:pt x="36" y="0"/>
                </a:lnTo>
                <a:lnTo>
                  <a:pt x="0" y="29"/>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56" name="Rectangle 156"/>
          <p:cNvSpPr>
            <a:spLocks noChangeArrowheads="1"/>
          </p:cNvSpPr>
          <p:nvPr/>
        </p:nvSpPr>
        <p:spPr bwMode="auto">
          <a:xfrm>
            <a:off x="7466013" y="1765300"/>
            <a:ext cx="263525" cy="217488"/>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157" name="Freeform 157"/>
          <p:cNvSpPr>
            <a:spLocks/>
          </p:cNvSpPr>
          <p:nvPr/>
        </p:nvSpPr>
        <p:spPr bwMode="auto">
          <a:xfrm>
            <a:off x="7729538" y="1719263"/>
            <a:ext cx="50800" cy="263525"/>
          </a:xfrm>
          <a:custGeom>
            <a:avLst/>
            <a:gdLst>
              <a:gd name="T0" fmla="*/ 37 w 37"/>
              <a:gd name="T1" fmla="*/ 131 h 166"/>
              <a:gd name="T2" fmla="*/ 0 w 37"/>
              <a:gd name="T3" fmla="*/ 166 h 166"/>
              <a:gd name="T4" fmla="*/ 0 w 37"/>
              <a:gd name="T5" fmla="*/ 29 h 166"/>
              <a:gd name="T6" fmla="*/ 37 w 37"/>
              <a:gd name="T7" fmla="*/ 0 h 166"/>
              <a:gd name="T8" fmla="*/ 37 w 37"/>
              <a:gd name="T9" fmla="*/ 131 h 166"/>
            </a:gdLst>
            <a:ahLst/>
            <a:cxnLst>
              <a:cxn ang="0">
                <a:pos x="T0" y="T1"/>
              </a:cxn>
              <a:cxn ang="0">
                <a:pos x="T2" y="T3"/>
              </a:cxn>
              <a:cxn ang="0">
                <a:pos x="T4" y="T5"/>
              </a:cxn>
              <a:cxn ang="0">
                <a:pos x="T6" y="T7"/>
              </a:cxn>
              <a:cxn ang="0">
                <a:pos x="T8" y="T9"/>
              </a:cxn>
            </a:cxnLst>
            <a:rect l="0" t="0" r="r" b="b"/>
            <a:pathLst>
              <a:path w="37" h="166">
                <a:moveTo>
                  <a:pt x="37" y="131"/>
                </a:moveTo>
                <a:lnTo>
                  <a:pt x="0" y="166"/>
                </a:lnTo>
                <a:lnTo>
                  <a:pt x="0" y="29"/>
                </a:lnTo>
                <a:lnTo>
                  <a:pt x="37" y="0"/>
                </a:lnTo>
                <a:lnTo>
                  <a:pt x="37"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158" name="Freeform 158"/>
          <p:cNvSpPr>
            <a:spLocks/>
          </p:cNvSpPr>
          <p:nvPr/>
        </p:nvSpPr>
        <p:spPr bwMode="auto">
          <a:xfrm>
            <a:off x="7729538" y="1719263"/>
            <a:ext cx="50800" cy="263525"/>
          </a:xfrm>
          <a:custGeom>
            <a:avLst/>
            <a:gdLst>
              <a:gd name="T0" fmla="*/ 37 w 37"/>
              <a:gd name="T1" fmla="*/ 131 h 166"/>
              <a:gd name="T2" fmla="*/ 0 w 37"/>
              <a:gd name="T3" fmla="*/ 166 h 166"/>
              <a:gd name="T4" fmla="*/ 0 w 37"/>
              <a:gd name="T5" fmla="*/ 29 h 166"/>
              <a:gd name="T6" fmla="*/ 37 w 37"/>
              <a:gd name="T7" fmla="*/ 0 h 166"/>
              <a:gd name="T8" fmla="*/ 37 w 37"/>
              <a:gd name="T9" fmla="*/ 131 h 166"/>
            </a:gdLst>
            <a:ahLst/>
            <a:cxnLst>
              <a:cxn ang="0">
                <a:pos x="T0" y="T1"/>
              </a:cxn>
              <a:cxn ang="0">
                <a:pos x="T2" y="T3"/>
              </a:cxn>
              <a:cxn ang="0">
                <a:pos x="T4" y="T5"/>
              </a:cxn>
              <a:cxn ang="0">
                <a:pos x="T6" y="T7"/>
              </a:cxn>
              <a:cxn ang="0">
                <a:pos x="T8" y="T9"/>
              </a:cxn>
            </a:cxnLst>
            <a:rect l="0" t="0" r="r" b="b"/>
            <a:pathLst>
              <a:path w="37" h="166">
                <a:moveTo>
                  <a:pt x="37" y="131"/>
                </a:moveTo>
                <a:lnTo>
                  <a:pt x="0" y="166"/>
                </a:lnTo>
                <a:lnTo>
                  <a:pt x="0" y="29"/>
                </a:lnTo>
                <a:lnTo>
                  <a:pt x="37" y="0"/>
                </a:lnTo>
                <a:lnTo>
                  <a:pt x="37" y="131"/>
                </a:lnTo>
                <a:close/>
              </a:path>
            </a:pathLst>
          </a:custGeom>
          <a:solidFill>
            <a:srgbClr val="00808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grpSp>
        <p:nvGrpSpPr>
          <p:cNvPr id="128159" name="Group 159"/>
          <p:cNvGrpSpPr>
            <a:grpSpLocks/>
          </p:cNvGrpSpPr>
          <p:nvPr/>
        </p:nvGrpSpPr>
        <p:grpSpPr bwMode="auto">
          <a:xfrm>
            <a:off x="3343275" y="5953125"/>
            <a:ext cx="4365625" cy="71438"/>
            <a:chOff x="1860" y="3664"/>
            <a:chExt cx="3129" cy="45"/>
          </a:xfrm>
        </p:grpSpPr>
        <p:sp>
          <p:nvSpPr>
            <p:cNvPr id="128160" name="Line 160"/>
            <p:cNvSpPr>
              <a:spLocks noChangeShapeType="1"/>
            </p:cNvSpPr>
            <p:nvPr/>
          </p:nvSpPr>
          <p:spPr bwMode="auto">
            <a:xfrm>
              <a:off x="1860" y="366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61" name="Line 161"/>
            <p:cNvSpPr>
              <a:spLocks noChangeShapeType="1"/>
            </p:cNvSpPr>
            <p:nvPr/>
          </p:nvSpPr>
          <p:spPr bwMode="auto">
            <a:xfrm>
              <a:off x="2642" y="366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62" name="Line 162"/>
            <p:cNvSpPr>
              <a:spLocks noChangeShapeType="1"/>
            </p:cNvSpPr>
            <p:nvPr/>
          </p:nvSpPr>
          <p:spPr bwMode="auto">
            <a:xfrm>
              <a:off x="3424" y="366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63" name="Line 163"/>
            <p:cNvSpPr>
              <a:spLocks noChangeShapeType="1"/>
            </p:cNvSpPr>
            <p:nvPr/>
          </p:nvSpPr>
          <p:spPr bwMode="auto">
            <a:xfrm>
              <a:off x="4206" y="366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64" name="Line 164"/>
            <p:cNvSpPr>
              <a:spLocks noChangeShapeType="1"/>
            </p:cNvSpPr>
            <p:nvPr/>
          </p:nvSpPr>
          <p:spPr bwMode="auto">
            <a:xfrm>
              <a:off x="4989" y="366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128165" name="Text Box 165"/>
          <p:cNvSpPr txBox="1">
            <a:spLocks noChangeArrowheads="1"/>
          </p:cNvSpPr>
          <p:nvPr/>
        </p:nvSpPr>
        <p:spPr bwMode="auto">
          <a:xfrm>
            <a:off x="239713" y="1736725"/>
            <a:ext cx="793750" cy="581025"/>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ja-JP" altLang="en-US" sz="1600" b="1" smtClean="0">
                <a:solidFill>
                  <a:srgbClr val="33CCFF"/>
                </a:solidFill>
                <a:effectLst>
                  <a:outerShdw blurRad="38100" dist="38100" dir="2700000" algn="tl">
                    <a:srgbClr val="000000"/>
                  </a:outerShdw>
                </a:effectLst>
                <a:latin typeface="MS PGothic" panose="020B0600070205080204" pitchFamily="50" charset="-128"/>
                <a:ea typeface="MS PGothic" panose="020B0600070205080204" pitchFamily="50" charset="-128"/>
              </a:rPr>
              <a:t>魚類</a:t>
            </a:r>
          </a:p>
          <a:p>
            <a:r>
              <a:rPr lang="ja-JP" altLang="en-US" sz="1600" b="1" smtClean="0">
                <a:solidFill>
                  <a:srgbClr val="33CCFF"/>
                </a:solidFill>
                <a:effectLst>
                  <a:outerShdw blurRad="38100" dist="38100" dir="2700000" algn="tl">
                    <a:srgbClr val="000000"/>
                  </a:outerShdw>
                </a:effectLst>
                <a:latin typeface="MS PGothic" panose="020B0600070205080204" pitchFamily="50" charset="-128"/>
                <a:ea typeface="MS PGothic" panose="020B0600070205080204" pitchFamily="50" charset="-128"/>
              </a:rPr>
              <a:t>両生類</a:t>
            </a:r>
          </a:p>
        </p:txBody>
      </p:sp>
      <p:sp>
        <p:nvSpPr>
          <p:cNvPr id="128166" name="Text Box 166"/>
          <p:cNvSpPr txBox="1">
            <a:spLocks noChangeArrowheads="1"/>
          </p:cNvSpPr>
          <p:nvPr/>
        </p:nvSpPr>
        <p:spPr bwMode="auto">
          <a:xfrm>
            <a:off x="239713" y="3025775"/>
            <a:ext cx="819150" cy="581025"/>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ja-JP" altLang="en-US" sz="1600" b="1" smtClean="0">
                <a:solidFill>
                  <a:srgbClr val="99FF99"/>
                </a:solidFill>
                <a:effectLst>
                  <a:outerShdw blurRad="38100" dist="38100" dir="2700000" algn="tl">
                    <a:srgbClr val="000000"/>
                  </a:outerShdw>
                </a:effectLst>
                <a:latin typeface="MS PGothic" panose="020B0600070205080204" pitchFamily="50" charset="-128"/>
                <a:ea typeface="MS PGothic" panose="020B0600070205080204" pitchFamily="50" charset="-128"/>
              </a:rPr>
              <a:t>陸上</a:t>
            </a:r>
          </a:p>
          <a:p>
            <a:r>
              <a:rPr lang="ja-JP" altLang="en-US" sz="1600" b="1" smtClean="0">
                <a:solidFill>
                  <a:srgbClr val="99FF99"/>
                </a:solidFill>
                <a:effectLst>
                  <a:outerShdw blurRad="38100" dist="38100" dir="2700000" algn="tl">
                    <a:srgbClr val="000000"/>
                  </a:outerShdw>
                </a:effectLst>
                <a:latin typeface="MS PGothic" panose="020B0600070205080204" pitchFamily="50" charset="-128"/>
                <a:ea typeface="MS PGothic" panose="020B0600070205080204" pitchFamily="50" charset="-128"/>
              </a:rPr>
              <a:t>哺乳類</a:t>
            </a:r>
          </a:p>
        </p:txBody>
      </p:sp>
      <p:sp>
        <p:nvSpPr>
          <p:cNvPr id="128167" name="Text Box 167"/>
          <p:cNvSpPr txBox="1">
            <a:spLocks noChangeArrowheads="1"/>
          </p:cNvSpPr>
          <p:nvPr/>
        </p:nvSpPr>
        <p:spPr bwMode="auto">
          <a:xfrm>
            <a:off x="239713" y="4495800"/>
            <a:ext cx="590550" cy="33655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ja-JP" altLang="en-US" sz="1600" b="1" smtClean="0">
                <a:solidFill>
                  <a:srgbClr val="FF99FF"/>
                </a:solidFill>
                <a:effectLst>
                  <a:outerShdw blurRad="38100" dist="38100" dir="2700000" algn="tl">
                    <a:srgbClr val="000000"/>
                  </a:outerShdw>
                </a:effectLst>
                <a:latin typeface="MS PGothic" panose="020B0600070205080204" pitchFamily="50" charset="-128"/>
                <a:ea typeface="MS PGothic" panose="020B0600070205080204" pitchFamily="50" charset="-128"/>
              </a:rPr>
              <a:t>鳥類</a:t>
            </a:r>
          </a:p>
        </p:txBody>
      </p:sp>
      <p:sp>
        <p:nvSpPr>
          <p:cNvPr id="128168" name="Text Box 168"/>
          <p:cNvSpPr txBox="1">
            <a:spLocks noChangeArrowheads="1"/>
          </p:cNvSpPr>
          <p:nvPr/>
        </p:nvSpPr>
        <p:spPr bwMode="auto">
          <a:xfrm>
            <a:off x="239713" y="5376863"/>
            <a:ext cx="922337" cy="581025"/>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ja-JP" altLang="en-US" sz="1600" b="1" smtClean="0">
                <a:solidFill>
                  <a:srgbClr val="FFFF99"/>
                </a:solidFill>
                <a:effectLst>
                  <a:outerShdw blurRad="38100" dist="38100" dir="2700000" algn="tl">
                    <a:srgbClr val="000000"/>
                  </a:outerShdw>
                </a:effectLst>
                <a:latin typeface="MS PGothic" panose="020B0600070205080204" pitchFamily="50" charset="-128"/>
                <a:ea typeface="MS PGothic" panose="020B0600070205080204" pitchFamily="50" charset="-128"/>
              </a:rPr>
              <a:t>海棲</a:t>
            </a:r>
          </a:p>
          <a:p>
            <a:r>
              <a:rPr lang="ja-JP" altLang="en-US" sz="1600" b="1" smtClean="0">
                <a:solidFill>
                  <a:srgbClr val="FFFF99"/>
                </a:solidFill>
                <a:effectLst>
                  <a:outerShdw blurRad="38100" dist="38100" dir="2700000" algn="tl">
                    <a:srgbClr val="000000"/>
                  </a:outerShdw>
                </a:effectLst>
                <a:latin typeface="MS PGothic" panose="020B0600070205080204" pitchFamily="50" charset="-128"/>
                <a:ea typeface="MS PGothic" panose="020B0600070205080204" pitchFamily="50" charset="-128"/>
              </a:rPr>
              <a:t>哺乳類</a:t>
            </a:r>
          </a:p>
        </p:txBody>
      </p:sp>
      <p:sp>
        <p:nvSpPr>
          <p:cNvPr id="128169" name="Rectangle 169"/>
          <p:cNvSpPr>
            <a:spLocks noChangeArrowheads="1"/>
          </p:cNvSpPr>
          <p:nvPr/>
        </p:nvSpPr>
        <p:spPr bwMode="auto">
          <a:xfrm>
            <a:off x="4059238" y="6276975"/>
            <a:ext cx="18748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組成（ＴＥＱ内訳）（％）</a:t>
            </a:r>
          </a:p>
        </p:txBody>
      </p:sp>
      <p:grpSp>
        <p:nvGrpSpPr>
          <p:cNvPr id="128170" name="Group 170"/>
          <p:cNvGrpSpPr>
            <a:grpSpLocks/>
          </p:cNvGrpSpPr>
          <p:nvPr/>
        </p:nvGrpSpPr>
        <p:grpSpPr bwMode="auto">
          <a:xfrm>
            <a:off x="2981325" y="1536700"/>
            <a:ext cx="304800" cy="209550"/>
            <a:chOff x="2484" y="1302"/>
            <a:chExt cx="192" cy="132"/>
          </a:xfrm>
        </p:grpSpPr>
        <p:sp>
          <p:nvSpPr>
            <p:cNvPr id="128171" name="Line 171"/>
            <p:cNvSpPr>
              <a:spLocks noChangeShapeType="1"/>
            </p:cNvSpPr>
            <p:nvPr/>
          </p:nvSpPr>
          <p:spPr bwMode="auto">
            <a:xfrm flipH="1">
              <a:off x="2484" y="1338"/>
              <a:ext cx="8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72" name="Line 172"/>
            <p:cNvSpPr>
              <a:spLocks noChangeShapeType="1"/>
            </p:cNvSpPr>
            <p:nvPr/>
          </p:nvSpPr>
          <p:spPr bwMode="auto">
            <a:xfrm>
              <a:off x="2568" y="1338"/>
              <a:ext cx="18"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73" name="Line 173"/>
            <p:cNvSpPr>
              <a:spLocks noChangeShapeType="1"/>
            </p:cNvSpPr>
            <p:nvPr/>
          </p:nvSpPr>
          <p:spPr bwMode="auto">
            <a:xfrm flipV="1">
              <a:off x="2586" y="1302"/>
              <a:ext cx="90"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128174" name="AutoShape 174"/>
          <p:cNvSpPr>
            <a:spLocks noChangeArrowheads="1"/>
          </p:cNvSpPr>
          <p:nvPr/>
        </p:nvSpPr>
        <p:spPr bwMode="auto">
          <a:xfrm>
            <a:off x="3259138" y="1125538"/>
            <a:ext cx="1044575" cy="417512"/>
          </a:xfrm>
          <a:prstGeom prst="roundRect">
            <a:avLst>
              <a:gd name="adj" fmla="val 16667"/>
            </a:avLst>
          </a:prstGeom>
          <a:gradFill rotWithShape="0">
            <a:gsLst>
              <a:gs pos="0">
                <a:srgbClr val="0000FF">
                  <a:gamma/>
                  <a:shade val="46275"/>
                  <a:invGamma/>
                </a:srgbClr>
              </a:gs>
              <a:gs pos="100000">
                <a:srgbClr val="0000FF"/>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ja-JP"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PCDDs</a:t>
            </a:r>
          </a:p>
        </p:txBody>
      </p:sp>
      <p:grpSp>
        <p:nvGrpSpPr>
          <p:cNvPr id="128175" name="Group 175"/>
          <p:cNvGrpSpPr>
            <a:grpSpLocks/>
          </p:cNvGrpSpPr>
          <p:nvPr/>
        </p:nvGrpSpPr>
        <p:grpSpPr bwMode="auto">
          <a:xfrm flipH="1">
            <a:off x="5810250" y="1539875"/>
            <a:ext cx="304800" cy="209550"/>
            <a:chOff x="2484" y="1302"/>
            <a:chExt cx="192" cy="132"/>
          </a:xfrm>
        </p:grpSpPr>
        <p:sp>
          <p:nvSpPr>
            <p:cNvPr id="128176" name="Line 176"/>
            <p:cNvSpPr>
              <a:spLocks noChangeShapeType="1"/>
            </p:cNvSpPr>
            <p:nvPr/>
          </p:nvSpPr>
          <p:spPr bwMode="auto">
            <a:xfrm flipH="1">
              <a:off x="2484" y="1338"/>
              <a:ext cx="8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77" name="Line 177"/>
            <p:cNvSpPr>
              <a:spLocks noChangeShapeType="1"/>
            </p:cNvSpPr>
            <p:nvPr/>
          </p:nvSpPr>
          <p:spPr bwMode="auto">
            <a:xfrm>
              <a:off x="2568" y="1338"/>
              <a:ext cx="18"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78" name="Line 178"/>
            <p:cNvSpPr>
              <a:spLocks noChangeShapeType="1"/>
            </p:cNvSpPr>
            <p:nvPr/>
          </p:nvSpPr>
          <p:spPr bwMode="auto">
            <a:xfrm flipV="1">
              <a:off x="2586" y="1302"/>
              <a:ext cx="90"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128179" name="AutoShape 179"/>
          <p:cNvSpPr>
            <a:spLocks noChangeArrowheads="1"/>
          </p:cNvSpPr>
          <p:nvPr/>
        </p:nvSpPr>
        <p:spPr bwMode="auto">
          <a:xfrm>
            <a:off x="4806950" y="1128713"/>
            <a:ext cx="1044575" cy="417512"/>
          </a:xfrm>
          <a:prstGeom prst="roundRect">
            <a:avLst>
              <a:gd name="adj" fmla="val 16667"/>
            </a:avLst>
          </a:prstGeom>
          <a:gradFill rotWithShape="0">
            <a:gsLst>
              <a:gs pos="0">
                <a:srgbClr val="0000FF">
                  <a:gamma/>
                  <a:shade val="46275"/>
                  <a:invGamma/>
                </a:srgbClr>
              </a:gs>
              <a:gs pos="100000">
                <a:srgbClr val="0000FF"/>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ja-JP"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PCDFs</a:t>
            </a:r>
          </a:p>
        </p:txBody>
      </p:sp>
      <p:grpSp>
        <p:nvGrpSpPr>
          <p:cNvPr id="128180" name="Group 180"/>
          <p:cNvGrpSpPr>
            <a:grpSpLocks/>
          </p:cNvGrpSpPr>
          <p:nvPr/>
        </p:nvGrpSpPr>
        <p:grpSpPr bwMode="auto">
          <a:xfrm flipH="1">
            <a:off x="7326313" y="1541463"/>
            <a:ext cx="304800" cy="209550"/>
            <a:chOff x="2484" y="1302"/>
            <a:chExt cx="192" cy="132"/>
          </a:xfrm>
        </p:grpSpPr>
        <p:sp>
          <p:nvSpPr>
            <p:cNvPr id="128181" name="Line 181"/>
            <p:cNvSpPr>
              <a:spLocks noChangeShapeType="1"/>
            </p:cNvSpPr>
            <p:nvPr/>
          </p:nvSpPr>
          <p:spPr bwMode="auto">
            <a:xfrm flipH="1">
              <a:off x="2484" y="1338"/>
              <a:ext cx="8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82" name="Line 182"/>
            <p:cNvSpPr>
              <a:spLocks noChangeShapeType="1"/>
            </p:cNvSpPr>
            <p:nvPr/>
          </p:nvSpPr>
          <p:spPr bwMode="auto">
            <a:xfrm>
              <a:off x="2568" y="1338"/>
              <a:ext cx="18"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83" name="Line 183"/>
            <p:cNvSpPr>
              <a:spLocks noChangeShapeType="1"/>
            </p:cNvSpPr>
            <p:nvPr/>
          </p:nvSpPr>
          <p:spPr bwMode="auto">
            <a:xfrm flipV="1">
              <a:off x="2586" y="1302"/>
              <a:ext cx="90"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128184" name="AutoShape 184"/>
          <p:cNvSpPr>
            <a:spLocks noChangeArrowheads="1"/>
          </p:cNvSpPr>
          <p:nvPr/>
        </p:nvSpPr>
        <p:spPr bwMode="auto">
          <a:xfrm>
            <a:off x="6375400" y="836613"/>
            <a:ext cx="1003300" cy="720725"/>
          </a:xfrm>
          <a:prstGeom prst="roundRect">
            <a:avLst>
              <a:gd name="adj" fmla="val 16667"/>
            </a:avLst>
          </a:prstGeom>
          <a:gradFill rotWithShape="0">
            <a:gsLst>
              <a:gs pos="0">
                <a:srgbClr val="008000">
                  <a:gamma/>
                  <a:shade val="46275"/>
                  <a:invGamma/>
                </a:srgbClr>
              </a:gs>
              <a:gs pos="100000">
                <a:srgbClr val="008000"/>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ﾉﾝｵﾙｿ</a:t>
            </a:r>
            <a:r>
              <a:rPr lang="en-US" altLang="ja-JP"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PCBs</a:t>
            </a:r>
          </a:p>
        </p:txBody>
      </p:sp>
      <p:grpSp>
        <p:nvGrpSpPr>
          <p:cNvPr id="128185" name="Group 185"/>
          <p:cNvGrpSpPr>
            <a:grpSpLocks/>
          </p:cNvGrpSpPr>
          <p:nvPr/>
        </p:nvGrpSpPr>
        <p:grpSpPr bwMode="auto">
          <a:xfrm>
            <a:off x="7646988" y="3467100"/>
            <a:ext cx="355600" cy="209550"/>
            <a:chOff x="2484" y="1302"/>
            <a:chExt cx="192" cy="132"/>
          </a:xfrm>
        </p:grpSpPr>
        <p:sp>
          <p:nvSpPr>
            <p:cNvPr id="128186" name="Line 186"/>
            <p:cNvSpPr>
              <a:spLocks noChangeShapeType="1"/>
            </p:cNvSpPr>
            <p:nvPr/>
          </p:nvSpPr>
          <p:spPr bwMode="auto">
            <a:xfrm flipH="1">
              <a:off x="2484" y="1338"/>
              <a:ext cx="84"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87" name="Line 187"/>
            <p:cNvSpPr>
              <a:spLocks noChangeShapeType="1"/>
            </p:cNvSpPr>
            <p:nvPr/>
          </p:nvSpPr>
          <p:spPr bwMode="auto">
            <a:xfrm>
              <a:off x="2568" y="1338"/>
              <a:ext cx="18"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88" name="Line 188"/>
            <p:cNvSpPr>
              <a:spLocks noChangeShapeType="1"/>
            </p:cNvSpPr>
            <p:nvPr/>
          </p:nvSpPr>
          <p:spPr bwMode="auto">
            <a:xfrm flipV="1">
              <a:off x="2586" y="1302"/>
              <a:ext cx="90"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128189" name="AutoShape 189"/>
          <p:cNvSpPr>
            <a:spLocks noChangeArrowheads="1"/>
          </p:cNvSpPr>
          <p:nvPr/>
        </p:nvSpPr>
        <p:spPr bwMode="auto">
          <a:xfrm>
            <a:off x="7912100" y="2792413"/>
            <a:ext cx="979488" cy="720725"/>
          </a:xfrm>
          <a:prstGeom prst="roundRect">
            <a:avLst>
              <a:gd name="adj" fmla="val 16667"/>
            </a:avLst>
          </a:prstGeom>
          <a:gradFill rotWithShape="0">
            <a:gsLst>
              <a:gs pos="0">
                <a:srgbClr val="008000">
                  <a:gamma/>
                  <a:shade val="46275"/>
                  <a:invGamma/>
                </a:srgbClr>
              </a:gs>
              <a:gs pos="100000">
                <a:srgbClr val="008000"/>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ﾓﾉｵﾙｿ</a:t>
            </a:r>
            <a:r>
              <a:rPr lang="en-US" altLang="ja-JP" sz="1800"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PCBs</a:t>
            </a:r>
          </a:p>
        </p:txBody>
      </p:sp>
      <p:grpSp>
        <p:nvGrpSpPr>
          <p:cNvPr id="128190" name="Group 190"/>
          <p:cNvGrpSpPr>
            <a:grpSpLocks/>
          </p:cNvGrpSpPr>
          <p:nvPr/>
        </p:nvGrpSpPr>
        <p:grpSpPr bwMode="auto">
          <a:xfrm rot="5400000">
            <a:off x="806450" y="2032001"/>
            <a:ext cx="549275" cy="82550"/>
            <a:chOff x="1133" y="3707"/>
            <a:chExt cx="808" cy="52"/>
          </a:xfrm>
        </p:grpSpPr>
        <p:sp>
          <p:nvSpPr>
            <p:cNvPr id="128191" name="Line 191"/>
            <p:cNvSpPr>
              <a:spLocks noChangeShapeType="1"/>
            </p:cNvSpPr>
            <p:nvPr/>
          </p:nvSpPr>
          <p:spPr bwMode="auto">
            <a:xfrm>
              <a:off x="1133"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92" name="Line 192"/>
            <p:cNvSpPr>
              <a:spLocks noChangeShapeType="1"/>
            </p:cNvSpPr>
            <p:nvPr/>
          </p:nvSpPr>
          <p:spPr bwMode="auto">
            <a:xfrm>
              <a:off x="1133" y="3759"/>
              <a:ext cx="8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93" name="Line 193"/>
            <p:cNvSpPr>
              <a:spLocks noChangeShapeType="1"/>
            </p:cNvSpPr>
            <p:nvPr/>
          </p:nvSpPr>
          <p:spPr bwMode="auto">
            <a:xfrm>
              <a:off x="1937"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grpSp>
        <p:nvGrpSpPr>
          <p:cNvPr id="128194" name="Group 194"/>
          <p:cNvGrpSpPr>
            <a:grpSpLocks/>
          </p:cNvGrpSpPr>
          <p:nvPr/>
        </p:nvGrpSpPr>
        <p:grpSpPr bwMode="auto">
          <a:xfrm rot="5400000">
            <a:off x="225425" y="3298826"/>
            <a:ext cx="1711325" cy="82550"/>
            <a:chOff x="1133" y="3707"/>
            <a:chExt cx="808" cy="52"/>
          </a:xfrm>
        </p:grpSpPr>
        <p:sp>
          <p:nvSpPr>
            <p:cNvPr id="128195" name="Line 195"/>
            <p:cNvSpPr>
              <a:spLocks noChangeShapeType="1"/>
            </p:cNvSpPr>
            <p:nvPr/>
          </p:nvSpPr>
          <p:spPr bwMode="auto">
            <a:xfrm>
              <a:off x="1133"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96" name="Line 196"/>
            <p:cNvSpPr>
              <a:spLocks noChangeShapeType="1"/>
            </p:cNvSpPr>
            <p:nvPr/>
          </p:nvSpPr>
          <p:spPr bwMode="auto">
            <a:xfrm>
              <a:off x="1133" y="3759"/>
              <a:ext cx="8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197" name="Line 197"/>
            <p:cNvSpPr>
              <a:spLocks noChangeShapeType="1"/>
            </p:cNvSpPr>
            <p:nvPr/>
          </p:nvSpPr>
          <p:spPr bwMode="auto">
            <a:xfrm>
              <a:off x="1937"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grpSp>
        <p:nvGrpSpPr>
          <p:cNvPr id="128198" name="Group 198"/>
          <p:cNvGrpSpPr>
            <a:grpSpLocks/>
          </p:cNvGrpSpPr>
          <p:nvPr/>
        </p:nvGrpSpPr>
        <p:grpSpPr bwMode="auto">
          <a:xfrm rot="5400000">
            <a:off x="611188" y="4732338"/>
            <a:ext cx="949325" cy="92075"/>
            <a:chOff x="1133" y="3707"/>
            <a:chExt cx="808" cy="52"/>
          </a:xfrm>
        </p:grpSpPr>
        <p:sp>
          <p:nvSpPr>
            <p:cNvPr id="128199" name="Line 199"/>
            <p:cNvSpPr>
              <a:spLocks noChangeShapeType="1"/>
            </p:cNvSpPr>
            <p:nvPr/>
          </p:nvSpPr>
          <p:spPr bwMode="auto">
            <a:xfrm>
              <a:off x="1133"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200" name="Line 200"/>
            <p:cNvSpPr>
              <a:spLocks noChangeShapeType="1"/>
            </p:cNvSpPr>
            <p:nvPr/>
          </p:nvSpPr>
          <p:spPr bwMode="auto">
            <a:xfrm>
              <a:off x="1133" y="3759"/>
              <a:ext cx="8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201" name="Line 201"/>
            <p:cNvSpPr>
              <a:spLocks noChangeShapeType="1"/>
            </p:cNvSpPr>
            <p:nvPr/>
          </p:nvSpPr>
          <p:spPr bwMode="auto">
            <a:xfrm>
              <a:off x="1937"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grpSp>
        <p:nvGrpSpPr>
          <p:cNvPr id="128202" name="Group 202"/>
          <p:cNvGrpSpPr>
            <a:grpSpLocks/>
          </p:cNvGrpSpPr>
          <p:nvPr/>
        </p:nvGrpSpPr>
        <p:grpSpPr bwMode="auto">
          <a:xfrm rot="5400000">
            <a:off x="782638" y="5618163"/>
            <a:ext cx="596900" cy="82550"/>
            <a:chOff x="1133" y="3707"/>
            <a:chExt cx="808" cy="52"/>
          </a:xfrm>
        </p:grpSpPr>
        <p:sp>
          <p:nvSpPr>
            <p:cNvPr id="128203" name="Line 203"/>
            <p:cNvSpPr>
              <a:spLocks noChangeShapeType="1"/>
            </p:cNvSpPr>
            <p:nvPr/>
          </p:nvSpPr>
          <p:spPr bwMode="auto">
            <a:xfrm>
              <a:off x="1133"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204" name="Line 204"/>
            <p:cNvSpPr>
              <a:spLocks noChangeShapeType="1"/>
            </p:cNvSpPr>
            <p:nvPr/>
          </p:nvSpPr>
          <p:spPr bwMode="auto">
            <a:xfrm>
              <a:off x="1133" y="3759"/>
              <a:ext cx="8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sp>
          <p:nvSpPr>
            <p:cNvPr id="128205" name="Line 205"/>
            <p:cNvSpPr>
              <a:spLocks noChangeShapeType="1"/>
            </p:cNvSpPr>
            <p:nvPr/>
          </p:nvSpPr>
          <p:spPr bwMode="auto">
            <a:xfrm>
              <a:off x="1937" y="3707"/>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smtClean="0">
                <a:solidFill>
                  <a:srgbClr val="000000"/>
                </a:solidFill>
                <a:latin typeface="Times" panose="02020603050405020304" pitchFamily="18" charset="0"/>
              </a:endParaRPr>
            </a:p>
          </p:txBody>
        </p:sp>
      </p:grpSp>
      <p:sp>
        <p:nvSpPr>
          <p:cNvPr id="128206" name="Rectangle 206"/>
          <p:cNvSpPr>
            <a:spLocks noChangeArrowheads="1"/>
          </p:cNvSpPr>
          <p:nvPr/>
        </p:nvSpPr>
        <p:spPr bwMode="auto">
          <a:xfrm>
            <a:off x="228600" y="6637338"/>
            <a:ext cx="63198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200" b="1" smtClean="0">
                <a:solidFill>
                  <a:srgbClr val="FFFFFF"/>
                </a:solidFill>
                <a:latin typeface="MS PGothic" panose="020B0600070205080204" pitchFamily="50" charset="-128"/>
                <a:ea typeface="MS PGothic" panose="020B0600070205080204" pitchFamily="50" charset="-128"/>
              </a:rPr>
              <a:t>環境省（平成１２年度調査）、毒性等価係数（</a:t>
            </a:r>
            <a:r>
              <a:rPr lang="en-US" altLang="ja-JP" sz="1200" b="1" smtClean="0">
                <a:solidFill>
                  <a:srgbClr val="FFFFFF"/>
                </a:solidFill>
                <a:latin typeface="MS PGothic" panose="020B0600070205080204" pitchFamily="50" charset="-128"/>
                <a:ea typeface="MS PGothic" panose="020B0600070205080204" pitchFamily="50" charset="-128"/>
              </a:rPr>
              <a:t>TEF</a:t>
            </a:r>
            <a:r>
              <a:rPr lang="ja-JP" altLang="en-US" sz="1200" b="1" smtClean="0">
                <a:solidFill>
                  <a:srgbClr val="FFFFFF"/>
                </a:solidFill>
                <a:latin typeface="MS PGothic" panose="020B0600070205080204" pitchFamily="50" charset="-128"/>
                <a:ea typeface="MS PGothic" panose="020B0600070205080204" pitchFamily="50" charset="-128"/>
              </a:rPr>
              <a:t>）は</a:t>
            </a:r>
            <a:r>
              <a:rPr lang="en-US" altLang="ja-JP" sz="1200" b="1" smtClean="0">
                <a:solidFill>
                  <a:srgbClr val="FFFFFF"/>
                </a:solidFill>
                <a:latin typeface="MS PGothic" panose="020B0600070205080204" pitchFamily="50" charset="-128"/>
                <a:ea typeface="MS PGothic" panose="020B0600070205080204" pitchFamily="50" charset="-128"/>
              </a:rPr>
              <a:t>WHO‐TEF1998 </a:t>
            </a:r>
            <a:r>
              <a:rPr lang="ja-JP" altLang="en-US" sz="1200" b="1" smtClean="0">
                <a:solidFill>
                  <a:srgbClr val="FFFFFF"/>
                </a:solidFill>
                <a:latin typeface="MS PGothic" panose="020B0600070205080204" pitchFamily="50" charset="-128"/>
                <a:ea typeface="MS PGothic" panose="020B0600070205080204" pitchFamily="50" charset="-128"/>
              </a:rPr>
              <a:t>（魚類、鳥類、哺乳類）を用いた</a:t>
            </a:r>
          </a:p>
        </p:txBody>
      </p:sp>
      <p:grpSp>
        <p:nvGrpSpPr>
          <p:cNvPr id="128207" name="Group 207"/>
          <p:cNvGrpSpPr>
            <a:grpSpLocks/>
          </p:cNvGrpSpPr>
          <p:nvPr/>
        </p:nvGrpSpPr>
        <p:grpSpPr bwMode="auto">
          <a:xfrm>
            <a:off x="1878013" y="4970463"/>
            <a:ext cx="5903912" cy="287337"/>
            <a:chOff x="1182" y="2893"/>
            <a:chExt cx="3719" cy="181"/>
          </a:xfrm>
        </p:grpSpPr>
        <p:sp>
          <p:nvSpPr>
            <p:cNvPr id="128208" name="Rectangle 208"/>
            <p:cNvSpPr>
              <a:spLocks noChangeArrowheads="1"/>
            </p:cNvSpPr>
            <p:nvPr/>
          </p:nvSpPr>
          <p:spPr bwMode="auto">
            <a:xfrm>
              <a:off x="1182" y="2920"/>
              <a:ext cx="19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600" b="1" smtClean="0">
                  <a:solidFill>
                    <a:srgbClr val="FFFFFF"/>
                  </a:solidFill>
                  <a:latin typeface="MS PGothic" panose="020B0600070205080204" pitchFamily="50" charset="-128"/>
                  <a:ea typeface="MS PGothic" panose="020B0600070205080204" pitchFamily="50" charset="-128"/>
                </a:rPr>
                <a:t>トビ</a:t>
              </a:r>
            </a:p>
          </p:txBody>
        </p:sp>
        <p:sp>
          <p:nvSpPr>
            <p:cNvPr id="128209" name="Freeform 209"/>
            <p:cNvSpPr>
              <a:spLocks/>
            </p:cNvSpPr>
            <p:nvPr/>
          </p:nvSpPr>
          <p:spPr bwMode="auto">
            <a:xfrm>
              <a:off x="1430" y="2893"/>
              <a:ext cx="553" cy="29"/>
            </a:xfrm>
            <a:custGeom>
              <a:avLst/>
              <a:gdLst>
                <a:gd name="T0" fmla="*/ 0 w 630"/>
                <a:gd name="T1" fmla="*/ 29 h 29"/>
                <a:gd name="T2" fmla="*/ 594 w 630"/>
                <a:gd name="T3" fmla="*/ 29 h 29"/>
                <a:gd name="T4" fmla="*/ 630 w 630"/>
                <a:gd name="T5" fmla="*/ 0 h 29"/>
                <a:gd name="T6" fmla="*/ 37 w 630"/>
                <a:gd name="T7" fmla="*/ 0 h 29"/>
                <a:gd name="T8" fmla="*/ 0 w 630"/>
                <a:gd name="T9" fmla="*/ 29 h 29"/>
              </a:gdLst>
              <a:ahLst/>
              <a:cxnLst>
                <a:cxn ang="0">
                  <a:pos x="T0" y="T1"/>
                </a:cxn>
                <a:cxn ang="0">
                  <a:pos x="T2" y="T3"/>
                </a:cxn>
                <a:cxn ang="0">
                  <a:pos x="T4" y="T5"/>
                </a:cxn>
                <a:cxn ang="0">
                  <a:pos x="T6" y="T7"/>
                </a:cxn>
                <a:cxn ang="0">
                  <a:pos x="T8" y="T9"/>
                </a:cxn>
              </a:cxnLst>
              <a:rect l="0" t="0" r="r" b="b"/>
              <a:pathLst>
                <a:path w="630" h="29">
                  <a:moveTo>
                    <a:pt x="0" y="29"/>
                  </a:moveTo>
                  <a:lnTo>
                    <a:pt x="594" y="29"/>
                  </a:lnTo>
                  <a:lnTo>
                    <a:pt x="630" y="0"/>
                  </a:lnTo>
                  <a:lnTo>
                    <a:pt x="37" y="0"/>
                  </a:lnTo>
                  <a:lnTo>
                    <a:pt x="0" y="29"/>
                  </a:lnTo>
                  <a:close/>
                </a:path>
              </a:pathLst>
            </a:custGeom>
            <a:solidFill>
              <a:srgbClr val="BA004B"/>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0" name="Rectangle 210"/>
            <p:cNvSpPr>
              <a:spLocks noChangeArrowheads="1"/>
            </p:cNvSpPr>
            <p:nvPr/>
          </p:nvSpPr>
          <p:spPr bwMode="auto">
            <a:xfrm>
              <a:off x="1430" y="2922"/>
              <a:ext cx="522" cy="136"/>
            </a:xfrm>
            <a:prstGeom prst="rect">
              <a:avLst/>
            </a:prstGeom>
            <a:solidFill>
              <a:srgbClr val="FF0066"/>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211" name="Freeform 211"/>
            <p:cNvSpPr>
              <a:spLocks/>
            </p:cNvSpPr>
            <p:nvPr/>
          </p:nvSpPr>
          <p:spPr bwMode="auto">
            <a:xfrm>
              <a:off x="1952" y="2893"/>
              <a:ext cx="31" cy="165"/>
            </a:xfrm>
            <a:custGeom>
              <a:avLst/>
              <a:gdLst>
                <a:gd name="T0" fmla="*/ 36 w 36"/>
                <a:gd name="T1" fmla="*/ 131 h 165"/>
                <a:gd name="T2" fmla="*/ 0 w 36"/>
                <a:gd name="T3" fmla="*/ 165 h 165"/>
                <a:gd name="T4" fmla="*/ 0 w 36"/>
                <a:gd name="T5" fmla="*/ 29 h 165"/>
                <a:gd name="T6" fmla="*/ 36 w 36"/>
                <a:gd name="T7" fmla="*/ 0 h 165"/>
                <a:gd name="T8" fmla="*/ 36 w 36"/>
                <a:gd name="T9" fmla="*/ 131 h 165"/>
              </a:gdLst>
              <a:ahLst/>
              <a:cxnLst>
                <a:cxn ang="0">
                  <a:pos x="T0" y="T1"/>
                </a:cxn>
                <a:cxn ang="0">
                  <a:pos x="T2" y="T3"/>
                </a:cxn>
                <a:cxn ang="0">
                  <a:pos x="T4" y="T5"/>
                </a:cxn>
                <a:cxn ang="0">
                  <a:pos x="T6" y="T7"/>
                </a:cxn>
                <a:cxn ang="0">
                  <a:pos x="T8" y="T9"/>
                </a:cxn>
              </a:cxnLst>
              <a:rect l="0" t="0" r="r" b="b"/>
              <a:pathLst>
                <a:path w="36" h="165">
                  <a:moveTo>
                    <a:pt x="36" y="131"/>
                  </a:moveTo>
                  <a:lnTo>
                    <a:pt x="0" y="165"/>
                  </a:lnTo>
                  <a:lnTo>
                    <a:pt x="0" y="29"/>
                  </a:lnTo>
                  <a:lnTo>
                    <a:pt x="36" y="0"/>
                  </a:lnTo>
                  <a:lnTo>
                    <a:pt x="36" y="131"/>
                  </a:lnTo>
                  <a:close/>
                </a:path>
              </a:pathLst>
            </a:custGeom>
            <a:solidFill>
              <a:srgbClr val="800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2" name="Freeform 212"/>
            <p:cNvSpPr>
              <a:spLocks/>
            </p:cNvSpPr>
            <p:nvPr/>
          </p:nvSpPr>
          <p:spPr bwMode="auto">
            <a:xfrm>
              <a:off x="1952" y="2893"/>
              <a:ext cx="364" cy="29"/>
            </a:xfrm>
            <a:custGeom>
              <a:avLst/>
              <a:gdLst>
                <a:gd name="T0" fmla="*/ 0 w 415"/>
                <a:gd name="T1" fmla="*/ 29 h 29"/>
                <a:gd name="T2" fmla="*/ 378 w 415"/>
                <a:gd name="T3" fmla="*/ 29 h 29"/>
                <a:gd name="T4" fmla="*/ 415 w 415"/>
                <a:gd name="T5" fmla="*/ 0 h 29"/>
                <a:gd name="T6" fmla="*/ 36 w 415"/>
                <a:gd name="T7" fmla="*/ 0 h 29"/>
                <a:gd name="T8" fmla="*/ 0 w 415"/>
                <a:gd name="T9" fmla="*/ 29 h 29"/>
              </a:gdLst>
              <a:ahLst/>
              <a:cxnLst>
                <a:cxn ang="0">
                  <a:pos x="T0" y="T1"/>
                </a:cxn>
                <a:cxn ang="0">
                  <a:pos x="T2" y="T3"/>
                </a:cxn>
                <a:cxn ang="0">
                  <a:pos x="T4" y="T5"/>
                </a:cxn>
                <a:cxn ang="0">
                  <a:pos x="T6" y="T7"/>
                </a:cxn>
                <a:cxn ang="0">
                  <a:pos x="T8" y="T9"/>
                </a:cxn>
              </a:cxnLst>
              <a:rect l="0" t="0" r="r" b="b"/>
              <a:pathLst>
                <a:path w="415" h="29">
                  <a:moveTo>
                    <a:pt x="0" y="29"/>
                  </a:moveTo>
                  <a:lnTo>
                    <a:pt x="378" y="29"/>
                  </a:lnTo>
                  <a:lnTo>
                    <a:pt x="415" y="0"/>
                  </a:lnTo>
                  <a:lnTo>
                    <a:pt x="36" y="0"/>
                  </a:lnTo>
                  <a:lnTo>
                    <a:pt x="0" y="29"/>
                  </a:lnTo>
                  <a:close/>
                </a:path>
              </a:pathLst>
            </a:custGeom>
            <a:solidFill>
              <a:srgbClr val="BE4D00"/>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3" name="Rectangle 213"/>
            <p:cNvSpPr>
              <a:spLocks noChangeArrowheads="1"/>
            </p:cNvSpPr>
            <p:nvPr/>
          </p:nvSpPr>
          <p:spPr bwMode="auto">
            <a:xfrm>
              <a:off x="1952" y="2922"/>
              <a:ext cx="332" cy="136"/>
            </a:xfrm>
            <a:prstGeom prst="rect">
              <a:avLst/>
            </a:prstGeom>
            <a:solidFill>
              <a:srgbClr val="FF6600"/>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214" name="Freeform 214"/>
            <p:cNvSpPr>
              <a:spLocks/>
            </p:cNvSpPr>
            <p:nvPr/>
          </p:nvSpPr>
          <p:spPr bwMode="auto">
            <a:xfrm>
              <a:off x="2284" y="2893"/>
              <a:ext cx="32" cy="165"/>
            </a:xfrm>
            <a:custGeom>
              <a:avLst/>
              <a:gdLst>
                <a:gd name="T0" fmla="*/ 37 w 37"/>
                <a:gd name="T1" fmla="*/ 131 h 165"/>
                <a:gd name="T2" fmla="*/ 0 w 37"/>
                <a:gd name="T3" fmla="*/ 165 h 165"/>
                <a:gd name="T4" fmla="*/ 0 w 37"/>
                <a:gd name="T5" fmla="*/ 29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9"/>
                  </a:lnTo>
                  <a:lnTo>
                    <a:pt x="37" y="0"/>
                  </a:lnTo>
                  <a:lnTo>
                    <a:pt x="37" y="131"/>
                  </a:lnTo>
                  <a:close/>
                </a:path>
              </a:pathLst>
            </a:custGeom>
            <a:solidFill>
              <a:srgbClr val="8066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5" name="Freeform 215"/>
            <p:cNvSpPr>
              <a:spLocks/>
            </p:cNvSpPr>
            <p:nvPr/>
          </p:nvSpPr>
          <p:spPr bwMode="auto">
            <a:xfrm>
              <a:off x="2284" y="2893"/>
              <a:ext cx="2345" cy="29"/>
            </a:xfrm>
            <a:custGeom>
              <a:avLst/>
              <a:gdLst>
                <a:gd name="T0" fmla="*/ 0 w 2668"/>
                <a:gd name="T1" fmla="*/ 29 h 29"/>
                <a:gd name="T2" fmla="*/ 2631 w 2668"/>
                <a:gd name="T3" fmla="*/ 29 h 29"/>
                <a:gd name="T4" fmla="*/ 2668 w 2668"/>
                <a:gd name="T5" fmla="*/ 0 h 29"/>
                <a:gd name="T6" fmla="*/ 37 w 2668"/>
                <a:gd name="T7" fmla="*/ 0 h 29"/>
                <a:gd name="T8" fmla="*/ 0 w 2668"/>
                <a:gd name="T9" fmla="*/ 29 h 29"/>
              </a:gdLst>
              <a:ahLst/>
              <a:cxnLst>
                <a:cxn ang="0">
                  <a:pos x="T0" y="T1"/>
                </a:cxn>
                <a:cxn ang="0">
                  <a:pos x="T2" y="T3"/>
                </a:cxn>
                <a:cxn ang="0">
                  <a:pos x="T4" y="T5"/>
                </a:cxn>
                <a:cxn ang="0">
                  <a:pos x="T6" y="T7"/>
                </a:cxn>
                <a:cxn ang="0">
                  <a:pos x="T8" y="T9"/>
                </a:cxn>
              </a:cxnLst>
              <a:rect l="0" t="0" r="r" b="b"/>
              <a:pathLst>
                <a:path w="2668" h="29">
                  <a:moveTo>
                    <a:pt x="0" y="29"/>
                  </a:moveTo>
                  <a:lnTo>
                    <a:pt x="2631" y="29"/>
                  </a:lnTo>
                  <a:lnTo>
                    <a:pt x="2668" y="0"/>
                  </a:lnTo>
                  <a:lnTo>
                    <a:pt x="37" y="0"/>
                  </a:lnTo>
                  <a:lnTo>
                    <a:pt x="0" y="29"/>
                  </a:lnTo>
                  <a:close/>
                </a:path>
              </a:pathLst>
            </a:custGeom>
            <a:solidFill>
              <a:srgbClr val="0066CC"/>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6" name="Rectangle 216"/>
            <p:cNvSpPr>
              <a:spLocks noChangeArrowheads="1"/>
            </p:cNvSpPr>
            <p:nvPr/>
          </p:nvSpPr>
          <p:spPr bwMode="auto">
            <a:xfrm>
              <a:off x="2284" y="2922"/>
              <a:ext cx="2312" cy="136"/>
            </a:xfrm>
            <a:prstGeom prst="rect">
              <a:avLst/>
            </a:prstGeom>
            <a:solidFill>
              <a:srgbClr val="0099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217" name="Freeform 217"/>
            <p:cNvSpPr>
              <a:spLocks/>
            </p:cNvSpPr>
            <p:nvPr/>
          </p:nvSpPr>
          <p:spPr bwMode="auto">
            <a:xfrm>
              <a:off x="4596" y="2893"/>
              <a:ext cx="33" cy="165"/>
            </a:xfrm>
            <a:custGeom>
              <a:avLst/>
              <a:gdLst>
                <a:gd name="T0" fmla="*/ 37 w 37"/>
                <a:gd name="T1" fmla="*/ 131 h 165"/>
                <a:gd name="T2" fmla="*/ 0 w 37"/>
                <a:gd name="T3" fmla="*/ 165 h 165"/>
                <a:gd name="T4" fmla="*/ 0 w 37"/>
                <a:gd name="T5" fmla="*/ 29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9"/>
                  </a:lnTo>
                  <a:lnTo>
                    <a:pt x="37" y="0"/>
                  </a:lnTo>
                  <a:lnTo>
                    <a:pt x="37" y="131"/>
                  </a:lnTo>
                  <a:close/>
                </a:path>
              </a:pathLst>
            </a:custGeom>
            <a:solidFill>
              <a:srgbClr val="00800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8" name="Freeform 218"/>
            <p:cNvSpPr>
              <a:spLocks/>
            </p:cNvSpPr>
            <p:nvPr/>
          </p:nvSpPr>
          <p:spPr bwMode="auto">
            <a:xfrm>
              <a:off x="4596" y="2893"/>
              <a:ext cx="305" cy="29"/>
            </a:xfrm>
            <a:custGeom>
              <a:avLst/>
              <a:gdLst>
                <a:gd name="T0" fmla="*/ 0 w 347"/>
                <a:gd name="T1" fmla="*/ 29 h 29"/>
                <a:gd name="T2" fmla="*/ 310 w 347"/>
                <a:gd name="T3" fmla="*/ 29 h 29"/>
                <a:gd name="T4" fmla="*/ 347 w 347"/>
                <a:gd name="T5" fmla="*/ 0 h 29"/>
                <a:gd name="T6" fmla="*/ 37 w 347"/>
                <a:gd name="T7" fmla="*/ 0 h 29"/>
                <a:gd name="T8" fmla="*/ 0 w 347"/>
                <a:gd name="T9" fmla="*/ 29 h 29"/>
              </a:gdLst>
              <a:ahLst/>
              <a:cxnLst>
                <a:cxn ang="0">
                  <a:pos x="T0" y="T1"/>
                </a:cxn>
                <a:cxn ang="0">
                  <a:pos x="T2" y="T3"/>
                </a:cxn>
                <a:cxn ang="0">
                  <a:pos x="T4" y="T5"/>
                </a:cxn>
                <a:cxn ang="0">
                  <a:pos x="T6" y="T7"/>
                </a:cxn>
                <a:cxn ang="0">
                  <a:pos x="T8" y="T9"/>
                </a:cxn>
              </a:cxnLst>
              <a:rect l="0" t="0" r="r" b="b"/>
              <a:pathLst>
                <a:path w="347" h="29">
                  <a:moveTo>
                    <a:pt x="0" y="29"/>
                  </a:moveTo>
                  <a:lnTo>
                    <a:pt x="310" y="29"/>
                  </a:lnTo>
                  <a:lnTo>
                    <a:pt x="347" y="0"/>
                  </a:lnTo>
                  <a:lnTo>
                    <a:pt x="37" y="0"/>
                  </a:lnTo>
                  <a:lnTo>
                    <a:pt x="0" y="29"/>
                  </a:lnTo>
                  <a:close/>
                </a:path>
              </a:pathLst>
            </a:custGeom>
            <a:solidFill>
              <a:srgbClr val="00CCFF"/>
            </a:solidFill>
            <a:ln w="8001">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28219" name="Rectangle 219"/>
            <p:cNvSpPr>
              <a:spLocks noChangeArrowheads="1"/>
            </p:cNvSpPr>
            <p:nvPr/>
          </p:nvSpPr>
          <p:spPr bwMode="auto">
            <a:xfrm>
              <a:off x="4596" y="2922"/>
              <a:ext cx="273" cy="136"/>
            </a:xfrm>
            <a:prstGeom prst="rect">
              <a:avLst/>
            </a:prstGeom>
            <a:solidFill>
              <a:srgbClr val="00FFFF"/>
            </a:solidFill>
            <a:ln w="8001">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28220" name="Freeform 220"/>
            <p:cNvSpPr>
              <a:spLocks/>
            </p:cNvSpPr>
            <p:nvPr/>
          </p:nvSpPr>
          <p:spPr bwMode="auto">
            <a:xfrm>
              <a:off x="4869" y="2893"/>
              <a:ext cx="32" cy="165"/>
            </a:xfrm>
            <a:custGeom>
              <a:avLst/>
              <a:gdLst>
                <a:gd name="T0" fmla="*/ 37 w 37"/>
                <a:gd name="T1" fmla="*/ 131 h 165"/>
                <a:gd name="T2" fmla="*/ 0 w 37"/>
                <a:gd name="T3" fmla="*/ 165 h 165"/>
                <a:gd name="T4" fmla="*/ 0 w 37"/>
                <a:gd name="T5" fmla="*/ 29 h 165"/>
                <a:gd name="T6" fmla="*/ 37 w 37"/>
                <a:gd name="T7" fmla="*/ 0 h 165"/>
                <a:gd name="T8" fmla="*/ 37 w 37"/>
                <a:gd name="T9" fmla="*/ 131 h 165"/>
              </a:gdLst>
              <a:ahLst/>
              <a:cxnLst>
                <a:cxn ang="0">
                  <a:pos x="T0" y="T1"/>
                </a:cxn>
                <a:cxn ang="0">
                  <a:pos x="T2" y="T3"/>
                </a:cxn>
                <a:cxn ang="0">
                  <a:pos x="T4" y="T5"/>
                </a:cxn>
                <a:cxn ang="0">
                  <a:pos x="T6" y="T7"/>
                </a:cxn>
                <a:cxn ang="0">
                  <a:pos x="T8" y="T9"/>
                </a:cxn>
              </a:cxnLst>
              <a:rect l="0" t="0" r="r" b="b"/>
              <a:pathLst>
                <a:path w="37" h="165">
                  <a:moveTo>
                    <a:pt x="37" y="131"/>
                  </a:moveTo>
                  <a:lnTo>
                    <a:pt x="0" y="165"/>
                  </a:lnTo>
                  <a:lnTo>
                    <a:pt x="0" y="29"/>
                  </a:lnTo>
                  <a:lnTo>
                    <a:pt x="37" y="0"/>
                  </a:lnTo>
                  <a:lnTo>
                    <a:pt x="37" y="131"/>
                  </a:lnTo>
                  <a:close/>
                </a:path>
              </a:pathLst>
            </a:custGeom>
            <a:solidFill>
              <a:srgbClr val="008080"/>
            </a:solidFill>
            <a:ln w="7938">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grpSp>
    </p:spTree>
    <p:extLst>
      <p:ext uri="{BB962C8B-B14F-4D97-AF65-F5344CB8AC3E}">
        <p14:creationId xmlns:p14="http://schemas.microsoft.com/office/powerpoint/2010/main" val="3010972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663575" y="1393825"/>
            <a:ext cx="8116888" cy="496093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051" name="Rectangle 3"/>
          <p:cNvSpPr>
            <a:spLocks noChangeArrowheads="1"/>
          </p:cNvSpPr>
          <p:nvPr/>
        </p:nvSpPr>
        <p:spPr bwMode="auto">
          <a:xfrm>
            <a:off x="677863" y="1406525"/>
            <a:ext cx="8091487" cy="3044825"/>
          </a:xfrm>
          <a:prstGeom prst="rect">
            <a:avLst/>
          </a:prstGeom>
          <a:gradFill rotWithShape="0">
            <a:gsLst>
              <a:gs pos="0">
                <a:srgbClr val="FFFFCC"/>
              </a:gs>
              <a:gs pos="100000">
                <a:srgbClr val="FFFFCC">
                  <a:gamma/>
                  <a:tint val="0"/>
                  <a:invGamma/>
                </a:srgbClr>
              </a:gs>
            </a:gsLst>
            <a:lin ang="5400000" scaled="1"/>
          </a:gra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052" name="Rectangle 4"/>
          <p:cNvSpPr>
            <a:spLocks noChangeArrowheads="1"/>
          </p:cNvSpPr>
          <p:nvPr/>
        </p:nvSpPr>
        <p:spPr bwMode="auto">
          <a:xfrm>
            <a:off x="6575425" y="4387850"/>
            <a:ext cx="2205038" cy="1828800"/>
          </a:xfrm>
          <a:prstGeom prst="rect">
            <a:avLst/>
          </a:prstGeom>
          <a:gradFill rotWithShape="0">
            <a:gsLst>
              <a:gs pos="0">
                <a:srgbClr val="3366FF">
                  <a:gamma/>
                  <a:tint val="39216"/>
                  <a:invGamma/>
                </a:srgbClr>
              </a:gs>
              <a:gs pos="100000">
                <a:srgbClr val="3366FF"/>
              </a:gs>
            </a:gsLst>
            <a:lin ang="5400000" scaled="1"/>
          </a:gra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053" name="Line 5"/>
          <p:cNvSpPr>
            <a:spLocks noChangeShapeType="1"/>
          </p:cNvSpPr>
          <p:nvPr/>
        </p:nvSpPr>
        <p:spPr bwMode="auto">
          <a:xfrm flipH="1" flipV="1">
            <a:off x="-1320800" y="219075"/>
            <a:ext cx="12700"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054" name="Line 6"/>
          <p:cNvSpPr>
            <a:spLocks noChangeShapeType="1"/>
          </p:cNvSpPr>
          <p:nvPr/>
        </p:nvSpPr>
        <p:spPr bwMode="auto">
          <a:xfrm flipH="1" flipV="1">
            <a:off x="-1320800" y="219075"/>
            <a:ext cx="12700"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nvGrpSpPr>
          <p:cNvPr id="130055" name="Group 7"/>
          <p:cNvGrpSpPr>
            <a:grpSpLocks/>
          </p:cNvGrpSpPr>
          <p:nvPr/>
        </p:nvGrpSpPr>
        <p:grpSpPr bwMode="auto">
          <a:xfrm>
            <a:off x="5532438" y="1600200"/>
            <a:ext cx="1092200" cy="368300"/>
            <a:chOff x="3872" y="1218"/>
            <a:chExt cx="688" cy="232"/>
          </a:xfrm>
        </p:grpSpPr>
        <p:pic>
          <p:nvPicPr>
            <p:cNvPr id="130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2" y="1218"/>
              <a:ext cx="688"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 y="1402"/>
              <a:ext cx="68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058" name="Group 10"/>
          <p:cNvGrpSpPr>
            <a:grpSpLocks/>
          </p:cNvGrpSpPr>
          <p:nvPr/>
        </p:nvGrpSpPr>
        <p:grpSpPr bwMode="auto">
          <a:xfrm>
            <a:off x="6800850" y="4230688"/>
            <a:ext cx="620713" cy="203200"/>
            <a:chOff x="5232" y="2338"/>
            <a:chExt cx="344" cy="104"/>
          </a:xfrm>
        </p:grpSpPr>
        <p:grpSp>
          <p:nvGrpSpPr>
            <p:cNvPr id="130059" name="Group 11"/>
            <p:cNvGrpSpPr>
              <a:grpSpLocks/>
            </p:cNvGrpSpPr>
            <p:nvPr/>
          </p:nvGrpSpPr>
          <p:grpSpPr bwMode="auto">
            <a:xfrm>
              <a:off x="5232" y="2338"/>
              <a:ext cx="344" cy="96"/>
              <a:chOff x="5232" y="2338"/>
              <a:chExt cx="344" cy="96"/>
            </a:xfrm>
          </p:grpSpPr>
          <p:grpSp>
            <p:nvGrpSpPr>
              <p:cNvPr id="130060" name="Group 12"/>
              <p:cNvGrpSpPr>
                <a:grpSpLocks/>
              </p:cNvGrpSpPr>
              <p:nvPr/>
            </p:nvGrpSpPr>
            <p:grpSpPr bwMode="auto">
              <a:xfrm>
                <a:off x="5232" y="2338"/>
                <a:ext cx="232" cy="96"/>
                <a:chOff x="5232" y="2338"/>
                <a:chExt cx="232" cy="96"/>
              </a:xfrm>
            </p:grpSpPr>
            <p:sp>
              <p:nvSpPr>
                <p:cNvPr id="130061" name="Freeform 13"/>
                <p:cNvSpPr>
                  <a:spLocks/>
                </p:cNvSpPr>
                <p:nvPr/>
              </p:nvSpPr>
              <p:spPr bwMode="auto">
                <a:xfrm>
                  <a:off x="5232" y="2338"/>
                  <a:ext cx="56" cy="88"/>
                </a:xfrm>
                <a:custGeom>
                  <a:avLst/>
                  <a:gdLst>
                    <a:gd name="T0" fmla="*/ 0 w 56"/>
                    <a:gd name="T1" fmla="*/ 0 h 88"/>
                    <a:gd name="T2" fmla="*/ 32 w 56"/>
                    <a:gd name="T3" fmla="*/ 8 h 88"/>
                    <a:gd name="T4" fmla="*/ 56 w 56"/>
                    <a:gd name="T5" fmla="*/ 32 h 88"/>
                    <a:gd name="T6" fmla="*/ 56 w 56"/>
                    <a:gd name="T7" fmla="*/ 56 h 88"/>
                    <a:gd name="T8" fmla="*/ 56 w 56"/>
                    <a:gd name="T9" fmla="*/ 72 h 88"/>
                    <a:gd name="T10" fmla="*/ 32 w 56"/>
                    <a:gd name="T11" fmla="*/ 88 h 88"/>
                    <a:gd name="T12" fmla="*/ 16 w 56"/>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56" h="88">
                      <a:moveTo>
                        <a:pt x="0" y="0"/>
                      </a:moveTo>
                      <a:lnTo>
                        <a:pt x="32" y="8"/>
                      </a:lnTo>
                      <a:lnTo>
                        <a:pt x="56" y="32"/>
                      </a:lnTo>
                      <a:lnTo>
                        <a:pt x="56" y="56"/>
                      </a:lnTo>
                      <a:lnTo>
                        <a:pt x="56" y="72"/>
                      </a:lnTo>
                      <a:lnTo>
                        <a:pt x="32" y="88"/>
                      </a:lnTo>
                      <a:lnTo>
                        <a:pt x="16" y="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30062" name="Freeform 14"/>
                <p:cNvSpPr>
                  <a:spLocks/>
                </p:cNvSpPr>
                <p:nvPr/>
              </p:nvSpPr>
              <p:spPr bwMode="auto">
                <a:xfrm>
                  <a:off x="5240" y="2338"/>
                  <a:ext cx="224" cy="96"/>
                </a:xfrm>
                <a:custGeom>
                  <a:avLst/>
                  <a:gdLst>
                    <a:gd name="T0" fmla="*/ 0 w 224"/>
                    <a:gd name="T1" fmla="*/ 0 h 96"/>
                    <a:gd name="T2" fmla="*/ 24 w 224"/>
                    <a:gd name="T3" fmla="*/ 8 h 96"/>
                    <a:gd name="T4" fmla="*/ 40 w 224"/>
                    <a:gd name="T5" fmla="*/ 8 h 96"/>
                    <a:gd name="T6" fmla="*/ 56 w 224"/>
                    <a:gd name="T7" fmla="*/ 24 h 96"/>
                    <a:gd name="T8" fmla="*/ 80 w 224"/>
                    <a:gd name="T9" fmla="*/ 32 h 96"/>
                    <a:gd name="T10" fmla="*/ 88 w 224"/>
                    <a:gd name="T11" fmla="*/ 48 h 96"/>
                    <a:gd name="T12" fmla="*/ 104 w 224"/>
                    <a:gd name="T13" fmla="*/ 56 h 96"/>
                    <a:gd name="T14" fmla="*/ 120 w 224"/>
                    <a:gd name="T15" fmla="*/ 72 h 96"/>
                    <a:gd name="T16" fmla="*/ 136 w 224"/>
                    <a:gd name="T17" fmla="*/ 80 h 96"/>
                    <a:gd name="T18" fmla="*/ 152 w 224"/>
                    <a:gd name="T19" fmla="*/ 88 h 96"/>
                    <a:gd name="T20" fmla="*/ 176 w 224"/>
                    <a:gd name="T21" fmla="*/ 96 h 96"/>
                    <a:gd name="T22" fmla="*/ 192 w 224"/>
                    <a:gd name="T23" fmla="*/ 96 h 96"/>
                    <a:gd name="T24" fmla="*/ 224 w 224"/>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96">
                      <a:moveTo>
                        <a:pt x="0" y="0"/>
                      </a:moveTo>
                      <a:lnTo>
                        <a:pt x="24" y="8"/>
                      </a:lnTo>
                      <a:lnTo>
                        <a:pt x="40" y="8"/>
                      </a:lnTo>
                      <a:lnTo>
                        <a:pt x="56" y="24"/>
                      </a:lnTo>
                      <a:lnTo>
                        <a:pt x="80" y="32"/>
                      </a:lnTo>
                      <a:lnTo>
                        <a:pt x="88" y="48"/>
                      </a:lnTo>
                      <a:lnTo>
                        <a:pt x="104" y="56"/>
                      </a:lnTo>
                      <a:lnTo>
                        <a:pt x="120" y="72"/>
                      </a:lnTo>
                      <a:lnTo>
                        <a:pt x="136" y="80"/>
                      </a:lnTo>
                      <a:lnTo>
                        <a:pt x="152" y="88"/>
                      </a:lnTo>
                      <a:lnTo>
                        <a:pt x="176" y="96"/>
                      </a:lnTo>
                      <a:lnTo>
                        <a:pt x="192" y="96"/>
                      </a:lnTo>
                      <a:lnTo>
                        <a:pt x="224" y="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grpSp>
          <p:grpSp>
            <p:nvGrpSpPr>
              <p:cNvPr id="130063" name="Group 15"/>
              <p:cNvGrpSpPr>
                <a:grpSpLocks/>
              </p:cNvGrpSpPr>
              <p:nvPr/>
            </p:nvGrpSpPr>
            <p:grpSpPr bwMode="auto">
              <a:xfrm>
                <a:off x="5424" y="2354"/>
                <a:ext cx="152" cy="64"/>
                <a:chOff x="5424" y="2354"/>
                <a:chExt cx="152" cy="64"/>
              </a:xfrm>
            </p:grpSpPr>
            <p:sp>
              <p:nvSpPr>
                <p:cNvPr id="130064" name="Freeform 16"/>
                <p:cNvSpPr>
                  <a:spLocks/>
                </p:cNvSpPr>
                <p:nvPr/>
              </p:nvSpPr>
              <p:spPr bwMode="auto">
                <a:xfrm>
                  <a:off x="5424" y="2354"/>
                  <a:ext cx="32" cy="56"/>
                </a:xfrm>
                <a:custGeom>
                  <a:avLst/>
                  <a:gdLst>
                    <a:gd name="T0" fmla="*/ 0 w 32"/>
                    <a:gd name="T1" fmla="*/ 0 h 56"/>
                    <a:gd name="T2" fmla="*/ 24 w 32"/>
                    <a:gd name="T3" fmla="*/ 0 h 56"/>
                    <a:gd name="T4" fmla="*/ 32 w 32"/>
                    <a:gd name="T5" fmla="*/ 24 h 56"/>
                    <a:gd name="T6" fmla="*/ 32 w 32"/>
                    <a:gd name="T7" fmla="*/ 32 h 56"/>
                    <a:gd name="T8" fmla="*/ 32 w 32"/>
                    <a:gd name="T9" fmla="*/ 48 h 56"/>
                    <a:gd name="T10" fmla="*/ 16 w 32"/>
                    <a:gd name="T11" fmla="*/ 48 h 56"/>
                    <a:gd name="T12" fmla="*/ 8 w 3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2" h="56">
                      <a:moveTo>
                        <a:pt x="0" y="0"/>
                      </a:moveTo>
                      <a:lnTo>
                        <a:pt x="24" y="0"/>
                      </a:lnTo>
                      <a:lnTo>
                        <a:pt x="32" y="24"/>
                      </a:lnTo>
                      <a:lnTo>
                        <a:pt x="32" y="32"/>
                      </a:lnTo>
                      <a:lnTo>
                        <a:pt x="32" y="48"/>
                      </a:lnTo>
                      <a:lnTo>
                        <a:pt x="16" y="48"/>
                      </a:lnTo>
                      <a:lnTo>
                        <a:pt x="8" y="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30065" name="Freeform 17"/>
                <p:cNvSpPr>
                  <a:spLocks/>
                </p:cNvSpPr>
                <p:nvPr/>
              </p:nvSpPr>
              <p:spPr bwMode="auto">
                <a:xfrm>
                  <a:off x="5424" y="2354"/>
                  <a:ext cx="152" cy="64"/>
                </a:xfrm>
                <a:custGeom>
                  <a:avLst/>
                  <a:gdLst>
                    <a:gd name="T0" fmla="*/ 0 w 152"/>
                    <a:gd name="T1" fmla="*/ 0 h 64"/>
                    <a:gd name="T2" fmla="*/ 32 w 152"/>
                    <a:gd name="T3" fmla="*/ 0 h 64"/>
                    <a:gd name="T4" fmla="*/ 56 w 152"/>
                    <a:gd name="T5" fmla="*/ 16 h 64"/>
                    <a:gd name="T6" fmla="*/ 72 w 152"/>
                    <a:gd name="T7" fmla="*/ 32 h 64"/>
                    <a:gd name="T8" fmla="*/ 80 w 152"/>
                    <a:gd name="T9" fmla="*/ 40 h 64"/>
                    <a:gd name="T10" fmla="*/ 96 w 152"/>
                    <a:gd name="T11" fmla="*/ 48 h 64"/>
                    <a:gd name="T12" fmla="*/ 104 w 152"/>
                    <a:gd name="T13" fmla="*/ 56 h 64"/>
                    <a:gd name="T14" fmla="*/ 120 w 152"/>
                    <a:gd name="T15" fmla="*/ 56 h 64"/>
                    <a:gd name="T16" fmla="*/ 136 w 152"/>
                    <a:gd name="T17" fmla="*/ 64 h 64"/>
                    <a:gd name="T18" fmla="*/ 152 w 152"/>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64">
                      <a:moveTo>
                        <a:pt x="0" y="0"/>
                      </a:moveTo>
                      <a:lnTo>
                        <a:pt x="32" y="0"/>
                      </a:lnTo>
                      <a:lnTo>
                        <a:pt x="56" y="16"/>
                      </a:lnTo>
                      <a:lnTo>
                        <a:pt x="72" y="32"/>
                      </a:lnTo>
                      <a:lnTo>
                        <a:pt x="80" y="40"/>
                      </a:lnTo>
                      <a:lnTo>
                        <a:pt x="96" y="48"/>
                      </a:lnTo>
                      <a:lnTo>
                        <a:pt x="104" y="56"/>
                      </a:lnTo>
                      <a:lnTo>
                        <a:pt x="120" y="56"/>
                      </a:lnTo>
                      <a:lnTo>
                        <a:pt x="136" y="64"/>
                      </a:lnTo>
                      <a:lnTo>
                        <a:pt x="152" y="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grpSp>
        </p:grpSp>
        <p:grpSp>
          <p:nvGrpSpPr>
            <p:cNvPr id="130066" name="Group 18"/>
            <p:cNvGrpSpPr>
              <a:grpSpLocks/>
            </p:cNvGrpSpPr>
            <p:nvPr/>
          </p:nvGrpSpPr>
          <p:grpSpPr bwMode="auto">
            <a:xfrm>
              <a:off x="5304" y="2410"/>
              <a:ext cx="64" cy="24"/>
              <a:chOff x="5304" y="2410"/>
              <a:chExt cx="64" cy="24"/>
            </a:xfrm>
          </p:grpSpPr>
          <p:sp>
            <p:nvSpPr>
              <p:cNvPr id="130067" name="Line 19"/>
              <p:cNvSpPr>
                <a:spLocks noChangeShapeType="1"/>
              </p:cNvSpPr>
              <p:nvPr/>
            </p:nvSpPr>
            <p:spPr bwMode="auto">
              <a:xfrm flipV="1">
                <a:off x="5304" y="2410"/>
                <a:ext cx="8"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068" name="Line 20"/>
              <p:cNvSpPr>
                <a:spLocks noChangeShapeType="1"/>
              </p:cNvSpPr>
              <p:nvPr/>
            </p:nvSpPr>
            <p:spPr bwMode="auto">
              <a:xfrm>
                <a:off x="5320" y="2410"/>
                <a:ext cx="48"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grpSp>
          <p:nvGrpSpPr>
            <p:cNvPr id="130069" name="Group 21"/>
            <p:cNvGrpSpPr>
              <a:grpSpLocks/>
            </p:cNvGrpSpPr>
            <p:nvPr/>
          </p:nvGrpSpPr>
          <p:grpSpPr bwMode="auto">
            <a:xfrm>
              <a:off x="5480" y="2410"/>
              <a:ext cx="72" cy="32"/>
              <a:chOff x="5480" y="2410"/>
              <a:chExt cx="72" cy="32"/>
            </a:xfrm>
          </p:grpSpPr>
          <p:sp>
            <p:nvSpPr>
              <p:cNvPr id="130070" name="Line 22"/>
              <p:cNvSpPr>
                <a:spLocks noChangeShapeType="1"/>
              </p:cNvSpPr>
              <p:nvPr/>
            </p:nvSpPr>
            <p:spPr bwMode="auto">
              <a:xfrm flipV="1">
                <a:off x="5480" y="2410"/>
                <a:ext cx="8"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071" name="Line 23"/>
              <p:cNvSpPr>
                <a:spLocks noChangeShapeType="1"/>
              </p:cNvSpPr>
              <p:nvPr/>
            </p:nvSpPr>
            <p:spPr bwMode="auto">
              <a:xfrm>
                <a:off x="5496" y="2410"/>
                <a:ext cx="56"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grpSp>
      <p:grpSp>
        <p:nvGrpSpPr>
          <p:cNvPr id="130072" name="Group 24"/>
          <p:cNvGrpSpPr>
            <a:grpSpLocks/>
          </p:cNvGrpSpPr>
          <p:nvPr/>
        </p:nvGrpSpPr>
        <p:grpSpPr bwMode="auto">
          <a:xfrm>
            <a:off x="7292975" y="4533900"/>
            <a:ext cx="1473200" cy="711200"/>
            <a:chOff x="4712" y="2506"/>
            <a:chExt cx="928" cy="448"/>
          </a:xfrm>
        </p:grpSpPr>
        <p:pic>
          <p:nvPicPr>
            <p:cNvPr id="130073"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2" y="2506"/>
              <a:ext cx="92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4"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 y="2618"/>
              <a:ext cx="92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5"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2" y="2730"/>
              <a:ext cx="92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6"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2" y="2842"/>
              <a:ext cx="92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077" name="Group 29"/>
          <p:cNvGrpSpPr>
            <a:grpSpLocks/>
          </p:cNvGrpSpPr>
          <p:nvPr/>
        </p:nvGrpSpPr>
        <p:grpSpPr bwMode="auto">
          <a:xfrm>
            <a:off x="3857625" y="3490913"/>
            <a:ext cx="660400" cy="431800"/>
            <a:chOff x="0" y="1786"/>
            <a:chExt cx="416" cy="272"/>
          </a:xfrm>
        </p:grpSpPr>
        <p:pic>
          <p:nvPicPr>
            <p:cNvPr id="130078"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786"/>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9" name="Picture 3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1938"/>
              <a:ext cx="416"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080" name="Group 32"/>
          <p:cNvGrpSpPr>
            <a:grpSpLocks/>
          </p:cNvGrpSpPr>
          <p:nvPr/>
        </p:nvGrpSpPr>
        <p:grpSpPr bwMode="auto">
          <a:xfrm>
            <a:off x="6784975" y="1444625"/>
            <a:ext cx="1308100" cy="762000"/>
            <a:chOff x="4274" y="1018"/>
            <a:chExt cx="824" cy="480"/>
          </a:xfrm>
        </p:grpSpPr>
        <p:grpSp>
          <p:nvGrpSpPr>
            <p:cNvPr id="130081" name="Group 33"/>
            <p:cNvGrpSpPr>
              <a:grpSpLocks/>
            </p:cNvGrpSpPr>
            <p:nvPr/>
          </p:nvGrpSpPr>
          <p:grpSpPr bwMode="auto">
            <a:xfrm>
              <a:off x="4274" y="1018"/>
              <a:ext cx="824" cy="480"/>
              <a:chOff x="4512" y="978"/>
              <a:chExt cx="824" cy="480"/>
            </a:xfrm>
          </p:grpSpPr>
          <p:pic>
            <p:nvPicPr>
              <p:cNvPr id="130082" name="Picture 3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2" y="978"/>
                <a:ext cx="82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83" name="Picture 3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2" y="1098"/>
                <a:ext cx="82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84" name="Picture 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2" y="1218"/>
                <a:ext cx="82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85" name="Picture 3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12" y="1338"/>
                <a:ext cx="82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086" name="Oval 38"/>
            <p:cNvSpPr>
              <a:spLocks noChangeArrowheads="1"/>
            </p:cNvSpPr>
            <p:nvPr/>
          </p:nvSpPr>
          <p:spPr bwMode="auto">
            <a:xfrm>
              <a:off x="4671" y="1231"/>
              <a:ext cx="56" cy="55"/>
            </a:xfrm>
            <a:prstGeom prst="ellipse">
              <a:avLst/>
            </a:prstGeom>
            <a:solidFill>
              <a:schemeClr val="hlink"/>
            </a:solidFill>
            <a:ln>
              <a:noFill/>
            </a:ln>
            <a:effectLst/>
            <a:extLst>
              <a:ext uri="{91240B29-F687-4F45-9708-019B960494DF}">
                <a14:hiddenLine xmlns:a14="http://schemas.microsoft.com/office/drawing/2010/main" w="19050">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grpSp>
        <p:nvGrpSpPr>
          <p:cNvPr id="130087" name="Group 39"/>
          <p:cNvGrpSpPr>
            <a:grpSpLocks/>
          </p:cNvGrpSpPr>
          <p:nvPr/>
        </p:nvGrpSpPr>
        <p:grpSpPr bwMode="auto">
          <a:xfrm>
            <a:off x="7429500" y="4230688"/>
            <a:ext cx="620713" cy="203200"/>
            <a:chOff x="5232" y="2338"/>
            <a:chExt cx="344" cy="104"/>
          </a:xfrm>
        </p:grpSpPr>
        <p:grpSp>
          <p:nvGrpSpPr>
            <p:cNvPr id="130088" name="Group 40"/>
            <p:cNvGrpSpPr>
              <a:grpSpLocks/>
            </p:cNvGrpSpPr>
            <p:nvPr/>
          </p:nvGrpSpPr>
          <p:grpSpPr bwMode="auto">
            <a:xfrm>
              <a:off x="5232" y="2338"/>
              <a:ext cx="344" cy="96"/>
              <a:chOff x="5232" y="2338"/>
              <a:chExt cx="344" cy="96"/>
            </a:xfrm>
          </p:grpSpPr>
          <p:grpSp>
            <p:nvGrpSpPr>
              <p:cNvPr id="130089" name="Group 41"/>
              <p:cNvGrpSpPr>
                <a:grpSpLocks/>
              </p:cNvGrpSpPr>
              <p:nvPr/>
            </p:nvGrpSpPr>
            <p:grpSpPr bwMode="auto">
              <a:xfrm>
                <a:off x="5232" y="2338"/>
                <a:ext cx="232" cy="96"/>
                <a:chOff x="5232" y="2338"/>
                <a:chExt cx="232" cy="96"/>
              </a:xfrm>
            </p:grpSpPr>
            <p:sp>
              <p:nvSpPr>
                <p:cNvPr id="130090" name="Freeform 42"/>
                <p:cNvSpPr>
                  <a:spLocks/>
                </p:cNvSpPr>
                <p:nvPr/>
              </p:nvSpPr>
              <p:spPr bwMode="auto">
                <a:xfrm>
                  <a:off x="5232" y="2338"/>
                  <a:ext cx="56" cy="88"/>
                </a:xfrm>
                <a:custGeom>
                  <a:avLst/>
                  <a:gdLst>
                    <a:gd name="T0" fmla="*/ 0 w 56"/>
                    <a:gd name="T1" fmla="*/ 0 h 88"/>
                    <a:gd name="T2" fmla="*/ 32 w 56"/>
                    <a:gd name="T3" fmla="*/ 8 h 88"/>
                    <a:gd name="T4" fmla="*/ 56 w 56"/>
                    <a:gd name="T5" fmla="*/ 32 h 88"/>
                    <a:gd name="T6" fmla="*/ 56 w 56"/>
                    <a:gd name="T7" fmla="*/ 56 h 88"/>
                    <a:gd name="T8" fmla="*/ 56 w 56"/>
                    <a:gd name="T9" fmla="*/ 72 h 88"/>
                    <a:gd name="T10" fmla="*/ 32 w 56"/>
                    <a:gd name="T11" fmla="*/ 88 h 88"/>
                    <a:gd name="T12" fmla="*/ 16 w 56"/>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56" h="88">
                      <a:moveTo>
                        <a:pt x="0" y="0"/>
                      </a:moveTo>
                      <a:lnTo>
                        <a:pt x="32" y="8"/>
                      </a:lnTo>
                      <a:lnTo>
                        <a:pt x="56" y="32"/>
                      </a:lnTo>
                      <a:lnTo>
                        <a:pt x="56" y="56"/>
                      </a:lnTo>
                      <a:lnTo>
                        <a:pt x="56" y="72"/>
                      </a:lnTo>
                      <a:lnTo>
                        <a:pt x="32" y="88"/>
                      </a:lnTo>
                      <a:lnTo>
                        <a:pt x="16" y="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30091" name="Freeform 43"/>
                <p:cNvSpPr>
                  <a:spLocks/>
                </p:cNvSpPr>
                <p:nvPr/>
              </p:nvSpPr>
              <p:spPr bwMode="auto">
                <a:xfrm>
                  <a:off x="5240" y="2338"/>
                  <a:ext cx="224" cy="96"/>
                </a:xfrm>
                <a:custGeom>
                  <a:avLst/>
                  <a:gdLst>
                    <a:gd name="T0" fmla="*/ 0 w 224"/>
                    <a:gd name="T1" fmla="*/ 0 h 96"/>
                    <a:gd name="T2" fmla="*/ 24 w 224"/>
                    <a:gd name="T3" fmla="*/ 8 h 96"/>
                    <a:gd name="T4" fmla="*/ 40 w 224"/>
                    <a:gd name="T5" fmla="*/ 8 h 96"/>
                    <a:gd name="T6" fmla="*/ 56 w 224"/>
                    <a:gd name="T7" fmla="*/ 24 h 96"/>
                    <a:gd name="T8" fmla="*/ 80 w 224"/>
                    <a:gd name="T9" fmla="*/ 32 h 96"/>
                    <a:gd name="T10" fmla="*/ 88 w 224"/>
                    <a:gd name="T11" fmla="*/ 48 h 96"/>
                    <a:gd name="T12" fmla="*/ 104 w 224"/>
                    <a:gd name="T13" fmla="*/ 56 h 96"/>
                    <a:gd name="T14" fmla="*/ 120 w 224"/>
                    <a:gd name="T15" fmla="*/ 72 h 96"/>
                    <a:gd name="T16" fmla="*/ 136 w 224"/>
                    <a:gd name="T17" fmla="*/ 80 h 96"/>
                    <a:gd name="T18" fmla="*/ 152 w 224"/>
                    <a:gd name="T19" fmla="*/ 88 h 96"/>
                    <a:gd name="T20" fmla="*/ 176 w 224"/>
                    <a:gd name="T21" fmla="*/ 96 h 96"/>
                    <a:gd name="T22" fmla="*/ 192 w 224"/>
                    <a:gd name="T23" fmla="*/ 96 h 96"/>
                    <a:gd name="T24" fmla="*/ 224 w 224"/>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96">
                      <a:moveTo>
                        <a:pt x="0" y="0"/>
                      </a:moveTo>
                      <a:lnTo>
                        <a:pt x="24" y="8"/>
                      </a:lnTo>
                      <a:lnTo>
                        <a:pt x="40" y="8"/>
                      </a:lnTo>
                      <a:lnTo>
                        <a:pt x="56" y="24"/>
                      </a:lnTo>
                      <a:lnTo>
                        <a:pt x="80" y="32"/>
                      </a:lnTo>
                      <a:lnTo>
                        <a:pt x="88" y="48"/>
                      </a:lnTo>
                      <a:lnTo>
                        <a:pt x="104" y="56"/>
                      </a:lnTo>
                      <a:lnTo>
                        <a:pt x="120" y="72"/>
                      </a:lnTo>
                      <a:lnTo>
                        <a:pt x="136" y="80"/>
                      </a:lnTo>
                      <a:lnTo>
                        <a:pt x="152" y="88"/>
                      </a:lnTo>
                      <a:lnTo>
                        <a:pt x="176" y="96"/>
                      </a:lnTo>
                      <a:lnTo>
                        <a:pt x="192" y="96"/>
                      </a:lnTo>
                      <a:lnTo>
                        <a:pt x="224" y="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grpSp>
          <p:grpSp>
            <p:nvGrpSpPr>
              <p:cNvPr id="130092" name="Group 44"/>
              <p:cNvGrpSpPr>
                <a:grpSpLocks/>
              </p:cNvGrpSpPr>
              <p:nvPr/>
            </p:nvGrpSpPr>
            <p:grpSpPr bwMode="auto">
              <a:xfrm>
                <a:off x="5424" y="2354"/>
                <a:ext cx="152" cy="64"/>
                <a:chOff x="5424" y="2354"/>
                <a:chExt cx="152" cy="64"/>
              </a:xfrm>
            </p:grpSpPr>
            <p:sp>
              <p:nvSpPr>
                <p:cNvPr id="130093" name="Freeform 45"/>
                <p:cNvSpPr>
                  <a:spLocks/>
                </p:cNvSpPr>
                <p:nvPr/>
              </p:nvSpPr>
              <p:spPr bwMode="auto">
                <a:xfrm>
                  <a:off x="5424" y="2354"/>
                  <a:ext cx="32" cy="56"/>
                </a:xfrm>
                <a:custGeom>
                  <a:avLst/>
                  <a:gdLst>
                    <a:gd name="T0" fmla="*/ 0 w 32"/>
                    <a:gd name="T1" fmla="*/ 0 h 56"/>
                    <a:gd name="T2" fmla="*/ 24 w 32"/>
                    <a:gd name="T3" fmla="*/ 0 h 56"/>
                    <a:gd name="T4" fmla="*/ 32 w 32"/>
                    <a:gd name="T5" fmla="*/ 24 h 56"/>
                    <a:gd name="T6" fmla="*/ 32 w 32"/>
                    <a:gd name="T7" fmla="*/ 32 h 56"/>
                    <a:gd name="T8" fmla="*/ 32 w 32"/>
                    <a:gd name="T9" fmla="*/ 48 h 56"/>
                    <a:gd name="T10" fmla="*/ 16 w 32"/>
                    <a:gd name="T11" fmla="*/ 48 h 56"/>
                    <a:gd name="T12" fmla="*/ 8 w 3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2" h="56">
                      <a:moveTo>
                        <a:pt x="0" y="0"/>
                      </a:moveTo>
                      <a:lnTo>
                        <a:pt x="24" y="0"/>
                      </a:lnTo>
                      <a:lnTo>
                        <a:pt x="32" y="24"/>
                      </a:lnTo>
                      <a:lnTo>
                        <a:pt x="32" y="32"/>
                      </a:lnTo>
                      <a:lnTo>
                        <a:pt x="32" y="48"/>
                      </a:lnTo>
                      <a:lnTo>
                        <a:pt x="16" y="48"/>
                      </a:lnTo>
                      <a:lnTo>
                        <a:pt x="8" y="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30094" name="Freeform 46"/>
                <p:cNvSpPr>
                  <a:spLocks/>
                </p:cNvSpPr>
                <p:nvPr/>
              </p:nvSpPr>
              <p:spPr bwMode="auto">
                <a:xfrm>
                  <a:off x="5424" y="2354"/>
                  <a:ext cx="152" cy="64"/>
                </a:xfrm>
                <a:custGeom>
                  <a:avLst/>
                  <a:gdLst>
                    <a:gd name="T0" fmla="*/ 0 w 152"/>
                    <a:gd name="T1" fmla="*/ 0 h 64"/>
                    <a:gd name="T2" fmla="*/ 32 w 152"/>
                    <a:gd name="T3" fmla="*/ 0 h 64"/>
                    <a:gd name="T4" fmla="*/ 56 w 152"/>
                    <a:gd name="T5" fmla="*/ 16 h 64"/>
                    <a:gd name="T6" fmla="*/ 72 w 152"/>
                    <a:gd name="T7" fmla="*/ 32 h 64"/>
                    <a:gd name="T8" fmla="*/ 80 w 152"/>
                    <a:gd name="T9" fmla="*/ 40 h 64"/>
                    <a:gd name="T10" fmla="*/ 96 w 152"/>
                    <a:gd name="T11" fmla="*/ 48 h 64"/>
                    <a:gd name="T12" fmla="*/ 104 w 152"/>
                    <a:gd name="T13" fmla="*/ 56 h 64"/>
                    <a:gd name="T14" fmla="*/ 120 w 152"/>
                    <a:gd name="T15" fmla="*/ 56 h 64"/>
                    <a:gd name="T16" fmla="*/ 136 w 152"/>
                    <a:gd name="T17" fmla="*/ 64 h 64"/>
                    <a:gd name="T18" fmla="*/ 152 w 152"/>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64">
                      <a:moveTo>
                        <a:pt x="0" y="0"/>
                      </a:moveTo>
                      <a:lnTo>
                        <a:pt x="32" y="0"/>
                      </a:lnTo>
                      <a:lnTo>
                        <a:pt x="56" y="16"/>
                      </a:lnTo>
                      <a:lnTo>
                        <a:pt x="72" y="32"/>
                      </a:lnTo>
                      <a:lnTo>
                        <a:pt x="80" y="40"/>
                      </a:lnTo>
                      <a:lnTo>
                        <a:pt x="96" y="48"/>
                      </a:lnTo>
                      <a:lnTo>
                        <a:pt x="104" y="56"/>
                      </a:lnTo>
                      <a:lnTo>
                        <a:pt x="120" y="56"/>
                      </a:lnTo>
                      <a:lnTo>
                        <a:pt x="136" y="64"/>
                      </a:lnTo>
                      <a:lnTo>
                        <a:pt x="152" y="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grpSp>
        </p:grpSp>
        <p:grpSp>
          <p:nvGrpSpPr>
            <p:cNvPr id="130095" name="Group 47"/>
            <p:cNvGrpSpPr>
              <a:grpSpLocks/>
            </p:cNvGrpSpPr>
            <p:nvPr/>
          </p:nvGrpSpPr>
          <p:grpSpPr bwMode="auto">
            <a:xfrm>
              <a:off x="5304" y="2410"/>
              <a:ext cx="64" cy="24"/>
              <a:chOff x="5304" y="2410"/>
              <a:chExt cx="64" cy="24"/>
            </a:xfrm>
          </p:grpSpPr>
          <p:sp>
            <p:nvSpPr>
              <p:cNvPr id="130096" name="Line 48"/>
              <p:cNvSpPr>
                <a:spLocks noChangeShapeType="1"/>
              </p:cNvSpPr>
              <p:nvPr/>
            </p:nvSpPr>
            <p:spPr bwMode="auto">
              <a:xfrm flipV="1">
                <a:off x="5304" y="2410"/>
                <a:ext cx="8"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097" name="Line 49"/>
              <p:cNvSpPr>
                <a:spLocks noChangeShapeType="1"/>
              </p:cNvSpPr>
              <p:nvPr/>
            </p:nvSpPr>
            <p:spPr bwMode="auto">
              <a:xfrm>
                <a:off x="5320" y="2410"/>
                <a:ext cx="48"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grpSp>
          <p:nvGrpSpPr>
            <p:cNvPr id="130098" name="Group 50"/>
            <p:cNvGrpSpPr>
              <a:grpSpLocks/>
            </p:cNvGrpSpPr>
            <p:nvPr/>
          </p:nvGrpSpPr>
          <p:grpSpPr bwMode="auto">
            <a:xfrm>
              <a:off x="5480" y="2410"/>
              <a:ext cx="72" cy="32"/>
              <a:chOff x="5480" y="2410"/>
              <a:chExt cx="72" cy="32"/>
            </a:xfrm>
          </p:grpSpPr>
          <p:sp>
            <p:nvSpPr>
              <p:cNvPr id="130099" name="Line 51"/>
              <p:cNvSpPr>
                <a:spLocks noChangeShapeType="1"/>
              </p:cNvSpPr>
              <p:nvPr/>
            </p:nvSpPr>
            <p:spPr bwMode="auto">
              <a:xfrm flipV="1">
                <a:off x="5480" y="2410"/>
                <a:ext cx="8"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00" name="Line 52"/>
              <p:cNvSpPr>
                <a:spLocks noChangeShapeType="1"/>
              </p:cNvSpPr>
              <p:nvPr/>
            </p:nvSpPr>
            <p:spPr bwMode="auto">
              <a:xfrm>
                <a:off x="5496" y="2410"/>
                <a:ext cx="56"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grpSp>
      <p:grpSp>
        <p:nvGrpSpPr>
          <p:cNvPr id="130101" name="Group 53"/>
          <p:cNvGrpSpPr>
            <a:grpSpLocks/>
          </p:cNvGrpSpPr>
          <p:nvPr/>
        </p:nvGrpSpPr>
        <p:grpSpPr bwMode="auto">
          <a:xfrm>
            <a:off x="8058150" y="4230688"/>
            <a:ext cx="620713" cy="203200"/>
            <a:chOff x="5232" y="2338"/>
            <a:chExt cx="344" cy="104"/>
          </a:xfrm>
        </p:grpSpPr>
        <p:grpSp>
          <p:nvGrpSpPr>
            <p:cNvPr id="130102" name="Group 54"/>
            <p:cNvGrpSpPr>
              <a:grpSpLocks/>
            </p:cNvGrpSpPr>
            <p:nvPr/>
          </p:nvGrpSpPr>
          <p:grpSpPr bwMode="auto">
            <a:xfrm>
              <a:off x="5232" y="2338"/>
              <a:ext cx="344" cy="96"/>
              <a:chOff x="5232" y="2338"/>
              <a:chExt cx="344" cy="96"/>
            </a:xfrm>
          </p:grpSpPr>
          <p:grpSp>
            <p:nvGrpSpPr>
              <p:cNvPr id="130103" name="Group 55"/>
              <p:cNvGrpSpPr>
                <a:grpSpLocks/>
              </p:cNvGrpSpPr>
              <p:nvPr/>
            </p:nvGrpSpPr>
            <p:grpSpPr bwMode="auto">
              <a:xfrm>
                <a:off x="5232" y="2338"/>
                <a:ext cx="232" cy="96"/>
                <a:chOff x="5232" y="2338"/>
                <a:chExt cx="232" cy="96"/>
              </a:xfrm>
            </p:grpSpPr>
            <p:sp>
              <p:nvSpPr>
                <p:cNvPr id="130104" name="Freeform 56"/>
                <p:cNvSpPr>
                  <a:spLocks/>
                </p:cNvSpPr>
                <p:nvPr/>
              </p:nvSpPr>
              <p:spPr bwMode="auto">
                <a:xfrm>
                  <a:off x="5232" y="2338"/>
                  <a:ext cx="56" cy="88"/>
                </a:xfrm>
                <a:custGeom>
                  <a:avLst/>
                  <a:gdLst>
                    <a:gd name="T0" fmla="*/ 0 w 56"/>
                    <a:gd name="T1" fmla="*/ 0 h 88"/>
                    <a:gd name="T2" fmla="*/ 32 w 56"/>
                    <a:gd name="T3" fmla="*/ 8 h 88"/>
                    <a:gd name="T4" fmla="*/ 56 w 56"/>
                    <a:gd name="T5" fmla="*/ 32 h 88"/>
                    <a:gd name="T6" fmla="*/ 56 w 56"/>
                    <a:gd name="T7" fmla="*/ 56 h 88"/>
                    <a:gd name="T8" fmla="*/ 56 w 56"/>
                    <a:gd name="T9" fmla="*/ 72 h 88"/>
                    <a:gd name="T10" fmla="*/ 32 w 56"/>
                    <a:gd name="T11" fmla="*/ 88 h 88"/>
                    <a:gd name="T12" fmla="*/ 16 w 56"/>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56" h="88">
                      <a:moveTo>
                        <a:pt x="0" y="0"/>
                      </a:moveTo>
                      <a:lnTo>
                        <a:pt x="32" y="8"/>
                      </a:lnTo>
                      <a:lnTo>
                        <a:pt x="56" y="32"/>
                      </a:lnTo>
                      <a:lnTo>
                        <a:pt x="56" y="56"/>
                      </a:lnTo>
                      <a:lnTo>
                        <a:pt x="56" y="72"/>
                      </a:lnTo>
                      <a:lnTo>
                        <a:pt x="32" y="88"/>
                      </a:lnTo>
                      <a:lnTo>
                        <a:pt x="16" y="8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30105" name="Freeform 57"/>
                <p:cNvSpPr>
                  <a:spLocks/>
                </p:cNvSpPr>
                <p:nvPr/>
              </p:nvSpPr>
              <p:spPr bwMode="auto">
                <a:xfrm>
                  <a:off x="5240" y="2338"/>
                  <a:ext cx="224" cy="96"/>
                </a:xfrm>
                <a:custGeom>
                  <a:avLst/>
                  <a:gdLst>
                    <a:gd name="T0" fmla="*/ 0 w 224"/>
                    <a:gd name="T1" fmla="*/ 0 h 96"/>
                    <a:gd name="T2" fmla="*/ 24 w 224"/>
                    <a:gd name="T3" fmla="*/ 8 h 96"/>
                    <a:gd name="T4" fmla="*/ 40 w 224"/>
                    <a:gd name="T5" fmla="*/ 8 h 96"/>
                    <a:gd name="T6" fmla="*/ 56 w 224"/>
                    <a:gd name="T7" fmla="*/ 24 h 96"/>
                    <a:gd name="T8" fmla="*/ 80 w 224"/>
                    <a:gd name="T9" fmla="*/ 32 h 96"/>
                    <a:gd name="T10" fmla="*/ 88 w 224"/>
                    <a:gd name="T11" fmla="*/ 48 h 96"/>
                    <a:gd name="T12" fmla="*/ 104 w 224"/>
                    <a:gd name="T13" fmla="*/ 56 h 96"/>
                    <a:gd name="T14" fmla="*/ 120 w 224"/>
                    <a:gd name="T15" fmla="*/ 72 h 96"/>
                    <a:gd name="T16" fmla="*/ 136 w 224"/>
                    <a:gd name="T17" fmla="*/ 80 h 96"/>
                    <a:gd name="T18" fmla="*/ 152 w 224"/>
                    <a:gd name="T19" fmla="*/ 88 h 96"/>
                    <a:gd name="T20" fmla="*/ 176 w 224"/>
                    <a:gd name="T21" fmla="*/ 96 h 96"/>
                    <a:gd name="T22" fmla="*/ 192 w 224"/>
                    <a:gd name="T23" fmla="*/ 96 h 96"/>
                    <a:gd name="T24" fmla="*/ 224 w 224"/>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96">
                      <a:moveTo>
                        <a:pt x="0" y="0"/>
                      </a:moveTo>
                      <a:lnTo>
                        <a:pt x="24" y="8"/>
                      </a:lnTo>
                      <a:lnTo>
                        <a:pt x="40" y="8"/>
                      </a:lnTo>
                      <a:lnTo>
                        <a:pt x="56" y="24"/>
                      </a:lnTo>
                      <a:lnTo>
                        <a:pt x="80" y="32"/>
                      </a:lnTo>
                      <a:lnTo>
                        <a:pt x="88" y="48"/>
                      </a:lnTo>
                      <a:lnTo>
                        <a:pt x="104" y="56"/>
                      </a:lnTo>
                      <a:lnTo>
                        <a:pt x="120" y="72"/>
                      </a:lnTo>
                      <a:lnTo>
                        <a:pt x="136" y="80"/>
                      </a:lnTo>
                      <a:lnTo>
                        <a:pt x="152" y="88"/>
                      </a:lnTo>
                      <a:lnTo>
                        <a:pt x="176" y="96"/>
                      </a:lnTo>
                      <a:lnTo>
                        <a:pt x="192" y="96"/>
                      </a:lnTo>
                      <a:lnTo>
                        <a:pt x="224" y="9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grpSp>
          <p:grpSp>
            <p:nvGrpSpPr>
              <p:cNvPr id="130106" name="Group 58"/>
              <p:cNvGrpSpPr>
                <a:grpSpLocks/>
              </p:cNvGrpSpPr>
              <p:nvPr/>
            </p:nvGrpSpPr>
            <p:grpSpPr bwMode="auto">
              <a:xfrm>
                <a:off x="5424" y="2354"/>
                <a:ext cx="152" cy="64"/>
                <a:chOff x="5424" y="2354"/>
                <a:chExt cx="152" cy="64"/>
              </a:xfrm>
            </p:grpSpPr>
            <p:sp>
              <p:nvSpPr>
                <p:cNvPr id="130107" name="Freeform 59"/>
                <p:cNvSpPr>
                  <a:spLocks/>
                </p:cNvSpPr>
                <p:nvPr/>
              </p:nvSpPr>
              <p:spPr bwMode="auto">
                <a:xfrm>
                  <a:off x="5424" y="2354"/>
                  <a:ext cx="32" cy="56"/>
                </a:xfrm>
                <a:custGeom>
                  <a:avLst/>
                  <a:gdLst>
                    <a:gd name="T0" fmla="*/ 0 w 32"/>
                    <a:gd name="T1" fmla="*/ 0 h 56"/>
                    <a:gd name="T2" fmla="*/ 24 w 32"/>
                    <a:gd name="T3" fmla="*/ 0 h 56"/>
                    <a:gd name="T4" fmla="*/ 32 w 32"/>
                    <a:gd name="T5" fmla="*/ 24 h 56"/>
                    <a:gd name="T6" fmla="*/ 32 w 32"/>
                    <a:gd name="T7" fmla="*/ 32 h 56"/>
                    <a:gd name="T8" fmla="*/ 32 w 32"/>
                    <a:gd name="T9" fmla="*/ 48 h 56"/>
                    <a:gd name="T10" fmla="*/ 16 w 32"/>
                    <a:gd name="T11" fmla="*/ 48 h 56"/>
                    <a:gd name="T12" fmla="*/ 8 w 3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32" h="56">
                      <a:moveTo>
                        <a:pt x="0" y="0"/>
                      </a:moveTo>
                      <a:lnTo>
                        <a:pt x="24" y="0"/>
                      </a:lnTo>
                      <a:lnTo>
                        <a:pt x="32" y="24"/>
                      </a:lnTo>
                      <a:lnTo>
                        <a:pt x="32" y="32"/>
                      </a:lnTo>
                      <a:lnTo>
                        <a:pt x="32" y="48"/>
                      </a:lnTo>
                      <a:lnTo>
                        <a:pt x="16" y="48"/>
                      </a:lnTo>
                      <a:lnTo>
                        <a:pt x="8" y="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sp>
              <p:nvSpPr>
                <p:cNvPr id="130108" name="Freeform 60"/>
                <p:cNvSpPr>
                  <a:spLocks/>
                </p:cNvSpPr>
                <p:nvPr/>
              </p:nvSpPr>
              <p:spPr bwMode="auto">
                <a:xfrm>
                  <a:off x="5424" y="2354"/>
                  <a:ext cx="152" cy="64"/>
                </a:xfrm>
                <a:custGeom>
                  <a:avLst/>
                  <a:gdLst>
                    <a:gd name="T0" fmla="*/ 0 w 152"/>
                    <a:gd name="T1" fmla="*/ 0 h 64"/>
                    <a:gd name="T2" fmla="*/ 32 w 152"/>
                    <a:gd name="T3" fmla="*/ 0 h 64"/>
                    <a:gd name="T4" fmla="*/ 56 w 152"/>
                    <a:gd name="T5" fmla="*/ 16 h 64"/>
                    <a:gd name="T6" fmla="*/ 72 w 152"/>
                    <a:gd name="T7" fmla="*/ 32 h 64"/>
                    <a:gd name="T8" fmla="*/ 80 w 152"/>
                    <a:gd name="T9" fmla="*/ 40 h 64"/>
                    <a:gd name="T10" fmla="*/ 96 w 152"/>
                    <a:gd name="T11" fmla="*/ 48 h 64"/>
                    <a:gd name="T12" fmla="*/ 104 w 152"/>
                    <a:gd name="T13" fmla="*/ 56 h 64"/>
                    <a:gd name="T14" fmla="*/ 120 w 152"/>
                    <a:gd name="T15" fmla="*/ 56 h 64"/>
                    <a:gd name="T16" fmla="*/ 136 w 152"/>
                    <a:gd name="T17" fmla="*/ 64 h 64"/>
                    <a:gd name="T18" fmla="*/ 152 w 152"/>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64">
                      <a:moveTo>
                        <a:pt x="0" y="0"/>
                      </a:moveTo>
                      <a:lnTo>
                        <a:pt x="32" y="0"/>
                      </a:lnTo>
                      <a:lnTo>
                        <a:pt x="56" y="16"/>
                      </a:lnTo>
                      <a:lnTo>
                        <a:pt x="72" y="32"/>
                      </a:lnTo>
                      <a:lnTo>
                        <a:pt x="80" y="40"/>
                      </a:lnTo>
                      <a:lnTo>
                        <a:pt x="96" y="48"/>
                      </a:lnTo>
                      <a:lnTo>
                        <a:pt x="104" y="56"/>
                      </a:lnTo>
                      <a:lnTo>
                        <a:pt x="120" y="56"/>
                      </a:lnTo>
                      <a:lnTo>
                        <a:pt x="136" y="64"/>
                      </a:lnTo>
                      <a:lnTo>
                        <a:pt x="152" y="5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latin typeface="Times" panose="02020603050405020304" pitchFamily="18" charset="0"/>
                  </a:endParaRPr>
                </a:p>
              </p:txBody>
            </p:sp>
          </p:grpSp>
        </p:grpSp>
        <p:grpSp>
          <p:nvGrpSpPr>
            <p:cNvPr id="130109" name="Group 61"/>
            <p:cNvGrpSpPr>
              <a:grpSpLocks/>
            </p:cNvGrpSpPr>
            <p:nvPr/>
          </p:nvGrpSpPr>
          <p:grpSpPr bwMode="auto">
            <a:xfrm>
              <a:off x="5304" y="2410"/>
              <a:ext cx="64" cy="24"/>
              <a:chOff x="5304" y="2410"/>
              <a:chExt cx="64" cy="24"/>
            </a:xfrm>
          </p:grpSpPr>
          <p:sp>
            <p:nvSpPr>
              <p:cNvPr id="130110" name="Line 62"/>
              <p:cNvSpPr>
                <a:spLocks noChangeShapeType="1"/>
              </p:cNvSpPr>
              <p:nvPr/>
            </p:nvSpPr>
            <p:spPr bwMode="auto">
              <a:xfrm flipV="1">
                <a:off x="5304" y="2410"/>
                <a:ext cx="8"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11" name="Line 63"/>
              <p:cNvSpPr>
                <a:spLocks noChangeShapeType="1"/>
              </p:cNvSpPr>
              <p:nvPr/>
            </p:nvSpPr>
            <p:spPr bwMode="auto">
              <a:xfrm>
                <a:off x="5320" y="2410"/>
                <a:ext cx="48"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grpSp>
          <p:nvGrpSpPr>
            <p:cNvPr id="130112" name="Group 64"/>
            <p:cNvGrpSpPr>
              <a:grpSpLocks/>
            </p:cNvGrpSpPr>
            <p:nvPr/>
          </p:nvGrpSpPr>
          <p:grpSpPr bwMode="auto">
            <a:xfrm>
              <a:off x="5480" y="2410"/>
              <a:ext cx="72" cy="32"/>
              <a:chOff x="5480" y="2410"/>
              <a:chExt cx="72" cy="32"/>
            </a:xfrm>
          </p:grpSpPr>
          <p:sp>
            <p:nvSpPr>
              <p:cNvPr id="130113" name="Line 65"/>
              <p:cNvSpPr>
                <a:spLocks noChangeShapeType="1"/>
              </p:cNvSpPr>
              <p:nvPr/>
            </p:nvSpPr>
            <p:spPr bwMode="auto">
              <a:xfrm flipV="1">
                <a:off x="5480" y="2410"/>
                <a:ext cx="8"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14" name="Line 66"/>
              <p:cNvSpPr>
                <a:spLocks noChangeShapeType="1"/>
              </p:cNvSpPr>
              <p:nvPr/>
            </p:nvSpPr>
            <p:spPr bwMode="auto">
              <a:xfrm>
                <a:off x="5496" y="2410"/>
                <a:ext cx="56" cy="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grpSp>
      </p:grpSp>
      <p:sp>
        <p:nvSpPr>
          <p:cNvPr id="130115" name="Rectangle 67"/>
          <p:cNvSpPr>
            <a:spLocks noChangeArrowheads="1"/>
          </p:cNvSpPr>
          <p:nvPr/>
        </p:nvSpPr>
        <p:spPr bwMode="auto">
          <a:xfrm>
            <a:off x="3921125" y="4387850"/>
            <a:ext cx="2732088" cy="1152525"/>
          </a:xfrm>
          <a:prstGeom prst="rect">
            <a:avLst/>
          </a:prstGeom>
          <a:gradFill rotWithShape="0">
            <a:gsLst>
              <a:gs pos="0">
                <a:srgbClr val="A6CEE4"/>
              </a:gs>
              <a:gs pos="100000">
                <a:srgbClr val="159990"/>
              </a:gs>
            </a:gsLst>
            <a:lin ang="5400000" scaled="1"/>
          </a:gradFill>
          <a:ln>
            <a:noFill/>
          </a:ln>
          <a:effectLst/>
          <a:extLs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nvGrpSpPr>
          <p:cNvPr id="130116" name="Group 68"/>
          <p:cNvGrpSpPr>
            <a:grpSpLocks/>
          </p:cNvGrpSpPr>
          <p:nvPr/>
        </p:nvGrpSpPr>
        <p:grpSpPr bwMode="auto">
          <a:xfrm>
            <a:off x="5538788" y="3898900"/>
            <a:ext cx="1143000" cy="546100"/>
            <a:chOff x="3536" y="2058"/>
            <a:chExt cx="720" cy="344"/>
          </a:xfrm>
        </p:grpSpPr>
        <p:sp>
          <p:nvSpPr>
            <p:cNvPr id="130117" name="Freeform 69"/>
            <p:cNvSpPr>
              <a:spLocks/>
            </p:cNvSpPr>
            <p:nvPr/>
          </p:nvSpPr>
          <p:spPr bwMode="auto">
            <a:xfrm>
              <a:off x="3536" y="2290"/>
              <a:ext cx="720" cy="112"/>
            </a:xfrm>
            <a:custGeom>
              <a:avLst/>
              <a:gdLst>
                <a:gd name="T0" fmla="*/ 0 w 720"/>
                <a:gd name="T1" fmla="*/ 0 h 112"/>
                <a:gd name="T2" fmla="*/ 720 w 720"/>
                <a:gd name="T3" fmla="*/ 0 h 112"/>
                <a:gd name="T4" fmla="*/ 624 w 720"/>
                <a:gd name="T5" fmla="*/ 112 h 112"/>
                <a:gd name="T6" fmla="*/ 88 w 720"/>
                <a:gd name="T7" fmla="*/ 112 h 112"/>
                <a:gd name="T8" fmla="*/ 0 w 720"/>
                <a:gd name="T9" fmla="*/ 0 h 112"/>
              </a:gdLst>
              <a:ahLst/>
              <a:cxnLst>
                <a:cxn ang="0">
                  <a:pos x="T0" y="T1"/>
                </a:cxn>
                <a:cxn ang="0">
                  <a:pos x="T2" y="T3"/>
                </a:cxn>
                <a:cxn ang="0">
                  <a:pos x="T4" y="T5"/>
                </a:cxn>
                <a:cxn ang="0">
                  <a:pos x="T6" y="T7"/>
                </a:cxn>
                <a:cxn ang="0">
                  <a:pos x="T8" y="T9"/>
                </a:cxn>
              </a:cxnLst>
              <a:rect l="0" t="0" r="r" b="b"/>
              <a:pathLst>
                <a:path w="720" h="112">
                  <a:moveTo>
                    <a:pt x="0" y="0"/>
                  </a:moveTo>
                  <a:lnTo>
                    <a:pt x="720" y="0"/>
                  </a:lnTo>
                  <a:lnTo>
                    <a:pt x="624" y="112"/>
                  </a:lnTo>
                  <a:lnTo>
                    <a:pt x="88" y="112"/>
                  </a:lnTo>
                  <a:lnTo>
                    <a:pt x="0" y="0"/>
                  </a:lnTo>
                  <a:close/>
                </a:path>
              </a:pathLst>
            </a:custGeom>
            <a:solidFill>
              <a:srgbClr val="FFFFFF"/>
            </a:solidFill>
            <a:ln w="1270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sp>
          <p:nvSpPr>
            <p:cNvPr id="130118" name="Line 70"/>
            <p:cNvSpPr>
              <a:spLocks noChangeShapeType="1"/>
            </p:cNvSpPr>
            <p:nvPr/>
          </p:nvSpPr>
          <p:spPr bwMode="auto">
            <a:xfrm flipV="1">
              <a:off x="3648" y="2058"/>
              <a:ext cx="1" cy="2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19" name="Line 71"/>
            <p:cNvSpPr>
              <a:spLocks noChangeShapeType="1"/>
            </p:cNvSpPr>
            <p:nvPr/>
          </p:nvSpPr>
          <p:spPr bwMode="auto">
            <a:xfrm flipV="1">
              <a:off x="4152" y="2058"/>
              <a:ext cx="1" cy="23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20" name="Line 72"/>
            <p:cNvSpPr>
              <a:spLocks noChangeShapeType="1"/>
            </p:cNvSpPr>
            <p:nvPr/>
          </p:nvSpPr>
          <p:spPr bwMode="auto">
            <a:xfrm>
              <a:off x="3608" y="2146"/>
              <a:ext cx="8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21" name="Line 73"/>
            <p:cNvSpPr>
              <a:spLocks noChangeShapeType="1"/>
            </p:cNvSpPr>
            <p:nvPr/>
          </p:nvSpPr>
          <p:spPr bwMode="auto">
            <a:xfrm>
              <a:off x="4112" y="2130"/>
              <a:ext cx="7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latin typeface="Times" panose="02020603050405020304" pitchFamily="18" charset="0"/>
              </a:endParaRPr>
            </a:p>
          </p:txBody>
        </p:sp>
        <p:sp>
          <p:nvSpPr>
            <p:cNvPr id="130122" name="Rectangle 74"/>
            <p:cNvSpPr>
              <a:spLocks noChangeArrowheads="1"/>
            </p:cNvSpPr>
            <p:nvPr/>
          </p:nvSpPr>
          <p:spPr bwMode="auto">
            <a:xfrm>
              <a:off x="3760" y="2186"/>
              <a:ext cx="304" cy="104"/>
            </a:xfrm>
            <a:prstGeom prst="rect">
              <a:avLst/>
            </a:prstGeom>
            <a:solidFill>
              <a:srgbClr val="FFFFFF"/>
            </a:solidFill>
            <a:ln w="12700">
              <a:solidFill>
                <a:srgbClr val="000000"/>
              </a:solidFill>
              <a:miter lim="800000"/>
              <a:headEnd/>
              <a:tailEnd/>
            </a:ln>
          </p:spPr>
          <p:txBody>
            <a:bodyPr/>
            <a:lstStyle/>
            <a:p>
              <a:endParaRPr lang="ja-JP" altLang="en-US" smtClean="0">
                <a:solidFill>
                  <a:srgbClr val="000000"/>
                </a:solidFill>
                <a:latin typeface="Times" panose="02020603050405020304" pitchFamily="18" charset="0"/>
              </a:endParaRPr>
            </a:p>
          </p:txBody>
        </p:sp>
        <p:sp>
          <p:nvSpPr>
            <p:cNvPr id="130123" name="Freeform 75"/>
            <p:cNvSpPr>
              <a:spLocks/>
            </p:cNvSpPr>
            <p:nvPr/>
          </p:nvSpPr>
          <p:spPr bwMode="auto">
            <a:xfrm>
              <a:off x="3824" y="2122"/>
              <a:ext cx="168" cy="64"/>
            </a:xfrm>
            <a:custGeom>
              <a:avLst/>
              <a:gdLst>
                <a:gd name="T0" fmla="*/ 48 w 168"/>
                <a:gd name="T1" fmla="*/ 0 h 64"/>
                <a:gd name="T2" fmla="*/ 168 w 168"/>
                <a:gd name="T3" fmla="*/ 0 h 64"/>
                <a:gd name="T4" fmla="*/ 168 w 168"/>
                <a:gd name="T5" fmla="*/ 64 h 64"/>
                <a:gd name="T6" fmla="*/ 0 w 168"/>
                <a:gd name="T7" fmla="*/ 64 h 64"/>
                <a:gd name="T8" fmla="*/ 64 w 168"/>
                <a:gd name="T9" fmla="*/ 0 h 64"/>
                <a:gd name="T10" fmla="*/ 48 w 168"/>
                <a:gd name="T11" fmla="*/ 0 h 64"/>
              </a:gdLst>
              <a:ahLst/>
              <a:cxnLst>
                <a:cxn ang="0">
                  <a:pos x="T0" y="T1"/>
                </a:cxn>
                <a:cxn ang="0">
                  <a:pos x="T2" y="T3"/>
                </a:cxn>
                <a:cxn ang="0">
                  <a:pos x="T4" y="T5"/>
                </a:cxn>
                <a:cxn ang="0">
                  <a:pos x="T6" y="T7"/>
                </a:cxn>
                <a:cxn ang="0">
                  <a:pos x="T8" y="T9"/>
                </a:cxn>
                <a:cxn ang="0">
                  <a:pos x="T10" y="T11"/>
                </a:cxn>
              </a:cxnLst>
              <a:rect l="0" t="0" r="r" b="b"/>
              <a:pathLst>
                <a:path w="168" h="64">
                  <a:moveTo>
                    <a:pt x="48" y="0"/>
                  </a:moveTo>
                  <a:lnTo>
                    <a:pt x="168" y="0"/>
                  </a:lnTo>
                  <a:lnTo>
                    <a:pt x="168" y="64"/>
                  </a:lnTo>
                  <a:lnTo>
                    <a:pt x="0" y="64"/>
                  </a:lnTo>
                  <a:lnTo>
                    <a:pt x="64" y="0"/>
                  </a:lnTo>
                  <a:lnTo>
                    <a:pt x="48" y="0"/>
                  </a:lnTo>
                  <a:close/>
                </a:path>
              </a:pathLst>
            </a:custGeom>
            <a:solidFill>
              <a:srgbClr val="FFFFFF"/>
            </a:solidFill>
            <a:ln w="1270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grpSp>
      <p:sp>
        <p:nvSpPr>
          <p:cNvPr id="130124" name="Freeform 76"/>
          <p:cNvSpPr>
            <a:spLocks/>
          </p:cNvSpPr>
          <p:nvPr/>
        </p:nvSpPr>
        <p:spPr bwMode="auto">
          <a:xfrm>
            <a:off x="669925" y="4387850"/>
            <a:ext cx="8110538" cy="1966913"/>
          </a:xfrm>
          <a:custGeom>
            <a:avLst/>
            <a:gdLst>
              <a:gd name="T0" fmla="*/ 0 w 5097"/>
              <a:gd name="T1" fmla="*/ 0 h 1231"/>
              <a:gd name="T2" fmla="*/ 2170 w 5097"/>
              <a:gd name="T3" fmla="*/ 0 h 1231"/>
              <a:gd name="T4" fmla="*/ 2628 w 5097"/>
              <a:gd name="T5" fmla="*/ 268 h 1231"/>
              <a:gd name="T6" fmla="*/ 3125 w 5097"/>
              <a:gd name="T7" fmla="*/ 379 h 1231"/>
              <a:gd name="T8" fmla="*/ 3614 w 5097"/>
              <a:gd name="T9" fmla="*/ 450 h 1231"/>
              <a:gd name="T10" fmla="*/ 4079 w 5097"/>
              <a:gd name="T11" fmla="*/ 647 h 1231"/>
              <a:gd name="T12" fmla="*/ 4340 w 5097"/>
              <a:gd name="T13" fmla="*/ 884 h 1231"/>
              <a:gd name="T14" fmla="*/ 4734 w 5097"/>
              <a:gd name="T15" fmla="*/ 1057 h 1231"/>
              <a:gd name="T16" fmla="*/ 5097 w 5097"/>
              <a:gd name="T17" fmla="*/ 1132 h 1231"/>
              <a:gd name="T18" fmla="*/ 5097 w 5097"/>
              <a:gd name="T19" fmla="*/ 1231 h 1231"/>
              <a:gd name="T20" fmla="*/ 0 w 5097"/>
              <a:gd name="T21" fmla="*/ 1231 h 1231"/>
              <a:gd name="T22" fmla="*/ 0 w 5097"/>
              <a:gd name="T23" fmla="*/ 0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7" h="1231">
                <a:moveTo>
                  <a:pt x="0" y="0"/>
                </a:moveTo>
                <a:lnTo>
                  <a:pt x="2170" y="0"/>
                </a:lnTo>
                <a:lnTo>
                  <a:pt x="2628" y="268"/>
                </a:lnTo>
                <a:lnTo>
                  <a:pt x="3125" y="379"/>
                </a:lnTo>
                <a:lnTo>
                  <a:pt x="3614" y="450"/>
                </a:lnTo>
                <a:lnTo>
                  <a:pt x="4079" y="647"/>
                </a:lnTo>
                <a:lnTo>
                  <a:pt x="4340" y="884"/>
                </a:lnTo>
                <a:lnTo>
                  <a:pt x="4734" y="1057"/>
                </a:lnTo>
                <a:lnTo>
                  <a:pt x="5097" y="1132"/>
                </a:lnTo>
                <a:lnTo>
                  <a:pt x="5097" y="1231"/>
                </a:lnTo>
                <a:lnTo>
                  <a:pt x="0" y="1231"/>
                </a:lnTo>
                <a:lnTo>
                  <a:pt x="0" y="0"/>
                </a:lnTo>
                <a:close/>
              </a:path>
            </a:pathLst>
          </a:custGeom>
          <a:gradFill rotWithShape="0">
            <a:gsLst>
              <a:gs pos="0">
                <a:srgbClr val="988458"/>
              </a:gs>
              <a:gs pos="100000">
                <a:srgbClr val="988458">
                  <a:gamma/>
                  <a:tint val="42353"/>
                  <a:invGamma/>
                </a:srgbClr>
              </a:gs>
            </a:gsLst>
            <a:lin ang="5400000" scaled="1"/>
          </a:gra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nvGrpSpPr>
          <p:cNvPr id="130125" name="Group 77"/>
          <p:cNvGrpSpPr>
            <a:grpSpLocks/>
          </p:cNvGrpSpPr>
          <p:nvPr/>
        </p:nvGrpSpPr>
        <p:grpSpPr bwMode="auto">
          <a:xfrm>
            <a:off x="1906588" y="3835400"/>
            <a:ext cx="1003300" cy="609600"/>
            <a:chOff x="152" y="2002"/>
            <a:chExt cx="632" cy="384"/>
          </a:xfrm>
        </p:grpSpPr>
        <p:pic>
          <p:nvPicPr>
            <p:cNvPr id="130126" name="Picture 7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2" y="2002"/>
              <a:ext cx="632"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127" name="Picture 7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2" y="2298"/>
              <a:ext cx="63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0128" name="Group 80"/>
          <p:cNvGrpSpPr>
            <a:grpSpLocks/>
          </p:cNvGrpSpPr>
          <p:nvPr/>
        </p:nvGrpSpPr>
        <p:grpSpPr bwMode="auto">
          <a:xfrm>
            <a:off x="2759075" y="3019425"/>
            <a:ext cx="1003300" cy="1511300"/>
            <a:chOff x="696" y="1450"/>
            <a:chExt cx="632" cy="952"/>
          </a:xfrm>
        </p:grpSpPr>
        <p:pic>
          <p:nvPicPr>
            <p:cNvPr id="130129" name="Picture 8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6" y="1450"/>
              <a:ext cx="632"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130" name="Picture 8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6" y="1898"/>
              <a:ext cx="632"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131" name="Picture 8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6" y="2346"/>
              <a:ext cx="6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132" name="Text Box 84"/>
          <p:cNvSpPr txBox="1">
            <a:spLocks noChangeArrowheads="1"/>
          </p:cNvSpPr>
          <p:nvPr/>
        </p:nvSpPr>
        <p:spPr bwMode="auto">
          <a:xfrm>
            <a:off x="6640513" y="5605463"/>
            <a:ext cx="1084262" cy="476250"/>
          </a:xfrm>
          <a:prstGeom prst="rect">
            <a:avLst/>
          </a:prstGeom>
          <a:gradFill rotWithShape="0">
            <a:gsLst>
              <a:gs pos="0">
                <a:srgbClr val="000066">
                  <a:gamma/>
                  <a:shade val="61961"/>
                  <a:invGamma/>
                </a:srgbClr>
              </a:gs>
              <a:gs pos="100000">
                <a:srgbClr val="000066"/>
              </a:gs>
            </a:gsLst>
            <a:lin ang="5400000" scaled="1"/>
          </a:gra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外洋</a:t>
            </a:r>
          </a:p>
        </p:txBody>
      </p:sp>
      <p:grpSp>
        <p:nvGrpSpPr>
          <p:cNvPr id="130133" name="Group 85"/>
          <p:cNvGrpSpPr>
            <a:grpSpLocks/>
          </p:cNvGrpSpPr>
          <p:nvPr/>
        </p:nvGrpSpPr>
        <p:grpSpPr bwMode="auto">
          <a:xfrm>
            <a:off x="5100638" y="2151063"/>
            <a:ext cx="2897187" cy="1220787"/>
            <a:chOff x="3213" y="1463"/>
            <a:chExt cx="1825" cy="769"/>
          </a:xfrm>
        </p:grpSpPr>
        <p:grpSp>
          <p:nvGrpSpPr>
            <p:cNvPr id="130134" name="Group 86"/>
            <p:cNvGrpSpPr>
              <a:grpSpLocks/>
            </p:cNvGrpSpPr>
            <p:nvPr/>
          </p:nvGrpSpPr>
          <p:grpSpPr bwMode="auto">
            <a:xfrm>
              <a:off x="3213" y="1511"/>
              <a:ext cx="1825" cy="721"/>
              <a:chOff x="3213" y="1511"/>
              <a:chExt cx="1825" cy="721"/>
            </a:xfrm>
          </p:grpSpPr>
          <p:sp>
            <p:nvSpPr>
              <p:cNvPr id="130135" name="Rectangle 87"/>
              <p:cNvSpPr>
                <a:spLocks noChangeArrowheads="1"/>
              </p:cNvSpPr>
              <p:nvPr/>
            </p:nvSpPr>
            <p:spPr bwMode="auto">
              <a:xfrm>
                <a:off x="3871" y="1512"/>
                <a:ext cx="500" cy="214"/>
              </a:xfrm>
              <a:prstGeom prst="rect">
                <a:avLst/>
              </a:prstGeom>
              <a:solidFill>
                <a:srgbClr val="CC0099"/>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36" name="AutoShape 88"/>
              <p:cNvSpPr>
                <a:spLocks noChangeArrowheads="1"/>
              </p:cNvSpPr>
              <p:nvPr/>
            </p:nvSpPr>
            <p:spPr bwMode="auto">
              <a:xfrm rot="5400000">
                <a:off x="4305" y="1500"/>
                <a:ext cx="721" cy="74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0099"/>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37" name="Rectangle 89"/>
              <p:cNvSpPr>
                <a:spLocks noChangeArrowheads="1"/>
              </p:cNvSpPr>
              <p:nvPr/>
            </p:nvSpPr>
            <p:spPr bwMode="auto">
              <a:xfrm>
                <a:off x="3653" y="1512"/>
                <a:ext cx="150" cy="214"/>
              </a:xfrm>
              <a:prstGeom prst="rect">
                <a:avLst/>
              </a:prstGeom>
              <a:solidFill>
                <a:srgbClr val="CC0099"/>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38" name="Rectangle 90"/>
              <p:cNvSpPr>
                <a:spLocks noChangeArrowheads="1"/>
              </p:cNvSpPr>
              <p:nvPr/>
            </p:nvSpPr>
            <p:spPr bwMode="auto">
              <a:xfrm>
                <a:off x="3433" y="1512"/>
                <a:ext cx="150" cy="214"/>
              </a:xfrm>
              <a:prstGeom prst="rect">
                <a:avLst/>
              </a:prstGeom>
              <a:solidFill>
                <a:srgbClr val="CC0099"/>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39" name="Rectangle 91"/>
              <p:cNvSpPr>
                <a:spLocks noChangeArrowheads="1"/>
              </p:cNvSpPr>
              <p:nvPr/>
            </p:nvSpPr>
            <p:spPr bwMode="auto">
              <a:xfrm>
                <a:off x="3213" y="1512"/>
                <a:ext cx="150" cy="214"/>
              </a:xfrm>
              <a:prstGeom prst="rect">
                <a:avLst/>
              </a:prstGeom>
              <a:solidFill>
                <a:srgbClr val="CC0099"/>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sp>
          <p:nvSpPr>
            <p:cNvPr id="130140" name="Text Box 92"/>
            <p:cNvSpPr txBox="1">
              <a:spLocks noChangeArrowheads="1"/>
            </p:cNvSpPr>
            <p:nvPr/>
          </p:nvSpPr>
          <p:spPr bwMode="auto">
            <a:xfrm>
              <a:off x="3225" y="1463"/>
              <a:ext cx="1630" cy="748"/>
            </a:xfrm>
            <a:prstGeom prst="rect">
              <a:avLst/>
            </a:prstGeom>
            <a:noFill/>
            <a:ln>
              <a:noFill/>
            </a:ln>
            <a:effectLst>
              <a:outerShdw dist="45791" dir="2021404" algn="ctr" rotWithShape="0">
                <a:schemeClr val="bg1"/>
              </a:outerShdw>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ja-JP" b="1" smtClean="0">
                  <a:solidFill>
                    <a:srgbClr val="000000"/>
                  </a:solidFill>
                  <a:effectLst>
                    <a:outerShdw blurRad="38100" dist="38100" dir="2700000" algn="tl">
                      <a:srgbClr val="FFFFFF"/>
                    </a:outerShdw>
                  </a:effectLst>
                  <a:latin typeface="HG創英角ｺﾞｼｯｸUB" panose="020B0909000000000000" pitchFamily="49" charset="-128"/>
                  <a:ea typeface="HG創英角ｺﾞｼｯｸUB" panose="020B0909000000000000" pitchFamily="49" charset="-128"/>
                </a:rPr>
                <a:t>PCBs, HCHs, HCB</a:t>
              </a:r>
              <a:r>
                <a:rPr lang="en-US" altLang="ja-JP" b="1" smtClean="0">
                  <a:solidFill>
                    <a:srgbClr val="000000"/>
                  </a:solidFill>
                  <a:effectLst>
                    <a:outerShdw blurRad="38100" dist="38100" dir="2700000" algn="tl">
                      <a:srgbClr val="FFFFFF"/>
                    </a:outerShdw>
                  </a:effectLst>
                  <a:latin typeface="MS PGothic" panose="020B0600070205080204" pitchFamily="50" charset="-128"/>
                  <a:ea typeface="MS PGothic" panose="020B0600070205080204" pitchFamily="50" charset="-128"/>
                </a:rPr>
                <a:t> </a:t>
              </a:r>
            </a:p>
            <a:p>
              <a:r>
                <a:rPr lang="en-US" altLang="ja-JP" b="1" smtClean="0">
                  <a:solidFill>
                    <a:srgbClr val="000000"/>
                  </a:solidFill>
                  <a:effectLst>
                    <a:outerShdw blurRad="38100" dist="38100" dir="2700000" algn="tl">
                      <a:srgbClr val="FFFFFF"/>
                    </a:outerShdw>
                  </a:effectLst>
                  <a:latin typeface="HGP創英角ｺﾞｼｯｸUB" panose="020B0900000000000000" pitchFamily="50" charset="-128"/>
                  <a:ea typeface="HGP創英角ｺﾞｼｯｸUB" panose="020B0900000000000000" pitchFamily="50" charset="-128"/>
                </a:rPr>
                <a:t>Co-PCBs</a:t>
              </a:r>
            </a:p>
            <a:p>
              <a:endParaRPr lang="en-US" altLang="ja-JP" b="1" smtClean="0">
                <a:solidFill>
                  <a:srgbClr val="000000"/>
                </a:solidFill>
                <a:effectLst>
                  <a:outerShdw blurRad="38100" dist="38100" dir="2700000" algn="tl">
                    <a:srgbClr val="FFFFFF"/>
                  </a:outerShdw>
                </a:effectLst>
                <a:latin typeface="MS PGothic" panose="020B0600070205080204" pitchFamily="50" charset="-128"/>
                <a:ea typeface="MS PGothic" panose="020B0600070205080204" pitchFamily="50" charset="-128"/>
              </a:endParaRPr>
            </a:p>
          </p:txBody>
        </p:sp>
      </p:grpSp>
      <p:sp>
        <p:nvSpPr>
          <p:cNvPr id="130141" name="AutoShape 93"/>
          <p:cNvSpPr>
            <a:spLocks noChangeArrowheads="1"/>
          </p:cNvSpPr>
          <p:nvPr/>
        </p:nvSpPr>
        <p:spPr bwMode="auto">
          <a:xfrm>
            <a:off x="930275" y="2122488"/>
            <a:ext cx="1144588" cy="11811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66"/>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nvGrpSpPr>
          <p:cNvPr id="130142" name="Group 94"/>
          <p:cNvGrpSpPr>
            <a:grpSpLocks/>
          </p:cNvGrpSpPr>
          <p:nvPr/>
        </p:nvGrpSpPr>
        <p:grpSpPr bwMode="auto">
          <a:xfrm>
            <a:off x="2249488" y="2152650"/>
            <a:ext cx="2808287" cy="1231900"/>
            <a:chOff x="1417" y="1356"/>
            <a:chExt cx="1769" cy="776"/>
          </a:xfrm>
        </p:grpSpPr>
        <p:grpSp>
          <p:nvGrpSpPr>
            <p:cNvPr id="130143" name="Group 95"/>
            <p:cNvGrpSpPr>
              <a:grpSpLocks/>
            </p:cNvGrpSpPr>
            <p:nvPr/>
          </p:nvGrpSpPr>
          <p:grpSpPr bwMode="auto">
            <a:xfrm>
              <a:off x="1417" y="1411"/>
              <a:ext cx="1769" cy="721"/>
              <a:chOff x="1417" y="1511"/>
              <a:chExt cx="1769" cy="721"/>
            </a:xfrm>
          </p:grpSpPr>
          <p:sp>
            <p:nvSpPr>
              <p:cNvPr id="130144" name="AutoShape 96"/>
              <p:cNvSpPr>
                <a:spLocks noChangeArrowheads="1"/>
              </p:cNvSpPr>
              <p:nvPr/>
            </p:nvSpPr>
            <p:spPr bwMode="auto">
              <a:xfrm rot="5400000">
                <a:off x="2453" y="1500"/>
                <a:ext cx="721" cy="744"/>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3300"/>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45" name="Rectangle 97"/>
              <p:cNvSpPr>
                <a:spLocks noChangeArrowheads="1"/>
              </p:cNvSpPr>
              <p:nvPr/>
            </p:nvSpPr>
            <p:spPr bwMode="auto">
              <a:xfrm>
                <a:off x="1846" y="1512"/>
                <a:ext cx="638" cy="214"/>
              </a:xfrm>
              <a:prstGeom prst="rect">
                <a:avLst/>
              </a:prstGeom>
              <a:solidFill>
                <a:srgbClr val="FF3300"/>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46" name="Rectangle 98"/>
              <p:cNvSpPr>
                <a:spLocks noChangeArrowheads="1"/>
              </p:cNvSpPr>
              <p:nvPr/>
            </p:nvSpPr>
            <p:spPr bwMode="auto">
              <a:xfrm>
                <a:off x="1636" y="1513"/>
                <a:ext cx="157" cy="214"/>
              </a:xfrm>
              <a:prstGeom prst="rect">
                <a:avLst/>
              </a:prstGeom>
              <a:solidFill>
                <a:srgbClr val="FF3300"/>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47" name="Rectangle 99"/>
              <p:cNvSpPr>
                <a:spLocks noChangeArrowheads="1"/>
              </p:cNvSpPr>
              <p:nvPr/>
            </p:nvSpPr>
            <p:spPr bwMode="auto">
              <a:xfrm>
                <a:off x="1417" y="1514"/>
                <a:ext cx="157" cy="214"/>
              </a:xfrm>
              <a:prstGeom prst="rect">
                <a:avLst/>
              </a:prstGeom>
              <a:solidFill>
                <a:srgbClr val="FF3300"/>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sp>
          <p:nvSpPr>
            <p:cNvPr id="130148" name="Text Box 100"/>
            <p:cNvSpPr txBox="1">
              <a:spLocks noChangeArrowheads="1"/>
            </p:cNvSpPr>
            <p:nvPr/>
          </p:nvSpPr>
          <p:spPr bwMode="auto">
            <a:xfrm>
              <a:off x="1420" y="1356"/>
              <a:ext cx="1611" cy="291"/>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ja-JP" b="1" dirty="0" smtClean="0">
                  <a:solidFill>
                    <a:srgbClr val="000000"/>
                  </a:solidFill>
                  <a:effectLst>
                    <a:outerShdw blurRad="38100" dist="38100" dir="2700000" algn="tl">
                      <a:srgbClr val="FFFFFF"/>
                    </a:outerShdw>
                  </a:effectLst>
                  <a:latin typeface="HG創英角ｺﾞｼｯｸUB" panose="020B0909000000000000" pitchFamily="49" charset="-128"/>
                  <a:ea typeface="HG創英角ｺﾞｼｯｸUB" panose="020B0909000000000000" pitchFamily="49" charset="-128"/>
                </a:rPr>
                <a:t>PCDD/DFs, DDTs</a:t>
              </a:r>
            </a:p>
          </p:txBody>
        </p:sp>
      </p:grpSp>
      <p:sp>
        <p:nvSpPr>
          <p:cNvPr id="130149" name="AutoShape 101"/>
          <p:cNvSpPr>
            <a:spLocks noChangeArrowheads="1"/>
          </p:cNvSpPr>
          <p:nvPr/>
        </p:nvSpPr>
        <p:spPr bwMode="auto">
          <a:xfrm>
            <a:off x="700088" y="2895600"/>
            <a:ext cx="1201737" cy="1490663"/>
          </a:xfrm>
          <a:prstGeom prst="roundRect">
            <a:avLst>
              <a:gd name="adj" fmla="val 16667"/>
            </a:avLst>
          </a:prstGeom>
          <a:solidFill>
            <a:schemeClr val="hlink">
              <a:alpha val="50000"/>
            </a:schemeClr>
          </a:solidFill>
          <a:ln>
            <a:noFill/>
          </a:ln>
          <a:effectLst/>
          <a:extLst>
            <a:ext uri="{91240B29-F687-4F45-9708-019B960494DF}">
              <a14:hiddenLine xmlns:a14="http://schemas.microsoft.com/office/drawing/2010/main" w="19050">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sp>
        <p:nvSpPr>
          <p:cNvPr id="130150" name="Text Box 102"/>
          <p:cNvSpPr txBox="1">
            <a:spLocks noChangeArrowheads="1"/>
          </p:cNvSpPr>
          <p:nvPr/>
        </p:nvSpPr>
        <p:spPr bwMode="auto">
          <a:xfrm>
            <a:off x="420688" y="3051175"/>
            <a:ext cx="1765300" cy="45720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b="1" smtClean="0">
                <a:solidFill>
                  <a:srgbClr val="000000"/>
                </a:solidFill>
                <a:effectLst>
                  <a:outerShdw blurRad="38100" dist="38100" dir="2700000" algn="tl">
                    <a:srgbClr val="FFFFFF"/>
                  </a:outerShdw>
                </a:effectLst>
                <a:latin typeface="MS PGothic" panose="020B0600070205080204" pitchFamily="50" charset="-128"/>
                <a:ea typeface="MS PGothic" panose="020B0600070205080204" pitchFamily="50" charset="-128"/>
              </a:rPr>
              <a:t>発生源</a:t>
            </a:r>
          </a:p>
        </p:txBody>
      </p:sp>
      <p:grpSp>
        <p:nvGrpSpPr>
          <p:cNvPr id="130151" name="Group 103"/>
          <p:cNvGrpSpPr>
            <a:grpSpLocks/>
          </p:cNvGrpSpPr>
          <p:nvPr/>
        </p:nvGrpSpPr>
        <p:grpSpPr bwMode="auto">
          <a:xfrm>
            <a:off x="801688" y="3311525"/>
            <a:ext cx="850900" cy="1079500"/>
            <a:chOff x="1792" y="1658"/>
            <a:chExt cx="536" cy="680"/>
          </a:xfrm>
        </p:grpSpPr>
        <p:sp>
          <p:nvSpPr>
            <p:cNvPr id="130152" name="Freeform 104"/>
            <p:cNvSpPr>
              <a:spLocks/>
            </p:cNvSpPr>
            <p:nvPr/>
          </p:nvSpPr>
          <p:spPr bwMode="auto">
            <a:xfrm>
              <a:off x="1824" y="1978"/>
              <a:ext cx="504" cy="360"/>
            </a:xfrm>
            <a:custGeom>
              <a:avLst/>
              <a:gdLst>
                <a:gd name="T0" fmla="*/ 0 w 504"/>
                <a:gd name="T1" fmla="*/ 360 h 360"/>
                <a:gd name="T2" fmla="*/ 504 w 504"/>
                <a:gd name="T3" fmla="*/ 360 h 360"/>
                <a:gd name="T4" fmla="*/ 504 w 504"/>
                <a:gd name="T5" fmla="*/ 128 h 360"/>
                <a:gd name="T6" fmla="*/ 432 w 504"/>
                <a:gd name="T7" fmla="*/ 184 h 360"/>
                <a:gd name="T8" fmla="*/ 432 w 504"/>
                <a:gd name="T9" fmla="*/ 136 h 360"/>
                <a:gd name="T10" fmla="*/ 368 w 504"/>
                <a:gd name="T11" fmla="*/ 184 h 360"/>
                <a:gd name="T12" fmla="*/ 368 w 504"/>
                <a:gd name="T13" fmla="*/ 136 h 360"/>
                <a:gd name="T14" fmla="*/ 288 w 504"/>
                <a:gd name="T15" fmla="*/ 184 h 360"/>
                <a:gd name="T16" fmla="*/ 288 w 504"/>
                <a:gd name="T17" fmla="*/ 136 h 360"/>
                <a:gd name="T18" fmla="*/ 232 w 504"/>
                <a:gd name="T19" fmla="*/ 184 h 360"/>
                <a:gd name="T20" fmla="*/ 232 w 504"/>
                <a:gd name="T21" fmla="*/ 136 h 360"/>
                <a:gd name="T22" fmla="*/ 168 w 504"/>
                <a:gd name="T23" fmla="*/ 184 h 360"/>
                <a:gd name="T24" fmla="*/ 168 w 504"/>
                <a:gd name="T25" fmla="*/ 0 h 360"/>
                <a:gd name="T26" fmla="*/ 120 w 504"/>
                <a:gd name="T27" fmla="*/ 0 h 360"/>
                <a:gd name="T28" fmla="*/ 120 w 504"/>
                <a:gd name="T29" fmla="*/ 184 h 360"/>
                <a:gd name="T30" fmla="*/ 96 w 504"/>
                <a:gd name="T31" fmla="*/ 184 h 360"/>
                <a:gd name="T32" fmla="*/ 96 w 504"/>
                <a:gd name="T33" fmla="*/ 0 h 360"/>
                <a:gd name="T34" fmla="*/ 48 w 504"/>
                <a:gd name="T35" fmla="*/ 0 h 360"/>
                <a:gd name="T36" fmla="*/ 48 w 504"/>
                <a:gd name="T37" fmla="*/ 184 h 360"/>
                <a:gd name="T38" fmla="*/ 0 w 504"/>
                <a:gd name="T39" fmla="*/ 184 h 360"/>
                <a:gd name="T40" fmla="*/ 0 w 504"/>
                <a:gd name="T4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4" h="360">
                  <a:moveTo>
                    <a:pt x="0" y="360"/>
                  </a:moveTo>
                  <a:lnTo>
                    <a:pt x="504" y="360"/>
                  </a:lnTo>
                  <a:lnTo>
                    <a:pt x="504" y="128"/>
                  </a:lnTo>
                  <a:lnTo>
                    <a:pt x="432" y="184"/>
                  </a:lnTo>
                  <a:lnTo>
                    <a:pt x="432" y="136"/>
                  </a:lnTo>
                  <a:lnTo>
                    <a:pt x="368" y="184"/>
                  </a:lnTo>
                  <a:lnTo>
                    <a:pt x="368" y="136"/>
                  </a:lnTo>
                  <a:lnTo>
                    <a:pt x="288" y="184"/>
                  </a:lnTo>
                  <a:lnTo>
                    <a:pt x="288" y="136"/>
                  </a:lnTo>
                  <a:lnTo>
                    <a:pt x="232" y="184"/>
                  </a:lnTo>
                  <a:lnTo>
                    <a:pt x="232" y="136"/>
                  </a:lnTo>
                  <a:lnTo>
                    <a:pt x="168" y="184"/>
                  </a:lnTo>
                  <a:lnTo>
                    <a:pt x="168" y="0"/>
                  </a:lnTo>
                  <a:lnTo>
                    <a:pt x="120" y="0"/>
                  </a:lnTo>
                  <a:lnTo>
                    <a:pt x="120" y="184"/>
                  </a:lnTo>
                  <a:lnTo>
                    <a:pt x="96" y="184"/>
                  </a:lnTo>
                  <a:lnTo>
                    <a:pt x="96" y="0"/>
                  </a:lnTo>
                  <a:lnTo>
                    <a:pt x="48" y="0"/>
                  </a:lnTo>
                  <a:lnTo>
                    <a:pt x="48" y="184"/>
                  </a:lnTo>
                  <a:lnTo>
                    <a:pt x="0" y="184"/>
                  </a:lnTo>
                  <a:lnTo>
                    <a:pt x="0" y="360"/>
                  </a:lnTo>
                  <a:close/>
                </a:path>
              </a:pathLst>
            </a:custGeom>
            <a:solidFill>
              <a:srgbClr val="FFFFFF"/>
            </a:solidFill>
            <a:ln w="12700">
              <a:solidFill>
                <a:srgbClr val="000000"/>
              </a:solidFill>
              <a:prstDash val="solid"/>
              <a:round/>
              <a:headEnd/>
              <a:tailEnd/>
            </a:ln>
          </p:spPr>
          <p:txBody>
            <a:bodyPr/>
            <a:lstStyle/>
            <a:p>
              <a:endParaRPr lang="ja-JP" altLang="en-US" smtClean="0">
                <a:solidFill>
                  <a:srgbClr val="000000"/>
                </a:solidFill>
                <a:latin typeface="Times" panose="02020603050405020304" pitchFamily="18" charset="0"/>
              </a:endParaRPr>
            </a:p>
          </p:txBody>
        </p:sp>
        <p:pic>
          <p:nvPicPr>
            <p:cNvPr id="130153" name="Picture 10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92" y="1658"/>
              <a:ext cx="408"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0154" name="Picture 10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00625" y="4529138"/>
            <a:ext cx="749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155" name="Picture 10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52988" y="4227513"/>
            <a:ext cx="7874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156" name="Picture 10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44975" y="4225925"/>
            <a:ext cx="7112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157" name="Text Box 109"/>
          <p:cNvSpPr txBox="1">
            <a:spLocks noChangeArrowheads="1"/>
          </p:cNvSpPr>
          <p:nvPr/>
        </p:nvSpPr>
        <p:spPr bwMode="auto">
          <a:xfrm>
            <a:off x="3335338" y="4889500"/>
            <a:ext cx="1084262" cy="476250"/>
          </a:xfrm>
          <a:prstGeom prst="rect">
            <a:avLst/>
          </a:prstGeom>
          <a:gradFill rotWithShape="0">
            <a:gsLst>
              <a:gs pos="0">
                <a:srgbClr val="800000">
                  <a:gamma/>
                  <a:shade val="61961"/>
                  <a:invGamma/>
                </a:srgbClr>
              </a:gs>
              <a:gs pos="100000">
                <a:srgbClr val="800000"/>
              </a:gs>
            </a:gsLst>
            <a:lin ang="5400000" scaled="1"/>
          </a:gra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陸上</a:t>
            </a:r>
          </a:p>
        </p:txBody>
      </p:sp>
      <p:sp>
        <p:nvSpPr>
          <p:cNvPr id="130158" name="Text Box 110"/>
          <p:cNvSpPr txBox="1">
            <a:spLocks noChangeArrowheads="1"/>
          </p:cNvSpPr>
          <p:nvPr/>
        </p:nvSpPr>
        <p:spPr bwMode="auto">
          <a:xfrm>
            <a:off x="5051425" y="5221288"/>
            <a:ext cx="1084263" cy="476250"/>
          </a:xfrm>
          <a:prstGeom prst="rect">
            <a:avLst/>
          </a:prstGeom>
          <a:gradFill rotWithShape="0">
            <a:gsLst>
              <a:gs pos="0">
                <a:srgbClr val="368688">
                  <a:gamma/>
                  <a:shade val="61961"/>
                  <a:invGamma/>
                </a:srgbClr>
              </a:gs>
              <a:gs pos="100000">
                <a:srgbClr val="368688"/>
              </a:gs>
            </a:gsLst>
            <a:lin ang="5400000" scaled="1"/>
          </a:gradFill>
          <a:ln w="19050">
            <a:solidFill>
              <a:srgbClr val="FFFF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ja-JP" altLang="en-US" b="1" smtClean="0">
                <a:solidFill>
                  <a:srgbClr val="FFFFFF"/>
                </a:solidFill>
                <a:effectLst>
                  <a:outerShdw blurRad="38100" dist="38100" dir="2700000" algn="tl">
                    <a:srgbClr val="000000"/>
                  </a:outerShdw>
                </a:effectLst>
                <a:latin typeface="MS PGothic" panose="020B0600070205080204" pitchFamily="50" charset="-128"/>
                <a:ea typeface="MS PGothic" panose="020B0600070205080204" pitchFamily="50" charset="-128"/>
              </a:rPr>
              <a:t>沿岸</a:t>
            </a:r>
          </a:p>
        </p:txBody>
      </p:sp>
      <p:pic>
        <p:nvPicPr>
          <p:cNvPr id="130159" name="Picture 11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78400" y="4516438"/>
            <a:ext cx="749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0160" name="Group 112"/>
          <p:cNvGrpSpPr>
            <a:grpSpLocks/>
          </p:cNvGrpSpPr>
          <p:nvPr/>
        </p:nvGrpSpPr>
        <p:grpSpPr bwMode="auto">
          <a:xfrm>
            <a:off x="614363" y="4359275"/>
            <a:ext cx="5618162" cy="1000125"/>
            <a:chOff x="387" y="2854"/>
            <a:chExt cx="3539" cy="630"/>
          </a:xfrm>
        </p:grpSpPr>
        <p:sp>
          <p:nvSpPr>
            <p:cNvPr id="130161" name="Text Box 113"/>
            <p:cNvSpPr txBox="1">
              <a:spLocks noChangeArrowheads="1"/>
            </p:cNvSpPr>
            <p:nvPr/>
          </p:nvSpPr>
          <p:spPr bwMode="auto">
            <a:xfrm>
              <a:off x="387" y="2854"/>
              <a:ext cx="3539" cy="33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ja-JP" sz="2800" b="1" i="1" dirty="0" smtClean="0">
                  <a:solidFill>
                    <a:srgbClr val="FF3300"/>
                  </a:solidFill>
                  <a:effectLst>
                    <a:outerShdw blurRad="38100" dist="38100" dir="2700000" algn="tl">
                      <a:srgbClr val="000000"/>
                    </a:outerShdw>
                  </a:effectLst>
                  <a:latin typeface="MS PGothic" panose="020B0600070205080204" pitchFamily="50" charset="-128"/>
                  <a:ea typeface="MS PGothic" panose="020B0600070205080204" pitchFamily="50" charset="-128"/>
                </a:rPr>
                <a:t>PCDD/DFs</a:t>
              </a:r>
              <a:r>
                <a:rPr lang="en-US" altLang="ja-JP" sz="2800" b="1" i="1" dirty="0">
                  <a:solidFill>
                    <a:srgbClr val="FF3300"/>
                  </a:solidFill>
                  <a:effectLst>
                    <a:outerShdw blurRad="38100" dist="38100" dir="2700000" algn="tl">
                      <a:srgbClr val="000000"/>
                    </a:outerShdw>
                  </a:effectLst>
                  <a:latin typeface="MS PGothic" panose="020B0600070205080204" pitchFamily="50" charset="-128"/>
                  <a:ea typeface="MS PGothic" panose="020B0600070205080204" pitchFamily="50" charset="-128"/>
                </a:rPr>
                <a:t>, </a:t>
              </a:r>
              <a:r>
                <a:rPr lang="en-US" altLang="ja-JP" sz="2800" b="1" i="1" dirty="0" smtClean="0">
                  <a:solidFill>
                    <a:srgbClr val="FF3300"/>
                  </a:solidFill>
                  <a:effectLst>
                    <a:outerShdw blurRad="38100" dist="38100" dir="2700000" algn="tl">
                      <a:srgbClr val="000000"/>
                    </a:outerShdw>
                  </a:effectLst>
                  <a:latin typeface="MS PGothic" panose="020B0600070205080204" pitchFamily="50" charset="-128"/>
                  <a:ea typeface="MS PGothic" panose="020B0600070205080204" pitchFamily="50" charset="-128"/>
                </a:rPr>
                <a:t>DDTs</a:t>
              </a:r>
            </a:p>
          </p:txBody>
        </p:sp>
        <p:sp>
          <p:nvSpPr>
            <p:cNvPr id="130162" name="Text Box 114"/>
            <p:cNvSpPr txBox="1">
              <a:spLocks noChangeArrowheads="1"/>
            </p:cNvSpPr>
            <p:nvPr/>
          </p:nvSpPr>
          <p:spPr bwMode="auto">
            <a:xfrm>
              <a:off x="387" y="3196"/>
              <a:ext cx="2797" cy="288"/>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ja-JP" b="1" smtClean="0">
                  <a:solidFill>
                    <a:srgbClr val="FFFF00"/>
                  </a:solidFill>
                  <a:effectLst>
                    <a:outerShdw blurRad="38100" dist="38100" dir="2700000" algn="tl">
                      <a:srgbClr val="000000"/>
                    </a:outerShdw>
                  </a:effectLst>
                  <a:latin typeface="MS PGothic" panose="020B0600070205080204" pitchFamily="50" charset="-128"/>
                  <a:ea typeface="MS PGothic" panose="020B0600070205080204" pitchFamily="50" charset="-128"/>
                </a:rPr>
                <a:t> </a:t>
              </a:r>
              <a:r>
                <a:rPr lang="ja-JP" altLang="en-US" b="1" smtClean="0">
                  <a:solidFill>
                    <a:srgbClr val="FFFF00"/>
                  </a:solidFill>
                  <a:effectLst>
                    <a:outerShdw blurRad="38100" dist="38100" dir="2700000" algn="tl">
                      <a:srgbClr val="000000"/>
                    </a:outerShdw>
                  </a:effectLst>
                  <a:latin typeface="MS PGothic" panose="020B0600070205080204" pitchFamily="50" charset="-128"/>
                  <a:ea typeface="MS PGothic" panose="020B0600070205080204" pitchFamily="50" charset="-128"/>
                </a:rPr>
                <a:t>地域汚染型</a:t>
              </a:r>
            </a:p>
          </p:txBody>
        </p:sp>
        <p:sp>
          <p:nvSpPr>
            <p:cNvPr id="130163" name="AutoShape 115"/>
            <p:cNvSpPr>
              <a:spLocks noChangeArrowheads="1"/>
            </p:cNvSpPr>
            <p:nvPr/>
          </p:nvSpPr>
          <p:spPr bwMode="auto">
            <a:xfrm>
              <a:off x="845" y="3155"/>
              <a:ext cx="284" cy="86"/>
            </a:xfrm>
            <a:prstGeom prst="downArrow">
              <a:avLst>
                <a:gd name="adj1" fmla="val 39741"/>
                <a:gd name="adj2" fmla="val 54986"/>
              </a:avLst>
            </a:prstGeom>
            <a:solidFill>
              <a:schemeClr val="bg1"/>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grpSp>
        <p:nvGrpSpPr>
          <p:cNvPr id="130164" name="Group 116"/>
          <p:cNvGrpSpPr>
            <a:grpSpLocks/>
          </p:cNvGrpSpPr>
          <p:nvPr/>
        </p:nvGrpSpPr>
        <p:grpSpPr bwMode="auto">
          <a:xfrm>
            <a:off x="614363" y="5318125"/>
            <a:ext cx="5618162" cy="1008063"/>
            <a:chOff x="387" y="3458"/>
            <a:chExt cx="3539" cy="635"/>
          </a:xfrm>
        </p:grpSpPr>
        <p:sp>
          <p:nvSpPr>
            <p:cNvPr id="130165" name="Text Box 117"/>
            <p:cNvSpPr txBox="1">
              <a:spLocks noChangeArrowheads="1"/>
            </p:cNvSpPr>
            <p:nvPr/>
          </p:nvSpPr>
          <p:spPr bwMode="auto">
            <a:xfrm>
              <a:off x="387" y="3458"/>
              <a:ext cx="3539" cy="327"/>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ja-JP" sz="2800" b="1" i="1" smtClean="0">
                  <a:solidFill>
                    <a:srgbClr val="FF3300"/>
                  </a:solidFill>
                  <a:effectLst>
                    <a:outerShdw blurRad="38100" dist="38100" dir="2700000" algn="tl">
                      <a:srgbClr val="000000"/>
                    </a:outerShdw>
                  </a:effectLst>
                  <a:latin typeface="MS PGothic" panose="020B0600070205080204" pitchFamily="50" charset="-128"/>
                  <a:ea typeface="MS PGothic" panose="020B0600070205080204" pitchFamily="50" charset="-128"/>
                </a:rPr>
                <a:t>PCBs, HCHs, HCB</a:t>
              </a:r>
            </a:p>
          </p:txBody>
        </p:sp>
        <p:sp>
          <p:nvSpPr>
            <p:cNvPr id="130166" name="Text Box 118"/>
            <p:cNvSpPr txBox="1">
              <a:spLocks noChangeArrowheads="1"/>
            </p:cNvSpPr>
            <p:nvPr/>
          </p:nvSpPr>
          <p:spPr bwMode="auto">
            <a:xfrm>
              <a:off x="387" y="3805"/>
              <a:ext cx="2371" cy="288"/>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bg1">
                          <a:gamma/>
                          <a:shade val="61961"/>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ja-JP" b="1" smtClean="0">
                  <a:solidFill>
                    <a:srgbClr val="FFFF00"/>
                  </a:solidFill>
                  <a:effectLst>
                    <a:outerShdw blurRad="38100" dist="38100" dir="2700000" algn="tl">
                      <a:srgbClr val="000000"/>
                    </a:outerShdw>
                  </a:effectLst>
                  <a:latin typeface="MS PGothic" panose="020B0600070205080204" pitchFamily="50" charset="-128"/>
                  <a:ea typeface="MS PGothic" panose="020B0600070205080204" pitchFamily="50" charset="-128"/>
                </a:rPr>
                <a:t> </a:t>
              </a:r>
              <a:r>
                <a:rPr lang="ja-JP" altLang="en-US" b="1" smtClean="0">
                  <a:solidFill>
                    <a:srgbClr val="FFFF00"/>
                  </a:solidFill>
                  <a:effectLst>
                    <a:outerShdw blurRad="38100" dist="38100" dir="2700000" algn="tl">
                      <a:srgbClr val="000000"/>
                    </a:outerShdw>
                  </a:effectLst>
                  <a:latin typeface="MS PGothic" panose="020B0600070205080204" pitchFamily="50" charset="-128"/>
                  <a:ea typeface="MS PGothic" panose="020B0600070205080204" pitchFamily="50" charset="-128"/>
                </a:rPr>
                <a:t>地球汚染型</a:t>
              </a:r>
            </a:p>
          </p:txBody>
        </p:sp>
        <p:sp>
          <p:nvSpPr>
            <p:cNvPr id="130167" name="AutoShape 119"/>
            <p:cNvSpPr>
              <a:spLocks noChangeArrowheads="1"/>
            </p:cNvSpPr>
            <p:nvPr/>
          </p:nvSpPr>
          <p:spPr bwMode="auto">
            <a:xfrm>
              <a:off x="845" y="3755"/>
              <a:ext cx="284" cy="86"/>
            </a:xfrm>
            <a:prstGeom prst="downArrow">
              <a:avLst>
                <a:gd name="adj1" fmla="val 39741"/>
                <a:gd name="adj2" fmla="val 54986"/>
              </a:avLst>
            </a:prstGeom>
            <a:solidFill>
              <a:schemeClr val="bg1"/>
            </a:solidFill>
            <a:ln>
              <a:noFill/>
            </a:ln>
            <a:effectLst/>
            <a:extLst>
              <a:ext uri="{91240B29-F687-4F45-9708-019B960494DF}">
                <a14:hiddenLine xmlns:a14="http://schemas.microsoft.com/office/drawing/2010/main" w="19050">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solidFill>
                  <a:srgbClr val="000000"/>
                </a:solidFill>
                <a:latin typeface="Times" panose="02020603050405020304" pitchFamily="18" charset="0"/>
              </a:endParaRPr>
            </a:p>
          </p:txBody>
        </p:sp>
      </p:grpSp>
      <p:sp>
        <p:nvSpPr>
          <p:cNvPr id="130168" name="AutoShape 120"/>
          <p:cNvSpPr>
            <a:spLocks noChangeArrowheads="1"/>
          </p:cNvSpPr>
          <p:nvPr/>
        </p:nvSpPr>
        <p:spPr bwMode="auto">
          <a:xfrm>
            <a:off x="1109709" y="270695"/>
            <a:ext cx="6983365" cy="680085"/>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ja-JP" sz="2800" b="1" dirty="0" smtClean="0">
                <a:solidFill>
                  <a:srgbClr val="FFFFFF"/>
                </a:solidFill>
                <a:effectLst>
                  <a:outerShdw blurRad="38100" dist="38100" dir="2700000" algn="tl">
                    <a:srgbClr val="000000"/>
                  </a:outerShdw>
                </a:effectLst>
                <a:latin typeface="Arial" panose="020B0604020202020204" pitchFamily="34" charset="0"/>
                <a:ea typeface="MS PGothic" panose="020B0600070205080204" pitchFamily="50" charset="-128"/>
              </a:rPr>
              <a:t>POPs</a:t>
            </a:r>
            <a:r>
              <a:rPr lang="ja-JP" altLang="en-US" sz="2800" b="1" dirty="0" smtClean="0">
                <a:solidFill>
                  <a:srgbClr val="FFFFFF"/>
                </a:solidFill>
                <a:effectLst>
                  <a:outerShdw blurRad="38100" dist="38100" dir="2700000" algn="tl">
                    <a:srgbClr val="000000"/>
                  </a:outerShdw>
                </a:effectLst>
                <a:latin typeface="Arial" panose="020B0604020202020204" pitchFamily="34" charset="0"/>
                <a:ea typeface="MS PGothic" panose="020B0600070205080204" pitchFamily="50" charset="-128"/>
              </a:rPr>
              <a:t>のゆくえ（水平方向の概念図）</a:t>
            </a:r>
          </a:p>
        </p:txBody>
      </p:sp>
    </p:spTree>
    <p:extLst>
      <p:ext uri="{BB962C8B-B14F-4D97-AF65-F5344CB8AC3E}">
        <p14:creationId xmlns:p14="http://schemas.microsoft.com/office/powerpoint/2010/main" val="1046271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0141"/>
                                        </p:tgtEl>
                                        <p:attrNameLst>
                                          <p:attrName>style.visibility</p:attrName>
                                        </p:attrNameLst>
                                      </p:cBhvr>
                                      <p:to>
                                        <p:strVal val="visible"/>
                                      </p:to>
                                    </p:set>
                                    <p:animEffect transition="in" filter="wipe(down)">
                                      <p:cBhvr>
                                        <p:cTn id="7" dur="500"/>
                                        <p:tgtEl>
                                          <p:spTgt spid="1301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30142"/>
                                        </p:tgtEl>
                                        <p:attrNameLst>
                                          <p:attrName>style.visibility</p:attrName>
                                        </p:attrNameLst>
                                      </p:cBhvr>
                                      <p:to>
                                        <p:strVal val="visible"/>
                                      </p:to>
                                    </p:set>
                                    <p:animEffect transition="in" filter="wipe(left)">
                                      <p:cBhvr>
                                        <p:cTn id="12" dur="500"/>
                                        <p:tgtEl>
                                          <p:spTgt spid="1301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30133"/>
                                        </p:tgtEl>
                                        <p:attrNameLst>
                                          <p:attrName>style.visibility</p:attrName>
                                        </p:attrNameLst>
                                      </p:cBhvr>
                                      <p:to>
                                        <p:strVal val="visible"/>
                                      </p:to>
                                    </p:set>
                                    <p:animEffect transition="in" filter="wipe(left)">
                                      <p:cBhvr>
                                        <p:cTn id="17" dur="500"/>
                                        <p:tgtEl>
                                          <p:spTgt spid="1301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3016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130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4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1217613" y="962025"/>
            <a:ext cx="7081837" cy="5380038"/>
          </a:xfrm>
          <a:prstGeom prst="rect">
            <a:avLst/>
          </a:prstGeom>
          <a:solidFill>
            <a:srgbClr val="FFFFFF"/>
          </a:solidFill>
          <a:ln w="12700">
            <a:solidFill>
              <a:srgbClr val="000000"/>
            </a:solidFill>
            <a:miter lim="800000"/>
            <a:headEnd/>
            <a:tailEnd/>
          </a:ln>
        </p:spPr>
        <p:txBody>
          <a:bodyPr/>
          <a:lstStyle/>
          <a:p>
            <a:endParaRPr lang="ja-JP" altLang="en-US" smtClean="0">
              <a:solidFill>
                <a:srgbClr val="000000"/>
              </a:solidFill>
            </a:endParaRPr>
          </a:p>
        </p:txBody>
      </p:sp>
      <p:sp>
        <p:nvSpPr>
          <p:cNvPr id="236547" name="Freeform 3"/>
          <p:cNvSpPr>
            <a:spLocks/>
          </p:cNvSpPr>
          <p:nvPr/>
        </p:nvSpPr>
        <p:spPr bwMode="auto">
          <a:xfrm>
            <a:off x="6673850" y="4506913"/>
            <a:ext cx="1624013" cy="1487487"/>
          </a:xfrm>
          <a:custGeom>
            <a:avLst/>
            <a:gdLst>
              <a:gd name="T0" fmla="*/ 11 w 816"/>
              <a:gd name="T1" fmla="*/ 0 h 747"/>
              <a:gd name="T2" fmla="*/ 816 w 816"/>
              <a:gd name="T3" fmla="*/ 0 h 747"/>
              <a:gd name="T4" fmla="*/ 816 w 816"/>
              <a:gd name="T5" fmla="*/ 747 h 747"/>
              <a:gd name="T6" fmla="*/ 560 w 816"/>
              <a:gd name="T7" fmla="*/ 700 h 747"/>
              <a:gd name="T8" fmla="*/ 293 w 816"/>
              <a:gd name="T9" fmla="*/ 537 h 747"/>
              <a:gd name="T10" fmla="*/ 167 w 816"/>
              <a:gd name="T11" fmla="*/ 435 h 747"/>
              <a:gd name="T12" fmla="*/ 0 w 816"/>
              <a:gd name="T13" fmla="*/ 151 h 747"/>
              <a:gd name="T14" fmla="*/ 0 w 816"/>
              <a:gd name="T15" fmla="*/ 0 h 747"/>
              <a:gd name="T16" fmla="*/ 11 w 816"/>
              <a:gd name="T1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 h="747">
                <a:moveTo>
                  <a:pt x="11" y="0"/>
                </a:moveTo>
                <a:lnTo>
                  <a:pt x="816" y="0"/>
                </a:lnTo>
                <a:lnTo>
                  <a:pt x="816" y="747"/>
                </a:lnTo>
                <a:lnTo>
                  <a:pt x="560" y="700"/>
                </a:lnTo>
                <a:lnTo>
                  <a:pt x="293" y="537"/>
                </a:lnTo>
                <a:lnTo>
                  <a:pt x="167" y="435"/>
                </a:lnTo>
                <a:lnTo>
                  <a:pt x="0" y="151"/>
                </a:lnTo>
                <a:lnTo>
                  <a:pt x="0" y="0"/>
                </a:lnTo>
                <a:lnTo>
                  <a:pt x="11" y="0"/>
                </a:lnTo>
                <a:close/>
              </a:path>
            </a:pathLst>
          </a:custGeom>
          <a:blipFill dpi="0" rotWithShape="0">
            <a:blip r:embed="rId3"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pic>
        <p:nvPicPr>
          <p:cNvPr id="23654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0813" y="2838450"/>
            <a:ext cx="68770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9"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0813" y="3494088"/>
            <a:ext cx="68770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20813" y="4152900"/>
            <a:ext cx="68770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20813" y="4808538"/>
            <a:ext cx="687705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2"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20813" y="5467350"/>
            <a:ext cx="68770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3"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20813" y="6124575"/>
            <a:ext cx="6877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4" name="Freeform 10"/>
          <p:cNvSpPr>
            <a:spLocks/>
          </p:cNvSpPr>
          <p:nvPr/>
        </p:nvSpPr>
        <p:spPr bwMode="auto">
          <a:xfrm>
            <a:off x="7105650" y="5437188"/>
            <a:ext cx="1179513" cy="715962"/>
          </a:xfrm>
          <a:custGeom>
            <a:avLst/>
            <a:gdLst>
              <a:gd name="T0" fmla="*/ 581 w 593"/>
              <a:gd name="T1" fmla="*/ 200 h 361"/>
              <a:gd name="T2" fmla="*/ 554 w 593"/>
              <a:gd name="T3" fmla="*/ 200 h 361"/>
              <a:gd name="T4" fmla="*/ 531 w 593"/>
              <a:gd name="T5" fmla="*/ 200 h 361"/>
              <a:gd name="T6" fmla="*/ 510 w 593"/>
              <a:gd name="T7" fmla="*/ 194 h 361"/>
              <a:gd name="T8" fmla="*/ 481 w 593"/>
              <a:gd name="T9" fmla="*/ 194 h 361"/>
              <a:gd name="T10" fmla="*/ 460 w 593"/>
              <a:gd name="T11" fmla="*/ 188 h 361"/>
              <a:gd name="T12" fmla="*/ 437 w 593"/>
              <a:gd name="T13" fmla="*/ 185 h 361"/>
              <a:gd name="T14" fmla="*/ 416 w 593"/>
              <a:gd name="T15" fmla="*/ 185 h 361"/>
              <a:gd name="T16" fmla="*/ 393 w 593"/>
              <a:gd name="T17" fmla="*/ 179 h 361"/>
              <a:gd name="T18" fmla="*/ 361 w 593"/>
              <a:gd name="T19" fmla="*/ 169 h 361"/>
              <a:gd name="T20" fmla="*/ 316 w 593"/>
              <a:gd name="T21" fmla="*/ 154 h 361"/>
              <a:gd name="T22" fmla="*/ 278 w 593"/>
              <a:gd name="T23" fmla="*/ 138 h 361"/>
              <a:gd name="T24" fmla="*/ 238 w 593"/>
              <a:gd name="T25" fmla="*/ 123 h 361"/>
              <a:gd name="T26" fmla="*/ 199 w 593"/>
              <a:gd name="T27" fmla="*/ 108 h 361"/>
              <a:gd name="T28" fmla="*/ 161 w 593"/>
              <a:gd name="T29" fmla="*/ 87 h 361"/>
              <a:gd name="T30" fmla="*/ 122 w 593"/>
              <a:gd name="T31" fmla="*/ 67 h 361"/>
              <a:gd name="T32" fmla="*/ 88 w 593"/>
              <a:gd name="T33" fmla="*/ 46 h 361"/>
              <a:gd name="T34" fmla="*/ 76 w 593"/>
              <a:gd name="T35" fmla="*/ 42 h 361"/>
              <a:gd name="T36" fmla="*/ 49 w 593"/>
              <a:gd name="T37" fmla="*/ 27 h 361"/>
              <a:gd name="T38" fmla="*/ 26 w 593"/>
              <a:gd name="T39" fmla="*/ 12 h 361"/>
              <a:gd name="T40" fmla="*/ 5 w 593"/>
              <a:gd name="T41" fmla="*/ 0 h 361"/>
              <a:gd name="T42" fmla="*/ 0 w 593"/>
              <a:gd name="T43" fmla="*/ 6 h 361"/>
              <a:gd name="T44" fmla="*/ 11 w 593"/>
              <a:gd name="T45" fmla="*/ 27 h 361"/>
              <a:gd name="T46" fmla="*/ 38 w 593"/>
              <a:gd name="T47" fmla="*/ 56 h 361"/>
              <a:gd name="T48" fmla="*/ 67 w 593"/>
              <a:gd name="T49" fmla="*/ 87 h 361"/>
              <a:gd name="T50" fmla="*/ 99 w 593"/>
              <a:gd name="T51" fmla="*/ 123 h 361"/>
              <a:gd name="T52" fmla="*/ 126 w 593"/>
              <a:gd name="T53" fmla="*/ 154 h 361"/>
              <a:gd name="T54" fmla="*/ 161 w 593"/>
              <a:gd name="T55" fmla="*/ 185 h 361"/>
              <a:gd name="T56" fmla="*/ 193 w 593"/>
              <a:gd name="T57" fmla="*/ 209 h 361"/>
              <a:gd name="T58" fmla="*/ 232 w 593"/>
              <a:gd name="T59" fmla="*/ 240 h 361"/>
              <a:gd name="T60" fmla="*/ 266 w 593"/>
              <a:gd name="T61" fmla="*/ 256 h 361"/>
              <a:gd name="T62" fmla="*/ 282 w 593"/>
              <a:gd name="T63" fmla="*/ 271 h 361"/>
              <a:gd name="T64" fmla="*/ 305 w 593"/>
              <a:gd name="T65" fmla="*/ 281 h 361"/>
              <a:gd name="T66" fmla="*/ 328 w 593"/>
              <a:gd name="T67" fmla="*/ 290 h 361"/>
              <a:gd name="T68" fmla="*/ 355 w 593"/>
              <a:gd name="T69" fmla="*/ 302 h 361"/>
              <a:gd name="T70" fmla="*/ 378 w 593"/>
              <a:gd name="T71" fmla="*/ 311 h 361"/>
              <a:gd name="T72" fmla="*/ 399 w 593"/>
              <a:gd name="T73" fmla="*/ 321 h 361"/>
              <a:gd name="T74" fmla="*/ 428 w 593"/>
              <a:gd name="T75" fmla="*/ 327 h 361"/>
              <a:gd name="T76" fmla="*/ 455 w 593"/>
              <a:gd name="T77" fmla="*/ 330 h 361"/>
              <a:gd name="T78" fmla="*/ 593 w 593"/>
              <a:gd name="T79"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3" h="361">
                <a:moveTo>
                  <a:pt x="593" y="200"/>
                </a:moveTo>
                <a:lnTo>
                  <a:pt x="581" y="200"/>
                </a:lnTo>
                <a:lnTo>
                  <a:pt x="572" y="200"/>
                </a:lnTo>
                <a:lnTo>
                  <a:pt x="554" y="200"/>
                </a:lnTo>
                <a:lnTo>
                  <a:pt x="543" y="200"/>
                </a:lnTo>
                <a:lnTo>
                  <a:pt x="531" y="200"/>
                </a:lnTo>
                <a:lnTo>
                  <a:pt x="522" y="200"/>
                </a:lnTo>
                <a:lnTo>
                  <a:pt x="510" y="194"/>
                </a:lnTo>
                <a:lnTo>
                  <a:pt x="499" y="194"/>
                </a:lnTo>
                <a:lnTo>
                  <a:pt x="481" y="194"/>
                </a:lnTo>
                <a:lnTo>
                  <a:pt x="472" y="194"/>
                </a:lnTo>
                <a:lnTo>
                  <a:pt x="460" y="188"/>
                </a:lnTo>
                <a:lnTo>
                  <a:pt x="449" y="188"/>
                </a:lnTo>
                <a:lnTo>
                  <a:pt x="437" y="185"/>
                </a:lnTo>
                <a:lnTo>
                  <a:pt x="428" y="185"/>
                </a:lnTo>
                <a:lnTo>
                  <a:pt x="416" y="185"/>
                </a:lnTo>
                <a:lnTo>
                  <a:pt x="405" y="179"/>
                </a:lnTo>
                <a:lnTo>
                  <a:pt x="393" y="179"/>
                </a:lnTo>
                <a:lnTo>
                  <a:pt x="382" y="173"/>
                </a:lnTo>
                <a:lnTo>
                  <a:pt x="361" y="169"/>
                </a:lnTo>
                <a:lnTo>
                  <a:pt x="337" y="163"/>
                </a:lnTo>
                <a:lnTo>
                  <a:pt x="316" y="154"/>
                </a:lnTo>
                <a:lnTo>
                  <a:pt x="299" y="148"/>
                </a:lnTo>
                <a:lnTo>
                  <a:pt x="278" y="138"/>
                </a:lnTo>
                <a:lnTo>
                  <a:pt x="255" y="133"/>
                </a:lnTo>
                <a:lnTo>
                  <a:pt x="238" y="123"/>
                </a:lnTo>
                <a:lnTo>
                  <a:pt x="217" y="113"/>
                </a:lnTo>
                <a:lnTo>
                  <a:pt x="199" y="108"/>
                </a:lnTo>
                <a:lnTo>
                  <a:pt x="178" y="98"/>
                </a:lnTo>
                <a:lnTo>
                  <a:pt x="161" y="87"/>
                </a:lnTo>
                <a:lnTo>
                  <a:pt x="138" y="77"/>
                </a:lnTo>
                <a:lnTo>
                  <a:pt x="122" y="67"/>
                </a:lnTo>
                <a:lnTo>
                  <a:pt x="105" y="56"/>
                </a:lnTo>
                <a:lnTo>
                  <a:pt x="88" y="46"/>
                </a:lnTo>
                <a:lnTo>
                  <a:pt x="82" y="46"/>
                </a:lnTo>
                <a:lnTo>
                  <a:pt x="76" y="42"/>
                </a:lnTo>
                <a:lnTo>
                  <a:pt x="67" y="31"/>
                </a:lnTo>
                <a:lnTo>
                  <a:pt x="49" y="27"/>
                </a:lnTo>
                <a:lnTo>
                  <a:pt x="38" y="16"/>
                </a:lnTo>
                <a:lnTo>
                  <a:pt x="26" y="12"/>
                </a:lnTo>
                <a:lnTo>
                  <a:pt x="17" y="6"/>
                </a:lnTo>
                <a:lnTo>
                  <a:pt x="5" y="0"/>
                </a:lnTo>
                <a:lnTo>
                  <a:pt x="0" y="6"/>
                </a:lnTo>
                <a:lnTo>
                  <a:pt x="0" y="6"/>
                </a:lnTo>
                <a:lnTo>
                  <a:pt x="0" y="12"/>
                </a:lnTo>
                <a:lnTo>
                  <a:pt x="11" y="27"/>
                </a:lnTo>
                <a:lnTo>
                  <a:pt x="26" y="42"/>
                </a:lnTo>
                <a:lnTo>
                  <a:pt x="38" y="56"/>
                </a:lnTo>
                <a:lnTo>
                  <a:pt x="55" y="71"/>
                </a:lnTo>
                <a:lnTo>
                  <a:pt x="67" y="87"/>
                </a:lnTo>
                <a:lnTo>
                  <a:pt x="82" y="102"/>
                </a:lnTo>
                <a:lnTo>
                  <a:pt x="99" y="123"/>
                </a:lnTo>
                <a:lnTo>
                  <a:pt x="111" y="138"/>
                </a:lnTo>
                <a:lnTo>
                  <a:pt x="126" y="154"/>
                </a:lnTo>
                <a:lnTo>
                  <a:pt x="144" y="169"/>
                </a:lnTo>
                <a:lnTo>
                  <a:pt x="161" y="185"/>
                </a:lnTo>
                <a:lnTo>
                  <a:pt x="178" y="194"/>
                </a:lnTo>
                <a:lnTo>
                  <a:pt x="193" y="209"/>
                </a:lnTo>
                <a:lnTo>
                  <a:pt x="217" y="225"/>
                </a:lnTo>
                <a:lnTo>
                  <a:pt x="232" y="240"/>
                </a:lnTo>
                <a:lnTo>
                  <a:pt x="255" y="250"/>
                </a:lnTo>
                <a:lnTo>
                  <a:pt x="266" y="256"/>
                </a:lnTo>
                <a:lnTo>
                  <a:pt x="272" y="259"/>
                </a:lnTo>
                <a:lnTo>
                  <a:pt x="282" y="271"/>
                </a:lnTo>
                <a:lnTo>
                  <a:pt x="293" y="275"/>
                </a:lnTo>
                <a:lnTo>
                  <a:pt x="305" y="281"/>
                </a:lnTo>
                <a:lnTo>
                  <a:pt x="316" y="286"/>
                </a:lnTo>
                <a:lnTo>
                  <a:pt x="328" y="290"/>
                </a:lnTo>
                <a:lnTo>
                  <a:pt x="337" y="296"/>
                </a:lnTo>
                <a:lnTo>
                  <a:pt x="355" y="302"/>
                </a:lnTo>
                <a:lnTo>
                  <a:pt x="366" y="305"/>
                </a:lnTo>
                <a:lnTo>
                  <a:pt x="378" y="311"/>
                </a:lnTo>
                <a:lnTo>
                  <a:pt x="387" y="317"/>
                </a:lnTo>
                <a:lnTo>
                  <a:pt x="399" y="321"/>
                </a:lnTo>
                <a:lnTo>
                  <a:pt x="416" y="321"/>
                </a:lnTo>
                <a:lnTo>
                  <a:pt x="428" y="327"/>
                </a:lnTo>
                <a:lnTo>
                  <a:pt x="443" y="330"/>
                </a:lnTo>
                <a:lnTo>
                  <a:pt x="455" y="330"/>
                </a:lnTo>
                <a:lnTo>
                  <a:pt x="472" y="336"/>
                </a:lnTo>
                <a:lnTo>
                  <a:pt x="593" y="361"/>
                </a:lnTo>
                <a:lnTo>
                  <a:pt x="593" y="200"/>
                </a:lnTo>
                <a:close/>
              </a:path>
            </a:pathLst>
          </a:custGeom>
          <a:blipFill dpi="0" rotWithShape="0">
            <a:blip r:embed="rId10" cstate="print"/>
            <a:srcRect/>
            <a:tile tx="0" ty="0" sx="100000" sy="100000" flip="none" algn="tl"/>
          </a:blipFill>
          <a:ln w="9525">
            <a:solidFill>
              <a:srgbClr val="000000"/>
            </a:solidFill>
            <a:prstDash val="solid"/>
            <a:round/>
            <a:headEnd/>
            <a:tailEnd/>
          </a:ln>
        </p:spPr>
        <p:txBody>
          <a:bodyPr/>
          <a:lstStyle/>
          <a:p>
            <a:endParaRPr lang="ja-JP" altLang="en-US" smtClean="0">
              <a:solidFill>
                <a:srgbClr val="000000"/>
              </a:solidFill>
            </a:endParaRPr>
          </a:p>
        </p:txBody>
      </p:sp>
      <p:sp>
        <p:nvSpPr>
          <p:cNvPr id="236555" name="AutoShape 11"/>
          <p:cNvSpPr>
            <a:spLocks noChangeArrowheads="1"/>
          </p:cNvSpPr>
          <p:nvPr/>
        </p:nvSpPr>
        <p:spPr bwMode="auto">
          <a:xfrm>
            <a:off x="4819650" y="3241675"/>
            <a:ext cx="1093788" cy="222250"/>
          </a:xfrm>
          <a:prstGeom prst="roundRect">
            <a:avLst>
              <a:gd name="adj" fmla="val 41380"/>
            </a:avLst>
          </a:prstGeom>
          <a:blipFill dpi="0" rotWithShape="0">
            <a:blip r:embed="rId11"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556" name="AutoShape 12"/>
          <p:cNvSpPr>
            <a:spLocks noChangeArrowheads="1"/>
          </p:cNvSpPr>
          <p:nvPr/>
        </p:nvSpPr>
        <p:spPr bwMode="auto">
          <a:xfrm>
            <a:off x="4398963" y="1660525"/>
            <a:ext cx="1601787" cy="244475"/>
          </a:xfrm>
          <a:prstGeom prst="roundRect">
            <a:avLst>
              <a:gd name="adj" fmla="val 37500"/>
            </a:avLst>
          </a:prstGeom>
          <a:blipFill dpi="0" rotWithShape="0">
            <a:blip r:embed="rId11"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557" name="Freeform 13"/>
          <p:cNvSpPr>
            <a:spLocks/>
          </p:cNvSpPr>
          <p:nvPr/>
        </p:nvSpPr>
        <p:spPr bwMode="auto">
          <a:xfrm>
            <a:off x="3200400" y="2940050"/>
            <a:ext cx="728663" cy="498475"/>
          </a:xfrm>
          <a:custGeom>
            <a:avLst/>
            <a:gdLst>
              <a:gd name="T0" fmla="*/ 0 w 367"/>
              <a:gd name="T1" fmla="*/ 0 h 250"/>
              <a:gd name="T2" fmla="*/ 18 w 367"/>
              <a:gd name="T3" fmla="*/ 10 h 250"/>
              <a:gd name="T4" fmla="*/ 29 w 367"/>
              <a:gd name="T5" fmla="*/ 22 h 250"/>
              <a:gd name="T6" fmla="*/ 44 w 367"/>
              <a:gd name="T7" fmla="*/ 31 h 250"/>
              <a:gd name="T8" fmla="*/ 62 w 367"/>
              <a:gd name="T9" fmla="*/ 41 h 250"/>
              <a:gd name="T10" fmla="*/ 79 w 367"/>
              <a:gd name="T11" fmla="*/ 52 h 250"/>
              <a:gd name="T12" fmla="*/ 89 w 367"/>
              <a:gd name="T13" fmla="*/ 62 h 250"/>
              <a:gd name="T14" fmla="*/ 106 w 367"/>
              <a:gd name="T15" fmla="*/ 71 h 250"/>
              <a:gd name="T16" fmla="*/ 123 w 367"/>
              <a:gd name="T17" fmla="*/ 83 h 250"/>
              <a:gd name="T18" fmla="*/ 139 w 367"/>
              <a:gd name="T19" fmla="*/ 93 h 250"/>
              <a:gd name="T20" fmla="*/ 150 w 367"/>
              <a:gd name="T21" fmla="*/ 102 h 250"/>
              <a:gd name="T22" fmla="*/ 167 w 367"/>
              <a:gd name="T23" fmla="*/ 112 h 250"/>
              <a:gd name="T24" fmla="*/ 183 w 367"/>
              <a:gd name="T25" fmla="*/ 123 h 250"/>
              <a:gd name="T26" fmla="*/ 200 w 367"/>
              <a:gd name="T27" fmla="*/ 133 h 250"/>
              <a:gd name="T28" fmla="*/ 217 w 367"/>
              <a:gd name="T29" fmla="*/ 142 h 250"/>
              <a:gd name="T30" fmla="*/ 229 w 367"/>
              <a:gd name="T31" fmla="*/ 158 h 250"/>
              <a:gd name="T32" fmla="*/ 244 w 367"/>
              <a:gd name="T33" fmla="*/ 169 h 250"/>
              <a:gd name="T34" fmla="*/ 261 w 367"/>
              <a:gd name="T35" fmla="*/ 179 h 250"/>
              <a:gd name="T36" fmla="*/ 279 w 367"/>
              <a:gd name="T37" fmla="*/ 189 h 250"/>
              <a:gd name="T38" fmla="*/ 288 w 367"/>
              <a:gd name="T39" fmla="*/ 198 h 250"/>
              <a:gd name="T40" fmla="*/ 306 w 367"/>
              <a:gd name="T41" fmla="*/ 210 h 250"/>
              <a:gd name="T42" fmla="*/ 323 w 367"/>
              <a:gd name="T43" fmla="*/ 219 h 250"/>
              <a:gd name="T44" fmla="*/ 338 w 367"/>
              <a:gd name="T45" fmla="*/ 229 h 250"/>
              <a:gd name="T46" fmla="*/ 350 w 367"/>
              <a:gd name="T47" fmla="*/ 240 h 250"/>
              <a:gd name="T48" fmla="*/ 367 w 367"/>
              <a:gd name="T49"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7" h="250">
                <a:moveTo>
                  <a:pt x="0" y="0"/>
                </a:moveTo>
                <a:lnTo>
                  <a:pt x="18" y="10"/>
                </a:lnTo>
                <a:lnTo>
                  <a:pt x="29" y="22"/>
                </a:lnTo>
                <a:lnTo>
                  <a:pt x="44" y="31"/>
                </a:lnTo>
                <a:lnTo>
                  <a:pt x="62" y="41"/>
                </a:lnTo>
                <a:lnTo>
                  <a:pt x="79" y="52"/>
                </a:lnTo>
                <a:lnTo>
                  <a:pt x="89" y="62"/>
                </a:lnTo>
                <a:lnTo>
                  <a:pt x="106" y="71"/>
                </a:lnTo>
                <a:lnTo>
                  <a:pt x="123" y="83"/>
                </a:lnTo>
                <a:lnTo>
                  <a:pt x="139" y="93"/>
                </a:lnTo>
                <a:lnTo>
                  <a:pt x="150" y="102"/>
                </a:lnTo>
                <a:lnTo>
                  <a:pt x="167" y="112"/>
                </a:lnTo>
                <a:lnTo>
                  <a:pt x="183" y="123"/>
                </a:lnTo>
                <a:lnTo>
                  <a:pt x="200" y="133"/>
                </a:lnTo>
                <a:lnTo>
                  <a:pt x="217" y="142"/>
                </a:lnTo>
                <a:lnTo>
                  <a:pt x="229" y="158"/>
                </a:lnTo>
                <a:lnTo>
                  <a:pt x="244" y="169"/>
                </a:lnTo>
                <a:lnTo>
                  <a:pt x="261" y="179"/>
                </a:lnTo>
                <a:lnTo>
                  <a:pt x="279" y="189"/>
                </a:lnTo>
                <a:lnTo>
                  <a:pt x="288" y="198"/>
                </a:lnTo>
                <a:lnTo>
                  <a:pt x="306" y="210"/>
                </a:lnTo>
                <a:lnTo>
                  <a:pt x="323" y="219"/>
                </a:lnTo>
                <a:lnTo>
                  <a:pt x="338" y="229"/>
                </a:lnTo>
                <a:lnTo>
                  <a:pt x="350" y="240"/>
                </a:lnTo>
                <a:lnTo>
                  <a:pt x="367" y="25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58" name="Arc 14"/>
          <p:cNvSpPr>
            <a:spLocks/>
          </p:cNvSpPr>
          <p:nvPr/>
        </p:nvSpPr>
        <p:spPr bwMode="auto">
          <a:xfrm>
            <a:off x="2962275" y="2881313"/>
            <a:ext cx="225425" cy="66675"/>
          </a:xfrm>
          <a:custGeom>
            <a:avLst/>
            <a:gdLst>
              <a:gd name="G0" fmla="+- 105 0 0"/>
              <a:gd name="G1" fmla="+- 21600 0 0"/>
              <a:gd name="G2" fmla="+- 21600 0 0"/>
              <a:gd name="T0" fmla="*/ 0 w 21690"/>
              <a:gd name="T1" fmla="*/ 0 h 21600"/>
              <a:gd name="T2" fmla="*/ 21690 w 21690"/>
              <a:gd name="T3" fmla="*/ 20806 h 21600"/>
              <a:gd name="T4" fmla="*/ 105 w 21690"/>
              <a:gd name="T5" fmla="*/ 21600 h 21600"/>
            </a:gdLst>
            <a:ahLst/>
            <a:cxnLst>
              <a:cxn ang="0">
                <a:pos x="T0" y="T1"/>
              </a:cxn>
              <a:cxn ang="0">
                <a:pos x="T2" y="T3"/>
              </a:cxn>
              <a:cxn ang="0">
                <a:pos x="T4" y="T5"/>
              </a:cxn>
            </a:cxnLst>
            <a:rect l="0" t="0" r="r" b="b"/>
            <a:pathLst>
              <a:path w="21690" h="21600" fill="none" extrusionOk="0">
                <a:moveTo>
                  <a:pt x="0" y="0"/>
                </a:moveTo>
                <a:cubicBezTo>
                  <a:pt x="35" y="0"/>
                  <a:pt x="70" y="-1"/>
                  <a:pt x="105" y="0"/>
                </a:cubicBezTo>
                <a:cubicBezTo>
                  <a:pt x="11725" y="0"/>
                  <a:pt x="21263" y="9193"/>
                  <a:pt x="21690" y="20805"/>
                </a:cubicBezTo>
              </a:path>
              <a:path w="21690" h="21600" stroke="0" extrusionOk="0">
                <a:moveTo>
                  <a:pt x="0" y="0"/>
                </a:moveTo>
                <a:cubicBezTo>
                  <a:pt x="35" y="0"/>
                  <a:pt x="70" y="-1"/>
                  <a:pt x="105" y="0"/>
                </a:cubicBezTo>
                <a:cubicBezTo>
                  <a:pt x="11725" y="0"/>
                  <a:pt x="21263" y="9193"/>
                  <a:pt x="21690" y="20805"/>
                </a:cubicBezTo>
                <a:lnTo>
                  <a:pt x="105"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59" name="Freeform 15"/>
          <p:cNvSpPr>
            <a:spLocks/>
          </p:cNvSpPr>
          <p:nvPr/>
        </p:nvSpPr>
        <p:spPr bwMode="auto">
          <a:xfrm>
            <a:off x="3917950" y="3438525"/>
            <a:ext cx="1181100" cy="241300"/>
          </a:xfrm>
          <a:custGeom>
            <a:avLst/>
            <a:gdLst>
              <a:gd name="T0" fmla="*/ 0 w 594"/>
              <a:gd name="T1" fmla="*/ 0 h 121"/>
              <a:gd name="T2" fmla="*/ 12 w 594"/>
              <a:gd name="T3" fmla="*/ 6 h 121"/>
              <a:gd name="T4" fmla="*/ 23 w 594"/>
              <a:gd name="T5" fmla="*/ 10 h 121"/>
              <a:gd name="T6" fmla="*/ 33 w 594"/>
              <a:gd name="T7" fmla="*/ 15 h 121"/>
              <a:gd name="T8" fmla="*/ 44 w 594"/>
              <a:gd name="T9" fmla="*/ 21 h 121"/>
              <a:gd name="T10" fmla="*/ 56 w 594"/>
              <a:gd name="T11" fmla="*/ 25 h 121"/>
              <a:gd name="T12" fmla="*/ 73 w 594"/>
              <a:gd name="T13" fmla="*/ 31 h 121"/>
              <a:gd name="T14" fmla="*/ 83 w 594"/>
              <a:gd name="T15" fmla="*/ 31 h 121"/>
              <a:gd name="T16" fmla="*/ 94 w 594"/>
              <a:gd name="T17" fmla="*/ 35 h 121"/>
              <a:gd name="T18" fmla="*/ 106 w 594"/>
              <a:gd name="T19" fmla="*/ 40 h 121"/>
              <a:gd name="T20" fmla="*/ 117 w 594"/>
              <a:gd name="T21" fmla="*/ 46 h 121"/>
              <a:gd name="T22" fmla="*/ 127 w 594"/>
              <a:gd name="T23" fmla="*/ 50 h 121"/>
              <a:gd name="T24" fmla="*/ 138 w 594"/>
              <a:gd name="T25" fmla="*/ 50 h 121"/>
              <a:gd name="T26" fmla="*/ 156 w 594"/>
              <a:gd name="T27" fmla="*/ 56 h 121"/>
              <a:gd name="T28" fmla="*/ 167 w 594"/>
              <a:gd name="T29" fmla="*/ 61 h 121"/>
              <a:gd name="T30" fmla="*/ 177 w 594"/>
              <a:gd name="T31" fmla="*/ 61 h 121"/>
              <a:gd name="T32" fmla="*/ 188 w 594"/>
              <a:gd name="T33" fmla="*/ 65 h 121"/>
              <a:gd name="T34" fmla="*/ 200 w 594"/>
              <a:gd name="T35" fmla="*/ 71 h 121"/>
              <a:gd name="T36" fmla="*/ 217 w 594"/>
              <a:gd name="T37" fmla="*/ 71 h 121"/>
              <a:gd name="T38" fmla="*/ 227 w 594"/>
              <a:gd name="T39" fmla="*/ 77 h 121"/>
              <a:gd name="T40" fmla="*/ 238 w 594"/>
              <a:gd name="T41" fmla="*/ 77 h 121"/>
              <a:gd name="T42" fmla="*/ 250 w 594"/>
              <a:gd name="T43" fmla="*/ 81 h 121"/>
              <a:gd name="T44" fmla="*/ 267 w 594"/>
              <a:gd name="T45" fmla="*/ 81 h 121"/>
              <a:gd name="T46" fmla="*/ 277 w 594"/>
              <a:gd name="T47" fmla="*/ 86 h 121"/>
              <a:gd name="T48" fmla="*/ 288 w 594"/>
              <a:gd name="T49" fmla="*/ 86 h 121"/>
              <a:gd name="T50" fmla="*/ 300 w 594"/>
              <a:gd name="T51" fmla="*/ 92 h 121"/>
              <a:gd name="T52" fmla="*/ 317 w 594"/>
              <a:gd name="T53" fmla="*/ 92 h 121"/>
              <a:gd name="T54" fmla="*/ 327 w 594"/>
              <a:gd name="T55" fmla="*/ 96 h 121"/>
              <a:gd name="T56" fmla="*/ 338 w 594"/>
              <a:gd name="T57" fmla="*/ 96 h 121"/>
              <a:gd name="T58" fmla="*/ 350 w 594"/>
              <a:gd name="T59" fmla="*/ 96 h 121"/>
              <a:gd name="T60" fmla="*/ 367 w 594"/>
              <a:gd name="T61" fmla="*/ 102 h 121"/>
              <a:gd name="T62" fmla="*/ 377 w 594"/>
              <a:gd name="T63" fmla="*/ 102 h 121"/>
              <a:gd name="T64" fmla="*/ 388 w 594"/>
              <a:gd name="T65" fmla="*/ 102 h 121"/>
              <a:gd name="T66" fmla="*/ 400 w 594"/>
              <a:gd name="T67" fmla="*/ 108 h 121"/>
              <a:gd name="T68" fmla="*/ 417 w 594"/>
              <a:gd name="T69" fmla="*/ 108 h 121"/>
              <a:gd name="T70" fmla="*/ 426 w 594"/>
              <a:gd name="T71" fmla="*/ 108 h 121"/>
              <a:gd name="T72" fmla="*/ 438 w 594"/>
              <a:gd name="T73" fmla="*/ 111 h 121"/>
              <a:gd name="T74" fmla="*/ 455 w 594"/>
              <a:gd name="T75" fmla="*/ 111 h 121"/>
              <a:gd name="T76" fmla="*/ 467 w 594"/>
              <a:gd name="T77" fmla="*/ 111 h 121"/>
              <a:gd name="T78" fmla="*/ 476 w 594"/>
              <a:gd name="T79" fmla="*/ 111 h 121"/>
              <a:gd name="T80" fmla="*/ 494 w 594"/>
              <a:gd name="T81" fmla="*/ 117 h 121"/>
              <a:gd name="T82" fmla="*/ 505 w 594"/>
              <a:gd name="T83" fmla="*/ 117 h 121"/>
              <a:gd name="T84" fmla="*/ 517 w 594"/>
              <a:gd name="T85" fmla="*/ 117 h 121"/>
              <a:gd name="T86" fmla="*/ 526 w 594"/>
              <a:gd name="T87" fmla="*/ 117 h 121"/>
              <a:gd name="T88" fmla="*/ 544 w 594"/>
              <a:gd name="T89" fmla="*/ 117 h 121"/>
              <a:gd name="T90" fmla="*/ 555 w 594"/>
              <a:gd name="T91" fmla="*/ 121 h 121"/>
              <a:gd name="T92" fmla="*/ 567 w 594"/>
              <a:gd name="T93" fmla="*/ 121 h 121"/>
              <a:gd name="T94" fmla="*/ 582 w 594"/>
              <a:gd name="T95" fmla="*/ 121 h 121"/>
              <a:gd name="T96" fmla="*/ 594 w 594"/>
              <a:gd name="T9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4" h="121">
                <a:moveTo>
                  <a:pt x="0" y="0"/>
                </a:moveTo>
                <a:lnTo>
                  <a:pt x="12" y="6"/>
                </a:lnTo>
                <a:lnTo>
                  <a:pt x="23" y="10"/>
                </a:lnTo>
                <a:lnTo>
                  <a:pt x="33" y="15"/>
                </a:lnTo>
                <a:lnTo>
                  <a:pt x="44" y="21"/>
                </a:lnTo>
                <a:lnTo>
                  <a:pt x="56" y="25"/>
                </a:lnTo>
                <a:lnTo>
                  <a:pt x="73" y="31"/>
                </a:lnTo>
                <a:lnTo>
                  <a:pt x="83" y="31"/>
                </a:lnTo>
                <a:lnTo>
                  <a:pt x="94" y="35"/>
                </a:lnTo>
                <a:lnTo>
                  <a:pt x="106" y="40"/>
                </a:lnTo>
                <a:lnTo>
                  <a:pt x="117" y="46"/>
                </a:lnTo>
                <a:lnTo>
                  <a:pt x="127" y="50"/>
                </a:lnTo>
                <a:lnTo>
                  <a:pt x="138" y="50"/>
                </a:lnTo>
                <a:lnTo>
                  <a:pt x="156" y="56"/>
                </a:lnTo>
                <a:lnTo>
                  <a:pt x="167" y="61"/>
                </a:lnTo>
                <a:lnTo>
                  <a:pt x="177" y="61"/>
                </a:lnTo>
                <a:lnTo>
                  <a:pt x="188" y="65"/>
                </a:lnTo>
                <a:lnTo>
                  <a:pt x="200" y="71"/>
                </a:lnTo>
                <a:lnTo>
                  <a:pt x="217" y="71"/>
                </a:lnTo>
                <a:lnTo>
                  <a:pt x="227" y="77"/>
                </a:lnTo>
                <a:lnTo>
                  <a:pt x="238" y="77"/>
                </a:lnTo>
                <a:lnTo>
                  <a:pt x="250" y="81"/>
                </a:lnTo>
                <a:lnTo>
                  <a:pt x="267" y="81"/>
                </a:lnTo>
                <a:lnTo>
                  <a:pt x="277" y="86"/>
                </a:lnTo>
                <a:lnTo>
                  <a:pt x="288" y="86"/>
                </a:lnTo>
                <a:lnTo>
                  <a:pt x="300" y="92"/>
                </a:lnTo>
                <a:lnTo>
                  <a:pt x="317" y="92"/>
                </a:lnTo>
                <a:lnTo>
                  <a:pt x="327" y="96"/>
                </a:lnTo>
                <a:lnTo>
                  <a:pt x="338" y="96"/>
                </a:lnTo>
                <a:lnTo>
                  <a:pt x="350" y="96"/>
                </a:lnTo>
                <a:lnTo>
                  <a:pt x="367" y="102"/>
                </a:lnTo>
                <a:lnTo>
                  <a:pt x="377" y="102"/>
                </a:lnTo>
                <a:lnTo>
                  <a:pt x="388" y="102"/>
                </a:lnTo>
                <a:lnTo>
                  <a:pt x="400" y="108"/>
                </a:lnTo>
                <a:lnTo>
                  <a:pt x="417" y="108"/>
                </a:lnTo>
                <a:lnTo>
                  <a:pt x="426" y="108"/>
                </a:lnTo>
                <a:lnTo>
                  <a:pt x="438" y="111"/>
                </a:lnTo>
                <a:lnTo>
                  <a:pt x="455" y="111"/>
                </a:lnTo>
                <a:lnTo>
                  <a:pt x="467" y="111"/>
                </a:lnTo>
                <a:lnTo>
                  <a:pt x="476" y="111"/>
                </a:lnTo>
                <a:lnTo>
                  <a:pt x="494" y="117"/>
                </a:lnTo>
                <a:lnTo>
                  <a:pt x="505" y="117"/>
                </a:lnTo>
                <a:lnTo>
                  <a:pt x="517" y="117"/>
                </a:lnTo>
                <a:lnTo>
                  <a:pt x="526" y="117"/>
                </a:lnTo>
                <a:lnTo>
                  <a:pt x="544" y="117"/>
                </a:lnTo>
                <a:lnTo>
                  <a:pt x="555" y="121"/>
                </a:lnTo>
                <a:lnTo>
                  <a:pt x="567" y="121"/>
                </a:lnTo>
                <a:lnTo>
                  <a:pt x="582" y="121"/>
                </a:lnTo>
                <a:lnTo>
                  <a:pt x="594" y="12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60" name="Freeform 16"/>
          <p:cNvSpPr>
            <a:spLocks/>
          </p:cNvSpPr>
          <p:nvPr/>
        </p:nvSpPr>
        <p:spPr bwMode="auto">
          <a:xfrm>
            <a:off x="5343525" y="3751263"/>
            <a:ext cx="2933700" cy="2417762"/>
          </a:xfrm>
          <a:custGeom>
            <a:avLst/>
            <a:gdLst>
              <a:gd name="T0" fmla="*/ 10 w 1475"/>
              <a:gd name="T1" fmla="*/ 6 h 1216"/>
              <a:gd name="T2" fmla="*/ 39 w 1475"/>
              <a:gd name="T3" fmla="*/ 16 h 1216"/>
              <a:gd name="T4" fmla="*/ 66 w 1475"/>
              <a:gd name="T5" fmla="*/ 25 h 1216"/>
              <a:gd name="T6" fmla="*/ 95 w 1475"/>
              <a:gd name="T7" fmla="*/ 37 h 1216"/>
              <a:gd name="T8" fmla="*/ 116 w 1475"/>
              <a:gd name="T9" fmla="*/ 50 h 1216"/>
              <a:gd name="T10" fmla="*/ 144 w 1475"/>
              <a:gd name="T11" fmla="*/ 62 h 1216"/>
              <a:gd name="T12" fmla="*/ 166 w 1475"/>
              <a:gd name="T13" fmla="*/ 77 h 1216"/>
              <a:gd name="T14" fmla="*/ 194 w 1475"/>
              <a:gd name="T15" fmla="*/ 93 h 1216"/>
              <a:gd name="T16" fmla="*/ 215 w 1475"/>
              <a:gd name="T17" fmla="*/ 102 h 1216"/>
              <a:gd name="T18" fmla="*/ 239 w 1475"/>
              <a:gd name="T19" fmla="*/ 118 h 1216"/>
              <a:gd name="T20" fmla="*/ 265 w 1475"/>
              <a:gd name="T21" fmla="*/ 133 h 1216"/>
              <a:gd name="T22" fmla="*/ 288 w 1475"/>
              <a:gd name="T23" fmla="*/ 148 h 1216"/>
              <a:gd name="T24" fmla="*/ 311 w 1475"/>
              <a:gd name="T25" fmla="*/ 167 h 1216"/>
              <a:gd name="T26" fmla="*/ 333 w 1475"/>
              <a:gd name="T27" fmla="*/ 183 h 1216"/>
              <a:gd name="T28" fmla="*/ 356 w 1475"/>
              <a:gd name="T29" fmla="*/ 198 h 1216"/>
              <a:gd name="T30" fmla="*/ 388 w 1475"/>
              <a:gd name="T31" fmla="*/ 229 h 1216"/>
              <a:gd name="T32" fmla="*/ 427 w 1475"/>
              <a:gd name="T33" fmla="*/ 265 h 1216"/>
              <a:gd name="T34" fmla="*/ 465 w 1475"/>
              <a:gd name="T35" fmla="*/ 300 h 1216"/>
              <a:gd name="T36" fmla="*/ 511 w 1475"/>
              <a:gd name="T37" fmla="*/ 340 h 1216"/>
              <a:gd name="T38" fmla="*/ 550 w 1475"/>
              <a:gd name="T39" fmla="*/ 377 h 1216"/>
              <a:gd name="T40" fmla="*/ 576 w 1475"/>
              <a:gd name="T41" fmla="*/ 407 h 1216"/>
              <a:gd name="T42" fmla="*/ 605 w 1475"/>
              <a:gd name="T43" fmla="*/ 438 h 1216"/>
              <a:gd name="T44" fmla="*/ 626 w 1475"/>
              <a:gd name="T45" fmla="*/ 473 h 1216"/>
              <a:gd name="T46" fmla="*/ 655 w 1475"/>
              <a:gd name="T47" fmla="*/ 509 h 1216"/>
              <a:gd name="T48" fmla="*/ 676 w 1475"/>
              <a:gd name="T49" fmla="*/ 540 h 1216"/>
              <a:gd name="T50" fmla="*/ 705 w 1475"/>
              <a:gd name="T51" fmla="*/ 575 h 1216"/>
              <a:gd name="T52" fmla="*/ 726 w 1475"/>
              <a:gd name="T53" fmla="*/ 611 h 1216"/>
              <a:gd name="T54" fmla="*/ 749 w 1475"/>
              <a:gd name="T55" fmla="*/ 646 h 1216"/>
              <a:gd name="T56" fmla="*/ 770 w 1475"/>
              <a:gd name="T57" fmla="*/ 682 h 1216"/>
              <a:gd name="T58" fmla="*/ 793 w 1475"/>
              <a:gd name="T59" fmla="*/ 717 h 1216"/>
              <a:gd name="T60" fmla="*/ 820 w 1475"/>
              <a:gd name="T61" fmla="*/ 753 h 1216"/>
              <a:gd name="T62" fmla="*/ 843 w 1475"/>
              <a:gd name="T63" fmla="*/ 790 h 1216"/>
              <a:gd name="T64" fmla="*/ 864 w 1475"/>
              <a:gd name="T65" fmla="*/ 824 h 1216"/>
              <a:gd name="T66" fmla="*/ 887 w 1475"/>
              <a:gd name="T67" fmla="*/ 861 h 1216"/>
              <a:gd name="T68" fmla="*/ 914 w 1475"/>
              <a:gd name="T69" fmla="*/ 891 h 1216"/>
              <a:gd name="T70" fmla="*/ 943 w 1475"/>
              <a:gd name="T71" fmla="*/ 926 h 1216"/>
              <a:gd name="T72" fmla="*/ 970 w 1475"/>
              <a:gd name="T73" fmla="*/ 957 h 1216"/>
              <a:gd name="T74" fmla="*/ 999 w 1475"/>
              <a:gd name="T75" fmla="*/ 987 h 1216"/>
              <a:gd name="T76" fmla="*/ 1026 w 1475"/>
              <a:gd name="T77" fmla="*/ 1018 h 1216"/>
              <a:gd name="T78" fmla="*/ 1060 w 1475"/>
              <a:gd name="T79" fmla="*/ 1043 h 1216"/>
              <a:gd name="T80" fmla="*/ 1093 w 1475"/>
              <a:gd name="T81" fmla="*/ 1068 h 1216"/>
              <a:gd name="T82" fmla="*/ 1131 w 1475"/>
              <a:gd name="T83" fmla="*/ 1093 h 1216"/>
              <a:gd name="T84" fmla="*/ 1166 w 1475"/>
              <a:gd name="T85" fmla="*/ 1114 h 1216"/>
              <a:gd name="T86" fmla="*/ 1210 w 1475"/>
              <a:gd name="T87" fmla="*/ 1135 h 1216"/>
              <a:gd name="T88" fmla="*/ 1231 w 1475"/>
              <a:gd name="T89" fmla="*/ 1145 h 1216"/>
              <a:gd name="T90" fmla="*/ 1254 w 1475"/>
              <a:gd name="T91" fmla="*/ 1154 h 1216"/>
              <a:gd name="T92" fmla="*/ 1275 w 1475"/>
              <a:gd name="T93" fmla="*/ 1160 h 1216"/>
              <a:gd name="T94" fmla="*/ 1298 w 1475"/>
              <a:gd name="T95" fmla="*/ 1170 h 1216"/>
              <a:gd name="T96" fmla="*/ 1319 w 1475"/>
              <a:gd name="T97" fmla="*/ 1176 h 1216"/>
              <a:gd name="T98" fmla="*/ 1343 w 1475"/>
              <a:gd name="T99" fmla="*/ 1179 h 1216"/>
              <a:gd name="T100" fmla="*/ 1366 w 1475"/>
              <a:gd name="T101" fmla="*/ 1185 h 1216"/>
              <a:gd name="T102" fmla="*/ 1387 w 1475"/>
              <a:gd name="T103" fmla="*/ 1191 h 1216"/>
              <a:gd name="T104" fmla="*/ 1410 w 1475"/>
              <a:gd name="T105" fmla="*/ 1195 h 1216"/>
              <a:gd name="T106" fmla="*/ 1431 w 1475"/>
              <a:gd name="T107" fmla="*/ 1200 h 1216"/>
              <a:gd name="T108" fmla="*/ 1454 w 1475"/>
              <a:gd name="T109" fmla="*/ 1210 h 1216"/>
              <a:gd name="T110" fmla="*/ 1475 w 1475"/>
              <a:gd name="T111" fmla="*/ 121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75" h="1216">
                <a:moveTo>
                  <a:pt x="0" y="0"/>
                </a:moveTo>
                <a:lnTo>
                  <a:pt x="10" y="6"/>
                </a:lnTo>
                <a:lnTo>
                  <a:pt x="27" y="10"/>
                </a:lnTo>
                <a:lnTo>
                  <a:pt x="39" y="16"/>
                </a:lnTo>
                <a:lnTo>
                  <a:pt x="56" y="22"/>
                </a:lnTo>
                <a:lnTo>
                  <a:pt x="66" y="25"/>
                </a:lnTo>
                <a:lnTo>
                  <a:pt x="77" y="31"/>
                </a:lnTo>
                <a:lnTo>
                  <a:pt x="95" y="37"/>
                </a:lnTo>
                <a:lnTo>
                  <a:pt x="106" y="41"/>
                </a:lnTo>
                <a:lnTo>
                  <a:pt x="116" y="50"/>
                </a:lnTo>
                <a:lnTo>
                  <a:pt x="133" y="56"/>
                </a:lnTo>
                <a:lnTo>
                  <a:pt x="144" y="62"/>
                </a:lnTo>
                <a:lnTo>
                  <a:pt x="156" y="66"/>
                </a:lnTo>
                <a:lnTo>
                  <a:pt x="166" y="77"/>
                </a:lnTo>
                <a:lnTo>
                  <a:pt x="183" y="81"/>
                </a:lnTo>
                <a:lnTo>
                  <a:pt x="194" y="93"/>
                </a:lnTo>
                <a:lnTo>
                  <a:pt x="206" y="96"/>
                </a:lnTo>
                <a:lnTo>
                  <a:pt x="215" y="102"/>
                </a:lnTo>
                <a:lnTo>
                  <a:pt x="227" y="112"/>
                </a:lnTo>
                <a:lnTo>
                  <a:pt x="239" y="118"/>
                </a:lnTo>
                <a:lnTo>
                  <a:pt x="250" y="127"/>
                </a:lnTo>
                <a:lnTo>
                  <a:pt x="265" y="133"/>
                </a:lnTo>
                <a:lnTo>
                  <a:pt x="277" y="143"/>
                </a:lnTo>
                <a:lnTo>
                  <a:pt x="288" y="148"/>
                </a:lnTo>
                <a:lnTo>
                  <a:pt x="300" y="158"/>
                </a:lnTo>
                <a:lnTo>
                  <a:pt x="311" y="167"/>
                </a:lnTo>
                <a:lnTo>
                  <a:pt x="321" y="173"/>
                </a:lnTo>
                <a:lnTo>
                  <a:pt x="333" y="183"/>
                </a:lnTo>
                <a:lnTo>
                  <a:pt x="344" y="194"/>
                </a:lnTo>
                <a:lnTo>
                  <a:pt x="356" y="198"/>
                </a:lnTo>
                <a:lnTo>
                  <a:pt x="365" y="210"/>
                </a:lnTo>
                <a:lnTo>
                  <a:pt x="388" y="229"/>
                </a:lnTo>
                <a:lnTo>
                  <a:pt x="406" y="244"/>
                </a:lnTo>
                <a:lnTo>
                  <a:pt x="427" y="265"/>
                </a:lnTo>
                <a:lnTo>
                  <a:pt x="450" y="281"/>
                </a:lnTo>
                <a:lnTo>
                  <a:pt x="465" y="300"/>
                </a:lnTo>
                <a:lnTo>
                  <a:pt x="488" y="321"/>
                </a:lnTo>
                <a:lnTo>
                  <a:pt x="511" y="340"/>
                </a:lnTo>
                <a:lnTo>
                  <a:pt x="527" y="356"/>
                </a:lnTo>
                <a:lnTo>
                  <a:pt x="550" y="377"/>
                </a:lnTo>
                <a:lnTo>
                  <a:pt x="561" y="392"/>
                </a:lnTo>
                <a:lnTo>
                  <a:pt x="576" y="407"/>
                </a:lnTo>
                <a:lnTo>
                  <a:pt x="588" y="423"/>
                </a:lnTo>
                <a:lnTo>
                  <a:pt x="605" y="438"/>
                </a:lnTo>
                <a:lnTo>
                  <a:pt x="615" y="457"/>
                </a:lnTo>
                <a:lnTo>
                  <a:pt x="626" y="473"/>
                </a:lnTo>
                <a:lnTo>
                  <a:pt x="644" y="488"/>
                </a:lnTo>
                <a:lnTo>
                  <a:pt x="655" y="509"/>
                </a:lnTo>
                <a:lnTo>
                  <a:pt x="665" y="525"/>
                </a:lnTo>
                <a:lnTo>
                  <a:pt x="676" y="540"/>
                </a:lnTo>
                <a:lnTo>
                  <a:pt x="694" y="559"/>
                </a:lnTo>
                <a:lnTo>
                  <a:pt x="705" y="575"/>
                </a:lnTo>
                <a:lnTo>
                  <a:pt x="715" y="596"/>
                </a:lnTo>
                <a:lnTo>
                  <a:pt x="726" y="611"/>
                </a:lnTo>
                <a:lnTo>
                  <a:pt x="738" y="630"/>
                </a:lnTo>
                <a:lnTo>
                  <a:pt x="749" y="646"/>
                </a:lnTo>
                <a:lnTo>
                  <a:pt x="761" y="667"/>
                </a:lnTo>
                <a:lnTo>
                  <a:pt x="770" y="682"/>
                </a:lnTo>
                <a:lnTo>
                  <a:pt x="782" y="703"/>
                </a:lnTo>
                <a:lnTo>
                  <a:pt x="793" y="717"/>
                </a:lnTo>
                <a:lnTo>
                  <a:pt x="805" y="738"/>
                </a:lnTo>
                <a:lnTo>
                  <a:pt x="820" y="753"/>
                </a:lnTo>
                <a:lnTo>
                  <a:pt x="832" y="774"/>
                </a:lnTo>
                <a:lnTo>
                  <a:pt x="843" y="790"/>
                </a:lnTo>
                <a:lnTo>
                  <a:pt x="855" y="809"/>
                </a:lnTo>
                <a:lnTo>
                  <a:pt x="864" y="824"/>
                </a:lnTo>
                <a:lnTo>
                  <a:pt x="876" y="839"/>
                </a:lnTo>
                <a:lnTo>
                  <a:pt x="887" y="861"/>
                </a:lnTo>
                <a:lnTo>
                  <a:pt x="905" y="876"/>
                </a:lnTo>
                <a:lnTo>
                  <a:pt x="914" y="891"/>
                </a:lnTo>
                <a:lnTo>
                  <a:pt x="926" y="911"/>
                </a:lnTo>
                <a:lnTo>
                  <a:pt x="943" y="926"/>
                </a:lnTo>
                <a:lnTo>
                  <a:pt x="955" y="941"/>
                </a:lnTo>
                <a:lnTo>
                  <a:pt x="970" y="957"/>
                </a:lnTo>
                <a:lnTo>
                  <a:pt x="982" y="972"/>
                </a:lnTo>
                <a:lnTo>
                  <a:pt x="999" y="987"/>
                </a:lnTo>
                <a:lnTo>
                  <a:pt x="1014" y="1003"/>
                </a:lnTo>
                <a:lnTo>
                  <a:pt x="1026" y="1018"/>
                </a:lnTo>
                <a:lnTo>
                  <a:pt x="1043" y="1028"/>
                </a:lnTo>
                <a:lnTo>
                  <a:pt x="1060" y="1043"/>
                </a:lnTo>
                <a:lnTo>
                  <a:pt x="1076" y="1058"/>
                </a:lnTo>
                <a:lnTo>
                  <a:pt x="1093" y="1068"/>
                </a:lnTo>
                <a:lnTo>
                  <a:pt x="1110" y="1083"/>
                </a:lnTo>
                <a:lnTo>
                  <a:pt x="1131" y="1093"/>
                </a:lnTo>
                <a:lnTo>
                  <a:pt x="1149" y="1104"/>
                </a:lnTo>
                <a:lnTo>
                  <a:pt x="1166" y="1114"/>
                </a:lnTo>
                <a:lnTo>
                  <a:pt x="1187" y="1129"/>
                </a:lnTo>
                <a:lnTo>
                  <a:pt x="1210" y="1135"/>
                </a:lnTo>
                <a:lnTo>
                  <a:pt x="1220" y="1139"/>
                </a:lnTo>
                <a:lnTo>
                  <a:pt x="1231" y="1145"/>
                </a:lnTo>
                <a:lnTo>
                  <a:pt x="1243" y="1151"/>
                </a:lnTo>
                <a:lnTo>
                  <a:pt x="1254" y="1154"/>
                </a:lnTo>
                <a:lnTo>
                  <a:pt x="1266" y="1160"/>
                </a:lnTo>
                <a:lnTo>
                  <a:pt x="1275" y="1160"/>
                </a:lnTo>
                <a:lnTo>
                  <a:pt x="1287" y="1166"/>
                </a:lnTo>
                <a:lnTo>
                  <a:pt x="1298" y="1170"/>
                </a:lnTo>
                <a:lnTo>
                  <a:pt x="1310" y="1170"/>
                </a:lnTo>
                <a:lnTo>
                  <a:pt x="1319" y="1176"/>
                </a:lnTo>
                <a:lnTo>
                  <a:pt x="1331" y="1176"/>
                </a:lnTo>
                <a:lnTo>
                  <a:pt x="1343" y="1179"/>
                </a:lnTo>
                <a:lnTo>
                  <a:pt x="1354" y="1179"/>
                </a:lnTo>
                <a:lnTo>
                  <a:pt x="1366" y="1185"/>
                </a:lnTo>
                <a:lnTo>
                  <a:pt x="1375" y="1191"/>
                </a:lnTo>
                <a:lnTo>
                  <a:pt x="1387" y="1191"/>
                </a:lnTo>
                <a:lnTo>
                  <a:pt x="1398" y="1195"/>
                </a:lnTo>
                <a:lnTo>
                  <a:pt x="1410" y="1195"/>
                </a:lnTo>
                <a:lnTo>
                  <a:pt x="1419" y="1200"/>
                </a:lnTo>
                <a:lnTo>
                  <a:pt x="1431" y="1200"/>
                </a:lnTo>
                <a:lnTo>
                  <a:pt x="1442" y="1206"/>
                </a:lnTo>
                <a:lnTo>
                  <a:pt x="1454" y="1210"/>
                </a:lnTo>
                <a:lnTo>
                  <a:pt x="1465" y="1210"/>
                </a:lnTo>
                <a:lnTo>
                  <a:pt x="1475" y="1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61" name="Freeform 17"/>
          <p:cNvSpPr>
            <a:spLocks/>
          </p:cNvSpPr>
          <p:nvPr/>
        </p:nvSpPr>
        <p:spPr bwMode="auto">
          <a:xfrm>
            <a:off x="5099050" y="3679825"/>
            <a:ext cx="263525" cy="80963"/>
          </a:xfrm>
          <a:custGeom>
            <a:avLst/>
            <a:gdLst>
              <a:gd name="T0" fmla="*/ 0 w 132"/>
              <a:gd name="T1" fmla="*/ 0 h 42"/>
              <a:gd name="T2" fmla="*/ 11 w 132"/>
              <a:gd name="T3" fmla="*/ 6 h 42"/>
              <a:gd name="T4" fmla="*/ 23 w 132"/>
              <a:gd name="T5" fmla="*/ 6 h 42"/>
              <a:gd name="T6" fmla="*/ 32 w 132"/>
              <a:gd name="T7" fmla="*/ 11 h 42"/>
              <a:gd name="T8" fmla="*/ 44 w 132"/>
              <a:gd name="T9" fmla="*/ 11 h 42"/>
              <a:gd name="T10" fmla="*/ 61 w 132"/>
              <a:gd name="T11" fmla="*/ 11 h 42"/>
              <a:gd name="T12" fmla="*/ 73 w 132"/>
              <a:gd name="T13" fmla="*/ 15 h 42"/>
              <a:gd name="T14" fmla="*/ 82 w 132"/>
              <a:gd name="T15" fmla="*/ 15 h 42"/>
              <a:gd name="T16" fmla="*/ 94 w 132"/>
              <a:gd name="T17" fmla="*/ 21 h 42"/>
              <a:gd name="T18" fmla="*/ 105 w 132"/>
              <a:gd name="T19" fmla="*/ 27 h 42"/>
              <a:gd name="T20" fmla="*/ 111 w 132"/>
              <a:gd name="T21" fmla="*/ 31 h 42"/>
              <a:gd name="T22" fmla="*/ 122 w 132"/>
              <a:gd name="T23" fmla="*/ 36 h 42"/>
              <a:gd name="T24" fmla="*/ 132 w 132"/>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42">
                <a:moveTo>
                  <a:pt x="0" y="0"/>
                </a:moveTo>
                <a:lnTo>
                  <a:pt x="11" y="6"/>
                </a:lnTo>
                <a:lnTo>
                  <a:pt x="23" y="6"/>
                </a:lnTo>
                <a:lnTo>
                  <a:pt x="32" y="11"/>
                </a:lnTo>
                <a:lnTo>
                  <a:pt x="44" y="11"/>
                </a:lnTo>
                <a:lnTo>
                  <a:pt x="61" y="11"/>
                </a:lnTo>
                <a:lnTo>
                  <a:pt x="73" y="15"/>
                </a:lnTo>
                <a:lnTo>
                  <a:pt x="82" y="15"/>
                </a:lnTo>
                <a:lnTo>
                  <a:pt x="94" y="21"/>
                </a:lnTo>
                <a:lnTo>
                  <a:pt x="105" y="27"/>
                </a:lnTo>
                <a:lnTo>
                  <a:pt x="111" y="31"/>
                </a:lnTo>
                <a:lnTo>
                  <a:pt x="122" y="36"/>
                </a:lnTo>
                <a:lnTo>
                  <a:pt x="132" y="4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nvGrpSpPr>
          <p:cNvPr id="236562" name="Group 18"/>
          <p:cNvGrpSpPr>
            <a:grpSpLocks/>
          </p:cNvGrpSpPr>
          <p:nvPr/>
        </p:nvGrpSpPr>
        <p:grpSpPr bwMode="auto">
          <a:xfrm>
            <a:off x="6411913" y="2873375"/>
            <a:ext cx="498475" cy="128588"/>
            <a:chOff x="3682" y="1586"/>
            <a:chExt cx="250" cy="65"/>
          </a:xfrm>
        </p:grpSpPr>
        <p:grpSp>
          <p:nvGrpSpPr>
            <p:cNvPr id="236563" name="Group 19"/>
            <p:cNvGrpSpPr>
              <a:grpSpLocks/>
            </p:cNvGrpSpPr>
            <p:nvPr/>
          </p:nvGrpSpPr>
          <p:grpSpPr bwMode="auto">
            <a:xfrm>
              <a:off x="3682" y="1586"/>
              <a:ext cx="167" cy="65"/>
              <a:chOff x="3682" y="1586"/>
              <a:chExt cx="167" cy="65"/>
            </a:xfrm>
          </p:grpSpPr>
          <p:sp>
            <p:nvSpPr>
              <p:cNvPr id="236564" name="Freeform 20"/>
              <p:cNvSpPr>
                <a:spLocks/>
              </p:cNvSpPr>
              <p:nvPr/>
            </p:nvSpPr>
            <p:spPr bwMode="auto">
              <a:xfrm>
                <a:off x="3682" y="1586"/>
                <a:ext cx="38" cy="59"/>
              </a:xfrm>
              <a:custGeom>
                <a:avLst/>
                <a:gdLst>
                  <a:gd name="T0" fmla="*/ 0 w 38"/>
                  <a:gd name="T1" fmla="*/ 0 h 59"/>
                  <a:gd name="T2" fmla="*/ 12 w 38"/>
                  <a:gd name="T3" fmla="*/ 0 h 59"/>
                  <a:gd name="T4" fmla="*/ 23 w 38"/>
                  <a:gd name="T5" fmla="*/ 9 h 59"/>
                  <a:gd name="T6" fmla="*/ 27 w 38"/>
                  <a:gd name="T7" fmla="*/ 15 h 59"/>
                  <a:gd name="T8" fmla="*/ 33 w 38"/>
                  <a:gd name="T9" fmla="*/ 19 h 59"/>
                  <a:gd name="T10" fmla="*/ 38 w 38"/>
                  <a:gd name="T11" fmla="*/ 29 h 59"/>
                  <a:gd name="T12" fmla="*/ 38 w 38"/>
                  <a:gd name="T13" fmla="*/ 40 h 59"/>
                  <a:gd name="T14" fmla="*/ 38 w 38"/>
                  <a:gd name="T15" fmla="*/ 50 h 59"/>
                  <a:gd name="T16" fmla="*/ 23 w 38"/>
                  <a:gd name="T17" fmla="*/ 56 h 59"/>
                  <a:gd name="T18" fmla="*/ 6 w 38"/>
                  <a:gd name="T1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9">
                    <a:moveTo>
                      <a:pt x="0" y="0"/>
                    </a:moveTo>
                    <a:lnTo>
                      <a:pt x="12" y="0"/>
                    </a:lnTo>
                    <a:lnTo>
                      <a:pt x="23" y="9"/>
                    </a:lnTo>
                    <a:lnTo>
                      <a:pt x="27" y="15"/>
                    </a:lnTo>
                    <a:lnTo>
                      <a:pt x="33" y="19"/>
                    </a:lnTo>
                    <a:lnTo>
                      <a:pt x="38" y="29"/>
                    </a:lnTo>
                    <a:lnTo>
                      <a:pt x="38" y="40"/>
                    </a:lnTo>
                    <a:lnTo>
                      <a:pt x="38" y="50"/>
                    </a:lnTo>
                    <a:lnTo>
                      <a:pt x="23" y="56"/>
                    </a:lnTo>
                    <a:lnTo>
                      <a:pt x="6" y="5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65" name="Freeform 21"/>
              <p:cNvSpPr>
                <a:spLocks/>
              </p:cNvSpPr>
              <p:nvPr/>
            </p:nvSpPr>
            <p:spPr bwMode="auto">
              <a:xfrm>
                <a:off x="3688" y="1586"/>
                <a:ext cx="161" cy="65"/>
              </a:xfrm>
              <a:custGeom>
                <a:avLst/>
                <a:gdLst>
                  <a:gd name="T0" fmla="*/ 0 w 161"/>
                  <a:gd name="T1" fmla="*/ 0 h 65"/>
                  <a:gd name="T2" fmla="*/ 17 w 161"/>
                  <a:gd name="T3" fmla="*/ 4 h 65"/>
                  <a:gd name="T4" fmla="*/ 27 w 161"/>
                  <a:gd name="T5" fmla="*/ 9 h 65"/>
                  <a:gd name="T6" fmla="*/ 38 w 161"/>
                  <a:gd name="T7" fmla="*/ 15 h 65"/>
                  <a:gd name="T8" fmla="*/ 55 w 161"/>
                  <a:gd name="T9" fmla="*/ 19 h 65"/>
                  <a:gd name="T10" fmla="*/ 67 w 161"/>
                  <a:gd name="T11" fmla="*/ 29 h 65"/>
                  <a:gd name="T12" fmla="*/ 77 w 161"/>
                  <a:gd name="T13" fmla="*/ 34 h 65"/>
                  <a:gd name="T14" fmla="*/ 88 w 161"/>
                  <a:gd name="T15" fmla="*/ 44 h 65"/>
                  <a:gd name="T16" fmla="*/ 100 w 161"/>
                  <a:gd name="T17" fmla="*/ 56 h 65"/>
                  <a:gd name="T18" fmla="*/ 111 w 161"/>
                  <a:gd name="T19" fmla="*/ 59 h 65"/>
                  <a:gd name="T20" fmla="*/ 127 w 161"/>
                  <a:gd name="T21" fmla="*/ 65 h 65"/>
                  <a:gd name="T22" fmla="*/ 144 w 161"/>
                  <a:gd name="T23" fmla="*/ 65 h 65"/>
                  <a:gd name="T24" fmla="*/ 161 w 16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65">
                    <a:moveTo>
                      <a:pt x="0" y="0"/>
                    </a:moveTo>
                    <a:lnTo>
                      <a:pt x="17" y="4"/>
                    </a:lnTo>
                    <a:lnTo>
                      <a:pt x="27" y="9"/>
                    </a:lnTo>
                    <a:lnTo>
                      <a:pt x="38" y="15"/>
                    </a:lnTo>
                    <a:lnTo>
                      <a:pt x="55" y="19"/>
                    </a:lnTo>
                    <a:lnTo>
                      <a:pt x="67" y="29"/>
                    </a:lnTo>
                    <a:lnTo>
                      <a:pt x="77" y="34"/>
                    </a:lnTo>
                    <a:lnTo>
                      <a:pt x="88" y="44"/>
                    </a:lnTo>
                    <a:lnTo>
                      <a:pt x="100" y="56"/>
                    </a:lnTo>
                    <a:lnTo>
                      <a:pt x="111" y="59"/>
                    </a:lnTo>
                    <a:lnTo>
                      <a:pt x="127" y="65"/>
                    </a:lnTo>
                    <a:lnTo>
                      <a:pt x="144" y="65"/>
                    </a:lnTo>
                    <a:lnTo>
                      <a:pt x="161" y="6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nvGrpSpPr>
            <p:cNvPr id="236566" name="Group 22"/>
            <p:cNvGrpSpPr>
              <a:grpSpLocks/>
            </p:cNvGrpSpPr>
            <p:nvPr/>
          </p:nvGrpSpPr>
          <p:grpSpPr bwMode="auto">
            <a:xfrm>
              <a:off x="3820" y="1595"/>
              <a:ext cx="112" cy="41"/>
              <a:chOff x="3820" y="1595"/>
              <a:chExt cx="112" cy="41"/>
            </a:xfrm>
          </p:grpSpPr>
          <p:sp>
            <p:nvSpPr>
              <p:cNvPr id="236567" name="Freeform 23"/>
              <p:cNvSpPr>
                <a:spLocks/>
              </p:cNvSpPr>
              <p:nvPr/>
            </p:nvSpPr>
            <p:spPr bwMode="auto">
              <a:xfrm>
                <a:off x="3820" y="1595"/>
                <a:ext cx="23" cy="35"/>
              </a:xfrm>
              <a:custGeom>
                <a:avLst/>
                <a:gdLst>
                  <a:gd name="T0" fmla="*/ 0 w 23"/>
                  <a:gd name="T1" fmla="*/ 0 h 35"/>
                  <a:gd name="T2" fmla="*/ 18 w 23"/>
                  <a:gd name="T3" fmla="*/ 0 h 35"/>
                  <a:gd name="T4" fmla="*/ 23 w 23"/>
                  <a:gd name="T5" fmla="*/ 16 h 35"/>
                  <a:gd name="T6" fmla="*/ 23 w 23"/>
                  <a:gd name="T7" fmla="*/ 25 h 35"/>
                  <a:gd name="T8" fmla="*/ 23 w 23"/>
                  <a:gd name="T9" fmla="*/ 31 h 35"/>
                  <a:gd name="T10" fmla="*/ 12 w 23"/>
                  <a:gd name="T11" fmla="*/ 35 h 35"/>
                  <a:gd name="T12" fmla="*/ 6 w 23"/>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3" h="35">
                    <a:moveTo>
                      <a:pt x="0" y="0"/>
                    </a:moveTo>
                    <a:lnTo>
                      <a:pt x="18" y="0"/>
                    </a:lnTo>
                    <a:lnTo>
                      <a:pt x="23" y="16"/>
                    </a:lnTo>
                    <a:lnTo>
                      <a:pt x="23" y="25"/>
                    </a:lnTo>
                    <a:lnTo>
                      <a:pt x="23" y="31"/>
                    </a:lnTo>
                    <a:lnTo>
                      <a:pt x="12" y="35"/>
                    </a:lnTo>
                    <a:lnTo>
                      <a:pt x="6" y="3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68" name="Freeform 24"/>
              <p:cNvSpPr>
                <a:spLocks/>
              </p:cNvSpPr>
              <p:nvPr/>
            </p:nvSpPr>
            <p:spPr bwMode="auto">
              <a:xfrm>
                <a:off x="3820" y="1595"/>
                <a:ext cx="112" cy="41"/>
              </a:xfrm>
              <a:custGeom>
                <a:avLst/>
                <a:gdLst>
                  <a:gd name="T0" fmla="*/ 0 w 112"/>
                  <a:gd name="T1" fmla="*/ 0 h 41"/>
                  <a:gd name="T2" fmla="*/ 12 w 112"/>
                  <a:gd name="T3" fmla="*/ 0 h 41"/>
                  <a:gd name="T4" fmla="*/ 23 w 112"/>
                  <a:gd name="T5" fmla="*/ 6 h 41"/>
                  <a:gd name="T6" fmla="*/ 35 w 112"/>
                  <a:gd name="T7" fmla="*/ 10 h 41"/>
                  <a:gd name="T8" fmla="*/ 39 w 112"/>
                  <a:gd name="T9" fmla="*/ 16 h 41"/>
                  <a:gd name="T10" fmla="*/ 44 w 112"/>
                  <a:gd name="T11" fmla="*/ 20 h 41"/>
                  <a:gd name="T12" fmla="*/ 56 w 112"/>
                  <a:gd name="T13" fmla="*/ 25 h 41"/>
                  <a:gd name="T14" fmla="*/ 62 w 112"/>
                  <a:gd name="T15" fmla="*/ 31 h 41"/>
                  <a:gd name="T16" fmla="*/ 73 w 112"/>
                  <a:gd name="T17" fmla="*/ 31 h 41"/>
                  <a:gd name="T18" fmla="*/ 79 w 112"/>
                  <a:gd name="T19" fmla="*/ 35 h 41"/>
                  <a:gd name="T20" fmla="*/ 89 w 112"/>
                  <a:gd name="T21" fmla="*/ 41 h 41"/>
                  <a:gd name="T22" fmla="*/ 100 w 112"/>
                  <a:gd name="T23" fmla="*/ 41 h 41"/>
                  <a:gd name="T24" fmla="*/ 112 w 112"/>
                  <a:gd name="T2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41">
                    <a:moveTo>
                      <a:pt x="0" y="0"/>
                    </a:moveTo>
                    <a:lnTo>
                      <a:pt x="12" y="0"/>
                    </a:lnTo>
                    <a:lnTo>
                      <a:pt x="23" y="6"/>
                    </a:lnTo>
                    <a:lnTo>
                      <a:pt x="35" y="10"/>
                    </a:lnTo>
                    <a:lnTo>
                      <a:pt x="39" y="16"/>
                    </a:lnTo>
                    <a:lnTo>
                      <a:pt x="44" y="20"/>
                    </a:lnTo>
                    <a:lnTo>
                      <a:pt x="56" y="25"/>
                    </a:lnTo>
                    <a:lnTo>
                      <a:pt x="62" y="31"/>
                    </a:lnTo>
                    <a:lnTo>
                      <a:pt x="73" y="31"/>
                    </a:lnTo>
                    <a:lnTo>
                      <a:pt x="79" y="35"/>
                    </a:lnTo>
                    <a:lnTo>
                      <a:pt x="89" y="41"/>
                    </a:lnTo>
                    <a:lnTo>
                      <a:pt x="100" y="41"/>
                    </a:lnTo>
                    <a:lnTo>
                      <a:pt x="112" y="4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grpSp>
        <p:nvGrpSpPr>
          <p:cNvPr id="236569" name="Group 25"/>
          <p:cNvGrpSpPr>
            <a:grpSpLocks/>
          </p:cNvGrpSpPr>
          <p:nvPr/>
        </p:nvGrpSpPr>
        <p:grpSpPr bwMode="auto">
          <a:xfrm>
            <a:off x="6910388" y="2890838"/>
            <a:ext cx="495300" cy="130175"/>
            <a:chOff x="3932" y="1595"/>
            <a:chExt cx="249" cy="66"/>
          </a:xfrm>
        </p:grpSpPr>
        <p:grpSp>
          <p:nvGrpSpPr>
            <p:cNvPr id="236570" name="Group 26"/>
            <p:cNvGrpSpPr>
              <a:grpSpLocks/>
            </p:cNvGrpSpPr>
            <p:nvPr/>
          </p:nvGrpSpPr>
          <p:grpSpPr bwMode="auto">
            <a:xfrm>
              <a:off x="3932" y="1595"/>
              <a:ext cx="167" cy="66"/>
              <a:chOff x="3932" y="1595"/>
              <a:chExt cx="167" cy="66"/>
            </a:xfrm>
          </p:grpSpPr>
          <p:sp>
            <p:nvSpPr>
              <p:cNvPr id="236571" name="Freeform 27"/>
              <p:cNvSpPr>
                <a:spLocks/>
              </p:cNvSpPr>
              <p:nvPr/>
            </p:nvSpPr>
            <p:spPr bwMode="auto">
              <a:xfrm>
                <a:off x="3932" y="1595"/>
                <a:ext cx="38" cy="62"/>
              </a:xfrm>
              <a:custGeom>
                <a:avLst/>
                <a:gdLst>
                  <a:gd name="T0" fmla="*/ 0 w 38"/>
                  <a:gd name="T1" fmla="*/ 0 h 62"/>
                  <a:gd name="T2" fmla="*/ 11 w 38"/>
                  <a:gd name="T3" fmla="*/ 0 h 62"/>
                  <a:gd name="T4" fmla="*/ 23 w 38"/>
                  <a:gd name="T5" fmla="*/ 10 h 62"/>
                  <a:gd name="T6" fmla="*/ 27 w 38"/>
                  <a:gd name="T7" fmla="*/ 16 h 62"/>
                  <a:gd name="T8" fmla="*/ 32 w 38"/>
                  <a:gd name="T9" fmla="*/ 20 h 62"/>
                  <a:gd name="T10" fmla="*/ 38 w 38"/>
                  <a:gd name="T11" fmla="*/ 31 h 62"/>
                  <a:gd name="T12" fmla="*/ 38 w 38"/>
                  <a:gd name="T13" fmla="*/ 41 h 62"/>
                  <a:gd name="T14" fmla="*/ 38 w 38"/>
                  <a:gd name="T15" fmla="*/ 50 h 62"/>
                  <a:gd name="T16" fmla="*/ 23 w 38"/>
                  <a:gd name="T17" fmla="*/ 56 h 62"/>
                  <a:gd name="T18" fmla="*/ 5 w 38"/>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62">
                    <a:moveTo>
                      <a:pt x="0" y="0"/>
                    </a:moveTo>
                    <a:lnTo>
                      <a:pt x="11" y="0"/>
                    </a:lnTo>
                    <a:lnTo>
                      <a:pt x="23" y="10"/>
                    </a:lnTo>
                    <a:lnTo>
                      <a:pt x="27" y="16"/>
                    </a:lnTo>
                    <a:lnTo>
                      <a:pt x="32" y="20"/>
                    </a:lnTo>
                    <a:lnTo>
                      <a:pt x="38" y="31"/>
                    </a:lnTo>
                    <a:lnTo>
                      <a:pt x="38" y="41"/>
                    </a:lnTo>
                    <a:lnTo>
                      <a:pt x="38" y="50"/>
                    </a:lnTo>
                    <a:lnTo>
                      <a:pt x="23" y="56"/>
                    </a:lnTo>
                    <a:lnTo>
                      <a:pt x="5" y="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72" name="Freeform 28"/>
              <p:cNvSpPr>
                <a:spLocks/>
              </p:cNvSpPr>
              <p:nvPr/>
            </p:nvSpPr>
            <p:spPr bwMode="auto">
              <a:xfrm>
                <a:off x="3937" y="1595"/>
                <a:ext cx="162" cy="66"/>
              </a:xfrm>
              <a:custGeom>
                <a:avLst/>
                <a:gdLst>
                  <a:gd name="T0" fmla="*/ 0 w 162"/>
                  <a:gd name="T1" fmla="*/ 0 h 66"/>
                  <a:gd name="T2" fmla="*/ 18 w 162"/>
                  <a:gd name="T3" fmla="*/ 6 h 66"/>
                  <a:gd name="T4" fmla="*/ 27 w 162"/>
                  <a:gd name="T5" fmla="*/ 10 h 66"/>
                  <a:gd name="T6" fmla="*/ 39 w 162"/>
                  <a:gd name="T7" fmla="*/ 16 h 66"/>
                  <a:gd name="T8" fmla="*/ 56 w 162"/>
                  <a:gd name="T9" fmla="*/ 20 h 66"/>
                  <a:gd name="T10" fmla="*/ 68 w 162"/>
                  <a:gd name="T11" fmla="*/ 31 h 66"/>
                  <a:gd name="T12" fmla="*/ 77 w 162"/>
                  <a:gd name="T13" fmla="*/ 35 h 66"/>
                  <a:gd name="T14" fmla="*/ 89 w 162"/>
                  <a:gd name="T15" fmla="*/ 47 h 66"/>
                  <a:gd name="T16" fmla="*/ 100 w 162"/>
                  <a:gd name="T17" fmla="*/ 56 h 66"/>
                  <a:gd name="T18" fmla="*/ 112 w 162"/>
                  <a:gd name="T19" fmla="*/ 62 h 66"/>
                  <a:gd name="T20" fmla="*/ 127 w 162"/>
                  <a:gd name="T21" fmla="*/ 66 h 66"/>
                  <a:gd name="T22" fmla="*/ 144 w 162"/>
                  <a:gd name="T23" fmla="*/ 66 h 66"/>
                  <a:gd name="T24" fmla="*/ 162 w 162"/>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66">
                    <a:moveTo>
                      <a:pt x="0" y="0"/>
                    </a:moveTo>
                    <a:lnTo>
                      <a:pt x="18" y="6"/>
                    </a:lnTo>
                    <a:lnTo>
                      <a:pt x="27" y="10"/>
                    </a:lnTo>
                    <a:lnTo>
                      <a:pt x="39" y="16"/>
                    </a:lnTo>
                    <a:lnTo>
                      <a:pt x="56" y="20"/>
                    </a:lnTo>
                    <a:lnTo>
                      <a:pt x="68" y="31"/>
                    </a:lnTo>
                    <a:lnTo>
                      <a:pt x="77" y="35"/>
                    </a:lnTo>
                    <a:lnTo>
                      <a:pt x="89" y="47"/>
                    </a:lnTo>
                    <a:lnTo>
                      <a:pt x="100" y="56"/>
                    </a:lnTo>
                    <a:lnTo>
                      <a:pt x="112" y="62"/>
                    </a:lnTo>
                    <a:lnTo>
                      <a:pt x="127" y="66"/>
                    </a:lnTo>
                    <a:lnTo>
                      <a:pt x="144" y="66"/>
                    </a:lnTo>
                    <a:lnTo>
                      <a:pt x="162"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nvGrpSpPr>
            <p:cNvPr id="236573" name="Group 29"/>
            <p:cNvGrpSpPr>
              <a:grpSpLocks/>
            </p:cNvGrpSpPr>
            <p:nvPr/>
          </p:nvGrpSpPr>
          <p:grpSpPr bwMode="auto">
            <a:xfrm>
              <a:off x="4070" y="1605"/>
              <a:ext cx="111" cy="40"/>
              <a:chOff x="4070" y="1605"/>
              <a:chExt cx="111" cy="40"/>
            </a:xfrm>
          </p:grpSpPr>
          <p:sp>
            <p:nvSpPr>
              <p:cNvPr id="236574" name="Freeform 30"/>
              <p:cNvSpPr>
                <a:spLocks/>
              </p:cNvSpPr>
              <p:nvPr/>
            </p:nvSpPr>
            <p:spPr bwMode="auto">
              <a:xfrm>
                <a:off x="4070" y="1605"/>
                <a:ext cx="23" cy="37"/>
              </a:xfrm>
              <a:custGeom>
                <a:avLst/>
                <a:gdLst>
                  <a:gd name="T0" fmla="*/ 0 w 23"/>
                  <a:gd name="T1" fmla="*/ 0 h 37"/>
                  <a:gd name="T2" fmla="*/ 17 w 23"/>
                  <a:gd name="T3" fmla="*/ 0 h 37"/>
                  <a:gd name="T4" fmla="*/ 23 w 23"/>
                  <a:gd name="T5" fmla="*/ 15 h 37"/>
                  <a:gd name="T6" fmla="*/ 23 w 23"/>
                  <a:gd name="T7" fmla="*/ 25 h 37"/>
                  <a:gd name="T8" fmla="*/ 23 w 23"/>
                  <a:gd name="T9" fmla="*/ 31 h 37"/>
                  <a:gd name="T10" fmla="*/ 11 w 23"/>
                  <a:gd name="T11" fmla="*/ 37 h 37"/>
                  <a:gd name="T12" fmla="*/ 6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0" y="0"/>
                    </a:moveTo>
                    <a:lnTo>
                      <a:pt x="17" y="0"/>
                    </a:lnTo>
                    <a:lnTo>
                      <a:pt x="23" y="15"/>
                    </a:lnTo>
                    <a:lnTo>
                      <a:pt x="23" y="25"/>
                    </a:lnTo>
                    <a:lnTo>
                      <a:pt x="23" y="31"/>
                    </a:lnTo>
                    <a:lnTo>
                      <a:pt x="11" y="37"/>
                    </a:lnTo>
                    <a:lnTo>
                      <a:pt x="6" y="3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75" name="Freeform 31"/>
              <p:cNvSpPr>
                <a:spLocks/>
              </p:cNvSpPr>
              <p:nvPr/>
            </p:nvSpPr>
            <p:spPr bwMode="auto">
              <a:xfrm>
                <a:off x="4070" y="1605"/>
                <a:ext cx="111" cy="40"/>
              </a:xfrm>
              <a:custGeom>
                <a:avLst/>
                <a:gdLst>
                  <a:gd name="T0" fmla="*/ 0 w 111"/>
                  <a:gd name="T1" fmla="*/ 0 h 40"/>
                  <a:gd name="T2" fmla="*/ 11 w 111"/>
                  <a:gd name="T3" fmla="*/ 0 h 40"/>
                  <a:gd name="T4" fmla="*/ 23 w 111"/>
                  <a:gd name="T5" fmla="*/ 6 h 40"/>
                  <a:gd name="T6" fmla="*/ 34 w 111"/>
                  <a:gd name="T7" fmla="*/ 10 h 40"/>
                  <a:gd name="T8" fmla="*/ 38 w 111"/>
                  <a:gd name="T9" fmla="*/ 15 h 40"/>
                  <a:gd name="T10" fmla="*/ 44 w 111"/>
                  <a:gd name="T11" fmla="*/ 21 h 40"/>
                  <a:gd name="T12" fmla="*/ 56 w 111"/>
                  <a:gd name="T13" fmla="*/ 25 h 40"/>
                  <a:gd name="T14" fmla="*/ 61 w 111"/>
                  <a:gd name="T15" fmla="*/ 31 h 40"/>
                  <a:gd name="T16" fmla="*/ 73 w 111"/>
                  <a:gd name="T17" fmla="*/ 31 h 40"/>
                  <a:gd name="T18" fmla="*/ 79 w 111"/>
                  <a:gd name="T19" fmla="*/ 37 h 40"/>
                  <a:gd name="T20" fmla="*/ 88 w 111"/>
                  <a:gd name="T21" fmla="*/ 40 h 40"/>
                  <a:gd name="T22" fmla="*/ 100 w 111"/>
                  <a:gd name="T23" fmla="*/ 40 h 40"/>
                  <a:gd name="T24" fmla="*/ 111 w 111"/>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0">
                    <a:moveTo>
                      <a:pt x="0" y="0"/>
                    </a:moveTo>
                    <a:lnTo>
                      <a:pt x="11" y="0"/>
                    </a:lnTo>
                    <a:lnTo>
                      <a:pt x="23" y="6"/>
                    </a:lnTo>
                    <a:lnTo>
                      <a:pt x="34" y="10"/>
                    </a:lnTo>
                    <a:lnTo>
                      <a:pt x="38" y="15"/>
                    </a:lnTo>
                    <a:lnTo>
                      <a:pt x="44" y="21"/>
                    </a:lnTo>
                    <a:lnTo>
                      <a:pt x="56" y="25"/>
                    </a:lnTo>
                    <a:lnTo>
                      <a:pt x="61" y="31"/>
                    </a:lnTo>
                    <a:lnTo>
                      <a:pt x="73" y="31"/>
                    </a:lnTo>
                    <a:lnTo>
                      <a:pt x="79" y="37"/>
                    </a:lnTo>
                    <a:lnTo>
                      <a:pt x="88" y="40"/>
                    </a:lnTo>
                    <a:lnTo>
                      <a:pt x="100" y="40"/>
                    </a:lnTo>
                    <a:lnTo>
                      <a:pt x="111" y="4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grpSp>
        <p:nvGrpSpPr>
          <p:cNvPr id="236576" name="Group 32"/>
          <p:cNvGrpSpPr>
            <a:grpSpLocks/>
          </p:cNvGrpSpPr>
          <p:nvPr/>
        </p:nvGrpSpPr>
        <p:grpSpPr bwMode="auto">
          <a:xfrm>
            <a:off x="7394575" y="2909888"/>
            <a:ext cx="496888" cy="133350"/>
            <a:chOff x="4175" y="1605"/>
            <a:chExt cx="250" cy="67"/>
          </a:xfrm>
        </p:grpSpPr>
        <p:grpSp>
          <p:nvGrpSpPr>
            <p:cNvPr id="236577" name="Group 33"/>
            <p:cNvGrpSpPr>
              <a:grpSpLocks/>
            </p:cNvGrpSpPr>
            <p:nvPr/>
          </p:nvGrpSpPr>
          <p:grpSpPr bwMode="auto">
            <a:xfrm>
              <a:off x="4175" y="1605"/>
              <a:ext cx="168" cy="67"/>
              <a:chOff x="4175" y="1605"/>
              <a:chExt cx="168" cy="67"/>
            </a:xfrm>
          </p:grpSpPr>
          <p:sp>
            <p:nvSpPr>
              <p:cNvPr id="236578" name="Freeform 34"/>
              <p:cNvSpPr>
                <a:spLocks/>
              </p:cNvSpPr>
              <p:nvPr/>
            </p:nvSpPr>
            <p:spPr bwMode="auto">
              <a:xfrm>
                <a:off x="4175" y="1605"/>
                <a:ext cx="39" cy="61"/>
              </a:xfrm>
              <a:custGeom>
                <a:avLst/>
                <a:gdLst>
                  <a:gd name="T0" fmla="*/ 0 w 39"/>
                  <a:gd name="T1" fmla="*/ 0 h 61"/>
                  <a:gd name="T2" fmla="*/ 12 w 39"/>
                  <a:gd name="T3" fmla="*/ 0 h 61"/>
                  <a:gd name="T4" fmla="*/ 24 w 39"/>
                  <a:gd name="T5" fmla="*/ 10 h 61"/>
                  <a:gd name="T6" fmla="*/ 29 w 39"/>
                  <a:gd name="T7" fmla="*/ 15 h 61"/>
                  <a:gd name="T8" fmla="*/ 35 w 39"/>
                  <a:gd name="T9" fmla="*/ 21 h 61"/>
                  <a:gd name="T10" fmla="*/ 39 w 39"/>
                  <a:gd name="T11" fmla="*/ 31 h 61"/>
                  <a:gd name="T12" fmla="*/ 39 w 39"/>
                  <a:gd name="T13" fmla="*/ 40 h 61"/>
                  <a:gd name="T14" fmla="*/ 39 w 39"/>
                  <a:gd name="T15" fmla="*/ 52 h 61"/>
                  <a:gd name="T16" fmla="*/ 24 w 39"/>
                  <a:gd name="T17" fmla="*/ 56 h 61"/>
                  <a:gd name="T18" fmla="*/ 6 w 39"/>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1">
                    <a:moveTo>
                      <a:pt x="0" y="0"/>
                    </a:moveTo>
                    <a:lnTo>
                      <a:pt x="12" y="0"/>
                    </a:lnTo>
                    <a:lnTo>
                      <a:pt x="24" y="10"/>
                    </a:lnTo>
                    <a:lnTo>
                      <a:pt x="29" y="15"/>
                    </a:lnTo>
                    <a:lnTo>
                      <a:pt x="35" y="21"/>
                    </a:lnTo>
                    <a:lnTo>
                      <a:pt x="39" y="31"/>
                    </a:lnTo>
                    <a:lnTo>
                      <a:pt x="39" y="40"/>
                    </a:lnTo>
                    <a:lnTo>
                      <a:pt x="39" y="52"/>
                    </a:lnTo>
                    <a:lnTo>
                      <a:pt x="24" y="56"/>
                    </a:lnTo>
                    <a:lnTo>
                      <a:pt x="6" y="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79" name="Freeform 35"/>
              <p:cNvSpPr>
                <a:spLocks/>
              </p:cNvSpPr>
              <p:nvPr/>
            </p:nvSpPr>
            <p:spPr bwMode="auto">
              <a:xfrm>
                <a:off x="4181" y="1605"/>
                <a:ext cx="162" cy="67"/>
              </a:xfrm>
              <a:custGeom>
                <a:avLst/>
                <a:gdLst>
                  <a:gd name="T0" fmla="*/ 0 w 162"/>
                  <a:gd name="T1" fmla="*/ 0 h 67"/>
                  <a:gd name="T2" fmla="*/ 18 w 162"/>
                  <a:gd name="T3" fmla="*/ 6 h 67"/>
                  <a:gd name="T4" fmla="*/ 29 w 162"/>
                  <a:gd name="T5" fmla="*/ 10 h 67"/>
                  <a:gd name="T6" fmla="*/ 39 w 162"/>
                  <a:gd name="T7" fmla="*/ 15 h 67"/>
                  <a:gd name="T8" fmla="*/ 56 w 162"/>
                  <a:gd name="T9" fmla="*/ 21 h 67"/>
                  <a:gd name="T10" fmla="*/ 67 w 162"/>
                  <a:gd name="T11" fmla="*/ 31 h 67"/>
                  <a:gd name="T12" fmla="*/ 79 w 162"/>
                  <a:gd name="T13" fmla="*/ 37 h 67"/>
                  <a:gd name="T14" fmla="*/ 89 w 162"/>
                  <a:gd name="T15" fmla="*/ 46 h 67"/>
                  <a:gd name="T16" fmla="*/ 100 w 162"/>
                  <a:gd name="T17" fmla="*/ 56 h 67"/>
                  <a:gd name="T18" fmla="*/ 112 w 162"/>
                  <a:gd name="T19" fmla="*/ 61 h 67"/>
                  <a:gd name="T20" fmla="*/ 129 w 162"/>
                  <a:gd name="T21" fmla="*/ 67 h 67"/>
                  <a:gd name="T22" fmla="*/ 144 w 162"/>
                  <a:gd name="T23" fmla="*/ 67 h 67"/>
                  <a:gd name="T24" fmla="*/ 162 w 162"/>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67">
                    <a:moveTo>
                      <a:pt x="0" y="0"/>
                    </a:moveTo>
                    <a:lnTo>
                      <a:pt x="18" y="6"/>
                    </a:lnTo>
                    <a:lnTo>
                      <a:pt x="29" y="10"/>
                    </a:lnTo>
                    <a:lnTo>
                      <a:pt x="39" y="15"/>
                    </a:lnTo>
                    <a:lnTo>
                      <a:pt x="56" y="21"/>
                    </a:lnTo>
                    <a:lnTo>
                      <a:pt x="67" y="31"/>
                    </a:lnTo>
                    <a:lnTo>
                      <a:pt x="79" y="37"/>
                    </a:lnTo>
                    <a:lnTo>
                      <a:pt x="89" y="46"/>
                    </a:lnTo>
                    <a:lnTo>
                      <a:pt x="100" y="56"/>
                    </a:lnTo>
                    <a:lnTo>
                      <a:pt x="112" y="61"/>
                    </a:lnTo>
                    <a:lnTo>
                      <a:pt x="129" y="67"/>
                    </a:lnTo>
                    <a:lnTo>
                      <a:pt x="144" y="67"/>
                    </a:lnTo>
                    <a:lnTo>
                      <a:pt x="162" y="67"/>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nvGrpSpPr>
            <p:cNvPr id="236580" name="Group 36"/>
            <p:cNvGrpSpPr>
              <a:grpSpLocks/>
            </p:cNvGrpSpPr>
            <p:nvPr/>
          </p:nvGrpSpPr>
          <p:grpSpPr bwMode="auto">
            <a:xfrm>
              <a:off x="4314" y="1615"/>
              <a:ext cx="111" cy="42"/>
              <a:chOff x="4314" y="1615"/>
              <a:chExt cx="111" cy="42"/>
            </a:xfrm>
          </p:grpSpPr>
          <p:sp>
            <p:nvSpPr>
              <p:cNvPr id="236581" name="Freeform 37"/>
              <p:cNvSpPr>
                <a:spLocks/>
              </p:cNvSpPr>
              <p:nvPr/>
            </p:nvSpPr>
            <p:spPr bwMode="auto">
              <a:xfrm>
                <a:off x="4314" y="1615"/>
                <a:ext cx="23" cy="36"/>
              </a:xfrm>
              <a:custGeom>
                <a:avLst/>
                <a:gdLst>
                  <a:gd name="T0" fmla="*/ 0 w 23"/>
                  <a:gd name="T1" fmla="*/ 0 h 36"/>
                  <a:gd name="T2" fmla="*/ 17 w 23"/>
                  <a:gd name="T3" fmla="*/ 0 h 36"/>
                  <a:gd name="T4" fmla="*/ 23 w 23"/>
                  <a:gd name="T5" fmla="*/ 15 h 36"/>
                  <a:gd name="T6" fmla="*/ 23 w 23"/>
                  <a:gd name="T7" fmla="*/ 27 h 36"/>
                  <a:gd name="T8" fmla="*/ 23 w 23"/>
                  <a:gd name="T9" fmla="*/ 30 h 36"/>
                  <a:gd name="T10" fmla="*/ 11 w 23"/>
                  <a:gd name="T11" fmla="*/ 36 h 36"/>
                  <a:gd name="T12" fmla="*/ 5 w 23"/>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0" y="0"/>
                    </a:moveTo>
                    <a:lnTo>
                      <a:pt x="17" y="0"/>
                    </a:lnTo>
                    <a:lnTo>
                      <a:pt x="23" y="15"/>
                    </a:lnTo>
                    <a:lnTo>
                      <a:pt x="23" y="27"/>
                    </a:lnTo>
                    <a:lnTo>
                      <a:pt x="23" y="30"/>
                    </a:lnTo>
                    <a:lnTo>
                      <a:pt x="11" y="36"/>
                    </a:lnTo>
                    <a:lnTo>
                      <a:pt x="5"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82" name="Freeform 38"/>
              <p:cNvSpPr>
                <a:spLocks/>
              </p:cNvSpPr>
              <p:nvPr/>
            </p:nvSpPr>
            <p:spPr bwMode="auto">
              <a:xfrm>
                <a:off x="4314" y="1615"/>
                <a:ext cx="111" cy="42"/>
              </a:xfrm>
              <a:custGeom>
                <a:avLst/>
                <a:gdLst>
                  <a:gd name="T0" fmla="*/ 0 w 111"/>
                  <a:gd name="T1" fmla="*/ 0 h 42"/>
                  <a:gd name="T2" fmla="*/ 11 w 111"/>
                  <a:gd name="T3" fmla="*/ 0 h 42"/>
                  <a:gd name="T4" fmla="*/ 23 w 111"/>
                  <a:gd name="T5" fmla="*/ 5 h 42"/>
                  <a:gd name="T6" fmla="*/ 34 w 111"/>
                  <a:gd name="T7" fmla="*/ 11 h 42"/>
                  <a:gd name="T8" fmla="*/ 40 w 111"/>
                  <a:gd name="T9" fmla="*/ 15 h 42"/>
                  <a:gd name="T10" fmla="*/ 46 w 111"/>
                  <a:gd name="T11" fmla="*/ 21 h 42"/>
                  <a:gd name="T12" fmla="*/ 55 w 111"/>
                  <a:gd name="T13" fmla="*/ 27 h 42"/>
                  <a:gd name="T14" fmla="*/ 61 w 111"/>
                  <a:gd name="T15" fmla="*/ 30 h 42"/>
                  <a:gd name="T16" fmla="*/ 73 w 111"/>
                  <a:gd name="T17" fmla="*/ 30 h 42"/>
                  <a:gd name="T18" fmla="*/ 78 w 111"/>
                  <a:gd name="T19" fmla="*/ 36 h 42"/>
                  <a:gd name="T20" fmla="*/ 90 w 111"/>
                  <a:gd name="T21" fmla="*/ 42 h 42"/>
                  <a:gd name="T22" fmla="*/ 100 w 111"/>
                  <a:gd name="T23" fmla="*/ 42 h 42"/>
                  <a:gd name="T24" fmla="*/ 111 w 111"/>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2">
                    <a:moveTo>
                      <a:pt x="0" y="0"/>
                    </a:moveTo>
                    <a:lnTo>
                      <a:pt x="11" y="0"/>
                    </a:lnTo>
                    <a:lnTo>
                      <a:pt x="23" y="5"/>
                    </a:lnTo>
                    <a:lnTo>
                      <a:pt x="34" y="11"/>
                    </a:lnTo>
                    <a:lnTo>
                      <a:pt x="40" y="15"/>
                    </a:lnTo>
                    <a:lnTo>
                      <a:pt x="46" y="21"/>
                    </a:lnTo>
                    <a:lnTo>
                      <a:pt x="55" y="27"/>
                    </a:lnTo>
                    <a:lnTo>
                      <a:pt x="61" y="30"/>
                    </a:lnTo>
                    <a:lnTo>
                      <a:pt x="73" y="30"/>
                    </a:lnTo>
                    <a:lnTo>
                      <a:pt x="78" y="36"/>
                    </a:lnTo>
                    <a:lnTo>
                      <a:pt x="90" y="42"/>
                    </a:lnTo>
                    <a:lnTo>
                      <a:pt x="100" y="42"/>
                    </a:lnTo>
                    <a:lnTo>
                      <a:pt x="111" y="4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pic>
        <p:nvPicPr>
          <p:cNvPr id="236583" name="Picture 3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208713" y="984250"/>
            <a:ext cx="12160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84" name="Picture 4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208713" y="1144588"/>
            <a:ext cx="1216025"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85" name="Picture 4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208713" y="1309688"/>
            <a:ext cx="12160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86" name="Picture 4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208713" y="1470025"/>
            <a:ext cx="12160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87" name="Picture 4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094538" y="1025525"/>
            <a:ext cx="8921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88" name="Picture 4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094538" y="1327150"/>
            <a:ext cx="8921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89" name="Picture 4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503863" y="1046163"/>
            <a:ext cx="10160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90" name="Picture 46"/>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503863" y="1298575"/>
            <a:ext cx="101600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91" name="Picture 47"/>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184525" y="2765425"/>
            <a:ext cx="7302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92" name="Picture 48"/>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670300" y="2778125"/>
            <a:ext cx="6540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6593" name="Group 49"/>
          <p:cNvGrpSpPr>
            <a:grpSpLocks/>
          </p:cNvGrpSpPr>
          <p:nvPr/>
        </p:nvGrpSpPr>
        <p:grpSpPr bwMode="auto">
          <a:xfrm>
            <a:off x="6159500" y="2879725"/>
            <a:ext cx="207963" cy="92075"/>
            <a:chOff x="3555" y="1590"/>
            <a:chExt cx="104" cy="46"/>
          </a:xfrm>
        </p:grpSpPr>
        <p:sp>
          <p:nvSpPr>
            <p:cNvPr id="236594" name="Freeform 50"/>
            <p:cNvSpPr>
              <a:spLocks/>
            </p:cNvSpPr>
            <p:nvPr/>
          </p:nvSpPr>
          <p:spPr bwMode="auto">
            <a:xfrm>
              <a:off x="3555" y="1590"/>
              <a:ext cx="21" cy="40"/>
            </a:xfrm>
            <a:custGeom>
              <a:avLst/>
              <a:gdLst>
                <a:gd name="T0" fmla="*/ 0 w 21"/>
                <a:gd name="T1" fmla="*/ 0 h 40"/>
                <a:gd name="T2" fmla="*/ 16 w 21"/>
                <a:gd name="T3" fmla="*/ 0 h 40"/>
                <a:gd name="T4" fmla="*/ 21 w 21"/>
                <a:gd name="T5" fmla="*/ 15 h 40"/>
                <a:gd name="T6" fmla="*/ 21 w 21"/>
                <a:gd name="T7" fmla="*/ 25 h 40"/>
                <a:gd name="T8" fmla="*/ 21 w 21"/>
                <a:gd name="T9" fmla="*/ 36 h 40"/>
                <a:gd name="T10" fmla="*/ 10 w 21"/>
                <a:gd name="T11" fmla="*/ 40 h 40"/>
                <a:gd name="T12" fmla="*/ 4 w 21"/>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1" h="40">
                  <a:moveTo>
                    <a:pt x="0" y="0"/>
                  </a:moveTo>
                  <a:lnTo>
                    <a:pt x="16" y="0"/>
                  </a:lnTo>
                  <a:lnTo>
                    <a:pt x="21" y="15"/>
                  </a:lnTo>
                  <a:lnTo>
                    <a:pt x="21" y="25"/>
                  </a:lnTo>
                  <a:lnTo>
                    <a:pt x="21" y="36"/>
                  </a:lnTo>
                  <a:lnTo>
                    <a:pt x="10" y="40"/>
                  </a:lnTo>
                  <a:lnTo>
                    <a:pt x="4" y="4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595" name="Freeform 51"/>
            <p:cNvSpPr>
              <a:spLocks/>
            </p:cNvSpPr>
            <p:nvPr/>
          </p:nvSpPr>
          <p:spPr bwMode="auto">
            <a:xfrm>
              <a:off x="3555" y="1590"/>
              <a:ext cx="104" cy="46"/>
            </a:xfrm>
            <a:custGeom>
              <a:avLst/>
              <a:gdLst>
                <a:gd name="T0" fmla="*/ 0 w 104"/>
                <a:gd name="T1" fmla="*/ 0 h 46"/>
                <a:gd name="T2" fmla="*/ 21 w 104"/>
                <a:gd name="T3" fmla="*/ 5 h 46"/>
                <a:gd name="T4" fmla="*/ 39 w 104"/>
                <a:gd name="T5" fmla="*/ 15 h 46"/>
                <a:gd name="T6" fmla="*/ 50 w 104"/>
                <a:gd name="T7" fmla="*/ 25 h 46"/>
                <a:gd name="T8" fmla="*/ 60 w 104"/>
                <a:gd name="T9" fmla="*/ 30 h 46"/>
                <a:gd name="T10" fmla="*/ 66 w 104"/>
                <a:gd name="T11" fmla="*/ 36 h 46"/>
                <a:gd name="T12" fmla="*/ 71 w 104"/>
                <a:gd name="T13" fmla="*/ 40 h 46"/>
                <a:gd name="T14" fmla="*/ 83 w 104"/>
                <a:gd name="T15" fmla="*/ 46 h 46"/>
                <a:gd name="T16" fmla="*/ 94 w 104"/>
                <a:gd name="T17" fmla="*/ 46 h 46"/>
                <a:gd name="T18" fmla="*/ 104 w 104"/>
                <a:gd name="T1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46">
                  <a:moveTo>
                    <a:pt x="0" y="0"/>
                  </a:moveTo>
                  <a:lnTo>
                    <a:pt x="21" y="5"/>
                  </a:lnTo>
                  <a:lnTo>
                    <a:pt x="39" y="15"/>
                  </a:lnTo>
                  <a:lnTo>
                    <a:pt x="50" y="25"/>
                  </a:lnTo>
                  <a:lnTo>
                    <a:pt x="60" y="30"/>
                  </a:lnTo>
                  <a:lnTo>
                    <a:pt x="66" y="36"/>
                  </a:lnTo>
                  <a:lnTo>
                    <a:pt x="71" y="40"/>
                  </a:lnTo>
                  <a:lnTo>
                    <a:pt x="83" y="46"/>
                  </a:lnTo>
                  <a:lnTo>
                    <a:pt x="94" y="46"/>
                  </a:lnTo>
                  <a:lnTo>
                    <a:pt x="104" y="4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grpSp>
        <p:nvGrpSpPr>
          <p:cNvPr id="236596" name="Group 52"/>
          <p:cNvGrpSpPr>
            <a:grpSpLocks/>
          </p:cNvGrpSpPr>
          <p:nvPr/>
        </p:nvGrpSpPr>
        <p:grpSpPr bwMode="auto">
          <a:xfrm>
            <a:off x="6513513" y="2971800"/>
            <a:ext cx="98425" cy="41275"/>
            <a:chOff x="3732" y="1636"/>
            <a:chExt cx="50" cy="21"/>
          </a:xfrm>
        </p:grpSpPr>
        <p:sp>
          <p:nvSpPr>
            <p:cNvPr id="236597" name="Line 53"/>
            <p:cNvSpPr>
              <a:spLocks noChangeShapeType="1"/>
            </p:cNvSpPr>
            <p:nvPr/>
          </p:nvSpPr>
          <p:spPr bwMode="auto">
            <a:xfrm flipV="1">
              <a:off x="3732" y="1636"/>
              <a:ext cx="6" cy="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598" name="Line 54"/>
            <p:cNvSpPr>
              <a:spLocks noChangeShapeType="1"/>
            </p:cNvSpPr>
            <p:nvPr/>
          </p:nvSpPr>
          <p:spPr bwMode="auto">
            <a:xfrm>
              <a:off x="3743" y="1636"/>
              <a:ext cx="39"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grpSp>
        <p:nvGrpSpPr>
          <p:cNvPr id="236599" name="Group 55"/>
          <p:cNvGrpSpPr>
            <a:grpSpLocks/>
          </p:cNvGrpSpPr>
          <p:nvPr/>
        </p:nvGrpSpPr>
        <p:grpSpPr bwMode="auto">
          <a:xfrm>
            <a:off x="6226175" y="2960688"/>
            <a:ext cx="98425" cy="41275"/>
            <a:chOff x="3588" y="1630"/>
            <a:chExt cx="50" cy="21"/>
          </a:xfrm>
        </p:grpSpPr>
        <p:sp>
          <p:nvSpPr>
            <p:cNvPr id="236600" name="Line 56"/>
            <p:cNvSpPr>
              <a:spLocks noChangeShapeType="1"/>
            </p:cNvSpPr>
            <p:nvPr/>
          </p:nvSpPr>
          <p:spPr bwMode="auto">
            <a:xfrm flipV="1">
              <a:off x="3588" y="1630"/>
              <a:ext cx="6" cy="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01" name="Line 57"/>
            <p:cNvSpPr>
              <a:spLocks noChangeShapeType="1"/>
            </p:cNvSpPr>
            <p:nvPr/>
          </p:nvSpPr>
          <p:spPr bwMode="auto">
            <a:xfrm>
              <a:off x="3599" y="1630"/>
              <a:ext cx="39"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grpSp>
        <p:nvGrpSpPr>
          <p:cNvPr id="236602" name="Group 58"/>
          <p:cNvGrpSpPr>
            <a:grpSpLocks/>
          </p:cNvGrpSpPr>
          <p:nvPr/>
        </p:nvGrpSpPr>
        <p:grpSpPr bwMode="auto">
          <a:xfrm>
            <a:off x="7010400" y="2989263"/>
            <a:ext cx="96838" cy="42862"/>
            <a:chOff x="3982" y="1645"/>
            <a:chExt cx="49" cy="21"/>
          </a:xfrm>
        </p:grpSpPr>
        <p:sp>
          <p:nvSpPr>
            <p:cNvPr id="236603" name="Line 59"/>
            <p:cNvSpPr>
              <a:spLocks noChangeShapeType="1"/>
            </p:cNvSpPr>
            <p:nvPr/>
          </p:nvSpPr>
          <p:spPr bwMode="auto">
            <a:xfrm flipV="1">
              <a:off x="3982" y="1645"/>
              <a:ext cx="5" cy="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04" name="Line 60"/>
            <p:cNvSpPr>
              <a:spLocks noChangeShapeType="1"/>
            </p:cNvSpPr>
            <p:nvPr/>
          </p:nvSpPr>
          <p:spPr bwMode="auto">
            <a:xfrm>
              <a:off x="3993" y="1645"/>
              <a:ext cx="38" cy="2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grpSp>
        <p:nvGrpSpPr>
          <p:cNvPr id="236605" name="Group 61"/>
          <p:cNvGrpSpPr>
            <a:grpSpLocks/>
          </p:cNvGrpSpPr>
          <p:nvPr/>
        </p:nvGrpSpPr>
        <p:grpSpPr bwMode="auto">
          <a:xfrm>
            <a:off x="7493000" y="2989263"/>
            <a:ext cx="100013" cy="53975"/>
            <a:chOff x="4225" y="1645"/>
            <a:chExt cx="50" cy="27"/>
          </a:xfrm>
        </p:grpSpPr>
        <p:sp>
          <p:nvSpPr>
            <p:cNvPr id="236606" name="Line 62"/>
            <p:cNvSpPr>
              <a:spLocks noChangeShapeType="1"/>
            </p:cNvSpPr>
            <p:nvPr/>
          </p:nvSpPr>
          <p:spPr bwMode="auto">
            <a:xfrm flipV="1">
              <a:off x="4225" y="1645"/>
              <a:ext cx="6"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07" name="Line 63"/>
            <p:cNvSpPr>
              <a:spLocks noChangeShapeType="1"/>
            </p:cNvSpPr>
            <p:nvPr/>
          </p:nvSpPr>
          <p:spPr bwMode="auto">
            <a:xfrm>
              <a:off x="4237" y="1645"/>
              <a:ext cx="38"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grpSp>
        <p:nvGrpSpPr>
          <p:cNvPr id="236608" name="Group 64"/>
          <p:cNvGrpSpPr>
            <a:grpSpLocks/>
          </p:cNvGrpSpPr>
          <p:nvPr/>
        </p:nvGrpSpPr>
        <p:grpSpPr bwMode="auto">
          <a:xfrm>
            <a:off x="8024813" y="3013075"/>
            <a:ext cx="98425" cy="39688"/>
            <a:chOff x="4492" y="1657"/>
            <a:chExt cx="50" cy="19"/>
          </a:xfrm>
        </p:grpSpPr>
        <p:sp>
          <p:nvSpPr>
            <p:cNvPr id="236609" name="Line 65"/>
            <p:cNvSpPr>
              <a:spLocks noChangeShapeType="1"/>
            </p:cNvSpPr>
            <p:nvPr/>
          </p:nvSpPr>
          <p:spPr bwMode="auto">
            <a:xfrm flipV="1">
              <a:off x="4492" y="1657"/>
              <a:ext cx="6" cy="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10" name="Line 66"/>
            <p:cNvSpPr>
              <a:spLocks noChangeShapeType="1"/>
            </p:cNvSpPr>
            <p:nvPr/>
          </p:nvSpPr>
          <p:spPr bwMode="auto">
            <a:xfrm>
              <a:off x="4504" y="1657"/>
              <a:ext cx="38" cy="1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sp>
        <p:nvSpPr>
          <p:cNvPr id="236611" name="Freeform 67"/>
          <p:cNvSpPr>
            <a:spLocks/>
          </p:cNvSpPr>
          <p:nvPr/>
        </p:nvSpPr>
        <p:spPr bwMode="auto">
          <a:xfrm>
            <a:off x="3360738" y="3038475"/>
            <a:ext cx="1735137" cy="635000"/>
          </a:xfrm>
          <a:custGeom>
            <a:avLst/>
            <a:gdLst>
              <a:gd name="T0" fmla="*/ 11 w 872"/>
              <a:gd name="T1" fmla="*/ 10 h 319"/>
              <a:gd name="T2" fmla="*/ 46 w 872"/>
              <a:gd name="T3" fmla="*/ 25 h 319"/>
              <a:gd name="T4" fmla="*/ 61 w 872"/>
              <a:gd name="T5" fmla="*/ 35 h 319"/>
              <a:gd name="T6" fmla="*/ 84 w 872"/>
              <a:gd name="T7" fmla="*/ 44 h 319"/>
              <a:gd name="T8" fmla="*/ 106 w 872"/>
              <a:gd name="T9" fmla="*/ 56 h 319"/>
              <a:gd name="T10" fmla="*/ 129 w 872"/>
              <a:gd name="T11" fmla="*/ 60 h 319"/>
              <a:gd name="T12" fmla="*/ 155 w 872"/>
              <a:gd name="T13" fmla="*/ 71 h 319"/>
              <a:gd name="T14" fmla="*/ 184 w 872"/>
              <a:gd name="T15" fmla="*/ 81 h 319"/>
              <a:gd name="T16" fmla="*/ 211 w 872"/>
              <a:gd name="T17" fmla="*/ 91 h 319"/>
              <a:gd name="T18" fmla="*/ 240 w 872"/>
              <a:gd name="T19" fmla="*/ 102 h 319"/>
              <a:gd name="T20" fmla="*/ 267 w 872"/>
              <a:gd name="T21" fmla="*/ 112 h 319"/>
              <a:gd name="T22" fmla="*/ 296 w 872"/>
              <a:gd name="T23" fmla="*/ 121 h 319"/>
              <a:gd name="T24" fmla="*/ 328 w 872"/>
              <a:gd name="T25" fmla="*/ 131 h 319"/>
              <a:gd name="T26" fmla="*/ 355 w 872"/>
              <a:gd name="T27" fmla="*/ 142 h 319"/>
              <a:gd name="T28" fmla="*/ 390 w 872"/>
              <a:gd name="T29" fmla="*/ 152 h 319"/>
              <a:gd name="T30" fmla="*/ 417 w 872"/>
              <a:gd name="T31" fmla="*/ 162 h 319"/>
              <a:gd name="T32" fmla="*/ 451 w 872"/>
              <a:gd name="T33" fmla="*/ 173 h 319"/>
              <a:gd name="T34" fmla="*/ 478 w 872"/>
              <a:gd name="T35" fmla="*/ 177 h 319"/>
              <a:gd name="T36" fmla="*/ 511 w 872"/>
              <a:gd name="T37" fmla="*/ 188 h 319"/>
              <a:gd name="T38" fmla="*/ 539 w 872"/>
              <a:gd name="T39" fmla="*/ 198 h 319"/>
              <a:gd name="T40" fmla="*/ 572 w 872"/>
              <a:gd name="T41" fmla="*/ 208 h 319"/>
              <a:gd name="T42" fmla="*/ 601 w 872"/>
              <a:gd name="T43" fmla="*/ 219 h 319"/>
              <a:gd name="T44" fmla="*/ 628 w 872"/>
              <a:gd name="T45" fmla="*/ 223 h 319"/>
              <a:gd name="T46" fmla="*/ 655 w 872"/>
              <a:gd name="T47" fmla="*/ 233 h 319"/>
              <a:gd name="T48" fmla="*/ 683 w 872"/>
              <a:gd name="T49" fmla="*/ 244 h 319"/>
              <a:gd name="T50" fmla="*/ 705 w 872"/>
              <a:gd name="T51" fmla="*/ 248 h 319"/>
              <a:gd name="T52" fmla="*/ 728 w 872"/>
              <a:gd name="T53" fmla="*/ 260 h 319"/>
              <a:gd name="T54" fmla="*/ 751 w 872"/>
              <a:gd name="T55" fmla="*/ 263 h 319"/>
              <a:gd name="T56" fmla="*/ 772 w 872"/>
              <a:gd name="T57" fmla="*/ 269 h 319"/>
              <a:gd name="T58" fmla="*/ 810 w 872"/>
              <a:gd name="T59" fmla="*/ 284 h 319"/>
              <a:gd name="T60" fmla="*/ 839 w 872"/>
              <a:gd name="T61" fmla="*/ 294 h 319"/>
              <a:gd name="T62" fmla="*/ 854 w 872"/>
              <a:gd name="T63" fmla="*/ 306 h 319"/>
              <a:gd name="T64" fmla="*/ 866 w 872"/>
              <a:gd name="T65" fmla="*/ 315 h 319"/>
              <a:gd name="T66" fmla="*/ 839 w 872"/>
              <a:gd name="T67" fmla="*/ 319 h 319"/>
              <a:gd name="T68" fmla="*/ 801 w 872"/>
              <a:gd name="T69" fmla="*/ 315 h 319"/>
              <a:gd name="T70" fmla="*/ 778 w 872"/>
              <a:gd name="T71" fmla="*/ 315 h 319"/>
              <a:gd name="T72" fmla="*/ 755 w 872"/>
              <a:gd name="T73" fmla="*/ 315 h 319"/>
              <a:gd name="T74" fmla="*/ 722 w 872"/>
              <a:gd name="T75" fmla="*/ 309 h 319"/>
              <a:gd name="T76" fmla="*/ 695 w 872"/>
              <a:gd name="T77" fmla="*/ 306 h 319"/>
              <a:gd name="T78" fmla="*/ 672 w 872"/>
              <a:gd name="T79" fmla="*/ 306 h 319"/>
              <a:gd name="T80" fmla="*/ 645 w 872"/>
              <a:gd name="T81" fmla="*/ 300 h 319"/>
              <a:gd name="T82" fmla="*/ 616 w 872"/>
              <a:gd name="T83" fmla="*/ 294 h 319"/>
              <a:gd name="T84" fmla="*/ 589 w 872"/>
              <a:gd name="T85" fmla="*/ 294 h 319"/>
              <a:gd name="T86" fmla="*/ 566 w 872"/>
              <a:gd name="T87" fmla="*/ 290 h 319"/>
              <a:gd name="T88" fmla="*/ 539 w 872"/>
              <a:gd name="T89" fmla="*/ 284 h 319"/>
              <a:gd name="T90" fmla="*/ 511 w 872"/>
              <a:gd name="T91" fmla="*/ 279 h 319"/>
              <a:gd name="T92" fmla="*/ 490 w 872"/>
              <a:gd name="T93" fmla="*/ 275 h 319"/>
              <a:gd name="T94" fmla="*/ 461 w 872"/>
              <a:gd name="T95" fmla="*/ 269 h 319"/>
              <a:gd name="T96" fmla="*/ 440 w 872"/>
              <a:gd name="T97" fmla="*/ 260 h 319"/>
              <a:gd name="T98" fmla="*/ 411 w 872"/>
              <a:gd name="T99" fmla="*/ 254 h 319"/>
              <a:gd name="T100" fmla="*/ 384 w 872"/>
              <a:gd name="T101" fmla="*/ 244 h 319"/>
              <a:gd name="T102" fmla="*/ 361 w 872"/>
              <a:gd name="T103" fmla="*/ 233 h 319"/>
              <a:gd name="T104" fmla="*/ 340 w 872"/>
              <a:gd name="T105" fmla="*/ 229 h 319"/>
              <a:gd name="T106" fmla="*/ 311 w 872"/>
              <a:gd name="T107" fmla="*/ 219 h 319"/>
              <a:gd name="T108" fmla="*/ 290 w 872"/>
              <a:gd name="T109" fmla="*/ 204 h 319"/>
              <a:gd name="T110" fmla="*/ 267 w 872"/>
              <a:gd name="T111" fmla="*/ 192 h 319"/>
              <a:gd name="T112" fmla="*/ 246 w 872"/>
              <a:gd name="T113" fmla="*/ 183 h 319"/>
              <a:gd name="T114" fmla="*/ 223 w 872"/>
              <a:gd name="T115" fmla="*/ 167 h 319"/>
              <a:gd name="T116" fmla="*/ 200 w 872"/>
              <a:gd name="T117" fmla="*/ 152 h 319"/>
              <a:gd name="T118" fmla="*/ 161 w 872"/>
              <a:gd name="T119" fmla="*/ 121 h 319"/>
              <a:gd name="T120" fmla="*/ 61 w 872"/>
              <a:gd name="T121" fmla="*/ 5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2" h="319">
                <a:moveTo>
                  <a:pt x="0" y="0"/>
                </a:moveTo>
                <a:lnTo>
                  <a:pt x="11" y="10"/>
                </a:lnTo>
                <a:lnTo>
                  <a:pt x="29" y="16"/>
                </a:lnTo>
                <a:lnTo>
                  <a:pt x="46" y="25"/>
                </a:lnTo>
                <a:lnTo>
                  <a:pt x="56" y="31"/>
                </a:lnTo>
                <a:lnTo>
                  <a:pt x="61" y="35"/>
                </a:lnTo>
                <a:lnTo>
                  <a:pt x="73" y="41"/>
                </a:lnTo>
                <a:lnTo>
                  <a:pt x="84" y="44"/>
                </a:lnTo>
                <a:lnTo>
                  <a:pt x="96" y="50"/>
                </a:lnTo>
                <a:lnTo>
                  <a:pt x="106" y="56"/>
                </a:lnTo>
                <a:lnTo>
                  <a:pt x="117" y="56"/>
                </a:lnTo>
                <a:lnTo>
                  <a:pt x="129" y="60"/>
                </a:lnTo>
                <a:lnTo>
                  <a:pt x="146" y="66"/>
                </a:lnTo>
                <a:lnTo>
                  <a:pt x="155" y="71"/>
                </a:lnTo>
                <a:lnTo>
                  <a:pt x="167" y="75"/>
                </a:lnTo>
                <a:lnTo>
                  <a:pt x="184" y="81"/>
                </a:lnTo>
                <a:lnTo>
                  <a:pt x="196" y="87"/>
                </a:lnTo>
                <a:lnTo>
                  <a:pt x="211" y="91"/>
                </a:lnTo>
                <a:lnTo>
                  <a:pt x="223" y="96"/>
                </a:lnTo>
                <a:lnTo>
                  <a:pt x="240" y="102"/>
                </a:lnTo>
                <a:lnTo>
                  <a:pt x="250" y="106"/>
                </a:lnTo>
                <a:lnTo>
                  <a:pt x="267" y="112"/>
                </a:lnTo>
                <a:lnTo>
                  <a:pt x="278" y="117"/>
                </a:lnTo>
                <a:lnTo>
                  <a:pt x="296" y="121"/>
                </a:lnTo>
                <a:lnTo>
                  <a:pt x="311" y="127"/>
                </a:lnTo>
                <a:lnTo>
                  <a:pt x="328" y="131"/>
                </a:lnTo>
                <a:lnTo>
                  <a:pt x="340" y="137"/>
                </a:lnTo>
                <a:lnTo>
                  <a:pt x="355" y="142"/>
                </a:lnTo>
                <a:lnTo>
                  <a:pt x="372" y="146"/>
                </a:lnTo>
                <a:lnTo>
                  <a:pt x="390" y="152"/>
                </a:lnTo>
                <a:lnTo>
                  <a:pt x="401" y="158"/>
                </a:lnTo>
                <a:lnTo>
                  <a:pt x="417" y="162"/>
                </a:lnTo>
                <a:lnTo>
                  <a:pt x="434" y="167"/>
                </a:lnTo>
                <a:lnTo>
                  <a:pt x="451" y="173"/>
                </a:lnTo>
                <a:lnTo>
                  <a:pt x="466" y="173"/>
                </a:lnTo>
                <a:lnTo>
                  <a:pt x="478" y="177"/>
                </a:lnTo>
                <a:lnTo>
                  <a:pt x="495" y="183"/>
                </a:lnTo>
                <a:lnTo>
                  <a:pt x="511" y="188"/>
                </a:lnTo>
                <a:lnTo>
                  <a:pt x="528" y="192"/>
                </a:lnTo>
                <a:lnTo>
                  <a:pt x="539" y="198"/>
                </a:lnTo>
                <a:lnTo>
                  <a:pt x="555" y="204"/>
                </a:lnTo>
                <a:lnTo>
                  <a:pt x="572" y="208"/>
                </a:lnTo>
                <a:lnTo>
                  <a:pt x="584" y="213"/>
                </a:lnTo>
                <a:lnTo>
                  <a:pt x="601" y="219"/>
                </a:lnTo>
                <a:lnTo>
                  <a:pt x="610" y="219"/>
                </a:lnTo>
                <a:lnTo>
                  <a:pt x="628" y="223"/>
                </a:lnTo>
                <a:lnTo>
                  <a:pt x="639" y="229"/>
                </a:lnTo>
                <a:lnTo>
                  <a:pt x="655" y="233"/>
                </a:lnTo>
                <a:lnTo>
                  <a:pt x="666" y="238"/>
                </a:lnTo>
                <a:lnTo>
                  <a:pt x="683" y="244"/>
                </a:lnTo>
                <a:lnTo>
                  <a:pt x="695" y="244"/>
                </a:lnTo>
                <a:lnTo>
                  <a:pt x="705" y="248"/>
                </a:lnTo>
                <a:lnTo>
                  <a:pt x="716" y="254"/>
                </a:lnTo>
                <a:lnTo>
                  <a:pt x="728" y="260"/>
                </a:lnTo>
                <a:lnTo>
                  <a:pt x="739" y="260"/>
                </a:lnTo>
                <a:lnTo>
                  <a:pt x="751" y="263"/>
                </a:lnTo>
                <a:lnTo>
                  <a:pt x="760" y="269"/>
                </a:lnTo>
                <a:lnTo>
                  <a:pt x="772" y="269"/>
                </a:lnTo>
                <a:lnTo>
                  <a:pt x="795" y="279"/>
                </a:lnTo>
                <a:lnTo>
                  <a:pt x="810" y="284"/>
                </a:lnTo>
                <a:lnTo>
                  <a:pt x="822" y="290"/>
                </a:lnTo>
                <a:lnTo>
                  <a:pt x="839" y="294"/>
                </a:lnTo>
                <a:lnTo>
                  <a:pt x="851" y="300"/>
                </a:lnTo>
                <a:lnTo>
                  <a:pt x="854" y="306"/>
                </a:lnTo>
                <a:lnTo>
                  <a:pt x="872" y="309"/>
                </a:lnTo>
                <a:lnTo>
                  <a:pt x="866" y="315"/>
                </a:lnTo>
                <a:lnTo>
                  <a:pt x="851" y="319"/>
                </a:lnTo>
                <a:lnTo>
                  <a:pt x="839" y="319"/>
                </a:lnTo>
                <a:lnTo>
                  <a:pt x="822" y="319"/>
                </a:lnTo>
                <a:lnTo>
                  <a:pt x="801" y="315"/>
                </a:lnTo>
                <a:lnTo>
                  <a:pt x="789" y="315"/>
                </a:lnTo>
                <a:lnTo>
                  <a:pt x="778" y="315"/>
                </a:lnTo>
                <a:lnTo>
                  <a:pt x="766" y="315"/>
                </a:lnTo>
                <a:lnTo>
                  <a:pt x="755" y="315"/>
                </a:lnTo>
                <a:lnTo>
                  <a:pt x="739" y="309"/>
                </a:lnTo>
                <a:lnTo>
                  <a:pt x="722" y="309"/>
                </a:lnTo>
                <a:lnTo>
                  <a:pt x="710" y="309"/>
                </a:lnTo>
                <a:lnTo>
                  <a:pt x="695" y="306"/>
                </a:lnTo>
                <a:lnTo>
                  <a:pt x="683" y="306"/>
                </a:lnTo>
                <a:lnTo>
                  <a:pt x="672" y="306"/>
                </a:lnTo>
                <a:lnTo>
                  <a:pt x="655" y="306"/>
                </a:lnTo>
                <a:lnTo>
                  <a:pt x="645" y="300"/>
                </a:lnTo>
                <a:lnTo>
                  <a:pt x="634" y="300"/>
                </a:lnTo>
                <a:lnTo>
                  <a:pt x="616" y="294"/>
                </a:lnTo>
                <a:lnTo>
                  <a:pt x="605" y="294"/>
                </a:lnTo>
                <a:lnTo>
                  <a:pt x="589" y="294"/>
                </a:lnTo>
                <a:lnTo>
                  <a:pt x="578" y="290"/>
                </a:lnTo>
                <a:lnTo>
                  <a:pt x="566" y="290"/>
                </a:lnTo>
                <a:lnTo>
                  <a:pt x="551" y="284"/>
                </a:lnTo>
                <a:lnTo>
                  <a:pt x="539" y="284"/>
                </a:lnTo>
                <a:lnTo>
                  <a:pt x="528" y="279"/>
                </a:lnTo>
                <a:lnTo>
                  <a:pt x="511" y="279"/>
                </a:lnTo>
                <a:lnTo>
                  <a:pt x="501" y="275"/>
                </a:lnTo>
                <a:lnTo>
                  <a:pt x="490" y="275"/>
                </a:lnTo>
                <a:lnTo>
                  <a:pt x="472" y="269"/>
                </a:lnTo>
                <a:lnTo>
                  <a:pt x="461" y="269"/>
                </a:lnTo>
                <a:lnTo>
                  <a:pt x="451" y="263"/>
                </a:lnTo>
                <a:lnTo>
                  <a:pt x="440" y="260"/>
                </a:lnTo>
                <a:lnTo>
                  <a:pt x="422" y="260"/>
                </a:lnTo>
                <a:lnTo>
                  <a:pt x="411" y="254"/>
                </a:lnTo>
                <a:lnTo>
                  <a:pt x="401" y="248"/>
                </a:lnTo>
                <a:lnTo>
                  <a:pt x="384" y="244"/>
                </a:lnTo>
                <a:lnTo>
                  <a:pt x="372" y="238"/>
                </a:lnTo>
                <a:lnTo>
                  <a:pt x="361" y="233"/>
                </a:lnTo>
                <a:lnTo>
                  <a:pt x="351" y="233"/>
                </a:lnTo>
                <a:lnTo>
                  <a:pt x="340" y="229"/>
                </a:lnTo>
                <a:lnTo>
                  <a:pt x="322" y="223"/>
                </a:lnTo>
                <a:lnTo>
                  <a:pt x="311" y="219"/>
                </a:lnTo>
                <a:lnTo>
                  <a:pt x="301" y="208"/>
                </a:lnTo>
                <a:lnTo>
                  <a:pt x="290" y="204"/>
                </a:lnTo>
                <a:lnTo>
                  <a:pt x="278" y="198"/>
                </a:lnTo>
                <a:lnTo>
                  <a:pt x="267" y="192"/>
                </a:lnTo>
                <a:lnTo>
                  <a:pt x="255" y="188"/>
                </a:lnTo>
                <a:lnTo>
                  <a:pt x="246" y="183"/>
                </a:lnTo>
                <a:lnTo>
                  <a:pt x="234" y="173"/>
                </a:lnTo>
                <a:lnTo>
                  <a:pt x="223" y="167"/>
                </a:lnTo>
                <a:lnTo>
                  <a:pt x="211" y="158"/>
                </a:lnTo>
                <a:lnTo>
                  <a:pt x="200" y="152"/>
                </a:lnTo>
                <a:lnTo>
                  <a:pt x="178" y="137"/>
                </a:lnTo>
                <a:lnTo>
                  <a:pt x="161" y="121"/>
                </a:lnTo>
                <a:lnTo>
                  <a:pt x="140" y="102"/>
                </a:lnTo>
                <a:lnTo>
                  <a:pt x="61" y="50"/>
                </a:lnTo>
                <a:lnTo>
                  <a:pt x="0" y="0"/>
                </a:lnTo>
                <a:close/>
              </a:path>
            </a:pathLst>
          </a:custGeom>
          <a:blipFill dpi="0" rotWithShape="0">
            <a:blip r:embed="rId22"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12" name="Freeform 68"/>
          <p:cNvSpPr>
            <a:spLocks/>
          </p:cNvSpPr>
          <p:nvPr/>
        </p:nvSpPr>
        <p:spPr bwMode="auto">
          <a:xfrm>
            <a:off x="3363913" y="3043238"/>
            <a:ext cx="1735137" cy="636587"/>
          </a:xfrm>
          <a:custGeom>
            <a:avLst/>
            <a:gdLst>
              <a:gd name="T0" fmla="*/ 11 w 872"/>
              <a:gd name="T1" fmla="*/ 10 h 319"/>
              <a:gd name="T2" fmla="*/ 46 w 872"/>
              <a:gd name="T3" fmla="*/ 25 h 319"/>
              <a:gd name="T4" fmla="*/ 61 w 872"/>
              <a:gd name="T5" fmla="*/ 35 h 319"/>
              <a:gd name="T6" fmla="*/ 84 w 872"/>
              <a:gd name="T7" fmla="*/ 44 h 319"/>
              <a:gd name="T8" fmla="*/ 105 w 872"/>
              <a:gd name="T9" fmla="*/ 56 h 319"/>
              <a:gd name="T10" fmla="*/ 128 w 872"/>
              <a:gd name="T11" fmla="*/ 60 h 319"/>
              <a:gd name="T12" fmla="*/ 155 w 872"/>
              <a:gd name="T13" fmla="*/ 71 h 319"/>
              <a:gd name="T14" fmla="*/ 184 w 872"/>
              <a:gd name="T15" fmla="*/ 81 h 319"/>
              <a:gd name="T16" fmla="*/ 211 w 872"/>
              <a:gd name="T17" fmla="*/ 90 h 319"/>
              <a:gd name="T18" fmla="*/ 240 w 872"/>
              <a:gd name="T19" fmla="*/ 102 h 319"/>
              <a:gd name="T20" fmla="*/ 267 w 872"/>
              <a:gd name="T21" fmla="*/ 112 h 319"/>
              <a:gd name="T22" fmla="*/ 296 w 872"/>
              <a:gd name="T23" fmla="*/ 121 h 319"/>
              <a:gd name="T24" fmla="*/ 328 w 872"/>
              <a:gd name="T25" fmla="*/ 131 h 319"/>
              <a:gd name="T26" fmla="*/ 355 w 872"/>
              <a:gd name="T27" fmla="*/ 142 h 319"/>
              <a:gd name="T28" fmla="*/ 390 w 872"/>
              <a:gd name="T29" fmla="*/ 152 h 319"/>
              <a:gd name="T30" fmla="*/ 416 w 872"/>
              <a:gd name="T31" fmla="*/ 162 h 319"/>
              <a:gd name="T32" fmla="*/ 451 w 872"/>
              <a:gd name="T33" fmla="*/ 173 h 319"/>
              <a:gd name="T34" fmla="*/ 478 w 872"/>
              <a:gd name="T35" fmla="*/ 177 h 319"/>
              <a:gd name="T36" fmla="*/ 511 w 872"/>
              <a:gd name="T37" fmla="*/ 188 h 319"/>
              <a:gd name="T38" fmla="*/ 539 w 872"/>
              <a:gd name="T39" fmla="*/ 198 h 319"/>
              <a:gd name="T40" fmla="*/ 572 w 872"/>
              <a:gd name="T41" fmla="*/ 208 h 319"/>
              <a:gd name="T42" fmla="*/ 601 w 872"/>
              <a:gd name="T43" fmla="*/ 219 h 319"/>
              <a:gd name="T44" fmla="*/ 628 w 872"/>
              <a:gd name="T45" fmla="*/ 223 h 319"/>
              <a:gd name="T46" fmla="*/ 655 w 872"/>
              <a:gd name="T47" fmla="*/ 233 h 319"/>
              <a:gd name="T48" fmla="*/ 683 w 872"/>
              <a:gd name="T49" fmla="*/ 244 h 319"/>
              <a:gd name="T50" fmla="*/ 704 w 872"/>
              <a:gd name="T51" fmla="*/ 248 h 319"/>
              <a:gd name="T52" fmla="*/ 728 w 872"/>
              <a:gd name="T53" fmla="*/ 259 h 319"/>
              <a:gd name="T54" fmla="*/ 751 w 872"/>
              <a:gd name="T55" fmla="*/ 263 h 319"/>
              <a:gd name="T56" fmla="*/ 772 w 872"/>
              <a:gd name="T57" fmla="*/ 269 h 319"/>
              <a:gd name="T58" fmla="*/ 810 w 872"/>
              <a:gd name="T59" fmla="*/ 284 h 319"/>
              <a:gd name="T60" fmla="*/ 839 w 872"/>
              <a:gd name="T61" fmla="*/ 294 h 319"/>
              <a:gd name="T62" fmla="*/ 854 w 872"/>
              <a:gd name="T63" fmla="*/ 306 h 319"/>
              <a:gd name="T64" fmla="*/ 866 w 872"/>
              <a:gd name="T65" fmla="*/ 315 h 319"/>
              <a:gd name="T66" fmla="*/ 839 w 872"/>
              <a:gd name="T67" fmla="*/ 319 h 319"/>
              <a:gd name="T68" fmla="*/ 801 w 872"/>
              <a:gd name="T69" fmla="*/ 315 h 319"/>
              <a:gd name="T70" fmla="*/ 777 w 872"/>
              <a:gd name="T71" fmla="*/ 315 h 319"/>
              <a:gd name="T72" fmla="*/ 754 w 872"/>
              <a:gd name="T73" fmla="*/ 315 h 319"/>
              <a:gd name="T74" fmla="*/ 722 w 872"/>
              <a:gd name="T75" fmla="*/ 309 h 319"/>
              <a:gd name="T76" fmla="*/ 695 w 872"/>
              <a:gd name="T77" fmla="*/ 306 h 319"/>
              <a:gd name="T78" fmla="*/ 672 w 872"/>
              <a:gd name="T79" fmla="*/ 306 h 319"/>
              <a:gd name="T80" fmla="*/ 645 w 872"/>
              <a:gd name="T81" fmla="*/ 300 h 319"/>
              <a:gd name="T82" fmla="*/ 616 w 872"/>
              <a:gd name="T83" fmla="*/ 294 h 319"/>
              <a:gd name="T84" fmla="*/ 589 w 872"/>
              <a:gd name="T85" fmla="*/ 294 h 319"/>
              <a:gd name="T86" fmla="*/ 566 w 872"/>
              <a:gd name="T87" fmla="*/ 290 h 319"/>
              <a:gd name="T88" fmla="*/ 539 w 872"/>
              <a:gd name="T89" fmla="*/ 284 h 319"/>
              <a:gd name="T90" fmla="*/ 511 w 872"/>
              <a:gd name="T91" fmla="*/ 279 h 319"/>
              <a:gd name="T92" fmla="*/ 489 w 872"/>
              <a:gd name="T93" fmla="*/ 275 h 319"/>
              <a:gd name="T94" fmla="*/ 461 w 872"/>
              <a:gd name="T95" fmla="*/ 269 h 319"/>
              <a:gd name="T96" fmla="*/ 440 w 872"/>
              <a:gd name="T97" fmla="*/ 259 h 319"/>
              <a:gd name="T98" fmla="*/ 411 w 872"/>
              <a:gd name="T99" fmla="*/ 254 h 319"/>
              <a:gd name="T100" fmla="*/ 384 w 872"/>
              <a:gd name="T101" fmla="*/ 244 h 319"/>
              <a:gd name="T102" fmla="*/ 361 w 872"/>
              <a:gd name="T103" fmla="*/ 233 h 319"/>
              <a:gd name="T104" fmla="*/ 340 w 872"/>
              <a:gd name="T105" fmla="*/ 229 h 319"/>
              <a:gd name="T106" fmla="*/ 311 w 872"/>
              <a:gd name="T107" fmla="*/ 219 h 319"/>
              <a:gd name="T108" fmla="*/ 290 w 872"/>
              <a:gd name="T109" fmla="*/ 204 h 319"/>
              <a:gd name="T110" fmla="*/ 267 w 872"/>
              <a:gd name="T111" fmla="*/ 192 h 319"/>
              <a:gd name="T112" fmla="*/ 246 w 872"/>
              <a:gd name="T113" fmla="*/ 183 h 319"/>
              <a:gd name="T114" fmla="*/ 223 w 872"/>
              <a:gd name="T115" fmla="*/ 167 h 319"/>
              <a:gd name="T116" fmla="*/ 200 w 872"/>
              <a:gd name="T117" fmla="*/ 152 h 319"/>
              <a:gd name="T118" fmla="*/ 161 w 872"/>
              <a:gd name="T119" fmla="*/ 121 h 319"/>
              <a:gd name="T120" fmla="*/ 61 w 872"/>
              <a:gd name="T121" fmla="*/ 5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2" h="319">
                <a:moveTo>
                  <a:pt x="0" y="0"/>
                </a:moveTo>
                <a:lnTo>
                  <a:pt x="11" y="10"/>
                </a:lnTo>
                <a:lnTo>
                  <a:pt x="29" y="16"/>
                </a:lnTo>
                <a:lnTo>
                  <a:pt x="46" y="25"/>
                </a:lnTo>
                <a:lnTo>
                  <a:pt x="56" y="31"/>
                </a:lnTo>
                <a:lnTo>
                  <a:pt x="61" y="35"/>
                </a:lnTo>
                <a:lnTo>
                  <a:pt x="73" y="41"/>
                </a:lnTo>
                <a:lnTo>
                  <a:pt x="84" y="44"/>
                </a:lnTo>
                <a:lnTo>
                  <a:pt x="96" y="50"/>
                </a:lnTo>
                <a:lnTo>
                  <a:pt x="105" y="56"/>
                </a:lnTo>
                <a:lnTo>
                  <a:pt x="117" y="56"/>
                </a:lnTo>
                <a:lnTo>
                  <a:pt x="128" y="60"/>
                </a:lnTo>
                <a:lnTo>
                  <a:pt x="146" y="66"/>
                </a:lnTo>
                <a:lnTo>
                  <a:pt x="155" y="71"/>
                </a:lnTo>
                <a:lnTo>
                  <a:pt x="167" y="75"/>
                </a:lnTo>
                <a:lnTo>
                  <a:pt x="184" y="81"/>
                </a:lnTo>
                <a:lnTo>
                  <a:pt x="196" y="87"/>
                </a:lnTo>
                <a:lnTo>
                  <a:pt x="211" y="90"/>
                </a:lnTo>
                <a:lnTo>
                  <a:pt x="223" y="96"/>
                </a:lnTo>
                <a:lnTo>
                  <a:pt x="240" y="102"/>
                </a:lnTo>
                <a:lnTo>
                  <a:pt x="249" y="106"/>
                </a:lnTo>
                <a:lnTo>
                  <a:pt x="267" y="112"/>
                </a:lnTo>
                <a:lnTo>
                  <a:pt x="278" y="117"/>
                </a:lnTo>
                <a:lnTo>
                  <a:pt x="296" y="121"/>
                </a:lnTo>
                <a:lnTo>
                  <a:pt x="311" y="127"/>
                </a:lnTo>
                <a:lnTo>
                  <a:pt x="328" y="131"/>
                </a:lnTo>
                <a:lnTo>
                  <a:pt x="340" y="137"/>
                </a:lnTo>
                <a:lnTo>
                  <a:pt x="355" y="142"/>
                </a:lnTo>
                <a:lnTo>
                  <a:pt x="372" y="146"/>
                </a:lnTo>
                <a:lnTo>
                  <a:pt x="390" y="152"/>
                </a:lnTo>
                <a:lnTo>
                  <a:pt x="401" y="158"/>
                </a:lnTo>
                <a:lnTo>
                  <a:pt x="416" y="162"/>
                </a:lnTo>
                <a:lnTo>
                  <a:pt x="434" y="167"/>
                </a:lnTo>
                <a:lnTo>
                  <a:pt x="451" y="173"/>
                </a:lnTo>
                <a:lnTo>
                  <a:pt x="466" y="173"/>
                </a:lnTo>
                <a:lnTo>
                  <a:pt x="478" y="177"/>
                </a:lnTo>
                <a:lnTo>
                  <a:pt x="495" y="183"/>
                </a:lnTo>
                <a:lnTo>
                  <a:pt x="511" y="188"/>
                </a:lnTo>
                <a:lnTo>
                  <a:pt x="528" y="192"/>
                </a:lnTo>
                <a:lnTo>
                  <a:pt x="539" y="198"/>
                </a:lnTo>
                <a:lnTo>
                  <a:pt x="555" y="204"/>
                </a:lnTo>
                <a:lnTo>
                  <a:pt x="572" y="208"/>
                </a:lnTo>
                <a:lnTo>
                  <a:pt x="584" y="213"/>
                </a:lnTo>
                <a:lnTo>
                  <a:pt x="601" y="219"/>
                </a:lnTo>
                <a:lnTo>
                  <a:pt x="610" y="219"/>
                </a:lnTo>
                <a:lnTo>
                  <a:pt x="628" y="223"/>
                </a:lnTo>
                <a:lnTo>
                  <a:pt x="639" y="229"/>
                </a:lnTo>
                <a:lnTo>
                  <a:pt x="655" y="233"/>
                </a:lnTo>
                <a:lnTo>
                  <a:pt x="666" y="238"/>
                </a:lnTo>
                <a:lnTo>
                  <a:pt x="683" y="244"/>
                </a:lnTo>
                <a:lnTo>
                  <a:pt x="695" y="244"/>
                </a:lnTo>
                <a:lnTo>
                  <a:pt x="704" y="248"/>
                </a:lnTo>
                <a:lnTo>
                  <a:pt x="716" y="254"/>
                </a:lnTo>
                <a:lnTo>
                  <a:pt x="728" y="259"/>
                </a:lnTo>
                <a:lnTo>
                  <a:pt x="739" y="259"/>
                </a:lnTo>
                <a:lnTo>
                  <a:pt x="751" y="263"/>
                </a:lnTo>
                <a:lnTo>
                  <a:pt x="760" y="269"/>
                </a:lnTo>
                <a:lnTo>
                  <a:pt x="772" y="269"/>
                </a:lnTo>
                <a:lnTo>
                  <a:pt x="795" y="279"/>
                </a:lnTo>
                <a:lnTo>
                  <a:pt x="810" y="284"/>
                </a:lnTo>
                <a:lnTo>
                  <a:pt x="822" y="290"/>
                </a:lnTo>
                <a:lnTo>
                  <a:pt x="839" y="294"/>
                </a:lnTo>
                <a:lnTo>
                  <a:pt x="850" y="300"/>
                </a:lnTo>
                <a:lnTo>
                  <a:pt x="854" y="306"/>
                </a:lnTo>
                <a:lnTo>
                  <a:pt x="872" y="309"/>
                </a:lnTo>
                <a:lnTo>
                  <a:pt x="866" y="315"/>
                </a:lnTo>
                <a:lnTo>
                  <a:pt x="850" y="319"/>
                </a:lnTo>
                <a:lnTo>
                  <a:pt x="839" y="319"/>
                </a:lnTo>
                <a:lnTo>
                  <a:pt x="822" y="319"/>
                </a:lnTo>
                <a:lnTo>
                  <a:pt x="801" y="315"/>
                </a:lnTo>
                <a:lnTo>
                  <a:pt x="789" y="315"/>
                </a:lnTo>
                <a:lnTo>
                  <a:pt x="777" y="315"/>
                </a:lnTo>
                <a:lnTo>
                  <a:pt x="766" y="315"/>
                </a:lnTo>
                <a:lnTo>
                  <a:pt x="754" y="315"/>
                </a:lnTo>
                <a:lnTo>
                  <a:pt x="739" y="309"/>
                </a:lnTo>
                <a:lnTo>
                  <a:pt x="722" y="309"/>
                </a:lnTo>
                <a:lnTo>
                  <a:pt x="710" y="309"/>
                </a:lnTo>
                <a:lnTo>
                  <a:pt x="695" y="306"/>
                </a:lnTo>
                <a:lnTo>
                  <a:pt x="683" y="306"/>
                </a:lnTo>
                <a:lnTo>
                  <a:pt x="672" y="306"/>
                </a:lnTo>
                <a:lnTo>
                  <a:pt x="655" y="306"/>
                </a:lnTo>
                <a:lnTo>
                  <a:pt x="645" y="300"/>
                </a:lnTo>
                <a:lnTo>
                  <a:pt x="633" y="300"/>
                </a:lnTo>
                <a:lnTo>
                  <a:pt x="616" y="294"/>
                </a:lnTo>
                <a:lnTo>
                  <a:pt x="605" y="294"/>
                </a:lnTo>
                <a:lnTo>
                  <a:pt x="589" y="294"/>
                </a:lnTo>
                <a:lnTo>
                  <a:pt x="578" y="290"/>
                </a:lnTo>
                <a:lnTo>
                  <a:pt x="566" y="290"/>
                </a:lnTo>
                <a:lnTo>
                  <a:pt x="551" y="284"/>
                </a:lnTo>
                <a:lnTo>
                  <a:pt x="539" y="284"/>
                </a:lnTo>
                <a:lnTo>
                  <a:pt x="528" y="279"/>
                </a:lnTo>
                <a:lnTo>
                  <a:pt x="511" y="279"/>
                </a:lnTo>
                <a:lnTo>
                  <a:pt x="501" y="275"/>
                </a:lnTo>
                <a:lnTo>
                  <a:pt x="489" y="275"/>
                </a:lnTo>
                <a:lnTo>
                  <a:pt x="472" y="269"/>
                </a:lnTo>
                <a:lnTo>
                  <a:pt x="461" y="269"/>
                </a:lnTo>
                <a:lnTo>
                  <a:pt x="451" y="263"/>
                </a:lnTo>
                <a:lnTo>
                  <a:pt x="440" y="259"/>
                </a:lnTo>
                <a:lnTo>
                  <a:pt x="422" y="259"/>
                </a:lnTo>
                <a:lnTo>
                  <a:pt x="411" y="254"/>
                </a:lnTo>
                <a:lnTo>
                  <a:pt x="401" y="248"/>
                </a:lnTo>
                <a:lnTo>
                  <a:pt x="384" y="244"/>
                </a:lnTo>
                <a:lnTo>
                  <a:pt x="372" y="238"/>
                </a:lnTo>
                <a:lnTo>
                  <a:pt x="361" y="233"/>
                </a:lnTo>
                <a:lnTo>
                  <a:pt x="351" y="233"/>
                </a:lnTo>
                <a:lnTo>
                  <a:pt x="340" y="229"/>
                </a:lnTo>
                <a:lnTo>
                  <a:pt x="322" y="223"/>
                </a:lnTo>
                <a:lnTo>
                  <a:pt x="311" y="219"/>
                </a:lnTo>
                <a:lnTo>
                  <a:pt x="301" y="208"/>
                </a:lnTo>
                <a:lnTo>
                  <a:pt x="290" y="204"/>
                </a:lnTo>
                <a:lnTo>
                  <a:pt x="278" y="198"/>
                </a:lnTo>
                <a:lnTo>
                  <a:pt x="267" y="192"/>
                </a:lnTo>
                <a:lnTo>
                  <a:pt x="255" y="188"/>
                </a:lnTo>
                <a:lnTo>
                  <a:pt x="246" y="183"/>
                </a:lnTo>
                <a:lnTo>
                  <a:pt x="234" y="173"/>
                </a:lnTo>
                <a:lnTo>
                  <a:pt x="223" y="167"/>
                </a:lnTo>
                <a:lnTo>
                  <a:pt x="211" y="158"/>
                </a:lnTo>
                <a:lnTo>
                  <a:pt x="200" y="152"/>
                </a:lnTo>
                <a:lnTo>
                  <a:pt x="178" y="137"/>
                </a:lnTo>
                <a:lnTo>
                  <a:pt x="161" y="121"/>
                </a:lnTo>
                <a:lnTo>
                  <a:pt x="140" y="102"/>
                </a:lnTo>
                <a:lnTo>
                  <a:pt x="61" y="5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613" name="Freeform 69"/>
          <p:cNvSpPr>
            <a:spLocks/>
          </p:cNvSpPr>
          <p:nvPr/>
        </p:nvSpPr>
        <p:spPr bwMode="auto">
          <a:xfrm>
            <a:off x="3851275" y="1622425"/>
            <a:ext cx="228600" cy="241300"/>
          </a:xfrm>
          <a:custGeom>
            <a:avLst/>
            <a:gdLst>
              <a:gd name="T0" fmla="*/ 0 w 115"/>
              <a:gd name="T1" fmla="*/ 121 h 121"/>
              <a:gd name="T2" fmla="*/ 0 w 115"/>
              <a:gd name="T3" fmla="*/ 0 h 121"/>
              <a:gd name="T4" fmla="*/ 115 w 115"/>
              <a:gd name="T5" fmla="*/ 61 h 121"/>
              <a:gd name="T6" fmla="*/ 0 w 115"/>
              <a:gd name="T7" fmla="*/ 121 h 121"/>
            </a:gdLst>
            <a:ahLst/>
            <a:cxnLst>
              <a:cxn ang="0">
                <a:pos x="T0" y="T1"/>
              </a:cxn>
              <a:cxn ang="0">
                <a:pos x="T2" y="T3"/>
              </a:cxn>
              <a:cxn ang="0">
                <a:pos x="T4" y="T5"/>
              </a:cxn>
              <a:cxn ang="0">
                <a:pos x="T6" y="T7"/>
              </a:cxn>
            </a:cxnLst>
            <a:rect l="0" t="0" r="r" b="b"/>
            <a:pathLst>
              <a:path w="115" h="121">
                <a:moveTo>
                  <a:pt x="0" y="121"/>
                </a:moveTo>
                <a:lnTo>
                  <a:pt x="0" y="0"/>
                </a:lnTo>
                <a:lnTo>
                  <a:pt x="115" y="61"/>
                </a:lnTo>
                <a:lnTo>
                  <a:pt x="0" y="121"/>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14" name="Freeform 70"/>
          <p:cNvSpPr>
            <a:spLocks/>
          </p:cNvSpPr>
          <p:nvPr/>
        </p:nvSpPr>
        <p:spPr bwMode="auto">
          <a:xfrm>
            <a:off x="6757988" y="2652713"/>
            <a:ext cx="263525" cy="215900"/>
          </a:xfrm>
          <a:custGeom>
            <a:avLst/>
            <a:gdLst>
              <a:gd name="T0" fmla="*/ 0 w 132"/>
              <a:gd name="T1" fmla="*/ 0 h 108"/>
              <a:gd name="T2" fmla="*/ 132 w 132"/>
              <a:gd name="T3" fmla="*/ 0 h 108"/>
              <a:gd name="T4" fmla="*/ 65 w 132"/>
              <a:gd name="T5" fmla="*/ 108 h 108"/>
              <a:gd name="T6" fmla="*/ 0 w 132"/>
              <a:gd name="T7" fmla="*/ 0 h 108"/>
            </a:gdLst>
            <a:ahLst/>
            <a:cxnLst>
              <a:cxn ang="0">
                <a:pos x="T0" y="T1"/>
              </a:cxn>
              <a:cxn ang="0">
                <a:pos x="T2" y="T3"/>
              </a:cxn>
              <a:cxn ang="0">
                <a:pos x="T4" y="T5"/>
              </a:cxn>
              <a:cxn ang="0">
                <a:pos x="T6" y="T7"/>
              </a:cxn>
            </a:cxnLst>
            <a:rect l="0" t="0" r="r" b="b"/>
            <a:pathLst>
              <a:path w="132" h="108">
                <a:moveTo>
                  <a:pt x="0" y="0"/>
                </a:moveTo>
                <a:lnTo>
                  <a:pt x="132" y="0"/>
                </a:lnTo>
                <a:lnTo>
                  <a:pt x="65" y="108"/>
                </a:lnTo>
                <a:lnTo>
                  <a:pt x="0"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15" name="Rectangle 71"/>
          <p:cNvSpPr>
            <a:spLocks noChangeArrowheads="1"/>
          </p:cNvSpPr>
          <p:nvPr/>
        </p:nvSpPr>
        <p:spPr bwMode="auto">
          <a:xfrm>
            <a:off x="2168525" y="1744663"/>
            <a:ext cx="111125" cy="2730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16" name="Rectangle 72"/>
          <p:cNvSpPr>
            <a:spLocks noChangeArrowheads="1"/>
          </p:cNvSpPr>
          <p:nvPr/>
        </p:nvSpPr>
        <p:spPr bwMode="auto">
          <a:xfrm>
            <a:off x="2168525" y="1684338"/>
            <a:ext cx="1711325" cy="9842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17" name="Rectangle 73"/>
          <p:cNvSpPr>
            <a:spLocks noChangeArrowheads="1"/>
          </p:cNvSpPr>
          <p:nvPr/>
        </p:nvSpPr>
        <p:spPr bwMode="auto">
          <a:xfrm>
            <a:off x="6832600" y="1712913"/>
            <a:ext cx="111125" cy="95408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18" name="Rectangle 74"/>
          <p:cNvSpPr>
            <a:spLocks noChangeArrowheads="1"/>
          </p:cNvSpPr>
          <p:nvPr/>
        </p:nvSpPr>
        <p:spPr bwMode="auto">
          <a:xfrm>
            <a:off x="6280150" y="1712913"/>
            <a:ext cx="552450" cy="10160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19" name="Rectangle 75"/>
          <p:cNvSpPr>
            <a:spLocks noChangeArrowheads="1"/>
          </p:cNvSpPr>
          <p:nvPr/>
        </p:nvSpPr>
        <p:spPr bwMode="auto">
          <a:xfrm>
            <a:off x="3008313" y="2600325"/>
            <a:ext cx="685800" cy="9842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20" name="Rectangle 76"/>
          <p:cNvSpPr>
            <a:spLocks noChangeArrowheads="1"/>
          </p:cNvSpPr>
          <p:nvPr/>
        </p:nvSpPr>
        <p:spPr bwMode="auto">
          <a:xfrm>
            <a:off x="3602038" y="2601913"/>
            <a:ext cx="100012" cy="18256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nvGrpSpPr>
          <p:cNvPr id="236621" name="Group 77"/>
          <p:cNvGrpSpPr>
            <a:grpSpLocks/>
          </p:cNvGrpSpPr>
          <p:nvPr/>
        </p:nvGrpSpPr>
        <p:grpSpPr bwMode="auto">
          <a:xfrm>
            <a:off x="1447800" y="3632200"/>
            <a:ext cx="2546350" cy="1190625"/>
            <a:chOff x="1187" y="1982"/>
            <a:chExt cx="1439" cy="598"/>
          </a:xfrm>
        </p:grpSpPr>
        <p:sp>
          <p:nvSpPr>
            <p:cNvPr id="236622" name="Rectangle 78"/>
            <p:cNvSpPr>
              <a:spLocks noChangeArrowheads="1"/>
            </p:cNvSpPr>
            <p:nvPr/>
          </p:nvSpPr>
          <p:spPr bwMode="auto">
            <a:xfrm>
              <a:off x="1234" y="2016"/>
              <a:ext cx="1392" cy="56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23" name="Rectangle 79"/>
            <p:cNvSpPr>
              <a:spLocks noChangeArrowheads="1"/>
            </p:cNvSpPr>
            <p:nvPr/>
          </p:nvSpPr>
          <p:spPr bwMode="auto">
            <a:xfrm>
              <a:off x="1187" y="1982"/>
              <a:ext cx="1386" cy="559"/>
            </a:xfrm>
            <a:prstGeom prst="rect">
              <a:avLst/>
            </a:prstGeom>
            <a:solidFill>
              <a:srgbClr val="FFFFFF"/>
            </a:solidFill>
            <a:ln w="9525">
              <a:solidFill>
                <a:srgbClr val="000000"/>
              </a:solidFill>
              <a:miter lim="800000"/>
              <a:headEnd/>
              <a:tailEnd/>
            </a:ln>
          </p:spPr>
          <p:txBody>
            <a:bodyPr/>
            <a:lstStyle/>
            <a:p>
              <a:endParaRPr lang="ja-JP" altLang="en-US" smtClean="0">
                <a:solidFill>
                  <a:srgbClr val="000000"/>
                </a:solidFill>
              </a:endParaRPr>
            </a:p>
          </p:txBody>
        </p:sp>
      </p:grpSp>
      <p:grpSp>
        <p:nvGrpSpPr>
          <p:cNvPr id="236624" name="Group 80"/>
          <p:cNvGrpSpPr>
            <a:grpSpLocks/>
          </p:cNvGrpSpPr>
          <p:nvPr/>
        </p:nvGrpSpPr>
        <p:grpSpPr bwMode="auto">
          <a:xfrm>
            <a:off x="7924800" y="2922588"/>
            <a:ext cx="333375" cy="130175"/>
            <a:chOff x="4442" y="1611"/>
            <a:chExt cx="167" cy="65"/>
          </a:xfrm>
        </p:grpSpPr>
        <p:sp>
          <p:nvSpPr>
            <p:cNvPr id="236625" name="Freeform 81"/>
            <p:cNvSpPr>
              <a:spLocks/>
            </p:cNvSpPr>
            <p:nvPr/>
          </p:nvSpPr>
          <p:spPr bwMode="auto">
            <a:xfrm>
              <a:off x="4442" y="1611"/>
              <a:ext cx="39" cy="61"/>
            </a:xfrm>
            <a:custGeom>
              <a:avLst/>
              <a:gdLst>
                <a:gd name="T0" fmla="*/ 0 w 39"/>
                <a:gd name="T1" fmla="*/ 0 h 61"/>
                <a:gd name="T2" fmla="*/ 12 w 39"/>
                <a:gd name="T3" fmla="*/ 0 h 61"/>
                <a:gd name="T4" fmla="*/ 21 w 39"/>
                <a:gd name="T5" fmla="*/ 9 h 61"/>
                <a:gd name="T6" fmla="*/ 27 w 39"/>
                <a:gd name="T7" fmla="*/ 15 h 61"/>
                <a:gd name="T8" fmla="*/ 33 w 39"/>
                <a:gd name="T9" fmla="*/ 19 h 61"/>
                <a:gd name="T10" fmla="*/ 39 w 39"/>
                <a:gd name="T11" fmla="*/ 31 h 61"/>
                <a:gd name="T12" fmla="*/ 39 w 39"/>
                <a:gd name="T13" fmla="*/ 40 h 61"/>
                <a:gd name="T14" fmla="*/ 39 w 39"/>
                <a:gd name="T15" fmla="*/ 50 h 61"/>
                <a:gd name="T16" fmla="*/ 21 w 39"/>
                <a:gd name="T17" fmla="*/ 55 h 61"/>
                <a:gd name="T18" fmla="*/ 6 w 39"/>
                <a:gd name="T19"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1">
                  <a:moveTo>
                    <a:pt x="0" y="0"/>
                  </a:moveTo>
                  <a:lnTo>
                    <a:pt x="12" y="0"/>
                  </a:lnTo>
                  <a:lnTo>
                    <a:pt x="21" y="9"/>
                  </a:lnTo>
                  <a:lnTo>
                    <a:pt x="27" y="15"/>
                  </a:lnTo>
                  <a:lnTo>
                    <a:pt x="33" y="19"/>
                  </a:lnTo>
                  <a:lnTo>
                    <a:pt x="39" y="31"/>
                  </a:lnTo>
                  <a:lnTo>
                    <a:pt x="39" y="40"/>
                  </a:lnTo>
                  <a:lnTo>
                    <a:pt x="39" y="50"/>
                  </a:lnTo>
                  <a:lnTo>
                    <a:pt x="21" y="55"/>
                  </a:lnTo>
                  <a:lnTo>
                    <a:pt x="6" y="61"/>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626" name="Freeform 82"/>
            <p:cNvSpPr>
              <a:spLocks/>
            </p:cNvSpPr>
            <p:nvPr/>
          </p:nvSpPr>
          <p:spPr bwMode="auto">
            <a:xfrm>
              <a:off x="4448" y="1611"/>
              <a:ext cx="161" cy="65"/>
            </a:xfrm>
            <a:custGeom>
              <a:avLst/>
              <a:gdLst>
                <a:gd name="T0" fmla="*/ 0 w 161"/>
                <a:gd name="T1" fmla="*/ 0 h 65"/>
                <a:gd name="T2" fmla="*/ 15 w 161"/>
                <a:gd name="T3" fmla="*/ 4 h 65"/>
                <a:gd name="T4" fmla="*/ 27 w 161"/>
                <a:gd name="T5" fmla="*/ 9 h 65"/>
                <a:gd name="T6" fmla="*/ 39 w 161"/>
                <a:gd name="T7" fmla="*/ 15 h 65"/>
                <a:gd name="T8" fmla="*/ 56 w 161"/>
                <a:gd name="T9" fmla="*/ 19 h 65"/>
                <a:gd name="T10" fmla="*/ 65 w 161"/>
                <a:gd name="T11" fmla="*/ 31 h 65"/>
                <a:gd name="T12" fmla="*/ 77 w 161"/>
                <a:gd name="T13" fmla="*/ 34 h 65"/>
                <a:gd name="T14" fmla="*/ 88 w 161"/>
                <a:gd name="T15" fmla="*/ 46 h 65"/>
                <a:gd name="T16" fmla="*/ 100 w 161"/>
                <a:gd name="T17" fmla="*/ 55 h 65"/>
                <a:gd name="T18" fmla="*/ 111 w 161"/>
                <a:gd name="T19" fmla="*/ 61 h 65"/>
                <a:gd name="T20" fmla="*/ 127 w 161"/>
                <a:gd name="T21" fmla="*/ 65 h 65"/>
                <a:gd name="T22" fmla="*/ 144 w 161"/>
                <a:gd name="T23" fmla="*/ 65 h 65"/>
                <a:gd name="T24" fmla="*/ 161 w 16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65">
                  <a:moveTo>
                    <a:pt x="0" y="0"/>
                  </a:moveTo>
                  <a:lnTo>
                    <a:pt x="15" y="4"/>
                  </a:lnTo>
                  <a:lnTo>
                    <a:pt x="27" y="9"/>
                  </a:lnTo>
                  <a:lnTo>
                    <a:pt x="39" y="15"/>
                  </a:lnTo>
                  <a:lnTo>
                    <a:pt x="56" y="19"/>
                  </a:lnTo>
                  <a:lnTo>
                    <a:pt x="65" y="31"/>
                  </a:lnTo>
                  <a:lnTo>
                    <a:pt x="77" y="34"/>
                  </a:lnTo>
                  <a:lnTo>
                    <a:pt x="88" y="46"/>
                  </a:lnTo>
                  <a:lnTo>
                    <a:pt x="100" y="55"/>
                  </a:lnTo>
                  <a:lnTo>
                    <a:pt x="111" y="61"/>
                  </a:lnTo>
                  <a:lnTo>
                    <a:pt x="127" y="65"/>
                  </a:lnTo>
                  <a:lnTo>
                    <a:pt x="144" y="65"/>
                  </a:lnTo>
                  <a:lnTo>
                    <a:pt x="161" y="65"/>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sp>
        <p:nvSpPr>
          <p:cNvPr id="236627" name="Rectangle 83"/>
          <p:cNvSpPr>
            <a:spLocks noChangeArrowheads="1"/>
          </p:cNvSpPr>
          <p:nvPr/>
        </p:nvSpPr>
        <p:spPr bwMode="auto">
          <a:xfrm>
            <a:off x="1595438" y="4528001"/>
            <a:ext cx="407987" cy="9207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28" name="Freeform 84"/>
          <p:cNvSpPr>
            <a:spLocks/>
          </p:cNvSpPr>
          <p:nvPr/>
        </p:nvSpPr>
        <p:spPr bwMode="auto">
          <a:xfrm>
            <a:off x="1957388" y="4478789"/>
            <a:ext cx="211137" cy="190500"/>
          </a:xfrm>
          <a:custGeom>
            <a:avLst/>
            <a:gdLst>
              <a:gd name="T0" fmla="*/ 0 w 106"/>
              <a:gd name="T1" fmla="*/ 96 h 96"/>
              <a:gd name="T2" fmla="*/ 0 w 106"/>
              <a:gd name="T3" fmla="*/ 0 h 96"/>
              <a:gd name="T4" fmla="*/ 106 w 106"/>
              <a:gd name="T5" fmla="*/ 50 h 96"/>
              <a:gd name="T6" fmla="*/ 0 w 106"/>
              <a:gd name="T7" fmla="*/ 96 h 96"/>
            </a:gdLst>
            <a:ahLst/>
            <a:cxnLst>
              <a:cxn ang="0">
                <a:pos x="T0" y="T1"/>
              </a:cxn>
              <a:cxn ang="0">
                <a:pos x="T2" y="T3"/>
              </a:cxn>
              <a:cxn ang="0">
                <a:pos x="T4" y="T5"/>
              </a:cxn>
              <a:cxn ang="0">
                <a:pos x="T6" y="T7"/>
              </a:cxn>
            </a:cxnLst>
            <a:rect l="0" t="0" r="r" b="b"/>
            <a:pathLst>
              <a:path w="106" h="96">
                <a:moveTo>
                  <a:pt x="0" y="96"/>
                </a:moveTo>
                <a:lnTo>
                  <a:pt x="0" y="0"/>
                </a:lnTo>
                <a:lnTo>
                  <a:pt x="106" y="50"/>
                </a:lnTo>
                <a:lnTo>
                  <a:pt x="0" y="96"/>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29" name="Freeform 85"/>
          <p:cNvSpPr>
            <a:spLocks/>
          </p:cNvSpPr>
          <p:nvPr/>
        </p:nvSpPr>
        <p:spPr bwMode="auto">
          <a:xfrm>
            <a:off x="3513138" y="2784475"/>
            <a:ext cx="268287" cy="212725"/>
          </a:xfrm>
          <a:custGeom>
            <a:avLst/>
            <a:gdLst>
              <a:gd name="T0" fmla="*/ 0 w 134"/>
              <a:gd name="T1" fmla="*/ 0 h 107"/>
              <a:gd name="T2" fmla="*/ 134 w 134"/>
              <a:gd name="T3" fmla="*/ 0 h 107"/>
              <a:gd name="T4" fmla="*/ 67 w 134"/>
              <a:gd name="T5" fmla="*/ 107 h 107"/>
              <a:gd name="T6" fmla="*/ 0 w 134"/>
              <a:gd name="T7" fmla="*/ 0 h 107"/>
            </a:gdLst>
            <a:ahLst/>
            <a:cxnLst>
              <a:cxn ang="0">
                <a:pos x="T0" y="T1"/>
              </a:cxn>
              <a:cxn ang="0">
                <a:pos x="T2" y="T3"/>
              </a:cxn>
              <a:cxn ang="0">
                <a:pos x="T4" y="T5"/>
              </a:cxn>
              <a:cxn ang="0">
                <a:pos x="T6" y="T7"/>
              </a:cxn>
            </a:cxnLst>
            <a:rect l="0" t="0" r="r" b="b"/>
            <a:pathLst>
              <a:path w="134" h="107">
                <a:moveTo>
                  <a:pt x="0" y="0"/>
                </a:moveTo>
                <a:lnTo>
                  <a:pt x="134" y="0"/>
                </a:lnTo>
                <a:lnTo>
                  <a:pt x="67" y="107"/>
                </a:lnTo>
                <a:lnTo>
                  <a:pt x="0"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30" name="AutoShape 86"/>
          <p:cNvSpPr>
            <a:spLocks noChangeArrowheads="1"/>
          </p:cNvSpPr>
          <p:nvPr/>
        </p:nvSpPr>
        <p:spPr bwMode="auto">
          <a:xfrm>
            <a:off x="3286125" y="3300413"/>
            <a:ext cx="1125538" cy="225425"/>
          </a:xfrm>
          <a:prstGeom prst="roundRect">
            <a:avLst>
              <a:gd name="adj" fmla="val 40676"/>
            </a:avLst>
          </a:prstGeom>
          <a:blipFill dpi="0" rotWithShape="0">
            <a:blip r:embed="rId11"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31" name="AutoShape 87"/>
          <p:cNvSpPr>
            <a:spLocks noChangeArrowheads="1"/>
          </p:cNvSpPr>
          <p:nvPr/>
        </p:nvSpPr>
        <p:spPr bwMode="auto">
          <a:xfrm>
            <a:off x="6288088" y="3213100"/>
            <a:ext cx="750887" cy="231775"/>
          </a:xfrm>
          <a:prstGeom prst="roundRect">
            <a:avLst>
              <a:gd name="adj" fmla="val 39343"/>
            </a:avLst>
          </a:prstGeom>
          <a:blipFill dpi="0" rotWithShape="0">
            <a:blip r:embed="rId11"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pic>
        <p:nvPicPr>
          <p:cNvPr id="236632" name="Picture 88"/>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297613" y="3532188"/>
            <a:ext cx="784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633" name="Picture 89"/>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169150" y="4949825"/>
            <a:ext cx="8763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634" name="Picture 90"/>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169150" y="5600700"/>
            <a:ext cx="876300"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635" name="AutoShape 91"/>
          <p:cNvSpPr>
            <a:spLocks noChangeArrowheads="1"/>
          </p:cNvSpPr>
          <p:nvPr/>
        </p:nvSpPr>
        <p:spPr bwMode="auto">
          <a:xfrm>
            <a:off x="6927850" y="4729163"/>
            <a:ext cx="1235075" cy="269875"/>
          </a:xfrm>
          <a:prstGeom prst="roundRect">
            <a:avLst>
              <a:gd name="adj" fmla="val 33801"/>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36" name="Rectangle 92"/>
          <p:cNvSpPr>
            <a:spLocks noChangeArrowheads="1"/>
          </p:cNvSpPr>
          <p:nvPr/>
        </p:nvSpPr>
        <p:spPr bwMode="auto">
          <a:xfrm>
            <a:off x="4598988" y="1651000"/>
            <a:ext cx="97631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smtClean="0">
                <a:solidFill>
                  <a:srgbClr val="000000"/>
                </a:solidFill>
                <a:latin typeface="Impact" pitchFamily="34" charset="0"/>
                <a:ea typeface="ＭＳ Ｐゴシック" pitchFamily="50" charset="-128"/>
              </a:rPr>
              <a:t>Atomosphere</a:t>
            </a:r>
            <a:endParaRPr lang="en-US" altLang="ja-JP" smtClean="0">
              <a:solidFill>
                <a:srgbClr val="000000"/>
              </a:solidFill>
              <a:latin typeface="Times New Roman" pitchFamily="18" charset="0"/>
              <a:ea typeface="ＭＳ Ｐゴシック" pitchFamily="50" charset="-128"/>
            </a:endParaRPr>
          </a:p>
        </p:txBody>
      </p:sp>
      <p:sp>
        <p:nvSpPr>
          <p:cNvPr id="236637" name="Rectangle 93"/>
          <p:cNvSpPr>
            <a:spLocks noChangeArrowheads="1"/>
          </p:cNvSpPr>
          <p:nvPr/>
        </p:nvSpPr>
        <p:spPr bwMode="auto">
          <a:xfrm>
            <a:off x="3422650" y="3259138"/>
            <a:ext cx="6985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smtClean="0">
                <a:solidFill>
                  <a:srgbClr val="000000"/>
                </a:solidFill>
                <a:latin typeface="Impact" pitchFamily="34" charset="0"/>
                <a:ea typeface="ＭＳ Ｐゴシック" pitchFamily="50" charset="-128"/>
              </a:rPr>
              <a:t>Sediment</a:t>
            </a:r>
            <a:endParaRPr lang="en-US" altLang="ja-JP" smtClean="0">
              <a:solidFill>
                <a:srgbClr val="000000"/>
              </a:solidFill>
              <a:latin typeface="Times New Roman" pitchFamily="18" charset="0"/>
              <a:ea typeface="ＭＳ Ｐゴシック" pitchFamily="50" charset="-128"/>
            </a:endParaRPr>
          </a:p>
        </p:txBody>
      </p:sp>
      <p:sp>
        <p:nvSpPr>
          <p:cNvPr id="236638" name="Rectangle 94"/>
          <p:cNvSpPr>
            <a:spLocks noChangeArrowheads="1"/>
          </p:cNvSpPr>
          <p:nvPr/>
        </p:nvSpPr>
        <p:spPr bwMode="auto">
          <a:xfrm>
            <a:off x="4964113" y="3213100"/>
            <a:ext cx="5683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smtClean="0">
                <a:solidFill>
                  <a:srgbClr val="000000"/>
                </a:solidFill>
                <a:latin typeface="Impact" pitchFamily="34" charset="0"/>
                <a:ea typeface="ＭＳ Ｐゴシック" pitchFamily="50" charset="-128"/>
              </a:rPr>
              <a:t>Seaater</a:t>
            </a:r>
            <a:endParaRPr lang="en-US" altLang="ja-JP" smtClean="0">
              <a:solidFill>
                <a:srgbClr val="000000"/>
              </a:solidFill>
              <a:latin typeface="Times New Roman" pitchFamily="18" charset="0"/>
              <a:ea typeface="ＭＳ Ｐゴシック" pitchFamily="50" charset="-128"/>
            </a:endParaRPr>
          </a:p>
        </p:txBody>
      </p:sp>
      <p:sp>
        <p:nvSpPr>
          <p:cNvPr id="236639" name="Rectangle 95"/>
          <p:cNvSpPr>
            <a:spLocks noChangeArrowheads="1"/>
          </p:cNvSpPr>
          <p:nvPr/>
        </p:nvSpPr>
        <p:spPr bwMode="auto">
          <a:xfrm>
            <a:off x="6446838" y="3192463"/>
            <a:ext cx="3810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400" smtClean="0">
                <a:solidFill>
                  <a:srgbClr val="000000"/>
                </a:solidFill>
                <a:latin typeface="Impact" pitchFamily="34" charset="0"/>
                <a:ea typeface="ＭＳ Ｐゴシック" pitchFamily="50" charset="-128"/>
              </a:rPr>
              <a:t>Biota</a:t>
            </a:r>
            <a:endParaRPr lang="en-US" altLang="ja-JP" smtClean="0">
              <a:solidFill>
                <a:srgbClr val="000000"/>
              </a:solidFill>
              <a:latin typeface="Times New Roman" pitchFamily="18" charset="0"/>
              <a:ea typeface="ＭＳ Ｐゴシック" pitchFamily="50" charset="-128"/>
            </a:endParaRPr>
          </a:p>
        </p:txBody>
      </p:sp>
      <p:sp>
        <p:nvSpPr>
          <p:cNvPr id="236640" name="Rectangle 96"/>
          <p:cNvSpPr>
            <a:spLocks noChangeArrowheads="1"/>
          </p:cNvSpPr>
          <p:nvPr/>
        </p:nvSpPr>
        <p:spPr bwMode="auto">
          <a:xfrm>
            <a:off x="7065963" y="4694238"/>
            <a:ext cx="795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600" smtClean="0">
                <a:solidFill>
                  <a:srgbClr val="000000"/>
                </a:solidFill>
                <a:latin typeface="Impact" pitchFamily="34" charset="0"/>
                <a:ea typeface="ＭＳ Ｐゴシック" pitchFamily="50" charset="-128"/>
              </a:rPr>
              <a:t>Deep-Sea</a:t>
            </a:r>
            <a:endParaRPr lang="en-US" altLang="ja-JP" smtClean="0">
              <a:solidFill>
                <a:srgbClr val="000000"/>
              </a:solidFill>
              <a:latin typeface="Times New Roman" pitchFamily="18" charset="0"/>
              <a:ea typeface="ＭＳ Ｐゴシック" pitchFamily="50" charset="-128"/>
            </a:endParaRPr>
          </a:p>
        </p:txBody>
      </p:sp>
      <p:sp>
        <p:nvSpPr>
          <p:cNvPr id="236641" name="Rectangle 97"/>
          <p:cNvSpPr>
            <a:spLocks noChangeArrowheads="1"/>
          </p:cNvSpPr>
          <p:nvPr/>
        </p:nvSpPr>
        <p:spPr bwMode="auto">
          <a:xfrm>
            <a:off x="2276475" y="3736975"/>
            <a:ext cx="533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b="1" smtClean="0">
                <a:solidFill>
                  <a:srgbClr val="000000"/>
                </a:solidFill>
                <a:latin typeface="Impact" pitchFamily="34" charset="0"/>
                <a:ea typeface="ＭＳ Ｐゴシック" pitchFamily="50" charset="-128"/>
              </a:rPr>
              <a:t>汚染源</a:t>
            </a:r>
            <a:endParaRPr lang="ja-JP" altLang="en-US" b="1" smtClean="0">
              <a:solidFill>
                <a:srgbClr val="000000"/>
              </a:solidFill>
              <a:latin typeface="Times New Roman" pitchFamily="18" charset="0"/>
              <a:ea typeface="ＭＳ Ｐゴシック" pitchFamily="50" charset="-128"/>
            </a:endParaRPr>
          </a:p>
        </p:txBody>
      </p:sp>
      <p:sp>
        <p:nvSpPr>
          <p:cNvPr id="236642" name="Rectangle 98"/>
          <p:cNvSpPr>
            <a:spLocks noChangeArrowheads="1"/>
          </p:cNvSpPr>
          <p:nvPr/>
        </p:nvSpPr>
        <p:spPr bwMode="auto">
          <a:xfrm>
            <a:off x="2263775" y="4454976"/>
            <a:ext cx="14362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b="1" dirty="0" smtClean="0">
                <a:solidFill>
                  <a:srgbClr val="000000"/>
                </a:solidFill>
                <a:latin typeface="Impact" pitchFamily="34" charset="0"/>
                <a:ea typeface="ＭＳ Ｐゴシック" pitchFamily="50" charset="-128"/>
              </a:rPr>
              <a:t>難～中揮発性物質</a:t>
            </a:r>
            <a:endParaRPr lang="ja-JP" altLang="en-US" b="1" dirty="0" smtClean="0">
              <a:solidFill>
                <a:srgbClr val="000000"/>
              </a:solidFill>
              <a:latin typeface="Times New Roman" pitchFamily="18" charset="0"/>
              <a:ea typeface="ＭＳ Ｐゴシック" pitchFamily="50" charset="-128"/>
            </a:endParaRPr>
          </a:p>
        </p:txBody>
      </p:sp>
      <p:grpSp>
        <p:nvGrpSpPr>
          <p:cNvPr id="236643" name="Group 99"/>
          <p:cNvGrpSpPr>
            <a:grpSpLocks/>
          </p:cNvGrpSpPr>
          <p:nvPr/>
        </p:nvGrpSpPr>
        <p:grpSpPr bwMode="auto">
          <a:xfrm>
            <a:off x="7148513" y="3325813"/>
            <a:ext cx="615950" cy="1052512"/>
            <a:chOff x="4200" y="1814"/>
            <a:chExt cx="310" cy="528"/>
          </a:xfrm>
        </p:grpSpPr>
        <p:sp>
          <p:nvSpPr>
            <p:cNvPr id="236644" name="Freeform 100"/>
            <p:cNvSpPr>
              <a:spLocks/>
            </p:cNvSpPr>
            <p:nvPr/>
          </p:nvSpPr>
          <p:spPr bwMode="auto">
            <a:xfrm>
              <a:off x="4200" y="2194"/>
              <a:ext cx="310" cy="148"/>
            </a:xfrm>
            <a:custGeom>
              <a:avLst/>
              <a:gdLst>
                <a:gd name="T0" fmla="*/ 0 w 310"/>
                <a:gd name="T1" fmla="*/ 0 h 148"/>
                <a:gd name="T2" fmla="*/ 310 w 310"/>
                <a:gd name="T3" fmla="*/ 0 h 148"/>
                <a:gd name="T4" fmla="*/ 152 w 310"/>
                <a:gd name="T5" fmla="*/ 148 h 148"/>
                <a:gd name="T6" fmla="*/ 0 w 310"/>
                <a:gd name="T7" fmla="*/ 0 h 148"/>
              </a:gdLst>
              <a:ahLst/>
              <a:cxnLst>
                <a:cxn ang="0">
                  <a:pos x="T0" y="T1"/>
                </a:cxn>
                <a:cxn ang="0">
                  <a:pos x="T2" y="T3"/>
                </a:cxn>
                <a:cxn ang="0">
                  <a:pos x="T4" y="T5"/>
                </a:cxn>
                <a:cxn ang="0">
                  <a:pos x="T6" y="T7"/>
                </a:cxn>
              </a:cxnLst>
              <a:rect l="0" t="0" r="r" b="b"/>
              <a:pathLst>
                <a:path w="310" h="148">
                  <a:moveTo>
                    <a:pt x="0" y="0"/>
                  </a:moveTo>
                  <a:lnTo>
                    <a:pt x="310" y="0"/>
                  </a:lnTo>
                  <a:lnTo>
                    <a:pt x="152" y="148"/>
                  </a:lnTo>
                  <a:lnTo>
                    <a:pt x="0"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pic>
          <p:nvPicPr>
            <p:cNvPr id="236645" name="Picture 101"/>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273" y="1814"/>
              <a:ext cx="164"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6646" name="Rectangle 102"/>
          <p:cNvSpPr>
            <a:spLocks noChangeArrowheads="1"/>
          </p:cNvSpPr>
          <p:nvPr/>
        </p:nvSpPr>
        <p:spPr bwMode="auto">
          <a:xfrm>
            <a:off x="7283450" y="3575050"/>
            <a:ext cx="3254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4200" b="1" smtClean="0">
                <a:solidFill>
                  <a:srgbClr val="FFFFFF"/>
                </a:solidFill>
                <a:latin typeface="Arial" pitchFamily="34" charset="0"/>
                <a:ea typeface="ＭＳ Ｐゴシック" pitchFamily="50" charset="-128"/>
              </a:rPr>
              <a:t>?</a:t>
            </a:r>
            <a:endParaRPr lang="en-US" altLang="ja-JP" smtClean="0">
              <a:solidFill>
                <a:srgbClr val="000000"/>
              </a:solidFill>
              <a:latin typeface="Times New Roman" pitchFamily="18" charset="0"/>
              <a:ea typeface="ＭＳ Ｐゴシック" pitchFamily="50" charset="-128"/>
            </a:endParaRPr>
          </a:p>
        </p:txBody>
      </p:sp>
      <p:sp>
        <p:nvSpPr>
          <p:cNvPr id="236647" name="AutoShape 103"/>
          <p:cNvSpPr>
            <a:spLocks noChangeArrowheads="1"/>
          </p:cNvSpPr>
          <p:nvPr/>
        </p:nvSpPr>
        <p:spPr bwMode="auto">
          <a:xfrm>
            <a:off x="1370013" y="2012950"/>
            <a:ext cx="1633537" cy="860425"/>
          </a:xfrm>
          <a:prstGeom prst="roundRect">
            <a:avLst>
              <a:gd name="adj" fmla="val 16667"/>
            </a:avLst>
          </a:prstGeom>
          <a:solidFill>
            <a:srgbClr val="993366">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mtClean="0">
              <a:solidFill>
                <a:srgbClr val="000000"/>
              </a:solidFill>
            </a:endParaRPr>
          </a:p>
        </p:txBody>
      </p:sp>
      <p:sp>
        <p:nvSpPr>
          <p:cNvPr id="236648" name="Freeform 104"/>
          <p:cNvSpPr>
            <a:spLocks/>
          </p:cNvSpPr>
          <p:nvPr/>
        </p:nvSpPr>
        <p:spPr bwMode="auto">
          <a:xfrm>
            <a:off x="1533525" y="2860675"/>
            <a:ext cx="1425575" cy="19050"/>
          </a:xfrm>
          <a:custGeom>
            <a:avLst/>
            <a:gdLst>
              <a:gd name="T0" fmla="*/ 0 w 716"/>
              <a:gd name="T1" fmla="*/ 0 h 10"/>
              <a:gd name="T2" fmla="*/ 16 w 716"/>
              <a:gd name="T3" fmla="*/ 0 h 10"/>
              <a:gd name="T4" fmla="*/ 27 w 716"/>
              <a:gd name="T5" fmla="*/ 0 h 10"/>
              <a:gd name="T6" fmla="*/ 44 w 716"/>
              <a:gd name="T7" fmla="*/ 0 h 10"/>
              <a:gd name="T8" fmla="*/ 62 w 716"/>
              <a:gd name="T9" fmla="*/ 6 h 10"/>
              <a:gd name="T10" fmla="*/ 71 w 716"/>
              <a:gd name="T11" fmla="*/ 6 h 10"/>
              <a:gd name="T12" fmla="*/ 88 w 716"/>
              <a:gd name="T13" fmla="*/ 6 h 10"/>
              <a:gd name="T14" fmla="*/ 106 w 716"/>
              <a:gd name="T15" fmla="*/ 6 h 10"/>
              <a:gd name="T16" fmla="*/ 115 w 716"/>
              <a:gd name="T17" fmla="*/ 6 h 10"/>
              <a:gd name="T18" fmla="*/ 133 w 716"/>
              <a:gd name="T19" fmla="*/ 6 h 10"/>
              <a:gd name="T20" fmla="*/ 150 w 716"/>
              <a:gd name="T21" fmla="*/ 6 h 10"/>
              <a:gd name="T22" fmla="*/ 165 w 716"/>
              <a:gd name="T23" fmla="*/ 6 h 10"/>
              <a:gd name="T24" fmla="*/ 177 w 716"/>
              <a:gd name="T25" fmla="*/ 6 h 10"/>
              <a:gd name="T26" fmla="*/ 194 w 716"/>
              <a:gd name="T27" fmla="*/ 6 h 10"/>
              <a:gd name="T28" fmla="*/ 211 w 716"/>
              <a:gd name="T29" fmla="*/ 6 h 10"/>
              <a:gd name="T30" fmla="*/ 221 w 716"/>
              <a:gd name="T31" fmla="*/ 6 h 10"/>
              <a:gd name="T32" fmla="*/ 238 w 716"/>
              <a:gd name="T33" fmla="*/ 6 h 10"/>
              <a:gd name="T34" fmla="*/ 256 w 716"/>
              <a:gd name="T35" fmla="*/ 6 h 10"/>
              <a:gd name="T36" fmla="*/ 265 w 716"/>
              <a:gd name="T37" fmla="*/ 6 h 10"/>
              <a:gd name="T38" fmla="*/ 282 w 716"/>
              <a:gd name="T39" fmla="*/ 6 h 10"/>
              <a:gd name="T40" fmla="*/ 300 w 716"/>
              <a:gd name="T41" fmla="*/ 6 h 10"/>
              <a:gd name="T42" fmla="*/ 311 w 716"/>
              <a:gd name="T43" fmla="*/ 6 h 10"/>
              <a:gd name="T44" fmla="*/ 327 w 716"/>
              <a:gd name="T45" fmla="*/ 6 h 10"/>
              <a:gd name="T46" fmla="*/ 344 w 716"/>
              <a:gd name="T47" fmla="*/ 6 h 10"/>
              <a:gd name="T48" fmla="*/ 355 w 716"/>
              <a:gd name="T49" fmla="*/ 6 h 10"/>
              <a:gd name="T50" fmla="*/ 371 w 716"/>
              <a:gd name="T51" fmla="*/ 6 h 10"/>
              <a:gd name="T52" fmla="*/ 388 w 716"/>
              <a:gd name="T53" fmla="*/ 6 h 10"/>
              <a:gd name="T54" fmla="*/ 405 w 716"/>
              <a:gd name="T55" fmla="*/ 6 h 10"/>
              <a:gd name="T56" fmla="*/ 417 w 716"/>
              <a:gd name="T57" fmla="*/ 6 h 10"/>
              <a:gd name="T58" fmla="*/ 432 w 716"/>
              <a:gd name="T59" fmla="*/ 6 h 10"/>
              <a:gd name="T60" fmla="*/ 449 w 716"/>
              <a:gd name="T61" fmla="*/ 6 h 10"/>
              <a:gd name="T62" fmla="*/ 461 w 716"/>
              <a:gd name="T63" fmla="*/ 6 h 10"/>
              <a:gd name="T64" fmla="*/ 476 w 716"/>
              <a:gd name="T65" fmla="*/ 6 h 10"/>
              <a:gd name="T66" fmla="*/ 494 w 716"/>
              <a:gd name="T67" fmla="*/ 6 h 10"/>
              <a:gd name="T68" fmla="*/ 505 w 716"/>
              <a:gd name="T69" fmla="*/ 6 h 10"/>
              <a:gd name="T70" fmla="*/ 520 w 716"/>
              <a:gd name="T71" fmla="*/ 6 h 10"/>
              <a:gd name="T72" fmla="*/ 538 w 716"/>
              <a:gd name="T73" fmla="*/ 6 h 10"/>
              <a:gd name="T74" fmla="*/ 549 w 716"/>
              <a:gd name="T75" fmla="*/ 6 h 10"/>
              <a:gd name="T76" fmla="*/ 567 w 716"/>
              <a:gd name="T77" fmla="*/ 6 h 10"/>
              <a:gd name="T78" fmla="*/ 582 w 716"/>
              <a:gd name="T79" fmla="*/ 6 h 10"/>
              <a:gd name="T80" fmla="*/ 593 w 716"/>
              <a:gd name="T81" fmla="*/ 6 h 10"/>
              <a:gd name="T82" fmla="*/ 611 w 716"/>
              <a:gd name="T83" fmla="*/ 6 h 10"/>
              <a:gd name="T84" fmla="*/ 626 w 716"/>
              <a:gd name="T85" fmla="*/ 6 h 10"/>
              <a:gd name="T86" fmla="*/ 643 w 716"/>
              <a:gd name="T87" fmla="*/ 10 h 10"/>
              <a:gd name="T88" fmla="*/ 655 w 716"/>
              <a:gd name="T89" fmla="*/ 10 h 10"/>
              <a:gd name="T90" fmla="*/ 670 w 716"/>
              <a:gd name="T91" fmla="*/ 10 h 10"/>
              <a:gd name="T92" fmla="*/ 688 w 716"/>
              <a:gd name="T93" fmla="*/ 10 h 10"/>
              <a:gd name="T94" fmla="*/ 699 w 716"/>
              <a:gd name="T95" fmla="*/ 10 h 10"/>
              <a:gd name="T96" fmla="*/ 716 w 716"/>
              <a:gd name="T9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6" h="10">
                <a:moveTo>
                  <a:pt x="0" y="0"/>
                </a:moveTo>
                <a:lnTo>
                  <a:pt x="16" y="0"/>
                </a:lnTo>
                <a:lnTo>
                  <a:pt x="27" y="0"/>
                </a:lnTo>
                <a:lnTo>
                  <a:pt x="44" y="0"/>
                </a:lnTo>
                <a:lnTo>
                  <a:pt x="62" y="6"/>
                </a:lnTo>
                <a:lnTo>
                  <a:pt x="71" y="6"/>
                </a:lnTo>
                <a:lnTo>
                  <a:pt x="88" y="6"/>
                </a:lnTo>
                <a:lnTo>
                  <a:pt x="106" y="6"/>
                </a:lnTo>
                <a:lnTo>
                  <a:pt x="115" y="6"/>
                </a:lnTo>
                <a:lnTo>
                  <a:pt x="133" y="6"/>
                </a:lnTo>
                <a:lnTo>
                  <a:pt x="150" y="6"/>
                </a:lnTo>
                <a:lnTo>
                  <a:pt x="165" y="6"/>
                </a:lnTo>
                <a:lnTo>
                  <a:pt x="177" y="6"/>
                </a:lnTo>
                <a:lnTo>
                  <a:pt x="194" y="6"/>
                </a:lnTo>
                <a:lnTo>
                  <a:pt x="211" y="6"/>
                </a:lnTo>
                <a:lnTo>
                  <a:pt x="221" y="6"/>
                </a:lnTo>
                <a:lnTo>
                  <a:pt x="238" y="6"/>
                </a:lnTo>
                <a:lnTo>
                  <a:pt x="256" y="6"/>
                </a:lnTo>
                <a:lnTo>
                  <a:pt x="265" y="6"/>
                </a:lnTo>
                <a:lnTo>
                  <a:pt x="282" y="6"/>
                </a:lnTo>
                <a:lnTo>
                  <a:pt x="300" y="6"/>
                </a:lnTo>
                <a:lnTo>
                  <a:pt x="311" y="6"/>
                </a:lnTo>
                <a:lnTo>
                  <a:pt x="327" y="6"/>
                </a:lnTo>
                <a:lnTo>
                  <a:pt x="344" y="6"/>
                </a:lnTo>
                <a:lnTo>
                  <a:pt x="355" y="6"/>
                </a:lnTo>
                <a:lnTo>
                  <a:pt x="371" y="6"/>
                </a:lnTo>
                <a:lnTo>
                  <a:pt x="388" y="6"/>
                </a:lnTo>
                <a:lnTo>
                  <a:pt x="405" y="6"/>
                </a:lnTo>
                <a:lnTo>
                  <a:pt x="417" y="6"/>
                </a:lnTo>
                <a:lnTo>
                  <a:pt x="432" y="6"/>
                </a:lnTo>
                <a:lnTo>
                  <a:pt x="449" y="6"/>
                </a:lnTo>
                <a:lnTo>
                  <a:pt x="461" y="6"/>
                </a:lnTo>
                <a:lnTo>
                  <a:pt x="476" y="6"/>
                </a:lnTo>
                <a:lnTo>
                  <a:pt x="494" y="6"/>
                </a:lnTo>
                <a:lnTo>
                  <a:pt x="505" y="6"/>
                </a:lnTo>
                <a:lnTo>
                  <a:pt x="520" y="6"/>
                </a:lnTo>
                <a:lnTo>
                  <a:pt x="538" y="6"/>
                </a:lnTo>
                <a:lnTo>
                  <a:pt x="549" y="6"/>
                </a:lnTo>
                <a:lnTo>
                  <a:pt x="567" y="6"/>
                </a:lnTo>
                <a:lnTo>
                  <a:pt x="582" y="6"/>
                </a:lnTo>
                <a:lnTo>
                  <a:pt x="593" y="6"/>
                </a:lnTo>
                <a:lnTo>
                  <a:pt x="611" y="6"/>
                </a:lnTo>
                <a:lnTo>
                  <a:pt x="626" y="6"/>
                </a:lnTo>
                <a:lnTo>
                  <a:pt x="643" y="10"/>
                </a:lnTo>
                <a:lnTo>
                  <a:pt x="655" y="10"/>
                </a:lnTo>
                <a:lnTo>
                  <a:pt x="670" y="10"/>
                </a:lnTo>
                <a:lnTo>
                  <a:pt x="688" y="10"/>
                </a:lnTo>
                <a:lnTo>
                  <a:pt x="699" y="10"/>
                </a:lnTo>
                <a:lnTo>
                  <a:pt x="716" y="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649" name="AutoShape 105"/>
          <p:cNvSpPr>
            <a:spLocks noChangeArrowheads="1"/>
          </p:cNvSpPr>
          <p:nvPr/>
        </p:nvSpPr>
        <p:spPr bwMode="auto">
          <a:xfrm>
            <a:off x="1436688" y="2290763"/>
            <a:ext cx="633412" cy="547687"/>
          </a:xfrm>
          <a:prstGeom prst="roundRect">
            <a:avLst>
              <a:gd name="adj" fmla="val 175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pic>
        <p:nvPicPr>
          <p:cNvPr id="236650" name="Picture 106"/>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1420813" y="2320925"/>
            <a:ext cx="4603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651" name="Picture 107"/>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671638" y="2320925"/>
            <a:ext cx="4683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652" name="Freeform 108"/>
          <p:cNvSpPr>
            <a:spLocks/>
          </p:cNvSpPr>
          <p:nvPr/>
        </p:nvSpPr>
        <p:spPr bwMode="auto">
          <a:xfrm>
            <a:off x="2214563" y="2379663"/>
            <a:ext cx="739775" cy="488950"/>
          </a:xfrm>
          <a:custGeom>
            <a:avLst/>
            <a:gdLst>
              <a:gd name="T0" fmla="*/ 0 w 372"/>
              <a:gd name="T1" fmla="*/ 246 h 246"/>
              <a:gd name="T2" fmla="*/ 372 w 372"/>
              <a:gd name="T3" fmla="*/ 246 h 246"/>
              <a:gd name="T4" fmla="*/ 372 w 372"/>
              <a:gd name="T5" fmla="*/ 87 h 246"/>
              <a:gd name="T6" fmla="*/ 322 w 372"/>
              <a:gd name="T7" fmla="*/ 129 h 246"/>
              <a:gd name="T8" fmla="*/ 322 w 372"/>
              <a:gd name="T9" fmla="*/ 92 h 246"/>
              <a:gd name="T10" fmla="*/ 273 w 372"/>
              <a:gd name="T11" fmla="*/ 129 h 246"/>
              <a:gd name="T12" fmla="*/ 273 w 372"/>
              <a:gd name="T13" fmla="*/ 92 h 246"/>
              <a:gd name="T14" fmla="*/ 217 w 372"/>
              <a:gd name="T15" fmla="*/ 129 h 246"/>
              <a:gd name="T16" fmla="*/ 217 w 372"/>
              <a:gd name="T17" fmla="*/ 92 h 246"/>
              <a:gd name="T18" fmla="*/ 173 w 372"/>
              <a:gd name="T19" fmla="*/ 129 h 246"/>
              <a:gd name="T20" fmla="*/ 173 w 372"/>
              <a:gd name="T21" fmla="*/ 92 h 246"/>
              <a:gd name="T22" fmla="*/ 127 w 372"/>
              <a:gd name="T23" fmla="*/ 129 h 246"/>
              <a:gd name="T24" fmla="*/ 127 w 372"/>
              <a:gd name="T25" fmla="*/ 0 h 246"/>
              <a:gd name="T26" fmla="*/ 88 w 372"/>
              <a:gd name="T27" fmla="*/ 0 h 246"/>
              <a:gd name="T28" fmla="*/ 88 w 372"/>
              <a:gd name="T29" fmla="*/ 129 h 246"/>
              <a:gd name="T30" fmla="*/ 73 w 372"/>
              <a:gd name="T31" fmla="*/ 129 h 246"/>
              <a:gd name="T32" fmla="*/ 73 w 372"/>
              <a:gd name="T33" fmla="*/ 0 h 246"/>
              <a:gd name="T34" fmla="*/ 33 w 372"/>
              <a:gd name="T35" fmla="*/ 0 h 246"/>
              <a:gd name="T36" fmla="*/ 33 w 372"/>
              <a:gd name="T37" fmla="*/ 129 h 246"/>
              <a:gd name="T38" fmla="*/ 0 w 372"/>
              <a:gd name="T39" fmla="*/ 129 h 246"/>
              <a:gd name="T40" fmla="*/ 0 w 372"/>
              <a:gd name="T4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2" h="246">
                <a:moveTo>
                  <a:pt x="0" y="246"/>
                </a:moveTo>
                <a:lnTo>
                  <a:pt x="372" y="246"/>
                </a:lnTo>
                <a:lnTo>
                  <a:pt x="372" y="87"/>
                </a:lnTo>
                <a:lnTo>
                  <a:pt x="322" y="129"/>
                </a:lnTo>
                <a:lnTo>
                  <a:pt x="322" y="92"/>
                </a:lnTo>
                <a:lnTo>
                  <a:pt x="273" y="129"/>
                </a:lnTo>
                <a:lnTo>
                  <a:pt x="273" y="92"/>
                </a:lnTo>
                <a:lnTo>
                  <a:pt x="217" y="129"/>
                </a:lnTo>
                <a:lnTo>
                  <a:pt x="217" y="92"/>
                </a:lnTo>
                <a:lnTo>
                  <a:pt x="173" y="129"/>
                </a:lnTo>
                <a:lnTo>
                  <a:pt x="173" y="92"/>
                </a:lnTo>
                <a:lnTo>
                  <a:pt x="127" y="129"/>
                </a:lnTo>
                <a:lnTo>
                  <a:pt x="127" y="0"/>
                </a:lnTo>
                <a:lnTo>
                  <a:pt x="88" y="0"/>
                </a:lnTo>
                <a:lnTo>
                  <a:pt x="88" y="129"/>
                </a:lnTo>
                <a:lnTo>
                  <a:pt x="73" y="129"/>
                </a:lnTo>
                <a:lnTo>
                  <a:pt x="73" y="0"/>
                </a:lnTo>
                <a:lnTo>
                  <a:pt x="33" y="0"/>
                </a:lnTo>
                <a:lnTo>
                  <a:pt x="33" y="129"/>
                </a:lnTo>
                <a:lnTo>
                  <a:pt x="0" y="129"/>
                </a:lnTo>
                <a:lnTo>
                  <a:pt x="0" y="246"/>
                </a:lnTo>
                <a:close/>
              </a:path>
            </a:pathLst>
          </a:custGeom>
          <a:solidFill>
            <a:srgbClr val="FFFFFF"/>
          </a:solidFill>
          <a:ln w="9525">
            <a:solidFill>
              <a:srgbClr val="000000"/>
            </a:solidFill>
            <a:prstDash val="solid"/>
            <a:round/>
            <a:headEnd/>
            <a:tailEnd/>
          </a:ln>
        </p:spPr>
        <p:txBody>
          <a:bodyPr/>
          <a:lstStyle/>
          <a:p>
            <a:endParaRPr lang="ja-JP" altLang="en-US" smtClean="0">
              <a:solidFill>
                <a:srgbClr val="000000"/>
              </a:solidFill>
            </a:endParaRPr>
          </a:p>
        </p:txBody>
      </p:sp>
      <p:pic>
        <p:nvPicPr>
          <p:cNvPr id="236653" name="Picture 109"/>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2181225" y="1954213"/>
            <a:ext cx="5937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654" name="AutoShape 110"/>
          <p:cNvSpPr>
            <a:spLocks noChangeArrowheads="1"/>
          </p:cNvSpPr>
          <p:nvPr/>
        </p:nvSpPr>
        <p:spPr bwMode="auto">
          <a:xfrm>
            <a:off x="4043363" y="2395538"/>
            <a:ext cx="2089150" cy="727075"/>
          </a:xfrm>
          <a:prstGeom prst="roundRect">
            <a:avLst>
              <a:gd name="adj" fmla="val 16667"/>
            </a:avLst>
          </a:prstGeom>
          <a:solidFill>
            <a:srgbClr val="993366">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mtClean="0">
              <a:solidFill>
                <a:srgbClr val="000000"/>
              </a:solidFill>
            </a:endParaRPr>
          </a:p>
        </p:txBody>
      </p:sp>
      <p:sp>
        <p:nvSpPr>
          <p:cNvPr id="236655" name="AutoShape 111"/>
          <p:cNvSpPr>
            <a:spLocks noChangeArrowheads="1"/>
          </p:cNvSpPr>
          <p:nvPr/>
        </p:nvSpPr>
        <p:spPr bwMode="auto">
          <a:xfrm>
            <a:off x="4191000" y="2765425"/>
            <a:ext cx="719138" cy="314325"/>
          </a:xfrm>
          <a:prstGeom prst="roundRect">
            <a:avLst>
              <a:gd name="adj" fmla="val 2926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grpSp>
        <p:nvGrpSpPr>
          <p:cNvPr id="236656" name="Group 112"/>
          <p:cNvGrpSpPr>
            <a:grpSpLocks/>
          </p:cNvGrpSpPr>
          <p:nvPr/>
        </p:nvGrpSpPr>
        <p:grpSpPr bwMode="auto">
          <a:xfrm>
            <a:off x="4141788" y="2840038"/>
            <a:ext cx="822325" cy="212725"/>
            <a:chOff x="2540" y="1570"/>
            <a:chExt cx="414" cy="106"/>
          </a:xfrm>
        </p:grpSpPr>
        <p:sp>
          <p:nvSpPr>
            <p:cNvPr id="236657" name="Freeform 113"/>
            <p:cNvSpPr>
              <a:spLocks/>
            </p:cNvSpPr>
            <p:nvPr/>
          </p:nvSpPr>
          <p:spPr bwMode="auto">
            <a:xfrm>
              <a:off x="2540" y="1570"/>
              <a:ext cx="414" cy="81"/>
            </a:xfrm>
            <a:custGeom>
              <a:avLst/>
              <a:gdLst>
                <a:gd name="T0" fmla="*/ 82 w 414"/>
                <a:gd name="T1" fmla="*/ 0 h 81"/>
                <a:gd name="T2" fmla="*/ 414 w 414"/>
                <a:gd name="T3" fmla="*/ 0 h 81"/>
                <a:gd name="T4" fmla="*/ 332 w 414"/>
                <a:gd name="T5" fmla="*/ 81 h 81"/>
                <a:gd name="T6" fmla="*/ 0 w 414"/>
                <a:gd name="T7" fmla="*/ 81 h 81"/>
                <a:gd name="T8" fmla="*/ 82 w 414"/>
                <a:gd name="T9" fmla="*/ 0 h 81"/>
              </a:gdLst>
              <a:ahLst/>
              <a:cxnLst>
                <a:cxn ang="0">
                  <a:pos x="T0" y="T1"/>
                </a:cxn>
                <a:cxn ang="0">
                  <a:pos x="T2" y="T3"/>
                </a:cxn>
                <a:cxn ang="0">
                  <a:pos x="T4" y="T5"/>
                </a:cxn>
                <a:cxn ang="0">
                  <a:pos x="T6" y="T7"/>
                </a:cxn>
                <a:cxn ang="0">
                  <a:pos x="T8" y="T9"/>
                </a:cxn>
              </a:cxnLst>
              <a:rect l="0" t="0" r="r" b="b"/>
              <a:pathLst>
                <a:path w="414" h="81">
                  <a:moveTo>
                    <a:pt x="82" y="0"/>
                  </a:moveTo>
                  <a:lnTo>
                    <a:pt x="414" y="0"/>
                  </a:lnTo>
                  <a:lnTo>
                    <a:pt x="332" y="81"/>
                  </a:lnTo>
                  <a:lnTo>
                    <a:pt x="0" y="81"/>
                  </a:lnTo>
                  <a:lnTo>
                    <a:pt x="82" y="0"/>
                  </a:lnTo>
                  <a:close/>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sp>
          <p:nvSpPr>
            <p:cNvPr id="236658" name="Line 114"/>
            <p:cNvSpPr>
              <a:spLocks noChangeShapeType="1"/>
            </p:cNvSpPr>
            <p:nvPr/>
          </p:nvSpPr>
          <p:spPr bwMode="auto">
            <a:xfrm>
              <a:off x="2578" y="1611"/>
              <a:ext cx="32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59" name="Line 115"/>
            <p:cNvSpPr>
              <a:spLocks noChangeShapeType="1"/>
            </p:cNvSpPr>
            <p:nvPr/>
          </p:nvSpPr>
          <p:spPr bwMode="auto">
            <a:xfrm flipH="1">
              <a:off x="2689" y="1570"/>
              <a:ext cx="94" cy="8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0" name="Line 116"/>
            <p:cNvSpPr>
              <a:spLocks noChangeShapeType="1"/>
            </p:cNvSpPr>
            <p:nvPr/>
          </p:nvSpPr>
          <p:spPr bwMode="auto">
            <a:xfrm flipV="1">
              <a:off x="2545"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1" name="Line 117"/>
            <p:cNvSpPr>
              <a:spLocks noChangeShapeType="1"/>
            </p:cNvSpPr>
            <p:nvPr/>
          </p:nvSpPr>
          <p:spPr bwMode="auto">
            <a:xfrm>
              <a:off x="2572"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2" name="Line 118"/>
            <p:cNvSpPr>
              <a:spLocks noChangeShapeType="1"/>
            </p:cNvSpPr>
            <p:nvPr/>
          </p:nvSpPr>
          <p:spPr bwMode="auto">
            <a:xfrm flipV="1">
              <a:off x="2601"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3" name="Line 119"/>
            <p:cNvSpPr>
              <a:spLocks noChangeShapeType="1"/>
            </p:cNvSpPr>
            <p:nvPr/>
          </p:nvSpPr>
          <p:spPr bwMode="auto">
            <a:xfrm flipV="1">
              <a:off x="2628"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4" name="Line 120"/>
            <p:cNvSpPr>
              <a:spLocks noChangeShapeType="1"/>
            </p:cNvSpPr>
            <p:nvPr/>
          </p:nvSpPr>
          <p:spPr bwMode="auto">
            <a:xfrm>
              <a:off x="2655"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5" name="Line 121"/>
            <p:cNvSpPr>
              <a:spLocks noChangeShapeType="1"/>
            </p:cNvSpPr>
            <p:nvPr/>
          </p:nvSpPr>
          <p:spPr bwMode="auto">
            <a:xfrm flipV="1">
              <a:off x="2684"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6" name="Line 122"/>
            <p:cNvSpPr>
              <a:spLocks noChangeShapeType="1"/>
            </p:cNvSpPr>
            <p:nvPr/>
          </p:nvSpPr>
          <p:spPr bwMode="auto">
            <a:xfrm flipV="1">
              <a:off x="2716"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7" name="Line 123"/>
            <p:cNvSpPr>
              <a:spLocks noChangeShapeType="1"/>
            </p:cNvSpPr>
            <p:nvPr/>
          </p:nvSpPr>
          <p:spPr bwMode="auto">
            <a:xfrm>
              <a:off x="2745"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8" name="Line 124"/>
            <p:cNvSpPr>
              <a:spLocks noChangeShapeType="1"/>
            </p:cNvSpPr>
            <p:nvPr/>
          </p:nvSpPr>
          <p:spPr bwMode="auto">
            <a:xfrm flipV="1">
              <a:off x="2772"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69" name="Line 125"/>
            <p:cNvSpPr>
              <a:spLocks noChangeShapeType="1"/>
            </p:cNvSpPr>
            <p:nvPr/>
          </p:nvSpPr>
          <p:spPr bwMode="auto">
            <a:xfrm flipV="1">
              <a:off x="2801"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0" name="Line 126"/>
            <p:cNvSpPr>
              <a:spLocks noChangeShapeType="1"/>
            </p:cNvSpPr>
            <p:nvPr/>
          </p:nvSpPr>
          <p:spPr bwMode="auto">
            <a:xfrm>
              <a:off x="2828"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1" name="Line 127"/>
            <p:cNvSpPr>
              <a:spLocks noChangeShapeType="1"/>
            </p:cNvSpPr>
            <p:nvPr/>
          </p:nvSpPr>
          <p:spPr bwMode="auto">
            <a:xfrm flipV="1">
              <a:off x="2854" y="1651"/>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2" name="Line 128"/>
            <p:cNvSpPr>
              <a:spLocks noChangeShapeType="1"/>
            </p:cNvSpPr>
            <p:nvPr/>
          </p:nvSpPr>
          <p:spPr bwMode="auto">
            <a:xfrm flipV="1">
              <a:off x="2628"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3" name="Line 129"/>
            <p:cNvSpPr>
              <a:spLocks noChangeShapeType="1"/>
            </p:cNvSpPr>
            <p:nvPr/>
          </p:nvSpPr>
          <p:spPr bwMode="auto">
            <a:xfrm>
              <a:off x="2655"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4" name="Line 130"/>
            <p:cNvSpPr>
              <a:spLocks noChangeShapeType="1"/>
            </p:cNvSpPr>
            <p:nvPr/>
          </p:nvSpPr>
          <p:spPr bwMode="auto">
            <a:xfrm flipV="1">
              <a:off x="2710"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5" name="Line 131"/>
            <p:cNvSpPr>
              <a:spLocks noChangeShapeType="1"/>
            </p:cNvSpPr>
            <p:nvPr/>
          </p:nvSpPr>
          <p:spPr bwMode="auto">
            <a:xfrm>
              <a:off x="2739"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6" name="Line 132"/>
            <p:cNvSpPr>
              <a:spLocks noChangeShapeType="1"/>
            </p:cNvSpPr>
            <p:nvPr/>
          </p:nvSpPr>
          <p:spPr bwMode="auto">
            <a:xfrm flipV="1">
              <a:off x="2766"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7" name="Line 133"/>
            <p:cNvSpPr>
              <a:spLocks noChangeShapeType="1"/>
            </p:cNvSpPr>
            <p:nvPr/>
          </p:nvSpPr>
          <p:spPr bwMode="auto">
            <a:xfrm flipV="1">
              <a:off x="2801"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8" name="Line 134"/>
            <p:cNvSpPr>
              <a:spLocks noChangeShapeType="1"/>
            </p:cNvSpPr>
            <p:nvPr/>
          </p:nvSpPr>
          <p:spPr bwMode="auto">
            <a:xfrm>
              <a:off x="2828"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79" name="Line 135"/>
            <p:cNvSpPr>
              <a:spLocks noChangeShapeType="1"/>
            </p:cNvSpPr>
            <p:nvPr/>
          </p:nvSpPr>
          <p:spPr bwMode="auto">
            <a:xfrm flipV="1">
              <a:off x="2854"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0" name="Line 136"/>
            <p:cNvSpPr>
              <a:spLocks noChangeShapeType="1"/>
            </p:cNvSpPr>
            <p:nvPr/>
          </p:nvSpPr>
          <p:spPr bwMode="auto">
            <a:xfrm flipV="1">
              <a:off x="2883"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1" name="Line 137"/>
            <p:cNvSpPr>
              <a:spLocks noChangeShapeType="1"/>
            </p:cNvSpPr>
            <p:nvPr/>
          </p:nvSpPr>
          <p:spPr bwMode="auto">
            <a:xfrm>
              <a:off x="2910"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2" name="Line 138"/>
            <p:cNvSpPr>
              <a:spLocks noChangeShapeType="1"/>
            </p:cNvSpPr>
            <p:nvPr/>
          </p:nvSpPr>
          <p:spPr bwMode="auto">
            <a:xfrm flipV="1">
              <a:off x="2939"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3" name="Line 139"/>
            <p:cNvSpPr>
              <a:spLocks noChangeShapeType="1"/>
            </p:cNvSpPr>
            <p:nvPr/>
          </p:nvSpPr>
          <p:spPr bwMode="auto">
            <a:xfrm flipV="1">
              <a:off x="2684" y="1570"/>
              <a:ext cx="1" cy="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grpSp>
        <p:nvGrpSpPr>
          <p:cNvPr id="236684" name="Group 140"/>
          <p:cNvGrpSpPr>
            <a:grpSpLocks/>
          </p:cNvGrpSpPr>
          <p:nvPr/>
        </p:nvGrpSpPr>
        <p:grpSpPr bwMode="auto">
          <a:xfrm>
            <a:off x="5010150" y="2554288"/>
            <a:ext cx="1058863" cy="458787"/>
            <a:chOff x="2977" y="1426"/>
            <a:chExt cx="532" cy="231"/>
          </a:xfrm>
        </p:grpSpPr>
        <p:sp>
          <p:nvSpPr>
            <p:cNvPr id="236685" name="Freeform 141"/>
            <p:cNvSpPr>
              <a:spLocks/>
            </p:cNvSpPr>
            <p:nvPr/>
          </p:nvSpPr>
          <p:spPr bwMode="auto">
            <a:xfrm>
              <a:off x="2977" y="1580"/>
              <a:ext cx="532" cy="77"/>
            </a:xfrm>
            <a:custGeom>
              <a:avLst/>
              <a:gdLst>
                <a:gd name="T0" fmla="*/ 0 w 532"/>
                <a:gd name="T1" fmla="*/ 0 h 77"/>
                <a:gd name="T2" fmla="*/ 532 w 532"/>
                <a:gd name="T3" fmla="*/ 0 h 77"/>
                <a:gd name="T4" fmla="*/ 467 w 532"/>
                <a:gd name="T5" fmla="*/ 77 h 77"/>
                <a:gd name="T6" fmla="*/ 68 w 532"/>
                <a:gd name="T7" fmla="*/ 77 h 77"/>
                <a:gd name="T8" fmla="*/ 0 w 532"/>
                <a:gd name="T9" fmla="*/ 0 h 77"/>
              </a:gdLst>
              <a:ahLst/>
              <a:cxnLst>
                <a:cxn ang="0">
                  <a:pos x="T0" y="T1"/>
                </a:cxn>
                <a:cxn ang="0">
                  <a:pos x="T2" y="T3"/>
                </a:cxn>
                <a:cxn ang="0">
                  <a:pos x="T4" y="T5"/>
                </a:cxn>
                <a:cxn ang="0">
                  <a:pos x="T6" y="T7"/>
                </a:cxn>
                <a:cxn ang="0">
                  <a:pos x="T8" y="T9"/>
                </a:cxn>
              </a:cxnLst>
              <a:rect l="0" t="0" r="r" b="b"/>
              <a:pathLst>
                <a:path w="532" h="77">
                  <a:moveTo>
                    <a:pt x="0" y="0"/>
                  </a:moveTo>
                  <a:lnTo>
                    <a:pt x="532" y="0"/>
                  </a:lnTo>
                  <a:lnTo>
                    <a:pt x="467" y="77"/>
                  </a:lnTo>
                  <a:lnTo>
                    <a:pt x="68" y="77"/>
                  </a:lnTo>
                  <a:lnTo>
                    <a:pt x="0" y="0"/>
                  </a:lnTo>
                  <a:close/>
                </a:path>
              </a:pathLst>
            </a:custGeom>
            <a:solidFill>
              <a:srgbClr val="FFFFFF"/>
            </a:solidFill>
            <a:ln w="9525">
              <a:solidFill>
                <a:srgbClr val="000000"/>
              </a:solidFill>
              <a:prstDash val="solid"/>
              <a:round/>
              <a:headEnd/>
              <a:tailEnd/>
            </a:ln>
          </p:spPr>
          <p:txBody>
            <a:bodyPr/>
            <a:lstStyle/>
            <a:p>
              <a:endParaRPr lang="ja-JP" altLang="en-US" smtClean="0">
                <a:solidFill>
                  <a:srgbClr val="000000"/>
                </a:solidFill>
              </a:endParaRPr>
            </a:p>
          </p:txBody>
        </p:sp>
        <p:sp>
          <p:nvSpPr>
            <p:cNvPr id="236686" name="Line 142"/>
            <p:cNvSpPr>
              <a:spLocks noChangeShapeType="1"/>
            </p:cNvSpPr>
            <p:nvPr/>
          </p:nvSpPr>
          <p:spPr bwMode="auto">
            <a:xfrm flipV="1">
              <a:off x="3060" y="1426"/>
              <a:ext cx="1" cy="1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7" name="Line 143"/>
            <p:cNvSpPr>
              <a:spLocks noChangeShapeType="1"/>
            </p:cNvSpPr>
            <p:nvPr/>
          </p:nvSpPr>
          <p:spPr bwMode="auto">
            <a:xfrm flipV="1">
              <a:off x="3432" y="1426"/>
              <a:ext cx="1" cy="15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8" name="Line 144"/>
            <p:cNvSpPr>
              <a:spLocks noChangeShapeType="1"/>
            </p:cNvSpPr>
            <p:nvPr/>
          </p:nvSpPr>
          <p:spPr bwMode="auto">
            <a:xfrm>
              <a:off x="3033" y="1484"/>
              <a:ext cx="62"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89" name="Line 145"/>
            <p:cNvSpPr>
              <a:spLocks noChangeShapeType="1"/>
            </p:cNvSpPr>
            <p:nvPr/>
          </p:nvSpPr>
          <p:spPr bwMode="auto">
            <a:xfrm>
              <a:off x="3406" y="1473"/>
              <a:ext cx="53"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236690" name="Rectangle 146"/>
            <p:cNvSpPr>
              <a:spLocks noChangeArrowheads="1"/>
            </p:cNvSpPr>
            <p:nvPr/>
          </p:nvSpPr>
          <p:spPr bwMode="auto">
            <a:xfrm>
              <a:off x="3146" y="1516"/>
              <a:ext cx="220" cy="65"/>
            </a:xfrm>
            <a:prstGeom prst="rect">
              <a:avLst/>
            </a:prstGeom>
            <a:solidFill>
              <a:srgbClr val="FFFFFF"/>
            </a:solidFill>
            <a:ln w="9525">
              <a:solidFill>
                <a:srgbClr val="000000"/>
              </a:solidFill>
              <a:miter lim="800000"/>
              <a:headEnd/>
              <a:tailEnd/>
            </a:ln>
          </p:spPr>
          <p:txBody>
            <a:bodyPr/>
            <a:lstStyle/>
            <a:p>
              <a:endParaRPr lang="ja-JP" altLang="en-US" smtClean="0">
                <a:solidFill>
                  <a:srgbClr val="000000"/>
                </a:solidFill>
              </a:endParaRPr>
            </a:p>
          </p:txBody>
        </p:sp>
        <p:sp>
          <p:nvSpPr>
            <p:cNvPr id="236691" name="Freeform 147"/>
            <p:cNvSpPr>
              <a:spLocks/>
            </p:cNvSpPr>
            <p:nvPr/>
          </p:nvSpPr>
          <p:spPr bwMode="auto">
            <a:xfrm>
              <a:off x="3192" y="1467"/>
              <a:ext cx="121" cy="46"/>
            </a:xfrm>
            <a:custGeom>
              <a:avLst/>
              <a:gdLst>
                <a:gd name="T0" fmla="*/ 33 w 121"/>
                <a:gd name="T1" fmla="*/ 0 h 46"/>
                <a:gd name="T2" fmla="*/ 121 w 121"/>
                <a:gd name="T3" fmla="*/ 0 h 46"/>
                <a:gd name="T4" fmla="*/ 121 w 121"/>
                <a:gd name="T5" fmla="*/ 46 h 46"/>
                <a:gd name="T6" fmla="*/ 0 w 121"/>
                <a:gd name="T7" fmla="*/ 46 h 46"/>
                <a:gd name="T8" fmla="*/ 45 w 121"/>
                <a:gd name="T9" fmla="*/ 0 h 46"/>
                <a:gd name="T10" fmla="*/ 33 w 121"/>
                <a:gd name="T11" fmla="*/ 0 h 46"/>
              </a:gdLst>
              <a:ahLst/>
              <a:cxnLst>
                <a:cxn ang="0">
                  <a:pos x="T0" y="T1"/>
                </a:cxn>
                <a:cxn ang="0">
                  <a:pos x="T2" y="T3"/>
                </a:cxn>
                <a:cxn ang="0">
                  <a:pos x="T4" y="T5"/>
                </a:cxn>
                <a:cxn ang="0">
                  <a:pos x="T6" y="T7"/>
                </a:cxn>
                <a:cxn ang="0">
                  <a:pos x="T8" y="T9"/>
                </a:cxn>
                <a:cxn ang="0">
                  <a:pos x="T10" y="T11"/>
                </a:cxn>
              </a:cxnLst>
              <a:rect l="0" t="0" r="r" b="b"/>
              <a:pathLst>
                <a:path w="121" h="46">
                  <a:moveTo>
                    <a:pt x="33" y="0"/>
                  </a:moveTo>
                  <a:lnTo>
                    <a:pt x="121" y="0"/>
                  </a:lnTo>
                  <a:lnTo>
                    <a:pt x="121" y="46"/>
                  </a:lnTo>
                  <a:lnTo>
                    <a:pt x="0" y="46"/>
                  </a:lnTo>
                  <a:lnTo>
                    <a:pt x="45" y="0"/>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92" name="Freeform 148"/>
            <p:cNvSpPr>
              <a:spLocks/>
            </p:cNvSpPr>
            <p:nvPr/>
          </p:nvSpPr>
          <p:spPr bwMode="auto">
            <a:xfrm>
              <a:off x="3194" y="1469"/>
              <a:ext cx="121" cy="46"/>
            </a:xfrm>
            <a:custGeom>
              <a:avLst/>
              <a:gdLst>
                <a:gd name="T0" fmla="*/ 33 w 121"/>
                <a:gd name="T1" fmla="*/ 0 h 46"/>
                <a:gd name="T2" fmla="*/ 121 w 121"/>
                <a:gd name="T3" fmla="*/ 0 h 46"/>
                <a:gd name="T4" fmla="*/ 121 w 121"/>
                <a:gd name="T5" fmla="*/ 46 h 46"/>
                <a:gd name="T6" fmla="*/ 0 w 121"/>
                <a:gd name="T7" fmla="*/ 46 h 46"/>
                <a:gd name="T8" fmla="*/ 45 w 121"/>
                <a:gd name="T9" fmla="*/ 0 h 46"/>
              </a:gdLst>
              <a:ahLst/>
              <a:cxnLst>
                <a:cxn ang="0">
                  <a:pos x="T0" y="T1"/>
                </a:cxn>
                <a:cxn ang="0">
                  <a:pos x="T2" y="T3"/>
                </a:cxn>
                <a:cxn ang="0">
                  <a:pos x="T4" y="T5"/>
                </a:cxn>
                <a:cxn ang="0">
                  <a:pos x="T6" y="T7"/>
                </a:cxn>
                <a:cxn ang="0">
                  <a:pos x="T8" y="T9"/>
                </a:cxn>
              </a:cxnLst>
              <a:rect l="0" t="0" r="r" b="b"/>
              <a:pathLst>
                <a:path w="121" h="46">
                  <a:moveTo>
                    <a:pt x="33" y="0"/>
                  </a:moveTo>
                  <a:lnTo>
                    <a:pt x="121" y="0"/>
                  </a:lnTo>
                  <a:lnTo>
                    <a:pt x="121" y="46"/>
                  </a:lnTo>
                  <a:lnTo>
                    <a:pt x="0" y="46"/>
                  </a:lnTo>
                  <a:lnTo>
                    <a:pt x="45"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smtClean="0">
                <a:solidFill>
                  <a:srgbClr val="000000"/>
                </a:solidFill>
              </a:endParaRPr>
            </a:p>
          </p:txBody>
        </p:sp>
      </p:grpSp>
      <p:sp>
        <p:nvSpPr>
          <p:cNvPr id="236693" name="AutoShape 149"/>
          <p:cNvSpPr>
            <a:spLocks noChangeArrowheads="1"/>
          </p:cNvSpPr>
          <p:nvPr/>
        </p:nvSpPr>
        <p:spPr bwMode="auto">
          <a:xfrm>
            <a:off x="1558925" y="3727450"/>
            <a:ext cx="609600" cy="287338"/>
          </a:xfrm>
          <a:prstGeom prst="roundRect">
            <a:avLst>
              <a:gd name="adj" fmla="val 16667"/>
            </a:avLst>
          </a:prstGeom>
          <a:solidFill>
            <a:srgbClr val="993366">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mtClean="0">
              <a:solidFill>
                <a:srgbClr val="000000"/>
              </a:solidFill>
            </a:endParaRPr>
          </a:p>
        </p:txBody>
      </p:sp>
      <p:sp>
        <p:nvSpPr>
          <p:cNvPr id="236694" name="Oval 150"/>
          <p:cNvSpPr>
            <a:spLocks noChangeArrowheads="1"/>
          </p:cNvSpPr>
          <p:nvPr/>
        </p:nvSpPr>
        <p:spPr bwMode="auto">
          <a:xfrm>
            <a:off x="802256" y="5041900"/>
            <a:ext cx="5330257" cy="1054100"/>
          </a:xfrm>
          <a:prstGeom prst="ellipse">
            <a:avLst/>
          </a:prstGeom>
          <a:solidFill>
            <a:srgbClr val="333399"/>
          </a:solidFill>
          <a:ln w="9525">
            <a:solidFill>
              <a:schemeClr val="tx1"/>
            </a:solidFill>
            <a:round/>
            <a:headEnd/>
            <a:tailEnd/>
          </a:ln>
          <a:effectLst>
            <a:outerShdw dist="107763" dir="2700000" algn="ctr" rotWithShape="0">
              <a:schemeClr val="tx1"/>
            </a:outerShdw>
          </a:effectLst>
        </p:spPr>
        <p:txBody>
          <a:bodyPr wrap="none" anchor="ctr"/>
          <a:lstStyle/>
          <a:p>
            <a:endParaRPr lang="ja-JP" altLang="en-US" smtClean="0">
              <a:solidFill>
                <a:srgbClr val="000000"/>
              </a:solidFill>
            </a:endParaRPr>
          </a:p>
        </p:txBody>
      </p:sp>
      <p:sp>
        <p:nvSpPr>
          <p:cNvPr id="236695" name="Freeform 151"/>
          <p:cNvSpPr>
            <a:spLocks/>
          </p:cNvSpPr>
          <p:nvPr/>
        </p:nvSpPr>
        <p:spPr bwMode="auto">
          <a:xfrm>
            <a:off x="8496300" y="1641475"/>
            <a:ext cx="228600" cy="241300"/>
          </a:xfrm>
          <a:custGeom>
            <a:avLst/>
            <a:gdLst>
              <a:gd name="T0" fmla="*/ 0 w 115"/>
              <a:gd name="T1" fmla="*/ 121 h 121"/>
              <a:gd name="T2" fmla="*/ 0 w 115"/>
              <a:gd name="T3" fmla="*/ 0 h 121"/>
              <a:gd name="T4" fmla="*/ 115 w 115"/>
              <a:gd name="T5" fmla="*/ 61 h 121"/>
              <a:gd name="T6" fmla="*/ 0 w 115"/>
              <a:gd name="T7" fmla="*/ 121 h 121"/>
            </a:gdLst>
            <a:ahLst/>
            <a:cxnLst>
              <a:cxn ang="0">
                <a:pos x="T0" y="T1"/>
              </a:cxn>
              <a:cxn ang="0">
                <a:pos x="T2" y="T3"/>
              </a:cxn>
              <a:cxn ang="0">
                <a:pos x="T4" y="T5"/>
              </a:cxn>
              <a:cxn ang="0">
                <a:pos x="T6" y="T7"/>
              </a:cxn>
            </a:cxnLst>
            <a:rect l="0" t="0" r="r" b="b"/>
            <a:pathLst>
              <a:path w="115" h="121">
                <a:moveTo>
                  <a:pt x="0" y="121"/>
                </a:moveTo>
                <a:lnTo>
                  <a:pt x="0" y="0"/>
                </a:lnTo>
                <a:lnTo>
                  <a:pt x="115" y="61"/>
                </a:lnTo>
                <a:lnTo>
                  <a:pt x="0" y="1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696" name="Rectangle 152"/>
          <p:cNvSpPr>
            <a:spLocks noChangeArrowheads="1"/>
          </p:cNvSpPr>
          <p:nvPr/>
        </p:nvSpPr>
        <p:spPr bwMode="auto">
          <a:xfrm>
            <a:off x="8018463" y="1709738"/>
            <a:ext cx="506412" cy="984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97" name="Rectangle 153"/>
          <p:cNvSpPr>
            <a:spLocks noChangeArrowheads="1"/>
          </p:cNvSpPr>
          <p:nvPr/>
        </p:nvSpPr>
        <p:spPr bwMode="auto">
          <a:xfrm>
            <a:off x="7834313" y="1709738"/>
            <a:ext cx="142875" cy="984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98" name="Rectangle 154"/>
          <p:cNvSpPr>
            <a:spLocks noChangeArrowheads="1"/>
          </p:cNvSpPr>
          <p:nvPr/>
        </p:nvSpPr>
        <p:spPr bwMode="auto">
          <a:xfrm>
            <a:off x="7753350" y="1709738"/>
            <a:ext cx="46038" cy="984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699" name="Rectangle 155"/>
          <p:cNvSpPr>
            <a:spLocks noChangeArrowheads="1"/>
          </p:cNvSpPr>
          <p:nvPr/>
        </p:nvSpPr>
        <p:spPr bwMode="auto">
          <a:xfrm>
            <a:off x="7680325" y="1709738"/>
            <a:ext cx="36513" cy="984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nvGrpSpPr>
          <p:cNvPr id="236700" name="Group 156"/>
          <p:cNvGrpSpPr>
            <a:grpSpLocks/>
          </p:cNvGrpSpPr>
          <p:nvPr/>
        </p:nvGrpSpPr>
        <p:grpSpPr bwMode="auto">
          <a:xfrm>
            <a:off x="4876800" y="2962275"/>
            <a:ext cx="268288" cy="300038"/>
            <a:chOff x="3250" y="2096"/>
            <a:chExt cx="169" cy="249"/>
          </a:xfrm>
        </p:grpSpPr>
        <p:sp>
          <p:nvSpPr>
            <p:cNvPr id="236701" name="Rectangle 157"/>
            <p:cNvSpPr>
              <a:spLocks noChangeArrowheads="1"/>
            </p:cNvSpPr>
            <p:nvPr/>
          </p:nvSpPr>
          <p:spPr bwMode="auto">
            <a:xfrm>
              <a:off x="3306" y="2096"/>
              <a:ext cx="63" cy="115"/>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02" name="Freeform 158"/>
            <p:cNvSpPr>
              <a:spLocks/>
            </p:cNvSpPr>
            <p:nvPr/>
          </p:nvSpPr>
          <p:spPr bwMode="auto">
            <a:xfrm>
              <a:off x="3250" y="2211"/>
              <a:ext cx="169" cy="134"/>
            </a:xfrm>
            <a:custGeom>
              <a:avLst/>
              <a:gdLst>
                <a:gd name="T0" fmla="*/ 0 w 134"/>
                <a:gd name="T1" fmla="*/ 0 h 107"/>
                <a:gd name="T2" fmla="*/ 134 w 134"/>
                <a:gd name="T3" fmla="*/ 0 h 107"/>
                <a:gd name="T4" fmla="*/ 67 w 134"/>
                <a:gd name="T5" fmla="*/ 107 h 107"/>
                <a:gd name="T6" fmla="*/ 0 w 134"/>
                <a:gd name="T7" fmla="*/ 0 h 107"/>
              </a:gdLst>
              <a:ahLst/>
              <a:cxnLst>
                <a:cxn ang="0">
                  <a:pos x="T0" y="T1"/>
                </a:cxn>
                <a:cxn ang="0">
                  <a:pos x="T2" y="T3"/>
                </a:cxn>
                <a:cxn ang="0">
                  <a:pos x="T4" y="T5"/>
                </a:cxn>
                <a:cxn ang="0">
                  <a:pos x="T6" y="T7"/>
                </a:cxn>
              </a:cxnLst>
              <a:rect l="0" t="0" r="r" b="b"/>
              <a:pathLst>
                <a:path w="134" h="107">
                  <a:moveTo>
                    <a:pt x="0" y="0"/>
                  </a:moveTo>
                  <a:lnTo>
                    <a:pt x="134" y="0"/>
                  </a:lnTo>
                  <a:lnTo>
                    <a:pt x="67" y="107"/>
                  </a:lnTo>
                  <a:lnTo>
                    <a:pt x="0" y="0"/>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grpSp>
      <p:sp>
        <p:nvSpPr>
          <p:cNvPr id="236703" name="Rectangle 159"/>
          <p:cNvSpPr>
            <a:spLocks noChangeArrowheads="1"/>
          </p:cNvSpPr>
          <p:nvPr/>
        </p:nvSpPr>
        <p:spPr bwMode="auto">
          <a:xfrm>
            <a:off x="652463" y="5314950"/>
            <a:ext cx="5916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ja-JP" altLang="en-US" sz="3000" b="1" dirty="0" smtClean="0">
                <a:solidFill>
                  <a:srgbClr val="FFFF00"/>
                </a:solidFill>
                <a:effectLst>
                  <a:outerShdw blurRad="38100" dist="38100" dir="2700000" algn="tl">
                    <a:srgbClr val="000000"/>
                  </a:outerShdw>
                </a:effectLst>
                <a:latin typeface="ＭＳ Ｐゴシック" pitchFamily="50" charset="-128"/>
                <a:ea typeface="ＭＳ Ｐゴシック" pitchFamily="50" charset="-128"/>
              </a:rPr>
              <a:t>深海底が</a:t>
            </a:r>
            <a:r>
              <a:rPr lang="en-US" altLang="ja-JP" sz="3000" b="1" dirty="0" smtClean="0">
                <a:solidFill>
                  <a:srgbClr val="FFFF00"/>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sz="3000" b="1" dirty="0" smtClean="0">
                <a:solidFill>
                  <a:srgbClr val="FFFF00"/>
                </a:solidFill>
                <a:effectLst>
                  <a:outerShdw blurRad="38100" dist="38100" dir="2700000" algn="tl">
                    <a:srgbClr val="000000"/>
                  </a:outerShdw>
                </a:effectLst>
                <a:latin typeface="ＭＳ Ｐゴシック" pitchFamily="50" charset="-128"/>
                <a:ea typeface="ＭＳ Ｐゴシック" pitchFamily="50" charset="-128"/>
              </a:rPr>
              <a:t>溜り場？</a:t>
            </a:r>
          </a:p>
        </p:txBody>
      </p:sp>
      <p:sp>
        <p:nvSpPr>
          <p:cNvPr id="236704" name="Rectangle 160"/>
          <p:cNvSpPr>
            <a:spLocks noChangeArrowheads="1"/>
          </p:cNvSpPr>
          <p:nvPr/>
        </p:nvSpPr>
        <p:spPr bwMode="auto">
          <a:xfrm>
            <a:off x="1590675" y="4200167"/>
            <a:ext cx="407988" cy="92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05" name="Freeform 161"/>
          <p:cNvSpPr>
            <a:spLocks/>
          </p:cNvSpPr>
          <p:nvPr/>
        </p:nvSpPr>
        <p:spPr bwMode="auto">
          <a:xfrm>
            <a:off x="1952625" y="4150954"/>
            <a:ext cx="211138" cy="190500"/>
          </a:xfrm>
          <a:custGeom>
            <a:avLst/>
            <a:gdLst>
              <a:gd name="T0" fmla="*/ 0 w 106"/>
              <a:gd name="T1" fmla="*/ 96 h 96"/>
              <a:gd name="T2" fmla="*/ 0 w 106"/>
              <a:gd name="T3" fmla="*/ 0 h 96"/>
              <a:gd name="T4" fmla="*/ 106 w 106"/>
              <a:gd name="T5" fmla="*/ 50 h 96"/>
              <a:gd name="T6" fmla="*/ 0 w 106"/>
              <a:gd name="T7" fmla="*/ 96 h 96"/>
            </a:gdLst>
            <a:ahLst/>
            <a:cxnLst>
              <a:cxn ang="0">
                <a:pos x="T0" y="T1"/>
              </a:cxn>
              <a:cxn ang="0">
                <a:pos x="T2" y="T3"/>
              </a:cxn>
              <a:cxn ang="0">
                <a:pos x="T4" y="T5"/>
              </a:cxn>
              <a:cxn ang="0">
                <a:pos x="T6" y="T7"/>
              </a:cxn>
            </a:cxnLst>
            <a:rect l="0" t="0" r="r" b="b"/>
            <a:pathLst>
              <a:path w="106" h="96">
                <a:moveTo>
                  <a:pt x="0" y="96"/>
                </a:moveTo>
                <a:lnTo>
                  <a:pt x="0" y="0"/>
                </a:lnTo>
                <a:lnTo>
                  <a:pt x="106" y="50"/>
                </a:lnTo>
                <a:lnTo>
                  <a:pt x="0" y="9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706" name="Rectangle 162"/>
          <p:cNvSpPr>
            <a:spLocks noChangeArrowheads="1"/>
          </p:cNvSpPr>
          <p:nvPr/>
        </p:nvSpPr>
        <p:spPr bwMode="auto">
          <a:xfrm>
            <a:off x="2263775" y="4122379"/>
            <a:ext cx="1066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1400" b="1" smtClean="0">
                <a:solidFill>
                  <a:srgbClr val="000000"/>
                </a:solidFill>
                <a:latin typeface="Impact" pitchFamily="34" charset="0"/>
                <a:ea typeface="ＭＳ Ｐゴシック" pitchFamily="50" charset="-128"/>
              </a:rPr>
              <a:t>易揮発性物質</a:t>
            </a:r>
            <a:endParaRPr lang="ja-JP" altLang="en-US" b="1" smtClean="0">
              <a:solidFill>
                <a:srgbClr val="000000"/>
              </a:solidFill>
              <a:latin typeface="Times New Roman" pitchFamily="18" charset="0"/>
              <a:ea typeface="ＭＳ Ｐゴシック" pitchFamily="50" charset="-128"/>
            </a:endParaRPr>
          </a:p>
        </p:txBody>
      </p:sp>
      <p:sp>
        <p:nvSpPr>
          <p:cNvPr id="236707" name="Freeform 163"/>
          <p:cNvSpPr>
            <a:spLocks/>
          </p:cNvSpPr>
          <p:nvPr/>
        </p:nvSpPr>
        <p:spPr bwMode="auto">
          <a:xfrm rot="5400000">
            <a:off x="8029576" y="3273425"/>
            <a:ext cx="138112" cy="160337"/>
          </a:xfrm>
          <a:custGeom>
            <a:avLst/>
            <a:gdLst>
              <a:gd name="T0" fmla="*/ 0 w 115"/>
              <a:gd name="T1" fmla="*/ 121 h 121"/>
              <a:gd name="T2" fmla="*/ 0 w 115"/>
              <a:gd name="T3" fmla="*/ 0 h 121"/>
              <a:gd name="T4" fmla="*/ 115 w 115"/>
              <a:gd name="T5" fmla="*/ 61 h 121"/>
              <a:gd name="T6" fmla="*/ 0 w 115"/>
              <a:gd name="T7" fmla="*/ 121 h 121"/>
            </a:gdLst>
            <a:ahLst/>
            <a:cxnLst>
              <a:cxn ang="0">
                <a:pos x="T0" y="T1"/>
              </a:cxn>
              <a:cxn ang="0">
                <a:pos x="T2" y="T3"/>
              </a:cxn>
              <a:cxn ang="0">
                <a:pos x="T4" y="T5"/>
              </a:cxn>
              <a:cxn ang="0">
                <a:pos x="T6" y="T7"/>
              </a:cxn>
            </a:cxnLst>
            <a:rect l="0" t="0" r="r" b="b"/>
            <a:pathLst>
              <a:path w="115" h="121">
                <a:moveTo>
                  <a:pt x="0" y="121"/>
                </a:moveTo>
                <a:lnTo>
                  <a:pt x="0" y="0"/>
                </a:lnTo>
                <a:lnTo>
                  <a:pt x="115" y="61"/>
                </a:lnTo>
                <a:lnTo>
                  <a:pt x="0" y="1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grpSp>
        <p:nvGrpSpPr>
          <p:cNvPr id="236708" name="Group 164"/>
          <p:cNvGrpSpPr>
            <a:grpSpLocks/>
          </p:cNvGrpSpPr>
          <p:nvPr/>
        </p:nvGrpSpPr>
        <p:grpSpPr bwMode="auto">
          <a:xfrm>
            <a:off x="8056563" y="2674938"/>
            <a:ext cx="98425" cy="274637"/>
            <a:chOff x="5075" y="1661"/>
            <a:chExt cx="62" cy="173"/>
          </a:xfrm>
        </p:grpSpPr>
        <p:sp>
          <p:nvSpPr>
            <p:cNvPr id="236709" name="Rectangle 165"/>
            <p:cNvSpPr>
              <a:spLocks noChangeArrowheads="1"/>
            </p:cNvSpPr>
            <p:nvPr/>
          </p:nvSpPr>
          <p:spPr bwMode="auto">
            <a:xfrm rot="-5400000">
              <a:off x="5049" y="1687"/>
              <a:ext cx="113"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10" name="Rectangle 166"/>
            <p:cNvSpPr>
              <a:spLocks noChangeArrowheads="1"/>
            </p:cNvSpPr>
            <p:nvPr/>
          </p:nvSpPr>
          <p:spPr bwMode="auto">
            <a:xfrm rot="-5400000">
              <a:off x="5090" y="1770"/>
              <a:ext cx="32"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11" name="Rectangle 167"/>
            <p:cNvSpPr>
              <a:spLocks noChangeArrowheads="1"/>
            </p:cNvSpPr>
            <p:nvPr/>
          </p:nvSpPr>
          <p:spPr bwMode="auto">
            <a:xfrm rot="-5400000">
              <a:off x="5100" y="1798"/>
              <a:ext cx="11"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grpSp>
        <p:nvGrpSpPr>
          <p:cNvPr id="236712" name="Group 168"/>
          <p:cNvGrpSpPr>
            <a:grpSpLocks/>
          </p:cNvGrpSpPr>
          <p:nvPr/>
        </p:nvGrpSpPr>
        <p:grpSpPr bwMode="auto">
          <a:xfrm>
            <a:off x="8086725" y="3109913"/>
            <a:ext cx="42863" cy="274637"/>
            <a:chOff x="5077" y="1953"/>
            <a:chExt cx="62" cy="173"/>
          </a:xfrm>
        </p:grpSpPr>
        <p:sp>
          <p:nvSpPr>
            <p:cNvPr id="236713" name="Rectangle 169"/>
            <p:cNvSpPr>
              <a:spLocks noChangeArrowheads="1"/>
            </p:cNvSpPr>
            <p:nvPr/>
          </p:nvSpPr>
          <p:spPr bwMode="auto">
            <a:xfrm rot="5400000" flipV="1">
              <a:off x="5051" y="2039"/>
              <a:ext cx="113"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14" name="Rectangle 170"/>
            <p:cNvSpPr>
              <a:spLocks noChangeArrowheads="1"/>
            </p:cNvSpPr>
            <p:nvPr/>
          </p:nvSpPr>
          <p:spPr bwMode="auto">
            <a:xfrm rot="5400000" flipV="1">
              <a:off x="5092" y="1956"/>
              <a:ext cx="32"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15" name="Rectangle 171"/>
            <p:cNvSpPr>
              <a:spLocks noChangeArrowheads="1"/>
            </p:cNvSpPr>
            <p:nvPr/>
          </p:nvSpPr>
          <p:spPr bwMode="auto">
            <a:xfrm rot="5400000" flipV="1">
              <a:off x="5102" y="1928"/>
              <a:ext cx="11"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sp>
        <p:nvSpPr>
          <p:cNvPr id="236716" name="Freeform 172"/>
          <p:cNvSpPr>
            <a:spLocks/>
          </p:cNvSpPr>
          <p:nvPr/>
        </p:nvSpPr>
        <p:spPr bwMode="auto">
          <a:xfrm rot="16200000" flipV="1">
            <a:off x="7988300" y="2519363"/>
            <a:ext cx="228600" cy="241300"/>
          </a:xfrm>
          <a:custGeom>
            <a:avLst/>
            <a:gdLst>
              <a:gd name="T0" fmla="*/ 0 w 115"/>
              <a:gd name="T1" fmla="*/ 121 h 121"/>
              <a:gd name="T2" fmla="*/ 0 w 115"/>
              <a:gd name="T3" fmla="*/ 0 h 121"/>
              <a:gd name="T4" fmla="*/ 115 w 115"/>
              <a:gd name="T5" fmla="*/ 61 h 121"/>
              <a:gd name="T6" fmla="*/ 0 w 115"/>
              <a:gd name="T7" fmla="*/ 121 h 121"/>
            </a:gdLst>
            <a:ahLst/>
            <a:cxnLst>
              <a:cxn ang="0">
                <a:pos x="T0" y="T1"/>
              </a:cxn>
              <a:cxn ang="0">
                <a:pos x="T2" y="T3"/>
              </a:cxn>
              <a:cxn ang="0">
                <a:pos x="T4" y="T5"/>
              </a:cxn>
              <a:cxn ang="0">
                <a:pos x="T6" y="T7"/>
              </a:cxn>
            </a:cxnLst>
            <a:rect l="0" t="0" r="r" b="b"/>
            <a:pathLst>
              <a:path w="115" h="121">
                <a:moveTo>
                  <a:pt x="0" y="121"/>
                </a:moveTo>
                <a:lnTo>
                  <a:pt x="0" y="0"/>
                </a:lnTo>
                <a:lnTo>
                  <a:pt x="115" y="61"/>
                </a:lnTo>
                <a:lnTo>
                  <a:pt x="0" y="1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717" name="Freeform 173"/>
          <p:cNvSpPr>
            <a:spLocks/>
          </p:cNvSpPr>
          <p:nvPr/>
        </p:nvSpPr>
        <p:spPr bwMode="auto">
          <a:xfrm>
            <a:off x="3479800" y="1335088"/>
            <a:ext cx="228600" cy="241300"/>
          </a:xfrm>
          <a:custGeom>
            <a:avLst/>
            <a:gdLst>
              <a:gd name="T0" fmla="*/ 0 w 115"/>
              <a:gd name="T1" fmla="*/ 121 h 121"/>
              <a:gd name="T2" fmla="*/ 0 w 115"/>
              <a:gd name="T3" fmla="*/ 0 h 121"/>
              <a:gd name="T4" fmla="*/ 115 w 115"/>
              <a:gd name="T5" fmla="*/ 61 h 121"/>
              <a:gd name="T6" fmla="*/ 0 w 115"/>
              <a:gd name="T7" fmla="*/ 121 h 121"/>
            </a:gdLst>
            <a:ahLst/>
            <a:cxnLst>
              <a:cxn ang="0">
                <a:pos x="T0" y="T1"/>
              </a:cxn>
              <a:cxn ang="0">
                <a:pos x="T2" y="T3"/>
              </a:cxn>
              <a:cxn ang="0">
                <a:pos x="T4" y="T5"/>
              </a:cxn>
              <a:cxn ang="0">
                <a:pos x="T6" y="T7"/>
              </a:cxn>
            </a:cxnLst>
            <a:rect l="0" t="0" r="r" b="b"/>
            <a:pathLst>
              <a:path w="115" h="121">
                <a:moveTo>
                  <a:pt x="0" y="121"/>
                </a:moveTo>
                <a:lnTo>
                  <a:pt x="0" y="0"/>
                </a:lnTo>
                <a:lnTo>
                  <a:pt x="115" y="61"/>
                </a:lnTo>
                <a:lnTo>
                  <a:pt x="0" y="1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sp>
        <p:nvSpPr>
          <p:cNvPr id="236718" name="Rectangle 174"/>
          <p:cNvSpPr>
            <a:spLocks noChangeArrowheads="1"/>
          </p:cNvSpPr>
          <p:nvPr/>
        </p:nvSpPr>
        <p:spPr bwMode="auto">
          <a:xfrm>
            <a:off x="1779588" y="1417638"/>
            <a:ext cx="1711325" cy="984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nvGrpSpPr>
          <p:cNvPr id="236719" name="Group 175"/>
          <p:cNvGrpSpPr>
            <a:grpSpLocks/>
          </p:cNvGrpSpPr>
          <p:nvPr/>
        </p:nvGrpSpPr>
        <p:grpSpPr bwMode="auto">
          <a:xfrm>
            <a:off x="4976813" y="2230438"/>
            <a:ext cx="98425" cy="274637"/>
            <a:chOff x="5075" y="1661"/>
            <a:chExt cx="62" cy="173"/>
          </a:xfrm>
        </p:grpSpPr>
        <p:sp>
          <p:nvSpPr>
            <p:cNvPr id="236720" name="Rectangle 176"/>
            <p:cNvSpPr>
              <a:spLocks noChangeArrowheads="1"/>
            </p:cNvSpPr>
            <p:nvPr/>
          </p:nvSpPr>
          <p:spPr bwMode="auto">
            <a:xfrm rot="-5400000">
              <a:off x="5049" y="1687"/>
              <a:ext cx="113"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21" name="Rectangle 177"/>
            <p:cNvSpPr>
              <a:spLocks noChangeArrowheads="1"/>
            </p:cNvSpPr>
            <p:nvPr/>
          </p:nvSpPr>
          <p:spPr bwMode="auto">
            <a:xfrm rot="-5400000">
              <a:off x="5090" y="1770"/>
              <a:ext cx="32"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22" name="Rectangle 178"/>
            <p:cNvSpPr>
              <a:spLocks noChangeArrowheads="1"/>
            </p:cNvSpPr>
            <p:nvPr/>
          </p:nvSpPr>
          <p:spPr bwMode="auto">
            <a:xfrm rot="-5400000">
              <a:off x="5100" y="1798"/>
              <a:ext cx="11"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sp>
        <p:nvSpPr>
          <p:cNvPr id="236723" name="Freeform 179"/>
          <p:cNvSpPr>
            <a:spLocks/>
          </p:cNvSpPr>
          <p:nvPr/>
        </p:nvSpPr>
        <p:spPr bwMode="auto">
          <a:xfrm rot="16200000" flipV="1">
            <a:off x="4908550" y="2074863"/>
            <a:ext cx="228600" cy="241300"/>
          </a:xfrm>
          <a:custGeom>
            <a:avLst/>
            <a:gdLst>
              <a:gd name="T0" fmla="*/ 0 w 115"/>
              <a:gd name="T1" fmla="*/ 121 h 121"/>
              <a:gd name="T2" fmla="*/ 0 w 115"/>
              <a:gd name="T3" fmla="*/ 0 h 121"/>
              <a:gd name="T4" fmla="*/ 115 w 115"/>
              <a:gd name="T5" fmla="*/ 61 h 121"/>
              <a:gd name="T6" fmla="*/ 0 w 115"/>
              <a:gd name="T7" fmla="*/ 121 h 121"/>
            </a:gdLst>
            <a:ahLst/>
            <a:cxnLst>
              <a:cxn ang="0">
                <a:pos x="T0" y="T1"/>
              </a:cxn>
              <a:cxn ang="0">
                <a:pos x="T2" y="T3"/>
              </a:cxn>
              <a:cxn ang="0">
                <a:pos x="T4" y="T5"/>
              </a:cxn>
              <a:cxn ang="0">
                <a:pos x="T6" y="T7"/>
              </a:cxn>
            </a:cxnLst>
            <a:rect l="0" t="0" r="r" b="b"/>
            <a:pathLst>
              <a:path w="115" h="121">
                <a:moveTo>
                  <a:pt x="0" y="121"/>
                </a:moveTo>
                <a:lnTo>
                  <a:pt x="0" y="0"/>
                </a:lnTo>
                <a:lnTo>
                  <a:pt x="115" y="61"/>
                </a:lnTo>
                <a:lnTo>
                  <a:pt x="0" y="121"/>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mtClean="0">
              <a:solidFill>
                <a:srgbClr val="000000"/>
              </a:solidFill>
            </a:endParaRPr>
          </a:p>
        </p:txBody>
      </p:sp>
      <p:grpSp>
        <p:nvGrpSpPr>
          <p:cNvPr id="236724" name="Group 180"/>
          <p:cNvGrpSpPr>
            <a:grpSpLocks/>
          </p:cNvGrpSpPr>
          <p:nvPr/>
        </p:nvGrpSpPr>
        <p:grpSpPr bwMode="auto">
          <a:xfrm>
            <a:off x="1781175" y="1458913"/>
            <a:ext cx="98425" cy="319087"/>
            <a:chOff x="5075" y="1661"/>
            <a:chExt cx="62" cy="173"/>
          </a:xfrm>
        </p:grpSpPr>
        <p:sp>
          <p:nvSpPr>
            <p:cNvPr id="236725" name="Rectangle 181"/>
            <p:cNvSpPr>
              <a:spLocks noChangeArrowheads="1"/>
            </p:cNvSpPr>
            <p:nvPr/>
          </p:nvSpPr>
          <p:spPr bwMode="auto">
            <a:xfrm rot="-5400000">
              <a:off x="5049" y="1687"/>
              <a:ext cx="113"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26" name="Rectangle 182"/>
            <p:cNvSpPr>
              <a:spLocks noChangeArrowheads="1"/>
            </p:cNvSpPr>
            <p:nvPr/>
          </p:nvSpPr>
          <p:spPr bwMode="auto">
            <a:xfrm rot="-5400000">
              <a:off x="5090" y="1770"/>
              <a:ext cx="32"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sp>
          <p:nvSpPr>
            <p:cNvPr id="236727" name="Rectangle 183"/>
            <p:cNvSpPr>
              <a:spLocks noChangeArrowheads="1"/>
            </p:cNvSpPr>
            <p:nvPr/>
          </p:nvSpPr>
          <p:spPr bwMode="auto">
            <a:xfrm rot="-5400000">
              <a:off x="5100" y="1798"/>
              <a:ext cx="11" cy="6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solidFill>
                  <a:srgbClr val="000000"/>
                </a:solidFill>
              </a:endParaRPr>
            </a:p>
          </p:txBody>
        </p:sp>
      </p:grpSp>
      <p:sp>
        <p:nvSpPr>
          <p:cNvPr id="236728" name="AutoShape 184"/>
          <p:cNvSpPr>
            <a:spLocks noChangeArrowheads="1"/>
          </p:cNvSpPr>
          <p:nvPr/>
        </p:nvSpPr>
        <p:spPr bwMode="auto">
          <a:xfrm>
            <a:off x="517585" y="133350"/>
            <a:ext cx="8272732" cy="680085"/>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ja-JP" altLang="en-US" sz="2800" b="1" dirty="0" smtClean="0">
                <a:solidFill>
                  <a:srgbClr val="FFFFFF"/>
                </a:solidFill>
                <a:effectLst>
                  <a:outerShdw blurRad="38100" dist="38100" dir="2700000" algn="tl">
                    <a:srgbClr val="000000"/>
                  </a:outerShdw>
                </a:effectLst>
                <a:latin typeface="Arial" pitchFamily="34" charset="0"/>
                <a:ea typeface="ＭＳ Ｐゴシック" pitchFamily="50" charset="-128"/>
              </a:rPr>
              <a:t>海洋環境</a:t>
            </a:r>
            <a:r>
              <a:rPr lang="ja-JP" altLang="en-US" sz="2800" b="1" dirty="0">
                <a:solidFill>
                  <a:srgbClr val="FFFFFF"/>
                </a:solidFill>
                <a:effectLst>
                  <a:outerShdw blurRad="38100" dist="38100" dir="2700000" algn="tl">
                    <a:srgbClr val="000000"/>
                  </a:outerShdw>
                </a:effectLst>
                <a:latin typeface="Arial" pitchFamily="34" charset="0"/>
                <a:ea typeface="ＭＳ Ｐゴシック" pitchFamily="50" charset="-128"/>
              </a:rPr>
              <a:t>における</a:t>
            </a:r>
            <a:r>
              <a:rPr lang="en-US" altLang="ja-JP" sz="2800" b="1" dirty="0" smtClean="0">
                <a:solidFill>
                  <a:srgbClr val="FFFFFF"/>
                </a:solidFill>
                <a:effectLst>
                  <a:outerShdw blurRad="38100" dist="38100" dir="2700000" algn="tl">
                    <a:srgbClr val="000000"/>
                  </a:outerShdw>
                </a:effectLst>
                <a:latin typeface="Arial" pitchFamily="34" charset="0"/>
                <a:ea typeface="ＭＳ Ｐゴシック" pitchFamily="50" charset="-128"/>
              </a:rPr>
              <a:t>3</a:t>
            </a:r>
            <a:r>
              <a:rPr lang="ja-JP" altLang="en-US" sz="2800" b="1" dirty="0" smtClean="0">
                <a:solidFill>
                  <a:srgbClr val="FFFFFF"/>
                </a:solidFill>
                <a:effectLst>
                  <a:outerShdw blurRad="38100" dist="38100" dir="2700000" algn="tl">
                    <a:srgbClr val="000000"/>
                  </a:outerShdw>
                </a:effectLst>
                <a:latin typeface="Arial" pitchFamily="34" charset="0"/>
                <a:ea typeface="ＭＳ Ｐゴシック" pitchFamily="50" charset="-128"/>
              </a:rPr>
              <a:t>次元的な</a:t>
            </a:r>
            <a:r>
              <a:rPr lang="en-US" altLang="ja-JP" sz="2800" b="1" dirty="0" smtClean="0">
                <a:solidFill>
                  <a:srgbClr val="FFFFFF"/>
                </a:solidFill>
                <a:effectLst>
                  <a:outerShdw blurRad="38100" dist="38100" dir="2700000" algn="tl">
                    <a:srgbClr val="000000"/>
                  </a:outerShdw>
                </a:effectLst>
                <a:latin typeface="Arial" pitchFamily="34" charset="0"/>
                <a:ea typeface="ＭＳ Ｐゴシック" pitchFamily="50" charset="-128"/>
              </a:rPr>
              <a:t>POPs</a:t>
            </a:r>
            <a:r>
              <a:rPr lang="ja-JP" altLang="en-US" sz="2800" b="1" dirty="0" smtClean="0">
                <a:solidFill>
                  <a:srgbClr val="FFFFFF"/>
                </a:solidFill>
                <a:effectLst>
                  <a:outerShdw blurRad="38100" dist="38100" dir="2700000" algn="tl">
                    <a:srgbClr val="000000"/>
                  </a:outerShdw>
                </a:effectLst>
                <a:latin typeface="Arial" pitchFamily="34" charset="0"/>
                <a:ea typeface="ＭＳ Ｐゴシック" pitchFamily="50" charset="-128"/>
              </a:rPr>
              <a:t>のゆくえ</a:t>
            </a:r>
          </a:p>
        </p:txBody>
      </p:sp>
    </p:spTree>
    <p:extLst>
      <p:ext uri="{BB962C8B-B14F-4D97-AF65-F5344CB8AC3E}">
        <p14:creationId xmlns:p14="http://schemas.microsoft.com/office/powerpoint/2010/main" val="27820458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490050" y="224448"/>
            <a:ext cx="5084273" cy="3813472"/>
          </a:xfrm>
          <a:prstGeom prst="rect">
            <a:avLst/>
          </a:prstGeom>
          <a:noFill/>
          <a:ln w="9525" algn="ctr">
            <a:noFill/>
            <a:miter lim="800000"/>
            <a:headEnd/>
            <a:tailEnd/>
          </a:ln>
          <a:effectLst/>
        </p:spPr>
      </p:pic>
      <p:sp>
        <p:nvSpPr>
          <p:cNvPr id="489478" name="Rectangle 6"/>
          <p:cNvSpPr>
            <a:spLocks noChangeArrowheads="1"/>
          </p:cNvSpPr>
          <p:nvPr/>
        </p:nvSpPr>
        <p:spPr bwMode="auto">
          <a:xfrm>
            <a:off x="2788017" y="423215"/>
            <a:ext cx="2592876" cy="830997"/>
          </a:xfrm>
          <a:prstGeom prst="rect">
            <a:avLst/>
          </a:prstGeom>
          <a:solidFill>
            <a:srgbClr val="333333">
              <a:alpha val="50000"/>
            </a:srgbClr>
          </a:solidFill>
          <a:ln w="9525" algn="ctr">
            <a:noFill/>
            <a:miter lim="800000"/>
            <a:headEnd/>
            <a:tailEnd/>
          </a:ln>
          <a:effectLst/>
        </p:spPr>
        <p:txBody>
          <a:bodyPr wrap="square">
            <a:spAutoFit/>
          </a:bodyPr>
          <a:lstStyle/>
          <a:p>
            <a:pPr marL="177800" indent="-177800"/>
            <a:r>
              <a:rPr lang="en-US" altLang="ja-JP"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H20</a:t>
            </a:r>
            <a:r>
              <a:rPr lang="ja-JP" altLang="en-US"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a:t>
            </a:r>
            <a:r>
              <a:rPr lang="en-US" altLang="ja-JP"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H22</a:t>
            </a:r>
            <a:r>
              <a:rPr lang="ja-JP" altLang="en-US"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年度</a:t>
            </a:r>
            <a:endParaRPr lang="en-US" altLang="ja-JP"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endParaRPr>
          </a:p>
          <a:p>
            <a:pPr marL="177800" indent="-177800"/>
            <a:r>
              <a:rPr lang="ja-JP" altLang="en-US"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海上保安庁</a:t>
            </a:r>
            <a:endParaRPr lang="ja-JP" altLang="en-US" dirty="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79002" y="3311024"/>
            <a:ext cx="4637459" cy="3478093"/>
          </a:xfrm>
          <a:prstGeom prst="rect">
            <a:avLst/>
          </a:prstGeom>
          <a:noFill/>
          <a:ln>
            <a:noFill/>
          </a:ln>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9050" cap="sq" cmpd="sng">
                <a:solidFill>
                  <a:srgbClr val="FFFFFF"/>
                </a:solidFill>
                <a:prstDash val="solid"/>
                <a:miter lim="800000"/>
                <a:headEnd/>
                <a:tailEnd/>
              </a14:hiddenLine>
            </a:ext>
          </a:ex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47982" y="423215"/>
            <a:ext cx="2868479" cy="2151360"/>
          </a:xfrm>
          <a:prstGeom prst="rect">
            <a:avLst/>
          </a:prstGeom>
          <a:noFill/>
          <a:ln>
            <a:noFill/>
          </a:ln>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9050" cap="sq" cmpd="sng">
                <a:solidFill>
                  <a:srgbClr val="FFFFFF"/>
                </a:solidFill>
                <a:prstDash val="solid"/>
                <a:miter lim="800000"/>
                <a:headEnd/>
                <a:tailEnd/>
              </a14:hiddenLine>
            </a:ext>
          </a:extLst>
        </p:spPr>
      </p:pic>
      <p:sp>
        <p:nvSpPr>
          <p:cNvPr id="8" name="Rectangle 6"/>
          <p:cNvSpPr>
            <a:spLocks noChangeArrowheads="1"/>
          </p:cNvSpPr>
          <p:nvPr/>
        </p:nvSpPr>
        <p:spPr bwMode="auto">
          <a:xfrm>
            <a:off x="5991346" y="2895525"/>
            <a:ext cx="2871299" cy="830997"/>
          </a:xfrm>
          <a:prstGeom prst="rect">
            <a:avLst/>
          </a:prstGeom>
          <a:solidFill>
            <a:srgbClr val="333333">
              <a:alpha val="50000"/>
            </a:srgbClr>
          </a:solidFill>
          <a:ln w="9525" algn="ctr">
            <a:noFill/>
            <a:miter lim="800000"/>
            <a:headEnd/>
            <a:tailEnd/>
          </a:ln>
          <a:effectLst/>
        </p:spPr>
        <p:txBody>
          <a:bodyPr wrap="square">
            <a:spAutoFit/>
          </a:bodyPr>
          <a:lstStyle/>
          <a:p>
            <a:pPr marL="177800" indent="-177800"/>
            <a:r>
              <a:rPr lang="en-US" altLang="ja-JP"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H18</a:t>
            </a:r>
            <a:r>
              <a:rPr lang="ja-JP" altLang="en-US"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a:t>
            </a:r>
            <a:r>
              <a:rPr lang="en-US" altLang="ja-JP"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23</a:t>
            </a:r>
            <a:r>
              <a:rPr lang="ja-JP" altLang="en-US"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年度</a:t>
            </a:r>
            <a:endParaRPr lang="en-US" altLang="ja-JP"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endParaRPr>
          </a:p>
          <a:p>
            <a:pPr marL="177800" indent="-177800"/>
            <a:r>
              <a:rPr lang="ja-JP" altLang="en-US" dirty="0" smtClean="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rPr>
              <a:t>国立科学博物館</a:t>
            </a:r>
            <a:endParaRPr lang="ja-JP" altLang="en-US" dirty="0">
              <a:solidFill>
                <a:srgbClr val="FFFFFF"/>
              </a:solidFill>
              <a:effectLst>
                <a:outerShdw blurRad="38100" dist="38100" dir="2700000" algn="tl">
                  <a:srgbClr val="000000"/>
                </a:outerShdw>
              </a:effectLst>
              <a:latin typeface="HGSｺﾞｼｯｸE" pitchFamily="50" charset="-128"/>
              <a:ea typeface="HGSｺﾞｼｯｸE" pitchFamily="50" charset="-128"/>
              <a:sym typeface="Wingdings" pitchFamily="2" charset="2"/>
            </a:endParaRPr>
          </a:p>
        </p:txBody>
      </p:sp>
      <p:pic>
        <p:nvPicPr>
          <p:cNvPr id="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9908" y="4523457"/>
            <a:ext cx="2769577" cy="2077183"/>
          </a:xfrm>
          <a:prstGeom prst="rect">
            <a:avLst/>
          </a:prstGeom>
          <a:noFill/>
          <a:ln>
            <a:noFill/>
          </a:ln>
          <a:effectLst>
            <a:prstShdw prst="shdw17" dist="17961" dir="2700000">
              <a:srgbClr val="00FFFF">
                <a:gamma/>
                <a:shade val="60000"/>
                <a:invGamma/>
              </a:srgbClr>
            </a:prstShdw>
          </a:effectLst>
          <a:extLst>
            <a:ext uri="{909E8E84-426E-40DD-AFC4-6F175D3DCCD1}">
              <a14:hiddenFill xmlns:a14="http://schemas.microsoft.com/office/drawing/2010/main">
                <a:solidFill>
                  <a:srgbClr val="00FFFF">
                    <a:alpha val="50000"/>
                  </a:srgbClr>
                </a:solidFill>
              </a14:hiddenFill>
            </a:ext>
            <a:ext uri="{91240B29-F687-4F45-9708-019B960494DF}">
              <a14:hiddenLine xmlns:a14="http://schemas.microsoft.com/office/drawing/2010/main" w="19050" cap="sq" cmpd="sng">
                <a:solidFill>
                  <a:srgbClr val="FFFFFF"/>
                </a:solidFill>
                <a:prstDash val="solid"/>
                <a:miter lim="800000"/>
                <a:headEnd/>
                <a:tailEnd/>
              </a14:hiddenLine>
            </a:ext>
          </a:extLst>
        </p:spPr>
      </p:pic>
    </p:spTree>
    <p:extLst>
      <p:ext uri="{BB962C8B-B14F-4D97-AF65-F5344CB8AC3E}">
        <p14:creationId xmlns:p14="http://schemas.microsoft.com/office/powerpoint/2010/main" val="138553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190445"/>
            <a:ext cx="9144000" cy="461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4965086" y="2091558"/>
            <a:ext cx="287338" cy="3160713"/>
            <a:chOff x="5094971" y="2135097"/>
            <a:chExt cx="287338" cy="3160713"/>
          </a:xfrm>
        </p:grpSpPr>
        <p:sp>
          <p:nvSpPr>
            <p:cNvPr id="11" name="Line 1648"/>
            <p:cNvSpPr>
              <a:spLocks noChangeShapeType="1"/>
            </p:cNvSpPr>
            <p:nvPr/>
          </p:nvSpPr>
          <p:spPr bwMode="auto">
            <a:xfrm>
              <a:off x="5382309" y="2192247"/>
              <a:ext cx="0" cy="299085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2" name="Line 1649"/>
            <p:cNvSpPr>
              <a:spLocks noChangeShapeType="1"/>
            </p:cNvSpPr>
            <p:nvPr/>
          </p:nvSpPr>
          <p:spPr bwMode="auto">
            <a:xfrm>
              <a:off x="5344209" y="5183097"/>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3" name="Line 1650"/>
            <p:cNvSpPr>
              <a:spLocks noChangeShapeType="1"/>
            </p:cNvSpPr>
            <p:nvPr/>
          </p:nvSpPr>
          <p:spPr bwMode="auto">
            <a:xfrm>
              <a:off x="5344209" y="4811622"/>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4" name="Line 1651"/>
            <p:cNvSpPr>
              <a:spLocks noChangeShapeType="1"/>
            </p:cNvSpPr>
            <p:nvPr/>
          </p:nvSpPr>
          <p:spPr bwMode="auto">
            <a:xfrm>
              <a:off x="5344209" y="4440147"/>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5" name="Line 1652"/>
            <p:cNvSpPr>
              <a:spLocks noChangeShapeType="1"/>
            </p:cNvSpPr>
            <p:nvPr/>
          </p:nvSpPr>
          <p:spPr bwMode="auto">
            <a:xfrm>
              <a:off x="5344209" y="4059147"/>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6" name="Line 1653"/>
            <p:cNvSpPr>
              <a:spLocks noChangeShapeType="1"/>
            </p:cNvSpPr>
            <p:nvPr/>
          </p:nvSpPr>
          <p:spPr bwMode="auto">
            <a:xfrm>
              <a:off x="5344209" y="3687672"/>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7" name="Line 1654"/>
            <p:cNvSpPr>
              <a:spLocks noChangeShapeType="1"/>
            </p:cNvSpPr>
            <p:nvPr/>
          </p:nvSpPr>
          <p:spPr bwMode="auto">
            <a:xfrm>
              <a:off x="5344209" y="3316197"/>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8" name="Line 1655"/>
            <p:cNvSpPr>
              <a:spLocks noChangeShapeType="1"/>
            </p:cNvSpPr>
            <p:nvPr/>
          </p:nvSpPr>
          <p:spPr bwMode="auto">
            <a:xfrm>
              <a:off x="5344209" y="2944722"/>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19" name="Line 1656"/>
            <p:cNvSpPr>
              <a:spLocks noChangeShapeType="1"/>
            </p:cNvSpPr>
            <p:nvPr/>
          </p:nvSpPr>
          <p:spPr bwMode="auto">
            <a:xfrm>
              <a:off x="5344209" y="2563722"/>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20" name="Line 1657"/>
            <p:cNvSpPr>
              <a:spLocks noChangeShapeType="1"/>
            </p:cNvSpPr>
            <p:nvPr/>
          </p:nvSpPr>
          <p:spPr bwMode="auto">
            <a:xfrm>
              <a:off x="5344209" y="2192247"/>
              <a:ext cx="38100" cy="0"/>
            </a:xfrm>
            <a:prstGeom prst="line">
              <a:avLst/>
            </a:prstGeom>
            <a:noFill/>
            <a:ln w="19050">
              <a:solidFill>
                <a:schemeClr val="tx1"/>
              </a:solidFill>
              <a:round/>
              <a:headEnd/>
              <a:tailEnd/>
            </a:ln>
          </p:spPr>
          <p:txBody>
            <a:bodyPr/>
            <a:lstStyle/>
            <a:p>
              <a:pPr algn="ctr">
                <a:defRPr/>
              </a:pPr>
              <a:endParaRPr lang="ja-JP" altLang="en-US" sz="1100">
                <a:solidFill>
                  <a:srgbClr val="000000"/>
                </a:solidFill>
                <a:latin typeface="ＭＳ Ｐゴシック"/>
                <a:ea typeface="ＭＳ Ｐゴシック"/>
              </a:endParaRPr>
            </a:p>
          </p:txBody>
        </p:sp>
        <p:sp>
          <p:nvSpPr>
            <p:cNvPr id="21" name="Rectangle 1658"/>
            <p:cNvSpPr>
              <a:spLocks noChangeArrowheads="1"/>
            </p:cNvSpPr>
            <p:nvPr/>
          </p:nvSpPr>
          <p:spPr bwMode="auto">
            <a:xfrm>
              <a:off x="5237846" y="5125947"/>
              <a:ext cx="69850"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0</a:t>
              </a:r>
            </a:p>
          </p:txBody>
        </p:sp>
        <p:sp>
          <p:nvSpPr>
            <p:cNvPr id="22" name="Rectangle 1659"/>
            <p:cNvSpPr>
              <a:spLocks noChangeArrowheads="1"/>
            </p:cNvSpPr>
            <p:nvPr/>
          </p:nvSpPr>
          <p:spPr bwMode="auto">
            <a:xfrm>
              <a:off x="5169584" y="4754472"/>
              <a:ext cx="14128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20</a:t>
              </a:r>
            </a:p>
          </p:txBody>
        </p:sp>
        <p:sp>
          <p:nvSpPr>
            <p:cNvPr id="23" name="Rectangle 1660"/>
            <p:cNvSpPr>
              <a:spLocks noChangeArrowheads="1"/>
            </p:cNvSpPr>
            <p:nvPr/>
          </p:nvSpPr>
          <p:spPr bwMode="auto">
            <a:xfrm>
              <a:off x="5169584" y="4382997"/>
              <a:ext cx="14128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40</a:t>
              </a:r>
            </a:p>
          </p:txBody>
        </p:sp>
        <p:sp>
          <p:nvSpPr>
            <p:cNvPr id="24" name="Rectangle 1661"/>
            <p:cNvSpPr>
              <a:spLocks noChangeArrowheads="1"/>
            </p:cNvSpPr>
            <p:nvPr/>
          </p:nvSpPr>
          <p:spPr bwMode="auto">
            <a:xfrm>
              <a:off x="5169584" y="4001997"/>
              <a:ext cx="14128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60</a:t>
              </a:r>
            </a:p>
          </p:txBody>
        </p:sp>
        <p:sp>
          <p:nvSpPr>
            <p:cNvPr id="25" name="Rectangle 1662"/>
            <p:cNvSpPr>
              <a:spLocks noChangeArrowheads="1"/>
            </p:cNvSpPr>
            <p:nvPr/>
          </p:nvSpPr>
          <p:spPr bwMode="auto">
            <a:xfrm>
              <a:off x="5169584" y="3630522"/>
              <a:ext cx="14128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80</a:t>
              </a:r>
            </a:p>
          </p:txBody>
        </p:sp>
        <p:sp>
          <p:nvSpPr>
            <p:cNvPr id="26" name="Rectangle 1663"/>
            <p:cNvSpPr>
              <a:spLocks noChangeArrowheads="1"/>
            </p:cNvSpPr>
            <p:nvPr/>
          </p:nvSpPr>
          <p:spPr bwMode="auto">
            <a:xfrm>
              <a:off x="5094971" y="3259047"/>
              <a:ext cx="21113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100</a:t>
              </a:r>
            </a:p>
          </p:txBody>
        </p:sp>
        <p:sp>
          <p:nvSpPr>
            <p:cNvPr id="27" name="Rectangle 1664"/>
            <p:cNvSpPr>
              <a:spLocks noChangeArrowheads="1"/>
            </p:cNvSpPr>
            <p:nvPr/>
          </p:nvSpPr>
          <p:spPr bwMode="auto">
            <a:xfrm>
              <a:off x="5094971" y="2887572"/>
              <a:ext cx="21113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120</a:t>
              </a:r>
            </a:p>
          </p:txBody>
        </p:sp>
        <p:sp>
          <p:nvSpPr>
            <p:cNvPr id="28" name="Rectangle 1665"/>
            <p:cNvSpPr>
              <a:spLocks noChangeArrowheads="1"/>
            </p:cNvSpPr>
            <p:nvPr/>
          </p:nvSpPr>
          <p:spPr bwMode="auto">
            <a:xfrm>
              <a:off x="5094971" y="2506572"/>
              <a:ext cx="211138" cy="169863"/>
            </a:xfrm>
            <a:prstGeom prst="rect">
              <a:avLst/>
            </a:prstGeom>
            <a:noFill/>
            <a:ln w="9525">
              <a:noFill/>
              <a:miter lim="800000"/>
              <a:headEnd/>
              <a:tailEnd/>
            </a:ln>
          </p:spPr>
          <p:txBody>
            <a:bodyPr wrap="none" lIns="0" tIns="0" rIns="0" bIns="0">
              <a:spAutoFit/>
            </a:bodyPr>
            <a:lstStyle/>
            <a:p>
              <a:pPr algn="ctr">
                <a:defRPr/>
              </a:pPr>
              <a:r>
                <a:rPr lang="en-US" altLang="ja-JP" sz="1100">
                  <a:solidFill>
                    <a:srgbClr val="000000"/>
                  </a:solidFill>
                  <a:latin typeface="ＭＳ Ｐゴシック"/>
                  <a:ea typeface="ＭＳ Ｐゴシック"/>
                </a:rPr>
                <a:t>140</a:t>
              </a:r>
            </a:p>
          </p:txBody>
        </p:sp>
        <p:sp>
          <p:nvSpPr>
            <p:cNvPr id="29" name="Rectangle 1666"/>
            <p:cNvSpPr>
              <a:spLocks noChangeArrowheads="1"/>
            </p:cNvSpPr>
            <p:nvPr/>
          </p:nvSpPr>
          <p:spPr bwMode="auto">
            <a:xfrm>
              <a:off x="5094971" y="2135097"/>
              <a:ext cx="211138" cy="169863"/>
            </a:xfrm>
            <a:prstGeom prst="rect">
              <a:avLst/>
            </a:prstGeom>
            <a:noFill/>
            <a:ln w="9525">
              <a:noFill/>
              <a:miter lim="800000"/>
              <a:headEnd/>
              <a:tailEnd/>
            </a:ln>
          </p:spPr>
          <p:txBody>
            <a:bodyPr wrap="none" lIns="0" tIns="0" rIns="0" bIns="0">
              <a:spAutoFit/>
            </a:bodyPr>
            <a:lstStyle/>
            <a:p>
              <a:pPr algn="ctr">
                <a:defRPr/>
              </a:pPr>
              <a:r>
                <a:rPr lang="en-US" altLang="ja-JP" sz="1100" dirty="0">
                  <a:solidFill>
                    <a:srgbClr val="000000"/>
                  </a:solidFill>
                  <a:latin typeface="ＭＳ Ｐゴシック"/>
                  <a:ea typeface="ＭＳ Ｐゴシック"/>
                </a:rPr>
                <a:t>160</a:t>
              </a:r>
            </a:p>
          </p:txBody>
        </p:sp>
      </p:grpSp>
      <p:pic>
        <p:nvPicPr>
          <p:cNvPr id="3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294" b="5882"/>
          <a:stretch/>
        </p:blipFill>
        <p:spPr bwMode="auto">
          <a:xfrm>
            <a:off x="5377464" y="2120523"/>
            <a:ext cx="3468199" cy="348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225"/>
          <p:cNvGrpSpPr>
            <a:grpSpLocks/>
          </p:cNvGrpSpPr>
          <p:nvPr/>
        </p:nvGrpSpPr>
        <p:grpSpPr bwMode="auto">
          <a:xfrm>
            <a:off x="7075006" y="3108232"/>
            <a:ext cx="73025" cy="71438"/>
            <a:chOff x="3493" y="527"/>
            <a:chExt cx="46" cy="45"/>
          </a:xfrm>
        </p:grpSpPr>
        <p:sp>
          <p:nvSpPr>
            <p:cNvPr id="32" name="Rectangle 226"/>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33" name="Group 227"/>
            <p:cNvGrpSpPr>
              <a:grpSpLocks/>
            </p:cNvGrpSpPr>
            <p:nvPr/>
          </p:nvGrpSpPr>
          <p:grpSpPr bwMode="auto">
            <a:xfrm>
              <a:off x="3493" y="527"/>
              <a:ext cx="45" cy="45"/>
              <a:chOff x="1882" y="255"/>
              <a:chExt cx="45" cy="45"/>
            </a:xfrm>
          </p:grpSpPr>
          <p:sp>
            <p:nvSpPr>
              <p:cNvPr id="34" name="Line 228"/>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35" name="Line 229"/>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grpSp>
        <p:nvGrpSpPr>
          <p:cNvPr id="36" name="Group 230"/>
          <p:cNvGrpSpPr>
            <a:grpSpLocks/>
          </p:cNvGrpSpPr>
          <p:nvPr/>
        </p:nvGrpSpPr>
        <p:grpSpPr bwMode="auto">
          <a:xfrm>
            <a:off x="7071831" y="3419382"/>
            <a:ext cx="73025" cy="71438"/>
            <a:chOff x="3493" y="527"/>
            <a:chExt cx="46" cy="45"/>
          </a:xfrm>
        </p:grpSpPr>
        <p:sp>
          <p:nvSpPr>
            <p:cNvPr id="37"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38" name="Group 232"/>
            <p:cNvGrpSpPr>
              <a:grpSpLocks/>
            </p:cNvGrpSpPr>
            <p:nvPr/>
          </p:nvGrpSpPr>
          <p:grpSpPr bwMode="auto">
            <a:xfrm>
              <a:off x="3493" y="527"/>
              <a:ext cx="45" cy="45"/>
              <a:chOff x="1882" y="255"/>
              <a:chExt cx="45" cy="45"/>
            </a:xfrm>
          </p:grpSpPr>
          <p:sp>
            <p:nvSpPr>
              <p:cNvPr id="39"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40"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41" name="Line 282"/>
          <p:cNvSpPr>
            <a:spLocks noChangeShapeType="1"/>
          </p:cNvSpPr>
          <p:nvPr/>
        </p:nvSpPr>
        <p:spPr bwMode="auto">
          <a:xfrm>
            <a:off x="6365394" y="3108232"/>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42" name="Line 283"/>
          <p:cNvSpPr>
            <a:spLocks noChangeShapeType="1"/>
          </p:cNvSpPr>
          <p:nvPr/>
        </p:nvSpPr>
        <p:spPr bwMode="auto">
          <a:xfrm>
            <a:off x="6657494" y="3117757"/>
            <a:ext cx="454025" cy="315913"/>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43" name="Line 284"/>
          <p:cNvSpPr>
            <a:spLocks noChangeShapeType="1"/>
          </p:cNvSpPr>
          <p:nvPr/>
        </p:nvSpPr>
        <p:spPr bwMode="auto">
          <a:xfrm>
            <a:off x="6698769" y="2870107"/>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44" name="Line 285"/>
          <p:cNvSpPr>
            <a:spLocks noChangeShapeType="1"/>
          </p:cNvSpPr>
          <p:nvPr/>
        </p:nvSpPr>
        <p:spPr bwMode="auto">
          <a:xfrm>
            <a:off x="6994044" y="2871695"/>
            <a:ext cx="127000" cy="269875"/>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45" name="Group 286"/>
          <p:cNvGrpSpPr>
            <a:grpSpLocks/>
          </p:cNvGrpSpPr>
          <p:nvPr/>
        </p:nvGrpSpPr>
        <p:grpSpPr bwMode="auto">
          <a:xfrm>
            <a:off x="7698894" y="3417795"/>
            <a:ext cx="73025" cy="71437"/>
            <a:chOff x="3493" y="527"/>
            <a:chExt cx="46" cy="45"/>
          </a:xfrm>
        </p:grpSpPr>
        <p:sp>
          <p:nvSpPr>
            <p:cNvPr id="46" name="Rectangle 287"/>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47" name="Group 288"/>
            <p:cNvGrpSpPr>
              <a:grpSpLocks/>
            </p:cNvGrpSpPr>
            <p:nvPr/>
          </p:nvGrpSpPr>
          <p:grpSpPr bwMode="auto">
            <a:xfrm>
              <a:off x="3493" y="527"/>
              <a:ext cx="45" cy="45"/>
              <a:chOff x="1882" y="255"/>
              <a:chExt cx="45" cy="45"/>
            </a:xfrm>
          </p:grpSpPr>
          <p:sp>
            <p:nvSpPr>
              <p:cNvPr id="48" name="Line 289"/>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49" name="Line 290"/>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50" name="Line 293"/>
          <p:cNvSpPr>
            <a:spLocks noChangeShapeType="1"/>
          </p:cNvSpPr>
          <p:nvPr/>
        </p:nvSpPr>
        <p:spPr bwMode="auto">
          <a:xfrm>
            <a:off x="7736994" y="3478120"/>
            <a:ext cx="115887" cy="155575"/>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51" name="Line 294"/>
          <p:cNvSpPr>
            <a:spLocks noChangeShapeType="1"/>
          </p:cNvSpPr>
          <p:nvPr/>
        </p:nvSpPr>
        <p:spPr bwMode="auto">
          <a:xfrm>
            <a:off x="7854469" y="3635282"/>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52" name="Line 280"/>
          <p:cNvSpPr>
            <a:spLocks noChangeShapeType="1"/>
          </p:cNvSpPr>
          <p:nvPr/>
        </p:nvSpPr>
        <p:spPr bwMode="auto">
          <a:xfrm>
            <a:off x="6014556" y="5118007"/>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53" name="Line 281"/>
          <p:cNvSpPr>
            <a:spLocks noChangeShapeType="1"/>
          </p:cNvSpPr>
          <p:nvPr/>
        </p:nvSpPr>
        <p:spPr bwMode="auto">
          <a:xfrm flipH="1">
            <a:off x="6309831" y="4556032"/>
            <a:ext cx="533400" cy="561975"/>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54" name="Group 230"/>
          <p:cNvGrpSpPr>
            <a:grpSpLocks/>
          </p:cNvGrpSpPr>
          <p:nvPr/>
        </p:nvGrpSpPr>
        <p:grpSpPr bwMode="auto">
          <a:xfrm>
            <a:off x="6801956" y="4521107"/>
            <a:ext cx="73025" cy="71438"/>
            <a:chOff x="3493" y="527"/>
            <a:chExt cx="46" cy="45"/>
          </a:xfrm>
        </p:grpSpPr>
        <p:sp>
          <p:nvSpPr>
            <p:cNvPr id="55"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56" name="Group 232"/>
            <p:cNvGrpSpPr>
              <a:grpSpLocks/>
            </p:cNvGrpSpPr>
            <p:nvPr/>
          </p:nvGrpSpPr>
          <p:grpSpPr bwMode="auto">
            <a:xfrm>
              <a:off x="3493" y="527"/>
              <a:ext cx="45" cy="45"/>
              <a:chOff x="1882" y="255"/>
              <a:chExt cx="45" cy="45"/>
            </a:xfrm>
          </p:grpSpPr>
          <p:sp>
            <p:nvSpPr>
              <p:cNvPr id="57"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58"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59" name="Line 280"/>
          <p:cNvSpPr>
            <a:spLocks noChangeShapeType="1"/>
          </p:cNvSpPr>
          <p:nvPr/>
        </p:nvSpPr>
        <p:spPr bwMode="auto">
          <a:xfrm>
            <a:off x="7373456" y="4743357"/>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60" name="Line 281"/>
          <p:cNvSpPr>
            <a:spLocks noChangeShapeType="1"/>
          </p:cNvSpPr>
          <p:nvPr/>
        </p:nvSpPr>
        <p:spPr bwMode="auto">
          <a:xfrm>
            <a:off x="7259156" y="4200432"/>
            <a:ext cx="104775" cy="55245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61" name="Group 230"/>
          <p:cNvGrpSpPr>
            <a:grpSpLocks/>
          </p:cNvGrpSpPr>
          <p:nvPr/>
        </p:nvGrpSpPr>
        <p:grpSpPr bwMode="auto">
          <a:xfrm>
            <a:off x="7217881" y="4165507"/>
            <a:ext cx="73025" cy="71438"/>
            <a:chOff x="3493" y="527"/>
            <a:chExt cx="46" cy="45"/>
          </a:xfrm>
        </p:grpSpPr>
        <p:sp>
          <p:nvSpPr>
            <p:cNvPr id="62"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63" name="Group 232"/>
            <p:cNvGrpSpPr>
              <a:grpSpLocks/>
            </p:cNvGrpSpPr>
            <p:nvPr/>
          </p:nvGrpSpPr>
          <p:grpSpPr bwMode="auto">
            <a:xfrm>
              <a:off x="3493" y="527"/>
              <a:ext cx="45" cy="45"/>
              <a:chOff x="1882" y="255"/>
              <a:chExt cx="45" cy="45"/>
            </a:xfrm>
          </p:grpSpPr>
          <p:sp>
            <p:nvSpPr>
              <p:cNvPr id="64"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65"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66" name="Rectangle 1606"/>
          <p:cNvSpPr>
            <a:spLocks noChangeArrowheads="1"/>
          </p:cNvSpPr>
          <p:nvPr/>
        </p:nvSpPr>
        <p:spPr bwMode="auto">
          <a:xfrm>
            <a:off x="7049606" y="3286032"/>
            <a:ext cx="161925" cy="95250"/>
          </a:xfrm>
          <a:prstGeom prst="rect">
            <a:avLst/>
          </a:prstGeom>
          <a:solidFill>
            <a:schemeClr val="bg1"/>
          </a:solidFill>
          <a:ln w="9525" algn="ctr">
            <a:solidFill>
              <a:schemeClr val="bg1"/>
            </a:solidFill>
            <a:miter lim="800000"/>
            <a:headEnd/>
            <a:tailEnd/>
          </a:ln>
          <a:effectLst/>
        </p:spPr>
        <p:txBody>
          <a:bodyPr wrap="none" anchor="ctr"/>
          <a:lstStyle/>
          <a:p>
            <a:pPr algn="ctr">
              <a:defRPr/>
            </a:pPr>
            <a:endParaRPr lang="ja-JP" altLang="en-US" sz="1800">
              <a:solidFill>
                <a:srgbClr val="000000"/>
              </a:solidFill>
              <a:latin typeface="ＭＳ Ｐゴシック"/>
              <a:ea typeface="ＭＳ Ｐゴシック"/>
            </a:endParaRPr>
          </a:p>
        </p:txBody>
      </p:sp>
      <p:grpSp>
        <p:nvGrpSpPr>
          <p:cNvPr id="67" name="Group 230"/>
          <p:cNvGrpSpPr>
            <a:grpSpLocks/>
          </p:cNvGrpSpPr>
          <p:nvPr/>
        </p:nvGrpSpPr>
        <p:grpSpPr bwMode="auto">
          <a:xfrm>
            <a:off x="7135331" y="3282857"/>
            <a:ext cx="73025" cy="71438"/>
            <a:chOff x="3493" y="527"/>
            <a:chExt cx="46" cy="45"/>
          </a:xfrm>
        </p:grpSpPr>
        <p:sp>
          <p:nvSpPr>
            <p:cNvPr id="68"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69" name="Group 232"/>
            <p:cNvGrpSpPr>
              <a:grpSpLocks/>
            </p:cNvGrpSpPr>
            <p:nvPr/>
          </p:nvGrpSpPr>
          <p:grpSpPr bwMode="auto">
            <a:xfrm>
              <a:off x="3493" y="527"/>
              <a:ext cx="45" cy="45"/>
              <a:chOff x="1882" y="255"/>
              <a:chExt cx="45" cy="45"/>
            </a:xfrm>
          </p:grpSpPr>
          <p:sp>
            <p:nvSpPr>
              <p:cNvPr id="70"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71"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72" name="Line 282"/>
          <p:cNvSpPr>
            <a:spLocks noChangeShapeType="1"/>
          </p:cNvSpPr>
          <p:nvPr/>
        </p:nvSpPr>
        <p:spPr bwMode="auto">
          <a:xfrm>
            <a:off x="7295669" y="2952657"/>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73" name="Line 285"/>
          <p:cNvSpPr>
            <a:spLocks noChangeShapeType="1"/>
          </p:cNvSpPr>
          <p:nvPr/>
        </p:nvSpPr>
        <p:spPr bwMode="auto">
          <a:xfrm flipH="1">
            <a:off x="7175019" y="2954245"/>
            <a:ext cx="120650" cy="37465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74" name="Rectangle 1645"/>
          <p:cNvSpPr>
            <a:spLocks noChangeArrowheads="1"/>
          </p:cNvSpPr>
          <p:nvPr/>
        </p:nvSpPr>
        <p:spPr bwMode="auto">
          <a:xfrm>
            <a:off x="7957656" y="4032157"/>
            <a:ext cx="1047750" cy="1028700"/>
          </a:xfrm>
          <a:prstGeom prst="rect">
            <a:avLst/>
          </a:prstGeom>
          <a:solidFill>
            <a:schemeClr val="bg1"/>
          </a:solidFill>
          <a:ln w="9525" algn="ctr">
            <a:solidFill>
              <a:schemeClr val="tx1"/>
            </a:solidFill>
            <a:miter lim="800000"/>
            <a:headEnd/>
            <a:tailEnd/>
          </a:ln>
          <a:effectLst/>
        </p:spPr>
        <p:txBody>
          <a:bodyPr wrap="none" anchor="ctr"/>
          <a:lstStyle/>
          <a:p>
            <a:pPr algn="ctr">
              <a:defRPr/>
            </a:pPr>
            <a:endParaRPr lang="ja-JP" altLang="en-US" sz="1800">
              <a:solidFill>
                <a:srgbClr val="000000"/>
              </a:solidFill>
              <a:latin typeface="ＭＳ Ｐゴシック"/>
              <a:ea typeface="ＭＳ Ｐゴシック"/>
            </a:endParaRPr>
          </a:p>
        </p:txBody>
      </p:sp>
      <p:sp>
        <p:nvSpPr>
          <p:cNvPr id="75" name="Rectangle 1631"/>
          <p:cNvSpPr>
            <a:spLocks noChangeArrowheads="1"/>
          </p:cNvSpPr>
          <p:nvPr/>
        </p:nvSpPr>
        <p:spPr bwMode="auto">
          <a:xfrm>
            <a:off x="8181494" y="4154395"/>
            <a:ext cx="800100" cy="215939"/>
          </a:xfrm>
          <a:prstGeom prst="rect">
            <a:avLst/>
          </a:prstGeom>
          <a:noFill/>
          <a:ln w="9525">
            <a:noFill/>
            <a:miter lim="800000"/>
            <a:headEnd/>
            <a:tailEnd/>
          </a:ln>
        </p:spPr>
        <p:txBody>
          <a:bodyPr lIns="0" tIns="0" rIns="0" bIns="0">
            <a:spAutoFit/>
          </a:bodyPr>
          <a:lstStyle/>
          <a:p>
            <a:pPr algn="ctr">
              <a:defRPr/>
            </a:pPr>
            <a:r>
              <a:rPr lang="en-US" altLang="ja-JP" sz="1400" b="1" dirty="0">
                <a:solidFill>
                  <a:srgbClr val="000000"/>
                </a:solidFill>
                <a:latin typeface="Symbol" pitchFamily="18" charset="2"/>
                <a:ea typeface="ＭＳ Ｐゴシック"/>
              </a:rPr>
              <a:t>d</a:t>
            </a:r>
            <a:r>
              <a:rPr lang="en-US" altLang="ja-JP" sz="1400" b="1" dirty="0">
                <a:solidFill>
                  <a:srgbClr val="000000"/>
                </a:solidFill>
                <a:latin typeface="ＭＳ Ｐゴシック"/>
                <a:ea typeface="ＭＳ Ｐゴシック"/>
              </a:rPr>
              <a:t>-HCH</a:t>
            </a:r>
          </a:p>
        </p:txBody>
      </p:sp>
      <p:sp>
        <p:nvSpPr>
          <p:cNvPr id="76" name="Rectangle 1632"/>
          <p:cNvSpPr>
            <a:spLocks noChangeArrowheads="1"/>
          </p:cNvSpPr>
          <p:nvPr/>
        </p:nvSpPr>
        <p:spPr bwMode="auto">
          <a:xfrm>
            <a:off x="8181494" y="4350703"/>
            <a:ext cx="800100" cy="215939"/>
          </a:xfrm>
          <a:prstGeom prst="rect">
            <a:avLst/>
          </a:prstGeom>
          <a:noFill/>
          <a:ln w="9525">
            <a:noFill/>
            <a:miter lim="800000"/>
            <a:headEnd/>
            <a:tailEnd/>
          </a:ln>
        </p:spPr>
        <p:txBody>
          <a:bodyPr lIns="0" tIns="0" rIns="0" bIns="0">
            <a:spAutoFit/>
          </a:bodyPr>
          <a:lstStyle/>
          <a:p>
            <a:pPr algn="ctr">
              <a:defRPr/>
            </a:pPr>
            <a:r>
              <a:rPr lang="en-US" altLang="ja-JP" sz="1400" b="1" dirty="0">
                <a:solidFill>
                  <a:srgbClr val="000000"/>
                </a:solidFill>
                <a:latin typeface="Symbol" pitchFamily="18" charset="2"/>
                <a:ea typeface="ＭＳ Ｐゴシック"/>
              </a:rPr>
              <a:t>g</a:t>
            </a:r>
            <a:r>
              <a:rPr lang="en-US" altLang="ja-JP" sz="1400" b="1" dirty="0">
                <a:solidFill>
                  <a:srgbClr val="000000"/>
                </a:solidFill>
                <a:latin typeface="ＭＳ Ｐゴシック"/>
                <a:ea typeface="ＭＳ Ｐゴシック"/>
              </a:rPr>
              <a:t>-HCH</a:t>
            </a:r>
          </a:p>
        </p:txBody>
      </p:sp>
      <p:sp>
        <p:nvSpPr>
          <p:cNvPr id="77" name="Rectangle 1633"/>
          <p:cNvSpPr>
            <a:spLocks noChangeArrowheads="1"/>
          </p:cNvSpPr>
          <p:nvPr/>
        </p:nvSpPr>
        <p:spPr bwMode="auto">
          <a:xfrm>
            <a:off x="8181494" y="4547011"/>
            <a:ext cx="800100" cy="215939"/>
          </a:xfrm>
          <a:prstGeom prst="rect">
            <a:avLst/>
          </a:prstGeom>
          <a:noFill/>
          <a:ln w="9525">
            <a:noFill/>
            <a:miter lim="800000"/>
            <a:headEnd/>
            <a:tailEnd/>
          </a:ln>
        </p:spPr>
        <p:txBody>
          <a:bodyPr lIns="0" tIns="0" rIns="0" bIns="0">
            <a:spAutoFit/>
          </a:bodyPr>
          <a:lstStyle/>
          <a:p>
            <a:pPr algn="ctr">
              <a:defRPr/>
            </a:pPr>
            <a:r>
              <a:rPr lang="en-US" altLang="ja-JP" sz="1400" b="1" dirty="0">
                <a:solidFill>
                  <a:srgbClr val="000000"/>
                </a:solidFill>
                <a:latin typeface="Symbol" pitchFamily="18" charset="2"/>
                <a:ea typeface="ＭＳ Ｐゴシック"/>
              </a:rPr>
              <a:t>b</a:t>
            </a:r>
            <a:r>
              <a:rPr lang="en-US" altLang="ja-JP" sz="1400" b="1" dirty="0">
                <a:solidFill>
                  <a:srgbClr val="000000"/>
                </a:solidFill>
                <a:latin typeface="ＭＳ Ｐゴシック"/>
                <a:ea typeface="ＭＳ Ｐゴシック"/>
              </a:rPr>
              <a:t>-HCH</a:t>
            </a:r>
          </a:p>
        </p:txBody>
      </p:sp>
      <p:sp>
        <p:nvSpPr>
          <p:cNvPr id="78" name="Rectangle 1635"/>
          <p:cNvSpPr>
            <a:spLocks noChangeArrowheads="1"/>
          </p:cNvSpPr>
          <p:nvPr/>
        </p:nvSpPr>
        <p:spPr bwMode="auto">
          <a:xfrm>
            <a:off x="8084318" y="4241643"/>
            <a:ext cx="126896" cy="65436"/>
          </a:xfrm>
          <a:prstGeom prst="rect">
            <a:avLst/>
          </a:prstGeom>
          <a:solidFill>
            <a:srgbClr val="8064A2"/>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79" name="Rectangle 1636"/>
          <p:cNvSpPr>
            <a:spLocks noChangeArrowheads="1"/>
          </p:cNvSpPr>
          <p:nvPr/>
        </p:nvSpPr>
        <p:spPr bwMode="auto">
          <a:xfrm>
            <a:off x="8073544" y="4241643"/>
            <a:ext cx="146050" cy="7307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0" name="Rectangle 1637"/>
          <p:cNvSpPr>
            <a:spLocks noChangeArrowheads="1"/>
          </p:cNvSpPr>
          <p:nvPr/>
        </p:nvSpPr>
        <p:spPr bwMode="auto">
          <a:xfrm>
            <a:off x="8084318" y="4436860"/>
            <a:ext cx="126896" cy="65436"/>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1" name="Rectangle 1638"/>
          <p:cNvSpPr>
            <a:spLocks noChangeArrowheads="1"/>
          </p:cNvSpPr>
          <p:nvPr/>
        </p:nvSpPr>
        <p:spPr bwMode="auto">
          <a:xfrm>
            <a:off x="8073544" y="4436860"/>
            <a:ext cx="146050" cy="74161"/>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2" name="Rectangle 1639"/>
          <p:cNvSpPr>
            <a:spLocks noChangeArrowheads="1"/>
          </p:cNvSpPr>
          <p:nvPr/>
        </p:nvSpPr>
        <p:spPr bwMode="auto">
          <a:xfrm>
            <a:off x="8084318" y="4632078"/>
            <a:ext cx="126896" cy="65436"/>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3" name="Rectangle 1640"/>
          <p:cNvSpPr>
            <a:spLocks noChangeArrowheads="1"/>
          </p:cNvSpPr>
          <p:nvPr/>
        </p:nvSpPr>
        <p:spPr bwMode="auto">
          <a:xfrm>
            <a:off x="8073544" y="4632078"/>
            <a:ext cx="146050" cy="74161"/>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4" name="Rectangle 1641"/>
          <p:cNvSpPr>
            <a:spLocks noChangeArrowheads="1"/>
          </p:cNvSpPr>
          <p:nvPr/>
        </p:nvSpPr>
        <p:spPr bwMode="auto">
          <a:xfrm>
            <a:off x="8084318" y="4829476"/>
            <a:ext cx="126896" cy="66527"/>
          </a:xfrm>
          <a:prstGeom prst="rect">
            <a:avLst/>
          </a:prstGeom>
          <a:solidFill>
            <a:srgbClr val="4F81B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5" name="Rectangle 1642"/>
          <p:cNvSpPr>
            <a:spLocks noChangeArrowheads="1"/>
          </p:cNvSpPr>
          <p:nvPr/>
        </p:nvSpPr>
        <p:spPr bwMode="auto">
          <a:xfrm>
            <a:off x="8073544" y="4829476"/>
            <a:ext cx="146050" cy="74161"/>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6" name="Rectangle 1643"/>
          <p:cNvSpPr>
            <a:spLocks noChangeArrowheads="1"/>
          </p:cNvSpPr>
          <p:nvPr/>
        </p:nvSpPr>
        <p:spPr bwMode="auto">
          <a:xfrm>
            <a:off x="8181494" y="4743318"/>
            <a:ext cx="800100" cy="215939"/>
          </a:xfrm>
          <a:prstGeom prst="rect">
            <a:avLst/>
          </a:prstGeom>
          <a:noFill/>
          <a:ln w="9525">
            <a:noFill/>
            <a:miter lim="800000"/>
            <a:headEnd/>
            <a:tailEnd/>
          </a:ln>
        </p:spPr>
        <p:txBody>
          <a:bodyPr lIns="0" tIns="0" rIns="0" bIns="0">
            <a:spAutoFit/>
          </a:bodyPr>
          <a:lstStyle/>
          <a:p>
            <a:pPr algn="ctr">
              <a:defRPr/>
            </a:pPr>
            <a:r>
              <a:rPr lang="en-US" altLang="ja-JP" sz="1400" b="1" dirty="0">
                <a:solidFill>
                  <a:srgbClr val="000000"/>
                </a:solidFill>
                <a:latin typeface="Symbol" pitchFamily="18" charset="2"/>
                <a:ea typeface="ＭＳ Ｐゴシック"/>
              </a:rPr>
              <a:t>a</a:t>
            </a:r>
            <a:r>
              <a:rPr lang="en-US" altLang="ja-JP" sz="1400" b="1" dirty="0">
                <a:solidFill>
                  <a:srgbClr val="000000"/>
                </a:solidFill>
                <a:latin typeface="ＭＳ Ｐゴシック"/>
                <a:ea typeface="ＭＳ Ｐゴシック"/>
              </a:rPr>
              <a:t>-HCH</a:t>
            </a:r>
          </a:p>
        </p:txBody>
      </p:sp>
      <p:sp>
        <p:nvSpPr>
          <p:cNvPr id="87" name="Rectangle 1833"/>
          <p:cNvSpPr>
            <a:spLocks noChangeArrowheads="1"/>
          </p:cNvSpPr>
          <p:nvPr/>
        </p:nvSpPr>
        <p:spPr bwMode="auto">
          <a:xfrm>
            <a:off x="6435244" y="2979645"/>
            <a:ext cx="149225" cy="123825"/>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8" name="Rectangle 1834"/>
          <p:cNvSpPr>
            <a:spLocks noChangeArrowheads="1"/>
          </p:cNvSpPr>
          <p:nvPr/>
        </p:nvSpPr>
        <p:spPr bwMode="auto">
          <a:xfrm>
            <a:off x="6435244" y="2979645"/>
            <a:ext cx="149225" cy="1238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89" name="Rectangle 1835"/>
          <p:cNvSpPr>
            <a:spLocks noChangeArrowheads="1"/>
          </p:cNvSpPr>
          <p:nvPr/>
        </p:nvSpPr>
        <p:spPr bwMode="auto">
          <a:xfrm>
            <a:off x="6435244" y="2741520"/>
            <a:ext cx="149225" cy="238125"/>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0" name="Rectangle 1836"/>
          <p:cNvSpPr>
            <a:spLocks noChangeArrowheads="1"/>
          </p:cNvSpPr>
          <p:nvPr/>
        </p:nvSpPr>
        <p:spPr bwMode="auto">
          <a:xfrm>
            <a:off x="6435244" y="2741520"/>
            <a:ext cx="149225" cy="2381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1" name="Rectangle 1837"/>
          <p:cNvSpPr>
            <a:spLocks noChangeArrowheads="1"/>
          </p:cNvSpPr>
          <p:nvPr/>
        </p:nvSpPr>
        <p:spPr bwMode="auto">
          <a:xfrm>
            <a:off x="6435244" y="2693895"/>
            <a:ext cx="149225" cy="47625"/>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2" name="Rectangle 1838"/>
          <p:cNvSpPr>
            <a:spLocks noChangeArrowheads="1"/>
          </p:cNvSpPr>
          <p:nvPr/>
        </p:nvSpPr>
        <p:spPr bwMode="auto">
          <a:xfrm>
            <a:off x="6435244" y="2693895"/>
            <a:ext cx="149225" cy="476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3" name="Rectangle 1840"/>
          <p:cNvSpPr>
            <a:spLocks noChangeArrowheads="1"/>
          </p:cNvSpPr>
          <p:nvPr/>
        </p:nvSpPr>
        <p:spPr bwMode="auto">
          <a:xfrm>
            <a:off x="6787669" y="2589120"/>
            <a:ext cx="149225" cy="276225"/>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4" name="Rectangle 1841"/>
          <p:cNvSpPr>
            <a:spLocks noChangeArrowheads="1"/>
          </p:cNvSpPr>
          <p:nvPr/>
        </p:nvSpPr>
        <p:spPr bwMode="auto">
          <a:xfrm>
            <a:off x="6787669" y="2589120"/>
            <a:ext cx="149225" cy="2762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5" name="Rectangle 1842"/>
          <p:cNvSpPr>
            <a:spLocks noChangeArrowheads="1"/>
          </p:cNvSpPr>
          <p:nvPr/>
        </p:nvSpPr>
        <p:spPr bwMode="auto">
          <a:xfrm>
            <a:off x="6787669" y="1912845"/>
            <a:ext cx="149225" cy="676275"/>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6" name="Rectangle 1843"/>
          <p:cNvSpPr>
            <a:spLocks noChangeArrowheads="1"/>
          </p:cNvSpPr>
          <p:nvPr/>
        </p:nvSpPr>
        <p:spPr bwMode="auto">
          <a:xfrm>
            <a:off x="6787669" y="1912845"/>
            <a:ext cx="149225" cy="6762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7" name="Rectangle 1844"/>
          <p:cNvSpPr>
            <a:spLocks noChangeArrowheads="1"/>
          </p:cNvSpPr>
          <p:nvPr/>
        </p:nvSpPr>
        <p:spPr bwMode="auto">
          <a:xfrm>
            <a:off x="6787669" y="1808070"/>
            <a:ext cx="149225" cy="104775"/>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8" name="Rectangle 1845"/>
          <p:cNvSpPr>
            <a:spLocks noChangeArrowheads="1"/>
          </p:cNvSpPr>
          <p:nvPr/>
        </p:nvSpPr>
        <p:spPr bwMode="auto">
          <a:xfrm>
            <a:off x="6787669" y="1808070"/>
            <a:ext cx="149225" cy="1047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99" name="Rectangle 1847"/>
          <p:cNvSpPr>
            <a:spLocks noChangeArrowheads="1"/>
          </p:cNvSpPr>
          <p:nvPr/>
        </p:nvSpPr>
        <p:spPr bwMode="auto">
          <a:xfrm>
            <a:off x="7399717" y="2770362"/>
            <a:ext cx="149225" cy="180975"/>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0" name="Rectangle 1848"/>
          <p:cNvSpPr>
            <a:spLocks noChangeArrowheads="1"/>
          </p:cNvSpPr>
          <p:nvPr/>
        </p:nvSpPr>
        <p:spPr bwMode="auto">
          <a:xfrm>
            <a:off x="7399717" y="2770362"/>
            <a:ext cx="149225" cy="1809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1" name="Rectangle 1849"/>
          <p:cNvSpPr>
            <a:spLocks noChangeArrowheads="1"/>
          </p:cNvSpPr>
          <p:nvPr/>
        </p:nvSpPr>
        <p:spPr bwMode="auto">
          <a:xfrm>
            <a:off x="7399717" y="2417937"/>
            <a:ext cx="149225" cy="352425"/>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2" name="Rectangle 1850"/>
          <p:cNvSpPr>
            <a:spLocks noChangeArrowheads="1"/>
          </p:cNvSpPr>
          <p:nvPr/>
        </p:nvSpPr>
        <p:spPr bwMode="auto">
          <a:xfrm>
            <a:off x="7399717" y="2417937"/>
            <a:ext cx="149225" cy="3524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3" name="Rectangle 1851"/>
          <p:cNvSpPr>
            <a:spLocks noChangeArrowheads="1"/>
          </p:cNvSpPr>
          <p:nvPr/>
        </p:nvSpPr>
        <p:spPr bwMode="auto">
          <a:xfrm>
            <a:off x="7399717" y="2313162"/>
            <a:ext cx="149225" cy="104775"/>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4" name="Rectangle 1852"/>
          <p:cNvSpPr>
            <a:spLocks noChangeArrowheads="1"/>
          </p:cNvSpPr>
          <p:nvPr/>
        </p:nvSpPr>
        <p:spPr bwMode="auto">
          <a:xfrm>
            <a:off x="7399717" y="2313162"/>
            <a:ext cx="149225" cy="1047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5" name="Rectangle 1853"/>
          <p:cNvSpPr>
            <a:spLocks noChangeArrowheads="1"/>
          </p:cNvSpPr>
          <p:nvPr/>
        </p:nvSpPr>
        <p:spPr bwMode="auto">
          <a:xfrm>
            <a:off x="7399717" y="2303637"/>
            <a:ext cx="149225" cy="9525"/>
          </a:xfrm>
          <a:prstGeom prst="rect">
            <a:avLst/>
          </a:prstGeom>
          <a:solidFill>
            <a:srgbClr val="8064A2"/>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6" name="Rectangle 1854"/>
          <p:cNvSpPr>
            <a:spLocks noChangeArrowheads="1"/>
          </p:cNvSpPr>
          <p:nvPr/>
        </p:nvSpPr>
        <p:spPr bwMode="auto">
          <a:xfrm>
            <a:off x="7399717" y="2303637"/>
            <a:ext cx="149225" cy="95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7" name="Rectangle 1856"/>
          <p:cNvSpPr>
            <a:spLocks noChangeArrowheads="1"/>
          </p:cNvSpPr>
          <p:nvPr/>
        </p:nvSpPr>
        <p:spPr bwMode="auto">
          <a:xfrm>
            <a:off x="6082819" y="3827370"/>
            <a:ext cx="142875" cy="1285875"/>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8" name="Rectangle 1857"/>
          <p:cNvSpPr>
            <a:spLocks noChangeArrowheads="1"/>
          </p:cNvSpPr>
          <p:nvPr/>
        </p:nvSpPr>
        <p:spPr bwMode="auto">
          <a:xfrm>
            <a:off x="6082819" y="3827370"/>
            <a:ext cx="142875" cy="12858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09" name="Rectangle 1858"/>
          <p:cNvSpPr>
            <a:spLocks noChangeArrowheads="1"/>
          </p:cNvSpPr>
          <p:nvPr/>
        </p:nvSpPr>
        <p:spPr bwMode="auto">
          <a:xfrm>
            <a:off x="6082819" y="3170145"/>
            <a:ext cx="142875" cy="657225"/>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0" name="Rectangle 1859"/>
          <p:cNvSpPr>
            <a:spLocks noChangeArrowheads="1"/>
          </p:cNvSpPr>
          <p:nvPr/>
        </p:nvSpPr>
        <p:spPr bwMode="auto">
          <a:xfrm>
            <a:off x="6082819" y="3170145"/>
            <a:ext cx="142875" cy="6572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1" name="Rectangle 1860"/>
          <p:cNvSpPr>
            <a:spLocks noChangeArrowheads="1"/>
          </p:cNvSpPr>
          <p:nvPr/>
        </p:nvSpPr>
        <p:spPr bwMode="auto">
          <a:xfrm>
            <a:off x="6082819" y="2684370"/>
            <a:ext cx="142875" cy="485775"/>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2" name="Rectangle 1861"/>
          <p:cNvSpPr>
            <a:spLocks noChangeArrowheads="1"/>
          </p:cNvSpPr>
          <p:nvPr/>
        </p:nvSpPr>
        <p:spPr bwMode="auto">
          <a:xfrm>
            <a:off x="6082819" y="2684370"/>
            <a:ext cx="142875" cy="4857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3" name="Rectangle 1862"/>
          <p:cNvSpPr>
            <a:spLocks noChangeArrowheads="1"/>
          </p:cNvSpPr>
          <p:nvPr/>
        </p:nvSpPr>
        <p:spPr bwMode="auto">
          <a:xfrm>
            <a:off x="6082819" y="2512920"/>
            <a:ext cx="142875" cy="171450"/>
          </a:xfrm>
          <a:prstGeom prst="rect">
            <a:avLst/>
          </a:prstGeom>
          <a:solidFill>
            <a:srgbClr val="8064A2"/>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4" name="Rectangle 1863"/>
          <p:cNvSpPr>
            <a:spLocks noChangeArrowheads="1"/>
          </p:cNvSpPr>
          <p:nvPr/>
        </p:nvSpPr>
        <p:spPr bwMode="auto">
          <a:xfrm>
            <a:off x="6082819" y="2512920"/>
            <a:ext cx="142875" cy="1714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5" name="Rectangle 1865"/>
          <p:cNvSpPr>
            <a:spLocks noChangeArrowheads="1"/>
          </p:cNvSpPr>
          <p:nvPr/>
        </p:nvSpPr>
        <p:spPr bwMode="auto">
          <a:xfrm>
            <a:off x="7444894" y="4351245"/>
            <a:ext cx="149225" cy="390525"/>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6" name="Rectangle 1866"/>
          <p:cNvSpPr>
            <a:spLocks noChangeArrowheads="1"/>
          </p:cNvSpPr>
          <p:nvPr/>
        </p:nvSpPr>
        <p:spPr bwMode="auto">
          <a:xfrm>
            <a:off x="7444894" y="4351245"/>
            <a:ext cx="149225" cy="3905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7" name="Rectangle 1867"/>
          <p:cNvSpPr>
            <a:spLocks noChangeArrowheads="1"/>
          </p:cNvSpPr>
          <p:nvPr/>
        </p:nvSpPr>
        <p:spPr bwMode="auto">
          <a:xfrm>
            <a:off x="7444894" y="4141695"/>
            <a:ext cx="149225" cy="209550"/>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8" name="Rectangle 1868"/>
          <p:cNvSpPr>
            <a:spLocks noChangeArrowheads="1"/>
          </p:cNvSpPr>
          <p:nvPr/>
        </p:nvSpPr>
        <p:spPr bwMode="auto">
          <a:xfrm>
            <a:off x="7444894" y="4141695"/>
            <a:ext cx="149225" cy="2095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19" name="Rectangle 1869"/>
          <p:cNvSpPr>
            <a:spLocks noChangeArrowheads="1"/>
          </p:cNvSpPr>
          <p:nvPr/>
        </p:nvSpPr>
        <p:spPr bwMode="auto">
          <a:xfrm>
            <a:off x="7444894" y="3989295"/>
            <a:ext cx="149225" cy="152400"/>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0" name="Rectangle 1870"/>
          <p:cNvSpPr>
            <a:spLocks noChangeArrowheads="1"/>
          </p:cNvSpPr>
          <p:nvPr/>
        </p:nvSpPr>
        <p:spPr bwMode="auto">
          <a:xfrm>
            <a:off x="7444894" y="3989295"/>
            <a:ext cx="149225" cy="1524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1" name="Rectangle 1871"/>
          <p:cNvSpPr>
            <a:spLocks noChangeArrowheads="1"/>
          </p:cNvSpPr>
          <p:nvPr/>
        </p:nvSpPr>
        <p:spPr bwMode="auto">
          <a:xfrm>
            <a:off x="7444894" y="3932145"/>
            <a:ext cx="149225" cy="57150"/>
          </a:xfrm>
          <a:prstGeom prst="rect">
            <a:avLst/>
          </a:prstGeom>
          <a:solidFill>
            <a:srgbClr val="8064A2"/>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2" name="Rectangle 1872"/>
          <p:cNvSpPr>
            <a:spLocks noChangeArrowheads="1"/>
          </p:cNvSpPr>
          <p:nvPr/>
        </p:nvSpPr>
        <p:spPr bwMode="auto">
          <a:xfrm>
            <a:off x="7444894" y="3932145"/>
            <a:ext cx="149225" cy="571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3" name="Rectangle 1874"/>
          <p:cNvSpPr>
            <a:spLocks noChangeArrowheads="1"/>
          </p:cNvSpPr>
          <p:nvPr/>
        </p:nvSpPr>
        <p:spPr bwMode="auto">
          <a:xfrm>
            <a:off x="7949719" y="2779620"/>
            <a:ext cx="142875" cy="857250"/>
          </a:xfrm>
          <a:prstGeom prst="rect">
            <a:avLst/>
          </a:prstGeom>
          <a:solidFill>
            <a:srgbClr val="66003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4" name="Rectangle 1875"/>
          <p:cNvSpPr>
            <a:spLocks noChangeArrowheads="1"/>
          </p:cNvSpPr>
          <p:nvPr/>
        </p:nvSpPr>
        <p:spPr bwMode="auto">
          <a:xfrm>
            <a:off x="7949719" y="2779620"/>
            <a:ext cx="142875" cy="8572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5" name="Rectangle 1876"/>
          <p:cNvSpPr>
            <a:spLocks noChangeArrowheads="1"/>
          </p:cNvSpPr>
          <p:nvPr/>
        </p:nvSpPr>
        <p:spPr bwMode="auto">
          <a:xfrm>
            <a:off x="7949719" y="2389095"/>
            <a:ext cx="142875" cy="390525"/>
          </a:xfrm>
          <a:prstGeom prst="rect">
            <a:avLst/>
          </a:prstGeom>
          <a:solidFill>
            <a:srgbClr val="C0504D"/>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6" name="Rectangle 1877"/>
          <p:cNvSpPr>
            <a:spLocks noChangeArrowheads="1"/>
          </p:cNvSpPr>
          <p:nvPr/>
        </p:nvSpPr>
        <p:spPr bwMode="auto">
          <a:xfrm>
            <a:off x="7949719" y="2389095"/>
            <a:ext cx="142875" cy="3905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7" name="Rectangle 1878"/>
          <p:cNvSpPr>
            <a:spLocks noChangeArrowheads="1"/>
          </p:cNvSpPr>
          <p:nvPr/>
        </p:nvSpPr>
        <p:spPr bwMode="auto">
          <a:xfrm>
            <a:off x="7949719" y="2103345"/>
            <a:ext cx="142875" cy="285750"/>
          </a:xfrm>
          <a:prstGeom prst="rect">
            <a:avLst/>
          </a:prstGeom>
          <a:solidFill>
            <a:srgbClr val="9BBB59"/>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8" name="Rectangle 1879"/>
          <p:cNvSpPr>
            <a:spLocks noChangeArrowheads="1"/>
          </p:cNvSpPr>
          <p:nvPr/>
        </p:nvSpPr>
        <p:spPr bwMode="auto">
          <a:xfrm>
            <a:off x="7949719" y="2103345"/>
            <a:ext cx="142875" cy="2857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29" name="Rectangle 1880"/>
          <p:cNvSpPr>
            <a:spLocks noChangeArrowheads="1"/>
          </p:cNvSpPr>
          <p:nvPr/>
        </p:nvSpPr>
        <p:spPr bwMode="auto">
          <a:xfrm>
            <a:off x="7949719" y="2008095"/>
            <a:ext cx="142875" cy="95250"/>
          </a:xfrm>
          <a:prstGeom prst="rect">
            <a:avLst/>
          </a:prstGeom>
          <a:solidFill>
            <a:srgbClr val="8064A2"/>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0" name="Rectangle 1881"/>
          <p:cNvSpPr>
            <a:spLocks noChangeArrowheads="1"/>
          </p:cNvSpPr>
          <p:nvPr/>
        </p:nvSpPr>
        <p:spPr bwMode="auto">
          <a:xfrm>
            <a:off x="7949719" y="2008095"/>
            <a:ext cx="142875" cy="952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1" name="TextBox 6"/>
          <p:cNvSpPr txBox="1">
            <a:spLocks noChangeArrowheads="1"/>
          </p:cNvSpPr>
          <p:nvPr/>
        </p:nvSpPr>
        <p:spPr bwMode="auto">
          <a:xfrm>
            <a:off x="4949980" y="1274353"/>
            <a:ext cx="804862" cy="40005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a:defRPr/>
            </a:pPr>
            <a:r>
              <a:rPr lang="en-US" altLang="ja-JP" sz="2000" b="1" dirty="0">
                <a:solidFill>
                  <a:srgbClr val="000000"/>
                </a:solidFill>
                <a:latin typeface="ＭＳ Ｐゴシック"/>
                <a:ea typeface="ＭＳ Ｐゴシック"/>
              </a:rPr>
              <a:t>HCHs</a:t>
            </a:r>
          </a:p>
        </p:txBody>
      </p:sp>
      <p:sp>
        <p:nvSpPr>
          <p:cNvPr id="132" name="Rectangle 1629"/>
          <p:cNvSpPr>
            <a:spLocks noChangeArrowheads="1"/>
          </p:cNvSpPr>
          <p:nvPr/>
        </p:nvSpPr>
        <p:spPr bwMode="auto">
          <a:xfrm>
            <a:off x="444897" y="1762128"/>
            <a:ext cx="1062446" cy="261610"/>
          </a:xfrm>
          <a:prstGeom prst="rect">
            <a:avLst/>
          </a:prstGeom>
          <a:noFill/>
          <a:ln w="9525" algn="ctr">
            <a:noFill/>
            <a:miter lim="800000"/>
            <a:headEnd/>
            <a:tailEnd/>
          </a:ln>
          <a:effectLst/>
        </p:spPr>
        <p:txBody>
          <a:bodyPr wrap="square">
            <a:spAutoFit/>
          </a:bodyPr>
          <a:lstStyle/>
          <a:p>
            <a:pPr>
              <a:defRPr/>
            </a:pPr>
            <a:r>
              <a:rPr lang="en-US" altLang="ja-JP" sz="1100" b="1" dirty="0" err="1" smtClean="0">
                <a:solidFill>
                  <a:srgbClr val="000000"/>
                </a:solidFill>
                <a:latin typeface="ＭＳ Ｐゴシック"/>
                <a:ea typeface="ＭＳ Ｐゴシック"/>
              </a:rPr>
              <a:t>pg</a:t>
            </a:r>
            <a:r>
              <a:rPr lang="en-US" altLang="ja-JP" sz="1100" b="1" dirty="0" smtClean="0">
                <a:solidFill>
                  <a:srgbClr val="000000"/>
                </a:solidFill>
                <a:latin typeface="ＭＳ Ｐゴシック"/>
                <a:ea typeface="ＭＳ Ｐゴシック"/>
              </a:rPr>
              <a:t>/g </a:t>
            </a:r>
            <a:r>
              <a:rPr lang="en-US" altLang="ja-JP" sz="1100" b="1" dirty="0">
                <a:solidFill>
                  <a:srgbClr val="000000"/>
                </a:solidFill>
                <a:latin typeface="ＭＳ Ｐゴシック"/>
                <a:ea typeface="ＭＳ Ｐゴシック"/>
              </a:rPr>
              <a:t>dry wt</a:t>
            </a:r>
          </a:p>
        </p:txBody>
      </p:sp>
      <p:pic>
        <p:nvPicPr>
          <p:cNvPr id="13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1375" y="2109094"/>
            <a:ext cx="3701143" cy="370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 name="Rectangle 26"/>
          <p:cNvSpPr>
            <a:spLocks noChangeArrowheads="1"/>
          </p:cNvSpPr>
          <p:nvPr/>
        </p:nvSpPr>
        <p:spPr bwMode="auto">
          <a:xfrm>
            <a:off x="1665578" y="5072062"/>
            <a:ext cx="152400" cy="47625"/>
          </a:xfrm>
          <a:prstGeom prst="rect">
            <a:avLst/>
          </a:prstGeom>
          <a:solidFill>
            <a:srgbClr val="4572A7"/>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5" name="Rectangle 27"/>
          <p:cNvSpPr>
            <a:spLocks noChangeArrowheads="1"/>
          </p:cNvSpPr>
          <p:nvPr/>
        </p:nvSpPr>
        <p:spPr bwMode="auto">
          <a:xfrm>
            <a:off x="1665578" y="5072062"/>
            <a:ext cx="152400" cy="476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6" name="Rectangle 38"/>
          <p:cNvSpPr>
            <a:spLocks noChangeArrowheads="1"/>
          </p:cNvSpPr>
          <p:nvPr/>
        </p:nvSpPr>
        <p:spPr bwMode="auto">
          <a:xfrm>
            <a:off x="1665578" y="4652962"/>
            <a:ext cx="152400" cy="419100"/>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7" name="Rectangle 39"/>
          <p:cNvSpPr>
            <a:spLocks noChangeArrowheads="1"/>
          </p:cNvSpPr>
          <p:nvPr/>
        </p:nvSpPr>
        <p:spPr bwMode="auto">
          <a:xfrm>
            <a:off x="1665578" y="4652962"/>
            <a:ext cx="152400" cy="4191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8" name="Rectangle 50"/>
          <p:cNvSpPr>
            <a:spLocks noChangeArrowheads="1"/>
          </p:cNvSpPr>
          <p:nvPr/>
        </p:nvSpPr>
        <p:spPr bwMode="auto">
          <a:xfrm>
            <a:off x="1665578" y="4633912"/>
            <a:ext cx="152400" cy="19050"/>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39" name="Rectangle 51"/>
          <p:cNvSpPr>
            <a:spLocks noChangeArrowheads="1"/>
          </p:cNvSpPr>
          <p:nvPr/>
        </p:nvSpPr>
        <p:spPr bwMode="auto">
          <a:xfrm>
            <a:off x="1665578" y="4633912"/>
            <a:ext cx="152400" cy="190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0" name="Rectangle 62"/>
          <p:cNvSpPr>
            <a:spLocks noChangeArrowheads="1"/>
          </p:cNvSpPr>
          <p:nvPr/>
        </p:nvSpPr>
        <p:spPr bwMode="auto">
          <a:xfrm>
            <a:off x="1665578" y="3910012"/>
            <a:ext cx="152400" cy="723900"/>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1" name="Rectangle 63"/>
          <p:cNvSpPr>
            <a:spLocks noChangeArrowheads="1"/>
          </p:cNvSpPr>
          <p:nvPr/>
        </p:nvSpPr>
        <p:spPr bwMode="auto">
          <a:xfrm>
            <a:off x="1665578" y="3910012"/>
            <a:ext cx="152400" cy="7239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2" name="Rectangle 76"/>
          <p:cNvSpPr>
            <a:spLocks noChangeArrowheads="1"/>
          </p:cNvSpPr>
          <p:nvPr/>
        </p:nvSpPr>
        <p:spPr bwMode="auto">
          <a:xfrm>
            <a:off x="1665578" y="3833812"/>
            <a:ext cx="152400" cy="76200"/>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3" name="Rectangle 77"/>
          <p:cNvSpPr>
            <a:spLocks noChangeArrowheads="1"/>
          </p:cNvSpPr>
          <p:nvPr/>
        </p:nvSpPr>
        <p:spPr bwMode="auto">
          <a:xfrm>
            <a:off x="1665578" y="3833812"/>
            <a:ext cx="152400" cy="762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4" name="Rectangle 88"/>
          <p:cNvSpPr>
            <a:spLocks noChangeArrowheads="1"/>
          </p:cNvSpPr>
          <p:nvPr/>
        </p:nvSpPr>
        <p:spPr bwMode="auto">
          <a:xfrm>
            <a:off x="1665578" y="2414587"/>
            <a:ext cx="152400" cy="1419225"/>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5" name="Rectangle 89"/>
          <p:cNvSpPr>
            <a:spLocks noChangeArrowheads="1"/>
          </p:cNvSpPr>
          <p:nvPr/>
        </p:nvSpPr>
        <p:spPr bwMode="auto">
          <a:xfrm>
            <a:off x="1665578" y="2414587"/>
            <a:ext cx="152400" cy="14192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6" name="Rectangle 40"/>
          <p:cNvSpPr>
            <a:spLocks noChangeArrowheads="1"/>
          </p:cNvSpPr>
          <p:nvPr/>
        </p:nvSpPr>
        <p:spPr bwMode="auto">
          <a:xfrm>
            <a:off x="3056228" y="4586287"/>
            <a:ext cx="152400" cy="142875"/>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7" name="Rectangle 41"/>
          <p:cNvSpPr>
            <a:spLocks noChangeArrowheads="1"/>
          </p:cNvSpPr>
          <p:nvPr/>
        </p:nvSpPr>
        <p:spPr bwMode="auto">
          <a:xfrm>
            <a:off x="3056228" y="4586287"/>
            <a:ext cx="152400" cy="1428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8" name="Rectangle 52"/>
          <p:cNvSpPr>
            <a:spLocks noChangeArrowheads="1"/>
          </p:cNvSpPr>
          <p:nvPr/>
        </p:nvSpPr>
        <p:spPr bwMode="auto">
          <a:xfrm>
            <a:off x="3056228" y="4576762"/>
            <a:ext cx="152400" cy="9525"/>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49" name="Rectangle 53"/>
          <p:cNvSpPr>
            <a:spLocks noChangeArrowheads="1"/>
          </p:cNvSpPr>
          <p:nvPr/>
        </p:nvSpPr>
        <p:spPr bwMode="auto">
          <a:xfrm>
            <a:off x="3056228" y="4576762"/>
            <a:ext cx="152400" cy="95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0" name="Rectangle 64"/>
          <p:cNvSpPr>
            <a:spLocks noChangeArrowheads="1"/>
          </p:cNvSpPr>
          <p:nvPr/>
        </p:nvSpPr>
        <p:spPr bwMode="auto">
          <a:xfrm>
            <a:off x="3056228" y="4233862"/>
            <a:ext cx="152400" cy="342900"/>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1" name="Rectangle 65"/>
          <p:cNvSpPr>
            <a:spLocks noChangeArrowheads="1"/>
          </p:cNvSpPr>
          <p:nvPr/>
        </p:nvSpPr>
        <p:spPr bwMode="auto">
          <a:xfrm>
            <a:off x="3056228" y="4233862"/>
            <a:ext cx="152400" cy="3429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2" name="Rectangle 78"/>
          <p:cNvSpPr>
            <a:spLocks noChangeArrowheads="1"/>
          </p:cNvSpPr>
          <p:nvPr/>
        </p:nvSpPr>
        <p:spPr bwMode="auto">
          <a:xfrm>
            <a:off x="3056228" y="4186237"/>
            <a:ext cx="152400" cy="47625"/>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3" name="Rectangle 79"/>
          <p:cNvSpPr>
            <a:spLocks noChangeArrowheads="1"/>
          </p:cNvSpPr>
          <p:nvPr/>
        </p:nvSpPr>
        <p:spPr bwMode="auto">
          <a:xfrm>
            <a:off x="3056228" y="4186237"/>
            <a:ext cx="152400" cy="476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4" name="Rectangle 90"/>
          <p:cNvSpPr>
            <a:spLocks noChangeArrowheads="1"/>
          </p:cNvSpPr>
          <p:nvPr/>
        </p:nvSpPr>
        <p:spPr bwMode="auto">
          <a:xfrm>
            <a:off x="3056228" y="3309937"/>
            <a:ext cx="152400" cy="876300"/>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5" name="Rectangle 91"/>
          <p:cNvSpPr>
            <a:spLocks noChangeArrowheads="1"/>
          </p:cNvSpPr>
          <p:nvPr/>
        </p:nvSpPr>
        <p:spPr bwMode="auto">
          <a:xfrm>
            <a:off x="3056228" y="3309937"/>
            <a:ext cx="152400" cy="8763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6" name="Rectangle 30"/>
          <p:cNvSpPr>
            <a:spLocks noChangeArrowheads="1"/>
          </p:cNvSpPr>
          <p:nvPr/>
        </p:nvSpPr>
        <p:spPr bwMode="auto">
          <a:xfrm>
            <a:off x="2056103" y="3052762"/>
            <a:ext cx="147637" cy="57150"/>
          </a:xfrm>
          <a:prstGeom prst="rect">
            <a:avLst/>
          </a:prstGeom>
          <a:solidFill>
            <a:srgbClr val="4572A7"/>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7" name="Rectangle 31"/>
          <p:cNvSpPr>
            <a:spLocks noChangeArrowheads="1"/>
          </p:cNvSpPr>
          <p:nvPr/>
        </p:nvSpPr>
        <p:spPr bwMode="auto">
          <a:xfrm>
            <a:off x="2056103" y="3052762"/>
            <a:ext cx="147637" cy="571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8" name="Rectangle 42"/>
          <p:cNvSpPr>
            <a:spLocks noChangeArrowheads="1"/>
          </p:cNvSpPr>
          <p:nvPr/>
        </p:nvSpPr>
        <p:spPr bwMode="auto">
          <a:xfrm>
            <a:off x="2056103" y="2871787"/>
            <a:ext cx="147637" cy="180975"/>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59" name="Rectangle 43"/>
          <p:cNvSpPr>
            <a:spLocks noChangeArrowheads="1"/>
          </p:cNvSpPr>
          <p:nvPr/>
        </p:nvSpPr>
        <p:spPr bwMode="auto">
          <a:xfrm>
            <a:off x="2056103" y="2871787"/>
            <a:ext cx="147637" cy="1809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0" name="Rectangle 54"/>
          <p:cNvSpPr>
            <a:spLocks noChangeArrowheads="1"/>
          </p:cNvSpPr>
          <p:nvPr/>
        </p:nvSpPr>
        <p:spPr bwMode="auto">
          <a:xfrm>
            <a:off x="2056103" y="2843212"/>
            <a:ext cx="147637" cy="28575"/>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1" name="Rectangle 55"/>
          <p:cNvSpPr>
            <a:spLocks noChangeArrowheads="1"/>
          </p:cNvSpPr>
          <p:nvPr/>
        </p:nvSpPr>
        <p:spPr bwMode="auto">
          <a:xfrm>
            <a:off x="2056103" y="2843212"/>
            <a:ext cx="147637" cy="285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2" name="Rectangle 66"/>
          <p:cNvSpPr>
            <a:spLocks noChangeArrowheads="1"/>
          </p:cNvSpPr>
          <p:nvPr/>
        </p:nvSpPr>
        <p:spPr bwMode="auto">
          <a:xfrm>
            <a:off x="2056103" y="2043112"/>
            <a:ext cx="147637" cy="800100"/>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3" name="Rectangle 67"/>
          <p:cNvSpPr>
            <a:spLocks noChangeArrowheads="1"/>
          </p:cNvSpPr>
          <p:nvPr/>
        </p:nvSpPr>
        <p:spPr bwMode="auto">
          <a:xfrm>
            <a:off x="2056103" y="2043112"/>
            <a:ext cx="147637" cy="8001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4" name="Rectangle 80"/>
          <p:cNvSpPr>
            <a:spLocks noChangeArrowheads="1"/>
          </p:cNvSpPr>
          <p:nvPr/>
        </p:nvSpPr>
        <p:spPr bwMode="auto">
          <a:xfrm>
            <a:off x="2056103" y="2024062"/>
            <a:ext cx="147637" cy="19050"/>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5" name="Rectangle 81"/>
          <p:cNvSpPr>
            <a:spLocks noChangeArrowheads="1"/>
          </p:cNvSpPr>
          <p:nvPr/>
        </p:nvSpPr>
        <p:spPr bwMode="auto">
          <a:xfrm>
            <a:off x="2056103" y="2024062"/>
            <a:ext cx="147637" cy="190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6" name="Rectangle 92"/>
          <p:cNvSpPr>
            <a:spLocks noChangeArrowheads="1"/>
          </p:cNvSpPr>
          <p:nvPr/>
        </p:nvSpPr>
        <p:spPr bwMode="auto">
          <a:xfrm>
            <a:off x="2056103" y="1976437"/>
            <a:ext cx="147637" cy="47625"/>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7" name="Rectangle 93"/>
          <p:cNvSpPr>
            <a:spLocks noChangeArrowheads="1"/>
          </p:cNvSpPr>
          <p:nvPr/>
        </p:nvSpPr>
        <p:spPr bwMode="auto">
          <a:xfrm>
            <a:off x="2056103" y="1976437"/>
            <a:ext cx="147637" cy="476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8" name="Rectangle 32"/>
          <p:cNvSpPr>
            <a:spLocks noChangeArrowheads="1"/>
          </p:cNvSpPr>
          <p:nvPr/>
        </p:nvSpPr>
        <p:spPr bwMode="auto">
          <a:xfrm>
            <a:off x="2379953" y="2757487"/>
            <a:ext cx="152400" cy="104775"/>
          </a:xfrm>
          <a:prstGeom prst="rect">
            <a:avLst/>
          </a:prstGeom>
          <a:solidFill>
            <a:srgbClr val="4572A7"/>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69" name="Rectangle 33"/>
          <p:cNvSpPr>
            <a:spLocks noChangeArrowheads="1"/>
          </p:cNvSpPr>
          <p:nvPr/>
        </p:nvSpPr>
        <p:spPr bwMode="auto">
          <a:xfrm>
            <a:off x="2379953" y="2757487"/>
            <a:ext cx="152400" cy="1047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0" name="Rectangle 44"/>
          <p:cNvSpPr>
            <a:spLocks noChangeArrowheads="1"/>
          </p:cNvSpPr>
          <p:nvPr/>
        </p:nvSpPr>
        <p:spPr bwMode="auto">
          <a:xfrm>
            <a:off x="2379953" y="2462212"/>
            <a:ext cx="152400" cy="295275"/>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1" name="Rectangle 45"/>
          <p:cNvSpPr>
            <a:spLocks noChangeArrowheads="1"/>
          </p:cNvSpPr>
          <p:nvPr/>
        </p:nvSpPr>
        <p:spPr bwMode="auto">
          <a:xfrm>
            <a:off x="2379953" y="2462212"/>
            <a:ext cx="152400" cy="2952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2" name="Rectangle 56"/>
          <p:cNvSpPr>
            <a:spLocks noChangeArrowheads="1"/>
          </p:cNvSpPr>
          <p:nvPr/>
        </p:nvSpPr>
        <p:spPr bwMode="auto">
          <a:xfrm>
            <a:off x="2379953" y="2414587"/>
            <a:ext cx="152400" cy="47625"/>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3" name="Rectangle 57"/>
          <p:cNvSpPr>
            <a:spLocks noChangeArrowheads="1"/>
          </p:cNvSpPr>
          <p:nvPr/>
        </p:nvSpPr>
        <p:spPr bwMode="auto">
          <a:xfrm>
            <a:off x="2379953" y="2414587"/>
            <a:ext cx="152400" cy="476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4" name="Rectangle 68"/>
          <p:cNvSpPr>
            <a:spLocks noChangeArrowheads="1"/>
          </p:cNvSpPr>
          <p:nvPr/>
        </p:nvSpPr>
        <p:spPr bwMode="auto">
          <a:xfrm>
            <a:off x="2379953" y="1109662"/>
            <a:ext cx="152400" cy="1304925"/>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5" name="Rectangle 69"/>
          <p:cNvSpPr>
            <a:spLocks noChangeArrowheads="1"/>
          </p:cNvSpPr>
          <p:nvPr/>
        </p:nvSpPr>
        <p:spPr bwMode="auto">
          <a:xfrm>
            <a:off x="2379953" y="1109662"/>
            <a:ext cx="152400" cy="130492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6" name="Rectangle 82"/>
          <p:cNvSpPr>
            <a:spLocks noChangeArrowheads="1"/>
          </p:cNvSpPr>
          <p:nvPr/>
        </p:nvSpPr>
        <p:spPr bwMode="auto">
          <a:xfrm>
            <a:off x="2379953" y="1081087"/>
            <a:ext cx="152400" cy="28575"/>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7" name="Rectangle 83"/>
          <p:cNvSpPr>
            <a:spLocks noChangeArrowheads="1"/>
          </p:cNvSpPr>
          <p:nvPr/>
        </p:nvSpPr>
        <p:spPr bwMode="auto">
          <a:xfrm>
            <a:off x="2379953" y="1081087"/>
            <a:ext cx="152400" cy="285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8" name="Rectangle 94"/>
          <p:cNvSpPr>
            <a:spLocks noChangeArrowheads="1"/>
          </p:cNvSpPr>
          <p:nvPr/>
        </p:nvSpPr>
        <p:spPr bwMode="auto">
          <a:xfrm>
            <a:off x="2379953" y="938212"/>
            <a:ext cx="152400" cy="142875"/>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79" name="Rectangle 95"/>
          <p:cNvSpPr>
            <a:spLocks noChangeArrowheads="1"/>
          </p:cNvSpPr>
          <p:nvPr/>
        </p:nvSpPr>
        <p:spPr bwMode="auto">
          <a:xfrm>
            <a:off x="2379953" y="938212"/>
            <a:ext cx="152400" cy="1428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0" name="Rectangle 34"/>
          <p:cNvSpPr>
            <a:spLocks noChangeArrowheads="1"/>
          </p:cNvSpPr>
          <p:nvPr/>
        </p:nvSpPr>
        <p:spPr bwMode="auto">
          <a:xfrm>
            <a:off x="3542003" y="3586162"/>
            <a:ext cx="152400" cy="38100"/>
          </a:xfrm>
          <a:prstGeom prst="rect">
            <a:avLst/>
          </a:prstGeom>
          <a:solidFill>
            <a:srgbClr val="4572A7"/>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1" name="Rectangle 35"/>
          <p:cNvSpPr>
            <a:spLocks noChangeArrowheads="1"/>
          </p:cNvSpPr>
          <p:nvPr/>
        </p:nvSpPr>
        <p:spPr bwMode="auto">
          <a:xfrm>
            <a:off x="3542003" y="3586162"/>
            <a:ext cx="152400" cy="381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2" name="Rectangle 46"/>
          <p:cNvSpPr>
            <a:spLocks noChangeArrowheads="1"/>
          </p:cNvSpPr>
          <p:nvPr/>
        </p:nvSpPr>
        <p:spPr bwMode="auto">
          <a:xfrm>
            <a:off x="3542003" y="3357562"/>
            <a:ext cx="152400" cy="228600"/>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3" name="Rectangle 47"/>
          <p:cNvSpPr>
            <a:spLocks noChangeArrowheads="1"/>
          </p:cNvSpPr>
          <p:nvPr/>
        </p:nvSpPr>
        <p:spPr bwMode="auto">
          <a:xfrm>
            <a:off x="3542003" y="3357562"/>
            <a:ext cx="152400" cy="2286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4" name="Rectangle 58"/>
          <p:cNvSpPr>
            <a:spLocks noChangeArrowheads="1"/>
          </p:cNvSpPr>
          <p:nvPr/>
        </p:nvSpPr>
        <p:spPr bwMode="auto">
          <a:xfrm>
            <a:off x="3542003" y="3328987"/>
            <a:ext cx="152400" cy="28575"/>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5" name="Rectangle 59"/>
          <p:cNvSpPr>
            <a:spLocks noChangeArrowheads="1"/>
          </p:cNvSpPr>
          <p:nvPr/>
        </p:nvSpPr>
        <p:spPr bwMode="auto">
          <a:xfrm>
            <a:off x="3542003" y="3328987"/>
            <a:ext cx="152400" cy="28575"/>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6" name="Rectangle 70"/>
          <p:cNvSpPr>
            <a:spLocks noChangeArrowheads="1"/>
          </p:cNvSpPr>
          <p:nvPr/>
        </p:nvSpPr>
        <p:spPr bwMode="auto">
          <a:xfrm>
            <a:off x="3542003" y="2719387"/>
            <a:ext cx="152400" cy="609600"/>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7" name="Rectangle 71"/>
          <p:cNvSpPr>
            <a:spLocks noChangeArrowheads="1"/>
          </p:cNvSpPr>
          <p:nvPr/>
        </p:nvSpPr>
        <p:spPr bwMode="auto">
          <a:xfrm>
            <a:off x="3542003" y="2719387"/>
            <a:ext cx="152400" cy="6096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8" name="Rectangle 84"/>
          <p:cNvSpPr>
            <a:spLocks noChangeArrowheads="1"/>
          </p:cNvSpPr>
          <p:nvPr/>
        </p:nvSpPr>
        <p:spPr bwMode="auto">
          <a:xfrm>
            <a:off x="3542003" y="2662237"/>
            <a:ext cx="152400" cy="57150"/>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89" name="Rectangle 85"/>
          <p:cNvSpPr>
            <a:spLocks noChangeArrowheads="1"/>
          </p:cNvSpPr>
          <p:nvPr/>
        </p:nvSpPr>
        <p:spPr bwMode="auto">
          <a:xfrm>
            <a:off x="3542003" y="2662237"/>
            <a:ext cx="152400" cy="571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90" name="Rectangle 96"/>
          <p:cNvSpPr>
            <a:spLocks noChangeArrowheads="1"/>
          </p:cNvSpPr>
          <p:nvPr/>
        </p:nvSpPr>
        <p:spPr bwMode="auto">
          <a:xfrm>
            <a:off x="3542003" y="2052637"/>
            <a:ext cx="152400" cy="609600"/>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91" name="Rectangle 97"/>
          <p:cNvSpPr>
            <a:spLocks noChangeArrowheads="1"/>
          </p:cNvSpPr>
          <p:nvPr/>
        </p:nvSpPr>
        <p:spPr bwMode="auto">
          <a:xfrm>
            <a:off x="3542003" y="2052637"/>
            <a:ext cx="152400" cy="60960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192" name="Group 225"/>
          <p:cNvGrpSpPr>
            <a:grpSpLocks/>
          </p:cNvGrpSpPr>
          <p:nvPr/>
        </p:nvGrpSpPr>
        <p:grpSpPr bwMode="auto">
          <a:xfrm>
            <a:off x="2683165" y="3105149"/>
            <a:ext cx="73025" cy="71438"/>
            <a:chOff x="3493" y="527"/>
            <a:chExt cx="46" cy="45"/>
          </a:xfrm>
        </p:grpSpPr>
        <p:sp>
          <p:nvSpPr>
            <p:cNvPr id="193" name="Rectangle 226"/>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194" name="Group 227"/>
            <p:cNvGrpSpPr>
              <a:grpSpLocks/>
            </p:cNvGrpSpPr>
            <p:nvPr/>
          </p:nvGrpSpPr>
          <p:grpSpPr bwMode="auto">
            <a:xfrm>
              <a:off x="3493" y="527"/>
              <a:ext cx="45" cy="45"/>
              <a:chOff x="1882" y="255"/>
              <a:chExt cx="45" cy="45"/>
            </a:xfrm>
          </p:grpSpPr>
          <p:sp>
            <p:nvSpPr>
              <p:cNvPr id="195" name="Line 228"/>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196" name="Line 229"/>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grpSp>
        <p:nvGrpSpPr>
          <p:cNvPr id="197" name="Group 230"/>
          <p:cNvGrpSpPr>
            <a:grpSpLocks/>
          </p:cNvGrpSpPr>
          <p:nvPr/>
        </p:nvGrpSpPr>
        <p:grpSpPr bwMode="auto">
          <a:xfrm>
            <a:off x="2679990" y="3416299"/>
            <a:ext cx="73025" cy="71438"/>
            <a:chOff x="3493" y="527"/>
            <a:chExt cx="46" cy="45"/>
          </a:xfrm>
        </p:grpSpPr>
        <p:sp>
          <p:nvSpPr>
            <p:cNvPr id="198"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199" name="Group 232"/>
            <p:cNvGrpSpPr>
              <a:grpSpLocks/>
            </p:cNvGrpSpPr>
            <p:nvPr/>
          </p:nvGrpSpPr>
          <p:grpSpPr bwMode="auto">
            <a:xfrm>
              <a:off x="3493" y="527"/>
              <a:ext cx="45" cy="45"/>
              <a:chOff x="1882" y="255"/>
              <a:chExt cx="45" cy="45"/>
            </a:xfrm>
          </p:grpSpPr>
          <p:sp>
            <p:nvSpPr>
              <p:cNvPr id="200"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01"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202" name="Line 282"/>
          <p:cNvSpPr>
            <a:spLocks noChangeShapeType="1"/>
          </p:cNvSpPr>
          <p:nvPr/>
        </p:nvSpPr>
        <p:spPr bwMode="auto">
          <a:xfrm>
            <a:off x="1973553" y="3105149"/>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03" name="Line 283"/>
          <p:cNvSpPr>
            <a:spLocks noChangeShapeType="1"/>
          </p:cNvSpPr>
          <p:nvPr/>
        </p:nvSpPr>
        <p:spPr bwMode="auto">
          <a:xfrm>
            <a:off x="2265653" y="3114674"/>
            <a:ext cx="454025" cy="315913"/>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04" name="Line 284"/>
          <p:cNvSpPr>
            <a:spLocks noChangeShapeType="1"/>
          </p:cNvSpPr>
          <p:nvPr/>
        </p:nvSpPr>
        <p:spPr bwMode="auto">
          <a:xfrm>
            <a:off x="2306928" y="2867024"/>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05" name="Line 285"/>
          <p:cNvSpPr>
            <a:spLocks noChangeShapeType="1"/>
          </p:cNvSpPr>
          <p:nvPr/>
        </p:nvSpPr>
        <p:spPr bwMode="auto">
          <a:xfrm>
            <a:off x="2602203" y="2868612"/>
            <a:ext cx="127000" cy="269875"/>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206" name="Group 286"/>
          <p:cNvGrpSpPr>
            <a:grpSpLocks/>
          </p:cNvGrpSpPr>
          <p:nvPr/>
        </p:nvGrpSpPr>
        <p:grpSpPr bwMode="auto">
          <a:xfrm>
            <a:off x="3307053" y="3414712"/>
            <a:ext cx="73025" cy="71437"/>
            <a:chOff x="3493" y="527"/>
            <a:chExt cx="46" cy="45"/>
          </a:xfrm>
        </p:grpSpPr>
        <p:sp>
          <p:nvSpPr>
            <p:cNvPr id="207" name="Rectangle 287"/>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208" name="Group 288"/>
            <p:cNvGrpSpPr>
              <a:grpSpLocks/>
            </p:cNvGrpSpPr>
            <p:nvPr/>
          </p:nvGrpSpPr>
          <p:grpSpPr bwMode="auto">
            <a:xfrm>
              <a:off x="3493" y="527"/>
              <a:ext cx="45" cy="45"/>
              <a:chOff x="1882" y="255"/>
              <a:chExt cx="45" cy="45"/>
            </a:xfrm>
          </p:grpSpPr>
          <p:sp>
            <p:nvSpPr>
              <p:cNvPr id="209" name="Line 289"/>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10" name="Line 290"/>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211" name="Line 293"/>
          <p:cNvSpPr>
            <a:spLocks noChangeShapeType="1"/>
          </p:cNvSpPr>
          <p:nvPr/>
        </p:nvSpPr>
        <p:spPr bwMode="auto">
          <a:xfrm>
            <a:off x="3345153" y="3475037"/>
            <a:ext cx="115887" cy="155575"/>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12" name="Line 294"/>
          <p:cNvSpPr>
            <a:spLocks noChangeShapeType="1"/>
          </p:cNvSpPr>
          <p:nvPr/>
        </p:nvSpPr>
        <p:spPr bwMode="auto">
          <a:xfrm>
            <a:off x="3462628" y="3632199"/>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13" name="Line 280"/>
          <p:cNvSpPr>
            <a:spLocks noChangeShapeType="1"/>
          </p:cNvSpPr>
          <p:nvPr/>
        </p:nvSpPr>
        <p:spPr bwMode="auto">
          <a:xfrm>
            <a:off x="1622715" y="5114924"/>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14" name="Line 281"/>
          <p:cNvSpPr>
            <a:spLocks noChangeShapeType="1"/>
          </p:cNvSpPr>
          <p:nvPr/>
        </p:nvSpPr>
        <p:spPr bwMode="auto">
          <a:xfrm flipH="1">
            <a:off x="1917990" y="4552949"/>
            <a:ext cx="533400" cy="561975"/>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215" name="Group 230"/>
          <p:cNvGrpSpPr>
            <a:grpSpLocks/>
          </p:cNvGrpSpPr>
          <p:nvPr/>
        </p:nvGrpSpPr>
        <p:grpSpPr bwMode="auto">
          <a:xfrm>
            <a:off x="2410115" y="4518024"/>
            <a:ext cx="73025" cy="71438"/>
            <a:chOff x="3493" y="527"/>
            <a:chExt cx="46" cy="45"/>
          </a:xfrm>
        </p:grpSpPr>
        <p:sp>
          <p:nvSpPr>
            <p:cNvPr id="216"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217" name="Group 232"/>
            <p:cNvGrpSpPr>
              <a:grpSpLocks/>
            </p:cNvGrpSpPr>
            <p:nvPr/>
          </p:nvGrpSpPr>
          <p:grpSpPr bwMode="auto">
            <a:xfrm>
              <a:off x="3493" y="527"/>
              <a:ext cx="45" cy="45"/>
              <a:chOff x="1882" y="255"/>
              <a:chExt cx="45" cy="45"/>
            </a:xfrm>
          </p:grpSpPr>
          <p:sp>
            <p:nvSpPr>
              <p:cNvPr id="218"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19"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220" name="Line 280"/>
          <p:cNvSpPr>
            <a:spLocks noChangeShapeType="1"/>
          </p:cNvSpPr>
          <p:nvPr/>
        </p:nvSpPr>
        <p:spPr bwMode="auto">
          <a:xfrm>
            <a:off x="2981615" y="4740274"/>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21" name="Line 281"/>
          <p:cNvSpPr>
            <a:spLocks noChangeShapeType="1"/>
          </p:cNvSpPr>
          <p:nvPr/>
        </p:nvSpPr>
        <p:spPr bwMode="auto">
          <a:xfrm>
            <a:off x="2867315" y="4197349"/>
            <a:ext cx="104775" cy="55245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222" name="Group 230"/>
          <p:cNvGrpSpPr>
            <a:grpSpLocks/>
          </p:cNvGrpSpPr>
          <p:nvPr/>
        </p:nvGrpSpPr>
        <p:grpSpPr bwMode="auto">
          <a:xfrm>
            <a:off x="2826040" y="4162424"/>
            <a:ext cx="73025" cy="71438"/>
            <a:chOff x="3493" y="527"/>
            <a:chExt cx="46" cy="45"/>
          </a:xfrm>
        </p:grpSpPr>
        <p:sp>
          <p:nvSpPr>
            <p:cNvPr id="223"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224" name="Group 232"/>
            <p:cNvGrpSpPr>
              <a:grpSpLocks/>
            </p:cNvGrpSpPr>
            <p:nvPr/>
          </p:nvGrpSpPr>
          <p:grpSpPr bwMode="auto">
            <a:xfrm>
              <a:off x="3493" y="527"/>
              <a:ext cx="45" cy="45"/>
              <a:chOff x="1882" y="255"/>
              <a:chExt cx="45" cy="45"/>
            </a:xfrm>
          </p:grpSpPr>
          <p:sp>
            <p:nvSpPr>
              <p:cNvPr id="225"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26"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227" name="Rectangle 1469"/>
          <p:cNvSpPr>
            <a:spLocks noChangeArrowheads="1"/>
          </p:cNvSpPr>
          <p:nvPr/>
        </p:nvSpPr>
        <p:spPr bwMode="auto">
          <a:xfrm>
            <a:off x="2657765" y="3282949"/>
            <a:ext cx="161925" cy="95250"/>
          </a:xfrm>
          <a:prstGeom prst="rect">
            <a:avLst/>
          </a:prstGeom>
          <a:solidFill>
            <a:schemeClr val="bg1"/>
          </a:solidFill>
          <a:ln w="9525" algn="ctr">
            <a:solidFill>
              <a:schemeClr val="bg1"/>
            </a:solidFill>
            <a:miter lim="800000"/>
            <a:headEnd/>
            <a:tailEnd/>
          </a:ln>
          <a:effectLst/>
        </p:spPr>
        <p:txBody>
          <a:bodyPr wrap="none" anchor="ctr"/>
          <a:lstStyle/>
          <a:p>
            <a:pPr algn="ctr">
              <a:defRPr/>
            </a:pPr>
            <a:endParaRPr lang="ja-JP" altLang="en-US" sz="1800">
              <a:solidFill>
                <a:srgbClr val="000000"/>
              </a:solidFill>
              <a:latin typeface="ＭＳ Ｐゴシック"/>
              <a:ea typeface="ＭＳ Ｐゴシック"/>
            </a:endParaRPr>
          </a:p>
        </p:txBody>
      </p:sp>
      <p:sp>
        <p:nvSpPr>
          <p:cNvPr id="228" name="Rectangle 1478"/>
          <p:cNvSpPr>
            <a:spLocks noChangeArrowheads="1"/>
          </p:cNvSpPr>
          <p:nvPr/>
        </p:nvSpPr>
        <p:spPr bwMode="auto">
          <a:xfrm>
            <a:off x="2976853" y="2896253"/>
            <a:ext cx="128587" cy="48559"/>
          </a:xfrm>
          <a:prstGeom prst="rect">
            <a:avLst/>
          </a:prstGeom>
          <a:solidFill>
            <a:srgbClr val="4572A7"/>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29" name="Rectangle 1479"/>
          <p:cNvSpPr>
            <a:spLocks noChangeArrowheads="1"/>
          </p:cNvSpPr>
          <p:nvPr/>
        </p:nvSpPr>
        <p:spPr bwMode="auto">
          <a:xfrm>
            <a:off x="2976853" y="2896253"/>
            <a:ext cx="128587" cy="48559"/>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0" name="Rectangle 1480"/>
          <p:cNvSpPr>
            <a:spLocks noChangeArrowheads="1"/>
          </p:cNvSpPr>
          <p:nvPr/>
        </p:nvSpPr>
        <p:spPr bwMode="auto">
          <a:xfrm>
            <a:off x="2976853" y="2736703"/>
            <a:ext cx="128587" cy="158163"/>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1" name="Rectangle 1481"/>
          <p:cNvSpPr>
            <a:spLocks noChangeArrowheads="1"/>
          </p:cNvSpPr>
          <p:nvPr/>
        </p:nvSpPr>
        <p:spPr bwMode="auto">
          <a:xfrm>
            <a:off x="2976853" y="2736703"/>
            <a:ext cx="128587" cy="158163"/>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2" name="Rectangle 1482"/>
          <p:cNvSpPr>
            <a:spLocks noChangeArrowheads="1"/>
          </p:cNvSpPr>
          <p:nvPr/>
        </p:nvSpPr>
        <p:spPr bwMode="auto">
          <a:xfrm>
            <a:off x="2976853" y="2711730"/>
            <a:ext cx="128587" cy="24973"/>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3" name="Rectangle 1483"/>
          <p:cNvSpPr>
            <a:spLocks noChangeArrowheads="1"/>
          </p:cNvSpPr>
          <p:nvPr/>
        </p:nvSpPr>
        <p:spPr bwMode="auto">
          <a:xfrm>
            <a:off x="2976853" y="2711730"/>
            <a:ext cx="128587" cy="24973"/>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4" name="Rectangle 1484"/>
          <p:cNvSpPr>
            <a:spLocks noChangeArrowheads="1"/>
          </p:cNvSpPr>
          <p:nvPr/>
        </p:nvSpPr>
        <p:spPr bwMode="auto">
          <a:xfrm>
            <a:off x="2976853" y="2012483"/>
            <a:ext cx="128587" cy="696472"/>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5" name="Rectangle 1485"/>
          <p:cNvSpPr>
            <a:spLocks noChangeArrowheads="1"/>
          </p:cNvSpPr>
          <p:nvPr/>
        </p:nvSpPr>
        <p:spPr bwMode="auto">
          <a:xfrm>
            <a:off x="2976853" y="2012483"/>
            <a:ext cx="128587" cy="696472"/>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6" name="Rectangle 1486"/>
          <p:cNvSpPr>
            <a:spLocks noChangeArrowheads="1"/>
          </p:cNvSpPr>
          <p:nvPr/>
        </p:nvSpPr>
        <p:spPr bwMode="auto">
          <a:xfrm>
            <a:off x="2976853" y="1995834"/>
            <a:ext cx="128587" cy="19424"/>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7" name="Rectangle 1487"/>
          <p:cNvSpPr>
            <a:spLocks noChangeArrowheads="1"/>
          </p:cNvSpPr>
          <p:nvPr/>
        </p:nvSpPr>
        <p:spPr bwMode="auto">
          <a:xfrm>
            <a:off x="2976853" y="1995834"/>
            <a:ext cx="128587" cy="19424"/>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8" name="Rectangle 1488"/>
          <p:cNvSpPr>
            <a:spLocks noChangeArrowheads="1"/>
          </p:cNvSpPr>
          <p:nvPr/>
        </p:nvSpPr>
        <p:spPr bwMode="auto">
          <a:xfrm>
            <a:off x="2976853" y="1954212"/>
            <a:ext cx="128587" cy="41622"/>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39" name="Rectangle 1489"/>
          <p:cNvSpPr>
            <a:spLocks noChangeArrowheads="1"/>
          </p:cNvSpPr>
          <p:nvPr/>
        </p:nvSpPr>
        <p:spPr bwMode="auto">
          <a:xfrm>
            <a:off x="2976853" y="1954212"/>
            <a:ext cx="128587" cy="41622"/>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grpSp>
        <p:nvGrpSpPr>
          <p:cNvPr id="240" name="Group 230"/>
          <p:cNvGrpSpPr>
            <a:grpSpLocks/>
          </p:cNvGrpSpPr>
          <p:nvPr/>
        </p:nvGrpSpPr>
        <p:grpSpPr bwMode="auto">
          <a:xfrm>
            <a:off x="2743490" y="3279774"/>
            <a:ext cx="73025" cy="71438"/>
            <a:chOff x="3493" y="527"/>
            <a:chExt cx="46" cy="45"/>
          </a:xfrm>
        </p:grpSpPr>
        <p:sp>
          <p:nvSpPr>
            <p:cNvPr id="241" name="Rectangle 231"/>
            <p:cNvSpPr>
              <a:spLocks noChangeArrowheads="1"/>
            </p:cNvSpPr>
            <p:nvPr/>
          </p:nvSpPr>
          <p:spPr bwMode="auto">
            <a:xfrm>
              <a:off x="3493" y="527"/>
              <a:ext cx="46" cy="45"/>
            </a:xfrm>
            <a:prstGeom prst="rect">
              <a:avLst/>
            </a:prstGeom>
            <a:solidFill>
              <a:schemeClr val="bg1"/>
            </a:solidFill>
            <a:ln w="9525">
              <a:solidFill>
                <a:schemeClr val="bg1"/>
              </a:solidFill>
              <a:miter lim="800000"/>
              <a:headEnd/>
              <a:tailEnd/>
            </a:ln>
          </p:spPr>
          <p:txBody>
            <a:bodyPr wrap="none" anchor="ctr"/>
            <a:lstStyle/>
            <a:p>
              <a:pPr>
                <a:defRPr/>
              </a:pPr>
              <a:endParaRPr lang="ja-JP" altLang="en-US" sz="1800">
                <a:solidFill>
                  <a:srgbClr val="000000"/>
                </a:solidFill>
                <a:latin typeface="ＭＳ Ｐゴシック"/>
                <a:ea typeface="ＭＳ Ｐゴシック"/>
              </a:endParaRPr>
            </a:p>
          </p:txBody>
        </p:sp>
        <p:grpSp>
          <p:nvGrpSpPr>
            <p:cNvPr id="242" name="Group 232"/>
            <p:cNvGrpSpPr>
              <a:grpSpLocks/>
            </p:cNvGrpSpPr>
            <p:nvPr/>
          </p:nvGrpSpPr>
          <p:grpSpPr bwMode="auto">
            <a:xfrm>
              <a:off x="3493" y="527"/>
              <a:ext cx="45" cy="45"/>
              <a:chOff x="1882" y="255"/>
              <a:chExt cx="45" cy="45"/>
            </a:xfrm>
          </p:grpSpPr>
          <p:sp>
            <p:nvSpPr>
              <p:cNvPr id="243" name="Line 233"/>
              <p:cNvSpPr>
                <a:spLocks noChangeShapeType="1"/>
              </p:cNvSpPr>
              <p:nvPr/>
            </p:nvSpPr>
            <p:spPr bwMode="auto">
              <a:xfrm>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44" name="Line 234"/>
              <p:cNvSpPr>
                <a:spLocks noChangeShapeType="1"/>
              </p:cNvSpPr>
              <p:nvPr/>
            </p:nvSpPr>
            <p:spPr bwMode="auto">
              <a:xfrm flipH="1">
                <a:off x="1882" y="255"/>
                <a:ext cx="45" cy="45"/>
              </a:xfrm>
              <a:prstGeom prst="line">
                <a:avLst/>
              </a:prstGeom>
              <a:noFill/>
              <a:ln w="254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grpSp>
      <p:sp>
        <p:nvSpPr>
          <p:cNvPr id="245" name="Line 282"/>
          <p:cNvSpPr>
            <a:spLocks noChangeShapeType="1"/>
          </p:cNvSpPr>
          <p:nvPr/>
        </p:nvSpPr>
        <p:spPr bwMode="auto">
          <a:xfrm>
            <a:off x="2903828" y="2949574"/>
            <a:ext cx="301625" cy="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46" name="Line 285"/>
          <p:cNvSpPr>
            <a:spLocks noChangeShapeType="1"/>
          </p:cNvSpPr>
          <p:nvPr/>
        </p:nvSpPr>
        <p:spPr bwMode="auto">
          <a:xfrm flipH="1">
            <a:off x="2783178" y="2951162"/>
            <a:ext cx="120650" cy="374650"/>
          </a:xfrm>
          <a:prstGeom prst="line">
            <a:avLst/>
          </a:prstGeom>
          <a:noFill/>
          <a:ln w="12700">
            <a:solidFill>
              <a:schemeClr val="tx1"/>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47" name="Rectangle 1644"/>
          <p:cNvSpPr>
            <a:spLocks noChangeArrowheads="1"/>
          </p:cNvSpPr>
          <p:nvPr/>
        </p:nvSpPr>
        <p:spPr bwMode="auto">
          <a:xfrm>
            <a:off x="3537240" y="3809999"/>
            <a:ext cx="1200150" cy="1247775"/>
          </a:xfrm>
          <a:prstGeom prst="rect">
            <a:avLst/>
          </a:prstGeom>
          <a:solidFill>
            <a:schemeClr val="bg1"/>
          </a:solidFill>
          <a:ln w="9525" algn="ctr">
            <a:solidFill>
              <a:schemeClr val="tx1"/>
            </a:solidFill>
            <a:miter lim="800000"/>
            <a:headEnd/>
            <a:tailEnd/>
          </a:ln>
          <a:effectLst/>
        </p:spPr>
        <p:txBody>
          <a:bodyPr wrap="none" anchor="ctr"/>
          <a:lstStyle/>
          <a:p>
            <a:pPr algn="ctr">
              <a:defRPr/>
            </a:pPr>
            <a:endParaRPr lang="ja-JP" altLang="en-US" sz="1800">
              <a:solidFill>
                <a:srgbClr val="000000"/>
              </a:solidFill>
              <a:latin typeface="ＭＳ Ｐゴシック"/>
              <a:ea typeface="ＭＳ Ｐゴシック"/>
            </a:endParaRPr>
          </a:p>
        </p:txBody>
      </p:sp>
      <p:sp>
        <p:nvSpPr>
          <p:cNvPr id="248" name="Rectangle 136"/>
          <p:cNvSpPr>
            <a:spLocks noChangeArrowheads="1"/>
          </p:cNvSpPr>
          <p:nvPr/>
        </p:nvSpPr>
        <p:spPr bwMode="auto">
          <a:xfrm>
            <a:off x="3862678" y="3890962"/>
            <a:ext cx="741362" cy="215900"/>
          </a:xfrm>
          <a:prstGeom prst="rect">
            <a:avLst/>
          </a:prstGeom>
          <a:noFill/>
          <a:ln w="9525">
            <a:noFill/>
            <a:miter lim="800000"/>
            <a:headEnd/>
            <a:tailEnd/>
          </a:ln>
        </p:spPr>
        <p:txBody>
          <a:bodyPr wrap="none" lIns="0" tIns="0" rIns="0" bIns="0">
            <a:spAutoFit/>
          </a:bodyPr>
          <a:lstStyle/>
          <a:p>
            <a:pPr algn="ctr">
              <a:defRPr/>
            </a:pPr>
            <a:r>
              <a:rPr lang="ja-JP" altLang="en-US" sz="1400" b="1" dirty="0">
                <a:solidFill>
                  <a:srgbClr val="000000"/>
                </a:solidFill>
                <a:latin typeface="ＭＳ Ｐゴシック"/>
                <a:ea typeface="ＭＳ Ｐゴシック"/>
              </a:rPr>
              <a:t> </a:t>
            </a:r>
            <a:r>
              <a:rPr lang="en-US" altLang="ja-JP" sz="1400" b="1" i="1" dirty="0" err="1">
                <a:solidFill>
                  <a:srgbClr val="000000"/>
                </a:solidFill>
                <a:latin typeface="ＭＳ Ｐゴシック"/>
                <a:ea typeface="ＭＳ Ｐゴシック"/>
              </a:rPr>
              <a:t>p,p</a:t>
            </a:r>
            <a:r>
              <a:rPr lang="en-US" altLang="ja-JP" sz="1400" b="1" i="1" dirty="0">
                <a:solidFill>
                  <a:srgbClr val="000000"/>
                </a:solidFill>
                <a:latin typeface="ＭＳ Ｐゴシック"/>
                <a:ea typeface="ＭＳ Ｐゴシック"/>
              </a:rPr>
              <a:t>'</a:t>
            </a:r>
            <a:r>
              <a:rPr lang="en-US" altLang="ja-JP" sz="1400" b="1" dirty="0">
                <a:solidFill>
                  <a:srgbClr val="000000"/>
                </a:solidFill>
                <a:latin typeface="ＭＳ Ｐゴシック"/>
                <a:ea typeface="ＭＳ Ｐゴシック"/>
              </a:rPr>
              <a:t>-DDT</a:t>
            </a:r>
          </a:p>
        </p:txBody>
      </p:sp>
      <p:sp>
        <p:nvSpPr>
          <p:cNvPr id="249" name="Rectangle 139"/>
          <p:cNvSpPr>
            <a:spLocks noChangeArrowheads="1"/>
          </p:cNvSpPr>
          <p:nvPr/>
        </p:nvSpPr>
        <p:spPr bwMode="auto">
          <a:xfrm>
            <a:off x="3867440" y="4067174"/>
            <a:ext cx="742950" cy="215900"/>
          </a:xfrm>
          <a:prstGeom prst="rect">
            <a:avLst/>
          </a:prstGeom>
          <a:noFill/>
          <a:ln w="9525">
            <a:noFill/>
            <a:miter lim="800000"/>
            <a:headEnd/>
            <a:tailEnd/>
          </a:ln>
        </p:spPr>
        <p:txBody>
          <a:bodyPr wrap="none" lIns="0" tIns="0" rIns="0" bIns="0">
            <a:spAutoFit/>
          </a:bodyPr>
          <a:lstStyle/>
          <a:p>
            <a:pPr algn="ctr">
              <a:defRPr/>
            </a:pPr>
            <a:r>
              <a:rPr lang="ja-JP" altLang="en-US" sz="1400" b="1" dirty="0">
                <a:solidFill>
                  <a:srgbClr val="000000"/>
                </a:solidFill>
                <a:latin typeface="ＭＳ Ｐゴシック"/>
                <a:ea typeface="ＭＳ Ｐゴシック"/>
              </a:rPr>
              <a:t> </a:t>
            </a:r>
            <a:r>
              <a:rPr lang="en-US" altLang="ja-JP" sz="1400" b="1" i="1" dirty="0" err="1">
                <a:solidFill>
                  <a:srgbClr val="000000"/>
                </a:solidFill>
                <a:latin typeface="ＭＳ Ｐゴシック"/>
                <a:ea typeface="ＭＳ Ｐゴシック"/>
              </a:rPr>
              <a:t>o,p</a:t>
            </a:r>
            <a:r>
              <a:rPr lang="en-US" altLang="ja-JP" sz="1400" b="1" i="1" dirty="0">
                <a:solidFill>
                  <a:srgbClr val="000000"/>
                </a:solidFill>
                <a:latin typeface="ＭＳ Ｐゴシック"/>
                <a:ea typeface="ＭＳ Ｐゴシック"/>
              </a:rPr>
              <a:t>'</a:t>
            </a:r>
            <a:r>
              <a:rPr lang="en-US" altLang="ja-JP" sz="1400" b="1" dirty="0">
                <a:solidFill>
                  <a:srgbClr val="000000"/>
                </a:solidFill>
                <a:latin typeface="ＭＳ Ｐゴシック"/>
                <a:ea typeface="ＭＳ Ｐゴシック"/>
              </a:rPr>
              <a:t>-DDT</a:t>
            </a:r>
          </a:p>
        </p:txBody>
      </p:sp>
      <p:sp>
        <p:nvSpPr>
          <p:cNvPr id="250" name="Rectangle 142"/>
          <p:cNvSpPr>
            <a:spLocks noChangeArrowheads="1"/>
          </p:cNvSpPr>
          <p:nvPr/>
        </p:nvSpPr>
        <p:spPr bwMode="auto">
          <a:xfrm>
            <a:off x="3813465" y="4237037"/>
            <a:ext cx="838200" cy="215900"/>
          </a:xfrm>
          <a:prstGeom prst="rect">
            <a:avLst/>
          </a:prstGeom>
          <a:noFill/>
          <a:ln w="9525">
            <a:noFill/>
            <a:miter lim="800000"/>
            <a:headEnd/>
            <a:tailEnd/>
          </a:ln>
        </p:spPr>
        <p:txBody>
          <a:bodyPr lIns="0" tIns="0" rIns="0" bIns="0">
            <a:spAutoFit/>
          </a:bodyPr>
          <a:lstStyle/>
          <a:p>
            <a:pPr algn="ctr">
              <a:defRPr/>
            </a:pPr>
            <a:r>
              <a:rPr lang="ja-JP" altLang="en-US" sz="1400" b="1" i="1" dirty="0">
                <a:solidFill>
                  <a:srgbClr val="000000"/>
                </a:solidFill>
                <a:latin typeface="ＭＳ Ｐゴシック"/>
                <a:ea typeface="ＭＳ Ｐゴシック"/>
              </a:rPr>
              <a:t> </a:t>
            </a:r>
            <a:r>
              <a:rPr lang="en-US" altLang="ja-JP" sz="1400" b="1" i="1" dirty="0" err="1">
                <a:solidFill>
                  <a:srgbClr val="000000"/>
                </a:solidFill>
                <a:latin typeface="ＭＳ Ｐゴシック"/>
                <a:ea typeface="ＭＳ Ｐゴシック"/>
              </a:rPr>
              <a:t>p,p</a:t>
            </a:r>
            <a:r>
              <a:rPr lang="en-US" altLang="ja-JP" sz="1400" b="1" i="1" dirty="0">
                <a:solidFill>
                  <a:srgbClr val="000000"/>
                </a:solidFill>
                <a:latin typeface="ＭＳ Ｐゴシック"/>
                <a:ea typeface="ＭＳ Ｐゴシック"/>
              </a:rPr>
              <a:t>'-</a:t>
            </a:r>
            <a:r>
              <a:rPr lang="en-US" altLang="ja-JP" sz="1400" b="1" dirty="0">
                <a:solidFill>
                  <a:srgbClr val="000000"/>
                </a:solidFill>
                <a:latin typeface="ＭＳ Ｐゴシック"/>
                <a:ea typeface="ＭＳ Ｐゴシック"/>
              </a:rPr>
              <a:t>DDE</a:t>
            </a:r>
          </a:p>
        </p:txBody>
      </p:sp>
      <p:sp>
        <p:nvSpPr>
          <p:cNvPr id="251" name="Rectangle 145"/>
          <p:cNvSpPr>
            <a:spLocks noChangeArrowheads="1"/>
          </p:cNvSpPr>
          <p:nvPr/>
        </p:nvSpPr>
        <p:spPr bwMode="auto">
          <a:xfrm>
            <a:off x="3865853" y="4413249"/>
            <a:ext cx="736600" cy="215900"/>
          </a:xfrm>
          <a:prstGeom prst="rect">
            <a:avLst/>
          </a:prstGeom>
          <a:noFill/>
          <a:ln w="9525">
            <a:noFill/>
            <a:miter lim="800000"/>
            <a:headEnd/>
            <a:tailEnd/>
          </a:ln>
        </p:spPr>
        <p:txBody>
          <a:bodyPr wrap="none" lIns="0" tIns="0" rIns="0" bIns="0">
            <a:spAutoFit/>
          </a:bodyPr>
          <a:lstStyle/>
          <a:p>
            <a:pPr algn="ctr">
              <a:defRPr/>
            </a:pPr>
            <a:r>
              <a:rPr lang="ja-JP" altLang="en-US" sz="1400" b="1" dirty="0">
                <a:solidFill>
                  <a:srgbClr val="000000"/>
                </a:solidFill>
                <a:latin typeface="ＭＳ Ｐゴシック"/>
                <a:ea typeface="ＭＳ Ｐゴシック"/>
              </a:rPr>
              <a:t> </a:t>
            </a:r>
            <a:r>
              <a:rPr lang="en-US" altLang="ja-JP" sz="1400" b="1" i="1" dirty="0" err="1">
                <a:solidFill>
                  <a:srgbClr val="000000"/>
                </a:solidFill>
                <a:latin typeface="ＭＳ Ｐゴシック"/>
                <a:ea typeface="ＭＳ Ｐゴシック"/>
              </a:rPr>
              <a:t>o,p</a:t>
            </a:r>
            <a:r>
              <a:rPr lang="en-US" altLang="ja-JP" sz="1400" b="1" i="1" dirty="0">
                <a:solidFill>
                  <a:srgbClr val="000000"/>
                </a:solidFill>
                <a:latin typeface="ＭＳ Ｐゴシック"/>
                <a:ea typeface="ＭＳ Ｐゴシック"/>
              </a:rPr>
              <a:t>'-</a:t>
            </a:r>
            <a:r>
              <a:rPr lang="en-US" altLang="ja-JP" sz="1400" b="1" dirty="0">
                <a:solidFill>
                  <a:srgbClr val="000000"/>
                </a:solidFill>
                <a:latin typeface="ＭＳ Ｐゴシック"/>
                <a:ea typeface="ＭＳ Ｐゴシック"/>
              </a:rPr>
              <a:t>DDE</a:t>
            </a:r>
          </a:p>
        </p:txBody>
      </p:sp>
      <p:sp>
        <p:nvSpPr>
          <p:cNvPr id="252" name="Rectangle 148"/>
          <p:cNvSpPr>
            <a:spLocks noChangeArrowheads="1"/>
          </p:cNvSpPr>
          <p:nvPr/>
        </p:nvSpPr>
        <p:spPr bwMode="auto">
          <a:xfrm>
            <a:off x="3862678" y="4583112"/>
            <a:ext cx="750887" cy="215900"/>
          </a:xfrm>
          <a:prstGeom prst="rect">
            <a:avLst/>
          </a:prstGeom>
          <a:noFill/>
          <a:ln w="9525">
            <a:noFill/>
            <a:miter lim="800000"/>
            <a:headEnd/>
            <a:tailEnd/>
          </a:ln>
        </p:spPr>
        <p:txBody>
          <a:bodyPr wrap="none" lIns="0" tIns="0" rIns="0" bIns="0">
            <a:spAutoFit/>
          </a:bodyPr>
          <a:lstStyle/>
          <a:p>
            <a:pPr algn="ctr">
              <a:defRPr/>
            </a:pPr>
            <a:r>
              <a:rPr lang="ja-JP" altLang="en-US" sz="1400" b="1" i="1" dirty="0">
                <a:solidFill>
                  <a:srgbClr val="000000"/>
                </a:solidFill>
                <a:latin typeface="ＭＳ Ｐゴシック"/>
                <a:ea typeface="ＭＳ Ｐゴシック"/>
              </a:rPr>
              <a:t> </a:t>
            </a:r>
            <a:r>
              <a:rPr lang="en-US" altLang="ja-JP" sz="1400" b="1" i="1" dirty="0" err="1">
                <a:solidFill>
                  <a:srgbClr val="000000"/>
                </a:solidFill>
                <a:latin typeface="ＭＳ Ｐゴシック"/>
                <a:ea typeface="ＭＳ Ｐゴシック"/>
              </a:rPr>
              <a:t>p,p</a:t>
            </a:r>
            <a:r>
              <a:rPr lang="en-US" altLang="ja-JP" sz="1400" b="1" i="1" dirty="0">
                <a:solidFill>
                  <a:srgbClr val="000000"/>
                </a:solidFill>
                <a:latin typeface="ＭＳ Ｐゴシック"/>
                <a:ea typeface="ＭＳ Ｐゴシック"/>
              </a:rPr>
              <a:t>'-</a:t>
            </a:r>
            <a:r>
              <a:rPr lang="en-US" altLang="ja-JP" sz="1400" b="1" dirty="0">
                <a:solidFill>
                  <a:srgbClr val="000000"/>
                </a:solidFill>
                <a:latin typeface="ＭＳ Ｐゴシック"/>
                <a:ea typeface="ＭＳ Ｐゴシック"/>
              </a:rPr>
              <a:t>DDD</a:t>
            </a:r>
          </a:p>
        </p:txBody>
      </p:sp>
      <p:sp>
        <p:nvSpPr>
          <p:cNvPr id="253" name="Rectangle 134"/>
          <p:cNvSpPr>
            <a:spLocks noChangeArrowheads="1"/>
          </p:cNvSpPr>
          <p:nvPr/>
        </p:nvSpPr>
        <p:spPr bwMode="auto">
          <a:xfrm>
            <a:off x="3684878" y="3951287"/>
            <a:ext cx="155575" cy="82550"/>
          </a:xfrm>
          <a:prstGeom prst="rect">
            <a:avLst/>
          </a:prstGeom>
          <a:solidFill>
            <a:srgbClr val="C00000"/>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54" name="Rectangle 135"/>
          <p:cNvSpPr>
            <a:spLocks noChangeArrowheads="1"/>
          </p:cNvSpPr>
          <p:nvPr/>
        </p:nvSpPr>
        <p:spPr bwMode="auto">
          <a:xfrm>
            <a:off x="3684878" y="3951287"/>
            <a:ext cx="177800" cy="952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55" name="Rectangle 137"/>
          <p:cNvSpPr>
            <a:spLocks noChangeArrowheads="1"/>
          </p:cNvSpPr>
          <p:nvPr/>
        </p:nvSpPr>
        <p:spPr bwMode="auto">
          <a:xfrm>
            <a:off x="3684878" y="4144962"/>
            <a:ext cx="155575" cy="82550"/>
          </a:xfrm>
          <a:prstGeom prst="rect">
            <a:avLst/>
          </a:prstGeom>
          <a:solidFill>
            <a:srgbClr val="4198A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56" name="Rectangle 138"/>
          <p:cNvSpPr>
            <a:spLocks noChangeArrowheads="1"/>
          </p:cNvSpPr>
          <p:nvPr/>
        </p:nvSpPr>
        <p:spPr bwMode="auto">
          <a:xfrm>
            <a:off x="3684878" y="4144962"/>
            <a:ext cx="177800" cy="952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57" name="Rectangle 140"/>
          <p:cNvSpPr>
            <a:spLocks noChangeArrowheads="1"/>
          </p:cNvSpPr>
          <p:nvPr/>
        </p:nvSpPr>
        <p:spPr bwMode="auto">
          <a:xfrm>
            <a:off x="3684878" y="4330699"/>
            <a:ext cx="155575" cy="82550"/>
          </a:xfrm>
          <a:prstGeom prst="rect">
            <a:avLst/>
          </a:prstGeom>
          <a:solidFill>
            <a:srgbClr val="71588F"/>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58" name="Rectangle 141"/>
          <p:cNvSpPr>
            <a:spLocks noChangeArrowheads="1"/>
          </p:cNvSpPr>
          <p:nvPr/>
        </p:nvSpPr>
        <p:spPr bwMode="auto">
          <a:xfrm>
            <a:off x="3684878" y="4330699"/>
            <a:ext cx="177800" cy="93662"/>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59" name="Rectangle 143"/>
          <p:cNvSpPr>
            <a:spLocks noChangeArrowheads="1"/>
          </p:cNvSpPr>
          <p:nvPr/>
        </p:nvSpPr>
        <p:spPr bwMode="auto">
          <a:xfrm>
            <a:off x="3684878" y="4524374"/>
            <a:ext cx="155575" cy="82550"/>
          </a:xfrm>
          <a:prstGeom prst="rect">
            <a:avLst/>
          </a:prstGeom>
          <a:solidFill>
            <a:srgbClr val="89A54E"/>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0" name="Rectangle 144"/>
          <p:cNvSpPr>
            <a:spLocks noChangeArrowheads="1"/>
          </p:cNvSpPr>
          <p:nvPr/>
        </p:nvSpPr>
        <p:spPr bwMode="auto">
          <a:xfrm>
            <a:off x="3684878" y="4524374"/>
            <a:ext cx="177800" cy="93662"/>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1" name="Rectangle 146"/>
          <p:cNvSpPr>
            <a:spLocks noChangeArrowheads="1"/>
          </p:cNvSpPr>
          <p:nvPr/>
        </p:nvSpPr>
        <p:spPr bwMode="auto">
          <a:xfrm>
            <a:off x="3684878" y="4710112"/>
            <a:ext cx="155575" cy="80962"/>
          </a:xfrm>
          <a:prstGeom prst="rect">
            <a:avLst/>
          </a:prstGeom>
          <a:solidFill>
            <a:srgbClr val="AA4643"/>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2" name="Rectangle 147"/>
          <p:cNvSpPr>
            <a:spLocks noChangeArrowheads="1"/>
          </p:cNvSpPr>
          <p:nvPr/>
        </p:nvSpPr>
        <p:spPr bwMode="auto">
          <a:xfrm>
            <a:off x="3684878" y="4710112"/>
            <a:ext cx="177800" cy="93662"/>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3" name="Rectangle 149"/>
          <p:cNvSpPr>
            <a:spLocks noChangeArrowheads="1"/>
          </p:cNvSpPr>
          <p:nvPr/>
        </p:nvSpPr>
        <p:spPr bwMode="auto">
          <a:xfrm>
            <a:off x="3684878" y="4902199"/>
            <a:ext cx="155575" cy="82550"/>
          </a:xfrm>
          <a:prstGeom prst="rect">
            <a:avLst/>
          </a:prstGeom>
          <a:solidFill>
            <a:srgbClr val="4572A7"/>
          </a:solid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4" name="Rectangle 150"/>
          <p:cNvSpPr>
            <a:spLocks noChangeArrowheads="1"/>
          </p:cNvSpPr>
          <p:nvPr/>
        </p:nvSpPr>
        <p:spPr bwMode="auto">
          <a:xfrm>
            <a:off x="3684878" y="4902199"/>
            <a:ext cx="177800" cy="95250"/>
          </a:xfrm>
          <a:prstGeom prst="rect">
            <a:avLst/>
          </a:prstGeom>
          <a:noFill/>
          <a:ln w="9525">
            <a:noFill/>
            <a:miter lim="800000"/>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5" name="Rectangle 151"/>
          <p:cNvSpPr>
            <a:spLocks noChangeArrowheads="1"/>
          </p:cNvSpPr>
          <p:nvPr/>
        </p:nvSpPr>
        <p:spPr bwMode="auto">
          <a:xfrm>
            <a:off x="3862678" y="4759324"/>
            <a:ext cx="752475" cy="215900"/>
          </a:xfrm>
          <a:prstGeom prst="rect">
            <a:avLst/>
          </a:prstGeom>
          <a:noFill/>
          <a:ln w="9525">
            <a:noFill/>
            <a:miter lim="800000"/>
            <a:headEnd/>
            <a:tailEnd/>
          </a:ln>
        </p:spPr>
        <p:txBody>
          <a:bodyPr wrap="none" lIns="0" tIns="0" rIns="0" bIns="0">
            <a:spAutoFit/>
          </a:bodyPr>
          <a:lstStyle/>
          <a:p>
            <a:pPr algn="ctr">
              <a:defRPr/>
            </a:pPr>
            <a:r>
              <a:rPr lang="ja-JP" altLang="en-US" sz="1400" b="1" i="1" dirty="0">
                <a:solidFill>
                  <a:srgbClr val="000000"/>
                </a:solidFill>
                <a:latin typeface="ＭＳ Ｐゴシック"/>
                <a:ea typeface="ＭＳ Ｐゴシック"/>
              </a:rPr>
              <a:t> </a:t>
            </a:r>
            <a:r>
              <a:rPr lang="en-US" altLang="ja-JP" sz="1400" b="1" i="1" dirty="0" err="1">
                <a:solidFill>
                  <a:srgbClr val="000000"/>
                </a:solidFill>
                <a:latin typeface="ＭＳ Ｐゴシック"/>
                <a:ea typeface="ＭＳ Ｐゴシック"/>
              </a:rPr>
              <a:t>o,p</a:t>
            </a:r>
            <a:r>
              <a:rPr lang="en-US" altLang="ja-JP" sz="1400" b="1" i="1" dirty="0">
                <a:solidFill>
                  <a:srgbClr val="000000"/>
                </a:solidFill>
                <a:latin typeface="ＭＳ Ｐゴシック"/>
                <a:ea typeface="ＭＳ Ｐゴシック"/>
              </a:rPr>
              <a:t>'-</a:t>
            </a:r>
            <a:r>
              <a:rPr lang="en-US" altLang="ja-JP" sz="1400" b="1" dirty="0">
                <a:solidFill>
                  <a:srgbClr val="000000"/>
                </a:solidFill>
                <a:latin typeface="ＭＳ Ｐゴシック"/>
                <a:ea typeface="ＭＳ Ｐゴシック"/>
              </a:rPr>
              <a:t>DDD</a:t>
            </a:r>
          </a:p>
        </p:txBody>
      </p:sp>
      <p:sp>
        <p:nvSpPr>
          <p:cNvPr id="266" name="TextBox 5"/>
          <p:cNvSpPr txBox="1">
            <a:spLocks noChangeArrowheads="1"/>
          </p:cNvSpPr>
          <p:nvPr/>
        </p:nvSpPr>
        <p:spPr bwMode="auto">
          <a:xfrm>
            <a:off x="767102" y="1274355"/>
            <a:ext cx="788988" cy="40005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a:defRPr/>
            </a:pPr>
            <a:r>
              <a:rPr lang="en-US" altLang="ja-JP" sz="2000" b="1" dirty="0">
                <a:solidFill>
                  <a:srgbClr val="000000"/>
                </a:solidFill>
                <a:latin typeface="ＭＳ Ｐゴシック"/>
                <a:ea typeface="ＭＳ Ｐゴシック"/>
              </a:rPr>
              <a:t>DDTs</a:t>
            </a:r>
          </a:p>
        </p:txBody>
      </p:sp>
      <p:grpSp>
        <p:nvGrpSpPr>
          <p:cNvPr id="267" name="グループ化 266"/>
          <p:cNvGrpSpPr/>
          <p:nvPr/>
        </p:nvGrpSpPr>
        <p:grpSpPr>
          <a:xfrm>
            <a:off x="332598" y="1981607"/>
            <a:ext cx="281964" cy="3219108"/>
            <a:chOff x="122849" y="1790018"/>
            <a:chExt cx="281964" cy="3219108"/>
          </a:xfrm>
        </p:grpSpPr>
        <p:sp>
          <p:nvSpPr>
            <p:cNvPr id="268" name="Line 99"/>
            <p:cNvSpPr>
              <a:spLocks noChangeShapeType="1"/>
            </p:cNvSpPr>
            <p:nvPr/>
          </p:nvSpPr>
          <p:spPr bwMode="auto">
            <a:xfrm>
              <a:off x="366713" y="4948238"/>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69" name="Line 100"/>
            <p:cNvSpPr>
              <a:spLocks noChangeShapeType="1"/>
            </p:cNvSpPr>
            <p:nvPr/>
          </p:nvSpPr>
          <p:spPr bwMode="auto">
            <a:xfrm>
              <a:off x="366713" y="4567238"/>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0" name="Line 101"/>
            <p:cNvSpPr>
              <a:spLocks noChangeShapeType="1"/>
            </p:cNvSpPr>
            <p:nvPr/>
          </p:nvSpPr>
          <p:spPr bwMode="auto">
            <a:xfrm>
              <a:off x="366713" y="4186238"/>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1" name="Line 102"/>
            <p:cNvSpPr>
              <a:spLocks noChangeShapeType="1"/>
            </p:cNvSpPr>
            <p:nvPr/>
          </p:nvSpPr>
          <p:spPr bwMode="auto">
            <a:xfrm>
              <a:off x="366713" y="3805238"/>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2" name="Line 103"/>
            <p:cNvSpPr>
              <a:spLocks noChangeShapeType="1"/>
            </p:cNvSpPr>
            <p:nvPr/>
          </p:nvSpPr>
          <p:spPr bwMode="auto">
            <a:xfrm>
              <a:off x="366713" y="3424238"/>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3" name="Line 104"/>
            <p:cNvSpPr>
              <a:spLocks noChangeShapeType="1"/>
            </p:cNvSpPr>
            <p:nvPr/>
          </p:nvSpPr>
          <p:spPr bwMode="auto">
            <a:xfrm>
              <a:off x="366713" y="3033713"/>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4" name="Line 105"/>
            <p:cNvSpPr>
              <a:spLocks noChangeShapeType="1"/>
            </p:cNvSpPr>
            <p:nvPr/>
          </p:nvSpPr>
          <p:spPr bwMode="auto">
            <a:xfrm>
              <a:off x="366713" y="2652713"/>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5" name="Line 106"/>
            <p:cNvSpPr>
              <a:spLocks noChangeShapeType="1"/>
            </p:cNvSpPr>
            <p:nvPr/>
          </p:nvSpPr>
          <p:spPr bwMode="auto">
            <a:xfrm>
              <a:off x="366713" y="2271713"/>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6" name="Line 107"/>
            <p:cNvSpPr>
              <a:spLocks noChangeShapeType="1"/>
            </p:cNvSpPr>
            <p:nvPr/>
          </p:nvSpPr>
          <p:spPr bwMode="auto">
            <a:xfrm>
              <a:off x="366713" y="1890713"/>
              <a:ext cx="38100" cy="0"/>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sp>
          <p:nvSpPr>
            <p:cNvPr id="277" name="Rectangle 117"/>
            <p:cNvSpPr>
              <a:spLocks noChangeArrowheads="1"/>
            </p:cNvSpPr>
            <p:nvPr/>
          </p:nvSpPr>
          <p:spPr bwMode="auto">
            <a:xfrm>
              <a:off x="261613" y="4847543"/>
              <a:ext cx="67327"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0</a:t>
              </a:r>
              <a:endParaRPr lang="en-US" altLang="ja-JP" sz="2000">
                <a:solidFill>
                  <a:srgbClr val="000000"/>
                </a:solidFill>
                <a:latin typeface="ＭＳ Ｐゴシック"/>
                <a:ea typeface="ＭＳ Ｐゴシック"/>
              </a:endParaRPr>
            </a:p>
          </p:txBody>
        </p:sp>
        <p:sp>
          <p:nvSpPr>
            <p:cNvPr id="278" name="Rectangle 118"/>
            <p:cNvSpPr>
              <a:spLocks noChangeArrowheads="1"/>
            </p:cNvSpPr>
            <p:nvPr/>
          </p:nvSpPr>
          <p:spPr bwMode="auto">
            <a:xfrm>
              <a:off x="122849" y="4466543"/>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100</a:t>
              </a:r>
              <a:endParaRPr lang="en-US" altLang="ja-JP" sz="2000">
                <a:solidFill>
                  <a:srgbClr val="000000"/>
                </a:solidFill>
                <a:latin typeface="ＭＳ Ｐゴシック"/>
                <a:ea typeface="ＭＳ Ｐゴシック"/>
              </a:endParaRPr>
            </a:p>
          </p:txBody>
        </p:sp>
        <p:sp>
          <p:nvSpPr>
            <p:cNvPr id="279" name="Rectangle 119"/>
            <p:cNvSpPr>
              <a:spLocks noChangeArrowheads="1"/>
            </p:cNvSpPr>
            <p:nvPr/>
          </p:nvSpPr>
          <p:spPr bwMode="auto">
            <a:xfrm>
              <a:off x="122849" y="4085543"/>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200</a:t>
              </a:r>
              <a:endParaRPr lang="en-US" altLang="ja-JP" sz="2000">
                <a:solidFill>
                  <a:srgbClr val="000000"/>
                </a:solidFill>
                <a:latin typeface="ＭＳ Ｐゴシック"/>
                <a:ea typeface="ＭＳ Ｐゴシック"/>
              </a:endParaRPr>
            </a:p>
          </p:txBody>
        </p:sp>
        <p:sp>
          <p:nvSpPr>
            <p:cNvPr id="280" name="Rectangle 120"/>
            <p:cNvSpPr>
              <a:spLocks noChangeArrowheads="1"/>
            </p:cNvSpPr>
            <p:nvPr/>
          </p:nvSpPr>
          <p:spPr bwMode="auto">
            <a:xfrm>
              <a:off x="122849" y="3704543"/>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300</a:t>
              </a:r>
              <a:endParaRPr lang="en-US" altLang="ja-JP" sz="2000">
                <a:solidFill>
                  <a:srgbClr val="000000"/>
                </a:solidFill>
                <a:latin typeface="ＭＳ Ｐゴシック"/>
                <a:ea typeface="ＭＳ Ｐゴシック"/>
              </a:endParaRPr>
            </a:p>
          </p:txBody>
        </p:sp>
        <p:sp>
          <p:nvSpPr>
            <p:cNvPr id="281" name="Rectangle 121"/>
            <p:cNvSpPr>
              <a:spLocks noChangeArrowheads="1"/>
            </p:cNvSpPr>
            <p:nvPr/>
          </p:nvSpPr>
          <p:spPr bwMode="auto">
            <a:xfrm>
              <a:off x="122849" y="3323543"/>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400</a:t>
              </a:r>
              <a:endParaRPr lang="en-US" altLang="ja-JP" sz="2000">
                <a:solidFill>
                  <a:srgbClr val="000000"/>
                </a:solidFill>
                <a:latin typeface="ＭＳ Ｐゴシック"/>
                <a:ea typeface="ＭＳ Ｐゴシック"/>
              </a:endParaRPr>
            </a:p>
          </p:txBody>
        </p:sp>
        <p:sp>
          <p:nvSpPr>
            <p:cNvPr id="282" name="Rectangle 122"/>
            <p:cNvSpPr>
              <a:spLocks noChangeArrowheads="1"/>
            </p:cNvSpPr>
            <p:nvPr/>
          </p:nvSpPr>
          <p:spPr bwMode="auto">
            <a:xfrm>
              <a:off x="122849" y="2933018"/>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500</a:t>
              </a:r>
              <a:endParaRPr lang="en-US" altLang="ja-JP" sz="2000">
                <a:solidFill>
                  <a:srgbClr val="000000"/>
                </a:solidFill>
                <a:latin typeface="ＭＳ Ｐゴシック"/>
                <a:ea typeface="ＭＳ Ｐゴシック"/>
              </a:endParaRPr>
            </a:p>
          </p:txBody>
        </p:sp>
        <p:sp>
          <p:nvSpPr>
            <p:cNvPr id="283" name="Rectangle 123"/>
            <p:cNvSpPr>
              <a:spLocks noChangeArrowheads="1"/>
            </p:cNvSpPr>
            <p:nvPr/>
          </p:nvSpPr>
          <p:spPr bwMode="auto">
            <a:xfrm>
              <a:off x="122849" y="2552018"/>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600</a:t>
              </a:r>
              <a:endParaRPr lang="en-US" altLang="ja-JP" sz="2000">
                <a:solidFill>
                  <a:srgbClr val="000000"/>
                </a:solidFill>
                <a:latin typeface="ＭＳ Ｐゴシック"/>
                <a:ea typeface="ＭＳ Ｐゴシック"/>
              </a:endParaRPr>
            </a:p>
          </p:txBody>
        </p:sp>
        <p:sp>
          <p:nvSpPr>
            <p:cNvPr id="284" name="Rectangle 124"/>
            <p:cNvSpPr>
              <a:spLocks noChangeArrowheads="1"/>
            </p:cNvSpPr>
            <p:nvPr/>
          </p:nvSpPr>
          <p:spPr bwMode="auto">
            <a:xfrm>
              <a:off x="122849" y="2171018"/>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a:solidFill>
                    <a:srgbClr val="000000"/>
                  </a:solidFill>
                  <a:latin typeface="ＭＳ Ｐゴシック"/>
                  <a:ea typeface="ＭＳ Ｐゴシック"/>
                </a:rPr>
                <a:t>700</a:t>
              </a:r>
              <a:endParaRPr lang="en-US" altLang="ja-JP" sz="2000">
                <a:solidFill>
                  <a:srgbClr val="000000"/>
                </a:solidFill>
                <a:latin typeface="ＭＳ Ｐゴシック"/>
                <a:ea typeface="ＭＳ Ｐゴシック"/>
              </a:endParaRPr>
            </a:p>
          </p:txBody>
        </p:sp>
        <p:sp>
          <p:nvSpPr>
            <p:cNvPr id="285" name="Rectangle 125"/>
            <p:cNvSpPr>
              <a:spLocks noChangeArrowheads="1"/>
            </p:cNvSpPr>
            <p:nvPr/>
          </p:nvSpPr>
          <p:spPr bwMode="auto">
            <a:xfrm>
              <a:off x="122849" y="1790018"/>
              <a:ext cx="201979" cy="161583"/>
            </a:xfrm>
            <a:prstGeom prst="rect">
              <a:avLst/>
            </a:prstGeom>
            <a:noFill/>
            <a:ln w="9525">
              <a:noFill/>
              <a:miter lim="800000"/>
              <a:headEnd/>
              <a:tailEnd/>
            </a:ln>
          </p:spPr>
          <p:txBody>
            <a:bodyPr wrap="none" lIns="0" tIns="0" rIns="0" bIns="0">
              <a:spAutoFit/>
            </a:bodyPr>
            <a:lstStyle/>
            <a:p>
              <a:pPr algn="ctr">
                <a:defRPr/>
              </a:pPr>
              <a:r>
                <a:rPr lang="en-US" altLang="ja-JP" sz="1050" dirty="0">
                  <a:solidFill>
                    <a:srgbClr val="000000"/>
                  </a:solidFill>
                  <a:latin typeface="ＭＳ Ｐゴシック"/>
                  <a:ea typeface="ＭＳ Ｐゴシック"/>
                </a:rPr>
                <a:t>800</a:t>
              </a:r>
              <a:endParaRPr lang="en-US" altLang="ja-JP" sz="2000" dirty="0">
                <a:solidFill>
                  <a:srgbClr val="000000"/>
                </a:solidFill>
                <a:latin typeface="ＭＳ Ｐゴシック"/>
                <a:ea typeface="ＭＳ Ｐゴシック"/>
              </a:endParaRPr>
            </a:p>
          </p:txBody>
        </p:sp>
        <p:sp>
          <p:nvSpPr>
            <p:cNvPr id="286" name="Line 98"/>
            <p:cNvSpPr>
              <a:spLocks noChangeShapeType="1"/>
            </p:cNvSpPr>
            <p:nvPr/>
          </p:nvSpPr>
          <p:spPr bwMode="auto">
            <a:xfrm>
              <a:off x="404813" y="1890713"/>
              <a:ext cx="0" cy="3057525"/>
            </a:xfrm>
            <a:prstGeom prst="line">
              <a:avLst/>
            </a:prstGeom>
            <a:noFill/>
            <a:ln w="19050">
              <a:solidFill>
                <a:srgbClr val="000000"/>
              </a:solidFill>
              <a:round/>
              <a:headEnd/>
              <a:tailEnd/>
            </a:ln>
          </p:spPr>
          <p:txBody>
            <a:bodyPr/>
            <a:lstStyle/>
            <a:p>
              <a:pPr algn="ctr">
                <a:defRPr/>
              </a:pPr>
              <a:endParaRPr lang="ja-JP" altLang="en-US" sz="1800">
                <a:solidFill>
                  <a:srgbClr val="000000"/>
                </a:solidFill>
                <a:latin typeface="ＭＳ Ｐゴシック"/>
                <a:ea typeface="ＭＳ Ｐゴシック"/>
              </a:endParaRPr>
            </a:p>
          </p:txBody>
        </p:sp>
      </p:grpSp>
      <p:sp>
        <p:nvSpPr>
          <p:cNvPr id="287" name="Rectangle 1629"/>
          <p:cNvSpPr>
            <a:spLocks noChangeArrowheads="1"/>
          </p:cNvSpPr>
          <p:nvPr/>
        </p:nvSpPr>
        <p:spPr bwMode="auto">
          <a:xfrm>
            <a:off x="5117042" y="1836154"/>
            <a:ext cx="1062446" cy="261610"/>
          </a:xfrm>
          <a:prstGeom prst="rect">
            <a:avLst/>
          </a:prstGeom>
          <a:noFill/>
          <a:ln w="9525" algn="ctr">
            <a:noFill/>
            <a:miter lim="800000"/>
            <a:headEnd/>
            <a:tailEnd/>
          </a:ln>
          <a:effectLst/>
        </p:spPr>
        <p:txBody>
          <a:bodyPr wrap="square">
            <a:spAutoFit/>
          </a:bodyPr>
          <a:lstStyle/>
          <a:p>
            <a:pPr>
              <a:defRPr/>
            </a:pPr>
            <a:r>
              <a:rPr lang="en-US" altLang="ja-JP" sz="1100" b="1" dirty="0" err="1" smtClean="0">
                <a:solidFill>
                  <a:srgbClr val="000000"/>
                </a:solidFill>
                <a:latin typeface="ＭＳ Ｐゴシック"/>
                <a:ea typeface="ＭＳ Ｐゴシック"/>
              </a:rPr>
              <a:t>pg</a:t>
            </a:r>
            <a:r>
              <a:rPr lang="en-US" altLang="ja-JP" sz="1100" b="1" dirty="0" smtClean="0">
                <a:solidFill>
                  <a:srgbClr val="000000"/>
                </a:solidFill>
                <a:latin typeface="ＭＳ Ｐゴシック"/>
                <a:ea typeface="ＭＳ Ｐゴシック"/>
              </a:rPr>
              <a:t>/g </a:t>
            </a:r>
            <a:r>
              <a:rPr lang="en-US" altLang="ja-JP" sz="1100" b="1" dirty="0">
                <a:solidFill>
                  <a:srgbClr val="000000"/>
                </a:solidFill>
                <a:latin typeface="ＭＳ Ｐゴシック"/>
                <a:ea typeface="ＭＳ Ｐゴシック"/>
              </a:rPr>
              <a:t>dry wt</a:t>
            </a:r>
          </a:p>
        </p:txBody>
      </p:sp>
      <p:sp>
        <p:nvSpPr>
          <p:cNvPr id="288" name="AutoShape 4"/>
          <p:cNvSpPr>
            <a:spLocks noChangeArrowheads="1"/>
          </p:cNvSpPr>
          <p:nvPr/>
        </p:nvSpPr>
        <p:spPr bwMode="auto">
          <a:xfrm>
            <a:off x="790576" y="201613"/>
            <a:ext cx="7677150" cy="600075"/>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w="9525">
            <a:noFill/>
            <a:miter lim="800000"/>
            <a:headEnd/>
            <a:tailEnd/>
          </a:ln>
          <a:effectLst>
            <a:outerShdw dist="35921" dir="2700000" algn="ctr" rotWithShape="0">
              <a:schemeClr val="tx1"/>
            </a:outerShdw>
          </a:effectLst>
        </p:spPr>
        <p:txBody>
          <a:bodyPr wrap="square">
            <a:spAutoFit/>
          </a:bodyPr>
          <a:lstStyle/>
          <a:p>
            <a:pPr algn="ctr">
              <a:defRPr/>
            </a:pPr>
            <a:r>
              <a:rPr lang="ja-JP" altLang="en-US" b="1" dirty="0">
                <a:solidFill>
                  <a:srgbClr val="FFFFFF"/>
                </a:solidFill>
                <a:effectLst>
                  <a:outerShdw blurRad="38100" dist="38100" dir="2700000" algn="tl">
                    <a:srgbClr val="000000"/>
                  </a:outerShdw>
                </a:effectLst>
                <a:latin typeface="ＭＳ Ｐゴシック"/>
                <a:ea typeface="ＭＳ Ｐゴシック"/>
                <a:cs typeface="Osaka"/>
              </a:rPr>
              <a:t>東シナ</a:t>
            </a:r>
            <a:r>
              <a:rPr lang="ja-JP" altLang="en-US" b="1" dirty="0" smtClean="0">
                <a:solidFill>
                  <a:srgbClr val="FFFFFF"/>
                </a:solidFill>
                <a:effectLst>
                  <a:outerShdw blurRad="38100" dist="38100" dir="2700000" algn="tl">
                    <a:srgbClr val="000000"/>
                  </a:outerShdw>
                </a:effectLst>
                <a:latin typeface="ＭＳ Ｐゴシック"/>
                <a:ea typeface="ＭＳ Ｐゴシック"/>
                <a:cs typeface="Osaka"/>
              </a:rPr>
              <a:t>海表層底泥中の</a:t>
            </a:r>
            <a:r>
              <a:rPr lang="en-US" altLang="ja-JP" b="1" dirty="0" smtClean="0">
                <a:solidFill>
                  <a:srgbClr val="FFFFFF"/>
                </a:solidFill>
                <a:effectLst>
                  <a:outerShdw blurRad="38100" dist="38100" dir="2700000" algn="tl">
                    <a:srgbClr val="000000"/>
                  </a:outerShdw>
                </a:effectLst>
                <a:latin typeface="ＭＳ Ｐゴシック"/>
                <a:ea typeface="ＭＳ Ｐゴシック"/>
                <a:cs typeface="Osaka"/>
              </a:rPr>
              <a:t>DDTs</a:t>
            </a:r>
            <a:r>
              <a:rPr lang="ja-JP" altLang="en-US" b="1" dirty="0" smtClean="0">
                <a:solidFill>
                  <a:srgbClr val="FFFFFF"/>
                </a:solidFill>
                <a:effectLst>
                  <a:outerShdw blurRad="38100" dist="38100" dir="2700000" algn="tl">
                    <a:srgbClr val="000000"/>
                  </a:outerShdw>
                </a:effectLst>
                <a:latin typeface="ＭＳ Ｐゴシック"/>
                <a:ea typeface="ＭＳ Ｐゴシック"/>
                <a:cs typeface="Osaka"/>
              </a:rPr>
              <a:t>および</a:t>
            </a:r>
            <a:r>
              <a:rPr lang="en-US" altLang="ja-JP" b="1" dirty="0" smtClean="0">
                <a:solidFill>
                  <a:srgbClr val="FFFFFF"/>
                </a:solidFill>
                <a:effectLst>
                  <a:outerShdw blurRad="38100" dist="38100" dir="2700000" algn="tl">
                    <a:srgbClr val="000000"/>
                  </a:outerShdw>
                </a:effectLst>
                <a:latin typeface="ＭＳ Ｐゴシック"/>
                <a:ea typeface="ＭＳ Ｐゴシック"/>
                <a:cs typeface="Osaka"/>
              </a:rPr>
              <a:t>HCHs</a:t>
            </a:r>
            <a:r>
              <a:rPr lang="ja-JP" altLang="en-US" b="1" dirty="0" smtClean="0">
                <a:solidFill>
                  <a:srgbClr val="FFFFFF"/>
                </a:solidFill>
                <a:effectLst>
                  <a:outerShdw blurRad="38100" dist="38100" dir="2700000" algn="tl">
                    <a:srgbClr val="000000"/>
                  </a:outerShdw>
                </a:effectLst>
                <a:latin typeface="ＭＳ Ｐゴシック"/>
                <a:ea typeface="ＭＳ Ｐゴシック"/>
                <a:cs typeface="Osaka"/>
              </a:rPr>
              <a:t>の濃度</a:t>
            </a:r>
            <a:r>
              <a:rPr lang="ja-JP" altLang="en-US" b="1" dirty="0">
                <a:solidFill>
                  <a:srgbClr val="FFFFFF"/>
                </a:solidFill>
                <a:effectLst>
                  <a:outerShdw blurRad="38100" dist="38100" dir="2700000" algn="tl">
                    <a:srgbClr val="000000"/>
                  </a:outerShdw>
                </a:effectLst>
                <a:latin typeface="ＭＳ Ｐゴシック"/>
                <a:ea typeface="ＭＳ Ｐゴシック"/>
                <a:cs typeface="Osaka"/>
              </a:rPr>
              <a:t>分布</a:t>
            </a:r>
          </a:p>
        </p:txBody>
      </p:sp>
      <p:sp>
        <p:nvSpPr>
          <p:cNvPr id="289" name="Text Box 189"/>
          <p:cNvSpPr txBox="1">
            <a:spLocks noChangeArrowheads="1"/>
          </p:cNvSpPr>
          <p:nvPr/>
        </p:nvSpPr>
        <p:spPr bwMode="auto">
          <a:xfrm>
            <a:off x="255588" y="5804012"/>
            <a:ext cx="8613775" cy="904863"/>
          </a:xfrm>
          <a:prstGeom prst="rect">
            <a:avLst/>
          </a:prstGeom>
          <a:noFill/>
          <a:ln w="9525">
            <a:noFill/>
            <a:miter lim="800000"/>
            <a:headEnd/>
            <a:tailEnd/>
          </a:ln>
          <a:effec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nSpc>
                <a:spcPct val="120000"/>
              </a:lnSpc>
            </a:pPr>
            <a:r>
              <a:rPr lang="ja-JP" altLang="en-US"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浅海（大陸棚）よりも、深海底（沖縄トラフ）の底質で濃度が高い</a:t>
            </a:r>
            <a:r>
              <a:rPr lang="en-US" altLang="ja-JP"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
            </a:r>
            <a:br>
              <a:rPr lang="en-US" altLang="ja-JP"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br>
            <a:r>
              <a:rPr lang="ja-JP" altLang="en-US"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⇒過去に使用された</a:t>
            </a:r>
            <a:r>
              <a:rPr lang="en-US" altLang="ja-JP"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POPs</a:t>
            </a:r>
            <a:r>
              <a:rPr lang="ja-JP" altLang="en-US" sz="2200" dirty="0" err="1"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が深</a:t>
            </a:r>
            <a:r>
              <a:rPr lang="ja-JP" altLang="en-US"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海底に蓄積</a:t>
            </a:r>
            <a:r>
              <a:rPr lang="ja-JP" altLang="en-US" sz="2200" dirty="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a:t>
            </a:r>
            <a:r>
              <a:rPr lang="ja-JP" altLang="en-US" sz="2200" dirty="0" smtClean="0">
                <a:solidFill>
                  <a:srgbClr val="FF0000"/>
                </a:solidFill>
                <a:effectLst>
                  <a:outerShdw blurRad="38100" dist="38100" dir="2700000" algn="tl">
                    <a:srgbClr val="C0C0C0"/>
                  </a:outerShdw>
                </a:effectLst>
                <a:latin typeface="HGP創英角ｺﾞｼｯｸUB" pitchFamily="50" charset="-128"/>
                <a:ea typeface="HGP創英角ｺﾞｼｯｸUB" pitchFamily="50" charset="-128"/>
              </a:rPr>
              <a:t>残留</a:t>
            </a:r>
          </a:p>
        </p:txBody>
      </p:sp>
    </p:spTree>
    <p:extLst>
      <p:ext uri="{BB962C8B-B14F-4D97-AF65-F5344CB8AC3E}">
        <p14:creationId xmlns:p14="http://schemas.microsoft.com/office/powerpoint/2010/main" val="8710853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ChangeArrowheads="1"/>
          </p:cNvSpPr>
          <p:nvPr/>
        </p:nvSpPr>
        <p:spPr bwMode="auto">
          <a:xfrm>
            <a:off x="2322513" y="1419225"/>
            <a:ext cx="2768600" cy="1201738"/>
          </a:xfrm>
          <a:prstGeom prst="rect">
            <a:avLst/>
          </a:prstGeom>
          <a:gradFill rotWithShape="1">
            <a:gsLst>
              <a:gs pos="0">
                <a:schemeClr val="tx1"/>
              </a:gs>
              <a:gs pos="50000">
                <a:srgbClr val="000066"/>
              </a:gs>
              <a:gs pos="100000">
                <a:schemeClr val="tx1"/>
              </a:gs>
            </a:gsLst>
            <a:lin ang="5400000" scaled="1"/>
          </a:gradFill>
          <a:ln w="9525">
            <a:solidFill>
              <a:schemeClr val="bg1"/>
            </a:solidFill>
            <a:miter lim="800000"/>
            <a:headEnd/>
            <a:tailEnd/>
          </a:ln>
        </p:spPr>
        <p:txBody>
          <a:bodyPr/>
          <a:lstStyle/>
          <a:p>
            <a:endParaRPr lang="ja-JP" altLang="en-US" smtClean="0">
              <a:solidFill>
                <a:srgbClr val="000000"/>
              </a:solidFill>
            </a:endParaRPr>
          </a:p>
        </p:txBody>
      </p:sp>
      <p:sp>
        <p:nvSpPr>
          <p:cNvPr id="180228" name="Rectangle 4"/>
          <p:cNvSpPr>
            <a:spLocks noChangeArrowheads="1"/>
          </p:cNvSpPr>
          <p:nvPr/>
        </p:nvSpPr>
        <p:spPr bwMode="auto">
          <a:xfrm>
            <a:off x="2322513" y="2198688"/>
            <a:ext cx="693737" cy="242887"/>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229" name="Rectangle 5"/>
          <p:cNvSpPr>
            <a:spLocks noChangeArrowheads="1"/>
          </p:cNvSpPr>
          <p:nvPr/>
        </p:nvSpPr>
        <p:spPr bwMode="auto">
          <a:xfrm>
            <a:off x="2322513" y="1598613"/>
            <a:ext cx="271462" cy="242887"/>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230" name="Line 6"/>
          <p:cNvSpPr>
            <a:spLocks noChangeShapeType="1"/>
          </p:cNvSpPr>
          <p:nvPr/>
        </p:nvSpPr>
        <p:spPr bwMode="auto">
          <a:xfrm>
            <a:off x="3016250" y="2320925"/>
            <a:ext cx="20748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1" name="Line 7"/>
          <p:cNvSpPr>
            <a:spLocks noChangeShapeType="1"/>
          </p:cNvSpPr>
          <p:nvPr/>
        </p:nvSpPr>
        <p:spPr bwMode="auto">
          <a:xfrm>
            <a:off x="5091113" y="2298700"/>
            <a:ext cx="0" cy="4286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2" name="Line 8"/>
          <p:cNvSpPr>
            <a:spLocks noChangeShapeType="1"/>
          </p:cNvSpPr>
          <p:nvPr/>
        </p:nvSpPr>
        <p:spPr bwMode="auto">
          <a:xfrm>
            <a:off x="2593975" y="1719263"/>
            <a:ext cx="107950" cy="158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3" name="Line 9"/>
          <p:cNvSpPr>
            <a:spLocks noChangeShapeType="1"/>
          </p:cNvSpPr>
          <p:nvPr/>
        </p:nvSpPr>
        <p:spPr bwMode="auto">
          <a:xfrm>
            <a:off x="2701925" y="1698625"/>
            <a:ext cx="0" cy="4286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4" name="Line 10"/>
          <p:cNvSpPr>
            <a:spLocks noChangeShapeType="1"/>
          </p:cNvSpPr>
          <p:nvPr/>
        </p:nvSpPr>
        <p:spPr bwMode="auto">
          <a:xfrm flipV="1">
            <a:off x="2322513" y="2620963"/>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5" name="Line 11"/>
          <p:cNvSpPr>
            <a:spLocks noChangeShapeType="1"/>
          </p:cNvSpPr>
          <p:nvPr/>
        </p:nvSpPr>
        <p:spPr bwMode="auto">
          <a:xfrm flipV="1">
            <a:off x="2716213" y="2620963"/>
            <a:ext cx="0"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6" name="Line 12"/>
          <p:cNvSpPr>
            <a:spLocks noChangeShapeType="1"/>
          </p:cNvSpPr>
          <p:nvPr/>
        </p:nvSpPr>
        <p:spPr bwMode="auto">
          <a:xfrm flipV="1">
            <a:off x="3116263" y="2620963"/>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7" name="Line 13"/>
          <p:cNvSpPr>
            <a:spLocks noChangeShapeType="1"/>
          </p:cNvSpPr>
          <p:nvPr/>
        </p:nvSpPr>
        <p:spPr bwMode="auto">
          <a:xfrm flipV="1">
            <a:off x="3509963" y="2620963"/>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8" name="Line 14"/>
          <p:cNvSpPr>
            <a:spLocks noChangeShapeType="1"/>
          </p:cNvSpPr>
          <p:nvPr/>
        </p:nvSpPr>
        <p:spPr bwMode="auto">
          <a:xfrm flipV="1">
            <a:off x="3903663" y="2620963"/>
            <a:ext cx="0"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39" name="Line 15"/>
          <p:cNvSpPr>
            <a:spLocks noChangeShapeType="1"/>
          </p:cNvSpPr>
          <p:nvPr/>
        </p:nvSpPr>
        <p:spPr bwMode="auto">
          <a:xfrm flipV="1">
            <a:off x="4295775" y="2620963"/>
            <a:ext cx="1588"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40" name="Line 16"/>
          <p:cNvSpPr>
            <a:spLocks noChangeShapeType="1"/>
          </p:cNvSpPr>
          <p:nvPr/>
        </p:nvSpPr>
        <p:spPr bwMode="auto">
          <a:xfrm flipV="1">
            <a:off x="4697413" y="2620963"/>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41" name="Line 17"/>
          <p:cNvSpPr>
            <a:spLocks noChangeShapeType="1"/>
          </p:cNvSpPr>
          <p:nvPr/>
        </p:nvSpPr>
        <p:spPr bwMode="auto">
          <a:xfrm flipV="1">
            <a:off x="5091113" y="2620963"/>
            <a:ext cx="0"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42" name="Rectangle 18"/>
          <p:cNvSpPr>
            <a:spLocks noChangeArrowheads="1"/>
          </p:cNvSpPr>
          <p:nvPr/>
        </p:nvSpPr>
        <p:spPr bwMode="auto">
          <a:xfrm>
            <a:off x="4337050" y="14795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800" b="1" dirty="0" smtClean="0">
                <a:solidFill>
                  <a:srgbClr val="FFFFFF"/>
                </a:solidFill>
                <a:latin typeface="Arial" pitchFamily="34" charset="0"/>
                <a:ea typeface="ＭＳ Ｐゴシック" pitchFamily="50" charset="-128"/>
              </a:rPr>
              <a:t>PCBs</a:t>
            </a:r>
            <a:endParaRPr kumimoji="0" lang="en-US" altLang="ja-JP" sz="1800" dirty="0" smtClean="0">
              <a:solidFill>
                <a:srgbClr val="FFFFFF"/>
              </a:solidFill>
              <a:latin typeface="Arial" pitchFamily="34" charset="0"/>
              <a:ea typeface="ＭＳ Ｐゴシック" pitchFamily="50" charset="-128"/>
            </a:endParaRPr>
          </a:p>
        </p:txBody>
      </p:sp>
      <p:grpSp>
        <p:nvGrpSpPr>
          <p:cNvPr id="180243" name="Group 19"/>
          <p:cNvGrpSpPr>
            <a:grpSpLocks/>
          </p:cNvGrpSpPr>
          <p:nvPr/>
        </p:nvGrpSpPr>
        <p:grpSpPr bwMode="auto">
          <a:xfrm>
            <a:off x="2306638" y="2698750"/>
            <a:ext cx="2978150" cy="184150"/>
            <a:chOff x="1249" y="1334"/>
            <a:chExt cx="1876" cy="116"/>
          </a:xfrm>
        </p:grpSpPr>
        <p:sp>
          <p:nvSpPr>
            <p:cNvPr id="180244" name="Rectangle 20"/>
            <p:cNvSpPr>
              <a:spLocks noChangeArrowheads="1"/>
            </p:cNvSpPr>
            <p:nvPr/>
          </p:nvSpPr>
          <p:spPr bwMode="auto">
            <a:xfrm>
              <a:off x="1249" y="133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0</a:t>
              </a:r>
            </a:p>
          </p:txBody>
        </p:sp>
        <p:sp>
          <p:nvSpPr>
            <p:cNvPr id="180245" name="Rectangle 21"/>
            <p:cNvSpPr>
              <a:spLocks noChangeArrowheads="1"/>
            </p:cNvSpPr>
            <p:nvPr/>
          </p:nvSpPr>
          <p:spPr bwMode="auto">
            <a:xfrm>
              <a:off x="1446" y="1334"/>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200</a:t>
              </a:r>
            </a:p>
          </p:txBody>
        </p:sp>
        <p:sp>
          <p:nvSpPr>
            <p:cNvPr id="180246" name="Rectangle 22"/>
            <p:cNvSpPr>
              <a:spLocks noChangeArrowheads="1"/>
            </p:cNvSpPr>
            <p:nvPr/>
          </p:nvSpPr>
          <p:spPr bwMode="auto">
            <a:xfrm>
              <a:off x="1698" y="1334"/>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400</a:t>
              </a:r>
            </a:p>
          </p:txBody>
        </p:sp>
        <p:sp>
          <p:nvSpPr>
            <p:cNvPr id="180247" name="Rectangle 23"/>
            <p:cNvSpPr>
              <a:spLocks noChangeArrowheads="1"/>
            </p:cNvSpPr>
            <p:nvPr/>
          </p:nvSpPr>
          <p:spPr bwMode="auto">
            <a:xfrm>
              <a:off x="1946" y="1334"/>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600</a:t>
              </a:r>
            </a:p>
          </p:txBody>
        </p:sp>
        <p:sp>
          <p:nvSpPr>
            <p:cNvPr id="180248" name="Rectangle 24"/>
            <p:cNvSpPr>
              <a:spLocks noChangeArrowheads="1"/>
            </p:cNvSpPr>
            <p:nvPr/>
          </p:nvSpPr>
          <p:spPr bwMode="auto">
            <a:xfrm>
              <a:off x="2194" y="1334"/>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800</a:t>
              </a:r>
            </a:p>
          </p:txBody>
        </p:sp>
        <p:sp>
          <p:nvSpPr>
            <p:cNvPr id="180249" name="Rectangle 25"/>
            <p:cNvSpPr>
              <a:spLocks noChangeArrowheads="1"/>
            </p:cNvSpPr>
            <p:nvPr/>
          </p:nvSpPr>
          <p:spPr bwMode="auto">
            <a:xfrm>
              <a:off x="2413" y="1334"/>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1000</a:t>
              </a:r>
            </a:p>
          </p:txBody>
        </p:sp>
        <p:sp>
          <p:nvSpPr>
            <p:cNvPr id="180250" name="Rectangle 26"/>
            <p:cNvSpPr>
              <a:spLocks noChangeArrowheads="1"/>
            </p:cNvSpPr>
            <p:nvPr/>
          </p:nvSpPr>
          <p:spPr bwMode="auto">
            <a:xfrm>
              <a:off x="2665" y="1334"/>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1200</a:t>
              </a:r>
            </a:p>
          </p:txBody>
        </p:sp>
        <p:sp>
          <p:nvSpPr>
            <p:cNvPr id="180251" name="Rectangle 27"/>
            <p:cNvSpPr>
              <a:spLocks noChangeArrowheads="1"/>
            </p:cNvSpPr>
            <p:nvPr/>
          </p:nvSpPr>
          <p:spPr bwMode="auto">
            <a:xfrm>
              <a:off x="2913" y="1334"/>
              <a:ext cx="21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1400</a:t>
              </a:r>
            </a:p>
          </p:txBody>
        </p:sp>
      </p:grpSp>
      <p:sp>
        <p:nvSpPr>
          <p:cNvPr id="180252" name="Rectangle 28"/>
          <p:cNvSpPr>
            <a:spLocks noChangeArrowheads="1"/>
          </p:cNvSpPr>
          <p:nvPr/>
        </p:nvSpPr>
        <p:spPr bwMode="auto">
          <a:xfrm>
            <a:off x="928688" y="2238375"/>
            <a:ext cx="1077912" cy="1825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ja-JP" altLang="en-US" sz="1200" b="1" smtClean="0">
                <a:solidFill>
                  <a:srgbClr val="FFFFFF"/>
                </a:solidFill>
                <a:latin typeface="Arial" pitchFamily="34" charset="0"/>
                <a:ea typeface="ＭＳ Ｐゴシック" pitchFamily="50" charset="-128"/>
              </a:rPr>
              <a:t>深海魚 </a:t>
            </a:r>
            <a:r>
              <a:rPr kumimoji="0" lang="en-US" altLang="ja-JP" sz="1200" b="1" smtClean="0">
                <a:solidFill>
                  <a:srgbClr val="FFFFFF"/>
                </a:solidFill>
                <a:latin typeface="Arial" pitchFamily="34" charset="0"/>
                <a:ea typeface="ＭＳ Ｐゴシック" pitchFamily="50" charset="-128"/>
              </a:rPr>
              <a:t>(&gt;200m)</a:t>
            </a:r>
          </a:p>
        </p:txBody>
      </p:sp>
      <p:sp>
        <p:nvSpPr>
          <p:cNvPr id="180253" name="Rectangle 29"/>
          <p:cNvSpPr>
            <a:spLocks noChangeArrowheads="1"/>
          </p:cNvSpPr>
          <p:nvPr/>
        </p:nvSpPr>
        <p:spPr bwMode="auto">
          <a:xfrm>
            <a:off x="941388" y="1628775"/>
            <a:ext cx="1077912" cy="1825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ja-JP" altLang="en-US" sz="1200" b="1" smtClean="0">
                <a:solidFill>
                  <a:srgbClr val="FFFFFF"/>
                </a:solidFill>
                <a:latin typeface="Arial" pitchFamily="34" charset="0"/>
                <a:ea typeface="ＭＳ Ｐゴシック" pitchFamily="50" charset="-128"/>
              </a:rPr>
              <a:t>表層魚</a:t>
            </a:r>
            <a:r>
              <a:rPr kumimoji="0" lang="en-US" altLang="ja-JP" sz="1200" b="1" smtClean="0">
                <a:solidFill>
                  <a:srgbClr val="FFFFFF"/>
                </a:solidFill>
                <a:latin typeface="Arial" pitchFamily="34" charset="0"/>
                <a:ea typeface="ＭＳ Ｐゴシック" pitchFamily="50" charset="-128"/>
              </a:rPr>
              <a:t>(&lt; 200m)</a:t>
            </a:r>
          </a:p>
        </p:txBody>
      </p:sp>
      <p:grpSp>
        <p:nvGrpSpPr>
          <p:cNvPr id="180254" name="Group 30"/>
          <p:cNvGrpSpPr>
            <a:grpSpLocks/>
          </p:cNvGrpSpPr>
          <p:nvPr/>
        </p:nvGrpSpPr>
        <p:grpSpPr bwMode="auto">
          <a:xfrm>
            <a:off x="5651500" y="2698750"/>
            <a:ext cx="2978150" cy="184150"/>
            <a:chOff x="3590" y="1344"/>
            <a:chExt cx="1876" cy="116"/>
          </a:xfrm>
        </p:grpSpPr>
        <p:sp>
          <p:nvSpPr>
            <p:cNvPr id="180255" name="Rectangle 31"/>
            <p:cNvSpPr>
              <a:spLocks noChangeArrowheads="1"/>
            </p:cNvSpPr>
            <p:nvPr/>
          </p:nvSpPr>
          <p:spPr bwMode="auto">
            <a:xfrm>
              <a:off x="3590" y="1344"/>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0</a:t>
              </a:r>
            </a:p>
          </p:txBody>
        </p:sp>
        <p:sp>
          <p:nvSpPr>
            <p:cNvPr id="180256" name="Rectangle 32"/>
            <p:cNvSpPr>
              <a:spLocks noChangeArrowheads="1"/>
            </p:cNvSpPr>
            <p:nvPr/>
          </p:nvSpPr>
          <p:spPr bwMode="auto">
            <a:xfrm>
              <a:off x="3886" y="1344"/>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500</a:t>
              </a:r>
            </a:p>
          </p:txBody>
        </p:sp>
        <p:sp>
          <p:nvSpPr>
            <p:cNvPr id="180257" name="Rectangle 33"/>
            <p:cNvSpPr>
              <a:spLocks noChangeArrowheads="1"/>
            </p:cNvSpPr>
            <p:nvPr/>
          </p:nvSpPr>
          <p:spPr bwMode="auto">
            <a:xfrm>
              <a:off x="4208" y="1344"/>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1000</a:t>
              </a:r>
            </a:p>
          </p:txBody>
        </p:sp>
        <p:sp>
          <p:nvSpPr>
            <p:cNvPr id="180258" name="Rectangle 34"/>
            <p:cNvSpPr>
              <a:spLocks noChangeArrowheads="1"/>
            </p:cNvSpPr>
            <p:nvPr/>
          </p:nvSpPr>
          <p:spPr bwMode="auto">
            <a:xfrm>
              <a:off x="4555" y="1344"/>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1500</a:t>
              </a:r>
            </a:p>
          </p:txBody>
        </p:sp>
        <p:sp>
          <p:nvSpPr>
            <p:cNvPr id="180259" name="Rectangle 35"/>
            <p:cNvSpPr>
              <a:spLocks noChangeArrowheads="1"/>
            </p:cNvSpPr>
            <p:nvPr/>
          </p:nvSpPr>
          <p:spPr bwMode="auto">
            <a:xfrm>
              <a:off x="4907" y="1344"/>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2000</a:t>
              </a:r>
            </a:p>
          </p:txBody>
        </p:sp>
        <p:sp>
          <p:nvSpPr>
            <p:cNvPr id="180260" name="Rectangle 36"/>
            <p:cNvSpPr>
              <a:spLocks noChangeArrowheads="1"/>
            </p:cNvSpPr>
            <p:nvPr/>
          </p:nvSpPr>
          <p:spPr bwMode="auto">
            <a:xfrm>
              <a:off x="5254" y="1345"/>
              <a:ext cx="2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2500</a:t>
              </a:r>
            </a:p>
          </p:txBody>
        </p:sp>
      </p:grpSp>
      <p:grpSp>
        <p:nvGrpSpPr>
          <p:cNvPr id="180261" name="Group 37"/>
          <p:cNvGrpSpPr>
            <a:grpSpLocks/>
          </p:cNvGrpSpPr>
          <p:nvPr/>
        </p:nvGrpSpPr>
        <p:grpSpPr bwMode="auto">
          <a:xfrm>
            <a:off x="5670550" y="1419225"/>
            <a:ext cx="2768600" cy="1196975"/>
            <a:chOff x="1439" y="1818"/>
            <a:chExt cx="1744" cy="947"/>
          </a:xfrm>
        </p:grpSpPr>
        <p:sp>
          <p:nvSpPr>
            <p:cNvPr id="180262" name="Rectangle 38"/>
            <p:cNvSpPr>
              <a:spLocks noChangeArrowheads="1"/>
            </p:cNvSpPr>
            <p:nvPr/>
          </p:nvSpPr>
          <p:spPr bwMode="auto">
            <a:xfrm>
              <a:off x="1439" y="1818"/>
              <a:ext cx="1744" cy="929"/>
            </a:xfrm>
            <a:prstGeom prst="rect">
              <a:avLst/>
            </a:prstGeom>
            <a:gradFill rotWithShape="1">
              <a:gsLst>
                <a:gs pos="0">
                  <a:schemeClr val="tx1"/>
                </a:gs>
                <a:gs pos="50000">
                  <a:srgbClr val="000066"/>
                </a:gs>
                <a:gs pos="100000">
                  <a:schemeClr val="tx1"/>
                </a:gs>
              </a:gsLst>
              <a:lin ang="5400000" scaled="1"/>
            </a:gradFill>
            <a:ln w="12700">
              <a:solidFill>
                <a:schemeClr val="bg1"/>
              </a:solidFill>
              <a:miter lim="800000"/>
              <a:headEnd/>
              <a:tailEnd/>
            </a:ln>
          </p:spPr>
          <p:txBody>
            <a:bodyPr/>
            <a:lstStyle/>
            <a:p>
              <a:endParaRPr lang="ja-JP" altLang="en-US" smtClean="0">
                <a:solidFill>
                  <a:srgbClr val="000000"/>
                </a:solidFill>
              </a:endParaRPr>
            </a:p>
          </p:txBody>
        </p:sp>
        <p:sp>
          <p:nvSpPr>
            <p:cNvPr id="180263" name="Rectangle 39"/>
            <p:cNvSpPr>
              <a:spLocks noChangeArrowheads="1"/>
            </p:cNvSpPr>
            <p:nvPr/>
          </p:nvSpPr>
          <p:spPr bwMode="auto">
            <a:xfrm>
              <a:off x="1439" y="2422"/>
              <a:ext cx="482" cy="185"/>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264" name="Rectangle 40"/>
            <p:cNvSpPr>
              <a:spLocks noChangeArrowheads="1"/>
            </p:cNvSpPr>
            <p:nvPr/>
          </p:nvSpPr>
          <p:spPr bwMode="auto">
            <a:xfrm>
              <a:off x="1439" y="1958"/>
              <a:ext cx="221" cy="185"/>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265" name="Line 41"/>
            <p:cNvSpPr>
              <a:spLocks noChangeShapeType="1"/>
            </p:cNvSpPr>
            <p:nvPr/>
          </p:nvSpPr>
          <p:spPr bwMode="auto">
            <a:xfrm>
              <a:off x="1921" y="2512"/>
              <a:ext cx="1054" cy="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66" name="Line 42"/>
            <p:cNvSpPr>
              <a:spLocks noChangeShapeType="1"/>
            </p:cNvSpPr>
            <p:nvPr/>
          </p:nvSpPr>
          <p:spPr bwMode="auto">
            <a:xfrm>
              <a:off x="2975" y="2499"/>
              <a:ext cx="1" cy="2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67" name="Line 43"/>
            <p:cNvSpPr>
              <a:spLocks noChangeShapeType="1"/>
            </p:cNvSpPr>
            <p:nvPr/>
          </p:nvSpPr>
          <p:spPr bwMode="auto">
            <a:xfrm>
              <a:off x="1660" y="2048"/>
              <a:ext cx="684" cy="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68" name="Line 44"/>
            <p:cNvSpPr>
              <a:spLocks noChangeShapeType="1"/>
            </p:cNvSpPr>
            <p:nvPr/>
          </p:nvSpPr>
          <p:spPr bwMode="auto">
            <a:xfrm>
              <a:off x="2344" y="2034"/>
              <a:ext cx="1" cy="2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69" name="Line 45"/>
            <p:cNvSpPr>
              <a:spLocks noChangeShapeType="1"/>
            </p:cNvSpPr>
            <p:nvPr/>
          </p:nvSpPr>
          <p:spPr bwMode="auto">
            <a:xfrm flipV="1">
              <a:off x="1439" y="2747"/>
              <a:ext cx="1" cy="1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70" name="Line 46"/>
            <p:cNvSpPr>
              <a:spLocks noChangeShapeType="1"/>
            </p:cNvSpPr>
            <p:nvPr/>
          </p:nvSpPr>
          <p:spPr bwMode="auto">
            <a:xfrm flipV="1">
              <a:off x="1786" y="2747"/>
              <a:ext cx="0" cy="1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71" name="Line 47"/>
            <p:cNvSpPr>
              <a:spLocks noChangeShapeType="1"/>
            </p:cNvSpPr>
            <p:nvPr/>
          </p:nvSpPr>
          <p:spPr bwMode="auto">
            <a:xfrm flipV="1">
              <a:off x="2137" y="2747"/>
              <a:ext cx="1" cy="1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72" name="Line 48"/>
            <p:cNvSpPr>
              <a:spLocks noChangeShapeType="1"/>
            </p:cNvSpPr>
            <p:nvPr/>
          </p:nvSpPr>
          <p:spPr bwMode="auto">
            <a:xfrm flipV="1">
              <a:off x="2484" y="2747"/>
              <a:ext cx="1" cy="1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73" name="Line 49"/>
            <p:cNvSpPr>
              <a:spLocks noChangeShapeType="1"/>
            </p:cNvSpPr>
            <p:nvPr/>
          </p:nvSpPr>
          <p:spPr bwMode="auto">
            <a:xfrm flipV="1">
              <a:off x="2836" y="2747"/>
              <a:ext cx="0" cy="1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74" name="Line 50"/>
            <p:cNvSpPr>
              <a:spLocks noChangeShapeType="1"/>
            </p:cNvSpPr>
            <p:nvPr/>
          </p:nvSpPr>
          <p:spPr bwMode="auto">
            <a:xfrm flipV="1">
              <a:off x="3183" y="2747"/>
              <a:ext cx="0" cy="18"/>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sp>
        <p:nvSpPr>
          <p:cNvPr id="180275" name="Rectangle 51"/>
          <p:cNvSpPr>
            <a:spLocks noChangeArrowheads="1"/>
          </p:cNvSpPr>
          <p:nvPr/>
        </p:nvSpPr>
        <p:spPr bwMode="auto">
          <a:xfrm>
            <a:off x="7918450" y="1495425"/>
            <a:ext cx="463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400" b="1" smtClean="0">
                <a:solidFill>
                  <a:srgbClr val="FFFFFF"/>
                </a:solidFill>
                <a:latin typeface="Arial" pitchFamily="34" charset="0"/>
                <a:ea typeface="ＭＳ Ｐゴシック" pitchFamily="50" charset="-128"/>
              </a:rPr>
              <a:t>DDTs</a:t>
            </a:r>
            <a:endParaRPr kumimoji="0" lang="en-US" altLang="ja-JP" sz="1400" smtClean="0">
              <a:solidFill>
                <a:srgbClr val="FFFFFF"/>
              </a:solidFill>
              <a:latin typeface="Arial" pitchFamily="34" charset="0"/>
              <a:ea typeface="ＭＳ Ｐゴシック" pitchFamily="50" charset="-128"/>
            </a:endParaRPr>
          </a:p>
        </p:txBody>
      </p:sp>
      <p:grpSp>
        <p:nvGrpSpPr>
          <p:cNvPr id="180276" name="Group 52"/>
          <p:cNvGrpSpPr>
            <a:grpSpLocks/>
          </p:cNvGrpSpPr>
          <p:nvPr/>
        </p:nvGrpSpPr>
        <p:grpSpPr bwMode="auto">
          <a:xfrm>
            <a:off x="2314575" y="3124200"/>
            <a:ext cx="2770188" cy="1196975"/>
            <a:chOff x="1842" y="2076"/>
            <a:chExt cx="2347" cy="1032"/>
          </a:xfrm>
        </p:grpSpPr>
        <p:sp>
          <p:nvSpPr>
            <p:cNvPr id="180277" name="Rectangle 53"/>
            <p:cNvSpPr>
              <a:spLocks noChangeArrowheads="1"/>
            </p:cNvSpPr>
            <p:nvPr/>
          </p:nvSpPr>
          <p:spPr bwMode="auto">
            <a:xfrm>
              <a:off x="1842" y="2076"/>
              <a:ext cx="2346" cy="1008"/>
            </a:xfrm>
            <a:prstGeom prst="rect">
              <a:avLst/>
            </a:prstGeom>
            <a:gradFill rotWithShape="1">
              <a:gsLst>
                <a:gs pos="0">
                  <a:schemeClr val="tx1"/>
                </a:gs>
                <a:gs pos="50000">
                  <a:srgbClr val="000066"/>
                </a:gs>
                <a:gs pos="100000">
                  <a:schemeClr val="tx1"/>
                </a:gs>
              </a:gsLst>
              <a:lin ang="5400000" scaled="1"/>
            </a:gradFill>
            <a:ln w="12700">
              <a:solidFill>
                <a:schemeClr val="bg1"/>
              </a:solidFill>
              <a:miter lim="800000"/>
              <a:headEnd/>
              <a:tailEnd/>
            </a:ln>
          </p:spPr>
          <p:txBody>
            <a:bodyPr/>
            <a:lstStyle/>
            <a:p>
              <a:endParaRPr lang="ja-JP" altLang="en-US" smtClean="0">
                <a:solidFill>
                  <a:srgbClr val="000000"/>
                </a:solidFill>
              </a:endParaRPr>
            </a:p>
          </p:txBody>
        </p:sp>
        <p:sp>
          <p:nvSpPr>
            <p:cNvPr id="180278" name="Rectangle 54"/>
            <p:cNvSpPr>
              <a:spLocks noChangeArrowheads="1"/>
            </p:cNvSpPr>
            <p:nvPr/>
          </p:nvSpPr>
          <p:spPr bwMode="auto">
            <a:xfrm>
              <a:off x="1842" y="2730"/>
              <a:ext cx="672" cy="204"/>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279" name="Rectangle 55"/>
            <p:cNvSpPr>
              <a:spLocks noChangeArrowheads="1"/>
            </p:cNvSpPr>
            <p:nvPr/>
          </p:nvSpPr>
          <p:spPr bwMode="auto">
            <a:xfrm>
              <a:off x="1842" y="2226"/>
              <a:ext cx="162" cy="204"/>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280" name="Line 56"/>
            <p:cNvSpPr>
              <a:spLocks noChangeShapeType="1"/>
            </p:cNvSpPr>
            <p:nvPr/>
          </p:nvSpPr>
          <p:spPr bwMode="auto">
            <a:xfrm>
              <a:off x="2514" y="2832"/>
              <a:ext cx="1578" cy="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1" name="Line 57"/>
            <p:cNvSpPr>
              <a:spLocks noChangeShapeType="1"/>
            </p:cNvSpPr>
            <p:nvPr/>
          </p:nvSpPr>
          <p:spPr bwMode="auto">
            <a:xfrm>
              <a:off x="4092" y="2814"/>
              <a:ext cx="1" cy="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2" name="Line 58"/>
            <p:cNvSpPr>
              <a:spLocks noChangeShapeType="1"/>
            </p:cNvSpPr>
            <p:nvPr/>
          </p:nvSpPr>
          <p:spPr bwMode="auto">
            <a:xfrm>
              <a:off x="2004" y="2328"/>
              <a:ext cx="108" cy="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3" name="Line 59"/>
            <p:cNvSpPr>
              <a:spLocks noChangeShapeType="1"/>
            </p:cNvSpPr>
            <p:nvPr/>
          </p:nvSpPr>
          <p:spPr bwMode="auto">
            <a:xfrm>
              <a:off x="2112" y="2310"/>
              <a:ext cx="1" cy="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4" name="Line 60"/>
            <p:cNvSpPr>
              <a:spLocks noChangeShapeType="1"/>
            </p:cNvSpPr>
            <p:nvPr/>
          </p:nvSpPr>
          <p:spPr bwMode="auto">
            <a:xfrm flipV="1">
              <a:off x="1842" y="3084"/>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5" name="Line 61"/>
            <p:cNvSpPr>
              <a:spLocks noChangeShapeType="1"/>
            </p:cNvSpPr>
            <p:nvPr/>
          </p:nvSpPr>
          <p:spPr bwMode="auto">
            <a:xfrm flipV="1">
              <a:off x="2310" y="3084"/>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6" name="Line 62"/>
            <p:cNvSpPr>
              <a:spLocks noChangeShapeType="1"/>
            </p:cNvSpPr>
            <p:nvPr/>
          </p:nvSpPr>
          <p:spPr bwMode="auto">
            <a:xfrm flipV="1">
              <a:off x="2778" y="3084"/>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7" name="Line 63"/>
            <p:cNvSpPr>
              <a:spLocks noChangeShapeType="1"/>
            </p:cNvSpPr>
            <p:nvPr/>
          </p:nvSpPr>
          <p:spPr bwMode="auto">
            <a:xfrm flipV="1">
              <a:off x="3252" y="3084"/>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8" name="Line 64"/>
            <p:cNvSpPr>
              <a:spLocks noChangeShapeType="1"/>
            </p:cNvSpPr>
            <p:nvPr/>
          </p:nvSpPr>
          <p:spPr bwMode="auto">
            <a:xfrm flipV="1">
              <a:off x="3720" y="3084"/>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289" name="Line 65"/>
            <p:cNvSpPr>
              <a:spLocks noChangeShapeType="1"/>
            </p:cNvSpPr>
            <p:nvPr/>
          </p:nvSpPr>
          <p:spPr bwMode="auto">
            <a:xfrm flipV="1">
              <a:off x="4188" y="3084"/>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sp>
        <p:nvSpPr>
          <p:cNvPr id="180290" name="Rectangle 66"/>
          <p:cNvSpPr>
            <a:spLocks noChangeArrowheads="1"/>
          </p:cNvSpPr>
          <p:nvPr/>
        </p:nvSpPr>
        <p:spPr bwMode="auto">
          <a:xfrm>
            <a:off x="4546600" y="3197225"/>
            <a:ext cx="4635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400" b="1" smtClean="0">
                <a:solidFill>
                  <a:srgbClr val="FFFFFF"/>
                </a:solidFill>
                <a:latin typeface="Arial" pitchFamily="34" charset="0"/>
                <a:ea typeface="ＭＳ Ｐゴシック" pitchFamily="50" charset="-128"/>
              </a:rPr>
              <a:t>CHLs</a:t>
            </a:r>
          </a:p>
        </p:txBody>
      </p:sp>
      <p:grpSp>
        <p:nvGrpSpPr>
          <p:cNvPr id="180291" name="Group 67"/>
          <p:cNvGrpSpPr>
            <a:grpSpLocks/>
          </p:cNvGrpSpPr>
          <p:nvPr/>
        </p:nvGrpSpPr>
        <p:grpSpPr bwMode="auto">
          <a:xfrm>
            <a:off x="2274888" y="4416425"/>
            <a:ext cx="2935287" cy="182563"/>
            <a:chOff x="1433" y="2568"/>
            <a:chExt cx="1849" cy="115"/>
          </a:xfrm>
        </p:grpSpPr>
        <p:sp>
          <p:nvSpPr>
            <p:cNvPr id="180292" name="Rectangle 68"/>
            <p:cNvSpPr>
              <a:spLocks noChangeArrowheads="1"/>
            </p:cNvSpPr>
            <p:nvPr/>
          </p:nvSpPr>
          <p:spPr bwMode="auto">
            <a:xfrm>
              <a:off x="1433" y="2568"/>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0</a:t>
              </a:r>
            </a:p>
          </p:txBody>
        </p:sp>
        <p:sp>
          <p:nvSpPr>
            <p:cNvPr id="180293" name="Rectangle 69"/>
            <p:cNvSpPr>
              <a:spLocks noChangeArrowheads="1"/>
            </p:cNvSpPr>
            <p:nvPr/>
          </p:nvSpPr>
          <p:spPr bwMode="auto">
            <a:xfrm>
              <a:off x="1745" y="2568"/>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50</a:t>
              </a:r>
            </a:p>
          </p:txBody>
        </p:sp>
        <p:sp>
          <p:nvSpPr>
            <p:cNvPr id="180294" name="Rectangle 70"/>
            <p:cNvSpPr>
              <a:spLocks noChangeArrowheads="1"/>
            </p:cNvSpPr>
            <p:nvPr/>
          </p:nvSpPr>
          <p:spPr bwMode="auto">
            <a:xfrm>
              <a:off x="2067" y="2568"/>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100</a:t>
              </a:r>
            </a:p>
          </p:txBody>
        </p:sp>
        <p:sp>
          <p:nvSpPr>
            <p:cNvPr id="180295" name="Rectangle 71"/>
            <p:cNvSpPr>
              <a:spLocks noChangeArrowheads="1"/>
            </p:cNvSpPr>
            <p:nvPr/>
          </p:nvSpPr>
          <p:spPr bwMode="auto">
            <a:xfrm>
              <a:off x="2427" y="2568"/>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150</a:t>
              </a:r>
            </a:p>
          </p:txBody>
        </p:sp>
        <p:sp>
          <p:nvSpPr>
            <p:cNvPr id="180296" name="Rectangle 72"/>
            <p:cNvSpPr>
              <a:spLocks noChangeArrowheads="1"/>
            </p:cNvSpPr>
            <p:nvPr/>
          </p:nvSpPr>
          <p:spPr bwMode="auto">
            <a:xfrm>
              <a:off x="2775" y="2568"/>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200</a:t>
              </a:r>
            </a:p>
          </p:txBody>
        </p:sp>
        <p:sp>
          <p:nvSpPr>
            <p:cNvPr id="180297" name="Rectangle 73"/>
            <p:cNvSpPr>
              <a:spLocks noChangeArrowheads="1"/>
            </p:cNvSpPr>
            <p:nvPr/>
          </p:nvSpPr>
          <p:spPr bwMode="auto">
            <a:xfrm>
              <a:off x="3123" y="2568"/>
              <a:ext cx="15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250</a:t>
              </a:r>
            </a:p>
          </p:txBody>
        </p:sp>
      </p:grpSp>
      <p:sp>
        <p:nvSpPr>
          <p:cNvPr id="180298" name="Rectangle 74"/>
          <p:cNvSpPr>
            <a:spLocks noChangeArrowheads="1"/>
          </p:cNvSpPr>
          <p:nvPr/>
        </p:nvSpPr>
        <p:spPr bwMode="auto">
          <a:xfrm>
            <a:off x="928688" y="3910013"/>
            <a:ext cx="1077912" cy="1825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ja-JP" altLang="en-US" sz="1200" b="1" smtClean="0">
                <a:solidFill>
                  <a:srgbClr val="FFFFFF"/>
                </a:solidFill>
                <a:latin typeface="Arial" pitchFamily="34" charset="0"/>
                <a:ea typeface="ＭＳ Ｐゴシック" pitchFamily="50" charset="-128"/>
              </a:rPr>
              <a:t>深海魚 </a:t>
            </a:r>
            <a:r>
              <a:rPr kumimoji="0" lang="en-US" altLang="ja-JP" sz="1200" b="1" smtClean="0">
                <a:solidFill>
                  <a:srgbClr val="FFFFFF"/>
                </a:solidFill>
                <a:latin typeface="Arial" pitchFamily="34" charset="0"/>
                <a:ea typeface="ＭＳ Ｐゴシック" pitchFamily="50" charset="-128"/>
              </a:rPr>
              <a:t>(&gt;200m)</a:t>
            </a:r>
          </a:p>
        </p:txBody>
      </p:sp>
      <p:sp>
        <p:nvSpPr>
          <p:cNvPr id="180299" name="Rectangle 75"/>
          <p:cNvSpPr>
            <a:spLocks noChangeArrowheads="1"/>
          </p:cNvSpPr>
          <p:nvPr/>
        </p:nvSpPr>
        <p:spPr bwMode="auto">
          <a:xfrm>
            <a:off x="911225" y="3300413"/>
            <a:ext cx="1120775" cy="1825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ja-JP" altLang="en-US" sz="1200" b="1" smtClean="0">
                <a:solidFill>
                  <a:srgbClr val="FFFFFF"/>
                </a:solidFill>
                <a:latin typeface="Arial" pitchFamily="34" charset="0"/>
                <a:ea typeface="ＭＳ Ｐゴシック" pitchFamily="50" charset="-128"/>
              </a:rPr>
              <a:t>表層魚 </a:t>
            </a:r>
            <a:r>
              <a:rPr kumimoji="0" lang="en-US" altLang="ja-JP" sz="1200" b="1" smtClean="0">
                <a:solidFill>
                  <a:srgbClr val="FFFFFF"/>
                </a:solidFill>
                <a:latin typeface="Arial" pitchFamily="34" charset="0"/>
                <a:ea typeface="ＭＳ Ｐゴシック" pitchFamily="50" charset="-128"/>
              </a:rPr>
              <a:t>(&lt; 200m)</a:t>
            </a:r>
          </a:p>
        </p:txBody>
      </p:sp>
      <p:grpSp>
        <p:nvGrpSpPr>
          <p:cNvPr id="180300" name="Group 76"/>
          <p:cNvGrpSpPr>
            <a:grpSpLocks/>
          </p:cNvGrpSpPr>
          <p:nvPr/>
        </p:nvGrpSpPr>
        <p:grpSpPr bwMode="auto">
          <a:xfrm>
            <a:off x="5667375" y="3121025"/>
            <a:ext cx="2770188" cy="1196975"/>
            <a:chOff x="2928" y="2910"/>
            <a:chExt cx="2365" cy="1032"/>
          </a:xfrm>
        </p:grpSpPr>
        <p:sp>
          <p:nvSpPr>
            <p:cNvPr id="180301" name="Rectangle 77"/>
            <p:cNvSpPr>
              <a:spLocks noChangeArrowheads="1"/>
            </p:cNvSpPr>
            <p:nvPr/>
          </p:nvSpPr>
          <p:spPr bwMode="auto">
            <a:xfrm>
              <a:off x="2928" y="2910"/>
              <a:ext cx="2364" cy="1008"/>
            </a:xfrm>
            <a:prstGeom prst="rect">
              <a:avLst/>
            </a:prstGeom>
            <a:gradFill rotWithShape="1">
              <a:gsLst>
                <a:gs pos="0">
                  <a:schemeClr val="tx1"/>
                </a:gs>
                <a:gs pos="50000">
                  <a:srgbClr val="000066"/>
                </a:gs>
                <a:gs pos="100000">
                  <a:schemeClr val="tx1"/>
                </a:gs>
              </a:gsLst>
              <a:lin ang="5400000" scaled="1"/>
            </a:gradFill>
            <a:ln w="12700">
              <a:solidFill>
                <a:schemeClr val="bg1"/>
              </a:solidFill>
              <a:miter lim="800000"/>
              <a:headEnd/>
              <a:tailEnd/>
            </a:ln>
          </p:spPr>
          <p:txBody>
            <a:bodyPr/>
            <a:lstStyle/>
            <a:p>
              <a:endParaRPr lang="ja-JP" altLang="en-US" smtClean="0">
                <a:solidFill>
                  <a:srgbClr val="000000"/>
                </a:solidFill>
              </a:endParaRPr>
            </a:p>
          </p:txBody>
        </p:sp>
        <p:sp>
          <p:nvSpPr>
            <p:cNvPr id="180302" name="Rectangle 78"/>
            <p:cNvSpPr>
              <a:spLocks noChangeArrowheads="1"/>
            </p:cNvSpPr>
            <p:nvPr/>
          </p:nvSpPr>
          <p:spPr bwMode="auto">
            <a:xfrm>
              <a:off x="2928" y="3564"/>
              <a:ext cx="726" cy="204"/>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303" name="Rectangle 79"/>
            <p:cNvSpPr>
              <a:spLocks noChangeArrowheads="1"/>
            </p:cNvSpPr>
            <p:nvPr/>
          </p:nvSpPr>
          <p:spPr bwMode="auto">
            <a:xfrm>
              <a:off x="2928" y="3060"/>
              <a:ext cx="234" cy="204"/>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304" name="Line 80"/>
            <p:cNvSpPr>
              <a:spLocks noChangeShapeType="1"/>
            </p:cNvSpPr>
            <p:nvPr/>
          </p:nvSpPr>
          <p:spPr bwMode="auto">
            <a:xfrm>
              <a:off x="3654" y="3666"/>
              <a:ext cx="1212" cy="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05" name="Line 81"/>
            <p:cNvSpPr>
              <a:spLocks noChangeShapeType="1"/>
            </p:cNvSpPr>
            <p:nvPr/>
          </p:nvSpPr>
          <p:spPr bwMode="auto">
            <a:xfrm>
              <a:off x="4866" y="3648"/>
              <a:ext cx="1" cy="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06" name="Line 82"/>
            <p:cNvSpPr>
              <a:spLocks noChangeShapeType="1"/>
            </p:cNvSpPr>
            <p:nvPr/>
          </p:nvSpPr>
          <p:spPr bwMode="auto">
            <a:xfrm>
              <a:off x="3162" y="3162"/>
              <a:ext cx="426" cy="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07" name="Line 83"/>
            <p:cNvSpPr>
              <a:spLocks noChangeShapeType="1"/>
            </p:cNvSpPr>
            <p:nvPr/>
          </p:nvSpPr>
          <p:spPr bwMode="auto">
            <a:xfrm>
              <a:off x="3588" y="3144"/>
              <a:ext cx="1" cy="3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08" name="Line 84"/>
            <p:cNvSpPr>
              <a:spLocks noChangeShapeType="1"/>
            </p:cNvSpPr>
            <p:nvPr/>
          </p:nvSpPr>
          <p:spPr bwMode="auto">
            <a:xfrm flipV="1">
              <a:off x="2928" y="3918"/>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09" name="Line 85"/>
            <p:cNvSpPr>
              <a:spLocks noChangeShapeType="1"/>
            </p:cNvSpPr>
            <p:nvPr/>
          </p:nvSpPr>
          <p:spPr bwMode="auto">
            <a:xfrm flipV="1">
              <a:off x="3402" y="3918"/>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10" name="Line 86"/>
            <p:cNvSpPr>
              <a:spLocks noChangeShapeType="1"/>
            </p:cNvSpPr>
            <p:nvPr/>
          </p:nvSpPr>
          <p:spPr bwMode="auto">
            <a:xfrm flipV="1">
              <a:off x="3876" y="3918"/>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11" name="Line 87"/>
            <p:cNvSpPr>
              <a:spLocks noChangeShapeType="1"/>
            </p:cNvSpPr>
            <p:nvPr/>
          </p:nvSpPr>
          <p:spPr bwMode="auto">
            <a:xfrm flipV="1">
              <a:off x="4344" y="3918"/>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12" name="Line 88"/>
            <p:cNvSpPr>
              <a:spLocks noChangeShapeType="1"/>
            </p:cNvSpPr>
            <p:nvPr/>
          </p:nvSpPr>
          <p:spPr bwMode="auto">
            <a:xfrm flipV="1">
              <a:off x="4818" y="3918"/>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13" name="Line 89"/>
            <p:cNvSpPr>
              <a:spLocks noChangeShapeType="1"/>
            </p:cNvSpPr>
            <p:nvPr/>
          </p:nvSpPr>
          <p:spPr bwMode="auto">
            <a:xfrm flipV="1">
              <a:off x="5292" y="3918"/>
              <a:ext cx="1" cy="24"/>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grpSp>
      <p:sp>
        <p:nvSpPr>
          <p:cNvPr id="180314" name="Rectangle 90"/>
          <p:cNvSpPr>
            <a:spLocks noChangeArrowheads="1"/>
          </p:cNvSpPr>
          <p:nvPr/>
        </p:nvSpPr>
        <p:spPr bwMode="auto">
          <a:xfrm>
            <a:off x="7867650" y="3197225"/>
            <a:ext cx="4841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400" b="1" smtClean="0">
                <a:solidFill>
                  <a:srgbClr val="FFFFFF"/>
                </a:solidFill>
                <a:latin typeface="Arial" pitchFamily="34" charset="0"/>
                <a:ea typeface="ＭＳ Ｐゴシック" pitchFamily="50" charset="-128"/>
              </a:rPr>
              <a:t>HCHs</a:t>
            </a:r>
          </a:p>
        </p:txBody>
      </p:sp>
      <p:grpSp>
        <p:nvGrpSpPr>
          <p:cNvPr id="180315" name="Group 91"/>
          <p:cNvGrpSpPr>
            <a:grpSpLocks/>
          </p:cNvGrpSpPr>
          <p:nvPr/>
        </p:nvGrpSpPr>
        <p:grpSpPr bwMode="auto">
          <a:xfrm>
            <a:off x="5651500" y="4416425"/>
            <a:ext cx="2882900" cy="182563"/>
            <a:chOff x="3560" y="2556"/>
            <a:chExt cx="1816" cy="115"/>
          </a:xfrm>
        </p:grpSpPr>
        <p:sp>
          <p:nvSpPr>
            <p:cNvPr id="180316" name="Rectangle 92"/>
            <p:cNvSpPr>
              <a:spLocks noChangeArrowheads="1"/>
            </p:cNvSpPr>
            <p:nvPr/>
          </p:nvSpPr>
          <p:spPr bwMode="auto">
            <a:xfrm>
              <a:off x="3560" y="2556"/>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0</a:t>
              </a:r>
            </a:p>
          </p:txBody>
        </p:sp>
        <p:sp>
          <p:nvSpPr>
            <p:cNvPr id="180317" name="Rectangle 93"/>
            <p:cNvSpPr>
              <a:spLocks noChangeArrowheads="1"/>
            </p:cNvSpPr>
            <p:nvPr/>
          </p:nvSpPr>
          <p:spPr bwMode="auto">
            <a:xfrm>
              <a:off x="3878" y="255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10</a:t>
              </a:r>
            </a:p>
          </p:txBody>
        </p:sp>
        <p:sp>
          <p:nvSpPr>
            <p:cNvPr id="180318" name="Rectangle 94"/>
            <p:cNvSpPr>
              <a:spLocks noChangeArrowheads="1"/>
            </p:cNvSpPr>
            <p:nvPr/>
          </p:nvSpPr>
          <p:spPr bwMode="auto">
            <a:xfrm>
              <a:off x="4232" y="255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20</a:t>
              </a:r>
            </a:p>
          </p:txBody>
        </p:sp>
        <p:sp>
          <p:nvSpPr>
            <p:cNvPr id="180319" name="Rectangle 95"/>
            <p:cNvSpPr>
              <a:spLocks noChangeArrowheads="1"/>
            </p:cNvSpPr>
            <p:nvPr/>
          </p:nvSpPr>
          <p:spPr bwMode="auto">
            <a:xfrm>
              <a:off x="4580" y="255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30</a:t>
              </a:r>
            </a:p>
          </p:txBody>
        </p:sp>
        <p:sp>
          <p:nvSpPr>
            <p:cNvPr id="180320" name="Rectangle 96"/>
            <p:cNvSpPr>
              <a:spLocks noChangeArrowheads="1"/>
            </p:cNvSpPr>
            <p:nvPr/>
          </p:nvSpPr>
          <p:spPr bwMode="auto">
            <a:xfrm>
              <a:off x="4922" y="255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40</a:t>
              </a:r>
            </a:p>
          </p:txBody>
        </p:sp>
        <p:sp>
          <p:nvSpPr>
            <p:cNvPr id="180321" name="Rectangle 97"/>
            <p:cNvSpPr>
              <a:spLocks noChangeArrowheads="1"/>
            </p:cNvSpPr>
            <p:nvPr/>
          </p:nvSpPr>
          <p:spPr bwMode="auto">
            <a:xfrm>
              <a:off x="5270" y="2556"/>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50</a:t>
              </a:r>
            </a:p>
          </p:txBody>
        </p:sp>
      </p:grpSp>
      <p:sp>
        <p:nvSpPr>
          <p:cNvPr id="180322" name="Rectangle 98"/>
          <p:cNvSpPr>
            <a:spLocks noChangeArrowheads="1"/>
          </p:cNvSpPr>
          <p:nvPr/>
        </p:nvSpPr>
        <p:spPr bwMode="auto">
          <a:xfrm>
            <a:off x="2314575" y="4838700"/>
            <a:ext cx="2768600" cy="1168400"/>
          </a:xfrm>
          <a:prstGeom prst="rect">
            <a:avLst/>
          </a:prstGeom>
          <a:gradFill rotWithShape="1">
            <a:gsLst>
              <a:gs pos="0">
                <a:schemeClr val="tx1"/>
              </a:gs>
              <a:gs pos="50000">
                <a:srgbClr val="000066"/>
              </a:gs>
              <a:gs pos="100000">
                <a:schemeClr val="tx1"/>
              </a:gs>
            </a:gsLst>
            <a:lin ang="5400000" scaled="1"/>
          </a:gradFill>
          <a:ln w="12700">
            <a:solidFill>
              <a:schemeClr val="bg1"/>
            </a:solidFill>
            <a:miter lim="800000"/>
            <a:headEnd/>
            <a:tailEnd/>
          </a:ln>
        </p:spPr>
        <p:txBody>
          <a:bodyPr/>
          <a:lstStyle/>
          <a:p>
            <a:endParaRPr lang="ja-JP" altLang="en-US" smtClean="0">
              <a:solidFill>
                <a:srgbClr val="000000"/>
              </a:solidFill>
            </a:endParaRPr>
          </a:p>
        </p:txBody>
      </p:sp>
      <p:sp>
        <p:nvSpPr>
          <p:cNvPr id="180323" name="Rectangle 99"/>
          <p:cNvSpPr>
            <a:spLocks noChangeArrowheads="1"/>
          </p:cNvSpPr>
          <p:nvPr/>
        </p:nvSpPr>
        <p:spPr bwMode="auto">
          <a:xfrm>
            <a:off x="2314575" y="5597525"/>
            <a:ext cx="752475" cy="236538"/>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324" name="Rectangle 100"/>
          <p:cNvSpPr>
            <a:spLocks noChangeArrowheads="1"/>
          </p:cNvSpPr>
          <p:nvPr/>
        </p:nvSpPr>
        <p:spPr bwMode="auto">
          <a:xfrm>
            <a:off x="2314575" y="5013325"/>
            <a:ext cx="266700" cy="236538"/>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325" name="Line 101"/>
          <p:cNvSpPr>
            <a:spLocks noChangeShapeType="1"/>
          </p:cNvSpPr>
          <p:nvPr/>
        </p:nvSpPr>
        <p:spPr bwMode="auto">
          <a:xfrm>
            <a:off x="3067050" y="5715000"/>
            <a:ext cx="1468438"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26" name="Line 102"/>
          <p:cNvSpPr>
            <a:spLocks noChangeShapeType="1"/>
          </p:cNvSpPr>
          <p:nvPr/>
        </p:nvSpPr>
        <p:spPr bwMode="auto">
          <a:xfrm>
            <a:off x="4535488" y="5694363"/>
            <a:ext cx="1587" cy="4286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27" name="Line 103"/>
          <p:cNvSpPr>
            <a:spLocks noChangeShapeType="1"/>
          </p:cNvSpPr>
          <p:nvPr/>
        </p:nvSpPr>
        <p:spPr bwMode="auto">
          <a:xfrm>
            <a:off x="2581275" y="5130800"/>
            <a:ext cx="315913"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28" name="Line 104"/>
          <p:cNvSpPr>
            <a:spLocks noChangeShapeType="1"/>
          </p:cNvSpPr>
          <p:nvPr/>
        </p:nvSpPr>
        <p:spPr bwMode="auto">
          <a:xfrm>
            <a:off x="2897188" y="5110163"/>
            <a:ext cx="1587"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29" name="Line 105"/>
          <p:cNvSpPr>
            <a:spLocks noChangeShapeType="1"/>
          </p:cNvSpPr>
          <p:nvPr/>
        </p:nvSpPr>
        <p:spPr bwMode="auto">
          <a:xfrm flipV="1">
            <a:off x="2314575" y="6007100"/>
            <a:ext cx="1588"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30" name="Line 106"/>
          <p:cNvSpPr>
            <a:spLocks noChangeShapeType="1"/>
          </p:cNvSpPr>
          <p:nvPr/>
        </p:nvSpPr>
        <p:spPr bwMode="auto">
          <a:xfrm flipV="1">
            <a:off x="2870200" y="6007100"/>
            <a:ext cx="0"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31" name="Line 107"/>
          <p:cNvSpPr>
            <a:spLocks noChangeShapeType="1"/>
          </p:cNvSpPr>
          <p:nvPr/>
        </p:nvSpPr>
        <p:spPr bwMode="auto">
          <a:xfrm flipV="1">
            <a:off x="3424238"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32" name="Line 108"/>
          <p:cNvSpPr>
            <a:spLocks noChangeShapeType="1"/>
          </p:cNvSpPr>
          <p:nvPr/>
        </p:nvSpPr>
        <p:spPr bwMode="auto">
          <a:xfrm flipV="1">
            <a:off x="3973513"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33" name="Line 109"/>
          <p:cNvSpPr>
            <a:spLocks noChangeShapeType="1"/>
          </p:cNvSpPr>
          <p:nvPr/>
        </p:nvSpPr>
        <p:spPr bwMode="auto">
          <a:xfrm flipV="1">
            <a:off x="4529138" y="6007100"/>
            <a:ext cx="0"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34" name="Line 110"/>
          <p:cNvSpPr>
            <a:spLocks noChangeShapeType="1"/>
          </p:cNvSpPr>
          <p:nvPr/>
        </p:nvSpPr>
        <p:spPr bwMode="auto">
          <a:xfrm flipV="1">
            <a:off x="5083175" y="6007100"/>
            <a:ext cx="1588"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35" name="Rectangle 111"/>
          <p:cNvSpPr>
            <a:spLocks noChangeArrowheads="1"/>
          </p:cNvSpPr>
          <p:nvPr/>
        </p:nvSpPr>
        <p:spPr bwMode="auto">
          <a:xfrm>
            <a:off x="4403725" y="4905375"/>
            <a:ext cx="5937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400" b="1" smtClean="0">
                <a:solidFill>
                  <a:srgbClr val="FFFFFF"/>
                </a:solidFill>
                <a:latin typeface="Arial" pitchFamily="34" charset="0"/>
                <a:ea typeface="ＭＳ Ｐゴシック" pitchFamily="50" charset="-128"/>
              </a:rPr>
              <a:t>PBDEs</a:t>
            </a:r>
            <a:endParaRPr kumimoji="0" lang="en-US" altLang="ja-JP" sz="1400" smtClean="0">
              <a:solidFill>
                <a:srgbClr val="FFFFFF"/>
              </a:solidFill>
              <a:latin typeface="Arial" pitchFamily="34" charset="0"/>
              <a:ea typeface="ＭＳ Ｐゴシック" pitchFamily="50" charset="-128"/>
            </a:endParaRPr>
          </a:p>
        </p:txBody>
      </p:sp>
      <p:grpSp>
        <p:nvGrpSpPr>
          <p:cNvPr id="180336" name="Group 112"/>
          <p:cNvGrpSpPr>
            <a:grpSpLocks/>
          </p:cNvGrpSpPr>
          <p:nvPr/>
        </p:nvGrpSpPr>
        <p:grpSpPr bwMode="auto">
          <a:xfrm>
            <a:off x="2286000" y="6132513"/>
            <a:ext cx="2874963" cy="182562"/>
            <a:chOff x="1440" y="3683"/>
            <a:chExt cx="1811" cy="115"/>
          </a:xfrm>
        </p:grpSpPr>
        <p:sp>
          <p:nvSpPr>
            <p:cNvPr id="180337" name="Rectangle 113"/>
            <p:cNvSpPr>
              <a:spLocks noChangeArrowheads="1"/>
            </p:cNvSpPr>
            <p:nvPr/>
          </p:nvSpPr>
          <p:spPr bwMode="auto">
            <a:xfrm>
              <a:off x="1440" y="3683"/>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0</a:t>
              </a:r>
            </a:p>
          </p:txBody>
        </p:sp>
        <p:sp>
          <p:nvSpPr>
            <p:cNvPr id="180338" name="Rectangle 114"/>
            <p:cNvSpPr>
              <a:spLocks noChangeArrowheads="1"/>
            </p:cNvSpPr>
            <p:nvPr/>
          </p:nvSpPr>
          <p:spPr bwMode="auto">
            <a:xfrm>
              <a:off x="1753" y="3683"/>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10</a:t>
              </a:r>
            </a:p>
          </p:txBody>
        </p:sp>
        <p:sp>
          <p:nvSpPr>
            <p:cNvPr id="180339" name="Rectangle 115"/>
            <p:cNvSpPr>
              <a:spLocks noChangeArrowheads="1"/>
            </p:cNvSpPr>
            <p:nvPr/>
          </p:nvSpPr>
          <p:spPr bwMode="auto">
            <a:xfrm>
              <a:off x="2101" y="3683"/>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20</a:t>
              </a:r>
            </a:p>
          </p:txBody>
        </p:sp>
        <p:sp>
          <p:nvSpPr>
            <p:cNvPr id="180340" name="Rectangle 116"/>
            <p:cNvSpPr>
              <a:spLocks noChangeArrowheads="1"/>
            </p:cNvSpPr>
            <p:nvPr/>
          </p:nvSpPr>
          <p:spPr bwMode="auto">
            <a:xfrm>
              <a:off x="2461" y="3683"/>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30</a:t>
              </a:r>
            </a:p>
          </p:txBody>
        </p:sp>
        <p:sp>
          <p:nvSpPr>
            <p:cNvPr id="180341" name="Rectangle 117"/>
            <p:cNvSpPr>
              <a:spLocks noChangeArrowheads="1"/>
            </p:cNvSpPr>
            <p:nvPr/>
          </p:nvSpPr>
          <p:spPr bwMode="auto">
            <a:xfrm>
              <a:off x="2803" y="3683"/>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40</a:t>
              </a:r>
            </a:p>
          </p:txBody>
        </p:sp>
        <p:sp>
          <p:nvSpPr>
            <p:cNvPr id="180342" name="Rectangle 118"/>
            <p:cNvSpPr>
              <a:spLocks noChangeArrowheads="1"/>
            </p:cNvSpPr>
            <p:nvPr/>
          </p:nvSpPr>
          <p:spPr bwMode="auto">
            <a:xfrm>
              <a:off x="3145" y="3683"/>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50</a:t>
              </a:r>
            </a:p>
          </p:txBody>
        </p:sp>
      </p:grpSp>
      <p:sp>
        <p:nvSpPr>
          <p:cNvPr id="180343" name="Rectangle 119"/>
          <p:cNvSpPr>
            <a:spLocks noChangeArrowheads="1"/>
          </p:cNvSpPr>
          <p:nvPr/>
        </p:nvSpPr>
        <p:spPr bwMode="auto">
          <a:xfrm>
            <a:off x="928688" y="5637213"/>
            <a:ext cx="1077912" cy="1825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ja-JP" altLang="en-US" sz="1200" b="1" smtClean="0">
                <a:solidFill>
                  <a:srgbClr val="FFFFFF"/>
                </a:solidFill>
                <a:latin typeface="Arial" pitchFamily="34" charset="0"/>
                <a:ea typeface="ＭＳ Ｐゴシック" pitchFamily="50" charset="-128"/>
              </a:rPr>
              <a:t>深海魚 </a:t>
            </a:r>
            <a:r>
              <a:rPr kumimoji="0" lang="en-US" altLang="ja-JP" sz="1200" b="1" smtClean="0">
                <a:solidFill>
                  <a:srgbClr val="FFFFFF"/>
                </a:solidFill>
                <a:latin typeface="Arial" pitchFamily="34" charset="0"/>
                <a:ea typeface="ＭＳ Ｐゴシック" pitchFamily="50" charset="-128"/>
              </a:rPr>
              <a:t>(&gt;200m)</a:t>
            </a:r>
          </a:p>
        </p:txBody>
      </p:sp>
      <p:sp>
        <p:nvSpPr>
          <p:cNvPr id="180344" name="Rectangle 120"/>
          <p:cNvSpPr>
            <a:spLocks noChangeArrowheads="1"/>
          </p:cNvSpPr>
          <p:nvPr/>
        </p:nvSpPr>
        <p:spPr bwMode="auto">
          <a:xfrm>
            <a:off x="911225" y="5027613"/>
            <a:ext cx="1120775" cy="18256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ja-JP" altLang="en-US" sz="1200" b="1" smtClean="0">
                <a:solidFill>
                  <a:srgbClr val="FFFFFF"/>
                </a:solidFill>
                <a:latin typeface="Arial" pitchFamily="34" charset="0"/>
                <a:ea typeface="ＭＳ Ｐゴシック" pitchFamily="50" charset="-128"/>
              </a:rPr>
              <a:t>表層魚 </a:t>
            </a:r>
            <a:r>
              <a:rPr kumimoji="0" lang="en-US" altLang="ja-JP" sz="1200" b="1" smtClean="0">
                <a:solidFill>
                  <a:srgbClr val="FFFFFF"/>
                </a:solidFill>
                <a:latin typeface="Arial" pitchFamily="34" charset="0"/>
                <a:ea typeface="ＭＳ Ｐゴシック" pitchFamily="50" charset="-128"/>
              </a:rPr>
              <a:t>(&lt; 200m)</a:t>
            </a:r>
          </a:p>
        </p:txBody>
      </p:sp>
      <p:grpSp>
        <p:nvGrpSpPr>
          <p:cNvPr id="180345" name="Group 121"/>
          <p:cNvGrpSpPr>
            <a:grpSpLocks/>
          </p:cNvGrpSpPr>
          <p:nvPr/>
        </p:nvGrpSpPr>
        <p:grpSpPr bwMode="auto">
          <a:xfrm>
            <a:off x="5661025" y="6132513"/>
            <a:ext cx="2863850" cy="182562"/>
            <a:chOff x="3566" y="3647"/>
            <a:chExt cx="1804" cy="115"/>
          </a:xfrm>
        </p:grpSpPr>
        <p:sp>
          <p:nvSpPr>
            <p:cNvPr id="180346" name="Rectangle 122"/>
            <p:cNvSpPr>
              <a:spLocks noChangeArrowheads="1"/>
            </p:cNvSpPr>
            <p:nvPr/>
          </p:nvSpPr>
          <p:spPr bwMode="auto">
            <a:xfrm>
              <a:off x="3566" y="364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0</a:t>
              </a:r>
            </a:p>
          </p:txBody>
        </p:sp>
        <p:sp>
          <p:nvSpPr>
            <p:cNvPr id="180347" name="Rectangle 123"/>
            <p:cNvSpPr>
              <a:spLocks noChangeArrowheads="1"/>
            </p:cNvSpPr>
            <p:nvPr/>
          </p:nvSpPr>
          <p:spPr bwMode="auto">
            <a:xfrm>
              <a:off x="3992" y="3647"/>
              <a:ext cx="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5</a:t>
              </a:r>
            </a:p>
          </p:txBody>
        </p:sp>
        <p:sp>
          <p:nvSpPr>
            <p:cNvPr id="180348" name="Rectangle 124"/>
            <p:cNvSpPr>
              <a:spLocks noChangeArrowheads="1"/>
            </p:cNvSpPr>
            <p:nvPr/>
          </p:nvSpPr>
          <p:spPr bwMode="auto">
            <a:xfrm>
              <a:off x="4400" y="3647"/>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10</a:t>
              </a:r>
            </a:p>
          </p:txBody>
        </p:sp>
        <p:sp>
          <p:nvSpPr>
            <p:cNvPr id="180349" name="Rectangle 125"/>
            <p:cNvSpPr>
              <a:spLocks noChangeArrowheads="1"/>
            </p:cNvSpPr>
            <p:nvPr/>
          </p:nvSpPr>
          <p:spPr bwMode="auto">
            <a:xfrm>
              <a:off x="4838" y="3647"/>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15</a:t>
              </a:r>
            </a:p>
          </p:txBody>
        </p:sp>
        <p:sp>
          <p:nvSpPr>
            <p:cNvPr id="180350" name="Rectangle 126"/>
            <p:cNvSpPr>
              <a:spLocks noChangeArrowheads="1"/>
            </p:cNvSpPr>
            <p:nvPr/>
          </p:nvSpPr>
          <p:spPr bwMode="auto">
            <a:xfrm>
              <a:off x="5264" y="3647"/>
              <a:ext cx="10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200" b="1" smtClean="0">
                  <a:solidFill>
                    <a:srgbClr val="FFFFFF"/>
                  </a:solidFill>
                  <a:latin typeface="Arial" pitchFamily="34" charset="0"/>
                  <a:ea typeface="ＭＳ Ｐゴシック" pitchFamily="50" charset="-128"/>
                </a:rPr>
                <a:t>20</a:t>
              </a:r>
            </a:p>
          </p:txBody>
        </p:sp>
      </p:grpSp>
      <p:sp>
        <p:nvSpPr>
          <p:cNvPr id="180351" name="Rectangle 127"/>
          <p:cNvSpPr>
            <a:spLocks noChangeArrowheads="1"/>
          </p:cNvSpPr>
          <p:nvPr/>
        </p:nvSpPr>
        <p:spPr bwMode="auto">
          <a:xfrm>
            <a:off x="5678488" y="4838700"/>
            <a:ext cx="2768600" cy="1168400"/>
          </a:xfrm>
          <a:prstGeom prst="rect">
            <a:avLst/>
          </a:prstGeom>
          <a:gradFill rotWithShape="1">
            <a:gsLst>
              <a:gs pos="0">
                <a:schemeClr val="tx1"/>
              </a:gs>
              <a:gs pos="50000">
                <a:srgbClr val="000066"/>
              </a:gs>
              <a:gs pos="100000">
                <a:schemeClr val="tx1"/>
              </a:gs>
            </a:gsLst>
            <a:lin ang="5400000" scaled="1"/>
          </a:gradFill>
          <a:ln w="12700">
            <a:solidFill>
              <a:schemeClr val="bg1"/>
            </a:solidFill>
            <a:miter lim="800000"/>
            <a:headEnd/>
            <a:tailEnd/>
          </a:ln>
        </p:spPr>
        <p:txBody>
          <a:bodyPr/>
          <a:lstStyle/>
          <a:p>
            <a:endParaRPr lang="ja-JP" altLang="en-US" smtClean="0">
              <a:solidFill>
                <a:srgbClr val="000000"/>
              </a:solidFill>
            </a:endParaRPr>
          </a:p>
        </p:txBody>
      </p:sp>
      <p:sp>
        <p:nvSpPr>
          <p:cNvPr id="180352" name="Rectangle 128"/>
          <p:cNvSpPr>
            <a:spLocks noChangeArrowheads="1"/>
          </p:cNvSpPr>
          <p:nvPr/>
        </p:nvSpPr>
        <p:spPr bwMode="auto">
          <a:xfrm>
            <a:off x="5678488" y="5597525"/>
            <a:ext cx="842962" cy="236538"/>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353" name="Rectangle 129"/>
          <p:cNvSpPr>
            <a:spLocks noChangeArrowheads="1"/>
          </p:cNvSpPr>
          <p:nvPr/>
        </p:nvSpPr>
        <p:spPr bwMode="auto">
          <a:xfrm>
            <a:off x="5678488" y="5013325"/>
            <a:ext cx="225425" cy="236538"/>
          </a:xfrm>
          <a:prstGeom prst="rect">
            <a:avLst/>
          </a:prstGeom>
          <a:solidFill>
            <a:srgbClr val="FF0000"/>
          </a:solidFill>
          <a:ln w="9525">
            <a:solidFill>
              <a:schemeClr val="bg1"/>
            </a:solidFill>
            <a:miter lim="800000"/>
            <a:headEnd/>
            <a:tailEnd/>
          </a:ln>
        </p:spPr>
        <p:txBody>
          <a:bodyPr/>
          <a:lstStyle/>
          <a:p>
            <a:endParaRPr lang="ja-JP" altLang="en-US" smtClean="0">
              <a:solidFill>
                <a:srgbClr val="000000"/>
              </a:solidFill>
            </a:endParaRPr>
          </a:p>
        </p:txBody>
      </p:sp>
      <p:sp>
        <p:nvSpPr>
          <p:cNvPr id="180354" name="Line 130"/>
          <p:cNvSpPr>
            <a:spLocks noChangeShapeType="1"/>
          </p:cNvSpPr>
          <p:nvPr/>
        </p:nvSpPr>
        <p:spPr bwMode="auto">
          <a:xfrm>
            <a:off x="6521450" y="5715000"/>
            <a:ext cx="1898650"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55" name="Line 131"/>
          <p:cNvSpPr>
            <a:spLocks noChangeShapeType="1"/>
          </p:cNvSpPr>
          <p:nvPr/>
        </p:nvSpPr>
        <p:spPr bwMode="auto">
          <a:xfrm>
            <a:off x="8420100" y="5694363"/>
            <a:ext cx="0" cy="4286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56" name="Line 132"/>
          <p:cNvSpPr>
            <a:spLocks noChangeShapeType="1"/>
          </p:cNvSpPr>
          <p:nvPr/>
        </p:nvSpPr>
        <p:spPr bwMode="auto">
          <a:xfrm>
            <a:off x="5903913" y="5130800"/>
            <a:ext cx="674687"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57" name="Line 133"/>
          <p:cNvSpPr>
            <a:spLocks noChangeShapeType="1"/>
          </p:cNvSpPr>
          <p:nvPr/>
        </p:nvSpPr>
        <p:spPr bwMode="auto">
          <a:xfrm>
            <a:off x="6578600" y="5110163"/>
            <a:ext cx="0" cy="412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58" name="Line 134"/>
          <p:cNvSpPr>
            <a:spLocks noChangeShapeType="1"/>
          </p:cNvSpPr>
          <p:nvPr/>
        </p:nvSpPr>
        <p:spPr bwMode="auto">
          <a:xfrm flipV="1">
            <a:off x="5678488"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59" name="Line 135"/>
          <p:cNvSpPr>
            <a:spLocks noChangeShapeType="1"/>
          </p:cNvSpPr>
          <p:nvPr/>
        </p:nvSpPr>
        <p:spPr bwMode="auto">
          <a:xfrm flipV="1">
            <a:off x="6373813"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60" name="Line 136"/>
          <p:cNvSpPr>
            <a:spLocks noChangeShapeType="1"/>
          </p:cNvSpPr>
          <p:nvPr/>
        </p:nvSpPr>
        <p:spPr bwMode="auto">
          <a:xfrm flipV="1">
            <a:off x="7062788"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61" name="Line 137"/>
          <p:cNvSpPr>
            <a:spLocks noChangeShapeType="1"/>
          </p:cNvSpPr>
          <p:nvPr/>
        </p:nvSpPr>
        <p:spPr bwMode="auto">
          <a:xfrm flipV="1">
            <a:off x="7758113"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62" name="Line 138"/>
          <p:cNvSpPr>
            <a:spLocks noChangeShapeType="1"/>
          </p:cNvSpPr>
          <p:nvPr/>
        </p:nvSpPr>
        <p:spPr bwMode="auto">
          <a:xfrm flipV="1">
            <a:off x="8447088" y="6007100"/>
            <a:ext cx="1587" cy="28575"/>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ja-JP" altLang="en-US" smtClean="0">
              <a:solidFill>
                <a:srgbClr val="000000"/>
              </a:solidFill>
            </a:endParaRPr>
          </a:p>
        </p:txBody>
      </p:sp>
      <p:sp>
        <p:nvSpPr>
          <p:cNvPr id="180363" name="Rectangle 139"/>
          <p:cNvSpPr>
            <a:spLocks noChangeArrowheads="1"/>
          </p:cNvSpPr>
          <p:nvPr/>
        </p:nvSpPr>
        <p:spPr bwMode="auto">
          <a:xfrm>
            <a:off x="7745413" y="4905375"/>
            <a:ext cx="612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kumimoji="0" lang="en-US" altLang="ja-JP" sz="1400" b="1" smtClean="0">
                <a:solidFill>
                  <a:srgbClr val="FFFFFF"/>
                </a:solidFill>
                <a:latin typeface="Arial" pitchFamily="34" charset="0"/>
                <a:ea typeface="ＭＳ Ｐゴシック" pitchFamily="50" charset="-128"/>
              </a:rPr>
              <a:t>HBCDs</a:t>
            </a:r>
          </a:p>
        </p:txBody>
      </p:sp>
      <p:sp>
        <p:nvSpPr>
          <p:cNvPr id="180364" name="Text Box 140"/>
          <p:cNvSpPr txBox="1">
            <a:spLocks noChangeArrowheads="1"/>
          </p:cNvSpPr>
          <p:nvPr/>
        </p:nvSpPr>
        <p:spPr bwMode="auto">
          <a:xfrm>
            <a:off x="3889375" y="6383338"/>
            <a:ext cx="1922463" cy="3175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bg1"/>
                </a:solidFill>
                <a:miter lim="800000"/>
                <a:headEnd/>
                <a:tailEnd/>
              </a14:hiddenLine>
            </a:ext>
          </a:extLst>
        </p:spPr>
        <p:txBody>
          <a:bodyPr wrap="none" lIns="36000" tIns="36000" rIns="36000" bIns="36000">
            <a:spAutoFit/>
          </a:bodyPr>
          <a:lstStyle/>
          <a:p>
            <a:pPr>
              <a:spcBef>
                <a:spcPct val="50000"/>
              </a:spcBef>
            </a:pPr>
            <a:r>
              <a:rPr lang="ja-JP" altLang="en-US" sz="1600" b="1" smtClean="0">
                <a:solidFill>
                  <a:srgbClr val="FFFFFF"/>
                </a:solidFill>
                <a:latin typeface="Arial" pitchFamily="34" charset="0"/>
                <a:ea typeface="ＭＳ Ｐゴシック" pitchFamily="50" charset="-128"/>
              </a:rPr>
              <a:t>濃度 </a:t>
            </a:r>
            <a:r>
              <a:rPr lang="en-US" altLang="ja-JP" sz="1600" b="1" smtClean="0">
                <a:solidFill>
                  <a:srgbClr val="FFFFFF"/>
                </a:solidFill>
                <a:latin typeface="Arial" pitchFamily="34" charset="0"/>
                <a:ea typeface="ＭＳ Ｐゴシック" pitchFamily="50" charset="-128"/>
              </a:rPr>
              <a:t>(ng/g lipid wt.)</a:t>
            </a:r>
          </a:p>
        </p:txBody>
      </p:sp>
      <p:sp>
        <p:nvSpPr>
          <p:cNvPr id="180365" name="AutoShape 141"/>
          <p:cNvSpPr>
            <a:spLocks noChangeArrowheads="1"/>
          </p:cNvSpPr>
          <p:nvPr/>
        </p:nvSpPr>
        <p:spPr bwMode="auto">
          <a:xfrm>
            <a:off x="1123950" y="171450"/>
            <a:ext cx="7099300" cy="569913"/>
          </a:xfrm>
          <a:prstGeom prst="plaque">
            <a:avLst>
              <a:gd name="adj" fmla="val 16667"/>
            </a:avLst>
          </a:prstGeom>
          <a:gradFill rotWithShape="1">
            <a:gsLst>
              <a:gs pos="0">
                <a:srgbClr val="CCECFF"/>
              </a:gs>
              <a:gs pos="50000">
                <a:srgbClr val="FFFFFF"/>
              </a:gs>
              <a:gs pos="100000">
                <a:srgbClr val="CCECFF"/>
              </a:gs>
            </a:gsLst>
            <a:lin ang="5400000" scaled="1"/>
          </a:gradFill>
          <a:ln>
            <a:noFill/>
          </a:ln>
          <a:effectLst>
            <a:outerShdw dist="35921" dir="2700000" algn="ctr" rotWithShape="0">
              <a:srgbClr val="3366FF"/>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kumimoji="0" lang="ja-JP" altLang="en-US" b="1" smtClean="0">
                <a:solidFill>
                  <a:srgbClr val="000066"/>
                </a:solidFill>
                <a:latin typeface="Arial" pitchFamily="34" charset="0"/>
                <a:ea typeface="ＭＳ Ｐゴシック" pitchFamily="50" charset="-128"/>
              </a:rPr>
              <a:t>有機ハロゲン化合物による東シナ海の深海生物汚染</a:t>
            </a:r>
          </a:p>
        </p:txBody>
      </p:sp>
      <p:sp>
        <p:nvSpPr>
          <p:cNvPr id="180366" name="Text Box 142"/>
          <p:cNvSpPr txBox="1">
            <a:spLocks noChangeArrowheads="1"/>
          </p:cNvSpPr>
          <p:nvPr/>
        </p:nvSpPr>
        <p:spPr bwMode="auto">
          <a:xfrm>
            <a:off x="7766050" y="1828800"/>
            <a:ext cx="615950" cy="244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8001" algn="ctr">
                <a:solidFill>
                  <a:srgbClr val="000000"/>
                </a:solidFill>
                <a:miter lim="800000"/>
                <a:headEnd/>
                <a:tailEnd/>
              </a14:hiddenLine>
            </a:ext>
          </a:extLst>
        </p:spPr>
        <p:txBody>
          <a:bodyPr wrap="none">
            <a:spAutoFit/>
          </a:bodyPr>
          <a:lstStyle/>
          <a:p>
            <a:pPr algn="ctr">
              <a:spcBef>
                <a:spcPct val="50000"/>
              </a:spcBef>
            </a:pPr>
            <a:r>
              <a:rPr kumimoji="0" lang="en-US" altLang="ja-JP" sz="1000" b="1" i="1" smtClean="0">
                <a:solidFill>
                  <a:srgbClr val="FFFFFF"/>
                </a:solidFill>
                <a:latin typeface="Arial" pitchFamily="34" charset="0"/>
                <a:ea typeface="ＭＳ Ｐゴシック" pitchFamily="50" charset="-128"/>
              </a:rPr>
              <a:t>p </a:t>
            </a:r>
            <a:r>
              <a:rPr kumimoji="0" lang="en-US" altLang="ja-JP" sz="1000" b="1" smtClean="0">
                <a:solidFill>
                  <a:srgbClr val="FFFFFF"/>
                </a:solidFill>
                <a:latin typeface="Arial" pitchFamily="34" charset="0"/>
                <a:ea typeface="ＭＳ Ｐゴシック" pitchFamily="50" charset="-128"/>
              </a:rPr>
              <a:t>&lt;0.05</a:t>
            </a:r>
          </a:p>
        </p:txBody>
      </p:sp>
      <p:sp>
        <p:nvSpPr>
          <p:cNvPr id="180367" name="Text Box 143"/>
          <p:cNvSpPr txBox="1">
            <a:spLocks noChangeArrowheads="1"/>
          </p:cNvSpPr>
          <p:nvPr/>
        </p:nvSpPr>
        <p:spPr bwMode="auto">
          <a:xfrm>
            <a:off x="7735888" y="3489325"/>
            <a:ext cx="615950" cy="244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8001" algn="ctr">
                <a:solidFill>
                  <a:srgbClr val="000000"/>
                </a:solidFill>
                <a:miter lim="800000"/>
                <a:headEnd/>
                <a:tailEnd/>
              </a14:hiddenLine>
            </a:ext>
          </a:extLst>
        </p:spPr>
        <p:txBody>
          <a:bodyPr wrap="none">
            <a:spAutoFit/>
          </a:bodyPr>
          <a:lstStyle/>
          <a:p>
            <a:pPr algn="ctr">
              <a:spcBef>
                <a:spcPct val="50000"/>
              </a:spcBef>
            </a:pPr>
            <a:r>
              <a:rPr kumimoji="0" lang="en-US" altLang="ja-JP" sz="1000" b="1" i="1" smtClean="0">
                <a:solidFill>
                  <a:srgbClr val="FFFFFF"/>
                </a:solidFill>
                <a:latin typeface="Arial" pitchFamily="34" charset="0"/>
                <a:ea typeface="ＭＳ Ｐゴシック" pitchFamily="50" charset="-128"/>
              </a:rPr>
              <a:t>p </a:t>
            </a:r>
            <a:r>
              <a:rPr kumimoji="0" lang="en-US" altLang="ja-JP" sz="1000" b="1" smtClean="0">
                <a:solidFill>
                  <a:srgbClr val="FFFFFF"/>
                </a:solidFill>
                <a:latin typeface="Arial" pitchFamily="34" charset="0"/>
                <a:ea typeface="ＭＳ Ｐゴシック" pitchFamily="50" charset="-128"/>
              </a:rPr>
              <a:t>&lt;0.01</a:t>
            </a:r>
          </a:p>
        </p:txBody>
      </p:sp>
      <p:sp>
        <p:nvSpPr>
          <p:cNvPr id="180368" name="Text Box 144"/>
          <p:cNvSpPr txBox="1">
            <a:spLocks noChangeArrowheads="1"/>
          </p:cNvSpPr>
          <p:nvPr/>
        </p:nvSpPr>
        <p:spPr bwMode="auto">
          <a:xfrm>
            <a:off x="4394200" y="3489325"/>
            <a:ext cx="615950" cy="244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8001" algn="ctr">
                <a:solidFill>
                  <a:srgbClr val="000000"/>
                </a:solidFill>
                <a:miter lim="800000"/>
                <a:headEnd/>
                <a:tailEnd/>
              </a14:hiddenLine>
            </a:ext>
          </a:extLst>
        </p:spPr>
        <p:txBody>
          <a:bodyPr wrap="none">
            <a:spAutoFit/>
          </a:bodyPr>
          <a:lstStyle/>
          <a:p>
            <a:pPr algn="ctr">
              <a:spcBef>
                <a:spcPct val="50000"/>
              </a:spcBef>
            </a:pPr>
            <a:r>
              <a:rPr kumimoji="0" lang="en-US" altLang="ja-JP" sz="1000" b="1" i="1" smtClean="0">
                <a:solidFill>
                  <a:srgbClr val="FFFFFF"/>
                </a:solidFill>
                <a:latin typeface="Arial" pitchFamily="34" charset="0"/>
                <a:ea typeface="ＭＳ Ｐゴシック" pitchFamily="50" charset="-128"/>
              </a:rPr>
              <a:t>p </a:t>
            </a:r>
            <a:r>
              <a:rPr kumimoji="0" lang="en-US" altLang="ja-JP" sz="1000" b="1" smtClean="0">
                <a:solidFill>
                  <a:srgbClr val="FFFFFF"/>
                </a:solidFill>
                <a:latin typeface="Arial" pitchFamily="34" charset="0"/>
                <a:ea typeface="ＭＳ Ｐゴシック" pitchFamily="50" charset="-128"/>
              </a:rPr>
              <a:t>&lt;0.01</a:t>
            </a:r>
          </a:p>
        </p:txBody>
      </p:sp>
      <p:sp>
        <p:nvSpPr>
          <p:cNvPr id="180369" name="Text Box 145"/>
          <p:cNvSpPr txBox="1">
            <a:spLocks noChangeArrowheads="1"/>
          </p:cNvSpPr>
          <p:nvPr/>
        </p:nvSpPr>
        <p:spPr bwMode="auto">
          <a:xfrm>
            <a:off x="4381500" y="5200650"/>
            <a:ext cx="615950" cy="244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8001" algn="ctr">
                <a:solidFill>
                  <a:srgbClr val="000000"/>
                </a:solidFill>
                <a:miter lim="800000"/>
                <a:headEnd/>
                <a:tailEnd/>
              </a14:hiddenLine>
            </a:ext>
          </a:extLst>
        </p:spPr>
        <p:txBody>
          <a:bodyPr wrap="none">
            <a:spAutoFit/>
          </a:bodyPr>
          <a:lstStyle/>
          <a:p>
            <a:pPr algn="ctr">
              <a:spcBef>
                <a:spcPct val="50000"/>
              </a:spcBef>
            </a:pPr>
            <a:r>
              <a:rPr kumimoji="0" lang="en-US" altLang="ja-JP" sz="1000" b="1" i="1" smtClean="0">
                <a:solidFill>
                  <a:srgbClr val="FFFFFF"/>
                </a:solidFill>
                <a:latin typeface="Arial" pitchFamily="34" charset="0"/>
                <a:ea typeface="ＭＳ Ｐゴシック" pitchFamily="50" charset="-128"/>
              </a:rPr>
              <a:t>p </a:t>
            </a:r>
            <a:r>
              <a:rPr kumimoji="0" lang="en-US" altLang="ja-JP" sz="1000" b="1" smtClean="0">
                <a:solidFill>
                  <a:srgbClr val="FFFFFF"/>
                </a:solidFill>
                <a:latin typeface="Arial" pitchFamily="34" charset="0"/>
                <a:ea typeface="ＭＳ Ｐゴシック" pitchFamily="50" charset="-128"/>
              </a:rPr>
              <a:t>&lt;0.01</a:t>
            </a:r>
          </a:p>
        </p:txBody>
      </p:sp>
      <p:sp>
        <p:nvSpPr>
          <p:cNvPr id="180370" name="Text Box 146"/>
          <p:cNvSpPr txBox="1">
            <a:spLocks noChangeArrowheads="1"/>
          </p:cNvSpPr>
          <p:nvPr/>
        </p:nvSpPr>
        <p:spPr bwMode="auto">
          <a:xfrm>
            <a:off x="7742238" y="5200650"/>
            <a:ext cx="615950" cy="244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8001" algn="ctr">
                <a:solidFill>
                  <a:srgbClr val="000000"/>
                </a:solidFill>
                <a:miter lim="800000"/>
                <a:headEnd/>
                <a:tailEnd/>
              </a14:hiddenLine>
            </a:ext>
          </a:extLst>
        </p:spPr>
        <p:txBody>
          <a:bodyPr wrap="none">
            <a:spAutoFit/>
          </a:bodyPr>
          <a:lstStyle/>
          <a:p>
            <a:pPr algn="ctr">
              <a:spcBef>
                <a:spcPct val="50000"/>
              </a:spcBef>
            </a:pPr>
            <a:r>
              <a:rPr kumimoji="0" lang="en-US" altLang="ja-JP" sz="1000" b="1" i="1" smtClean="0">
                <a:solidFill>
                  <a:srgbClr val="FFFFFF"/>
                </a:solidFill>
                <a:latin typeface="Arial" pitchFamily="34" charset="0"/>
                <a:ea typeface="ＭＳ Ｐゴシック" pitchFamily="50" charset="-128"/>
              </a:rPr>
              <a:t>p </a:t>
            </a:r>
            <a:r>
              <a:rPr kumimoji="0" lang="en-US" altLang="ja-JP" sz="1000" b="1" smtClean="0">
                <a:solidFill>
                  <a:srgbClr val="FFFFFF"/>
                </a:solidFill>
                <a:latin typeface="Arial" pitchFamily="34" charset="0"/>
                <a:ea typeface="ＭＳ Ｐゴシック" pitchFamily="50" charset="-128"/>
              </a:rPr>
              <a:t>&lt;0.05</a:t>
            </a:r>
          </a:p>
        </p:txBody>
      </p:sp>
    </p:spTree>
    <p:extLst>
      <p:ext uri="{BB962C8B-B14F-4D97-AF65-F5344CB8AC3E}">
        <p14:creationId xmlns:p14="http://schemas.microsoft.com/office/powerpoint/2010/main" val="32317864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873250" y="3392488"/>
            <a:ext cx="5549900" cy="2571750"/>
            <a:chOff x="1889" y="1781"/>
            <a:chExt cx="1029" cy="645"/>
          </a:xfrm>
        </p:grpSpPr>
        <p:sp>
          <p:nvSpPr>
            <p:cNvPr id="200709" name="Rectangle 5"/>
            <p:cNvSpPr>
              <a:spLocks noChangeArrowheads="1"/>
            </p:cNvSpPr>
            <p:nvPr/>
          </p:nvSpPr>
          <p:spPr bwMode="auto">
            <a:xfrm>
              <a:off x="1900" y="1797"/>
              <a:ext cx="1008" cy="629"/>
            </a:xfrm>
            <a:prstGeom prst="rect">
              <a:avLst/>
            </a:prstGeom>
            <a:gradFill rotWithShape="0">
              <a:gsLst>
                <a:gs pos="0">
                  <a:srgbClr val="6666FF"/>
                </a:gs>
                <a:gs pos="100000">
                  <a:srgbClr val="6666FF">
                    <a:gamma/>
                    <a:shade val="46275"/>
                    <a:invGamma/>
                  </a:srgbClr>
                </a:gs>
              </a:gsLst>
              <a:lin ang="5400000" scaled="1"/>
            </a:gradFill>
            <a:ln w="9525">
              <a:noFill/>
              <a:miter lim="800000"/>
              <a:headEnd/>
              <a:tailEnd/>
            </a:ln>
            <a:effectLst>
              <a:outerShdw dist="107763" dir="2700000" algn="ctr" rotWithShape="0">
                <a:schemeClr val="tx1">
                  <a:alpha val="50000"/>
                </a:schemeClr>
              </a:outerShdw>
            </a:effectLst>
          </p:spPr>
          <p:txBody>
            <a:bodyPr wrap="none" anchor="ctr"/>
            <a:lstStyle/>
            <a:p>
              <a:pPr algn="ctr">
                <a:defRPr/>
              </a:pPr>
              <a:endParaRPr lang="ja-JP" altLang="en-US" sz="1600" b="1">
                <a:solidFill>
                  <a:srgbClr val="000000"/>
                </a:solidFill>
              </a:endParaRPr>
            </a:p>
          </p:txBody>
        </p:sp>
        <p:grpSp>
          <p:nvGrpSpPr>
            <p:cNvPr id="3" name="Group 6"/>
            <p:cNvGrpSpPr>
              <a:grpSpLocks/>
            </p:cNvGrpSpPr>
            <p:nvPr/>
          </p:nvGrpSpPr>
          <p:grpSpPr bwMode="auto">
            <a:xfrm>
              <a:off x="1889" y="1781"/>
              <a:ext cx="1012" cy="29"/>
              <a:chOff x="1173" y="1628"/>
              <a:chExt cx="1187" cy="62"/>
            </a:xfrm>
          </p:grpSpPr>
          <p:sp>
            <p:nvSpPr>
              <p:cNvPr id="12326" name="Freeform 7"/>
              <p:cNvSpPr>
                <a:spLocks/>
              </p:cNvSpPr>
              <p:nvPr/>
            </p:nvSpPr>
            <p:spPr bwMode="auto">
              <a:xfrm>
                <a:off x="1757"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27" name="Freeform 8"/>
              <p:cNvSpPr>
                <a:spLocks/>
              </p:cNvSpPr>
              <p:nvPr/>
            </p:nvSpPr>
            <p:spPr bwMode="auto">
              <a:xfrm>
                <a:off x="1901"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28" name="Freeform 9"/>
              <p:cNvSpPr>
                <a:spLocks/>
              </p:cNvSpPr>
              <p:nvPr/>
            </p:nvSpPr>
            <p:spPr bwMode="auto">
              <a:xfrm>
                <a:off x="2049"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29" name="Freeform 10"/>
              <p:cNvSpPr>
                <a:spLocks/>
              </p:cNvSpPr>
              <p:nvPr/>
            </p:nvSpPr>
            <p:spPr bwMode="auto">
              <a:xfrm>
                <a:off x="2193"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30" name="Freeform 11"/>
              <p:cNvSpPr>
                <a:spLocks/>
              </p:cNvSpPr>
              <p:nvPr/>
            </p:nvSpPr>
            <p:spPr bwMode="auto">
              <a:xfrm>
                <a:off x="1173"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31" name="Freeform 12"/>
              <p:cNvSpPr>
                <a:spLocks/>
              </p:cNvSpPr>
              <p:nvPr/>
            </p:nvSpPr>
            <p:spPr bwMode="auto">
              <a:xfrm>
                <a:off x="1317"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32" name="Freeform 13"/>
              <p:cNvSpPr>
                <a:spLocks/>
              </p:cNvSpPr>
              <p:nvPr/>
            </p:nvSpPr>
            <p:spPr bwMode="auto">
              <a:xfrm>
                <a:off x="1465"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sp>
            <p:nvSpPr>
              <p:cNvPr id="12333" name="Freeform 14"/>
              <p:cNvSpPr>
                <a:spLocks/>
              </p:cNvSpPr>
              <p:nvPr/>
            </p:nvSpPr>
            <p:spPr bwMode="auto">
              <a:xfrm>
                <a:off x="1609" y="1628"/>
                <a:ext cx="167" cy="62"/>
              </a:xfrm>
              <a:custGeom>
                <a:avLst/>
                <a:gdLst>
                  <a:gd name="T0" fmla="*/ 0 w 167"/>
                  <a:gd name="T1" fmla="*/ 46 h 62"/>
                  <a:gd name="T2" fmla="*/ 45 w 167"/>
                  <a:gd name="T3" fmla="*/ 3 h 62"/>
                  <a:gd name="T4" fmla="*/ 115 w 167"/>
                  <a:gd name="T5" fmla="*/ 60 h 62"/>
                  <a:gd name="T6" fmla="*/ 167 w 167"/>
                  <a:gd name="T7" fmla="*/ 16 h 62"/>
                  <a:gd name="T8" fmla="*/ 0 60000 65536"/>
                  <a:gd name="T9" fmla="*/ 0 60000 65536"/>
                  <a:gd name="T10" fmla="*/ 0 60000 65536"/>
                  <a:gd name="T11" fmla="*/ 0 60000 65536"/>
                  <a:gd name="T12" fmla="*/ 0 w 167"/>
                  <a:gd name="T13" fmla="*/ 0 h 62"/>
                  <a:gd name="T14" fmla="*/ 167 w 167"/>
                  <a:gd name="T15" fmla="*/ 62 h 62"/>
                </a:gdLst>
                <a:ahLst/>
                <a:cxnLst>
                  <a:cxn ang="T8">
                    <a:pos x="T0" y="T1"/>
                  </a:cxn>
                  <a:cxn ang="T9">
                    <a:pos x="T2" y="T3"/>
                  </a:cxn>
                  <a:cxn ang="T10">
                    <a:pos x="T4" y="T5"/>
                  </a:cxn>
                  <a:cxn ang="T11">
                    <a:pos x="T6" y="T7"/>
                  </a:cxn>
                </a:cxnLst>
                <a:rect l="T12" t="T13" r="T14" b="T15"/>
                <a:pathLst>
                  <a:path w="167" h="62">
                    <a:moveTo>
                      <a:pt x="0" y="46"/>
                    </a:moveTo>
                    <a:cubicBezTo>
                      <a:pt x="7" y="38"/>
                      <a:pt x="25" y="0"/>
                      <a:pt x="45" y="3"/>
                    </a:cubicBezTo>
                    <a:cubicBezTo>
                      <a:pt x="64" y="5"/>
                      <a:pt x="94" y="57"/>
                      <a:pt x="115" y="60"/>
                    </a:cubicBezTo>
                    <a:cubicBezTo>
                      <a:pt x="135" y="62"/>
                      <a:pt x="156" y="25"/>
                      <a:pt x="167" y="16"/>
                    </a:cubicBezTo>
                  </a:path>
                </a:pathLst>
              </a:custGeom>
              <a:noFill/>
              <a:ln w="38100">
                <a:solidFill>
                  <a:srgbClr val="FFFFFF"/>
                </a:solidFill>
                <a:round/>
                <a:headEnd/>
                <a:tailEnd/>
              </a:ln>
            </p:spPr>
            <p:txBody>
              <a:bodyPr wrap="none" anchor="ctr"/>
              <a:lstStyle/>
              <a:p>
                <a:pPr algn="ctr"/>
                <a:endParaRPr lang="ja-JP" altLang="en-US" sz="1600" b="1">
                  <a:solidFill>
                    <a:srgbClr val="000000"/>
                  </a:solidFill>
                </a:endParaRPr>
              </a:p>
            </p:txBody>
          </p:sp>
        </p:grpSp>
        <p:sp>
          <p:nvSpPr>
            <p:cNvPr id="12325" name="Line 15"/>
            <p:cNvSpPr>
              <a:spLocks noChangeShapeType="1"/>
            </p:cNvSpPr>
            <p:nvPr/>
          </p:nvSpPr>
          <p:spPr bwMode="auto">
            <a:xfrm>
              <a:off x="1898" y="2125"/>
              <a:ext cx="1020" cy="1"/>
            </a:xfrm>
            <a:prstGeom prst="line">
              <a:avLst/>
            </a:prstGeom>
            <a:noFill/>
            <a:ln w="28575">
              <a:solidFill>
                <a:srgbClr val="FFFFFF"/>
              </a:solidFill>
              <a:prstDash val="sysDot"/>
              <a:round/>
              <a:headEnd/>
              <a:tailEnd/>
            </a:ln>
          </p:spPr>
          <p:txBody>
            <a:bodyPr wrap="none" anchor="ctr"/>
            <a:lstStyle/>
            <a:p>
              <a:pPr algn="ctr"/>
              <a:endParaRPr lang="ja-JP" altLang="en-US" sz="1600" b="1">
                <a:solidFill>
                  <a:srgbClr val="000000"/>
                </a:solidFill>
              </a:endParaRPr>
            </a:p>
          </p:txBody>
        </p:sp>
      </p:grpSp>
      <p:sp>
        <p:nvSpPr>
          <p:cNvPr id="200720" name="Text Box 16"/>
          <p:cNvSpPr txBox="1">
            <a:spLocks noChangeArrowheads="1"/>
          </p:cNvSpPr>
          <p:nvPr/>
        </p:nvSpPr>
        <p:spPr bwMode="auto">
          <a:xfrm>
            <a:off x="2252663" y="3817938"/>
            <a:ext cx="881062" cy="369887"/>
          </a:xfrm>
          <a:prstGeom prst="rect">
            <a:avLst/>
          </a:prstGeom>
          <a:noFill/>
          <a:ln w="9525">
            <a:noFill/>
            <a:miter lim="800000"/>
            <a:headEnd/>
            <a:tailEnd/>
          </a:ln>
          <a:effectLst/>
        </p:spPr>
        <p:txBody>
          <a:bodyPr wrap="none">
            <a:spAutoFit/>
          </a:bodyPr>
          <a:lstStyle/>
          <a:p>
            <a:pPr>
              <a:defRPr/>
            </a:pPr>
            <a:r>
              <a:rPr lang="ja-JP" altLang="en-US" sz="1800" b="1" dirty="0">
                <a:solidFill>
                  <a:srgbClr val="CCECFF"/>
                </a:solidFill>
                <a:effectLst>
                  <a:outerShdw blurRad="38100" dist="38100" dir="2700000" algn="tl">
                    <a:srgbClr val="000000"/>
                  </a:outerShdw>
                </a:effectLst>
                <a:latin typeface="Arial" pitchFamily="34" charset="0"/>
                <a:ea typeface="ＭＳ Ｐゴシック" pitchFamily="50" charset="-128"/>
              </a:rPr>
              <a:t>表層水</a:t>
            </a:r>
            <a:endParaRPr lang="en-US" altLang="ja-JP" sz="1800" b="1" dirty="0">
              <a:solidFill>
                <a:srgbClr val="CCECFF"/>
              </a:solidFill>
              <a:effectLst>
                <a:outerShdw blurRad="38100" dist="38100" dir="2700000" algn="tl">
                  <a:srgbClr val="000000"/>
                </a:outerShdw>
              </a:effectLst>
              <a:latin typeface="Arial" pitchFamily="34" charset="0"/>
              <a:ea typeface="ＭＳ Ｐゴシック" pitchFamily="50" charset="-128"/>
            </a:endParaRPr>
          </a:p>
        </p:txBody>
      </p:sp>
      <p:sp>
        <p:nvSpPr>
          <p:cNvPr id="200721" name="Text Box 17"/>
          <p:cNvSpPr txBox="1">
            <a:spLocks noChangeArrowheads="1"/>
          </p:cNvSpPr>
          <p:nvPr/>
        </p:nvSpPr>
        <p:spPr bwMode="auto">
          <a:xfrm>
            <a:off x="2274888" y="5003800"/>
            <a:ext cx="881062" cy="369888"/>
          </a:xfrm>
          <a:prstGeom prst="rect">
            <a:avLst/>
          </a:prstGeom>
          <a:noFill/>
          <a:ln w="9525">
            <a:noFill/>
            <a:miter lim="800000"/>
            <a:headEnd/>
            <a:tailEnd/>
          </a:ln>
          <a:effectLst/>
        </p:spPr>
        <p:txBody>
          <a:bodyPr wrap="none">
            <a:spAutoFit/>
          </a:bodyPr>
          <a:lstStyle/>
          <a:p>
            <a:pPr>
              <a:defRPr/>
            </a:pPr>
            <a:r>
              <a:rPr lang="ja-JP" altLang="en-US" sz="1800" b="1" dirty="0">
                <a:solidFill>
                  <a:srgbClr val="66FFFF"/>
                </a:solidFill>
                <a:effectLst>
                  <a:outerShdw blurRad="38100" dist="38100" dir="2700000" algn="tl">
                    <a:srgbClr val="000000"/>
                  </a:outerShdw>
                </a:effectLst>
                <a:latin typeface="Arial" pitchFamily="34" charset="0"/>
                <a:ea typeface="ＭＳ Ｐゴシック" pitchFamily="50" charset="-128"/>
              </a:rPr>
              <a:t>深層水</a:t>
            </a:r>
            <a:endParaRPr lang="en-US" altLang="ja-JP" sz="1800" b="1" dirty="0">
              <a:solidFill>
                <a:srgbClr val="66FFFF"/>
              </a:solidFill>
              <a:effectLst>
                <a:outerShdw blurRad="38100" dist="38100" dir="2700000" algn="tl">
                  <a:srgbClr val="000000"/>
                </a:outerShdw>
              </a:effectLst>
              <a:latin typeface="Arial" pitchFamily="34" charset="0"/>
              <a:ea typeface="ＭＳ Ｐゴシック" pitchFamily="50" charset="-128"/>
            </a:endParaRPr>
          </a:p>
        </p:txBody>
      </p:sp>
      <p:sp>
        <p:nvSpPr>
          <p:cNvPr id="200722" name="Text Box 18"/>
          <p:cNvSpPr txBox="1">
            <a:spLocks noChangeArrowheads="1"/>
          </p:cNvSpPr>
          <p:nvPr/>
        </p:nvSpPr>
        <p:spPr bwMode="auto">
          <a:xfrm>
            <a:off x="3302000" y="1960563"/>
            <a:ext cx="560388" cy="457200"/>
          </a:xfrm>
          <a:prstGeom prst="rect">
            <a:avLst/>
          </a:prstGeom>
          <a:noFill/>
          <a:ln w="9525">
            <a:noFill/>
            <a:miter lim="800000"/>
            <a:headEnd/>
            <a:tailEnd/>
          </a:ln>
        </p:spPr>
        <p:txBody>
          <a:bodyPr>
            <a:spAutoFit/>
          </a:bodyPr>
          <a:lstStyle/>
          <a:p>
            <a:pPr>
              <a:defRPr/>
            </a:pPr>
            <a:r>
              <a:rPr lang="en-US" altLang="ja-JP" b="1">
                <a:solidFill>
                  <a:srgbClr val="FFFFFF"/>
                </a:solidFill>
                <a:effectLst>
                  <a:outerShdw blurRad="38100" dist="38100" dir="2700000" algn="tl">
                    <a:srgbClr val="000000"/>
                  </a:outerShdw>
                </a:effectLst>
                <a:latin typeface="ＭＳ Ｐゴシック" pitchFamily="50" charset="-128"/>
                <a:ea typeface="ＭＳ Ｐゴシック" pitchFamily="50" charset="-128"/>
              </a:rPr>
              <a:t>C</a:t>
            </a:r>
            <a:r>
              <a:rPr lang="en-US" altLang="ja-JP" b="1" baseline="-25000">
                <a:solidFill>
                  <a:srgbClr val="FFFFFF"/>
                </a:solidFill>
                <a:effectLst>
                  <a:outerShdw blurRad="38100" dist="38100" dir="2700000" algn="tl">
                    <a:srgbClr val="000000"/>
                  </a:outerShdw>
                </a:effectLst>
                <a:latin typeface="ＭＳ Ｐゴシック" pitchFamily="50" charset="-128"/>
                <a:ea typeface="ＭＳ Ｐゴシック" pitchFamily="50" charset="-128"/>
              </a:rPr>
              <a:t>A</a:t>
            </a:r>
          </a:p>
        </p:txBody>
      </p:sp>
      <p:sp>
        <p:nvSpPr>
          <p:cNvPr id="200723" name="Text Box 19"/>
          <p:cNvSpPr txBox="1">
            <a:spLocks noChangeArrowheads="1"/>
          </p:cNvSpPr>
          <p:nvPr/>
        </p:nvSpPr>
        <p:spPr bwMode="auto">
          <a:xfrm>
            <a:off x="4702175" y="1935163"/>
            <a:ext cx="1084263" cy="457200"/>
          </a:xfrm>
          <a:prstGeom prst="rect">
            <a:avLst/>
          </a:prstGeom>
          <a:noFill/>
          <a:ln w="9525">
            <a:noFill/>
            <a:miter lim="800000"/>
            <a:headEnd/>
            <a:tailEnd/>
          </a:ln>
        </p:spPr>
        <p:txBody>
          <a:bodyPr>
            <a:spAutoFit/>
          </a:bodyPr>
          <a:lstStyle/>
          <a:p>
            <a:pPr>
              <a:defRPr/>
            </a:pPr>
            <a:r>
              <a:rPr lang="en-US" altLang="ja-JP" b="1" dirty="0">
                <a:solidFill>
                  <a:srgbClr val="FFFFFF"/>
                </a:solidFill>
                <a:effectLst>
                  <a:outerShdw blurRad="38100" dist="38100" dir="2700000" algn="tl">
                    <a:srgbClr val="000000"/>
                  </a:outerShdw>
                </a:effectLst>
                <a:latin typeface="ＭＳ Ｐゴシック" pitchFamily="50" charset="-128"/>
                <a:ea typeface="ＭＳ Ｐゴシック" pitchFamily="50" charset="-128"/>
              </a:rPr>
              <a:t>C</a:t>
            </a:r>
            <a:r>
              <a:rPr lang="en-US" altLang="ja-JP" b="1" baseline="-25000" dirty="0">
                <a:solidFill>
                  <a:srgbClr val="FFFFFF"/>
                </a:solidFill>
                <a:effectLst>
                  <a:outerShdw blurRad="38100" dist="38100" dir="2700000" algn="tl">
                    <a:srgbClr val="000000"/>
                  </a:outerShdw>
                </a:effectLst>
                <a:latin typeface="ＭＳ Ｐゴシック" pitchFamily="50" charset="-128"/>
                <a:ea typeface="ＭＳ Ｐゴシック" pitchFamily="50" charset="-128"/>
              </a:rPr>
              <a:t>AP</a:t>
            </a:r>
            <a:r>
              <a:rPr lang="ja-JP" altLang="en-US" b="1" baseline="-25000" dirty="0">
                <a:solidFill>
                  <a:srgbClr val="FFFFFF"/>
                </a:solidFill>
                <a:effectLst>
                  <a:outerShdw blurRad="38100" dist="38100" dir="2700000" algn="tl">
                    <a:srgbClr val="000000"/>
                  </a:outerShdw>
                </a:effectLst>
                <a:latin typeface="ＭＳ Ｐゴシック" pitchFamily="50" charset="-128"/>
                <a:ea typeface="ＭＳ Ｐゴシック" pitchFamily="50" charset="-128"/>
              </a:rPr>
              <a:t>・</a:t>
            </a:r>
            <a:r>
              <a:rPr lang="en-US" altLang="ja-JP" b="1" baseline="-25000" dirty="0">
                <a:solidFill>
                  <a:srgbClr val="FFFFFF"/>
                </a:solidFill>
                <a:effectLst>
                  <a:outerShdw blurRad="38100" dist="38100" dir="2700000" algn="tl">
                    <a:srgbClr val="000000"/>
                  </a:outerShdw>
                </a:effectLst>
                <a:latin typeface="ＭＳ Ｐゴシック" pitchFamily="50" charset="-128"/>
                <a:ea typeface="ＭＳ Ｐゴシック" pitchFamily="50" charset="-128"/>
              </a:rPr>
              <a:t>AW</a:t>
            </a:r>
          </a:p>
        </p:txBody>
      </p:sp>
      <p:sp>
        <p:nvSpPr>
          <p:cNvPr id="12296" name="AutoShape 20"/>
          <p:cNvSpPr>
            <a:spLocks noChangeArrowheads="1"/>
          </p:cNvSpPr>
          <p:nvPr/>
        </p:nvSpPr>
        <p:spPr bwMode="auto">
          <a:xfrm>
            <a:off x="7831138" y="1219200"/>
            <a:ext cx="471487" cy="465138"/>
          </a:xfrm>
          <a:prstGeom prst="sun">
            <a:avLst>
              <a:gd name="adj" fmla="val 25000"/>
            </a:avLst>
          </a:prstGeom>
          <a:solidFill>
            <a:srgbClr val="FF6600"/>
          </a:solidFill>
          <a:ln w="9525">
            <a:solidFill>
              <a:srgbClr val="FF6600"/>
            </a:solidFill>
            <a:miter lim="800000"/>
            <a:headEnd/>
            <a:tailEnd/>
          </a:ln>
        </p:spPr>
        <p:txBody>
          <a:bodyPr wrap="none" anchor="ctr"/>
          <a:lstStyle/>
          <a:p>
            <a:pPr algn="ctr"/>
            <a:endParaRPr lang="ja-JP" altLang="en-US" sz="1600" b="1">
              <a:solidFill>
                <a:srgbClr val="000000"/>
              </a:solidFill>
            </a:endParaRPr>
          </a:p>
        </p:txBody>
      </p:sp>
      <p:sp>
        <p:nvSpPr>
          <p:cNvPr id="12297" name="Line 21"/>
          <p:cNvSpPr>
            <a:spLocks noChangeShapeType="1"/>
          </p:cNvSpPr>
          <p:nvPr/>
        </p:nvSpPr>
        <p:spPr bwMode="auto">
          <a:xfrm>
            <a:off x="3971925" y="2271713"/>
            <a:ext cx="663575" cy="0"/>
          </a:xfrm>
          <a:prstGeom prst="line">
            <a:avLst/>
          </a:prstGeom>
          <a:noFill/>
          <a:ln w="38100">
            <a:solidFill>
              <a:schemeClr val="bg1"/>
            </a:solidFill>
            <a:round/>
            <a:headEnd type="triangle" w="med" len="med"/>
            <a:tailEnd type="triangle" w="med" len="med"/>
          </a:ln>
        </p:spPr>
        <p:txBody>
          <a:bodyPr/>
          <a:lstStyle/>
          <a:p>
            <a:pPr algn="ctr"/>
            <a:endParaRPr lang="ja-JP" altLang="en-US" sz="1600" b="1">
              <a:solidFill>
                <a:srgbClr val="000000"/>
              </a:solidFill>
            </a:endParaRPr>
          </a:p>
        </p:txBody>
      </p:sp>
      <p:sp>
        <p:nvSpPr>
          <p:cNvPr id="200726" name="Text Box 22"/>
          <p:cNvSpPr txBox="1">
            <a:spLocks noChangeArrowheads="1"/>
          </p:cNvSpPr>
          <p:nvPr/>
        </p:nvSpPr>
        <p:spPr bwMode="auto">
          <a:xfrm>
            <a:off x="4702175" y="3948113"/>
            <a:ext cx="557213" cy="457200"/>
          </a:xfrm>
          <a:prstGeom prst="rect">
            <a:avLst/>
          </a:prstGeom>
          <a:noFill/>
          <a:ln w="9525">
            <a:noFill/>
            <a:miter lim="800000"/>
            <a:headEnd/>
            <a:tailEnd/>
          </a:ln>
        </p:spPr>
        <p:txBody>
          <a:bodyPr>
            <a:spAutoFit/>
          </a:bodyPr>
          <a:lstStyle/>
          <a:p>
            <a:pPr>
              <a:defRPr/>
            </a:pPr>
            <a:r>
              <a:rPr lang="en-US" altLang="ja-JP" b="1">
                <a:solidFill>
                  <a:srgbClr val="FFFFFF"/>
                </a:solidFill>
                <a:effectLst>
                  <a:outerShdw blurRad="38100" dist="38100" dir="2700000" algn="tl">
                    <a:srgbClr val="000000"/>
                  </a:outerShdw>
                </a:effectLst>
                <a:latin typeface="ＭＳ Ｐゴシック" pitchFamily="50" charset="-128"/>
                <a:ea typeface="ＭＳ Ｐゴシック" pitchFamily="50" charset="-128"/>
              </a:rPr>
              <a:t>C</a:t>
            </a:r>
            <a:r>
              <a:rPr lang="en-US" altLang="ja-JP" b="1" baseline="-25000">
                <a:solidFill>
                  <a:srgbClr val="FFFFFF"/>
                </a:solidFill>
                <a:effectLst>
                  <a:outerShdw blurRad="38100" dist="38100" dir="2700000" algn="tl">
                    <a:srgbClr val="000000"/>
                  </a:outerShdw>
                </a:effectLst>
                <a:latin typeface="ＭＳ Ｐゴシック" pitchFamily="50" charset="-128"/>
                <a:ea typeface="ＭＳ Ｐゴシック" pitchFamily="50" charset="-128"/>
              </a:rPr>
              <a:t>P</a:t>
            </a:r>
          </a:p>
        </p:txBody>
      </p:sp>
      <p:sp>
        <p:nvSpPr>
          <p:cNvPr id="200727" name="Text Box 23"/>
          <p:cNvSpPr txBox="1">
            <a:spLocks noChangeArrowheads="1"/>
          </p:cNvSpPr>
          <p:nvPr/>
        </p:nvSpPr>
        <p:spPr bwMode="auto">
          <a:xfrm>
            <a:off x="3313113" y="3916363"/>
            <a:ext cx="582612" cy="457200"/>
          </a:xfrm>
          <a:prstGeom prst="rect">
            <a:avLst/>
          </a:prstGeom>
          <a:noFill/>
          <a:ln w="9525">
            <a:noFill/>
            <a:miter lim="800000"/>
            <a:headEnd/>
            <a:tailEnd/>
          </a:ln>
        </p:spPr>
        <p:txBody>
          <a:bodyPr>
            <a:spAutoFit/>
          </a:bodyPr>
          <a:lstStyle/>
          <a:p>
            <a:pPr>
              <a:defRPr/>
            </a:pPr>
            <a:r>
              <a:rPr lang="en-US" altLang="ja-JP" b="1">
                <a:solidFill>
                  <a:srgbClr val="FFFFFF"/>
                </a:solidFill>
                <a:effectLst>
                  <a:outerShdw blurRad="38100" dist="38100" dir="2700000" algn="tl">
                    <a:srgbClr val="000000"/>
                  </a:outerShdw>
                </a:effectLst>
                <a:latin typeface="ＭＳ Ｐゴシック" pitchFamily="50" charset="-128"/>
                <a:ea typeface="ＭＳ Ｐゴシック" pitchFamily="50" charset="-128"/>
              </a:rPr>
              <a:t>C</a:t>
            </a:r>
            <a:r>
              <a:rPr lang="en-US" altLang="ja-JP" b="1" baseline="-25000">
                <a:solidFill>
                  <a:srgbClr val="FFFFFF"/>
                </a:solidFill>
                <a:effectLst>
                  <a:outerShdw blurRad="38100" dist="38100" dir="2700000" algn="tl">
                    <a:srgbClr val="000000"/>
                  </a:outerShdw>
                </a:effectLst>
                <a:latin typeface="ＭＳ Ｐゴシック" pitchFamily="50" charset="-128"/>
                <a:ea typeface="ＭＳ Ｐゴシック" pitchFamily="50" charset="-128"/>
              </a:rPr>
              <a:t>W</a:t>
            </a:r>
          </a:p>
        </p:txBody>
      </p:sp>
      <p:sp>
        <p:nvSpPr>
          <p:cNvPr id="12300" name="Line 24"/>
          <p:cNvSpPr>
            <a:spLocks noChangeShapeType="1"/>
          </p:cNvSpPr>
          <p:nvPr/>
        </p:nvSpPr>
        <p:spPr bwMode="auto">
          <a:xfrm rot="5400000">
            <a:off x="2951162" y="3244851"/>
            <a:ext cx="1266825" cy="0"/>
          </a:xfrm>
          <a:prstGeom prst="line">
            <a:avLst/>
          </a:prstGeom>
          <a:noFill/>
          <a:ln w="38100">
            <a:solidFill>
              <a:schemeClr val="bg1"/>
            </a:solidFill>
            <a:round/>
            <a:headEnd type="triangle" w="med" len="med"/>
            <a:tailEnd type="triangle" w="med" len="med"/>
          </a:ln>
        </p:spPr>
        <p:txBody>
          <a:bodyPr/>
          <a:lstStyle/>
          <a:p>
            <a:pPr algn="ctr"/>
            <a:endParaRPr lang="ja-JP" altLang="en-US" sz="1600" b="1">
              <a:solidFill>
                <a:srgbClr val="000000"/>
              </a:solidFill>
            </a:endParaRPr>
          </a:p>
        </p:txBody>
      </p:sp>
      <p:sp>
        <p:nvSpPr>
          <p:cNvPr id="12301" name="Line 25"/>
          <p:cNvSpPr>
            <a:spLocks noChangeShapeType="1"/>
          </p:cNvSpPr>
          <p:nvPr/>
        </p:nvSpPr>
        <p:spPr bwMode="auto">
          <a:xfrm rot="5400000">
            <a:off x="4363244" y="3248819"/>
            <a:ext cx="1185862" cy="0"/>
          </a:xfrm>
          <a:prstGeom prst="line">
            <a:avLst/>
          </a:prstGeom>
          <a:noFill/>
          <a:ln w="38100">
            <a:solidFill>
              <a:schemeClr val="bg1"/>
            </a:solidFill>
            <a:round/>
            <a:headEnd/>
            <a:tailEnd type="triangle" w="med" len="med"/>
          </a:ln>
        </p:spPr>
        <p:txBody>
          <a:bodyPr/>
          <a:lstStyle/>
          <a:p>
            <a:pPr algn="ctr"/>
            <a:endParaRPr lang="ja-JP" altLang="en-US" sz="1600" b="1">
              <a:solidFill>
                <a:srgbClr val="000000"/>
              </a:solidFill>
            </a:endParaRPr>
          </a:p>
        </p:txBody>
      </p:sp>
      <p:sp>
        <p:nvSpPr>
          <p:cNvPr id="12302" name="Line 26"/>
          <p:cNvSpPr>
            <a:spLocks noChangeShapeType="1"/>
          </p:cNvSpPr>
          <p:nvPr/>
        </p:nvSpPr>
        <p:spPr bwMode="auto">
          <a:xfrm rot="5400000" flipV="1">
            <a:off x="4620419" y="4876007"/>
            <a:ext cx="725487" cy="12700"/>
          </a:xfrm>
          <a:prstGeom prst="line">
            <a:avLst/>
          </a:prstGeom>
          <a:noFill/>
          <a:ln w="38100">
            <a:solidFill>
              <a:schemeClr val="bg1"/>
            </a:solidFill>
            <a:round/>
            <a:headEnd/>
            <a:tailEnd type="triangle" w="med" len="med"/>
          </a:ln>
        </p:spPr>
        <p:txBody>
          <a:bodyPr/>
          <a:lstStyle/>
          <a:p>
            <a:pPr algn="ctr"/>
            <a:endParaRPr lang="ja-JP" altLang="en-US" sz="1600" b="1">
              <a:solidFill>
                <a:srgbClr val="000000"/>
              </a:solidFill>
            </a:endParaRPr>
          </a:p>
        </p:txBody>
      </p:sp>
      <p:sp>
        <p:nvSpPr>
          <p:cNvPr id="200731" name="Text Box 27"/>
          <p:cNvSpPr txBox="1">
            <a:spLocks noChangeArrowheads="1"/>
          </p:cNvSpPr>
          <p:nvPr/>
        </p:nvSpPr>
        <p:spPr bwMode="auto">
          <a:xfrm>
            <a:off x="5227638" y="4913313"/>
            <a:ext cx="1114425" cy="368300"/>
          </a:xfrm>
          <a:prstGeom prst="rect">
            <a:avLst/>
          </a:prstGeom>
          <a:noFill/>
          <a:ln w="9525">
            <a:noFill/>
            <a:miter lim="800000"/>
            <a:headEnd/>
            <a:tailEnd/>
          </a:ln>
          <a:effectLst/>
        </p:spPr>
        <p:txBody>
          <a:bodyPr wrap="none">
            <a:spAutoFit/>
          </a:bodyPr>
          <a:lstStyle/>
          <a:p>
            <a:pPr>
              <a:defRPr/>
            </a:pPr>
            <a:r>
              <a:rPr lang="ja-JP" altLang="en-US" sz="1800" b="1" i="1" u="sng" dirty="0">
                <a:solidFill>
                  <a:srgbClr val="FFFF00"/>
                </a:solidFill>
                <a:effectLst>
                  <a:outerShdw blurRad="38100" dist="38100" dir="2700000" algn="tl">
                    <a:srgbClr val="000000"/>
                  </a:outerShdw>
                </a:effectLst>
                <a:latin typeface="Arial" pitchFamily="34" charset="0"/>
                <a:ea typeface="ＭＳ Ｐゴシック" pitchFamily="50" charset="-128"/>
              </a:rPr>
              <a:t>深層輸送</a:t>
            </a:r>
            <a:endParaRPr lang="en-US" altLang="ja-JP" sz="1800" b="1" i="1" u="sng" dirty="0">
              <a:solidFill>
                <a:srgbClr val="FFFF00"/>
              </a:solidFill>
              <a:effectLst>
                <a:outerShdw blurRad="38100" dist="38100" dir="2700000" algn="tl">
                  <a:srgbClr val="000000"/>
                </a:outerShdw>
              </a:effectLst>
              <a:latin typeface="Arial" pitchFamily="34" charset="0"/>
              <a:ea typeface="ＭＳ Ｐゴシック" pitchFamily="50" charset="-128"/>
            </a:endParaRPr>
          </a:p>
        </p:txBody>
      </p:sp>
      <p:grpSp>
        <p:nvGrpSpPr>
          <p:cNvPr id="4" name="Group 28"/>
          <p:cNvGrpSpPr>
            <a:grpSpLocks/>
          </p:cNvGrpSpPr>
          <p:nvPr/>
        </p:nvGrpSpPr>
        <p:grpSpPr bwMode="auto">
          <a:xfrm>
            <a:off x="6065838" y="1658938"/>
            <a:ext cx="1704975" cy="717550"/>
            <a:chOff x="3821" y="1009"/>
            <a:chExt cx="1074" cy="452"/>
          </a:xfrm>
        </p:grpSpPr>
        <p:sp>
          <p:nvSpPr>
            <p:cNvPr id="12318" name="Freeform 29"/>
            <p:cNvSpPr>
              <a:spLocks/>
            </p:cNvSpPr>
            <p:nvPr/>
          </p:nvSpPr>
          <p:spPr bwMode="auto">
            <a:xfrm>
              <a:off x="3821" y="1009"/>
              <a:ext cx="756" cy="165"/>
            </a:xfrm>
            <a:custGeom>
              <a:avLst/>
              <a:gdLst>
                <a:gd name="T0" fmla="*/ 96 w 778"/>
                <a:gd name="T1" fmla="*/ 68 h 186"/>
                <a:gd name="T2" fmla="*/ 70 w 778"/>
                <a:gd name="T3" fmla="*/ 77 h 186"/>
                <a:gd name="T4" fmla="*/ 50 w 778"/>
                <a:gd name="T5" fmla="*/ 68 h 186"/>
                <a:gd name="T6" fmla="*/ 33 w 778"/>
                <a:gd name="T7" fmla="*/ 66 h 186"/>
                <a:gd name="T8" fmla="*/ 117 w 778"/>
                <a:gd name="T9" fmla="*/ 21 h 186"/>
                <a:gd name="T10" fmla="*/ 201 w 778"/>
                <a:gd name="T11" fmla="*/ 25 h 186"/>
                <a:gd name="T12" fmla="*/ 217 w 778"/>
                <a:gd name="T13" fmla="*/ 33 h 186"/>
                <a:gd name="T14" fmla="*/ 206 w 778"/>
                <a:gd name="T15" fmla="*/ 21 h 186"/>
                <a:gd name="T16" fmla="*/ 436 w 778"/>
                <a:gd name="T17" fmla="*/ 33 h 186"/>
                <a:gd name="T18" fmla="*/ 416 w 778"/>
                <a:gd name="T19" fmla="*/ 37 h 186"/>
                <a:gd name="T20" fmla="*/ 420 w 778"/>
                <a:gd name="T21" fmla="*/ 21 h 186"/>
                <a:gd name="T22" fmla="*/ 546 w 778"/>
                <a:gd name="T23" fmla="*/ 25 h 186"/>
                <a:gd name="T24" fmla="*/ 687 w 778"/>
                <a:gd name="T25" fmla="*/ 57 h 186"/>
                <a:gd name="T26" fmla="*/ 698 w 778"/>
                <a:gd name="T27" fmla="*/ 68 h 186"/>
                <a:gd name="T28" fmla="*/ 714 w 778"/>
                <a:gd name="T29" fmla="*/ 73 h 186"/>
                <a:gd name="T30" fmla="*/ 698 w 778"/>
                <a:gd name="T31" fmla="*/ 80 h 186"/>
                <a:gd name="T32" fmla="*/ 619 w 778"/>
                <a:gd name="T33" fmla="*/ 84 h 186"/>
                <a:gd name="T34" fmla="*/ 609 w 778"/>
                <a:gd name="T35" fmla="*/ 116 h 186"/>
                <a:gd name="T36" fmla="*/ 363 w 778"/>
                <a:gd name="T37" fmla="*/ 113 h 186"/>
                <a:gd name="T38" fmla="*/ 306 w 778"/>
                <a:gd name="T39" fmla="*/ 108 h 186"/>
                <a:gd name="T40" fmla="*/ 211 w 778"/>
                <a:gd name="T41" fmla="*/ 116 h 186"/>
                <a:gd name="T42" fmla="*/ 180 w 778"/>
                <a:gd name="T43" fmla="*/ 124 h 186"/>
                <a:gd name="T44" fmla="*/ 158 w 778"/>
                <a:gd name="T45" fmla="*/ 124 h 186"/>
                <a:gd name="T46" fmla="*/ 144 w 778"/>
                <a:gd name="T47" fmla="*/ 116 h 186"/>
                <a:gd name="T48" fmla="*/ 70 w 778"/>
                <a:gd name="T49" fmla="*/ 105 h 186"/>
                <a:gd name="T50" fmla="*/ 96 w 778"/>
                <a:gd name="T51" fmla="*/ 68 h 1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8"/>
                <a:gd name="T79" fmla="*/ 0 h 186"/>
                <a:gd name="T80" fmla="*/ 778 w 778"/>
                <a:gd name="T81" fmla="*/ 186 h 1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8" h="186">
                  <a:moveTo>
                    <a:pt x="105" y="98"/>
                  </a:moveTo>
                  <a:cubicBezTo>
                    <a:pt x="84" y="94"/>
                    <a:pt x="96" y="116"/>
                    <a:pt x="76" y="110"/>
                  </a:cubicBezTo>
                  <a:cubicBezTo>
                    <a:pt x="68" y="108"/>
                    <a:pt x="61" y="101"/>
                    <a:pt x="53" y="98"/>
                  </a:cubicBezTo>
                  <a:cubicBezTo>
                    <a:pt x="48" y="96"/>
                    <a:pt x="42" y="95"/>
                    <a:pt x="36" y="93"/>
                  </a:cubicBezTo>
                  <a:cubicBezTo>
                    <a:pt x="0" y="53"/>
                    <a:pt x="103" y="38"/>
                    <a:pt x="127" y="30"/>
                  </a:cubicBezTo>
                  <a:cubicBezTo>
                    <a:pt x="158" y="32"/>
                    <a:pt x="189" y="31"/>
                    <a:pt x="219" y="36"/>
                  </a:cubicBezTo>
                  <a:cubicBezTo>
                    <a:pt x="226" y="37"/>
                    <a:pt x="232" y="52"/>
                    <a:pt x="236" y="47"/>
                  </a:cubicBezTo>
                  <a:cubicBezTo>
                    <a:pt x="240" y="42"/>
                    <a:pt x="228" y="36"/>
                    <a:pt x="224" y="30"/>
                  </a:cubicBezTo>
                  <a:cubicBezTo>
                    <a:pt x="306" y="9"/>
                    <a:pt x="403" y="0"/>
                    <a:pt x="475" y="47"/>
                  </a:cubicBezTo>
                  <a:cubicBezTo>
                    <a:pt x="468" y="49"/>
                    <a:pt x="458" y="58"/>
                    <a:pt x="453" y="53"/>
                  </a:cubicBezTo>
                  <a:cubicBezTo>
                    <a:pt x="447" y="47"/>
                    <a:pt x="450" y="31"/>
                    <a:pt x="458" y="30"/>
                  </a:cubicBezTo>
                  <a:cubicBezTo>
                    <a:pt x="503" y="25"/>
                    <a:pt x="549" y="34"/>
                    <a:pt x="595" y="36"/>
                  </a:cubicBezTo>
                  <a:cubicBezTo>
                    <a:pt x="649" y="48"/>
                    <a:pt x="702" y="50"/>
                    <a:pt x="749" y="81"/>
                  </a:cubicBezTo>
                  <a:cubicBezTo>
                    <a:pt x="753" y="87"/>
                    <a:pt x="756" y="94"/>
                    <a:pt x="761" y="98"/>
                  </a:cubicBezTo>
                  <a:cubicBezTo>
                    <a:pt x="766" y="102"/>
                    <a:pt x="778" y="98"/>
                    <a:pt x="778" y="104"/>
                  </a:cubicBezTo>
                  <a:cubicBezTo>
                    <a:pt x="778" y="111"/>
                    <a:pt x="768" y="114"/>
                    <a:pt x="761" y="115"/>
                  </a:cubicBezTo>
                  <a:cubicBezTo>
                    <a:pt x="733" y="120"/>
                    <a:pt x="704" y="119"/>
                    <a:pt x="675" y="121"/>
                  </a:cubicBezTo>
                  <a:cubicBezTo>
                    <a:pt x="627" y="141"/>
                    <a:pt x="650" y="128"/>
                    <a:pt x="664" y="167"/>
                  </a:cubicBezTo>
                  <a:cubicBezTo>
                    <a:pt x="576" y="186"/>
                    <a:pt x="484" y="177"/>
                    <a:pt x="396" y="161"/>
                  </a:cubicBezTo>
                  <a:cubicBezTo>
                    <a:pt x="455" y="116"/>
                    <a:pt x="357" y="151"/>
                    <a:pt x="333" y="155"/>
                  </a:cubicBezTo>
                  <a:cubicBezTo>
                    <a:pt x="305" y="170"/>
                    <a:pt x="261" y="161"/>
                    <a:pt x="230" y="167"/>
                  </a:cubicBezTo>
                  <a:cubicBezTo>
                    <a:pt x="224" y="165"/>
                    <a:pt x="202" y="179"/>
                    <a:pt x="196" y="178"/>
                  </a:cubicBezTo>
                  <a:cubicBezTo>
                    <a:pt x="177" y="175"/>
                    <a:pt x="192" y="182"/>
                    <a:pt x="173" y="178"/>
                  </a:cubicBezTo>
                  <a:cubicBezTo>
                    <a:pt x="166" y="176"/>
                    <a:pt x="162" y="170"/>
                    <a:pt x="156" y="167"/>
                  </a:cubicBezTo>
                  <a:cubicBezTo>
                    <a:pt x="121" y="151"/>
                    <a:pt x="116" y="154"/>
                    <a:pt x="76" y="150"/>
                  </a:cubicBezTo>
                  <a:cubicBezTo>
                    <a:pt x="98" y="142"/>
                    <a:pt x="84" y="109"/>
                    <a:pt x="105" y="98"/>
                  </a:cubicBezTo>
                  <a:close/>
                </a:path>
              </a:pathLst>
            </a:custGeom>
            <a:solidFill>
              <a:schemeClr val="bg1">
                <a:alpha val="50195"/>
              </a:schemeClr>
            </a:solidFill>
            <a:ln w="9525">
              <a:solidFill>
                <a:schemeClr val="tx1"/>
              </a:solidFill>
              <a:round/>
              <a:headEnd/>
              <a:tailEnd/>
            </a:ln>
          </p:spPr>
          <p:txBody>
            <a:bodyPr/>
            <a:lstStyle/>
            <a:p>
              <a:pPr algn="ctr"/>
              <a:endParaRPr lang="ja-JP" altLang="en-US" sz="1600" b="1">
                <a:solidFill>
                  <a:srgbClr val="000000"/>
                </a:solidFill>
              </a:endParaRPr>
            </a:p>
          </p:txBody>
        </p:sp>
        <p:sp>
          <p:nvSpPr>
            <p:cNvPr id="12319" name="Freeform 30"/>
            <p:cNvSpPr>
              <a:spLocks/>
            </p:cNvSpPr>
            <p:nvPr/>
          </p:nvSpPr>
          <p:spPr bwMode="auto">
            <a:xfrm>
              <a:off x="4139" y="1072"/>
              <a:ext cx="756" cy="165"/>
            </a:xfrm>
            <a:custGeom>
              <a:avLst/>
              <a:gdLst>
                <a:gd name="T0" fmla="*/ 96 w 778"/>
                <a:gd name="T1" fmla="*/ 68 h 186"/>
                <a:gd name="T2" fmla="*/ 70 w 778"/>
                <a:gd name="T3" fmla="*/ 77 h 186"/>
                <a:gd name="T4" fmla="*/ 50 w 778"/>
                <a:gd name="T5" fmla="*/ 68 h 186"/>
                <a:gd name="T6" fmla="*/ 33 w 778"/>
                <a:gd name="T7" fmla="*/ 66 h 186"/>
                <a:gd name="T8" fmla="*/ 117 w 778"/>
                <a:gd name="T9" fmla="*/ 21 h 186"/>
                <a:gd name="T10" fmla="*/ 201 w 778"/>
                <a:gd name="T11" fmla="*/ 25 h 186"/>
                <a:gd name="T12" fmla="*/ 217 w 778"/>
                <a:gd name="T13" fmla="*/ 33 h 186"/>
                <a:gd name="T14" fmla="*/ 206 w 778"/>
                <a:gd name="T15" fmla="*/ 21 h 186"/>
                <a:gd name="T16" fmla="*/ 436 w 778"/>
                <a:gd name="T17" fmla="*/ 33 h 186"/>
                <a:gd name="T18" fmla="*/ 416 w 778"/>
                <a:gd name="T19" fmla="*/ 37 h 186"/>
                <a:gd name="T20" fmla="*/ 420 w 778"/>
                <a:gd name="T21" fmla="*/ 21 h 186"/>
                <a:gd name="T22" fmla="*/ 546 w 778"/>
                <a:gd name="T23" fmla="*/ 25 h 186"/>
                <a:gd name="T24" fmla="*/ 687 w 778"/>
                <a:gd name="T25" fmla="*/ 57 h 186"/>
                <a:gd name="T26" fmla="*/ 698 w 778"/>
                <a:gd name="T27" fmla="*/ 68 h 186"/>
                <a:gd name="T28" fmla="*/ 714 w 778"/>
                <a:gd name="T29" fmla="*/ 73 h 186"/>
                <a:gd name="T30" fmla="*/ 698 w 778"/>
                <a:gd name="T31" fmla="*/ 80 h 186"/>
                <a:gd name="T32" fmla="*/ 619 w 778"/>
                <a:gd name="T33" fmla="*/ 84 h 186"/>
                <a:gd name="T34" fmla="*/ 609 w 778"/>
                <a:gd name="T35" fmla="*/ 116 h 186"/>
                <a:gd name="T36" fmla="*/ 363 w 778"/>
                <a:gd name="T37" fmla="*/ 113 h 186"/>
                <a:gd name="T38" fmla="*/ 306 w 778"/>
                <a:gd name="T39" fmla="*/ 108 h 186"/>
                <a:gd name="T40" fmla="*/ 211 w 778"/>
                <a:gd name="T41" fmla="*/ 116 h 186"/>
                <a:gd name="T42" fmla="*/ 180 w 778"/>
                <a:gd name="T43" fmla="*/ 124 h 186"/>
                <a:gd name="T44" fmla="*/ 158 w 778"/>
                <a:gd name="T45" fmla="*/ 124 h 186"/>
                <a:gd name="T46" fmla="*/ 144 w 778"/>
                <a:gd name="T47" fmla="*/ 116 h 186"/>
                <a:gd name="T48" fmla="*/ 70 w 778"/>
                <a:gd name="T49" fmla="*/ 105 h 186"/>
                <a:gd name="T50" fmla="*/ 96 w 778"/>
                <a:gd name="T51" fmla="*/ 68 h 1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78"/>
                <a:gd name="T79" fmla="*/ 0 h 186"/>
                <a:gd name="T80" fmla="*/ 778 w 778"/>
                <a:gd name="T81" fmla="*/ 186 h 1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78" h="186">
                  <a:moveTo>
                    <a:pt x="105" y="98"/>
                  </a:moveTo>
                  <a:cubicBezTo>
                    <a:pt x="84" y="94"/>
                    <a:pt x="96" y="116"/>
                    <a:pt x="76" y="110"/>
                  </a:cubicBezTo>
                  <a:cubicBezTo>
                    <a:pt x="68" y="108"/>
                    <a:pt x="61" y="101"/>
                    <a:pt x="53" y="98"/>
                  </a:cubicBezTo>
                  <a:cubicBezTo>
                    <a:pt x="48" y="96"/>
                    <a:pt x="42" y="95"/>
                    <a:pt x="36" y="93"/>
                  </a:cubicBezTo>
                  <a:cubicBezTo>
                    <a:pt x="0" y="53"/>
                    <a:pt x="103" y="38"/>
                    <a:pt x="127" y="30"/>
                  </a:cubicBezTo>
                  <a:cubicBezTo>
                    <a:pt x="158" y="32"/>
                    <a:pt x="189" y="31"/>
                    <a:pt x="219" y="36"/>
                  </a:cubicBezTo>
                  <a:cubicBezTo>
                    <a:pt x="226" y="37"/>
                    <a:pt x="232" y="52"/>
                    <a:pt x="236" y="47"/>
                  </a:cubicBezTo>
                  <a:cubicBezTo>
                    <a:pt x="240" y="42"/>
                    <a:pt x="228" y="36"/>
                    <a:pt x="224" y="30"/>
                  </a:cubicBezTo>
                  <a:cubicBezTo>
                    <a:pt x="306" y="9"/>
                    <a:pt x="403" y="0"/>
                    <a:pt x="475" y="47"/>
                  </a:cubicBezTo>
                  <a:cubicBezTo>
                    <a:pt x="468" y="49"/>
                    <a:pt x="458" y="58"/>
                    <a:pt x="453" y="53"/>
                  </a:cubicBezTo>
                  <a:cubicBezTo>
                    <a:pt x="447" y="47"/>
                    <a:pt x="450" y="31"/>
                    <a:pt x="458" y="30"/>
                  </a:cubicBezTo>
                  <a:cubicBezTo>
                    <a:pt x="503" y="25"/>
                    <a:pt x="549" y="34"/>
                    <a:pt x="595" y="36"/>
                  </a:cubicBezTo>
                  <a:cubicBezTo>
                    <a:pt x="649" y="48"/>
                    <a:pt x="702" y="50"/>
                    <a:pt x="749" y="81"/>
                  </a:cubicBezTo>
                  <a:cubicBezTo>
                    <a:pt x="753" y="87"/>
                    <a:pt x="756" y="94"/>
                    <a:pt x="761" y="98"/>
                  </a:cubicBezTo>
                  <a:cubicBezTo>
                    <a:pt x="766" y="102"/>
                    <a:pt x="778" y="98"/>
                    <a:pt x="778" y="104"/>
                  </a:cubicBezTo>
                  <a:cubicBezTo>
                    <a:pt x="778" y="111"/>
                    <a:pt x="768" y="114"/>
                    <a:pt x="761" y="115"/>
                  </a:cubicBezTo>
                  <a:cubicBezTo>
                    <a:pt x="733" y="120"/>
                    <a:pt x="704" y="119"/>
                    <a:pt x="675" y="121"/>
                  </a:cubicBezTo>
                  <a:cubicBezTo>
                    <a:pt x="627" y="141"/>
                    <a:pt x="650" y="128"/>
                    <a:pt x="664" y="167"/>
                  </a:cubicBezTo>
                  <a:cubicBezTo>
                    <a:pt x="576" y="186"/>
                    <a:pt x="484" y="177"/>
                    <a:pt x="396" y="161"/>
                  </a:cubicBezTo>
                  <a:cubicBezTo>
                    <a:pt x="455" y="116"/>
                    <a:pt x="357" y="151"/>
                    <a:pt x="333" y="155"/>
                  </a:cubicBezTo>
                  <a:cubicBezTo>
                    <a:pt x="305" y="170"/>
                    <a:pt x="261" y="161"/>
                    <a:pt x="230" y="167"/>
                  </a:cubicBezTo>
                  <a:cubicBezTo>
                    <a:pt x="224" y="165"/>
                    <a:pt x="202" y="179"/>
                    <a:pt x="196" y="178"/>
                  </a:cubicBezTo>
                  <a:cubicBezTo>
                    <a:pt x="177" y="175"/>
                    <a:pt x="192" y="182"/>
                    <a:pt x="173" y="178"/>
                  </a:cubicBezTo>
                  <a:cubicBezTo>
                    <a:pt x="166" y="176"/>
                    <a:pt x="162" y="170"/>
                    <a:pt x="156" y="167"/>
                  </a:cubicBezTo>
                  <a:cubicBezTo>
                    <a:pt x="121" y="151"/>
                    <a:pt x="116" y="154"/>
                    <a:pt x="76" y="150"/>
                  </a:cubicBezTo>
                  <a:cubicBezTo>
                    <a:pt x="98" y="142"/>
                    <a:pt x="84" y="109"/>
                    <a:pt x="105" y="98"/>
                  </a:cubicBezTo>
                  <a:close/>
                </a:path>
              </a:pathLst>
            </a:custGeom>
            <a:solidFill>
              <a:schemeClr val="bg1">
                <a:alpha val="50195"/>
              </a:schemeClr>
            </a:solidFill>
            <a:ln w="9525">
              <a:solidFill>
                <a:schemeClr val="tx1"/>
              </a:solidFill>
              <a:round/>
              <a:headEnd/>
              <a:tailEnd/>
            </a:ln>
          </p:spPr>
          <p:txBody>
            <a:bodyPr/>
            <a:lstStyle/>
            <a:p>
              <a:pPr algn="ctr"/>
              <a:endParaRPr lang="ja-JP" altLang="en-US" sz="1600" b="1">
                <a:solidFill>
                  <a:srgbClr val="000000"/>
                </a:solidFill>
              </a:endParaRPr>
            </a:p>
          </p:txBody>
        </p:sp>
        <p:sp>
          <p:nvSpPr>
            <p:cNvPr id="12320" name="Line 31"/>
            <p:cNvSpPr>
              <a:spLocks noChangeShapeType="1"/>
            </p:cNvSpPr>
            <p:nvPr/>
          </p:nvSpPr>
          <p:spPr bwMode="auto">
            <a:xfrm flipH="1">
              <a:off x="3887" y="1245"/>
              <a:ext cx="180" cy="175"/>
            </a:xfrm>
            <a:prstGeom prst="line">
              <a:avLst/>
            </a:prstGeom>
            <a:noFill/>
            <a:ln w="28575">
              <a:solidFill>
                <a:schemeClr val="bg1"/>
              </a:solidFill>
              <a:prstDash val="sysDot"/>
              <a:round/>
              <a:headEnd/>
              <a:tailEnd/>
            </a:ln>
          </p:spPr>
          <p:txBody>
            <a:bodyPr/>
            <a:lstStyle/>
            <a:p>
              <a:pPr algn="ctr"/>
              <a:endParaRPr lang="ja-JP" altLang="en-US" sz="1600" b="1">
                <a:solidFill>
                  <a:srgbClr val="000000"/>
                </a:solidFill>
              </a:endParaRPr>
            </a:p>
          </p:txBody>
        </p:sp>
        <p:sp>
          <p:nvSpPr>
            <p:cNvPr id="12321" name="Line 32"/>
            <p:cNvSpPr>
              <a:spLocks noChangeShapeType="1"/>
            </p:cNvSpPr>
            <p:nvPr/>
          </p:nvSpPr>
          <p:spPr bwMode="auto">
            <a:xfrm flipH="1">
              <a:off x="4083" y="1265"/>
              <a:ext cx="179" cy="176"/>
            </a:xfrm>
            <a:prstGeom prst="line">
              <a:avLst/>
            </a:prstGeom>
            <a:noFill/>
            <a:ln w="28575">
              <a:solidFill>
                <a:schemeClr val="bg1"/>
              </a:solidFill>
              <a:prstDash val="sysDot"/>
              <a:round/>
              <a:headEnd/>
              <a:tailEnd/>
            </a:ln>
          </p:spPr>
          <p:txBody>
            <a:bodyPr/>
            <a:lstStyle/>
            <a:p>
              <a:pPr algn="ctr"/>
              <a:endParaRPr lang="ja-JP" altLang="en-US" sz="1600" b="1">
                <a:solidFill>
                  <a:srgbClr val="000000"/>
                </a:solidFill>
              </a:endParaRPr>
            </a:p>
          </p:txBody>
        </p:sp>
        <p:sp>
          <p:nvSpPr>
            <p:cNvPr id="12322" name="Line 33"/>
            <p:cNvSpPr>
              <a:spLocks noChangeShapeType="1"/>
            </p:cNvSpPr>
            <p:nvPr/>
          </p:nvSpPr>
          <p:spPr bwMode="auto">
            <a:xfrm flipH="1">
              <a:off x="4278" y="1286"/>
              <a:ext cx="179" cy="175"/>
            </a:xfrm>
            <a:prstGeom prst="line">
              <a:avLst/>
            </a:prstGeom>
            <a:noFill/>
            <a:ln w="28575">
              <a:solidFill>
                <a:schemeClr val="bg1"/>
              </a:solidFill>
              <a:prstDash val="sysDot"/>
              <a:round/>
              <a:headEnd/>
              <a:tailEnd/>
            </a:ln>
          </p:spPr>
          <p:txBody>
            <a:bodyPr/>
            <a:lstStyle/>
            <a:p>
              <a:pPr algn="ctr"/>
              <a:endParaRPr lang="ja-JP" altLang="en-US" sz="1600" b="1">
                <a:solidFill>
                  <a:srgbClr val="000000"/>
                </a:solidFill>
              </a:endParaRPr>
            </a:p>
          </p:txBody>
        </p:sp>
      </p:grpSp>
      <p:sp>
        <p:nvSpPr>
          <p:cNvPr id="200739" name="Text Box 35"/>
          <p:cNvSpPr txBox="1">
            <a:spLocks noChangeArrowheads="1"/>
          </p:cNvSpPr>
          <p:nvPr/>
        </p:nvSpPr>
        <p:spPr bwMode="auto">
          <a:xfrm>
            <a:off x="4979988" y="2714625"/>
            <a:ext cx="1670050" cy="366713"/>
          </a:xfrm>
          <a:prstGeom prst="rect">
            <a:avLst/>
          </a:prstGeom>
          <a:noFill/>
          <a:ln w="9525">
            <a:noFill/>
            <a:miter lim="800000"/>
            <a:headEnd/>
            <a:tailEnd/>
          </a:ln>
          <a:effectLst/>
        </p:spPr>
        <p:txBody>
          <a:bodyPr wrap="none">
            <a:spAutoFit/>
          </a:bodyPr>
          <a:lstStyle/>
          <a:p>
            <a:r>
              <a:rPr lang="ja-JP" altLang="en-US" sz="1800" b="1" i="1">
                <a:solidFill>
                  <a:srgbClr val="FFFFFF"/>
                </a:solidFill>
                <a:effectLst>
                  <a:outerShdw blurRad="38100" dist="38100" dir="2700000" algn="tl">
                    <a:srgbClr val="000000"/>
                  </a:outerShdw>
                </a:effectLst>
                <a:latin typeface="Arial" pitchFamily="34" charset="0"/>
                <a:ea typeface="ＭＳ Ｐゴシック" pitchFamily="50" charset="-128"/>
              </a:rPr>
              <a:t>湿性・乾性沈着</a:t>
            </a:r>
            <a:endParaRPr lang="en-US" altLang="ja-JP" sz="1800" b="1" i="1">
              <a:solidFill>
                <a:srgbClr val="FFFFFF"/>
              </a:solidFill>
              <a:effectLst>
                <a:outerShdw blurRad="38100" dist="38100" dir="2700000" algn="tl">
                  <a:srgbClr val="000000"/>
                </a:outerShdw>
              </a:effectLst>
              <a:latin typeface="Arial" pitchFamily="34" charset="0"/>
              <a:ea typeface="ＭＳ Ｐゴシック" pitchFamily="50" charset="-128"/>
            </a:endParaRPr>
          </a:p>
        </p:txBody>
      </p:sp>
      <p:sp>
        <p:nvSpPr>
          <p:cNvPr id="200740" name="Text Box 36"/>
          <p:cNvSpPr txBox="1">
            <a:spLocks noChangeArrowheads="1"/>
          </p:cNvSpPr>
          <p:nvPr/>
        </p:nvSpPr>
        <p:spPr bwMode="auto">
          <a:xfrm>
            <a:off x="2311400" y="2662238"/>
            <a:ext cx="1212850" cy="641350"/>
          </a:xfrm>
          <a:prstGeom prst="rect">
            <a:avLst/>
          </a:prstGeom>
          <a:noFill/>
          <a:ln w="9525">
            <a:noFill/>
            <a:miter lim="800000"/>
            <a:headEnd/>
            <a:tailEnd/>
          </a:ln>
          <a:effectLst/>
        </p:spPr>
        <p:txBody>
          <a:bodyPr wrap="none">
            <a:spAutoFit/>
          </a:bodyPr>
          <a:lstStyle/>
          <a:p>
            <a:pPr>
              <a:defRPr/>
            </a:pPr>
            <a:r>
              <a:rPr lang="ja-JP" altLang="en-US" sz="1800" b="1" i="1" dirty="0">
                <a:solidFill>
                  <a:srgbClr val="FFFFFF"/>
                </a:solidFill>
                <a:effectLst>
                  <a:outerShdw blurRad="38100" dist="38100" dir="2700000" algn="tl">
                    <a:srgbClr val="000000"/>
                  </a:outerShdw>
                </a:effectLst>
                <a:latin typeface="Arial" pitchFamily="34" charset="0"/>
                <a:ea typeface="ＭＳ Ｐゴシック" pitchFamily="50" charset="-128"/>
              </a:rPr>
              <a:t>大気</a:t>
            </a:r>
            <a:r>
              <a:rPr lang="en-US" altLang="ja-JP" sz="1800" b="1" i="1" dirty="0">
                <a:solidFill>
                  <a:srgbClr val="FFFFFF"/>
                </a:solidFill>
                <a:effectLst>
                  <a:outerShdw blurRad="38100" dist="38100" dir="2700000" algn="tl">
                    <a:srgbClr val="000000"/>
                  </a:outerShdw>
                </a:effectLst>
                <a:latin typeface="Arial" pitchFamily="34" charset="0"/>
                <a:ea typeface="ＭＳ Ｐゴシック" pitchFamily="50" charset="-128"/>
              </a:rPr>
              <a:t>‐</a:t>
            </a:r>
            <a:r>
              <a:rPr lang="ja-JP" altLang="en-US" sz="1800" b="1" i="1" dirty="0">
                <a:solidFill>
                  <a:srgbClr val="FFFFFF"/>
                </a:solidFill>
                <a:effectLst>
                  <a:outerShdw blurRad="38100" dist="38100" dir="2700000" algn="tl">
                    <a:srgbClr val="000000"/>
                  </a:outerShdw>
                </a:effectLst>
                <a:latin typeface="Arial" pitchFamily="34" charset="0"/>
                <a:ea typeface="ＭＳ Ｐゴシック" pitchFamily="50" charset="-128"/>
              </a:rPr>
              <a:t>海水</a:t>
            </a:r>
            <a:endParaRPr lang="en-US" altLang="ja-JP" sz="1800" b="1" i="1" dirty="0">
              <a:solidFill>
                <a:srgbClr val="FFFFFF"/>
              </a:solidFill>
              <a:effectLst>
                <a:outerShdw blurRad="38100" dist="38100" dir="2700000" algn="tl">
                  <a:srgbClr val="000000"/>
                </a:outerShdw>
              </a:effectLst>
              <a:latin typeface="Arial" pitchFamily="34" charset="0"/>
              <a:ea typeface="ＭＳ Ｐゴシック" pitchFamily="50" charset="-128"/>
            </a:endParaRPr>
          </a:p>
          <a:p>
            <a:pPr>
              <a:defRPr/>
            </a:pPr>
            <a:r>
              <a:rPr lang="ja-JP" altLang="en-US" sz="1800" b="1" i="1" dirty="0">
                <a:solidFill>
                  <a:srgbClr val="FFFFFF"/>
                </a:solidFill>
                <a:effectLst>
                  <a:outerShdw blurRad="38100" dist="38100" dir="2700000" algn="tl">
                    <a:srgbClr val="000000"/>
                  </a:outerShdw>
                </a:effectLst>
                <a:latin typeface="Arial" pitchFamily="34" charset="0"/>
                <a:ea typeface="ＭＳ Ｐゴシック" pitchFamily="50" charset="-128"/>
              </a:rPr>
              <a:t>分配</a:t>
            </a:r>
            <a:endParaRPr lang="en-US" altLang="ja-JP" sz="1800" b="1" i="1" dirty="0">
              <a:solidFill>
                <a:srgbClr val="FFFFFF"/>
              </a:solidFill>
              <a:effectLst>
                <a:outerShdw blurRad="38100" dist="38100" dir="2700000" algn="tl">
                  <a:srgbClr val="000000"/>
                </a:outerShdw>
              </a:effectLst>
              <a:latin typeface="Arial" pitchFamily="34" charset="0"/>
              <a:ea typeface="ＭＳ Ｐゴシック" pitchFamily="50" charset="-128"/>
            </a:endParaRPr>
          </a:p>
        </p:txBody>
      </p:sp>
      <p:sp>
        <p:nvSpPr>
          <p:cNvPr id="12308" name="Line 37"/>
          <p:cNvSpPr>
            <a:spLocks noChangeShapeType="1"/>
          </p:cNvSpPr>
          <p:nvPr/>
        </p:nvSpPr>
        <p:spPr bwMode="auto">
          <a:xfrm>
            <a:off x="3992563" y="4262438"/>
            <a:ext cx="663575" cy="0"/>
          </a:xfrm>
          <a:prstGeom prst="line">
            <a:avLst/>
          </a:prstGeom>
          <a:noFill/>
          <a:ln w="38100">
            <a:solidFill>
              <a:schemeClr val="bg1"/>
            </a:solidFill>
            <a:round/>
            <a:headEnd type="triangle" w="med" len="med"/>
            <a:tailEnd type="triangle" w="med" len="med"/>
          </a:ln>
        </p:spPr>
        <p:txBody>
          <a:bodyPr/>
          <a:lstStyle/>
          <a:p>
            <a:pPr algn="ctr"/>
            <a:endParaRPr lang="ja-JP" altLang="en-US" sz="1600" b="1">
              <a:solidFill>
                <a:srgbClr val="000000"/>
              </a:solidFill>
            </a:endParaRPr>
          </a:p>
        </p:txBody>
      </p:sp>
      <p:sp>
        <p:nvSpPr>
          <p:cNvPr id="200742" name="Text Box 38"/>
          <p:cNvSpPr txBox="1">
            <a:spLocks noChangeArrowheads="1"/>
          </p:cNvSpPr>
          <p:nvPr/>
        </p:nvSpPr>
        <p:spPr bwMode="auto">
          <a:xfrm>
            <a:off x="5229225" y="4071938"/>
            <a:ext cx="1114425" cy="369887"/>
          </a:xfrm>
          <a:prstGeom prst="rect">
            <a:avLst/>
          </a:prstGeom>
          <a:noFill/>
          <a:ln w="9525">
            <a:noFill/>
            <a:miter lim="800000"/>
            <a:headEnd/>
            <a:tailEnd/>
          </a:ln>
          <a:effectLst/>
        </p:spPr>
        <p:txBody>
          <a:bodyPr wrap="none">
            <a:spAutoFit/>
          </a:bodyPr>
          <a:lstStyle/>
          <a:p>
            <a:pPr>
              <a:defRPr/>
            </a:pPr>
            <a:r>
              <a:rPr lang="ja-JP" altLang="en-US" sz="1800" b="1" i="1" u="sng" dirty="0">
                <a:solidFill>
                  <a:srgbClr val="FFFF00"/>
                </a:solidFill>
                <a:effectLst>
                  <a:outerShdw blurRad="38100" dist="38100" dir="2700000" algn="tl">
                    <a:srgbClr val="000000"/>
                  </a:outerShdw>
                </a:effectLst>
                <a:latin typeface="Arial" pitchFamily="34" charset="0"/>
                <a:ea typeface="ＭＳ Ｐゴシック" pitchFamily="50" charset="-128"/>
              </a:rPr>
              <a:t>粒子吸着</a:t>
            </a:r>
            <a:endParaRPr lang="en-US" altLang="ja-JP" sz="1800" b="1" i="1" u="sng" dirty="0">
              <a:solidFill>
                <a:srgbClr val="FFFF00"/>
              </a:solidFill>
              <a:effectLst>
                <a:outerShdw blurRad="38100" dist="38100" dir="2700000" algn="tl">
                  <a:srgbClr val="000000"/>
                </a:outerShdw>
              </a:effectLst>
              <a:latin typeface="Arial" pitchFamily="34" charset="0"/>
              <a:ea typeface="ＭＳ Ｐゴシック" pitchFamily="50" charset="-128"/>
            </a:endParaRPr>
          </a:p>
        </p:txBody>
      </p:sp>
      <p:sp>
        <p:nvSpPr>
          <p:cNvPr id="200743" name="Text Box 39"/>
          <p:cNvSpPr txBox="1">
            <a:spLocks noChangeArrowheads="1"/>
          </p:cNvSpPr>
          <p:nvPr/>
        </p:nvSpPr>
        <p:spPr bwMode="auto">
          <a:xfrm>
            <a:off x="6784975" y="4062413"/>
            <a:ext cx="1685925" cy="641350"/>
          </a:xfrm>
          <a:prstGeom prst="rect">
            <a:avLst/>
          </a:prstGeom>
          <a:noFill/>
          <a:ln w="9525">
            <a:noFill/>
            <a:miter lim="800000"/>
            <a:headEnd/>
            <a:tailEnd/>
          </a:ln>
        </p:spPr>
        <p:txBody>
          <a:bodyPr>
            <a:spAutoFit/>
          </a:bodyPr>
          <a:lstStyle/>
          <a:p>
            <a:r>
              <a:rPr lang="ja-JP" altLang="en-US" sz="1800" b="1" i="1">
                <a:solidFill>
                  <a:srgbClr val="FF0000"/>
                </a:solidFill>
                <a:effectLst>
                  <a:outerShdw blurRad="38100" dist="38100" dir="2700000" algn="tl">
                    <a:srgbClr val="000000"/>
                  </a:outerShdw>
                </a:effectLst>
                <a:latin typeface="Arial" pitchFamily="34" charset="0"/>
                <a:ea typeface="ＭＳ Ｐゴシック" pitchFamily="50" charset="-128"/>
              </a:rPr>
              <a:t>生物活動</a:t>
            </a:r>
            <a:endParaRPr lang="en-US" altLang="ja-JP" sz="1800" b="1" i="1">
              <a:solidFill>
                <a:srgbClr val="FF0000"/>
              </a:solidFill>
              <a:effectLst>
                <a:outerShdw blurRad="38100" dist="38100" dir="2700000" algn="tl">
                  <a:srgbClr val="000000"/>
                </a:outerShdw>
              </a:effectLst>
              <a:latin typeface="Arial" pitchFamily="34" charset="0"/>
              <a:ea typeface="ＭＳ Ｐゴシック" pitchFamily="50" charset="-128"/>
            </a:endParaRPr>
          </a:p>
          <a:p>
            <a:r>
              <a:rPr lang="ja-JP" altLang="en-US" sz="1800" b="1" i="1">
                <a:solidFill>
                  <a:srgbClr val="FF0000"/>
                </a:solidFill>
                <a:effectLst>
                  <a:outerShdw blurRad="38100" dist="38100" dir="2700000" algn="tl">
                    <a:srgbClr val="000000"/>
                  </a:outerShdw>
                </a:effectLst>
                <a:latin typeface="Arial" pitchFamily="34" charset="0"/>
                <a:ea typeface="ＭＳ Ｐゴシック" pitchFamily="50" charset="-128"/>
              </a:rPr>
              <a:t>（有機態粒子）</a:t>
            </a:r>
            <a:endParaRPr lang="en-US" altLang="ja-JP" sz="1800" b="1" i="1">
              <a:solidFill>
                <a:srgbClr val="FF0000"/>
              </a:solidFill>
              <a:effectLst>
                <a:outerShdw blurRad="38100" dist="38100" dir="2700000" algn="tl">
                  <a:srgbClr val="000000"/>
                </a:outerShdw>
              </a:effectLst>
              <a:latin typeface="Arial" pitchFamily="34" charset="0"/>
              <a:ea typeface="ＭＳ Ｐゴシック" pitchFamily="50" charset="-128"/>
            </a:endParaRPr>
          </a:p>
        </p:txBody>
      </p:sp>
      <p:sp>
        <p:nvSpPr>
          <p:cNvPr id="200744" name="Text Box 40"/>
          <p:cNvSpPr txBox="1">
            <a:spLocks noChangeArrowheads="1"/>
          </p:cNvSpPr>
          <p:nvPr/>
        </p:nvSpPr>
        <p:spPr bwMode="auto">
          <a:xfrm>
            <a:off x="6369050" y="4006850"/>
            <a:ext cx="490538" cy="457200"/>
          </a:xfrm>
          <a:prstGeom prst="rect">
            <a:avLst/>
          </a:prstGeom>
          <a:noFill/>
          <a:ln w="9525">
            <a:noFill/>
            <a:miter lim="800000"/>
            <a:headEnd/>
            <a:tailEnd/>
          </a:ln>
          <a:effectLst/>
        </p:spPr>
        <p:txBody>
          <a:bodyPr wrap="none">
            <a:spAutoFit/>
          </a:bodyPr>
          <a:lstStyle/>
          <a:p>
            <a:pPr>
              <a:defRPr/>
            </a:pPr>
            <a:r>
              <a:rPr lang="en-US" altLang="ja-JP" b="1" i="1" dirty="0">
                <a:solidFill>
                  <a:srgbClr val="FF0000"/>
                </a:solidFill>
                <a:effectLst>
                  <a:outerShdw blurRad="38100" dist="38100" dir="2700000" algn="tl">
                    <a:srgbClr val="000000"/>
                  </a:outerShdw>
                </a:effectLst>
                <a:latin typeface="Arial" pitchFamily="34" charset="0"/>
                <a:ea typeface="ＭＳ Ｐゴシック" pitchFamily="50" charset="-128"/>
              </a:rPr>
              <a:t>∝</a:t>
            </a:r>
          </a:p>
        </p:txBody>
      </p:sp>
      <p:sp>
        <p:nvSpPr>
          <p:cNvPr id="43" name="左右矢印 42"/>
          <p:cNvSpPr/>
          <p:nvPr/>
        </p:nvSpPr>
        <p:spPr bwMode="auto">
          <a:xfrm>
            <a:off x="825500" y="2108200"/>
            <a:ext cx="1384300" cy="495300"/>
          </a:xfrm>
          <a:prstGeom prst="leftRightArrow">
            <a:avLst/>
          </a:prstGeom>
          <a:solidFill>
            <a:srgbClr val="00FFFF">
              <a:alpha val="50000"/>
            </a:srgb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ja-JP" altLang="en-US" sz="1600" b="1" dirty="0">
                <a:solidFill>
                  <a:srgbClr val="FFFFFF"/>
                </a:solidFill>
                <a:effectLst>
                  <a:outerShdw blurRad="38100" dist="38100" dir="2700000" algn="tl">
                    <a:srgbClr val="000000">
                      <a:alpha val="43137"/>
                    </a:srgbClr>
                  </a:outerShdw>
                </a:effectLst>
              </a:rPr>
              <a:t>大気の移動</a:t>
            </a:r>
          </a:p>
        </p:txBody>
      </p:sp>
      <p:sp>
        <p:nvSpPr>
          <p:cNvPr id="44" name="左右矢印 43"/>
          <p:cNvSpPr/>
          <p:nvPr/>
        </p:nvSpPr>
        <p:spPr bwMode="auto">
          <a:xfrm>
            <a:off x="825500" y="4508500"/>
            <a:ext cx="1384300" cy="495300"/>
          </a:xfrm>
          <a:prstGeom prst="leftRightArrow">
            <a:avLst/>
          </a:prstGeom>
          <a:solidFill>
            <a:srgbClr val="00FFFF">
              <a:alpha val="50000"/>
            </a:srgbClr>
          </a:solidFill>
          <a:ln w="9525" cap="flat" cmpd="sng" algn="ctr">
            <a:solidFill>
              <a:schemeClr val="tx1"/>
            </a:solidFill>
            <a:prstDash val="solid"/>
            <a:round/>
            <a:headEnd type="none" w="med" len="med"/>
            <a:tailEnd type="none" w="med" len="med"/>
          </a:ln>
          <a:effectLst/>
        </p:spPr>
        <p:txBody>
          <a:bodyPr wrap="none" anchor="ctr"/>
          <a:lstStyle/>
          <a:p>
            <a:pPr algn="ctr">
              <a:defRPr/>
            </a:pPr>
            <a:r>
              <a:rPr lang="ja-JP" altLang="en-US" sz="1600" b="1" dirty="0">
                <a:solidFill>
                  <a:srgbClr val="FFFFFF"/>
                </a:solidFill>
                <a:effectLst>
                  <a:outerShdw blurRad="38100" dist="38100" dir="2700000" algn="tl">
                    <a:srgbClr val="000000">
                      <a:alpha val="43137"/>
                    </a:srgbClr>
                  </a:outerShdw>
                </a:effectLst>
              </a:rPr>
              <a:t>海水の移動</a:t>
            </a:r>
          </a:p>
        </p:txBody>
      </p:sp>
      <p:sp>
        <p:nvSpPr>
          <p:cNvPr id="46" name="Rectangle 5"/>
          <p:cNvSpPr>
            <a:spLocks noChangeArrowheads="1"/>
          </p:cNvSpPr>
          <p:nvPr/>
        </p:nvSpPr>
        <p:spPr bwMode="auto">
          <a:xfrm>
            <a:off x="1936750" y="5970588"/>
            <a:ext cx="5437188" cy="227012"/>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6200000" scaled="1"/>
            <a:tileRect/>
          </a:gradFill>
          <a:ln w="9525">
            <a:noFill/>
            <a:miter lim="800000"/>
            <a:headEnd/>
            <a:tailEnd/>
          </a:ln>
          <a:effectLst>
            <a:outerShdw dist="107763" dir="2700000" algn="ctr" rotWithShape="0">
              <a:schemeClr val="tx1">
                <a:alpha val="50000"/>
              </a:schemeClr>
            </a:outerShdw>
          </a:effectLst>
        </p:spPr>
        <p:txBody>
          <a:bodyPr wrap="none" anchor="ctr"/>
          <a:lstStyle/>
          <a:p>
            <a:pPr algn="ctr">
              <a:defRPr/>
            </a:pPr>
            <a:endParaRPr lang="ja-JP" altLang="en-US" sz="1600" b="1">
              <a:solidFill>
                <a:srgbClr val="000000"/>
              </a:solidFill>
            </a:endParaRPr>
          </a:p>
        </p:txBody>
      </p:sp>
      <p:sp>
        <p:nvSpPr>
          <p:cNvPr id="12315" name="Line 25"/>
          <p:cNvSpPr>
            <a:spLocks noChangeShapeType="1"/>
          </p:cNvSpPr>
          <p:nvPr/>
        </p:nvSpPr>
        <p:spPr bwMode="auto">
          <a:xfrm rot="5400000" flipV="1">
            <a:off x="4765675" y="5773738"/>
            <a:ext cx="446087" cy="1588"/>
          </a:xfrm>
          <a:prstGeom prst="line">
            <a:avLst/>
          </a:prstGeom>
          <a:noFill/>
          <a:ln w="38100">
            <a:solidFill>
              <a:schemeClr val="bg1"/>
            </a:solidFill>
            <a:round/>
            <a:headEnd/>
            <a:tailEnd type="triangle" w="med" len="med"/>
          </a:ln>
        </p:spPr>
        <p:txBody>
          <a:bodyPr/>
          <a:lstStyle/>
          <a:p>
            <a:pPr algn="ctr"/>
            <a:endParaRPr lang="ja-JP" altLang="en-US" sz="1600" b="1">
              <a:solidFill>
                <a:srgbClr val="000000"/>
              </a:solidFill>
            </a:endParaRPr>
          </a:p>
        </p:txBody>
      </p:sp>
      <p:sp>
        <p:nvSpPr>
          <p:cNvPr id="62" name="Text Box 38"/>
          <p:cNvSpPr txBox="1">
            <a:spLocks noChangeArrowheads="1"/>
          </p:cNvSpPr>
          <p:nvPr/>
        </p:nvSpPr>
        <p:spPr bwMode="auto">
          <a:xfrm>
            <a:off x="2301875" y="5891213"/>
            <a:ext cx="703263" cy="366712"/>
          </a:xfrm>
          <a:prstGeom prst="rect">
            <a:avLst/>
          </a:prstGeom>
          <a:noFill/>
          <a:ln w="9525">
            <a:noFill/>
            <a:miter lim="800000"/>
            <a:headEnd/>
            <a:tailEnd/>
          </a:ln>
        </p:spPr>
        <p:txBody>
          <a:bodyPr>
            <a:spAutoFit/>
          </a:bodyPr>
          <a:lstStyle/>
          <a:p>
            <a:pPr>
              <a:defRPr/>
            </a:pPr>
            <a:r>
              <a:rPr lang="ja-JP" altLang="en-US" sz="1800" b="1" dirty="0">
                <a:solidFill>
                  <a:srgbClr val="808080">
                    <a:lumMod val="40000"/>
                    <a:lumOff val="60000"/>
                  </a:srgbClr>
                </a:solidFill>
                <a:effectLst>
                  <a:outerShdw blurRad="38100" dist="38100" dir="2700000" algn="tl">
                    <a:srgbClr val="000000"/>
                  </a:outerShdw>
                </a:effectLst>
                <a:latin typeface="Arial" pitchFamily="34" charset="0"/>
                <a:ea typeface="ＭＳ Ｐゴシック" pitchFamily="50" charset="-128"/>
              </a:rPr>
              <a:t>底質</a:t>
            </a:r>
            <a:endParaRPr lang="en-US" altLang="ja-JP" sz="1800" b="1" dirty="0">
              <a:solidFill>
                <a:srgbClr val="808080">
                  <a:lumMod val="40000"/>
                  <a:lumOff val="60000"/>
                </a:srgbClr>
              </a:solidFill>
              <a:effectLst>
                <a:outerShdw blurRad="38100" dist="38100" dir="2700000" algn="tl">
                  <a:srgbClr val="000000"/>
                </a:outerShdw>
              </a:effectLst>
              <a:latin typeface="Arial" pitchFamily="34" charset="0"/>
              <a:ea typeface="ＭＳ Ｐゴシック" pitchFamily="50" charset="-128"/>
            </a:endParaRPr>
          </a:p>
        </p:txBody>
      </p:sp>
      <p:sp>
        <p:nvSpPr>
          <p:cNvPr id="63" name="Text Box 35"/>
          <p:cNvSpPr txBox="1">
            <a:spLocks noChangeArrowheads="1"/>
          </p:cNvSpPr>
          <p:nvPr/>
        </p:nvSpPr>
        <p:spPr bwMode="auto">
          <a:xfrm>
            <a:off x="5262563" y="5662613"/>
            <a:ext cx="703262" cy="366712"/>
          </a:xfrm>
          <a:prstGeom prst="rect">
            <a:avLst/>
          </a:prstGeom>
          <a:noFill/>
          <a:ln w="9525">
            <a:noFill/>
            <a:miter lim="800000"/>
            <a:headEnd/>
            <a:tailEnd/>
          </a:ln>
        </p:spPr>
        <p:txBody>
          <a:bodyPr>
            <a:spAutoFit/>
          </a:bodyPr>
          <a:lstStyle/>
          <a:p>
            <a:pPr>
              <a:defRPr/>
            </a:pPr>
            <a:r>
              <a:rPr lang="ja-JP" altLang="en-US" sz="1800" b="1" i="1" dirty="0">
                <a:solidFill>
                  <a:srgbClr val="FFFFFF"/>
                </a:solidFill>
                <a:effectLst>
                  <a:outerShdw blurRad="38100" dist="38100" dir="2700000" algn="tl">
                    <a:srgbClr val="000000"/>
                  </a:outerShdw>
                </a:effectLst>
                <a:latin typeface="Arial" pitchFamily="34" charset="0"/>
                <a:ea typeface="ＭＳ Ｐゴシック" pitchFamily="50" charset="-128"/>
              </a:rPr>
              <a:t>堆積</a:t>
            </a:r>
            <a:endParaRPr lang="en-US" altLang="ja-JP" sz="1800" b="1" i="1" dirty="0">
              <a:solidFill>
                <a:srgbClr val="FFFFFF"/>
              </a:solidFill>
              <a:effectLst>
                <a:outerShdw blurRad="38100" dist="38100" dir="2700000" algn="tl">
                  <a:srgbClr val="000000"/>
                </a:outerShdw>
              </a:effectLst>
              <a:latin typeface="Arial" pitchFamily="34" charset="0"/>
              <a:ea typeface="ＭＳ Ｐゴシック" pitchFamily="50" charset="-128"/>
            </a:endParaRPr>
          </a:p>
        </p:txBody>
      </p:sp>
      <p:sp>
        <p:nvSpPr>
          <p:cNvPr id="12335" name="Rectangle 47"/>
          <p:cNvSpPr>
            <a:spLocks noChangeArrowheads="1"/>
          </p:cNvSpPr>
          <p:nvPr/>
        </p:nvSpPr>
        <p:spPr bwMode="auto">
          <a:xfrm>
            <a:off x="0" y="57150"/>
            <a:ext cx="9144000" cy="1117600"/>
          </a:xfrm>
          <a:prstGeom prst="rect">
            <a:avLst/>
          </a:prstGeom>
          <a:noFill/>
          <a:ln w="9525">
            <a:noFill/>
            <a:miter lim="800000"/>
            <a:headEnd/>
            <a:tailEnd/>
          </a:ln>
          <a:effectLst>
            <a:outerShdw dist="35921" dir="2700000" algn="ctr" rotWithShape="0">
              <a:schemeClr val="tx1"/>
            </a:outerShdw>
          </a:effectLst>
        </p:spPr>
        <p:txBody>
          <a:bodyPr anchor="ctr">
            <a:spAutoFit/>
          </a:bodyPr>
          <a:lstStyle/>
          <a:p>
            <a:pPr algn="ctr">
              <a:lnSpc>
                <a:spcPct val="120000"/>
              </a:lnSpc>
            </a:pPr>
            <a:r>
              <a:rPr lang="ja-JP" altLang="en-US" sz="2800" b="1">
                <a:solidFill>
                  <a:srgbClr val="00FF00"/>
                </a:solidFill>
                <a:effectLst>
                  <a:outerShdw blurRad="38100" dist="38100" dir="2700000" algn="tl">
                    <a:srgbClr val="000000"/>
                  </a:outerShdw>
                </a:effectLst>
                <a:latin typeface="ＭＳ Ｐゴシック" pitchFamily="50" charset="-128"/>
                <a:ea typeface="ＭＳ Ｐゴシック" pitchFamily="50" charset="-128"/>
              </a:rPr>
              <a:t>海洋における</a:t>
            </a:r>
            <a:r>
              <a:rPr lang="en-US" altLang="ja-JP" sz="2800" b="1">
                <a:solidFill>
                  <a:srgbClr val="00FF00"/>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sz="2800" b="1">
                <a:solidFill>
                  <a:srgbClr val="00FF00"/>
                </a:solidFill>
                <a:effectLst>
                  <a:outerShdw blurRad="38100" dist="38100" dir="2700000" algn="tl">
                    <a:srgbClr val="000000"/>
                  </a:outerShdw>
                </a:effectLst>
                <a:latin typeface="ＭＳ Ｐゴシック" pitchFamily="50" charset="-128"/>
                <a:ea typeface="ＭＳ Ｐゴシック" pitchFamily="50" charset="-128"/>
              </a:rPr>
              <a:t>の輸送・動態に関する数理モデル</a:t>
            </a:r>
          </a:p>
          <a:p>
            <a:pPr algn="ctr">
              <a:lnSpc>
                <a:spcPct val="120000"/>
              </a:lnSpc>
            </a:pPr>
            <a:r>
              <a:rPr lang="ja-JP" altLang="en-US" sz="2800" b="1">
                <a:solidFill>
                  <a:srgbClr val="00FF00"/>
                </a:solidFill>
                <a:effectLst>
                  <a:outerShdw blurRad="38100" dist="38100" dir="2700000" algn="tl">
                    <a:srgbClr val="000000"/>
                  </a:outerShdw>
                </a:effectLst>
                <a:latin typeface="ＭＳ Ｐゴシック" pitchFamily="50" charset="-128"/>
                <a:ea typeface="ＭＳ Ｐゴシック" pitchFamily="50" charset="-128"/>
              </a:rPr>
              <a:t>（概念図）</a:t>
            </a:r>
          </a:p>
        </p:txBody>
      </p:sp>
      <p:sp>
        <p:nvSpPr>
          <p:cNvPr id="12336" name="AutoShape 48"/>
          <p:cNvSpPr>
            <a:spLocks noChangeArrowheads="1"/>
          </p:cNvSpPr>
          <p:nvPr/>
        </p:nvSpPr>
        <p:spPr bwMode="auto">
          <a:xfrm>
            <a:off x="1317625" y="2849563"/>
            <a:ext cx="741363" cy="720725"/>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FFFF">
              <a:alpha val="50000"/>
            </a:srgbClr>
          </a:solidFill>
          <a:ln w="9525" algn="ctr">
            <a:solidFill>
              <a:schemeClr val="tx1"/>
            </a:solidFill>
            <a:miter lim="800000"/>
            <a:headEnd/>
            <a:tailEnd/>
          </a:ln>
          <a:effectLst/>
        </p:spPr>
        <p:txBody>
          <a:bodyPr wrap="none" anchor="ctr"/>
          <a:lstStyle/>
          <a:p>
            <a:pPr algn="ctr"/>
            <a:r>
              <a:rPr lang="ja-JP" altLang="en-US" sz="1600" b="1">
                <a:solidFill>
                  <a:srgbClr val="FFFFFF"/>
                </a:solidFill>
                <a:effectLst>
                  <a:outerShdw blurRad="38100" dist="38100" dir="2700000" algn="tl">
                    <a:srgbClr val="000000"/>
                  </a:outerShdw>
                </a:effectLst>
              </a:rPr>
              <a:t>河川流入</a:t>
            </a:r>
          </a:p>
          <a:p>
            <a:pPr algn="ctr"/>
            <a:endParaRPr lang="ja-JP" altLang="en-US" sz="1600" b="1">
              <a:solidFill>
                <a:srgbClr val="FFFFFF"/>
              </a:solidFill>
              <a:effectLst>
                <a:outerShdw blurRad="38100" dist="38100" dir="2700000" algn="tl">
                  <a:srgbClr val="000000"/>
                </a:outerShdw>
              </a:effectLst>
            </a:endParaRPr>
          </a:p>
          <a:p>
            <a:pPr algn="ctr"/>
            <a:endParaRPr lang="en-US" altLang="ja-JP" sz="1600" b="1">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010833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74443" y="1310106"/>
            <a:ext cx="8896926" cy="4624910"/>
          </a:xfrm>
          <a:prstGeom prst="rect">
            <a:avLst/>
          </a:prstGeom>
          <a:solidFill>
            <a:srgbClr val="EDF6F9"/>
          </a:solidFill>
          <a:ln w="12700">
            <a:noFill/>
          </a:ln>
          <a:effectLst>
            <a:outerShdw blurRad="50800" dist="38100" dir="8100000" algn="tr" rotWithShape="0">
              <a:prstClr val="black">
                <a:alpha val="40000"/>
              </a:prstClr>
            </a:outerShdw>
            <a:softEdge rad="3175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600">
              <a:solidFill>
                <a:srgbClr val="FFFFFF"/>
              </a:solidFill>
              <a:latin typeface="Calibri" pitchFamily="34" charset="0"/>
              <a:ea typeface="MS PGothic" pitchFamily="50" charset="-128"/>
            </a:endParaRPr>
          </a:p>
        </p:txBody>
      </p:sp>
      <p:sp>
        <p:nvSpPr>
          <p:cNvPr id="245765" name="テキスト ボックス 11"/>
          <p:cNvSpPr txBox="1">
            <a:spLocks noChangeArrowheads="1"/>
          </p:cNvSpPr>
          <p:nvPr/>
        </p:nvSpPr>
        <p:spPr bwMode="auto">
          <a:xfrm>
            <a:off x="179388" y="1463675"/>
            <a:ext cx="4286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Global Environment</a:t>
            </a:r>
          </a:p>
        </p:txBody>
      </p:sp>
      <p:sp>
        <p:nvSpPr>
          <p:cNvPr id="245766" name="テキスト ボックス 12"/>
          <p:cNvSpPr txBox="1">
            <a:spLocks noChangeArrowheads="1"/>
          </p:cNvSpPr>
          <p:nvPr/>
        </p:nvSpPr>
        <p:spPr bwMode="auto">
          <a:xfrm>
            <a:off x="179388" y="1971675"/>
            <a:ext cx="4286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Multi-compartment System</a:t>
            </a:r>
          </a:p>
        </p:txBody>
      </p:sp>
      <p:sp>
        <p:nvSpPr>
          <p:cNvPr id="245767" name="テキスト ボックス 13"/>
          <p:cNvSpPr txBox="1">
            <a:spLocks noChangeArrowheads="1"/>
          </p:cNvSpPr>
          <p:nvPr/>
        </p:nvSpPr>
        <p:spPr bwMode="auto">
          <a:xfrm>
            <a:off x="179388" y="3257550"/>
            <a:ext cx="4286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High Resolution</a:t>
            </a:r>
          </a:p>
        </p:txBody>
      </p:sp>
      <p:sp>
        <p:nvSpPr>
          <p:cNvPr id="245768" name="テキスト ボックス 14"/>
          <p:cNvSpPr txBox="1">
            <a:spLocks noChangeArrowheads="1"/>
          </p:cNvSpPr>
          <p:nvPr/>
        </p:nvSpPr>
        <p:spPr bwMode="auto">
          <a:xfrm>
            <a:off x="179388" y="4519613"/>
            <a:ext cx="4286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Non-steady Dynamics</a:t>
            </a:r>
          </a:p>
        </p:txBody>
      </p:sp>
      <p:sp>
        <p:nvSpPr>
          <p:cNvPr id="245769" name="テキスト ボックス 17"/>
          <p:cNvSpPr txBox="1">
            <a:spLocks noChangeArrowheads="1"/>
          </p:cNvSpPr>
          <p:nvPr/>
        </p:nvSpPr>
        <p:spPr bwMode="auto">
          <a:xfrm>
            <a:off x="465138" y="4954588"/>
            <a:ext cx="371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a:latin typeface="Times New Roman" pitchFamily="18" charset="0"/>
                <a:ea typeface="MS PGothic" pitchFamily="50" charset="-128"/>
                <a:cs typeface="Times New Roman" pitchFamily="18" charset="0"/>
              </a:rPr>
              <a:t>6-hourly time integration</a:t>
            </a:r>
          </a:p>
        </p:txBody>
      </p:sp>
      <p:sp>
        <p:nvSpPr>
          <p:cNvPr id="245770" name="テキスト ボックス 18"/>
          <p:cNvSpPr txBox="1">
            <a:spLocks noChangeArrowheads="1"/>
          </p:cNvSpPr>
          <p:nvPr/>
        </p:nvSpPr>
        <p:spPr bwMode="auto">
          <a:xfrm>
            <a:off x="465138" y="3686175"/>
            <a:ext cx="4214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a:latin typeface="Times New Roman" pitchFamily="18" charset="0"/>
                <a:ea typeface="MS PGothic" pitchFamily="50" charset="-128"/>
                <a:cs typeface="Times New Roman" pitchFamily="18" charset="0"/>
              </a:rPr>
              <a:t>Atmos. – 2.5</a:t>
            </a:r>
            <a:r>
              <a:rPr lang="en-US" altLang="ja-JP" sz="2000">
                <a:latin typeface="Arial Unicode MS" pitchFamily="50" charset="-128"/>
                <a:ea typeface="Arial Unicode MS" pitchFamily="50" charset="-128"/>
                <a:cs typeface="Arial Unicode MS" pitchFamily="50" charset="-128"/>
              </a:rPr>
              <a:t>°</a:t>
            </a:r>
            <a:r>
              <a:rPr lang="en-US" altLang="ja-JP" sz="2000">
                <a:latin typeface="Times New Roman" pitchFamily="18" charset="0"/>
                <a:ea typeface="MS PGothic" pitchFamily="50" charset="-128"/>
                <a:cs typeface="Times New Roman" pitchFamily="18" charset="0"/>
              </a:rPr>
              <a:t>×2.5</a:t>
            </a:r>
            <a:r>
              <a:rPr lang="en-US" altLang="ja-JP" sz="2000">
                <a:latin typeface="Arial Unicode MS" pitchFamily="50" charset="-128"/>
                <a:ea typeface="Arial Unicode MS" pitchFamily="50" charset="-128"/>
                <a:cs typeface="Arial Unicode MS" pitchFamily="50" charset="-128"/>
              </a:rPr>
              <a:t>°</a:t>
            </a:r>
            <a:r>
              <a:rPr lang="en-US" altLang="ja-JP" sz="2000">
                <a:latin typeface="Times New Roman" pitchFamily="18" charset="0"/>
                <a:ea typeface="MS PGothic" pitchFamily="50" charset="-128"/>
              </a:rPr>
              <a:t>×10 σ-layers</a:t>
            </a:r>
          </a:p>
          <a:p>
            <a:r>
              <a:rPr lang="en-US" altLang="ja-JP" sz="2000">
                <a:latin typeface="Times New Roman" pitchFamily="18" charset="0"/>
                <a:ea typeface="MS PGothic" pitchFamily="50" charset="-128"/>
              </a:rPr>
              <a:t>Ocean  </a:t>
            </a:r>
            <a:r>
              <a:rPr lang="en-US" altLang="ja-JP" sz="100">
                <a:latin typeface="Times New Roman" pitchFamily="18" charset="0"/>
                <a:ea typeface="MS PGothic" pitchFamily="50" charset="-128"/>
              </a:rPr>
              <a:t>     </a:t>
            </a:r>
            <a:r>
              <a:rPr lang="en-US" altLang="ja-JP" sz="2000">
                <a:latin typeface="Times New Roman" pitchFamily="18" charset="0"/>
                <a:ea typeface="MS PGothic" pitchFamily="50" charset="-128"/>
              </a:rPr>
              <a:t>– 0.5</a:t>
            </a:r>
            <a:r>
              <a:rPr lang="en-US" altLang="ja-JP" sz="2000">
                <a:latin typeface="Arial Unicode MS" pitchFamily="50" charset="-128"/>
                <a:ea typeface="Arial Unicode MS" pitchFamily="50" charset="-128"/>
                <a:cs typeface="Arial Unicode MS" pitchFamily="50" charset="-128"/>
              </a:rPr>
              <a:t>°</a:t>
            </a:r>
            <a:r>
              <a:rPr lang="en-US" altLang="ja-JP" sz="2000">
                <a:latin typeface="Times New Roman" pitchFamily="18" charset="0"/>
                <a:ea typeface="MS PGothic" pitchFamily="50" charset="-128"/>
              </a:rPr>
              <a:t>×0.5</a:t>
            </a:r>
            <a:r>
              <a:rPr lang="en-US" altLang="ja-JP" sz="2000">
                <a:latin typeface="Arial Unicode MS" pitchFamily="50" charset="-128"/>
                <a:ea typeface="Arial Unicode MS" pitchFamily="50" charset="-128"/>
                <a:cs typeface="Arial Unicode MS" pitchFamily="50" charset="-128"/>
              </a:rPr>
              <a:t>°</a:t>
            </a:r>
            <a:r>
              <a:rPr lang="en-US" altLang="ja-JP" sz="2000">
                <a:latin typeface="Times New Roman" pitchFamily="18" charset="0"/>
                <a:ea typeface="MS PGothic" pitchFamily="50" charset="-128"/>
              </a:rPr>
              <a:t>×54 layers</a:t>
            </a:r>
          </a:p>
        </p:txBody>
      </p:sp>
      <p:sp>
        <p:nvSpPr>
          <p:cNvPr id="245771" name="テキスト ボックス 20"/>
          <p:cNvSpPr txBox="1">
            <a:spLocks noChangeArrowheads="1"/>
          </p:cNvSpPr>
          <p:nvPr/>
        </p:nvSpPr>
        <p:spPr bwMode="auto">
          <a:xfrm>
            <a:off x="465138" y="2392363"/>
            <a:ext cx="40116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a:latin typeface="Times New Roman" pitchFamily="18" charset="0"/>
                <a:ea typeface="MS PGothic" pitchFamily="50" charset="-128"/>
                <a:cs typeface="Times New Roman" pitchFamily="18" charset="0"/>
              </a:rPr>
              <a:t>Atmosphere, Ocean, Cryosphere, Vegetation (5 types), Soil</a:t>
            </a:r>
          </a:p>
        </p:txBody>
      </p:sp>
      <p:sp>
        <p:nvSpPr>
          <p:cNvPr id="17" name="Text Box 7"/>
          <p:cNvSpPr txBox="1">
            <a:spLocks noChangeArrowheads="1"/>
          </p:cNvSpPr>
          <p:nvPr/>
        </p:nvSpPr>
        <p:spPr bwMode="auto">
          <a:xfrm>
            <a:off x="214313" y="52388"/>
            <a:ext cx="9072562" cy="946150"/>
          </a:xfrm>
          <a:prstGeom prst="rect">
            <a:avLst/>
          </a:prstGeom>
          <a:noFill/>
          <a:ln w="9525">
            <a:noFill/>
            <a:miter lim="800000"/>
            <a:headEnd/>
            <a:tailEnd/>
          </a:ln>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Wingdings" pitchFamily="2" charset="2"/>
              <a:buChar char="v"/>
            </a:pPr>
            <a:r>
              <a:rPr kumimoji="0" lang="en-US" altLang="ja-JP" sz="2800">
                <a:solidFill>
                  <a:schemeClr val="bg1"/>
                </a:solidFill>
                <a:effectLst>
                  <a:outerShdw blurRad="38100" dist="38100" dir="2700000" algn="tl">
                    <a:srgbClr val="C0C0C0"/>
                  </a:outerShdw>
                </a:effectLst>
                <a:latin typeface="Times New Roman" pitchFamily="18" charset="0"/>
                <a:ea typeface="MS PGothic" pitchFamily="50" charset="-128"/>
                <a:cs typeface="Times New Roman" pitchFamily="18" charset="0"/>
              </a:rPr>
              <a:t>  </a:t>
            </a:r>
            <a:r>
              <a:rPr kumimoji="0" lang="en-US" altLang="ja-JP" sz="2800" b="1">
                <a:solidFill>
                  <a:schemeClr val="bg1"/>
                </a:solidFill>
                <a:effectLst>
                  <a:outerShdw blurRad="38100" dist="38100" dir="2700000" algn="tl">
                    <a:srgbClr val="C0C0C0"/>
                  </a:outerShdw>
                </a:effectLst>
                <a:latin typeface="Times New Roman" pitchFamily="18" charset="0"/>
                <a:ea typeface="MS PGothic" pitchFamily="50" charset="-128"/>
                <a:cs typeface="Times New Roman" pitchFamily="18" charset="0"/>
              </a:rPr>
              <a:t>FATE</a:t>
            </a:r>
          </a:p>
          <a:p>
            <a:r>
              <a:rPr kumimoji="0" lang="en-US" altLang="ja-JP" sz="2800">
                <a:solidFill>
                  <a:schemeClr val="bg1"/>
                </a:solidFill>
                <a:effectLst>
                  <a:outerShdw blurRad="38100" dist="38100" dir="2700000" algn="tl">
                    <a:srgbClr val="C0C0C0"/>
                  </a:outerShdw>
                </a:effectLst>
                <a:latin typeface="Times New Roman" pitchFamily="18" charset="0"/>
                <a:ea typeface="MS PGothic" pitchFamily="50" charset="-128"/>
                <a:cs typeface="Times New Roman" pitchFamily="18" charset="0"/>
              </a:rPr>
              <a:t>  </a:t>
            </a:r>
            <a:r>
              <a:rPr kumimoji="0" lang="en-US" altLang="ja-JP" sz="2600">
                <a:solidFill>
                  <a:schemeClr val="bg1"/>
                </a:solidFill>
                <a:effectLst>
                  <a:outerShdw blurRad="38100" dist="38100" dir="2700000" algn="tl">
                    <a:srgbClr val="C0C0C0"/>
                  </a:outerShdw>
                </a:effectLst>
                <a:latin typeface="Times New Roman" pitchFamily="18" charset="0"/>
                <a:ea typeface="MS PGothic" pitchFamily="50" charset="-128"/>
                <a:cs typeface="Times New Roman" pitchFamily="18" charset="0"/>
              </a:rPr>
              <a:t>~ The Finely Advanced Transboundary Environmental Model </a:t>
            </a:r>
          </a:p>
        </p:txBody>
      </p:sp>
      <p:sp>
        <p:nvSpPr>
          <p:cNvPr id="22" name="正方形/長方形 21"/>
          <p:cNvSpPr/>
          <p:nvPr/>
        </p:nvSpPr>
        <p:spPr>
          <a:xfrm>
            <a:off x="0" y="1071563"/>
            <a:ext cx="9144000" cy="36512"/>
          </a:xfrm>
          <a:prstGeom prst="rect">
            <a:avLst/>
          </a:prstGeom>
          <a:gradFill flip="none" rotWithShape="1">
            <a:gsLst>
              <a:gs pos="0">
                <a:schemeClr val="accent2">
                  <a:lumMod val="20000"/>
                  <a:lumOff val="80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Times New Roman" pitchFamily="18" charset="0"/>
              <a:ea typeface="MS PGothic" pitchFamily="50" charset="-128"/>
              <a:cs typeface="Times New Roman" pitchFamily="18" charset="0"/>
            </a:endParaRPr>
          </a:p>
        </p:txBody>
      </p:sp>
      <p:sp>
        <p:nvSpPr>
          <p:cNvPr id="245774" name="テキスト ボックス 22"/>
          <p:cNvSpPr txBox="1">
            <a:spLocks noChangeArrowheads="1"/>
          </p:cNvSpPr>
          <p:nvPr/>
        </p:nvSpPr>
        <p:spPr bwMode="auto">
          <a:xfrm>
            <a:off x="179388" y="5456238"/>
            <a:ext cx="4286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Bioconcentration Processes</a:t>
            </a:r>
          </a:p>
        </p:txBody>
      </p:sp>
      <p:sp>
        <p:nvSpPr>
          <p:cNvPr id="245775" name="テキスト ボックス 9"/>
          <p:cNvSpPr txBox="1">
            <a:spLocks noChangeArrowheads="1"/>
          </p:cNvSpPr>
          <p:nvPr/>
        </p:nvSpPr>
        <p:spPr bwMode="auto">
          <a:xfrm>
            <a:off x="4394200" y="1412875"/>
            <a:ext cx="4714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Input/forcing data</a:t>
            </a:r>
          </a:p>
        </p:txBody>
      </p:sp>
      <p:sp>
        <p:nvSpPr>
          <p:cNvPr id="245776" name="正方形/長方形 11"/>
          <p:cNvSpPr>
            <a:spLocks noChangeArrowheads="1"/>
          </p:cNvSpPr>
          <p:nvPr/>
        </p:nvSpPr>
        <p:spPr bwMode="auto">
          <a:xfrm>
            <a:off x="4608513" y="2589213"/>
            <a:ext cx="44291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Arial" pitchFamily="34" charset="0"/>
              <a:buChar char="•"/>
            </a:pPr>
            <a:r>
              <a:rPr lang="en-US" altLang="ja-JP" sz="2000" b="1">
                <a:latin typeface="Times New Roman" pitchFamily="18" charset="0"/>
                <a:ea typeface="MS PGothic" pitchFamily="50" charset="-128"/>
                <a:cs typeface="Times New Roman" pitchFamily="18" charset="0"/>
              </a:rPr>
              <a:t>  Meteorology</a:t>
            </a:r>
            <a:r>
              <a:rPr lang="en-US" altLang="ja-JP" sz="2000">
                <a:latin typeface="Times New Roman" pitchFamily="18" charset="0"/>
                <a:ea typeface="MS PGothic" pitchFamily="50" charset="-128"/>
                <a:cs typeface="Times New Roman" pitchFamily="18" charset="0"/>
              </a:rPr>
              <a:t> </a:t>
            </a:r>
            <a:r>
              <a:rPr lang="en-US" altLang="ja-JP" sz="1800">
                <a:latin typeface="Times New Roman" pitchFamily="18" charset="0"/>
                <a:ea typeface="MS PGothic" pitchFamily="50" charset="-128"/>
                <a:cs typeface="Times New Roman" pitchFamily="18" charset="0"/>
              </a:rPr>
              <a:t>(velocity, temps., precip.) </a:t>
            </a:r>
          </a:p>
          <a:p>
            <a:r>
              <a:rPr lang="en-US" altLang="ja-JP" sz="1800">
                <a:latin typeface="Times New Roman" pitchFamily="18" charset="0"/>
                <a:ea typeface="MS PGothic" pitchFamily="50" charset="-128"/>
                <a:cs typeface="Times New Roman" pitchFamily="18" charset="0"/>
              </a:rPr>
              <a:t> – NCPE/NCAR reanalysis 1 (6h, 1948~2007)</a:t>
            </a:r>
            <a:endParaRPr lang="en-US" altLang="ja-JP" sz="1800">
              <a:latin typeface="Calibri" pitchFamily="34" charset="0"/>
              <a:ea typeface="MS PGothic" pitchFamily="50" charset="-128"/>
              <a:cs typeface="Times New Roman" pitchFamily="18" charset="0"/>
            </a:endParaRPr>
          </a:p>
        </p:txBody>
      </p:sp>
      <p:sp>
        <p:nvSpPr>
          <p:cNvPr id="245777" name="正方形/長方形 12"/>
          <p:cNvSpPr>
            <a:spLocks noChangeArrowheads="1"/>
          </p:cNvSpPr>
          <p:nvPr/>
        </p:nvSpPr>
        <p:spPr bwMode="auto">
          <a:xfrm>
            <a:off x="4608513" y="3363913"/>
            <a:ext cx="42418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Arial" pitchFamily="34" charset="0"/>
              <a:buChar char="•"/>
            </a:pPr>
            <a:r>
              <a:rPr lang="en-US" altLang="ja-JP" sz="2000" b="1">
                <a:latin typeface="Times New Roman" pitchFamily="18" charset="0"/>
                <a:ea typeface="MS PGothic" pitchFamily="50" charset="-128"/>
                <a:cs typeface="Times New Roman" pitchFamily="18" charset="0"/>
              </a:rPr>
              <a:t>  Oceanography</a:t>
            </a:r>
            <a:r>
              <a:rPr lang="en-US" altLang="ja-JP" sz="2000">
                <a:latin typeface="Times New Roman" pitchFamily="18" charset="0"/>
                <a:ea typeface="MS PGothic" pitchFamily="50" charset="-128"/>
                <a:cs typeface="Times New Roman" pitchFamily="18" charset="0"/>
              </a:rPr>
              <a:t> </a:t>
            </a:r>
            <a:r>
              <a:rPr lang="en-US" altLang="ja-JP" sz="1800">
                <a:latin typeface="Times New Roman" pitchFamily="18" charset="0"/>
                <a:ea typeface="MS PGothic" pitchFamily="50" charset="-128"/>
                <a:cs typeface="Times New Roman" pitchFamily="18" charset="0"/>
              </a:rPr>
              <a:t>(velocity, temp.) </a:t>
            </a:r>
          </a:p>
          <a:p>
            <a:r>
              <a:rPr lang="en-US" altLang="ja-JP" sz="1800">
                <a:latin typeface="Times New Roman" pitchFamily="18" charset="0"/>
                <a:ea typeface="MS PGothic" pitchFamily="50" charset="-128"/>
                <a:cs typeface="Times New Roman" pitchFamily="18" charset="0"/>
              </a:rPr>
              <a:t> – OFES outputs (monthly, long-term mean)</a:t>
            </a:r>
          </a:p>
        </p:txBody>
      </p:sp>
      <p:sp>
        <p:nvSpPr>
          <p:cNvPr id="245778" name="正方形/長方形 13"/>
          <p:cNvSpPr>
            <a:spLocks noChangeArrowheads="1"/>
          </p:cNvSpPr>
          <p:nvPr/>
        </p:nvSpPr>
        <p:spPr bwMode="auto">
          <a:xfrm>
            <a:off x="4608513" y="4143375"/>
            <a:ext cx="41513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Arial" pitchFamily="34" charset="0"/>
              <a:buChar char="•"/>
            </a:pPr>
            <a:r>
              <a:rPr lang="en-US" altLang="ja-JP" sz="2000" b="1">
                <a:latin typeface="Times New Roman" pitchFamily="18" charset="0"/>
                <a:ea typeface="MS PGothic" pitchFamily="50" charset="-128"/>
                <a:cs typeface="Times New Roman" pitchFamily="18" charset="0"/>
              </a:rPr>
              <a:t>  Terrestrial data </a:t>
            </a:r>
            <a:r>
              <a:rPr lang="en-US" altLang="ja-JP" sz="1800">
                <a:latin typeface="Times New Roman" pitchFamily="18" charset="0"/>
                <a:ea typeface="MS PGothic" pitchFamily="50" charset="-128"/>
                <a:cs typeface="Times New Roman" pitchFamily="18" charset="0"/>
              </a:rPr>
              <a:t>(soil organic carbon) </a:t>
            </a:r>
          </a:p>
          <a:p>
            <a:r>
              <a:rPr lang="en-US" altLang="ja-JP" sz="1800">
                <a:latin typeface="Times New Roman" pitchFamily="18" charset="0"/>
                <a:ea typeface="MS PGothic" pitchFamily="50" charset="-128"/>
                <a:cs typeface="Times New Roman" pitchFamily="18" charset="0"/>
              </a:rPr>
              <a:t> – ISRIC-WISE</a:t>
            </a:r>
            <a:endParaRPr lang="en-US" altLang="ja-JP" sz="1800">
              <a:latin typeface="Calibri" pitchFamily="34" charset="0"/>
              <a:ea typeface="MS PGothic" pitchFamily="50" charset="-128"/>
              <a:cs typeface="Times New Roman" pitchFamily="18" charset="0"/>
            </a:endParaRPr>
          </a:p>
        </p:txBody>
      </p:sp>
      <p:sp>
        <p:nvSpPr>
          <p:cNvPr id="245779" name="正方形/長方形 14"/>
          <p:cNvSpPr>
            <a:spLocks noChangeArrowheads="1"/>
          </p:cNvSpPr>
          <p:nvPr/>
        </p:nvSpPr>
        <p:spPr bwMode="auto">
          <a:xfrm>
            <a:off x="4608513" y="1833563"/>
            <a:ext cx="41052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Arial" pitchFamily="34" charset="0"/>
              <a:buChar char="•"/>
            </a:pPr>
            <a:r>
              <a:rPr lang="en-US" altLang="ja-JP" sz="2000" b="1">
                <a:latin typeface="Times New Roman" pitchFamily="18" charset="0"/>
                <a:ea typeface="MS PGothic" pitchFamily="50" charset="-128"/>
                <a:cs typeface="Times New Roman" pitchFamily="18" charset="0"/>
              </a:rPr>
              <a:t>  Global emission of PCBs</a:t>
            </a:r>
          </a:p>
          <a:p>
            <a:r>
              <a:rPr lang="en-US" altLang="ja-JP" sz="1800">
                <a:latin typeface="Times New Roman" pitchFamily="18" charset="0"/>
                <a:ea typeface="MS PGothic" pitchFamily="50" charset="-128"/>
                <a:cs typeface="Times New Roman" pitchFamily="18" charset="0"/>
              </a:rPr>
              <a:t> – Breivik et al., 2007 (yearly, 1931~2007)</a:t>
            </a:r>
            <a:endParaRPr lang="en-US" altLang="ja-JP" sz="1800">
              <a:latin typeface="Calibri" pitchFamily="34" charset="0"/>
              <a:ea typeface="MS PGothic" pitchFamily="50" charset="-128"/>
              <a:cs typeface="Times New Roman" pitchFamily="18" charset="0"/>
            </a:endParaRPr>
          </a:p>
        </p:txBody>
      </p:sp>
      <p:pic>
        <p:nvPicPr>
          <p:cNvPr id="245780" name="Picture 3" descr="C:\Users\kawai\Desktop\sub2.meeting.091218\works\sst.curren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5181600"/>
            <a:ext cx="36147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1" name="正方形/長方形 19"/>
          <p:cNvSpPr>
            <a:spLocks noChangeArrowheads="1"/>
          </p:cNvSpPr>
          <p:nvPr/>
        </p:nvSpPr>
        <p:spPr bwMode="auto">
          <a:xfrm>
            <a:off x="5418138" y="4868863"/>
            <a:ext cx="282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1800">
                <a:latin typeface="Times New Roman" pitchFamily="18" charset="0"/>
                <a:ea typeface="MS PGothic" pitchFamily="50" charset="-128"/>
                <a:cs typeface="Times New Roman" pitchFamily="18" charset="0"/>
              </a:rPr>
              <a:t>e.g., SST &amp; surface currents </a:t>
            </a:r>
            <a:endParaRPr lang="en-US" altLang="ja-JP" sz="1800">
              <a:latin typeface="Calibri" pitchFamily="34" charset="0"/>
              <a:ea typeface="MS PGothic" pitchFamily="50" charset="-128"/>
              <a:cs typeface="Times New Roman" pitchFamily="18" charset="0"/>
            </a:endParaRPr>
          </a:p>
        </p:txBody>
      </p:sp>
      <p:sp>
        <p:nvSpPr>
          <p:cNvPr id="245782" name="正方形/長方形 19"/>
          <p:cNvSpPr>
            <a:spLocks noChangeArrowheads="1"/>
          </p:cNvSpPr>
          <p:nvPr/>
        </p:nvSpPr>
        <p:spPr bwMode="auto">
          <a:xfrm>
            <a:off x="214313" y="6303963"/>
            <a:ext cx="280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1600">
                <a:latin typeface="ＭＳ Ｐ明朝" pitchFamily="18" charset="-128"/>
                <a:ea typeface="ＭＳ Ｐ明朝" pitchFamily="18" charset="-128"/>
                <a:cs typeface="Times New Roman" pitchFamily="18" charset="0"/>
              </a:rPr>
              <a:t>Kawai et al. (2010)</a:t>
            </a:r>
            <a:r>
              <a:rPr lang="ja-JP" altLang="en-US" sz="1600">
                <a:latin typeface="ＭＳ Ｐ明朝" pitchFamily="18" charset="-128"/>
                <a:ea typeface="ＭＳ Ｐ明朝" pitchFamily="18" charset="-128"/>
                <a:cs typeface="Times New Roman" pitchFamily="18" charset="0"/>
              </a:rPr>
              <a:t>を元に改変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42844" y="3786190"/>
            <a:ext cx="8929750" cy="2928958"/>
          </a:xfrm>
          <a:prstGeom prst="rect">
            <a:avLst/>
          </a:prstGeom>
          <a:solidFill>
            <a:srgbClr val="EDF6F9"/>
          </a:solidFill>
          <a:ln w="12700">
            <a:noFill/>
          </a:ln>
          <a:effectLst>
            <a:outerShdw blurRad="50800" dist="38100" dir="8100000" algn="tr" rotWithShape="0">
              <a:prstClr val="black">
                <a:alpha val="40000"/>
              </a:prstClr>
            </a:outerShdw>
            <a:softEdge rad="3175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sp>
        <p:nvSpPr>
          <p:cNvPr id="26" name="正方形/長方形 25"/>
          <p:cNvSpPr/>
          <p:nvPr/>
        </p:nvSpPr>
        <p:spPr>
          <a:xfrm>
            <a:off x="142844" y="684194"/>
            <a:ext cx="8929750" cy="2928958"/>
          </a:xfrm>
          <a:prstGeom prst="rect">
            <a:avLst/>
          </a:prstGeom>
          <a:solidFill>
            <a:srgbClr val="EDF6F9"/>
          </a:solidFill>
          <a:ln w="12700">
            <a:noFill/>
          </a:ln>
          <a:effectLst>
            <a:outerShdw blurRad="50800" dist="38100" dir="8100000" algn="tr" rotWithShape="0">
              <a:prstClr val="black">
                <a:alpha val="40000"/>
              </a:prstClr>
            </a:outerShdw>
            <a:softEdge rad="31750"/>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pic>
        <p:nvPicPr>
          <p:cNvPr id="241673" name="Picture 2" descr="C:\Users\kawai\Desktop\sub2.meeting.091218\works\global.jpg\pcb153.1970.01-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 y="1112838"/>
            <a:ext cx="435768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Picture 3" descr="C:\Users\kawai\Desktop\sub2.meeting.091218\works\global.jpg\pcb153.1970.05-5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025" y="4122738"/>
            <a:ext cx="435768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5" name="Picture 4" descr="C:\Users\kawai\Desktop\sub2.meeting.091218\works\global.jpg\pcb153.2007.01-0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9150" y="1112838"/>
            <a:ext cx="435768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6" name="Picture 5" descr="C:\Users\kawai\Desktop\sub2.meeting.091218\works\global.jpg\pcb153.2007.05-54.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9150" y="4113213"/>
            <a:ext cx="43719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142875" y="44450"/>
            <a:ext cx="9001125" cy="519113"/>
          </a:xfrm>
          <a:prstGeom prst="rect">
            <a:avLst/>
          </a:prstGeom>
          <a:noFill/>
          <a:ln w="9525">
            <a:noFill/>
            <a:miter lim="800000"/>
            <a:headEnd/>
            <a:tailEnd/>
          </a:ln>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Wingdings" pitchFamily="2" charset="2"/>
              <a:buChar char="v"/>
            </a:pPr>
            <a:r>
              <a:rPr kumimoji="0" lang="en-US" altLang="ja-JP" sz="2800" b="1">
                <a:solidFill>
                  <a:schemeClr val="bg1"/>
                </a:solidFill>
                <a:effectLst>
                  <a:outerShdw blurRad="38100" dist="38100" dir="2700000" algn="tl">
                    <a:srgbClr val="C0C0C0"/>
                  </a:outerShdw>
                </a:effectLst>
                <a:latin typeface="Times New Roman" pitchFamily="18" charset="0"/>
                <a:ea typeface="MS PGothic" pitchFamily="50" charset="-128"/>
              </a:rPr>
              <a:t>  </a:t>
            </a:r>
            <a:r>
              <a:rPr kumimoji="0" lang="ja-JP" altLang="en-US" sz="2800" b="1">
                <a:solidFill>
                  <a:schemeClr val="bg1"/>
                </a:solidFill>
                <a:effectLst>
                  <a:outerShdw blurRad="38100" dist="38100" dir="2700000" algn="tl">
                    <a:srgbClr val="C0C0C0"/>
                  </a:outerShdw>
                </a:effectLst>
                <a:latin typeface="Times New Roman" pitchFamily="18" charset="0"/>
                <a:ea typeface="MS PGothic" pitchFamily="50" charset="-128"/>
              </a:rPr>
              <a:t>海洋における</a:t>
            </a:r>
            <a:r>
              <a:rPr kumimoji="0" lang="en-US" altLang="ja-JP" sz="2800" b="1">
                <a:solidFill>
                  <a:schemeClr val="bg1"/>
                </a:solidFill>
                <a:effectLst>
                  <a:outerShdw blurRad="38100" dist="38100" dir="2700000" algn="tl">
                    <a:srgbClr val="C0C0C0"/>
                  </a:outerShdw>
                </a:effectLst>
                <a:latin typeface="Times New Roman" pitchFamily="18" charset="0"/>
                <a:ea typeface="MS PGothic" pitchFamily="50" charset="-128"/>
              </a:rPr>
              <a:t>PCBs</a:t>
            </a:r>
            <a:r>
              <a:rPr kumimoji="0" lang="ja-JP" altLang="en-US" sz="2800" b="1">
                <a:solidFill>
                  <a:schemeClr val="bg1"/>
                </a:solidFill>
                <a:effectLst>
                  <a:outerShdw blurRad="38100" dist="38100" dir="2700000" algn="tl">
                    <a:srgbClr val="C0C0C0"/>
                  </a:outerShdw>
                </a:effectLst>
                <a:latin typeface="Times New Roman" pitchFamily="18" charset="0"/>
                <a:ea typeface="MS PGothic" pitchFamily="50" charset="-128"/>
              </a:rPr>
              <a:t>の時空間的分布変化</a:t>
            </a:r>
          </a:p>
        </p:txBody>
      </p:sp>
      <p:sp>
        <p:nvSpPr>
          <p:cNvPr id="11" name="正方形/長方形 10"/>
          <p:cNvSpPr/>
          <p:nvPr/>
        </p:nvSpPr>
        <p:spPr>
          <a:xfrm>
            <a:off x="0" y="576263"/>
            <a:ext cx="9144000" cy="36512"/>
          </a:xfrm>
          <a:prstGeom prst="rect">
            <a:avLst/>
          </a:prstGeom>
          <a:gradFill flip="none" rotWithShape="1">
            <a:gsLst>
              <a:gs pos="0">
                <a:schemeClr val="accent2">
                  <a:lumMod val="20000"/>
                  <a:lumOff val="80000"/>
                </a:schemeClr>
              </a:gs>
              <a:gs pos="100000">
                <a:schemeClr val="accent2">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sp>
        <p:nvSpPr>
          <p:cNvPr id="241679" name="テキスト ボックス 11"/>
          <p:cNvSpPr txBox="1">
            <a:spLocks noChangeArrowheads="1"/>
          </p:cNvSpPr>
          <p:nvPr/>
        </p:nvSpPr>
        <p:spPr bwMode="auto">
          <a:xfrm>
            <a:off x="428625" y="684213"/>
            <a:ext cx="335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a:t>
            </a:r>
            <a:r>
              <a:rPr lang="ja-JP" altLang="en-US" sz="2000" b="1">
                <a:solidFill>
                  <a:srgbClr val="000099"/>
                </a:solidFill>
                <a:latin typeface="Times New Roman" pitchFamily="18" charset="0"/>
                <a:ea typeface="MS PGothic" pitchFamily="50" charset="-128"/>
                <a:cs typeface="Times New Roman" pitchFamily="18" charset="0"/>
              </a:rPr>
              <a:t>表層 </a:t>
            </a:r>
            <a:r>
              <a:rPr lang="en-US" altLang="ja-JP" sz="2000" b="1">
                <a:solidFill>
                  <a:srgbClr val="000099"/>
                </a:solidFill>
                <a:latin typeface="Times New Roman" pitchFamily="18" charset="0"/>
                <a:ea typeface="MS PGothic" pitchFamily="50" charset="-128"/>
                <a:cs typeface="Times New Roman" pitchFamily="18" charset="0"/>
              </a:rPr>
              <a:t>(0</a:t>
            </a:r>
            <a:r>
              <a:rPr lang="ja-JP" altLang="en-US" sz="2000" b="1">
                <a:solidFill>
                  <a:srgbClr val="000099"/>
                </a:solidFill>
                <a:latin typeface="Times New Roman" pitchFamily="18" charset="0"/>
                <a:ea typeface="MS PGothic" pitchFamily="50" charset="-128"/>
                <a:cs typeface="Times New Roman" pitchFamily="18" charset="0"/>
              </a:rPr>
              <a:t>～</a:t>
            </a:r>
            <a:r>
              <a:rPr lang="en-US" altLang="ja-JP" sz="2000" b="1">
                <a:solidFill>
                  <a:srgbClr val="000099"/>
                </a:solidFill>
                <a:latin typeface="Times New Roman" pitchFamily="18" charset="0"/>
                <a:ea typeface="MS PGothic" pitchFamily="50" charset="-128"/>
                <a:cs typeface="Times New Roman" pitchFamily="18" charset="0"/>
              </a:rPr>
              <a:t>20m)</a:t>
            </a:r>
          </a:p>
        </p:txBody>
      </p:sp>
      <p:sp>
        <p:nvSpPr>
          <p:cNvPr id="241680" name="テキスト ボックス 12"/>
          <p:cNvSpPr txBox="1">
            <a:spLocks noChangeArrowheads="1"/>
          </p:cNvSpPr>
          <p:nvPr/>
        </p:nvSpPr>
        <p:spPr bwMode="auto">
          <a:xfrm>
            <a:off x="428625" y="3684588"/>
            <a:ext cx="4286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buFont typeface="Times New Roman" pitchFamily="18" charset="0"/>
              <a:buChar char="►"/>
            </a:pPr>
            <a:r>
              <a:rPr lang="en-US" altLang="ja-JP" sz="2000" b="1">
                <a:solidFill>
                  <a:srgbClr val="000099"/>
                </a:solidFill>
                <a:latin typeface="Times New Roman" pitchFamily="18" charset="0"/>
                <a:ea typeface="MS PGothic" pitchFamily="50" charset="-128"/>
                <a:cs typeface="Times New Roman" pitchFamily="18" charset="0"/>
              </a:rPr>
              <a:t>  </a:t>
            </a:r>
            <a:r>
              <a:rPr lang="ja-JP" altLang="en-US" sz="2000" b="1">
                <a:solidFill>
                  <a:srgbClr val="000099"/>
                </a:solidFill>
                <a:latin typeface="Times New Roman" pitchFamily="18" charset="0"/>
                <a:ea typeface="MS PGothic" pitchFamily="50" charset="-128"/>
                <a:cs typeface="Times New Roman" pitchFamily="18" charset="0"/>
              </a:rPr>
              <a:t>深層 </a:t>
            </a:r>
            <a:r>
              <a:rPr lang="en-US" altLang="ja-JP" sz="2000" b="1">
                <a:solidFill>
                  <a:srgbClr val="000099"/>
                </a:solidFill>
                <a:latin typeface="Times New Roman" pitchFamily="18" charset="0"/>
                <a:ea typeface="MS PGothic" pitchFamily="50" charset="-128"/>
                <a:cs typeface="Times New Roman" pitchFamily="18" charset="0"/>
              </a:rPr>
              <a:t>(20m</a:t>
            </a:r>
            <a:r>
              <a:rPr lang="ja-JP" altLang="en-US" sz="2000" b="1">
                <a:solidFill>
                  <a:srgbClr val="000099"/>
                </a:solidFill>
                <a:latin typeface="Times New Roman" pitchFamily="18" charset="0"/>
                <a:ea typeface="MS PGothic" pitchFamily="50" charset="-128"/>
                <a:cs typeface="Times New Roman" pitchFamily="18" charset="0"/>
              </a:rPr>
              <a:t>～海底</a:t>
            </a:r>
            <a:r>
              <a:rPr lang="en-US" altLang="ja-JP" sz="2000" b="1">
                <a:solidFill>
                  <a:srgbClr val="000099"/>
                </a:solidFill>
                <a:latin typeface="Times New Roman" pitchFamily="18" charset="0"/>
                <a:ea typeface="MS PGothic" pitchFamily="50" charset="-128"/>
                <a:cs typeface="Times New Roman" pitchFamily="18" charset="0"/>
              </a:rPr>
              <a:t>)</a:t>
            </a:r>
          </a:p>
        </p:txBody>
      </p:sp>
      <p:sp>
        <p:nvSpPr>
          <p:cNvPr id="241681" name="テキスト ボックス 13"/>
          <p:cNvSpPr txBox="1">
            <a:spLocks noChangeArrowheads="1"/>
          </p:cNvSpPr>
          <p:nvPr/>
        </p:nvSpPr>
        <p:spPr bwMode="auto">
          <a:xfrm>
            <a:off x="571500" y="2398713"/>
            <a:ext cx="692150" cy="3968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b="1">
                <a:solidFill>
                  <a:srgbClr val="FF0000"/>
                </a:solidFill>
                <a:latin typeface="Times New Roman" pitchFamily="18" charset="0"/>
                <a:ea typeface="MS PGothic" pitchFamily="50" charset="-128"/>
                <a:cs typeface="Times New Roman" pitchFamily="18" charset="0"/>
              </a:rPr>
              <a:t>1970</a:t>
            </a:r>
          </a:p>
        </p:txBody>
      </p:sp>
      <p:sp>
        <p:nvSpPr>
          <p:cNvPr id="241682" name="テキスト ボックス 14"/>
          <p:cNvSpPr txBox="1">
            <a:spLocks noChangeArrowheads="1"/>
          </p:cNvSpPr>
          <p:nvPr/>
        </p:nvSpPr>
        <p:spPr bwMode="auto">
          <a:xfrm>
            <a:off x="5000625" y="2398713"/>
            <a:ext cx="692150" cy="3968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b="1">
                <a:solidFill>
                  <a:srgbClr val="FF0000"/>
                </a:solidFill>
                <a:latin typeface="Times New Roman" pitchFamily="18" charset="0"/>
                <a:ea typeface="MS PGothic" pitchFamily="50" charset="-128"/>
                <a:cs typeface="Times New Roman" pitchFamily="18" charset="0"/>
              </a:rPr>
              <a:t>2007</a:t>
            </a:r>
          </a:p>
        </p:txBody>
      </p:sp>
      <p:sp>
        <p:nvSpPr>
          <p:cNvPr id="241683" name="テキスト ボックス 15"/>
          <p:cNvSpPr txBox="1">
            <a:spLocks noChangeArrowheads="1"/>
          </p:cNvSpPr>
          <p:nvPr/>
        </p:nvSpPr>
        <p:spPr bwMode="auto">
          <a:xfrm>
            <a:off x="571500" y="5386388"/>
            <a:ext cx="692150" cy="3968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b="1">
                <a:solidFill>
                  <a:srgbClr val="FF0000"/>
                </a:solidFill>
                <a:latin typeface="Times New Roman" pitchFamily="18" charset="0"/>
                <a:ea typeface="MS PGothic" pitchFamily="50" charset="-128"/>
                <a:cs typeface="Times New Roman" pitchFamily="18" charset="0"/>
              </a:rPr>
              <a:t>1970</a:t>
            </a:r>
          </a:p>
        </p:txBody>
      </p:sp>
      <p:sp>
        <p:nvSpPr>
          <p:cNvPr id="241684" name="テキスト ボックス 16"/>
          <p:cNvSpPr txBox="1">
            <a:spLocks noChangeArrowheads="1"/>
          </p:cNvSpPr>
          <p:nvPr/>
        </p:nvSpPr>
        <p:spPr bwMode="auto">
          <a:xfrm>
            <a:off x="5000625" y="5386388"/>
            <a:ext cx="692150" cy="39687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2000" b="1">
                <a:solidFill>
                  <a:srgbClr val="FF0000"/>
                </a:solidFill>
                <a:latin typeface="Times New Roman" pitchFamily="18" charset="0"/>
                <a:ea typeface="MS PGothic" pitchFamily="50" charset="-128"/>
                <a:cs typeface="Times New Roman" pitchFamily="18" charset="0"/>
              </a:rPr>
              <a:t>2007</a:t>
            </a:r>
          </a:p>
        </p:txBody>
      </p:sp>
      <p:sp>
        <p:nvSpPr>
          <p:cNvPr id="18" name="円/楕円 17"/>
          <p:cNvSpPr/>
          <p:nvPr/>
        </p:nvSpPr>
        <p:spPr>
          <a:xfrm>
            <a:off x="857250" y="1112838"/>
            <a:ext cx="2143125" cy="100012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sp>
        <p:nvSpPr>
          <p:cNvPr id="19" name="円/楕円 18"/>
          <p:cNvSpPr/>
          <p:nvPr/>
        </p:nvSpPr>
        <p:spPr>
          <a:xfrm>
            <a:off x="5286375" y="1112838"/>
            <a:ext cx="2143125" cy="1000125"/>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sp>
        <p:nvSpPr>
          <p:cNvPr id="20" name="円/楕円 19"/>
          <p:cNvSpPr/>
          <p:nvPr/>
        </p:nvSpPr>
        <p:spPr>
          <a:xfrm>
            <a:off x="428625" y="4470400"/>
            <a:ext cx="2143125" cy="642938"/>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sp>
        <p:nvSpPr>
          <p:cNvPr id="21" name="円/楕円 20"/>
          <p:cNvSpPr/>
          <p:nvPr/>
        </p:nvSpPr>
        <p:spPr>
          <a:xfrm>
            <a:off x="4857750" y="4470400"/>
            <a:ext cx="2143125" cy="642938"/>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endParaRPr lang="ja-JP" altLang="ja-JP" sz="1800">
              <a:solidFill>
                <a:srgbClr val="FFFFFF"/>
              </a:solidFill>
              <a:latin typeface="Calibri" pitchFamily="34" charset="0"/>
              <a:ea typeface="MS PGothic" pitchFamily="50" charset="-128"/>
            </a:endParaRPr>
          </a:p>
        </p:txBody>
      </p:sp>
      <p:cxnSp>
        <p:nvCxnSpPr>
          <p:cNvPr id="23" name="直線矢印コネクタ 22"/>
          <p:cNvCxnSpPr>
            <a:stCxn id="18" idx="6"/>
            <a:endCxn id="19" idx="2"/>
          </p:cNvCxnSpPr>
          <p:nvPr/>
        </p:nvCxnSpPr>
        <p:spPr>
          <a:xfrm>
            <a:off x="3000375" y="1612900"/>
            <a:ext cx="2286000" cy="158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20" idx="6"/>
            <a:endCxn id="21" idx="2"/>
          </p:cNvCxnSpPr>
          <p:nvPr/>
        </p:nvCxnSpPr>
        <p:spPr>
          <a:xfrm>
            <a:off x="2571750" y="4792663"/>
            <a:ext cx="2286000" cy="1587"/>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3286125" y="1684338"/>
            <a:ext cx="1643063" cy="428625"/>
          </a:xfrm>
          <a:prstGeom prst="rect">
            <a:avLst/>
          </a:prstGeom>
          <a:solidFill>
            <a:schemeClr val="bg1">
              <a:alpha val="9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r>
              <a:rPr lang="ja-JP" altLang="en-US" sz="1800" b="1">
                <a:solidFill>
                  <a:srgbClr val="FF0000"/>
                </a:solidFill>
                <a:latin typeface="Times New Roman" pitchFamily="18" charset="0"/>
                <a:ea typeface="MS PGothic" pitchFamily="50" charset="-128"/>
                <a:cs typeface="Times New Roman" pitchFamily="18" charset="0"/>
              </a:rPr>
              <a:t>低減早い</a:t>
            </a:r>
          </a:p>
        </p:txBody>
      </p:sp>
      <p:sp>
        <p:nvSpPr>
          <p:cNvPr id="28" name="正方形/長方形 27"/>
          <p:cNvSpPr/>
          <p:nvPr/>
        </p:nvSpPr>
        <p:spPr>
          <a:xfrm>
            <a:off x="2857500" y="4899025"/>
            <a:ext cx="1643063" cy="428625"/>
          </a:xfrm>
          <a:prstGeom prst="rect">
            <a:avLst/>
          </a:prstGeom>
          <a:solidFill>
            <a:schemeClr val="bg1">
              <a:alpha val="9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pPr algn="ctr"/>
            <a:r>
              <a:rPr lang="ja-JP" altLang="en-US" sz="1800" b="1">
                <a:solidFill>
                  <a:srgbClr val="FF0000"/>
                </a:solidFill>
                <a:latin typeface="Times New Roman" pitchFamily="18" charset="0"/>
                <a:ea typeface="MS PGothic" pitchFamily="50" charset="-128"/>
                <a:cs typeface="Times New Roman" pitchFamily="18" charset="0"/>
              </a:rPr>
              <a:t>低減遅い</a:t>
            </a:r>
          </a:p>
        </p:txBody>
      </p:sp>
      <p:sp>
        <p:nvSpPr>
          <p:cNvPr id="241693" name="テキスト ボックス 24"/>
          <p:cNvSpPr txBox="1">
            <a:spLocks noChangeArrowheads="1"/>
          </p:cNvSpPr>
          <p:nvPr/>
        </p:nvSpPr>
        <p:spPr bwMode="auto">
          <a:xfrm>
            <a:off x="7178675" y="101600"/>
            <a:ext cx="1270000" cy="476250"/>
          </a:xfrm>
          <a:prstGeom prst="rect">
            <a:avLst/>
          </a:prstGeom>
          <a:solidFill>
            <a:schemeClr val="bg1"/>
          </a:solidFill>
          <a:ln w="19050">
            <a:solidFill>
              <a:srgbClr val="FF0000"/>
            </a:solidFill>
            <a:miter lim="800000"/>
            <a:headEnd/>
            <a:tailEnd/>
          </a:ln>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b="1">
                <a:solidFill>
                  <a:srgbClr val="FF0000"/>
                </a:solidFill>
                <a:latin typeface="Times New Roman" pitchFamily="18" charset="0"/>
                <a:ea typeface="MS PGothic" pitchFamily="50" charset="-128"/>
                <a:cs typeface="Times New Roman" pitchFamily="18" charset="0"/>
              </a:rPr>
              <a:t>PCB153</a:t>
            </a:r>
          </a:p>
        </p:txBody>
      </p:sp>
      <p:sp>
        <p:nvSpPr>
          <p:cNvPr id="241696" name="正方形/長方形 19"/>
          <p:cNvSpPr>
            <a:spLocks noChangeArrowheads="1"/>
          </p:cNvSpPr>
          <p:nvPr/>
        </p:nvSpPr>
        <p:spPr bwMode="auto">
          <a:xfrm>
            <a:off x="6340475" y="666750"/>
            <a:ext cx="280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charset="0"/>
                <a:ea typeface="Osaka" charset="-128"/>
              </a:defRPr>
            </a:lvl1pPr>
            <a:lvl2pPr marL="742950" indent="-285750">
              <a:defRPr kumimoji="1" sz="2400">
                <a:solidFill>
                  <a:schemeClr val="tx1"/>
                </a:solidFill>
                <a:latin typeface="Times" charset="0"/>
                <a:ea typeface="Osaka" charset="-128"/>
              </a:defRPr>
            </a:lvl2pPr>
            <a:lvl3pPr marL="1143000" indent="-228600">
              <a:defRPr kumimoji="1" sz="2400">
                <a:solidFill>
                  <a:schemeClr val="tx1"/>
                </a:solidFill>
                <a:latin typeface="Times" charset="0"/>
                <a:ea typeface="Osaka" charset="-128"/>
              </a:defRPr>
            </a:lvl3pPr>
            <a:lvl4pPr marL="1600200" indent="-228600">
              <a:defRPr kumimoji="1" sz="2400">
                <a:solidFill>
                  <a:schemeClr val="tx1"/>
                </a:solidFill>
                <a:latin typeface="Times" charset="0"/>
                <a:ea typeface="Osaka" charset="-128"/>
              </a:defRPr>
            </a:lvl4pPr>
            <a:lvl5pPr marL="2057400" indent="-228600">
              <a:defRPr kumimoji="1" sz="2400">
                <a:solidFill>
                  <a:schemeClr val="tx1"/>
                </a:solidFill>
                <a:latin typeface="Times" charset="0"/>
                <a:ea typeface="Osaka" charset="-128"/>
              </a:defRPr>
            </a:lvl5pPr>
            <a:lvl6pPr marL="2514600" indent="-228600" fontAlgn="base">
              <a:spcBef>
                <a:spcPct val="0"/>
              </a:spcBef>
              <a:spcAft>
                <a:spcPct val="0"/>
              </a:spcAft>
              <a:defRPr kumimoji="1" sz="2400">
                <a:solidFill>
                  <a:schemeClr val="tx1"/>
                </a:solidFill>
                <a:latin typeface="Times" charset="0"/>
                <a:ea typeface="Osaka" charset="-128"/>
              </a:defRPr>
            </a:lvl6pPr>
            <a:lvl7pPr marL="2971800" indent="-228600" fontAlgn="base">
              <a:spcBef>
                <a:spcPct val="0"/>
              </a:spcBef>
              <a:spcAft>
                <a:spcPct val="0"/>
              </a:spcAft>
              <a:defRPr kumimoji="1" sz="2400">
                <a:solidFill>
                  <a:schemeClr val="tx1"/>
                </a:solidFill>
                <a:latin typeface="Times" charset="0"/>
                <a:ea typeface="Osaka" charset="-128"/>
              </a:defRPr>
            </a:lvl7pPr>
            <a:lvl8pPr marL="3429000" indent="-228600" fontAlgn="base">
              <a:spcBef>
                <a:spcPct val="0"/>
              </a:spcBef>
              <a:spcAft>
                <a:spcPct val="0"/>
              </a:spcAft>
              <a:defRPr kumimoji="1" sz="2400">
                <a:solidFill>
                  <a:schemeClr val="tx1"/>
                </a:solidFill>
                <a:latin typeface="Times" charset="0"/>
                <a:ea typeface="Osaka" charset="-128"/>
              </a:defRPr>
            </a:lvl8pPr>
            <a:lvl9pPr marL="3886200" indent="-228600" fontAlgn="base">
              <a:spcBef>
                <a:spcPct val="0"/>
              </a:spcBef>
              <a:spcAft>
                <a:spcPct val="0"/>
              </a:spcAft>
              <a:defRPr kumimoji="1" sz="2400">
                <a:solidFill>
                  <a:schemeClr val="tx1"/>
                </a:solidFill>
                <a:latin typeface="Times" charset="0"/>
                <a:ea typeface="Osaka" charset="-128"/>
              </a:defRPr>
            </a:lvl9pPr>
          </a:lstStyle>
          <a:p>
            <a:r>
              <a:rPr lang="en-US" altLang="ja-JP" sz="1600">
                <a:latin typeface="ＭＳ Ｐ明朝" pitchFamily="18" charset="-128"/>
                <a:ea typeface="ＭＳ Ｐ明朝" pitchFamily="18" charset="-128"/>
                <a:cs typeface="Times New Roman" pitchFamily="18" charset="0"/>
              </a:rPr>
              <a:t>Kawai et al. (2010)</a:t>
            </a:r>
            <a:r>
              <a:rPr lang="ja-JP" altLang="en-US" sz="1600">
                <a:latin typeface="ＭＳ Ｐ明朝" pitchFamily="18" charset="-128"/>
                <a:ea typeface="ＭＳ Ｐ明朝" pitchFamily="18" charset="-128"/>
                <a:cs typeface="Times New Roman" pitchFamily="18" charset="0"/>
              </a:rPr>
              <a:t>を元に改変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par>
                                <p:cTn id="22" presetID="3"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linds(horizont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1028"/>
          <p:cNvSpPr>
            <a:spLocks noChangeArrowheads="1"/>
          </p:cNvSpPr>
          <p:nvPr/>
        </p:nvSpPr>
        <p:spPr bwMode="auto">
          <a:xfrm>
            <a:off x="819150" y="2159000"/>
            <a:ext cx="8153400" cy="609600"/>
          </a:xfrm>
          <a:prstGeom prst="rect">
            <a:avLst/>
          </a:prstGeom>
          <a:noFill/>
          <a:ln w="9525">
            <a:noFill/>
            <a:miter lim="800000"/>
            <a:headEnd/>
            <a:tailEnd/>
          </a:ln>
          <a:effectLst>
            <a:outerShdw dist="107763" dir="2700000" algn="ctr" rotWithShape="0">
              <a:schemeClr val="tx1"/>
            </a:outerShdw>
          </a:effectLst>
        </p:spPr>
        <p:txBody>
          <a:bodyPr wrap="none" lIns="0" tIns="0" rIns="0" bIns="0"/>
          <a:lstStyle/>
          <a:p>
            <a:pPr algn="ctr"/>
            <a:endParaRPr lang="ja-JP" altLang="ja-JP" sz="4000" b="1">
              <a:solidFill>
                <a:srgbClr val="000000"/>
              </a:solidFill>
              <a:ea typeface="ＭＳ ゴシック" pitchFamily="49" charset="-128"/>
            </a:endParaRPr>
          </a:p>
        </p:txBody>
      </p:sp>
      <p:sp>
        <p:nvSpPr>
          <p:cNvPr id="9221" name="Rectangle 1029"/>
          <p:cNvSpPr>
            <a:spLocks noChangeArrowheads="1"/>
          </p:cNvSpPr>
          <p:nvPr/>
        </p:nvSpPr>
        <p:spPr bwMode="auto">
          <a:xfrm>
            <a:off x="620752" y="1816288"/>
            <a:ext cx="8020050" cy="4062651"/>
          </a:xfrm>
          <a:prstGeom prst="rect">
            <a:avLst/>
          </a:prstGeom>
          <a:noFill/>
          <a:ln w="9525">
            <a:noFill/>
            <a:miter lim="800000"/>
            <a:headEnd/>
            <a:tailEnd/>
          </a:ln>
          <a:effectLst>
            <a:outerShdw dist="107763" dir="2700000" algn="ctr" rotWithShape="0">
              <a:schemeClr val="tx1"/>
            </a:outerShdw>
          </a:effectLst>
        </p:spPr>
        <p:txBody>
          <a:bodyPr wrap="square" lIns="0" tIns="0" rIns="0" bIns="0">
            <a:spAutoFit/>
          </a:bodyPr>
          <a:lstStyle/>
          <a:p>
            <a:r>
              <a:rPr lang="ja-JP" altLang="en-US" sz="4400" b="1" dirty="0" smtClean="0">
                <a:solidFill>
                  <a:schemeClr val="bg1"/>
                </a:solidFill>
                <a:latin typeface="ＭＳ ゴシック" pitchFamily="49" charset="-128"/>
                <a:ea typeface="ＭＳ ゴシック" pitchFamily="49" charset="-128"/>
              </a:rPr>
              <a:t>・生体内に高蓄積</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smtClean="0">
                <a:solidFill>
                  <a:schemeClr val="bg1"/>
                </a:solidFill>
                <a:latin typeface="ＭＳ ゴシック" pitchFamily="49" charset="-128"/>
                <a:ea typeface="ＭＳ ゴシック" pitchFamily="49" charset="-128"/>
              </a:rPr>
              <a:t>・</a:t>
            </a:r>
            <a:r>
              <a:rPr lang="ja-JP" altLang="en-US" sz="4400" b="1" dirty="0">
                <a:solidFill>
                  <a:schemeClr val="bg1"/>
                </a:solidFill>
                <a:latin typeface="ＭＳ ゴシック" pitchFamily="49" charset="-128"/>
                <a:ea typeface="ＭＳ ゴシック" pitchFamily="49" charset="-128"/>
              </a:rPr>
              <a:t>多様な</a:t>
            </a:r>
            <a:r>
              <a:rPr lang="ja-JP" altLang="en-US" sz="4400" b="1" dirty="0" smtClean="0">
                <a:solidFill>
                  <a:schemeClr val="bg1"/>
                </a:solidFill>
                <a:latin typeface="ＭＳ ゴシック" pitchFamily="49" charset="-128"/>
                <a:ea typeface="ＭＳ ゴシック" pitchFamily="49" charset="-128"/>
              </a:rPr>
              <a:t>毒性と種間の感受性</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a:solidFill>
                  <a:srgbClr val="FFFFFF"/>
                </a:solidFill>
                <a:latin typeface="ＭＳ ゴシック" pitchFamily="49" charset="-128"/>
                <a:ea typeface="ＭＳ ゴシック" pitchFamily="49" charset="-128"/>
              </a:rPr>
              <a:t>・地球規模で</a:t>
            </a:r>
            <a:r>
              <a:rPr lang="ja-JP" altLang="en-US" sz="4400" b="1" dirty="0" smtClean="0">
                <a:solidFill>
                  <a:srgbClr val="FFFFFF"/>
                </a:solidFill>
                <a:latin typeface="ＭＳ ゴシック" pitchFamily="49" charset="-128"/>
                <a:ea typeface="ＭＳ ゴシック" pitchFamily="49" charset="-128"/>
              </a:rPr>
              <a:t>の汚染拡大</a:t>
            </a:r>
            <a:endParaRPr lang="en-US" altLang="ja-JP" sz="4400" b="1" dirty="0" smtClean="0">
              <a:solidFill>
                <a:srgbClr val="FFFFFF"/>
              </a:solidFill>
              <a:latin typeface="ＭＳ ゴシック" pitchFamily="49" charset="-128"/>
              <a:ea typeface="ＭＳ ゴシック" pitchFamily="49" charset="-128"/>
            </a:endParaRPr>
          </a:p>
          <a:p>
            <a:r>
              <a:rPr lang="ja-JP" altLang="en-US" sz="4400" b="1" dirty="0" smtClean="0">
                <a:solidFill>
                  <a:srgbClr val="FFFFFF"/>
                </a:solidFill>
                <a:latin typeface="ＭＳ ゴシック" pitchFamily="49" charset="-128"/>
                <a:ea typeface="ＭＳ ゴシック" pitchFamily="49" charset="-128"/>
              </a:rPr>
              <a:t>・長距離輸送と遠隔地への蓄積</a:t>
            </a:r>
            <a:endParaRPr lang="ja-JP" altLang="en-US" sz="4400" b="1" dirty="0">
              <a:solidFill>
                <a:srgbClr val="FFFFFF"/>
              </a:solidFill>
              <a:latin typeface="ＭＳ ゴシック" pitchFamily="49" charset="-128"/>
              <a:ea typeface="ＭＳ ゴシック" pitchFamily="49" charset="-128"/>
            </a:endParaRPr>
          </a:p>
          <a:p>
            <a:r>
              <a:rPr lang="ja-JP" altLang="en-US" sz="4400" b="1" dirty="0">
                <a:solidFill>
                  <a:srgbClr val="FFFFFF"/>
                </a:solidFill>
                <a:latin typeface="ＭＳ ゴシック" pitchFamily="49" charset="-128"/>
                <a:ea typeface="ＭＳ ゴシック" pitchFamily="49" charset="-128"/>
              </a:rPr>
              <a:t>・汚染の</a:t>
            </a:r>
            <a:r>
              <a:rPr lang="ja-JP" altLang="en-US" sz="4400" b="1" dirty="0" smtClean="0">
                <a:solidFill>
                  <a:srgbClr val="FFFFFF"/>
                </a:solidFill>
                <a:latin typeface="ＭＳ ゴシック" pitchFamily="49" charset="-128"/>
                <a:ea typeface="ＭＳ ゴシック" pitchFamily="49" charset="-128"/>
              </a:rPr>
              <a:t>長期化</a:t>
            </a:r>
            <a:endParaRPr lang="en-US" altLang="ja-JP" sz="4400" b="1" dirty="0" smtClean="0">
              <a:solidFill>
                <a:srgbClr val="FFFFFF"/>
              </a:solidFill>
              <a:latin typeface="ＭＳ ゴシック" pitchFamily="49" charset="-128"/>
              <a:ea typeface="ＭＳ ゴシック" pitchFamily="49" charset="-128"/>
            </a:endParaRPr>
          </a:p>
          <a:p>
            <a:r>
              <a:rPr lang="ja-JP" altLang="en-US" sz="4400" b="1" dirty="0" smtClean="0">
                <a:solidFill>
                  <a:srgbClr val="FFFFFF"/>
                </a:solidFill>
                <a:latin typeface="ＭＳ ゴシック" pitchFamily="49" charset="-128"/>
                <a:ea typeface="ＭＳ ゴシック" pitchFamily="49" charset="-128"/>
              </a:rPr>
              <a:t>・</a:t>
            </a:r>
            <a:r>
              <a:rPr lang="en-US" altLang="ja-JP" sz="4400" b="1" dirty="0" smtClean="0">
                <a:solidFill>
                  <a:srgbClr val="FFFFFF"/>
                </a:solidFill>
                <a:latin typeface="ＭＳ ゴシック" pitchFamily="49" charset="-128"/>
                <a:ea typeface="ＭＳ ゴシック" pitchFamily="49" charset="-128"/>
              </a:rPr>
              <a:t>PCBs/POPs</a:t>
            </a:r>
            <a:r>
              <a:rPr lang="ja-JP" altLang="en-US" sz="4400" b="1" dirty="0" smtClean="0">
                <a:solidFill>
                  <a:srgbClr val="FFFFFF"/>
                </a:solidFill>
                <a:latin typeface="ＭＳ ゴシック" pitchFamily="49" charset="-128"/>
                <a:ea typeface="ＭＳ ゴシック" pitchFamily="49" charset="-128"/>
              </a:rPr>
              <a:t>類似物質群の課題</a:t>
            </a:r>
            <a:endParaRPr lang="ja-JP" altLang="en-US" sz="4400" b="1" dirty="0">
              <a:solidFill>
                <a:srgbClr val="FFFFFF"/>
              </a:solidFill>
              <a:latin typeface="ＭＳ ゴシック" pitchFamily="49" charset="-128"/>
              <a:ea typeface="ＭＳ ゴシック" pitchFamily="49" charset="-128"/>
            </a:endParaRPr>
          </a:p>
        </p:txBody>
      </p:sp>
      <p:sp>
        <p:nvSpPr>
          <p:cNvPr id="9222" name="Rectangle 1030"/>
          <p:cNvSpPr>
            <a:spLocks noGrp="1" noChangeArrowheads="1"/>
          </p:cNvSpPr>
          <p:nvPr>
            <p:ph type="title" idx="4294967295"/>
          </p:nvPr>
        </p:nvSpPr>
        <p:spPr>
          <a:xfrm>
            <a:off x="206375" y="589055"/>
            <a:ext cx="8791575" cy="768350"/>
          </a:xfrm>
        </p:spPr>
        <p:txBody>
          <a:bodyPr/>
          <a:lstStyle/>
          <a:p>
            <a:r>
              <a:rPr lang="en-US" altLang="ja-JP" sz="5400" dirty="0" smtClean="0">
                <a:solidFill>
                  <a:srgbClr val="FFFF00"/>
                </a:solidFill>
              </a:rPr>
              <a:t>PCBs</a:t>
            </a:r>
            <a:r>
              <a:rPr lang="ja-JP" altLang="en-US" sz="5400" dirty="0" smtClean="0">
                <a:solidFill>
                  <a:srgbClr val="FFFF00"/>
                </a:solidFill>
              </a:rPr>
              <a:t>の</a:t>
            </a:r>
            <a:r>
              <a:rPr lang="ja-JP" altLang="en-US" sz="5400" dirty="0">
                <a:solidFill>
                  <a:srgbClr val="FFFF00"/>
                </a:solidFill>
              </a:rPr>
              <a:t>問題点</a:t>
            </a:r>
            <a:r>
              <a:rPr lang="ja-JP" altLang="en-US" sz="3600" dirty="0">
                <a:solidFill>
                  <a:srgbClr val="FFFF00"/>
                </a:solidFill>
              </a:rPr>
              <a:t/>
            </a:r>
            <a:br>
              <a:rPr lang="ja-JP" altLang="en-US" sz="3600" dirty="0">
                <a:solidFill>
                  <a:srgbClr val="FFFF00"/>
                </a:solidFill>
              </a:rPr>
            </a:br>
            <a:r>
              <a:rPr lang="ja-JP" altLang="en-US" sz="3600" dirty="0">
                <a:solidFill>
                  <a:srgbClr val="FFFF00"/>
                </a:solidFill>
              </a:rPr>
              <a:t>（環境汚染と</a:t>
            </a:r>
            <a:r>
              <a:rPr lang="ja-JP" altLang="en-US" sz="3600" dirty="0" smtClean="0">
                <a:solidFill>
                  <a:srgbClr val="FFFF00"/>
                </a:solidFill>
              </a:rPr>
              <a:t>生態リスク</a:t>
            </a:r>
            <a:r>
              <a:rPr lang="ja-JP" altLang="en-US" sz="3600" dirty="0">
                <a:solidFill>
                  <a:srgbClr val="FFFF00"/>
                </a:solidFill>
              </a:rPr>
              <a:t>）</a:t>
            </a:r>
          </a:p>
        </p:txBody>
      </p:sp>
    </p:spTree>
    <p:extLst>
      <p:ext uri="{BB962C8B-B14F-4D97-AF65-F5344CB8AC3E}">
        <p14:creationId xmlns:p14="http://schemas.microsoft.com/office/powerpoint/2010/main" val="3011421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925513" y="1552575"/>
            <a:ext cx="5635625" cy="3990975"/>
            <a:chOff x="583" y="933"/>
            <a:chExt cx="3550" cy="2514"/>
          </a:xfrm>
        </p:grpSpPr>
        <p:sp>
          <p:nvSpPr>
            <p:cNvPr id="48135" name="Rectangle 3"/>
            <p:cNvSpPr>
              <a:spLocks noChangeArrowheads="1"/>
            </p:cNvSpPr>
            <p:nvPr/>
          </p:nvSpPr>
          <p:spPr bwMode="auto">
            <a:xfrm>
              <a:off x="583" y="933"/>
              <a:ext cx="355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4400" b="1">
                  <a:solidFill>
                    <a:srgbClr val="000000"/>
                  </a:solidFill>
                  <a:latin typeface="ＭＳ ゴシック" pitchFamily="49" charset="-128"/>
                  <a:ea typeface="ＭＳ ゴシック" pitchFamily="49" charset="-128"/>
                </a:rPr>
                <a:t>・発生源と到達点は別</a:t>
              </a:r>
              <a:endParaRPr lang="ja-JP" altLang="en-US" b="1">
                <a:solidFill>
                  <a:srgbClr val="000000"/>
                </a:solidFill>
                <a:latin typeface="ＭＳ ゴシック" pitchFamily="49" charset="-128"/>
                <a:ea typeface="ＭＳ ゴシック" pitchFamily="49" charset="-128"/>
              </a:endParaRPr>
            </a:p>
          </p:txBody>
        </p:sp>
        <p:sp>
          <p:nvSpPr>
            <p:cNvPr id="48136" name="Rectangle 4"/>
            <p:cNvSpPr>
              <a:spLocks noChangeArrowheads="1"/>
            </p:cNvSpPr>
            <p:nvPr/>
          </p:nvSpPr>
          <p:spPr bwMode="auto">
            <a:xfrm>
              <a:off x="591" y="1735"/>
              <a:ext cx="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b="1">
                <a:solidFill>
                  <a:srgbClr val="000000"/>
                </a:solidFill>
                <a:latin typeface="ＭＳ ゴシック" pitchFamily="49" charset="-128"/>
                <a:ea typeface="ＭＳ ゴシック" pitchFamily="49" charset="-128"/>
              </a:endParaRPr>
            </a:p>
          </p:txBody>
        </p:sp>
        <p:sp>
          <p:nvSpPr>
            <p:cNvPr id="48137" name="Rectangle 5"/>
            <p:cNvSpPr>
              <a:spLocks noChangeArrowheads="1"/>
            </p:cNvSpPr>
            <p:nvPr/>
          </p:nvSpPr>
          <p:spPr bwMode="auto">
            <a:xfrm>
              <a:off x="598" y="2530"/>
              <a:ext cx="0"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b="1">
                <a:solidFill>
                  <a:srgbClr val="000000"/>
                </a:solidFill>
                <a:latin typeface="ＭＳ ゴシック" pitchFamily="49" charset="-128"/>
                <a:ea typeface="ＭＳ ゴシック" pitchFamily="49" charset="-128"/>
              </a:endParaRPr>
            </a:p>
          </p:txBody>
        </p:sp>
        <p:sp>
          <p:nvSpPr>
            <p:cNvPr id="48138" name="Rectangle 6"/>
            <p:cNvSpPr>
              <a:spLocks noChangeArrowheads="1"/>
            </p:cNvSpPr>
            <p:nvPr/>
          </p:nvSpPr>
          <p:spPr bwMode="auto">
            <a:xfrm>
              <a:off x="598" y="3025"/>
              <a:ext cx="353"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4400" b="1">
                  <a:solidFill>
                    <a:srgbClr val="000000"/>
                  </a:solidFill>
                  <a:latin typeface="ＭＳ ゴシック" pitchFamily="49" charset="-128"/>
                  <a:ea typeface="ＭＳ ゴシック" pitchFamily="49" charset="-128"/>
                </a:rPr>
                <a:t>　</a:t>
              </a:r>
              <a:endParaRPr lang="ja-JP" altLang="en-US" b="1">
                <a:solidFill>
                  <a:srgbClr val="000000"/>
                </a:solidFill>
                <a:latin typeface="ＭＳ ゴシック" pitchFamily="49" charset="-128"/>
                <a:ea typeface="ＭＳ ゴシック" pitchFamily="49" charset="-128"/>
              </a:endParaRPr>
            </a:p>
          </p:txBody>
        </p:sp>
      </p:grpSp>
      <p:sp>
        <p:nvSpPr>
          <p:cNvPr id="48131" name="Rectangle 8"/>
          <p:cNvSpPr>
            <a:spLocks noChangeArrowheads="1"/>
          </p:cNvSpPr>
          <p:nvPr/>
        </p:nvSpPr>
        <p:spPr bwMode="auto">
          <a:xfrm>
            <a:off x="890588" y="1517650"/>
            <a:ext cx="7005637" cy="17049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4400" b="1">
                <a:solidFill>
                  <a:srgbClr val="FFFFFF"/>
                </a:solidFill>
                <a:latin typeface="ＭＳ ゴシック" pitchFamily="49" charset="-128"/>
                <a:ea typeface="ＭＳ ゴシック" pitchFamily="49" charset="-128"/>
              </a:rPr>
              <a:t>・発生源と到達点は別</a:t>
            </a:r>
          </a:p>
          <a:p>
            <a:r>
              <a:rPr lang="ja-JP" altLang="en-US" sz="4400" b="1">
                <a:solidFill>
                  <a:srgbClr val="FFFFFF"/>
                </a:solidFill>
                <a:latin typeface="ＭＳ ゴシック" pitchFamily="49" charset="-128"/>
                <a:ea typeface="ＭＳ ゴシック" pitchFamily="49" charset="-128"/>
              </a:rPr>
              <a:t>　</a:t>
            </a:r>
            <a:r>
              <a:rPr lang="en-US" altLang="ja-JP" sz="4400" b="1">
                <a:solidFill>
                  <a:srgbClr val="FFFFFF"/>
                </a:solidFill>
                <a:latin typeface="ＭＳ ゴシック" pitchFamily="49" charset="-128"/>
                <a:ea typeface="ＭＳ ゴシック" pitchFamily="49" charset="-128"/>
              </a:rPr>
              <a:t>(</a:t>
            </a:r>
            <a:r>
              <a:rPr lang="ja-JP" altLang="en-US" sz="4400" b="1">
                <a:solidFill>
                  <a:srgbClr val="FFFFFF"/>
                </a:solidFill>
                <a:latin typeface="ＭＳ ゴシック" pitchFamily="49" charset="-128"/>
                <a:ea typeface="ＭＳ ゴシック" pitchFamily="49" charset="-128"/>
              </a:rPr>
              <a:t>極域・深海がたまり場）</a:t>
            </a:r>
          </a:p>
          <a:p>
            <a:endParaRPr lang="en-US" altLang="ja-JP" b="1">
              <a:solidFill>
                <a:srgbClr val="000000"/>
              </a:solidFill>
              <a:latin typeface="ＭＳ ゴシック" pitchFamily="49" charset="-128"/>
              <a:ea typeface="ＭＳ ゴシック" pitchFamily="49" charset="-128"/>
            </a:endParaRPr>
          </a:p>
        </p:txBody>
      </p:sp>
      <p:sp>
        <p:nvSpPr>
          <p:cNvPr id="48132" name="Rectangle 9"/>
          <p:cNvSpPr>
            <a:spLocks noChangeArrowheads="1"/>
          </p:cNvSpPr>
          <p:nvPr/>
        </p:nvSpPr>
        <p:spPr bwMode="auto">
          <a:xfrm>
            <a:off x="903288" y="3305175"/>
            <a:ext cx="7285037" cy="6699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4400" b="1">
                <a:solidFill>
                  <a:srgbClr val="FFFFFF"/>
                </a:solidFill>
                <a:latin typeface="ＭＳ ゴシック" pitchFamily="49" charset="-128"/>
                <a:ea typeface="ＭＳ ゴシック" pitchFamily="49" charset="-128"/>
              </a:rPr>
              <a:t>・意外なところで影響が発生</a:t>
            </a:r>
            <a:endParaRPr lang="ja-JP" altLang="en-US" b="1">
              <a:solidFill>
                <a:srgbClr val="000000"/>
              </a:solidFill>
              <a:latin typeface="ＭＳ ゴシック" pitchFamily="49" charset="-128"/>
              <a:ea typeface="ＭＳ ゴシック" pitchFamily="49" charset="-128"/>
            </a:endParaRPr>
          </a:p>
        </p:txBody>
      </p:sp>
      <p:sp>
        <p:nvSpPr>
          <p:cNvPr id="48133" name="Rectangle 10"/>
          <p:cNvSpPr>
            <a:spLocks noChangeArrowheads="1"/>
          </p:cNvSpPr>
          <p:nvPr/>
        </p:nvSpPr>
        <p:spPr bwMode="auto">
          <a:xfrm>
            <a:off x="914400" y="4567238"/>
            <a:ext cx="3922713" cy="6699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ja-JP" altLang="en-US" sz="4400" b="1">
                <a:solidFill>
                  <a:srgbClr val="FFFFFF"/>
                </a:solidFill>
                <a:latin typeface="ＭＳ ゴシック" pitchFamily="49" charset="-128"/>
                <a:ea typeface="ＭＳ ゴシック" pitchFamily="49" charset="-128"/>
              </a:rPr>
              <a:t>・地球環境問題</a:t>
            </a:r>
            <a:endParaRPr lang="ja-JP" altLang="en-US" sz="4400" b="1">
              <a:solidFill>
                <a:srgbClr val="000000"/>
              </a:solidFill>
              <a:latin typeface="ＭＳ ゴシック" pitchFamily="49" charset="-128"/>
              <a:ea typeface="ＭＳ ゴシック" pitchFamily="49" charset="-128"/>
            </a:endParaRPr>
          </a:p>
        </p:txBody>
      </p:sp>
      <p:sp>
        <p:nvSpPr>
          <p:cNvPr id="48134" name="Rectangle 11"/>
          <p:cNvSpPr>
            <a:spLocks noChangeArrowheads="1"/>
          </p:cNvSpPr>
          <p:nvPr/>
        </p:nvSpPr>
        <p:spPr bwMode="auto">
          <a:xfrm>
            <a:off x="914400" y="484028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ja-JP" altLang="ja-JP" b="1">
              <a:solidFill>
                <a:srgbClr val="00000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9685364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1028"/>
          <p:cNvSpPr>
            <a:spLocks noChangeArrowheads="1"/>
          </p:cNvSpPr>
          <p:nvPr/>
        </p:nvSpPr>
        <p:spPr bwMode="auto">
          <a:xfrm>
            <a:off x="819150" y="2159000"/>
            <a:ext cx="8153400" cy="609600"/>
          </a:xfrm>
          <a:prstGeom prst="rect">
            <a:avLst/>
          </a:prstGeom>
          <a:noFill/>
          <a:ln w="9525">
            <a:noFill/>
            <a:miter lim="800000"/>
            <a:headEnd/>
            <a:tailEnd/>
          </a:ln>
          <a:effectLst>
            <a:outerShdw dist="107763" dir="2700000" algn="ctr" rotWithShape="0">
              <a:schemeClr val="tx1"/>
            </a:outerShdw>
          </a:effectLst>
        </p:spPr>
        <p:txBody>
          <a:bodyPr wrap="none" lIns="0" tIns="0" rIns="0" bIns="0"/>
          <a:lstStyle/>
          <a:p>
            <a:pPr algn="ctr"/>
            <a:endParaRPr lang="ja-JP" altLang="ja-JP" sz="4000" b="1">
              <a:solidFill>
                <a:srgbClr val="000000"/>
              </a:solidFill>
              <a:ea typeface="ＭＳ ゴシック" pitchFamily="49" charset="-128"/>
            </a:endParaRPr>
          </a:p>
        </p:txBody>
      </p:sp>
      <p:sp>
        <p:nvSpPr>
          <p:cNvPr id="9221" name="Rectangle 1029"/>
          <p:cNvSpPr>
            <a:spLocks noChangeArrowheads="1"/>
          </p:cNvSpPr>
          <p:nvPr/>
        </p:nvSpPr>
        <p:spPr bwMode="auto">
          <a:xfrm>
            <a:off x="620752" y="1816288"/>
            <a:ext cx="8020050" cy="4062651"/>
          </a:xfrm>
          <a:prstGeom prst="rect">
            <a:avLst/>
          </a:prstGeom>
          <a:noFill/>
          <a:ln w="9525">
            <a:noFill/>
            <a:miter lim="800000"/>
            <a:headEnd/>
            <a:tailEnd/>
          </a:ln>
          <a:effectLst>
            <a:outerShdw dist="107763" dir="2700000" algn="ctr" rotWithShape="0">
              <a:schemeClr val="tx1"/>
            </a:outerShdw>
          </a:effectLst>
        </p:spPr>
        <p:txBody>
          <a:bodyPr wrap="square" lIns="0" tIns="0" rIns="0" bIns="0">
            <a:spAutoFit/>
          </a:bodyPr>
          <a:lstStyle/>
          <a:p>
            <a:r>
              <a:rPr lang="ja-JP" altLang="en-US" sz="4400" b="1" dirty="0" smtClean="0">
                <a:solidFill>
                  <a:schemeClr val="bg1"/>
                </a:solidFill>
                <a:latin typeface="ＭＳ ゴシック" pitchFamily="49" charset="-128"/>
                <a:ea typeface="ＭＳ ゴシック" pitchFamily="49" charset="-128"/>
              </a:rPr>
              <a:t>・生体内に高蓄積</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smtClean="0">
                <a:solidFill>
                  <a:schemeClr val="bg1"/>
                </a:solidFill>
                <a:latin typeface="ＭＳ ゴシック" pitchFamily="49" charset="-128"/>
                <a:ea typeface="ＭＳ ゴシック" pitchFamily="49" charset="-128"/>
              </a:rPr>
              <a:t>・</a:t>
            </a:r>
            <a:r>
              <a:rPr lang="ja-JP" altLang="en-US" sz="4400" b="1" dirty="0">
                <a:solidFill>
                  <a:schemeClr val="bg1"/>
                </a:solidFill>
                <a:latin typeface="ＭＳ ゴシック" pitchFamily="49" charset="-128"/>
                <a:ea typeface="ＭＳ ゴシック" pitchFamily="49" charset="-128"/>
              </a:rPr>
              <a:t>多様な</a:t>
            </a:r>
            <a:r>
              <a:rPr lang="ja-JP" altLang="en-US" sz="4400" b="1" dirty="0" smtClean="0">
                <a:solidFill>
                  <a:schemeClr val="bg1"/>
                </a:solidFill>
                <a:latin typeface="ＭＳ ゴシック" pitchFamily="49" charset="-128"/>
                <a:ea typeface="ＭＳ ゴシック" pitchFamily="49" charset="-128"/>
              </a:rPr>
              <a:t>毒性と種間の感受性</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a:solidFill>
                  <a:schemeClr val="bg1"/>
                </a:solidFill>
                <a:latin typeface="ＭＳ ゴシック" pitchFamily="49" charset="-128"/>
                <a:ea typeface="ＭＳ ゴシック" pitchFamily="49" charset="-128"/>
              </a:rPr>
              <a:t>・地球規模で</a:t>
            </a:r>
            <a:r>
              <a:rPr lang="ja-JP" altLang="en-US" sz="4400" b="1" dirty="0" smtClean="0">
                <a:solidFill>
                  <a:schemeClr val="bg1"/>
                </a:solidFill>
                <a:latin typeface="ＭＳ ゴシック" pitchFamily="49" charset="-128"/>
                <a:ea typeface="ＭＳ ゴシック" pitchFamily="49" charset="-128"/>
              </a:rPr>
              <a:t>の汚染拡大</a:t>
            </a:r>
            <a:endParaRPr lang="en-US" altLang="ja-JP" sz="4400" b="1" dirty="0" smtClean="0">
              <a:solidFill>
                <a:schemeClr val="bg1"/>
              </a:solidFill>
              <a:latin typeface="ＭＳ ゴシック" pitchFamily="49" charset="-128"/>
              <a:ea typeface="ＭＳ ゴシック" pitchFamily="49" charset="-128"/>
            </a:endParaRPr>
          </a:p>
          <a:p>
            <a:r>
              <a:rPr lang="ja-JP" altLang="en-US" sz="4400" b="1" dirty="0" smtClean="0">
                <a:solidFill>
                  <a:schemeClr val="bg1"/>
                </a:solidFill>
                <a:latin typeface="ＭＳ ゴシック" pitchFamily="49" charset="-128"/>
                <a:ea typeface="ＭＳ ゴシック" pitchFamily="49" charset="-128"/>
              </a:rPr>
              <a:t>・長距離輸送と遠隔地への蓄積</a:t>
            </a:r>
            <a:endParaRPr lang="ja-JP" altLang="en-US" sz="4400" b="1" dirty="0">
              <a:solidFill>
                <a:schemeClr val="bg1"/>
              </a:solidFill>
              <a:latin typeface="ＭＳ ゴシック" pitchFamily="49" charset="-128"/>
              <a:ea typeface="ＭＳ ゴシック" pitchFamily="49" charset="-128"/>
            </a:endParaRPr>
          </a:p>
          <a:p>
            <a:r>
              <a:rPr lang="ja-JP" altLang="en-US" sz="4400" b="1" dirty="0">
                <a:solidFill>
                  <a:srgbClr val="FF0000"/>
                </a:solidFill>
                <a:latin typeface="ＭＳ ゴシック" pitchFamily="49" charset="-128"/>
                <a:ea typeface="ＭＳ ゴシック" pitchFamily="49" charset="-128"/>
              </a:rPr>
              <a:t>・汚染の</a:t>
            </a:r>
            <a:r>
              <a:rPr lang="ja-JP" altLang="en-US" sz="4400" b="1" dirty="0" smtClean="0">
                <a:solidFill>
                  <a:srgbClr val="FF0000"/>
                </a:solidFill>
                <a:latin typeface="ＭＳ ゴシック" pitchFamily="49" charset="-128"/>
                <a:ea typeface="ＭＳ ゴシック" pitchFamily="49" charset="-128"/>
              </a:rPr>
              <a:t>長期化</a:t>
            </a:r>
            <a:endParaRPr lang="en-US" altLang="ja-JP" sz="4400" b="1" dirty="0" smtClean="0">
              <a:solidFill>
                <a:srgbClr val="FF0000"/>
              </a:solidFill>
              <a:latin typeface="ＭＳ ゴシック" pitchFamily="49" charset="-128"/>
              <a:ea typeface="ＭＳ ゴシック" pitchFamily="49" charset="-128"/>
            </a:endParaRPr>
          </a:p>
          <a:p>
            <a:r>
              <a:rPr lang="ja-JP" altLang="en-US" sz="4400" b="1" dirty="0" smtClean="0">
                <a:solidFill>
                  <a:srgbClr val="FF0000"/>
                </a:solidFill>
                <a:latin typeface="ＭＳ ゴシック" pitchFamily="49" charset="-128"/>
                <a:ea typeface="ＭＳ ゴシック" pitchFamily="49" charset="-128"/>
              </a:rPr>
              <a:t>・</a:t>
            </a:r>
            <a:r>
              <a:rPr lang="en-US" altLang="ja-JP" sz="4400" b="1" dirty="0" smtClean="0">
                <a:solidFill>
                  <a:srgbClr val="FF0000"/>
                </a:solidFill>
                <a:latin typeface="ＭＳ ゴシック" pitchFamily="49" charset="-128"/>
                <a:ea typeface="ＭＳ ゴシック" pitchFamily="49" charset="-128"/>
              </a:rPr>
              <a:t>PCBs/POPs</a:t>
            </a:r>
            <a:r>
              <a:rPr lang="ja-JP" altLang="en-US" sz="4400" b="1" dirty="0" smtClean="0">
                <a:solidFill>
                  <a:srgbClr val="FF0000"/>
                </a:solidFill>
                <a:latin typeface="ＭＳ ゴシック" pitchFamily="49" charset="-128"/>
                <a:ea typeface="ＭＳ ゴシック" pitchFamily="49" charset="-128"/>
              </a:rPr>
              <a:t>類似物質群の課題</a:t>
            </a:r>
            <a:endParaRPr lang="ja-JP" altLang="en-US" sz="4400" b="1" dirty="0">
              <a:solidFill>
                <a:srgbClr val="FF0000"/>
              </a:solidFill>
              <a:latin typeface="ＭＳ ゴシック" pitchFamily="49" charset="-128"/>
              <a:ea typeface="ＭＳ ゴシック" pitchFamily="49" charset="-128"/>
            </a:endParaRPr>
          </a:p>
        </p:txBody>
      </p:sp>
      <p:sp>
        <p:nvSpPr>
          <p:cNvPr id="9222" name="Rectangle 1030"/>
          <p:cNvSpPr>
            <a:spLocks noGrp="1" noChangeArrowheads="1"/>
          </p:cNvSpPr>
          <p:nvPr>
            <p:ph type="title" idx="4294967295"/>
          </p:nvPr>
        </p:nvSpPr>
        <p:spPr>
          <a:xfrm>
            <a:off x="206375" y="589055"/>
            <a:ext cx="8791575" cy="768350"/>
          </a:xfrm>
        </p:spPr>
        <p:txBody>
          <a:bodyPr/>
          <a:lstStyle/>
          <a:p>
            <a:r>
              <a:rPr lang="en-US" altLang="ja-JP" sz="5400" dirty="0" smtClean="0">
                <a:solidFill>
                  <a:srgbClr val="FFFF00"/>
                </a:solidFill>
              </a:rPr>
              <a:t>PCBs</a:t>
            </a:r>
            <a:r>
              <a:rPr lang="ja-JP" altLang="en-US" sz="5400" dirty="0" smtClean="0">
                <a:solidFill>
                  <a:srgbClr val="FFFF00"/>
                </a:solidFill>
              </a:rPr>
              <a:t>の</a:t>
            </a:r>
            <a:r>
              <a:rPr lang="ja-JP" altLang="en-US" sz="5400" dirty="0">
                <a:solidFill>
                  <a:srgbClr val="FFFF00"/>
                </a:solidFill>
              </a:rPr>
              <a:t>問題点</a:t>
            </a:r>
            <a:r>
              <a:rPr lang="ja-JP" altLang="en-US" sz="3600" dirty="0">
                <a:solidFill>
                  <a:srgbClr val="FFFF00"/>
                </a:solidFill>
              </a:rPr>
              <a:t/>
            </a:r>
            <a:br>
              <a:rPr lang="ja-JP" altLang="en-US" sz="3600" dirty="0">
                <a:solidFill>
                  <a:srgbClr val="FFFF00"/>
                </a:solidFill>
              </a:rPr>
            </a:br>
            <a:r>
              <a:rPr lang="ja-JP" altLang="en-US" sz="3600" dirty="0">
                <a:solidFill>
                  <a:srgbClr val="FFFF00"/>
                </a:solidFill>
              </a:rPr>
              <a:t>（環境汚染と</a:t>
            </a:r>
            <a:r>
              <a:rPr lang="ja-JP" altLang="en-US" sz="3600" dirty="0" smtClean="0">
                <a:solidFill>
                  <a:srgbClr val="FFFF00"/>
                </a:solidFill>
              </a:rPr>
              <a:t>生態リスク</a:t>
            </a:r>
            <a:r>
              <a:rPr lang="ja-JP" altLang="en-US" sz="3600" dirty="0">
                <a:solidFill>
                  <a:srgbClr val="FFFF00"/>
                </a:solidFill>
              </a:rPr>
              <a:t>）</a:t>
            </a:r>
          </a:p>
        </p:txBody>
      </p:sp>
    </p:spTree>
    <p:extLst>
      <p:ext uri="{BB962C8B-B14F-4D97-AF65-F5344CB8AC3E}">
        <p14:creationId xmlns:p14="http://schemas.microsoft.com/office/powerpoint/2010/main" val="550876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pPr eaLnBrk="1" hangingPunct="1"/>
            <a:endParaRPr lang="ja-JP" altLang="ja-JP" smtClean="0"/>
          </a:p>
        </p:txBody>
      </p:sp>
      <p:sp>
        <p:nvSpPr>
          <p:cNvPr id="50179" name="Rectangle 3"/>
          <p:cNvSpPr>
            <a:spLocks noGrp="1" noChangeArrowheads="1"/>
          </p:cNvSpPr>
          <p:nvPr>
            <p:ph type="subTitle" idx="1"/>
          </p:nvPr>
        </p:nvSpPr>
        <p:spPr/>
        <p:txBody>
          <a:bodyPr/>
          <a:lstStyle/>
          <a:p>
            <a:pPr eaLnBrk="1" hangingPunct="1"/>
            <a:endParaRPr lang="ja-JP" altLang="ja-JP" smtClean="0"/>
          </a:p>
        </p:txBody>
      </p:sp>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 Box 5"/>
          <p:cNvSpPr txBox="1">
            <a:spLocks noChangeArrowheads="1"/>
          </p:cNvSpPr>
          <p:nvPr/>
        </p:nvSpPr>
        <p:spPr bwMode="auto">
          <a:xfrm>
            <a:off x="1066800" y="1471613"/>
            <a:ext cx="7091363" cy="701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4000">
                <a:solidFill>
                  <a:srgbClr val="FF0000"/>
                </a:solidFill>
                <a:latin typeface="HGP創英角ﾎﾟｯﾌﾟ体" pitchFamily="50" charset="-128"/>
                <a:ea typeface="HGP創英角ﾎﾟｯﾌﾟ体" pitchFamily="50" charset="-128"/>
              </a:rPr>
              <a:t>生物環境試料バンク</a:t>
            </a:r>
            <a:r>
              <a:rPr lang="en-US" altLang="ja-JP" sz="4000">
                <a:solidFill>
                  <a:srgbClr val="FF0000"/>
                </a:solidFill>
                <a:latin typeface="HGP創英角ﾎﾟｯﾌﾟ体" pitchFamily="50" charset="-128"/>
                <a:ea typeface="HGP創英角ﾎﾟｯﾌﾟ体" pitchFamily="50" charset="-128"/>
              </a:rPr>
              <a:t>(</a:t>
            </a:r>
            <a:r>
              <a:rPr lang="en-US" altLang="ja-JP" sz="4000" i="1">
                <a:solidFill>
                  <a:srgbClr val="FF0000"/>
                </a:solidFill>
                <a:latin typeface="HGP創英角ﾎﾟｯﾌﾟ体" pitchFamily="50" charset="-128"/>
                <a:ea typeface="HGP創英角ﾎﾟｯﾌﾟ体" pitchFamily="50" charset="-128"/>
              </a:rPr>
              <a:t>es-BANK</a:t>
            </a:r>
            <a:r>
              <a:rPr lang="en-US" altLang="ja-JP" sz="4000">
                <a:solidFill>
                  <a:srgbClr val="FF0000"/>
                </a:solidFill>
                <a:latin typeface="HGP創英角ﾎﾟｯﾌﾟ体" pitchFamily="50" charset="-128"/>
                <a:ea typeface="HGP創英角ﾎﾟｯﾌﾟ体" pitchFamily="50" charset="-128"/>
              </a:rPr>
              <a:t>)</a:t>
            </a:r>
          </a:p>
        </p:txBody>
      </p:sp>
      <p:sp>
        <p:nvSpPr>
          <p:cNvPr id="148486" name="Rectangle 6"/>
          <p:cNvSpPr>
            <a:spLocks noChangeArrowheads="1"/>
          </p:cNvSpPr>
          <p:nvPr/>
        </p:nvSpPr>
        <p:spPr bwMode="auto">
          <a:xfrm>
            <a:off x="266700" y="117475"/>
            <a:ext cx="8769350" cy="1309688"/>
          </a:xfrm>
          <a:prstGeom prst="rect">
            <a:avLst/>
          </a:prstGeom>
          <a:solidFill>
            <a:srgbClr val="3333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p>
            <a:pPr algn="ctr">
              <a:defRPr/>
            </a:pPr>
            <a:r>
              <a:rPr lang="ja-JP" altLang="en-US" sz="6600">
                <a:solidFill>
                  <a:srgbClr val="FFFF00"/>
                </a:solidFill>
                <a:effectLst>
                  <a:outerShdw blurRad="38100" dist="38100" dir="2700000" algn="tl">
                    <a:srgbClr val="000000"/>
                  </a:outerShdw>
                </a:effectLst>
                <a:latin typeface="System" charset="-128"/>
                <a:ea typeface="ＭＳ Ｐゴシック" pitchFamily="50" charset="-128"/>
              </a:rPr>
              <a:t>過去の汚染復元</a:t>
            </a:r>
            <a:endParaRPr lang="ja-JP" altLang="en-US" sz="6600">
              <a:solidFill>
                <a:srgbClr val="000000"/>
              </a:solidFill>
              <a:effectLst>
                <a:outerShdw blurRad="38100" dist="38100" dir="2700000" algn="tl">
                  <a:srgbClr val="FFFFFF"/>
                </a:outerShdw>
              </a:effectLst>
              <a:latin typeface="Times New Roman" pitchFamily="18" charset="0"/>
              <a:ea typeface="ＭＳ Ｐゴシック" pitchFamily="50" charset="-128"/>
            </a:endParaRPr>
          </a:p>
        </p:txBody>
      </p:sp>
      <p:grpSp>
        <p:nvGrpSpPr>
          <p:cNvPr id="148487" name="Group 7"/>
          <p:cNvGrpSpPr>
            <a:grpSpLocks/>
          </p:cNvGrpSpPr>
          <p:nvPr/>
        </p:nvGrpSpPr>
        <p:grpSpPr bwMode="auto">
          <a:xfrm>
            <a:off x="606425" y="3708400"/>
            <a:ext cx="3014663" cy="2255838"/>
            <a:chOff x="382" y="2336"/>
            <a:chExt cx="1899" cy="1421"/>
          </a:xfrm>
        </p:grpSpPr>
        <p:pic>
          <p:nvPicPr>
            <p:cNvPr id="5018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 y="2336"/>
              <a:ext cx="1899" cy="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9" name="Rectangle 9"/>
            <p:cNvSpPr>
              <a:spLocks noChangeArrowheads="1"/>
            </p:cNvSpPr>
            <p:nvPr/>
          </p:nvSpPr>
          <p:spPr bwMode="auto">
            <a:xfrm>
              <a:off x="390" y="3506"/>
              <a:ext cx="17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冷凍試料保管室（－２５℃）</a:t>
              </a:r>
            </a:p>
          </p:txBody>
        </p:sp>
      </p:grpSp>
      <p:grpSp>
        <p:nvGrpSpPr>
          <p:cNvPr id="148490" name="Group 10"/>
          <p:cNvGrpSpPr>
            <a:grpSpLocks/>
          </p:cNvGrpSpPr>
          <p:nvPr/>
        </p:nvGrpSpPr>
        <p:grpSpPr bwMode="auto">
          <a:xfrm>
            <a:off x="5122863" y="4089400"/>
            <a:ext cx="3335337" cy="2501900"/>
            <a:chOff x="3227" y="2576"/>
            <a:chExt cx="2101" cy="1576"/>
          </a:xfrm>
        </p:grpSpPr>
        <p:pic>
          <p:nvPicPr>
            <p:cNvPr id="5018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7" y="2576"/>
              <a:ext cx="2101" cy="1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92" name="Rectangle 12"/>
            <p:cNvSpPr>
              <a:spLocks noChangeArrowheads="1"/>
            </p:cNvSpPr>
            <p:nvPr/>
          </p:nvSpPr>
          <p:spPr bwMode="auto">
            <a:xfrm>
              <a:off x="3249" y="3911"/>
              <a:ext cx="206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超冷凍試料保管液体窒素タンク</a:t>
              </a:r>
            </a:p>
          </p:txBody>
        </p:sp>
      </p:grpSp>
    </p:spTree>
    <p:extLst>
      <p:ext uri="{BB962C8B-B14F-4D97-AF65-F5344CB8AC3E}">
        <p14:creationId xmlns:p14="http://schemas.microsoft.com/office/powerpoint/2010/main" val="3571381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8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407988" y="796925"/>
            <a:ext cx="8589962" cy="4710113"/>
            <a:chOff x="257" y="502"/>
            <a:chExt cx="5411" cy="2967"/>
          </a:xfrm>
        </p:grpSpPr>
        <p:sp>
          <p:nvSpPr>
            <p:cNvPr id="51397" name="Freeform 3"/>
            <p:cNvSpPr>
              <a:spLocks/>
            </p:cNvSpPr>
            <p:nvPr/>
          </p:nvSpPr>
          <p:spPr bwMode="auto">
            <a:xfrm>
              <a:off x="2615" y="1239"/>
              <a:ext cx="1" cy="6"/>
            </a:xfrm>
            <a:custGeom>
              <a:avLst/>
              <a:gdLst>
                <a:gd name="T0" fmla="*/ 0 w 1"/>
                <a:gd name="T1" fmla="*/ 0 h 6"/>
                <a:gd name="T2" fmla="*/ 0 w 1"/>
                <a:gd name="T3" fmla="*/ 6 h 6"/>
                <a:gd name="T4" fmla="*/ 0 w 1"/>
                <a:gd name="T5" fmla="*/ 0 h 6"/>
                <a:gd name="T6" fmla="*/ 0 60000 65536"/>
                <a:gd name="T7" fmla="*/ 0 60000 65536"/>
                <a:gd name="T8" fmla="*/ 0 60000 65536"/>
              </a:gdLst>
              <a:ahLst/>
              <a:cxnLst>
                <a:cxn ang="T6">
                  <a:pos x="T0" y="T1"/>
                </a:cxn>
                <a:cxn ang="T7">
                  <a:pos x="T2" y="T3"/>
                </a:cxn>
                <a:cxn ang="T8">
                  <a:pos x="T4" y="T5"/>
                </a:cxn>
              </a:cxnLst>
              <a:rect l="0" t="0" r="r" b="b"/>
              <a:pathLst>
                <a:path w="1" h="6">
                  <a:moveTo>
                    <a:pt x="0" y="0"/>
                  </a:moveTo>
                  <a:lnTo>
                    <a:pt x="0" y="6"/>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398" name="Line 4"/>
            <p:cNvSpPr>
              <a:spLocks noChangeShapeType="1"/>
            </p:cNvSpPr>
            <p:nvPr/>
          </p:nvSpPr>
          <p:spPr bwMode="auto">
            <a:xfrm>
              <a:off x="2615" y="1239"/>
              <a:ext cx="1"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17961" dir="2700000" algn="ctr" rotWithShape="0">
                      <a:srgbClr val="009900"/>
                    </a:outerShdw>
                  </a:effectLst>
                </a14:hiddenEffects>
              </a:ext>
            </a:extLst>
          </p:spPr>
          <p:txBody>
            <a:bodyPr/>
            <a:lstStyle/>
            <a:p>
              <a:endParaRPr lang="ja-JP" altLang="en-US">
                <a:solidFill>
                  <a:srgbClr val="000000"/>
                </a:solidFill>
              </a:endParaRPr>
            </a:p>
          </p:txBody>
        </p:sp>
        <p:sp>
          <p:nvSpPr>
            <p:cNvPr id="51399" name="Freeform 5"/>
            <p:cNvSpPr>
              <a:spLocks/>
            </p:cNvSpPr>
            <p:nvPr/>
          </p:nvSpPr>
          <p:spPr bwMode="auto">
            <a:xfrm>
              <a:off x="1061" y="718"/>
              <a:ext cx="129" cy="52"/>
            </a:xfrm>
            <a:custGeom>
              <a:avLst/>
              <a:gdLst>
                <a:gd name="T0" fmla="*/ 60 w 103"/>
                <a:gd name="T1" fmla="*/ 0 h 48"/>
                <a:gd name="T2" fmla="*/ 68 w 103"/>
                <a:gd name="T3" fmla="*/ 0 h 48"/>
                <a:gd name="T4" fmla="*/ 68 w 103"/>
                <a:gd name="T5" fmla="*/ 7 h 48"/>
                <a:gd name="T6" fmla="*/ 60 w 103"/>
                <a:gd name="T7" fmla="*/ 7 h 48"/>
                <a:gd name="T8" fmla="*/ 60 w 103"/>
                <a:gd name="T9" fmla="*/ 13 h 48"/>
                <a:gd name="T10" fmla="*/ 68 w 103"/>
                <a:gd name="T11" fmla="*/ 13 h 48"/>
                <a:gd name="T12" fmla="*/ 75 w 103"/>
                <a:gd name="T13" fmla="*/ 7 h 48"/>
                <a:gd name="T14" fmla="*/ 98 w 103"/>
                <a:gd name="T15" fmla="*/ 13 h 48"/>
                <a:gd name="T16" fmla="*/ 114 w 103"/>
                <a:gd name="T17" fmla="*/ 13 h 48"/>
                <a:gd name="T18" fmla="*/ 114 w 103"/>
                <a:gd name="T19" fmla="*/ 7 h 48"/>
                <a:gd name="T20" fmla="*/ 121 w 103"/>
                <a:gd name="T21" fmla="*/ 7 h 48"/>
                <a:gd name="T22" fmla="*/ 129 w 103"/>
                <a:gd name="T23" fmla="*/ 7 h 48"/>
                <a:gd name="T24" fmla="*/ 121 w 103"/>
                <a:gd name="T25" fmla="*/ 20 h 48"/>
                <a:gd name="T26" fmla="*/ 121 w 103"/>
                <a:gd name="T27" fmla="*/ 26 h 48"/>
                <a:gd name="T28" fmla="*/ 114 w 103"/>
                <a:gd name="T29" fmla="*/ 26 h 48"/>
                <a:gd name="T30" fmla="*/ 114 w 103"/>
                <a:gd name="T31" fmla="*/ 33 h 48"/>
                <a:gd name="T32" fmla="*/ 98 w 103"/>
                <a:gd name="T33" fmla="*/ 39 h 48"/>
                <a:gd name="T34" fmla="*/ 90 w 103"/>
                <a:gd name="T35" fmla="*/ 39 h 48"/>
                <a:gd name="T36" fmla="*/ 83 w 103"/>
                <a:gd name="T37" fmla="*/ 46 h 48"/>
                <a:gd name="T38" fmla="*/ 68 w 103"/>
                <a:gd name="T39" fmla="*/ 46 h 48"/>
                <a:gd name="T40" fmla="*/ 53 w 103"/>
                <a:gd name="T41" fmla="*/ 46 h 48"/>
                <a:gd name="T42" fmla="*/ 45 w 103"/>
                <a:gd name="T43" fmla="*/ 46 h 48"/>
                <a:gd name="T44" fmla="*/ 30 w 103"/>
                <a:gd name="T45" fmla="*/ 52 h 48"/>
                <a:gd name="T46" fmla="*/ 23 w 103"/>
                <a:gd name="T47" fmla="*/ 52 h 48"/>
                <a:gd name="T48" fmla="*/ 15 w 103"/>
                <a:gd name="T49" fmla="*/ 52 h 48"/>
                <a:gd name="T50" fmla="*/ 8 w 103"/>
                <a:gd name="T51" fmla="*/ 46 h 48"/>
                <a:gd name="T52" fmla="*/ 8 w 103"/>
                <a:gd name="T53" fmla="*/ 39 h 48"/>
                <a:gd name="T54" fmla="*/ 0 w 103"/>
                <a:gd name="T55" fmla="*/ 33 h 48"/>
                <a:gd name="T56" fmla="*/ 15 w 103"/>
                <a:gd name="T57" fmla="*/ 33 h 48"/>
                <a:gd name="T58" fmla="*/ 23 w 103"/>
                <a:gd name="T59" fmla="*/ 26 h 48"/>
                <a:gd name="T60" fmla="*/ 15 w 103"/>
                <a:gd name="T61" fmla="*/ 20 h 48"/>
                <a:gd name="T62" fmla="*/ 23 w 103"/>
                <a:gd name="T63" fmla="*/ 20 h 48"/>
                <a:gd name="T64" fmla="*/ 38 w 103"/>
                <a:gd name="T65" fmla="*/ 20 h 48"/>
                <a:gd name="T66" fmla="*/ 38 w 103"/>
                <a:gd name="T67" fmla="*/ 13 h 48"/>
                <a:gd name="T68" fmla="*/ 30 w 103"/>
                <a:gd name="T69" fmla="*/ 13 h 48"/>
                <a:gd name="T70" fmla="*/ 38 w 103"/>
                <a:gd name="T71" fmla="*/ 7 h 48"/>
                <a:gd name="T72" fmla="*/ 45 w 103"/>
                <a:gd name="T73" fmla="*/ 7 h 48"/>
                <a:gd name="T74" fmla="*/ 53 w 103"/>
                <a:gd name="T75" fmla="*/ 7 h 48"/>
                <a:gd name="T76" fmla="*/ 60 w 103"/>
                <a:gd name="T77" fmla="*/ 0 h 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48">
                  <a:moveTo>
                    <a:pt x="48" y="0"/>
                  </a:moveTo>
                  <a:lnTo>
                    <a:pt x="54" y="0"/>
                  </a:lnTo>
                  <a:lnTo>
                    <a:pt x="54" y="6"/>
                  </a:lnTo>
                  <a:lnTo>
                    <a:pt x="48" y="6"/>
                  </a:lnTo>
                  <a:lnTo>
                    <a:pt x="48" y="12"/>
                  </a:lnTo>
                  <a:lnTo>
                    <a:pt x="54" y="12"/>
                  </a:lnTo>
                  <a:lnTo>
                    <a:pt x="60" y="6"/>
                  </a:lnTo>
                  <a:lnTo>
                    <a:pt x="78" y="12"/>
                  </a:lnTo>
                  <a:lnTo>
                    <a:pt x="91" y="12"/>
                  </a:lnTo>
                  <a:lnTo>
                    <a:pt x="91" y="6"/>
                  </a:lnTo>
                  <a:lnTo>
                    <a:pt x="97" y="6"/>
                  </a:lnTo>
                  <a:lnTo>
                    <a:pt x="103" y="6"/>
                  </a:lnTo>
                  <a:lnTo>
                    <a:pt x="97" y="18"/>
                  </a:lnTo>
                  <a:lnTo>
                    <a:pt x="97" y="24"/>
                  </a:lnTo>
                  <a:lnTo>
                    <a:pt x="91" y="24"/>
                  </a:lnTo>
                  <a:lnTo>
                    <a:pt x="91" y="30"/>
                  </a:lnTo>
                  <a:lnTo>
                    <a:pt x="78" y="36"/>
                  </a:lnTo>
                  <a:lnTo>
                    <a:pt x="72" y="36"/>
                  </a:lnTo>
                  <a:lnTo>
                    <a:pt x="66" y="42"/>
                  </a:lnTo>
                  <a:lnTo>
                    <a:pt x="54" y="42"/>
                  </a:lnTo>
                  <a:lnTo>
                    <a:pt x="42" y="42"/>
                  </a:lnTo>
                  <a:lnTo>
                    <a:pt x="36" y="42"/>
                  </a:lnTo>
                  <a:lnTo>
                    <a:pt x="24" y="48"/>
                  </a:lnTo>
                  <a:lnTo>
                    <a:pt x="18" y="48"/>
                  </a:lnTo>
                  <a:lnTo>
                    <a:pt x="12" y="48"/>
                  </a:lnTo>
                  <a:lnTo>
                    <a:pt x="6" y="42"/>
                  </a:lnTo>
                  <a:lnTo>
                    <a:pt x="6" y="36"/>
                  </a:lnTo>
                  <a:lnTo>
                    <a:pt x="0" y="30"/>
                  </a:lnTo>
                  <a:lnTo>
                    <a:pt x="12" y="30"/>
                  </a:lnTo>
                  <a:lnTo>
                    <a:pt x="18" y="24"/>
                  </a:lnTo>
                  <a:lnTo>
                    <a:pt x="12" y="18"/>
                  </a:lnTo>
                  <a:lnTo>
                    <a:pt x="18" y="18"/>
                  </a:lnTo>
                  <a:lnTo>
                    <a:pt x="30" y="18"/>
                  </a:lnTo>
                  <a:lnTo>
                    <a:pt x="30" y="12"/>
                  </a:lnTo>
                  <a:lnTo>
                    <a:pt x="24" y="12"/>
                  </a:lnTo>
                  <a:lnTo>
                    <a:pt x="30" y="6"/>
                  </a:lnTo>
                  <a:lnTo>
                    <a:pt x="36" y="6"/>
                  </a:lnTo>
                  <a:lnTo>
                    <a:pt x="42" y="6"/>
                  </a:lnTo>
                  <a:lnTo>
                    <a:pt x="4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0" name="Freeform 6"/>
            <p:cNvSpPr>
              <a:spLocks/>
            </p:cNvSpPr>
            <p:nvPr/>
          </p:nvSpPr>
          <p:spPr bwMode="auto">
            <a:xfrm>
              <a:off x="901" y="868"/>
              <a:ext cx="205" cy="137"/>
            </a:xfrm>
            <a:custGeom>
              <a:avLst/>
              <a:gdLst>
                <a:gd name="T0" fmla="*/ 197 w 163"/>
                <a:gd name="T1" fmla="*/ 0 h 127"/>
                <a:gd name="T2" fmla="*/ 175 w 163"/>
                <a:gd name="T3" fmla="*/ 13 h 127"/>
                <a:gd name="T4" fmla="*/ 190 w 163"/>
                <a:gd name="T5" fmla="*/ 19 h 127"/>
                <a:gd name="T6" fmla="*/ 175 w 163"/>
                <a:gd name="T7" fmla="*/ 32 h 127"/>
                <a:gd name="T8" fmla="*/ 160 w 163"/>
                <a:gd name="T9" fmla="*/ 39 h 127"/>
                <a:gd name="T10" fmla="*/ 152 w 163"/>
                <a:gd name="T11" fmla="*/ 45 h 127"/>
                <a:gd name="T12" fmla="*/ 152 w 163"/>
                <a:gd name="T13" fmla="*/ 45 h 127"/>
                <a:gd name="T14" fmla="*/ 137 w 163"/>
                <a:gd name="T15" fmla="*/ 71 h 127"/>
                <a:gd name="T16" fmla="*/ 137 w 163"/>
                <a:gd name="T17" fmla="*/ 78 h 127"/>
                <a:gd name="T18" fmla="*/ 122 w 163"/>
                <a:gd name="T19" fmla="*/ 91 h 127"/>
                <a:gd name="T20" fmla="*/ 114 w 163"/>
                <a:gd name="T21" fmla="*/ 97 h 127"/>
                <a:gd name="T22" fmla="*/ 130 w 163"/>
                <a:gd name="T23" fmla="*/ 97 h 127"/>
                <a:gd name="T24" fmla="*/ 122 w 163"/>
                <a:gd name="T25" fmla="*/ 111 h 127"/>
                <a:gd name="T26" fmla="*/ 107 w 163"/>
                <a:gd name="T27" fmla="*/ 118 h 127"/>
                <a:gd name="T28" fmla="*/ 99 w 163"/>
                <a:gd name="T29" fmla="*/ 124 h 127"/>
                <a:gd name="T30" fmla="*/ 92 w 163"/>
                <a:gd name="T31" fmla="*/ 131 h 127"/>
                <a:gd name="T32" fmla="*/ 68 w 163"/>
                <a:gd name="T33" fmla="*/ 131 h 127"/>
                <a:gd name="T34" fmla="*/ 53 w 163"/>
                <a:gd name="T35" fmla="*/ 131 h 127"/>
                <a:gd name="T36" fmla="*/ 38 w 163"/>
                <a:gd name="T37" fmla="*/ 131 h 127"/>
                <a:gd name="T38" fmla="*/ 23 w 163"/>
                <a:gd name="T39" fmla="*/ 137 h 127"/>
                <a:gd name="T40" fmla="*/ 0 w 163"/>
                <a:gd name="T41" fmla="*/ 137 h 127"/>
                <a:gd name="T42" fmla="*/ 15 w 163"/>
                <a:gd name="T43" fmla="*/ 131 h 127"/>
                <a:gd name="T44" fmla="*/ 38 w 163"/>
                <a:gd name="T45" fmla="*/ 124 h 127"/>
                <a:gd name="T46" fmla="*/ 53 w 163"/>
                <a:gd name="T47" fmla="*/ 111 h 127"/>
                <a:gd name="T48" fmla="*/ 38 w 163"/>
                <a:gd name="T49" fmla="*/ 111 h 127"/>
                <a:gd name="T50" fmla="*/ 45 w 163"/>
                <a:gd name="T51" fmla="*/ 97 h 127"/>
                <a:gd name="T52" fmla="*/ 68 w 163"/>
                <a:gd name="T53" fmla="*/ 97 h 127"/>
                <a:gd name="T54" fmla="*/ 75 w 163"/>
                <a:gd name="T55" fmla="*/ 84 h 127"/>
                <a:gd name="T56" fmla="*/ 99 w 163"/>
                <a:gd name="T57" fmla="*/ 84 h 127"/>
                <a:gd name="T58" fmla="*/ 114 w 163"/>
                <a:gd name="T59" fmla="*/ 71 h 127"/>
                <a:gd name="T60" fmla="*/ 122 w 163"/>
                <a:gd name="T61" fmla="*/ 58 h 127"/>
                <a:gd name="T62" fmla="*/ 99 w 163"/>
                <a:gd name="T63" fmla="*/ 58 h 127"/>
                <a:gd name="T64" fmla="*/ 122 w 163"/>
                <a:gd name="T65" fmla="*/ 45 h 127"/>
                <a:gd name="T66" fmla="*/ 130 w 163"/>
                <a:gd name="T67" fmla="*/ 39 h 127"/>
                <a:gd name="T68" fmla="*/ 130 w 163"/>
                <a:gd name="T69" fmla="*/ 32 h 127"/>
                <a:gd name="T70" fmla="*/ 145 w 163"/>
                <a:gd name="T71" fmla="*/ 26 h 127"/>
                <a:gd name="T72" fmla="*/ 160 w 163"/>
                <a:gd name="T73" fmla="*/ 6 h 127"/>
                <a:gd name="T74" fmla="*/ 190 w 163"/>
                <a:gd name="T75" fmla="*/ 0 h 1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3" h="127">
                  <a:moveTo>
                    <a:pt x="151" y="0"/>
                  </a:moveTo>
                  <a:lnTo>
                    <a:pt x="157" y="0"/>
                  </a:lnTo>
                  <a:lnTo>
                    <a:pt x="163" y="0"/>
                  </a:lnTo>
                  <a:lnTo>
                    <a:pt x="139" y="12"/>
                  </a:lnTo>
                  <a:lnTo>
                    <a:pt x="145" y="18"/>
                  </a:lnTo>
                  <a:lnTo>
                    <a:pt x="151" y="18"/>
                  </a:lnTo>
                  <a:lnTo>
                    <a:pt x="145" y="24"/>
                  </a:lnTo>
                  <a:lnTo>
                    <a:pt x="139" y="30"/>
                  </a:lnTo>
                  <a:lnTo>
                    <a:pt x="133" y="30"/>
                  </a:lnTo>
                  <a:lnTo>
                    <a:pt x="127" y="36"/>
                  </a:lnTo>
                  <a:lnTo>
                    <a:pt x="121" y="36"/>
                  </a:lnTo>
                  <a:lnTo>
                    <a:pt x="121" y="42"/>
                  </a:lnTo>
                  <a:lnTo>
                    <a:pt x="115" y="42"/>
                  </a:lnTo>
                  <a:lnTo>
                    <a:pt x="121" y="42"/>
                  </a:lnTo>
                  <a:lnTo>
                    <a:pt x="109" y="60"/>
                  </a:lnTo>
                  <a:lnTo>
                    <a:pt x="109" y="66"/>
                  </a:lnTo>
                  <a:lnTo>
                    <a:pt x="115" y="66"/>
                  </a:lnTo>
                  <a:lnTo>
                    <a:pt x="109" y="72"/>
                  </a:lnTo>
                  <a:lnTo>
                    <a:pt x="103" y="78"/>
                  </a:lnTo>
                  <a:lnTo>
                    <a:pt x="97" y="84"/>
                  </a:lnTo>
                  <a:lnTo>
                    <a:pt x="97" y="90"/>
                  </a:lnTo>
                  <a:lnTo>
                    <a:pt x="91" y="90"/>
                  </a:lnTo>
                  <a:lnTo>
                    <a:pt x="97" y="90"/>
                  </a:lnTo>
                  <a:lnTo>
                    <a:pt x="103" y="90"/>
                  </a:lnTo>
                  <a:lnTo>
                    <a:pt x="103" y="97"/>
                  </a:lnTo>
                  <a:lnTo>
                    <a:pt x="97" y="103"/>
                  </a:lnTo>
                  <a:lnTo>
                    <a:pt x="91" y="109"/>
                  </a:lnTo>
                  <a:lnTo>
                    <a:pt x="85" y="109"/>
                  </a:lnTo>
                  <a:lnTo>
                    <a:pt x="73" y="115"/>
                  </a:lnTo>
                  <a:lnTo>
                    <a:pt x="79" y="115"/>
                  </a:lnTo>
                  <a:lnTo>
                    <a:pt x="79" y="121"/>
                  </a:lnTo>
                  <a:lnTo>
                    <a:pt x="73" y="121"/>
                  </a:lnTo>
                  <a:lnTo>
                    <a:pt x="60" y="121"/>
                  </a:lnTo>
                  <a:lnTo>
                    <a:pt x="54" y="121"/>
                  </a:lnTo>
                  <a:lnTo>
                    <a:pt x="48" y="121"/>
                  </a:lnTo>
                  <a:lnTo>
                    <a:pt x="42" y="121"/>
                  </a:lnTo>
                  <a:lnTo>
                    <a:pt x="36" y="121"/>
                  </a:lnTo>
                  <a:lnTo>
                    <a:pt x="30" y="121"/>
                  </a:lnTo>
                  <a:lnTo>
                    <a:pt x="24" y="127"/>
                  </a:lnTo>
                  <a:lnTo>
                    <a:pt x="18" y="127"/>
                  </a:lnTo>
                  <a:lnTo>
                    <a:pt x="12" y="127"/>
                  </a:lnTo>
                  <a:lnTo>
                    <a:pt x="0" y="127"/>
                  </a:lnTo>
                  <a:lnTo>
                    <a:pt x="6" y="121"/>
                  </a:lnTo>
                  <a:lnTo>
                    <a:pt x="12" y="121"/>
                  </a:lnTo>
                  <a:lnTo>
                    <a:pt x="24" y="115"/>
                  </a:lnTo>
                  <a:lnTo>
                    <a:pt x="30" y="115"/>
                  </a:lnTo>
                  <a:lnTo>
                    <a:pt x="42" y="109"/>
                  </a:lnTo>
                  <a:lnTo>
                    <a:pt x="42" y="103"/>
                  </a:lnTo>
                  <a:lnTo>
                    <a:pt x="36" y="103"/>
                  </a:lnTo>
                  <a:lnTo>
                    <a:pt x="30" y="103"/>
                  </a:lnTo>
                  <a:lnTo>
                    <a:pt x="36" y="97"/>
                  </a:lnTo>
                  <a:lnTo>
                    <a:pt x="36" y="90"/>
                  </a:lnTo>
                  <a:lnTo>
                    <a:pt x="48" y="90"/>
                  </a:lnTo>
                  <a:lnTo>
                    <a:pt x="54" y="90"/>
                  </a:lnTo>
                  <a:lnTo>
                    <a:pt x="54" y="84"/>
                  </a:lnTo>
                  <a:lnTo>
                    <a:pt x="60" y="78"/>
                  </a:lnTo>
                  <a:lnTo>
                    <a:pt x="66" y="78"/>
                  </a:lnTo>
                  <a:lnTo>
                    <a:pt x="79" y="78"/>
                  </a:lnTo>
                  <a:lnTo>
                    <a:pt x="85" y="66"/>
                  </a:lnTo>
                  <a:lnTo>
                    <a:pt x="91" y="66"/>
                  </a:lnTo>
                  <a:lnTo>
                    <a:pt x="85" y="66"/>
                  </a:lnTo>
                  <a:lnTo>
                    <a:pt x="97" y="54"/>
                  </a:lnTo>
                  <a:lnTo>
                    <a:pt x="85" y="54"/>
                  </a:lnTo>
                  <a:lnTo>
                    <a:pt x="79" y="54"/>
                  </a:lnTo>
                  <a:lnTo>
                    <a:pt x="91" y="48"/>
                  </a:lnTo>
                  <a:lnTo>
                    <a:pt x="97" y="42"/>
                  </a:lnTo>
                  <a:lnTo>
                    <a:pt x="103" y="42"/>
                  </a:lnTo>
                  <a:lnTo>
                    <a:pt x="103" y="36"/>
                  </a:lnTo>
                  <a:lnTo>
                    <a:pt x="97" y="36"/>
                  </a:lnTo>
                  <a:lnTo>
                    <a:pt x="103" y="30"/>
                  </a:lnTo>
                  <a:lnTo>
                    <a:pt x="109" y="24"/>
                  </a:lnTo>
                  <a:lnTo>
                    <a:pt x="115" y="24"/>
                  </a:lnTo>
                  <a:lnTo>
                    <a:pt x="121" y="18"/>
                  </a:lnTo>
                  <a:lnTo>
                    <a:pt x="127" y="6"/>
                  </a:lnTo>
                  <a:lnTo>
                    <a:pt x="133" y="6"/>
                  </a:lnTo>
                  <a:lnTo>
                    <a:pt x="151"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1" name="Freeform 7"/>
            <p:cNvSpPr>
              <a:spLocks/>
            </p:cNvSpPr>
            <p:nvPr/>
          </p:nvSpPr>
          <p:spPr bwMode="auto">
            <a:xfrm>
              <a:off x="887" y="913"/>
              <a:ext cx="114" cy="59"/>
            </a:xfrm>
            <a:custGeom>
              <a:avLst/>
              <a:gdLst>
                <a:gd name="T0" fmla="*/ 114 w 91"/>
                <a:gd name="T1" fmla="*/ 6 h 55"/>
                <a:gd name="T2" fmla="*/ 98 w 91"/>
                <a:gd name="T3" fmla="*/ 19 h 55"/>
                <a:gd name="T4" fmla="*/ 90 w 91"/>
                <a:gd name="T5" fmla="*/ 26 h 55"/>
                <a:gd name="T6" fmla="*/ 75 w 91"/>
                <a:gd name="T7" fmla="*/ 32 h 55"/>
                <a:gd name="T8" fmla="*/ 68 w 91"/>
                <a:gd name="T9" fmla="*/ 32 h 55"/>
                <a:gd name="T10" fmla="*/ 60 w 91"/>
                <a:gd name="T11" fmla="*/ 45 h 55"/>
                <a:gd name="T12" fmla="*/ 53 w 91"/>
                <a:gd name="T13" fmla="*/ 51 h 55"/>
                <a:gd name="T14" fmla="*/ 45 w 91"/>
                <a:gd name="T15" fmla="*/ 51 h 55"/>
                <a:gd name="T16" fmla="*/ 23 w 91"/>
                <a:gd name="T17" fmla="*/ 51 h 55"/>
                <a:gd name="T18" fmla="*/ 23 w 91"/>
                <a:gd name="T19" fmla="*/ 59 h 55"/>
                <a:gd name="T20" fmla="*/ 15 w 91"/>
                <a:gd name="T21" fmla="*/ 59 h 55"/>
                <a:gd name="T22" fmla="*/ 8 w 91"/>
                <a:gd name="T23" fmla="*/ 59 h 55"/>
                <a:gd name="T24" fmla="*/ 0 w 91"/>
                <a:gd name="T25" fmla="*/ 51 h 55"/>
                <a:gd name="T26" fmla="*/ 8 w 91"/>
                <a:gd name="T27" fmla="*/ 45 h 55"/>
                <a:gd name="T28" fmla="*/ 15 w 91"/>
                <a:gd name="T29" fmla="*/ 39 h 55"/>
                <a:gd name="T30" fmla="*/ 30 w 91"/>
                <a:gd name="T31" fmla="*/ 39 h 55"/>
                <a:gd name="T32" fmla="*/ 23 w 91"/>
                <a:gd name="T33" fmla="*/ 32 h 55"/>
                <a:gd name="T34" fmla="*/ 30 w 91"/>
                <a:gd name="T35" fmla="*/ 32 h 55"/>
                <a:gd name="T36" fmla="*/ 45 w 91"/>
                <a:gd name="T37" fmla="*/ 32 h 55"/>
                <a:gd name="T38" fmla="*/ 45 w 91"/>
                <a:gd name="T39" fmla="*/ 26 h 55"/>
                <a:gd name="T40" fmla="*/ 45 w 91"/>
                <a:gd name="T41" fmla="*/ 19 h 55"/>
                <a:gd name="T42" fmla="*/ 53 w 91"/>
                <a:gd name="T43" fmla="*/ 13 h 55"/>
                <a:gd name="T44" fmla="*/ 60 w 91"/>
                <a:gd name="T45" fmla="*/ 13 h 55"/>
                <a:gd name="T46" fmla="*/ 68 w 91"/>
                <a:gd name="T47" fmla="*/ 6 h 55"/>
                <a:gd name="T48" fmla="*/ 68 w 91"/>
                <a:gd name="T49" fmla="*/ 13 h 55"/>
                <a:gd name="T50" fmla="*/ 75 w 91"/>
                <a:gd name="T51" fmla="*/ 13 h 55"/>
                <a:gd name="T52" fmla="*/ 75 w 91"/>
                <a:gd name="T53" fmla="*/ 6 h 55"/>
                <a:gd name="T54" fmla="*/ 90 w 91"/>
                <a:gd name="T55" fmla="*/ 0 h 55"/>
                <a:gd name="T56" fmla="*/ 98 w 91"/>
                <a:gd name="T57" fmla="*/ 0 h 55"/>
                <a:gd name="T58" fmla="*/ 106 w 91"/>
                <a:gd name="T59" fmla="*/ 0 h 55"/>
                <a:gd name="T60" fmla="*/ 114 w 91"/>
                <a:gd name="T61" fmla="*/ 0 h 55"/>
                <a:gd name="T62" fmla="*/ 114 w 91"/>
                <a:gd name="T63" fmla="*/ 6 h 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55">
                  <a:moveTo>
                    <a:pt x="91" y="6"/>
                  </a:moveTo>
                  <a:lnTo>
                    <a:pt x="78" y="18"/>
                  </a:lnTo>
                  <a:lnTo>
                    <a:pt x="72" y="24"/>
                  </a:lnTo>
                  <a:lnTo>
                    <a:pt x="60" y="30"/>
                  </a:lnTo>
                  <a:lnTo>
                    <a:pt x="54" y="30"/>
                  </a:lnTo>
                  <a:lnTo>
                    <a:pt x="48" y="42"/>
                  </a:lnTo>
                  <a:lnTo>
                    <a:pt x="42" y="48"/>
                  </a:lnTo>
                  <a:lnTo>
                    <a:pt x="36" y="48"/>
                  </a:lnTo>
                  <a:lnTo>
                    <a:pt x="18" y="48"/>
                  </a:lnTo>
                  <a:lnTo>
                    <a:pt x="18" y="55"/>
                  </a:lnTo>
                  <a:lnTo>
                    <a:pt x="12" y="55"/>
                  </a:lnTo>
                  <a:lnTo>
                    <a:pt x="6" y="55"/>
                  </a:lnTo>
                  <a:lnTo>
                    <a:pt x="0" y="48"/>
                  </a:lnTo>
                  <a:lnTo>
                    <a:pt x="6" y="42"/>
                  </a:lnTo>
                  <a:lnTo>
                    <a:pt x="12" y="36"/>
                  </a:lnTo>
                  <a:lnTo>
                    <a:pt x="24" y="36"/>
                  </a:lnTo>
                  <a:lnTo>
                    <a:pt x="18" y="30"/>
                  </a:lnTo>
                  <a:lnTo>
                    <a:pt x="24" y="30"/>
                  </a:lnTo>
                  <a:lnTo>
                    <a:pt x="36" y="30"/>
                  </a:lnTo>
                  <a:lnTo>
                    <a:pt x="36" y="24"/>
                  </a:lnTo>
                  <a:lnTo>
                    <a:pt x="36" y="18"/>
                  </a:lnTo>
                  <a:lnTo>
                    <a:pt x="42" y="12"/>
                  </a:lnTo>
                  <a:lnTo>
                    <a:pt x="48" y="12"/>
                  </a:lnTo>
                  <a:lnTo>
                    <a:pt x="54" y="6"/>
                  </a:lnTo>
                  <a:lnTo>
                    <a:pt x="54" y="12"/>
                  </a:lnTo>
                  <a:lnTo>
                    <a:pt x="60" y="12"/>
                  </a:lnTo>
                  <a:lnTo>
                    <a:pt x="60" y="6"/>
                  </a:lnTo>
                  <a:lnTo>
                    <a:pt x="72" y="0"/>
                  </a:lnTo>
                  <a:lnTo>
                    <a:pt x="78" y="0"/>
                  </a:lnTo>
                  <a:lnTo>
                    <a:pt x="85" y="0"/>
                  </a:lnTo>
                  <a:lnTo>
                    <a:pt x="91" y="0"/>
                  </a:lnTo>
                  <a:lnTo>
                    <a:pt x="91"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2" name="Freeform 8"/>
            <p:cNvSpPr>
              <a:spLocks/>
            </p:cNvSpPr>
            <p:nvPr/>
          </p:nvSpPr>
          <p:spPr bwMode="auto">
            <a:xfrm>
              <a:off x="2849" y="692"/>
              <a:ext cx="46" cy="13"/>
            </a:xfrm>
            <a:custGeom>
              <a:avLst/>
              <a:gdLst>
                <a:gd name="T0" fmla="*/ 46 w 36"/>
                <a:gd name="T1" fmla="*/ 7 h 12"/>
                <a:gd name="T2" fmla="*/ 38 w 36"/>
                <a:gd name="T3" fmla="*/ 13 h 12"/>
                <a:gd name="T4" fmla="*/ 23 w 36"/>
                <a:gd name="T5" fmla="*/ 13 h 12"/>
                <a:gd name="T6" fmla="*/ 15 w 36"/>
                <a:gd name="T7" fmla="*/ 13 h 12"/>
                <a:gd name="T8" fmla="*/ 8 w 36"/>
                <a:gd name="T9" fmla="*/ 7 h 12"/>
                <a:gd name="T10" fmla="*/ 0 w 36"/>
                <a:gd name="T11" fmla="*/ 0 h 12"/>
                <a:gd name="T12" fmla="*/ 8 w 36"/>
                <a:gd name="T13" fmla="*/ 0 h 12"/>
                <a:gd name="T14" fmla="*/ 15 w 36"/>
                <a:gd name="T15" fmla="*/ 0 h 12"/>
                <a:gd name="T16" fmla="*/ 31 w 36"/>
                <a:gd name="T17" fmla="*/ 0 h 12"/>
                <a:gd name="T18" fmla="*/ 38 w 36"/>
                <a:gd name="T19" fmla="*/ 0 h 12"/>
                <a:gd name="T20" fmla="*/ 46 w 36"/>
                <a:gd name="T21" fmla="*/ 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12">
                  <a:moveTo>
                    <a:pt x="36" y="6"/>
                  </a:moveTo>
                  <a:lnTo>
                    <a:pt x="30" y="12"/>
                  </a:lnTo>
                  <a:lnTo>
                    <a:pt x="18" y="12"/>
                  </a:lnTo>
                  <a:lnTo>
                    <a:pt x="12" y="12"/>
                  </a:lnTo>
                  <a:lnTo>
                    <a:pt x="6" y="6"/>
                  </a:lnTo>
                  <a:lnTo>
                    <a:pt x="0" y="0"/>
                  </a:lnTo>
                  <a:lnTo>
                    <a:pt x="6" y="0"/>
                  </a:lnTo>
                  <a:lnTo>
                    <a:pt x="12" y="0"/>
                  </a:lnTo>
                  <a:lnTo>
                    <a:pt x="24" y="0"/>
                  </a:lnTo>
                  <a:lnTo>
                    <a:pt x="30" y="0"/>
                  </a:lnTo>
                  <a:lnTo>
                    <a:pt x="3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3" name="Freeform 9"/>
            <p:cNvSpPr>
              <a:spLocks/>
            </p:cNvSpPr>
            <p:nvPr/>
          </p:nvSpPr>
          <p:spPr bwMode="auto">
            <a:xfrm>
              <a:off x="2781" y="718"/>
              <a:ext cx="39" cy="13"/>
            </a:xfrm>
            <a:custGeom>
              <a:avLst/>
              <a:gdLst>
                <a:gd name="T0" fmla="*/ 31 w 31"/>
                <a:gd name="T1" fmla="*/ 0 h 12"/>
                <a:gd name="T2" fmla="*/ 39 w 31"/>
                <a:gd name="T3" fmla="*/ 7 h 12"/>
                <a:gd name="T4" fmla="*/ 39 w 31"/>
                <a:gd name="T5" fmla="*/ 13 h 12"/>
                <a:gd name="T6" fmla="*/ 24 w 31"/>
                <a:gd name="T7" fmla="*/ 13 h 12"/>
                <a:gd name="T8" fmla="*/ 16 w 31"/>
                <a:gd name="T9" fmla="*/ 13 h 12"/>
                <a:gd name="T10" fmla="*/ 8 w 31"/>
                <a:gd name="T11" fmla="*/ 13 h 12"/>
                <a:gd name="T12" fmla="*/ 0 w 31"/>
                <a:gd name="T13" fmla="*/ 7 h 12"/>
                <a:gd name="T14" fmla="*/ 16 w 31"/>
                <a:gd name="T15" fmla="*/ 0 h 12"/>
                <a:gd name="T16" fmla="*/ 24 w 31"/>
                <a:gd name="T17" fmla="*/ 0 h 12"/>
                <a:gd name="T18" fmla="*/ 31 w 31"/>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 h="12">
                  <a:moveTo>
                    <a:pt x="25" y="0"/>
                  </a:moveTo>
                  <a:lnTo>
                    <a:pt x="31" y="6"/>
                  </a:lnTo>
                  <a:lnTo>
                    <a:pt x="31" y="12"/>
                  </a:lnTo>
                  <a:lnTo>
                    <a:pt x="19" y="12"/>
                  </a:lnTo>
                  <a:lnTo>
                    <a:pt x="13" y="12"/>
                  </a:lnTo>
                  <a:lnTo>
                    <a:pt x="6" y="12"/>
                  </a:lnTo>
                  <a:lnTo>
                    <a:pt x="0" y="6"/>
                  </a:lnTo>
                  <a:lnTo>
                    <a:pt x="13" y="0"/>
                  </a:lnTo>
                  <a:lnTo>
                    <a:pt x="19" y="0"/>
                  </a:lnTo>
                  <a:lnTo>
                    <a:pt x="25"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4" name="Freeform 10"/>
            <p:cNvSpPr>
              <a:spLocks/>
            </p:cNvSpPr>
            <p:nvPr/>
          </p:nvSpPr>
          <p:spPr bwMode="auto">
            <a:xfrm>
              <a:off x="2765" y="679"/>
              <a:ext cx="69" cy="26"/>
            </a:xfrm>
            <a:custGeom>
              <a:avLst/>
              <a:gdLst>
                <a:gd name="T0" fmla="*/ 69 w 55"/>
                <a:gd name="T1" fmla="*/ 13 h 24"/>
                <a:gd name="T2" fmla="*/ 46 w 55"/>
                <a:gd name="T3" fmla="*/ 26 h 24"/>
                <a:gd name="T4" fmla="*/ 46 w 55"/>
                <a:gd name="T5" fmla="*/ 20 h 24"/>
                <a:gd name="T6" fmla="*/ 39 w 55"/>
                <a:gd name="T7" fmla="*/ 13 h 24"/>
                <a:gd name="T8" fmla="*/ 31 w 55"/>
                <a:gd name="T9" fmla="*/ 20 h 24"/>
                <a:gd name="T10" fmla="*/ 31 w 55"/>
                <a:gd name="T11" fmla="*/ 26 h 24"/>
                <a:gd name="T12" fmla="*/ 15 w 55"/>
                <a:gd name="T13" fmla="*/ 26 h 24"/>
                <a:gd name="T14" fmla="*/ 8 w 55"/>
                <a:gd name="T15" fmla="*/ 26 h 24"/>
                <a:gd name="T16" fmla="*/ 0 w 55"/>
                <a:gd name="T17" fmla="*/ 20 h 24"/>
                <a:gd name="T18" fmla="*/ 0 w 55"/>
                <a:gd name="T19" fmla="*/ 13 h 24"/>
                <a:gd name="T20" fmla="*/ 0 w 55"/>
                <a:gd name="T21" fmla="*/ 7 h 24"/>
                <a:gd name="T22" fmla="*/ 8 w 55"/>
                <a:gd name="T23" fmla="*/ 0 h 24"/>
                <a:gd name="T24" fmla="*/ 31 w 55"/>
                <a:gd name="T25" fmla="*/ 0 h 24"/>
                <a:gd name="T26" fmla="*/ 39 w 55"/>
                <a:gd name="T27" fmla="*/ 0 h 24"/>
                <a:gd name="T28" fmla="*/ 46 w 55"/>
                <a:gd name="T29" fmla="*/ 0 h 24"/>
                <a:gd name="T30" fmla="*/ 54 w 55"/>
                <a:gd name="T31" fmla="*/ 7 h 24"/>
                <a:gd name="T32" fmla="*/ 61 w 55"/>
                <a:gd name="T33" fmla="*/ 7 h 24"/>
                <a:gd name="T34" fmla="*/ 69 w 55"/>
                <a:gd name="T35" fmla="*/ 13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5" h="24">
                  <a:moveTo>
                    <a:pt x="55" y="12"/>
                  </a:moveTo>
                  <a:lnTo>
                    <a:pt x="37" y="24"/>
                  </a:lnTo>
                  <a:lnTo>
                    <a:pt x="37" y="18"/>
                  </a:lnTo>
                  <a:lnTo>
                    <a:pt x="31" y="12"/>
                  </a:lnTo>
                  <a:lnTo>
                    <a:pt x="25" y="18"/>
                  </a:lnTo>
                  <a:lnTo>
                    <a:pt x="25" y="24"/>
                  </a:lnTo>
                  <a:lnTo>
                    <a:pt x="12" y="24"/>
                  </a:lnTo>
                  <a:lnTo>
                    <a:pt x="6" y="24"/>
                  </a:lnTo>
                  <a:lnTo>
                    <a:pt x="0" y="18"/>
                  </a:lnTo>
                  <a:lnTo>
                    <a:pt x="0" y="12"/>
                  </a:lnTo>
                  <a:lnTo>
                    <a:pt x="0" y="6"/>
                  </a:lnTo>
                  <a:lnTo>
                    <a:pt x="6" y="0"/>
                  </a:lnTo>
                  <a:lnTo>
                    <a:pt x="25" y="0"/>
                  </a:lnTo>
                  <a:lnTo>
                    <a:pt x="31" y="0"/>
                  </a:lnTo>
                  <a:lnTo>
                    <a:pt x="37" y="0"/>
                  </a:lnTo>
                  <a:lnTo>
                    <a:pt x="43" y="6"/>
                  </a:lnTo>
                  <a:lnTo>
                    <a:pt x="49" y="6"/>
                  </a:lnTo>
                  <a:lnTo>
                    <a:pt x="55"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5" name="Freeform 11"/>
            <p:cNvSpPr>
              <a:spLocks/>
            </p:cNvSpPr>
            <p:nvPr/>
          </p:nvSpPr>
          <p:spPr bwMode="auto">
            <a:xfrm>
              <a:off x="2433" y="620"/>
              <a:ext cx="53" cy="19"/>
            </a:xfrm>
            <a:custGeom>
              <a:avLst/>
              <a:gdLst>
                <a:gd name="T0" fmla="*/ 53 w 42"/>
                <a:gd name="T1" fmla="*/ 0 h 18"/>
                <a:gd name="T2" fmla="*/ 53 w 42"/>
                <a:gd name="T3" fmla="*/ 13 h 18"/>
                <a:gd name="T4" fmla="*/ 53 w 42"/>
                <a:gd name="T5" fmla="*/ 19 h 18"/>
                <a:gd name="T6" fmla="*/ 45 w 42"/>
                <a:gd name="T7" fmla="*/ 19 h 18"/>
                <a:gd name="T8" fmla="*/ 30 w 42"/>
                <a:gd name="T9" fmla="*/ 19 h 18"/>
                <a:gd name="T10" fmla="*/ 0 w 42"/>
                <a:gd name="T11" fmla="*/ 19 h 18"/>
                <a:gd name="T12" fmla="*/ 0 w 42"/>
                <a:gd name="T13" fmla="*/ 13 h 18"/>
                <a:gd name="T14" fmla="*/ 15 w 42"/>
                <a:gd name="T15" fmla="*/ 6 h 18"/>
                <a:gd name="T16" fmla="*/ 23 w 42"/>
                <a:gd name="T17" fmla="*/ 0 h 18"/>
                <a:gd name="T18" fmla="*/ 38 w 42"/>
                <a:gd name="T19" fmla="*/ 0 h 18"/>
                <a:gd name="T20" fmla="*/ 53 w 42"/>
                <a:gd name="T21" fmla="*/ 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 h="18">
                  <a:moveTo>
                    <a:pt x="42" y="0"/>
                  </a:moveTo>
                  <a:lnTo>
                    <a:pt x="42" y="12"/>
                  </a:lnTo>
                  <a:lnTo>
                    <a:pt x="42" y="18"/>
                  </a:lnTo>
                  <a:lnTo>
                    <a:pt x="36" y="18"/>
                  </a:lnTo>
                  <a:lnTo>
                    <a:pt x="24" y="18"/>
                  </a:lnTo>
                  <a:lnTo>
                    <a:pt x="0" y="18"/>
                  </a:lnTo>
                  <a:lnTo>
                    <a:pt x="0" y="12"/>
                  </a:lnTo>
                  <a:lnTo>
                    <a:pt x="12" y="6"/>
                  </a:lnTo>
                  <a:lnTo>
                    <a:pt x="18" y="0"/>
                  </a:lnTo>
                  <a:lnTo>
                    <a:pt x="30" y="0"/>
                  </a:lnTo>
                  <a:lnTo>
                    <a:pt x="4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6" name="Freeform 12"/>
            <p:cNvSpPr>
              <a:spLocks/>
            </p:cNvSpPr>
            <p:nvPr/>
          </p:nvSpPr>
          <p:spPr bwMode="auto">
            <a:xfrm>
              <a:off x="2386" y="607"/>
              <a:ext cx="70" cy="19"/>
            </a:xfrm>
            <a:custGeom>
              <a:avLst/>
              <a:gdLst>
                <a:gd name="T0" fmla="*/ 70 w 55"/>
                <a:gd name="T1" fmla="*/ 6 h 18"/>
                <a:gd name="T2" fmla="*/ 55 w 55"/>
                <a:gd name="T3" fmla="*/ 13 h 18"/>
                <a:gd name="T4" fmla="*/ 47 w 55"/>
                <a:gd name="T5" fmla="*/ 19 h 18"/>
                <a:gd name="T6" fmla="*/ 31 w 55"/>
                <a:gd name="T7" fmla="*/ 19 h 18"/>
                <a:gd name="T8" fmla="*/ 23 w 55"/>
                <a:gd name="T9" fmla="*/ 19 h 18"/>
                <a:gd name="T10" fmla="*/ 15 w 55"/>
                <a:gd name="T11" fmla="*/ 19 h 18"/>
                <a:gd name="T12" fmla="*/ 0 w 55"/>
                <a:gd name="T13" fmla="*/ 13 h 18"/>
                <a:gd name="T14" fmla="*/ 8 w 55"/>
                <a:gd name="T15" fmla="*/ 6 h 18"/>
                <a:gd name="T16" fmla="*/ 15 w 55"/>
                <a:gd name="T17" fmla="*/ 6 h 18"/>
                <a:gd name="T18" fmla="*/ 23 w 55"/>
                <a:gd name="T19" fmla="*/ 0 h 18"/>
                <a:gd name="T20" fmla="*/ 31 w 55"/>
                <a:gd name="T21" fmla="*/ 0 h 18"/>
                <a:gd name="T22" fmla="*/ 38 w 55"/>
                <a:gd name="T23" fmla="*/ 0 h 18"/>
                <a:gd name="T24" fmla="*/ 47 w 55"/>
                <a:gd name="T25" fmla="*/ 0 h 18"/>
                <a:gd name="T26" fmla="*/ 62 w 55"/>
                <a:gd name="T27" fmla="*/ 6 h 18"/>
                <a:gd name="T28" fmla="*/ 70 w 55"/>
                <a:gd name="T29" fmla="*/ 6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5" h="18">
                  <a:moveTo>
                    <a:pt x="55" y="6"/>
                  </a:moveTo>
                  <a:lnTo>
                    <a:pt x="43" y="12"/>
                  </a:lnTo>
                  <a:lnTo>
                    <a:pt x="37" y="18"/>
                  </a:lnTo>
                  <a:lnTo>
                    <a:pt x="24" y="18"/>
                  </a:lnTo>
                  <a:lnTo>
                    <a:pt x="18" y="18"/>
                  </a:lnTo>
                  <a:lnTo>
                    <a:pt x="12" y="18"/>
                  </a:lnTo>
                  <a:lnTo>
                    <a:pt x="0" y="12"/>
                  </a:lnTo>
                  <a:lnTo>
                    <a:pt x="6" y="6"/>
                  </a:lnTo>
                  <a:lnTo>
                    <a:pt x="12" y="6"/>
                  </a:lnTo>
                  <a:lnTo>
                    <a:pt x="18" y="0"/>
                  </a:lnTo>
                  <a:lnTo>
                    <a:pt x="24" y="0"/>
                  </a:lnTo>
                  <a:lnTo>
                    <a:pt x="30" y="0"/>
                  </a:lnTo>
                  <a:lnTo>
                    <a:pt x="37" y="0"/>
                  </a:lnTo>
                  <a:lnTo>
                    <a:pt x="49" y="6"/>
                  </a:lnTo>
                  <a:lnTo>
                    <a:pt x="55"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7" name="Freeform 13"/>
            <p:cNvSpPr>
              <a:spLocks/>
            </p:cNvSpPr>
            <p:nvPr/>
          </p:nvSpPr>
          <p:spPr bwMode="auto">
            <a:xfrm>
              <a:off x="2386" y="587"/>
              <a:ext cx="47" cy="20"/>
            </a:xfrm>
            <a:custGeom>
              <a:avLst/>
              <a:gdLst>
                <a:gd name="T0" fmla="*/ 47 w 37"/>
                <a:gd name="T1" fmla="*/ 0 h 18"/>
                <a:gd name="T2" fmla="*/ 47 w 37"/>
                <a:gd name="T3" fmla="*/ 7 h 18"/>
                <a:gd name="T4" fmla="*/ 47 w 37"/>
                <a:gd name="T5" fmla="*/ 13 h 18"/>
                <a:gd name="T6" fmla="*/ 38 w 37"/>
                <a:gd name="T7" fmla="*/ 13 h 18"/>
                <a:gd name="T8" fmla="*/ 30 w 37"/>
                <a:gd name="T9" fmla="*/ 20 h 18"/>
                <a:gd name="T10" fmla="*/ 15 w 37"/>
                <a:gd name="T11" fmla="*/ 20 h 18"/>
                <a:gd name="T12" fmla="*/ 8 w 37"/>
                <a:gd name="T13" fmla="*/ 20 h 18"/>
                <a:gd name="T14" fmla="*/ 0 w 37"/>
                <a:gd name="T15" fmla="*/ 13 h 18"/>
                <a:gd name="T16" fmla="*/ 8 w 37"/>
                <a:gd name="T17" fmla="*/ 7 h 18"/>
                <a:gd name="T18" fmla="*/ 8 w 37"/>
                <a:gd name="T19" fmla="*/ 0 h 18"/>
                <a:gd name="T20" fmla="*/ 23 w 37"/>
                <a:gd name="T21" fmla="*/ 0 h 18"/>
                <a:gd name="T22" fmla="*/ 38 w 37"/>
                <a:gd name="T23" fmla="*/ 0 h 18"/>
                <a:gd name="T24" fmla="*/ 47 w 37"/>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18">
                  <a:moveTo>
                    <a:pt x="37" y="0"/>
                  </a:moveTo>
                  <a:lnTo>
                    <a:pt x="37" y="6"/>
                  </a:lnTo>
                  <a:lnTo>
                    <a:pt x="37" y="12"/>
                  </a:lnTo>
                  <a:lnTo>
                    <a:pt x="30" y="12"/>
                  </a:lnTo>
                  <a:lnTo>
                    <a:pt x="24" y="18"/>
                  </a:lnTo>
                  <a:lnTo>
                    <a:pt x="12" y="18"/>
                  </a:lnTo>
                  <a:lnTo>
                    <a:pt x="6" y="18"/>
                  </a:lnTo>
                  <a:lnTo>
                    <a:pt x="0" y="12"/>
                  </a:lnTo>
                  <a:lnTo>
                    <a:pt x="6" y="6"/>
                  </a:lnTo>
                  <a:lnTo>
                    <a:pt x="6" y="0"/>
                  </a:lnTo>
                  <a:lnTo>
                    <a:pt x="18" y="0"/>
                  </a:lnTo>
                  <a:lnTo>
                    <a:pt x="30" y="0"/>
                  </a:lnTo>
                  <a:lnTo>
                    <a:pt x="37"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8" name="Freeform 14"/>
            <p:cNvSpPr>
              <a:spLocks/>
            </p:cNvSpPr>
            <p:nvPr/>
          </p:nvSpPr>
          <p:spPr bwMode="auto">
            <a:xfrm>
              <a:off x="1947" y="744"/>
              <a:ext cx="16" cy="13"/>
            </a:xfrm>
            <a:custGeom>
              <a:avLst/>
              <a:gdLst>
                <a:gd name="T0" fmla="*/ 16 w 12"/>
                <a:gd name="T1" fmla="*/ 7 h 12"/>
                <a:gd name="T2" fmla="*/ 8 w 12"/>
                <a:gd name="T3" fmla="*/ 13 h 12"/>
                <a:gd name="T4" fmla="*/ 0 w 12"/>
                <a:gd name="T5" fmla="*/ 13 h 12"/>
                <a:gd name="T6" fmla="*/ 0 w 12"/>
                <a:gd name="T7" fmla="*/ 7 h 12"/>
                <a:gd name="T8" fmla="*/ 8 w 12"/>
                <a:gd name="T9" fmla="*/ 0 h 12"/>
                <a:gd name="T10" fmla="*/ 8 w 12"/>
                <a:gd name="T11" fmla="*/ 7 h 12"/>
                <a:gd name="T12" fmla="*/ 16 w 12"/>
                <a:gd name="T13" fmla="*/ 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6" y="12"/>
                  </a:lnTo>
                  <a:lnTo>
                    <a:pt x="0" y="12"/>
                  </a:lnTo>
                  <a:lnTo>
                    <a:pt x="0" y="6"/>
                  </a:lnTo>
                  <a:lnTo>
                    <a:pt x="6" y="0"/>
                  </a:lnTo>
                  <a:lnTo>
                    <a:pt x="6" y="6"/>
                  </a:lnTo>
                  <a:lnTo>
                    <a:pt x="12"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09" name="Freeform 15"/>
            <p:cNvSpPr>
              <a:spLocks/>
            </p:cNvSpPr>
            <p:nvPr/>
          </p:nvSpPr>
          <p:spPr bwMode="auto">
            <a:xfrm>
              <a:off x="1903" y="698"/>
              <a:ext cx="67" cy="39"/>
            </a:xfrm>
            <a:custGeom>
              <a:avLst/>
              <a:gdLst>
                <a:gd name="T0" fmla="*/ 37 w 54"/>
                <a:gd name="T1" fmla="*/ 39 h 36"/>
                <a:gd name="T2" fmla="*/ 37 w 54"/>
                <a:gd name="T3" fmla="*/ 26 h 36"/>
                <a:gd name="T4" fmla="*/ 37 w 54"/>
                <a:gd name="T5" fmla="*/ 20 h 36"/>
                <a:gd name="T6" fmla="*/ 67 w 54"/>
                <a:gd name="T7" fmla="*/ 7 h 36"/>
                <a:gd name="T8" fmla="*/ 67 w 54"/>
                <a:gd name="T9" fmla="*/ 0 h 36"/>
                <a:gd name="T10" fmla="*/ 45 w 54"/>
                <a:gd name="T11" fmla="*/ 0 h 36"/>
                <a:gd name="T12" fmla="*/ 0 w 54"/>
                <a:gd name="T13" fmla="*/ 20 h 36"/>
                <a:gd name="T14" fmla="*/ 0 w 54"/>
                <a:gd name="T15" fmla="*/ 26 h 36"/>
                <a:gd name="T16" fmla="*/ 7 w 54"/>
                <a:gd name="T17" fmla="*/ 26 h 36"/>
                <a:gd name="T18" fmla="*/ 7 w 54"/>
                <a:gd name="T19" fmla="*/ 33 h 36"/>
                <a:gd name="T20" fmla="*/ 0 w 54"/>
                <a:gd name="T21" fmla="*/ 39 h 36"/>
                <a:gd name="T22" fmla="*/ 7 w 54"/>
                <a:gd name="T23" fmla="*/ 39 h 36"/>
                <a:gd name="T24" fmla="*/ 22 w 54"/>
                <a:gd name="T25" fmla="*/ 39 h 36"/>
                <a:gd name="T26" fmla="*/ 30 w 54"/>
                <a:gd name="T27" fmla="*/ 39 h 36"/>
                <a:gd name="T28" fmla="*/ 37 w 54"/>
                <a:gd name="T29" fmla="*/ 39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30" y="36"/>
                  </a:moveTo>
                  <a:lnTo>
                    <a:pt x="30" y="24"/>
                  </a:lnTo>
                  <a:lnTo>
                    <a:pt x="30" y="18"/>
                  </a:lnTo>
                  <a:lnTo>
                    <a:pt x="54" y="6"/>
                  </a:lnTo>
                  <a:lnTo>
                    <a:pt x="54" y="0"/>
                  </a:lnTo>
                  <a:lnTo>
                    <a:pt x="36" y="0"/>
                  </a:lnTo>
                  <a:lnTo>
                    <a:pt x="0" y="18"/>
                  </a:lnTo>
                  <a:lnTo>
                    <a:pt x="0" y="24"/>
                  </a:lnTo>
                  <a:lnTo>
                    <a:pt x="6" y="24"/>
                  </a:lnTo>
                  <a:lnTo>
                    <a:pt x="6" y="30"/>
                  </a:lnTo>
                  <a:lnTo>
                    <a:pt x="0" y="36"/>
                  </a:lnTo>
                  <a:lnTo>
                    <a:pt x="6" y="36"/>
                  </a:lnTo>
                  <a:lnTo>
                    <a:pt x="18" y="36"/>
                  </a:lnTo>
                  <a:lnTo>
                    <a:pt x="24" y="36"/>
                  </a:lnTo>
                  <a:lnTo>
                    <a:pt x="30" y="3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0" name="Freeform 16"/>
            <p:cNvSpPr>
              <a:spLocks/>
            </p:cNvSpPr>
            <p:nvPr/>
          </p:nvSpPr>
          <p:spPr bwMode="auto">
            <a:xfrm>
              <a:off x="1955" y="652"/>
              <a:ext cx="190" cy="46"/>
            </a:xfrm>
            <a:custGeom>
              <a:avLst/>
              <a:gdLst>
                <a:gd name="T0" fmla="*/ 23 w 151"/>
                <a:gd name="T1" fmla="*/ 46 h 43"/>
                <a:gd name="T2" fmla="*/ 8 w 151"/>
                <a:gd name="T3" fmla="*/ 46 h 43"/>
                <a:gd name="T4" fmla="*/ 0 w 151"/>
                <a:gd name="T5" fmla="*/ 40 h 43"/>
                <a:gd name="T6" fmla="*/ 8 w 151"/>
                <a:gd name="T7" fmla="*/ 33 h 43"/>
                <a:gd name="T8" fmla="*/ 15 w 151"/>
                <a:gd name="T9" fmla="*/ 33 h 43"/>
                <a:gd name="T10" fmla="*/ 30 w 151"/>
                <a:gd name="T11" fmla="*/ 27 h 43"/>
                <a:gd name="T12" fmla="*/ 38 w 151"/>
                <a:gd name="T13" fmla="*/ 20 h 43"/>
                <a:gd name="T14" fmla="*/ 98 w 151"/>
                <a:gd name="T15" fmla="*/ 0 h 43"/>
                <a:gd name="T16" fmla="*/ 106 w 151"/>
                <a:gd name="T17" fmla="*/ 0 h 43"/>
                <a:gd name="T18" fmla="*/ 122 w 151"/>
                <a:gd name="T19" fmla="*/ 0 h 43"/>
                <a:gd name="T20" fmla="*/ 137 w 151"/>
                <a:gd name="T21" fmla="*/ 0 h 43"/>
                <a:gd name="T22" fmla="*/ 145 w 151"/>
                <a:gd name="T23" fmla="*/ 0 h 43"/>
                <a:gd name="T24" fmla="*/ 152 w 151"/>
                <a:gd name="T25" fmla="*/ 0 h 43"/>
                <a:gd name="T26" fmla="*/ 167 w 151"/>
                <a:gd name="T27" fmla="*/ 0 h 43"/>
                <a:gd name="T28" fmla="*/ 182 w 151"/>
                <a:gd name="T29" fmla="*/ 0 h 43"/>
                <a:gd name="T30" fmla="*/ 190 w 151"/>
                <a:gd name="T31" fmla="*/ 0 h 43"/>
                <a:gd name="T32" fmla="*/ 175 w 151"/>
                <a:gd name="T33" fmla="*/ 6 h 43"/>
                <a:gd name="T34" fmla="*/ 167 w 151"/>
                <a:gd name="T35" fmla="*/ 6 h 43"/>
                <a:gd name="T36" fmla="*/ 160 w 151"/>
                <a:gd name="T37" fmla="*/ 6 h 43"/>
                <a:gd name="T38" fmla="*/ 75 w 151"/>
                <a:gd name="T39" fmla="*/ 27 h 43"/>
                <a:gd name="T40" fmla="*/ 38 w 151"/>
                <a:gd name="T41" fmla="*/ 40 h 43"/>
                <a:gd name="T42" fmla="*/ 23 w 151"/>
                <a:gd name="T43" fmla="*/ 46 h 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43">
                  <a:moveTo>
                    <a:pt x="18" y="43"/>
                  </a:moveTo>
                  <a:lnTo>
                    <a:pt x="6" y="43"/>
                  </a:lnTo>
                  <a:lnTo>
                    <a:pt x="0" y="37"/>
                  </a:lnTo>
                  <a:lnTo>
                    <a:pt x="6" y="31"/>
                  </a:lnTo>
                  <a:lnTo>
                    <a:pt x="12" y="31"/>
                  </a:lnTo>
                  <a:lnTo>
                    <a:pt x="24" y="25"/>
                  </a:lnTo>
                  <a:lnTo>
                    <a:pt x="30" y="19"/>
                  </a:lnTo>
                  <a:lnTo>
                    <a:pt x="78" y="0"/>
                  </a:lnTo>
                  <a:lnTo>
                    <a:pt x="84" y="0"/>
                  </a:lnTo>
                  <a:lnTo>
                    <a:pt x="97" y="0"/>
                  </a:lnTo>
                  <a:lnTo>
                    <a:pt x="109" y="0"/>
                  </a:lnTo>
                  <a:lnTo>
                    <a:pt x="115" y="0"/>
                  </a:lnTo>
                  <a:lnTo>
                    <a:pt x="121" y="0"/>
                  </a:lnTo>
                  <a:lnTo>
                    <a:pt x="133" y="0"/>
                  </a:lnTo>
                  <a:lnTo>
                    <a:pt x="145" y="0"/>
                  </a:lnTo>
                  <a:lnTo>
                    <a:pt x="151" y="0"/>
                  </a:lnTo>
                  <a:lnTo>
                    <a:pt x="139" y="6"/>
                  </a:lnTo>
                  <a:lnTo>
                    <a:pt x="133" y="6"/>
                  </a:lnTo>
                  <a:lnTo>
                    <a:pt x="127" y="6"/>
                  </a:lnTo>
                  <a:lnTo>
                    <a:pt x="60" y="25"/>
                  </a:lnTo>
                  <a:lnTo>
                    <a:pt x="30" y="37"/>
                  </a:lnTo>
                  <a:lnTo>
                    <a:pt x="18" y="43"/>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1" name="Freeform 17"/>
            <p:cNvSpPr>
              <a:spLocks/>
            </p:cNvSpPr>
            <p:nvPr/>
          </p:nvSpPr>
          <p:spPr bwMode="auto">
            <a:xfrm>
              <a:off x="2153" y="581"/>
              <a:ext cx="22" cy="6"/>
            </a:xfrm>
            <a:custGeom>
              <a:avLst/>
              <a:gdLst>
                <a:gd name="T0" fmla="*/ 22 w 18"/>
                <a:gd name="T1" fmla="*/ 6 h 6"/>
                <a:gd name="T2" fmla="*/ 15 w 18"/>
                <a:gd name="T3" fmla="*/ 6 h 6"/>
                <a:gd name="T4" fmla="*/ 7 w 18"/>
                <a:gd name="T5" fmla="*/ 6 h 6"/>
                <a:gd name="T6" fmla="*/ 0 w 18"/>
                <a:gd name="T7" fmla="*/ 6 h 6"/>
                <a:gd name="T8" fmla="*/ 15 w 18"/>
                <a:gd name="T9" fmla="*/ 0 h 6"/>
                <a:gd name="T10" fmla="*/ 22 w 18"/>
                <a:gd name="T11" fmla="*/ 0 h 6"/>
                <a:gd name="T12" fmla="*/ 22 w 18"/>
                <a:gd name="T13" fmla="*/ 6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6">
                  <a:moveTo>
                    <a:pt x="18" y="6"/>
                  </a:moveTo>
                  <a:lnTo>
                    <a:pt x="12" y="6"/>
                  </a:lnTo>
                  <a:lnTo>
                    <a:pt x="6" y="6"/>
                  </a:lnTo>
                  <a:lnTo>
                    <a:pt x="0" y="6"/>
                  </a:lnTo>
                  <a:lnTo>
                    <a:pt x="12" y="0"/>
                  </a:lnTo>
                  <a:lnTo>
                    <a:pt x="18" y="0"/>
                  </a:lnTo>
                  <a:lnTo>
                    <a:pt x="18"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2" name="Freeform 18"/>
            <p:cNvSpPr>
              <a:spLocks/>
            </p:cNvSpPr>
            <p:nvPr/>
          </p:nvSpPr>
          <p:spPr bwMode="auto">
            <a:xfrm>
              <a:off x="2130" y="581"/>
              <a:ext cx="15" cy="13"/>
            </a:xfrm>
            <a:custGeom>
              <a:avLst/>
              <a:gdLst>
                <a:gd name="T0" fmla="*/ 15 w 12"/>
                <a:gd name="T1" fmla="*/ 7 h 12"/>
                <a:gd name="T2" fmla="*/ 8 w 12"/>
                <a:gd name="T3" fmla="*/ 13 h 12"/>
                <a:gd name="T4" fmla="*/ 0 w 12"/>
                <a:gd name="T5" fmla="*/ 13 h 12"/>
                <a:gd name="T6" fmla="*/ 0 w 12"/>
                <a:gd name="T7" fmla="*/ 7 h 12"/>
                <a:gd name="T8" fmla="*/ 0 w 12"/>
                <a:gd name="T9" fmla="*/ 0 h 12"/>
                <a:gd name="T10" fmla="*/ 8 w 12"/>
                <a:gd name="T11" fmla="*/ 7 h 12"/>
                <a:gd name="T12" fmla="*/ 15 w 12"/>
                <a:gd name="T13" fmla="*/ 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6" y="12"/>
                  </a:lnTo>
                  <a:lnTo>
                    <a:pt x="0" y="12"/>
                  </a:lnTo>
                  <a:lnTo>
                    <a:pt x="0" y="6"/>
                  </a:lnTo>
                  <a:lnTo>
                    <a:pt x="0" y="0"/>
                  </a:lnTo>
                  <a:lnTo>
                    <a:pt x="6" y="6"/>
                  </a:lnTo>
                  <a:lnTo>
                    <a:pt x="12"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3" name="Freeform 19"/>
            <p:cNvSpPr>
              <a:spLocks/>
            </p:cNvSpPr>
            <p:nvPr/>
          </p:nvSpPr>
          <p:spPr bwMode="auto">
            <a:xfrm>
              <a:off x="2107" y="587"/>
              <a:ext cx="15" cy="7"/>
            </a:xfrm>
            <a:custGeom>
              <a:avLst/>
              <a:gdLst>
                <a:gd name="T0" fmla="*/ 15 w 12"/>
                <a:gd name="T1" fmla="*/ 0 h 6"/>
                <a:gd name="T2" fmla="*/ 8 w 12"/>
                <a:gd name="T3" fmla="*/ 7 h 6"/>
                <a:gd name="T4" fmla="*/ 0 w 12"/>
                <a:gd name="T5" fmla="*/ 7 h 6"/>
                <a:gd name="T6" fmla="*/ 0 w 12"/>
                <a:gd name="T7" fmla="*/ 0 h 6"/>
                <a:gd name="T8" fmla="*/ 8 w 12"/>
                <a:gd name="T9" fmla="*/ 0 h 6"/>
                <a:gd name="T10" fmla="*/ 15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12" y="0"/>
                  </a:moveTo>
                  <a:lnTo>
                    <a:pt x="6" y="6"/>
                  </a:lnTo>
                  <a:lnTo>
                    <a:pt x="0" y="6"/>
                  </a:lnTo>
                  <a:lnTo>
                    <a:pt x="0" y="0"/>
                  </a:lnTo>
                  <a:lnTo>
                    <a:pt x="6" y="0"/>
                  </a:lnTo>
                  <a:lnTo>
                    <a:pt x="1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4" name="Rectangle 20"/>
            <p:cNvSpPr>
              <a:spLocks noChangeArrowheads="1"/>
            </p:cNvSpPr>
            <p:nvPr/>
          </p:nvSpPr>
          <p:spPr bwMode="auto">
            <a:xfrm>
              <a:off x="2081" y="590"/>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5" name="Freeform 21"/>
            <p:cNvSpPr>
              <a:spLocks/>
            </p:cNvSpPr>
            <p:nvPr/>
          </p:nvSpPr>
          <p:spPr bwMode="auto">
            <a:xfrm>
              <a:off x="2038" y="581"/>
              <a:ext cx="39" cy="13"/>
            </a:xfrm>
            <a:custGeom>
              <a:avLst/>
              <a:gdLst>
                <a:gd name="T0" fmla="*/ 30 w 31"/>
                <a:gd name="T1" fmla="*/ 0 h 12"/>
                <a:gd name="T2" fmla="*/ 39 w 31"/>
                <a:gd name="T3" fmla="*/ 0 h 12"/>
                <a:gd name="T4" fmla="*/ 30 w 31"/>
                <a:gd name="T5" fmla="*/ 7 h 12"/>
                <a:gd name="T6" fmla="*/ 23 w 31"/>
                <a:gd name="T7" fmla="*/ 7 h 12"/>
                <a:gd name="T8" fmla="*/ 8 w 31"/>
                <a:gd name="T9" fmla="*/ 13 h 12"/>
                <a:gd name="T10" fmla="*/ 0 w 31"/>
                <a:gd name="T11" fmla="*/ 13 h 12"/>
                <a:gd name="T12" fmla="*/ 0 w 31"/>
                <a:gd name="T13" fmla="*/ 7 h 12"/>
                <a:gd name="T14" fmla="*/ 15 w 31"/>
                <a:gd name="T15" fmla="*/ 0 h 12"/>
                <a:gd name="T16" fmla="*/ 30 w 3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24" y="0"/>
                  </a:moveTo>
                  <a:lnTo>
                    <a:pt x="31" y="0"/>
                  </a:lnTo>
                  <a:lnTo>
                    <a:pt x="24" y="6"/>
                  </a:lnTo>
                  <a:lnTo>
                    <a:pt x="18" y="6"/>
                  </a:lnTo>
                  <a:lnTo>
                    <a:pt x="6" y="12"/>
                  </a:lnTo>
                  <a:lnTo>
                    <a:pt x="0" y="12"/>
                  </a:lnTo>
                  <a:lnTo>
                    <a:pt x="0" y="6"/>
                  </a:lnTo>
                  <a:lnTo>
                    <a:pt x="12" y="0"/>
                  </a:lnTo>
                  <a:lnTo>
                    <a:pt x="24"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6" name="Freeform 22"/>
            <p:cNvSpPr>
              <a:spLocks/>
            </p:cNvSpPr>
            <p:nvPr/>
          </p:nvSpPr>
          <p:spPr bwMode="auto">
            <a:xfrm>
              <a:off x="2015" y="574"/>
              <a:ext cx="31" cy="7"/>
            </a:xfrm>
            <a:custGeom>
              <a:avLst/>
              <a:gdLst>
                <a:gd name="T0" fmla="*/ 31 w 24"/>
                <a:gd name="T1" fmla="*/ 0 h 6"/>
                <a:gd name="T2" fmla="*/ 31 w 24"/>
                <a:gd name="T3" fmla="*/ 7 h 6"/>
                <a:gd name="T4" fmla="*/ 8 w 24"/>
                <a:gd name="T5" fmla="*/ 7 h 6"/>
                <a:gd name="T6" fmla="*/ 0 w 24"/>
                <a:gd name="T7" fmla="*/ 0 h 6"/>
                <a:gd name="T8" fmla="*/ 31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24" y="6"/>
                  </a:lnTo>
                  <a:lnTo>
                    <a:pt x="6" y="6"/>
                  </a:lnTo>
                  <a:lnTo>
                    <a:pt x="0" y="0"/>
                  </a:lnTo>
                  <a:lnTo>
                    <a:pt x="24"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7" name="Freeform 23"/>
            <p:cNvSpPr>
              <a:spLocks/>
            </p:cNvSpPr>
            <p:nvPr/>
          </p:nvSpPr>
          <p:spPr bwMode="auto">
            <a:xfrm>
              <a:off x="1796" y="574"/>
              <a:ext cx="67" cy="20"/>
            </a:xfrm>
            <a:custGeom>
              <a:avLst/>
              <a:gdLst>
                <a:gd name="T0" fmla="*/ 52 w 54"/>
                <a:gd name="T1" fmla="*/ 0 h 18"/>
                <a:gd name="T2" fmla="*/ 60 w 54"/>
                <a:gd name="T3" fmla="*/ 7 h 18"/>
                <a:gd name="T4" fmla="*/ 67 w 54"/>
                <a:gd name="T5" fmla="*/ 7 h 18"/>
                <a:gd name="T6" fmla="*/ 60 w 54"/>
                <a:gd name="T7" fmla="*/ 13 h 18"/>
                <a:gd name="T8" fmla="*/ 45 w 54"/>
                <a:gd name="T9" fmla="*/ 13 h 18"/>
                <a:gd name="T10" fmla="*/ 30 w 54"/>
                <a:gd name="T11" fmla="*/ 20 h 18"/>
                <a:gd name="T12" fmla="*/ 22 w 54"/>
                <a:gd name="T13" fmla="*/ 20 h 18"/>
                <a:gd name="T14" fmla="*/ 7 w 54"/>
                <a:gd name="T15" fmla="*/ 13 h 18"/>
                <a:gd name="T16" fmla="*/ 0 w 54"/>
                <a:gd name="T17" fmla="*/ 0 h 18"/>
                <a:gd name="T18" fmla="*/ 15 w 54"/>
                <a:gd name="T19" fmla="*/ 0 h 18"/>
                <a:gd name="T20" fmla="*/ 30 w 54"/>
                <a:gd name="T21" fmla="*/ 0 h 18"/>
                <a:gd name="T22" fmla="*/ 37 w 54"/>
                <a:gd name="T23" fmla="*/ 0 h 18"/>
                <a:gd name="T24" fmla="*/ 45 w 54"/>
                <a:gd name="T25" fmla="*/ 0 h 18"/>
                <a:gd name="T26" fmla="*/ 52 w 54"/>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18">
                  <a:moveTo>
                    <a:pt x="42" y="0"/>
                  </a:moveTo>
                  <a:lnTo>
                    <a:pt x="48" y="6"/>
                  </a:lnTo>
                  <a:lnTo>
                    <a:pt x="54" y="6"/>
                  </a:lnTo>
                  <a:lnTo>
                    <a:pt x="48" y="12"/>
                  </a:lnTo>
                  <a:lnTo>
                    <a:pt x="36" y="12"/>
                  </a:lnTo>
                  <a:lnTo>
                    <a:pt x="24" y="18"/>
                  </a:lnTo>
                  <a:lnTo>
                    <a:pt x="18" y="18"/>
                  </a:lnTo>
                  <a:lnTo>
                    <a:pt x="6" y="12"/>
                  </a:lnTo>
                  <a:lnTo>
                    <a:pt x="0" y="0"/>
                  </a:lnTo>
                  <a:lnTo>
                    <a:pt x="12" y="0"/>
                  </a:lnTo>
                  <a:lnTo>
                    <a:pt x="24" y="0"/>
                  </a:lnTo>
                  <a:lnTo>
                    <a:pt x="30" y="0"/>
                  </a:lnTo>
                  <a:lnTo>
                    <a:pt x="36" y="0"/>
                  </a:lnTo>
                  <a:lnTo>
                    <a:pt x="4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8" name="Freeform 24"/>
            <p:cNvSpPr>
              <a:spLocks/>
            </p:cNvSpPr>
            <p:nvPr/>
          </p:nvSpPr>
          <p:spPr bwMode="auto">
            <a:xfrm>
              <a:off x="1697" y="574"/>
              <a:ext cx="92" cy="46"/>
            </a:xfrm>
            <a:custGeom>
              <a:avLst/>
              <a:gdLst>
                <a:gd name="T0" fmla="*/ 84 w 73"/>
                <a:gd name="T1" fmla="*/ 0 h 42"/>
                <a:gd name="T2" fmla="*/ 92 w 73"/>
                <a:gd name="T3" fmla="*/ 7 h 42"/>
                <a:gd name="T4" fmla="*/ 92 w 73"/>
                <a:gd name="T5" fmla="*/ 20 h 42"/>
                <a:gd name="T6" fmla="*/ 39 w 73"/>
                <a:gd name="T7" fmla="*/ 33 h 42"/>
                <a:gd name="T8" fmla="*/ 32 w 73"/>
                <a:gd name="T9" fmla="*/ 33 h 42"/>
                <a:gd name="T10" fmla="*/ 24 w 73"/>
                <a:gd name="T11" fmla="*/ 39 h 42"/>
                <a:gd name="T12" fmla="*/ 8 w 73"/>
                <a:gd name="T13" fmla="*/ 46 h 42"/>
                <a:gd name="T14" fmla="*/ 0 w 73"/>
                <a:gd name="T15" fmla="*/ 46 h 42"/>
                <a:gd name="T16" fmla="*/ 8 w 73"/>
                <a:gd name="T17" fmla="*/ 39 h 42"/>
                <a:gd name="T18" fmla="*/ 8 w 73"/>
                <a:gd name="T19" fmla="*/ 26 h 42"/>
                <a:gd name="T20" fmla="*/ 32 w 73"/>
                <a:gd name="T21" fmla="*/ 26 h 42"/>
                <a:gd name="T22" fmla="*/ 39 w 73"/>
                <a:gd name="T23" fmla="*/ 26 h 42"/>
                <a:gd name="T24" fmla="*/ 39 w 73"/>
                <a:gd name="T25" fmla="*/ 20 h 42"/>
                <a:gd name="T26" fmla="*/ 32 w 73"/>
                <a:gd name="T27" fmla="*/ 20 h 42"/>
                <a:gd name="T28" fmla="*/ 24 w 73"/>
                <a:gd name="T29" fmla="*/ 20 h 42"/>
                <a:gd name="T30" fmla="*/ 32 w 73"/>
                <a:gd name="T31" fmla="*/ 13 h 42"/>
                <a:gd name="T32" fmla="*/ 32 w 73"/>
                <a:gd name="T33" fmla="*/ 0 h 42"/>
                <a:gd name="T34" fmla="*/ 39 w 73"/>
                <a:gd name="T35" fmla="*/ 0 h 42"/>
                <a:gd name="T36" fmla="*/ 54 w 73"/>
                <a:gd name="T37" fmla="*/ 0 h 42"/>
                <a:gd name="T38" fmla="*/ 62 w 73"/>
                <a:gd name="T39" fmla="*/ 0 h 42"/>
                <a:gd name="T40" fmla="*/ 69 w 73"/>
                <a:gd name="T41" fmla="*/ 0 h 42"/>
                <a:gd name="T42" fmla="*/ 69 w 73"/>
                <a:gd name="T43" fmla="*/ 7 h 42"/>
                <a:gd name="T44" fmla="*/ 77 w 73"/>
                <a:gd name="T45" fmla="*/ 7 h 42"/>
                <a:gd name="T46" fmla="*/ 84 w 73"/>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3" h="42">
                  <a:moveTo>
                    <a:pt x="67" y="0"/>
                  </a:moveTo>
                  <a:lnTo>
                    <a:pt x="73" y="6"/>
                  </a:lnTo>
                  <a:lnTo>
                    <a:pt x="73" y="18"/>
                  </a:lnTo>
                  <a:lnTo>
                    <a:pt x="31" y="30"/>
                  </a:lnTo>
                  <a:lnTo>
                    <a:pt x="25" y="30"/>
                  </a:lnTo>
                  <a:lnTo>
                    <a:pt x="19" y="36"/>
                  </a:lnTo>
                  <a:lnTo>
                    <a:pt x="6" y="42"/>
                  </a:lnTo>
                  <a:lnTo>
                    <a:pt x="0" y="42"/>
                  </a:lnTo>
                  <a:lnTo>
                    <a:pt x="6" y="36"/>
                  </a:lnTo>
                  <a:lnTo>
                    <a:pt x="6" y="24"/>
                  </a:lnTo>
                  <a:lnTo>
                    <a:pt x="25" y="24"/>
                  </a:lnTo>
                  <a:lnTo>
                    <a:pt x="31" y="24"/>
                  </a:lnTo>
                  <a:lnTo>
                    <a:pt x="31" y="18"/>
                  </a:lnTo>
                  <a:lnTo>
                    <a:pt x="25" y="18"/>
                  </a:lnTo>
                  <a:lnTo>
                    <a:pt x="19" y="18"/>
                  </a:lnTo>
                  <a:lnTo>
                    <a:pt x="25" y="12"/>
                  </a:lnTo>
                  <a:lnTo>
                    <a:pt x="25" y="0"/>
                  </a:lnTo>
                  <a:lnTo>
                    <a:pt x="31" y="0"/>
                  </a:lnTo>
                  <a:lnTo>
                    <a:pt x="43" y="0"/>
                  </a:lnTo>
                  <a:lnTo>
                    <a:pt x="49" y="0"/>
                  </a:lnTo>
                  <a:lnTo>
                    <a:pt x="55" y="0"/>
                  </a:lnTo>
                  <a:lnTo>
                    <a:pt x="55" y="6"/>
                  </a:lnTo>
                  <a:lnTo>
                    <a:pt x="61" y="6"/>
                  </a:lnTo>
                  <a:lnTo>
                    <a:pt x="67"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19" name="Freeform 25"/>
            <p:cNvSpPr>
              <a:spLocks/>
            </p:cNvSpPr>
            <p:nvPr/>
          </p:nvSpPr>
          <p:spPr bwMode="auto">
            <a:xfrm>
              <a:off x="1758" y="607"/>
              <a:ext cx="31" cy="13"/>
            </a:xfrm>
            <a:custGeom>
              <a:avLst/>
              <a:gdLst>
                <a:gd name="T0" fmla="*/ 31 w 24"/>
                <a:gd name="T1" fmla="*/ 7 h 12"/>
                <a:gd name="T2" fmla="*/ 31 w 24"/>
                <a:gd name="T3" fmla="*/ 13 h 12"/>
                <a:gd name="T4" fmla="*/ 23 w 24"/>
                <a:gd name="T5" fmla="*/ 13 h 12"/>
                <a:gd name="T6" fmla="*/ 8 w 24"/>
                <a:gd name="T7" fmla="*/ 13 h 12"/>
                <a:gd name="T8" fmla="*/ 0 w 24"/>
                <a:gd name="T9" fmla="*/ 13 h 12"/>
                <a:gd name="T10" fmla="*/ 0 w 24"/>
                <a:gd name="T11" fmla="*/ 7 h 12"/>
                <a:gd name="T12" fmla="*/ 16 w 24"/>
                <a:gd name="T13" fmla="*/ 0 h 12"/>
                <a:gd name="T14" fmla="*/ 31 w 24"/>
                <a:gd name="T15" fmla="*/ 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6"/>
                  </a:moveTo>
                  <a:lnTo>
                    <a:pt x="24" y="12"/>
                  </a:lnTo>
                  <a:lnTo>
                    <a:pt x="18" y="12"/>
                  </a:lnTo>
                  <a:lnTo>
                    <a:pt x="6" y="12"/>
                  </a:lnTo>
                  <a:lnTo>
                    <a:pt x="0" y="12"/>
                  </a:lnTo>
                  <a:lnTo>
                    <a:pt x="0" y="6"/>
                  </a:lnTo>
                  <a:lnTo>
                    <a:pt x="12" y="0"/>
                  </a:lnTo>
                  <a:lnTo>
                    <a:pt x="24"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0" name="Freeform 26"/>
            <p:cNvSpPr>
              <a:spLocks/>
            </p:cNvSpPr>
            <p:nvPr/>
          </p:nvSpPr>
          <p:spPr bwMode="auto">
            <a:xfrm>
              <a:off x="2721" y="1031"/>
              <a:ext cx="15" cy="13"/>
            </a:xfrm>
            <a:custGeom>
              <a:avLst/>
              <a:gdLst>
                <a:gd name="T0" fmla="*/ 8 w 12"/>
                <a:gd name="T1" fmla="*/ 0 h 12"/>
                <a:gd name="T2" fmla="*/ 0 w 12"/>
                <a:gd name="T3" fmla="*/ 7 h 12"/>
                <a:gd name="T4" fmla="*/ 0 w 12"/>
                <a:gd name="T5" fmla="*/ 13 h 12"/>
                <a:gd name="T6" fmla="*/ 8 w 12"/>
                <a:gd name="T7" fmla="*/ 13 h 12"/>
                <a:gd name="T8" fmla="*/ 15 w 12"/>
                <a:gd name="T9" fmla="*/ 7 h 12"/>
                <a:gd name="T10" fmla="*/ 8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6" y="12"/>
                  </a:lnTo>
                  <a:lnTo>
                    <a:pt x="12"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1" name="Freeform 27"/>
            <p:cNvSpPr>
              <a:spLocks/>
            </p:cNvSpPr>
            <p:nvPr/>
          </p:nvSpPr>
          <p:spPr bwMode="auto">
            <a:xfrm>
              <a:off x="2765" y="1050"/>
              <a:ext cx="47" cy="137"/>
            </a:xfrm>
            <a:custGeom>
              <a:avLst/>
              <a:gdLst>
                <a:gd name="T0" fmla="*/ 23 w 37"/>
                <a:gd name="T1" fmla="*/ 0 h 127"/>
                <a:gd name="T2" fmla="*/ 23 w 37"/>
                <a:gd name="T3" fmla="*/ 6 h 127"/>
                <a:gd name="T4" fmla="*/ 15 w 37"/>
                <a:gd name="T5" fmla="*/ 6 h 127"/>
                <a:gd name="T6" fmla="*/ 8 w 37"/>
                <a:gd name="T7" fmla="*/ 19 h 127"/>
                <a:gd name="T8" fmla="*/ 8 w 37"/>
                <a:gd name="T9" fmla="*/ 26 h 127"/>
                <a:gd name="T10" fmla="*/ 8 w 37"/>
                <a:gd name="T11" fmla="*/ 32 h 127"/>
                <a:gd name="T12" fmla="*/ 8 w 37"/>
                <a:gd name="T13" fmla="*/ 39 h 127"/>
                <a:gd name="T14" fmla="*/ 8 w 37"/>
                <a:gd name="T15" fmla="*/ 52 h 127"/>
                <a:gd name="T16" fmla="*/ 8 w 37"/>
                <a:gd name="T17" fmla="*/ 58 h 127"/>
                <a:gd name="T18" fmla="*/ 8 w 37"/>
                <a:gd name="T19" fmla="*/ 65 h 127"/>
                <a:gd name="T20" fmla="*/ 8 w 37"/>
                <a:gd name="T21" fmla="*/ 72 h 127"/>
                <a:gd name="T22" fmla="*/ 8 w 37"/>
                <a:gd name="T23" fmla="*/ 85 h 127"/>
                <a:gd name="T24" fmla="*/ 8 w 37"/>
                <a:gd name="T25" fmla="*/ 92 h 127"/>
                <a:gd name="T26" fmla="*/ 8 w 37"/>
                <a:gd name="T27" fmla="*/ 98 h 127"/>
                <a:gd name="T28" fmla="*/ 8 w 37"/>
                <a:gd name="T29" fmla="*/ 111 h 127"/>
                <a:gd name="T30" fmla="*/ 0 w 37"/>
                <a:gd name="T31" fmla="*/ 118 h 127"/>
                <a:gd name="T32" fmla="*/ 0 w 37"/>
                <a:gd name="T33" fmla="*/ 124 h 127"/>
                <a:gd name="T34" fmla="*/ 0 w 37"/>
                <a:gd name="T35" fmla="*/ 131 h 127"/>
                <a:gd name="T36" fmla="*/ 8 w 37"/>
                <a:gd name="T37" fmla="*/ 137 h 127"/>
                <a:gd name="T38" fmla="*/ 8 w 37"/>
                <a:gd name="T39" fmla="*/ 131 h 127"/>
                <a:gd name="T40" fmla="*/ 15 w 37"/>
                <a:gd name="T41" fmla="*/ 131 h 127"/>
                <a:gd name="T42" fmla="*/ 23 w 37"/>
                <a:gd name="T43" fmla="*/ 131 h 127"/>
                <a:gd name="T44" fmla="*/ 23 w 37"/>
                <a:gd name="T45" fmla="*/ 137 h 127"/>
                <a:gd name="T46" fmla="*/ 23 w 37"/>
                <a:gd name="T47" fmla="*/ 131 h 127"/>
                <a:gd name="T48" fmla="*/ 23 w 37"/>
                <a:gd name="T49" fmla="*/ 124 h 127"/>
                <a:gd name="T50" fmla="*/ 23 w 37"/>
                <a:gd name="T51" fmla="*/ 118 h 127"/>
                <a:gd name="T52" fmla="*/ 15 w 37"/>
                <a:gd name="T53" fmla="*/ 105 h 127"/>
                <a:gd name="T54" fmla="*/ 23 w 37"/>
                <a:gd name="T55" fmla="*/ 92 h 127"/>
                <a:gd name="T56" fmla="*/ 32 w 37"/>
                <a:gd name="T57" fmla="*/ 85 h 127"/>
                <a:gd name="T58" fmla="*/ 39 w 37"/>
                <a:gd name="T59" fmla="*/ 85 h 127"/>
                <a:gd name="T60" fmla="*/ 39 w 37"/>
                <a:gd name="T61" fmla="*/ 92 h 127"/>
                <a:gd name="T62" fmla="*/ 47 w 37"/>
                <a:gd name="T63" fmla="*/ 92 h 127"/>
                <a:gd name="T64" fmla="*/ 47 w 37"/>
                <a:gd name="T65" fmla="*/ 85 h 127"/>
                <a:gd name="T66" fmla="*/ 39 w 37"/>
                <a:gd name="T67" fmla="*/ 79 h 127"/>
                <a:gd name="T68" fmla="*/ 39 w 37"/>
                <a:gd name="T69" fmla="*/ 72 h 127"/>
                <a:gd name="T70" fmla="*/ 39 w 37"/>
                <a:gd name="T71" fmla="*/ 58 h 127"/>
                <a:gd name="T72" fmla="*/ 32 w 37"/>
                <a:gd name="T73" fmla="*/ 52 h 127"/>
                <a:gd name="T74" fmla="*/ 32 w 37"/>
                <a:gd name="T75" fmla="*/ 39 h 127"/>
                <a:gd name="T76" fmla="*/ 32 w 37"/>
                <a:gd name="T77" fmla="*/ 26 h 127"/>
                <a:gd name="T78" fmla="*/ 32 w 37"/>
                <a:gd name="T79" fmla="*/ 13 h 127"/>
                <a:gd name="T80" fmla="*/ 32 w 37"/>
                <a:gd name="T81" fmla="*/ 6 h 127"/>
                <a:gd name="T82" fmla="*/ 23 w 37"/>
                <a:gd name="T83" fmla="*/ 0 h 1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 h="127">
                  <a:moveTo>
                    <a:pt x="18" y="0"/>
                  </a:moveTo>
                  <a:lnTo>
                    <a:pt x="18" y="6"/>
                  </a:lnTo>
                  <a:lnTo>
                    <a:pt x="12" y="6"/>
                  </a:lnTo>
                  <a:lnTo>
                    <a:pt x="6" y="18"/>
                  </a:lnTo>
                  <a:lnTo>
                    <a:pt x="6" y="24"/>
                  </a:lnTo>
                  <a:lnTo>
                    <a:pt x="6" y="30"/>
                  </a:lnTo>
                  <a:lnTo>
                    <a:pt x="6" y="36"/>
                  </a:lnTo>
                  <a:lnTo>
                    <a:pt x="6" y="48"/>
                  </a:lnTo>
                  <a:lnTo>
                    <a:pt x="6" y="54"/>
                  </a:lnTo>
                  <a:lnTo>
                    <a:pt x="6" y="60"/>
                  </a:lnTo>
                  <a:lnTo>
                    <a:pt x="6" y="67"/>
                  </a:lnTo>
                  <a:lnTo>
                    <a:pt x="6" y="79"/>
                  </a:lnTo>
                  <a:lnTo>
                    <a:pt x="6" y="85"/>
                  </a:lnTo>
                  <a:lnTo>
                    <a:pt x="6" y="91"/>
                  </a:lnTo>
                  <a:lnTo>
                    <a:pt x="6" y="103"/>
                  </a:lnTo>
                  <a:lnTo>
                    <a:pt x="0" y="109"/>
                  </a:lnTo>
                  <a:lnTo>
                    <a:pt x="0" y="115"/>
                  </a:lnTo>
                  <a:lnTo>
                    <a:pt x="0" y="121"/>
                  </a:lnTo>
                  <a:lnTo>
                    <a:pt x="6" y="127"/>
                  </a:lnTo>
                  <a:lnTo>
                    <a:pt x="6" y="121"/>
                  </a:lnTo>
                  <a:lnTo>
                    <a:pt x="12" y="121"/>
                  </a:lnTo>
                  <a:lnTo>
                    <a:pt x="18" y="121"/>
                  </a:lnTo>
                  <a:lnTo>
                    <a:pt x="18" y="127"/>
                  </a:lnTo>
                  <a:lnTo>
                    <a:pt x="18" y="121"/>
                  </a:lnTo>
                  <a:lnTo>
                    <a:pt x="18" y="115"/>
                  </a:lnTo>
                  <a:lnTo>
                    <a:pt x="18" y="109"/>
                  </a:lnTo>
                  <a:lnTo>
                    <a:pt x="12" y="97"/>
                  </a:lnTo>
                  <a:lnTo>
                    <a:pt x="18" y="85"/>
                  </a:lnTo>
                  <a:lnTo>
                    <a:pt x="25" y="79"/>
                  </a:lnTo>
                  <a:lnTo>
                    <a:pt x="31" y="79"/>
                  </a:lnTo>
                  <a:lnTo>
                    <a:pt x="31" y="85"/>
                  </a:lnTo>
                  <a:lnTo>
                    <a:pt x="37" y="85"/>
                  </a:lnTo>
                  <a:lnTo>
                    <a:pt x="37" y="79"/>
                  </a:lnTo>
                  <a:lnTo>
                    <a:pt x="31" y="73"/>
                  </a:lnTo>
                  <a:lnTo>
                    <a:pt x="31" y="67"/>
                  </a:lnTo>
                  <a:lnTo>
                    <a:pt x="31" y="54"/>
                  </a:lnTo>
                  <a:lnTo>
                    <a:pt x="25" y="48"/>
                  </a:lnTo>
                  <a:lnTo>
                    <a:pt x="25" y="36"/>
                  </a:lnTo>
                  <a:lnTo>
                    <a:pt x="25" y="24"/>
                  </a:lnTo>
                  <a:lnTo>
                    <a:pt x="25" y="12"/>
                  </a:lnTo>
                  <a:lnTo>
                    <a:pt x="25" y="6"/>
                  </a:lnTo>
                  <a:lnTo>
                    <a:pt x="1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2" name="Freeform 28"/>
            <p:cNvSpPr>
              <a:spLocks/>
            </p:cNvSpPr>
            <p:nvPr/>
          </p:nvSpPr>
          <p:spPr bwMode="auto">
            <a:xfrm>
              <a:off x="2736" y="1194"/>
              <a:ext cx="84" cy="71"/>
            </a:xfrm>
            <a:custGeom>
              <a:avLst/>
              <a:gdLst>
                <a:gd name="T0" fmla="*/ 30 w 67"/>
                <a:gd name="T1" fmla="*/ 0 h 66"/>
                <a:gd name="T2" fmla="*/ 30 w 67"/>
                <a:gd name="T3" fmla="*/ 13 h 66"/>
                <a:gd name="T4" fmla="*/ 30 w 67"/>
                <a:gd name="T5" fmla="*/ 19 h 66"/>
                <a:gd name="T6" fmla="*/ 30 w 67"/>
                <a:gd name="T7" fmla="*/ 26 h 66"/>
                <a:gd name="T8" fmla="*/ 30 w 67"/>
                <a:gd name="T9" fmla="*/ 32 h 66"/>
                <a:gd name="T10" fmla="*/ 23 w 67"/>
                <a:gd name="T11" fmla="*/ 39 h 66"/>
                <a:gd name="T12" fmla="*/ 15 w 67"/>
                <a:gd name="T13" fmla="*/ 39 h 66"/>
                <a:gd name="T14" fmla="*/ 8 w 67"/>
                <a:gd name="T15" fmla="*/ 45 h 66"/>
                <a:gd name="T16" fmla="*/ 0 w 67"/>
                <a:gd name="T17" fmla="*/ 52 h 66"/>
                <a:gd name="T18" fmla="*/ 8 w 67"/>
                <a:gd name="T19" fmla="*/ 58 h 66"/>
                <a:gd name="T20" fmla="*/ 8 w 67"/>
                <a:gd name="T21" fmla="*/ 65 h 66"/>
                <a:gd name="T22" fmla="*/ 8 w 67"/>
                <a:gd name="T23" fmla="*/ 71 h 66"/>
                <a:gd name="T24" fmla="*/ 15 w 67"/>
                <a:gd name="T25" fmla="*/ 65 h 66"/>
                <a:gd name="T26" fmla="*/ 23 w 67"/>
                <a:gd name="T27" fmla="*/ 65 h 66"/>
                <a:gd name="T28" fmla="*/ 23 w 67"/>
                <a:gd name="T29" fmla="*/ 58 h 66"/>
                <a:gd name="T30" fmla="*/ 15 w 67"/>
                <a:gd name="T31" fmla="*/ 52 h 66"/>
                <a:gd name="T32" fmla="*/ 23 w 67"/>
                <a:gd name="T33" fmla="*/ 52 h 66"/>
                <a:gd name="T34" fmla="*/ 30 w 67"/>
                <a:gd name="T35" fmla="*/ 52 h 66"/>
                <a:gd name="T36" fmla="*/ 38 w 67"/>
                <a:gd name="T37" fmla="*/ 52 h 66"/>
                <a:gd name="T38" fmla="*/ 45 w 67"/>
                <a:gd name="T39" fmla="*/ 58 h 66"/>
                <a:gd name="T40" fmla="*/ 53 w 67"/>
                <a:gd name="T41" fmla="*/ 65 h 66"/>
                <a:gd name="T42" fmla="*/ 61 w 67"/>
                <a:gd name="T43" fmla="*/ 52 h 66"/>
                <a:gd name="T44" fmla="*/ 61 w 67"/>
                <a:gd name="T45" fmla="*/ 45 h 66"/>
                <a:gd name="T46" fmla="*/ 76 w 67"/>
                <a:gd name="T47" fmla="*/ 45 h 66"/>
                <a:gd name="T48" fmla="*/ 84 w 67"/>
                <a:gd name="T49" fmla="*/ 39 h 66"/>
                <a:gd name="T50" fmla="*/ 76 w 67"/>
                <a:gd name="T51" fmla="*/ 32 h 66"/>
                <a:gd name="T52" fmla="*/ 84 w 67"/>
                <a:gd name="T53" fmla="*/ 26 h 66"/>
                <a:gd name="T54" fmla="*/ 84 w 67"/>
                <a:gd name="T55" fmla="*/ 19 h 66"/>
                <a:gd name="T56" fmla="*/ 76 w 67"/>
                <a:gd name="T57" fmla="*/ 26 h 66"/>
                <a:gd name="T58" fmla="*/ 69 w 67"/>
                <a:gd name="T59" fmla="*/ 26 h 66"/>
                <a:gd name="T60" fmla="*/ 61 w 67"/>
                <a:gd name="T61" fmla="*/ 26 h 66"/>
                <a:gd name="T62" fmla="*/ 53 w 67"/>
                <a:gd name="T63" fmla="*/ 13 h 66"/>
                <a:gd name="T64" fmla="*/ 38 w 67"/>
                <a:gd name="T65" fmla="*/ 0 h 66"/>
                <a:gd name="T66" fmla="*/ 30 w 67"/>
                <a:gd name="T67" fmla="*/ 0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 h="66">
                  <a:moveTo>
                    <a:pt x="24" y="0"/>
                  </a:moveTo>
                  <a:lnTo>
                    <a:pt x="24" y="12"/>
                  </a:lnTo>
                  <a:lnTo>
                    <a:pt x="24" y="18"/>
                  </a:lnTo>
                  <a:lnTo>
                    <a:pt x="24" y="24"/>
                  </a:lnTo>
                  <a:lnTo>
                    <a:pt x="24" y="30"/>
                  </a:lnTo>
                  <a:lnTo>
                    <a:pt x="18" y="36"/>
                  </a:lnTo>
                  <a:lnTo>
                    <a:pt x="12" y="36"/>
                  </a:lnTo>
                  <a:lnTo>
                    <a:pt x="6" y="42"/>
                  </a:lnTo>
                  <a:lnTo>
                    <a:pt x="0" y="48"/>
                  </a:lnTo>
                  <a:lnTo>
                    <a:pt x="6" y="54"/>
                  </a:lnTo>
                  <a:lnTo>
                    <a:pt x="6" y="60"/>
                  </a:lnTo>
                  <a:lnTo>
                    <a:pt x="6" y="66"/>
                  </a:lnTo>
                  <a:lnTo>
                    <a:pt x="12" y="60"/>
                  </a:lnTo>
                  <a:lnTo>
                    <a:pt x="18" y="60"/>
                  </a:lnTo>
                  <a:lnTo>
                    <a:pt x="18" y="54"/>
                  </a:lnTo>
                  <a:lnTo>
                    <a:pt x="12" y="48"/>
                  </a:lnTo>
                  <a:lnTo>
                    <a:pt x="18" y="48"/>
                  </a:lnTo>
                  <a:lnTo>
                    <a:pt x="24" y="48"/>
                  </a:lnTo>
                  <a:lnTo>
                    <a:pt x="30" y="48"/>
                  </a:lnTo>
                  <a:lnTo>
                    <a:pt x="36" y="54"/>
                  </a:lnTo>
                  <a:lnTo>
                    <a:pt x="42" y="60"/>
                  </a:lnTo>
                  <a:lnTo>
                    <a:pt x="49" y="48"/>
                  </a:lnTo>
                  <a:lnTo>
                    <a:pt x="49" y="42"/>
                  </a:lnTo>
                  <a:lnTo>
                    <a:pt x="61" y="42"/>
                  </a:lnTo>
                  <a:lnTo>
                    <a:pt x="67" y="36"/>
                  </a:lnTo>
                  <a:lnTo>
                    <a:pt x="61" y="30"/>
                  </a:lnTo>
                  <a:lnTo>
                    <a:pt x="67" y="24"/>
                  </a:lnTo>
                  <a:lnTo>
                    <a:pt x="67" y="18"/>
                  </a:lnTo>
                  <a:lnTo>
                    <a:pt x="61" y="24"/>
                  </a:lnTo>
                  <a:lnTo>
                    <a:pt x="55" y="24"/>
                  </a:lnTo>
                  <a:lnTo>
                    <a:pt x="49" y="24"/>
                  </a:lnTo>
                  <a:lnTo>
                    <a:pt x="42" y="12"/>
                  </a:lnTo>
                  <a:lnTo>
                    <a:pt x="30" y="0"/>
                  </a:lnTo>
                  <a:lnTo>
                    <a:pt x="24"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3" name="Freeform 29"/>
            <p:cNvSpPr>
              <a:spLocks/>
            </p:cNvSpPr>
            <p:nvPr/>
          </p:nvSpPr>
          <p:spPr bwMode="auto">
            <a:xfrm>
              <a:off x="2598" y="1265"/>
              <a:ext cx="167" cy="130"/>
            </a:xfrm>
            <a:custGeom>
              <a:avLst/>
              <a:gdLst>
                <a:gd name="T0" fmla="*/ 152 w 133"/>
                <a:gd name="T1" fmla="*/ 8 h 121"/>
                <a:gd name="T2" fmla="*/ 152 w 133"/>
                <a:gd name="T3" fmla="*/ 0 h 121"/>
                <a:gd name="T4" fmla="*/ 167 w 133"/>
                <a:gd name="T5" fmla="*/ 0 h 121"/>
                <a:gd name="T6" fmla="*/ 167 w 133"/>
                <a:gd name="T7" fmla="*/ 14 h 121"/>
                <a:gd name="T8" fmla="*/ 167 w 133"/>
                <a:gd name="T9" fmla="*/ 27 h 121"/>
                <a:gd name="T10" fmla="*/ 167 w 133"/>
                <a:gd name="T11" fmla="*/ 40 h 121"/>
                <a:gd name="T12" fmla="*/ 159 w 133"/>
                <a:gd name="T13" fmla="*/ 53 h 121"/>
                <a:gd name="T14" fmla="*/ 152 w 133"/>
                <a:gd name="T15" fmla="*/ 59 h 121"/>
                <a:gd name="T16" fmla="*/ 152 w 133"/>
                <a:gd name="T17" fmla="*/ 72 h 121"/>
                <a:gd name="T18" fmla="*/ 152 w 133"/>
                <a:gd name="T19" fmla="*/ 85 h 121"/>
                <a:gd name="T20" fmla="*/ 152 w 133"/>
                <a:gd name="T21" fmla="*/ 98 h 121"/>
                <a:gd name="T22" fmla="*/ 137 w 133"/>
                <a:gd name="T23" fmla="*/ 104 h 121"/>
                <a:gd name="T24" fmla="*/ 129 w 133"/>
                <a:gd name="T25" fmla="*/ 98 h 121"/>
                <a:gd name="T26" fmla="*/ 129 w 133"/>
                <a:gd name="T27" fmla="*/ 111 h 121"/>
                <a:gd name="T28" fmla="*/ 122 w 133"/>
                <a:gd name="T29" fmla="*/ 104 h 121"/>
                <a:gd name="T30" fmla="*/ 114 w 133"/>
                <a:gd name="T31" fmla="*/ 111 h 121"/>
                <a:gd name="T32" fmla="*/ 99 w 133"/>
                <a:gd name="T33" fmla="*/ 111 h 121"/>
                <a:gd name="T34" fmla="*/ 92 w 133"/>
                <a:gd name="T35" fmla="*/ 111 h 121"/>
                <a:gd name="T36" fmla="*/ 84 w 133"/>
                <a:gd name="T37" fmla="*/ 117 h 121"/>
                <a:gd name="T38" fmla="*/ 77 w 133"/>
                <a:gd name="T39" fmla="*/ 130 h 121"/>
                <a:gd name="T40" fmla="*/ 69 w 133"/>
                <a:gd name="T41" fmla="*/ 124 h 121"/>
                <a:gd name="T42" fmla="*/ 69 w 133"/>
                <a:gd name="T43" fmla="*/ 117 h 121"/>
                <a:gd name="T44" fmla="*/ 62 w 133"/>
                <a:gd name="T45" fmla="*/ 111 h 121"/>
                <a:gd name="T46" fmla="*/ 46 w 133"/>
                <a:gd name="T47" fmla="*/ 111 h 121"/>
                <a:gd name="T48" fmla="*/ 24 w 133"/>
                <a:gd name="T49" fmla="*/ 117 h 121"/>
                <a:gd name="T50" fmla="*/ 16 w 133"/>
                <a:gd name="T51" fmla="*/ 124 h 121"/>
                <a:gd name="T52" fmla="*/ 0 w 133"/>
                <a:gd name="T53" fmla="*/ 117 h 121"/>
                <a:gd name="T54" fmla="*/ 8 w 133"/>
                <a:gd name="T55" fmla="*/ 111 h 121"/>
                <a:gd name="T56" fmla="*/ 24 w 133"/>
                <a:gd name="T57" fmla="*/ 104 h 121"/>
                <a:gd name="T58" fmla="*/ 31 w 133"/>
                <a:gd name="T59" fmla="*/ 98 h 121"/>
                <a:gd name="T60" fmla="*/ 54 w 133"/>
                <a:gd name="T61" fmla="*/ 91 h 121"/>
                <a:gd name="T62" fmla="*/ 69 w 133"/>
                <a:gd name="T63" fmla="*/ 98 h 121"/>
                <a:gd name="T64" fmla="*/ 77 w 133"/>
                <a:gd name="T65" fmla="*/ 91 h 121"/>
                <a:gd name="T66" fmla="*/ 84 w 133"/>
                <a:gd name="T67" fmla="*/ 85 h 121"/>
                <a:gd name="T68" fmla="*/ 92 w 133"/>
                <a:gd name="T69" fmla="*/ 72 h 121"/>
                <a:gd name="T70" fmla="*/ 92 w 133"/>
                <a:gd name="T71" fmla="*/ 72 h 121"/>
                <a:gd name="T72" fmla="*/ 99 w 133"/>
                <a:gd name="T73" fmla="*/ 78 h 121"/>
                <a:gd name="T74" fmla="*/ 122 w 133"/>
                <a:gd name="T75" fmla="*/ 66 h 121"/>
                <a:gd name="T76" fmla="*/ 137 w 133"/>
                <a:gd name="T77" fmla="*/ 46 h 121"/>
                <a:gd name="T78" fmla="*/ 137 w 133"/>
                <a:gd name="T79" fmla="*/ 33 h 121"/>
                <a:gd name="T80" fmla="*/ 144 w 133"/>
                <a:gd name="T81" fmla="*/ 14 h 121"/>
                <a:gd name="T82" fmla="*/ 144 w 133"/>
                <a:gd name="T83" fmla="*/ 0 h 1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3" h="121">
                  <a:moveTo>
                    <a:pt x="115" y="0"/>
                  </a:moveTo>
                  <a:lnTo>
                    <a:pt x="121" y="7"/>
                  </a:lnTo>
                  <a:lnTo>
                    <a:pt x="127" y="7"/>
                  </a:lnTo>
                  <a:lnTo>
                    <a:pt x="121" y="0"/>
                  </a:lnTo>
                  <a:lnTo>
                    <a:pt x="127" y="0"/>
                  </a:lnTo>
                  <a:lnTo>
                    <a:pt x="133" y="0"/>
                  </a:lnTo>
                  <a:lnTo>
                    <a:pt x="133" y="7"/>
                  </a:lnTo>
                  <a:lnTo>
                    <a:pt x="133" y="13"/>
                  </a:lnTo>
                  <a:lnTo>
                    <a:pt x="133" y="19"/>
                  </a:lnTo>
                  <a:lnTo>
                    <a:pt x="133" y="25"/>
                  </a:lnTo>
                  <a:lnTo>
                    <a:pt x="133" y="31"/>
                  </a:lnTo>
                  <a:lnTo>
                    <a:pt x="133" y="37"/>
                  </a:lnTo>
                  <a:lnTo>
                    <a:pt x="133" y="43"/>
                  </a:lnTo>
                  <a:lnTo>
                    <a:pt x="127" y="49"/>
                  </a:lnTo>
                  <a:lnTo>
                    <a:pt x="121" y="49"/>
                  </a:lnTo>
                  <a:lnTo>
                    <a:pt x="121" y="55"/>
                  </a:lnTo>
                  <a:lnTo>
                    <a:pt x="121" y="61"/>
                  </a:lnTo>
                  <a:lnTo>
                    <a:pt x="121" y="67"/>
                  </a:lnTo>
                  <a:lnTo>
                    <a:pt x="121" y="73"/>
                  </a:lnTo>
                  <a:lnTo>
                    <a:pt x="121" y="79"/>
                  </a:lnTo>
                  <a:lnTo>
                    <a:pt x="121" y="85"/>
                  </a:lnTo>
                  <a:lnTo>
                    <a:pt x="121" y="91"/>
                  </a:lnTo>
                  <a:lnTo>
                    <a:pt x="115" y="97"/>
                  </a:lnTo>
                  <a:lnTo>
                    <a:pt x="109" y="97"/>
                  </a:lnTo>
                  <a:lnTo>
                    <a:pt x="109" y="91"/>
                  </a:lnTo>
                  <a:lnTo>
                    <a:pt x="103" y="91"/>
                  </a:lnTo>
                  <a:lnTo>
                    <a:pt x="103" y="97"/>
                  </a:lnTo>
                  <a:lnTo>
                    <a:pt x="103" y="103"/>
                  </a:lnTo>
                  <a:lnTo>
                    <a:pt x="97" y="103"/>
                  </a:lnTo>
                  <a:lnTo>
                    <a:pt x="97" y="97"/>
                  </a:lnTo>
                  <a:lnTo>
                    <a:pt x="91" y="97"/>
                  </a:lnTo>
                  <a:lnTo>
                    <a:pt x="91" y="103"/>
                  </a:lnTo>
                  <a:lnTo>
                    <a:pt x="85" y="109"/>
                  </a:lnTo>
                  <a:lnTo>
                    <a:pt x="79" y="103"/>
                  </a:lnTo>
                  <a:lnTo>
                    <a:pt x="73" y="97"/>
                  </a:lnTo>
                  <a:lnTo>
                    <a:pt x="73" y="103"/>
                  </a:lnTo>
                  <a:lnTo>
                    <a:pt x="73" y="109"/>
                  </a:lnTo>
                  <a:lnTo>
                    <a:pt x="67" y="109"/>
                  </a:lnTo>
                  <a:lnTo>
                    <a:pt x="67" y="115"/>
                  </a:lnTo>
                  <a:lnTo>
                    <a:pt x="61" y="121"/>
                  </a:lnTo>
                  <a:lnTo>
                    <a:pt x="55" y="121"/>
                  </a:lnTo>
                  <a:lnTo>
                    <a:pt x="55" y="115"/>
                  </a:lnTo>
                  <a:lnTo>
                    <a:pt x="49" y="109"/>
                  </a:lnTo>
                  <a:lnTo>
                    <a:pt x="55" y="109"/>
                  </a:lnTo>
                  <a:lnTo>
                    <a:pt x="55" y="103"/>
                  </a:lnTo>
                  <a:lnTo>
                    <a:pt x="49" y="103"/>
                  </a:lnTo>
                  <a:lnTo>
                    <a:pt x="43" y="103"/>
                  </a:lnTo>
                  <a:lnTo>
                    <a:pt x="37" y="103"/>
                  </a:lnTo>
                  <a:lnTo>
                    <a:pt x="25" y="109"/>
                  </a:lnTo>
                  <a:lnTo>
                    <a:pt x="19" y="109"/>
                  </a:lnTo>
                  <a:lnTo>
                    <a:pt x="19" y="115"/>
                  </a:lnTo>
                  <a:lnTo>
                    <a:pt x="13" y="115"/>
                  </a:lnTo>
                  <a:lnTo>
                    <a:pt x="6" y="109"/>
                  </a:lnTo>
                  <a:lnTo>
                    <a:pt x="0" y="109"/>
                  </a:lnTo>
                  <a:lnTo>
                    <a:pt x="0" y="103"/>
                  </a:lnTo>
                  <a:lnTo>
                    <a:pt x="6" y="103"/>
                  </a:lnTo>
                  <a:lnTo>
                    <a:pt x="13" y="103"/>
                  </a:lnTo>
                  <a:lnTo>
                    <a:pt x="19" y="97"/>
                  </a:lnTo>
                  <a:lnTo>
                    <a:pt x="19" y="91"/>
                  </a:lnTo>
                  <a:lnTo>
                    <a:pt x="25" y="91"/>
                  </a:lnTo>
                  <a:lnTo>
                    <a:pt x="37" y="91"/>
                  </a:lnTo>
                  <a:lnTo>
                    <a:pt x="43" y="85"/>
                  </a:lnTo>
                  <a:lnTo>
                    <a:pt x="49" y="85"/>
                  </a:lnTo>
                  <a:lnTo>
                    <a:pt x="55" y="91"/>
                  </a:lnTo>
                  <a:lnTo>
                    <a:pt x="61" y="91"/>
                  </a:lnTo>
                  <a:lnTo>
                    <a:pt x="61" y="85"/>
                  </a:lnTo>
                  <a:lnTo>
                    <a:pt x="61" y="79"/>
                  </a:lnTo>
                  <a:lnTo>
                    <a:pt x="67" y="79"/>
                  </a:lnTo>
                  <a:lnTo>
                    <a:pt x="73" y="73"/>
                  </a:lnTo>
                  <a:lnTo>
                    <a:pt x="73" y="67"/>
                  </a:lnTo>
                  <a:lnTo>
                    <a:pt x="79" y="61"/>
                  </a:lnTo>
                  <a:lnTo>
                    <a:pt x="73" y="67"/>
                  </a:lnTo>
                  <a:lnTo>
                    <a:pt x="73" y="73"/>
                  </a:lnTo>
                  <a:lnTo>
                    <a:pt x="79" y="73"/>
                  </a:lnTo>
                  <a:lnTo>
                    <a:pt x="85" y="67"/>
                  </a:lnTo>
                  <a:lnTo>
                    <a:pt x="97" y="61"/>
                  </a:lnTo>
                  <a:lnTo>
                    <a:pt x="103" y="55"/>
                  </a:lnTo>
                  <a:lnTo>
                    <a:pt x="109" y="43"/>
                  </a:lnTo>
                  <a:lnTo>
                    <a:pt x="109" y="37"/>
                  </a:lnTo>
                  <a:lnTo>
                    <a:pt x="109" y="31"/>
                  </a:lnTo>
                  <a:lnTo>
                    <a:pt x="115" y="19"/>
                  </a:lnTo>
                  <a:lnTo>
                    <a:pt x="115" y="13"/>
                  </a:lnTo>
                  <a:lnTo>
                    <a:pt x="115" y="7"/>
                  </a:lnTo>
                  <a:lnTo>
                    <a:pt x="115"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4" name="Freeform 30"/>
            <p:cNvSpPr>
              <a:spLocks/>
            </p:cNvSpPr>
            <p:nvPr/>
          </p:nvSpPr>
          <p:spPr bwMode="auto">
            <a:xfrm>
              <a:off x="2705" y="1318"/>
              <a:ext cx="8" cy="6"/>
            </a:xfrm>
            <a:custGeom>
              <a:avLst/>
              <a:gdLst>
                <a:gd name="T0" fmla="*/ 8 w 6"/>
                <a:gd name="T1" fmla="*/ 0 h 6"/>
                <a:gd name="T2" fmla="*/ 0 w 6"/>
                <a:gd name="T3" fmla="*/ 6 h 6"/>
                <a:gd name="T4" fmla="*/ 8 w 6"/>
                <a:gd name="T5" fmla="*/ 6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5" name="Freeform 31"/>
            <p:cNvSpPr>
              <a:spLocks/>
            </p:cNvSpPr>
            <p:nvPr/>
          </p:nvSpPr>
          <p:spPr bwMode="auto">
            <a:xfrm>
              <a:off x="2576" y="1389"/>
              <a:ext cx="39" cy="46"/>
            </a:xfrm>
            <a:custGeom>
              <a:avLst/>
              <a:gdLst>
                <a:gd name="T0" fmla="*/ 23 w 31"/>
                <a:gd name="T1" fmla="*/ 0 h 43"/>
                <a:gd name="T2" fmla="*/ 30 w 31"/>
                <a:gd name="T3" fmla="*/ 0 h 43"/>
                <a:gd name="T4" fmla="*/ 30 w 31"/>
                <a:gd name="T5" fmla="*/ 6 h 43"/>
                <a:gd name="T6" fmla="*/ 39 w 31"/>
                <a:gd name="T7" fmla="*/ 13 h 43"/>
                <a:gd name="T8" fmla="*/ 39 w 31"/>
                <a:gd name="T9" fmla="*/ 19 h 43"/>
                <a:gd name="T10" fmla="*/ 30 w 31"/>
                <a:gd name="T11" fmla="*/ 26 h 43"/>
                <a:gd name="T12" fmla="*/ 30 w 31"/>
                <a:gd name="T13" fmla="*/ 32 h 43"/>
                <a:gd name="T14" fmla="*/ 30 w 31"/>
                <a:gd name="T15" fmla="*/ 40 h 43"/>
                <a:gd name="T16" fmla="*/ 23 w 31"/>
                <a:gd name="T17" fmla="*/ 46 h 43"/>
                <a:gd name="T18" fmla="*/ 15 w 31"/>
                <a:gd name="T19" fmla="*/ 46 h 43"/>
                <a:gd name="T20" fmla="*/ 15 w 31"/>
                <a:gd name="T21" fmla="*/ 40 h 43"/>
                <a:gd name="T22" fmla="*/ 8 w 31"/>
                <a:gd name="T23" fmla="*/ 46 h 43"/>
                <a:gd name="T24" fmla="*/ 8 w 31"/>
                <a:gd name="T25" fmla="*/ 40 h 43"/>
                <a:gd name="T26" fmla="*/ 8 w 31"/>
                <a:gd name="T27" fmla="*/ 32 h 43"/>
                <a:gd name="T28" fmla="*/ 15 w 31"/>
                <a:gd name="T29" fmla="*/ 26 h 43"/>
                <a:gd name="T30" fmla="*/ 15 w 31"/>
                <a:gd name="T31" fmla="*/ 19 h 43"/>
                <a:gd name="T32" fmla="*/ 15 w 31"/>
                <a:gd name="T33" fmla="*/ 13 h 43"/>
                <a:gd name="T34" fmla="*/ 8 w 31"/>
                <a:gd name="T35" fmla="*/ 13 h 43"/>
                <a:gd name="T36" fmla="*/ 8 w 31"/>
                <a:gd name="T37" fmla="*/ 19 h 43"/>
                <a:gd name="T38" fmla="*/ 0 w 31"/>
                <a:gd name="T39" fmla="*/ 19 h 43"/>
                <a:gd name="T40" fmla="*/ 0 w 31"/>
                <a:gd name="T41" fmla="*/ 13 h 43"/>
                <a:gd name="T42" fmla="*/ 0 w 31"/>
                <a:gd name="T43" fmla="*/ 6 h 43"/>
                <a:gd name="T44" fmla="*/ 8 w 31"/>
                <a:gd name="T45" fmla="*/ 6 h 43"/>
                <a:gd name="T46" fmla="*/ 15 w 31"/>
                <a:gd name="T47" fmla="*/ 0 h 43"/>
                <a:gd name="T48" fmla="*/ 23 w 31"/>
                <a:gd name="T49" fmla="*/ 0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 h="43">
                  <a:moveTo>
                    <a:pt x="18" y="0"/>
                  </a:moveTo>
                  <a:lnTo>
                    <a:pt x="24" y="0"/>
                  </a:lnTo>
                  <a:lnTo>
                    <a:pt x="24" y="6"/>
                  </a:lnTo>
                  <a:lnTo>
                    <a:pt x="31" y="12"/>
                  </a:lnTo>
                  <a:lnTo>
                    <a:pt x="31" y="18"/>
                  </a:lnTo>
                  <a:lnTo>
                    <a:pt x="24" y="24"/>
                  </a:lnTo>
                  <a:lnTo>
                    <a:pt x="24" y="30"/>
                  </a:lnTo>
                  <a:lnTo>
                    <a:pt x="24" y="37"/>
                  </a:lnTo>
                  <a:lnTo>
                    <a:pt x="18" y="43"/>
                  </a:lnTo>
                  <a:lnTo>
                    <a:pt x="12" y="43"/>
                  </a:lnTo>
                  <a:lnTo>
                    <a:pt x="12" y="37"/>
                  </a:lnTo>
                  <a:lnTo>
                    <a:pt x="6" y="43"/>
                  </a:lnTo>
                  <a:lnTo>
                    <a:pt x="6" y="37"/>
                  </a:lnTo>
                  <a:lnTo>
                    <a:pt x="6" y="30"/>
                  </a:lnTo>
                  <a:lnTo>
                    <a:pt x="12" y="24"/>
                  </a:lnTo>
                  <a:lnTo>
                    <a:pt x="12" y="18"/>
                  </a:lnTo>
                  <a:lnTo>
                    <a:pt x="12" y="12"/>
                  </a:lnTo>
                  <a:lnTo>
                    <a:pt x="6" y="12"/>
                  </a:lnTo>
                  <a:lnTo>
                    <a:pt x="6" y="18"/>
                  </a:lnTo>
                  <a:lnTo>
                    <a:pt x="0" y="18"/>
                  </a:lnTo>
                  <a:lnTo>
                    <a:pt x="0" y="12"/>
                  </a:lnTo>
                  <a:lnTo>
                    <a:pt x="0" y="6"/>
                  </a:lnTo>
                  <a:lnTo>
                    <a:pt x="6" y="6"/>
                  </a:lnTo>
                  <a:lnTo>
                    <a:pt x="12" y="0"/>
                  </a:lnTo>
                  <a:lnTo>
                    <a:pt x="1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6" name="Freeform 32"/>
            <p:cNvSpPr>
              <a:spLocks/>
            </p:cNvSpPr>
            <p:nvPr/>
          </p:nvSpPr>
          <p:spPr bwMode="auto">
            <a:xfrm>
              <a:off x="2531" y="1395"/>
              <a:ext cx="7" cy="7"/>
            </a:xfrm>
            <a:custGeom>
              <a:avLst/>
              <a:gdLst>
                <a:gd name="T0" fmla="*/ 7 w 6"/>
                <a:gd name="T1" fmla="*/ 0 h 6"/>
                <a:gd name="T2" fmla="*/ 0 w 6"/>
                <a:gd name="T3" fmla="*/ 7 h 6"/>
                <a:gd name="T4" fmla="*/ 0 w 6"/>
                <a:gd name="T5" fmla="*/ 0 h 6"/>
                <a:gd name="T6" fmla="*/ 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7" name="Freeform 33"/>
            <p:cNvSpPr>
              <a:spLocks/>
            </p:cNvSpPr>
            <p:nvPr/>
          </p:nvSpPr>
          <p:spPr bwMode="auto">
            <a:xfrm>
              <a:off x="2538" y="1506"/>
              <a:ext cx="8" cy="13"/>
            </a:xfrm>
            <a:custGeom>
              <a:avLst/>
              <a:gdLst>
                <a:gd name="T0" fmla="*/ 8 w 6"/>
                <a:gd name="T1" fmla="*/ 0 h 12"/>
                <a:gd name="T2" fmla="*/ 8 w 6"/>
                <a:gd name="T3" fmla="*/ 7 h 12"/>
                <a:gd name="T4" fmla="*/ 8 w 6"/>
                <a:gd name="T5" fmla="*/ 13 h 12"/>
                <a:gd name="T6" fmla="*/ 0 w 6"/>
                <a:gd name="T7" fmla="*/ 13 h 12"/>
                <a:gd name="T8" fmla="*/ 8 w 6"/>
                <a:gd name="T9" fmla="*/ 7 h 12"/>
                <a:gd name="T10" fmla="*/ 8 w 6"/>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6" y="0"/>
                  </a:moveTo>
                  <a:lnTo>
                    <a:pt x="6" y="6"/>
                  </a:lnTo>
                  <a:lnTo>
                    <a:pt x="6" y="12"/>
                  </a:lnTo>
                  <a:lnTo>
                    <a:pt x="0" y="12"/>
                  </a:lnTo>
                  <a:lnTo>
                    <a:pt x="6"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8" name="Freeform 34"/>
            <p:cNvSpPr>
              <a:spLocks/>
            </p:cNvSpPr>
            <p:nvPr/>
          </p:nvSpPr>
          <p:spPr bwMode="auto">
            <a:xfrm>
              <a:off x="2417" y="1532"/>
              <a:ext cx="32" cy="53"/>
            </a:xfrm>
            <a:custGeom>
              <a:avLst/>
              <a:gdLst>
                <a:gd name="T0" fmla="*/ 32 w 25"/>
                <a:gd name="T1" fmla="*/ 0 h 49"/>
                <a:gd name="T2" fmla="*/ 32 w 25"/>
                <a:gd name="T3" fmla="*/ 6 h 49"/>
                <a:gd name="T4" fmla="*/ 32 w 25"/>
                <a:gd name="T5" fmla="*/ 13 h 49"/>
                <a:gd name="T6" fmla="*/ 32 w 25"/>
                <a:gd name="T7" fmla="*/ 26 h 49"/>
                <a:gd name="T8" fmla="*/ 32 w 25"/>
                <a:gd name="T9" fmla="*/ 32 h 49"/>
                <a:gd name="T10" fmla="*/ 24 w 25"/>
                <a:gd name="T11" fmla="*/ 39 h 49"/>
                <a:gd name="T12" fmla="*/ 24 w 25"/>
                <a:gd name="T13" fmla="*/ 47 h 49"/>
                <a:gd name="T14" fmla="*/ 17 w 25"/>
                <a:gd name="T15" fmla="*/ 53 h 49"/>
                <a:gd name="T16" fmla="*/ 8 w 25"/>
                <a:gd name="T17" fmla="*/ 53 h 49"/>
                <a:gd name="T18" fmla="*/ 8 w 25"/>
                <a:gd name="T19" fmla="*/ 47 h 49"/>
                <a:gd name="T20" fmla="*/ 8 w 25"/>
                <a:gd name="T21" fmla="*/ 39 h 49"/>
                <a:gd name="T22" fmla="*/ 0 w 25"/>
                <a:gd name="T23" fmla="*/ 32 h 49"/>
                <a:gd name="T24" fmla="*/ 8 w 25"/>
                <a:gd name="T25" fmla="*/ 19 h 49"/>
                <a:gd name="T26" fmla="*/ 17 w 25"/>
                <a:gd name="T27" fmla="*/ 13 h 49"/>
                <a:gd name="T28" fmla="*/ 24 w 25"/>
                <a:gd name="T29" fmla="*/ 6 h 49"/>
                <a:gd name="T30" fmla="*/ 24 w 25"/>
                <a:gd name="T31" fmla="*/ 0 h 49"/>
                <a:gd name="T32" fmla="*/ 32 w 25"/>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 h="49">
                  <a:moveTo>
                    <a:pt x="25" y="0"/>
                  </a:moveTo>
                  <a:lnTo>
                    <a:pt x="25" y="6"/>
                  </a:lnTo>
                  <a:lnTo>
                    <a:pt x="25" y="12"/>
                  </a:lnTo>
                  <a:lnTo>
                    <a:pt x="25" y="24"/>
                  </a:lnTo>
                  <a:lnTo>
                    <a:pt x="25" y="30"/>
                  </a:lnTo>
                  <a:lnTo>
                    <a:pt x="19" y="36"/>
                  </a:lnTo>
                  <a:lnTo>
                    <a:pt x="19" y="43"/>
                  </a:lnTo>
                  <a:lnTo>
                    <a:pt x="13" y="49"/>
                  </a:lnTo>
                  <a:lnTo>
                    <a:pt x="6" y="49"/>
                  </a:lnTo>
                  <a:lnTo>
                    <a:pt x="6" y="43"/>
                  </a:lnTo>
                  <a:lnTo>
                    <a:pt x="6" y="36"/>
                  </a:lnTo>
                  <a:lnTo>
                    <a:pt x="0" y="30"/>
                  </a:lnTo>
                  <a:lnTo>
                    <a:pt x="6" y="18"/>
                  </a:lnTo>
                  <a:lnTo>
                    <a:pt x="13" y="12"/>
                  </a:lnTo>
                  <a:lnTo>
                    <a:pt x="19" y="6"/>
                  </a:lnTo>
                  <a:lnTo>
                    <a:pt x="19" y="0"/>
                  </a:lnTo>
                  <a:lnTo>
                    <a:pt x="25"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29" name="Freeform 35"/>
            <p:cNvSpPr>
              <a:spLocks/>
            </p:cNvSpPr>
            <p:nvPr/>
          </p:nvSpPr>
          <p:spPr bwMode="auto">
            <a:xfrm>
              <a:off x="2409" y="1643"/>
              <a:ext cx="69" cy="105"/>
            </a:xfrm>
            <a:custGeom>
              <a:avLst/>
              <a:gdLst>
                <a:gd name="T0" fmla="*/ 24 w 55"/>
                <a:gd name="T1" fmla="*/ 0 h 97"/>
                <a:gd name="T2" fmla="*/ 15 w 55"/>
                <a:gd name="T3" fmla="*/ 6 h 97"/>
                <a:gd name="T4" fmla="*/ 15 w 55"/>
                <a:gd name="T5" fmla="*/ 13 h 97"/>
                <a:gd name="T6" fmla="*/ 15 w 55"/>
                <a:gd name="T7" fmla="*/ 19 h 97"/>
                <a:gd name="T8" fmla="*/ 8 w 55"/>
                <a:gd name="T9" fmla="*/ 26 h 97"/>
                <a:gd name="T10" fmla="*/ 8 w 55"/>
                <a:gd name="T11" fmla="*/ 32 h 97"/>
                <a:gd name="T12" fmla="*/ 8 w 55"/>
                <a:gd name="T13" fmla="*/ 39 h 97"/>
                <a:gd name="T14" fmla="*/ 8 w 55"/>
                <a:gd name="T15" fmla="*/ 45 h 97"/>
                <a:gd name="T16" fmla="*/ 0 w 55"/>
                <a:gd name="T17" fmla="*/ 39 h 97"/>
                <a:gd name="T18" fmla="*/ 0 w 55"/>
                <a:gd name="T19" fmla="*/ 45 h 97"/>
                <a:gd name="T20" fmla="*/ 0 w 55"/>
                <a:gd name="T21" fmla="*/ 52 h 97"/>
                <a:gd name="T22" fmla="*/ 0 w 55"/>
                <a:gd name="T23" fmla="*/ 58 h 97"/>
                <a:gd name="T24" fmla="*/ 0 w 55"/>
                <a:gd name="T25" fmla="*/ 65 h 97"/>
                <a:gd name="T26" fmla="*/ 8 w 55"/>
                <a:gd name="T27" fmla="*/ 71 h 97"/>
                <a:gd name="T28" fmla="*/ 15 w 55"/>
                <a:gd name="T29" fmla="*/ 71 h 97"/>
                <a:gd name="T30" fmla="*/ 15 w 55"/>
                <a:gd name="T31" fmla="*/ 78 h 97"/>
                <a:gd name="T32" fmla="*/ 8 w 55"/>
                <a:gd name="T33" fmla="*/ 78 h 97"/>
                <a:gd name="T34" fmla="*/ 8 w 55"/>
                <a:gd name="T35" fmla="*/ 84 h 97"/>
                <a:gd name="T36" fmla="*/ 15 w 55"/>
                <a:gd name="T37" fmla="*/ 84 h 97"/>
                <a:gd name="T38" fmla="*/ 15 w 55"/>
                <a:gd name="T39" fmla="*/ 92 h 97"/>
                <a:gd name="T40" fmla="*/ 24 w 55"/>
                <a:gd name="T41" fmla="*/ 84 h 97"/>
                <a:gd name="T42" fmla="*/ 31 w 55"/>
                <a:gd name="T43" fmla="*/ 92 h 97"/>
                <a:gd name="T44" fmla="*/ 39 w 55"/>
                <a:gd name="T45" fmla="*/ 99 h 97"/>
                <a:gd name="T46" fmla="*/ 39 w 55"/>
                <a:gd name="T47" fmla="*/ 92 h 97"/>
                <a:gd name="T48" fmla="*/ 39 w 55"/>
                <a:gd name="T49" fmla="*/ 84 h 97"/>
                <a:gd name="T50" fmla="*/ 46 w 55"/>
                <a:gd name="T51" fmla="*/ 92 h 97"/>
                <a:gd name="T52" fmla="*/ 54 w 55"/>
                <a:gd name="T53" fmla="*/ 99 h 97"/>
                <a:gd name="T54" fmla="*/ 61 w 55"/>
                <a:gd name="T55" fmla="*/ 105 h 97"/>
                <a:gd name="T56" fmla="*/ 69 w 55"/>
                <a:gd name="T57" fmla="*/ 105 h 97"/>
                <a:gd name="T58" fmla="*/ 69 w 55"/>
                <a:gd name="T59" fmla="*/ 99 h 97"/>
                <a:gd name="T60" fmla="*/ 61 w 55"/>
                <a:gd name="T61" fmla="*/ 99 h 97"/>
                <a:gd name="T62" fmla="*/ 61 w 55"/>
                <a:gd name="T63" fmla="*/ 92 h 97"/>
                <a:gd name="T64" fmla="*/ 61 w 55"/>
                <a:gd name="T65" fmla="*/ 84 h 97"/>
                <a:gd name="T66" fmla="*/ 54 w 55"/>
                <a:gd name="T67" fmla="*/ 78 h 97"/>
                <a:gd name="T68" fmla="*/ 54 w 55"/>
                <a:gd name="T69" fmla="*/ 84 h 97"/>
                <a:gd name="T70" fmla="*/ 46 w 55"/>
                <a:gd name="T71" fmla="*/ 84 h 97"/>
                <a:gd name="T72" fmla="*/ 39 w 55"/>
                <a:gd name="T73" fmla="*/ 78 h 97"/>
                <a:gd name="T74" fmla="*/ 31 w 55"/>
                <a:gd name="T75" fmla="*/ 84 h 97"/>
                <a:gd name="T76" fmla="*/ 31 w 55"/>
                <a:gd name="T77" fmla="*/ 78 h 97"/>
                <a:gd name="T78" fmla="*/ 24 w 55"/>
                <a:gd name="T79" fmla="*/ 71 h 97"/>
                <a:gd name="T80" fmla="*/ 24 w 55"/>
                <a:gd name="T81" fmla="*/ 65 h 97"/>
                <a:gd name="T82" fmla="*/ 24 w 55"/>
                <a:gd name="T83" fmla="*/ 58 h 97"/>
                <a:gd name="T84" fmla="*/ 24 w 55"/>
                <a:gd name="T85" fmla="*/ 52 h 97"/>
                <a:gd name="T86" fmla="*/ 31 w 55"/>
                <a:gd name="T87" fmla="*/ 52 h 97"/>
                <a:gd name="T88" fmla="*/ 39 w 55"/>
                <a:gd name="T89" fmla="*/ 45 h 97"/>
                <a:gd name="T90" fmla="*/ 39 w 55"/>
                <a:gd name="T91" fmla="*/ 39 h 97"/>
                <a:gd name="T92" fmla="*/ 39 w 55"/>
                <a:gd name="T93" fmla="*/ 32 h 97"/>
                <a:gd name="T94" fmla="*/ 46 w 55"/>
                <a:gd name="T95" fmla="*/ 32 h 97"/>
                <a:gd name="T96" fmla="*/ 46 w 55"/>
                <a:gd name="T97" fmla="*/ 26 h 97"/>
                <a:gd name="T98" fmla="*/ 39 w 55"/>
                <a:gd name="T99" fmla="*/ 19 h 97"/>
                <a:gd name="T100" fmla="*/ 39 w 55"/>
                <a:gd name="T101" fmla="*/ 13 h 97"/>
                <a:gd name="T102" fmla="*/ 39 w 55"/>
                <a:gd name="T103" fmla="*/ 6 h 97"/>
                <a:gd name="T104" fmla="*/ 31 w 55"/>
                <a:gd name="T105" fmla="*/ 6 h 97"/>
                <a:gd name="T106" fmla="*/ 24 w 55"/>
                <a:gd name="T107" fmla="*/ 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 h="97">
                  <a:moveTo>
                    <a:pt x="19" y="0"/>
                  </a:moveTo>
                  <a:lnTo>
                    <a:pt x="12" y="6"/>
                  </a:lnTo>
                  <a:lnTo>
                    <a:pt x="12" y="12"/>
                  </a:lnTo>
                  <a:lnTo>
                    <a:pt x="12" y="18"/>
                  </a:lnTo>
                  <a:lnTo>
                    <a:pt x="6" y="24"/>
                  </a:lnTo>
                  <a:lnTo>
                    <a:pt x="6" y="30"/>
                  </a:lnTo>
                  <a:lnTo>
                    <a:pt x="6" y="36"/>
                  </a:lnTo>
                  <a:lnTo>
                    <a:pt x="6" y="42"/>
                  </a:lnTo>
                  <a:lnTo>
                    <a:pt x="0" y="36"/>
                  </a:lnTo>
                  <a:lnTo>
                    <a:pt x="0" y="42"/>
                  </a:lnTo>
                  <a:lnTo>
                    <a:pt x="0" y="48"/>
                  </a:lnTo>
                  <a:lnTo>
                    <a:pt x="0" y="54"/>
                  </a:lnTo>
                  <a:lnTo>
                    <a:pt x="0" y="60"/>
                  </a:lnTo>
                  <a:lnTo>
                    <a:pt x="6" y="66"/>
                  </a:lnTo>
                  <a:lnTo>
                    <a:pt x="12" y="66"/>
                  </a:lnTo>
                  <a:lnTo>
                    <a:pt x="12" y="72"/>
                  </a:lnTo>
                  <a:lnTo>
                    <a:pt x="6" y="72"/>
                  </a:lnTo>
                  <a:lnTo>
                    <a:pt x="6" y="78"/>
                  </a:lnTo>
                  <a:lnTo>
                    <a:pt x="12" y="78"/>
                  </a:lnTo>
                  <a:lnTo>
                    <a:pt x="12" y="85"/>
                  </a:lnTo>
                  <a:lnTo>
                    <a:pt x="19" y="78"/>
                  </a:lnTo>
                  <a:lnTo>
                    <a:pt x="25" y="85"/>
                  </a:lnTo>
                  <a:lnTo>
                    <a:pt x="31" y="91"/>
                  </a:lnTo>
                  <a:lnTo>
                    <a:pt x="31" y="85"/>
                  </a:lnTo>
                  <a:lnTo>
                    <a:pt x="31" y="78"/>
                  </a:lnTo>
                  <a:lnTo>
                    <a:pt x="37" y="85"/>
                  </a:lnTo>
                  <a:lnTo>
                    <a:pt x="43" y="91"/>
                  </a:lnTo>
                  <a:lnTo>
                    <a:pt x="49" y="97"/>
                  </a:lnTo>
                  <a:lnTo>
                    <a:pt x="55" y="97"/>
                  </a:lnTo>
                  <a:lnTo>
                    <a:pt x="55" y="91"/>
                  </a:lnTo>
                  <a:lnTo>
                    <a:pt x="49" y="91"/>
                  </a:lnTo>
                  <a:lnTo>
                    <a:pt x="49" y="85"/>
                  </a:lnTo>
                  <a:lnTo>
                    <a:pt x="49" y="78"/>
                  </a:lnTo>
                  <a:lnTo>
                    <a:pt x="43" y="72"/>
                  </a:lnTo>
                  <a:lnTo>
                    <a:pt x="43" y="78"/>
                  </a:lnTo>
                  <a:lnTo>
                    <a:pt x="37" y="78"/>
                  </a:lnTo>
                  <a:lnTo>
                    <a:pt x="31" y="72"/>
                  </a:lnTo>
                  <a:lnTo>
                    <a:pt x="25" y="78"/>
                  </a:lnTo>
                  <a:lnTo>
                    <a:pt x="25" y="72"/>
                  </a:lnTo>
                  <a:lnTo>
                    <a:pt x="19" y="66"/>
                  </a:lnTo>
                  <a:lnTo>
                    <a:pt x="19" y="60"/>
                  </a:lnTo>
                  <a:lnTo>
                    <a:pt x="19" y="54"/>
                  </a:lnTo>
                  <a:lnTo>
                    <a:pt x="19" y="48"/>
                  </a:lnTo>
                  <a:lnTo>
                    <a:pt x="25" y="48"/>
                  </a:lnTo>
                  <a:lnTo>
                    <a:pt x="31" y="42"/>
                  </a:lnTo>
                  <a:lnTo>
                    <a:pt x="31" y="36"/>
                  </a:lnTo>
                  <a:lnTo>
                    <a:pt x="31" y="30"/>
                  </a:lnTo>
                  <a:lnTo>
                    <a:pt x="37" y="30"/>
                  </a:lnTo>
                  <a:lnTo>
                    <a:pt x="37" y="24"/>
                  </a:lnTo>
                  <a:lnTo>
                    <a:pt x="31" y="18"/>
                  </a:lnTo>
                  <a:lnTo>
                    <a:pt x="31" y="12"/>
                  </a:lnTo>
                  <a:lnTo>
                    <a:pt x="31" y="6"/>
                  </a:lnTo>
                  <a:lnTo>
                    <a:pt x="25" y="6"/>
                  </a:lnTo>
                  <a:lnTo>
                    <a:pt x="19"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0" name="Freeform 36"/>
            <p:cNvSpPr>
              <a:spLocks/>
            </p:cNvSpPr>
            <p:nvPr/>
          </p:nvSpPr>
          <p:spPr bwMode="auto">
            <a:xfrm>
              <a:off x="2417" y="1735"/>
              <a:ext cx="16" cy="20"/>
            </a:xfrm>
            <a:custGeom>
              <a:avLst/>
              <a:gdLst>
                <a:gd name="T0" fmla="*/ 0 w 13"/>
                <a:gd name="T1" fmla="*/ 0 h 18"/>
                <a:gd name="T2" fmla="*/ 7 w 13"/>
                <a:gd name="T3" fmla="*/ 7 h 18"/>
                <a:gd name="T4" fmla="*/ 7 w 13"/>
                <a:gd name="T5" fmla="*/ 13 h 18"/>
                <a:gd name="T6" fmla="*/ 16 w 13"/>
                <a:gd name="T7" fmla="*/ 20 h 18"/>
                <a:gd name="T8" fmla="*/ 16 w 13"/>
                <a:gd name="T9" fmla="*/ 13 h 18"/>
                <a:gd name="T10" fmla="*/ 16 w 13"/>
                <a:gd name="T11" fmla="*/ 7 h 18"/>
                <a:gd name="T12" fmla="*/ 16 w 13"/>
                <a:gd name="T13" fmla="*/ 0 h 18"/>
                <a:gd name="T14" fmla="*/ 7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0" y="0"/>
                  </a:moveTo>
                  <a:lnTo>
                    <a:pt x="6" y="6"/>
                  </a:lnTo>
                  <a:lnTo>
                    <a:pt x="6" y="12"/>
                  </a:lnTo>
                  <a:lnTo>
                    <a:pt x="13" y="18"/>
                  </a:lnTo>
                  <a:lnTo>
                    <a:pt x="13" y="12"/>
                  </a:lnTo>
                  <a:lnTo>
                    <a:pt x="13" y="6"/>
                  </a:lnTo>
                  <a:lnTo>
                    <a:pt x="13" y="0"/>
                  </a:lnTo>
                  <a:lnTo>
                    <a:pt x="6" y="0"/>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1" name="Freeform 37"/>
            <p:cNvSpPr>
              <a:spLocks/>
            </p:cNvSpPr>
            <p:nvPr/>
          </p:nvSpPr>
          <p:spPr bwMode="auto">
            <a:xfrm>
              <a:off x="2433" y="1761"/>
              <a:ext cx="23" cy="20"/>
            </a:xfrm>
            <a:custGeom>
              <a:avLst/>
              <a:gdLst>
                <a:gd name="T0" fmla="*/ 8 w 18"/>
                <a:gd name="T1" fmla="*/ 0 h 18"/>
                <a:gd name="T2" fmla="*/ 8 w 18"/>
                <a:gd name="T3" fmla="*/ 7 h 18"/>
                <a:gd name="T4" fmla="*/ 8 w 18"/>
                <a:gd name="T5" fmla="*/ 13 h 18"/>
                <a:gd name="T6" fmla="*/ 0 w 18"/>
                <a:gd name="T7" fmla="*/ 20 h 18"/>
                <a:gd name="T8" fmla="*/ 8 w 18"/>
                <a:gd name="T9" fmla="*/ 20 h 18"/>
                <a:gd name="T10" fmla="*/ 15 w 18"/>
                <a:gd name="T11" fmla="*/ 13 h 18"/>
                <a:gd name="T12" fmla="*/ 23 w 18"/>
                <a:gd name="T13" fmla="*/ 7 h 18"/>
                <a:gd name="T14" fmla="*/ 15 w 18"/>
                <a:gd name="T15" fmla="*/ 7 h 18"/>
                <a:gd name="T16" fmla="*/ 15 w 18"/>
                <a:gd name="T17" fmla="*/ 0 h 18"/>
                <a:gd name="T18" fmla="*/ 8 w 18"/>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8">
                  <a:moveTo>
                    <a:pt x="6" y="0"/>
                  </a:moveTo>
                  <a:lnTo>
                    <a:pt x="6" y="6"/>
                  </a:lnTo>
                  <a:lnTo>
                    <a:pt x="6" y="12"/>
                  </a:lnTo>
                  <a:lnTo>
                    <a:pt x="0" y="18"/>
                  </a:lnTo>
                  <a:lnTo>
                    <a:pt x="6" y="18"/>
                  </a:lnTo>
                  <a:lnTo>
                    <a:pt x="12" y="12"/>
                  </a:lnTo>
                  <a:lnTo>
                    <a:pt x="18" y="6"/>
                  </a:lnTo>
                  <a:lnTo>
                    <a:pt x="12" y="6"/>
                  </a:lnTo>
                  <a:lnTo>
                    <a:pt x="12"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2" name="Freeform 38"/>
            <p:cNvSpPr>
              <a:spLocks/>
            </p:cNvSpPr>
            <p:nvPr/>
          </p:nvSpPr>
          <p:spPr bwMode="auto">
            <a:xfrm>
              <a:off x="2456" y="1748"/>
              <a:ext cx="14" cy="7"/>
            </a:xfrm>
            <a:custGeom>
              <a:avLst/>
              <a:gdLst>
                <a:gd name="T0" fmla="*/ 7 w 12"/>
                <a:gd name="T1" fmla="*/ 0 h 6"/>
                <a:gd name="T2" fmla="*/ 0 w 12"/>
                <a:gd name="T3" fmla="*/ 7 h 6"/>
                <a:gd name="T4" fmla="*/ 7 w 12"/>
                <a:gd name="T5" fmla="*/ 7 h 6"/>
                <a:gd name="T6" fmla="*/ 14 w 12"/>
                <a:gd name="T7" fmla="*/ 7 h 6"/>
                <a:gd name="T8" fmla="*/ 7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6" y="0"/>
                  </a:moveTo>
                  <a:lnTo>
                    <a:pt x="0" y="6"/>
                  </a:lnTo>
                  <a:lnTo>
                    <a:pt x="6" y="6"/>
                  </a:lnTo>
                  <a:lnTo>
                    <a:pt x="12"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3" name="Freeform 39"/>
            <p:cNvSpPr>
              <a:spLocks/>
            </p:cNvSpPr>
            <p:nvPr/>
          </p:nvSpPr>
          <p:spPr bwMode="auto">
            <a:xfrm>
              <a:off x="2478" y="1748"/>
              <a:ext cx="23" cy="26"/>
            </a:xfrm>
            <a:custGeom>
              <a:avLst/>
              <a:gdLst>
                <a:gd name="T0" fmla="*/ 0 w 18"/>
                <a:gd name="T1" fmla="*/ 0 h 24"/>
                <a:gd name="T2" fmla="*/ 0 w 18"/>
                <a:gd name="T3" fmla="*/ 7 h 24"/>
                <a:gd name="T4" fmla="*/ 8 w 18"/>
                <a:gd name="T5" fmla="*/ 13 h 24"/>
                <a:gd name="T6" fmla="*/ 15 w 18"/>
                <a:gd name="T7" fmla="*/ 20 h 24"/>
                <a:gd name="T8" fmla="*/ 15 w 18"/>
                <a:gd name="T9" fmla="*/ 26 h 24"/>
                <a:gd name="T10" fmla="*/ 23 w 18"/>
                <a:gd name="T11" fmla="*/ 26 h 24"/>
                <a:gd name="T12" fmla="*/ 23 w 18"/>
                <a:gd name="T13" fmla="*/ 20 h 24"/>
                <a:gd name="T14" fmla="*/ 15 w 18"/>
                <a:gd name="T15" fmla="*/ 13 h 24"/>
                <a:gd name="T16" fmla="*/ 15 w 18"/>
                <a:gd name="T17" fmla="*/ 7 h 24"/>
                <a:gd name="T18" fmla="*/ 15 w 18"/>
                <a:gd name="T19" fmla="*/ 0 h 24"/>
                <a:gd name="T20" fmla="*/ 8 w 18"/>
                <a:gd name="T21" fmla="*/ 0 h 24"/>
                <a:gd name="T22" fmla="*/ 0 w 1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24">
                  <a:moveTo>
                    <a:pt x="0" y="0"/>
                  </a:moveTo>
                  <a:lnTo>
                    <a:pt x="0" y="6"/>
                  </a:lnTo>
                  <a:lnTo>
                    <a:pt x="6" y="12"/>
                  </a:lnTo>
                  <a:lnTo>
                    <a:pt x="12" y="18"/>
                  </a:lnTo>
                  <a:lnTo>
                    <a:pt x="12" y="24"/>
                  </a:lnTo>
                  <a:lnTo>
                    <a:pt x="18" y="24"/>
                  </a:lnTo>
                  <a:lnTo>
                    <a:pt x="18" y="18"/>
                  </a:lnTo>
                  <a:lnTo>
                    <a:pt x="12" y="12"/>
                  </a:lnTo>
                  <a:lnTo>
                    <a:pt x="12" y="6"/>
                  </a:lnTo>
                  <a:lnTo>
                    <a:pt x="12" y="0"/>
                  </a:lnTo>
                  <a:lnTo>
                    <a:pt x="6" y="0"/>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4" name="Freeform 40"/>
            <p:cNvSpPr>
              <a:spLocks/>
            </p:cNvSpPr>
            <p:nvPr/>
          </p:nvSpPr>
          <p:spPr bwMode="auto">
            <a:xfrm>
              <a:off x="2470" y="1787"/>
              <a:ext cx="8" cy="6"/>
            </a:xfrm>
            <a:custGeom>
              <a:avLst/>
              <a:gdLst>
                <a:gd name="T0" fmla="*/ 0 w 6"/>
                <a:gd name="T1" fmla="*/ 0 h 6"/>
                <a:gd name="T2" fmla="*/ 0 w 6"/>
                <a:gd name="T3" fmla="*/ 6 h 6"/>
                <a:gd name="T4" fmla="*/ 8 w 6"/>
                <a:gd name="T5" fmla="*/ 6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0" y="6"/>
                  </a:lnTo>
                  <a:lnTo>
                    <a:pt x="6" y="6"/>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5" name="Freeform 41"/>
            <p:cNvSpPr>
              <a:spLocks/>
            </p:cNvSpPr>
            <p:nvPr/>
          </p:nvSpPr>
          <p:spPr bwMode="auto">
            <a:xfrm>
              <a:off x="2449" y="1781"/>
              <a:ext cx="14" cy="19"/>
            </a:xfrm>
            <a:custGeom>
              <a:avLst/>
              <a:gdLst>
                <a:gd name="T0" fmla="*/ 14 w 12"/>
                <a:gd name="T1" fmla="*/ 0 h 18"/>
                <a:gd name="T2" fmla="*/ 7 w 12"/>
                <a:gd name="T3" fmla="*/ 0 h 18"/>
                <a:gd name="T4" fmla="*/ 0 w 12"/>
                <a:gd name="T5" fmla="*/ 0 h 18"/>
                <a:gd name="T6" fmla="*/ 0 w 12"/>
                <a:gd name="T7" fmla="*/ 6 h 18"/>
                <a:gd name="T8" fmla="*/ 0 w 12"/>
                <a:gd name="T9" fmla="*/ 13 h 18"/>
                <a:gd name="T10" fmla="*/ 7 w 12"/>
                <a:gd name="T11" fmla="*/ 19 h 18"/>
                <a:gd name="T12" fmla="*/ 7 w 12"/>
                <a:gd name="T13" fmla="*/ 13 h 18"/>
                <a:gd name="T14" fmla="*/ 14 w 12"/>
                <a:gd name="T15" fmla="*/ 6 h 18"/>
                <a:gd name="T16" fmla="*/ 14 w 1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8">
                  <a:moveTo>
                    <a:pt x="12" y="0"/>
                  </a:moveTo>
                  <a:lnTo>
                    <a:pt x="6" y="0"/>
                  </a:lnTo>
                  <a:lnTo>
                    <a:pt x="0" y="0"/>
                  </a:lnTo>
                  <a:lnTo>
                    <a:pt x="0" y="6"/>
                  </a:lnTo>
                  <a:lnTo>
                    <a:pt x="0" y="12"/>
                  </a:lnTo>
                  <a:lnTo>
                    <a:pt x="6" y="18"/>
                  </a:lnTo>
                  <a:lnTo>
                    <a:pt x="6" y="12"/>
                  </a:lnTo>
                  <a:lnTo>
                    <a:pt x="12" y="6"/>
                  </a:lnTo>
                  <a:lnTo>
                    <a:pt x="1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6" name="Freeform 42"/>
            <p:cNvSpPr>
              <a:spLocks/>
            </p:cNvSpPr>
            <p:nvPr/>
          </p:nvSpPr>
          <p:spPr bwMode="auto">
            <a:xfrm>
              <a:off x="2463" y="1774"/>
              <a:ext cx="7" cy="19"/>
            </a:xfrm>
            <a:custGeom>
              <a:avLst/>
              <a:gdLst>
                <a:gd name="T0" fmla="*/ 7 w 6"/>
                <a:gd name="T1" fmla="*/ 0 h 18"/>
                <a:gd name="T2" fmla="*/ 0 w 6"/>
                <a:gd name="T3" fmla="*/ 13 h 18"/>
                <a:gd name="T4" fmla="*/ 0 w 6"/>
                <a:gd name="T5" fmla="*/ 19 h 18"/>
                <a:gd name="T6" fmla="*/ 7 w 6"/>
                <a:gd name="T7" fmla="*/ 13 h 18"/>
                <a:gd name="T8" fmla="*/ 7 w 6"/>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8">
                  <a:moveTo>
                    <a:pt x="6" y="0"/>
                  </a:moveTo>
                  <a:lnTo>
                    <a:pt x="0" y="12"/>
                  </a:lnTo>
                  <a:lnTo>
                    <a:pt x="0" y="18"/>
                  </a:lnTo>
                  <a:lnTo>
                    <a:pt x="6" y="12"/>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7" name="Freeform 43"/>
            <p:cNvSpPr>
              <a:spLocks/>
            </p:cNvSpPr>
            <p:nvPr/>
          </p:nvSpPr>
          <p:spPr bwMode="auto">
            <a:xfrm>
              <a:off x="2365" y="1774"/>
              <a:ext cx="37" cy="39"/>
            </a:xfrm>
            <a:custGeom>
              <a:avLst/>
              <a:gdLst>
                <a:gd name="T0" fmla="*/ 30 w 30"/>
                <a:gd name="T1" fmla="*/ 0 h 36"/>
                <a:gd name="T2" fmla="*/ 37 w 30"/>
                <a:gd name="T3" fmla="*/ 7 h 36"/>
                <a:gd name="T4" fmla="*/ 30 w 30"/>
                <a:gd name="T5" fmla="*/ 13 h 36"/>
                <a:gd name="T6" fmla="*/ 22 w 30"/>
                <a:gd name="T7" fmla="*/ 20 h 36"/>
                <a:gd name="T8" fmla="*/ 15 w 30"/>
                <a:gd name="T9" fmla="*/ 26 h 36"/>
                <a:gd name="T10" fmla="*/ 7 w 30"/>
                <a:gd name="T11" fmla="*/ 33 h 36"/>
                <a:gd name="T12" fmla="*/ 7 w 30"/>
                <a:gd name="T13" fmla="*/ 39 h 36"/>
                <a:gd name="T14" fmla="*/ 0 w 30"/>
                <a:gd name="T15" fmla="*/ 39 h 36"/>
                <a:gd name="T16" fmla="*/ 0 w 30"/>
                <a:gd name="T17" fmla="*/ 33 h 36"/>
                <a:gd name="T18" fmla="*/ 7 w 30"/>
                <a:gd name="T19" fmla="*/ 26 h 36"/>
                <a:gd name="T20" fmla="*/ 15 w 30"/>
                <a:gd name="T21" fmla="*/ 20 h 36"/>
                <a:gd name="T22" fmla="*/ 22 w 30"/>
                <a:gd name="T23" fmla="*/ 13 h 36"/>
                <a:gd name="T24" fmla="*/ 30 w 30"/>
                <a:gd name="T25" fmla="*/ 7 h 36"/>
                <a:gd name="T26" fmla="*/ 30 w 30"/>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6">
                  <a:moveTo>
                    <a:pt x="24" y="0"/>
                  </a:moveTo>
                  <a:lnTo>
                    <a:pt x="30" y="6"/>
                  </a:lnTo>
                  <a:lnTo>
                    <a:pt x="24" y="12"/>
                  </a:lnTo>
                  <a:lnTo>
                    <a:pt x="18" y="18"/>
                  </a:lnTo>
                  <a:lnTo>
                    <a:pt x="12" y="24"/>
                  </a:lnTo>
                  <a:lnTo>
                    <a:pt x="6" y="30"/>
                  </a:lnTo>
                  <a:lnTo>
                    <a:pt x="6" y="36"/>
                  </a:lnTo>
                  <a:lnTo>
                    <a:pt x="0" y="36"/>
                  </a:lnTo>
                  <a:lnTo>
                    <a:pt x="0" y="30"/>
                  </a:lnTo>
                  <a:lnTo>
                    <a:pt x="6" y="24"/>
                  </a:lnTo>
                  <a:lnTo>
                    <a:pt x="12" y="18"/>
                  </a:lnTo>
                  <a:lnTo>
                    <a:pt x="18" y="12"/>
                  </a:lnTo>
                  <a:lnTo>
                    <a:pt x="24" y="6"/>
                  </a:lnTo>
                  <a:lnTo>
                    <a:pt x="24"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8" name="Freeform 44"/>
            <p:cNvSpPr>
              <a:spLocks/>
            </p:cNvSpPr>
            <p:nvPr/>
          </p:nvSpPr>
          <p:spPr bwMode="auto">
            <a:xfrm>
              <a:off x="2441" y="1800"/>
              <a:ext cx="75" cy="65"/>
            </a:xfrm>
            <a:custGeom>
              <a:avLst/>
              <a:gdLst>
                <a:gd name="T0" fmla="*/ 0 w 60"/>
                <a:gd name="T1" fmla="*/ 46 h 60"/>
                <a:gd name="T2" fmla="*/ 0 w 60"/>
                <a:gd name="T3" fmla="*/ 39 h 60"/>
                <a:gd name="T4" fmla="*/ 0 w 60"/>
                <a:gd name="T5" fmla="*/ 26 h 60"/>
                <a:gd name="T6" fmla="*/ 8 w 60"/>
                <a:gd name="T7" fmla="*/ 26 h 60"/>
                <a:gd name="T8" fmla="*/ 15 w 60"/>
                <a:gd name="T9" fmla="*/ 20 h 60"/>
                <a:gd name="T10" fmla="*/ 23 w 60"/>
                <a:gd name="T11" fmla="*/ 13 h 60"/>
                <a:gd name="T12" fmla="*/ 30 w 60"/>
                <a:gd name="T13" fmla="*/ 20 h 60"/>
                <a:gd name="T14" fmla="*/ 30 w 60"/>
                <a:gd name="T15" fmla="*/ 26 h 60"/>
                <a:gd name="T16" fmla="*/ 38 w 60"/>
                <a:gd name="T17" fmla="*/ 20 h 60"/>
                <a:gd name="T18" fmla="*/ 38 w 60"/>
                <a:gd name="T19" fmla="*/ 13 h 60"/>
                <a:gd name="T20" fmla="*/ 45 w 60"/>
                <a:gd name="T21" fmla="*/ 13 h 60"/>
                <a:gd name="T22" fmla="*/ 53 w 60"/>
                <a:gd name="T23" fmla="*/ 7 h 60"/>
                <a:gd name="T24" fmla="*/ 53 w 60"/>
                <a:gd name="T25" fmla="*/ 0 h 60"/>
                <a:gd name="T26" fmla="*/ 60 w 60"/>
                <a:gd name="T27" fmla="*/ 0 h 60"/>
                <a:gd name="T28" fmla="*/ 68 w 60"/>
                <a:gd name="T29" fmla="*/ 7 h 60"/>
                <a:gd name="T30" fmla="*/ 68 w 60"/>
                <a:gd name="T31" fmla="*/ 13 h 60"/>
                <a:gd name="T32" fmla="*/ 68 w 60"/>
                <a:gd name="T33" fmla="*/ 20 h 60"/>
                <a:gd name="T34" fmla="*/ 75 w 60"/>
                <a:gd name="T35" fmla="*/ 26 h 60"/>
                <a:gd name="T36" fmla="*/ 68 w 60"/>
                <a:gd name="T37" fmla="*/ 39 h 60"/>
                <a:gd name="T38" fmla="*/ 68 w 60"/>
                <a:gd name="T39" fmla="*/ 46 h 60"/>
                <a:gd name="T40" fmla="*/ 60 w 60"/>
                <a:gd name="T41" fmla="*/ 52 h 60"/>
                <a:gd name="T42" fmla="*/ 60 w 60"/>
                <a:gd name="T43" fmla="*/ 46 h 60"/>
                <a:gd name="T44" fmla="*/ 60 w 60"/>
                <a:gd name="T45" fmla="*/ 39 h 60"/>
                <a:gd name="T46" fmla="*/ 53 w 60"/>
                <a:gd name="T47" fmla="*/ 39 h 60"/>
                <a:gd name="T48" fmla="*/ 45 w 60"/>
                <a:gd name="T49" fmla="*/ 46 h 60"/>
                <a:gd name="T50" fmla="*/ 53 w 60"/>
                <a:gd name="T51" fmla="*/ 46 h 60"/>
                <a:gd name="T52" fmla="*/ 53 w 60"/>
                <a:gd name="T53" fmla="*/ 52 h 60"/>
                <a:gd name="T54" fmla="*/ 53 w 60"/>
                <a:gd name="T55" fmla="*/ 58 h 60"/>
                <a:gd name="T56" fmla="*/ 53 w 60"/>
                <a:gd name="T57" fmla="*/ 65 h 60"/>
                <a:gd name="T58" fmla="*/ 45 w 60"/>
                <a:gd name="T59" fmla="*/ 65 h 60"/>
                <a:gd name="T60" fmla="*/ 45 w 60"/>
                <a:gd name="T61" fmla="*/ 58 h 60"/>
                <a:gd name="T62" fmla="*/ 38 w 60"/>
                <a:gd name="T63" fmla="*/ 58 h 60"/>
                <a:gd name="T64" fmla="*/ 30 w 60"/>
                <a:gd name="T65" fmla="*/ 58 h 60"/>
                <a:gd name="T66" fmla="*/ 30 w 60"/>
                <a:gd name="T67" fmla="*/ 52 h 60"/>
                <a:gd name="T68" fmla="*/ 30 w 60"/>
                <a:gd name="T69" fmla="*/ 46 h 60"/>
                <a:gd name="T70" fmla="*/ 30 w 60"/>
                <a:gd name="T71" fmla="*/ 39 h 60"/>
                <a:gd name="T72" fmla="*/ 30 w 60"/>
                <a:gd name="T73" fmla="*/ 26 h 60"/>
                <a:gd name="T74" fmla="*/ 23 w 60"/>
                <a:gd name="T75" fmla="*/ 33 h 60"/>
                <a:gd name="T76" fmla="*/ 15 w 60"/>
                <a:gd name="T77" fmla="*/ 33 h 60"/>
                <a:gd name="T78" fmla="*/ 8 w 60"/>
                <a:gd name="T79" fmla="*/ 33 h 60"/>
                <a:gd name="T80" fmla="*/ 0 w 60"/>
                <a:gd name="T81" fmla="*/ 39 h 60"/>
                <a:gd name="T82" fmla="*/ 0 w 60"/>
                <a:gd name="T83" fmla="*/ 46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 h="60">
                  <a:moveTo>
                    <a:pt x="0" y="42"/>
                  </a:moveTo>
                  <a:lnTo>
                    <a:pt x="0" y="36"/>
                  </a:lnTo>
                  <a:lnTo>
                    <a:pt x="0" y="24"/>
                  </a:lnTo>
                  <a:lnTo>
                    <a:pt x="6" y="24"/>
                  </a:lnTo>
                  <a:lnTo>
                    <a:pt x="12" y="18"/>
                  </a:lnTo>
                  <a:lnTo>
                    <a:pt x="18" y="12"/>
                  </a:lnTo>
                  <a:lnTo>
                    <a:pt x="24" y="18"/>
                  </a:lnTo>
                  <a:lnTo>
                    <a:pt x="24" y="24"/>
                  </a:lnTo>
                  <a:lnTo>
                    <a:pt x="30" y="18"/>
                  </a:lnTo>
                  <a:lnTo>
                    <a:pt x="30" y="12"/>
                  </a:lnTo>
                  <a:lnTo>
                    <a:pt x="36" y="12"/>
                  </a:lnTo>
                  <a:lnTo>
                    <a:pt x="42" y="6"/>
                  </a:lnTo>
                  <a:lnTo>
                    <a:pt x="42" y="0"/>
                  </a:lnTo>
                  <a:lnTo>
                    <a:pt x="48" y="0"/>
                  </a:lnTo>
                  <a:lnTo>
                    <a:pt x="54" y="6"/>
                  </a:lnTo>
                  <a:lnTo>
                    <a:pt x="54" y="12"/>
                  </a:lnTo>
                  <a:lnTo>
                    <a:pt x="54" y="18"/>
                  </a:lnTo>
                  <a:lnTo>
                    <a:pt x="60" y="24"/>
                  </a:lnTo>
                  <a:lnTo>
                    <a:pt x="54" y="36"/>
                  </a:lnTo>
                  <a:lnTo>
                    <a:pt x="54" y="42"/>
                  </a:lnTo>
                  <a:lnTo>
                    <a:pt x="48" y="48"/>
                  </a:lnTo>
                  <a:lnTo>
                    <a:pt x="48" y="42"/>
                  </a:lnTo>
                  <a:lnTo>
                    <a:pt x="48" y="36"/>
                  </a:lnTo>
                  <a:lnTo>
                    <a:pt x="42" y="36"/>
                  </a:lnTo>
                  <a:lnTo>
                    <a:pt x="36" y="42"/>
                  </a:lnTo>
                  <a:lnTo>
                    <a:pt x="42" y="42"/>
                  </a:lnTo>
                  <a:lnTo>
                    <a:pt x="42" y="48"/>
                  </a:lnTo>
                  <a:lnTo>
                    <a:pt x="42" y="54"/>
                  </a:lnTo>
                  <a:lnTo>
                    <a:pt x="42" y="60"/>
                  </a:lnTo>
                  <a:lnTo>
                    <a:pt x="36" y="60"/>
                  </a:lnTo>
                  <a:lnTo>
                    <a:pt x="36" y="54"/>
                  </a:lnTo>
                  <a:lnTo>
                    <a:pt x="30" y="54"/>
                  </a:lnTo>
                  <a:lnTo>
                    <a:pt x="24" y="54"/>
                  </a:lnTo>
                  <a:lnTo>
                    <a:pt x="24" y="48"/>
                  </a:lnTo>
                  <a:lnTo>
                    <a:pt x="24" y="42"/>
                  </a:lnTo>
                  <a:lnTo>
                    <a:pt x="24" y="36"/>
                  </a:lnTo>
                  <a:lnTo>
                    <a:pt x="24" y="24"/>
                  </a:lnTo>
                  <a:lnTo>
                    <a:pt x="18" y="30"/>
                  </a:lnTo>
                  <a:lnTo>
                    <a:pt x="12" y="30"/>
                  </a:lnTo>
                  <a:lnTo>
                    <a:pt x="6" y="30"/>
                  </a:lnTo>
                  <a:lnTo>
                    <a:pt x="0" y="36"/>
                  </a:lnTo>
                  <a:lnTo>
                    <a:pt x="0" y="4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39" name="Freeform 45"/>
            <p:cNvSpPr>
              <a:spLocks/>
            </p:cNvSpPr>
            <p:nvPr/>
          </p:nvSpPr>
          <p:spPr bwMode="auto">
            <a:xfrm>
              <a:off x="2220" y="1845"/>
              <a:ext cx="174" cy="183"/>
            </a:xfrm>
            <a:custGeom>
              <a:avLst/>
              <a:gdLst>
                <a:gd name="T0" fmla="*/ 129 w 139"/>
                <a:gd name="T1" fmla="*/ 0 h 169"/>
                <a:gd name="T2" fmla="*/ 121 w 139"/>
                <a:gd name="T3" fmla="*/ 13 h 169"/>
                <a:gd name="T4" fmla="*/ 114 w 139"/>
                <a:gd name="T5" fmla="*/ 19 h 169"/>
                <a:gd name="T6" fmla="*/ 106 w 139"/>
                <a:gd name="T7" fmla="*/ 26 h 169"/>
                <a:gd name="T8" fmla="*/ 99 w 139"/>
                <a:gd name="T9" fmla="*/ 32 h 169"/>
                <a:gd name="T10" fmla="*/ 84 w 139"/>
                <a:gd name="T11" fmla="*/ 40 h 169"/>
                <a:gd name="T12" fmla="*/ 84 w 139"/>
                <a:gd name="T13" fmla="*/ 53 h 169"/>
                <a:gd name="T14" fmla="*/ 69 w 139"/>
                <a:gd name="T15" fmla="*/ 60 h 169"/>
                <a:gd name="T16" fmla="*/ 54 w 139"/>
                <a:gd name="T17" fmla="*/ 66 h 169"/>
                <a:gd name="T18" fmla="*/ 46 w 139"/>
                <a:gd name="T19" fmla="*/ 73 h 169"/>
                <a:gd name="T20" fmla="*/ 46 w 139"/>
                <a:gd name="T21" fmla="*/ 86 h 169"/>
                <a:gd name="T22" fmla="*/ 23 w 139"/>
                <a:gd name="T23" fmla="*/ 86 h 169"/>
                <a:gd name="T24" fmla="*/ 15 w 139"/>
                <a:gd name="T25" fmla="*/ 86 h 169"/>
                <a:gd name="T26" fmla="*/ 8 w 139"/>
                <a:gd name="T27" fmla="*/ 99 h 169"/>
                <a:gd name="T28" fmla="*/ 0 w 139"/>
                <a:gd name="T29" fmla="*/ 112 h 169"/>
                <a:gd name="T30" fmla="*/ 8 w 139"/>
                <a:gd name="T31" fmla="*/ 118 h 169"/>
                <a:gd name="T32" fmla="*/ 15 w 139"/>
                <a:gd name="T33" fmla="*/ 131 h 169"/>
                <a:gd name="T34" fmla="*/ 23 w 139"/>
                <a:gd name="T35" fmla="*/ 138 h 169"/>
                <a:gd name="T36" fmla="*/ 23 w 139"/>
                <a:gd name="T37" fmla="*/ 151 h 169"/>
                <a:gd name="T38" fmla="*/ 31 w 139"/>
                <a:gd name="T39" fmla="*/ 164 h 169"/>
                <a:gd name="T40" fmla="*/ 54 w 139"/>
                <a:gd name="T41" fmla="*/ 164 h 169"/>
                <a:gd name="T42" fmla="*/ 54 w 139"/>
                <a:gd name="T43" fmla="*/ 177 h 169"/>
                <a:gd name="T44" fmla="*/ 61 w 139"/>
                <a:gd name="T45" fmla="*/ 170 h 169"/>
                <a:gd name="T46" fmla="*/ 76 w 139"/>
                <a:gd name="T47" fmla="*/ 164 h 169"/>
                <a:gd name="T48" fmla="*/ 84 w 139"/>
                <a:gd name="T49" fmla="*/ 170 h 169"/>
                <a:gd name="T50" fmla="*/ 99 w 139"/>
                <a:gd name="T51" fmla="*/ 177 h 169"/>
                <a:gd name="T52" fmla="*/ 106 w 139"/>
                <a:gd name="T53" fmla="*/ 183 h 169"/>
                <a:gd name="T54" fmla="*/ 114 w 139"/>
                <a:gd name="T55" fmla="*/ 177 h 169"/>
                <a:gd name="T56" fmla="*/ 129 w 139"/>
                <a:gd name="T57" fmla="*/ 170 h 169"/>
                <a:gd name="T58" fmla="*/ 129 w 139"/>
                <a:gd name="T59" fmla="*/ 157 h 169"/>
                <a:gd name="T60" fmla="*/ 129 w 139"/>
                <a:gd name="T61" fmla="*/ 144 h 169"/>
                <a:gd name="T62" fmla="*/ 129 w 139"/>
                <a:gd name="T63" fmla="*/ 144 h 169"/>
                <a:gd name="T64" fmla="*/ 136 w 139"/>
                <a:gd name="T65" fmla="*/ 131 h 169"/>
                <a:gd name="T66" fmla="*/ 144 w 139"/>
                <a:gd name="T67" fmla="*/ 125 h 169"/>
                <a:gd name="T68" fmla="*/ 144 w 139"/>
                <a:gd name="T69" fmla="*/ 112 h 169"/>
                <a:gd name="T70" fmla="*/ 151 w 139"/>
                <a:gd name="T71" fmla="*/ 99 h 169"/>
                <a:gd name="T72" fmla="*/ 166 w 139"/>
                <a:gd name="T73" fmla="*/ 99 h 169"/>
                <a:gd name="T74" fmla="*/ 151 w 139"/>
                <a:gd name="T75" fmla="*/ 92 h 169"/>
                <a:gd name="T76" fmla="*/ 151 w 139"/>
                <a:gd name="T77" fmla="*/ 79 h 169"/>
                <a:gd name="T78" fmla="*/ 144 w 139"/>
                <a:gd name="T79" fmla="*/ 66 h 169"/>
                <a:gd name="T80" fmla="*/ 144 w 139"/>
                <a:gd name="T81" fmla="*/ 53 h 169"/>
                <a:gd name="T82" fmla="*/ 151 w 139"/>
                <a:gd name="T83" fmla="*/ 47 h 169"/>
                <a:gd name="T84" fmla="*/ 151 w 139"/>
                <a:gd name="T85" fmla="*/ 32 h 169"/>
                <a:gd name="T86" fmla="*/ 166 w 139"/>
                <a:gd name="T87" fmla="*/ 26 h 169"/>
                <a:gd name="T88" fmla="*/ 166 w 139"/>
                <a:gd name="T89" fmla="*/ 19 h 169"/>
                <a:gd name="T90" fmla="*/ 144 w 139"/>
                <a:gd name="T91" fmla="*/ 13 h 169"/>
                <a:gd name="T92" fmla="*/ 136 w 139"/>
                <a:gd name="T93" fmla="*/ 0 h 1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9" h="169">
                  <a:moveTo>
                    <a:pt x="109" y="0"/>
                  </a:moveTo>
                  <a:lnTo>
                    <a:pt x="103" y="0"/>
                  </a:lnTo>
                  <a:lnTo>
                    <a:pt x="103" y="6"/>
                  </a:lnTo>
                  <a:lnTo>
                    <a:pt x="97" y="12"/>
                  </a:lnTo>
                  <a:lnTo>
                    <a:pt x="97" y="18"/>
                  </a:lnTo>
                  <a:lnTo>
                    <a:pt x="91" y="18"/>
                  </a:lnTo>
                  <a:lnTo>
                    <a:pt x="91" y="24"/>
                  </a:lnTo>
                  <a:lnTo>
                    <a:pt x="85" y="24"/>
                  </a:lnTo>
                  <a:lnTo>
                    <a:pt x="85" y="30"/>
                  </a:lnTo>
                  <a:lnTo>
                    <a:pt x="79" y="30"/>
                  </a:lnTo>
                  <a:lnTo>
                    <a:pt x="73" y="37"/>
                  </a:lnTo>
                  <a:lnTo>
                    <a:pt x="67" y="37"/>
                  </a:lnTo>
                  <a:lnTo>
                    <a:pt x="67" y="43"/>
                  </a:lnTo>
                  <a:lnTo>
                    <a:pt x="67" y="49"/>
                  </a:lnTo>
                  <a:lnTo>
                    <a:pt x="61" y="49"/>
                  </a:lnTo>
                  <a:lnTo>
                    <a:pt x="55" y="55"/>
                  </a:lnTo>
                  <a:lnTo>
                    <a:pt x="49" y="61"/>
                  </a:lnTo>
                  <a:lnTo>
                    <a:pt x="43" y="61"/>
                  </a:lnTo>
                  <a:lnTo>
                    <a:pt x="37" y="61"/>
                  </a:lnTo>
                  <a:lnTo>
                    <a:pt x="37" y="67"/>
                  </a:lnTo>
                  <a:lnTo>
                    <a:pt x="37" y="73"/>
                  </a:lnTo>
                  <a:lnTo>
                    <a:pt x="37" y="79"/>
                  </a:lnTo>
                  <a:lnTo>
                    <a:pt x="25" y="79"/>
                  </a:lnTo>
                  <a:lnTo>
                    <a:pt x="18" y="79"/>
                  </a:lnTo>
                  <a:lnTo>
                    <a:pt x="18" y="73"/>
                  </a:lnTo>
                  <a:lnTo>
                    <a:pt x="12" y="79"/>
                  </a:lnTo>
                  <a:lnTo>
                    <a:pt x="6" y="85"/>
                  </a:lnTo>
                  <a:lnTo>
                    <a:pt x="6" y="91"/>
                  </a:lnTo>
                  <a:lnTo>
                    <a:pt x="6" y="97"/>
                  </a:lnTo>
                  <a:lnTo>
                    <a:pt x="0" y="103"/>
                  </a:lnTo>
                  <a:lnTo>
                    <a:pt x="6" y="103"/>
                  </a:lnTo>
                  <a:lnTo>
                    <a:pt x="6" y="109"/>
                  </a:lnTo>
                  <a:lnTo>
                    <a:pt x="6" y="115"/>
                  </a:lnTo>
                  <a:lnTo>
                    <a:pt x="12" y="121"/>
                  </a:lnTo>
                  <a:lnTo>
                    <a:pt x="12" y="127"/>
                  </a:lnTo>
                  <a:lnTo>
                    <a:pt x="18" y="127"/>
                  </a:lnTo>
                  <a:lnTo>
                    <a:pt x="18" y="133"/>
                  </a:lnTo>
                  <a:lnTo>
                    <a:pt x="18" y="139"/>
                  </a:lnTo>
                  <a:lnTo>
                    <a:pt x="25" y="145"/>
                  </a:lnTo>
                  <a:lnTo>
                    <a:pt x="25" y="151"/>
                  </a:lnTo>
                  <a:lnTo>
                    <a:pt x="37" y="151"/>
                  </a:lnTo>
                  <a:lnTo>
                    <a:pt x="43" y="151"/>
                  </a:lnTo>
                  <a:lnTo>
                    <a:pt x="43" y="157"/>
                  </a:lnTo>
                  <a:lnTo>
                    <a:pt x="43" y="163"/>
                  </a:lnTo>
                  <a:lnTo>
                    <a:pt x="49" y="163"/>
                  </a:lnTo>
                  <a:lnTo>
                    <a:pt x="49" y="157"/>
                  </a:lnTo>
                  <a:lnTo>
                    <a:pt x="55" y="157"/>
                  </a:lnTo>
                  <a:lnTo>
                    <a:pt x="61" y="151"/>
                  </a:lnTo>
                  <a:lnTo>
                    <a:pt x="61" y="157"/>
                  </a:lnTo>
                  <a:lnTo>
                    <a:pt x="67" y="157"/>
                  </a:lnTo>
                  <a:lnTo>
                    <a:pt x="73" y="163"/>
                  </a:lnTo>
                  <a:lnTo>
                    <a:pt x="79" y="163"/>
                  </a:lnTo>
                  <a:lnTo>
                    <a:pt x="79" y="169"/>
                  </a:lnTo>
                  <a:lnTo>
                    <a:pt x="85" y="169"/>
                  </a:lnTo>
                  <a:lnTo>
                    <a:pt x="85" y="163"/>
                  </a:lnTo>
                  <a:lnTo>
                    <a:pt x="91" y="163"/>
                  </a:lnTo>
                  <a:lnTo>
                    <a:pt x="97" y="163"/>
                  </a:lnTo>
                  <a:lnTo>
                    <a:pt x="103" y="157"/>
                  </a:lnTo>
                  <a:lnTo>
                    <a:pt x="103" y="151"/>
                  </a:lnTo>
                  <a:lnTo>
                    <a:pt x="103" y="145"/>
                  </a:lnTo>
                  <a:lnTo>
                    <a:pt x="103" y="139"/>
                  </a:lnTo>
                  <a:lnTo>
                    <a:pt x="103" y="133"/>
                  </a:lnTo>
                  <a:lnTo>
                    <a:pt x="97" y="133"/>
                  </a:lnTo>
                  <a:lnTo>
                    <a:pt x="103" y="133"/>
                  </a:lnTo>
                  <a:lnTo>
                    <a:pt x="103" y="127"/>
                  </a:lnTo>
                  <a:lnTo>
                    <a:pt x="109" y="121"/>
                  </a:lnTo>
                  <a:lnTo>
                    <a:pt x="115" y="121"/>
                  </a:lnTo>
                  <a:lnTo>
                    <a:pt x="115" y="115"/>
                  </a:lnTo>
                  <a:lnTo>
                    <a:pt x="115" y="109"/>
                  </a:lnTo>
                  <a:lnTo>
                    <a:pt x="115" y="103"/>
                  </a:lnTo>
                  <a:lnTo>
                    <a:pt x="115" y="97"/>
                  </a:lnTo>
                  <a:lnTo>
                    <a:pt x="121" y="91"/>
                  </a:lnTo>
                  <a:lnTo>
                    <a:pt x="127" y="91"/>
                  </a:lnTo>
                  <a:lnTo>
                    <a:pt x="133" y="91"/>
                  </a:lnTo>
                  <a:lnTo>
                    <a:pt x="127" y="85"/>
                  </a:lnTo>
                  <a:lnTo>
                    <a:pt x="121" y="85"/>
                  </a:lnTo>
                  <a:lnTo>
                    <a:pt x="121" y="79"/>
                  </a:lnTo>
                  <a:lnTo>
                    <a:pt x="121" y="73"/>
                  </a:lnTo>
                  <a:lnTo>
                    <a:pt x="121" y="67"/>
                  </a:lnTo>
                  <a:lnTo>
                    <a:pt x="115" y="61"/>
                  </a:lnTo>
                  <a:lnTo>
                    <a:pt x="109" y="55"/>
                  </a:lnTo>
                  <a:lnTo>
                    <a:pt x="115" y="49"/>
                  </a:lnTo>
                  <a:lnTo>
                    <a:pt x="115" y="43"/>
                  </a:lnTo>
                  <a:lnTo>
                    <a:pt x="121" y="43"/>
                  </a:lnTo>
                  <a:lnTo>
                    <a:pt x="127" y="37"/>
                  </a:lnTo>
                  <a:lnTo>
                    <a:pt x="121" y="30"/>
                  </a:lnTo>
                  <a:lnTo>
                    <a:pt x="127" y="30"/>
                  </a:lnTo>
                  <a:lnTo>
                    <a:pt x="133" y="24"/>
                  </a:lnTo>
                  <a:lnTo>
                    <a:pt x="139" y="24"/>
                  </a:lnTo>
                  <a:lnTo>
                    <a:pt x="133" y="18"/>
                  </a:lnTo>
                  <a:lnTo>
                    <a:pt x="127" y="12"/>
                  </a:lnTo>
                  <a:lnTo>
                    <a:pt x="115" y="12"/>
                  </a:lnTo>
                  <a:lnTo>
                    <a:pt x="115" y="6"/>
                  </a:lnTo>
                  <a:lnTo>
                    <a:pt x="109"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0" name="Freeform 46"/>
            <p:cNvSpPr>
              <a:spLocks/>
            </p:cNvSpPr>
            <p:nvPr/>
          </p:nvSpPr>
          <p:spPr bwMode="auto">
            <a:xfrm>
              <a:off x="2386" y="1930"/>
              <a:ext cx="100" cy="125"/>
            </a:xfrm>
            <a:custGeom>
              <a:avLst/>
              <a:gdLst>
                <a:gd name="T0" fmla="*/ 23 w 79"/>
                <a:gd name="T1" fmla="*/ 13 h 115"/>
                <a:gd name="T2" fmla="*/ 8 w 79"/>
                <a:gd name="T3" fmla="*/ 26 h 115"/>
                <a:gd name="T4" fmla="*/ 15 w 79"/>
                <a:gd name="T5" fmla="*/ 39 h 115"/>
                <a:gd name="T6" fmla="*/ 8 w 79"/>
                <a:gd name="T7" fmla="*/ 46 h 115"/>
                <a:gd name="T8" fmla="*/ 0 w 79"/>
                <a:gd name="T9" fmla="*/ 59 h 115"/>
                <a:gd name="T10" fmla="*/ 0 w 79"/>
                <a:gd name="T11" fmla="*/ 78 h 115"/>
                <a:gd name="T12" fmla="*/ 8 w 79"/>
                <a:gd name="T13" fmla="*/ 91 h 115"/>
                <a:gd name="T14" fmla="*/ 8 w 79"/>
                <a:gd name="T15" fmla="*/ 112 h 115"/>
                <a:gd name="T16" fmla="*/ 15 w 79"/>
                <a:gd name="T17" fmla="*/ 125 h 115"/>
                <a:gd name="T18" fmla="*/ 23 w 79"/>
                <a:gd name="T19" fmla="*/ 112 h 115"/>
                <a:gd name="T20" fmla="*/ 23 w 79"/>
                <a:gd name="T21" fmla="*/ 98 h 115"/>
                <a:gd name="T22" fmla="*/ 23 w 79"/>
                <a:gd name="T23" fmla="*/ 85 h 115"/>
                <a:gd name="T24" fmla="*/ 30 w 79"/>
                <a:gd name="T25" fmla="*/ 78 h 115"/>
                <a:gd name="T26" fmla="*/ 30 w 79"/>
                <a:gd name="T27" fmla="*/ 91 h 115"/>
                <a:gd name="T28" fmla="*/ 38 w 79"/>
                <a:gd name="T29" fmla="*/ 98 h 115"/>
                <a:gd name="T30" fmla="*/ 54 w 79"/>
                <a:gd name="T31" fmla="*/ 104 h 115"/>
                <a:gd name="T32" fmla="*/ 62 w 79"/>
                <a:gd name="T33" fmla="*/ 98 h 115"/>
                <a:gd name="T34" fmla="*/ 54 w 79"/>
                <a:gd name="T35" fmla="*/ 85 h 115"/>
                <a:gd name="T36" fmla="*/ 47 w 79"/>
                <a:gd name="T37" fmla="*/ 72 h 115"/>
                <a:gd name="T38" fmla="*/ 38 w 79"/>
                <a:gd name="T39" fmla="*/ 65 h 115"/>
                <a:gd name="T40" fmla="*/ 47 w 79"/>
                <a:gd name="T41" fmla="*/ 59 h 115"/>
                <a:gd name="T42" fmla="*/ 62 w 79"/>
                <a:gd name="T43" fmla="*/ 52 h 115"/>
                <a:gd name="T44" fmla="*/ 70 w 79"/>
                <a:gd name="T45" fmla="*/ 46 h 115"/>
                <a:gd name="T46" fmla="*/ 77 w 79"/>
                <a:gd name="T47" fmla="*/ 39 h 115"/>
                <a:gd name="T48" fmla="*/ 62 w 79"/>
                <a:gd name="T49" fmla="*/ 46 h 115"/>
                <a:gd name="T50" fmla="*/ 47 w 79"/>
                <a:gd name="T51" fmla="*/ 52 h 115"/>
                <a:gd name="T52" fmla="*/ 30 w 79"/>
                <a:gd name="T53" fmla="*/ 52 h 115"/>
                <a:gd name="T54" fmla="*/ 23 w 79"/>
                <a:gd name="T55" fmla="*/ 46 h 115"/>
                <a:gd name="T56" fmla="*/ 23 w 79"/>
                <a:gd name="T57" fmla="*/ 33 h 115"/>
                <a:gd name="T58" fmla="*/ 23 w 79"/>
                <a:gd name="T59" fmla="*/ 20 h 115"/>
                <a:gd name="T60" fmla="*/ 47 w 79"/>
                <a:gd name="T61" fmla="*/ 20 h 115"/>
                <a:gd name="T62" fmla="*/ 70 w 79"/>
                <a:gd name="T63" fmla="*/ 20 h 115"/>
                <a:gd name="T64" fmla="*/ 85 w 79"/>
                <a:gd name="T65" fmla="*/ 26 h 115"/>
                <a:gd name="T66" fmla="*/ 100 w 79"/>
                <a:gd name="T67" fmla="*/ 13 h 115"/>
                <a:gd name="T68" fmla="*/ 100 w 79"/>
                <a:gd name="T69" fmla="*/ 0 h 115"/>
                <a:gd name="T70" fmla="*/ 85 w 79"/>
                <a:gd name="T71" fmla="*/ 13 h 115"/>
                <a:gd name="T72" fmla="*/ 62 w 79"/>
                <a:gd name="T73" fmla="*/ 13 h 115"/>
                <a:gd name="T74" fmla="*/ 30 w 79"/>
                <a:gd name="T75" fmla="*/ 13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9" h="115">
                  <a:moveTo>
                    <a:pt x="24" y="12"/>
                  </a:moveTo>
                  <a:lnTo>
                    <a:pt x="18" y="12"/>
                  </a:lnTo>
                  <a:lnTo>
                    <a:pt x="12" y="18"/>
                  </a:lnTo>
                  <a:lnTo>
                    <a:pt x="6" y="24"/>
                  </a:lnTo>
                  <a:lnTo>
                    <a:pt x="12" y="30"/>
                  </a:lnTo>
                  <a:lnTo>
                    <a:pt x="12" y="36"/>
                  </a:lnTo>
                  <a:lnTo>
                    <a:pt x="6" y="36"/>
                  </a:lnTo>
                  <a:lnTo>
                    <a:pt x="6" y="42"/>
                  </a:lnTo>
                  <a:lnTo>
                    <a:pt x="0" y="48"/>
                  </a:lnTo>
                  <a:lnTo>
                    <a:pt x="0" y="54"/>
                  </a:lnTo>
                  <a:lnTo>
                    <a:pt x="0" y="60"/>
                  </a:lnTo>
                  <a:lnTo>
                    <a:pt x="0" y="72"/>
                  </a:lnTo>
                  <a:lnTo>
                    <a:pt x="0" y="78"/>
                  </a:lnTo>
                  <a:lnTo>
                    <a:pt x="6" y="84"/>
                  </a:lnTo>
                  <a:lnTo>
                    <a:pt x="6" y="96"/>
                  </a:lnTo>
                  <a:lnTo>
                    <a:pt x="6" y="103"/>
                  </a:lnTo>
                  <a:lnTo>
                    <a:pt x="6" y="115"/>
                  </a:lnTo>
                  <a:lnTo>
                    <a:pt x="12" y="115"/>
                  </a:lnTo>
                  <a:lnTo>
                    <a:pt x="18" y="109"/>
                  </a:lnTo>
                  <a:lnTo>
                    <a:pt x="18" y="103"/>
                  </a:lnTo>
                  <a:lnTo>
                    <a:pt x="18" y="96"/>
                  </a:lnTo>
                  <a:lnTo>
                    <a:pt x="18" y="90"/>
                  </a:lnTo>
                  <a:lnTo>
                    <a:pt x="18" y="84"/>
                  </a:lnTo>
                  <a:lnTo>
                    <a:pt x="18" y="78"/>
                  </a:lnTo>
                  <a:lnTo>
                    <a:pt x="18" y="72"/>
                  </a:lnTo>
                  <a:lnTo>
                    <a:pt x="24" y="72"/>
                  </a:lnTo>
                  <a:lnTo>
                    <a:pt x="24" y="78"/>
                  </a:lnTo>
                  <a:lnTo>
                    <a:pt x="24" y="84"/>
                  </a:lnTo>
                  <a:lnTo>
                    <a:pt x="30" y="84"/>
                  </a:lnTo>
                  <a:lnTo>
                    <a:pt x="30" y="90"/>
                  </a:lnTo>
                  <a:lnTo>
                    <a:pt x="37" y="96"/>
                  </a:lnTo>
                  <a:lnTo>
                    <a:pt x="43" y="96"/>
                  </a:lnTo>
                  <a:lnTo>
                    <a:pt x="49" y="96"/>
                  </a:lnTo>
                  <a:lnTo>
                    <a:pt x="49" y="90"/>
                  </a:lnTo>
                  <a:lnTo>
                    <a:pt x="43" y="84"/>
                  </a:lnTo>
                  <a:lnTo>
                    <a:pt x="43" y="78"/>
                  </a:lnTo>
                  <a:lnTo>
                    <a:pt x="43" y="72"/>
                  </a:lnTo>
                  <a:lnTo>
                    <a:pt x="37" y="66"/>
                  </a:lnTo>
                  <a:lnTo>
                    <a:pt x="37" y="60"/>
                  </a:lnTo>
                  <a:lnTo>
                    <a:pt x="30" y="60"/>
                  </a:lnTo>
                  <a:lnTo>
                    <a:pt x="30" y="54"/>
                  </a:lnTo>
                  <a:lnTo>
                    <a:pt x="37" y="54"/>
                  </a:lnTo>
                  <a:lnTo>
                    <a:pt x="43" y="54"/>
                  </a:lnTo>
                  <a:lnTo>
                    <a:pt x="49" y="48"/>
                  </a:lnTo>
                  <a:lnTo>
                    <a:pt x="49" y="42"/>
                  </a:lnTo>
                  <a:lnTo>
                    <a:pt x="55" y="42"/>
                  </a:lnTo>
                  <a:lnTo>
                    <a:pt x="61" y="42"/>
                  </a:lnTo>
                  <a:lnTo>
                    <a:pt x="61" y="36"/>
                  </a:lnTo>
                  <a:lnTo>
                    <a:pt x="55" y="36"/>
                  </a:lnTo>
                  <a:lnTo>
                    <a:pt x="49" y="42"/>
                  </a:lnTo>
                  <a:lnTo>
                    <a:pt x="43" y="42"/>
                  </a:lnTo>
                  <a:lnTo>
                    <a:pt x="37" y="48"/>
                  </a:lnTo>
                  <a:lnTo>
                    <a:pt x="30" y="48"/>
                  </a:lnTo>
                  <a:lnTo>
                    <a:pt x="24" y="48"/>
                  </a:lnTo>
                  <a:lnTo>
                    <a:pt x="24" y="42"/>
                  </a:lnTo>
                  <a:lnTo>
                    <a:pt x="18" y="42"/>
                  </a:lnTo>
                  <a:lnTo>
                    <a:pt x="12" y="36"/>
                  </a:lnTo>
                  <a:lnTo>
                    <a:pt x="18" y="30"/>
                  </a:lnTo>
                  <a:lnTo>
                    <a:pt x="18" y="24"/>
                  </a:lnTo>
                  <a:lnTo>
                    <a:pt x="18" y="18"/>
                  </a:lnTo>
                  <a:lnTo>
                    <a:pt x="30" y="18"/>
                  </a:lnTo>
                  <a:lnTo>
                    <a:pt x="37" y="18"/>
                  </a:lnTo>
                  <a:lnTo>
                    <a:pt x="49" y="18"/>
                  </a:lnTo>
                  <a:lnTo>
                    <a:pt x="55" y="18"/>
                  </a:lnTo>
                  <a:lnTo>
                    <a:pt x="61" y="24"/>
                  </a:lnTo>
                  <a:lnTo>
                    <a:pt x="67" y="24"/>
                  </a:lnTo>
                  <a:lnTo>
                    <a:pt x="73" y="18"/>
                  </a:lnTo>
                  <a:lnTo>
                    <a:pt x="79" y="12"/>
                  </a:lnTo>
                  <a:lnTo>
                    <a:pt x="79" y="6"/>
                  </a:lnTo>
                  <a:lnTo>
                    <a:pt x="79" y="0"/>
                  </a:lnTo>
                  <a:lnTo>
                    <a:pt x="73" y="6"/>
                  </a:lnTo>
                  <a:lnTo>
                    <a:pt x="67" y="12"/>
                  </a:lnTo>
                  <a:lnTo>
                    <a:pt x="61" y="12"/>
                  </a:lnTo>
                  <a:lnTo>
                    <a:pt x="49" y="12"/>
                  </a:lnTo>
                  <a:lnTo>
                    <a:pt x="37" y="12"/>
                  </a:lnTo>
                  <a:lnTo>
                    <a:pt x="24"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1" name="Freeform 47"/>
            <p:cNvSpPr>
              <a:spLocks/>
            </p:cNvSpPr>
            <p:nvPr/>
          </p:nvSpPr>
          <p:spPr bwMode="auto">
            <a:xfrm>
              <a:off x="2524" y="1924"/>
              <a:ext cx="22" cy="52"/>
            </a:xfrm>
            <a:custGeom>
              <a:avLst/>
              <a:gdLst>
                <a:gd name="T0" fmla="*/ 7 w 18"/>
                <a:gd name="T1" fmla="*/ 0 h 48"/>
                <a:gd name="T2" fmla="*/ 7 w 18"/>
                <a:gd name="T3" fmla="*/ 7 h 48"/>
                <a:gd name="T4" fmla="*/ 0 w 18"/>
                <a:gd name="T5" fmla="*/ 13 h 48"/>
                <a:gd name="T6" fmla="*/ 0 w 18"/>
                <a:gd name="T7" fmla="*/ 20 h 48"/>
                <a:gd name="T8" fmla="*/ 0 w 18"/>
                <a:gd name="T9" fmla="*/ 26 h 48"/>
                <a:gd name="T10" fmla="*/ 0 w 18"/>
                <a:gd name="T11" fmla="*/ 33 h 48"/>
                <a:gd name="T12" fmla="*/ 7 w 18"/>
                <a:gd name="T13" fmla="*/ 46 h 48"/>
                <a:gd name="T14" fmla="*/ 7 w 18"/>
                <a:gd name="T15" fmla="*/ 52 h 48"/>
                <a:gd name="T16" fmla="*/ 7 w 18"/>
                <a:gd name="T17" fmla="*/ 46 h 48"/>
                <a:gd name="T18" fmla="*/ 7 w 18"/>
                <a:gd name="T19" fmla="*/ 39 h 48"/>
                <a:gd name="T20" fmla="*/ 7 w 18"/>
                <a:gd name="T21" fmla="*/ 33 h 48"/>
                <a:gd name="T22" fmla="*/ 7 w 18"/>
                <a:gd name="T23" fmla="*/ 26 h 48"/>
                <a:gd name="T24" fmla="*/ 15 w 18"/>
                <a:gd name="T25" fmla="*/ 33 h 48"/>
                <a:gd name="T26" fmla="*/ 22 w 18"/>
                <a:gd name="T27" fmla="*/ 33 h 48"/>
                <a:gd name="T28" fmla="*/ 22 w 18"/>
                <a:gd name="T29" fmla="*/ 26 h 48"/>
                <a:gd name="T30" fmla="*/ 15 w 18"/>
                <a:gd name="T31" fmla="*/ 26 h 48"/>
                <a:gd name="T32" fmla="*/ 15 w 18"/>
                <a:gd name="T33" fmla="*/ 20 h 48"/>
                <a:gd name="T34" fmla="*/ 22 w 18"/>
                <a:gd name="T35" fmla="*/ 13 h 48"/>
                <a:gd name="T36" fmla="*/ 15 w 18"/>
                <a:gd name="T37" fmla="*/ 13 h 48"/>
                <a:gd name="T38" fmla="*/ 7 w 18"/>
                <a:gd name="T39" fmla="*/ 20 h 48"/>
                <a:gd name="T40" fmla="*/ 0 w 18"/>
                <a:gd name="T41" fmla="*/ 13 h 48"/>
                <a:gd name="T42" fmla="*/ 7 w 18"/>
                <a:gd name="T43" fmla="*/ 7 h 48"/>
                <a:gd name="T44" fmla="*/ 7 w 18"/>
                <a:gd name="T45" fmla="*/ 0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 h="48">
                  <a:moveTo>
                    <a:pt x="6" y="0"/>
                  </a:moveTo>
                  <a:lnTo>
                    <a:pt x="6" y="6"/>
                  </a:lnTo>
                  <a:lnTo>
                    <a:pt x="0" y="12"/>
                  </a:lnTo>
                  <a:lnTo>
                    <a:pt x="0" y="18"/>
                  </a:lnTo>
                  <a:lnTo>
                    <a:pt x="0" y="24"/>
                  </a:lnTo>
                  <a:lnTo>
                    <a:pt x="0" y="30"/>
                  </a:lnTo>
                  <a:lnTo>
                    <a:pt x="6" y="42"/>
                  </a:lnTo>
                  <a:lnTo>
                    <a:pt x="6" y="48"/>
                  </a:lnTo>
                  <a:lnTo>
                    <a:pt x="6" y="42"/>
                  </a:lnTo>
                  <a:lnTo>
                    <a:pt x="6" y="36"/>
                  </a:lnTo>
                  <a:lnTo>
                    <a:pt x="6" y="30"/>
                  </a:lnTo>
                  <a:lnTo>
                    <a:pt x="6" y="24"/>
                  </a:lnTo>
                  <a:lnTo>
                    <a:pt x="12" y="30"/>
                  </a:lnTo>
                  <a:lnTo>
                    <a:pt x="18" y="30"/>
                  </a:lnTo>
                  <a:lnTo>
                    <a:pt x="18" y="24"/>
                  </a:lnTo>
                  <a:lnTo>
                    <a:pt x="12" y="24"/>
                  </a:lnTo>
                  <a:lnTo>
                    <a:pt x="12" y="18"/>
                  </a:lnTo>
                  <a:lnTo>
                    <a:pt x="18" y="12"/>
                  </a:lnTo>
                  <a:lnTo>
                    <a:pt x="12" y="12"/>
                  </a:lnTo>
                  <a:lnTo>
                    <a:pt x="6" y="18"/>
                  </a:lnTo>
                  <a:lnTo>
                    <a:pt x="0" y="12"/>
                  </a:lnTo>
                  <a:lnTo>
                    <a:pt x="6"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2" name="Freeform 48"/>
            <p:cNvSpPr>
              <a:spLocks/>
            </p:cNvSpPr>
            <p:nvPr/>
          </p:nvSpPr>
          <p:spPr bwMode="auto">
            <a:xfrm>
              <a:off x="2531" y="2008"/>
              <a:ext cx="45" cy="13"/>
            </a:xfrm>
            <a:custGeom>
              <a:avLst/>
              <a:gdLst>
                <a:gd name="T0" fmla="*/ 8 w 36"/>
                <a:gd name="T1" fmla="*/ 0 h 12"/>
                <a:gd name="T2" fmla="*/ 0 w 36"/>
                <a:gd name="T3" fmla="*/ 7 h 12"/>
                <a:gd name="T4" fmla="*/ 8 w 36"/>
                <a:gd name="T5" fmla="*/ 7 h 12"/>
                <a:gd name="T6" fmla="*/ 15 w 36"/>
                <a:gd name="T7" fmla="*/ 7 h 12"/>
                <a:gd name="T8" fmla="*/ 30 w 36"/>
                <a:gd name="T9" fmla="*/ 7 h 12"/>
                <a:gd name="T10" fmla="*/ 38 w 36"/>
                <a:gd name="T11" fmla="*/ 13 h 12"/>
                <a:gd name="T12" fmla="*/ 45 w 36"/>
                <a:gd name="T13" fmla="*/ 13 h 12"/>
                <a:gd name="T14" fmla="*/ 45 w 36"/>
                <a:gd name="T15" fmla="*/ 7 h 12"/>
                <a:gd name="T16" fmla="*/ 38 w 36"/>
                <a:gd name="T17" fmla="*/ 0 h 12"/>
                <a:gd name="T18" fmla="*/ 30 w 36"/>
                <a:gd name="T19" fmla="*/ 0 h 12"/>
                <a:gd name="T20" fmla="*/ 23 w 36"/>
                <a:gd name="T21" fmla="*/ 0 h 12"/>
                <a:gd name="T22" fmla="*/ 15 w 36"/>
                <a:gd name="T23" fmla="*/ 0 h 12"/>
                <a:gd name="T24" fmla="*/ 8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6" y="0"/>
                  </a:moveTo>
                  <a:lnTo>
                    <a:pt x="0" y="6"/>
                  </a:lnTo>
                  <a:lnTo>
                    <a:pt x="6" y="6"/>
                  </a:lnTo>
                  <a:lnTo>
                    <a:pt x="12" y="6"/>
                  </a:lnTo>
                  <a:lnTo>
                    <a:pt x="24" y="6"/>
                  </a:lnTo>
                  <a:lnTo>
                    <a:pt x="30" y="12"/>
                  </a:lnTo>
                  <a:lnTo>
                    <a:pt x="36" y="12"/>
                  </a:lnTo>
                  <a:lnTo>
                    <a:pt x="36" y="6"/>
                  </a:lnTo>
                  <a:lnTo>
                    <a:pt x="30" y="0"/>
                  </a:lnTo>
                  <a:lnTo>
                    <a:pt x="24" y="0"/>
                  </a:lnTo>
                  <a:lnTo>
                    <a:pt x="18" y="0"/>
                  </a:lnTo>
                  <a:lnTo>
                    <a:pt x="12"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3" name="Freeform 49"/>
            <p:cNvSpPr>
              <a:spLocks/>
            </p:cNvSpPr>
            <p:nvPr/>
          </p:nvSpPr>
          <p:spPr bwMode="auto">
            <a:xfrm>
              <a:off x="2576" y="1963"/>
              <a:ext cx="319" cy="176"/>
            </a:xfrm>
            <a:custGeom>
              <a:avLst/>
              <a:gdLst>
                <a:gd name="T0" fmla="*/ 15 w 254"/>
                <a:gd name="T1" fmla="*/ 6 h 163"/>
                <a:gd name="T2" fmla="*/ 8 w 254"/>
                <a:gd name="T3" fmla="*/ 19 h 163"/>
                <a:gd name="T4" fmla="*/ 8 w 254"/>
                <a:gd name="T5" fmla="*/ 19 h 163"/>
                <a:gd name="T6" fmla="*/ 15 w 254"/>
                <a:gd name="T7" fmla="*/ 26 h 163"/>
                <a:gd name="T8" fmla="*/ 30 w 254"/>
                <a:gd name="T9" fmla="*/ 32 h 163"/>
                <a:gd name="T10" fmla="*/ 46 w 254"/>
                <a:gd name="T11" fmla="*/ 32 h 163"/>
                <a:gd name="T12" fmla="*/ 54 w 254"/>
                <a:gd name="T13" fmla="*/ 39 h 163"/>
                <a:gd name="T14" fmla="*/ 46 w 254"/>
                <a:gd name="T15" fmla="*/ 45 h 163"/>
                <a:gd name="T16" fmla="*/ 30 w 254"/>
                <a:gd name="T17" fmla="*/ 39 h 163"/>
                <a:gd name="T18" fmla="*/ 23 w 254"/>
                <a:gd name="T19" fmla="*/ 45 h 163"/>
                <a:gd name="T20" fmla="*/ 30 w 254"/>
                <a:gd name="T21" fmla="*/ 52 h 163"/>
                <a:gd name="T22" fmla="*/ 30 w 254"/>
                <a:gd name="T23" fmla="*/ 65 h 163"/>
                <a:gd name="T24" fmla="*/ 46 w 254"/>
                <a:gd name="T25" fmla="*/ 58 h 163"/>
                <a:gd name="T26" fmla="*/ 54 w 254"/>
                <a:gd name="T27" fmla="*/ 58 h 163"/>
                <a:gd name="T28" fmla="*/ 62 w 254"/>
                <a:gd name="T29" fmla="*/ 65 h 163"/>
                <a:gd name="T30" fmla="*/ 84 w 254"/>
                <a:gd name="T31" fmla="*/ 79 h 163"/>
                <a:gd name="T32" fmla="*/ 99 w 254"/>
                <a:gd name="T33" fmla="*/ 79 h 163"/>
                <a:gd name="T34" fmla="*/ 114 w 254"/>
                <a:gd name="T35" fmla="*/ 92 h 163"/>
                <a:gd name="T36" fmla="*/ 129 w 254"/>
                <a:gd name="T37" fmla="*/ 111 h 163"/>
                <a:gd name="T38" fmla="*/ 129 w 254"/>
                <a:gd name="T39" fmla="*/ 124 h 163"/>
                <a:gd name="T40" fmla="*/ 122 w 254"/>
                <a:gd name="T41" fmla="*/ 137 h 163"/>
                <a:gd name="T42" fmla="*/ 137 w 254"/>
                <a:gd name="T43" fmla="*/ 137 h 163"/>
                <a:gd name="T44" fmla="*/ 152 w 254"/>
                <a:gd name="T45" fmla="*/ 137 h 163"/>
                <a:gd name="T46" fmla="*/ 160 w 254"/>
                <a:gd name="T47" fmla="*/ 150 h 163"/>
                <a:gd name="T48" fmla="*/ 182 w 254"/>
                <a:gd name="T49" fmla="*/ 150 h 163"/>
                <a:gd name="T50" fmla="*/ 197 w 254"/>
                <a:gd name="T51" fmla="*/ 157 h 163"/>
                <a:gd name="T52" fmla="*/ 205 w 254"/>
                <a:gd name="T53" fmla="*/ 144 h 163"/>
                <a:gd name="T54" fmla="*/ 205 w 254"/>
                <a:gd name="T55" fmla="*/ 137 h 163"/>
                <a:gd name="T56" fmla="*/ 212 w 254"/>
                <a:gd name="T57" fmla="*/ 131 h 163"/>
                <a:gd name="T58" fmla="*/ 221 w 254"/>
                <a:gd name="T59" fmla="*/ 124 h 163"/>
                <a:gd name="T60" fmla="*/ 236 w 254"/>
                <a:gd name="T61" fmla="*/ 131 h 163"/>
                <a:gd name="T62" fmla="*/ 251 w 254"/>
                <a:gd name="T63" fmla="*/ 131 h 163"/>
                <a:gd name="T64" fmla="*/ 259 w 254"/>
                <a:gd name="T65" fmla="*/ 150 h 163"/>
                <a:gd name="T66" fmla="*/ 266 w 254"/>
                <a:gd name="T67" fmla="*/ 163 h 163"/>
                <a:gd name="T68" fmla="*/ 289 w 254"/>
                <a:gd name="T69" fmla="*/ 170 h 163"/>
                <a:gd name="T70" fmla="*/ 304 w 254"/>
                <a:gd name="T71" fmla="*/ 176 h 163"/>
                <a:gd name="T72" fmla="*/ 319 w 254"/>
                <a:gd name="T73" fmla="*/ 170 h 163"/>
                <a:gd name="T74" fmla="*/ 304 w 254"/>
                <a:gd name="T75" fmla="*/ 163 h 163"/>
                <a:gd name="T76" fmla="*/ 296 w 254"/>
                <a:gd name="T77" fmla="*/ 157 h 163"/>
                <a:gd name="T78" fmla="*/ 289 w 254"/>
                <a:gd name="T79" fmla="*/ 150 h 163"/>
                <a:gd name="T80" fmla="*/ 281 w 254"/>
                <a:gd name="T81" fmla="*/ 144 h 163"/>
                <a:gd name="T82" fmla="*/ 274 w 254"/>
                <a:gd name="T83" fmla="*/ 131 h 163"/>
                <a:gd name="T84" fmla="*/ 259 w 254"/>
                <a:gd name="T85" fmla="*/ 111 h 163"/>
                <a:gd name="T86" fmla="*/ 274 w 254"/>
                <a:gd name="T87" fmla="*/ 105 h 163"/>
                <a:gd name="T88" fmla="*/ 259 w 254"/>
                <a:gd name="T89" fmla="*/ 98 h 163"/>
                <a:gd name="T90" fmla="*/ 236 w 254"/>
                <a:gd name="T91" fmla="*/ 92 h 163"/>
                <a:gd name="T92" fmla="*/ 236 w 254"/>
                <a:gd name="T93" fmla="*/ 79 h 163"/>
                <a:gd name="T94" fmla="*/ 221 w 254"/>
                <a:gd name="T95" fmla="*/ 71 h 163"/>
                <a:gd name="T96" fmla="*/ 205 w 254"/>
                <a:gd name="T97" fmla="*/ 58 h 163"/>
                <a:gd name="T98" fmla="*/ 182 w 254"/>
                <a:gd name="T99" fmla="*/ 52 h 163"/>
                <a:gd name="T100" fmla="*/ 160 w 254"/>
                <a:gd name="T101" fmla="*/ 39 h 163"/>
                <a:gd name="T102" fmla="*/ 137 w 254"/>
                <a:gd name="T103" fmla="*/ 32 h 163"/>
                <a:gd name="T104" fmla="*/ 114 w 254"/>
                <a:gd name="T105" fmla="*/ 19 h 163"/>
                <a:gd name="T106" fmla="*/ 107 w 254"/>
                <a:gd name="T107" fmla="*/ 32 h 163"/>
                <a:gd name="T108" fmla="*/ 92 w 254"/>
                <a:gd name="T109" fmla="*/ 32 h 163"/>
                <a:gd name="T110" fmla="*/ 77 w 254"/>
                <a:gd name="T111" fmla="*/ 45 h 163"/>
                <a:gd name="T112" fmla="*/ 69 w 254"/>
                <a:gd name="T113" fmla="*/ 52 h 163"/>
                <a:gd name="T114" fmla="*/ 62 w 254"/>
                <a:gd name="T115" fmla="*/ 39 h 163"/>
                <a:gd name="T116" fmla="*/ 62 w 254"/>
                <a:gd name="T117" fmla="*/ 39 h 163"/>
                <a:gd name="T118" fmla="*/ 54 w 254"/>
                <a:gd name="T119" fmla="*/ 32 h 163"/>
                <a:gd name="T120" fmla="*/ 54 w 254"/>
                <a:gd name="T121" fmla="*/ 19 h 163"/>
                <a:gd name="T122" fmla="*/ 46 w 254"/>
                <a:gd name="T123" fmla="*/ 6 h 163"/>
                <a:gd name="T124" fmla="*/ 30 w 254"/>
                <a:gd name="T125" fmla="*/ 0 h 1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4" h="163">
                  <a:moveTo>
                    <a:pt x="18" y="0"/>
                  </a:moveTo>
                  <a:lnTo>
                    <a:pt x="12" y="6"/>
                  </a:lnTo>
                  <a:lnTo>
                    <a:pt x="6" y="12"/>
                  </a:lnTo>
                  <a:lnTo>
                    <a:pt x="6" y="18"/>
                  </a:lnTo>
                  <a:lnTo>
                    <a:pt x="0" y="18"/>
                  </a:lnTo>
                  <a:lnTo>
                    <a:pt x="6" y="18"/>
                  </a:lnTo>
                  <a:lnTo>
                    <a:pt x="12" y="18"/>
                  </a:lnTo>
                  <a:lnTo>
                    <a:pt x="12" y="24"/>
                  </a:lnTo>
                  <a:lnTo>
                    <a:pt x="18" y="30"/>
                  </a:lnTo>
                  <a:lnTo>
                    <a:pt x="24" y="30"/>
                  </a:lnTo>
                  <a:lnTo>
                    <a:pt x="31" y="30"/>
                  </a:lnTo>
                  <a:lnTo>
                    <a:pt x="37" y="30"/>
                  </a:lnTo>
                  <a:lnTo>
                    <a:pt x="43" y="30"/>
                  </a:lnTo>
                  <a:lnTo>
                    <a:pt x="43" y="36"/>
                  </a:lnTo>
                  <a:lnTo>
                    <a:pt x="37" y="36"/>
                  </a:lnTo>
                  <a:lnTo>
                    <a:pt x="37" y="42"/>
                  </a:lnTo>
                  <a:lnTo>
                    <a:pt x="31" y="36"/>
                  </a:lnTo>
                  <a:lnTo>
                    <a:pt x="24" y="36"/>
                  </a:lnTo>
                  <a:lnTo>
                    <a:pt x="12" y="42"/>
                  </a:lnTo>
                  <a:lnTo>
                    <a:pt x="18" y="42"/>
                  </a:lnTo>
                  <a:lnTo>
                    <a:pt x="18" y="48"/>
                  </a:lnTo>
                  <a:lnTo>
                    <a:pt x="24" y="48"/>
                  </a:lnTo>
                  <a:lnTo>
                    <a:pt x="24" y="54"/>
                  </a:lnTo>
                  <a:lnTo>
                    <a:pt x="24" y="60"/>
                  </a:lnTo>
                  <a:lnTo>
                    <a:pt x="31" y="60"/>
                  </a:lnTo>
                  <a:lnTo>
                    <a:pt x="37" y="54"/>
                  </a:lnTo>
                  <a:lnTo>
                    <a:pt x="37" y="48"/>
                  </a:lnTo>
                  <a:lnTo>
                    <a:pt x="43" y="54"/>
                  </a:lnTo>
                  <a:lnTo>
                    <a:pt x="43" y="60"/>
                  </a:lnTo>
                  <a:lnTo>
                    <a:pt x="49" y="60"/>
                  </a:lnTo>
                  <a:lnTo>
                    <a:pt x="55" y="66"/>
                  </a:lnTo>
                  <a:lnTo>
                    <a:pt x="67" y="73"/>
                  </a:lnTo>
                  <a:lnTo>
                    <a:pt x="73" y="73"/>
                  </a:lnTo>
                  <a:lnTo>
                    <a:pt x="79" y="73"/>
                  </a:lnTo>
                  <a:lnTo>
                    <a:pt x="85" y="79"/>
                  </a:lnTo>
                  <a:lnTo>
                    <a:pt x="91" y="85"/>
                  </a:lnTo>
                  <a:lnTo>
                    <a:pt x="97" y="97"/>
                  </a:lnTo>
                  <a:lnTo>
                    <a:pt x="103" y="103"/>
                  </a:lnTo>
                  <a:lnTo>
                    <a:pt x="103" y="109"/>
                  </a:lnTo>
                  <a:lnTo>
                    <a:pt x="103" y="115"/>
                  </a:lnTo>
                  <a:lnTo>
                    <a:pt x="103" y="121"/>
                  </a:lnTo>
                  <a:lnTo>
                    <a:pt x="97" y="127"/>
                  </a:lnTo>
                  <a:lnTo>
                    <a:pt x="103" y="127"/>
                  </a:lnTo>
                  <a:lnTo>
                    <a:pt x="109" y="127"/>
                  </a:lnTo>
                  <a:lnTo>
                    <a:pt x="115" y="121"/>
                  </a:lnTo>
                  <a:lnTo>
                    <a:pt x="121" y="127"/>
                  </a:lnTo>
                  <a:lnTo>
                    <a:pt x="121" y="133"/>
                  </a:lnTo>
                  <a:lnTo>
                    <a:pt x="127" y="139"/>
                  </a:lnTo>
                  <a:lnTo>
                    <a:pt x="139" y="139"/>
                  </a:lnTo>
                  <a:lnTo>
                    <a:pt x="145" y="139"/>
                  </a:lnTo>
                  <a:lnTo>
                    <a:pt x="151" y="145"/>
                  </a:lnTo>
                  <a:lnTo>
                    <a:pt x="157" y="145"/>
                  </a:lnTo>
                  <a:lnTo>
                    <a:pt x="163" y="139"/>
                  </a:lnTo>
                  <a:lnTo>
                    <a:pt x="163" y="133"/>
                  </a:lnTo>
                  <a:lnTo>
                    <a:pt x="157" y="127"/>
                  </a:lnTo>
                  <a:lnTo>
                    <a:pt x="163" y="127"/>
                  </a:lnTo>
                  <a:lnTo>
                    <a:pt x="169" y="127"/>
                  </a:lnTo>
                  <a:lnTo>
                    <a:pt x="169" y="121"/>
                  </a:lnTo>
                  <a:lnTo>
                    <a:pt x="169" y="115"/>
                  </a:lnTo>
                  <a:lnTo>
                    <a:pt x="176" y="115"/>
                  </a:lnTo>
                  <a:lnTo>
                    <a:pt x="182" y="121"/>
                  </a:lnTo>
                  <a:lnTo>
                    <a:pt x="188" y="121"/>
                  </a:lnTo>
                  <a:lnTo>
                    <a:pt x="194" y="121"/>
                  </a:lnTo>
                  <a:lnTo>
                    <a:pt x="200" y="121"/>
                  </a:lnTo>
                  <a:lnTo>
                    <a:pt x="200" y="127"/>
                  </a:lnTo>
                  <a:lnTo>
                    <a:pt x="206" y="139"/>
                  </a:lnTo>
                  <a:lnTo>
                    <a:pt x="206" y="145"/>
                  </a:lnTo>
                  <a:lnTo>
                    <a:pt x="212" y="151"/>
                  </a:lnTo>
                  <a:lnTo>
                    <a:pt x="218" y="151"/>
                  </a:lnTo>
                  <a:lnTo>
                    <a:pt x="230" y="157"/>
                  </a:lnTo>
                  <a:lnTo>
                    <a:pt x="236" y="163"/>
                  </a:lnTo>
                  <a:lnTo>
                    <a:pt x="242" y="163"/>
                  </a:lnTo>
                  <a:lnTo>
                    <a:pt x="248" y="163"/>
                  </a:lnTo>
                  <a:lnTo>
                    <a:pt x="254" y="157"/>
                  </a:lnTo>
                  <a:lnTo>
                    <a:pt x="248" y="157"/>
                  </a:lnTo>
                  <a:lnTo>
                    <a:pt x="242" y="151"/>
                  </a:lnTo>
                  <a:lnTo>
                    <a:pt x="242" y="145"/>
                  </a:lnTo>
                  <a:lnTo>
                    <a:pt x="236" y="145"/>
                  </a:lnTo>
                  <a:lnTo>
                    <a:pt x="236" y="139"/>
                  </a:lnTo>
                  <a:lnTo>
                    <a:pt x="230" y="139"/>
                  </a:lnTo>
                  <a:lnTo>
                    <a:pt x="224" y="139"/>
                  </a:lnTo>
                  <a:lnTo>
                    <a:pt x="224" y="133"/>
                  </a:lnTo>
                  <a:lnTo>
                    <a:pt x="224" y="121"/>
                  </a:lnTo>
                  <a:lnTo>
                    <a:pt x="218" y="121"/>
                  </a:lnTo>
                  <a:lnTo>
                    <a:pt x="212" y="115"/>
                  </a:lnTo>
                  <a:lnTo>
                    <a:pt x="206" y="103"/>
                  </a:lnTo>
                  <a:lnTo>
                    <a:pt x="212" y="103"/>
                  </a:lnTo>
                  <a:lnTo>
                    <a:pt x="218" y="97"/>
                  </a:lnTo>
                  <a:lnTo>
                    <a:pt x="212" y="91"/>
                  </a:lnTo>
                  <a:lnTo>
                    <a:pt x="206" y="91"/>
                  </a:lnTo>
                  <a:lnTo>
                    <a:pt x="194" y="85"/>
                  </a:lnTo>
                  <a:lnTo>
                    <a:pt x="188" y="85"/>
                  </a:lnTo>
                  <a:lnTo>
                    <a:pt x="188" y="79"/>
                  </a:lnTo>
                  <a:lnTo>
                    <a:pt x="188" y="73"/>
                  </a:lnTo>
                  <a:lnTo>
                    <a:pt x="182" y="66"/>
                  </a:lnTo>
                  <a:lnTo>
                    <a:pt x="176" y="66"/>
                  </a:lnTo>
                  <a:lnTo>
                    <a:pt x="169" y="60"/>
                  </a:lnTo>
                  <a:lnTo>
                    <a:pt x="163" y="54"/>
                  </a:lnTo>
                  <a:lnTo>
                    <a:pt x="157" y="54"/>
                  </a:lnTo>
                  <a:lnTo>
                    <a:pt x="145" y="48"/>
                  </a:lnTo>
                  <a:lnTo>
                    <a:pt x="133" y="42"/>
                  </a:lnTo>
                  <a:lnTo>
                    <a:pt x="127" y="36"/>
                  </a:lnTo>
                  <a:lnTo>
                    <a:pt x="121" y="30"/>
                  </a:lnTo>
                  <a:lnTo>
                    <a:pt x="109" y="30"/>
                  </a:lnTo>
                  <a:lnTo>
                    <a:pt x="97" y="24"/>
                  </a:lnTo>
                  <a:lnTo>
                    <a:pt x="91" y="18"/>
                  </a:lnTo>
                  <a:lnTo>
                    <a:pt x="85" y="24"/>
                  </a:lnTo>
                  <a:lnTo>
                    <a:pt x="85" y="30"/>
                  </a:lnTo>
                  <a:lnTo>
                    <a:pt x="79" y="30"/>
                  </a:lnTo>
                  <a:lnTo>
                    <a:pt x="73" y="30"/>
                  </a:lnTo>
                  <a:lnTo>
                    <a:pt x="67" y="36"/>
                  </a:lnTo>
                  <a:lnTo>
                    <a:pt x="61" y="42"/>
                  </a:lnTo>
                  <a:lnTo>
                    <a:pt x="61" y="48"/>
                  </a:lnTo>
                  <a:lnTo>
                    <a:pt x="55" y="48"/>
                  </a:lnTo>
                  <a:lnTo>
                    <a:pt x="55" y="42"/>
                  </a:lnTo>
                  <a:lnTo>
                    <a:pt x="49" y="36"/>
                  </a:lnTo>
                  <a:lnTo>
                    <a:pt x="49" y="30"/>
                  </a:lnTo>
                  <a:lnTo>
                    <a:pt x="49" y="36"/>
                  </a:lnTo>
                  <a:lnTo>
                    <a:pt x="43" y="36"/>
                  </a:lnTo>
                  <a:lnTo>
                    <a:pt x="43" y="30"/>
                  </a:lnTo>
                  <a:lnTo>
                    <a:pt x="43" y="24"/>
                  </a:lnTo>
                  <a:lnTo>
                    <a:pt x="43" y="18"/>
                  </a:lnTo>
                  <a:lnTo>
                    <a:pt x="43" y="12"/>
                  </a:lnTo>
                  <a:lnTo>
                    <a:pt x="37" y="6"/>
                  </a:lnTo>
                  <a:lnTo>
                    <a:pt x="31" y="6"/>
                  </a:lnTo>
                  <a:lnTo>
                    <a:pt x="24" y="0"/>
                  </a:lnTo>
                  <a:lnTo>
                    <a:pt x="1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4" name="Freeform 50"/>
            <p:cNvSpPr>
              <a:spLocks/>
            </p:cNvSpPr>
            <p:nvPr/>
          </p:nvSpPr>
          <p:spPr bwMode="auto">
            <a:xfrm>
              <a:off x="2857" y="2028"/>
              <a:ext cx="60" cy="39"/>
            </a:xfrm>
            <a:custGeom>
              <a:avLst/>
              <a:gdLst>
                <a:gd name="T0" fmla="*/ 0 w 48"/>
                <a:gd name="T1" fmla="*/ 26 h 37"/>
                <a:gd name="T2" fmla="*/ 8 w 48"/>
                <a:gd name="T3" fmla="*/ 33 h 37"/>
                <a:gd name="T4" fmla="*/ 15 w 48"/>
                <a:gd name="T5" fmla="*/ 33 h 37"/>
                <a:gd name="T6" fmla="*/ 23 w 48"/>
                <a:gd name="T7" fmla="*/ 39 h 37"/>
                <a:gd name="T8" fmla="*/ 38 w 48"/>
                <a:gd name="T9" fmla="*/ 39 h 37"/>
                <a:gd name="T10" fmla="*/ 45 w 48"/>
                <a:gd name="T11" fmla="*/ 33 h 37"/>
                <a:gd name="T12" fmla="*/ 53 w 48"/>
                <a:gd name="T13" fmla="*/ 26 h 37"/>
                <a:gd name="T14" fmla="*/ 60 w 48"/>
                <a:gd name="T15" fmla="*/ 20 h 37"/>
                <a:gd name="T16" fmla="*/ 60 w 48"/>
                <a:gd name="T17" fmla="*/ 14 h 37"/>
                <a:gd name="T18" fmla="*/ 60 w 48"/>
                <a:gd name="T19" fmla="*/ 6 h 37"/>
                <a:gd name="T20" fmla="*/ 60 w 48"/>
                <a:gd name="T21" fmla="*/ 0 h 37"/>
                <a:gd name="T22" fmla="*/ 60 w 48"/>
                <a:gd name="T23" fmla="*/ 6 h 37"/>
                <a:gd name="T24" fmla="*/ 53 w 48"/>
                <a:gd name="T25" fmla="*/ 6 h 37"/>
                <a:gd name="T26" fmla="*/ 53 w 48"/>
                <a:gd name="T27" fmla="*/ 14 h 37"/>
                <a:gd name="T28" fmla="*/ 45 w 48"/>
                <a:gd name="T29" fmla="*/ 14 h 37"/>
                <a:gd name="T30" fmla="*/ 45 w 48"/>
                <a:gd name="T31" fmla="*/ 20 h 37"/>
                <a:gd name="T32" fmla="*/ 38 w 48"/>
                <a:gd name="T33" fmla="*/ 20 h 37"/>
                <a:gd name="T34" fmla="*/ 30 w 48"/>
                <a:gd name="T35" fmla="*/ 26 h 37"/>
                <a:gd name="T36" fmla="*/ 23 w 48"/>
                <a:gd name="T37" fmla="*/ 20 h 37"/>
                <a:gd name="T38" fmla="*/ 23 w 48"/>
                <a:gd name="T39" fmla="*/ 26 h 37"/>
                <a:gd name="T40" fmla="*/ 15 w 48"/>
                <a:gd name="T41" fmla="*/ 26 h 37"/>
                <a:gd name="T42" fmla="*/ 8 w 48"/>
                <a:gd name="T43" fmla="*/ 26 h 37"/>
                <a:gd name="T44" fmla="*/ 0 w 48"/>
                <a:gd name="T45" fmla="*/ 26 h 3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37">
                  <a:moveTo>
                    <a:pt x="0" y="25"/>
                  </a:moveTo>
                  <a:lnTo>
                    <a:pt x="6" y="31"/>
                  </a:lnTo>
                  <a:lnTo>
                    <a:pt x="12" y="31"/>
                  </a:lnTo>
                  <a:lnTo>
                    <a:pt x="18" y="37"/>
                  </a:lnTo>
                  <a:lnTo>
                    <a:pt x="30" y="37"/>
                  </a:lnTo>
                  <a:lnTo>
                    <a:pt x="36" y="31"/>
                  </a:lnTo>
                  <a:lnTo>
                    <a:pt x="42" y="25"/>
                  </a:lnTo>
                  <a:lnTo>
                    <a:pt x="48" y="19"/>
                  </a:lnTo>
                  <a:lnTo>
                    <a:pt x="48" y="13"/>
                  </a:lnTo>
                  <a:lnTo>
                    <a:pt x="48" y="6"/>
                  </a:lnTo>
                  <a:lnTo>
                    <a:pt x="48" y="0"/>
                  </a:lnTo>
                  <a:lnTo>
                    <a:pt x="48" y="6"/>
                  </a:lnTo>
                  <a:lnTo>
                    <a:pt x="42" y="6"/>
                  </a:lnTo>
                  <a:lnTo>
                    <a:pt x="42" y="13"/>
                  </a:lnTo>
                  <a:lnTo>
                    <a:pt x="36" y="13"/>
                  </a:lnTo>
                  <a:lnTo>
                    <a:pt x="36" y="19"/>
                  </a:lnTo>
                  <a:lnTo>
                    <a:pt x="30" y="19"/>
                  </a:lnTo>
                  <a:lnTo>
                    <a:pt x="24" y="25"/>
                  </a:lnTo>
                  <a:lnTo>
                    <a:pt x="18" y="19"/>
                  </a:lnTo>
                  <a:lnTo>
                    <a:pt x="18" y="25"/>
                  </a:lnTo>
                  <a:lnTo>
                    <a:pt x="12" y="25"/>
                  </a:lnTo>
                  <a:lnTo>
                    <a:pt x="6" y="25"/>
                  </a:lnTo>
                  <a:lnTo>
                    <a:pt x="0" y="25"/>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5" name="Freeform 51"/>
            <p:cNvSpPr>
              <a:spLocks/>
            </p:cNvSpPr>
            <p:nvPr/>
          </p:nvSpPr>
          <p:spPr bwMode="auto">
            <a:xfrm>
              <a:off x="2895" y="2008"/>
              <a:ext cx="37" cy="34"/>
            </a:xfrm>
            <a:custGeom>
              <a:avLst/>
              <a:gdLst>
                <a:gd name="T0" fmla="*/ 0 w 30"/>
                <a:gd name="T1" fmla="*/ 0 h 31"/>
                <a:gd name="T2" fmla="*/ 7 w 30"/>
                <a:gd name="T3" fmla="*/ 0 h 31"/>
                <a:gd name="T4" fmla="*/ 15 w 30"/>
                <a:gd name="T5" fmla="*/ 7 h 31"/>
                <a:gd name="T6" fmla="*/ 22 w 30"/>
                <a:gd name="T7" fmla="*/ 13 h 31"/>
                <a:gd name="T8" fmla="*/ 30 w 30"/>
                <a:gd name="T9" fmla="*/ 20 h 31"/>
                <a:gd name="T10" fmla="*/ 30 w 30"/>
                <a:gd name="T11" fmla="*/ 26 h 31"/>
                <a:gd name="T12" fmla="*/ 30 w 30"/>
                <a:gd name="T13" fmla="*/ 34 h 31"/>
                <a:gd name="T14" fmla="*/ 37 w 30"/>
                <a:gd name="T15" fmla="*/ 34 h 31"/>
                <a:gd name="T16" fmla="*/ 37 w 30"/>
                <a:gd name="T17" fmla="*/ 26 h 31"/>
                <a:gd name="T18" fmla="*/ 37 w 30"/>
                <a:gd name="T19" fmla="*/ 20 h 31"/>
                <a:gd name="T20" fmla="*/ 30 w 30"/>
                <a:gd name="T21" fmla="*/ 13 h 31"/>
                <a:gd name="T22" fmla="*/ 22 w 30"/>
                <a:gd name="T23" fmla="*/ 7 h 31"/>
                <a:gd name="T24" fmla="*/ 15 w 30"/>
                <a:gd name="T25" fmla="*/ 0 h 31"/>
                <a:gd name="T26" fmla="*/ 7 w 30"/>
                <a:gd name="T27" fmla="*/ 0 h 31"/>
                <a:gd name="T28" fmla="*/ 0 w 30"/>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31">
                  <a:moveTo>
                    <a:pt x="0" y="0"/>
                  </a:moveTo>
                  <a:lnTo>
                    <a:pt x="6" y="0"/>
                  </a:lnTo>
                  <a:lnTo>
                    <a:pt x="12" y="6"/>
                  </a:lnTo>
                  <a:lnTo>
                    <a:pt x="18" y="12"/>
                  </a:lnTo>
                  <a:lnTo>
                    <a:pt x="24" y="18"/>
                  </a:lnTo>
                  <a:lnTo>
                    <a:pt x="24" y="24"/>
                  </a:lnTo>
                  <a:lnTo>
                    <a:pt x="24" y="31"/>
                  </a:lnTo>
                  <a:lnTo>
                    <a:pt x="30" y="31"/>
                  </a:lnTo>
                  <a:lnTo>
                    <a:pt x="30" y="24"/>
                  </a:lnTo>
                  <a:lnTo>
                    <a:pt x="30" y="18"/>
                  </a:lnTo>
                  <a:lnTo>
                    <a:pt x="24" y="12"/>
                  </a:lnTo>
                  <a:lnTo>
                    <a:pt x="18" y="6"/>
                  </a:lnTo>
                  <a:lnTo>
                    <a:pt x="12" y="0"/>
                  </a:lnTo>
                  <a:lnTo>
                    <a:pt x="6" y="0"/>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6" name="Freeform 52"/>
            <p:cNvSpPr>
              <a:spLocks/>
            </p:cNvSpPr>
            <p:nvPr/>
          </p:nvSpPr>
          <p:spPr bwMode="auto">
            <a:xfrm>
              <a:off x="2955" y="2055"/>
              <a:ext cx="24" cy="19"/>
            </a:xfrm>
            <a:custGeom>
              <a:avLst/>
              <a:gdLst>
                <a:gd name="T0" fmla="*/ 8 w 19"/>
                <a:gd name="T1" fmla="*/ 0 h 18"/>
                <a:gd name="T2" fmla="*/ 0 w 19"/>
                <a:gd name="T3" fmla="*/ 6 h 18"/>
                <a:gd name="T4" fmla="*/ 8 w 19"/>
                <a:gd name="T5" fmla="*/ 13 h 18"/>
                <a:gd name="T6" fmla="*/ 8 w 19"/>
                <a:gd name="T7" fmla="*/ 19 h 18"/>
                <a:gd name="T8" fmla="*/ 16 w 19"/>
                <a:gd name="T9" fmla="*/ 19 h 18"/>
                <a:gd name="T10" fmla="*/ 24 w 19"/>
                <a:gd name="T11" fmla="*/ 19 h 18"/>
                <a:gd name="T12" fmla="*/ 24 w 19"/>
                <a:gd name="T13" fmla="*/ 13 h 18"/>
                <a:gd name="T14" fmla="*/ 16 w 19"/>
                <a:gd name="T15" fmla="*/ 6 h 18"/>
                <a:gd name="T16" fmla="*/ 8 w 19"/>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8">
                  <a:moveTo>
                    <a:pt x="6" y="0"/>
                  </a:moveTo>
                  <a:lnTo>
                    <a:pt x="0" y="6"/>
                  </a:lnTo>
                  <a:lnTo>
                    <a:pt x="6" y="12"/>
                  </a:lnTo>
                  <a:lnTo>
                    <a:pt x="6" y="18"/>
                  </a:lnTo>
                  <a:lnTo>
                    <a:pt x="13" y="18"/>
                  </a:lnTo>
                  <a:lnTo>
                    <a:pt x="19" y="18"/>
                  </a:lnTo>
                  <a:lnTo>
                    <a:pt x="19" y="12"/>
                  </a:lnTo>
                  <a:lnTo>
                    <a:pt x="13"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7" name="Freeform 53"/>
            <p:cNvSpPr>
              <a:spLocks/>
            </p:cNvSpPr>
            <p:nvPr/>
          </p:nvSpPr>
          <p:spPr bwMode="auto">
            <a:xfrm>
              <a:off x="2319" y="2139"/>
              <a:ext cx="621" cy="476"/>
            </a:xfrm>
            <a:custGeom>
              <a:avLst/>
              <a:gdLst>
                <a:gd name="T0" fmla="*/ 439 w 495"/>
                <a:gd name="T1" fmla="*/ 32 h 441"/>
                <a:gd name="T2" fmla="*/ 432 w 495"/>
                <a:gd name="T3" fmla="*/ 72 h 441"/>
                <a:gd name="T4" fmla="*/ 424 w 495"/>
                <a:gd name="T5" fmla="*/ 118 h 441"/>
                <a:gd name="T6" fmla="*/ 394 w 495"/>
                <a:gd name="T7" fmla="*/ 111 h 441"/>
                <a:gd name="T8" fmla="*/ 356 w 495"/>
                <a:gd name="T9" fmla="*/ 92 h 441"/>
                <a:gd name="T10" fmla="*/ 334 w 495"/>
                <a:gd name="T11" fmla="*/ 72 h 441"/>
                <a:gd name="T12" fmla="*/ 349 w 495"/>
                <a:gd name="T13" fmla="*/ 45 h 441"/>
                <a:gd name="T14" fmla="*/ 349 w 495"/>
                <a:gd name="T15" fmla="*/ 26 h 441"/>
                <a:gd name="T16" fmla="*/ 334 w 495"/>
                <a:gd name="T17" fmla="*/ 19 h 441"/>
                <a:gd name="T18" fmla="*/ 304 w 495"/>
                <a:gd name="T19" fmla="*/ 19 h 441"/>
                <a:gd name="T20" fmla="*/ 280 w 495"/>
                <a:gd name="T21" fmla="*/ 19 h 441"/>
                <a:gd name="T22" fmla="*/ 250 w 495"/>
                <a:gd name="T23" fmla="*/ 45 h 441"/>
                <a:gd name="T24" fmla="*/ 250 w 495"/>
                <a:gd name="T25" fmla="*/ 66 h 441"/>
                <a:gd name="T26" fmla="*/ 220 w 495"/>
                <a:gd name="T27" fmla="*/ 79 h 441"/>
                <a:gd name="T28" fmla="*/ 197 w 495"/>
                <a:gd name="T29" fmla="*/ 53 h 441"/>
                <a:gd name="T30" fmla="*/ 174 w 495"/>
                <a:gd name="T31" fmla="*/ 59 h 441"/>
                <a:gd name="T32" fmla="*/ 159 w 495"/>
                <a:gd name="T33" fmla="*/ 85 h 441"/>
                <a:gd name="T34" fmla="*/ 152 w 495"/>
                <a:gd name="T35" fmla="*/ 105 h 441"/>
                <a:gd name="T36" fmla="*/ 137 w 495"/>
                <a:gd name="T37" fmla="*/ 98 h 441"/>
                <a:gd name="T38" fmla="*/ 129 w 495"/>
                <a:gd name="T39" fmla="*/ 124 h 441"/>
                <a:gd name="T40" fmla="*/ 90 w 495"/>
                <a:gd name="T41" fmla="*/ 157 h 441"/>
                <a:gd name="T42" fmla="*/ 45 w 495"/>
                <a:gd name="T43" fmla="*/ 169 h 441"/>
                <a:gd name="T44" fmla="*/ 8 w 495"/>
                <a:gd name="T45" fmla="*/ 195 h 441"/>
                <a:gd name="T46" fmla="*/ 8 w 495"/>
                <a:gd name="T47" fmla="*/ 216 h 441"/>
                <a:gd name="T48" fmla="*/ 15 w 495"/>
                <a:gd name="T49" fmla="*/ 248 h 441"/>
                <a:gd name="T50" fmla="*/ 8 w 495"/>
                <a:gd name="T51" fmla="*/ 261 h 441"/>
                <a:gd name="T52" fmla="*/ 8 w 495"/>
                <a:gd name="T53" fmla="*/ 274 h 441"/>
                <a:gd name="T54" fmla="*/ 30 w 495"/>
                <a:gd name="T55" fmla="*/ 313 h 441"/>
                <a:gd name="T56" fmla="*/ 53 w 495"/>
                <a:gd name="T57" fmla="*/ 352 h 441"/>
                <a:gd name="T58" fmla="*/ 53 w 495"/>
                <a:gd name="T59" fmla="*/ 392 h 441"/>
                <a:gd name="T60" fmla="*/ 60 w 495"/>
                <a:gd name="T61" fmla="*/ 411 h 441"/>
                <a:gd name="T62" fmla="*/ 105 w 495"/>
                <a:gd name="T63" fmla="*/ 405 h 441"/>
                <a:gd name="T64" fmla="*/ 159 w 495"/>
                <a:gd name="T65" fmla="*/ 392 h 441"/>
                <a:gd name="T66" fmla="*/ 189 w 495"/>
                <a:gd name="T67" fmla="*/ 372 h 441"/>
                <a:gd name="T68" fmla="*/ 242 w 495"/>
                <a:gd name="T69" fmla="*/ 359 h 441"/>
                <a:gd name="T70" fmla="*/ 287 w 495"/>
                <a:gd name="T71" fmla="*/ 352 h 441"/>
                <a:gd name="T72" fmla="*/ 319 w 495"/>
                <a:gd name="T73" fmla="*/ 359 h 441"/>
                <a:gd name="T74" fmla="*/ 341 w 495"/>
                <a:gd name="T75" fmla="*/ 385 h 441"/>
                <a:gd name="T76" fmla="*/ 356 w 495"/>
                <a:gd name="T77" fmla="*/ 405 h 441"/>
                <a:gd name="T78" fmla="*/ 379 w 495"/>
                <a:gd name="T79" fmla="*/ 372 h 441"/>
                <a:gd name="T80" fmla="*/ 379 w 495"/>
                <a:gd name="T81" fmla="*/ 411 h 441"/>
                <a:gd name="T82" fmla="*/ 386 w 495"/>
                <a:gd name="T83" fmla="*/ 411 h 441"/>
                <a:gd name="T84" fmla="*/ 394 w 495"/>
                <a:gd name="T85" fmla="*/ 424 h 441"/>
                <a:gd name="T86" fmla="*/ 417 w 495"/>
                <a:gd name="T87" fmla="*/ 444 h 441"/>
                <a:gd name="T88" fmla="*/ 447 w 495"/>
                <a:gd name="T89" fmla="*/ 463 h 441"/>
                <a:gd name="T90" fmla="*/ 486 w 495"/>
                <a:gd name="T91" fmla="*/ 463 h 441"/>
                <a:gd name="T92" fmla="*/ 501 w 495"/>
                <a:gd name="T93" fmla="*/ 463 h 441"/>
                <a:gd name="T94" fmla="*/ 523 w 495"/>
                <a:gd name="T95" fmla="*/ 470 h 441"/>
                <a:gd name="T96" fmla="*/ 561 w 495"/>
                <a:gd name="T97" fmla="*/ 457 h 441"/>
                <a:gd name="T98" fmla="*/ 568 w 495"/>
                <a:gd name="T99" fmla="*/ 418 h 441"/>
                <a:gd name="T100" fmla="*/ 591 w 495"/>
                <a:gd name="T101" fmla="*/ 372 h 441"/>
                <a:gd name="T102" fmla="*/ 613 w 495"/>
                <a:gd name="T103" fmla="*/ 339 h 441"/>
                <a:gd name="T104" fmla="*/ 613 w 495"/>
                <a:gd name="T105" fmla="*/ 294 h 441"/>
                <a:gd name="T106" fmla="*/ 606 w 495"/>
                <a:gd name="T107" fmla="*/ 248 h 441"/>
                <a:gd name="T108" fmla="*/ 583 w 495"/>
                <a:gd name="T109" fmla="*/ 222 h 441"/>
                <a:gd name="T110" fmla="*/ 568 w 495"/>
                <a:gd name="T111" fmla="*/ 195 h 441"/>
                <a:gd name="T112" fmla="*/ 553 w 495"/>
                <a:gd name="T113" fmla="*/ 176 h 441"/>
                <a:gd name="T114" fmla="*/ 508 w 495"/>
                <a:gd name="T115" fmla="*/ 144 h 441"/>
                <a:gd name="T116" fmla="*/ 501 w 495"/>
                <a:gd name="T117" fmla="*/ 105 h 441"/>
                <a:gd name="T118" fmla="*/ 493 w 495"/>
                <a:gd name="T119" fmla="*/ 72 h 441"/>
                <a:gd name="T120" fmla="*/ 462 w 495"/>
                <a:gd name="T121" fmla="*/ 66 h 441"/>
                <a:gd name="T122" fmla="*/ 454 w 495"/>
                <a:gd name="T123" fmla="*/ 32 h 441"/>
                <a:gd name="T124" fmla="*/ 447 w 495"/>
                <a:gd name="T125" fmla="*/ 6 h 4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5" h="441">
                  <a:moveTo>
                    <a:pt x="356" y="0"/>
                  </a:moveTo>
                  <a:lnTo>
                    <a:pt x="350" y="6"/>
                  </a:lnTo>
                  <a:lnTo>
                    <a:pt x="350" y="18"/>
                  </a:lnTo>
                  <a:lnTo>
                    <a:pt x="344" y="24"/>
                  </a:lnTo>
                  <a:lnTo>
                    <a:pt x="350" y="30"/>
                  </a:lnTo>
                  <a:lnTo>
                    <a:pt x="350" y="36"/>
                  </a:lnTo>
                  <a:lnTo>
                    <a:pt x="344" y="42"/>
                  </a:lnTo>
                  <a:lnTo>
                    <a:pt x="344" y="55"/>
                  </a:lnTo>
                  <a:lnTo>
                    <a:pt x="344" y="61"/>
                  </a:lnTo>
                  <a:lnTo>
                    <a:pt x="344" y="67"/>
                  </a:lnTo>
                  <a:lnTo>
                    <a:pt x="344" y="73"/>
                  </a:lnTo>
                  <a:lnTo>
                    <a:pt x="344" y="85"/>
                  </a:lnTo>
                  <a:lnTo>
                    <a:pt x="338" y="97"/>
                  </a:lnTo>
                  <a:lnTo>
                    <a:pt x="338" y="103"/>
                  </a:lnTo>
                  <a:lnTo>
                    <a:pt x="338" y="109"/>
                  </a:lnTo>
                  <a:lnTo>
                    <a:pt x="332" y="109"/>
                  </a:lnTo>
                  <a:lnTo>
                    <a:pt x="326" y="109"/>
                  </a:lnTo>
                  <a:lnTo>
                    <a:pt x="320" y="109"/>
                  </a:lnTo>
                  <a:lnTo>
                    <a:pt x="314" y="109"/>
                  </a:lnTo>
                  <a:lnTo>
                    <a:pt x="314" y="103"/>
                  </a:lnTo>
                  <a:lnTo>
                    <a:pt x="308" y="97"/>
                  </a:lnTo>
                  <a:lnTo>
                    <a:pt x="302" y="97"/>
                  </a:lnTo>
                  <a:lnTo>
                    <a:pt x="296" y="91"/>
                  </a:lnTo>
                  <a:lnTo>
                    <a:pt x="290" y="85"/>
                  </a:lnTo>
                  <a:lnTo>
                    <a:pt x="284" y="85"/>
                  </a:lnTo>
                  <a:lnTo>
                    <a:pt x="278" y="85"/>
                  </a:lnTo>
                  <a:lnTo>
                    <a:pt x="278" y="79"/>
                  </a:lnTo>
                  <a:lnTo>
                    <a:pt x="278" y="73"/>
                  </a:lnTo>
                  <a:lnTo>
                    <a:pt x="272" y="73"/>
                  </a:lnTo>
                  <a:lnTo>
                    <a:pt x="266" y="67"/>
                  </a:lnTo>
                  <a:lnTo>
                    <a:pt x="272" y="61"/>
                  </a:lnTo>
                  <a:lnTo>
                    <a:pt x="272" y="55"/>
                  </a:lnTo>
                  <a:lnTo>
                    <a:pt x="272" y="49"/>
                  </a:lnTo>
                  <a:lnTo>
                    <a:pt x="272" y="42"/>
                  </a:lnTo>
                  <a:lnTo>
                    <a:pt x="278" y="42"/>
                  </a:lnTo>
                  <a:lnTo>
                    <a:pt x="278" y="36"/>
                  </a:lnTo>
                  <a:lnTo>
                    <a:pt x="278" y="30"/>
                  </a:lnTo>
                  <a:lnTo>
                    <a:pt x="284" y="30"/>
                  </a:lnTo>
                  <a:lnTo>
                    <a:pt x="284" y="24"/>
                  </a:lnTo>
                  <a:lnTo>
                    <a:pt x="278" y="24"/>
                  </a:lnTo>
                  <a:lnTo>
                    <a:pt x="272" y="24"/>
                  </a:lnTo>
                  <a:lnTo>
                    <a:pt x="272" y="30"/>
                  </a:lnTo>
                  <a:lnTo>
                    <a:pt x="272" y="24"/>
                  </a:lnTo>
                  <a:lnTo>
                    <a:pt x="266" y="24"/>
                  </a:lnTo>
                  <a:lnTo>
                    <a:pt x="266" y="18"/>
                  </a:lnTo>
                  <a:lnTo>
                    <a:pt x="266" y="24"/>
                  </a:lnTo>
                  <a:lnTo>
                    <a:pt x="260" y="24"/>
                  </a:lnTo>
                  <a:lnTo>
                    <a:pt x="254" y="24"/>
                  </a:lnTo>
                  <a:lnTo>
                    <a:pt x="248" y="18"/>
                  </a:lnTo>
                  <a:lnTo>
                    <a:pt x="242" y="18"/>
                  </a:lnTo>
                  <a:lnTo>
                    <a:pt x="236" y="18"/>
                  </a:lnTo>
                  <a:lnTo>
                    <a:pt x="229" y="12"/>
                  </a:lnTo>
                  <a:lnTo>
                    <a:pt x="223" y="6"/>
                  </a:lnTo>
                  <a:lnTo>
                    <a:pt x="217" y="12"/>
                  </a:lnTo>
                  <a:lnTo>
                    <a:pt x="223" y="18"/>
                  </a:lnTo>
                  <a:lnTo>
                    <a:pt x="223" y="24"/>
                  </a:lnTo>
                  <a:lnTo>
                    <a:pt x="211" y="24"/>
                  </a:lnTo>
                  <a:lnTo>
                    <a:pt x="199" y="30"/>
                  </a:lnTo>
                  <a:lnTo>
                    <a:pt x="193" y="36"/>
                  </a:lnTo>
                  <a:lnTo>
                    <a:pt x="199" y="42"/>
                  </a:lnTo>
                  <a:lnTo>
                    <a:pt x="193" y="42"/>
                  </a:lnTo>
                  <a:lnTo>
                    <a:pt x="193" y="49"/>
                  </a:lnTo>
                  <a:lnTo>
                    <a:pt x="187" y="55"/>
                  </a:lnTo>
                  <a:lnTo>
                    <a:pt x="193" y="61"/>
                  </a:lnTo>
                  <a:lnTo>
                    <a:pt x="199" y="61"/>
                  </a:lnTo>
                  <a:lnTo>
                    <a:pt x="199" y="67"/>
                  </a:lnTo>
                  <a:lnTo>
                    <a:pt x="193" y="67"/>
                  </a:lnTo>
                  <a:lnTo>
                    <a:pt x="187" y="67"/>
                  </a:lnTo>
                  <a:lnTo>
                    <a:pt x="181" y="67"/>
                  </a:lnTo>
                  <a:lnTo>
                    <a:pt x="175" y="73"/>
                  </a:lnTo>
                  <a:lnTo>
                    <a:pt x="175" y="67"/>
                  </a:lnTo>
                  <a:lnTo>
                    <a:pt x="169" y="61"/>
                  </a:lnTo>
                  <a:lnTo>
                    <a:pt x="163" y="55"/>
                  </a:lnTo>
                  <a:lnTo>
                    <a:pt x="163" y="49"/>
                  </a:lnTo>
                  <a:lnTo>
                    <a:pt x="157" y="49"/>
                  </a:lnTo>
                  <a:lnTo>
                    <a:pt x="151" y="49"/>
                  </a:lnTo>
                  <a:lnTo>
                    <a:pt x="145" y="55"/>
                  </a:lnTo>
                  <a:lnTo>
                    <a:pt x="145" y="61"/>
                  </a:lnTo>
                  <a:lnTo>
                    <a:pt x="145" y="55"/>
                  </a:lnTo>
                  <a:lnTo>
                    <a:pt x="139" y="55"/>
                  </a:lnTo>
                  <a:lnTo>
                    <a:pt x="139" y="61"/>
                  </a:lnTo>
                  <a:lnTo>
                    <a:pt x="139" y="67"/>
                  </a:lnTo>
                  <a:lnTo>
                    <a:pt x="139" y="73"/>
                  </a:lnTo>
                  <a:lnTo>
                    <a:pt x="133" y="73"/>
                  </a:lnTo>
                  <a:lnTo>
                    <a:pt x="127" y="79"/>
                  </a:lnTo>
                  <a:lnTo>
                    <a:pt x="127" y="85"/>
                  </a:lnTo>
                  <a:lnTo>
                    <a:pt x="127" y="91"/>
                  </a:lnTo>
                  <a:lnTo>
                    <a:pt x="121" y="85"/>
                  </a:lnTo>
                  <a:lnTo>
                    <a:pt x="121" y="91"/>
                  </a:lnTo>
                  <a:lnTo>
                    <a:pt x="121" y="97"/>
                  </a:lnTo>
                  <a:lnTo>
                    <a:pt x="121" y="103"/>
                  </a:lnTo>
                  <a:lnTo>
                    <a:pt x="121" y="109"/>
                  </a:lnTo>
                  <a:lnTo>
                    <a:pt x="115" y="103"/>
                  </a:lnTo>
                  <a:lnTo>
                    <a:pt x="115" y="91"/>
                  </a:lnTo>
                  <a:lnTo>
                    <a:pt x="109" y="91"/>
                  </a:lnTo>
                  <a:lnTo>
                    <a:pt x="109" y="97"/>
                  </a:lnTo>
                  <a:lnTo>
                    <a:pt x="103" y="97"/>
                  </a:lnTo>
                  <a:lnTo>
                    <a:pt x="103" y="103"/>
                  </a:lnTo>
                  <a:lnTo>
                    <a:pt x="103" y="109"/>
                  </a:lnTo>
                  <a:lnTo>
                    <a:pt x="103" y="115"/>
                  </a:lnTo>
                  <a:lnTo>
                    <a:pt x="97" y="127"/>
                  </a:lnTo>
                  <a:lnTo>
                    <a:pt x="91" y="133"/>
                  </a:lnTo>
                  <a:lnTo>
                    <a:pt x="91" y="139"/>
                  </a:lnTo>
                  <a:lnTo>
                    <a:pt x="84" y="139"/>
                  </a:lnTo>
                  <a:lnTo>
                    <a:pt x="72" y="145"/>
                  </a:lnTo>
                  <a:lnTo>
                    <a:pt x="66" y="151"/>
                  </a:lnTo>
                  <a:lnTo>
                    <a:pt x="60" y="151"/>
                  </a:lnTo>
                  <a:lnTo>
                    <a:pt x="54" y="157"/>
                  </a:lnTo>
                  <a:lnTo>
                    <a:pt x="42" y="157"/>
                  </a:lnTo>
                  <a:lnTo>
                    <a:pt x="36" y="157"/>
                  </a:lnTo>
                  <a:lnTo>
                    <a:pt x="30" y="163"/>
                  </a:lnTo>
                  <a:lnTo>
                    <a:pt x="24" y="169"/>
                  </a:lnTo>
                  <a:lnTo>
                    <a:pt x="18" y="175"/>
                  </a:lnTo>
                  <a:lnTo>
                    <a:pt x="12" y="181"/>
                  </a:lnTo>
                  <a:lnTo>
                    <a:pt x="6" y="181"/>
                  </a:lnTo>
                  <a:lnTo>
                    <a:pt x="6" y="175"/>
                  </a:lnTo>
                  <a:lnTo>
                    <a:pt x="6" y="181"/>
                  </a:lnTo>
                  <a:lnTo>
                    <a:pt x="0" y="187"/>
                  </a:lnTo>
                  <a:lnTo>
                    <a:pt x="6" y="194"/>
                  </a:lnTo>
                  <a:lnTo>
                    <a:pt x="6" y="200"/>
                  </a:lnTo>
                  <a:lnTo>
                    <a:pt x="0" y="206"/>
                  </a:lnTo>
                  <a:lnTo>
                    <a:pt x="0" y="212"/>
                  </a:lnTo>
                  <a:lnTo>
                    <a:pt x="0" y="218"/>
                  </a:lnTo>
                  <a:lnTo>
                    <a:pt x="6" y="224"/>
                  </a:lnTo>
                  <a:lnTo>
                    <a:pt x="12" y="230"/>
                  </a:lnTo>
                  <a:lnTo>
                    <a:pt x="12" y="236"/>
                  </a:lnTo>
                  <a:lnTo>
                    <a:pt x="12" y="242"/>
                  </a:lnTo>
                  <a:lnTo>
                    <a:pt x="12" y="248"/>
                  </a:lnTo>
                  <a:lnTo>
                    <a:pt x="12" y="242"/>
                  </a:lnTo>
                  <a:lnTo>
                    <a:pt x="6" y="242"/>
                  </a:lnTo>
                  <a:lnTo>
                    <a:pt x="6" y="236"/>
                  </a:lnTo>
                  <a:lnTo>
                    <a:pt x="6" y="242"/>
                  </a:lnTo>
                  <a:lnTo>
                    <a:pt x="12" y="248"/>
                  </a:lnTo>
                  <a:lnTo>
                    <a:pt x="6" y="248"/>
                  </a:lnTo>
                  <a:lnTo>
                    <a:pt x="6" y="254"/>
                  </a:lnTo>
                  <a:lnTo>
                    <a:pt x="12" y="254"/>
                  </a:lnTo>
                  <a:lnTo>
                    <a:pt x="12" y="260"/>
                  </a:lnTo>
                  <a:lnTo>
                    <a:pt x="12" y="266"/>
                  </a:lnTo>
                  <a:lnTo>
                    <a:pt x="18" y="278"/>
                  </a:lnTo>
                  <a:lnTo>
                    <a:pt x="24" y="290"/>
                  </a:lnTo>
                  <a:lnTo>
                    <a:pt x="30" y="296"/>
                  </a:lnTo>
                  <a:lnTo>
                    <a:pt x="30" y="302"/>
                  </a:lnTo>
                  <a:lnTo>
                    <a:pt x="30" y="308"/>
                  </a:lnTo>
                  <a:lnTo>
                    <a:pt x="36" y="320"/>
                  </a:lnTo>
                  <a:lnTo>
                    <a:pt x="42" y="326"/>
                  </a:lnTo>
                  <a:lnTo>
                    <a:pt x="42" y="333"/>
                  </a:lnTo>
                  <a:lnTo>
                    <a:pt x="42" y="339"/>
                  </a:lnTo>
                  <a:lnTo>
                    <a:pt x="42" y="345"/>
                  </a:lnTo>
                  <a:lnTo>
                    <a:pt x="42" y="351"/>
                  </a:lnTo>
                  <a:lnTo>
                    <a:pt x="42" y="363"/>
                  </a:lnTo>
                  <a:lnTo>
                    <a:pt x="36" y="357"/>
                  </a:lnTo>
                  <a:lnTo>
                    <a:pt x="36" y="363"/>
                  </a:lnTo>
                  <a:lnTo>
                    <a:pt x="36" y="369"/>
                  </a:lnTo>
                  <a:lnTo>
                    <a:pt x="42" y="375"/>
                  </a:lnTo>
                  <a:lnTo>
                    <a:pt x="48" y="381"/>
                  </a:lnTo>
                  <a:lnTo>
                    <a:pt x="54" y="387"/>
                  </a:lnTo>
                  <a:lnTo>
                    <a:pt x="66" y="387"/>
                  </a:lnTo>
                  <a:lnTo>
                    <a:pt x="72" y="387"/>
                  </a:lnTo>
                  <a:lnTo>
                    <a:pt x="78" y="381"/>
                  </a:lnTo>
                  <a:lnTo>
                    <a:pt x="84" y="375"/>
                  </a:lnTo>
                  <a:lnTo>
                    <a:pt x="91" y="375"/>
                  </a:lnTo>
                  <a:lnTo>
                    <a:pt x="97" y="369"/>
                  </a:lnTo>
                  <a:lnTo>
                    <a:pt x="109" y="363"/>
                  </a:lnTo>
                  <a:lnTo>
                    <a:pt x="115" y="363"/>
                  </a:lnTo>
                  <a:lnTo>
                    <a:pt x="127" y="363"/>
                  </a:lnTo>
                  <a:lnTo>
                    <a:pt x="133" y="363"/>
                  </a:lnTo>
                  <a:lnTo>
                    <a:pt x="139" y="357"/>
                  </a:lnTo>
                  <a:lnTo>
                    <a:pt x="145" y="351"/>
                  </a:lnTo>
                  <a:lnTo>
                    <a:pt x="151" y="351"/>
                  </a:lnTo>
                  <a:lnTo>
                    <a:pt x="151" y="345"/>
                  </a:lnTo>
                  <a:lnTo>
                    <a:pt x="157" y="345"/>
                  </a:lnTo>
                  <a:lnTo>
                    <a:pt x="163" y="339"/>
                  </a:lnTo>
                  <a:lnTo>
                    <a:pt x="175" y="339"/>
                  </a:lnTo>
                  <a:lnTo>
                    <a:pt x="181" y="339"/>
                  </a:lnTo>
                  <a:lnTo>
                    <a:pt x="193" y="333"/>
                  </a:lnTo>
                  <a:lnTo>
                    <a:pt x="205" y="333"/>
                  </a:lnTo>
                  <a:lnTo>
                    <a:pt x="211" y="326"/>
                  </a:lnTo>
                  <a:lnTo>
                    <a:pt x="217" y="326"/>
                  </a:lnTo>
                  <a:lnTo>
                    <a:pt x="223" y="326"/>
                  </a:lnTo>
                  <a:lnTo>
                    <a:pt x="229" y="326"/>
                  </a:lnTo>
                  <a:lnTo>
                    <a:pt x="236" y="333"/>
                  </a:lnTo>
                  <a:lnTo>
                    <a:pt x="242" y="333"/>
                  </a:lnTo>
                  <a:lnTo>
                    <a:pt x="248" y="333"/>
                  </a:lnTo>
                  <a:lnTo>
                    <a:pt x="248" y="339"/>
                  </a:lnTo>
                  <a:lnTo>
                    <a:pt x="254" y="333"/>
                  </a:lnTo>
                  <a:lnTo>
                    <a:pt x="260" y="339"/>
                  </a:lnTo>
                  <a:lnTo>
                    <a:pt x="260" y="345"/>
                  </a:lnTo>
                  <a:lnTo>
                    <a:pt x="266" y="351"/>
                  </a:lnTo>
                  <a:lnTo>
                    <a:pt x="272" y="351"/>
                  </a:lnTo>
                  <a:lnTo>
                    <a:pt x="272" y="357"/>
                  </a:lnTo>
                  <a:lnTo>
                    <a:pt x="278" y="363"/>
                  </a:lnTo>
                  <a:lnTo>
                    <a:pt x="278" y="369"/>
                  </a:lnTo>
                  <a:lnTo>
                    <a:pt x="278" y="375"/>
                  </a:lnTo>
                  <a:lnTo>
                    <a:pt x="284" y="381"/>
                  </a:lnTo>
                  <a:lnTo>
                    <a:pt x="284" y="375"/>
                  </a:lnTo>
                  <a:lnTo>
                    <a:pt x="290" y="369"/>
                  </a:lnTo>
                  <a:lnTo>
                    <a:pt x="296" y="363"/>
                  </a:lnTo>
                  <a:lnTo>
                    <a:pt x="302" y="357"/>
                  </a:lnTo>
                  <a:lnTo>
                    <a:pt x="302" y="351"/>
                  </a:lnTo>
                  <a:lnTo>
                    <a:pt x="302" y="345"/>
                  </a:lnTo>
                  <a:lnTo>
                    <a:pt x="302" y="339"/>
                  </a:lnTo>
                  <a:lnTo>
                    <a:pt x="308" y="351"/>
                  </a:lnTo>
                  <a:lnTo>
                    <a:pt x="308" y="357"/>
                  </a:lnTo>
                  <a:lnTo>
                    <a:pt x="302" y="375"/>
                  </a:lnTo>
                  <a:lnTo>
                    <a:pt x="302" y="381"/>
                  </a:lnTo>
                  <a:lnTo>
                    <a:pt x="296" y="381"/>
                  </a:lnTo>
                  <a:lnTo>
                    <a:pt x="296" y="387"/>
                  </a:lnTo>
                  <a:lnTo>
                    <a:pt x="302" y="387"/>
                  </a:lnTo>
                  <a:lnTo>
                    <a:pt x="308" y="387"/>
                  </a:lnTo>
                  <a:lnTo>
                    <a:pt x="308" y="381"/>
                  </a:lnTo>
                  <a:lnTo>
                    <a:pt x="308" y="369"/>
                  </a:lnTo>
                  <a:lnTo>
                    <a:pt x="314" y="375"/>
                  </a:lnTo>
                  <a:lnTo>
                    <a:pt x="314" y="381"/>
                  </a:lnTo>
                  <a:lnTo>
                    <a:pt x="314" y="387"/>
                  </a:lnTo>
                  <a:lnTo>
                    <a:pt x="314" y="393"/>
                  </a:lnTo>
                  <a:lnTo>
                    <a:pt x="320" y="393"/>
                  </a:lnTo>
                  <a:lnTo>
                    <a:pt x="326" y="399"/>
                  </a:lnTo>
                  <a:lnTo>
                    <a:pt x="332" y="399"/>
                  </a:lnTo>
                  <a:lnTo>
                    <a:pt x="332" y="405"/>
                  </a:lnTo>
                  <a:lnTo>
                    <a:pt x="332" y="411"/>
                  </a:lnTo>
                  <a:lnTo>
                    <a:pt x="332" y="423"/>
                  </a:lnTo>
                  <a:lnTo>
                    <a:pt x="338" y="429"/>
                  </a:lnTo>
                  <a:lnTo>
                    <a:pt x="344" y="429"/>
                  </a:lnTo>
                  <a:lnTo>
                    <a:pt x="350" y="429"/>
                  </a:lnTo>
                  <a:lnTo>
                    <a:pt x="356" y="429"/>
                  </a:lnTo>
                  <a:lnTo>
                    <a:pt x="368" y="435"/>
                  </a:lnTo>
                  <a:lnTo>
                    <a:pt x="374" y="441"/>
                  </a:lnTo>
                  <a:lnTo>
                    <a:pt x="381" y="441"/>
                  </a:lnTo>
                  <a:lnTo>
                    <a:pt x="387" y="435"/>
                  </a:lnTo>
                  <a:lnTo>
                    <a:pt x="387" y="429"/>
                  </a:lnTo>
                  <a:lnTo>
                    <a:pt x="387" y="423"/>
                  </a:lnTo>
                  <a:lnTo>
                    <a:pt x="393" y="423"/>
                  </a:lnTo>
                  <a:lnTo>
                    <a:pt x="393" y="429"/>
                  </a:lnTo>
                  <a:lnTo>
                    <a:pt x="393" y="435"/>
                  </a:lnTo>
                  <a:lnTo>
                    <a:pt x="399" y="429"/>
                  </a:lnTo>
                  <a:lnTo>
                    <a:pt x="399" y="435"/>
                  </a:lnTo>
                  <a:lnTo>
                    <a:pt x="405" y="441"/>
                  </a:lnTo>
                  <a:lnTo>
                    <a:pt x="405" y="435"/>
                  </a:lnTo>
                  <a:lnTo>
                    <a:pt x="411" y="435"/>
                  </a:lnTo>
                  <a:lnTo>
                    <a:pt x="417" y="435"/>
                  </a:lnTo>
                  <a:lnTo>
                    <a:pt x="423" y="429"/>
                  </a:lnTo>
                  <a:lnTo>
                    <a:pt x="423" y="423"/>
                  </a:lnTo>
                  <a:lnTo>
                    <a:pt x="435" y="423"/>
                  </a:lnTo>
                  <a:lnTo>
                    <a:pt x="441" y="423"/>
                  </a:lnTo>
                  <a:lnTo>
                    <a:pt x="447" y="423"/>
                  </a:lnTo>
                  <a:lnTo>
                    <a:pt x="447" y="417"/>
                  </a:lnTo>
                  <a:lnTo>
                    <a:pt x="447" y="411"/>
                  </a:lnTo>
                  <a:lnTo>
                    <a:pt x="447" y="405"/>
                  </a:lnTo>
                  <a:lnTo>
                    <a:pt x="447" y="399"/>
                  </a:lnTo>
                  <a:lnTo>
                    <a:pt x="453" y="387"/>
                  </a:lnTo>
                  <a:lnTo>
                    <a:pt x="459" y="381"/>
                  </a:lnTo>
                  <a:lnTo>
                    <a:pt x="465" y="369"/>
                  </a:lnTo>
                  <a:lnTo>
                    <a:pt x="465" y="363"/>
                  </a:lnTo>
                  <a:lnTo>
                    <a:pt x="465" y="351"/>
                  </a:lnTo>
                  <a:lnTo>
                    <a:pt x="471" y="345"/>
                  </a:lnTo>
                  <a:lnTo>
                    <a:pt x="477" y="339"/>
                  </a:lnTo>
                  <a:lnTo>
                    <a:pt x="477" y="333"/>
                  </a:lnTo>
                  <a:lnTo>
                    <a:pt x="483" y="326"/>
                  </a:lnTo>
                  <a:lnTo>
                    <a:pt x="483" y="320"/>
                  </a:lnTo>
                  <a:lnTo>
                    <a:pt x="489" y="314"/>
                  </a:lnTo>
                  <a:lnTo>
                    <a:pt x="489" y="308"/>
                  </a:lnTo>
                  <a:lnTo>
                    <a:pt x="489" y="296"/>
                  </a:lnTo>
                  <a:lnTo>
                    <a:pt x="489" y="284"/>
                  </a:lnTo>
                  <a:lnTo>
                    <a:pt x="495" y="278"/>
                  </a:lnTo>
                  <a:lnTo>
                    <a:pt x="489" y="272"/>
                  </a:lnTo>
                  <a:lnTo>
                    <a:pt x="489" y="260"/>
                  </a:lnTo>
                  <a:lnTo>
                    <a:pt x="483" y="242"/>
                  </a:lnTo>
                  <a:lnTo>
                    <a:pt x="489" y="224"/>
                  </a:lnTo>
                  <a:lnTo>
                    <a:pt x="489" y="230"/>
                  </a:lnTo>
                  <a:lnTo>
                    <a:pt x="483" y="230"/>
                  </a:lnTo>
                  <a:lnTo>
                    <a:pt x="477" y="230"/>
                  </a:lnTo>
                  <a:lnTo>
                    <a:pt x="477" y="224"/>
                  </a:lnTo>
                  <a:lnTo>
                    <a:pt x="477" y="212"/>
                  </a:lnTo>
                  <a:lnTo>
                    <a:pt x="471" y="212"/>
                  </a:lnTo>
                  <a:lnTo>
                    <a:pt x="465" y="206"/>
                  </a:lnTo>
                  <a:lnTo>
                    <a:pt x="459" y="200"/>
                  </a:lnTo>
                  <a:lnTo>
                    <a:pt x="459" y="194"/>
                  </a:lnTo>
                  <a:lnTo>
                    <a:pt x="459" y="187"/>
                  </a:lnTo>
                  <a:lnTo>
                    <a:pt x="453" y="187"/>
                  </a:lnTo>
                  <a:lnTo>
                    <a:pt x="453" y="181"/>
                  </a:lnTo>
                  <a:lnTo>
                    <a:pt x="447" y="187"/>
                  </a:lnTo>
                  <a:lnTo>
                    <a:pt x="447" y="181"/>
                  </a:lnTo>
                  <a:lnTo>
                    <a:pt x="447" y="175"/>
                  </a:lnTo>
                  <a:lnTo>
                    <a:pt x="447" y="169"/>
                  </a:lnTo>
                  <a:lnTo>
                    <a:pt x="441" y="163"/>
                  </a:lnTo>
                  <a:lnTo>
                    <a:pt x="435" y="163"/>
                  </a:lnTo>
                  <a:lnTo>
                    <a:pt x="435" y="157"/>
                  </a:lnTo>
                  <a:lnTo>
                    <a:pt x="435" y="151"/>
                  </a:lnTo>
                  <a:lnTo>
                    <a:pt x="417" y="139"/>
                  </a:lnTo>
                  <a:lnTo>
                    <a:pt x="405" y="133"/>
                  </a:lnTo>
                  <a:lnTo>
                    <a:pt x="405" y="121"/>
                  </a:lnTo>
                  <a:lnTo>
                    <a:pt x="399" y="115"/>
                  </a:lnTo>
                  <a:lnTo>
                    <a:pt x="399" y="109"/>
                  </a:lnTo>
                  <a:lnTo>
                    <a:pt x="399" y="103"/>
                  </a:lnTo>
                  <a:lnTo>
                    <a:pt x="399" y="97"/>
                  </a:lnTo>
                  <a:lnTo>
                    <a:pt x="393" y="97"/>
                  </a:lnTo>
                  <a:lnTo>
                    <a:pt x="393" y="91"/>
                  </a:lnTo>
                  <a:lnTo>
                    <a:pt x="393" y="85"/>
                  </a:lnTo>
                  <a:lnTo>
                    <a:pt x="393" y="73"/>
                  </a:lnTo>
                  <a:lnTo>
                    <a:pt x="393" y="67"/>
                  </a:lnTo>
                  <a:lnTo>
                    <a:pt x="387" y="61"/>
                  </a:lnTo>
                  <a:lnTo>
                    <a:pt x="381" y="61"/>
                  </a:lnTo>
                  <a:lnTo>
                    <a:pt x="381" y="55"/>
                  </a:lnTo>
                  <a:lnTo>
                    <a:pt x="374" y="61"/>
                  </a:lnTo>
                  <a:lnTo>
                    <a:pt x="368" y="61"/>
                  </a:lnTo>
                  <a:lnTo>
                    <a:pt x="368" y="55"/>
                  </a:lnTo>
                  <a:lnTo>
                    <a:pt x="368" y="49"/>
                  </a:lnTo>
                  <a:lnTo>
                    <a:pt x="368" y="42"/>
                  </a:lnTo>
                  <a:lnTo>
                    <a:pt x="368" y="36"/>
                  </a:lnTo>
                  <a:lnTo>
                    <a:pt x="362" y="30"/>
                  </a:lnTo>
                  <a:lnTo>
                    <a:pt x="362" y="24"/>
                  </a:lnTo>
                  <a:lnTo>
                    <a:pt x="362" y="18"/>
                  </a:lnTo>
                  <a:lnTo>
                    <a:pt x="356" y="18"/>
                  </a:lnTo>
                  <a:lnTo>
                    <a:pt x="356" y="12"/>
                  </a:lnTo>
                  <a:lnTo>
                    <a:pt x="356" y="6"/>
                  </a:lnTo>
                  <a:lnTo>
                    <a:pt x="35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8" name="Freeform 54"/>
            <p:cNvSpPr>
              <a:spLocks/>
            </p:cNvSpPr>
            <p:nvPr/>
          </p:nvSpPr>
          <p:spPr bwMode="auto">
            <a:xfrm>
              <a:off x="2690" y="2563"/>
              <a:ext cx="15" cy="6"/>
            </a:xfrm>
            <a:custGeom>
              <a:avLst/>
              <a:gdLst>
                <a:gd name="T0" fmla="*/ 0 w 12"/>
                <a:gd name="T1" fmla="*/ 6 h 6"/>
                <a:gd name="T2" fmla="*/ 8 w 12"/>
                <a:gd name="T3" fmla="*/ 0 h 6"/>
                <a:gd name="T4" fmla="*/ 15 w 12"/>
                <a:gd name="T5" fmla="*/ 0 h 6"/>
                <a:gd name="T6" fmla="*/ 8 w 12"/>
                <a:gd name="T7" fmla="*/ 0 h 6"/>
                <a:gd name="T8" fmla="*/ 0 w 12"/>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0" y="6"/>
                  </a:moveTo>
                  <a:lnTo>
                    <a:pt x="6" y="0"/>
                  </a:lnTo>
                  <a:lnTo>
                    <a:pt x="12" y="0"/>
                  </a:lnTo>
                  <a:lnTo>
                    <a:pt x="6"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49" name="Freeform 55"/>
            <p:cNvSpPr>
              <a:spLocks/>
            </p:cNvSpPr>
            <p:nvPr/>
          </p:nvSpPr>
          <p:spPr bwMode="auto">
            <a:xfrm>
              <a:off x="2805" y="2640"/>
              <a:ext cx="52" cy="53"/>
            </a:xfrm>
            <a:custGeom>
              <a:avLst/>
              <a:gdLst>
                <a:gd name="T0" fmla="*/ 0 w 42"/>
                <a:gd name="T1" fmla="*/ 6 h 49"/>
                <a:gd name="T2" fmla="*/ 7 w 42"/>
                <a:gd name="T3" fmla="*/ 0 h 49"/>
                <a:gd name="T4" fmla="*/ 15 w 42"/>
                <a:gd name="T5" fmla="*/ 6 h 49"/>
                <a:gd name="T6" fmla="*/ 22 w 42"/>
                <a:gd name="T7" fmla="*/ 6 h 49"/>
                <a:gd name="T8" fmla="*/ 30 w 42"/>
                <a:gd name="T9" fmla="*/ 6 h 49"/>
                <a:gd name="T10" fmla="*/ 45 w 42"/>
                <a:gd name="T11" fmla="*/ 6 h 49"/>
                <a:gd name="T12" fmla="*/ 52 w 42"/>
                <a:gd name="T13" fmla="*/ 0 h 49"/>
                <a:gd name="T14" fmla="*/ 52 w 42"/>
                <a:gd name="T15" fmla="*/ 14 h 49"/>
                <a:gd name="T16" fmla="*/ 52 w 42"/>
                <a:gd name="T17" fmla="*/ 21 h 49"/>
                <a:gd name="T18" fmla="*/ 52 w 42"/>
                <a:gd name="T19" fmla="*/ 40 h 49"/>
                <a:gd name="T20" fmla="*/ 45 w 42"/>
                <a:gd name="T21" fmla="*/ 40 h 49"/>
                <a:gd name="T22" fmla="*/ 37 w 42"/>
                <a:gd name="T23" fmla="*/ 53 h 49"/>
                <a:gd name="T24" fmla="*/ 30 w 42"/>
                <a:gd name="T25" fmla="*/ 53 h 49"/>
                <a:gd name="T26" fmla="*/ 22 w 42"/>
                <a:gd name="T27" fmla="*/ 53 h 49"/>
                <a:gd name="T28" fmla="*/ 15 w 42"/>
                <a:gd name="T29" fmla="*/ 47 h 49"/>
                <a:gd name="T30" fmla="*/ 15 w 42"/>
                <a:gd name="T31" fmla="*/ 40 h 49"/>
                <a:gd name="T32" fmla="*/ 7 w 42"/>
                <a:gd name="T33" fmla="*/ 34 h 49"/>
                <a:gd name="T34" fmla="*/ 7 w 42"/>
                <a:gd name="T35" fmla="*/ 21 h 49"/>
                <a:gd name="T36" fmla="*/ 0 w 42"/>
                <a:gd name="T37" fmla="*/ 14 h 49"/>
                <a:gd name="T38" fmla="*/ 0 w 4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 h="49">
                  <a:moveTo>
                    <a:pt x="0" y="6"/>
                  </a:moveTo>
                  <a:lnTo>
                    <a:pt x="6" y="0"/>
                  </a:lnTo>
                  <a:lnTo>
                    <a:pt x="12" y="6"/>
                  </a:lnTo>
                  <a:lnTo>
                    <a:pt x="18" y="6"/>
                  </a:lnTo>
                  <a:lnTo>
                    <a:pt x="24" y="6"/>
                  </a:lnTo>
                  <a:lnTo>
                    <a:pt x="36" y="6"/>
                  </a:lnTo>
                  <a:lnTo>
                    <a:pt x="42" y="0"/>
                  </a:lnTo>
                  <a:lnTo>
                    <a:pt x="42" y="13"/>
                  </a:lnTo>
                  <a:lnTo>
                    <a:pt x="42" y="19"/>
                  </a:lnTo>
                  <a:lnTo>
                    <a:pt x="42" y="37"/>
                  </a:lnTo>
                  <a:lnTo>
                    <a:pt x="36" y="37"/>
                  </a:lnTo>
                  <a:lnTo>
                    <a:pt x="30" y="49"/>
                  </a:lnTo>
                  <a:lnTo>
                    <a:pt x="24" y="49"/>
                  </a:lnTo>
                  <a:lnTo>
                    <a:pt x="18" y="49"/>
                  </a:lnTo>
                  <a:lnTo>
                    <a:pt x="12" y="43"/>
                  </a:lnTo>
                  <a:lnTo>
                    <a:pt x="12" y="37"/>
                  </a:lnTo>
                  <a:lnTo>
                    <a:pt x="6" y="31"/>
                  </a:lnTo>
                  <a:lnTo>
                    <a:pt x="6" y="19"/>
                  </a:lnTo>
                  <a:lnTo>
                    <a:pt x="0" y="13"/>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0" name="Rectangle 56"/>
            <p:cNvSpPr>
              <a:spLocks noChangeArrowheads="1"/>
            </p:cNvSpPr>
            <p:nvPr/>
          </p:nvSpPr>
          <p:spPr bwMode="auto">
            <a:xfrm>
              <a:off x="2853" y="2631"/>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1" name="Freeform 57"/>
            <p:cNvSpPr>
              <a:spLocks/>
            </p:cNvSpPr>
            <p:nvPr/>
          </p:nvSpPr>
          <p:spPr bwMode="auto">
            <a:xfrm>
              <a:off x="2630" y="2055"/>
              <a:ext cx="15" cy="6"/>
            </a:xfrm>
            <a:custGeom>
              <a:avLst/>
              <a:gdLst>
                <a:gd name="T0" fmla="*/ 8 w 12"/>
                <a:gd name="T1" fmla="*/ 0 h 6"/>
                <a:gd name="T2" fmla="*/ 0 w 12"/>
                <a:gd name="T3" fmla="*/ 6 h 6"/>
                <a:gd name="T4" fmla="*/ 8 w 12"/>
                <a:gd name="T5" fmla="*/ 6 h 6"/>
                <a:gd name="T6" fmla="*/ 15 w 12"/>
                <a:gd name="T7" fmla="*/ 6 h 6"/>
                <a:gd name="T8" fmla="*/ 15 w 12"/>
                <a:gd name="T9" fmla="*/ 0 h 6"/>
                <a:gd name="T10" fmla="*/ 8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6" y="0"/>
                  </a:moveTo>
                  <a:lnTo>
                    <a:pt x="0" y="6"/>
                  </a:lnTo>
                  <a:lnTo>
                    <a:pt x="6" y="6"/>
                  </a:lnTo>
                  <a:lnTo>
                    <a:pt x="12" y="6"/>
                  </a:lnTo>
                  <a:lnTo>
                    <a:pt x="12"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2" name="Freeform 58"/>
            <p:cNvSpPr>
              <a:spLocks/>
            </p:cNvSpPr>
            <p:nvPr/>
          </p:nvSpPr>
          <p:spPr bwMode="auto">
            <a:xfrm>
              <a:off x="2584" y="2080"/>
              <a:ext cx="8" cy="13"/>
            </a:xfrm>
            <a:custGeom>
              <a:avLst/>
              <a:gdLst>
                <a:gd name="T0" fmla="*/ 8 w 6"/>
                <a:gd name="T1" fmla="*/ 0 h 12"/>
                <a:gd name="T2" fmla="*/ 8 w 6"/>
                <a:gd name="T3" fmla="*/ 7 h 12"/>
                <a:gd name="T4" fmla="*/ 0 w 6"/>
                <a:gd name="T5" fmla="*/ 13 h 12"/>
                <a:gd name="T6" fmla="*/ 0 w 6"/>
                <a:gd name="T7" fmla="*/ 7 h 12"/>
                <a:gd name="T8" fmla="*/ 8 w 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0"/>
                  </a:moveTo>
                  <a:lnTo>
                    <a:pt x="6" y="6"/>
                  </a:lnTo>
                  <a:lnTo>
                    <a:pt x="0" y="12"/>
                  </a:lnTo>
                  <a:lnTo>
                    <a:pt x="0"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3" name="Freeform 59"/>
            <p:cNvSpPr>
              <a:spLocks/>
            </p:cNvSpPr>
            <p:nvPr/>
          </p:nvSpPr>
          <p:spPr bwMode="auto">
            <a:xfrm>
              <a:off x="2463" y="2100"/>
              <a:ext cx="61" cy="32"/>
            </a:xfrm>
            <a:custGeom>
              <a:avLst/>
              <a:gdLst>
                <a:gd name="T0" fmla="*/ 61 w 48"/>
                <a:gd name="T1" fmla="*/ 0 h 30"/>
                <a:gd name="T2" fmla="*/ 46 w 48"/>
                <a:gd name="T3" fmla="*/ 6 h 30"/>
                <a:gd name="T4" fmla="*/ 38 w 48"/>
                <a:gd name="T5" fmla="*/ 13 h 30"/>
                <a:gd name="T6" fmla="*/ 23 w 48"/>
                <a:gd name="T7" fmla="*/ 19 h 30"/>
                <a:gd name="T8" fmla="*/ 15 w 48"/>
                <a:gd name="T9" fmla="*/ 26 h 30"/>
                <a:gd name="T10" fmla="*/ 8 w 48"/>
                <a:gd name="T11" fmla="*/ 32 h 30"/>
                <a:gd name="T12" fmla="*/ 0 w 48"/>
                <a:gd name="T13" fmla="*/ 32 h 30"/>
                <a:gd name="T14" fmla="*/ 0 w 48"/>
                <a:gd name="T15" fmla="*/ 26 h 30"/>
                <a:gd name="T16" fmla="*/ 8 w 48"/>
                <a:gd name="T17" fmla="*/ 19 h 30"/>
                <a:gd name="T18" fmla="*/ 15 w 48"/>
                <a:gd name="T19" fmla="*/ 13 h 30"/>
                <a:gd name="T20" fmla="*/ 23 w 48"/>
                <a:gd name="T21" fmla="*/ 6 h 30"/>
                <a:gd name="T22" fmla="*/ 31 w 48"/>
                <a:gd name="T23" fmla="*/ 0 h 30"/>
                <a:gd name="T24" fmla="*/ 38 w 48"/>
                <a:gd name="T25" fmla="*/ 0 h 30"/>
                <a:gd name="T26" fmla="*/ 46 w 48"/>
                <a:gd name="T27" fmla="*/ 0 h 30"/>
                <a:gd name="T28" fmla="*/ 53 w 48"/>
                <a:gd name="T29" fmla="*/ 0 h 30"/>
                <a:gd name="T30" fmla="*/ 61 w 48"/>
                <a:gd name="T31" fmla="*/ 0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 h="30">
                  <a:moveTo>
                    <a:pt x="48" y="0"/>
                  </a:moveTo>
                  <a:lnTo>
                    <a:pt x="36" y="6"/>
                  </a:lnTo>
                  <a:lnTo>
                    <a:pt x="30" y="12"/>
                  </a:lnTo>
                  <a:lnTo>
                    <a:pt x="18" y="18"/>
                  </a:lnTo>
                  <a:lnTo>
                    <a:pt x="12" y="24"/>
                  </a:lnTo>
                  <a:lnTo>
                    <a:pt x="6" y="30"/>
                  </a:lnTo>
                  <a:lnTo>
                    <a:pt x="0" y="30"/>
                  </a:lnTo>
                  <a:lnTo>
                    <a:pt x="0" y="24"/>
                  </a:lnTo>
                  <a:lnTo>
                    <a:pt x="6" y="18"/>
                  </a:lnTo>
                  <a:lnTo>
                    <a:pt x="12" y="12"/>
                  </a:lnTo>
                  <a:lnTo>
                    <a:pt x="18" y="6"/>
                  </a:lnTo>
                  <a:lnTo>
                    <a:pt x="24" y="0"/>
                  </a:lnTo>
                  <a:lnTo>
                    <a:pt x="30" y="0"/>
                  </a:lnTo>
                  <a:lnTo>
                    <a:pt x="36" y="0"/>
                  </a:lnTo>
                  <a:lnTo>
                    <a:pt x="42" y="0"/>
                  </a:lnTo>
                  <a:lnTo>
                    <a:pt x="4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4" name="Freeform 60"/>
            <p:cNvSpPr>
              <a:spLocks/>
            </p:cNvSpPr>
            <p:nvPr/>
          </p:nvSpPr>
          <p:spPr bwMode="auto">
            <a:xfrm>
              <a:off x="2409" y="2093"/>
              <a:ext cx="47" cy="20"/>
            </a:xfrm>
            <a:custGeom>
              <a:avLst/>
              <a:gdLst>
                <a:gd name="T0" fmla="*/ 47 w 37"/>
                <a:gd name="T1" fmla="*/ 0 h 18"/>
                <a:gd name="T2" fmla="*/ 47 w 37"/>
                <a:gd name="T3" fmla="*/ 7 h 18"/>
                <a:gd name="T4" fmla="*/ 39 w 37"/>
                <a:gd name="T5" fmla="*/ 7 h 18"/>
                <a:gd name="T6" fmla="*/ 32 w 37"/>
                <a:gd name="T7" fmla="*/ 13 h 18"/>
                <a:gd name="T8" fmla="*/ 24 w 37"/>
                <a:gd name="T9" fmla="*/ 13 h 18"/>
                <a:gd name="T10" fmla="*/ 8 w 37"/>
                <a:gd name="T11" fmla="*/ 20 h 18"/>
                <a:gd name="T12" fmla="*/ 0 w 37"/>
                <a:gd name="T13" fmla="*/ 20 h 18"/>
                <a:gd name="T14" fmla="*/ 8 w 37"/>
                <a:gd name="T15" fmla="*/ 13 h 18"/>
                <a:gd name="T16" fmla="*/ 15 w 37"/>
                <a:gd name="T17" fmla="*/ 7 h 18"/>
                <a:gd name="T18" fmla="*/ 32 w 37"/>
                <a:gd name="T19" fmla="*/ 7 h 18"/>
                <a:gd name="T20" fmla="*/ 39 w 37"/>
                <a:gd name="T21" fmla="*/ 7 h 18"/>
                <a:gd name="T22" fmla="*/ 47 w 37"/>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18">
                  <a:moveTo>
                    <a:pt x="37" y="0"/>
                  </a:moveTo>
                  <a:lnTo>
                    <a:pt x="37" y="6"/>
                  </a:lnTo>
                  <a:lnTo>
                    <a:pt x="31" y="6"/>
                  </a:lnTo>
                  <a:lnTo>
                    <a:pt x="25" y="12"/>
                  </a:lnTo>
                  <a:lnTo>
                    <a:pt x="19" y="12"/>
                  </a:lnTo>
                  <a:lnTo>
                    <a:pt x="6" y="18"/>
                  </a:lnTo>
                  <a:lnTo>
                    <a:pt x="0" y="18"/>
                  </a:lnTo>
                  <a:lnTo>
                    <a:pt x="6" y="12"/>
                  </a:lnTo>
                  <a:lnTo>
                    <a:pt x="12" y="6"/>
                  </a:lnTo>
                  <a:lnTo>
                    <a:pt x="25" y="6"/>
                  </a:lnTo>
                  <a:lnTo>
                    <a:pt x="31" y="6"/>
                  </a:lnTo>
                  <a:lnTo>
                    <a:pt x="37"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5" name="Freeform 61"/>
            <p:cNvSpPr>
              <a:spLocks/>
            </p:cNvSpPr>
            <p:nvPr/>
          </p:nvSpPr>
          <p:spPr bwMode="auto">
            <a:xfrm>
              <a:off x="2386" y="2119"/>
              <a:ext cx="31" cy="13"/>
            </a:xfrm>
            <a:custGeom>
              <a:avLst/>
              <a:gdLst>
                <a:gd name="T0" fmla="*/ 31 w 24"/>
                <a:gd name="T1" fmla="*/ 13 h 12"/>
                <a:gd name="T2" fmla="*/ 23 w 24"/>
                <a:gd name="T3" fmla="*/ 13 h 12"/>
                <a:gd name="T4" fmla="*/ 16 w 24"/>
                <a:gd name="T5" fmla="*/ 7 h 12"/>
                <a:gd name="T6" fmla="*/ 8 w 24"/>
                <a:gd name="T7" fmla="*/ 7 h 12"/>
                <a:gd name="T8" fmla="*/ 0 w 24"/>
                <a:gd name="T9" fmla="*/ 0 h 12"/>
                <a:gd name="T10" fmla="*/ 8 w 24"/>
                <a:gd name="T11" fmla="*/ 0 h 12"/>
                <a:gd name="T12" fmla="*/ 16 w 24"/>
                <a:gd name="T13" fmla="*/ 0 h 12"/>
                <a:gd name="T14" fmla="*/ 23 w 24"/>
                <a:gd name="T15" fmla="*/ 0 h 12"/>
                <a:gd name="T16" fmla="*/ 31 w 24"/>
                <a:gd name="T17" fmla="*/ 7 h 12"/>
                <a:gd name="T18" fmla="*/ 31 w 24"/>
                <a:gd name="T19" fmla="*/ 1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2">
                  <a:moveTo>
                    <a:pt x="24" y="12"/>
                  </a:moveTo>
                  <a:lnTo>
                    <a:pt x="18" y="12"/>
                  </a:lnTo>
                  <a:lnTo>
                    <a:pt x="12" y="6"/>
                  </a:lnTo>
                  <a:lnTo>
                    <a:pt x="6" y="6"/>
                  </a:lnTo>
                  <a:lnTo>
                    <a:pt x="0" y="0"/>
                  </a:lnTo>
                  <a:lnTo>
                    <a:pt x="6" y="0"/>
                  </a:lnTo>
                  <a:lnTo>
                    <a:pt x="12" y="0"/>
                  </a:lnTo>
                  <a:lnTo>
                    <a:pt x="18" y="0"/>
                  </a:lnTo>
                  <a:lnTo>
                    <a:pt x="24" y="6"/>
                  </a:lnTo>
                  <a:lnTo>
                    <a:pt x="24"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6" name="Freeform 62"/>
            <p:cNvSpPr>
              <a:spLocks/>
            </p:cNvSpPr>
            <p:nvPr/>
          </p:nvSpPr>
          <p:spPr bwMode="auto">
            <a:xfrm>
              <a:off x="2357" y="2093"/>
              <a:ext cx="29" cy="13"/>
            </a:xfrm>
            <a:custGeom>
              <a:avLst/>
              <a:gdLst>
                <a:gd name="T0" fmla="*/ 29 w 24"/>
                <a:gd name="T1" fmla="*/ 7 h 12"/>
                <a:gd name="T2" fmla="*/ 29 w 24"/>
                <a:gd name="T3" fmla="*/ 13 h 12"/>
                <a:gd name="T4" fmla="*/ 22 w 24"/>
                <a:gd name="T5" fmla="*/ 13 h 12"/>
                <a:gd name="T6" fmla="*/ 7 w 24"/>
                <a:gd name="T7" fmla="*/ 13 h 12"/>
                <a:gd name="T8" fmla="*/ 0 w 24"/>
                <a:gd name="T9" fmla="*/ 13 h 12"/>
                <a:gd name="T10" fmla="*/ 0 w 24"/>
                <a:gd name="T11" fmla="*/ 7 h 12"/>
                <a:gd name="T12" fmla="*/ 7 w 24"/>
                <a:gd name="T13" fmla="*/ 13 h 12"/>
                <a:gd name="T14" fmla="*/ 15 w 24"/>
                <a:gd name="T15" fmla="*/ 13 h 12"/>
                <a:gd name="T16" fmla="*/ 22 w 24"/>
                <a:gd name="T17" fmla="*/ 7 h 12"/>
                <a:gd name="T18" fmla="*/ 22 w 24"/>
                <a:gd name="T19" fmla="*/ 0 h 12"/>
                <a:gd name="T20" fmla="*/ 29 w 24"/>
                <a:gd name="T21" fmla="*/ 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12">
                  <a:moveTo>
                    <a:pt x="24" y="6"/>
                  </a:moveTo>
                  <a:lnTo>
                    <a:pt x="24" y="12"/>
                  </a:lnTo>
                  <a:lnTo>
                    <a:pt x="18" y="12"/>
                  </a:lnTo>
                  <a:lnTo>
                    <a:pt x="6" y="12"/>
                  </a:lnTo>
                  <a:lnTo>
                    <a:pt x="0" y="12"/>
                  </a:lnTo>
                  <a:lnTo>
                    <a:pt x="0" y="6"/>
                  </a:lnTo>
                  <a:lnTo>
                    <a:pt x="6" y="12"/>
                  </a:lnTo>
                  <a:lnTo>
                    <a:pt x="12" y="12"/>
                  </a:lnTo>
                  <a:lnTo>
                    <a:pt x="18" y="6"/>
                  </a:lnTo>
                  <a:lnTo>
                    <a:pt x="18" y="0"/>
                  </a:lnTo>
                  <a:lnTo>
                    <a:pt x="24"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7" name="Rectangle 63"/>
            <p:cNvSpPr>
              <a:spLocks noChangeArrowheads="1"/>
            </p:cNvSpPr>
            <p:nvPr/>
          </p:nvSpPr>
          <p:spPr bwMode="auto">
            <a:xfrm>
              <a:off x="2345" y="2103"/>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8" name="Freeform 64"/>
            <p:cNvSpPr>
              <a:spLocks/>
            </p:cNvSpPr>
            <p:nvPr/>
          </p:nvSpPr>
          <p:spPr bwMode="auto">
            <a:xfrm>
              <a:off x="2319" y="2093"/>
              <a:ext cx="15" cy="7"/>
            </a:xfrm>
            <a:custGeom>
              <a:avLst/>
              <a:gdLst>
                <a:gd name="T0" fmla="*/ 15 w 12"/>
                <a:gd name="T1" fmla="*/ 7 h 6"/>
                <a:gd name="T2" fmla="*/ 8 w 12"/>
                <a:gd name="T3" fmla="*/ 7 h 6"/>
                <a:gd name="T4" fmla="*/ 0 w 12"/>
                <a:gd name="T5" fmla="*/ 7 h 6"/>
                <a:gd name="T6" fmla="*/ 0 w 12"/>
                <a:gd name="T7" fmla="*/ 0 h 6"/>
                <a:gd name="T8" fmla="*/ 8 w 12"/>
                <a:gd name="T9" fmla="*/ 0 h 6"/>
                <a:gd name="T10" fmla="*/ 15 w 12"/>
                <a:gd name="T11" fmla="*/ 0 h 6"/>
                <a:gd name="T12" fmla="*/ 15 w 12"/>
                <a:gd name="T13" fmla="*/ 7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6">
                  <a:moveTo>
                    <a:pt x="12" y="6"/>
                  </a:moveTo>
                  <a:lnTo>
                    <a:pt x="6" y="6"/>
                  </a:lnTo>
                  <a:lnTo>
                    <a:pt x="0" y="6"/>
                  </a:lnTo>
                  <a:lnTo>
                    <a:pt x="0" y="0"/>
                  </a:lnTo>
                  <a:lnTo>
                    <a:pt x="6" y="0"/>
                  </a:lnTo>
                  <a:lnTo>
                    <a:pt x="12" y="0"/>
                  </a:lnTo>
                  <a:lnTo>
                    <a:pt x="12"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59" name="Freeform 65"/>
            <p:cNvSpPr>
              <a:spLocks/>
            </p:cNvSpPr>
            <p:nvPr/>
          </p:nvSpPr>
          <p:spPr bwMode="auto">
            <a:xfrm>
              <a:off x="2175" y="2061"/>
              <a:ext cx="136" cy="39"/>
            </a:xfrm>
            <a:custGeom>
              <a:avLst/>
              <a:gdLst>
                <a:gd name="T0" fmla="*/ 121 w 109"/>
                <a:gd name="T1" fmla="*/ 26 h 36"/>
                <a:gd name="T2" fmla="*/ 129 w 109"/>
                <a:gd name="T3" fmla="*/ 26 h 36"/>
                <a:gd name="T4" fmla="*/ 136 w 109"/>
                <a:gd name="T5" fmla="*/ 33 h 36"/>
                <a:gd name="T6" fmla="*/ 136 w 109"/>
                <a:gd name="T7" fmla="*/ 39 h 36"/>
                <a:gd name="T8" fmla="*/ 129 w 109"/>
                <a:gd name="T9" fmla="*/ 39 h 36"/>
                <a:gd name="T10" fmla="*/ 121 w 109"/>
                <a:gd name="T11" fmla="*/ 39 h 36"/>
                <a:gd name="T12" fmla="*/ 114 w 109"/>
                <a:gd name="T13" fmla="*/ 39 h 36"/>
                <a:gd name="T14" fmla="*/ 106 w 109"/>
                <a:gd name="T15" fmla="*/ 39 h 36"/>
                <a:gd name="T16" fmla="*/ 99 w 109"/>
                <a:gd name="T17" fmla="*/ 39 h 36"/>
                <a:gd name="T18" fmla="*/ 91 w 109"/>
                <a:gd name="T19" fmla="*/ 39 h 36"/>
                <a:gd name="T20" fmla="*/ 84 w 109"/>
                <a:gd name="T21" fmla="*/ 33 h 36"/>
                <a:gd name="T22" fmla="*/ 76 w 109"/>
                <a:gd name="T23" fmla="*/ 33 h 36"/>
                <a:gd name="T24" fmla="*/ 67 w 109"/>
                <a:gd name="T25" fmla="*/ 33 h 36"/>
                <a:gd name="T26" fmla="*/ 60 w 109"/>
                <a:gd name="T27" fmla="*/ 26 h 36"/>
                <a:gd name="T28" fmla="*/ 52 w 109"/>
                <a:gd name="T29" fmla="*/ 33 h 36"/>
                <a:gd name="T30" fmla="*/ 45 w 109"/>
                <a:gd name="T31" fmla="*/ 33 h 36"/>
                <a:gd name="T32" fmla="*/ 37 w 109"/>
                <a:gd name="T33" fmla="*/ 33 h 36"/>
                <a:gd name="T34" fmla="*/ 30 w 109"/>
                <a:gd name="T35" fmla="*/ 26 h 36"/>
                <a:gd name="T36" fmla="*/ 22 w 109"/>
                <a:gd name="T37" fmla="*/ 26 h 36"/>
                <a:gd name="T38" fmla="*/ 15 w 109"/>
                <a:gd name="T39" fmla="*/ 20 h 36"/>
                <a:gd name="T40" fmla="*/ 22 w 109"/>
                <a:gd name="T41" fmla="*/ 20 h 36"/>
                <a:gd name="T42" fmla="*/ 15 w 109"/>
                <a:gd name="T43" fmla="*/ 13 h 36"/>
                <a:gd name="T44" fmla="*/ 0 w 109"/>
                <a:gd name="T45" fmla="*/ 13 h 36"/>
                <a:gd name="T46" fmla="*/ 7 w 109"/>
                <a:gd name="T47" fmla="*/ 13 h 36"/>
                <a:gd name="T48" fmla="*/ 7 w 109"/>
                <a:gd name="T49" fmla="*/ 7 h 36"/>
                <a:gd name="T50" fmla="*/ 15 w 109"/>
                <a:gd name="T51" fmla="*/ 7 h 36"/>
                <a:gd name="T52" fmla="*/ 15 w 109"/>
                <a:gd name="T53" fmla="*/ 0 h 36"/>
                <a:gd name="T54" fmla="*/ 22 w 109"/>
                <a:gd name="T55" fmla="*/ 0 h 36"/>
                <a:gd name="T56" fmla="*/ 37 w 109"/>
                <a:gd name="T57" fmla="*/ 7 h 36"/>
                <a:gd name="T58" fmla="*/ 45 w 109"/>
                <a:gd name="T59" fmla="*/ 13 h 36"/>
                <a:gd name="T60" fmla="*/ 60 w 109"/>
                <a:gd name="T61" fmla="*/ 13 h 36"/>
                <a:gd name="T62" fmla="*/ 76 w 109"/>
                <a:gd name="T63" fmla="*/ 13 h 36"/>
                <a:gd name="T64" fmla="*/ 84 w 109"/>
                <a:gd name="T65" fmla="*/ 13 h 36"/>
                <a:gd name="T66" fmla="*/ 84 w 109"/>
                <a:gd name="T67" fmla="*/ 7 h 36"/>
                <a:gd name="T68" fmla="*/ 91 w 109"/>
                <a:gd name="T69" fmla="*/ 13 h 36"/>
                <a:gd name="T70" fmla="*/ 99 w 109"/>
                <a:gd name="T71" fmla="*/ 13 h 36"/>
                <a:gd name="T72" fmla="*/ 106 w 109"/>
                <a:gd name="T73" fmla="*/ 20 h 36"/>
                <a:gd name="T74" fmla="*/ 114 w 109"/>
                <a:gd name="T75" fmla="*/ 20 h 36"/>
                <a:gd name="T76" fmla="*/ 121 w 109"/>
                <a:gd name="T77" fmla="*/ 26 h 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 h="36">
                  <a:moveTo>
                    <a:pt x="97" y="24"/>
                  </a:moveTo>
                  <a:lnTo>
                    <a:pt x="103" y="24"/>
                  </a:lnTo>
                  <a:lnTo>
                    <a:pt x="109" y="30"/>
                  </a:lnTo>
                  <a:lnTo>
                    <a:pt x="109" y="36"/>
                  </a:lnTo>
                  <a:lnTo>
                    <a:pt x="103" y="36"/>
                  </a:lnTo>
                  <a:lnTo>
                    <a:pt x="97" y="36"/>
                  </a:lnTo>
                  <a:lnTo>
                    <a:pt x="91" y="36"/>
                  </a:lnTo>
                  <a:lnTo>
                    <a:pt x="85" y="36"/>
                  </a:lnTo>
                  <a:lnTo>
                    <a:pt x="79" y="36"/>
                  </a:lnTo>
                  <a:lnTo>
                    <a:pt x="73" y="36"/>
                  </a:lnTo>
                  <a:lnTo>
                    <a:pt x="67" y="30"/>
                  </a:lnTo>
                  <a:lnTo>
                    <a:pt x="61" y="30"/>
                  </a:lnTo>
                  <a:lnTo>
                    <a:pt x="54" y="30"/>
                  </a:lnTo>
                  <a:lnTo>
                    <a:pt x="48" y="24"/>
                  </a:lnTo>
                  <a:lnTo>
                    <a:pt x="42" y="30"/>
                  </a:lnTo>
                  <a:lnTo>
                    <a:pt x="36" y="30"/>
                  </a:lnTo>
                  <a:lnTo>
                    <a:pt x="30" y="30"/>
                  </a:lnTo>
                  <a:lnTo>
                    <a:pt x="24" y="24"/>
                  </a:lnTo>
                  <a:lnTo>
                    <a:pt x="18" y="24"/>
                  </a:lnTo>
                  <a:lnTo>
                    <a:pt x="12" y="18"/>
                  </a:lnTo>
                  <a:lnTo>
                    <a:pt x="18" y="18"/>
                  </a:lnTo>
                  <a:lnTo>
                    <a:pt x="12" y="12"/>
                  </a:lnTo>
                  <a:lnTo>
                    <a:pt x="0" y="12"/>
                  </a:lnTo>
                  <a:lnTo>
                    <a:pt x="6" y="12"/>
                  </a:lnTo>
                  <a:lnTo>
                    <a:pt x="6" y="6"/>
                  </a:lnTo>
                  <a:lnTo>
                    <a:pt x="12" y="6"/>
                  </a:lnTo>
                  <a:lnTo>
                    <a:pt x="12" y="0"/>
                  </a:lnTo>
                  <a:lnTo>
                    <a:pt x="18" y="0"/>
                  </a:lnTo>
                  <a:lnTo>
                    <a:pt x="30" y="6"/>
                  </a:lnTo>
                  <a:lnTo>
                    <a:pt x="36" y="12"/>
                  </a:lnTo>
                  <a:lnTo>
                    <a:pt x="48" y="12"/>
                  </a:lnTo>
                  <a:lnTo>
                    <a:pt x="61" y="12"/>
                  </a:lnTo>
                  <a:lnTo>
                    <a:pt x="67" y="12"/>
                  </a:lnTo>
                  <a:lnTo>
                    <a:pt x="67" y="6"/>
                  </a:lnTo>
                  <a:lnTo>
                    <a:pt x="73" y="12"/>
                  </a:lnTo>
                  <a:lnTo>
                    <a:pt x="79" y="12"/>
                  </a:lnTo>
                  <a:lnTo>
                    <a:pt x="85" y="18"/>
                  </a:lnTo>
                  <a:lnTo>
                    <a:pt x="91" y="18"/>
                  </a:lnTo>
                  <a:lnTo>
                    <a:pt x="97"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0" name="Freeform 66"/>
            <p:cNvSpPr>
              <a:spLocks/>
            </p:cNvSpPr>
            <p:nvPr/>
          </p:nvSpPr>
          <p:spPr bwMode="auto">
            <a:xfrm>
              <a:off x="2167" y="1989"/>
              <a:ext cx="23" cy="19"/>
            </a:xfrm>
            <a:custGeom>
              <a:avLst/>
              <a:gdLst>
                <a:gd name="T0" fmla="*/ 15 w 18"/>
                <a:gd name="T1" fmla="*/ 0 h 18"/>
                <a:gd name="T2" fmla="*/ 8 w 18"/>
                <a:gd name="T3" fmla="*/ 0 h 18"/>
                <a:gd name="T4" fmla="*/ 0 w 18"/>
                <a:gd name="T5" fmla="*/ 0 h 18"/>
                <a:gd name="T6" fmla="*/ 8 w 18"/>
                <a:gd name="T7" fmla="*/ 6 h 18"/>
                <a:gd name="T8" fmla="*/ 15 w 18"/>
                <a:gd name="T9" fmla="*/ 13 h 18"/>
                <a:gd name="T10" fmla="*/ 23 w 18"/>
                <a:gd name="T11" fmla="*/ 19 h 18"/>
                <a:gd name="T12" fmla="*/ 15 w 18"/>
                <a:gd name="T13" fmla="*/ 13 h 18"/>
                <a:gd name="T14" fmla="*/ 15 w 18"/>
                <a:gd name="T15" fmla="*/ 6 h 18"/>
                <a:gd name="T16" fmla="*/ 15 w 18"/>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8">
                  <a:moveTo>
                    <a:pt x="12" y="0"/>
                  </a:moveTo>
                  <a:lnTo>
                    <a:pt x="6" y="0"/>
                  </a:lnTo>
                  <a:lnTo>
                    <a:pt x="0" y="0"/>
                  </a:lnTo>
                  <a:lnTo>
                    <a:pt x="6" y="6"/>
                  </a:lnTo>
                  <a:lnTo>
                    <a:pt x="12" y="12"/>
                  </a:lnTo>
                  <a:lnTo>
                    <a:pt x="18" y="18"/>
                  </a:lnTo>
                  <a:lnTo>
                    <a:pt x="12" y="12"/>
                  </a:lnTo>
                  <a:lnTo>
                    <a:pt x="12" y="6"/>
                  </a:lnTo>
                  <a:lnTo>
                    <a:pt x="1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1" name="Freeform 67"/>
            <p:cNvSpPr>
              <a:spLocks/>
            </p:cNvSpPr>
            <p:nvPr/>
          </p:nvSpPr>
          <p:spPr bwMode="auto">
            <a:xfrm>
              <a:off x="2145" y="1937"/>
              <a:ext cx="8" cy="6"/>
            </a:xfrm>
            <a:custGeom>
              <a:avLst/>
              <a:gdLst>
                <a:gd name="T0" fmla="*/ 8 w 6"/>
                <a:gd name="T1" fmla="*/ 0 h 6"/>
                <a:gd name="T2" fmla="*/ 0 w 6"/>
                <a:gd name="T3" fmla="*/ 0 h 6"/>
                <a:gd name="T4" fmla="*/ 0 w 6"/>
                <a:gd name="T5" fmla="*/ 6 h 6"/>
                <a:gd name="T6" fmla="*/ 8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0"/>
                  </a:lnTo>
                  <a:lnTo>
                    <a:pt x="0"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2" name="Freeform 68"/>
            <p:cNvSpPr>
              <a:spLocks/>
            </p:cNvSpPr>
            <p:nvPr/>
          </p:nvSpPr>
          <p:spPr bwMode="auto">
            <a:xfrm>
              <a:off x="2008" y="1865"/>
              <a:ext cx="174" cy="196"/>
            </a:xfrm>
            <a:custGeom>
              <a:avLst/>
              <a:gdLst>
                <a:gd name="T0" fmla="*/ 174 w 139"/>
                <a:gd name="T1" fmla="*/ 156 h 182"/>
                <a:gd name="T2" fmla="*/ 174 w 139"/>
                <a:gd name="T3" fmla="*/ 169 h 182"/>
                <a:gd name="T4" fmla="*/ 174 w 139"/>
                <a:gd name="T5" fmla="*/ 183 h 182"/>
                <a:gd name="T6" fmla="*/ 174 w 139"/>
                <a:gd name="T7" fmla="*/ 196 h 182"/>
                <a:gd name="T8" fmla="*/ 159 w 139"/>
                <a:gd name="T9" fmla="*/ 190 h 182"/>
                <a:gd name="T10" fmla="*/ 151 w 139"/>
                <a:gd name="T11" fmla="*/ 196 h 182"/>
                <a:gd name="T12" fmla="*/ 136 w 139"/>
                <a:gd name="T13" fmla="*/ 183 h 182"/>
                <a:gd name="T14" fmla="*/ 121 w 139"/>
                <a:gd name="T15" fmla="*/ 169 h 182"/>
                <a:gd name="T16" fmla="*/ 114 w 139"/>
                <a:gd name="T17" fmla="*/ 163 h 182"/>
                <a:gd name="T18" fmla="*/ 99 w 139"/>
                <a:gd name="T19" fmla="*/ 150 h 182"/>
                <a:gd name="T20" fmla="*/ 91 w 139"/>
                <a:gd name="T21" fmla="*/ 130 h 182"/>
                <a:gd name="T22" fmla="*/ 84 w 139"/>
                <a:gd name="T23" fmla="*/ 124 h 182"/>
                <a:gd name="T24" fmla="*/ 76 w 139"/>
                <a:gd name="T25" fmla="*/ 104 h 182"/>
                <a:gd name="T26" fmla="*/ 69 w 139"/>
                <a:gd name="T27" fmla="*/ 92 h 182"/>
                <a:gd name="T28" fmla="*/ 60 w 139"/>
                <a:gd name="T29" fmla="*/ 79 h 182"/>
                <a:gd name="T30" fmla="*/ 53 w 139"/>
                <a:gd name="T31" fmla="*/ 59 h 182"/>
                <a:gd name="T32" fmla="*/ 38 w 139"/>
                <a:gd name="T33" fmla="*/ 53 h 182"/>
                <a:gd name="T34" fmla="*/ 38 w 139"/>
                <a:gd name="T35" fmla="*/ 40 h 182"/>
                <a:gd name="T36" fmla="*/ 23 w 139"/>
                <a:gd name="T37" fmla="*/ 40 h 182"/>
                <a:gd name="T38" fmla="*/ 15 w 139"/>
                <a:gd name="T39" fmla="*/ 27 h 182"/>
                <a:gd name="T40" fmla="*/ 8 w 139"/>
                <a:gd name="T41" fmla="*/ 20 h 182"/>
                <a:gd name="T42" fmla="*/ 0 w 139"/>
                <a:gd name="T43" fmla="*/ 6 h 182"/>
                <a:gd name="T44" fmla="*/ 8 w 139"/>
                <a:gd name="T45" fmla="*/ 0 h 182"/>
                <a:gd name="T46" fmla="*/ 15 w 139"/>
                <a:gd name="T47" fmla="*/ 6 h 182"/>
                <a:gd name="T48" fmla="*/ 30 w 139"/>
                <a:gd name="T49" fmla="*/ 6 h 182"/>
                <a:gd name="T50" fmla="*/ 45 w 139"/>
                <a:gd name="T51" fmla="*/ 20 h 182"/>
                <a:gd name="T52" fmla="*/ 60 w 139"/>
                <a:gd name="T53" fmla="*/ 33 h 182"/>
                <a:gd name="T54" fmla="*/ 76 w 139"/>
                <a:gd name="T55" fmla="*/ 46 h 182"/>
                <a:gd name="T56" fmla="*/ 84 w 139"/>
                <a:gd name="T57" fmla="*/ 53 h 182"/>
                <a:gd name="T58" fmla="*/ 99 w 139"/>
                <a:gd name="T59" fmla="*/ 66 h 182"/>
                <a:gd name="T60" fmla="*/ 106 w 139"/>
                <a:gd name="T61" fmla="*/ 72 h 182"/>
                <a:gd name="T62" fmla="*/ 114 w 139"/>
                <a:gd name="T63" fmla="*/ 85 h 182"/>
                <a:gd name="T64" fmla="*/ 129 w 139"/>
                <a:gd name="T65" fmla="*/ 85 h 182"/>
                <a:gd name="T66" fmla="*/ 136 w 139"/>
                <a:gd name="T67" fmla="*/ 98 h 182"/>
                <a:gd name="T68" fmla="*/ 129 w 139"/>
                <a:gd name="T69" fmla="*/ 104 h 182"/>
                <a:gd name="T70" fmla="*/ 144 w 139"/>
                <a:gd name="T71" fmla="*/ 117 h 182"/>
                <a:gd name="T72" fmla="*/ 151 w 139"/>
                <a:gd name="T73" fmla="*/ 130 h 182"/>
                <a:gd name="T74" fmla="*/ 159 w 139"/>
                <a:gd name="T75" fmla="*/ 137 h 182"/>
                <a:gd name="T76" fmla="*/ 166 w 139"/>
                <a:gd name="T77" fmla="*/ 143 h 18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39" h="182">
                  <a:moveTo>
                    <a:pt x="139" y="139"/>
                  </a:moveTo>
                  <a:lnTo>
                    <a:pt x="139" y="145"/>
                  </a:lnTo>
                  <a:lnTo>
                    <a:pt x="139" y="151"/>
                  </a:lnTo>
                  <a:lnTo>
                    <a:pt x="139" y="157"/>
                  </a:lnTo>
                  <a:lnTo>
                    <a:pt x="139" y="164"/>
                  </a:lnTo>
                  <a:lnTo>
                    <a:pt x="139" y="170"/>
                  </a:lnTo>
                  <a:lnTo>
                    <a:pt x="139" y="176"/>
                  </a:lnTo>
                  <a:lnTo>
                    <a:pt x="139" y="182"/>
                  </a:lnTo>
                  <a:lnTo>
                    <a:pt x="133" y="182"/>
                  </a:lnTo>
                  <a:lnTo>
                    <a:pt x="127" y="176"/>
                  </a:lnTo>
                  <a:lnTo>
                    <a:pt x="127" y="182"/>
                  </a:lnTo>
                  <a:lnTo>
                    <a:pt x="121" y="182"/>
                  </a:lnTo>
                  <a:lnTo>
                    <a:pt x="115" y="176"/>
                  </a:lnTo>
                  <a:lnTo>
                    <a:pt x="109" y="170"/>
                  </a:lnTo>
                  <a:lnTo>
                    <a:pt x="103" y="164"/>
                  </a:lnTo>
                  <a:lnTo>
                    <a:pt x="97" y="157"/>
                  </a:lnTo>
                  <a:lnTo>
                    <a:pt x="91" y="157"/>
                  </a:lnTo>
                  <a:lnTo>
                    <a:pt x="91" y="151"/>
                  </a:lnTo>
                  <a:lnTo>
                    <a:pt x="85" y="145"/>
                  </a:lnTo>
                  <a:lnTo>
                    <a:pt x="79" y="139"/>
                  </a:lnTo>
                  <a:lnTo>
                    <a:pt x="73" y="127"/>
                  </a:lnTo>
                  <a:lnTo>
                    <a:pt x="73" y="121"/>
                  </a:lnTo>
                  <a:lnTo>
                    <a:pt x="67" y="121"/>
                  </a:lnTo>
                  <a:lnTo>
                    <a:pt x="67" y="115"/>
                  </a:lnTo>
                  <a:lnTo>
                    <a:pt x="67" y="109"/>
                  </a:lnTo>
                  <a:lnTo>
                    <a:pt x="61" y="97"/>
                  </a:lnTo>
                  <a:lnTo>
                    <a:pt x="55" y="91"/>
                  </a:lnTo>
                  <a:lnTo>
                    <a:pt x="55" y="85"/>
                  </a:lnTo>
                  <a:lnTo>
                    <a:pt x="48" y="79"/>
                  </a:lnTo>
                  <a:lnTo>
                    <a:pt x="48" y="73"/>
                  </a:lnTo>
                  <a:lnTo>
                    <a:pt x="42" y="61"/>
                  </a:lnTo>
                  <a:lnTo>
                    <a:pt x="42" y="55"/>
                  </a:lnTo>
                  <a:lnTo>
                    <a:pt x="36" y="55"/>
                  </a:lnTo>
                  <a:lnTo>
                    <a:pt x="30" y="49"/>
                  </a:lnTo>
                  <a:lnTo>
                    <a:pt x="30" y="43"/>
                  </a:lnTo>
                  <a:lnTo>
                    <a:pt x="30" y="37"/>
                  </a:lnTo>
                  <a:lnTo>
                    <a:pt x="24" y="37"/>
                  </a:lnTo>
                  <a:lnTo>
                    <a:pt x="18" y="37"/>
                  </a:lnTo>
                  <a:lnTo>
                    <a:pt x="18" y="31"/>
                  </a:lnTo>
                  <a:lnTo>
                    <a:pt x="12" y="25"/>
                  </a:lnTo>
                  <a:lnTo>
                    <a:pt x="12" y="19"/>
                  </a:lnTo>
                  <a:lnTo>
                    <a:pt x="6" y="19"/>
                  </a:lnTo>
                  <a:lnTo>
                    <a:pt x="6" y="12"/>
                  </a:lnTo>
                  <a:lnTo>
                    <a:pt x="0" y="6"/>
                  </a:lnTo>
                  <a:lnTo>
                    <a:pt x="0" y="0"/>
                  </a:lnTo>
                  <a:lnTo>
                    <a:pt x="6" y="0"/>
                  </a:lnTo>
                  <a:lnTo>
                    <a:pt x="12" y="0"/>
                  </a:lnTo>
                  <a:lnTo>
                    <a:pt x="12" y="6"/>
                  </a:lnTo>
                  <a:lnTo>
                    <a:pt x="18" y="6"/>
                  </a:lnTo>
                  <a:lnTo>
                    <a:pt x="24" y="6"/>
                  </a:lnTo>
                  <a:lnTo>
                    <a:pt x="30" y="12"/>
                  </a:lnTo>
                  <a:lnTo>
                    <a:pt x="36" y="19"/>
                  </a:lnTo>
                  <a:lnTo>
                    <a:pt x="42" y="25"/>
                  </a:lnTo>
                  <a:lnTo>
                    <a:pt x="48" y="31"/>
                  </a:lnTo>
                  <a:lnTo>
                    <a:pt x="55" y="37"/>
                  </a:lnTo>
                  <a:lnTo>
                    <a:pt x="61" y="43"/>
                  </a:lnTo>
                  <a:lnTo>
                    <a:pt x="67" y="43"/>
                  </a:lnTo>
                  <a:lnTo>
                    <a:pt x="67" y="49"/>
                  </a:lnTo>
                  <a:lnTo>
                    <a:pt x="73" y="55"/>
                  </a:lnTo>
                  <a:lnTo>
                    <a:pt x="79" y="61"/>
                  </a:lnTo>
                  <a:lnTo>
                    <a:pt x="85" y="61"/>
                  </a:lnTo>
                  <a:lnTo>
                    <a:pt x="85" y="67"/>
                  </a:lnTo>
                  <a:lnTo>
                    <a:pt x="91" y="73"/>
                  </a:lnTo>
                  <a:lnTo>
                    <a:pt x="91" y="79"/>
                  </a:lnTo>
                  <a:lnTo>
                    <a:pt x="97" y="85"/>
                  </a:lnTo>
                  <a:lnTo>
                    <a:pt x="103" y="79"/>
                  </a:lnTo>
                  <a:lnTo>
                    <a:pt x="109" y="85"/>
                  </a:lnTo>
                  <a:lnTo>
                    <a:pt x="109" y="91"/>
                  </a:lnTo>
                  <a:lnTo>
                    <a:pt x="103" y="91"/>
                  </a:lnTo>
                  <a:lnTo>
                    <a:pt x="103" y="97"/>
                  </a:lnTo>
                  <a:lnTo>
                    <a:pt x="109" y="103"/>
                  </a:lnTo>
                  <a:lnTo>
                    <a:pt x="115" y="109"/>
                  </a:lnTo>
                  <a:lnTo>
                    <a:pt x="121" y="115"/>
                  </a:lnTo>
                  <a:lnTo>
                    <a:pt x="121" y="121"/>
                  </a:lnTo>
                  <a:lnTo>
                    <a:pt x="121" y="127"/>
                  </a:lnTo>
                  <a:lnTo>
                    <a:pt x="127" y="127"/>
                  </a:lnTo>
                  <a:lnTo>
                    <a:pt x="133" y="127"/>
                  </a:lnTo>
                  <a:lnTo>
                    <a:pt x="133" y="133"/>
                  </a:lnTo>
                  <a:lnTo>
                    <a:pt x="139" y="139"/>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3" name="Freeform 69"/>
            <p:cNvSpPr>
              <a:spLocks/>
            </p:cNvSpPr>
            <p:nvPr/>
          </p:nvSpPr>
          <p:spPr bwMode="auto">
            <a:xfrm>
              <a:off x="2235" y="1618"/>
              <a:ext cx="46" cy="32"/>
            </a:xfrm>
            <a:custGeom>
              <a:avLst/>
              <a:gdLst>
                <a:gd name="T0" fmla="*/ 46 w 37"/>
                <a:gd name="T1" fmla="*/ 0 h 30"/>
                <a:gd name="T2" fmla="*/ 46 w 37"/>
                <a:gd name="T3" fmla="*/ 6 h 30"/>
                <a:gd name="T4" fmla="*/ 39 w 37"/>
                <a:gd name="T5" fmla="*/ 13 h 30"/>
                <a:gd name="T6" fmla="*/ 31 w 37"/>
                <a:gd name="T7" fmla="*/ 19 h 30"/>
                <a:gd name="T8" fmla="*/ 31 w 37"/>
                <a:gd name="T9" fmla="*/ 26 h 30"/>
                <a:gd name="T10" fmla="*/ 24 w 37"/>
                <a:gd name="T11" fmla="*/ 32 h 30"/>
                <a:gd name="T12" fmla="*/ 16 w 37"/>
                <a:gd name="T13" fmla="*/ 32 h 30"/>
                <a:gd name="T14" fmla="*/ 7 w 37"/>
                <a:gd name="T15" fmla="*/ 32 h 30"/>
                <a:gd name="T16" fmla="*/ 0 w 37"/>
                <a:gd name="T17" fmla="*/ 26 h 30"/>
                <a:gd name="T18" fmla="*/ 0 w 37"/>
                <a:gd name="T19" fmla="*/ 19 h 30"/>
                <a:gd name="T20" fmla="*/ 7 w 37"/>
                <a:gd name="T21" fmla="*/ 13 h 30"/>
                <a:gd name="T22" fmla="*/ 16 w 37"/>
                <a:gd name="T23" fmla="*/ 6 h 30"/>
                <a:gd name="T24" fmla="*/ 16 w 37"/>
                <a:gd name="T25" fmla="*/ 0 h 30"/>
                <a:gd name="T26" fmla="*/ 24 w 37"/>
                <a:gd name="T27" fmla="*/ 0 h 30"/>
                <a:gd name="T28" fmla="*/ 31 w 37"/>
                <a:gd name="T29" fmla="*/ 0 h 30"/>
                <a:gd name="T30" fmla="*/ 39 w 37"/>
                <a:gd name="T31" fmla="*/ 0 h 30"/>
                <a:gd name="T32" fmla="*/ 46 w 37"/>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 h="30">
                  <a:moveTo>
                    <a:pt x="37" y="0"/>
                  </a:moveTo>
                  <a:lnTo>
                    <a:pt x="37" y="6"/>
                  </a:lnTo>
                  <a:lnTo>
                    <a:pt x="31" y="12"/>
                  </a:lnTo>
                  <a:lnTo>
                    <a:pt x="25" y="18"/>
                  </a:lnTo>
                  <a:lnTo>
                    <a:pt x="25" y="24"/>
                  </a:lnTo>
                  <a:lnTo>
                    <a:pt x="19" y="30"/>
                  </a:lnTo>
                  <a:lnTo>
                    <a:pt x="13" y="30"/>
                  </a:lnTo>
                  <a:lnTo>
                    <a:pt x="6" y="30"/>
                  </a:lnTo>
                  <a:lnTo>
                    <a:pt x="0" y="24"/>
                  </a:lnTo>
                  <a:lnTo>
                    <a:pt x="0" y="18"/>
                  </a:lnTo>
                  <a:lnTo>
                    <a:pt x="6" y="12"/>
                  </a:lnTo>
                  <a:lnTo>
                    <a:pt x="13" y="6"/>
                  </a:lnTo>
                  <a:lnTo>
                    <a:pt x="13" y="0"/>
                  </a:lnTo>
                  <a:lnTo>
                    <a:pt x="19" y="0"/>
                  </a:lnTo>
                  <a:lnTo>
                    <a:pt x="25" y="0"/>
                  </a:lnTo>
                  <a:lnTo>
                    <a:pt x="31" y="0"/>
                  </a:lnTo>
                  <a:lnTo>
                    <a:pt x="37"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4" name="Freeform 70"/>
            <p:cNvSpPr>
              <a:spLocks/>
            </p:cNvSpPr>
            <p:nvPr/>
          </p:nvSpPr>
          <p:spPr bwMode="auto">
            <a:xfrm>
              <a:off x="1766" y="1787"/>
              <a:ext cx="37" cy="71"/>
            </a:xfrm>
            <a:custGeom>
              <a:avLst/>
              <a:gdLst>
                <a:gd name="T0" fmla="*/ 7 w 30"/>
                <a:gd name="T1" fmla="*/ 0 h 66"/>
                <a:gd name="T2" fmla="*/ 7 w 30"/>
                <a:gd name="T3" fmla="*/ 6 h 66"/>
                <a:gd name="T4" fmla="*/ 0 w 30"/>
                <a:gd name="T5" fmla="*/ 13 h 66"/>
                <a:gd name="T6" fmla="*/ 0 w 30"/>
                <a:gd name="T7" fmla="*/ 19 h 66"/>
                <a:gd name="T8" fmla="*/ 0 w 30"/>
                <a:gd name="T9" fmla="*/ 26 h 66"/>
                <a:gd name="T10" fmla="*/ 0 w 30"/>
                <a:gd name="T11" fmla="*/ 32 h 66"/>
                <a:gd name="T12" fmla="*/ 0 w 30"/>
                <a:gd name="T13" fmla="*/ 39 h 66"/>
                <a:gd name="T14" fmla="*/ 0 w 30"/>
                <a:gd name="T15" fmla="*/ 52 h 66"/>
                <a:gd name="T16" fmla="*/ 0 w 30"/>
                <a:gd name="T17" fmla="*/ 58 h 66"/>
                <a:gd name="T18" fmla="*/ 7 w 30"/>
                <a:gd name="T19" fmla="*/ 65 h 66"/>
                <a:gd name="T20" fmla="*/ 7 w 30"/>
                <a:gd name="T21" fmla="*/ 71 h 66"/>
                <a:gd name="T22" fmla="*/ 22 w 30"/>
                <a:gd name="T23" fmla="*/ 71 h 66"/>
                <a:gd name="T24" fmla="*/ 30 w 30"/>
                <a:gd name="T25" fmla="*/ 58 h 66"/>
                <a:gd name="T26" fmla="*/ 37 w 30"/>
                <a:gd name="T27" fmla="*/ 45 h 66"/>
                <a:gd name="T28" fmla="*/ 30 w 30"/>
                <a:gd name="T29" fmla="*/ 39 h 66"/>
                <a:gd name="T30" fmla="*/ 30 w 30"/>
                <a:gd name="T31" fmla="*/ 32 h 66"/>
                <a:gd name="T32" fmla="*/ 22 w 30"/>
                <a:gd name="T33" fmla="*/ 26 h 66"/>
                <a:gd name="T34" fmla="*/ 22 w 30"/>
                <a:gd name="T35" fmla="*/ 13 h 66"/>
                <a:gd name="T36" fmla="*/ 15 w 30"/>
                <a:gd name="T37" fmla="*/ 6 h 66"/>
                <a:gd name="T38" fmla="*/ 7 w 30"/>
                <a:gd name="T39" fmla="*/ 0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 h="66">
                  <a:moveTo>
                    <a:pt x="6" y="0"/>
                  </a:moveTo>
                  <a:lnTo>
                    <a:pt x="6" y="6"/>
                  </a:lnTo>
                  <a:lnTo>
                    <a:pt x="0" y="12"/>
                  </a:lnTo>
                  <a:lnTo>
                    <a:pt x="0" y="18"/>
                  </a:lnTo>
                  <a:lnTo>
                    <a:pt x="0" y="24"/>
                  </a:lnTo>
                  <a:lnTo>
                    <a:pt x="0" y="30"/>
                  </a:lnTo>
                  <a:lnTo>
                    <a:pt x="0" y="36"/>
                  </a:lnTo>
                  <a:lnTo>
                    <a:pt x="0" y="48"/>
                  </a:lnTo>
                  <a:lnTo>
                    <a:pt x="0" y="54"/>
                  </a:lnTo>
                  <a:lnTo>
                    <a:pt x="6" y="60"/>
                  </a:lnTo>
                  <a:lnTo>
                    <a:pt x="6" y="66"/>
                  </a:lnTo>
                  <a:lnTo>
                    <a:pt x="18" y="66"/>
                  </a:lnTo>
                  <a:lnTo>
                    <a:pt x="24" y="54"/>
                  </a:lnTo>
                  <a:lnTo>
                    <a:pt x="30" y="42"/>
                  </a:lnTo>
                  <a:lnTo>
                    <a:pt x="24" y="36"/>
                  </a:lnTo>
                  <a:lnTo>
                    <a:pt x="24" y="30"/>
                  </a:lnTo>
                  <a:lnTo>
                    <a:pt x="18" y="24"/>
                  </a:lnTo>
                  <a:lnTo>
                    <a:pt x="18" y="12"/>
                  </a:lnTo>
                  <a:lnTo>
                    <a:pt x="12"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5" name="Freeform 71"/>
            <p:cNvSpPr>
              <a:spLocks/>
            </p:cNvSpPr>
            <p:nvPr/>
          </p:nvSpPr>
          <p:spPr bwMode="auto">
            <a:xfrm>
              <a:off x="1228" y="2171"/>
              <a:ext cx="90" cy="248"/>
            </a:xfrm>
            <a:custGeom>
              <a:avLst/>
              <a:gdLst>
                <a:gd name="T0" fmla="*/ 60 w 72"/>
                <a:gd name="T1" fmla="*/ 0 h 230"/>
                <a:gd name="T2" fmla="*/ 53 w 72"/>
                <a:gd name="T3" fmla="*/ 6 h 230"/>
                <a:gd name="T4" fmla="*/ 53 w 72"/>
                <a:gd name="T5" fmla="*/ 13 h 230"/>
                <a:gd name="T6" fmla="*/ 53 w 72"/>
                <a:gd name="T7" fmla="*/ 20 h 230"/>
                <a:gd name="T8" fmla="*/ 53 w 72"/>
                <a:gd name="T9" fmla="*/ 27 h 230"/>
                <a:gd name="T10" fmla="*/ 53 w 72"/>
                <a:gd name="T11" fmla="*/ 33 h 230"/>
                <a:gd name="T12" fmla="*/ 45 w 72"/>
                <a:gd name="T13" fmla="*/ 33 h 230"/>
                <a:gd name="T14" fmla="*/ 45 w 72"/>
                <a:gd name="T15" fmla="*/ 53 h 230"/>
                <a:gd name="T16" fmla="*/ 38 w 72"/>
                <a:gd name="T17" fmla="*/ 66 h 230"/>
                <a:gd name="T18" fmla="*/ 30 w 72"/>
                <a:gd name="T19" fmla="*/ 66 h 230"/>
                <a:gd name="T20" fmla="*/ 15 w 72"/>
                <a:gd name="T21" fmla="*/ 72 h 230"/>
                <a:gd name="T22" fmla="*/ 8 w 72"/>
                <a:gd name="T23" fmla="*/ 79 h 230"/>
                <a:gd name="T24" fmla="*/ 0 w 72"/>
                <a:gd name="T25" fmla="*/ 85 h 230"/>
                <a:gd name="T26" fmla="*/ 0 w 72"/>
                <a:gd name="T27" fmla="*/ 98 h 230"/>
                <a:gd name="T28" fmla="*/ 0 w 72"/>
                <a:gd name="T29" fmla="*/ 111 h 230"/>
                <a:gd name="T30" fmla="*/ 8 w 72"/>
                <a:gd name="T31" fmla="*/ 124 h 230"/>
                <a:gd name="T32" fmla="*/ 8 w 72"/>
                <a:gd name="T33" fmla="*/ 137 h 230"/>
                <a:gd name="T34" fmla="*/ 8 w 72"/>
                <a:gd name="T35" fmla="*/ 150 h 230"/>
                <a:gd name="T36" fmla="*/ 8 w 72"/>
                <a:gd name="T37" fmla="*/ 169 h 230"/>
                <a:gd name="T38" fmla="*/ 8 w 72"/>
                <a:gd name="T39" fmla="*/ 177 h 230"/>
                <a:gd name="T40" fmla="*/ 8 w 72"/>
                <a:gd name="T41" fmla="*/ 183 h 230"/>
                <a:gd name="T42" fmla="*/ 15 w 72"/>
                <a:gd name="T43" fmla="*/ 196 h 230"/>
                <a:gd name="T44" fmla="*/ 23 w 72"/>
                <a:gd name="T45" fmla="*/ 209 h 230"/>
                <a:gd name="T46" fmla="*/ 23 w 72"/>
                <a:gd name="T47" fmla="*/ 222 h 230"/>
                <a:gd name="T48" fmla="*/ 30 w 72"/>
                <a:gd name="T49" fmla="*/ 229 h 230"/>
                <a:gd name="T50" fmla="*/ 38 w 72"/>
                <a:gd name="T51" fmla="*/ 235 h 230"/>
                <a:gd name="T52" fmla="*/ 38 w 72"/>
                <a:gd name="T53" fmla="*/ 242 h 230"/>
                <a:gd name="T54" fmla="*/ 53 w 72"/>
                <a:gd name="T55" fmla="*/ 248 h 230"/>
                <a:gd name="T56" fmla="*/ 60 w 72"/>
                <a:gd name="T57" fmla="*/ 248 h 230"/>
                <a:gd name="T58" fmla="*/ 75 w 72"/>
                <a:gd name="T59" fmla="*/ 242 h 230"/>
                <a:gd name="T60" fmla="*/ 83 w 72"/>
                <a:gd name="T61" fmla="*/ 235 h 230"/>
                <a:gd name="T62" fmla="*/ 83 w 72"/>
                <a:gd name="T63" fmla="*/ 229 h 230"/>
                <a:gd name="T64" fmla="*/ 83 w 72"/>
                <a:gd name="T65" fmla="*/ 216 h 230"/>
                <a:gd name="T66" fmla="*/ 83 w 72"/>
                <a:gd name="T67" fmla="*/ 196 h 230"/>
                <a:gd name="T68" fmla="*/ 83 w 72"/>
                <a:gd name="T69" fmla="*/ 190 h 230"/>
                <a:gd name="T70" fmla="*/ 83 w 72"/>
                <a:gd name="T71" fmla="*/ 177 h 230"/>
                <a:gd name="T72" fmla="*/ 83 w 72"/>
                <a:gd name="T73" fmla="*/ 156 h 230"/>
                <a:gd name="T74" fmla="*/ 83 w 72"/>
                <a:gd name="T75" fmla="*/ 137 h 230"/>
                <a:gd name="T76" fmla="*/ 83 w 72"/>
                <a:gd name="T77" fmla="*/ 124 h 230"/>
                <a:gd name="T78" fmla="*/ 83 w 72"/>
                <a:gd name="T79" fmla="*/ 111 h 230"/>
                <a:gd name="T80" fmla="*/ 83 w 72"/>
                <a:gd name="T81" fmla="*/ 98 h 230"/>
                <a:gd name="T82" fmla="*/ 83 w 72"/>
                <a:gd name="T83" fmla="*/ 92 h 230"/>
                <a:gd name="T84" fmla="*/ 83 w 72"/>
                <a:gd name="T85" fmla="*/ 85 h 230"/>
                <a:gd name="T86" fmla="*/ 83 w 72"/>
                <a:gd name="T87" fmla="*/ 79 h 230"/>
                <a:gd name="T88" fmla="*/ 75 w 72"/>
                <a:gd name="T89" fmla="*/ 66 h 230"/>
                <a:gd name="T90" fmla="*/ 83 w 72"/>
                <a:gd name="T91" fmla="*/ 72 h 230"/>
                <a:gd name="T92" fmla="*/ 90 w 72"/>
                <a:gd name="T93" fmla="*/ 72 h 230"/>
                <a:gd name="T94" fmla="*/ 90 w 72"/>
                <a:gd name="T95" fmla="*/ 59 h 230"/>
                <a:gd name="T96" fmla="*/ 83 w 72"/>
                <a:gd name="T97" fmla="*/ 46 h 230"/>
                <a:gd name="T98" fmla="*/ 75 w 72"/>
                <a:gd name="T99" fmla="*/ 27 h 230"/>
                <a:gd name="T100" fmla="*/ 68 w 72"/>
                <a:gd name="T101" fmla="*/ 13 h 230"/>
                <a:gd name="T102" fmla="*/ 68 w 72"/>
                <a:gd name="T103" fmla="*/ 6 h 230"/>
                <a:gd name="T104" fmla="*/ 60 w 72"/>
                <a:gd name="T105" fmla="*/ 0 h 23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 h="230">
                  <a:moveTo>
                    <a:pt x="48" y="0"/>
                  </a:moveTo>
                  <a:lnTo>
                    <a:pt x="42" y="6"/>
                  </a:lnTo>
                  <a:lnTo>
                    <a:pt x="42" y="12"/>
                  </a:lnTo>
                  <a:lnTo>
                    <a:pt x="42" y="19"/>
                  </a:lnTo>
                  <a:lnTo>
                    <a:pt x="42" y="25"/>
                  </a:lnTo>
                  <a:lnTo>
                    <a:pt x="42" y="31"/>
                  </a:lnTo>
                  <a:lnTo>
                    <a:pt x="36" y="31"/>
                  </a:lnTo>
                  <a:lnTo>
                    <a:pt x="36" y="49"/>
                  </a:lnTo>
                  <a:lnTo>
                    <a:pt x="30" y="61"/>
                  </a:lnTo>
                  <a:lnTo>
                    <a:pt x="24" y="61"/>
                  </a:lnTo>
                  <a:lnTo>
                    <a:pt x="12" y="67"/>
                  </a:lnTo>
                  <a:lnTo>
                    <a:pt x="6" y="73"/>
                  </a:lnTo>
                  <a:lnTo>
                    <a:pt x="0" y="79"/>
                  </a:lnTo>
                  <a:lnTo>
                    <a:pt x="0" y="91"/>
                  </a:lnTo>
                  <a:lnTo>
                    <a:pt x="0" y="103"/>
                  </a:lnTo>
                  <a:lnTo>
                    <a:pt x="6" y="115"/>
                  </a:lnTo>
                  <a:lnTo>
                    <a:pt x="6" y="127"/>
                  </a:lnTo>
                  <a:lnTo>
                    <a:pt x="6" y="139"/>
                  </a:lnTo>
                  <a:lnTo>
                    <a:pt x="6" y="157"/>
                  </a:lnTo>
                  <a:lnTo>
                    <a:pt x="6" y="164"/>
                  </a:lnTo>
                  <a:lnTo>
                    <a:pt x="6" y="170"/>
                  </a:lnTo>
                  <a:lnTo>
                    <a:pt x="12" y="182"/>
                  </a:lnTo>
                  <a:lnTo>
                    <a:pt x="18" y="194"/>
                  </a:lnTo>
                  <a:lnTo>
                    <a:pt x="18" y="206"/>
                  </a:lnTo>
                  <a:lnTo>
                    <a:pt x="24" y="212"/>
                  </a:lnTo>
                  <a:lnTo>
                    <a:pt x="30" y="218"/>
                  </a:lnTo>
                  <a:lnTo>
                    <a:pt x="30" y="224"/>
                  </a:lnTo>
                  <a:lnTo>
                    <a:pt x="42" y="230"/>
                  </a:lnTo>
                  <a:lnTo>
                    <a:pt x="48" y="230"/>
                  </a:lnTo>
                  <a:lnTo>
                    <a:pt x="60" y="224"/>
                  </a:lnTo>
                  <a:lnTo>
                    <a:pt x="66" y="218"/>
                  </a:lnTo>
                  <a:lnTo>
                    <a:pt x="66" y="212"/>
                  </a:lnTo>
                  <a:lnTo>
                    <a:pt x="66" y="200"/>
                  </a:lnTo>
                  <a:lnTo>
                    <a:pt x="66" y="182"/>
                  </a:lnTo>
                  <a:lnTo>
                    <a:pt x="66" y="176"/>
                  </a:lnTo>
                  <a:lnTo>
                    <a:pt x="66" y="164"/>
                  </a:lnTo>
                  <a:lnTo>
                    <a:pt x="66" y="145"/>
                  </a:lnTo>
                  <a:lnTo>
                    <a:pt x="66" y="127"/>
                  </a:lnTo>
                  <a:lnTo>
                    <a:pt x="66" y="115"/>
                  </a:lnTo>
                  <a:lnTo>
                    <a:pt x="66" y="103"/>
                  </a:lnTo>
                  <a:lnTo>
                    <a:pt x="66" y="91"/>
                  </a:lnTo>
                  <a:lnTo>
                    <a:pt x="66" y="85"/>
                  </a:lnTo>
                  <a:lnTo>
                    <a:pt x="66" y="79"/>
                  </a:lnTo>
                  <a:lnTo>
                    <a:pt x="66" y="73"/>
                  </a:lnTo>
                  <a:lnTo>
                    <a:pt x="60" y="61"/>
                  </a:lnTo>
                  <a:lnTo>
                    <a:pt x="66" y="67"/>
                  </a:lnTo>
                  <a:lnTo>
                    <a:pt x="72" y="67"/>
                  </a:lnTo>
                  <a:lnTo>
                    <a:pt x="72" y="55"/>
                  </a:lnTo>
                  <a:lnTo>
                    <a:pt x="66" y="43"/>
                  </a:lnTo>
                  <a:lnTo>
                    <a:pt x="60" y="25"/>
                  </a:lnTo>
                  <a:lnTo>
                    <a:pt x="54" y="12"/>
                  </a:lnTo>
                  <a:lnTo>
                    <a:pt x="54" y="6"/>
                  </a:lnTo>
                  <a:lnTo>
                    <a:pt x="4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6" name="Freeform 72"/>
            <p:cNvSpPr>
              <a:spLocks/>
            </p:cNvSpPr>
            <p:nvPr/>
          </p:nvSpPr>
          <p:spPr bwMode="auto">
            <a:xfrm>
              <a:off x="1819" y="757"/>
              <a:ext cx="30" cy="13"/>
            </a:xfrm>
            <a:custGeom>
              <a:avLst/>
              <a:gdLst>
                <a:gd name="T0" fmla="*/ 0 w 24"/>
                <a:gd name="T1" fmla="*/ 13 h 12"/>
                <a:gd name="T2" fmla="*/ 0 w 24"/>
                <a:gd name="T3" fmla="*/ 7 h 12"/>
                <a:gd name="T4" fmla="*/ 15 w 24"/>
                <a:gd name="T5" fmla="*/ 0 h 12"/>
                <a:gd name="T6" fmla="*/ 23 w 24"/>
                <a:gd name="T7" fmla="*/ 0 h 12"/>
                <a:gd name="T8" fmla="*/ 30 w 24"/>
                <a:gd name="T9" fmla="*/ 0 h 12"/>
                <a:gd name="T10" fmla="*/ 23 w 24"/>
                <a:gd name="T11" fmla="*/ 7 h 12"/>
                <a:gd name="T12" fmla="*/ 15 w 24"/>
                <a:gd name="T13" fmla="*/ 13 h 12"/>
                <a:gd name="T14" fmla="*/ 0 w 24"/>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0" y="12"/>
                  </a:moveTo>
                  <a:lnTo>
                    <a:pt x="0" y="6"/>
                  </a:lnTo>
                  <a:lnTo>
                    <a:pt x="12" y="0"/>
                  </a:lnTo>
                  <a:lnTo>
                    <a:pt x="18" y="0"/>
                  </a:lnTo>
                  <a:lnTo>
                    <a:pt x="24" y="0"/>
                  </a:lnTo>
                  <a:lnTo>
                    <a:pt x="18" y="6"/>
                  </a:lnTo>
                  <a:lnTo>
                    <a:pt x="12" y="12"/>
                  </a:lnTo>
                  <a:lnTo>
                    <a:pt x="0"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7" name="Freeform 73"/>
            <p:cNvSpPr>
              <a:spLocks/>
            </p:cNvSpPr>
            <p:nvPr/>
          </p:nvSpPr>
          <p:spPr bwMode="auto">
            <a:xfrm>
              <a:off x="1190" y="932"/>
              <a:ext cx="22" cy="13"/>
            </a:xfrm>
            <a:custGeom>
              <a:avLst/>
              <a:gdLst>
                <a:gd name="T0" fmla="*/ 22 w 18"/>
                <a:gd name="T1" fmla="*/ 0 h 12"/>
                <a:gd name="T2" fmla="*/ 22 w 18"/>
                <a:gd name="T3" fmla="*/ 7 h 12"/>
                <a:gd name="T4" fmla="*/ 15 w 18"/>
                <a:gd name="T5" fmla="*/ 13 h 12"/>
                <a:gd name="T6" fmla="*/ 0 w 18"/>
                <a:gd name="T7" fmla="*/ 13 h 12"/>
                <a:gd name="T8" fmla="*/ 0 w 18"/>
                <a:gd name="T9" fmla="*/ 7 h 12"/>
                <a:gd name="T10" fmla="*/ 7 w 18"/>
                <a:gd name="T11" fmla="*/ 7 h 12"/>
                <a:gd name="T12" fmla="*/ 15 w 18"/>
                <a:gd name="T13" fmla="*/ 0 h 12"/>
                <a:gd name="T14" fmla="*/ 22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18" y="0"/>
                  </a:moveTo>
                  <a:lnTo>
                    <a:pt x="18" y="6"/>
                  </a:lnTo>
                  <a:lnTo>
                    <a:pt x="12" y="12"/>
                  </a:lnTo>
                  <a:lnTo>
                    <a:pt x="0" y="12"/>
                  </a:lnTo>
                  <a:lnTo>
                    <a:pt x="0" y="6"/>
                  </a:lnTo>
                  <a:lnTo>
                    <a:pt x="6" y="6"/>
                  </a:lnTo>
                  <a:lnTo>
                    <a:pt x="12" y="0"/>
                  </a:lnTo>
                  <a:lnTo>
                    <a:pt x="1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8" name="Freeform 74"/>
            <p:cNvSpPr>
              <a:spLocks/>
            </p:cNvSpPr>
            <p:nvPr/>
          </p:nvSpPr>
          <p:spPr bwMode="auto">
            <a:xfrm>
              <a:off x="1175" y="932"/>
              <a:ext cx="15" cy="13"/>
            </a:xfrm>
            <a:custGeom>
              <a:avLst/>
              <a:gdLst>
                <a:gd name="T0" fmla="*/ 15 w 12"/>
                <a:gd name="T1" fmla="*/ 0 h 12"/>
                <a:gd name="T2" fmla="*/ 15 w 12"/>
                <a:gd name="T3" fmla="*/ 7 h 12"/>
                <a:gd name="T4" fmla="*/ 8 w 12"/>
                <a:gd name="T5" fmla="*/ 7 h 12"/>
                <a:gd name="T6" fmla="*/ 0 w 12"/>
                <a:gd name="T7" fmla="*/ 13 h 12"/>
                <a:gd name="T8" fmla="*/ 0 w 12"/>
                <a:gd name="T9" fmla="*/ 7 h 12"/>
                <a:gd name="T10" fmla="*/ 8 w 12"/>
                <a:gd name="T11" fmla="*/ 7 h 12"/>
                <a:gd name="T12" fmla="*/ 15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0"/>
                  </a:moveTo>
                  <a:lnTo>
                    <a:pt x="12" y="6"/>
                  </a:lnTo>
                  <a:lnTo>
                    <a:pt x="6" y="6"/>
                  </a:lnTo>
                  <a:lnTo>
                    <a:pt x="0" y="12"/>
                  </a:lnTo>
                  <a:lnTo>
                    <a:pt x="0" y="6"/>
                  </a:lnTo>
                  <a:lnTo>
                    <a:pt x="6" y="6"/>
                  </a:lnTo>
                  <a:lnTo>
                    <a:pt x="1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69" name="Freeform 75"/>
            <p:cNvSpPr>
              <a:spLocks/>
            </p:cNvSpPr>
            <p:nvPr/>
          </p:nvSpPr>
          <p:spPr bwMode="auto">
            <a:xfrm>
              <a:off x="819" y="1194"/>
              <a:ext cx="15" cy="13"/>
            </a:xfrm>
            <a:custGeom>
              <a:avLst/>
              <a:gdLst>
                <a:gd name="T0" fmla="*/ 15 w 12"/>
                <a:gd name="T1" fmla="*/ 7 h 12"/>
                <a:gd name="T2" fmla="*/ 15 w 12"/>
                <a:gd name="T3" fmla="*/ 13 h 12"/>
                <a:gd name="T4" fmla="*/ 8 w 12"/>
                <a:gd name="T5" fmla="*/ 13 h 12"/>
                <a:gd name="T6" fmla="*/ 0 w 12"/>
                <a:gd name="T7" fmla="*/ 13 h 12"/>
                <a:gd name="T8" fmla="*/ 0 w 12"/>
                <a:gd name="T9" fmla="*/ 7 h 12"/>
                <a:gd name="T10" fmla="*/ 0 w 12"/>
                <a:gd name="T11" fmla="*/ 0 h 12"/>
                <a:gd name="T12" fmla="*/ 8 w 12"/>
                <a:gd name="T13" fmla="*/ 0 h 12"/>
                <a:gd name="T14" fmla="*/ 15 w 12"/>
                <a:gd name="T15" fmla="*/ 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6"/>
                  </a:moveTo>
                  <a:lnTo>
                    <a:pt x="12" y="12"/>
                  </a:lnTo>
                  <a:lnTo>
                    <a:pt x="6" y="12"/>
                  </a:lnTo>
                  <a:lnTo>
                    <a:pt x="0" y="12"/>
                  </a:lnTo>
                  <a:lnTo>
                    <a:pt x="0" y="6"/>
                  </a:lnTo>
                  <a:lnTo>
                    <a:pt x="0" y="0"/>
                  </a:lnTo>
                  <a:lnTo>
                    <a:pt x="6" y="0"/>
                  </a:lnTo>
                  <a:lnTo>
                    <a:pt x="12"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0" name="Freeform 76"/>
            <p:cNvSpPr>
              <a:spLocks/>
            </p:cNvSpPr>
            <p:nvPr/>
          </p:nvSpPr>
          <p:spPr bwMode="auto">
            <a:xfrm>
              <a:off x="924" y="1155"/>
              <a:ext cx="31" cy="19"/>
            </a:xfrm>
            <a:custGeom>
              <a:avLst/>
              <a:gdLst>
                <a:gd name="T0" fmla="*/ 31 w 24"/>
                <a:gd name="T1" fmla="*/ 0 h 18"/>
                <a:gd name="T2" fmla="*/ 23 w 24"/>
                <a:gd name="T3" fmla="*/ 13 h 18"/>
                <a:gd name="T4" fmla="*/ 16 w 24"/>
                <a:gd name="T5" fmla="*/ 19 h 18"/>
                <a:gd name="T6" fmla="*/ 8 w 24"/>
                <a:gd name="T7" fmla="*/ 19 h 18"/>
                <a:gd name="T8" fmla="*/ 0 w 24"/>
                <a:gd name="T9" fmla="*/ 19 h 18"/>
                <a:gd name="T10" fmla="*/ 8 w 24"/>
                <a:gd name="T11" fmla="*/ 6 h 18"/>
                <a:gd name="T12" fmla="*/ 16 w 24"/>
                <a:gd name="T13" fmla="*/ 6 h 18"/>
                <a:gd name="T14" fmla="*/ 23 w 24"/>
                <a:gd name="T15" fmla="*/ 6 h 18"/>
                <a:gd name="T16" fmla="*/ 31 w 24"/>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18">
                  <a:moveTo>
                    <a:pt x="24" y="0"/>
                  </a:moveTo>
                  <a:lnTo>
                    <a:pt x="18" y="12"/>
                  </a:lnTo>
                  <a:lnTo>
                    <a:pt x="12" y="18"/>
                  </a:lnTo>
                  <a:lnTo>
                    <a:pt x="6" y="18"/>
                  </a:lnTo>
                  <a:lnTo>
                    <a:pt x="0" y="18"/>
                  </a:lnTo>
                  <a:lnTo>
                    <a:pt x="6" y="6"/>
                  </a:lnTo>
                  <a:lnTo>
                    <a:pt x="12" y="6"/>
                  </a:lnTo>
                  <a:lnTo>
                    <a:pt x="18" y="6"/>
                  </a:lnTo>
                  <a:lnTo>
                    <a:pt x="24"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1" name="Freeform 77"/>
            <p:cNvSpPr>
              <a:spLocks/>
            </p:cNvSpPr>
            <p:nvPr/>
          </p:nvSpPr>
          <p:spPr bwMode="auto">
            <a:xfrm>
              <a:off x="887" y="1181"/>
              <a:ext cx="45" cy="38"/>
            </a:xfrm>
            <a:custGeom>
              <a:avLst/>
              <a:gdLst>
                <a:gd name="T0" fmla="*/ 45 w 36"/>
                <a:gd name="T1" fmla="*/ 0 h 36"/>
                <a:gd name="T2" fmla="*/ 38 w 36"/>
                <a:gd name="T3" fmla="*/ 13 h 36"/>
                <a:gd name="T4" fmla="*/ 30 w 36"/>
                <a:gd name="T5" fmla="*/ 19 h 36"/>
                <a:gd name="T6" fmla="*/ 30 w 36"/>
                <a:gd name="T7" fmla="*/ 25 h 36"/>
                <a:gd name="T8" fmla="*/ 30 w 36"/>
                <a:gd name="T9" fmla="*/ 32 h 36"/>
                <a:gd name="T10" fmla="*/ 23 w 36"/>
                <a:gd name="T11" fmla="*/ 38 h 36"/>
                <a:gd name="T12" fmla="*/ 15 w 36"/>
                <a:gd name="T13" fmla="*/ 38 h 36"/>
                <a:gd name="T14" fmla="*/ 15 w 36"/>
                <a:gd name="T15" fmla="*/ 32 h 36"/>
                <a:gd name="T16" fmla="*/ 15 w 36"/>
                <a:gd name="T17" fmla="*/ 38 h 36"/>
                <a:gd name="T18" fmla="*/ 8 w 36"/>
                <a:gd name="T19" fmla="*/ 38 h 36"/>
                <a:gd name="T20" fmla="*/ 0 w 36"/>
                <a:gd name="T21" fmla="*/ 38 h 36"/>
                <a:gd name="T22" fmla="*/ 8 w 36"/>
                <a:gd name="T23" fmla="*/ 32 h 36"/>
                <a:gd name="T24" fmla="*/ 15 w 36"/>
                <a:gd name="T25" fmla="*/ 25 h 36"/>
                <a:gd name="T26" fmla="*/ 15 w 36"/>
                <a:gd name="T27" fmla="*/ 19 h 36"/>
                <a:gd name="T28" fmla="*/ 23 w 36"/>
                <a:gd name="T29" fmla="*/ 13 h 36"/>
                <a:gd name="T30" fmla="*/ 23 w 36"/>
                <a:gd name="T31" fmla="*/ 6 h 36"/>
                <a:gd name="T32" fmla="*/ 30 w 36"/>
                <a:gd name="T33" fmla="*/ 0 h 36"/>
                <a:gd name="T34" fmla="*/ 38 w 36"/>
                <a:gd name="T35" fmla="*/ 6 h 36"/>
                <a:gd name="T36" fmla="*/ 45 w 36"/>
                <a:gd name="T37" fmla="*/ 0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 h="36">
                  <a:moveTo>
                    <a:pt x="36" y="0"/>
                  </a:moveTo>
                  <a:lnTo>
                    <a:pt x="30" y="12"/>
                  </a:lnTo>
                  <a:lnTo>
                    <a:pt x="24" y="18"/>
                  </a:lnTo>
                  <a:lnTo>
                    <a:pt x="24" y="24"/>
                  </a:lnTo>
                  <a:lnTo>
                    <a:pt x="24" y="30"/>
                  </a:lnTo>
                  <a:lnTo>
                    <a:pt x="18" y="36"/>
                  </a:lnTo>
                  <a:lnTo>
                    <a:pt x="12" y="36"/>
                  </a:lnTo>
                  <a:lnTo>
                    <a:pt x="12" y="30"/>
                  </a:lnTo>
                  <a:lnTo>
                    <a:pt x="12" y="36"/>
                  </a:lnTo>
                  <a:lnTo>
                    <a:pt x="6" y="36"/>
                  </a:lnTo>
                  <a:lnTo>
                    <a:pt x="0" y="36"/>
                  </a:lnTo>
                  <a:lnTo>
                    <a:pt x="6" y="30"/>
                  </a:lnTo>
                  <a:lnTo>
                    <a:pt x="12" y="24"/>
                  </a:lnTo>
                  <a:lnTo>
                    <a:pt x="12" y="18"/>
                  </a:lnTo>
                  <a:lnTo>
                    <a:pt x="18" y="12"/>
                  </a:lnTo>
                  <a:lnTo>
                    <a:pt x="18" y="6"/>
                  </a:lnTo>
                  <a:lnTo>
                    <a:pt x="24" y="0"/>
                  </a:lnTo>
                  <a:lnTo>
                    <a:pt x="30" y="6"/>
                  </a:lnTo>
                  <a:lnTo>
                    <a:pt x="3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2" name="Freeform 78"/>
            <p:cNvSpPr>
              <a:spLocks/>
            </p:cNvSpPr>
            <p:nvPr/>
          </p:nvSpPr>
          <p:spPr bwMode="auto">
            <a:xfrm>
              <a:off x="924" y="1239"/>
              <a:ext cx="45" cy="33"/>
            </a:xfrm>
            <a:custGeom>
              <a:avLst/>
              <a:gdLst>
                <a:gd name="T0" fmla="*/ 45 w 36"/>
                <a:gd name="T1" fmla="*/ 6 h 31"/>
                <a:gd name="T2" fmla="*/ 38 w 36"/>
                <a:gd name="T3" fmla="*/ 13 h 31"/>
                <a:gd name="T4" fmla="*/ 30 w 36"/>
                <a:gd name="T5" fmla="*/ 19 h 31"/>
                <a:gd name="T6" fmla="*/ 30 w 36"/>
                <a:gd name="T7" fmla="*/ 26 h 31"/>
                <a:gd name="T8" fmla="*/ 23 w 36"/>
                <a:gd name="T9" fmla="*/ 33 h 31"/>
                <a:gd name="T10" fmla="*/ 15 w 36"/>
                <a:gd name="T11" fmla="*/ 26 h 31"/>
                <a:gd name="T12" fmla="*/ 8 w 36"/>
                <a:gd name="T13" fmla="*/ 19 h 31"/>
                <a:gd name="T14" fmla="*/ 8 w 36"/>
                <a:gd name="T15" fmla="*/ 13 h 31"/>
                <a:gd name="T16" fmla="*/ 0 w 36"/>
                <a:gd name="T17" fmla="*/ 6 h 31"/>
                <a:gd name="T18" fmla="*/ 8 w 36"/>
                <a:gd name="T19" fmla="*/ 0 h 31"/>
                <a:gd name="T20" fmla="*/ 15 w 36"/>
                <a:gd name="T21" fmla="*/ 0 h 31"/>
                <a:gd name="T22" fmla="*/ 23 w 36"/>
                <a:gd name="T23" fmla="*/ 0 h 31"/>
                <a:gd name="T24" fmla="*/ 30 w 36"/>
                <a:gd name="T25" fmla="*/ 6 h 31"/>
                <a:gd name="T26" fmla="*/ 38 w 36"/>
                <a:gd name="T27" fmla="*/ 6 h 31"/>
                <a:gd name="T28" fmla="*/ 45 w 36"/>
                <a:gd name="T29" fmla="*/ 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1">
                  <a:moveTo>
                    <a:pt x="36" y="6"/>
                  </a:moveTo>
                  <a:lnTo>
                    <a:pt x="30" y="12"/>
                  </a:lnTo>
                  <a:lnTo>
                    <a:pt x="24" y="18"/>
                  </a:lnTo>
                  <a:lnTo>
                    <a:pt x="24" y="24"/>
                  </a:lnTo>
                  <a:lnTo>
                    <a:pt x="18" y="31"/>
                  </a:lnTo>
                  <a:lnTo>
                    <a:pt x="12" y="24"/>
                  </a:lnTo>
                  <a:lnTo>
                    <a:pt x="6" y="18"/>
                  </a:lnTo>
                  <a:lnTo>
                    <a:pt x="6" y="12"/>
                  </a:lnTo>
                  <a:lnTo>
                    <a:pt x="0" y="6"/>
                  </a:lnTo>
                  <a:lnTo>
                    <a:pt x="6" y="0"/>
                  </a:lnTo>
                  <a:lnTo>
                    <a:pt x="12" y="0"/>
                  </a:lnTo>
                  <a:lnTo>
                    <a:pt x="18" y="0"/>
                  </a:lnTo>
                  <a:lnTo>
                    <a:pt x="24" y="6"/>
                  </a:lnTo>
                  <a:lnTo>
                    <a:pt x="30" y="6"/>
                  </a:lnTo>
                  <a:lnTo>
                    <a:pt x="3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3" name="Freeform 79"/>
            <p:cNvSpPr>
              <a:spLocks/>
            </p:cNvSpPr>
            <p:nvPr/>
          </p:nvSpPr>
          <p:spPr bwMode="auto">
            <a:xfrm>
              <a:off x="1053" y="1305"/>
              <a:ext cx="38" cy="6"/>
            </a:xfrm>
            <a:custGeom>
              <a:avLst/>
              <a:gdLst>
                <a:gd name="T0" fmla="*/ 0 w 30"/>
                <a:gd name="T1" fmla="*/ 0 h 6"/>
                <a:gd name="T2" fmla="*/ 8 w 30"/>
                <a:gd name="T3" fmla="*/ 0 h 6"/>
                <a:gd name="T4" fmla="*/ 15 w 30"/>
                <a:gd name="T5" fmla="*/ 0 h 6"/>
                <a:gd name="T6" fmla="*/ 23 w 30"/>
                <a:gd name="T7" fmla="*/ 6 h 6"/>
                <a:gd name="T8" fmla="*/ 30 w 30"/>
                <a:gd name="T9" fmla="*/ 6 h 6"/>
                <a:gd name="T10" fmla="*/ 38 w 30"/>
                <a:gd name="T11" fmla="*/ 6 h 6"/>
                <a:gd name="T12" fmla="*/ 30 w 30"/>
                <a:gd name="T13" fmla="*/ 6 h 6"/>
                <a:gd name="T14" fmla="*/ 15 w 30"/>
                <a:gd name="T15" fmla="*/ 6 h 6"/>
                <a:gd name="T16" fmla="*/ 8 w 30"/>
                <a:gd name="T17" fmla="*/ 6 h 6"/>
                <a:gd name="T18" fmla="*/ 0 w 30"/>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6">
                  <a:moveTo>
                    <a:pt x="0" y="0"/>
                  </a:moveTo>
                  <a:lnTo>
                    <a:pt x="6" y="0"/>
                  </a:lnTo>
                  <a:lnTo>
                    <a:pt x="12" y="0"/>
                  </a:lnTo>
                  <a:lnTo>
                    <a:pt x="18" y="6"/>
                  </a:lnTo>
                  <a:lnTo>
                    <a:pt x="24" y="6"/>
                  </a:lnTo>
                  <a:lnTo>
                    <a:pt x="30" y="6"/>
                  </a:lnTo>
                  <a:lnTo>
                    <a:pt x="24" y="6"/>
                  </a:lnTo>
                  <a:lnTo>
                    <a:pt x="12" y="6"/>
                  </a:lnTo>
                  <a:lnTo>
                    <a:pt x="6" y="6"/>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4" name="Freeform 80"/>
            <p:cNvSpPr>
              <a:spLocks/>
            </p:cNvSpPr>
            <p:nvPr/>
          </p:nvSpPr>
          <p:spPr bwMode="auto">
            <a:xfrm>
              <a:off x="1167" y="1311"/>
              <a:ext cx="31" cy="13"/>
            </a:xfrm>
            <a:custGeom>
              <a:avLst/>
              <a:gdLst>
                <a:gd name="T0" fmla="*/ 0 w 25"/>
                <a:gd name="T1" fmla="*/ 7 h 12"/>
                <a:gd name="T2" fmla="*/ 16 w 25"/>
                <a:gd name="T3" fmla="*/ 0 h 12"/>
                <a:gd name="T4" fmla="*/ 24 w 25"/>
                <a:gd name="T5" fmla="*/ 0 h 12"/>
                <a:gd name="T6" fmla="*/ 31 w 25"/>
                <a:gd name="T7" fmla="*/ 7 h 12"/>
                <a:gd name="T8" fmla="*/ 31 w 25"/>
                <a:gd name="T9" fmla="*/ 13 h 12"/>
                <a:gd name="T10" fmla="*/ 24 w 25"/>
                <a:gd name="T11" fmla="*/ 13 h 12"/>
                <a:gd name="T12" fmla="*/ 16 w 25"/>
                <a:gd name="T13" fmla="*/ 13 h 12"/>
                <a:gd name="T14" fmla="*/ 9 w 25"/>
                <a:gd name="T15" fmla="*/ 13 h 12"/>
                <a:gd name="T16" fmla="*/ 0 w 25"/>
                <a:gd name="T17" fmla="*/ 7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2">
                  <a:moveTo>
                    <a:pt x="0" y="6"/>
                  </a:moveTo>
                  <a:lnTo>
                    <a:pt x="13" y="0"/>
                  </a:lnTo>
                  <a:lnTo>
                    <a:pt x="19" y="0"/>
                  </a:lnTo>
                  <a:lnTo>
                    <a:pt x="25" y="6"/>
                  </a:lnTo>
                  <a:lnTo>
                    <a:pt x="25" y="12"/>
                  </a:lnTo>
                  <a:lnTo>
                    <a:pt x="19" y="12"/>
                  </a:lnTo>
                  <a:lnTo>
                    <a:pt x="13" y="12"/>
                  </a:lnTo>
                  <a:lnTo>
                    <a:pt x="7" y="12"/>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5" name="Freeform 81"/>
            <p:cNvSpPr>
              <a:spLocks/>
            </p:cNvSpPr>
            <p:nvPr/>
          </p:nvSpPr>
          <p:spPr bwMode="auto">
            <a:xfrm>
              <a:off x="4751" y="2921"/>
              <a:ext cx="31" cy="13"/>
            </a:xfrm>
            <a:custGeom>
              <a:avLst/>
              <a:gdLst>
                <a:gd name="T0" fmla="*/ 0 w 25"/>
                <a:gd name="T1" fmla="*/ 13 h 12"/>
                <a:gd name="T2" fmla="*/ 0 w 25"/>
                <a:gd name="T3" fmla="*/ 7 h 12"/>
                <a:gd name="T4" fmla="*/ 7 w 25"/>
                <a:gd name="T5" fmla="*/ 7 h 12"/>
                <a:gd name="T6" fmla="*/ 15 w 25"/>
                <a:gd name="T7" fmla="*/ 0 h 12"/>
                <a:gd name="T8" fmla="*/ 24 w 25"/>
                <a:gd name="T9" fmla="*/ 0 h 12"/>
                <a:gd name="T10" fmla="*/ 31 w 25"/>
                <a:gd name="T11" fmla="*/ 7 h 12"/>
                <a:gd name="T12" fmla="*/ 15 w 25"/>
                <a:gd name="T13" fmla="*/ 13 h 12"/>
                <a:gd name="T14" fmla="*/ 7 w 25"/>
                <a:gd name="T15" fmla="*/ 13 h 12"/>
                <a:gd name="T16" fmla="*/ 0 w 25"/>
                <a:gd name="T17" fmla="*/ 13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2">
                  <a:moveTo>
                    <a:pt x="0" y="12"/>
                  </a:moveTo>
                  <a:lnTo>
                    <a:pt x="0" y="6"/>
                  </a:lnTo>
                  <a:lnTo>
                    <a:pt x="6" y="6"/>
                  </a:lnTo>
                  <a:lnTo>
                    <a:pt x="12" y="0"/>
                  </a:lnTo>
                  <a:lnTo>
                    <a:pt x="19" y="0"/>
                  </a:lnTo>
                  <a:lnTo>
                    <a:pt x="25" y="6"/>
                  </a:lnTo>
                  <a:lnTo>
                    <a:pt x="12" y="12"/>
                  </a:lnTo>
                  <a:lnTo>
                    <a:pt x="6" y="12"/>
                  </a:lnTo>
                  <a:lnTo>
                    <a:pt x="0"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6" name="Freeform 82"/>
            <p:cNvSpPr>
              <a:spLocks/>
            </p:cNvSpPr>
            <p:nvPr/>
          </p:nvSpPr>
          <p:spPr bwMode="auto">
            <a:xfrm>
              <a:off x="4775" y="2927"/>
              <a:ext cx="23" cy="20"/>
            </a:xfrm>
            <a:custGeom>
              <a:avLst/>
              <a:gdLst>
                <a:gd name="T0" fmla="*/ 8 w 18"/>
                <a:gd name="T1" fmla="*/ 20 h 18"/>
                <a:gd name="T2" fmla="*/ 0 w 18"/>
                <a:gd name="T3" fmla="*/ 20 h 18"/>
                <a:gd name="T4" fmla="*/ 0 w 18"/>
                <a:gd name="T5" fmla="*/ 13 h 18"/>
                <a:gd name="T6" fmla="*/ 8 w 18"/>
                <a:gd name="T7" fmla="*/ 7 h 18"/>
                <a:gd name="T8" fmla="*/ 15 w 18"/>
                <a:gd name="T9" fmla="*/ 0 h 18"/>
                <a:gd name="T10" fmla="*/ 23 w 18"/>
                <a:gd name="T11" fmla="*/ 7 h 18"/>
                <a:gd name="T12" fmla="*/ 23 w 18"/>
                <a:gd name="T13" fmla="*/ 13 h 18"/>
                <a:gd name="T14" fmla="*/ 15 w 18"/>
                <a:gd name="T15" fmla="*/ 13 h 18"/>
                <a:gd name="T16" fmla="*/ 8 w 18"/>
                <a:gd name="T17" fmla="*/ 13 h 18"/>
                <a:gd name="T18" fmla="*/ 8 w 18"/>
                <a:gd name="T19" fmla="*/ 2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8">
                  <a:moveTo>
                    <a:pt x="6" y="18"/>
                  </a:moveTo>
                  <a:lnTo>
                    <a:pt x="0" y="18"/>
                  </a:lnTo>
                  <a:lnTo>
                    <a:pt x="0" y="12"/>
                  </a:lnTo>
                  <a:lnTo>
                    <a:pt x="6" y="6"/>
                  </a:lnTo>
                  <a:lnTo>
                    <a:pt x="12" y="0"/>
                  </a:lnTo>
                  <a:lnTo>
                    <a:pt x="18" y="6"/>
                  </a:lnTo>
                  <a:lnTo>
                    <a:pt x="18" y="12"/>
                  </a:lnTo>
                  <a:lnTo>
                    <a:pt x="12" y="12"/>
                  </a:lnTo>
                  <a:lnTo>
                    <a:pt x="6" y="12"/>
                  </a:lnTo>
                  <a:lnTo>
                    <a:pt x="6" y="18"/>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7" name="Freeform 83"/>
            <p:cNvSpPr>
              <a:spLocks/>
            </p:cNvSpPr>
            <p:nvPr/>
          </p:nvSpPr>
          <p:spPr bwMode="auto">
            <a:xfrm>
              <a:off x="5229" y="1748"/>
              <a:ext cx="15" cy="13"/>
            </a:xfrm>
            <a:custGeom>
              <a:avLst/>
              <a:gdLst>
                <a:gd name="T0" fmla="*/ 8 w 12"/>
                <a:gd name="T1" fmla="*/ 0 h 12"/>
                <a:gd name="T2" fmla="*/ 0 w 12"/>
                <a:gd name="T3" fmla="*/ 0 h 12"/>
                <a:gd name="T4" fmla="*/ 8 w 12"/>
                <a:gd name="T5" fmla="*/ 7 h 12"/>
                <a:gd name="T6" fmla="*/ 8 w 12"/>
                <a:gd name="T7" fmla="*/ 13 h 12"/>
                <a:gd name="T8" fmla="*/ 15 w 12"/>
                <a:gd name="T9" fmla="*/ 13 h 12"/>
                <a:gd name="T10" fmla="*/ 15 w 12"/>
                <a:gd name="T11" fmla="*/ 7 h 12"/>
                <a:gd name="T12" fmla="*/ 15 w 12"/>
                <a:gd name="T13" fmla="*/ 0 h 12"/>
                <a:gd name="T14" fmla="*/ 8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6" y="0"/>
                  </a:moveTo>
                  <a:lnTo>
                    <a:pt x="0" y="0"/>
                  </a:lnTo>
                  <a:lnTo>
                    <a:pt x="6" y="6"/>
                  </a:lnTo>
                  <a:lnTo>
                    <a:pt x="6" y="12"/>
                  </a:lnTo>
                  <a:lnTo>
                    <a:pt x="12" y="12"/>
                  </a:lnTo>
                  <a:lnTo>
                    <a:pt x="12" y="6"/>
                  </a:lnTo>
                  <a:lnTo>
                    <a:pt x="12"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8" name="Freeform 84"/>
            <p:cNvSpPr>
              <a:spLocks/>
            </p:cNvSpPr>
            <p:nvPr/>
          </p:nvSpPr>
          <p:spPr bwMode="auto">
            <a:xfrm>
              <a:off x="5221" y="1676"/>
              <a:ext cx="8" cy="13"/>
            </a:xfrm>
            <a:custGeom>
              <a:avLst/>
              <a:gdLst>
                <a:gd name="T0" fmla="*/ 0 w 6"/>
                <a:gd name="T1" fmla="*/ 0 h 12"/>
                <a:gd name="T2" fmla="*/ 8 w 6"/>
                <a:gd name="T3" fmla="*/ 7 h 12"/>
                <a:gd name="T4" fmla="*/ 8 w 6"/>
                <a:gd name="T5" fmla="*/ 13 h 12"/>
                <a:gd name="T6" fmla="*/ 0 w 6"/>
                <a:gd name="T7" fmla="*/ 13 h 12"/>
                <a:gd name="T8" fmla="*/ 0 w 6"/>
                <a:gd name="T9" fmla="*/ 7 h 12"/>
                <a:gd name="T10" fmla="*/ 0 w 6"/>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0" y="0"/>
                  </a:moveTo>
                  <a:lnTo>
                    <a:pt x="6" y="6"/>
                  </a:lnTo>
                  <a:lnTo>
                    <a:pt x="6" y="12"/>
                  </a:lnTo>
                  <a:lnTo>
                    <a:pt x="0" y="12"/>
                  </a:lnTo>
                  <a:lnTo>
                    <a:pt x="0" y="6"/>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79" name="Rectangle 85"/>
            <p:cNvSpPr>
              <a:spLocks noChangeArrowheads="1"/>
            </p:cNvSpPr>
            <p:nvPr/>
          </p:nvSpPr>
          <p:spPr bwMode="auto">
            <a:xfrm>
              <a:off x="5210" y="1660"/>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0" name="Rectangle 86"/>
            <p:cNvSpPr>
              <a:spLocks noChangeArrowheads="1"/>
            </p:cNvSpPr>
            <p:nvPr/>
          </p:nvSpPr>
          <p:spPr bwMode="auto">
            <a:xfrm>
              <a:off x="5202" y="1640"/>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1" name="Freeform 87"/>
            <p:cNvSpPr>
              <a:spLocks/>
            </p:cNvSpPr>
            <p:nvPr/>
          </p:nvSpPr>
          <p:spPr bwMode="auto">
            <a:xfrm>
              <a:off x="4888" y="1494"/>
              <a:ext cx="14" cy="6"/>
            </a:xfrm>
            <a:custGeom>
              <a:avLst/>
              <a:gdLst>
                <a:gd name="T0" fmla="*/ 0 w 12"/>
                <a:gd name="T1" fmla="*/ 0 h 6"/>
                <a:gd name="T2" fmla="*/ 0 w 12"/>
                <a:gd name="T3" fmla="*/ 6 h 6"/>
                <a:gd name="T4" fmla="*/ 7 w 12"/>
                <a:gd name="T5" fmla="*/ 6 h 6"/>
                <a:gd name="T6" fmla="*/ 14 w 12"/>
                <a:gd name="T7" fmla="*/ 6 h 6"/>
                <a:gd name="T8" fmla="*/ 7 w 12"/>
                <a:gd name="T9" fmla="*/ 0 h 6"/>
                <a:gd name="T10" fmla="*/ 0 w 12"/>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0"/>
                  </a:moveTo>
                  <a:lnTo>
                    <a:pt x="0" y="6"/>
                  </a:lnTo>
                  <a:lnTo>
                    <a:pt x="6" y="6"/>
                  </a:lnTo>
                  <a:lnTo>
                    <a:pt x="12" y="6"/>
                  </a:lnTo>
                  <a:lnTo>
                    <a:pt x="6" y="0"/>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2" name="Rectangle 88"/>
            <p:cNvSpPr>
              <a:spLocks noChangeArrowheads="1"/>
            </p:cNvSpPr>
            <p:nvPr/>
          </p:nvSpPr>
          <p:spPr bwMode="auto">
            <a:xfrm>
              <a:off x="4899" y="1510"/>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3" name="Freeform 89"/>
            <p:cNvSpPr>
              <a:spLocks/>
            </p:cNvSpPr>
            <p:nvPr/>
          </p:nvSpPr>
          <p:spPr bwMode="auto">
            <a:xfrm>
              <a:off x="5108" y="1598"/>
              <a:ext cx="24" cy="13"/>
            </a:xfrm>
            <a:custGeom>
              <a:avLst/>
              <a:gdLst>
                <a:gd name="T0" fmla="*/ 0 w 19"/>
                <a:gd name="T1" fmla="*/ 7 h 12"/>
                <a:gd name="T2" fmla="*/ 0 w 19"/>
                <a:gd name="T3" fmla="*/ 13 h 12"/>
                <a:gd name="T4" fmla="*/ 8 w 19"/>
                <a:gd name="T5" fmla="*/ 13 h 12"/>
                <a:gd name="T6" fmla="*/ 15 w 19"/>
                <a:gd name="T7" fmla="*/ 7 h 12"/>
                <a:gd name="T8" fmla="*/ 24 w 19"/>
                <a:gd name="T9" fmla="*/ 7 h 12"/>
                <a:gd name="T10" fmla="*/ 15 w 19"/>
                <a:gd name="T11" fmla="*/ 0 h 12"/>
                <a:gd name="T12" fmla="*/ 8 w 19"/>
                <a:gd name="T13" fmla="*/ 0 h 12"/>
                <a:gd name="T14" fmla="*/ 0 w 19"/>
                <a:gd name="T15" fmla="*/ 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2">
                  <a:moveTo>
                    <a:pt x="0" y="6"/>
                  </a:moveTo>
                  <a:lnTo>
                    <a:pt x="0" y="12"/>
                  </a:lnTo>
                  <a:lnTo>
                    <a:pt x="6" y="12"/>
                  </a:lnTo>
                  <a:lnTo>
                    <a:pt x="12" y="6"/>
                  </a:lnTo>
                  <a:lnTo>
                    <a:pt x="19" y="6"/>
                  </a:lnTo>
                  <a:lnTo>
                    <a:pt x="12" y="0"/>
                  </a:lnTo>
                  <a:lnTo>
                    <a:pt x="6"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4" name="Freeform 90"/>
            <p:cNvSpPr>
              <a:spLocks/>
            </p:cNvSpPr>
            <p:nvPr/>
          </p:nvSpPr>
          <p:spPr bwMode="auto">
            <a:xfrm>
              <a:off x="4994" y="1579"/>
              <a:ext cx="98" cy="39"/>
            </a:xfrm>
            <a:custGeom>
              <a:avLst/>
              <a:gdLst>
                <a:gd name="T0" fmla="*/ 8 w 78"/>
                <a:gd name="T1" fmla="*/ 0 h 36"/>
                <a:gd name="T2" fmla="*/ 8 w 78"/>
                <a:gd name="T3" fmla="*/ 7 h 36"/>
                <a:gd name="T4" fmla="*/ 15 w 78"/>
                <a:gd name="T5" fmla="*/ 7 h 36"/>
                <a:gd name="T6" fmla="*/ 30 w 78"/>
                <a:gd name="T7" fmla="*/ 26 h 36"/>
                <a:gd name="T8" fmla="*/ 23 w 78"/>
                <a:gd name="T9" fmla="*/ 26 h 36"/>
                <a:gd name="T10" fmla="*/ 8 w 78"/>
                <a:gd name="T11" fmla="*/ 26 h 36"/>
                <a:gd name="T12" fmla="*/ 0 w 78"/>
                <a:gd name="T13" fmla="*/ 26 h 36"/>
                <a:gd name="T14" fmla="*/ 0 w 78"/>
                <a:gd name="T15" fmla="*/ 33 h 36"/>
                <a:gd name="T16" fmla="*/ 15 w 78"/>
                <a:gd name="T17" fmla="*/ 33 h 36"/>
                <a:gd name="T18" fmla="*/ 23 w 78"/>
                <a:gd name="T19" fmla="*/ 33 h 36"/>
                <a:gd name="T20" fmla="*/ 30 w 78"/>
                <a:gd name="T21" fmla="*/ 33 h 36"/>
                <a:gd name="T22" fmla="*/ 38 w 78"/>
                <a:gd name="T23" fmla="*/ 33 h 36"/>
                <a:gd name="T24" fmla="*/ 45 w 78"/>
                <a:gd name="T25" fmla="*/ 33 h 36"/>
                <a:gd name="T26" fmla="*/ 45 w 78"/>
                <a:gd name="T27" fmla="*/ 39 h 36"/>
                <a:gd name="T28" fmla="*/ 53 w 78"/>
                <a:gd name="T29" fmla="*/ 39 h 36"/>
                <a:gd name="T30" fmla="*/ 60 w 78"/>
                <a:gd name="T31" fmla="*/ 26 h 36"/>
                <a:gd name="T32" fmla="*/ 68 w 78"/>
                <a:gd name="T33" fmla="*/ 26 h 36"/>
                <a:gd name="T34" fmla="*/ 83 w 78"/>
                <a:gd name="T35" fmla="*/ 33 h 36"/>
                <a:gd name="T36" fmla="*/ 90 w 78"/>
                <a:gd name="T37" fmla="*/ 33 h 36"/>
                <a:gd name="T38" fmla="*/ 98 w 78"/>
                <a:gd name="T39" fmla="*/ 33 h 36"/>
                <a:gd name="T40" fmla="*/ 98 w 78"/>
                <a:gd name="T41" fmla="*/ 26 h 36"/>
                <a:gd name="T42" fmla="*/ 98 w 78"/>
                <a:gd name="T43" fmla="*/ 20 h 36"/>
                <a:gd name="T44" fmla="*/ 90 w 78"/>
                <a:gd name="T45" fmla="*/ 20 h 36"/>
                <a:gd name="T46" fmla="*/ 75 w 78"/>
                <a:gd name="T47" fmla="*/ 13 h 36"/>
                <a:gd name="T48" fmla="*/ 68 w 78"/>
                <a:gd name="T49" fmla="*/ 7 h 36"/>
                <a:gd name="T50" fmla="*/ 68 w 78"/>
                <a:gd name="T51" fmla="*/ 0 h 36"/>
                <a:gd name="T52" fmla="*/ 60 w 78"/>
                <a:gd name="T53" fmla="*/ 0 h 36"/>
                <a:gd name="T54" fmla="*/ 45 w 78"/>
                <a:gd name="T55" fmla="*/ 0 h 36"/>
                <a:gd name="T56" fmla="*/ 38 w 78"/>
                <a:gd name="T57" fmla="*/ 0 h 36"/>
                <a:gd name="T58" fmla="*/ 30 w 78"/>
                <a:gd name="T59" fmla="*/ 0 h 36"/>
                <a:gd name="T60" fmla="*/ 23 w 78"/>
                <a:gd name="T61" fmla="*/ 0 h 36"/>
                <a:gd name="T62" fmla="*/ 8 w 78"/>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36">
                  <a:moveTo>
                    <a:pt x="6" y="0"/>
                  </a:moveTo>
                  <a:lnTo>
                    <a:pt x="6" y="6"/>
                  </a:lnTo>
                  <a:lnTo>
                    <a:pt x="12" y="6"/>
                  </a:lnTo>
                  <a:lnTo>
                    <a:pt x="24" y="24"/>
                  </a:lnTo>
                  <a:lnTo>
                    <a:pt x="18" y="24"/>
                  </a:lnTo>
                  <a:lnTo>
                    <a:pt x="6" y="24"/>
                  </a:lnTo>
                  <a:lnTo>
                    <a:pt x="0" y="24"/>
                  </a:lnTo>
                  <a:lnTo>
                    <a:pt x="0" y="30"/>
                  </a:lnTo>
                  <a:lnTo>
                    <a:pt x="12" y="30"/>
                  </a:lnTo>
                  <a:lnTo>
                    <a:pt x="18" y="30"/>
                  </a:lnTo>
                  <a:lnTo>
                    <a:pt x="24" y="30"/>
                  </a:lnTo>
                  <a:lnTo>
                    <a:pt x="30" y="30"/>
                  </a:lnTo>
                  <a:lnTo>
                    <a:pt x="36" y="30"/>
                  </a:lnTo>
                  <a:lnTo>
                    <a:pt x="36" y="36"/>
                  </a:lnTo>
                  <a:lnTo>
                    <a:pt x="42" y="36"/>
                  </a:lnTo>
                  <a:lnTo>
                    <a:pt x="48" y="24"/>
                  </a:lnTo>
                  <a:lnTo>
                    <a:pt x="54" y="24"/>
                  </a:lnTo>
                  <a:lnTo>
                    <a:pt x="66" y="30"/>
                  </a:lnTo>
                  <a:lnTo>
                    <a:pt x="72" y="30"/>
                  </a:lnTo>
                  <a:lnTo>
                    <a:pt x="78" y="30"/>
                  </a:lnTo>
                  <a:lnTo>
                    <a:pt x="78" y="24"/>
                  </a:lnTo>
                  <a:lnTo>
                    <a:pt x="78" y="18"/>
                  </a:lnTo>
                  <a:lnTo>
                    <a:pt x="72" y="18"/>
                  </a:lnTo>
                  <a:lnTo>
                    <a:pt x="60" y="12"/>
                  </a:lnTo>
                  <a:lnTo>
                    <a:pt x="54" y="6"/>
                  </a:lnTo>
                  <a:lnTo>
                    <a:pt x="54" y="0"/>
                  </a:lnTo>
                  <a:lnTo>
                    <a:pt x="48" y="0"/>
                  </a:lnTo>
                  <a:lnTo>
                    <a:pt x="36" y="0"/>
                  </a:lnTo>
                  <a:lnTo>
                    <a:pt x="30" y="0"/>
                  </a:lnTo>
                  <a:lnTo>
                    <a:pt x="24" y="0"/>
                  </a:lnTo>
                  <a:lnTo>
                    <a:pt x="18"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5" name="Freeform 91"/>
            <p:cNvSpPr>
              <a:spLocks/>
            </p:cNvSpPr>
            <p:nvPr/>
          </p:nvSpPr>
          <p:spPr bwMode="auto">
            <a:xfrm>
              <a:off x="4918" y="1611"/>
              <a:ext cx="47" cy="13"/>
            </a:xfrm>
            <a:custGeom>
              <a:avLst/>
              <a:gdLst>
                <a:gd name="T0" fmla="*/ 15 w 37"/>
                <a:gd name="T1" fmla="*/ 0 h 12"/>
                <a:gd name="T2" fmla="*/ 8 w 37"/>
                <a:gd name="T3" fmla="*/ 0 h 12"/>
                <a:gd name="T4" fmla="*/ 0 w 37"/>
                <a:gd name="T5" fmla="*/ 0 h 12"/>
                <a:gd name="T6" fmla="*/ 8 w 37"/>
                <a:gd name="T7" fmla="*/ 7 h 12"/>
                <a:gd name="T8" fmla="*/ 23 w 37"/>
                <a:gd name="T9" fmla="*/ 13 h 12"/>
                <a:gd name="T10" fmla="*/ 39 w 37"/>
                <a:gd name="T11" fmla="*/ 13 h 12"/>
                <a:gd name="T12" fmla="*/ 47 w 37"/>
                <a:gd name="T13" fmla="*/ 7 h 12"/>
                <a:gd name="T14" fmla="*/ 39 w 37"/>
                <a:gd name="T15" fmla="*/ 0 h 12"/>
                <a:gd name="T16" fmla="*/ 23 w 37"/>
                <a:gd name="T17" fmla="*/ 0 h 12"/>
                <a:gd name="T18" fmla="*/ 15 w 37"/>
                <a:gd name="T19" fmla="*/ 0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 h="12">
                  <a:moveTo>
                    <a:pt x="12" y="0"/>
                  </a:moveTo>
                  <a:lnTo>
                    <a:pt x="6" y="0"/>
                  </a:lnTo>
                  <a:lnTo>
                    <a:pt x="0" y="0"/>
                  </a:lnTo>
                  <a:lnTo>
                    <a:pt x="6" y="6"/>
                  </a:lnTo>
                  <a:lnTo>
                    <a:pt x="18" y="12"/>
                  </a:lnTo>
                  <a:lnTo>
                    <a:pt x="31" y="12"/>
                  </a:lnTo>
                  <a:lnTo>
                    <a:pt x="37" y="6"/>
                  </a:lnTo>
                  <a:lnTo>
                    <a:pt x="31" y="0"/>
                  </a:lnTo>
                  <a:lnTo>
                    <a:pt x="18" y="0"/>
                  </a:lnTo>
                  <a:lnTo>
                    <a:pt x="1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6" name="Freeform 92"/>
            <p:cNvSpPr>
              <a:spLocks/>
            </p:cNvSpPr>
            <p:nvPr/>
          </p:nvSpPr>
          <p:spPr bwMode="auto">
            <a:xfrm>
              <a:off x="4813" y="1526"/>
              <a:ext cx="173" cy="59"/>
            </a:xfrm>
            <a:custGeom>
              <a:avLst/>
              <a:gdLst>
                <a:gd name="T0" fmla="*/ 0 w 139"/>
                <a:gd name="T1" fmla="*/ 26 h 55"/>
                <a:gd name="T2" fmla="*/ 0 w 139"/>
                <a:gd name="T3" fmla="*/ 19 h 55"/>
                <a:gd name="T4" fmla="*/ 7 w 139"/>
                <a:gd name="T5" fmla="*/ 13 h 55"/>
                <a:gd name="T6" fmla="*/ 7 w 139"/>
                <a:gd name="T7" fmla="*/ 6 h 55"/>
                <a:gd name="T8" fmla="*/ 22 w 139"/>
                <a:gd name="T9" fmla="*/ 6 h 55"/>
                <a:gd name="T10" fmla="*/ 30 w 139"/>
                <a:gd name="T11" fmla="*/ 0 h 55"/>
                <a:gd name="T12" fmla="*/ 45 w 139"/>
                <a:gd name="T13" fmla="*/ 0 h 55"/>
                <a:gd name="T14" fmla="*/ 60 w 139"/>
                <a:gd name="T15" fmla="*/ 0 h 55"/>
                <a:gd name="T16" fmla="*/ 75 w 139"/>
                <a:gd name="T17" fmla="*/ 6 h 55"/>
                <a:gd name="T18" fmla="*/ 82 w 139"/>
                <a:gd name="T19" fmla="*/ 13 h 55"/>
                <a:gd name="T20" fmla="*/ 97 w 139"/>
                <a:gd name="T21" fmla="*/ 13 h 55"/>
                <a:gd name="T22" fmla="*/ 105 w 139"/>
                <a:gd name="T23" fmla="*/ 13 h 55"/>
                <a:gd name="T24" fmla="*/ 127 w 139"/>
                <a:gd name="T25" fmla="*/ 26 h 55"/>
                <a:gd name="T26" fmla="*/ 166 w 139"/>
                <a:gd name="T27" fmla="*/ 45 h 55"/>
                <a:gd name="T28" fmla="*/ 173 w 139"/>
                <a:gd name="T29" fmla="*/ 53 h 55"/>
                <a:gd name="T30" fmla="*/ 166 w 139"/>
                <a:gd name="T31" fmla="*/ 53 h 55"/>
                <a:gd name="T32" fmla="*/ 151 w 139"/>
                <a:gd name="T33" fmla="*/ 59 h 55"/>
                <a:gd name="T34" fmla="*/ 134 w 139"/>
                <a:gd name="T35" fmla="*/ 59 h 55"/>
                <a:gd name="T36" fmla="*/ 127 w 139"/>
                <a:gd name="T37" fmla="*/ 59 h 55"/>
                <a:gd name="T38" fmla="*/ 112 w 139"/>
                <a:gd name="T39" fmla="*/ 59 h 55"/>
                <a:gd name="T40" fmla="*/ 105 w 139"/>
                <a:gd name="T41" fmla="*/ 59 h 55"/>
                <a:gd name="T42" fmla="*/ 112 w 139"/>
                <a:gd name="T43" fmla="*/ 53 h 55"/>
                <a:gd name="T44" fmla="*/ 119 w 139"/>
                <a:gd name="T45" fmla="*/ 53 h 55"/>
                <a:gd name="T46" fmla="*/ 119 w 139"/>
                <a:gd name="T47" fmla="*/ 45 h 55"/>
                <a:gd name="T48" fmla="*/ 112 w 139"/>
                <a:gd name="T49" fmla="*/ 45 h 55"/>
                <a:gd name="T50" fmla="*/ 105 w 139"/>
                <a:gd name="T51" fmla="*/ 45 h 55"/>
                <a:gd name="T52" fmla="*/ 97 w 139"/>
                <a:gd name="T53" fmla="*/ 39 h 55"/>
                <a:gd name="T54" fmla="*/ 90 w 139"/>
                <a:gd name="T55" fmla="*/ 26 h 55"/>
                <a:gd name="T56" fmla="*/ 82 w 139"/>
                <a:gd name="T57" fmla="*/ 26 h 55"/>
                <a:gd name="T58" fmla="*/ 75 w 139"/>
                <a:gd name="T59" fmla="*/ 26 h 55"/>
                <a:gd name="T60" fmla="*/ 60 w 139"/>
                <a:gd name="T61" fmla="*/ 19 h 55"/>
                <a:gd name="T62" fmla="*/ 52 w 139"/>
                <a:gd name="T63" fmla="*/ 13 h 55"/>
                <a:gd name="T64" fmla="*/ 45 w 139"/>
                <a:gd name="T65" fmla="*/ 13 h 55"/>
                <a:gd name="T66" fmla="*/ 37 w 139"/>
                <a:gd name="T67" fmla="*/ 6 h 55"/>
                <a:gd name="T68" fmla="*/ 22 w 139"/>
                <a:gd name="T69" fmla="*/ 13 h 55"/>
                <a:gd name="T70" fmla="*/ 15 w 139"/>
                <a:gd name="T71" fmla="*/ 13 h 55"/>
                <a:gd name="T72" fmla="*/ 15 w 139"/>
                <a:gd name="T73" fmla="*/ 19 h 55"/>
                <a:gd name="T74" fmla="*/ 7 w 139"/>
                <a:gd name="T75" fmla="*/ 19 h 55"/>
                <a:gd name="T76" fmla="*/ 7 w 139"/>
                <a:gd name="T77" fmla="*/ 26 h 55"/>
                <a:gd name="T78" fmla="*/ 0 w 139"/>
                <a:gd name="T79" fmla="*/ 26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9" h="55">
                  <a:moveTo>
                    <a:pt x="0" y="24"/>
                  </a:moveTo>
                  <a:lnTo>
                    <a:pt x="0" y="18"/>
                  </a:lnTo>
                  <a:lnTo>
                    <a:pt x="6" y="12"/>
                  </a:lnTo>
                  <a:lnTo>
                    <a:pt x="6" y="6"/>
                  </a:lnTo>
                  <a:lnTo>
                    <a:pt x="18" y="6"/>
                  </a:lnTo>
                  <a:lnTo>
                    <a:pt x="24" y="0"/>
                  </a:lnTo>
                  <a:lnTo>
                    <a:pt x="36" y="0"/>
                  </a:lnTo>
                  <a:lnTo>
                    <a:pt x="48" y="0"/>
                  </a:lnTo>
                  <a:lnTo>
                    <a:pt x="60" y="6"/>
                  </a:lnTo>
                  <a:lnTo>
                    <a:pt x="66" y="12"/>
                  </a:lnTo>
                  <a:lnTo>
                    <a:pt x="78" y="12"/>
                  </a:lnTo>
                  <a:lnTo>
                    <a:pt x="84" y="12"/>
                  </a:lnTo>
                  <a:lnTo>
                    <a:pt x="102" y="24"/>
                  </a:lnTo>
                  <a:lnTo>
                    <a:pt x="133" y="42"/>
                  </a:lnTo>
                  <a:lnTo>
                    <a:pt x="139" y="49"/>
                  </a:lnTo>
                  <a:lnTo>
                    <a:pt x="133" y="49"/>
                  </a:lnTo>
                  <a:lnTo>
                    <a:pt x="121" y="55"/>
                  </a:lnTo>
                  <a:lnTo>
                    <a:pt x="108" y="55"/>
                  </a:lnTo>
                  <a:lnTo>
                    <a:pt x="102" y="55"/>
                  </a:lnTo>
                  <a:lnTo>
                    <a:pt x="90" y="55"/>
                  </a:lnTo>
                  <a:lnTo>
                    <a:pt x="84" y="55"/>
                  </a:lnTo>
                  <a:lnTo>
                    <a:pt x="90" y="49"/>
                  </a:lnTo>
                  <a:lnTo>
                    <a:pt x="96" y="49"/>
                  </a:lnTo>
                  <a:lnTo>
                    <a:pt x="96" y="42"/>
                  </a:lnTo>
                  <a:lnTo>
                    <a:pt x="90" y="42"/>
                  </a:lnTo>
                  <a:lnTo>
                    <a:pt x="84" y="42"/>
                  </a:lnTo>
                  <a:lnTo>
                    <a:pt x="78" y="36"/>
                  </a:lnTo>
                  <a:lnTo>
                    <a:pt x="72" y="24"/>
                  </a:lnTo>
                  <a:lnTo>
                    <a:pt x="66" y="24"/>
                  </a:lnTo>
                  <a:lnTo>
                    <a:pt x="60" y="24"/>
                  </a:lnTo>
                  <a:lnTo>
                    <a:pt x="48" y="18"/>
                  </a:lnTo>
                  <a:lnTo>
                    <a:pt x="42" y="12"/>
                  </a:lnTo>
                  <a:lnTo>
                    <a:pt x="36" y="12"/>
                  </a:lnTo>
                  <a:lnTo>
                    <a:pt x="30" y="6"/>
                  </a:lnTo>
                  <a:lnTo>
                    <a:pt x="18" y="12"/>
                  </a:lnTo>
                  <a:lnTo>
                    <a:pt x="12" y="12"/>
                  </a:lnTo>
                  <a:lnTo>
                    <a:pt x="12" y="18"/>
                  </a:lnTo>
                  <a:lnTo>
                    <a:pt x="6" y="18"/>
                  </a:lnTo>
                  <a:lnTo>
                    <a:pt x="6" y="24"/>
                  </a:lnTo>
                  <a:lnTo>
                    <a:pt x="0"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7" name="Freeform 93"/>
            <p:cNvSpPr>
              <a:spLocks/>
            </p:cNvSpPr>
            <p:nvPr/>
          </p:nvSpPr>
          <p:spPr bwMode="auto">
            <a:xfrm>
              <a:off x="3819" y="568"/>
              <a:ext cx="107" cy="39"/>
            </a:xfrm>
            <a:custGeom>
              <a:avLst/>
              <a:gdLst>
                <a:gd name="T0" fmla="*/ 107 w 85"/>
                <a:gd name="T1" fmla="*/ 26 h 36"/>
                <a:gd name="T2" fmla="*/ 107 w 85"/>
                <a:gd name="T3" fmla="*/ 33 h 36"/>
                <a:gd name="T4" fmla="*/ 107 w 85"/>
                <a:gd name="T5" fmla="*/ 39 h 36"/>
                <a:gd name="T6" fmla="*/ 92 w 85"/>
                <a:gd name="T7" fmla="*/ 39 h 36"/>
                <a:gd name="T8" fmla="*/ 84 w 85"/>
                <a:gd name="T9" fmla="*/ 39 h 36"/>
                <a:gd name="T10" fmla="*/ 77 w 85"/>
                <a:gd name="T11" fmla="*/ 39 h 36"/>
                <a:gd name="T12" fmla="*/ 62 w 85"/>
                <a:gd name="T13" fmla="*/ 33 h 36"/>
                <a:gd name="T14" fmla="*/ 62 w 85"/>
                <a:gd name="T15" fmla="*/ 26 h 36"/>
                <a:gd name="T16" fmla="*/ 54 w 85"/>
                <a:gd name="T17" fmla="*/ 26 h 36"/>
                <a:gd name="T18" fmla="*/ 38 w 85"/>
                <a:gd name="T19" fmla="*/ 26 h 36"/>
                <a:gd name="T20" fmla="*/ 23 w 85"/>
                <a:gd name="T21" fmla="*/ 20 h 36"/>
                <a:gd name="T22" fmla="*/ 15 w 85"/>
                <a:gd name="T23" fmla="*/ 20 h 36"/>
                <a:gd name="T24" fmla="*/ 8 w 85"/>
                <a:gd name="T25" fmla="*/ 13 h 36"/>
                <a:gd name="T26" fmla="*/ 0 w 85"/>
                <a:gd name="T27" fmla="*/ 7 h 36"/>
                <a:gd name="T28" fmla="*/ 8 w 85"/>
                <a:gd name="T29" fmla="*/ 0 h 36"/>
                <a:gd name="T30" fmla="*/ 15 w 85"/>
                <a:gd name="T31" fmla="*/ 0 h 36"/>
                <a:gd name="T32" fmla="*/ 54 w 85"/>
                <a:gd name="T33" fmla="*/ 7 h 36"/>
                <a:gd name="T34" fmla="*/ 62 w 85"/>
                <a:gd name="T35" fmla="*/ 7 h 36"/>
                <a:gd name="T36" fmla="*/ 69 w 85"/>
                <a:gd name="T37" fmla="*/ 13 h 36"/>
                <a:gd name="T38" fmla="*/ 84 w 85"/>
                <a:gd name="T39" fmla="*/ 13 h 36"/>
                <a:gd name="T40" fmla="*/ 92 w 85"/>
                <a:gd name="T41" fmla="*/ 20 h 36"/>
                <a:gd name="T42" fmla="*/ 99 w 85"/>
                <a:gd name="T43" fmla="*/ 20 h 36"/>
                <a:gd name="T44" fmla="*/ 107 w 85"/>
                <a:gd name="T45" fmla="*/ 26 h 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5" h="36">
                  <a:moveTo>
                    <a:pt x="85" y="24"/>
                  </a:moveTo>
                  <a:lnTo>
                    <a:pt x="85" y="30"/>
                  </a:lnTo>
                  <a:lnTo>
                    <a:pt x="85" y="36"/>
                  </a:lnTo>
                  <a:lnTo>
                    <a:pt x="73" y="36"/>
                  </a:lnTo>
                  <a:lnTo>
                    <a:pt x="67" y="36"/>
                  </a:lnTo>
                  <a:lnTo>
                    <a:pt x="61" y="36"/>
                  </a:lnTo>
                  <a:lnTo>
                    <a:pt x="49" y="30"/>
                  </a:lnTo>
                  <a:lnTo>
                    <a:pt x="49" y="24"/>
                  </a:lnTo>
                  <a:lnTo>
                    <a:pt x="43" y="24"/>
                  </a:lnTo>
                  <a:lnTo>
                    <a:pt x="30" y="24"/>
                  </a:lnTo>
                  <a:lnTo>
                    <a:pt x="18" y="18"/>
                  </a:lnTo>
                  <a:lnTo>
                    <a:pt x="12" y="18"/>
                  </a:lnTo>
                  <a:lnTo>
                    <a:pt x="6" y="12"/>
                  </a:lnTo>
                  <a:lnTo>
                    <a:pt x="0" y="6"/>
                  </a:lnTo>
                  <a:lnTo>
                    <a:pt x="6" y="0"/>
                  </a:lnTo>
                  <a:lnTo>
                    <a:pt x="12" y="0"/>
                  </a:lnTo>
                  <a:lnTo>
                    <a:pt x="43" y="6"/>
                  </a:lnTo>
                  <a:lnTo>
                    <a:pt x="49" y="6"/>
                  </a:lnTo>
                  <a:lnTo>
                    <a:pt x="55" y="12"/>
                  </a:lnTo>
                  <a:lnTo>
                    <a:pt x="67" y="12"/>
                  </a:lnTo>
                  <a:lnTo>
                    <a:pt x="73" y="18"/>
                  </a:lnTo>
                  <a:lnTo>
                    <a:pt x="79" y="18"/>
                  </a:lnTo>
                  <a:lnTo>
                    <a:pt x="85"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8" name="Freeform 94"/>
            <p:cNvSpPr>
              <a:spLocks/>
            </p:cNvSpPr>
            <p:nvPr/>
          </p:nvSpPr>
          <p:spPr bwMode="auto">
            <a:xfrm>
              <a:off x="3842" y="529"/>
              <a:ext cx="204" cy="104"/>
            </a:xfrm>
            <a:custGeom>
              <a:avLst/>
              <a:gdLst>
                <a:gd name="T0" fmla="*/ 76 w 163"/>
                <a:gd name="T1" fmla="*/ 52 h 96"/>
                <a:gd name="T2" fmla="*/ 69 w 163"/>
                <a:gd name="T3" fmla="*/ 39 h 96"/>
                <a:gd name="T4" fmla="*/ 46 w 163"/>
                <a:gd name="T5" fmla="*/ 39 h 96"/>
                <a:gd name="T6" fmla="*/ 31 w 163"/>
                <a:gd name="T7" fmla="*/ 33 h 96"/>
                <a:gd name="T8" fmla="*/ 15 w 163"/>
                <a:gd name="T9" fmla="*/ 33 h 96"/>
                <a:gd name="T10" fmla="*/ 8 w 163"/>
                <a:gd name="T11" fmla="*/ 20 h 96"/>
                <a:gd name="T12" fmla="*/ 23 w 163"/>
                <a:gd name="T13" fmla="*/ 20 h 96"/>
                <a:gd name="T14" fmla="*/ 54 w 163"/>
                <a:gd name="T15" fmla="*/ 7 h 96"/>
                <a:gd name="T16" fmla="*/ 76 w 163"/>
                <a:gd name="T17" fmla="*/ 0 h 96"/>
                <a:gd name="T18" fmla="*/ 129 w 163"/>
                <a:gd name="T19" fmla="*/ 0 h 96"/>
                <a:gd name="T20" fmla="*/ 174 w 163"/>
                <a:gd name="T21" fmla="*/ 0 h 96"/>
                <a:gd name="T22" fmla="*/ 181 w 163"/>
                <a:gd name="T23" fmla="*/ 13 h 96"/>
                <a:gd name="T24" fmla="*/ 166 w 163"/>
                <a:gd name="T25" fmla="*/ 20 h 96"/>
                <a:gd name="T26" fmla="*/ 174 w 163"/>
                <a:gd name="T27" fmla="*/ 33 h 96"/>
                <a:gd name="T28" fmla="*/ 166 w 163"/>
                <a:gd name="T29" fmla="*/ 46 h 96"/>
                <a:gd name="T30" fmla="*/ 174 w 163"/>
                <a:gd name="T31" fmla="*/ 58 h 96"/>
                <a:gd name="T32" fmla="*/ 189 w 163"/>
                <a:gd name="T33" fmla="*/ 72 h 96"/>
                <a:gd name="T34" fmla="*/ 181 w 163"/>
                <a:gd name="T35" fmla="*/ 78 h 96"/>
                <a:gd name="T36" fmla="*/ 174 w 163"/>
                <a:gd name="T37" fmla="*/ 85 h 96"/>
                <a:gd name="T38" fmla="*/ 196 w 163"/>
                <a:gd name="T39" fmla="*/ 85 h 96"/>
                <a:gd name="T40" fmla="*/ 204 w 163"/>
                <a:gd name="T41" fmla="*/ 91 h 96"/>
                <a:gd name="T42" fmla="*/ 181 w 163"/>
                <a:gd name="T43" fmla="*/ 98 h 96"/>
                <a:gd name="T44" fmla="*/ 159 w 163"/>
                <a:gd name="T45" fmla="*/ 104 h 96"/>
                <a:gd name="T46" fmla="*/ 136 w 163"/>
                <a:gd name="T47" fmla="*/ 104 h 96"/>
                <a:gd name="T48" fmla="*/ 121 w 163"/>
                <a:gd name="T49" fmla="*/ 91 h 96"/>
                <a:gd name="T50" fmla="*/ 136 w 163"/>
                <a:gd name="T51" fmla="*/ 91 h 96"/>
                <a:gd name="T52" fmla="*/ 144 w 163"/>
                <a:gd name="T53" fmla="*/ 78 h 96"/>
                <a:gd name="T54" fmla="*/ 121 w 163"/>
                <a:gd name="T55" fmla="*/ 78 h 96"/>
                <a:gd name="T56" fmla="*/ 106 w 163"/>
                <a:gd name="T57" fmla="*/ 78 h 96"/>
                <a:gd name="T58" fmla="*/ 106 w 163"/>
                <a:gd name="T59" fmla="*/ 65 h 96"/>
                <a:gd name="T60" fmla="*/ 114 w 163"/>
                <a:gd name="T61" fmla="*/ 58 h 96"/>
                <a:gd name="T62" fmla="*/ 106 w 163"/>
                <a:gd name="T63" fmla="*/ 52 h 96"/>
                <a:gd name="T64" fmla="*/ 91 w 163"/>
                <a:gd name="T65" fmla="*/ 52 h 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3" h="96">
                  <a:moveTo>
                    <a:pt x="67" y="54"/>
                  </a:moveTo>
                  <a:lnTo>
                    <a:pt x="61" y="48"/>
                  </a:lnTo>
                  <a:lnTo>
                    <a:pt x="55" y="42"/>
                  </a:lnTo>
                  <a:lnTo>
                    <a:pt x="55" y="36"/>
                  </a:lnTo>
                  <a:lnTo>
                    <a:pt x="49" y="36"/>
                  </a:lnTo>
                  <a:lnTo>
                    <a:pt x="37" y="36"/>
                  </a:lnTo>
                  <a:lnTo>
                    <a:pt x="31" y="30"/>
                  </a:lnTo>
                  <a:lnTo>
                    <a:pt x="25" y="30"/>
                  </a:lnTo>
                  <a:lnTo>
                    <a:pt x="18" y="30"/>
                  </a:lnTo>
                  <a:lnTo>
                    <a:pt x="12" y="30"/>
                  </a:lnTo>
                  <a:lnTo>
                    <a:pt x="0" y="30"/>
                  </a:lnTo>
                  <a:lnTo>
                    <a:pt x="6" y="18"/>
                  </a:lnTo>
                  <a:lnTo>
                    <a:pt x="12" y="12"/>
                  </a:lnTo>
                  <a:lnTo>
                    <a:pt x="18" y="18"/>
                  </a:lnTo>
                  <a:lnTo>
                    <a:pt x="31" y="12"/>
                  </a:lnTo>
                  <a:lnTo>
                    <a:pt x="43" y="6"/>
                  </a:lnTo>
                  <a:lnTo>
                    <a:pt x="49" y="6"/>
                  </a:lnTo>
                  <a:lnTo>
                    <a:pt x="61" y="0"/>
                  </a:lnTo>
                  <a:lnTo>
                    <a:pt x="79" y="0"/>
                  </a:lnTo>
                  <a:lnTo>
                    <a:pt x="103" y="0"/>
                  </a:lnTo>
                  <a:lnTo>
                    <a:pt x="127" y="0"/>
                  </a:lnTo>
                  <a:lnTo>
                    <a:pt x="139" y="0"/>
                  </a:lnTo>
                  <a:lnTo>
                    <a:pt x="145" y="6"/>
                  </a:lnTo>
                  <a:lnTo>
                    <a:pt x="145" y="12"/>
                  </a:lnTo>
                  <a:lnTo>
                    <a:pt x="139" y="18"/>
                  </a:lnTo>
                  <a:lnTo>
                    <a:pt x="133" y="18"/>
                  </a:lnTo>
                  <a:lnTo>
                    <a:pt x="139" y="24"/>
                  </a:lnTo>
                  <a:lnTo>
                    <a:pt x="139" y="30"/>
                  </a:lnTo>
                  <a:lnTo>
                    <a:pt x="133" y="36"/>
                  </a:lnTo>
                  <a:lnTo>
                    <a:pt x="133" y="42"/>
                  </a:lnTo>
                  <a:lnTo>
                    <a:pt x="133" y="48"/>
                  </a:lnTo>
                  <a:lnTo>
                    <a:pt x="139" y="54"/>
                  </a:lnTo>
                  <a:lnTo>
                    <a:pt x="151" y="54"/>
                  </a:lnTo>
                  <a:lnTo>
                    <a:pt x="151" y="66"/>
                  </a:lnTo>
                  <a:lnTo>
                    <a:pt x="151" y="72"/>
                  </a:lnTo>
                  <a:lnTo>
                    <a:pt x="145" y="72"/>
                  </a:lnTo>
                  <a:lnTo>
                    <a:pt x="139" y="72"/>
                  </a:lnTo>
                  <a:lnTo>
                    <a:pt x="139" y="78"/>
                  </a:lnTo>
                  <a:lnTo>
                    <a:pt x="145" y="78"/>
                  </a:lnTo>
                  <a:lnTo>
                    <a:pt x="157" y="78"/>
                  </a:lnTo>
                  <a:lnTo>
                    <a:pt x="163" y="78"/>
                  </a:lnTo>
                  <a:lnTo>
                    <a:pt x="163" y="84"/>
                  </a:lnTo>
                  <a:lnTo>
                    <a:pt x="151" y="90"/>
                  </a:lnTo>
                  <a:lnTo>
                    <a:pt x="145" y="90"/>
                  </a:lnTo>
                  <a:lnTo>
                    <a:pt x="139" y="96"/>
                  </a:lnTo>
                  <a:lnTo>
                    <a:pt x="127" y="96"/>
                  </a:lnTo>
                  <a:lnTo>
                    <a:pt x="121" y="96"/>
                  </a:lnTo>
                  <a:lnTo>
                    <a:pt x="109" y="96"/>
                  </a:lnTo>
                  <a:lnTo>
                    <a:pt x="91" y="90"/>
                  </a:lnTo>
                  <a:lnTo>
                    <a:pt x="97" y="84"/>
                  </a:lnTo>
                  <a:lnTo>
                    <a:pt x="103" y="84"/>
                  </a:lnTo>
                  <a:lnTo>
                    <a:pt x="109" y="84"/>
                  </a:lnTo>
                  <a:lnTo>
                    <a:pt x="115" y="78"/>
                  </a:lnTo>
                  <a:lnTo>
                    <a:pt x="115" y="72"/>
                  </a:lnTo>
                  <a:lnTo>
                    <a:pt x="103" y="72"/>
                  </a:lnTo>
                  <a:lnTo>
                    <a:pt x="97" y="72"/>
                  </a:lnTo>
                  <a:lnTo>
                    <a:pt x="91" y="72"/>
                  </a:lnTo>
                  <a:lnTo>
                    <a:pt x="85" y="72"/>
                  </a:lnTo>
                  <a:lnTo>
                    <a:pt x="79" y="66"/>
                  </a:lnTo>
                  <a:lnTo>
                    <a:pt x="85" y="60"/>
                  </a:lnTo>
                  <a:lnTo>
                    <a:pt x="85" y="54"/>
                  </a:lnTo>
                  <a:lnTo>
                    <a:pt x="91" y="54"/>
                  </a:lnTo>
                  <a:lnTo>
                    <a:pt x="91" y="48"/>
                  </a:lnTo>
                  <a:lnTo>
                    <a:pt x="85" y="48"/>
                  </a:lnTo>
                  <a:lnTo>
                    <a:pt x="79" y="48"/>
                  </a:lnTo>
                  <a:lnTo>
                    <a:pt x="73" y="48"/>
                  </a:lnTo>
                  <a:lnTo>
                    <a:pt x="67" y="5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89" name="Freeform 95"/>
            <p:cNvSpPr>
              <a:spLocks/>
            </p:cNvSpPr>
            <p:nvPr/>
          </p:nvSpPr>
          <p:spPr bwMode="auto">
            <a:xfrm>
              <a:off x="3956" y="639"/>
              <a:ext cx="122" cy="19"/>
            </a:xfrm>
            <a:custGeom>
              <a:avLst/>
              <a:gdLst>
                <a:gd name="T0" fmla="*/ 8 w 97"/>
                <a:gd name="T1" fmla="*/ 0 h 18"/>
                <a:gd name="T2" fmla="*/ 0 w 97"/>
                <a:gd name="T3" fmla="*/ 6 h 18"/>
                <a:gd name="T4" fmla="*/ 0 w 97"/>
                <a:gd name="T5" fmla="*/ 13 h 18"/>
                <a:gd name="T6" fmla="*/ 15 w 97"/>
                <a:gd name="T7" fmla="*/ 13 h 18"/>
                <a:gd name="T8" fmla="*/ 23 w 97"/>
                <a:gd name="T9" fmla="*/ 19 h 18"/>
                <a:gd name="T10" fmla="*/ 30 w 97"/>
                <a:gd name="T11" fmla="*/ 19 h 18"/>
                <a:gd name="T12" fmla="*/ 45 w 97"/>
                <a:gd name="T13" fmla="*/ 19 h 18"/>
                <a:gd name="T14" fmla="*/ 60 w 97"/>
                <a:gd name="T15" fmla="*/ 19 h 18"/>
                <a:gd name="T16" fmla="*/ 83 w 97"/>
                <a:gd name="T17" fmla="*/ 19 h 18"/>
                <a:gd name="T18" fmla="*/ 91 w 97"/>
                <a:gd name="T19" fmla="*/ 19 h 18"/>
                <a:gd name="T20" fmla="*/ 122 w 97"/>
                <a:gd name="T21" fmla="*/ 13 h 18"/>
                <a:gd name="T22" fmla="*/ 114 w 97"/>
                <a:gd name="T23" fmla="*/ 6 h 18"/>
                <a:gd name="T24" fmla="*/ 107 w 97"/>
                <a:gd name="T25" fmla="*/ 0 h 18"/>
                <a:gd name="T26" fmla="*/ 99 w 97"/>
                <a:gd name="T27" fmla="*/ 0 h 18"/>
                <a:gd name="T28" fmla="*/ 91 w 97"/>
                <a:gd name="T29" fmla="*/ 0 h 18"/>
                <a:gd name="T30" fmla="*/ 75 w 97"/>
                <a:gd name="T31" fmla="*/ 0 h 18"/>
                <a:gd name="T32" fmla="*/ 68 w 97"/>
                <a:gd name="T33" fmla="*/ 0 h 18"/>
                <a:gd name="T34" fmla="*/ 68 w 97"/>
                <a:gd name="T35" fmla="*/ 6 h 18"/>
                <a:gd name="T36" fmla="*/ 60 w 97"/>
                <a:gd name="T37" fmla="*/ 6 h 18"/>
                <a:gd name="T38" fmla="*/ 53 w 97"/>
                <a:gd name="T39" fmla="*/ 6 h 18"/>
                <a:gd name="T40" fmla="*/ 38 w 97"/>
                <a:gd name="T41" fmla="*/ 6 h 18"/>
                <a:gd name="T42" fmla="*/ 30 w 97"/>
                <a:gd name="T43" fmla="*/ 6 h 18"/>
                <a:gd name="T44" fmla="*/ 23 w 97"/>
                <a:gd name="T45" fmla="*/ 0 h 18"/>
                <a:gd name="T46" fmla="*/ 8 w 97"/>
                <a:gd name="T47" fmla="*/ 0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7" h="18">
                  <a:moveTo>
                    <a:pt x="6" y="0"/>
                  </a:moveTo>
                  <a:lnTo>
                    <a:pt x="0" y="6"/>
                  </a:lnTo>
                  <a:lnTo>
                    <a:pt x="0" y="12"/>
                  </a:lnTo>
                  <a:lnTo>
                    <a:pt x="12" y="12"/>
                  </a:lnTo>
                  <a:lnTo>
                    <a:pt x="18" y="18"/>
                  </a:lnTo>
                  <a:lnTo>
                    <a:pt x="24" y="18"/>
                  </a:lnTo>
                  <a:lnTo>
                    <a:pt x="36" y="18"/>
                  </a:lnTo>
                  <a:lnTo>
                    <a:pt x="48" y="18"/>
                  </a:lnTo>
                  <a:lnTo>
                    <a:pt x="66" y="18"/>
                  </a:lnTo>
                  <a:lnTo>
                    <a:pt x="72" y="18"/>
                  </a:lnTo>
                  <a:lnTo>
                    <a:pt x="97" y="12"/>
                  </a:lnTo>
                  <a:lnTo>
                    <a:pt x="91" y="6"/>
                  </a:lnTo>
                  <a:lnTo>
                    <a:pt x="85" y="0"/>
                  </a:lnTo>
                  <a:lnTo>
                    <a:pt x="79" y="0"/>
                  </a:lnTo>
                  <a:lnTo>
                    <a:pt x="72" y="0"/>
                  </a:lnTo>
                  <a:lnTo>
                    <a:pt x="60" y="0"/>
                  </a:lnTo>
                  <a:lnTo>
                    <a:pt x="54" y="0"/>
                  </a:lnTo>
                  <a:lnTo>
                    <a:pt x="54" y="6"/>
                  </a:lnTo>
                  <a:lnTo>
                    <a:pt x="48" y="6"/>
                  </a:lnTo>
                  <a:lnTo>
                    <a:pt x="42" y="6"/>
                  </a:lnTo>
                  <a:lnTo>
                    <a:pt x="30" y="6"/>
                  </a:lnTo>
                  <a:lnTo>
                    <a:pt x="24" y="6"/>
                  </a:lnTo>
                  <a:lnTo>
                    <a:pt x="18"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0" name="Freeform 96"/>
            <p:cNvSpPr>
              <a:spLocks/>
            </p:cNvSpPr>
            <p:nvPr/>
          </p:nvSpPr>
          <p:spPr bwMode="auto">
            <a:xfrm>
              <a:off x="3934" y="645"/>
              <a:ext cx="22" cy="21"/>
            </a:xfrm>
            <a:custGeom>
              <a:avLst/>
              <a:gdLst>
                <a:gd name="T0" fmla="*/ 22 w 18"/>
                <a:gd name="T1" fmla="*/ 13 h 19"/>
                <a:gd name="T2" fmla="*/ 15 w 18"/>
                <a:gd name="T3" fmla="*/ 21 h 19"/>
                <a:gd name="T4" fmla="*/ 7 w 18"/>
                <a:gd name="T5" fmla="*/ 21 h 19"/>
                <a:gd name="T6" fmla="*/ 0 w 18"/>
                <a:gd name="T7" fmla="*/ 21 h 19"/>
                <a:gd name="T8" fmla="*/ 0 w 18"/>
                <a:gd name="T9" fmla="*/ 13 h 19"/>
                <a:gd name="T10" fmla="*/ 7 w 18"/>
                <a:gd name="T11" fmla="*/ 7 h 19"/>
                <a:gd name="T12" fmla="*/ 15 w 18"/>
                <a:gd name="T13" fmla="*/ 0 h 19"/>
                <a:gd name="T14" fmla="*/ 22 w 18"/>
                <a:gd name="T15" fmla="*/ 7 h 19"/>
                <a:gd name="T16" fmla="*/ 22 w 18"/>
                <a:gd name="T17" fmla="*/ 13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9">
                  <a:moveTo>
                    <a:pt x="18" y="12"/>
                  </a:moveTo>
                  <a:lnTo>
                    <a:pt x="12" y="19"/>
                  </a:lnTo>
                  <a:lnTo>
                    <a:pt x="6" y="19"/>
                  </a:lnTo>
                  <a:lnTo>
                    <a:pt x="0" y="19"/>
                  </a:lnTo>
                  <a:lnTo>
                    <a:pt x="0" y="12"/>
                  </a:lnTo>
                  <a:lnTo>
                    <a:pt x="6" y="6"/>
                  </a:lnTo>
                  <a:lnTo>
                    <a:pt x="12" y="0"/>
                  </a:lnTo>
                  <a:lnTo>
                    <a:pt x="18" y="6"/>
                  </a:lnTo>
                  <a:lnTo>
                    <a:pt x="18"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1" name="Freeform 97"/>
            <p:cNvSpPr>
              <a:spLocks/>
            </p:cNvSpPr>
            <p:nvPr/>
          </p:nvSpPr>
          <p:spPr bwMode="auto">
            <a:xfrm>
              <a:off x="3850" y="600"/>
              <a:ext cx="30" cy="13"/>
            </a:xfrm>
            <a:custGeom>
              <a:avLst/>
              <a:gdLst>
                <a:gd name="T0" fmla="*/ 0 w 25"/>
                <a:gd name="T1" fmla="*/ 0 h 12"/>
                <a:gd name="T2" fmla="*/ 0 w 25"/>
                <a:gd name="T3" fmla="*/ 7 h 12"/>
                <a:gd name="T4" fmla="*/ 7 w 25"/>
                <a:gd name="T5" fmla="*/ 13 h 12"/>
                <a:gd name="T6" fmla="*/ 14 w 25"/>
                <a:gd name="T7" fmla="*/ 13 h 12"/>
                <a:gd name="T8" fmla="*/ 23 w 25"/>
                <a:gd name="T9" fmla="*/ 13 h 12"/>
                <a:gd name="T10" fmla="*/ 30 w 25"/>
                <a:gd name="T11" fmla="*/ 13 h 12"/>
                <a:gd name="T12" fmla="*/ 23 w 25"/>
                <a:gd name="T13" fmla="*/ 7 h 12"/>
                <a:gd name="T14" fmla="*/ 7 w 25"/>
                <a:gd name="T15" fmla="*/ 0 h 12"/>
                <a:gd name="T16" fmla="*/ 0 w 2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2">
                  <a:moveTo>
                    <a:pt x="0" y="0"/>
                  </a:moveTo>
                  <a:lnTo>
                    <a:pt x="0" y="6"/>
                  </a:lnTo>
                  <a:lnTo>
                    <a:pt x="6" y="12"/>
                  </a:lnTo>
                  <a:lnTo>
                    <a:pt x="12" y="12"/>
                  </a:lnTo>
                  <a:lnTo>
                    <a:pt x="19" y="12"/>
                  </a:lnTo>
                  <a:lnTo>
                    <a:pt x="25" y="12"/>
                  </a:lnTo>
                  <a:lnTo>
                    <a:pt x="19" y="6"/>
                  </a:lnTo>
                  <a:lnTo>
                    <a:pt x="6" y="0"/>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2" name="Freeform 98"/>
            <p:cNvSpPr>
              <a:spLocks/>
            </p:cNvSpPr>
            <p:nvPr/>
          </p:nvSpPr>
          <p:spPr bwMode="auto">
            <a:xfrm>
              <a:off x="3971" y="672"/>
              <a:ext cx="45" cy="26"/>
            </a:xfrm>
            <a:custGeom>
              <a:avLst/>
              <a:gdLst>
                <a:gd name="T0" fmla="*/ 38 w 36"/>
                <a:gd name="T1" fmla="*/ 26 h 24"/>
                <a:gd name="T2" fmla="*/ 38 w 36"/>
                <a:gd name="T3" fmla="*/ 20 h 24"/>
                <a:gd name="T4" fmla="*/ 45 w 36"/>
                <a:gd name="T5" fmla="*/ 13 h 24"/>
                <a:gd name="T6" fmla="*/ 45 w 36"/>
                <a:gd name="T7" fmla="*/ 7 h 24"/>
                <a:gd name="T8" fmla="*/ 45 w 36"/>
                <a:gd name="T9" fmla="*/ 0 h 24"/>
                <a:gd name="T10" fmla="*/ 38 w 36"/>
                <a:gd name="T11" fmla="*/ 0 h 24"/>
                <a:gd name="T12" fmla="*/ 23 w 36"/>
                <a:gd name="T13" fmla="*/ 0 h 24"/>
                <a:gd name="T14" fmla="*/ 8 w 36"/>
                <a:gd name="T15" fmla="*/ 0 h 24"/>
                <a:gd name="T16" fmla="*/ 0 w 36"/>
                <a:gd name="T17" fmla="*/ 7 h 24"/>
                <a:gd name="T18" fmla="*/ 8 w 36"/>
                <a:gd name="T19" fmla="*/ 13 h 24"/>
                <a:gd name="T20" fmla="*/ 15 w 36"/>
                <a:gd name="T21" fmla="*/ 20 h 24"/>
                <a:gd name="T22" fmla="*/ 23 w 36"/>
                <a:gd name="T23" fmla="*/ 20 h 24"/>
                <a:gd name="T24" fmla="*/ 30 w 36"/>
                <a:gd name="T25" fmla="*/ 26 h 24"/>
                <a:gd name="T26" fmla="*/ 38 w 36"/>
                <a:gd name="T27" fmla="*/ 26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24">
                  <a:moveTo>
                    <a:pt x="30" y="24"/>
                  </a:moveTo>
                  <a:lnTo>
                    <a:pt x="30" y="18"/>
                  </a:lnTo>
                  <a:lnTo>
                    <a:pt x="36" y="12"/>
                  </a:lnTo>
                  <a:lnTo>
                    <a:pt x="36" y="6"/>
                  </a:lnTo>
                  <a:lnTo>
                    <a:pt x="36" y="0"/>
                  </a:lnTo>
                  <a:lnTo>
                    <a:pt x="30" y="0"/>
                  </a:lnTo>
                  <a:lnTo>
                    <a:pt x="18" y="0"/>
                  </a:lnTo>
                  <a:lnTo>
                    <a:pt x="6" y="0"/>
                  </a:lnTo>
                  <a:lnTo>
                    <a:pt x="0" y="6"/>
                  </a:lnTo>
                  <a:lnTo>
                    <a:pt x="6" y="12"/>
                  </a:lnTo>
                  <a:lnTo>
                    <a:pt x="12" y="18"/>
                  </a:lnTo>
                  <a:lnTo>
                    <a:pt x="18" y="18"/>
                  </a:lnTo>
                  <a:lnTo>
                    <a:pt x="24" y="24"/>
                  </a:lnTo>
                  <a:lnTo>
                    <a:pt x="30"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3" name="Freeform 99"/>
            <p:cNvSpPr>
              <a:spLocks/>
            </p:cNvSpPr>
            <p:nvPr/>
          </p:nvSpPr>
          <p:spPr bwMode="auto">
            <a:xfrm>
              <a:off x="3918" y="679"/>
              <a:ext cx="76" cy="39"/>
            </a:xfrm>
            <a:custGeom>
              <a:avLst/>
              <a:gdLst>
                <a:gd name="T0" fmla="*/ 8 w 60"/>
                <a:gd name="T1" fmla="*/ 0 h 36"/>
                <a:gd name="T2" fmla="*/ 0 w 60"/>
                <a:gd name="T3" fmla="*/ 7 h 36"/>
                <a:gd name="T4" fmla="*/ 8 w 60"/>
                <a:gd name="T5" fmla="*/ 7 h 36"/>
                <a:gd name="T6" fmla="*/ 15 w 60"/>
                <a:gd name="T7" fmla="*/ 13 h 36"/>
                <a:gd name="T8" fmla="*/ 23 w 60"/>
                <a:gd name="T9" fmla="*/ 13 h 36"/>
                <a:gd name="T10" fmla="*/ 23 w 60"/>
                <a:gd name="T11" fmla="*/ 20 h 36"/>
                <a:gd name="T12" fmla="*/ 23 w 60"/>
                <a:gd name="T13" fmla="*/ 26 h 36"/>
                <a:gd name="T14" fmla="*/ 30 w 60"/>
                <a:gd name="T15" fmla="*/ 26 h 36"/>
                <a:gd name="T16" fmla="*/ 38 w 60"/>
                <a:gd name="T17" fmla="*/ 26 h 36"/>
                <a:gd name="T18" fmla="*/ 46 w 60"/>
                <a:gd name="T19" fmla="*/ 26 h 36"/>
                <a:gd name="T20" fmla="*/ 53 w 60"/>
                <a:gd name="T21" fmla="*/ 33 h 36"/>
                <a:gd name="T22" fmla="*/ 68 w 60"/>
                <a:gd name="T23" fmla="*/ 39 h 36"/>
                <a:gd name="T24" fmla="*/ 76 w 60"/>
                <a:gd name="T25" fmla="*/ 33 h 36"/>
                <a:gd name="T26" fmla="*/ 76 w 60"/>
                <a:gd name="T27" fmla="*/ 26 h 36"/>
                <a:gd name="T28" fmla="*/ 68 w 60"/>
                <a:gd name="T29" fmla="*/ 20 h 36"/>
                <a:gd name="T30" fmla="*/ 61 w 60"/>
                <a:gd name="T31" fmla="*/ 20 h 36"/>
                <a:gd name="T32" fmla="*/ 46 w 60"/>
                <a:gd name="T33" fmla="*/ 13 h 36"/>
                <a:gd name="T34" fmla="*/ 38 w 60"/>
                <a:gd name="T35" fmla="*/ 0 h 36"/>
                <a:gd name="T36" fmla="*/ 30 w 60"/>
                <a:gd name="T37" fmla="*/ 0 h 36"/>
                <a:gd name="T38" fmla="*/ 23 w 60"/>
                <a:gd name="T39" fmla="*/ 0 h 36"/>
                <a:gd name="T40" fmla="*/ 15 w 60"/>
                <a:gd name="T41" fmla="*/ 0 h 36"/>
                <a:gd name="T42" fmla="*/ 8 w 60"/>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36">
                  <a:moveTo>
                    <a:pt x="6" y="0"/>
                  </a:moveTo>
                  <a:lnTo>
                    <a:pt x="0" y="6"/>
                  </a:lnTo>
                  <a:lnTo>
                    <a:pt x="6" y="6"/>
                  </a:lnTo>
                  <a:lnTo>
                    <a:pt x="12" y="12"/>
                  </a:lnTo>
                  <a:lnTo>
                    <a:pt x="18" y="12"/>
                  </a:lnTo>
                  <a:lnTo>
                    <a:pt x="18" y="18"/>
                  </a:lnTo>
                  <a:lnTo>
                    <a:pt x="18" y="24"/>
                  </a:lnTo>
                  <a:lnTo>
                    <a:pt x="24" y="24"/>
                  </a:lnTo>
                  <a:lnTo>
                    <a:pt x="30" y="24"/>
                  </a:lnTo>
                  <a:lnTo>
                    <a:pt x="36" y="24"/>
                  </a:lnTo>
                  <a:lnTo>
                    <a:pt x="42" y="30"/>
                  </a:lnTo>
                  <a:lnTo>
                    <a:pt x="54" y="36"/>
                  </a:lnTo>
                  <a:lnTo>
                    <a:pt x="60" y="30"/>
                  </a:lnTo>
                  <a:lnTo>
                    <a:pt x="60" y="24"/>
                  </a:lnTo>
                  <a:lnTo>
                    <a:pt x="54" y="18"/>
                  </a:lnTo>
                  <a:lnTo>
                    <a:pt x="48" y="18"/>
                  </a:lnTo>
                  <a:lnTo>
                    <a:pt x="36" y="12"/>
                  </a:lnTo>
                  <a:lnTo>
                    <a:pt x="30" y="0"/>
                  </a:lnTo>
                  <a:lnTo>
                    <a:pt x="24" y="0"/>
                  </a:lnTo>
                  <a:lnTo>
                    <a:pt x="18" y="0"/>
                  </a:lnTo>
                  <a:lnTo>
                    <a:pt x="12" y="0"/>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4" name="Freeform 100"/>
            <p:cNvSpPr>
              <a:spLocks/>
            </p:cNvSpPr>
            <p:nvPr/>
          </p:nvSpPr>
          <p:spPr bwMode="auto">
            <a:xfrm>
              <a:off x="3864" y="633"/>
              <a:ext cx="54" cy="33"/>
            </a:xfrm>
            <a:custGeom>
              <a:avLst/>
              <a:gdLst>
                <a:gd name="T0" fmla="*/ 31 w 43"/>
                <a:gd name="T1" fmla="*/ 33 h 31"/>
                <a:gd name="T2" fmla="*/ 31 w 43"/>
                <a:gd name="T3" fmla="*/ 26 h 31"/>
                <a:gd name="T4" fmla="*/ 31 w 43"/>
                <a:gd name="T5" fmla="*/ 19 h 31"/>
                <a:gd name="T6" fmla="*/ 24 w 43"/>
                <a:gd name="T7" fmla="*/ 19 h 31"/>
                <a:gd name="T8" fmla="*/ 9 w 43"/>
                <a:gd name="T9" fmla="*/ 19 h 31"/>
                <a:gd name="T10" fmla="*/ 16 w 43"/>
                <a:gd name="T11" fmla="*/ 19 h 31"/>
                <a:gd name="T12" fmla="*/ 16 w 43"/>
                <a:gd name="T13" fmla="*/ 13 h 31"/>
                <a:gd name="T14" fmla="*/ 9 w 43"/>
                <a:gd name="T15" fmla="*/ 13 h 31"/>
                <a:gd name="T16" fmla="*/ 0 w 43"/>
                <a:gd name="T17" fmla="*/ 6 h 31"/>
                <a:gd name="T18" fmla="*/ 9 w 43"/>
                <a:gd name="T19" fmla="*/ 0 h 31"/>
                <a:gd name="T20" fmla="*/ 16 w 43"/>
                <a:gd name="T21" fmla="*/ 0 h 31"/>
                <a:gd name="T22" fmla="*/ 31 w 43"/>
                <a:gd name="T23" fmla="*/ 6 h 31"/>
                <a:gd name="T24" fmla="*/ 39 w 43"/>
                <a:gd name="T25" fmla="*/ 13 h 31"/>
                <a:gd name="T26" fmla="*/ 46 w 43"/>
                <a:gd name="T27" fmla="*/ 19 h 31"/>
                <a:gd name="T28" fmla="*/ 54 w 43"/>
                <a:gd name="T29" fmla="*/ 26 h 31"/>
                <a:gd name="T30" fmla="*/ 46 w 43"/>
                <a:gd name="T31" fmla="*/ 33 h 31"/>
                <a:gd name="T32" fmla="*/ 39 w 43"/>
                <a:gd name="T33" fmla="*/ 33 h 31"/>
                <a:gd name="T34" fmla="*/ 31 w 43"/>
                <a:gd name="T35" fmla="*/ 33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31">
                  <a:moveTo>
                    <a:pt x="25" y="31"/>
                  </a:moveTo>
                  <a:lnTo>
                    <a:pt x="25" y="24"/>
                  </a:lnTo>
                  <a:lnTo>
                    <a:pt x="25" y="18"/>
                  </a:lnTo>
                  <a:lnTo>
                    <a:pt x="19" y="18"/>
                  </a:lnTo>
                  <a:lnTo>
                    <a:pt x="7" y="18"/>
                  </a:lnTo>
                  <a:lnTo>
                    <a:pt x="13" y="18"/>
                  </a:lnTo>
                  <a:lnTo>
                    <a:pt x="13" y="12"/>
                  </a:lnTo>
                  <a:lnTo>
                    <a:pt x="7" y="12"/>
                  </a:lnTo>
                  <a:lnTo>
                    <a:pt x="0" y="6"/>
                  </a:lnTo>
                  <a:lnTo>
                    <a:pt x="7" y="0"/>
                  </a:lnTo>
                  <a:lnTo>
                    <a:pt x="13" y="0"/>
                  </a:lnTo>
                  <a:lnTo>
                    <a:pt x="25" y="6"/>
                  </a:lnTo>
                  <a:lnTo>
                    <a:pt x="31" y="12"/>
                  </a:lnTo>
                  <a:lnTo>
                    <a:pt x="37" y="18"/>
                  </a:lnTo>
                  <a:lnTo>
                    <a:pt x="43" y="24"/>
                  </a:lnTo>
                  <a:lnTo>
                    <a:pt x="37" y="31"/>
                  </a:lnTo>
                  <a:lnTo>
                    <a:pt x="31" y="31"/>
                  </a:lnTo>
                  <a:lnTo>
                    <a:pt x="25" y="31"/>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5" name="Freeform 101"/>
            <p:cNvSpPr>
              <a:spLocks/>
            </p:cNvSpPr>
            <p:nvPr/>
          </p:nvSpPr>
          <p:spPr bwMode="auto">
            <a:xfrm>
              <a:off x="3782" y="600"/>
              <a:ext cx="60" cy="13"/>
            </a:xfrm>
            <a:custGeom>
              <a:avLst/>
              <a:gdLst>
                <a:gd name="T0" fmla="*/ 15 w 48"/>
                <a:gd name="T1" fmla="*/ 13 h 12"/>
                <a:gd name="T2" fmla="*/ 0 w 48"/>
                <a:gd name="T3" fmla="*/ 7 h 12"/>
                <a:gd name="T4" fmla="*/ 0 w 48"/>
                <a:gd name="T5" fmla="*/ 0 h 12"/>
                <a:gd name="T6" fmla="*/ 15 w 48"/>
                <a:gd name="T7" fmla="*/ 0 h 12"/>
                <a:gd name="T8" fmla="*/ 23 w 48"/>
                <a:gd name="T9" fmla="*/ 0 h 12"/>
                <a:gd name="T10" fmla="*/ 30 w 48"/>
                <a:gd name="T11" fmla="*/ 7 h 12"/>
                <a:gd name="T12" fmla="*/ 38 w 48"/>
                <a:gd name="T13" fmla="*/ 7 h 12"/>
                <a:gd name="T14" fmla="*/ 45 w 48"/>
                <a:gd name="T15" fmla="*/ 13 h 12"/>
                <a:gd name="T16" fmla="*/ 60 w 48"/>
                <a:gd name="T17" fmla="*/ 13 h 12"/>
                <a:gd name="T18" fmla="*/ 53 w 48"/>
                <a:gd name="T19" fmla="*/ 13 h 12"/>
                <a:gd name="T20" fmla="*/ 45 w 48"/>
                <a:gd name="T21" fmla="*/ 13 h 12"/>
                <a:gd name="T22" fmla="*/ 38 w 48"/>
                <a:gd name="T23" fmla="*/ 13 h 12"/>
                <a:gd name="T24" fmla="*/ 30 w 48"/>
                <a:gd name="T25" fmla="*/ 13 h 12"/>
                <a:gd name="T26" fmla="*/ 15 w 48"/>
                <a:gd name="T27" fmla="*/ 13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12">
                  <a:moveTo>
                    <a:pt x="12" y="12"/>
                  </a:moveTo>
                  <a:lnTo>
                    <a:pt x="0" y="6"/>
                  </a:lnTo>
                  <a:lnTo>
                    <a:pt x="0" y="0"/>
                  </a:lnTo>
                  <a:lnTo>
                    <a:pt x="12" y="0"/>
                  </a:lnTo>
                  <a:lnTo>
                    <a:pt x="18" y="0"/>
                  </a:lnTo>
                  <a:lnTo>
                    <a:pt x="24" y="6"/>
                  </a:lnTo>
                  <a:lnTo>
                    <a:pt x="30" y="6"/>
                  </a:lnTo>
                  <a:lnTo>
                    <a:pt x="36" y="12"/>
                  </a:lnTo>
                  <a:lnTo>
                    <a:pt x="48" y="12"/>
                  </a:lnTo>
                  <a:lnTo>
                    <a:pt x="42" y="12"/>
                  </a:lnTo>
                  <a:lnTo>
                    <a:pt x="36" y="12"/>
                  </a:lnTo>
                  <a:lnTo>
                    <a:pt x="30" y="12"/>
                  </a:lnTo>
                  <a:lnTo>
                    <a:pt x="24" y="12"/>
                  </a:lnTo>
                  <a:lnTo>
                    <a:pt x="12"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6" name="Freeform 102"/>
            <p:cNvSpPr>
              <a:spLocks/>
            </p:cNvSpPr>
            <p:nvPr/>
          </p:nvSpPr>
          <p:spPr bwMode="auto">
            <a:xfrm>
              <a:off x="3736" y="620"/>
              <a:ext cx="23" cy="13"/>
            </a:xfrm>
            <a:custGeom>
              <a:avLst/>
              <a:gdLst>
                <a:gd name="T0" fmla="*/ 8 w 18"/>
                <a:gd name="T1" fmla="*/ 13 h 12"/>
                <a:gd name="T2" fmla="*/ 0 w 18"/>
                <a:gd name="T3" fmla="*/ 7 h 12"/>
                <a:gd name="T4" fmla="*/ 8 w 18"/>
                <a:gd name="T5" fmla="*/ 0 h 12"/>
                <a:gd name="T6" fmla="*/ 15 w 18"/>
                <a:gd name="T7" fmla="*/ 0 h 12"/>
                <a:gd name="T8" fmla="*/ 23 w 18"/>
                <a:gd name="T9" fmla="*/ 0 h 12"/>
                <a:gd name="T10" fmla="*/ 23 w 18"/>
                <a:gd name="T11" fmla="*/ 7 h 12"/>
                <a:gd name="T12" fmla="*/ 8 w 18"/>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2">
                  <a:moveTo>
                    <a:pt x="6" y="12"/>
                  </a:moveTo>
                  <a:lnTo>
                    <a:pt x="0" y="6"/>
                  </a:lnTo>
                  <a:lnTo>
                    <a:pt x="6" y="0"/>
                  </a:lnTo>
                  <a:lnTo>
                    <a:pt x="12" y="0"/>
                  </a:lnTo>
                  <a:lnTo>
                    <a:pt x="18" y="0"/>
                  </a:lnTo>
                  <a:lnTo>
                    <a:pt x="18" y="6"/>
                  </a:lnTo>
                  <a:lnTo>
                    <a:pt x="6"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7" name="Freeform 103"/>
            <p:cNvSpPr>
              <a:spLocks/>
            </p:cNvSpPr>
            <p:nvPr/>
          </p:nvSpPr>
          <p:spPr bwMode="auto">
            <a:xfrm>
              <a:off x="3736" y="639"/>
              <a:ext cx="114" cy="40"/>
            </a:xfrm>
            <a:custGeom>
              <a:avLst/>
              <a:gdLst>
                <a:gd name="T0" fmla="*/ 8 w 90"/>
                <a:gd name="T1" fmla="*/ 27 h 37"/>
                <a:gd name="T2" fmla="*/ 0 w 90"/>
                <a:gd name="T3" fmla="*/ 19 h 37"/>
                <a:gd name="T4" fmla="*/ 0 w 90"/>
                <a:gd name="T5" fmla="*/ 13 h 37"/>
                <a:gd name="T6" fmla="*/ 8 w 90"/>
                <a:gd name="T7" fmla="*/ 13 h 37"/>
                <a:gd name="T8" fmla="*/ 15 w 90"/>
                <a:gd name="T9" fmla="*/ 6 h 37"/>
                <a:gd name="T10" fmla="*/ 23 w 90"/>
                <a:gd name="T11" fmla="*/ 6 h 37"/>
                <a:gd name="T12" fmla="*/ 61 w 90"/>
                <a:gd name="T13" fmla="*/ 19 h 37"/>
                <a:gd name="T14" fmla="*/ 61 w 90"/>
                <a:gd name="T15" fmla="*/ 13 h 37"/>
                <a:gd name="T16" fmla="*/ 53 w 90"/>
                <a:gd name="T17" fmla="*/ 13 h 37"/>
                <a:gd name="T18" fmla="*/ 53 w 90"/>
                <a:gd name="T19" fmla="*/ 6 h 37"/>
                <a:gd name="T20" fmla="*/ 53 w 90"/>
                <a:gd name="T21" fmla="*/ 0 h 37"/>
                <a:gd name="T22" fmla="*/ 61 w 90"/>
                <a:gd name="T23" fmla="*/ 6 h 37"/>
                <a:gd name="T24" fmla="*/ 68 w 90"/>
                <a:gd name="T25" fmla="*/ 6 h 37"/>
                <a:gd name="T26" fmla="*/ 76 w 90"/>
                <a:gd name="T27" fmla="*/ 6 h 37"/>
                <a:gd name="T28" fmla="*/ 84 w 90"/>
                <a:gd name="T29" fmla="*/ 13 h 37"/>
                <a:gd name="T30" fmla="*/ 99 w 90"/>
                <a:gd name="T31" fmla="*/ 13 h 37"/>
                <a:gd name="T32" fmla="*/ 106 w 90"/>
                <a:gd name="T33" fmla="*/ 13 h 37"/>
                <a:gd name="T34" fmla="*/ 114 w 90"/>
                <a:gd name="T35" fmla="*/ 19 h 37"/>
                <a:gd name="T36" fmla="*/ 114 w 90"/>
                <a:gd name="T37" fmla="*/ 27 h 37"/>
                <a:gd name="T38" fmla="*/ 84 w 90"/>
                <a:gd name="T39" fmla="*/ 34 h 37"/>
                <a:gd name="T40" fmla="*/ 84 w 90"/>
                <a:gd name="T41" fmla="*/ 40 h 37"/>
                <a:gd name="T42" fmla="*/ 76 w 90"/>
                <a:gd name="T43" fmla="*/ 40 h 37"/>
                <a:gd name="T44" fmla="*/ 61 w 90"/>
                <a:gd name="T45" fmla="*/ 40 h 37"/>
                <a:gd name="T46" fmla="*/ 61 w 90"/>
                <a:gd name="T47" fmla="*/ 34 h 37"/>
                <a:gd name="T48" fmla="*/ 61 w 90"/>
                <a:gd name="T49" fmla="*/ 27 h 37"/>
                <a:gd name="T50" fmla="*/ 46 w 90"/>
                <a:gd name="T51" fmla="*/ 27 h 37"/>
                <a:gd name="T52" fmla="*/ 30 w 90"/>
                <a:gd name="T53" fmla="*/ 34 h 37"/>
                <a:gd name="T54" fmla="*/ 15 w 90"/>
                <a:gd name="T55" fmla="*/ 27 h 37"/>
                <a:gd name="T56" fmla="*/ 8 w 90"/>
                <a:gd name="T57" fmla="*/ 27 h 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0" h="37">
                  <a:moveTo>
                    <a:pt x="6" y="25"/>
                  </a:moveTo>
                  <a:lnTo>
                    <a:pt x="0" y="18"/>
                  </a:lnTo>
                  <a:lnTo>
                    <a:pt x="0" y="12"/>
                  </a:lnTo>
                  <a:lnTo>
                    <a:pt x="6" y="12"/>
                  </a:lnTo>
                  <a:lnTo>
                    <a:pt x="12" y="6"/>
                  </a:lnTo>
                  <a:lnTo>
                    <a:pt x="18" y="6"/>
                  </a:lnTo>
                  <a:lnTo>
                    <a:pt x="48" y="18"/>
                  </a:lnTo>
                  <a:lnTo>
                    <a:pt x="48" y="12"/>
                  </a:lnTo>
                  <a:lnTo>
                    <a:pt x="42" y="12"/>
                  </a:lnTo>
                  <a:lnTo>
                    <a:pt x="42" y="6"/>
                  </a:lnTo>
                  <a:lnTo>
                    <a:pt x="42" y="0"/>
                  </a:lnTo>
                  <a:lnTo>
                    <a:pt x="48" y="6"/>
                  </a:lnTo>
                  <a:lnTo>
                    <a:pt x="54" y="6"/>
                  </a:lnTo>
                  <a:lnTo>
                    <a:pt x="60" y="6"/>
                  </a:lnTo>
                  <a:lnTo>
                    <a:pt x="66" y="12"/>
                  </a:lnTo>
                  <a:lnTo>
                    <a:pt x="78" y="12"/>
                  </a:lnTo>
                  <a:lnTo>
                    <a:pt x="84" y="12"/>
                  </a:lnTo>
                  <a:lnTo>
                    <a:pt x="90" y="18"/>
                  </a:lnTo>
                  <a:lnTo>
                    <a:pt x="90" y="25"/>
                  </a:lnTo>
                  <a:lnTo>
                    <a:pt x="66" y="31"/>
                  </a:lnTo>
                  <a:lnTo>
                    <a:pt x="66" y="37"/>
                  </a:lnTo>
                  <a:lnTo>
                    <a:pt x="60" y="37"/>
                  </a:lnTo>
                  <a:lnTo>
                    <a:pt x="48" y="37"/>
                  </a:lnTo>
                  <a:lnTo>
                    <a:pt x="48" y="31"/>
                  </a:lnTo>
                  <a:lnTo>
                    <a:pt x="48" y="25"/>
                  </a:lnTo>
                  <a:lnTo>
                    <a:pt x="36" y="25"/>
                  </a:lnTo>
                  <a:lnTo>
                    <a:pt x="24" y="31"/>
                  </a:lnTo>
                  <a:lnTo>
                    <a:pt x="12" y="25"/>
                  </a:lnTo>
                  <a:lnTo>
                    <a:pt x="6" y="25"/>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8" name="Freeform 104"/>
            <p:cNvSpPr>
              <a:spLocks/>
            </p:cNvSpPr>
            <p:nvPr/>
          </p:nvSpPr>
          <p:spPr bwMode="auto">
            <a:xfrm>
              <a:off x="3683" y="633"/>
              <a:ext cx="39" cy="33"/>
            </a:xfrm>
            <a:custGeom>
              <a:avLst/>
              <a:gdLst>
                <a:gd name="T0" fmla="*/ 24 w 31"/>
                <a:gd name="T1" fmla="*/ 26 h 31"/>
                <a:gd name="T2" fmla="*/ 16 w 31"/>
                <a:gd name="T3" fmla="*/ 33 h 31"/>
                <a:gd name="T4" fmla="*/ 9 w 31"/>
                <a:gd name="T5" fmla="*/ 26 h 31"/>
                <a:gd name="T6" fmla="*/ 0 w 31"/>
                <a:gd name="T7" fmla="*/ 26 h 31"/>
                <a:gd name="T8" fmla="*/ 9 w 31"/>
                <a:gd name="T9" fmla="*/ 19 h 31"/>
                <a:gd name="T10" fmla="*/ 9 w 31"/>
                <a:gd name="T11" fmla="*/ 13 h 31"/>
                <a:gd name="T12" fmla="*/ 16 w 31"/>
                <a:gd name="T13" fmla="*/ 6 h 31"/>
                <a:gd name="T14" fmla="*/ 16 w 31"/>
                <a:gd name="T15" fmla="*/ 0 h 31"/>
                <a:gd name="T16" fmla="*/ 31 w 31"/>
                <a:gd name="T17" fmla="*/ 0 h 31"/>
                <a:gd name="T18" fmla="*/ 39 w 31"/>
                <a:gd name="T19" fmla="*/ 0 h 31"/>
                <a:gd name="T20" fmla="*/ 39 w 31"/>
                <a:gd name="T21" fmla="*/ 6 h 31"/>
                <a:gd name="T22" fmla="*/ 39 w 31"/>
                <a:gd name="T23" fmla="*/ 13 h 31"/>
                <a:gd name="T24" fmla="*/ 31 w 31"/>
                <a:gd name="T25" fmla="*/ 19 h 31"/>
                <a:gd name="T26" fmla="*/ 24 w 31"/>
                <a:gd name="T27" fmla="*/ 26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31">
                  <a:moveTo>
                    <a:pt x="19" y="24"/>
                  </a:moveTo>
                  <a:lnTo>
                    <a:pt x="13" y="31"/>
                  </a:lnTo>
                  <a:lnTo>
                    <a:pt x="7" y="24"/>
                  </a:lnTo>
                  <a:lnTo>
                    <a:pt x="0" y="24"/>
                  </a:lnTo>
                  <a:lnTo>
                    <a:pt x="7" y="18"/>
                  </a:lnTo>
                  <a:lnTo>
                    <a:pt x="7" y="12"/>
                  </a:lnTo>
                  <a:lnTo>
                    <a:pt x="13" y="6"/>
                  </a:lnTo>
                  <a:lnTo>
                    <a:pt x="13" y="0"/>
                  </a:lnTo>
                  <a:lnTo>
                    <a:pt x="25" y="0"/>
                  </a:lnTo>
                  <a:lnTo>
                    <a:pt x="31" y="0"/>
                  </a:lnTo>
                  <a:lnTo>
                    <a:pt x="31" y="6"/>
                  </a:lnTo>
                  <a:lnTo>
                    <a:pt x="31" y="12"/>
                  </a:lnTo>
                  <a:lnTo>
                    <a:pt x="25" y="18"/>
                  </a:lnTo>
                  <a:lnTo>
                    <a:pt x="19"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499" name="Freeform 105"/>
            <p:cNvSpPr>
              <a:spLocks/>
            </p:cNvSpPr>
            <p:nvPr/>
          </p:nvSpPr>
          <p:spPr bwMode="auto">
            <a:xfrm>
              <a:off x="3789" y="698"/>
              <a:ext cx="212" cy="78"/>
            </a:xfrm>
            <a:custGeom>
              <a:avLst/>
              <a:gdLst>
                <a:gd name="T0" fmla="*/ 23 w 169"/>
                <a:gd name="T1" fmla="*/ 46 h 72"/>
                <a:gd name="T2" fmla="*/ 23 w 169"/>
                <a:gd name="T3" fmla="*/ 39 h 72"/>
                <a:gd name="T4" fmla="*/ 23 w 169"/>
                <a:gd name="T5" fmla="*/ 33 h 72"/>
                <a:gd name="T6" fmla="*/ 15 w 169"/>
                <a:gd name="T7" fmla="*/ 26 h 72"/>
                <a:gd name="T8" fmla="*/ 0 w 169"/>
                <a:gd name="T9" fmla="*/ 26 h 72"/>
                <a:gd name="T10" fmla="*/ 0 w 169"/>
                <a:gd name="T11" fmla="*/ 20 h 72"/>
                <a:gd name="T12" fmla="*/ 0 w 169"/>
                <a:gd name="T13" fmla="*/ 13 h 72"/>
                <a:gd name="T14" fmla="*/ 8 w 169"/>
                <a:gd name="T15" fmla="*/ 7 h 72"/>
                <a:gd name="T16" fmla="*/ 15 w 169"/>
                <a:gd name="T17" fmla="*/ 0 h 72"/>
                <a:gd name="T18" fmla="*/ 23 w 169"/>
                <a:gd name="T19" fmla="*/ 7 h 72"/>
                <a:gd name="T20" fmla="*/ 30 w 169"/>
                <a:gd name="T21" fmla="*/ 7 h 72"/>
                <a:gd name="T22" fmla="*/ 38 w 169"/>
                <a:gd name="T23" fmla="*/ 0 h 72"/>
                <a:gd name="T24" fmla="*/ 60 w 169"/>
                <a:gd name="T25" fmla="*/ 0 h 72"/>
                <a:gd name="T26" fmla="*/ 75 w 169"/>
                <a:gd name="T27" fmla="*/ 0 h 72"/>
                <a:gd name="T28" fmla="*/ 99 w 169"/>
                <a:gd name="T29" fmla="*/ 13 h 72"/>
                <a:gd name="T30" fmla="*/ 107 w 169"/>
                <a:gd name="T31" fmla="*/ 7 h 72"/>
                <a:gd name="T32" fmla="*/ 114 w 169"/>
                <a:gd name="T33" fmla="*/ 0 h 72"/>
                <a:gd name="T34" fmla="*/ 122 w 169"/>
                <a:gd name="T35" fmla="*/ 7 h 72"/>
                <a:gd name="T36" fmla="*/ 137 w 169"/>
                <a:gd name="T37" fmla="*/ 13 h 72"/>
                <a:gd name="T38" fmla="*/ 144 w 169"/>
                <a:gd name="T39" fmla="*/ 20 h 72"/>
                <a:gd name="T40" fmla="*/ 152 w 169"/>
                <a:gd name="T41" fmla="*/ 26 h 72"/>
                <a:gd name="T42" fmla="*/ 159 w 169"/>
                <a:gd name="T43" fmla="*/ 33 h 72"/>
                <a:gd name="T44" fmla="*/ 174 w 169"/>
                <a:gd name="T45" fmla="*/ 33 h 72"/>
                <a:gd name="T46" fmla="*/ 189 w 169"/>
                <a:gd name="T47" fmla="*/ 33 h 72"/>
                <a:gd name="T48" fmla="*/ 197 w 169"/>
                <a:gd name="T49" fmla="*/ 33 h 72"/>
                <a:gd name="T50" fmla="*/ 204 w 169"/>
                <a:gd name="T51" fmla="*/ 39 h 72"/>
                <a:gd name="T52" fmla="*/ 212 w 169"/>
                <a:gd name="T53" fmla="*/ 46 h 72"/>
                <a:gd name="T54" fmla="*/ 212 w 169"/>
                <a:gd name="T55" fmla="*/ 52 h 72"/>
                <a:gd name="T56" fmla="*/ 204 w 169"/>
                <a:gd name="T57" fmla="*/ 52 h 72"/>
                <a:gd name="T58" fmla="*/ 212 w 169"/>
                <a:gd name="T59" fmla="*/ 58 h 72"/>
                <a:gd name="T60" fmla="*/ 204 w 169"/>
                <a:gd name="T61" fmla="*/ 58 h 72"/>
                <a:gd name="T62" fmla="*/ 197 w 169"/>
                <a:gd name="T63" fmla="*/ 58 h 72"/>
                <a:gd name="T64" fmla="*/ 182 w 169"/>
                <a:gd name="T65" fmla="*/ 58 h 72"/>
                <a:gd name="T66" fmla="*/ 174 w 169"/>
                <a:gd name="T67" fmla="*/ 58 h 72"/>
                <a:gd name="T68" fmla="*/ 167 w 169"/>
                <a:gd name="T69" fmla="*/ 52 h 72"/>
                <a:gd name="T70" fmla="*/ 159 w 169"/>
                <a:gd name="T71" fmla="*/ 58 h 72"/>
                <a:gd name="T72" fmla="*/ 152 w 169"/>
                <a:gd name="T73" fmla="*/ 65 h 72"/>
                <a:gd name="T74" fmla="*/ 144 w 169"/>
                <a:gd name="T75" fmla="*/ 65 h 72"/>
                <a:gd name="T76" fmla="*/ 129 w 169"/>
                <a:gd name="T77" fmla="*/ 72 h 72"/>
                <a:gd name="T78" fmla="*/ 122 w 169"/>
                <a:gd name="T79" fmla="*/ 78 h 72"/>
                <a:gd name="T80" fmla="*/ 114 w 169"/>
                <a:gd name="T81" fmla="*/ 78 h 72"/>
                <a:gd name="T82" fmla="*/ 107 w 169"/>
                <a:gd name="T83" fmla="*/ 72 h 72"/>
                <a:gd name="T84" fmla="*/ 99 w 169"/>
                <a:gd name="T85" fmla="*/ 58 h 72"/>
                <a:gd name="T86" fmla="*/ 75 w 169"/>
                <a:gd name="T87" fmla="*/ 58 h 72"/>
                <a:gd name="T88" fmla="*/ 60 w 169"/>
                <a:gd name="T89" fmla="*/ 58 h 72"/>
                <a:gd name="T90" fmla="*/ 53 w 169"/>
                <a:gd name="T91" fmla="*/ 52 h 72"/>
                <a:gd name="T92" fmla="*/ 92 w 169"/>
                <a:gd name="T93" fmla="*/ 46 h 72"/>
                <a:gd name="T94" fmla="*/ 92 w 169"/>
                <a:gd name="T95" fmla="*/ 39 h 72"/>
                <a:gd name="T96" fmla="*/ 84 w 169"/>
                <a:gd name="T97" fmla="*/ 39 h 72"/>
                <a:gd name="T98" fmla="*/ 68 w 169"/>
                <a:gd name="T99" fmla="*/ 39 h 72"/>
                <a:gd name="T100" fmla="*/ 53 w 169"/>
                <a:gd name="T101" fmla="*/ 46 h 72"/>
                <a:gd name="T102" fmla="*/ 38 w 169"/>
                <a:gd name="T103" fmla="*/ 46 h 72"/>
                <a:gd name="T104" fmla="*/ 30 w 169"/>
                <a:gd name="T105" fmla="*/ 46 h 72"/>
                <a:gd name="T106" fmla="*/ 23 w 169"/>
                <a:gd name="T107" fmla="*/ 46 h 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9" h="72">
                  <a:moveTo>
                    <a:pt x="18" y="42"/>
                  </a:moveTo>
                  <a:lnTo>
                    <a:pt x="18" y="36"/>
                  </a:lnTo>
                  <a:lnTo>
                    <a:pt x="18" y="30"/>
                  </a:lnTo>
                  <a:lnTo>
                    <a:pt x="12" y="24"/>
                  </a:lnTo>
                  <a:lnTo>
                    <a:pt x="0" y="24"/>
                  </a:lnTo>
                  <a:lnTo>
                    <a:pt x="0" y="18"/>
                  </a:lnTo>
                  <a:lnTo>
                    <a:pt x="0" y="12"/>
                  </a:lnTo>
                  <a:lnTo>
                    <a:pt x="6" y="6"/>
                  </a:lnTo>
                  <a:lnTo>
                    <a:pt x="12" y="0"/>
                  </a:lnTo>
                  <a:lnTo>
                    <a:pt x="18" y="6"/>
                  </a:lnTo>
                  <a:lnTo>
                    <a:pt x="24" y="6"/>
                  </a:lnTo>
                  <a:lnTo>
                    <a:pt x="30" y="0"/>
                  </a:lnTo>
                  <a:lnTo>
                    <a:pt x="48" y="0"/>
                  </a:lnTo>
                  <a:lnTo>
                    <a:pt x="60" y="0"/>
                  </a:lnTo>
                  <a:lnTo>
                    <a:pt x="79" y="12"/>
                  </a:lnTo>
                  <a:lnTo>
                    <a:pt x="85" y="6"/>
                  </a:lnTo>
                  <a:lnTo>
                    <a:pt x="91" y="0"/>
                  </a:lnTo>
                  <a:lnTo>
                    <a:pt x="97" y="6"/>
                  </a:lnTo>
                  <a:lnTo>
                    <a:pt x="109" y="12"/>
                  </a:lnTo>
                  <a:lnTo>
                    <a:pt x="115" y="18"/>
                  </a:lnTo>
                  <a:lnTo>
                    <a:pt x="121" y="24"/>
                  </a:lnTo>
                  <a:lnTo>
                    <a:pt x="127" y="30"/>
                  </a:lnTo>
                  <a:lnTo>
                    <a:pt x="139" y="30"/>
                  </a:lnTo>
                  <a:lnTo>
                    <a:pt x="151" y="30"/>
                  </a:lnTo>
                  <a:lnTo>
                    <a:pt x="157" y="30"/>
                  </a:lnTo>
                  <a:lnTo>
                    <a:pt x="163" y="36"/>
                  </a:lnTo>
                  <a:lnTo>
                    <a:pt x="169" y="42"/>
                  </a:lnTo>
                  <a:lnTo>
                    <a:pt x="169" y="48"/>
                  </a:lnTo>
                  <a:lnTo>
                    <a:pt x="163" y="48"/>
                  </a:lnTo>
                  <a:lnTo>
                    <a:pt x="169" y="54"/>
                  </a:lnTo>
                  <a:lnTo>
                    <a:pt x="163" y="54"/>
                  </a:lnTo>
                  <a:lnTo>
                    <a:pt x="157" y="54"/>
                  </a:lnTo>
                  <a:lnTo>
                    <a:pt x="145" y="54"/>
                  </a:lnTo>
                  <a:lnTo>
                    <a:pt x="139" y="54"/>
                  </a:lnTo>
                  <a:lnTo>
                    <a:pt x="133" y="48"/>
                  </a:lnTo>
                  <a:lnTo>
                    <a:pt x="127" y="54"/>
                  </a:lnTo>
                  <a:lnTo>
                    <a:pt x="121" y="60"/>
                  </a:lnTo>
                  <a:lnTo>
                    <a:pt x="115" y="60"/>
                  </a:lnTo>
                  <a:lnTo>
                    <a:pt x="103" y="66"/>
                  </a:lnTo>
                  <a:lnTo>
                    <a:pt x="97" y="72"/>
                  </a:lnTo>
                  <a:lnTo>
                    <a:pt x="91" y="72"/>
                  </a:lnTo>
                  <a:lnTo>
                    <a:pt x="85" y="66"/>
                  </a:lnTo>
                  <a:lnTo>
                    <a:pt x="79" y="54"/>
                  </a:lnTo>
                  <a:lnTo>
                    <a:pt x="60" y="54"/>
                  </a:lnTo>
                  <a:lnTo>
                    <a:pt x="48" y="54"/>
                  </a:lnTo>
                  <a:lnTo>
                    <a:pt x="42" y="48"/>
                  </a:lnTo>
                  <a:lnTo>
                    <a:pt x="73" y="42"/>
                  </a:lnTo>
                  <a:lnTo>
                    <a:pt x="73" y="36"/>
                  </a:lnTo>
                  <a:lnTo>
                    <a:pt x="67" y="36"/>
                  </a:lnTo>
                  <a:lnTo>
                    <a:pt x="54" y="36"/>
                  </a:lnTo>
                  <a:lnTo>
                    <a:pt x="42" y="42"/>
                  </a:lnTo>
                  <a:lnTo>
                    <a:pt x="30" y="42"/>
                  </a:lnTo>
                  <a:lnTo>
                    <a:pt x="24" y="42"/>
                  </a:lnTo>
                  <a:lnTo>
                    <a:pt x="18" y="4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0" name="Freeform 106"/>
            <p:cNvSpPr>
              <a:spLocks/>
            </p:cNvSpPr>
            <p:nvPr/>
          </p:nvSpPr>
          <p:spPr bwMode="auto">
            <a:xfrm>
              <a:off x="3707" y="685"/>
              <a:ext cx="82" cy="52"/>
            </a:xfrm>
            <a:custGeom>
              <a:avLst/>
              <a:gdLst>
                <a:gd name="T0" fmla="*/ 60 w 66"/>
                <a:gd name="T1" fmla="*/ 52 h 48"/>
                <a:gd name="T2" fmla="*/ 52 w 66"/>
                <a:gd name="T3" fmla="*/ 52 h 48"/>
                <a:gd name="T4" fmla="*/ 30 w 66"/>
                <a:gd name="T5" fmla="*/ 39 h 48"/>
                <a:gd name="T6" fmla="*/ 15 w 66"/>
                <a:gd name="T7" fmla="*/ 39 h 48"/>
                <a:gd name="T8" fmla="*/ 15 w 66"/>
                <a:gd name="T9" fmla="*/ 26 h 48"/>
                <a:gd name="T10" fmla="*/ 15 w 66"/>
                <a:gd name="T11" fmla="*/ 13 h 48"/>
                <a:gd name="T12" fmla="*/ 0 w 66"/>
                <a:gd name="T13" fmla="*/ 7 h 48"/>
                <a:gd name="T14" fmla="*/ 0 w 66"/>
                <a:gd name="T15" fmla="*/ 0 h 48"/>
                <a:gd name="T16" fmla="*/ 52 w 66"/>
                <a:gd name="T17" fmla="*/ 0 h 48"/>
                <a:gd name="T18" fmla="*/ 82 w 66"/>
                <a:gd name="T19" fmla="*/ 7 h 48"/>
                <a:gd name="T20" fmla="*/ 82 w 66"/>
                <a:gd name="T21" fmla="*/ 13 h 48"/>
                <a:gd name="T22" fmla="*/ 75 w 66"/>
                <a:gd name="T23" fmla="*/ 20 h 48"/>
                <a:gd name="T24" fmla="*/ 67 w 66"/>
                <a:gd name="T25" fmla="*/ 39 h 48"/>
                <a:gd name="T26" fmla="*/ 60 w 66"/>
                <a:gd name="T27" fmla="*/ 52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48">
                  <a:moveTo>
                    <a:pt x="48" y="48"/>
                  </a:moveTo>
                  <a:lnTo>
                    <a:pt x="42" y="48"/>
                  </a:lnTo>
                  <a:lnTo>
                    <a:pt x="24" y="36"/>
                  </a:lnTo>
                  <a:lnTo>
                    <a:pt x="12" y="36"/>
                  </a:lnTo>
                  <a:lnTo>
                    <a:pt x="12" y="24"/>
                  </a:lnTo>
                  <a:lnTo>
                    <a:pt x="12" y="12"/>
                  </a:lnTo>
                  <a:lnTo>
                    <a:pt x="0" y="6"/>
                  </a:lnTo>
                  <a:lnTo>
                    <a:pt x="0" y="0"/>
                  </a:lnTo>
                  <a:lnTo>
                    <a:pt x="42" y="0"/>
                  </a:lnTo>
                  <a:lnTo>
                    <a:pt x="66" y="6"/>
                  </a:lnTo>
                  <a:lnTo>
                    <a:pt x="66" y="12"/>
                  </a:lnTo>
                  <a:lnTo>
                    <a:pt x="60" y="18"/>
                  </a:lnTo>
                  <a:lnTo>
                    <a:pt x="54" y="36"/>
                  </a:lnTo>
                  <a:lnTo>
                    <a:pt x="48" y="48"/>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1" name="Freeform 107"/>
            <p:cNvSpPr>
              <a:spLocks/>
            </p:cNvSpPr>
            <p:nvPr/>
          </p:nvSpPr>
          <p:spPr bwMode="auto">
            <a:xfrm>
              <a:off x="4023" y="737"/>
              <a:ext cx="40" cy="26"/>
            </a:xfrm>
            <a:custGeom>
              <a:avLst/>
              <a:gdLst>
                <a:gd name="T0" fmla="*/ 40 w 31"/>
                <a:gd name="T1" fmla="*/ 26 h 24"/>
                <a:gd name="T2" fmla="*/ 23 w 31"/>
                <a:gd name="T3" fmla="*/ 26 h 24"/>
                <a:gd name="T4" fmla="*/ 15 w 31"/>
                <a:gd name="T5" fmla="*/ 20 h 24"/>
                <a:gd name="T6" fmla="*/ 15 w 31"/>
                <a:gd name="T7" fmla="*/ 13 h 24"/>
                <a:gd name="T8" fmla="*/ 8 w 31"/>
                <a:gd name="T9" fmla="*/ 13 h 24"/>
                <a:gd name="T10" fmla="*/ 0 w 31"/>
                <a:gd name="T11" fmla="*/ 13 h 24"/>
                <a:gd name="T12" fmla="*/ 0 w 31"/>
                <a:gd name="T13" fmla="*/ 7 h 24"/>
                <a:gd name="T14" fmla="*/ 8 w 31"/>
                <a:gd name="T15" fmla="*/ 0 h 24"/>
                <a:gd name="T16" fmla="*/ 15 w 31"/>
                <a:gd name="T17" fmla="*/ 7 h 24"/>
                <a:gd name="T18" fmla="*/ 32 w 31"/>
                <a:gd name="T19" fmla="*/ 7 h 24"/>
                <a:gd name="T20" fmla="*/ 40 w 31"/>
                <a:gd name="T21" fmla="*/ 13 h 24"/>
                <a:gd name="T22" fmla="*/ 40 w 31"/>
                <a:gd name="T23" fmla="*/ 20 h 24"/>
                <a:gd name="T24" fmla="*/ 40 w 31"/>
                <a:gd name="T25" fmla="*/ 2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4">
                  <a:moveTo>
                    <a:pt x="31" y="24"/>
                  </a:moveTo>
                  <a:lnTo>
                    <a:pt x="18" y="24"/>
                  </a:lnTo>
                  <a:lnTo>
                    <a:pt x="12" y="18"/>
                  </a:lnTo>
                  <a:lnTo>
                    <a:pt x="12" y="12"/>
                  </a:lnTo>
                  <a:lnTo>
                    <a:pt x="6" y="12"/>
                  </a:lnTo>
                  <a:lnTo>
                    <a:pt x="0" y="12"/>
                  </a:lnTo>
                  <a:lnTo>
                    <a:pt x="0" y="6"/>
                  </a:lnTo>
                  <a:lnTo>
                    <a:pt x="6" y="0"/>
                  </a:lnTo>
                  <a:lnTo>
                    <a:pt x="12" y="6"/>
                  </a:lnTo>
                  <a:lnTo>
                    <a:pt x="25" y="6"/>
                  </a:lnTo>
                  <a:lnTo>
                    <a:pt x="31" y="12"/>
                  </a:lnTo>
                  <a:lnTo>
                    <a:pt x="31" y="18"/>
                  </a:lnTo>
                  <a:lnTo>
                    <a:pt x="31"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2" name="Freeform 108"/>
            <p:cNvSpPr>
              <a:spLocks/>
            </p:cNvSpPr>
            <p:nvPr/>
          </p:nvSpPr>
          <p:spPr bwMode="auto">
            <a:xfrm>
              <a:off x="4259" y="744"/>
              <a:ext cx="31" cy="13"/>
            </a:xfrm>
            <a:custGeom>
              <a:avLst/>
              <a:gdLst>
                <a:gd name="T0" fmla="*/ 23 w 24"/>
                <a:gd name="T1" fmla="*/ 13 h 12"/>
                <a:gd name="T2" fmla="*/ 31 w 24"/>
                <a:gd name="T3" fmla="*/ 7 h 12"/>
                <a:gd name="T4" fmla="*/ 23 w 24"/>
                <a:gd name="T5" fmla="*/ 0 h 12"/>
                <a:gd name="T6" fmla="*/ 8 w 24"/>
                <a:gd name="T7" fmla="*/ 0 h 12"/>
                <a:gd name="T8" fmla="*/ 0 w 24"/>
                <a:gd name="T9" fmla="*/ 7 h 12"/>
                <a:gd name="T10" fmla="*/ 16 w 24"/>
                <a:gd name="T11" fmla="*/ 13 h 12"/>
                <a:gd name="T12" fmla="*/ 23 w 24"/>
                <a:gd name="T13" fmla="*/ 1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12">
                  <a:moveTo>
                    <a:pt x="18" y="12"/>
                  </a:moveTo>
                  <a:lnTo>
                    <a:pt x="24" y="6"/>
                  </a:lnTo>
                  <a:lnTo>
                    <a:pt x="18" y="0"/>
                  </a:lnTo>
                  <a:lnTo>
                    <a:pt x="6" y="0"/>
                  </a:lnTo>
                  <a:lnTo>
                    <a:pt x="0" y="6"/>
                  </a:lnTo>
                  <a:lnTo>
                    <a:pt x="12" y="12"/>
                  </a:lnTo>
                  <a:lnTo>
                    <a:pt x="18"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3" name="Freeform 109"/>
            <p:cNvSpPr>
              <a:spLocks/>
            </p:cNvSpPr>
            <p:nvPr/>
          </p:nvSpPr>
          <p:spPr bwMode="auto">
            <a:xfrm>
              <a:off x="4237" y="795"/>
              <a:ext cx="68" cy="34"/>
            </a:xfrm>
            <a:custGeom>
              <a:avLst/>
              <a:gdLst>
                <a:gd name="T0" fmla="*/ 68 w 54"/>
                <a:gd name="T1" fmla="*/ 21 h 31"/>
                <a:gd name="T2" fmla="*/ 60 w 54"/>
                <a:gd name="T3" fmla="*/ 21 h 31"/>
                <a:gd name="T4" fmla="*/ 45 w 54"/>
                <a:gd name="T5" fmla="*/ 21 h 31"/>
                <a:gd name="T6" fmla="*/ 45 w 54"/>
                <a:gd name="T7" fmla="*/ 27 h 31"/>
                <a:gd name="T8" fmla="*/ 45 w 54"/>
                <a:gd name="T9" fmla="*/ 34 h 31"/>
                <a:gd name="T10" fmla="*/ 38 w 54"/>
                <a:gd name="T11" fmla="*/ 34 h 31"/>
                <a:gd name="T12" fmla="*/ 30 w 54"/>
                <a:gd name="T13" fmla="*/ 34 h 31"/>
                <a:gd name="T14" fmla="*/ 15 w 54"/>
                <a:gd name="T15" fmla="*/ 34 h 31"/>
                <a:gd name="T16" fmla="*/ 15 w 54"/>
                <a:gd name="T17" fmla="*/ 27 h 31"/>
                <a:gd name="T18" fmla="*/ 8 w 54"/>
                <a:gd name="T19" fmla="*/ 21 h 31"/>
                <a:gd name="T20" fmla="*/ 0 w 54"/>
                <a:gd name="T21" fmla="*/ 13 h 31"/>
                <a:gd name="T22" fmla="*/ 0 w 54"/>
                <a:gd name="T23" fmla="*/ 7 h 31"/>
                <a:gd name="T24" fmla="*/ 8 w 54"/>
                <a:gd name="T25" fmla="*/ 0 h 31"/>
                <a:gd name="T26" fmla="*/ 15 w 54"/>
                <a:gd name="T27" fmla="*/ 0 h 31"/>
                <a:gd name="T28" fmla="*/ 23 w 54"/>
                <a:gd name="T29" fmla="*/ 0 h 31"/>
                <a:gd name="T30" fmla="*/ 38 w 54"/>
                <a:gd name="T31" fmla="*/ 7 h 31"/>
                <a:gd name="T32" fmla="*/ 45 w 54"/>
                <a:gd name="T33" fmla="*/ 7 h 31"/>
                <a:gd name="T34" fmla="*/ 60 w 54"/>
                <a:gd name="T35" fmla="*/ 13 h 31"/>
                <a:gd name="T36" fmla="*/ 68 w 54"/>
                <a:gd name="T37" fmla="*/ 2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31">
                  <a:moveTo>
                    <a:pt x="54" y="19"/>
                  </a:moveTo>
                  <a:lnTo>
                    <a:pt x="48" y="19"/>
                  </a:lnTo>
                  <a:lnTo>
                    <a:pt x="36" y="19"/>
                  </a:lnTo>
                  <a:lnTo>
                    <a:pt x="36" y="25"/>
                  </a:lnTo>
                  <a:lnTo>
                    <a:pt x="36" y="31"/>
                  </a:lnTo>
                  <a:lnTo>
                    <a:pt x="30" y="31"/>
                  </a:lnTo>
                  <a:lnTo>
                    <a:pt x="24" y="31"/>
                  </a:lnTo>
                  <a:lnTo>
                    <a:pt x="12" y="31"/>
                  </a:lnTo>
                  <a:lnTo>
                    <a:pt x="12" y="25"/>
                  </a:lnTo>
                  <a:lnTo>
                    <a:pt x="6" y="19"/>
                  </a:lnTo>
                  <a:lnTo>
                    <a:pt x="0" y="12"/>
                  </a:lnTo>
                  <a:lnTo>
                    <a:pt x="0" y="6"/>
                  </a:lnTo>
                  <a:lnTo>
                    <a:pt x="6" y="0"/>
                  </a:lnTo>
                  <a:lnTo>
                    <a:pt x="12" y="0"/>
                  </a:lnTo>
                  <a:lnTo>
                    <a:pt x="18" y="0"/>
                  </a:lnTo>
                  <a:lnTo>
                    <a:pt x="30" y="6"/>
                  </a:lnTo>
                  <a:lnTo>
                    <a:pt x="36" y="6"/>
                  </a:lnTo>
                  <a:lnTo>
                    <a:pt x="48" y="12"/>
                  </a:lnTo>
                  <a:lnTo>
                    <a:pt x="54" y="19"/>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4" name="Freeform 110"/>
            <p:cNvSpPr>
              <a:spLocks/>
            </p:cNvSpPr>
            <p:nvPr/>
          </p:nvSpPr>
          <p:spPr bwMode="auto">
            <a:xfrm>
              <a:off x="4305" y="835"/>
              <a:ext cx="14" cy="13"/>
            </a:xfrm>
            <a:custGeom>
              <a:avLst/>
              <a:gdLst>
                <a:gd name="T0" fmla="*/ 14 w 12"/>
                <a:gd name="T1" fmla="*/ 0 h 12"/>
                <a:gd name="T2" fmla="*/ 14 w 12"/>
                <a:gd name="T3" fmla="*/ 7 h 12"/>
                <a:gd name="T4" fmla="*/ 14 w 12"/>
                <a:gd name="T5" fmla="*/ 13 h 12"/>
                <a:gd name="T6" fmla="*/ 7 w 12"/>
                <a:gd name="T7" fmla="*/ 13 h 12"/>
                <a:gd name="T8" fmla="*/ 0 w 12"/>
                <a:gd name="T9" fmla="*/ 13 h 12"/>
                <a:gd name="T10" fmla="*/ 0 w 12"/>
                <a:gd name="T11" fmla="*/ 7 h 12"/>
                <a:gd name="T12" fmla="*/ 7 w 12"/>
                <a:gd name="T13" fmla="*/ 0 h 12"/>
                <a:gd name="T14" fmla="*/ 14 w 12"/>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2">
                  <a:moveTo>
                    <a:pt x="12" y="0"/>
                  </a:moveTo>
                  <a:lnTo>
                    <a:pt x="12" y="6"/>
                  </a:lnTo>
                  <a:lnTo>
                    <a:pt x="12" y="12"/>
                  </a:lnTo>
                  <a:lnTo>
                    <a:pt x="6" y="12"/>
                  </a:lnTo>
                  <a:lnTo>
                    <a:pt x="0" y="12"/>
                  </a:lnTo>
                  <a:lnTo>
                    <a:pt x="0" y="6"/>
                  </a:lnTo>
                  <a:lnTo>
                    <a:pt x="6" y="0"/>
                  </a:lnTo>
                  <a:lnTo>
                    <a:pt x="12"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5" name="Freeform 111"/>
            <p:cNvSpPr>
              <a:spLocks/>
            </p:cNvSpPr>
            <p:nvPr/>
          </p:nvSpPr>
          <p:spPr bwMode="auto">
            <a:xfrm>
              <a:off x="4031" y="666"/>
              <a:ext cx="471" cy="163"/>
            </a:xfrm>
            <a:custGeom>
              <a:avLst/>
              <a:gdLst>
                <a:gd name="T0" fmla="*/ 441 w 375"/>
                <a:gd name="T1" fmla="*/ 163 h 151"/>
                <a:gd name="T2" fmla="*/ 411 w 375"/>
                <a:gd name="T3" fmla="*/ 157 h 151"/>
                <a:gd name="T4" fmla="*/ 372 w 375"/>
                <a:gd name="T5" fmla="*/ 142 h 151"/>
                <a:gd name="T6" fmla="*/ 342 w 375"/>
                <a:gd name="T7" fmla="*/ 136 h 151"/>
                <a:gd name="T8" fmla="*/ 319 w 375"/>
                <a:gd name="T9" fmla="*/ 136 h 151"/>
                <a:gd name="T10" fmla="*/ 296 w 375"/>
                <a:gd name="T11" fmla="*/ 130 h 151"/>
                <a:gd name="T12" fmla="*/ 319 w 375"/>
                <a:gd name="T13" fmla="*/ 117 h 151"/>
                <a:gd name="T14" fmla="*/ 296 w 375"/>
                <a:gd name="T15" fmla="*/ 104 h 151"/>
                <a:gd name="T16" fmla="*/ 327 w 375"/>
                <a:gd name="T17" fmla="*/ 104 h 151"/>
                <a:gd name="T18" fmla="*/ 311 w 375"/>
                <a:gd name="T19" fmla="*/ 91 h 151"/>
                <a:gd name="T20" fmla="*/ 289 w 375"/>
                <a:gd name="T21" fmla="*/ 84 h 151"/>
                <a:gd name="T22" fmla="*/ 259 w 375"/>
                <a:gd name="T23" fmla="*/ 71 h 151"/>
                <a:gd name="T24" fmla="*/ 221 w 375"/>
                <a:gd name="T25" fmla="*/ 71 h 151"/>
                <a:gd name="T26" fmla="*/ 206 w 375"/>
                <a:gd name="T27" fmla="*/ 58 h 151"/>
                <a:gd name="T28" fmla="*/ 175 w 375"/>
                <a:gd name="T29" fmla="*/ 45 h 151"/>
                <a:gd name="T30" fmla="*/ 167 w 375"/>
                <a:gd name="T31" fmla="*/ 58 h 151"/>
                <a:gd name="T32" fmla="*/ 152 w 375"/>
                <a:gd name="T33" fmla="*/ 58 h 151"/>
                <a:gd name="T34" fmla="*/ 122 w 375"/>
                <a:gd name="T35" fmla="*/ 58 h 151"/>
                <a:gd name="T36" fmla="*/ 84 w 375"/>
                <a:gd name="T37" fmla="*/ 58 h 151"/>
                <a:gd name="T38" fmla="*/ 54 w 375"/>
                <a:gd name="T39" fmla="*/ 52 h 151"/>
                <a:gd name="T40" fmla="*/ 39 w 375"/>
                <a:gd name="T41" fmla="*/ 39 h 151"/>
                <a:gd name="T42" fmla="*/ 15 w 375"/>
                <a:gd name="T43" fmla="*/ 19 h 151"/>
                <a:gd name="T44" fmla="*/ 8 w 375"/>
                <a:gd name="T45" fmla="*/ 6 h 151"/>
                <a:gd name="T46" fmla="*/ 39 w 375"/>
                <a:gd name="T47" fmla="*/ 13 h 151"/>
                <a:gd name="T48" fmla="*/ 54 w 375"/>
                <a:gd name="T49" fmla="*/ 32 h 151"/>
                <a:gd name="T50" fmla="*/ 84 w 375"/>
                <a:gd name="T51" fmla="*/ 39 h 151"/>
                <a:gd name="T52" fmla="*/ 54 w 375"/>
                <a:gd name="T53" fmla="*/ 19 h 151"/>
                <a:gd name="T54" fmla="*/ 46 w 375"/>
                <a:gd name="T55" fmla="*/ 0 h 151"/>
                <a:gd name="T56" fmla="*/ 69 w 375"/>
                <a:gd name="T57" fmla="*/ 0 h 151"/>
                <a:gd name="T58" fmla="*/ 92 w 375"/>
                <a:gd name="T59" fmla="*/ 19 h 151"/>
                <a:gd name="T60" fmla="*/ 129 w 375"/>
                <a:gd name="T61" fmla="*/ 19 h 151"/>
                <a:gd name="T62" fmla="*/ 167 w 375"/>
                <a:gd name="T63" fmla="*/ 19 h 151"/>
                <a:gd name="T64" fmla="*/ 197 w 375"/>
                <a:gd name="T65" fmla="*/ 32 h 151"/>
                <a:gd name="T66" fmla="*/ 244 w 375"/>
                <a:gd name="T67" fmla="*/ 32 h 151"/>
                <a:gd name="T68" fmla="*/ 266 w 375"/>
                <a:gd name="T69" fmla="*/ 45 h 151"/>
                <a:gd name="T70" fmla="*/ 296 w 375"/>
                <a:gd name="T71" fmla="*/ 65 h 151"/>
                <a:gd name="T72" fmla="*/ 319 w 375"/>
                <a:gd name="T73" fmla="*/ 65 h 151"/>
                <a:gd name="T74" fmla="*/ 349 w 375"/>
                <a:gd name="T75" fmla="*/ 71 h 151"/>
                <a:gd name="T76" fmla="*/ 372 w 375"/>
                <a:gd name="T77" fmla="*/ 78 h 151"/>
                <a:gd name="T78" fmla="*/ 396 w 375"/>
                <a:gd name="T79" fmla="*/ 78 h 151"/>
                <a:gd name="T80" fmla="*/ 418 w 375"/>
                <a:gd name="T81" fmla="*/ 104 h 151"/>
                <a:gd name="T82" fmla="*/ 396 w 375"/>
                <a:gd name="T83" fmla="*/ 104 h 151"/>
                <a:gd name="T84" fmla="*/ 372 w 375"/>
                <a:gd name="T85" fmla="*/ 97 h 151"/>
                <a:gd name="T86" fmla="*/ 342 w 375"/>
                <a:gd name="T87" fmla="*/ 97 h 151"/>
                <a:gd name="T88" fmla="*/ 372 w 375"/>
                <a:gd name="T89" fmla="*/ 110 h 151"/>
                <a:gd name="T90" fmla="*/ 403 w 375"/>
                <a:gd name="T91" fmla="*/ 117 h 151"/>
                <a:gd name="T92" fmla="*/ 441 w 375"/>
                <a:gd name="T93" fmla="*/ 136 h 151"/>
                <a:gd name="T94" fmla="*/ 471 w 375"/>
                <a:gd name="T95" fmla="*/ 163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5" h="151">
                  <a:moveTo>
                    <a:pt x="375" y="151"/>
                  </a:moveTo>
                  <a:lnTo>
                    <a:pt x="363" y="151"/>
                  </a:lnTo>
                  <a:lnTo>
                    <a:pt x="351" y="151"/>
                  </a:lnTo>
                  <a:lnTo>
                    <a:pt x="345" y="151"/>
                  </a:lnTo>
                  <a:lnTo>
                    <a:pt x="333" y="145"/>
                  </a:lnTo>
                  <a:lnTo>
                    <a:pt x="327" y="145"/>
                  </a:lnTo>
                  <a:lnTo>
                    <a:pt x="315" y="139"/>
                  </a:lnTo>
                  <a:lnTo>
                    <a:pt x="303" y="132"/>
                  </a:lnTo>
                  <a:lnTo>
                    <a:pt x="296" y="132"/>
                  </a:lnTo>
                  <a:lnTo>
                    <a:pt x="290" y="132"/>
                  </a:lnTo>
                  <a:lnTo>
                    <a:pt x="284" y="126"/>
                  </a:lnTo>
                  <a:lnTo>
                    <a:pt x="272" y="126"/>
                  </a:lnTo>
                  <a:lnTo>
                    <a:pt x="260" y="126"/>
                  </a:lnTo>
                  <a:lnTo>
                    <a:pt x="254" y="120"/>
                  </a:lnTo>
                  <a:lnTo>
                    <a:pt x="254" y="126"/>
                  </a:lnTo>
                  <a:lnTo>
                    <a:pt x="248" y="126"/>
                  </a:lnTo>
                  <a:lnTo>
                    <a:pt x="236" y="126"/>
                  </a:lnTo>
                  <a:lnTo>
                    <a:pt x="236" y="120"/>
                  </a:lnTo>
                  <a:lnTo>
                    <a:pt x="236" y="114"/>
                  </a:lnTo>
                  <a:lnTo>
                    <a:pt x="248" y="108"/>
                  </a:lnTo>
                  <a:lnTo>
                    <a:pt x="254" y="108"/>
                  </a:lnTo>
                  <a:lnTo>
                    <a:pt x="248" y="108"/>
                  </a:lnTo>
                  <a:lnTo>
                    <a:pt x="242" y="102"/>
                  </a:lnTo>
                  <a:lnTo>
                    <a:pt x="236" y="96"/>
                  </a:lnTo>
                  <a:lnTo>
                    <a:pt x="236" y="90"/>
                  </a:lnTo>
                  <a:lnTo>
                    <a:pt x="248" y="96"/>
                  </a:lnTo>
                  <a:lnTo>
                    <a:pt x="260" y="96"/>
                  </a:lnTo>
                  <a:lnTo>
                    <a:pt x="260" y="90"/>
                  </a:lnTo>
                  <a:lnTo>
                    <a:pt x="254" y="84"/>
                  </a:lnTo>
                  <a:lnTo>
                    <a:pt x="248" y="84"/>
                  </a:lnTo>
                  <a:lnTo>
                    <a:pt x="236" y="84"/>
                  </a:lnTo>
                  <a:lnTo>
                    <a:pt x="230" y="84"/>
                  </a:lnTo>
                  <a:lnTo>
                    <a:pt x="230" y="78"/>
                  </a:lnTo>
                  <a:lnTo>
                    <a:pt x="224" y="72"/>
                  </a:lnTo>
                  <a:lnTo>
                    <a:pt x="212" y="72"/>
                  </a:lnTo>
                  <a:lnTo>
                    <a:pt x="206" y="66"/>
                  </a:lnTo>
                  <a:lnTo>
                    <a:pt x="194" y="60"/>
                  </a:lnTo>
                  <a:lnTo>
                    <a:pt x="176" y="60"/>
                  </a:lnTo>
                  <a:lnTo>
                    <a:pt x="176" y="66"/>
                  </a:lnTo>
                  <a:lnTo>
                    <a:pt x="170" y="60"/>
                  </a:lnTo>
                  <a:lnTo>
                    <a:pt x="170" y="54"/>
                  </a:lnTo>
                  <a:lnTo>
                    <a:pt x="164" y="54"/>
                  </a:lnTo>
                  <a:lnTo>
                    <a:pt x="157" y="54"/>
                  </a:lnTo>
                  <a:lnTo>
                    <a:pt x="145" y="48"/>
                  </a:lnTo>
                  <a:lnTo>
                    <a:pt x="139" y="42"/>
                  </a:lnTo>
                  <a:lnTo>
                    <a:pt x="139" y="48"/>
                  </a:lnTo>
                  <a:lnTo>
                    <a:pt x="139" y="54"/>
                  </a:lnTo>
                  <a:lnTo>
                    <a:pt x="133" y="54"/>
                  </a:lnTo>
                  <a:lnTo>
                    <a:pt x="127" y="48"/>
                  </a:lnTo>
                  <a:lnTo>
                    <a:pt x="127" y="54"/>
                  </a:lnTo>
                  <a:lnTo>
                    <a:pt x="121" y="54"/>
                  </a:lnTo>
                  <a:lnTo>
                    <a:pt x="115" y="54"/>
                  </a:lnTo>
                  <a:lnTo>
                    <a:pt x="109" y="54"/>
                  </a:lnTo>
                  <a:lnTo>
                    <a:pt x="97" y="54"/>
                  </a:lnTo>
                  <a:lnTo>
                    <a:pt x="91" y="54"/>
                  </a:lnTo>
                  <a:lnTo>
                    <a:pt x="67" y="48"/>
                  </a:lnTo>
                  <a:lnTo>
                    <a:pt x="67" y="54"/>
                  </a:lnTo>
                  <a:lnTo>
                    <a:pt x="61" y="54"/>
                  </a:lnTo>
                  <a:lnTo>
                    <a:pt x="55" y="54"/>
                  </a:lnTo>
                  <a:lnTo>
                    <a:pt x="43" y="48"/>
                  </a:lnTo>
                  <a:lnTo>
                    <a:pt x="49" y="42"/>
                  </a:lnTo>
                  <a:lnTo>
                    <a:pt x="43" y="36"/>
                  </a:lnTo>
                  <a:lnTo>
                    <a:pt x="31" y="36"/>
                  </a:lnTo>
                  <a:lnTo>
                    <a:pt x="25" y="30"/>
                  </a:lnTo>
                  <a:lnTo>
                    <a:pt x="12" y="24"/>
                  </a:lnTo>
                  <a:lnTo>
                    <a:pt x="12" y="18"/>
                  </a:lnTo>
                  <a:lnTo>
                    <a:pt x="6" y="12"/>
                  </a:lnTo>
                  <a:lnTo>
                    <a:pt x="0" y="12"/>
                  </a:lnTo>
                  <a:lnTo>
                    <a:pt x="6" y="6"/>
                  </a:lnTo>
                  <a:lnTo>
                    <a:pt x="19" y="0"/>
                  </a:lnTo>
                  <a:lnTo>
                    <a:pt x="25" y="6"/>
                  </a:lnTo>
                  <a:lnTo>
                    <a:pt x="31" y="12"/>
                  </a:lnTo>
                  <a:lnTo>
                    <a:pt x="31" y="18"/>
                  </a:lnTo>
                  <a:lnTo>
                    <a:pt x="37" y="24"/>
                  </a:lnTo>
                  <a:lnTo>
                    <a:pt x="43" y="30"/>
                  </a:lnTo>
                  <a:lnTo>
                    <a:pt x="55" y="36"/>
                  </a:lnTo>
                  <a:lnTo>
                    <a:pt x="67" y="42"/>
                  </a:lnTo>
                  <a:lnTo>
                    <a:pt x="67" y="36"/>
                  </a:lnTo>
                  <a:lnTo>
                    <a:pt x="61" y="30"/>
                  </a:lnTo>
                  <a:lnTo>
                    <a:pt x="49" y="24"/>
                  </a:lnTo>
                  <a:lnTo>
                    <a:pt x="43" y="18"/>
                  </a:lnTo>
                  <a:lnTo>
                    <a:pt x="37" y="12"/>
                  </a:lnTo>
                  <a:lnTo>
                    <a:pt x="37" y="6"/>
                  </a:lnTo>
                  <a:lnTo>
                    <a:pt x="37" y="0"/>
                  </a:lnTo>
                  <a:lnTo>
                    <a:pt x="43" y="0"/>
                  </a:lnTo>
                  <a:lnTo>
                    <a:pt x="49" y="0"/>
                  </a:lnTo>
                  <a:lnTo>
                    <a:pt x="55" y="0"/>
                  </a:lnTo>
                  <a:lnTo>
                    <a:pt x="61" y="6"/>
                  </a:lnTo>
                  <a:lnTo>
                    <a:pt x="61" y="12"/>
                  </a:lnTo>
                  <a:lnTo>
                    <a:pt x="73" y="18"/>
                  </a:lnTo>
                  <a:lnTo>
                    <a:pt x="79" y="18"/>
                  </a:lnTo>
                  <a:lnTo>
                    <a:pt x="85" y="18"/>
                  </a:lnTo>
                  <a:lnTo>
                    <a:pt x="103" y="18"/>
                  </a:lnTo>
                  <a:lnTo>
                    <a:pt x="115" y="12"/>
                  </a:lnTo>
                  <a:lnTo>
                    <a:pt x="127" y="12"/>
                  </a:lnTo>
                  <a:lnTo>
                    <a:pt x="133" y="18"/>
                  </a:lnTo>
                  <a:lnTo>
                    <a:pt x="133" y="24"/>
                  </a:lnTo>
                  <a:lnTo>
                    <a:pt x="139" y="24"/>
                  </a:lnTo>
                  <a:lnTo>
                    <a:pt x="157" y="30"/>
                  </a:lnTo>
                  <a:lnTo>
                    <a:pt x="170" y="30"/>
                  </a:lnTo>
                  <a:lnTo>
                    <a:pt x="176" y="30"/>
                  </a:lnTo>
                  <a:lnTo>
                    <a:pt x="194" y="30"/>
                  </a:lnTo>
                  <a:lnTo>
                    <a:pt x="200" y="36"/>
                  </a:lnTo>
                  <a:lnTo>
                    <a:pt x="206" y="42"/>
                  </a:lnTo>
                  <a:lnTo>
                    <a:pt x="212" y="42"/>
                  </a:lnTo>
                  <a:lnTo>
                    <a:pt x="218" y="48"/>
                  </a:lnTo>
                  <a:lnTo>
                    <a:pt x="230" y="54"/>
                  </a:lnTo>
                  <a:lnTo>
                    <a:pt x="236" y="60"/>
                  </a:lnTo>
                  <a:lnTo>
                    <a:pt x="242" y="60"/>
                  </a:lnTo>
                  <a:lnTo>
                    <a:pt x="248" y="60"/>
                  </a:lnTo>
                  <a:lnTo>
                    <a:pt x="254" y="60"/>
                  </a:lnTo>
                  <a:lnTo>
                    <a:pt x="260" y="60"/>
                  </a:lnTo>
                  <a:lnTo>
                    <a:pt x="266" y="66"/>
                  </a:lnTo>
                  <a:lnTo>
                    <a:pt x="278" y="66"/>
                  </a:lnTo>
                  <a:lnTo>
                    <a:pt x="284" y="66"/>
                  </a:lnTo>
                  <a:lnTo>
                    <a:pt x="290" y="72"/>
                  </a:lnTo>
                  <a:lnTo>
                    <a:pt x="296" y="72"/>
                  </a:lnTo>
                  <a:lnTo>
                    <a:pt x="303" y="72"/>
                  </a:lnTo>
                  <a:lnTo>
                    <a:pt x="309" y="72"/>
                  </a:lnTo>
                  <a:lnTo>
                    <a:pt x="315" y="72"/>
                  </a:lnTo>
                  <a:lnTo>
                    <a:pt x="321" y="78"/>
                  </a:lnTo>
                  <a:lnTo>
                    <a:pt x="327" y="84"/>
                  </a:lnTo>
                  <a:lnTo>
                    <a:pt x="333" y="96"/>
                  </a:lnTo>
                  <a:lnTo>
                    <a:pt x="327" y="102"/>
                  </a:lnTo>
                  <a:lnTo>
                    <a:pt x="321" y="102"/>
                  </a:lnTo>
                  <a:lnTo>
                    <a:pt x="315" y="96"/>
                  </a:lnTo>
                  <a:lnTo>
                    <a:pt x="309" y="90"/>
                  </a:lnTo>
                  <a:lnTo>
                    <a:pt x="303" y="90"/>
                  </a:lnTo>
                  <a:lnTo>
                    <a:pt x="296" y="90"/>
                  </a:lnTo>
                  <a:lnTo>
                    <a:pt x="284" y="84"/>
                  </a:lnTo>
                  <a:lnTo>
                    <a:pt x="278" y="84"/>
                  </a:lnTo>
                  <a:lnTo>
                    <a:pt x="272" y="90"/>
                  </a:lnTo>
                  <a:lnTo>
                    <a:pt x="278" y="96"/>
                  </a:lnTo>
                  <a:lnTo>
                    <a:pt x="290" y="102"/>
                  </a:lnTo>
                  <a:lnTo>
                    <a:pt x="296" y="102"/>
                  </a:lnTo>
                  <a:lnTo>
                    <a:pt x="303" y="102"/>
                  </a:lnTo>
                  <a:lnTo>
                    <a:pt x="315" y="102"/>
                  </a:lnTo>
                  <a:lnTo>
                    <a:pt x="321" y="108"/>
                  </a:lnTo>
                  <a:lnTo>
                    <a:pt x="333" y="114"/>
                  </a:lnTo>
                  <a:lnTo>
                    <a:pt x="339" y="114"/>
                  </a:lnTo>
                  <a:lnTo>
                    <a:pt x="351" y="126"/>
                  </a:lnTo>
                  <a:lnTo>
                    <a:pt x="363" y="132"/>
                  </a:lnTo>
                  <a:lnTo>
                    <a:pt x="369" y="139"/>
                  </a:lnTo>
                  <a:lnTo>
                    <a:pt x="375" y="151"/>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6" name="Freeform 112"/>
            <p:cNvSpPr>
              <a:spLocks/>
            </p:cNvSpPr>
            <p:nvPr/>
          </p:nvSpPr>
          <p:spPr bwMode="auto">
            <a:xfrm>
              <a:off x="4813" y="979"/>
              <a:ext cx="128" cy="78"/>
            </a:xfrm>
            <a:custGeom>
              <a:avLst/>
              <a:gdLst>
                <a:gd name="T0" fmla="*/ 128 w 102"/>
                <a:gd name="T1" fmla="*/ 72 h 72"/>
                <a:gd name="T2" fmla="*/ 120 w 102"/>
                <a:gd name="T3" fmla="*/ 78 h 72"/>
                <a:gd name="T4" fmla="*/ 113 w 102"/>
                <a:gd name="T5" fmla="*/ 78 h 72"/>
                <a:gd name="T6" fmla="*/ 105 w 102"/>
                <a:gd name="T7" fmla="*/ 72 h 72"/>
                <a:gd name="T8" fmla="*/ 98 w 102"/>
                <a:gd name="T9" fmla="*/ 72 h 72"/>
                <a:gd name="T10" fmla="*/ 98 w 102"/>
                <a:gd name="T11" fmla="*/ 78 h 72"/>
                <a:gd name="T12" fmla="*/ 90 w 102"/>
                <a:gd name="T13" fmla="*/ 78 h 72"/>
                <a:gd name="T14" fmla="*/ 90 w 102"/>
                <a:gd name="T15" fmla="*/ 72 h 72"/>
                <a:gd name="T16" fmla="*/ 68 w 102"/>
                <a:gd name="T17" fmla="*/ 65 h 72"/>
                <a:gd name="T18" fmla="*/ 53 w 102"/>
                <a:gd name="T19" fmla="*/ 72 h 72"/>
                <a:gd name="T20" fmla="*/ 45 w 102"/>
                <a:gd name="T21" fmla="*/ 72 h 72"/>
                <a:gd name="T22" fmla="*/ 45 w 102"/>
                <a:gd name="T23" fmla="*/ 65 h 72"/>
                <a:gd name="T24" fmla="*/ 38 w 102"/>
                <a:gd name="T25" fmla="*/ 58 h 72"/>
                <a:gd name="T26" fmla="*/ 30 w 102"/>
                <a:gd name="T27" fmla="*/ 58 h 72"/>
                <a:gd name="T28" fmla="*/ 23 w 102"/>
                <a:gd name="T29" fmla="*/ 52 h 72"/>
                <a:gd name="T30" fmla="*/ 23 w 102"/>
                <a:gd name="T31" fmla="*/ 39 h 72"/>
                <a:gd name="T32" fmla="*/ 15 w 102"/>
                <a:gd name="T33" fmla="*/ 26 h 72"/>
                <a:gd name="T34" fmla="*/ 8 w 102"/>
                <a:gd name="T35" fmla="*/ 20 h 72"/>
                <a:gd name="T36" fmla="*/ 0 w 102"/>
                <a:gd name="T37" fmla="*/ 13 h 72"/>
                <a:gd name="T38" fmla="*/ 0 w 102"/>
                <a:gd name="T39" fmla="*/ 7 h 72"/>
                <a:gd name="T40" fmla="*/ 8 w 102"/>
                <a:gd name="T41" fmla="*/ 7 h 72"/>
                <a:gd name="T42" fmla="*/ 15 w 102"/>
                <a:gd name="T43" fmla="*/ 0 h 72"/>
                <a:gd name="T44" fmla="*/ 30 w 102"/>
                <a:gd name="T45" fmla="*/ 33 h 72"/>
                <a:gd name="T46" fmla="*/ 38 w 102"/>
                <a:gd name="T47" fmla="*/ 33 h 72"/>
                <a:gd name="T48" fmla="*/ 45 w 102"/>
                <a:gd name="T49" fmla="*/ 33 h 72"/>
                <a:gd name="T50" fmla="*/ 45 w 102"/>
                <a:gd name="T51" fmla="*/ 39 h 72"/>
                <a:gd name="T52" fmla="*/ 53 w 102"/>
                <a:gd name="T53" fmla="*/ 39 h 72"/>
                <a:gd name="T54" fmla="*/ 68 w 102"/>
                <a:gd name="T55" fmla="*/ 33 h 72"/>
                <a:gd name="T56" fmla="*/ 75 w 102"/>
                <a:gd name="T57" fmla="*/ 33 h 72"/>
                <a:gd name="T58" fmla="*/ 83 w 102"/>
                <a:gd name="T59" fmla="*/ 46 h 72"/>
                <a:gd name="T60" fmla="*/ 83 w 102"/>
                <a:gd name="T61" fmla="*/ 52 h 72"/>
                <a:gd name="T62" fmla="*/ 90 w 102"/>
                <a:gd name="T63" fmla="*/ 52 h 72"/>
                <a:gd name="T64" fmla="*/ 98 w 102"/>
                <a:gd name="T65" fmla="*/ 58 h 72"/>
                <a:gd name="T66" fmla="*/ 113 w 102"/>
                <a:gd name="T67" fmla="*/ 65 h 72"/>
                <a:gd name="T68" fmla="*/ 120 w 102"/>
                <a:gd name="T69" fmla="*/ 65 h 72"/>
                <a:gd name="T70" fmla="*/ 128 w 102"/>
                <a:gd name="T71" fmla="*/ 72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2" h="72">
                  <a:moveTo>
                    <a:pt x="102" y="66"/>
                  </a:moveTo>
                  <a:lnTo>
                    <a:pt x="96" y="72"/>
                  </a:lnTo>
                  <a:lnTo>
                    <a:pt x="90" y="72"/>
                  </a:lnTo>
                  <a:lnTo>
                    <a:pt x="84" y="66"/>
                  </a:lnTo>
                  <a:lnTo>
                    <a:pt x="78" y="66"/>
                  </a:lnTo>
                  <a:lnTo>
                    <a:pt x="78" y="72"/>
                  </a:lnTo>
                  <a:lnTo>
                    <a:pt x="72" y="72"/>
                  </a:lnTo>
                  <a:lnTo>
                    <a:pt x="72" y="66"/>
                  </a:lnTo>
                  <a:lnTo>
                    <a:pt x="54" y="60"/>
                  </a:lnTo>
                  <a:lnTo>
                    <a:pt x="42" y="66"/>
                  </a:lnTo>
                  <a:lnTo>
                    <a:pt x="36" y="66"/>
                  </a:lnTo>
                  <a:lnTo>
                    <a:pt x="36" y="60"/>
                  </a:lnTo>
                  <a:lnTo>
                    <a:pt x="30" y="54"/>
                  </a:lnTo>
                  <a:lnTo>
                    <a:pt x="24" y="54"/>
                  </a:lnTo>
                  <a:lnTo>
                    <a:pt x="18" y="48"/>
                  </a:lnTo>
                  <a:lnTo>
                    <a:pt x="18" y="36"/>
                  </a:lnTo>
                  <a:lnTo>
                    <a:pt x="12" y="24"/>
                  </a:lnTo>
                  <a:lnTo>
                    <a:pt x="6" y="18"/>
                  </a:lnTo>
                  <a:lnTo>
                    <a:pt x="0" y="12"/>
                  </a:lnTo>
                  <a:lnTo>
                    <a:pt x="0" y="6"/>
                  </a:lnTo>
                  <a:lnTo>
                    <a:pt x="6" y="6"/>
                  </a:lnTo>
                  <a:lnTo>
                    <a:pt x="12" y="0"/>
                  </a:lnTo>
                  <a:lnTo>
                    <a:pt x="24" y="30"/>
                  </a:lnTo>
                  <a:lnTo>
                    <a:pt x="30" y="30"/>
                  </a:lnTo>
                  <a:lnTo>
                    <a:pt x="36" y="30"/>
                  </a:lnTo>
                  <a:lnTo>
                    <a:pt x="36" y="36"/>
                  </a:lnTo>
                  <a:lnTo>
                    <a:pt x="42" y="36"/>
                  </a:lnTo>
                  <a:lnTo>
                    <a:pt x="54" y="30"/>
                  </a:lnTo>
                  <a:lnTo>
                    <a:pt x="60" y="30"/>
                  </a:lnTo>
                  <a:lnTo>
                    <a:pt x="66" y="42"/>
                  </a:lnTo>
                  <a:lnTo>
                    <a:pt x="66" y="48"/>
                  </a:lnTo>
                  <a:lnTo>
                    <a:pt x="72" y="48"/>
                  </a:lnTo>
                  <a:lnTo>
                    <a:pt x="78" y="54"/>
                  </a:lnTo>
                  <a:lnTo>
                    <a:pt x="90" y="60"/>
                  </a:lnTo>
                  <a:lnTo>
                    <a:pt x="96" y="60"/>
                  </a:lnTo>
                  <a:lnTo>
                    <a:pt x="102" y="6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7" name="Freeform 113"/>
            <p:cNvSpPr>
              <a:spLocks/>
            </p:cNvSpPr>
            <p:nvPr/>
          </p:nvSpPr>
          <p:spPr bwMode="auto">
            <a:xfrm>
              <a:off x="4758" y="1018"/>
              <a:ext cx="32" cy="13"/>
            </a:xfrm>
            <a:custGeom>
              <a:avLst/>
              <a:gdLst>
                <a:gd name="T0" fmla="*/ 17 w 25"/>
                <a:gd name="T1" fmla="*/ 13 h 12"/>
                <a:gd name="T2" fmla="*/ 0 w 25"/>
                <a:gd name="T3" fmla="*/ 7 h 12"/>
                <a:gd name="T4" fmla="*/ 8 w 25"/>
                <a:gd name="T5" fmla="*/ 0 h 12"/>
                <a:gd name="T6" fmla="*/ 24 w 25"/>
                <a:gd name="T7" fmla="*/ 0 h 12"/>
                <a:gd name="T8" fmla="*/ 32 w 25"/>
                <a:gd name="T9" fmla="*/ 7 h 12"/>
                <a:gd name="T10" fmla="*/ 17 w 25"/>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2">
                  <a:moveTo>
                    <a:pt x="13" y="12"/>
                  </a:moveTo>
                  <a:lnTo>
                    <a:pt x="0" y="6"/>
                  </a:lnTo>
                  <a:lnTo>
                    <a:pt x="6" y="0"/>
                  </a:lnTo>
                  <a:lnTo>
                    <a:pt x="19" y="0"/>
                  </a:lnTo>
                  <a:lnTo>
                    <a:pt x="25" y="6"/>
                  </a:lnTo>
                  <a:lnTo>
                    <a:pt x="13"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8" name="Freeform 114"/>
            <p:cNvSpPr>
              <a:spLocks/>
            </p:cNvSpPr>
            <p:nvPr/>
          </p:nvSpPr>
          <p:spPr bwMode="auto">
            <a:xfrm>
              <a:off x="3864" y="1024"/>
              <a:ext cx="47" cy="33"/>
            </a:xfrm>
            <a:custGeom>
              <a:avLst/>
              <a:gdLst>
                <a:gd name="T0" fmla="*/ 0 w 37"/>
                <a:gd name="T1" fmla="*/ 0 h 30"/>
                <a:gd name="T2" fmla="*/ 9 w 37"/>
                <a:gd name="T3" fmla="*/ 7 h 30"/>
                <a:gd name="T4" fmla="*/ 9 w 37"/>
                <a:gd name="T5" fmla="*/ 13 h 30"/>
                <a:gd name="T6" fmla="*/ 24 w 37"/>
                <a:gd name="T7" fmla="*/ 26 h 30"/>
                <a:gd name="T8" fmla="*/ 32 w 37"/>
                <a:gd name="T9" fmla="*/ 33 h 30"/>
                <a:gd name="T10" fmla="*/ 39 w 37"/>
                <a:gd name="T11" fmla="*/ 33 h 30"/>
                <a:gd name="T12" fmla="*/ 47 w 37"/>
                <a:gd name="T13" fmla="*/ 26 h 30"/>
                <a:gd name="T14" fmla="*/ 24 w 37"/>
                <a:gd name="T15" fmla="*/ 13 h 30"/>
                <a:gd name="T16" fmla="*/ 24 w 37"/>
                <a:gd name="T17" fmla="*/ 7 h 30"/>
                <a:gd name="T18" fmla="*/ 17 w 37"/>
                <a:gd name="T19" fmla="*/ 0 h 30"/>
                <a:gd name="T20" fmla="*/ 9 w 37"/>
                <a:gd name="T21" fmla="*/ 0 h 30"/>
                <a:gd name="T22" fmla="*/ 0 w 37"/>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30">
                  <a:moveTo>
                    <a:pt x="0" y="0"/>
                  </a:moveTo>
                  <a:lnTo>
                    <a:pt x="7" y="6"/>
                  </a:lnTo>
                  <a:lnTo>
                    <a:pt x="7" y="12"/>
                  </a:lnTo>
                  <a:lnTo>
                    <a:pt x="19" y="24"/>
                  </a:lnTo>
                  <a:lnTo>
                    <a:pt x="25" y="30"/>
                  </a:lnTo>
                  <a:lnTo>
                    <a:pt x="31" y="30"/>
                  </a:lnTo>
                  <a:lnTo>
                    <a:pt x="37" y="24"/>
                  </a:lnTo>
                  <a:lnTo>
                    <a:pt x="19" y="12"/>
                  </a:lnTo>
                  <a:lnTo>
                    <a:pt x="19" y="6"/>
                  </a:lnTo>
                  <a:lnTo>
                    <a:pt x="13" y="0"/>
                  </a:lnTo>
                  <a:lnTo>
                    <a:pt x="7" y="0"/>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09" name="Freeform 115"/>
            <p:cNvSpPr>
              <a:spLocks/>
            </p:cNvSpPr>
            <p:nvPr/>
          </p:nvSpPr>
          <p:spPr bwMode="auto">
            <a:xfrm>
              <a:off x="3979" y="1082"/>
              <a:ext cx="60" cy="26"/>
            </a:xfrm>
            <a:custGeom>
              <a:avLst/>
              <a:gdLst>
                <a:gd name="T0" fmla="*/ 0 w 48"/>
                <a:gd name="T1" fmla="*/ 0 h 24"/>
                <a:gd name="T2" fmla="*/ 8 w 48"/>
                <a:gd name="T3" fmla="*/ 7 h 24"/>
                <a:gd name="T4" fmla="*/ 8 w 48"/>
                <a:gd name="T5" fmla="*/ 13 h 24"/>
                <a:gd name="T6" fmla="*/ 15 w 48"/>
                <a:gd name="T7" fmla="*/ 13 h 24"/>
                <a:gd name="T8" fmla="*/ 30 w 48"/>
                <a:gd name="T9" fmla="*/ 20 h 24"/>
                <a:gd name="T10" fmla="*/ 45 w 48"/>
                <a:gd name="T11" fmla="*/ 26 h 24"/>
                <a:gd name="T12" fmla="*/ 53 w 48"/>
                <a:gd name="T13" fmla="*/ 26 h 24"/>
                <a:gd name="T14" fmla="*/ 60 w 48"/>
                <a:gd name="T15" fmla="*/ 26 h 24"/>
                <a:gd name="T16" fmla="*/ 0 w 48"/>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24">
                  <a:moveTo>
                    <a:pt x="0" y="0"/>
                  </a:moveTo>
                  <a:lnTo>
                    <a:pt x="6" y="6"/>
                  </a:lnTo>
                  <a:lnTo>
                    <a:pt x="6" y="12"/>
                  </a:lnTo>
                  <a:lnTo>
                    <a:pt x="12" y="12"/>
                  </a:lnTo>
                  <a:lnTo>
                    <a:pt x="24" y="18"/>
                  </a:lnTo>
                  <a:lnTo>
                    <a:pt x="36" y="24"/>
                  </a:lnTo>
                  <a:lnTo>
                    <a:pt x="42" y="24"/>
                  </a:lnTo>
                  <a:lnTo>
                    <a:pt x="48" y="24"/>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0" name="Freeform 116"/>
            <p:cNvSpPr>
              <a:spLocks/>
            </p:cNvSpPr>
            <p:nvPr/>
          </p:nvSpPr>
          <p:spPr bwMode="auto">
            <a:xfrm>
              <a:off x="3335" y="887"/>
              <a:ext cx="22" cy="13"/>
            </a:xfrm>
            <a:custGeom>
              <a:avLst/>
              <a:gdLst>
                <a:gd name="T0" fmla="*/ 22 w 18"/>
                <a:gd name="T1" fmla="*/ 0 h 12"/>
                <a:gd name="T2" fmla="*/ 22 w 18"/>
                <a:gd name="T3" fmla="*/ 7 h 12"/>
                <a:gd name="T4" fmla="*/ 22 w 18"/>
                <a:gd name="T5" fmla="*/ 13 h 12"/>
                <a:gd name="T6" fmla="*/ 7 w 18"/>
                <a:gd name="T7" fmla="*/ 7 h 12"/>
                <a:gd name="T8" fmla="*/ 0 w 18"/>
                <a:gd name="T9" fmla="*/ 0 h 12"/>
                <a:gd name="T10" fmla="*/ 7 w 18"/>
                <a:gd name="T11" fmla="*/ 0 h 12"/>
                <a:gd name="T12" fmla="*/ 15 w 18"/>
                <a:gd name="T13" fmla="*/ 0 h 12"/>
                <a:gd name="T14" fmla="*/ 22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18" y="0"/>
                  </a:moveTo>
                  <a:lnTo>
                    <a:pt x="18" y="6"/>
                  </a:lnTo>
                  <a:lnTo>
                    <a:pt x="18" y="12"/>
                  </a:lnTo>
                  <a:lnTo>
                    <a:pt x="6" y="6"/>
                  </a:lnTo>
                  <a:lnTo>
                    <a:pt x="0" y="0"/>
                  </a:lnTo>
                  <a:lnTo>
                    <a:pt x="6" y="0"/>
                  </a:lnTo>
                  <a:lnTo>
                    <a:pt x="12" y="0"/>
                  </a:lnTo>
                  <a:lnTo>
                    <a:pt x="1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1" name="Freeform 117"/>
            <p:cNvSpPr>
              <a:spLocks/>
            </p:cNvSpPr>
            <p:nvPr/>
          </p:nvSpPr>
          <p:spPr bwMode="auto">
            <a:xfrm>
              <a:off x="3570" y="965"/>
              <a:ext cx="30" cy="27"/>
            </a:xfrm>
            <a:custGeom>
              <a:avLst/>
              <a:gdLst>
                <a:gd name="T0" fmla="*/ 15 w 24"/>
                <a:gd name="T1" fmla="*/ 27 h 25"/>
                <a:gd name="T2" fmla="*/ 8 w 24"/>
                <a:gd name="T3" fmla="*/ 27 h 25"/>
                <a:gd name="T4" fmla="*/ 0 w 24"/>
                <a:gd name="T5" fmla="*/ 21 h 25"/>
                <a:gd name="T6" fmla="*/ 8 w 24"/>
                <a:gd name="T7" fmla="*/ 14 h 25"/>
                <a:gd name="T8" fmla="*/ 15 w 24"/>
                <a:gd name="T9" fmla="*/ 14 h 25"/>
                <a:gd name="T10" fmla="*/ 15 w 24"/>
                <a:gd name="T11" fmla="*/ 8 h 25"/>
                <a:gd name="T12" fmla="*/ 15 w 24"/>
                <a:gd name="T13" fmla="*/ 0 h 25"/>
                <a:gd name="T14" fmla="*/ 23 w 24"/>
                <a:gd name="T15" fmla="*/ 8 h 25"/>
                <a:gd name="T16" fmla="*/ 30 w 24"/>
                <a:gd name="T17" fmla="*/ 8 h 25"/>
                <a:gd name="T18" fmla="*/ 30 w 24"/>
                <a:gd name="T19" fmla="*/ 14 h 25"/>
                <a:gd name="T20" fmla="*/ 23 w 24"/>
                <a:gd name="T21" fmla="*/ 21 h 25"/>
                <a:gd name="T22" fmla="*/ 23 w 24"/>
                <a:gd name="T23" fmla="*/ 27 h 25"/>
                <a:gd name="T24" fmla="*/ 15 w 24"/>
                <a:gd name="T25" fmla="*/ 27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25">
                  <a:moveTo>
                    <a:pt x="12" y="25"/>
                  </a:moveTo>
                  <a:lnTo>
                    <a:pt x="6" y="25"/>
                  </a:lnTo>
                  <a:lnTo>
                    <a:pt x="0" y="19"/>
                  </a:lnTo>
                  <a:lnTo>
                    <a:pt x="6" y="13"/>
                  </a:lnTo>
                  <a:lnTo>
                    <a:pt x="12" y="13"/>
                  </a:lnTo>
                  <a:lnTo>
                    <a:pt x="12" y="7"/>
                  </a:lnTo>
                  <a:lnTo>
                    <a:pt x="12" y="0"/>
                  </a:lnTo>
                  <a:lnTo>
                    <a:pt x="18" y="7"/>
                  </a:lnTo>
                  <a:lnTo>
                    <a:pt x="24" y="7"/>
                  </a:lnTo>
                  <a:lnTo>
                    <a:pt x="24" y="13"/>
                  </a:lnTo>
                  <a:lnTo>
                    <a:pt x="18" y="19"/>
                  </a:lnTo>
                  <a:lnTo>
                    <a:pt x="18" y="25"/>
                  </a:lnTo>
                  <a:lnTo>
                    <a:pt x="12" y="25"/>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2" name="Freeform 118"/>
            <p:cNvSpPr>
              <a:spLocks/>
            </p:cNvSpPr>
            <p:nvPr/>
          </p:nvSpPr>
          <p:spPr bwMode="auto">
            <a:xfrm>
              <a:off x="4601" y="2934"/>
              <a:ext cx="68" cy="40"/>
            </a:xfrm>
            <a:custGeom>
              <a:avLst/>
              <a:gdLst>
                <a:gd name="T0" fmla="*/ 45 w 54"/>
                <a:gd name="T1" fmla="*/ 6 h 37"/>
                <a:gd name="T2" fmla="*/ 45 w 54"/>
                <a:gd name="T3" fmla="*/ 13 h 37"/>
                <a:gd name="T4" fmla="*/ 45 w 54"/>
                <a:gd name="T5" fmla="*/ 27 h 37"/>
                <a:gd name="T6" fmla="*/ 53 w 54"/>
                <a:gd name="T7" fmla="*/ 34 h 37"/>
                <a:gd name="T8" fmla="*/ 68 w 54"/>
                <a:gd name="T9" fmla="*/ 40 h 37"/>
                <a:gd name="T10" fmla="*/ 53 w 54"/>
                <a:gd name="T11" fmla="*/ 40 h 37"/>
                <a:gd name="T12" fmla="*/ 45 w 54"/>
                <a:gd name="T13" fmla="*/ 40 h 37"/>
                <a:gd name="T14" fmla="*/ 38 w 54"/>
                <a:gd name="T15" fmla="*/ 40 h 37"/>
                <a:gd name="T16" fmla="*/ 30 w 54"/>
                <a:gd name="T17" fmla="*/ 40 h 37"/>
                <a:gd name="T18" fmla="*/ 23 w 54"/>
                <a:gd name="T19" fmla="*/ 34 h 37"/>
                <a:gd name="T20" fmla="*/ 15 w 54"/>
                <a:gd name="T21" fmla="*/ 27 h 37"/>
                <a:gd name="T22" fmla="*/ 0 w 54"/>
                <a:gd name="T23" fmla="*/ 27 h 37"/>
                <a:gd name="T24" fmla="*/ 0 w 54"/>
                <a:gd name="T25" fmla="*/ 21 h 37"/>
                <a:gd name="T26" fmla="*/ 15 w 54"/>
                <a:gd name="T27" fmla="*/ 21 h 37"/>
                <a:gd name="T28" fmla="*/ 8 w 54"/>
                <a:gd name="T29" fmla="*/ 21 h 37"/>
                <a:gd name="T30" fmla="*/ 8 w 54"/>
                <a:gd name="T31" fmla="*/ 13 h 37"/>
                <a:gd name="T32" fmla="*/ 15 w 54"/>
                <a:gd name="T33" fmla="*/ 13 h 37"/>
                <a:gd name="T34" fmla="*/ 30 w 54"/>
                <a:gd name="T35" fmla="*/ 13 h 37"/>
                <a:gd name="T36" fmla="*/ 30 w 54"/>
                <a:gd name="T37" fmla="*/ 6 h 37"/>
                <a:gd name="T38" fmla="*/ 38 w 54"/>
                <a:gd name="T39" fmla="*/ 0 h 37"/>
                <a:gd name="T40" fmla="*/ 45 w 54"/>
                <a:gd name="T41" fmla="*/ 6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37">
                  <a:moveTo>
                    <a:pt x="36" y="6"/>
                  </a:moveTo>
                  <a:lnTo>
                    <a:pt x="36" y="12"/>
                  </a:lnTo>
                  <a:lnTo>
                    <a:pt x="36" y="25"/>
                  </a:lnTo>
                  <a:lnTo>
                    <a:pt x="42" y="31"/>
                  </a:lnTo>
                  <a:lnTo>
                    <a:pt x="54" y="37"/>
                  </a:lnTo>
                  <a:lnTo>
                    <a:pt x="42" y="37"/>
                  </a:lnTo>
                  <a:lnTo>
                    <a:pt x="36" y="37"/>
                  </a:lnTo>
                  <a:lnTo>
                    <a:pt x="30" y="37"/>
                  </a:lnTo>
                  <a:lnTo>
                    <a:pt x="24" y="37"/>
                  </a:lnTo>
                  <a:lnTo>
                    <a:pt x="18" y="31"/>
                  </a:lnTo>
                  <a:lnTo>
                    <a:pt x="12" y="25"/>
                  </a:lnTo>
                  <a:lnTo>
                    <a:pt x="0" y="25"/>
                  </a:lnTo>
                  <a:lnTo>
                    <a:pt x="0" y="19"/>
                  </a:lnTo>
                  <a:lnTo>
                    <a:pt x="12" y="19"/>
                  </a:lnTo>
                  <a:lnTo>
                    <a:pt x="6" y="19"/>
                  </a:lnTo>
                  <a:lnTo>
                    <a:pt x="6" y="12"/>
                  </a:lnTo>
                  <a:lnTo>
                    <a:pt x="12" y="12"/>
                  </a:lnTo>
                  <a:lnTo>
                    <a:pt x="24" y="12"/>
                  </a:lnTo>
                  <a:lnTo>
                    <a:pt x="24" y="6"/>
                  </a:lnTo>
                  <a:lnTo>
                    <a:pt x="30" y="0"/>
                  </a:lnTo>
                  <a:lnTo>
                    <a:pt x="3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3" name="Freeform 119"/>
            <p:cNvSpPr>
              <a:spLocks/>
            </p:cNvSpPr>
            <p:nvPr/>
          </p:nvSpPr>
          <p:spPr bwMode="auto">
            <a:xfrm>
              <a:off x="3357" y="698"/>
              <a:ext cx="2311" cy="2242"/>
            </a:xfrm>
            <a:custGeom>
              <a:avLst/>
              <a:gdLst>
                <a:gd name="T0" fmla="*/ 1440 w 1842"/>
                <a:gd name="T1" fmla="*/ 2113 h 2078"/>
                <a:gd name="T2" fmla="*/ 1546 w 1842"/>
                <a:gd name="T3" fmla="*/ 2034 h 2078"/>
                <a:gd name="T4" fmla="*/ 1713 w 1842"/>
                <a:gd name="T5" fmla="*/ 1923 h 2078"/>
                <a:gd name="T6" fmla="*/ 1925 w 1842"/>
                <a:gd name="T7" fmla="*/ 1826 h 2078"/>
                <a:gd name="T8" fmla="*/ 2091 w 1842"/>
                <a:gd name="T9" fmla="*/ 1727 h 2078"/>
                <a:gd name="T10" fmla="*/ 2213 w 1842"/>
                <a:gd name="T11" fmla="*/ 1532 h 2078"/>
                <a:gd name="T12" fmla="*/ 2281 w 1842"/>
                <a:gd name="T13" fmla="*/ 1363 h 2078"/>
                <a:gd name="T14" fmla="*/ 2129 w 1842"/>
                <a:gd name="T15" fmla="*/ 1277 h 2078"/>
                <a:gd name="T16" fmla="*/ 2069 w 1842"/>
                <a:gd name="T17" fmla="*/ 1206 h 2078"/>
                <a:gd name="T18" fmla="*/ 1917 w 1842"/>
                <a:gd name="T19" fmla="*/ 1095 h 2078"/>
                <a:gd name="T20" fmla="*/ 1774 w 1842"/>
                <a:gd name="T21" fmla="*/ 1056 h 2078"/>
                <a:gd name="T22" fmla="*/ 1652 w 1842"/>
                <a:gd name="T23" fmla="*/ 1069 h 2078"/>
                <a:gd name="T24" fmla="*/ 1531 w 1842"/>
                <a:gd name="T25" fmla="*/ 1050 h 2078"/>
                <a:gd name="T26" fmla="*/ 1425 w 1842"/>
                <a:gd name="T27" fmla="*/ 893 h 2078"/>
                <a:gd name="T28" fmla="*/ 1356 w 1842"/>
                <a:gd name="T29" fmla="*/ 913 h 2078"/>
                <a:gd name="T30" fmla="*/ 1243 w 1842"/>
                <a:gd name="T31" fmla="*/ 789 h 2078"/>
                <a:gd name="T32" fmla="*/ 1334 w 1842"/>
                <a:gd name="T33" fmla="*/ 723 h 2078"/>
                <a:gd name="T34" fmla="*/ 1478 w 1842"/>
                <a:gd name="T35" fmla="*/ 782 h 2078"/>
                <a:gd name="T36" fmla="*/ 1440 w 1842"/>
                <a:gd name="T37" fmla="*/ 632 h 2078"/>
                <a:gd name="T38" fmla="*/ 1425 w 1842"/>
                <a:gd name="T39" fmla="*/ 528 h 2078"/>
                <a:gd name="T40" fmla="*/ 1440 w 1842"/>
                <a:gd name="T41" fmla="*/ 430 h 2078"/>
                <a:gd name="T42" fmla="*/ 1501 w 1842"/>
                <a:gd name="T43" fmla="*/ 391 h 2078"/>
                <a:gd name="T44" fmla="*/ 1371 w 1842"/>
                <a:gd name="T45" fmla="*/ 358 h 2078"/>
                <a:gd name="T46" fmla="*/ 1440 w 1842"/>
                <a:gd name="T47" fmla="*/ 293 h 2078"/>
                <a:gd name="T48" fmla="*/ 1371 w 1842"/>
                <a:gd name="T49" fmla="*/ 234 h 2078"/>
                <a:gd name="T50" fmla="*/ 1189 w 1842"/>
                <a:gd name="T51" fmla="*/ 189 h 2078"/>
                <a:gd name="T52" fmla="*/ 1015 w 1842"/>
                <a:gd name="T53" fmla="*/ 131 h 2078"/>
                <a:gd name="T54" fmla="*/ 1144 w 1842"/>
                <a:gd name="T55" fmla="*/ 234 h 2078"/>
                <a:gd name="T56" fmla="*/ 1137 w 1842"/>
                <a:gd name="T57" fmla="*/ 293 h 2078"/>
                <a:gd name="T58" fmla="*/ 955 w 1842"/>
                <a:gd name="T59" fmla="*/ 241 h 2078"/>
                <a:gd name="T60" fmla="*/ 788 w 1842"/>
                <a:gd name="T61" fmla="*/ 124 h 2078"/>
                <a:gd name="T62" fmla="*/ 848 w 1842"/>
                <a:gd name="T63" fmla="*/ 78 h 2078"/>
                <a:gd name="T64" fmla="*/ 810 w 1842"/>
                <a:gd name="T65" fmla="*/ 45 h 2078"/>
                <a:gd name="T66" fmla="*/ 674 w 1842"/>
                <a:gd name="T67" fmla="*/ 32 h 2078"/>
                <a:gd name="T68" fmla="*/ 644 w 1842"/>
                <a:gd name="T69" fmla="*/ 71 h 2078"/>
                <a:gd name="T70" fmla="*/ 499 w 1842"/>
                <a:gd name="T71" fmla="*/ 65 h 2078"/>
                <a:gd name="T72" fmla="*/ 341 w 1842"/>
                <a:gd name="T73" fmla="*/ 65 h 2078"/>
                <a:gd name="T74" fmla="*/ 113 w 1842"/>
                <a:gd name="T75" fmla="*/ 65 h 2078"/>
                <a:gd name="T76" fmla="*/ 53 w 1842"/>
                <a:gd name="T77" fmla="*/ 124 h 2078"/>
                <a:gd name="T78" fmla="*/ 83 w 1842"/>
                <a:gd name="T79" fmla="*/ 163 h 2078"/>
                <a:gd name="T80" fmla="*/ 68 w 1842"/>
                <a:gd name="T81" fmla="*/ 247 h 2078"/>
                <a:gd name="T82" fmla="*/ 151 w 1842"/>
                <a:gd name="T83" fmla="*/ 300 h 2078"/>
                <a:gd name="T84" fmla="*/ 220 w 1842"/>
                <a:gd name="T85" fmla="*/ 254 h 2078"/>
                <a:gd name="T86" fmla="*/ 280 w 1842"/>
                <a:gd name="T87" fmla="*/ 228 h 2078"/>
                <a:gd name="T88" fmla="*/ 454 w 1842"/>
                <a:gd name="T89" fmla="*/ 260 h 2078"/>
                <a:gd name="T90" fmla="*/ 606 w 1842"/>
                <a:gd name="T91" fmla="*/ 378 h 2078"/>
                <a:gd name="T92" fmla="*/ 698 w 1842"/>
                <a:gd name="T93" fmla="*/ 450 h 2078"/>
                <a:gd name="T94" fmla="*/ 788 w 1842"/>
                <a:gd name="T95" fmla="*/ 600 h 2078"/>
                <a:gd name="T96" fmla="*/ 940 w 1842"/>
                <a:gd name="T97" fmla="*/ 730 h 2078"/>
                <a:gd name="T98" fmla="*/ 1069 w 1842"/>
                <a:gd name="T99" fmla="*/ 853 h 2078"/>
                <a:gd name="T100" fmla="*/ 947 w 1842"/>
                <a:gd name="T101" fmla="*/ 697 h 2078"/>
                <a:gd name="T102" fmla="*/ 1061 w 1842"/>
                <a:gd name="T103" fmla="*/ 789 h 2078"/>
                <a:gd name="T104" fmla="*/ 1174 w 1842"/>
                <a:gd name="T105" fmla="*/ 913 h 2078"/>
                <a:gd name="T106" fmla="*/ 1341 w 1842"/>
                <a:gd name="T107" fmla="*/ 958 h 2078"/>
                <a:gd name="T108" fmla="*/ 1478 w 1842"/>
                <a:gd name="T109" fmla="*/ 1043 h 2078"/>
                <a:gd name="T110" fmla="*/ 1583 w 1842"/>
                <a:gd name="T111" fmla="*/ 1102 h 2078"/>
                <a:gd name="T112" fmla="*/ 1637 w 1842"/>
                <a:gd name="T113" fmla="*/ 1206 h 2078"/>
                <a:gd name="T114" fmla="*/ 1583 w 1842"/>
                <a:gd name="T115" fmla="*/ 1336 h 2078"/>
                <a:gd name="T116" fmla="*/ 1622 w 1842"/>
                <a:gd name="T117" fmla="*/ 1473 h 2078"/>
                <a:gd name="T118" fmla="*/ 1682 w 1842"/>
                <a:gd name="T119" fmla="*/ 1663 h 2078"/>
                <a:gd name="T120" fmla="*/ 1561 w 1842"/>
                <a:gd name="T121" fmla="*/ 1864 h 2078"/>
                <a:gd name="T122" fmla="*/ 1379 w 1842"/>
                <a:gd name="T123" fmla="*/ 2086 h 2078"/>
                <a:gd name="T124" fmla="*/ 1251 w 1842"/>
                <a:gd name="T125" fmla="*/ 2190 h 20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42" h="2078">
                  <a:moveTo>
                    <a:pt x="1033" y="2060"/>
                  </a:moveTo>
                  <a:lnTo>
                    <a:pt x="1039" y="2060"/>
                  </a:lnTo>
                  <a:lnTo>
                    <a:pt x="1045" y="2060"/>
                  </a:lnTo>
                  <a:lnTo>
                    <a:pt x="1051" y="2048"/>
                  </a:lnTo>
                  <a:lnTo>
                    <a:pt x="1063" y="2030"/>
                  </a:lnTo>
                  <a:lnTo>
                    <a:pt x="1075" y="2030"/>
                  </a:lnTo>
                  <a:lnTo>
                    <a:pt x="1081" y="2024"/>
                  </a:lnTo>
                  <a:lnTo>
                    <a:pt x="1087" y="2024"/>
                  </a:lnTo>
                  <a:lnTo>
                    <a:pt x="1087" y="2018"/>
                  </a:lnTo>
                  <a:lnTo>
                    <a:pt x="1105" y="2006"/>
                  </a:lnTo>
                  <a:lnTo>
                    <a:pt x="1111" y="2006"/>
                  </a:lnTo>
                  <a:lnTo>
                    <a:pt x="1117" y="2006"/>
                  </a:lnTo>
                  <a:lnTo>
                    <a:pt x="1130" y="1994"/>
                  </a:lnTo>
                  <a:lnTo>
                    <a:pt x="1136" y="1988"/>
                  </a:lnTo>
                  <a:lnTo>
                    <a:pt x="1136" y="1982"/>
                  </a:lnTo>
                  <a:lnTo>
                    <a:pt x="1136" y="1976"/>
                  </a:lnTo>
                  <a:lnTo>
                    <a:pt x="1130" y="1970"/>
                  </a:lnTo>
                  <a:lnTo>
                    <a:pt x="1136" y="1964"/>
                  </a:lnTo>
                  <a:lnTo>
                    <a:pt x="1148" y="1958"/>
                  </a:lnTo>
                  <a:lnTo>
                    <a:pt x="1160" y="1952"/>
                  </a:lnTo>
                  <a:lnTo>
                    <a:pt x="1172" y="1952"/>
                  </a:lnTo>
                  <a:lnTo>
                    <a:pt x="1184" y="1939"/>
                  </a:lnTo>
                  <a:lnTo>
                    <a:pt x="1190" y="1933"/>
                  </a:lnTo>
                  <a:lnTo>
                    <a:pt x="1184" y="1927"/>
                  </a:lnTo>
                  <a:lnTo>
                    <a:pt x="1190" y="1921"/>
                  </a:lnTo>
                  <a:lnTo>
                    <a:pt x="1202" y="1921"/>
                  </a:lnTo>
                  <a:lnTo>
                    <a:pt x="1202" y="1915"/>
                  </a:lnTo>
                  <a:lnTo>
                    <a:pt x="1208" y="1915"/>
                  </a:lnTo>
                  <a:lnTo>
                    <a:pt x="1208" y="1921"/>
                  </a:lnTo>
                  <a:lnTo>
                    <a:pt x="1214" y="1921"/>
                  </a:lnTo>
                  <a:lnTo>
                    <a:pt x="1220" y="1915"/>
                  </a:lnTo>
                  <a:lnTo>
                    <a:pt x="1220" y="1909"/>
                  </a:lnTo>
                  <a:lnTo>
                    <a:pt x="1220" y="1903"/>
                  </a:lnTo>
                  <a:lnTo>
                    <a:pt x="1214" y="1897"/>
                  </a:lnTo>
                  <a:lnTo>
                    <a:pt x="1220" y="1891"/>
                  </a:lnTo>
                  <a:lnTo>
                    <a:pt x="1226" y="1879"/>
                  </a:lnTo>
                  <a:lnTo>
                    <a:pt x="1232" y="1879"/>
                  </a:lnTo>
                  <a:lnTo>
                    <a:pt x="1232" y="1885"/>
                  </a:lnTo>
                  <a:lnTo>
                    <a:pt x="1238" y="1891"/>
                  </a:lnTo>
                  <a:lnTo>
                    <a:pt x="1244" y="1891"/>
                  </a:lnTo>
                  <a:lnTo>
                    <a:pt x="1250" y="1885"/>
                  </a:lnTo>
                  <a:lnTo>
                    <a:pt x="1256" y="1885"/>
                  </a:lnTo>
                  <a:lnTo>
                    <a:pt x="1256" y="1879"/>
                  </a:lnTo>
                  <a:lnTo>
                    <a:pt x="1268" y="1873"/>
                  </a:lnTo>
                  <a:lnTo>
                    <a:pt x="1275" y="1861"/>
                  </a:lnTo>
                  <a:lnTo>
                    <a:pt x="1281" y="1855"/>
                  </a:lnTo>
                  <a:lnTo>
                    <a:pt x="1305" y="1855"/>
                  </a:lnTo>
                  <a:lnTo>
                    <a:pt x="1311" y="1855"/>
                  </a:lnTo>
                  <a:lnTo>
                    <a:pt x="1317" y="1855"/>
                  </a:lnTo>
                  <a:lnTo>
                    <a:pt x="1329" y="1855"/>
                  </a:lnTo>
                  <a:lnTo>
                    <a:pt x="1353" y="1831"/>
                  </a:lnTo>
                  <a:lnTo>
                    <a:pt x="1359" y="1825"/>
                  </a:lnTo>
                  <a:lnTo>
                    <a:pt x="1365" y="1813"/>
                  </a:lnTo>
                  <a:lnTo>
                    <a:pt x="1371" y="1800"/>
                  </a:lnTo>
                  <a:lnTo>
                    <a:pt x="1371" y="1794"/>
                  </a:lnTo>
                  <a:lnTo>
                    <a:pt x="1365" y="1794"/>
                  </a:lnTo>
                  <a:lnTo>
                    <a:pt x="1365" y="1782"/>
                  </a:lnTo>
                  <a:lnTo>
                    <a:pt x="1377" y="1782"/>
                  </a:lnTo>
                  <a:lnTo>
                    <a:pt x="1377" y="1788"/>
                  </a:lnTo>
                  <a:lnTo>
                    <a:pt x="1383" y="1794"/>
                  </a:lnTo>
                  <a:lnTo>
                    <a:pt x="1401" y="1794"/>
                  </a:lnTo>
                  <a:lnTo>
                    <a:pt x="1414" y="1794"/>
                  </a:lnTo>
                  <a:lnTo>
                    <a:pt x="1426" y="1788"/>
                  </a:lnTo>
                  <a:lnTo>
                    <a:pt x="1432" y="1782"/>
                  </a:lnTo>
                  <a:lnTo>
                    <a:pt x="1444" y="1776"/>
                  </a:lnTo>
                  <a:lnTo>
                    <a:pt x="1450" y="1770"/>
                  </a:lnTo>
                  <a:lnTo>
                    <a:pt x="1450" y="1758"/>
                  </a:lnTo>
                  <a:lnTo>
                    <a:pt x="1456" y="1758"/>
                  </a:lnTo>
                  <a:lnTo>
                    <a:pt x="1462" y="1752"/>
                  </a:lnTo>
                  <a:lnTo>
                    <a:pt x="1474" y="1746"/>
                  </a:lnTo>
                  <a:lnTo>
                    <a:pt x="1504" y="1722"/>
                  </a:lnTo>
                  <a:lnTo>
                    <a:pt x="1510" y="1716"/>
                  </a:lnTo>
                  <a:lnTo>
                    <a:pt x="1516" y="1710"/>
                  </a:lnTo>
                  <a:lnTo>
                    <a:pt x="1522" y="1704"/>
                  </a:lnTo>
                  <a:lnTo>
                    <a:pt x="1528" y="1698"/>
                  </a:lnTo>
                  <a:lnTo>
                    <a:pt x="1534" y="1692"/>
                  </a:lnTo>
                  <a:lnTo>
                    <a:pt x="1540" y="1686"/>
                  </a:lnTo>
                  <a:lnTo>
                    <a:pt x="1546" y="1674"/>
                  </a:lnTo>
                  <a:lnTo>
                    <a:pt x="1552" y="1668"/>
                  </a:lnTo>
                  <a:lnTo>
                    <a:pt x="1559" y="1655"/>
                  </a:lnTo>
                  <a:lnTo>
                    <a:pt x="1559" y="1649"/>
                  </a:lnTo>
                  <a:lnTo>
                    <a:pt x="1565" y="1649"/>
                  </a:lnTo>
                  <a:lnTo>
                    <a:pt x="1565" y="1643"/>
                  </a:lnTo>
                  <a:lnTo>
                    <a:pt x="1565" y="1637"/>
                  </a:lnTo>
                  <a:lnTo>
                    <a:pt x="1571" y="1631"/>
                  </a:lnTo>
                  <a:lnTo>
                    <a:pt x="1583" y="1625"/>
                  </a:lnTo>
                  <a:lnTo>
                    <a:pt x="1595" y="1619"/>
                  </a:lnTo>
                  <a:lnTo>
                    <a:pt x="1601" y="1613"/>
                  </a:lnTo>
                  <a:lnTo>
                    <a:pt x="1607" y="1619"/>
                  </a:lnTo>
                  <a:lnTo>
                    <a:pt x="1625" y="1607"/>
                  </a:lnTo>
                  <a:lnTo>
                    <a:pt x="1637" y="1601"/>
                  </a:lnTo>
                  <a:lnTo>
                    <a:pt x="1643" y="1601"/>
                  </a:lnTo>
                  <a:lnTo>
                    <a:pt x="1649" y="1601"/>
                  </a:lnTo>
                  <a:lnTo>
                    <a:pt x="1661" y="1601"/>
                  </a:lnTo>
                  <a:lnTo>
                    <a:pt x="1667" y="1601"/>
                  </a:lnTo>
                  <a:lnTo>
                    <a:pt x="1667" y="1595"/>
                  </a:lnTo>
                  <a:lnTo>
                    <a:pt x="1679" y="1589"/>
                  </a:lnTo>
                  <a:lnTo>
                    <a:pt x="1691" y="1577"/>
                  </a:lnTo>
                  <a:lnTo>
                    <a:pt x="1691" y="1571"/>
                  </a:lnTo>
                  <a:lnTo>
                    <a:pt x="1691" y="1565"/>
                  </a:lnTo>
                  <a:lnTo>
                    <a:pt x="1704" y="1553"/>
                  </a:lnTo>
                  <a:lnTo>
                    <a:pt x="1710" y="1547"/>
                  </a:lnTo>
                  <a:lnTo>
                    <a:pt x="1716" y="1541"/>
                  </a:lnTo>
                  <a:lnTo>
                    <a:pt x="1716" y="1535"/>
                  </a:lnTo>
                  <a:lnTo>
                    <a:pt x="1722" y="1529"/>
                  </a:lnTo>
                  <a:lnTo>
                    <a:pt x="1728" y="1522"/>
                  </a:lnTo>
                  <a:lnTo>
                    <a:pt x="1734" y="1510"/>
                  </a:lnTo>
                  <a:lnTo>
                    <a:pt x="1740" y="1492"/>
                  </a:lnTo>
                  <a:lnTo>
                    <a:pt x="1746" y="1468"/>
                  </a:lnTo>
                  <a:lnTo>
                    <a:pt x="1752" y="1456"/>
                  </a:lnTo>
                  <a:lnTo>
                    <a:pt x="1758" y="1450"/>
                  </a:lnTo>
                  <a:lnTo>
                    <a:pt x="1758" y="1438"/>
                  </a:lnTo>
                  <a:lnTo>
                    <a:pt x="1764" y="1426"/>
                  </a:lnTo>
                  <a:lnTo>
                    <a:pt x="1764" y="1420"/>
                  </a:lnTo>
                  <a:lnTo>
                    <a:pt x="1770" y="1414"/>
                  </a:lnTo>
                  <a:lnTo>
                    <a:pt x="1776" y="1414"/>
                  </a:lnTo>
                  <a:lnTo>
                    <a:pt x="1776" y="1408"/>
                  </a:lnTo>
                  <a:lnTo>
                    <a:pt x="1794" y="1396"/>
                  </a:lnTo>
                  <a:lnTo>
                    <a:pt x="1800" y="1384"/>
                  </a:lnTo>
                  <a:lnTo>
                    <a:pt x="1800" y="1377"/>
                  </a:lnTo>
                  <a:lnTo>
                    <a:pt x="1800" y="1371"/>
                  </a:lnTo>
                  <a:lnTo>
                    <a:pt x="1812" y="1365"/>
                  </a:lnTo>
                  <a:lnTo>
                    <a:pt x="1818" y="1353"/>
                  </a:lnTo>
                  <a:lnTo>
                    <a:pt x="1824" y="1353"/>
                  </a:lnTo>
                  <a:lnTo>
                    <a:pt x="1830" y="1347"/>
                  </a:lnTo>
                  <a:lnTo>
                    <a:pt x="1836" y="1335"/>
                  </a:lnTo>
                  <a:lnTo>
                    <a:pt x="1836" y="1317"/>
                  </a:lnTo>
                  <a:lnTo>
                    <a:pt x="1842" y="1293"/>
                  </a:lnTo>
                  <a:lnTo>
                    <a:pt x="1842" y="1281"/>
                  </a:lnTo>
                  <a:lnTo>
                    <a:pt x="1836" y="1269"/>
                  </a:lnTo>
                  <a:lnTo>
                    <a:pt x="1830" y="1263"/>
                  </a:lnTo>
                  <a:lnTo>
                    <a:pt x="1824" y="1263"/>
                  </a:lnTo>
                  <a:lnTo>
                    <a:pt x="1818" y="1263"/>
                  </a:lnTo>
                  <a:lnTo>
                    <a:pt x="1812" y="1251"/>
                  </a:lnTo>
                  <a:lnTo>
                    <a:pt x="1806" y="1245"/>
                  </a:lnTo>
                  <a:lnTo>
                    <a:pt x="1806" y="1238"/>
                  </a:lnTo>
                  <a:lnTo>
                    <a:pt x="1788" y="1226"/>
                  </a:lnTo>
                  <a:lnTo>
                    <a:pt x="1782" y="1226"/>
                  </a:lnTo>
                  <a:lnTo>
                    <a:pt x="1776" y="1226"/>
                  </a:lnTo>
                  <a:lnTo>
                    <a:pt x="1764" y="1220"/>
                  </a:lnTo>
                  <a:lnTo>
                    <a:pt x="1758" y="1220"/>
                  </a:lnTo>
                  <a:lnTo>
                    <a:pt x="1752" y="1220"/>
                  </a:lnTo>
                  <a:lnTo>
                    <a:pt x="1740" y="1214"/>
                  </a:lnTo>
                  <a:lnTo>
                    <a:pt x="1734" y="1214"/>
                  </a:lnTo>
                  <a:lnTo>
                    <a:pt x="1722" y="1226"/>
                  </a:lnTo>
                  <a:lnTo>
                    <a:pt x="1722" y="1220"/>
                  </a:lnTo>
                  <a:lnTo>
                    <a:pt x="1722" y="1214"/>
                  </a:lnTo>
                  <a:lnTo>
                    <a:pt x="1728" y="1208"/>
                  </a:lnTo>
                  <a:lnTo>
                    <a:pt x="1728" y="1202"/>
                  </a:lnTo>
                  <a:lnTo>
                    <a:pt x="1722" y="1202"/>
                  </a:lnTo>
                  <a:lnTo>
                    <a:pt x="1704" y="1184"/>
                  </a:lnTo>
                  <a:lnTo>
                    <a:pt x="1697" y="1184"/>
                  </a:lnTo>
                  <a:lnTo>
                    <a:pt x="1685" y="1184"/>
                  </a:lnTo>
                  <a:lnTo>
                    <a:pt x="1679" y="1190"/>
                  </a:lnTo>
                  <a:lnTo>
                    <a:pt x="1673" y="1190"/>
                  </a:lnTo>
                  <a:lnTo>
                    <a:pt x="1679" y="1178"/>
                  </a:lnTo>
                  <a:lnTo>
                    <a:pt x="1679" y="1172"/>
                  </a:lnTo>
                  <a:lnTo>
                    <a:pt x="1673" y="1172"/>
                  </a:lnTo>
                  <a:lnTo>
                    <a:pt x="1667" y="1172"/>
                  </a:lnTo>
                  <a:lnTo>
                    <a:pt x="1655" y="1172"/>
                  </a:lnTo>
                  <a:lnTo>
                    <a:pt x="1649" y="1178"/>
                  </a:lnTo>
                  <a:lnTo>
                    <a:pt x="1637" y="1178"/>
                  </a:lnTo>
                  <a:lnTo>
                    <a:pt x="1643" y="1172"/>
                  </a:lnTo>
                  <a:lnTo>
                    <a:pt x="1643" y="1166"/>
                  </a:lnTo>
                  <a:lnTo>
                    <a:pt x="1655" y="1160"/>
                  </a:lnTo>
                  <a:lnTo>
                    <a:pt x="1649" y="1154"/>
                  </a:lnTo>
                  <a:lnTo>
                    <a:pt x="1655" y="1148"/>
                  </a:lnTo>
                  <a:lnTo>
                    <a:pt x="1655" y="1136"/>
                  </a:lnTo>
                  <a:lnTo>
                    <a:pt x="1655" y="1130"/>
                  </a:lnTo>
                  <a:lnTo>
                    <a:pt x="1649" y="1124"/>
                  </a:lnTo>
                  <a:lnTo>
                    <a:pt x="1649" y="1118"/>
                  </a:lnTo>
                  <a:lnTo>
                    <a:pt x="1649" y="1112"/>
                  </a:lnTo>
                  <a:lnTo>
                    <a:pt x="1643" y="1100"/>
                  </a:lnTo>
                  <a:lnTo>
                    <a:pt x="1637" y="1093"/>
                  </a:lnTo>
                  <a:lnTo>
                    <a:pt x="1637" y="1087"/>
                  </a:lnTo>
                  <a:lnTo>
                    <a:pt x="1631" y="1081"/>
                  </a:lnTo>
                  <a:lnTo>
                    <a:pt x="1601" y="1057"/>
                  </a:lnTo>
                  <a:lnTo>
                    <a:pt x="1595" y="1057"/>
                  </a:lnTo>
                  <a:lnTo>
                    <a:pt x="1589" y="1057"/>
                  </a:lnTo>
                  <a:lnTo>
                    <a:pt x="1583" y="1057"/>
                  </a:lnTo>
                  <a:lnTo>
                    <a:pt x="1577" y="1063"/>
                  </a:lnTo>
                  <a:lnTo>
                    <a:pt x="1571" y="1063"/>
                  </a:lnTo>
                  <a:lnTo>
                    <a:pt x="1565" y="1057"/>
                  </a:lnTo>
                  <a:lnTo>
                    <a:pt x="1559" y="1057"/>
                  </a:lnTo>
                  <a:lnTo>
                    <a:pt x="1559" y="1051"/>
                  </a:lnTo>
                  <a:lnTo>
                    <a:pt x="1546" y="1045"/>
                  </a:lnTo>
                  <a:lnTo>
                    <a:pt x="1540" y="1039"/>
                  </a:lnTo>
                  <a:lnTo>
                    <a:pt x="1534" y="1033"/>
                  </a:lnTo>
                  <a:lnTo>
                    <a:pt x="1534" y="1027"/>
                  </a:lnTo>
                  <a:lnTo>
                    <a:pt x="1528" y="1015"/>
                  </a:lnTo>
                  <a:lnTo>
                    <a:pt x="1510" y="1009"/>
                  </a:lnTo>
                  <a:lnTo>
                    <a:pt x="1510" y="1003"/>
                  </a:lnTo>
                  <a:lnTo>
                    <a:pt x="1510" y="997"/>
                  </a:lnTo>
                  <a:lnTo>
                    <a:pt x="1504" y="997"/>
                  </a:lnTo>
                  <a:lnTo>
                    <a:pt x="1492" y="991"/>
                  </a:lnTo>
                  <a:lnTo>
                    <a:pt x="1486" y="985"/>
                  </a:lnTo>
                  <a:lnTo>
                    <a:pt x="1480" y="979"/>
                  </a:lnTo>
                  <a:lnTo>
                    <a:pt x="1480" y="973"/>
                  </a:lnTo>
                  <a:lnTo>
                    <a:pt x="1474" y="973"/>
                  </a:lnTo>
                  <a:lnTo>
                    <a:pt x="1468" y="973"/>
                  </a:lnTo>
                  <a:lnTo>
                    <a:pt x="1462" y="979"/>
                  </a:lnTo>
                  <a:lnTo>
                    <a:pt x="1456" y="985"/>
                  </a:lnTo>
                  <a:lnTo>
                    <a:pt x="1450" y="985"/>
                  </a:lnTo>
                  <a:lnTo>
                    <a:pt x="1438" y="985"/>
                  </a:lnTo>
                  <a:lnTo>
                    <a:pt x="1438" y="979"/>
                  </a:lnTo>
                  <a:lnTo>
                    <a:pt x="1432" y="973"/>
                  </a:lnTo>
                  <a:lnTo>
                    <a:pt x="1426" y="973"/>
                  </a:lnTo>
                  <a:lnTo>
                    <a:pt x="1414" y="973"/>
                  </a:lnTo>
                  <a:lnTo>
                    <a:pt x="1414" y="979"/>
                  </a:lnTo>
                  <a:lnTo>
                    <a:pt x="1407" y="979"/>
                  </a:lnTo>
                  <a:lnTo>
                    <a:pt x="1401" y="961"/>
                  </a:lnTo>
                  <a:lnTo>
                    <a:pt x="1395" y="961"/>
                  </a:lnTo>
                  <a:lnTo>
                    <a:pt x="1389" y="961"/>
                  </a:lnTo>
                  <a:lnTo>
                    <a:pt x="1377" y="961"/>
                  </a:lnTo>
                  <a:lnTo>
                    <a:pt x="1371" y="967"/>
                  </a:lnTo>
                  <a:lnTo>
                    <a:pt x="1365" y="973"/>
                  </a:lnTo>
                  <a:lnTo>
                    <a:pt x="1365" y="967"/>
                  </a:lnTo>
                  <a:lnTo>
                    <a:pt x="1365" y="961"/>
                  </a:lnTo>
                  <a:lnTo>
                    <a:pt x="1371" y="954"/>
                  </a:lnTo>
                  <a:lnTo>
                    <a:pt x="1365" y="948"/>
                  </a:lnTo>
                  <a:lnTo>
                    <a:pt x="1359" y="954"/>
                  </a:lnTo>
                  <a:lnTo>
                    <a:pt x="1353" y="954"/>
                  </a:lnTo>
                  <a:lnTo>
                    <a:pt x="1347" y="961"/>
                  </a:lnTo>
                  <a:lnTo>
                    <a:pt x="1341" y="967"/>
                  </a:lnTo>
                  <a:lnTo>
                    <a:pt x="1329" y="973"/>
                  </a:lnTo>
                  <a:lnTo>
                    <a:pt x="1323" y="973"/>
                  </a:lnTo>
                  <a:lnTo>
                    <a:pt x="1317" y="979"/>
                  </a:lnTo>
                  <a:lnTo>
                    <a:pt x="1317" y="991"/>
                  </a:lnTo>
                  <a:lnTo>
                    <a:pt x="1317" y="1003"/>
                  </a:lnTo>
                  <a:lnTo>
                    <a:pt x="1311" y="1009"/>
                  </a:lnTo>
                  <a:lnTo>
                    <a:pt x="1305" y="1015"/>
                  </a:lnTo>
                  <a:lnTo>
                    <a:pt x="1299" y="1015"/>
                  </a:lnTo>
                  <a:lnTo>
                    <a:pt x="1293" y="1015"/>
                  </a:lnTo>
                  <a:lnTo>
                    <a:pt x="1287" y="1009"/>
                  </a:lnTo>
                  <a:lnTo>
                    <a:pt x="1275" y="997"/>
                  </a:lnTo>
                  <a:lnTo>
                    <a:pt x="1268" y="997"/>
                  </a:lnTo>
                  <a:lnTo>
                    <a:pt x="1262" y="1009"/>
                  </a:lnTo>
                  <a:lnTo>
                    <a:pt x="1256" y="1015"/>
                  </a:lnTo>
                  <a:lnTo>
                    <a:pt x="1250" y="1015"/>
                  </a:lnTo>
                  <a:lnTo>
                    <a:pt x="1250" y="1009"/>
                  </a:lnTo>
                  <a:lnTo>
                    <a:pt x="1244" y="1003"/>
                  </a:lnTo>
                  <a:lnTo>
                    <a:pt x="1238" y="1003"/>
                  </a:lnTo>
                  <a:lnTo>
                    <a:pt x="1232" y="997"/>
                  </a:lnTo>
                  <a:lnTo>
                    <a:pt x="1226" y="991"/>
                  </a:lnTo>
                  <a:lnTo>
                    <a:pt x="1220" y="985"/>
                  </a:lnTo>
                  <a:lnTo>
                    <a:pt x="1220" y="979"/>
                  </a:lnTo>
                  <a:lnTo>
                    <a:pt x="1220" y="973"/>
                  </a:lnTo>
                  <a:lnTo>
                    <a:pt x="1214" y="973"/>
                  </a:lnTo>
                  <a:lnTo>
                    <a:pt x="1208" y="912"/>
                  </a:lnTo>
                  <a:lnTo>
                    <a:pt x="1208" y="906"/>
                  </a:lnTo>
                  <a:lnTo>
                    <a:pt x="1208" y="900"/>
                  </a:lnTo>
                  <a:lnTo>
                    <a:pt x="1196" y="894"/>
                  </a:lnTo>
                  <a:lnTo>
                    <a:pt x="1190" y="888"/>
                  </a:lnTo>
                  <a:lnTo>
                    <a:pt x="1184" y="888"/>
                  </a:lnTo>
                  <a:lnTo>
                    <a:pt x="1178" y="894"/>
                  </a:lnTo>
                  <a:lnTo>
                    <a:pt x="1148" y="900"/>
                  </a:lnTo>
                  <a:lnTo>
                    <a:pt x="1142" y="900"/>
                  </a:lnTo>
                  <a:lnTo>
                    <a:pt x="1136" y="894"/>
                  </a:lnTo>
                  <a:lnTo>
                    <a:pt x="1136" y="888"/>
                  </a:lnTo>
                  <a:lnTo>
                    <a:pt x="1142" y="876"/>
                  </a:lnTo>
                  <a:lnTo>
                    <a:pt x="1142" y="870"/>
                  </a:lnTo>
                  <a:lnTo>
                    <a:pt x="1142" y="864"/>
                  </a:lnTo>
                  <a:lnTo>
                    <a:pt x="1136" y="852"/>
                  </a:lnTo>
                  <a:lnTo>
                    <a:pt x="1142" y="846"/>
                  </a:lnTo>
                  <a:lnTo>
                    <a:pt x="1142" y="840"/>
                  </a:lnTo>
                  <a:lnTo>
                    <a:pt x="1136" y="828"/>
                  </a:lnTo>
                  <a:lnTo>
                    <a:pt x="1130" y="822"/>
                  </a:lnTo>
                  <a:lnTo>
                    <a:pt x="1130" y="816"/>
                  </a:lnTo>
                  <a:lnTo>
                    <a:pt x="1136" y="809"/>
                  </a:lnTo>
                  <a:lnTo>
                    <a:pt x="1136" y="803"/>
                  </a:lnTo>
                  <a:lnTo>
                    <a:pt x="1136" y="797"/>
                  </a:lnTo>
                  <a:lnTo>
                    <a:pt x="1130" y="797"/>
                  </a:lnTo>
                  <a:lnTo>
                    <a:pt x="1117" y="797"/>
                  </a:lnTo>
                  <a:lnTo>
                    <a:pt x="1105" y="797"/>
                  </a:lnTo>
                  <a:lnTo>
                    <a:pt x="1099" y="803"/>
                  </a:lnTo>
                  <a:lnTo>
                    <a:pt x="1093" y="809"/>
                  </a:lnTo>
                  <a:lnTo>
                    <a:pt x="1099" y="816"/>
                  </a:lnTo>
                  <a:lnTo>
                    <a:pt x="1099" y="822"/>
                  </a:lnTo>
                  <a:lnTo>
                    <a:pt x="1099" y="828"/>
                  </a:lnTo>
                  <a:lnTo>
                    <a:pt x="1099" y="834"/>
                  </a:lnTo>
                  <a:lnTo>
                    <a:pt x="1099" y="840"/>
                  </a:lnTo>
                  <a:lnTo>
                    <a:pt x="1093" y="846"/>
                  </a:lnTo>
                  <a:lnTo>
                    <a:pt x="1093" y="852"/>
                  </a:lnTo>
                  <a:lnTo>
                    <a:pt x="1087" y="852"/>
                  </a:lnTo>
                  <a:lnTo>
                    <a:pt x="1081" y="846"/>
                  </a:lnTo>
                  <a:lnTo>
                    <a:pt x="1063" y="852"/>
                  </a:lnTo>
                  <a:lnTo>
                    <a:pt x="1063" y="858"/>
                  </a:lnTo>
                  <a:lnTo>
                    <a:pt x="1057" y="858"/>
                  </a:lnTo>
                  <a:lnTo>
                    <a:pt x="1051" y="852"/>
                  </a:lnTo>
                  <a:lnTo>
                    <a:pt x="1027" y="834"/>
                  </a:lnTo>
                  <a:lnTo>
                    <a:pt x="1027" y="828"/>
                  </a:lnTo>
                  <a:lnTo>
                    <a:pt x="1021" y="828"/>
                  </a:lnTo>
                  <a:lnTo>
                    <a:pt x="1021" y="816"/>
                  </a:lnTo>
                  <a:lnTo>
                    <a:pt x="1015" y="809"/>
                  </a:lnTo>
                  <a:lnTo>
                    <a:pt x="1009" y="797"/>
                  </a:lnTo>
                  <a:lnTo>
                    <a:pt x="1003" y="785"/>
                  </a:lnTo>
                  <a:lnTo>
                    <a:pt x="997" y="773"/>
                  </a:lnTo>
                  <a:lnTo>
                    <a:pt x="991" y="767"/>
                  </a:lnTo>
                  <a:lnTo>
                    <a:pt x="991" y="761"/>
                  </a:lnTo>
                  <a:lnTo>
                    <a:pt x="985" y="761"/>
                  </a:lnTo>
                  <a:lnTo>
                    <a:pt x="985" y="755"/>
                  </a:lnTo>
                  <a:lnTo>
                    <a:pt x="985" y="743"/>
                  </a:lnTo>
                  <a:lnTo>
                    <a:pt x="991" y="737"/>
                  </a:lnTo>
                  <a:lnTo>
                    <a:pt x="991" y="731"/>
                  </a:lnTo>
                  <a:lnTo>
                    <a:pt x="991" y="725"/>
                  </a:lnTo>
                  <a:lnTo>
                    <a:pt x="985" y="719"/>
                  </a:lnTo>
                  <a:lnTo>
                    <a:pt x="978" y="713"/>
                  </a:lnTo>
                  <a:lnTo>
                    <a:pt x="978" y="707"/>
                  </a:lnTo>
                  <a:lnTo>
                    <a:pt x="978" y="695"/>
                  </a:lnTo>
                  <a:lnTo>
                    <a:pt x="978" y="689"/>
                  </a:lnTo>
                  <a:lnTo>
                    <a:pt x="991" y="683"/>
                  </a:lnTo>
                  <a:lnTo>
                    <a:pt x="997" y="670"/>
                  </a:lnTo>
                  <a:lnTo>
                    <a:pt x="1003" y="670"/>
                  </a:lnTo>
                  <a:lnTo>
                    <a:pt x="1003" y="664"/>
                  </a:lnTo>
                  <a:lnTo>
                    <a:pt x="1009" y="664"/>
                  </a:lnTo>
                  <a:lnTo>
                    <a:pt x="1015" y="664"/>
                  </a:lnTo>
                  <a:lnTo>
                    <a:pt x="1027" y="664"/>
                  </a:lnTo>
                  <a:lnTo>
                    <a:pt x="1033" y="670"/>
                  </a:lnTo>
                  <a:lnTo>
                    <a:pt x="1039" y="670"/>
                  </a:lnTo>
                  <a:lnTo>
                    <a:pt x="1051" y="670"/>
                  </a:lnTo>
                  <a:lnTo>
                    <a:pt x="1057" y="677"/>
                  </a:lnTo>
                  <a:lnTo>
                    <a:pt x="1063" y="677"/>
                  </a:lnTo>
                  <a:lnTo>
                    <a:pt x="1063" y="670"/>
                  </a:lnTo>
                  <a:lnTo>
                    <a:pt x="1063" y="664"/>
                  </a:lnTo>
                  <a:lnTo>
                    <a:pt x="1057" y="658"/>
                  </a:lnTo>
                  <a:lnTo>
                    <a:pt x="1057" y="652"/>
                  </a:lnTo>
                  <a:lnTo>
                    <a:pt x="1063" y="652"/>
                  </a:lnTo>
                  <a:lnTo>
                    <a:pt x="1069" y="646"/>
                  </a:lnTo>
                  <a:lnTo>
                    <a:pt x="1081" y="646"/>
                  </a:lnTo>
                  <a:lnTo>
                    <a:pt x="1087" y="646"/>
                  </a:lnTo>
                  <a:lnTo>
                    <a:pt x="1099" y="652"/>
                  </a:lnTo>
                  <a:lnTo>
                    <a:pt x="1105" y="658"/>
                  </a:lnTo>
                  <a:lnTo>
                    <a:pt x="1111" y="658"/>
                  </a:lnTo>
                  <a:lnTo>
                    <a:pt x="1117" y="652"/>
                  </a:lnTo>
                  <a:lnTo>
                    <a:pt x="1130" y="658"/>
                  </a:lnTo>
                  <a:lnTo>
                    <a:pt x="1136" y="658"/>
                  </a:lnTo>
                  <a:lnTo>
                    <a:pt x="1136" y="664"/>
                  </a:lnTo>
                  <a:lnTo>
                    <a:pt x="1142" y="677"/>
                  </a:lnTo>
                  <a:lnTo>
                    <a:pt x="1142" y="683"/>
                  </a:lnTo>
                  <a:lnTo>
                    <a:pt x="1148" y="689"/>
                  </a:lnTo>
                  <a:lnTo>
                    <a:pt x="1172" y="713"/>
                  </a:lnTo>
                  <a:lnTo>
                    <a:pt x="1178" y="725"/>
                  </a:lnTo>
                  <a:lnTo>
                    <a:pt x="1184" y="731"/>
                  </a:lnTo>
                  <a:lnTo>
                    <a:pt x="1184" y="737"/>
                  </a:lnTo>
                  <a:lnTo>
                    <a:pt x="1190" y="737"/>
                  </a:lnTo>
                  <a:lnTo>
                    <a:pt x="1196" y="731"/>
                  </a:lnTo>
                  <a:lnTo>
                    <a:pt x="1190" y="719"/>
                  </a:lnTo>
                  <a:lnTo>
                    <a:pt x="1190" y="713"/>
                  </a:lnTo>
                  <a:lnTo>
                    <a:pt x="1184" y="707"/>
                  </a:lnTo>
                  <a:lnTo>
                    <a:pt x="1172" y="677"/>
                  </a:lnTo>
                  <a:lnTo>
                    <a:pt x="1166" y="677"/>
                  </a:lnTo>
                  <a:lnTo>
                    <a:pt x="1166" y="670"/>
                  </a:lnTo>
                  <a:lnTo>
                    <a:pt x="1160" y="664"/>
                  </a:lnTo>
                  <a:lnTo>
                    <a:pt x="1154" y="652"/>
                  </a:lnTo>
                  <a:lnTo>
                    <a:pt x="1142" y="640"/>
                  </a:lnTo>
                  <a:lnTo>
                    <a:pt x="1136" y="628"/>
                  </a:lnTo>
                  <a:lnTo>
                    <a:pt x="1136" y="616"/>
                  </a:lnTo>
                  <a:lnTo>
                    <a:pt x="1136" y="610"/>
                  </a:lnTo>
                  <a:lnTo>
                    <a:pt x="1142" y="604"/>
                  </a:lnTo>
                  <a:lnTo>
                    <a:pt x="1148" y="598"/>
                  </a:lnTo>
                  <a:lnTo>
                    <a:pt x="1148" y="586"/>
                  </a:lnTo>
                  <a:lnTo>
                    <a:pt x="1154" y="574"/>
                  </a:lnTo>
                  <a:lnTo>
                    <a:pt x="1160" y="562"/>
                  </a:lnTo>
                  <a:lnTo>
                    <a:pt x="1160" y="556"/>
                  </a:lnTo>
                  <a:lnTo>
                    <a:pt x="1160" y="550"/>
                  </a:lnTo>
                  <a:lnTo>
                    <a:pt x="1160" y="544"/>
                  </a:lnTo>
                  <a:lnTo>
                    <a:pt x="1154" y="544"/>
                  </a:lnTo>
                  <a:lnTo>
                    <a:pt x="1154" y="538"/>
                  </a:lnTo>
                  <a:lnTo>
                    <a:pt x="1148" y="532"/>
                  </a:lnTo>
                  <a:lnTo>
                    <a:pt x="1142" y="519"/>
                  </a:lnTo>
                  <a:lnTo>
                    <a:pt x="1130" y="507"/>
                  </a:lnTo>
                  <a:lnTo>
                    <a:pt x="1123" y="501"/>
                  </a:lnTo>
                  <a:lnTo>
                    <a:pt x="1123" y="495"/>
                  </a:lnTo>
                  <a:lnTo>
                    <a:pt x="1148" y="519"/>
                  </a:lnTo>
                  <a:lnTo>
                    <a:pt x="1148" y="507"/>
                  </a:lnTo>
                  <a:lnTo>
                    <a:pt x="1148" y="501"/>
                  </a:lnTo>
                  <a:lnTo>
                    <a:pt x="1142" y="495"/>
                  </a:lnTo>
                  <a:lnTo>
                    <a:pt x="1130" y="483"/>
                  </a:lnTo>
                  <a:lnTo>
                    <a:pt x="1136" y="483"/>
                  </a:lnTo>
                  <a:lnTo>
                    <a:pt x="1136" y="489"/>
                  </a:lnTo>
                  <a:lnTo>
                    <a:pt x="1142" y="489"/>
                  </a:lnTo>
                  <a:lnTo>
                    <a:pt x="1142" y="483"/>
                  </a:lnTo>
                  <a:lnTo>
                    <a:pt x="1142" y="477"/>
                  </a:lnTo>
                  <a:lnTo>
                    <a:pt x="1142" y="471"/>
                  </a:lnTo>
                  <a:lnTo>
                    <a:pt x="1136" y="459"/>
                  </a:lnTo>
                  <a:lnTo>
                    <a:pt x="1136" y="453"/>
                  </a:lnTo>
                  <a:lnTo>
                    <a:pt x="1148" y="453"/>
                  </a:lnTo>
                  <a:lnTo>
                    <a:pt x="1154" y="447"/>
                  </a:lnTo>
                  <a:lnTo>
                    <a:pt x="1160" y="447"/>
                  </a:lnTo>
                  <a:lnTo>
                    <a:pt x="1160" y="441"/>
                  </a:lnTo>
                  <a:lnTo>
                    <a:pt x="1160" y="435"/>
                  </a:lnTo>
                  <a:lnTo>
                    <a:pt x="1154" y="435"/>
                  </a:lnTo>
                  <a:lnTo>
                    <a:pt x="1148" y="435"/>
                  </a:lnTo>
                  <a:lnTo>
                    <a:pt x="1148" y="429"/>
                  </a:lnTo>
                  <a:lnTo>
                    <a:pt x="1148" y="423"/>
                  </a:lnTo>
                  <a:lnTo>
                    <a:pt x="1142" y="411"/>
                  </a:lnTo>
                  <a:lnTo>
                    <a:pt x="1142" y="405"/>
                  </a:lnTo>
                  <a:lnTo>
                    <a:pt x="1142" y="399"/>
                  </a:lnTo>
                  <a:lnTo>
                    <a:pt x="1148" y="399"/>
                  </a:lnTo>
                  <a:lnTo>
                    <a:pt x="1154" y="393"/>
                  </a:lnTo>
                  <a:lnTo>
                    <a:pt x="1160" y="386"/>
                  </a:lnTo>
                  <a:lnTo>
                    <a:pt x="1160" y="380"/>
                  </a:lnTo>
                  <a:lnTo>
                    <a:pt x="1166" y="374"/>
                  </a:lnTo>
                  <a:lnTo>
                    <a:pt x="1172" y="374"/>
                  </a:lnTo>
                  <a:lnTo>
                    <a:pt x="1184" y="368"/>
                  </a:lnTo>
                  <a:lnTo>
                    <a:pt x="1172" y="380"/>
                  </a:lnTo>
                  <a:lnTo>
                    <a:pt x="1172" y="393"/>
                  </a:lnTo>
                  <a:lnTo>
                    <a:pt x="1178" y="399"/>
                  </a:lnTo>
                  <a:lnTo>
                    <a:pt x="1184" y="405"/>
                  </a:lnTo>
                  <a:lnTo>
                    <a:pt x="1190" y="405"/>
                  </a:lnTo>
                  <a:lnTo>
                    <a:pt x="1196" y="405"/>
                  </a:lnTo>
                  <a:lnTo>
                    <a:pt x="1190" y="399"/>
                  </a:lnTo>
                  <a:lnTo>
                    <a:pt x="1190" y="386"/>
                  </a:lnTo>
                  <a:lnTo>
                    <a:pt x="1196" y="380"/>
                  </a:lnTo>
                  <a:lnTo>
                    <a:pt x="1208" y="374"/>
                  </a:lnTo>
                  <a:lnTo>
                    <a:pt x="1208" y="368"/>
                  </a:lnTo>
                  <a:lnTo>
                    <a:pt x="1202" y="362"/>
                  </a:lnTo>
                  <a:lnTo>
                    <a:pt x="1196" y="362"/>
                  </a:lnTo>
                  <a:lnTo>
                    <a:pt x="1190" y="356"/>
                  </a:lnTo>
                  <a:lnTo>
                    <a:pt x="1172" y="362"/>
                  </a:lnTo>
                  <a:lnTo>
                    <a:pt x="1160" y="362"/>
                  </a:lnTo>
                  <a:lnTo>
                    <a:pt x="1154" y="356"/>
                  </a:lnTo>
                  <a:lnTo>
                    <a:pt x="1148" y="350"/>
                  </a:lnTo>
                  <a:lnTo>
                    <a:pt x="1142" y="344"/>
                  </a:lnTo>
                  <a:lnTo>
                    <a:pt x="1142" y="338"/>
                  </a:lnTo>
                  <a:lnTo>
                    <a:pt x="1136" y="338"/>
                  </a:lnTo>
                  <a:lnTo>
                    <a:pt x="1130" y="338"/>
                  </a:lnTo>
                  <a:lnTo>
                    <a:pt x="1123" y="332"/>
                  </a:lnTo>
                  <a:lnTo>
                    <a:pt x="1130" y="332"/>
                  </a:lnTo>
                  <a:lnTo>
                    <a:pt x="1130" y="326"/>
                  </a:lnTo>
                  <a:lnTo>
                    <a:pt x="1136" y="326"/>
                  </a:lnTo>
                  <a:lnTo>
                    <a:pt x="1130" y="320"/>
                  </a:lnTo>
                  <a:lnTo>
                    <a:pt x="1123" y="320"/>
                  </a:lnTo>
                  <a:lnTo>
                    <a:pt x="1111" y="314"/>
                  </a:lnTo>
                  <a:lnTo>
                    <a:pt x="1105" y="314"/>
                  </a:lnTo>
                  <a:lnTo>
                    <a:pt x="1099" y="326"/>
                  </a:lnTo>
                  <a:lnTo>
                    <a:pt x="1093" y="332"/>
                  </a:lnTo>
                  <a:lnTo>
                    <a:pt x="1093" y="338"/>
                  </a:lnTo>
                  <a:lnTo>
                    <a:pt x="1093" y="344"/>
                  </a:lnTo>
                  <a:lnTo>
                    <a:pt x="1093" y="356"/>
                  </a:lnTo>
                  <a:lnTo>
                    <a:pt x="1087" y="362"/>
                  </a:lnTo>
                  <a:lnTo>
                    <a:pt x="1081" y="362"/>
                  </a:lnTo>
                  <a:lnTo>
                    <a:pt x="1087" y="356"/>
                  </a:lnTo>
                  <a:lnTo>
                    <a:pt x="1087" y="350"/>
                  </a:lnTo>
                  <a:lnTo>
                    <a:pt x="1087" y="344"/>
                  </a:lnTo>
                  <a:lnTo>
                    <a:pt x="1087" y="338"/>
                  </a:lnTo>
                  <a:lnTo>
                    <a:pt x="1087" y="332"/>
                  </a:lnTo>
                  <a:lnTo>
                    <a:pt x="1087" y="326"/>
                  </a:lnTo>
                  <a:lnTo>
                    <a:pt x="1087" y="314"/>
                  </a:lnTo>
                  <a:lnTo>
                    <a:pt x="1087" y="308"/>
                  </a:lnTo>
                  <a:lnTo>
                    <a:pt x="1087" y="302"/>
                  </a:lnTo>
                  <a:lnTo>
                    <a:pt x="1087" y="296"/>
                  </a:lnTo>
                  <a:lnTo>
                    <a:pt x="1093" y="296"/>
                  </a:lnTo>
                  <a:lnTo>
                    <a:pt x="1142" y="290"/>
                  </a:lnTo>
                  <a:lnTo>
                    <a:pt x="1148" y="290"/>
                  </a:lnTo>
                  <a:lnTo>
                    <a:pt x="1148" y="272"/>
                  </a:lnTo>
                  <a:lnTo>
                    <a:pt x="1154" y="266"/>
                  </a:lnTo>
                  <a:lnTo>
                    <a:pt x="1160" y="260"/>
                  </a:lnTo>
                  <a:lnTo>
                    <a:pt x="1160" y="254"/>
                  </a:lnTo>
                  <a:lnTo>
                    <a:pt x="1154" y="247"/>
                  </a:lnTo>
                  <a:lnTo>
                    <a:pt x="1148" y="241"/>
                  </a:lnTo>
                  <a:lnTo>
                    <a:pt x="1136" y="235"/>
                  </a:lnTo>
                  <a:lnTo>
                    <a:pt x="1130" y="229"/>
                  </a:lnTo>
                  <a:lnTo>
                    <a:pt x="1123" y="229"/>
                  </a:lnTo>
                  <a:lnTo>
                    <a:pt x="1117" y="229"/>
                  </a:lnTo>
                  <a:lnTo>
                    <a:pt x="1111" y="229"/>
                  </a:lnTo>
                  <a:lnTo>
                    <a:pt x="1105" y="223"/>
                  </a:lnTo>
                  <a:lnTo>
                    <a:pt x="1099" y="229"/>
                  </a:lnTo>
                  <a:lnTo>
                    <a:pt x="1099" y="235"/>
                  </a:lnTo>
                  <a:lnTo>
                    <a:pt x="1105" y="235"/>
                  </a:lnTo>
                  <a:lnTo>
                    <a:pt x="1099" y="241"/>
                  </a:lnTo>
                  <a:lnTo>
                    <a:pt x="1093" y="235"/>
                  </a:lnTo>
                  <a:lnTo>
                    <a:pt x="1093" y="229"/>
                  </a:lnTo>
                  <a:lnTo>
                    <a:pt x="1099" y="223"/>
                  </a:lnTo>
                  <a:lnTo>
                    <a:pt x="1093" y="217"/>
                  </a:lnTo>
                  <a:lnTo>
                    <a:pt x="1087" y="211"/>
                  </a:lnTo>
                  <a:lnTo>
                    <a:pt x="1081" y="211"/>
                  </a:lnTo>
                  <a:lnTo>
                    <a:pt x="1075" y="211"/>
                  </a:lnTo>
                  <a:lnTo>
                    <a:pt x="1069" y="211"/>
                  </a:lnTo>
                  <a:lnTo>
                    <a:pt x="1033" y="193"/>
                  </a:lnTo>
                  <a:lnTo>
                    <a:pt x="1033" y="187"/>
                  </a:lnTo>
                  <a:lnTo>
                    <a:pt x="1027" y="181"/>
                  </a:lnTo>
                  <a:lnTo>
                    <a:pt x="997" y="163"/>
                  </a:lnTo>
                  <a:lnTo>
                    <a:pt x="985" y="163"/>
                  </a:lnTo>
                  <a:lnTo>
                    <a:pt x="978" y="163"/>
                  </a:lnTo>
                  <a:lnTo>
                    <a:pt x="966" y="157"/>
                  </a:lnTo>
                  <a:lnTo>
                    <a:pt x="954" y="145"/>
                  </a:lnTo>
                  <a:lnTo>
                    <a:pt x="948" y="145"/>
                  </a:lnTo>
                  <a:lnTo>
                    <a:pt x="948" y="151"/>
                  </a:lnTo>
                  <a:lnTo>
                    <a:pt x="954" y="157"/>
                  </a:lnTo>
                  <a:lnTo>
                    <a:pt x="960" y="163"/>
                  </a:lnTo>
                  <a:lnTo>
                    <a:pt x="960" y="169"/>
                  </a:lnTo>
                  <a:lnTo>
                    <a:pt x="954" y="175"/>
                  </a:lnTo>
                  <a:lnTo>
                    <a:pt x="948" y="175"/>
                  </a:lnTo>
                  <a:lnTo>
                    <a:pt x="936" y="169"/>
                  </a:lnTo>
                  <a:lnTo>
                    <a:pt x="930" y="169"/>
                  </a:lnTo>
                  <a:lnTo>
                    <a:pt x="924" y="169"/>
                  </a:lnTo>
                  <a:lnTo>
                    <a:pt x="924" y="163"/>
                  </a:lnTo>
                  <a:lnTo>
                    <a:pt x="918" y="151"/>
                  </a:lnTo>
                  <a:lnTo>
                    <a:pt x="912" y="151"/>
                  </a:lnTo>
                  <a:lnTo>
                    <a:pt x="906" y="151"/>
                  </a:lnTo>
                  <a:lnTo>
                    <a:pt x="906" y="145"/>
                  </a:lnTo>
                  <a:lnTo>
                    <a:pt x="900" y="139"/>
                  </a:lnTo>
                  <a:lnTo>
                    <a:pt x="888" y="139"/>
                  </a:lnTo>
                  <a:lnTo>
                    <a:pt x="882" y="139"/>
                  </a:lnTo>
                  <a:lnTo>
                    <a:pt x="876" y="139"/>
                  </a:lnTo>
                  <a:lnTo>
                    <a:pt x="864" y="133"/>
                  </a:lnTo>
                  <a:lnTo>
                    <a:pt x="852" y="121"/>
                  </a:lnTo>
                  <a:lnTo>
                    <a:pt x="840" y="121"/>
                  </a:lnTo>
                  <a:lnTo>
                    <a:pt x="827" y="127"/>
                  </a:lnTo>
                  <a:lnTo>
                    <a:pt x="821" y="127"/>
                  </a:lnTo>
                  <a:lnTo>
                    <a:pt x="815" y="121"/>
                  </a:lnTo>
                  <a:lnTo>
                    <a:pt x="809" y="121"/>
                  </a:lnTo>
                  <a:lnTo>
                    <a:pt x="809" y="133"/>
                  </a:lnTo>
                  <a:lnTo>
                    <a:pt x="815" y="139"/>
                  </a:lnTo>
                  <a:lnTo>
                    <a:pt x="821" y="139"/>
                  </a:lnTo>
                  <a:lnTo>
                    <a:pt x="827" y="145"/>
                  </a:lnTo>
                  <a:lnTo>
                    <a:pt x="827" y="151"/>
                  </a:lnTo>
                  <a:lnTo>
                    <a:pt x="840" y="151"/>
                  </a:lnTo>
                  <a:lnTo>
                    <a:pt x="846" y="157"/>
                  </a:lnTo>
                  <a:lnTo>
                    <a:pt x="852" y="163"/>
                  </a:lnTo>
                  <a:lnTo>
                    <a:pt x="852" y="169"/>
                  </a:lnTo>
                  <a:lnTo>
                    <a:pt x="858" y="181"/>
                  </a:lnTo>
                  <a:lnTo>
                    <a:pt x="864" y="187"/>
                  </a:lnTo>
                  <a:lnTo>
                    <a:pt x="876" y="193"/>
                  </a:lnTo>
                  <a:lnTo>
                    <a:pt x="882" y="193"/>
                  </a:lnTo>
                  <a:lnTo>
                    <a:pt x="894" y="199"/>
                  </a:lnTo>
                  <a:lnTo>
                    <a:pt x="900" y="199"/>
                  </a:lnTo>
                  <a:lnTo>
                    <a:pt x="900" y="205"/>
                  </a:lnTo>
                  <a:lnTo>
                    <a:pt x="906" y="211"/>
                  </a:lnTo>
                  <a:lnTo>
                    <a:pt x="906" y="217"/>
                  </a:lnTo>
                  <a:lnTo>
                    <a:pt x="912" y="217"/>
                  </a:lnTo>
                  <a:lnTo>
                    <a:pt x="912" y="223"/>
                  </a:lnTo>
                  <a:lnTo>
                    <a:pt x="912" y="241"/>
                  </a:lnTo>
                  <a:lnTo>
                    <a:pt x="906" y="247"/>
                  </a:lnTo>
                  <a:lnTo>
                    <a:pt x="912" y="254"/>
                  </a:lnTo>
                  <a:lnTo>
                    <a:pt x="918" y="254"/>
                  </a:lnTo>
                  <a:lnTo>
                    <a:pt x="924" y="254"/>
                  </a:lnTo>
                  <a:lnTo>
                    <a:pt x="924" y="260"/>
                  </a:lnTo>
                  <a:lnTo>
                    <a:pt x="930" y="266"/>
                  </a:lnTo>
                  <a:lnTo>
                    <a:pt x="936" y="278"/>
                  </a:lnTo>
                  <a:lnTo>
                    <a:pt x="942" y="278"/>
                  </a:lnTo>
                  <a:lnTo>
                    <a:pt x="948" y="284"/>
                  </a:lnTo>
                  <a:lnTo>
                    <a:pt x="954" y="290"/>
                  </a:lnTo>
                  <a:lnTo>
                    <a:pt x="954" y="296"/>
                  </a:lnTo>
                  <a:lnTo>
                    <a:pt x="948" y="302"/>
                  </a:lnTo>
                  <a:lnTo>
                    <a:pt x="942" y="302"/>
                  </a:lnTo>
                  <a:lnTo>
                    <a:pt x="918" y="278"/>
                  </a:lnTo>
                  <a:lnTo>
                    <a:pt x="918" y="272"/>
                  </a:lnTo>
                  <a:lnTo>
                    <a:pt x="912" y="272"/>
                  </a:lnTo>
                  <a:lnTo>
                    <a:pt x="906" y="272"/>
                  </a:lnTo>
                  <a:lnTo>
                    <a:pt x="906" y="278"/>
                  </a:lnTo>
                  <a:lnTo>
                    <a:pt x="906" y="272"/>
                  </a:lnTo>
                  <a:lnTo>
                    <a:pt x="900" y="266"/>
                  </a:lnTo>
                  <a:lnTo>
                    <a:pt x="882" y="254"/>
                  </a:lnTo>
                  <a:lnTo>
                    <a:pt x="882" y="247"/>
                  </a:lnTo>
                  <a:lnTo>
                    <a:pt x="882" y="241"/>
                  </a:lnTo>
                  <a:lnTo>
                    <a:pt x="876" y="241"/>
                  </a:lnTo>
                  <a:lnTo>
                    <a:pt x="864" y="241"/>
                  </a:lnTo>
                  <a:lnTo>
                    <a:pt x="846" y="235"/>
                  </a:lnTo>
                  <a:lnTo>
                    <a:pt x="840" y="235"/>
                  </a:lnTo>
                  <a:lnTo>
                    <a:pt x="827" y="235"/>
                  </a:lnTo>
                  <a:lnTo>
                    <a:pt x="815" y="235"/>
                  </a:lnTo>
                  <a:lnTo>
                    <a:pt x="809" y="229"/>
                  </a:lnTo>
                  <a:lnTo>
                    <a:pt x="803" y="223"/>
                  </a:lnTo>
                  <a:lnTo>
                    <a:pt x="785" y="223"/>
                  </a:lnTo>
                  <a:lnTo>
                    <a:pt x="779" y="223"/>
                  </a:lnTo>
                  <a:lnTo>
                    <a:pt x="773" y="217"/>
                  </a:lnTo>
                  <a:lnTo>
                    <a:pt x="767" y="223"/>
                  </a:lnTo>
                  <a:lnTo>
                    <a:pt x="761" y="223"/>
                  </a:lnTo>
                  <a:lnTo>
                    <a:pt x="761" y="217"/>
                  </a:lnTo>
                  <a:lnTo>
                    <a:pt x="755" y="217"/>
                  </a:lnTo>
                  <a:lnTo>
                    <a:pt x="749" y="211"/>
                  </a:lnTo>
                  <a:lnTo>
                    <a:pt x="737" y="199"/>
                  </a:lnTo>
                  <a:lnTo>
                    <a:pt x="731" y="199"/>
                  </a:lnTo>
                  <a:lnTo>
                    <a:pt x="725" y="199"/>
                  </a:lnTo>
                  <a:lnTo>
                    <a:pt x="719" y="199"/>
                  </a:lnTo>
                  <a:lnTo>
                    <a:pt x="694" y="169"/>
                  </a:lnTo>
                  <a:lnTo>
                    <a:pt x="694" y="163"/>
                  </a:lnTo>
                  <a:lnTo>
                    <a:pt x="694" y="151"/>
                  </a:lnTo>
                  <a:lnTo>
                    <a:pt x="688" y="145"/>
                  </a:lnTo>
                  <a:lnTo>
                    <a:pt x="688" y="139"/>
                  </a:lnTo>
                  <a:lnTo>
                    <a:pt x="688" y="133"/>
                  </a:lnTo>
                  <a:lnTo>
                    <a:pt x="682" y="133"/>
                  </a:lnTo>
                  <a:lnTo>
                    <a:pt x="670" y="127"/>
                  </a:lnTo>
                  <a:lnTo>
                    <a:pt x="658" y="127"/>
                  </a:lnTo>
                  <a:lnTo>
                    <a:pt x="640" y="121"/>
                  </a:lnTo>
                  <a:lnTo>
                    <a:pt x="628" y="121"/>
                  </a:lnTo>
                  <a:lnTo>
                    <a:pt x="628" y="115"/>
                  </a:lnTo>
                  <a:lnTo>
                    <a:pt x="634" y="115"/>
                  </a:lnTo>
                  <a:lnTo>
                    <a:pt x="646" y="115"/>
                  </a:lnTo>
                  <a:lnTo>
                    <a:pt x="682" y="121"/>
                  </a:lnTo>
                  <a:lnTo>
                    <a:pt x="688" y="121"/>
                  </a:lnTo>
                  <a:lnTo>
                    <a:pt x="688" y="115"/>
                  </a:lnTo>
                  <a:lnTo>
                    <a:pt x="694" y="115"/>
                  </a:lnTo>
                  <a:lnTo>
                    <a:pt x="694" y="109"/>
                  </a:lnTo>
                  <a:lnTo>
                    <a:pt x="688" y="102"/>
                  </a:lnTo>
                  <a:lnTo>
                    <a:pt x="682" y="102"/>
                  </a:lnTo>
                  <a:lnTo>
                    <a:pt x="676" y="102"/>
                  </a:lnTo>
                  <a:lnTo>
                    <a:pt x="658" y="90"/>
                  </a:lnTo>
                  <a:lnTo>
                    <a:pt x="664" y="90"/>
                  </a:lnTo>
                  <a:lnTo>
                    <a:pt x="676" y="90"/>
                  </a:lnTo>
                  <a:lnTo>
                    <a:pt x="688" y="90"/>
                  </a:lnTo>
                  <a:lnTo>
                    <a:pt x="694" y="90"/>
                  </a:lnTo>
                  <a:lnTo>
                    <a:pt x="694" y="84"/>
                  </a:lnTo>
                  <a:lnTo>
                    <a:pt x="682" y="84"/>
                  </a:lnTo>
                  <a:lnTo>
                    <a:pt x="676" y="78"/>
                  </a:lnTo>
                  <a:lnTo>
                    <a:pt x="676" y="72"/>
                  </a:lnTo>
                  <a:lnTo>
                    <a:pt x="682" y="72"/>
                  </a:lnTo>
                  <a:lnTo>
                    <a:pt x="688" y="72"/>
                  </a:lnTo>
                  <a:lnTo>
                    <a:pt x="701" y="72"/>
                  </a:lnTo>
                  <a:lnTo>
                    <a:pt x="701" y="66"/>
                  </a:lnTo>
                  <a:lnTo>
                    <a:pt x="701" y="60"/>
                  </a:lnTo>
                  <a:lnTo>
                    <a:pt x="694" y="60"/>
                  </a:lnTo>
                  <a:lnTo>
                    <a:pt x="688" y="54"/>
                  </a:lnTo>
                  <a:lnTo>
                    <a:pt x="676" y="48"/>
                  </a:lnTo>
                  <a:lnTo>
                    <a:pt x="670" y="42"/>
                  </a:lnTo>
                  <a:lnTo>
                    <a:pt x="670" y="36"/>
                  </a:lnTo>
                  <a:lnTo>
                    <a:pt x="664" y="30"/>
                  </a:lnTo>
                  <a:lnTo>
                    <a:pt x="658" y="30"/>
                  </a:lnTo>
                  <a:lnTo>
                    <a:pt x="646" y="30"/>
                  </a:lnTo>
                  <a:lnTo>
                    <a:pt x="634" y="30"/>
                  </a:lnTo>
                  <a:lnTo>
                    <a:pt x="628" y="30"/>
                  </a:lnTo>
                  <a:lnTo>
                    <a:pt x="634" y="36"/>
                  </a:lnTo>
                  <a:lnTo>
                    <a:pt x="640" y="36"/>
                  </a:lnTo>
                  <a:lnTo>
                    <a:pt x="646" y="36"/>
                  </a:lnTo>
                  <a:lnTo>
                    <a:pt x="646" y="42"/>
                  </a:lnTo>
                  <a:lnTo>
                    <a:pt x="646" y="48"/>
                  </a:lnTo>
                  <a:lnTo>
                    <a:pt x="652" y="54"/>
                  </a:lnTo>
                  <a:lnTo>
                    <a:pt x="658" y="60"/>
                  </a:lnTo>
                  <a:lnTo>
                    <a:pt x="652" y="66"/>
                  </a:lnTo>
                  <a:lnTo>
                    <a:pt x="634" y="54"/>
                  </a:lnTo>
                  <a:lnTo>
                    <a:pt x="628" y="48"/>
                  </a:lnTo>
                  <a:lnTo>
                    <a:pt x="628" y="42"/>
                  </a:lnTo>
                  <a:lnTo>
                    <a:pt x="622" y="42"/>
                  </a:lnTo>
                  <a:lnTo>
                    <a:pt x="610" y="42"/>
                  </a:lnTo>
                  <a:lnTo>
                    <a:pt x="616" y="54"/>
                  </a:lnTo>
                  <a:lnTo>
                    <a:pt x="580" y="30"/>
                  </a:lnTo>
                  <a:lnTo>
                    <a:pt x="549" y="12"/>
                  </a:lnTo>
                  <a:lnTo>
                    <a:pt x="537" y="6"/>
                  </a:lnTo>
                  <a:lnTo>
                    <a:pt x="531" y="0"/>
                  </a:lnTo>
                  <a:lnTo>
                    <a:pt x="525" y="6"/>
                  </a:lnTo>
                  <a:lnTo>
                    <a:pt x="519" y="6"/>
                  </a:lnTo>
                  <a:lnTo>
                    <a:pt x="519" y="12"/>
                  </a:lnTo>
                  <a:lnTo>
                    <a:pt x="531" y="24"/>
                  </a:lnTo>
                  <a:lnTo>
                    <a:pt x="537" y="30"/>
                  </a:lnTo>
                  <a:lnTo>
                    <a:pt x="549" y="36"/>
                  </a:lnTo>
                  <a:lnTo>
                    <a:pt x="556" y="36"/>
                  </a:lnTo>
                  <a:lnTo>
                    <a:pt x="562" y="36"/>
                  </a:lnTo>
                  <a:lnTo>
                    <a:pt x="574" y="36"/>
                  </a:lnTo>
                  <a:lnTo>
                    <a:pt x="580" y="42"/>
                  </a:lnTo>
                  <a:lnTo>
                    <a:pt x="580" y="48"/>
                  </a:lnTo>
                  <a:lnTo>
                    <a:pt x="586" y="54"/>
                  </a:lnTo>
                  <a:lnTo>
                    <a:pt x="586" y="60"/>
                  </a:lnTo>
                  <a:lnTo>
                    <a:pt x="580" y="66"/>
                  </a:lnTo>
                  <a:lnTo>
                    <a:pt x="598" y="72"/>
                  </a:lnTo>
                  <a:lnTo>
                    <a:pt x="592" y="78"/>
                  </a:lnTo>
                  <a:lnTo>
                    <a:pt x="580" y="72"/>
                  </a:lnTo>
                  <a:lnTo>
                    <a:pt x="574" y="66"/>
                  </a:lnTo>
                  <a:lnTo>
                    <a:pt x="568" y="66"/>
                  </a:lnTo>
                  <a:lnTo>
                    <a:pt x="556" y="72"/>
                  </a:lnTo>
                  <a:lnTo>
                    <a:pt x="537" y="72"/>
                  </a:lnTo>
                  <a:lnTo>
                    <a:pt x="531" y="72"/>
                  </a:lnTo>
                  <a:lnTo>
                    <a:pt x="525" y="72"/>
                  </a:lnTo>
                  <a:lnTo>
                    <a:pt x="513" y="66"/>
                  </a:lnTo>
                  <a:lnTo>
                    <a:pt x="507" y="60"/>
                  </a:lnTo>
                  <a:lnTo>
                    <a:pt x="501" y="60"/>
                  </a:lnTo>
                  <a:lnTo>
                    <a:pt x="489" y="60"/>
                  </a:lnTo>
                  <a:lnTo>
                    <a:pt x="489" y="72"/>
                  </a:lnTo>
                  <a:lnTo>
                    <a:pt x="489" y="78"/>
                  </a:lnTo>
                  <a:lnTo>
                    <a:pt x="501" y="90"/>
                  </a:lnTo>
                  <a:lnTo>
                    <a:pt x="483" y="78"/>
                  </a:lnTo>
                  <a:lnTo>
                    <a:pt x="471" y="78"/>
                  </a:lnTo>
                  <a:lnTo>
                    <a:pt x="465" y="72"/>
                  </a:lnTo>
                  <a:lnTo>
                    <a:pt x="465" y="78"/>
                  </a:lnTo>
                  <a:lnTo>
                    <a:pt x="459" y="78"/>
                  </a:lnTo>
                  <a:lnTo>
                    <a:pt x="453" y="78"/>
                  </a:lnTo>
                  <a:lnTo>
                    <a:pt x="441" y="78"/>
                  </a:lnTo>
                  <a:lnTo>
                    <a:pt x="429" y="78"/>
                  </a:lnTo>
                  <a:lnTo>
                    <a:pt x="423" y="78"/>
                  </a:lnTo>
                  <a:lnTo>
                    <a:pt x="429" y="72"/>
                  </a:lnTo>
                  <a:lnTo>
                    <a:pt x="429" y="66"/>
                  </a:lnTo>
                  <a:lnTo>
                    <a:pt x="417" y="66"/>
                  </a:lnTo>
                  <a:lnTo>
                    <a:pt x="398" y="60"/>
                  </a:lnTo>
                  <a:lnTo>
                    <a:pt x="380" y="54"/>
                  </a:lnTo>
                  <a:lnTo>
                    <a:pt x="368" y="54"/>
                  </a:lnTo>
                  <a:lnTo>
                    <a:pt x="356" y="54"/>
                  </a:lnTo>
                  <a:lnTo>
                    <a:pt x="344" y="54"/>
                  </a:lnTo>
                  <a:lnTo>
                    <a:pt x="344" y="60"/>
                  </a:lnTo>
                  <a:lnTo>
                    <a:pt x="338" y="66"/>
                  </a:lnTo>
                  <a:lnTo>
                    <a:pt x="332" y="54"/>
                  </a:lnTo>
                  <a:lnTo>
                    <a:pt x="332" y="60"/>
                  </a:lnTo>
                  <a:lnTo>
                    <a:pt x="326" y="60"/>
                  </a:lnTo>
                  <a:lnTo>
                    <a:pt x="320" y="54"/>
                  </a:lnTo>
                  <a:lnTo>
                    <a:pt x="308" y="54"/>
                  </a:lnTo>
                  <a:lnTo>
                    <a:pt x="302" y="54"/>
                  </a:lnTo>
                  <a:lnTo>
                    <a:pt x="296" y="54"/>
                  </a:lnTo>
                  <a:lnTo>
                    <a:pt x="290" y="60"/>
                  </a:lnTo>
                  <a:lnTo>
                    <a:pt x="284" y="66"/>
                  </a:lnTo>
                  <a:lnTo>
                    <a:pt x="284" y="60"/>
                  </a:lnTo>
                  <a:lnTo>
                    <a:pt x="278" y="54"/>
                  </a:lnTo>
                  <a:lnTo>
                    <a:pt x="278" y="60"/>
                  </a:lnTo>
                  <a:lnTo>
                    <a:pt x="272" y="60"/>
                  </a:lnTo>
                  <a:lnTo>
                    <a:pt x="278" y="66"/>
                  </a:lnTo>
                  <a:lnTo>
                    <a:pt x="278" y="72"/>
                  </a:lnTo>
                  <a:lnTo>
                    <a:pt x="278" y="78"/>
                  </a:lnTo>
                  <a:lnTo>
                    <a:pt x="272" y="78"/>
                  </a:lnTo>
                  <a:lnTo>
                    <a:pt x="266" y="66"/>
                  </a:lnTo>
                  <a:lnTo>
                    <a:pt x="253" y="66"/>
                  </a:lnTo>
                  <a:lnTo>
                    <a:pt x="247" y="72"/>
                  </a:lnTo>
                  <a:lnTo>
                    <a:pt x="253" y="78"/>
                  </a:lnTo>
                  <a:lnTo>
                    <a:pt x="247" y="78"/>
                  </a:lnTo>
                  <a:lnTo>
                    <a:pt x="235" y="78"/>
                  </a:lnTo>
                  <a:lnTo>
                    <a:pt x="199" y="66"/>
                  </a:lnTo>
                  <a:lnTo>
                    <a:pt x="181" y="60"/>
                  </a:lnTo>
                  <a:lnTo>
                    <a:pt x="175" y="66"/>
                  </a:lnTo>
                  <a:lnTo>
                    <a:pt x="169" y="66"/>
                  </a:lnTo>
                  <a:lnTo>
                    <a:pt x="133" y="60"/>
                  </a:lnTo>
                  <a:lnTo>
                    <a:pt x="120" y="60"/>
                  </a:lnTo>
                  <a:lnTo>
                    <a:pt x="114" y="60"/>
                  </a:lnTo>
                  <a:lnTo>
                    <a:pt x="102" y="60"/>
                  </a:lnTo>
                  <a:lnTo>
                    <a:pt x="90" y="60"/>
                  </a:lnTo>
                  <a:lnTo>
                    <a:pt x="84" y="60"/>
                  </a:lnTo>
                  <a:lnTo>
                    <a:pt x="72" y="54"/>
                  </a:lnTo>
                  <a:lnTo>
                    <a:pt x="66" y="54"/>
                  </a:lnTo>
                  <a:lnTo>
                    <a:pt x="66" y="48"/>
                  </a:lnTo>
                  <a:lnTo>
                    <a:pt x="60" y="48"/>
                  </a:lnTo>
                  <a:lnTo>
                    <a:pt x="54" y="54"/>
                  </a:lnTo>
                  <a:lnTo>
                    <a:pt x="42" y="54"/>
                  </a:lnTo>
                  <a:lnTo>
                    <a:pt x="36" y="60"/>
                  </a:lnTo>
                  <a:lnTo>
                    <a:pt x="24" y="72"/>
                  </a:lnTo>
                  <a:lnTo>
                    <a:pt x="18" y="84"/>
                  </a:lnTo>
                  <a:lnTo>
                    <a:pt x="12" y="90"/>
                  </a:lnTo>
                  <a:lnTo>
                    <a:pt x="0" y="90"/>
                  </a:lnTo>
                  <a:lnTo>
                    <a:pt x="0" y="96"/>
                  </a:lnTo>
                  <a:lnTo>
                    <a:pt x="0" y="102"/>
                  </a:lnTo>
                  <a:lnTo>
                    <a:pt x="6" y="102"/>
                  </a:lnTo>
                  <a:lnTo>
                    <a:pt x="12" y="109"/>
                  </a:lnTo>
                  <a:lnTo>
                    <a:pt x="24" y="115"/>
                  </a:lnTo>
                  <a:lnTo>
                    <a:pt x="30" y="115"/>
                  </a:lnTo>
                  <a:lnTo>
                    <a:pt x="42" y="115"/>
                  </a:lnTo>
                  <a:lnTo>
                    <a:pt x="48" y="115"/>
                  </a:lnTo>
                  <a:lnTo>
                    <a:pt x="60" y="121"/>
                  </a:lnTo>
                  <a:lnTo>
                    <a:pt x="66" y="127"/>
                  </a:lnTo>
                  <a:lnTo>
                    <a:pt x="60" y="133"/>
                  </a:lnTo>
                  <a:lnTo>
                    <a:pt x="54" y="133"/>
                  </a:lnTo>
                  <a:lnTo>
                    <a:pt x="42" y="133"/>
                  </a:lnTo>
                  <a:lnTo>
                    <a:pt x="36" y="133"/>
                  </a:lnTo>
                  <a:lnTo>
                    <a:pt x="24" y="127"/>
                  </a:lnTo>
                  <a:lnTo>
                    <a:pt x="18" y="127"/>
                  </a:lnTo>
                  <a:lnTo>
                    <a:pt x="12" y="133"/>
                  </a:lnTo>
                  <a:lnTo>
                    <a:pt x="6" y="139"/>
                  </a:lnTo>
                  <a:lnTo>
                    <a:pt x="0" y="145"/>
                  </a:lnTo>
                  <a:lnTo>
                    <a:pt x="24" y="151"/>
                  </a:lnTo>
                  <a:lnTo>
                    <a:pt x="24" y="157"/>
                  </a:lnTo>
                  <a:lnTo>
                    <a:pt x="30" y="163"/>
                  </a:lnTo>
                  <a:lnTo>
                    <a:pt x="36" y="163"/>
                  </a:lnTo>
                  <a:lnTo>
                    <a:pt x="48" y="163"/>
                  </a:lnTo>
                  <a:lnTo>
                    <a:pt x="54" y="157"/>
                  </a:lnTo>
                  <a:lnTo>
                    <a:pt x="66" y="151"/>
                  </a:lnTo>
                  <a:lnTo>
                    <a:pt x="72" y="163"/>
                  </a:lnTo>
                  <a:lnTo>
                    <a:pt x="72" y="169"/>
                  </a:lnTo>
                  <a:lnTo>
                    <a:pt x="72" y="175"/>
                  </a:lnTo>
                  <a:lnTo>
                    <a:pt x="66" y="175"/>
                  </a:lnTo>
                  <a:lnTo>
                    <a:pt x="60" y="175"/>
                  </a:lnTo>
                  <a:lnTo>
                    <a:pt x="60" y="181"/>
                  </a:lnTo>
                  <a:lnTo>
                    <a:pt x="54" y="181"/>
                  </a:lnTo>
                  <a:lnTo>
                    <a:pt x="42" y="181"/>
                  </a:lnTo>
                  <a:lnTo>
                    <a:pt x="42" y="187"/>
                  </a:lnTo>
                  <a:lnTo>
                    <a:pt x="42" y="199"/>
                  </a:lnTo>
                  <a:lnTo>
                    <a:pt x="60" y="211"/>
                  </a:lnTo>
                  <a:lnTo>
                    <a:pt x="66" y="217"/>
                  </a:lnTo>
                  <a:lnTo>
                    <a:pt x="66" y="223"/>
                  </a:lnTo>
                  <a:lnTo>
                    <a:pt x="48" y="217"/>
                  </a:lnTo>
                  <a:lnTo>
                    <a:pt x="42" y="223"/>
                  </a:lnTo>
                  <a:lnTo>
                    <a:pt x="36" y="223"/>
                  </a:lnTo>
                  <a:lnTo>
                    <a:pt x="42" y="229"/>
                  </a:lnTo>
                  <a:lnTo>
                    <a:pt x="48" y="229"/>
                  </a:lnTo>
                  <a:lnTo>
                    <a:pt x="54" y="229"/>
                  </a:lnTo>
                  <a:lnTo>
                    <a:pt x="54" y="223"/>
                  </a:lnTo>
                  <a:lnTo>
                    <a:pt x="60" y="229"/>
                  </a:lnTo>
                  <a:lnTo>
                    <a:pt x="72" y="229"/>
                  </a:lnTo>
                  <a:lnTo>
                    <a:pt x="78" y="229"/>
                  </a:lnTo>
                  <a:lnTo>
                    <a:pt x="84" y="223"/>
                  </a:lnTo>
                  <a:lnTo>
                    <a:pt x="90" y="229"/>
                  </a:lnTo>
                  <a:lnTo>
                    <a:pt x="90" y="235"/>
                  </a:lnTo>
                  <a:lnTo>
                    <a:pt x="84" y="235"/>
                  </a:lnTo>
                  <a:lnTo>
                    <a:pt x="90" y="247"/>
                  </a:lnTo>
                  <a:lnTo>
                    <a:pt x="96" y="247"/>
                  </a:lnTo>
                  <a:lnTo>
                    <a:pt x="102" y="247"/>
                  </a:lnTo>
                  <a:lnTo>
                    <a:pt x="108" y="241"/>
                  </a:lnTo>
                  <a:lnTo>
                    <a:pt x="127" y="247"/>
                  </a:lnTo>
                  <a:lnTo>
                    <a:pt x="133" y="247"/>
                  </a:lnTo>
                  <a:lnTo>
                    <a:pt x="139" y="241"/>
                  </a:lnTo>
                  <a:lnTo>
                    <a:pt x="139" y="254"/>
                  </a:lnTo>
                  <a:lnTo>
                    <a:pt x="139" y="266"/>
                  </a:lnTo>
                  <a:lnTo>
                    <a:pt x="133" y="272"/>
                  </a:lnTo>
                  <a:lnTo>
                    <a:pt x="120" y="278"/>
                  </a:lnTo>
                  <a:lnTo>
                    <a:pt x="120" y="284"/>
                  </a:lnTo>
                  <a:lnTo>
                    <a:pt x="114" y="290"/>
                  </a:lnTo>
                  <a:lnTo>
                    <a:pt x="102" y="290"/>
                  </a:lnTo>
                  <a:lnTo>
                    <a:pt x="96" y="296"/>
                  </a:lnTo>
                  <a:lnTo>
                    <a:pt x="84" y="302"/>
                  </a:lnTo>
                  <a:lnTo>
                    <a:pt x="84" y="308"/>
                  </a:lnTo>
                  <a:lnTo>
                    <a:pt x="90" y="314"/>
                  </a:lnTo>
                  <a:lnTo>
                    <a:pt x="96" y="308"/>
                  </a:lnTo>
                  <a:lnTo>
                    <a:pt x="108" y="302"/>
                  </a:lnTo>
                  <a:lnTo>
                    <a:pt x="108" y="296"/>
                  </a:lnTo>
                  <a:lnTo>
                    <a:pt x="120" y="296"/>
                  </a:lnTo>
                  <a:lnTo>
                    <a:pt x="127" y="290"/>
                  </a:lnTo>
                  <a:lnTo>
                    <a:pt x="133" y="290"/>
                  </a:lnTo>
                  <a:lnTo>
                    <a:pt x="151" y="272"/>
                  </a:lnTo>
                  <a:lnTo>
                    <a:pt x="151" y="260"/>
                  </a:lnTo>
                  <a:lnTo>
                    <a:pt x="163" y="254"/>
                  </a:lnTo>
                  <a:lnTo>
                    <a:pt x="169" y="247"/>
                  </a:lnTo>
                  <a:lnTo>
                    <a:pt x="175" y="241"/>
                  </a:lnTo>
                  <a:lnTo>
                    <a:pt x="175" y="235"/>
                  </a:lnTo>
                  <a:lnTo>
                    <a:pt x="169" y="235"/>
                  </a:lnTo>
                  <a:lnTo>
                    <a:pt x="169" y="229"/>
                  </a:lnTo>
                  <a:lnTo>
                    <a:pt x="169" y="223"/>
                  </a:lnTo>
                  <a:lnTo>
                    <a:pt x="175" y="217"/>
                  </a:lnTo>
                  <a:lnTo>
                    <a:pt x="175" y="211"/>
                  </a:lnTo>
                  <a:lnTo>
                    <a:pt x="181" y="205"/>
                  </a:lnTo>
                  <a:lnTo>
                    <a:pt x="187" y="205"/>
                  </a:lnTo>
                  <a:lnTo>
                    <a:pt x="181" y="211"/>
                  </a:lnTo>
                  <a:lnTo>
                    <a:pt x="181" y="223"/>
                  </a:lnTo>
                  <a:lnTo>
                    <a:pt x="187" y="229"/>
                  </a:lnTo>
                  <a:lnTo>
                    <a:pt x="193" y="229"/>
                  </a:lnTo>
                  <a:lnTo>
                    <a:pt x="199" y="229"/>
                  </a:lnTo>
                  <a:lnTo>
                    <a:pt x="205" y="223"/>
                  </a:lnTo>
                  <a:lnTo>
                    <a:pt x="211" y="223"/>
                  </a:lnTo>
                  <a:lnTo>
                    <a:pt x="205" y="205"/>
                  </a:lnTo>
                  <a:lnTo>
                    <a:pt x="211" y="199"/>
                  </a:lnTo>
                  <a:lnTo>
                    <a:pt x="223" y="199"/>
                  </a:lnTo>
                  <a:lnTo>
                    <a:pt x="223" y="205"/>
                  </a:lnTo>
                  <a:lnTo>
                    <a:pt x="223" y="211"/>
                  </a:lnTo>
                  <a:lnTo>
                    <a:pt x="241" y="211"/>
                  </a:lnTo>
                  <a:lnTo>
                    <a:pt x="247" y="217"/>
                  </a:lnTo>
                  <a:lnTo>
                    <a:pt x="253" y="217"/>
                  </a:lnTo>
                  <a:lnTo>
                    <a:pt x="259" y="217"/>
                  </a:lnTo>
                  <a:lnTo>
                    <a:pt x="259" y="211"/>
                  </a:lnTo>
                  <a:lnTo>
                    <a:pt x="272" y="217"/>
                  </a:lnTo>
                  <a:lnTo>
                    <a:pt x="278" y="223"/>
                  </a:lnTo>
                  <a:lnTo>
                    <a:pt x="284" y="223"/>
                  </a:lnTo>
                  <a:lnTo>
                    <a:pt x="296" y="217"/>
                  </a:lnTo>
                  <a:lnTo>
                    <a:pt x="302" y="223"/>
                  </a:lnTo>
                  <a:lnTo>
                    <a:pt x="314" y="229"/>
                  </a:lnTo>
                  <a:lnTo>
                    <a:pt x="320" y="229"/>
                  </a:lnTo>
                  <a:lnTo>
                    <a:pt x="320" y="235"/>
                  </a:lnTo>
                  <a:lnTo>
                    <a:pt x="326" y="235"/>
                  </a:lnTo>
                  <a:lnTo>
                    <a:pt x="332" y="235"/>
                  </a:lnTo>
                  <a:lnTo>
                    <a:pt x="338" y="235"/>
                  </a:lnTo>
                  <a:lnTo>
                    <a:pt x="344" y="241"/>
                  </a:lnTo>
                  <a:lnTo>
                    <a:pt x="350" y="235"/>
                  </a:lnTo>
                  <a:lnTo>
                    <a:pt x="362" y="241"/>
                  </a:lnTo>
                  <a:lnTo>
                    <a:pt x="368" y="241"/>
                  </a:lnTo>
                  <a:lnTo>
                    <a:pt x="374" y="247"/>
                  </a:lnTo>
                  <a:lnTo>
                    <a:pt x="380" y="260"/>
                  </a:lnTo>
                  <a:lnTo>
                    <a:pt x="386" y="266"/>
                  </a:lnTo>
                  <a:lnTo>
                    <a:pt x="392" y="266"/>
                  </a:lnTo>
                  <a:lnTo>
                    <a:pt x="392" y="272"/>
                  </a:lnTo>
                  <a:lnTo>
                    <a:pt x="404" y="278"/>
                  </a:lnTo>
                  <a:lnTo>
                    <a:pt x="411" y="278"/>
                  </a:lnTo>
                  <a:lnTo>
                    <a:pt x="411" y="284"/>
                  </a:lnTo>
                  <a:lnTo>
                    <a:pt x="417" y="290"/>
                  </a:lnTo>
                  <a:lnTo>
                    <a:pt x="423" y="296"/>
                  </a:lnTo>
                  <a:lnTo>
                    <a:pt x="429" y="296"/>
                  </a:lnTo>
                  <a:lnTo>
                    <a:pt x="435" y="308"/>
                  </a:lnTo>
                  <a:lnTo>
                    <a:pt x="465" y="326"/>
                  </a:lnTo>
                  <a:lnTo>
                    <a:pt x="471" y="326"/>
                  </a:lnTo>
                  <a:lnTo>
                    <a:pt x="477" y="326"/>
                  </a:lnTo>
                  <a:lnTo>
                    <a:pt x="477" y="338"/>
                  </a:lnTo>
                  <a:lnTo>
                    <a:pt x="477" y="344"/>
                  </a:lnTo>
                  <a:lnTo>
                    <a:pt x="483" y="350"/>
                  </a:lnTo>
                  <a:lnTo>
                    <a:pt x="501" y="350"/>
                  </a:lnTo>
                  <a:lnTo>
                    <a:pt x="507" y="356"/>
                  </a:lnTo>
                  <a:lnTo>
                    <a:pt x="519" y="362"/>
                  </a:lnTo>
                  <a:lnTo>
                    <a:pt x="525" y="368"/>
                  </a:lnTo>
                  <a:lnTo>
                    <a:pt x="531" y="368"/>
                  </a:lnTo>
                  <a:lnTo>
                    <a:pt x="549" y="374"/>
                  </a:lnTo>
                  <a:lnTo>
                    <a:pt x="556" y="380"/>
                  </a:lnTo>
                  <a:lnTo>
                    <a:pt x="556" y="386"/>
                  </a:lnTo>
                  <a:lnTo>
                    <a:pt x="562" y="393"/>
                  </a:lnTo>
                  <a:lnTo>
                    <a:pt x="568" y="399"/>
                  </a:lnTo>
                  <a:lnTo>
                    <a:pt x="568" y="405"/>
                  </a:lnTo>
                  <a:lnTo>
                    <a:pt x="562" y="405"/>
                  </a:lnTo>
                  <a:lnTo>
                    <a:pt x="562" y="399"/>
                  </a:lnTo>
                  <a:lnTo>
                    <a:pt x="556" y="393"/>
                  </a:lnTo>
                  <a:lnTo>
                    <a:pt x="543" y="386"/>
                  </a:lnTo>
                  <a:lnTo>
                    <a:pt x="537" y="386"/>
                  </a:lnTo>
                  <a:lnTo>
                    <a:pt x="543" y="399"/>
                  </a:lnTo>
                  <a:lnTo>
                    <a:pt x="549" y="411"/>
                  </a:lnTo>
                  <a:lnTo>
                    <a:pt x="556" y="417"/>
                  </a:lnTo>
                  <a:lnTo>
                    <a:pt x="556" y="423"/>
                  </a:lnTo>
                  <a:lnTo>
                    <a:pt x="562" y="435"/>
                  </a:lnTo>
                  <a:lnTo>
                    <a:pt x="562" y="447"/>
                  </a:lnTo>
                  <a:lnTo>
                    <a:pt x="568" y="453"/>
                  </a:lnTo>
                  <a:lnTo>
                    <a:pt x="568" y="459"/>
                  </a:lnTo>
                  <a:lnTo>
                    <a:pt x="574" y="471"/>
                  </a:lnTo>
                  <a:lnTo>
                    <a:pt x="580" y="483"/>
                  </a:lnTo>
                  <a:lnTo>
                    <a:pt x="586" y="489"/>
                  </a:lnTo>
                  <a:lnTo>
                    <a:pt x="586" y="495"/>
                  </a:lnTo>
                  <a:lnTo>
                    <a:pt x="586" y="501"/>
                  </a:lnTo>
                  <a:lnTo>
                    <a:pt x="586" y="507"/>
                  </a:lnTo>
                  <a:lnTo>
                    <a:pt x="592" y="513"/>
                  </a:lnTo>
                  <a:lnTo>
                    <a:pt x="598" y="519"/>
                  </a:lnTo>
                  <a:lnTo>
                    <a:pt x="598" y="525"/>
                  </a:lnTo>
                  <a:lnTo>
                    <a:pt x="604" y="532"/>
                  </a:lnTo>
                  <a:lnTo>
                    <a:pt x="610" y="544"/>
                  </a:lnTo>
                  <a:lnTo>
                    <a:pt x="616" y="544"/>
                  </a:lnTo>
                  <a:lnTo>
                    <a:pt x="622" y="550"/>
                  </a:lnTo>
                  <a:lnTo>
                    <a:pt x="628" y="556"/>
                  </a:lnTo>
                  <a:lnTo>
                    <a:pt x="634" y="556"/>
                  </a:lnTo>
                  <a:lnTo>
                    <a:pt x="628" y="562"/>
                  </a:lnTo>
                  <a:lnTo>
                    <a:pt x="634" y="568"/>
                  </a:lnTo>
                  <a:lnTo>
                    <a:pt x="640" y="574"/>
                  </a:lnTo>
                  <a:lnTo>
                    <a:pt x="652" y="586"/>
                  </a:lnTo>
                  <a:lnTo>
                    <a:pt x="658" y="592"/>
                  </a:lnTo>
                  <a:lnTo>
                    <a:pt x="664" y="604"/>
                  </a:lnTo>
                  <a:lnTo>
                    <a:pt x="664" y="610"/>
                  </a:lnTo>
                  <a:lnTo>
                    <a:pt x="670" y="610"/>
                  </a:lnTo>
                  <a:lnTo>
                    <a:pt x="682" y="610"/>
                  </a:lnTo>
                  <a:lnTo>
                    <a:pt x="694" y="616"/>
                  </a:lnTo>
                  <a:lnTo>
                    <a:pt x="707" y="622"/>
                  </a:lnTo>
                  <a:lnTo>
                    <a:pt x="719" y="634"/>
                  </a:lnTo>
                  <a:lnTo>
                    <a:pt x="725" y="646"/>
                  </a:lnTo>
                  <a:lnTo>
                    <a:pt x="731" y="646"/>
                  </a:lnTo>
                  <a:lnTo>
                    <a:pt x="731" y="652"/>
                  </a:lnTo>
                  <a:lnTo>
                    <a:pt x="731" y="658"/>
                  </a:lnTo>
                  <a:lnTo>
                    <a:pt x="743" y="670"/>
                  </a:lnTo>
                  <a:lnTo>
                    <a:pt x="749" y="677"/>
                  </a:lnTo>
                  <a:lnTo>
                    <a:pt x="755" y="683"/>
                  </a:lnTo>
                  <a:lnTo>
                    <a:pt x="767" y="689"/>
                  </a:lnTo>
                  <a:lnTo>
                    <a:pt x="773" y="689"/>
                  </a:lnTo>
                  <a:lnTo>
                    <a:pt x="773" y="695"/>
                  </a:lnTo>
                  <a:lnTo>
                    <a:pt x="773" y="701"/>
                  </a:lnTo>
                  <a:lnTo>
                    <a:pt x="773" y="707"/>
                  </a:lnTo>
                  <a:lnTo>
                    <a:pt x="773" y="713"/>
                  </a:lnTo>
                  <a:lnTo>
                    <a:pt x="767" y="713"/>
                  </a:lnTo>
                  <a:lnTo>
                    <a:pt x="773" y="719"/>
                  </a:lnTo>
                  <a:lnTo>
                    <a:pt x="785" y="725"/>
                  </a:lnTo>
                  <a:lnTo>
                    <a:pt x="791" y="731"/>
                  </a:lnTo>
                  <a:lnTo>
                    <a:pt x="803" y="737"/>
                  </a:lnTo>
                  <a:lnTo>
                    <a:pt x="809" y="749"/>
                  </a:lnTo>
                  <a:lnTo>
                    <a:pt x="815" y="755"/>
                  </a:lnTo>
                  <a:lnTo>
                    <a:pt x="815" y="761"/>
                  </a:lnTo>
                  <a:lnTo>
                    <a:pt x="827" y="773"/>
                  </a:lnTo>
                  <a:lnTo>
                    <a:pt x="840" y="779"/>
                  </a:lnTo>
                  <a:lnTo>
                    <a:pt x="846" y="785"/>
                  </a:lnTo>
                  <a:lnTo>
                    <a:pt x="852" y="791"/>
                  </a:lnTo>
                  <a:lnTo>
                    <a:pt x="858" y="785"/>
                  </a:lnTo>
                  <a:lnTo>
                    <a:pt x="852" y="779"/>
                  </a:lnTo>
                  <a:lnTo>
                    <a:pt x="852" y="773"/>
                  </a:lnTo>
                  <a:lnTo>
                    <a:pt x="846" y="767"/>
                  </a:lnTo>
                  <a:lnTo>
                    <a:pt x="833" y="761"/>
                  </a:lnTo>
                  <a:lnTo>
                    <a:pt x="833" y="755"/>
                  </a:lnTo>
                  <a:lnTo>
                    <a:pt x="827" y="755"/>
                  </a:lnTo>
                  <a:lnTo>
                    <a:pt x="827" y="743"/>
                  </a:lnTo>
                  <a:lnTo>
                    <a:pt x="821" y="737"/>
                  </a:lnTo>
                  <a:lnTo>
                    <a:pt x="815" y="731"/>
                  </a:lnTo>
                  <a:lnTo>
                    <a:pt x="803" y="719"/>
                  </a:lnTo>
                  <a:lnTo>
                    <a:pt x="791" y="707"/>
                  </a:lnTo>
                  <a:lnTo>
                    <a:pt x="779" y="695"/>
                  </a:lnTo>
                  <a:lnTo>
                    <a:pt x="773" y="677"/>
                  </a:lnTo>
                  <a:lnTo>
                    <a:pt x="767" y="677"/>
                  </a:lnTo>
                  <a:lnTo>
                    <a:pt x="761" y="670"/>
                  </a:lnTo>
                  <a:lnTo>
                    <a:pt x="749" y="658"/>
                  </a:lnTo>
                  <a:lnTo>
                    <a:pt x="749" y="646"/>
                  </a:lnTo>
                  <a:lnTo>
                    <a:pt x="755" y="646"/>
                  </a:lnTo>
                  <a:lnTo>
                    <a:pt x="761" y="652"/>
                  </a:lnTo>
                  <a:lnTo>
                    <a:pt x="761" y="646"/>
                  </a:lnTo>
                  <a:lnTo>
                    <a:pt x="767" y="652"/>
                  </a:lnTo>
                  <a:lnTo>
                    <a:pt x="773" y="652"/>
                  </a:lnTo>
                  <a:lnTo>
                    <a:pt x="773" y="664"/>
                  </a:lnTo>
                  <a:lnTo>
                    <a:pt x="779" y="670"/>
                  </a:lnTo>
                  <a:lnTo>
                    <a:pt x="785" y="677"/>
                  </a:lnTo>
                  <a:lnTo>
                    <a:pt x="785" y="683"/>
                  </a:lnTo>
                  <a:lnTo>
                    <a:pt x="791" y="689"/>
                  </a:lnTo>
                  <a:lnTo>
                    <a:pt x="803" y="695"/>
                  </a:lnTo>
                  <a:lnTo>
                    <a:pt x="803" y="701"/>
                  </a:lnTo>
                  <a:lnTo>
                    <a:pt x="809" y="707"/>
                  </a:lnTo>
                  <a:lnTo>
                    <a:pt x="815" y="707"/>
                  </a:lnTo>
                  <a:lnTo>
                    <a:pt x="821" y="713"/>
                  </a:lnTo>
                  <a:lnTo>
                    <a:pt x="821" y="719"/>
                  </a:lnTo>
                  <a:lnTo>
                    <a:pt x="827" y="719"/>
                  </a:lnTo>
                  <a:lnTo>
                    <a:pt x="833" y="725"/>
                  </a:lnTo>
                  <a:lnTo>
                    <a:pt x="846" y="725"/>
                  </a:lnTo>
                  <a:lnTo>
                    <a:pt x="846" y="731"/>
                  </a:lnTo>
                  <a:lnTo>
                    <a:pt x="846" y="737"/>
                  </a:lnTo>
                  <a:lnTo>
                    <a:pt x="852" y="743"/>
                  </a:lnTo>
                  <a:lnTo>
                    <a:pt x="858" y="749"/>
                  </a:lnTo>
                  <a:lnTo>
                    <a:pt x="864" y="755"/>
                  </a:lnTo>
                  <a:lnTo>
                    <a:pt x="870" y="755"/>
                  </a:lnTo>
                  <a:lnTo>
                    <a:pt x="876" y="761"/>
                  </a:lnTo>
                  <a:lnTo>
                    <a:pt x="882" y="773"/>
                  </a:lnTo>
                  <a:lnTo>
                    <a:pt x="888" y="779"/>
                  </a:lnTo>
                  <a:lnTo>
                    <a:pt x="894" y="785"/>
                  </a:lnTo>
                  <a:lnTo>
                    <a:pt x="900" y="797"/>
                  </a:lnTo>
                  <a:lnTo>
                    <a:pt x="906" y="803"/>
                  </a:lnTo>
                  <a:lnTo>
                    <a:pt x="912" y="803"/>
                  </a:lnTo>
                  <a:lnTo>
                    <a:pt x="912" y="816"/>
                  </a:lnTo>
                  <a:lnTo>
                    <a:pt x="912" y="822"/>
                  </a:lnTo>
                  <a:lnTo>
                    <a:pt x="912" y="828"/>
                  </a:lnTo>
                  <a:lnTo>
                    <a:pt x="918" y="834"/>
                  </a:lnTo>
                  <a:lnTo>
                    <a:pt x="918" y="840"/>
                  </a:lnTo>
                  <a:lnTo>
                    <a:pt x="930" y="846"/>
                  </a:lnTo>
                  <a:lnTo>
                    <a:pt x="936" y="846"/>
                  </a:lnTo>
                  <a:lnTo>
                    <a:pt x="936" y="852"/>
                  </a:lnTo>
                  <a:lnTo>
                    <a:pt x="942" y="852"/>
                  </a:lnTo>
                  <a:lnTo>
                    <a:pt x="942" y="858"/>
                  </a:lnTo>
                  <a:lnTo>
                    <a:pt x="960" y="864"/>
                  </a:lnTo>
                  <a:lnTo>
                    <a:pt x="966" y="870"/>
                  </a:lnTo>
                  <a:lnTo>
                    <a:pt x="978" y="876"/>
                  </a:lnTo>
                  <a:lnTo>
                    <a:pt x="985" y="882"/>
                  </a:lnTo>
                  <a:lnTo>
                    <a:pt x="991" y="882"/>
                  </a:lnTo>
                  <a:lnTo>
                    <a:pt x="997" y="888"/>
                  </a:lnTo>
                  <a:lnTo>
                    <a:pt x="1003" y="888"/>
                  </a:lnTo>
                  <a:lnTo>
                    <a:pt x="1009" y="888"/>
                  </a:lnTo>
                  <a:lnTo>
                    <a:pt x="1015" y="894"/>
                  </a:lnTo>
                  <a:lnTo>
                    <a:pt x="1027" y="894"/>
                  </a:lnTo>
                  <a:lnTo>
                    <a:pt x="1033" y="900"/>
                  </a:lnTo>
                  <a:lnTo>
                    <a:pt x="1045" y="900"/>
                  </a:lnTo>
                  <a:lnTo>
                    <a:pt x="1051" y="894"/>
                  </a:lnTo>
                  <a:lnTo>
                    <a:pt x="1057" y="888"/>
                  </a:lnTo>
                  <a:lnTo>
                    <a:pt x="1063" y="888"/>
                  </a:lnTo>
                  <a:lnTo>
                    <a:pt x="1069" y="888"/>
                  </a:lnTo>
                  <a:lnTo>
                    <a:pt x="1075" y="894"/>
                  </a:lnTo>
                  <a:lnTo>
                    <a:pt x="1081" y="900"/>
                  </a:lnTo>
                  <a:lnTo>
                    <a:pt x="1087" y="906"/>
                  </a:lnTo>
                  <a:lnTo>
                    <a:pt x="1087" y="912"/>
                  </a:lnTo>
                  <a:lnTo>
                    <a:pt x="1093" y="912"/>
                  </a:lnTo>
                  <a:lnTo>
                    <a:pt x="1099" y="918"/>
                  </a:lnTo>
                  <a:lnTo>
                    <a:pt x="1105" y="930"/>
                  </a:lnTo>
                  <a:lnTo>
                    <a:pt x="1111" y="930"/>
                  </a:lnTo>
                  <a:lnTo>
                    <a:pt x="1117" y="924"/>
                  </a:lnTo>
                  <a:lnTo>
                    <a:pt x="1130" y="930"/>
                  </a:lnTo>
                  <a:lnTo>
                    <a:pt x="1136" y="930"/>
                  </a:lnTo>
                  <a:lnTo>
                    <a:pt x="1142" y="942"/>
                  </a:lnTo>
                  <a:lnTo>
                    <a:pt x="1148" y="942"/>
                  </a:lnTo>
                  <a:lnTo>
                    <a:pt x="1154" y="936"/>
                  </a:lnTo>
                  <a:lnTo>
                    <a:pt x="1160" y="936"/>
                  </a:lnTo>
                  <a:lnTo>
                    <a:pt x="1166" y="942"/>
                  </a:lnTo>
                  <a:lnTo>
                    <a:pt x="1166" y="948"/>
                  </a:lnTo>
                  <a:lnTo>
                    <a:pt x="1172" y="954"/>
                  </a:lnTo>
                  <a:lnTo>
                    <a:pt x="1178" y="967"/>
                  </a:lnTo>
                  <a:lnTo>
                    <a:pt x="1184" y="973"/>
                  </a:lnTo>
                  <a:lnTo>
                    <a:pt x="1190" y="979"/>
                  </a:lnTo>
                  <a:lnTo>
                    <a:pt x="1190" y="985"/>
                  </a:lnTo>
                  <a:lnTo>
                    <a:pt x="1190" y="991"/>
                  </a:lnTo>
                  <a:lnTo>
                    <a:pt x="1196" y="997"/>
                  </a:lnTo>
                  <a:lnTo>
                    <a:pt x="1196" y="1003"/>
                  </a:lnTo>
                  <a:lnTo>
                    <a:pt x="1202" y="1003"/>
                  </a:lnTo>
                  <a:lnTo>
                    <a:pt x="1202" y="997"/>
                  </a:lnTo>
                  <a:lnTo>
                    <a:pt x="1208" y="1003"/>
                  </a:lnTo>
                  <a:lnTo>
                    <a:pt x="1214" y="1009"/>
                  </a:lnTo>
                  <a:lnTo>
                    <a:pt x="1220" y="1009"/>
                  </a:lnTo>
                  <a:lnTo>
                    <a:pt x="1226" y="1021"/>
                  </a:lnTo>
                  <a:lnTo>
                    <a:pt x="1232" y="1027"/>
                  </a:lnTo>
                  <a:lnTo>
                    <a:pt x="1244" y="1021"/>
                  </a:lnTo>
                  <a:lnTo>
                    <a:pt x="1250" y="1033"/>
                  </a:lnTo>
                  <a:lnTo>
                    <a:pt x="1262" y="1039"/>
                  </a:lnTo>
                  <a:lnTo>
                    <a:pt x="1268" y="1039"/>
                  </a:lnTo>
                  <a:lnTo>
                    <a:pt x="1268" y="1033"/>
                  </a:lnTo>
                  <a:lnTo>
                    <a:pt x="1262" y="1021"/>
                  </a:lnTo>
                  <a:lnTo>
                    <a:pt x="1268" y="1015"/>
                  </a:lnTo>
                  <a:lnTo>
                    <a:pt x="1275" y="1009"/>
                  </a:lnTo>
                  <a:lnTo>
                    <a:pt x="1281" y="1009"/>
                  </a:lnTo>
                  <a:lnTo>
                    <a:pt x="1281" y="1015"/>
                  </a:lnTo>
                  <a:lnTo>
                    <a:pt x="1287" y="1021"/>
                  </a:lnTo>
                  <a:lnTo>
                    <a:pt x="1293" y="1021"/>
                  </a:lnTo>
                  <a:lnTo>
                    <a:pt x="1293" y="1027"/>
                  </a:lnTo>
                  <a:lnTo>
                    <a:pt x="1293" y="1033"/>
                  </a:lnTo>
                  <a:lnTo>
                    <a:pt x="1305" y="1051"/>
                  </a:lnTo>
                  <a:lnTo>
                    <a:pt x="1305" y="1057"/>
                  </a:lnTo>
                  <a:lnTo>
                    <a:pt x="1305" y="1063"/>
                  </a:lnTo>
                  <a:lnTo>
                    <a:pt x="1305" y="1069"/>
                  </a:lnTo>
                  <a:lnTo>
                    <a:pt x="1305" y="1075"/>
                  </a:lnTo>
                  <a:lnTo>
                    <a:pt x="1305" y="1081"/>
                  </a:lnTo>
                  <a:lnTo>
                    <a:pt x="1305" y="1087"/>
                  </a:lnTo>
                  <a:lnTo>
                    <a:pt x="1311" y="1093"/>
                  </a:lnTo>
                  <a:lnTo>
                    <a:pt x="1311" y="1106"/>
                  </a:lnTo>
                  <a:lnTo>
                    <a:pt x="1311" y="1112"/>
                  </a:lnTo>
                  <a:lnTo>
                    <a:pt x="1305" y="1118"/>
                  </a:lnTo>
                  <a:lnTo>
                    <a:pt x="1299" y="1118"/>
                  </a:lnTo>
                  <a:lnTo>
                    <a:pt x="1293" y="1124"/>
                  </a:lnTo>
                  <a:lnTo>
                    <a:pt x="1293" y="1130"/>
                  </a:lnTo>
                  <a:lnTo>
                    <a:pt x="1293" y="1136"/>
                  </a:lnTo>
                  <a:lnTo>
                    <a:pt x="1293" y="1142"/>
                  </a:lnTo>
                  <a:lnTo>
                    <a:pt x="1287" y="1148"/>
                  </a:lnTo>
                  <a:lnTo>
                    <a:pt x="1281" y="1148"/>
                  </a:lnTo>
                  <a:lnTo>
                    <a:pt x="1275" y="1154"/>
                  </a:lnTo>
                  <a:lnTo>
                    <a:pt x="1275" y="1166"/>
                  </a:lnTo>
                  <a:lnTo>
                    <a:pt x="1268" y="1172"/>
                  </a:lnTo>
                  <a:lnTo>
                    <a:pt x="1262" y="1184"/>
                  </a:lnTo>
                  <a:lnTo>
                    <a:pt x="1262" y="1196"/>
                  </a:lnTo>
                  <a:lnTo>
                    <a:pt x="1262" y="1208"/>
                  </a:lnTo>
                  <a:lnTo>
                    <a:pt x="1275" y="1214"/>
                  </a:lnTo>
                  <a:lnTo>
                    <a:pt x="1275" y="1220"/>
                  </a:lnTo>
                  <a:lnTo>
                    <a:pt x="1275" y="1226"/>
                  </a:lnTo>
                  <a:lnTo>
                    <a:pt x="1268" y="1226"/>
                  </a:lnTo>
                  <a:lnTo>
                    <a:pt x="1268" y="1232"/>
                  </a:lnTo>
                  <a:lnTo>
                    <a:pt x="1262" y="1238"/>
                  </a:lnTo>
                  <a:lnTo>
                    <a:pt x="1256" y="1251"/>
                  </a:lnTo>
                  <a:lnTo>
                    <a:pt x="1256" y="1257"/>
                  </a:lnTo>
                  <a:lnTo>
                    <a:pt x="1262" y="1263"/>
                  </a:lnTo>
                  <a:lnTo>
                    <a:pt x="1262" y="1269"/>
                  </a:lnTo>
                  <a:lnTo>
                    <a:pt x="1262" y="1275"/>
                  </a:lnTo>
                  <a:lnTo>
                    <a:pt x="1256" y="1275"/>
                  </a:lnTo>
                  <a:lnTo>
                    <a:pt x="1262" y="1281"/>
                  </a:lnTo>
                  <a:lnTo>
                    <a:pt x="1268" y="1287"/>
                  </a:lnTo>
                  <a:lnTo>
                    <a:pt x="1275" y="1287"/>
                  </a:lnTo>
                  <a:lnTo>
                    <a:pt x="1275" y="1293"/>
                  </a:lnTo>
                  <a:lnTo>
                    <a:pt x="1281" y="1299"/>
                  </a:lnTo>
                  <a:lnTo>
                    <a:pt x="1281" y="1311"/>
                  </a:lnTo>
                  <a:lnTo>
                    <a:pt x="1287" y="1323"/>
                  </a:lnTo>
                  <a:lnTo>
                    <a:pt x="1287" y="1329"/>
                  </a:lnTo>
                  <a:lnTo>
                    <a:pt x="1287" y="1335"/>
                  </a:lnTo>
                  <a:lnTo>
                    <a:pt x="1287" y="1341"/>
                  </a:lnTo>
                  <a:lnTo>
                    <a:pt x="1287" y="1353"/>
                  </a:lnTo>
                  <a:lnTo>
                    <a:pt x="1287" y="1359"/>
                  </a:lnTo>
                  <a:lnTo>
                    <a:pt x="1293" y="1365"/>
                  </a:lnTo>
                  <a:lnTo>
                    <a:pt x="1299" y="1371"/>
                  </a:lnTo>
                  <a:lnTo>
                    <a:pt x="1299" y="1402"/>
                  </a:lnTo>
                  <a:lnTo>
                    <a:pt x="1299" y="1408"/>
                  </a:lnTo>
                  <a:lnTo>
                    <a:pt x="1299" y="1414"/>
                  </a:lnTo>
                  <a:lnTo>
                    <a:pt x="1305" y="1432"/>
                  </a:lnTo>
                  <a:lnTo>
                    <a:pt x="1311" y="1444"/>
                  </a:lnTo>
                  <a:lnTo>
                    <a:pt x="1329" y="1462"/>
                  </a:lnTo>
                  <a:lnTo>
                    <a:pt x="1335" y="1462"/>
                  </a:lnTo>
                  <a:lnTo>
                    <a:pt x="1341" y="1468"/>
                  </a:lnTo>
                  <a:lnTo>
                    <a:pt x="1347" y="1480"/>
                  </a:lnTo>
                  <a:lnTo>
                    <a:pt x="1353" y="1486"/>
                  </a:lnTo>
                  <a:lnTo>
                    <a:pt x="1353" y="1492"/>
                  </a:lnTo>
                  <a:lnTo>
                    <a:pt x="1353" y="1498"/>
                  </a:lnTo>
                  <a:lnTo>
                    <a:pt x="1353" y="1504"/>
                  </a:lnTo>
                  <a:lnTo>
                    <a:pt x="1347" y="1510"/>
                  </a:lnTo>
                  <a:lnTo>
                    <a:pt x="1347" y="1516"/>
                  </a:lnTo>
                  <a:lnTo>
                    <a:pt x="1341" y="1529"/>
                  </a:lnTo>
                  <a:lnTo>
                    <a:pt x="1341" y="1535"/>
                  </a:lnTo>
                  <a:lnTo>
                    <a:pt x="1341" y="1541"/>
                  </a:lnTo>
                  <a:lnTo>
                    <a:pt x="1341" y="1553"/>
                  </a:lnTo>
                  <a:lnTo>
                    <a:pt x="1329" y="1571"/>
                  </a:lnTo>
                  <a:lnTo>
                    <a:pt x="1323" y="1583"/>
                  </a:lnTo>
                  <a:lnTo>
                    <a:pt x="1317" y="1601"/>
                  </a:lnTo>
                  <a:lnTo>
                    <a:pt x="1311" y="1613"/>
                  </a:lnTo>
                  <a:lnTo>
                    <a:pt x="1305" y="1619"/>
                  </a:lnTo>
                  <a:lnTo>
                    <a:pt x="1299" y="1631"/>
                  </a:lnTo>
                  <a:lnTo>
                    <a:pt x="1299" y="1637"/>
                  </a:lnTo>
                  <a:lnTo>
                    <a:pt x="1293" y="1643"/>
                  </a:lnTo>
                  <a:lnTo>
                    <a:pt x="1287" y="1655"/>
                  </a:lnTo>
                  <a:lnTo>
                    <a:pt x="1275" y="1668"/>
                  </a:lnTo>
                  <a:lnTo>
                    <a:pt x="1268" y="1680"/>
                  </a:lnTo>
                  <a:lnTo>
                    <a:pt x="1268" y="1686"/>
                  </a:lnTo>
                  <a:lnTo>
                    <a:pt x="1268" y="1692"/>
                  </a:lnTo>
                  <a:lnTo>
                    <a:pt x="1256" y="1704"/>
                  </a:lnTo>
                  <a:lnTo>
                    <a:pt x="1250" y="1710"/>
                  </a:lnTo>
                  <a:lnTo>
                    <a:pt x="1250" y="1716"/>
                  </a:lnTo>
                  <a:lnTo>
                    <a:pt x="1250" y="1722"/>
                  </a:lnTo>
                  <a:lnTo>
                    <a:pt x="1244" y="1728"/>
                  </a:lnTo>
                  <a:lnTo>
                    <a:pt x="1238" y="1734"/>
                  </a:lnTo>
                  <a:lnTo>
                    <a:pt x="1232" y="1746"/>
                  </a:lnTo>
                  <a:lnTo>
                    <a:pt x="1214" y="1776"/>
                  </a:lnTo>
                  <a:lnTo>
                    <a:pt x="1208" y="1776"/>
                  </a:lnTo>
                  <a:lnTo>
                    <a:pt x="1202" y="1782"/>
                  </a:lnTo>
                  <a:lnTo>
                    <a:pt x="1196" y="1788"/>
                  </a:lnTo>
                  <a:lnTo>
                    <a:pt x="1190" y="1794"/>
                  </a:lnTo>
                  <a:lnTo>
                    <a:pt x="1190" y="1800"/>
                  </a:lnTo>
                  <a:lnTo>
                    <a:pt x="1178" y="1806"/>
                  </a:lnTo>
                  <a:lnTo>
                    <a:pt x="1172" y="1813"/>
                  </a:lnTo>
                  <a:lnTo>
                    <a:pt x="1166" y="1831"/>
                  </a:lnTo>
                  <a:lnTo>
                    <a:pt x="1160" y="1843"/>
                  </a:lnTo>
                  <a:lnTo>
                    <a:pt x="1130" y="1873"/>
                  </a:lnTo>
                  <a:lnTo>
                    <a:pt x="1130" y="1879"/>
                  </a:lnTo>
                  <a:lnTo>
                    <a:pt x="1136" y="1885"/>
                  </a:lnTo>
                  <a:lnTo>
                    <a:pt x="1136" y="1891"/>
                  </a:lnTo>
                  <a:lnTo>
                    <a:pt x="1105" y="1921"/>
                  </a:lnTo>
                  <a:lnTo>
                    <a:pt x="1105" y="1927"/>
                  </a:lnTo>
                  <a:lnTo>
                    <a:pt x="1099" y="1933"/>
                  </a:lnTo>
                  <a:lnTo>
                    <a:pt x="1093" y="1933"/>
                  </a:lnTo>
                  <a:lnTo>
                    <a:pt x="1075" y="1952"/>
                  </a:lnTo>
                  <a:lnTo>
                    <a:pt x="1069" y="1958"/>
                  </a:lnTo>
                  <a:lnTo>
                    <a:pt x="1057" y="1958"/>
                  </a:lnTo>
                  <a:lnTo>
                    <a:pt x="1057" y="1964"/>
                  </a:lnTo>
                  <a:lnTo>
                    <a:pt x="1063" y="1964"/>
                  </a:lnTo>
                  <a:lnTo>
                    <a:pt x="1063" y="1970"/>
                  </a:lnTo>
                  <a:lnTo>
                    <a:pt x="1057" y="1976"/>
                  </a:lnTo>
                  <a:lnTo>
                    <a:pt x="1045" y="1982"/>
                  </a:lnTo>
                  <a:lnTo>
                    <a:pt x="1039" y="1988"/>
                  </a:lnTo>
                  <a:lnTo>
                    <a:pt x="1033" y="1994"/>
                  </a:lnTo>
                  <a:lnTo>
                    <a:pt x="1033" y="2000"/>
                  </a:lnTo>
                  <a:lnTo>
                    <a:pt x="1033" y="2006"/>
                  </a:lnTo>
                  <a:lnTo>
                    <a:pt x="1027" y="2012"/>
                  </a:lnTo>
                  <a:lnTo>
                    <a:pt x="1015" y="2018"/>
                  </a:lnTo>
                  <a:lnTo>
                    <a:pt x="1015" y="2024"/>
                  </a:lnTo>
                  <a:lnTo>
                    <a:pt x="1015" y="2030"/>
                  </a:lnTo>
                  <a:lnTo>
                    <a:pt x="1003" y="2030"/>
                  </a:lnTo>
                  <a:lnTo>
                    <a:pt x="997" y="2030"/>
                  </a:lnTo>
                  <a:lnTo>
                    <a:pt x="1003" y="2036"/>
                  </a:lnTo>
                  <a:lnTo>
                    <a:pt x="1009" y="2042"/>
                  </a:lnTo>
                  <a:lnTo>
                    <a:pt x="1009" y="2048"/>
                  </a:lnTo>
                  <a:lnTo>
                    <a:pt x="1003" y="2054"/>
                  </a:lnTo>
                  <a:lnTo>
                    <a:pt x="997" y="2054"/>
                  </a:lnTo>
                  <a:lnTo>
                    <a:pt x="997" y="2060"/>
                  </a:lnTo>
                  <a:lnTo>
                    <a:pt x="1003" y="2066"/>
                  </a:lnTo>
                  <a:lnTo>
                    <a:pt x="1009" y="2072"/>
                  </a:lnTo>
                  <a:lnTo>
                    <a:pt x="1009" y="2078"/>
                  </a:lnTo>
                  <a:lnTo>
                    <a:pt x="1015" y="2072"/>
                  </a:lnTo>
                  <a:lnTo>
                    <a:pt x="1015" y="2066"/>
                  </a:lnTo>
                  <a:lnTo>
                    <a:pt x="1021" y="2066"/>
                  </a:lnTo>
                  <a:lnTo>
                    <a:pt x="1027" y="2072"/>
                  </a:lnTo>
                  <a:lnTo>
                    <a:pt x="1033" y="206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4" name="Freeform 120"/>
            <p:cNvSpPr>
              <a:spLocks/>
            </p:cNvSpPr>
            <p:nvPr/>
          </p:nvSpPr>
          <p:spPr bwMode="auto">
            <a:xfrm>
              <a:off x="3433" y="1044"/>
              <a:ext cx="15" cy="6"/>
            </a:xfrm>
            <a:custGeom>
              <a:avLst/>
              <a:gdLst>
                <a:gd name="T0" fmla="*/ 0 w 12"/>
                <a:gd name="T1" fmla="*/ 6 h 6"/>
                <a:gd name="T2" fmla="*/ 8 w 12"/>
                <a:gd name="T3" fmla="*/ 0 h 6"/>
                <a:gd name="T4" fmla="*/ 15 w 12"/>
                <a:gd name="T5" fmla="*/ 0 h 6"/>
                <a:gd name="T6" fmla="*/ 15 w 12"/>
                <a:gd name="T7" fmla="*/ 6 h 6"/>
                <a:gd name="T8" fmla="*/ 8 w 12"/>
                <a:gd name="T9" fmla="*/ 6 h 6"/>
                <a:gd name="T10" fmla="*/ 0 w 12"/>
                <a:gd name="T11" fmla="*/ 6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
                  <a:moveTo>
                    <a:pt x="0" y="6"/>
                  </a:moveTo>
                  <a:lnTo>
                    <a:pt x="6" y="0"/>
                  </a:lnTo>
                  <a:lnTo>
                    <a:pt x="12" y="0"/>
                  </a:lnTo>
                  <a:lnTo>
                    <a:pt x="12" y="6"/>
                  </a:lnTo>
                  <a:lnTo>
                    <a:pt x="6" y="6"/>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5" name="Freeform 121"/>
            <p:cNvSpPr>
              <a:spLocks/>
            </p:cNvSpPr>
            <p:nvPr/>
          </p:nvSpPr>
          <p:spPr bwMode="auto">
            <a:xfrm>
              <a:off x="3168" y="1050"/>
              <a:ext cx="15" cy="7"/>
            </a:xfrm>
            <a:custGeom>
              <a:avLst/>
              <a:gdLst>
                <a:gd name="T0" fmla="*/ 0 w 12"/>
                <a:gd name="T1" fmla="*/ 0 h 6"/>
                <a:gd name="T2" fmla="*/ 15 w 12"/>
                <a:gd name="T3" fmla="*/ 7 h 6"/>
                <a:gd name="T4" fmla="*/ 8 w 12"/>
                <a:gd name="T5" fmla="*/ 7 h 6"/>
                <a:gd name="T6" fmla="*/ 0 w 12"/>
                <a:gd name="T7" fmla="*/ 7 h 6"/>
                <a:gd name="T8" fmla="*/ 0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0" y="0"/>
                  </a:moveTo>
                  <a:lnTo>
                    <a:pt x="12" y="6"/>
                  </a:lnTo>
                  <a:lnTo>
                    <a:pt x="6" y="6"/>
                  </a:lnTo>
                  <a:lnTo>
                    <a:pt x="0" y="6"/>
                  </a:lnTo>
                  <a:lnTo>
                    <a:pt x="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6" name="Rectangle 122"/>
            <p:cNvSpPr>
              <a:spLocks noChangeArrowheads="1"/>
            </p:cNvSpPr>
            <p:nvPr/>
          </p:nvSpPr>
          <p:spPr bwMode="auto">
            <a:xfrm>
              <a:off x="3217" y="1060"/>
              <a:ext cx="0" cy="0"/>
            </a:xfrm>
            <a:prstGeom prst="rect">
              <a:avLst/>
            </a:prstGeom>
            <a:solidFill>
              <a:schemeClr val="tx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7" name="Freeform 123"/>
            <p:cNvSpPr>
              <a:spLocks/>
            </p:cNvSpPr>
            <p:nvPr/>
          </p:nvSpPr>
          <p:spPr bwMode="auto">
            <a:xfrm>
              <a:off x="3183" y="757"/>
              <a:ext cx="30" cy="13"/>
            </a:xfrm>
            <a:custGeom>
              <a:avLst/>
              <a:gdLst>
                <a:gd name="T0" fmla="*/ 8 w 24"/>
                <a:gd name="T1" fmla="*/ 13 h 12"/>
                <a:gd name="T2" fmla="*/ 0 w 24"/>
                <a:gd name="T3" fmla="*/ 7 h 12"/>
                <a:gd name="T4" fmla="*/ 15 w 24"/>
                <a:gd name="T5" fmla="*/ 7 h 12"/>
                <a:gd name="T6" fmla="*/ 23 w 24"/>
                <a:gd name="T7" fmla="*/ 0 h 12"/>
                <a:gd name="T8" fmla="*/ 30 w 24"/>
                <a:gd name="T9" fmla="*/ 7 h 12"/>
                <a:gd name="T10" fmla="*/ 30 w 24"/>
                <a:gd name="T11" fmla="*/ 13 h 12"/>
                <a:gd name="T12" fmla="*/ 23 w 24"/>
                <a:gd name="T13" fmla="*/ 13 h 12"/>
                <a:gd name="T14" fmla="*/ 8 w 24"/>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6" y="12"/>
                  </a:moveTo>
                  <a:lnTo>
                    <a:pt x="0" y="6"/>
                  </a:lnTo>
                  <a:lnTo>
                    <a:pt x="12" y="6"/>
                  </a:lnTo>
                  <a:lnTo>
                    <a:pt x="18" y="0"/>
                  </a:lnTo>
                  <a:lnTo>
                    <a:pt x="24" y="6"/>
                  </a:lnTo>
                  <a:lnTo>
                    <a:pt x="24" y="12"/>
                  </a:lnTo>
                  <a:lnTo>
                    <a:pt x="18" y="12"/>
                  </a:lnTo>
                  <a:lnTo>
                    <a:pt x="6"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8" name="Freeform 124"/>
            <p:cNvSpPr>
              <a:spLocks/>
            </p:cNvSpPr>
            <p:nvPr/>
          </p:nvSpPr>
          <p:spPr bwMode="auto">
            <a:xfrm>
              <a:off x="3077" y="1018"/>
              <a:ext cx="7" cy="13"/>
            </a:xfrm>
            <a:custGeom>
              <a:avLst/>
              <a:gdLst>
                <a:gd name="T0" fmla="*/ 7 w 6"/>
                <a:gd name="T1" fmla="*/ 13 h 12"/>
                <a:gd name="T2" fmla="*/ 7 w 6"/>
                <a:gd name="T3" fmla="*/ 7 h 12"/>
                <a:gd name="T4" fmla="*/ 0 w 6"/>
                <a:gd name="T5" fmla="*/ 0 h 12"/>
                <a:gd name="T6" fmla="*/ 7 w 6"/>
                <a:gd name="T7" fmla="*/ 0 h 12"/>
                <a:gd name="T8" fmla="*/ 7 w 6"/>
                <a:gd name="T9" fmla="*/ 7 h 12"/>
                <a:gd name="T10" fmla="*/ 7 w 6"/>
                <a:gd name="T11" fmla="*/ 13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6" y="12"/>
                  </a:moveTo>
                  <a:lnTo>
                    <a:pt x="6" y="6"/>
                  </a:lnTo>
                  <a:lnTo>
                    <a:pt x="0" y="0"/>
                  </a:lnTo>
                  <a:lnTo>
                    <a:pt x="6" y="0"/>
                  </a:lnTo>
                  <a:lnTo>
                    <a:pt x="6" y="6"/>
                  </a:lnTo>
                  <a:lnTo>
                    <a:pt x="6"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19" name="Freeform 125"/>
            <p:cNvSpPr>
              <a:spLocks/>
            </p:cNvSpPr>
            <p:nvPr/>
          </p:nvSpPr>
          <p:spPr bwMode="auto">
            <a:xfrm>
              <a:off x="3047" y="958"/>
              <a:ext cx="14" cy="21"/>
            </a:xfrm>
            <a:custGeom>
              <a:avLst/>
              <a:gdLst>
                <a:gd name="T0" fmla="*/ 0 w 12"/>
                <a:gd name="T1" fmla="*/ 21 h 19"/>
                <a:gd name="T2" fmla="*/ 7 w 12"/>
                <a:gd name="T3" fmla="*/ 7 h 19"/>
                <a:gd name="T4" fmla="*/ 14 w 12"/>
                <a:gd name="T5" fmla="*/ 0 h 19"/>
                <a:gd name="T6" fmla="*/ 14 w 12"/>
                <a:gd name="T7" fmla="*/ 7 h 19"/>
                <a:gd name="T8" fmla="*/ 14 w 12"/>
                <a:gd name="T9" fmla="*/ 14 h 19"/>
                <a:gd name="T10" fmla="*/ 0 w 12"/>
                <a:gd name="T11" fmla="*/ 21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9">
                  <a:moveTo>
                    <a:pt x="0" y="19"/>
                  </a:moveTo>
                  <a:lnTo>
                    <a:pt x="6" y="6"/>
                  </a:lnTo>
                  <a:lnTo>
                    <a:pt x="12" y="0"/>
                  </a:lnTo>
                  <a:lnTo>
                    <a:pt x="12" y="6"/>
                  </a:lnTo>
                  <a:lnTo>
                    <a:pt x="12" y="13"/>
                  </a:lnTo>
                  <a:lnTo>
                    <a:pt x="0" y="19"/>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0" name="Freeform 126"/>
            <p:cNvSpPr>
              <a:spLocks/>
            </p:cNvSpPr>
            <p:nvPr/>
          </p:nvSpPr>
          <p:spPr bwMode="auto">
            <a:xfrm>
              <a:off x="2948" y="1089"/>
              <a:ext cx="7" cy="6"/>
            </a:xfrm>
            <a:custGeom>
              <a:avLst/>
              <a:gdLst>
                <a:gd name="T0" fmla="*/ 7 w 6"/>
                <a:gd name="T1" fmla="*/ 0 h 6"/>
                <a:gd name="T2" fmla="*/ 7 w 6"/>
                <a:gd name="T3" fmla="*/ 6 h 6"/>
                <a:gd name="T4" fmla="*/ 0 w 6"/>
                <a:gd name="T5" fmla="*/ 6 h 6"/>
                <a:gd name="T6" fmla="*/ 7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6"/>
                  </a:lnTo>
                  <a:lnTo>
                    <a:pt x="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1" name="Freeform 127"/>
            <p:cNvSpPr>
              <a:spLocks/>
            </p:cNvSpPr>
            <p:nvPr/>
          </p:nvSpPr>
          <p:spPr bwMode="auto">
            <a:xfrm>
              <a:off x="4107" y="3332"/>
              <a:ext cx="145" cy="32"/>
            </a:xfrm>
            <a:custGeom>
              <a:avLst/>
              <a:gdLst>
                <a:gd name="T0" fmla="*/ 130 w 115"/>
                <a:gd name="T1" fmla="*/ 32 h 30"/>
                <a:gd name="T2" fmla="*/ 121 w 115"/>
                <a:gd name="T3" fmla="*/ 26 h 30"/>
                <a:gd name="T4" fmla="*/ 113 w 115"/>
                <a:gd name="T5" fmla="*/ 19 h 30"/>
                <a:gd name="T6" fmla="*/ 113 w 115"/>
                <a:gd name="T7" fmla="*/ 13 h 30"/>
                <a:gd name="T8" fmla="*/ 130 w 115"/>
                <a:gd name="T9" fmla="*/ 13 h 30"/>
                <a:gd name="T10" fmla="*/ 137 w 115"/>
                <a:gd name="T11" fmla="*/ 6 h 30"/>
                <a:gd name="T12" fmla="*/ 145 w 115"/>
                <a:gd name="T13" fmla="*/ 6 h 30"/>
                <a:gd name="T14" fmla="*/ 145 w 115"/>
                <a:gd name="T15" fmla="*/ 0 h 30"/>
                <a:gd name="T16" fmla="*/ 130 w 115"/>
                <a:gd name="T17" fmla="*/ 0 h 30"/>
                <a:gd name="T18" fmla="*/ 121 w 115"/>
                <a:gd name="T19" fmla="*/ 0 h 30"/>
                <a:gd name="T20" fmla="*/ 106 w 115"/>
                <a:gd name="T21" fmla="*/ 0 h 30"/>
                <a:gd name="T22" fmla="*/ 98 w 115"/>
                <a:gd name="T23" fmla="*/ 0 h 30"/>
                <a:gd name="T24" fmla="*/ 83 w 115"/>
                <a:gd name="T25" fmla="*/ 0 h 30"/>
                <a:gd name="T26" fmla="*/ 68 w 115"/>
                <a:gd name="T27" fmla="*/ 6 h 30"/>
                <a:gd name="T28" fmla="*/ 53 w 115"/>
                <a:gd name="T29" fmla="*/ 13 h 30"/>
                <a:gd name="T30" fmla="*/ 30 w 115"/>
                <a:gd name="T31" fmla="*/ 13 h 30"/>
                <a:gd name="T32" fmla="*/ 15 w 115"/>
                <a:gd name="T33" fmla="*/ 19 h 30"/>
                <a:gd name="T34" fmla="*/ 8 w 115"/>
                <a:gd name="T35" fmla="*/ 26 h 30"/>
                <a:gd name="T36" fmla="*/ 0 w 115"/>
                <a:gd name="T37" fmla="*/ 26 h 30"/>
                <a:gd name="T38" fmla="*/ 30 w 115"/>
                <a:gd name="T39" fmla="*/ 26 h 30"/>
                <a:gd name="T40" fmla="*/ 38 w 115"/>
                <a:gd name="T41" fmla="*/ 32 h 30"/>
                <a:gd name="T42" fmla="*/ 45 w 115"/>
                <a:gd name="T43" fmla="*/ 32 h 30"/>
                <a:gd name="T44" fmla="*/ 61 w 115"/>
                <a:gd name="T45" fmla="*/ 32 h 30"/>
                <a:gd name="T46" fmla="*/ 68 w 115"/>
                <a:gd name="T47" fmla="*/ 32 h 30"/>
                <a:gd name="T48" fmla="*/ 83 w 115"/>
                <a:gd name="T49" fmla="*/ 32 h 30"/>
                <a:gd name="T50" fmla="*/ 98 w 115"/>
                <a:gd name="T51" fmla="*/ 32 h 30"/>
                <a:gd name="T52" fmla="*/ 113 w 115"/>
                <a:gd name="T53" fmla="*/ 32 h 30"/>
                <a:gd name="T54" fmla="*/ 121 w 115"/>
                <a:gd name="T55" fmla="*/ 32 h 30"/>
                <a:gd name="T56" fmla="*/ 130 w 115"/>
                <a:gd name="T57" fmla="*/ 32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5" h="30">
                  <a:moveTo>
                    <a:pt x="103" y="30"/>
                  </a:moveTo>
                  <a:lnTo>
                    <a:pt x="96" y="24"/>
                  </a:lnTo>
                  <a:lnTo>
                    <a:pt x="90" y="18"/>
                  </a:lnTo>
                  <a:lnTo>
                    <a:pt x="90" y="12"/>
                  </a:lnTo>
                  <a:lnTo>
                    <a:pt x="103" y="12"/>
                  </a:lnTo>
                  <a:lnTo>
                    <a:pt x="109" y="6"/>
                  </a:lnTo>
                  <a:lnTo>
                    <a:pt x="115" y="6"/>
                  </a:lnTo>
                  <a:lnTo>
                    <a:pt x="115" y="0"/>
                  </a:lnTo>
                  <a:lnTo>
                    <a:pt x="103" y="0"/>
                  </a:lnTo>
                  <a:lnTo>
                    <a:pt x="96" y="0"/>
                  </a:lnTo>
                  <a:lnTo>
                    <a:pt x="84" y="0"/>
                  </a:lnTo>
                  <a:lnTo>
                    <a:pt x="78" y="0"/>
                  </a:lnTo>
                  <a:lnTo>
                    <a:pt x="66" y="0"/>
                  </a:lnTo>
                  <a:lnTo>
                    <a:pt x="54" y="6"/>
                  </a:lnTo>
                  <a:lnTo>
                    <a:pt x="42" y="12"/>
                  </a:lnTo>
                  <a:lnTo>
                    <a:pt x="24" y="12"/>
                  </a:lnTo>
                  <a:lnTo>
                    <a:pt x="12" y="18"/>
                  </a:lnTo>
                  <a:lnTo>
                    <a:pt x="6" y="24"/>
                  </a:lnTo>
                  <a:lnTo>
                    <a:pt x="0" y="24"/>
                  </a:lnTo>
                  <a:lnTo>
                    <a:pt x="24" y="24"/>
                  </a:lnTo>
                  <a:lnTo>
                    <a:pt x="30" y="30"/>
                  </a:lnTo>
                  <a:lnTo>
                    <a:pt x="36" y="30"/>
                  </a:lnTo>
                  <a:lnTo>
                    <a:pt x="48" y="30"/>
                  </a:lnTo>
                  <a:lnTo>
                    <a:pt x="54" y="30"/>
                  </a:lnTo>
                  <a:lnTo>
                    <a:pt x="66" y="30"/>
                  </a:lnTo>
                  <a:lnTo>
                    <a:pt x="78" y="30"/>
                  </a:lnTo>
                  <a:lnTo>
                    <a:pt x="90" y="30"/>
                  </a:lnTo>
                  <a:lnTo>
                    <a:pt x="96" y="30"/>
                  </a:lnTo>
                  <a:lnTo>
                    <a:pt x="103" y="3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2" name="Freeform 128"/>
            <p:cNvSpPr>
              <a:spLocks/>
            </p:cNvSpPr>
            <p:nvPr/>
          </p:nvSpPr>
          <p:spPr bwMode="auto">
            <a:xfrm>
              <a:off x="4198" y="3188"/>
              <a:ext cx="92" cy="52"/>
            </a:xfrm>
            <a:custGeom>
              <a:avLst/>
              <a:gdLst>
                <a:gd name="T0" fmla="*/ 0 w 73"/>
                <a:gd name="T1" fmla="*/ 52 h 48"/>
                <a:gd name="T2" fmla="*/ 0 w 73"/>
                <a:gd name="T3" fmla="*/ 39 h 48"/>
                <a:gd name="T4" fmla="*/ 8 w 73"/>
                <a:gd name="T5" fmla="*/ 26 h 48"/>
                <a:gd name="T6" fmla="*/ 15 w 73"/>
                <a:gd name="T7" fmla="*/ 26 h 48"/>
                <a:gd name="T8" fmla="*/ 30 w 73"/>
                <a:gd name="T9" fmla="*/ 26 h 48"/>
                <a:gd name="T10" fmla="*/ 47 w 73"/>
                <a:gd name="T11" fmla="*/ 26 h 48"/>
                <a:gd name="T12" fmla="*/ 54 w 73"/>
                <a:gd name="T13" fmla="*/ 20 h 48"/>
                <a:gd name="T14" fmla="*/ 62 w 73"/>
                <a:gd name="T15" fmla="*/ 13 h 48"/>
                <a:gd name="T16" fmla="*/ 77 w 73"/>
                <a:gd name="T17" fmla="*/ 7 h 48"/>
                <a:gd name="T18" fmla="*/ 84 w 73"/>
                <a:gd name="T19" fmla="*/ 0 h 48"/>
                <a:gd name="T20" fmla="*/ 92 w 73"/>
                <a:gd name="T21" fmla="*/ 0 h 48"/>
                <a:gd name="T22" fmla="*/ 92 w 73"/>
                <a:gd name="T23" fmla="*/ 7 h 48"/>
                <a:gd name="T24" fmla="*/ 84 w 73"/>
                <a:gd name="T25" fmla="*/ 7 h 48"/>
                <a:gd name="T26" fmla="*/ 84 w 73"/>
                <a:gd name="T27" fmla="*/ 13 h 48"/>
                <a:gd name="T28" fmla="*/ 77 w 73"/>
                <a:gd name="T29" fmla="*/ 20 h 48"/>
                <a:gd name="T30" fmla="*/ 62 w 73"/>
                <a:gd name="T31" fmla="*/ 33 h 48"/>
                <a:gd name="T32" fmla="*/ 47 w 73"/>
                <a:gd name="T33" fmla="*/ 39 h 48"/>
                <a:gd name="T34" fmla="*/ 39 w 73"/>
                <a:gd name="T35" fmla="*/ 46 h 48"/>
                <a:gd name="T36" fmla="*/ 30 w 73"/>
                <a:gd name="T37" fmla="*/ 52 h 48"/>
                <a:gd name="T38" fmla="*/ 23 w 73"/>
                <a:gd name="T39" fmla="*/ 52 h 48"/>
                <a:gd name="T40" fmla="*/ 8 w 73"/>
                <a:gd name="T41" fmla="*/ 52 h 48"/>
                <a:gd name="T42" fmla="*/ 0 w 73"/>
                <a:gd name="T43" fmla="*/ 52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3" h="48">
                  <a:moveTo>
                    <a:pt x="0" y="48"/>
                  </a:moveTo>
                  <a:lnTo>
                    <a:pt x="0" y="36"/>
                  </a:lnTo>
                  <a:lnTo>
                    <a:pt x="6" y="24"/>
                  </a:lnTo>
                  <a:lnTo>
                    <a:pt x="12" y="24"/>
                  </a:lnTo>
                  <a:lnTo>
                    <a:pt x="24" y="24"/>
                  </a:lnTo>
                  <a:lnTo>
                    <a:pt x="37" y="24"/>
                  </a:lnTo>
                  <a:lnTo>
                    <a:pt x="43" y="18"/>
                  </a:lnTo>
                  <a:lnTo>
                    <a:pt x="49" y="12"/>
                  </a:lnTo>
                  <a:lnTo>
                    <a:pt x="61" y="6"/>
                  </a:lnTo>
                  <a:lnTo>
                    <a:pt x="67" y="0"/>
                  </a:lnTo>
                  <a:lnTo>
                    <a:pt x="73" y="0"/>
                  </a:lnTo>
                  <a:lnTo>
                    <a:pt x="73" y="6"/>
                  </a:lnTo>
                  <a:lnTo>
                    <a:pt x="67" y="6"/>
                  </a:lnTo>
                  <a:lnTo>
                    <a:pt x="67" y="12"/>
                  </a:lnTo>
                  <a:lnTo>
                    <a:pt x="61" y="18"/>
                  </a:lnTo>
                  <a:lnTo>
                    <a:pt x="49" y="30"/>
                  </a:lnTo>
                  <a:lnTo>
                    <a:pt x="37" y="36"/>
                  </a:lnTo>
                  <a:lnTo>
                    <a:pt x="31" y="42"/>
                  </a:lnTo>
                  <a:lnTo>
                    <a:pt x="24" y="48"/>
                  </a:lnTo>
                  <a:lnTo>
                    <a:pt x="18" y="48"/>
                  </a:lnTo>
                  <a:lnTo>
                    <a:pt x="6" y="48"/>
                  </a:lnTo>
                  <a:lnTo>
                    <a:pt x="0" y="48"/>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3" name="Freeform 129"/>
            <p:cNvSpPr>
              <a:spLocks/>
            </p:cNvSpPr>
            <p:nvPr/>
          </p:nvSpPr>
          <p:spPr bwMode="auto">
            <a:xfrm>
              <a:off x="3273" y="3280"/>
              <a:ext cx="46" cy="33"/>
            </a:xfrm>
            <a:custGeom>
              <a:avLst/>
              <a:gdLst>
                <a:gd name="T0" fmla="*/ 23 w 36"/>
                <a:gd name="T1" fmla="*/ 0 h 30"/>
                <a:gd name="T2" fmla="*/ 31 w 36"/>
                <a:gd name="T3" fmla="*/ 0 h 30"/>
                <a:gd name="T4" fmla="*/ 38 w 36"/>
                <a:gd name="T5" fmla="*/ 13 h 30"/>
                <a:gd name="T6" fmla="*/ 46 w 36"/>
                <a:gd name="T7" fmla="*/ 20 h 30"/>
                <a:gd name="T8" fmla="*/ 46 w 36"/>
                <a:gd name="T9" fmla="*/ 26 h 30"/>
                <a:gd name="T10" fmla="*/ 31 w 36"/>
                <a:gd name="T11" fmla="*/ 33 h 30"/>
                <a:gd name="T12" fmla="*/ 15 w 36"/>
                <a:gd name="T13" fmla="*/ 26 h 30"/>
                <a:gd name="T14" fmla="*/ 0 w 36"/>
                <a:gd name="T15" fmla="*/ 20 h 30"/>
                <a:gd name="T16" fmla="*/ 0 w 36"/>
                <a:gd name="T17" fmla="*/ 13 h 30"/>
                <a:gd name="T18" fmla="*/ 0 w 36"/>
                <a:gd name="T19" fmla="*/ 7 h 30"/>
                <a:gd name="T20" fmla="*/ 8 w 36"/>
                <a:gd name="T21" fmla="*/ 0 h 30"/>
                <a:gd name="T22" fmla="*/ 15 w 36"/>
                <a:gd name="T23" fmla="*/ 0 h 30"/>
                <a:gd name="T24" fmla="*/ 23 w 36"/>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30">
                  <a:moveTo>
                    <a:pt x="18" y="0"/>
                  </a:moveTo>
                  <a:lnTo>
                    <a:pt x="24" y="0"/>
                  </a:lnTo>
                  <a:lnTo>
                    <a:pt x="30" y="12"/>
                  </a:lnTo>
                  <a:lnTo>
                    <a:pt x="36" y="18"/>
                  </a:lnTo>
                  <a:lnTo>
                    <a:pt x="36" y="24"/>
                  </a:lnTo>
                  <a:lnTo>
                    <a:pt x="24" y="30"/>
                  </a:lnTo>
                  <a:lnTo>
                    <a:pt x="12" y="24"/>
                  </a:lnTo>
                  <a:lnTo>
                    <a:pt x="0" y="18"/>
                  </a:lnTo>
                  <a:lnTo>
                    <a:pt x="0" y="12"/>
                  </a:lnTo>
                  <a:lnTo>
                    <a:pt x="0" y="6"/>
                  </a:lnTo>
                  <a:lnTo>
                    <a:pt x="6" y="0"/>
                  </a:lnTo>
                  <a:lnTo>
                    <a:pt x="12" y="0"/>
                  </a:lnTo>
                  <a:lnTo>
                    <a:pt x="18"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4" name="Freeform 130"/>
            <p:cNvSpPr>
              <a:spLocks/>
            </p:cNvSpPr>
            <p:nvPr/>
          </p:nvSpPr>
          <p:spPr bwMode="auto">
            <a:xfrm>
              <a:off x="1539" y="502"/>
              <a:ext cx="45" cy="20"/>
            </a:xfrm>
            <a:custGeom>
              <a:avLst/>
              <a:gdLst>
                <a:gd name="T0" fmla="*/ 38 w 36"/>
                <a:gd name="T1" fmla="*/ 0 h 19"/>
                <a:gd name="T2" fmla="*/ 45 w 36"/>
                <a:gd name="T3" fmla="*/ 0 h 19"/>
                <a:gd name="T4" fmla="*/ 45 w 36"/>
                <a:gd name="T5" fmla="*/ 7 h 19"/>
                <a:gd name="T6" fmla="*/ 23 w 36"/>
                <a:gd name="T7" fmla="*/ 7 h 19"/>
                <a:gd name="T8" fmla="*/ 23 w 36"/>
                <a:gd name="T9" fmla="*/ 14 h 19"/>
                <a:gd name="T10" fmla="*/ 38 w 36"/>
                <a:gd name="T11" fmla="*/ 14 h 19"/>
                <a:gd name="T12" fmla="*/ 45 w 36"/>
                <a:gd name="T13" fmla="*/ 14 h 19"/>
                <a:gd name="T14" fmla="*/ 45 w 36"/>
                <a:gd name="T15" fmla="*/ 20 h 19"/>
                <a:gd name="T16" fmla="*/ 0 w 36"/>
                <a:gd name="T17" fmla="*/ 14 h 19"/>
                <a:gd name="T18" fmla="*/ 23 w 36"/>
                <a:gd name="T19" fmla="*/ 7 h 19"/>
                <a:gd name="T20" fmla="*/ 38 w 36"/>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19">
                  <a:moveTo>
                    <a:pt x="30" y="0"/>
                  </a:moveTo>
                  <a:lnTo>
                    <a:pt x="36" y="0"/>
                  </a:lnTo>
                  <a:lnTo>
                    <a:pt x="36" y="7"/>
                  </a:lnTo>
                  <a:lnTo>
                    <a:pt x="18" y="7"/>
                  </a:lnTo>
                  <a:lnTo>
                    <a:pt x="18" y="13"/>
                  </a:lnTo>
                  <a:lnTo>
                    <a:pt x="30" y="13"/>
                  </a:lnTo>
                  <a:lnTo>
                    <a:pt x="36" y="13"/>
                  </a:lnTo>
                  <a:lnTo>
                    <a:pt x="36" y="19"/>
                  </a:lnTo>
                  <a:lnTo>
                    <a:pt x="0" y="13"/>
                  </a:lnTo>
                  <a:lnTo>
                    <a:pt x="18" y="7"/>
                  </a:lnTo>
                  <a:lnTo>
                    <a:pt x="30"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5" name="Freeform 131"/>
            <p:cNvSpPr>
              <a:spLocks/>
            </p:cNvSpPr>
            <p:nvPr/>
          </p:nvSpPr>
          <p:spPr bwMode="auto">
            <a:xfrm>
              <a:off x="1114" y="522"/>
              <a:ext cx="508" cy="170"/>
            </a:xfrm>
            <a:custGeom>
              <a:avLst/>
              <a:gdLst>
                <a:gd name="T0" fmla="*/ 418 w 405"/>
                <a:gd name="T1" fmla="*/ 0 h 157"/>
                <a:gd name="T2" fmla="*/ 440 w 405"/>
                <a:gd name="T3" fmla="*/ 6 h 157"/>
                <a:gd name="T4" fmla="*/ 448 w 405"/>
                <a:gd name="T5" fmla="*/ 13 h 157"/>
                <a:gd name="T6" fmla="*/ 425 w 405"/>
                <a:gd name="T7" fmla="*/ 13 h 157"/>
                <a:gd name="T8" fmla="*/ 409 w 405"/>
                <a:gd name="T9" fmla="*/ 6 h 157"/>
                <a:gd name="T10" fmla="*/ 394 w 405"/>
                <a:gd name="T11" fmla="*/ 19 h 157"/>
                <a:gd name="T12" fmla="*/ 433 w 405"/>
                <a:gd name="T13" fmla="*/ 13 h 157"/>
                <a:gd name="T14" fmla="*/ 470 w 405"/>
                <a:gd name="T15" fmla="*/ 13 h 157"/>
                <a:gd name="T16" fmla="*/ 500 w 405"/>
                <a:gd name="T17" fmla="*/ 13 h 157"/>
                <a:gd name="T18" fmla="*/ 508 w 405"/>
                <a:gd name="T19" fmla="*/ 19 h 157"/>
                <a:gd name="T20" fmla="*/ 485 w 405"/>
                <a:gd name="T21" fmla="*/ 19 h 157"/>
                <a:gd name="T22" fmla="*/ 470 w 405"/>
                <a:gd name="T23" fmla="*/ 26 h 157"/>
                <a:gd name="T24" fmla="*/ 448 w 405"/>
                <a:gd name="T25" fmla="*/ 19 h 157"/>
                <a:gd name="T26" fmla="*/ 433 w 405"/>
                <a:gd name="T27" fmla="*/ 32 h 157"/>
                <a:gd name="T28" fmla="*/ 409 w 405"/>
                <a:gd name="T29" fmla="*/ 26 h 157"/>
                <a:gd name="T30" fmla="*/ 394 w 405"/>
                <a:gd name="T31" fmla="*/ 39 h 157"/>
                <a:gd name="T32" fmla="*/ 379 w 405"/>
                <a:gd name="T33" fmla="*/ 45 h 157"/>
                <a:gd name="T34" fmla="*/ 349 w 405"/>
                <a:gd name="T35" fmla="*/ 52 h 157"/>
                <a:gd name="T36" fmla="*/ 326 w 405"/>
                <a:gd name="T37" fmla="*/ 65 h 157"/>
                <a:gd name="T38" fmla="*/ 311 w 405"/>
                <a:gd name="T39" fmla="*/ 71 h 157"/>
                <a:gd name="T40" fmla="*/ 288 w 405"/>
                <a:gd name="T41" fmla="*/ 84 h 157"/>
                <a:gd name="T42" fmla="*/ 266 w 405"/>
                <a:gd name="T43" fmla="*/ 84 h 157"/>
                <a:gd name="T44" fmla="*/ 266 w 405"/>
                <a:gd name="T45" fmla="*/ 97 h 157"/>
                <a:gd name="T46" fmla="*/ 243 w 405"/>
                <a:gd name="T47" fmla="*/ 91 h 157"/>
                <a:gd name="T48" fmla="*/ 227 w 405"/>
                <a:gd name="T49" fmla="*/ 104 h 157"/>
                <a:gd name="T50" fmla="*/ 212 w 405"/>
                <a:gd name="T51" fmla="*/ 104 h 157"/>
                <a:gd name="T52" fmla="*/ 197 w 405"/>
                <a:gd name="T53" fmla="*/ 97 h 157"/>
                <a:gd name="T54" fmla="*/ 174 w 405"/>
                <a:gd name="T55" fmla="*/ 104 h 157"/>
                <a:gd name="T56" fmla="*/ 159 w 405"/>
                <a:gd name="T57" fmla="*/ 123 h 157"/>
                <a:gd name="T58" fmla="*/ 129 w 405"/>
                <a:gd name="T59" fmla="*/ 144 h 157"/>
                <a:gd name="T60" fmla="*/ 114 w 405"/>
                <a:gd name="T61" fmla="*/ 144 h 157"/>
                <a:gd name="T62" fmla="*/ 114 w 405"/>
                <a:gd name="T63" fmla="*/ 123 h 157"/>
                <a:gd name="T64" fmla="*/ 92 w 405"/>
                <a:gd name="T65" fmla="*/ 144 h 157"/>
                <a:gd name="T66" fmla="*/ 92 w 405"/>
                <a:gd name="T67" fmla="*/ 144 h 157"/>
                <a:gd name="T68" fmla="*/ 114 w 405"/>
                <a:gd name="T69" fmla="*/ 151 h 157"/>
                <a:gd name="T70" fmla="*/ 77 w 405"/>
                <a:gd name="T71" fmla="*/ 164 h 157"/>
                <a:gd name="T72" fmla="*/ 53 w 405"/>
                <a:gd name="T73" fmla="*/ 164 h 157"/>
                <a:gd name="T74" fmla="*/ 30 w 405"/>
                <a:gd name="T75" fmla="*/ 164 h 157"/>
                <a:gd name="T76" fmla="*/ 8 w 405"/>
                <a:gd name="T77" fmla="*/ 170 h 157"/>
                <a:gd name="T78" fmla="*/ 204 w 405"/>
                <a:gd name="T79" fmla="*/ 78 h 1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5" h="157">
                  <a:moveTo>
                    <a:pt x="326" y="0"/>
                  </a:moveTo>
                  <a:lnTo>
                    <a:pt x="333" y="0"/>
                  </a:lnTo>
                  <a:lnTo>
                    <a:pt x="339" y="6"/>
                  </a:lnTo>
                  <a:lnTo>
                    <a:pt x="351" y="6"/>
                  </a:lnTo>
                  <a:lnTo>
                    <a:pt x="357" y="6"/>
                  </a:lnTo>
                  <a:lnTo>
                    <a:pt x="357" y="12"/>
                  </a:lnTo>
                  <a:lnTo>
                    <a:pt x="351" y="12"/>
                  </a:lnTo>
                  <a:lnTo>
                    <a:pt x="339" y="12"/>
                  </a:lnTo>
                  <a:lnTo>
                    <a:pt x="326" y="12"/>
                  </a:lnTo>
                  <a:lnTo>
                    <a:pt x="326" y="6"/>
                  </a:lnTo>
                  <a:lnTo>
                    <a:pt x="314" y="12"/>
                  </a:lnTo>
                  <a:lnTo>
                    <a:pt x="314" y="18"/>
                  </a:lnTo>
                  <a:lnTo>
                    <a:pt x="333" y="18"/>
                  </a:lnTo>
                  <a:lnTo>
                    <a:pt x="345" y="12"/>
                  </a:lnTo>
                  <a:lnTo>
                    <a:pt x="357" y="12"/>
                  </a:lnTo>
                  <a:lnTo>
                    <a:pt x="375" y="12"/>
                  </a:lnTo>
                  <a:lnTo>
                    <a:pt x="393" y="12"/>
                  </a:lnTo>
                  <a:lnTo>
                    <a:pt x="399" y="12"/>
                  </a:lnTo>
                  <a:lnTo>
                    <a:pt x="405" y="12"/>
                  </a:lnTo>
                  <a:lnTo>
                    <a:pt x="405" y="18"/>
                  </a:lnTo>
                  <a:lnTo>
                    <a:pt x="393" y="18"/>
                  </a:lnTo>
                  <a:lnTo>
                    <a:pt x="387" y="18"/>
                  </a:lnTo>
                  <a:lnTo>
                    <a:pt x="381" y="18"/>
                  </a:lnTo>
                  <a:lnTo>
                    <a:pt x="375" y="24"/>
                  </a:lnTo>
                  <a:lnTo>
                    <a:pt x="369" y="24"/>
                  </a:lnTo>
                  <a:lnTo>
                    <a:pt x="357" y="18"/>
                  </a:lnTo>
                  <a:lnTo>
                    <a:pt x="351" y="24"/>
                  </a:lnTo>
                  <a:lnTo>
                    <a:pt x="345" y="30"/>
                  </a:lnTo>
                  <a:lnTo>
                    <a:pt x="339" y="30"/>
                  </a:lnTo>
                  <a:lnTo>
                    <a:pt x="326" y="24"/>
                  </a:lnTo>
                  <a:lnTo>
                    <a:pt x="320" y="30"/>
                  </a:lnTo>
                  <a:lnTo>
                    <a:pt x="314" y="36"/>
                  </a:lnTo>
                  <a:lnTo>
                    <a:pt x="308" y="42"/>
                  </a:lnTo>
                  <a:lnTo>
                    <a:pt x="302" y="42"/>
                  </a:lnTo>
                  <a:lnTo>
                    <a:pt x="290" y="42"/>
                  </a:lnTo>
                  <a:lnTo>
                    <a:pt x="278" y="48"/>
                  </a:lnTo>
                  <a:lnTo>
                    <a:pt x="272" y="54"/>
                  </a:lnTo>
                  <a:lnTo>
                    <a:pt x="260" y="60"/>
                  </a:lnTo>
                  <a:lnTo>
                    <a:pt x="254" y="60"/>
                  </a:lnTo>
                  <a:lnTo>
                    <a:pt x="248" y="66"/>
                  </a:lnTo>
                  <a:lnTo>
                    <a:pt x="236" y="72"/>
                  </a:lnTo>
                  <a:lnTo>
                    <a:pt x="230" y="78"/>
                  </a:lnTo>
                  <a:lnTo>
                    <a:pt x="224" y="78"/>
                  </a:lnTo>
                  <a:lnTo>
                    <a:pt x="212" y="78"/>
                  </a:lnTo>
                  <a:lnTo>
                    <a:pt x="212" y="84"/>
                  </a:lnTo>
                  <a:lnTo>
                    <a:pt x="212" y="90"/>
                  </a:lnTo>
                  <a:lnTo>
                    <a:pt x="200" y="90"/>
                  </a:lnTo>
                  <a:lnTo>
                    <a:pt x="194" y="84"/>
                  </a:lnTo>
                  <a:lnTo>
                    <a:pt x="187" y="90"/>
                  </a:lnTo>
                  <a:lnTo>
                    <a:pt x="181" y="96"/>
                  </a:lnTo>
                  <a:lnTo>
                    <a:pt x="175" y="96"/>
                  </a:lnTo>
                  <a:lnTo>
                    <a:pt x="169" y="96"/>
                  </a:lnTo>
                  <a:lnTo>
                    <a:pt x="163" y="96"/>
                  </a:lnTo>
                  <a:lnTo>
                    <a:pt x="157" y="90"/>
                  </a:lnTo>
                  <a:lnTo>
                    <a:pt x="151" y="96"/>
                  </a:lnTo>
                  <a:lnTo>
                    <a:pt x="139" y="96"/>
                  </a:lnTo>
                  <a:lnTo>
                    <a:pt x="133" y="108"/>
                  </a:lnTo>
                  <a:lnTo>
                    <a:pt x="127" y="114"/>
                  </a:lnTo>
                  <a:lnTo>
                    <a:pt x="127" y="120"/>
                  </a:lnTo>
                  <a:lnTo>
                    <a:pt x="103" y="133"/>
                  </a:lnTo>
                  <a:lnTo>
                    <a:pt x="97" y="133"/>
                  </a:lnTo>
                  <a:lnTo>
                    <a:pt x="91" y="133"/>
                  </a:lnTo>
                  <a:lnTo>
                    <a:pt x="91" y="126"/>
                  </a:lnTo>
                  <a:lnTo>
                    <a:pt x="91" y="114"/>
                  </a:lnTo>
                  <a:lnTo>
                    <a:pt x="85" y="126"/>
                  </a:lnTo>
                  <a:lnTo>
                    <a:pt x="73" y="133"/>
                  </a:lnTo>
                  <a:lnTo>
                    <a:pt x="67" y="133"/>
                  </a:lnTo>
                  <a:lnTo>
                    <a:pt x="73" y="133"/>
                  </a:lnTo>
                  <a:lnTo>
                    <a:pt x="85" y="133"/>
                  </a:lnTo>
                  <a:lnTo>
                    <a:pt x="91" y="139"/>
                  </a:lnTo>
                  <a:lnTo>
                    <a:pt x="79" y="145"/>
                  </a:lnTo>
                  <a:lnTo>
                    <a:pt x="61" y="151"/>
                  </a:lnTo>
                  <a:lnTo>
                    <a:pt x="55" y="151"/>
                  </a:lnTo>
                  <a:lnTo>
                    <a:pt x="42" y="151"/>
                  </a:lnTo>
                  <a:lnTo>
                    <a:pt x="30" y="151"/>
                  </a:lnTo>
                  <a:lnTo>
                    <a:pt x="24" y="151"/>
                  </a:lnTo>
                  <a:lnTo>
                    <a:pt x="18" y="157"/>
                  </a:lnTo>
                  <a:lnTo>
                    <a:pt x="6" y="157"/>
                  </a:lnTo>
                  <a:lnTo>
                    <a:pt x="0" y="151"/>
                  </a:lnTo>
                  <a:lnTo>
                    <a:pt x="163" y="72"/>
                  </a:lnTo>
                  <a:lnTo>
                    <a:pt x="326" y="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6" name="Freeform 132"/>
            <p:cNvSpPr>
              <a:spLocks/>
            </p:cNvSpPr>
            <p:nvPr/>
          </p:nvSpPr>
          <p:spPr bwMode="auto">
            <a:xfrm>
              <a:off x="4039" y="510"/>
              <a:ext cx="712" cy="312"/>
            </a:xfrm>
            <a:custGeom>
              <a:avLst/>
              <a:gdLst>
                <a:gd name="T0" fmla="*/ 599 w 568"/>
                <a:gd name="T1" fmla="*/ 188 h 290"/>
                <a:gd name="T2" fmla="*/ 622 w 568"/>
                <a:gd name="T3" fmla="*/ 201 h 290"/>
                <a:gd name="T4" fmla="*/ 637 w 568"/>
                <a:gd name="T5" fmla="*/ 214 h 290"/>
                <a:gd name="T6" fmla="*/ 622 w 568"/>
                <a:gd name="T7" fmla="*/ 221 h 290"/>
                <a:gd name="T8" fmla="*/ 622 w 568"/>
                <a:gd name="T9" fmla="*/ 240 h 290"/>
                <a:gd name="T10" fmla="*/ 652 w 568"/>
                <a:gd name="T11" fmla="*/ 253 h 290"/>
                <a:gd name="T12" fmla="*/ 697 w 568"/>
                <a:gd name="T13" fmla="*/ 292 h 290"/>
                <a:gd name="T14" fmla="*/ 712 w 568"/>
                <a:gd name="T15" fmla="*/ 298 h 290"/>
                <a:gd name="T16" fmla="*/ 704 w 568"/>
                <a:gd name="T17" fmla="*/ 312 h 290"/>
                <a:gd name="T18" fmla="*/ 667 w 568"/>
                <a:gd name="T19" fmla="*/ 306 h 290"/>
                <a:gd name="T20" fmla="*/ 637 w 568"/>
                <a:gd name="T21" fmla="*/ 306 h 290"/>
                <a:gd name="T22" fmla="*/ 599 w 568"/>
                <a:gd name="T23" fmla="*/ 292 h 290"/>
                <a:gd name="T24" fmla="*/ 562 w 568"/>
                <a:gd name="T25" fmla="*/ 266 h 290"/>
                <a:gd name="T26" fmla="*/ 545 w 568"/>
                <a:gd name="T27" fmla="*/ 266 h 290"/>
                <a:gd name="T28" fmla="*/ 515 w 568"/>
                <a:gd name="T29" fmla="*/ 253 h 290"/>
                <a:gd name="T30" fmla="*/ 463 w 568"/>
                <a:gd name="T31" fmla="*/ 227 h 290"/>
                <a:gd name="T32" fmla="*/ 440 w 568"/>
                <a:gd name="T33" fmla="*/ 214 h 290"/>
                <a:gd name="T34" fmla="*/ 425 w 568"/>
                <a:gd name="T35" fmla="*/ 201 h 290"/>
                <a:gd name="T36" fmla="*/ 417 w 568"/>
                <a:gd name="T37" fmla="*/ 188 h 290"/>
                <a:gd name="T38" fmla="*/ 380 w 568"/>
                <a:gd name="T39" fmla="*/ 182 h 290"/>
                <a:gd name="T40" fmla="*/ 364 w 568"/>
                <a:gd name="T41" fmla="*/ 169 h 290"/>
                <a:gd name="T42" fmla="*/ 348 w 568"/>
                <a:gd name="T43" fmla="*/ 162 h 290"/>
                <a:gd name="T44" fmla="*/ 318 w 568"/>
                <a:gd name="T45" fmla="*/ 162 h 290"/>
                <a:gd name="T46" fmla="*/ 296 w 568"/>
                <a:gd name="T47" fmla="*/ 142 h 290"/>
                <a:gd name="T48" fmla="*/ 266 w 568"/>
                <a:gd name="T49" fmla="*/ 136 h 290"/>
                <a:gd name="T50" fmla="*/ 243 w 568"/>
                <a:gd name="T51" fmla="*/ 123 h 290"/>
                <a:gd name="T52" fmla="*/ 221 w 568"/>
                <a:gd name="T53" fmla="*/ 116 h 290"/>
                <a:gd name="T54" fmla="*/ 182 w 568"/>
                <a:gd name="T55" fmla="*/ 103 h 290"/>
                <a:gd name="T56" fmla="*/ 129 w 568"/>
                <a:gd name="T57" fmla="*/ 103 h 290"/>
                <a:gd name="T58" fmla="*/ 107 w 568"/>
                <a:gd name="T59" fmla="*/ 110 h 290"/>
                <a:gd name="T60" fmla="*/ 84 w 568"/>
                <a:gd name="T61" fmla="*/ 110 h 290"/>
                <a:gd name="T62" fmla="*/ 69 w 568"/>
                <a:gd name="T63" fmla="*/ 97 h 290"/>
                <a:gd name="T64" fmla="*/ 39 w 568"/>
                <a:gd name="T65" fmla="*/ 84 h 290"/>
                <a:gd name="T66" fmla="*/ 24 w 568"/>
                <a:gd name="T67" fmla="*/ 71 h 290"/>
                <a:gd name="T68" fmla="*/ 24 w 568"/>
                <a:gd name="T69" fmla="*/ 58 h 290"/>
                <a:gd name="T70" fmla="*/ 8 w 568"/>
                <a:gd name="T71" fmla="*/ 45 h 290"/>
                <a:gd name="T72" fmla="*/ 0 w 568"/>
                <a:gd name="T73" fmla="*/ 32 h 290"/>
                <a:gd name="T74" fmla="*/ 46 w 568"/>
                <a:gd name="T75" fmla="*/ 26 h 290"/>
                <a:gd name="T76" fmla="*/ 61 w 568"/>
                <a:gd name="T77" fmla="*/ 26 h 290"/>
                <a:gd name="T78" fmla="*/ 92 w 568"/>
                <a:gd name="T79" fmla="*/ 26 h 290"/>
                <a:gd name="T80" fmla="*/ 122 w 568"/>
                <a:gd name="T81" fmla="*/ 19 h 290"/>
                <a:gd name="T82" fmla="*/ 107 w 568"/>
                <a:gd name="T83" fmla="*/ 13 h 290"/>
                <a:gd name="T84" fmla="*/ 122 w 568"/>
                <a:gd name="T85" fmla="*/ 0 h 290"/>
                <a:gd name="T86" fmla="*/ 273 w 568"/>
                <a:gd name="T87" fmla="*/ 39 h 290"/>
                <a:gd name="T88" fmla="*/ 607 w 568"/>
                <a:gd name="T89" fmla="*/ 175 h 2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68" h="290">
                  <a:moveTo>
                    <a:pt x="484" y="163"/>
                  </a:moveTo>
                  <a:lnTo>
                    <a:pt x="478" y="169"/>
                  </a:lnTo>
                  <a:lnTo>
                    <a:pt x="478" y="175"/>
                  </a:lnTo>
                  <a:lnTo>
                    <a:pt x="478" y="181"/>
                  </a:lnTo>
                  <a:lnTo>
                    <a:pt x="490" y="187"/>
                  </a:lnTo>
                  <a:lnTo>
                    <a:pt x="496" y="187"/>
                  </a:lnTo>
                  <a:lnTo>
                    <a:pt x="502" y="187"/>
                  </a:lnTo>
                  <a:lnTo>
                    <a:pt x="508" y="193"/>
                  </a:lnTo>
                  <a:lnTo>
                    <a:pt x="508" y="199"/>
                  </a:lnTo>
                  <a:lnTo>
                    <a:pt x="508" y="205"/>
                  </a:lnTo>
                  <a:lnTo>
                    <a:pt x="502" y="205"/>
                  </a:lnTo>
                  <a:lnTo>
                    <a:pt x="496" y="205"/>
                  </a:lnTo>
                  <a:lnTo>
                    <a:pt x="496" y="211"/>
                  </a:lnTo>
                  <a:lnTo>
                    <a:pt x="490" y="217"/>
                  </a:lnTo>
                  <a:lnTo>
                    <a:pt x="496" y="223"/>
                  </a:lnTo>
                  <a:lnTo>
                    <a:pt x="502" y="223"/>
                  </a:lnTo>
                  <a:lnTo>
                    <a:pt x="514" y="229"/>
                  </a:lnTo>
                  <a:lnTo>
                    <a:pt x="520" y="235"/>
                  </a:lnTo>
                  <a:lnTo>
                    <a:pt x="520" y="241"/>
                  </a:lnTo>
                  <a:lnTo>
                    <a:pt x="520" y="247"/>
                  </a:lnTo>
                  <a:lnTo>
                    <a:pt x="556" y="271"/>
                  </a:lnTo>
                  <a:lnTo>
                    <a:pt x="556" y="277"/>
                  </a:lnTo>
                  <a:lnTo>
                    <a:pt x="562" y="277"/>
                  </a:lnTo>
                  <a:lnTo>
                    <a:pt x="568" y="277"/>
                  </a:lnTo>
                  <a:lnTo>
                    <a:pt x="568" y="284"/>
                  </a:lnTo>
                  <a:lnTo>
                    <a:pt x="568" y="290"/>
                  </a:lnTo>
                  <a:lnTo>
                    <a:pt x="562" y="290"/>
                  </a:lnTo>
                  <a:lnTo>
                    <a:pt x="550" y="290"/>
                  </a:lnTo>
                  <a:lnTo>
                    <a:pt x="538" y="290"/>
                  </a:lnTo>
                  <a:lnTo>
                    <a:pt x="532" y="284"/>
                  </a:lnTo>
                  <a:lnTo>
                    <a:pt x="526" y="290"/>
                  </a:lnTo>
                  <a:lnTo>
                    <a:pt x="520" y="290"/>
                  </a:lnTo>
                  <a:lnTo>
                    <a:pt x="508" y="284"/>
                  </a:lnTo>
                  <a:lnTo>
                    <a:pt x="502" y="277"/>
                  </a:lnTo>
                  <a:lnTo>
                    <a:pt x="496" y="277"/>
                  </a:lnTo>
                  <a:lnTo>
                    <a:pt x="478" y="271"/>
                  </a:lnTo>
                  <a:lnTo>
                    <a:pt x="466" y="265"/>
                  </a:lnTo>
                  <a:lnTo>
                    <a:pt x="454" y="259"/>
                  </a:lnTo>
                  <a:lnTo>
                    <a:pt x="448" y="247"/>
                  </a:lnTo>
                  <a:lnTo>
                    <a:pt x="442" y="241"/>
                  </a:lnTo>
                  <a:lnTo>
                    <a:pt x="435" y="241"/>
                  </a:lnTo>
                  <a:lnTo>
                    <a:pt x="435" y="247"/>
                  </a:lnTo>
                  <a:lnTo>
                    <a:pt x="429" y="241"/>
                  </a:lnTo>
                  <a:lnTo>
                    <a:pt x="417" y="241"/>
                  </a:lnTo>
                  <a:lnTo>
                    <a:pt x="411" y="235"/>
                  </a:lnTo>
                  <a:lnTo>
                    <a:pt x="387" y="223"/>
                  </a:lnTo>
                  <a:lnTo>
                    <a:pt x="381" y="217"/>
                  </a:lnTo>
                  <a:lnTo>
                    <a:pt x="369" y="211"/>
                  </a:lnTo>
                  <a:lnTo>
                    <a:pt x="363" y="205"/>
                  </a:lnTo>
                  <a:lnTo>
                    <a:pt x="357" y="199"/>
                  </a:lnTo>
                  <a:lnTo>
                    <a:pt x="351" y="199"/>
                  </a:lnTo>
                  <a:lnTo>
                    <a:pt x="345" y="193"/>
                  </a:lnTo>
                  <a:lnTo>
                    <a:pt x="339" y="193"/>
                  </a:lnTo>
                  <a:lnTo>
                    <a:pt x="339" y="187"/>
                  </a:lnTo>
                  <a:lnTo>
                    <a:pt x="345" y="187"/>
                  </a:lnTo>
                  <a:lnTo>
                    <a:pt x="345" y="181"/>
                  </a:lnTo>
                  <a:lnTo>
                    <a:pt x="333" y="175"/>
                  </a:lnTo>
                  <a:lnTo>
                    <a:pt x="315" y="169"/>
                  </a:lnTo>
                  <a:lnTo>
                    <a:pt x="309" y="169"/>
                  </a:lnTo>
                  <a:lnTo>
                    <a:pt x="303" y="169"/>
                  </a:lnTo>
                  <a:lnTo>
                    <a:pt x="297" y="169"/>
                  </a:lnTo>
                  <a:lnTo>
                    <a:pt x="284" y="163"/>
                  </a:lnTo>
                  <a:lnTo>
                    <a:pt x="290" y="157"/>
                  </a:lnTo>
                  <a:lnTo>
                    <a:pt x="297" y="157"/>
                  </a:lnTo>
                  <a:lnTo>
                    <a:pt x="290" y="151"/>
                  </a:lnTo>
                  <a:lnTo>
                    <a:pt x="278" y="151"/>
                  </a:lnTo>
                  <a:lnTo>
                    <a:pt x="266" y="145"/>
                  </a:lnTo>
                  <a:lnTo>
                    <a:pt x="260" y="151"/>
                  </a:lnTo>
                  <a:lnTo>
                    <a:pt x="254" y="151"/>
                  </a:lnTo>
                  <a:lnTo>
                    <a:pt x="248" y="145"/>
                  </a:lnTo>
                  <a:lnTo>
                    <a:pt x="242" y="138"/>
                  </a:lnTo>
                  <a:lnTo>
                    <a:pt x="236" y="132"/>
                  </a:lnTo>
                  <a:lnTo>
                    <a:pt x="230" y="132"/>
                  </a:lnTo>
                  <a:lnTo>
                    <a:pt x="218" y="126"/>
                  </a:lnTo>
                  <a:lnTo>
                    <a:pt x="212" y="126"/>
                  </a:lnTo>
                  <a:lnTo>
                    <a:pt x="206" y="126"/>
                  </a:lnTo>
                  <a:lnTo>
                    <a:pt x="200" y="120"/>
                  </a:lnTo>
                  <a:lnTo>
                    <a:pt x="194" y="114"/>
                  </a:lnTo>
                  <a:lnTo>
                    <a:pt x="188" y="108"/>
                  </a:lnTo>
                  <a:lnTo>
                    <a:pt x="182" y="108"/>
                  </a:lnTo>
                  <a:lnTo>
                    <a:pt x="176" y="108"/>
                  </a:lnTo>
                  <a:lnTo>
                    <a:pt x="170" y="108"/>
                  </a:lnTo>
                  <a:lnTo>
                    <a:pt x="158" y="102"/>
                  </a:lnTo>
                  <a:lnTo>
                    <a:pt x="145" y="96"/>
                  </a:lnTo>
                  <a:lnTo>
                    <a:pt x="127" y="96"/>
                  </a:lnTo>
                  <a:lnTo>
                    <a:pt x="109" y="96"/>
                  </a:lnTo>
                  <a:lnTo>
                    <a:pt x="103" y="96"/>
                  </a:lnTo>
                  <a:lnTo>
                    <a:pt x="103" y="102"/>
                  </a:lnTo>
                  <a:lnTo>
                    <a:pt x="97" y="102"/>
                  </a:lnTo>
                  <a:lnTo>
                    <a:pt x="85" y="102"/>
                  </a:lnTo>
                  <a:lnTo>
                    <a:pt x="79" y="102"/>
                  </a:lnTo>
                  <a:lnTo>
                    <a:pt x="73" y="102"/>
                  </a:lnTo>
                  <a:lnTo>
                    <a:pt x="67" y="102"/>
                  </a:lnTo>
                  <a:lnTo>
                    <a:pt x="61" y="96"/>
                  </a:lnTo>
                  <a:lnTo>
                    <a:pt x="61" y="90"/>
                  </a:lnTo>
                  <a:lnTo>
                    <a:pt x="55" y="90"/>
                  </a:lnTo>
                  <a:lnTo>
                    <a:pt x="43" y="90"/>
                  </a:lnTo>
                  <a:lnTo>
                    <a:pt x="37" y="84"/>
                  </a:lnTo>
                  <a:lnTo>
                    <a:pt x="31" y="78"/>
                  </a:lnTo>
                  <a:lnTo>
                    <a:pt x="19" y="78"/>
                  </a:lnTo>
                  <a:lnTo>
                    <a:pt x="13" y="72"/>
                  </a:lnTo>
                  <a:lnTo>
                    <a:pt x="19" y="66"/>
                  </a:lnTo>
                  <a:lnTo>
                    <a:pt x="25" y="66"/>
                  </a:lnTo>
                  <a:lnTo>
                    <a:pt x="25" y="60"/>
                  </a:lnTo>
                  <a:lnTo>
                    <a:pt x="19" y="54"/>
                  </a:lnTo>
                  <a:lnTo>
                    <a:pt x="13" y="54"/>
                  </a:lnTo>
                  <a:lnTo>
                    <a:pt x="6" y="48"/>
                  </a:lnTo>
                  <a:lnTo>
                    <a:pt x="6" y="42"/>
                  </a:lnTo>
                  <a:lnTo>
                    <a:pt x="6" y="36"/>
                  </a:lnTo>
                  <a:lnTo>
                    <a:pt x="0" y="36"/>
                  </a:lnTo>
                  <a:lnTo>
                    <a:pt x="0" y="30"/>
                  </a:lnTo>
                  <a:lnTo>
                    <a:pt x="0" y="24"/>
                  </a:lnTo>
                  <a:lnTo>
                    <a:pt x="19" y="24"/>
                  </a:lnTo>
                  <a:lnTo>
                    <a:pt x="37" y="24"/>
                  </a:lnTo>
                  <a:lnTo>
                    <a:pt x="43" y="30"/>
                  </a:lnTo>
                  <a:lnTo>
                    <a:pt x="49" y="30"/>
                  </a:lnTo>
                  <a:lnTo>
                    <a:pt x="49" y="24"/>
                  </a:lnTo>
                  <a:lnTo>
                    <a:pt x="61" y="24"/>
                  </a:lnTo>
                  <a:lnTo>
                    <a:pt x="67" y="24"/>
                  </a:lnTo>
                  <a:lnTo>
                    <a:pt x="73" y="24"/>
                  </a:lnTo>
                  <a:lnTo>
                    <a:pt x="103" y="30"/>
                  </a:lnTo>
                  <a:lnTo>
                    <a:pt x="103" y="24"/>
                  </a:lnTo>
                  <a:lnTo>
                    <a:pt x="97" y="18"/>
                  </a:lnTo>
                  <a:lnTo>
                    <a:pt x="85" y="18"/>
                  </a:lnTo>
                  <a:lnTo>
                    <a:pt x="79" y="12"/>
                  </a:lnTo>
                  <a:lnTo>
                    <a:pt x="85" y="12"/>
                  </a:lnTo>
                  <a:lnTo>
                    <a:pt x="91" y="6"/>
                  </a:lnTo>
                  <a:lnTo>
                    <a:pt x="91" y="0"/>
                  </a:lnTo>
                  <a:lnTo>
                    <a:pt x="97" y="0"/>
                  </a:lnTo>
                  <a:lnTo>
                    <a:pt x="109" y="0"/>
                  </a:lnTo>
                  <a:lnTo>
                    <a:pt x="121" y="0"/>
                  </a:lnTo>
                  <a:lnTo>
                    <a:pt x="218" y="36"/>
                  </a:lnTo>
                  <a:lnTo>
                    <a:pt x="309" y="72"/>
                  </a:lnTo>
                  <a:lnTo>
                    <a:pt x="399" y="120"/>
                  </a:lnTo>
                  <a:lnTo>
                    <a:pt x="484" y="163"/>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7" name="Freeform 133"/>
            <p:cNvSpPr>
              <a:spLocks/>
            </p:cNvSpPr>
            <p:nvPr/>
          </p:nvSpPr>
          <p:spPr bwMode="auto">
            <a:xfrm>
              <a:off x="1340" y="3064"/>
              <a:ext cx="3237" cy="405"/>
            </a:xfrm>
            <a:custGeom>
              <a:avLst/>
              <a:gdLst>
                <a:gd name="T0" fmla="*/ 8 w 2580"/>
                <a:gd name="T1" fmla="*/ 242 h 375"/>
                <a:gd name="T2" fmla="*/ 16 w 2580"/>
                <a:gd name="T3" fmla="*/ 183 h 375"/>
                <a:gd name="T4" fmla="*/ 69 w 2580"/>
                <a:gd name="T5" fmla="*/ 170 h 375"/>
                <a:gd name="T6" fmla="*/ 122 w 2580"/>
                <a:gd name="T7" fmla="*/ 157 h 375"/>
                <a:gd name="T8" fmla="*/ 206 w 2580"/>
                <a:gd name="T9" fmla="*/ 137 h 375"/>
                <a:gd name="T10" fmla="*/ 341 w 2580"/>
                <a:gd name="T11" fmla="*/ 111 h 375"/>
                <a:gd name="T12" fmla="*/ 418 w 2580"/>
                <a:gd name="T13" fmla="*/ 79 h 375"/>
                <a:gd name="T14" fmla="*/ 470 w 2580"/>
                <a:gd name="T15" fmla="*/ 46 h 375"/>
                <a:gd name="T16" fmla="*/ 538 w 2580"/>
                <a:gd name="T17" fmla="*/ 53 h 375"/>
                <a:gd name="T18" fmla="*/ 637 w 2580"/>
                <a:gd name="T19" fmla="*/ 59 h 375"/>
                <a:gd name="T20" fmla="*/ 705 w 2580"/>
                <a:gd name="T21" fmla="*/ 98 h 375"/>
                <a:gd name="T22" fmla="*/ 774 w 2580"/>
                <a:gd name="T23" fmla="*/ 72 h 375"/>
                <a:gd name="T24" fmla="*/ 887 w 2580"/>
                <a:gd name="T25" fmla="*/ 26 h 375"/>
                <a:gd name="T26" fmla="*/ 986 w 2580"/>
                <a:gd name="T27" fmla="*/ 6 h 375"/>
                <a:gd name="T28" fmla="*/ 1100 w 2580"/>
                <a:gd name="T29" fmla="*/ 26 h 375"/>
                <a:gd name="T30" fmla="*/ 1176 w 2580"/>
                <a:gd name="T31" fmla="*/ 19 h 375"/>
                <a:gd name="T32" fmla="*/ 1297 w 2580"/>
                <a:gd name="T33" fmla="*/ 13 h 375"/>
                <a:gd name="T34" fmla="*/ 1380 w 2580"/>
                <a:gd name="T35" fmla="*/ 0 h 375"/>
                <a:gd name="T36" fmla="*/ 1479 w 2580"/>
                <a:gd name="T37" fmla="*/ 26 h 375"/>
                <a:gd name="T38" fmla="*/ 1524 w 2580"/>
                <a:gd name="T39" fmla="*/ 46 h 375"/>
                <a:gd name="T40" fmla="*/ 1615 w 2580"/>
                <a:gd name="T41" fmla="*/ 59 h 375"/>
                <a:gd name="T42" fmla="*/ 1721 w 2580"/>
                <a:gd name="T43" fmla="*/ 72 h 375"/>
                <a:gd name="T44" fmla="*/ 1706 w 2580"/>
                <a:gd name="T45" fmla="*/ 118 h 375"/>
                <a:gd name="T46" fmla="*/ 1684 w 2580"/>
                <a:gd name="T47" fmla="*/ 210 h 375"/>
                <a:gd name="T48" fmla="*/ 1622 w 2580"/>
                <a:gd name="T49" fmla="*/ 235 h 375"/>
                <a:gd name="T50" fmla="*/ 1669 w 2580"/>
                <a:gd name="T51" fmla="*/ 281 h 375"/>
                <a:gd name="T52" fmla="*/ 1843 w 2580"/>
                <a:gd name="T53" fmla="*/ 320 h 375"/>
                <a:gd name="T54" fmla="*/ 1995 w 2580"/>
                <a:gd name="T55" fmla="*/ 333 h 375"/>
                <a:gd name="T56" fmla="*/ 1995 w 2580"/>
                <a:gd name="T57" fmla="*/ 287 h 375"/>
                <a:gd name="T58" fmla="*/ 2070 w 2580"/>
                <a:gd name="T59" fmla="*/ 248 h 375"/>
                <a:gd name="T60" fmla="*/ 2033 w 2580"/>
                <a:gd name="T61" fmla="*/ 216 h 375"/>
                <a:gd name="T62" fmla="*/ 2055 w 2580"/>
                <a:gd name="T63" fmla="*/ 197 h 375"/>
                <a:gd name="T64" fmla="*/ 2177 w 2580"/>
                <a:gd name="T65" fmla="*/ 170 h 375"/>
                <a:gd name="T66" fmla="*/ 2320 w 2580"/>
                <a:gd name="T67" fmla="*/ 163 h 375"/>
                <a:gd name="T68" fmla="*/ 2434 w 2580"/>
                <a:gd name="T69" fmla="*/ 176 h 375"/>
                <a:gd name="T70" fmla="*/ 2464 w 2580"/>
                <a:gd name="T71" fmla="*/ 189 h 375"/>
                <a:gd name="T72" fmla="*/ 2541 w 2580"/>
                <a:gd name="T73" fmla="*/ 189 h 375"/>
                <a:gd name="T74" fmla="*/ 2601 w 2580"/>
                <a:gd name="T75" fmla="*/ 163 h 375"/>
                <a:gd name="T76" fmla="*/ 2669 w 2580"/>
                <a:gd name="T77" fmla="*/ 176 h 375"/>
                <a:gd name="T78" fmla="*/ 2783 w 2580"/>
                <a:gd name="T79" fmla="*/ 183 h 375"/>
                <a:gd name="T80" fmla="*/ 2912 w 2580"/>
                <a:gd name="T81" fmla="*/ 183 h 375"/>
                <a:gd name="T82" fmla="*/ 2995 w 2580"/>
                <a:gd name="T83" fmla="*/ 131 h 375"/>
                <a:gd name="T84" fmla="*/ 3017 w 2580"/>
                <a:gd name="T85" fmla="*/ 98 h 375"/>
                <a:gd name="T86" fmla="*/ 3109 w 2580"/>
                <a:gd name="T87" fmla="*/ 79 h 375"/>
                <a:gd name="T88" fmla="*/ 3214 w 2580"/>
                <a:gd name="T89" fmla="*/ 59 h 375"/>
                <a:gd name="T90" fmla="*/ 3139 w 2580"/>
                <a:gd name="T91" fmla="*/ 72 h 375"/>
                <a:gd name="T92" fmla="*/ 3063 w 2580"/>
                <a:gd name="T93" fmla="*/ 105 h 375"/>
                <a:gd name="T94" fmla="*/ 2965 w 2580"/>
                <a:gd name="T95" fmla="*/ 183 h 375"/>
                <a:gd name="T96" fmla="*/ 2881 w 2580"/>
                <a:gd name="T97" fmla="*/ 216 h 375"/>
                <a:gd name="T98" fmla="*/ 2798 w 2580"/>
                <a:gd name="T99" fmla="*/ 248 h 375"/>
                <a:gd name="T100" fmla="*/ 2723 w 2580"/>
                <a:gd name="T101" fmla="*/ 235 h 375"/>
                <a:gd name="T102" fmla="*/ 2639 w 2580"/>
                <a:gd name="T103" fmla="*/ 255 h 375"/>
                <a:gd name="T104" fmla="*/ 2623 w 2580"/>
                <a:gd name="T105" fmla="*/ 287 h 375"/>
                <a:gd name="T106" fmla="*/ 2706 w 2580"/>
                <a:gd name="T107" fmla="*/ 313 h 375"/>
                <a:gd name="T108" fmla="*/ 2805 w 2580"/>
                <a:gd name="T109" fmla="*/ 313 h 375"/>
                <a:gd name="T110" fmla="*/ 2972 w 2580"/>
                <a:gd name="T111" fmla="*/ 300 h 375"/>
                <a:gd name="T112" fmla="*/ 3010 w 2580"/>
                <a:gd name="T113" fmla="*/ 274 h 375"/>
                <a:gd name="T114" fmla="*/ 2661 w 2580"/>
                <a:gd name="T115" fmla="*/ 405 h 3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80" h="375">
                  <a:moveTo>
                    <a:pt x="339" y="375"/>
                  </a:moveTo>
                  <a:lnTo>
                    <a:pt x="176" y="314"/>
                  </a:lnTo>
                  <a:lnTo>
                    <a:pt x="13" y="248"/>
                  </a:lnTo>
                  <a:lnTo>
                    <a:pt x="19" y="242"/>
                  </a:lnTo>
                  <a:lnTo>
                    <a:pt x="19" y="236"/>
                  </a:lnTo>
                  <a:lnTo>
                    <a:pt x="13" y="230"/>
                  </a:lnTo>
                  <a:lnTo>
                    <a:pt x="6" y="224"/>
                  </a:lnTo>
                  <a:lnTo>
                    <a:pt x="13" y="206"/>
                  </a:lnTo>
                  <a:lnTo>
                    <a:pt x="19" y="188"/>
                  </a:lnTo>
                  <a:lnTo>
                    <a:pt x="19" y="182"/>
                  </a:lnTo>
                  <a:lnTo>
                    <a:pt x="13" y="175"/>
                  </a:lnTo>
                  <a:lnTo>
                    <a:pt x="0" y="169"/>
                  </a:lnTo>
                  <a:lnTo>
                    <a:pt x="6" y="169"/>
                  </a:lnTo>
                  <a:lnTo>
                    <a:pt x="13" y="169"/>
                  </a:lnTo>
                  <a:lnTo>
                    <a:pt x="19" y="175"/>
                  </a:lnTo>
                  <a:lnTo>
                    <a:pt x="31" y="175"/>
                  </a:lnTo>
                  <a:lnTo>
                    <a:pt x="25" y="163"/>
                  </a:lnTo>
                  <a:lnTo>
                    <a:pt x="37" y="157"/>
                  </a:lnTo>
                  <a:lnTo>
                    <a:pt x="43" y="157"/>
                  </a:lnTo>
                  <a:lnTo>
                    <a:pt x="49" y="157"/>
                  </a:lnTo>
                  <a:lnTo>
                    <a:pt x="55" y="157"/>
                  </a:lnTo>
                  <a:lnTo>
                    <a:pt x="61" y="157"/>
                  </a:lnTo>
                  <a:lnTo>
                    <a:pt x="61" y="151"/>
                  </a:lnTo>
                  <a:lnTo>
                    <a:pt x="67" y="157"/>
                  </a:lnTo>
                  <a:lnTo>
                    <a:pt x="73" y="157"/>
                  </a:lnTo>
                  <a:lnTo>
                    <a:pt x="79" y="157"/>
                  </a:lnTo>
                  <a:lnTo>
                    <a:pt x="91" y="151"/>
                  </a:lnTo>
                  <a:lnTo>
                    <a:pt x="97" y="145"/>
                  </a:lnTo>
                  <a:lnTo>
                    <a:pt x="103" y="139"/>
                  </a:lnTo>
                  <a:lnTo>
                    <a:pt x="109" y="133"/>
                  </a:lnTo>
                  <a:lnTo>
                    <a:pt x="121" y="139"/>
                  </a:lnTo>
                  <a:lnTo>
                    <a:pt x="133" y="139"/>
                  </a:lnTo>
                  <a:lnTo>
                    <a:pt x="145" y="133"/>
                  </a:lnTo>
                  <a:lnTo>
                    <a:pt x="152" y="127"/>
                  </a:lnTo>
                  <a:lnTo>
                    <a:pt x="164" y="127"/>
                  </a:lnTo>
                  <a:lnTo>
                    <a:pt x="188" y="133"/>
                  </a:lnTo>
                  <a:lnTo>
                    <a:pt x="206" y="133"/>
                  </a:lnTo>
                  <a:lnTo>
                    <a:pt x="224" y="133"/>
                  </a:lnTo>
                  <a:lnTo>
                    <a:pt x="236" y="127"/>
                  </a:lnTo>
                  <a:lnTo>
                    <a:pt x="254" y="115"/>
                  </a:lnTo>
                  <a:lnTo>
                    <a:pt x="266" y="109"/>
                  </a:lnTo>
                  <a:lnTo>
                    <a:pt x="272" y="103"/>
                  </a:lnTo>
                  <a:lnTo>
                    <a:pt x="272" y="97"/>
                  </a:lnTo>
                  <a:lnTo>
                    <a:pt x="272" y="91"/>
                  </a:lnTo>
                  <a:lnTo>
                    <a:pt x="309" y="103"/>
                  </a:lnTo>
                  <a:lnTo>
                    <a:pt x="315" y="97"/>
                  </a:lnTo>
                  <a:lnTo>
                    <a:pt x="315" y="91"/>
                  </a:lnTo>
                  <a:lnTo>
                    <a:pt x="321" y="85"/>
                  </a:lnTo>
                  <a:lnTo>
                    <a:pt x="333" y="73"/>
                  </a:lnTo>
                  <a:lnTo>
                    <a:pt x="339" y="67"/>
                  </a:lnTo>
                  <a:lnTo>
                    <a:pt x="345" y="61"/>
                  </a:lnTo>
                  <a:lnTo>
                    <a:pt x="357" y="67"/>
                  </a:lnTo>
                  <a:lnTo>
                    <a:pt x="363" y="67"/>
                  </a:lnTo>
                  <a:lnTo>
                    <a:pt x="369" y="55"/>
                  </a:lnTo>
                  <a:lnTo>
                    <a:pt x="369" y="49"/>
                  </a:lnTo>
                  <a:lnTo>
                    <a:pt x="375" y="43"/>
                  </a:lnTo>
                  <a:lnTo>
                    <a:pt x="375" y="30"/>
                  </a:lnTo>
                  <a:lnTo>
                    <a:pt x="381" y="30"/>
                  </a:lnTo>
                  <a:lnTo>
                    <a:pt x="405" y="36"/>
                  </a:lnTo>
                  <a:lnTo>
                    <a:pt x="423" y="36"/>
                  </a:lnTo>
                  <a:lnTo>
                    <a:pt x="423" y="43"/>
                  </a:lnTo>
                  <a:lnTo>
                    <a:pt x="423" y="49"/>
                  </a:lnTo>
                  <a:lnTo>
                    <a:pt x="429" y="49"/>
                  </a:lnTo>
                  <a:lnTo>
                    <a:pt x="435" y="49"/>
                  </a:lnTo>
                  <a:lnTo>
                    <a:pt x="448" y="49"/>
                  </a:lnTo>
                  <a:lnTo>
                    <a:pt x="460" y="49"/>
                  </a:lnTo>
                  <a:lnTo>
                    <a:pt x="466" y="49"/>
                  </a:lnTo>
                  <a:lnTo>
                    <a:pt x="478" y="49"/>
                  </a:lnTo>
                  <a:lnTo>
                    <a:pt x="496" y="55"/>
                  </a:lnTo>
                  <a:lnTo>
                    <a:pt x="508" y="55"/>
                  </a:lnTo>
                  <a:lnTo>
                    <a:pt x="520" y="55"/>
                  </a:lnTo>
                  <a:lnTo>
                    <a:pt x="526" y="55"/>
                  </a:lnTo>
                  <a:lnTo>
                    <a:pt x="532" y="55"/>
                  </a:lnTo>
                  <a:lnTo>
                    <a:pt x="538" y="61"/>
                  </a:lnTo>
                  <a:lnTo>
                    <a:pt x="550" y="73"/>
                  </a:lnTo>
                  <a:lnTo>
                    <a:pt x="550" y="85"/>
                  </a:lnTo>
                  <a:lnTo>
                    <a:pt x="562" y="91"/>
                  </a:lnTo>
                  <a:lnTo>
                    <a:pt x="574" y="97"/>
                  </a:lnTo>
                  <a:lnTo>
                    <a:pt x="580" y="97"/>
                  </a:lnTo>
                  <a:lnTo>
                    <a:pt x="580" y="91"/>
                  </a:lnTo>
                  <a:lnTo>
                    <a:pt x="587" y="79"/>
                  </a:lnTo>
                  <a:lnTo>
                    <a:pt x="593" y="79"/>
                  </a:lnTo>
                  <a:lnTo>
                    <a:pt x="605" y="73"/>
                  </a:lnTo>
                  <a:lnTo>
                    <a:pt x="617" y="67"/>
                  </a:lnTo>
                  <a:lnTo>
                    <a:pt x="623" y="61"/>
                  </a:lnTo>
                  <a:lnTo>
                    <a:pt x="623" y="55"/>
                  </a:lnTo>
                  <a:lnTo>
                    <a:pt x="641" y="43"/>
                  </a:lnTo>
                  <a:lnTo>
                    <a:pt x="659" y="36"/>
                  </a:lnTo>
                  <a:lnTo>
                    <a:pt x="671" y="36"/>
                  </a:lnTo>
                  <a:lnTo>
                    <a:pt x="689" y="30"/>
                  </a:lnTo>
                  <a:lnTo>
                    <a:pt x="707" y="24"/>
                  </a:lnTo>
                  <a:lnTo>
                    <a:pt x="719" y="24"/>
                  </a:lnTo>
                  <a:lnTo>
                    <a:pt x="738" y="18"/>
                  </a:lnTo>
                  <a:lnTo>
                    <a:pt x="756" y="12"/>
                  </a:lnTo>
                  <a:lnTo>
                    <a:pt x="768" y="18"/>
                  </a:lnTo>
                  <a:lnTo>
                    <a:pt x="774" y="18"/>
                  </a:lnTo>
                  <a:lnTo>
                    <a:pt x="780" y="12"/>
                  </a:lnTo>
                  <a:lnTo>
                    <a:pt x="786" y="6"/>
                  </a:lnTo>
                  <a:lnTo>
                    <a:pt x="798" y="6"/>
                  </a:lnTo>
                  <a:lnTo>
                    <a:pt x="804" y="6"/>
                  </a:lnTo>
                  <a:lnTo>
                    <a:pt x="822" y="6"/>
                  </a:lnTo>
                  <a:lnTo>
                    <a:pt x="834" y="12"/>
                  </a:lnTo>
                  <a:lnTo>
                    <a:pt x="846" y="18"/>
                  </a:lnTo>
                  <a:lnTo>
                    <a:pt x="864" y="24"/>
                  </a:lnTo>
                  <a:lnTo>
                    <a:pt x="877" y="24"/>
                  </a:lnTo>
                  <a:lnTo>
                    <a:pt x="883" y="18"/>
                  </a:lnTo>
                  <a:lnTo>
                    <a:pt x="883" y="12"/>
                  </a:lnTo>
                  <a:lnTo>
                    <a:pt x="883" y="6"/>
                  </a:lnTo>
                  <a:lnTo>
                    <a:pt x="895" y="6"/>
                  </a:lnTo>
                  <a:lnTo>
                    <a:pt x="907" y="6"/>
                  </a:lnTo>
                  <a:lnTo>
                    <a:pt x="925" y="12"/>
                  </a:lnTo>
                  <a:lnTo>
                    <a:pt x="937" y="18"/>
                  </a:lnTo>
                  <a:lnTo>
                    <a:pt x="949" y="24"/>
                  </a:lnTo>
                  <a:lnTo>
                    <a:pt x="961" y="24"/>
                  </a:lnTo>
                  <a:lnTo>
                    <a:pt x="973" y="18"/>
                  </a:lnTo>
                  <a:lnTo>
                    <a:pt x="991" y="12"/>
                  </a:lnTo>
                  <a:lnTo>
                    <a:pt x="1009" y="6"/>
                  </a:lnTo>
                  <a:lnTo>
                    <a:pt x="1022" y="6"/>
                  </a:lnTo>
                  <a:lnTo>
                    <a:pt x="1034" y="12"/>
                  </a:lnTo>
                  <a:lnTo>
                    <a:pt x="1040" y="18"/>
                  </a:lnTo>
                  <a:lnTo>
                    <a:pt x="1046" y="18"/>
                  </a:lnTo>
                  <a:lnTo>
                    <a:pt x="1052" y="12"/>
                  </a:lnTo>
                  <a:lnTo>
                    <a:pt x="1058" y="0"/>
                  </a:lnTo>
                  <a:lnTo>
                    <a:pt x="1064" y="0"/>
                  </a:lnTo>
                  <a:lnTo>
                    <a:pt x="1082" y="0"/>
                  </a:lnTo>
                  <a:lnTo>
                    <a:pt x="1100" y="0"/>
                  </a:lnTo>
                  <a:lnTo>
                    <a:pt x="1112" y="0"/>
                  </a:lnTo>
                  <a:lnTo>
                    <a:pt x="1130" y="6"/>
                  </a:lnTo>
                  <a:lnTo>
                    <a:pt x="1148" y="12"/>
                  </a:lnTo>
                  <a:lnTo>
                    <a:pt x="1161" y="12"/>
                  </a:lnTo>
                  <a:lnTo>
                    <a:pt x="1173" y="18"/>
                  </a:lnTo>
                  <a:lnTo>
                    <a:pt x="1179" y="18"/>
                  </a:lnTo>
                  <a:lnTo>
                    <a:pt x="1179" y="24"/>
                  </a:lnTo>
                  <a:lnTo>
                    <a:pt x="1179" y="30"/>
                  </a:lnTo>
                  <a:lnTo>
                    <a:pt x="1185" y="30"/>
                  </a:lnTo>
                  <a:lnTo>
                    <a:pt x="1191" y="30"/>
                  </a:lnTo>
                  <a:lnTo>
                    <a:pt x="1191" y="36"/>
                  </a:lnTo>
                  <a:lnTo>
                    <a:pt x="1191" y="43"/>
                  </a:lnTo>
                  <a:lnTo>
                    <a:pt x="1203" y="43"/>
                  </a:lnTo>
                  <a:lnTo>
                    <a:pt x="1215" y="43"/>
                  </a:lnTo>
                  <a:lnTo>
                    <a:pt x="1233" y="36"/>
                  </a:lnTo>
                  <a:lnTo>
                    <a:pt x="1239" y="36"/>
                  </a:lnTo>
                  <a:lnTo>
                    <a:pt x="1239" y="43"/>
                  </a:lnTo>
                  <a:lnTo>
                    <a:pt x="1245" y="43"/>
                  </a:lnTo>
                  <a:lnTo>
                    <a:pt x="1257" y="43"/>
                  </a:lnTo>
                  <a:lnTo>
                    <a:pt x="1275" y="49"/>
                  </a:lnTo>
                  <a:lnTo>
                    <a:pt x="1287" y="55"/>
                  </a:lnTo>
                  <a:lnTo>
                    <a:pt x="1300" y="55"/>
                  </a:lnTo>
                  <a:lnTo>
                    <a:pt x="1312" y="67"/>
                  </a:lnTo>
                  <a:lnTo>
                    <a:pt x="1330" y="73"/>
                  </a:lnTo>
                  <a:lnTo>
                    <a:pt x="1342" y="73"/>
                  </a:lnTo>
                  <a:lnTo>
                    <a:pt x="1354" y="73"/>
                  </a:lnTo>
                  <a:lnTo>
                    <a:pt x="1366" y="67"/>
                  </a:lnTo>
                  <a:lnTo>
                    <a:pt x="1372" y="67"/>
                  </a:lnTo>
                  <a:lnTo>
                    <a:pt x="1384" y="79"/>
                  </a:lnTo>
                  <a:lnTo>
                    <a:pt x="1390" y="85"/>
                  </a:lnTo>
                  <a:lnTo>
                    <a:pt x="1396" y="91"/>
                  </a:lnTo>
                  <a:lnTo>
                    <a:pt x="1390" y="103"/>
                  </a:lnTo>
                  <a:lnTo>
                    <a:pt x="1378" y="115"/>
                  </a:lnTo>
                  <a:lnTo>
                    <a:pt x="1372" y="115"/>
                  </a:lnTo>
                  <a:lnTo>
                    <a:pt x="1360" y="109"/>
                  </a:lnTo>
                  <a:lnTo>
                    <a:pt x="1354" y="121"/>
                  </a:lnTo>
                  <a:lnTo>
                    <a:pt x="1342" y="145"/>
                  </a:lnTo>
                  <a:lnTo>
                    <a:pt x="1330" y="163"/>
                  </a:lnTo>
                  <a:lnTo>
                    <a:pt x="1324" y="175"/>
                  </a:lnTo>
                  <a:lnTo>
                    <a:pt x="1324" y="182"/>
                  </a:lnTo>
                  <a:lnTo>
                    <a:pt x="1336" y="188"/>
                  </a:lnTo>
                  <a:lnTo>
                    <a:pt x="1342" y="194"/>
                  </a:lnTo>
                  <a:lnTo>
                    <a:pt x="1348" y="200"/>
                  </a:lnTo>
                  <a:lnTo>
                    <a:pt x="1348" y="206"/>
                  </a:lnTo>
                  <a:lnTo>
                    <a:pt x="1342" y="206"/>
                  </a:lnTo>
                  <a:lnTo>
                    <a:pt x="1330" y="206"/>
                  </a:lnTo>
                  <a:lnTo>
                    <a:pt x="1312" y="212"/>
                  </a:lnTo>
                  <a:lnTo>
                    <a:pt x="1300" y="212"/>
                  </a:lnTo>
                  <a:lnTo>
                    <a:pt x="1293" y="218"/>
                  </a:lnTo>
                  <a:lnTo>
                    <a:pt x="1293" y="224"/>
                  </a:lnTo>
                  <a:lnTo>
                    <a:pt x="1300" y="236"/>
                  </a:lnTo>
                  <a:lnTo>
                    <a:pt x="1306" y="242"/>
                  </a:lnTo>
                  <a:lnTo>
                    <a:pt x="1306" y="248"/>
                  </a:lnTo>
                  <a:lnTo>
                    <a:pt x="1318" y="254"/>
                  </a:lnTo>
                  <a:lnTo>
                    <a:pt x="1324" y="260"/>
                  </a:lnTo>
                  <a:lnTo>
                    <a:pt x="1330" y="260"/>
                  </a:lnTo>
                  <a:lnTo>
                    <a:pt x="1342" y="266"/>
                  </a:lnTo>
                  <a:lnTo>
                    <a:pt x="1366" y="278"/>
                  </a:lnTo>
                  <a:lnTo>
                    <a:pt x="1390" y="284"/>
                  </a:lnTo>
                  <a:lnTo>
                    <a:pt x="1408" y="290"/>
                  </a:lnTo>
                  <a:lnTo>
                    <a:pt x="1420" y="290"/>
                  </a:lnTo>
                  <a:lnTo>
                    <a:pt x="1445" y="296"/>
                  </a:lnTo>
                  <a:lnTo>
                    <a:pt x="1469" y="296"/>
                  </a:lnTo>
                  <a:lnTo>
                    <a:pt x="1499" y="302"/>
                  </a:lnTo>
                  <a:lnTo>
                    <a:pt x="1523" y="308"/>
                  </a:lnTo>
                  <a:lnTo>
                    <a:pt x="1553" y="308"/>
                  </a:lnTo>
                  <a:lnTo>
                    <a:pt x="1571" y="314"/>
                  </a:lnTo>
                  <a:lnTo>
                    <a:pt x="1577" y="314"/>
                  </a:lnTo>
                  <a:lnTo>
                    <a:pt x="1583" y="314"/>
                  </a:lnTo>
                  <a:lnTo>
                    <a:pt x="1590" y="308"/>
                  </a:lnTo>
                  <a:lnTo>
                    <a:pt x="1602" y="302"/>
                  </a:lnTo>
                  <a:lnTo>
                    <a:pt x="1602" y="296"/>
                  </a:lnTo>
                  <a:lnTo>
                    <a:pt x="1602" y="290"/>
                  </a:lnTo>
                  <a:lnTo>
                    <a:pt x="1596" y="290"/>
                  </a:lnTo>
                  <a:lnTo>
                    <a:pt x="1583" y="284"/>
                  </a:lnTo>
                  <a:lnTo>
                    <a:pt x="1583" y="278"/>
                  </a:lnTo>
                  <a:lnTo>
                    <a:pt x="1590" y="266"/>
                  </a:lnTo>
                  <a:lnTo>
                    <a:pt x="1590" y="254"/>
                  </a:lnTo>
                  <a:lnTo>
                    <a:pt x="1596" y="248"/>
                  </a:lnTo>
                  <a:lnTo>
                    <a:pt x="1608" y="248"/>
                  </a:lnTo>
                  <a:lnTo>
                    <a:pt x="1626" y="242"/>
                  </a:lnTo>
                  <a:lnTo>
                    <a:pt x="1644" y="242"/>
                  </a:lnTo>
                  <a:lnTo>
                    <a:pt x="1650" y="236"/>
                  </a:lnTo>
                  <a:lnTo>
                    <a:pt x="1650" y="230"/>
                  </a:lnTo>
                  <a:lnTo>
                    <a:pt x="1638" y="230"/>
                  </a:lnTo>
                  <a:lnTo>
                    <a:pt x="1632" y="224"/>
                  </a:lnTo>
                  <a:lnTo>
                    <a:pt x="1626" y="224"/>
                  </a:lnTo>
                  <a:lnTo>
                    <a:pt x="1614" y="212"/>
                  </a:lnTo>
                  <a:lnTo>
                    <a:pt x="1608" y="206"/>
                  </a:lnTo>
                  <a:lnTo>
                    <a:pt x="1614" y="206"/>
                  </a:lnTo>
                  <a:lnTo>
                    <a:pt x="1620" y="200"/>
                  </a:lnTo>
                  <a:lnTo>
                    <a:pt x="1620" y="194"/>
                  </a:lnTo>
                  <a:lnTo>
                    <a:pt x="1614" y="194"/>
                  </a:lnTo>
                  <a:lnTo>
                    <a:pt x="1608" y="188"/>
                  </a:lnTo>
                  <a:lnTo>
                    <a:pt x="1608" y="182"/>
                  </a:lnTo>
                  <a:lnTo>
                    <a:pt x="1614" y="182"/>
                  </a:lnTo>
                  <a:lnTo>
                    <a:pt x="1626" y="182"/>
                  </a:lnTo>
                  <a:lnTo>
                    <a:pt x="1638" y="182"/>
                  </a:lnTo>
                  <a:lnTo>
                    <a:pt x="1644" y="182"/>
                  </a:lnTo>
                  <a:lnTo>
                    <a:pt x="1656" y="188"/>
                  </a:lnTo>
                  <a:lnTo>
                    <a:pt x="1674" y="188"/>
                  </a:lnTo>
                  <a:lnTo>
                    <a:pt x="1686" y="182"/>
                  </a:lnTo>
                  <a:lnTo>
                    <a:pt x="1710" y="163"/>
                  </a:lnTo>
                  <a:lnTo>
                    <a:pt x="1716" y="157"/>
                  </a:lnTo>
                  <a:lnTo>
                    <a:pt x="1735" y="157"/>
                  </a:lnTo>
                  <a:lnTo>
                    <a:pt x="1753" y="151"/>
                  </a:lnTo>
                  <a:lnTo>
                    <a:pt x="1771" y="151"/>
                  </a:lnTo>
                  <a:lnTo>
                    <a:pt x="1795" y="151"/>
                  </a:lnTo>
                  <a:lnTo>
                    <a:pt x="1813" y="151"/>
                  </a:lnTo>
                  <a:lnTo>
                    <a:pt x="1825" y="151"/>
                  </a:lnTo>
                  <a:lnTo>
                    <a:pt x="1837" y="151"/>
                  </a:lnTo>
                  <a:lnTo>
                    <a:pt x="1849" y="151"/>
                  </a:lnTo>
                  <a:lnTo>
                    <a:pt x="1861" y="151"/>
                  </a:lnTo>
                  <a:lnTo>
                    <a:pt x="1874" y="157"/>
                  </a:lnTo>
                  <a:lnTo>
                    <a:pt x="1892" y="157"/>
                  </a:lnTo>
                  <a:lnTo>
                    <a:pt x="1910" y="157"/>
                  </a:lnTo>
                  <a:lnTo>
                    <a:pt x="1922" y="163"/>
                  </a:lnTo>
                  <a:lnTo>
                    <a:pt x="1934" y="163"/>
                  </a:lnTo>
                  <a:lnTo>
                    <a:pt x="1940" y="163"/>
                  </a:lnTo>
                  <a:lnTo>
                    <a:pt x="1952" y="157"/>
                  </a:lnTo>
                  <a:lnTo>
                    <a:pt x="1958" y="151"/>
                  </a:lnTo>
                  <a:lnTo>
                    <a:pt x="1958" y="157"/>
                  </a:lnTo>
                  <a:lnTo>
                    <a:pt x="1958" y="163"/>
                  </a:lnTo>
                  <a:lnTo>
                    <a:pt x="1958" y="169"/>
                  </a:lnTo>
                  <a:lnTo>
                    <a:pt x="1958" y="175"/>
                  </a:lnTo>
                  <a:lnTo>
                    <a:pt x="1964" y="175"/>
                  </a:lnTo>
                  <a:lnTo>
                    <a:pt x="1970" y="169"/>
                  </a:lnTo>
                  <a:lnTo>
                    <a:pt x="1976" y="175"/>
                  </a:lnTo>
                  <a:lnTo>
                    <a:pt x="1982" y="175"/>
                  </a:lnTo>
                  <a:lnTo>
                    <a:pt x="1988" y="175"/>
                  </a:lnTo>
                  <a:lnTo>
                    <a:pt x="2000" y="175"/>
                  </a:lnTo>
                  <a:lnTo>
                    <a:pt x="2012" y="175"/>
                  </a:lnTo>
                  <a:lnTo>
                    <a:pt x="2025" y="175"/>
                  </a:lnTo>
                  <a:lnTo>
                    <a:pt x="2031" y="182"/>
                  </a:lnTo>
                  <a:lnTo>
                    <a:pt x="2037" y="182"/>
                  </a:lnTo>
                  <a:lnTo>
                    <a:pt x="2043" y="175"/>
                  </a:lnTo>
                  <a:lnTo>
                    <a:pt x="2049" y="163"/>
                  </a:lnTo>
                  <a:lnTo>
                    <a:pt x="2055" y="157"/>
                  </a:lnTo>
                  <a:lnTo>
                    <a:pt x="2061" y="157"/>
                  </a:lnTo>
                  <a:lnTo>
                    <a:pt x="2073" y="151"/>
                  </a:lnTo>
                  <a:lnTo>
                    <a:pt x="2079" y="151"/>
                  </a:lnTo>
                  <a:lnTo>
                    <a:pt x="2085" y="157"/>
                  </a:lnTo>
                  <a:lnTo>
                    <a:pt x="2091" y="163"/>
                  </a:lnTo>
                  <a:lnTo>
                    <a:pt x="2097" y="163"/>
                  </a:lnTo>
                  <a:lnTo>
                    <a:pt x="2103" y="163"/>
                  </a:lnTo>
                  <a:lnTo>
                    <a:pt x="2115" y="163"/>
                  </a:lnTo>
                  <a:lnTo>
                    <a:pt x="2127" y="163"/>
                  </a:lnTo>
                  <a:lnTo>
                    <a:pt x="2151" y="163"/>
                  </a:lnTo>
                  <a:lnTo>
                    <a:pt x="2170" y="157"/>
                  </a:lnTo>
                  <a:lnTo>
                    <a:pt x="2188" y="163"/>
                  </a:lnTo>
                  <a:lnTo>
                    <a:pt x="2200" y="169"/>
                  </a:lnTo>
                  <a:lnTo>
                    <a:pt x="2206" y="169"/>
                  </a:lnTo>
                  <a:lnTo>
                    <a:pt x="2212" y="163"/>
                  </a:lnTo>
                  <a:lnTo>
                    <a:pt x="2218" y="169"/>
                  </a:lnTo>
                  <a:lnTo>
                    <a:pt x="2224" y="175"/>
                  </a:lnTo>
                  <a:lnTo>
                    <a:pt x="2236" y="175"/>
                  </a:lnTo>
                  <a:lnTo>
                    <a:pt x="2260" y="175"/>
                  </a:lnTo>
                  <a:lnTo>
                    <a:pt x="2278" y="175"/>
                  </a:lnTo>
                  <a:lnTo>
                    <a:pt x="2290" y="175"/>
                  </a:lnTo>
                  <a:lnTo>
                    <a:pt x="2309" y="175"/>
                  </a:lnTo>
                  <a:lnTo>
                    <a:pt x="2321" y="169"/>
                  </a:lnTo>
                  <a:lnTo>
                    <a:pt x="2333" y="157"/>
                  </a:lnTo>
                  <a:lnTo>
                    <a:pt x="2345" y="145"/>
                  </a:lnTo>
                  <a:lnTo>
                    <a:pt x="2357" y="127"/>
                  </a:lnTo>
                  <a:lnTo>
                    <a:pt x="2363" y="121"/>
                  </a:lnTo>
                  <a:lnTo>
                    <a:pt x="2375" y="121"/>
                  </a:lnTo>
                  <a:lnTo>
                    <a:pt x="2381" y="121"/>
                  </a:lnTo>
                  <a:lnTo>
                    <a:pt x="2387" y="121"/>
                  </a:lnTo>
                  <a:lnTo>
                    <a:pt x="2393" y="115"/>
                  </a:lnTo>
                  <a:lnTo>
                    <a:pt x="2399" y="109"/>
                  </a:lnTo>
                  <a:lnTo>
                    <a:pt x="2405" y="103"/>
                  </a:lnTo>
                  <a:lnTo>
                    <a:pt x="2381" y="103"/>
                  </a:lnTo>
                  <a:lnTo>
                    <a:pt x="2387" y="97"/>
                  </a:lnTo>
                  <a:lnTo>
                    <a:pt x="2393" y="97"/>
                  </a:lnTo>
                  <a:lnTo>
                    <a:pt x="2405" y="91"/>
                  </a:lnTo>
                  <a:lnTo>
                    <a:pt x="2423" y="85"/>
                  </a:lnTo>
                  <a:lnTo>
                    <a:pt x="2441" y="79"/>
                  </a:lnTo>
                  <a:lnTo>
                    <a:pt x="2454" y="79"/>
                  </a:lnTo>
                  <a:lnTo>
                    <a:pt x="2460" y="73"/>
                  </a:lnTo>
                  <a:lnTo>
                    <a:pt x="2466" y="73"/>
                  </a:lnTo>
                  <a:lnTo>
                    <a:pt x="2472" y="73"/>
                  </a:lnTo>
                  <a:lnTo>
                    <a:pt x="2478" y="73"/>
                  </a:lnTo>
                  <a:lnTo>
                    <a:pt x="2490" y="67"/>
                  </a:lnTo>
                  <a:lnTo>
                    <a:pt x="2508" y="67"/>
                  </a:lnTo>
                  <a:lnTo>
                    <a:pt x="2520" y="61"/>
                  </a:lnTo>
                  <a:lnTo>
                    <a:pt x="2538" y="55"/>
                  </a:lnTo>
                  <a:lnTo>
                    <a:pt x="2550" y="55"/>
                  </a:lnTo>
                  <a:lnTo>
                    <a:pt x="2556" y="55"/>
                  </a:lnTo>
                  <a:lnTo>
                    <a:pt x="2562" y="55"/>
                  </a:lnTo>
                  <a:lnTo>
                    <a:pt x="2574" y="55"/>
                  </a:lnTo>
                  <a:lnTo>
                    <a:pt x="2580" y="55"/>
                  </a:lnTo>
                  <a:lnTo>
                    <a:pt x="2574" y="61"/>
                  </a:lnTo>
                  <a:lnTo>
                    <a:pt x="2562" y="61"/>
                  </a:lnTo>
                  <a:lnTo>
                    <a:pt x="2538" y="67"/>
                  </a:lnTo>
                  <a:lnTo>
                    <a:pt x="2514" y="67"/>
                  </a:lnTo>
                  <a:lnTo>
                    <a:pt x="2502" y="67"/>
                  </a:lnTo>
                  <a:lnTo>
                    <a:pt x="2490" y="79"/>
                  </a:lnTo>
                  <a:lnTo>
                    <a:pt x="2478" y="85"/>
                  </a:lnTo>
                  <a:lnTo>
                    <a:pt x="2472" y="91"/>
                  </a:lnTo>
                  <a:lnTo>
                    <a:pt x="2466" y="91"/>
                  </a:lnTo>
                  <a:lnTo>
                    <a:pt x="2454" y="91"/>
                  </a:lnTo>
                  <a:lnTo>
                    <a:pt x="2448" y="91"/>
                  </a:lnTo>
                  <a:lnTo>
                    <a:pt x="2441" y="97"/>
                  </a:lnTo>
                  <a:lnTo>
                    <a:pt x="2429" y="109"/>
                  </a:lnTo>
                  <a:lnTo>
                    <a:pt x="2417" y="115"/>
                  </a:lnTo>
                  <a:lnTo>
                    <a:pt x="2411" y="121"/>
                  </a:lnTo>
                  <a:lnTo>
                    <a:pt x="2399" y="133"/>
                  </a:lnTo>
                  <a:lnTo>
                    <a:pt x="2387" y="145"/>
                  </a:lnTo>
                  <a:lnTo>
                    <a:pt x="2375" y="163"/>
                  </a:lnTo>
                  <a:lnTo>
                    <a:pt x="2363" y="169"/>
                  </a:lnTo>
                  <a:lnTo>
                    <a:pt x="2357" y="175"/>
                  </a:lnTo>
                  <a:lnTo>
                    <a:pt x="2351" y="175"/>
                  </a:lnTo>
                  <a:lnTo>
                    <a:pt x="2339" y="182"/>
                  </a:lnTo>
                  <a:lnTo>
                    <a:pt x="2327" y="188"/>
                  </a:lnTo>
                  <a:lnTo>
                    <a:pt x="2315" y="194"/>
                  </a:lnTo>
                  <a:lnTo>
                    <a:pt x="2302" y="200"/>
                  </a:lnTo>
                  <a:lnTo>
                    <a:pt x="2296" y="200"/>
                  </a:lnTo>
                  <a:lnTo>
                    <a:pt x="2290" y="206"/>
                  </a:lnTo>
                  <a:lnTo>
                    <a:pt x="2290" y="212"/>
                  </a:lnTo>
                  <a:lnTo>
                    <a:pt x="2284" y="212"/>
                  </a:lnTo>
                  <a:lnTo>
                    <a:pt x="2272" y="212"/>
                  </a:lnTo>
                  <a:lnTo>
                    <a:pt x="2260" y="212"/>
                  </a:lnTo>
                  <a:lnTo>
                    <a:pt x="2248" y="218"/>
                  </a:lnTo>
                  <a:lnTo>
                    <a:pt x="2230" y="230"/>
                  </a:lnTo>
                  <a:lnTo>
                    <a:pt x="2206" y="236"/>
                  </a:lnTo>
                  <a:lnTo>
                    <a:pt x="2194" y="242"/>
                  </a:lnTo>
                  <a:lnTo>
                    <a:pt x="2188" y="242"/>
                  </a:lnTo>
                  <a:lnTo>
                    <a:pt x="2176" y="236"/>
                  </a:lnTo>
                  <a:lnTo>
                    <a:pt x="2170" y="230"/>
                  </a:lnTo>
                  <a:lnTo>
                    <a:pt x="2164" y="224"/>
                  </a:lnTo>
                  <a:lnTo>
                    <a:pt x="2170" y="218"/>
                  </a:lnTo>
                  <a:lnTo>
                    <a:pt x="2164" y="218"/>
                  </a:lnTo>
                  <a:lnTo>
                    <a:pt x="2151" y="218"/>
                  </a:lnTo>
                  <a:lnTo>
                    <a:pt x="2139" y="218"/>
                  </a:lnTo>
                  <a:lnTo>
                    <a:pt x="2127" y="218"/>
                  </a:lnTo>
                  <a:lnTo>
                    <a:pt x="2109" y="224"/>
                  </a:lnTo>
                  <a:lnTo>
                    <a:pt x="2103" y="230"/>
                  </a:lnTo>
                  <a:lnTo>
                    <a:pt x="2103" y="236"/>
                  </a:lnTo>
                  <a:lnTo>
                    <a:pt x="2109" y="236"/>
                  </a:lnTo>
                  <a:lnTo>
                    <a:pt x="2109" y="242"/>
                  </a:lnTo>
                  <a:lnTo>
                    <a:pt x="2103" y="242"/>
                  </a:lnTo>
                  <a:lnTo>
                    <a:pt x="2091" y="242"/>
                  </a:lnTo>
                  <a:lnTo>
                    <a:pt x="2091" y="248"/>
                  </a:lnTo>
                  <a:lnTo>
                    <a:pt x="2091" y="260"/>
                  </a:lnTo>
                  <a:lnTo>
                    <a:pt x="2091" y="266"/>
                  </a:lnTo>
                  <a:lnTo>
                    <a:pt x="2097" y="266"/>
                  </a:lnTo>
                  <a:lnTo>
                    <a:pt x="2097" y="272"/>
                  </a:lnTo>
                  <a:lnTo>
                    <a:pt x="2109" y="272"/>
                  </a:lnTo>
                  <a:lnTo>
                    <a:pt x="2121" y="278"/>
                  </a:lnTo>
                  <a:lnTo>
                    <a:pt x="2133" y="284"/>
                  </a:lnTo>
                  <a:lnTo>
                    <a:pt x="2145" y="290"/>
                  </a:lnTo>
                  <a:lnTo>
                    <a:pt x="2157" y="290"/>
                  </a:lnTo>
                  <a:lnTo>
                    <a:pt x="2164" y="296"/>
                  </a:lnTo>
                  <a:lnTo>
                    <a:pt x="2170" y="296"/>
                  </a:lnTo>
                  <a:lnTo>
                    <a:pt x="2176" y="296"/>
                  </a:lnTo>
                  <a:lnTo>
                    <a:pt x="2188" y="296"/>
                  </a:lnTo>
                  <a:lnTo>
                    <a:pt x="2200" y="296"/>
                  </a:lnTo>
                  <a:lnTo>
                    <a:pt x="2218" y="296"/>
                  </a:lnTo>
                  <a:lnTo>
                    <a:pt x="2236" y="290"/>
                  </a:lnTo>
                  <a:lnTo>
                    <a:pt x="2248" y="290"/>
                  </a:lnTo>
                  <a:lnTo>
                    <a:pt x="2254" y="290"/>
                  </a:lnTo>
                  <a:lnTo>
                    <a:pt x="2260" y="290"/>
                  </a:lnTo>
                  <a:lnTo>
                    <a:pt x="2345" y="284"/>
                  </a:lnTo>
                  <a:lnTo>
                    <a:pt x="2351" y="284"/>
                  </a:lnTo>
                  <a:lnTo>
                    <a:pt x="2357" y="284"/>
                  </a:lnTo>
                  <a:lnTo>
                    <a:pt x="2369" y="278"/>
                  </a:lnTo>
                  <a:lnTo>
                    <a:pt x="2375" y="278"/>
                  </a:lnTo>
                  <a:lnTo>
                    <a:pt x="2375" y="272"/>
                  </a:lnTo>
                  <a:lnTo>
                    <a:pt x="2369" y="272"/>
                  </a:lnTo>
                  <a:lnTo>
                    <a:pt x="2369" y="266"/>
                  </a:lnTo>
                  <a:lnTo>
                    <a:pt x="2375" y="266"/>
                  </a:lnTo>
                  <a:lnTo>
                    <a:pt x="2387" y="260"/>
                  </a:lnTo>
                  <a:lnTo>
                    <a:pt x="2399" y="254"/>
                  </a:lnTo>
                  <a:lnTo>
                    <a:pt x="2405" y="254"/>
                  </a:lnTo>
                  <a:lnTo>
                    <a:pt x="2417" y="254"/>
                  </a:lnTo>
                  <a:lnTo>
                    <a:pt x="2429" y="254"/>
                  </a:lnTo>
                  <a:lnTo>
                    <a:pt x="2441" y="248"/>
                  </a:lnTo>
                  <a:lnTo>
                    <a:pt x="2448" y="248"/>
                  </a:lnTo>
                  <a:lnTo>
                    <a:pt x="2284" y="314"/>
                  </a:lnTo>
                  <a:lnTo>
                    <a:pt x="2121" y="375"/>
                  </a:lnTo>
                  <a:lnTo>
                    <a:pt x="339" y="375"/>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8" name="Freeform 134"/>
            <p:cNvSpPr>
              <a:spLocks/>
            </p:cNvSpPr>
            <p:nvPr/>
          </p:nvSpPr>
          <p:spPr bwMode="auto">
            <a:xfrm>
              <a:off x="3144" y="2732"/>
              <a:ext cx="9" cy="13"/>
            </a:xfrm>
            <a:custGeom>
              <a:avLst/>
              <a:gdLst>
                <a:gd name="T0" fmla="*/ 9 w 7"/>
                <a:gd name="T1" fmla="*/ 7 h 12"/>
                <a:gd name="T2" fmla="*/ 9 w 7"/>
                <a:gd name="T3" fmla="*/ 0 h 12"/>
                <a:gd name="T4" fmla="*/ 0 w 7"/>
                <a:gd name="T5" fmla="*/ 7 h 12"/>
                <a:gd name="T6" fmla="*/ 0 w 7"/>
                <a:gd name="T7" fmla="*/ 13 h 12"/>
                <a:gd name="T8" fmla="*/ 9 w 7"/>
                <a:gd name="T9" fmla="*/ 13 h 12"/>
                <a:gd name="T10" fmla="*/ 9 w 7"/>
                <a:gd name="T11" fmla="*/ 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7" y="6"/>
                  </a:moveTo>
                  <a:lnTo>
                    <a:pt x="7" y="0"/>
                  </a:lnTo>
                  <a:lnTo>
                    <a:pt x="0" y="6"/>
                  </a:lnTo>
                  <a:lnTo>
                    <a:pt x="0" y="12"/>
                  </a:lnTo>
                  <a:lnTo>
                    <a:pt x="7" y="12"/>
                  </a:lnTo>
                  <a:lnTo>
                    <a:pt x="7"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29" name="Freeform 135"/>
            <p:cNvSpPr>
              <a:spLocks/>
            </p:cNvSpPr>
            <p:nvPr/>
          </p:nvSpPr>
          <p:spPr bwMode="auto">
            <a:xfrm>
              <a:off x="3221" y="2511"/>
              <a:ext cx="75" cy="116"/>
            </a:xfrm>
            <a:custGeom>
              <a:avLst/>
              <a:gdLst>
                <a:gd name="T0" fmla="*/ 23 w 60"/>
                <a:gd name="T1" fmla="*/ 110 h 108"/>
                <a:gd name="T2" fmla="*/ 30 w 60"/>
                <a:gd name="T3" fmla="*/ 103 h 108"/>
                <a:gd name="T4" fmla="*/ 30 w 60"/>
                <a:gd name="T5" fmla="*/ 97 h 108"/>
                <a:gd name="T6" fmla="*/ 23 w 60"/>
                <a:gd name="T7" fmla="*/ 90 h 108"/>
                <a:gd name="T8" fmla="*/ 15 w 60"/>
                <a:gd name="T9" fmla="*/ 90 h 108"/>
                <a:gd name="T10" fmla="*/ 8 w 60"/>
                <a:gd name="T11" fmla="*/ 84 h 108"/>
                <a:gd name="T12" fmla="*/ 15 w 60"/>
                <a:gd name="T13" fmla="*/ 84 h 108"/>
                <a:gd name="T14" fmla="*/ 15 w 60"/>
                <a:gd name="T15" fmla="*/ 77 h 108"/>
                <a:gd name="T16" fmla="*/ 23 w 60"/>
                <a:gd name="T17" fmla="*/ 71 h 108"/>
                <a:gd name="T18" fmla="*/ 23 w 60"/>
                <a:gd name="T19" fmla="*/ 64 h 108"/>
                <a:gd name="T20" fmla="*/ 23 w 60"/>
                <a:gd name="T21" fmla="*/ 52 h 108"/>
                <a:gd name="T22" fmla="*/ 15 w 60"/>
                <a:gd name="T23" fmla="*/ 45 h 108"/>
                <a:gd name="T24" fmla="*/ 15 w 60"/>
                <a:gd name="T25" fmla="*/ 32 h 108"/>
                <a:gd name="T26" fmla="*/ 8 w 60"/>
                <a:gd name="T27" fmla="*/ 19 h 108"/>
                <a:gd name="T28" fmla="*/ 0 w 60"/>
                <a:gd name="T29" fmla="*/ 13 h 108"/>
                <a:gd name="T30" fmla="*/ 0 w 60"/>
                <a:gd name="T31" fmla="*/ 0 h 108"/>
                <a:gd name="T32" fmla="*/ 0 w 60"/>
                <a:gd name="T33" fmla="*/ 6 h 108"/>
                <a:gd name="T34" fmla="*/ 8 w 60"/>
                <a:gd name="T35" fmla="*/ 13 h 108"/>
                <a:gd name="T36" fmla="*/ 15 w 60"/>
                <a:gd name="T37" fmla="*/ 19 h 108"/>
                <a:gd name="T38" fmla="*/ 15 w 60"/>
                <a:gd name="T39" fmla="*/ 26 h 108"/>
                <a:gd name="T40" fmla="*/ 23 w 60"/>
                <a:gd name="T41" fmla="*/ 32 h 108"/>
                <a:gd name="T42" fmla="*/ 30 w 60"/>
                <a:gd name="T43" fmla="*/ 39 h 108"/>
                <a:gd name="T44" fmla="*/ 30 w 60"/>
                <a:gd name="T45" fmla="*/ 45 h 108"/>
                <a:gd name="T46" fmla="*/ 38 w 60"/>
                <a:gd name="T47" fmla="*/ 45 h 108"/>
                <a:gd name="T48" fmla="*/ 38 w 60"/>
                <a:gd name="T49" fmla="*/ 52 h 108"/>
                <a:gd name="T50" fmla="*/ 38 w 60"/>
                <a:gd name="T51" fmla="*/ 58 h 108"/>
                <a:gd name="T52" fmla="*/ 45 w 60"/>
                <a:gd name="T53" fmla="*/ 64 h 108"/>
                <a:gd name="T54" fmla="*/ 53 w 60"/>
                <a:gd name="T55" fmla="*/ 64 h 108"/>
                <a:gd name="T56" fmla="*/ 60 w 60"/>
                <a:gd name="T57" fmla="*/ 58 h 108"/>
                <a:gd name="T58" fmla="*/ 75 w 60"/>
                <a:gd name="T59" fmla="*/ 52 h 108"/>
                <a:gd name="T60" fmla="*/ 75 w 60"/>
                <a:gd name="T61" fmla="*/ 58 h 108"/>
                <a:gd name="T62" fmla="*/ 75 w 60"/>
                <a:gd name="T63" fmla="*/ 64 h 108"/>
                <a:gd name="T64" fmla="*/ 75 w 60"/>
                <a:gd name="T65" fmla="*/ 71 h 108"/>
                <a:gd name="T66" fmla="*/ 68 w 60"/>
                <a:gd name="T67" fmla="*/ 71 h 108"/>
                <a:gd name="T68" fmla="*/ 68 w 60"/>
                <a:gd name="T69" fmla="*/ 77 h 108"/>
                <a:gd name="T70" fmla="*/ 60 w 60"/>
                <a:gd name="T71" fmla="*/ 77 h 108"/>
                <a:gd name="T72" fmla="*/ 60 w 60"/>
                <a:gd name="T73" fmla="*/ 84 h 108"/>
                <a:gd name="T74" fmla="*/ 53 w 60"/>
                <a:gd name="T75" fmla="*/ 84 h 108"/>
                <a:gd name="T76" fmla="*/ 53 w 60"/>
                <a:gd name="T77" fmla="*/ 90 h 108"/>
                <a:gd name="T78" fmla="*/ 53 w 60"/>
                <a:gd name="T79" fmla="*/ 97 h 108"/>
                <a:gd name="T80" fmla="*/ 45 w 60"/>
                <a:gd name="T81" fmla="*/ 103 h 108"/>
                <a:gd name="T82" fmla="*/ 38 w 60"/>
                <a:gd name="T83" fmla="*/ 110 h 108"/>
                <a:gd name="T84" fmla="*/ 30 w 60"/>
                <a:gd name="T85" fmla="*/ 116 h 108"/>
                <a:gd name="T86" fmla="*/ 23 w 60"/>
                <a:gd name="T87" fmla="*/ 110 h 10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0" h="108">
                  <a:moveTo>
                    <a:pt x="18" y="102"/>
                  </a:moveTo>
                  <a:lnTo>
                    <a:pt x="24" y="96"/>
                  </a:lnTo>
                  <a:lnTo>
                    <a:pt x="24" y="90"/>
                  </a:lnTo>
                  <a:lnTo>
                    <a:pt x="18" y="84"/>
                  </a:lnTo>
                  <a:lnTo>
                    <a:pt x="12" y="84"/>
                  </a:lnTo>
                  <a:lnTo>
                    <a:pt x="6" y="78"/>
                  </a:lnTo>
                  <a:lnTo>
                    <a:pt x="12" y="78"/>
                  </a:lnTo>
                  <a:lnTo>
                    <a:pt x="12" y="72"/>
                  </a:lnTo>
                  <a:lnTo>
                    <a:pt x="18" y="66"/>
                  </a:lnTo>
                  <a:lnTo>
                    <a:pt x="18" y="60"/>
                  </a:lnTo>
                  <a:lnTo>
                    <a:pt x="18" y="48"/>
                  </a:lnTo>
                  <a:lnTo>
                    <a:pt x="12" y="42"/>
                  </a:lnTo>
                  <a:lnTo>
                    <a:pt x="12" y="30"/>
                  </a:lnTo>
                  <a:lnTo>
                    <a:pt x="6" y="18"/>
                  </a:lnTo>
                  <a:lnTo>
                    <a:pt x="0" y="12"/>
                  </a:lnTo>
                  <a:lnTo>
                    <a:pt x="0" y="0"/>
                  </a:lnTo>
                  <a:lnTo>
                    <a:pt x="0" y="6"/>
                  </a:lnTo>
                  <a:lnTo>
                    <a:pt x="6" y="12"/>
                  </a:lnTo>
                  <a:lnTo>
                    <a:pt x="12" y="18"/>
                  </a:lnTo>
                  <a:lnTo>
                    <a:pt x="12" y="24"/>
                  </a:lnTo>
                  <a:lnTo>
                    <a:pt x="18" y="30"/>
                  </a:lnTo>
                  <a:lnTo>
                    <a:pt x="24" y="36"/>
                  </a:lnTo>
                  <a:lnTo>
                    <a:pt x="24" y="42"/>
                  </a:lnTo>
                  <a:lnTo>
                    <a:pt x="30" y="42"/>
                  </a:lnTo>
                  <a:lnTo>
                    <a:pt x="30" y="48"/>
                  </a:lnTo>
                  <a:lnTo>
                    <a:pt x="30" y="54"/>
                  </a:lnTo>
                  <a:lnTo>
                    <a:pt x="36" y="60"/>
                  </a:lnTo>
                  <a:lnTo>
                    <a:pt x="42" y="60"/>
                  </a:lnTo>
                  <a:lnTo>
                    <a:pt x="48" y="54"/>
                  </a:lnTo>
                  <a:lnTo>
                    <a:pt x="60" y="48"/>
                  </a:lnTo>
                  <a:lnTo>
                    <a:pt x="60" y="54"/>
                  </a:lnTo>
                  <a:lnTo>
                    <a:pt x="60" y="60"/>
                  </a:lnTo>
                  <a:lnTo>
                    <a:pt x="60" y="66"/>
                  </a:lnTo>
                  <a:lnTo>
                    <a:pt x="54" y="66"/>
                  </a:lnTo>
                  <a:lnTo>
                    <a:pt x="54" y="72"/>
                  </a:lnTo>
                  <a:lnTo>
                    <a:pt x="48" y="72"/>
                  </a:lnTo>
                  <a:lnTo>
                    <a:pt x="48" y="78"/>
                  </a:lnTo>
                  <a:lnTo>
                    <a:pt x="42" y="78"/>
                  </a:lnTo>
                  <a:lnTo>
                    <a:pt x="42" y="84"/>
                  </a:lnTo>
                  <a:lnTo>
                    <a:pt x="42" y="90"/>
                  </a:lnTo>
                  <a:lnTo>
                    <a:pt x="36" y="96"/>
                  </a:lnTo>
                  <a:lnTo>
                    <a:pt x="30" y="102"/>
                  </a:lnTo>
                  <a:lnTo>
                    <a:pt x="24" y="108"/>
                  </a:lnTo>
                  <a:lnTo>
                    <a:pt x="18" y="10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0" name="Freeform 136"/>
            <p:cNvSpPr>
              <a:spLocks/>
            </p:cNvSpPr>
            <p:nvPr/>
          </p:nvSpPr>
          <p:spPr bwMode="auto">
            <a:xfrm>
              <a:off x="3129" y="2615"/>
              <a:ext cx="115" cy="117"/>
            </a:xfrm>
            <a:custGeom>
              <a:avLst/>
              <a:gdLst>
                <a:gd name="T0" fmla="*/ 92 w 91"/>
                <a:gd name="T1" fmla="*/ 6 h 109"/>
                <a:gd name="T2" fmla="*/ 92 w 91"/>
                <a:gd name="T3" fmla="*/ 13 h 109"/>
                <a:gd name="T4" fmla="*/ 100 w 91"/>
                <a:gd name="T5" fmla="*/ 13 h 109"/>
                <a:gd name="T6" fmla="*/ 107 w 91"/>
                <a:gd name="T7" fmla="*/ 6 h 109"/>
                <a:gd name="T8" fmla="*/ 107 w 91"/>
                <a:gd name="T9" fmla="*/ 13 h 109"/>
                <a:gd name="T10" fmla="*/ 115 w 91"/>
                <a:gd name="T11" fmla="*/ 19 h 109"/>
                <a:gd name="T12" fmla="*/ 107 w 91"/>
                <a:gd name="T13" fmla="*/ 19 h 109"/>
                <a:gd name="T14" fmla="*/ 107 w 91"/>
                <a:gd name="T15" fmla="*/ 26 h 109"/>
                <a:gd name="T16" fmla="*/ 100 w 91"/>
                <a:gd name="T17" fmla="*/ 32 h 109"/>
                <a:gd name="T18" fmla="*/ 92 w 91"/>
                <a:gd name="T19" fmla="*/ 46 h 109"/>
                <a:gd name="T20" fmla="*/ 85 w 91"/>
                <a:gd name="T21" fmla="*/ 53 h 109"/>
                <a:gd name="T22" fmla="*/ 85 w 91"/>
                <a:gd name="T23" fmla="*/ 59 h 109"/>
                <a:gd name="T24" fmla="*/ 85 w 91"/>
                <a:gd name="T25" fmla="*/ 65 h 109"/>
                <a:gd name="T26" fmla="*/ 77 w 91"/>
                <a:gd name="T27" fmla="*/ 72 h 109"/>
                <a:gd name="T28" fmla="*/ 70 w 91"/>
                <a:gd name="T29" fmla="*/ 72 h 109"/>
                <a:gd name="T30" fmla="*/ 62 w 91"/>
                <a:gd name="T31" fmla="*/ 85 h 109"/>
                <a:gd name="T32" fmla="*/ 62 w 91"/>
                <a:gd name="T33" fmla="*/ 98 h 109"/>
                <a:gd name="T34" fmla="*/ 54 w 91"/>
                <a:gd name="T35" fmla="*/ 104 h 109"/>
                <a:gd name="T36" fmla="*/ 47 w 91"/>
                <a:gd name="T37" fmla="*/ 111 h 109"/>
                <a:gd name="T38" fmla="*/ 39 w 91"/>
                <a:gd name="T39" fmla="*/ 117 h 109"/>
                <a:gd name="T40" fmla="*/ 32 w 91"/>
                <a:gd name="T41" fmla="*/ 117 h 109"/>
                <a:gd name="T42" fmla="*/ 24 w 91"/>
                <a:gd name="T43" fmla="*/ 111 h 109"/>
                <a:gd name="T44" fmla="*/ 15 w 91"/>
                <a:gd name="T45" fmla="*/ 111 h 109"/>
                <a:gd name="T46" fmla="*/ 8 w 91"/>
                <a:gd name="T47" fmla="*/ 104 h 109"/>
                <a:gd name="T48" fmla="*/ 0 w 91"/>
                <a:gd name="T49" fmla="*/ 98 h 109"/>
                <a:gd name="T50" fmla="*/ 8 w 91"/>
                <a:gd name="T51" fmla="*/ 91 h 109"/>
                <a:gd name="T52" fmla="*/ 15 w 91"/>
                <a:gd name="T53" fmla="*/ 78 h 109"/>
                <a:gd name="T54" fmla="*/ 24 w 91"/>
                <a:gd name="T55" fmla="*/ 72 h 109"/>
                <a:gd name="T56" fmla="*/ 24 w 91"/>
                <a:gd name="T57" fmla="*/ 65 h 109"/>
                <a:gd name="T58" fmla="*/ 32 w 91"/>
                <a:gd name="T59" fmla="*/ 65 h 109"/>
                <a:gd name="T60" fmla="*/ 39 w 91"/>
                <a:gd name="T61" fmla="*/ 59 h 109"/>
                <a:gd name="T62" fmla="*/ 54 w 91"/>
                <a:gd name="T63" fmla="*/ 53 h 109"/>
                <a:gd name="T64" fmla="*/ 62 w 91"/>
                <a:gd name="T65" fmla="*/ 40 h 109"/>
                <a:gd name="T66" fmla="*/ 62 w 91"/>
                <a:gd name="T67" fmla="*/ 32 h 109"/>
                <a:gd name="T68" fmla="*/ 70 w 91"/>
                <a:gd name="T69" fmla="*/ 19 h 109"/>
                <a:gd name="T70" fmla="*/ 77 w 91"/>
                <a:gd name="T71" fmla="*/ 19 h 109"/>
                <a:gd name="T72" fmla="*/ 77 w 91"/>
                <a:gd name="T73" fmla="*/ 13 h 109"/>
                <a:gd name="T74" fmla="*/ 77 w 91"/>
                <a:gd name="T75" fmla="*/ 6 h 109"/>
                <a:gd name="T76" fmla="*/ 85 w 91"/>
                <a:gd name="T77" fmla="*/ 0 h 109"/>
                <a:gd name="T78" fmla="*/ 92 w 91"/>
                <a:gd name="T79" fmla="*/ 6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1" h="109">
                  <a:moveTo>
                    <a:pt x="73" y="6"/>
                  </a:moveTo>
                  <a:lnTo>
                    <a:pt x="73" y="12"/>
                  </a:lnTo>
                  <a:lnTo>
                    <a:pt x="79" y="12"/>
                  </a:lnTo>
                  <a:lnTo>
                    <a:pt x="85" y="6"/>
                  </a:lnTo>
                  <a:lnTo>
                    <a:pt x="85" y="12"/>
                  </a:lnTo>
                  <a:lnTo>
                    <a:pt x="91" y="18"/>
                  </a:lnTo>
                  <a:lnTo>
                    <a:pt x="85" y="18"/>
                  </a:lnTo>
                  <a:lnTo>
                    <a:pt x="85" y="24"/>
                  </a:lnTo>
                  <a:lnTo>
                    <a:pt x="79" y="30"/>
                  </a:lnTo>
                  <a:lnTo>
                    <a:pt x="73" y="43"/>
                  </a:lnTo>
                  <a:lnTo>
                    <a:pt x="67" y="49"/>
                  </a:lnTo>
                  <a:lnTo>
                    <a:pt x="67" y="55"/>
                  </a:lnTo>
                  <a:lnTo>
                    <a:pt x="67" y="61"/>
                  </a:lnTo>
                  <a:lnTo>
                    <a:pt x="61" y="67"/>
                  </a:lnTo>
                  <a:lnTo>
                    <a:pt x="55" y="67"/>
                  </a:lnTo>
                  <a:lnTo>
                    <a:pt x="49" y="79"/>
                  </a:lnTo>
                  <a:lnTo>
                    <a:pt x="49" y="91"/>
                  </a:lnTo>
                  <a:lnTo>
                    <a:pt x="43" y="97"/>
                  </a:lnTo>
                  <a:lnTo>
                    <a:pt x="37" y="103"/>
                  </a:lnTo>
                  <a:lnTo>
                    <a:pt x="31" y="109"/>
                  </a:lnTo>
                  <a:lnTo>
                    <a:pt x="25" y="109"/>
                  </a:lnTo>
                  <a:lnTo>
                    <a:pt x="19" y="103"/>
                  </a:lnTo>
                  <a:lnTo>
                    <a:pt x="12" y="103"/>
                  </a:lnTo>
                  <a:lnTo>
                    <a:pt x="6" y="97"/>
                  </a:lnTo>
                  <a:lnTo>
                    <a:pt x="0" y="91"/>
                  </a:lnTo>
                  <a:lnTo>
                    <a:pt x="6" y="85"/>
                  </a:lnTo>
                  <a:lnTo>
                    <a:pt x="12" y="73"/>
                  </a:lnTo>
                  <a:lnTo>
                    <a:pt x="19" y="67"/>
                  </a:lnTo>
                  <a:lnTo>
                    <a:pt x="19" y="61"/>
                  </a:lnTo>
                  <a:lnTo>
                    <a:pt x="25" y="61"/>
                  </a:lnTo>
                  <a:lnTo>
                    <a:pt x="31" y="55"/>
                  </a:lnTo>
                  <a:lnTo>
                    <a:pt x="43" y="49"/>
                  </a:lnTo>
                  <a:lnTo>
                    <a:pt x="49" y="37"/>
                  </a:lnTo>
                  <a:lnTo>
                    <a:pt x="49" y="30"/>
                  </a:lnTo>
                  <a:lnTo>
                    <a:pt x="55" y="18"/>
                  </a:lnTo>
                  <a:lnTo>
                    <a:pt x="61" y="18"/>
                  </a:lnTo>
                  <a:lnTo>
                    <a:pt x="61" y="12"/>
                  </a:lnTo>
                  <a:lnTo>
                    <a:pt x="61" y="6"/>
                  </a:lnTo>
                  <a:lnTo>
                    <a:pt x="67" y="0"/>
                  </a:lnTo>
                  <a:lnTo>
                    <a:pt x="73"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1" name="Freeform 137"/>
            <p:cNvSpPr>
              <a:spLocks/>
            </p:cNvSpPr>
            <p:nvPr/>
          </p:nvSpPr>
          <p:spPr bwMode="auto">
            <a:xfrm>
              <a:off x="3228" y="1943"/>
              <a:ext cx="8" cy="7"/>
            </a:xfrm>
            <a:custGeom>
              <a:avLst/>
              <a:gdLst>
                <a:gd name="T0" fmla="*/ 0 w 6"/>
                <a:gd name="T1" fmla="*/ 7 h 6"/>
                <a:gd name="T2" fmla="*/ 8 w 6"/>
                <a:gd name="T3" fmla="*/ 7 h 6"/>
                <a:gd name="T4" fmla="*/ 0 w 6"/>
                <a:gd name="T5" fmla="*/ 0 h 6"/>
                <a:gd name="T6" fmla="*/ 0 w 6"/>
                <a:gd name="T7" fmla="*/ 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0"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2" name="Freeform 138"/>
            <p:cNvSpPr>
              <a:spLocks/>
            </p:cNvSpPr>
            <p:nvPr/>
          </p:nvSpPr>
          <p:spPr bwMode="auto">
            <a:xfrm>
              <a:off x="3176" y="1839"/>
              <a:ext cx="7" cy="6"/>
            </a:xfrm>
            <a:custGeom>
              <a:avLst/>
              <a:gdLst>
                <a:gd name="T0" fmla="*/ 7 w 6"/>
                <a:gd name="T1" fmla="*/ 6 h 6"/>
                <a:gd name="T2" fmla="*/ 7 w 6"/>
                <a:gd name="T3" fmla="*/ 0 h 6"/>
                <a:gd name="T4" fmla="*/ 0 w 6"/>
                <a:gd name="T5" fmla="*/ 6 h 6"/>
                <a:gd name="T6" fmla="*/ 7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3" name="Freeform 139"/>
            <p:cNvSpPr>
              <a:spLocks/>
            </p:cNvSpPr>
            <p:nvPr/>
          </p:nvSpPr>
          <p:spPr bwMode="auto">
            <a:xfrm>
              <a:off x="3032" y="1852"/>
              <a:ext cx="7" cy="6"/>
            </a:xfrm>
            <a:custGeom>
              <a:avLst/>
              <a:gdLst>
                <a:gd name="T0" fmla="*/ 0 w 6"/>
                <a:gd name="T1" fmla="*/ 6 h 6"/>
                <a:gd name="T2" fmla="*/ 7 w 6"/>
                <a:gd name="T3" fmla="*/ 6 h 6"/>
                <a:gd name="T4" fmla="*/ 0 w 6"/>
                <a:gd name="T5" fmla="*/ 0 h 6"/>
                <a:gd name="T6" fmla="*/ 0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0"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4" name="Freeform 140"/>
            <p:cNvSpPr>
              <a:spLocks/>
            </p:cNvSpPr>
            <p:nvPr/>
          </p:nvSpPr>
          <p:spPr bwMode="auto">
            <a:xfrm>
              <a:off x="2805" y="1721"/>
              <a:ext cx="7" cy="7"/>
            </a:xfrm>
            <a:custGeom>
              <a:avLst/>
              <a:gdLst>
                <a:gd name="T0" fmla="*/ 7 w 6"/>
                <a:gd name="T1" fmla="*/ 7 h 6"/>
                <a:gd name="T2" fmla="*/ 7 w 6"/>
                <a:gd name="T3" fmla="*/ 0 h 6"/>
                <a:gd name="T4" fmla="*/ 0 w 6"/>
                <a:gd name="T5" fmla="*/ 7 h 6"/>
                <a:gd name="T6" fmla="*/ 7 w 6"/>
                <a:gd name="T7" fmla="*/ 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5" name="Freeform 141"/>
            <p:cNvSpPr>
              <a:spLocks/>
            </p:cNvSpPr>
            <p:nvPr/>
          </p:nvSpPr>
          <p:spPr bwMode="auto">
            <a:xfrm>
              <a:off x="2630" y="1832"/>
              <a:ext cx="7" cy="7"/>
            </a:xfrm>
            <a:custGeom>
              <a:avLst/>
              <a:gdLst>
                <a:gd name="T0" fmla="*/ 0 w 6"/>
                <a:gd name="T1" fmla="*/ 7 h 6"/>
                <a:gd name="T2" fmla="*/ 7 w 6"/>
                <a:gd name="T3" fmla="*/ 7 h 6"/>
                <a:gd name="T4" fmla="*/ 0 w 6"/>
                <a:gd name="T5" fmla="*/ 0 h 6"/>
                <a:gd name="T6" fmla="*/ 0 w 6"/>
                <a:gd name="T7" fmla="*/ 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0"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6" name="Freeform 142"/>
            <p:cNvSpPr>
              <a:spLocks/>
            </p:cNvSpPr>
            <p:nvPr/>
          </p:nvSpPr>
          <p:spPr bwMode="auto">
            <a:xfrm>
              <a:off x="3403" y="2315"/>
              <a:ext cx="8" cy="6"/>
            </a:xfrm>
            <a:custGeom>
              <a:avLst/>
              <a:gdLst>
                <a:gd name="T0" fmla="*/ 8 w 6"/>
                <a:gd name="T1" fmla="*/ 6 h 6"/>
                <a:gd name="T2" fmla="*/ 0 w 6"/>
                <a:gd name="T3" fmla="*/ 0 h 6"/>
                <a:gd name="T4" fmla="*/ 0 w 6"/>
                <a:gd name="T5" fmla="*/ 6 h 6"/>
                <a:gd name="T6" fmla="*/ 8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7" name="Freeform 143"/>
            <p:cNvSpPr>
              <a:spLocks/>
            </p:cNvSpPr>
            <p:nvPr/>
          </p:nvSpPr>
          <p:spPr bwMode="auto">
            <a:xfrm>
              <a:off x="3471" y="2171"/>
              <a:ext cx="7" cy="7"/>
            </a:xfrm>
            <a:custGeom>
              <a:avLst/>
              <a:gdLst>
                <a:gd name="T0" fmla="*/ 7 w 6"/>
                <a:gd name="T1" fmla="*/ 7 h 6"/>
                <a:gd name="T2" fmla="*/ 7 w 6"/>
                <a:gd name="T3" fmla="*/ 0 h 6"/>
                <a:gd name="T4" fmla="*/ 0 w 6"/>
                <a:gd name="T5" fmla="*/ 7 h 6"/>
                <a:gd name="T6" fmla="*/ 7 w 6"/>
                <a:gd name="T7" fmla="*/ 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8" name="Freeform 144"/>
            <p:cNvSpPr>
              <a:spLocks/>
            </p:cNvSpPr>
            <p:nvPr/>
          </p:nvSpPr>
          <p:spPr bwMode="auto">
            <a:xfrm>
              <a:off x="3288" y="2100"/>
              <a:ext cx="8" cy="6"/>
            </a:xfrm>
            <a:custGeom>
              <a:avLst/>
              <a:gdLst>
                <a:gd name="T0" fmla="*/ 0 w 6"/>
                <a:gd name="T1" fmla="*/ 6 h 6"/>
                <a:gd name="T2" fmla="*/ 8 w 6"/>
                <a:gd name="T3" fmla="*/ 6 h 6"/>
                <a:gd name="T4" fmla="*/ 0 w 6"/>
                <a:gd name="T5" fmla="*/ 0 h 6"/>
                <a:gd name="T6" fmla="*/ 0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0"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39" name="Freeform 145"/>
            <p:cNvSpPr>
              <a:spLocks/>
            </p:cNvSpPr>
            <p:nvPr/>
          </p:nvSpPr>
          <p:spPr bwMode="auto">
            <a:xfrm>
              <a:off x="4910" y="3013"/>
              <a:ext cx="8" cy="13"/>
            </a:xfrm>
            <a:custGeom>
              <a:avLst/>
              <a:gdLst>
                <a:gd name="T0" fmla="*/ 8 w 6"/>
                <a:gd name="T1" fmla="*/ 7 h 12"/>
                <a:gd name="T2" fmla="*/ 8 w 6"/>
                <a:gd name="T3" fmla="*/ 13 h 12"/>
                <a:gd name="T4" fmla="*/ 8 w 6"/>
                <a:gd name="T5" fmla="*/ 7 h 12"/>
                <a:gd name="T6" fmla="*/ 0 w 6"/>
                <a:gd name="T7" fmla="*/ 0 h 12"/>
                <a:gd name="T8" fmla="*/ 0 w 6"/>
                <a:gd name="T9" fmla="*/ 7 h 12"/>
                <a:gd name="T10" fmla="*/ 8 w 6"/>
                <a:gd name="T11" fmla="*/ 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6" y="6"/>
                  </a:moveTo>
                  <a:lnTo>
                    <a:pt x="6" y="12"/>
                  </a:lnTo>
                  <a:lnTo>
                    <a:pt x="6" y="6"/>
                  </a:lnTo>
                  <a:lnTo>
                    <a:pt x="0"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0" name="Freeform 146"/>
            <p:cNvSpPr>
              <a:spLocks/>
            </p:cNvSpPr>
            <p:nvPr/>
          </p:nvSpPr>
          <p:spPr bwMode="auto">
            <a:xfrm>
              <a:off x="3099" y="2295"/>
              <a:ext cx="45" cy="39"/>
            </a:xfrm>
            <a:custGeom>
              <a:avLst/>
              <a:gdLst>
                <a:gd name="T0" fmla="*/ 45 w 36"/>
                <a:gd name="T1" fmla="*/ 39 h 36"/>
                <a:gd name="T2" fmla="*/ 38 w 36"/>
                <a:gd name="T3" fmla="*/ 39 h 36"/>
                <a:gd name="T4" fmla="*/ 30 w 36"/>
                <a:gd name="T5" fmla="*/ 33 h 36"/>
                <a:gd name="T6" fmla="*/ 23 w 36"/>
                <a:gd name="T7" fmla="*/ 26 h 36"/>
                <a:gd name="T8" fmla="*/ 15 w 36"/>
                <a:gd name="T9" fmla="*/ 20 h 36"/>
                <a:gd name="T10" fmla="*/ 0 w 36"/>
                <a:gd name="T11" fmla="*/ 7 h 36"/>
                <a:gd name="T12" fmla="*/ 0 w 36"/>
                <a:gd name="T13" fmla="*/ 0 h 36"/>
                <a:gd name="T14" fmla="*/ 8 w 36"/>
                <a:gd name="T15" fmla="*/ 7 h 36"/>
                <a:gd name="T16" fmla="*/ 15 w 36"/>
                <a:gd name="T17" fmla="*/ 7 h 36"/>
                <a:gd name="T18" fmla="*/ 15 w 36"/>
                <a:gd name="T19" fmla="*/ 13 h 36"/>
                <a:gd name="T20" fmla="*/ 30 w 36"/>
                <a:gd name="T21" fmla="*/ 20 h 36"/>
                <a:gd name="T22" fmla="*/ 38 w 36"/>
                <a:gd name="T23" fmla="*/ 20 h 36"/>
                <a:gd name="T24" fmla="*/ 38 w 36"/>
                <a:gd name="T25" fmla="*/ 26 h 36"/>
                <a:gd name="T26" fmla="*/ 45 w 36"/>
                <a:gd name="T27" fmla="*/ 33 h 36"/>
                <a:gd name="T28" fmla="*/ 45 w 36"/>
                <a:gd name="T29" fmla="*/ 39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36">
                  <a:moveTo>
                    <a:pt x="36" y="36"/>
                  </a:moveTo>
                  <a:lnTo>
                    <a:pt x="30" y="36"/>
                  </a:lnTo>
                  <a:lnTo>
                    <a:pt x="24" y="30"/>
                  </a:lnTo>
                  <a:lnTo>
                    <a:pt x="18" y="24"/>
                  </a:lnTo>
                  <a:lnTo>
                    <a:pt x="12" y="18"/>
                  </a:lnTo>
                  <a:lnTo>
                    <a:pt x="0" y="6"/>
                  </a:lnTo>
                  <a:lnTo>
                    <a:pt x="0" y="0"/>
                  </a:lnTo>
                  <a:lnTo>
                    <a:pt x="6" y="6"/>
                  </a:lnTo>
                  <a:lnTo>
                    <a:pt x="12" y="6"/>
                  </a:lnTo>
                  <a:lnTo>
                    <a:pt x="12" y="12"/>
                  </a:lnTo>
                  <a:lnTo>
                    <a:pt x="24" y="18"/>
                  </a:lnTo>
                  <a:lnTo>
                    <a:pt x="30" y="18"/>
                  </a:lnTo>
                  <a:lnTo>
                    <a:pt x="30" y="24"/>
                  </a:lnTo>
                  <a:lnTo>
                    <a:pt x="36" y="30"/>
                  </a:lnTo>
                  <a:lnTo>
                    <a:pt x="36" y="3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1" name="Freeform 147"/>
            <p:cNvSpPr>
              <a:spLocks/>
            </p:cNvSpPr>
            <p:nvPr/>
          </p:nvSpPr>
          <p:spPr bwMode="auto">
            <a:xfrm>
              <a:off x="3161" y="2250"/>
              <a:ext cx="7" cy="6"/>
            </a:xfrm>
            <a:custGeom>
              <a:avLst/>
              <a:gdLst>
                <a:gd name="T0" fmla="*/ 0 w 6"/>
                <a:gd name="T1" fmla="*/ 6 h 6"/>
                <a:gd name="T2" fmla="*/ 7 w 6"/>
                <a:gd name="T3" fmla="*/ 6 h 6"/>
                <a:gd name="T4" fmla="*/ 0 w 6"/>
                <a:gd name="T5" fmla="*/ 0 h 6"/>
                <a:gd name="T6" fmla="*/ 0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0"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2" name="Freeform 148"/>
            <p:cNvSpPr>
              <a:spLocks/>
            </p:cNvSpPr>
            <p:nvPr/>
          </p:nvSpPr>
          <p:spPr bwMode="auto">
            <a:xfrm>
              <a:off x="3137" y="2211"/>
              <a:ext cx="7" cy="6"/>
            </a:xfrm>
            <a:custGeom>
              <a:avLst/>
              <a:gdLst>
                <a:gd name="T0" fmla="*/ 7 w 6"/>
                <a:gd name="T1" fmla="*/ 6 h 6"/>
                <a:gd name="T2" fmla="*/ 7 w 6"/>
                <a:gd name="T3" fmla="*/ 0 h 6"/>
                <a:gd name="T4" fmla="*/ 0 w 6"/>
                <a:gd name="T5" fmla="*/ 6 h 6"/>
                <a:gd name="T6" fmla="*/ 7 w 6"/>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3" name="Freeform 149"/>
            <p:cNvSpPr>
              <a:spLocks/>
            </p:cNvSpPr>
            <p:nvPr/>
          </p:nvSpPr>
          <p:spPr bwMode="auto">
            <a:xfrm>
              <a:off x="3144" y="2224"/>
              <a:ext cx="9" cy="6"/>
            </a:xfrm>
            <a:custGeom>
              <a:avLst/>
              <a:gdLst>
                <a:gd name="T0" fmla="*/ 0 w 7"/>
                <a:gd name="T1" fmla="*/ 6 h 6"/>
                <a:gd name="T2" fmla="*/ 9 w 7"/>
                <a:gd name="T3" fmla="*/ 6 h 6"/>
                <a:gd name="T4" fmla="*/ 0 w 7"/>
                <a:gd name="T5" fmla="*/ 0 h 6"/>
                <a:gd name="T6" fmla="*/ 0 w 7"/>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6">
                  <a:moveTo>
                    <a:pt x="0" y="6"/>
                  </a:moveTo>
                  <a:lnTo>
                    <a:pt x="7" y="6"/>
                  </a:lnTo>
                  <a:lnTo>
                    <a:pt x="0" y="0"/>
                  </a:lnTo>
                  <a:lnTo>
                    <a:pt x="0"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4" name="Freeform 150"/>
            <p:cNvSpPr>
              <a:spLocks/>
            </p:cNvSpPr>
            <p:nvPr/>
          </p:nvSpPr>
          <p:spPr bwMode="auto">
            <a:xfrm>
              <a:off x="3304" y="2237"/>
              <a:ext cx="15" cy="19"/>
            </a:xfrm>
            <a:custGeom>
              <a:avLst/>
              <a:gdLst>
                <a:gd name="T0" fmla="*/ 0 w 12"/>
                <a:gd name="T1" fmla="*/ 19 h 18"/>
                <a:gd name="T2" fmla="*/ 0 w 12"/>
                <a:gd name="T3" fmla="*/ 13 h 18"/>
                <a:gd name="T4" fmla="*/ 0 w 12"/>
                <a:gd name="T5" fmla="*/ 6 h 18"/>
                <a:gd name="T6" fmla="*/ 0 w 12"/>
                <a:gd name="T7" fmla="*/ 0 h 18"/>
                <a:gd name="T8" fmla="*/ 8 w 12"/>
                <a:gd name="T9" fmla="*/ 0 h 18"/>
                <a:gd name="T10" fmla="*/ 15 w 12"/>
                <a:gd name="T11" fmla="*/ 6 h 18"/>
                <a:gd name="T12" fmla="*/ 15 w 12"/>
                <a:gd name="T13" fmla="*/ 13 h 18"/>
                <a:gd name="T14" fmla="*/ 15 w 12"/>
                <a:gd name="T15" fmla="*/ 19 h 18"/>
                <a:gd name="T16" fmla="*/ 8 w 12"/>
                <a:gd name="T17" fmla="*/ 19 h 18"/>
                <a:gd name="T18" fmla="*/ 0 w 12"/>
                <a:gd name="T19" fmla="*/ 19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18">
                  <a:moveTo>
                    <a:pt x="0" y="18"/>
                  </a:moveTo>
                  <a:lnTo>
                    <a:pt x="0" y="12"/>
                  </a:lnTo>
                  <a:lnTo>
                    <a:pt x="0" y="6"/>
                  </a:lnTo>
                  <a:lnTo>
                    <a:pt x="0" y="0"/>
                  </a:lnTo>
                  <a:lnTo>
                    <a:pt x="6" y="0"/>
                  </a:lnTo>
                  <a:lnTo>
                    <a:pt x="12" y="6"/>
                  </a:lnTo>
                  <a:lnTo>
                    <a:pt x="12" y="12"/>
                  </a:lnTo>
                  <a:lnTo>
                    <a:pt x="12" y="18"/>
                  </a:lnTo>
                  <a:lnTo>
                    <a:pt x="6" y="18"/>
                  </a:lnTo>
                  <a:lnTo>
                    <a:pt x="0" y="18"/>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5" name="Freeform 151"/>
            <p:cNvSpPr>
              <a:spLocks/>
            </p:cNvSpPr>
            <p:nvPr/>
          </p:nvSpPr>
          <p:spPr bwMode="auto">
            <a:xfrm>
              <a:off x="3327" y="2217"/>
              <a:ext cx="8" cy="20"/>
            </a:xfrm>
            <a:custGeom>
              <a:avLst/>
              <a:gdLst>
                <a:gd name="T0" fmla="*/ 8 w 7"/>
                <a:gd name="T1" fmla="*/ 13 h 18"/>
                <a:gd name="T2" fmla="*/ 8 w 7"/>
                <a:gd name="T3" fmla="*/ 7 h 18"/>
                <a:gd name="T4" fmla="*/ 8 w 7"/>
                <a:gd name="T5" fmla="*/ 0 h 18"/>
                <a:gd name="T6" fmla="*/ 0 w 7"/>
                <a:gd name="T7" fmla="*/ 7 h 18"/>
                <a:gd name="T8" fmla="*/ 0 w 7"/>
                <a:gd name="T9" fmla="*/ 13 h 18"/>
                <a:gd name="T10" fmla="*/ 8 w 7"/>
                <a:gd name="T11" fmla="*/ 20 h 18"/>
                <a:gd name="T12" fmla="*/ 8 w 7"/>
                <a:gd name="T13" fmla="*/ 13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8">
                  <a:moveTo>
                    <a:pt x="7" y="12"/>
                  </a:moveTo>
                  <a:lnTo>
                    <a:pt x="7" y="6"/>
                  </a:lnTo>
                  <a:lnTo>
                    <a:pt x="7" y="0"/>
                  </a:lnTo>
                  <a:lnTo>
                    <a:pt x="0" y="6"/>
                  </a:lnTo>
                  <a:lnTo>
                    <a:pt x="0" y="12"/>
                  </a:lnTo>
                  <a:lnTo>
                    <a:pt x="7" y="18"/>
                  </a:lnTo>
                  <a:lnTo>
                    <a:pt x="7"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6" name="Freeform 152"/>
            <p:cNvSpPr>
              <a:spLocks/>
            </p:cNvSpPr>
            <p:nvPr/>
          </p:nvSpPr>
          <p:spPr bwMode="auto">
            <a:xfrm>
              <a:off x="3652" y="1611"/>
              <a:ext cx="23" cy="26"/>
            </a:xfrm>
            <a:custGeom>
              <a:avLst/>
              <a:gdLst>
                <a:gd name="T0" fmla="*/ 15 w 18"/>
                <a:gd name="T1" fmla="*/ 26 h 24"/>
                <a:gd name="T2" fmla="*/ 8 w 18"/>
                <a:gd name="T3" fmla="*/ 26 h 24"/>
                <a:gd name="T4" fmla="*/ 0 w 18"/>
                <a:gd name="T5" fmla="*/ 13 h 24"/>
                <a:gd name="T6" fmla="*/ 0 w 18"/>
                <a:gd name="T7" fmla="*/ 7 h 24"/>
                <a:gd name="T8" fmla="*/ 0 w 18"/>
                <a:gd name="T9" fmla="*/ 0 h 24"/>
                <a:gd name="T10" fmla="*/ 8 w 18"/>
                <a:gd name="T11" fmla="*/ 0 h 24"/>
                <a:gd name="T12" fmla="*/ 15 w 18"/>
                <a:gd name="T13" fmla="*/ 7 h 24"/>
                <a:gd name="T14" fmla="*/ 23 w 18"/>
                <a:gd name="T15" fmla="*/ 13 h 24"/>
                <a:gd name="T16" fmla="*/ 15 w 18"/>
                <a:gd name="T17" fmla="*/ 2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4">
                  <a:moveTo>
                    <a:pt x="12" y="24"/>
                  </a:moveTo>
                  <a:lnTo>
                    <a:pt x="6" y="24"/>
                  </a:lnTo>
                  <a:lnTo>
                    <a:pt x="0" y="12"/>
                  </a:lnTo>
                  <a:lnTo>
                    <a:pt x="0" y="6"/>
                  </a:lnTo>
                  <a:lnTo>
                    <a:pt x="0" y="0"/>
                  </a:lnTo>
                  <a:lnTo>
                    <a:pt x="6" y="0"/>
                  </a:lnTo>
                  <a:lnTo>
                    <a:pt x="12" y="6"/>
                  </a:lnTo>
                  <a:lnTo>
                    <a:pt x="18" y="12"/>
                  </a:lnTo>
                  <a:lnTo>
                    <a:pt x="12" y="24"/>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7" name="Freeform 153"/>
            <p:cNvSpPr>
              <a:spLocks/>
            </p:cNvSpPr>
            <p:nvPr/>
          </p:nvSpPr>
          <p:spPr bwMode="auto">
            <a:xfrm>
              <a:off x="3637" y="1598"/>
              <a:ext cx="7" cy="7"/>
            </a:xfrm>
            <a:custGeom>
              <a:avLst/>
              <a:gdLst>
                <a:gd name="T0" fmla="*/ 7 w 6"/>
                <a:gd name="T1" fmla="*/ 7 h 6"/>
                <a:gd name="T2" fmla="*/ 7 w 6"/>
                <a:gd name="T3" fmla="*/ 0 h 6"/>
                <a:gd name="T4" fmla="*/ 0 w 6"/>
                <a:gd name="T5" fmla="*/ 7 h 6"/>
                <a:gd name="T6" fmla="*/ 7 w 6"/>
                <a:gd name="T7" fmla="*/ 7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8" name="Freeform 154"/>
            <p:cNvSpPr>
              <a:spLocks/>
            </p:cNvSpPr>
            <p:nvPr/>
          </p:nvSpPr>
          <p:spPr bwMode="auto">
            <a:xfrm>
              <a:off x="3623" y="1585"/>
              <a:ext cx="7" cy="13"/>
            </a:xfrm>
            <a:custGeom>
              <a:avLst/>
              <a:gdLst>
                <a:gd name="T0" fmla="*/ 7 w 6"/>
                <a:gd name="T1" fmla="*/ 13 h 12"/>
                <a:gd name="T2" fmla="*/ 7 w 6"/>
                <a:gd name="T3" fmla="*/ 0 h 12"/>
                <a:gd name="T4" fmla="*/ 0 w 6"/>
                <a:gd name="T5" fmla="*/ 7 h 12"/>
                <a:gd name="T6" fmla="*/ 7 w 6"/>
                <a:gd name="T7" fmla="*/ 13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6" y="0"/>
                  </a:lnTo>
                  <a:lnTo>
                    <a:pt x="0" y="6"/>
                  </a:lnTo>
                  <a:lnTo>
                    <a:pt x="6"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49" name="Freeform 155"/>
            <p:cNvSpPr>
              <a:spLocks/>
            </p:cNvSpPr>
            <p:nvPr/>
          </p:nvSpPr>
          <p:spPr bwMode="auto">
            <a:xfrm>
              <a:off x="257" y="652"/>
              <a:ext cx="3070" cy="1950"/>
            </a:xfrm>
            <a:custGeom>
              <a:avLst/>
              <a:gdLst>
                <a:gd name="T0" fmla="*/ 0 w 2447"/>
                <a:gd name="T1" fmla="*/ 998 h 1807"/>
                <a:gd name="T2" fmla="*/ 122 w 2447"/>
                <a:gd name="T3" fmla="*/ 1219 h 1807"/>
                <a:gd name="T4" fmla="*/ 371 w 2447"/>
                <a:gd name="T5" fmla="*/ 1219 h 1807"/>
                <a:gd name="T6" fmla="*/ 440 w 2447"/>
                <a:gd name="T7" fmla="*/ 1422 h 1807"/>
                <a:gd name="T8" fmla="*/ 501 w 2447"/>
                <a:gd name="T9" fmla="*/ 1676 h 1807"/>
                <a:gd name="T10" fmla="*/ 698 w 2447"/>
                <a:gd name="T11" fmla="*/ 1937 h 1807"/>
                <a:gd name="T12" fmla="*/ 849 w 2447"/>
                <a:gd name="T13" fmla="*/ 1774 h 1807"/>
                <a:gd name="T14" fmla="*/ 895 w 2447"/>
                <a:gd name="T15" fmla="*/ 1540 h 1807"/>
                <a:gd name="T16" fmla="*/ 948 w 2447"/>
                <a:gd name="T17" fmla="*/ 1272 h 1807"/>
                <a:gd name="T18" fmla="*/ 941 w 2447"/>
                <a:gd name="T19" fmla="*/ 1109 h 1807"/>
                <a:gd name="T20" fmla="*/ 872 w 2447"/>
                <a:gd name="T21" fmla="*/ 881 h 1807"/>
                <a:gd name="T22" fmla="*/ 918 w 2447"/>
                <a:gd name="T23" fmla="*/ 881 h 1807"/>
                <a:gd name="T24" fmla="*/ 1039 w 2447"/>
                <a:gd name="T25" fmla="*/ 1050 h 1807"/>
                <a:gd name="T26" fmla="*/ 1221 w 2447"/>
                <a:gd name="T27" fmla="*/ 887 h 1807"/>
                <a:gd name="T28" fmla="*/ 1100 w 2447"/>
                <a:gd name="T29" fmla="*/ 822 h 1807"/>
                <a:gd name="T30" fmla="*/ 1342 w 2447"/>
                <a:gd name="T31" fmla="*/ 868 h 1807"/>
                <a:gd name="T32" fmla="*/ 1425 w 2447"/>
                <a:gd name="T33" fmla="*/ 972 h 1807"/>
                <a:gd name="T34" fmla="*/ 1517 w 2447"/>
                <a:gd name="T35" fmla="*/ 1129 h 1807"/>
                <a:gd name="T36" fmla="*/ 1684 w 2447"/>
                <a:gd name="T37" fmla="*/ 933 h 1807"/>
                <a:gd name="T38" fmla="*/ 1804 w 2447"/>
                <a:gd name="T39" fmla="*/ 1063 h 1807"/>
                <a:gd name="T40" fmla="*/ 1888 w 2447"/>
                <a:gd name="T41" fmla="*/ 1272 h 1807"/>
                <a:gd name="T42" fmla="*/ 1888 w 2447"/>
                <a:gd name="T43" fmla="*/ 1122 h 1807"/>
                <a:gd name="T44" fmla="*/ 1963 w 2447"/>
                <a:gd name="T45" fmla="*/ 946 h 1807"/>
                <a:gd name="T46" fmla="*/ 2184 w 2447"/>
                <a:gd name="T47" fmla="*/ 829 h 1807"/>
                <a:gd name="T48" fmla="*/ 2214 w 2447"/>
                <a:gd name="T49" fmla="*/ 685 h 1807"/>
                <a:gd name="T50" fmla="*/ 2229 w 2447"/>
                <a:gd name="T51" fmla="*/ 646 h 1807"/>
                <a:gd name="T52" fmla="*/ 2320 w 2447"/>
                <a:gd name="T53" fmla="*/ 666 h 1807"/>
                <a:gd name="T54" fmla="*/ 2487 w 2447"/>
                <a:gd name="T55" fmla="*/ 503 h 1807"/>
                <a:gd name="T56" fmla="*/ 2502 w 2447"/>
                <a:gd name="T57" fmla="*/ 340 h 1807"/>
                <a:gd name="T58" fmla="*/ 2745 w 2447"/>
                <a:gd name="T59" fmla="*/ 300 h 1807"/>
                <a:gd name="T60" fmla="*/ 2722 w 2447"/>
                <a:gd name="T61" fmla="*/ 418 h 1807"/>
                <a:gd name="T62" fmla="*/ 2858 w 2447"/>
                <a:gd name="T63" fmla="*/ 294 h 1807"/>
                <a:gd name="T64" fmla="*/ 3010 w 2447"/>
                <a:gd name="T65" fmla="*/ 216 h 1807"/>
                <a:gd name="T66" fmla="*/ 2850 w 2447"/>
                <a:gd name="T67" fmla="*/ 131 h 1807"/>
                <a:gd name="T68" fmla="*/ 2578 w 2447"/>
                <a:gd name="T69" fmla="*/ 105 h 1807"/>
                <a:gd name="T70" fmla="*/ 2320 w 2447"/>
                <a:gd name="T71" fmla="*/ 72 h 1807"/>
                <a:gd name="T72" fmla="*/ 2222 w 2447"/>
                <a:gd name="T73" fmla="*/ 0 h 1807"/>
                <a:gd name="T74" fmla="*/ 1933 w 2447"/>
                <a:gd name="T75" fmla="*/ 98 h 1807"/>
                <a:gd name="T76" fmla="*/ 1766 w 2447"/>
                <a:gd name="T77" fmla="*/ 164 h 1807"/>
                <a:gd name="T78" fmla="*/ 1706 w 2447"/>
                <a:gd name="T79" fmla="*/ 111 h 1807"/>
                <a:gd name="T80" fmla="*/ 1509 w 2447"/>
                <a:gd name="T81" fmla="*/ 124 h 1807"/>
                <a:gd name="T82" fmla="*/ 1418 w 2447"/>
                <a:gd name="T83" fmla="*/ 150 h 1807"/>
                <a:gd name="T84" fmla="*/ 1290 w 2447"/>
                <a:gd name="T85" fmla="*/ 79 h 1807"/>
                <a:gd name="T86" fmla="*/ 994 w 2447"/>
                <a:gd name="T87" fmla="*/ 177 h 1807"/>
                <a:gd name="T88" fmla="*/ 994 w 2447"/>
                <a:gd name="T89" fmla="*/ 281 h 1807"/>
                <a:gd name="T90" fmla="*/ 1243 w 2447"/>
                <a:gd name="T91" fmla="*/ 137 h 1807"/>
                <a:gd name="T92" fmla="*/ 1168 w 2447"/>
                <a:gd name="T93" fmla="*/ 235 h 1807"/>
                <a:gd name="T94" fmla="*/ 910 w 2447"/>
                <a:gd name="T95" fmla="*/ 300 h 1807"/>
                <a:gd name="T96" fmla="*/ 827 w 2447"/>
                <a:gd name="T97" fmla="*/ 321 h 1807"/>
                <a:gd name="T98" fmla="*/ 615 w 2447"/>
                <a:gd name="T99" fmla="*/ 392 h 1807"/>
                <a:gd name="T100" fmla="*/ 403 w 2447"/>
                <a:gd name="T101" fmla="*/ 535 h 1807"/>
                <a:gd name="T102" fmla="*/ 592 w 2447"/>
                <a:gd name="T103" fmla="*/ 522 h 1807"/>
                <a:gd name="T104" fmla="*/ 728 w 2447"/>
                <a:gd name="T105" fmla="*/ 587 h 1807"/>
                <a:gd name="T106" fmla="*/ 789 w 2447"/>
                <a:gd name="T107" fmla="*/ 456 h 1807"/>
                <a:gd name="T108" fmla="*/ 804 w 2447"/>
                <a:gd name="T109" fmla="*/ 606 h 1807"/>
                <a:gd name="T110" fmla="*/ 887 w 2447"/>
                <a:gd name="T111" fmla="*/ 561 h 1807"/>
                <a:gd name="T112" fmla="*/ 1031 w 2447"/>
                <a:gd name="T113" fmla="*/ 477 h 1807"/>
                <a:gd name="T114" fmla="*/ 1091 w 2447"/>
                <a:gd name="T115" fmla="*/ 496 h 1807"/>
                <a:gd name="T116" fmla="*/ 918 w 2447"/>
                <a:gd name="T117" fmla="*/ 574 h 1807"/>
                <a:gd name="T118" fmla="*/ 979 w 2447"/>
                <a:gd name="T119" fmla="*/ 640 h 1807"/>
                <a:gd name="T120" fmla="*/ 728 w 2447"/>
                <a:gd name="T121" fmla="*/ 705 h 1807"/>
                <a:gd name="T122" fmla="*/ 630 w 2447"/>
                <a:gd name="T123" fmla="*/ 613 h 1807"/>
                <a:gd name="T124" fmla="*/ 319 w 2447"/>
                <a:gd name="T125" fmla="*/ 653 h 18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47" h="1807">
                  <a:moveTo>
                    <a:pt x="127" y="720"/>
                  </a:moveTo>
                  <a:lnTo>
                    <a:pt x="121" y="720"/>
                  </a:lnTo>
                  <a:lnTo>
                    <a:pt x="121" y="726"/>
                  </a:lnTo>
                  <a:lnTo>
                    <a:pt x="115" y="732"/>
                  </a:lnTo>
                  <a:lnTo>
                    <a:pt x="103" y="744"/>
                  </a:lnTo>
                  <a:lnTo>
                    <a:pt x="103" y="750"/>
                  </a:lnTo>
                  <a:lnTo>
                    <a:pt x="97" y="750"/>
                  </a:lnTo>
                  <a:lnTo>
                    <a:pt x="97" y="756"/>
                  </a:lnTo>
                  <a:lnTo>
                    <a:pt x="91" y="762"/>
                  </a:lnTo>
                  <a:lnTo>
                    <a:pt x="79" y="774"/>
                  </a:lnTo>
                  <a:lnTo>
                    <a:pt x="73" y="774"/>
                  </a:lnTo>
                  <a:lnTo>
                    <a:pt x="67" y="786"/>
                  </a:lnTo>
                  <a:lnTo>
                    <a:pt x="61" y="786"/>
                  </a:lnTo>
                  <a:lnTo>
                    <a:pt x="55" y="792"/>
                  </a:lnTo>
                  <a:lnTo>
                    <a:pt x="49" y="798"/>
                  </a:lnTo>
                  <a:lnTo>
                    <a:pt x="43" y="810"/>
                  </a:lnTo>
                  <a:lnTo>
                    <a:pt x="55" y="810"/>
                  </a:lnTo>
                  <a:lnTo>
                    <a:pt x="55" y="816"/>
                  </a:lnTo>
                  <a:lnTo>
                    <a:pt x="55" y="822"/>
                  </a:lnTo>
                  <a:lnTo>
                    <a:pt x="55" y="828"/>
                  </a:lnTo>
                  <a:lnTo>
                    <a:pt x="49" y="834"/>
                  </a:lnTo>
                  <a:lnTo>
                    <a:pt x="49" y="840"/>
                  </a:lnTo>
                  <a:lnTo>
                    <a:pt x="43" y="846"/>
                  </a:lnTo>
                  <a:lnTo>
                    <a:pt x="43" y="852"/>
                  </a:lnTo>
                  <a:lnTo>
                    <a:pt x="37" y="865"/>
                  </a:lnTo>
                  <a:lnTo>
                    <a:pt x="37" y="877"/>
                  </a:lnTo>
                  <a:lnTo>
                    <a:pt x="31" y="883"/>
                  </a:lnTo>
                  <a:lnTo>
                    <a:pt x="19" y="901"/>
                  </a:lnTo>
                  <a:lnTo>
                    <a:pt x="19" y="907"/>
                  </a:lnTo>
                  <a:lnTo>
                    <a:pt x="19" y="913"/>
                  </a:lnTo>
                  <a:lnTo>
                    <a:pt x="13" y="919"/>
                  </a:lnTo>
                  <a:lnTo>
                    <a:pt x="6" y="925"/>
                  </a:lnTo>
                  <a:lnTo>
                    <a:pt x="0" y="925"/>
                  </a:lnTo>
                  <a:lnTo>
                    <a:pt x="6" y="937"/>
                  </a:lnTo>
                  <a:lnTo>
                    <a:pt x="6" y="943"/>
                  </a:lnTo>
                  <a:lnTo>
                    <a:pt x="6" y="949"/>
                  </a:lnTo>
                  <a:lnTo>
                    <a:pt x="0" y="955"/>
                  </a:lnTo>
                  <a:lnTo>
                    <a:pt x="0" y="961"/>
                  </a:lnTo>
                  <a:lnTo>
                    <a:pt x="0" y="967"/>
                  </a:lnTo>
                  <a:lnTo>
                    <a:pt x="6" y="973"/>
                  </a:lnTo>
                  <a:lnTo>
                    <a:pt x="6" y="979"/>
                  </a:lnTo>
                  <a:lnTo>
                    <a:pt x="6" y="985"/>
                  </a:lnTo>
                  <a:lnTo>
                    <a:pt x="13" y="991"/>
                  </a:lnTo>
                  <a:lnTo>
                    <a:pt x="6" y="997"/>
                  </a:lnTo>
                  <a:lnTo>
                    <a:pt x="13" y="1004"/>
                  </a:lnTo>
                  <a:lnTo>
                    <a:pt x="19" y="1010"/>
                  </a:lnTo>
                  <a:lnTo>
                    <a:pt x="19" y="1016"/>
                  </a:lnTo>
                  <a:lnTo>
                    <a:pt x="19" y="1022"/>
                  </a:lnTo>
                  <a:lnTo>
                    <a:pt x="25" y="1022"/>
                  </a:lnTo>
                  <a:lnTo>
                    <a:pt x="25" y="1034"/>
                  </a:lnTo>
                  <a:lnTo>
                    <a:pt x="25" y="1040"/>
                  </a:lnTo>
                  <a:lnTo>
                    <a:pt x="31" y="1046"/>
                  </a:lnTo>
                  <a:lnTo>
                    <a:pt x="31" y="1052"/>
                  </a:lnTo>
                  <a:lnTo>
                    <a:pt x="31" y="1064"/>
                  </a:lnTo>
                  <a:lnTo>
                    <a:pt x="37" y="1064"/>
                  </a:lnTo>
                  <a:lnTo>
                    <a:pt x="43" y="1082"/>
                  </a:lnTo>
                  <a:lnTo>
                    <a:pt x="43" y="1088"/>
                  </a:lnTo>
                  <a:lnTo>
                    <a:pt x="49" y="1088"/>
                  </a:lnTo>
                  <a:lnTo>
                    <a:pt x="55" y="1094"/>
                  </a:lnTo>
                  <a:lnTo>
                    <a:pt x="61" y="1100"/>
                  </a:lnTo>
                  <a:lnTo>
                    <a:pt x="67" y="1112"/>
                  </a:lnTo>
                  <a:lnTo>
                    <a:pt x="73" y="1118"/>
                  </a:lnTo>
                  <a:lnTo>
                    <a:pt x="79" y="1124"/>
                  </a:lnTo>
                  <a:lnTo>
                    <a:pt x="85" y="1130"/>
                  </a:lnTo>
                  <a:lnTo>
                    <a:pt x="91" y="1130"/>
                  </a:lnTo>
                  <a:lnTo>
                    <a:pt x="97" y="1130"/>
                  </a:lnTo>
                  <a:lnTo>
                    <a:pt x="97" y="1124"/>
                  </a:lnTo>
                  <a:lnTo>
                    <a:pt x="103" y="1124"/>
                  </a:lnTo>
                  <a:lnTo>
                    <a:pt x="109" y="1118"/>
                  </a:lnTo>
                  <a:lnTo>
                    <a:pt x="115" y="1118"/>
                  </a:lnTo>
                  <a:lnTo>
                    <a:pt x="127" y="1118"/>
                  </a:lnTo>
                  <a:lnTo>
                    <a:pt x="139" y="1118"/>
                  </a:lnTo>
                  <a:lnTo>
                    <a:pt x="145" y="1118"/>
                  </a:lnTo>
                  <a:lnTo>
                    <a:pt x="151" y="1118"/>
                  </a:lnTo>
                  <a:lnTo>
                    <a:pt x="158" y="1124"/>
                  </a:lnTo>
                  <a:lnTo>
                    <a:pt x="164" y="1124"/>
                  </a:lnTo>
                  <a:lnTo>
                    <a:pt x="170" y="1118"/>
                  </a:lnTo>
                  <a:lnTo>
                    <a:pt x="182" y="1118"/>
                  </a:lnTo>
                  <a:lnTo>
                    <a:pt x="182" y="1112"/>
                  </a:lnTo>
                  <a:lnTo>
                    <a:pt x="188" y="1112"/>
                  </a:lnTo>
                  <a:lnTo>
                    <a:pt x="188" y="1106"/>
                  </a:lnTo>
                  <a:lnTo>
                    <a:pt x="194" y="1106"/>
                  </a:lnTo>
                  <a:lnTo>
                    <a:pt x="200" y="1106"/>
                  </a:lnTo>
                  <a:lnTo>
                    <a:pt x="206" y="1100"/>
                  </a:lnTo>
                  <a:lnTo>
                    <a:pt x="212" y="1100"/>
                  </a:lnTo>
                  <a:lnTo>
                    <a:pt x="218" y="1094"/>
                  </a:lnTo>
                  <a:lnTo>
                    <a:pt x="224" y="1094"/>
                  </a:lnTo>
                  <a:lnTo>
                    <a:pt x="236" y="1094"/>
                  </a:lnTo>
                  <a:lnTo>
                    <a:pt x="248" y="1100"/>
                  </a:lnTo>
                  <a:lnTo>
                    <a:pt x="248" y="1106"/>
                  </a:lnTo>
                  <a:lnTo>
                    <a:pt x="254" y="1112"/>
                  </a:lnTo>
                  <a:lnTo>
                    <a:pt x="254" y="1118"/>
                  </a:lnTo>
                  <a:lnTo>
                    <a:pt x="254" y="1130"/>
                  </a:lnTo>
                  <a:lnTo>
                    <a:pt x="260" y="1130"/>
                  </a:lnTo>
                  <a:lnTo>
                    <a:pt x="266" y="1130"/>
                  </a:lnTo>
                  <a:lnTo>
                    <a:pt x="278" y="1130"/>
                  </a:lnTo>
                  <a:lnTo>
                    <a:pt x="284" y="1130"/>
                  </a:lnTo>
                  <a:lnTo>
                    <a:pt x="290" y="1130"/>
                  </a:lnTo>
                  <a:lnTo>
                    <a:pt x="296" y="1130"/>
                  </a:lnTo>
                  <a:lnTo>
                    <a:pt x="296" y="1136"/>
                  </a:lnTo>
                  <a:lnTo>
                    <a:pt x="303" y="1143"/>
                  </a:lnTo>
                  <a:lnTo>
                    <a:pt x="309" y="1143"/>
                  </a:lnTo>
                  <a:lnTo>
                    <a:pt x="309" y="1149"/>
                  </a:lnTo>
                  <a:lnTo>
                    <a:pt x="309" y="1155"/>
                  </a:lnTo>
                  <a:lnTo>
                    <a:pt x="309" y="1167"/>
                  </a:lnTo>
                  <a:lnTo>
                    <a:pt x="309" y="1179"/>
                  </a:lnTo>
                  <a:lnTo>
                    <a:pt x="303" y="1185"/>
                  </a:lnTo>
                  <a:lnTo>
                    <a:pt x="303" y="1191"/>
                  </a:lnTo>
                  <a:lnTo>
                    <a:pt x="309" y="1191"/>
                  </a:lnTo>
                  <a:lnTo>
                    <a:pt x="309" y="1197"/>
                  </a:lnTo>
                  <a:lnTo>
                    <a:pt x="303" y="1203"/>
                  </a:lnTo>
                  <a:lnTo>
                    <a:pt x="303" y="1209"/>
                  </a:lnTo>
                  <a:lnTo>
                    <a:pt x="303" y="1215"/>
                  </a:lnTo>
                  <a:lnTo>
                    <a:pt x="296" y="1221"/>
                  </a:lnTo>
                  <a:lnTo>
                    <a:pt x="290" y="1227"/>
                  </a:lnTo>
                  <a:lnTo>
                    <a:pt x="296" y="1233"/>
                  </a:lnTo>
                  <a:lnTo>
                    <a:pt x="303" y="1239"/>
                  </a:lnTo>
                  <a:lnTo>
                    <a:pt x="303" y="1245"/>
                  </a:lnTo>
                  <a:lnTo>
                    <a:pt x="309" y="1257"/>
                  </a:lnTo>
                  <a:lnTo>
                    <a:pt x="315" y="1263"/>
                  </a:lnTo>
                  <a:lnTo>
                    <a:pt x="321" y="1275"/>
                  </a:lnTo>
                  <a:lnTo>
                    <a:pt x="327" y="1281"/>
                  </a:lnTo>
                  <a:lnTo>
                    <a:pt x="333" y="1281"/>
                  </a:lnTo>
                  <a:lnTo>
                    <a:pt x="333" y="1288"/>
                  </a:lnTo>
                  <a:lnTo>
                    <a:pt x="339" y="1288"/>
                  </a:lnTo>
                  <a:lnTo>
                    <a:pt x="339" y="1294"/>
                  </a:lnTo>
                  <a:lnTo>
                    <a:pt x="339" y="1300"/>
                  </a:lnTo>
                  <a:lnTo>
                    <a:pt x="339" y="1306"/>
                  </a:lnTo>
                  <a:lnTo>
                    <a:pt x="339" y="1312"/>
                  </a:lnTo>
                  <a:lnTo>
                    <a:pt x="345" y="1312"/>
                  </a:lnTo>
                  <a:lnTo>
                    <a:pt x="351" y="1312"/>
                  </a:lnTo>
                  <a:lnTo>
                    <a:pt x="351" y="1318"/>
                  </a:lnTo>
                  <a:lnTo>
                    <a:pt x="345" y="1318"/>
                  </a:lnTo>
                  <a:lnTo>
                    <a:pt x="345" y="1324"/>
                  </a:lnTo>
                  <a:lnTo>
                    <a:pt x="351" y="1330"/>
                  </a:lnTo>
                  <a:lnTo>
                    <a:pt x="351" y="1336"/>
                  </a:lnTo>
                  <a:lnTo>
                    <a:pt x="351" y="1342"/>
                  </a:lnTo>
                  <a:lnTo>
                    <a:pt x="357" y="1342"/>
                  </a:lnTo>
                  <a:lnTo>
                    <a:pt x="363" y="1354"/>
                  </a:lnTo>
                  <a:lnTo>
                    <a:pt x="363" y="1360"/>
                  </a:lnTo>
                  <a:lnTo>
                    <a:pt x="363" y="1366"/>
                  </a:lnTo>
                  <a:lnTo>
                    <a:pt x="357" y="1366"/>
                  </a:lnTo>
                  <a:lnTo>
                    <a:pt x="357" y="1372"/>
                  </a:lnTo>
                  <a:lnTo>
                    <a:pt x="369" y="1390"/>
                  </a:lnTo>
                  <a:lnTo>
                    <a:pt x="375" y="1402"/>
                  </a:lnTo>
                  <a:lnTo>
                    <a:pt x="375" y="1408"/>
                  </a:lnTo>
                  <a:lnTo>
                    <a:pt x="375" y="1414"/>
                  </a:lnTo>
                  <a:lnTo>
                    <a:pt x="375" y="1427"/>
                  </a:lnTo>
                  <a:lnTo>
                    <a:pt x="375" y="1433"/>
                  </a:lnTo>
                  <a:lnTo>
                    <a:pt x="375" y="1439"/>
                  </a:lnTo>
                  <a:lnTo>
                    <a:pt x="375" y="1445"/>
                  </a:lnTo>
                  <a:lnTo>
                    <a:pt x="363" y="1457"/>
                  </a:lnTo>
                  <a:lnTo>
                    <a:pt x="363" y="1463"/>
                  </a:lnTo>
                  <a:lnTo>
                    <a:pt x="369" y="1469"/>
                  </a:lnTo>
                  <a:lnTo>
                    <a:pt x="369" y="1481"/>
                  </a:lnTo>
                  <a:lnTo>
                    <a:pt x="369" y="1487"/>
                  </a:lnTo>
                  <a:lnTo>
                    <a:pt x="363" y="1493"/>
                  </a:lnTo>
                  <a:lnTo>
                    <a:pt x="369" y="1499"/>
                  </a:lnTo>
                  <a:lnTo>
                    <a:pt x="369" y="1505"/>
                  </a:lnTo>
                  <a:lnTo>
                    <a:pt x="369" y="1517"/>
                  </a:lnTo>
                  <a:lnTo>
                    <a:pt x="369" y="1523"/>
                  </a:lnTo>
                  <a:lnTo>
                    <a:pt x="375" y="1529"/>
                  </a:lnTo>
                  <a:lnTo>
                    <a:pt x="381" y="1535"/>
                  </a:lnTo>
                  <a:lnTo>
                    <a:pt x="387" y="1547"/>
                  </a:lnTo>
                  <a:lnTo>
                    <a:pt x="399" y="1553"/>
                  </a:lnTo>
                  <a:lnTo>
                    <a:pt x="399" y="1559"/>
                  </a:lnTo>
                  <a:lnTo>
                    <a:pt x="405" y="1565"/>
                  </a:lnTo>
                  <a:lnTo>
                    <a:pt x="405" y="1572"/>
                  </a:lnTo>
                  <a:lnTo>
                    <a:pt x="411" y="1584"/>
                  </a:lnTo>
                  <a:lnTo>
                    <a:pt x="417" y="1590"/>
                  </a:lnTo>
                  <a:lnTo>
                    <a:pt x="423" y="1596"/>
                  </a:lnTo>
                  <a:lnTo>
                    <a:pt x="429" y="1602"/>
                  </a:lnTo>
                  <a:lnTo>
                    <a:pt x="435" y="1608"/>
                  </a:lnTo>
                  <a:lnTo>
                    <a:pt x="435" y="1614"/>
                  </a:lnTo>
                  <a:lnTo>
                    <a:pt x="435" y="1620"/>
                  </a:lnTo>
                  <a:lnTo>
                    <a:pt x="442" y="1626"/>
                  </a:lnTo>
                  <a:lnTo>
                    <a:pt x="448" y="1644"/>
                  </a:lnTo>
                  <a:lnTo>
                    <a:pt x="454" y="1656"/>
                  </a:lnTo>
                  <a:lnTo>
                    <a:pt x="460" y="1668"/>
                  </a:lnTo>
                  <a:lnTo>
                    <a:pt x="460" y="1674"/>
                  </a:lnTo>
                  <a:lnTo>
                    <a:pt x="466" y="1674"/>
                  </a:lnTo>
                  <a:lnTo>
                    <a:pt x="472" y="1680"/>
                  </a:lnTo>
                  <a:lnTo>
                    <a:pt x="472" y="1686"/>
                  </a:lnTo>
                  <a:lnTo>
                    <a:pt x="478" y="1698"/>
                  </a:lnTo>
                  <a:lnTo>
                    <a:pt x="490" y="1704"/>
                  </a:lnTo>
                  <a:lnTo>
                    <a:pt x="496" y="1704"/>
                  </a:lnTo>
                  <a:lnTo>
                    <a:pt x="496" y="1711"/>
                  </a:lnTo>
                  <a:lnTo>
                    <a:pt x="508" y="1723"/>
                  </a:lnTo>
                  <a:lnTo>
                    <a:pt x="514" y="1729"/>
                  </a:lnTo>
                  <a:lnTo>
                    <a:pt x="520" y="1741"/>
                  </a:lnTo>
                  <a:lnTo>
                    <a:pt x="526" y="1747"/>
                  </a:lnTo>
                  <a:lnTo>
                    <a:pt x="532" y="1753"/>
                  </a:lnTo>
                  <a:lnTo>
                    <a:pt x="544" y="1765"/>
                  </a:lnTo>
                  <a:lnTo>
                    <a:pt x="544" y="1771"/>
                  </a:lnTo>
                  <a:lnTo>
                    <a:pt x="550" y="1777"/>
                  </a:lnTo>
                  <a:lnTo>
                    <a:pt x="550" y="1783"/>
                  </a:lnTo>
                  <a:lnTo>
                    <a:pt x="550" y="1789"/>
                  </a:lnTo>
                  <a:lnTo>
                    <a:pt x="556" y="1795"/>
                  </a:lnTo>
                  <a:lnTo>
                    <a:pt x="562" y="1807"/>
                  </a:lnTo>
                  <a:lnTo>
                    <a:pt x="568" y="1807"/>
                  </a:lnTo>
                  <a:lnTo>
                    <a:pt x="568" y="1801"/>
                  </a:lnTo>
                  <a:lnTo>
                    <a:pt x="580" y="1807"/>
                  </a:lnTo>
                  <a:lnTo>
                    <a:pt x="587" y="1807"/>
                  </a:lnTo>
                  <a:lnTo>
                    <a:pt x="599" y="1801"/>
                  </a:lnTo>
                  <a:lnTo>
                    <a:pt x="623" y="1795"/>
                  </a:lnTo>
                  <a:lnTo>
                    <a:pt x="641" y="1789"/>
                  </a:lnTo>
                  <a:lnTo>
                    <a:pt x="647" y="1795"/>
                  </a:lnTo>
                  <a:lnTo>
                    <a:pt x="647" y="1789"/>
                  </a:lnTo>
                  <a:lnTo>
                    <a:pt x="653" y="1789"/>
                  </a:lnTo>
                  <a:lnTo>
                    <a:pt x="653" y="1795"/>
                  </a:lnTo>
                  <a:lnTo>
                    <a:pt x="659" y="1789"/>
                  </a:lnTo>
                  <a:lnTo>
                    <a:pt x="665" y="1777"/>
                  </a:lnTo>
                  <a:lnTo>
                    <a:pt x="671" y="1765"/>
                  </a:lnTo>
                  <a:lnTo>
                    <a:pt x="677" y="1759"/>
                  </a:lnTo>
                  <a:lnTo>
                    <a:pt x="677" y="1753"/>
                  </a:lnTo>
                  <a:lnTo>
                    <a:pt x="677" y="1747"/>
                  </a:lnTo>
                  <a:lnTo>
                    <a:pt x="677" y="1741"/>
                  </a:lnTo>
                  <a:lnTo>
                    <a:pt x="677" y="1729"/>
                  </a:lnTo>
                  <a:lnTo>
                    <a:pt x="677" y="1717"/>
                  </a:lnTo>
                  <a:lnTo>
                    <a:pt x="683" y="1711"/>
                  </a:lnTo>
                  <a:lnTo>
                    <a:pt x="683" y="1704"/>
                  </a:lnTo>
                  <a:lnTo>
                    <a:pt x="683" y="1698"/>
                  </a:lnTo>
                  <a:lnTo>
                    <a:pt x="683" y="1686"/>
                  </a:lnTo>
                  <a:lnTo>
                    <a:pt x="683" y="1674"/>
                  </a:lnTo>
                  <a:lnTo>
                    <a:pt x="683" y="1668"/>
                  </a:lnTo>
                  <a:lnTo>
                    <a:pt x="683" y="1662"/>
                  </a:lnTo>
                  <a:lnTo>
                    <a:pt x="677" y="1656"/>
                  </a:lnTo>
                  <a:lnTo>
                    <a:pt x="671" y="1656"/>
                  </a:lnTo>
                  <a:lnTo>
                    <a:pt x="671" y="1650"/>
                  </a:lnTo>
                  <a:lnTo>
                    <a:pt x="671" y="1644"/>
                  </a:lnTo>
                  <a:lnTo>
                    <a:pt x="677" y="1644"/>
                  </a:lnTo>
                  <a:lnTo>
                    <a:pt x="683" y="1644"/>
                  </a:lnTo>
                  <a:lnTo>
                    <a:pt x="689" y="1638"/>
                  </a:lnTo>
                  <a:lnTo>
                    <a:pt x="695" y="1626"/>
                  </a:lnTo>
                  <a:lnTo>
                    <a:pt x="695" y="1620"/>
                  </a:lnTo>
                  <a:lnTo>
                    <a:pt x="695" y="1614"/>
                  </a:lnTo>
                  <a:lnTo>
                    <a:pt x="695" y="1608"/>
                  </a:lnTo>
                  <a:lnTo>
                    <a:pt x="695" y="1602"/>
                  </a:lnTo>
                  <a:lnTo>
                    <a:pt x="689" y="1596"/>
                  </a:lnTo>
                  <a:lnTo>
                    <a:pt x="683" y="1584"/>
                  </a:lnTo>
                  <a:lnTo>
                    <a:pt x="677" y="1572"/>
                  </a:lnTo>
                  <a:lnTo>
                    <a:pt x="677" y="1565"/>
                  </a:lnTo>
                  <a:lnTo>
                    <a:pt x="671" y="1565"/>
                  </a:lnTo>
                  <a:lnTo>
                    <a:pt x="665" y="1559"/>
                  </a:lnTo>
                  <a:lnTo>
                    <a:pt x="665" y="1553"/>
                  </a:lnTo>
                  <a:lnTo>
                    <a:pt x="665" y="1547"/>
                  </a:lnTo>
                  <a:lnTo>
                    <a:pt x="671" y="1547"/>
                  </a:lnTo>
                  <a:lnTo>
                    <a:pt x="677" y="1541"/>
                  </a:lnTo>
                  <a:lnTo>
                    <a:pt x="689" y="1523"/>
                  </a:lnTo>
                  <a:lnTo>
                    <a:pt x="689" y="1511"/>
                  </a:lnTo>
                  <a:lnTo>
                    <a:pt x="689" y="1505"/>
                  </a:lnTo>
                  <a:lnTo>
                    <a:pt x="701" y="1505"/>
                  </a:lnTo>
                  <a:lnTo>
                    <a:pt x="707" y="1499"/>
                  </a:lnTo>
                  <a:lnTo>
                    <a:pt x="707" y="1493"/>
                  </a:lnTo>
                  <a:lnTo>
                    <a:pt x="713" y="1493"/>
                  </a:lnTo>
                  <a:lnTo>
                    <a:pt x="719" y="1487"/>
                  </a:lnTo>
                  <a:lnTo>
                    <a:pt x="719" y="1481"/>
                  </a:lnTo>
                  <a:lnTo>
                    <a:pt x="725" y="1469"/>
                  </a:lnTo>
                  <a:lnTo>
                    <a:pt x="725" y="1463"/>
                  </a:lnTo>
                  <a:lnTo>
                    <a:pt x="725" y="1457"/>
                  </a:lnTo>
                  <a:lnTo>
                    <a:pt x="725" y="1445"/>
                  </a:lnTo>
                  <a:lnTo>
                    <a:pt x="719" y="1439"/>
                  </a:lnTo>
                  <a:lnTo>
                    <a:pt x="719" y="1433"/>
                  </a:lnTo>
                  <a:lnTo>
                    <a:pt x="713" y="1427"/>
                  </a:lnTo>
                  <a:lnTo>
                    <a:pt x="713" y="1420"/>
                  </a:lnTo>
                  <a:lnTo>
                    <a:pt x="713" y="1408"/>
                  </a:lnTo>
                  <a:lnTo>
                    <a:pt x="707" y="1390"/>
                  </a:lnTo>
                  <a:lnTo>
                    <a:pt x="707" y="1384"/>
                  </a:lnTo>
                  <a:lnTo>
                    <a:pt x="701" y="1378"/>
                  </a:lnTo>
                  <a:lnTo>
                    <a:pt x="689" y="1366"/>
                  </a:lnTo>
                  <a:lnTo>
                    <a:pt x="689" y="1360"/>
                  </a:lnTo>
                  <a:lnTo>
                    <a:pt x="689" y="1348"/>
                  </a:lnTo>
                  <a:lnTo>
                    <a:pt x="689" y="1330"/>
                  </a:lnTo>
                  <a:lnTo>
                    <a:pt x="683" y="1324"/>
                  </a:lnTo>
                  <a:lnTo>
                    <a:pt x="683" y="1318"/>
                  </a:lnTo>
                  <a:lnTo>
                    <a:pt x="683" y="1312"/>
                  </a:lnTo>
                  <a:lnTo>
                    <a:pt x="683" y="1306"/>
                  </a:lnTo>
                  <a:lnTo>
                    <a:pt x="683" y="1294"/>
                  </a:lnTo>
                  <a:lnTo>
                    <a:pt x="689" y="1288"/>
                  </a:lnTo>
                  <a:lnTo>
                    <a:pt x="695" y="1275"/>
                  </a:lnTo>
                  <a:lnTo>
                    <a:pt x="695" y="1269"/>
                  </a:lnTo>
                  <a:lnTo>
                    <a:pt x="695" y="1257"/>
                  </a:lnTo>
                  <a:lnTo>
                    <a:pt x="701" y="1251"/>
                  </a:lnTo>
                  <a:lnTo>
                    <a:pt x="707" y="1245"/>
                  </a:lnTo>
                  <a:lnTo>
                    <a:pt x="713" y="1245"/>
                  </a:lnTo>
                  <a:lnTo>
                    <a:pt x="713" y="1239"/>
                  </a:lnTo>
                  <a:lnTo>
                    <a:pt x="719" y="1233"/>
                  </a:lnTo>
                  <a:lnTo>
                    <a:pt x="725" y="1227"/>
                  </a:lnTo>
                  <a:lnTo>
                    <a:pt x="732" y="1215"/>
                  </a:lnTo>
                  <a:lnTo>
                    <a:pt x="738" y="1209"/>
                  </a:lnTo>
                  <a:lnTo>
                    <a:pt x="738" y="1203"/>
                  </a:lnTo>
                  <a:lnTo>
                    <a:pt x="744" y="1197"/>
                  </a:lnTo>
                  <a:lnTo>
                    <a:pt x="744" y="1191"/>
                  </a:lnTo>
                  <a:lnTo>
                    <a:pt x="750" y="1191"/>
                  </a:lnTo>
                  <a:lnTo>
                    <a:pt x="750" y="1185"/>
                  </a:lnTo>
                  <a:lnTo>
                    <a:pt x="756" y="1185"/>
                  </a:lnTo>
                  <a:lnTo>
                    <a:pt x="756" y="1179"/>
                  </a:lnTo>
                  <a:lnTo>
                    <a:pt x="762" y="1179"/>
                  </a:lnTo>
                  <a:lnTo>
                    <a:pt x="774" y="1167"/>
                  </a:lnTo>
                  <a:lnTo>
                    <a:pt x="780" y="1161"/>
                  </a:lnTo>
                  <a:lnTo>
                    <a:pt x="786" y="1155"/>
                  </a:lnTo>
                  <a:lnTo>
                    <a:pt x="792" y="1143"/>
                  </a:lnTo>
                  <a:lnTo>
                    <a:pt x="798" y="1136"/>
                  </a:lnTo>
                  <a:lnTo>
                    <a:pt x="798" y="1130"/>
                  </a:lnTo>
                  <a:lnTo>
                    <a:pt x="804" y="1118"/>
                  </a:lnTo>
                  <a:lnTo>
                    <a:pt x="810" y="1106"/>
                  </a:lnTo>
                  <a:lnTo>
                    <a:pt x="822" y="1094"/>
                  </a:lnTo>
                  <a:lnTo>
                    <a:pt x="822" y="1082"/>
                  </a:lnTo>
                  <a:lnTo>
                    <a:pt x="828" y="1076"/>
                  </a:lnTo>
                  <a:lnTo>
                    <a:pt x="834" y="1064"/>
                  </a:lnTo>
                  <a:lnTo>
                    <a:pt x="840" y="1052"/>
                  </a:lnTo>
                  <a:lnTo>
                    <a:pt x="840" y="1046"/>
                  </a:lnTo>
                  <a:lnTo>
                    <a:pt x="846" y="1034"/>
                  </a:lnTo>
                  <a:lnTo>
                    <a:pt x="846" y="1022"/>
                  </a:lnTo>
                  <a:lnTo>
                    <a:pt x="852" y="1016"/>
                  </a:lnTo>
                  <a:lnTo>
                    <a:pt x="846" y="1010"/>
                  </a:lnTo>
                  <a:lnTo>
                    <a:pt x="840" y="1010"/>
                  </a:lnTo>
                  <a:lnTo>
                    <a:pt x="834" y="1016"/>
                  </a:lnTo>
                  <a:lnTo>
                    <a:pt x="828" y="1022"/>
                  </a:lnTo>
                  <a:lnTo>
                    <a:pt x="822" y="1022"/>
                  </a:lnTo>
                  <a:lnTo>
                    <a:pt x="804" y="1022"/>
                  </a:lnTo>
                  <a:lnTo>
                    <a:pt x="792" y="1028"/>
                  </a:lnTo>
                  <a:lnTo>
                    <a:pt x="786" y="1034"/>
                  </a:lnTo>
                  <a:lnTo>
                    <a:pt x="780" y="1028"/>
                  </a:lnTo>
                  <a:lnTo>
                    <a:pt x="774" y="1034"/>
                  </a:lnTo>
                  <a:lnTo>
                    <a:pt x="768" y="1034"/>
                  </a:lnTo>
                  <a:lnTo>
                    <a:pt x="768" y="1040"/>
                  </a:lnTo>
                  <a:lnTo>
                    <a:pt x="762" y="1040"/>
                  </a:lnTo>
                  <a:lnTo>
                    <a:pt x="756" y="1034"/>
                  </a:lnTo>
                  <a:lnTo>
                    <a:pt x="750" y="1028"/>
                  </a:lnTo>
                  <a:lnTo>
                    <a:pt x="750" y="1022"/>
                  </a:lnTo>
                  <a:lnTo>
                    <a:pt x="744" y="1022"/>
                  </a:lnTo>
                  <a:lnTo>
                    <a:pt x="738" y="1022"/>
                  </a:lnTo>
                  <a:lnTo>
                    <a:pt x="744" y="1016"/>
                  </a:lnTo>
                  <a:lnTo>
                    <a:pt x="750" y="1010"/>
                  </a:lnTo>
                  <a:lnTo>
                    <a:pt x="750" y="1004"/>
                  </a:lnTo>
                  <a:lnTo>
                    <a:pt x="750" y="997"/>
                  </a:lnTo>
                  <a:lnTo>
                    <a:pt x="744" y="991"/>
                  </a:lnTo>
                  <a:lnTo>
                    <a:pt x="738" y="979"/>
                  </a:lnTo>
                  <a:lnTo>
                    <a:pt x="732" y="973"/>
                  </a:lnTo>
                  <a:lnTo>
                    <a:pt x="725" y="967"/>
                  </a:lnTo>
                  <a:lnTo>
                    <a:pt x="719" y="961"/>
                  </a:lnTo>
                  <a:lnTo>
                    <a:pt x="719" y="955"/>
                  </a:lnTo>
                  <a:lnTo>
                    <a:pt x="713" y="955"/>
                  </a:lnTo>
                  <a:lnTo>
                    <a:pt x="713" y="949"/>
                  </a:lnTo>
                  <a:lnTo>
                    <a:pt x="707" y="943"/>
                  </a:lnTo>
                  <a:lnTo>
                    <a:pt x="713" y="937"/>
                  </a:lnTo>
                  <a:lnTo>
                    <a:pt x="713" y="925"/>
                  </a:lnTo>
                  <a:lnTo>
                    <a:pt x="713" y="919"/>
                  </a:lnTo>
                  <a:lnTo>
                    <a:pt x="707" y="913"/>
                  </a:lnTo>
                  <a:lnTo>
                    <a:pt x="707" y="907"/>
                  </a:lnTo>
                  <a:lnTo>
                    <a:pt x="701" y="901"/>
                  </a:lnTo>
                  <a:lnTo>
                    <a:pt x="695" y="901"/>
                  </a:lnTo>
                  <a:lnTo>
                    <a:pt x="695" y="895"/>
                  </a:lnTo>
                  <a:lnTo>
                    <a:pt x="701" y="889"/>
                  </a:lnTo>
                  <a:lnTo>
                    <a:pt x="701" y="877"/>
                  </a:lnTo>
                  <a:lnTo>
                    <a:pt x="701" y="865"/>
                  </a:lnTo>
                  <a:lnTo>
                    <a:pt x="707" y="859"/>
                  </a:lnTo>
                  <a:lnTo>
                    <a:pt x="707" y="852"/>
                  </a:lnTo>
                  <a:lnTo>
                    <a:pt x="707" y="840"/>
                  </a:lnTo>
                  <a:lnTo>
                    <a:pt x="701" y="828"/>
                  </a:lnTo>
                  <a:lnTo>
                    <a:pt x="695" y="822"/>
                  </a:lnTo>
                  <a:lnTo>
                    <a:pt x="695" y="816"/>
                  </a:lnTo>
                  <a:lnTo>
                    <a:pt x="695" y="810"/>
                  </a:lnTo>
                  <a:lnTo>
                    <a:pt x="695" y="804"/>
                  </a:lnTo>
                  <a:lnTo>
                    <a:pt x="695" y="792"/>
                  </a:lnTo>
                  <a:lnTo>
                    <a:pt x="695" y="774"/>
                  </a:lnTo>
                  <a:lnTo>
                    <a:pt x="695" y="750"/>
                  </a:lnTo>
                  <a:lnTo>
                    <a:pt x="695" y="738"/>
                  </a:lnTo>
                  <a:lnTo>
                    <a:pt x="689" y="738"/>
                  </a:lnTo>
                  <a:lnTo>
                    <a:pt x="689" y="732"/>
                  </a:lnTo>
                  <a:lnTo>
                    <a:pt x="689" y="720"/>
                  </a:lnTo>
                  <a:lnTo>
                    <a:pt x="689" y="713"/>
                  </a:lnTo>
                  <a:lnTo>
                    <a:pt x="695" y="707"/>
                  </a:lnTo>
                  <a:lnTo>
                    <a:pt x="695" y="701"/>
                  </a:lnTo>
                  <a:lnTo>
                    <a:pt x="695" y="707"/>
                  </a:lnTo>
                  <a:lnTo>
                    <a:pt x="695" y="720"/>
                  </a:lnTo>
                  <a:lnTo>
                    <a:pt x="695" y="726"/>
                  </a:lnTo>
                  <a:lnTo>
                    <a:pt x="695" y="732"/>
                  </a:lnTo>
                  <a:lnTo>
                    <a:pt x="701" y="738"/>
                  </a:lnTo>
                  <a:lnTo>
                    <a:pt x="701" y="744"/>
                  </a:lnTo>
                  <a:lnTo>
                    <a:pt x="707" y="738"/>
                  </a:lnTo>
                  <a:lnTo>
                    <a:pt x="713" y="726"/>
                  </a:lnTo>
                  <a:lnTo>
                    <a:pt x="719" y="713"/>
                  </a:lnTo>
                  <a:lnTo>
                    <a:pt x="719" y="726"/>
                  </a:lnTo>
                  <a:lnTo>
                    <a:pt x="713" y="738"/>
                  </a:lnTo>
                  <a:lnTo>
                    <a:pt x="719" y="738"/>
                  </a:lnTo>
                  <a:lnTo>
                    <a:pt x="719" y="750"/>
                  </a:lnTo>
                  <a:lnTo>
                    <a:pt x="719" y="762"/>
                  </a:lnTo>
                  <a:lnTo>
                    <a:pt x="719" y="780"/>
                  </a:lnTo>
                  <a:lnTo>
                    <a:pt x="725" y="786"/>
                  </a:lnTo>
                  <a:lnTo>
                    <a:pt x="725" y="792"/>
                  </a:lnTo>
                  <a:lnTo>
                    <a:pt x="719" y="792"/>
                  </a:lnTo>
                  <a:lnTo>
                    <a:pt x="725" y="804"/>
                  </a:lnTo>
                  <a:lnTo>
                    <a:pt x="732" y="810"/>
                  </a:lnTo>
                  <a:lnTo>
                    <a:pt x="732" y="816"/>
                  </a:lnTo>
                  <a:lnTo>
                    <a:pt x="732" y="828"/>
                  </a:lnTo>
                  <a:lnTo>
                    <a:pt x="732" y="834"/>
                  </a:lnTo>
                  <a:lnTo>
                    <a:pt x="732" y="840"/>
                  </a:lnTo>
                  <a:lnTo>
                    <a:pt x="725" y="846"/>
                  </a:lnTo>
                  <a:lnTo>
                    <a:pt x="725" y="859"/>
                  </a:lnTo>
                  <a:lnTo>
                    <a:pt x="732" y="871"/>
                  </a:lnTo>
                  <a:lnTo>
                    <a:pt x="738" y="877"/>
                  </a:lnTo>
                  <a:lnTo>
                    <a:pt x="744" y="883"/>
                  </a:lnTo>
                  <a:lnTo>
                    <a:pt x="744" y="895"/>
                  </a:lnTo>
                  <a:lnTo>
                    <a:pt x="744" y="901"/>
                  </a:lnTo>
                  <a:lnTo>
                    <a:pt x="750" y="913"/>
                  </a:lnTo>
                  <a:lnTo>
                    <a:pt x="756" y="925"/>
                  </a:lnTo>
                  <a:lnTo>
                    <a:pt x="756" y="931"/>
                  </a:lnTo>
                  <a:lnTo>
                    <a:pt x="756" y="937"/>
                  </a:lnTo>
                  <a:lnTo>
                    <a:pt x="750" y="937"/>
                  </a:lnTo>
                  <a:lnTo>
                    <a:pt x="750" y="949"/>
                  </a:lnTo>
                  <a:lnTo>
                    <a:pt x="750" y="955"/>
                  </a:lnTo>
                  <a:lnTo>
                    <a:pt x="756" y="967"/>
                  </a:lnTo>
                  <a:lnTo>
                    <a:pt x="756" y="973"/>
                  </a:lnTo>
                  <a:lnTo>
                    <a:pt x="756" y="985"/>
                  </a:lnTo>
                  <a:lnTo>
                    <a:pt x="756" y="991"/>
                  </a:lnTo>
                  <a:lnTo>
                    <a:pt x="756" y="997"/>
                  </a:lnTo>
                  <a:lnTo>
                    <a:pt x="768" y="997"/>
                  </a:lnTo>
                  <a:lnTo>
                    <a:pt x="774" y="997"/>
                  </a:lnTo>
                  <a:lnTo>
                    <a:pt x="780" y="997"/>
                  </a:lnTo>
                  <a:lnTo>
                    <a:pt x="786" y="991"/>
                  </a:lnTo>
                  <a:lnTo>
                    <a:pt x="792" y="991"/>
                  </a:lnTo>
                  <a:lnTo>
                    <a:pt x="798" y="985"/>
                  </a:lnTo>
                  <a:lnTo>
                    <a:pt x="804" y="985"/>
                  </a:lnTo>
                  <a:lnTo>
                    <a:pt x="810" y="979"/>
                  </a:lnTo>
                  <a:lnTo>
                    <a:pt x="816" y="979"/>
                  </a:lnTo>
                  <a:lnTo>
                    <a:pt x="822" y="979"/>
                  </a:lnTo>
                  <a:lnTo>
                    <a:pt x="828" y="973"/>
                  </a:lnTo>
                  <a:lnTo>
                    <a:pt x="828" y="967"/>
                  </a:lnTo>
                  <a:lnTo>
                    <a:pt x="840" y="967"/>
                  </a:lnTo>
                  <a:lnTo>
                    <a:pt x="846" y="967"/>
                  </a:lnTo>
                  <a:lnTo>
                    <a:pt x="852" y="967"/>
                  </a:lnTo>
                  <a:lnTo>
                    <a:pt x="858" y="961"/>
                  </a:lnTo>
                  <a:lnTo>
                    <a:pt x="870" y="955"/>
                  </a:lnTo>
                  <a:lnTo>
                    <a:pt x="870" y="949"/>
                  </a:lnTo>
                  <a:lnTo>
                    <a:pt x="877" y="943"/>
                  </a:lnTo>
                  <a:lnTo>
                    <a:pt x="883" y="937"/>
                  </a:lnTo>
                  <a:lnTo>
                    <a:pt x="889" y="937"/>
                  </a:lnTo>
                  <a:lnTo>
                    <a:pt x="895" y="931"/>
                  </a:lnTo>
                  <a:lnTo>
                    <a:pt x="901" y="937"/>
                  </a:lnTo>
                  <a:lnTo>
                    <a:pt x="907" y="931"/>
                  </a:lnTo>
                  <a:lnTo>
                    <a:pt x="913" y="931"/>
                  </a:lnTo>
                  <a:lnTo>
                    <a:pt x="913" y="919"/>
                  </a:lnTo>
                  <a:lnTo>
                    <a:pt x="919" y="919"/>
                  </a:lnTo>
                  <a:lnTo>
                    <a:pt x="925" y="919"/>
                  </a:lnTo>
                  <a:lnTo>
                    <a:pt x="925" y="913"/>
                  </a:lnTo>
                  <a:lnTo>
                    <a:pt x="931" y="907"/>
                  </a:lnTo>
                  <a:lnTo>
                    <a:pt x="943" y="907"/>
                  </a:lnTo>
                  <a:lnTo>
                    <a:pt x="949" y="901"/>
                  </a:lnTo>
                  <a:lnTo>
                    <a:pt x="955" y="889"/>
                  </a:lnTo>
                  <a:lnTo>
                    <a:pt x="955" y="877"/>
                  </a:lnTo>
                  <a:lnTo>
                    <a:pt x="961" y="871"/>
                  </a:lnTo>
                  <a:lnTo>
                    <a:pt x="967" y="877"/>
                  </a:lnTo>
                  <a:lnTo>
                    <a:pt x="967" y="871"/>
                  </a:lnTo>
                  <a:lnTo>
                    <a:pt x="973" y="865"/>
                  </a:lnTo>
                  <a:lnTo>
                    <a:pt x="979" y="865"/>
                  </a:lnTo>
                  <a:lnTo>
                    <a:pt x="979" y="859"/>
                  </a:lnTo>
                  <a:lnTo>
                    <a:pt x="985" y="846"/>
                  </a:lnTo>
                  <a:lnTo>
                    <a:pt x="979" y="840"/>
                  </a:lnTo>
                  <a:lnTo>
                    <a:pt x="979" y="834"/>
                  </a:lnTo>
                  <a:lnTo>
                    <a:pt x="973" y="822"/>
                  </a:lnTo>
                  <a:lnTo>
                    <a:pt x="967" y="822"/>
                  </a:lnTo>
                  <a:lnTo>
                    <a:pt x="961" y="822"/>
                  </a:lnTo>
                  <a:lnTo>
                    <a:pt x="955" y="816"/>
                  </a:lnTo>
                  <a:lnTo>
                    <a:pt x="955" y="810"/>
                  </a:lnTo>
                  <a:lnTo>
                    <a:pt x="955" y="798"/>
                  </a:lnTo>
                  <a:lnTo>
                    <a:pt x="955" y="792"/>
                  </a:lnTo>
                  <a:lnTo>
                    <a:pt x="955" y="786"/>
                  </a:lnTo>
                  <a:lnTo>
                    <a:pt x="961" y="786"/>
                  </a:lnTo>
                  <a:lnTo>
                    <a:pt x="961" y="780"/>
                  </a:lnTo>
                  <a:lnTo>
                    <a:pt x="955" y="786"/>
                  </a:lnTo>
                  <a:lnTo>
                    <a:pt x="949" y="786"/>
                  </a:lnTo>
                  <a:lnTo>
                    <a:pt x="931" y="804"/>
                  </a:lnTo>
                  <a:lnTo>
                    <a:pt x="931" y="810"/>
                  </a:lnTo>
                  <a:lnTo>
                    <a:pt x="925" y="810"/>
                  </a:lnTo>
                  <a:lnTo>
                    <a:pt x="919" y="816"/>
                  </a:lnTo>
                  <a:lnTo>
                    <a:pt x="913" y="816"/>
                  </a:lnTo>
                  <a:lnTo>
                    <a:pt x="913" y="810"/>
                  </a:lnTo>
                  <a:lnTo>
                    <a:pt x="907" y="810"/>
                  </a:lnTo>
                  <a:lnTo>
                    <a:pt x="901" y="816"/>
                  </a:lnTo>
                  <a:lnTo>
                    <a:pt x="895" y="816"/>
                  </a:lnTo>
                  <a:lnTo>
                    <a:pt x="889" y="810"/>
                  </a:lnTo>
                  <a:lnTo>
                    <a:pt x="895" y="810"/>
                  </a:lnTo>
                  <a:lnTo>
                    <a:pt x="895" y="804"/>
                  </a:lnTo>
                  <a:lnTo>
                    <a:pt x="901" y="780"/>
                  </a:lnTo>
                  <a:lnTo>
                    <a:pt x="895" y="780"/>
                  </a:lnTo>
                  <a:lnTo>
                    <a:pt x="889" y="786"/>
                  </a:lnTo>
                  <a:lnTo>
                    <a:pt x="889" y="798"/>
                  </a:lnTo>
                  <a:lnTo>
                    <a:pt x="883" y="792"/>
                  </a:lnTo>
                  <a:lnTo>
                    <a:pt x="883" y="786"/>
                  </a:lnTo>
                  <a:lnTo>
                    <a:pt x="877" y="780"/>
                  </a:lnTo>
                  <a:lnTo>
                    <a:pt x="883" y="774"/>
                  </a:lnTo>
                  <a:lnTo>
                    <a:pt x="883" y="768"/>
                  </a:lnTo>
                  <a:lnTo>
                    <a:pt x="877" y="762"/>
                  </a:lnTo>
                  <a:lnTo>
                    <a:pt x="877" y="756"/>
                  </a:lnTo>
                  <a:lnTo>
                    <a:pt x="877" y="750"/>
                  </a:lnTo>
                  <a:lnTo>
                    <a:pt x="870" y="738"/>
                  </a:lnTo>
                  <a:lnTo>
                    <a:pt x="870" y="726"/>
                  </a:lnTo>
                  <a:lnTo>
                    <a:pt x="870" y="720"/>
                  </a:lnTo>
                  <a:lnTo>
                    <a:pt x="877" y="720"/>
                  </a:lnTo>
                  <a:lnTo>
                    <a:pt x="883" y="713"/>
                  </a:lnTo>
                  <a:lnTo>
                    <a:pt x="889" y="713"/>
                  </a:lnTo>
                  <a:lnTo>
                    <a:pt x="895" y="713"/>
                  </a:lnTo>
                  <a:lnTo>
                    <a:pt x="901" y="713"/>
                  </a:lnTo>
                  <a:lnTo>
                    <a:pt x="901" y="726"/>
                  </a:lnTo>
                  <a:lnTo>
                    <a:pt x="901" y="732"/>
                  </a:lnTo>
                  <a:lnTo>
                    <a:pt x="901" y="738"/>
                  </a:lnTo>
                  <a:lnTo>
                    <a:pt x="907" y="744"/>
                  </a:lnTo>
                  <a:lnTo>
                    <a:pt x="907" y="750"/>
                  </a:lnTo>
                  <a:lnTo>
                    <a:pt x="913" y="756"/>
                  </a:lnTo>
                  <a:lnTo>
                    <a:pt x="913" y="762"/>
                  </a:lnTo>
                  <a:lnTo>
                    <a:pt x="931" y="768"/>
                  </a:lnTo>
                  <a:lnTo>
                    <a:pt x="943" y="774"/>
                  </a:lnTo>
                  <a:lnTo>
                    <a:pt x="949" y="774"/>
                  </a:lnTo>
                  <a:lnTo>
                    <a:pt x="961" y="768"/>
                  </a:lnTo>
                  <a:lnTo>
                    <a:pt x="967" y="768"/>
                  </a:lnTo>
                  <a:lnTo>
                    <a:pt x="967" y="774"/>
                  </a:lnTo>
                  <a:lnTo>
                    <a:pt x="967" y="780"/>
                  </a:lnTo>
                  <a:lnTo>
                    <a:pt x="967" y="786"/>
                  </a:lnTo>
                  <a:lnTo>
                    <a:pt x="973" y="792"/>
                  </a:lnTo>
                  <a:lnTo>
                    <a:pt x="991" y="798"/>
                  </a:lnTo>
                  <a:lnTo>
                    <a:pt x="1003" y="804"/>
                  </a:lnTo>
                  <a:lnTo>
                    <a:pt x="1016" y="804"/>
                  </a:lnTo>
                  <a:lnTo>
                    <a:pt x="1028" y="804"/>
                  </a:lnTo>
                  <a:lnTo>
                    <a:pt x="1046" y="804"/>
                  </a:lnTo>
                  <a:lnTo>
                    <a:pt x="1058" y="804"/>
                  </a:lnTo>
                  <a:lnTo>
                    <a:pt x="1070" y="804"/>
                  </a:lnTo>
                  <a:lnTo>
                    <a:pt x="1076" y="804"/>
                  </a:lnTo>
                  <a:lnTo>
                    <a:pt x="1082" y="804"/>
                  </a:lnTo>
                  <a:lnTo>
                    <a:pt x="1082" y="810"/>
                  </a:lnTo>
                  <a:lnTo>
                    <a:pt x="1082" y="816"/>
                  </a:lnTo>
                  <a:lnTo>
                    <a:pt x="1082" y="822"/>
                  </a:lnTo>
                  <a:lnTo>
                    <a:pt x="1094" y="828"/>
                  </a:lnTo>
                  <a:lnTo>
                    <a:pt x="1094" y="834"/>
                  </a:lnTo>
                  <a:lnTo>
                    <a:pt x="1100" y="840"/>
                  </a:lnTo>
                  <a:lnTo>
                    <a:pt x="1106" y="840"/>
                  </a:lnTo>
                  <a:lnTo>
                    <a:pt x="1112" y="840"/>
                  </a:lnTo>
                  <a:lnTo>
                    <a:pt x="1118" y="840"/>
                  </a:lnTo>
                  <a:lnTo>
                    <a:pt x="1118" y="846"/>
                  </a:lnTo>
                  <a:lnTo>
                    <a:pt x="1106" y="846"/>
                  </a:lnTo>
                  <a:lnTo>
                    <a:pt x="1100" y="846"/>
                  </a:lnTo>
                  <a:lnTo>
                    <a:pt x="1094" y="846"/>
                  </a:lnTo>
                  <a:lnTo>
                    <a:pt x="1094" y="852"/>
                  </a:lnTo>
                  <a:lnTo>
                    <a:pt x="1100" y="865"/>
                  </a:lnTo>
                  <a:lnTo>
                    <a:pt x="1106" y="871"/>
                  </a:lnTo>
                  <a:lnTo>
                    <a:pt x="1112" y="877"/>
                  </a:lnTo>
                  <a:lnTo>
                    <a:pt x="1130" y="871"/>
                  </a:lnTo>
                  <a:lnTo>
                    <a:pt x="1130" y="865"/>
                  </a:lnTo>
                  <a:lnTo>
                    <a:pt x="1136" y="859"/>
                  </a:lnTo>
                  <a:lnTo>
                    <a:pt x="1136" y="852"/>
                  </a:lnTo>
                  <a:lnTo>
                    <a:pt x="1142" y="852"/>
                  </a:lnTo>
                  <a:lnTo>
                    <a:pt x="1136" y="859"/>
                  </a:lnTo>
                  <a:lnTo>
                    <a:pt x="1136" y="865"/>
                  </a:lnTo>
                  <a:lnTo>
                    <a:pt x="1142" y="865"/>
                  </a:lnTo>
                  <a:lnTo>
                    <a:pt x="1136" y="871"/>
                  </a:lnTo>
                  <a:lnTo>
                    <a:pt x="1142" y="877"/>
                  </a:lnTo>
                  <a:lnTo>
                    <a:pt x="1142" y="883"/>
                  </a:lnTo>
                  <a:lnTo>
                    <a:pt x="1136" y="889"/>
                  </a:lnTo>
                  <a:lnTo>
                    <a:pt x="1136" y="895"/>
                  </a:lnTo>
                  <a:lnTo>
                    <a:pt x="1136" y="901"/>
                  </a:lnTo>
                  <a:lnTo>
                    <a:pt x="1136" y="907"/>
                  </a:lnTo>
                  <a:lnTo>
                    <a:pt x="1136" y="913"/>
                  </a:lnTo>
                  <a:lnTo>
                    <a:pt x="1130" y="919"/>
                  </a:lnTo>
                  <a:lnTo>
                    <a:pt x="1136" y="919"/>
                  </a:lnTo>
                  <a:lnTo>
                    <a:pt x="1136" y="925"/>
                  </a:lnTo>
                  <a:lnTo>
                    <a:pt x="1136" y="931"/>
                  </a:lnTo>
                  <a:lnTo>
                    <a:pt x="1136" y="937"/>
                  </a:lnTo>
                  <a:lnTo>
                    <a:pt x="1136" y="949"/>
                  </a:lnTo>
                  <a:lnTo>
                    <a:pt x="1136" y="955"/>
                  </a:lnTo>
                  <a:lnTo>
                    <a:pt x="1142" y="967"/>
                  </a:lnTo>
                  <a:lnTo>
                    <a:pt x="1142" y="979"/>
                  </a:lnTo>
                  <a:lnTo>
                    <a:pt x="1142" y="985"/>
                  </a:lnTo>
                  <a:lnTo>
                    <a:pt x="1142" y="991"/>
                  </a:lnTo>
                  <a:lnTo>
                    <a:pt x="1142" y="997"/>
                  </a:lnTo>
                  <a:lnTo>
                    <a:pt x="1148" y="1010"/>
                  </a:lnTo>
                  <a:lnTo>
                    <a:pt x="1148" y="1016"/>
                  </a:lnTo>
                  <a:lnTo>
                    <a:pt x="1154" y="1022"/>
                  </a:lnTo>
                  <a:lnTo>
                    <a:pt x="1154" y="1034"/>
                  </a:lnTo>
                  <a:lnTo>
                    <a:pt x="1154" y="1046"/>
                  </a:lnTo>
                  <a:lnTo>
                    <a:pt x="1154" y="1052"/>
                  </a:lnTo>
                  <a:lnTo>
                    <a:pt x="1161" y="1064"/>
                  </a:lnTo>
                  <a:lnTo>
                    <a:pt x="1161" y="1070"/>
                  </a:lnTo>
                  <a:lnTo>
                    <a:pt x="1167" y="1076"/>
                  </a:lnTo>
                  <a:lnTo>
                    <a:pt x="1173" y="1082"/>
                  </a:lnTo>
                  <a:lnTo>
                    <a:pt x="1179" y="1076"/>
                  </a:lnTo>
                  <a:lnTo>
                    <a:pt x="1185" y="1070"/>
                  </a:lnTo>
                  <a:lnTo>
                    <a:pt x="1191" y="1064"/>
                  </a:lnTo>
                  <a:lnTo>
                    <a:pt x="1197" y="1064"/>
                  </a:lnTo>
                  <a:lnTo>
                    <a:pt x="1191" y="1058"/>
                  </a:lnTo>
                  <a:lnTo>
                    <a:pt x="1197" y="1052"/>
                  </a:lnTo>
                  <a:lnTo>
                    <a:pt x="1197" y="1046"/>
                  </a:lnTo>
                  <a:lnTo>
                    <a:pt x="1203" y="1046"/>
                  </a:lnTo>
                  <a:lnTo>
                    <a:pt x="1209" y="1046"/>
                  </a:lnTo>
                  <a:lnTo>
                    <a:pt x="1209" y="1022"/>
                  </a:lnTo>
                  <a:lnTo>
                    <a:pt x="1215" y="1016"/>
                  </a:lnTo>
                  <a:lnTo>
                    <a:pt x="1215" y="1010"/>
                  </a:lnTo>
                  <a:lnTo>
                    <a:pt x="1215" y="997"/>
                  </a:lnTo>
                  <a:lnTo>
                    <a:pt x="1215" y="985"/>
                  </a:lnTo>
                  <a:lnTo>
                    <a:pt x="1215" y="979"/>
                  </a:lnTo>
                  <a:lnTo>
                    <a:pt x="1215" y="973"/>
                  </a:lnTo>
                  <a:lnTo>
                    <a:pt x="1215" y="967"/>
                  </a:lnTo>
                  <a:lnTo>
                    <a:pt x="1221" y="961"/>
                  </a:lnTo>
                  <a:lnTo>
                    <a:pt x="1227" y="961"/>
                  </a:lnTo>
                  <a:lnTo>
                    <a:pt x="1233" y="955"/>
                  </a:lnTo>
                  <a:lnTo>
                    <a:pt x="1233" y="949"/>
                  </a:lnTo>
                  <a:lnTo>
                    <a:pt x="1239" y="949"/>
                  </a:lnTo>
                  <a:lnTo>
                    <a:pt x="1245" y="949"/>
                  </a:lnTo>
                  <a:lnTo>
                    <a:pt x="1245" y="943"/>
                  </a:lnTo>
                  <a:lnTo>
                    <a:pt x="1251" y="937"/>
                  </a:lnTo>
                  <a:lnTo>
                    <a:pt x="1257" y="931"/>
                  </a:lnTo>
                  <a:lnTo>
                    <a:pt x="1263" y="931"/>
                  </a:lnTo>
                  <a:lnTo>
                    <a:pt x="1263" y="925"/>
                  </a:lnTo>
                  <a:lnTo>
                    <a:pt x="1281" y="913"/>
                  </a:lnTo>
                  <a:lnTo>
                    <a:pt x="1293" y="895"/>
                  </a:lnTo>
                  <a:lnTo>
                    <a:pt x="1299" y="895"/>
                  </a:lnTo>
                  <a:lnTo>
                    <a:pt x="1306" y="889"/>
                  </a:lnTo>
                  <a:lnTo>
                    <a:pt x="1312" y="883"/>
                  </a:lnTo>
                  <a:lnTo>
                    <a:pt x="1312" y="877"/>
                  </a:lnTo>
                  <a:lnTo>
                    <a:pt x="1318" y="871"/>
                  </a:lnTo>
                  <a:lnTo>
                    <a:pt x="1324" y="865"/>
                  </a:lnTo>
                  <a:lnTo>
                    <a:pt x="1330" y="859"/>
                  </a:lnTo>
                  <a:lnTo>
                    <a:pt x="1330" y="865"/>
                  </a:lnTo>
                  <a:lnTo>
                    <a:pt x="1336" y="865"/>
                  </a:lnTo>
                  <a:lnTo>
                    <a:pt x="1336" y="859"/>
                  </a:lnTo>
                  <a:lnTo>
                    <a:pt x="1342" y="859"/>
                  </a:lnTo>
                  <a:lnTo>
                    <a:pt x="1342" y="865"/>
                  </a:lnTo>
                  <a:lnTo>
                    <a:pt x="1348" y="865"/>
                  </a:lnTo>
                  <a:lnTo>
                    <a:pt x="1354" y="865"/>
                  </a:lnTo>
                  <a:lnTo>
                    <a:pt x="1354" y="859"/>
                  </a:lnTo>
                  <a:lnTo>
                    <a:pt x="1354" y="865"/>
                  </a:lnTo>
                  <a:lnTo>
                    <a:pt x="1360" y="865"/>
                  </a:lnTo>
                  <a:lnTo>
                    <a:pt x="1360" y="859"/>
                  </a:lnTo>
                  <a:lnTo>
                    <a:pt x="1366" y="852"/>
                  </a:lnTo>
                  <a:lnTo>
                    <a:pt x="1360" y="846"/>
                  </a:lnTo>
                  <a:lnTo>
                    <a:pt x="1360" y="840"/>
                  </a:lnTo>
                  <a:lnTo>
                    <a:pt x="1366" y="846"/>
                  </a:lnTo>
                  <a:lnTo>
                    <a:pt x="1372" y="846"/>
                  </a:lnTo>
                  <a:lnTo>
                    <a:pt x="1372" y="852"/>
                  </a:lnTo>
                  <a:lnTo>
                    <a:pt x="1378" y="859"/>
                  </a:lnTo>
                  <a:lnTo>
                    <a:pt x="1378" y="871"/>
                  </a:lnTo>
                  <a:lnTo>
                    <a:pt x="1378" y="877"/>
                  </a:lnTo>
                  <a:lnTo>
                    <a:pt x="1384" y="883"/>
                  </a:lnTo>
                  <a:lnTo>
                    <a:pt x="1384" y="889"/>
                  </a:lnTo>
                  <a:lnTo>
                    <a:pt x="1390" y="895"/>
                  </a:lnTo>
                  <a:lnTo>
                    <a:pt x="1390" y="901"/>
                  </a:lnTo>
                  <a:lnTo>
                    <a:pt x="1396" y="913"/>
                  </a:lnTo>
                  <a:lnTo>
                    <a:pt x="1402" y="925"/>
                  </a:lnTo>
                  <a:lnTo>
                    <a:pt x="1402" y="931"/>
                  </a:lnTo>
                  <a:lnTo>
                    <a:pt x="1396" y="955"/>
                  </a:lnTo>
                  <a:lnTo>
                    <a:pt x="1408" y="961"/>
                  </a:lnTo>
                  <a:lnTo>
                    <a:pt x="1420" y="961"/>
                  </a:lnTo>
                  <a:lnTo>
                    <a:pt x="1426" y="955"/>
                  </a:lnTo>
                  <a:lnTo>
                    <a:pt x="1432" y="949"/>
                  </a:lnTo>
                  <a:lnTo>
                    <a:pt x="1432" y="937"/>
                  </a:lnTo>
                  <a:lnTo>
                    <a:pt x="1438" y="943"/>
                  </a:lnTo>
                  <a:lnTo>
                    <a:pt x="1438" y="955"/>
                  </a:lnTo>
                  <a:lnTo>
                    <a:pt x="1438" y="967"/>
                  </a:lnTo>
                  <a:lnTo>
                    <a:pt x="1438" y="979"/>
                  </a:lnTo>
                  <a:lnTo>
                    <a:pt x="1438" y="985"/>
                  </a:lnTo>
                  <a:lnTo>
                    <a:pt x="1438" y="991"/>
                  </a:lnTo>
                  <a:lnTo>
                    <a:pt x="1444" y="1004"/>
                  </a:lnTo>
                  <a:lnTo>
                    <a:pt x="1444" y="1010"/>
                  </a:lnTo>
                  <a:lnTo>
                    <a:pt x="1451" y="1016"/>
                  </a:lnTo>
                  <a:lnTo>
                    <a:pt x="1451" y="1022"/>
                  </a:lnTo>
                  <a:lnTo>
                    <a:pt x="1444" y="1040"/>
                  </a:lnTo>
                  <a:lnTo>
                    <a:pt x="1438" y="1052"/>
                  </a:lnTo>
                  <a:lnTo>
                    <a:pt x="1438" y="1064"/>
                  </a:lnTo>
                  <a:lnTo>
                    <a:pt x="1432" y="1070"/>
                  </a:lnTo>
                  <a:lnTo>
                    <a:pt x="1432" y="1076"/>
                  </a:lnTo>
                  <a:lnTo>
                    <a:pt x="1438" y="1082"/>
                  </a:lnTo>
                  <a:lnTo>
                    <a:pt x="1444" y="1076"/>
                  </a:lnTo>
                  <a:lnTo>
                    <a:pt x="1444" y="1082"/>
                  </a:lnTo>
                  <a:lnTo>
                    <a:pt x="1451" y="1094"/>
                  </a:lnTo>
                  <a:lnTo>
                    <a:pt x="1457" y="1106"/>
                  </a:lnTo>
                  <a:lnTo>
                    <a:pt x="1457" y="1112"/>
                  </a:lnTo>
                  <a:lnTo>
                    <a:pt x="1463" y="1112"/>
                  </a:lnTo>
                  <a:lnTo>
                    <a:pt x="1463" y="1118"/>
                  </a:lnTo>
                  <a:lnTo>
                    <a:pt x="1463" y="1124"/>
                  </a:lnTo>
                  <a:lnTo>
                    <a:pt x="1463" y="1130"/>
                  </a:lnTo>
                  <a:lnTo>
                    <a:pt x="1463" y="1136"/>
                  </a:lnTo>
                  <a:lnTo>
                    <a:pt x="1469" y="1143"/>
                  </a:lnTo>
                  <a:lnTo>
                    <a:pt x="1469" y="1155"/>
                  </a:lnTo>
                  <a:lnTo>
                    <a:pt x="1475" y="1155"/>
                  </a:lnTo>
                  <a:lnTo>
                    <a:pt x="1475" y="1161"/>
                  </a:lnTo>
                  <a:lnTo>
                    <a:pt x="1481" y="1161"/>
                  </a:lnTo>
                  <a:lnTo>
                    <a:pt x="1481" y="1167"/>
                  </a:lnTo>
                  <a:lnTo>
                    <a:pt x="1481" y="1173"/>
                  </a:lnTo>
                  <a:lnTo>
                    <a:pt x="1493" y="1179"/>
                  </a:lnTo>
                  <a:lnTo>
                    <a:pt x="1499" y="1191"/>
                  </a:lnTo>
                  <a:lnTo>
                    <a:pt x="1505" y="1191"/>
                  </a:lnTo>
                  <a:lnTo>
                    <a:pt x="1505" y="1185"/>
                  </a:lnTo>
                  <a:lnTo>
                    <a:pt x="1505" y="1179"/>
                  </a:lnTo>
                  <a:lnTo>
                    <a:pt x="1505" y="1167"/>
                  </a:lnTo>
                  <a:lnTo>
                    <a:pt x="1499" y="1155"/>
                  </a:lnTo>
                  <a:lnTo>
                    <a:pt x="1499" y="1143"/>
                  </a:lnTo>
                  <a:lnTo>
                    <a:pt x="1499" y="1130"/>
                  </a:lnTo>
                  <a:lnTo>
                    <a:pt x="1493" y="1124"/>
                  </a:lnTo>
                  <a:lnTo>
                    <a:pt x="1487" y="1112"/>
                  </a:lnTo>
                  <a:lnTo>
                    <a:pt x="1481" y="1112"/>
                  </a:lnTo>
                  <a:lnTo>
                    <a:pt x="1481" y="1106"/>
                  </a:lnTo>
                  <a:lnTo>
                    <a:pt x="1475" y="1106"/>
                  </a:lnTo>
                  <a:lnTo>
                    <a:pt x="1475" y="1100"/>
                  </a:lnTo>
                  <a:lnTo>
                    <a:pt x="1469" y="1100"/>
                  </a:lnTo>
                  <a:lnTo>
                    <a:pt x="1469" y="1088"/>
                  </a:lnTo>
                  <a:lnTo>
                    <a:pt x="1463" y="1070"/>
                  </a:lnTo>
                  <a:lnTo>
                    <a:pt x="1457" y="1070"/>
                  </a:lnTo>
                  <a:lnTo>
                    <a:pt x="1457" y="1064"/>
                  </a:lnTo>
                  <a:lnTo>
                    <a:pt x="1451" y="1064"/>
                  </a:lnTo>
                  <a:lnTo>
                    <a:pt x="1451" y="1058"/>
                  </a:lnTo>
                  <a:lnTo>
                    <a:pt x="1451" y="1052"/>
                  </a:lnTo>
                  <a:lnTo>
                    <a:pt x="1451" y="1040"/>
                  </a:lnTo>
                  <a:lnTo>
                    <a:pt x="1451" y="1034"/>
                  </a:lnTo>
                  <a:lnTo>
                    <a:pt x="1457" y="1034"/>
                  </a:lnTo>
                  <a:lnTo>
                    <a:pt x="1457" y="1028"/>
                  </a:lnTo>
                  <a:lnTo>
                    <a:pt x="1463" y="1022"/>
                  </a:lnTo>
                  <a:lnTo>
                    <a:pt x="1463" y="1016"/>
                  </a:lnTo>
                  <a:lnTo>
                    <a:pt x="1469" y="1004"/>
                  </a:lnTo>
                  <a:lnTo>
                    <a:pt x="1469" y="997"/>
                  </a:lnTo>
                  <a:lnTo>
                    <a:pt x="1475" y="1004"/>
                  </a:lnTo>
                  <a:lnTo>
                    <a:pt x="1475" y="1010"/>
                  </a:lnTo>
                  <a:lnTo>
                    <a:pt x="1481" y="1010"/>
                  </a:lnTo>
                  <a:lnTo>
                    <a:pt x="1487" y="1016"/>
                  </a:lnTo>
                  <a:lnTo>
                    <a:pt x="1499" y="1022"/>
                  </a:lnTo>
                  <a:lnTo>
                    <a:pt x="1505" y="1034"/>
                  </a:lnTo>
                  <a:lnTo>
                    <a:pt x="1505" y="1040"/>
                  </a:lnTo>
                  <a:lnTo>
                    <a:pt x="1511" y="1046"/>
                  </a:lnTo>
                  <a:lnTo>
                    <a:pt x="1517" y="1046"/>
                  </a:lnTo>
                  <a:lnTo>
                    <a:pt x="1523" y="1052"/>
                  </a:lnTo>
                  <a:lnTo>
                    <a:pt x="1523" y="1058"/>
                  </a:lnTo>
                  <a:lnTo>
                    <a:pt x="1517" y="1064"/>
                  </a:lnTo>
                  <a:lnTo>
                    <a:pt x="1523" y="1070"/>
                  </a:lnTo>
                  <a:lnTo>
                    <a:pt x="1523" y="1076"/>
                  </a:lnTo>
                  <a:lnTo>
                    <a:pt x="1529" y="1070"/>
                  </a:lnTo>
                  <a:lnTo>
                    <a:pt x="1535" y="1064"/>
                  </a:lnTo>
                  <a:lnTo>
                    <a:pt x="1541" y="1058"/>
                  </a:lnTo>
                  <a:lnTo>
                    <a:pt x="1547" y="1052"/>
                  </a:lnTo>
                  <a:lnTo>
                    <a:pt x="1559" y="1046"/>
                  </a:lnTo>
                  <a:lnTo>
                    <a:pt x="1565" y="1040"/>
                  </a:lnTo>
                  <a:lnTo>
                    <a:pt x="1571" y="1034"/>
                  </a:lnTo>
                  <a:lnTo>
                    <a:pt x="1577" y="1028"/>
                  </a:lnTo>
                  <a:lnTo>
                    <a:pt x="1577" y="1022"/>
                  </a:lnTo>
                  <a:lnTo>
                    <a:pt x="1583" y="1010"/>
                  </a:lnTo>
                  <a:lnTo>
                    <a:pt x="1583" y="997"/>
                  </a:lnTo>
                  <a:lnTo>
                    <a:pt x="1583" y="991"/>
                  </a:lnTo>
                  <a:lnTo>
                    <a:pt x="1577" y="985"/>
                  </a:lnTo>
                  <a:lnTo>
                    <a:pt x="1577" y="973"/>
                  </a:lnTo>
                  <a:lnTo>
                    <a:pt x="1571" y="961"/>
                  </a:lnTo>
                  <a:lnTo>
                    <a:pt x="1565" y="949"/>
                  </a:lnTo>
                  <a:lnTo>
                    <a:pt x="1559" y="949"/>
                  </a:lnTo>
                  <a:lnTo>
                    <a:pt x="1553" y="943"/>
                  </a:lnTo>
                  <a:lnTo>
                    <a:pt x="1547" y="931"/>
                  </a:lnTo>
                  <a:lnTo>
                    <a:pt x="1541" y="925"/>
                  </a:lnTo>
                  <a:lnTo>
                    <a:pt x="1541" y="919"/>
                  </a:lnTo>
                  <a:lnTo>
                    <a:pt x="1541" y="913"/>
                  </a:lnTo>
                  <a:lnTo>
                    <a:pt x="1541" y="907"/>
                  </a:lnTo>
                  <a:lnTo>
                    <a:pt x="1541" y="901"/>
                  </a:lnTo>
                  <a:lnTo>
                    <a:pt x="1547" y="895"/>
                  </a:lnTo>
                  <a:lnTo>
                    <a:pt x="1565" y="877"/>
                  </a:lnTo>
                  <a:lnTo>
                    <a:pt x="1571" y="877"/>
                  </a:lnTo>
                  <a:lnTo>
                    <a:pt x="1571" y="871"/>
                  </a:lnTo>
                  <a:lnTo>
                    <a:pt x="1577" y="871"/>
                  </a:lnTo>
                  <a:lnTo>
                    <a:pt x="1583" y="871"/>
                  </a:lnTo>
                  <a:lnTo>
                    <a:pt x="1590" y="871"/>
                  </a:lnTo>
                  <a:lnTo>
                    <a:pt x="1596" y="871"/>
                  </a:lnTo>
                  <a:lnTo>
                    <a:pt x="1596" y="877"/>
                  </a:lnTo>
                  <a:lnTo>
                    <a:pt x="1596" y="883"/>
                  </a:lnTo>
                  <a:lnTo>
                    <a:pt x="1596" y="889"/>
                  </a:lnTo>
                  <a:lnTo>
                    <a:pt x="1602" y="889"/>
                  </a:lnTo>
                  <a:lnTo>
                    <a:pt x="1602" y="883"/>
                  </a:lnTo>
                  <a:lnTo>
                    <a:pt x="1614" y="877"/>
                  </a:lnTo>
                  <a:lnTo>
                    <a:pt x="1620" y="871"/>
                  </a:lnTo>
                  <a:lnTo>
                    <a:pt x="1626" y="871"/>
                  </a:lnTo>
                  <a:lnTo>
                    <a:pt x="1638" y="865"/>
                  </a:lnTo>
                  <a:lnTo>
                    <a:pt x="1644" y="859"/>
                  </a:lnTo>
                  <a:lnTo>
                    <a:pt x="1644" y="852"/>
                  </a:lnTo>
                  <a:lnTo>
                    <a:pt x="1650" y="859"/>
                  </a:lnTo>
                  <a:lnTo>
                    <a:pt x="1656" y="859"/>
                  </a:lnTo>
                  <a:lnTo>
                    <a:pt x="1662" y="852"/>
                  </a:lnTo>
                  <a:lnTo>
                    <a:pt x="1668" y="859"/>
                  </a:lnTo>
                  <a:lnTo>
                    <a:pt x="1680" y="852"/>
                  </a:lnTo>
                  <a:lnTo>
                    <a:pt x="1686" y="840"/>
                  </a:lnTo>
                  <a:lnTo>
                    <a:pt x="1692" y="834"/>
                  </a:lnTo>
                  <a:lnTo>
                    <a:pt x="1704" y="828"/>
                  </a:lnTo>
                  <a:lnTo>
                    <a:pt x="1710" y="822"/>
                  </a:lnTo>
                  <a:lnTo>
                    <a:pt x="1716" y="816"/>
                  </a:lnTo>
                  <a:lnTo>
                    <a:pt x="1722" y="810"/>
                  </a:lnTo>
                  <a:lnTo>
                    <a:pt x="1722" y="804"/>
                  </a:lnTo>
                  <a:lnTo>
                    <a:pt x="1722" y="798"/>
                  </a:lnTo>
                  <a:lnTo>
                    <a:pt x="1728" y="798"/>
                  </a:lnTo>
                  <a:lnTo>
                    <a:pt x="1735" y="786"/>
                  </a:lnTo>
                  <a:lnTo>
                    <a:pt x="1741" y="768"/>
                  </a:lnTo>
                  <a:lnTo>
                    <a:pt x="1747" y="768"/>
                  </a:lnTo>
                  <a:lnTo>
                    <a:pt x="1753" y="768"/>
                  </a:lnTo>
                  <a:lnTo>
                    <a:pt x="1753" y="762"/>
                  </a:lnTo>
                  <a:lnTo>
                    <a:pt x="1759" y="756"/>
                  </a:lnTo>
                  <a:lnTo>
                    <a:pt x="1753" y="750"/>
                  </a:lnTo>
                  <a:lnTo>
                    <a:pt x="1759" y="750"/>
                  </a:lnTo>
                  <a:lnTo>
                    <a:pt x="1759" y="744"/>
                  </a:lnTo>
                  <a:lnTo>
                    <a:pt x="1747" y="738"/>
                  </a:lnTo>
                  <a:lnTo>
                    <a:pt x="1741" y="738"/>
                  </a:lnTo>
                  <a:lnTo>
                    <a:pt x="1753" y="732"/>
                  </a:lnTo>
                  <a:lnTo>
                    <a:pt x="1759" y="732"/>
                  </a:lnTo>
                  <a:lnTo>
                    <a:pt x="1759" y="726"/>
                  </a:lnTo>
                  <a:lnTo>
                    <a:pt x="1753" y="726"/>
                  </a:lnTo>
                  <a:lnTo>
                    <a:pt x="1747" y="720"/>
                  </a:lnTo>
                  <a:lnTo>
                    <a:pt x="1741" y="707"/>
                  </a:lnTo>
                  <a:lnTo>
                    <a:pt x="1747" y="713"/>
                  </a:lnTo>
                  <a:lnTo>
                    <a:pt x="1753" y="713"/>
                  </a:lnTo>
                  <a:lnTo>
                    <a:pt x="1759" y="713"/>
                  </a:lnTo>
                  <a:lnTo>
                    <a:pt x="1759" y="707"/>
                  </a:lnTo>
                  <a:lnTo>
                    <a:pt x="1753" y="701"/>
                  </a:lnTo>
                  <a:lnTo>
                    <a:pt x="1753" y="695"/>
                  </a:lnTo>
                  <a:lnTo>
                    <a:pt x="1747" y="689"/>
                  </a:lnTo>
                  <a:lnTo>
                    <a:pt x="1747" y="683"/>
                  </a:lnTo>
                  <a:lnTo>
                    <a:pt x="1747" y="677"/>
                  </a:lnTo>
                  <a:lnTo>
                    <a:pt x="1741" y="671"/>
                  </a:lnTo>
                  <a:lnTo>
                    <a:pt x="1735" y="665"/>
                  </a:lnTo>
                  <a:lnTo>
                    <a:pt x="1741" y="659"/>
                  </a:lnTo>
                  <a:lnTo>
                    <a:pt x="1741" y="647"/>
                  </a:lnTo>
                  <a:lnTo>
                    <a:pt x="1747" y="647"/>
                  </a:lnTo>
                  <a:lnTo>
                    <a:pt x="1753" y="647"/>
                  </a:lnTo>
                  <a:lnTo>
                    <a:pt x="1753" y="641"/>
                  </a:lnTo>
                  <a:lnTo>
                    <a:pt x="1759" y="641"/>
                  </a:lnTo>
                  <a:lnTo>
                    <a:pt x="1765" y="635"/>
                  </a:lnTo>
                  <a:lnTo>
                    <a:pt x="1771" y="635"/>
                  </a:lnTo>
                  <a:lnTo>
                    <a:pt x="1771" y="629"/>
                  </a:lnTo>
                  <a:lnTo>
                    <a:pt x="1765" y="629"/>
                  </a:lnTo>
                  <a:lnTo>
                    <a:pt x="1753" y="623"/>
                  </a:lnTo>
                  <a:lnTo>
                    <a:pt x="1741" y="635"/>
                  </a:lnTo>
                  <a:lnTo>
                    <a:pt x="1735" y="629"/>
                  </a:lnTo>
                  <a:lnTo>
                    <a:pt x="1735" y="623"/>
                  </a:lnTo>
                  <a:lnTo>
                    <a:pt x="1728" y="617"/>
                  </a:lnTo>
                  <a:lnTo>
                    <a:pt x="1722" y="617"/>
                  </a:lnTo>
                  <a:lnTo>
                    <a:pt x="1722" y="611"/>
                  </a:lnTo>
                  <a:lnTo>
                    <a:pt x="1722" y="605"/>
                  </a:lnTo>
                  <a:lnTo>
                    <a:pt x="1722" y="599"/>
                  </a:lnTo>
                  <a:lnTo>
                    <a:pt x="1728" y="605"/>
                  </a:lnTo>
                  <a:lnTo>
                    <a:pt x="1735" y="605"/>
                  </a:lnTo>
                  <a:lnTo>
                    <a:pt x="1741" y="599"/>
                  </a:lnTo>
                  <a:lnTo>
                    <a:pt x="1741" y="593"/>
                  </a:lnTo>
                  <a:lnTo>
                    <a:pt x="1747" y="587"/>
                  </a:lnTo>
                  <a:lnTo>
                    <a:pt x="1753" y="587"/>
                  </a:lnTo>
                  <a:lnTo>
                    <a:pt x="1759" y="587"/>
                  </a:lnTo>
                  <a:lnTo>
                    <a:pt x="1759" y="581"/>
                  </a:lnTo>
                  <a:lnTo>
                    <a:pt x="1765" y="575"/>
                  </a:lnTo>
                  <a:lnTo>
                    <a:pt x="1771" y="575"/>
                  </a:lnTo>
                  <a:lnTo>
                    <a:pt x="1777" y="575"/>
                  </a:lnTo>
                  <a:lnTo>
                    <a:pt x="1777" y="581"/>
                  </a:lnTo>
                  <a:lnTo>
                    <a:pt x="1771" y="587"/>
                  </a:lnTo>
                  <a:lnTo>
                    <a:pt x="1765" y="593"/>
                  </a:lnTo>
                  <a:lnTo>
                    <a:pt x="1765" y="599"/>
                  </a:lnTo>
                  <a:lnTo>
                    <a:pt x="1765" y="605"/>
                  </a:lnTo>
                  <a:lnTo>
                    <a:pt x="1759" y="605"/>
                  </a:lnTo>
                  <a:lnTo>
                    <a:pt x="1765" y="611"/>
                  </a:lnTo>
                  <a:lnTo>
                    <a:pt x="1765" y="605"/>
                  </a:lnTo>
                  <a:lnTo>
                    <a:pt x="1771" y="605"/>
                  </a:lnTo>
                  <a:lnTo>
                    <a:pt x="1777" y="599"/>
                  </a:lnTo>
                  <a:lnTo>
                    <a:pt x="1789" y="593"/>
                  </a:lnTo>
                  <a:lnTo>
                    <a:pt x="1795" y="587"/>
                  </a:lnTo>
                  <a:lnTo>
                    <a:pt x="1801" y="593"/>
                  </a:lnTo>
                  <a:lnTo>
                    <a:pt x="1807" y="593"/>
                  </a:lnTo>
                  <a:lnTo>
                    <a:pt x="1813" y="593"/>
                  </a:lnTo>
                  <a:lnTo>
                    <a:pt x="1813" y="599"/>
                  </a:lnTo>
                  <a:lnTo>
                    <a:pt x="1807" y="605"/>
                  </a:lnTo>
                  <a:lnTo>
                    <a:pt x="1801" y="617"/>
                  </a:lnTo>
                  <a:lnTo>
                    <a:pt x="1807" y="623"/>
                  </a:lnTo>
                  <a:lnTo>
                    <a:pt x="1813" y="617"/>
                  </a:lnTo>
                  <a:lnTo>
                    <a:pt x="1819" y="623"/>
                  </a:lnTo>
                  <a:lnTo>
                    <a:pt x="1825" y="635"/>
                  </a:lnTo>
                  <a:lnTo>
                    <a:pt x="1819" y="635"/>
                  </a:lnTo>
                  <a:lnTo>
                    <a:pt x="1819" y="641"/>
                  </a:lnTo>
                  <a:lnTo>
                    <a:pt x="1819" y="647"/>
                  </a:lnTo>
                  <a:lnTo>
                    <a:pt x="1819" y="653"/>
                  </a:lnTo>
                  <a:lnTo>
                    <a:pt x="1819" y="659"/>
                  </a:lnTo>
                  <a:lnTo>
                    <a:pt x="1813" y="665"/>
                  </a:lnTo>
                  <a:lnTo>
                    <a:pt x="1813" y="671"/>
                  </a:lnTo>
                  <a:lnTo>
                    <a:pt x="1819" y="671"/>
                  </a:lnTo>
                  <a:lnTo>
                    <a:pt x="1813" y="677"/>
                  </a:lnTo>
                  <a:lnTo>
                    <a:pt x="1825" y="677"/>
                  </a:lnTo>
                  <a:lnTo>
                    <a:pt x="1825" y="671"/>
                  </a:lnTo>
                  <a:lnTo>
                    <a:pt x="1831" y="671"/>
                  </a:lnTo>
                  <a:lnTo>
                    <a:pt x="1837" y="671"/>
                  </a:lnTo>
                  <a:lnTo>
                    <a:pt x="1843" y="671"/>
                  </a:lnTo>
                  <a:lnTo>
                    <a:pt x="1849" y="665"/>
                  </a:lnTo>
                  <a:lnTo>
                    <a:pt x="1855" y="659"/>
                  </a:lnTo>
                  <a:lnTo>
                    <a:pt x="1855" y="647"/>
                  </a:lnTo>
                  <a:lnTo>
                    <a:pt x="1855" y="641"/>
                  </a:lnTo>
                  <a:lnTo>
                    <a:pt x="1855" y="629"/>
                  </a:lnTo>
                  <a:lnTo>
                    <a:pt x="1849" y="623"/>
                  </a:lnTo>
                  <a:lnTo>
                    <a:pt x="1849" y="617"/>
                  </a:lnTo>
                  <a:lnTo>
                    <a:pt x="1843" y="617"/>
                  </a:lnTo>
                  <a:lnTo>
                    <a:pt x="1843" y="611"/>
                  </a:lnTo>
                  <a:lnTo>
                    <a:pt x="1843" y="605"/>
                  </a:lnTo>
                  <a:lnTo>
                    <a:pt x="1837" y="605"/>
                  </a:lnTo>
                  <a:lnTo>
                    <a:pt x="1837" y="599"/>
                  </a:lnTo>
                  <a:lnTo>
                    <a:pt x="1837" y="593"/>
                  </a:lnTo>
                  <a:lnTo>
                    <a:pt x="1843" y="587"/>
                  </a:lnTo>
                  <a:lnTo>
                    <a:pt x="1855" y="581"/>
                  </a:lnTo>
                  <a:lnTo>
                    <a:pt x="1861" y="581"/>
                  </a:lnTo>
                  <a:lnTo>
                    <a:pt x="1861" y="575"/>
                  </a:lnTo>
                  <a:lnTo>
                    <a:pt x="1867" y="568"/>
                  </a:lnTo>
                  <a:lnTo>
                    <a:pt x="1867" y="556"/>
                  </a:lnTo>
                  <a:lnTo>
                    <a:pt x="1873" y="550"/>
                  </a:lnTo>
                  <a:lnTo>
                    <a:pt x="1880" y="550"/>
                  </a:lnTo>
                  <a:lnTo>
                    <a:pt x="1886" y="544"/>
                  </a:lnTo>
                  <a:lnTo>
                    <a:pt x="1892" y="538"/>
                  </a:lnTo>
                  <a:lnTo>
                    <a:pt x="1898" y="544"/>
                  </a:lnTo>
                  <a:lnTo>
                    <a:pt x="1898" y="550"/>
                  </a:lnTo>
                  <a:lnTo>
                    <a:pt x="1904" y="550"/>
                  </a:lnTo>
                  <a:lnTo>
                    <a:pt x="1904" y="544"/>
                  </a:lnTo>
                  <a:lnTo>
                    <a:pt x="1916" y="544"/>
                  </a:lnTo>
                  <a:lnTo>
                    <a:pt x="1928" y="538"/>
                  </a:lnTo>
                  <a:lnTo>
                    <a:pt x="1934" y="532"/>
                  </a:lnTo>
                  <a:lnTo>
                    <a:pt x="1934" y="526"/>
                  </a:lnTo>
                  <a:lnTo>
                    <a:pt x="1940" y="520"/>
                  </a:lnTo>
                  <a:lnTo>
                    <a:pt x="1946" y="514"/>
                  </a:lnTo>
                  <a:lnTo>
                    <a:pt x="1952" y="508"/>
                  </a:lnTo>
                  <a:lnTo>
                    <a:pt x="1958" y="502"/>
                  </a:lnTo>
                  <a:lnTo>
                    <a:pt x="1964" y="490"/>
                  </a:lnTo>
                  <a:lnTo>
                    <a:pt x="1970" y="484"/>
                  </a:lnTo>
                  <a:lnTo>
                    <a:pt x="1970" y="478"/>
                  </a:lnTo>
                  <a:lnTo>
                    <a:pt x="1976" y="478"/>
                  </a:lnTo>
                  <a:lnTo>
                    <a:pt x="1982" y="466"/>
                  </a:lnTo>
                  <a:lnTo>
                    <a:pt x="1988" y="460"/>
                  </a:lnTo>
                  <a:lnTo>
                    <a:pt x="1988" y="454"/>
                  </a:lnTo>
                  <a:lnTo>
                    <a:pt x="1988" y="448"/>
                  </a:lnTo>
                  <a:lnTo>
                    <a:pt x="1988" y="442"/>
                  </a:lnTo>
                  <a:lnTo>
                    <a:pt x="1994" y="429"/>
                  </a:lnTo>
                  <a:lnTo>
                    <a:pt x="1994" y="417"/>
                  </a:lnTo>
                  <a:lnTo>
                    <a:pt x="1994" y="411"/>
                  </a:lnTo>
                  <a:lnTo>
                    <a:pt x="2000" y="405"/>
                  </a:lnTo>
                  <a:lnTo>
                    <a:pt x="2000" y="399"/>
                  </a:lnTo>
                  <a:lnTo>
                    <a:pt x="2000" y="393"/>
                  </a:lnTo>
                  <a:lnTo>
                    <a:pt x="2000" y="387"/>
                  </a:lnTo>
                  <a:lnTo>
                    <a:pt x="2000" y="381"/>
                  </a:lnTo>
                  <a:lnTo>
                    <a:pt x="1994" y="375"/>
                  </a:lnTo>
                  <a:lnTo>
                    <a:pt x="1988" y="369"/>
                  </a:lnTo>
                  <a:lnTo>
                    <a:pt x="1976" y="369"/>
                  </a:lnTo>
                  <a:lnTo>
                    <a:pt x="1970" y="375"/>
                  </a:lnTo>
                  <a:lnTo>
                    <a:pt x="1970" y="369"/>
                  </a:lnTo>
                  <a:lnTo>
                    <a:pt x="1964" y="369"/>
                  </a:lnTo>
                  <a:lnTo>
                    <a:pt x="1958" y="369"/>
                  </a:lnTo>
                  <a:lnTo>
                    <a:pt x="1964" y="363"/>
                  </a:lnTo>
                  <a:lnTo>
                    <a:pt x="1958" y="363"/>
                  </a:lnTo>
                  <a:lnTo>
                    <a:pt x="1952" y="363"/>
                  </a:lnTo>
                  <a:lnTo>
                    <a:pt x="1946" y="363"/>
                  </a:lnTo>
                  <a:lnTo>
                    <a:pt x="1946" y="357"/>
                  </a:lnTo>
                  <a:lnTo>
                    <a:pt x="1952" y="351"/>
                  </a:lnTo>
                  <a:lnTo>
                    <a:pt x="1958" y="351"/>
                  </a:lnTo>
                  <a:lnTo>
                    <a:pt x="1964" y="345"/>
                  </a:lnTo>
                  <a:lnTo>
                    <a:pt x="1976" y="339"/>
                  </a:lnTo>
                  <a:lnTo>
                    <a:pt x="1982" y="327"/>
                  </a:lnTo>
                  <a:lnTo>
                    <a:pt x="1988" y="327"/>
                  </a:lnTo>
                  <a:lnTo>
                    <a:pt x="1994" y="327"/>
                  </a:lnTo>
                  <a:lnTo>
                    <a:pt x="1994" y="321"/>
                  </a:lnTo>
                  <a:lnTo>
                    <a:pt x="1994" y="315"/>
                  </a:lnTo>
                  <a:lnTo>
                    <a:pt x="2006" y="309"/>
                  </a:lnTo>
                  <a:lnTo>
                    <a:pt x="2012" y="303"/>
                  </a:lnTo>
                  <a:lnTo>
                    <a:pt x="2012" y="297"/>
                  </a:lnTo>
                  <a:lnTo>
                    <a:pt x="2018" y="290"/>
                  </a:lnTo>
                  <a:lnTo>
                    <a:pt x="2031" y="290"/>
                  </a:lnTo>
                  <a:lnTo>
                    <a:pt x="2037" y="290"/>
                  </a:lnTo>
                  <a:lnTo>
                    <a:pt x="2043" y="290"/>
                  </a:lnTo>
                  <a:lnTo>
                    <a:pt x="2061" y="290"/>
                  </a:lnTo>
                  <a:lnTo>
                    <a:pt x="2073" y="290"/>
                  </a:lnTo>
                  <a:lnTo>
                    <a:pt x="2079" y="290"/>
                  </a:lnTo>
                  <a:lnTo>
                    <a:pt x="2085" y="290"/>
                  </a:lnTo>
                  <a:lnTo>
                    <a:pt x="2085" y="284"/>
                  </a:lnTo>
                  <a:lnTo>
                    <a:pt x="2091" y="284"/>
                  </a:lnTo>
                  <a:lnTo>
                    <a:pt x="2103" y="284"/>
                  </a:lnTo>
                  <a:lnTo>
                    <a:pt x="2109" y="284"/>
                  </a:lnTo>
                  <a:lnTo>
                    <a:pt x="2109" y="290"/>
                  </a:lnTo>
                  <a:lnTo>
                    <a:pt x="2103" y="290"/>
                  </a:lnTo>
                  <a:lnTo>
                    <a:pt x="2109" y="290"/>
                  </a:lnTo>
                  <a:lnTo>
                    <a:pt x="2127" y="290"/>
                  </a:lnTo>
                  <a:lnTo>
                    <a:pt x="2139" y="290"/>
                  </a:lnTo>
                  <a:lnTo>
                    <a:pt x="2145" y="290"/>
                  </a:lnTo>
                  <a:lnTo>
                    <a:pt x="2145" y="284"/>
                  </a:lnTo>
                  <a:lnTo>
                    <a:pt x="2139" y="284"/>
                  </a:lnTo>
                  <a:lnTo>
                    <a:pt x="2145" y="278"/>
                  </a:lnTo>
                  <a:lnTo>
                    <a:pt x="2151" y="266"/>
                  </a:lnTo>
                  <a:lnTo>
                    <a:pt x="2157" y="260"/>
                  </a:lnTo>
                  <a:lnTo>
                    <a:pt x="2164" y="254"/>
                  </a:lnTo>
                  <a:lnTo>
                    <a:pt x="2176" y="254"/>
                  </a:lnTo>
                  <a:lnTo>
                    <a:pt x="2182" y="254"/>
                  </a:lnTo>
                  <a:lnTo>
                    <a:pt x="2188" y="254"/>
                  </a:lnTo>
                  <a:lnTo>
                    <a:pt x="2188" y="260"/>
                  </a:lnTo>
                  <a:lnTo>
                    <a:pt x="2188" y="272"/>
                  </a:lnTo>
                  <a:lnTo>
                    <a:pt x="2188" y="278"/>
                  </a:lnTo>
                  <a:lnTo>
                    <a:pt x="2194" y="272"/>
                  </a:lnTo>
                  <a:lnTo>
                    <a:pt x="2200" y="266"/>
                  </a:lnTo>
                  <a:lnTo>
                    <a:pt x="2206" y="266"/>
                  </a:lnTo>
                  <a:lnTo>
                    <a:pt x="2212" y="266"/>
                  </a:lnTo>
                  <a:lnTo>
                    <a:pt x="2212" y="260"/>
                  </a:lnTo>
                  <a:lnTo>
                    <a:pt x="2212" y="254"/>
                  </a:lnTo>
                  <a:lnTo>
                    <a:pt x="2218" y="248"/>
                  </a:lnTo>
                  <a:lnTo>
                    <a:pt x="2230" y="248"/>
                  </a:lnTo>
                  <a:lnTo>
                    <a:pt x="2236" y="248"/>
                  </a:lnTo>
                  <a:lnTo>
                    <a:pt x="2230" y="248"/>
                  </a:lnTo>
                  <a:lnTo>
                    <a:pt x="2224" y="254"/>
                  </a:lnTo>
                  <a:lnTo>
                    <a:pt x="2224" y="260"/>
                  </a:lnTo>
                  <a:lnTo>
                    <a:pt x="2224" y="266"/>
                  </a:lnTo>
                  <a:lnTo>
                    <a:pt x="2218" y="272"/>
                  </a:lnTo>
                  <a:lnTo>
                    <a:pt x="2212" y="272"/>
                  </a:lnTo>
                  <a:lnTo>
                    <a:pt x="2206" y="278"/>
                  </a:lnTo>
                  <a:lnTo>
                    <a:pt x="2200" y="284"/>
                  </a:lnTo>
                  <a:lnTo>
                    <a:pt x="2188" y="297"/>
                  </a:lnTo>
                  <a:lnTo>
                    <a:pt x="2182" y="303"/>
                  </a:lnTo>
                  <a:lnTo>
                    <a:pt x="2176" y="309"/>
                  </a:lnTo>
                  <a:lnTo>
                    <a:pt x="2164" y="309"/>
                  </a:lnTo>
                  <a:lnTo>
                    <a:pt x="2157" y="315"/>
                  </a:lnTo>
                  <a:lnTo>
                    <a:pt x="2157" y="321"/>
                  </a:lnTo>
                  <a:lnTo>
                    <a:pt x="2151" y="333"/>
                  </a:lnTo>
                  <a:lnTo>
                    <a:pt x="2145" y="345"/>
                  </a:lnTo>
                  <a:lnTo>
                    <a:pt x="2151" y="357"/>
                  </a:lnTo>
                  <a:lnTo>
                    <a:pt x="2151" y="363"/>
                  </a:lnTo>
                  <a:lnTo>
                    <a:pt x="2157" y="369"/>
                  </a:lnTo>
                  <a:lnTo>
                    <a:pt x="2157" y="381"/>
                  </a:lnTo>
                  <a:lnTo>
                    <a:pt x="2157" y="393"/>
                  </a:lnTo>
                  <a:lnTo>
                    <a:pt x="2157" y="399"/>
                  </a:lnTo>
                  <a:lnTo>
                    <a:pt x="2164" y="393"/>
                  </a:lnTo>
                  <a:lnTo>
                    <a:pt x="2170" y="387"/>
                  </a:lnTo>
                  <a:lnTo>
                    <a:pt x="2176" y="381"/>
                  </a:lnTo>
                  <a:lnTo>
                    <a:pt x="2182" y="375"/>
                  </a:lnTo>
                  <a:lnTo>
                    <a:pt x="2188" y="369"/>
                  </a:lnTo>
                  <a:lnTo>
                    <a:pt x="2194" y="369"/>
                  </a:lnTo>
                  <a:lnTo>
                    <a:pt x="2194" y="363"/>
                  </a:lnTo>
                  <a:lnTo>
                    <a:pt x="2194" y="357"/>
                  </a:lnTo>
                  <a:lnTo>
                    <a:pt x="2200" y="357"/>
                  </a:lnTo>
                  <a:lnTo>
                    <a:pt x="2206" y="351"/>
                  </a:lnTo>
                  <a:lnTo>
                    <a:pt x="2212" y="351"/>
                  </a:lnTo>
                  <a:lnTo>
                    <a:pt x="2212" y="345"/>
                  </a:lnTo>
                  <a:lnTo>
                    <a:pt x="2212" y="339"/>
                  </a:lnTo>
                  <a:lnTo>
                    <a:pt x="2218" y="333"/>
                  </a:lnTo>
                  <a:lnTo>
                    <a:pt x="2224" y="333"/>
                  </a:lnTo>
                  <a:lnTo>
                    <a:pt x="2224" y="327"/>
                  </a:lnTo>
                  <a:lnTo>
                    <a:pt x="2218" y="327"/>
                  </a:lnTo>
                  <a:lnTo>
                    <a:pt x="2218" y="321"/>
                  </a:lnTo>
                  <a:lnTo>
                    <a:pt x="2218" y="315"/>
                  </a:lnTo>
                  <a:lnTo>
                    <a:pt x="2218" y="309"/>
                  </a:lnTo>
                  <a:lnTo>
                    <a:pt x="2218" y="303"/>
                  </a:lnTo>
                  <a:lnTo>
                    <a:pt x="2218" y="297"/>
                  </a:lnTo>
                  <a:lnTo>
                    <a:pt x="2218" y="290"/>
                  </a:lnTo>
                  <a:lnTo>
                    <a:pt x="2224" y="278"/>
                  </a:lnTo>
                  <a:lnTo>
                    <a:pt x="2230" y="278"/>
                  </a:lnTo>
                  <a:lnTo>
                    <a:pt x="2236" y="278"/>
                  </a:lnTo>
                  <a:lnTo>
                    <a:pt x="2242" y="272"/>
                  </a:lnTo>
                  <a:lnTo>
                    <a:pt x="2242" y="266"/>
                  </a:lnTo>
                  <a:lnTo>
                    <a:pt x="2248" y="272"/>
                  </a:lnTo>
                  <a:lnTo>
                    <a:pt x="2248" y="284"/>
                  </a:lnTo>
                  <a:lnTo>
                    <a:pt x="2254" y="278"/>
                  </a:lnTo>
                  <a:lnTo>
                    <a:pt x="2266" y="266"/>
                  </a:lnTo>
                  <a:lnTo>
                    <a:pt x="2272" y="266"/>
                  </a:lnTo>
                  <a:lnTo>
                    <a:pt x="2278" y="266"/>
                  </a:lnTo>
                  <a:lnTo>
                    <a:pt x="2278" y="272"/>
                  </a:lnTo>
                  <a:lnTo>
                    <a:pt x="2278" y="278"/>
                  </a:lnTo>
                  <a:lnTo>
                    <a:pt x="2284" y="278"/>
                  </a:lnTo>
                  <a:lnTo>
                    <a:pt x="2290" y="272"/>
                  </a:lnTo>
                  <a:lnTo>
                    <a:pt x="2296" y="260"/>
                  </a:lnTo>
                  <a:lnTo>
                    <a:pt x="2302" y="260"/>
                  </a:lnTo>
                  <a:lnTo>
                    <a:pt x="2309" y="254"/>
                  </a:lnTo>
                  <a:lnTo>
                    <a:pt x="2315" y="254"/>
                  </a:lnTo>
                  <a:lnTo>
                    <a:pt x="2321" y="248"/>
                  </a:lnTo>
                  <a:lnTo>
                    <a:pt x="2333" y="242"/>
                  </a:lnTo>
                  <a:lnTo>
                    <a:pt x="2339" y="236"/>
                  </a:lnTo>
                  <a:lnTo>
                    <a:pt x="2345" y="236"/>
                  </a:lnTo>
                  <a:lnTo>
                    <a:pt x="2357" y="242"/>
                  </a:lnTo>
                  <a:lnTo>
                    <a:pt x="2363" y="242"/>
                  </a:lnTo>
                  <a:lnTo>
                    <a:pt x="2369" y="242"/>
                  </a:lnTo>
                  <a:lnTo>
                    <a:pt x="2375" y="236"/>
                  </a:lnTo>
                  <a:lnTo>
                    <a:pt x="2369" y="224"/>
                  </a:lnTo>
                  <a:lnTo>
                    <a:pt x="2363" y="218"/>
                  </a:lnTo>
                  <a:lnTo>
                    <a:pt x="2357" y="212"/>
                  </a:lnTo>
                  <a:lnTo>
                    <a:pt x="2345" y="212"/>
                  </a:lnTo>
                  <a:lnTo>
                    <a:pt x="2351" y="206"/>
                  </a:lnTo>
                  <a:lnTo>
                    <a:pt x="2357" y="206"/>
                  </a:lnTo>
                  <a:lnTo>
                    <a:pt x="2363" y="200"/>
                  </a:lnTo>
                  <a:lnTo>
                    <a:pt x="2369" y="194"/>
                  </a:lnTo>
                  <a:lnTo>
                    <a:pt x="2369" y="188"/>
                  </a:lnTo>
                  <a:lnTo>
                    <a:pt x="2369" y="182"/>
                  </a:lnTo>
                  <a:lnTo>
                    <a:pt x="2375" y="182"/>
                  </a:lnTo>
                  <a:lnTo>
                    <a:pt x="2375" y="188"/>
                  </a:lnTo>
                  <a:lnTo>
                    <a:pt x="2381" y="188"/>
                  </a:lnTo>
                  <a:lnTo>
                    <a:pt x="2381" y="194"/>
                  </a:lnTo>
                  <a:lnTo>
                    <a:pt x="2387" y="194"/>
                  </a:lnTo>
                  <a:lnTo>
                    <a:pt x="2393" y="188"/>
                  </a:lnTo>
                  <a:lnTo>
                    <a:pt x="2399" y="194"/>
                  </a:lnTo>
                  <a:lnTo>
                    <a:pt x="2399" y="200"/>
                  </a:lnTo>
                  <a:lnTo>
                    <a:pt x="2417" y="206"/>
                  </a:lnTo>
                  <a:lnTo>
                    <a:pt x="2429" y="212"/>
                  </a:lnTo>
                  <a:lnTo>
                    <a:pt x="2429" y="200"/>
                  </a:lnTo>
                  <a:lnTo>
                    <a:pt x="2429" y="194"/>
                  </a:lnTo>
                  <a:lnTo>
                    <a:pt x="2435" y="188"/>
                  </a:lnTo>
                  <a:lnTo>
                    <a:pt x="2441" y="188"/>
                  </a:lnTo>
                  <a:lnTo>
                    <a:pt x="2447" y="188"/>
                  </a:lnTo>
                  <a:lnTo>
                    <a:pt x="2447" y="182"/>
                  </a:lnTo>
                  <a:lnTo>
                    <a:pt x="2441" y="182"/>
                  </a:lnTo>
                  <a:lnTo>
                    <a:pt x="2435" y="182"/>
                  </a:lnTo>
                  <a:lnTo>
                    <a:pt x="2429" y="176"/>
                  </a:lnTo>
                  <a:lnTo>
                    <a:pt x="2423" y="170"/>
                  </a:lnTo>
                  <a:lnTo>
                    <a:pt x="2417" y="170"/>
                  </a:lnTo>
                  <a:lnTo>
                    <a:pt x="2411" y="170"/>
                  </a:lnTo>
                  <a:lnTo>
                    <a:pt x="2411" y="176"/>
                  </a:lnTo>
                  <a:lnTo>
                    <a:pt x="2417" y="176"/>
                  </a:lnTo>
                  <a:lnTo>
                    <a:pt x="2417" y="182"/>
                  </a:lnTo>
                  <a:lnTo>
                    <a:pt x="2411" y="182"/>
                  </a:lnTo>
                  <a:lnTo>
                    <a:pt x="2405" y="176"/>
                  </a:lnTo>
                  <a:lnTo>
                    <a:pt x="2399" y="164"/>
                  </a:lnTo>
                  <a:lnTo>
                    <a:pt x="2393" y="164"/>
                  </a:lnTo>
                  <a:lnTo>
                    <a:pt x="2381" y="158"/>
                  </a:lnTo>
                  <a:lnTo>
                    <a:pt x="2369" y="145"/>
                  </a:lnTo>
                  <a:lnTo>
                    <a:pt x="2363" y="145"/>
                  </a:lnTo>
                  <a:lnTo>
                    <a:pt x="2351" y="139"/>
                  </a:lnTo>
                  <a:lnTo>
                    <a:pt x="2339" y="133"/>
                  </a:lnTo>
                  <a:lnTo>
                    <a:pt x="2327" y="133"/>
                  </a:lnTo>
                  <a:lnTo>
                    <a:pt x="2315" y="133"/>
                  </a:lnTo>
                  <a:lnTo>
                    <a:pt x="2302" y="127"/>
                  </a:lnTo>
                  <a:lnTo>
                    <a:pt x="2296" y="127"/>
                  </a:lnTo>
                  <a:lnTo>
                    <a:pt x="2290" y="127"/>
                  </a:lnTo>
                  <a:lnTo>
                    <a:pt x="2278" y="127"/>
                  </a:lnTo>
                  <a:lnTo>
                    <a:pt x="2272" y="121"/>
                  </a:lnTo>
                  <a:lnTo>
                    <a:pt x="2266" y="121"/>
                  </a:lnTo>
                  <a:lnTo>
                    <a:pt x="2266" y="133"/>
                  </a:lnTo>
                  <a:lnTo>
                    <a:pt x="2266" y="139"/>
                  </a:lnTo>
                  <a:lnTo>
                    <a:pt x="2266" y="145"/>
                  </a:lnTo>
                  <a:lnTo>
                    <a:pt x="2260" y="145"/>
                  </a:lnTo>
                  <a:lnTo>
                    <a:pt x="2260" y="139"/>
                  </a:lnTo>
                  <a:lnTo>
                    <a:pt x="2254" y="139"/>
                  </a:lnTo>
                  <a:lnTo>
                    <a:pt x="2254" y="133"/>
                  </a:lnTo>
                  <a:lnTo>
                    <a:pt x="2248" y="133"/>
                  </a:lnTo>
                  <a:lnTo>
                    <a:pt x="2242" y="133"/>
                  </a:lnTo>
                  <a:lnTo>
                    <a:pt x="2236" y="127"/>
                  </a:lnTo>
                  <a:lnTo>
                    <a:pt x="2230" y="127"/>
                  </a:lnTo>
                  <a:lnTo>
                    <a:pt x="2224" y="127"/>
                  </a:lnTo>
                  <a:lnTo>
                    <a:pt x="2212" y="133"/>
                  </a:lnTo>
                  <a:lnTo>
                    <a:pt x="2194" y="133"/>
                  </a:lnTo>
                  <a:lnTo>
                    <a:pt x="2188" y="133"/>
                  </a:lnTo>
                  <a:lnTo>
                    <a:pt x="2188" y="145"/>
                  </a:lnTo>
                  <a:lnTo>
                    <a:pt x="2182" y="133"/>
                  </a:lnTo>
                  <a:lnTo>
                    <a:pt x="2176" y="133"/>
                  </a:lnTo>
                  <a:lnTo>
                    <a:pt x="2176" y="121"/>
                  </a:lnTo>
                  <a:lnTo>
                    <a:pt x="2164" y="109"/>
                  </a:lnTo>
                  <a:lnTo>
                    <a:pt x="2157" y="103"/>
                  </a:lnTo>
                  <a:lnTo>
                    <a:pt x="2145" y="109"/>
                  </a:lnTo>
                  <a:lnTo>
                    <a:pt x="2139" y="109"/>
                  </a:lnTo>
                  <a:lnTo>
                    <a:pt x="2127" y="109"/>
                  </a:lnTo>
                  <a:lnTo>
                    <a:pt x="2115" y="109"/>
                  </a:lnTo>
                  <a:lnTo>
                    <a:pt x="2109" y="109"/>
                  </a:lnTo>
                  <a:lnTo>
                    <a:pt x="2109" y="103"/>
                  </a:lnTo>
                  <a:lnTo>
                    <a:pt x="2091" y="97"/>
                  </a:lnTo>
                  <a:lnTo>
                    <a:pt x="2097" y="91"/>
                  </a:lnTo>
                  <a:lnTo>
                    <a:pt x="2091" y="85"/>
                  </a:lnTo>
                  <a:lnTo>
                    <a:pt x="2073" y="85"/>
                  </a:lnTo>
                  <a:lnTo>
                    <a:pt x="2055" y="97"/>
                  </a:lnTo>
                  <a:lnTo>
                    <a:pt x="2061" y="85"/>
                  </a:lnTo>
                  <a:lnTo>
                    <a:pt x="2055" y="85"/>
                  </a:lnTo>
                  <a:lnTo>
                    <a:pt x="2049" y="85"/>
                  </a:lnTo>
                  <a:lnTo>
                    <a:pt x="2037" y="85"/>
                  </a:lnTo>
                  <a:lnTo>
                    <a:pt x="2025" y="79"/>
                  </a:lnTo>
                  <a:lnTo>
                    <a:pt x="2018" y="79"/>
                  </a:lnTo>
                  <a:lnTo>
                    <a:pt x="2012" y="85"/>
                  </a:lnTo>
                  <a:lnTo>
                    <a:pt x="2006" y="91"/>
                  </a:lnTo>
                  <a:lnTo>
                    <a:pt x="2006" y="97"/>
                  </a:lnTo>
                  <a:lnTo>
                    <a:pt x="1994" y="103"/>
                  </a:lnTo>
                  <a:lnTo>
                    <a:pt x="1988" y="103"/>
                  </a:lnTo>
                  <a:lnTo>
                    <a:pt x="1982" y="97"/>
                  </a:lnTo>
                  <a:lnTo>
                    <a:pt x="1970" y="97"/>
                  </a:lnTo>
                  <a:lnTo>
                    <a:pt x="1964" y="97"/>
                  </a:lnTo>
                  <a:lnTo>
                    <a:pt x="1958" y="97"/>
                  </a:lnTo>
                  <a:lnTo>
                    <a:pt x="1952" y="91"/>
                  </a:lnTo>
                  <a:lnTo>
                    <a:pt x="1952" y="97"/>
                  </a:lnTo>
                  <a:lnTo>
                    <a:pt x="1946" y="97"/>
                  </a:lnTo>
                  <a:lnTo>
                    <a:pt x="1934" y="97"/>
                  </a:lnTo>
                  <a:lnTo>
                    <a:pt x="1928" y="91"/>
                  </a:lnTo>
                  <a:lnTo>
                    <a:pt x="1922" y="91"/>
                  </a:lnTo>
                  <a:lnTo>
                    <a:pt x="1922" y="103"/>
                  </a:lnTo>
                  <a:lnTo>
                    <a:pt x="1922" y="97"/>
                  </a:lnTo>
                  <a:lnTo>
                    <a:pt x="1922" y="85"/>
                  </a:lnTo>
                  <a:lnTo>
                    <a:pt x="1928" y="79"/>
                  </a:lnTo>
                  <a:lnTo>
                    <a:pt x="1928" y="67"/>
                  </a:lnTo>
                  <a:lnTo>
                    <a:pt x="1904" y="67"/>
                  </a:lnTo>
                  <a:lnTo>
                    <a:pt x="1898" y="67"/>
                  </a:lnTo>
                  <a:lnTo>
                    <a:pt x="1886" y="61"/>
                  </a:lnTo>
                  <a:lnTo>
                    <a:pt x="1886" y="73"/>
                  </a:lnTo>
                  <a:lnTo>
                    <a:pt x="1855" y="73"/>
                  </a:lnTo>
                  <a:lnTo>
                    <a:pt x="1843" y="67"/>
                  </a:lnTo>
                  <a:lnTo>
                    <a:pt x="1849" y="67"/>
                  </a:lnTo>
                  <a:lnTo>
                    <a:pt x="1849" y="61"/>
                  </a:lnTo>
                  <a:lnTo>
                    <a:pt x="1837" y="61"/>
                  </a:lnTo>
                  <a:lnTo>
                    <a:pt x="1825" y="61"/>
                  </a:lnTo>
                  <a:lnTo>
                    <a:pt x="1813" y="61"/>
                  </a:lnTo>
                  <a:lnTo>
                    <a:pt x="1807" y="61"/>
                  </a:lnTo>
                  <a:lnTo>
                    <a:pt x="1795" y="61"/>
                  </a:lnTo>
                  <a:lnTo>
                    <a:pt x="1789" y="61"/>
                  </a:lnTo>
                  <a:lnTo>
                    <a:pt x="1783" y="61"/>
                  </a:lnTo>
                  <a:lnTo>
                    <a:pt x="1777" y="67"/>
                  </a:lnTo>
                  <a:lnTo>
                    <a:pt x="1771" y="67"/>
                  </a:lnTo>
                  <a:lnTo>
                    <a:pt x="1765" y="73"/>
                  </a:lnTo>
                  <a:lnTo>
                    <a:pt x="1759" y="73"/>
                  </a:lnTo>
                  <a:lnTo>
                    <a:pt x="1747" y="73"/>
                  </a:lnTo>
                  <a:lnTo>
                    <a:pt x="1741" y="67"/>
                  </a:lnTo>
                  <a:lnTo>
                    <a:pt x="1747" y="67"/>
                  </a:lnTo>
                  <a:lnTo>
                    <a:pt x="1759" y="61"/>
                  </a:lnTo>
                  <a:lnTo>
                    <a:pt x="1771" y="55"/>
                  </a:lnTo>
                  <a:lnTo>
                    <a:pt x="1783" y="55"/>
                  </a:lnTo>
                  <a:lnTo>
                    <a:pt x="1789" y="49"/>
                  </a:lnTo>
                  <a:lnTo>
                    <a:pt x="1807" y="43"/>
                  </a:lnTo>
                  <a:lnTo>
                    <a:pt x="1813" y="31"/>
                  </a:lnTo>
                  <a:lnTo>
                    <a:pt x="1819" y="25"/>
                  </a:lnTo>
                  <a:lnTo>
                    <a:pt x="1813" y="19"/>
                  </a:lnTo>
                  <a:lnTo>
                    <a:pt x="1807" y="13"/>
                  </a:lnTo>
                  <a:lnTo>
                    <a:pt x="1801" y="13"/>
                  </a:lnTo>
                  <a:lnTo>
                    <a:pt x="1795" y="13"/>
                  </a:lnTo>
                  <a:lnTo>
                    <a:pt x="1783" y="13"/>
                  </a:lnTo>
                  <a:lnTo>
                    <a:pt x="1783" y="19"/>
                  </a:lnTo>
                  <a:lnTo>
                    <a:pt x="1777" y="19"/>
                  </a:lnTo>
                  <a:lnTo>
                    <a:pt x="1771" y="13"/>
                  </a:lnTo>
                  <a:lnTo>
                    <a:pt x="1777" y="6"/>
                  </a:lnTo>
                  <a:lnTo>
                    <a:pt x="1777" y="0"/>
                  </a:lnTo>
                  <a:lnTo>
                    <a:pt x="1771" y="0"/>
                  </a:lnTo>
                  <a:lnTo>
                    <a:pt x="1765" y="0"/>
                  </a:lnTo>
                  <a:lnTo>
                    <a:pt x="1753" y="6"/>
                  </a:lnTo>
                  <a:lnTo>
                    <a:pt x="1741" y="6"/>
                  </a:lnTo>
                  <a:lnTo>
                    <a:pt x="1735" y="6"/>
                  </a:lnTo>
                  <a:lnTo>
                    <a:pt x="1728" y="13"/>
                  </a:lnTo>
                  <a:lnTo>
                    <a:pt x="1716" y="19"/>
                  </a:lnTo>
                  <a:lnTo>
                    <a:pt x="1704" y="19"/>
                  </a:lnTo>
                  <a:lnTo>
                    <a:pt x="1698" y="25"/>
                  </a:lnTo>
                  <a:lnTo>
                    <a:pt x="1692" y="25"/>
                  </a:lnTo>
                  <a:lnTo>
                    <a:pt x="1692" y="19"/>
                  </a:lnTo>
                  <a:lnTo>
                    <a:pt x="1674" y="19"/>
                  </a:lnTo>
                  <a:lnTo>
                    <a:pt x="1668" y="19"/>
                  </a:lnTo>
                  <a:lnTo>
                    <a:pt x="1650" y="25"/>
                  </a:lnTo>
                  <a:lnTo>
                    <a:pt x="1644" y="25"/>
                  </a:lnTo>
                  <a:lnTo>
                    <a:pt x="1638" y="25"/>
                  </a:lnTo>
                  <a:lnTo>
                    <a:pt x="1608" y="37"/>
                  </a:lnTo>
                  <a:lnTo>
                    <a:pt x="1608" y="43"/>
                  </a:lnTo>
                  <a:lnTo>
                    <a:pt x="1608" y="55"/>
                  </a:lnTo>
                  <a:lnTo>
                    <a:pt x="1602" y="55"/>
                  </a:lnTo>
                  <a:lnTo>
                    <a:pt x="1602" y="49"/>
                  </a:lnTo>
                  <a:lnTo>
                    <a:pt x="1596" y="49"/>
                  </a:lnTo>
                  <a:lnTo>
                    <a:pt x="1583" y="49"/>
                  </a:lnTo>
                  <a:lnTo>
                    <a:pt x="1577" y="49"/>
                  </a:lnTo>
                  <a:lnTo>
                    <a:pt x="1571" y="49"/>
                  </a:lnTo>
                  <a:lnTo>
                    <a:pt x="1565" y="49"/>
                  </a:lnTo>
                  <a:lnTo>
                    <a:pt x="1553" y="49"/>
                  </a:lnTo>
                  <a:lnTo>
                    <a:pt x="1553" y="55"/>
                  </a:lnTo>
                  <a:lnTo>
                    <a:pt x="1547" y="67"/>
                  </a:lnTo>
                  <a:lnTo>
                    <a:pt x="1559" y="79"/>
                  </a:lnTo>
                  <a:lnTo>
                    <a:pt x="1541" y="103"/>
                  </a:lnTo>
                  <a:lnTo>
                    <a:pt x="1535" y="97"/>
                  </a:lnTo>
                  <a:lnTo>
                    <a:pt x="1535" y="91"/>
                  </a:lnTo>
                  <a:lnTo>
                    <a:pt x="1541" y="91"/>
                  </a:lnTo>
                  <a:lnTo>
                    <a:pt x="1547" y="85"/>
                  </a:lnTo>
                  <a:lnTo>
                    <a:pt x="1547" y="79"/>
                  </a:lnTo>
                  <a:lnTo>
                    <a:pt x="1541" y="73"/>
                  </a:lnTo>
                  <a:lnTo>
                    <a:pt x="1529" y="67"/>
                  </a:lnTo>
                  <a:lnTo>
                    <a:pt x="1505" y="73"/>
                  </a:lnTo>
                  <a:lnTo>
                    <a:pt x="1505" y="79"/>
                  </a:lnTo>
                  <a:lnTo>
                    <a:pt x="1511" y="85"/>
                  </a:lnTo>
                  <a:lnTo>
                    <a:pt x="1505" y="85"/>
                  </a:lnTo>
                  <a:lnTo>
                    <a:pt x="1493" y="85"/>
                  </a:lnTo>
                  <a:lnTo>
                    <a:pt x="1493" y="79"/>
                  </a:lnTo>
                  <a:lnTo>
                    <a:pt x="1499" y="73"/>
                  </a:lnTo>
                  <a:lnTo>
                    <a:pt x="1505" y="61"/>
                  </a:lnTo>
                  <a:lnTo>
                    <a:pt x="1499" y="61"/>
                  </a:lnTo>
                  <a:lnTo>
                    <a:pt x="1487" y="67"/>
                  </a:lnTo>
                  <a:lnTo>
                    <a:pt x="1457" y="109"/>
                  </a:lnTo>
                  <a:lnTo>
                    <a:pt x="1457" y="115"/>
                  </a:lnTo>
                  <a:lnTo>
                    <a:pt x="1481" y="121"/>
                  </a:lnTo>
                  <a:lnTo>
                    <a:pt x="1481" y="133"/>
                  </a:lnTo>
                  <a:lnTo>
                    <a:pt x="1475" y="139"/>
                  </a:lnTo>
                  <a:lnTo>
                    <a:pt x="1469" y="139"/>
                  </a:lnTo>
                  <a:lnTo>
                    <a:pt x="1469" y="133"/>
                  </a:lnTo>
                  <a:lnTo>
                    <a:pt x="1469" y="121"/>
                  </a:lnTo>
                  <a:lnTo>
                    <a:pt x="1457" y="121"/>
                  </a:lnTo>
                  <a:lnTo>
                    <a:pt x="1451" y="133"/>
                  </a:lnTo>
                  <a:lnTo>
                    <a:pt x="1444" y="139"/>
                  </a:lnTo>
                  <a:lnTo>
                    <a:pt x="1432" y="145"/>
                  </a:lnTo>
                  <a:lnTo>
                    <a:pt x="1420" y="152"/>
                  </a:lnTo>
                  <a:lnTo>
                    <a:pt x="1408" y="158"/>
                  </a:lnTo>
                  <a:lnTo>
                    <a:pt x="1390" y="152"/>
                  </a:lnTo>
                  <a:lnTo>
                    <a:pt x="1390" y="145"/>
                  </a:lnTo>
                  <a:lnTo>
                    <a:pt x="1396" y="145"/>
                  </a:lnTo>
                  <a:lnTo>
                    <a:pt x="1402" y="152"/>
                  </a:lnTo>
                  <a:lnTo>
                    <a:pt x="1408" y="152"/>
                  </a:lnTo>
                  <a:lnTo>
                    <a:pt x="1414" y="145"/>
                  </a:lnTo>
                  <a:lnTo>
                    <a:pt x="1426" y="139"/>
                  </a:lnTo>
                  <a:lnTo>
                    <a:pt x="1438" y="133"/>
                  </a:lnTo>
                  <a:lnTo>
                    <a:pt x="1444" y="127"/>
                  </a:lnTo>
                  <a:lnTo>
                    <a:pt x="1444" y="121"/>
                  </a:lnTo>
                  <a:lnTo>
                    <a:pt x="1444" y="115"/>
                  </a:lnTo>
                  <a:lnTo>
                    <a:pt x="1451" y="109"/>
                  </a:lnTo>
                  <a:lnTo>
                    <a:pt x="1463" y="91"/>
                  </a:lnTo>
                  <a:lnTo>
                    <a:pt x="1475" y="73"/>
                  </a:lnTo>
                  <a:lnTo>
                    <a:pt x="1481" y="61"/>
                  </a:lnTo>
                  <a:lnTo>
                    <a:pt x="1469" y="61"/>
                  </a:lnTo>
                  <a:lnTo>
                    <a:pt x="1463" y="55"/>
                  </a:lnTo>
                  <a:lnTo>
                    <a:pt x="1457" y="55"/>
                  </a:lnTo>
                  <a:lnTo>
                    <a:pt x="1444" y="73"/>
                  </a:lnTo>
                  <a:lnTo>
                    <a:pt x="1432" y="79"/>
                  </a:lnTo>
                  <a:lnTo>
                    <a:pt x="1420" y="79"/>
                  </a:lnTo>
                  <a:lnTo>
                    <a:pt x="1420" y="91"/>
                  </a:lnTo>
                  <a:lnTo>
                    <a:pt x="1414" y="97"/>
                  </a:lnTo>
                  <a:lnTo>
                    <a:pt x="1408" y="97"/>
                  </a:lnTo>
                  <a:lnTo>
                    <a:pt x="1402" y="103"/>
                  </a:lnTo>
                  <a:lnTo>
                    <a:pt x="1408" y="103"/>
                  </a:lnTo>
                  <a:lnTo>
                    <a:pt x="1414" y="109"/>
                  </a:lnTo>
                  <a:lnTo>
                    <a:pt x="1414" y="115"/>
                  </a:lnTo>
                  <a:lnTo>
                    <a:pt x="1408" y="121"/>
                  </a:lnTo>
                  <a:lnTo>
                    <a:pt x="1402" y="121"/>
                  </a:lnTo>
                  <a:lnTo>
                    <a:pt x="1402" y="127"/>
                  </a:lnTo>
                  <a:lnTo>
                    <a:pt x="1396" y="127"/>
                  </a:lnTo>
                  <a:lnTo>
                    <a:pt x="1396" y="121"/>
                  </a:lnTo>
                  <a:lnTo>
                    <a:pt x="1390" y="115"/>
                  </a:lnTo>
                  <a:lnTo>
                    <a:pt x="1384" y="103"/>
                  </a:lnTo>
                  <a:lnTo>
                    <a:pt x="1378" y="103"/>
                  </a:lnTo>
                  <a:lnTo>
                    <a:pt x="1372" y="103"/>
                  </a:lnTo>
                  <a:lnTo>
                    <a:pt x="1360" y="103"/>
                  </a:lnTo>
                  <a:lnTo>
                    <a:pt x="1354" y="103"/>
                  </a:lnTo>
                  <a:lnTo>
                    <a:pt x="1342" y="103"/>
                  </a:lnTo>
                  <a:lnTo>
                    <a:pt x="1342" y="109"/>
                  </a:lnTo>
                  <a:lnTo>
                    <a:pt x="1342" y="115"/>
                  </a:lnTo>
                  <a:lnTo>
                    <a:pt x="1336" y="115"/>
                  </a:lnTo>
                  <a:lnTo>
                    <a:pt x="1330" y="121"/>
                  </a:lnTo>
                  <a:lnTo>
                    <a:pt x="1318" y="121"/>
                  </a:lnTo>
                  <a:lnTo>
                    <a:pt x="1312" y="115"/>
                  </a:lnTo>
                  <a:lnTo>
                    <a:pt x="1306" y="115"/>
                  </a:lnTo>
                  <a:lnTo>
                    <a:pt x="1299" y="115"/>
                  </a:lnTo>
                  <a:lnTo>
                    <a:pt x="1293" y="115"/>
                  </a:lnTo>
                  <a:lnTo>
                    <a:pt x="1287" y="121"/>
                  </a:lnTo>
                  <a:lnTo>
                    <a:pt x="1281" y="121"/>
                  </a:lnTo>
                  <a:lnTo>
                    <a:pt x="1275" y="115"/>
                  </a:lnTo>
                  <a:lnTo>
                    <a:pt x="1293" y="109"/>
                  </a:lnTo>
                  <a:lnTo>
                    <a:pt x="1287" y="109"/>
                  </a:lnTo>
                  <a:lnTo>
                    <a:pt x="1275" y="109"/>
                  </a:lnTo>
                  <a:lnTo>
                    <a:pt x="1269" y="115"/>
                  </a:lnTo>
                  <a:lnTo>
                    <a:pt x="1263" y="115"/>
                  </a:lnTo>
                  <a:lnTo>
                    <a:pt x="1251" y="121"/>
                  </a:lnTo>
                  <a:lnTo>
                    <a:pt x="1239" y="121"/>
                  </a:lnTo>
                  <a:lnTo>
                    <a:pt x="1233" y="121"/>
                  </a:lnTo>
                  <a:lnTo>
                    <a:pt x="1221" y="127"/>
                  </a:lnTo>
                  <a:lnTo>
                    <a:pt x="1215" y="133"/>
                  </a:lnTo>
                  <a:lnTo>
                    <a:pt x="1209" y="127"/>
                  </a:lnTo>
                  <a:lnTo>
                    <a:pt x="1209" y="121"/>
                  </a:lnTo>
                  <a:lnTo>
                    <a:pt x="1215" y="121"/>
                  </a:lnTo>
                  <a:lnTo>
                    <a:pt x="1221" y="121"/>
                  </a:lnTo>
                  <a:lnTo>
                    <a:pt x="1221" y="109"/>
                  </a:lnTo>
                  <a:lnTo>
                    <a:pt x="1215" y="109"/>
                  </a:lnTo>
                  <a:lnTo>
                    <a:pt x="1203" y="103"/>
                  </a:lnTo>
                  <a:lnTo>
                    <a:pt x="1203" y="109"/>
                  </a:lnTo>
                  <a:lnTo>
                    <a:pt x="1203" y="115"/>
                  </a:lnTo>
                  <a:lnTo>
                    <a:pt x="1197" y="121"/>
                  </a:lnTo>
                  <a:lnTo>
                    <a:pt x="1191" y="121"/>
                  </a:lnTo>
                  <a:lnTo>
                    <a:pt x="1185" y="127"/>
                  </a:lnTo>
                  <a:lnTo>
                    <a:pt x="1185" y="133"/>
                  </a:lnTo>
                  <a:lnTo>
                    <a:pt x="1179" y="139"/>
                  </a:lnTo>
                  <a:lnTo>
                    <a:pt x="1173" y="139"/>
                  </a:lnTo>
                  <a:lnTo>
                    <a:pt x="1167" y="133"/>
                  </a:lnTo>
                  <a:lnTo>
                    <a:pt x="1161" y="139"/>
                  </a:lnTo>
                  <a:lnTo>
                    <a:pt x="1154" y="139"/>
                  </a:lnTo>
                  <a:lnTo>
                    <a:pt x="1148" y="139"/>
                  </a:lnTo>
                  <a:lnTo>
                    <a:pt x="1142" y="145"/>
                  </a:lnTo>
                  <a:lnTo>
                    <a:pt x="1136" y="145"/>
                  </a:lnTo>
                  <a:lnTo>
                    <a:pt x="1130" y="152"/>
                  </a:lnTo>
                  <a:lnTo>
                    <a:pt x="1124" y="164"/>
                  </a:lnTo>
                  <a:lnTo>
                    <a:pt x="1112" y="164"/>
                  </a:lnTo>
                  <a:lnTo>
                    <a:pt x="1106" y="158"/>
                  </a:lnTo>
                  <a:lnTo>
                    <a:pt x="1106" y="152"/>
                  </a:lnTo>
                  <a:lnTo>
                    <a:pt x="1100" y="152"/>
                  </a:lnTo>
                  <a:lnTo>
                    <a:pt x="1094" y="158"/>
                  </a:lnTo>
                  <a:lnTo>
                    <a:pt x="1100" y="164"/>
                  </a:lnTo>
                  <a:lnTo>
                    <a:pt x="1094" y="170"/>
                  </a:lnTo>
                  <a:lnTo>
                    <a:pt x="1088" y="170"/>
                  </a:lnTo>
                  <a:lnTo>
                    <a:pt x="1076" y="158"/>
                  </a:lnTo>
                  <a:lnTo>
                    <a:pt x="1082" y="158"/>
                  </a:lnTo>
                  <a:lnTo>
                    <a:pt x="1082" y="152"/>
                  </a:lnTo>
                  <a:lnTo>
                    <a:pt x="1088" y="145"/>
                  </a:lnTo>
                  <a:lnTo>
                    <a:pt x="1088" y="139"/>
                  </a:lnTo>
                  <a:lnTo>
                    <a:pt x="1094" y="133"/>
                  </a:lnTo>
                  <a:lnTo>
                    <a:pt x="1094" y="127"/>
                  </a:lnTo>
                  <a:lnTo>
                    <a:pt x="1094" y="115"/>
                  </a:lnTo>
                  <a:lnTo>
                    <a:pt x="1112" y="133"/>
                  </a:lnTo>
                  <a:lnTo>
                    <a:pt x="1118" y="139"/>
                  </a:lnTo>
                  <a:lnTo>
                    <a:pt x="1130" y="139"/>
                  </a:lnTo>
                  <a:lnTo>
                    <a:pt x="1148" y="133"/>
                  </a:lnTo>
                  <a:lnTo>
                    <a:pt x="1167" y="127"/>
                  </a:lnTo>
                  <a:lnTo>
                    <a:pt x="1173" y="121"/>
                  </a:lnTo>
                  <a:lnTo>
                    <a:pt x="1173" y="115"/>
                  </a:lnTo>
                  <a:lnTo>
                    <a:pt x="1167" y="109"/>
                  </a:lnTo>
                  <a:lnTo>
                    <a:pt x="1161" y="103"/>
                  </a:lnTo>
                  <a:lnTo>
                    <a:pt x="1161" y="91"/>
                  </a:lnTo>
                  <a:lnTo>
                    <a:pt x="1154" y="91"/>
                  </a:lnTo>
                  <a:lnTo>
                    <a:pt x="1148" y="85"/>
                  </a:lnTo>
                  <a:lnTo>
                    <a:pt x="1136" y="85"/>
                  </a:lnTo>
                  <a:lnTo>
                    <a:pt x="1136" y="79"/>
                  </a:lnTo>
                  <a:lnTo>
                    <a:pt x="1142" y="79"/>
                  </a:lnTo>
                  <a:lnTo>
                    <a:pt x="1142" y="73"/>
                  </a:lnTo>
                  <a:lnTo>
                    <a:pt x="1136" y="73"/>
                  </a:lnTo>
                  <a:lnTo>
                    <a:pt x="1124" y="73"/>
                  </a:lnTo>
                  <a:lnTo>
                    <a:pt x="1118" y="73"/>
                  </a:lnTo>
                  <a:lnTo>
                    <a:pt x="1124" y="67"/>
                  </a:lnTo>
                  <a:lnTo>
                    <a:pt x="1130" y="67"/>
                  </a:lnTo>
                  <a:lnTo>
                    <a:pt x="1136" y="67"/>
                  </a:lnTo>
                  <a:lnTo>
                    <a:pt x="1130" y="61"/>
                  </a:lnTo>
                  <a:lnTo>
                    <a:pt x="1124" y="61"/>
                  </a:lnTo>
                  <a:lnTo>
                    <a:pt x="1124" y="55"/>
                  </a:lnTo>
                  <a:lnTo>
                    <a:pt x="1106" y="61"/>
                  </a:lnTo>
                  <a:lnTo>
                    <a:pt x="1094" y="61"/>
                  </a:lnTo>
                  <a:lnTo>
                    <a:pt x="1088" y="61"/>
                  </a:lnTo>
                  <a:lnTo>
                    <a:pt x="1076" y="67"/>
                  </a:lnTo>
                  <a:lnTo>
                    <a:pt x="1076" y="61"/>
                  </a:lnTo>
                  <a:lnTo>
                    <a:pt x="1064" y="61"/>
                  </a:lnTo>
                  <a:lnTo>
                    <a:pt x="1064" y="67"/>
                  </a:lnTo>
                  <a:lnTo>
                    <a:pt x="1058" y="61"/>
                  </a:lnTo>
                  <a:lnTo>
                    <a:pt x="1040" y="73"/>
                  </a:lnTo>
                  <a:lnTo>
                    <a:pt x="1034" y="73"/>
                  </a:lnTo>
                  <a:lnTo>
                    <a:pt x="1028" y="73"/>
                  </a:lnTo>
                  <a:lnTo>
                    <a:pt x="1016" y="79"/>
                  </a:lnTo>
                  <a:lnTo>
                    <a:pt x="1009" y="79"/>
                  </a:lnTo>
                  <a:lnTo>
                    <a:pt x="1003" y="79"/>
                  </a:lnTo>
                  <a:lnTo>
                    <a:pt x="1003" y="85"/>
                  </a:lnTo>
                  <a:lnTo>
                    <a:pt x="997" y="85"/>
                  </a:lnTo>
                  <a:lnTo>
                    <a:pt x="991" y="91"/>
                  </a:lnTo>
                  <a:lnTo>
                    <a:pt x="985" y="91"/>
                  </a:lnTo>
                  <a:lnTo>
                    <a:pt x="985" y="85"/>
                  </a:lnTo>
                  <a:lnTo>
                    <a:pt x="973" y="91"/>
                  </a:lnTo>
                  <a:lnTo>
                    <a:pt x="943" y="103"/>
                  </a:lnTo>
                  <a:lnTo>
                    <a:pt x="937" y="103"/>
                  </a:lnTo>
                  <a:lnTo>
                    <a:pt x="931" y="109"/>
                  </a:lnTo>
                  <a:lnTo>
                    <a:pt x="919" y="115"/>
                  </a:lnTo>
                  <a:lnTo>
                    <a:pt x="913" y="121"/>
                  </a:lnTo>
                  <a:lnTo>
                    <a:pt x="913" y="127"/>
                  </a:lnTo>
                  <a:lnTo>
                    <a:pt x="907" y="127"/>
                  </a:lnTo>
                  <a:lnTo>
                    <a:pt x="907" y="121"/>
                  </a:lnTo>
                  <a:lnTo>
                    <a:pt x="901" y="127"/>
                  </a:lnTo>
                  <a:lnTo>
                    <a:pt x="895" y="127"/>
                  </a:lnTo>
                  <a:lnTo>
                    <a:pt x="889" y="127"/>
                  </a:lnTo>
                  <a:lnTo>
                    <a:pt x="883" y="133"/>
                  </a:lnTo>
                  <a:lnTo>
                    <a:pt x="877" y="133"/>
                  </a:lnTo>
                  <a:lnTo>
                    <a:pt x="870" y="139"/>
                  </a:lnTo>
                  <a:lnTo>
                    <a:pt x="864" y="145"/>
                  </a:lnTo>
                  <a:lnTo>
                    <a:pt x="858" y="145"/>
                  </a:lnTo>
                  <a:lnTo>
                    <a:pt x="858" y="139"/>
                  </a:lnTo>
                  <a:lnTo>
                    <a:pt x="852" y="145"/>
                  </a:lnTo>
                  <a:lnTo>
                    <a:pt x="840" y="152"/>
                  </a:lnTo>
                  <a:lnTo>
                    <a:pt x="834" y="152"/>
                  </a:lnTo>
                  <a:lnTo>
                    <a:pt x="828" y="152"/>
                  </a:lnTo>
                  <a:lnTo>
                    <a:pt x="816" y="158"/>
                  </a:lnTo>
                  <a:lnTo>
                    <a:pt x="804" y="164"/>
                  </a:lnTo>
                  <a:lnTo>
                    <a:pt x="792" y="164"/>
                  </a:lnTo>
                  <a:lnTo>
                    <a:pt x="792" y="170"/>
                  </a:lnTo>
                  <a:lnTo>
                    <a:pt x="792" y="176"/>
                  </a:lnTo>
                  <a:lnTo>
                    <a:pt x="786" y="170"/>
                  </a:lnTo>
                  <a:lnTo>
                    <a:pt x="780" y="176"/>
                  </a:lnTo>
                  <a:lnTo>
                    <a:pt x="774" y="182"/>
                  </a:lnTo>
                  <a:lnTo>
                    <a:pt x="774" y="188"/>
                  </a:lnTo>
                  <a:lnTo>
                    <a:pt x="768" y="194"/>
                  </a:lnTo>
                  <a:lnTo>
                    <a:pt x="762" y="194"/>
                  </a:lnTo>
                  <a:lnTo>
                    <a:pt x="756" y="200"/>
                  </a:lnTo>
                  <a:lnTo>
                    <a:pt x="756" y="206"/>
                  </a:lnTo>
                  <a:lnTo>
                    <a:pt x="750" y="206"/>
                  </a:lnTo>
                  <a:lnTo>
                    <a:pt x="750" y="212"/>
                  </a:lnTo>
                  <a:lnTo>
                    <a:pt x="744" y="218"/>
                  </a:lnTo>
                  <a:lnTo>
                    <a:pt x="750" y="218"/>
                  </a:lnTo>
                  <a:lnTo>
                    <a:pt x="750" y="224"/>
                  </a:lnTo>
                  <a:lnTo>
                    <a:pt x="762" y="224"/>
                  </a:lnTo>
                  <a:lnTo>
                    <a:pt x="774" y="218"/>
                  </a:lnTo>
                  <a:lnTo>
                    <a:pt x="786" y="212"/>
                  </a:lnTo>
                  <a:lnTo>
                    <a:pt x="792" y="212"/>
                  </a:lnTo>
                  <a:lnTo>
                    <a:pt x="798" y="212"/>
                  </a:lnTo>
                  <a:lnTo>
                    <a:pt x="804" y="206"/>
                  </a:lnTo>
                  <a:lnTo>
                    <a:pt x="798" y="212"/>
                  </a:lnTo>
                  <a:lnTo>
                    <a:pt x="792" y="218"/>
                  </a:lnTo>
                  <a:lnTo>
                    <a:pt x="792" y="224"/>
                  </a:lnTo>
                  <a:lnTo>
                    <a:pt x="780" y="236"/>
                  </a:lnTo>
                  <a:lnTo>
                    <a:pt x="774" y="254"/>
                  </a:lnTo>
                  <a:lnTo>
                    <a:pt x="768" y="260"/>
                  </a:lnTo>
                  <a:lnTo>
                    <a:pt x="768" y="266"/>
                  </a:lnTo>
                  <a:lnTo>
                    <a:pt x="762" y="272"/>
                  </a:lnTo>
                  <a:lnTo>
                    <a:pt x="774" y="272"/>
                  </a:lnTo>
                  <a:lnTo>
                    <a:pt x="774" y="266"/>
                  </a:lnTo>
                  <a:lnTo>
                    <a:pt x="780" y="266"/>
                  </a:lnTo>
                  <a:lnTo>
                    <a:pt x="792" y="260"/>
                  </a:lnTo>
                  <a:lnTo>
                    <a:pt x="798" y="260"/>
                  </a:lnTo>
                  <a:lnTo>
                    <a:pt x="804" y="254"/>
                  </a:lnTo>
                  <a:lnTo>
                    <a:pt x="810" y="248"/>
                  </a:lnTo>
                  <a:lnTo>
                    <a:pt x="816" y="248"/>
                  </a:lnTo>
                  <a:lnTo>
                    <a:pt x="822" y="242"/>
                  </a:lnTo>
                  <a:lnTo>
                    <a:pt x="822" y="236"/>
                  </a:lnTo>
                  <a:lnTo>
                    <a:pt x="834" y="230"/>
                  </a:lnTo>
                  <a:lnTo>
                    <a:pt x="840" y="224"/>
                  </a:lnTo>
                  <a:lnTo>
                    <a:pt x="846" y="224"/>
                  </a:lnTo>
                  <a:lnTo>
                    <a:pt x="858" y="224"/>
                  </a:lnTo>
                  <a:lnTo>
                    <a:pt x="852" y="218"/>
                  </a:lnTo>
                  <a:lnTo>
                    <a:pt x="846" y="212"/>
                  </a:lnTo>
                  <a:lnTo>
                    <a:pt x="852" y="212"/>
                  </a:lnTo>
                  <a:lnTo>
                    <a:pt x="858" y="212"/>
                  </a:lnTo>
                  <a:lnTo>
                    <a:pt x="864" y="212"/>
                  </a:lnTo>
                  <a:lnTo>
                    <a:pt x="864" y="218"/>
                  </a:lnTo>
                  <a:lnTo>
                    <a:pt x="870" y="218"/>
                  </a:lnTo>
                  <a:lnTo>
                    <a:pt x="870" y="212"/>
                  </a:lnTo>
                  <a:lnTo>
                    <a:pt x="877" y="200"/>
                  </a:lnTo>
                  <a:lnTo>
                    <a:pt x="877" y="194"/>
                  </a:lnTo>
                  <a:lnTo>
                    <a:pt x="889" y="188"/>
                  </a:lnTo>
                  <a:lnTo>
                    <a:pt x="895" y="176"/>
                  </a:lnTo>
                  <a:lnTo>
                    <a:pt x="901" y="176"/>
                  </a:lnTo>
                  <a:lnTo>
                    <a:pt x="901" y="170"/>
                  </a:lnTo>
                  <a:lnTo>
                    <a:pt x="913" y="170"/>
                  </a:lnTo>
                  <a:lnTo>
                    <a:pt x="919" y="164"/>
                  </a:lnTo>
                  <a:lnTo>
                    <a:pt x="955" y="145"/>
                  </a:lnTo>
                  <a:lnTo>
                    <a:pt x="961" y="145"/>
                  </a:lnTo>
                  <a:lnTo>
                    <a:pt x="967" y="145"/>
                  </a:lnTo>
                  <a:lnTo>
                    <a:pt x="973" y="139"/>
                  </a:lnTo>
                  <a:lnTo>
                    <a:pt x="979" y="133"/>
                  </a:lnTo>
                  <a:lnTo>
                    <a:pt x="985" y="133"/>
                  </a:lnTo>
                  <a:lnTo>
                    <a:pt x="991" y="127"/>
                  </a:lnTo>
                  <a:lnTo>
                    <a:pt x="997" y="127"/>
                  </a:lnTo>
                  <a:lnTo>
                    <a:pt x="1003" y="127"/>
                  </a:lnTo>
                  <a:lnTo>
                    <a:pt x="1009" y="127"/>
                  </a:lnTo>
                  <a:lnTo>
                    <a:pt x="1016" y="127"/>
                  </a:lnTo>
                  <a:lnTo>
                    <a:pt x="1016" y="133"/>
                  </a:lnTo>
                  <a:lnTo>
                    <a:pt x="1009" y="133"/>
                  </a:lnTo>
                  <a:lnTo>
                    <a:pt x="1009" y="139"/>
                  </a:lnTo>
                  <a:lnTo>
                    <a:pt x="1003" y="139"/>
                  </a:lnTo>
                  <a:lnTo>
                    <a:pt x="997" y="145"/>
                  </a:lnTo>
                  <a:lnTo>
                    <a:pt x="979" y="152"/>
                  </a:lnTo>
                  <a:lnTo>
                    <a:pt x="967" y="158"/>
                  </a:lnTo>
                  <a:lnTo>
                    <a:pt x="955" y="164"/>
                  </a:lnTo>
                  <a:lnTo>
                    <a:pt x="949" y="164"/>
                  </a:lnTo>
                  <a:lnTo>
                    <a:pt x="943" y="164"/>
                  </a:lnTo>
                  <a:lnTo>
                    <a:pt x="925" y="182"/>
                  </a:lnTo>
                  <a:lnTo>
                    <a:pt x="919" y="194"/>
                  </a:lnTo>
                  <a:lnTo>
                    <a:pt x="913" y="200"/>
                  </a:lnTo>
                  <a:lnTo>
                    <a:pt x="907" y="200"/>
                  </a:lnTo>
                  <a:lnTo>
                    <a:pt x="913" y="206"/>
                  </a:lnTo>
                  <a:lnTo>
                    <a:pt x="913" y="212"/>
                  </a:lnTo>
                  <a:lnTo>
                    <a:pt x="925" y="212"/>
                  </a:lnTo>
                  <a:lnTo>
                    <a:pt x="931" y="212"/>
                  </a:lnTo>
                  <a:lnTo>
                    <a:pt x="937" y="212"/>
                  </a:lnTo>
                  <a:lnTo>
                    <a:pt x="949" y="212"/>
                  </a:lnTo>
                  <a:lnTo>
                    <a:pt x="955" y="212"/>
                  </a:lnTo>
                  <a:lnTo>
                    <a:pt x="961" y="212"/>
                  </a:lnTo>
                  <a:lnTo>
                    <a:pt x="967" y="218"/>
                  </a:lnTo>
                  <a:lnTo>
                    <a:pt x="973" y="218"/>
                  </a:lnTo>
                  <a:lnTo>
                    <a:pt x="967" y="224"/>
                  </a:lnTo>
                  <a:lnTo>
                    <a:pt x="961" y="224"/>
                  </a:lnTo>
                  <a:lnTo>
                    <a:pt x="949" y="224"/>
                  </a:lnTo>
                  <a:lnTo>
                    <a:pt x="943" y="230"/>
                  </a:lnTo>
                  <a:lnTo>
                    <a:pt x="931" y="218"/>
                  </a:lnTo>
                  <a:lnTo>
                    <a:pt x="919" y="224"/>
                  </a:lnTo>
                  <a:lnTo>
                    <a:pt x="901" y="224"/>
                  </a:lnTo>
                  <a:lnTo>
                    <a:pt x="901" y="230"/>
                  </a:lnTo>
                  <a:lnTo>
                    <a:pt x="895" y="242"/>
                  </a:lnTo>
                  <a:lnTo>
                    <a:pt x="883" y="254"/>
                  </a:lnTo>
                  <a:lnTo>
                    <a:pt x="877" y="260"/>
                  </a:lnTo>
                  <a:lnTo>
                    <a:pt x="877" y="254"/>
                  </a:lnTo>
                  <a:lnTo>
                    <a:pt x="877" y="248"/>
                  </a:lnTo>
                  <a:lnTo>
                    <a:pt x="870" y="248"/>
                  </a:lnTo>
                  <a:lnTo>
                    <a:pt x="864" y="248"/>
                  </a:lnTo>
                  <a:lnTo>
                    <a:pt x="858" y="248"/>
                  </a:lnTo>
                  <a:lnTo>
                    <a:pt x="852" y="254"/>
                  </a:lnTo>
                  <a:lnTo>
                    <a:pt x="846" y="260"/>
                  </a:lnTo>
                  <a:lnTo>
                    <a:pt x="840" y="266"/>
                  </a:lnTo>
                  <a:lnTo>
                    <a:pt x="840" y="272"/>
                  </a:lnTo>
                  <a:lnTo>
                    <a:pt x="834" y="272"/>
                  </a:lnTo>
                  <a:lnTo>
                    <a:pt x="834" y="278"/>
                  </a:lnTo>
                  <a:lnTo>
                    <a:pt x="810" y="290"/>
                  </a:lnTo>
                  <a:lnTo>
                    <a:pt x="804" y="290"/>
                  </a:lnTo>
                  <a:lnTo>
                    <a:pt x="798" y="290"/>
                  </a:lnTo>
                  <a:lnTo>
                    <a:pt x="804" y="284"/>
                  </a:lnTo>
                  <a:lnTo>
                    <a:pt x="798" y="284"/>
                  </a:lnTo>
                  <a:lnTo>
                    <a:pt x="786" y="284"/>
                  </a:lnTo>
                  <a:lnTo>
                    <a:pt x="780" y="290"/>
                  </a:lnTo>
                  <a:lnTo>
                    <a:pt x="768" y="290"/>
                  </a:lnTo>
                  <a:lnTo>
                    <a:pt x="762" y="290"/>
                  </a:lnTo>
                  <a:lnTo>
                    <a:pt x="756" y="297"/>
                  </a:lnTo>
                  <a:lnTo>
                    <a:pt x="750" y="297"/>
                  </a:lnTo>
                  <a:lnTo>
                    <a:pt x="750" y="290"/>
                  </a:lnTo>
                  <a:lnTo>
                    <a:pt x="744" y="284"/>
                  </a:lnTo>
                  <a:lnTo>
                    <a:pt x="732" y="284"/>
                  </a:lnTo>
                  <a:lnTo>
                    <a:pt x="725" y="284"/>
                  </a:lnTo>
                  <a:lnTo>
                    <a:pt x="725" y="278"/>
                  </a:lnTo>
                  <a:lnTo>
                    <a:pt x="719" y="278"/>
                  </a:lnTo>
                  <a:lnTo>
                    <a:pt x="725" y="272"/>
                  </a:lnTo>
                  <a:lnTo>
                    <a:pt x="725" y="266"/>
                  </a:lnTo>
                  <a:lnTo>
                    <a:pt x="732" y="260"/>
                  </a:lnTo>
                  <a:lnTo>
                    <a:pt x="744" y="254"/>
                  </a:lnTo>
                  <a:lnTo>
                    <a:pt x="750" y="254"/>
                  </a:lnTo>
                  <a:lnTo>
                    <a:pt x="756" y="254"/>
                  </a:lnTo>
                  <a:lnTo>
                    <a:pt x="762" y="248"/>
                  </a:lnTo>
                  <a:lnTo>
                    <a:pt x="762" y="242"/>
                  </a:lnTo>
                  <a:lnTo>
                    <a:pt x="768" y="242"/>
                  </a:lnTo>
                  <a:lnTo>
                    <a:pt x="768" y="236"/>
                  </a:lnTo>
                  <a:lnTo>
                    <a:pt x="768" y="230"/>
                  </a:lnTo>
                  <a:lnTo>
                    <a:pt x="768" y="236"/>
                  </a:lnTo>
                  <a:lnTo>
                    <a:pt x="762" y="236"/>
                  </a:lnTo>
                  <a:lnTo>
                    <a:pt x="750" y="236"/>
                  </a:lnTo>
                  <a:lnTo>
                    <a:pt x="744" y="236"/>
                  </a:lnTo>
                  <a:lnTo>
                    <a:pt x="732" y="248"/>
                  </a:lnTo>
                  <a:lnTo>
                    <a:pt x="725" y="254"/>
                  </a:lnTo>
                  <a:lnTo>
                    <a:pt x="719" y="260"/>
                  </a:lnTo>
                  <a:lnTo>
                    <a:pt x="719" y="266"/>
                  </a:lnTo>
                  <a:lnTo>
                    <a:pt x="713" y="272"/>
                  </a:lnTo>
                  <a:lnTo>
                    <a:pt x="713" y="278"/>
                  </a:lnTo>
                  <a:lnTo>
                    <a:pt x="707" y="278"/>
                  </a:lnTo>
                  <a:lnTo>
                    <a:pt x="707" y="284"/>
                  </a:lnTo>
                  <a:lnTo>
                    <a:pt x="695" y="290"/>
                  </a:lnTo>
                  <a:lnTo>
                    <a:pt x="689" y="297"/>
                  </a:lnTo>
                  <a:lnTo>
                    <a:pt x="689" y="290"/>
                  </a:lnTo>
                  <a:lnTo>
                    <a:pt x="683" y="290"/>
                  </a:lnTo>
                  <a:lnTo>
                    <a:pt x="683" y="284"/>
                  </a:lnTo>
                  <a:lnTo>
                    <a:pt x="677" y="290"/>
                  </a:lnTo>
                  <a:lnTo>
                    <a:pt x="671" y="290"/>
                  </a:lnTo>
                  <a:lnTo>
                    <a:pt x="665" y="290"/>
                  </a:lnTo>
                  <a:lnTo>
                    <a:pt x="659" y="297"/>
                  </a:lnTo>
                  <a:lnTo>
                    <a:pt x="653" y="303"/>
                  </a:lnTo>
                  <a:lnTo>
                    <a:pt x="647" y="303"/>
                  </a:lnTo>
                  <a:lnTo>
                    <a:pt x="647" y="297"/>
                  </a:lnTo>
                  <a:lnTo>
                    <a:pt x="641" y="303"/>
                  </a:lnTo>
                  <a:lnTo>
                    <a:pt x="635" y="303"/>
                  </a:lnTo>
                  <a:lnTo>
                    <a:pt x="635" y="309"/>
                  </a:lnTo>
                  <a:lnTo>
                    <a:pt x="629" y="309"/>
                  </a:lnTo>
                  <a:lnTo>
                    <a:pt x="629" y="315"/>
                  </a:lnTo>
                  <a:lnTo>
                    <a:pt x="623" y="315"/>
                  </a:lnTo>
                  <a:lnTo>
                    <a:pt x="617" y="315"/>
                  </a:lnTo>
                  <a:lnTo>
                    <a:pt x="611" y="321"/>
                  </a:lnTo>
                  <a:lnTo>
                    <a:pt x="605" y="321"/>
                  </a:lnTo>
                  <a:lnTo>
                    <a:pt x="593" y="321"/>
                  </a:lnTo>
                  <a:lnTo>
                    <a:pt x="593" y="327"/>
                  </a:lnTo>
                  <a:lnTo>
                    <a:pt x="587" y="327"/>
                  </a:lnTo>
                  <a:lnTo>
                    <a:pt x="580" y="333"/>
                  </a:lnTo>
                  <a:lnTo>
                    <a:pt x="574" y="339"/>
                  </a:lnTo>
                  <a:lnTo>
                    <a:pt x="568" y="339"/>
                  </a:lnTo>
                  <a:lnTo>
                    <a:pt x="562" y="339"/>
                  </a:lnTo>
                  <a:lnTo>
                    <a:pt x="556" y="345"/>
                  </a:lnTo>
                  <a:lnTo>
                    <a:pt x="550" y="345"/>
                  </a:lnTo>
                  <a:lnTo>
                    <a:pt x="544" y="345"/>
                  </a:lnTo>
                  <a:lnTo>
                    <a:pt x="544" y="339"/>
                  </a:lnTo>
                  <a:lnTo>
                    <a:pt x="538" y="345"/>
                  </a:lnTo>
                  <a:lnTo>
                    <a:pt x="532" y="351"/>
                  </a:lnTo>
                  <a:lnTo>
                    <a:pt x="526" y="357"/>
                  </a:lnTo>
                  <a:lnTo>
                    <a:pt x="520" y="357"/>
                  </a:lnTo>
                  <a:lnTo>
                    <a:pt x="514" y="357"/>
                  </a:lnTo>
                  <a:lnTo>
                    <a:pt x="514" y="351"/>
                  </a:lnTo>
                  <a:lnTo>
                    <a:pt x="496" y="351"/>
                  </a:lnTo>
                  <a:lnTo>
                    <a:pt x="496" y="357"/>
                  </a:lnTo>
                  <a:lnTo>
                    <a:pt x="490" y="357"/>
                  </a:lnTo>
                  <a:lnTo>
                    <a:pt x="490" y="363"/>
                  </a:lnTo>
                  <a:lnTo>
                    <a:pt x="496" y="369"/>
                  </a:lnTo>
                  <a:lnTo>
                    <a:pt x="502" y="375"/>
                  </a:lnTo>
                  <a:lnTo>
                    <a:pt x="496" y="381"/>
                  </a:lnTo>
                  <a:lnTo>
                    <a:pt x="496" y="393"/>
                  </a:lnTo>
                  <a:lnTo>
                    <a:pt x="496" y="399"/>
                  </a:lnTo>
                  <a:lnTo>
                    <a:pt x="490" y="399"/>
                  </a:lnTo>
                  <a:lnTo>
                    <a:pt x="490" y="411"/>
                  </a:lnTo>
                  <a:lnTo>
                    <a:pt x="484" y="417"/>
                  </a:lnTo>
                  <a:lnTo>
                    <a:pt x="478" y="423"/>
                  </a:lnTo>
                  <a:lnTo>
                    <a:pt x="466" y="429"/>
                  </a:lnTo>
                  <a:lnTo>
                    <a:pt x="460" y="436"/>
                  </a:lnTo>
                  <a:lnTo>
                    <a:pt x="454" y="442"/>
                  </a:lnTo>
                  <a:lnTo>
                    <a:pt x="448" y="442"/>
                  </a:lnTo>
                  <a:lnTo>
                    <a:pt x="442" y="442"/>
                  </a:lnTo>
                  <a:lnTo>
                    <a:pt x="435" y="442"/>
                  </a:lnTo>
                  <a:lnTo>
                    <a:pt x="423" y="436"/>
                  </a:lnTo>
                  <a:lnTo>
                    <a:pt x="423" y="429"/>
                  </a:lnTo>
                  <a:lnTo>
                    <a:pt x="417" y="429"/>
                  </a:lnTo>
                  <a:lnTo>
                    <a:pt x="411" y="429"/>
                  </a:lnTo>
                  <a:lnTo>
                    <a:pt x="405" y="429"/>
                  </a:lnTo>
                  <a:lnTo>
                    <a:pt x="399" y="429"/>
                  </a:lnTo>
                  <a:lnTo>
                    <a:pt x="399" y="423"/>
                  </a:lnTo>
                  <a:lnTo>
                    <a:pt x="393" y="429"/>
                  </a:lnTo>
                  <a:lnTo>
                    <a:pt x="387" y="429"/>
                  </a:lnTo>
                  <a:lnTo>
                    <a:pt x="375" y="429"/>
                  </a:lnTo>
                  <a:lnTo>
                    <a:pt x="375" y="436"/>
                  </a:lnTo>
                  <a:lnTo>
                    <a:pt x="369" y="442"/>
                  </a:lnTo>
                  <a:lnTo>
                    <a:pt x="369" y="448"/>
                  </a:lnTo>
                  <a:lnTo>
                    <a:pt x="363" y="448"/>
                  </a:lnTo>
                  <a:lnTo>
                    <a:pt x="357" y="466"/>
                  </a:lnTo>
                  <a:lnTo>
                    <a:pt x="345" y="478"/>
                  </a:lnTo>
                  <a:lnTo>
                    <a:pt x="333" y="490"/>
                  </a:lnTo>
                  <a:lnTo>
                    <a:pt x="321" y="496"/>
                  </a:lnTo>
                  <a:lnTo>
                    <a:pt x="315" y="502"/>
                  </a:lnTo>
                  <a:lnTo>
                    <a:pt x="309" y="514"/>
                  </a:lnTo>
                  <a:lnTo>
                    <a:pt x="315" y="514"/>
                  </a:lnTo>
                  <a:lnTo>
                    <a:pt x="303" y="526"/>
                  </a:lnTo>
                  <a:lnTo>
                    <a:pt x="296" y="532"/>
                  </a:lnTo>
                  <a:lnTo>
                    <a:pt x="303" y="538"/>
                  </a:lnTo>
                  <a:lnTo>
                    <a:pt x="309" y="538"/>
                  </a:lnTo>
                  <a:lnTo>
                    <a:pt x="315" y="538"/>
                  </a:lnTo>
                  <a:lnTo>
                    <a:pt x="321" y="538"/>
                  </a:lnTo>
                  <a:lnTo>
                    <a:pt x="321" y="544"/>
                  </a:lnTo>
                  <a:lnTo>
                    <a:pt x="321" y="550"/>
                  </a:lnTo>
                  <a:lnTo>
                    <a:pt x="321" y="556"/>
                  </a:lnTo>
                  <a:lnTo>
                    <a:pt x="333" y="556"/>
                  </a:lnTo>
                  <a:lnTo>
                    <a:pt x="339" y="556"/>
                  </a:lnTo>
                  <a:lnTo>
                    <a:pt x="351" y="556"/>
                  </a:lnTo>
                  <a:lnTo>
                    <a:pt x="357" y="556"/>
                  </a:lnTo>
                  <a:lnTo>
                    <a:pt x="363" y="556"/>
                  </a:lnTo>
                  <a:lnTo>
                    <a:pt x="369" y="550"/>
                  </a:lnTo>
                  <a:lnTo>
                    <a:pt x="375" y="544"/>
                  </a:lnTo>
                  <a:lnTo>
                    <a:pt x="387" y="544"/>
                  </a:lnTo>
                  <a:lnTo>
                    <a:pt x="393" y="538"/>
                  </a:lnTo>
                  <a:lnTo>
                    <a:pt x="399" y="532"/>
                  </a:lnTo>
                  <a:lnTo>
                    <a:pt x="405" y="532"/>
                  </a:lnTo>
                  <a:lnTo>
                    <a:pt x="417" y="526"/>
                  </a:lnTo>
                  <a:lnTo>
                    <a:pt x="417" y="520"/>
                  </a:lnTo>
                  <a:lnTo>
                    <a:pt x="411" y="514"/>
                  </a:lnTo>
                  <a:lnTo>
                    <a:pt x="417" y="508"/>
                  </a:lnTo>
                  <a:lnTo>
                    <a:pt x="429" y="502"/>
                  </a:lnTo>
                  <a:lnTo>
                    <a:pt x="435" y="496"/>
                  </a:lnTo>
                  <a:lnTo>
                    <a:pt x="442" y="490"/>
                  </a:lnTo>
                  <a:lnTo>
                    <a:pt x="454" y="490"/>
                  </a:lnTo>
                  <a:lnTo>
                    <a:pt x="460" y="484"/>
                  </a:lnTo>
                  <a:lnTo>
                    <a:pt x="472" y="484"/>
                  </a:lnTo>
                  <a:lnTo>
                    <a:pt x="484" y="478"/>
                  </a:lnTo>
                  <a:lnTo>
                    <a:pt x="484" y="472"/>
                  </a:lnTo>
                  <a:lnTo>
                    <a:pt x="490" y="466"/>
                  </a:lnTo>
                  <a:lnTo>
                    <a:pt x="496" y="454"/>
                  </a:lnTo>
                  <a:lnTo>
                    <a:pt x="502" y="448"/>
                  </a:lnTo>
                  <a:lnTo>
                    <a:pt x="514" y="448"/>
                  </a:lnTo>
                  <a:lnTo>
                    <a:pt x="520" y="448"/>
                  </a:lnTo>
                  <a:lnTo>
                    <a:pt x="520" y="454"/>
                  </a:lnTo>
                  <a:lnTo>
                    <a:pt x="526" y="460"/>
                  </a:lnTo>
                  <a:lnTo>
                    <a:pt x="532" y="460"/>
                  </a:lnTo>
                  <a:lnTo>
                    <a:pt x="538" y="460"/>
                  </a:lnTo>
                  <a:lnTo>
                    <a:pt x="538" y="454"/>
                  </a:lnTo>
                  <a:lnTo>
                    <a:pt x="550" y="454"/>
                  </a:lnTo>
                  <a:lnTo>
                    <a:pt x="550" y="448"/>
                  </a:lnTo>
                  <a:lnTo>
                    <a:pt x="556" y="448"/>
                  </a:lnTo>
                  <a:lnTo>
                    <a:pt x="562" y="442"/>
                  </a:lnTo>
                  <a:lnTo>
                    <a:pt x="568" y="442"/>
                  </a:lnTo>
                  <a:lnTo>
                    <a:pt x="574" y="442"/>
                  </a:lnTo>
                  <a:lnTo>
                    <a:pt x="574" y="448"/>
                  </a:lnTo>
                  <a:lnTo>
                    <a:pt x="574" y="454"/>
                  </a:lnTo>
                  <a:lnTo>
                    <a:pt x="568" y="460"/>
                  </a:lnTo>
                  <a:lnTo>
                    <a:pt x="574" y="490"/>
                  </a:lnTo>
                  <a:lnTo>
                    <a:pt x="574" y="496"/>
                  </a:lnTo>
                  <a:lnTo>
                    <a:pt x="580" y="496"/>
                  </a:lnTo>
                  <a:lnTo>
                    <a:pt x="580" y="502"/>
                  </a:lnTo>
                  <a:lnTo>
                    <a:pt x="580" y="508"/>
                  </a:lnTo>
                  <a:lnTo>
                    <a:pt x="587" y="508"/>
                  </a:lnTo>
                  <a:lnTo>
                    <a:pt x="587" y="514"/>
                  </a:lnTo>
                  <a:lnTo>
                    <a:pt x="587" y="520"/>
                  </a:lnTo>
                  <a:lnTo>
                    <a:pt x="587" y="526"/>
                  </a:lnTo>
                  <a:lnTo>
                    <a:pt x="587" y="532"/>
                  </a:lnTo>
                  <a:lnTo>
                    <a:pt x="587" y="538"/>
                  </a:lnTo>
                  <a:lnTo>
                    <a:pt x="580" y="544"/>
                  </a:lnTo>
                  <a:lnTo>
                    <a:pt x="574" y="544"/>
                  </a:lnTo>
                  <a:lnTo>
                    <a:pt x="574" y="550"/>
                  </a:lnTo>
                  <a:lnTo>
                    <a:pt x="574" y="556"/>
                  </a:lnTo>
                  <a:lnTo>
                    <a:pt x="580" y="556"/>
                  </a:lnTo>
                  <a:lnTo>
                    <a:pt x="587" y="550"/>
                  </a:lnTo>
                  <a:lnTo>
                    <a:pt x="587" y="538"/>
                  </a:lnTo>
                  <a:lnTo>
                    <a:pt x="593" y="538"/>
                  </a:lnTo>
                  <a:lnTo>
                    <a:pt x="599" y="538"/>
                  </a:lnTo>
                  <a:lnTo>
                    <a:pt x="599" y="532"/>
                  </a:lnTo>
                  <a:lnTo>
                    <a:pt x="599" y="526"/>
                  </a:lnTo>
                  <a:lnTo>
                    <a:pt x="605" y="520"/>
                  </a:lnTo>
                  <a:lnTo>
                    <a:pt x="611" y="514"/>
                  </a:lnTo>
                  <a:lnTo>
                    <a:pt x="617" y="514"/>
                  </a:lnTo>
                  <a:lnTo>
                    <a:pt x="617" y="520"/>
                  </a:lnTo>
                  <a:lnTo>
                    <a:pt x="617" y="526"/>
                  </a:lnTo>
                  <a:lnTo>
                    <a:pt x="623" y="520"/>
                  </a:lnTo>
                  <a:lnTo>
                    <a:pt x="623" y="514"/>
                  </a:lnTo>
                  <a:lnTo>
                    <a:pt x="623" y="508"/>
                  </a:lnTo>
                  <a:lnTo>
                    <a:pt x="611" y="496"/>
                  </a:lnTo>
                  <a:lnTo>
                    <a:pt x="611" y="490"/>
                  </a:lnTo>
                  <a:lnTo>
                    <a:pt x="605" y="484"/>
                  </a:lnTo>
                  <a:lnTo>
                    <a:pt x="605" y="478"/>
                  </a:lnTo>
                  <a:lnTo>
                    <a:pt x="605" y="472"/>
                  </a:lnTo>
                  <a:lnTo>
                    <a:pt x="605" y="466"/>
                  </a:lnTo>
                  <a:lnTo>
                    <a:pt x="605" y="460"/>
                  </a:lnTo>
                  <a:lnTo>
                    <a:pt x="605" y="454"/>
                  </a:lnTo>
                  <a:lnTo>
                    <a:pt x="605" y="442"/>
                  </a:lnTo>
                  <a:lnTo>
                    <a:pt x="605" y="436"/>
                  </a:lnTo>
                  <a:lnTo>
                    <a:pt x="611" y="429"/>
                  </a:lnTo>
                  <a:lnTo>
                    <a:pt x="617" y="429"/>
                  </a:lnTo>
                  <a:lnTo>
                    <a:pt x="617" y="423"/>
                  </a:lnTo>
                  <a:lnTo>
                    <a:pt x="623" y="423"/>
                  </a:lnTo>
                  <a:lnTo>
                    <a:pt x="629" y="423"/>
                  </a:lnTo>
                  <a:lnTo>
                    <a:pt x="635" y="417"/>
                  </a:lnTo>
                  <a:lnTo>
                    <a:pt x="641" y="423"/>
                  </a:lnTo>
                  <a:lnTo>
                    <a:pt x="635" y="423"/>
                  </a:lnTo>
                  <a:lnTo>
                    <a:pt x="623" y="429"/>
                  </a:lnTo>
                  <a:lnTo>
                    <a:pt x="623" y="436"/>
                  </a:lnTo>
                  <a:lnTo>
                    <a:pt x="629" y="442"/>
                  </a:lnTo>
                  <a:lnTo>
                    <a:pt x="635" y="436"/>
                  </a:lnTo>
                  <a:lnTo>
                    <a:pt x="635" y="442"/>
                  </a:lnTo>
                  <a:lnTo>
                    <a:pt x="629" y="448"/>
                  </a:lnTo>
                  <a:lnTo>
                    <a:pt x="629" y="454"/>
                  </a:lnTo>
                  <a:lnTo>
                    <a:pt x="629" y="460"/>
                  </a:lnTo>
                  <a:lnTo>
                    <a:pt x="635" y="466"/>
                  </a:lnTo>
                  <a:lnTo>
                    <a:pt x="641" y="466"/>
                  </a:lnTo>
                  <a:lnTo>
                    <a:pt x="641" y="472"/>
                  </a:lnTo>
                  <a:lnTo>
                    <a:pt x="641" y="478"/>
                  </a:lnTo>
                  <a:lnTo>
                    <a:pt x="641" y="484"/>
                  </a:lnTo>
                  <a:lnTo>
                    <a:pt x="647" y="484"/>
                  </a:lnTo>
                  <a:lnTo>
                    <a:pt x="653" y="484"/>
                  </a:lnTo>
                  <a:lnTo>
                    <a:pt x="653" y="490"/>
                  </a:lnTo>
                  <a:lnTo>
                    <a:pt x="653" y="496"/>
                  </a:lnTo>
                  <a:lnTo>
                    <a:pt x="635" y="508"/>
                  </a:lnTo>
                  <a:lnTo>
                    <a:pt x="635" y="514"/>
                  </a:lnTo>
                  <a:lnTo>
                    <a:pt x="635" y="520"/>
                  </a:lnTo>
                  <a:lnTo>
                    <a:pt x="635" y="526"/>
                  </a:lnTo>
                  <a:lnTo>
                    <a:pt x="635" y="532"/>
                  </a:lnTo>
                  <a:lnTo>
                    <a:pt x="635" y="538"/>
                  </a:lnTo>
                  <a:lnTo>
                    <a:pt x="635" y="544"/>
                  </a:lnTo>
                  <a:lnTo>
                    <a:pt x="635" y="550"/>
                  </a:lnTo>
                  <a:lnTo>
                    <a:pt x="641" y="550"/>
                  </a:lnTo>
                  <a:lnTo>
                    <a:pt x="641" y="556"/>
                  </a:lnTo>
                  <a:lnTo>
                    <a:pt x="647" y="556"/>
                  </a:lnTo>
                  <a:lnTo>
                    <a:pt x="647" y="562"/>
                  </a:lnTo>
                  <a:lnTo>
                    <a:pt x="641" y="562"/>
                  </a:lnTo>
                  <a:lnTo>
                    <a:pt x="641" y="556"/>
                  </a:lnTo>
                  <a:lnTo>
                    <a:pt x="635" y="556"/>
                  </a:lnTo>
                  <a:lnTo>
                    <a:pt x="629" y="562"/>
                  </a:lnTo>
                  <a:lnTo>
                    <a:pt x="629" y="568"/>
                  </a:lnTo>
                  <a:lnTo>
                    <a:pt x="629" y="581"/>
                  </a:lnTo>
                  <a:lnTo>
                    <a:pt x="635" y="587"/>
                  </a:lnTo>
                  <a:lnTo>
                    <a:pt x="641" y="587"/>
                  </a:lnTo>
                  <a:lnTo>
                    <a:pt x="641" y="581"/>
                  </a:lnTo>
                  <a:lnTo>
                    <a:pt x="641" y="575"/>
                  </a:lnTo>
                  <a:lnTo>
                    <a:pt x="641" y="568"/>
                  </a:lnTo>
                  <a:lnTo>
                    <a:pt x="647" y="575"/>
                  </a:lnTo>
                  <a:lnTo>
                    <a:pt x="647" y="568"/>
                  </a:lnTo>
                  <a:lnTo>
                    <a:pt x="647" y="562"/>
                  </a:lnTo>
                  <a:lnTo>
                    <a:pt x="653" y="568"/>
                  </a:lnTo>
                  <a:lnTo>
                    <a:pt x="659" y="568"/>
                  </a:lnTo>
                  <a:lnTo>
                    <a:pt x="659" y="562"/>
                  </a:lnTo>
                  <a:lnTo>
                    <a:pt x="659" y="556"/>
                  </a:lnTo>
                  <a:lnTo>
                    <a:pt x="659" y="544"/>
                  </a:lnTo>
                  <a:lnTo>
                    <a:pt x="665" y="544"/>
                  </a:lnTo>
                  <a:lnTo>
                    <a:pt x="665" y="538"/>
                  </a:lnTo>
                  <a:lnTo>
                    <a:pt x="665" y="532"/>
                  </a:lnTo>
                  <a:lnTo>
                    <a:pt x="671" y="526"/>
                  </a:lnTo>
                  <a:lnTo>
                    <a:pt x="671" y="520"/>
                  </a:lnTo>
                  <a:lnTo>
                    <a:pt x="671" y="526"/>
                  </a:lnTo>
                  <a:lnTo>
                    <a:pt x="671" y="532"/>
                  </a:lnTo>
                  <a:lnTo>
                    <a:pt x="677" y="532"/>
                  </a:lnTo>
                  <a:lnTo>
                    <a:pt x="677" y="526"/>
                  </a:lnTo>
                  <a:lnTo>
                    <a:pt x="683" y="526"/>
                  </a:lnTo>
                  <a:lnTo>
                    <a:pt x="683" y="520"/>
                  </a:lnTo>
                  <a:lnTo>
                    <a:pt x="695" y="520"/>
                  </a:lnTo>
                  <a:lnTo>
                    <a:pt x="701" y="514"/>
                  </a:lnTo>
                  <a:lnTo>
                    <a:pt x="707" y="514"/>
                  </a:lnTo>
                  <a:lnTo>
                    <a:pt x="707" y="520"/>
                  </a:lnTo>
                  <a:lnTo>
                    <a:pt x="713" y="520"/>
                  </a:lnTo>
                  <a:lnTo>
                    <a:pt x="725" y="520"/>
                  </a:lnTo>
                  <a:lnTo>
                    <a:pt x="732" y="514"/>
                  </a:lnTo>
                  <a:lnTo>
                    <a:pt x="738" y="520"/>
                  </a:lnTo>
                  <a:lnTo>
                    <a:pt x="744" y="520"/>
                  </a:lnTo>
                  <a:lnTo>
                    <a:pt x="744" y="514"/>
                  </a:lnTo>
                  <a:lnTo>
                    <a:pt x="738" y="508"/>
                  </a:lnTo>
                  <a:lnTo>
                    <a:pt x="738" y="502"/>
                  </a:lnTo>
                  <a:lnTo>
                    <a:pt x="744" y="496"/>
                  </a:lnTo>
                  <a:lnTo>
                    <a:pt x="744" y="490"/>
                  </a:lnTo>
                  <a:lnTo>
                    <a:pt x="750" y="484"/>
                  </a:lnTo>
                  <a:lnTo>
                    <a:pt x="756" y="478"/>
                  </a:lnTo>
                  <a:lnTo>
                    <a:pt x="762" y="478"/>
                  </a:lnTo>
                  <a:lnTo>
                    <a:pt x="768" y="472"/>
                  </a:lnTo>
                  <a:lnTo>
                    <a:pt x="774" y="472"/>
                  </a:lnTo>
                  <a:lnTo>
                    <a:pt x="774" y="466"/>
                  </a:lnTo>
                  <a:lnTo>
                    <a:pt x="780" y="460"/>
                  </a:lnTo>
                  <a:lnTo>
                    <a:pt x="786" y="460"/>
                  </a:lnTo>
                  <a:lnTo>
                    <a:pt x="786" y="454"/>
                  </a:lnTo>
                  <a:lnTo>
                    <a:pt x="792" y="454"/>
                  </a:lnTo>
                  <a:lnTo>
                    <a:pt x="792" y="448"/>
                  </a:lnTo>
                  <a:lnTo>
                    <a:pt x="792" y="442"/>
                  </a:lnTo>
                  <a:lnTo>
                    <a:pt x="798" y="442"/>
                  </a:lnTo>
                  <a:lnTo>
                    <a:pt x="804" y="442"/>
                  </a:lnTo>
                  <a:lnTo>
                    <a:pt x="804" y="436"/>
                  </a:lnTo>
                  <a:lnTo>
                    <a:pt x="810" y="436"/>
                  </a:lnTo>
                  <a:lnTo>
                    <a:pt x="810" y="429"/>
                  </a:lnTo>
                  <a:lnTo>
                    <a:pt x="816" y="429"/>
                  </a:lnTo>
                  <a:lnTo>
                    <a:pt x="822" y="429"/>
                  </a:lnTo>
                  <a:lnTo>
                    <a:pt x="828" y="429"/>
                  </a:lnTo>
                  <a:lnTo>
                    <a:pt x="828" y="436"/>
                  </a:lnTo>
                  <a:lnTo>
                    <a:pt x="822" y="436"/>
                  </a:lnTo>
                  <a:lnTo>
                    <a:pt x="822" y="442"/>
                  </a:lnTo>
                  <a:lnTo>
                    <a:pt x="828" y="442"/>
                  </a:lnTo>
                  <a:lnTo>
                    <a:pt x="834" y="442"/>
                  </a:lnTo>
                  <a:lnTo>
                    <a:pt x="840" y="442"/>
                  </a:lnTo>
                  <a:lnTo>
                    <a:pt x="828" y="448"/>
                  </a:lnTo>
                  <a:lnTo>
                    <a:pt x="822" y="448"/>
                  </a:lnTo>
                  <a:lnTo>
                    <a:pt x="828" y="454"/>
                  </a:lnTo>
                  <a:lnTo>
                    <a:pt x="828" y="460"/>
                  </a:lnTo>
                  <a:lnTo>
                    <a:pt x="822" y="466"/>
                  </a:lnTo>
                  <a:lnTo>
                    <a:pt x="828" y="466"/>
                  </a:lnTo>
                  <a:lnTo>
                    <a:pt x="834" y="466"/>
                  </a:lnTo>
                  <a:lnTo>
                    <a:pt x="840" y="460"/>
                  </a:lnTo>
                  <a:lnTo>
                    <a:pt x="846" y="460"/>
                  </a:lnTo>
                  <a:lnTo>
                    <a:pt x="852" y="460"/>
                  </a:lnTo>
                  <a:lnTo>
                    <a:pt x="858" y="460"/>
                  </a:lnTo>
                  <a:lnTo>
                    <a:pt x="852" y="454"/>
                  </a:lnTo>
                  <a:lnTo>
                    <a:pt x="846" y="448"/>
                  </a:lnTo>
                  <a:lnTo>
                    <a:pt x="846" y="442"/>
                  </a:lnTo>
                  <a:lnTo>
                    <a:pt x="846" y="436"/>
                  </a:lnTo>
                  <a:lnTo>
                    <a:pt x="852" y="436"/>
                  </a:lnTo>
                  <a:lnTo>
                    <a:pt x="864" y="436"/>
                  </a:lnTo>
                  <a:lnTo>
                    <a:pt x="870" y="436"/>
                  </a:lnTo>
                  <a:lnTo>
                    <a:pt x="877" y="436"/>
                  </a:lnTo>
                  <a:lnTo>
                    <a:pt x="889" y="436"/>
                  </a:lnTo>
                  <a:lnTo>
                    <a:pt x="895" y="429"/>
                  </a:lnTo>
                  <a:lnTo>
                    <a:pt x="901" y="429"/>
                  </a:lnTo>
                  <a:lnTo>
                    <a:pt x="907" y="429"/>
                  </a:lnTo>
                  <a:lnTo>
                    <a:pt x="901" y="436"/>
                  </a:lnTo>
                  <a:lnTo>
                    <a:pt x="895" y="436"/>
                  </a:lnTo>
                  <a:lnTo>
                    <a:pt x="895" y="442"/>
                  </a:lnTo>
                  <a:lnTo>
                    <a:pt x="889" y="442"/>
                  </a:lnTo>
                  <a:lnTo>
                    <a:pt x="883" y="448"/>
                  </a:lnTo>
                  <a:lnTo>
                    <a:pt x="877" y="454"/>
                  </a:lnTo>
                  <a:lnTo>
                    <a:pt x="870" y="460"/>
                  </a:lnTo>
                  <a:lnTo>
                    <a:pt x="864" y="460"/>
                  </a:lnTo>
                  <a:lnTo>
                    <a:pt x="864" y="466"/>
                  </a:lnTo>
                  <a:lnTo>
                    <a:pt x="870" y="466"/>
                  </a:lnTo>
                  <a:lnTo>
                    <a:pt x="877" y="472"/>
                  </a:lnTo>
                  <a:lnTo>
                    <a:pt x="883" y="478"/>
                  </a:lnTo>
                  <a:lnTo>
                    <a:pt x="883" y="484"/>
                  </a:lnTo>
                  <a:lnTo>
                    <a:pt x="883" y="490"/>
                  </a:lnTo>
                  <a:lnTo>
                    <a:pt x="889" y="502"/>
                  </a:lnTo>
                  <a:lnTo>
                    <a:pt x="889" y="508"/>
                  </a:lnTo>
                  <a:lnTo>
                    <a:pt x="883" y="520"/>
                  </a:lnTo>
                  <a:lnTo>
                    <a:pt x="883" y="526"/>
                  </a:lnTo>
                  <a:lnTo>
                    <a:pt x="877" y="526"/>
                  </a:lnTo>
                  <a:lnTo>
                    <a:pt x="864" y="532"/>
                  </a:lnTo>
                  <a:lnTo>
                    <a:pt x="858" y="526"/>
                  </a:lnTo>
                  <a:lnTo>
                    <a:pt x="852" y="526"/>
                  </a:lnTo>
                  <a:lnTo>
                    <a:pt x="846" y="532"/>
                  </a:lnTo>
                  <a:lnTo>
                    <a:pt x="840" y="532"/>
                  </a:lnTo>
                  <a:lnTo>
                    <a:pt x="828" y="520"/>
                  </a:lnTo>
                  <a:lnTo>
                    <a:pt x="822" y="514"/>
                  </a:lnTo>
                  <a:lnTo>
                    <a:pt x="816" y="514"/>
                  </a:lnTo>
                  <a:lnTo>
                    <a:pt x="822" y="508"/>
                  </a:lnTo>
                  <a:lnTo>
                    <a:pt x="816" y="508"/>
                  </a:lnTo>
                  <a:lnTo>
                    <a:pt x="810" y="508"/>
                  </a:lnTo>
                  <a:lnTo>
                    <a:pt x="798" y="502"/>
                  </a:lnTo>
                  <a:lnTo>
                    <a:pt x="768" y="514"/>
                  </a:lnTo>
                  <a:lnTo>
                    <a:pt x="768" y="520"/>
                  </a:lnTo>
                  <a:lnTo>
                    <a:pt x="762" y="520"/>
                  </a:lnTo>
                  <a:lnTo>
                    <a:pt x="756" y="520"/>
                  </a:lnTo>
                  <a:lnTo>
                    <a:pt x="750" y="514"/>
                  </a:lnTo>
                  <a:lnTo>
                    <a:pt x="744" y="520"/>
                  </a:lnTo>
                  <a:lnTo>
                    <a:pt x="744" y="526"/>
                  </a:lnTo>
                  <a:lnTo>
                    <a:pt x="738" y="526"/>
                  </a:lnTo>
                  <a:lnTo>
                    <a:pt x="732" y="532"/>
                  </a:lnTo>
                  <a:lnTo>
                    <a:pt x="725" y="532"/>
                  </a:lnTo>
                  <a:lnTo>
                    <a:pt x="713" y="526"/>
                  </a:lnTo>
                  <a:lnTo>
                    <a:pt x="707" y="526"/>
                  </a:lnTo>
                  <a:lnTo>
                    <a:pt x="701" y="532"/>
                  </a:lnTo>
                  <a:lnTo>
                    <a:pt x="701" y="538"/>
                  </a:lnTo>
                  <a:lnTo>
                    <a:pt x="707" y="544"/>
                  </a:lnTo>
                  <a:lnTo>
                    <a:pt x="695" y="550"/>
                  </a:lnTo>
                  <a:lnTo>
                    <a:pt x="695" y="556"/>
                  </a:lnTo>
                  <a:lnTo>
                    <a:pt x="695" y="562"/>
                  </a:lnTo>
                  <a:lnTo>
                    <a:pt x="689" y="562"/>
                  </a:lnTo>
                  <a:lnTo>
                    <a:pt x="689" y="556"/>
                  </a:lnTo>
                  <a:lnTo>
                    <a:pt x="683" y="562"/>
                  </a:lnTo>
                  <a:lnTo>
                    <a:pt x="689" y="562"/>
                  </a:lnTo>
                  <a:lnTo>
                    <a:pt x="695" y="568"/>
                  </a:lnTo>
                  <a:lnTo>
                    <a:pt x="689" y="568"/>
                  </a:lnTo>
                  <a:lnTo>
                    <a:pt x="689" y="575"/>
                  </a:lnTo>
                  <a:lnTo>
                    <a:pt x="689" y="581"/>
                  </a:lnTo>
                  <a:lnTo>
                    <a:pt x="689" y="593"/>
                  </a:lnTo>
                  <a:lnTo>
                    <a:pt x="701" y="593"/>
                  </a:lnTo>
                  <a:lnTo>
                    <a:pt x="707" y="599"/>
                  </a:lnTo>
                  <a:lnTo>
                    <a:pt x="713" y="599"/>
                  </a:lnTo>
                  <a:lnTo>
                    <a:pt x="719" y="599"/>
                  </a:lnTo>
                  <a:lnTo>
                    <a:pt x="719" y="593"/>
                  </a:lnTo>
                  <a:lnTo>
                    <a:pt x="725" y="593"/>
                  </a:lnTo>
                  <a:lnTo>
                    <a:pt x="738" y="599"/>
                  </a:lnTo>
                  <a:lnTo>
                    <a:pt x="744" y="599"/>
                  </a:lnTo>
                  <a:lnTo>
                    <a:pt x="750" y="599"/>
                  </a:lnTo>
                  <a:lnTo>
                    <a:pt x="756" y="605"/>
                  </a:lnTo>
                  <a:lnTo>
                    <a:pt x="762" y="605"/>
                  </a:lnTo>
                  <a:lnTo>
                    <a:pt x="762" y="599"/>
                  </a:lnTo>
                  <a:lnTo>
                    <a:pt x="768" y="593"/>
                  </a:lnTo>
                  <a:lnTo>
                    <a:pt x="774" y="599"/>
                  </a:lnTo>
                  <a:lnTo>
                    <a:pt x="780" y="593"/>
                  </a:lnTo>
                  <a:lnTo>
                    <a:pt x="786" y="593"/>
                  </a:lnTo>
                  <a:lnTo>
                    <a:pt x="786" y="599"/>
                  </a:lnTo>
                  <a:lnTo>
                    <a:pt x="780" y="599"/>
                  </a:lnTo>
                  <a:lnTo>
                    <a:pt x="780" y="605"/>
                  </a:lnTo>
                  <a:lnTo>
                    <a:pt x="774" y="611"/>
                  </a:lnTo>
                  <a:lnTo>
                    <a:pt x="774" y="617"/>
                  </a:lnTo>
                  <a:lnTo>
                    <a:pt x="768" y="629"/>
                  </a:lnTo>
                  <a:lnTo>
                    <a:pt x="768" y="635"/>
                  </a:lnTo>
                  <a:lnTo>
                    <a:pt x="762" y="635"/>
                  </a:lnTo>
                  <a:lnTo>
                    <a:pt x="750" y="647"/>
                  </a:lnTo>
                  <a:lnTo>
                    <a:pt x="750" y="653"/>
                  </a:lnTo>
                  <a:lnTo>
                    <a:pt x="744" y="659"/>
                  </a:lnTo>
                  <a:lnTo>
                    <a:pt x="738" y="671"/>
                  </a:lnTo>
                  <a:lnTo>
                    <a:pt x="732" y="677"/>
                  </a:lnTo>
                  <a:lnTo>
                    <a:pt x="725" y="683"/>
                  </a:lnTo>
                  <a:lnTo>
                    <a:pt x="719" y="689"/>
                  </a:lnTo>
                  <a:lnTo>
                    <a:pt x="701" y="683"/>
                  </a:lnTo>
                  <a:lnTo>
                    <a:pt x="695" y="683"/>
                  </a:lnTo>
                  <a:lnTo>
                    <a:pt x="689" y="677"/>
                  </a:lnTo>
                  <a:lnTo>
                    <a:pt x="683" y="677"/>
                  </a:lnTo>
                  <a:lnTo>
                    <a:pt x="677" y="677"/>
                  </a:lnTo>
                  <a:lnTo>
                    <a:pt x="671" y="683"/>
                  </a:lnTo>
                  <a:lnTo>
                    <a:pt x="659" y="683"/>
                  </a:lnTo>
                  <a:lnTo>
                    <a:pt x="647" y="677"/>
                  </a:lnTo>
                  <a:lnTo>
                    <a:pt x="641" y="677"/>
                  </a:lnTo>
                  <a:lnTo>
                    <a:pt x="635" y="677"/>
                  </a:lnTo>
                  <a:lnTo>
                    <a:pt x="623" y="671"/>
                  </a:lnTo>
                  <a:lnTo>
                    <a:pt x="617" y="665"/>
                  </a:lnTo>
                  <a:lnTo>
                    <a:pt x="599" y="659"/>
                  </a:lnTo>
                  <a:lnTo>
                    <a:pt x="605" y="653"/>
                  </a:lnTo>
                  <a:lnTo>
                    <a:pt x="599" y="647"/>
                  </a:lnTo>
                  <a:lnTo>
                    <a:pt x="587" y="647"/>
                  </a:lnTo>
                  <a:lnTo>
                    <a:pt x="580" y="653"/>
                  </a:lnTo>
                  <a:lnTo>
                    <a:pt x="568" y="653"/>
                  </a:lnTo>
                  <a:lnTo>
                    <a:pt x="562" y="659"/>
                  </a:lnTo>
                  <a:lnTo>
                    <a:pt x="556" y="659"/>
                  </a:lnTo>
                  <a:lnTo>
                    <a:pt x="562" y="665"/>
                  </a:lnTo>
                  <a:lnTo>
                    <a:pt x="562" y="671"/>
                  </a:lnTo>
                  <a:lnTo>
                    <a:pt x="556" y="683"/>
                  </a:lnTo>
                  <a:lnTo>
                    <a:pt x="544" y="689"/>
                  </a:lnTo>
                  <a:lnTo>
                    <a:pt x="538" y="683"/>
                  </a:lnTo>
                  <a:lnTo>
                    <a:pt x="532" y="677"/>
                  </a:lnTo>
                  <a:lnTo>
                    <a:pt x="520" y="671"/>
                  </a:lnTo>
                  <a:lnTo>
                    <a:pt x="514" y="665"/>
                  </a:lnTo>
                  <a:lnTo>
                    <a:pt x="514" y="659"/>
                  </a:lnTo>
                  <a:lnTo>
                    <a:pt x="514" y="653"/>
                  </a:lnTo>
                  <a:lnTo>
                    <a:pt x="514" y="647"/>
                  </a:lnTo>
                  <a:lnTo>
                    <a:pt x="502" y="641"/>
                  </a:lnTo>
                  <a:lnTo>
                    <a:pt x="496" y="635"/>
                  </a:lnTo>
                  <a:lnTo>
                    <a:pt x="490" y="635"/>
                  </a:lnTo>
                  <a:lnTo>
                    <a:pt x="484" y="629"/>
                  </a:lnTo>
                  <a:lnTo>
                    <a:pt x="478" y="623"/>
                  </a:lnTo>
                  <a:lnTo>
                    <a:pt x="472" y="617"/>
                  </a:lnTo>
                  <a:lnTo>
                    <a:pt x="472" y="611"/>
                  </a:lnTo>
                  <a:lnTo>
                    <a:pt x="472" y="605"/>
                  </a:lnTo>
                  <a:lnTo>
                    <a:pt x="484" y="605"/>
                  </a:lnTo>
                  <a:lnTo>
                    <a:pt x="490" y="599"/>
                  </a:lnTo>
                  <a:lnTo>
                    <a:pt x="496" y="599"/>
                  </a:lnTo>
                  <a:lnTo>
                    <a:pt x="496" y="593"/>
                  </a:lnTo>
                  <a:lnTo>
                    <a:pt x="496" y="587"/>
                  </a:lnTo>
                  <a:lnTo>
                    <a:pt x="496" y="581"/>
                  </a:lnTo>
                  <a:lnTo>
                    <a:pt x="496" y="575"/>
                  </a:lnTo>
                  <a:lnTo>
                    <a:pt x="502" y="575"/>
                  </a:lnTo>
                  <a:lnTo>
                    <a:pt x="508" y="575"/>
                  </a:lnTo>
                  <a:lnTo>
                    <a:pt x="508" y="568"/>
                  </a:lnTo>
                  <a:lnTo>
                    <a:pt x="502" y="568"/>
                  </a:lnTo>
                  <a:lnTo>
                    <a:pt x="502" y="562"/>
                  </a:lnTo>
                  <a:lnTo>
                    <a:pt x="502" y="556"/>
                  </a:lnTo>
                  <a:lnTo>
                    <a:pt x="496" y="556"/>
                  </a:lnTo>
                  <a:lnTo>
                    <a:pt x="490" y="556"/>
                  </a:lnTo>
                  <a:lnTo>
                    <a:pt x="484" y="562"/>
                  </a:lnTo>
                  <a:lnTo>
                    <a:pt x="478" y="562"/>
                  </a:lnTo>
                  <a:lnTo>
                    <a:pt x="472" y="556"/>
                  </a:lnTo>
                  <a:lnTo>
                    <a:pt x="466" y="556"/>
                  </a:lnTo>
                  <a:lnTo>
                    <a:pt x="454" y="556"/>
                  </a:lnTo>
                  <a:lnTo>
                    <a:pt x="448" y="562"/>
                  </a:lnTo>
                  <a:lnTo>
                    <a:pt x="442" y="556"/>
                  </a:lnTo>
                  <a:lnTo>
                    <a:pt x="423" y="556"/>
                  </a:lnTo>
                  <a:lnTo>
                    <a:pt x="417" y="556"/>
                  </a:lnTo>
                  <a:lnTo>
                    <a:pt x="405" y="562"/>
                  </a:lnTo>
                  <a:lnTo>
                    <a:pt x="393" y="562"/>
                  </a:lnTo>
                  <a:lnTo>
                    <a:pt x="387" y="562"/>
                  </a:lnTo>
                  <a:lnTo>
                    <a:pt x="381" y="568"/>
                  </a:lnTo>
                  <a:lnTo>
                    <a:pt x="375" y="575"/>
                  </a:lnTo>
                  <a:lnTo>
                    <a:pt x="363" y="575"/>
                  </a:lnTo>
                  <a:lnTo>
                    <a:pt x="357" y="581"/>
                  </a:lnTo>
                  <a:lnTo>
                    <a:pt x="351" y="581"/>
                  </a:lnTo>
                  <a:lnTo>
                    <a:pt x="345" y="581"/>
                  </a:lnTo>
                  <a:lnTo>
                    <a:pt x="321" y="575"/>
                  </a:lnTo>
                  <a:lnTo>
                    <a:pt x="321" y="568"/>
                  </a:lnTo>
                  <a:lnTo>
                    <a:pt x="321" y="562"/>
                  </a:lnTo>
                  <a:lnTo>
                    <a:pt x="315" y="562"/>
                  </a:lnTo>
                  <a:lnTo>
                    <a:pt x="309" y="575"/>
                  </a:lnTo>
                  <a:lnTo>
                    <a:pt x="296" y="587"/>
                  </a:lnTo>
                  <a:lnTo>
                    <a:pt x="278" y="593"/>
                  </a:lnTo>
                  <a:lnTo>
                    <a:pt x="278" y="599"/>
                  </a:lnTo>
                  <a:lnTo>
                    <a:pt x="272" y="599"/>
                  </a:lnTo>
                  <a:lnTo>
                    <a:pt x="266" y="605"/>
                  </a:lnTo>
                  <a:lnTo>
                    <a:pt x="254" y="605"/>
                  </a:lnTo>
                  <a:lnTo>
                    <a:pt x="242" y="611"/>
                  </a:lnTo>
                  <a:lnTo>
                    <a:pt x="242" y="617"/>
                  </a:lnTo>
                  <a:lnTo>
                    <a:pt x="236" y="623"/>
                  </a:lnTo>
                  <a:lnTo>
                    <a:pt x="230" y="629"/>
                  </a:lnTo>
                  <a:lnTo>
                    <a:pt x="224" y="635"/>
                  </a:lnTo>
                  <a:lnTo>
                    <a:pt x="218" y="641"/>
                  </a:lnTo>
                  <a:lnTo>
                    <a:pt x="218" y="647"/>
                  </a:lnTo>
                  <a:lnTo>
                    <a:pt x="218" y="653"/>
                  </a:lnTo>
                  <a:lnTo>
                    <a:pt x="212" y="665"/>
                  </a:lnTo>
                  <a:lnTo>
                    <a:pt x="206" y="671"/>
                  </a:lnTo>
                  <a:lnTo>
                    <a:pt x="200" y="671"/>
                  </a:lnTo>
                  <a:lnTo>
                    <a:pt x="164" y="689"/>
                  </a:lnTo>
                  <a:lnTo>
                    <a:pt x="158" y="689"/>
                  </a:lnTo>
                  <a:lnTo>
                    <a:pt x="151" y="695"/>
                  </a:lnTo>
                  <a:lnTo>
                    <a:pt x="151" y="701"/>
                  </a:lnTo>
                  <a:lnTo>
                    <a:pt x="139" y="707"/>
                  </a:lnTo>
                  <a:lnTo>
                    <a:pt x="133" y="713"/>
                  </a:lnTo>
                  <a:lnTo>
                    <a:pt x="127" y="720"/>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50" name="Freeform 156"/>
            <p:cNvSpPr>
              <a:spLocks/>
            </p:cNvSpPr>
            <p:nvPr/>
          </p:nvSpPr>
          <p:spPr bwMode="auto">
            <a:xfrm>
              <a:off x="2842" y="1194"/>
              <a:ext cx="23" cy="19"/>
            </a:xfrm>
            <a:custGeom>
              <a:avLst/>
              <a:gdLst>
                <a:gd name="T0" fmla="*/ 15 w 18"/>
                <a:gd name="T1" fmla="*/ 13 h 18"/>
                <a:gd name="T2" fmla="*/ 8 w 18"/>
                <a:gd name="T3" fmla="*/ 19 h 18"/>
                <a:gd name="T4" fmla="*/ 0 w 18"/>
                <a:gd name="T5" fmla="*/ 19 h 18"/>
                <a:gd name="T6" fmla="*/ 8 w 18"/>
                <a:gd name="T7" fmla="*/ 13 h 18"/>
                <a:gd name="T8" fmla="*/ 8 w 18"/>
                <a:gd name="T9" fmla="*/ 6 h 18"/>
                <a:gd name="T10" fmla="*/ 15 w 18"/>
                <a:gd name="T11" fmla="*/ 6 h 18"/>
                <a:gd name="T12" fmla="*/ 23 w 18"/>
                <a:gd name="T13" fmla="*/ 6 h 18"/>
                <a:gd name="T14" fmla="*/ 23 w 18"/>
                <a:gd name="T15" fmla="*/ 0 h 18"/>
                <a:gd name="T16" fmla="*/ 23 w 18"/>
                <a:gd name="T17" fmla="*/ 6 h 18"/>
                <a:gd name="T18" fmla="*/ 15 w 18"/>
                <a:gd name="T19" fmla="*/ 13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8">
                  <a:moveTo>
                    <a:pt x="12" y="12"/>
                  </a:moveTo>
                  <a:lnTo>
                    <a:pt x="6" y="18"/>
                  </a:lnTo>
                  <a:lnTo>
                    <a:pt x="0" y="18"/>
                  </a:lnTo>
                  <a:lnTo>
                    <a:pt x="6" y="12"/>
                  </a:lnTo>
                  <a:lnTo>
                    <a:pt x="6" y="6"/>
                  </a:lnTo>
                  <a:lnTo>
                    <a:pt x="12" y="6"/>
                  </a:lnTo>
                  <a:lnTo>
                    <a:pt x="18" y="6"/>
                  </a:lnTo>
                  <a:lnTo>
                    <a:pt x="18" y="0"/>
                  </a:lnTo>
                  <a:lnTo>
                    <a:pt x="18" y="6"/>
                  </a:lnTo>
                  <a:lnTo>
                    <a:pt x="12" y="12"/>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51" name="Freeform 157"/>
            <p:cNvSpPr>
              <a:spLocks/>
            </p:cNvSpPr>
            <p:nvPr/>
          </p:nvSpPr>
          <p:spPr bwMode="auto">
            <a:xfrm>
              <a:off x="2820" y="1213"/>
              <a:ext cx="14" cy="13"/>
            </a:xfrm>
            <a:custGeom>
              <a:avLst/>
              <a:gdLst>
                <a:gd name="T0" fmla="*/ 7 w 12"/>
                <a:gd name="T1" fmla="*/ 7 h 12"/>
                <a:gd name="T2" fmla="*/ 0 w 12"/>
                <a:gd name="T3" fmla="*/ 13 h 12"/>
                <a:gd name="T4" fmla="*/ 7 w 12"/>
                <a:gd name="T5" fmla="*/ 7 h 12"/>
                <a:gd name="T6" fmla="*/ 14 w 12"/>
                <a:gd name="T7" fmla="*/ 0 h 12"/>
                <a:gd name="T8" fmla="*/ 7 w 12"/>
                <a:gd name="T9" fmla="*/ 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6" y="6"/>
                  </a:moveTo>
                  <a:lnTo>
                    <a:pt x="0" y="12"/>
                  </a:lnTo>
                  <a:lnTo>
                    <a:pt x="6" y="6"/>
                  </a:lnTo>
                  <a:lnTo>
                    <a:pt x="12" y="0"/>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52" name="Freeform 158"/>
            <p:cNvSpPr>
              <a:spLocks/>
            </p:cNvSpPr>
            <p:nvPr/>
          </p:nvSpPr>
          <p:spPr bwMode="auto">
            <a:xfrm>
              <a:off x="2872" y="1181"/>
              <a:ext cx="16" cy="13"/>
            </a:xfrm>
            <a:custGeom>
              <a:avLst/>
              <a:gdLst>
                <a:gd name="T0" fmla="*/ 8 w 12"/>
                <a:gd name="T1" fmla="*/ 7 h 12"/>
                <a:gd name="T2" fmla="*/ 0 w 12"/>
                <a:gd name="T3" fmla="*/ 13 h 12"/>
                <a:gd name="T4" fmla="*/ 8 w 12"/>
                <a:gd name="T5" fmla="*/ 7 h 12"/>
                <a:gd name="T6" fmla="*/ 16 w 12"/>
                <a:gd name="T7" fmla="*/ 0 h 12"/>
                <a:gd name="T8" fmla="*/ 16 w 12"/>
                <a:gd name="T9" fmla="*/ 7 h 12"/>
                <a:gd name="T10" fmla="*/ 8 w 12"/>
                <a:gd name="T11" fmla="*/ 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6"/>
                  </a:moveTo>
                  <a:lnTo>
                    <a:pt x="0" y="12"/>
                  </a:lnTo>
                  <a:lnTo>
                    <a:pt x="6" y="6"/>
                  </a:lnTo>
                  <a:lnTo>
                    <a:pt x="12" y="0"/>
                  </a:lnTo>
                  <a:lnTo>
                    <a:pt x="12" y="6"/>
                  </a:lnTo>
                  <a:lnTo>
                    <a:pt x="6" y="6"/>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p>
              <a:endParaRPr lang="ja-JP" altLang="en-US">
                <a:solidFill>
                  <a:srgbClr val="000000"/>
                </a:solidFill>
              </a:endParaRPr>
            </a:p>
          </p:txBody>
        </p:sp>
        <p:sp>
          <p:nvSpPr>
            <p:cNvPr id="51553" name="Freeform 159"/>
            <p:cNvSpPr>
              <a:spLocks/>
            </p:cNvSpPr>
            <p:nvPr/>
          </p:nvSpPr>
          <p:spPr bwMode="auto">
            <a:xfrm>
              <a:off x="416" y="1300"/>
              <a:ext cx="15" cy="28"/>
            </a:xfrm>
            <a:custGeom>
              <a:avLst/>
              <a:gdLst>
                <a:gd name="T0" fmla="*/ 8 w 12"/>
                <a:gd name="T1" fmla="*/ 0 h 12"/>
                <a:gd name="T2" fmla="*/ 8 w 12"/>
                <a:gd name="T3" fmla="*/ 14 h 12"/>
                <a:gd name="T4" fmla="*/ 0 w 12"/>
                <a:gd name="T5" fmla="*/ 14 h 12"/>
                <a:gd name="T6" fmla="*/ 0 w 12"/>
                <a:gd name="T7" fmla="*/ 28 h 12"/>
                <a:gd name="T8" fmla="*/ 8 w 12"/>
                <a:gd name="T9" fmla="*/ 28 h 12"/>
                <a:gd name="T10" fmla="*/ 15 w 12"/>
                <a:gd name="T11" fmla="*/ 14 h 12"/>
                <a:gd name="T12" fmla="*/ 8 w 12"/>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6" y="0"/>
                  </a:moveTo>
                  <a:lnTo>
                    <a:pt x="6" y="6"/>
                  </a:lnTo>
                  <a:lnTo>
                    <a:pt x="0" y="6"/>
                  </a:lnTo>
                  <a:lnTo>
                    <a:pt x="0" y="12"/>
                  </a:lnTo>
                  <a:lnTo>
                    <a:pt x="6" y="12"/>
                  </a:lnTo>
                  <a:lnTo>
                    <a:pt x="12" y="6"/>
                  </a:lnTo>
                  <a:lnTo>
                    <a:pt x="6" y="0"/>
                  </a:lnTo>
                  <a:close/>
                </a:path>
              </a:pathLst>
            </a:custGeom>
            <a:solidFill>
              <a:schemeClr val="tx1"/>
            </a:solidFill>
            <a:ln>
              <a:noFill/>
            </a:ln>
            <a:extLst>
              <a:ext uri="{91240B29-F687-4F45-9708-019B960494DF}">
                <a14:hiddenLine xmlns:a14="http://schemas.microsoft.com/office/drawing/2010/main" w="3175" cmpd="sng">
                  <a:solidFill>
                    <a:schemeClr val="bg1"/>
                  </a:solidFill>
                  <a:prstDash val="solid"/>
                  <a:round/>
                  <a:headEnd/>
                  <a:tailEnd/>
                </a14:hiddenLine>
              </a:ext>
            </a:extLst>
          </p:spPr>
          <p:txBody>
            <a:bodyPr/>
            <a:lstStyle/>
            <a:p>
              <a:endParaRPr lang="ja-JP" altLang="en-US">
                <a:solidFill>
                  <a:srgbClr val="000000"/>
                </a:solidFill>
              </a:endParaRPr>
            </a:p>
          </p:txBody>
        </p:sp>
        <p:sp>
          <p:nvSpPr>
            <p:cNvPr id="51554" name="Freeform 160"/>
            <p:cNvSpPr>
              <a:spLocks/>
            </p:cNvSpPr>
            <p:nvPr/>
          </p:nvSpPr>
          <p:spPr bwMode="auto">
            <a:xfrm>
              <a:off x="401" y="1294"/>
              <a:ext cx="15" cy="28"/>
            </a:xfrm>
            <a:custGeom>
              <a:avLst/>
              <a:gdLst>
                <a:gd name="T0" fmla="*/ 15 w 12"/>
                <a:gd name="T1" fmla="*/ 0 h 12"/>
                <a:gd name="T2" fmla="*/ 8 w 12"/>
                <a:gd name="T3" fmla="*/ 14 h 12"/>
                <a:gd name="T4" fmla="*/ 0 w 12"/>
                <a:gd name="T5" fmla="*/ 28 h 12"/>
                <a:gd name="T6" fmla="*/ 8 w 12"/>
                <a:gd name="T7" fmla="*/ 28 h 12"/>
                <a:gd name="T8" fmla="*/ 15 w 12"/>
                <a:gd name="T9" fmla="*/ 14 h 12"/>
                <a:gd name="T10" fmla="*/ 15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6" y="6"/>
                  </a:lnTo>
                  <a:lnTo>
                    <a:pt x="0" y="12"/>
                  </a:lnTo>
                  <a:lnTo>
                    <a:pt x="6" y="12"/>
                  </a:lnTo>
                  <a:lnTo>
                    <a:pt x="12" y="6"/>
                  </a:lnTo>
                  <a:lnTo>
                    <a:pt x="12" y="0"/>
                  </a:lnTo>
                  <a:close/>
                </a:path>
              </a:pathLst>
            </a:custGeom>
            <a:solidFill>
              <a:schemeClr val="tx1"/>
            </a:solidFill>
            <a:ln>
              <a:noFill/>
            </a:ln>
            <a:extLst>
              <a:ext uri="{91240B29-F687-4F45-9708-019B960494DF}">
                <a14:hiddenLine xmlns:a14="http://schemas.microsoft.com/office/drawing/2010/main" w="3175" cmpd="sng">
                  <a:solidFill>
                    <a:schemeClr val="bg1"/>
                  </a:solidFill>
                  <a:prstDash val="solid"/>
                  <a:round/>
                  <a:headEnd/>
                  <a:tailEnd/>
                </a14:hiddenLine>
              </a:ext>
            </a:extLst>
          </p:spPr>
          <p:txBody>
            <a:bodyPr/>
            <a:lstStyle/>
            <a:p>
              <a:endParaRPr lang="ja-JP" altLang="en-US">
                <a:solidFill>
                  <a:srgbClr val="000000"/>
                </a:solidFill>
              </a:endParaRPr>
            </a:p>
          </p:txBody>
        </p:sp>
        <p:sp>
          <p:nvSpPr>
            <p:cNvPr id="51555" name="Freeform 161"/>
            <p:cNvSpPr>
              <a:spLocks/>
            </p:cNvSpPr>
            <p:nvPr/>
          </p:nvSpPr>
          <p:spPr bwMode="auto">
            <a:xfrm>
              <a:off x="994" y="1838"/>
              <a:ext cx="45" cy="64"/>
            </a:xfrm>
            <a:custGeom>
              <a:avLst/>
              <a:gdLst>
                <a:gd name="T0" fmla="*/ 30 w 36"/>
                <a:gd name="T1" fmla="*/ 0 h 60"/>
                <a:gd name="T2" fmla="*/ 38 w 36"/>
                <a:gd name="T3" fmla="*/ 6 h 60"/>
                <a:gd name="T4" fmla="*/ 38 w 36"/>
                <a:gd name="T5" fmla="*/ 13 h 60"/>
                <a:gd name="T6" fmla="*/ 45 w 36"/>
                <a:gd name="T7" fmla="*/ 13 h 60"/>
                <a:gd name="T8" fmla="*/ 45 w 36"/>
                <a:gd name="T9" fmla="*/ 19 h 60"/>
                <a:gd name="T10" fmla="*/ 38 w 36"/>
                <a:gd name="T11" fmla="*/ 26 h 60"/>
                <a:gd name="T12" fmla="*/ 30 w 36"/>
                <a:gd name="T13" fmla="*/ 26 h 60"/>
                <a:gd name="T14" fmla="*/ 30 w 36"/>
                <a:gd name="T15" fmla="*/ 32 h 60"/>
                <a:gd name="T16" fmla="*/ 30 w 36"/>
                <a:gd name="T17" fmla="*/ 45 h 60"/>
                <a:gd name="T18" fmla="*/ 23 w 36"/>
                <a:gd name="T19" fmla="*/ 51 h 60"/>
                <a:gd name="T20" fmla="*/ 30 w 36"/>
                <a:gd name="T21" fmla="*/ 51 h 60"/>
                <a:gd name="T22" fmla="*/ 30 w 36"/>
                <a:gd name="T23" fmla="*/ 58 h 60"/>
                <a:gd name="T24" fmla="*/ 23 w 36"/>
                <a:gd name="T25" fmla="*/ 64 h 60"/>
                <a:gd name="T26" fmla="*/ 15 w 36"/>
                <a:gd name="T27" fmla="*/ 64 h 60"/>
                <a:gd name="T28" fmla="*/ 8 w 36"/>
                <a:gd name="T29" fmla="*/ 64 h 60"/>
                <a:gd name="T30" fmla="*/ 0 w 36"/>
                <a:gd name="T31" fmla="*/ 64 h 60"/>
                <a:gd name="T32" fmla="*/ 0 w 36"/>
                <a:gd name="T33" fmla="*/ 58 h 60"/>
                <a:gd name="T34" fmla="*/ 0 w 36"/>
                <a:gd name="T35" fmla="*/ 51 h 60"/>
                <a:gd name="T36" fmla="*/ 0 w 36"/>
                <a:gd name="T37" fmla="*/ 38 h 60"/>
                <a:gd name="T38" fmla="*/ 0 w 36"/>
                <a:gd name="T39" fmla="*/ 32 h 60"/>
                <a:gd name="T40" fmla="*/ 0 w 36"/>
                <a:gd name="T41" fmla="*/ 26 h 60"/>
                <a:gd name="T42" fmla="*/ 0 w 36"/>
                <a:gd name="T43" fmla="*/ 13 h 60"/>
                <a:gd name="T44" fmla="*/ 15 w 36"/>
                <a:gd name="T45" fmla="*/ 6 h 60"/>
                <a:gd name="T46" fmla="*/ 30 w 36"/>
                <a:gd name="T47" fmla="*/ 0 h 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60">
                  <a:moveTo>
                    <a:pt x="24" y="0"/>
                  </a:moveTo>
                  <a:lnTo>
                    <a:pt x="30" y="6"/>
                  </a:lnTo>
                  <a:lnTo>
                    <a:pt x="30" y="12"/>
                  </a:lnTo>
                  <a:lnTo>
                    <a:pt x="36" y="12"/>
                  </a:lnTo>
                  <a:lnTo>
                    <a:pt x="36" y="18"/>
                  </a:lnTo>
                  <a:lnTo>
                    <a:pt x="30" y="24"/>
                  </a:lnTo>
                  <a:lnTo>
                    <a:pt x="24" y="24"/>
                  </a:lnTo>
                  <a:lnTo>
                    <a:pt x="24" y="30"/>
                  </a:lnTo>
                  <a:lnTo>
                    <a:pt x="24" y="42"/>
                  </a:lnTo>
                  <a:lnTo>
                    <a:pt x="18" y="48"/>
                  </a:lnTo>
                  <a:lnTo>
                    <a:pt x="24" y="48"/>
                  </a:lnTo>
                  <a:lnTo>
                    <a:pt x="24" y="54"/>
                  </a:lnTo>
                  <a:lnTo>
                    <a:pt x="18" y="60"/>
                  </a:lnTo>
                  <a:lnTo>
                    <a:pt x="12" y="60"/>
                  </a:lnTo>
                  <a:lnTo>
                    <a:pt x="6" y="60"/>
                  </a:lnTo>
                  <a:lnTo>
                    <a:pt x="0" y="60"/>
                  </a:lnTo>
                  <a:lnTo>
                    <a:pt x="0" y="54"/>
                  </a:lnTo>
                  <a:lnTo>
                    <a:pt x="0" y="48"/>
                  </a:lnTo>
                  <a:lnTo>
                    <a:pt x="0" y="36"/>
                  </a:lnTo>
                  <a:lnTo>
                    <a:pt x="0" y="30"/>
                  </a:lnTo>
                  <a:lnTo>
                    <a:pt x="0" y="24"/>
                  </a:lnTo>
                  <a:lnTo>
                    <a:pt x="0" y="12"/>
                  </a:lnTo>
                  <a:lnTo>
                    <a:pt x="12" y="6"/>
                  </a:lnTo>
                  <a:lnTo>
                    <a:pt x="24"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56" name="Freeform 162"/>
            <p:cNvSpPr>
              <a:spLocks/>
            </p:cNvSpPr>
            <p:nvPr/>
          </p:nvSpPr>
          <p:spPr bwMode="auto">
            <a:xfrm>
              <a:off x="1016" y="1995"/>
              <a:ext cx="30" cy="86"/>
            </a:xfrm>
            <a:custGeom>
              <a:avLst/>
              <a:gdLst>
                <a:gd name="T0" fmla="*/ 8 w 24"/>
                <a:gd name="T1" fmla="*/ 7 h 79"/>
                <a:gd name="T2" fmla="*/ 8 w 24"/>
                <a:gd name="T3" fmla="*/ 13 h 79"/>
                <a:gd name="T4" fmla="*/ 15 w 24"/>
                <a:gd name="T5" fmla="*/ 20 h 79"/>
                <a:gd name="T6" fmla="*/ 23 w 24"/>
                <a:gd name="T7" fmla="*/ 26 h 79"/>
                <a:gd name="T8" fmla="*/ 23 w 24"/>
                <a:gd name="T9" fmla="*/ 33 h 79"/>
                <a:gd name="T10" fmla="*/ 23 w 24"/>
                <a:gd name="T11" fmla="*/ 39 h 79"/>
                <a:gd name="T12" fmla="*/ 30 w 24"/>
                <a:gd name="T13" fmla="*/ 52 h 79"/>
                <a:gd name="T14" fmla="*/ 30 w 24"/>
                <a:gd name="T15" fmla="*/ 65 h 79"/>
                <a:gd name="T16" fmla="*/ 30 w 24"/>
                <a:gd name="T17" fmla="*/ 72 h 79"/>
                <a:gd name="T18" fmla="*/ 30 w 24"/>
                <a:gd name="T19" fmla="*/ 79 h 79"/>
                <a:gd name="T20" fmla="*/ 30 w 24"/>
                <a:gd name="T21" fmla="*/ 86 h 79"/>
                <a:gd name="T22" fmla="*/ 23 w 24"/>
                <a:gd name="T23" fmla="*/ 72 h 79"/>
                <a:gd name="T24" fmla="*/ 15 w 24"/>
                <a:gd name="T25" fmla="*/ 59 h 79"/>
                <a:gd name="T26" fmla="*/ 8 w 24"/>
                <a:gd name="T27" fmla="*/ 46 h 79"/>
                <a:gd name="T28" fmla="*/ 15 w 24"/>
                <a:gd name="T29" fmla="*/ 39 h 79"/>
                <a:gd name="T30" fmla="*/ 15 w 24"/>
                <a:gd name="T31" fmla="*/ 33 h 79"/>
                <a:gd name="T32" fmla="*/ 8 w 24"/>
                <a:gd name="T33" fmla="*/ 26 h 79"/>
                <a:gd name="T34" fmla="*/ 8 w 24"/>
                <a:gd name="T35" fmla="*/ 13 h 79"/>
                <a:gd name="T36" fmla="*/ 0 w 24"/>
                <a:gd name="T37" fmla="*/ 7 h 79"/>
                <a:gd name="T38" fmla="*/ 0 w 24"/>
                <a:gd name="T39" fmla="*/ 0 h 79"/>
                <a:gd name="T40" fmla="*/ 8 w 24"/>
                <a:gd name="T41" fmla="*/ 0 h 79"/>
                <a:gd name="T42" fmla="*/ 8 w 24"/>
                <a:gd name="T43" fmla="*/ 7 h 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79">
                  <a:moveTo>
                    <a:pt x="6" y="6"/>
                  </a:moveTo>
                  <a:lnTo>
                    <a:pt x="6" y="12"/>
                  </a:lnTo>
                  <a:lnTo>
                    <a:pt x="12" y="18"/>
                  </a:lnTo>
                  <a:lnTo>
                    <a:pt x="18" y="24"/>
                  </a:lnTo>
                  <a:lnTo>
                    <a:pt x="18" y="30"/>
                  </a:lnTo>
                  <a:lnTo>
                    <a:pt x="18" y="36"/>
                  </a:lnTo>
                  <a:lnTo>
                    <a:pt x="24" y="48"/>
                  </a:lnTo>
                  <a:lnTo>
                    <a:pt x="24" y="60"/>
                  </a:lnTo>
                  <a:lnTo>
                    <a:pt x="24" y="66"/>
                  </a:lnTo>
                  <a:lnTo>
                    <a:pt x="24" y="73"/>
                  </a:lnTo>
                  <a:lnTo>
                    <a:pt x="24" y="79"/>
                  </a:lnTo>
                  <a:lnTo>
                    <a:pt x="18" y="66"/>
                  </a:lnTo>
                  <a:lnTo>
                    <a:pt x="12" y="54"/>
                  </a:lnTo>
                  <a:lnTo>
                    <a:pt x="6" y="42"/>
                  </a:lnTo>
                  <a:lnTo>
                    <a:pt x="12" y="36"/>
                  </a:lnTo>
                  <a:lnTo>
                    <a:pt x="12" y="30"/>
                  </a:lnTo>
                  <a:lnTo>
                    <a:pt x="6" y="24"/>
                  </a:lnTo>
                  <a:lnTo>
                    <a:pt x="6" y="12"/>
                  </a:lnTo>
                  <a:lnTo>
                    <a:pt x="0" y="6"/>
                  </a:lnTo>
                  <a:lnTo>
                    <a:pt x="0" y="0"/>
                  </a:lnTo>
                  <a:lnTo>
                    <a:pt x="6" y="0"/>
                  </a:lnTo>
                  <a:lnTo>
                    <a:pt x="6" y="6"/>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57" name="Freeform 163"/>
            <p:cNvSpPr>
              <a:spLocks/>
            </p:cNvSpPr>
            <p:nvPr/>
          </p:nvSpPr>
          <p:spPr bwMode="auto">
            <a:xfrm>
              <a:off x="758" y="1651"/>
              <a:ext cx="30" cy="28"/>
            </a:xfrm>
            <a:custGeom>
              <a:avLst/>
              <a:gdLst>
                <a:gd name="T0" fmla="*/ 8 w 24"/>
                <a:gd name="T1" fmla="*/ 0 h 24"/>
                <a:gd name="T2" fmla="*/ 15 w 24"/>
                <a:gd name="T3" fmla="*/ 7 h 24"/>
                <a:gd name="T4" fmla="*/ 15 w 24"/>
                <a:gd name="T5" fmla="*/ 14 h 24"/>
                <a:gd name="T6" fmla="*/ 23 w 24"/>
                <a:gd name="T7" fmla="*/ 21 h 24"/>
                <a:gd name="T8" fmla="*/ 30 w 24"/>
                <a:gd name="T9" fmla="*/ 21 h 24"/>
                <a:gd name="T10" fmla="*/ 15 w 24"/>
                <a:gd name="T11" fmla="*/ 28 h 24"/>
                <a:gd name="T12" fmla="*/ 8 w 24"/>
                <a:gd name="T13" fmla="*/ 28 h 24"/>
                <a:gd name="T14" fmla="*/ 8 w 24"/>
                <a:gd name="T15" fmla="*/ 21 h 24"/>
                <a:gd name="T16" fmla="*/ 0 w 24"/>
                <a:gd name="T17" fmla="*/ 14 h 24"/>
                <a:gd name="T18" fmla="*/ 0 w 24"/>
                <a:gd name="T19" fmla="*/ 7 h 24"/>
                <a:gd name="T20" fmla="*/ 8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 h="24">
                  <a:moveTo>
                    <a:pt x="6" y="0"/>
                  </a:moveTo>
                  <a:lnTo>
                    <a:pt x="12" y="6"/>
                  </a:lnTo>
                  <a:lnTo>
                    <a:pt x="12" y="12"/>
                  </a:lnTo>
                  <a:lnTo>
                    <a:pt x="18" y="18"/>
                  </a:lnTo>
                  <a:lnTo>
                    <a:pt x="24" y="18"/>
                  </a:lnTo>
                  <a:lnTo>
                    <a:pt x="12" y="24"/>
                  </a:lnTo>
                  <a:lnTo>
                    <a:pt x="6" y="24"/>
                  </a:lnTo>
                  <a:lnTo>
                    <a:pt x="6" y="18"/>
                  </a:lnTo>
                  <a:lnTo>
                    <a:pt x="0" y="12"/>
                  </a:lnTo>
                  <a:lnTo>
                    <a:pt x="0" y="6"/>
                  </a:lnTo>
                  <a:lnTo>
                    <a:pt x="6"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58" name="Freeform 164"/>
            <p:cNvSpPr>
              <a:spLocks/>
            </p:cNvSpPr>
            <p:nvPr/>
          </p:nvSpPr>
          <p:spPr bwMode="auto">
            <a:xfrm>
              <a:off x="2281" y="1010"/>
              <a:ext cx="99" cy="72"/>
            </a:xfrm>
            <a:custGeom>
              <a:avLst/>
              <a:gdLst>
                <a:gd name="T0" fmla="*/ 99 w 78"/>
                <a:gd name="T1" fmla="*/ 0 h 67"/>
                <a:gd name="T2" fmla="*/ 99 w 78"/>
                <a:gd name="T3" fmla="*/ 6 h 67"/>
                <a:gd name="T4" fmla="*/ 91 w 78"/>
                <a:gd name="T5" fmla="*/ 13 h 67"/>
                <a:gd name="T6" fmla="*/ 91 w 78"/>
                <a:gd name="T7" fmla="*/ 19 h 67"/>
                <a:gd name="T8" fmla="*/ 91 w 78"/>
                <a:gd name="T9" fmla="*/ 26 h 67"/>
                <a:gd name="T10" fmla="*/ 84 w 78"/>
                <a:gd name="T11" fmla="*/ 32 h 67"/>
                <a:gd name="T12" fmla="*/ 76 w 78"/>
                <a:gd name="T13" fmla="*/ 32 h 67"/>
                <a:gd name="T14" fmla="*/ 69 w 78"/>
                <a:gd name="T15" fmla="*/ 39 h 67"/>
                <a:gd name="T16" fmla="*/ 38 w 78"/>
                <a:gd name="T17" fmla="*/ 58 h 67"/>
                <a:gd name="T18" fmla="*/ 23 w 78"/>
                <a:gd name="T19" fmla="*/ 72 h 67"/>
                <a:gd name="T20" fmla="*/ 8 w 78"/>
                <a:gd name="T21" fmla="*/ 72 h 67"/>
                <a:gd name="T22" fmla="*/ 0 w 78"/>
                <a:gd name="T23" fmla="*/ 72 h 67"/>
                <a:gd name="T24" fmla="*/ 8 w 78"/>
                <a:gd name="T25" fmla="*/ 64 h 67"/>
                <a:gd name="T26" fmla="*/ 23 w 78"/>
                <a:gd name="T27" fmla="*/ 58 h 67"/>
                <a:gd name="T28" fmla="*/ 38 w 78"/>
                <a:gd name="T29" fmla="*/ 45 h 67"/>
                <a:gd name="T30" fmla="*/ 53 w 78"/>
                <a:gd name="T31" fmla="*/ 45 h 67"/>
                <a:gd name="T32" fmla="*/ 61 w 78"/>
                <a:gd name="T33" fmla="*/ 39 h 67"/>
                <a:gd name="T34" fmla="*/ 61 w 78"/>
                <a:gd name="T35" fmla="*/ 32 h 67"/>
                <a:gd name="T36" fmla="*/ 69 w 78"/>
                <a:gd name="T37" fmla="*/ 26 h 67"/>
                <a:gd name="T38" fmla="*/ 84 w 78"/>
                <a:gd name="T39" fmla="*/ 13 h 67"/>
                <a:gd name="T40" fmla="*/ 91 w 78"/>
                <a:gd name="T41" fmla="*/ 0 h 67"/>
                <a:gd name="T42" fmla="*/ 99 w 78"/>
                <a:gd name="T43" fmla="*/ 0 h 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67">
                  <a:moveTo>
                    <a:pt x="78" y="0"/>
                  </a:moveTo>
                  <a:lnTo>
                    <a:pt x="78" y="6"/>
                  </a:lnTo>
                  <a:lnTo>
                    <a:pt x="72" y="12"/>
                  </a:lnTo>
                  <a:lnTo>
                    <a:pt x="72" y="18"/>
                  </a:lnTo>
                  <a:lnTo>
                    <a:pt x="72" y="24"/>
                  </a:lnTo>
                  <a:lnTo>
                    <a:pt x="66" y="30"/>
                  </a:lnTo>
                  <a:lnTo>
                    <a:pt x="60" y="30"/>
                  </a:lnTo>
                  <a:lnTo>
                    <a:pt x="54" y="36"/>
                  </a:lnTo>
                  <a:lnTo>
                    <a:pt x="30" y="54"/>
                  </a:lnTo>
                  <a:lnTo>
                    <a:pt x="18" y="67"/>
                  </a:lnTo>
                  <a:lnTo>
                    <a:pt x="6" y="67"/>
                  </a:lnTo>
                  <a:lnTo>
                    <a:pt x="0" y="67"/>
                  </a:lnTo>
                  <a:lnTo>
                    <a:pt x="6" y="60"/>
                  </a:lnTo>
                  <a:lnTo>
                    <a:pt x="18" y="54"/>
                  </a:lnTo>
                  <a:lnTo>
                    <a:pt x="30" y="42"/>
                  </a:lnTo>
                  <a:lnTo>
                    <a:pt x="42" y="42"/>
                  </a:lnTo>
                  <a:lnTo>
                    <a:pt x="48" y="36"/>
                  </a:lnTo>
                  <a:lnTo>
                    <a:pt x="48" y="30"/>
                  </a:lnTo>
                  <a:lnTo>
                    <a:pt x="54" y="24"/>
                  </a:lnTo>
                  <a:lnTo>
                    <a:pt x="66" y="12"/>
                  </a:lnTo>
                  <a:lnTo>
                    <a:pt x="72" y="0"/>
                  </a:lnTo>
                  <a:lnTo>
                    <a:pt x="78"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59" name="Freeform 165"/>
            <p:cNvSpPr>
              <a:spLocks/>
            </p:cNvSpPr>
            <p:nvPr/>
          </p:nvSpPr>
          <p:spPr bwMode="auto">
            <a:xfrm>
              <a:off x="1834" y="1131"/>
              <a:ext cx="84" cy="33"/>
            </a:xfrm>
            <a:custGeom>
              <a:avLst/>
              <a:gdLst>
                <a:gd name="T0" fmla="*/ 84 w 67"/>
                <a:gd name="T1" fmla="*/ 7 h 30"/>
                <a:gd name="T2" fmla="*/ 84 w 67"/>
                <a:gd name="T3" fmla="*/ 13 h 30"/>
                <a:gd name="T4" fmla="*/ 76 w 67"/>
                <a:gd name="T5" fmla="*/ 13 h 30"/>
                <a:gd name="T6" fmla="*/ 69 w 67"/>
                <a:gd name="T7" fmla="*/ 13 h 30"/>
                <a:gd name="T8" fmla="*/ 53 w 67"/>
                <a:gd name="T9" fmla="*/ 13 h 30"/>
                <a:gd name="T10" fmla="*/ 38 w 67"/>
                <a:gd name="T11" fmla="*/ 7 h 30"/>
                <a:gd name="T12" fmla="*/ 30 w 67"/>
                <a:gd name="T13" fmla="*/ 13 h 30"/>
                <a:gd name="T14" fmla="*/ 23 w 67"/>
                <a:gd name="T15" fmla="*/ 13 h 30"/>
                <a:gd name="T16" fmla="*/ 15 w 67"/>
                <a:gd name="T17" fmla="*/ 26 h 30"/>
                <a:gd name="T18" fmla="*/ 8 w 67"/>
                <a:gd name="T19" fmla="*/ 33 h 30"/>
                <a:gd name="T20" fmla="*/ 0 w 67"/>
                <a:gd name="T21" fmla="*/ 33 h 30"/>
                <a:gd name="T22" fmla="*/ 0 w 67"/>
                <a:gd name="T23" fmla="*/ 26 h 30"/>
                <a:gd name="T24" fmla="*/ 0 w 67"/>
                <a:gd name="T25" fmla="*/ 20 h 30"/>
                <a:gd name="T26" fmla="*/ 8 w 67"/>
                <a:gd name="T27" fmla="*/ 20 h 30"/>
                <a:gd name="T28" fmla="*/ 15 w 67"/>
                <a:gd name="T29" fmla="*/ 13 h 30"/>
                <a:gd name="T30" fmla="*/ 30 w 67"/>
                <a:gd name="T31" fmla="*/ 7 h 30"/>
                <a:gd name="T32" fmla="*/ 38 w 67"/>
                <a:gd name="T33" fmla="*/ 0 h 30"/>
                <a:gd name="T34" fmla="*/ 53 w 67"/>
                <a:gd name="T35" fmla="*/ 7 h 30"/>
                <a:gd name="T36" fmla="*/ 61 w 67"/>
                <a:gd name="T37" fmla="*/ 7 h 30"/>
                <a:gd name="T38" fmla="*/ 76 w 67"/>
                <a:gd name="T39" fmla="*/ 7 h 30"/>
                <a:gd name="T40" fmla="*/ 84 w 67"/>
                <a:gd name="T41" fmla="*/ 7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30">
                  <a:moveTo>
                    <a:pt x="67" y="6"/>
                  </a:moveTo>
                  <a:lnTo>
                    <a:pt x="67" y="12"/>
                  </a:lnTo>
                  <a:lnTo>
                    <a:pt x="61" y="12"/>
                  </a:lnTo>
                  <a:lnTo>
                    <a:pt x="55" y="12"/>
                  </a:lnTo>
                  <a:lnTo>
                    <a:pt x="42" y="12"/>
                  </a:lnTo>
                  <a:lnTo>
                    <a:pt x="30" y="6"/>
                  </a:lnTo>
                  <a:lnTo>
                    <a:pt x="24" y="12"/>
                  </a:lnTo>
                  <a:lnTo>
                    <a:pt x="18" y="12"/>
                  </a:lnTo>
                  <a:lnTo>
                    <a:pt x="12" y="24"/>
                  </a:lnTo>
                  <a:lnTo>
                    <a:pt x="6" y="30"/>
                  </a:lnTo>
                  <a:lnTo>
                    <a:pt x="0" y="30"/>
                  </a:lnTo>
                  <a:lnTo>
                    <a:pt x="0" y="24"/>
                  </a:lnTo>
                  <a:lnTo>
                    <a:pt x="0" y="18"/>
                  </a:lnTo>
                  <a:lnTo>
                    <a:pt x="6" y="18"/>
                  </a:lnTo>
                  <a:lnTo>
                    <a:pt x="12" y="12"/>
                  </a:lnTo>
                  <a:lnTo>
                    <a:pt x="24" y="6"/>
                  </a:lnTo>
                  <a:lnTo>
                    <a:pt x="30" y="0"/>
                  </a:lnTo>
                  <a:lnTo>
                    <a:pt x="42" y="6"/>
                  </a:lnTo>
                  <a:lnTo>
                    <a:pt x="49" y="6"/>
                  </a:lnTo>
                  <a:lnTo>
                    <a:pt x="61" y="6"/>
                  </a:lnTo>
                  <a:lnTo>
                    <a:pt x="67" y="6"/>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0" name="Freeform 166"/>
            <p:cNvSpPr>
              <a:spLocks/>
            </p:cNvSpPr>
            <p:nvPr/>
          </p:nvSpPr>
          <p:spPr bwMode="auto">
            <a:xfrm>
              <a:off x="1622" y="1137"/>
              <a:ext cx="52" cy="39"/>
            </a:xfrm>
            <a:custGeom>
              <a:avLst/>
              <a:gdLst>
                <a:gd name="T0" fmla="*/ 52 w 42"/>
                <a:gd name="T1" fmla="*/ 0 h 36"/>
                <a:gd name="T2" fmla="*/ 52 w 42"/>
                <a:gd name="T3" fmla="*/ 7 h 36"/>
                <a:gd name="T4" fmla="*/ 52 w 42"/>
                <a:gd name="T5" fmla="*/ 13 h 36"/>
                <a:gd name="T6" fmla="*/ 52 w 42"/>
                <a:gd name="T7" fmla="*/ 20 h 36"/>
                <a:gd name="T8" fmla="*/ 45 w 42"/>
                <a:gd name="T9" fmla="*/ 26 h 36"/>
                <a:gd name="T10" fmla="*/ 37 w 42"/>
                <a:gd name="T11" fmla="*/ 33 h 36"/>
                <a:gd name="T12" fmla="*/ 22 w 42"/>
                <a:gd name="T13" fmla="*/ 39 h 36"/>
                <a:gd name="T14" fmla="*/ 7 w 42"/>
                <a:gd name="T15" fmla="*/ 39 h 36"/>
                <a:gd name="T16" fmla="*/ 0 w 42"/>
                <a:gd name="T17" fmla="*/ 33 h 36"/>
                <a:gd name="T18" fmla="*/ 0 w 42"/>
                <a:gd name="T19" fmla="*/ 26 h 36"/>
                <a:gd name="T20" fmla="*/ 0 w 42"/>
                <a:gd name="T21" fmla="*/ 20 h 36"/>
                <a:gd name="T22" fmla="*/ 7 w 42"/>
                <a:gd name="T23" fmla="*/ 13 h 36"/>
                <a:gd name="T24" fmla="*/ 15 w 42"/>
                <a:gd name="T25" fmla="*/ 7 h 36"/>
                <a:gd name="T26" fmla="*/ 22 w 42"/>
                <a:gd name="T27" fmla="*/ 0 h 36"/>
                <a:gd name="T28" fmla="*/ 30 w 42"/>
                <a:gd name="T29" fmla="*/ 0 h 36"/>
                <a:gd name="T30" fmla="*/ 37 w 42"/>
                <a:gd name="T31" fmla="*/ 0 h 36"/>
                <a:gd name="T32" fmla="*/ 45 w 42"/>
                <a:gd name="T33" fmla="*/ 0 h 36"/>
                <a:gd name="T34" fmla="*/ 52 w 42"/>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 h="36">
                  <a:moveTo>
                    <a:pt x="42" y="0"/>
                  </a:moveTo>
                  <a:lnTo>
                    <a:pt x="42" y="6"/>
                  </a:lnTo>
                  <a:lnTo>
                    <a:pt x="42" y="12"/>
                  </a:lnTo>
                  <a:lnTo>
                    <a:pt x="42" y="18"/>
                  </a:lnTo>
                  <a:lnTo>
                    <a:pt x="36" y="24"/>
                  </a:lnTo>
                  <a:lnTo>
                    <a:pt x="30" y="30"/>
                  </a:lnTo>
                  <a:lnTo>
                    <a:pt x="18" y="36"/>
                  </a:lnTo>
                  <a:lnTo>
                    <a:pt x="6" y="36"/>
                  </a:lnTo>
                  <a:lnTo>
                    <a:pt x="0" y="30"/>
                  </a:lnTo>
                  <a:lnTo>
                    <a:pt x="0" y="24"/>
                  </a:lnTo>
                  <a:lnTo>
                    <a:pt x="0" y="18"/>
                  </a:lnTo>
                  <a:lnTo>
                    <a:pt x="6" y="12"/>
                  </a:lnTo>
                  <a:lnTo>
                    <a:pt x="12" y="6"/>
                  </a:lnTo>
                  <a:lnTo>
                    <a:pt x="18" y="0"/>
                  </a:lnTo>
                  <a:lnTo>
                    <a:pt x="24" y="0"/>
                  </a:lnTo>
                  <a:lnTo>
                    <a:pt x="30" y="0"/>
                  </a:lnTo>
                  <a:lnTo>
                    <a:pt x="36" y="0"/>
                  </a:lnTo>
                  <a:lnTo>
                    <a:pt x="42"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1" name="Freeform 167"/>
            <p:cNvSpPr>
              <a:spLocks/>
            </p:cNvSpPr>
            <p:nvPr/>
          </p:nvSpPr>
          <p:spPr bwMode="auto">
            <a:xfrm>
              <a:off x="1440" y="1119"/>
              <a:ext cx="137" cy="176"/>
            </a:xfrm>
            <a:custGeom>
              <a:avLst/>
              <a:gdLst>
                <a:gd name="T0" fmla="*/ 137 w 109"/>
                <a:gd name="T1" fmla="*/ 13 h 163"/>
                <a:gd name="T2" fmla="*/ 129 w 109"/>
                <a:gd name="T3" fmla="*/ 26 h 163"/>
                <a:gd name="T4" fmla="*/ 122 w 109"/>
                <a:gd name="T5" fmla="*/ 26 h 163"/>
                <a:gd name="T6" fmla="*/ 107 w 109"/>
                <a:gd name="T7" fmla="*/ 26 h 163"/>
                <a:gd name="T8" fmla="*/ 99 w 109"/>
                <a:gd name="T9" fmla="*/ 32 h 163"/>
                <a:gd name="T10" fmla="*/ 83 w 109"/>
                <a:gd name="T11" fmla="*/ 39 h 163"/>
                <a:gd name="T12" fmla="*/ 75 w 109"/>
                <a:gd name="T13" fmla="*/ 45 h 163"/>
                <a:gd name="T14" fmla="*/ 75 w 109"/>
                <a:gd name="T15" fmla="*/ 65 h 163"/>
                <a:gd name="T16" fmla="*/ 83 w 109"/>
                <a:gd name="T17" fmla="*/ 78 h 163"/>
                <a:gd name="T18" fmla="*/ 83 w 109"/>
                <a:gd name="T19" fmla="*/ 91 h 163"/>
                <a:gd name="T20" fmla="*/ 83 w 109"/>
                <a:gd name="T21" fmla="*/ 91 h 163"/>
                <a:gd name="T22" fmla="*/ 92 w 109"/>
                <a:gd name="T23" fmla="*/ 84 h 163"/>
                <a:gd name="T24" fmla="*/ 99 w 109"/>
                <a:gd name="T25" fmla="*/ 91 h 163"/>
                <a:gd name="T26" fmla="*/ 107 w 109"/>
                <a:gd name="T27" fmla="*/ 105 h 163"/>
                <a:gd name="T28" fmla="*/ 92 w 109"/>
                <a:gd name="T29" fmla="*/ 111 h 163"/>
                <a:gd name="T30" fmla="*/ 75 w 109"/>
                <a:gd name="T31" fmla="*/ 105 h 163"/>
                <a:gd name="T32" fmla="*/ 68 w 109"/>
                <a:gd name="T33" fmla="*/ 118 h 163"/>
                <a:gd name="T34" fmla="*/ 75 w 109"/>
                <a:gd name="T35" fmla="*/ 124 h 163"/>
                <a:gd name="T36" fmla="*/ 68 w 109"/>
                <a:gd name="T37" fmla="*/ 131 h 163"/>
                <a:gd name="T38" fmla="*/ 75 w 109"/>
                <a:gd name="T39" fmla="*/ 144 h 163"/>
                <a:gd name="T40" fmla="*/ 68 w 109"/>
                <a:gd name="T41" fmla="*/ 157 h 163"/>
                <a:gd name="T42" fmla="*/ 60 w 109"/>
                <a:gd name="T43" fmla="*/ 176 h 163"/>
                <a:gd name="T44" fmla="*/ 45 w 109"/>
                <a:gd name="T45" fmla="*/ 176 h 163"/>
                <a:gd name="T46" fmla="*/ 23 w 109"/>
                <a:gd name="T47" fmla="*/ 170 h 163"/>
                <a:gd name="T48" fmla="*/ 8 w 109"/>
                <a:gd name="T49" fmla="*/ 163 h 163"/>
                <a:gd name="T50" fmla="*/ 0 w 109"/>
                <a:gd name="T51" fmla="*/ 150 h 163"/>
                <a:gd name="T52" fmla="*/ 8 w 109"/>
                <a:gd name="T53" fmla="*/ 131 h 163"/>
                <a:gd name="T54" fmla="*/ 23 w 109"/>
                <a:gd name="T55" fmla="*/ 124 h 163"/>
                <a:gd name="T56" fmla="*/ 30 w 109"/>
                <a:gd name="T57" fmla="*/ 111 h 163"/>
                <a:gd name="T58" fmla="*/ 45 w 109"/>
                <a:gd name="T59" fmla="*/ 105 h 163"/>
                <a:gd name="T60" fmla="*/ 30 w 109"/>
                <a:gd name="T61" fmla="*/ 97 h 163"/>
                <a:gd name="T62" fmla="*/ 30 w 109"/>
                <a:gd name="T63" fmla="*/ 84 h 163"/>
                <a:gd name="T64" fmla="*/ 30 w 109"/>
                <a:gd name="T65" fmla="*/ 71 h 163"/>
                <a:gd name="T66" fmla="*/ 23 w 109"/>
                <a:gd name="T67" fmla="*/ 58 h 163"/>
                <a:gd name="T68" fmla="*/ 30 w 109"/>
                <a:gd name="T69" fmla="*/ 45 h 163"/>
                <a:gd name="T70" fmla="*/ 23 w 109"/>
                <a:gd name="T71" fmla="*/ 32 h 163"/>
                <a:gd name="T72" fmla="*/ 45 w 109"/>
                <a:gd name="T73" fmla="*/ 26 h 163"/>
                <a:gd name="T74" fmla="*/ 53 w 109"/>
                <a:gd name="T75" fmla="*/ 13 h 163"/>
                <a:gd name="T76" fmla="*/ 68 w 109"/>
                <a:gd name="T77" fmla="*/ 13 h 163"/>
                <a:gd name="T78" fmla="*/ 75 w 109"/>
                <a:gd name="T79" fmla="*/ 6 h 163"/>
                <a:gd name="T80" fmla="*/ 99 w 109"/>
                <a:gd name="T81" fmla="*/ 0 h 163"/>
                <a:gd name="T82" fmla="*/ 114 w 109"/>
                <a:gd name="T83" fmla="*/ 0 h 163"/>
                <a:gd name="T84" fmla="*/ 137 w 109"/>
                <a:gd name="T85" fmla="*/ 0 h 1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9" h="163">
                  <a:moveTo>
                    <a:pt x="109" y="0"/>
                  </a:moveTo>
                  <a:lnTo>
                    <a:pt x="109" y="12"/>
                  </a:lnTo>
                  <a:lnTo>
                    <a:pt x="103" y="18"/>
                  </a:lnTo>
                  <a:lnTo>
                    <a:pt x="103" y="24"/>
                  </a:lnTo>
                  <a:lnTo>
                    <a:pt x="97" y="30"/>
                  </a:lnTo>
                  <a:lnTo>
                    <a:pt x="97" y="24"/>
                  </a:lnTo>
                  <a:lnTo>
                    <a:pt x="91" y="24"/>
                  </a:lnTo>
                  <a:lnTo>
                    <a:pt x="85" y="24"/>
                  </a:lnTo>
                  <a:lnTo>
                    <a:pt x="79" y="24"/>
                  </a:lnTo>
                  <a:lnTo>
                    <a:pt x="79" y="30"/>
                  </a:lnTo>
                  <a:lnTo>
                    <a:pt x="73" y="36"/>
                  </a:lnTo>
                  <a:lnTo>
                    <a:pt x="66" y="36"/>
                  </a:lnTo>
                  <a:lnTo>
                    <a:pt x="60" y="36"/>
                  </a:lnTo>
                  <a:lnTo>
                    <a:pt x="60" y="42"/>
                  </a:lnTo>
                  <a:lnTo>
                    <a:pt x="60" y="54"/>
                  </a:lnTo>
                  <a:lnTo>
                    <a:pt x="60" y="60"/>
                  </a:lnTo>
                  <a:lnTo>
                    <a:pt x="66" y="66"/>
                  </a:lnTo>
                  <a:lnTo>
                    <a:pt x="66" y="72"/>
                  </a:lnTo>
                  <a:lnTo>
                    <a:pt x="66" y="78"/>
                  </a:lnTo>
                  <a:lnTo>
                    <a:pt x="66" y="84"/>
                  </a:lnTo>
                  <a:lnTo>
                    <a:pt x="66" y="90"/>
                  </a:lnTo>
                  <a:lnTo>
                    <a:pt x="66" y="84"/>
                  </a:lnTo>
                  <a:lnTo>
                    <a:pt x="66" y="78"/>
                  </a:lnTo>
                  <a:lnTo>
                    <a:pt x="73" y="78"/>
                  </a:lnTo>
                  <a:lnTo>
                    <a:pt x="79" y="78"/>
                  </a:lnTo>
                  <a:lnTo>
                    <a:pt x="79" y="84"/>
                  </a:lnTo>
                  <a:lnTo>
                    <a:pt x="85" y="90"/>
                  </a:lnTo>
                  <a:lnTo>
                    <a:pt x="85" y="97"/>
                  </a:lnTo>
                  <a:lnTo>
                    <a:pt x="79" y="103"/>
                  </a:lnTo>
                  <a:lnTo>
                    <a:pt x="73" y="103"/>
                  </a:lnTo>
                  <a:lnTo>
                    <a:pt x="66" y="103"/>
                  </a:lnTo>
                  <a:lnTo>
                    <a:pt x="60" y="97"/>
                  </a:lnTo>
                  <a:lnTo>
                    <a:pt x="60" y="103"/>
                  </a:lnTo>
                  <a:lnTo>
                    <a:pt x="54" y="109"/>
                  </a:lnTo>
                  <a:lnTo>
                    <a:pt x="60" y="109"/>
                  </a:lnTo>
                  <a:lnTo>
                    <a:pt x="60" y="115"/>
                  </a:lnTo>
                  <a:lnTo>
                    <a:pt x="60" y="121"/>
                  </a:lnTo>
                  <a:lnTo>
                    <a:pt x="54" y="121"/>
                  </a:lnTo>
                  <a:lnTo>
                    <a:pt x="60" y="127"/>
                  </a:lnTo>
                  <a:lnTo>
                    <a:pt x="60" y="133"/>
                  </a:lnTo>
                  <a:lnTo>
                    <a:pt x="54" y="139"/>
                  </a:lnTo>
                  <a:lnTo>
                    <a:pt x="54" y="145"/>
                  </a:lnTo>
                  <a:lnTo>
                    <a:pt x="54" y="157"/>
                  </a:lnTo>
                  <a:lnTo>
                    <a:pt x="48" y="163"/>
                  </a:lnTo>
                  <a:lnTo>
                    <a:pt x="42" y="163"/>
                  </a:lnTo>
                  <a:lnTo>
                    <a:pt x="36" y="163"/>
                  </a:lnTo>
                  <a:lnTo>
                    <a:pt x="30" y="163"/>
                  </a:lnTo>
                  <a:lnTo>
                    <a:pt x="18" y="157"/>
                  </a:lnTo>
                  <a:lnTo>
                    <a:pt x="12" y="151"/>
                  </a:lnTo>
                  <a:lnTo>
                    <a:pt x="6" y="151"/>
                  </a:lnTo>
                  <a:lnTo>
                    <a:pt x="0" y="145"/>
                  </a:lnTo>
                  <a:lnTo>
                    <a:pt x="0" y="139"/>
                  </a:lnTo>
                  <a:lnTo>
                    <a:pt x="0" y="133"/>
                  </a:lnTo>
                  <a:lnTo>
                    <a:pt x="6" y="121"/>
                  </a:lnTo>
                  <a:lnTo>
                    <a:pt x="12" y="121"/>
                  </a:lnTo>
                  <a:lnTo>
                    <a:pt x="18" y="115"/>
                  </a:lnTo>
                  <a:lnTo>
                    <a:pt x="18" y="109"/>
                  </a:lnTo>
                  <a:lnTo>
                    <a:pt x="24" y="103"/>
                  </a:lnTo>
                  <a:lnTo>
                    <a:pt x="30" y="103"/>
                  </a:lnTo>
                  <a:lnTo>
                    <a:pt x="36" y="97"/>
                  </a:lnTo>
                  <a:lnTo>
                    <a:pt x="30" y="97"/>
                  </a:lnTo>
                  <a:lnTo>
                    <a:pt x="24" y="90"/>
                  </a:lnTo>
                  <a:lnTo>
                    <a:pt x="24" y="84"/>
                  </a:lnTo>
                  <a:lnTo>
                    <a:pt x="24" y="78"/>
                  </a:lnTo>
                  <a:lnTo>
                    <a:pt x="24" y="72"/>
                  </a:lnTo>
                  <a:lnTo>
                    <a:pt x="24" y="66"/>
                  </a:lnTo>
                  <a:lnTo>
                    <a:pt x="18" y="60"/>
                  </a:lnTo>
                  <a:lnTo>
                    <a:pt x="18" y="54"/>
                  </a:lnTo>
                  <a:lnTo>
                    <a:pt x="24" y="48"/>
                  </a:lnTo>
                  <a:lnTo>
                    <a:pt x="24" y="42"/>
                  </a:lnTo>
                  <a:lnTo>
                    <a:pt x="18" y="36"/>
                  </a:lnTo>
                  <a:lnTo>
                    <a:pt x="18" y="30"/>
                  </a:lnTo>
                  <a:lnTo>
                    <a:pt x="30" y="30"/>
                  </a:lnTo>
                  <a:lnTo>
                    <a:pt x="36" y="24"/>
                  </a:lnTo>
                  <a:lnTo>
                    <a:pt x="36" y="18"/>
                  </a:lnTo>
                  <a:lnTo>
                    <a:pt x="42" y="12"/>
                  </a:lnTo>
                  <a:lnTo>
                    <a:pt x="48" y="12"/>
                  </a:lnTo>
                  <a:lnTo>
                    <a:pt x="54" y="12"/>
                  </a:lnTo>
                  <a:lnTo>
                    <a:pt x="60" y="12"/>
                  </a:lnTo>
                  <a:lnTo>
                    <a:pt x="60" y="6"/>
                  </a:lnTo>
                  <a:lnTo>
                    <a:pt x="73" y="0"/>
                  </a:lnTo>
                  <a:lnTo>
                    <a:pt x="79" y="0"/>
                  </a:lnTo>
                  <a:lnTo>
                    <a:pt x="85" y="0"/>
                  </a:lnTo>
                  <a:lnTo>
                    <a:pt x="91" y="0"/>
                  </a:lnTo>
                  <a:lnTo>
                    <a:pt x="103" y="0"/>
                  </a:lnTo>
                  <a:lnTo>
                    <a:pt x="109"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2" name="Freeform 168"/>
            <p:cNvSpPr>
              <a:spLocks/>
            </p:cNvSpPr>
            <p:nvPr/>
          </p:nvSpPr>
          <p:spPr bwMode="auto">
            <a:xfrm>
              <a:off x="1493" y="871"/>
              <a:ext cx="38" cy="28"/>
            </a:xfrm>
            <a:custGeom>
              <a:avLst/>
              <a:gdLst>
                <a:gd name="T0" fmla="*/ 22 w 31"/>
                <a:gd name="T1" fmla="*/ 0 h 24"/>
                <a:gd name="T2" fmla="*/ 29 w 31"/>
                <a:gd name="T3" fmla="*/ 0 h 24"/>
                <a:gd name="T4" fmla="*/ 38 w 31"/>
                <a:gd name="T5" fmla="*/ 7 h 24"/>
                <a:gd name="T6" fmla="*/ 38 w 31"/>
                <a:gd name="T7" fmla="*/ 14 h 24"/>
                <a:gd name="T8" fmla="*/ 29 w 31"/>
                <a:gd name="T9" fmla="*/ 21 h 24"/>
                <a:gd name="T10" fmla="*/ 22 w 31"/>
                <a:gd name="T11" fmla="*/ 28 h 24"/>
                <a:gd name="T12" fmla="*/ 15 w 31"/>
                <a:gd name="T13" fmla="*/ 28 h 24"/>
                <a:gd name="T14" fmla="*/ 0 w 31"/>
                <a:gd name="T15" fmla="*/ 28 h 24"/>
                <a:gd name="T16" fmla="*/ 7 w 31"/>
                <a:gd name="T17" fmla="*/ 21 h 24"/>
                <a:gd name="T18" fmla="*/ 7 w 31"/>
                <a:gd name="T19" fmla="*/ 14 h 24"/>
                <a:gd name="T20" fmla="*/ 7 w 31"/>
                <a:gd name="T21" fmla="*/ 7 h 24"/>
                <a:gd name="T22" fmla="*/ 15 w 31"/>
                <a:gd name="T23" fmla="*/ 0 h 24"/>
                <a:gd name="T24" fmla="*/ 22 w 31"/>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24">
                  <a:moveTo>
                    <a:pt x="18" y="0"/>
                  </a:moveTo>
                  <a:lnTo>
                    <a:pt x="24" y="0"/>
                  </a:lnTo>
                  <a:lnTo>
                    <a:pt x="31" y="6"/>
                  </a:lnTo>
                  <a:lnTo>
                    <a:pt x="31" y="12"/>
                  </a:lnTo>
                  <a:lnTo>
                    <a:pt x="24" y="18"/>
                  </a:lnTo>
                  <a:lnTo>
                    <a:pt x="18" y="24"/>
                  </a:lnTo>
                  <a:lnTo>
                    <a:pt x="12" y="24"/>
                  </a:lnTo>
                  <a:lnTo>
                    <a:pt x="0" y="24"/>
                  </a:lnTo>
                  <a:lnTo>
                    <a:pt x="6" y="18"/>
                  </a:lnTo>
                  <a:lnTo>
                    <a:pt x="6" y="12"/>
                  </a:lnTo>
                  <a:lnTo>
                    <a:pt x="6" y="6"/>
                  </a:lnTo>
                  <a:lnTo>
                    <a:pt x="12" y="0"/>
                  </a:lnTo>
                  <a:lnTo>
                    <a:pt x="18"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3" name="Freeform 169"/>
            <p:cNvSpPr>
              <a:spLocks/>
            </p:cNvSpPr>
            <p:nvPr/>
          </p:nvSpPr>
          <p:spPr bwMode="auto">
            <a:xfrm>
              <a:off x="1562" y="859"/>
              <a:ext cx="29" cy="28"/>
            </a:xfrm>
            <a:custGeom>
              <a:avLst/>
              <a:gdLst>
                <a:gd name="T0" fmla="*/ 22 w 24"/>
                <a:gd name="T1" fmla="*/ 0 h 24"/>
                <a:gd name="T2" fmla="*/ 29 w 24"/>
                <a:gd name="T3" fmla="*/ 0 h 24"/>
                <a:gd name="T4" fmla="*/ 22 w 24"/>
                <a:gd name="T5" fmla="*/ 7 h 24"/>
                <a:gd name="T6" fmla="*/ 15 w 24"/>
                <a:gd name="T7" fmla="*/ 14 h 24"/>
                <a:gd name="T8" fmla="*/ 15 w 24"/>
                <a:gd name="T9" fmla="*/ 21 h 24"/>
                <a:gd name="T10" fmla="*/ 7 w 24"/>
                <a:gd name="T11" fmla="*/ 28 h 24"/>
                <a:gd name="T12" fmla="*/ 0 w 24"/>
                <a:gd name="T13" fmla="*/ 28 h 24"/>
                <a:gd name="T14" fmla="*/ 0 w 24"/>
                <a:gd name="T15" fmla="*/ 21 h 24"/>
                <a:gd name="T16" fmla="*/ 0 w 24"/>
                <a:gd name="T17" fmla="*/ 14 h 24"/>
                <a:gd name="T18" fmla="*/ 22 w 24"/>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4">
                  <a:moveTo>
                    <a:pt x="18" y="0"/>
                  </a:moveTo>
                  <a:lnTo>
                    <a:pt x="24" y="0"/>
                  </a:lnTo>
                  <a:lnTo>
                    <a:pt x="18" y="6"/>
                  </a:lnTo>
                  <a:lnTo>
                    <a:pt x="12" y="12"/>
                  </a:lnTo>
                  <a:lnTo>
                    <a:pt x="12" y="18"/>
                  </a:lnTo>
                  <a:lnTo>
                    <a:pt x="6" y="24"/>
                  </a:lnTo>
                  <a:lnTo>
                    <a:pt x="0" y="24"/>
                  </a:lnTo>
                  <a:lnTo>
                    <a:pt x="0" y="18"/>
                  </a:lnTo>
                  <a:lnTo>
                    <a:pt x="0" y="12"/>
                  </a:lnTo>
                  <a:lnTo>
                    <a:pt x="18"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4" name="Freeform 170"/>
            <p:cNvSpPr>
              <a:spLocks/>
            </p:cNvSpPr>
            <p:nvPr/>
          </p:nvSpPr>
          <p:spPr bwMode="auto">
            <a:xfrm>
              <a:off x="947" y="1916"/>
              <a:ext cx="47" cy="86"/>
            </a:xfrm>
            <a:custGeom>
              <a:avLst/>
              <a:gdLst>
                <a:gd name="T0" fmla="*/ 0 w 37"/>
                <a:gd name="T1" fmla="*/ 0 h 79"/>
                <a:gd name="T2" fmla="*/ 8 w 37"/>
                <a:gd name="T3" fmla="*/ 7 h 79"/>
                <a:gd name="T4" fmla="*/ 15 w 37"/>
                <a:gd name="T5" fmla="*/ 14 h 79"/>
                <a:gd name="T6" fmla="*/ 15 w 37"/>
                <a:gd name="T7" fmla="*/ 21 h 79"/>
                <a:gd name="T8" fmla="*/ 15 w 37"/>
                <a:gd name="T9" fmla="*/ 34 h 79"/>
                <a:gd name="T10" fmla="*/ 15 w 37"/>
                <a:gd name="T11" fmla="*/ 40 h 79"/>
                <a:gd name="T12" fmla="*/ 23 w 37"/>
                <a:gd name="T13" fmla="*/ 47 h 79"/>
                <a:gd name="T14" fmla="*/ 30 w 37"/>
                <a:gd name="T15" fmla="*/ 53 h 79"/>
                <a:gd name="T16" fmla="*/ 38 w 37"/>
                <a:gd name="T17" fmla="*/ 66 h 79"/>
                <a:gd name="T18" fmla="*/ 38 w 37"/>
                <a:gd name="T19" fmla="*/ 73 h 79"/>
                <a:gd name="T20" fmla="*/ 47 w 37"/>
                <a:gd name="T21" fmla="*/ 79 h 79"/>
                <a:gd name="T22" fmla="*/ 47 w 37"/>
                <a:gd name="T23" fmla="*/ 86 h 79"/>
                <a:gd name="T24" fmla="*/ 38 w 37"/>
                <a:gd name="T25" fmla="*/ 86 h 79"/>
                <a:gd name="T26" fmla="*/ 30 w 37"/>
                <a:gd name="T27" fmla="*/ 79 h 79"/>
                <a:gd name="T28" fmla="*/ 30 w 37"/>
                <a:gd name="T29" fmla="*/ 73 h 79"/>
                <a:gd name="T30" fmla="*/ 23 w 37"/>
                <a:gd name="T31" fmla="*/ 66 h 79"/>
                <a:gd name="T32" fmla="*/ 23 w 37"/>
                <a:gd name="T33" fmla="*/ 60 h 79"/>
                <a:gd name="T34" fmla="*/ 15 w 37"/>
                <a:gd name="T35" fmla="*/ 53 h 79"/>
                <a:gd name="T36" fmla="*/ 8 w 37"/>
                <a:gd name="T37" fmla="*/ 47 h 79"/>
                <a:gd name="T38" fmla="*/ 8 w 37"/>
                <a:gd name="T39" fmla="*/ 34 h 79"/>
                <a:gd name="T40" fmla="*/ 8 w 37"/>
                <a:gd name="T41" fmla="*/ 27 h 79"/>
                <a:gd name="T42" fmla="*/ 0 w 37"/>
                <a:gd name="T43" fmla="*/ 21 h 79"/>
                <a:gd name="T44" fmla="*/ 0 w 37"/>
                <a:gd name="T45" fmla="*/ 14 h 79"/>
                <a:gd name="T46" fmla="*/ 0 w 37"/>
                <a:gd name="T47" fmla="*/ 0 h 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7" h="79">
                  <a:moveTo>
                    <a:pt x="0" y="0"/>
                  </a:moveTo>
                  <a:lnTo>
                    <a:pt x="6" y="6"/>
                  </a:lnTo>
                  <a:lnTo>
                    <a:pt x="12" y="13"/>
                  </a:lnTo>
                  <a:lnTo>
                    <a:pt x="12" y="19"/>
                  </a:lnTo>
                  <a:lnTo>
                    <a:pt x="12" y="31"/>
                  </a:lnTo>
                  <a:lnTo>
                    <a:pt x="12" y="37"/>
                  </a:lnTo>
                  <a:lnTo>
                    <a:pt x="18" y="43"/>
                  </a:lnTo>
                  <a:lnTo>
                    <a:pt x="24" y="49"/>
                  </a:lnTo>
                  <a:lnTo>
                    <a:pt x="30" y="61"/>
                  </a:lnTo>
                  <a:lnTo>
                    <a:pt x="30" y="67"/>
                  </a:lnTo>
                  <a:lnTo>
                    <a:pt x="37" y="73"/>
                  </a:lnTo>
                  <a:lnTo>
                    <a:pt x="37" y="79"/>
                  </a:lnTo>
                  <a:lnTo>
                    <a:pt x="30" y="79"/>
                  </a:lnTo>
                  <a:lnTo>
                    <a:pt x="24" y="73"/>
                  </a:lnTo>
                  <a:lnTo>
                    <a:pt x="24" y="67"/>
                  </a:lnTo>
                  <a:lnTo>
                    <a:pt x="18" y="61"/>
                  </a:lnTo>
                  <a:lnTo>
                    <a:pt x="18" y="55"/>
                  </a:lnTo>
                  <a:lnTo>
                    <a:pt x="12" y="49"/>
                  </a:lnTo>
                  <a:lnTo>
                    <a:pt x="6" y="43"/>
                  </a:lnTo>
                  <a:lnTo>
                    <a:pt x="6" y="31"/>
                  </a:lnTo>
                  <a:lnTo>
                    <a:pt x="6" y="25"/>
                  </a:lnTo>
                  <a:lnTo>
                    <a:pt x="0" y="19"/>
                  </a:lnTo>
                  <a:lnTo>
                    <a:pt x="0" y="13"/>
                  </a:lnTo>
                  <a:lnTo>
                    <a:pt x="0"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5" name="Freeform 171"/>
            <p:cNvSpPr>
              <a:spLocks/>
            </p:cNvSpPr>
            <p:nvPr/>
          </p:nvSpPr>
          <p:spPr bwMode="auto">
            <a:xfrm>
              <a:off x="1447" y="793"/>
              <a:ext cx="46" cy="28"/>
            </a:xfrm>
            <a:custGeom>
              <a:avLst/>
              <a:gdLst>
                <a:gd name="T0" fmla="*/ 15 w 36"/>
                <a:gd name="T1" fmla="*/ 21 h 24"/>
                <a:gd name="T2" fmla="*/ 23 w 36"/>
                <a:gd name="T3" fmla="*/ 14 h 24"/>
                <a:gd name="T4" fmla="*/ 23 w 36"/>
                <a:gd name="T5" fmla="*/ 7 h 24"/>
                <a:gd name="T6" fmla="*/ 31 w 36"/>
                <a:gd name="T7" fmla="*/ 0 h 24"/>
                <a:gd name="T8" fmla="*/ 31 w 36"/>
                <a:gd name="T9" fmla="*/ 7 h 24"/>
                <a:gd name="T10" fmla="*/ 31 w 36"/>
                <a:gd name="T11" fmla="*/ 14 h 24"/>
                <a:gd name="T12" fmla="*/ 46 w 36"/>
                <a:gd name="T13" fmla="*/ 7 h 24"/>
                <a:gd name="T14" fmla="*/ 38 w 36"/>
                <a:gd name="T15" fmla="*/ 14 h 24"/>
                <a:gd name="T16" fmla="*/ 31 w 36"/>
                <a:gd name="T17" fmla="*/ 21 h 24"/>
                <a:gd name="T18" fmla="*/ 15 w 36"/>
                <a:gd name="T19" fmla="*/ 28 h 24"/>
                <a:gd name="T20" fmla="*/ 0 w 36"/>
                <a:gd name="T21" fmla="*/ 21 h 24"/>
                <a:gd name="T22" fmla="*/ 15 w 36"/>
                <a:gd name="T23" fmla="*/ 2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24">
                  <a:moveTo>
                    <a:pt x="12" y="18"/>
                  </a:moveTo>
                  <a:lnTo>
                    <a:pt x="18" y="12"/>
                  </a:lnTo>
                  <a:lnTo>
                    <a:pt x="18" y="6"/>
                  </a:lnTo>
                  <a:lnTo>
                    <a:pt x="24" y="0"/>
                  </a:lnTo>
                  <a:lnTo>
                    <a:pt x="24" y="6"/>
                  </a:lnTo>
                  <a:lnTo>
                    <a:pt x="24" y="12"/>
                  </a:lnTo>
                  <a:lnTo>
                    <a:pt x="36" y="6"/>
                  </a:lnTo>
                  <a:lnTo>
                    <a:pt x="30" y="12"/>
                  </a:lnTo>
                  <a:lnTo>
                    <a:pt x="24" y="18"/>
                  </a:lnTo>
                  <a:lnTo>
                    <a:pt x="12" y="24"/>
                  </a:lnTo>
                  <a:lnTo>
                    <a:pt x="0" y="18"/>
                  </a:lnTo>
                  <a:lnTo>
                    <a:pt x="12" y="18"/>
                  </a:lnTo>
                  <a:close/>
                </a:path>
              </a:pathLst>
            </a:custGeom>
            <a:solidFill>
              <a:schemeClr val="tx1"/>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6" name="Freeform 172"/>
            <p:cNvSpPr>
              <a:spLocks/>
            </p:cNvSpPr>
            <p:nvPr/>
          </p:nvSpPr>
          <p:spPr bwMode="auto">
            <a:xfrm>
              <a:off x="4669" y="1089"/>
              <a:ext cx="45" cy="28"/>
            </a:xfrm>
            <a:custGeom>
              <a:avLst/>
              <a:gdLst>
                <a:gd name="T0" fmla="*/ 8 w 36"/>
                <a:gd name="T1" fmla="*/ 28 h 18"/>
                <a:gd name="T2" fmla="*/ 0 w 36"/>
                <a:gd name="T3" fmla="*/ 28 h 18"/>
                <a:gd name="T4" fmla="*/ 0 w 36"/>
                <a:gd name="T5" fmla="*/ 19 h 18"/>
                <a:gd name="T6" fmla="*/ 0 w 36"/>
                <a:gd name="T7" fmla="*/ 9 h 18"/>
                <a:gd name="T8" fmla="*/ 15 w 36"/>
                <a:gd name="T9" fmla="*/ 9 h 18"/>
                <a:gd name="T10" fmla="*/ 23 w 36"/>
                <a:gd name="T11" fmla="*/ 0 h 18"/>
                <a:gd name="T12" fmla="*/ 30 w 36"/>
                <a:gd name="T13" fmla="*/ 0 h 18"/>
                <a:gd name="T14" fmla="*/ 38 w 36"/>
                <a:gd name="T15" fmla="*/ 0 h 18"/>
                <a:gd name="T16" fmla="*/ 45 w 36"/>
                <a:gd name="T17" fmla="*/ 19 h 18"/>
                <a:gd name="T18" fmla="*/ 30 w 36"/>
                <a:gd name="T19" fmla="*/ 28 h 18"/>
                <a:gd name="T20" fmla="*/ 15 w 36"/>
                <a:gd name="T21" fmla="*/ 28 h 18"/>
                <a:gd name="T22" fmla="*/ 8 w 36"/>
                <a:gd name="T23" fmla="*/ 2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18">
                  <a:moveTo>
                    <a:pt x="6" y="18"/>
                  </a:moveTo>
                  <a:lnTo>
                    <a:pt x="0" y="18"/>
                  </a:lnTo>
                  <a:lnTo>
                    <a:pt x="0" y="12"/>
                  </a:lnTo>
                  <a:lnTo>
                    <a:pt x="0" y="6"/>
                  </a:lnTo>
                  <a:lnTo>
                    <a:pt x="12" y="6"/>
                  </a:lnTo>
                  <a:lnTo>
                    <a:pt x="18" y="0"/>
                  </a:lnTo>
                  <a:lnTo>
                    <a:pt x="24" y="0"/>
                  </a:lnTo>
                  <a:lnTo>
                    <a:pt x="30" y="0"/>
                  </a:lnTo>
                  <a:lnTo>
                    <a:pt x="36" y="12"/>
                  </a:lnTo>
                  <a:lnTo>
                    <a:pt x="24" y="18"/>
                  </a:lnTo>
                  <a:lnTo>
                    <a:pt x="12" y="18"/>
                  </a:lnTo>
                  <a:lnTo>
                    <a:pt x="6" y="18"/>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7" name="Freeform 173"/>
            <p:cNvSpPr>
              <a:spLocks/>
            </p:cNvSpPr>
            <p:nvPr/>
          </p:nvSpPr>
          <p:spPr bwMode="auto">
            <a:xfrm>
              <a:off x="4638" y="1113"/>
              <a:ext cx="53" cy="33"/>
            </a:xfrm>
            <a:custGeom>
              <a:avLst/>
              <a:gdLst>
                <a:gd name="T0" fmla="*/ 8 w 42"/>
                <a:gd name="T1" fmla="*/ 33 h 30"/>
                <a:gd name="T2" fmla="*/ 0 w 42"/>
                <a:gd name="T3" fmla="*/ 33 h 30"/>
                <a:gd name="T4" fmla="*/ 8 w 42"/>
                <a:gd name="T5" fmla="*/ 26 h 30"/>
                <a:gd name="T6" fmla="*/ 15 w 42"/>
                <a:gd name="T7" fmla="*/ 26 h 30"/>
                <a:gd name="T8" fmla="*/ 15 w 42"/>
                <a:gd name="T9" fmla="*/ 20 h 30"/>
                <a:gd name="T10" fmla="*/ 23 w 42"/>
                <a:gd name="T11" fmla="*/ 20 h 30"/>
                <a:gd name="T12" fmla="*/ 23 w 42"/>
                <a:gd name="T13" fmla="*/ 13 h 30"/>
                <a:gd name="T14" fmla="*/ 30 w 42"/>
                <a:gd name="T15" fmla="*/ 13 h 30"/>
                <a:gd name="T16" fmla="*/ 38 w 42"/>
                <a:gd name="T17" fmla="*/ 13 h 30"/>
                <a:gd name="T18" fmla="*/ 45 w 42"/>
                <a:gd name="T19" fmla="*/ 7 h 30"/>
                <a:gd name="T20" fmla="*/ 45 w 42"/>
                <a:gd name="T21" fmla="*/ 0 h 30"/>
                <a:gd name="T22" fmla="*/ 53 w 42"/>
                <a:gd name="T23" fmla="*/ 7 h 30"/>
                <a:gd name="T24" fmla="*/ 45 w 42"/>
                <a:gd name="T25" fmla="*/ 20 h 30"/>
                <a:gd name="T26" fmla="*/ 38 w 42"/>
                <a:gd name="T27" fmla="*/ 26 h 30"/>
                <a:gd name="T28" fmla="*/ 30 w 42"/>
                <a:gd name="T29" fmla="*/ 33 h 30"/>
                <a:gd name="T30" fmla="*/ 15 w 42"/>
                <a:gd name="T31" fmla="*/ 33 h 30"/>
                <a:gd name="T32" fmla="*/ 8 w 42"/>
                <a:gd name="T33" fmla="*/ 33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0">
                  <a:moveTo>
                    <a:pt x="6" y="30"/>
                  </a:moveTo>
                  <a:lnTo>
                    <a:pt x="0" y="30"/>
                  </a:lnTo>
                  <a:lnTo>
                    <a:pt x="6" y="24"/>
                  </a:lnTo>
                  <a:lnTo>
                    <a:pt x="12" y="24"/>
                  </a:lnTo>
                  <a:lnTo>
                    <a:pt x="12" y="18"/>
                  </a:lnTo>
                  <a:lnTo>
                    <a:pt x="18" y="18"/>
                  </a:lnTo>
                  <a:lnTo>
                    <a:pt x="18" y="12"/>
                  </a:lnTo>
                  <a:lnTo>
                    <a:pt x="24" y="12"/>
                  </a:lnTo>
                  <a:lnTo>
                    <a:pt x="30" y="12"/>
                  </a:lnTo>
                  <a:lnTo>
                    <a:pt x="36" y="6"/>
                  </a:lnTo>
                  <a:lnTo>
                    <a:pt x="36" y="0"/>
                  </a:lnTo>
                  <a:lnTo>
                    <a:pt x="42" y="6"/>
                  </a:lnTo>
                  <a:lnTo>
                    <a:pt x="36" y="18"/>
                  </a:lnTo>
                  <a:lnTo>
                    <a:pt x="30" y="24"/>
                  </a:lnTo>
                  <a:lnTo>
                    <a:pt x="24" y="30"/>
                  </a:lnTo>
                  <a:lnTo>
                    <a:pt x="12" y="30"/>
                  </a:lnTo>
                  <a:lnTo>
                    <a:pt x="6" y="3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8" name="Freeform 174"/>
            <p:cNvSpPr>
              <a:spLocks/>
            </p:cNvSpPr>
            <p:nvPr/>
          </p:nvSpPr>
          <p:spPr bwMode="auto">
            <a:xfrm>
              <a:off x="4465" y="1028"/>
              <a:ext cx="181" cy="131"/>
            </a:xfrm>
            <a:custGeom>
              <a:avLst/>
              <a:gdLst>
                <a:gd name="T0" fmla="*/ 82 w 145"/>
                <a:gd name="T1" fmla="*/ 32 h 121"/>
                <a:gd name="T2" fmla="*/ 67 w 145"/>
                <a:gd name="T3" fmla="*/ 39 h 121"/>
                <a:gd name="T4" fmla="*/ 45 w 145"/>
                <a:gd name="T5" fmla="*/ 39 h 121"/>
                <a:gd name="T6" fmla="*/ 45 w 145"/>
                <a:gd name="T7" fmla="*/ 26 h 121"/>
                <a:gd name="T8" fmla="*/ 22 w 145"/>
                <a:gd name="T9" fmla="*/ 39 h 121"/>
                <a:gd name="T10" fmla="*/ 7 w 145"/>
                <a:gd name="T11" fmla="*/ 39 h 121"/>
                <a:gd name="T12" fmla="*/ 0 w 145"/>
                <a:gd name="T13" fmla="*/ 32 h 121"/>
                <a:gd name="T14" fmla="*/ 15 w 145"/>
                <a:gd name="T15" fmla="*/ 19 h 121"/>
                <a:gd name="T16" fmla="*/ 22 w 145"/>
                <a:gd name="T17" fmla="*/ 6 h 121"/>
                <a:gd name="T18" fmla="*/ 45 w 145"/>
                <a:gd name="T19" fmla="*/ 6 h 121"/>
                <a:gd name="T20" fmla="*/ 67 w 145"/>
                <a:gd name="T21" fmla="*/ 13 h 121"/>
                <a:gd name="T22" fmla="*/ 82 w 145"/>
                <a:gd name="T23" fmla="*/ 26 h 121"/>
                <a:gd name="T24" fmla="*/ 97 w 145"/>
                <a:gd name="T25" fmla="*/ 39 h 121"/>
                <a:gd name="T26" fmla="*/ 129 w 145"/>
                <a:gd name="T27" fmla="*/ 45 h 121"/>
                <a:gd name="T28" fmla="*/ 151 w 145"/>
                <a:gd name="T29" fmla="*/ 39 h 121"/>
                <a:gd name="T30" fmla="*/ 181 w 145"/>
                <a:gd name="T31" fmla="*/ 60 h 121"/>
                <a:gd name="T32" fmla="*/ 174 w 145"/>
                <a:gd name="T33" fmla="*/ 66 h 121"/>
                <a:gd name="T34" fmla="*/ 159 w 145"/>
                <a:gd name="T35" fmla="*/ 60 h 121"/>
                <a:gd name="T36" fmla="*/ 174 w 145"/>
                <a:gd name="T37" fmla="*/ 86 h 121"/>
                <a:gd name="T38" fmla="*/ 166 w 145"/>
                <a:gd name="T39" fmla="*/ 92 h 121"/>
                <a:gd name="T40" fmla="*/ 151 w 145"/>
                <a:gd name="T41" fmla="*/ 79 h 121"/>
                <a:gd name="T42" fmla="*/ 144 w 145"/>
                <a:gd name="T43" fmla="*/ 86 h 121"/>
                <a:gd name="T44" fmla="*/ 136 w 145"/>
                <a:gd name="T45" fmla="*/ 66 h 121"/>
                <a:gd name="T46" fmla="*/ 112 w 145"/>
                <a:gd name="T47" fmla="*/ 53 h 121"/>
                <a:gd name="T48" fmla="*/ 105 w 145"/>
                <a:gd name="T49" fmla="*/ 60 h 121"/>
                <a:gd name="T50" fmla="*/ 105 w 145"/>
                <a:gd name="T51" fmla="*/ 73 h 121"/>
                <a:gd name="T52" fmla="*/ 112 w 145"/>
                <a:gd name="T53" fmla="*/ 86 h 121"/>
                <a:gd name="T54" fmla="*/ 136 w 145"/>
                <a:gd name="T55" fmla="*/ 118 h 121"/>
                <a:gd name="T56" fmla="*/ 120 w 145"/>
                <a:gd name="T57" fmla="*/ 131 h 121"/>
                <a:gd name="T58" fmla="*/ 112 w 145"/>
                <a:gd name="T59" fmla="*/ 118 h 121"/>
                <a:gd name="T60" fmla="*/ 97 w 145"/>
                <a:gd name="T61" fmla="*/ 92 h 121"/>
                <a:gd name="T62" fmla="*/ 82 w 145"/>
                <a:gd name="T63" fmla="*/ 73 h 121"/>
                <a:gd name="T64" fmla="*/ 82 w 145"/>
                <a:gd name="T65" fmla="*/ 66 h 121"/>
                <a:gd name="T66" fmla="*/ 82 w 145"/>
                <a:gd name="T67" fmla="*/ 53 h 121"/>
                <a:gd name="T68" fmla="*/ 105 w 145"/>
                <a:gd name="T69" fmla="*/ 45 h 121"/>
                <a:gd name="T70" fmla="*/ 90 w 145"/>
                <a:gd name="T71" fmla="*/ 39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5" h="121">
                  <a:moveTo>
                    <a:pt x="72" y="36"/>
                  </a:moveTo>
                  <a:lnTo>
                    <a:pt x="66" y="30"/>
                  </a:lnTo>
                  <a:lnTo>
                    <a:pt x="60" y="36"/>
                  </a:lnTo>
                  <a:lnTo>
                    <a:pt x="54" y="36"/>
                  </a:lnTo>
                  <a:lnTo>
                    <a:pt x="48" y="36"/>
                  </a:lnTo>
                  <a:lnTo>
                    <a:pt x="36" y="36"/>
                  </a:lnTo>
                  <a:lnTo>
                    <a:pt x="36" y="30"/>
                  </a:lnTo>
                  <a:lnTo>
                    <a:pt x="36" y="24"/>
                  </a:lnTo>
                  <a:lnTo>
                    <a:pt x="30" y="30"/>
                  </a:lnTo>
                  <a:lnTo>
                    <a:pt x="18" y="36"/>
                  </a:lnTo>
                  <a:lnTo>
                    <a:pt x="12" y="42"/>
                  </a:lnTo>
                  <a:lnTo>
                    <a:pt x="6" y="36"/>
                  </a:lnTo>
                  <a:lnTo>
                    <a:pt x="0" y="36"/>
                  </a:lnTo>
                  <a:lnTo>
                    <a:pt x="0" y="30"/>
                  </a:lnTo>
                  <a:lnTo>
                    <a:pt x="6" y="24"/>
                  </a:lnTo>
                  <a:lnTo>
                    <a:pt x="12" y="18"/>
                  </a:lnTo>
                  <a:lnTo>
                    <a:pt x="12" y="12"/>
                  </a:lnTo>
                  <a:lnTo>
                    <a:pt x="18" y="6"/>
                  </a:lnTo>
                  <a:lnTo>
                    <a:pt x="24" y="0"/>
                  </a:lnTo>
                  <a:lnTo>
                    <a:pt x="36" y="6"/>
                  </a:lnTo>
                  <a:lnTo>
                    <a:pt x="42" y="12"/>
                  </a:lnTo>
                  <a:lnTo>
                    <a:pt x="54" y="12"/>
                  </a:lnTo>
                  <a:lnTo>
                    <a:pt x="60" y="12"/>
                  </a:lnTo>
                  <a:lnTo>
                    <a:pt x="66" y="24"/>
                  </a:lnTo>
                  <a:lnTo>
                    <a:pt x="72" y="30"/>
                  </a:lnTo>
                  <a:lnTo>
                    <a:pt x="78" y="36"/>
                  </a:lnTo>
                  <a:lnTo>
                    <a:pt x="90" y="36"/>
                  </a:lnTo>
                  <a:lnTo>
                    <a:pt x="103" y="42"/>
                  </a:lnTo>
                  <a:lnTo>
                    <a:pt x="115" y="42"/>
                  </a:lnTo>
                  <a:lnTo>
                    <a:pt x="121" y="36"/>
                  </a:lnTo>
                  <a:lnTo>
                    <a:pt x="139" y="49"/>
                  </a:lnTo>
                  <a:lnTo>
                    <a:pt x="145" y="55"/>
                  </a:lnTo>
                  <a:lnTo>
                    <a:pt x="145" y="61"/>
                  </a:lnTo>
                  <a:lnTo>
                    <a:pt x="139" y="61"/>
                  </a:lnTo>
                  <a:lnTo>
                    <a:pt x="133" y="55"/>
                  </a:lnTo>
                  <a:lnTo>
                    <a:pt x="127" y="55"/>
                  </a:lnTo>
                  <a:lnTo>
                    <a:pt x="133" y="61"/>
                  </a:lnTo>
                  <a:lnTo>
                    <a:pt x="139" y="79"/>
                  </a:lnTo>
                  <a:lnTo>
                    <a:pt x="139" y="85"/>
                  </a:lnTo>
                  <a:lnTo>
                    <a:pt x="133" y="85"/>
                  </a:lnTo>
                  <a:lnTo>
                    <a:pt x="127" y="79"/>
                  </a:lnTo>
                  <a:lnTo>
                    <a:pt x="121" y="73"/>
                  </a:lnTo>
                  <a:lnTo>
                    <a:pt x="121" y="79"/>
                  </a:lnTo>
                  <a:lnTo>
                    <a:pt x="115" y="79"/>
                  </a:lnTo>
                  <a:lnTo>
                    <a:pt x="115" y="67"/>
                  </a:lnTo>
                  <a:lnTo>
                    <a:pt x="109" y="61"/>
                  </a:lnTo>
                  <a:lnTo>
                    <a:pt x="96" y="55"/>
                  </a:lnTo>
                  <a:lnTo>
                    <a:pt x="90" y="49"/>
                  </a:lnTo>
                  <a:lnTo>
                    <a:pt x="84" y="49"/>
                  </a:lnTo>
                  <a:lnTo>
                    <a:pt x="84" y="55"/>
                  </a:lnTo>
                  <a:lnTo>
                    <a:pt x="84" y="61"/>
                  </a:lnTo>
                  <a:lnTo>
                    <a:pt x="84" y="67"/>
                  </a:lnTo>
                  <a:lnTo>
                    <a:pt x="84" y="73"/>
                  </a:lnTo>
                  <a:lnTo>
                    <a:pt x="90" y="79"/>
                  </a:lnTo>
                  <a:lnTo>
                    <a:pt x="96" y="91"/>
                  </a:lnTo>
                  <a:lnTo>
                    <a:pt x="109" y="109"/>
                  </a:lnTo>
                  <a:lnTo>
                    <a:pt x="103" y="115"/>
                  </a:lnTo>
                  <a:lnTo>
                    <a:pt x="96" y="121"/>
                  </a:lnTo>
                  <a:lnTo>
                    <a:pt x="96" y="115"/>
                  </a:lnTo>
                  <a:lnTo>
                    <a:pt x="90" y="109"/>
                  </a:lnTo>
                  <a:lnTo>
                    <a:pt x="84" y="97"/>
                  </a:lnTo>
                  <a:lnTo>
                    <a:pt x="78" y="85"/>
                  </a:lnTo>
                  <a:lnTo>
                    <a:pt x="66" y="73"/>
                  </a:lnTo>
                  <a:lnTo>
                    <a:pt x="66" y="67"/>
                  </a:lnTo>
                  <a:lnTo>
                    <a:pt x="66" y="73"/>
                  </a:lnTo>
                  <a:lnTo>
                    <a:pt x="66" y="61"/>
                  </a:lnTo>
                  <a:lnTo>
                    <a:pt x="60" y="49"/>
                  </a:lnTo>
                  <a:lnTo>
                    <a:pt x="66" y="49"/>
                  </a:lnTo>
                  <a:lnTo>
                    <a:pt x="78" y="49"/>
                  </a:lnTo>
                  <a:lnTo>
                    <a:pt x="84" y="42"/>
                  </a:lnTo>
                  <a:lnTo>
                    <a:pt x="78" y="42"/>
                  </a:lnTo>
                  <a:lnTo>
                    <a:pt x="72" y="36"/>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69" name="Freeform 175"/>
            <p:cNvSpPr>
              <a:spLocks/>
            </p:cNvSpPr>
            <p:nvPr/>
          </p:nvSpPr>
          <p:spPr bwMode="auto">
            <a:xfrm>
              <a:off x="4282" y="968"/>
              <a:ext cx="76" cy="52"/>
            </a:xfrm>
            <a:custGeom>
              <a:avLst/>
              <a:gdLst>
                <a:gd name="T0" fmla="*/ 76 w 60"/>
                <a:gd name="T1" fmla="*/ 52 h 48"/>
                <a:gd name="T2" fmla="*/ 68 w 60"/>
                <a:gd name="T3" fmla="*/ 46 h 48"/>
                <a:gd name="T4" fmla="*/ 53 w 60"/>
                <a:gd name="T5" fmla="*/ 33 h 48"/>
                <a:gd name="T6" fmla="*/ 46 w 60"/>
                <a:gd name="T7" fmla="*/ 26 h 48"/>
                <a:gd name="T8" fmla="*/ 30 w 60"/>
                <a:gd name="T9" fmla="*/ 20 h 48"/>
                <a:gd name="T10" fmla="*/ 23 w 60"/>
                <a:gd name="T11" fmla="*/ 20 h 48"/>
                <a:gd name="T12" fmla="*/ 15 w 60"/>
                <a:gd name="T13" fmla="*/ 13 h 48"/>
                <a:gd name="T14" fmla="*/ 8 w 60"/>
                <a:gd name="T15" fmla="*/ 7 h 48"/>
                <a:gd name="T16" fmla="*/ 0 w 60"/>
                <a:gd name="T17" fmla="*/ 0 h 48"/>
                <a:gd name="T18" fmla="*/ 23 w 60"/>
                <a:gd name="T19" fmla="*/ 0 h 48"/>
                <a:gd name="T20" fmla="*/ 30 w 60"/>
                <a:gd name="T21" fmla="*/ 7 h 48"/>
                <a:gd name="T22" fmla="*/ 38 w 60"/>
                <a:gd name="T23" fmla="*/ 7 h 48"/>
                <a:gd name="T24" fmla="*/ 46 w 60"/>
                <a:gd name="T25" fmla="*/ 13 h 48"/>
                <a:gd name="T26" fmla="*/ 61 w 60"/>
                <a:gd name="T27" fmla="*/ 20 h 48"/>
                <a:gd name="T28" fmla="*/ 68 w 60"/>
                <a:gd name="T29" fmla="*/ 26 h 48"/>
                <a:gd name="T30" fmla="*/ 68 w 60"/>
                <a:gd name="T31" fmla="*/ 33 h 48"/>
                <a:gd name="T32" fmla="*/ 76 w 60"/>
                <a:gd name="T33" fmla="*/ 46 h 48"/>
                <a:gd name="T34" fmla="*/ 76 w 60"/>
                <a:gd name="T35" fmla="*/ 52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60" y="48"/>
                  </a:moveTo>
                  <a:lnTo>
                    <a:pt x="54" y="42"/>
                  </a:lnTo>
                  <a:lnTo>
                    <a:pt x="42" y="30"/>
                  </a:lnTo>
                  <a:lnTo>
                    <a:pt x="36" y="24"/>
                  </a:lnTo>
                  <a:lnTo>
                    <a:pt x="24" y="18"/>
                  </a:lnTo>
                  <a:lnTo>
                    <a:pt x="18" y="18"/>
                  </a:lnTo>
                  <a:lnTo>
                    <a:pt x="12" y="12"/>
                  </a:lnTo>
                  <a:lnTo>
                    <a:pt x="6" y="6"/>
                  </a:lnTo>
                  <a:lnTo>
                    <a:pt x="0" y="0"/>
                  </a:lnTo>
                  <a:lnTo>
                    <a:pt x="18" y="0"/>
                  </a:lnTo>
                  <a:lnTo>
                    <a:pt x="24" y="6"/>
                  </a:lnTo>
                  <a:lnTo>
                    <a:pt x="30" y="6"/>
                  </a:lnTo>
                  <a:lnTo>
                    <a:pt x="36" y="12"/>
                  </a:lnTo>
                  <a:lnTo>
                    <a:pt x="48" y="18"/>
                  </a:lnTo>
                  <a:lnTo>
                    <a:pt x="54" y="24"/>
                  </a:lnTo>
                  <a:lnTo>
                    <a:pt x="54" y="30"/>
                  </a:lnTo>
                  <a:lnTo>
                    <a:pt x="60" y="42"/>
                  </a:lnTo>
                  <a:lnTo>
                    <a:pt x="60" y="48"/>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70" name="Freeform 176"/>
            <p:cNvSpPr>
              <a:spLocks/>
            </p:cNvSpPr>
            <p:nvPr/>
          </p:nvSpPr>
          <p:spPr bwMode="auto">
            <a:xfrm>
              <a:off x="4282" y="986"/>
              <a:ext cx="60" cy="33"/>
            </a:xfrm>
            <a:custGeom>
              <a:avLst/>
              <a:gdLst>
                <a:gd name="T0" fmla="*/ 60 w 48"/>
                <a:gd name="T1" fmla="*/ 33 h 30"/>
                <a:gd name="T2" fmla="*/ 53 w 48"/>
                <a:gd name="T3" fmla="*/ 33 h 30"/>
                <a:gd name="T4" fmla="*/ 45 w 48"/>
                <a:gd name="T5" fmla="*/ 33 h 30"/>
                <a:gd name="T6" fmla="*/ 45 w 48"/>
                <a:gd name="T7" fmla="*/ 26 h 30"/>
                <a:gd name="T8" fmla="*/ 38 w 48"/>
                <a:gd name="T9" fmla="*/ 26 h 30"/>
                <a:gd name="T10" fmla="*/ 23 w 48"/>
                <a:gd name="T11" fmla="*/ 20 h 30"/>
                <a:gd name="T12" fmla="*/ 0 w 48"/>
                <a:gd name="T13" fmla="*/ 0 h 30"/>
                <a:gd name="T14" fmla="*/ 8 w 48"/>
                <a:gd name="T15" fmla="*/ 0 h 30"/>
                <a:gd name="T16" fmla="*/ 15 w 48"/>
                <a:gd name="T17" fmla="*/ 7 h 30"/>
                <a:gd name="T18" fmla="*/ 23 w 48"/>
                <a:gd name="T19" fmla="*/ 7 h 30"/>
                <a:gd name="T20" fmla="*/ 38 w 48"/>
                <a:gd name="T21" fmla="*/ 13 h 30"/>
                <a:gd name="T22" fmla="*/ 38 w 48"/>
                <a:gd name="T23" fmla="*/ 20 h 30"/>
                <a:gd name="T24" fmla="*/ 53 w 48"/>
                <a:gd name="T25" fmla="*/ 26 h 30"/>
                <a:gd name="T26" fmla="*/ 60 w 48"/>
                <a:gd name="T27" fmla="*/ 33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0">
                  <a:moveTo>
                    <a:pt x="48" y="30"/>
                  </a:moveTo>
                  <a:lnTo>
                    <a:pt x="42" y="30"/>
                  </a:lnTo>
                  <a:lnTo>
                    <a:pt x="36" y="30"/>
                  </a:lnTo>
                  <a:lnTo>
                    <a:pt x="36" y="24"/>
                  </a:lnTo>
                  <a:lnTo>
                    <a:pt x="30" y="24"/>
                  </a:lnTo>
                  <a:lnTo>
                    <a:pt x="18" y="18"/>
                  </a:lnTo>
                  <a:lnTo>
                    <a:pt x="0" y="0"/>
                  </a:lnTo>
                  <a:lnTo>
                    <a:pt x="6" y="0"/>
                  </a:lnTo>
                  <a:lnTo>
                    <a:pt x="12" y="6"/>
                  </a:lnTo>
                  <a:lnTo>
                    <a:pt x="18" y="6"/>
                  </a:lnTo>
                  <a:lnTo>
                    <a:pt x="30" y="12"/>
                  </a:lnTo>
                  <a:lnTo>
                    <a:pt x="30" y="18"/>
                  </a:lnTo>
                  <a:lnTo>
                    <a:pt x="42" y="24"/>
                  </a:lnTo>
                  <a:lnTo>
                    <a:pt x="48" y="3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71" name="Freeform 177"/>
            <p:cNvSpPr>
              <a:spLocks/>
            </p:cNvSpPr>
            <p:nvPr/>
          </p:nvSpPr>
          <p:spPr bwMode="auto">
            <a:xfrm>
              <a:off x="4183" y="901"/>
              <a:ext cx="15" cy="33"/>
            </a:xfrm>
            <a:custGeom>
              <a:avLst/>
              <a:gdLst>
                <a:gd name="T0" fmla="*/ 15 w 12"/>
                <a:gd name="T1" fmla="*/ 33 h 30"/>
                <a:gd name="T2" fmla="*/ 8 w 12"/>
                <a:gd name="T3" fmla="*/ 20 h 30"/>
                <a:gd name="T4" fmla="*/ 0 w 12"/>
                <a:gd name="T5" fmla="*/ 7 h 30"/>
                <a:gd name="T6" fmla="*/ 0 w 12"/>
                <a:gd name="T7" fmla="*/ 0 h 30"/>
                <a:gd name="T8" fmla="*/ 8 w 12"/>
                <a:gd name="T9" fmla="*/ 7 h 30"/>
                <a:gd name="T10" fmla="*/ 15 w 12"/>
                <a:gd name="T11" fmla="*/ 13 h 30"/>
                <a:gd name="T12" fmla="*/ 15 w 12"/>
                <a:gd name="T13" fmla="*/ 33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12" y="30"/>
                  </a:moveTo>
                  <a:lnTo>
                    <a:pt x="6" y="18"/>
                  </a:lnTo>
                  <a:lnTo>
                    <a:pt x="0" y="6"/>
                  </a:lnTo>
                  <a:lnTo>
                    <a:pt x="0" y="0"/>
                  </a:lnTo>
                  <a:lnTo>
                    <a:pt x="6" y="6"/>
                  </a:lnTo>
                  <a:lnTo>
                    <a:pt x="12" y="12"/>
                  </a:lnTo>
                  <a:lnTo>
                    <a:pt x="12" y="3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72" name="Freeform 178"/>
            <p:cNvSpPr>
              <a:spLocks/>
            </p:cNvSpPr>
            <p:nvPr/>
          </p:nvSpPr>
          <p:spPr bwMode="auto">
            <a:xfrm>
              <a:off x="4063" y="883"/>
              <a:ext cx="60" cy="28"/>
            </a:xfrm>
            <a:custGeom>
              <a:avLst/>
              <a:gdLst>
                <a:gd name="T0" fmla="*/ 15 w 48"/>
                <a:gd name="T1" fmla="*/ 28 h 18"/>
                <a:gd name="T2" fmla="*/ 0 w 48"/>
                <a:gd name="T3" fmla="*/ 19 h 18"/>
                <a:gd name="T4" fmla="*/ 8 w 48"/>
                <a:gd name="T5" fmla="*/ 9 h 18"/>
                <a:gd name="T6" fmla="*/ 15 w 48"/>
                <a:gd name="T7" fmla="*/ 9 h 18"/>
                <a:gd name="T8" fmla="*/ 23 w 48"/>
                <a:gd name="T9" fmla="*/ 0 h 18"/>
                <a:gd name="T10" fmla="*/ 30 w 48"/>
                <a:gd name="T11" fmla="*/ 0 h 18"/>
                <a:gd name="T12" fmla="*/ 45 w 48"/>
                <a:gd name="T13" fmla="*/ 0 h 18"/>
                <a:gd name="T14" fmla="*/ 60 w 48"/>
                <a:gd name="T15" fmla="*/ 9 h 18"/>
                <a:gd name="T16" fmla="*/ 53 w 48"/>
                <a:gd name="T17" fmla="*/ 9 h 18"/>
                <a:gd name="T18" fmla="*/ 45 w 48"/>
                <a:gd name="T19" fmla="*/ 9 h 18"/>
                <a:gd name="T20" fmla="*/ 38 w 48"/>
                <a:gd name="T21" fmla="*/ 9 h 18"/>
                <a:gd name="T22" fmla="*/ 23 w 48"/>
                <a:gd name="T23" fmla="*/ 19 h 18"/>
                <a:gd name="T24" fmla="*/ 23 w 48"/>
                <a:gd name="T25" fmla="*/ 28 h 18"/>
                <a:gd name="T26" fmla="*/ 15 w 48"/>
                <a:gd name="T27" fmla="*/ 28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18">
                  <a:moveTo>
                    <a:pt x="12" y="18"/>
                  </a:moveTo>
                  <a:lnTo>
                    <a:pt x="0" y="12"/>
                  </a:lnTo>
                  <a:lnTo>
                    <a:pt x="6" y="6"/>
                  </a:lnTo>
                  <a:lnTo>
                    <a:pt x="12" y="6"/>
                  </a:lnTo>
                  <a:lnTo>
                    <a:pt x="18" y="0"/>
                  </a:lnTo>
                  <a:lnTo>
                    <a:pt x="24" y="0"/>
                  </a:lnTo>
                  <a:lnTo>
                    <a:pt x="36" y="0"/>
                  </a:lnTo>
                  <a:lnTo>
                    <a:pt x="48" y="6"/>
                  </a:lnTo>
                  <a:lnTo>
                    <a:pt x="42" y="6"/>
                  </a:lnTo>
                  <a:lnTo>
                    <a:pt x="36" y="6"/>
                  </a:lnTo>
                  <a:lnTo>
                    <a:pt x="30" y="6"/>
                  </a:lnTo>
                  <a:lnTo>
                    <a:pt x="18" y="12"/>
                  </a:lnTo>
                  <a:lnTo>
                    <a:pt x="18" y="18"/>
                  </a:lnTo>
                  <a:lnTo>
                    <a:pt x="12" y="18"/>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73" name="Freeform 179"/>
            <p:cNvSpPr>
              <a:spLocks/>
            </p:cNvSpPr>
            <p:nvPr/>
          </p:nvSpPr>
          <p:spPr bwMode="auto">
            <a:xfrm>
              <a:off x="3949" y="835"/>
              <a:ext cx="82" cy="39"/>
            </a:xfrm>
            <a:custGeom>
              <a:avLst/>
              <a:gdLst>
                <a:gd name="T0" fmla="*/ 15 w 66"/>
                <a:gd name="T1" fmla="*/ 0 h 36"/>
                <a:gd name="T2" fmla="*/ 30 w 66"/>
                <a:gd name="T3" fmla="*/ 7 h 36"/>
                <a:gd name="T4" fmla="*/ 45 w 66"/>
                <a:gd name="T5" fmla="*/ 13 h 36"/>
                <a:gd name="T6" fmla="*/ 52 w 66"/>
                <a:gd name="T7" fmla="*/ 13 h 36"/>
                <a:gd name="T8" fmla="*/ 52 w 66"/>
                <a:gd name="T9" fmla="*/ 7 h 36"/>
                <a:gd name="T10" fmla="*/ 60 w 66"/>
                <a:gd name="T11" fmla="*/ 0 h 36"/>
                <a:gd name="T12" fmla="*/ 75 w 66"/>
                <a:gd name="T13" fmla="*/ 0 h 36"/>
                <a:gd name="T14" fmla="*/ 82 w 66"/>
                <a:gd name="T15" fmla="*/ 0 h 36"/>
                <a:gd name="T16" fmla="*/ 60 w 66"/>
                <a:gd name="T17" fmla="*/ 20 h 36"/>
                <a:gd name="T18" fmla="*/ 60 w 66"/>
                <a:gd name="T19" fmla="*/ 26 h 36"/>
                <a:gd name="T20" fmla="*/ 52 w 66"/>
                <a:gd name="T21" fmla="*/ 39 h 36"/>
                <a:gd name="T22" fmla="*/ 37 w 66"/>
                <a:gd name="T23" fmla="*/ 39 h 36"/>
                <a:gd name="T24" fmla="*/ 30 w 66"/>
                <a:gd name="T25" fmla="*/ 39 h 36"/>
                <a:gd name="T26" fmla="*/ 22 w 66"/>
                <a:gd name="T27" fmla="*/ 39 h 36"/>
                <a:gd name="T28" fmla="*/ 15 w 66"/>
                <a:gd name="T29" fmla="*/ 39 h 36"/>
                <a:gd name="T30" fmla="*/ 0 w 66"/>
                <a:gd name="T31" fmla="*/ 33 h 36"/>
                <a:gd name="T32" fmla="*/ 30 w 66"/>
                <a:gd name="T33" fmla="*/ 33 h 36"/>
                <a:gd name="T34" fmla="*/ 37 w 66"/>
                <a:gd name="T35" fmla="*/ 26 h 36"/>
                <a:gd name="T36" fmla="*/ 30 w 66"/>
                <a:gd name="T37" fmla="*/ 13 h 36"/>
                <a:gd name="T38" fmla="*/ 15 w 66"/>
                <a:gd name="T39" fmla="*/ 7 h 36"/>
                <a:gd name="T40" fmla="*/ 7 w 66"/>
                <a:gd name="T41" fmla="*/ 0 h 36"/>
                <a:gd name="T42" fmla="*/ 15 w 6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6" h="36">
                  <a:moveTo>
                    <a:pt x="12" y="0"/>
                  </a:moveTo>
                  <a:lnTo>
                    <a:pt x="24" y="6"/>
                  </a:lnTo>
                  <a:lnTo>
                    <a:pt x="36" y="12"/>
                  </a:lnTo>
                  <a:lnTo>
                    <a:pt x="42" y="12"/>
                  </a:lnTo>
                  <a:lnTo>
                    <a:pt x="42" y="6"/>
                  </a:lnTo>
                  <a:lnTo>
                    <a:pt x="48" y="0"/>
                  </a:lnTo>
                  <a:lnTo>
                    <a:pt x="60" y="0"/>
                  </a:lnTo>
                  <a:lnTo>
                    <a:pt x="66" y="0"/>
                  </a:lnTo>
                  <a:lnTo>
                    <a:pt x="48" y="18"/>
                  </a:lnTo>
                  <a:lnTo>
                    <a:pt x="48" y="24"/>
                  </a:lnTo>
                  <a:lnTo>
                    <a:pt x="42" y="36"/>
                  </a:lnTo>
                  <a:lnTo>
                    <a:pt x="30" y="36"/>
                  </a:lnTo>
                  <a:lnTo>
                    <a:pt x="24" y="36"/>
                  </a:lnTo>
                  <a:lnTo>
                    <a:pt x="18" y="36"/>
                  </a:lnTo>
                  <a:lnTo>
                    <a:pt x="12" y="36"/>
                  </a:lnTo>
                  <a:lnTo>
                    <a:pt x="0" y="30"/>
                  </a:lnTo>
                  <a:lnTo>
                    <a:pt x="24" y="30"/>
                  </a:lnTo>
                  <a:lnTo>
                    <a:pt x="30" y="24"/>
                  </a:lnTo>
                  <a:lnTo>
                    <a:pt x="24" y="12"/>
                  </a:lnTo>
                  <a:lnTo>
                    <a:pt x="12" y="6"/>
                  </a:lnTo>
                  <a:lnTo>
                    <a:pt x="6" y="0"/>
                  </a:lnTo>
                  <a:lnTo>
                    <a:pt x="12"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sp>
          <p:nvSpPr>
            <p:cNvPr id="51574" name="Freeform 180"/>
            <p:cNvSpPr>
              <a:spLocks/>
            </p:cNvSpPr>
            <p:nvPr/>
          </p:nvSpPr>
          <p:spPr bwMode="auto">
            <a:xfrm>
              <a:off x="3819" y="780"/>
              <a:ext cx="69" cy="34"/>
            </a:xfrm>
            <a:custGeom>
              <a:avLst/>
              <a:gdLst>
                <a:gd name="T0" fmla="*/ 45 w 55"/>
                <a:gd name="T1" fmla="*/ 0 h 31"/>
                <a:gd name="T2" fmla="*/ 45 w 55"/>
                <a:gd name="T3" fmla="*/ 7 h 31"/>
                <a:gd name="T4" fmla="*/ 54 w 55"/>
                <a:gd name="T5" fmla="*/ 7 h 31"/>
                <a:gd name="T6" fmla="*/ 61 w 55"/>
                <a:gd name="T7" fmla="*/ 7 h 31"/>
                <a:gd name="T8" fmla="*/ 69 w 55"/>
                <a:gd name="T9" fmla="*/ 7 h 31"/>
                <a:gd name="T10" fmla="*/ 69 w 55"/>
                <a:gd name="T11" fmla="*/ 14 h 31"/>
                <a:gd name="T12" fmla="*/ 69 w 55"/>
                <a:gd name="T13" fmla="*/ 21 h 31"/>
                <a:gd name="T14" fmla="*/ 54 w 55"/>
                <a:gd name="T15" fmla="*/ 21 h 31"/>
                <a:gd name="T16" fmla="*/ 45 w 55"/>
                <a:gd name="T17" fmla="*/ 34 h 31"/>
                <a:gd name="T18" fmla="*/ 38 w 55"/>
                <a:gd name="T19" fmla="*/ 34 h 31"/>
                <a:gd name="T20" fmla="*/ 30 w 55"/>
                <a:gd name="T21" fmla="*/ 34 h 31"/>
                <a:gd name="T22" fmla="*/ 38 w 55"/>
                <a:gd name="T23" fmla="*/ 21 h 31"/>
                <a:gd name="T24" fmla="*/ 38 w 55"/>
                <a:gd name="T25" fmla="*/ 14 h 31"/>
                <a:gd name="T26" fmla="*/ 30 w 55"/>
                <a:gd name="T27" fmla="*/ 14 h 31"/>
                <a:gd name="T28" fmla="*/ 23 w 55"/>
                <a:gd name="T29" fmla="*/ 21 h 31"/>
                <a:gd name="T30" fmla="*/ 15 w 55"/>
                <a:gd name="T31" fmla="*/ 21 h 31"/>
                <a:gd name="T32" fmla="*/ 0 w 55"/>
                <a:gd name="T33" fmla="*/ 21 h 31"/>
                <a:gd name="T34" fmla="*/ 0 w 55"/>
                <a:gd name="T35" fmla="*/ 14 h 31"/>
                <a:gd name="T36" fmla="*/ 0 w 55"/>
                <a:gd name="T37" fmla="*/ 7 h 31"/>
                <a:gd name="T38" fmla="*/ 15 w 55"/>
                <a:gd name="T39" fmla="*/ 7 h 31"/>
                <a:gd name="T40" fmla="*/ 23 w 55"/>
                <a:gd name="T41" fmla="*/ 7 h 31"/>
                <a:gd name="T42" fmla="*/ 30 w 55"/>
                <a:gd name="T43" fmla="*/ 0 h 31"/>
                <a:gd name="T44" fmla="*/ 38 w 55"/>
                <a:gd name="T45" fmla="*/ 0 h 31"/>
                <a:gd name="T46" fmla="*/ 45 w 55"/>
                <a:gd name="T47" fmla="*/ 0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5" h="31">
                  <a:moveTo>
                    <a:pt x="36" y="0"/>
                  </a:moveTo>
                  <a:lnTo>
                    <a:pt x="36" y="6"/>
                  </a:lnTo>
                  <a:lnTo>
                    <a:pt x="43" y="6"/>
                  </a:lnTo>
                  <a:lnTo>
                    <a:pt x="49" y="6"/>
                  </a:lnTo>
                  <a:lnTo>
                    <a:pt x="55" y="6"/>
                  </a:lnTo>
                  <a:lnTo>
                    <a:pt x="55" y="13"/>
                  </a:lnTo>
                  <a:lnTo>
                    <a:pt x="55" y="19"/>
                  </a:lnTo>
                  <a:lnTo>
                    <a:pt x="43" y="19"/>
                  </a:lnTo>
                  <a:lnTo>
                    <a:pt x="36" y="31"/>
                  </a:lnTo>
                  <a:lnTo>
                    <a:pt x="30" y="31"/>
                  </a:lnTo>
                  <a:lnTo>
                    <a:pt x="24" y="31"/>
                  </a:lnTo>
                  <a:lnTo>
                    <a:pt x="30" y="19"/>
                  </a:lnTo>
                  <a:lnTo>
                    <a:pt x="30" y="13"/>
                  </a:lnTo>
                  <a:lnTo>
                    <a:pt x="24" y="13"/>
                  </a:lnTo>
                  <a:lnTo>
                    <a:pt x="18" y="19"/>
                  </a:lnTo>
                  <a:lnTo>
                    <a:pt x="12" y="19"/>
                  </a:lnTo>
                  <a:lnTo>
                    <a:pt x="0" y="19"/>
                  </a:lnTo>
                  <a:lnTo>
                    <a:pt x="0" y="13"/>
                  </a:lnTo>
                  <a:lnTo>
                    <a:pt x="0" y="6"/>
                  </a:lnTo>
                  <a:lnTo>
                    <a:pt x="12" y="6"/>
                  </a:lnTo>
                  <a:lnTo>
                    <a:pt x="18" y="6"/>
                  </a:lnTo>
                  <a:lnTo>
                    <a:pt x="24" y="0"/>
                  </a:lnTo>
                  <a:lnTo>
                    <a:pt x="30" y="0"/>
                  </a:lnTo>
                  <a:lnTo>
                    <a:pt x="36" y="0"/>
                  </a:lnTo>
                  <a:close/>
                </a:path>
              </a:pathLst>
            </a:custGeom>
            <a:solidFill>
              <a:srgbClr val="006699"/>
            </a:solidFill>
            <a:ln>
              <a:noFill/>
            </a:ln>
            <a:effectLst/>
            <a:extLst>
              <a:ext uri="{91240B29-F687-4F45-9708-019B960494DF}">
                <a14:hiddenLine xmlns:a14="http://schemas.microsoft.com/office/drawing/2010/main" w="3175" cmpd="sng">
                  <a:solidFill>
                    <a:schemeClr val="bg1"/>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solidFill>
                  <a:srgbClr val="000000"/>
                </a:solidFill>
              </a:endParaRPr>
            </a:p>
          </p:txBody>
        </p:sp>
      </p:grpSp>
      <p:sp>
        <p:nvSpPr>
          <p:cNvPr id="150709" name="Rectangle 181"/>
          <p:cNvSpPr>
            <a:spLocks noChangeArrowheads="1"/>
          </p:cNvSpPr>
          <p:nvPr/>
        </p:nvSpPr>
        <p:spPr bwMode="auto">
          <a:xfrm>
            <a:off x="8237538" y="5510213"/>
            <a:ext cx="895350" cy="67151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a:solidFill>
                  <a:srgbClr val="FFFFFF"/>
                </a:solidFill>
                <a:effectLst>
                  <a:outerShdw blurRad="38100" dist="38100" dir="2700000" algn="tl">
                    <a:srgbClr val="000000"/>
                  </a:outerShdw>
                </a:effectLst>
                <a:latin typeface="Arial" pitchFamily="34" charset="0"/>
                <a:ea typeface="HGS創英角ｺﾞｼｯｸUB" pitchFamily="50" charset="-128"/>
              </a:rPr>
              <a:t>  </a:t>
            </a: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総計</a:t>
            </a:r>
          </a:p>
        </p:txBody>
      </p:sp>
      <p:sp>
        <p:nvSpPr>
          <p:cNvPr id="150710" name="Rectangle 182"/>
          <p:cNvSpPr>
            <a:spLocks noChangeArrowheads="1"/>
          </p:cNvSpPr>
          <p:nvPr/>
        </p:nvSpPr>
        <p:spPr bwMode="auto">
          <a:xfrm>
            <a:off x="5792788" y="5510213"/>
            <a:ext cx="1169987" cy="67151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陸棲</a:t>
            </a:r>
          </a:p>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哺乳類</a:t>
            </a:r>
          </a:p>
        </p:txBody>
      </p:sp>
      <p:sp>
        <p:nvSpPr>
          <p:cNvPr id="150711" name="Rectangle 183"/>
          <p:cNvSpPr>
            <a:spLocks noChangeArrowheads="1"/>
          </p:cNvSpPr>
          <p:nvPr/>
        </p:nvSpPr>
        <p:spPr bwMode="auto">
          <a:xfrm>
            <a:off x="6708775" y="5510213"/>
            <a:ext cx="1681163" cy="67151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20000"/>
              </a:spcBef>
              <a:defRPr/>
            </a:pPr>
            <a:r>
              <a:rPr lang="en-US" altLang="ja-JP" sz="1600">
                <a:solidFill>
                  <a:srgbClr val="FFFFFF"/>
                </a:solidFill>
                <a:effectLst>
                  <a:outerShdw blurRad="38100" dist="38100" dir="2700000" algn="tl">
                    <a:srgbClr val="000000"/>
                  </a:outerShdw>
                </a:effectLst>
                <a:latin typeface="Arial" pitchFamily="34" charset="0"/>
                <a:ea typeface="HGS創英角ｺﾞｼｯｸUB" pitchFamily="50" charset="-128"/>
              </a:rPr>
              <a:t>  </a:t>
            </a: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ヒト   その他</a:t>
            </a:r>
          </a:p>
        </p:txBody>
      </p:sp>
      <p:sp>
        <p:nvSpPr>
          <p:cNvPr id="150712" name="Rectangle 184"/>
          <p:cNvSpPr>
            <a:spLocks noChangeArrowheads="1"/>
          </p:cNvSpPr>
          <p:nvPr/>
        </p:nvSpPr>
        <p:spPr bwMode="auto">
          <a:xfrm>
            <a:off x="4003675" y="5510213"/>
            <a:ext cx="2030413" cy="336550"/>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水棲哺乳類</a:t>
            </a:r>
          </a:p>
        </p:txBody>
      </p:sp>
      <p:sp>
        <p:nvSpPr>
          <p:cNvPr id="150713" name="Rectangle 185"/>
          <p:cNvSpPr>
            <a:spLocks noChangeArrowheads="1"/>
          </p:cNvSpPr>
          <p:nvPr/>
        </p:nvSpPr>
        <p:spPr bwMode="auto">
          <a:xfrm>
            <a:off x="2987675" y="5472113"/>
            <a:ext cx="1155700" cy="742950"/>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鳥類</a:t>
            </a:r>
          </a:p>
        </p:txBody>
      </p:sp>
      <p:sp>
        <p:nvSpPr>
          <p:cNvPr id="150714" name="Rectangle 186"/>
          <p:cNvSpPr>
            <a:spLocks noChangeArrowheads="1"/>
          </p:cNvSpPr>
          <p:nvPr/>
        </p:nvSpPr>
        <p:spPr bwMode="auto">
          <a:xfrm>
            <a:off x="2073275" y="5510213"/>
            <a:ext cx="1028700" cy="67151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　爬虫類</a:t>
            </a:r>
          </a:p>
        </p:txBody>
      </p:sp>
      <p:sp>
        <p:nvSpPr>
          <p:cNvPr id="150715" name="Rectangle 187"/>
          <p:cNvSpPr>
            <a:spLocks noChangeArrowheads="1"/>
          </p:cNvSpPr>
          <p:nvPr/>
        </p:nvSpPr>
        <p:spPr bwMode="auto">
          <a:xfrm>
            <a:off x="1044575" y="5510213"/>
            <a:ext cx="1028700" cy="67151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　魚介類</a:t>
            </a:r>
          </a:p>
        </p:txBody>
      </p:sp>
      <p:sp>
        <p:nvSpPr>
          <p:cNvPr id="150716" name="Rectangle 188"/>
          <p:cNvSpPr>
            <a:spLocks noChangeArrowheads="1"/>
          </p:cNvSpPr>
          <p:nvPr/>
        </p:nvSpPr>
        <p:spPr bwMode="auto">
          <a:xfrm>
            <a:off x="14288" y="5510213"/>
            <a:ext cx="1030287" cy="67151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試料</a:t>
            </a:r>
          </a:p>
        </p:txBody>
      </p:sp>
      <p:sp>
        <p:nvSpPr>
          <p:cNvPr id="150717" name="Rectangle 189"/>
          <p:cNvSpPr>
            <a:spLocks noChangeArrowheads="1"/>
          </p:cNvSpPr>
          <p:nvPr/>
        </p:nvSpPr>
        <p:spPr bwMode="auto">
          <a:xfrm>
            <a:off x="8108950" y="6459538"/>
            <a:ext cx="1035050" cy="461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2000" b="1">
                <a:solidFill>
                  <a:srgbClr val="FFFF00"/>
                </a:solidFill>
                <a:effectLst>
                  <a:outerShdw blurRad="38100" dist="38100" dir="2700000" algn="tl">
                    <a:srgbClr val="000000"/>
                  </a:outerShdw>
                </a:effectLst>
                <a:latin typeface="Arial" pitchFamily="34" charset="0"/>
                <a:ea typeface="HGS創英角ｺﾞｼｯｸUB" pitchFamily="50" charset="-128"/>
              </a:rPr>
              <a:t>103116</a:t>
            </a:r>
          </a:p>
        </p:txBody>
      </p:sp>
      <p:sp>
        <p:nvSpPr>
          <p:cNvPr id="150718" name="Rectangle 190"/>
          <p:cNvSpPr>
            <a:spLocks noChangeArrowheads="1"/>
          </p:cNvSpPr>
          <p:nvPr/>
        </p:nvSpPr>
        <p:spPr bwMode="auto">
          <a:xfrm>
            <a:off x="6708775" y="6516688"/>
            <a:ext cx="1452563"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 4381     8987</a:t>
            </a:r>
          </a:p>
        </p:txBody>
      </p:sp>
      <p:sp>
        <p:nvSpPr>
          <p:cNvPr id="150719" name="Rectangle 191"/>
          <p:cNvSpPr>
            <a:spLocks noChangeArrowheads="1"/>
          </p:cNvSpPr>
          <p:nvPr/>
        </p:nvSpPr>
        <p:spPr bwMode="auto">
          <a:xfrm>
            <a:off x="5983288" y="6516688"/>
            <a:ext cx="738187"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3119</a:t>
            </a:r>
          </a:p>
        </p:txBody>
      </p:sp>
      <p:sp>
        <p:nvSpPr>
          <p:cNvPr id="150720" name="Rectangle 192"/>
          <p:cNvSpPr>
            <a:spLocks noChangeArrowheads="1"/>
          </p:cNvSpPr>
          <p:nvPr/>
        </p:nvSpPr>
        <p:spPr bwMode="auto">
          <a:xfrm>
            <a:off x="4865688" y="6516688"/>
            <a:ext cx="1117600"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9355</a:t>
            </a:r>
          </a:p>
        </p:txBody>
      </p:sp>
      <p:sp>
        <p:nvSpPr>
          <p:cNvPr id="150721" name="Rectangle 193"/>
          <p:cNvSpPr>
            <a:spLocks noChangeArrowheads="1"/>
          </p:cNvSpPr>
          <p:nvPr/>
        </p:nvSpPr>
        <p:spPr bwMode="auto">
          <a:xfrm>
            <a:off x="3978275" y="6516688"/>
            <a:ext cx="950913"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 29290</a:t>
            </a:r>
          </a:p>
        </p:txBody>
      </p:sp>
      <p:sp>
        <p:nvSpPr>
          <p:cNvPr id="150722" name="Rectangle 194"/>
          <p:cNvSpPr>
            <a:spLocks noChangeArrowheads="1"/>
          </p:cNvSpPr>
          <p:nvPr/>
        </p:nvSpPr>
        <p:spPr bwMode="auto">
          <a:xfrm>
            <a:off x="3900488" y="6516688"/>
            <a:ext cx="42862"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endParaRPr lang="ja-JP"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endParaRPr>
          </a:p>
        </p:txBody>
      </p:sp>
      <p:sp>
        <p:nvSpPr>
          <p:cNvPr id="150723" name="Rectangle 195"/>
          <p:cNvSpPr>
            <a:spLocks noChangeArrowheads="1"/>
          </p:cNvSpPr>
          <p:nvPr/>
        </p:nvSpPr>
        <p:spPr bwMode="auto">
          <a:xfrm>
            <a:off x="3101975" y="6516688"/>
            <a:ext cx="900113"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28251</a:t>
            </a:r>
          </a:p>
        </p:txBody>
      </p:sp>
      <p:sp>
        <p:nvSpPr>
          <p:cNvPr id="150724" name="Rectangle 196"/>
          <p:cNvSpPr>
            <a:spLocks noChangeArrowheads="1"/>
          </p:cNvSpPr>
          <p:nvPr/>
        </p:nvSpPr>
        <p:spPr bwMode="auto">
          <a:xfrm>
            <a:off x="2073275" y="6516688"/>
            <a:ext cx="1028700"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2231</a:t>
            </a:r>
          </a:p>
        </p:txBody>
      </p:sp>
      <p:sp>
        <p:nvSpPr>
          <p:cNvPr id="150725" name="Rectangle 197"/>
          <p:cNvSpPr>
            <a:spLocks noChangeArrowheads="1"/>
          </p:cNvSpPr>
          <p:nvPr/>
        </p:nvSpPr>
        <p:spPr bwMode="auto">
          <a:xfrm>
            <a:off x="1044575" y="6516688"/>
            <a:ext cx="1028700"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17502</a:t>
            </a:r>
          </a:p>
        </p:txBody>
      </p:sp>
      <p:sp>
        <p:nvSpPr>
          <p:cNvPr id="150726" name="Rectangle 198"/>
          <p:cNvSpPr>
            <a:spLocks noChangeArrowheads="1"/>
          </p:cNvSpPr>
          <p:nvPr/>
        </p:nvSpPr>
        <p:spPr bwMode="auto">
          <a:xfrm>
            <a:off x="14288" y="6516688"/>
            <a:ext cx="1030287"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試料数</a:t>
            </a:r>
          </a:p>
        </p:txBody>
      </p:sp>
      <p:sp>
        <p:nvSpPr>
          <p:cNvPr id="150727" name="Rectangle 199"/>
          <p:cNvSpPr>
            <a:spLocks noChangeArrowheads="1"/>
          </p:cNvSpPr>
          <p:nvPr/>
        </p:nvSpPr>
        <p:spPr bwMode="auto">
          <a:xfrm>
            <a:off x="8237538" y="6181725"/>
            <a:ext cx="895350"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  </a:t>
            </a:r>
            <a:r>
              <a:rPr lang="en-US" altLang="ja-JP" sz="2000" b="1">
                <a:solidFill>
                  <a:srgbClr val="FFFF00"/>
                </a:solidFill>
                <a:effectLst>
                  <a:outerShdw blurRad="38100" dist="38100" dir="2700000" algn="tl">
                    <a:srgbClr val="000000"/>
                  </a:outerShdw>
                </a:effectLst>
                <a:latin typeface="Arial" pitchFamily="34" charset="0"/>
                <a:ea typeface="HGS創英角ｺﾞｼｯｸUB" pitchFamily="50" charset="-128"/>
              </a:rPr>
              <a:t>1285</a:t>
            </a:r>
          </a:p>
        </p:txBody>
      </p:sp>
      <p:sp>
        <p:nvSpPr>
          <p:cNvPr id="150728" name="Rectangle 200"/>
          <p:cNvSpPr>
            <a:spLocks noChangeArrowheads="1"/>
          </p:cNvSpPr>
          <p:nvPr/>
        </p:nvSpPr>
        <p:spPr bwMode="auto">
          <a:xfrm>
            <a:off x="6810375" y="6181725"/>
            <a:ext cx="1465263"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  1          44</a:t>
            </a:r>
          </a:p>
        </p:txBody>
      </p:sp>
      <p:sp>
        <p:nvSpPr>
          <p:cNvPr id="150729" name="Rectangle 201"/>
          <p:cNvSpPr>
            <a:spLocks noChangeArrowheads="1"/>
          </p:cNvSpPr>
          <p:nvPr/>
        </p:nvSpPr>
        <p:spPr bwMode="auto">
          <a:xfrm>
            <a:off x="5805488" y="6181725"/>
            <a:ext cx="1030287"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39</a:t>
            </a:r>
          </a:p>
        </p:txBody>
      </p:sp>
      <p:sp>
        <p:nvSpPr>
          <p:cNvPr id="150730" name="Rectangle 202"/>
          <p:cNvSpPr>
            <a:spLocks noChangeArrowheads="1"/>
          </p:cNvSpPr>
          <p:nvPr/>
        </p:nvSpPr>
        <p:spPr bwMode="auto">
          <a:xfrm>
            <a:off x="4878388" y="6181725"/>
            <a:ext cx="1066800"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16</a:t>
            </a:r>
          </a:p>
        </p:txBody>
      </p:sp>
      <p:sp>
        <p:nvSpPr>
          <p:cNvPr id="150731" name="Rectangle 203"/>
          <p:cNvSpPr>
            <a:spLocks noChangeArrowheads="1"/>
          </p:cNvSpPr>
          <p:nvPr/>
        </p:nvSpPr>
        <p:spPr bwMode="auto">
          <a:xfrm>
            <a:off x="4092575" y="6181725"/>
            <a:ext cx="798513"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50</a:t>
            </a:r>
          </a:p>
        </p:txBody>
      </p:sp>
      <p:sp>
        <p:nvSpPr>
          <p:cNvPr id="150732" name="Rectangle 204"/>
          <p:cNvSpPr>
            <a:spLocks noChangeArrowheads="1"/>
          </p:cNvSpPr>
          <p:nvPr/>
        </p:nvSpPr>
        <p:spPr bwMode="auto">
          <a:xfrm>
            <a:off x="3900488" y="6181725"/>
            <a:ext cx="217487"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endParaRPr lang="ja-JP"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endParaRPr>
          </a:p>
        </p:txBody>
      </p:sp>
      <p:sp>
        <p:nvSpPr>
          <p:cNvPr id="150733" name="Rectangle 205"/>
          <p:cNvSpPr>
            <a:spLocks noChangeArrowheads="1"/>
          </p:cNvSpPr>
          <p:nvPr/>
        </p:nvSpPr>
        <p:spPr bwMode="auto">
          <a:xfrm>
            <a:off x="3101975" y="6181725"/>
            <a:ext cx="887413"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364</a:t>
            </a:r>
          </a:p>
        </p:txBody>
      </p:sp>
      <p:sp>
        <p:nvSpPr>
          <p:cNvPr id="150734" name="Rectangle 206"/>
          <p:cNvSpPr>
            <a:spLocks noChangeArrowheads="1"/>
          </p:cNvSpPr>
          <p:nvPr/>
        </p:nvSpPr>
        <p:spPr bwMode="auto">
          <a:xfrm>
            <a:off x="2073275" y="6181725"/>
            <a:ext cx="1028700"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8</a:t>
            </a:r>
          </a:p>
        </p:txBody>
      </p:sp>
      <p:sp>
        <p:nvSpPr>
          <p:cNvPr id="150735" name="Rectangle 207"/>
          <p:cNvSpPr>
            <a:spLocks noChangeArrowheads="1"/>
          </p:cNvSpPr>
          <p:nvPr/>
        </p:nvSpPr>
        <p:spPr bwMode="auto">
          <a:xfrm>
            <a:off x="1044575" y="6181725"/>
            <a:ext cx="1028700"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en-US" altLang="ja-JP" sz="1600" b="1">
                <a:solidFill>
                  <a:srgbClr val="FFFFFF"/>
                </a:solidFill>
                <a:effectLst>
                  <a:outerShdw blurRad="38100" dist="38100" dir="2700000" algn="tl">
                    <a:srgbClr val="000000"/>
                  </a:outerShdw>
                </a:effectLst>
                <a:latin typeface="Arial" pitchFamily="34" charset="0"/>
                <a:ea typeface="HGS創英角ｺﾞｼｯｸUB" pitchFamily="50" charset="-128"/>
              </a:rPr>
              <a:t>763</a:t>
            </a:r>
          </a:p>
        </p:txBody>
      </p:sp>
      <p:sp>
        <p:nvSpPr>
          <p:cNvPr id="150736" name="Rectangle 208"/>
          <p:cNvSpPr>
            <a:spLocks noChangeArrowheads="1"/>
          </p:cNvSpPr>
          <p:nvPr/>
        </p:nvSpPr>
        <p:spPr bwMode="auto">
          <a:xfrm>
            <a:off x="14288" y="6181725"/>
            <a:ext cx="1030287" cy="334963"/>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種数</a:t>
            </a:r>
          </a:p>
        </p:txBody>
      </p:sp>
      <p:sp>
        <p:nvSpPr>
          <p:cNvPr id="150737" name="Rectangle 209"/>
          <p:cNvSpPr>
            <a:spLocks noChangeArrowheads="1"/>
          </p:cNvSpPr>
          <p:nvPr/>
        </p:nvSpPr>
        <p:spPr bwMode="auto">
          <a:xfrm>
            <a:off x="5081588" y="5846763"/>
            <a:ext cx="952500"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鰭脚類</a:t>
            </a:r>
          </a:p>
        </p:txBody>
      </p:sp>
      <p:sp>
        <p:nvSpPr>
          <p:cNvPr id="150738" name="Rectangle 210"/>
          <p:cNvSpPr>
            <a:spLocks noChangeArrowheads="1"/>
          </p:cNvSpPr>
          <p:nvPr/>
        </p:nvSpPr>
        <p:spPr bwMode="auto">
          <a:xfrm>
            <a:off x="4003675" y="5846763"/>
            <a:ext cx="1090613"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鯨類</a:t>
            </a:r>
          </a:p>
        </p:txBody>
      </p:sp>
      <p:sp>
        <p:nvSpPr>
          <p:cNvPr id="150739" name="Rectangle 211"/>
          <p:cNvSpPr>
            <a:spLocks noChangeArrowheads="1"/>
          </p:cNvSpPr>
          <p:nvPr/>
        </p:nvSpPr>
        <p:spPr bwMode="auto">
          <a:xfrm>
            <a:off x="3354388" y="5668963"/>
            <a:ext cx="814387"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鳥類　</a:t>
            </a:r>
          </a:p>
        </p:txBody>
      </p:sp>
      <p:sp>
        <p:nvSpPr>
          <p:cNvPr id="150740" name="Rectangle 212"/>
          <p:cNvSpPr>
            <a:spLocks noChangeArrowheads="1"/>
          </p:cNvSpPr>
          <p:nvPr/>
        </p:nvSpPr>
        <p:spPr bwMode="auto">
          <a:xfrm>
            <a:off x="3101975" y="5846763"/>
            <a:ext cx="442913" cy="334962"/>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defRPr/>
            </a:pPr>
            <a:r>
              <a:rPr lang="ja-JP" altLang="en-US" sz="1600">
                <a:solidFill>
                  <a:srgbClr val="FFFFFF"/>
                </a:solidFill>
                <a:effectLst>
                  <a:outerShdw blurRad="38100" dist="38100" dir="2700000" algn="tl">
                    <a:srgbClr val="000000"/>
                  </a:outerShdw>
                </a:effectLst>
                <a:latin typeface="Arial" pitchFamily="34" charset="0"/>
                <a:ea typeface="HGS創英角ｺﾞｼｯｸUB" pitchFamily="50" charset="-128"/>
              </a:rPr>
              <a:t>　</a:t>
            </a:r>
          </a:p>
        </p:txBody>
      </p:sp>
      <p:sp>
        <p:nvSpPr>
          <p:cNvPr id="51235" name="Line 213"/>
          <p:cNvSpPr>
            <a:spLocks noChangeShapeType="1"/>
          </p:cNvSpPr>
          <p:nvPr/>
        </p:nvSpPr>
        <p:spPr bwMode="auto">
          <a:xfrm>
            <a:off x="14288" y="5510213"/>
            <a:ext cx="91186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36" name="Line 214"/>
          <p:cNvSpPr>
            <a:spLocks noChangeShapeType="1"/>
          </p:cNvSpPr>
          <p:nvPr/>
        </p:nvSpPr>
        <p:spPr bwMode="auto">
          <a:xfrm>
            <a:off x="14288" y="6181725"/>
            <a:ext cx="91186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37" name="Line 215"/>
          <p:cNvSpPr>
            <a:spLocks noChangeShapeType="1"/>
          </p:cNvSpPr>
          <p:nvPr/>
        </p:nvSpPr>
        <p:spPr bwMode="auto">
          <a:xfrm>
            <a:off x="14288" y="6516688"/>
            <a:ext cx="91186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38" name="Line 216"/>
          <p:cNvSpPr>
            <a:spLocks noChangeShapeType="1"/>
          </p:cNvSpPr>
          <p:nvPr/>
        </p:nvSpPr>
        <p:spPr bwMode="auto">
          <a:xfrm>
            <a:off x="14288" y="6851650"/>
            <a:ext cx="91186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39" name="Line 217"/>
          <p:cNvSpPr>
            <a:spLocks noChangeShapeType="1"/>
          </p:cNvSpPr>
          <p:nvPr/>
        </p:nvSpPr>
        <p:spPr bwMode="auto">
          <a:xfrm>
            <a:off x="14288" y="5510213"/>
            <a:ext cx="0" cy="6715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0" name="Line 218"/>
          <p:cNvSpPr>
            <a:spLocks noChangeShapeType="1"/>
          </p:cNvSpPr>
          <p:nvPr/>
        </p:nvSpPr>
        <p:spPr bwMode="auto">
          <a:xfrm>
            <a:off x="9132888" y="5510213"/>
            <a:ext cx="0" cy="6715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1" name="Line 219"/>
          <p:cNvSpPr>
            <a:spLocks noChangeShapeType="1"/>
          </p:cNvSpPr>
          <p:nvPr/>
        </p:nvSpPr>
        <p:spPr bwMode="auto">
          <a:xfrm>
            <a:off x="4117975" y="5834063"/>
            <a:ext cx="1827213" cy="1270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2" name="Line 220"/>
          <p:cNvSpPr>
            <a:spLocks noChangeShapeType="1"/>
          </p:cNvSpPr>
          <p:nvPr/>
        </p:nvSpPr>
        <p:spPr bwMode="auto">
          <a:xfrm>
            <a:off x="14288" y="6181725"/>
            <a:ext cx="0" cy="3349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3" name="Line 221"/>
          <p:cNvSpPr>
            <a:spLocks noChangeShapeType="1"/>
          </p:cNvSpPr>
          <p:nvPr/>
        </p:nvSpPr>
        <p:spPr bwMode="auto">
          <a:xfrm>
            <a:off x="9132888" y="6181725"/>
            <a:ext cx="0" cy="334963"/>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4" name="Line 222"/>
          <p:cNvSpPr>
            <a:spLocks noChangeShapeType="1"/>
          </p:cNvSpPr>
          <p:nvPr/>
        </p:nvSpPr>
        <p:spPr bwMode="auto">
          <a:xfrm>
            <a:off x="14288" y="6516688"/>
            <a:ext cx="0" cy="3349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5" name="Line 223"/>
          <p:cNvSpPr>
            <a:spLocks noChangeShapeType="1"/>
          </p:cNvSpPr>
          <p:nvPr/>
        </p:nvSpPr>
        <p:spPr bwMode="auto">
          <a:xfrm>
            <a:off x="9132888" y="6516688"/>
            <a:ext cx="0" cy="3349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cap="sq">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51246" name="Oval 224"/>
          <p:cNvSpPr>
            <a:spLocks noChangeAspect="1" noChangeArrowheads="1"/>
          </p:cNvSpPr>
          <p:nvPr/>
        </p:nvSpPr>
        <p:spPr bwMode="auto">
          <a:xfrm>
            <a:off x="6788150" y="5794375"/>
            <a:ext cx="107950" cy="107950"/>
          </a:xfrm>
          <a:prstGeom prst="ellipse">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47" name="Oval 225"/>
          <p:cNvSpPr>
            <a:spLocks noChangeAspect="1" noChangeArrowheads="1"/>
          </p:cNvSpPr>
          <p:nvPr/>
        </p:nvSpPr>
        <p:spPr bwMode="auto">
          <a:xfrm>
            <a:off x="4973638" y="5988050"/>
            <a:ext cx="107950" cy="107950"/>
          </a:xfrm>
          <a:prstGeom prst="ellipse">
            <a:avLst/>
          </a:prstGeom>
          <a:solidFill>
            <a:srgbClr val="FF9933"/>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48" name="Oval 226"/>
          <p:cNvSpPr>
            <a:spLocks noChangeAspect="1" noChangeArrowheads="1"/>
          </p:cNvSpPr>
          <p:nvPr/>
        </p:nvSpPr>
        <p:spPr bwMode="auto">
          <a:xfrm>
            <a:off x="5997575" y="5651500"/>
            <a:ext cx="107950" cy="107950"/>
          </a:xfrm>
          <a:prstGeom prst="ellipse">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17961" dir="13500000" algn="ctr" rotWithShape="0">
                    <a:srgbClr val="999999"/>
                  </a:outerShdw>
                </a:effectLst>
              </a14:hiddenEffects>
            </a:ext>
          </a:extLst>
        </p:spPr>
        <p:txBody>
          <a:bodyPr wrap="none" anchor="ctr"/>
          <a:lstStyle/>
          <a:p>
            <a:endParaRPr lang="ja-JP" altLang="en-US">
              <a:solidFill>
                <a:srgbClr val="000000"/>
              </a:solidFill>
            </a:endParaRPr>
          </a:p>
        </p:txBody>
      </p:sp>
      <p:sp>
        <p:nvSpPr>
          <p:cNvPr id="51249" name="Oval 227"/>
          <p:cNvSpPr>
            <a:spLocks noChangeAspect="1" noChangeArrowheads="1"/>
          </p:cNvSpPr>
          <p:nvPr/>
        </p:nvSpPr>
        <p:spPr bwMode="auto">
          <a:xfrm>
            <a:off x="4159250" y="5988050"/>
            <a:ext cx="107950" cy="107950"/>
          </a:xfrm>
          <a:prstGeom prst="ellipse">
            <a:avLst/>
          </a:prstGeom>
          <a:solidFill>
            <a:srgbClr val="00FF00"/>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0" name="Oval 228"/>
          <p:cNvSpPr>
            <a:spLocks noChangeAspect="1" noChangeArrowheads="1"/>
          </p:cNvSpPr>
          <p:nvPr/>
        </p:nvSpPr>
        <p:spPr bwMode="auto">
          <a:xfrm>
            <a:off x="3395663" y="5797550"/>
            <a:ext cx="107950" cy="107950"/>
          </a:xfrm>
          <a:prstGeom prst="ellipse">
            <a:avLst/>
          </a:prstGeom>
          <a:solidFill>
            <a:schemeClr val="hlink"/>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1" name="Oval 229"/>
          <p:cNvSpPr>
            <a:spLocks noChangeAspect="1" noChangeArrowheads="1"/>
          </p:cNvSpPr>
          <p:nvPr/>
        </p:nvSpPr>
        <p:spPr bwMode="auto">
          <a:xfrm>
            <a:off x="3228975" y="5797550"/>
            <a:ext cx="107950" cy="107950"/>
          </a:xfrm>
          <a:prstGeom prst="ellipse">
            <a:avLst/>
          </a:prstGeom>
          <a:solidFill>
            <a:srgbClr val="0000FF"/>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2" name="Oval 230"/>
          <p:cNvSpPr>
            <a:spLocks noChangeAspect="1" noChangeArrowheads="1"/>
          </p:cNvSpPr>
          <p:nvPr/>
        </p:nvSpPr>
        <p:spPr bwMode="auto">
          <a:xfrm>
            <a:off x="2222500" y="5808663"/>
            <a:ext cx="107950" cy="107950"/>
          </a:xfrm>
          <a:prstGeom prst="ellipse">
            <a:avLst/>
          </a:prstGeom>
          <a:solidFill>
            <a:schemeClr val="accent2"/>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3" name="Oval 231"/>
          <p:cNvSpPr>
            <a:spLocks noChangeAspect="1" noChangeArrowheads="1"/>
          </p:cNvSpPr>
          <p:nvPr/>
        </p:nvSpPr>
        <p:spPr bwMode="auto">
          <a:xfrm>
            <a:off x="1200150" y="5808663"/>
            <a:ext cx="107950" cy="107950"/>
          </a:xfrm>
          <a:prstGeom prst="ellipse">
            <a:avLst/>
          </a:prstGeom>
          <a:solidFill>
            <a:srgbClr val="FF00FF"/>
          </a:solidFill>
          <a:ln w="952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4" name="Oval 232"/>
          <p:cNvSpPr>
            <a:spLocks noChangeAspect="1" noChangeArrowheads="1"/>
          </p:cNvSpPr>
          <p:nvPr/>
        </p:nvSpPr>
        <p:spPr bwMode="auto">
          <a:xfrm>
            <a:off x="4530725" y="35734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5" name="Oval 233"/>
          <p:cNvSpPr>
            <a:spLocks noChangeAspect="1" noChangeArrowheads="1"/>
          </p:cNvSpPr>
          <p:nvPr/>
        </p:nvSpPr>
        <p:spPr bwMode="auto">
          <a:xfrm>
            <a:off x="2743200" y="3906838"/>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6" name="Oval 234"/>
          <p:cNvSpPr>
            <a:spLocks noChangeAspect="1" noChangeArrowheads="1"/>
          </p:cNvSpPr>
          <p:nvPr/>
        </p:nvSpPr>
        <p:spPr bwMode="auto">
          <a:xfrm>
            <a:off x="2847975" y="3930650"/>
            <a:ext cx="60325" cy="65088"/>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7" name="Oval 235"/>
          <p:cNvSpPr>
            <a:spLocks noChangeAspect="1" noChangeArrowheads="1"/>
          </p:cNvSpPr>
          <p:nvPr/>
        </p:nvSpPr>
        <p:spPr bwMode="auto">
          <a:xfrm>
            <a:off x="3654425" y="1620838"/>
            <a:ext cx="60325"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8" name="Oval 236"/>
          <p:cNvSpPr>
            <a:spLocks noChangeAspect="1" noChangeArrowheads="1"/>
          </p:cNvSpPr>
          <p:nvPr/>
        </p:nvSpPr>
        <p:spPr bwMode="auto">
          <a:xfrm>
            <a:off x="4913313" y="163036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59" name="Oval 237"/>
          <p:cNvSpPr>
            <a:spLocks noChangeAspect="1" noChangeArrowheads="1"/>
          </p:cNvSpPr>
          <p:nvPr/>
        </p:nvSpPr>
        <p:spPr bwMode="auto">
          <a:xfrm>
            <a:off x="3713163" y="158750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0" name="Oval 238"/>
          <p:cNvSpPr>
            <a:spLocks noChangeAspect="1" noChangeArrowheads="1"/>
          </p:cNvSpPr>
          <p:nvPr/>
        </p:nvSpPr>
        <p:spPr bwMode="auto">
          <a:xfrm>
            <a:off x="4743450" y="1690688"/>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1" name="Oval 239"/>
          <p:cNvSpPr>
            <a:spLocks noChangeAspect="1" noChangeArrowheads="1"/>
          </p:cNvSpPr>
          <p:nvPr/>
        </p:nvSpPr>
        <p:spPr bwMode="auto">
          <a:xfrm>
            <a:off x="3278188" y="1054100"/>
            <a:ext cx="60325" cy="65088"/>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2" name="Oval 240"/>
          <p:cNvSpPr>
            <a:spLocks noChangeAspect="1" noChangeArrowheads="1"/>
          </p:cNvSpPr>
          <p:nvPr/>
        </p:nvSpPr>
        <p:spPr bwMode="auto">
          <a:xfrm>
            <a:off x="3582988" y="1668463"/>
            <a:ext cx="60325"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3" name="Oval 241"/>
          <p:cNvSpPr>
            <a:spLocks noChangeAspect="1" noChangeArrowheads="1"/>
          </p:cNvSpPr>
          <p:nvPr/>
        </p:nvSpPr>
        <p:spPr bwMode="auto">
          <a:xfrm>
            <a:off x="4546600" y="3854450"/>
            <a:ext cx="60325" cy="65088"/>
          </a:xfrm>
          <a:prstGeom prst="ellipse">
            <a:avLst/>
          </a:prstGeom>
          <a:solidFill>
            <a:srgbClr val="FF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4" name="Oval 242"/>
          <p:cNvSpPr>
            <a:spLocks noChangeAspect="1" noChangeArrowheads="1"/>
          </p:cNvSpPr>
          <p:nvPr/>
        </p:nvSpPr>
        <p:spPr bwMode="auto">
          <a:xfrm>
            <a:off x="3327400" y="4992688"/>
            <a:ext cx="63500"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5" name="Oval 243"/>
          <p:cNvSpPr>
            <a:spLocks noChangeAspect="1" noChangeArrowheads="1"/>
          </p:cNvSpPr>
          <p:nvPr/>
        </p:nvSpPr>
        <p:spPr bwMode="auto">
          <a:xfrm>
            <a:off x="5556250" y="4662488"/>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6" name="Oval 244"/>
          <p:cNvSpPr>
            <a:spLocks noChangeAspect="1" noChangeArrowheads="1"/>
          </p:cNvSpPr>
          <p:nvPr/>
        </p:nvSpPr>
        <p:spPr bwMode="auto">
          <a:xfrm>
            <a:off x="7689850" y="2495550"/>
            <a:ext cx="60325" cy="65088"/>
          </a:xfrm>
          <a:prstGeom prst="ellipse">
            <a:avLst/>
          </a:prstGeom>
          <a:solidFill>
            <a:schemeClr val="accent2"/>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7" name="Oval 245"/>
          <p:cNvSpPr>
            <a:spLocks noChangeAspect="1" noChangeArrowheads="1"/>
          </p:cNvSpPr>
          <p:nvPr/>
        </p:nvSpPr>
        <p:spPr bwMode="auto">
          <a:xfrm>
            <a:off x="8848725" y="3706813"/>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8" name="Oval 246"/>
          <p:cNvSpPr>
            <a:spLocks noChangeAspect="1" noChangeArrowheads="1"/>
          </p:cNvSpPr>
          <p:nvPr/>
        </p:nvSpPr>
        <p:spPr bwMode="auto">
          <a:xfrm>
            <a:off x="8761413" y="3816350"/>
            <a:ext cx="63500"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69" name="Oval 247"/>
          <p:cNvSpPr>
            <a:spLocks noChangeAspect="1" noChangeArrowheads="1"/>
          </p:cNvSpPr>
          <p:nvPr/>
        </p:nvSpPr>
        <p:spPr bwMode="auto">
          <a:xfrm>
            <a:off x="2144713" y="335915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0" name="Oval 248"/>
          <p:cNvSpPr>
            <a:spLocks noChangeAspect="1" noChangeArrowheads="1"/>
          </p:cNvSpPr>
          <p:nvPr/>
        </p:nvSpPr>
        <p:spPr bwMode="auto">
          <a:xfrm>
            <a:off x="8691563" y="399573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1" name="Oval 249"/>
          <p:cNvSpPr>
            <a:spLocks noChangeAspect="1" noChangeArrowheads="1"/>
          </p:cNvSpPr>
          <p:nvPr/>
        </p:nvSpPr>
        <p:spPr bwMode="auto">
          <a:xfrm>
            <a:off x="3316288" y="4829175"/>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2" name="Oval 250"/>
          <p:cNvSpPr>
            <a:spLocks noChangeAspect="1" noChangeArrowheads="1"/>
          </p:cNvSpPr>
          <p:nvPr/>
        </p:nvSpPr>
        <p:spPr bwMode="auto">
          <a:xfrm>
            <a:off x="7891463" y="261461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3" name="Oval 251"/>
          <p:cNvSpPr>
            <a:spLocks noChangeAspect="1" noChangeArrowheads="1"/>
          </p:cNvSpPr>
          <p:nvPr/>
        </p:nvSpPr>
        <p:spPr bwMode="auto">
          <a:xfrm>
            <a:off x="7618413" y="390683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4" name="Oval 252"/>
          <p:cNvSpPr>
            <a:spLocks noChangeAspect="1" noChangeArrowheads="1"/>
          </p:cNvSpPr>
          <p:nvPr/>
        </p:nvSpPr>
        <p:spPr bwMode="auto">
          <a:xfrm>
            <a:off x="3411538" y="4916488"/>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5" name="Oval 253"/>
          <p:cNvSpPr>
            <a:spLocks noChangeAspect="1" noChangeArrowheads="1"/>
          </p:cNvSpPr>
          <p:nvPr/>
        </p:nvSpPr>
        <p:spPr bwMode="auto">
          <a:xfrm>
            <a:off x="5172075" y="4249738"/>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6" name="Oval 254"/>
          <p:cNvSpPr>
            <a:spLocks noChangeAspect="1" noChangeArrowheads="1"/>
          </p:cNvSpPr>
          <p:nvPr/>
        </p:nvSpPr>
        <p:spPr bwMode="auto">
          <a:xfrm>
            <a:off x="6707188" y="4410075"/>
            <a:ext cx="60325"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7" name="Oval 255"/>
          <p:cNvSpPr>
            <a:spLocks noChangeAspect="1" noChangeArrowheads="1"/>
          </p:cNvSpPr>
          <p:nvPr/>
        </p:nvSpPr>
        <p:spPr bwMode="auto">
          <a:xfrm>
            <a:off x="2735263" y="4632325"/>
            <a:ext cx="60325"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8" name="Oval 256"/>
          <p:cNvSpPr>
            <a:spLocks noChangeAspect="1" noChangeArrowheads="1"/>
          </p:cNvSpPr>
          <p:nvPr/>
        </p:nvSpPr>
        <p:spPr bwMode="auto">
          <a:xfrm>
            <a:off x="2198688" y="4684713"/>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79" name="Oval 257"/>
          <p:cNvSpPr>
            <a:spLocks noChangeAspect="1" noChangeArrowheads="1"/>
          </p:cNvSpPr>
          <p:nvPr/>
        </p:nvSpPr>
        <p:spPr bwMode="auto">
          <a:xfrm>
            <a:off x="2339975" y="1816100"/>
            <a:ext cx="60325" cy="65088"/>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0" name="Oval 258"/>
          <p:cNvSpPr>
            <a:spLocks noChangeAspect="1" noChangeArrowheads="1"/>
          </p:cNvSpPr>
          <p:nvPr/>
        </p:nvSpPr>
        <p:spPr bwMode="auto">
          <a:xfrm>
            <a:off x="2319338" y="1973263"/>
            <a:ext cx="63500"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1" name="Oval 259"/>
          <p:cNvSpPr>
            <a:spLocks noChangeAspect="1" noChangeArrowheads="1"/>
          </p:cNvSpPr>
          <p:nvPr/>
        </p:nvSpPr>
        <p:spPr bwMode="auto">
          <a:xfrm>
            <a:off x="2398713" y="17827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2" name="Oval 260"/>
          <p:cNvSpPr>
            <a:spLocks noChangeAspect="1" noChangeArrowheads="1"/>
          </p:cNvSpPr>
          <p:nvPr/>
        </p:nvSpPr>
        <p:spPr bwMode="auto">
          <a:xfrm>
            <a:off x="2366963" y="19351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3" name="Oval 261"/>
          <p:cNvSpPr>
            <a:spLocks noChangeAspect="1" noChangeArrowheads="1"/>
          </p:cNvSpPr>
          <p:nvPr/>
        </p:nvSpPr>
        <p:spPr bwMode="auto">
          <a:xfrm>
            <a:off x="1995488" y="1824038"/>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4" name="Oval 262"/>
          <p:cNvSpPr>
            <a:spLocks noChangeAspect="1" noChangeArrowheads="1"/>
          </p:cNvSpPr>
          <p:nvPr/>
        </p:nvSpPr>
        <p:spPr bwMode="auto">
          <a:xfrm>
            <a:off x="2066925" y="18208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5" name="Oval 263"/>
          <p:cNvSpPr>
            <a:spLocks noChangeAspect="1" noChangeArrowheads="1"/>
          </p:cNvSpPr>
          <p:nvPr/>
        </p:nvSpPr>
        <p:spPr bwMode="auto">
          <a:xfrm>
            <a:off x="4483100" y="4184650"/>
            <a:ext cx="60325"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6" name="Oval 264"/>
          <p:cNvSpPr>
            <a:spLocks noChangeAspect="1" noChangeArrowheads="1"/>
          </p:cNvSpPr>
          <p:nvPr/>
        </p:nvSpPr>
        <p:spPr bwMode="auto">
          <a:xfrm>
            <a:off x="7748588" y="4130675"/>
            <a:ext cx="60325"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7" name="Oval 265"/>
          <p:cNvSpPr>
            <a:spLocks noChangeAspect="1" noChangeArrowheads="1"/>
          </p:cNvSpPr>
          <p:nvPr/>
        </p:nvSpPr>
        <p:spPr bwMode="auto">
          <a:xfrm>
            <a:off x="6818313" y="2195513"/>
            <a:ext cx="60325"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8" name="Oval 266"/>
          <p:cNvSpPr>
            <a:spLocks noChangeAspect="1" noChangeArrowheads="1"/>
          </p:cNvSpPr>
          <p:nvPr/>
        </p:nvSpPr>
        <p:spPr bwMode="auto">
          <a:xfrm>
            <a:off x="6935788" y="1219200"/>
            <a:ext cx="63500" cy="65088"/>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89" name="Oval 267"/>
          <p:cNvSpPr>
            <a:spLocks noChangeAspect="1" noChangeArrowheads="1"/>
          </p:cNvSpPr>
          <p:nvPr/>
        </p:nvSpPr>
        <p:spPr bwMode="auto">
          <a:xfrm>
            <a:off x="5145088" y="153035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0" name="Oval 268"/>
          <p:cNvSpPr>
            <a:spLocks noChangeAspect="1" noChangeArrowheads="1"/>
          </p:cNvSpPr>
          <p:nvPr/>
        </p:nvSpPr>
        <p:spPr bwMode="auto">
          <a:xfrm>
            <a:off x="5256213" y="1528763"/>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1" name="Oval 269"/>
          <p:cNvSpPr>
            <a:spLocks noChangeAspect="1" noChangeArrowheads="1"/>
          </p:cNvSpPr>
          <p:nvPr/>
        </p:nvSpPr>
        <p:spPr bwMode="auto">
          <a:xfrm>
            <a:off x="5675313" y="1624013"/>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2" name="Oval 270"/>
          <p:cNvSpPr>
            <a:spLocks noChangeAspect="1" noChangeArrowheads="1"/>
          </p:cNvSpPr>
          <p:nvPr/>
        </p:nvSpPr>
        <p:spPr bwMode="auto">
          <a:xfrm>
            <a:off x="5180013" y="1704975"/>
            <a:ext cx="60325"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3" name="Oval 271"/>
          <p:cNvSpPr>
            <a:spLocks noChangeAspect="1" noChangeArrowheads="1"/>
          </p:cNvSpPr>
          <p:nvPr/>
        </p:nvSpPr>
        <p:spPr bwMode="auto">
          <a:xfrm>
            <a:off x="6762750" y="2400300"/>
            <a:ext cx="63500"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4" name="Oval 272"/>
          <p:cNvSpPr>
            <a:spLocks noChangeAspect="1" noChangeArrowheads="1"/>
          </p:cNvSpPr>
          <p:nvPr/>
        </p:nvSpPr>
        <p:spPr bwMode="auto">
          <a:xfrm>
            <a:off x="5627688" y="1316038"/>
            <a:ext cx="63500"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5" name="Oval 273"/>
          <p:cNvSpPr>
            <a:spLocks noChangeAspect="1" noChangeArrowheads="1"/>
          </p:cNvSpPr>
          <p:nvPr/>
        </p:nvSpPr>
        <p:spPr bwMode="auto">
          <a:xfrm>
            <a:off x="7270750" y="1679575"/>
            <a:ext cx="63500" cy="65088"/>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6" name="Oval 274"/>
          <p:cNvSpPr>
            <a:spLocks noChangeAspect="1" noChangeArrowheads="1"/>
          </p:cNvSpPr>
          <p:nvPr/>
        </p:nvSpPr>
        <p:spPr bwMode="auto">
          <a:xfrm>
            <a:off x="5213350" y="1573213"/>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7" name="Oval 275"/>
          <p:cNvSpPr>
            <a:spLocks noChangeAspect="1" noChangeArrowheads="1"/>
          </p:cNvSpPr>
          <p:nvPr/>
        </p:nvSpPr>
        <p:spPr bwMode="auto">
          <a:xfrm>
            <a:off x="7189788" y="1677988"/>
            <a:ext cx="60325"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8" name="Oval 276"/>
          <p:cNvSpPr>
            <a:spLocks noChangeAspect="1" noChangeArrowheads="1"/>
          </p:cNvSpPr>
          <p:nvPr/>
        </p:nvSpPr>
        <p:spPr bwMode="auto">
          <a:xfrm>
            <a:off x="4781550" y="2366963"/>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299" name="Oval 277"/>
          <p:cNvSpPr>
            <a:spLocks noChangeAspect="1" noChangeArrowheads="1"/>
          </p:cNvSpPr>
          <p:nvPr/>
        </p:nvSpPr>
        <p:spPr bwMode="auto">
          <a:xfrm>
            <a:off x="4994275" y="2592388"/>
            <a:ext cx="63500"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0" name="Oval 278"/>
          <p:cNvSpPr>
            <a:spLocks noChangeAspect="1" noChangeArrowheads="1"/>
          </p:cNvSpPr>
          <p:nvPr/>
        </p:nvSpPr>
        <p:spPr bwMode="auto">
          <a:xfrm>
            <a:off x="5126038" y="2630488"/>
            <a:ext cx="63500"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1" name="Freeform 279"/>
          <p:cNvSpPr>
            <a:spLocks/>
          </p:cNvSpPr>
          <p:nvPr/>
        </p:nvSpPr>
        <p:spPr bwMode="auto">
          <a:xfrm>
            <a:off x="4151313" y="2193925"/>
            <a:ext cx="73025" cy="49213"/>
          </a:xfrm>
          <a:custGeom>
            <a:avLst/>
            <a:gdLst>
              <a:gd name="T0" fmla="*/ 58420 w 30"/>
              <a:gd name="T1" fmla="*/ 0 h 24"/>
              <a:gd name="T2" fmla="*/ 43815 w 30"/>
              <a:gd name="T3" fmla="*/ 12303 h 24"/>
              <a:gd name="T4" fmla="*/ 29210 w 30"/>
              <a:gd name="T5" fmla="*/ 12303 h 24"/>
              <a:gd name="T6" fmla="*/ 14605 w 30"/>
              <a:gd name="T7" fmla="*/ 24607 h 24"/>
              <a:gd name="T8" fmla="*/ 0 w 30"/>
              <a:gd name="T9" fmla="*/ 36910 h 24"/>
              <a:gd name="T10" fmla="*/ 14605 w 30"/>
              <a:gd name="T11" fmla="*/ 36910 h 24"/>
              <a:gd name="T12" fmla="*/ 14605 w 30"/>
              <a:gd name="T13" fmla="*/ 49213 h 24"/>
              <a:gd name="T14" fmla="*/ 29210 w 30"/>
              <a:gd name="T15" fmla="*/ 49213 h 24"/>
              <a:gd name="T16" fmla="*/ 43815 w 30"/>
              <a:gd name="T17" fmla="*/ 24607 h 24"/>
              <a:gd name="T18" fmla="*/ 58420 w 30"/>
              <a:gd name="T19" fmla="*/ 36910 h 24"/>
              <a:gd name="T20" fmla="*/ 73025 w 30"/>
              <a:gd name="T21" fmla="*/ 24607 h 24"/>
              <a:gd name="T22" fmla="*/ 73025 w 30"/>
              <a:gd name="T23" fmla="*/ 12303 h 24"/>
              <a:gd name="T24" fmla="*/ 73025 w 30"/>
              <a:gd name="T25" fmla="*/ 0 h 24"/>
              <a:gd name="T26" fmla="*/ 58420 w 30"/>
              <a:gd name="T27" fmla="*/ 0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24">
                <a:moveTo>
                  <a:pt x="24" y="0"/>
                </a:moveTo>
                <a:lnTo>
                  <a:pt x="18" y="6"/>
                </a:lnTo>
                <a:lnTo>
                  <a:pt x="12" y="6"/>
                </a:lnTo>
                <a:lnTo>
                  <a:pt x="6" y="12"/>
                </a:lnTo>
                <a:lnTo>
                  <a:pt x="0" y="18"/>
                </a:lnTo>
                <a:lnTo>
                  <a:pt x="6" y="18"/>
                </a:lnTo>
                <a:lnTo>
                  <a:pt x="6" y="24"/>
                </a:lnTo>
                <a:lnTo>
                  <a:pt x="12" y="24"/>
                </a:lnTo>
                <a:lnTo>
                  <a:pt x="18" y="12"/>
                </a:lnTo>
                <a:lnTo>
                  <a:pt x="24" y="18"/>
                </a:lnTo>
                <a:lnTo>
                  <a:pt x="30" y="12"/>
                </a:lnTo>
                <a:lnTo>
                  <a:pt x="30" y="6"/>
                </a:lnTo>
                <a:lnTo>
                  <a:pt x="30" y="0"/>
                </a:lnTo>
                <a:lnTo>
                  <a:pt x="24" y="0"/>
                </a:lnTo>
                <a:close/>
              </a:path>
            </a:pathLst>
          </a:custGeom>
          <a:solidFill>
            <a:schemeClr val="bg2"/>
          </a:solidFill>
          <a:ln w="3175" cmpd="sng">
            <a:solidFill>
              <a:schemeClr val="bg1"/>
            </a:solidFill>
            <a:prstDash val="solid"/>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ja-JP" altLang="en-US">
              <a:solidFill>
                <a:srgbClr val="000000"/>
              </a:solidFill>
            </a:endParaRPr>
          </a:p>
        </p:txBody>
      </p:sp>
      <p:sp>
        <p:nvSpPr>
          <p:cNvPr id="51302" name="Oval 280"/>
          <p:cNvSpPr>
            <a:spLocks noChangeAspect="1" noChangeArrowheads="1"/>
          </p:cNvSpPr>
          <p:nvPr/>
        </p:nvSpPr>
        <p:spPr bwMode="auto">
          <a:xfrm>
            <a:off x="4179888" y="2181225"/>
            <a:ext cx="60325" cy="65088"/>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3" name="Oval 281"/>
          <p:cNvSpPr>
            <a:spLocks noChangeAspect="1" noChangeArrowheads="1"/>
          </p:cNvSpPr>
          <p:nvPr/>
        </p:nvSpPr>
        <p:spPr bwMode="auto">
          <a:xfrm>
            <a:off x="4284663" y="2133600"/>
            <a:ext cx="60325" cy="65088"/>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4" name="Oval 282"/>
          <p:cNvSpPr>
            <a:spLocks noChangeAspect="1" noChangeArrowheads="1"/>
          </p:cNvSpPr>
          <p:nvPr/>
        </p:nvSpPr>
        <p:spPr bwMode="auto">
          <a:xfrm>
            <a:off x="4229100" y="2147888"/>
            <a:ext cx="63500" cy="65087"/>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5" name="Oval 283"/>
          <p:cNvSpPr>
            <a:spLocks noChangeAspect="1" noChangeArrowheads="1"/>
          </p:cNvSpPr>
          <p:nvPr/>
        </p:nvSpPr>
        <p:spPr bwMode="auto">
          <a:xfrm>
            <a:off x="4210050" y="2181225"/>
            <a:ext cx="60325" cy="65088"/>
          </a:xfrm>
          <a:prstGeom prst="ellipse">
            <a:avLst/>
          </a:prstGeom>
          <a:solidFill>
            <a:srgbClr val="FF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6" name="Oval 284"/>
          <p:cNvSpPr>
            <a:spLocks noChangeAspect="1" noChangeArrowheads="1"/>
          </p:cNvSpPr>
          <p:nvPr/>
        </p:nvSpPr>
        <p:spPr bwMode="auto">
          <a:xfrm>
            <a:off x="4352925" y="1938338"/>
            <a:ext cx="60325"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7" name="Oval 285"/>
          <p:cNvSpPr>
            <a:spLocks noChangeAspect="1" noChangeArrowheads="1"/>
          </p:cNvSpPr>
          <p:nvPr/>
        </p:nvSpPr>
        <p:spPr bwMode="auto">
          <a:xfrm>
            <a:off x="4416425" y="1890713"/>
            <a:ext cx="60325"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8" name="Oval 286"/>
          <p:cNvSpPr>
            <a:spLocks noChangeAspect="1" noChangeArrowheads="1"/>
          </p:cNvSpPr>
          <p:nvPr/>
        </p:nvSpPr>
        <p:spPr bwMode="auto">
          <a:xfrm>
            <a:off x="4533900" y="1757363"/>
            <a:ext cx="63500"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09" name="Oval 287"/>
          <p:cNvSpPr>
            <a:spLocks noChangeAspect="1" noChangeArrowheads="1"/>
          </p:cNvSpPr>
          <p:nvPr/>
        </p:nvSpPr>
        <p:spPr bwMode="auto">
          <a:xfrm>
            <a:off x="4397375" y="2014538"/>
            <a:ext cx="63500" cy="65087"/>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0" name="Oval 288"/>
          <p:cNvSpPr>
            <a:spLocks noChangeAspect="1" noChangeArrowheads="1"/>
          </p:cNvSpPr>
          <p:nvPr/>
        </p:nvSpPr>
        <p:spPr bwMode="auto">
          <a:xfrm>
            <a:off x="4433888" y="1952625"/>
            <a:ext cx="63500" cy="65088"/>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1" name="Oval 289"/>
          <p:cNvSpPr>
            <a:spLocks noChangeAspect="1" noChangeArrowheads="1"/>
          </p:cNvSpPr>
          <p:nvPr/>
        </p:nvSpPr>
        <p:spPr bwMode="auto">
          <a:xfrm>
            <a:off x="4470400" y="1990725"/>
            <a:ext cx="60325"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2" name="Oval 290"/>
          <p:cNvSpPr>
            <a:spLocks noChangeAspect="1" noChangeArrowheads="1"/>
          </p:cNvSpPr>
          <p:nvPr/>
        </p:nvSpPr>
        <p:spPr bwMode="auto">
          <a:xfrm>
            <a:off x="4152900" y="2214563"/>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3" name="Oval 291"/>
          <p:cNvSpPr>
            <a:spLocks noChangeAspect="1" noChangeArrowheads="1"/>
          </p:cNvSpPr>
          <p:nvPr/>
        </p:nvSpPr>
        <p:spPr bwMode="auto">
          <a:xfrm>
            <a:off x="4433888" y="2052638"/>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4" name="Oval 292"/>
          <p:cNvSpPr>
            <a:spLocks noChangeAspect="1" noChangeArrowheads="1"/>
          </p:cNvSpPr>
          <p:nvPr/>
        </p:nvSpPr>
        <p:spPr bwMode="auto">
          <a:xfrm>
            <a:off x="4462463" y="214471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5" name="Oval 293"/>
          <p:cNvSpPr>
            <a:spLocks noChangeAspect="1" noChangeArrowheads="1"/>
          </p:cNvSpPr>
          <p:nvPr/>
        </p:nvSpPr>
        <p:spPr bwMode="auto">
          <a:xfrm>
            <a:off x="4203700" y="2073275"/>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6" name="Oval 294"/>
          <p:cNvSpPr>
            <a:spLocks noChangeAspect="1" noChangeArrowheads="1"/>
          </p:cNvSpPr>
          <p:nvPr/>
        </p:nvSpPr>
        <p:spPr bwMode="auto">
          <a:xfrm>
            <a:off x="4357688" y="1882775"/>
            <a:ext cx="63500" cy="65088"/>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7" name="Oval 295"/>
          <p:cNvSpPr>
            <a:spLocks noChangeAspect="1" noChangeArrowheads="1"/>
          </p:cNvSpPr>
          <p:nvPr/>
        </p:nvSpPr>
        <p:spPr bwMode="auto">
          <a:xfrm>
            <a:off x="4348163" y="176530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8" name="Oval 296"/>
          <p:cNvSpPr>
            <a:spLocks noChangeAspect="1" noChangeArrowheads="1"/>
          </p:cNvSpPr>
          <p:nvPr/>
        </p:nvSpPr>
        <p:spPr bwMode="auto">
          <a:xfrm>
            <a:off x="4216400" y="2128838"/>
            <a:ext cx="60325"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19" name="Oval 297"/>
          <p:cNvSpPr>
            <a:spLocks noChangeAspect="1" noChangeArrowheads="1"/>
          </p:cNvSpPr>
          <p:nvPr/>
        </p:nvSpPr>
        <p:spPr bwMode="auto">
          <a:xfrm>
            <a:off x="4179888" y="2211388"/>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0" name="Oval 298"/>
          <p:cNvSpPr>
            <a:spLocks noChangeAspect="1" noChangeArrowheads="1"/>
          </p:cNvSpPr>
          <p:nvPr/>
        </p:nvSpPr>
        <p:spPr bwMode="auto">
          <a:xfrm>
            <a:off x="4405313" y="1773238"/>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1" name="Oval 299"/>
          <p:cNvSpPr>
            <a:spLocks noChangeAspect="1" noChangeArrowheads="1"/>
          </p:cNvSpPr>
          <p:nvPr/>
        </p:nvSpPr>
        <p:spPr bwMode="auto">
          <a:xfrm>
            <a:off x="4364038" y="2032000"/>
            <a:ext cx="63500" cy="65088"/>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2" name="Oval 300"/>
          <p:cNvSpPr>
            <a:spLocks noChangeAspect="1" noChangeArrowheads="1"/>
          </p:cNvSpPr>
          <p:nvPr/>
        </p:nvSpPr>
        <p:spPr bwMode="auto">
          <a:xfrm>
            <a:off x="4354513" y="2073275"/>
            <a:ext cx="63500"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3" name="Oval 301"/>
          <p:cNvSpPr>
            <a:spLocks noChangeAspect="1" noChangeArrowheads="1"/>
          </p:cNvSpPr>
          <p:nvPr/>
        </p:nvSpPr>
        <p:spPr bwMode="auto">
          <a:xfrm>
            <a:off x="4314825" y="2133600"/>
            <a:ext cx="60325" cy="65088"/>
          </a:xfrm>
          <a:prstGeom prst="ellipse">
            <a:avLst/>
          </a:prstGeom>
          <a:solidFill>
            <a:srgbClr val="FF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4" name="Oval 302"/>
          <p:cNvSpPr>
            <a:spLocks noChangeAspect="1" noChangeArrowheads="1"/>
          </p:cNvSpPr>
          <p:nvPr/>
        </p:nvSpPr>
        <p:spPr bwMode="auto">
          <a:xfrm>
            <a:off x="4262438" y="2166938"/>
            <a:ext cx="63500" cy="65087"/>
          </a:xfrm>
          <a:prstGeom prst="ellipse">
            <a:avLst/>
          </a:prstGeom>
          <a:solidFill>
            <a:srgbClr val="FF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5" name="Oval 303"/>
          <p:cNvSpPr>
            <a:spLocks noChangeAspect="1" noChangeArrowheads="1"/>
          </p:cNvSpPr>
          <p:nvPr/>
        </p:nvSpPr>
        <p:spPr bwMode="auto">
          <a:xfrm>
            <a:off x="4244975" y="217328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6" name="Oval 304"/>
          <p:cNvSpPr>
            <a:spLocks noChangeAspect="1" noChangeArrowheads="1"/>
          </p:cNvSpPr>
          <p:nvPr/>
        </p:nvSpPr>
        <p:spPr bwMode="auto">
          <a:xfrm>
            <a:off x="4354513" y="2116138"/>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7" name="Oval 305"/>
          <p:cNvSpPr>
            <a:spLocks noChangeAspect="1" noChangeArrowheads="1"/>
          </p:cNvSpPr>
          <p:nvPr/>
        </p:nvSpPr>
        <p:spPr bwMode="auto">
          <a:xfrm>
            <a:off x="4378325" y="2092325"/>
            <a:ext cx="60325" cy="65088"/>
          </a:xfrm>
          <a:prstGeom prst="ellipse">
            <a:avLst/>
          </a:prstGeom>
          <a:solidFill>
            <a:srgbClr val="FF9933"/>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8" name="Oval 306"/>
          <p:cNvSpPr>
            <a:spLocks noChangeAspect="1" noChangeArrowheads="1"/>
          </p:cNvSpPr>
          <p:nvPr/>
        </p:nvSpPr>
        <p:spPr bwMode="auto">
          <a:xfrm>
            <a:off x="3751263" y="2414588"/>
            <a:ext cx="60325" cy="65087"/>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29" name="Oval 307"/>
          <p:cNvSpPr>
            <a:spLocks noChangeAspect="1" noChangeArrowheads="1"/>
          </p:cNvSpPr>
          <p:nvPr/>
        </p:nvSpPr>
        <p:spPr bwMode="auto">
          <a:xfrm>
            <a:off x="3787775" y="2433638"/>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pPr algn="ctr"/>
            <a:endParaRPr lang="ja-JP" altLang="ja-JP">
              <a:solidFill>
                <a:srgbClr val="000000"/>
              </a:solidFill>
              <a:latin typeface="Times New Roman" pitchFamily="18" charset="0"/>
              <a:ea typeface="ＭＳ Ｐゴシック" pitchFamily="50" charset="-128"/>
            </a:endParaRPr>
          </a:p>
        </p:txBody>
      </p:sp>
      <p:sp>
        <p:nvSpPr>
          <p:cNvPr id="51330" name="Oval 308"/>
          <p:cNvSpPr>
            <a:spLocks noChangeAspect="1" noChangeArrowheads="1"/>
          </p:cNvSpPr>
          <p:nvPr/>
        </p:nvSpPr>
        <p:spPr bwMode="auto">
          <a:xfrm>
            <a:off x="3876675" y="280193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1" name="Oval 309"/>
          <p:cNvSpPr>
            <a:spLocks noChangeAspect="1" noChangeArrowheads="1"/>
          </p:cNvSpPr>
          <p:nvPr/>
        </p:nvSpPr>
        <p:spPr bwMode="auto">
          <a:xfrm>
            <a:off x="4021138" y="2168525"/>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2" name="Oval 310"/>
          <p:cNvSpPr>
            <a:spLocks noChangeAspect="1" noChangeArrowheads="1"/>
          </p:cNvSpPr>
          <p:nvPr/>
        </p:nvSpPr>
        <p:spPr bwMode="auto">
          <a:xfrm>
            <a:off x="4003675" y="233521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3" name="Oval 311"/>
          <p:cNvSpPr>
            <a:spLocks noChangeAspect="1" noChangeArrowheads="1"/>
          </p:cNvSpPr>
          <p:nvPr/>
        </p:nvSpPr>
        <p:spPr bwMode="auto">
          <a:xfrm>
            <a:off x="4271963" y="225901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4" name="Oval 312"/>
          <p:cNvSpPr>
            <a:spLocks noChangeAspect="1" noChangeArrowheads="1"/>
          </p:cNvSpPr>
          <p:nvPr/>
        </p:nvSpPr>
        <p:spPr bwMode="auto">
          <a:xfrm>
            <a:off x="3971925" y="277336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5" name="Oval 313"/>
          <p:cNvSpPr>
            <a:spLocks noChangeAspect="1" noChangeArrowheads="1"/>
          </p:cNvSpPr>
          <p:nvPr/>
        </p:nvSpPr>
        <p:spPr bwMode="auto">
          <a:xfrm>
            <a:off x="3933825" y="2528888"/>
            <a:ext cx="63500"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6" name="Oval 314"/>
          <p:cNvSpPr>
            <a:spLocks noChangeAspect="1" noChangeArrowheads="1"/>
          </p:cNvSpPr>
          <p:nvPr/>
        </p:nvSpPr>
        <p:spPr bwMode="auto">
          <a:xfrm>
            <a:off x="4024313" y="2238375"/>
            <a:ext cx="63500"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7" name="Oval 315"/>
          <p:cNvSpPr>
            <a:spLocks noChangeAspect="1" noChangeArrowheads="1"/>
          </p:cNvSpPr>
          <p:nvPr/>
        </p:nvSpPr>
        <p:spPr bwMode="auto">
          <a:xfrm>
            <a:off x="4110038" y="2330450"/>
            <a:ext cx="60325" cy="65088"/>
          </a:xfrm>
          <a:prstGeom prst="ellipse">
            <a:avLst/>
          </a:prstGeom>
          <a:solidFill>
            <a:schemeClr val="accent2"/>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8" name="Oval 316"/>
          <p:cNvSpPr>
            <a:spLocks noChangeAspect="1" noChangeArrowheads="1"/>
          </p:cNvSpPr>
          <p:nvPr/>
        </p:nvSpPr>
        <p:spPr bwMode="auto">
          <a:xfrm>
            <a:off x="4389438" y="2330450"/>
            <a:ext cx="63500" cy="65088"/>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39" name="Oval 317"/>
          <p:cNvSpPr>
            <a:spLocks noChangeAspect="1" noChangeArrowheads="1"/>
          </p:cNvSpPr>
          <p:nvPr/>
        </p:nvSpPr>
        <p:spPr bwMode="auto">
          <a:xfrm>
            <a:off x="4264025" y="303053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0" name="Oval 318"/>
          <p:cNvSpPr>
            <a:spLocks noChangeAspect="1" noChangeArrowheads="1"/>
          </p:cNvSpPr>
          <p:nvPr/>
        </p:nvSpPr>
        <p:spPr bwMode="auto">
          <a:xfrm>
            <a:off x="3881438" y="227806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1" name="Oval 319"/>
          <p:cNvSpPr>
            <a:spLocks noChangeAspect="1" noChangeArrowheads="1"/>
          </p:cNvSpPr>
          <p:nvPr/>
        </p:nvSpPr>
        <p:spPr bwMode="auto">
          <a:xfrm>
            <a:off x="3849688" y="244475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2" name="Oval 320"/>
          <p:cNvSpPr>
            <a:spLocks noChangeAspect="1" noChangeArrowheads="1"/>
          </p:cNvSpPr>
          <p:nvPr/>
        </p:nvSpPr>
        <p:spPr bwMode="auto">
          <a:xfrm>
            <a:off x="4076700" y="2111375"/>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3" name="Oval 321"/>
          <p:cNvSpPr>
            <a:spLocks noChangeAspect="1" noChangeArrowheads="1"/>
          </p:cNvSpPr>
          <p:nvPr/>
        </p:nvSpPr>
        <p:spPr bwMode="auto">
          <a:xfrm>
            <a:off x="3902075" y="208438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4" name="Oval 322"/>
          <p:cNvSpPr>
            <a:spLocks noChangeAspect="1" noChangeArrowheads="1"/>
          </p:cNvSpPr>
          <p:nvPr/>
        </p:nvSpPr>
        <p:spPr bwMode="auto">
          <a:xfrm>
            <a:off x="4033838" y="2138363"/>
            <a:ext cx="63500"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5" name="Oval 323"/>
          <p:cNvSpPr>
            <a:spLocks noChangeAspect="1" noChangeArrowheads="1"/>
          </p:cNvSpPr>
          <p:nvPr/>
        </p:nvSpPr>
        <p:spPr bwMode="auto">
          <a:xfrm>
            <a:off x="4179888" y="2290763"/>
            <a:ext cx="60325"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6" name="Oval 324"/>
          <p:cNvSpPr>
            <a:spLocks noChangeAspect="1" noChangeArrowheads="1"/>
          </p:cNvSpPr>
          <p:nvPr/>
        </p:nvSpPr>
        <p:spPr bwMode="auto">
          <a:xfrm>
            <a:off x="4102100" y="2082800"/>
            <a:ext cx="63500" cy="65088"/>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7" name="Oval 325"/>
          <p:cNvSpPr>
            <a:spLocks noChangeAspect="1" noChangeArrowheads="1"/>
          </p:cNvSpPr>
          <p:nvPr/>
        </p:nvSpPr>
        <p:spPr bwMode="auto">
          <a:xfrm>
            <a:off x="4037013" y="2300288"/>
            <a:ext cx="60325" cy="65087"/>
          </a:xfrm>
          <a:prstGeom prst="ellipse">
            <a:avLst/>
          </a:prstGeom>
          <a:solidFill>
            <a:srgbClr val="00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8" name="Oval 326"/>
          <p:cNvSpPr>
            <a:spLocks noChangeAspect="1" noChangeArrowheads="1"/>
          </p:cNvSpPr>
          <p:nvPr/>
        </p:nvSpPr>
        <p:spPr bwMode="auto">
          <a:xfrm>
            <a:off x="3917950" y="2771775"/>
            <a:ext cx="60325"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49" name="Oval 327"/>
          <p:cNvSpPr>
            <a:spLocks noChangeAspect="1" noChangeArrowheads="1"/>
          </p:cNvSpPr>
          <p:nvPr/>
        </p:nvSpPr>
        <p:spPr bwMode="auto">
          <a:xfrm>
            <a:off x="4040188" y="2076450"/>
            <a:ext cx="60325"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0" name="Oval 328"/>
          <p:cNvSpPr>
            <a:spLocks noChangeAspect="1" noChangeArrowheads="1"/>
          </p:cNvSpPr>
          <p:nvPr/>
        </p:nvSpPr>
        <p:spPr bwMode="auto">
          <a:xfrm>
            <a:off x="3382963" y="2728913"/>
            <a:ext cx="60325" cy="65087"/>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1" name="Oval 329"/>
          <p:cNvSpPr>
            <a:spLocks noChangeAspect="1" noChangeArrowheads="1"/>
          </p:cNvSpPr>
          <p:nvPr/>
        </p:nvSpPr>
        <p:spPr bwMode="auto">
          <a:xfrm>
            <a:off x="2763838" y="2709863"/>
            <a:ext cx="63500" cy="65087"/>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2" name="Oval 330"/>
          <p:cNvSpPr>
            <a:spLocks noChangeAspect="1" noChangeArrowheads="1"/>
          </p:cNvSpPr>
          <p:nvPr/>
        </p:nvSpPr>
        <p:spPr bwMode="auto">
          <a:xfrm>
            <a:off x="3441700" y="2590800"/>
            <a:ext cx="60325" cy="65088"/>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3" name="Oval 331"/>
          <p:cNvSpPr>
            <a:spLocks noChangeAspect="1" noChangeArrowheads="1"/>
          </p:cNvSpPr>
          <p:nvPr/>
        </p:nvSpPr>
        <p:spPr bwMode="auto">
          <a:xfrm>
            <a:off x="2800350" y="2862263"/>
            <a:ext cx="63500" cy="65087"/>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4" name="Oval 332"/>
          <p:cNvSpPr>
            <a:spLocks noChangeAspect="1" noChangeArrowheads="1"/>
          </p:cNvSpPr>
          <p:nvPr/>
        </p:nvSpPr>
        <p:spPr bwMode="auto">
          <a:xfrm>
            <a:off x="2786063" y="2647950"/>
            <a:ext cx="63500" cy="65088"/>
          </a:xfrm>
          <a:prstGeom prst="ellipse">
            <a:avLst/>
          </a:prstGeom>
          <a:solidFill>
            <a:srgbClr val="FF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5" name="Oval 333"/>
          <p:cNvSpPr>
            <a:spLocks noChangeAspect="1" noChangeArrowheads="1"/>
          </p:cNvSpPr>
          <p:nvPr/>
        </p:nvSpPr>
        <p:spPr bwMode="auto">
          <a:xfrm>
            <a:off x="3716338" y="2500313"/>
            <a:ext cx="60325" cy="65087"/>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6" name="Oval 334"/>
          <p:cNvSpPr>
            <a:spLocks noChangeAspect="1" noChangeArrowheads="1"/>
          </p:cNvSpPr>
          <p:nvPr/>
        </p:nvSpPr>
        <p:spPr bwMode="auto">
          <a:xfrm>
            <a:off x="3463925" y="2771775"/>
            <a:ext cx="63500" cy="65088"/>
          </a:xfrm>
          <a:prstGeom prst="ellipse">
            <a:avLst/>
          </a:prstGeom>
          <a:solidFill>
            <a:srgbClr val="FF00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7" name="Oval 335"/>
          <p:cNvSpPr>
            <a:spLocks noChangeAspect="1" noChangeArrowheads="1"/>
          </p:cNvSpPr>
          <p:nvPr/>
        </p:nvSpPr>
        <p:spPr bwMode="auto">
          <a:xfrm>
            <a:off x="2825750" y="280193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8" name="Oval 336"/>
          <p:cNvSpPr>
            <a:spLocks noChangeAspect="1" noChangeArrowheads="1"/>
          </p:cNvSpPr>
          <p:nvPr/>
        </p:nvSpPr>
        <p:spPr bwMode="auto">
          <a:xfrm>
            <a:off x="2903538" y="261143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59" name="Oval 337"/>
          <p:cNvSpPr>
            <a:spLocks noChangeAspect="1" noChangeArrowheads="1"/>
          </p:cNvSpPr>
          <p:nvPr/>
        </p:nvSpPr>
        <p:spPr bwMode="auto">
          <a:xfrm>
            <a:off x="3062288" y="25066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0" name="Oval 338"/>
          <p:cNvSpPr>
            <a:spLocks noChangeAspect="1" noChangeArrowheads="1"/>
          </p:cNvSpPr>
          <p:nvPr/>
        </p:nvSpPr>
        <p:spPr bwMode="auto">
          <a:xfrm>
            <a:off x="3254375" y="290671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1" name="Oval 339"/>
          <p:cNvSpPr>
            <a:spLocks noChangeAspect="1" noChangeArrowheads="1"/>
          </p:cNvSpPr>
          <p:nvPr/>
        </p:nvSpPr>
        <p:spPr bwMode="auto">
          <a:xfrm>
            <a:off x="3294063" y="29638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2" name="Oval 340"/>
          <p:cNvSpPr>
            <a:spLocks noChangeAspect="1" noChangeArrowheads="1"/>
          </p:cNvSpPr>
          <p:nvPr/>
        </p:nvSpPr>
        <p:spPr bwMode="auto">
          <a:xfrm>
            <a:off x="3371850" y="3059113"/>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3" name="Oval 341"/>
          <p:cNvSpPr>
            <a:spLocks noChangeAspect="1" noChangeArrowheads="1"/>
          </p:cNvSpPr>
          <p:nvPr/>
        </p:nvSpPr>
        <p:spPr bwMode="auto">
          <a:xfrm>
            <a:off x="3357563" y="291623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4" name="Oval 342"/>
          <p:cNvSpPr>
            <a:spLocks noChangeAspect="1" noChangeArrowheads="1"/>
          </p:cNvSpPr>
          <p:nvPr/>
        </p:nvSpPr>
        <p:spPr bwMode="auto">
          <a:xfrm>
            <a:off x="3425825" y="3159125"/>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5" name="Oval 343"/>
          <p:cNvSpPr>
            <a:spLocks noChangeAspect="1" noChangeArrowheads="1"/>
          </p:cNvSpPr>
          <p:nvPr/>
        </p:nvSpPr>
        <p:spPr bwMode="auto">
          <a:xfrm>
            <a:off x="3535363" y="3244850"/>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6" name="Oval 344"/>
          <p:cNvSpPr>
            <a:spLocks noChangeAspect="1" noChangeArrowheads="1"/>
          </p:cNvSpPr>
          <p:nvPr/>
        </p:nvSpPr>
        <p:spPr bwMode="auto">
          <a:xfrm>
            <a:off x="3289300" y="280193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7" name="Oval 345"/>
          <p:cNvSpPr>
            <a:spLocks noChangeAspect="1" noChangeArrowheads="1"/>
          </p:cNvSpPr>
          <p:nvPr/>
        </p:nvSpPr>
        <p:spPr bwMode="auto">
          <a:xfrm>
            <a:off x="3398838" y="2844800"/>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8" name="Oval 346"/>
          <p:cNvSpPr>
            <a:spLocks noChangeAspect="1" noChangeArrowheads="1"/>
          </p:cNvSpPr>
          <p:nvPr/>
        </p:nvSpPr>
        <p:spPr bwMode="auto">
          <a:xfrm>
            <a:off x="3521075" y="2644775"/>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69" name="Oval 347"/>
          <p:cNvSpPr>
            <a:spLocks noChangeAspect="1" noChangeArrowheads="1"/>
          </p:cNvSpPr>
          <p:nvPr/>
        </p:nvSpPr>
        <p:spPr bwMode="auto">
          <a:xfrm>
            <a:off x="3481388" y="2530475"/>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0" name="Oval 348"/>
          <p:cNvSpPr>
            <a:spLocks noChangeAspect="1" noChangeArrowheads="1"/>
          </p:cNvSpPr>
          <p:nvPr/>
        </p:nvSpPr>
        <p:spPr bwMode="auto">
          <a:xfrm>
            <a:off x="3344863" y="274478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1" name="Oval 349"/>
          <p:cNvSpPr>
            <a:spLocks noChangeAspect="1" noChangeArrowheads="1"/>
          </p:cNvSpPr>
          <p:nvPr/>
        </p:nvSpPr>
        <p:spPr bwMode="auto">
          <a:xfrm>
            <a:off x="3671888" y="251618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2" name="Oval 350"/>
          <p:cNvSpPr>
            <a:spLocks noChangeAspect="1" noChangeArrowheads="1"/>
          </p:cNvSpPr>
          <p:nvPr/>
        </p:nvSpPr>
        <p:spPr bwMode="auto">
          <a:xfrm>
            <a:off x="3521075" y="248761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3" name="Oval 351"/>
          <p:cNvSpPr>
            <a:spLocks noChangeAspect="1" noChangeArrowheads="1"/>
          </p:cNvSpPr>
          <p:nvPr/>
        </p:nvSpPr>
        <p:spPr bwMode="auto">
          <a:xfrm>
            <a:off x="2625725" y="259238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4" name="Oval 352"/>
          <p:cNvSpPr>
            <a:spLocks noChangeAspect="1" noChangeArrowheads="1"/>
          </p:cNvSpPr>
          <p:nvPr/>
        </p:nvSpPr>
        <p:spPr bwMode="auto">
          <a:xfrm>
            <a:off x="2649538" y="2744788"/>
            <a:ext cx="60325"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5" name="Oval 353"/>
          <p:cNvSpPr>
            <a:spLocks noChangeAspect="1" noChangeArrowheads="1"/>
          </p:cNvSpPr>
          <p:nvPr/>
        </p:nvSpPr>
        <p:spPr bwMode="auto">
          <a:xfrm>
            <a:off x="2689225" y="2873375"/>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6" name="Oval 354"/>
          <p:cNvSpPr>
            <a:spLocks noChangeAspect="1" noChangeArrowheads="1"/>
          </p:cNvSpPr>
          <p:nvPr/>
        </p:nvSpPr>
        <p:spPr bwMode="auto">
          <a:xfrm>
            <a:off x="2970213" y="2676525"/>
            <a:ext cx="60325"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7" name="Oval 355"/>
          <p:cNvSpPr>
            <a:spLocks noChangeAspect="1" noChangeArrowheads="1"/>
          </p:cNvSpPr>
          <p:nvPr/>
        </p:nvSpPr>
        <p:spPr bwMode="auto">
          <a:xfrm>
            <a:off x="3087688" y="2686050"/>
            <a:ext cx="63500" cy="65088"/>
          </a:xfrm>
          <a:prstGeom prst="ellipse">
            <a:avLst/>
          </a:prstGeom>
          <a:solidFill>
            <a:srgbClr val="00FF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8" name="Oval 356"/>
          <p:cNvSpPr>
            <a:spLocks noChangeAspect="1" noChangeArrowheads="1"/>
          </p:cNvSpPr>
          <p:nvPr/>
        </p:nvSpPr>
        <p:spPr bwMode="auto">
          <a:xfrm>
            <a:off x="3408363" y="299720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79" name="Oval 357"/>
          <p:cNvSpPr>
            <a:spLocks noChangeAspect="1" noChangeArrowheads="1"/>
          </p:cNvSpPr>
          <p:nvPr/>
        </p:nvSpPr>
        <p:spPr bwMode="auto">
          <a:xfrm>
            <a:off x="3049588" y="2692400"/>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0" name="Oval 358"/>
          <p:cNvSpPr>
            <a:spLocks noChangeAspect="1" noChangeArrowheads="1"/>
          </p:cNvSpPr>
          <p:nvPr/>
        </p:nvSpPr>
        <p:spPr bwMode="auto">
          <a:xfrm>
            <a:off x="3371850" y="3330575"/>
            <a:ext cx="60325"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1" name="Oval 359"/>
          <p:cNvSpPr>
            <a:spLocks noChangeAspect="1" noChangeArrowheads="1"/>
          </p:cNvSpPr>
          <p:nvPr/>
        </p:nvSpPr>
        <p:spPr bwMode="auto">
          <a:xfrm>
            <a:off x="3667125" y="2954338"/>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2" name="Oval 360"/>
          <p:cNvSpPr>
            <a:spLocks noChangeAspect="1" noChangeArrowheads="1"/>
          </p:cNvSpPr>
          <p:nvPr/>
        </p:nvSpPr>
        <p:spPr bwMode="auto">
          <a:xfrm>
            <a:off x="3622675" y="2984500"/>
            <a:ext cx="63500" cy="65088"/>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3" name="Oval 361"/>
          <p:cNvSpPr>
            <a:spLocks noChangeAspect="1" noChangeArrowheads="1"/>
          </p:cNvSpPr>
          <p:nvPr/>
        </p:nvSpPr>
        <p:spPr bwMode="auto">
          <a:xfrm>
            <a:off x="2419350" y="2582863"/>
            <a:ext cx="63500" cy="65087"/>
          </a:xfrm>
          <a:prstGeom prst="ellipse">
            <a:avLst/>
          </a:prstGeom>
          <a:solidFill>
            <a:srgbClr val="FF00FF"/>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4" name="Oval 362"/>
          <p:cNvSpPr>
            <a:spLocks noChangeAspect="1" noChangeArrowheads="1"/>
          </p:cNvSpPr>
          <p:nvPr/>
        </p:nvSpPr>
        <p:spPr bwMode="auto">
          <a:xfrm>
            <a:off x="3683000" y="2455863"/>
            <a:ext cx="60325"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5" name="Oval 363"/>
          <p:cNvSpPr>
            <a:spLocks noChangeAspect="1" noChangeArrowheads="1"/>
          </p:cNvSpPr>
          <p:nvPr/>
        </p:nvSpPr>
        <p:spPr bwMode="auto">
          <a:xfrm>
            <a:off x="3427413" y="2625725"/>
            <a:ext cx="63500"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6" name="Oval 364"/>
          <p:cNvSpPr>
            <a:spLocks noChangeAspect="1" noChangeArrowheads="1"/>
          </p:cNvSpPr>
          <p:nvPr/>
        </p:nvSpPr>
        <p:spPr bwMode="auto">
          <a:xfrm>
            <a:off x="3429000" y="2706688"/>
            <a:ext cx="63500"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7" name="Oval 365"/>
          <p:cNvSpPr>
            <a:spLocks noChangeAspect="1" noChangeArrowheads="1"/>
          </p:cNvSpPr>
          <p:nvPr/>
        </p:nvSpPr>
        <p:spPr bwMode="auto">
          <a:xfrm>
            <a:off x="3392488" y="2795588"/>
            <a:ext cx="63500"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8" name="Oval 366"/>
          <p:cNvSpPr>
            <a:spLocks noChangeAspect="1" noChangeArrowheads="1"/>
          </p:cNvSpPr>
          <p:nvPr/>
        </p:nvSpPr>
        <p:spPr bwMode="auto">
          <a:xfrm>
            <a:off x="3309938" y="2882900"/>
            <a:ext cx="60325"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89" name="Oval 367"/>
          <p:cNvSpPr>
            <a:spLocks noChangeAspect="1" noChangeArrowheads="1"/>
          </p:cNvSpPr>
          <p:nvPr/>
        </p:nvSpPr>
        <p:spPr bwMode="auto">
          <a:xfrm>
            <a:off x="3354388" y="3001963"/>
            <a:ext cx="63500" cy="65087"/>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90" name="Oval 368"/>
          <p:cNvSpPr>
            <a:spLocks noChangeAspect="1" noChangeArrowheads="1"/>
          </p:cNvSpPr>
          <p:nvPr/>
        </p:nvSpPr>
        <p:spPr bwMode="auto">
          <a:xfrm>
            <a:off x="2757488" y="2765425"/>
            <a:ext cx="63500" cy="65088"/>
          </a:xfrm>
          <a:prstGeom prst="ellipse">
            <a:avLst/>
          </a:prstGeom>
          <a:solidFill>
            <a:schemeClr val="hlink"/>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91" name="Oval 369"/>
          <p:cNvSpPr>
            <a:spLocks noChangeAspect="1" noChangeArrowheads="1"/>
          </p:cNvSpPr>
          <p:nvPr/>
        </p:nvSpPr>
        <p:spPr bwMode="auto">
          <a:xfrm>
            <a:off x="3468688" y="3286125"/>
            <a:ext cx="63500" cy="65088"/>
          </a:xfrm>
          <a:prstGeom prst="ellipse">
            <a:avLst/>
          </a:prstGeom>
          <a:solidFill>
            <a:schemeClr val="accent2"/>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51392" name="Oval 370"/>
          <p:cNvSpPr>
            <a:spLocks noChangeAspect="1" noChangeArrowheads="1"/>
          </p:cNvSpPr>
          <p:nvPr/>
        </p:nvSpPr>
        <p:spPr bwMode="auto">
          <a:xfrm>
            <a:off x="2170113" y="3400425"/>
            <a:ext cx="60325" cy="65088"/>
          </a:xfrm>
          <a:prstGeom prst="ellipse">
            <a:avLst/>
          </a:prstGeom>
          <a:solidFill>
            <a:srgbClr val="00CC00"/>
          </a:solidFill>
          <a:ln w="3175">
            <a:solidFill>
              <a:schemeClr val="bg1"/>
            </a:solidFill>
            <a:round/>
            <a:headEnd/>
            <a:tailEnd/>
          </a:ln>
          <a:effectLst/>
          <a:extLs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p>
            <a:endParaRPr lang="ja-JP" altLang="en-US">
              <a:solidFill>
                <a:srgbClr val="000000"/>
              </a:solidFill>
            </a:endParaRPr>
          </a:p>
        </p:txBody>
      </p:sp>
      <p:sp>
        <p:nvSpPr>
          <p:cNvPr id="150899" name="AutoShape 371"/>
          <p:cNvSpPr>
            <a:spLocks noChangeArrowheads="1"/>
          </p:cNvSpPr>
          <p:nvPr/>
        </p:nvSpPr>
        <p:spPr bwMode="auto">
          <a:xfrm>
            <a:off x="1557338" y="139700"/>
            <a:ext cx="6046787" cy="579438"/>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w="9525">
            <a:solidFill>
              <a:schemeClr val="tx1"/>
            </a:solidFill>
            <a:miter lim="800000"/>
            <a:headEnd/>
            <a:tailEnd/>
          </a:ln>
          <a:effectLst>
            <a:outerShdw dist="35921" dir="2700000" algn="ctr" rotWithShape="0">
              <a:schemeClr val="tx1"/>
            </a:outerShdw>
          </a:effectLst>
        </p:spPr>
        <p:txBody>
          <a:bodyPr wrap="none">
            <a:spAutoFit/>
          </a:bodyPr>
          <a:lstStyle/>
          <a:p>
            <a:pPr algn="ctr">
              <a:defRPr/>
            </a:pPr>
            <a:r>
              <a:rPr lang="ja-JP" altLang="en-US">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愛媛大学の生物環境試料バンク </a:t>
            </a:r>
            <a:r>
              <a:rPr lang="en-US" altLang="ja-JP">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a:t>
            </a:r>
            <a:r>
              <a:rPr lang="en-US" altLang="ja-JP" i="1">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es-BANK</a:t>
            </a:r>
            <a:r>
              <a:rPr lang="en-US" altLang="ja-JP">
                <a:solidFill>
                  <a:srgbClr val="FFFFFF"/>
                </a:solidFill>
                <a:effectLst>
                  <a:outerShdw blurRad="38100" dist="38100" dir="2700000" algn="tl">
                    <a:srgbClr val="000000"/>
                  </a:outerShdw>
                </a:effectLst>
                <a:latin typeface="HGP創英角ﾎﾟｯﾌﾟ体" pitchFamily="50" charset="-128"/>
                <a:ea typeface="HGP創英角ﾎﾟｯﾌﾟ体" pitchFamily="50" charset="-128"/>
              </a:rPr>
              <a:t>)</a:t>
            </a:r>
          </a:p>
        </p:txBody>
      </p:sp>
      <p:pic>
        <p:nvPicPr>
          <p:cNvPr id="51394" name="Picture 372" descr="es0414"/>
          <p:cNvPicPr>
            <a:picLocks noChangeAspect="1" noChangeArrowheads="1"/>
          </p:cNvPicPr>
          <p:nvPr/>
        </p:nvPicPr>
        <p:blipFill>
          <a:blip r:embed="rId3" cstate="print">
            <a:extLst>
              <a:ext uri="{28A0092B-C50C-407E-A947-70E740481C1C}">
                <a14:useLocalDpi xmlns:a14="http://schemas.microsoft.com/office/drawing/2010/main" val="0"/>
              </a:ext>
            </a:extLst>
          </a:blip>
          <a:srcRect l="9708" t="22087" r="10707" b="63667"/>
          <a:stretch>
            <a:fillRect/>
          </a:stretch>
        </p:blipFill>
        <p:spPr bwMode="auto">
          <a:xfrm>
            <a:off x="0" y="4960938"/>
            <a:ext cx="21367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5" name="Text Box 373"/>
          <p:cNvSpPr txBox="1">
            <a:spLocks noChangeArrowheads="1"/>
          </p:cNvSpPr>
          <p:nvPr/>
        </p:nvSpPr>
        <p:spPr bwMode="auto">
          <a:xfrm>
            <a:off x="7548563" y="5167313"/>
            <a:ext cx="1798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600">
                <a:solidFill>
                  <a:srgbClr val="FFFFFF"/>
                </a:solidFill>
                <a:latin typeface="Times New Roman" pitchFamily="18" charset="0"/>
                <a:ea typeface="ＭＳ Ｐゴシック" pitchFamily="50" charset="-128"/>
              </a:rPr>
              <a:t>(2008</a:t>
            </a:r>
            <a:r>
              <a:rPr lang="ja-JP" altLang="en-US" sz="1600">
                <a:solidFill>
                  <a:srgbClr val="FFFFFF"/>
                </a:solidFill>
                <a:latin typeface="Times New Roman" pitchFamily="18" charset="0"/>
                <a:ea typeface="ＭＳ Ｐゴシック" pitchFamily="50" charset="-128"/>
              </a:rPr>
              <a:t>年</a:t>
            </a:r>
            <a:r>
              <a:rPr lang="en-US" altLang="ja-JP" sz="1600">
                <a:solidFill>
                  <a:srgbClr val="FFFFFF"/>
                </a:solidFill>
                <a:latin typeface="Times New Roman" pitchFamily="18" charset="0"/>
                <a:ea typeface="ＭＳ Ｐゴシック" pitchFamily="50" charset="-128"/>
              </a:rPr>
              <a:t>1</a:t>
            </a:r>
            <a:r>
              <a:rPr lang="ja-JP" altLang="en-US" sz="1600">
                <a:solidFill>
                  <a:srgbClr val="FFFFFF"/>
                </a:solidFill>
                <a:latin typeface="Times New Roman" pitchFamily="18" charset="0"/>
                <a:ea typeface="ＭＳ Ｐゴシック" pitchFamily="50" charset="-128"/>
              </a:rPr>
              <a:t>月現在）</a:t>
            </a:r>
          </a:p>
        </p:txBody>
      </p:sp>
      <p:sp>
        <p:nvSpPr>
          <p:cNvPr id="150902" name="Text Box 374"/>
          <p:cNvSpPr txBox="1">
            <a:spLocks noChangeArrowheads="1"/>
          </p:cNvSpPr>
          <p:nvPr/>
        </p:nvSpPr>
        <p:spPr bwMode="auto">
          <a:xfrm>
            <a:off x="38100" y="1493838"/>
            <a:ext cx="9144000" cy="11906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ja-JP" altLang="en-US" sz="3600" b="1">
                <a:solidFill>
                  <a:srgbClr val="FFFF00"/>
                </a:solidFill>
                <a:effectLst>
                  <a:outerShdw blurRad="38100" dist="38100" dir="2700000" algn="tl">
                    <a:srgbClr val="000000"/>
                  </a:outerShdw>
                </a:effectLst>
                <a:latin typeface="Times New Roman" pitchFamily="18" charset="0"/>
                <a:ea typeface="ＭＳ Ｐゴシック" pitchFamily="50" charset="-128"/>
              </a:rPr>
              <a:t>過去半世紀の間、世界各地で環境調査を実施</a:t>
            </a:r>
          </a:p>
          <a:p>
            <a:pPr algn="ctr">
              <a:defRPr/>
            </a:pPr>
            <a:r>
              <a:rPr lang="ja-JP" altLang="en-US" sz="3600" b="1">
                <a:solidFill>
                  <a:srgbClr val="FFFF00"/>
                </a:solidFill>
                <a:effectLst>
                  <a:outerShdw blurRad="38100" dist="38100" dir="2700000" algn="tl">
                    <a:srgbClr val="000000"/>
                  </a:outerShdw>
                </a:effectLst>
                <a:latin typeface="Times New Roman" pitchFamily="18" charset="0"/>
                <a:ea typeface="ＭＳ Ｐゴシック" pitchFamily="50" charset="-128"/>
              </a:rPr>
              <a:t>多様な生物・環境試料を採取し冷凍保存</a:t>
            </a:r>
          </a:p>
        </p:txBody>
      </p:sp>
    </p:spTree>
    <p:extLst>
      <p:ext uri="{BB962C8B-B14F-4D97-AF65-F5344CB8AC3E}">
        <p14:creationId xmlns:p14="http://schemas.microsoft.com/office/powerpoint/2010/main" val="3400859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902"/>
                                        </p:tgtEl>
                                        <p:attrNameLst>
                                          <p:attrName>style.visibility</p:attrName>
                                        </p:attrNameLst>
                                      </p:cBhvr>
                                      <p:to>
                                        <p:strVal val="visible"/>
                                      </p:to>
                                    </p:set>
                                    <p:animEffect transition="in" filter="dissolve">
                                      <p:cBhvr>
                                        <p:cTn id="7" dur="500"/>
                                        <p:tgtEl>
                                          <p:spTgt spid="15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0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Text Box 2"/>
          <p:cNvSpPr txBox="1">
            <a:spLocks noChangeArrowheads="1"/>
          </p:cNvSpPr>
          <p:nvPr/>
        </p:nvSpPr>
        <p:spPr bwMode="auto">
          <a:xfrm>
            <a:off x="2828925" y="6278563"/>
            <a:ext cx="641350" cy="366712"/>
          </a:xfrm>
          <a:prstGeom prst="rect">
            <a:avLst/>
          </a:prstGeom>
          <a:noFill/>
          <a:ln w="9525">
            <a:noFill/>
            <a:miter lim="800000"/>
            <a:headEnd/>
            <a:tailEnd/>
          </a:ln>
          <a:effectLst/>
        </p:spPr>
        <p:txBody>
          <a:bodyPr wrap="none">
            <a:spAutoFit/>
          </a:bodyPr>
          <a:lstStyle/>
          <a:p>
            <a:pPr algn="l">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過去</a:t>
            </a:r>
          </a:p>
        </p:txBody>
      </p:sp>
      <p:sp>
        <p:nvSpPr>
          <p:cNvPr id="615427" name="Text Box 3"/>
          <p:cNvSpPr txBox="1">
            <a:spLocks noChangeArrowheads="1"/>
          </p:cNvSpPr>
          <p:nvPr/>
        </p:nvSpPr>
        <p:spPr bwMode="auto">
          <a:xfrm>
            <a:off x="4783138" y="6278563"/>
            <a:ext cx="641350" cy="366712"/>
          </a:xfrm>
          <a:prstGeom prst="rect">
            <a:avLst/>
          </a:prstGeom>
          <a:noFill/>
          <a:ln w="9525">
            <a:noFill/>
            <a:miter lim="800000"/>
            <a:headEnd/>
            <a:tailEnd/>
          </a:ln>
          <a:effectLst/>
        </p:spPr>
        <p:txBody>
          <a:bodyPr wrap="none">
            <a:spAutoFit/>
          </a:bodyPr>
          <a:lstStyle/>
          <a:p>
            <a:pPr algn="l">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現在</a:t>
            </a:r>
          </a:p>
        </p:txBody>
      </p:sp>
      <p:sp>
        <p:nvSpPr>
          <p:cNvPr id="615428" name="Text Box 4"/>
          <p:cNvSpPr txBox="1">
            <a:spLocks noChangeArrowheads="1"/>
          </p:cNvSpPr>
          <p:nvPr/>
        </p:nvSpPr>
        <p:spPr bwMode="auto">
          <a:xfrm>
            <a:off x="5881688" y="6278563"/>
            <a:ext cx="641350" cy="366712"/>
          </a:xfrm>
          <a:prstGeom prst="rect">
            <a:avLst/>
          </a:prstGeom>
          <a:noFill/>
          <a:ln w="9525">
            <a:noFill/>
            <a:miter lim="800000"/>
            <a:headEnd/>
            <a:tailEnd/>
          </a:ln>
          <a:effectLst/>
        </p:spPr>
        <p:txBody>
          <a:bodyPr wrap="none">
            <a:spAutoFit/>
          </a:bodyPr>
          <a:lstStyle/>
          <a:p>
            <a:pPr algn="l">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未来</a:t>
            </a:r>
          </a:p>
        </p:txBody>
      </p:sp>
      <p:sp>
        <p:nvSpPr>
          <p:cNvPr id="218117" name="Rectangle 5"/>
          <p:cNvSpPr>
            <a:spLocks noChangeArrowheads="1"/>
          </p:cNvSpPr>
          <p:nvPr/>
        </p:nvSpPr>
        <p:spPr bwMode="auto">
          <a:xfrm>
            <a:off x="3048000" y="4402138"/>
            <a:ext cx="3525838" cy="1906587"/>
          </a:xfrm>
          <a:prstGeom prst="rect">
            <a:avLst/>
          </a:prstGeom>
          <a:solidFill>
            <a:srgbClr val="CC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sp>
        <p:nvSpPr>
          <p:cNvPr id="184326" name="Line 6"/>
          <p:cNvSpPr>
            <a:spLocks noChangeShapeType="1"/>
          </p:cNvSpPr>
          <p:nvPr/>
        </p:nvSpPr>
        <p:spPr bwMode="auto">
          <a:xfrm flipV="1">
            <a:off x="3035300" y="4386263"/>
            <a:ext cx="0" cy="1906587"/>
          </a:xfrm>
          <a:prstGeom prst="line">
            <a:avLst/>
          </a:prstGeom>
          <a:noFill/>
          <a:ln w="38100">
            <a:solidFill>
              <a:schemeClr val="tx1"/>
            </a:solidFill>
            <a:round/>
            <a:headEnd/>
            <a:tailEnd type="triangle" w="med" len="med"/>
          </a:ln>
        </p:spPr>
        <p:txBody>
          <a:bodyPr/>
          <a:lstStyle/>
          <a:p>
            <a:pPr>
              <a:defRPr/>
            </a:pPr>
            <a:endParaRPr lang="ja-JP" altLang="en-US"/>
          </a:p>
        </p:txBody>
      </p:sp>
      <p:sp>
        <p:nvSpPr>
          <p:cNvPr id="184327" name="Line 7"/>
          <p:cNvSpPr>
            <a:spLocks noChangeShapeType="1"/>
          </p:cNvSpPr>
          <p:nvPr/>
        </p:nvSpPr>
        <p:spPr bwMode="auto">
          <a:xfrm>
            <a:off x="3025775" y="6296025"/>
            <a:ext cx="3546475" cy="0"/>
          </a:xfrm>
          <a:prstGeom prst="line">
            <a:avLst/>
          </a:prstGeom>
          <a:noFill/>
          <a:ln w="38100">
            <a:solidFill>
              <a:schemeClr val="tx1"/>
            </a:solidFill>
            <a:round/>
            <a:headEnd/>
            <a:tailEnd type="triangle" w="med" len="med"/>
          </a:ln>
        </p:spPr>
        <p:txBody>
          <a:bodyPr/>
          <a:lstStyle/>
          <a:p>
            <a:pPr>
              <a:defRPr/>
            </a:pPr>
            <a:endParaRPr lang="ja-JP" altLang="en-US"/>
          </a:p>
        </p:txBody>
      </p:sp>
      <p:grpSp>
        <p:nvGrpSpPr>
          <p:cNvPr id="2" name="Group 8"/>
          <p:cNvGrpSpPr>
            <a:grpSpLocks/>
          </p:cNvGrpSpPr>
          <p:nvPr/>
        </p:nvGrpSpPr>
        <p:grpSpPr bwMode="auto">
          <a:xfrm>
            <a:off x="3008313" y="4478338"/>
            <a:ext cx="2782887" cy="1203325"/>
            <a:chOff x="698" y="1036"/>
            <a:chExt cx="1753" cy="758"/>
          </a:xfrm>
        </p:grpSpPr>
        <p:grpSp>
          <p:nvGrpSpPr>
            <p:cNvPr id="218167" name="Group 9"/>
            <p:cNvGrpSpPr>
              <a:grpSpLocks/>
            </p:cNvGrpSpPr>
            <p:nvPr/>
          </p:nvGrpSpPr>
          <p:grpSpPr bwMode="auto">
            <a:xfrm>
              <a:off x="1040" y="1036"/>
              <a:ext cx="1411" cy="758"/>
              <a:chOff x="1040" y="1036"/>
              <a:chExt cx="1411" cy="758"/>
            </a:xfrm>
          </p:grpSpPr>
          <p:sp>
            <p:nvSpPr>
              <p:cNvPr id="184377" name="Freeform 10"/>
              <p:cNvSpPr>
                <a:spLocks/>
              </p:cNvSpPr>
              <p:nvPr/>
            </p:nvSpPr>
            <p:spPr bwMode="auto">
              <a:xfrm>
                <a:off x="1040" y="1036"/>
                <a:ext cx="997" cy="678"/>
              </a:xfrm>
              <a:custGeom>
                <a:avLst/>
                <a:gdLst>
                  <a:gd name="T0" fmla="*/ 0 w 887"/>
                  <a:gd name="T1" fmla="*/ 205 h 585"/>
                  <a:gd name="T2" fmla="*/ 196 w 887"/>
                  <a:gd name="T3" fmla="*/ 15 h 585"/>
                  <a:gd name="T4" fmla="*/ 456 w 887"/>
                  <a:gd name="T5" fmla="*/ 297 h 585"/>
                  <a:gd name="T6" fmla="*/ 699 w 887"/>
                  <a:gd name="T7" fmla="*/ 499 h 585"/>
                  <a:gd name="T8" fmla="*/ 887 w 887"/>
                  <a:gd name="T9" fmla="*/ 585 h 585"/>
                  <a:gd name="T10" fmla="*/ 0 60000 65536"/>
                  <a:gd name="T11" fmla="*/ 0 60000 65536"/>
                  <a:gd name="T12" fmla="*/ 0 60000 65536"/>
                  <a:gd name="T13" fmla="*/ 0 60000 65536"/>
                  <a:gd name="T14" fmla="*/ 0 60000 65536"/>
                  <a:gd name="T15" fmla="*/ 0 w 887"/>
                  <a:gd name="T16" fmla="*/ 0 h 585"/>
                  <a:gd name="T17" fmla="*/ 887 w 887"/>
                  <a:gd name="T18" fmla="*/ 585 h 585"/>
                </a:gdLst>
                <a:ahLst/>
                <a:cxnLst>
                  <a:cxn ang="T10">
                    <a:pos x="T0" y="T1"/>
                  </a:cxn>
                  <a:cxn ang="T11">
                    <a:pos x="T2" y="T3"/>
                  </a:cxn>
                  <a:cxn ang="T12">
                    <a:pos x="T4" y="T5"/>
                  </a:cxn>
                  <a:cxn ang="T13">
                    <a:pos x="T6" y="T7"/>
                  </a:cxn>
                  <a:cxn ang="T14">
                    <a:pos x="T8" y="T9"/>
                  </a:cxn>
                </a:cxnLst>
                <a:rect l="T15" t="T16" r="T17" b="T18"/>
                <a:pathLst>
                  <a:path w="887" h="585">
                    <a:moveTo>
                      <a:pt x="0" y="205"/>
                    </a:moveTo>
                    <a:cubicBezTo>
                      <a:pt x="33" y="174"/>
                      <a:pt x="120" y="0"/>
                      <a:pt x="196" y="15"/>
                    </a:cubicBezTo>
                    <a:cubicBezTo>
                      <a:pt x="272" y="30"/>
                      <a:pt x="373" y="216"/>
                      <a:pt x="456" y="297"/>
                    </a:cubicBezTo>
                    <a:cubicBezTo>
                      <a:pt x="540" y="378"/>
                      <a:pt x="627" y="451"/>
                      <a:pt x="699" y="499"/>
                    </a:cubicBezTo>
                    <a:cubicBezTo>
                      <a:pt x="771" y="547"/>
                      <a:pt x="848" y="567"/>
                      <a:pt x="887" y="585"/>
                    </a:cubicBezTo>
                  </a:path>
                </a:pathLst>
              </a:custGeom>
              <a:noFill/>
              <a:ln w="50800" cap="flat" cmpd="sng">
                <a:solidFill>
                  <a:srgbClr val="0000FF"/>
                </a:solidFill>
                <a:prstDash val="solid"/>
                <a:round/>
                <a:headEnd type="none" w="med" len="med"/>
                <a:tailEnd type="none" w="med" len="med"/>
              </a:ln>
            </p:spPr>
            <p:txBody>
              <a:bodyPr/>
              <a:lstStyle/>
              <a:p>
                <a:pPr>
                  <a:defRPr/>
                </a:pPr>
                <a:endParaRPr lang="ja-JP" altLang="en-US"/>
              </a:p>
            </p:txBody>
          </p:sp>
          <p:sp>
            <p:nvSpPr>
              <p:cNvPr id="184378" name="Freeform 11"/>
              <p:cNvSpPr>
                <a:spLocks/>
              </p:cNvSpPr>
              <p:nvPr/>
            </p:nvSpPr>
            <p:spPr bwMode="auto">
              <a:xfrm>
                <a:off x="2037" y="1707"/>
                <a:ext cx="414" cy="87"/>
              </a:xfrm>
              <a:custGeom>
                <a:avLst/>
                <a:gdLst>
                  <a:gd name="T0" fmla="*/ 0 w 368"/>
                  <a:gd name="T1" fmla="*/ 0 h 75"/>
                  <a:gd name="T2" fmla="*/ 92 w 368"/>
                  <a:gd name="T3" fmla="*/ 29 h 75"/>
                  <a:gd name="T4" fmla="*/ 253 w 368"/>
                  <a:gd name="T5" fmla="*/ 58 h 75"/>
                  <a:gd name="T6" fmla="*/ 368 w 368"/>
                  <a:gd name="T7" fmla="*/ 75 h 75"/>
                  <a:gd name="T8" fmla="*/ 0 60000 65536"/>
                  <a:gd name="T9" fmla="*/ 0 60000 65536"/>
                  <a:gd name="T10" fmla="*/ 0 60000 65536"/>
                  <a:gd name="T11" fmla="*/ 0 60000 65536"/>
                  <a:gd name="T12" fmla="*/ 0 w 368"/>
                  <a:gd name="T13" fmla="*/ 0 h 75"/>
                  <a:gd name="T14" fmla="*/ 368 w 368"/>
                  <a:gd name="T15" fmla="*/ 75 h 75"/>
                </a:gdLst>
                <a:ahLst/>
                <a:cxnLst>
                  <a:cxn ang="T8">
                    <a:pos x="T0" y="T1"/>
                  </a:cxn>
                  <a:cxn ang="T9">
                    <a:pos x="T2" y="T3"/>
                  </a:cxn>
                  <a:cxn ang="T10">
                    <a:pos x="T4" y="T5"/>
                  </a:cxn>
                  <a:cxn ang="T11">
                    <a:pos x="T6" y="T7"/>
                  </a:cxn>
                </a:cxnLst>
                <a:rect l="T12" t="T13" r="T14" b="T15"/>
                <a:pathLst>
                  <a:path w="368" h="75">
                    <a:moveTo>
                      <a:pt x="0" y="0"/>
                    </a:moveTo>
                    <a:cubicBezTo>
                      <a:pt x="15" y="5"/>
                      <a:pt x="50" y="19"/>
                      <a:pt x="92" y="29"/>
                    </a:cubicBezTo>
                    <a:cubicBezTo>
                      <a:pt x="134" y="39"/>
                      <a:pt x="207" y="50"/>
                      <a:pt x="253" y="58"/>
                    </a:cubicBezTo>
                    <a:cubicBezTo>
                      <a:pt x="299" y="66"/>
                      <a:pt x="344" y="72"/>
                      <a:pt x="368" y="75"/>
                    </a:cubicBezTo>
                  </a:path>
                </a:pathLst>
              </a:custGeom>
              <a:noFill/>
              <a:ln w="50800" cap="flat" cmpd="sng">
                <a:solidFill>
                  <a:srgbClr val="0000FF"/>
                </a:solidFill>
                <a:prstDash val="sysDot"/>
                <a:round/>
                <a:headEnd type="none" w="med" len="med"/>
                <a:tailEnd type="none" w="med" len="med"/>
              </a:ln>
            </p:spPr>
            <p:txBody>
              <a:bodyPr/>
              <a:lstStyle/>
              <a:p>
                <a:pPr>
                  <a:defRPr/>
                </a:pPr>
                <a:endParaRPr lang="ja-JP" altLang="en-US"/>
              </a:p>
            </p:txBody>
          </p:sp>
        </p:grpSp>
        <p:sp>
          <p:nvSpPr>
            <p:cNvPr id="615436" name="Text Box 12"/>
            <p:cNvSpPr txBox="1">
              <a:spLocks noChangeArrowheads="1"/>
            </p:cNvSpPr>
            <p:nvPr/>
          </p:nvSpPr>
          <p:spPr bwMode="auto">
            <a:xfrm>
              <a:off x="698" y="1347"/>
              <a:ext cx="821" cy="251"/>
            </a:xfrm>
            <a:prstGeom prst="rect">
              <a:avLst/>
            </a:prstGeom>
            <a:noFill/>
            <a:ln w="9525">
              <a:noFill/>
              <a:miter lim="800000"/>
              <a:headEnd/>
              <a:tailEnd/>
            </a:ln>
            <a:effectLst/>
          </p:spPr>
          <p:txBody>
            <a:bodyPr wrap="none">
              <a:spAutoFit/>
            </a:bodyPr>
            <a:lstStyle/>
            <a:p>
              <a:pPr algn="l">
                <a:defRPr/>
              </a:pPr>
              <a:r>
                <a:rPr lang="ja-JP" altLang="en-US" sz="2000">
                  <a:solidFill>
                    <a:srgbClr val="0033CC"/>
                  </a:solidFill>
                  <a:effectLst>
                    <a:outerShdw blurRad="38100" dist="38100" dir="2700000" algn="tl">
                      <a:srgbClr val="000000"/>
                    </a:outerShdw>
                  </a:effectLst>
                  <a:latin typeface="ＭＳ Ｐゴシック" pitchFamily="50" charset="-128"/>
                  <a:ea typeface="ＭＳ Ｐゴシック" pitchFamily="50" charset="-128"/>
                </a:rPr>
                <a:t>既存</a:t>
              </a:r>
              <a:r>
                <a:rPr lang="en-US" altLang="ja-JP" sz="2000">
                  <a:solidFill>
                    <a:srgbClr val="0033CC"/>
                  </a:solidFill>
                  <a:effectLst>
                    <a:outerShdw blurRad="38100" dist="38100" dir="2700000" algn="tl">
                      <a:srgbClr val="000000"/>
                    </a:outerShdw>
                  </a:effectLst>
                  <a:latin typeface="ＭＳ Ｐゴシック" pitchFamily="50" charset="-128"/>
                  <a:ea typeface="ＭＳ Ｐゴシック" pitchFamily="50" charset="-128"/>
                </a:rPr>
                <a:t>POPs</a:t>
              </a:r>
            </a:p>
          </p:txBody>
        </p:sp>
      </p:grpSp>
      <p:grpSp>
        <p:nvGrpSpPr>
          <p:cNvPr id="4" name="Group 13"/>
          <p:cNvGrpSpPr>
            <a:grpSpLocks/>
          </p:cNvGrpSpPr>
          <p:nvPr/>
        </p:nvGrpSpPr>
        <p:grpSpPr bwMode="auto">
          <a:xfrm>
            <a:off x="3538538" y="4532313"/>
            <a:ext cx="2773362" cy="1682750"/>
            <a:chOff x="2229" y="2771"/>
            <a:chExt cx="1747" cy="1060"/>
          </a:xfrm>
        </p:grpSpPr>
        <p:sp>
          <p:nvSpPr>
            <p:cNvPr id="184371" name="Freeform 14"/>
            <p:cNvSpPr>
              <a:spLocks/>
            </p:cNvSpPr>
            <p:nvPr/>
          </p:nvSpPr>
          <p:spPr bwMode="auto">
            <a:xfrm>
              <a:off x="2229" y="3549"/>
              <a:ext cx="1056" cy="282"/>
            </a:xfrm>
            <a:custGeom>
              <a:avLst/>
              <a:gdLst>
                <a:gd name="T0" fmla="*/ 0 w 1348"/>
                <a:gd name="T1" fmla="*/ 547 h 554"/>
                <a:gd name="T2" fmla="*/ 346 w 1348"/>
                <a:gd name="T3" fmla="*/ 547 h 554"/>
                <a:gd name="T4" fmla="*/ 645 w 1348"/>
                <a:gd name="T5" fmla="*/ 507 h 554"/>
                <a:gd name="T6" fmla="*/ 979 w 1348"/>
                <a:gd name="T7" fmla="*/ 357 h 554"/>
                <a:gd name="T8" fmla="*/ 1273 w 1348"/>
                <a:gd name="T9" fmla="*/ 104 h 554"/>
                <a:gd name="T10" fmla="*/ 1348 w 1348"/>
                <a:gd name="T11" fmla="*/ 0 h 554"/>
                <a:gd name="T12" fmla="*/ 0 60000 65536"/>
                <a:gd name="T13" fmla="*/ 0 60000 65536"/>
                <a:gd name="T14" fmla="*/ 0 60000 65536"/>
                <a:gd name="T15" fmla="*/ 0 60000 65536"/>
                <a:gd name="T16" fmla="*/ 0 60000 65536"/>
                <a:gd name="T17" fmla="*/ 0 60000 65536"/>
                <a:gd name="T18" fmla="*/ 0 w 1348"/>
                <a:gd name="T19" fmla="*/ 0 h 554"/>
                <a:gd name="T20" fmla="*/ 1348 w 1348"/>
                <a:gd name="T21" fmla="*/ 554 h 554"/>
              </a:gdLst>
              <a:ahLst/>
              <a:cxnLst>
                <a:cxn ang="T12">
                  <a:pos x="T0" y="T1"/>
                </a:cxn>
                <a:cxn ang="T13">
                  <a:pos x="T2" y="T3"/>
                </a:cxn>
                <a:cxn ang="T14">
                  <a:pos x="T4" y="T5"/>
                </a:cxn>
                <a:cxn ang="T15">
                  <a:pos x="T6" y="T7"/>
                </a:cxn>
                <a:cxn ang="T16">
                  <a:pos x="T8" y="T9"/>
                </a:cxn>
                <a:cxn ang="T17">
                  <a:pos x="T10" y="T11"/>
                </a:cxn>
              </a:cxnLst>
              <a:rect l="T18" t="T19" r="T20" b="T21"/>
              <a:pathLst>
                <a:path w="1348" h="554">
                  <a:moveTo>
                    <a:pt x="0" y="547"/>
                  </a:moveTo>
                  <a:cubicBezTo>
                    <a:pt x="119" y="550"/>
                    <a:pt x="239" y="554"/>
                    <a:pt x="346" y="547"/>
                  </a:cubicBezTo>
                  <a:cubicBezTo>
                    <a:pt x="453" y="540"/>
                    <a:pt x="539" y="539"/>
                    <a:pt x="645" y="507"/>
                  </a:cubicBezTo>
                  <a:cubicBezTo>
                    <a:pt x="751" y="475"/>
                    <a:pt x="874" y="424"/>
                    <a:pt x="979" y="357"/>
                  </a:cubicBezTo>
                  <a:cubicBezTo>
                    <a:pt x="1084" y="290"/>
                    <a:pt x="1211" y="164"/>
                    <a:pt x="1273" y="104"/>
                  </a:cubicBezTo>
                  <a:cubicBezTo>
                    <a:pt x="1335" y="44"/>
                    <a:pt x="1341" y="22"/>
                    <a:pt x="1348" y="0"/>
                  </a:cubicBezTo>
                </a:path>
              </a:pathLst>
            </a:custGeom>
            <a:noFill/>
            <a:ln w="50800" cap="flat" cmpd="sng">
              <a:solidFill>
                <a:srgbClr val="FF0000"/>
              </a:solidFill>
              <a:prstDash val="solid"/>
              <a:round/>
              <a:headEnd type="none" w="med" len="med"/>
              <a:tailEnd type="none" w="med" len="med"/>
            </a:ln>
          </p:spPr>
          <p:txBody>
            <a:bodyPr/>
            <a:lstStyle/>
            <a:p>
              <a:pPr>
                <a:defRPr/>
              </a:pPr>
              <a:endParaRPr lang="ja-JP" altLang="en-US"/>
            </a:p>
          </p:txBody>
        </p:sp>
        <p:sp>
          <p:nvSpPr>
            <p:cNvPr id="184372" name="Freeform 15"/>
            <p:cNvSpPr>
              <a:spLocks/>
            </p:cNvSpPr>
            <p:nvPr/>
          </p:nvSpPr>
          <p:spPr bwMode="auto">
            <a:xfrm>
              <a:off x="3290" y="3128"/>
              <a:ext cx="300" cy="423"/>
            </a:xfrm>
            <a:custGeom>
              <a:avLst/>
              <a:gdLst>
                <a:gd name="T0" fmla="*/ 0 w 249"/>
                <a:gd name="T1" fmla="*/ 348 h 348"/>
                <a:gd name="T2" fmla="*/ 94 w 249"/>
                <a:gd name="T3" fmla="*/ 254 h 348"/>
                <a:gd name="T4" fmla="*/ 174 w 249"/>
                <a:gd name="T5" fmla="*/ 154 h 348"/>
                <a:gd name="T6" fmla="*/ 249 w 249"/>
                <a:gd name="T7" fmla="*/ 0 h 348"/>
                <a:gd name="T8" fmla="*/ 0 60000 65536"/>
                <a:gd name="T9" fmla="*/ 0 60000 65536"/>
                <a:gd name="T10" fmla="*/ 0 60000 65536"/>
                <a:gd name="T11" fmla="*/ 0 60000 65536"/>
                <a:gd name="T12" fmla="*/ 0 w 249"/>
                <a:gd name="T13" fmla="*/ 0 h 348"/>
                <a:gd name="T14" fmla="*/ 249 w 249"/>
                <a:gd name="T15" fmla="*/ 348 h 348"/>
              </a:gdLst>
              <a:ahLst/>
              <a:cxnLst>
                <a:cxn ang="T8">
                  <a:pos x="T0" y="T1"/>
                </a:cxn>
                <a:cxn ang="T9">
                  <a:pos x="T2" y="T3"/>
                </a:cxn>
                <a:cxn ang="T10">
                  <a:pos x="T4" y="T5"/>
                </a:cxn>
                <a:cxn ang="T11">
                  <a:pos x="T6" y="T7"/>
                </a:cxn>
              </a:cxnLst>
              <a:rect l="T12" t="T13" r="T14" b="T15"/>
              <a:pathLst>
                <a:path w="249" h="348">
                  <a:moveTo>
                    <a:pt x="0" y="348"/>
                  </a:moveTo>
                  <a:cubicBezTo>
                    <a:pt x="16" y="332"/>
                    <a:pt x="65" y="286"/>
                    <a:pt x="94" y="254"/>
                  </a:cubicBezTo>
                  <a:cubicBezTo>
                    <a:pt x="123" y="222"/>
                    <a:pt x="148" y="196"/>
                    <a:pt x="174" y="154"/>
                  </a:cubicBezTo>
                  <a:cubicBezTo>
                    <a:pt x="200" y="112"/>
                    <a:pt x="234" y="32"/>
                    <a:pt x="249" y="0"/>
                  </a:cubicBezTo>
                </a:path>
              </a:pathLst>
            </a:custGeom>
            <a:noFill/>
            <a:ln w="50800" cap="flat" cmpd="sng">
              <a:solidFill>
                <a:srgbClr val="FF0000"/>
              </a:solidFill>
              <a:prstDash val="sysDot"/>
              <a:round/>
              <a:headEnd type="none" w="med" len="med"/>
              <a:tailEnd type="none" w="med" len="med"/>
            </a:ln>
          </p:spPr>
          <p:txBody>
            <a:bodyPr/>
            <a:lstStyle/>
            <a:p>
              <a:pPr>
                <a:defRPr/>
              </a:pPr>
              <a:endParaRPr lang="ja-JP" altLang="en-US"/>
            </a:p>
          </p:txBody>
        </p:sp>
        <p:sp>
          <p:nvSpPr>
            <p:cNvPr id="615440" name="Text Box 16"/>
            <p:cNvSpPr txBox="1">
              <a:spLocks noChangeArrowheads="1"/>
            </p:cNvSpPr>
            <p:nvPr/>
          </p:nvSpPr>
          <p:spPr bwMode="auto">
            <a:xfrm>
              <a:off x="2835" y="2771"/>
              <a:ext cx="1141" cy="249"/>
            </a:xfrm>
            <a:prstGeom prst="rect">
              <a:avLst/>
            </a:prstGeom>
            <a:noFill/>
            <a:ln w="9525">
              <a:noFill/>
              <a:miter lim="800000"/>
              <a:headEnd/>
              <a:tailEnd/>
            </a:ln>
            <a:effectLst/>
          </p:spPr>
          <p:txBody>
            <a:bodyPr wrap="none">
              <a:spAutoFit/>
            </a:bodyPr>
            <a:lstStyle/>
            <a:p>
              <a:pPr algn="l">
                <a:defRPr/>
              </a:pPr>
              <a:r>
                <a:rPr lang="en-US" altLang="ja-JP" sz="2000">
                  <a:solidFill>
                    <a:srgbClr val="FF0000"/>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sz="2000">
                  <a:solidFill>
                    <a:srgbClr val="FF0000"/>
                  </a:solidFill>
                  <a:effectLst>
                    <a:outerShdw blurRad="38100" dist="38100" dir="2700000" algn="tl">
                      <a:srgbClr val="000000"/>
                    </a:outerShdw>
                  </a:effectLst>
                  <a:latin typeface="ＭＳ Ｐゴシック" pitchFamily="50" charset="-128"/>
                  <a:ea typeface="ＭＳ Ｐゴシック" pitchFamily="50" charset="-128"/>
                </a:rPr>
                <a:t>候補物質</a:t>
              </a:r>
            </a:p>
          </p:txBody>
        </p:sp>
        <p:sp>
          <p:nvSpPr>
            <p:cNvPr id="615441" name="Rectangle 17"/>
            <p:cNvSpPr>
              <a:spLocks noChangeArrowheads="1"/>
            </p:cNvSpPr>
            <p:nvPr/>
          </p:nvSpPr>
          <p:spPr bwMode="auto">
            <a:xfrm>
              <a:off x="3569" y="2956"/>
              <a:ext cx="372" cy="365"/>
            </a:xfrm>
            <a:prstGeom prst="rect">
              <a:avLst/>
            </a:prstGeom>
            <a:noFill/>
            <a:ln w="38100">
              <a:noFill/>
              <a:miter lim="800000"/>
              <a:headEnd/>
              <a:tailEnd/>
            </a:ln>
            <a:effectLst/>
          </p:spPr>
          <p:txBody>
            <a:bodyPr wrap="none">
              <a:spAutoFit/>
            </a:bodyPr>
            <a:lstStyle/>
            <a:p>
              <a:pPr algn="l">
                <a:defRPr/>
              </a:pPr>
              <a:r>
                <a:rPr lang="ja-JP" altLang="en-US" sz="3200">
                  <a:solidFill>
                    <a:srgbClr val="FF0000"/>
                  </a:solidFill>
                  <a:effectLst>
                    <a:outerShdw blurRad="38100" dist="38100" dir="2700000" algn="tl">
                      <a:srgbClr val="000000"/>
                    </a:outerShdw>
                  </a:effectLst>
                  <a:latin typeface="ＭＳ Ｐゴシック" pitchFamily="50" charset="-128"/>
                  <a:ea typeface="ＭＳ Ｐゴシック" pitchFamily="50" charset="-128"/>
                </a:rPr>
                <a:t>？</a:t>
              </a:r>
            </a:p>
          </p:txBody>
        </p:sp>
      </p:grpSp>
      <p:sp>
        <p:nvSpPr>
          <p:cNvPr id="615442" name="AutoShape 18"/>
          <p:cNvSpPr>
            <a:spLocks noChangeArrowheads="1"/>
          </p:cNvSpPr>
          <p:nvPr/>
        </p:nvSpPr>
        <p:spPr bwMode="auto">
          <a:xfrm>
            <a:off x="210312" y="249238"/>
            <a:ext cx="8549639" cy="600075"/>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w="9525">
            <a:noFill/>
            <a:miter lim="800000"/>
            <a:headEnd/>
            <a:tailEnd/>
          </a:ln>
          <a:effectLst>
            <a:outerShdw dist="35921" dir="2700000" algn="ctr" rotWithShape="0">
              <a:schemeClr val="tx1"/>
            </a:outerShdw>
          </a:effectLst>
        </p:spPr>
        <p:txBody>
          <a:bodyPr wrap="square">
            <a:spAutoFit/>
          </a:bodyPr>
          <a:lstStyle/>
          <a:p>
            <a:pPr algn="ctr">
              <a:defRPr/>
            </a:pPr>
            <a:r>
              <a:rPr lang="en-US" altLang="ja-JP" sz="2400" b="1" dirty="0" smtClean="0">
                <a:solidFill>
                  <a:srgbClr val="FFFFFF"/>
                </a:solidFill>
                <a:effectLst>
                  <a:outerShdw blurRad="38100" dist="38100" dir="2700000" algn="tl">
                    <a:srgbClr val="000000"/>
                  </a:outerShdw>
                </a:effectLst>
                <a:latin typeface="Arial" pitchFamily="34" charset="0"/>
                <a:ea typeface="ＭＳ Ｐゴシック" pitchFamily="50" charset="-128"/>
              </a:rPr>
              <a:t>Legacy POPs</a:t>
            </a:r>
            <a:r>
              <a:rPr lang="ja-JP" altLang="en-US" sz="2400" b="1" dirty="0">
                <a:solidFill>
                  <a:srgbClr val="FFFFFF"/>
                </a:solidFill>
                <a:effectLst>
                  <a:outerShdw blurRad="38100" dist="38100" dir="2700000" algn="tl">
                    <a:srgbClr val="000000"/>
                  </a:outerShdw>
                </a:effectLst>
                <a:latin typeface="Arial" pitchFamily="34" charset="0"/>
                <a:ea typeface="ＭＳ Ｐゴシック" pitchFamily="50" charset="-128"/>
              </a:rPr>
              <a:t>と</a:t>
            </a:r>
            <a:r>
              <a:rPr lang="en-US" altLang="ja-JP" sz="2400" b="1" dirty="0">
                <a:solidFill>
                  <a:srgbClr val="FFFFFF"/>
                </a:solidFill>
                <a:effectLst>
                  <a:outerShdw blurRad="38100" dist="38100" dir="2700000" algn="tl">
                    <a:srgbClr val="000000"/>
                  </a:outerShdw>
                </a:effectLst>
                <a:latin typeface="Arial" pitchFamily="34" charset="0"/>
                <a:ea typeface="ＭＳ Ｐゴシック" pitchFamily="50" charset="-128"/>
              </a:rPr>
              <a:t>POPs</a:t>
            </a:r>
            <a:r>
              <a:rPr lang="ja-JP" altLang="en-US" sz="2400" b="1" dirty="0">
                <a:solidFill>
                  <a:srgbClr val="FFFFFF"/>
                </a:solidFill>
                <a:effectLst>
                  <a:outerShdw blurRad="38100" dist="38100" dir="2700000" algn="tl">
                    <a:srgbClr val="000000"/>
                  </a:outerShdw>
                </a:effectLst>
                <a:latin typeface="Arial" pitchFamily="34" charset="0"/>
                <a:ea typeface="ＭＳ Ｐゴシック" pitchFamily="50" charset="-128"/>
              </a:rPr>
              <a:t>候補物質の使用・汚染</a:t>
            </a:r>
            <a:r>
              <a:rPr lang="ja-JP" altLang="en-US" sz="2400" b="1" dirty="0" smtClean="0">
                <a:solidFill>
                  <a:srgbClr val="FFFFFF"/>
                </a:solidFill>
                <a:effectLst>
                  <a:outerShdw blurRad="38100" dist="38100" dir="2700000" algn="tl">
                    <a:srgbClr val="000000"/>
                  </a:outerShdw>
                </a:effectLst>
                <a:latin typeface="Arial" pitchFamily="34" charset="0"/>
                <a:ea typeface="ＭＳ Ｐゴシック" pitchFamily="50" charset="-128"/>
              </a:rPr>
              <a:t>実態の推移</a:t>
            </a:r>
            <a:endParaRPr lang="en-US" altLang="ja-JP" sz="2400" b="1" dirty="0" smtClean="0">
              <a:solidFill>
                <a:srgbClr val="FFFFFF"/>
              </a:solidFill>
              <a:effectLst>
                <a:outerShdw blurRad="38100" dist="38100" dir="2700000" algn="tl">
                  <a:srgbClr val="000000"/>
                </a:outerShdw>
              </a:effectLst>
              <a:latin typeface="Arial" pitchFamily="34" charset="0"/>
              <a:ea typeface="ＭＳ Ｐゴシック" pitchFamily="50" charset="-128"/>
            </a:endParaRPr>
          </a:p>
        </p:txBody>
      </p:sp>
      <p:sp>
        <p:nvSpPr>
          <p:cNvPr id="615443" name="Rectangle 19"/>
          <p:cNvSpPr>
            <a:spLocks noChangeArrowheads="1"/>
          </p:cNvSpPr>
          <p:nvPr/>
        </p:nvSpPr>
        <p:spPr bwMode="auto">
          <a:xfrm>
            <a:off x="247650" y="2747963"/>
            <a:ext cx="4213225" cy="1187450"/>
          </a:xfrm>
          <a:prstGeom prst="rect">
            <a:avLst/>
          </a:prstGeom>
          <a:noFill/>
          <a:ln w="76200">
            <a:noFill/>
            <a:miter lim="800000"/>
            <a:headEnd/>
            <a:tailEnd type="none" w="sm" len="sm"/>
          </a:ln>
          <a:effectLst/>
        </p:spPr>
        <p:txBody>
          <a:bodyPr>
            <a:spAutoFit/>
          </a:bodyPr>
          <a:lstStyle/>
          <a:p>
            <a:pPr marL="361950" indent="-361950" algn="just">
              <a:lnSpc>
                <a:spcPct val="120000"/>
              </a:lnSpc>
              <a:buFont typeface="Wingdings" pitchFamily="2" charset="2"/>
              <a:buChar char="Ø"/>
              <a:defRPr/>
            </a:pP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日本：</a:t>
            </a:r>
            <a:r>
              <a:rPr lang="en-US" altLang="ja-JP"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1970</a:t>
            </a: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年代に生産・使用禁止</a:t>
            </a:r>
          </a:p>
          <a:p>
            <a:pPr marL="361950" indent="-361950" algn="just">
              <a:lnSpc>
                <a:spcPct val="120000"/>
              </a:lnSpc>
              <a:buFont typeface="Wingdings" pitchFamily="2" charset="2"/>
              <a:buChar char="Ø"/>
              <a:defRPr/>
            </a:pP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ストックホルム条約（</a:t>
            </a:r>
            <a:r>
              <a:rPr lang="en-US" altLang="ja-JP"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条約）等による国際的な規制・対策</a:t>
            </a:r>
          </a:p>
        </p:txBody>
      </p:sp>
      <p:sp>
        <p:nvSpPr>
          <p:cNvPr id="615444" name="Text Box 20"/>
          <p:cNvSpPr txBox="1">
            <a:spLocks noChangeArrowheads="1"/>
          </p:cNvSpPr>
          <p:nvPr/>
        </p:nvSpPr>
        <p:spPr bwMode="auto">
          <a:xfrm>
            <a:off x="2092325" y="4351338"/>
            <a:ext cx="823913" cy="641350"/>
          </a:xfrm>
          <a:prstGeom prst="rect">
            <a:avLst/>
          </a:prstGeom>
          <a:noFill/>
          <a:ln w="9525">
            <a:noFill/>
            <a:miter lim="800000"/>
            <a:headEnd/>
            <a:tailEnd/>
          </a:ln>
          <a:effectLst/>
        </p:spPr>
        <p:txBody>
          <a:bodyPr wrap="none">
            <a:spAutoFit/>
          </a:bodyPr>
          <a:lstStyle/>
          <a:p>
            <a:pPr algn="l">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汚染</a:t>
            </a:r>
          </a:p>
          <a:p>
            <a:pPr algn="l">
              <a:defRPr/>
            </a:pPr>
            <a:r>
              <a:rPr lang="ja-JP" altLang="en-US" sz="18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レベル</a:t>
            </a:r>
          </a:p>
        </p:txBody>
      </p:sp>
      <p:sp>
        <p:nvSpPr>
          <p:cNvPr id="615445" name="Text Box 21"/>
          <p:cNvSpPr txBox="1">
            <a:spLocks noChangeArrowheads="1"/>
          </p:cNvSpPr>
          <p:nvPr/>
        </p:nvSpPr>
        <p:spPr bwMode="auto">
          <a:xfrm>
            <a:off x="458788" y="947738"/>
            <a:ext cx="3751262" cy="530225"/>
          </a:xfrm>
          <a:prstGeom prst="rect">
            <a:avLst/>
          </a:prstGeom>
          <a:noFill/>
          <a:ln w="9525">
            <a:noFill/>
            <a:miter lim="800000"/>
            <a:headEnd/>
            <a:tailEnd/>
          </a:ln>
          <a:effectLst/>
        </p:spPr>
        <p:txBody>
          <a:bodyPr>
            <a:spAutoFit/>
          </a:bodyPr>
          <a:lstStyle/>
          <a:p>
            <a:pPr>
              <a:lnSpc>
                <a:spcPct val="120000"/>
              </a:lnSpc>
              <a:defRPr/>
            </a:pPr>
            <a:r>
              <a:rPr lang="ja-JP" altLang="en-US" sz="2400" b="1">
                <a:solidFill>
                  <a:srgbClr val="66FFFF"/>
                </a:solidFill>
                <a:effectLst>
                  <a:outerShdw blurRad="38100" dist="38100" dir="2700000" algn="tl">
                    <a:srgbClr val="000000"/>
                  </a:outerShdw>
                </a:effectLst>
                <a:latin typeface="Arial" pitchFamily="34" charset="0"/>
                <a:ea typeface="ＭＳ Ｐゴシック" pitchFamily="50" charset="-128"/>
              </a:rPr>
              <a:t>既存の</a:t>
            </a:r>
            <a:r>
              <a:rPr lang="en-US" altLang="ja-JP" sz="2400" b="1">
                <a:solidFill>
                  <a:srgbClr val="66FFFF"/>
                </a:solidFill>
                <a:effectLst>
                  <a:outerShdw blurRad="38100" dist="38100" dir="2700000" algn="tl">
                    <a:srgbClr val="000000"/>
                  </a:outerShdw>
                </a:effectLst>
                <a:latin typeface="Arial" pitchFamily="34" charset="0"/>
                <a:ea typeface="ＭＳ Ｐゴシック" pitchFamily="50" charset="-128"/>
              </a:rPr>
              <a:t>POPs</a:t>
            </a:r>
          </a:p>
        </p:txBody>
      </p:sp>
      <p:grpSp>
        <p:nvGrpSpPr>
          <p:cNvPr id="218126" name="Group 22"/>
          <p:cNvGrpSpPr>
            <a:grpSpLocks/>
          </p:cNvGrpSpPr>
          <p:nvPr/>
        </p:nvGrpSpPr>
        <p:grpSpPr bwMode="auto">
          <a:xfrm>
            <a:off x="1192213" y="1914525"/>
            <a:ext cx="2359025" cy="811213"/>
            <a:chOff x="267" y="2098"/>
            <a:chExt cx="1796" cy="618"/>
          </a:xfrm>
        </p:grpSpPr>
        <p:sp>
          <p:nvSpPr>
            <p:cNvPr id="218151" name="Text Box 23"/>
            <p:cNvSpPr txBox="1">
              <a:spLocks noChangeArrowheads="1"/>
            </p:cNvSpPr>
            <p:nvPr/>
          </p:nvSpPr>
          <p:spPr bwMode="auto">
            <a:xfrm>
              <a:off x="267" y="2346"/>
              <a:ext cx="41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algn="l" eaLnBrk="1" hangingPunct="1"/>
              <a:r>
                <a:rPr lang="en-US" altLang="ja-JP" sz="1800" b="1">
                  <a:solidFill>
                    <a:srgbClr val="FFFFFF"/>
                  </a:solidFill>
                  <a:effectLst/>
                  <a:latin typeface="Arial" pitchFamily="34" charset="0"/>
                  <a:ea typeface="ＭＳ Ｐゴシック" pitchFamily="50" charset="-128"/>
                </a:rPr>
                <a:t>Cl</a:t>
              </a:r>
              <a:r>
                <a:rPr lang="en-US" altLang="ja-JP" sz="1800" b="1" i="1" baseline="-25000">
                  <a:solidFill>
                    <a:srgbClr val="FFFFFF"/>
                  </a:solidFill>
                  <a:effectLst/>
                  <a:latin typeface="Arial" pitchFamily="34" charset="0"/>
                  <a:ea typeface="ＭＳ Ｐゴシック" pitchFamily="50" charset="-128"/>
                </a:rPr>
                <a:t>m</a:t>
              </a:r>
            </a:p>
          </p:txBody>
        </p:sp>
        <p:grpSp>
          <p:nvGrpSpPr>
            <p:cNvPr id="218152" name="Group 24"/>
            <p:cNvGrpSpPr>
              <a:grpSpLocks/>
            </p:cNvGrpSpPr>
            <p:nvPr/>
          </p:nvGrpSpPr>
          <p:grpSpPr bwMode="auto">
            <a:xfrm>
              <a:off x="556" y="2099"/>
              <a:ext cx="432" cy="374"/>
              <a:chOff x="1632" y="2703"/>
              <a:chExt cx="432" cy="374"/>
            </a:xfrm>
          </p:grpSpPr>
          <p:sp>
            <p:nvSpPr>
              <p:cNvPr id="218161" name="AutoShape 25"/>
              <p:cNvSpPr>
                <a:spLocks noChangeArrowheads="1"/>
              </p:cNvSpPr>
              <p:nvPr/>
            </p:nvSpPr>
            <p:spPr bwMode="auto">
              <a:xfrm>
                <a:off x="1632" y="2703"/>
                <a:ext cx="432" cy="374"/>
              </a:xfrm>
              <a:prstGeom prst="hexagon">
                <a:avLst>
                  <a:gd name="adj" fmla="val 28877"/>
                  <a:gd name="vf" fmla="val 11547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sp>
            <p:nvSpPr>
              <p:cNvPr id="218162" name="Oval 26"/>
              <p:cNvSpPr>
                <a:spLocks noChangeArrowheads="1"/>
              </p:cNvSpPr>
              <p:nvPr/>
            </p:nvSpPr>
            <p:spPr bwMode="auto">
              <a:xfrm>
                <a:off x="1743" y="2779"/>
                <a:ext cx="210" cy="22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grpSp>
        <p:sp>
          <p:nvSpPr>
            <p:cNvPr id="184361" name="Line 27"/>
            <p:cNvSpPr>
              <a:spLocks noChangeShapeType="1"/>
            </p:cNvSpPr>
            <p:nvPr/>
          </p:nvSpPr>
          <p:spPr bwMode="auto">
            <a:xfrm>
              <a:off x="992" y="2287"/>
              <a:ext cx="239" cy="0"/>
            </a:xfrm>
            <a:prstGeom prst="line">
              <a:avLst/>
            </a:prstGeom>
            <a:noFill/>
            <a:ln w="38100">
              <a:solidFill>
                <a:schemeClr val="bg1"/>
              </a:solidFill>
              <a:round/>
              <a:headEnd/>
              <a:tailEnd/>
            </a:ln>
          </p:spPr>
          <p:txBody>
            <a:bodyPr wrap="none" anchor="ctr"/>
            <a:lstStyle/>
            <a:p>
              <a:pPr>
                <a:defRPr/>
              </a:pPr>
              <a:endParaRPr lang="ja-JP" altLang="en-US"/>
            </a:p>
          </p:txBody>
        </p:sp>
        <p:grpSp>
          <p:nvGrpSpPr>
            <p:cNvPr id="218154" name="Group 28"/>
            <p:cNvGrpSpPr>
              <a:grpSpLocks/>
            </p:cNvGrpSpPr>
            <p:nvPr/>
          </p:nvGrpSpPr>
          <p:grpSpPr bwMode="auto">
            <a:xfrm flipH="1">
              <a:off x="1233" y="2098"/>
              <a:ext cx="432" cy="374"/>
              <a:chOff x="1632" y="2703"/>
              <a:chExt cx="432" cy="374"/>
            </a:xfrm>
          </p:grpSpPr>
          <p:sp>
            <p:nvSpPr>
              <p:cNvPr id="218159" name="AutoShape 29"/>
              <p:cNvSpPr>
                <a:spLocks noChangeArrowheads="1"/>
              </p:cNvSpPr>
              <p:nvPr/>
            </p:nvSpPr>
            <p:spPr bwMode="auto">
              <a:xfrm>
                <a:off x="1632" y="2703"/>
                <a:ext cx="432" cy="374"/>
              </a:xfrm>
              <a:prstGeom prst="hexagon">
                <a:avLst>
                  <a:gd name="adj" fmla="val 28877"/>
                  <a:gd name="vf" fmla="val 11547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sp>
            <p:nvSpPr>
              <p:cNvPr id="218160" name="Oval 30"/>
              <p:cNvSpPr>
                <a:spLocks noChangeArrowheads="1"/>
              </p:cNvSpPr>
              <p:nvPr/>
            </p:nvSpPr>
            <p:spPr bwMode="auto">
              <a:xfrm>
                <a:off x="1743" y="2779"/>
                <a:ext cx="210" cy="22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grpSp>
        <p:sp>
          <p:nvSpPr>
            <p:cNvPr id="184363" name="Line 31"/>
            <p:cNvSpPr>
              <a:spLocks noChangeShapeType="1"/>
            </p:cNvSpPr>
            <p:nvPr/>
          </p:nvSpPr>
          <p:spPr bwMode="auto">
            <a:xfrm flipH="1">
              <a:off x="501" y="2298"/>
              <a:ext cx="238" cy="144"/>
            </a:xfrm>
            <a:prstGeom prst="line">
              <a:avLst/>
            </a:prstGeom>
            <a:noFill/>
            <a:ln w="19050">
              <a:solidFill>
                <a:schemeClr val="bg1"/>
              </a:solidFill>
              <a:round/>
              <a:headEnd/>
              <a:tailEnd/>
            </a:ln>
          </p:spPr>
          <p:txBody>
            <a:bodyPr/>
            <a:lstStyle/>
            <a:p>
              <a:pPr>
                <a:defRPr/>
              </a:pPr>
              <a:endParaRPr lang="ja-JP" altLang="en-US"/>
            </a:p>
          </p:txBody>
        </p:sp>
        <p:sp>
          <p:nvSpPr>
            <p:cNvPr id="184364" name="Line 32"/>
            <p:cNvSpPr>
              <a:spLocks noChangeShapeType="1"/>
            </p:cNvSpPr>
            <p:nvPr/>
          </p:nvSpPr>
          <p:spPr bwMode="auto">
            <a:xfrm>
              <a:off x="1479" y="2298"/>
              <a:ext cx="239" cy="144"/>
            </a:xfrm>
            <a:prstGeom prst="line">
              <a:avLst/>
            </a:prstGeom>
            <a:noFill/>
            <a:ln w="19050">
              <a:solidFill>
                <a:schemeClr val="bg1"/>
              </a:solidFill>
              <a:round/>
              <a:headEnd/>
              <a:tailEnd/>
            </a:ln>
          </p:spPr>
          <p:txBody>
            <a:bodyPr/>
            <a:lstStyle/>
            <a:p>
              <a:pPr>
                <a:defRPr/>
              </a:pPr>
              <a:endParaRPr lang="ja-JP" altLang="en-US"/>
            </a:p>
          </p:txBody>
        </p:sp>
        <p:sp>
          <p:nvSpPr>
            <p:cNvPr id="218157" name="Text Box 33"/>
            <p:cNvSpPr txBox="1">
              <a:spLocks noChangeArrowheads="1"/>
            </p:cNvSpPr>
            <p:nvPr/>
          </p:nvSpPr>
          <p:spPr bwMode="auto">
            <a:xfrm>
              <a:off x="1678" y="2346"/>
              <a:ext cx="385"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algn="l" eaLnBrk="1" hangingPunct="1"/>
              <a:r>
                <a:rPr lang="en-US" altLang="ja-JP" sz="1800" b="1">
                  <a:solidFill>
                    <a:srgbClr val="FFFFFF"/>
                  </a:solidFill>
                  <a:effectLst/>
                  <a:latin typeface="Arial" pitchFamily="34" charset="0"/>
                  <a:ea typeface="ＭＳ Ｐゴシック" pitchFamily="50" charset="-128"/>
                </a:rPr>
                <a:t>Cl</a:t>
              </a:r>
              <a:r>
                <a:rPr lang="en-US" altLang="ja-JP" sz="1800" b="1" i="1" baseline="-25000">
                  <a:solidFill>
                    <a:srgbClr val="FFFFFF"/>
                  </a:solidFill>
                  <a:effectLst/>
                  <a:latin typeface="Arial" pitchFamily="34" charset="0"/>
                  <a:ea typeface="ＭＳ Ｐゴシック" pitchFamily="50" charset="-128"/>
                </a:rPr>
                <a:t>n</a:t>
              </a:r>
            </a:p>
          </p:txBody>
        </p:sp>
        <p:sp>
          <p:nvSpPr>
            <p:cNvPr id="218158" name="Text Box 34"/>
            <p:cNvSpPr txBox="1">
              <a:spLocks noChangeArrowheads="1"/>
            </p:cNvSpPr>
            <p:nvPr/>
          </p:nvSpPr>
          <p:spPr bwMode="auto">
            <a:xfrm>
              <a:off x="679" y="2507"/>
              <a:ext cx="9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eaLnBrk="1" hangingPunct="1"/>
              <a:r>
                <a:rPr lang="en-US" altLang="ja-JP" sz="1200" b="1" i="1">
                  <a:solidFill>
                    <a:srgbClr val="FFFFFF"/>
                  </a:solidFill>
                  <a:effectLst/>
                  <a:latin typeface="Arial" pitchFamily="34" charset="0"/>
                  <a:ea typeface="HGS創英角ｺﾞｼｯｸUB" pitchFamily="50" charset="-128"/>
                </a:rPr>
                <a:t>m</a:t>
              </a:r>
              <a:r>
                <a:rPr lang="en-US" altLang="ja-JP" sz="1200" b="1">
                  <a:solidFill>
                    <a:srgbClr val="FFFFFF"/>
                  </a:solidFill>
                  <a:effectLst/>
                  <a:latin typeface="Arial" pitchFamily="34" charset="0"/>
                  <a:ea typeface="HGS創英角ｺﾞｼｯｸUB" pitchFamily="50" charset="-128"/>
                </a:rPr>
                <a:t> + </a:t>
              </a:r>
              <a:r>
                <a:rPr lang="en-US" altLang="ja-JP" sz="1200" b="1" i="1">
                  <a:solidFill>
                    <a:srgbClr val="FFFFFF"/>
                  </a:solidFill>
                  <a:effectLst/>
                  <a:latin typeface="Arial" pitchFamily="34" charset="0"/>
                  <a:ea typeface="HGS創英角ｺﾞｼｯｸUB" pitchFamily="50" charset="-128"/>
                </a:rPr>
                <a:t>n</a:t>
              </a:r>
              <a:r>
                <a:rPr lang="en-US" altLang="ja-JP" sz="1200" b="1">
                  <a:solidFill>
                    <a:srgbClr val="FFFFFF"/>
                  </a:solidFill>
                  <a:effectLst/>
                  <a:latin typeface="Arial" pitchFamily="34" charset="0"/>
                  <a:ea typeface="HGS創英角ｺﾞｼｯｸUB" pitchFamily="50" charset="-128"/>
                </a:rPr>
                <a:t> = 1 ~ 10</a:t>
              </a:r>
            </a:p>
          </p:txBody>
        </p:sp>
      </p:grpSp>
      <p:sp>
        <p:nvSpPr>
          <p:cNvPr id="615459" name="Text Box 35"/>
          <p:cNvSpPr txBox="1">
            <a:spLocks noChangeArrowheads="1"/>
          </p:cNvSpPr>
          <p:nvPr/>
        </p:nvSpPr>
        <p:spPr bwMode="auto">
          <a:xfrm>
            <a:off x="1636713" y="1438275"/>
            <a:ext cx="1319212" cy="457200"/>
          </a:xfrm>
          <a:prstGeom prst="rect">
            <a:avLst/>
          </a:prstGeom>
          <a:noFill/>
          <a:ln w="9525">
            <a:noFill/>
            <a:miter lim="800000"/>
            <a:headEnd/>
            <a:tailEnd/>
          </a:ln>
          <a:effectLst/>
        </p:spPr>
        <p:txBody>
          <a:bodyPr>
            <a:spAutoFit/>
          </a:bodyPr>
          <a:lstStyle/>
          <a:p>
            <a:pPr>
              <a:lnSpc>
                <a:spcPct val="120000"/>
              </a:lnSpc>
              <a:defRPr/>
            </a:pPr>
            <a:r>
              <a:rPr lang="en-US" altLang="ja-JP" sz="2000" b="1">
                <a:solidFill>
                  <a:srgbClr val="FFFFFF"/>
                </a:solidFill>
                <a:effectLst>
                  <a:outerShdw blurRad="38100" dist="38100" dir="2700000" algn="tl">
                    <a:srgbClr val="000000"/>
                  </a:outerShdw>
                </a:effectLst>
                <a:latin typeface="Arial" pitchFamily="34" charset="0"/>
                <a:ea typeface="ＭＳ Ｐゴシック" pitchFamily="50" charset="-128"/>
              </a:rPr>
              <a:t>PCBs</a:t>
            </a:r>
          </a:p>
        </p:txBody>
      </p:sp>
      <p:sp>
        <p:nvSpPr>
          <p:cNvPr id="615461" name="Rectangle 37"/>
          <p:cNvSpPr>
            <a:spLocks noChangeArrowheads="1"/>
          </p:cNvSpPr>
          <p:nvPr/>
        </p:nvSpPr>
        <p:spPr bwMode="auto">
          <a:xfrm>
            <a:off x="4535488" y="2747963"/>
            <a:ext cx="4451350" cy="1187450"/>
          </a:xfrm>
          <a:prstGeom prst="rect">
            <a:avLst/>
          </a:prstGeom>
          <a:noFill/>
          <a:ln w="76200">
            <a:noFill/>
            <a:miter lim="800000"/>
            <a:headEnd/>
            <a:tailEnd type="none" w="sm" len="sm"/>
          </a:ln>
          <a:effectLst/>
        </p:spPr>
        <p:txBody>
          <a:bodyPr>
            <a:spAutoFit/>
          </a:bodyPr>
          <a:lstStyle/>
          <a:p>
            <a:pPr marL="361950" indent="-361950" algn="just">
              <a:lnSpc>
                <a:spcPct val="120000"/>
              </a:lnSpc>
              <a:buFont typeface="Wingdings" pitchFamily="2" charset="2"/>
              <a:buChar char="Ø"/>
              <a:defRPr/>
            </a:pP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物理化学的特性や毒性が</a:t>
            </a:r>
            <a:r>
              <a:rPr lang="en-US" altLang="ja-JP"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に類似</a:t>
            </a:r>
          </a:p>
          <a:p>
            <a:pPr marL="361950" indent="-361950" algn="just">
              <a:lnSpc>
                <a:spcPct val="120000"/>
              </a:lnSpc>
              <a:buFont typeface="Wingdings" pitchFamily="2" charset="2"/>
              <a:buChar char="Ø"/>
              <a:defRPr/>
            </a:pPr>
            <a:r>
              <a:rPr lang="ja-JP" altLang="en-US" sz="2000" b="1">
                <a:solidFill>
                  <a:srgbClr val="FFFFFF"/>
                </a:solidFill>
                <a:effectLst>
                  <a:outerShdw blurRad="38100" dist="38100" dir="2700000" algn="tl">
                    <a:srgbClr val="000000"/>
                  </a:outerShdw>
                </a:effectLst>
                <a:latin typeface="ＭＳ Ｐゴシック" pitchFamily="50" charset="-128"/>
                <a:ea typeface="ＭＳ Ｐゴシック" pitchFamily="50" charset="-128"/>
              </a:rPr>
              <a:t>使用の継続、汚染の顕在化が懸念</a:t>
            </a:r>
          </a:p>
        </p:txBody>
      </p:sp>
      <p:sp>
        <p:nvSpPr>
          <p:cNvPr id="615462" name="Text Box 38"/>
          <p:cNvSpPr txBox="1">
            <a:spLocks noChangeArrowheads="1"/>
          </p:cNvSpPr>
          <p:nvPr/>
        </p:nvSpPr>
        <p:spPr bwMode="auto">
          <a:xfrm>
            <a:off x="5137150" y="947738"/>
            <a:ext cx="2897188" cy="530225"/>
          </a:xfrm>
          <a:prstGeom prst="rect">
            <a:avLst/>
          </a:prstGeom>
          <a:noFill/>
          <a:ln w="9525">
            <a:noFill/>
            <a:miter lim="800000"/>
            <a:headEnd/>
            <a:tailEnd/>
          </a:ln>
          <a:effectLst/>
        </p:spPr>
        <p:txBody>
          <a:bodyPr>
            <a:spAutoFit/>
          </a:bodyPr>
          <a:lstStyle/>
          <a:p>
            <a:pPr>
              <a:lnSpc>
                <a:spcPct val="120000"/>
              </a:lnSpc>
              <a:defRPr/>
            </a:pPr>
            <a:r>
              <a:rPr lang="en-US" altLang="ja-JP" sz="2400" b="1">
                <a:solidFill>
                  <a:srgbClr val="FF7C80"/>
                </a:solidFill>
                <a:effectLst>
                  <a:outerShdw blurRad="38100" dist="38100" dir="2700000" algn="tl">
                    <a:srgbClr val="000000"/>
                  </a:outerShdw>
                </a:effectLst>
                <a:latin typeface="Arial" pitchFamily="34" charset="0"/>
                <a:ea typeface="ＭＳ Ｐゴシック" pitchFamily="50" charset="-128"/>
              </a:rPr>
              <a:t>POPs</a:t>
            </a:r>
            <a:r>
              <a:rPr lang="ja-JP" altLang="en-US" sz="2400" b="1">
                <a:solidFill>
                  <a:srgbClr val="FF7C80"/>
                </a:solidFill>
                <a:effectLst>
                  <a:outerShdw blurRad="38100" dist="38100" dir="2700000" algn="tl">
                    <a:srgbClr val="000000"/>
                  </a:outerShdw>
                </a:effectLst>
                <a:latin typeface="Arial" pitchFamily="34" charset="0"/>
                <a:ea typeface="ＭＳ Ｐゴシック" pitchFamily="50" charset="-128"/>
              </a:rPr>
              <a:t>候補物質</a:t>
            </a:r>
          </a:p>
        </p:txBody>
      </p:sp>
      <p:grpSp>
        <p:nvGrpSpPr>
          <p:cNvPr id="218130" name="Group 39"/>
          <p:cNvGrpSpPr>
            <a:grpSpLocks/>
          </p:cNvGrpSpPr>
          <p:nvPr/>
        </p:nvGrpSpPr>
        <p:grpSpPr bwMode="auto">
          <a:xfrm>
            <a:off x="5364163" y="1922463"/>
            <a:ext cx="2614612" cy="803275"/>
            <a:chOff x="1950" y="801"/>
            <a:chExt cx="1990" cy="612"/>
          </a:xfrm>
        </p:grpSpPr>
        <p:grpSp>
          <p:nvGrpSpPr>
            <p:cNvPr id="218132" name="Group 40"/>
            <p:cNvGrpSpPr>
              <a:grpSpLocks/>
            </p:cNvGrpSpPr>
            <p:nvPr/>
          </p:nvGrpSpPr>
          <p:grpSpPr bwMode="auto">
            <a:xfrm>
              <a:off x="1950" y="801"/>
              <a:ext cx="1990" cy="527"/>
              <a:chOff x="1950" y="801"/>
              <a:chExt cx="1990" cy="527"/>
            </a:xfrm>
          </p:grpSpPr>
          <p:sp>
            <p:nvSpPr>
              <p:cNvPr id="218134" name="Text Box 41"/>
              <p:cNvSpPr txBox="1">
                <a:spLocks noChangeArrowheads="1"/>
              </p:cNvSpPr>
              <p:nvPr/>
            </p:nvSpPr>
            <p:spPr bwMode="auto">
              <a:xfrm>
                <a:off x="1950" y="1049"/>
                <a:ext cx="436"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algn="l" eaLnBrk="1" hangingPunct="1"/>
                <a:r>
                  <a:rPr lang="en-US" altLang="ja-JP" sz="1800" b="1">
                    <a:solidFill>
                      <a:srgbClr val="FFFFFF"/>
                    </a:solidFill>
                    <a:effectLst/>
                    <a:latin typeface="Arial" pitchFamily="34" charset="0"/>
                    <a:ea typeface="ＭＳ Ｐゴシック" pitchFamily="50" charset="-128"/>
                  </a:rPr>
                  <a:t>Br</a:t>
                </a:r>
                <a:r>
                  <a:rPr lang="en-US" altLang="ja-JP" sz="1800" b="1" i="1" baseline="-25000">
                    <a:solidFill>
                      <a:srgbClr val="FFFFFF"/>
                    </a:solidFill>
                    <a:effectLst/>
                    <a:latin typeface="Arial" pitchFamily="34" charset="0"/>
                    <a:ea typeface="ＭＳ Ｐゴシック" pitchFamily="50" charset="-128"/>
                  </a:rPr>
                  <a:t>m</a:t>
                </a:r>
              </a:p>
            </p:txBody>
          </p:sp>
          <p:grpSp>
            <p:nvGrpSpPr>
              <p:cNvPr id="218135" name="Group 42"/>
              <p:cNvGrpSpPr>
                <a:grpSpLocks/>
              </p:cNvGrpSpPr>
              <p:nvPr/>
            </p:nvGrpSpPr>
            <p:grpSpPr bwMode="auto">
              <a:xfrm>
                <a:off x="2184" y="801"/>
                <a:ext cx="1392" cy="375"/>
                <a:chOff x="1104" y="232"/>
                <a:chExt cx="1392" cy="375"/>
              </a:xfrm>
            </p:grpSpPr>
            <p:grpSp>
              <p:nvGrpSpPr>
                <p:cNvPr id="218137" name="Group 43"/>
                <p:cNvGrpSpPr>
                  <a:grpSpLocks/>
                </p:cNvGrpSpPr>
                <p:nvPr/>
              </p:nvGrpSpPr>
              <p:grpSpPr bwMode="auto">
                <a:xfrm>
                  <a:off x="1159" y="232"/>
                  <a:ext cx="1283" cy="375"/>
                  <a:chOff x="1535" y="2691"/>
                  <a:chExt cx="1283" cy="375"/>
                </a:xfrm>
              </p:grpSpPr>
              <p:grpSp>
                <p:nvGrpSpPr>
                  <p:cNvPr id="218140" name="Group 44"/>
                  <p:cNvGrpSpPr>
                    <a:grpSpLocks/>
                  </p:cNvGrpSpPr>
                  <p:nvPr/>
                </p:nvGrpSpPr>
                <p:grpSpPr bwMode="auto">
                  <a:xfrm>
                    <a:off x="1535" y="2692"/>
                    <a:ext cx="555" cy="374"/>
                    <a:chOff x="1632" y="2729"/>
                    <a:chExt cx="555" cy="374"/>
                  </a:xfrm>
                </p:grpSpPr>
                <p:grpSp>
                  <p:nvGrpSpPr>
                    <p:cNvPr id="218147" name="Group 45"/>
                    <p:cNvGrpSpPr>
                      <a:grpSpLocks/>
                    </p:cNvGrpSpPr>
                    <p:nvPr/>
                  </p:nvGrpSpPr>
                  <p:grpSpPr bwMode="auto">
                    <a:xfrm>
                      <a:off x="1632" y="2729"/>
                      <a:ext cx="432" cy="374"/>
                      <a:chOff x="1632" y="2703"/>
                      <a:chExt cx="432" cy="374"/>
                    </a:xfrm>
                  </p:grpSpPr>
                  <p:sp>
                    <p:nvSpPr>
                      <p:cNvPr id="218149" name="AutoShape 46"/>
                      <p:cNvSpPr>
                        <a:spLocks noChangeArrowheads="1"/>
                      </p:cNvSpPr>
                      <p:nvPr/>
                    </p:nvSpPr>
                    <p:spPr bwMode="auto">
                      <a:xfrm>
                        <a:off x="1632" y="2703"/>
                        <a:ext cx="432" cy="374"/>
                      </a:xfrm>
                      <a:prstGeom prst="hexagon">
                        <a:avLst>
                          <a:gd name="adj" fmla="val 28877"/>
                          <a:gd name="vf" fmla="val 11547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sp>
                    <p:nvSpPr>
                      <p:cNvPr id="218150" name="Oval 47"/>
                      <p:cNvSpPr>
                        <a:spLocks noChangeArrowheads="1"/>
                      </p:cNvSpPr>
                      <p:nvPr/>
                    </p:nvSpPr>
                    <p:spPr bwMode="auto">
                      <a:xfrm>
                        <a:off x="1743" y="2779"/>
                        <a:ext cx="210" cy="22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grpSp>
                <p:sp>
                  <p:nvSpPr>
                    <p:cNvPr id="184356" name="Line 48"/>
                    <p:cNvSpPr>
                      <a:spLocks noChangeShapeType="1"/>
                    </p:cNvSpPr>
                    <p:nvPr/>
                  </p:nvSpPr>
                  <p:spPr bwMode="auto">
                    <a:xfrm>
                      <a:off x="2069" y="2917"/>
                      <a:ext cx="118" cy="0"/>
                    </a:xfrm>
                    <a:prstGeom prst="line">
                      <a:avLst/>
                    </a:prstGeom>
                    <a:noFill/>
                    <a:ln w="38100">
                      <a:solidFill>
                        <a:schemeClr val="bg1"/>
                      </a:solidFill>
                      <a:round/>
                      <a:headEnd/>
                      <a:tailEnd/>
                    </a:ln>
                  </p:spPr>
                  <p:txBody>
                    <a:bodyPr wrap="none" anchor="ctr"/>
                    <a:lstStyle/>
                    <a:p>
                      <a:pPr>
                        <a:defRPr/>
                      </a:pPr>
                      <a:endParaRPr lang="ja-JP" altLang="en-US"/>
                    </a:p>
                  </p:txBody>
                </p:sp>
              </p:grpSp>
              <p:grpSp>
                <p:nvGrpSpPr>
                  <p:cNvPr id="218141" name="Group 49"/>
                  <p:cNvGrpSpPr>
                    <a:grpSpLocks/>
                  </p:cNvGrpSpPr>
                  <p:nvPr/>
                </p:nvGrpSpPr>
                <p:grpSpPr bwMode="auto">
                  <a:xfrm flipH="1">
                    <a:off x="2263" y="2691"/>
                    <a:ext cx="555" cy="374"/>
                    <a:chOff x="1632" y="2729"/>
                    <a:chExt cx="555" cy="374"/>
                  </a:xfrm>
                </p:grpSpPr>
                <p:grpSp>
                  <p:nvGrpSpPr>
                    <p:cNvPr id="218143" name="Group 50"/>
                    <p:cNvGrpSpPr>
                      <a:grpSpLocks/>
                    </p:cNvGrpSpPr>
                    <p:nvPr/>
                  </p:nvGrpSpPr>
                  <p:grpSpPr bwMode="auto">
                    <a:xfrm>
                      <a:off x="1632" y="2729"/>
                      <a:ext cx="432" cy="374"/>
                      <a:chOff x="1632" y="2703"/>
                      <a:chExt cx="432" cy="374"/>
                    </a:xfrm>
                  </p:grpSpPr>
                  <p:sp>
                    <p:nvSpPr>
                      <p:cNvPr id="218145" name="AutoShape 51"/>
                      <p:cNvSpPr>
                        <a:spLocks noChangeArrowheads="1"/>
                      </p:cNvSpPr>
                      <p:nvPr/>
                    </p:nvSpPr>
                    <p:spPr bwMode="auto">
                      <a:xfrm>
                        <a:off x="1632" y="2703"/>
                        <a:ext cx="432" cy="374"/>
                      </a:xfrm>
                      <a:prstGeom prst="hexagon">
                        <a:avLst>
                          <a:gd name="adj" fmla="val 28877"/>
                          <a:gd name="vf" fmla="val 115470"/>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sp>
                    <p:nvSpPr>
                      <p:cNvPr id="218146" name="Oval 52"/>
                      <p:cNvSpPr>
                        <a:spLocks noChangeArrowheads="1"/>
                      </p:cNvSpPr>
                      <p:nvPr/>
                    </p:nvSpPr>
                    <p:spPr bwMode="auto">
                      <a:xfrm>
                        <a:off x="1743" y="2779"/>
                        <a:ext cx="210" cy="222"/>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1600">
                          <a:solidFill>
                            <a:srgbClr val="000000"/>
                          </a:solidFill>
                          <a:effectLst/>
                          <a:latin typeface="Verdana" pitchFamily="34" charset="0"/>
                          <a:ea typeface="HGPｺﾞｼｯｸE" pitchFamily="50" charset="-128"/>
                        </a:endParaRPr>
                      </a:p>
                    </p:txBody>
                  </p:sp>
                </p:grpSp>
                <p:sp>
                  <p:nvSpPr>
                    <p:cNvPr id="184352" name="Line 53"/>
                    <p:cNvSpPr>
                      <a:spLocks noChangeShapeType="1"/>
                    </p:cNvSpPr>
                    <p:nvPr/>
                  </p:nvSpPr>
                  <p:spPr bwMode="auto">
                    <a:xfrm>
                      <a:off x="2068" y="2916"/>
                      <a:ext cx="116" cy="0"/>
                    </a:xfrm>
                    <a:prstGeom prst="line">
                      <a:avLst/>
                    </a:prstGeom>
                    <a:noFill/>
                    <a:ln w="38100">
                      <a:solidFill>
                        <a:schemeClr val="bg1"/>
                      </a:solidFill>
                      <a:round/>
                      <a:headEnd/>
                      <a:tailEnd/>
                    </a:ln>
                  </p:spPr>
                  <p:txBody>
                    <a:bodyPr wrap="none" anchor="ctr"/>
                    <a:lstStyle/>
                    <a:p>
                      <a:pPr>
                        <a:defRPr/>
                      </a:pPr>
                      <a:endParaRPr lang="ja-JP" altLang="en-US"/>
                    </a:p>
                  </p:txBody>
                </p:sp>
              </p:grpSp>
              <p:sp>
                <p:nvSpPr>
                  <p:cNvPr id="218142" name="Text Box 54"/>
                  <p:cNvSpPr txBox="1">
                    <a:spLocks noChangeArrowheads="1"/>
                  </p:cNvSpPr>
                  <p:nvPr/>
                </p:nvSpPr>
                <p:spPr bwMode="auto">
                  <a:xfrm>
                    <a:off x="2123" y="2742"/>
                    <a:ext cx="129"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algn="l" eaLnBrk="1" hangingPunct="1"/>
                    <a:r>
                      <a:rPr lang="en-US" altLang="ja-JP" sz="2400">
                        <a:solidFill>
                          <a:srgbClr val="FFFFFF"/>
                        </a:solidFill>
                        <a:effectLst/>
                        <a:latin typeface="Arial" pitchFamily="34" charset="0"/>
                        <a:ea typeface="ＭＳ Ｐゴシック" pitchFamily="50" charset="-128"/>
                      </a:rPr>
                      <a:t>o</a:t>
                    </a:r>
                  </a:p>
                </p:txBody>
              </p:sp>
            </p:grpSp>
            <p:sp>
              <p:nvSpPr>
                <p:cNvPr id="184346" name="Line 55"/>
                <p:cNvSpPr>
                  <a:spLocks noChangeShapeType="1"/>
                </p:cNvSpPr>
                <p:nvPr/>
              </p:nvSpPr>
              <p:spPr bwMode="auto">
                <a:xfrm flipH="1">
                  <a:off x="1104" y="432"/>
                  <a:ext cx="240" cy="144"/>
                </a:xfrm>
                <a:prstGeom prst="line">
                  <a:avLst/>
                </a:prstGeom>
                <a:noFill/>
                <a:ln w="19050">
                  <a:solidFill>
                    <a:schemeClr val="bg1"/>
                  </a:solidFill>
                  <a:round/>
                  <a:headEnd/>
                  <a:tailEnd/>
                </a:ln>
              </p:spPr>
              <p:txBody>
                <a:bodyPr/>
                <a:lstStyle/>
                <a:p>
                  <a:pPr>
                    <a:defRPr/>
                  </a:pPr>
                  <a:endParaRPr lang="ja-JP" altLang="en-US"/>
                </a:p>
              </p:txBody>
            </p:sp>
            <p:sp>
              <p:nvSpPr>
                <p:cNvPr id="184347" name="Line 56"/>
                <p:cNvSpPr>
                  <a:spLocks noChangeShapeType="1"/>
                </p:cNvSpPr>
                <p:nvPr/>
              </p:nvSpPr>
              <p:spPr bwMode="auto">
                <a:xfrm>
                  <a:off x="2256" y="432"/>
                  <a:ext cx="240" cy="144"/>
                </a:xfrm>
                <a:prstGeom prst="line">
                  <a:avLst/>
                </a:prstGeom>
                <a:noFill/>
                <a:ln w="19050">
                  <a:solidFill>
                    <a:schemeClr val="bg1"/>
                  </a:solidFill>
                  <a:round/>
                  <a:headEnd/>
                  <a:tailEnd/>
                </a:ln>
              </p:spPr>
              <p:txBody>
                <a:bodyPr/>
                <a:lstStyle/>
                <a:p>
                  <a:pPr>
                    <a:defRPr/>
                  </a:pPr>
                  <a:endParaRPr lang="ja-JP" altLang="en-US"/>
                </a:p>
              </p:txBody>
            </p:sp>
          </p:grpSp>
          <p:sp>
            <p:nvSpPr>
              <p:cNvPr id="218136" name="Text Box 57"/>
              <p:cNvSpPr txBox="1">
                <a:spLocks noChangeArrowheads="1"/>
              </p:cNvSpPr>
              <p:nvPr/>
            </p:nvSpPr>
            <p:spPr bwMode="auto">
              <a:xfrm>
                <a:off x="3536" y="1048"/>
                <a:ext cx="40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algn="l" eaLnBrk="1" hangingPunct="1"/>
                <a:r>
                  <a:rPr lang="en-US" altLang="ja-JP" sz="1800" b="1">
                    <a:solidFill>
                      <a:srgbClr val="FFFFFF"/>
                    </a:solidFill>
                    <a:effectLst/>
                    <a:latin typeface="Arial" pitchFamily="34" charset="0"/>
                    <a:ea typeface="ＭＳ Ｐゴシック" pitchFamily="50" charset="-128"/>
                  </a:rPr>
                  <a:t>Br</a:t>
                </a:r>
                <a:r>
                  <a:rPr lang="en-US" altLang="ja-JP" sz="1800" b="1" i="1" baseline="-25000">
                    <a:solidFill>
                      <a:srgbClr val="FFFFFF"/>
                    </a:solidFill>
                    <a:effectLst/>
                    <a:latin typeface="Arial" pitchFamily="34" charset="0"/>
                    <a:ea typeface="ＭＳ Ｐゴシック" pitchFamily="50" charset="-128"/>
                  </a:rPr>
                  <a:t>n</a:t>
                </a:r>
              </a:p>
            </p:txBody>
          </p:sp>
        </p:grpSp>
        <p:sp>
          <p:nvSpPr>
            <p:cNvPr id="218133" name="Text Box 58"/>
            <p:cNvSpPr txBox="1">
              <a:spLocks noChangeArrowheads="1"/>
            </p:cNvSpPr>
            <p:nvPr/>
          </p:nvSpPr>
          <p:spPr bwMode="auto">
            <a:xfrm>
              <a:off x="2459" y="1204"/>
              <a:ext cx="905"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800">
                  <a:solidFill>
                    <a:srgbClr val="FFFF99"/>
                  </a:solidFill>
                  <a:latin typeface="HGP創英角ｺﾞｼｯｸUB" pitchFamily="50" charset="-128"/>
                  <a:ea typeface="HGP創英角ｺﾞｼｯｸUB" pitchFamily="50" charset="-128"/>
                </a:defRPr>
              </a:lvl1pPr>
              <a:lvl2pPr marL="742950" indent="-285750" eaLnBrk="0" hangingPunct="0">
                <a:defRPr kumimoji="1" sz="2800">
                  <a:solidFill>
                    <a:srgbClr val="FFFF99"/>
                  </a:solidFill>
                  <a:latin typeface="HGP創英角ｺﾞｼｯｸUB" pitchFamily="50" charset="-128"/>
                  <a:ea typeface="HGP創英角ｺﾞｼｯｸUB" pitchFamily="50" charset="-128"/>
                </a:defRPr>
              </a:lvl2pPr>
              <a:lvl3pPr marL="1143000" indent="-228600" eaLnBrk="0" hangingPunct="0">
                <a:defRPr kumimoji="1" sz="2800">
                  <a:solidFill>
                    <a:srgbClr val="FFFF99"/>
                  </a:solidFill>
                  <a:latin typeface="HGP創英角ｺﾞｼｯｸUB" pitchFamily="50" charset="-128"/>
                  <a:ea typeface="HGP創英角ｺﾞｼｯｸUB" pitchFamily="50" charset="-128"/>
                </a:defRPr>
              </a:lvl3pPr>
              <a:lvl4pPr marL="1600200" indent="-228600" eaLnBrk="0" hangingPunct="0">
                <a:defRPr kumimoji="1" sz="2800">
                  <a:solidFill>
                    <a:srgbClr val="FFFF99"/>
                  </a:solidFill>
                  <a:latin typeface="HGP創英角ｺﾞｼｯｸUB" pitchFamily="50" charset="-128"/>
                  <a:ea typeface="HGP創英角ｺﾞｼｯｸUB" pitchFamily="50" charset="-128"/>
                </a:defRPr>
              </a:lvl4pPr>
              <a:lvl5pPr marL="2057400" indent="-228600" eaLnBrk="0" hangingPunct="0">
                <a:defRPr kumimoji="1" sz="2800">
                  <a:solidFill>
                    <a:srgbClr val="FFFF99"/>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2800">
                  <a:solidFill>
                    <a:srgbClr val="FFFF99"/>
                  </a:solidFill>
                  <a:latin typeface="HGP創英角ｺﾞｼｯｸUB" pitchFamily="50" charset="-128"/>
                  <a:ea typeface="HGP創英角ｺﾞｼｯｸUB" pitchFamily="50" charset="-128"/>
                </a:defRPr>
              </a:lvl9pPr>
            </a:lstStyle>
            <a:p>
              <a:pPr eaLnBrk="1" hangingPunct="1"/>
              <a:r>
                <a:rPr lang="en-US" altLang="ja-JP" sz="1200" b="1" i="1">
                  <a:solidFill>
                    <a:srgbClr val="FFFFFF"/>
                  </a:solidFill>
                  <a:effectLst/>
                  <a:latin typeface="Arial" pitchFamily="34" charset="0"/>
                  <a:ea typeface="HGS創英角ｺﾞｼｯｸUB" pitchFamily="50" charset="-128"/>
                </a:rPr>
                <a:t>m</a:t>
              </a:r>
              <a:r>
                <a:rPr lang="en-US" altLang="ja-JP" sz="1200" b="1">
                  <a:solidFill>
                    <a:srgbClr val="FFFFFF"/>
                  </a:solidFill>
                  <a:effectLst/>
                  <a:latin typeface="Arial" pitchFamily="34" charset="0"/>
                  <a:ea typeface="HGS創英角ｺﾞｼｯｸUB" pitchFamily="50" charset="-128"/>
                </a:rPr>
                <a:t> + </a:t>
              </a:r>
              <a:r>
                <a:rPr lang="en-US" altLang="ja-JP" sz="1200" b="1" i="1">
                  <a:solidFill>
                    <a:srgbClr val="FFFFFF"/>
                  </a:solidFill>
                  <a:effectLst/>
                  <a:latin typeface="Arial" pitchFamily="34" charset="0"/>
                  <a:ea typeface="HGS創英角ｺﾞｼｯｸUB" pitchFamily="50" charset="-128"/>
                </a:rPr>
                <a:t>n</a:t>
              </a:r>
              <a:r>
                <a:rPr lang="en-US" altLang="ja-JP" sz="1200" b="1">
                  <a:solidFill>
                    <a:srgbClr val="FFFFFF"/>
                  </a:solidFill>
                  <a:effectLst/>
                  <a:latin typeface="Arial" pitchFamily="34" charset="0"/>
                  <a:ea typeface="HGS創英角ｺﾞｼｯｸUB" pitchFamily="50" charset="-128"/>
                </a:rPr>
                <a:t> = 1 ~ 10</a:t>
              </a:r>
            </a:p>
          </p:txBody>
        </p:sp>
      </p:grpSp>
      <p:sp>
        <p:nvSpPr>
          <p:cNvPr id="615483" name="Text Box 59"/>
          <p:cNvSpPr txBox="1">
            <a:spLocks noChangeArrowheads="1"/>
          </p:cNvSpPr>
          <p:nvPr/>
        </p:nvSpPr>
        <p:spPr bwMode="auto">
          <a:xfrm>
            <a:off x="5891213" y="1438275"/>
            <a:ext cx="1430337" cy="457200"/>
          </a:xfrm>
          <a:prstGeom prst="rect">
            <a:avLst/>
          </a:prstGeom>
          <a:noFill/>
          <a:ln w="9525">
            <a:noFill/>
            <a:miter lim="800000"/>
            <a:headEnd/>
            <a:tailEnd/>
          </a:ln>
          <a:effectLst/>
        </p:spPr>
        <p:txBody>
          <a:bodyPr>
            <a:spAutoFit/>
          </a:bodyPr>
          <a:lstStyle/>
          <a:p>
            <a:pPr>
              <a:lnSpc>
                <a:spcPct val="120000"/>
              </a:lnSpc>
              <a:defRPr/>
            </a:pPr>
            <a:r>
              <a:rPr lang="en-US" altLang="ja-JP" sz="2000" b="1">
                <a:solidFill>
                  <a:srgbClr val="FFFFFF"/>
                </a:solidFill>
                <a:effectLst>
                  <a:outerShdw blurRad="38100" dist="38100" dir="2700000" algn="tl">
                    <a:srgbClr val="000000"/>
                  </a:outerShdw>
                </a:effectLst>
                <a:latin typeface="Arial" pitchFamily="34" charset="0"/>
                <a:ea typeface="ＭＳ Ｐゴシック" pitchFamily="50" charset="-128"/>
              </a:rPr>
              <a:t>PBDEs</a:t>
            </a:r>
          </a:p>
        </p:txBody>
      </p:sp>
    </p:spTree>
    <p:extLst>
      <p:ext uri="{BB962C8B-B14F-4D97-AF65-F5344CB8AC3E}">
        <p14:creationId xmlns:p14="http://schemas.microsoft.com/office/powerpoint/2010/main" val="2501972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val 2"/>
          <p:cNvSpPr>
            <a:spLocks noChangeArrowheads="1"/>
          </p:cNvSpPr>
          <p:nvPr/>
        </p:nvSpPr>
        <p:spPr bwMode="auto">
          <a:xfrm>
            <a:off x="1564482" y="4428244"/>
            <a:ext cx="3710805" cy="2190750"/>
          </a:xfrm>
          <a:prstGeom prst="ellipse">
            <a:avLst/>
          </a:prstGeom>
          <a:solidFill>
            <a:srgbClr val="3366FF">
              <a:alpha val="50195"/>
            </a:srgbClr>
          </a:solidFill>
          <a:ln w="9525" algn="ctr">
            <a:solidFill>
              <a:schemeClr val="tx1"/>
            </a:solidFill>
            <a:round/>
            <a:headEnd/>
            <a:tailEnd/>
          </a:ln>
        </p:spPr>
        <p:txBody>
          <a:bodyPr wrap="none" anchor="ctr"/>
          <a:lstStyle/>
          <a:p>
            <a:pPr algn="ctr"/>
            <a:endParaRPr lang="ja-JP" altLang="en-US" sz="1600" b="1" smtClean="0">
              <a:solidFill>
                <a:srgbClr val="000000"/>
              </a:solidFill>
              <a:ea typeface="ＭＳ Ｐゴシック" charset="-128"/>
            </a:endParaRPr>
          </a:p>
        </p:txBody>
      </p:sp>
      <p:sp>
        <p:nvSpPr>
          <p:cNvPr id="5123" name="Oval 6"/>
          <p:cNvSpPr>
            <a:spLocks noChangeArrowheads="1"/>
          </p:cNvSpPr>
          <p:nvPr/>
        </p:nvSpPr>
        <p:spPr bwMode="auto">
          <a:xfrm>
            <a:off x="4021138" y="2029474"/>
            <a:ext cx="3687762" cy="2328220"/>
          </a:xfrm>
          <a:prstGeom prst="ellipse">
            <a:avLst/>
          </a:prstGeom>
          <a:solidFill>
            <a:srgbClr val="993366">
              <a:alpha val="50195"/>
            </a:srgbClr>
          </a:solidFill>
          <a:ln w="9525" algn="ctr">
            <a:solidFill>
              <a:schemeClr val="tx1"/>
            </a:solidFill>
            <a:round/>
            <a:headEnd/>
            <a:tailEnd/>
          </a:ln>
        </p:spPr>
        <p:txBody>
          <a:bodyPr wrap="none" anchor="ctr"/>
          <a:lstStyle/>
          <a:p>
            <a:pPr algn="ctr"/>
            <a:endParaRPr lang="ja-JP" altLang="en-US" sz="1600" b="1" smtClean="0">
              <a:solidFill>
                <a:srgbClr val="000000"/>
              </a:solidFill>
              <a:ea typeface="ＭＳ Ｐゴシック" charset="-128"/>
            </a:endParaRPr>
          </a:p>
        </p:txBody>
      </p:sp>
      <p:sp>
        <p:nvSpPr>
          <p:cNvPr id="5124" name="Oval 3"/>
          <p:cNvSpPr>
            <a:spLocks noChangeArrowheads="1"/>
          </p:cNvSpPr>
          <p:nvPr/>
        </p:nvSpPr>
        <p:spPr bwMode="auto">
          <a:xfrm>
            <a:off x="120650" y="2005662"/>
            <a:ext cx="3713163" cy="2508250"/>
          </a:xfrm>
          <a:prstGeom prst="ellipse">
            <a:avLst/>
          </a:prstGeom>
          <a:solidFill>
            <a:srgbClr val="C00000">
              <a:alpha val="50195"/>
            </a:srgbClr>
          </a:solidFill>
          <a:ln w="9525" algn="ctr">
            <a:solidFill>
              <a:schemeClr val="tx1"/>
            </a:solidFill>
            <a:round/>
            <a:headEnd/>
            <a:tailEnd/>
          </a:ln>
        </p:spPr>
        <p:txBody>
          <a:bodyPr wrap="none" anchor="ctr"/>
          <a:lstStyle/>
          <a:p>
            <a:pPr algn="ctr"/>
            <a:endParaRPr lang="ja-JP" altLang="en-US" sz="1600" b="1" smtClean="0">
              <a:solidFill>
                <a:srgbClr val="000000"/>
              </a:solidFill>
              <a:ea typeface="ＭＳ Ｐゴシック" charset="-128"/>
            </a:endParaRPr>
          </a:p>
        </p:txBody>
      </p:sp>
      <p:grpSp>
        <p:nvGrpSpPr>
          <p:cNvPr id="2" name="グループ化 257"/>
          <p:cNvGrpSpPr>
            <a:grpSpLocks/>
          </p:cNvGrpSpPr>
          <p:nvPr/>
        </p:nvGrpSpPr>
        <p:grpSpPr bwMode="auto">
          <a:xfrm>
            <a:off x="5091113" y="3447112"/>
            <a:ext cx="1573212" cy="881062"/>
            <a:chOff x="4353858" y="5267605"/>
            <a:chExt cx="1574202" cy="880988"/>
          </a:xfrm>
        </p:grpSpPr>
        <p:sp>
          <p:nvSpPr>
            <p:cNvPr id="5206" name="Line 474"/>
            <p:cNvSpPr>
              <a:spLocks noChangeShapeType="1"/>
            </p:cNvSpPr>
            <p:nvPr/>
          </p:nvSpPr>
          <p:spPr bwMode="auto">
            <a:xfrm rot="1946094" flipH="1" flipV="1">
              <a:off x="5329138" y="5622304"/>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07" name="Rectangle 475"/>
            <p:cNvSpPr>
              <a:spLocks noChangeArrowheads="1"/>
            </p:cNvSpPr>
            <p:nvPr/>
          </p:nvSpPr>
          <p:spPr bwMode="auto">
            <a:xfrm>
              <a:off x="5360966" y="5612063"/>
              <a:ext cx="290695" cy="3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S</a:t>
              </a:r>
            </a:p>
          </p:txBody>
        </p:sp>
        <p:sp>
          <p:nvSpPr>
            <p:cNvPr id="5208" name="Rectangle 476"/>
            <p:cNvSpPr>
              <a:spLocks noChangeArrowheads="1"/>
            </p:cNvSpPr>
            <p:nvPr/>
          </p:nvSpPr>
          <p:spPr bwMode="auto">
            <a:xfrm>
              <a:off x="5564294" y="5393007"/>
              <a:ext cx="309757"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O</a:t>
              </a:r>
            </a:p>
          </p:txBody>
        </p:sp>
        <p:sp>
          <p:nvSpPr>
            <p:cNvPr id="5209" name="Line 477"/>
            <p:cNvSpPr>
              <a:spLocks noChangeShapeType="1"/>
            </p:cNvSpPr>
            <p:nvPr/>
          </p:nvSpPr>
          <p:spPr bwMode="auto">
            <a:xfrm rot="19653906" flipV="1">
              <a:off x="5623898" y="5666641"/>
              <a:ext cx="75174" cy="26199"/>
            </a:xfrm>
            <a:prstGeom prst="line">
              <a:avLst/>
            </a:prstGeom>
            <a:noFill/>
            <a:ln w="38100" cmpd="dbl">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0" name="Rectangle 478"/>
            <p:cNvSpPr>
              <a:spLocks noChangeArrowheads="1"/>
            </p:cNvSpPr>
            <p:nvPr/>
          </p:nvSpPr>
          <p:spPr bwMode="auto">
            <a:xfrm>
              <a:off x="5173523" y="5843819"/>
              <a:ext cx="309757"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O</a:t>
              </a:r>
            </a:p>
          </p:txBody>
        </p:sp>
        <p:sp>
          <p:nvSpPr>
            <p:cNvPr id="5211" name="Line 479"/>
            <p:cNvSpPr>
              <a:spLocks noChangeShapeType="1"/>
            </p:cNvSpPr>
            <p:nvPr/>
          </p:nvSpPr>
          <p:spPr bwMode="auto">
            <a:xfrm rot="19653906" flipV="1">
              <a:off x="5410247" y="5898405"/>
              <a:ext cx="75174" cy="26199"/>
            </a:xfrm>
            <a:prstGeom prst="line">
              <a:avLst/>
            </a:prstGeom>
            <a:noFill/>
            <a:ln w="38100" cmpd="dbl">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2" name="Line 480"/>
            <p:cNvSpPr>
              <a:spLocks noChangeShapeType="1"/>
            </p:cNvSpPr>
            <p:nvPr/>
          </p:nvSpPr>
          <p:spPr bwMode="auto">
            <a:xfrm rot="1946094" flipH="1" flipV="1">
              <a:off x="5600159" y="5862129"/>
              <a:ext cx="75174" cy="2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3" name="Rectangle 481"/>
            <p:cNvSpPr>
              <a:spLocks noChangeArrowheads="1"/>
            </p:cNvSpPr>
            <p:nvPr/>
          </p:nvSpPr>
          <p:spPr bwMode="auto">
            <a:xfrm>
              <a:off x="5561117" y="5815246"/>
              <a:ext cx="366943" cy="3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O</a:t>
              </a:r>
              <a:r>
                <a:rPr lang="en-US" altLang="ja-JP" sz="1400" b="1" baseline="30000" smtClean="0">
                  <a:solidFill>
                    <a:srgbClr val="FFFFFF"/>
                  </a:solidFill>
                  <a:latin typeface="ＭＳ Ｐゴシック" pitchFamily="50" charset="-128"/>
                  <a:ea typeface="ＭＳ Ｐゴシック" charset="-128"/>
                </a:rPr>
                <a:t>-</a:t>
              </a:r>
            </a:p>
          </p:txBody>
        </p:sp>
        <p:sp>
          <p:nvSpPr>
            <p:cNvPr id="5214" name="Line 482"/>
            <p:cNvSpPr>
              <a:spLocks noChangeShapeType="1"/>
            </p:cNvSpPr>
            <p:nvPr/>
          </p:nvSpPr>
          <p:spPr bwMode="auto">
            <a:xfrm rot="19653906" flipV="1">
              <a:off x="5224291" y="5608197"/>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5" name="Line 483"/>
            <p:cNvSpPr>
              <a:spLocks noChangeShapeType="1"/>
            </p:cNvSpPr>
            <p:nvPr/>
          </p:nvSpPr>
          <p:spPr bwMode="auto">
            <a:xfrm rot="1946094" flipH="1" flipV="1">
              <a:off x="5123400" y="5622304"/>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6" name="Line 484"/>
            <p:cNvSpPr>
              <a:spLocks noChangeShapeType="1"/>
            </p:cNvSpPr>
            <p:nvPr/>
          </p:nvSpPr>
          <p:spPr bwMode="auto">
            <a:xfrm rot="19653906" flipV="1">
              <a:off x="5006683" y="5608197"/>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7" name="Line 485"/>
            <p:cNvSpPr>
              <a:spLocks noChangeShapeType="1"/>
            </p:cNvSpPr>
            <p:nvPr/>
          </p:nvSpPr>
          <p:spPr bwMode="auto">
            <a:xfrm rot="1946094" flipH="1" flipV="1">
              <a:off x="4887987" y="5608197"/>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8" name="Line 486"/>
            <p:cNvSpPr>
              <a:spLocks noChangeShapeType="1"/>
            </p:cNvSpPr>
            <p:nvPr/>
          </p:nvSpPr>
          <p:spPr bwMode="auto">
            <a:xfrm rot="19653906" flipV="1">
              <a:off x="4783140" y="5594089"/>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19" name="Line 487"/>
            <p:cNvSpPr>
              <a:spLocks noChangeShapeType="1"/>
            </p:cNvSpPr>
            <p:nvPr/>
          </p:nvSpPr>
          <p:spPr bwMode="auto">
            <a:xfrm rot="1946094" flipH="1" flipV="1">
              <a:off x="4682249" y="5608197"/>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20" name="Line 488"/>
            <p:cNvSpPr>
              <a:spLocks noChangeShapeType="1"/>
            </p:cNvSpPr>
            <p:nvPr/>
          </p:nvSpPr>
          <p:spPr bwMode="auto">
            <a:xfrm rot="19653906" flipV="1">
              <a:off x="4565531" y="5594089"/>
              <a:ext cx="168152" cy="4836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algn="ctr"/>
              <a:endParaRPr lang="ja-JP" altLang="en-US" sz="1600" b="1" smtClean="0">
                <a:solidFill>
                  <a:srgbClr val="000000"/>
                </a:solidFill>
                <a:ea typeface="ＭＳ Ｐゴシック" charset="-128"/>
              </a:endParaRPr>
            </a:p>
          </p:txBody>
        </p:sp>
        <p:sp>
          <p:nvSpPr>
            <p:cNvPr id="5221" name="Rectangle 489"/>
            <p:cNvSpPr>
              <a:spLocks noChangeArrowheads="1"/>
            </p:cNvSpPr>
            <p:nvPr/>
          </p:nvSpPr>
          <p:spPr bwMode="auto">
            <a:xfrm>
              <a:off x="4472995" y="5640636"/>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2" name="Rectangle 490"/>
            <p:cNvSpPr>
              <a:spLocks noChangeArrowheads="1"/>
            </p:cNvSpPr>
            <p:nvPr/>
          </p:nvSpPr>
          <p:spPr bwMode="auto">
            <a:xfrm>
              <a:off x="4353858" y="5634287"/>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3" name="Rectangle 491"/>
            <p:cNvSpPr>
              <a:spLocks noChangeArrowheads="1"/>
            </p:cNvSpPr>
            <p:nvPr/>
          </p:nvSpPr>
          <p:spPr bwMode="auto">
            <a:xfrm>
              <a:off x="4353858" y="5456502"/>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4" name="Rectangle 492"/>
            <p:cNvSpPr>
              <a:spLocks noChangeArrowheads="1"/>
            </p:cNvSpPr>
            <p:nvPr/>
          </p:nvSpPr>
          <p:spPr bwMode="auto">
            <a:xfrm>
              <a:off x="4490358" y="527163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5" name="Rectangle 493"/>
            <p:cNvSpPr>
              <a:spLocks noChangeArrowheads="1"/>
            </p:cNvSpPr>
            <p:nvPr/>
          </p:nvSpPr>
          <p:spPr bwMode="auto">
            <a:xfrm>
              <a:off x="4604841" y="5267605"/>
              <a:ext cx="282752"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6" name="Rectangle 494"/>
            <p:cNvSpPr>
              <a:spLocks noChangeArrowheads="1"/>
            </p:cNvSpPr>
            <p:nvPr/>
          </p:nvSpPr>
          <p:spPr bwMode="auto">
            <a:xfrm>
              <a:off x="4727748" y="527163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7" name="Rectangle 495"/>
            <p:cNvSpPr>
              <a:spLocks noChangeArrowheads="1"/>
            </p:cNvSpPr>
            <p:nvPr/>
          </p:nvSpPr>
          <p:spPr bwMode="auto">
            <a:xfrm>
              <a:off x="4838350" y="5267605"/>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8" name="Rectangle 496"/>
            <p:cNvSpPr>
              <a:spLocks noChangeArrowheads="1"/>
            </p:cNvSpPr>
            <p:nvPr/>
          </p:nvSpPr>
          <p:spPr bwMode="auto">
            <a:xfrm>
              <a:off x="4963161" y="527163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29" name="Rectangle 497"/>
            <p:cNvSpPr>
              <a:spLocks noChangeArrowheads="1"/>
            </p:cNvSpPr>
            <p:nvPr/>
          </p:nvSpPr>
          <p:spPr bwMode="auto">
            <a:xfrm>
              <a:off x="5078213" y="5267605"/>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0" name="Rectangle 498"/>
            <p:cNvSpPr>
              <a:spLocks noChangeArrowheads="1"/>
            </p:cNvSpPr>
            <p:nvPr/>
          </p:nvSpPr>
          <p:spPr bwMode="auto">
            <a:xfrm>
              <a:off x="5202530" y="5271636"/>
              <a:ext cx="28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1" name="Rectangle 499"/>
            <p:cNvSpPr>
              <a:spLocks noChangeArrowheads="1"/>
            </p:cNvSpPr>
            <p:nvPr/>
          </p:nvSpPr>
          <p:spPr bwMode="auto">
            <a:xfrm>
              <a:off x="5314900" y="5267605"/>
              <a:ext cx="282752"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2" name="Rectangle 500"/>
            <p:cNvSpPr>
              <a:spLocks noChangeArrowheads="1"/>
            </p:cNvSpPr>
            <p:nvPr/>
          </p:nvSpPr>
          <p:spPr bwMode="auto">
            <a:xfrm>
              <a:off x="4598487" y="5640636"/>
              <a:ext cx="282752"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3" name="Rectangle 501"/>
            <p:cNvSpPr>
              <a:spLocks noChangeArrowheads="1"/>
            </p:cNvSpPr>
            <p:nvPr/>
          </p:nvSpPr>
          <p:spPr bwMode="auto">
            <a:xfrm>
              <a:off x="4714447" y="5635874"/>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4" name="Rectangle 502"/>
            <p:cNvSpPr>
              <a:spLocks noChangeArrowheads="1"/>
            </p:cNvSpPr>
            <p:nvPr/>
          </p:nvSpPr>
          <p:spPr bwMode="auto">
            <a:xfrm>
              <a:off x="4836762" y="5640636"/>
              <a:ext cx="282752"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5" name="Rectangle 503"/>
            <p:cNvSpPr>
              <a:spLocks noChangeArrowheads="1"/>
            </p:cNvSpPr>
            <p:nvPr/>
          </p:nvSpPr>
          <p:spPr bwMode="auto">
            <a:xfrm>
              <a:off x="4952722" y="5635874"/>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6" name="Rectangle 504"/>
            <p:cNvSpPr>
              <a:spLocks noChangeArrowheads="1"/>
            </p:cNvSpPr>
            <p:nvPr/>
          </p:nvSpPr>
          <p:spPr bwMode="auto">
            <a:xfrm>
              <a:off x="5078213" y="5640636"/>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sp>
          <p:nvSpPr>
            <p:cNvPr id="5237" name="Rectangle 505"/>
            <p:cNvSpPr>
              <a:spLocks noChangeArrowheads="1"/>
            </p:cNvSpPr>
            <p:nvPr/>
          </p:nvSpPr>
          <p:spPr bwMode="auto">
            <a:xfrm>
              <a:off x="5186231" y="5635874"/>
              <a:ext cx="282753" cy="30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b="1" smtClean="0">
                  <a:solidFill>
                    <a:srgbClr val="FFFFFF"/>
                  </a:solidFill>
                  <a:latin typeface="ＭＳ Ｐゴシック" pitchFamily="50" charset="-128"/>
                  <a:ea typeface="ＭＳ Ｐゴシック" charset="-128"/>
                </a:rPr>
                <a:t>F</a:t>
              </a:r>
            </a:p>
          </p:txBody>
        </p:sp>
      </p:grpSp>
      <p:sp>
        <p:nvSpPr>
          <p:cNvPr id="155" name="AutoShape 4"/>
          <p:cNvSpPr>
            <a:spLocks noChangeArrowheads="1"/>
          </p:cNvSpPr>
          <p:nvPr/>
        </p:nvSpPr>
        <p:spPr bwMode="auto">
          <a:xfrm>
            <a:off x="2165350" y="230188"/>
            <a:ext cx="4854575" cy="679450"/>
          </a:xfrm>
          <a:prstGeom prst="plaque">
            <a:avLst>
              <a:gd name="adj" fmla="val 16667"/>
            </a:avLst>
          </a:prstGeom>
          <a:gradFill rotWithShape="0">
            <a:gsLst>
              <a:gs pos="0">
                <a:srgbClr val="003366">
                  <a:gamma/>
                  <a:shade val="46275"/>
                  <a:invGamma/>
                </a:srgbClr>
              </a:gs>
              <a:gs pos="50000">
                <a:srgbClr val="003366"/>
              </a:gs>
              <a:gs pos="100000">
                <a:srgbClr val="003366">
                  <a:gamma/>
                  <a:shade val="46275"/>
                  <a:invGamma/>
                </a:srgbClr>
              </a:gs>
            </a:gsLst>
            <a:lin ang="5400000" scaled="1"/>
          </a:gradFill>
          <a:ln w="9525">
            <a:noFill/>
            <a:miter lim="800000"/>
            <a:headEnd/>
            <a:tailEnd/>
          </a:ln>
          <a:effectLst>
            <a:outerShdw dist="35921" dir="2700000" algn="ctr" rotWithShape="0">
              <a:schemeClr val="tx1"/>
            </a:outerShdw>
          </a:effectLst>
        </p:spPr>
        <p:txBody>
          <a:bodyPr>
            <a:spAutoFit/>
          </a:bodyPr>
          <a:lstStyle/>
          <a:p>
            <a:pPr algn="ctr">
              <a:defRPr/>
            </a:pPr>
            <a:r>
              <a:rPr lang="en-US" altLang="ja-JP" sz="2800" b="1" dirty="0">
                <a:solidFill>
                  <a:srgbClr val="FFFFFF"/>
                </a:solidFill>
                <a:effectLst>
                  <a:outerShdw blurRad="38100" dist="38100" dir="2700000" algn="tl">
                    <a:srgbClr val="000000"/>
                  </a:outerShdw>
                </a:effectLst>
                <a:latin typeface="Arial" pitchFamily="34" charset="0"/>
                <a:ea typeface="ＭＳ Ｐゴシック" pitchFamily="50" charset="-128"/>
              </a:rPr>
              <a:t>POPs</a:t>
            </a:r>
            <a:r>
              <a:rPr lang="ja-JP" altLang="en-US" sz="2800" b="1" dirty="0">
                <a:solidFill>
                  <a:srgbClr val="FFFFFF"/>
                </a:solidFill>
                <a:effectLst>
                  <a:outerShdw blurRad="38100" dist="38100" dir="2700000" algn="tl">
                    <a:srgbClr val="000000"/>
                  </a:outerShdw>
                </a:effectLst>
                <a:latin typeface="Arial" pitchFamily="34" charset="0"/>
                <a:ea typeface="ＭＳ Ｐゴシック" pitchFamily="50" charset="-128"/>
              </a:rPr>
              <a:t>候補物質</a:t>
            </a:r>
          </a:p>
        </p:txBody>
      </p:sp>
      <p:sp>
        <p:nvSpPr>
          <p:cNvPr id="156" name="Rectangle 16"/>
          <p:cNvSpPr>
            <a:spLocks noChangeArrowheads="1"/>
          </p:cNvSpPr>
          <p:nvPr/>
        </p:nvSpPr>
        <p:spPr bwMode="auto">
          <a:xfrm>
            <a:off x="125413" y="1071563"/>
            <a:ext cx="8874125" cy="81253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lnSpc>
                <a:spcPct val="110000"/>
              </a:lnSpc>
              <a:buFont typeface="Wingdings" pitchFamily="2" charset="2"/>
              <a:buNone/>
            </a:pPr>
            <a:r>
              <a:rPr lang="en-US" altLang="ja-JP" b="1" dirty="0" smtClean="0">
                <a:solidFill>
                  <a:srgbClr val="FFFFFF"/>
                </a:solidFill>
                <a:latin typeface="ＭＳ Ｐゴシック" pitchFamily="50" charset="-128"/>
                <a:ea typeface="ＭＳ Ｐゴシック" pitchFamily="50" charset="-128"/>
              </a:rPr>
              <a:t>POPs</a:t>
            </a:r>
            <a:r>
              <a:rPr lang="ja-JP" altLang="en-US" b="1" dirty="0" smtClean="0">
                <a:solidFill>
                  <a:srgbClr val="FFFFFF"/>
                </a:solidFill>
                <a:latin typeface="ＭＳ Ｐゴシック" pitchFamily="50" charset="-128"/>
                <a:ea typeface="ＭＳ Ｐゴシック" pitchFamily="50" charset="-128"/>
              </a:rPr>
              <a:t>に物理化学的特性や毒性などが類似した物質群</a:t>
            </a:r>
          </a:p>
          <a:p>
            <a:pPr algn="ctr">
              <a:lnSpc>
                <a:spcPct val="110000"/>
              </a:lnSpc>
              <a:buFont typeface="Wingdings" pitchFamily="2" charset="2"/>
              <a:buNone/>
            </a:pPr>
            <a:r>
              <a:rPr lang="en-US" altLang="ja-JP" b="1" dirty="0" smtClean="0">
                <a:solidFill>
                  <a:srgbClr val="FFFFFF"/>
                </a:solidFill>
                <a:latin typeface="ＭＳ Ｐゴシック" pitchFamily="50" charset="-128"/>
                <a:ea typeface="ＭＳ Ｐゴシック" pitchFamily="50" charset="-128"/>
              </a:rPr>
              <a:t>(</a:t>
            </a:r>
            <a:r>
              <a:rPr lang="en-US" altLang="ja-JP" b="1" baseline="30000" dirty="0" smtClean="0">
                <a:solidFill>
                  <a:srgbClr val="FFFFFF"/>
                </a:solidFill>
                <a:latin typeface="ＭＳ Ｐゴシック" pitchFamily="50" charset="-128"/>
                <a:ea typeface="ＭＳ Ｐゴシック" pitchFamily="50" charset="-128"/>
              </a:rPr>
              <a:t>*</a:t>
            </a:r>
            <a:r>
              <a:rPr lang="ja-JP" altLang="en-US" b="1" dirty="0" smtClean="0">
                <a:solidFill>
                  <a:srgbClr val="FFFFFF"/>
                </a:solidFill>
                <a:latin typeface="ＭＳ Ｐゴシック" pitchFamily="50" charset="-128"/>
                <a:ea typeface="ＭＳ Ｐゴシック" pitchFamily="50" charset="-128"/>
              </a:rPr>
              <a:t>一部は</a:t>
            </a:r>
            <a:r>
              <a:rPr lang="en-US" altLang="ja-JP" b="1" dirty="0" smtClean="0">
                <a:solidFill>
                  <a:srgbClr val="FFFFFF"/>
                </a:solidFill>
                <a:latin typeface="ＭＳ Ｐゴシック" pitchFamily="50" charset="-128"/>
                <a:ea typeface="ＭＳ Ｐゴシック" pitchFamily="50" charset="-128"/>
              </a:rPr>
              <a:t>2009</a:t>
            </a:r>
            <a:r>
              <a:rPr lang="ja-JP" altLang="en-US" b="1" dirty="0" smtClean="0">
                <a:solidFill>
                  <a:srgbClr val="FFFFFF"/>
                </a:solidFill>
                <a:latin typeface="ＭＳ Ｐゴシック" pitchFamily="50" charset="-128"/>
                <a:ea typeface="ＭＳ Ｐゴシック" pitchFamily="50" charset="-128"/>
              </a:rPr>
              <a:t>年～</a:t>
            </a:r>
            <a:r>
              <a:rPr lang="en-US" altLang="ja-JP" b="1" dirty="0" smtClean="0">
                <a:solidFill>
                  <a:srgbClr val="FFFFFF"/>
                </a:solidFill>
                <a:latin typeface="ＭＳ Ｐゴシック" pitchFamily="50" charset="-128"/>
                <a:ea typeface="ＭＳ Ｐゴシック" pitchFamily="50" charset="-128"/>
              </a:rPr>
              <a:t>2014</a:t>
            </a:r>
            <a:r>
              <a:rPr lang="ja-JP" altLang="en-US" b="1" dirty="0" smtClean="0">
                <a:solidFill>
                  <a:srgbClr val="FFFFFF"/>
                </a:solidFill>
                <a:latin typeface="ＭＳ Ｐゴシック" pitchFamily="50" charset="-128"/>
                <a:ea typeface="ＭＳ Ｐゴシック" pitchFamily="50" charset="-128"/>
              </a:rPr>
              <a:t>年に</a:t>
            </a:r>
            <a:r>
              <a:rPr lang="en-US" altLang="ja-JP" b="1" dirty="0" smtClean="0">
                <a:solidFill>
                  <a:srgbClr val="FFFFFF"/>
                </a:solidFill>
                <a:latin typeface="ＭＳ Ｐゴシック" pitchFamily="50" charset="-128"/>
                <a:ea typeface="ＭＳ Ｐゴシック" pitchFamily="50" charset="-128"/>
              </a:rPr>
              <a:t>POPs</a:t>
            </a:r>
            <a:r>
              <a:rPr lang="ja-JP" altLang="en-US" b="1" dirty="0" smtClean="0">
                <a:solidFill>
                  <a:srgbClr val="FFFFFF"/>
                </a:solidFill>
                <a:latin typeface="ＭＳ Ｐゴシック" pitchFamily="50" charset="-128"/>
                <a:ea typeface="ＭＳ Ｐゴシック" pitchFamily="50" charset="-128"/>
              </a:rPr>
              <a:t>条約指定）</a:t>
            </a:r>
          </a:p>
        </p:txBody>
      </p:sp>
      <p:grpSp>
        <p:nvGrpSpPr>
          <p:cNvPr id="3" name="Group 134"/>
          <p:cNvGrpSpPr>
            <a:grpSpLocks/>
          </p:cNvGrpSpPr>
          <p:nvPr/>
        </p:nvGrpSpPr>
        <p:grpSpPr bwMode="auto">
          <a:xfrm>
            <a:off x="398463" y="3229624"/>
            <a:ext cx="1646237" cy="803275"/>
            <a:chOff x="2333" y="3115"/>
            <a:chExt cx="1037" cy="506"/>
          </a:xfrm>
        </p:grpSpPr>
        <p:grpSp>
          <p:nvGrpSpPr>
            <p:cNvPr id="4" name="Group 135"/>
            <p:cNvGrpSpPr>
              <a:grpSpLocks/>
            </p:cNvGrpSpPr>
            <p:nvPr/>
          </p:nvGrpSpPr>
          <p:grpSpPr bwMode="auto">
            <a:xfrm rot="-1844258">
              <a:off x="2472" y="3240"/>
              <a:ext cx="262" cy="221"/>
              <a:chOff x="2487" y="1811"/>
              <a:chExt cx="442" cy="382"/>
            </a:xfrm>
          </p:grpSpPr>
          <p:sp>
            <p:nvSpPr>
              <p:cNvPr id="215" name="AutoShape 136"/>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16" name="Oval 137"/>
              <p:cNvSpPr>
                <a:spLocks noChangeArrowheads="1"/>
              </p:cNvSpPr>
              <p:nvPr/>
            </p:nvSpPr>
            <p:spPr bwMode="auto">
              <a:xfrm>
                <a:off x="2569" y="1862"/>
                <a:ext cx="277" cy="277"/>
              </a:xfrm>
              <a:prstGeom prst="ellips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5" name="Group 138"/>
            <p:cNvGrpSpPr>
              <a:grpSpLocks/>
            </p:cNvGrpSpPr>
            <p:nvPr/>
          </p:nvGrpSpPr>
          <p:grpSpPr bwMode="auto">
            <a:xfrm rot="-1836036">
              <a:off x="2931" y="3237"/>
              <a:ext cx="262" cy="220"/>
              <a:chOff x="2487" y="1811"/>
              <a:chExt cx="442" cy="382"/>
            </a:xfrm>
          </p:grpSpPr>
          <p:sp>
            <p:nvSpPr>
              <p:cNvPr id="213" name="AutoShape 139"/>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14" name="Oval 140"/>
              <p:cNvSpPr>
                <a:spLocks noChangeArrowheads="1"/>
              </p:cNvSpPr>
              <p:nvPr/>
            </p:nvSpPr>
            <p:spPr bwMode="auto">
              <a:xfrm>
                <a:off x="2570" y="1863"/>
                <a:ext cx="277" cy="276"/>
              </a:xfrm>
              <a:prstGeom prst="ellips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sp>
          <p:nvSpPr>
            <p:cNvPr id="206" name="Line 141"/>
            <p:cNvSpPr>
              <a:spLocks noChangeShapeType="1"/>
            </p:cNvSpPr>
            <p:nvPr/>
          </p:nvSpPr>
          <p:spPr bwMode="auto">
            <a:xfrm flipV="1">
              <a:off x="2715" y="3241"/>
              <a:ext cx="75" cy="41"/>
            </a:xfrm>
            <a:prstGeom prst="line">
              <a:avLst/>
            </a:prstGeom>
            <a:noFill/>
            <a:ln w="1905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07" name="Line 142"/>
            <p:cNvSpPr>
              <a:spLocks noChangeShapeType="1"/>
            </p:cNvSpPr>
            <p:nvPr/>
          </p:nvSpPr>
          <p:spPr bwMode="auto">
            <a:xfrm flipH="1" flipV="1">
              <a:off x="2868" y="3245"/>
              <a:ext cx="74" cy="41"/>
            </a:xfrm>
            <a:prstGeom prst="line">
              <a:avLst/>
            </a:prstGeom>
            <a:noFill/>
            <a:ln w="1905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197" name="Rectangle 143"/>
            <p:cNvSpPr>
              <a:spLocks noChangeArrowheads="1"/>
            </p:cNvSpPr>
            <p:nvPr/>
          </p:nvSpPr>
          <p:spPr bwMode="auto">
            <a:xfrm>
              <a:off x="2737" y="3115"/>
              <a:ext cx="2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500" b="1" smtClean="0">
                  <a:solidFill>
                    <a:srgbClr val="FFFFFF"/>
                  </a:solidFill>
                  <a:latin typeface="ＭＳ Ｐゴシック" pitchFamily="50" charset="-128"/>
                  <a:ea typeface="ＭＳ Ｐゴシック" pitchFamily="50" charset="-128"/>
                </a:rPr>
                <a:t>O</a:t>
              </a:r>
            </a:p>
          </p:txBody>
        </p:sp>
        <p:sp>
          <p:nvSpPr>
            <p:cNvPr id="5198" name="Rectangle 144"/>
            <p:cNvSpPr>
              <a:spLocks noChangeArrowheads="1"/>
            </p:cNvSpPr>
            <p:nvPr/>
          </p:nvSpPr>
          <p:spPr bwMode="auto">
            <a:xfrm>
              <a:off x="3095" y="3416"/>
              <a:ext cx="27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500" b="1" smtClean="0">
                  <a:solidFill>
                    <a:srgbClr val="FFFFFF"/>
                  </a:solidFill>
                  <a:latin typeface="ＭＳ Ｐゴシック" pitchFamily="50" charset="-128"/>
                  <a:ea typeface="ＭＳ Ｐゴシック" pitchFamily="50" charset="-128"/>
                </a:rPr>
                <a:t>Br</a:t>
              </a:r>
              <a:r>
                <a:rPr lang="en-US" altLang="ja-JP" sz="1500" b="1" baseline="-25000" smtClean="0">
                  <a:solidFill>
                    <a:srgbClr val="FFFFFF"/>
                  </a:solidFill>
                  <a:latin typeface="ＭＳ Ｐゴシック" pitchFamily="50" charset="-128"/>
                  <a:ea typeface="ＭＳ Ｐゴシック" pitchFamily="50" charset="-128"/>
                </a:rPr>
                <a:t>n</a:t>
              </a:r>
            </a:p>
          </p:txBody>
        </p:sp>
        <p:sp>
          <p:nvSpPr>
            <p:cNvPr id="5199" name="Rectangle 145"/>
            <p:cNvSpPr>
              <a:spLocks noChangeArrowheads="1"/>
            </p:cNvSpPr>
            <p:nvPr/>
          </p:nvSpPr>
          <p:spPr bwMode="auto">
            <a:xfrm>
              <a:off x="2333" y="3419"/>
              <a:ext cx="29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500" b="1" smtClean="0">
                  <a:solidFill>
                    <a:srgbClr val="FFFFFF"/>
                  </a:solidFill>
                  <a:latin typeface="ＭＳ Ｐゴシック" pitchFamily="50" charset="-128"/>
                  <a:ea typeface="ＭＳ Ｐゴシック" pitchFamily="50" charset="-128"/>
                </a:rPr>
                <a:t>Br</a:t>
              </a:r>
              <a:r>
                <a:rPr lang="en-US" altLang="ja-JP" sz="1500" b="1" baseline="-25000" smtClean="0">
                  <a:solidFill>
                    <a:srgbClr val="FFFFFF"/>
                  </a:solidFill>
                  <a:latin typeface="ＭＳ Ｐゴシック" pitchFamily="50" charset="-128"/>
                  <a:ea typeface="ＭＳ Ｐゴシック" pitchFamily="50" charset="-128"/>
                </a:rPr>
                <a:t>m</a:t>
              </a:r>
            </a:p>
          </p:txBody>
        </p:sp>
        <p:sp>
          <p:nvSpPr>
            <p:cNvPr id="211" name="Line 146"/>
            <p:cNvSpPr>
              <a:spLocks noChangeShapeType="1"/>
            </p:cNvSpPr>
            <p:nvPr/>
          </p:nvSpPr>
          <p:spPr bwMode="auto">
            <a:xfrm flipH="1">
              <a:off x="2497" y="3372"/>
              <a:ext cx="93" cy="90"/>
            </a:xfrm>
            <a:prstGeom prst="line">
              <a:avLst/>
            </a:prstGeom>
            <a:noFill/>
            <a:ln w="1270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12" name="Line 147"/>
            <p:cNvSpPr>
              <a:spLocks noChangeShapeType="1"/>
            </p:cNvSpPr>
            <p:nvPr/>
          </p:nvSpPr>
          <p:spPr bwMode="auto">
            <a:xfrm>
              <a:off x="3075" y="3367"/>
              <a:ext cx="94" cy="90"/>
            </a:xfrm>
            <a:prstGeom prst="line">
              <a:avLst/>
            </a:prstGeom>
            <a:noFill/>
            <a:ln w="1270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6" name="Group 148"/>
          <p:cNvGrpSpPr>
            <a:grpSpLocks/>
          </p:cNvGrpSpPr>
          <p:nvPr/>
        </p:nvGrpSpPr>
        <p:grpSpPr bwMode="auto">
          <a:xfrm>
            <a:off x="3449639" y="5555369"/>
            <a:ext cx="1571625" cy="773112"/>
            <a:chOff x="4022" y="1689"/>
            <a:chExt cx="990" cy="487"/>
          </a:xfrm>
        </p:grpSpPr>
        <p:grpSp>
          <p:nvGrpSpPr>
            <p:cNvPr id="7" name="Group 149"/>
            <p:cNvGrpSpPr>
              <a:grpSpLocks/>
            </p:cNvGrpSpPr>
            <p:nvPr/>
          </p:nvGrpSpPr>
          <p:grpSpPr bwMode="auto">
            <a:xfrm rot="-1844258">
              <a:off x="4135" y="1799"/>
              <a:ext cx="263" cy="219"/>
              <a:chOff x="2487" y="1811"/>
              <a:chExt cx="442" cy="382"/>
            </a:xfrm>
          </p:grpSpPr>
          <p:sp>
            <p:nvSpPr>
              <p:cNvPr id="230" name="AutoShape 150"/>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31" name="Oval 151"/>
              <p:cNvSpPr>
                <a:spLocks noChangeArrowheads="1"/>
              </p:cNvSpPr>
              <p:nvPr/>
            </p:nvSpPr>
            <p:spPr bwMode="auto">
              <a:xfrm>
                <a:off x="2569" y="1863"/>
                <a:ext cx="277" cy="277"/>
              </a:xfrm>
              <a:prstGeom prst="ellips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8" name="Group 152"/>
            <p:cNvGrpSpPr>
              <a:grpSpLocks/>
            </p:cNvGrpSpPr>
            <p:nvPr/>
          </p:nvGrpSpPr>
          <p:grpSpPr bwMode="auto">
            <a:xfrm rot="-1836036">
              <a:off x="4593" y="1799"/>
              <a:ext cx="262" cy="218"/>
              <a:chOff x="2487" y="1811"/>
              <a:chExt cx="442" cy="382"/>
            </a:xfrm>
          </p:grpSpPr>
          <p:sp>
            <p:nvSpPr>
              <p:cNvPr id="228" name="AutoShape 153"/>
              <p:cNvSpPr>
                <a:spLocks noChangeArrowheads="1"/>
              </p:cNvSpPr>
              <p:nvPr/>
            </p:nvSpPr>
            <p:spPr bwMode="auto">
              <a:xfrm>
                <a:off x="2487" y="1811"/>
                <a:ext cx="442" cy="382"/>
              </a:xfrm>
              <a:prstGeom prst="hexagon">
                <a:avLst>
                  <a:gd name="adj" fmla="val 28927"/>
                  <a:gd name="vf" fmla="val 115470"/>
                </a:avLst>
              </a:prstGeom>
              <a:noFill/>
              <a:ln w="19050" cap="sq">
                <a:solidFill>
                  <a:srgbClr val="FFFFFF"/>
                </a:solidFill>
                <a:miter lim="800000"/>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29" name="Oval 154"/>
              <p:cNvSpPr>
                <a:spLocks noChangeArrowheads="1"/>
              </p:cNvSpPr>
              <p:nvPr/>
            </p:nvSpPr>
            <p:spPr bwMode="auto">
              <a:xfrm>
                <a:off x="2570" y="1864"/>
                <a:ext cx="277" cy="277"/>
              </a:xfrm>
              <a:prstGeom prst="ellips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sp>
          <p:nvSpPr>
            <p:cNvPr id="220" name="Line 155"/>
            <p:cNvSpPr>
              <a:spLocks noChangeShapeType="1"/>
            </p:cNvSpPr>
            <p:nvPr/>
          </p:nvSpPr>
          <p:spPr bwMode="auto">
            <a:xfrm flipV="1">
              <a:off x="4379" y="1800"/>
              <a:ext cx="74" cy="41"/>
            </a:xfrm>
            <a:prstGeom prst="line">
              <a:avLst/>
            </a:prstGeom>
            <a:noFill/>
            <a:ln w="1905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21" name="Line 156"/>
            <p:cNvSpPr>
              <a:spLocks noChangeShapeType="1"/>
            </p:cNvSpPr>
            <p:nvPr/>
          </p:nvSpPr>
          <p:spPr bwMode="auto">
            <a:xfrm flipH="1" flipV="1">
              <a:off x="4531" y="1803"/>
              <a:ext cx="74" cy="42"/>
            </a:xfrm>
            <a:prstGeom prst="line">
              <a:avLst/>
            </a:prstGeom>
            <a:noFill/>
            <a:ln w="1905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183" name="Rectangle 157"/>
            <p:cNvSpPr>
              <a:spLocks noChangeArrowheads="1"/>
            </p:cNvSpPr>
            <p:nvPr/>
          </p:nvSpPr>
          <p:spPr bwMode="auto">
            <a:xfrm>
              <a:off x="4398" y="1689"/>
              <a:ext cx="2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500" b="1" smtClean="0">
                  <a:solidFill>
                    <a:srgbClr val="FFFFFF"/>
                  </a:solidFill>
                  <a:latin typeface="ＭＳ Ｐゴシック" pitchFamily="50" charset="-128"/>
                  <a:ea typeface="ＭＳ Ｐゴシック" pitchFamily="50" charset="-128"/>
                </a:rPr>
                <a:t>O</a:t>
              </a:r>
            </a:p>
          </p:txBody>
        </p:sp>
        <p:sp>
          <p:nvSpPr>
            <p:cNvPr id="223" name="Line 158"/>
            <p:cNvSpPr>
              <a:spLocks noChangeShapeType="1"/>
            </p:cNvSpPr>
            <p:nvPr/>
          </p:nvSpPr>
          <p:spPr bwMode="auto">
            <a:xfrm>
              <a:off x="4376" y="1976"/>
              <a:ext cx="234" cy="0"/>
            </a:xfrm>
            <a:prstGeom prst="line">
              <a:avLst/>
            </a:prstGeom>
            <a:noFill/>
            <a:ln w="1905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185" name="Rectangle 159"/>
            <p:cNvSpPr>
              <a:spLocks noChangeArrowheads="1"/>
            </p:cNvSpPr>
            <p:nvPr/>
          </p:nvSpPr>
          <p:spPr bwMode="auto">
            <a:xfrm>
              <a:off x="4783" y="1969"/>
              <a:ext cx="22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500" b="1" smtClean="0">
                  <a:solidFill>
                    <a:srgbClr val="FFFFFF"/>
                  </a:solidFill>
                  <a:latin typeface="ＭＳ Ｐゴシック" pitchFamily="50" charset="-128"/>
                  <a:ea typeface="ＭＳ Ｐゴシック" pitchFamily="50" charset="-128"/>
                </a:rPr>
                <a:t>X</a:t>
              </a:r>
              <a:r>
                <a:rPr lang="en-US" altLang="ja-JP" sz="1500" b="1" baseline="-25000" smtClean="0">
                  <a:solidFill>
                    <a:srgbClr val="FFFFFF"/>
                  </a:solidFill>
                  <a:latin typeface="ＭＳ Ｐゴシック" pitchFamily="50" charset="-128"/>
                  <a:ea typeface="ＭＳ Ｐゴシック" pitchFamily="50" charset="-128"/>
                </a:rPr>
                <a:t>n</a:t>
              </a:r>
            </a:p>
          </p:txBody>
        </p:sp>
        <p:sp>
          <p:nvSpPr>
            <p:cNvPr id="5186" name="Rectangle 160"/>
            <p:cNvSpPr>
              <a:spLocks noChangeArrowheads="1"/>
            </p:cNvSpPr>
            <p:nvPr/>
          </p:nvSpPr>
          <p:spPr bwMode="auto">
            <a:xfrm>
              <a:off x="4022" y="1974"/>
              <a:ext cx="24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500" b="1" smtClean="0">
                  <a:solidFill>
                    <a:srgbClr val="FFFFFF"/>
                  </a:solidFill>
                  <a:latin typeface="ＭＳ Ｐゴシック" pitchFamily="50" charset="-128"/>
                  <a:ea typeface="ＭＳ Ｐゴシック" pitchFamily="50" charset="-128"/>
                </a:rPr>
                <a:t>X</a:t>
              </a:r>
              <a:r>
                <a:rPr lang="en-US" altLang="ja-JP" sz="1500" b="1" baseline="-25000" smtClean="0">
                  <a:solidFill>
                    <a:srgbClr val="FFFFFF"/>
                  </a:solidFill>
                  <a:latin typeface="ＭＳ Ｐゴシック" pitchFamily="50" charset="-128"/>
                  <a:ea typeface="ＭＳ Ｐゴシック" pitchFamily="50" charset="-128"/>
                </a:rPr>
                <a:t>m</a:t>
              </a:r>
            </a:p>
          </p:txBody>
        </p:sp>
        <p:sp>
          <p:nvSpPr>
            <p:cNvPr id="226" name="Line 161"/>
            <p:cNvSpPr>
              <a:spLocks noChangeShapeType="1"/>
            </p:cNvSpPr>
            <p:nvPr/>
          </p:nvSpPr>
          <p:spPr bwMode="auto">
            <a:xfrm flipH="1">
              <a:off x="4162" y="1926"/>
              <a:ext cx="93" cy="90"/>
            </a:xfrm>
            <a:prstGeom prst="line">
              <a:avLst/>
            </a:prstGeom>
            <a:noFill/>
            <a:ln w="1270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27" name="Line 162"/>
            <p:cNvSpPr>
              <a:spLocks noChangeShapeType="1"/>
            </p:cNvSpPr>
            <p:nvPr/>
          </p:nvSpPr>
          <p:spPr bwMode="auto">
            <a:xfrm>
              <a:off x="4740" y="1921"/>
              <a:ext cx="94" cy="90"/>
            </a:xfrm>
            <a:prstGeom prst="line">
              <a:avLst/>
            </a:prstGeom>
            <a:noFill/>
            <a:ln w="12700" cap="sq">
              <a:solidFill>
                <a:srgbClr val="FFFFFF"/>
              </a:solidFill>
              <a:round/>
              <a:headEnd/>
              <a:tailEnd/>
            </a:ln>
            <a:effectLst/>
          </p:spPr>
          <p:txBody>
            <a:bodyP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9" name="Group 179"/>
          <p:cNvGrpSpPr>
            <a:grpSpLocks/>
          </p:cNvGrpSpPr>
          <p:nvPr/>
        </p:nvGrpSpPr>
        <p:grpSpPr bwMode="auto">
          <a:xfrm>
            <a:off x="2278063" y="3191524"/>
            <a:ext cx="1130300" cy="854075"/>
            <a:chOff x="3696" y="3045"/>
            <a:chExt cx="712" cy="538"/>
          </a:xfrm>
        </p:grpSpPr>
        <p:sp>
          <p:nvSpPr>
            <p:cNvPr id="233" name="AutoShape 163"/>
            <p:cNvSpPr>
              <a:spLocks noChangeArrowheads="1"/>
            </p:cNvSpPr>
            <p:nvPr/>
          </p:nvSpPr>
          <p:spPr bwMode="auto">
            <a:xfrm>
              <a:off x="3865" y="3214"/>
              <a:ext cx="364" cy="346"/>
            </a:xfrm>
            <a:prstGeom prst="plus">
              <a:avLst>
                <a:gd name="adj" fmla="val 28394"/>
              </a:avLst>
            </a:prstGeom>
            <a:noFill/>
            <a:ln w="19050" cap="sq">
              <a:solidFill>
                <a:srgbClr val="FFFFFF"/>
              </a:solidFill>
              <a:miter lim="800000"/>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167" name="Rectangle 164"/>
            <p:cNvSpPr>
              <a:spLocks noChangeArrowheads="1"/>
            </p:cNvSpPr>
            <p:nvPr/>
          </p:nvSpPr>
          <p:spPr bwMode="auto">
            <a:xfrm>
              <a:off x="3696" y="3435"/>
              <a:ext cx="1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txBody>
            <a:bodyPr wrap="none" lIns="0" tIns="0" rIns="0" bIns="0">
              <a:spAutoFit/>
            </a:bodyPr>
            <a:lstStyle/>
            <a:p>
              <a:pPr algn="ctr"/>
              <a:r>
                <a:rPr lang="en-US" altLang="ja-JP" sz="1500" b="1" smtClean="0">
                  <a:solidFill>
                    <a:srgbClr val="FFFFFF"/>
                  </a:solidFill>
                  <a:latin typeface="ＭＳ Ｐゴシック" pitchFamily="50" charset="-128"/>
                  <a:ea typeface="ＭＳ Ｐゴシック" pitchFamily="50" charset="-128"/>
                </a:rPr>
                <a:t>Br</a:t>
              </a:r>
            </a:p>
          </p:txBody>
        </p:sp>
        <p:sp>
          <p:nvSpPr>
            <p:cNvPr id="235" name="Line 167"/>
            <p:cNvSpPr>
              <a:spLocks noChangeShapeType="1"/>
            </p:cNvSpPr>
            <p:nvPr/>
          </p:nvSpPr>
          <p:spPr bwMode="auto">
            <a:xfrm>
              <a:off x="3939" y="3180"/>
              <a:ext cx="13" cy="17"/>
            </a:xfrm>
            <a:prstGeom prst="lin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36" name="Line 169"/>
            <p:cNvSpPr>
              <a:spLocks noChangeShapeType="1"/>
            </p:cNvSpPr>
            <p:nvPr/>
          </p:nvSpPr>
          <p:spPr bwMode="auto">
            <a:xfrm flipH="1">
              <a:off x="4137" y="3186"/>
              <a:ext cx="13" cy="17"/>
            </a:xfrm>
            <a:prstGeom prst="lin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37" name="Line 170"/>
            <p:cNvSpPr>
              <a:spLocks noChangeShapeType="1"/>
            </p:cNvSpPr>
            <p:nvPr/>
          </p:nvSpPr>
          <p:spPr bwMode="auto">
            <a:xfrm>
              <a:off x="4236" y="3472"/>
              <a:ext cx="13" cy="17"/>
            </a:xfrm>
            <a:prstGeom prst="lin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38" name="Line 171"/>
            <p:cNvSpPr>
              <a:spLocks noChangeShapeType="1"/>
            </p:cNvSpPr>
            <p:nvPr/>
          </p:nvSpPr>
          <p:spPr bwMode="auto">
            <a:xfrm flipH="1">
              <a:off x="3841" y="3461"/>
              <a:ext cx="13" cy="17"/>
            </a:xfrm>
            <a:prstGeom prst="lin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39" name="Line 172"/>
            <p:cNvSpPr>
              <a:spLocks noChangeShapeType="1"/>
            </p:cNvSpPr>
            <p:nvPr/>
          </p:nvSpPr>
          <p:spPr bwMode="auto">
            <a:xfrm flipH="1">
              <a:off x="3971" y="3430"/>
              <a:ext cx="7" cy="23"/>
            </a:xfrm>
            <a:prstGeom prst="lin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40" name="Line 173"/>
            <p:cNvSpPr>
              <a:spLocks noChangeShapeType="1"/>
            </p:cNvSpPr>
            <p:nvPr/>
          </p:nvSpPr>
          <p:spPr bwMode="auto">
            <a:xfrm>
              <a:off x="4115" y="3430"/>
              <a:ext cx="7" cy="23"/>
            </a:xfrm>
            <a:prstGeom prst="line">
              <a:avLst/>
            </a:prstGeom>
            <a:noFill/>
            <a:ln w="19050" cap="sq">
              <a:solidFill>
                <a:srgbClr val="FFFFFF"/>
              </a:solidFill>
              <a:round/>
              <a:headEnd/>
              <a:tailEnd/>
            </a:ln>
            <a:effectLst/>
          </p:spPr>
          <p:txBody>
            <a:bodyPr wrap="none" anchor="ctr"/>
            <a:lstStyle/>
            <a:p>
              <a:pPr algn="ctr">
                <a:defRPr/>
              </a:pPr>
              <a:endParaRPr lang="ja-JP" altLang="en-US" sz="2800" b="1">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174" name="Rectangle 174"/>
            <p:cNvSpPr>
              <a:spLocks noChangeArrowheads="1"/>
            </p:cNvSpPr>
            <p:nvPr/>
          </p:nvSpPr>
          <p:spPr bwMode="auto">
            <a:xfrm>
              <a:off x="4289" y="3439"/>
              <a:ext cx="1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txBody>
            <a:bodyPr wrap="none" lIns="0" tIns="0" rIns="0" bIns="0">
              <a:spAutoFit/>
            </a:bodyPr>
            <a:lstStyle/>
            <a:p>
              <a:pPr algn="ctr"/>
              <a:r>
                <a:rPr lang="en-US" altLang="ja-JP" sz="1500" b="1" smtClean="0">
                  <a:solidFill>
                    <a:srgbClr val="FFFFFF"/>
                  </a:solidFill>
                  <a:latin typeface="ＭＳ Ｐゴシック" pitchFamily="50" charset="-128"/>
                  <a:ea typeface="ＭＳ Ｐゴシック" pitchFamily="50" charset="-128"/>
                </a:rPr>
                <a:t>Br</a:t>
              </a:r>
            </a:p>
          </p:txBody>
        </p:sp>
        <p:sp>
          <p:nvSpPr>
            <p:cNvPr id="5175" name="Rectangle 175"/>
            <p:cNvSpPr>
              <a:spLocks noChangeArrowheads="1"/>
            </p:cNvSpPr>
            <p:nvPr/>
          </p:nvSpPr>
          <p:spPr bwMode="auto">
            <a:xfrm>
              <a:off x="3828" y="3046"/>
              <a:ext cx="1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txBody>
            <a:bodyPr wrap="none" lIns="0" tIns="0" rIns="0" bIns="0">
              <a:spAutoFit/>
            </a:bodyPr>
            <a:lstStyle/>
            <a:p>
              <a:pPr algn="ctr"/>
              <a:r>
                <a:rPr lang="en-US" altLang="ja-JP" sz="1500" b="1" smtClean="0">
                  <a:solidFill>
                    <a:srgbClr val="FFFFFF"/>
                  </a:solidFill>
                  <a:latin typeface="ＭＳ Ｐゴシック" pitchFamily="50" charset="-128"/>
                  <a:ea typeface="ＭＳ Ｐゴシック" pitchFamily="50" charset="-128"/>
                </a:rPr>
                <a:t>Br</a:t>
              </a:r>
            </a:p>
          </p:txBody>
        </p:sp>
        <p:sp>
          <p:nvSpPr>
            <p:cNvPr id="5176" name="Rectangle 176"/>
            <p:cNvSpPr>
              <a:spLocks noChangeArrowheads="1"/>
            </p:cNvSpPr>
            <p:nvPr/>
          </p:nvSpPr>
          <p:spPr bwMode="auto">
            <a:xfrm>
              <a:off x="4139" y="3045"/>
              <a:ext cx="1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txBody>
            <a:bodyPr wrap="none" lIns="0" tIns="0" rIns="0" bIns="0">
              <a:spAutoFit/>
            </a:bodyPr>
            <a:lstStyle/>
            <a:p>
              <a:pPr algn="ctr"/>
              <a:r>
                <a:rPr lang="en-US" altLang="ja-JP" sz="1500" b="1" smtClean="0">
                  <a:solidFill>
                    <a:srgbClr val="FFFFFF"/>
                  </a:solidFill>
                  <a:latin typeface="ＭＳ Ｐゴシック" pitchFamily="50" charset="-128"/>
                  <a:ea typeface="ＭＳ Ｐゴシック" pitchFamily="50" charset="-128"/>
                </a:rPr>
                <a:t>Br</a:t>
              </a:r>
            </a:p>
          </p:txBody>
        </p:sp>
        <p:sp>
          <p:nvSpPr>
            <p:cNvPr id="5177" name="Rectangle 177"/>
            <p:cNvSpPr>
              <a:spLocks noChangeArrowheads="1"/>
            </p:cNvSpPr>
            <p:nvPr/>
          </p:nvSpPr>
          <p:spPr bwMode="auto">
            <a:xfrm>
              <a:off x="3920" y="3285"/>
              <a:ext cx="1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txBody>
            <a:bodyPr wrap="none" lIns="0" tIns="0" rIns="0" bIns="0">
              <a:spAutoFit/>
            </a:bodyPr>
            <a:lstStyle/>
            <a:p>
              <a:pPr algn="ctr"/>
              <a:r>
                <a:rPr lang="en-US" altLang="ja-JP" sz="1500" b="1" smtClean="0">
                  <a:solidFill>
                    <a:srgbClr val="FFFFFF"/>
                  </a:solidFill>
                  <a:latin typeface="ＭＳ Ｐゴシック" pitchFamily="50" charset="-128"/>
                  <a:ea typeface="ＭＳ Ｐゴシック" pitchFamily="50" charset="-128"/>
                </a:rPr>
                <a:t>Br</a:t>
              </a:r>
            </a:p>
          </p:txBody>
        </p:sp>
        <p:sp>
          <p:nvSpPr>
            <p:cNvPr id="5178" name="Rectangle 178"/>
            <p:cNvSpPr>
              <a:spLocks noChangeArrowheads="1"/>
            </p:cNvSpPr>
            <p:nvPr/>
          </p:nvSpPr>
          <p:spPr bwMode="auto">
            <a:xfrm>
              <a:off x="4065" y="3283"/>
              <a:ext cx="119"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cap="sq">
                  <a:solidFill>
                    <a:srgbClr val="000000"/>
                  </a:solidFill>
                  <a:miter lim="800000"/>
                  <a:headEnd/>
                  <a:tailEnd/>
                </a14:hiddenLine>
              </a:ext>
            </a:extLst>
          </p:spPr>
          <p:txBody>
            <a:bodyPr wrap="none" lIns="0" tIns="0" rIns="0" bIns="0">
              <a:spAutoFit/>
            </a:bodyPr>
            <a:lstStyle/>
            <a:p>
              <a:pPr algn="ctr"/>
              <a:r>
                <a:rPr lang="en-US" altLang="ja-JP" sz="1500" b="1" smtClean="0">
                  <a:solidFill>
                    <a:srgbClr val="FFFFFF"/>
                  </a:solidFill>
                  <a:latin typeface="ＭＳ Ｐゴシック" pitchFamily="50" charset="-128"/>
                  <a:ea typeface="ＭＳ Ｐゴシック" pitchFamily="50" charset="-128"/>
                </a:rPr>
                <a:t>Br</a:t>
              </a:r>
            </a:p>
          </p:txBody>
        </p:sp>
      </p:grpSp>
      <p:sp>
        <p:nvSpPr>
          <p:cNvPr id="250" name="Rectangle 8"/>
          <p:cNvSpPr>
            <a:spLocks noChangeArrowheads="1"/>
          </p:cNvSpPr>
          <p:nvPr/>
        </p:nvSpPr>
        <p:spPr bwMode="auto">
          <a:xfrm>
            <a:off x="130175" y="2840687"/>
            <a:ext cx="2266950" cy="3048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pPr>
            <a:r>
              <a:rPr lang="en-US" altLang="ja-JP" sz="2000" b="1" smtClean="0">
                <a:solidFill>
                  <a:srgbClr val="FFFFFF"/>
                </a:solidFill>
                <a:latin typeface="ＭＳ Ｐゴシック" pitchFamily="50" charset="-128"/>
                <a:ea typeface="ＭＳ Ｐゴシック" pitchFamily="50" charset="-128"/>
              </a:rPr>
              <a:t>PBDEs</a:t>
            </a:r>
            <a:r>
              <a:rPr lang="en-US" altLang="ja-JP" sz="2000" b="1" baseline="30000" smtClean="0">
                <a:solidFill>
                  <a:srgbClr val="FFFFFF"/>
                </a:solidFill>
                <a:latin typeface="ＭＳ Ｐゴシック" pitchFamily="50" charset="-128"/>
                <a:ea typeface="ＭＳ Ｐゴシック" pitchFamily="50" charset="-128"/>
              </a:rPr>
              <a:t>*</a:t>
            </a:r>
            <a:endParaRPr lang="ja-JP" altLang="en-US" sz="2000" b="1" baseline="30000" smtClean="0">
              <a:solidFill>
                <a:srgbClr val="FFFFFF"/>
              </a:solidFill>
              <a:latin typeface="ＭＳ Ｐゴシック" pitchFamily="50" charset="-128"/>
              <a:ea typeface="ＭＳ Ｐゴシック" pitchFamily="50" charset="-128"/>
            </a:endParaRPr>
          </a:p>
        </p:txBody>
      </p:sp>
      <p:sp>
        <p:nvSpPr>
          <p:cNvPr id="251" name="Rectangle 13"/>
          <p:cNvSpPr>
            <a:spLocks noChangeArrowheads="1"/>
          </p:cNvSpPr>
          <p:nvPr/>
        </p:nvSpPr>
        <p:spPr bwMode="auto">
          <a:xfrm>
            <a:off x="1062038" y="2321574"/>
            <a:ext cx="1857375" cy="320675"/>
          </a:xfrm>
          <a:prstGeom prst="rect">
            <a:avLst/>
          </a:prstGeom>
          <a:noFill/>
          <a:ln w="15875">
            <a:solidFill>
              <a:schemeClr val="bg1"/>
            </a:solid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臭素系難燃剤</a:t>
            </a:r>
          </a:p>
        </p:txBody>
      </p:sp>
      <p:sp>
        <p:nvSpPr>
          <p:cNvPr id="252" name="Rectangle 8"/>
          <p:cNvSpPr>
            <a:spLocks noChangeArrowheads="1"/>
          </p:cNvSpPr>
          <p:nvPr/>
        </p:nvSpPr>
        <p:spPr bwMode="auto">
          <a:xfrm>
            <a:off x="2017713" y="2816874"/>
            <a:ext cx="1546225" cy="3048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en-US" altLang="ja-JP" sz="2000" b="1" dirty="0" smtClean="0">
                <a:solidFill>
                  <a:srgbClr val="FFFFFF"/>
                </a:solidFill>
                <a:latin typeface="ＭＳ Ｐゴシック" pitchFamily="50" charset="-128"/>
                <a:ea typeface="ＭＳ Ｐゴシック" pitchFamily="50" charset="-128"/>
              </a:rPr>
              <a:t>HBCDs</a:t>
            </a:r>
            <a:r>
              <a:rPr lang="en-US" altLang="ja-JP" sz="2000" b="1" dirty="0">
                <a:solidFill>
                  <a:srgbClr val="FFFFFF"/>
                </a:solidFill>
                <a:latin typeface="ＭＳ Ｐゴシック" pitchFamily="50" charset="-128"/>
                <a:ea typeface="ＭＳ Ｐゴシック" pitchFamily="50" charset="-128"/>
              </a:rPr>
              <a:t>*</a:t>
            </a:r>
            <a:endParaRPr lang="ja-JP" altLang="en-US" sz="2000" b="1" dirty="0">
              <a:solidFill>
                <a:srgbClr val="FFFFFF"/>
              </a:solidFill>
              <a:latin typeface="ＭＳ Ｐゴシック" pitchFamily="50" charset="-128"/>
              <a:ea typeface="ＭＳ Ｐゴシック" pitchFamily="50" charset="-128"/>
            </a:endParaRPr>
          </a:p>
        </p:txBody>
      </p:sp>
      <p:sp>
        <p:nvSpPr>
          <p:cNvPr id="255" name="Rectangle 13"/>
          <p:cNvSpPr>
            <a:spLocks noChangeArrowheads="1"/>
          </p:cNvSpPr>
          <p:nvPr/>
        </p:nvSpPr>
        <p:spPr bwMode="auto">
          <a:xfrm>
            <a:off x="4814888" y="2339037"/>
            <a:ext cx="2286000" cy="625475"/>
          </a:xfrm>
          <a:prstGeom prst="rect">
            <a:avLst/>
          </a:prstGeom>
          <a:noFill/>
          <a:ln w="15875">
            <a:solidFill>
              <a:schemeClr val="bg1"/>
            </a:solid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フッ素系撥水剤・</a:t>
            </a:r>
            <a:endParaRPr lang="en-US" altLang="ja-JP" sz="2000" b="1" dirty="0">
              <a:solidFill>
                <a:srgbClr val="FFFFFF"/>
              </a:solidFill>
              <a:latin typeface="ＭＳ Ｐゴシック" pitchFamily="50" charset="-128"/>
              <a:ea typeface="ＭＳ Ｐゴシック" pitchFamily="50" charset="-128"/>
            </a:endParaRPr>
          </a:p>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工業用薬剤</a:t>
            </a:r>
          </a:p>
        </p:txBody>
      </p:sp>
      <p:sp>
        <p:nvSpPr>
          <p:cNvPr id="256" name="Rectangle 8"/>
          <p:cNvSpPr>
            <a:spLocks noChangeArrowheads="1"/>
          </p:cNvSpPr>
          <p:nvPr/>
        </p:nvSpPr>
        <p:spPr bwMode="auto">
          <a:xfrm>
            <a:off x="4905375" y="3059762"/>
            <a:ext cx="2266950" cy="3048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pPr>
            <a:r>
              <a:rPr lang="en-US" altLang="ja-JP" sz="2000" b="1" dirty="0" smtClean="0">
                <a:solidFill>
                  <a:srgbClr val="FFFFFF"/>
                </a:solidFill>
                <a:latin typeface="ＭＳ Ｐゴシック" pitchFamily="50" charset="-128"/>
                <a:ea typeface="ＭＳ Ｐゴシック" pitchFamily="50" charset="-128"/>
              </a:rPr>
              <a:t>PFOS</a:t>
            </a:r>
            <a:r>
              <a:rPr lang="en-US" altLang="ja-JP" sz="2000" b="1" baseline="30000" dirty="0" smtClean="0">
                <a:solidFill>
                  <a:srgbClr val="FFFFFF"/>
                </a:solidFill>
                <a:latin typeface="ＭＳ Ｐゴシック" pitchFamily="50" charset="-128"/>
                <a:ea typeface="ＭＳ Ｐゴシック" pitchFamily="50" charset="-128"/>
              </a:rPr>
              <a:t>*</a:t>
            </a:r>
            <a:r>
              <a:rPr lang="ja-JP" altLang="en-US" sz="2000" b="1" dirty="0" smtClean="0">
                <a:solidFill>
                  <a:srgbClr val="FFFFFF"/>
                </a:solidFill>
                <a:latin typeface="ＭＳ Ｐゴシック" pitchFamily="50" charset="-128"/>
                <a:ea typeface="ＭＳ Ｐゴシック" pitchFamily="50" charset="-128"/>
              </a:rPr>
              <a:t>・</a:t>
            </a:r>
            <a:r>
              <a:rPr lang="en-US" altLang="ja-JP" sz="2000" b="1" dirty="0" smtClean="0">
                <a:solidFill>
                  <a:srgbClr val="FFFFFF"/>
                </a:solidFill>
                <a:latin typeface="ＭＳ Ｐゴシック" pitchFamily="50" charset="-128"/>
                <a:ea typeface="ＭＳ Ｐゴシック" pitchFamily="50" charset="-128"/>
              </a:rPr>
              <a:t>PFOA</a:t>
            </a:r>
            <a:r>
              <a:rPr lang="ja-JP" altLang="en-US" sz="2000" b="1" dirty="0" smtClean="0">
                <a:solidFill>
                  <a:srgbClr val="FFFFFF"/>
                </a:solidFill>
                <a:latin typeface="ＭＳ Ｐゴシック" pitchFamily="50" charset="-128"/>
                <a:ea typeface="ＭＳ Ｐゴシック" pitchFamily="50" charset="-128"/>
              </a:rPr>
              <a:t>・</a:t>
            </a:r>
            <a:r>
              <a:rPr lang="en-US" altLang="ja-JP" sz="2000" b="1" dirty="0" smtClean="0">
                <a:solidFill>
                  <a:srgbClr val="FFFFFF"/>
                </a:solidFill>
                <a:latin typeface="ＭＳ Ｐゴシック" pitchFamily="50" charset="-128"/>
                <a:ea typeface="ＭＳ Ｐゴシック" pitchFamily="50" charset="-128"/>
              </a:rPr>
              <a:t>etc.</a:t>
            </a:r>
            <a:endParaRPr lang="ja-JP" altLang="en-US" sz="2000" b="1" dirty="0" smtClean="0">
              <a:solidFill>
                <a:srgbClr val="FFFFFF"/>
              </a:solidFill>
              <a:latin typeface="ＭＳ Ｐゴシック" pitchFamily="50" charset="-128"/>
              <a:ea typeface="ＭＳ Ｐゴシック" pitchFamily="50" charset="-128"/>
            </a:endParaRPr>
          </a:p>
        </p:txBody>
      </p:sp>
      <p:sp>
        <p:nvSpPr>
          <p:cNvPr id="257" name="Rectangle 8"/>
          <p:cNvSpPr>
            <a:spLocks noChangeArrowheads="1"/>
          </p:cNvSpPr>
          <p:nvPr/>
        </p:nvSpPr>
        <p:spPr bwMode="auto">
          <a:xfrm>
            <a:off x="1873251" y="5145794"/>
            <a:ext cx="3133725" cy="30480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en-US" altLang="ja-JP" sz="2000" b="1" dirty="0">
                <a:solidFill>
                  <a:srgbClr val="FFFFFF"/>
                </a:solidFill>
                <a:latin typeface="ＭＳ Ｐゴシック" pitchFamily="50" charset="-128"/>
                <a:ea typeface="ＭＳ Ｐゴシック" pitchFamily="50" charset="-128"/>
              </a:rPr>
              <a:t>PXB</a:t>
            </a:r>
            <a:r>
              <a:rPr lang="ja-JP" altLang="en-US" sz="2000" b="1" dirty="0">
                <a:solidFill>
                  <a:srgbClr val="FFFFFF"/>
                </a:solidFill>
                <a:latin typeface="ＭＳ Ｐゴシック" pitchFamily="50" charset="-128"/>
                <a:ea typeface="ＭＳ Ｐゴシック" pitchFamily="50" charset="-128"/>
              </a:rPr>
              <a:t>ｓ・</a:t>
            </a:r>
            <a:r>
              <a:rPr lang="en-US" altLang="ja-JP" sz="2000" b="1" dirty="0">
                <a:solidFill>
                  <a:srgbClr val="FFFFFF"/>
                </a:solidFill>
                <a:latin typeface="ＭＳ Ｐゴシック" pitchFamily="50" charset="-128"/>
                <a:ea typeface="ＭＳ Ｐゴシック" pitchFamily="50" charset="-128"/>
              </a:rPr>
              <a:t>PXDD/DFs</a:t>
            </a:r>
            <a:r>
              <a:rPr lang="ja-JP" altLang="en-US" sz="2000" b="1" dirty="0">
                <a:solidFill>
                  <a:srgbClr val="FFFFFF"/>
                </a:solidFill>
                <a:latin typeface="ＭＳ Ｐゴシック" pitchFamily="50" charset="-128"/>
                <a:ea typeface="ＭＳ Ｐゴシック" pitchFamily="50" charset="-128"/>
              </a:rPr>
              <a:t>・</a:t>
            </a:r>
            <a:r>
              <a:rPr lang="en-US" altLang="ja-JP" sz="2000" b="1" dirty="0">
                <a:solidFill>
                  <a:srgbClr val="FFFFFF"/>
                </a:solidFill>
                <a:latin typeface="ＭＳ Ｐゴシック" pitchFamily="50" charset="-128"/>
                <a:ea typeface="ＭＳ Ｐゴシック" pitchFamily="50" charset="-128"/>
              </a:rPr>
              <a:t>etc</a:t>
            </a:r>
            <a:endParaRPr lang="ja-JP" altLang="en-US" sz="2000" b="1" dirty="0">
              <a:solidFill>
                <a:srgbClr val="FFFFFF"/>
              </a:solidFill>
              <a:latin typeface="ＭＳ Ｐゴシック" pitchFamily="50" charset="-128"/>
              <a:ea typeface="ＭＳ Ｐゴシック" pitchFamily="50" charset="-128"/>
            </a:endParaRPr>
          </a:p>
        </p:txBody>
      </p:sp>
      <p:sp>
        <p:nvSpPr>
          <p:cNvPr id="260" name="Rectangle 14"/>
          <p:cNvSpPr>
            <a:spLocks noChangeArrowheads="1"/>
          </p:cNvSpPr>
          <p:nvPr/>
        </p:nvSpPr>
        <p:spPr bwMode="auto">
          <a:xfrm>
            <a:off x="2338389" y="4704469"/>
            <a:ext cx="2155825" cy="320675"/>
          </a:xfrm>
          <a:prstGeom prst="rect">
            <a:avLst/>
          </a:prstGeom>
          <a:noFill/>
          <a:ln w="15875">
            <a:solidFill>
              <a:schemeClr val="bg1"/>
            </a:solid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a:solidFill>
                  <a:srgbClr val="FFFFFF"/>
                </a:solidFill>
                <a:latin typeface="ＭＳ Ｐゴシック" pitchFamily="50" charset="-128"/>
                <a:ea typeface="ＭＳ Ｐゴシック" pitchFamily="50" charset="-128"/>
              </a:rPr>
              <a:t>非意図的生成物</a:t>
            </a:r>
          </a:p>
        </p:txBody>
      </p:sp>
      <p:grpSp>
        <p:nvGrpSpPr>
          <p:cNvPr id="10" name="Group 139"/>
          <p:cNvGrpSpPr>
            <a:grpSpLocks/>
          </p:cNvGrpSpPr>
          <p:nvPr/>
        </p:nvGrpSpPr>
        <p:grpSpPr bwMode="auto">
          <a:xfrm>
            <a:off x="1811339" y="5601406"/>
            <a:ext cx="1550987" cy="701675"/>
            <a:chOff x="717" y="2106"/>
            <a:chExt cx="898" cy="408"/>
          </a:xfrm>
        </p:grpSpPr>
        <p:sp>
          <p:nvSpPr>
            <p:cNvPr id="262" name="AutoShape 140"/>
            <p:cNvSpPr>
              <a:spLocks noChangeArrowheads="1"/>
            </p:cNvSpPr>
            <p:nvPr/>
          </p:nvSpPr>
          <p:spPr bwMode="auto">
            <a:xfrm>
              <a:off x="851" y="2110"/>
              <a:ext cx="252" cy="212"/>
            </a:xfrm>
            <a:prstGeom prst="hexagon">
              <a:avLst>
                <a:gd name="adj" fmla="val 29717"/>
                <a:gd name="vf" fmla="val 115470"/>
              </a:avLst>
            </a:prstGeom>
            <a:noFill/>
            <a:ln w="19050" cap="sq">
              <a:solidFill>
                <a:srgbClr val="CCECFF"/>
              </a:solidFill>
              <a:miter lim="800000"/>
              <a:headEnd/>
              <a:tailEnd/>
            </a:ln>
            <a:effectLst/>
          </p:spPr>
          <p:txBody>
            <a:bodyPr wrap="none" anchor="ct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63" name="Oval 141"/>
            <p:cNvSpPr>
              <a:spLocks noChangeArrowheads="1"/>
            </p:cNvSpPr>
            <p:nvPr/>
          </p:nvSpPr>
          <p:spPr bwMode="auto">
            <a:xfrm>
              <a:off x="898" y="2139"/>
              <a:ext cx="159" cy="150"/>
            </a:xfrm>
            <a:prstGeom prst="ellipse">
              <a:avLst/>
            </a:prstGeom>
            <a:noFill/>
            <a:ln w="19050" cap="sq">
              <a:solidFill>
                <a:srgbClr val="CCECFF"/>
              </a:solidFill>
              <a:round/>
              <a:headEnd/>
              <a:tailEnd/>
            </a:ln>
            <a:effectLst/>
          </p:spPr>
          <p:txBody>
            <a:bodyPr wrap="none" anchor="ct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64" name="AutoShape 142"/>
            <p:cNvSpPr>
              <a:spLocks noChangeArrowheads="1"/>
            </p:cNvSpPr>
            <p:nvPr/>
          </p:nvSpPr>
          <p:spPr bwMode="auto">
            <a:xfrm>
              <a:off x="1220" y="2106"/>
              <a:ext cx="254" cy="211"/>
            </a:xfrm>
            <a:prstGeom prst="hexagon">
              <a:avLst>
                <a:gd name="adj" fmla="val 29976"/>
                <a:gd name="vf" fmla="val 115470"/>
              </a:avLst>
            </a:prstGeom>
            <a:noFill/>
            <a:ln w="19050" cap="sq">
              <a:solidFill>
                <a:srgbClr val="CCECFF"/>
              </a:solidFill>
              <a:miter lim="800000"/>
              <a:headEnd/>
              <a:tailEnd/>
            </a:ln>
            <a:effectLst/>
          </p:spPr>
          <p:txBody>
            <a:bodyPr wrap="none" anchor="ct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65" name="Oval 143"/>
            <p:cNvSpPr>
              <a:spLocks noChangeArrowheads="1"/>
            </p:cNvSpPr>
            <p:nvPr/>
          </p:nvSpPr>
          <p:spPr bwMode="auto">
            <a:xfrm>
              <a:off x="1268" y="2134"/>
              <a:ext cx="158" cy="154"/>
            </a:xfrm>
            <a:prstGeom prst="ellipse">
              <a:avLst/>
            </a:prstGeom>
            <a:noFill/>
            <a:ln w="19050" cap="sq">
              <a:solidFill>
                <a:srgbClr val="CCECFF"/>
              </a:solidFill>
              <a:round/>
              <a:headEnd/>
              <a:tailEnd/>
            </a:ln>
            <a:effectLst/>
          </p:spPr>
          <p:txBody>
            <a:bodyPr wrap="none" anchor="ct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66" name="Line 144"/>
            <p:cNvSpPr>
              <a:spLocks noChangeShapeType="1"/>
            </p:cNvSpPr>
            <p:nvPr/>
          </p:nvSpPr>
          <p:spPr bwMode="auto">
            <a:xfrm>
              <a:off x="1113" y="2217"/>
              <a:ext cx="105" cy="0"/>
            </a:xfrm>
            <a:prstGeom prst="line">
              <a:avLst/>
            </a:prstGeom>
            <a:noFill/>
            <a:ln w="19050" cap="sq">
              <a:solidFill>
                <a:srgbClr val="CCECFF"/>
              </a:solidFill>
              <a:round/>
              <a:headEnd/>
              <a:tailEnd/>
            </a:ln>
            <a:effectLst/>
          </p:spPr>
          <p:txBody>
            <a:bodyP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162" name="Rectangle 145"/>
            <p:cNvSpPr>
              <a:spLocks noChangeArrowheads="1"/>
            </p:cNvSpPr>
            <p:nvPr/>
          </p:nvSpPr>
          <p:spPr bwMode="auto">
            <a:xfrm>
              <a:off x="1384" y="2295"/>
              <a:ext cx="23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800" b="1" smtClean="0">
                  <a:solidFill>
                    <a:srgbClr val="CCECFF"/>
                  </a:solidFill>
                  <a:latin typeface="ＭＳ Ｐゴシック" pitchFamily="50" charset="-128"/>
                  <a:ea typeface="ＭＳ Ｐゴシック" pitchFamily="50" charset="-128"/>
                </a:rPr>
                <a:t>X</a:t>
              </a:r>
              <a:r>
                <a:rPr lang="en-US" altLang="ja-JP" sz="1800" b="1" baseline="-25000" smtClean="0">
                  <a:solidFill>
                    <a:srgbClr val="CCECFF"/>
                  </a:solidFill>
                  <a:latin typeface="ＭＳ Ｐゴシック" pitchFamily="50" charset="-128"/>
                  <a:ea typeface="ＭＳ Ｐゴシック" pitchFamily="50" charset="-128"/>
                </a:rPr>
                <a:t>n</a:t>
              </a:r>
            </a:p>
          </p:txBody>
        </p:sp>
        <p:sp>
          <p:nvSpPr>
            <p:cNvPr id="5163" name="Rectangle 146"/>
            <p:cNvSpPr>
              <a:spLocks noChangeArrowheads="1"/>
            </p:cNvSpPr>
            <p:nvPr/>
          </p:nvSpPr>
          <p:spPr bwMode="auto">
            <a:xfrm>
              <a:off x="717" y="2301"/>
              <a:ext cx="25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algn="ctr"/>
              <a:r>
                <a:rPr lang="en-US" altLang="ja-JP" sz="1800" b="1" smtClean="0">
                  <a:solidFill>
                    <a:srgbClr val="CCECFF"/>
                  </a:solidFill>
                  <a:latin typeface="ＭＳ Ｐゴシック" pitchFamily="50" charset="-128"/>
                  <a:ea typeface="ＭＳ Ｐゴシック" pitchFamily="50" charset="-128"/>
                </a:rPr>
                <a:t>X</a:t>
              </a:r>
              <a:r>
                <a:rPr lang="en-US" altLang="ja-JP" sz="1800" b="1" baseline="-25000" smtClean="0">
                  <a:solidFill>
                    <a:srgbClr val="CCECFF"/>
                  </a:solidFill>
                  <a:latin typeface="ＭＳ Ｐゴシック" pitchFamily="50" charset="-128"/>
                  <a:ea typeface="ＭＳ Ｐゴシック" pitchFamily="50" charset="-128"/>
                </a:rPr>
                <a:t>m</a:t>
              </a:r>
            </a:p>
          </p:txBody>
        </p:sp>
        <p:sp>
          <p:nvSpPr>
            <p:cNvPr id="269" name="Line 147"/>
            <p:cNvSpPr>
              <a:spLocks noChangeShapeType="1"/>
            </p:cNvSpPr>
            <p:nvPr/>
          </p:nvSpPr>
          <p:spPr bwMode="auto">
            <a:xfrm flipH="1">
              <a:off x="866" y="2224"/>
              <a:ext cx="93" cy="90"/>
            </a:xfrm>
            <a:prstGeom prst="line">
              <a:avLst/>
            </a:prstGeom>
            <a:noFill/>
            <a:ln w="12700" cap="sq">
              <a:solidFill>
                <a:srgbClr val="CCECFF"/>
              </a:solidFill>
              <a:round/>
              <a:headEnd/>
              <a:tailEnd/>
            </a:ln>
            <a:effectLst/>
          </p:spPr>
          <p:txBody>
            <a:bodyP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70" name="Line 148"/>
            <p:cNvSpPr>
              <a:spLocks noChangeShapeType="1"/>
            </p:cNvSpPr>
            <p:nvPr/>
          </p:nvSpPr>
          <p:spPr bwMode="auto">
            <a:xfrm>
              <a:off x="1353" y="2220"/>
              <a:ext cx="93" cy="90"/>
            </a:xfrm>
            <a:prstGeom prst="line">
              <a:avLst/>
            </a:prstGeom>
            <a:noFill/>
            <a:ln w="12700" cap="sq">
              <a:solidFill>
                <a:srgbClr val="CCECFF"/>
              </a:solidFill>
              <a:round/>
              <a:headEnd/>
              <a:tailEnd/>
            </a:ln>
            <a:effectLst/>
          </p:spPr>
          <p:txBody>
            <a:bodyPr/>
            <a:lstStyle/>
            <a:p>
              <a:pPr algn="ctr">
                <a:defRPr/>
              </a:pPr>
              <a:endParaRPr lang="ja-JP" altLang="en-US" sz="4000">
                <a:solidFill>
                  <a:srgbClr val="FFFF99"/>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sp>
        <p:nvSpPr>
          <p:cNvPr id="118" name="Oval 3"/>
          <p:cNvSpPr>
            <a:spLocks noChangeArrowheads="1"/>
          </p:cNvSpPr>
          <p:nvPr/>
        </p:nvSpPr>
        <p:spPr bwMode="auto">
          <a:xfrm>
            <a:off x="5413223" y="4359983"/>
            <a:ext cx="3571129" cy="2259012"/>
          </a:xfrm>
          <a:prstGeom prst="ellipse">
            <a:avLst/>
          </a:prstGeom>
          <a:solidFill>
            <a:srgbClr val="33CCCC">
              <a:alpha val="50195"/>
            </a:srgbClr>
          </a:solidFill>
          <a:ln w="9525" algn="ctr">
            <a:solidFill>
              <a:schemeClr val="tx1"/>
            </a:solidFill>
            <a:round/>
            <a:headEnd/>
            <a:tailEnd/>
          </a:ln>
        </p:spPr>
        <p:txBody>
          <a:bodyPr wrap="none" anchor="ctr"/>
          <a:lstStyle/>
          <a:p>
            <a:pPr algn="ctr"/>
            <a:endParaRPr lang="ja-JP" altLang="ja-JP" sz="1600" b="1">
              <a:solidFill>
                <a:srgbClr val="000000"/>
              </a:solidFill>
              <a:latin typeface="Times"/>
              <a:ea typeface="Osaka"/>
              <a:cs typeface="Osaka"/>
            </a:endParaRPr>
          </a:p>
        </p:txBody>
      </p:sp>
      <p:sp>
        <p:nvSpPr>
          <p:cNvPr id="119" name="Rectangle 8"/>
          <p:cNvSpPr>
            <a:spLocks noChangeArrowheads="1"/>
          </p:cNvSpPr>
          <p:nvPr/>
        </p:nvSpPr>
        <p:spPr bwMode="auto">
          <a:xfrm>
            <a:off x="5492005" y="5195438"/>
            <a:ext cx="3414713" cy="923330"/>
          </a:xfrm>
          <a:prstGeom prst="rect">
            <a:avLst/>
          </a:prstGeom>
          <a:noFill/>
          <a:ln w="9525">
            <a:noFill/>
            <a:miter lim="800000"/>
            <a:headEnd/>
            <a:tailEnd/>
          </a:ln>
          <a:effectLst>
            <a:outerShdw dist="35921" dir="2700000" algn="ctr" rotWithShape="0">
              <a:schemeClr val="tx1"/>
            </a:outerShdw>
          </a:effectLst>
        </p:spPr>
        <p:txBody>
          <a:bodyPr lIns="0" tIns="0" rIns="0" bIns="0">
            <a:spAutoFit/>
          </a:bodyPr>
          <a:lstStyle/>
          <a:p>
            <a:pPr algn="ctr">
              <a:buFont typeface="Wingdings" pitchFamily="2" charset="2"/>
              <a:buNone/>
              <a:defRPr/>
            </a:pPr>
            <a:r>
              <a:rPr lang="ja-JP" altLang="en-US" sz="2000" b="1" dirty="0" smtClean="0">
                <a:solidFill>
                  <a:srgbClr val="FFFFFF"/>
                </a:solidFill>
                <a:latin typeface="ＭＳ Ｐゴシック" charset="-128"/>
                <a:ea typeface="ＭＳ Ｐゴシック" charset="-128"/>
              </a:rPr>
              <a:t>殺菌剤</a:t>
            </a:r>
            <a:r>
              <a:rPr lang="ja-JP" altLang="en-US" sz="2000" b="1" dirty="0">
                <a:solidFill>
                  <a:srgbClr val="FFFFFF"/>
                </a:solidFill>
                <a:latin typeface="ＭＳ Ｐゴシック" charset="-128"/>
                <a:ea typeface="ＭＳ Ｐゴシック" charset="-128"/>
              </a:rPr>
              <a:t>・</a:t>
            </a:r>
            <a:r>
              <a:rPr lang="ja-JP" altLang="en-US" sz="2000" b="1" dirty="0" smtClean="0">
                <a:solidFill>
                  <a:srgbClr val="FFFFFF"/>
                </a:solidFill>
                <a:latin typeface="ＭＳ Ｐゴシック" charset="-128"/>
                <a:ea typeface="ＭＳ Ｐゴシック" charset="-128"/>
              </a:rPr>
              <a:t>保存剤・</a:t>
            </a:r>
            <a:r>
              <a:rPr lang="en-US" altLang="ja-JP" sz="2000" b="1" dirty="0" smtClean="0">
                <a:solidFill>
                  <a:srgbClr val="FFFFFF"/>
                </a:solidFill>
                <a:latin typeface="ＭＳ Ｐゴシック" charset="-128"/>
                <a:ea typeface="ＭＳ Ｐゴシック" charset="-128"/>
              </a:rPr>
              <a:t> </a:t>
            </a:r>
          </a:p>
          <a:p>
            <a:pPr algn="ctr">
              <a:buFont typeface="Wingdings" pitchFamily="2" charset="2"/>
              <a:buNone/>
              <a:defRPr/>
            </a:pPr>
            <a:r>
              <a:rPr lang="ja-JP" altLang="en-US" sz="2000" b="1" dirty="0" smtClean="0">
                <a:solidFill>
                  <a:srgbClr val="FFFFFF"/>
                </a:solidFill>
                <a:latin typeface="ＭＳ Ｐゴシック" charset="-128"/>
                <a:ea typeface="ＭＳ Ｐゴシック" charset="-128"/>
              </a:rPr>
              <a:t>化粧品・医薬品・</a:t>
            </a:r>
            <a:r>
              <a:rPr lang="en-US" altLang="ja-JP" sz="2000" b="1" dirty="0" smtClean="0">
                <a:solidFill>
                  <a:srgbClr val="FFFFFF"/>
                </a:solidFill>
                <a:latin typeface="ＭＳ Ｐゴシック" charset="-128"/>
                <a:ea typeface="ＭＳ Ｐゴシック" charset="-128"/>
              </a:rPr>
              <a:t> </a:t>
            </a:r>
          </a:p>
          <a:p>
            <a:pPr algn="ctr">
              <a:buFont typeface="Wingdings" pitchFamily="2" charset="2"/>
              <a:buNone/>
              <a:defRPr/>
            </a:pPr>
            <a:r>
              <a:rPr lang="ja-JP" altLang="en-US" sz="2000" b="1" dirty="0" smtClean="0">
                <a:solidFill>
                  <a:srgbClr val="FFFFFF"/>
                </a:solidFill>
                <a:latin typeface="ＭＳ Ｐゴシック" charset="-128"/>
                <a:ea typeface="ＭＳ Ｐゴシック" charset="-128"/>
              </a:rPr>
              <a:t>リン系難燃剤・農薬等</a:t>
            </a:r>
            <a:endParaRPr lang="en-US" altLang="ja-JP" sz="2000" b="1" dirty="0">
              <a:solidFill>
                <a:srgbClr val="FFFFFF"/>
              </a:solidFill>
              <a:latin typeface="ＭＳ Ｐゴシック" charset="-128"/>
              <a:ea typeface="ＭＳ Ｐゴシック" charset="-128"/>
            </a:endParaRPr>
          </a:p>
        </p:txBody>
      </p:sp>
      <p:sp>
        <p:nvSpPr>
          <p:cNvPr id="127" name="Rectangle 13"/>
          <p:cNvSpPr>
            <a:spLocks noChangeArrowheads="1"/>
          </p:cNvSpPr>
          <p:nvPr/>
        </p:nvSpPr>
        <p:spPr bwMode="auto">
          <a:xfrm>
            <a:off x="5849882" y="4809254"/>
            <a:ext cx="2742030" cy="307777"/>
          </a:xfrm>
          <a:prstGeom prst="rect">
            <a:avLst/>
          </a:prstGeom>
          <a:noFill/>
          <a:ln w="15875">
            <a:solidFill>
              <a:schemeClr val="bg1"/>
            </a:solidFill>
            <a:miter lim="800000"/>
            <a:headEnd/>
            <a:tailEnd/>
          </a:ln>
          <a:effectLst>
            <a:outerShdw dist="35921" dir="2700000" algn="ctr" rotWithShape="0">
              <a:schemeClr val="tx1"/>
            </a:outerShdw>
          </a:effectLst>
        </p:spPr>
        <p:txBody>
          <a:bodyPr wrap="square" lIns="0" tIns="0" rIns="0" bIns="0">
            <a:spAutoFit/>
          </a:bodyPr>
          <a:lstStyle/>
          <a:p>
            <a:pPr algn="ctr">
              <a:buFont typeface="Wingdings" pitchFamily="2" charset="2"/>
              <a:buNone/>
              <a:defRPr/>
            </a:pPr>
            <a:r>
              <a:rPr lang="ja-JP" altLang="en-US" sz="2000" b="1" dirty="0" smtClean="0">
                <a:solidFill>
                  <a:srgbClr val="FFFFFF"/>
                </a:solidFill>
                <a:latin typeface="ＭＳ Ｐゴシック" charset="-128"/>
                <a:ea typeface="ＭＳ Ｐゴシック" charset="-128"/>
              </a:rPr>
              <a:t>日常生活由来化学物質</a:t>
            </a:r>
            <a:endParaRPr lang="en-US" altLang="ja-JP" sz="2000" b="1" baseline="30000" dirty="0">
              <a:solidFill>
                <a:srgbClr val="FFFFFF"/>
              </a:solidFill>
              <a:latin typeface="ＭＳ Ｐゴシック" charset="-128"/>
              <a:ea typeface="ＭＳ Ｐゴシック" charset="-128"/>
            </a:endParaRPr>
          </a:p>
        </p:txBody>
      </p:sp>
    </p:spTree>
    <p:extLst>
      <p:ext uri="{BB962C8B-B14F-4D97-AF65-F5344CB8AC3E}">
        <p14:creationId xmlns:p14="http://schemas.microsoft.com/office/powerpoint/2010/main" val="11620499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2" name="Oval 4"/>
          <p:cNvSpPr>
            <a:spLocks noChangeArrowheads="1"/>
          </p:cNvSpPr>
          <p:nvPr/>
        </p:nvSpPr>
        <p:spPr bwMode="auto">
          <a:xfrm>
            <a:off x="3631015" y="3632906"/>
            <a:ext cx="294005" cy="153987"/>
          </a:xfrm>
          <a:prstGeom prst="ellipse">
            <a:avLst/>
          </a:prstGeom>
          <a:gradFill rotWithShape="1">
            <a:gsLst>
              <a:gs pos="0">
                <a:srgbClr val="FFCC99"/>
              </a:gs>
              <a:gs pos="100000">
                <a:srgbClr val="FF8000"/>
              </a:gs>
            </a:gsLst>
            <a:path path="shape">
              <a:fillToRect l="50000" t="50000" r="50000" b="50000"/>
            </a:path>
          </a:gradFill>
          <a:ln w="9525">
            <a:solidFill>
              <a:schemeClr val="bg1"/>
            </a:solidFill>
            <a:round/>
            <a:headEnd/>
            <a:tailEnd/>
          </a:ln>
          <a:effectLst/>
        </p:spPr>
        <p:txBody>
          <a:bodyPr wrap="none" anchor="ctr"/>
          <a:lstStyle/>
          <a:p>
            <a:endParaRPr lang="ja-JP" altLang="en-US" smtClean="0">
              <a:solidFill>
                <a:srgbClr val="000000"/>
              </a:solidFill>
            </a:endParaRPr>
          </a:p>
        </p:txBody>
      </p:sp>
      <p:grpSp>
        <p:nvGrpSpPr>
          <p:cNvPr id="2" name="Group 5"/>
          <p:cNvGrpSpPr>
            <a:grpSpLocks/>
          </p:cNvGrpSpPr>
          <p:nvPr/>
        </p:nvGrpSpPr>
        <p:grpSpPr bwMode="auto">
          <a:xfrm>
            <a:off x="1162278" y="1223506"/>
            <a:ext cx="3921126" cy="5037126"/>
            <a:chOff x="275" y="789"/>
            <a:chExt cx="2470" cy="3173"/>
          </a:xfrm>
        </p:grpSpPr>
        <p:pic>
          <p:nvPicPr>
            <p:cNvPr id="181254" name="Picture 6" descr="ASR22MS"/>
            <p:cNvPicPr>
              <a:picLocks noChangeAspect="1" noChangeArrowheads="1"/>
            </p:cNvPicPr>
            <p:nvPr/>
          </p:nvPicPr>
          <p:blipFill>
            <a:blip r:embed="rId3" cstate="print"/>
            <a:srcRect l="40361" t="6189" r="1984" b="30443"/>
            <a:stretch>
              <a:fillRect/>
            </a:stretch>
          </p:blipFill>
          <p:spPr bwMode="auto">
            <a:xfrm>
              <a:off x="275" y="789"/>
              <a:ext cx="2470" cy="3173"/>
            </a:xfrm>
            <a:prstGeom prst="rect">
              <a:avLst/>
            </a:prstGeom>
            <a:noFill/>
            <a:ln w="9525">
              <a:noFill/>
              <a:miter lim="800000"/>
              <a:headEnd/>
              <a:tailEnd/>
            </a:ln>
            <a:effectLst/>
          </p:spPr>
        </p:pic>
        <p:sp>
          <p:nvSpPr>
            <p:cNvPr id="181255" name="Text Box 7"/>
            <p:cNvSpPr txBox="1">
              <a:spLocks noChangeArrowheads="1"/>
            </p:cNvSpPr>
            <p:nvPr/>
          </p:nvSpPr>
          <p:spPr bwMode="auto">
            <a:xfrm>
              <a:off x="827" y="2513"/>
              <a:ext cx="116" cy="174"/>
            </a:xfrm>
            <a:prstGeom prst="rect">
              <a:avLst/>
            </a:prstGeom>
            <a:noFill/>
            <a:ln w="9525">
              <a:noFill/>
              <a:miter lim="800000"/>
              <a:headEnd/>
              <a:tailEnd/>
            </a:ln>
            <a:effectLst>
              <a:outerShdw dist="35921" dir="2700000" algn="ctr" rotWithShape="0">
                <a:schemeClr val="bg1"/>
              </a:outerShdw>
            </a:effectLst>
          </p:spPr>
          <p:txBody>
            <a:bodyPr wrap="none">
              <a:spAutoFit/>
            </a:bodyPr>
            <a:lstStyle/>
            <a:p>
              <a:endParaRPr lang="ja-JP" altLang="en-US" sz="1200" u="sng" dirty="0" smtClean="0">
                <a:solidFill>
                  <a:srgbClr val="000000"/>
                </a:solidFill>
                <a:effectLst>
                  <a:outerShdw blurRad="38100" dist="38100" dir="2700000" algn="tl">
                    <a:srgbClr val="FFFFFF"/>
                  </a:outerShdw>
                </a:effectLst>
                <a:latin typeface="Impact" pitchFamily="34" charset="0"/>
                <a:ea typeface="HGP創英角ｺﾞｼｯｸUB" pitchFamily="50" charset="-128"/>
              </a:endParaRPr>
            </a:p>
          </p:txBody>
        </p:sp>
        <p:sp>
          <p:nvSpPr>
            <p:cNvPr id="181256" name="Text Box 8"/>
            <p:cNvSpPr txBox="1">
              <a:spLocks noChangeArrowheads="1"/>
            </p:cNvSpPr>
            <p:nvPr/>
          </p:nvSpPr>
          <p:spPr bwMode="auto">
            <a:xfrm>
              <a:off x="1994" y="1977"/>
              <a:ext cx="116" cy="174"/>
            </a:xfrm>
            <a:prstGeom prst="rect">
              <a:avLst/>
            </a:prstGeom>
            <a:noFill/>
            <a:ln w="9525">
              <a:noFill/>
              <a:miter lim="800000"/>
              <a:headEnd/>
              <a:tailEnd/>
            </a:ln>
            <a:effectLst>
              <a:outerShdw dist="35921" dir="2700000" algn="ctr" rotWithShape="0">
                <a:schemeClr val="bg1"/>
              </a:outerShdw>
            </a:effectLst>
          </p:spPr>
          <p:txBody>
            <a:bodyPr wrap="none">
              <a:spAutoFit/>
            </a:bodyPr>
            <a:lstStyle/>
            <a:p>
              <a:endParaRPr lang="ja-JP" altLang="en-US" sz="1200" u="sng" dirty="0" smtClean="0">
                <a:solidFill>
                  <a:srgbClr val="000000"/>
                </a:solidFill>
                <a:effectLst>
                  <a:outerShdw blurRad="38100" dist="38100" dir="2700000" algn="tl">
                    <a:srgbClr val="FFFFFF"/>
                  </a:outerShdw>
                </a:effectLst>
                <a:latin typeface="Impact" pitchFamily="34" charset="0"/>
                <a:ea typeface="HGP創英角ｺﾞｼｯｸUB" pitchFamily="50" charset="-128"/>
              </a:endParaRPr>
            </a:p>
          </p:txBody>
        </p:sp>
      </p:grpSp>
      <p:sp>
        <p:nvSpPr>
          <p:cNvPr id="181257" name="Oval 9"/>
          <p:cNvSpPr>
            <a:spLocks noChangeAspect="1" noChangeArrowheads="1"/>
          </p:cNvSpPr>
          <p:nvPr/>
        </p:nvSpPr>
        <p:spPr bwMode="auto">
          <a:xfrm>
            <a:off x="4325897" y="2716504"/>
            <a:ext cx="153987" cy="292100"/>
          </a:xfrm>
          <a:prstGeom prst="ellipse">
            <a:avLst/>
          </a:prstGeom>
          <a:gradFill rotWithShape="1">
            <a:gsLst>
              <a:gs pos="0">
                <a:srgbClr val="FFCCCC"/>
              </a:gs>
              <a:gs pos="100000">
                <a:srgbClr val="FF0000"/>
              </a:gs>
            </a:gsLst>
            <a:path path="shape">
              <a:fillToRect l="50000" t="50000" r="50000" b="50000"/>
            </a:path>
          </a:gradFill>
          <a:ln w="9525">
            <a:solidFill>
              <a:schemeClr val="bg1"/>
            </a:solidFill>
            <a:round/>
            <a:headEnd/>
            <a:tailEnd/>
          </a:ln>
          <a:effectLst/>
        </p:spPr>
        <p:txBody>
          <a:bodyPr wrap="none" anchor="ctr"/>
          <a:lstStyle/>
          <a:p>
            <a:endParaRPr lang="ja-JP" altLang="en-US" smtClean="0">
              <a:solidFill>
                <a:srgbClr val="000000"/>
              </a:solidFill>
            </a:endParaRPr>
          </a:p>
        </p:txBody>
      </p:sp>
      <p:sp>
        <p:nvSpPr>
          <p:cNvPr id="181259" name="Text Box 11"/>
          <p:cNvSpPr txBox="1">
            <a:spLocks noChangeArrowheads="1"/>
          </p:cNvSpPr>
          <p:nvPr/>
        </p:nvSpPr>
        <p:spPr bwMode="auto">
          <a:xfrm>
            <a:off x="0" y="244800"/>
            <a:ext cx="9144000" cy="457200"/>
          </a:xfrm>
          <a:prstGeom prst="rect">
            <a:avLst/>
          </a:prstGeom>
          <a:solidFill>
            <a:srgbClr val="333333">
              <a:alpha val="50000"/>
            </a:srgbClr>
          </a:solidFill>
          <a:ln w="9525">
            <a:noFill/>
            <a:miter lim="800000"/>
            <a:headEnd/>
            <a:tailEnd/>
          </a:ln>
          <a:effectLst/>
        </p:spPr>
        <p:txBody>
          <a:bodyPr>
            <a:spAutoFit/>
          </a:bodyPr>
          <a:lstStyle/>
          <a:p>
            <a:pPr algn="ctr"/>
            <a:r>
              <a:rPr lang="ja-JP" altLang="en-US" b="1" smtClean="0">
                <a:solidFill>
                  <a:srgbClr val="FFFF99"/>
                </a:solidFill>
                <a:effectLst>
                  <a:outerShdw blurRad="38100" dist="38100" dir="2700000" algn="tl">
                    <a:srgbClr val="000000"/>
                  </a:outerShdw>
                </a:effectLst>
                <a:latin typeface="MS PGothic" pitchFamily="50" charset="-128"/>
                <a:ea typeface="MS PGothic" pitchFamily="50" charset="-128"/>
              </a:rPr>
              <a:t>汚染の過去復元に用いた試料（</a:t>
            </a:r>
            <a:r>
              <a:rPr lang="en-US" altLang="ja-JP" b="1" i="1" smtClean="0">
                <a:solidFill>
                  <a:srgbClr val="FFFF99"/>
                </a:solidFill>
                <a:effectLst>
                  <a:outerShdw blurRad="38100" dist="38100" dir="2700000" algn="tl">
                    <a:srgbClr val="000000"/>
                  </a:outerShdw>
                </a:effectLst>
                <a:latin typeface="MS PGothic" pitchFamily="50" charset="-128"/>
                <a:ea typeface="MS PGothic" pitchFamily="50" charset="-128"/>
              </a:rPr>
              <a:t>es</a:t>
            </a:r>
            <a:r>
              <a:rPr lang="en-US" altLang="ja-JP" b="1" smtClean="0">
                <a:solidFill>
                  <a:srgbClr val="FFFF99"/>
                </a:solidFill>
                <a:effectLst>
                  <a:outerShdw blurRad="38100" dist="38100" dir="2700000" algn="tl">
                    <a:srgbClr val="000000"/>
                  </a:outerShdw>
                </a:effectLst>
                <a:latin typeface="MS PGothic" pitchFamily="50" charset="-128"/>
                <a:ea typeface="MS PGothic" pitchFamily="50" charset="-128"/>
              </a:rPr>
              <a:t>-BANK</a:t>
            </a:r>
            <a:r>
              <a:rPr lang="ja-JP" altLang="en-US" b="1" smtClean="0">
                <a:solidFill>
                  <a:srgbClr val="FFFF99"/>
                </a:solidFill>
                <a:effectLst>
                  <a:outerShdw blurRad="38100" dist="38100" dir="2700000" algn="tl">
                    <a:srgbClr val="000000"/>
                  </a:outerShdw>
                </a:effectLst>
                <a:latin typeface="MS PGothic" pitchFamily="50" charset="-128"/>
                <a:ea typeface="MS PGothic" pitchFamily="50" charset="-128"/>
              </a:rPr>
              <a:t>保存試料）</a:t>
            </a:r>
          </a:p>
        </p:txBody>
      </p:sp>
      <p:sp>
        <p:nvSpPr>
          <p:cNvPr id="181264" name="Text Box 16"/>
          <p:cNvSpPr txBox="1">
            <a:spLocks noChangeArrowheads="1"/>
          </p:cNvSpPr>
          <p:nvPr/>
        </p:nvSpPr>
        <p:spPr bwMode="auto">
          <a:xfrm>
            <a:off x="6982326" y="3153989"/>
            <a:ext cx="1354152" cy="523220"/>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r"/>
            <a:r>
              <a:rPr lang="en-US" altLang="ja-JP"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1972~1998</a:t>
            </a:r>
          </a:p>
          <a:p>
            <a:pPr algn="r"/>
            <a:r>
              <a:rPr lang="en-US" altLang="ja-JP"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a:t>
            </a:r>
            <a:r>
              <a:rPr lang="ja-JP" altLang="en-US"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　</a:t>
            </a:r>
            <a:r>
              <a:rPr lang="en-US" altLang="ja-JP" sz="1400" b="1" i="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n</a:t>
            </a:r>
            <a:r>
              <a:rPr lang="en-US" altLang="ja-JP"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=35</a:t>
            </a:r>
          </a:p>
        </p:txBody>
      </p:sp>
      <p:pic>
        <p:nvPicPr>
          <p:cNvPr id="181265" name="Picture 17" descr="Sealu"/>
          <p:cNvPicPr>
            <a:picLocks noChangeAspect="1" noChangeArrowheads="1"/>
          </p:cNvPicPr>
          <p:nvPr/>
        </p:nvPicPr>
        <p:blipFill>
          <a:blip r:embed="rId4" cstate="print"/>
          <a:srcRect/>
          <a:stretch>
            <a:fillRect/>
          </a:stretch>
        </p:blipFill>
        <p:spPr bwMode="auto">
          <a:xfrm>
            <a:off x="5727507" y="1543523"/>
            <a:ext cx="2604450" cy="1565929"/>
          </a:xfrm>
          <a:prstGeom prst="rect">
            <a:avLst/>
          </a:prstGeom>
          <a:noFill/>
          <a:ln w="9525">
            <a:solidFill>
              <a:schemeClr val="tx1"/>
            </a:solidFill>
            <a:miter lim="800000"/>
            <a:headEnd/>
            <a:tailEnd/>
          </a:ln>
        </p:spPr>
      </p:pic>
      <p:sp>
        <p:nvSpPr>
          <p:cNvPr id="181266" name="Rectangle 18"/>
          <p:cNvSpPr>
            <a:spLocks noChangeArrowheads="1"/>
          </p:cNvSpPr>
          <p:nvPr/>
        </p:nvSpPr>
        <p:spPr bwMode="auto">
          <a:xfrm>
            <a:off x="5725919" y="1223506"/>
            <a:ext cx="2610559" cy="346494"/>
          </a:xfrm>
          <a:prstGeom prst="rect">
            <a:avLst/>
          </a:prstGeom>
          <a:solidFill>
            <a:srgbClr val="FFCCCC"/>
          </a:solidFill>
          <a:ln w="9525">
            <a:solidFill>
              <a:schemeClr val="tx1"/>
            </a:solidFill>
            <a:miter lim="800000"/>
            <a:headEnd/>
            <a:tailEnd/>
          </a:ln>
          <a:effectLst/>
        </p:spPr>
        <p:txBody>
          <a:bodyPr wrap="none" lIns="36000" tIns="36000" rIns="36000" bIns="36000"/>
          <a:lstStyle/>
          <a:p>
            <a:pPr algn="ctr"/>
            <a:r>
              <a:rPr lang="ja-JP" altLang="en-US" sz="1800" b="1" dirty="0" smtClean="0">
                <a:solidFill>
                  <a:srgbClr val="000000"/>
                </a:solidFill>
                <a:latin typeface="Arial" pitchFamily="34" charset="0"/>
                <a:ea typeface="MS PGothic" pitchFamily="50" charset="-128"/>
              </a:rPr>
              <a:t>キタオットセイ</a:t>
            </a:r>
          </a:p>
        </p:txBody>
      </p:sp>
      <p:sp>
        <p:nvSpPr>
          <p:cNvPr id="181273" name="Rectangle 25"/>
          <p:cNvSpPr>
            <a:spLocks noChangeArrowheads="1"/>
          </p:cNvSpPr>
          <p:nvPr/>
        </p:nvSpPr>
        <p:spPr bwMode="auto">
          <a:xfrm>
            <a:off x="4719032" y="3960350"/>
            <a:ext cx="2999104" cy="378961"/>
          </a:xfrm>
          <a:prstGeom prst="rect">
            <a:avLst/>
          </a:prstGeom>
          <a:solidFill>
            <a:srgbClr val="FFFF66"/>
          </a:solidFill>
          <a:ln w="9525">
            <a:solidFill>
              <a:schemeClr val="tx1"/>
            </a:solidFill>
            <a:miter lim="800000"/>
            <a:headEnd/>
            <a:tailEnd/>
          </a:ln>
          <a:effectLst/>
        </p:spPr>
        <p:txBody>
          <a:bodyPr wrap="none"/>
          <a:lstStyle/>
          <a:p>
            <a:pPr algn="ctr"/>
            <a:r>
              <a:rPr lang="ja-JP" altLang="en-US" sz="1800" b="1" dirty="0" smtClean="0">
                <a:solidFill>
                  <a:srgbClr val="000000"/>
                </a:solidFill>
                <a:latin typeface="Lucida Sans Unicode" pitchFamily="34" charset="0"/>
                <a:ea typeface="MS PGothic" pitchFamily="50" charset="-128"/>
              </a:rPr>
              <a:t>スジイルカ</a:t>
            </a:r>
          </a:p>
        </p:txBody>
      </p:sp>
      <p:pic>
        <p:nvPicPr>
          <p:cNvPr id="181274" name="Picture 26" descr="stenella_new1"/>
          <p:cNvPicPr>
            <a:picLocks noChangeAspect="1" noChangeArrowheads="1"/>
          </p:cNvPicPr>
          <p:nvPr/>
        </p:nvPicPr>
        <p:blipFill>
          <a:blip r:embed="rId5" cstate="print"/>
          <a:srcRect t="6116" b="6116"/>
          <a:stretch>
            <a:fillRect/>
          </a:stretch>
        </p:blipFill>
        <p:spPr bwMode="auto">
          <a:xfrm>
            <a:off x="4728557" y="4350032"/>
            <a:ext cx="2989579" cy="1464167"/>
          </a:xfrm>
          <a:prstGeom prst="rect">
            <a:avLst/>
          </a:prstGeom>
          <a:noFill/>
          <a:ln w="9525">
            <a:noFill/>
            <a:miter lim="800000"/>
            <a:headEnd/>
            <a:tailEnd/>
          </a:ln>
        </p:spPr>
      </p:pic>
      <p:sp>
        <p:nvSpPr>
          <p:cNvPr id="181275" name="Text Box 27"/>
          <p:cNvSpPr txBox="1">
            <a:spLocks noChangeArrowheads="1"/>
          </p:cNvSpPr>
          <p:nvPr/>
        </p:nvSpPr>
        <p:spPr bwMode="auto">
          <a:xfrm>
            <a:off x="6537598" y="5887683"/>
            <a:ext cx="1208985" cy="523220"/>
          </a:xfrm>
          <a:prstGeom prst="rect">
            <a:avLst/>
          </a:prstGeom>
          <a:noFill/>
          <a:ln w="76200">
            <a:noFill/>
            <a:miter lim="800000"/>
            <a:headEnd/>
            <a:tailEnd type="none" w="sm" len="sm"/>
          </a:ln>
          <a:effectLst>
            <a:outerShdw dist="35921" dir="2700000" algn="ctr" rotWithShape="0">
              <a:schemeClr val="tx1"/>
            </a:outerShdw>
          </a:effectLst>
        </p:spPr>
        <p:txBody>
          <a:bodyPr wrap="none">
            <a:spAutoFit/>
          </a:bodyPr>
          <a:lstStyle/>
          <a:p>
            <a:pPr algn="ctr"/>
            <a:r>
              <a:rPr lang="en-US" altLang="ja-JP"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1978~2003</a:t>
            </a:r>
          </a:p>
          <a:p>
            <a:pPr algn="ctr"/>
            <a:r>
              <a:rPr lang="en-US" altLang="ja-JP"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a:t>
            </a:r>
            <a:r>
              <a:rPr lang="ja-JP" altLang="en-US"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　</a:t>
            </a:r>
            <a:r>
              <a:rPr lang="en-US" altLang="ja-JP" sz="1400" b="1" i="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n</a:t>
            </a:r>
            <a:r>
              <a:rPr lang="en-US" altLang="ja-JP" sz="1400" b="1" dirty="0" smtClean="0">
                <a:solidFill>
                  <a:srgbClr val="FFFFFF"/>
                </a:solidFill>
                <a:effectLst>
                  <a:outerShdw blurRad="38100" dist="38100" dir="2700000" algn="tl">
                    <a:srgbClr val="000000"/>
                  </a:outerShdw>
                </a:effectLst>
                <a:latin typeface="Lucida Sans Unicode" pitchFamily="34" charset="0"/>
                <a:ea typeface="HGS創英角ｺﾞｼｯｸUB" pitchFamily="50" charset="-128"/>
              </a:rPr>
              <a:t>=20</a:t>
            </a:r>
            <a:endParaRPr lang="en-US" altLang="ja-JP" sz="1800" b="1" dirty="0" smtClean="0">
              <a:solidFill>
                <a:srgbClr val="FFFFFF"/>
              </a:solidFill>
              <a:latin typeface="Arial" pitchFamily="34" charset="0"/>
              <a:ea typeface="HGS創英角ｺﾞｼｯｸUB" pitchFamily="50" charset="-128"/>
            </a:endParaRPr>
          </a:p>
        </p:txBody>
      </p:sp>
      <p:cxnSp>
        <p:nvCxnSpPr>
          <p:cNvPr id="5" name="直線矢印コネクタ 4"/>
          <p:cNvCxnSpPr>
            <a:stCxn id="181265" idx="1"/>
          </p:cNvCxnSpPr>
          <p:nvPr/>
        </p:nvCxnSpPr>
        <p:spPr>
          <a:xfrm flipH="1">
            <a:off x="4523015" y="2326488"/>
            <a:ext cx="1204492" cy="4598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81273" idx="1"/>
          </p:cNvCxnSpPr>
          <p:nvPr/>
        </p:nvCxnSpPr>
        <p:spPr>
          <a:xfrm flipH="1" flipV="1">
            <a:off x="3897084" y="3769641"/>
            <a:ext cx="821948" cy="38019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816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0" y="303213"/>
            <a:ext cx="9144000" cy="457200"/>
          </a:xfrm>
          <a:prstGeom prst="rect">
            <a:avLst/>
          </a:prstGeom>
          <a:solidFill>
            <a:srgbClr val="3333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ja-JP" altLang="en-US" b="1">
                <a:solidFill>
                  <a:srgbClr val="FFFF99"/>
                </a:solidFill>
                <a:effectLst>
                  <a:outerShdw blurRad="38100" dist="38100" dir="2700000" algn="tl">
                    <a:srgbClr val="000000"/>
                  </a:outerShdw>
                </a:effectLst>
                <a:latin typeface="ＭＳ Ｐゴシック" pitchFamily="50" charset="-128"/>
                <a:ea typeface="ＭＳ Ｐゴシック" pitchFamily="50" charset="-128"/>
              </a:rPr>
              <a:t>三陸沖キタオットセイにおける</a:t>
            </a:r>
            <a:r>
              <a:rPr lang="en-US" altLang="ja-JP" b="1">
                <a:solidFill>
                  <a:srgbClr val="FFFF99"/>
                </a:solidFill>
                <a:effectLst>
                  <a:outerShdw blurRad="38100" dist="38100" dir="2700000" algn="tl">
                    <a:srgbClr val="000000"/>
                  </a:outerShdw>
                </a:effectLst>
                <a:latin typeface="ＭＳ Ｐゴシック" pitchFamily="50" charset="-128"/>
                <a:ea typeface="ＭＳ Ｐゴシック" pitchFamily="50" charset="-128"/>
              </a:rPr>
              <a:t>BFRs</a:t>
            </a:r>
            <a:r>
              <a:rPr lang="ja-JP" altLang="en-US" b="1">
                <a:solidFill>
                  <a:srgbClr val="FFFF99"/>
                </a:solidFill>
                <a:effectLst>
                  <a:outerShdw blurRad="38100" dist="38100" dir="2700000" algn="tl">
                    <a:srgbClr val="000000"/>
                  </a:outerShdw>
                </a:effectLst>
                <a:latin typeface="ＭＳ Ｐゴシック" pitchFamily="50" charset="-128"/>
                <a:ea typeface="ＭＳ Ｐゴシック" pitchFamily="50" charset="-128"/>
              </a:rPr>
              <a:t>および</a:t>
            </a:r>
            <a:r>
              <a:rPr lang="en-US" altLang="ja-JP" b="1">
                <a:solidFill>
                  <a:srgbClr val="FFFF99"/>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b="1">
                <a:solidFill>
                  <a:srgbClr val="FFFF99"/>
                </a:solidFill>
                <a:effectLst>
                  <a:outerShdw blurRad="38100" dist="38100" dir="2700000" algn="tl">
                    <a:srgbClr val="000000"/>
                  </a:outerShdw>
                </a:effectLst>
                <a:latin typeface="ＭＳ Ｐゴシック" pitchFamily="50" charset="-128"/>
                <a:ea typeface="ＭＳ Ｐゴシック" pitchFamily="50" charset="-128"/>
              </a:rPr>
              <a:t>濃度の経年変化</a:t>
            </a:r>
          </a:p>
        </p:txBody>
      </p:sp>
      <p:graphicFrame>
        <p:nvGraphicFramePr>
          <p:cNvPr id="59395" name="Object 3"/>
          <p:cNvGraphicFramePr>
            <a:graphicFrameLocks noChangeAspect="1"/>
          </p:cNvGraphicFramePr>
          <p:nvPr/>
        </p:nvGraphicFramePr>
        <p:xfrm>
          <a:off x="3065463" y="969963"/>
          <a:ext cx="3311525" cy="2293937"/>
        </p:xfrm>
        <a:graphic>
          <a:graphicData uri="http://schemas.openxmlformats.org/presentationml/2006/ole">
            <mc:AlternateContent xmlns:mc="http://schemas.openxmlformats.org/markup-compatibility/2006">
              <mc:Choice xmlns:v="urn:schemas-microsoft-com:vml" Requires="v">
                <p:oleObj spid="_x0000_s234440" name="グラフ" r:id="rId4" imgW="3314880" imgH="2295360" progId="MSGraph.Chart.8">
                  <p:embed followColorScheme="full"/>
                </p:oleObj>
              </mc:Choice>
              <mc:Fallback>
                <p:oleObj name="グラフ" r:id="rId4" imgW="3314880" imgH="2295360" progId="MSGraph.Chart.8">
                  <p:embed followColorScheme="full"/>
                  <p:pic>
                    <p:nvPicPr>
                      <p:cNvPr id="0" name="Picture 3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463" y="969963"/>
                        <a:ext cx="3311525" cy="2293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6" name="Object 4"/>
          <p:cNvGraphicFramePr>
            <a:graphicFrameLocks noChangeAspect="1"/>
          </p:cNvGraphicFramePr>
          <p:nvPr/>
        </p:nvGraphicFramePr>
        <p:xfrm>
          <a:off x="3065463" y="3171825"/>
          <a:ext cx="3311525" cy="2293938"/>
        </p:xfrm>
        <a:graphic>
          <a:graphicData uri="http://schemas.openxmlformats.org/presentationml/2006/ole">
            <mc:AlternateContent xmlns:mc="http://schemas.openxmlformats.org/markup-compatibility/2006">
              <mc:Choice xmlns:v="urn:schemas-microsoft-com:vml" Requires="v">
                <p:oleObj spid="_x0000_s234441" name="グラフ" r:id="rId6" imgW="3314880" imgH="2295360" progId="MSGraph.Chart.8">
                  <p:embed followColorScheme="full"/>
                </p:oleObj>
              </mc:Choice>
              <mc:Fallback>
                <p:oleObj name="グラフ" r:id="rId6" imgW="3314880" imgH="2295360" progId="MSGraph.Chart.8">
                  <p:embed followColorScheme="full"/>
                  <p:pic>
                    <p:nvPicPr>
                      <p:cNvPr id="0" name="Picture 3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63" y="3171825"/>
                        <a:ext cx="3311525" cy="2293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7" name="Object 5"/>
          <p:cNvGraphicFramePr>
            <a:graphicFrameLocks noChangeAspect="1"/>
          </p:cNvGraphicFramePr>
          <p:nvPr/>
        </p:nvGraphicFramePr>
        <p:xfrm>
          <a:off x="6022975" y="969963"/>
          <a:ext cx="3311525" cy="2293937"/>
        </p:xfrm>
        <a:graphic>
          <a:graphicData uri="http://schemas.openxmlformats.org/presentationml/2006/ole">
            <mc:AlternateContent xmlns:mc="http://schemas.openxmlformats.org/markup-compatibility/2006">
              <mc:Choice xmlns:v="urn:schemas-microsoft-com:vml" Requires="v">
                <p:oleObj spid="_x0000_s234442" name="グラフ" r:id="rId8" imgW="3314880" imgH="2295360" progId="MSGraph.Chart.8">
                  <p:embed followColorScheme="full"/>
                </p:oleObj>
              </mc:Choice>
              <mc:Fallback>
                <p:oleObj name="グラフ" r:id="rId8" imgW="3314880" imgH="2295360" progId="MSGraph.Chart.8">
                  <p:embed followColorScheme="full"/>
                  <p:pic>
                    <p:nvPicPr>
                      <p:cNvPr id="0" name="Picture 3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2975" y="969963"/>
                        <a:ext cx="3311525" cy="2293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8" name="Object 6"/>
          <p:cNvGraphicFramePr>
            <a:graphicFrameLocks noChangeAspect="1"/>
          </p:cNvGraphicFramePr>
          <p:nvPr/>
        </p:nvGraphicFramePr>
        <p:xfrm>
          <a:off x="6022975" y="3171825"/>
          <a:ext cx="3311525" cy="2293938"/>
        </p:xfrm>
        <a:graphic>
          <a:graphicData uri="http://schemas.openxmlformats.org/presentationml/2006/ole">
            <mc:AlternateContent xmlns:mc="http://schemas.openxmlformats.org/markup-compatibility/2006">
              <mc:Choice xmlns:v="urn:schemas-microsoft-com:vml" Requires="v">
                <p:oleObj spid="_x0000_s234443" name="グラフ" r:id="rId10" imgW="3314880" imgH="2295360" progId="MSGraph.Chart.8">
                  <p:embed followColorScheme="full"/>
                </p:oleObj>
              </mc:Choice>
              <mc:Fallback>
                <p:oleObj name="グラフ" r:id="rId10" imgW="3314880" imgH="2295360" progId="MSGraph.Chart.8">
                  <p:embed followColorScheme="full"/>
                  <p:pic>
                    <p:nvPicPr>
                      <p:cNvPr id="0" name="Picture 34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2975" y="3171825"/>
                        <a:ext cx="3311525" cy="2293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399" name="Text Box 7"/>
          <p:cNvSpPr txBox="1">
            <a:spLocks noChangeArrowheads="1"/>
          </p:cNvSpPr>
          <p:nvPr/>
        </p:nvSpPr>
        <p:spPr bwMode="auto">
          <a:xfrm>
            <a:off x="5216525" y="1252538"/>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800" b="1" u="sng" dirty="0" smtClean="0">
                <a:solidFill>
                  <a:srgbClr val="FF66FF"/>
                </a:solidFill>
                <a:latin typeface="Lucida Sans Unicode" pitchFamily="34" charset="0"/>
                <a:ea typeface="ＭＳ Ｐゴシック" pitchFamily="50" charset="-128"/>
              </a:rPr>
              <a:t>PCBs</a:t>
            </a:r>
            <a:endParaRPr lang="en-US" altLang="ja-JP" sz="1800" b="1" u="sng" dirty="0">
              <a:solidFill>
                <a:srgbClr val="FF66FF"/>
              </a:solidFill>
              <a:latin typeface="Lucida Sans Unicode" pitchFamily="34" charset="0"/>
              <a:ea typeface="ＭＳ Ｐゴシック" pitchFamily="50" charset="-128"/>
            </a:endParaRPr>
          </a:p>
        </p:txBody>
      </p:sp>
      <p:sp>
        <p:nvSpPr>
          <p:cNvPr id="59400" name="Text Box 8"/>
          <p:cNvSpPr txBox="1">
            <a:spLocks noChangeArrowheads="1"/>
          </p:cNvSpPr>
          <p:nvPr/>
        </p:nvSpPr>
        <p:spPr bwMode="auto">
          <a:xfrm>
            <a:off x="8196263" y="1265238"/>
            <a:ext cx="7938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800" b="1" u="sng" dirty="0" smtClean="0">
                <a:solidFill>
                  <a:srgbClr val="FFFFFF"/>
                </a:solidFill>
                <a:latin typeface="Lucida Sans Unicode" pitchFamily="34" charset="0"/>
                <a:ea typeface="ＭＳ Ｐゴシック" pitchFamily="50" charset="-128"/>
              </a:rPr>
              <a:t>DDTs</a:t>
            </a:r>
            <a:endParaRPr lang="en-US" altLang="ja-JP" sz="1800" b="1" u="sng" dirty="0">
              <a:solidFill>
                <a:srgbClr val="FFFFFF"/>
              </a:solidFill>
              <a:latin typeface="Lucida Sans Unicode" pitchFamily="34" charset="0"/>
              <a:ea typeface="ＭＳ Ｐゴシック" pitchFamily="50" charset="-128"/>
            </a:endParaRPr>
          </a:p>
        </p:txBody>
      </p:sp>
      <p:sp>
        <p:nvSpPr>
          <p:cNvPr id="59401" name="Text Box 9"/>
          <p:cNvSpPr txBox="1">
            <a:spLocks noChangeArrowheads="1"/>
          </p:cNvSpPr>
          <p:nvPr/>
        </p:nvSpPr>
        <p:spPr bwMode="auto">
          <a:xfrm>
            <a:off x="5216525" y="3462338"/>
            <a:ext cx="8018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800" b="1" u="sng" dirty="0" smtClean="0">
                <a:solidFill>
                  <a:srgbClr val="FFFFFF"/>
                </a:solidFill>
                <a:latin typeface="Lucida Sans Unicode" pitchFamily="34" charset="0"/>
                <a:ea typeface="ＭＳ Ｐゴシック" pitchFamily="50" charset="-128"/>
              </a:rPr>
              <a:t>HCHs</a:t>
            </a:r>
            <a:endParaRPr lang="en-US" altLang="ja-JP" sz="1800" b="1" u="sng" dirty="0">
              <a:solidFill>
                <a:srgbClr val="FFFFFF"/>
              </a:solidFill>
              <a:latin typeface="Lucida Sans Unicode" pitchFamily="34" charset="0"/>
              <a:ea typeface="ＭＳ Ｐゴシック" pitchFamily="50" charset="-128"/>
            </a:endParaRPr>
          </a:p>
        </p:txBody>
      </p:sp>
      <p:sp>
        <p:nvSpPr>
          <p:cNvPr id="59402" name="Text Box 10"/>
          <p:cNvSpPr txBox="1">
            <a:spLocks noChangeArrowheads="1"/>
          </p:cNvSpPr>
          <p:nvPr/>
        </p:nvSpPr>
        <p:spPr bwMode="auto">
          <a:xfrm>
            <a:off x="8280400" y="3451225"/>
            <a:ext cx="6479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800" b="1" u="sng" dirty="0" smtClean="0">
                <a:solidFill>
                  <a:srgbClr val="FFFFFF"/>
                </a:solidFill>
                <a:latin typeface="Lucida Sans Unicode" pitchFamily="34" charset="0"/>
                <a:ea typeface="ＭＳ Ｐゴシック" pitchFamily="50" charset="-128"/>
              </a:rPr>
              <a:t>HCB</a:t>
            </a:r>
            <a:endParaRPr lang="en-US" altLang="ja-JP" sz="1800" b="1" u="sng" dirty="0">
              <a:solidFill>
                <a:srgbClr val="FFFFFF"/>
              </a:solidFill>
              <a:latin typeface="Lucida Sans Unicode" pitchFamily="34" charset="0"/>
              <a:ea typeface="ＭＳ Ｐゴシック" pitchFamily="50" charset="-128"/>
            </a:endParaRPr>
          </a:p>
        </p:txBody>
      </p:sp>
      <p:sp>
        <p:nvSpPr>
          <p:cNvPr id="59403" name="Freeform 11"/>
          <p:cNvSpPr>
            <a:spLocks/>
          </p:cNvSpPr>
          <p:nvPr/>
        </p:nvSpPr>
        <p:spPr bwMode="auto">
          <a:xfrm>
            <a:off x="3740150" y="1936750"/>
            <a:ext cx="2101850" cy="839788"/>
          </a:xfrm>
          <a:custGeom>
            <a:avLst/>
            <a:gdLst>
              <a:gd name="T0" fmla="*/ 0 w 1324"/>
              <a:gd name="T1" fmla="*/ 565150 h 529"/>
              <a:gd name="T2" fmla="*/ 177800 w 1324"/>
              <a:gd name="T3" fmla="*/ 311150 h 529"/>
              <a:gd name="T4" fmla="*/ 387350 w 1324"/>
              <a:gd name="T5" fmla="*/ 165100 h 529"/>
              <a:gd name="T6" fmla="*/ 812800 w 1324"/>
              <a:gd name="T7" fmla="*/ 6350 h 529"/>
              <a:gd name="T8" fmla="*/ 1003300 w 1324"/>
              <a:gd name="T9" fmla="*/ 203200 h 529"/>
              <a:gd name="T10" fmla="*/ 1136650 w 1324"/>
              <a:gd name="T11" fmla="*/ 495300 h 529"/>
              <a:gd name="T12" fmla="*/ 1244600 w 1324"/>
              <a:gd name="T13" fmla="*/ 647700 h 529"/>
              <a:gd name="T14" fmla="*/ 1524000 w 1324"/>
              <a:gd name="T15" fmla="*/ 787400 h 529"/>
              <a:gd name="T16" fmla="*/ 1981200 w 1324"/>
              <a:gd name="T17" fmla="*/ 819150 h 529"/>
              <a:gd name="T18" fmla="*/ 2057400 w 1324"/>
              <a:gd name="T19" fmla="*/ 838200 h 529"/>
              <a:gd name="T20" fmla="*/ 2101850 w 1324"/>
              <a:gd name="T21" fmla="*/ 812800 h 5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4" h="529">
                <a:moveTo>
                  <a:pt x="0" y="356"/>
                </a:moveTo>
                <a:cubicBezTo>
                  <a:pt x="35" y="297"/>
                  <a:pt x="71" y="238"/>
                  <a:pt x="112" y="196"/>
                </a:cubicBezTo>
                <a:cubicBezTo>
                  <a:pt x="153" y="154"/>
                  <a:pt x="177" y="136"/>
                  <a:pt x="244" y="104"/>
                </a:cubicBezTo>
                <a:cubicBezTo>
                  <a:pt x="311" y="72"/>
                  <a:pt x="447" y="0"/>
                  <a:pt x="512" y="4"/>
                </a:cubicBezTo>
                <a:cubicBezTo>
                  <a:pt x="577" y="8"/>
                  <a:pt x="598" y="77"/>
                  <a:pt x="632" y="128"/>
                </a:cubicBezTo>
                <a:cubicBezTo>
                  <a:pt x="666" y="179"/>
                  <a:pt x="691" y="265"/>
                  <a:pt x="716" y="312"/>
                </a:cubicBezTo>
                <a:cubicBezTo>
                  <a:pt x="741" y="359"/>
                  <a:pt x="743" y="377"/>
                  <a:pt x="784" y="408"/>
                </a:cubicBezTo>
                <a:cubicBezTo>
                  <a:pt x="825" y="439"/>
                  <a:pt x="883" y="478"/>
                  <a:pt x="960" y="496"/>
                </a:cubicBezTo>
                <a:cubicBezTo>
                  <a:pt x="1037" y="514"/>
                  <a:pt x="1192" y="511"/>
                  <a:pt x="1248" y="516"/>
                </a:cubicBezTo>
                <a:cubicBezTo>
                  <a:pt x="1304" y="521"/>
                  <a:pt x="1283" y="529"/>
                  <a:pt x="1296" y="528"/>
                </a:cubicBezTo>
                <a:cubicBezTo>
                  <a:pt x="1309" y="527"/>
                  <a:pt x="1316" y="519"/>
                  <a:pt x="1324" y="512"/>
                </a:cubicBezTo>
              </a:path>
            </a:pathLst>
          </a:custGeom>
          <a:noFill/>
          <a:ln w="76200" cap="flat" cmpd="sng">
            <a:solidFill>
              <a:schemeClr val="bg1">
                <a:alpha val="50195"/>
              </a:schemeClr>
            </a:solidFill>
            <a:prstDash val="solid"/>
            <a:round/>
            <a:headEnd type="none" w="med" len="med"/>
            <a:tailEnd type="arrow"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sp>
        <p:nvSpPr>
          <p:cNvPr id="59404" name="Freeform 12"/>
          <p:cNvSpPr>
            <a:spLocks/>
          </p:cNvSpPr>
          <p:nvPr/>
        </p:nvSpPr>
        <p:spPr bwMode="auto">
          <a:xfrm>
            <a:off x="6680200" y="1974850"/>
            <a:ext cx="2101850" cy="839788"/>
          </a:xfrm>
          <a:custGeom>
            <a:avLst/>
            <a:gdLst>
              <a:gd name="T0" fmla="*/ 0 w 1324"/>
              <a:gd name="T1" fmla="*/ 565150 h 529"/>
              <a:gd name="T2" fmla="*/ 177800 w 1324"/>
              <a:gd name="T3" fmla="*/ 311150 h 529"/>
              <a:gd name="T4" fmla="*/ 387350 w 1324"/>
              <a:gd name="T5" fmla="*/ 165100 h 529"/>
              <a:gd name="T6" fmla="*/ 812800 w 1324"/>
              <a:gd name="T7" fmla="*/ 6350 h 529"/>
              <a:gd name="T8" fmla="*/ 1003300 w 1324"/>
              <a:gd name="T9" fmla="*/ 203200 h 529"/>
              <a:gd name="T10" fmla="*/ 1136650 w 1324"/>
              <a:gd name="T11" fmla="*/ 495300 h 529"/>
              <a:gd name="T12" fmla="*/ 1244600 w 1324"/>
              <a:gd name="T13" fmla="*/ 647700 h 529"/>
              <a:gd name="T14" fmla="*/ 1524000 w 1324"/>
              <a:gd name="T15" fmla="*/ 787400 h 529"/>
              <a:gd name="T16" fmla="*/ 1981200 w 1324"/>
              <a:gd name="T17" fmla="*/ 819150 h 529"/>
              <a:gd name="T18" fmla="*/ 2057400 w 1324"/>
              <a:gd name="T19" fmla="*/ 838200 h 529"/>
              <a:gd name="T20" fmla="*/ 2101850 w 1324"/>
              <a:gd name="T21" fmla="*/ 812800 h 5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4" h="529">
                <a:moveTo>
                  <a:pt x="0" y="356"/>
                </a:moveTo>
                <a:cubicBezTo>
                  <a:pt x="35" y="297"/>
                  <a:pt x="71" y="238"/>
                  <a:pt x="112" y="196"/>
                </a:cubicBezTo>
                <a:cubicBezTo>
                  <a:pt x="153" y="154"/>
                  <a:pt x="177" y="136"/>
                  <a:pt x="244" y="104"/>
                </a:cubicBezTo>
                <a:cubicBezTo>
                  <a:pt x="311" y="72"/>
                  <a:pt x="447" y="0"/>
                  <a:pt x="512" y="4"/>
                </a:cubicBezTo>
                <a:cubicBezTo>
                  <a:pt x="577" y="8"/>
                  <a:pt x="598" y="77"/>
                  <a:pt x="632" y="128"/>
                </a:cubicBezTo>
                <a:cubicBezTo>
                  <a:pt x="666" y="179"/>
                  <a:pt x="691" y="265"/>
                  <a:pt x="716" y="312"/>
                </a:cubicBezTo>
                <a:cubicBezTo>
                  <a:pt x="741" y="359"/>
                  <a:pt x="743" y="377"/>
                  <a:pt x="784" y="408"/>
                </a:cubicBezTo>
                <a:cubicBezTo>
                  <a:pt x="825" y="439"/>
                  <a:pt x="883" y="478"/>
                  <a:pt x="960" y="496"/>
                </a:cubicBezTo>
                <a:cubicBezTo>
                  <a:pt x="1037" y="514"/>
                  <a:pt x="1192" y="511"/>
                  <a:pt x="1248" y="516"/>
                </a:cubicBezTo>
                <a:cubicBezTo>
                  <a:pt x="1304" y="521"/>
                  <a:pt x="1283" y="529"/>
                  <a:pt x="1296" y="528"/>
                </a:cubicBezTo>
                <a:cubicBezTo>
                  <a:pt x="1309" y="527"/>
                  <a:pt x="1316" y="519"/>
                  <a:pt x="1324" y="512"/>
                </a:cubicBezTo>
              </a:path>
            </a:pathLst>
          </a:custGeom>
          <a:noFill/>
          <a:ln w="76200" cap="flat" cmpd="sng">
            <a:solidFill>
              <a:schemeClr val="bg1">
                <a:alpha val="50195"/>
              </a:schemeClr>
            </a:solidFill>
            <a:prstDash val="solid"/>
            <a:round/>
            <a:headEnd type="none" w="med" len="med"/>
            <a:tailEnd type="arrow"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sp>
        <p:nvSpPr>
          <p:cNvPr id="59405" name="Freeform 13"/>
          <p:cNvSpPr>
            <a:spLocks/>
          </p:cNvSpPr>
          <p:nvPr/>
        </p:nvSpPr>
        <p:spPr bwMode="auto">
          <a:xfrm>
            <a:off x="3703638" y="4019550"/>
            <a:ext cx="2101850" cy="839788"/>
          </a:xfrm>
          <a:custGeom>
            <a:avLst/>
            <a:gdLst>
              <a:gd name="T0" fmla="*/ 0 w 1324"/>
              <a:gd name="T1" fmla="*/ 565150 h 529"/>
              <a:gd name="T2" fmla="*/ 177800 w 1324"/>
              <a:gd name="T3" fmla="*/ 311150 h 529"/>
              <a:gd name="T4" fmla="*/ 387350 w 1324"/>
              <a:gd name="T5" fmla="*/ 165100 h 529"/>
              <a:gd name="T6" fmla="*/ 812800 w 1324"/>
              <a:gd name="T7" fmla="*/ 6350 h 529"/>
              <a:gd name="T8" fmla="*/ 1003300 w 1324"/>
              <a:gd name="T9" fmla="*/ 203200 h 529"/>
              <a:gd name="T10" fmla="*/ 1136650 w 1324"/>
              <a:gd name="T11" fmla="*/ 495300 h 529"/>
              <a:gd name="T12" fmla="*/ 1244600 w 1324"/>
              <a:gd name="T13" fmla="*/ 647700 h 529"/>
              <a:gd name="T14" fmla="*/ 1524000 w 1324"/>
              <a:gd name="T15" fmla="*/ 787400 h 529"/>
              <a:gd name="T16" fmla="*/ 1981200 w 1324"/>
              <a:gd name="T17" fmla="*/ 819150 h 529"/>
              <a:gd name="T18" fmla="*/ 2057400 w 1324"/>
              <a:gd name="T19" fmla="*/ 838200 h 529"/>
              <a:gd name="T20" fmla="*/ 2101850 w 1324"/>
              <a:gd name="T21" fmla="*/ 812800 h 5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4" h="529">
                <a:moveTo>
                  <a:pt x="0" y="356"/>
                </a:moveTo>
                <a:cubicBezTo>
                  <a:pt x="35" y="297"/>
                  <a:pt x="71" y="238"/>
                  <a:pt x="112" y="196"/>
                </a:cubicBezTo>
                <a:cubicBezTo>
                  <a:pt x="153" y="154"/>
                  <a:pt x="177" y="136"/>
                  <a:pt x="244" y="104"/>
                </a:cubicBezTo>
                <a:cubicBezTo>
                  <a:pt x="311" y="72"/>
                  <a:pt x="447" y="0"/>
                  <a:pt x="512" y="4"/>
                </a:cubicBezTo>
                <a:cubicBezTo>
                  <a:pt x="577" y="8"/>
                  <a:pt x="598" y="77"/>
                  <a:pt x="632" y="128"/>
                </a:cubicBezTo>
                <a:cubicBezTo>
                  <a:pt x="666" y="179"/>
                  <a:pt x="691" y="265"/>
                  <a:pt x="716" y="312"/>
                </a:cubicBezTo>
                <a:cubicBezTo>
                  <a:pt x="741" y="359"/>
                  <a:pt x="743" y="377"/>
                  <a:pt x="784" y="408"/>
                </a:cubicBezTo>
                <a:cubicBezTo>
                  <a:pt x="825" y="439"/>
                  <a:pt x="883" y="478"/>
                  <a:pt x="960" y="496"/>
                </a:cubicBezTo>
                <a:cubicBezTo>
                  <a:pt x="1037" y="514"/>
                  <a:pt x="1192" y="511"/>
                  <a:pt x="1248" y="516"/>
                </a:cubicBezTo>
                <a:cubicBezTo>
                  <a:pt x="1304" y="521"/>
                  <a:pt x="1283" y="529"/>
                  <a:pt x="1296" y="528"/>
                </a:cubicBezTo>
                <a:cubicBezTo>
                  <a:pt x="1309" y="527"/>
                  <a:pt x="1316" y="519"/>
                  <a:pt x="1324" y="512"/>
                </a:cubicBezTo>
              </a:path>
            </a:pathLst>
          </a:custGeom>
          <a:noFill/>
          <a:ln w="76200" cap="flat" cmpd="sng">
            <a:solidFill>
              <a:schemeClr val="bg1">
                <a:alpha val="50195"/>
              </a:schemeClr>
            </a:solidFill>
            <a:prstDash val="solid"/>
            <a:round/>
            <a:headEnd type="none" w="med" len="med"/>
            <a:tailEnd type="arrow"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grpSp>
        <p:nvGrpSpPr>
          <p:cNvPr id="59406" name="Group 14"/>
          <p:cNvGrpSpPr>
            <a:grpSpLocks/>
          </p:cNvGrpSpPr>
          <p:nvPr/>
        </p:nvGrpSpPr>
        <p:grpSpPr bwMode="auto">
          <a:xfrm>
            <a:off x="106363" y="981075"/>
            <a:ext cx="3311525" cy="2293938"/>
            <a:chOff x="67" y="1067"/>
            <a:chExt cx="2086" cy="1445"/>
          </a:xfrm>
        </p:grpSpPr>
        <p:graphicFrame>
          <p:nvGraphicFramePr>
            <p:cNvPr id="59415" name="Object 15"/>
            <p:cNvGraphicFramePr>
              <a:graphicFrameLocks noChangeAspect="1"/>
            </p:cNvGraphicFramePr>
            <p:nvPr/>
          </p:nvGraphicFramePr>
          <p:xfrm>
            <a:off x="67" y="1067"/>
            <a:ext cx="2086" cy="1445"/>
          </p:xfrm>
          <a:graphic>
            <a:graphicData uri="http://schemas.openxmlformats.org/presentationml/2006/ole">
              <mc:AlternateContent xmlns:mc="http://schemas.openxmlformats.org/markup-compatibility/2006">
                <mc:Choice xmlns:v="urn:schemas-microsoft-com:vml" Requires="v">
                  <p:oleObj spid="_x0000_s234444" name="グラフ" r:id="rId12" imgW="3314880" imgH="2295360" progId="MSGraph.Chart.8">
                    <p:embed followColorScheme="full"/>
                  </p:oleObj>
                </mc:Choice>
                <mc:Fallback>
                  <p:oleObj name="グラフ" r:id="rId12" imgW="3314880" imgH="2295360" progId="MSGraph.Chart.8">
                    <p:embed followColorScheme="full"/>
                    <p:pic>
                      <p:nvPicPr>
                        <p:cNvPr id="0" name="Picture 34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 y="1067"/>
                          <a:ext cx="2086" cy="14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16" name="Text Box 16"/>
            <p:cNvSpPr txBox="1">
              <a:spLocks noChangeArrowheads="1"/>
            </p:cNvSpPr>
            <p:nvPr/>
          </p:nvSpPr>
          <p:spPr bwMode="auto">
            <a:xfrm>
              <a:off x="324" y="1238"/>
              <a:ext cx="54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800" b="1" u="sng" dirty="0" smtClean="0">
                  <a:solidFill>
                    <a:srgbClr val="FFFF00"/>
                  </a:solidFill>
                  <a:latin typeface="Lucida Sans Unicode" pitchFamily="34" charset="0"/>
                  <a:ea typeface="ＭＳ Ｐゴシック" pitchFamily="50" charset="-128"/>
                </a:rPr>
                <a:t>PBDEs</a:t>
              </a:r>
              <a:endParaRPr lang="en-US" altLang="ja-JP" sz="1800" b="1" u="sng" dirty="0">
                <a:solidFill>
                  <a:srgbClr val="FFFF00"/>
                </a:solidFill>
                <a:latin typeface="Lucida Sans Unicode" pitchFamily="34" charset="0"/>
                <a:ea typeface="ＭＳ Ｐゴシック" pitchFamily="50" charset="-128"/>
              </a:endParaRPr>
            </a:p>
          </p:txBody>
        </p:sp>
        <p:grpSp>
          <p:nvGrpSpPr>
            <p:cNvPr id="59417" name="Group 17"/>
            <p:cNvGrpSpPr>
              <a:grpSpLocks/>
            </p:cNvGrpSpPr>
            <p:nvPr/>
          </p:nvGrpSpPr>
          <p:grpSpPr bwMode="auto">
            <a:xfrm>
              <a:off x="450" y="1770"/>
              <a:ext cx="1464" cy="474"/>
              <a:chOff x="450" y="1770"/>
              <a:chExt cx="1464" cy="474"/>
            </a:xfrm>
          </p:grpSpPr>
          <p:sp>
            <p:nvSpPr>
              <p:cNvPr id="59418" name="Line 18"/>
              <p:cNvSpPr>
                <a:spLocks noChangeShapeType="1"/>
              </p:cNvSpPr>
              <p:nvPr/>
            </p:nvSpPr>
            <p:spPr bwMode="auto">
              <a:xfrm>
                <a:off x="1575" y="1782"/>
                <a:ext cx="93" cy="21"/>
              </a:xfrm>
              <a:prstGeom prst="line">
                <a:avLst/>
              </a:prstGeom>
              <a:noFill/>
              <a:ln w="76200">
                <a:solidFill>
                  <a:srgbClr val="FFFF00">
                    <a:alpha val="50195"/>
                  </a:srgbClr>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sp>
            <p:nvSpPr>
              <p:cNvPr id="59419" name="Line 19"/>
              <p:cNvSpPr>
                <a:spLocks noChangeShapeType="1"/>
              </p:cNvSpPr>
              <p:nvPr/>
            </p:nvSpPr>
            <p:spPr bwMode="auto">
              <a:xfrm>
                <a:off x="1695" y="1824"/>
                <a:ext cx="93" cy="21"/>
              </a:xfrm>
              <a:prstGeom prst="line">
                <a:avLst/>
              </a:prstGeom>
              <a:noFill/>
              <a:ln w="76200">
                <a:solidFill>
                  <a:srgbClr val="FFFF00">
                    <a:alpha val="50195"/>
                  </a:srgbClr>
                </a:solidFill>
                <a:round/>
                <a:headEnd/>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sp>
            <p:nvSpPr>
              <p:cNvPr id="59420" name="Line 20"/>
              <p:cNvSpPr>
                <a:spLocks noChangeShapeType="1"/>
              </p:cNvSpPr>
              <p:nvPr/>
            </p:nvSpPr>
            <p:spPr bwMode="auto">
              <a:xfrm>
                <a:off x="1821" y="1860"/>
                <a:ext cx="93" cy="21"/>
              </a:xfrm>
              <a:prstGeom prst="line">
                <a:avLst/>
              </a:prstGeom>
              <a:noFill/>
              <a:ln w="76200">
                <a:solidFill>
                  <a:srgbClr val="FFFF00">
                    <a:alpha val="50195"/>
                  </a:srgbClr>
                </a:solidFill>
                <a:round/>
                <a:headEnd/>
                <a:tailEnd type="arrow"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sp>
            <p:nvSpPr>
              <p:cNvPr id="59421" name="Freeform 21"/>
              <p:cNvSpPr>
                <a:spLocks/>
              </p:cNvSpPr>
              <p:nvPr/>
            </p:nvSpPr>
            <p:spPr bwMode="auto">
              <a:xfrm>
                <a:off x="450" y="1770"/>
                <a:ext cx="1095" cy="474"/>
              </a:xfrm>
              <a:custGeom>
                <a:avLst/>
                <a:gdLst>
                  <a:gd name="T0" fmla="*/ 0 w 1095"/>
                  <a:gd name="T1" fmla="*/ 474 h 474"/>
                  <a:gd name="T2" fmla="*/ 189 w 1095"/>
                  <a:gd name="T3" fmla="*/ 450 h 474"/>
                  <a:gd name="T4" fmla="*/ 396 w 1095"/>
                  <a:gd name="T5" fmla="*/ 396 h 474"/>
                  <a:gd name="T6" fmla="*/ 582 w 1095"/>
                  <a:gd name="T7" fmla="*/ 321 h 474"/>
                  <a:gd name="T8" fmla="*/ 765 w 1095"/>
                  <a:gd name="T9" fmla="*/ 207 h 474"/>
                  <a:gd name="T10" fmla="*/ 885 w 1095"/>
                  <a:gd name="T11" fmla="*/ 105 h 474"/>
                  <a:gd name="T12" fmla="*/ 1026 w 1095"/>
                  <a:gd name="T13" fmla="*/ 21 h 474"/>
                  <a:gd name="T14" fmla="*/ 1095 w 1095"/>
                  <a:gd name="T15" fmla="*/ 0 h 4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5" h="474">
                    <a:moveTo>
                      <a:pt x="0" y="474"/>
                    </a:moveTo>
                    <a:cubicBezTo>
                      <a:pt x="61" y="468"/>
                      <a:pt x="123" y="463"/>
                      <a:pt x="189" y="450"/>
                    </a:cubicBezTo>
                    <a:cubicBezTo>
                      <a:pt x="255" y="437"/>
                      <a:pt x="331" y="417"/>
                      <a:pt x="396" y="396"/>
                    </a:cubicBezTo>
                    <a:cubicBezTo>
                      <a:pt x="461" y="375"/>
                      <a:pt x="521" y="352"/>
                      <a:pt x="582" y="321"/>
                    </a:cubicBezTo>
                    <a:cubicBezTo>
                      <a:pt x="643" y="290"/>
                      <a:pt x="715" y="243"/>
                      <a:pt x="765" y="207"/>
                    </a:cubicBezTo>
                    <a:cubicBezTo>
                      <a:pt x="815" y="171"/>
                      <a:pt x="842" y="136"/>
                      <a:pt x="885" y="105"/>
                    </a:cubicBezTo>
                    <a:cubicBezTo>
                      <a:pt x="928" y="74"/>
                      <a:pt x="991" y="38"/>
                      <a:pt x="1026" y="21"/>
                    </a:cubicBezTo>
                    <a:cubicBezTo>
                      <a:pt x="1061" y="4"/>
                      <a:pt x="1082" y="3"/>
                      <a:pt x="1095" y="0"/>
                    </a:cubicBezTo>
                  </a:path>
                </a:pathLst>
              </a:custGeom>
              <a:noFill/>
              <a:ln w="76200" cap="flat" cmpd="sng">
                <a:solidFill>
                  <a:srgbClr val="FFFF00">
                    <a:alpha val="50195"/>
                  </a:srgbClr>
                </a:solidFill>
                <a:prstDash val="solid"/>
                <a:round/>
                <a:headEnd type="none" w="med" len="med"/>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grpSp>
      </p:grpSp>
      <p:sp>
        <p:nvSpPr>
          <p:cNvPr id="59407" name="Text Box 22"/>
          <p:cNvSpPr txBox="1">
            <a:spLocks noChangeArrowheads="1"/>
          </p:cNvSpPr>
          <p:nvPr/>
        </p:nvSpPr>
        <p:spPr bwMode="auto">
          <a:xfrm rot="-5400000">
            <a:off x="-580231" y="3048794"/>
            <a:ext cx="1428750" cy="274638"/>
          </a:xfrm>
          <a:prstGeom prst="rect">
            <a:avLst/>
          </a:prstGeom>
          <a:noFill/>
          <a:ln>
            <a:noFill/>
          </a:ln>
          <a:effectLst/>
          <a:extLst>
            <a:ext uri="{909E8E84-426E-40DD-AFC4-6F175D3DCCD1}">
              <a14:hiddenFill xmlns:a14="http://schemas.microsoft.com/office/drawing/2010/main">
                <a:gradFill rotWithShape="0">
                  <a:gsLst>
                    <a:gs pos="0">
                      <a:srgbClr val="767600"/>
                    </a:gs>
                    <a:gs pos="50000">
                      <a:srgbClr val="FFFF00"/>
                    </a:gs>
                    <a:gs pos="100000">
                      <a:srgbClr val="767600"/>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1200" b="1">
                <a:solidFill>
                  <a:srgbClr val="FFFFFF"/>
                </a:solidFill>
                <a:latin typeface="ＭＳ Ｐゴシック" pitchFamily="50" charset="-128"/>
                <a:ea typeface="ＭＳ Ｐゴシック" pitchFamily="50" charset="-128"/>
              </a:rPr>
              <a:t>濃度 </a:t>
            </a:r>
            <a:r>
              <a:rPr lang="en-US" altLang="ja-JP" sz="1200" b="1">
                <a:solidFill>
                  <a:srgbClr val="FFFFFF"/>
                </a:solidFill>
                <a:latin typeface="ＭＳ Ｐゴシック" pitchFamily="50" charset="-128"/>
                <a:ea typeface="ＭＳ Ｐゴシック" pitchFamily="50" charset="-128"/>
              </a:rPr>
              <a:t>(ng/g lipid wt)</a:t>
            </a:r>
          </a:p>
        </p:txBody>
      </p:sp>
      <p:sp>
        <p:nvSpPr>
          <p:cNvPr id="59408" name="Text Box 23"/>
          <p:cNvSpPr txBox="1">
            <a:spLocks noChangeArrowheads="1"/>
          </p:cNvSpPr>
          <p:nvPr/>
        </p:nvSpPr>
        <p:spPr bwMode="auto">
          <a:xfrm>
            <a:off x="4249738" y="5338763"/>
            <a:ext cx="641350" cy="274637"/>
          </a:xfrm>
          <a:prstGeom prst="rect">
            <a:avLst/>
          </a:prstGeom>
          <a:noFill/>
          <a:ln>
            <a:noFill/>
          </a:ln>
          <a:effectLst/>
          <a:extLst>
            <a:ext uri="{909E8E84-426E-40DD-AFC4-6F175D3DCCD1}">
              <a14:hiddenFill xmlns:a14="http://schemas.microsoft.com/office/drawing/2010/main">
                <a:gradFill rotWithShape="0">
                  <a:gsLst>
                    <a:gs pos="0">
                      <a:srgbClr val="767600"/>
                    </a:gs>
                    <a:gs pos="50000">
                      <a:srgbClr val="FFFF00"/>
                    </a:gs>
                    <a:gs pos="100000">
                      <a:srgbClr val="767600"/>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1200" b="1">
                <a:solidFill>
                  <a:srgbClr val="FFFFFF"/>
                </a:solidFill>
                <a:latin typeface="Lucida Sans Unicode" pitchFamily="34" charset="0"/>
                <a:ea typeface="ＭＳ Ｐゴシック" pitchFamily="50" charset="-128"/>
              </a:rPr>
              <a:t>調査年</a:t>
            </a:r>
          </a:p>
        </p:txBody>
      </p:sp>
      <p:grpSp>
        <p:nvGrpSpPr>
          <p:cNvPr id="59409" name="Group 24"/>
          <p:cNvGrpSpPr>
            <a:grpSpLocks/>
          </p:cNvGrpSpPr>
          <p:nvPr/>
        </p:nvGrpSpPr>
        <p:grpSpPr bwMode="auto">
          <a:xfrm>
            <a:off x="31750" y="3189288"/>
            <a:ext cx="3386138" cy="2279650"/>
            <a:chOff x="20" y="1067"/>
            <a:chExt cx="2133" cy="1436"/>
          </a:xfrm>
        </p:grpSpPr>
        <p:graphicFrame>
          <p:nvGraphicFramePr>
            <p:cNvPr id="59411" name="Object 25"/>
            <p:cNvGraphicFramePr>
              <a:graphicFrameLocks noChangeAspect="1"/>
            </p:cNvGraphicFramePr>
            <p:nvPr/>
          </p:nvGraphicFramePr>
          <p:xfrm>
            <a:off x="20" y="1067"/>
            <a:ext cx="2133" cy="1436"/>
          </p:xfrm>
          <a:graphic>
            <a:graphicData uri="http://schemas.openxmlformats.org/presentationml/2006/ole">
              <mc:AlternateContent xmlns:mc="http://schemas.openxmlformats.org/markup-compatibility/2006">
                <mc:Choice xmlns:v="urn:schemas-microsoft-com:vml" Requires="v">
                  <p:oleObj spid="_x0000_s234445" name="グラフ" r:id="rId14" imgW="3390840" imgH="2295360" progId="MSGraph.Chart.8">
                    <p:embed followColorScheme="full"/>
                  </p:oleObj>
                </mc:Choice>
                <mc:Fallback>
                  <p:oleObj name="グラフ" r:id="rId14" imgW="3390840" imgH="2295360" progId="MSGraph.Chart.8">
                    <p:embed followColorScheme="full"/>
                    <p:pic>
                      <p:nvPicPr>
                        <p:cNvPr id="0" name="Picture 34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 y="1067"/>
                          <a:ext cx="2133" cy="14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12" name="Text Box 26"/>
            <p:cNvSpPr txBox="1">
              <a:spLocks noChangeArrowheads="1"/>
            </p:cNvSpPr>
            <p:nvPr/>
          </p:nvSpPr>
          <p:spPr bwMode="auto">
            <a:xfrm>
              <a:off x="334" y="1244"/>
              <a:ext cx="513" cy="231"/>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en-US" altLang="ja-JP" sz="1800" b="1" u="sng">
                  <a:solidFill>
                    <a:srgbClr val="FFFF00"/>
                  </a:solidFill>
                  <a:latin typeface="Lucida Sans Unicode" pitchFamily="34" charset="0"/>
                  <a:ea typeface="ＭＳ Ｐゴシック" pitchFamily="50" charset="-128"/>
                </a:rPr>
                <a:t>HBCD</a:t>
              </a:r>
            </a:p>
          </p:txBody>
        </p:sp>
        <p:sp>
          <p:nvSpPr>
            <p:cNvPr id="59413" name="Freeform 27"/>
            <p:cNvSpPr>
              <a:spLocks/>
            </p:cNvSpPr>
            <p:nvPr/>
          </p:nvSpPr>
          <p:spPr bwMode="auto">
            <a:xfrm>
              <a:off x="841" y="1618"/>
              <a:ext cx="897" cy="625"/>
            </a:xfrm>
            <a:custGeom>
              <a:avLst/>
              <a:gdLst>
                <a:gd name="T0" fmla="*/ 0 w 1095"/>
                <a:gd name="T1" fmla="*/ 625 h 474"/>
                <a:gd name="T2" fmla="*/ 155 w 1095"/>
                <a:gd name="T3" fmla="*/ 593 h 474"/>
                <a:gd name="T4" fmla="*/ 324 w 1095"/>
                <a:gd name="T5" fmla="*/ 522 h 474"/>
                <a:gd name="T6" fmla="*/ 477 w 1095"/>
                <a:gd name="T7" fmla="*/ 423 h 474"/>
                <a:gd name="T8" fmla="*/ 627 w 1095"/>
                <a:gd name="T9" fmla="*/ 273 h 474"/>
                <a:gd name="T10" fmla="*/ 725 w 1095"/>
                <a:gd name="T11" fmla="*/ 138 h 474"/>
                <a:gd name="T12" fmla="*/ 840 w 1095"/>
                <a:gd name="T13" fmla="*/ 28 h 474"/>
                <a:gd name="T14" fmla="*/ 897 w 1095"/>
                <a:gd name="T15" fmla="*/ 0 h 4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5" h="474">
                  <a:moveTo>
                    <a:pt x="0" y="474"/>
                  </a:moveTo>
                  <a:cubicBezTo>
                    <a:pt x="61" y="468"/>
                    <a:pt x="123" y="463"/>
                    <a:pt x="189" y="450"/>
                  </a:cubicBezTo>
                  <a:cubicBezTo>
                    <a:pt x="255" y="437"/>
                    <a:pt x="331" y="417"/>
                    <a:pt x="396" y="396"/>
                  </a:cubicBezTo>
                  <a:cubicBezTo>
                    <a:pt x="461" y="375"/>
                    <a:pt x="521" y="352"/>
                    <a:pt x="582" y="321"/>
                  </a:cubicBezTo>
                  <a:cubicBezTo>
                    <a:pt x="643" y="290"/>
                    <a:pt x="715" y="243"/>
                    <a:pt x="765" y="207"/>
                  </a:cubicBezTo>
                  <a:cubicBezTo>
                    <a:pt x="815" y="171"/>
                    <a:pt x="842" y="136"/>
                    <a:pt x="885" y="105"/>
                  </a:cubicBezTo>
                  <a:cubicBezTo>
                    <a:pt x="928" y="74"/>
                    <a:pt x="991" y="38"/>
                    <a:pt x="1026" y="21"/>
                  </a:cubicBezTo>
                  <a:cubicBezTo>
                    <a:pt x="1061" y="4"/>
                    <a:pt x="1082" y="3"/>
                    <a:pt x="1095" y="0"/>
                  </a:cubicBezTo>
                </a:path>
              </a:pathLst>
            </a:custGeom>
            <a:noFill/>
            <a:ln w="76200" cap="flat" cmpd="sng">
              <a:solidFill>
                <a:srgbClr val="FFFF00">
                  <a:alpha val="50195"/>
                </a:srgbClr>
              </a:solidFill>
              <a:prstDash val="solid"/>
              <a:round/>
              <a:headEnd type="none" w="med" len="med"/>
              <a:tailEnd type="arrow" w="med"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ja-JP" altLang="en-US">
                <a:solidFill>
                  <a:srgbClr val="000000"/>
                </a:solidFill>
              </a:endParaRPr>
            </a:p>
          </p:txBody>
        </p:sp>
        <p:sp>
          <p:nvSpPr>
            <p:cNvPr id="164892" name="Text Box 28"/>
            <p:cNvSpPr txBox="1">
              <a:spLocks noChangeArrowheads="1"/>
            </p:cNvSpPr>
            <p:nvPr/>
          </p:nvSpPr>
          <p:spPr bwMode="auto">
            <a:xfrm>
              <a:off x="388" y="2152"/>
              <a:ext cx="80" cy="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defRPr/>
              </a:pPr>
              <a:r>
                <a:rPr lang="en-US" altLang="ja-JP" sz="800">
                  <a:solidFill>
                    <a:srgbClr val="FFFFFF"/>
                  </a:solidFill>
                  <a:effectLst>
                    <a:outerShdw blurRad="38100" dist="38100" dir="2700000" algn="tl">
                      <a:srgbClr val="000000"/>
                    </a:outerShdw>
                  </a:effectLst>
                  <a:latin typeface="Lucida Sans Unicode" pitchFamily="34" charset="0"/>
                  <a:ea typeface="HGP創英角ｺﾞｼｯｸUB" pitchFamily="50" charset="-128"/>
                </a:rPr>
                <a:t>nd</a:t>
              </a:r>
            </a:p>
          </p:txBody>
        </p:sp>
      </p:grpSp>
      <p:sp>
        <p:nvSpPr>
          <p:cNvPr id="164893" name="Text Box 29"/>
          <p:cNvSpPr txBox="1">
            <a:spLocks noChangeArrowheads="1"/>
          </p:cNvSpPr>
          <p:nvPr/>
        </p:nvSpPr>
        <p:spPr bwMode="auto">
          <a:xfrm>
            <a:off x="106364" y="5613400"/>
            <a:ext cx="8986836" cy="978729"/>
          </a:xfrm>
          <a:prstGeom prst="rect">
            <a:avLst/>
          </a:prstGeom>
          <a:noFill/>
          <a:ln>
            <a:noFill/>
          </a:ln>
          <a:effectLst/>
          <a:extLst>
            <a:ext uri="{909E8E84-426E-40DD-AFC4-6F175D3DCCD1}">
              <a14:hiddenFill xmlns:a14="http://schemas.microsoft.com/office/drawing/2010/main">
                <a:solidFill>
                  <a:srgbClr val="333333">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20000"/>
              </a:lnSpc>
              <a:defRPr/>
            </a:pPr>
            <a:r>
              <a:rPr lang="ja-JP" altLang="en-US"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近年の臭素</a:t>
            </a:r>
            <a:r>
              <a:rPr lang="ja-JP" altLang="en-US"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系難燃剤による海洋汚染の</a:t>
            </a:r>
            <a:r>
              <a:rPr lang="ja-JP" altLang="en-US"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進行</a:t>
            </a:r>
            <a:endParaRPr lang="en-US" altLang="ja-JP"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endParaRPr>
          </a:p>
          <a:p>
            <a:pPr algn="ctr">
              <a:lnSpc>
                <a:spcPct val="120000"/>
              </a:lnSpc>
              <a:defRPr/>
            </a:pPr>
            <a:r>
              <a:rPr lang="en-US" altLang="ja-JP"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Legacy POPs</a:t>
            </a:r>
            <a:r>
              <a:rPr lang="ja-JP" altLang="en-US"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の汚染</a:t>
            </a:r>
            <a:r>
              <a:rPr lang="ja-JP" altLang="en-US"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は</a:t>
            </a:r>
            <a:r>
              <a:rPr lang="ja-JP" altLang="en-US"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低減</a:t>
            </a:r>
            <a:r>
              <a:rPr lang="en-US" altLang="ja-JP"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(PBDEs</a:t>
            </a:r>
            <a:r>
              <a:rPr lang="ja-JP" altLang="en-US"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も</a:t>
            </a:r>
            <a:r>
              <a:rPr lang="ja-JP" altLang="en-US"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横ばいに？</a:t>
            </a:r>
            <a:r>
              <a:rPr lang="en-US" altLang="ja-JP"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 </a:t>
            </a:r>
            <a:r>
              <a:rPr lang="ja-JP" altLang="en-US"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 規制</a:t>
            </a:r>
            <a:r>
              <a:rPr lang="ja-JP" altLang="en-US"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の効果</a:t>
            </a:r>
          </a:p>
        </p:txBody>
      </p:sp>
    </p:spTree>
    <p:extLst>
      <p:ext uri="{BB962C8B-B14F-4D97-AF65-F5344CB8AC3E}">
        <p14:creationId xmlns:p14="http://schemas.microsoft.com/office/powerpoint/2010/main" val="29548171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rot="-5400000">
            <a:off x="-716756" y="2305844"/>
            <a:ext cx="25114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6" rIns="91431" bIns="45716">
            <a:spAutoFit/>
          </a:bodyPr>
          <a:lstStyle>
            <a:lvl1pPr marL="457200" indent="-457200"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just" eaLnBrk="1" hangingPunct="1">
              <a:lnSpc>
                <a:spcPct val="110000"/>
              </a:lnSpc>
            </a:pPr>
            <a:r>
              <a:rPr lang="ja-JP" altLang="en-US" sz="1600" b="1">
                <a:solidFill>
                  <a:srgbClr val="FFFFFF"/>
                </a:solidFill>
                <a:latin typeface="ＭＳ Ｐゴシック" pitchFamily="50" charset="-128"/>
                <a:ea typeface="ＭＳ Ｐゴシック" pitchFamily="50" charset="-128"/>
                <a:cs typeface="Times New Roman" pitchFamily="18" charset="0"/>
              </a:rPr>
              <a:t>濃度 </a:t>
            </a:r>
            <a:r>
              <a:rPr lang="en-US" altLang="ja-JP" sz="1600" b="1">
                <a:solidFill>
                  <a:srgbClr val="FFFFFF"/>
                </a:solidFill>
                <a:latin typeface="ＭＳ Ｐゴシック" pitchFamily="50" charset="-128"/>
                <a:ea typeface="ＭＳ Ｐゴシック" pitchFamily="50" charset="-128"/>
                <a:cs typeface="Times New Roman" pitchFamily="18" charset="0"/>
              </a:rPr>
              <a:t>(ng/g lipid wt)</a:t>
            </a:r>
          </a:p>
        </p:txBody>
      </p:sp>
      <p:pic>
        <p:nvPicPr>
          <p:cNvPr id="5427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8513" y="1155700"/>
            <a:ext cx="276066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1713" y="3149600"/>
            <a:ext cx="2681287" cy="175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7913" y="1100138"/>
            <a:ext cx="2601912"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8" name="Text Box 7"/>
          <p:cNvSpPr txBox="1">
            <a:spLocks noChangeArrowheads="1"/>
          </p:cNvSpPr>
          <p:nvPr/>
        </p:nvSpPr>
        <p:spPr bwMode="auto">
          <a:xfrm>
            <a:off x="4513263" y="4891088"/>
            <a:ext cx="798512"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195"/>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1600" b="1">
                <a:solidFill>
                  <a:srgbClr val="FFFFFF"/>
                </a:solidFill>
                <a:latin typeface="Arial" pitchFamily="34" charset="0"/>
                <a:ea typeface="ＭＳ Ｐゴシック" pitchFamily="50" charset="-128"/>
              </a:rPr>
              <a:t>採取年</a:t>
            </a:r>
          </a:p>
        </p:txBody>
      </p:sp>
      <p:sp>
        <p:nvSpPr>
          <p:cNvPr id="172040" name="Text Box 8"/>
          <p:cNvSpPr txBox="1">
            <a:spLocks noChangeArrowheads="1"/>
          </p:cNvSpPr>
          <p:nvPr/>
        </p:nvSpPr>
        <p:spPr bwMode="auto">
          <a:xfrm>
            <a:off x="0" y="284163"/>
            <a:ext cx="9144000" cy="457200"/>
          </a:xfrm>
          <a:prstGeom prst="rect">
            <a:avLst/>
          </a:prstGeom>
          <a:solidFill>
            <a:srgbClr val="3333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ja-JP" altLang="en-US" b="1">
                <a:solidFill>
                  <a:srgbClr val="FFFF99"/>
                </a:solidFill>
                <a:effectLst>
                  <a:outerShdw blurRad="38100" dist="38100" dir="2700000" algn="tl">
                    <a:srgbClr val="000000"/>
                  </a:outerShdw>
                </a:effectLst>
                <a:latin typeface="ＭＳ Ｐゴシック" pitchFamily="50" charset="-128"/>
                <a:ea typeface="ＭＳ Ｐゴシック" pitchFamily="50" charset="-128"/>
              </a:rPr>
              <a:t>スジイルカにおける</a:t>
            </a:r>
            <a:r>
              <a:rPr lang="en-US" altLang="ja-JP" b="1">
                <a:solidFill>
                  <a:srgbClr val="FFFF99"/>
                </a:solidFill>
                <a:effectLst>
                  <a:outerShdw blurRad="38100" dist="38100" dir="2700000" algn="tl">
                    <a:srgbClr val="000000"/>
                  </a:outerShdw>
                </a:effectLst>
                <a:latin typeface="ＭＳ Ｐゴシック" pitchFamily="50" charset="-128"/>
                <a:ea typeface="ＭＳ Ｐゴシック" pitchFamily="50" charset="-128"/>
              </a:rPr>
              <a:t>BFRs</a:t>
            </a:r>
            <a:r>
              <a:rPr lang="ja-JP" altLang="en-US" b="1">
                <a:solidFill>
                  <a:srgbClr val="FFFF99"/>
                </a:solidFill>
                <a:effectLst>
                  <a:outerShdw blurRad="38100" dist="38100" dir="2700000" algn="tl">
                    <a:srgbClr val="000000"/>
                  </a:outerShdw>
                </a:effectLst>
                <a:latin typeface="ＭＳ Ｐゴシック" pitchFamily="50" charset="-128"/>
                <a:ea typeface="ＭＳ Ｐゴシック" pitchFamily="50" charset="-128"/>
              </a:rPr>
              <a:t>および</a:t>
            </a:r>
            <a:r>
              <a:rPr lang="en-US" altLang="ja-JP" b="1">
                <a:solidFill>
                  <a:srgbClr val="FFFF99"/>
                </a:solidFill>
                <a:effectLst>
                  <a:outerShdw blurRad="38100" dist="38100" dir="2700000" algn="tl">
                    <a:srgbClr val="000000"/>
                  </a:outerShdw>
                </a:effectLst>
                <a:latin typeface="ＭＳ Ｐゴシック" pitchFamily="50" charset="-128"/>
                <a:ea typeface="ＭＳ Ｐゴシック" pitchFamily="50" charset="-128"/>
              </a:rPr>
              <a:t>POPs</a:t>
            </a:r>
            <a:r>
              <a:rPr lang="ja-JP" altLang="en-US" b="1">
                <a:solidFill>
                  <a:srgbClr val="FFFF99"/>
                </a:solidFill>
                <a:effectLst>
                  <a:outerShdw blurRad="38100" dist="38100" dir="2700000" algn="tl">
                    <a:srgbClr val="000000"/>
                  </a:outerShdw>
                </a:effectLst>
                <a:latin typeface="ＭＳ Ｐゴシック" pitchFamily="50" charset="-128"/>
                <a:ea typeface="ＭＳ Ｐゴシック" pitchFamily="50" charset="-128"/>
              </a:rPr>
              <a:t>濃度の経年変化</a:t>
            </a:r>
          </a:p>
        </p:txBody>
      </p:sp>
      <p:sp>
        <p:nvSpPr>
          <p:cNvPr id="172041" name="Rectangle 9"/>
          <p:cNvSpPr>
            <a:spLocks noChangeArrowheads="1"/>
          </p:cNvSpPr>
          <p:nvPr/>
        </p:nvSpPr>
        <p:spPr bwMode="auto">
          <a:xfrm>
            <a:off x="823913" y="1068388"/>
            <a:ext cx="6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200">
                <a:solidFill>
                  <a:srgbClr val="000000"/>
                </a:solidFill>
                <a:latin typeface="Arial" pitchFamily="34" charset="0"/>
                <a:ea typeface="ＭＳ Ｐゴシック" pitchFamily="50" charset="-128"/>
              </a:rPr>
              <a:t> </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54281" name="AutoShape 10"/>
          <p:cNvSpPr>
            <a:spLocks noChangeAspect="1" noChangeArrowheads="1" noTextEdit="1"/>
          </p:cNvSpPr>
          <p:nvPr/>
        </p:nvSpPr>
        <p:spPr bwMode="auto">
          <a:xfrm>
            <a:off x="823913" y="1090613"/>
            <a:ext cx="2601912"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FFFFFF"/>
              </a:solidFill>
            </a:endParaRPr>
          </a:p>
        </p:txBody>
      </p:sp>
      <p:sp>
        <p:nvSpPr>
          <p:cNvPr id="54282" name="Line 11"/>
          <p:cNvSpPr>
            <a:spLocks noChangeShapeType="1"/>
          </p:cNvSpPr>
          <p:nvPr/>
        </p:nvSpPr>
        <p:spPr bwMode="auto">
          <a:xfrm>
            <a:off x="1204913" y="2673350"/>
            <a:ext cx="2054225"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3" name="Line 12"/>
          <p:cNvSpPr>
            <a:spLocks noChangeShapeType="1"/>
          </p:cNvSpPr>
          <p:nvPr/>
        </p:nvSpPr>
        <p:spPr bwMode="auto">
          <a:xfrm>
            <a:off x="1204913" y="1166813"/>
            <a:ext cx="2054225"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4" name="Line 13"/>
          <p:cNvSpPr>
            <a:spLocks noChangeShapeType="1"/>
          </p:cNvSpPr>
          <p:nvPr/>
        </p:nvSpPr>
        <p:spPr bwMode="auto">
          <a:xfrm flipV="1">
            <a:off x="1204913" y="1166813"/>
            <a:ext cx="1587" cy="150653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5" name="Line 14"/>
          <p:cNvSpPr>
            <a:spLocks noChangeShapeType="1"/>
          </p:cNvSpPr>
          <p:nvPr/>
        </p:nvSpPr>
        <p:spPr bwMode="auto">
          <a:xfrm flipV="1">
            <a:off x="3259138" y="1166813"/>
            <a:ext cx="1587" cy="150653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6" name="Line 15"/>
          <p:cNvSpPr>
            <a:spLocks noChangeShapeType="1"/>
          </p:cNvSpPr>
          <p:nvPr/>
        </p:nvSpPr>
        <p:spPr bwMode="auto">
          <a:xfrm>
            <a:off x="1166813" y="2673350"/>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7" name="Line 16"/>
          <p:cNvSpPr>
            <a:spLocks noChangeShapeType="1"/>
          </p:cNvSpPr>
          <p:nvPr/>
        </p:nvSpPr>
        <p:spPr bwMode="auto">
          <a:xfrm>
            <a:off x="1166813" y="2376488"/>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8" name="Line 17"/>
          <p:cNvSpPr>
            <a:spLocks noChangeShapeType="1"/>
          </p:cNvSpPr>
          <p:nvPr/>
        </p:nvSpPr>
        <p:spPr bwMode="auto">
          <a:xfrm>
            <a:off x="1166813" y="2073275"/>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89" name="Line 18"/>
          <p:cNvSpPr>
            <a:spLocks noChangeShapeType="1"/>
          </p:cNvSpPr>
          <p:nvPr/>
        </p:nvSpPr>
        <p:spPr bwMode="auto">
          <a:xfrm>
            <a:off x="1166813" y="1776413"/>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0" name="Line 19"/>
          <p:cNvSpPr>
            <a:spLocks noChangeShapeType="1"/>
          </p:cNvSpPr>
          <p:nvPr/>
        </p:nvSpPr>
        <p:spPr bwMode="auto">
          <a:xfrm>
            <a:off x="1166813" y="1471613"/>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1" name="Line 20"/>
          <p:cNvSpPr>
            <a:spLocks noChangeShapeType="1"/>
          </p:cNvSpPr>
          <p:nvPr/>
        </p:nvSpPr>
        <p:spPr bwMode="auto">
          <a:xfrm>
            <a:off x="1166813" y="1166813"/>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2" name="Line 21"/>
          <p:cNvSpPr>
            <a:spLocks noChangeShapeType="1"/>
          </p:cNvSpPr>
          <p:nvPr/>
        </p:nvSpPr>
        <p:spPr bwMode="auto">
          <a:xfrm flipV="1">
            <a:off x="1204913" y="2673350"/>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3" name="Line 22"/>
          <p:cNvSpPr>
            <a:spLocks noChangeShapeType="1"/>
          </p:cNvSpPr>
          <p:nvPr/>
        </p:nvSpPr>
        <p:spPr bwMode="auto">
          <a:xfrm flipV="1">
            <a:off x="1546225" y="2673350"/>
            <a:ext cx="1588" cy="381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4" name="Line 23"/>
          <p:cNvSpPr>
            <a:spLocks noChangeShapeType="1"/>
          </p:cNvSpPr>
          <p:nvPr/>
        </p:nvSpPr>
        <p:spPr bwMode="auto">
          <a:xfrm flipV="1">
            <a:off x="1889125" y="2673350"/>
            <a:ext cx="1588"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5" name="Line 24"/>
          <p:cNvSpPr>
            <a:spLocks noChangeShapeType="1"/>
          </p:cNvSpPr>
          <p:nvPr/>
        </p:nvSpPr>
        <p:spPr bwMode="auto">
          <a:xfrm flipV="1">
            <a:off x="2232025" y="2673350"/>
            <a:ext cx="1588"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6" name="Line 25"/>
          <p:cNvSpPr>
            <a:spLocks noChangeShapeType="1"/>
          </p:cNvSpPr>
          <p:nvPr/>
        </p:nvSpPr>
        <p:spPr bwMode="auto">
          <a:xfrm flipV="1">
            <a:off x="2573338" y="2673350"/>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7" name="Line 26"/>
          <p:cNvSpPr>
            <a:spLocks noChangeShapeType="1"/>
          </p:cNvSpPr>
          <p:nvPr/>
        </p:nvSpPr>
        <p:spPr bwMode="auto">
          <a:xfrm flipV="1">
            <a:off x="2916238" y="2673350"/>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8" name="Line 27"/>
          <p:cNvSpPr>
            <a:spLocks noChangeShapeType="1"/>
          </p:cNvSpPr>
          <p:nvPr/>
        </p:nvSpPr>
        <p:spPr bwMode="auto">
          <a:xfrm flipV="1">
            <a:off x="3259138" y="2673350"/>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299" name="Line 28"/>
          <p:cNvSpPr>
            <a:spLocks noChangeShapeType="1"/>
          </p:cNvSpPr>
          <p:nvPr/>
        </p:nvSpPr>
        <p:spPr bwMode="auto">
          <a:xfrm flipV="1">
            <a:off x="1204913" y="1166813"/>
            <a:ext cx="1587" cy="150653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00" name="Line 29"/>
          <p:cNvSpPr>
            <a:spLocks noChangeShapeType="1"/>
          </p:cNvSpPr>
          <p:nvPr/>
        </p:nvSpPr>
        <p:spPr bwMode="auto">
          <a:xfrm>
            <a:off x="1204913" y="2673350"/>
            <a:ext cx="2054225"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01" name="Freeform 30"/>
          <p:cNvSpPr>
            <a:spLocks/>
          </p:cNvSpPr>
          <p:nvPr/>
        </p:nvSpPr>
        <p:spPr bwMode="auto">
          <a:xfrm>
            <a:off x="1379538" y="2620963"/>
            <a:ext cx="84137" cy="90487"/>
          </a:xfrm>
          <a:custGeom>
            <a:avLst/>
            <a:gdLst>
              <a:gd name="T0" fmla="*/ 38100 w 53"/>
              <a:gd name="T1" fmla="*/ 0 h 57"/>
              <a:gd name="T2" fmla="*/ 0 w 53"/>
              <a:gd name="T3" fmla="*/ 90487 h 57"/>
              <a:gd name="T4" fmla="*/ 84137 w 53"/>
              <a:gd name="T5" fmla="*/ 90487 h 57"/>
              <a:gd name="T6" fmla="*/ 38100 w 53"/>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7">
                <a:moveTo>
                  <a:pt x="24" y="0"/>
                </a:moveTo>
                <a:lnTo>
                  <a:pt x="0" y="57"/>
                </a:lnTo>
                <a:lnTo>
                  <a:pt x="53" y="57"/>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02" name="Freeform 31"/>
          <p:cNvSpPr>
            <a:spLocks/>
          </p:cNvSpPr>
          <p:nvPr/>
        </p:nvSpPr>
        <p:spPr bwMode="auto">
          <a:xfrm>
            <a:off x="1371600" y="2613025"/>
            <a:ext cx="84138" cy="92075"/>
          </a:xfrm>
          <a:custGeom>
            <a:avLst/>
            <a:gdLst>
              <a:gd name="T0" fmla="*/ 38100 w 53"/>
              <a:gd name="T1" fmla="*/ 0 h 58"/>
              <a:gd name="T2" fmla="*/ 0 w 53"/>
              <a:gd name="T3" fmla="*/ 92075 h 58"/>
              <a:gd name="T4" fmla="*/ 84138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03" name="Freeform 32"/>
          <p:cNvSpPr>
            <a:spLocks/>
          </p:cNvSpPr>
          <p:nvPr/>
        </p:nvSpPr>
        <p:spPr bwMode="auto">
          <a:xfrm>
            <a:off x="1439863" y="2605088"/>
            <a:ext cx="84137" cy="84137"/>
          </a:xfrm>
          <a:custGeom>
            <a:avLst/>
            <a:gdLst>
              <a:gd name="T0" fmla="*/ 38100 w 53"/>
              <a:gd name="T1" fmla="*/ 0 h 53"/>
              <a:gd name="T2" fmla="*/ 0 w 53"/>
              <a:gd name="T3" fmla="*/ 84137 h 53"/>
              <a:gd name="T4" fmla="*/ 84137 w 53"/>
              <a:gd name="T5" fmla="*/ 84137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0000"/>
          </a:solidFill>
          <a:ln w="7938">
            <a:solidFill>
              <a:srgbClr val="FF0000"/>
            </a:solidFill>
            <a:prstDash val="solid"/>
            <a:round/>
            <a:headEnd/>
            <a:tailEnd/>
          </a:ln>
        </p:spPr>
        <p:txBody>
          <a:bodyPr/>
          <a:lstStyle/>
          <a:p>
            <a:endParaRPr lang="ja-JP" altLang="en-US">
              <a:solidFill>
                <a:srgbClr val="FFFFFF"/>
              </a:solidFill>
            </a:endParaRPr>
          </a:p>
        </p:txBody>
      </p:sp>
      <p:sp>
        <p:nvSpPr>
          <p:cNvPr id="54304" name="Freeform 33"/>
          <p:cNvSpPr>
            <a:spLocks/>
          </p:cNvSpPr>
          <p:nvPr/>
        </p:nvSpPr>
        <p:spPr bwMode="auto">
          <a:xfrm>
            <a:off x="1439863" y="2605088"/>
            <a:ext cx="84137" cy="84137"/>
          </a:xfrm>
          <a:custGeom>
            <a:avLst/>
            <a:gdLst>
              <a:gd name="T0" fmla="*/ 38100 w 53"/>
              <a:gd name="T1" fmla="*/ 0 h 53"/>
              <a:gd name="T2" fmla="*/ 0 w 53"/>
              <a:gd name="T3" fmla="*/ 84137 h 53"/>
              <a:gd name="T4" fmla="*/ 84137 w 53"/>
              <a:gd name="T5" fmla="*/ 84137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0000"/>
          </a:solidFill>
          <a:ln w="7938">
            <a:solidFill>
              <a:srgbClr val="FF0000"/>
            </a:solidFill>
            <a:prstDash val="solid"/>
            <a:round/>
            <a:headEnd/>
            <a:tailEnd/>
          </a:ln>
        </p:spPr>
        <p:txBody>
          <a:bodyPr/>
          <a:lstStyle/>
          <a:p>
            <a:endParaRPr lang="ja-JP" altLang="en-US">
              <a:solidFill>
                <a:srgbClr val="FFFFFF"/>
              </a:solidFill>
            </a:endParaRPr>
          </a:p>
        </p:txBody>
      </p:sp>
      <p:sp>
        <p:nvSpPr>
          <p:cNvPr id="54305" name="Freeform 34"/>
          <p:cNvSpPr>
            <a:spLocks/>
          </p:cNvSpPr>
          <p:nvPr/>
        </p:nvSpPr>
        <p:spPr bwMode="auto">
          <a:xfrm>
            <a:off x="1439863" y="2613025"/>
            <a:ext cx="84137" cy="92075"/>
          </a:xfrm>
          <a:custGeom>
            <a:avLst/>
            <a:gdLst>
              <a:gd name="T0" fmla="*/ 38100 w 53"/>
              <a:gd name="T1" fmla="*/ 0 h 58"/>
              <a:gd name="T2" fmla="*/ 0 w 53"/>
              <a:gd name="T3" fmla="*/ 92075 h 58"/>
              <a:gd name="T4" fmla="*/ 84137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0000"/>
          </a:solidFill>
          <a:ln w="7938">
            <a:solidFill>
              <a:srgbClr val="FF0000"/>
            </a:solidFill>
            <a:prstDash val="solid"/>
            <a:round/>
            <a:headEnd/>
            <a:tailEnd/>
          </a:ln>
        </p:spPr>
        <p:txBody>
          <a:bodyPr/>
          <a:lstStyle/>
          <a:p>
            <a:endParaRPr lang="ja-JP" altLang="en-US">
              <a:solidFill>
                <a:srgbClr val="FFFFFF"/>
              </a:solidFill>
            </a:endParaRPr>
          </a:p>
        </p:txBody>
      </p:sp>
      <p:sp>
        <p:nvSpPr>
          <p:cNvPr id="54306" name="Freeform 35"/>
          <p:cNvSpPr>
            <a:spLocks/>
          </p:cNvSpPr>
          <p:nvPr/>
        </p:nvSpPr>
        <p:spPr bwMode="auto">
          <a:xfrm>
            <a:off x="1439863" y="2605088"/>
            <a:ext cx="84137" cy="92075"/>
          </a:xfrm>
          <a:custGeom>
            <a:avLst/>
            <a:gdLst>
              <a:gd name="T0" fmla="*/ 38100 w 53"/>
              <a:gd name="T1" fmla="*/ 0 h 58"/>
              <a:gd name="T2" fmla="*/ 0 w 53"/>
              <a:gd name="T3" fmla="*/ 92075 h 58"/>
              <a:gd name="T4" fmla="*/ 84137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07" name="Freeform 36"/>
          <p:cNvSpPr>
            <a:spLocks/>
          </p:cNvSpPr>
          <p:nvPr/>
        </p:nvSpPr>
        <p:spPr bwMode="auto">
          <a:xfrm>
            <a:off x="1919288" y="2338388"/>
            <a:ext cx="84137" cy="92075"/>
          </a:xfrm>
          <a:custGeom>
            <a:avLst/>
            <a:gdLst>
              <a:gd name="T0" fmla="*/ 38100 w 53"/>
              <a:gd name="T1" fmla="*/ 0 h 58"/>
              <a:gd name="T2" fmla="*/ 0 w 53"/>
              <a:gd name="T3" fmla="*/ 92075 h 58"/>
              <a:gd name="T4" fmla="*/ 84137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08" name="Freeform 37"/>
          <p:cNvSpPr>
            <a:spLocks/>
          </p:cNvSpPr>
          <p:nvPr/>
        </p:nvSpPr>
        <p:spPr bwMode="auto">
          <a:xfrm>
            <a:off x="1919288" y="2316163"/>
            <a:ext cx="84137" cy="84137"/>
          </a:xfrm>
          <a:custGeom>
            <a:avLst/>
            <a:gdLst>
              <a:gd name="T0" fmla="*/ 38100 w 53"/>
              <a:gd name="T1" fmla="*/ 0 h 53"/>
              <a:gd name="T2" fmla="*/ 0 w 53"/>
              <a:gd name="T3" fmla="*/ 84137 h 53"/>
              <a:gd name="T4" fmla="*/ 84137 w 53"/>
              <a:gd name="T5" fmla="*/ 84137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09" name="Freeform 38"/>
          <p:cNvSpPr>
            <a:spLocks/>
          </p:cNvSpPr>
          <p:nvPr/>
        </p:nvSpPr>
        <p:spPr bwMode="auto">
          <a:xfrm>
            <a:off x="1919288" y="2224088"/>
            <a:ext cx="84137" cy="84137"/>
          </a:xfrm>
          <a:custGeom>
            <a:avLst/>
            <a:gdLst>
              <a:gd name="T0" fmla="*/ 38100 w 53"/>
              <a:gd name="T1" fmla="*/ 0 h 53"/>
              <a:gd name="T2" fmla="*/ 0 w 53"/>
              <a:gd name="T3" fmla="*/ 84137 h 53"/>
              <a:gd name="T4" fmla="*/ 84137 w 53"/>
              <a:gd name="T5" fmla="*/ 84137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0" name="Freeform 39"/>
          <p:cNvSpPr>
            <a:spLocks/>
          </p:cNvSpPr>
          <p:nvPr/>
        </p:nvSpPr>
        <p:spPr bwMode="auto">
          <a:xfrm>
            <a:off x="2330450" y="1806575"/>
            <a:ext cx="84138" cy="90488"/>
          </a:xfrm>
          <a:custGeom>
            <a:avLst/>
            <a:gdLst>
              <a:gd name="T0" fmla="*/ 38100 w 53"/>
              <a:gd name="T1" fmla="*/ 0 h 57"/>
              <a:gd name="T2" fmla="*/ 0 w 53"/>
              <a:gd name="T3" fmla="*/ 90488 h 57"/>
              <a:gd name="T4" fmla="*/ 84138 w 53"/>
              <a:gd name="T5" fmla="*/ 90488 h 57"/>
              <a:gd name="T6" fmla="*/ 38100 w 53"/>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7">
                <a:moveTo>
                  <a:pt x="24" y="0"/>
                </a:moveTo>
                <a:lnTo>
                  <a:pt x="0" y="57"/>
                </a:lnTo>
                <a:lnTo>
                  <a:pt x="53" y="57"/>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1" name="Freeform 40"/>
          <p:cNvSpPr>
            <a:spLocks/>
          </p:cNvSpPr>
          <p:nvPr/>
        </p:nvSpPr>
        <p:spPr bwMode="auto">
          <a:xfrm>
            <a:off x="2330450" y="1851025"/>
            <a:ext cx="84138" cy="84138"/>
          </a:xfrm>
          <a:custGeom>
            <a:avLst/>
            <a:gdLst>
              <a:gd name="T0" fmla="*/ 38100 w 53"/>
              <a:gd name="T1" fmla="*/ 0 h 53"/>
              <a:gd name="T2" fmla="*/ 0 w 53"/>
              <a:gd name="T3" fmla="*/ 84138 h 53"/>
              <a:gd name="T4" fmla="*/ 84138 w 53"/>
              <a:gd name="T5" fmla="*/ 84138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2" name="Freeform 41"/>
          <p:cNvSpPr>
            <a:spLocks/>
          </p:cNvSpPr>
          <p:nvPr/>
        </p:nvSpPr>
        <p:spPr bwMode="auto">
          <a:xfrm>
            <a:off x="2330450" y="1851025"/>
            <a:ext cx="84138" cy="84138"/>
          </a:xfrm>
          <a:custGeom>
            <a:avLst/>
            <a:gdLst>
              <a:gd name="T0" fmla="*/ 38100 w 53"/>
              <a:gd name="T1" fmla="*/ 0 h 53"/>
              <a:gd name="T2" fmla="*/ 0 w 53"/>
              <a:gd name="T3" fmla="*/ 84138 h 53"/>
              <a:gd name="T4" fmla="*/ 84138 w 53"/>
              <a:gd name="T5" fmla="*/ 84138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3" name="Freeform 42"/>
          <p:cNvSpPr>
            <a:spLocks/>
          </p:cNvSpPr>
          <p:nvPr/>
        </p:nvSpPr>
        <p:spPr bwMode="auto">
          <a:xfrm>
            <a:off x="2330450" y="2003425"/>
            <a:ext cx="84138" cy="84138"/>
          </a:xfrm>
          <a:custGeom>
            <a:avLst/>
            <a:gdLst>
              <a:gd name="T0" fmla="*/ 38100 w 53"/>
              <a:gd name="T1" fmla="*/ 0 h 53"/>
              <a:gd name="T2" fmla="*/ 0 w 53"/>
              <a:gd name="T3" fmla="*/ 84138 h 53"/>
              <a:gd name="T4" fmla="*/ 84138 w 53"/>
              <a:gd name="T5" fmla="*/ 84138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4" name="Freeform 43"/>
          <p:cNvSpPr>
            <a:spLocks/>
          </p:cNvSpPr>
          <p:nvPr/>
        </p:nvSpPr>
        <p:spPr bwMode="auto">
          <a:xfrm>
            <a:off x="2330450" y="1662113"/>
            <a:ext cx="84138" cy="90487"/>
          </a:xfrm>
          <a:custGeom>
            <a:avLst/>
            <a:gdLst>
              <a:gd name="T0" fmla="*/ 38100 w 53"/>
              <a:gd name="T1" fmla="*/ 0 h 57"/>
              <a:gd name="T2" fmla="*/ 0 w 53"/>
              <a:gd name="T3" fmla="*/ 90487 h 57"/>
              <a:gd name="T4" fmla="*/ 84138 w 53"/>
              <a:gd name="T5" fmla="*/ 90487 h 57"/>
              <a:gd name="T6" fmla="*/ 38100 w 53"/>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7">
                <a:moveTo>
                  <a:pt x="24" y="0"/>
                </a:moveTo>
                <a:lnTo>
                  <a:pt x="0" y="57"/>
                </a:lnTo>
                <a:lnTo>
                  <a:pt x="53" y="57"/>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5" name="Freeform 44"/>
          <p:cNvSpPr>
            <a:spLocks/>
          </p:cNvSpPr>
          <p:nvPr/>
        </p:nvSpPr>
        <p:spPr bwMode="auto">
          <a:xfrm>
            <a:off x="2330450" y="1638300"/>
            <a:ext cx="84138" cy="84138"/>
          </a:xfrm>
          <a:custGeom>
            <a:avLst/>
            <a:gdLst>
              <a:gd name="T0" fmla="*/ 38100 w 53"/>
              <a:gd name="T1" fmla="*/ 0 h 53"/>
              <a:gd name="T2" fmla="*/ 0 w 53"/>
              <a:gd name="T3" fmla="*/ 84138 h 53"/>
              <a:gd name="T4" fmla="*/ 84138 w 53"/>
              <a:gd name="T5" fmla="*/ 84138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6" name="Freeform 45"/>
          <p:cNvSpPr>
            <a:spLocks/>
          </p:cNvSpPr>
          <p:nvPr/>
        </p:nvSpPr>
        <p:spPr bwMode="auto">
          <a:xfrm>
            <a:off x="3082925" y="1844675"/>
            <a:ext cx="84138" cy="82550"/>
          </a:xfrm>
          <a:custGeom>
            <a:avLst/>
            <a:gdLst>
              <a:gd name="T0" fmla="*/ 38100 w 53"/>
              <a:gd name="T1" fmla="*/ 0 h 52"/>
              <a:gd name="T2" fmla="*/ 0 w 53"/>
              <a:gd name="T3" fmla="*/ 82550 h 52"/>
              <a:gd name="T4" fmla="*/ 84138 w 53"/>
              <a:gd name="T5" fmla="*/ 82550 h 52"/>
              <a:gd name="T6" fmla="*/ 38100 w 53"/>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2">
                <a:moveTo>
                  <a:pt x="24" y="0"/>
                </a:moveTo>
                <a:lnTo>
                  <a:pt x="0" y="52"/>
                </a:lnTo>
                <a:lnTo>
                  <a:pt x="53" y="52"/>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7" name="Freeform 46"/>
          <p:cNvSpPr>
            <a:spLocks/>
          </p:cNvSpPr>
          <p:nvPr/>
        </p:nvSpPr>
        <p:spPr bwMode="auto">
          <a:xfrm>
            <a:off x="3082925" y="1828800"/>
            <a:ext cx="84138" cy="92075"/>
          </a:xfrm>
          <a:custGeom>
            <a:avLst/>
            <a:gdLst>
              <a:gd name="T0" fmla="*/ 38100 w 53"/>
              <a:gd name="T1" fmla="*/ 0 h 58"/>
              <a:gd name="T2" fmla="*/ 0 w 53"/>
              <a:gd name="T3" fmla="*/ 92075 h 58"/>
              <a:gd name="T4" fmla="*/ 84138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8" name="Freeform 47"/>
          <p:cNvSpPr>
            <a:spLocks/>
          </p:cNvSpPr>
          <p:nvPr/>
        </p:nvSpPr>
        <p:spPr bwMode="auto">
          <a:xfrm>
            <a:off x="3082925" y="1349375"/>
            <a:ext cx="84138" cy="92075"/>
          </a:xfrm>
          <a:custGeom>
            <a:avLst/>
            <a:gdLst>
              <a:gd name="T0" fmla="*/ 38100 w 53"/>
              <a:gd name="T1" fmla="*/ 0 h 58"/>
              <a:gd name="T2" fmla="*/ 0 w 53"/>
              <a:gd name="T3" fmla="*/ 92075 h 58"/>
              <a:gd name="T4" fmla="*/ 84138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19" name="Freeform 48"/>
          <p:cNvSpPr>
            <a:spLocks/>
          </p:cNvSpPr>
          <p:nvPr/>
        </p:nvSpPr>
        <p:spPr bwMode="auto">
          <a:xfrm>
            <a:off x="3082925" y="1646238"/>
            <a:ext cx="84138" cy="92075"/>
          </a:xfrm>
          <a:custGeom>
            <a:avLst/>
            <a:gdLst>
              <a:gd name="T0" fmla="*/ 38100 w 53"/>
              <a:gd name="T1" fmla="*/ 0 h 58"/>
              <a:gd name="T2" fmla="*/ 0 w 53"/>
              <a:gd name="T3" fmla="*/ 92075 h 58"/>
              <a:gd name="T4" fmla="*/ 84138 w 53"/>
              <a:gd name="T5" fmla="*/ 92075 h 58"/>
              <a:gd name="T6" fmla="*/ 38100 w 53"/>
              <a:gd name="T7" fmla="*/ 0 h 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8">
                <a:moveTo>
                  <a:pt x="24" y="0"/>
                </a:moveTo>
                <a:lnTo>
                  <a:pt x="0" y="58"/>
                </a:lnTo>
                <a:lnTo>
                  <a:pt x="53" y="58"/>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54320" name="Freeform 49"/>
          <p:cNvSpPr>
            <a:spLocks/>
          </p:cNvSpPr>
          <p:nvPr/>
        </p:nvSpPr>
        <p:spPr bwMode="auto">
          <a:xfrm>
            <a:off x="3082925" y="1714500"/>
            <a:ext cx="84138" cy="84138"/>
          </a:xfrm>
          <a:custGeom>
            <a:avLst/>
            <a:gdLst>
              <a:gd name="T0" fmla="*/ 38100 w 53"/>
              <a:gd name="T1" fmla="*/ 0 h 53"/>
              <a:gd name="T2" fmla="*/ 0 w 53"/>
              <a:gd name="T3" fmla="*/ 84138 h 53"/>
              <a:gd name="T4" fmla="*/ 84138 w 53"/>
              <a:gd name="T5" fmla="*/ 84138 h 53"/>
              <a:gd name="T6" fmla="*/ 38100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4" y="0"/>
                </a:moveTo>
                <a:lnTo>
                  <a:pt x="0" y="53"/>
                </a:lnTo>
                <a:lnTo>
                  <a:pt x="53" y="53"/>
                </a:lnTo>
                <a:lnTo>
                  <a:pt x="24"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172082" name="Rectangle 50"/>
          <p:cNvSpPr>
            <a:spLocks noChangeArrowheads="1"/>
          </p:cNvSpPr>
          <p:nvPr/>
        </p:nvSpPr>
        <p:spPr bwMode="auto">
          <a:xfrm>
            <a:off x="1052513" y="25892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3" name="Rectangle 51"/>
          <p:cNvSpPr>
            <a:spLocks noChangeArrowheads="1"/>
          </p:cNvSpPr>
          <p:nvPr/>
        </p:nvSpPr>
        <p:spPr bwMode="auto">
          <a:xfrm>
            <a:off x="900113" y="2292350"/>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200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4" name="Rectangle 52"/>
          <p:cNvSpPr>
            <a:spLocks noChangeArrowheads="1"/>
          </p:cNvSpPr>
          <p:nvPr/>
        </p:nvSpPr>
        <p:spPr bwMode="auto">
          <a:xfrm>
            <a:off x="900113" y="1987550"/>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400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5" name="Rectangle 53"/>
          <p:cNvSpPr>
            <a:spLocks noChangeArrowheads="1"/>
          </p:cNvSpPr>
          <p:nvPr/>
        </p:nvSpPr>
        <p:spPr bwMode="auto">
          <a:xfrm>
            <a:off x="900113" y="1690688"/>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600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6" name="Rectangle 54"/>
          <p:cNvSpPr>
            <a:spLocks noChangeArrowheads="1"/>
          </p:cNvSpPr>
          <p:nvPr/>
        </p:nvSpPr>
        <p:spPr bwMode="auto">
          <a:xfrm>
            <a:off x="900113" y="1387475"/>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800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7" name="Rectangle 55"/>
          <p:cNvSpPr>
            <a:spLocks noChangeArrowheads="1"/>
          </p:cNvSpPr>
          <p:nvPr/>
        </p:nvSpPr>
        <p:spPr bwMode="auto">
          <a:xfrm>
            <a:off x="823913" y="1082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1000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8" name="Rectangle 56"/>
          <p:cNvSpPr>
            <a:spLocks noChangeArrowheads="1"/>
          </p:cNvSpPr>
          <p:nvPr/>
        </p:nvSpPr>
        <p:spPr bwMode="auto">
          <a:xfrm>
            <a:off x="1052513"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1975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89" name="Rectangle 57"/>
          <p:cNvSpPr>
            <a:spLocks noChangeArrowheads="1"/>
          </p:cNvSpPr>
          <p:nvPr/>
        </p:nvSpPr>
        <p:spPr bwMode="auto">
          <a:xfrm>
            <a:off x="1393825"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1980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90" name="Rectangle 58"/>
          <p:cNvSpPr>
            <a:spLocks noChangeArrowheads="1"/>
          </p:cNvSpPr>
          <p:nvPr/>
        </p:nvSpPr>
        <p:spPr bwMode="auto">
          <a:xfrm>
            <a:off x="1736725"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1985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91" name="Rectangle 59"/>
          <p:cNvSpPr>
            <a:spLocks noChangeArrowheads="1"/>
          </p:cNvSpPr>
          <p:nvPr/>
        </p:nvSpPr>
        <p:spPr bwMode="auto">
          <a:xfrm>
            <a:off x="2079625"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1990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92" name="Rectangle 60"/>
          <p:cNvSpPr>
            <a:spLocks noChangeArrowheads="1"/>
          </p:cNvSpPr>
          <p:nvPr/>
        </p:nvSpPr>
        <p:spPr bwMode="auto">
          <a:xfrm>
            <a:off x="2420938"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1995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93" name="Rectangle 61"/>
          <p:cNvSpPr>
            <a:spLocks noChangeArrowheads="1"/>
          </p:cNvSpPr>
          <p:nvPr/>
        </p:nvSpPr>
        <p:spPr bwMode="auto">
          <a:xfrm>
            <a:off x="2763838"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2000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94" name="Rectangle 62"/>
          <p:cNvSpPr>
            <a:spLocks noChangeArrowheads="1"/>
          </p:cNvSpPr>
          <p:nvPr/>
        </p:nvSpPr>
        <p:spPr bwMode="auto">
          <a:xfrm>
            <a:off x="3106738" y="2733675"/>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2005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54334" name="Rectangle 63"/>
          <p:cNvSpPr>
            <a:spLocks noChangeArrowheads="1"/>
          </p:cNvSpPr>
          <p:nvPr/>
        </p:nvSpPr>
        <p:spPr bwMode="auto">
          <a:xfrm>
            <a:off x="1276350" y="1314450"/>
            <a:ext cx="776288" cy="228600"/>
          </a:xfrm>
          <a:prstGeom prst="rect">
            <a:avLst/>
          </a:prstGeom>
          <a:noFill/>
          <a:ln w="222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FFFFFF"/>
              </a:solidFill>
            </a:endParaRPr>
          </a:p>
        </p:txBody>
      </p:sp>
      <p:sp>
        <p:nvSpPr>
          <p:cNvPr id="54335" name="Freeform 64"/>
          <p:cNvSpPr>
            <a:spLocks/>
          </p:cNvSpPr>
          <p:nvPr/>
        </p:nvSpPr>
        <p:spPr bwMode="auto">
          <a:xfrm>
            <a:off x="1363663" y="1395413"/>
            <a:ext cx="84137" cy="84137"/>
          </a:xfrm>
          <a:custGeom>
            <a:avLst/>
            <a:gdLst>
              <a:gd name="T0" fmla="*/ 46037 w 53"/>
              <a:gd name="T1" fmla="*/ 0 h 53"/>
              <a:gd name="T2" fmla="*/ 0 w 53"/>
              <a:gd name="T3" fmla="*/ 84137 h 53"/>
              <a:gd name="T4" fmla="*/ 84137 w 53"/>
              <a:gd name="T5" fmla="*/ 84137 h 53"/>
              <a:gd name="T6" fmla="*/ 46037 w 53"/>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53">
                <a:moveTo>
                  <a:pt x="29" y="0"/>
                </a:moveTo>
                <a:lnTo>
                  <a:pt x="0" y="53"/>
                </a:lnTo>
                <a:lnTo>
                  <a:pt x="53" y="53"/>
                </a:lnTo>
                <a:lnTo>
                  <a:pt x="29" y="0"/>
                </a:lnTo>
                <a:close/>
              </a:path>
            </a:pathLst>
          </a:custGeom>
          <a:solidFill>
            <a:srgbClr val="FFFF00"/>
          </a:solidFill>
          <a:ln w="7938">
            <a:solidFill>
              <a:schemeClr val="tx2"/>
            </a:solidFill>
            <a:prstDash val="solid"/>
            <a:round/>
            <a:headEnd/>
            <a:tailEnd/>
          </a:ln>
        </p:spPr>
        <p:txBody>
          <a:bodyPr/>
          <a:lstStyle/>
          <a:p>
            <a:endParaRPr lang="ja-JP" altLang="en-US">
              <a:solidFill>
                <a:srgbClr val="FFFFFF"/>
              </a:solidFill>
            </a:endParaRPr>
          </a:p>
        </p:txBody>
      </p:sp>
      <p:sp>
        <p:nvSpPr>
          <p:cNvPr id="172097" name="Rectangle 65"/>
          <p:cNvSpPr>
            <a:spLocks noChangeArrowheads="1"/>
          </p:cNvSpPr>
          <p:nvPr/>
        </p:nvSpPr>
        <p:spPr bwMode="auto">
          <a:xfrm>
            <a:off x="1531938" y="1341438"/>
            <a:ext cx="4524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PBDEs</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098" name="Rectangle 66"/>
          <p:cNvSpPr>
            <a:spLocks noChangeArrowheads="1"/>
          </p:cNvSpPr>
          <p:nvPr/>
        </p:nvSpPr>
        <p:spPr bwMode="auto">
          <a:xfrm>
            <a:off x="0" y="5616575"/>
            <a:ext cx="9144000" cy="573088"/>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lnSpc>
                <a:spcPct val="130000"/>
              </a:lnSpc>
              <a:defRPr/>
            </a:pPr>
            <a:r>
              <a:rPr lang="ja-JP" altLang="en-US" sz="2800"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外洋域に</a:t>
            </a:r>
            <a:r>
              <a:rPr lang="ja-JP" altLang="en-US" sz="28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おける</a:t>
            </a:r>
            <a:r>
              <a:rPr lang="en-US" altLang="ja-JP" sz="28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POPs</a:t>
            </a:r>
            <a:r>
              <a:rPr lang="ja-JP" altLang="en-US" sz="28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汚染</a:t>
            </a:r>
            <a:r>
              <a:rPr lang="ja-JP" altLang="en-US" sz="2800"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の低減は遅い</a:t>
            </a:r>
          </a:p>
          <a:p>
            <a:pPr algn="ctr">
              <a:lnSpc>
                <a:spcPct val="130000"/>
              </a:lnSpc>
              <a:defRPr/>
            </a:pPr>
            <a:r>
              <a:rPr lang="ja-JP" altLang="en-US" sz="2800" dirty="0" smtClean="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rPr>
              <a:t>臭素系難燃剤による広域汚染は今後も進行</a:t>
            </a:r>
            <a:endParaRPr lang="ja-JP" altLang="en-US" sz="2800" dirty="0">
              <a:solidFill>
                <a:srgbClr val="FF0000"/>
              </a:solidFill>
              <a:effectLst>
                <a:outerShdw blurRad="38100" dist="38100" dir="2700000" algn="tl">
                  <a:srgbClr val="000000"/>
                </a:outerShdw>
              </a:effectLst>
              <a:latin typeface="HGS創英角ｺﾞｼｯｸUB" pitchFamily="50" charset="-128"/>
              <a:ea typeface="HGS創英角ｺﾞｼｯｸUB" pitchFamily="50" charset="-128"/>
            </a:endParaRPr>
          </a:p>
        </p:txBody>
      </p:sp>
      <p:sp>
        <p:nvSpPr>
          <p:cNvPr id="172099" name="Rectangle 67"/>
          <p:cNvSpPr>
            <a:spLocks noChangeArrowheads="1"/>
          </p:cNvSpPr>
          <p:nvPr/>
        </p:nvSpPr>
        <p:spPr bwMode="auto">
          <a:xfrm>
            <a:off x="823913" y="3057525"/>
            <a:ext cx="635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200">
                <a:solidFill>
                  <a:srgbClr val="000000"/>
                </a:solidFill>
                <a:latin typeface="Arial" pitchFamily="34" charset="0"/>
                <a:ea typeface="ＭＳ Ｐゴシック" pitchFamily="50" charset="-128"/>
              </a:rPr>
              <a:t> </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54339" name="Line 68"/>
          <p:cNvSpPr>
            <a:spLocks noChangeShapeType="1"/>
          </p:cNvSpPr>
          <p:nvPr/>
        </p:nvSpPr>
        <p:spPr bwMode="auto">
          <a:xfrm>
            <a:off x="1204913" y="4664075"/>
            <a:ext cx="2055812"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0" name="Line 69"/>
          <p:cNvSpPr>
            <a:spLocks noChangeShapeType="1"/>
          </p:cNvSpPr>
          <p:nvPr/>
        </p:nvSpPr>
        <p:spPr bwMode="auto">
          <a:xfrm>
            <a:off x="1204913" y="3155950"/>
            <a:ext cx="2055812"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1" name="Line 70"/>
          <p:cNvSpPr>
            <a:spLocks noChangeShapeType="1"/>
          </p:cNvSpPr>
          <p:nvPr/>
        </p:nvSpPr>
        <p:spPr bwMode="auto">
          <a:xfrm flipV="1">
            <a:off x="1204913" y="3155950"/>
            <a:ext cx="1587" cy="1508125"/>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2" name="Line 71"/>
          <p:cNvSpPr>
            <a:spLocks noChangeShapeType="1"/>
          </p:cNvSpPr>
          <p:nvPr/>
        </p:nvSpPr>
        <p:spPr bwMode="auto">
          <a:xfrm flipV="1">
            <a:off x="3260725" y="3155950"/>
            <a:ext cx="1588" cy="1508125"/>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3" name="Line 72"/>
          <p:cNvSpPr>
            <a:spLocks noChangeShapeType="1"/>
          </p:cNvSpPr>
          <p:nvPr/>
        </p:nvSpPr>
        <p:spPr bwMode="auto">
          <a:xfrm>
            <a:off x="1166813" y="4664075"/>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4" name="Line 73"/>
          <p:cNvSpPr>
            <a:spLocks noChangeShapeType="1"/>
          </p:cNvSpPr>
          <p:nvPr/>
        </p:nvSpPr>
        <p:spPr bwMode="auto">
          <a:xfrm>
            <a:off x="1166813" y="4367213"/>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5" name="Line 74"/>
          <p:cNvSpPr>
            <a:spLocks noChangeShapeType="1"/>
          </p:cNvSpPr>
          <p:nvPr/>
        </p:nvSpPr>
        <p:spPr bwMode="auto">
          <a:xfrm>
            <a:off x="1166813" y="4062413"/>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6" name="Line 75"/>
          <p:cNvSpPr>
            <a:spLocks noChangeShapeType="1"/>
          </p:cNvSpPr>
          <p:nvPr/>
        </p:nvSpPr>
        <p:spPr bwMode="auto">
          <a:xfrm>
            <a:off x="1166813" y="3765550"/>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7" name="Line 76"/>
          <p:cNvSpPr>
            <a:spLocks noChangeShapeType="1"/>
          </p:cNvSpPr>
          <p:nvPr/>
        </p:nvSpPr>
        <p:spPr bwMode="auto">
          <a:xfrm>
            <a:off x="1166813" y="3460750"/>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8" name="Line 77"/>
          <p:cNvSpPr>
            <a:spLocks noChangeShapeType="1"/>
          </p:cNvSpPr>
          <p:nvPr/>
        </p:nvSpPr>
        <p:spPr bwMode="auto">
          <a:xfrm>
            <a:off x="1166813" y="3155950"/>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49" name="Line 78"/>
          <p:cNvSpPr>
            <a:spLocks noChangeShapeType="1"/>
          </p:cNvSpPr>
          <p:nvPr/>
        </p:nvSpPr>
        <p:spPr bwMode="auto">
          <a:xfrm flipV="1">
            <a:off x="12049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0" name="Line 79"/>
          <p:cNvSpPr>
            <a:spLocks noChangeShapeType="1"/>
          </p:cNvSpPr>
          <p:nvPr/>
        </p:nvSpPr>
        <p:spPr bwMode="auto">
          <a:xfrm flipV="1">
            <a:off x="15478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1" name="Line 80"/>
          <p:cNvSpPr>
            <a:spLocks noChangeShapeType="1"/>
          </p:cNvSpPr>
          <p:nvPr/>
        </p:nvSpPr>
        <p:spPr bwMode="auto">
          <a:xfrm flipV="1">
            <a:off x="18907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2" name="Line 81"/>
          <p:cNvSpPr>
            <a:spLocks noChangeShapeType="1"/>
          </p:cNvSpPr>
          <p:nvPr/>
        </p:nvSpPr>
        <p:spPr bwMode="auto">
          <a:xfrm flipV="1">
            <a:off x="22336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3" name="Line 82"/>
          <p:cNvSpPr>
            <a:spLocks noChangeShapeType="1"/>
          </p:cNvSpPr>
          <p:nvPr/>
        </p:nvSpPr>
        <p:spPr bwMode="auto">
          <a:xfrm flipV="1">
            <a:off x="25765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4" name="Line 83"/>
          <p:cNvSpPr>
            <a:spLocks noChangeShapeType="1"/>
          </p:cNvSpPr>
          <p:nvPr/>
        </p:nvSpPr>
        <p:spPr bwMode="auto">
          <a:xfrm flipV="1">
            <a:off x="29194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5" name="Line 84"/>
          <p:cNvSpPr>
            <a:spLocks noChangeShapeType="1"/>
          </p:cNvSpPr>
          <p:nvPr/>
        </p:nvSpPr>
        <p:spPr bwMode="auto">
          <a:xfrm flipV="1">
            <a:off x="3260725" y="4664075"/>
            <a:ext cx="1588"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6" name="Line 85"/>
          <p:cNvSpPr>
            <a:spLocks noChangeShapeType="1"/>
          </p:cNvSpPr>
          <p:nvPr/>
        </p:nvSpPr>
        <p:spPr bwMode="auto">
          <a:xfrm flipV="1">
            <a:off x="1204913" y="3155950"/>
            <a:ext cx="1587" cy="1508125"/>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7" name="Line 86"/>
          <p:cNvSpPr>
            <a:spLocks noChangeShapeType="1"/>
          </p:cNvSpPr>
          <p:nvPr/>
        </p:nvSpPr>
        <p:spPr bwMode="auto">
          <a:xfrm>
            <a:off x="1204913" y="4664075"/>
            <a:ext cx="2055812"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58" name="Rectangle 87"/>
          <p:cNvSpPr>
            <a:spLocks noChangeArrowheads="1"/>
          </p:cNvSpPr>
          <p:nvPr/>
        </p:nvSpPr>
        <p:spPr bwMode="auto">
          <a:xfrm>
            <a:off x="1374775" y="4606925"/>
            <a:ext cx="85725" cy="9207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59" name="Rectangle 88"/>
          <p:cNvSpPr>
            <a:spLocks noChangeArrowheads="1"/>
          </p:cNvSpPr>
          <p:nvPr/>
        </p:nvSpPr>
        <p:spPr bwMode="auto">
          <a:xfrm>
            <a:off x="1374775" y="4606925"/>
            <a:ext cx="85725" cy="9207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0" name="Rectangle 89"/>
          <p:cNvSpPr>
            <a:spLocks noChangeArrowheads="1"/>
          </p:cNvSpPr>
          <p:nvPr/>
        </p:nvSpPr>
        <p:spPr bwMode="auto">
          <a:xfrm>
            <a:off x="1444625" y="4606925"/>
            <a:ext cx="84138" cy="84138"/>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1" name="Rectangle 90"/>
          <p:cNvSpPr>
            <a:spLocks noChangeArrowheads="1"/>
          </p:cNvSpPr>
          <p:nvPr/>
        </p:nvSpPr>
        <p:spPr bwMode="auto">
          <a:xfrm>
            <a:off x="1444625" y="4606925"/>
            <a:ext cx="84138" cy="9207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2" name="Rectangle 91"/>
          <p:cNvSpPr>
            <a:spLocks noChangeArrowheads="1"/>
          </p:cNvSpPr>
          <p:nvPr/>
        </p:nvSpPr>
        <p:spPr bwMode="auto">
          <a:xfrm>
            <a:off x="1444625" y="4614863"/>
            <a:ext cx="84138" cy="84137"/>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3" name="Rectangle 92"/>
          <p:cNvSpPr>
            <a:spLocks noChangeArrowheads="1"/>
          </p:cNvSpPr>
          <p:nvPr/>
        </p:nvSpPr>
        <p:spPr bwMode="auto">
          <a:xfrm>
            <a:off x="1444625" y="4614863"/>
            <a:ext cx="84138" cy="84137"/>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4" name="Rectangle 93"/>
          <p:cNvSpPr>
            <a:spLocks noChangeArrowheads="1"/>
          </p:cNvSpPr>
          <p:nvPr/>
        </p:nvSpPr>
        <p:spPr bwMode="auto">
          <a:xfrm>
            <a:off x="1924050" y="4591050"/>
            <a:ext cx="85725" cy="8572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5" name="Rectangle 94"/>
          <p:cNvSpPr>
            <a:spLocks noChangeArrowheads="1"/>
          </p:cNvSpPr>
          <p:nvPr/>
        </p:nvSpPr>
        <p:spPr bwMode="auto">
          <a:xfrm>
            <a:off x="1924050" y="4583113"/>
            <a:ext cx="85725" cy="8572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6" name="Rectangle 95"/>
          <p:cNvSpPr>
            <a:spLocks noChangeArrowheads="1"/>
          </p:cNvSpPr>
          <p:nvPr/>
        </p:nvSpPr>
        <p:spPr bwMode="auto">
          <a:xfrm>
            <a:off x="1924050" y="4576763"/>
            <a:ext cx="85725" cy="84137"/>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7" name="Rectangle 96"/>
          <p:cNvSpPr>
            <a:spLocks noChangeArrowheads="1"/>
          </p:cNvSpPr>
          <p:nvPr/>
        </p:nvSpPr>
        <p:spPr bwMode="auto">
          <a:xfrm>
            <a:off x="2335213" y="4310063"/>
            <a:ext cx="85725" cy="84137"/>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8" name="Rectangle 97"/>
          <p:cNvSpPr>
            <a:spLocks noChangeArrowheads="1"/>
          </p:cNvSpPr>
          <p:nvPr/>
        </p:nvSpPr>
        <p:spPr bwMode="auto">
          <a:xfrm>
            <a:off x="2335213" y="4324350"/>
            <a:ext cx="85725" cy="8572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69" name="Rectangle 98"/>
          <p:cNvSpPr>
            <a:spLocks noChangeArrowheads="1"/>
          </p:cNvSpPr>
          <p:nvPr/>
        </p:nvSpPr>
        <p:spPr bwMode="auto">
          <a:xfrm>
            <a:off x="2335213" y="4316413"/>
            <a:ext cx="85725" cy="93662"/>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0" name="Rectangle 99"/>
          <p:cNvSpPr>
            <a:spLocks noChangeArrowheads="1"/>
          </p:cNvSpPr>
          <p:nvPr/>
        </p:nvSpPr>
        <p:spPr bwMode="auto">
          <a:xfrm>
            <a:off x="2335213" y="4408488"/>
            <a:ext cx="85725" cy="9207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1" name="Rectangle 100"/>
          <p:cNvSpPr>
            <a:spLocks noChangeArrowheads="1"/>
          </p:cNvSpPr>
          <p:nvPr/>
        </p:nvSpPr>
        <p:spPr bwMode="auto">
          <a:xfrm>
            <a:off x="2335213" y="4157663"/>
            <a:ext cx="85725" cy="9207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2" name="Rectangle 101"/>
          <p:cNvSpPr>
            <a:spLocks noChangeArrowheads="1"/>
          </p:cNvSpPr>
          <p:nvPr/>
        </p:nvSpPr>
        <p:spPr bwMode="auto">
          <a:xfrm>
            <a:off x="2335213" y="4149725"/>
            <a:ext cx="85725" cy="9207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3" name="Rectangle 102"/>
          <p:cNvSpPr>
            <a:spLocks noChangeArrowheads="1"/>
          </p:cNvSpPr>
          <p:nvPr/>
        </p:nvSpPr>
        <p:spPr bwMode="auto">
          <a:xfrm>
            <a:off x="3089275" y="3570288"/>
            <a:ext cx="85725" cy="93662"/>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4" name="Rectangle 103"/>
          <p:cNvSpPr>
            <a:spLocks noChangeArrowheads="1"/>
          </p:cNvSpPr>
          <p:nvPr/>
        </p:nvSpPr>
        <p:spPr bwMode="auto">
          <a:xfrm>
            <a:off x="3089275" y="3752850"/>
            <a:ext cx="85725" cy="93663"/>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5" name="Rectangle 104"/>
          <p:cNvSpPr>
            <a:spLocks noChangeArrowheads="1"/>
          </p:cNvSpPr>
          <p:nvPr/>
        </p:nvSpPr>
        <p:spPr bwMode="auto">
          <a:xfrm>
            <a:off x="3089275" y="3213100"/>
            <a:ext cx="85725" cy="84138"/>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6" name="Rectangle 105"/>
          <p:cNvSpPr>
            <a:spLocks noChangeArrowheads="1"/>
          </p:cNvSpPr>
          <p:nvPr/>
        </p:nvSpPr>
        <p:spPr bwMode="auto">
          <a:xfrm>
            <a:off x="3089275" y="3578225"/>
            <a:ext cx="85725" cy="8572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54377" name="Rectangle 106"/>
          <p:cNvSpPr>
            <a:spLocks noChangeArrowheads="1"/>
          </p:cNvSpPr>
          <p:nvPr/>
        </p:nvSpPr>
        <p:spPr bwMode="auto">
          <a:xfrm>
            <a:off x="3089275" y="3684588"/>
            <a:ext cx="85725" cy="93662"/>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172139" name="Rectangle 107"/>
          <p:cNvSpPr>
            <a:spLocks noChangeArrowheads="1"/>
          </p:cNvSpPr>
          <p:nvPr/>
        </p:nvSpPr>
        <p:spPr bwMode="auto">
          <a:xfrm>
            <a:off x="1052513" y="457993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0" name="Rectangle 108"/>
          <p:cNvSpPr>
            <a:spLocks noChangeArrowheads="1"/>
          </p:cNvSpPr>
          <p:nvPr/>
        </p:nvSpPr>
        <p:spPr bwMode="auto">
          <a:xfrm>
            <a:off x="900113" y="4283075"/>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200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1" name="Rectangle 109"/>
          <p:cNvSpPr>
            <a:spLocks noChangeArrowheads="1"/>
          </p:cNvSpPr>
          <p:nvPr/>
        </p:nvSpPr>
        <p:spPr bwMode="auto">
          <a:xfrm>
            <a:off x="900113" y="3978275"/>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400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2" name="Rectangle 110"/>
          <p:cNvSpPr>
            <a:spLocks noChangeArrowheads="1"/>
          </p:cNvSpPr>
          <p:nvPr/>
        </p:nvSpPr>
        <p:spPr bwMode="auto">
          <a:xfrm>
            <a:off x="900113" y="3681413"/>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600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3" name="Rectangle 111"/>
          <p:cNvSpPr>
            <a:spLocks noChangeArrowheads="1"/>
          </p:cNvSpPr>
          <p:nvPr/>
        </p:nvSpPr>
        <p:spPr bwMode="auto">
          <a:xfrm>
            <a:off x="900113" y="3376613"/>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800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4" name="Rectangle 112"/>
          <p:cNvSpPr>
            <a:spLocks noChangeArrowheads="1"/>
          </p:cNvSpPr>
          <p:nvPr/>
        </p:nvSpPr>
        <p:spPr bwMode="auto">
          <a:xfrm>
            <a:off x="823913" y="3071813"/>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1000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5" name="Rectangle 113"/>
          <p:cNvSpPr>
            <a:spLocks noChangeArrowheads="1"/>
          </p:cNvSpPr>
          <p:nvPr/>
        </p:nvSpPr>
        <p:spPr bwMode="auto">
          <a:xfrm>
            <a:off x="10525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1975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6" name="Rectangle 114"/>
          <p:cNvSpPr>
            <a:spLocks noChangeArrowheads="1"/>
          </p:cNvSpPr>
          <p:nvPr/>
        </p:nvSpPr>
        <p:spPr bwMode="auto">
          <a:xfrm>
            <a:off x="13954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1980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7" name="Rectangle 115"/>
          <p:cNvSpPr>
            <a:spLocks noChangeArrowheads="1"/>
          </p:cNvSpPr>
          <p:nvPr/>
        </p:nvSpPr>
        <p:spPr bwMode="auto">
          <a:xfrm>
            <a:off x="17383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1985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8" name="Rectangle 116"/>
          <p:cNvSpPr>
            <a:spLocks noChangeArrowheads="1"/>
          </p:cNvSpPr>
          <p:nvPr/>
        </p:nvSpPr>
        <p:spPr bwMode="auto">
          <a:xfrm>
            <a:off x="20812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1990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49" name="Rectangle 117"/>
          <p:cNvSpPr>
            <a:spLocks noChangeArrowheads="1"/>
          </p:cNvSpPr>
          <p:nvPr/>
        </p:nvSpPr>
        <p:spPr bwMode="auto">
          <a:xfrm>
            <a:off x="24241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1995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50" name="Rectangle 118"/>
          <p:cNvSpPr>
            <a:spLocks noChangeArrowheads="1"/>
          </p:cNvSpPr>
          <p:nvPr/>
        </p:nvSpPr>
        <p:spPr bwMode="auto">
          <a:xfrm>
            <a:off x="27670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2000</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172151" name="Rectangle 119"/>
          <p:cNvSpPr>
            <a:spLocks noChangeArrowheads="1"/>
          </p:cNvSpPr>
          <p:nvPr/>
        </p:nvSpPr>
        <p:spPr bwMode="auto">
          <a:xfrm>
            <a:off x="3108325"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2005</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54391" name="Rectangle 120"/>
          <p:cNvSpPr>
            <a:spLocks noChangeArrowheads="1"/>
          </p:cNvSpPr>
          <p:nvPr/>
        </p:nvSpPr>
        <p:spPr bwMode="auto">
          <a:xfrm>
            <a:off x="1276350" y="3303588"/>
            <a:ext cx="777875" cy="230187"/>
          </a:xfrm>
          <a:prstGeom prst="rect">
            <a:avLst/>
          </a:prstGeom>
          <a:noFill/>
          <a:ln w="222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FFFFFF"/>
              </a:solidFill>
            </a:endParaRPr>
          </a:p>
        </p:txBody>
      </p:sp>
      <p:sp>
        <p:nvSpPr>
          <p:cNvPr id="54392" name="Rectangle 121"/>
          <p:cNvSpPr>
            <a:spLocks noChangeArrowheads="1"/>
          </p:cNvSpPr>
          <p:nvPr/>
        </p:nvSpPr>
        <p:spPr bwMode="auto">
          <a:xfrm>
            <a:off x="1352550" y="3379788"/>
            <a:ext cx="85725" cy="85725"/>
          </a:xfrm>
          <a:prstGeom prst="rect">
            <a:avLst/>
          </a:prstGeom>
          <a:solidFill>
            <a:srgbClr val="FFFF00"/>
          </a:solidFill>
          <a:ln w="7938">
            <a:solidFill>
              <a:srgbClr val="FFFF00"/>
            </a:solidFill>
            <a:miter lim="800000"/>
            <a:headEnd/>
            <a:tailEnd/>
          </a:ln>
        </p:spPr>
        <p:txBody>
          <a:bodyPr/>
          <a:lstStyle/>
          <a:p>
            <a:endParaRPr lang="ja-JP" altLang="en-US">
              <a:solidFill>
                <a:srgbClr val="FFFFFF"/>
              </a:solidFill>
            </a:endParaRPr>
          </a:p>
        </p:txBody>
      </p:sp>
      <p:sp>
        <p:nvSpPr>
          <p:cNvPr id="172154" name="Rectangle 122"/>
          <p:cNvSpPr>
            <a:spLocks noChangeArrowheads="1"/>
          </p:cNvSpPr>
          <p:nvPr/>
        </p:nvSpPr>
        <p:spPr bwMode="auto">
          <a:xfrm>
            <a:off x="1517650" y="3330575"/>
            <a:ext cx="468313"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ja-JP" sz="1100">
                <a:solidFill>
                  <a:srgbClr val="FFFFFF"/>
                </a:solidFill>
                <a:latin typeface="Arial" pitchFamily="34" charset="0"/>
                <a:ea typeface="ＭＳ Ｐゴシック" pitchFamily="50" charset="-128"/>
              </a:rPr>
              <a:t>HBCDs</a:t>
            </a:r>
            <a:endParaRPr lang="en-US" altLang="ja-JP" sz="1800">
              <a:solidFill>
                <a:srgbClr val="0033CC"/>
              </a:solidFill>
              <a:effectLst>
                <a:outerShdw blurRad="38100" dist="38100" dir="2700000" algn="tl">
                  <a:srgbClr val="000000"/>
                </a:outerShdw>
              </a:effectLst>
              <a:latin typeface="ＭＳ Ｐゴシック" pitchFamily="50" charset="-128"/>
              <a:ea typeface="ＭＳ Ｐゴシック" pitchFamily="50" charset="-128"/>
            </a:endParaRPr>
          </a:p>
        </p:txBody>
      </p:sp>
      <p:sp>
        <p:nvSpPr>
          <p:cNvPr id="54394" name="AutoShape 123"/>
          <p:cNvSpPr>
            <a:spLocks noChangeAspect="1" noChangeArrowheads="1" noTextEdit="1"/>
          </p:cNvSpPr>
          <p:nvPr/>
        </p:nvSpPr>
        <p:spPr bwMode="auto">
          <a:xfrm>
            <a:off x="3490913" y="3081338"/>
            <a:ext cx="2681287"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FFFFFF"/>
              </a:solidFill>
            </a:endParaRPr>
          </a:p>
        </p:txBody>
      </p:sp>
      <p:sp>
        <p:nvSpPr>
          <p:cNvPr id="54395" name="Rectangle 125"/>
          <p:cNvSpPr>
            <a:spLocks noChangeArrowheads="1"/>
          </p:cNvSpPr>
          <p:nvPr/>
        </p:nvSpPr>
        <p:spPr bwMode="auto">
          <a:xfrm>
            <a:off x="3490913" y="3059113"/>
            <a:ext cx="6350" cy="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200">
                <a:solidFill>
                  <a:srgbClr val="000000"/>
                </a:solidFill>
                <a:latin typeface="Arial" pitchFamily="34" charset="0"/>
              </a:rPr>
              <a:t> </a:t>
            </a:r>
            <a:endParaRPr lang="en-US" altLang="ja-JP">
              <a:solidFill>
                <a:srgbClr val="FFFFFF"/>
              </a:solidFill>
            </a:endParaRPr>
          </a:p>
        </p:txBody>
      </p:sp>
      <p:sp>
        <p:nvSpPr>
          <p:cNvPr id="54396" name="Line 126"/>
          <p:cNvSpPr>
            <a:spLocks noChangeShapeType="1"/>
          </p:cNvSpPr>
          <p:nvPr/>
        </p:nvSpPr>
        <p:spPr bwMode="auto">
          <a:xfrm>
            <a:off x="3948113" y="4664075"/>
            <a:ext cx="2055812"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97" name="Line 127"/>
          <p:cNvSpPr>
            <a:spLocks noChangeShapeType="1"/>
          </p:cNvSpPr>
          <p:nvPr/>
        </p:nvSpPr>
        <p:spPr bwMode="auto">
          <a:xfrm>
            <a:off x="3948113" y="3157538"/>
            <a:ext cx="2055812"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98" name="Line 128"/>
          <p:cNvSpPr>
            <a:spLocks noChangeShapeType="1"/>
          </p:cNvSpPr>
          <p:nvPr/>
        </p:nvSpPr>
        <p:spPr bwMode="auto">
          <a:xfrm flipV="1">
            <a:off x="3948113" y="3157538"/>
            <a:ext cx="1587" cy="150653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399" name="Line 129"/>
          <p:cNvSpPr>
            <a:spLocks noChangeShapeType="1"/>
          </p:cNvSpPr>
          <p:nvPr/>
        </p:nvSpPr>
        <p:spPr bwMode="auto">
          <a:xfrm flipV="1">
            <a:off x="6003925" y="3157538"/>
            <a:ext cx="1588" cy="150653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0" name="Line 130"/>
          <p:cNvSpPr>
            <a:spLocks noChangeShapeType="1"/>
          </p:cNvSpPr>
          <p:nvPr/>
        </p:nvSpPr>
        <p:spPr bwMode="auto">
          <a:xfrm>
            <a:off x="3910013" y="4664075"/>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1" name="Line 131"/>
          <p:cNvSpPr>
            <a:spLocks noChangeShapeType="1"/>
          </p:cNvSpPr>
          <p:nvPr/>
        </p:nvSpPr>
        <p:spPr bwMode="auto">
          <a:xfrm>
            <a:off x="3910013" y="4367213"/>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2" name="Line 132"/>
          <p:cNvSpPr>
            <a:spLocks noChangeShapeType="1"/>
          </p:cNvSpPr>
          <p:nvPr/>
        </p:nvSpPr>
        <p:spPr bwMode="auto">
          <a:xfrm>
            <a:off x="3910013" y="4064000"/>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3" name="Line 133"/>
          <p:cNvSpPr>
            <a:spLocks noChangeShapeType="1"/>
          </p:cNvSpPr>
          <p:nvPr/>
        </p:nvSpPr>
        <p:spPr bwMode="auto">
          <a:xfrm>
            <a:off x="3910013" y="3759200"/>
            <a:ext cx="38100"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4" name="Line 134"/>
          <p:cNvSpPr>
            <a:spLocks noChangeShapeType="1"/>
          </p:cNvSpPr>
          <p:nvPr/>
        </p:nvSpPr>
        <p:spPr bwMode="auto">
          <a:xfrm>
            <a:off x="3910013" y="3462338"/>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5" name="Line 135"/>
          <p:cNvSpPr>
            <a:spLocks noChangeShapeType="1"/>
          </p:cNvSpPr>
          <p:nvPr/>
        </p:nvSpPr>
        <p:spPr bwMode="auto">
          <a:xfrm>
            <a:off x="3910013" y="3157538"/>
            <a:ext cx="38100" cy="158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6" name="Line 136"/>
          <p:cNvSpPr>
            <a:spLocks noChangeShapeType="1"/>
          </p:cNvSpPr>
          <p:nvPr/>
        </p:nvSpPr>
        <p:spPr bwMode="auto">
          <a:xfrm flipV="1">
            <a:off x="39481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7" name="Line 137"/>
          <p:cNvSpPr>
            <a:spLocks noChangeShapeType="1"/>
          </p:cNvSpPr>
          <p:nvPr/>
        </p:nvSpPr>
        <p:spPr bwMode="auto">
          <a:xfrm flipV="1">
            <a:off x="42910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8" name="Line 138"/>
          <p:cNvSpPr>
            <a:spLocks noChangeShapeType="1"/>
          </p:cNvSpPr>
          <p:nvPr/>
        </p:nvSpPr>
        <p:spPr bwMode="auto">
          <a:xfrm flipV="1">
            <a:off x="46339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09" name="Line 139"/>
          <p:cNvSpPr>
            <a:spLocks noChangeShapeType="1"/>
          </p:cNvSpPr>
          <p:nvPr/>
        </p:nvSpPr>
        <p:spPr bwMode="auto">
          <a:xfrm flipV="1">
            <a:off x="49768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10" name="Line 140"/>
          <p:cNvSpPr>
            <a:spLocks noChangeShapeType="1"/>
          </p:cNvSpPr>
          <p:nvPr/>
        </p:nvSpPr>
        <p:spPr bwMode="auto">
          <a:xfrm flipV="1">
            <a:off x="53197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11" name="Line 141"/>
          <p:cNvSpPr>
            <a:spLocks noChangeShapeType="1"/>
          </p:cNvSpPr>
          <p:nvPr/>
        </p:nvSpPr>
        <p:spPr bwMode="auto">
          <a:xfrm flipV="1">
            <a:off x="5662613" y="4664075"/>
            <a:ext cx="1587"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12" name="Line 142"/>
          <p:cNvSpPr>
            <a:spLocks noChangeShapeType="1"/>
          </p:cNvSpPr>
          <p:nvPr/>
        </p:nvSpPr>
        <p:spPr bwMode="auto">
          <a:xfrm flipV="1">
            <a:off x="6003925" y="4664075"/>
            <a:ext cx="1588" cy="38100"/>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13" name="Line 143"/>
          <p:cNvSpPr>
            <a:spLocks noChangeShapeType="1"/>
          </p:cNvSpPr>
          <p:nvPr/>
        </p:nvSpPr>
        <p:spPr bwMode="auto">
          <a:xfrm flipV="1">
            <a:off x="3948113" y="3157538"/>
            <a:ext cx="1587" cy="1506537"/>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14" name="Line 144"/>
          <p:cNvSpPr>
            <a:spLocks noChangeShapeType="1"/>
          </p:cNvSpPr>
          <p:nvPr/>
        </p:nvSpPr>
        <p:spPr bwMode="auto">
          <a:xfrm>
            <a:off x="3948113" y="4664075"/>
            <a:ext cx="2055812" cy="1588"/>
          </a:xfrm>
          <a:prstGeom prst="line">
            <a:avLst/>
          </a:prstGeom>
          <a:noFill/>
          <a:ln w="22225">
            <a:solidFill>
              <a:srgbClr val="FFFFFF"/>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FFFFFF"/>
              </a:solidFill>
            </a:endParaRPr>
          </a:p>
        </p:txBody>
      </p:sp>
      <p:sp>
        <p:nvSpPr>
          <p:cNvPr id="54415" name="Rectangle 145"/>
          <p:cNvSpPr>
            <a:spLocks noChangeArrowheads="1"/>
          </p:cNvSpPr>
          <p:nvPr/>
        </p:nvSpPr>
        <p:spPr bwMode="auto">
          <a:xfrm>
            <a:off x="4111625" y="3898900"/>
            <a:ext cx="84138"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16" name="Rectangle 146"/>
          <p:cNvSpPr>
            <a:spLocks noChangeArrowheads="1"/>
          </p:cNvSpPr>
          <p:nvPr/>
        </p:nvSpPr>
        <p:spPr bwMode="auto">
          <a:xfrm>
            <a:off x="4111625" y="3838575"/>
            <a:ext cx="84138"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17" name="Rectangle 147"/>
          <p:cNvSpPr>
            <a:spLocks noChangeArrowheads="1"/>
          </p:cNvSpPr>
          <p:nvPr/>
        </p:nvSpPr>
        <p:spPr bwMode="auto">
          <a:xfrm>
            <a:off x="4179888" y="3694113"/>
            <a:ext cx="84137" cy="84137"/>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18" name="Rectangle 148"/>
          <p:cNvSpPr>
            <a:spLocks noChangeArrowheads="1"/>
          </p:cNvSpPr>
          <p:nvPr/>
        </p:nvSpPr>
        <p:spPr bwMode="auto">
          <a:xfrm>
            <a:off x="4179888" y="3724275"/>
            <a:ext cx="84137" cy="84138"/>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19" name="Rectangle 149"/>
          <p:cNvSpPr>
            <a:spLocks noChangeArrowheads="1"/>
          </p:cNvSpPr>
          <p:nvPr/>
        </p:nvSpPr>
        <p:spPr bwMode="auto">
          <a:xfrm>
            <a:off x="4179888" y="4173538"/>
            <a:ext cx="84137" cy="84137"/>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0" name="Rectangle 150"/>
          <p:cNvSpPr>
            <a:spLocks noChangeArrowheads="1"/>
          </p:cNvSpPr>
          <p:nvPr/>
        </p:nvSpPr>
        <p:spPr bwMode="auto">
          <a:xfrm>
            <a:off x="4179888" y="3898900"/>
            <a:ext cx="84137"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1" name="Rectangle 151"/>
          <p:cNvSpPr>
            <a:spLocks noChangeArrowheads="1"/>
          </p:cNvSpPr>
          <p:nvPr/>
        </p:nvSpPr>
        <p:spPr bwMode="auto">
          <a:xfrm>
            <a:off x="4659313" y="3814763"/>
            <a:ext cx="85725" cy="8572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2" name="Rectangle 152"/>
          <p:cNvSpPr>
            <a:spLocks noChangeArrowheads="1"/>
          </p:cNvSpPr>
          <p:nvPr/>
        </p:nvSpPr>
        <p:spPr bwMode="auto">
          <a:xfrm>
            <a:off x="4659313" y="3784600"/>
            <a:ext cx="85725" cy="8572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3" name="Rectangle 153"/>
          <p:cNvSpPr>
            <a:spLocks noChangeArrowheads="1"/>
          </p:cNvSpPr>
          <p:nvPr/>
        </p:nvSpPr>
        <p:spPr bwMode="auto">
          <a:xfrm>
            <a:off x="4659313" y="4021138"/>
            <a:ext cx="85725"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4" name="Rectangle 154"/>
          <p:cNvSpPr>
            <a:spLocks noChangeArrowheads="1"/>
          </p:cNvSpPr>
          <p:nvPr/>
        </p:nvSpPr>
        <p:spPr bwMode="auto">
          <a:xfrm>
            <a:off x="5070475" y="4111625"/>
            <a:ext cx="85725" cy="8572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5" name="Rectangle 155"/>
          <p:cNvSpPr>
            <a:spLocks noChangeArrowheads="1"/>
          </p:cNvSpPr>
          <p:nvPr/>
        </p:nvSpPr>
        <p:spPr bwMode="auto">
          <a:xfrm>
            <a:off x="5070475" y="4081463"/>
            <a:ext cx="85725"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6" name="Rectangle 156"/>
          <p:cNvSpPr>
            <a:spLocks noChangeArrowheads="1"/>
          </p:cNvSpPr>
          <p:nvPr/>
        </p:nvSpPr>
        <p:spPr bwMode="auto">
          <a:xfrm>
            <a:off x="5070475" y="3929063"/>
            <a:ext cx="85725" cy="93662"/>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7" name="Rectangle 157"/>
          <p:cNvSpPr>
            <a:spLocks noChangeArrowheads="1"/>
          </p:cNvSpPr>
          <p:nvPr/>
        </p:nvSpPr>
        <p:spPr bwMode="auto">
          <a:xfrm>
            <a:off x="5070475" y="4294188"/>
            <a:ext cx="85725" cy="8572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8" name="Rectangle 158"/>
          <p:cNvSpPr>
            <a:spLocks noChangeArrowheads="1"/>
          </p:cNvSpPr>
          <p:nvPr/>
        </p:nvSpPr>
        <p:spPr bwMode="auto">
          <a:xfrm>
            <a:off x="5070475" y="3838575"/>
            <a:ext cx="85725"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29" name="Rectangle 159"/>
          <p:cNvSpPr>
            <a:spLocks noChangeArrowheads="1"/>
          </p:cNvSpPr>
          <p:nvPr/>
        </p:nvSpPr>
        <p:spPr bwMode="auto">
          <a:xfrm>
            <a:off x="5070475" y="3959225"/>
            <a:ext cx="85725" cy="93663"/>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30" name="Rectangle 160"/>
          <p:cNvSpPr>
            <a:spLocks noChangeArrowheads="1"/>
          </p:cNvSpPr>
          <p:nvPr/>
        </p:nvSpPr>
        <p:spPr bwMode="auto">
          <a:xfrm>
            <a:off x="5824538" y="3784600"/>
            <a:ext cx="85725" cy="8572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31" name="Rectangle 161"/>
          <p:cNvSpPr>
            <a:spLocks noChangeArrowheads="1"/>
          </p:cNvSpPr>
          <p:nvPr/>
        </p:nvSpPr>
        <p:spPr bwMode="auto">
          <a:xfrm>
            <a:off x="5824538" y="3838575"/>
            <a:ext cx="85725"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32" name="Rectangle 162"/>
          <p:cNvSpPr>
            <a:spLocks noChangeArrowheads="1"/>
          </p:cNvSpPr>
          <p:nvPr/>
        </p:nvSpPr>
        <p:spPr bwMode="auto">
          <a:xfrm>
            <a:off x="5824538" y="3359150"/>
            <a:ext cx="85725" cy="84138"/>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33" name="Rectangle 163"/>
          <p:cNvSpPr>
            <a:spLocks noChangeArrowheads="1"/>
          </p:cNvSpPr>
          <p:nvPr/>
        </p:nvSpPr>
        <p:spPr bwMode="auto">
          <a:xfrm>
            <a:off x="5824538" y="3662363"/>
            <a:ext cx="85725" cy="8572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34" name="Rectangle 164"/>
          <p:cNvSpPr>
            <a:spLocks noChangeArrowheads="1"/>
          </p:cNvSpPr>
          <p:nvPr/>
        </p:nvSpPr>
        <p:spPr bwMode="auto">
          <a:xfrm>
            <a:off x="5824538" y="3541713"/>
            <a:ext cx="85725" cy="84137"/>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35" name="Rectangle 165"/>
          <p:cNvSpPr>
            <a:spLocks noChangeArrowheads="1"/>
          </p:cNvSpPr>
          <p:nvPr/>
        </p:nvSpPr>
        <p:spPr bwMode="auto">
          <a:xfrm>
            <a:off x="3795713" y="457993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0</a:t>
            </a:r>
            <a:endParaRPr lang="en-US" altLang="ja-JP">
              <a:solidFill>
                <a:srgbClr val="FFFFFF"/>
              </a:solidFill>
            </a:endParaRPr>
          </a:p>
        </p:txBody>
      </p:sp>
      <p:sp>
        <p:nvSpPr>
          <p:cNvPr id="54436" name="Rectangle 166"/>
          <p:cNvSpPr>
            <a:spLocks noChangeArrowheads="1"/>
          </p:cNvSpPr>
          <p:nvPr/>
        </p:nvSpPr>
        <p:spPr bwMode="auto">
          <a:xfrm>
            <a:off x="3490913" y="4283075"/>
            <a:ext cx="388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10000</a:t>
            </a:r>
            <a:endParaRPr lang="en-US" altLang="ja-JP">
              <a:solidFill>
                <a:srgbClr val="FFFFFF"/>
              </a:solidFill>
            </a:endParaRPr>
          </a:p>
        </p:txBody>
      </p:sp>
      <p:sp>
        <p:nvSpPr>
          <p:cNvPr id="54437" name="Rectangle 167"/>
          <p:cNvSpPr>
            <a:spLocks noChangeArrowheads="1"/>
          </p:cNvSpPr>
          <p:nvPr/>
        </p:nvSpPr>
        <p:spPr bwMode="auto">
          <a:xfrm>
            <a:off x="3490913" y="3978275"/>
            <a:ext cx="388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20000</a:t>
            </a:r>
            <a:endParaRPr lang="en-US" altLang="ja-JP">
              <a:solidFill>
                <a:srgbClr val="FFFFFF"/>
              </a:solidFill>
            </a:endParaRPr>
          </a:p>
        </p:txBody>
      </p:sp>
      <p:sp>
        <p:nvSpPr>
          <p:cNvPr id="54438" name="Rectangle 168"/>
          <p:cNvSpPr>
            <a:spLocks noChangeArrowheads="1"/>
          </p:cNvSpPr>
          <p:nvPr/>
        </p:nvSpPr>
        <p:spPr bwMode="auto">
          <a:xfrm>
            <a:off x="3490913" y="3675063"/>
            <a:ext cx="388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30000</a:t>
            </a:r>
            <a:endParaRPr lang="en-US" altLang="ja-JP">
              <a:solidFill>
                <a:srgbClr val="FFFFFF"/>
              </a:solidFill>
            </a:endParaRPr>
          </a:p>
        </p:txBody>
      </p:sp>
      <p:sp>
        <p:nvSpPr>
          <p:cNvPr id="54439" name="Rectangle 169"/>
          <p:cNvSpPr>
            <a:spLocks noChangeArrowheads="1"/>
          </p:cNvSpPr>
          <p:nvPr/>
        </p:nvSpPr>
        <p:spPr bwMode="auto">
          <a:xfrm>
            <a:off x="3490913" y="3378200"/>
            <a:ext cx="388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40000</a:t>
            </a:r>
            <a:endParaRPr lang="en-US" altLang="ja-JP">
              <a:solidFill>
                <a:srgbClr val="FFFFFF"/>
              </a:solidFill>
            </a:endParaRPr>
          </a:p>
        </p:txBody>
      </p:sp>
      <p:sp>
        <p:nvSpPr>
          <p:cNvPr id="54440" name="Rectangle 170"/>
          <p:cNvSpPr>
            <a:spLocks noChangeArrowheads="1"/>
          </p:cNvSpPr>
          <p:nvPr/>
        </p:nvSpPr>
        <p:spPr bwMode="auto">
          <a:xfrm>
            <a:off x="3490913" y="3073400"/>
            <a:ext cx="3889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50000</a:t>
            </a:r>
            <a:endParaRPr lang="en-US" altLang="ja-JP">
              <a:solidFill>
                <a:srgbClr val="FFFFFF"/>
              </a:solidFill>
            </a:endParaRPr>
          </a:p>
        </p:txBody>
      </p:sp>
      <p:sp>
        <p:nvSpPr>
          <p:cNvPr id="54441" name="Rectangle 171"/>
          <p:cNvSpPr>
            <a:spLocks noChangeArrowheads="1"/>
          </p:cNvSpPr>
          <p:nvPr/>
        </p:nvSpPr>
        <p:spPr bwMode="auto">
          <a:xfrm>
            <a:off x="37957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1975</a:t>
            </a:r>
            <a:endParaRPr lang="en-US" altLang="ja-JP">
              <a:solidFill>
                <a:srgbClr val="FFFFFF"/>
              </a:solidFill>
            </a:endParaRPr>
          </a:p>
        </p:txBody>
      </p:sp>
      <p:sp>
        <p:nvSpPr>
          <p:cNvPr id="54442" name="Rectangle 172"/>
          <p:cNvSpPr>
            <a:spLocks noChangeArrowheads="1"/>
          </p:cNvSpPr>
          <p:nvPr/>
        </p:nvSpPr>
        <p:spPr bwMode="auto">
          <a:xfrm>
            <a:off x="41386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1980</a:t>
            </a:r>
            <a:endParaRPr lang="en-US" altLang="ja-JP">
              <a:solidFill>
                <a:srgbClr val="FFFFFF"/>
              </a:solidFill>
            </a:endParaRPr>
          </a:p>
        </p:txBody>
      </p:sp>
      <p:sp>
        <p:nvSpPr>
          <p:cNvPr id="54443" name="Rectangle 173"/>
          <p:cNvSpPr>
            <a:spLocks noChangeArrowheads="1"/>
          </p:cNvSpPr>
          <p:nvPr/>
        </p:nvSpPr>
        <p:spPr bwMode="auto">
          <a:xfrm>
            <a:off x="44815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1985</a:t>
            </a:r>
            <a:endParaRPr lang="en-US" altLang="ja-JP">
              <a:solidFill>
                <a:srgbClr val="FFFFFF"/>
              </a:solidFill>
            </a:endParaRPr>
          </a:p>
        </p:txBody>
      </p:sp>
      <p:sp>
        <p:nvSpPr>
          <p:cNvPr id="54444" name="Rectangle 174"/>
          <p:cNvSpPr>
            <a:spLocks noChangeArrowheads="1"/>
          </p:cNvSpPr>
          <p:nvPr/>
        </p:nvSpPr>
        <p:spPr bwMode="auto">
          <a:xfrm>
            <a:off x="48244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1990</a:t>
            </a:r>
            <a:endParaRPr lang="en-US" altLang="ja-JP">
              <a:solidFill>
                <a:srgbClr val="FFFFFF"/>
              </a:solidFill>
            </a:endParaRPr>
          </a:p>
        </p:txBody>
      </p:sp>
      <p:sp>
        <p:nvSpPr>
          <p:cNvPr id="54445" name="Rectangle 175"/>
          <p:cNvSpPr>
            <a:spLocks noChangeArrowheads="1"/>
          </p:cNvSpPr>
          <p:nvPr/>
        </p:nvSpPr>
        <p:spPr bwMode="auto">
          <a:xfrm>
            <a:off x="51673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1995</a:t>
            </a:r>
            <a:endParaRPr lang="en-US" altLang="ja-JP">
              <a:solidFill>
                <a:srgbClr val="FFFFFF"/>
              </a:solidFill>
            </a:endParaRPr>
          </a:p>
        </p:txBody>
      </p:sp>
      <p:sp>
        <p:nvSpPr>
          <p:cNvPr id="54446" name="Rectangle 176"/>
          <p:cNvSpPr>
            <a:spLocks noChangeArrowheads="1"/>
          </p:cNvSpPr>
          <p:nvPr/>
        </p:nvSpPr>
        <p:spPr bwMode="auto">
          <a:xfrm>
            <a:off x="5510213"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2000</a:t>
            </a:r>
            <a:endParaRPr lang="en-US" altLang="ja-JP">
              <a:solidFill>
                <a:srgbClr val="FFFFFF"/>
              </a:solidFill>
            </a:endParaRPr>
          </a:p>
        </p:txBody>
      </p:sp>
      <p:sp>
        <p:nvSpPr>
          <p:cNvPr id="54447" name="Rectangle 177"/>
          <p:cNvSpPr>
            <a:spLocks noChangeArrowheads="1"/>
          </p:cNvSpPr>
          <p:nvPr/>
        </p:nvSpPr>
        <p:spPr bwMode="auto">
          <a:xfrm>
            <a:off x="5851525" y="4724400"/>
            <a:ext cx="3111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FFFF"/>
                </a:solidFill>
                <a:latin typeface="Arial" pitchFamily="34" charset="0"/>
              </a:rPr>
              <a:t>2005</a:t>
            </a:r>
            <a:endParaRPr lang="en-US" altLang="ja-JP">
              <a:solidFill>
                <a:srgbClr val="FFFFFF"/>
              </a:solidFill>
            </a:endParaRPr>
          </a:p>
        </p:txBody>
      </p:sp>
      <p:sp>
        <p:nvSpPr>
          <p:cNvPr id="54448" name="Rectangle 178"/>
          <p:cNvSpPr>
            <a:spLocks noChangeArrowheads="1"/>
          </p:cNvSpPr>
          <p:nvPr/>
        </p:nvSpPr>
        <p:spPr bwMode="auto">
          <a:xfrm>
            <a:off x="4011613" y="3321050"/>
            <a:ext cx="603250" cy="228600"/>
          </a:xfrm>
          <a:prstGeom prst="rect">
            <a:avLst/>
          </a:prstGeom>
          <a:noFill/>
          <a:ln w="222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FFFFFF"/>
              </a:solidFill>
            </a:endParaRPr>
          </a:p>
        </p:txBody>
      </p:sp>
      <p:sp>
        <p:nvSpPr>
          <p:cNvPr id="54449" name="Rectangle 179"/>
          <p:cNvSpPr>
            <a:spLocks noChangeArrowheads="1"/>
          </p:cNvSpPr>
          <p:nvPr/>
        </p:nvSpPr>
        <p:spPr bwMode="auto">
          <a:xfrm>
            <a:off x="4087813" y="3389313"/>
            <a:ext cx="93662" cy="92075"/>
          </a:xfrm>
          <a:prstGeom prst="rect">
            <a:avLst/>
          </a:prstGeom>
          <a:solidFill>
            <a:srgbClr val="FF3300"/>
          </a:solidFill>
          <a:ln w="7938">
            <a:solidFill>
              <a:srgbClr val="FFFFFF"/>
            </a:solidFill>
            <a:miter lim="800000"/>
            <a:headEnd/>
            <a:tailEnd/>
          </a:ln>
        </p:spPr>
        <p:txBody>
          <a:bodyPr/>
          <a:lstStyle/>
          <a:p>
            <a:endParaRPr lang="ja-JP" altLang="en-US">
              <a:solidFill>
                <a:srgbClr val="FFFFFF"/>
              </a:solidFill>
            </a:endParaRPr>
          </a:p>
        </p:txBody>
      </p:sp>
      <p:sp>
        <p:nvSpPr>
          <p:cNvPr id="54450" name="Rectangle 180"/>
          <p:cNvSpPr>
            <a:spLocks noChangeArrowheads="1"/>
          </p:cNvSpPr>
          <p:nvPr/>
        </p:nvSpPr>
        <p:spPr bwMode="auto">
          <a:xfrm>
            <a:off x="4252913" y="3346450"/>
            <a:ext cx="2889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100">
                <a:solidFill>
                  <a:srgbClr val="FF66FF"/>
                </a:solidFill>
                <a:latin typeface="Arial" pitchFamily="34" charset="0"/>
              </a:rPr>
              <a:t>PCB</a:t>
            </a:r>
            <a:endParaRPr lang="en-US" altLang="ja-JP">
              <a:solidFill>
                <a:srgbClr val="FF66FF"/>
              </a:solidFill>
            </a:endParaRPr>
          </a:p>
        </p:txBody>
      </p:sp>
    </p:spTree>
    <p:extLst>
      <p:ext uri="{BB962C8B-B14F-4D97-AF65-F5344CB8AC3E}">
        <p14:creationId xmlns:p14="http://schemas.microsoft.com/office/powerpoint/2010/main" val="282099124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434975" y="0"/>
            <a:ext cx="845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latinLnBrk="1" hangingPunct="1">
              <a:lnSpc>
                <a:spcPct val="95000"/>
              </a:lnSpc>
            </a:pPr>
            <a:endParaRPr lang="en-US" altLang="ja-JP" sz="4000" b="1">
              <a:solidFill>
                <a:srgbClr val="FFFF00"/>
              </a:solidFill>
              <a:latin typeface="Times New Roman" pitchFamily="18" charset="0"/>
              <a:ea typeface="Gulim" pitchFamily="34" charset="-127"/>
            </a:endParaRPr>
          </a:p>
        </p:txBody>
      </p:sp>
      <p:sp>
        <p:nvSpPr>
          <p:cNvPr id="348165" name="AutoShape 5"/>
          <p:cNvSpPr>
            <a:spLocks noChangeArrowheads="1"/>
          </p:cNvSpPr>
          <p:nvPr/>
        </p:nvSpPr>
        <p:spPr bwMode="auto">
          <a:xfrm>
            <a:off x="0" y="278182"/>
            <a:ext cx="8893175" cy="1240155"/>
          </a:xfrm>
          <a:prstGeom prst="plaque">
            <a:avLst>
              <a:gd name="adj" fmla="val 16667"/>
            </a:avLst>
          </a:prstGeom>
          <a:noFill/>
          <a:ln w="9525">
            <a:noFill/>
            <a:miter lim="800000"/>
            <a:headEnd/>
            <a:tailEnd/>
          </a:ln>
          <a:effectLst>
            <a:outerShdw dist="35921" dir="2700000" algn="ctr" rotWithShape="0">
              <a:schemeClr val="tx1"/>
            </a:outerShdw>
          </a:effectLst>
        </p:spPr>
        <p:txBody>
          <a:bodyPr wrap="square">
            <a:spAutoFit/>
          </a:bodyPr>
          <a:lstStyle/>
          <a:p>
            <a:pPr algn="ctr">
              <a:defRPr/>
            </a:pPr>
            <a:r>
              <a:rPr lang="ja-JP" altLang="en-US" sz="2800" b="1" dirty="0">
                <a:solidFill>
                  <a:srgbClr val="FFFF00"/>
                </a:solidFill>
                <a:effectLst>
                  <a:outerShdw blurRad="38100" dist="38100" dir="2700000" algn="tl">
                    <a:srgbClr val="000000"/>
                  </a:outerShdw>
                </a:effectLst>
                <a:latin typeface="Arial" pitchFamily="34" charset="0"/>
                <a:ea typeface="ＭＳ Ｐゴシック" pitchFamily="50" charset="-128"/>
              </a:rPr>
              <a:t>様々な化学</a:t>
            </a:r>
            <a:r>
              <a:rPr lang="ja-JP" altLang="en-US" sz="2800" b="1" dirty="0" smtClean="0">
                <a:solidFill>
                  <a:srgbClr val="FFFF00"/>
                </a:solidFill>
                <a:effectLst>
                  <a:outerShdw blurRad="38100" dist="38100" dir="2700000" algn="tl">
                    <a:srgbClr val="000000"/>
                  </a:outerShdw>
                </a:effectLst>
                <a:latin typeface="Arial" pitchFamily="34" charset="0"/>
                <a:ea typeface="ＭＳ Ｐゴシック" pitchFamily="50" charset="-128"/>
              </a:rPr>
              <a:t>工業・機械工業の拠点や廃棄物処理・資源リサイクル等の現場は振興工業国・途上</a:t>
            </a:r>
            <a:r>
              <a:rPr lang="ja-JP" altLang="en-US" sz="2800" b="1" dirty="0">
                <a:solidFill>
                  <a:srgbClr val="FFFF00"/>
                </a:solidFill>
                <a:effectLst>
                  <a:outerShdw blurRad="38100" dist="38100" dir="2700000" algn="tl">
                    <a:srgbClr val="000000"/>
                  </a:outerShdw>
                </a:effectLst>
                <a:latin typeface="Arial" pitchFamily="34" charset="0"/>
                <a:ea typeface="ＭＳ Ｐゴシック" pitchFamily="50" charset="-128"/>
              </a:rPr>
              <a:t>国に移動</a:t>
            </a:r>
            <a:endParaRPr lang="en-US" altLang="ja-JP" sz="2800" b="1" dirty="0">
              <a:solidFill>
                <a:srgbClr val="FFFF00"/>
              </a:solidFill>
              <a:effectLst>
                <a:outerShdw blurRad="38100" dist="38100" dir="2700000" algn="tl">
                  <a:srgbClr val="000000"/>
                </a:outerShdw>
              </a:effectLst>
              <a:latin typeface="Arial" pitchFamily="34" charset="0"/>
              <a:ea typeface="ＭＳ Ｐゴシック" pitchFamily="50" charset="-128"/>
            </a:endParaRPr>
          </a:p>
        </p:txBody>
      </p:sp>
      <p:sp>
        <p:nvSpPr>
          <p:cNvPr id="759840" name="Rectangle 32"/>
          <p:cNvSpPr>
            <a:spLocks noChangeArrowheads="1"/>
          </p:cNvSpPr>
          <p:nvPr/>
        </p:nvSpPr>
        <p:spPr bwMode="auto">
          <a:xfrm>
            <a:off x="434975" y="5823952"/>
            <a:ext cx="8325332" cy="523220"/>
          </a:xfrm>
          <a:prstGeom prst="rect">
            <a:avLst/>
          </a:prstGeom>
          <a:solidFill>
            <a:schemeClr val="tx2">
              <a:alpha val="50000"/>
            </a:schemeClr>
          </a:solidFill>
          <a:ln w="9525" algn="ctr">
            <a:noFill/>
            <a:miter lim="800000"/>
            <a:headEnd/>
            <a:tailEnd/>
          </a:ln>
          <a:effectLst>
            <a:outerShdw dist="35921" dir="2700000" algn="ctr" rotWithShape="0">
              <a:schemeClr val="bg2"/>
            </a:outerShdw>
          </a:effectLst>
        </p:spPr>
        <p:txBody>
          <a:bodyPr wrap="square">
            <a:spAutoFit/>
          </a:bodyPr>
          <a:lstStyle/>
          <a:p>
            <a:pPr algn="ctr"/>
            <a:r>
              <a:rPr lang="en-US" altLang="ja-JP" sz="2800" b="1" dirty="0" smtClean="0">
                <a:solidFill>
                  <a:srgbClr val="FFFFFF"/>
                </a:solidFill>
                <a:latin typeface="Arial" charset="0"/>
                <a:ea typeface="ＭＳ Ｐゴシック" charset="-128"/>
              </a:rPr>
              <a:t>POPs</a:t>
            </a:r>
            <a:r>
              <a:rPr lang="ja-JP" altLang="en-US" sz="2800" b="1" dirty="0" smtClean="0">
                <a:solidFill>
                  <a:srgbClr val="FFFFFF"/>
                </a:solidFill>
                <a:latin typeface="Arial" charset="0"/>
                <a:ea typeface="ＭＳ Ｐゴシック" charset="-128"/>
              </a:rPr>
              <a:t>（候補物質含む）の</a:t>
            </a:r>
            <a:r>
              <a:rPr lang="ja-JP" altLang="en-US" sz="2800" b="1" dirty="0">
                <a:solidFill>
                  <a:srgbClr val="FFFFFF"/>
                </a:solidFill>
                <a:latin typeface="Arial" charset="0"/>
                <a:ea typeface="ＭＳ Ｐゴシック" charset="-128"/>
              </a:rPr>
              <a:t>発生源や汚染分布も変化</a:t>
            </a:r>
            <a:endParaRPr lang="en-US" altLang="ja-JP" sz="2800" b="1" dirty="0">
              <a:solidFill>
                <a:srgbClr val="FFFFFF"/>
              </a:solidFill>
              <a:latin typeface="Arial" charset="0"/>
              <a:ea typeface="ＭＳ Ｐゴシック" charset="-128"/>
            </a:endParaRPr>
          </a:p>
        </p:txBody>
      </p:sp>
      <p:pic>
        <p:nvPicPr>
          <p:cNvPr id="4" name="図 3"/>
          <p:cNvPicPr>
            <a:picLocks noChangeAspect="1"/>
          </p:cNvPicPr>
          <p:nvPr/>
        </p:nvPicPr>
        <p:blipFill>
          <a:blip r:embed="rId2"/>
          <a:stretch>
            <a:fillRect/>
          </a:stretch>
        </p:blipFill>
        <p:spPr>
          <a:xfrm>
            <a:off x="529205" y="1518338"/>
            <a:ext cx="7898138" cy="4045312"/>
          </a:xfrm>
          <a:prstGeom prst="rect">
            <a:avLst/>
          </a:prstGeom>
        </p:spPr>
      </p:pic>
    </p:spTree>
    <p:extLst>
      <p:ext uri="{BB962C8B-B14F-4D97-AF65-F5344CB8AC3E}">
        <p14:creationId xmlns:p14="http://schemas.microsoft.com/office/powerpoint/2010/main" val="25257486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1028"/>
          <p:cNvSpPr>
            <a:spLocks noChangeArrowheads="1"/>
          </p:cNvSpPr>
          <p:nvPr/>
        </p:nvSpPr>
        <p:spPr bwMode="auto">
          <a:xfrm>
            <a:off x="819150" y="2159000"/>
            <a:ext cx="8153400" cy="609600"/>
          </a:xfrm>
          <a:prstGeom prst="rect">
            <a:avLst/>
          </a:prstGeom>
          <a:noFill/>
          <a:ln w="9525">
            <a:noFill/>
            <a:miter lim="800000"/>
            <a:headEnd/>
            <a:tailEnd/>
          </a:ln>
          <a:effectLst>
            <a:outerShdw dist="107763" dir="2700000" algn="ctr" rotWithShape="0">
              <a:schemeClr val="tx1"/>
            </a:outerShdw>
          </a:effectLst>
        </p:spPr>
        <p:txBody>
          <a:bodyPr wrap="none" lIns="0" tIns="0" rIns="0" bIns="0"/>
          <a:lstStyle/>
          <a:p>
            <a:pPr algn="ctr"/>
            <a:endParaRPr lang="ja-JP" altLang="ja-JP" sz="4000" b="1">
              <a:solidFill>
                <a:srgbClr val="000000"/>
              </a:solidFill>
              <a:ea typeface="ＭＳ ゴシック" pitchFamily="49" charset="-128"/>
            </a:endParaRPr>
          </a:p>
        </p:txBody>
      </p:sp>
      <p:sp>
        <p:nvSpPr>
          <p:cNvPr id="9221" name="Rectangle 1029"/>
          <p:cNvSpPr>
            <a:spLocks noChangeArrowheads="1"/>
          </p:cNvSpPr>
          <p:nvPr/>
        </p:nvSpPr>
        <p:spPr bwMode="auto">
          <a:xfrm>
            <a:off x="620752" y="1816288"/>
            <a:ext cx="8020050" cy="4062651"/>
          </a:xfrm>
          <a:prstGeom prst="rect">
            <a:avLst/>
          </a:prstGeom>
          <a:noFill/>
          <a:ln w="9525">
            <a:noFill/>
            <a:miter lim="800000"/>
            <a:headEnd/>
            <a:tailEnd/>
          </a:ln>
          <a:effectLst>
            <a:outerShdw dist="107763" dir="2700000" algn="ctr" rotWithShape="0">
              <a:schemeClr val="tx1"/>
            </a:outerShdw>
          </a:effectLst>
        </p:spPr>
        <p:txBody>
          <a:bodyPr wrap="square" lIns="0" tIns="0" rIns="0" bIns="0">
            <a:spAutoFit/>
          </a:bodyPr>
          <a:lstStyle/>
          <a:p>
            <a:r>
              <a:rPr lang="ja-JP" altLang="en-US" sz="4400" b="1" dirty="0" smtClean="0">
                <a:solidFill>
                  <a:srgbClr val="FF0000"/>
                </a:solidFill>
                <a:latin typeface="ＭＳ ゴシック" pitchFamily="49" charset="-128"/>
                <a:ea typeface="ＭＳ ゴシック" pitchFamily="49" charset="-128"/>
              </a:rPr>
              <a:t>・生体内に高蓄積</a:t>
            </a:r>
            <a:endParaRPr lang="en-US" altLang="ja-JP" sz="4400" b="1" dirty="0" smtClean="0">
              <a:solidFill>
                <a:srgbClr val="FF0000"/>
              </a:solidFill>
              <a:latin typeface="ＭＳ ゴシック" pitchFamily="49" charset="-128"/>
              <a:ea typeface="ＭＳ ゴシック" pitchFamily="49" charset="-128"/>
            </a:endParaRPr>
          </a:p>
          <a:p>
            <a:r>
              <a:rPr lang="ja-JP" altLang="en-US" sz="4400" b="1" dirty="0" smtClean="0">
                <a:solidFill>
                  <a:srgbClr val="FF0000"/>
                </a:solidFill>
                <a:latin typeface="ＭＳ ゴシック" pitchFamily="49" charset="-128"/>
                <a:ea typeface="ＭＳ ゴシック" pitchFamily="49" charset="-128"/>
              </a:rPr>
              <a:t>・</a:t>
            </a:r>
            <a:r>
              <a:rPr lang="ja-JP" altLang="en-US" sz="4400" b="1" dirty="0">
                <a:solidFill>
                  <a:srgbClr val="FF0000"/>
                </a:solidFill>
                <a:latin typeface="ＭＳ ゴシック" pitchFamily="49" charset="-128"/>
                <a:ea typeface="ＭＳ ゴシック" pitchFamily="49" charset="-128"/>
              </a:rPr>
              <a:t>多様な</a:t>
            </a:r>
            <a:r>
              <a:rPr lang="ja-JP" altLang="en-US" sz="4400" b="1" dirty="0" smtClean="0">
                <a:solidFill>
                  <a:srgbClr val="FF0000"/>
                </a:solidFill>
                <a:latin typeface="ＭＳ ゴシック" pitchFamily="49" charset="-128"/>
                <a:ea typeface="ＭＳ ゴシック" pitchFamily="49" charset="-128"/>
              </a:rPr>
              <a:t>毒性と種間の感受性</a:t>
            </a:r>
            <a:endParaRPr lang="en-US" altLang="ja-JP" sz="4400" b="1" dirty="0" smtClean="0">
              <a:solidFill>
                <a:srgbClr val="FF0000"/>
              </a:solidFill>
              <a:latin typeface="ＭＳ ゴシック" pitchFamily="49" charset="-128"/>
              <a:ea typeface="ＭＳ ゴシック" pitchFamily="49" charset="-128"/>
            </a:endParaRPr>
          </a:p>
          <a:p>
            <a:r>
              <a:rPr lang="ja-JP" altLang="en-US" sz="4400" b="1" dirty="0">
                <a:solidFill>
                  <a:srgbClr val="FFFFFF"/>
                </a:solidFill>
                <a:latin typeface="ＭＳ ゴシック" pitchFamily="49" charset="-128"/>
                <a:ea typeface="ＭＳ ゴシック" pitchFamily="49" charset="-128"/>
              </a:rPr>
              <a:t>・地球規模で</a:t>
            </a:r>
            <a:r>
              <a:rPr lang="ja-JP" altLang="en-US" sz="4400" b="1" dirty="0" smtClean="0">
                <a:solidFill>
                  <a:srgbClr val="FFFFFF"/>
                </a:solidFill>
                <a:latin typeface="ＭＳ ゴシック" pitchFamily="49" charset="-128"/>
                <a:ea typeface="ＭＳ ゴシック" pitchFamily="49" charset="-128"/>
              </a:rPr>
              <a:t>の汚染拡大</a:t>
            </a:r>
            <a:endParaRPr lang="en-US" altLang="ja-JP" sz="4400" b="1" dirty="0" smtClean="0">
              <a:solidFill>
                <a:srgbClr val="FFFFFF"/>
              </a:solidFill>
              <a:latin typeface="ＭＳ ゴシック" pitchFamily="49" charset="-128"/>
              <a:ea typeface="ＭＳ ゴシック" pitchFamily="49" charset="-128"/>
            </a:endParaRPr>
          </a:p>
          <a:p>
            <a:r>
              <a:rPr lang="ja-JP" altLang="en-US" sz="4400" b="1" dirty="0" smtClean="0">
                <a:solidFill>
                  <a:srgbClr val="FFFFFF"/>
                </a:solidFill>
                <a:latin typeface="ＭＳ ゴシック" pitchFamily="49" charset="-128"/>
                <a:ea typeface="ＭＳ ゴシック" pitchFamily="49" charset="-128"/>
              </a:rPr>
              <a:t>・長距離輸送と遠隔地への蓄積</a:t>
            </a:r>
            <a:endParaRPr lang="ja-JP" altLang="en-US" sz="4400" b="1" dirty="0">
              <a:solidFill>
                <a:srgbClr val="FFFFFF"/>
              </a:solidFill>
              <a:latin typeface="ＭＳ ゴシック" pitchFamily="49" charset="-128"/>
              <a:ea typeface="ＭＳ ゴシック" pitchFamily="49" charset="-128"/>
            </a:endParaRPr>
          </a:p>
          <a:p>
            <a:r>
              <a:rPr lang="ja-JP" altLang="en-US" sz="4400" b="1" dirty="0">
                <a:solidFill>
                  <a:srgbClr val="FFFFFF"/>
                </a:solidFill>
                <a:latin typeface="ＭＳ ゴシック" pitchFamily="49" charset="-128"/>
                <a:ea typeface="ＭＳ ゴシック" pitchFamily="49" charset="-128"/>
              </a:rPr>
              <a:t>・汚染の</a:t>
            </a:r>
            <a:r>
              <a:rPr lang="ja-JP" altLang="en-US" sz="4400" b="1" dirty="0" smtClean="0">
                <a:solidFill>
                  <a:srgbClr val="FFFFFF"/>
                </a:solidFill>
                <a:latin typeface="ＭＳ ゴシック" pitchFamily="49" charset="-128"/>
                <a:ea typeface="ＭＳ ゴシック" pitchFamily="49" charset="-128"/>
              </a:rPr>
              <a:t>長期化</a:t>
            </a:r>
            <a:endParaRPr lang="en-US" altLang="ja-JP" sz="4400" b="1" dirty="0" smtClean="0">
              <a:solidFill>
                <a:srgbClr val="FFFFFF"/>
              </a:solidFill>
              <a:latin typeface="ＭＳ ゴシック" pitchFamily="49" charset="-128"/>
              <a:ea typeface="ＭＳ ゴシック" pitchFamily="49" charset="-128"/>
            </a:endParaRPr>
          </a:p>
          <a:p>
            <a:r>
              <a:rPr lang="ja-JP" altLang="en-US" sz="4400" b="1" dirty="0" smtClean="0">
                <a:solidFill>
                  <a:srgbClr val="FFFFFF"/>
                </a:solidFill>
                <a:latin typeface="ＭＳ ゴシック" pitchFamily="49" charset="-128"/>
                <a:ea typeface="ＭＳ ゴシック" pitchFamily="49" charset="-128"/>
              </a:rPr>
              <a:t>・</a:t>
            </a:r>
            <a:r>
              <a:rPr lang="en-US" altLang="ja-JP" sz="4400" b="1" dirty="0" smtClean="0">
                <a:solidFill>
                  <a:srgbClr val="FFFFFF"/>
                </a:solidFill>
                <a:latin typeface="ＭＳ ゴシック" pitchFamily="49" charset="-128"/>
                <a:ea typeface="ＭＳ ゴシック" pitchFamily="49" charset="-128"/>
              </a:rPr>
              <a:t>PCBs/POPs</a:t>
            </a:r>
            <a:r>
              <a:rPr lang="ja-JP" altLang="en-US" sz="4400" b="1" dirty="0" smtClean="0">
                <a:solidFill>
                  <a:srgbClr val="FFFFFF"/>
                </a:solidFill>
                <a:latin typeface="ＭＳ ゴシック" pitchFamily="49" charset="-128"/>
                <a:ea typeface="ＭＳ ゴシック" pitchFamily="49" charset="-128"/>
              </a:rPr>
              <a:t>類似物質群の課題</a:t>
            </a:r>
            <a:endParaRPr lang="ja-JP" altLang="en-US" sz="4400" b="1" dirty="0">
              <a:solidFill>
                <a:srgbClr val="FFFFFF"/>
              </a:solidFill>
              <a:latin typeface="ＭＳ ゴシック" pitchFamily="49" charset="-128"/>
              <a:ea typeface="ＭＳ ゴシック" pitchFamily="49" charset="-128"/>
            </a:endParaRPr>
          </a:p>
        </p:txBody>
      </p:sp>
      <p:sp>
        <p:nvSpPr>
          <p:cNvPr id="9222" name="Rectangle 1030"/>
          <p:cNvSpPr>
            <a:spLocks noGrp="1" noChangeArrowheads="1"/>
          </p:cNvSpPr>
          <p:nvPr>
            <p:ph type="title" idx="4294967295"/>
          </p:nvPr>
        </p:nvSpPr>
        <p:spPr>
          <a:xfrm>
            <a:off x="206375" y="589055"/>
            <a:ext cx="8791575" cy="768350"/>
          </a:xfrm>
        </p:spPr>
        <p:txBody>
          <a:bodyPr/>
          <a:lstStyle/>
          <a:p>
            <a:r>
              <a:rPr lang="en-US" altLang="ja-JP" sz="5400" dirty="0" smtClean="0">
                <a:solidFill>
                  <a:srgbClr val="FFFF00"/>
                </a:solidFill>
              </a:rPr>
              <a:t>PCBs</a:t>
            </a:r>
            <a:r>
              <a:rPr lang="ja-JP" altLang="en-US" sz="5400" dirty="0" smtClean="0">
                <a:solidFill>
                  <a:srgbClr val="FFFF00"/>
                </a:solidFill>
              </a:rPr>
              <a:t>の</a:t>
            </a:r>
            <a:r>
              <a:rPr lang="ja-JP" altLang="en-US" sz="5400" dirty="0">
                <a:solidFill>
                  <a:srgbClr val="FFFF00"/>
                </a:solidFill>
              </a:rPr>
              <a:t>問題点</a:t>
            </a:r>
            <a:r>
              <a:rPr lang="ja-JP" altLang="en-US" sz="3600" dirty="0">
                <a:solidFill>
                  <a:srgbClr val="FFFF00"/>
                </a:solidFill>
              </a:rPr>
              <a:t/>
            </a:r>
            <a:br>
              <a:rPr lang="ja-JP" altLang="en-US" sz="3600" dirty="0">
                <a:solidFill>
                  <a:srgbClr val="FFFF00"/>
                </a:solidFill>
              </a:rPr>
            </a:br>
            <a:r>
              <a:rPr lang="ja-JP" altLang="en-US" sz="3600" dirty="0">
                <a:solidFill>
                  <a:srgbClr val="FFFF00"/>
                </a:solidFill>
              </a:rPr>
              <a:t>（環境汚染と</a:t>
            </a:r>
            <a:r>
              <a:rPr lang="ja-JP" altLang="en-US" sz="3600" dirty="0" smtClean="0">
                <a:solidFill>
                  <a:srgbClr val="FFFF00"/>
                </a:solidFill>
              </a:rPr>
              <a:t>生態リスク</a:t>
            </a:r>
            <a:r>
              <a:rPr lang="ja-JP" altLang="en-US" sz="3600" dirty="0">
                <a:solidFill>
                  <a:srgbClr val="FFFF00"/>
                </a:solidFill>
              </a:rPr>
              <a:t>）</a:t>
            </a:r>
          </a:p>
        </p:txBody>
      </p:sp>
    </p:spTree>
    <p:extLst>
      <p:ext uri="{BB962C8B-B14F-4D97-AF65-F5344CB8AC3E}">
        <p14:creationId xmlns:p14="http://schemas.microsoft.com/office/powerpoint/2010/main" val="4159861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0" y="141288"/>
            <a:ext cx="9144000" cy="457200"/>
          </a:xfrm>
          <a:prstGeom prst="rect">
            <a:avLst/>
          </a:prstGeom>
          <a:solidFill>
            <a:srgbClr val="333333">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ja-JP" b="1">
                <a:solidFill>
                  <a:srgbClr val="FFFF99"/>
                </a:solidFill>
                <a:effectLst>
                  <a:outerShdw blurRad="38100" dist="38100" dir="2700000" algn="tl">
                    <a:srgbClr val="000000"/>
                  </a:outerShdw>
                </a:effectLst>
                <a:latin typeface="ＭＳ Ｐゴシック" panose="020B0600070205080204" pitchFamily="50" charset="-128"/>
                <a:ea typeface="ＭＳ Ｐゴシック" panose="020B0600070205080204" pitchFamily="50" charset="-128"/>
              </a:rPr>
              <a:t>Concentrations of PBDEs in Mussels from the Asia-Pacific Region</a:t>
            </a:r>
          </a:p>
        </p:txBody>
      </p:sp>
      <p:sp>
        <p:nvSpPr>
          <p:cNvPr id="658435" name="Rectangle 3"/>
          <p:cNvSpPr>
            <a:spLocks noChangeArrowheads="1"/>
          </p:cNvSpPr>
          <p:nvPr/>
        </p:nvSpPr>
        <p:spPr bwMode="auto">
          <a:xfrm>
            <a:off x="904875" y="874713"/>
            <a:ext cx="7332663" cy="5608637"/>
          </a:xfrm>
          <a:prstGeom prst="rect">
            <a:avLst/>
          </a:prstGeom>
          <a:solidFill>
            <a:srgbClr val="003399"/>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36" name="Rectangle 4"/>
          <p:cNvSpPr>
            <a:spLocks noChangeArrowheads="1"/>
          </p:cNvSpPr>
          <p:nvPr/>
        </p:nvSpPr>
        <p:spPr bwMode="auto">
          <a:xfrm>
            <a:off x="904875" y="884238"/>
            <a:ext cx="7332663"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FFFFFF"/>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nvGrpSpPr>
          <p:cNvPr id="658437" name="Group 5"/>
          <p:cNvGrpSpPr>
            <a:grpSpLocks/>
          </p:cNvGrpSpPr>
          <p:nvPr/>
        </p:nvGrpSpPr>
        <p:grpSpPr bwMode="auto">
          <a:xfrm>
            <a:off x="4368800" y="3775075"/>
            <a:ext cx="728663" cy="1254125"/>
            <a:chOff x="2786" y="20066"/>
            <a:chExt cx="459" cy="790"/>
          </a:xfrm>
        </p:grpSpPr>
        <p:sp>
          <p:nvSpPr>
            <p:cNvPr id="658438" name="Freeform 6"/>
            <p:cNvSpPr>
              <a:spLocks/>
            </p:cNvSpPr>
            <p:nvPr/>
          </p:nvSpPr>
          <p:spPr bwMode="auto">
            <a:xfrm>
              <a:off x="2786" y="20066"/>
              <a:ext cx="459" cy="790"/>
            </a:xfrm>
            <a:custGeom>
              <a:avLst/>
              <a:gdLst>
                <a:gd name="T0" fmla="*/ 429 w 459"/>
                <a:gd name="T1" fmla="*/ 447 h 790"/>
                <a:gd name="T2" fmla="*/ 399 w 459"/>
                <a:gd name="T3" fmla="*/ 391 h 790"/>
                <a:gd name="T4" fmla="*/ 363 w 459"/>
                <a:gd name="T5" fmla="*/ 359 h 790"/>
                <a:gd name="T6" fmla="*/ 326 w 459"/>
                <a:gd name="T7" fmla="*/ 343 h 790"/>
                <a:gd name="T8" fmla="*/ 281 w 459"/>
                <a:gd name="T9" fmla="*/ 335 h 790"/>
                <a:gd name="T10" fmla="*/ 266 w 459"/>
                <a:gd name="T11" fmla="*/ 295 h 790"/>
                <a:gd name="T12" fmla="*/ 215 w 459"/>
                <a:gd name="T13" fmla="*/ 271 h 790"/>
                <a:gd name="T14" fmla="*/ 200 w 459"/>
                <a:gd name="T15" fmla="*/ 231 h 790"/>
                <a:gd name="T16" fmla="*/ 200 w 459"/>
                <a:gd name="T17" fmla="*/ 183 h 790"/>
                <a:gd name="T18" fmla="*/ 215 w 459"/>
                <a:gd name="T19" fmla="*/ 159 h 790"/>
                <a:gd name="T20" fmla="*/ 244 w 459"/>
                <a:gd name="T21" fmla="*/ 127 h 790"/>
                <a:gd name="T22" fmla="*/ 326 w 459"/>
                <a:gd name="T23" fmla="*/ 64 h 790"/>
                <a:gd name="T24" fmla="*/ 296 w 459"/>
                <a:gd name="T25" fmla="*/ 64 h 790"/>
                <a:gd name="T26" fmla="*/ 266 w 459"/>
                <a:gd name="T27" fmla="*/ 64 h 790"/>
                <a:gd name="T28" fmla="*/ 244 w 459"/>
                <a:gd name="T29" fmla="*/ 40 h 790"/>
                <a:gd name="T30" fmla="*/ 215 w 459"/>
                <a:gd name="T31" fmla="*/ 8 h 790"/>
                <a:gd name="T32" fmla="*/ 133 w 459"/>
                <a:gd name="T33" fmla="*/ 40 h 790"/>
                <a:gd name="T34" fmla="*/ 119 w 459"/>
                <a:gd name="T35" fmla="*/ 40 h 790"/>
                <a:gd name="T36" fmla="*/ 96 w 459"/>
                <a:gd name="T37" fmla="*/ 56 h 790"/>
                <a:gd name="T38" fmla="*/ 60 w 459"/>
                <a:gd name="T39" fmla="*/ 56 h 790"/>
                <a:gd name="T40" fmla="*/ 52 w 459"/>
                <a:gd name="T41" fmla="*/ 40 h 790"/>
                <a:gd name="T42" fmla="*/ 15 w 459"/>
                <a:gd name="T43" fmla="*/ 40 h 790"/>
                <a:gd name="T44" fmla="*/ 30 w 459"/>
                <a:gd name="T45" fmla="*/ 103 h 790"/>
                <a:gd name="T46" fmla="*/ 45 w 459"/>
                <a:gd name="T47" fmla="*/ 127 h 790"/>
                <a:gd name="T48" fmla="*/ 74 w 459"/>
                <a:gd name="T49" fmla="*/ 143 h 790"/>
                <a:gd name="T50" fmla="*/ 104 w 459"/>
                <a:gd name="T51" fmla="*/ 143 h 790"/>
                <a:gd name="T52" fmla="*/ 133 w 459"/>
                <a:gd name="T53" fmla="*/ 175 h 790"/>
                <a:gd name="T54" fmla="*/ 156 w 459"/>
                <a:gd name="T55" fmla="*/ 183 h 790"/>
                <a:gd name="T56" fmla="*/ 126 w 459"/>
                <a:gd name="T57" fmla="*/ 183 h 790"/>
                <a:gd name="T58" fmla="*/ 119 w 459"/>
                <a:gd name="T59" fmla="*/ 199 h 790"/>
                <a:gd name="T60" fmla="*/ 119 w 459"/>
                <a:gd name="T61" fmla="*/ 231 h 790"/>
                <a:gd name="T62" fmla="*/ 126 w 459"/>
                <a:gd name="T63" fmla="*/ 239 h 790"/>
                <a:gd name="T64" fmla="*/ 156 w 459"/>
                <a:gd name="T65" fmla="*/ 239 h 790"/>
                <a:gd name="T66" fmla="*/ 215 w 459"/>
                <a:gd name="T67" fmla="*/ 287 h 790"/>
                <a:gd name="T68" fmla="*/ 326 w 459"/>
                <a:gd name="T69" fmla="*/ 383 h 790"/>
                <a:gd name="T70" fmla="*/ 326 w 459"/>
                <a:gd name="T71" fmla="*/ 423 h 790"/>
                <a:gd name="T72" fmla="*/ 326 w 459"/>
                <a:gd name="T73" fmla="*/ 447 h 790"/>
                <a:gd name="T74" fmla="*/ 326 w 459"/>
                <a:gd name="T75" fmla="*/ 471 h 790"/>
                <a:gd name="T76" fmla="*/ 340 w 459"/>
                <a:gd name="T77" fmla="*/ 511 h 790"/>
                <a:gd name="T78" fmla="*/ 363 w 459"/>
                <a:gd name="T79" fmla="*/ 551 h 790"/>
                <a:gd name="T80" fmla="*/ 296 w 459"/>
                <a:gd name="T81" fmla="*/ 614 h 790"/>
                <a:gd name="T82" fmla="*/ 274 w 459"/>
                <a:gd name="T83" fmla="*/ 654 h 790"/>
                <a:gd name="T84" fmla="*/ 215 w 459"/>
                <a:gd name="T85" fmla="*/ 678 h 790"/>
                <a:gd name="T86" fmla="*/ 193 w 459"/>
                <a:gd name="T87" fmla="*/ 694 h 790"/>
                <a:gd name="T88" fmla="*/ 215 w 459"/>
                <a:gd name="T89" fmla="*/ 742 h 790"/>
                <a:gd name="T90" fmla="*/ 215 w 459"/>
                <a:gd name="T91" fmla="*/ 782 h 790"/>
                <a:gd name="T92" fmla="*/ 244 w 459"/>
                <a:gd name="T93" fmla="*/ 782 h 790"/>
                <a:gd name="T94" fmla="*/ 296 w 459"/>
                <a:gd name="T95" fmla="*/ 726 h 790"/>
                <a:gd name="T96" fmla="*/ 303 w 459"/>
                <a:gd name="T97" fmla="*/ 694 h 790"/>
                <a:gd name="T98" fmla="*/ 340 w 459"/>
                <a:gd name="T99" fmla="*/ 678 h 790"/>
                <a:gd name="T100" fmla="*/ 370 w 459"/>
                <a:gd name="T101" fmla="*/ 654 h 790"/>
                <a:gd name="T102" fmla="*/ 399 w 459"/>
                <a:gd name="T103" fmla="*/ 646 h 790"/>
                <a:gd name="T104" fmla="*/ 429 w 459"/>
                <a:gd name="T105" fmla="*/ 614 h 790"/>
                <a:gd name="T106" fmla="*/ 459 w 459"/>
                <a:gd name="T107" fmla="*/ 590 h 790"/>
                <a:gd name="T108" fmla="*/ 451 w 459"/>
                <a:gd name="T109" fmla="*/ 519 h 790"/>
                <a:gd name="T110" fmla="*/ 429 w 459"/>
                <a:gd name="T111" fmla="*/ 47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790">
                  <a:moveTo>
                    <a:pt x="429" y="455"/>
                  </a:moveTo>
                  <a:lnTo>
                    <a:pt x="429" y="447"/>
                  </a:lnTo>
                  <a:lnTo>
                    <a:pt x="399" y="407"/>
                  </a:lnTo>
                  <a:lnTo>
                    <a:pt x="399" y="391"/>
                  </a:lnTo>
                  <a:lnTo>
                    <a:pt x="385" y="375"/>
                  </a:lnTo>
                  <a:lnTo>
                    <a:pt x="363" y="359"/>
                  </a:lnTo>
                  <a:lnTo>
                    <a:pt x="340" y="359"/>
                  </a:lnTo>
                  <a:lnTo>
                    <a:pt x="326" y="343"/>
                  </a:lnTo>
                  <a:lnTo>
                    <a:pt x="303" y="335"/>
                  </a:lnTo>
                  <a:lnTo>
                    <a:pt x="281" y="335"/>
                  </a:lnTo>
                  <a:lnTo>
                    <a:pt x="274" y="319"/>
                  </a:lnTo>
                  <a:lnTo>
                    <a:pt x="266" y="295"/>
                  </a:lnTo>
                  <a:lnTo>
                    <a:pt x="244" y="279"/>
                  </a:lnTo>
                  <a:lnTo>
                    <a:pt x="215" y="271"/>
                  </a:lnTo>
                  <a:lnTo>
                    <a:pt x="215" y="239"/>
                  </a:lnTo>
                  <a:lnTo>
                    <a:pt x="200" y="231"/>
                  </a:lnTo>
                  <a:lnTo>
                    <a:pt x="200" y="199"/>
                  </a:lnTo>
                  <a:lnTo>
                    <a:pt x="200" y="183"/>
                  </a:lnTo>
                  <a:lnTo>
                    <a:pt x="215" y="175"/>
                  </a:lnTo>
                  <a:lnTo>
                    <a:pt x="215" y="159"/>
                  </a:lnTo>
                  <a:lnTo>
                    <a:pt x="244" y="143"/>
                  </a:lnTo>
                  <a:lnTo>
                    <a:pt x="244" y="127"/>
                  </a:lnTo>
                  <a:lnTo>
                    <a:pt x="266" y="119"/>
                  </a:lnTo>
                  <a:lnTo>
                    <a:pt x="326" y="64"/>
                  </a:lnTo>
                  <a:lnTo>
                    <a:pt x="303" y="64"/>
                  </a:lnTo>
                  <a:lnTo>
                    <a:pt x="296" y="64"/>
                  </a:lnTo>
                  <a:lnTo>
                    <a:pt x="274" y="64"/>
                  </a:lnTo>
                  <a:lnTo>
                    <a:pt x="266" y="64"/>
                  </a:lnTo>
                  <a:lnTo>
                    <a:pt x="244" y="64"/>
                  </a:lnTo>
                  <a:lnTo>
                    <a:pt x="244" y="40"/>
                  </a:lnTo>
                  <a:lnTo>
                    <a:pt x="266" y="16"/>
                  </a:lnTo>
                  <a:lnTo>
                    <a:pt x="215" y="8"/>
                  </a:lnTo>
                  <a:lnTo>
                    <a:pt x="156" y="0"/>
                  </a:lnTo>
                  <a:lnTo>
                    <a:pt x="133" y="40"/>
                  </a:lnTo>
                  <a:lnTo>
                    <a:pt x="126" y="40"/>
                  </a:lnTo>
                  <a:lnTo>
                    <a:pt x="119" y="40"/>
                  </a:lnTo>
                  <a:lnTo>
                    <a:pt x="104" y="56"/>
                  </a:lnTo>
                  <a:lnTo>
                    <a:pt x="96" y="56"/>
                  </a:lnTo>
                  <a:lnTo>
                    <a:pt x="74" y="56"/>
                  </a:lnTo>
                  <a:lnTo>
                    <a:pt x="60" y="56"/>
                  </a:lnTo>
                  <a:lnTo>
                    <a:pt x="60" y="40"/>
                  </a:lnTo>
                  <a:lnTo>
                    <a:pt x="52" y="40"/>
                  </a:lnTo>
                  <a:lnTo>
                    <a:pt x="45" y="56"/>
                  </a:lnTo>
                  <a:lnTo>
                    <a:pt x="15" y="40"/>
                  </a:lnTo>
                  <a:lnTo>
                    <a:pt x="0" y="64"/>
                  </a:lnTo>
                  <a:lnTo>
                    <a:pt x="30" y="103"/>
                  </a:lnTo>
                  <a:lnTo>
                    <a:pt x="45" y="103"/>
                  </a:lnTo>
                  <a:lnTo>
                    <a:pt x="45" y="127"/>
                  </a:lnTo>
                  <a:lnTo>
                    <a:pt x="52" y="127"/>
                  </a:lnTo>
                  <a:lnTo>
                    <a:pt x="74" y="143"/>
                  </a:lnTo>
                  <a:lnTo>
                    <a:pt x="96" y="143"/>
                  </a:lnTo>
                  <a:lnTo>
                    <a:pt x="104" y="143"/>
                  </a:lnTo>
                  <a:lnTo>
                    <a:pt x="119" y="127"/>
                  </a:lnTo>
                  <a:lnTo>
                    <a:pt x="133" y="175"/>
                  </a:lnTo>
                  <a:lnTo>
                    <a:pt x="156" y="175"/>
                  </a:lnTo>
                  <a:lnTo>
                    <a:pt x="156" y="183"/>
                  </a:lnTo>
                  <a:lnTo>
                    <a:pt x="133" y="183"/>
                  </a:lnTo>
                  <a:lnTo>
                    <a:pt x="126" y="183"/>
                  </a:lnTo>
                  <a:lnTo>
                    <a:pt x="119" y="183"/>
                  </a:lnTo>
                  <a:lnTo>
                    <a:pt x="119" y="199"/>
                  </a:lnTo>
                  <a:lnTo>
                    <a:pt x="119" y="215"/>
                  </a:lnTo>
                  <a:lnTo>
                    <a:pt x="119" y="231"/>
                  </a:lnTo>
                  <a:lnTo>
                    <a:pt x="119" y="239"/>
                  </a:lnTo>
                  <a:lnTo>
                    <a:pt x="126" y="239"/>
                  </a:lnTo>
                  <a:lnTo>
                    <a:pt x="133" y="239"/>
                  </a:lnTo>
                  <a:lnTo>
                    <a:pt x="156" y="239"/>
                  </a:lnTo>
                  <a:lnTo>
                    <a:pt x="156" y="271"/>
                  </a:lnTo>
                  <a:lnTo>
                    <a:pt x="215" y="287"/>
                  </a:lnTo>
                  <a:lnTo>
                    <a:pt x="266" y="335"/>
                  </a:lnTo>
                  <a:lnTo>
                    <a:pt x="326" y="383"/>
                  </a:lnTo>
                  <a:lnTo>
                    <a:pt x="326" y="391"/>
                  </a:lnTo>
                  <a:lnTo>
                    <a:pt x="326" y="423"/>
                  </a:lnTo>
                  <a:lnTo>
                    <a:pt x="326" y="431"/>
                  </a:lnTo>
                  <a:lnTo>
                    <a:pt x="326" y="447"/>
                  </a:lnTo>
                  <a:lnTo>
                    <a:pt x="326" y="455"/>
                  </a:lnTo>
                  <a:lnTo>
                    <a:pt x="326" y="471"/>
                  </a:lnTo>
                  <a:lnTo>
                    <a:pt x="340" y="503"/>
                  </a:lnTo>
                  <a:lnTo>
                    <a:pt x="340" y="511"/>
                  </a:lnTo>
                  <a:lnTo>
                    <a:pt x="363" y="519"/>
                  </a:lnTo>
                  <a:lnTo>
                    <a:pt x="363" y="551"/>
                  </a:lnTo>
                  <a:lnTo>
                    <a:pt x="303" y="606"/>
                  </a:lnTo>
                  <a:lnTo>
                    <a:pt x="296" y="614"/>
                  </a:lnTo>
                  <a:lnTo>
                    <a:pt x="274" y="614"/>
                  </a:lnTo>
                  <a:lnTo>
                    <a:pt x="274" y="654"/>
                  </a:lnTo>
                  <a:lnTo>
                    <a:pt x="215" y="670"/>
                  </a:lnTo>
                  <a:lnTo>
                    <a:pt x="215" y="678"/>
                  </a:lnTo>
                  <a:lnTo>
                    <a:pt x="178" y="694"/>
                  </a:lnTo>
                  <a:lnTo>
                    <a:pt x="193" y="694"/>
                  </a:lnTo>
                  <a:lnTo>
                    <a:pt x="215" y="710"/>
                  </a:lnTo>
                  <a:lnTo>
                    <a:pt x="215" y="742"/>
                  </a:lnTo>
                  <a:lnTo>
                    <a:pt x="200" y="774"/>
                  </a:lnTo>
                  <a:lnTo>
                    <a:pt x="215" y="782"/>
                  </a:lnTo>
                  <a:lnTo>
                    <a:pt x="215" y="790"/>
                  </a:lnTo>
                  <a:lnTo>
                    <a:pt x="244" y="782"/>
                  </a:lnTo>
                  <a:lnTo>
                    <a:pt x="274" y="742"/>
                  </a:lnTo>
                  <a:lnTo>
                    <a:pt x="296" y="726"/>
                  </a:lnTo>
                  <a:lnTo>
                    <a:pt x="303" y="710"/>
                  </a:lnTo>
                  <a:lnTo>
                    <a:pt x="303" y="694"/>
                  </a:lnTo>
                  <a:lnTo>
                    <a:pt x="326" y="694"/>
                  </a:lnTo>
                  <a:lnTo>
                    <a:pt x="340" y="678"/>
                  </a:lnTo>
                  <a:lnTo>
                    <a:pt x="363" y="670"/>
                  </a:lnTo>
                  <a:lnTo>
                    <a:pt x="370" y="654"/>
                  </a:lnTo>
                  <a:lnTo>
                    <a:pt x="385" y="646"/>
                  </a:lnTo>
                  <a:lnTo>
                    <a:pt x="399" y="646"/>
                  </a:lnTo>
                  <a:lnTo>
                    <a:pt x="422" y="630"/>
                  </a:lnTo>
                  <a:lnTo>
                    <a:pt x="429" y="614"/>
                  </a:lnTo>
                  <a:lnTo>
                    <a:pt x="451" y="614"/>
                  </a:lnTo>
                  <a:lnTo>
                    <a:pt x="459" y="590"/>
                  </a:lnTo>
                  <a:lnTo>
                    <a:pt x="459" y="559"/>
                  </a:lnTo>
                  <a:lnTo>
                    <a:pt x="451" y="519"/>
                  </a:lnTo>
                  <a:lnTo>
                    <a:pt x="451" y="495"/>
                  </a:lnTo>
                  <a:lnTo>
                    <a:pt x="429" y="471"/>
                  </a:lnTo>
                  <a:lnTo>
                    <a:pt x="429" y="455"/>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39" name="Freeform 7"/>
            <p:cNvSpPr>
              <a:spLocks/>
            </p:cNvSpPr>
            <p:nvPr/>
          </p:nvSpPr>
          <p:spPr bwMode="auto">
            <a:xfrm>
              <a:off x="2786" y="20066"/>
              <a:ext cx="459" cy="790"/>
            </a:xfrm>
            <a:custGeom>
              <a:avLst/>
              <a:gdLst>
                <a:gd name="T0" fmla="*/ 429 w 459"/>
                <a:gd name="T1" fmla="*/ 447 h 790"/>
                <a:gd name="T2" fmla="*/ 399 w 459"/>
                <a:gd name="T3" fmla="*/ 391 h 790"/>
                <a:gd name="T4" fmla="*/ 363 w 459"/>
                <a:gd name="T5" fmla="*/ 359 h 790"/>
                <a:gd name="T6" fmla="*/ 326 w 459"/>
                <a:gd name="T7" fmla="*/ 343 h 790"/>
                <a:gd name="T8" fmla="*/ 281 w 459"/>
                <a:gd name="T9" fmla="*/ 335 h 790"/>
                <a:gd name="T10" fmla="*/ 266 w 459"/>
                <a:gd name="T11" fmla="*/ 295 h 790"/>
                <a:gd name="T12" fmla="*/ 215 w 459"/>
                <a:gd name="T13" fmla="*/ 271 h 790"/>
                <a:gd name="T14" fmla="*/ 200 w 459"/>
                <a:gd name="T15" fmla="*/ 231 h 790"/>
                <a:gd name="T16" fmla="*/ 200 w 459"/>
                <a:gd name="T17" fmla="*/ 183 h 790"/>
                <a:gd name="T18" fmla="*/ 215 w 459"/>
                <a:gd name="T19" fmla="*/ 159 h 790"/>
                <a:gd name="T20" fmla="*/ 244 w 459"/>
                <a:gd name="T21" fmla="*/ 127 h 790"/>
                <a:gd name="T22" fmla="*/ 326 w 459"/>
                <a:gd name="T23" fmla="*/ 64 h 790"/>
                <a:gd name="T24" fmla="*/ 296 w 459"/>
                <a:gd name="T25" fmla="*/ 64 h 790"/>
                <a:gd name="T26" fmla="*/ 266 w 459"/>
                <a:gd name="T27" fmla="*/ 64 h 790"/>
                <a:gd name="T28" fmla="*/ 244 w 459"/>
                <a:gd name="T29" fmla="*/ 40 h 790"/>
                <a:gd name="T30" fmla="*/ 215 w 459"/>
                <a:gd name="T31" fmla="*/ 8 h 790"/>
                <a:gd name="T32" fmla="*/ 133 w 459"/>
                <a:gd name="T33" fmla="*/ 40 h 790"/>
                <a:gd name="T34" fmla="*/ 119 w 459"/>
                <a:gd name="T35" fmla="*/ 40 h 790"/>
                <a:gd name="T36" fmla="*/ 96 w 459"/>
                <a:gd name="T37" fmla="*/ 56 h 790"/>
                <a:gd name="T38" fmla="*/ 60 w 459"/>
                <a:gd name="T39" fmla="*/ 56 h 790"/>
                <a:gd name="T40" fmla="*/ 52 w 459"/>
                <a:gd name="T41" fmla="*/ 40 h 790"/>
                <a:gd name="T42" fmla="*/ 15 w 459"/>
                <a:gd name="T43" fmla="*/ 40 h 790"/>
                <a:gd name="T44" fmla="*/ 30 w 459"/>
                <a:gd name="T45" fmla="*/ 103 h 790"/>
                <a:gd name="T46" fmla="*/ 45 w 459"/>
                <a:gd name="T47" fmla="*/ 127 h 790"/>
                <a:gd name="T48" fmla="*/ 74 w 459"/>
                <a:gd name="T49" fmla="*/ 143 h 790"/>
                <a:gd name="T50" fmla="*/ 104 w 459"/>
                <a:gd name="T51" fmla="*/ 143 h 790"/>
                <a:gd name="T52" fmla="*/ 133 w 459"/>
                <a:gd name="T53" fmla="*/ 175 h 790"/>
                <a:gd name="T54" fmla="*/ 156 w 459"/>
                <a:gd name="T55" fmla="*/ 183 h 790"/>
                <a:gd name="T56" fmla="*/ 126 w 459"/>
                <a:gd name="T57" fmla="*/ 183 h 790"/>
                <a:gd name="T58" fmla="*/ 119 w 459"/>
                <a:gd name="T59" fmla="*/ 199 h 790"/>
                <a:gd name="T60" fmla="*/ 119 w 459"/>
                <a:gd name="T61" fmla="*/ 231 h 790"/>
                <a:gd name="T62" fmla="*/ 126 w 459"/>
                <a:gd name="T63" fmla="*/ 239 h 790"/>
                <a:gd name="T64" fmla="*/ 156 w 459"/>
                <a:gd name="T65" fmla="*/ 239 h 790"/>
                <a:gd name="T66" fmla="*/ 215 w 459"/>
                <a:gd name="T67" fmla="*/ 287 h 790"/>
                <a:gd name="T68" fmla="*/ 326 w 459"/>
                <a:gd name="T69" fmla="*/ 383 h 790"/>
                <a:gd name="T70" fmla="*/ 326 w 459"/>
                <a:gd name="T71" fmla="*/ 423 h 790"/>
                <a:gd name="T72" fmla="*/ 326 w 459"/>
                <a:gd name="T73" fmla="*/ 447 h 790"/>
                <a:gd name="T74" fmla="*/ 326 w 459"/>
                <a:gd name="T75" fmla="*/ 471 h 790"/>
                <a:gd name="T76" fmla="*/ 340 w 459"/>
                <a:gd name="T77" fmla="*/ 511 h 790"/>
                <a:gd name="T78" fmla="*/ 363 w 459"/>
                <a:gd name="T79" fmla="*/ 551 h 790"/>
                <a:gd name="T80" fmla="*/ 296 w 459"/>
                <a:gd name="T81" fmla="*/ 614 h 790"/>
                <a:gd name="T82" fmla="*/ 274 w 459"/>
                <a:gd name="T83" fmla="*/ 654 h 790"/>
                <a:gd name="T84" fmla="*/ 215 w 459"/>
                <a:gd name="T85" fmla="*/ 678 h 790"/>
                <a:gd name="T86" fmla="*/ 193 w 459"/>
                <a:gd name="T87" fmla="*/ 694 h 790"/>
                <a:gd name="T88" fmla="*/ 215 w 459"/>
                <a:gd name="T89" fmla="*/ 742 h 790"/>
                <a:gd name="T90" fmla="*/ 215 w 459"/>
                <a:gd name="T91" fmla="*/ 782 h 790"/>
                <a:gd name="T92" fmla="*/ 244 w 459"/>
                <a:gd name="T93" fmla="*/ 782 h 790"/>
                <a:gd name="T94" fmla="*/ 296 w 459"/>
                <a:gd name="T95" fmla="*/ 726 h 790"/>
                <a:gd name="T96" fmla="*/ 303 w 459"/>
                <a:gd name="T97" fmla="*/ 694 h 790"/>
                <a:gd name="T98" fmla="*/ 340 w 459"/>
                <a:gd name="T99" fmla="*/ 678 h 790"/>
                <a:gd name="T100" fmla="*/ 370 w 459"/>
                <a:gd name="T101" fmla="*/ 654 h 790"/>
                <a:gd name="T102" fmla="*/ 399 w 459"/>
                <a:gd name="T103" fmla="*/ 646 h 790"/>
                <a:gd name="T104" fmla="*/ 429 w 459"/>
                <a:gd name="T105" fmla="*/ 614 h 790"/>
                <a:gd name="T106" fmla="*/ 459 w 459"/>
                <a:gd name="T107" fmla="*/ 590 h 790"/>
                <a:gd name="T108" fmla="*/ 451 w 459"/>
                <a:gd name="T109" fmla="*/ 519 h 790"/>
                <a:gd name="T110" fmla="*/ 429 w 459"/>
                <a:gd name="T111" fmla="*/ 47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790">
                  <a:moveTo>
                    <a:pt x="429" y="455"/>
                  </a:moveTo>
                  <a:lnTo>
                    <a:pt x="429" y="447"/>
                  </a:lnTo>
                  <a:lnTo>
                    <a:pt x="399" y="407"/>
                  </a:lnTo>
                  <a:lnTo>
                    <a:pt x="399" y="391"/>
                  </a:lnTo>
                  <a:lnTo>
                    <a:pt x="385" y="375"/>
                  </a:lnTo>
                  <a:lnTo>
                    <a:pt x="363" y="359"/>
                  </a:lnTo>
                  <a:lnTo>
                    <a:pt x="340" y="359"/>
                  </a:lnTo>
                  <a:lnTo>
                    <a:pt x="326" y="343"/>
                  </a:lnTo>
                  <a:lnTo>
                    <a:pt x="303" y="335"/>
                  </a:lnTo>
                  <a:lnTo>
                    <a:pt x="281" y="335"/>
                  </a:lnTo>
                  <a:lnTo>
                    <a:pt x="274" y="319"/>
                  </a:lnTo>
                  <a:lnTo>
                    <a:pt x="266" y="295"/>
                  </a:lnTo>
                  <a:lnTo>
                    <a:pt x="244" y="279"/>
                  </a:lnTo>
                  <a:lnTo>
                    <a:pt x="215" y="271"/>
                  </a:lnTo>
                  <a:lnTo>
                    <a:pt x="215" y="239"/>
                  </a:lnTo>
                  <a:lnTo>
                    <a:pt x="200" y="231"/>
                  </a:lnTo>
                  <a:lnTo>
                    <a:pt x="200" y="199"/>
                  </a:lnTo>
                  <a:lnTo>
                    <a:pt x="200" y="183"/>
                  </a:lnTo>
                  <a:lnTo>
                    <a:pt x="215" y="175"/>
                  </a:lnTo>
                  <a:lnTo>
                    <a:pt x="215" y="159"/>
                  </a:lnTo>
                  <a:lnTo>
                    <a:pt x="244" y="143"/>
                  </a:lnTo>
                  <a:lnTo>
                    <a:pt x="244" y="127"/>
                  </a:lnTo>
                  <a:lnTo>
                    <a:pt x="266" y="119"/>
                  </a:lnTo>
                  <a:lnTo>
                    <a:pt x="326" y="64"/>
                  </a:lnTo>
                  <a:lnTo>
                    <a:pt x="303" y="64"/>
                  </a:lnTo>
                  <a:lnTo>
                    <a:pt x="296" y="64"/>
                  </a:lnTo>
                  <a:lnTo>
                    <a:pt x="274" y="64"/>
                  </a:lnTo>
                  <a:lnTo>
                    <a:pt x="266" y="64"/>
                  </a:lnTo>
                  <a:lnTo>
                    <a:pt x="244" y="64"/>
                  </a:lnTo>
                  <a:lnTo>
                    <a:pt x="244" y="40"/>
                  </a:lnTo>
                  <a:lnTo>
                    <a:pt x="266" y="16"/>
                  </a:lnTo>
                  <a:lnTo>
                    <a:pt x="215" y="8"/>
                  </a:lnTo>
                  <a:lnTo>
                    <a:pt x="156" y="0"/>
                  </a:lnTo>
                  <a:lnTo>
                    <a:pt x="133" y="40"/>
                  </a:lnTo>
                  <a:lnTo>
                    <a:pt x="126" y="40"/>
                  </a:lnTo>
                  <a:lnTo>
                    <a:pt x="119" y="40"/>
                  </a:lnTo>
                  <a:lnTo>
                    <a:pt x="104" y="56"/>
                  </a:lnTo>
                  <a:lnTo>
                    <a:pt x="96" y="56"/>
                  </a:lnTo>
                  <a:lnTo>
                    <a:pt x="74" y="56"/>
                  </a:lnTo>
                  <a:lnTo>
                    <a:pt x="60" y="56"/>
                  </a:lnTo>
                  <a:lnTo>
                    <a:pt x="60" y="40"/>
                  </a:lnTo>
                  <a:lnTo>
                    <a:pt x="52" y="40"/>
                  </a:lnTo>
                  <a:lnTo>
                    <a:pt x="45" y="56"/>
                  </a:lnTo>
                  <a:lnTo>
                    <a:pt x="15" y="40"/>
                  </a:lnTo>
                  <a:lnTo>
                    <a:pt x="0" y="64"/>
                  </a:lnTo>
                  <a:lnTo>
                    <a:pt x="30" y="103"/>
                  </a:lnTo>
                  <a:lnTo>
                    <a:pt x="45" y="103"/>
                  </a:lnTo>
                  <a:lnTo>
                    <a:pt x="45" y="127"/>
                  </a:lnTo>
                  <a:lnTo>
                    <a:pt x="52" y="127"/>
                  </a:lnTo>
                  <a:lnTo>
                    <a:pt x="74" y="143"/>
                  </a:lnTo>
                  <a:lnTo>
                    <a:pt x="96" y="143"/>
                  </a:lnTo>
                  <a:lnTo>
                    <a:pt x="104" y="143"/>
                  </a:lnTo>
                  <a:lnTo>
                    <a:pt x="119" y="127"/>
                  </a:lnTo>
                  <a:lnTo>
                    <a:pt x="133" y="175"/>
                  </a:lnTo>
                  <a:lnTo>
                    <a:pt x="156" y="175"/>
                  </a:lnTo>
                  <a:lnTo>
                    <a:pt x="156" y="183"/>
                  </a:lnTo>
                  <a:lnTo>
                    <a:pt x="133" y="183"/>
                  </a:lnTo>
                  <a:lnTo>
                    <a:pt x="126" y="183"/>
                  </a:lnTo>
                  <a:lnTo>
                    <a:pt x="119" y="183"/>
                  </a:lnTo>
                  <a:lnTo>
                    <a:pt x="119" y="199"/>
                  </a:lnTo>
                  <a:lnTo>
                    <a:pt x="119" y="215"/>
                  </a:lnTo>
                  <a:lnTo>
                    <a:pt x="119" y="231"/>
                  </a:lnTo>
                  <a:lnTo>
                    <a:pt x="119" y="239"/>
                  </a:lnTo>
                  <a:lnTo>
                    <a:pt x="126" y="239"/>
                  </a:lnTo>
                  <a:lnTo>
                    <a:pt x="133" y="239"/>
                  </a:lnTo>
                  <a:lnTo>
                    <a:pt x="156" y="239"/>
                  </a:lnTo>
                  <a:lnTo>
                    <a:pt x="156" y="271"/>
                  </a:lnTo>
                  <a:lnTo>
                    <a:pt x="215" y="287"/>
                  </a:lnTo>
                  <a:lnTo>
                    <a:pt x="266" y="335"/>
                  </a:lnTo>
                  <a:lnTo>
                    <a:pt x="326" y="383"/>
                  </a:lnTo>
                  <a:lnTo>
                    <a:pt x="326" y="391"/>
                  </a:lnTo>
                  <a:lnTo>
                    <a:pt x="326" y="423"/>
                  </a:lnTo>
                  <a:lnTo>
                    <a:pt x="326" y="431"/>
                  </a:lnTo>
                  <a:lnTo>
                    <a:pt x="326" y="447"/>
                  </a:lnTo>
                  <a:lnTo>
                    <a:pt x="326" y="455"/>
                  </a:lnTo>
                  <a:lnTo>
                    <a:pt x="326" y="471"/>
                  </a:lnTo>
                  <a:lnTo>
                    <a:pt x="340" y="503"/>
                  </a:lnTo>
                  <a:lnTo>
                    <a:pt x="340" y="511"/>
                  </a:lnTo>
                  <a:lnTo>
                    <a:pt x="363" y="519"/>
                  </a:lnTo>
                  <a:lnTo>
                    <a:pt x="363" y="551"/>
                  </a:lnTo>
                  <a:lnTo>
                    <a:pt x="303" y="606"/>
                  </a:lnTo>
                  <a:lnTo>
                    <a:pt x="296" y="614"/>
                  </a:lnTo>
                  <a:lnTo>
                    <a:pt x="274" y="614"/>
                  </a:lnTo>
                  <a:lnTo>
                    <a:pt x="274" y="654"/>
                  </a:lnTo>
                  <a:lnTo>
                    <a:pt x="215" y="670"/>
                  </a:lnTo>
                  <a:lnTo>
                    <a:pt x="215" y="678"/>
                  </a:lnTo>
                  <a:lnTo>
                    <a:pt x="178" y="694"/>
                  </a:lnTo>
                  <a:lnTo>
                    <a:pt x="193" y="694"/>
                  </a:lnTo>
                  <a:lnTo>
                    <a:pt x="215" y="710"/>
                  </a:lnTo>
                  <a:lnTo>
                    <a:pt x="215" y="742"/>
                  </a:lnTo>
                  <a:lnTo>
                    <a:pt x="200" y="774"/>
                  </a:lnTo>
                  <a:lnTo>
                    <a:pt x="215" y="782"/>
                  </a:lnTo>
                  <a:lnTo>
                    <a:pt x="215" y="790"/>
                  </a:lnTo>
                  <a:lnTo>
                    <a:pt x="244" y="782"/>
                  </a:lnTo>
                  <a:lnTo>
                    <a:pt x="274" y="742"/>
                  </a:lnTo>
                  <a:lnTo>
                    <a:pt x="296" y="726"/>
                  </a:lnTo>
                  <a:lnTo>
                    <a:pt x="303" y="710"/>
                  </a:lnTo>
                  <a:lnTo>
                    <a:pt x="303" y="694"/>
                  </a:lnTo>
                  <a:lnTo>
                    <a:pt x="326" y="694"/>
                  </a:lnTo>
                  <a:lnTo>
                    <a:pt x="340" y="678"/>
                  </a:lnTo>
                  <a:lnTo>
                    <a:pt x="363" y="670"/>
                  </a:lnTo>
                  <a:lnTo>
                    <a:pt x="370" y="654"/>
                  </a:lnTo>
                  <a:lnTo>
                    <a:pt x="385" y="646"/>
                  </a:lnTo>
                  <a:lnTo>
                    <a:pt x="399" y="646"/>
                  </a:lnTo>
                  <a:lnTo>
                    <a:pt x="422" y="630"/>
                  </a:lnTo>
                  <a:lnTo>
                    <a:pt x="429" y="614"/>
                  </a:lnTo>
                  <a:lnTo>
                    <a:pt x="451" y="614"/>
                  </a:lnTo>
                  <a:lnTo>
                    <a:pt x="459" y="590"/>
                  </a:lnTo>
                  <a:lnTo>
                    <a:pt x="459" y="559"/>
                  </a:lnTo>
                  <a:lnTo>
                    <a:pt x="451" y="519"/>
                  </a:lnTo>
                  <a:lnTo>
                    <a:pt x="451" y="495"/>
                  </a:lnTo>
                  <a:lnTo>
                    <a:pt x="429" y="471"/>
                  </a:lnTo>
                  <a:lnTo>
                    <a:pt x="429" y="455"/>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40" name="Group 8"/>
          <p:cNvGrpSpPr>
            <a:grpSpLocks/>
          </p:cNvGrpSpPr>
          <p:nvPr/>
        </p:nvGrpSpPr>
        <p:grpSpPr bwMode="auto">
          <a:xfrm>
            <a:off x="928688" y="908050"/>
            <a:ext cx="2012950" cy="2514600"/>
            <a:chOff x="619" y="18260"/>
            <a:chExt cx="1268" cy="1584"/>
          </a:xfrm>
        </p:grpSpPr>
        <p:sp>
          <p:nvSpPr>
            <p:cNvPr id="658441" name="Rectangle 9"/>
            <p:cNvSpPr>
              <a:spLocks noChangeArrowheads="1"/>
            </p:cNvSpPr>
            <p:nvPr/>
          </p:nvSpPr>
          <p:spPr bwMode="auto">
            <a:xfrm>
              <a:off x="619" y="18260"/>
              <a:ext cx="1268" cy="1584"/>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42" name="Rectangle 10"/>
            <p:cNvSpPr>
              <a:spLocks noChangeArrowheads="1"/>
            </p:cNvSpPr>
            <p:nvPr/>
          </p:nvSpPr>
          <p:spPr bwMode="auto">
            <a:xfrm>
              <a:off x="619" y="18260"/>
              <a:ext cx="1268" cy="1584"/>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43" name="Group 11"/>
          <p:cNvGrpSpPr>
            <a:grpSpLocks/>
          </p:cNvGrpSpPr>
          <p:nvPr/>
        </p:nvGrpSpPr>
        <p:grpSpPr bwMode="auto">
          <a:xfrm>
            <a:off x="5988050" y="973138"/>
            <a:ext cx="220663" cy="203200"/>
            <a:chOff x="3806" y="18301"/>
            <a:chExt cx="139" cy="128"/>
          </a:xfrm>
        </p:grpSpPr>
        <p:sp>
          <p:nvSpPr>
            <p:cNvPr id="658444" name="Rectangle 12"/>
            <p:cNvSpPr>
              <a:spLocks noChangeArrowheads="1"/>
            </p:cNvSpPr>
            <p:nvPr/>
          </p:nvSpPr>
          <p:spPr bwMode="auto">
            <a:xfrm>
              <a:off x="3806" y="18301"/>
              <a:ext cx="139" cy="128"/>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45" name="Rectangle 13"/>
            <p:cNvSpPr>
              <a:spLocks noChangeArrowheads="1"/>
            </p:cNvSpPr>
            <p:nvPr/>
          </p:nvSpPr>
          <p:spPr bwMode="auto">
            <a:xfrm>
              <a:off x="3806" y="18301"/>
              <a:ext cx="139" cy="128"/>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46" name="Group 14"/>
          <p:cNvGrpSpPr>
            <a:grpSpLocks/>
          </p:cNvGrpSpPr>
          <p:nvPr/>
        </p:nvGrpSpPr>
        <p:grpSpPr bwMode="auto">
          <a:xfrm>
            <a:off x="5330825" y="947738"/>
            <a:ext cx="784225" cy="342900"/>
            <a:chOff x="3392" y="18285"/>
            <a:chExt cx="494" cy="216"/>
          </a:xfrm>
        </p:grpSpPr>
        <p:sp>
          <p:nvSpPr>
            <p:cNvPr id="658447" name="Rectangle 15"/>
            <p:cNvSpPr>
              <a:spLocks noChangeArrowheads="1"/>
            </p:cNvSpPr>
            <p:nvPr/>
          </p:nvSpPr>
          <p:spPr bwMode="auto">
            <a:xfrm>
              <a:off x="3392" y="18285"/>
              <a:ext cx="494" cy="216"/>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48" name="Rectangle 16"/>
            <p:cNvSpPr>
              <a:spLocks noChangeArrowheads="1"/>
            </p:cNvSpPr>
            <p:nvPr/>
          </p:nvSpPr>
          <p:spPr bwMode="auto">
            <a:xfrm>
              <a:off x="3392" y="18285"/>
              <a:ext cx="494" cy="216"/>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49" name="Group 17"/>
          <p:cNvGrpSpPr>
            <a:grpSpLocks/>
          </p:cNvGrpSpPr>
          <p:nvPr/>
        </p:nvGrpSpPr>
        <p:grpSpPr bwMode="auto">
          <a:xfrm>
            <a:off x="5846763" y="1277938"/>
            <a:ext cx="200025" cy="228600"/>
            <a:chOff x="3717" y="18493"/>
            <a:chExt cx="126" cy="144"/>
          </a:xfrm>
        </p:grpSpPr>
        <p:sp>
          <p:nvSpPr>
            <p:cNvPr id="658450" name="Rectangle 18"/>
            <p:cNvSpPr>
              <a:spLocks noChangeArrowheads="1"/>
            </p:cNvSpPr>
            <p:nvPr/>
          </p:nvSpPr>
          <p:spPr bwMode="auto">
            <a:xfrm>
              <a:off x="3717" y="18493"/>
              <a:ext cx="126" cy="144"/>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51" name="Rectangle 19"/>
            <p:cNvSpPr>
              <a:spLocks noChangeArrowheads="1"/>
            </p:cNvSpPr>
            <p:nvPr/>
          </p:nvSpPr>
          <p:spPr bwMode="auto">
            <a:xfrm>
              <a:off x="3717" y="18493"/>
              <a:ext cx="126" cy="144"/>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52" name="Group 20"/>
          <p:cNvGrpSpPr>
            <a:grpSpLocks/>
          </p:cNvGrpSpPr>
          <p:nvPr/>
        </p:nvGrpSpPr>
        <p:grpSpPr bwMode="auto">
          <a:xfrm>
            <a:off x="5226050" y="909638"/>
            <a:ext cx="1063625" cy="165100"/>
            <a:chOff x="3326" y="18261"/>
            <a:chExt cx="670" cy="104"/>
          </a:xfrm>
        </p:grpSpPr>
        <p:sp>
          <p:nvSpPr>
            <p:cNvPr id="658453" name="Rectangle 21"/>
            <p:cNvSpPr>
              <a:spLocks noChangeArrowheads="1"/>
            </p:cNvSpPr>
            <p:nvPr/>
          </p:nvSpPr>
          <p:spPr bwMode="auto">
            <a:xfrm>
              <a:off x="3326" y="18261"/>
              <a:ext cx="670" cy="104"/>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54" name="Rectangle 22"/>
            <p:cNvSpPr>
              <a:spLocks noChangeArrowheads="1"/>
            </p:cNvSpPr>
            <p:nvPr/>
          </p:nvSpPr>
          <p:spPr bwMode="auto">
            <a:xfrm>
              <a:off x="3326" y="18261"/>
              <a:ext cx="670" cy="104"/>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55" name="Group 23"/>
          <p:cNvGrpSpPr>
            <a:grpSpLocks/>
          </p:cNvGrpSpPr>
          <p:nvPr/>
        </p:nvGrpSpPr>
        <p:grpSpPr bwMode="auto">
          <a:xfrm>
            <a:off x="5121275" y="909638"/>
            <a:ext cx="1228725" cy="50800"/>
            <a:chOff x="3260" y="18261"/>
            <a:chExt cx="774" cy="32"/>
          </a:xfrm>
        </p:grpSpPr>
        <p:sp>
          <p:nvSpPr>
            <p:cNvPr id="658456" name="Rectangle 24"/>
            <p:cNvSpPr>
              <a:spLocks noChangeArrowheads="1"/>
            </p:cNvSpPr>
            <p:nvPr/>
          </p:nvSpPr>
          <p:spPr bwMode="auto">
            <a:xfrm>
              <a:off x="3260" y="18261"/>
              <a:ext cx="774" cy="32"/>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57" name="Rectangle 25"/>
            <p:cNvSpPr>
              <a:spLocks noChangeArrowheads="1"/>
            </p:cNvSpPr>
            <p:nvPr/>
          </p:nvSpPr>
          <p:spPr bwMode="auto">
            <a:xfrm>
              <a:off x="3260" y="18261"/>
              <a:ext cx="774" cy="32"/>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58" name="Group 26"/>
          <p:cNvGrpSpPr>
            <a:grpSpLocks/>
          </p:cNvGrpSpPr>
          <p:nvPr/>
        </p:nvGrpSpPr>
        <p:grpSpPr bwMode="auto">
          <a:xfrm>
            <a:off x="2205038" y="909638"/>
            <a:ext cx="2982912" cy="2003425"/>
            <a:chOff x="1423" y="18261"/>
            <a:chExt cx="1879" cy="1262"/>
          </a:xfrm>
        </p:grpSpPr>
        <p:sp>
          <p:nvSpPr>
            <p:cNvPr id="658459" name="Rectangle 27"/>
            <p:cNvSpPr>
              <a:spLocks noChangeArrowheads="1"/>
            </p:cNvSpPr>
            <p:nvPr/>
          </p:nvSpPr>
          <p:spPr bwMode="auto">
            <a:xfrm>
              <a:off x="1423" y="18261"/>
              <a:ext cx="1879" cy="1262"/>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60" name="Rectangle 28"/>
            <p:cNvSpPr>
              <a:spLocks noChangeArrowheads="1"/>
            </p:cNvSpPr>
            <p:nvPr/>
          </p:nvSpPr>
          <p:spPr bwMode="auto">
            <a:xfrm>
              <a:off x="1423" y="18261"/>
              <a:ext cx="1879" cy="1262"/>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61" name="Group 29"/>
          <p:cNvGrpSpPr>
            <a:grpSpLocks/>
          </p:cNvGrpSpPr>
          <p:nvPr/>
        </p:nvGrpSpPr>
        <p:grpSpPr bwMode="auto">
          <a:xfrm>
            <a:off x="2344738" y="3116263"/>
            <a:ext cx="947737" cy="722312"/>
            <a:chOff x="1511" y="19651"/>
            <a:chExt cx="597" cy="455"/>
          </a:xfrm>
        </p:grpSpPr>
        <p:sp>
          <p:nvSpPr>
            <p:cNvPr id="658462" name="Rectangle 30"/>
            <p:cNvSpPr>
              <a:spLocks noChangeArrowheads="1"/>
            </p:cNvSpPr>
            <p:nvPr/>
          </p:nvSpPr>
          <p:spPr bwMode="auto">
            <a:xfrm>
              <a:off x="1511" y="19651"/>
              <a:ext cx="597" cy="455"/>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63" name="Rectangle 31"/>
            <p:cNvSpPr>
              <a:spLocks noChangeArrowheads="1"/>
            </p:cNvSpPr>
            <p:nvPr/>
          </p:nvSpPr>
          <p:spPr bwMode="auto">
            <a:xfrm>
              <a:off x="1511" y="19651"/>
              <a:ext cx="597" cy="455"/>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64" name="Group 32"/>
          <p:cNvGrpSpPr>
            <a:grpSpLocks/>
          </p:cNvGrpSpPr>
          <p:nvPr/>
        </p:nvGrpSpPr>
        <p:grpSpPr bwMode="auto">
          <a:xfrm>
            <a:off x="6465888" y="998538"/>
            <a:ext cx="328612" cy="419100"/>
            <a:chOff x="4107" y="18317"/>
            <a:chExt cx="207" cy="264"/>
          </a:xfrm>
        </p:grpSpPr>
        <p:sp>
          <p:nvSpPr>
            <p:cNvPr id="658465" name="Freeform 33"/>
            <p:cNvSpPr>
              <a:spLocks/>
            </p:cNvSpPr>
            <p:nvPr/>
          </p:nvSpPr>
          <p:spPr bwMode="auto">
            <a:xfrm>
              <a:off x="4107" y="18317"/>
              <a:ext cx="207" cy="264"/>
            </a:xfrm>
            <a:custGeom>
              <a:avLst/>
              <a:gdLst>
                <a:gd name="T0" fmla="*/ 162 w 207"/>
                <a:gd name="T1" fmla="*/ 8 h 264"/>
                <a:gd name="T2" fmla="*/ 155 w 207"/>
                <a:gd name="T3" fmla="*/ 48 h 264"/>
                <a:gd name="T4" fmla="*/ 125 w 207"/>
                <a:gd name="T5" fmla="*/ 48 h 264"/>
                <a:gd name="T6" fmla="*/ 96 w 207"/>
                <a:gd name="T7" fmla="*/ 56 h 264"/>
                <a:gd name="T8" fmla="*/ 88 w 207"/>
                <a:gd name="T9" fmla="*/ 48 h 264"/>
                <a:gd name="T10" fmla="*/ 51 w 207"/>
                <a:gd name="T11" fmla="*/ 48 h 264"/>
                <a:gd name="T12" fmla="*/ 37 w 207"/>
                <a:gd name="T13" fmla="*/ 48 h 264"/>
                <a:gd name="T14" fmla="*/ 29 w 207"/>
                <a:gd name="T15" fmla="*/ 16 h 264"/>
                <a:gd name="T16" fmla="*/ 7 w 207"/>
                <a:gd name="T17" fmla="*/ 48 h 264"/>
                <a:gd name="T18" fmla="*/ 37 w 207"/>
                <a:gd name="T19" fmla="*/ 72 h 264"/>
                <a:gd name="T20" fmla="*/ 44 w 207"/>
                <a:gd name="T21" fmla="*/ 88 h 264"/>
                <a:gd name="T22" fmla="*/ 51 w 207"/>
                <a:gd name="T23" fmla="*/ 120 h 264"/>
                <a:gd name="T24" fmla="*/ 51 w 207"/>
                <a:gd name="T25" fmla="*/ 152 h 264"/>
                <a:gd name="T26" fmla="*/ 37 w 207"/>
                <a:gd name="T27" fmla="*/ 160 h 264"/>
                <a:gd name="T28" fmla="*/ 44 w 207"/>
                <a:gd name="T29" fmla="*/ 176 h 264"/>
                <a:gd name="T30" fmla="*/ 44 w 207"/>
                <a:gd name="T31" fmla="*/ 200 h 264"/>
                <a:gd name="T32" fmla="*/ 51 w 207"/>
                <a:gd name="T33" fmla="*/ 224 h 264"/>
                <a:gd name="T34" fmla="*/ 88 w 207"/>
                <a:gd name="T35" fmla="*/ 264 h 264"/>
                <a:gd name="T36" fmla="*/ 96 w 207"/>
                <a:gd name="T37" fmla="*/ 248 h 264"/>
                <a:gd name="T38" fmla="*/ 74 w 207"/>
                <a:gd name="T39" fmla="*/ 208 h 264"/>
                <a:gd name="T40" fmla="*/ 51 w 207"/>
                <a:gd name="T41" fmla="*/ 184 h 264"/>
                <a:gd name="T42" fmla="*/ 88 w 207"/>
                <a:gd name="T43" fmla="*/ 200 h 264"/>
                <a:gd name="T44" fmla="*/ 111 w 207"/>
                <a:gd name="T45" fmla="*/ 176 h 264"/>
                <a:gd name="T46" fmla="*/ 155 w 207"/>
                <a:gd name="T47" fmla="*/ 176 h 264"/>
                <a:gd name="T48" fmla="*/ 170 w 207"/>
                <a:gd name="T49" fmla="*/ 152 h 264"/>
                <a:gd name="T50" fmla="*/ 162 w 207"/>
                <a:gd name="T51" fmla="*/ 120 h 264"/>
                <a:gd name="T52" fmla="*/ 162 w 207"/>
                <a:gd name="T53" fmla="*/ 104 h 264"/>
                <a:gd name="T54" fmla="*/ 177 w 207"/>
                <a:gd name="T55" fmla="*/ 80 h 264"/>
                <a:gd name="T56" fmla="*/ 207 w 207"/>
                <a:gd name="T57" fmla="*/ 56 h 264"/>
                <a:gd name="T58" fmla="*/ 199 w 207"/>
                <a:gd name="T59" fmla="*/ 56 h 264"/>
                <a:gd name="T60" fmla="*/ 170 w 207"/>
                <a:gd name="T61" fmla="*/ 16 h 264"/>
                <a:gd name="T62" fmla="*/ 162 w 207"/>
                <a:gd name="T6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7" h="264">
                  <a:moveTo>
                    <a:pt x="162" y="0"/>
                  </a:moveTo>
                  <a:lnTo>
                    <a:pt x="162" y="8"/>
                  </a:lnTo>
                  <a:lnTo>
                    <a:pt x="155" y="16"/>
                  </a:lnTo>
                  <a:lnTo>
                    <a:pt x="155" y="48"/>
                  </a:lnTo>
                  <a:lnTo>
                    <a:pt x="133" y="48"/>
                  </a:lnTo>
                  <a:lnTo>
                    <a:pt x="125" y="48"/>
                  </a:lnTo>
                  <a:lnTo>
                    <a:pt x="111" y="48"/>
                  </a:lnTo>
                  <a:lnTo>
                    <a:pt x="96" y="56"/>
                  </a:lnTo>
                  <a:lnTo>
                    <a:pt x="96" y="48"/>
                  </a:lnTo>
                  <a:lnTo>
                    <a:pt x="88" y="48"/>
                  </a:lnTo>
                  <a:lnTo>
                    <a:pt x="74" y="48"/>
                  </a:lnTo>
                  <a:lnTo>
                    <a:pt x="51" y="48"/>
                  </a:lnTo>
                  <a:lnTo>
                    <a:pt x="44" y="48"/>
                  </a:lnTo>
                  <a:lnTo>
                    <a:pt x="37" y="48"/>
                  </a:lnTo>
                  <a:lnTo>
                    <a:pt x="29" y="48"/>
                  </a:lnTo>
                  <a:lnTo>
                    <a:pt x="29" y="16"/>
                  </a:lnTo>
                  <a:lnTo>
                    <a:pt x="0" y="48"/>
                  </a:lnTo>
                  <a:lnTo>
                    <a:pt x="7" y="48"/>
                  </a:lnTo>
                  <a:lnTo>
                    <a:pt x="29" y="56"/>
                  </a:lnTo>
                  <a:lnTo>
                    <a:pt x="37" y="72"/>
                  </a:lnTo>
                  <a:lnTo>
                    <a:pt x="37" y="80"/>
                  </a:lnTo>
                  <a:lnTo>
                    <a:pt x="44" y="88"/>
                  </a:lnTo>
                  <a:lnTo>
                    <a:pt x="44" y="112"/>
                  </a:lnTo>
                  <a:lnTo>
                    <a:pt x="51" y="120"/>
                  </a:lnTo>
                  <a:lnTo>
                    <a:pt x="51" y="144"/>
                  </a:lnTo>
                  <a:lnTo>
                    <a:pt x="51" y="152"/>
                  </a:lnTo>
                  <a:lnTo>
                    <a:pt x="44" y="160"/>
                  </a:lnTo>
                  <a:lnTo>
                    <a:pt x="37" y="160"/>
                  </a:lnTo>
                  <a:lnTo>
                    <a:pt x="37" y="176"/>
                  </a:lnTo>
                  <a:lnTo>
                    <a:pt x="44" y="176"/>
                  </a:lnTo>
                  <a:lnTo>
                    <a:pt x="44" y="184"/>
                  </a:lnTo>
                  <a:lnTo>
                    <a:pt x="44" y="200"/>
                  </a:lnTo>
                  <a:lnTo>
                    <a:pt x="44" y="224"/>
                  </a:lnTo>
                  <a:lnTo>
                    <a:pt x="51" y="224"/>
                  </a:lnTo>
                  <a:lnTo>
                    <a:pt x="74" y="224"/>
                  </a:lnTo>
                  <a:lnTo>
                    <a:pt x="88" y="264"/>
                  </a:lnTo>
                  <a:lnTo>
                    <a:pt x="96" y="264"/>
                  </a:lnTo>
                  <a:lnTo>
                    <a:pt x="96" y="248"/>
                  </a:lnTo>
                  <a:lnTo>
                    <a:pt x="111" y="224"/>
                  </a:lnTo>
                  <a:lnTo>
                    <a:pt x="74" y="208"/>
                  </a:lnTo>
                  <a:lnTo>
                    <a:pt x="51" y="200"/>
                  </a:lnTo>
                  <a:lnTo>
                    <a:pt x="51" y="184"/>
                  </a:lnTo>
                  <a:lnTo>
                    <a:pt x="74" y="200"/>
                  </a:lnTo>
                  <a:lnTo>
                    <a:pt x="88" y="200"/>
                  </a:lnTo>
                  <a:lnTo>
                    <a:pt x="96" y="184"/>
                  </a:lnTo>
                  <a:lnTo>
                    <a:pt x="111" y="176"/>
                  </a:lnTo>
                  <a:lnTo>
                    <a:pt x="133" y="160"/>
                  </a:lnTo>
                  <a:lnTo>
                    <a:pt x="155" y="176"/>
                  </a:lnTo>
                  <a:lnTo>
                    <a:pt x="170" y="176"/>
                  </a:lnTo>
                  <a:lnTo>
                    <a:pt x="170" y="152"/>
                  </a:lnTo>
                  <a:lnTo>
                    <a:pt x="162" y="144"/>
                  </a:lnTo>
                  <a:lnTo>
                    <a:pt x="162" y="120"/>
                  </a:lnTo>
                  <a:lnTo>
                    <a:pt x="162" y="112"/>
                  </a:lnTo>
                  <a:lnTo>
                    <a:pt x="162" y="104"/>
                  </a:lnTo>
                  <a:lnTo>
                    <a:pt x="170" y="88"/>
                  </a:lnTo>
                  <a:lnTo>
                    <a:pt x="177" y="80"/>
                  </a:lnTo>
                  <a:lnTo>
                    <a:pt x="199" y="72"/>
                  </a:lnTo>
                  <a:lnTo>
                    <a:pt x="207" y="56"/>
                  </a:lnTo>
                  <a:lnTo>
                    <a:pt x="207" y="48"/>
                  </a:lnTo>
                  <a:lnTo>
                    <a:pt x="199" y="56"/>
                  </a:lnTo>
                  <a:lnTo>
                    <a:pt x="177" y="48"/>
                  </a:lnTo>
                  <a:lnTo>
                    <a:pt x="170" y="16"/>
                  </a:lnTo>
                  <a:lnTo>
                    <a:pt x="162" y="8"/>
                  </a:lnTo>
                  <a:lnTo>
                    <a:pt x="16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66" name="Freeform 34"/>
            <p:cNvSpPr>
              <a:spLocks/>
            </p:cNvSpPr>
            <p:nvPr/>
          </p:nvSpPr>
          <p:spPr bwMode="auto">
            <a:xfrm>
              <a:off x="4107" y="18317"/>
              <a:ext cx="207" cy="264"/>
            </a:xfrm>
            <a:custGeom>
              <a:avLst/>
              <a:gdLst>
                <a:gd name="T0" fmla="*/ 162 w 207"/>
                <a:gd name="T1" fmla="*/ 8 h 264"/>
                <a:gd name="T2" fmla="*/ 155 w 207"/>
                <a:gd name="T3" fmla="*/ 48 h 264"/>
                <a:gd name="T4" fmla="*/ 125 w 207"/>
                <a:gd name="T5" fmla="*/ 48 h 264"/>
                <a:gd name="T6" fmla="*/ 96 w 207"/>
                <a:gd name="T7" fmla="*/ 56 h 264"/>
                <a:gd name="T8" fmla="*/ 88 w 207"/>
                <a:gd name="T9" fmla="*/ 48 h 264"/>
                <a:gd name="T10" fmla="*/ 51 w 207"/>
                <a:gd name="T11" fmla="*/ 48 h 264"/>
                <a:gd name="T12" fmla="*/ 37 w 207"/>
                <a:gd name="T13" fmla="*/ 48 h 264"/>
                <a:gd name="T14" fmla="*/ 29 w 207"/>
                <a:gd name="T15" fmla="*/ 16 h 264"/>
                <a:gd name="T16" fmla="*/ 7 w 207"/>
                <a:gd name="T17" fmla="*/ 48 h 264"/>
                <a:gd name="T18" fmla="*/ 37 w 207"/>
                <a:gd name="T19" fmla="*/ 72 h 264"/>
                <a:gd name="T20" fmla="*/ 44 w 207"/>
                <a:gd name="T21" fmla="*/ 88 h 264"/>
                <a:gd name="T22" fmla="*/ 51 w 207"/>
                <a:gd name="T23" fmla="*/ 120 h 264"/>
                <a:gd name="T24" fmla="*/ 51 w 207"/>
                <a:gd name="T25" fmla="*/ 152 h 264"/>
                <a:gd name="T26" fmla="*/ 37 w 207"/>
                <a:gd name="T27" fmla="*/ 160 h 264"/>
                <a:gd name="T28" fmla="*/ 44 w 207"/>
                <a:gd name="T29" fmla="*/ 176 h 264"/>
                <a:gd name="T30" fmla="*/ 44 w 207"/>
                <a:gd name="T31" fmla="*/ 200 h 264"/>
                <a:gd name="T32" fmla="*/ 51 w 207"/>
                <a:gd name="T33" fmla="*/ 224 h 264"/>
                <a:gd name="T34" fmla="*/ 88 w 207"/>
                <a:gd name="T35" fmla="*/ 264 h 264"/>
                <a:gd name="T36" fmla="*/ 96 w 207"/>
                <a:gd name="T37" fmla="*/ 248 h 264"/>
                <a:gd name="T38" fmla="*/ 74 w 207"/>
                <a:gd name="T39" fmla="*/ 208 h 264"/>
                <a:gd name="T40" fmla="*/ 51 w 207"/>
                <a:gd name="T41" fmla="*/ 184 h 264"/>
                <a:gd name="T42" fmla="*/ 88 w 207"/>
                <a:gd name="T43" fmla="*/ 200 h 264"/>
                <a:gd name="T44" fmla="*/ 111 w 207"/>
                <a:gd name="T45" fmla="*/ 176 h 264"/>
                <a:gd name="T46" fmla="*/ 155 w 207"/>
                <a:gd name="T47" fmla="*/ 176 h 264"/>
                <a:gd name="T48" fmla="*/ 170 w 207"/>
                <a:gd name="T49" fmla="*/ 152 h 264"/>
                <a:gd name="T50" fmla="*/ 162 w 207"/>
                <a:gd name="T51" fmla="*/ 120 h 264"/>
                <a:gd name="T52" fmla="*/ 162 w 207"/>
                <a:gd name="T53" fmla="*/ 104 h 264"/>
                <a:gd name="T54" fmla="*/ 177 w 207"/>
                <a:gd name="T55" fmla="*/ 80 h 264"/>
                <a:gd name="T56" fmla="*/ 207 w 207"/>
                <a:gd name="T57" fmla="*/ 56 h 264"/>
                <a:gd name="T58" fmla="*/ 199 w 207"/>
                <a:gd name="T59" fmla="*/ 56 h 264"/>
                <a:gd name="T60" fmla="*/ 170 w 207"/>
                <a:gd name="T61" fmla="*/ 16 h 264"/>
                <a:gd name="T62" fmla="*/ 162 w 207"/>
                <a:gd name="T6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7" h="264">
                  <a:moveTo>
                    <a:pt x="162" y="0"/>
                  </a:moveTo>
                  <a:lnTo>
                    <a:pt x="162" y="8"/>
                  </a:lnTo>
                  <a:lnTo>
                    <a:pt x="155" y="16"/>
                  </a:lnTo>
                  <a:lnTo>
                    <a:pt x="155" y="48"/>
                  </a:lnTo>
                  <a:lnTo>
                    <a:pt x="133" y="48"/>
                  </a:lnTo>
                  <a:lnTo>
                    <a:pt x="125" y="48"/>
                  </a:lnTo>
                  <a:lnTo>
                    <a:pt x="111" y="48"/>
                  </a:lnTo>
                  <a:lnTo>
                    <a:pt x="96" y="56"/>
                  </a:lnTo>
                  <a:lnTo>
                    <a:pt x="96" y="48"/>
                  </a:lnTo>
                  <a:lnTo>
                    <a:pt x="88" y="48"/>
                  </a:lnTo>
                  <a:lnTo>
                    <a:pt x="74" y="48"/>
                  </a:lnTo>
                  <a:lnTo>
                    <a:pt x="51" y="48"/>
                  </a:lnTo>
                  <a:lnTo>
                    <a:pt x="44" y="48"/>
                  </a:lnTo>
                  <a:lnTo>
                    <a:pt x="37" y="48"/>
                  </a:lnTo>
                  <a:lnTo>
                    <a:pt x="29" y="48"/>
                  </a:lnTo>
                  <a:lnTo>
                    <a:pt x="29" y="16"/>
                  </a:lnTo>
                  <a:lnTo>
                    <a:pt x="0" y="48"/>
                  </a:lnTo>
                  <a:lnTo>
                    <a:pt x="7" y="48"/>
                  </a:lnTo>
                  <a:lnTo>
                    <a:pt x="29" y="56"/>
                  </a:lnTo>
                  <a:lnTo>
                    <a:pt x="37" y="72"/>
                  </a:lnTo>
                  <a:lnTo>
                    <a:pt x="37" y="80"/>
                  </a:lnTo>
                  <a:lnTo>
                    <a:pt x="44" y="88"/>
                  </a:lnTo>
                  <a:lnTo>
                    <a:pt x="44" y="112"/>
                  </a:lnTo>
                  <a:lnTo>
                    <a:pt x="51" y="120"/>
                  </a:lnTo>
                  <a:lnTo>
                    <a:pt x="51" y="144"/>
                  </a:lnTo>
                  <a:lnTo>
                    <a:pt x="51" y="152"/>
                  </a:lnTo>
                  <a:lnTo>
                    <a:pt x="44" y="160"/>
                  </a:lnTo>
                  <a:lnTo>
                    <a:pt x="37" y="160"/>
                  </a:lnTo>
                  <a:lnTo>
                    <a:pt x="37" y="176"/>
                  </a:lnTo>
                  <a:lnTo>
                    <a:pt x="44" y="176"/>
                  </a:lnTo>
                  <a:lnTo>
                    <a:pt x="44" y="184"/>
                  </a:lnTo>
                  <a:lnTo>
                    <a:pt x="44" y="200"/>
                  </a:lnTo>
                  <a:lnTo>
                    <a:pt x="44" y="224"/>
                  </a:lnTo>
                  <a:lnTo>
                    <a:pt x="51" y="224"/>
                  </a:lnTo>
                  <a:lnTo>
                    <a:pt x="74" y="224"/>
                  </a:lnTo>
                  <a:lnTo>
                    <a:pt x="88" y="264"/>
                  </a:lnTo>
                  <a:lnTo>
                    <a:pt x="96" y="264"/>
                  </a:lnTo>
                  <a:lnTo>
                    <a:pt x="96" y="248"/>
                  </a:lnTo>
                  <a:lnTo>
                    <a:pt x="111" y="224"/>
                  </a:lnTo>
                  <a:lnTo>
                    <a:pt x="74" y="208"/>
                  </a:lnTo>
                  <a:lnTo>
                    <a:pt x="51" y="200"/>
                  </a:lnTo>
                  <a:lnTo>
                    <a:pt x="51" y="184"/>
                  </a:lnTo>
                  <a:lnTo>
                    <a:pt x="74" y="200"/>
                  </a:lnTo>
                  <a:lnTo>
                    <a:pt x="88" y="200"/>
                  </a:lnTo>
                  <a:lnTo>
                    <a:pt x="96" y="184"/>
                  </a:lnTo>
                  <a:lnTo>
                    <a:pt x="111" y="176"/>
                  </a:lnTo>
                  <a:lnTo>
                    <a:pt x="133" y="160"/>
                  </a:lnTo>
                  <a:lnTo>
                    <a:pt x="155" y="176"/>
                  </a:lnTo>
                  <a:lnTo>
                    <a:pt x="170" y="176"/>
                  </a:lnTo>
                  <a:lnTo>
                    <a:pt x="170" y="152"/>
                  </a:lnTo>
                  <a:lnTo>
                    <a:pt x="162" y="144"/>
                  </a:lnTo>
                  <a:lnTo>
                    <a:pt x="162" y="120"/>
                  </a:lnTo>
                  <a:lnTo>
                    <a:pt x="162" y="112"/>
                  </a:lnTo>
                  <a:lnTo>
                    <a:pt x="162" y="104"/>
                  </a:lnTo>
                  <a:lnTo>
                    <a:pt x="170" y="88"/>
                  </a:lnTo>
                  <a:lnTo>
                    <a:pt x="177" y="80"/>
                  </a:lnTo>
                  <a:lnTo>
                    <a:pt x="199" y="72"/>
                  </a:lnTo>
                  <a:lnTo>
                    <a:pt x="207" y="56"/>
                  </a:lnTo>
                  <a:lnTo>
                    <a:pt x="207" y="48"/>
                  </a:lnTo>
                  <a:lnTo>
                    <a:pt x="199" y="56"/>
                  </a:lnTo>
                  <a:lnTo>
                    <a:pt x="177" y="48"/>
                  </a:lnTo>
                  <a:lnTo>
                    <a:pt x="170" y="16"/>
                  </a:lnTo>
                  <a:lnTo>
                    <a:pt x="162" y="8"/>
                  </a:lnTo>
                  <a:lnTo>
                    <a:pt x="16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67" name="Group 35"/>
          <p:cNvGrpSpPr>
            <a:grpSpLocks/>
          </p:cNvGrpSpPr>
          <p:nvPr/>
        </p:nvGrpSpPr>
        <p:grpSpPr bwMode="auto">
          <a:xfrm>
            <a:off x="6361113" y="1379538"/>
            <a:ext cx="574675" cy="900112"/>
            <a:chOff x="4041" y="18557"/>
            <a:chExt cx="362" cy="567"/>
          </a:xfrm>
        </p:grpSpPr>
        <p:sp>
          <p:nvSpPr>
            <p:cNvPr id="658468" name="Freeform 36"/>
            <p:cNvSpPr>
              <a:spLocks/>
            </p:cNvSpPr>
            <p:nvPr/>
          </p:nvSpPr>
          <p:spPr bwMode="auto">
            <a:xfrm>
              <a:off x="4041" y="18557"/>
              <a:ext cx="362" cy="567"/>
            </a:xfrm>
            <a:custGeom>
              <a:avLst/>
              <a:gdLst>
                <a:gd name="T0" fmla="*/ 192 w 362"/>
                <a:gd name="T1" fmla="*/ 8 h 567"/>
                <a:gd name="T2" fmla="*/ 207 w 362"/>
                <a:gd name="T3" fmla="*/ 16 h 567"/>
                <a:gd name="T4" fmla="*/ 192 w 362"/>
                <a:gd name="T5" fmla="*/ 40 h 567"/>
                <a:gd name="T6" fmla="*/ 184 w 362"/>
                <a:gd name="T7" fmla="*/ 40 h 567"/>
                <a:gd name="T8" fmla="*/ 192 w 362"/>
                <a:gd name="T9" fmla="*/ 96 h 567"/>
                <a:gd name="T10" fmla="*/ 207 w 362"/>
                <a:gd name="T11" fmla="*/ 103 h 567"/>
                <a:gd name="T12" fmla="*/ 236 w 362"/>
                <a:gd name="T13" fmla="*/ 143 h 567"/>
                <a:gd name="T14" fmla="*/ 236 w 362"/>
                <a:gd name="T15" fmla="*/ 183 h 567"/>
                <a:gd name="T16" fmla="*/ 236 w 362"/>
                <a:gd name="T17" fmla="*/ 223 h 567"/>
                <a:gd name="T18" fmla="*/ 207 w 362"/>
                <a:gd name="T19" fmla="*/ 271 h 567"/>
                <a:gd name="T20" fmla="*/ 207 w 362"/>
                <a:gd name="T21" fmla="*/ 295 h 567"/>
                <a:gd name="T22" fmla="*/ 184 w 362"/>
                <a:gd name="T23" fmla="*/ 303 h 567"/>
                <a:gd name="T24" fmla="*/ 177 w 362"/>
                <a:gd name="T25" fmla="*/ 271 h 567"/>
                <a:gd name="T26" fmla="*/ 155 w 362"/>
                <a:gd name="T27" fmla="*/ 295 h 567"/>
                <a:gd name="T28" fmla="*/ 177 w 362"/>
                <a:gd name="T29" fmla="*/ 319 h 567"/>
                <a:gd name="T30" fmla="*/ 155 w 362"/>
                <a:gd name="T31" fmla="*/ 367 h 567"/>
                <a:gd name="T32" fmla="*/ 177 w 362"/>
                <a:gd name="T33" fmla="*/ 383 h 567"/>
                <a:gd name="T34" fmla="*/ 125 w 362"/>
                <a:gd name="T35" fmla="*/ 391 h 567"/>
                <a:gd name="T36" fmla="*/ 96 w 362"/>
                <a:gd name="T37" fmla="*/ 439 h 567"/>
                <a:gd name="T38" fmla="*/ 74 w 362"/>
                <a:gd name="T39" fmla="*/ 455 h 567"/>
                <a:gd name="T40" fmla="*/ 44 w 362"/>
                <a:gd name="T41" fmla="*/ 471 h 567"/>
                <a:gd name="T42" fmla="*/ 29 w 362"/>
                <a:gd name="T43" fmla="*/ 511 h 567"/>
                <a:gd name="T44" fmla="*/ 0 w 362"/>
                <a:gd name="T45" fmla="*/ 567 h 567"/>
                <a:gd name="T46" fmla="*/ 29 w 362"/>
                <a:gd name="T47" fmla="*/ 559 h 567"/>
                <a:gd name="T48" fmla="*/ 44 w 362"/>
                <a:gd name="T49" fmla="*/ 567 h 567"/>
                <a:gd name="T50" fmla="*/ 74 w 362"/>
                <a:gd name="T51" fmla="*/ 527 h 567"/>
                <a:gd name="T52" fmla="*/ 111 w 362"/>
                <a:gd name="T53" fmla="*/ 511 h 567"/>
                <a:gd name="T54" fmla="*/ 125 w 362"/>
                <a:gd name="T55" fmla="*/ 471 h 567"/>
                <a:gd name="T56" fmla="*/ 155 w 362"/>
                <a:gd name="T57" fmla="*/ 455 h 567"/>
                <a:gd name="T58" fmla="*/ 177 w 362"/>
                <a:gd name="T59" fmla="*/ 463 h 567"/>
                <a:gd name="T60" fmla="*/ 184 w 362"/>
                <a:gd name="T61" fmla="*/ 511 h 567"/>
                <a:gd name="T62" fmla="*/ 207 w 362"/>
                <a:gd name="T63" fmla="*/ 511 h 567"/>
                <a:gd name="T64" fmla="*/ 236 w 362"/>
                <a:gd name="T65" fmla="*/ 471 h 567"/>
                <a:gd name="T66" fmla="*/ 243 w 362"/>
                <a:gd name="T67" fmla="*/ 463 h 567"/>
                <a:gd name="T68" fmla="*/ 236 w 362"/>
                <a:gd name="T69" fmla="*/ 423 h 567"/>
                <a:gd name="T70" fmla="*/ 243 w 362"/>
                <a:gd name="T71" fmla="*/ 407 h 567"/>
                <a:gd name="T72" fmla="*/ 288 w 362"/>
                <a:gd name="T73" fmla="*/ 391 h 567"/>
                <a:gd name="T74" fmla="*/ 288 w 362"/>
                <a:gd name="T75" fmla="*/ 367 h 567"/>
                <a:gd name="T76" fmla="*/ 317 w 362"/>
                <a:gd name="T77" fmla="*/ 351 h 567"/>
                <a:gd name="T78" fmla="*/ 325 w 362"/>
                <a:gd name="T79" fmla="*/ 367 h 567"/>
                <a:gd name="T80" fmla="*/ 325 w 362"/>
                <a:gd name="T81" fmla="*/ 343 h 567"/>
                <a:gd name="T82" fmla="*/ 325 w 362"/>
                <a:gd name="T83" fmla="*/ 319 h 567"/>
                <a:gd name="T84" fmla="*/ 339 w 362"/>
                <a:gd name="T85" fmla="*/ 303 h 567"/>
                <a:gd name="T86" fmla="*/ 354 w 362"/>
                <a:gd name="T87" fmla="*/ 343 h 567"/>
                <a:gd name="T88" fmla="*/ 354 w 362"/>
                <a:gd name="T89" fmla="*/ 287 h 567"/>
                <a:gd name="T90" fmla="*/ 339 w 362"/>
                <a:gd name="T91" fmla="*/ 271 h 567"/>
                <a:gd name="T92" fmla="*/ 339 w 362"/>
                <a:gd name="T93" fmla="*/ 223 h 567"/>
                <a:gd name="T94" fmla="*/ 325 w 362"/>
                <a:gd name="T95" fmla="*/ 191 h 567"/>
                <a:gd name="T96" fmla="*/ 288 w 362"/>
                <a:gd name="T97" fmla="*/ 167 h 567"/>
                <a:gd name="T98" fmla="*/ 310 w 362"/>
                <a:gd name="T99" fmla="*/ 127 h 567"/>
                <a:gd name="T100" fmla="*/ 288 w 362"/>
                <a:gd name="T101" fmla="*/ 80 h 567"/>
                <a:gd name="T102" fmla="*/ 266 w 362"/>
                <a:gd name="T103" fmla="*/ 40 h 567"/>
                <a:gd name="T104" fmla="*/ 236 w 362"/>
                <a:gd name="T105" fmla="*/ 16 h 567"/>
                <a:gd name="T106" fmla="*/ 207 w 362"/>
                <a:gd name="T107"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67">
                  <a:moveTo>
                    <a:pt x="207" y="0"/>
                  </a:moveTo>
                  <a:lnTo>
                    <a:pt x="192" y="8"/>
                  </a:lnTo>
                  <a:lnTo>
                    <a:pt x="192" y="16"/>
                  </a:lnTo>
                  <a:lnTo>
                    <a:pt x="207" y="16"/>
                  </a:lnTo>
                  <a:lnTo>
                    <a:pt x="207" y="40"/>
                  </a:lnTo>
                  <a:lnTo>
                    <a:pt x="192" y="40"/>
                  </a:lnTo>
                  <a:lnTo>
                    <a:pt x="192" y="16"/>
                  </a:lnTo>
                  <a:lnTo>
                    <a:pt x="184" y="40"/>
                  </a:lnTo>
                  <a:lnTo>
                    <a:pt x="184" y="48"/>
                  </a:lnTo>
                  <a:lnTo>
                    <a:pt x="192" y="96"/>
                  </a:lnTo>
                  <a:lnTo>
                    <a:pt x="207" y="96"/>
                  </a:lnTo>
                  <a:lnTo>
                    <a:pt x="207" y="103"/>
                  </a:lnTo>
                  <a:lnTo>
                    <a:pt x="236" y="119"/>
                  </a:lnTo>
                  <a:lnTo>
                    <a:pt x="236" y="143"/>
                  </a:lnTo>
                  <a:lnTo>
                    <a:pt x="236" y="159"/>
                  </a:lnTo>
                  <a:lnTo>
                    <a:pt x="236" y="183"/>
                  </a:lnTo>
                  <a:lnTo>
                    <a:pt x="236" y="215"/>
                  </a:lnTo>
                  <a:lnTo>
                    <a:pt x="236" y="223"/>
                  </a:lnTo>
                  <a:lnTo>
                    <a:pt x="236" y="263"/>
                  </a:lnTo>
                  <a:lnTo>
                    <a:pt x="207" y="271"/>
                  </a:lnTo>
                  <a:lnTo>
                    <a:pt x="207" y="287"/>
                  </a:lnTo>
                  <a:lnTo>
                    <a:pt x="207" y="295"/>
                  </a:lnTo>
                  <a:lnTo>
                    <a:pt x="192" y="303"/>
                  </a:lnTo>
                  <a:lnTo>
                    <a:pt x="184" y="303"/>
                  </a:lnTo>
                  <a:lnTo>
                    <a:pt x="184" y="295"/>
                  </a:lnTo>
                  <a:lnTo>
                    <a:pt x="177" y="271"/>
                  </a:lnTo>
                  <a:lnTo>
                    <a:pt x="177" y="279"/>
                  </a:lnTo>
                  <a:lnTo>
                    <a:pt x="155" y="295"/>
                  </a:lnTo>
                  <a:lnTo>
                    <a:pt x="177" y="303"/>
                  </a:lnTo>
                  <a:lnTo>
                    <a:pt x="177" y="319"/>
                  </a:lnTo>
                  <a:lnTo>
                    <a:pt x="177" y="343"/>
                  </a:lnTo>
                  <a:lnTo>
                    <a:pt x="155" y="367"/>
                  </a:lnTo>
                  <a:lnTo>
                    <a:pt x="177" y="375"/>
                  </a:lnTo>
                  <a:lnTo>
                    <a:pt x="177" y="383"/>
                  </a:lnTo>
                  <a:lnTo>
                    <a:pt x="155" y="391"/>
                  </a:lnTo>
                  <a:lnTo>
                    <a:pt x="125" y="391"/>
                  </a:lnTo>
                  <a:lnTo>
                    <a:pt x="125" y="423"/>
                  </a:lnTo>
                  <a:lnTo>
                    <a:pt x="96" y="439"/>
                  </a:lnTo>
                  <a:lnTo>
                    <a:pt x="74" y="439"/>
                  </a:lnTo>
                  <a:lnTo>
                    <a:pt x="74" y="455"/>
                  </a:lnTo>
                  <a:lnTo>
                    <a:pt x="44" y="463"/>
                  </a:lnTo>
                  <a:lnTo>
                    <a:pt x="44" y="471"/>
                  </a:lnTo>
                  <a:lnTo>
                    <a:pt x="37" y="487"/>
                  </a:lnTo>
                  <a:lnTo>
                    <a:pt x="29" y="511"/>
                  </a:lnTo>
                  <a:lnTo>
                    <a:pt x="0" y="559"/>
                  </a:lnTo>
                  <a:lnTo>
                    <a:pt x="0" y="567"/>
                  </a:lnTo>
                  <a:lnTo>
                    <a:pt x="7" y="559"/>
                  </a:lnTo>
                  <a:lnTo>
                    <a:pt x="29" y="559"/>
                  </a:lnTo>
                  <a:lnTo>
                    <a:pt x="37" y="559"/>
                  </a:lnTo>
                  <a:lnTo>
                    <a:pt x="44" y="567"/>
                  </a:lnTo>
                  <a:lnTo>
                    <a:pt x="74" y="567"/>
                  </a:lnTo>
                  <a:lnTo>
                    <a:pt x="74" y="527"/>
                  </a:lnTo>
                  <a:lnTo>
                    <a:pt x="88" y="511"/>
                  </a:lnTo>
                  <a:lnTo>
                    <a:pt x="111" y="511"/>
                  </a:lnTo>
                  <a:lnTo>
                    <a:pt x="111" y="487"/>
                  </a:lnTo>
                  <a:lnTo>
                    <a:pt x="125" y="471"/>
                  </a:lnTo>
                  <a:lnTo>
                    <a:pt x="155" y="463"/>
                  </a:lnTo>
                  <a:lnTo>
                    <a:pt x="155" y="455"/>
                  </a:lnTo>
                  <a:lnTo>
                    <a:pt x="177" y="455"/>
                  </a:lnTo>
                  <a:lnTo>
                    <a:pt x="177" y="463"/>
                  </a:lnTo>
                  <a:lnTo>
                    <a:pt x="184" y="487"/>
                  </a:lnTo>
                  <a:lnTo>
                    <a:pt x="184" y="511"/>
                  </a:lnTo>
                  <a:lnTo>
                    <a:pt x="192" y="511"/>
                  </a:lnTo>
                  <a:lnTo>
                    <a:pt x="207" y="511"/>
                  </a:lnTo>
                  <a:lnTo>
                    <a:pt x="236" y="487"/>
                  </a:lnTo>
                  <a:lnTo>
                    <a:pt x="236" y="471"/>
                  </a:lnTo>
                  <a:lnTo>
                    <a:pt x="243" y="471"/>
                  </a:lnTo>
                  <a:lnTo>
                    <a:pt x="243" y="463"/>
                  </a:lnTo>
                  <a:lnTo>
                    <a:pt x="243" y="439"/>
                  </a:lnTo>
                  <a:lnTo>
                    <a:pt x="236" y="423"/>
                  </a:lnTo>
                  <a:lnTo>
                    <a:pt x="207" y="407"/>
                  </a:lnTo>
                  <a:lnTo>
                    <a:pt x="243" y="407"/>
                  </a:lnTo>
                  <a:lnTo>
                    <a:pt x="243" y="423"/>
                  </a:lnTo>
                  <a:lnTo>
                    <a:pt x="288" y="391"/>
                  </a:lnTo>
                  <a:lnTo>
                    <a:pt x="288" y="383"/>
                  </a:lnTo>
                  <a:lnTo>
                    <a:pt x="288" y="367"/>
                  </a:lnTo>
                  <a:lnTo>
                    <a:pt x="310" y="367"/>
                  </a:lnTo>
                  <a:lnTo>
                    <a:pt x="317" y="351"/>
                  </a:lnTo>
                  <a:lnTo>
                    <a:pt x="317" y="367"/>
                  </a:lnTo>
                  <a:lnTo>
                    <a:pt x="325" y="367"/>
                  </a:lnTo>
                  <a:lnTo>
                    <a:pt x="317" y="343"/>
                  </a:lnTo>
                  <a:lnTo>
                    <a:pt x="325" y="343"/>
                  </a:lnTo>
                  <a:lnTo>
                    <a:pt x="339" y="343"/>
                  </a:lnTo>
                  <a:lnTo>
                    <a:pt x="325" y="319"/>
                  </a:lnTo>
                  <a:lnTo>
                    <a:pt x="325" y="303"/>
                  </a:lnTo>
                  <a:lnTo>
                    <a:pt x="339" y="303"/>
                  </a:lnTo>
                  <a:lnTo>
                    <a:pt x="339" y="319"/>
                  </a:lnTo>
                  <a:lnTo>
                    <a:pt x="354" y="343"/>
                  </a:lnTo>
                  <a:lnTo>
                    <a:pt x="362" y="295"/>
                  </a:lnTo>
                  <a:lnTo>
                    <a:pt x="354" y="287"/>
                  </a:lnTo>
                  <a:lnTo>
                    <a:pt x="354" y="279"/>
                  </a:lnTo>
                  <a:lnTo>
                    <a:pt x="339" y="271"/>
                  </a:lnTo>
                  <a:lnTo>
                    <a:pt x="339" y="263"/>
                  </a:lnTo>
                  <a:lnTo>
                    <a:pt x="339" y="223"/>
                  </a:lnTo>
                  <a:lnTo>
                    <a:pt x="325" y="215"/>
                  </a:lnTo>
                  <a:lnTo>
                    <a:pt x="325" y="191"/>
                  </a:lnTo>
                  <a:lnTo>
                    <a:pt x="317" y="191"/>
                  </a:lnTo>
                  <a:lnTo>
                    <a:pt x="288" y="167"/>
                  </a:lnTo>
                  <a:lnTo>
                    <a:pt x="310" y="143"/>
                  </a:lnTo>
                  <a:lnTo>
                    <a:pt x="310" y="127"/>
                  </a:lnTo>
                  <a:lnTo>
                    <a:pt x="310" y="103"/>
                  </a:lnTo>
                  <a:lnTo>
                    <a:pt x="288" y="80"/>
                  </a:lnTo>
                  <a:lnTo>
                    <a:pt x="280" y="48"/>
                  </a:lnTo>
                  <a:lnTo>
                    <a:pt x="266" y="40"/>
                  </a:lnTo>
                  <a:lnTo>
                    <a:pt x="251" y="40"/>
                  </a:lnTo>
                  <a:lnTo>
                    <a:pt x="236" y="16"/>
                  </a:lnTo>
                  <a:lnTo>
                    <a:pt x="207" y="8"/>
                  </a:lnTo>
                  <a:lnTo>
                    <a:pt x="20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69" name="Freeform 37"/>
            <p:cNvSpPr>
              <a:spLocks/>
            </p:cNvSpPr>
            <p:nvPr/>
          </p:nvSpPr>
          <p:spPr bwMode="auto">
            <a:xfrm>
              <a:off x="4041" y="18557"/>
              <a:ext cx="362" cy="567"/>
            </a:xfrm>
            <a:custGeom>
              <a:avLst/>
              <a:gdLst>
                <a:gd name="T0" fmla="*/ 192 w 362"/>
                <a:gd name="T1" fmla="*/ 8 h 567"/>
                <a:gd name="T2" fmla="*/ 207 w 362"/>
                <a:gd name="T3" fmla="*/ 16 h 567"/>
                <a:gd name="T4" fmla="*/ 192 w 362"/>
                <a:gd name="T5" fmla="*/ 40 h 567"/>
                <a:gd name="T6" fmla="*/ 184 w 362"/>
                <a:gd name="T7" fmla="*/ 40 h 567"/>
                <a:gd name="T8" fmla="*/ 192 w 362"/>
                <a:gd name="T9" fmla="*/ 96 h 567"/>
                <a:gd name="T10" fmla="*/ 207 w 362"/>
                <a:gd name="T11" fmla="*/ 103 h 567"/>
                <a:gd name="T12" fmla="*/ 236 w 362"/>
                <a:gd name="T13" fmla="*/ 143 h 567"/>
                <a:gd name="T14" fmla="*/ 236 w 362"/>
                <a:gd name="T15" fmla="*/ 183 h 567"/>
                <a:gd name="T16" fmla="*/ 236 w 362"/>
                <a:gd name="T17" fmla="*/ 223 h 567"/>
                <a:gd name="T18" fmla="*/ 207 w 362"/>
                <a:gd name="T19" fmla="*/ 271 h 567"/>
                <a:gd name="T20" fmla="*/ 207 w 362"/>
                <a:gd name="T21" fmla="*/ 295 h 567"/>
                <a:gd name="T22" fmla="*/ 184 w 362"/>
                <a:gd name="T23" fmla="*/ 303 h 567"/>
                <a:gd name="T24" fmla="*/ 177 w 362"/>
                <a:gd name="T25" fmla="*/ 271 h 567"/>
                <a:gd name="T26" fmla="*/ 155 w 362"/>
                <a:gd name="T27" fmla="*/ 295 h 567"/>
                <a:gd name="T28" fmla="*/ 177 w 362"/>
                <a:gd name="T29" fmla="*/ 319 h 567"/>
                <a:gd name="T30" fmla="*/ 155 w 362"/>
                <a:gd name="T31" fmla="*/ 367 h 567"/>
                <a:gd name="T32" fmla="*/ 177 w 362"/>
                <a:gd name="T33" fmla="*/ 383 h 567"/>
                <a:gd name="T34" fmla="*/ 125 w 362"/>
                <a:gd name="T35" fmla="*/ 391 h 567"/>
                <a:gd name="T36" fmla="*/ 96 w 362"/>
                <a:gd name="T37" fmla="*/ 439 h 567"/>
                <a:gd name="T38" fmla="*/ 74 w 362"/>
                <a:gd name="T39" fmla="*/ 455 h 567"/>
                <a:gd name="T40" fmla="*/ 44 w 362"/>
                <a:gd name="T41" fmla="*/ 471 h 567"/>
                <a:gd name="T42" fmla="*/ 29 w 362"/>
                <a:gd name="T43" fmla="*/ 511 h 567"/>
                <a:gd name="T44" fmla="*/ 0 w 362"/>
                <a:gd name="T45" fmla="*/ 567 h 567"/>
                <a:gd name="T46" fmla="*/ 29 w 362"/>
                <a:gd name="T47" fmla="*/ 559 h 567"/>
                <a:gd name="T48" fmla="*/ 44 w 362"/>
                <a:gd name="T49" fmla="*/ 567 h 567"/>
                <a:gd name="T50" fmla="*/ 74 w 362"/>
                <a:gd name="T51" fmla="*/ 527 h 567"/>
                <a:gd name="T52" fmla="*/ 111 w 362"/>
                <a:gd name="T53" fmla="*/ 511 h 567"/>
                <a:gd name="T54" fmla="*/ 125 w 362"/>
                <a:gd name="T55" fmla="*/ 471 h 567"/>
                <a:gd name="T56" fmla="*/ 155 w 362"/>
                <a:gd name="T57" fmla="*/ 455 h 567"/>
                <a:gd name="T58" fmla="*/ 177 w 362"/>
                <a:gd name="T59" fmla="*/ 463 h 567"/>
                <a:gd name="T60" fmla="*/ 184 w 362"/>
                <a:gd name="T61" fmla="*/ 511 h 567"/>
                <a:gd name="T62" fmla="*/ 207 w 362"/>
                <a:gd name="T63" fmla="*/ 511 h 567"/>
                <a:gd name="T64" fmla="*/ 236 w 362"/>
                <a:gd name="T65" fmla="*/ 471 h 567"/>
                <a:gd name="T66" fmla="*/ 243 w 362"/>
                <a:gd name="T67" fmla="*/ 463 h 567"/>
                <a:gd name="T68" fmla="*/ 236 w 362"/>
                <a:gd name="T69" fmla="*/ 423 h 567"/>
                <a:gd name="T70" fmla="*/ 243 w 362"/>
                <a:gd name="T71" fmla="*/ 407 h 567"/>
                <a:gd name="T72" fmla="*/ 288 w 362"/>
                <a:gd name="T73" fmla="*/ 391 h 567"/>
                <a:gd name="T74" fmla="*/ 288 w 362"/>
                <a:gd name="T75" fmla="*/ 367 h 567"/>
                <a:gd name="T76" fmla="*/ 317 w 362"/>
                <a:gd name="T77" fmla="*/ 351 h 567"/>
                <a:gd name="T78" fmla="*/ 325 w 362"/>
                <a:gd name="T79" fmla="*/ 367 h 567"/>
                <a:gd name="T80" fmla="*/ 325 w 362"/>
                <a:gd name="T81" fmla="*/ 343 h 567"/>
                <a:gd name="T82" fmla="*/ 325 w 362"/>
                <a:gd name="T83" fmla="*/ 319 h 567"/>
                <a:gd name="T84" fmla="*/ 339 w 362"/>
                <a:gd name="T85" fmla="*/ 303 h 567"/>
                <a:gd name="T86" fmla="*/ 354 w 362"/>
                <a:gd name="T87" fmla="*/ 343 h 567"/>
                <a:gd name="T88" fmla="*/ 354 w 362"/>
                <a:gd name="T89" fmla="*/ 287 h 567"/>
                <a:gd name="T90" fmla="*/ 339 w 362"/>
                <a:gd name="T91" fmla="*/ 271 h 567"/>
                <a:gd name="T92" fmla="*/ 339 w 362"/>
                <a:gd name="T93" fmla="*/ 223 h 567"/>
                <a:gd name="T94" fmla="*/ 325 w 362"/>
                <a:gd name="T95" fmla="*/ 191 h 567"/>
                <a:gd name="T96" fmla="*/ 288 w 362"/>
                <a:gd name="T97" fmla="*/ 167 h 567"/>
                <a:gd name="T98" fmla="*/ 310 w 362"/>
                <a:gd name="T99" fmla="*/ 127 h 567"/>
                <a:gd name="T100" fmla="*/ 288 w 362"/>
                <a:gd name="T101" fmla="*/ 80 h 567"/>
                <a:gd name="T102" fmla="*/ 266 w 362"/>
                <a:gd name="T103" fmla="*/ 40 h 567"/>
                <a:gd name="T104" fmla="*/ 236 w 362"/>
                <a:gd name="T105" fmla="*/ 16 h 567"/>
                <a:gd name="T106" fmla="*/ 207 w 362"/>
                <a:gd name="T107"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67">
                  <a:moveTo>
                    <a:pt x="207" y="0"/>
                  </a:moveTo>
                  <a:lnTo>
                    <a:pt x="192" y="8"/>
                  </a:lnTo>
                  <a:lnTo>
                    <a:pt x="192" y="16"/>
                  </a:lnTo>
                  <a:lnTo>
                    <a:pt x="207" y="16"/>
                  </a:lnTo>
                  <a:lnTo>
                    <a:pt x="207" y="40"/>
                  </a:lnTo>
                  <a:lnTo>
                    <a:pt x="192" y="40"/>
                  </a:lnTo>
                  <a:lnTo>
                    <a:pt x="192" y="16"/>
                  </a:lnTo>
                  <a:lnTo>
                    <a:pt x="184" y="40"/>
                  </a:lnTo>
                  <a:lnTo>
                    <a:pt x="184" y="48"/>
                  </a:lnTo>
                  <a:lnTo>
                    <a:pt x="192" y="96"/>
                  </a:lnTo>
                  <a:lnTo>
                    <a:pt x="207" y="96"/>
                  </a:lnTo>
                  <a:lnTo>
                    <a:pt x="207" y="103"/>
                  </a:lnTo>
                  <a:lnTo>
                    <a:pt x="236" y="119"/>
                  </a:lnTo>
                  <a:lnTo>
                    <a:pt x="236" y="143"/>
                  </a:lnTo>
                  <a:lnTo>
                    <a:pt x="236" y="159"/>
                  </a:lnTo>
                  <a:lnTo>
                    <a:pt x="236" y="183"/>
                  </a:lnTo>
                  <a:lnTo>
                    <a:pt x="236" y="215"/>
                  </a:lnTo>
                  <a:lnTo>
                    <a:pt x="236" y="223"/>
                  </a:lnTo>
                  <a:lnTo>
                    <a:pt x="236" y="263"/>
                  </a:lnTo>
                  <a:lnTo>
                    <a:pt x="207" y="271"/>
                  </a:lnTo>
                  <a:lnTo>
                    <a:pt x="207" y="287"/>
                  </a:lnTo>
                  <a:lnTo>
                    <a:pt x="207" y="295"/>
                  </a:lnTo>
                  <a:lnTo>
                    <a:pt x="192" y="303"/>
                  </a:lnTo>
                  <a:lnTo>
                    <a:pt x="184" y="303"/>
                  </a:lnTo>
                  <a:lnTo>
                    <a:pt x="184" y="295"/>
                  </a:lnTo>
                  <a:lnTo>
                    <a:pt x="177" y="271"/>
                  </a:lnTo>
                  <a:lnTo>
                    <a:pt x="177" y="279"/>
                  </a:lnTo>
                  <a:lnTo>
                    <a:pt x="155" y="295"/>
                  </a:lnTo>
                  <a:lnTo>
                    <a:pt x="177" y="303"/>
                  </a:lnTo>
                  <a:lnTo>
                    <a:pt x="177" y="319"/>
                  </a:lnTo>
                  <a:lnTo>
                    <a:pt x="177" y="343"/>
                  </a:lnTo>
                  <a:lnTo>
                    <a:pt x="155" y="367"/>
                  </a:lnTo>
                  <a:lnTo>
                    <a:pt x="177" y="375"/>
                  </a:lnTo>
                  <a:lnTo>
                    <a:pt x="177" y="383"/>
                  </a:lnTo>
                  <a:lnTo>
                    <a:pt x="155" y="391"/>
                  </a:lnTo>
                  <a:lnTo>
                    <a:pt x="125" y="391"/>
                  </a:lnTo>
                  <a:lnTo>
                    <a:pt x="125" y="423"/>
                  </a:lnTo>
                  <a:lnTo>
                    <a:pt x="96" y="439"/>
                  </a:lnTo>
                  <a:lnTo>
                    <a:pt x="74" y="439"/>
                  </a:lnTo>
                  <a:lnTo>
                    <a:pt x="74" y="455"/>
                  </a:lnTo>
                  <a:lnTo>
                    <a:pt x="44" y="463"/>
                  </a:lnTo>
                  <a:lnTo>
                    <a:pt x="44" y="471"/>
                  </a:lnTo>
                  <a:lnTo>
                    <a:pt x="37" y="487"/>
                  </a:lnTo>
                  <a:lnTo>
                    <a:pt x="29" y="511"/>
                  </a:lnTo>
                  <a:lnTo>
                    <a:pt x="0" y="559"/>
                  </a:lnTo>
                  <a:lnTo>
                    <a:pt x="0" y="567"/>
                  </a:lnTo>
                  <a:lnTo>
                    <a:pt x="7" y="559"/>
                  </a:lnTo>
                  <a:lnTo>
                    <a:pt x="29" y="559"/>
                  </a:lnTo>
                  <a:lnTo>
                    <a:pt x="37" y="559"/>
                  </a:lnTo>
                  <a:lnTo>
                    <a:pt x="44" y="567"/>
                  </a:lnTo>
                  <a:lnTo>
                    <a:pt x="74" y="567"/>
                  </a:lnTo>
                  <a:lnTo>
                    <a:pt x="74" y="527"/>
                  </a:lnTo>
                  <a:lnTo>
                    <a:pt x="88" y="511"/>
                  </a:lnTo>
                  <a:lnTo>
                    <a:pt x="111" y="511"/>
                  </a:lnTo>
                  <a:lnTo>
                    <a:pt x="111" y="487"/>
                  </a:lnTo>
                  <a:lnTo>
                    <a:pt x="125" y="471"/>
                  </a:lnTo>
                  <a:lnTo>
                    <a:pt x="155" y="463"/>
                  </a:lnTo>
                  <a:lnTo>
                    <a:pt x="155" y="455"/>
                  </a:lnTo>
                  <a:lnTo>
                    <a:pt x="177" y="455"/>
                  </a:lnTo>
                  <a:lnTo>
                    <a:pt x="177" y="463"/>
                  </a:lnTo>
                  <a:lnTo>
                    <a:pt x="184" y="487"/>
                  </a:lnTo>
                  <a:lnTo>
                    <a:pt x="184" y="511"/>
                  </a:lnTo>
                  <a:lnTo>
                    <a:pt x="192" y="511"/>
                  </a:lnTo>
                  <a:lnTo>
                    <a:pt x="207" y="511"/>
                  </a:lnTo>
                  <a:lnTo>
                    <a:pt x="236" y="487"/>
                  </a:lnTo>
                  <a:lnTo>
                    <a:pt x="236" y="471"/>
                  </a:lnTo>
                  <a:lnTo>
                    <a:pt x="243" y="471"/>
                  </a:lnTo>
                  <a:lnTo>
                    <a:pt x="243" y="463"/>
                  </a:lnTo>
                  <a:lnTo>
                    <a:pt x="243" y="439"/>
                  </a:lnTo>
                  <a:lnTo>
                    <a:pt x="236" y="423"/>
                  </a:lnTo>
                  <a:lnTo>
                    <a:pt x="207" y="407"/>
                  </a:lnTo>
                  <a:lnTo>
                    <a:pt x="243" y="407"/>
                  </a:lnTo>
                  <a:lnTo>
                    <a:pt x="243" y="423"/>
                  </a:lnTo>
                  <a:lnTo>
                    <a:pt x="288" y="391"/>
                  </a:lnTo>
                  <a:lnTo>
                    <a:pt x="288" y="383"/>
                  </a:lnTo>
                  <a:lnTo>
                    <a:pt x="288" y="367"/>
                  </a:lnTo>
                  <a:lnTo>
                    <a:pt x="310" y="367"/>
                  </a:lnTo>
                  <a:lnTo>
                    <a:pt x="317" y="351"/>
                  </a:lnTo>
                  <a:lnTo>
                    <a:pt x="317" y="367"/>
                  </a:lnTo>
                  <a:lnTo>
                    <a:pt x="325" y="367"/>
                  </a:lnTo>
                  <a:lnTo>
                    <a:pt x="317" y="343"/>
                  </a:lnTo>
                  <a:lnTo>
                    <a:pt x="325" y="343"/>
                  </a:lnTo>
                  <a:lnTo>
                    <a:pt x="339" y="343"/>
                  </a:lnTo>
                  <a:lnTo>
                    <a:pt x="325" y="319"/>
                  </a:lnTo>
                  <a:lnTo>
                    <a:pt x="325" y="303"/>
                  </a:lnTo>
                  <a:lnTo>
                    <a:pt x="339" y="303"/>
                  </a:lnTo>
                  <a:lnTo>
                    <a:pt x="339" y="319"/>
                  </a:lnTo>
                  <a:lnTo>
                    <a:pt x="354" y="343"/>
                  </a:lnTo>
                  <a:lnTo>
                    <a:pt x="362" y="295"/>
                  </a:lnTo>
                  <a:lnTo>
                    <a:pt x="354" y="287"/>
                  </a:lnTo>
                  <a:lnTo>
                    <a:pt x="354" y="279"/>
                  </a:lnTo>
                  <a:lnTo>
                    <a:pt x="339" y="271"/>
                  </a:lnTo>
                  <a:lnTo>
                    <a:pt x="339" y="263"/>
                  </a:lnTo>
                  <a:lnTo>
                    <a:pt x="339" y="223"/>
                  </a:lnTo>
                  <a:lnTo>
                    <a:pt x="325" y="215"/>
                  </a:lnTo>
                  <a:lnTo>
                    <a:pt x="325" y="191"/>
                  </a:lnTo>
                  <a:lnTo>
                    <a:pt x="317" y="191"/>
                  </a:lnTo>
                  <a:lnTo>
                    <a:pt x="288" y="167"/>
                  </a:lnTo>
                  <a:lnTo>
                    <a:pt x="310" y="143"/>
                  </a:lnTo>
                  <a:lnTo>
                    <a:pt x="310" y="127"/>
                  </a:lnTo>
                  <a:lnTo>
                    <a:pt x="310" y="103"/>
                  </a:lnTo>
                  <a:lnTo>
                    <a:pt x="288" y="80"/>
                  </a:lnTo>
                  <a:lnTo>
                    <a:pt x="280" y="48"/>
                  </a:lnTo>
                  <a:lnTo>
                    <a:pt x="266" y="40"/>
                  </a:lnTo>
                  <a:lnTo>
                    <a:pt x="251" y="40"/>
                  </a:lnTo>
                  <a:lnTo>
                    <a:pt x="236" y="16"/>
                  </a:lnTo>
                  <a:lnTo>
                    <a:pt x="207" y="8"/>
                  </a:lnTo>
                  <a:lnTo>
                    <a:pt x="20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70" name="Group 38"/>
          <p:cNvGrpSpPr>
            <a:grpSpLocks/>
          </p:cNvGrpSpPr>
          <p:nvPr/>
        </p:nvGrpSpPr>
        <p:grpSpPr bwMode="auto">
          <a:xfrm>
            <a:off x="6465888" y="2203450"/>
            <a:ext cx="176212" cy="176213"/>
            <a:chOff x="4107" y="19076"/>
            <a:chExt cx="111" cy="111"/>
          </a:xfrm>
        </p:grpSpPr>
        <p:sp>
          <p:nvSpPr>
            <p:cNvPr id="658471" name="Freeform 39"/>
            <p:cNvSpPr>
              <a:spLocks/>
            </p:cNvSpPr>
            <p:nvPr/>
          </p:nvSpPr>
          <p:spPr bwMode="auto">
            <a:xfrm>
              <a:off x="4107" y="19076"/>
              <a:ext cx="111" cy="111"/>
            </a:xfrm>
            <a:custGeom>
              <a:avLst/>
              <a:gdLst>
                <a:gd name="T0" fmla="*/ 74 w 111"/>
                <a:gd name="T1" fmla="*/ 0 h 111"/>
                <a:gd name="T2" fmla="*/ 44 w 111"/>
                <a:gd name="T3" fmla="*/ 8 h 111"/>
                <a:gd name="T4" fmla="*/ 51 w 111"/>
                <a:gd name="T5" fmla="*/ 24 h 111"/>
                <a:gd name="T6" fmla="*/ 44 w 111"/>
                <a:gd name="T7" fmla="*/ 40 h 111"/>
                <a:gd name="T8" fmla="*/ 29 w 111"/>
                <a:gd name="T9" fmla="*/ 40 h 111"/>
                <a:gd name="T10" fmla="*/ 22 w 111"/>
                <a:gd name="T11" fmla="*/ 40 h 111"/>
                <a:gd name="T12" fmla="*/ 0 w 111"/>
                <a:gd name="T13" fmla="*/ 64 h 111"/>
                <a:gd name="T14" fmla="*/ 0 w 111"/>
                <a:gd name="T15" fmla="*/ 95 h 111"/>
                <a:gd name="T16" fmla="*/ 51 w 111"/>
                <a:gd name="T17" fmla="*/ 111 h 111"/>
                <a:gd name="T18" fmla="*/ 51 w 111"/>
                <a:gd name="T19" fmla="*/ 103 h 111"/>
                <a:gd name="T20" fmla="*/ 51 w 111"/>
                <a:gd name="T21" fmla="*/ 95 h 111"/>
                <a:gd name="T22" fmla="*/ 51 w 111"/>
                <a:gd name="T23" fmla="*/ 64 h 111"/>
                <a:gd name="T24" fmla="*/ 51 w 111"/>
                <a:gd name="T25" fmla="*/ 56 h 111"/>
                <a:gd name="T26" fmla="*/ 74 w 111"/>
                <a:gd name="T27" fmla="*/ 40 h 111"/>
                <a:gd name="T28" fmla="*/ 88 w 111"/>
                <a:gd name="T29" fmla="*/ 40 h 111"/>
                <a:gd name="T30" fmla="*/ 103 w 111"/>
                <a:gd name="T31" fmla="*/ 56 h 111"/>
                <a:gd name="T32" fmla="*/ 111 w 111"/>
                <a:gd name="T33" fmla="*/ 0 h 111"/>
                <a:gd name="T34" fmla="*/ 88 w 111"/>
                <a:gd name="T35" fmla="*/ 0 h 111"/>
                <a:gd name="T36" fmla="*/ 74 w 111"/>
                <a:gd name="T3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74" y="0"/>
                  </a:moveTo>
                  <a:lnTo>
                    <a:pt x="44" y="8"/>
                  </a:lnTo>
                  <a:lnTo>
                    <a:pt x="51" y="24"/>
                  </a:lnTo>
                  <a:lnTo>
                    <a:pt x="44" y="40"/>
                  </a:lnTo>
                  <a:lnTo>
                    <a:pt x="29" y="40"/>
                  </a:lnTo>
                  <a:lnTo>
                    <a:pt x="22" y="40"/>
                  </a:lnTo>
                  <a:lnTo>
                    <a:pt x="0" y="64"/>
                  </a:lnTo>
                  <a:lnTo>
                    <a:pt x="0" y="95"/>
                  </a:lnTo>
                  <a:lnTo>
                    <a:pt x="51" y="111"/>
                  </a:lnTo>
                  <a:lnTo>
                    <a:pt x="51" y="103"/>
                  </a:lnTo>
                  <a:lnTo>
                    <a:pt x="51" y="95"/>
                  </a:lnTo>
                  <a:lnTo>
                    <a:pt x="51" y="64"/>
                  </a:lnTo>
                  <a:lnTo>
                    <a:pt x="51" y="56"/>
                  </a:lnTo>
                  <a:lnTo>
                    <a:pt x="74" y="40"/>
                  </a:lnTo>
                  <a:lnTo>
                    <a:pt x="88" y="40"/>
                  </a:lnTo>
                  <a:lnTo>
                    <a:pt x="103" y="56"/>
                  </a:lnTo>
                  <a:lnTo>
                    <a:pt x="111" y="0"/>
                  </a:lnTo>
                  <a:lnTo>
                    <a:pt x="88" y="0"/>
                  </a:lnTo>
                  <a:lnTo>
                    <a:pt x="7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72" name="Freeform 40"/>
            <p:cNvSpPr>
              <a:spLocks/>
            </p:cNvSpPr>
            <p:nvPr/>
          </p:nvSpPr>
          <p:spPr bwMode="auto">
            <a:xfrm>
              <a:off x="4107" y="19076"/>
              <a:ext cx="111" cy="111"/>
            </a:xfrm>
            <a:custGeom>
              <a:avLst/>
              <a:gdLst>
                <a:gd name="T0" fmla="*/ 74 w 111"/>
                <a:gd name="T1" fmla="*/ 0 h 111"/>
                <a:gd name="T2" fmla="*/ 44 w 111"/>
                <a:gd name="T3" fmla="*/ 8 h 111"/>
                <a:gd name="T4" fmla="*/ 51 w 111"/>
                <a:gd name="T5" fmla="*/ 24 h 111"/>
                <a:gd name="T6" fmla="*/ 44 w 111"/>
                <a:gd name="T7" fmla="*/ 40 h 111"/>
                <a:gd name="T8" fmla="*/ 29 w 111"/>
                <a:gd name="T9" fmla="*/ 40 h 111"/>
                <a:gd name="T10" fmla="*/ 22 w 111"/>
                <a:gd name="T11" fmla="*/ 40 h 111"/>
                <a:gd name="T12" fmla="*/ 0 w 111"/>
                <a:gd name="T13" fmla="*/ 64 h 111"/>
                <a:gd name="T14" fmla="*/ 0 w 111"/>
                <a:gd name="T15" fmla="*/ 95 h 111"/>
                <a:gd name="T16" fmla="*/ 51 w 111"/>
                <a:gd name="T17" fmla="*/ 111 h 111"/>
                <a:gd name="T18" fmla="*/ 51 w 111"/>
                <a:gd name="T19" fmla="*/ 103 h 111"/>
                <a:gd name="T20" fmla="*/ 51 w 111"/>
                <a:gd name="T21" fmla="*/ 95 h 111"/>
                <a:gd name="T22" fmla="*/ 51 w 111"/>
                <a:gd name="T23" fmla="*/ 64 h 111"/>
                <a:gd name="T24" fmla="*/ 51 w 111"/>
                <a:gd name="T25" fmla="*/ 56 h 111"/>
                <a:gd name="T26" fmla="*/ 74 w 111"/>
                <a:gd name="T27" fmla="*/ 40 h 111"/>
                <a:gd name="T28" fmla="*/ 88 w 111"/>
                <a:gd name="T29" fmla="*/ 40 h 111"/>
                <a:gd name="T30" fmla="*/ 103 w 111"/>
                <a:gd name="T31" fmla="*/ 56 h 111"/>
                <a:gd name="T32" fmla="*/ 111 w 111"/>
                <a:gd name="T33" fmla="*/ 0 h 111"/>
                <a:gd name="T34" fmla="*/ 88 w 111"/>
                <a:gd name="T35" fmla="*/ 0 h 111"/>
                <a:gd name="T36" fmla="*/ 74 w 111"/>
                <a:gd name="T3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74" y="0"/>
                  </a:moveTo>
                  <a:lnTo>
                    <a:pt x="44" y="8"/>
                  </a:lnTo>
                  <a:lnTo>
                    <a:pt x="51" y="24"/>
                  </a:lnTo>
                  <a:lnTo>
                    <a:pt x="44" y="40"/>
                  </a:lnTo>
                  <a:lnTo>
                    <a:pt x="29" y="40"/>
                  </a:lnTo>
                  <a:lnTo>
                    <a:pt x="22" y="40"/>
                  </a:lnTo>
                  <a:lnTo>
                    <a:pt x="0" y="64"/>
                  </a:lnTo>
                  <a:lnTo>
                    <a:pt x="0" y="95"/>
                  </a:lnTo>
                  <a:lnTo>
                    <a:pt x="51" y="111"/>
                  </a:lnTo>
                  <a:lnTo>
                    <a:pt x="51" y="103"/>
                  </a:lnTo>
                  <a:lnTo>
                    <a:pt x="51" y="95"/>
                  </a:lnTo>
                  <a:lnTo>
                    <a:pt x="51" y="64"/>
                  </a:lnTo>
                  <a:lnTo>
                    <a:pt x="51" y="56"/>
                  </a:lnTo>
                  <a:lnTo>
                    <a:pt x="74" y="40"/>
                  </a:lnTo>
                  <a:lnTo>
                    <a:pt x="88" y="40"/>
                  </a:lnTo>
                  <a:lnTo>
                    <a:pt x="103" y="56"/>
                  </a:lnTo>
                  <a:lnTo>
                    <a:pt x="111" y="0"/>
                  </a:lnTo>
                  <a:lnTo>
                    <a:pt x="88" y="0"/>
                  </a:lnTo>
                  <a:lnTo>
                    <a:pt x="7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73" name="Group 41"/>
          <p:cNvGrpSpPr>
            <a:grpSpLocks/>
          </p:cNvGrpSpPr>
          <p:nvPr/>
        </p:nvGrpSpPr>
        <p:grpSpPr bwMode="auto">
          <a:xfrm>
            <a:off x="6289675" y="2328863"/>
            <a:ext cx="212725" cy="254000"/>
            <a:chOff x="3996" y="19155"/>
            <a:chExt cx="134" cy="160"/>
          </a:xfrm>
        </p:grpSpPr>
        <p:sp>
          <p:nvSpPr>
            <p:cNvPr id="658474" name="Freeform 42"/>
            <p:cNvSpPr>
              <a:spLocks/>
            </p:cNvSpPr>
            <p:nvPr/>
          </p:nvSpPr>
          <p:spPr bwMode="auto">
            <a:xfrm>
              <a:off x="3996" y="19155"/>
              <a:ext cx="134" cy="160"/>
            </a:xfrm>
            <a:custGeom>
              <a:avLst/>
              <a:gdLst>
                <a:gd name="T0" fmla="*/ 60 w 134"/>
                <a:gd name="T1" fmla="*/ 0 h 160"/>
                <a:gd name="T2" fmla="*/ 37 w 134"/>
                <a:gd name="T3" fmla="*/ 0 h 160"/>
                <a:gd name="T4" fmla="*/ 37 w 134"/>
                <a:gd name="T5" fmla="*/ 8 h 160"/>
                <a:gd name="T6" fmla="*/ 37 w 134"/>
                <a:gd name="T7" fmla="*/ 40 h 160"/>
                <a:gd name="T8" fmla="*/ 8 w 134"/>
                <a:gd name="T9" fmla="*/ 48 h 160"/>
                <a:gd name="T10" fmla="*/ 0 w 134"/>
                <a:gd name="T11" fmla="*/ 48 h 160"/>
                <a:gd name="T12" fmla="*/ 45 w 134"/>
                <a:gd name="T13" fmla="*/ 96 h 160"/>
                <a:gd name="T14" fmla="*/ 45 w 134"/>
                <a:gd name="T15" fmla="*/ 72 h 160"/>
                <a:gd name="T16" fmla="*/ 45 w 134"/>
                <a:gd name="T17" fmla="*/ 48 h 160"/>
                <a:gd name="T18" fmla="*/ 60 w 134"/>
                <a:gd name="T19" fmla="*/ 72 h 160"/>
                <a:gd name="T20" fmla="*/ 74 w 134"/>
                <a:gd name="T21" fmla="*/ 88 h 160"/>
                <a:gd name="T22" fmla="*/ 74 w 134"/>
                <a:gd name="T23" fmla="*/ 112 h 160"/>
                <a:gd name="T24" fmla="*/ 74 w 134"/>
                <a:gd name="T25" fmla="*/ 120 h 160"/>
                <a:gd name="T26" fmla="*/ 74 w 134"/>
                <a:gd name="T27" fmla="*/ 144 h 160"/>
                <a:gd name="T28" fmla="*/ 74 w 134"/>
                <a:gd name="T29" fmla="*/ 152 h 160"/>
                <a:gd name="T30" fmla="*/ 89 w 134"/>
                <a:gd name="T31" fmla="*/ 160 h 160"/>
                <a:gd name="T32" fmla="*/ 89 w 134"/>
                <a:gd name="T33" fmla="*/ 144 h 160"/>
                <a:gd name="T34" fmla="*/ 89 w 134"/>
                <a:gd name="T35" fmla="*/ 120 h 160"/>
                <a:gd name="T36" fmla="*/ 104 w 134"/>
                <a:gd name="T37" fmla="*/ 160 h 160"/>
                <a:gd name="T38" fmla="*/ 134 w 134"/>
                <a:gd name="T39" fmla="*/ 144 h 160"/>
                <a:gd name="T40" fmla="*/ 134 w 134"/>
                <a:gd name="T41" fmla="*/ 112 h 160"/>
                <a:gd name="T42" fmla="*/ 126 w 134"/>
                <a:gd name="T43" fmla="*/ 96 h 160"/>
                <a:gd name="T44" fmla="*/ 126 w 134"/>
                <a:gd name="T45" fmla="*/ 88 h 160"/>
                <a:gd name="T46" fmla="*/ 126 w 134"/>
                <a:gd name="T47" fmla="*/ 72 h 160"/>
                <a:gd name="T48" fmla="*/ 134 w 134"/>
                <a:gd name="T49" fmla="*/ 48 h 160"/>
                <a:gd name="T50" fmla="*/ 134 w 134"/>
                <a:gd name="T51" fmla="*/ 40 h 160"/>
                <a:gd name="T52" fmla="*/ 89 w 134"/>
                <a:gd name="T53" fmla="*/ 16 h 160"/>
                <a:gd name="T54" fmla="*/ 89 w 134"/>
                <a:gd name="T55" fmla="*/ 8 h 160"/>
                <a:gd name="T56" fmla="*/ 89 w 134"/>
                <a:gd name="T57" fmla="*/ 0 h 160"/>
                <a:gd name="T58" fmla="*/ 74 w 134"/>
                <a:gd name="T59" fmla="*/ 0 h 160"/>
                <a:gd name="T60" fmla="*/ 74 w 134"/>
                <a:gd name="T61" fmla="*/ 8 h 160"/>
                <a:gd name="T62" fmla="*/ 60 w 134"/>
                <a:gd name="T6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60">
                  <a:moveTo>
                    <a:pt x="60" y="0"/>
                  </a:moveTo>
                  <a:lnTo>
                    <a:pt x="37" y="0"/>
                  </a:lnTo>
                  <a:lnTo>
                    <a:pt x="37" y="8"/>
                  </a:lnTo>
                  <a:lnTo>
                    <a:pt x="37" y="40"/>
                  </a:lnTo>
                  <a:lnTo>
                    <a:pt x="8" y="48"/>
                  </a:lnTo>
                  <a:lnTo>
                    <a:pt x="0" y="48"/>
                  </a:lnTo>
                  <a:lnTo>
                    <a:pt x="45" y="96"/>
                  </a:lnTo>
                  <a:lnTo>
                    <a:pt x="45" y="72"/>
                  </a:lnTo>
                  <a:lnTo>
                    <a:pt x="45" y="48"/>
                  </a:lnTo>
                  <a:lnTo>
                    <a:pt x="60" y="72"/>
                  </a:lnTo>
                  <a:lnTo>
                    <a:pt x="74" y="88"/>
                  </a:lnTo>
                  <a:lnTo>
                    <a:pt x="74" y="112"/>
                  </a:lnTo>
                  <a:lnTo>
                    <a:pt x="74" y="120"/>
                  </a:lnTo>
                  <a:lnTo>
                    <a:pt x="74" y="144"/>
                  </a:lnTo>
                  <a:lnTo>
                    <a:pt x="74" y="152"/>
                  </a:lnTo>
                  <a:lnTo>
                    <a:pt x="89" y="160"/>
                  </a:lnTo>
                  <a:lnTo>
                    <a:pt x="89" y="144"/>
                  </a:lnTo>
                  <a:lnTo>
                    <a:pt x="89" y="120"/>
                  </a:lnTo>
                  <a:lnTo>
                    <a:pt x="104" y="160"/>
                  </a:lnTo>
                  <a:lnTo>
                    <a:pt x="134" y="144"/>
                  </a:lnTo>
                  <a:lnTo>
                    <a:pt x="134" y="112"/>
                  </a:lnTo>
                  <a:lnTo>
                    <a:pt x="126" y="96"/>
                  </a:lnTo>
                  <a:lnTo>
                    <a:pt x="126" y="88"/>
                  </a:lnTo>
                  <a:lnTo>
                    <a:pt x="126" y="72"/>
                  </a:lnTo>
                  <a:lnTo>
                    <a:pt x="134" y="48"/>
                  </a:lnTo>
                  <a:lnTo>
                    <a:pt x="134" y="40"/>
                  </a:lnTo>
                  <a:lnTo>
                    <a:pt x="89" y="16"/>
                  </a:lnTo>
                  <a:lnTo>
                    <a:pt x="89" y="8"/>
                  </a:lnTo>
                  <a:lnTo>
                    <a:pt x="89" y="0"/>
                  </a:lnTo>
                  <a:lnTo>
                    <a:pt x="74" y="0"/>
                  </a:lnTo>
                  <a:lnTo>
                    <a:pt x="74" y="8"/>
                  </a:lnTo>
                  <a:lnTo>
                    <a:pt x="60"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75" name="Freeform 43"/>
            <p:cNvSpPr>
              <a:spLocks/>
            </p:cNvSpPr>
            <p:nvPr/>
          </p:nvSpPr>
          <p:spPr bwMode="auto">
            <a:xfrm>
              <a:off x="3996" y="19155"/>
              <a:ext cx="134" cy="160"/>
            </a:xfrm>
            <a:custGeom>
              <a:avLst/>
              <a:gdLst>
                <a:gd name="T0" fmla="*/ 60 w 134"/>
                <a:gd name="T1" fmla="*/ 0 h 160"/>
                <a:gd name="T2" fmla="*/ 37 w 134"/>
                <a:gd name="T3" fmla="*/ 0 h 160"/>
                <a:gd name="T4" fmla="*/ 37 w 134"/>
                <a:gd name="T5" fmla="*/ 8 h 160"/>
                <a:gd name="T6" fmla="*/ 37 w 134"/>
                <a:gd name="T7" fmla="*/ 40 h 160"/>
                <a:gd name="T8" fmla="*/ 8 w 134"/>
                <a:gd name="T9" fmla="*/ 48 h 160"/>
                <a:gd name="T10" fmla="*/ 0 w 134"/>
                <a:gd name="T11" fmla="*/ 48 h 160"/>
                <a:gd name="T12" fmla="*/ 45 w 134"/>
                <a:gd name="T13" fmla="*/ 96 h 160"/>
                <a:gd name="T14" fmla="*/ 45 w 134"/>
                <a:gd name="T15" fmla="*/ 72 h 160"/>
                <a:gd name="T16" fmla="*/ 45 w 134"/>
                <a:gd name="T17" fmla="*/ 48 h 160"/>
                <a:gd name="T18" fmla="*/ 60 w 134"/>
                <a:gd name="T19" fmla="*/ 72 h 160"/>
                <a:gd name="T20" fmla="*/ 74 w 134"/>
                <a:gd name="T21" fmla="*/ 88 h 160"/>
                <a:gd name="T22" fmla="*/ 74 w 134"/>
                <a:gd name="T23" fmla="*/ 112 h 160"/>
                <a:gd name="T24" fmla="*/ 74 w 134"/>
                <a:gd name="T25" fmla="*/ 120 h 160"/>
                <a:gd name="T26" fmla="*/ 74 w 134"/>
                <a:gd name="T27" fmla="*/ 144 h 160"/>
                <a:gd name="T28" fmla="*/ 74 w 134"/>
                <a:gd name="T29" fmla="*/ 152 h 160"/>
                <a:gd name="T30" fmla="*/ 89 w 134"/>
                <a:gd name="T31" fmla="*/ 160 h 160"/>
                <a:gd name="T32" fmla="*/ 89 w 134"/>
                <a:gd name="T33" fmla="*/ 144 h 160"/>
                <a:gd name="T34" fmla="*/ 89 w 134"/>
                <a:gd name="T35" fmla="*/ 120 h 160"/>
                <a:gd name="T36" fmla="*/ 104 w 134"/>
                <a:gd name="T37" fmla="*/ 160 h 160"/>
                <a:gd name="T38" fmla="*/ 134 w 134"/>
                <a:gd name="T39" fmla="*/ 144 h 160"/>
                <a:gd name="T40" fmla="*/ 134 w 134"/>
                <a:gd name="T41" fmla="*/ 112 h 160"/>
                <a:gd name="T42" fmla="*/ 126 w 134"/>
                <a:gd name="T43" fmla="*/ 96 h 160"/>
                <a:gd name="T44" fmla="*/ 126 w 134"/>
                <a:gd name="T45" fmla="*/ 88 h 160"/>
                <a:gd name="T46" fmla="*/ 126 w 134"/>
                <a:gd name="T47" fmla="*/ 72 h 160"/>
                <a:gd name="T48" fmla="*/ 134 w 134"/>
                <a:gd name="T49" fmla="*/ 48 h 160"/>
                <a:gd name="T50" fmla="*/ 134 w 134"/>
                <a:gd name="T51" fmla="*/ 40 h 160"/>
                <a:gd name="T52" fmla="*/ 89 w 134"/>
                <a:gd name="T53" fmla="*/ 16 h 160"/>
                <a:gd name="T54" fmla="*/ 89 w 134"/>
                <a:gd name="T55" fmla="*/ 8 h 160"/>
                <a:gd name="T56" fmla="*/ 89 w 134"/>
                <a:gd name="T57" fmla="*/ 0 h 160"/>
                <a:gd name="T58" fmla="*/ 74 w 134"/>
                <a:gd name="T59" fmla="*/ 0 h 160"/>
                <a:gd name="T60" fmla="*/ 74 w 134"/>
                <a:gd name="T61" fmla="*/ 8 h 160"/>
                <a:gd name="T62" fmla="*/ 60 w 134"/>
                <a:gd name="T6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60">
                  <a:moveTo>
                    <a:pt x="60" y="0"/>
                  </a:moveTo>
                  <a:lnTo>
                    <a:pt x="37" y="0"/>
                  </a:lnTo>
                  <a:lnTo>
                    <a:pt x="37" y="8"/>
                  </a:lnTo>
                  <a:lnTo>
                    <a:pt x="37" y="40"/>
                  </a:lnTo>
                  <a:lnTo>
                    <a:pt x="8" y="48"/>
                  </a:lnTo>
                  <a:lnTo>
                    <a:pt x="0" y="48"/>
                  </a:lnTo>
                  <a:lnTo>
                    <a:pt x="45" y="96"/>
                  </a:lnTo>
                  <a:lnTo>
                    <a:pt x="45" y="72"/>
                  </a:lnTo>
                  <a:lnTo>
                    <a:pt x="45" y="48"/>
                  </a:lnTo>
                  <a:lnTo>
                    <a:pt x="60" y="72"/>
                  </a:lnTo>
                  <a:lnTo>
                    <a:pt x="74" y="88"/>
                  </a:lnTo>
                  <a:lnTo>
                    <a:pt x="74" y="112"/>
                  </a:lnTo>
                  <a:lnTo>
                    <a:pt x="74" y="120"/>
                  </a:lnTo>
                  <a:lnTo>
                    <a:pt x="74" y="144"/>
                  </a:lnTo>
                  <a:lnTo>
                    <a:pt x="74" y="152"/>
                  </a:lnTo>
                  <a:lnTo>
                    <a:pt x="89" y="160"/>
                  </a:lnTo>
                  <a:lnTo>
                    <a:pt x="89" y="144"/>
                  </a:lnTo>
                  <a:lnTo>
                    <a:pt x="89" y="120"/>
                  </a:lnTo>
                  <a:lnTo>
                    <a:pt x="104" y="160"/>
                  </a:lnTo>
                  <a:lnTo>
                    <a:pt x="134" y="144"/>
                  </a:lnTo>
                  <a:lnTo>
                    <a:pt x="134" y="112"/>
                  </a:lnTo>
                  <a:lnTo>
                    <a:pt x="126" y="96"/>
                  </a:lnTo>
                  <a:lnTo>
                    <a:pt x="126" y="88"/>
                  </a:lnTo>
                  <a:lnTo>
                    <a:pt x="126" y="72"/>
                  </a:lnTo>
                  <a:lnTo>
                    <a:pt x="134" y="48"/>
                  </a:lnTo>
                  <a:lnTo>
                    <a:pt x="134" y="40"/>
                  </a:lnTo>
                  <a:lnTo>
                    <a:pt x="89" y="16"/>
                  </a:lnTo>
                  <a:lnTo>
                    <a:pt x="89" y="8"/>
                  </a:lnTo>
                  <a:lnTo>
                    <a:pt x="89" y="0"/>
                  </a:lnTo>
                  <a:lnTo>
                    <a:pt x="74" y="0"/>
                  </a:lnTo>
                  <a:lnTo>
                    <a:pt x="74" y="8"/>
                  </a:lnTo>
                  <a:lnTo>
                    <a:pt x="60"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76" name="Group 44"/>
          <p:cNvGrpSpPr>
            <a:grpSpLocks/>
          </p:cNvGrpSpPr>
          <p:nvPr/>
        </p:nvGrpSpPr>
        <p:grpSpPr bwMode="auto">
          <a:xfrm>
            <a:off x="5259388" y="3536950"/>
            <a:ext cx="119062" cy="292100"/>
            <a:chOff x="3347" y="19916"/>
            <a:chExt cx="75" cy="184"/>
          </a:xfrm>
        </p:grpSpPr>
        <p:sp>
          <p:nvSpPr>
            <p:cNvPr id="658477" name="Freeform 45"/>
            <p:cNvSpPr>
              <a:spLocks/>
            </p:cNvSpPr>
            <p:nvPr/>
          </p:nvSpPr>
          <p:spPr bwMode="auto">
            <a:xfrm>
              <a:off x="3347" y="19916"/>
              <a:ext cx="75" cy="184"/>
            </a:xfrm>
            <a:custGeom>
              <a:avLst/>
              <a:gdLst>
                <a:gd name="T0" fmla="*/ 67 w 75"/>
                <a:gd name="T1" fmla="*/ 0 h 184"/>
                <a:gd name="T2" fmla="*/ 45 w 75"/>
                <a:gd name="T3" fmla="*/ 0 h 184"/>
                <a:gd name="T4" fmla="*/ 45 w 75"/>
                <a:gd name="T5" fmla="*/ 8 h 184"/>
                <a:gd name="T6" fmla="*/ 30 w 75"/>
                <a:gd name="T7" fmla="*/ 16 h 184"/>
                <a:gd name="T8" fmla="*/ 30 w 75"/>
                <a:gd name="T9" fmla="*/ 40 h 184"/>
                <a:gd name="T10" fmla="*/ 15 w 75"/>
                <a:gd name="T11" fmla="*/ 56 h 184"/>
                <a:gd name="T12" fmla="*/ 15 w 75"/>
                <a:gd name="T13" fmla="*/ 88 h 184"/>
                <a:gd name="T14" fmla="*/ 15 w 75"/>
                <a:gd name="T15" fmla="*/ 96 h 184"/>
                <a:gd name="T16" fmla="*/ 0 w 75"/>
                <a:gd name="T17" fmla="*/ 104 h 184"/>
                <a:gd name="T18" fmla="*/ 0 w 75"/>
                <a:gd name="T19" fmla="*/ 128 h 184"/>
                <a:gd name="T20" fmla="*/ 15 w 75"/>
                <a:gd name="T21" fmla="*/ 144 h 184"/>
                <a:gd name="T22" fmla="*/ 30 w 75"/>
                <a:gd name="T23" fmla="*/ 144 h 184"/>
                <a:gd name="T24" fmla="*/ 45 w 75"/>
                <a:gd name="T25" fmla="*/ 144 h 184"/>
                <a:gd name="T26" fmla="*/ 45 w 75"/>
                <a:gd name="T27" fmla="*/ 176 h 184"/>
                <a:gd name="T28" fmla="*/ 45 w 75"/>
                <a:gd name="T29" fmla="*/ 184 h 184"/>
                <a:gd name="T30" fmla="*/ 67 w 75"/>
                <a:gd name="T31" fmla="*/ 184 h 184"/>
                <a:gd name="T32" fmla="*/ 67 w 75"/>
                <a:gd name="T33" fmla="*/ 176 h 184"/>
                <a:gd name="T34" fmla="*/ 75 w 75"/>
                <a:gd name="T35" fmla="*/ 144 h 184"/>
                <a:gd name="T36" fmla="*/ 75 w 75"/>
                <a:gd name="T37" fmla="*/ 128 h 184"/>
                <a:gd name="T38" fmla="*/ 75 w 75"/>
                <a:gd name="T39" fmla="*/ 104 h 184"/>
                <a:gd name="T40" fmla="*/ 75 w 75"/>
                <a:gd name="T41" fmla="*/ 96 h 184"/>
                <a:gd name="T42" fmla="*/ 75 w 75"/>
                <a:gd name="T43" fmla="*/ 48 h 184"/>
                <a:gd name="T44" fmla="*/ 75 w 75"/>
                <a:gd name="T45" fmla="*/ 40 h 184"/>
                <a:gd name="T46" fmla="*/ 75 w 75"/>
                <a:gd name="T47" fmla="*/ 16 h 184"/>
                <a:gd name="T48" fmla="*/ 67 w 75"/>
                <a:gd name="T49" fmla="*/ 8 h 184"/>
                <a:gd name="T50" fmla="*/ 67 w 7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84">
                  <a:moveTo>
                    <a:pt x="67" y="0"/>
                  </a:moveTo>
                  <a:lnTo>
                    <a:pt x="45" y="0"/>
                  </a:lnTo>
                  <a:lnTo>
                    <a:pt x="45" y="8"/>
                  </a:lnTo>
                  <a:lnTo>
                    <a:pt x="30" y="16"/>
                  </a:lnTo>
                  <a:lnTo>
                    <a:pt x="30" y="40"/>
                  </a:lnTo>
                  <a:lnTo>
                    <a:pt x="15" y="56"/>
                  </a:lnTo>
                  <a:lnTo>
                    <a:pt x="15" y="88"/>
                  </a:lnTo>
                  <a:lnTo>
                    <a:pt x="15" y="96"/>
                  </a:lnTo>
                  <a:lnTo>
                    <a:pt x="0" y="104"/>
                  </a:lnTo>
                  <a:lnTo>
                    <a:pt x="0" y="128"/>
                  </a:lnTo>
                  <a:lnTo>
                    <a:pt x="15" y="144"/>
                  </a:lnTo>
                  <a:lnTo>
                    <a:pt x="30" y="144"/>
                  </a:lnTo>
                  <a:lnTo>
                    <a:pt x="45" y="144"/>
                  </a:lnTo>
                  <a:lnTo>
                    <a:pt x="45" y="176"/>
                  </a:lnTo>
                  <a:lnTo>
                    <a:pt x="45" y="184"/>
                  </a:lnTo>
                  <a:lnTo>
                    <a:pt x="67" y="184"/>
                  </a:lnTo>
                  <a:lnTo>
                    <a:pt x="67" y="176"/>
                  </a:lnTo>
                  <a:lnTo>
                    <a:pt x="75" y="144"/>
                  </a:lnTo>
                  <a:lnTo>
                    <a:pt x="75" y="128"/>
                  </a:lnTo>
                  <a:lnTo>
                    <a:pt x="75" y="104"/>
                  </a:lnTo>
                  <a:lnTo>
                    <a:pt x="75" y="96"/>
                  </a:lnTo>
                  <a:lnTo>
                    <a:pt x="75" y="48"/>
                  </a:lnTo>
                  <a:lnTo>
                    <a:pt x="75" y="40"/>
                  </a:lnTo>
                  <a:lnTo>
                    <a:pt x="75" y="16"/>
                  </a:lnTo>
                  <a:lnTo>
                    <a:pt x="67" y="8"/>
                  </a:lnTo>
                  <a:lnTo>
                    <a:pt x="6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78" name="Freeform 46"/>
            <p:cNvSpPr>
              <a:spLocks/>
            </p:cNvSpPr>
            <p:nvPr/>
          </p:nvSpPr>
          <p:spPr bwMode="auto">
            <a:xfrm>
              <a:off x="3347" y="19916"/>
              <a:ext cx="75" cy="184"/>
            </a:xfrm>
            <a:custGeom>
              <a:avLst/>
              <a:gdLst>
                <a:gd name="T0" fmla="*/ 67 w 75"/>
                <a:gd name="T1" fmla="*/ 0 h 184"/>
                <a:gd name="T2" fmla="*/ 45 w 75"/>
                <a:gd name="T3" fmla="*/ 0 h 184"/>
                <a:gd name="T4" fmla="*/ 45 w 75"/>
                <a:gd name="T5" fmla="*/ 8 h 184"/>
                <a:gd name="T6" fmla="*/ 30 w 75"/>
                <a:gd name="T7" fmla="*/ 16 h 184"/>
                <a:gd name="T8" fmla="*/ 30 w 75"/>
                <a:gd name="T9" fmla="*/ 40 h 184"/>
                <a:gd name="T10" fmla="*/ 15 w 75"/>
                <a:gd name="T11" fmla="*/ 56 h 184"/>
                <a:gd name="T12" fmla="*/ 15 w 75"/>
                <a:gd name="T13" fmla="*/ 88 h 184"/>
                <a:gd name="T14" fmla="*/ 15 w 75"/>
                <a:gd name="T15" fmla="*/ 96 h 184"/>
                <a:gd name="T16" fmla="*/ 0 w 75"/>
                <a:gd name="T17" fmla="*/ 104 h 184"/>
                <a:gd name="T18" fmla="*/ 0 w 75"/>
                <a:gd name="T19" fmla="*/ 128 h 184"/>
                <a:gd name="T20" fmla="*/ 15 w 75"/>
                <a:gd name="T21" fmla="*/ 144 h 184"/>
                <a:gd name="T22" fmla="*/ 30 w 75"/>
                <a:gd name="T23" fmla="*/ 144 h 184"/>
                <a:gd name="T24" fmla="*/ 45 w 75"/>
                <a:gd name="T25" fmla="*/ 144 h 184"/>
                <a:gd name="T26" fmla="*/ 45 w 75"/>
                <a:gd name="T27" fmla="*/ 176 h 184"/>
                <a:gd name="T28" fmla="*/ 45 w 75"/>
                <a:gd name="T29" fmla="*/ 184 h 184"/>
                <a:gd name="T30" fmla="*/ 67 w 75"/>
                <a:gd name="T31" fmla="*/ 184 h 184"/>
                <a:gd name="T32" fmla="*/ 67 w 75"/>
                <a:gd name="T33" fmla="*/ 176 h 184"/>
                <a:gd name="T34" fmla="*/ 75 w 75"/>
                <a:gd name="T35" fmla="*/ 144 h 184"/>
                <a:gd name="T36" fmla="*/ 75 w 75"/>
                <a:gd name="T37" fmla="*/ 128 h 184"/>
                <a:gd name="T38" fmla="*/ 75 w 75"/>
                <a:gd name="T39" fmla="*/ 104 h 184"/>
                <a:gd name="T40" fmla="*/ 75 w 75"/>
                <a:gd name="T41" fmla="*/ 96 h 184"/>
                <a:gd name="T42" fmla="*/ 75 w 75"/>
                <a:gd name="T43" fmla="*/ 48 h 184"/>
                <a:gd name="T44" fmla="*/ 75 w 75"/>
                <a:gd name="T45" fmla="*/ 40 h 184"/>
                <a:gd name="T46" fmla="*/ 75 w 75"/>
                <a:gd name="T47" fmla="*/ 16 h 184"/>
                <a:gd name="T48" fmla="*/ 67 w 75"/>
                <a:gd name="T49" fmla="*/ 8 h 184"/>
                <a:gd name="T50" fmla="*/ 67 w 7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84">
                  <a:moveTo>
                    <a:pt x="67" y="0"/>
                  </a:moveTo>
                  <a:lnTo>
                    <a:pt x="45" y="0"/>
                  </a:lnTo>
                  <a:lnTo>
                    <a:pt x="45" y="8"/>
                  </a:lnTo>
                  <a:lnTo>
                    <a:pt x="30" y="16"/>
                  </a:lnTo>
                  <a:lnTo>
                    <a:pt x="30" y="40"/>
                  </a:lnTo>
                  <a:lnTo>
                    <a:pt x="15" y="56"/>
                  </a:lnTo>
                  <a:lnTo>
                    <a:pt x="15" y="88"/>
                  </a:lnTo>
                  <a:lnTo>
                    <a:pt x="15" y="96"/>
                  </a:lnTo>
                  <a:lnTo>
                    <a:pt x="0" y="104"/>
                  </a:lnTo>
                  <a:lnTo>
                    <a:pt x="0" y="128"/>
                  </a:lnTo>
                  <a:lnTo>
                    <a:pt x="15" y="144"/>
                  </a:lnTo>
                  <a:lnTo>
                    <a:pt x="30" y="144"/>
                  </a:lnTo>
                  <a:lnTo>
                    <a:pt x="45" y="144"/>
                  </a:lnTo>
                  <a:lnTo>
                    <a:pt x="45" y="176"/>
                  </a:lnTo>
                  <a:lnTo>
                    <a:pt x="45" y="184"/>
                  </a:lnTo>
                  <a:lnTo>
                    <a:pt x="67" y="184"/>
                  </a:lnTo>
                  <a:lnTo>
                    <a:pt x="67" y="176"/>
                  </a:lnTo>
                  <a:lnTo>
                    <a:pt x="75" y="144"/>
                  </a:lnTo>
                  <a:lnTo>
                    <a:pt x="75" y="128"/>
                  </a:lnTo>
                  <a:lnTo>
                    <a:pt x="75" y="104"/>
                  </a:lnTo>
                  <a:lnTo>
                    <a:pt x="75" y="96"/>
                  </a:lnTo>
                  <a:lnTo>
                    <a:pt x="75" y="48"/>
                  </a:lnTo>
                  <a:lnTo>
                    <a:pt x="75" y="40"/>
                  </a:lnTo>
                  <a:lnTo>
                    <a:pt x="75" y="16"/>
                  </a:lnTo>
                  <a:lnTo>
                    <a:pt x="67" y="8"/>
                  </a:lnTo>
                  <a:lnTo>
                    <a:pt x="6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79" name="Group 47"/>
          <p:cNvGrpSpPr>
            <a:grpSpLocks/>
          </p:cNvGrpSpPr>
          <p:nvPr/>
        </p:nvGrpSpPr>
        <p:grpSpPr bwMode="auto">
          <a:xfrm>
            <a:off x="5999163" y="3889375"/>
            <a:ext cx="431800" cy="442913"/>
            <a:chOff x="3813" y="20138"/>
            <a:chExt cx="272" cy="279"/>
          </a:xfrm>
        </p:grpSpPr>
        <p:sp>
          <p:nvSpPr>
            <p:cNvPr id="658480" name="Freeform 48"/>
            <p:cNvSpPr>
              <a:spLocks/>
            </p:cNvSpPr>
            <p:nvPr/>
          </p:nvSpPr>
          <p:spPr bwMode="auto">
            <a:xfrm>
              <a:off x="3813" y="20138"/>
              <a:ext cx="272" cy="279"/>
            </a:xfrm>
            <a:custGeom>
              <a:avLst/>
              <a:gdLst>
                <a:gd name="T0" fmla="*/ 72 w 272"/>
                <a:gd name="T1" fmla="*/ 0 h 279"/>
                <a:gd name="T2" fmla="*/ 43 w 272"/>
                <a:gd name="T3" fmla="*/ 8 h 279"/>
                <a:gd name="T4" fmla="*/ 29 w 272"/>
                <a:gd name="T5" fmla="*/ 39 h 279"/>
                <a:gd name="T6" fmla="*/ 29 w 272"/>
                <a:gd name="T7" fmla="*/ 103 h 279"/>
                <a:gd name="T8" fmla="*/ 29 w 272"/>
                <a:gd name="T9" fmla="*/ 143 h 279"/>
                <a:gd name="T10" fmla="*/ 0 w 272"/>
                <a:gd name="T11" fmla="*/ 143 h 279"/>
                <a:gd name="T12" fmla="*/ 0 w 272"/>
                <a:gd name="T13" fmla="*/ 175 h 279"/>
                <a:gd name="T14" fmla="*/ 7 w 272"/>
                <a:gd name="T15" fmla="*/ 207 h 279"/>
                <a:gd name="T16" fmla="*/ 58 w 272"/>
                <a:gd name="T17" fmla="*/ 231 h 279"/>
                <a:gd name="T18" fmla="*/ 72 w 272"/>
                <a:gd name="T19" fmla="*/ 231 h 279"/>
                <a:gd name="T20" fmla="*/ 72 w 272"/>
                <a:gd name="T21" fmla="*/ 263 h 279"/>
                <a:gd name="T22" fmla="*/ 72 w 272"/>
                <a:gd name="T23" fmla="*/ 279 h 279"/>
                <a:gd name="T24" fmla="*/ 95 w 272"/>
                <a:gd name="T25" fmla="*/ 271 h 279"/>
                <a:gd name="T26" fmla="*/ 131 w 272"/>
                <a:gd name="T27" fmla="*/ 263 h 279"/>
                <a:gd name="T28" fmla="*/ 176 w 272"/>
                <a:gd name="T29" fmla="*/ 271 h 279"/>
                <a:gd name="T30" fmla="*/ 176 w 272"/>
                <a:gd name="T31" fmla="*/ 271 h 279"/>
                <a:gd name="T32" fmla="*/ 176 w 272"/>
                <a:gd name="T33" fmla="*/ 231 h 279"/>
                <a:gd name="T34" fmla="*/ 220 w 272"/>
                <a:gd name="T35" fmla="*/ 263 h 279"/>
                <a:gd name="T36" fmla="*/ 264 w 272"/>
                <a:gd name="T37" fmla="*/ 279 h 279"/>
                <a:gd name="T38" fmla="*/ 272 w 272"/>
                <a:gd name="T39" fmla="*/ 271 h 279"/>
                <a:gd name="T40" fmla="*/ 242 w 272"/>
                <a:gd name="T41" fmla="*/ 231 h 279"/>
                <a:gd name="T42" fmla="*/ 242 w 272"/>
                <a:gd name="T43" fmla="*/ 223 h 279"/>
                <a:gd name="T44" fmla="*/ 220 w 272"/>
                <a:gd name="T45" fmla="*/ 215 h 279"/>
                <a:gd name="T46" fmla="*/ 205 w 272"/>
                <a:gd name="T47" fmla="*/ 223 h 279"/>
                <a:gd name="T48" fmla="*/ 176 w 272"/>
                <a:gd name="T49" fmla="*/ 215 h 279"/>
                <a:gd name="T50" fmla="*/ 153 w 272"/>
                <a:gd name="T51" fmla="*/ 223 h 279"/>
                <a:gd name="T52" fmla="*/ 139 w 272"/>
                <a:gd name="T53" fmla="*/ 231 h 279"/>
                <a:gd name="T54" fmla="*/ 124 w 272"/>
                <a:gd name="T55" fmla="*/ 215 h 279"/>
                <a:gd name="T56" fmla="*/ 95 w 272"/>
                <a:gd name="T57" fmla="*/ 183 h 279"/>
                <a:gd name="T58" fmla="*/ 95 w 272"/>
                <a:gd name="T59" fmla="*/ 143 h 279"/>
                <a:gd name="T60" fmla="*/ 131 w 272"/>
                <a:gd name="T61" fmla="*/ 119 h 279"/>
                <a:gd name="T62" fmla="*/ 139 w 272"/>
                <a:gd name="T63" fmla="*/ 71 h 279"/>
                <a:gd name="T64" fmla="*/ 124 w 272"/>
                <a:gd name="T65" fmla="*/ 39 h 279"/>
                <a:gd name="T66" fmla="*/ 95 w 272"/>
                <a:gd name="T67"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79">
                  <a:moveTo>
                    <a:pt x="95" y="0"/>
                  </a:moveTo>
                  <a:lnTo>
                    <a:pt x="72" y="0"/>
                  </a:lnTo>
                  <a:lnTo>
                    <a:pt x="58" y="8"/>
                  </a:lnTo>
                  <a:lnTo>
                    <a:pt x="43" y="8"/>
                  </a:lnTo>
                  <a:lnTo>
                    <a:pt x="29" y="15"/>
                  </a:lnTo>
                  <a:lnTo>
                    <a:pt x="29" y="39"/>
                  </a:lnTo>
                  <a:lnTo>
                    <a:pt x="29" y="55"/>
                  </a:lnTo>
                  <a:lnTo>
                    <a:pt x="29" y="103"/>
                  </a:lnTo>
                  <a:lnTo>
                    <a:pt x="29" y="119"/>
                  </a:lnTo>
                  <a:lnTo>
                    <a:pt x="29" y="143"/>
                  </a:lnTo>
                  <a:lnTo>
                    <a:pt x="29" y="159"/>
                  </a:lnTo>
                  <a:lnTo>
                    <a:pt x="0" y="143"/>
                  </a:lnTo>
                  <a:lnTo>
                    <a:pt x="0" y="159"/>
                  </a:lnTo>
                  <a:lnTo>
                    <a:pt x="0" y="175"/>
                  </a:lnTo>
                  <a:lnTo>
                    <a:pt x="7" y="183"/>
                  </a:lnTo>
                  <a:lnTo>
                    <a:pt x="7" y="207"/>
                  </a:lnTo>
                  <a:lnTo>
                    <a:pt x="29" y="215"/>
                  </a:lnTo>
                  <a:lnTo>
                    <a:pt x="58" y="231"/>
                  </a:lnTo>
                  <a:lnTo>
                    <a:pt x="87" y="231"/>
                  </a:lnTo>
                  <a:lnTo>
                    <a:pt x="72" y="231"/>
                  </a:lnTo>
                  <a:lnTo>
                    <a:pt x="58" y="231"/>
                  </a:lnTo>
                  <a:lnTo>
                    <a:pt x="72" y="263"/>
                  </a:lnTo>
                  <a:lnTo>
                    <a:pt x="72" y="271"/>
                  </a:lnTo>
                  <a:lnTo>
                    <a:pt x="72" y="279"/>
                  </a:lnTo>
                  <a:lnTo>
                    <a:pt x="87" y="279"/>
                  </a:lnTo>
                  <a:lnTo>
                    <a:pt x="95" y="271"/>
                  </a:lnTo>
                  <a:lnTo>
                    <a:pt x="124" y="263"/>
                  </a:lnTo>
                  <a:lnTo>
                    <a:pt x="131" y="263"/>
                  </a:lnTo>
                  <a:lnTo>
                    <a:pt x="146" y="271"/>
                  </a:lnTo>
                  <a:lnTo>
                    <a:pt x="176" y="271"/>
                  </a:lnTo>
                  <a:lnTo>
                    <a:pt x="183" y="271"/>
                  </a:lnTo>
                  <a:lnTo>
                    <a:pt x="176" y="271"/>
                  </a:lnTo>
                  <a:lnTo>
                    <a:pt x="176" y="263"/>
                  </a:lnTo>
                  <a:lnTo>
                    <a:pt x="176" y="231"/>
                  </a:lnTo>
                  <a:lnTo>
                    <a:pt x="183" y="231"/>
                  </a:lnTo>
                  <a:lnTo>
                    <a:pt x="220" y="263"/>
                  </a:lnTo>
                  <a:lnTo>
                    <a:pt x="242" y="271"/>
                  </a:lnTo>
                  <a:lnTo>
                    <a:pt x="264" y="279"/>
                  </a:lnTo>
                  <a:lnTo>
                    <a:pt x="272" y="279"/>
                  </a:lnTo>
                  <a:lnTo>
                    <a:pt x="272" y="271"/>
                  </a:lnTo>
                  <a:lnTo>
                    <a:pt x="272" y="263"/>
                  </a:lnTo>
                  <a:lnTo>
                    <a:pt x="242" y="231"/>
                  </a:lnTo>
                  <a:lnTo>
                    <a:pt x="235" y="231"/>
                  </a:lnTo>
                  <a:lnTo>
                    <a:pt x="242" y="223"/>
                  </a:lnTo>
                  <a:lnTo>
                    <a:pt x="235" y="215"/>
                  </a:lnTo>
                  <a:lnTo>
                    <a:pt x="220" y="215"/>
                  </a:lnTo>
                  <a:lnTo>
                    <a:pt x="220" y="223"/>
                  </a:lnTo>
                  <a:lnTo>
                    <a:pt x="205" y="223"/>
                  </a:lnTo>
                  <a:lnTo>
                    <a:pt x="183" y="223"/>
                  </a:lnTo>
                  <a:lnTo>
                    <a:pt x="176" y="215"/>
                  </a:lnTo>
                  <a:lnTo>
                    <a:pt x="153" y="215"/>
                  </a:lnTo>
                  <a:lnTo>
                    <a:pt x="153" y="223"/>
                  </a:lnTo>
                  <a:lnTo>
                    <a:pt x="146" y="231"/>
                  </a:lnTo>
                  <a:lnTo>
                    <a:pt x="139" y="231"/>
                  </a:lnTo>
                  <a:lnTo>
                    <a:pt x="124" y="223"/>
                  </a:lnTo>
                  <a:lnTo>
                    <a:pt x="124" y="215"/>
                  </a:lnTo>
                  <a:lnTo>
                    <a:pt x="95" y="207"/>
                  </a:lnTo>
                  <a:lnTo>
                    <a:pt x="95" y="183"/>
                  </a:lnTo>
                  <a:lnTo>
                    <a:pt x="95" y="159"/>
                  </a:lnTo>
                  <a:lnTo>
                    <a:pt x="95" y="143"/>
                  </a:lnTo>
                  <a:lnTo>
                    <a:pt x="124" y="119"/>
                  </a:lnTo>
                  <a:lnTo>
                    <a:pt x="131" y="119"/>
                  </a:lnTo>
                  <a:lnTo>
                    <a:pt x="139" y="95"/>
                  </a:lnTo>
                  <a:lnTo>
                    <a:pt x="139" y="71"/>
                  </a:lnTo>
                  <a:lnTo>
                    <a:pt x="139" y="55"/>
                  </a:lnTo>
                  <a:lnTo>
                    <a:pt x="124" y="39"/>
                  </a:lnTo>
                  <a:lnTo>
                    <a:pt x="95" y="39"/>
                  </a:lnTo>
                  <a:lnTo>
                    <a:pt x="95" y="8"/>
                  </a:lnTo>
                  <a:lnTo>
                    <a:pt x="95"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81" name="Freeform 49"/>
            <p:cNvSpPr>
              <a:spLocks/>
            </p:cNvSpPr>
            <p:nvPr/>
          </p:nvSpPr>
          <p:spPr bwMode="auto">
            <a:xfrm>
              <a:off x="3813" y="20138"/>
              <a:ext cx="272" cy="279"/>
            </a:xfrm>
            <a:custGeom>
              <a:avLst/>
              <a:gdLst>
                <a:gd name="T0" fmla="*/ 72 w 272"/>
                <a:gd name="T1" fmla="*/ 0 h 279"/>
                <a:gd name="T2" fmla="*/ 43 w 272"/>
                <a:gd name="T3" fmla="*/ 8 h 279"/>
                <a:gd name="T4" fmla="*/ 29 w 272"/>
                <a:gd name="T5" fmla="*/ 39 h 279"/>
                <a:gd name="T6" fmla="*/ 29 w 272"/>
                <a:gd name="T7" fmla="*/ 103 h 279"/>
                <a:gd name="T8" fmla="*/ 29 w 272"/>
                <a:gd name="T9" fmla="*/ 143 h 279"/>
                <a:gd name="T10" fmla="*/ 0 w 272"/>
                <a:gd name="T11" fmla="*/ 143 h 279"/>
                <a:gd name="T12" fmla="*/ 0 w 272"/>
                <a:gd name="T13" fmla="*/ 175 h 279"/>
                <a:gd name="T14" fmla="*/ 7 w 272"/>
                <a:gd name="T15" fmla="*/ 207 h 279"/>
                <a:gd name="T16" fmla="*/ 58 w 272"/>
                <a:gd name="T17" fmla="*/ 231 h 279"/>
                <a:gd name="T18" fmla="*/ 72 w 272"/>
                <a:gd name="T19" fmla="*/ 231 h 279"/>
                <a:gd name="T20" fmla="*/ 72 w 272"/>
                <a:gd name="T21" fmla="*/ 263 h 279"/>
                <a:gd name="T22" fmla="*/ 72 w 272"/>
                <a:gd name="T23" fmla="*/ 279 h 279"/>
                <a:gd name="T24" fmla="*/ 95 w 272"/>
                <a:gd name="T25" fmla="*/ 271 h 279"/>
                <a:gd name="T26" fmla="*/ 131 w 272"/>
                <a:gd name="T27" fmla="*/ 263 h 279"/>
                <a:gd name="T28" fmla="*/ 176 w 272"/>
                <a:gd name="T29" fmla="*/ 271 h 279"/>
                <a:gd name="T30" fmla="*/ 176 w 272"/>
                <a:gd name="T31" fmla="*/ 271 h 279"/>
                <a:gd name="T32" fmla="*/ 176 w 272"/>
                <a:gd name="T33" fmla="*/ 231 h 279"/>
                <a:gd name="T34" fmla="*/ 220 w 272"/>
                <a:gd name="T35" fmla="*/ 263 h 279"/>
                <a:gd name="T36" fmla="*/ 264 w 272"/>
                <a:gd name="T37" fmla="*/ 279 h 279"/>
                <a:gd name="T38" fmla="*/ 272 w 272"/>
                <a:gd name="T39" fmla="*/ 271 h 279"/>
                <a:gd name="T40" fmla="*/ 242 w 272"/>
                <a:gd name="T41" fmla="*/ 231 h 279"/>
                <a:gd name="T42" fmla="*/ 242 w 272"/>
                <a:gd name="T43" fmla="*/ 223 h 279"/>
                <a:gd name="T44" fmla="*/ 220 w 272"/>
                <a:gd name="T45" fmla="*/ 215 h 279"/>
                <a:gd name="T46" fmla="*/ 205 w 272"/>
                <a:gd name="T47" fmla="*/ 223 h 279"/>
                <a:gd name="T48" fmla="*/ 176 w 272"/>
                <a:gd name="T49" fmla="*/ 215 h 279"/>
                <a:gd name="T50" fmla="*/ 153 w 272"/>
                <a:gd name="T51" fmla="*/ 223 h 279"/>
                <a:gd name="T52" fmla="*/ 139 w 272"/>
                <a:gd name="T53" fmla="*/ 231 h 279"/>
                <a:gd name="T54" fmla="*/ 124 w 272"/>
                <a:gd name="T55" fmla="*/ 215 h 279"/>
                <a:gd name="T56" fmla="*/ 95 w 272"/>
                <a:gd name="T57" fmla="*/ 183 h 279"/>
                <a:gd name="T58" fmla="*/ 95 w 272"/>
                <a:gd name="T59" fmla="*/ 143 h 279"/>
                <a:gd name="T60" fmla="*/ 131 w 272"/>
                <a:gd name="T61" fmla="*/ 119 h 279"/>
                <a:gd name="T62" fmla="*/ 139 w 272"/>
                <a:gd name="T63" fmla="*/ 71 h 279"/>
                <a:gd name="T64" fmla="*/ 124 w 272"/>
                <a:gd name="T65" fmla="*/ 39 h 279"/>
                <a:gd name="T66" fmla="*/ 95 w 272"/>
                <a:gd name="T67"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79">
                  <a:moveTo>
                    <a:pt x="95" y="0"/>
                  </a:moveTo>
                  <a:lnTo>
                    <a:pt x="72" y="0"/>
                  </a:lnTo>
                  <a:lnTo>
                    <a:pt x="58" y="8"/>
                  </a:lnTo>
                  <a:lnTo>
                    <a:pt x="43" y="8"/>
                  </a:lnTo>
                  <a:lnTo>
                    <a:pt x="29" y="15"/>
                  </a:lnTo>
                  <a:lnTo>
                    <a:pt x="29" y="39"/>
                  </a:lnTo>
                  <a:lnTo>
                    <a:pt x="29" y="55"/>
                  </a:lnTo>
                  <a:lnTo>
                    <a:pt x="29" y="103"/>
                  </a:lnTo>
                  <a:lnTo>
                    <a:pt x="29" y="119"/>
                  </a:lnTo>
                  <a:lnTo>
                    <a:pt x="29" y="143"/>
                  </a:lnTo>
                  <a:lnTo>
                    <a:pt x="29" y="159"/>
                  </a:lnTo>
                  <a:lnTo>
                    <a:pt x="0" y="143"/>
                  </a:lnTo>
                  <a:lnTo>
                    <a:pt x="0" y="159"/>
                  </a:lnTo>
                  <a:lnTo>
                    <a:pt x="0" y="175"/>
                  </a:lnTo>
                  <a:lnTo>
                    <a:pt x="7" y="183"/>
                  </a:lnTo>
                  <a:lnTo>
                    <a:pt x="7" y="207"/>
                  </a:lnTo>
                  <a:lnTo>
                    <a:pt x="29" y="215"/>
                  </a:lnTo>
                  <a:lnTo>
                    <a:pt x="58" y="231"/>
                  </a:lnTo>
                  <a:lnTo>
                    <a:pt x="87" y="231"/>
                  </a:lnTo>
                  <a:lnTo>
                    <a:pt x="72" y="231"/>
                  </a:lnTo>
                  <a:lnTo>
                    <a:pt x="58" y="231"/>
                  </a:lnTo>
                  <a:lnTo>
                    <a:pt x="72" y="263"/>
                  </a:lnTo>
                  <a:lnTo>
                    <a:pt x="72" y="271"/>
                  </a:lnTo>
                  <a:lnTo>
                    <a:pt x="72" y="279"/>
                  </a:lnTo>
                  <a:lnTo>
                    <a:pt x="87" y="279"/>
                  </a:lnTo>
                  <a:lnTo>
                    <a:pt x="95" y="271"/>
                  </a:lnTo>
                  <a:lnTo>
                    <a:pt x="124" y="263"/>
                  </a:lnTo>
                  <a:lnTo>
                    <a:pt x="131" y="263"/>
                  </a:lnTo>
                  <a:lnTo>
                    <a:pt x="146" y="271"/>
                  </a:lnTo>
                  <a:lnTo>
                    <a:pt x="176" y="271"/>
                  </a:lnTo>
                  <a:lnTo>
                    <a:pt x="183" y="271"/>
                  </a:lnTo>
                  <a:lnTo>
                    <a:pt x="176" y="271"/>
                  </a:lnTo>
                  <a:lnTo>
                    <a:pt x="176" y="263"/>
                  </a:lnTo>
                  <a:lnTo>
                    <a:pt x="176" y="231"/>
                  </a:lnTo>
                  <a:lnTo>
                    <a:pt x="183" y="231"/>
                  </a:lnTo>
                  <a:lnTo>
                    <a:pt x="220" y="263"/>
                  </a:lnTo>
                  <a:lnTo>
                    <a:pt x="242" y="271"/>
                  </a:lnTo>
                  <a:lnTo>
                    <a:pt x="264" y="279"/>
                  </a:lnTo>
                  <a:lnTo>
                    <a:pt x="272" y="279"/>
                  </a:lnTo>
                  <a:lnTo>
                    <a:pt x="272" y="271"/>
                  </a:lnTo>
                  <a:lnTo>
                    <a:pt x="272" y="263"/>
                  </a:lnTo>
                  <a:lnTo>
                    <a:pt x="242" y="231"/>
                  </a:lnTo>
                  <a:lnTo>
                    <a:pt x="235" y="231"/>
                  </a:lnTo>
                  <a:lnTo>
                    <a:pt x="242" y="223"/>
                  </a:lnTo>
                  <a:lnTo>
                    <a:pt x="235" y="215"/>
                  </a:lnTo>
                  <a:lnTo>
                    <a:pt x="220" y="215"/>
                  </a:lnTo>
                  <a:lnTo>
                    <a:pt x="220" y="223"/>
                  </a:lnTo>
                  <a:lnTo>
                    <a:pt x="205" y="223"/>
                  </a:lnTo>
                  <a:lnTo>
                    <a:pt x="183" y="223"/>
                  </a:lnTo>
                  <a:lnTo>
                    <a:pt x="176" y="215"/>
                  </a:lnTo>
                  <a:lnTo>
                    <a:pt x="153" y="215"/>
                  </a:lnTo>
                  <a:lnTo>
                    <a:pt x="153" y="223"/>
                  </a:lnTo>
                  <a:lnTo>
                    <a:pt x="146" y="231"/>
                  </a:lnTo>
                  <a:lnTo>
                    <a:pt x="139" y="231"/>
                  </a:lnTo>
                  <a:lnTo>
                    <a:pt x="124" y="223"/>
                  </a:lnTo>
                  <a:lnTo>
                    <a:pt x="124" y="215"/>
                  </a:lnTo>
                  <a:lnTo>
                    <a:pt x="95" y="207"/>
                  </a:lnTo>
                  <a:lnTo>
                    <a:pt x="95" y="183"/>
                  </a:lnTo>
                  <a:lnTo>
                    <a:pt x="95" y="159"/>
                  </a:lnTo>
                  <a:lnTo>
                    <a:pt x="95" y="143"/>
                  </a:lnTo>
                  <a:lnTo>
                    <a:pt x="124" y="119"/>
                  </a:lnTo>
                  <a:lnTo>
                    <a:pt x="131" y="119"/>
                  </a:lnTo>
                  <a:lnTo>
                    <a:pt x="139" y="95"/>
                  </a:lnTo>
                  <a:lnTo>
                    <a:pt x="139" y="71"/>
                  </a:lnTo>
                  <a:lnTo>
                    <a:pt x="139" y="55"/>
                  </a:lnTo>
                  <a:lnTo>
                    <a:pt x="124" y="39"/>
                  </a:lnTo>
                  <a:lnTo>
                    <a:pt x="95" y="39"/>
                  </a:lnTo>
                  <a:lnTo>
                    <a:pt x="95" y="8"/>
                  </a:lnTo>
                  <a:lnTo>
                    <a:pt x="95"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82" name="Group 50"/>
          <p:cNvGrpSpPr>
            <a:grpSpLocks/>
          </p:cNvGrpSpPr>
          <p:nvPr/>
        </p:nvGrpSpPr>
        <p:grpSpPr bwMode="auto">
          <a:xfrm>
            <a:off x="6326188" y="4535488"/>
            <a:ext cx="420687" cy="354012"/>
            <a:chOff x="4019" y="20545"/>
            <a:chExt cx="265" cy="223"/>
          </a:xfrm>
        </p:grpSpPr>
        <p:sp>
          <p:nvSpPr>
            <p:cNvPr id="658483" name="Freeform 51"/>
            <p:cNvSpPr>
              <a:spLocks/>
            </p:cNvSpPr>
            <p:nvPr/>
          </p:nvSpPr>
          <p:spPr bwMode="auto">
            <a:xfrm>
              <a:off x="4019" y="20545"/>
              <a:ext cx="265" cy="223"/>
            </a:xfrm>
            <a:custGeom>
              <a:avLst/>
              <a:gdLst>
                <a:gd name="T0" fmla="*/ 177 w 265"/>
                <a:gd name="T1" fmla="*/ 0 h 223"/>
                <a:gd name="T2" fmla="*/ 177 w 265"/>
                <a:gd name="T3" fmla="*/ 16 h 223"/>
                <a:gd name="T4" fmla="*/ 177 w 265"/>
                <a:gd name="T5" fmla="*/ 24 h 223"/>
                <a:gd name="T6" fmla="*/ 177 w 265"/>
                <a:gd name="T7" fmla="*/ 48 h 223"/>
                <a:gd name="T8" fmla="*/ 169 w 265"/>
                <a:gd name="T9" fmla="*/ 56 h 223"/>
                <a:gd name="T10" fmla="*/ 140 w 265"/>
                <a:gd name="T11" fmla="*/ 56 h 223"/>
                <a:gd name="T12" fmla="*/ 140 w 265"/>
                <a:gd name="T13" fmla="*/ 64 h 223"/>
                <a:gd name="T14" fmla="*/ 133 w 265"/>
                <a:gd name="T15" fmla="*/ 80 h 223"/>
                <a:gd name="T16" fmla="*/ 118 w 265"/>
                <a:gd name="T17" fmla="*/ 88 h 223"/>
                <a:gd name="T18" fmla="*/ 110 w 265"/>
                <a:gd name="T19" fmla="*/ 119 h 223"/>
                <a:gd name="T20" fmla="*/ 88 w 265"/>
                <a:gd name="T21" fmla="*/ 111 h 223"/>
                <a:gd name="T22" fmla="*/ 66 w 265"/>
                <a:gd name="T23" fmla="*/ 111 h 223"/>
                <a:gd name="T24" fmla="*/ 66 w 265"/>
                <a:gd name="T25" fmla="*/ 119 h 223"/>
                <a:gd name="T26" fmla="*/ 51 w 265"/>
                <a:gd name="T27" fmla="*/ 127 h 223"/>
                <a:gd name="T28" fmla="*/ 51 w 265"/>
                <a:gd name="T29" fmla="*/ 135 h 223"/>
                <a:gd name="T30" fmla="*/ 44 w 265"/>
                <a:gd name="T31" fmla="*/ 135 h 223"/>
                <a:gd name="T32" fmla="*/ 22 w 265"/>
                <a:gd name="T33" fmla="*/ 143 h 223"/>
                <a:gd name="T34" fmla="*/ 7 w 265"/>
                <a:gd name="T35" fmla="*/ 143 h 223"/>
                <a:gd name="T36" fmla="*/ 7 w 265"/>
                <a:gd name="T37" fmla="*/ 167 h 223"/>
                <a:gd name="T38" fmla="*/ 0 w 265"/>
                <a:gd name="T39" fmla="*/ 175 h 223"/>
                <a:gd name="T40" fmla="*/ 0 w 265"/>
                <a:gd name="T41" fmla="*/ 207 h 223"/>
                <a:gd name="T42" fmla="*/ 0 w 265"/>
                <a:gd name="T43" fmla="*/ 215 h 223"/>
                <a:gd name="T44" fmla="*/ 7 w 265"/>
                <a:gd name="T45" fmla="*/ 215 h 223"/>
                <a:gd name="T46" fmla="*/ 22 w 265"/>
                <a:gd name="T47" fmla="*/ 207 h 223"/>
                <a:gd name="T48" fmla="*/ 37 w 265"/>
                <a:gd name="T49" fmla="*/ 175 h 223"/>
                <a:gd name="T50" fmla="*/ 37 w 265"/>
                <a:gd name="T51" fmla="*/ 167 h 223"/>
                <a:gd name="T52" fmla="*/ 44 w 265"/>
                <a:gd name="T53" fmla="*/ 167 h 223"/>
                <a:gd name="T54" fmla="*/ 51 w 265"/>
                <a:gd name="T55" fmla="*/ 167 h 223"/>
                <a:gd name="T56" fmla="*/ 66 w 265"/>
                <a:gd name="T57" fmla="*/ 167 h 223"/>
                <a:gd name="T58" fmla="*/ 88 w 265"/>
                <a:gd name="T59" fmla="*/ 143 h 223"/>
                <a:gd name="T60" fmla="*/ 110 w 265"/>
                <a:gd name="T61" fmla="*/ 143 h 223"/>
                <a:gd name="T62" fmla="*/ 133 w 265"/>
                <a:gd name="T63" fmla="*/ 143 h 223"/>
                <a:gd name="T64" fmla="*/ 140 w 265"/>
                <a:gd name="T65" fmla="*/ 143 h 223"/>
                <a:gd name="T66" fmla="*/ 140 w 265"/>
                <a:gd name="T67" fmla="*/ 167 h 223"/>
                <a:gd name="T68" fmla="*/ 133 w 265"/>
                <a:gd name="T69" fmla="*/ 167 h 223"/>
                <a:gd name="T70" fmla="*/ 133 w 265"/>
                <a:gd name="T71" fmla="*/ 175 h 223"/>
                <a:gd name="T72" fmla="*/ 133 w 265"/>
                <a:gd name="T73" fmla="*/ 207 h 223"/>
                <a:gd name="T74" fmla="*/ 140 w 265"/>
                <a:gd name="T75" fmla="*/ 215 h 223"/>
                <a:gd name="T76" fmla="*/ 169 w 265"/>
                <a:gd name="T77" fmla="*/ 215 h 223"/>
                <a:gd name="T78" fmla="*/ 192 w 265"/>
                <a:gd name="T79" fmla="*/ 215 h 223"/>
                <a:gd name="T80" fmla="*/ 206 w 265"/>
                <a:gd name="T81" fmla="*/ 215 h 223"/>
                <a:gd name="T82" fmla="*/ 214 w 265"/>
                <a:gd name="T83" fmla="*/ 223 h 223"/>
                <a:gd name="T84" fmla="*/ 221 w 265"/>
                <a:gd name="T85" fmla="*/ 223 h 223"/>
                <a:gd name="T86" fmla="*/ 221 w 265"/>
                <a:gd name="T87" fmla="*/ 215 h 223"/>
                <a:gd name="T88" fmla="*/ 221 w 265"/>
                <a:gd name="T89" fmla="*/ 207 h 223"/>
                <a:gd name="T90" fmla="*/ 214 w 265"/>
                <a:gd name="T91" fmla="*/ 175 h 223"/>
                <a:gd name="T92" fmla="*/ 214 w 265"/>
                <a:gd name="T93" fmla="*/ 167 h 223"/>
                <a:gd name="T94" fmla="*/ 206 w 265"/>
                <a:gd name="T95" fmla="*/ 167 h 223"/>
                <a:gd name="T96" fmla="*/ 214 w 265"/>
                <a:gd name="T97" fmla="*/ 143 h 223"/>
                <a:gd name="T98" fmla="*/ 221 w 265"/>
                <a:gd name="T99" fmla="*/ 135 h 223"/>
                <a:gd name="T100" fmla="*/ 258 w 265"/>
                <a:gd name="T101" fmla="*/ 167 h 223"/>
                <a:gd name="T102" fmla="*/ 265 w 265"/>
                <a:gd name="T103" fmla="*/ 143 h 223"/>
                <a:gd name="T104" fmla="*/ 265 w 265"/>
                <a:gd name="T105" fmla="*/ 127 h 223"/>
                <a:gd name="T106" fmla="*/ 265 w 265"/>
                <a:gd name="T107" fmla="*/ 119 h 223"/>
                <a:gd name="T108" fmla="*/ 265 w 265"/>
                <a:gd name="T109" fmla="*/ 88 h 223"/>
                <a:gd name="T110" fmla="*/ 258 w 265"/>
                <a:gd name="T111" fmla="*/ 80 h 223"/>
                <a:gd name="T112" fmla="*/ 221 w 265"/>
                <a:gd name="T113" fmla="*/ 24 h 223"/>
                <a:gd name="T114" fmla="*/ 214 w 265"/>
                <a:gd name="T115" fmla="*/ 24 h 223"/>
                <a:gd name="T116" fmla="*/ 206 w 265"/>
                <a:gd name="T117" fmla="*/ 16 h 223"/>
                <a:gd name="T118" fmla="*/ 192 w 265"/>
                <a:gd name="T119" fmla="*/ 0 h 223"/>
                <a:gd name="T120" fmla="*/ 177 w 265"/>
                <a:gd name="T1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223">
                  <a:moveTo>
                    <a:pt x="177" y="0"/>
                  </a:moveTo>
                  <a:lnTo>
                    <a:pt x="177" y="16"/>
                  </a:lnTo>
                  <a:lnTo>
                    <a:pt x="177" y="24"/>
                  </a:lnTo>
                  <a:lnTo>
                    <a:pt x="177" y="48"/>
                  </a:lnTo>
                  <a:lnTo>
                    <a:pt x="169" y="56"/>
                  </a:lnTo>
                  <a:lnTo>
                    <a:pt x="140" y="56"/>
                  </a:lnTo>
                  <a:lnTo>
                    <a:pt x="140" y="64"/>
                  </a:lnTo>
                  <a:lnTo>
                    <a:pt x="133" y="80"/>
                  </a:lnTo>
                  <a:lnTo>
                    <a:pt x="118" y="88"/>
                  </a:lnTo>
                  <a:lnTo>
                    <a:pt x="110" y="119"/>
                  </a:lnTo>
                  <a:lnTo>
                    <a:pt x="88" y="111"/>
                  </a:lnTo>
                  <a:lnTo>
                    <a:pt x="66" y="111"/>
                  </a:lnTo>
                  <a:lnTo>
                    <a:pt x="66" y="119"/>
                  </a:lnTo>
                  <a:lnTo>
                    <a:pt x="51" y="127"/>
                  </a:lnTo>
                  <a:lnTo>
                    <a:pt x="51" y="135"/>
                  </a:lnTo>
                  <a:lnTo>
                    <a:pt x="44" y="135"/>
                  </a:lnTo>
                  <a:lnTo>
                    <a:pt x="22" y="143"/>
                  </a:lnTo>
                  <a:lnTo>
                    <a:pt x="7" y="143"/>
                  </a:lnTo>
                  <a:lnTo>
                    <a:pt x="7" y="167"/>
                  </a:lnTo>
                  <a:lnTo>
                    <a:pt x="0" y="175"/>
                  </a:lnTo>
                  <a:lnTo>
                    <a:pt x="0" y="207"/>
                  </a:lnTo>
                  <a:lnTo>
                    <a:pt x="0" y="215"/>
                  </a:lnTo>
                  <a:lnTo>
                    <a:pt x="7" y="215"/>
                  </a:lnTo>
                  <a:lnTo>
                    <a:pt x="22" y="207"/>
                  </a:lnTo>
                  <a:lnTo>
                    <a:pt x="37" y="175"/>
                  </a:lnTo>
                  <a:lnTo>
                    <a:pt x="37" y="167"/>
                  </a:lnTo>
                  <a:lnTo>
                    <a:pt x="44" y="167"/>
                  </a:lnTo>
                  <a:lnTo>
                    <a:pt x="51" y="167"/>
                  </a:lnTo>
                  <a:lnTo>
                    <a:pt x="66" y="167"/>
                  </a:lnTo>
                  <a:lnTo>
                    <a:pt x="88" y="143"/>
                  </a:lnTo>
                  <a:lnTo>
                    <a:pt x="110" y="143"/>
                  </a:lnTo>
                  <a:lnTo>
                    <a:pt x="133" y="143"/>
                  </a:lnTo>
                  <a:lnTo>
                    <a:pt x="140" y="143"/>
                  </a:lnTo>
                  <a:lnTo>
                    <a:pt x="140" y="167"/>
                  </a:lnTo>
                  <a:lnTo>
                    <a:pt x="133" y="167"/>
                  </a:lnTo>
                  <a:lnTo>
                    <a:pt x="133" y="175"/>
                  </a:lnTo>
                  <a:lnTo>
                    <a:pt x="133" y="207"/>
                  </a:lnTo>
                  <a:lnTo>
                    <a:pt x="140" y="215"/>
                  </a:lnTo>
                  <a:lnTo>
                    <a:pt x="169" y="215"/>
                  </a:lnTo>
                  <a:lnTo>
                    <a:pt x="192" y="215"/>
                  </a:lnTo>
                  <a:lnTo>
                    <a:pt x="206" y="215"/>
                  </a:lnTo>
                  <a:lnTo>
                    <a:pt x="214" y="223"/>
                  </a:lnTo>
                  <a:lnTo>
                    <a:pt x="221" y="223"/>
                  </a:lnTo>
                  <a:lnTo>
                    <a:pt x="221" y="215"/>
                  </a:lnTo>
                  <a:lnTo>
                    <a:pt x="221" y="207"/>
                  </a:lnTo>
                  <a:lnTo>
                    <a:pt x="214" y="175"/>
                  </a:lnTo>
                  <a:lnTo>
                    <a:pt x="214" y="167"/>
                  </a:lnTo>
                  <a:lnTo>
                    <a:pt x="206" y="167"/>
                  </a:lnTo>
                  <a:lnTo>
                    <a:pt x="214" y="143"/>
                  </a:lnTo>
                  <a:lnTo>
                    <a:pt x="221" y="135"/>
                  </a:lnTo>
                  <a:lnTo>
                    <a:pt x="258" y="167"/>
                  </a:lnTo>
                  <a:lnTo>
                    <a:pt x="265" y="143"/>
                  </a:lnTo>
                  <a:lnTo>
                    <a:pt x="265" y="127"/>
                  </a:lnTo>
                  <a:lnTo>
                    <a:pt x="265" y="119"/>
                  </a:lnTo>
                  <a:lnTo>
                    <a:pt x="265" y="88"/>
                  </a:lnTo>
                  <a:lnTo>
                    <a:pt x="258" y="80"/>
                  </a:lnTo>
                  <a:lnTo>
                    <a:pt x="221" y="24"/>
                  </a:lnTo>
                  <a:lnTo>
                    <a:pt x="214" y="24"/>
                  </a:lnTo>
                  <a:lnTo>
                    <a:pt x="206" y="16"/>
                  </a:lnTo>
                  <a:lnTo>
                    <a:pt x="192" y="0"/>
                  </a:lnTo>
                  <a:lnTo>
                    <a:pt x="17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84" name="Freeform 52"/>
            <p:cNvSpPr>
              <a:spLocks/>
            </p:cNvSpPr>
            <p:nvPr/>
          </p:nvSpPr>
          <p:spPr bwMode="auto">
            <a:xfrm>
              <a:off x="4019" y="20545"/>
              <a:ext cx="265" cy="223"/>
            </a:xfrm>
            <a:custGeom>
              <a:avLst/>
              <a:gdLst>
                <a:gd name="T0" fmla="*/ 177 w 265"/>
                <a:gd name="T1" fmla="*/ 0 h 223"/>
                <a:gd name="T2" fmla="*/ 177 w 265"/>
                <a:gd name="T3" fmla="*/ 16 h 223"/>
                <a:gd name="T4" fmla="*/ 177 w 265"/>
                <a:gd name="T5" fmla="*/ 24 h 223"/>
                <a:gd name="T6" fmla="*/ 177 w 265"/>
                <a:gd name="T7" fmla="*/ 48 h 223"/>
                <a:gd name="T8" fmla="*/ 169 w 265"/>
                <a:gd name="T9" fmla="*/ 56 h 223"/>
                <a:gd name="T10" fmla="*/ 140 w 265"/>
                <a:gd name="T11" fmla="*/ 56 h 223"/>
                <a:gd name="T12" fmla="*/ 140 w 265"/>
                <a:gd name="T13" fmla="*/ 64 h 223"/>
                <a:gd name="T14" fmla="*/ 133 w 265"/>
                <a:gd name="T15" fmla="*/ 80 h 223"/>
                <a:gd name="T16" fmla="*/ 118 w 265"/>
                <a:gd name="T17" fmla="*/ 88 h 223"/>
                <a:gd name="T18" fmla="*/ 110 w 265"/>
                <a:gd name="T19" fmla="*/ 119 h 223"/>
                <a:gd name="T20" fmla="*/ 88 w 265"/>
                <a:gd name="T21" fmla="*/ 111 h 223"/>
                <a:gd name="T22" fmla="*/ 66 w 265"/>
                <a:gd name="T23" fmla="*/ 111 h 223"/>
                <a:gd name="T24" fmla="*/ 66 w 265"/>
                <a:gd name="T25" fmla="*/ 119 h 223"/>
                <a:gd name="T26" fmla="*/ 51 w 265"/>
                <a:gd name="T27" fmla="*/ 127 h 223"/>
                <a:gd name="T28" fmla="*/ 51 w 265"/>
                <a:gd name="T29" fmla="*/ 135 h 223"/>
                <a:gd name="T30" fmla="*/ 44 w 265"/>
                <a:gd name="T31" fmla="*/ 135 h 223"/>
                <a:gd name="T32" fmla="*/ 22 w 265"/>
                <a:gd name="T33" fmla="*/ 143 h 223"/>
                <a:gd name="T34" fmla="*/ 7 w 265"/>
                <a:gd name="T35" fmla="*/ 143 h 223"/>
                <a:gd name="T36" fmla="*/ 7 w 265"/>
                <a:gd name="T37" fmla="*/ 167 h 223"/>
                <a:gd name="T38" fmla="*/ 0 w 265"/>
                <a:gd name="T39" fmla="*/ 175 h 223"/>
                <a:gd name="T40" fmla="*/ 0 w 265"/>
                <a:gd name="T41" fmla="*/ 207 h 223"/>
                <a:gd name="T42" fmla="*/ 0 w 265"/>
                <a:gd name="T43" fmla="*/ 215 h 223"/>
                <a:gd name="T44" fmla="*/ 7 w 265"/>
                <a:gd name="T45" fmla="*/ 215 h 223"/>
                <a:gd name="T46" fmla="*/ 22 w 265"/>
                <a:gd name="T47" fmla="*/ 207 h 223"/>
                <a:gd name="T48" fmla="*/ 37 w 265"/>
                <a:gd name="T49" fmla="*/ 175 h 223"/>
                <a:gd name="T50" fmla="*/ 37 w 265"/>
                <a:gd name="T51" fmla="*/ 167 h 223"/>
                <a:gd name="T52" fmla="*/ 44 w 265"/>
                <a:gd name="T53" fmla="*/ 167 h 223"/>
                <a:gd name="T54" fmla="*/ 51 w 265"/>
                <a:gd name="T55" fmla="*/ 167 h 223"/>
                <a:gd name="T56" fmla="*/ 66 w 265"/>
                <a:gd name="T57" fmla="*/ 167 h 223"/>
                <a:gd name="T58" fmla="*/ 88 w 265"/>
                <a:gd name="T59" fmla="*/ 143 h 223"/>
                <a:gd name="T60" fmla="*/ 110 w 265"/>
                <a:gd name="T61" fmla="*/ 143 h 223"/>
                <a:gd name="T62" fmla="*/ 133 w 265"/>
                <a:gd name="T63" fmla="*/ 143 h 223"/>
                <a:gd name="T64" fmla="*/ 140 w 265"/>
                <a:gd name="T65" fmla="*/ 143 h 223"/>
                <a:gd name="T66" fmla="*/ 140 w 265"/>
                <a:gd name="T67" fmla="*/ 167 h 223"/>
                <a:gd name="T68" fmla="*/ 133 w 265"/>
                <a:gd name="T69" fmla="*/ 167 h 223"/>
                <a:gd name="T70" fmla="*/ 133 w 265"/>
                <a:gd name="T71" fmla="*/ 175 h 223"/>
                <a:gd name="T72" fmla="*/ 133 w 265"/>
                <a:gd name="T73" fmla="*/ 207 h 223"/>
                <a:gd name="T74" fmla="*/ 140 w 265"/>
                <a:gd name="T75" fmla="*/ 215 h 223"/>
                <a:gd name="T76" fmla="*/ 169 w 265"/>
                <a:gd name="T77" fmla="*/ 215 h 223"/>
                <a:gd name="T78" fmla="*/ 192 w 265"/>
                <a:gd name="T79" fmla="*/ 215 h 223"/>
                <a:gd name="T80" fmla="*/ 206 w 265"/>
                <a:gd name="T81" fmla="*/ 215 h 223"/>
                <a:gd name="T82" fmla="*/ 214 w 265"/>
                <a:gd name="T83" fmla="*/ 223 h 223"/>
                <a:gd name="T84" fmla="*/ 221 w 265"/>
                <a:gd name="T85" fmla="*/ 223 h 223"/>
                <a:gd name="T86" fmla="*/ 221 w 265"/>
                <a:gd name="T87" fmla="*/ 215 h 223"/>
                <a:gd name="T88" fmla="*/ 221 w 265"/>
                <a:gd name="T89" fmla="*/ 207 h 223"/>
                <a:gd name="T90" fmla="*/ 214 w 265"/>
                <a:gd name="T91" fmla="*/ 175 h 223"/>
                <a:gd name="T92" fmla="*/ 214 w 265"/>
                <a:gd name="T93" fmla="*/ 167 h 223"/>
                <a:gd name="T94" fmla="*/ 206 w 265"/>
                <a:gd name="T95" fmla="*/ 167 h 223"/>
                <a:gd name="T96" fmla="*/ 214 w 265"/>
                <a:gd name="T97" fmla="*/ 143 h 223"/>
                <a:gd name="T98" fmla="*/ 221 w 265"/>
                <a:gd name="T99" fmla="*/ 135 h 223"/>
                <a:gd name="T100" fmla="*/ 258 w 265"/>
                <a:gd name="T101" fmla="*/ 167 h 223"/>
                <a:gd name="T102" fmla="*/ 265 w 265"/>
                <a:gd name="T103" fmla="*/ 143 h 223"/>
                <a:gd name="T104" fmla="*/ 265 w 265"/>
                <a:gd name="T105" fmla="*/ 127 h 223"/>
                <a:gd name="T106" fmla="*/ 265 w 265"/>
                <a:gd name="T107" fmla="*/ 119 h 223"/>
                <a:gd name="T108" fmla="*/ 265 w 265"/>
                <a:gd name="T109" fmla="*/ 88 h 223"/>
                <a:gd name="T110" fmla="*/ 258 w 265"/>
                <a:gd name="T111" fmla="*/ 80 h 223"/>
                <a:gd name="T112" fmla="*/ 221 w 265"/>
                <a:gd name="T113" fmla="*/ 24 h 223"/>
                <a:gd name="T114" fmla="*/ 214 w 265"/>
                <a:gd name="T115" fmla="*/ 24 h 223"/>
                <a:gd name="T116" fmla="*/ 206 w 265"/>
                <a:gd name="T117" fmla="*/ 16 h 223"/>
                <a:gd name="T118" fmla="*/ 192 w 265"/>
                <a:gd name="T119" fmla="*/ 0 h 223"/>
                <a:gd name="T120" fmla="*/ 177 w 265"/>
                <a:gd name="T1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223">
                  <a:moveTo>
                    <a:pt x="177" y="0"/>
                  </a:moveTo>
                  <a:lnTo>
                    <a:pt x="177" y="16"/>
                  </a:lnTo>
                  <a:lnTo>
                    <a:pt x="177" y="24"/>
                  </a:lnTo>
                  <a:lnTo>
                    <a:pt x="177" y="48"/>
                  </a:lnTo>
                  <a:lnTo>
                    <a:pt x="169" y="56"/>
                  </a:lnTo>
                  <a:lnTo>
                    <a:pt x="140" y="56"/>
                  </a:lnTo>
                  <a:lnTo>
                    <a:pt x="140" y="64"/>
                  </a:lnTo>
                  <a:lnTo>
                    <a:pt x="133" y="80"/>
                  </a:lnTo>
                  <a:lnTo>
                    <a:pt x="118" y="88"/>
                  </a:lnTo>
                  <a:lnTo>
                    <a:pt x="110" y="119"/>
                  </a:lnTo>
                  <a:lnTo>
                    <a:pt x="88" y="111"/>
                  </a:lnTo>
                  <a:lnTo>
                    <a:pt x="66" y="111"/>
                  </a:lnTo>
                  <a:lnTo>
                    <a:pt x="66" y="119"/>
                  </a:lnTo>
                  <a:lnTo>
                    <a:pt x="51" y="127"/>
                  </a:lnTo>
                  <a:lnTo>
                    <a:pt x="51" y="135"/>
                  </a:lnTo>
                  <a:lnTo>
                    <a:pt x="44" y="135"/>
                  </a:lnTo>
                  <a:lnTo>
                    <a:pt x="22" y="143"/>
                  </a:lnTo>
                  <a:lnTo>
                    <a:pt x="7" y="143"/>
                  </a:lnTo>
                  <a:lnTo>
                    <a:pt x="7" y="167"/>
                  </a:lnTo>
                  <a:lnTo>
                    <a:pt x="0" y="175"/>
                  </a:lnTo>
                  <a:lnTo>
                    <a:pt x="0" y="207"/>
                  </a:lnTo>
                  <a:lnTo>
                    <a:pt x="0" y="215"/>
                  </a:lnTo>
                  <a:lnTo>
                    <a:pt x="7" y="215"/>
                  </a:lnTo>
                  <a:lnTo>
                    <a:pt x="22" y="207"/>
                  </a:lnTo>
                  <a:lnTo>
                    <a:pt x="37" y="175"/>
                  </a:lnTo>
                  <a:lnTo>
                    <a:pt x="37" y="167"/>
                  </a:lnTo>
                  <a:lnTo>
                    <a:pt x="44" y="167"/>
                  </a:lnTo>
                  <a:lnTo>
                    <a:pt x="51" y="167"/>
                  </a:lnTo>
                  <a:lnTo>
                    <a:pt x="66" y="167"/>
                  </a:lnTo>
                  <a:lnTo>
                    <a:pt x="88" y="143"/>
                  </a:lnTo>
                  <a:lnTo>
                    <a:pt x="110" y="143"/>
                  </a:lnTo>
                  <a:lnTo>
                    <a:pt x="133" y="143"/>
                  </a:lnTo>
                  <a:lnTo>
                    <a:pt x="140" y="143"/>
                  </a:lnTo>
                  <a:lnTo>
                    <a:pt x="140" y="167"/>
                  </a:lnTo>
                  <a:lnTo>
                    <a:pt x="133" y="167"/>
                  </a:lnTo>
                  <a:lnTo>
                    <a:pt x="133" y="175"/>
                  </a:lnTo>
                  <a:lnTo>
                    <a:pt x="133" y="207"/>
                  </a:lnTo>
                  <a:lnTo>
                    <a:pt x="140" y="215"/>
                  </a:lnTo>
                  <a:lnTo>
                    <a:pt x="169" y="215"/>
                  </a:lnTo>
                  <a:lnTo>
                    <a:pt x="192" y="215"/>
                  </a:lnTo>
                  <a:lnTo>
                    <a:pt x="206" y="215"/>
                  </a:lnTo>
                  <a:lnTo>
                    <a:pt x="214" y="223"/>
                  </a:lnTo>
                  <a:lnTo>
                    <a:pt x="221" y="223"/>
                  </a:lnTo>
                  <a:lnTo>
                    <a:pt x="221" y="215"/>
                  </a:lnTo>
                  <a:lnTo>
                    <a:pt x="221" y="207"/>
                  </a:lnTo>
                  <a:lnTo>
                    <a:pt x="214" y="175"/>
                  </a:lnTo>
                  <a:lnTo>
                    <a:pt x="214" y="167"/>
                  </a:lnTo>
                  <a:lnTo>
                    <a:pt x="206" y="167"/>
                  </a:lnTo>
                  <a:lnTo>
                    <a:pt x="214" y="143"/>
                  </a:lnTo>
                  <a:lnTo>
                    <a:pt x="221" y="135"/>
                  </a:lnTo>
                  <a:lnTo>
                    <a:pt x="258" y="167"/>
                  </a:lnTo>
                  <a:lnTo>
                    <a:pt x="265" y="143"/>
                  </a:lnTo>
                  <a:lnTo>
                    <a:pt x="265" y="127"/>
                  </a:lnTo>
                  <a:lnTo>
                    <a:pt x="265" y="119"/>
                  </a:lnTo>
                  <a:lnTo>
                    <a:pt x="265" y="88"/>
                  </a:lnTo>
                  <a:lnTo>
                    <a:pt x="258" y="80"/>
                  </a:lnTo>
                  <a:lnTo>
                    <a:pt x="221" y="24"/>
                  </a:lnTo>
                  <a:lnTo>
                    <a:pt x="214" y="24"/>
                  </a:lnTo>
                  <a:lnTo>
                    <a:pt x="206" y="16"/>
                  </a:lnTo>
                  <a:lnTo>
                    <a:pt x="192" y="0"/>
                  </a:lnTo>
                  <a:lnTo>
                    <a:pt x="17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85" name="Group 53"/>
          <p:cNvGrpSpPr>
            <a:grpSpLocks/>
          </p:cNvGrpSpPr>
          <p:nvPr/>
        </p:nvGrpSpPr>
        <p:grpSpPr bwMode="auto">
          <a:xfrm>
            <a:off x="3808413" y="5359400"/>
            <a:ext cx="1076325" cy="900113"/>
            <a:chOff x="2433" y="21064"/>
            <a:chExt cx="678" cy="567"/>
          </a:xfrm>
        </p:grpSpPr>
        <p:sp>
          <p:nvSpPr>
            <p:cNvPr id="658486" name="Freeform 54"/>
            <p:cNvSpPr>
              <a:spLocks/>
            </p:cNvSpPr>
            <p:nvPr/>
          </p:nvSpPr>
          <p:spPr bwMode="auto">
            <a:xfrm>
              <a:off x="2433" y="21064"/>
              <a:ext cx="678" cy="567"/>
            </a:xfrm>
            <a:custGeom>
              <a:avLst/>
              <a:gdLst>
                <a:gd name="T0" fmla="*/ 0 w 678"/>
                <a:gd name="T1" fmla="*/ 24 h 567"/>
                <a:gd name="T2" fmla="*/ 23 w 678"/>
                <a:gd name="T3" fmla="*/ 56 h 567"/>
                <a:gd name="T4" fmla="*/ 59 w 678"/>
                <a:gd name="T5" fmla="*/ 111 h 567"/>
                <a:gd name="T6" fmla="*/ 89 w 678"/>
                <a:gd name="T7" fmla="*/ 111 h 567"/>
                <a:gd name="T8" fmla="*/ 111 w 678"/>
                <a:gd name="T9" fmla="*/ 111 h 567"/>
                <a:gd name="T10" fmla="*/ 141 w 678"/>
                <a:gd name="T11" fmla="*/ 135 h 567"/>
                <a:gd name="T12" fmla="*/ 155 w 678"/>
                <a:gd name="T13" fmla="*/ 143 h 567"/>
                <a:gd name="T14" fmla="*/ 207 w 678"/>
                <a:gd name="T15" fmla="*/ 175 h 567"/>
                <a:gd name="T16" fmla="*/ 222 w 678"/>
                <a:gd name="T17" fmla="*/ 207 h 567"/>
                <a:gd name="T18" fmla="*/ 243 w 678"/>
                <a:gd name="T19" fmla="*/ 239 h 567"/>
                <a:gd name="T20" fmla="*/ 243 w 678"/>
                <a:gd name="T21" fmla="*/ 271 h 567"/>
                <a:gd name="T22" fmla="*/ 287 w 678"/>
                <a:gd name="T23" fmla="*/ 295 h 567"/>
                <a:gd name="T24" fmla="*/ 317 w 678"/>
                <a:gd name="T25" fmla="*/ 327 h 567"/>
                <a:gd name="T26" fmla="*/ 339 w 678"/>
                <a:gd name="T27" fmla="*/ 335 h 567"/>
                <a:gd name="T28" fmla="*/ 339 w 678"/>
                <a:gd name="T29" fmla="*/ 383 h 567"/>
                <a:gd name="T30" fmla="*/ 376 w 678"/>
                <a:gd name="T31" fmla="*/ 407 h 567"/>
                <a:gd name="T32" fmla="*/ 420 w 678"/>
                <a:gd name="T33" fmla="*/ 463 h 567"/>
                <a:gd name="T34" fmla="*/ 435 w 678"/>
                <a:gd name="T35" fmla="*/ 487 h 567"/>
                <a:gd name="T36" fmla="*/ 464 w 678"/>
                <a:gd name="T37" fmla="*/ 487 h 567"/>
                <a:gd name="T38" fmla="*/ 479 w 678"/>
                <a:gd name="T39" fmla="*/ 503 h 567"/>
                <a:gd name="T40" fmla="*/ 516 w 678"/>
                <a:gd name="T41" fmla="*/ 511 h 567"/>
                <a:gd name="T42" fmla="*/ 583 w 678"/>
                <a:gd name="T43" fmla="*/ 559 h 567"/>
                <a:gd name="T44" fmla="*/ 627 w 678"/>
                <a:gd name="T45" fmla="*/ 567 h 567"/>
                <a:gd name="T46" fmla="*/ 649 w 678"/>
                <a:gd name="T47" fmla="*/ 559 h 567"/>
                <a:gd name="T48" fmla="*/ 678 w 678"/>
                <a:gd name="T49" fmla="*/ 559 h 567"/>
                <a:gd name="T50" fmla="*/ 678 w 678"/>
                <a:gd name="T51" fmla="*/ 519 h 567"/>
                <a:gd name="T52" fmla="*/ 678 w 678"/>
                <a:gd name="T53" fmla="*/ 487 h 567"/>
                <a:gd name="T54" fmla="*/ 678 w 678"/>
                <a:gd name="T55" fmla="*/ 439 h 567"/>
                <a:gd name="T56" fmla="*/ 678 w 678"/>
                <a:gd name="T57" fmla="*/ 423 h 567"/>
                <a:gd name="T58" fmla="*/ 649 w 678"/>
                <a:gd name="T59" fmla="*/ 391 h 567"/>
                <a:gd name="T60" fmla="*/ 590 w 678"/>
                <a:gd name="T61" fmla="*/ 383 h 567"/>
                <a:gd name="T62" fmla="*/ 583 w 678"/>
                <a:gd name="T63" fmla="*/ 343 h 567"/>
                <a:gd name="T64" fmla="*/ 583 w 678"/>
                <a:gd name="T65" fmla="*/ 327 h 567"/>
                <a:gd name="T66" fmla="*/ 546 w 678"/>
                <a:gd name="T67" fmla="*/ 303 h 567"/>
                <a:gd name="T68" fmla="*/ 531 w 678"/>
                <a:gd name="T69" fmla="*/ 295 h 567"/>
                <a:gd name="T70" fmla="*/ 501 w 678"/>
                <a:gd name="T71" fmla="*/ 271 h 567"/>
                <a:gd name="T72" fmla="*/ 531 w 678"/>
                <a:gd name="T73" fmla="*/ 263 h 567"/>
                <a:gd name="T74" fmla="*/ 501 w 678"/>
                <a:gd name="T75" fmla="*/ 239 h 567"/>
                <a:gd name="T76" fmla="*/ 479 w 678"/>
                <a:gd name="T77" fmla="*/ 263 h 567"/>
                <a:gd name="T78" fmla="*/ 472 w 678"/>
                <a:gd name="T79" fmla="*/ 239 h 567"/>
                <a:gd name="T80" fmla="*/ 413 w 678"/>
                <a:gd name="T81" fmla="*/ 183 h 567"/>
                <a:gd name="T82" fmla="*/ 376 w 678"/>
                <a:gd name="T83" fmla="*/ 175 h 567"/>
                <a:gd name="T84" fmla="*/ 339 w 678"/>
                <a:gd name="T85" fmla="*/ 159 h 567"/>
                <a:gd name="T86" fmla="*/ 287 w 678"/>
                <a:gd name="T87" fmla="*/ 135 h 567"/>
                <a:gd name="T88" fmla="*/ 243 w 678"/>
                <a:gd name="T89" fmla="*/ 111 h 567"/>
                <a:gd name="T90" fmla="*/ 170 w 678"/>
                <a:gd name="T91" fmla="*/ 64 h 567"/>
                <a:gd name="T92" fmla="*/ 163 w 678"/>
                <a:gd name="T93" fmla="*/ 48 h 567"/>
                <a:gd name="T94" fmla="*/ 111 w 678"/>
                <a:gd name="T95" fmla="*/ 24 h 567"/>
                <a:gd name="T96" fmla="*/ 74 w 678"/>
                <a:gd name="T97" fmla="*/ 24 h 567"/>
                <a:gd name="T98" fmla="*/ 52 w 678"/>
                <a:gd name="T99" fmla="*/ 8 h 567"/>
                <a:gd name="T100" fmla="*/ 8 w 678"/>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8" h="567">
                  <a:moveTo>
                    <a:pt x="0" y="0"/>
                  </a:moveTo>
                  <a:lnTo>
                    <a:pt x="0" y="24"/>
                  </a:lnTo>
                  <a:lnTo>
                    <a:pt x="0" y="48"/>
                  </a:lnTo>
                  <a:lnTo>
                    <a:pt x="23" y="56"/>
                  </a:lnTo>
                  <a:lnTo>
                    <a:pt x="52" y="80"/>
                  </a:lnTo>
                  <a:lnTo>
                    <a:pt x="59" y="111"/>
                  </a:lnTo>
                  <a:lnTo>
                    <a:pt x="74" y="111"/>
                  </a:lnTo>
                  <a:lnTo>
                    <a:pt x="89" y="111"/>
                  </a:lnTo>
                  <a:lnTo>
                    <a:pt x="96" y="111"/>
                  </a:lnTo>
                  <a:lnTo>
                    <a:pt x="111" y="111"/>
                  </a:lnTo>
                  <a:lnTo>
                    <a:pt x="126" y="111"/>
                  </a:lnTo>
                  <a:lnTo>
                    <a:pt x="141" y="135"/>
                  </a:lnTo>
                  <a:lnTo>
                    <a:pt x="141" y="143"/>
                  </a:lnTo>
                  <a:lnTo>
                    <a:pt x="155" y="143"/>
                  </a:lnTo>
                  <a:lnTo>
                    <a:pt x="178" y="175"/>
                  </a:lnTo>
                  <a:lnTo>
                    <a:pt x="207" y="175"/>
                  </a:lnTo>
                  <a:lnTo>
                    <a:pt x="214" y="175"/>
                  </a:lnTo>
                  <a:lnTo>
                    <a:pt x="222" y="207"/>
                  </a:lnTo>
                  <a:lnTo>
                    <a:pt x="222" y="223"/>
                  </a:lnTo>
                  <a:lnTo>
                    <a:pt x="243" y="239"/>
                  </a:lnTo>
                  <a:lnTo>
                    <a:pt x="243" y="263"/>
                  </a:lnTo>
                  <a:lnTo>
                    <a:pt x="243" y="271"/>
                  </a:lnTo>
                  <a:lnTo>
                    <a:pt x="258" y="287"/>
                  </a:lnTo>
                  <a:lnTo>
                    <a:pt x="287" y="295"/>
                  </a:lnTo>
                  <a:lnTo>
                    <a:pt x="310" y="327"/>
                  </a:lnTo>
                  <a:lnTo>
                    <a:pt x="317" y="327"/>
                  </a:lnTo>
                  <a:lnTo>
                    <a:pt x="339" y="327"/>
                  </a:lnTo>
                  <a:lnTo>
                    <a:pt x="339" y="335"/>
                  </a:lnTo>
                  <a:lnTo>
                    <a:pt x="339" y="343"/>
                  </a:lnTo>
                  <a:lnTo>
                    <a:pt x="339" y="383"/>
                  </a:lnTo>
                  <a:lnTo>
                    <a:pt x="339" y="391"/>
                  </a:lnTo>
                  <a:lnTo>
                    <a:pt x="376" y="407"/>
                  </a:lnTo>
                  <a:lnTo>
                    <a:pt x="391" y="439"/>
                  </a:lnTo>
                  <a:lnTo>
                    <a:pt x="420" y="463"/>
                  </a:lnTo>
                  <a:lnTo>
                    <a:pt x="428" y="471"/>
                  </a:lnTo>
                  <a:lnTo>
                    <a:pt x="435" y="487"/>
                  </a:lnTo>
                  <a:lnTo>
                    <a:pt x="435" y="503"/>
                  </a:lnTo>
                  <a:lnTo>
                    <a:pt x="464" y="487"/>
                  </a:lnTo>
                  <a:lnTo>
                    <a:pt x="472" y="503"/>
                  </a:lnTo>
                  <a:lnTo>
                    <a:pt x="479" y="503"/>
                  </a:lnTo>
                  <a:lnTo>
                    <a:pt x="501" y="503"/>
                  </a:lnTo>
                  <a:lnTo>
                    <a:pt x="516" y="511"/>
                  </a:lnTo>
                  <a:lnTo>
                    <a:pt x="546" y="551"/>
                  </a:lnTo>
                  <a:lnTo>
                    <a:pt x="583" y="559"/>
                  </a:lnTo>
                  <a:lnTo>
                    <a:pt x="612" y="567"/>
                  </a:lnTo>
                  <a:lnTo>
                    <a:pt x="627" y="567"/>
                  </a:lnTo>
                  <a:lnTo>
                    <a:pt x="634" y="559"/>
                  </a:lnTo>
                  <a:lnTo>
                    <a:pt x="649" y="559"/>
                  </a:lnTo>
                  <a:lnTo>
                    <a:pt x="671" y="559"/>
                  </a:lnTo>
                  <a:lnTo>
                    <a:pt x="678" y="559"/>
                  </a:lnTo>
                  <a:lnTo>
                    <a:pt x="678" y="551"/>
                  </a:lnTo>
                  <a:lnTo>
                    <a:pt x="678" y="519"/>
                  </a:lnTo>
                  <a:lnTo>
                    <a:pt x="678" y="511"/>
                  </a:lnTo>
                  <a:lnTo>
                    <a:pt x="678" y="487"/>
                  </a:lnTo>
                  <a:lnTo>
                    <a:pt x="678" y="463"/>
                  </a:lnTo>
                  <a:lnTo>
                    <a:pt x="678" y="439"/>
                  </a:lnTo>
                  <a:lnTo>
                    <a:pt x="678" y="431"/>
                  </a:lnTo>
                  <a:lnTo>
                    <a:pt x="678" y="423"/>
                  </a:lnTo>
                  <a:lnTo>
                    <a:pt x="671" y="407"/>
                  </a:lnTo>
                  <a:lnTo>
                    <a:pt x="649" y="391"/>
                  </a:lnTo>
                  <a:lnTo>
                    <a:pt x="627" y="391"/>
                  </a:lnTo>
                  <a:lnTo>
                    <a:pt x="590" y="383"/>
                  </a:lnTo>
                  <a:lnTo>
                    <a:pt x="590" y="359"/>
                  </a:lnTo>
                  <a:lnTo>
                    <a:pt x="583" y="343"/>
                  </a:lnTo>
                  <a:lnTo>
                    <a:pt x="583" y="335"/>
                  </a:lnTo>
                  <a:lnTo>
                    <a:pt x="583" y="327"/>
                  </a:lnTo>
                  <a:lnTo>
                    <a:pt x="568" y="327"/>
                  </a:lnTo>
                  <a:lnTo>
                    <a:pt x="546" y="303"/>
                  </a:lnTo>
                  <a:lnTo>
                    <a:pt x="531" y="303"/>
                  </a:lnTo>
                  <a:lnTo>
                    <a:pt x="531" y="295"/>
                  </a:lnTo>
                  <a:lnTo>
                    <a:pt x="501" y="287"/>
                  </a:lnTo>
                  <a:lnTo>
                    <a:pt x="501" y="271"/>
                  </a:lnTo>
                  <a:lnTo>
                    <a:pt x="516" y="271"/>
                  </a:lnTo>
                  <a:lnTo>
                    <a:pt x="531" y="263"/>
                  </a:lnTo>
                  <a:lnTo>
                    <a:pt x="516" y="239"/>
                  </a:lnTo>
                  <a:lnTo>
                    <a:pt x="501" y="239"/>
                  </a:lnTo>
                  <a:lnTo>
                    <a:pt x="501" y="247"/>
                  </a:lnTo>
                  <a:lnTo>
                    <a:pt x="479" y="263"/>
                  </a:lnTo>
                  <a:lnTo>
                    <a:pt x="479" y="247"/>
                  </a:lnTo>
                  <a:lnTo>
                    <a:pt x="472" y="239"/>
                  </a:lnTo>
                  <a:lnTo>
                    <a:pt x="464" y="231"/>
                  </a:lnTo>
                  <a:lnTo>
                    <a:pt x="413" y="183"/>
                  </a:lnTo>
                  <a:lnTo>
                    <a:pt x="391" y="175"/>
                  </a:lnTo>
                  <a:lnTo>
                    <a:pt x="376" y="175"/>
                  </a:lnTo>
                  <a:lnTo>
                    <a:pt x="369" y="175"/>
                  </a:lnTo>
                  <a:lnTo>
                    <a:pt x="339" y="159"/>
                  </a:lnTo>
                  <a:lnTo>
                    <a:pt x="317" y="143"/>
                  </a:lnTo>
                  <a:lnTo>
                    <a:pt x="287" y="135"/>
                  </a:lnTo>
                  <a:lnTo>
                    <a:pt x="258" y="111"/>
                  </a:lnTo>
                  <a:lnTo>
                    <a:pt x="243" y="111"/>
                  </a:lnTo>
                  <a:lnTo>
                    <a:pt x="214" y="80"/>
                  </a:lnTo>
                  <a:lnTo>
                    <a:pt x="170" y="64"/>
                  </a:lnTo>
                  <a:lnTo>
                    <a:pt x="163" y="56"/>
                  </a:lnTo>
                  <a:lnTo>
                    <a:pt x="163" y="48"/>
                  </a:lnTo>
                  <a:lnTo>
                    <a:pt x="155" y="24"/>
                  </a:lnTo>
                  <a:lnTo>
                    <a:pt x="111" y="24"/>
                  </a:lnTo>
                  <a:lnTo>
                    <a:pt x="89" y="24"/>
                  </a:lnTo>
                  <a:lnTo>
                    <a:pt x="74" y="24"/>
                  </a:lnTo>
                  <a:lnTo>
                    <a:pt x="59" y="24"/>
                  </a:lnTo>
                  <a:lnTo>
                    <a:pt x="52" y="8"/>
                  </a:lnTo>
                  <a:lnTo>
                    <a:pt x="23" y="0"/>
                  </a:lnTo>
                  <a:lnTo>
                    <a:pt x="8" y="0"/>
                  </a:lnTo>
                  <a:lnTo>
                    <a:pt x="0"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87" name="Freeform 55"/>
            <p:cNvSpPr>
              <a:spLocks/>
            </p:cNvSpPr>
            <p:nvPr/>
          </p:nvSpPr>
          <p:spPr bwMode="auto">
            <a:xfrm>
              <a:off x="2433" y="21064"/>
              <a:ext cx="678" cy="567"/>
            </a:xfrm>
            <a:custGeom>
              <a:avLst/>
              <a:gdLst>
                <a:gd name="T0" fmla="*/ 0 w 678"/>
                <a:gd name="T1" fmla="*/ 24 h 567"/>
                <a:gd name="T2" fmla="*/ 23 w 678"/>
                <a:gd name="T3" fmla="*/ 56 h 567"/>
                <a:gd name="T4" fmla="*/ 59 w 678"/>
                <a:gd name="T5" fmla="*/ 111 h 567"/>
                <a:gd name="T6" fmla="*/ 89 w 678"/>
                <a:gd name="T7" fmla="*/ 111 h 567"/>
                <a:gd name="T8" fmla="*/ 111 w 678"/>
                <a:gd name="T9" fmla="*/ 111 h 567"/>
                <a:gd name="T10" fmla="*/ 141 w 678"/>
                <a:gd name="T11" fmla="*/ 135 h 567"/>
                <a:gd name="T12" fmla="*/ 155 w 678"/>
                <a:gd name="T13" fmla="*/ 143 h 567"/>
                <a:gd name="T14" fmla="*/ 207 w 678"/>
                <a:gd name="T15" fmla="*/ 175 h 567"/>
                <a:gd name="T16" fmla="*/ 222 w 678"/>
                <a:gd name="T17" fmla="*/ 207 h 567"/>
                <a:gd name="T18" fmla="*/ 243 w 678"/>
                <a:gd name="T19" fmla="*/ 239 h 567"/>
                <a:gd name="T20" fmla="*/ 243 w 678"/>
                <a:gd name="T21" fmla="*/ 271 h 567"/>
                <a:gd name="T22" fmla="*/ 287 w 678"/>
                <a:gd name="T23" fmla="*/ 295 h 567"/>
                <a:gd name="T24" fmla="*/ 317 w 678"/>
                <a:gd name="T25" fmla="*/ 327 h 567"/>
                <a:gd name="T26" fmla="*/ 339 w 678"/>
                <a:gd name="T27" fmla="*/ 335 h 567"/>
                <a:gd name="T28" fmla="*/ 339 w 678"/>
                <a:gd name="T29" fmla="*/ 383 h 567"/>
                <a:gd name="T30" fmla="*/ 376 w 678"/>
                <a:gd name="T31" fmla="*/ 407 h 567"/>
                <a:gd name="T32" fmla="*/ 420 w 678"/>
                <a:gd name="T33" fmla="*/ 463 h 567"/>
                <a:gd name="T34" fmla="*/ 435 w 678"/>
                <a:gd name="T35" fmla="*/ 487 h 567"/>
                <a:gd name="T36" fmla="*/ 464 w 678"/>
                <a:gd name="T37" fmla="*/ 487 h 567"/>
                <a:gd name="T38" fmla="*/ 479 w 678"/>
                <a:gd name="T39" fmla="*/ 503 h 567"/>
                <a:gd name="T40" fmla="*/ 516 w 678"/>
                <a:gd name="T41" fmla="*/ 511 h 567"/>
                <a:gd name="T42" fmla="*/ 583 w 678"/>
                <a:gd name="T43" fmla="*/ 559 h 567"/>
                <a:gd name="T44" fmla="*/ 627 w 678"/>
                <a:gd name="T45" fmla="*/ 567 h 567"/>
                <a:gd name="T46" fmla="*/ 649 w 678"/>
                <a:gd name="T47" fmla="*/ 559 h 567"/>
                <a:gd name="T48" fmla="*/ 678 w 678"/>
                <a:gd name="T49" fmla="*/ 559 h 567"/>
                <a:gd name="T50" fmla="*/ 678 w 678"/>
                <a:gd name="T51" fmla="*/ 519 h 567"/>
                <a:gd name="T52" fmla="*/ 678 w 678"/>
                <a:gd name="T53" fmla="*/ 487 h 567"/>
                <a:gd name="T54" fmla="*/ 678 w 678"/>
                <a:gd name="T55" fmla="*/ 439 h 567"/>
                <a:gd name="T56" fmla="*/ 678 w 678"/>
                <a:gd name="T57" fmla="*/ 423 h 567"/>
                <a:gd name="T58" fmla="*/ 649 w 678"/>
                <a:gd name="T59" fmla="*/ 391 h 567"/>
                <a:gd name="T60" fmla="*/ 590 w 678"/>
                <a:gd name="T61" fmla="*/ 383 h 567"/>
                <a:gd name="T62" fmla="*/ 583 w 678"/>
                <a:gd name="T63" fmla="*/ 343 h 567"/>
                <a:gd name="T64" fmla="*/ 583 w 678"/>
                <a:gd name="T65" fmla="*/ 327 h 567"/>
                <a:gd name="T66" fmla="*/ 546 w 678"/>
                <a:gd name="T67" fmla="*/ 303 h 567"/>
                <a:gd name="T68" fmla="*/ 531 w 678"/>
                <a:gd name="T69" fmla="*/ 295 h 567"/>
                <a:gd name="T70" fmla="*/ 501 w 678"/>
                <a:gd name="T71" fmla="*/ 271 h 567"/>
                <a:gd name="T72" fmla="*/ 531 w 678"/>
                <a:gd name="T73" fmla="*/ 263 h 567"/>
                <a:gd name="T74" fmla="*/ 501 w 678"/>
                <a:gd name="T75" fmla="*/ 239 h 567"/>
                <a:gd name="T76" fmla="*/ 479 w 678"/>
                <a:gd name="T77" fmla="*/ 263 h 567"/>
                <a:gd name="T78" fmla="*/ 472 w 678"/>
                <a:gd name="T79" fmla="*/ 239 h 567"/>
                <a:gd name="T80" fmla="*/ 413 w 678"/>
                <a:gd name="T81" fmla="*/ 183 h 567"/>
                <a:gd name="T82" fmla="*/ 376 w 678"/>
                <a:gd name="T83" fmla="*/ 175 h 567"/>
                <a:gd name="T84" fmla="*/ 339 w 678"/>
                <a:gd name="T85" fmla="*/ 159 h 567"/>
                <a:gd name="T86" fmla="*/ 287 w 678"/>
                <a:gd name="T87" fmla="*/ 135 h 567"/>
                <a:gd name="T88" fmla="*/ 243 w 678"/>
                <a:gd name="T89" fmla="*/ 111 h 567"/>
                <a:gd name="T90" fmla="*/ 170 w 678"/>
                <a:gd name="T91" fmla="*/ 64 h 567"/>
                <a:gd name="T92" fmla="*/ 163 w 678"/>
                <a:gd name="T93" fmla="*/ 48 h 567"/>
                <a:gd name="T94" fmla="*/ 111 w 678"/>
                <a:gd name="T95" fmla="*/ 24 h 567"/>
                <a:gd name="T96" fmla="*/ 74 w 678"/>
                <a:gd name="T97" fmla="*/ 24 h 567"/>
                <a:gd name="T98" fmla="*/ 52 w 678"/>
                <a:gd name="T99" fmla="*/ 8 h 567"/>
                <a:gd name="T100" fmla="*/ 8 w 678"/>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8" h="567">
                  <a:moveTo>
                    <a:pt x="0" y="0"/>
                  </a:moveTo>
                  <a:lnTo>
                    <a:pt x="0" y="24"/>
                  </a:lnTo>
                  <a:lnTo>
                    <a:pt x="0" y="48"/>
                  </a:lnTo>
                  <a:lnTo>
                    <a:pt x="23" y="56"/>
                  </a:lnTo>
                  <a:lnTo>
                    <a:pt x="52" y="80"/>
                  </a:lnTo>
                  <a:lnTo>
                    <a:pt x="59" y="111"/>
                  </a:lnTo>
                  <a:lnTo>
                    <a:pt x="74" y="111"/>
                  </a:lnTo>
                  <a:lnTo>
                    <a:pt x="89" y="111"/>
                  </a:lnTo>
                  <a:lnTo>
                    <a:pt x="96" y="111"/>
                  </a:lnTo>
                  <a:lnTo>
                    <a:pt x="111" y="111"/>
                  </a:lnTo>
                  <a:lnTo>
                    <a:pt x="126" y="111"/>
                  </a:lnTo>
                  <a:lnTo>
                    <a:pt x="141" y="135"/>
                  </a:lnTo>
                  <a:lnTo>
                    <a:pt x="141" y="143"/>
                  </a:lnTo>
                  <a:lnTo>
                    <a:pt x="155" y="143"/>
                  </a:lnTo>
                  <a:lnTo>
                    <a:pt x="178" y="175"/>
                  </a:lnTo>
                  <a:lnTo>
                    <a:pt x="207" y="175"/>
                  </a:lnTo>
                  <a:lnTo>
                    <a:pt x="214" y="175"/>
                  </a:lnTo>
                  <a:lnTo>
                    <a:pt x="222" y="207"/>
                  </a:lnTo>
                  <a:lnTo>
                    <a:pt x="222" y="223"/>
                  </a:lnTo>
                  <a:lnTo>
                    <a:pt x="243" y="239"/>
                  </a:lnTo>
                  <a:lnTo>
                    <a:pt x="243" y="263"/>
                  </a:lnTo>
                  <a:lnTo>
                    <a:pt x="243" y="271"/>
                  </a:lnTo>
                  <a:lnTo>
                    <a:pt x="258" y="287"/>
                  </a:lnTo>
                  <a:lnTo>
                    <a:pt x="287" y="295"/>
                  </a:lnTo>
                  <a:lnTo>
                    <a:pt x="310" y="327"/>
                  </a:lnTo>
                  <a:lnTo>
                    <a:pt x="317" y="327"/>
                  </a:lnTo>
                  <a:lnTo>
                    <a:pt x="339" y="327"/>
                  </a:lnTo>
                  <a:lnTo>
                    <a:pt x="339" y="335"/>
                  </a:lnTo>
                  <a:lnTo>
                    <a:pt x="339" y="343"/>
                  </a:lnTo>
                  <a:lnTo>
                    <a:pt x="339" y="383"/>
                  </a:lnTo>
                  <a:lnTo>
                    <a:pt x="339" y="391"/>
                  </a:lnTo>
                  <a:lnTo>
                    <a:pt x="376" y="407"/>
                  </a:lnTo>
                  <a:lnTo>
                    <a:pt x="391" y="439"/>
                  </a:lnTo>
                  <a:lnTo>
                    <a:pt x="420" y="463"/>
                  </a:lnTo>
                  <a:lnTo>
                    <a:pt x="428" y="471"/>
                  </a:lnTo>
                  <a:lnTo>
                    <a:pt x="435" y="487"/>
                  </a:lnTo>
                  <a:lnTo>
                    <a:pt x="435" y="503"/>
                  </a:lnTo>
                  <a:lnTo>
                    <a:pt x="464" y="487"/>
                  </a:lnTo>
                  <a:lnTo>
                    <a:pt x="472" y="503"/>
                  </a:lnTo>
                  <a:lnTo>
                    <a:pt x="479" y="503"/>
                  </a:lnTo>
                  <a:lnTo>
                    <a:pt x="501" y="503"/>
                  </a:lnTo>
                  <a:lnTo>
                    <a:pt x="516" y="511"/>
                  </a:lnTo>
                  <a:lnTo>
                    <a:pt x="546" y="551"/>
                  </a:lnTo>
                  <a:lnTo>
                    <a:pt x="583" y="559"/>
                  </a:lnTo>
                  <a:lnTo>
                    <a:pt x="612" y="567"/>
                  </a:lnTo>
                  <a:lnTo>
                    <a:pt x="627" y="567"/>
                  </a:lnTo>
                  <a:lnTo>
                    <a:pt x="634" y="559"/>
                  </a:lnTo>
                  <a:lnTo>
                    <a:pt x="649" y="559"/>
                  </a:lnTo>
                  <a:lnTo>
                    <a:pt x="671" y="559"/>
                  </a:lnTo>
                  <a:lnTo>
                    <a:pt x="678" y="559"/>
                  </a:lnTo>
                  <a:lnTo>
                    <a:pt x="678" y="551"/>
                  </a:lnTo>
                  <a:lnTo>
                    <a:pt x="678" y="519"/>
                  </a:lnTo>
                  <a:lnTo>
                    <a:pt x="678" y="511"/>
                  </a:lnTo>
                  <a:lnTo>
                    <a:pt x="678" y="487"/>
                  </a:lnTo>
                  <a:lnTo>
                    <a:pt x="678" y="463"/>
                  </a:lnTo>
                  <a:lnTo>
                    <a:pt x="678" y="439"/>
                  </a:lnTo>
                  <a:lnTo>
                    <a:pt x="678" y="431"/>
                  </a:lnTo>
                  <a:lnTo>
                    <a:pt x="678" y="423"/>
                  </a:lnTo>
                  <a:lnTo>
                    <a:pt x="671" y="407"/>
                  </a:lnTo>
                  <a:lnTo>
                    <a:pt x="649" y="391"/>
                  </a:lnTo>
                  <a:lnTo>
                    <a:pt x="627" y="391"/>
                  </a:lnTo>
                  <a:lnTo>
                    <a:pt x="590" y="383"/>
                  </a:lnTo>
                  <a:lnTo>
                    <a:pt x="590" y="359"/>
                  </a:lnTo>
                  <a:lnTo>
                    <a:pt x="583" y="343"/>
                  </a:lnTo>
                  <a:lnTo>
                    <a:pt x="583" y="335"/>
                  </a:lnTo>
                  <a:lnTo>
                    <a:pt x="583" y="327"/>
                  </a:lnTo>
                  <a:lnTo>
                    <a:pt x="568" y="327"/>
                  </a:lnTo>
                  <a:lnTo>
                    <a:pt x="546" y="303"/>
                  </a:lnTo>
                  <a:lnTo>
                    <a:pt x="531" y="303"/>
                  </a:lnTo>
                  <a:lnTo>
                    <a:pt x="531" y="295"/>
                  </a:lnTo>
                  <a:lnTo>
                    <a:pt x="501" y="287"/>
                  </a:lnTo>
                  <a:lnTo>
                    <a:pt x="501" y="271"/>
                  </a:lnTo>
                  <a:lnTo>
                    <a:pt x="516" y="271"/>
                  </a:lnTo>
                  <a:lnTo>
                    <a:pt x="531" y="263"/>
                  </a:lnTo>
                  <a:lnTo>
                    <a:pt x="516" y="239"/>
                  </a:lnTo>
                  <a:lnTo>
                    <a:pt x="501" y="239"/>
                  </a:lnTo>
                  <a:lnTo>
                    <a:pt x="501" y="247"/>
                  </a:lnTo>
                  <a:lnTo>
                    <a:pt x="479" y="263"/>
                  </a:lnTo>
                  <a:lnTo>
                    <a:pt x="479" y="247"/>
                  </a:lnTo>
                  <a:lnTo>
                    <a:pt x="472" y="239"/>
                  </a:lnTo>
                  <a:lnTo>
                    <a:pt x="464" y="231"/>
                  </a:lnTo>
                  <a:lnTo>
                    <a:pt x="413" y="183"/>
                  </a:lnTo>
                  <a:lnTo>
                    <a:pt x="391" y="175"/>
                  </a:lnTo>
                  <a:lnTo>
                    <a:pt x="376" y="175"/>
                  </a:lnTo>
                  <a:lnTo>
                    <a:pt x="369" y="175"/>
                  </a:lnTo>
                  <a:lnTo>
                    <a:pt x="339" y="159"/>
                  </a:lnTo>
                  <a:lnTo>
                    <a:pt x="317" y="143"/>
                  </a:lnTo>
                  <a:lnTo>
                    <a:pt x="287" y="135"/>
                  </a:lnTo>
                  <a:lnTo>
                    <a:pt x="258" y="111"/>
                  </a:lnTo>
                  <a:lnTo>
                    <a:pt x="243" y="111"/>
                  </a:lnTo>
                  <a:lnTo>
                    <a:pt x="214" y="80"/>
                  </a:lnTo>
                  <a:lnTo>
                    <a:pt x="170" y="64"/>
                  </a:lnTo>
                  <a:lnTo>
                    <a:pt x="163" y="56"/>
                  </a:lnTo>
                  <a:lnTo>
                    <a:pt x="163" y="48"/>
                  </a:lnTo>
                  <a:lnTo>
                    <a:pt x="155" y="24"/>
                  </a:lnTo>
                  <a:lnTo>
                    <a:pt x="111" y="24"/>
                  </a:lnTo>
                  <a:lnTo>
                    <a:pt x="89" y="24"/>
                  </a:lnTo>
                  <a:lnTo>
                    <a:pt x="74" y="24"/>
                  </a:lnTo>
                  <a:lnTo>
                    <a:pt x="59" y="24"/>
                  </a:lnTo>
                  <a:lnTo>
                    <a:pt x="52" y="8"/>
                  </a:lnTo>
                  <a:lnTo>
                    <a:pt x="23" y="0"/>
                  </a:lnTo>
                  <a:lnTo>
                    <a:pt x="8" y="0"/>
                  </a:lnTo>
                  <a:lnTo>
                    <a:pt x="0"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88" name="Group 56"/>
          <p:cNvGrpSpPr>
            <a:grpSpLocks/>
          </p:cNvGrpSpPr>
          <p:nvPr/>
        </p:nvGrpSpPr>
        <p:grpSpPr bwMode="auto">
          <a:xfrm>
            <a:off x="2332038" y="5067300"/>
            <a:ext cx="211137" cy="330200"/>
            <a:chOff x="1503" y="20880"/>
            <a:chExt cx="133" cy="208"/>
          </a:xfrm>
        </p:grpSpPr>
        <p:sp>
          <p:nvSpPr>
            <p:cNvPr id="658489" name="Freeform 57"/>
            <p:cNvSpPr>
              <a:spLocks/>
            </p:cNvSpPr>
            <p:nvPr/>
          </p:nvSpPr>
          <p:spPr bwMode="auto">
            <a:xfrm>
              <a:off x="1503" y="20880"/>
              <a:ext cx="133" cy="208"/>
            </a:xfrm>
            <a:custGeom>
              <a:avLst/>
              <a:gdLst>
                <a:gd name="T0" fmla="*/ 8 w 133"/>
                <a:gd name="T1" fmla="*/ 0 h 208"/>
                <a:gd name="T2" fmla="*/ 37 w 133"/>
                <a:gd name="T3" fmla="*/ 8 h 208"/>
                <a:gd name="T4" fmla="*/ 30 w 133"/>
                <a:gd name="T5" fmla="*/ 8 h 208"/>
                <a:gd name="T6" fmla="*/ 30 w 133"/>
                <a:gd name="T7" fmla="*/ 16 h 208"/>
                <a:gd name="T8" fmla="*/ 30 w 133"/>
                <a:gd name="T9" fmla="*/ 48 h 208"/>
                <a:gd name="T10" fmla="*/ 8 w 133"/>
                <a:gd name="T11" fmla="*/ 48 h 208"/>
                <a:gd name="T12" fmla="*/ 0 w 133"/>
                <a:gd name="T13" fmla="*/ 48 h 208"/>
                <a:gd name="T14" fmla="*/ 8 w 133"/>
                <a:gd name="T15" fmla="*/ 56 h 208"/>
                <a:gd name="T16" fmla="*/ 8 w 133"/>
                <a:gd name="T17" fmla="*/ 72 h 208"/>
                <a:gd name="T18" fmla="*/ 8 w 133"/>
                <a:gd name="T19" fmla="*/ 88 h 208"/>
                <a:gd name="T20" fmla="*/ 8 w 133"/>
                <a:gd name="T21" fmla="*/ 104 h 208"/>
                <a:gd name="T22" fmla="*/ 8 w 133"/>
                <a:gd name="T23" fmla="*/ 128 h 208"/>
                <a:gd name="T24" fmla="*/ 8 w 133"/>
                <a:gd name="T25" fmla="*/ 152 h 208"/>
                <a:gd name="T26" fmla="*/ 8 w 133"/>
                <a:gd name="T27" fmla="*/ 160 h 208"/>
                <a:gd name="T28" fmla="*/ 8 w 133"/>
                <a:gd name="T29" fmla="*/ 184 h 208"/>
                <a:gd name="T30" fmla="*/ 30 w 133"/>
                <a:gd name="T31" fmla="*/ 192 h 208"/>
                <a:gd name="T32" fmla="*/ 37 w 133"/>
                <a:gd name="T33" fmla="*/ 208 h 208"/>
                <a:gd name="T34" fmla="*/ 45 w 133"/>
                <a:gd name="T35" fmla="*/ 208 h 208"/>
                <a:gd name="T36" fmla="*/ 52 w 133"/>
                <a:gd name="T37" fmla="*/ 208 h 208"/>
                <a:gd name="T38" fmla="*/ 82 w 133"/>
                <a:gd name="T39" fmla="*/ 208 h 208"/>
                <a:gd name="T40" fmla="*/ 82 w 133"/>
                <a:gd name="T41" fmla="*/ 192 h 208"/>
                <a:gd name="T42" fmla="*/ 96 w 133"/>
                <a:gd name="T43" fmla="*/ 192 h 208"/>
                <a:gd name="T44" fmla="*/ 104 w 133"/>
                <a:gd name="T45" fmla="*/ 192 h 208"/>
                <a:gd name="T46" fmla="*/ 126 w 133"/>
                <a:gd name="T47" fmla="*/ 184 h 208"/>
                <a:gd name="T48" fmla="*/ 126 w 133"/>
                <a:gd name="T49" fmla="*/ 160 h 208"/>
                <a:gd name="T50" fmla="*/ 133 w 133"/>
                <a:gd name="T51" fmla="*/ 136 h 208"/>
                <a:gd name="T52" fmla="*/ 126 w 133"/>
                <a:gd name="T53" fmla="*/ 128 h 208"/>
                <a:gd name="T54" fmla="*/ 104 w 133"/>
                <a:gd name="T55" fmla="*/ 120 h 208"/>
                <a:gd name="T56" fmla="*/ 104 w 133"/>
                <a:gd name="T57" fmla="*/ 104 h 208"/>
                <a:gd name="T58" fmla="*/ 82 w 133"/>
                <a:gd name="T59" fmla="*/ 56 h 208"/>
                <a:gd name="T60" fmla="*/ 52 w 133"/>
                <a:gd name="T61" fmla="*/ 8 h 208"/>
                <a:gd name="T62" fmla="*/ 45 w 133"/>
                <a:gd name="T63" fmla="*/ 8 h 208"/>
                <a:gd name="T64" fmla="*/ 37 w 133"/>
                <a:gd name="T65" fmla="*/ 0 h 208"/>
                <a:gd name="T66" fmla="*/ 30 w 133"/>
                <a:gd name="T67" fmla="*/ 0 h 208"/>
                <a:gd name="T68" fmla="*/ 8 w 133"/>
                <a:gd name="T6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208">
                  <a:moveTo>
                    <a:pt x="8" y="0"/>
                  </a:moveTo>
                  <a:lnTo>
                    <a:pt x="37" y="8"/>
                  </a:lnTo>
                  <a:lnTo>
                    <a:pt x="30" y="8"/>
                  </a:lnTo>
                  <a:lnTo>
                    <a:pt x="30" y="16"/>
                  </a:lnTo>
                  <a:lnTo>
                    <a:pt x="30" y="48"/>
                  </a:lnTo>
                  <a:lnTo>
                    <a:pt x="8" y="48"/>
                  </a:lnTo>
                  <a:lnTo>
                    <a:pt x="0" y="48"/>
                  </a:lnTo>
                  <a:lnTo>
                    <a:pt x="8" y="56"/>
                  </a:lnTo>
                  <a:lnTo>
                    <a:pt x="8" y="72"/>
                  </a:lnTo>
                  <a:lnTo>
                    <a:pt x="8" y="88"/>
                  </a:lnTo>
                  <a:lnTo>
                    <a:pt x="8" y="104"/>
                  </a:lnTo>
                  <a:lnTo>
                    <a:pt x="8" y="128"/>
                  </a:lnTo>
                  <a:lnTo>
                    <a:pt x="8" y="152"/>
                  </a:lnTo>
                  <a:lnTo>
                    <a:pt x="8" y="160"/>
                  </a:lnTo>
                  <a:lnTo>
                    <a:pt x="8" y="184"/>
                  </a:lnTo>
                  <a:lnTo>
                    <a:pt x="30" y="192"/>
                  </a:lnTo>
                  <a:lnTo>
                    <a:pt x="37" y="208"/>
                  </a:lnTo>
                  <a:lnTo>
                    <a:pt x="45" y="208"/>
                  </a:lnTo>
                  <a:lnTo>
                    <a:pt x="52" y="208"/>
                  </a:lnTo>
                  <a:lnTo>
                    <a:pt x="82" y="208"/>
                  </a:lnTo>
                  <a:lnTo>
                    <a:pt x="82" y="192"/>
                  </a:lnTo>
                  <a:lnTo>
                    <a:pt x="96" y="192"/>
                  </a:lnTo>
                  <a:lnTo>
                    <a:pt x="104" y="192"/>
                  </a:lnTo>
                  <a:lnTo>
                    <a:pt x="126" y="184"/>
                  </a:lnTo>
                  <a:lnTo>
                    <a:pt x="126" y="160"/>
                  </a:lnTo>
                  <a:lnTo>
                    <a:pt x="133" y="136"/>
                  </a:lnTo>
                  <a:lnTo>
                    <a:pt x="126" y="128"/>
                  </a:lnTo>
                  <a:lnTo>
                    <a:pt x="104" y="120"/>
                  </a:lnTo>
                  <a:lnTo>
                    <a:pt x="104" y="104"/>
                  </a:lnTo>
                  <a:lnTo>
                    <a:pt x="82" y="56"/>
                  </a:lnTo>
                  <a:lnTo>
                    <a:pt x="52" y="8"/>
                  </a:lnTo>
                  <a:lnTo>
                    <a:pt x="45" y="8"/>
                  </a:lnTo>
                  <a:lnTo>
                    <a:pt x="37" y="0"/>
                  </a:lnTo>
                  <a:lnTo>
                    <a:pt x="30" y="0"/>
                  </a:lnTo>
                  <a:lnTo>
                    <a:pt x="8"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90" name="Freeform 58"/>
            <p:cNvSpPr>
              <a:spLocks/>
            </p:cNvSpPr>
            <p:nvPr/>
          </p:nvSpPr>
          <p:spPr bwMode="auto">
            <a:xfrm>
              <a:off x="1503" y="20880"/>
              <a:ext cx="133" cy="208"/>
            </a:xfrm>
            <a:custGeom>
              <a:avLst/>
              <a:gdLst>
                <a:gd name="T0" fmla="*/ 8 w 133"/>
                <a:gd name="T1" fmla="*/ 0 h 208"/>
                <a:gd name="T2" fmla="*/ 37 w 133"/>
                <a:gd name="T3" fmla="*/ 8 h 208"/>
                <a:gd name="T4" fmla="*/ 30 w 133"/>
                <a:gd name="T5" fmla="*/ 8 h 208"/>
                <a:gd name="T6" fmla="*/ 30 w 133"/>
                <a:gd name="T7" fmla="*/ 16 h 208"/>
                <a:gd name="T8" fmla="*/ 30 w 133"/>
                <a:gd name="T9" fmla="*/ 48 h 208"/>
                <a:gd name="T10" fmla="*/ 8 w 133"/>
                <a:gd name="T11" fmla="*/ 48 h 208"/>
                <a:gd name="T12" fmla="*/ 0 w 133"/>
                <a:gd name="T13" fmla="*/ 48 h 208"/>
                <a:gd name="T14" fmla="*/ 8 w 133"/>
                <a:gd name="T15" fmla="*/ 56 h 208"/>
                <a:gd name="T16" fmla="*/ 8 w 133"/>
                <a:gd name="T17" fmla="*/ 72 h 208"/>
                <a:gd name="T18" fmla="*/ 8 w 133"/>
                <a:gd name="T19" fmla="*/ 88 h 208"/>
                <a:gd name="T20" fmla="*/ 8 w 133"/>
                <a:gd name="T21" fmla="*/ 104 h 208"/>
                <a:gd name="T22" fmla="*/ 8 w 133"/>
                <a:gd name="T23" fmla="*/ 128 h 208"/>
                <a:gd name="T24" fmla="*/ 8 w 133"/>
                <a:gd name="T25" fmla="*/ 152 h 208"/>
                <a:gd name="T26" fmla="*/ 8 w 133"/>
                <a:gd name="T27" fmla="*/ 160 h 208"/>
                <a:gd name="T28" fmla="*/ 8 w 133"/>
                <a:gd name="T29" fmla="*/ 184 h 208"/>
                <a:gd name="T30" fmla="*/ 30 w 133"/>
                <a:gd name="T31" fmla="*/ 192 h 208"/>
                <a:gd name="T32" fmla="*/ 37 w 133"/>
                <a:gd name="T33" fmla="*/ 208 h 208"/>
                <a:gd name="T34" fmla="*/ 45 w 133"/>
                <a:gd name="T35" fmla="*/ 208 h 208"/>
                <a:gd name="T36" fmla="*/ 52 w 133"/>
                <a:gd name="T37" fmla="*/ 208 h 208"/>
                <a:gd name="T38" fmla="*/ 82 w 133"/>
                <a:gd name="T39" fmla="*/ 208 h 208"/>
                <a:gd name="T40" fmla="*/ 82 w 133"/>
                <a:gd name="T41" fmla="*/ 192 h 208"/>
                <a:gd name="T42" fmla="*/ 96 w 133"/>
                <a:gd name="T43" fmla="*/ 192 h 208"/>
                <a:gd name="T44" fmla="*/ 104 w 133"/>
                <a:gd name="T45" fmla="*/ 192 h 208"/>
                <a:gd name="T46" fmla="*/ 126 w 133"/>
                <a:gd name="T47" fmla="*/ 184 h 208"/>
                <a:gd name="T48" fmla="*/ 126 w 133"/>
                <a:gd name="T49" fmla="*/ 160 h 208"/>
                <a:gd name="T50" fmla="*/ 133 w 133"/>
                <a:gd name="T51" fmla="*/ 136 h 208"/>
                <a:gd name="T52" fmla="*/ 126 w 133"/>
                <a:gd name="T53" fmla="*/ 128 h 208"/>
                <a:gd name="T54" fmla="*/ 104 w 133"/>
                <a:gd name="T55" fmla="*/ 120 h 208"/>
                <a:gd name="T56" fmla="*/ 104 w 133"/>
                <a:gd name="T57" fmla="*/ 104 h 208"/>
                <a:gd name="T58" fmla="*/ 82 w 133"/>
                <a:gd name="T59" fmla="*/ 56 h 208"/>
                <a:gd name="T60" fmla="*/ 52 w 133"/>
                <a:gd name="T61" fmla="*/ 8 h 208"/>
                <a:gd name="T62" fmla="*/ 45 w 133"/>
                <a:gd name="T63" fmla="*/ 8 h 208"/>
                <a:gd name="T64" fmla="*/ 37 w 133"/>
                <a:gd name="T65" fmla="*/ 0 h 208"/>
                <a:gd name="T66" fmla="*/ 30 w 133"/>
                <a:gd name="T67" fmla="*/ 0 h 208"/>
                <a:gd name="T68" fmla="*/ 8 w 133"/>
                <a:gd name="T6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208">
                  <a:moveTo>
                    <a:pt x="8" y="0"/>
                  </a:moveTo>
                  <a:lnTo>
                    <a:pt x="37" y="8"/>
                  </a:lnTo>
                  <a:lnTo>
                    <a:pt x="30" y="8"/>
                  </a:lnTo>
                  <a:lnTo>
                    <a:pt x="30" y="16"/>
                  </a:lnTo>
                  <a:lnTo>
                    <a:pt x="30" y="48"/>
                  </a:lnTo>
                  <a:lnTo>
                    <a:pt x="8" y="48"/>
                  </a:lnTo>
                  <a:lnTo>
                    <a:pt x="0" y="48"/>
                  </a:lnTo>
                  <a:lnTo>
                    <a:pt x="8" y="56"/>
                  </a:lnTo>
                  <a:lnTo>
                    <a:pt x="8" y="72"/>
                  </a:lnTo>
                  <a:lnTo>
                    <a:pt x="8" y="88"/>
                  </a:lnTo>
                  <a:lnTo>
                    <a:pt x="8" y="104"/>
                  </a:lnTo>
                  <a:lnTo>
                    <a:pt x="8" y="128"/>
                  </a:lnTo>
                  <a:lnTo>
                    <a:pt x="8" y="152"/>
                  </a:lnTo>
                  <a:lnTo>
                    <a:pt x="8" y="160"/>
                  </a:lnTo>
                  <a:lnTo>
                    <a:pt x="8" y="184"/>
                  </a:lnTo>
                  <a:lnTo>
                    <a:pt x="30" y="192"/>
                  </a:lnTo>
                  <a:lnTo>
                    <a:pt x="37" y="208"/>
                  </a:lnTo>
                  <a:lnTo>
                    <a:pt x="45" y="208"/>
                  </a:lnTo>
                  <a:lnTo>
                    <a:pt x="52" y="208"/>
                  </a:lnTo>
                  <a:lnTo>
                    <a:pt x="82" y="208"/>
                  </a:lnTo>
                  <a:lnTo>
                    <a:pt x="82" y="192"/>
                  </a:lnTo>
                  <a:lnTo>
                    <a:pt x="96" y="192"/>
                  </a:lnTo>
                  <a:lnTo>
                    <a:pt x="104" y="192"/>
                  </a:lnTo>
                  <a:lnTo>
                    <a:pt x="126" y="184"/>
                  </a:lnTo>
                  <a:lnTo>
                    <a:pt x="126" y="160"/>
                  </a:lnTo>
                  <a:lnTo>
                    <a:pt x="133" y="136"/>
                  </a:lnTo>
                  <a:lnTo>
                    <a:pt x="126" y="128"/>
                  </a:lnTo>
                  <a:lnTo>
                    <a:pt x="104" y="120"/>
                  </a:lnTo>
                  <a:lnTo>
                    <a:pt x="104" y="104"/>
                  </a:lnTo>
                  <a:lnTo>
                    <a:pt x="82" y="56"/>
                  </a:lnTo>
                  <a:lnTo>
                    <a:pt x="52" y="8"/>
                  </a:lnTo>
                  <a:lnTo>
                    <a:pt x="45" y="8"/>
                  </a:lnTo>
                  <a:lnTo>
                    <a:pt x="37" y="0"/>
                  </a:lnTo>
                  <a:lnTo>
                    <a:pt x="30" y="0"/>
                  </a:lnTo>
                  <a:lnTo>
                    <a:pt x="8"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91" name="Group 59"/>
          <p:cNvGrpSpPr>
            <a:grpSpLocks/>
          </p:cNvGrpSpPr>
          <p:nvPr/>
        </p:nvGrpSpPr>
        <p:grpSpPr bwMode="auto">
          <a:xfrm>
            <a:off x="4968875" y="3976688"/>
            <a:ext cx="219075" cy="190500"/>
            <a:chOff x="3164" y="20193"/>
            <a:chExt cx="138" cy="120"/>
          </a:xfrm>
        </p:grpSpPr>
        <p:sp>
          <p:nvSpPr>
            <p:cNvPr id="658492" name="Freeform 60"/>
            <p:cNvSpPr>
              <a:spLocks/>
            </p:cNvSpPr>
            <p:nvPr/>
          </p:nvSpPr>
          <p:spPr bwMode="auto">
            <a:xfrm>
              <a:off x="3164" y="20193"/>
              <a:ext cx="138" cy="120"/>
            </a:xfrm>
            <a:custGeom>
              <a:avLst/>
              <a:gdLst>
                <a:gd name="T0" fmla="*/ 138 w 138"/>
                <a:gd name="T1" fmla="*/ 0 h 120"/>
                <a:gd name="T2" fmla="*/ 109 w 138"/>
                <a:gd name="T3" fmla="*/ 0 h 120"/>
                <a:gd name="T4" fmla="*/ 88 w 138"/>
                <a:gd name="T5" fmla="*/ 16 h 120"/>
                <a:gd name="T6" fmla="*/ 66 w 138"/>
                <a:gd name="T7" fmla="*/ 16 h 120"/>
                <a:gd name="T8" fmla="*/ 51 w 138"/>
                <a:gd name="T9" fmla="*/ 16 h 120"/>
                <a:gd name="T10" fmla="*/ 44 w 138"/>
                <a:gd name="T11" fmla="*/ 32 h 120"/>
                <a:gd name="T12" fmla="*/ 22 w 138"/>
                <a:gd name="T13" fmla="*/ 48 h 120"/>
                <a:gd name="T14" fmla="*/ 7 w 138"/>
                <a:gd name="T15" fmla="*/ 48 h 120"/>
                <a:gd name="T16" fmla="*/ 0 w 138"/>
                <a:gd name="T17" fmla="*/ 64 h 120"/>
                <a:gd name="T18" fmla="*/ 0 w 138"/>
                <a:gd name="T19" fmla="*/ 72 h 120"/>
                <a:gd name="T20" fmla="*/ 0 w 138"/>
                <a:gd name="T21" fmla="*/ 104 h 120"/>
                <a:gd name="T22" fmla="*/ 7 w 138"/>
                <a:gd name="T23" fmla="*/ 112 h 120"/>
                <a:gd name="T24" fmla="*/ 22 w 138"/>
                <a:gd name="T25" fmla="*/ 120 h 120"/>
                <a:gd name="T26" fmla="*/ 44 w 138"/>
                <a:gd name="T27" fmla="*/ 120 h 120"/>
                <a:gd name="T28" fmla="*/ 66 w 138"/>
                <a:gd name="T29" fmla="*/ 120 h 120"/>
                <a:gd name="T30" fmla="*/ 81 w 138"/>
                <a:gd name="T31" fmla="*/ 120 h 120"/>
                <a:gd name="T32" fmla="*/ 88 w 138"/>
                <a:gd name="T33" fmla="*/ 112 h 120"/>
                <a:gd name="T34" fmla="*/ 88 w 138"/>
                <a:gd name="T35" fmla="*/ 104 h 120"/>
                <a:gd name="T36" fmla="*/ 95 w 138"/>
                <a:gd name="T37" fmla="*/ 72 h 120"/>
                <a:gd name="T38" fmla="*/ 109 w 138"/>
                <a:gd name="T39" fmla="*/ 72 h 120"/>
                <a:gd name="T40" fmla="*/ 109 w 138"/>
                <a:gd name="T41" fmla="*/ 64 h 120"/>
                <a:gd name="T42" fmla="*/ 131 w 138"/>
                <a:gd name="T43" fmla="*/ 32 h 120"/>
                <a:gd name="T44" fmla="*/ 138 w 138"/>
                <a:gd name="T45" fmla="*/ 32 h 120"/>
                <a:gd name="T46" fmla="*/ 138 w 138"/>
                <a:gd name="T47" fmla="*/ 16 h 120"/>
                <a:gd name="T48" fmla="*/ 138 w 138"/>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20">
                  <a:moveTo>
                    <a:pt x="138" y="0"/>
                  </a:moveTo>
                  <a:lnTo>
                    <a:pt x="109" y="0"/>
                  </a:lnTo>
                  <a:lnTo>
                    <a:pt x="88" y="16"/>
                  </a:lnTo>
                  <a:lnTo>
                    <a:pt x="66" y="16"/>
                  </a:lnTo>
                  <a:lnTo>
                    <a:pt x="51" y="16"/>
                  </a:lnTo>
                  <a:lnTo>
                    <a:pt x="44" y="32"/>
                  </a:lnTo>
                  <a:lnTo>
                    <a:pt x="22" y="48"/>
                  </a:lnTo>
                  <a:lnTo>
                    <a:pt x="7" y="48"/>
                  </a:lnTo>
                  <a:lnTo>
                    <a:pt x="0" y="64"/>
                  </a:lnTo>
                  <a:lnTo>
                    <a:pt x="0" y="72"/>
                  </a:lnTo>
                  <a:lnTo>
                    <a:pt x="0" y="104"/>
                  </a:lnTo>
                  <a:lnTo>
                    <a:pt x="7" y="112"/>
                  </a:lnTo>
                  <a:lnTo>
                    <a:pt x="22" y="120"/>
                  </a:lnTo>
                  <a:lnTo>
                    <a:pt x="44" y="120"/>
                  </a:lnTo>
                  <a:lnTo>
                    <a:pt x="66" y="120"/>
                  </a:lnTo>
                  <a:lnTo>
                    <a:pt x="81" y="120"/>
                  </a:lnTo>
                  <a:lnTo>
                    <a:pt x="88" y="112"/>
                  </a:lnTo>
                  <a:lnTo>
                    <a:pt x="88" y="104"/>
                  </a:lnTo>
                  <a:lnTo>
                    <a:pt x="95" y="72"/>
                  </a:lnTo>
                  <a:lnTo>
                    <a:pt x="109" y="72"/>
                  </a:lnTo>
                  <a:lnTo>
                    <a:pt x="109" y="64"/>
                  </a:lnTo>
                  <a:lnTo>
                    <a:pt x="131" y="32"/>
                  </a:lnTo>
                  <a:lnTo>
                    <a:pt x="138" y="32"/>
                  </a:lnTo>
                  <a:lnTo>
                    <a:pt x="138" y="16"/>
                  </a:lnTo>
                  <a:lnTo>
                    <a:pt x="138"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93" name="Freeform 61"/>
            <p:cNvSpPr>
              <a:spLocks/>
            </p:cNvSpPr>
            <p:nvPr/>
          </p:nvSpPr>
          <p:spPr bwMode="auto">
            <a:xfrm>
              <a:off x="3164" y="20193"/>
              <a:ext cx="138" cy="120"/>
            </a:xfrm>
            <a:custGeom>
              <a:avLst/>
              <a:gdLst>
                <a:gd name="T0" fmla="*/ 138 w 138"/>
                <a:gd name="T1" fmla="*/ 0 h 120"/>
                <a:gd name="T2" fmla="*/ 109 w 138"/>
                <a:gd name="T3" fmla="*/ 0 h 120"/>
                <a:gd name="T4" fmla="*/ 88 w 138"/>
                <a:gd name="T5" fmla="*/ 16 h 120"/>
                <a:gd name="T6" fmla="*/ 66 w 138"/>
                <a:gd name="T7" fmla="*/ 16 h 120"/>
                <a:gd name="T8" fmla="*/ 51 w 138"/>
                <a:gd name="T9" fmla="*/ 16 h 120"/>
                <a:gd name="T10" fmla="*/ 44 w 138"/>
                <a:gd name="T11" fmla="*/ 32 h 120"/>
                <a:gd name="T12" fmla="*/ 22 w 138"/>
                <a:gd name="T13" fmla="*/ 48 h 120"/>
                <a:gd name="T14" fmla="*/ 7 w 138"/>
                <a:gd name="T15" fmla="*/ 48 h 120"/>
                <a:gd name="T16" fmla="*/ 0 w 138"/>
                <a:gd name="T17" fmla="*/ 64 h 120"/>
                <a:gd name="T18" fmla="*/ 0 w 138"/>
                <a:gd name="T19" fmla="*/ 72 h 120"/>
                <a:gd name="T20" fmla="*/ 0 w 138"/>
                <a:gd name="T21" fmla="*/ 104 h 120"/>
                <a:gd name="T22" fmla="*/ 7 w 138"/>
                <a:gd name="T23" fmla="*/ 112 h 120"/>
                <a:gd name="T24" fmla="*/ 22 w 138"/>
                <a:gd name="T25" fmla="*/ 120 h 120"/>
                <a:gd name="T26" fmla="*/ 44 w 138"/>
                <a:gd name="T27" fmla="*/ 120 h 120"/>
                <a:gd name="T28" fmla="*/ 66 w 138"/>
                <a:gd name="T29" fmla="*/ 120 h 120"/>
                <a:gd name="T30" fmla="*/ 81 w 138"/>
                <a:gd name="T31" fmla="*/ 120 h 120"/>
                <a:gd name="T32" fmla="*/ 88 w 138"/>
                <a:gd name="T33" fmla="*/ 112 h 120"/>
                <a:gd name="T34" fmla="*/ 88 w 138"/>
                <a:gd name="T35" fmla="*/ 104 h 120"/>
                <a:gd name="T36" fmla="*/ 95 w 138"/>
                <a:gd name="T37" fmla="*/ 72 h 120"/>
                <a:gd name="T38" fmla="*/ 109 w 138"/>
                <a:gd name="T39" fmla="*/ 72 h 120"/>
                <a:gd name="T40" fmla="*/ 109 w 138"/>
                <a:gd name="T41" fmla="*/ 64 h 120"/>
                <a:gd name="T42" fmla="*/ 131 w 138"/>
                <a:gd name="T43" fmla="*/ 32 h 120"/>
                <a:gd name="T44" fmla="*/ 138 w 138"/>
                <a:gd name="T45" fmla="*/ 32 h 120"/>
                <a:gd name="T46" fmla="*/ 138 w 138"/>
                <a:gd name="T47" fmla="*/ 16 h 120"/>
                <a:gd name="T48" fmla="*/ 138 w 138"/>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20">
                  <a:moveTo>
                    <a:pt x="138" y="0"/>
                  </a:moveTo>
                  <a:lnTo>
                    <a:pt x="109" y="0"/>
                  </a:lnTo>
                  <a:lnTo>
                    <a:pt x="88" y="16"/>
                  </a:lnTo>
                  <a:lnTo>
                    <a:pt x="66" y="16"/>
                  </a:lnTo>
                  <a:lnTo>
                    <a:pt x="51" y="16"/>
                  </a:lnTo>
                  <a:lnTo>
                    <a:pt x="44" y="32"/>
                  </a:lnTo>
                  <a:lnTo>
                    <a:pt x="22" y="48"/>
                  </a:lnTo>
                  <a:lnTo>
                    <a:pt x="7" y="48"/>
                  </a:lnTo>
                  <a:lnTo>
                    <a:pt x="0" y="64"/>
                  </a:lnTo>
                  <a:lnTo>
                    <a:pt x="0" y="72"/>
                  </a:lnTo>
                  <a:lnTo>
                    <a:pt x="0" y="104"/>
                  </a:lnTo>
                  <a:lnTo>
                    <a:pt x="7" y="112"/>
                  </a:lnTo>
                  <a:lnTo>
                    <a:pt x="22" y="120"/>
                  </a:lnTo>
                  <a:lnTo>
                    <a:pt x="44" y="120"/>
                  </a:lnTo>
                  <a:lnTo>
                    <a:pt x="66" y="120"/>
                  </a:lnTo>
                  <a:lnTo>
                    <a:pt x="81" y="120"/>
                  </a:lnTo>
                  <a:lnTo>
                    <a:pt x="88" y="112"/>
                  </a:lnTo>
                  <a:lnTo>
                    <a:pt x="88" y="104"/>
                  </a:lnTo>
                  <a:lnTo>
                    <a:pt x="95" y="72"/>
                  </a:lnTo>
                  <a:lnTo>
                    <a:pt x="109" y="72"/>
                  </a:lnTo>
                  <a:lnTo>
                    <a:pt x="109" y="64"/>
                  </a:lnTo>
                  <a:lnTo>
                    <a:pt x="131" y="32"/>
                  </a:lnTo>
                  <a:lnTo>
                    <a:pt x="138" y="32"/>
                  </a:lnTo>
                  <a:lnTo>
                    <a:pt x="138" y="16"/>
                  </a:lnTo>
                  <a:lnTo>
                    <a:pt x="138"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94" name="Group 62"/>
          <p:cNvGrpSpPr>
            <a:grpSpLocks/>
          </p:cNvGrpSpPr>
          <p:nvPr/>
        </p:nvGrpSpPr>
        <p:grpSpPr bwMode="auto">
          <a:xfrm>
            <a:off x="6454775" y="4319588"/>
            <a:ext cx="128588" cy="127000"/>
            <a:chOff x="4100" y="20409"/>
            <a:chExt cx="81" cy="80"/>
          </a:xfrm>
        </p:grpSpPr>
        <p:sp>
          <p:nvSpPr>
            <p:cNvPr id="658495" name="Freeform 63"/>
            <p:cNvSpPr>
              <a:spLocks/>
            </p:cNvSpPr>
            <p:nvPr/>
          </p:nvSpPr>
          <p:spPr bwMode="auto">
            <a:xfrm>
              <a:off x="4100" y="20409"/>
              <a:ext cx="81" cy="80"/>
            </a:xfrm>
            <a:custGeom>
              <a:avLst/>
              <a:gdLst>
                <a:gd name="T0" fmla="*/ 29 w 81"/>
                <a:gd name="T1" fmla="*/ 0 h 80"/>
                <a:gd name="T2" fmla="*/ 29 w 81"/>
                <a:gd name="T3" fmla="*/ 0 h 80"/>
                <a:gd name="T4" fmla="*/ 7 w 81"/>
                <a:gd name="T5" fmla="*/ 8 h 80"/>
                <a:gd name="T6" fmla="*/ 0 w 81"/>
                <a:gd name="T7" fmla="*/ 32 h 80"/>
                <a:gd name="T8" fmla="*/ 7 w 81"/>
                <a:gd name="T9" fmla="*/ 32 h 80"/>
                <a:gd name="T10" fmla="*/ 44 w 81"/>
                <a:gd name="T11" fmla="*/ 40 h 80"/>
                <a:gd name="T12" fmla="*/ 66 w 81"/>
                <a:gd name="T13" fmla="*/ 72 h 80"/>
                <a:gd name="T14" fmla="*/ 81 w 81"/>
                <a:gd name="T15" fmla="*/ 80 h 80"/>
                <a:gd name="T16" fmla="*/ 81 w 81"/>
                <a:gd name="T17" fmla="*/ 72 h 80"/>
                <a:gd name="T18" fmla="*/ 81 w 81"/>
                <a:gd name="T19" fmla="*/ 40 h 80"/>
                <a:gd name="T20" fmla="*/ 66 w 81"/>
                <a:gd name="T21" fmla="*/ 32 h 80"/>
                <a:gd name="T22" fmla="*/ 44 w 81"/>
                <a:gd name="T23" fmla="*/ 8 h 80"/>
                <a:gd name="T24" fmla="*/ 29 w 81"/>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0">
                  <a:moveTo>
                    <a:pt x="29" y="0"/>
                  </a:moveTo>
                  <a:lnTo>
                    <a:pt x="29" y="0"/>
                  </a:lnTo>
                  <a:lnTo>
                    <a:pt x="7" y="8"/>
                  </a:lnTo>
                  <a:lnTo>
                    <a:pt x="0" y="32"/>
                  </a:lnTo>
                  <a:lnTo>
                    <a:pt x="7" y="32"/>
                  </a:lnTo>
                  <a:lnTo>
                    <a:pt x="44" y="40"/>
                  </a:lnTo>
                  <a:lnTo>
                    <a:pt x="66" y="72"/>
                  </a:lnTo>
                  <a:lnTo>
                    <a:pt x="81" y="80"/>
                  </a:lnTo>
                  <a:lnTo>
                    <a:pt x="81" y="72"/>
                  </a:lnTo>
                  <a:lnTo>
                    <a:pt x="81" y="40"/>
                  </a:lnTo>
                  <a:lnTo>
                    <a:pt x="66" y="32"/>
                  </a:lnTo>
                  <a:lnTo>
                    <a:pt x="44" y="8"/>
                  </a:lnTo>
                  <a:lnTo>
                    <a:pt x="29"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96" name="Freeform 64"/>
            <p:cNvSpPr>
              <a:spLocks/>
            </p:cNvSpPr>
            <p:nvPr/>
          </p:nvSpPr>
          <p:spPr bwMode="auto">
            <a:xfrm>
              <a:off x="4100" y="20409"/>
              <a:ext cx="81" cy="80"/>
            </a:xfrm>
            <a:custGeom>
              <a:avLst/>
              <a:gdLst>
                <a:gd name="T0" fmla="*/ 29 w 81"/>
                <a:gd name="T1" fmla="*/ 0 h 80"/>
                <a:gd name="T2" fmla="*/ 29 w 81"/>
                <a:gd name="T3" fmla="*/ 0 h 80"/>
                <a:gd name="T4" fmla="*/ 7 w 81"/>
                <a:gd name="T5" fmla="*/ 8 h 80"/>
                <a:gd name="T6" fmla="*/ 0 w 81"/>
                <a:gd name="T7" fmla="*/ 32 h 80"/>
                <a:gd name="T8" fmla="*/ 7 w 81"/>
                <a:gd name="T9" fmla="*/ 32 h 80"/>
                <a:gd name="T10" fmla="*/ 44 w 81"/>
                <a:gd name="T11" fmla="*/ 40 h 80"/>
                <a:gd name="T12" fmla="*/ 66 w 81"/>
                <a:gd name="T13" fmla="*/ 72 h 80"/>
                <a:gd name="T14" fmla="*/ 81 w 81"/>
                <a:gd name="T15" fmla="*/ 80 h 80"/>
                <a:gd name="T16" fmla="*/ 81 w 81"/>
                <a:gd name="T17" fmla="*/ 72 h 80"/>
                <a:gd name="T18" fmla="*/ 81 w 81"/>
                <a:gd name="T19" fmla="*/ 40 h 80"/>
                <a:gd name="T20" fmla="*/ 66 w 81"/>
                <a:gd name="T21" fmla="*/ 32 h 80"/>
                <a:gd name="T22" fmla="*/ 44 w 81"/>
                <a:gd name="T23" fmla="*/ 8 h 80"/>
                <a:gd name="T24" fmla="*/ 29 w 81"/>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0">
                  <a:moveTo>
                    <a:pt x="29" y="0"/>
                  </a:moveTo>
                  <a:lnTo>
                    <a:pt x="29" y="0"/>
                  </a:lnTo>
                  <a:lnTo>
                    <a:pt x="7" y="8"/>
                  </a:lnTo>
                  <a:lnTo>
                    <a:pt x="0" y="32"/>
                  </a:lnTo>
                  <a:lnTo>
                    <a:pt x="7" y="32"/>
                  </a:lnTo>
                  <a:lnTo>
                    <a:pt x="44" y="40"/>
                  </a:lnTo>
                  <a:lnTo>
                    <a:pt x="66" y="72"/>
                  </a:lnTo>
                  <a:lnTo>
                    <a:pt x="81" y="80"/>
                  </a:lnTo>
                  <a:lnTo>
                    <a:pt x="81" y="72"/>
                  </a:lnTo>
                  <a:lnTo>
                    <a:pt x="81" y="40"/>
                  </a:lnTo>
                  <a:lnTo>
                    <a:pt x="66" y="32"/>
                  </a:lnTo>
                  <a:lnTo>
                    <a:pt x="44" y="8"/>
                  </a:lnTo>
                  <a:lnTo>
                    <a:pt x="29"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497" name="Group 65"/>
          <p:cNvGrpSpPr>
            <a:grpSpLocks/>
          </p:cNvGrpSpPr>
          <p:nvPr/>
        </p:nvGrpSpPr>
        <p:grpSpPr bwMode="auto">
          <a:xfrm>
            <a:off x="6502400" y="4446588"/>
            <a:ext cx="80963" cy="76200"/>
            <a:chOff x="4130" y="20489"/>
            <a:chExt cx="51" cy="48"/>
          </a:xfrm>
        </p:grpSpPr>
        <p:sp>
          <p:nvSpPr>
            <p:cNvPr id="658498" name="Freeform 66"/>
            <p:cNvSpPr>
              <a:spLocks/>
            </p:cNvSpPr>
            <p:nvPr/>
          </p:nvSpPr>
          <p:spPr bwMode="auto">
            <a:xfrm>
              <a:off x="4130" y="20489"/>
              <a:ext cx="51" cy="48"/>
            </a:xfrm>
            <a:custGeom>
              <a:avLst/>
              <a:gdLst>
                <a:gd name="T0" fmla="*/ 22 w 51"/>
                <a:gd name="T1" fmla="*/ 0 h 48"/>
                <a:gd name="T2" fmla="*/ 14 w 51"/>
                <a:gd name="T3" fmla="*/ 0 h 48"/>
                <a:gd name="T4" fmla="*/ 14 w 51"/>
                <a:gd name="T5" fmla="*/ 8 h 48"/>
                <a:gd name="T6" fmla="*/ 0 w 51"/>
                <a:gd name="T7" fmla="*/ 8 h 48"/>
                <a:gd name="T8" fmla="*/ 0 w 51"/>
                <a:gd name="T9" fmla="*/ 24 h 48"/>
                <a:gd name="T10" fmla="*/ 14 w 51"/>
                <a:gd name="T11" fmla="*/ 32 h 48"/>
                <a:gd name="T12" fmla="*/ 22 w 51"/>
                <a:gd name="T13" fmla="*/ 40 h 48"/>
                <a:gd name="T14" fmla="*/ 22 w 51"/>
                <a:gd name="T15" fmla="*/ 48 h 48"/>
                <a:gd name="T16" fmla="*/ 36 w 51"/>
                <a:gd name="T17" fmla="*/ 48 h 48"/>
                <a:gd name="T18" fmla="*/ 51 w 51"/>
                <a:gd name="T19" fmla="*/ 48 h 48"/>
                <a:gd name="T20" fmla="*/ 51 w 51"/>
                <a:gd name="T21" fmla="*/ 40 h 48"/>
                <a:gd name="T22" fmla="*/ 51 w 51"/>
                <a:gd name="T23" fmla="*/ 32 h 48"/>
                <a:gd name="T24" fmla="*/ 36 w 51"/>
                <a:gd name="T25" fmla="*/ 16 h 48"/>
                <a:gd name="T26" fmla="*/ 22 w 51"/>
                <a:gd name="T27" fmla="*/ 8 h 48"/>
                <a:gd name="T28" fmla="*/ 22 w 51"/>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48">
                  <a:moveTo>
                    <a:pt x="22" y="0"/>
                  </a:moveTo>
                  <a:lnTo>
                    <a:pt x="14" y="0"/>
                  </a:lnTo>
                  <a:lnTo>
                    <a:pt x="14" y="8"/>
                  </a:lnTo>
                  <a:lnTo>
                    <a:pt x="0" y="8"/>
                  </a:lnTo>
                  <a:lnTo>
                    <a:pt x="0" y="24"/>
                  </a:lnTo>
                  <a:lnTo>
                    <a:pt x="14" y="32"/>
                  </a:lnTo>
                  <a:lnTo>
                    <a:pt x="22" y="40"/>
                  </a:lnTo>
                  <a:lnTo>
                    <a:pt x="22" y="48"/>
                  </a:lnTo>
                  <a:lnTo>
                    <a:pt x="36" y="48"/>
                  </a:lnTo>
                  <a:lnTo>
                    <a:pt x="51" y="48"/>
                  </a:lnTo>
                  <a:lnTo>
                    <a:pt x="51" y="40"/>
                  </a:lnTo>
                  <a:lnTo>
                    <a:pt x="51" y="32"/>
                  </a:lnTo>
                  <a:lnTo>
                    <a:pt x="36" y="16"/>
                  </a:lnTo>
                  <a:lnTo>
                    <a:pt x="22" y="8"/>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499" name="Freeform 67"/>
            <p:cNvSpPr>
              <a:spLocks/>
            </p:cNvSpPr>
            <p:nvPr/>
          </p:nvSpPr>
          <p:spPr bwMode="auto">
            <a:xfrm>
              <a:off x="4130" y="20489"/>
              <a:ext cx="51" cy="48"/>
            </a:xfrm>
            <a:custGeom>
              <a:avLst/>
              <a:gdLst>
                <a:gd name="T0" fmla="*/ 22 w 51"/>
                <a:gd name="T1" fmla="*/ 0 h 48"/>
                <a:gd name="T2" fmla="*/ 14 w 51"/>
                <a:gd name="T3" fmla="*/ 0 h 48"/>
                <a:gd name="T4" fmla="*/ 14 w 51"/>
                <a:gd name="T5" fmla="*/ 8 h 48"/>
                <a:gd name="T6" fmla="*/ 0 w 51"/>
                <a:gd name="T7" fmla="*/ 8 h 48"/>
                <a:gd name="T8" fmla="*/ 0 w 51"/>
                <a:gd name="T9" fmla="*/ 24 h 48"/>
                <a:gd name="T10" fmla="*/ 14 w 51"/>
                <a:gd name="T11" fmla="*/ 32 h 48"/>
                <a:gd name="T12" fmla="*/ 22 w 51"/>
                <a:gd name="T13" fmla="*/ 40 h 48"/>
                <a:gd name="T14" fmla="*/ 22 w 51"/>
                <a:gd name="T15" fmla="*/ 48 h 48"/>
                <a:gd name="T16" fmla="*/ 36 w 51"/>
                <a:gd name="T17" fmla="*/ 48 h 48"/>
                <a:gd name="T18" fmla="*/ 51 w 51"/>
                <a:gd name="T19" fmla="*/ 48 h 48"/>
                <a:gd name="T20" fmla="*/ 51 w 51"/>
                <a:gd name="T21" fmla="*/ 40 h 48"/>
                <a:gd name="T22" fmla="*/ 51 w 51"/>
                <a:gd name="T23" fmla="*/ 32 h 48"/>
                <a:gd name="T24" fmla="*/ 36 w 51"/>
                <a:gd name="T25" fmla="*/ 16 h 48"/>
                <a:gd name="T26" fmla="*/ 22 w 51"/>
                <a:gd name="T27" fmla="*/ 8 h 48"/>
                <a:gd name="T28" fmla="*/ 22 w 51"/>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48">
                  <a:moveTo>
                    <a:pt x="22" y="0"/>
                  </a:moveTo>
                  <a:lnTo>
                    <a:pt x="14" y="0"/>
                  </a:lnTo>
                  <a:lnTo>
                    <a:pt x="14" y="8"/>
                  </a:lnTo>
                  <a:lnTo>
                    <a:pt x="0" y="8"/>
                  </a:lnTo>
                  <a:lnTo>
                    <a:pt x="0" y="24"/>
                  </a:lnTo>
                  <a:lnTo>
                    <a:pt x="14" y="32"/>
                  </a:lnTo>
                  <a:lnTo>
                    <a:pt x="22" y="40"/>
                  </a:lnTo>
                  <a:lnTo>
                    <a:pt x="22" y="48"/>
                  </a:lnTo>
                  <a:lnTo>
                    <a:pt x="36" y="48"/>
                  </a:lnTo>
                  <a:lnTo>
                    <a:pt x="51" y="48"/>
                  </a:lnTo>
                  <a:lnTo>
                    <a:pt x="51" y="40"/>
                  </a:lnTo>
                  <a:lnTo>
                    <a:pt x="51" y="32"/>
                  </a:lnTo>
                  <a:lnTo>
                    <a:pt x="36" y="16"/>
                  </a:lnTo>
                  <a:lnTo>
                    <a:pt x="22" y="8"/>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00" name="Group 68"/>
          <p:cNvGrpSpPr>
            <a:grpSpLocks/>
          </p:cNvGrpSpPr>
          <p:nvPr/>
        </p:nvGrpSpPr>
        <p:grpSpPr bwMode="auto">
          <a:xfrm>
            <a:off x="6089650" y="4344988"/>
            <a:ext cx="130175" cy="88900"/>
            <a:chOff x="3870" y="20425"/>
            <a:chExt cx="82" cy="56"/>
          </a:xfrm>
        </p:grpSpPr>
        <p:sp>
          <p:nvSpPr>
            <p:cNvPr id="658501" name="Freeform 69"/>
            <p:cNvSpPr>
              <a:spLocks/>
            </p:cNvSpPr>
            <p:nvPr/>
          </p:nvSpPr>
          <p:spPr bwMode="auto">
            <a:xfrm>
              <a:off x="3870" y="20425"/>
              <a:ext cx="82" cy="56"/>
            </a:xfrm>
            <a:custGeom>
              <a:avLst/>
              <a:gdLst>
                <a:gd name="T0" fmla="*/ 0 w 82"/>
                <a:gd name="T1" fmla="*/ 8 h 56"/>
                <a:gd name="T2" fmla="*/ 8 w 82"/>
                <a:gd name="T3" fmla="*/ 0 h 56"/>
                <a:gd name="T4" fmla="*/ 30 w 82"/>
                <a:gd name="T5" fmla="*/ 0 h 56"/>
                <a:gd name="T6" fmla="*/ 45 w 82"/>
                <a:gd name="T7" fmla="*/ 8 h 56"/>
                <a:gd name="T8" fmla="*/ 74 w 82"/>
                <a:gd name="T9" fmla="*/ 8 h 56"/>
                <a:gd name="T10" fmla="*/ 82 w 82"/>
                <a:gd name="T11" fmla="*/ 16 h 56"/>
                <a:gd name="T12" fmla="*/ 82 w 82"/>
                <a:gd name="T13" fmla="*/ 48 h 56"/>
                <a:gd name="T14" fmla="*/ 74 w 82"/>
                <a:gd name="T15" fmla="*/ 56 h 56"/>
                <a:gd name="T16" fmla="*/ 45 w 82"/>
                <a:gd name="T17" fmla="*/ 56 h 56"/>
                <a:gd name="T18" fmla="*/ 30 w 82"/>
                <a:gd name="T19" fmla="*/ 48 h 56"/>
                <a:gd name="T20" fmla="*/ 8 w 82"/>
                <a:gd name="T21" fmla="*/ 16 h 56"/>
                <a:gd name="T22" fmla="*/ 0 w 82"/>
                <a:gd name="T2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56">
                  <a:moveTo>
                    <a:pt x="0" y="8"/>
                  </a:moveTo>
                  <a:lnTo>
                    <a:pt x="8" y="0"/>
                  </a:lnTo>
                  <a:lnTo>
                    <a:pt x="30" y="0"/>
                  </a:lnTo>
                  <a:lnTo>
                    <a:pt x="45" y="8"/>
                  </a:lnTo>
                  <a:lnTo>
                    <a:pt x="74" y="8"/>
                  </a:lnTo>
                  <a:lnTo>
                    <a:pt x="82" y="16"/>
                  </a:lnTo>
                  <a:lnTo>
                    <a:pt x="82" y="48"/>
                  </a:lnTo>
                  <a:lnTo>
                    <a:pt x="74" y="56"/>
                  </a:lnTo>
                  <a:lnTo>
                    <a:pt x="45" y="56"/>
                  </a:lnTo>
                  <a:lnTo>
                    <a:pt x="30" y="48"/>
                  </a:lnTo>
                  <a:lnTo>
                    <a:pt x="8" y="16"/>
                  </a:lnTo>
                  <a:lnTo>
                    <a:pt x="0"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02" name="Freeform 70"/>
            <p:cNvSpPr>
              <a:spLocks/>
            </p:cNvSpPr>
            <p:nvPr/>
          </p:nvSpPr>
          <p:spPr bwMode="auto">
            <a:xfrm>
              <a:off x="3870" y="20425"/>
              <a:ext cx="82" cy="56"/>
            </a:xfrm>
            <a:custGeom>
              <a:avLst/>
              <a:gdLst>
                <a:gd name="T0" fmla="*/ 0 w 82"/>
                <a:gd name="T1" fmla="*/ 8 h 56"/>
                <a:gd name="T2" fmla="*/ 8 w 82"/>
                <a:gd name="T3" fmla="*/ 0 h 56"/>
                <a:gd name="T4" fmla="*/ 30 w 82"/>
                <a:gd name="T5" fmla="*/ 0 h 56"/>
                <a:gd name="T6" fmla="*/ 45 w 82"/>
                <a:gd name="T7" fmla="*/ 8 h 56"/>
                <a:gd name="T8" fmla="*/ 74 w 82"/>
                <a:gd name="T9" fmla="*/ 8 h 56"/>
                <a:gd name="T10" fmla="*/ 82 w 82"/>
                <a:gd name="T11" fmla="*/ 16 h 56"/>
                <a:gd name="T12" fmla="*/ 82 w 82"/>
                <a:gd name="T13" fmla="*/ 48 h 56"/>
                <a:gd name="T14" fmla="*/ 74 w 82"/>
                <a:gd name="T15" fmla="*/ 56 h 56"/>
                <a:gd name="T16" fmla="*/ 45 w 82"/>
                <a:gd name="T17" fmla="*/ 56 h 56"/>
                <a:gd name="T18" fmla="*/ 30 w 82"/>
                <a:gd name="T19" fmla="*/ 48 h 56"/>
                <a:gd name="T20" fmla="*/ 8 w 82"/>
                <a:gd name="T21" fmla="*/ 16 h 56"/>
                <a:gd name="T22" fmla="*/ 0 w 82"/>
                <a:gd name="T2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56">
                  <a:moveTo>
                    <a:pt x="0" y="8"/>
                  </a:moveTo>
                  <a:lnTo>
                    <a:pt x="8" y="0"/>
                  </a:lnTo>
                  <a:lnTo>
                    <a:pt x="30" y="0"/>
                  </a:lnTo>
                  <a:lnTo>
                    <a:pt x="45" y="8"/>
                  </a:lnTo>
                  <a:lnTo>
                    <a:pt x="74" y="8"/>
                  </a:lnTo>
                  <a:lnTo>
                    <a:pt x="82" y="16"/>
                  </a:lnTo>
                  <a:lnTo>
                    <a:pt x="82" y="48"/>
                  </a:lnTo>
                  <a:lnTo>
                    <a:pt x="74" y="56"/>
                  </a:lnTo>
                  <a:lnTo>
                    <a:pt x="45" y="56"/>
                  </a:lnTo>
                  <a:lnTo>
                    <a:pt x="30" y="48"/>
                  </a:lnTo>
                  <a:lnTo>
                    <a:pt x="8" y="16"/>
                  </a:lnTo>
                  <a:lnTo>
                    <a:pt x="0"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03" name="Group 71"/>
          <p:cNvGrpSpPr>
            <a:grpSpLocks/>
          </p:cNvGrpSpPr>
          <p:nvPr/>
        </p:nvGrpSpPr>
        <p:grpSpPr bwMode="auto">
          <a:xfrm>
            <a:off x="6256338" y="4459288"/>
            <a:ext cx="115887" cy="101600"/>
            <a:chOff x="3975" y="20497"/>
            <a:chExt cx="73" cy="64"/>
          </a:xfrm>
        </p:grpSpPr>
        <p:sp>
          <p:nvSpPr>
            <p:cNvPr id="658504" name="Freeform 72"/>
            <p:cNvSpPr>
              <a:spLocks/>
            </p:cNvSpPr>
            <p:nvPr/>
          </p:nvSpPr>
          <p:spPr bwMode="auto">
            <a:xfrm>
              <a:off x="3975" y="20497"/>
              <a:ext cx="73" cy="64"/>
            </a:xfrm>
            <a:custGeom>
              <a:avLst/>
              <a:gdLst>
                <a:gd name="T0" fmla="*/ 65 w 73"/>
                <a:gd name="T1" fmla="*/ 8 h 64"/>
                <a:gd name="T2" fmla="*/ 65 w 73"/>
                <a:gd name="T3" fmla="*/ 0 h 64"/>
                <a:gd name="T4" fmla="*/ 43 w 73"/>
                <a:gd name="T5" fmla="*/ 0 h 64"/>
                <a:gd name="T6" fmla="*/ 14 w 73"/>
                <a:gd name="T7" fmla="*/ 0 h 64"/>
                <a:gd name="T8" fmla="*/ 0 w 73"/>
                <a:gd name="T9" fmla="*/ 0 h 64"/>
                <a:gd name="T10" fmla="*/ 0 w 73"/>
                <a:gd name="T11" fmla="*/ 16 h 64"/>
                <a:gd name="T12" fmla="*/ 0 w 73"/>
                <a:gd name="T13" fmla="*/ 40 h 64"/>
                <a:gd name="T14" fmla="*/ 0 w 73"/>
                <a:gd name="T15" fmla="*/ 48 h 64"/>
                <a:gd name="T16" fmla="*/ 14 w 73"/>
                <a:gd name="T17" fmla="*/ 64 h 64"/>
                <a:gd name="T18" fmla="*/ 21 w 73"/>
                <a:gd name="T19" fmla="*/ 48 h 64"/>
                <a:gd name="T20" fmla="*/ 43 w 73"/>
                <a:gd name="T21" fmla="*/ 40 h 64"/>
                <a:gd name="T22" fmla="*/ 65 w 73"/>
                <a:gd name="T23" fmla="*/ 16 h 64"/>
                <a:gd name="T24" fmla="*/ 73 w 73"/>
                <a:gd name="T25" fmla="*/ 16 h 64"/>
                <a:gd name="T26" fmla="*/ 65 w 73"/>
                <a:gd name="T2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65" y="8"/>
                  </a:moveTo>
                  <a:lnTo>
                    <a:pt x="65" y="0"/>
                  </a:lnTo>
                  <a:lnTo>
                    <a:pt x="43" y="0"/>
                  </a:lnTo>
                  <a:lnTo>
                    <a:pt x="14" y="0"/>
                  </a:lnTo>
                  <a:lnTo>
                    <a:pt x="0" y="0"/>
                  </a:lnTo>
                  <a:lnTo>
                    <a:pt x="0" y="16"/>
                  </a:lnTo>
                  <a:lnTo>
                    <a:pt x="0" y="40"/>
                  </a:lnTo>
                  <a:lnTo>
                    <a:pt x="0" y="48"/>
                  </a:lnTo>
                  <a:lnTo>
                    <a:pt x="14" y="64"/>
                  </a:lnTo>
                  <a:lnTo>
                    <a:pt x="21" y="48"/>
                  </a:lnTo>
                  <a:lnTo>
                    <a:pt x="43" y="40"/>
                  </a:lnTo>
                  <a:lnTo>
                    <a:pt x="65" y="16"/>
                  </a:lnTo>
                  <a:lnTo>
                    <a:pt x="73" y="16"/>
                  </a:lnTo>
                  <a:lnTo>
                    <a:pt x="65"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05" name="Freeform 73"/>
            <p:cNvSpPr>
              <a:spLocks/>
            </p:cNvSpPr>
            <p:nvPr/>
          </p:nvSpPr>
          <p:spPr bwMode="auto">
            <a:xfrm>
              <a:off x="3975" y="20497"/>
              <a:ext cx="73" cy="64"/>
            </a:xfrm>
            <a:custGeom>
              <a:avLst/>
              <a:gdLst>
                <a:gd name="T0" fmla="*/ 65 w 73"/>
                <a:gd name="T1" fmla="*/ 8 h 64"/>
                <a:gd name="T2" fmla="*/ 65 w 73"/>
                <a:gd name="T3" fmla="*/ 0 h 64"/>
                <a:gd name="T4" fmla="*/ 43 w 73"/>
                <a:gd name="T5" fmla="*/ 0 h 64"/>
                <a:gd name="T6" fmla="*/ 14 w 73"/>
                <a:gd name="T7" fmla="*/ 0 h 64"/>
                <a:gd name="T8" fmla="*/ 0 w 73"/>
                <a:gd name="T9" fmla="*/ 0 h 64"/>
                <a:gd name="T10" fmla="*/ 0 w 73"/>
                <a:gd name="T11" fmla="*/ 16 h 64"/>
                <a:gd name="T12" fmla="*/ 0 w 73"/>
                <a:gd name="T13" fmla="*/ 40 h 64"/>
                <a:gd name="T14" fmla="*/ 0 w 73"/>
                <a:gd name="T15" fmla="*/ 48 h 64"/>
                <a:gd name="T16" fmla="*/ 14 w 73"/>
                <a:gd name="T17" fmla="*/ 64 h 64"/>
                <a:gd name="T18" fmla="*/ 21 w 73"/>
                <a:gd name="T19" fmla="*/ 48 h 64"/>
                <a:gd name="T20" fmla="*/ 43 w 73"/>
                <a:gd name="T21" fmla="*/ 40 h 64"/>
                <a:gd name="T22" fmla="*/ 65 w 73"/>
                <a:gd name="T23" fmla="*/ 16 h 64"/>
                <a:gd name="T24" fmla="*/ 73 w 73"/>
                <a:gd name="T25" fmla="*/ 16 h 64"/>
                <a:gd name="T26" fmla="*/ 65 w 73"/>
                <a:gd name="T2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65" y="8"/>
                  </a:moveTo>
                  <a:lnTo>
                    <a:pt x="65" y="0"/>
                  </a:lnTo>
                  <a:lnTo>
                    <a:pt x="43" y="0"/>
                  </a:lnTo>
                  <a:lnTo>
                    <a:pt x="14" y="0"/>
                  </a:lnTo>
                  <a:lnTo>
                    <a:pt x="0" y="0"/>
                  </a:lnTo>
                  <a:lnTo>
                    <a:pt x="0" y="16"/>
                  </a:lnTo>
                  <a:lnTo>
                    <a:pt x="0" y="40"/>
                  </a:lnTo>
                  <a:lnTo>
                    <a:pt x="0" y="48"/>
                  </a:lnTo>
                  <a:lnTo>
                    <a:pt x="14" y="64"/>
                  </a:lnTo>
                  <a:lnTo>
                    <a:pt x="21" y="48"/>
                  </a:lnTo>
                  <a:lnTo>
                    <a:pt x="43" y="40"/>
                  </a:lnTo>
                  <a:lnTo>
                    <a:pt x="65" y="16"/>
                  </a:lnTo>
                  <a:lnTo>
                    <a:pt x="73" y="16"/>
                  </a:lnTo>
                  <a:lnTo>
                    <a:pt x="65"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06" name="Group 74"/>
          <p:cNvGrpSpPr>
            <a:grpSpLocks/>
          </p:cNvGrpSpPr>
          <p:nvPr/>
        </p:nvGrpSpPr>
        <p:grpSpPr bwMode="auto">
          <a:xfrm>
            <a:off x="6326188" y="4510088"/>
            <a:ext cx="68262" cy="152400"/>
            <a:chOff x="4019" y="20529"/>
            <a:chExt cx="43" cy="96"/>
          </a:xfrm>
        </p:grpSpPr>
        <p:sp>
          <p:nvSpPr>
            <p:cNvPr id="658507" name="Freeform 75"/>
            <p:cNvSpPr>
              <a:spLocks/>
            </p:cNvSpPr>
            <p:nvPr/>
          </p:nvSpPr>
          <p:spPr bwMode="auto">
            <a:xfrm>
              <a:off x="4019" y="20529"/>
              <a:ext cx="43" cy="96"/>
            </a:xfrm>
            <a:custGeom>
              <a:avLst/>
              <a:gdLst>
                <a:gd name="T0" fmla="*/ 43 w 43"/>
                <a:gd name="T1" fmla="*/ 0 h 96"/>
                <a:gd name="T2" fmla="*/ 36 w 43"/>
                <a:gd name="T3" fmla="*/ 0 h 96"/>
                <a:gd name="T4" fmla="*/ 29 w 43"/>
                <a:gd name="T5" fmla="*/ 8 h 96"/>
                <a:gd name="T6" fmla="*/ 0 w 43"/>
                <a:gd name="T7" fmla="*/ 56 h 96"/>
                <a:gd name="T8" fmla="*/ 0 w 43"/>
                <a:gd name="T9" fmla="*/ 80 h 96"/>
                <a:gd name="T10" fmla="*/ 14 w 43"/>
                <a:gd name="T11" fmla="*/ 88 h 96"/>
                <a:gd name="T12" fmla="*/ 29 w 43"/>
                <a:gd name="T13" fmla="*/ 96 h 96"/>
                <a:gd name="T14" fmla="*/ 36 w 43"/>
                <a:gd name="T15" fmla="*/ 96 h 96"/>
                <a:gd name="T16" fmla="*/ 43 w 43"/>
                <a:gd name="T17" fmla="*/ 96 h 96"/>
                <a:gd name="T18" fmla="*/ 43 w 43"/>
                <a:gd name="T19" fmla="*/ 80 h 96"/>
                <a:gd name="T20" fmla="*/ 43 w 43"/>
                <a:gd name="T21" fmla="*/ 56 h 96"/>
                <a:gd name="T22" fmla="*/ 43 w 43"/>
                <a:gd name="T23" fmla="*/ 8 h 96"/>
                <a:gd name="T24" fmla="*/ 43 w 4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96">
                  <a:moveTo>
                    <a:pt x="43" y="0"/>
                  </a:moveTo>
                  <a:lnTo>
                    <a:pt x="36" y="0"/>
                  </a:lnTo>
                  <a:lnTo>
                    <a:pt x="29" y="8"/>
                  </a:lnTo>
                  <a:lnTo>
                    <a:pt x="0" y="56"/>
                  </a:lnTo>
                  <a:lnTo>
                    <a:pt x="0" y="80"/>
                  </a:lnTo>
                  <a:lnTo>
                    <a:pt x="14" y="88"/>
                  </a:lnTo>
                  <a:lnTo>
                    <a:pt x="29" y="96"/>
                  </a:lnTo>
                  <a:lnTo>
                    <a:pt x="36" y="96"/>
                  </a:lnTo>
                  <a:lnTo>
                    <a:pt x="43" y="96"/>
                  </a:lnTo>
                  <a:lnTo>
                    <a:pt x="43" y="80"/>
                  </a:lnTo>
                  <a:lnTo>
                    <a:pt x="43" y="56"/>
                  </a:lnTo>
                  <a:lnTo>
                    <a:pt x="43" y="8"/>
                  </a:lnTo>
                  <a:lnTo>
                    <a:pt x="4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08" name="Freeform 76"/>
            <p:cNvSpPr>
              <a:spLocks/>
            </p:cNvSpPr>
            <p:nvPr/>
          </p:nvSpPr>
          <p:spPr bwMode="auto">
            <a:xfrm>
              <a:off x="4019" y="20529"/>
              <a:ext cx="43" cy="96"/>
            </a:xfrm>
            <a:custGeom>
              <a:avLst/>
              <a:gdLst>
                <a:gd name="T0" fmla="*/ 43 w 43"/>
                <a:gd name="T1" fmla="*/ 0 h 96"/>
                <a:gd name="T2" fmla="*/ 36 w 43"/>
                <a:gd name="T3" fmla="*/ 0 h 96"/>
                <a:gd name="T4" fmla="*/ 29 w 43"/>
                <a:gd name="T5" fmla="*/ 8 h 96"/>
                <a:gd name="T6" fmla="*/ 0 w 43"/>
                <a:gd name="T7" fmla="*/ 56 h 96"/>
                <a:gd name="T8" fmla="*/ 0 w 43"/>
                <a:gd name="T9" fmla="*/ 80 h 96"/>
                <a:gd name="T10" fmla="*/ 14 w 43"/>
                <a:gd name="T11" fmla="*/ 88 h 96"/>
                <a:gd name="T12" fmla="*/ 29 w 43"/>
                <a:gd name="T13" fmla="*/ 96 h 96"/>
                <a:gd name="T14" fmla="*/ 36 w 43"/>
                <a:gd name="T15" fmla="*/ 96 h 96"/>
                <a:gd name="T16" fmla="*/ 43 w 43"/>
                <a:gd name="T17" fmla="*/ 96 h 96"/>
                <a:gd name="T18" fmla="*/ 43 w 43"/>
                <a:gd name="T19" fmla="*/ 80 h 96"/>
                <a:gd name="T20" fmla="*/ 43 w 43"/>
                <a:gd name="T21" fmla="*/ 56 h 96"/>
                <a:gd name="T22" fmla="*/ 43 w 43"/>
                <a:gd name="T23" fmla="*/ 8 h 96"/>
                <a:gd name="T24" fmla="*/ 43 w 4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96">
                  <a:moveTo>
                    <a:pt x="43" y="0"/>
                  </a:moveTo>
                  <a:lnTo>
                    <a:pt x="36" y="0"/>
                  </a:lnTo>
                  <a:lnTo>
                    <a:pt x="29" y="8"/>
                  </a:lnTo>
                  <a:lnTo>
                    <a:pt x="0" y="56"/>
                  </a:lnTo>
                  <a:lnTo>
                    <a:pt x="0" y="80"/>
                  </a:lnTo>
                  <a:lnTo>
                    <a:pt x="14" y="88"/>
                  </a:lnTo>
                  <a:lnTo>
                    <a:pt x="29" y="96"/>
                  </a:lnTo>
                  <a:lnTo>
                    <a:pt x="36" y="96"/>
                  </a:lnTo>
                  <a:lnTo>
                    <a:pt x="43" y="96"/>
                  </a:lnTo>
                  <a:lnTo>
                    <a:pt x="43" y="80"/>
                  </a:lnTo>
                  <a:lnTo>
                    <a:pt x="43" y="56"/>
                  </a:lnTo>
                  <a:lnTo>
                    <a:pt x="43" y="8"/>
                  </a:lnTo>
                  <a:lnTo>
                    <a:pt x="4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09" name="Group 77"/>
          <p:cNvGrpSpPr>
            <a:grpSpLocks/>
          </p:cNvGrpSpPr>
          <p:nvPr/>
        </p:nvGrpSpPr>
        <p:grpSpPr bwMode="auto">
          <a:xfrm>
            <a:off x="6430963" y="4497388"/>
            <a:ext cx="47625" cy="88900"/>
            <a:chOff x="4085" y="20521"/>
            <a:chExt cx="30" cy="56"/>
          </a:xfrm>
        </p:grpSpPr>
        <p:sp>
          <p:nvSpPr>
            <p:cNvPr id="658510" name="Freeform 78"/>
            <p:cNvSpPr>
              <a:spLocks/>
            </p:cNvSpPr>
            <p:nvPr/>
          </p:nvSpPr>
          <p:spPr bwMode="auto">
            <a:xfrm>
              <a:off x="4085" y="20521"/>
              <a:ext cx="30" cy="56"/>
            </a:xfrm>
            <a:custGeom>
              <a:avLst/>
              <a:gdLst>
                <a:gd name="T0" fmla="*/ 22 w 30"/>
                <a:gd name="T1" fmla="*/ 0 h 56"/>
                <a:gd name="T2" fmla="*/ 0 w 30"/>
                <a:gd name="T3" fmla="*/ 8 h 56"/>
                <a:gd name="T4" fmla="*/ 0 w 30"/>
                <a:gd name="T5" fmla="*/ 48 h 56"/>
                <a:gd name="T6" fmla="*/ 22 w 30"/>
                <a:gd name="T7" fmla="*/ 56 h 56"/>
                <a:gd name="T8" fmla="*/ 30 w 30"/>
                <a:gd name="T9" fmla="*/ 48 h 56"/>
                <a:gd name="T10" fmla="*/ 30 w 30"/>
                <a:gd name="T11" fmla="*/ 16 h 56"/>
                <a:gd name="T12" fmla="*/ 22 w 30"/>
                <a:gd name="T13" fmla="*/ 8 h 56"/>
                <a:gd name="T14" fmla="*/ 22 w 3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6">
                  <a:moveTo>
                    <a:pt x="22" y="0"/>
                  </a:moveTo>
                  <a:lnTo>
                    <a:pt x="0" y="8"/>
                  </a:lnTo>
                  <a:lnTo>
                    <a:pt x="0" y="48"/>
                  </a:lnTo>
                  <a:lnTo>
                    <a:pt x="22" y="56"/>
                  </a:lnTo>
                  <a:lnTo>
                    <a:pt x="30" y="48"/>
                  </a:lnTo>
                  <a:lnTo>
                    <a:pt x="30" y="16"/>
                  </a:lnTo>
                  <a:lnTo>
                    <a:pt x="22" y="8"/>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11" name="Freeform 79"/>
            <p:cNvSpPr>
              <a:spLocks/>
            </p:cNvSpPr>
            <p:nvPr/>
          </p:nvSpPr>
          <p:spPr bwMode="auto">
            <a:xfrm>
              <a:off x="4085" y="20521"/>
              <a:ext cx="30" cy="56"/>
            </a:xfrm>
            <a:custGeom>
              <a:avLst/>
              <a:gdLst>
                <a:gd name="T0" fmla="*/ 22 w 30"/>
                <a:gd name="T1" fmla="*/ 0 h 56"/>
                <a:gd name="T2" fmla="*/ 0 w 30"/>
                <a:gd name="T3" fmla="*/ 8 h 56"/>
                <a:gd name="T4" fmla="*/ 0 w 30"/>
                <a:gd name="T5" fmla="*/ 48 h 56"/>
                <a:gd name="T6" fmla="*/ 22 w 30"/>
                <a:gd name="T7" fmla="*/ 56 h 56"/>
                <a:gd name="T8" fmla="*/ 30 w 30"/>
                <a:gd name="T9" fmla="*/ 48 h 56"/>
                <a:gd name="T10" fmla="*/ 30 w 30"/>
                <a:gd name="T11" fmla="*/ 16 h 56"/>
                <a:gd name="T12" fmla="*/ 22 w 30"/>
                <a:gd name="T13" fmla="*/ 8 h 56"/>
                <a:gd name="T14" fmla="*/ 22 w 3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6">
                  <a:moveTo>
                    <a:pt x="22" y="0"/>
                  </a:moveTo>
                  <a:lnTo>
                    <a:pt x="0" y="8"/>
                  </a:lnTo>
                  <a:lnTo>
                    <a:pt x="0" y="48"/>
                  </a:lnTo>
                  <a:lnTo>
                    <a:pt x="22" y="56"/>
                  </a:lnTo>
                  <a:lnTo>
                    <a:pt x="30" y="48"/>
                  </a:lnTo>
                  <a:lnTo>
                    <a:pt x="30" y="16"/>
                  </a:lnTo>
                  <a:lnTo>
                    <a:pt x="22" y="8"/>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12" name="Group 80"/>
          <p:cNvGrpSpPr>
            <a:grpSpLocks/>
          </p:cNvGrpSpPr>
          <p:nvPr/>
        </p:nvGrpSpPr>
        <p:grpSpPr bwMode="auto">
          <a:xfrm>
            <a:off x="6465888" y="4535488"/>
            <a:ext cx="71437" cy="63500"/>
            <a:chOff x="4107" y="20545"/>
            <a:chExt cx="45" cy="40"/>
          </a:xfrm>
        </p:grpSpPr>
        <p:sp>
          <p:nvSpPr>
            <p:cNvPr id="658513" name="Freeform 81"/>
            <p:cNvSpPr>
              <a:spLocks/>
            </p:cNvSpPr>
            <p:nvPr/>
          </p:nvSpPr>
          <p:spPr bwMode="auto">
            <a:xfrm>
              <a:off x="4107" y="20545"/>
              <a:ext cx="45" cy="40"/>
            </a:xfrm>
            <a:custGeom>
              <a:avLst/>
              <a:gdLst>
                <a:gd name="T0" fmla="*/ 22 w 45"/>
                <a:gd name="T1" fmla="*/ 16 h 40"/>
                <a:gd name="T2" fmla="*/ 30 w 45"/>
                <a:gd name="T3" fmla="*/ 0 h 40"/>
                <a:gd name="T4" fmla="*/ 45 w 45"/>
                <a:gd name="T5" fmla="*/ 0 h 40"/>
                <a:gd name="T6" fmla="*/ 45 w 45"/>
                <a:gd name="T7" fmla="*/ 16 h 40"/>
                <a:gd name="T8" fmla="*/ 45 w 45"/>
                <a:gd name="T9" fmla="*/ 32 h 40"/>
                <a:gd name="T10" fmla="*/ 30 w 45"/>
                <a:gd name="T11" fmla="*/ 40 h 40"/>
                <a:gd name="T12" fmla="*/ 22 w 45"/>
                <a:gd name="T13" fmla="*/ 40 h 40"/>
                <a:gd name="T14" fmla="*/ 0 w 45"/>
                <a:gd name="T15" fmla="*/ 32 h 40"/>
                <a:gd name="T16" fmla="*/ 0 w 45"/>
                <a:gd name="T17" fmla="*/ 16 h 40"/>
                <a:gd name="T18" fmla="*/ 22 w 45"/>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0">
                  <a:moveTo>
                    <a:pt x="22" y="16"/>
                  </a:moveTo>
                  <a:lnTo>
                    <a:pt x="30" y="0"/>
                  </a:lnTo>
                  <a:lnTo>
                    <a:pt x="45" y="0"/>
                  </a:lnTo>
                  <a:lnTo>
                    <a:pt x="45" y="16"/>
                  </a:lnTo>
                  <a:lnTo>
                    <a:pt x="45" y="32"/>
                  </a:lnTo>
                  <a:lnTo>
                    <a:pt x="30" y="40"/>
                  </a:lnTo>
                  <a:lnTo>
                    <a:pt x="22" y="40"/>
                  </a:lnTo>
                  <a:lnTo>
                    <a:pt x="0" y="32"/>
                  </a:lnTo>
                  <a:lnTo>
                    <a:pt x="0" y="16"/>
                  </a:lnTo>
                  <a:lnTo>
                    <a:pt x="22" y="1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14" name="Freeform 82"/>
            <p:cNvSpPr>
              <a:spLocks/>
            </p:cNvSpPr>
            <p:nvPr/>
          </p:nvSpPr>
          <p:spPr bwMode="auto">
            <a:xfrm>
              <a:off x="4107" y="20545"/>
              <a:ext cx="45" cy="40"/>
            </a:xfrm>
            <a:custGeom>
              <a:avLst/>
              <a:gdLst>
                <a:gd name="T0" fmla="*/ 22 w 45"/>
                <a:gd name="T1" fmla="*/ 16 h 40"/>
                <a:gd name="T2" fmla="*/ 30 w 45"/>
                <a:gd name="T3" fmla="*/ 0 h 40"/>
                <a:gd name="T4" fmla="*/ 45 w 45"/>
                <a:gd name="T5" fmla="*/ 0 h 40"/>
                <a:gd name="T6" fmla="*/ 45 w 45"/>
                <a:gd name="T7" fmla="*/ 16 h 40"/>
                <a:gd name="T8" fmla="*/ 45 w 45"/>
                <a:gd name="T9" fmla="*/ 32 h 40"/>
                <a:gd name="T10" fmla="*/ 30 w 45"/>
                <a:gd name="T11" fmla="*/ 40 h 40"/>
                <a:gd name="T12" fmla="*/ 22 w 45"/>
                <a:gd name="T13" fmla="*/ 40 h 40"/>
                <a:gd name="T14" fmla="*/ 0 w 45"/>
                <a:gd name="T15" fmla="*/ 32 h 40"/>
                <a:gd name="T16" fmla="*/ 0 w 45"/>
                <a:gd name="T17" fmla="*/ 16 h 40"/>
                <a:gd name="T18" fmla="*/ 22 w 45"/>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0">
                  <a:moveTo>
                    <a:pt x="22" y="16"/>
                  </a:moveTo>
                  <a:lnTo>
                    <a:pt x="30" y="0"/>
                  </a:lnTo>
                  <a:lnTo>
                    <a:pt x="45" y="0"/>
                  </a:lnTo>
                  <a:lnTo>
                    <a:pt x="45" y="16"/>
                  </a:lnTo>
                  <a:lnTo>
                    <a:pt x="45" y="32"/>
                  </a:lnTo>
                  <a:lnTo>
                    <a:pt x="30" y="40"/>
                  </a:lnTo>
                  <a:lnTo>
                    <a:pt x="22" y="40"/>
                  </a:lnTo>
                  <a:lnTo>
                    <a:pt x="0" y="32"/>
                  </a:lnTo>
                  <a:lnTo>
                    <a:pt x="0" y="16"/>
                  </a:lnTo>
                  <a:lnTo>
                    <a:pt x="22" y="1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15" name="Group 83"/>
          <p:cNvGrpSpPr>
            <a:grpSpLocks/>
          </p:cNvGrpSpPr>
          <p:nvPr/>
        </p:nvGrpSpPr>
        <p:grpSpPr bwMode="auto">
          <a:xfrm>
            <a:off x="6149975" y="5257800"/>
            <a:ext cx="563563" cy="760413"/>
            <a:chOff x="3908" y="21000"/>
            <a:chExt cx="355" cy="479"/>
          </a:xfrm>
        </p:grpSpPr>
        <p:sp>
          <p:nvSpPr>
            <p:cNvPr id="658516" name="Freeform 84"/>
            <p:cNvSpPr>
              <a:spLocks/>
            </p:cNvSpPr>
            <p:nvPr/>
          </p:nvSpPr>
          <p:spPr bwMode="auto">
            <a:xfrm>
              <a:off x="3908" y="21000"/>
              <a:ext cx="355" cy="479"/>
            </a:xfrm>
            <a:custGeom>
              <a:avLst/>
              <a:gdLst>
                <a:gd name="T0" fmla="*/ 340 w 355"/>
                <a:gd name="T1" fmla="*/ 8 h 479"/>
                <a:gd name="T2" fmla="*/ 310 w 355"/>
                <a:gd name="T3" fmla="*/ 40 h 479"/>
                <a:gd name="T4" fmla="*/ 273 w 355"/>
                <a:gd name="T5" fmla="*/ 56 h 479"/>
                <a:gd name="T6" fmla="*/ 251 w 355"/>
                <a:gd name="T7" fmla="*/ 88 h 479"/>
                <a:gd name="T8" fmla="*/ 221 w 355"/>
                <a:gd name="T9" fmla="*/ 88 h 479"/>
                <a:gd name="T10" fmla="*/ 148 w 355"/>
                <a:gd name="T11" fmla="*/ 88 h 479"/>
                <a:gd name="T12" fmla="*/ 96 w 355"/>
                <a:gd name="T13" fmla="*/ 96 h 479"/>
                <a:gd name="T14" fmla="*/ 59 w 355"/>
                <a:gd name="T15" fmla="*/ 112 h 479"/>
                <a:gd name="T16" fmla="*/ 51 w 355"/>
                <a:gd name="T17" fmla="*/ 144 h 479"/>
                <a:gd name="T18" fmla="*/ 37 w 355"/>
                <a:gd name="T19" fmla="*/ 151 h 479"/>
                <a:gd name="T20" fmla="*/ 44 w 355"/>
                <a:gd name="T21" fmla="*/ 207 h 479"/>
                <a:gd name="T22" fmla="*/ 37 w 355"/>
                <a:gd name="T23" fmla="*/ 231 h 479"/>
                <a:gd name="T24" fmla="*/ 0 w 355"/>
                <a:gd name="T25" fmla="*/ 279 h 479"/>
                <a:gd name="T26" fmla="*/ 0 w 355"/>
                <a:gd name="T27" fmla="*/ 319 h 479"/>
                <a:gd name="T28" fmla="*/ 0 w 355"/>
                <a:gd name="T29" fmla="*/ 351 h 479"/>
                <a:gd name="T30" fmla="*/ 7 w 355"/>
                <a:gd name="T31" fmla="*/ 375 h 479"/>
                <a:gd name="T32" fmla="*/ 37 w 355"/>
                <a:gd name="T33" fmla="*/ 367 h 479"/>
                <a:gd name="T34" fmla="*/ 44 w 355"/>
                <a:gd name="T35" fmla="*/ 423 h 479"/>
                <a:gd name="T36" fmla="*/ 44 w 355"/>
                <a:gd name="T37" fmla="*/ 479 h 479"/>
                <a:gd name="T38" fmla="*/ 59 w 355"/>
                <a:gd name="T39" fmla="*/ 471 h 479"/>
                <a:gd name="T40" fmla="*/ 88 w 355"/>
                <a:gd name="T41" fmla="*/ 463 h 479"/>
                <a:gd name="T42" fmla="*/ 88 w 355"/>
                <a:gd name="T43" fmla="*/ 415 h 479"/>
                <a:gd name="T44" fmla="*/ 81 w 355"/>
                <a:gd name="T45" fmla="*/ 367 h 479"/>
                <a:gd name="T46" fmla="*/ 81 w 355"/>
                <a:gd name="T47" fmla="*/ 327 h 479"/>
                <a:gd name="T48" fmla="*/ 96 w 355"/>
                <a:gd name="T49" fmla="*/ 303 h 479"/>
                <a:gd name="T50" fmla="*/ 125 w 355"/>
                <a:gd name="T51" fmla="*/ 319 h 479"/>
                <a:gd name="T52" fmla="*/ 125 w 355"/>
                <a:gd name="T53" fmla="*/ 351 h 479"/>
                <a:gd name="T54" fmla="*/ 148 w 355"/>
                <a:gd name="T55" fmla="*/ 367 h 479"/>
                <a:gd name="T56" fmla="*/ 162 w 355"/>
                <a:gd name="T57" fmla="*/ 399 h 479"/>
                <a:gd name="T58" fmla="*/ 192 w 355"/>
                <a:gd name="T59" fmla="*/ 383 h 479"/>
                <a:gd name="T60" fmla="*/ 221 w 355"/>
                <a:gd name="T61" fmla="*/ 375 h 479"/>
                <a:gd name="T62" fmla="*/ 229 w 355"/>
                <a:gd name="T63" fmla="*/ 351 h 479"/>
                <a:gd name="T64" fmla="*/ 207 w 355"/>
                <a:gd name="T65" fmla="*/ 327 h 479"/>
                <a:gd name="T66" fmla="*/ 207 w 355"/>
                <a:gd name="T67" fmla="*/ 327 h 479"/>
                <a:gd name="T68" fmla="*/ 177 w 355"/>
                <a:gd name="T69" fmla="*/ 271 h 479"/>
                <a:gd name="T70" fmla="*/ 148 w 355"/>
                <a:gd name="T71" fmla="*/ 239 h 479"/>
                <a:gd name="T72" fmla="*/ 177 w 355"/>
                <a:gd name="T73" fmla="*/ 231 h 479"/>
                <a:gd name="T74" fmla="*/ 258 w 355"/>
                <a:gd name="T75" fmla="*/ 175 h 479"/>
                <a:gd name="T76" fmla="*/ 229 w 355"/>
                <a:gd name="T77" fmla="*/ 175 h 479"/>
                <a:gd name="T78" fmla="*/ 148 w 355"/>
                <a:gd name="T79" fmla="*/ 199 h 479"/>
                <a:gd name="T80" fmla="*/ 140 w 355"/>
                <a:gd name="T81" fmla="*/ 215 h 479"/>
                <a:gd name="T82" fmla="*/ 96 w 355"/>
                <a:gd name="T83" fmla="*/ 231 h 479"/>
                <a:gd name="T84" fmla="*/ 81 w 355"/>
                <a:gd name="T85" fmla="*/ 215 h 479"/>
                <a:gd name="T86" fmla="*/ 59 w 355"/>
                <a:gd name="T87" fmla="*/ 175 h 479"/>
                <a:gd name="T88" fmla="*/ 59 w 355"/>
                <a:gd name="T89" fmla="*/ 144 h 479"/>
                <a:gd name="T90" fmla="*/ 125 w 355"/>
                <a:gd name="T91" fmla="*/ 128 h 479"/>
                <a:gd name="T92" fmla="*/ 177 w 355"/>
                <a:gd name="T93" fmla="*/ 128 h 479"/>
                <a:gd name="T94" fmla="*/ 229 w 355"/>
                <a:gd name="T95" fmla="*/ 104 h 479"/>
                <a:gd name="T96" fmla="*/ 295 w 355"/>
                <a:gd name="T97" fmla="*/ 96 h 479"/>
                <a:gd name="T98" fmla="*/ 310 w 355"/>
                <a:gd name="T99" fmla="*/ 88 h 479"/>
                <a:gd name="T100" fmla="*/ 325 w 355"/>
                <a:gd name="T101" fmla="*/ 48 h 479"/>
                <a:gd name="T102" fmla="*/ 355 w 355"/>
                <a:gd name="T103" fmla="*/ 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5" h="479">
                  <a:moveTo>
                    <a:pt x="355" y="0"/>
                  </a:moveTo>
                  <a:lnTo>
                    <a:pt x="340" y="8"/>
                  </a:lnTo>
                  <a:lnTo>
                    <a:pt x="325" y="16"/>
                  </a:lnTo>
                  <a:lnTo>
                    <a:pt x="310" y="40"/>
                  </a:lnTo>
                  <a:lnTo>
                    <a:pt x="303" y="48"/>
                  </a:lnTo>
                  <a:lnTo>
                    <a:pt x="273" y="56"/>
                  </a:lnTo>
                  <a:lnTo>
                    <a:pt x="258" y="88"/>
                  </a:lnTo>
                  <a:lnTo>
                    <a:pt x="251" y="88"/>
                  </a:lnTo>
                  <a:lnTo>
                    <a:pt x="229" y="88"/>
                  </a:lnTo>
                  <a:lnTo>
                    <a:pt x="221" y="88"/>
                  </a:lnTo>
                  <a:lnTo>
                    <a:pt x="177" y="88"/>
                  </a:lnTo>
                  <a:lnTo>
                    <a:pt x="148" y="88"/>
                  </a:lnTo>
                  <a:lnTo>
                    <a:pt x="125" y="88"/>
                  </a:lnTo>
                  <a:lnTo>
                    <a:pt x="96" y="96"/>
                  </a:lnTo>
                  <a:lnTo>
                    <a:pt x="88" y="96"/>
                  </a:lnTo>
                  <a:lnTo>
                    <a:pt x="59" y="112"/>
                  </a:lnTo>
                  <a:lnTo>
                    <a:pt x="51" y="128"/>
                  </a:lnTo>
                  <a:lnTo>
                    <a:pt x="51" y="144"/>
                  </a:lnTo>
                  <a:lnTo>
                    <a:pt x="44" y="144"/>
                  </a:lnTo>
                  <a:lnTo>
                    <a:pt x="37" y="151"/>
                  </a:lnTo>
                  <a:lnTo>
                    <a:pt x="37" y="175"/>
                  </a:lnTo>
                  <a:lnTo>
                    <a:pt x="44" y="207"/>
                  </a:lnTo>
                  <a:lnTo>
                    <a:pt x="44" y="215"/>
                  </a:lnTo>
                  <a:lnTo>
                    <a:pt x="37" y="231"/>
                  </a:lnTo>
                  <a:lnTo>
                    <a:pt x="37" y="239"/>
                  </a:lnTo>
                  <a:lnTo>
                    <a:pt x="0" y="279"/>
                  </a:lnTo>
                  <a:lnTo>
                    <a:pt x="0" y="303"/>
                  </a:lnTo>
                  <a:lnTo>
                    <a:pt x="0" y="319"/>
                  </a:lnTo>
                  <a:lnTo>
                    <a:pt x="0" y="335"/>
                  </a:lnTo>
                  <a:lnTo>
                    <a:pt x="0" y="351"/>
                  </a:lnTo>
                  <a:lnTo>
                    <a:pt x="0" y="367"/>
                  </a:lnTo>
                  <a:lnTo>
                    <a:pt x="7" y="375"/>
                  </a:lnTo>
                  <a:lnTo>
                    <a:pt x="7" y="367"/>
                  </a:lnTo>
                  <a:lnTo>
                    <a:pt x="37" y="367"/>
                  </a:lnTo>
                  <a:lnTo>
                    <a:pt x="44" y="383"/>
                  </a:lnTo>
                  <a:lnTo>
                    <a:pt x="44" y="423"/>
                  </a:lnTo>
                  <a:lnTo>
                    <a:pt x="44" y="463"/>
                  </a:lnTo>
                  <a:lnTo>
                    <a:pt x="44" y="479"/>
                  </a:lnTo>
                  <a:lnTo>
                    <a:pt x="51" y="479"/>
                  </a:lnTo>
                  <a:lnTo>
                    <a:pt x="59" y="471"/>
                  </a:lnTo>
                  <a:lnTo>
                    <a:pt x="81" y="471"/>
                  </a:lnTo>
                  <a:lnTo>
                    <a:pt x="88" y="463"/>
                  </a:lnTo>
                  <a:lnTo>
                    <a:pt x="88" y="439"/>
                  </a:lnTo>
                  <a:lnTo>
                    <a:pt x="88" y="415"/>
                  </a:lnTo>
                  <a:lnTo>
                    <a:pt x="88" y="383"/>
                  </a:lnTo>
                  <a:lnTo>
                    <a:pt x="81" y="367"/>
                  </a:lnTo>
                  <a:lnTo>
                    <a:pt x="81" y="335"/>
                  </a:lnTo>
                  <a:lnTo>
                    <a:pt x="81" y="327"/>
                  </a:lnTo>
                  <a:lnTo>
                    <a:pt x="81" y="319"/>
                  </a:lnTo>
                  <a:lnTo>
                    <a:pt x="96" y="303"/>
                  </a:lnTo>
                  <a:lnTo>
                    <a:pt x="125" y="303"/>
                  </a:lnTo>
                  <a:lnTo>
                    <a:pt x="125" y="319"/>
                  </a:lnTo>
                  <a:lnTo>
                    <a:pt x="125" y="335"/>
                  </a:lnTo>
                  <a:lnTo>
                    <a:pt x="125" y="351"/>
                  </a:lnTo>
                  <a:lnTo>
                    <a:pt x="140" y="367"/>
                  </a:lnTo>
                  <a:lnTo>
                    <a:pt x="148" y="367"/>
                  </a:lnTo>
                  <a:lnTo>
                    <a:pt x="148" y="383"/>
                  </a:lnTo>
                  <a:lnTo>
                    <a:pt x="162" y="399"/>
                  </a:lnTo>
                  <a:lnTo>
                    <a:pt x="177" y="399"/>
                  </a:lnTo>
                  <a:lnTo>
                    <a:pt x="192" y="383"/>
                  </a:lnTo>
                  <a:lnTo>
                    <a:pt x="207" y="375"/>
                  </a:lnTo>
                  <a:lnTo>
                    <a:pt x="221" y="375"/>
                  </a:lnTo>
                  <a:lnTo>
                    <a:pt x="229" y="367"/>
                  </a:lnTo>
                  <a:lnTo>
                    <a:pt x="229" y="351"/>
                  </a:lnTo>
                  <a:lnTo>
                    <a:pt x="221" y="335"/>
                  </a:lnTo>
                  <a:lnTo>
                    <a:pt x="207" y="327"/>
                  </a:lnTo>
                  <a:lnTo>
                    <a:pt x="192" y="327"/>
                  </a:lnTo>
                  <a:lnTo>
                    <a:pt x="207" y="327"/>
                  </a:lnTo>
                  <a:lnTo>
                    <a:pt x="207" y="303"/>
                  </a:lnTo>
                  <a:lnTo>
                    <a:pt x="177" y="271"/>
                  </a:lnTo>
                  <a:lnTo>
                    <a:pt x="162" y="263"/>
                  </a:lnTo>
                  <a:lnTo>
                    <a:pt x="148" y="239"/>
                  </a:lnTo>
                  <a:lnTo>
                    <a:pt x="162" y="239"/>
                  </a:lnTo>
                  <a:lnTo>
                    <a:pt x="177" y="231"/>
                  </a:lnTo>
                  <a:lnTo>
                    <a:pt x="192" y="231"/>
                  </a:lnTo>
                  <a:lnTo>
                    <a:pt x="258" y="175"/>
                  </a:lnTo>
                  <a:lnTo>
                    <a:pt x="251" y="175"/>
                  </a:lnTo>
                  <a:lnTo>
                    <a:pt x="229" y="175"/>
                  </a:lnTo>
                  <a:lnTo>
                    <a:pt x="192" y="175"/>
                  </a:lnTo>
                  <a:lnTo>
                    <a:pt x="148" y="199"/>
                  </a:lnTo>
                  <a:lnTo>
                    <a:pt x="140" y="207"/>
                  </a:lnTo>
                  <a:lnTo>
                    <a:pt x="140" y="215"/>
                  </a:lnTo>
                  <a:lnTo>
                    <a:pt x="125" y="231"/>
                  </a:lnTo>
                  <a:lnTo>
                    <a:pt x="96" y="231"/>
                  </a:lnTo>
                  <a:lnTo>
                    <a:pt x="88" y="215"/>
                  </a:lnTo>
                  <a:lnTo>
                    <a:pt x="81" y="215"/>
                  </a:lnTo>
                  <a:lnTo>
                    <a:pt x="59" y="207"/>
                  </a:lnTo>
                  <a:lnTo>
                    <a:pt x="59" y="175"/>
                  </a:lnTo>
                  <a:lnTo>
                    <a:pt x="51" y="175"/>
                  </a:lnTo>
                  <a:lnTo>
                    <a:pt x="59" y="144"/>
                  </a:lnTo>
                  <a:lnTo>
                    <a:pt x="88" y="144"/>
                  </a:lnTo>
                  <a:lnTo>
                    <a:pt x="125" y="128"/>
                  </a:lnTo>
                  <a:lnTo>
                    <a:pt x="148" y="128"/>
                  </a:lnTo>
                  <a:lnTo>
                    <a:pt x="177" y="128"/>
                  </a:lnTo>
                  <a:lnTo>
                    <a:pt x="207" y="112"/>
                  </a:lnTo>
                  <a:lnTo>
                    <a:pt x="229" y="104"/>
                  </a:lnTo>
                  <a:lnTo>
                    <a:pt x="273" y="104"/>
                  </a:lnTo>
                  <a:lnTo>
                    <a:pt x="295" y="96"/>
                  </a:lnTo>
                  <a:lnTo>
                    <a:pt x="303" y="96"/>
                  </a:lnTo>
                  <a:lnTo>
                    <a:pt x="310" y="88"/>
                  </a:lnTo>
                  <a:lnTo>
                    <a:pt x="325" y="56"/>
                  </a:lnTo>
                  <a:lnTo>
                    <a:pt x="325" y="48"/>
                  </a:lnTo>
                  <a:lnTo>
                    <a:pt x="340" y="40"/>
                  </a:lnTo>
                  <a:lnTo>
                    <a:pt x="355" y="8"/>
                  </a:lnTo>
                  <a:lnTo>
                    <a:pt x="355"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17" name="Freeform 85"/>
            <p:cNvSpPr>
              <a:spLocks/>
            </p:cNvSpPr>
            <p:nvPr/>
          </p:nvSpPr>
          <p:spPr bwMode="auto">
            <a:xfrm>
              <a:off x="3908" y="21000"/>
              <a:ext cx="355" cy="479"/>
            </a:xfrm>
            <a:custGeom>
              <a:avLst/>
              <a:gdLst>
                <a:gd name="T0" fmla="*/ 340 w 355"/>
                <a:gd name="T1" fmla="*/ 8 h 479"/>
                <a:gd name="T2" fmla="*/ 310 w 355"/>
                <a:gd name="T3" fmla="*/ 40 h 479"/>
                <a:gd name="T4" fmla="*/ 273 w 355"/>
                <a:gd name="T5" fmla="*/ 56 h 479"/>
                <a:gd name="T6" fmla="*/ 251 w 355"/>
                <a:gd name="T7" fmla="*/ 88 h 479"/>
                <a:gd name="T8" fmla="*/ 221 w 355"/>
                <a:gd name="T9" fmla="*/ 88 h 479"/>
                <a:gd name="T10" fmla="*/ 148 w 355"/>
                <a:gd name="T11" fmla="*/ 88 h 479"/>
                <a:gd name="T12" fmla="*/ 96 w 355"/>
                <a:gd name="T13" fmla="*/ 96 h 479"/>
                <a:gd name="T14" fmla="*/ 59 w 355"/>
                <a:gd name="T15" fmla="*/ 112 h 479"/>
                <a:gd name="T16" fmla="*/ 51 w 355"/>
                <a:gd name="T17" fmla="*/ 144 h 479"/>
                <a:gd name="T18" fmla="*/ 37 w 355"/>
                <a:gd name="T19" fmla="*/ 151 h 479"/>
                <a:gd name="T20" fmla="*/ 44 w 355"/>
                <a:gd name="T21" fmla="*/ 207 h 479"/>
                <a:gd name="T22" fmla="*/ 37 w 355"/>
                <a:gd name="T23" fmla="*/ 231 h 479"/>
                <a:gd name="T24" fmla="*/ 0 w 355"/>
                <a:gd name="T25" fmla="*/ 279 h 479"/>
                <a:gd name="T26" fmla="*/ 0 w 355"/>
                <a:gd name="T27" fmla="*/ 319 h 479"/>
                <a:gd name="T28" fmla="*/ 0 w 355"/>
                <a:gd name="T29" fmla="*/ 351 h 479"/>
                <a:gd name="T30" fmla="*/ 7 w 355"/>
                <a:gd name="T31" fmla="*/ 375 h 479"/>
                <a:gd name="T32" fmla="*/ 37 w 355"/>
                <a:gd name="T33" fmla="*/ 367 h 479"/>
                <a:gd name="T34" fmla="*/ 44 w 355"/>
                <a:gd name="T35" fmla="*/ 423 h 479"/>
                <a:gd name="T36" fmla="*/ 44 w 355"/>
                <a:gd name="T37" fmla="*/ 479 h 479"/>
                <a:gd name="T38" fmla="*/ 59 w 355"/>
                <a:gd name="T39" fmla="*/ 471 h 479"/>
                <a:gd name="T40" fmla="*/ 88 w 355"/>
                <a:gd name="T41" fmla="*/ 463 h 479"/>
                <a:gd name="T42" fmla="*/ 88 w 355"/>
                <a:gd name="T43" fmla="*/ 415 h 479"/>
                <a:gd name="T44" fmla="*/ 81 w 355"/>
                <a:gd name="T45" fmla="*/ 367 h 479"/>
                <a:gd name="T46" fmla="*/ 81 w 355"/>
                <a:gd name="T47" fmla="*/ 327 h 479"/>
                <a:gd name="T48" fmla="*/ 96 w 355"/>
                <a:gd name="T49" fmla="*/ 303 h 479"/>
                <a:gd name="T50" fmla="*/ 125 w 355"/>
                <a:gd name="T51" fmla="*/ 319 h 479"/>
                <a:gd name="T52" fmla="*/ 125 w 355"/>
                <a:gd name="T53" fmla="*/ 351 h 479"/>
                <a:gd name="T54" fmla="*/ 148 w 355"/>
                <a:gd name="T55" fmla="*/ 367 h 479"/>
                <a:gd name="T56" fmla="*/ 162 w 355"/>
                <a:gd name="T57" fmla="*/ 399 h 479"/>
                <a:gd name="T58" fmla="*/ 192 w 355"/>
                <a:gd name="T59" fmla="*/ 383 h 479"/>
                <a:gd name="T60" fmla="*/ 221 w 355"/>
                <a:gd name="T61" fmla="*/ 375 h 479"/>
                <a:gd name="T62" fmla="*/ 229 w 355"/>
                <a:gd name="T63" fmla="*/ 351 h 479"/>
                <a:gd name="T64" fmla="*/ 207 w 355"/>
                <a:gd name="T65" fmla="*/ 327 h 479"/>
                <a:gd name="T66" fmla="*/ 207 w 355"/>
                <a:gd name="T67" fmla="*/ 327 h 479"/>
                <a:gd name="T68" fmla="*/ 177 w 355"/>
                <a:gd name="T69" fmla="*/ 271 h 479"/>
                <a:gd name="T70" fmla="*/ 148 w 355"/>
                <a:gd name="T71" fmla="*/ 239 h 479"/>
                <a:gd name="T72" fmla="*/ 177 w 355"/>
                <a:gd name="T73" fmla="*/ 231 h 479"/>
                <a:gd name="T74" fmla="*/ 258 w 355"/>
                <a:gd name="T75" fmla="*/ 175 h 479"/>
                <a:gd name="T76" fmla="*/ 229 w 355"/>
                <a:gd name="T77" fmla="*/ 175 h 479"/>
                <a:gd name="T78" fmla="*/ 148 w 355"/>
                <a:gd name="T79" fmla="*/ 199 h 479"/>
                <a:gd name="T80" fmla="*/ 140 w 355"/>
                <a:gd name="T81" fmla="*/ 215 h 479"/>
                <a:gd name="T82" fmla="*/ 96 w 355"/>
                <a:gd name="T83" fmla="*/ 231 h 479"/>
                <a:gd name="T84" fmla="*/ 81 w 355"/>
                <a:gd name="T85" fmla="*/ 215 h 479"/>
                <a:gd name="T86" fmla="*/ 59 w 355"/>
                <a:gd name="T87" fmla="*/ 175 h 479"/>
                <a:gd name="T88" fmla="*/ 59 w 355"/>
                <a:gd name="T89" fmla="*/ 144 h 479"/>
                <a:gd name="T90" fmla="*/ 125 w 355"/>
                <a:gd name="T91" fmla="*/ 128 h 479"/>
                <a:gd name="T92" fmla="*/ 177 w 355"/>
                <a:gd name="T93" fmla="*/ 128 h 479"/>
                <a:gd name="T94" fmla="*/ 229 w 355"/>
                <a:gd name="T95" fmla="*/ 104 h 479"/>
                <a:gd name="T96" fmla="*/ 295 w 355"/>
                <a:gd name="T97" fmla="*/ 96 h 479"/>
                <a:gd name="T98" fmla="*/ 310 w 355"/>
                <a:gd name="T99" fmla="*/ 88 h 479"/>
                <a:gd name="T100" fmla="*/ 325 w 355"/>
                <a:gd name="T101" fmla="*/ 48 h 479"/>
                <a:gd name="T102" fmla="*/ 355 w 355"/>
                <a:gd name="T103" fmla="*/ 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5" h="479">
                  <a:moveTo>
                    <a:pt x="355" y="0"/>
                  </a:moveTo>
                  <a:lnTo>
                    <a:pt x="340" y="8"/>
                  </a:lnTo>
                  <a:lnTo>
                    <a:pt x="325" y="16"/>
                  </a:lnTo>
                  <a:lnTo>
                    <a:pt x="310" y="40"/>
                  </a:lnTo>
                  <a:lnTo>
                    <a:pt x="303" y="48"/>
                  </a:lnTo>
                  <a:lnTo>
                    <a:pt x="273" y="56"/>
                  </a:lnTo>
                  <a:lnTo>
                    <a:pt x="258" y="88"/>
                  </a:lnTo>
                  <a:lnTo>
                    <a:pt x="251" y="88"/>
                  </a:lnTo>
                  <a:lnTo>
                    <a:pt x="229" y="88"/>
                  </a:lnTo>
                  <a:lnTo>
                    <a:pt x="221" y="88"/>
                  </a:lnTo>
                  <a:lnTo>
                    <a:pt x="177" y="88"/>
                  </a:lnTo>
                  <a:lnTo>
                    <a:pt x="148" y="88"/>
                  </a:lnTo>
                  <a:lnTo>
                    <a:pt x="125" y="88"/>
                  </a:lnTo>
                  <a:lnTo>
                    <a:pt x="96" y="96"/>
                  </a:lnTo>
                  <a:lnTo>
                    <a:pt x="88" y="96"/>
                  </a:lnTo>
                  <a:lnTo>
                    <a:pt x="59" y="112"/>
                  </a:lnTo>
                  <a:lnTo>
                    <a:pt x="51" y="128"/>
                  </a:lnTo>
                  <a:lnTo>
                    <a:pt x="51" y="144"/>
                  </a:lnTo>
                  <a:lnTo>
                    <a:pt x="44" y="144"/>
                  </a:lnTo>
                  <a:lnTo>
                    <a:pt x="37" y="151"/>
                  </a:lnTo>
                  <a:lnTo>
                    <a:pt x="37" y="175"/>
                  </a:lnTo>
                  <a:lnTo>
                    <a:pt x="44" y="207"/>
                  </a:lnTo>
                  <a:lnTo>
                    <a:pt x="44" y="215"/>
                  </a:lnTo>
                  <a:lnTo>
                    <a:pt x="37" y="231"/>
                  </a:lnTo>
                  <a:lnTo>
                    <a:pt x="37" y="239"/>
                  </a:lnTo>
                  <a:lnTo>
                    <a:pt x="0" y="279"/>
                  </a:lnTo>
                  <a:lnTo>
                    <a:pt x="0" y="303"/>
                  </a:lnTo>
                  <a:lnTo>
                    <a:pt x="0" y="319"/>
                  </a:lnTo>
                  <a:lnTo>
                    <a:pt x="0" y="335"/>
                  </a:lnTo>
                  <a:lnTo>
                    <a:pt x="0" y="351"/>
                  </a:lnTo>
                  <a:lnTo>
                    <a:pt x="0" y="367"/>
                  </a:lnTo>
                  <a:lnTo>
                    <a:pt x="7" y="375"/>
                  </a:lnTo>
                  <a:lnTo>
                    <a:pt x="7" y="367"/>
                  </a:lnTo>
                  <a:lnTo>
                    <a:pt x="37" y="367"/>
                  </a:lnTo>
                  <a:lnTo>
                    <a:pt x="44" y="383"/>
                  </a:lnTo>
                  <a:lnTo>
                    <a:pt x="44" y="423"/>
                  </a:lnTo>
                  <a:lnTo>
                    <a:pt x="44" y="463"/>
                  </a:lnTo>
                  <a:lnTo>
                    <a:pt x="44" y="479"/>
                  </a:lnTo>
                  <a:lnTo>
                    <a:pt x="51" y="479"/>
                  </a:lnTo>
                  <a:lnTo>
                    <a:pt x="59" y="471"/>
                  </a:lnTo>
                  <a:lnTo>
                    <a:pt x="81" y="471"/>
                  </a:lnTo>
                  <a:lnTo>
                    <a:pt x="88" y="463"/>
                  </a:lnTo>
                  <a:lnTo>
                    <a:pt x="88" y="439"/>
                  </a:lnTo>
                  <a:lnTo>
                    <a:pt x="88" y="415"/>
                  </a:lnTo>
                  <a:lnTo>
                    <a:pt x="88" y="383"/>
                  </a:lnTo>
                  <a:lnTo>
                    <a:pt x="81" y="367"/>
                  </a:lnTo>
                  <a:lnTo>
                    <a:pt x="81" y="335"/>
                  </a:lnTo>
                  <a:lnTo>
                    <a:pt x="81" y="327"/>
                  </a:lnTo>
                  <a:lnTo>
                    <a:pt x="81" y="319"/>
                  </a:lnTo>
                  <a:lnTo>
                    <a:pt x="96" y="303"/>
                  </a:lnTo>
                  <a:lnTo>
                    <a:pt x="125" y="303"/>
                  </a:lnTo>
                  <a:lnTo>
                    <a:pt x="125" y="319"/>
                  </a:lnTo>
                  <a:lnTo>
                    <a:pt x="125" y="335"/>
                  </a:lnTo>
                  <a:lnTo>
                    <a:pt x="125" y="351"/>
                  </a:lnTo>
                  <a:lnTo>
                    <a:pt x="140" y="367"/>
                  </a:lnTo>
                  <a:lnTo>
                    <a:pt x="148" y="367"/>
                  </a:lnTo>
                  <a:lnTo>
                    <a:pt x="148" y="383"/>
                  </a:lnTo>
                  <a:lnTo>
                    <a:pt x="162" y="399"/>
                  </a:lnTo>
                  <a:lnTo>
                    <a:pt x="177" y="399"/>
                  </a:lnTo>
                  <a:lnTo>
                    <a:pt x="192" y="383"/>
                  </a:lnTo>
                  <a:lnTo>
                    <a:pt x="207" y="375"/>
                  </a:lnTo>
                  <a:lnTo>
                    <a:pt x="221" y="375"/>
                  </a:lnTo>
                  <a:lnTo>
                    <a:pt x="229" y="367"/>
                  </a:lnTo>
                  <a:lnTo>
                    <a:pt x="229" y="351"/>
                  </a:lnTo>
                  <a:lnTo>
                    <a:pt x="221" y="335"/>
                  </a:lnTo>
                  <a:lnTo>
                    <a:pt x="207" y="327"/>
                  </a:lnTo>
                  <a:lnTo>
                    <a:pt x="192" y="327"/>
                  </a:lnTo>
                  <a:lnTo>
                    <a:pt x="207" y="327"/>
                  </a:lnTo>
                  <a:lnTo>
                    <a:pt x="207" y="303"/>
                  </a:lnTo>
                  <a:lnTo>
                    <a:pt x="177" y="271"/>
                  </a:lnTo>
                  <a:lnTo>
                    <a:pt x="162" y="263"/>
                  </a:lnTo>
                  <a:lnTo>
                    <a:pt x="148" y="239"/>
                  </a:lnTo>
                  <a:lnTo>
                    <a:pt x="162" y="239"/>
                  </a:lnTo>
                  <a:lnTo>
                    <a:pt x="177" y="231"/>
                  </a:lnTo>
                  <a:lnTo>
                    <a:pt x="192" y="231"/>
                  </a:lnTo>
                  <a:lnTo>
                    <a:pt x="258" y="175"/>
                  </a:lnTo>
                  <a:lnTo>
                    <a:pt x="251" y="175"/>
                  </a:lnTo>
                  <a:lnTo>
                    <a:pt x="229" y="175"/>
                  </a:lnTo>
                  <a:lnTo>
                    <a:pt x="192" y="175"/>
                  </a:lnTo>
                  <a:lnTo>
                    <a:pt x="148" y="199"/>
                  </a:lnTo>
                  <a:lnTo>
                    <a:pt x="140" y="207"/>
                  </a:lnTo>
                  <a:lnTo>
                    <a:pt x="140" y="215"/>
                  </a:lnTo>
                  <a:lnTo>
                    <a:pt x="125" y="231"/>
                  </a:lnTo>
                  <a:lnTo>
                    <a:pt x="96" y="231"/>
                  </a:lnTo>
                  <a:lnTo>
                    <a:pt x="88" y="215"/>
                  </a:lnTo>
                  <a:lnTo>
                    <a:pt x="81" y="215"/>
                  </a:lnTo>
                  <a:lnTo>
                    <a:pt x="59" y="207"/>
                  </a:lnTo>
                  <a:lnTo>
                    <a:pt x="59" y="175"/>
                  </a:lnTo>
                  <a:lnTo>
                    <a:pt x="51" y="175"/>
                  </a:lnTo>
                  <a:lnTo>
                    <a:pt x="59" y="144"/>
                  </a:lnTo>
                  <a:lnTo>
                    <a:pt x="88" y="144"/>
                  </a:lnTo>
                  <a:lnTo>
                    <a:pt x="125" y="128"/>
                  </a:lnTo>
                  <a:lnTo>
                    <a:pt x="148" y="128"/>
                  </a:lnTo>
                  <a:lnTo>
                    <a:pt x="177" y="128"/>
                  </a:lnTo>
                  <a:lnTo>
                    <a:pt x="207" y="112"/>
                  </a:lnTo>
                  <a:lnTo>
                    <a:pt x="229" y="104"/>
                  </a:lnTo>
                  <a:lnTo>
                    <a:pt x="273" y="104"/>
                  </a:lnTo>
                  <a:lnTo>
                    <a:pt x="295" y="96"/>
                  </a:lnTo>
                  <a:lnTo>
                    <a:pt x="303" y="96"/>
                  </a:lnTo>
                  <a:lnTo>
                    <a:pt x="310" y="88"/>
                  </a:lnTo>
                  <a:lnTo>
                    <a:pt x="325" y="56"/>
                  </a:lnTo>
                  <a:lnTo>
                    <a:pt x="325" y="48"/>
                  </a:lnTo>
                  <a:lnTo>
                    <a:pt x="340" y="40"/>
                  </a:lnTo>
                  <a:lnTo>
                    <a:pt x="355" y="8"/>
                  </a:lnTo>
                  <a:lnTo>
                    <a:pt x="355"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18" name="Group 86"/>
          <p:cNvGrpSpPr>
            <a:grpSpLocks/>
          </p:cNvGrpSpPr>
          <p:nvPr/>
        </p:nvGrpSpPr>
        <p:grpSpPr bwMode="auto">
          <a:xfrm>
            <a:off x="6807200" y="5624513"/>
            <a:ext cx="128588" cy="76200"/>
            <a:chOff x="4322" y="21231"/>
            <a:chExt cx="81" cy="48"/>
          </a:xfrm>
        </p:grpSpPr>
        <p:sp>
          <p:nvSpPr>
            <p:cNvPr id="658519" name="Freeform 87"/>
            <p:cNvSpPr>
              <a:spLocks/>
            </p:cNvSpPr>
            <p:nvPr/>
          </p:nvSpPr>
          <p:spPr bwMode="auto">
            <a:xfrm>
              <a:off x="4322" y="21231"/>
              <a:ext cx="81" cy="48"/>
            </a:xfrm>
            <a:custGeom>
              <a:avLst/>
              <a:gdLst>
                <a:gd name="T0" fmla="*/ 73 w 81"/>
                <a:gd name="T1" fmla="*/ 0 h 48"/>
                <a:gd name="T2" fmla="*/ 58 w 81"/>
                <a:gd name="T3" fmla="*/ 0 h 48"/>
                <a:gd name="T4" fmla="*/ 44 w 81"/>
                <a:gd name="T5" fmla="*/ 0 h 48"/>
                <a:gd name="T6" fmla="*/ 22 w 81"/>
                <a:gd name="T7" fmla="*/ 16 h 48"/>
                <a:gd name="T8" fmla="*/ 0 w 81"/>
                <a:gd name="T9" fmla="*/ 16 h 48"/>
                <a:gd name="T10" fmla="*/ 0 w 81"/>
                <a:gd name="T11" fmla="*/ 40 h 48"/>
                <a:gd name="T12" fmla="*/ 22 w 81"/>
                <a:gd name="T13" fmla="*/ 40 h 48"/>
                <a:gd name="T14" fmla="*/ 36 w 81"/>
                <a:gd name="T15" fmla="*/ 48 h 48"/>
                <a:gd name="T16" fmla="*/ 44 w 81"/>
                <a:gd name="T17" fmla="*/ 48 h 48"/>
                <a:gd name="T18" fmla="*/ 73 w 81"/>
                <a:gd name="T19" fmla="*/ 48 h 48"/>
                <a:gd name="T20" fmla="*/ 81 w 81"/>
                <a:gd name="T21" fmla="*/ 40 h 48"/>
                <a:gd name="T22" fmla="*/ 73 w 81"/>
                <a:gd name="T23" fmla="*/ 40 h 48"/>
                <a:gd name="T24" fmla="*/ 73 w 81"/>
                <a:gd name="T25" fmla="*/ 16 h 48"/>
                <a:gd name="T26" fmla="*/ 73 w 81"/>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48">
                  <a:moveTo>
                    <a:pt x="73" y="0"/>
                  </a:moveTo>
                  <a:lnTo>
                    <a:pt x="58" y="0"/>
                  </a:lnTo>
                  <a:lnTo>
                    <a:pt x="44" y="0"/>
                  </a:lnTo>
                  <a:lnTo>
                    <a:pt x="22" y="16"/>
                  </a:lnTo>
                  <a:lnTo>
                    <a:pt x="0" y="16"/>
                  </a:lnTo>
                  <a:lnTo>
                    <a:pt x="0" y="40"/>
                  </a:lnTo>
                  <a:lnTo>
                    <a:pt x="22" y="40"/>
                  </a:lnTo>
                  <a:lnTo>
                    <a:pt x="36" y="48"/>
                  </a:lnTo>
                  <a:lnTo>
                    <a:pt x="44" y="48"/>
                  </a:lnTo>
                  <a:lnTo>
                    <a:pt x="73" y="48"/>
                  </a:lnTo>
                  <a:lnTo>
                    <a:pt x="81" y="40"/>
                  </a:lnTo>
                  <a:lnTo>
                    <a:pt x="73" y="40"/>
                  </a:lnTo>
                  <a:lnTo>
                    <a:pt x="73" y="16"/>
                  </a:lnTo>
                  <a:lnTo>
                    <a:pt x="7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20" name="Freeform 88"/>
            <p:cNvSpPr>
              <a:spLocks/>
            </p:cNvSpPr>
            <p:nvPr/>
          </p:nvSpPr>
          <p:spPr bwMode="auto">
            <a:xfrm>
              <a:off x="4322" y="21231"/>
              <a:ext cx="81" cy="48"/>
            </a:xfrm>
            <a:custGeom>
              <a:avLst/>
              <a:gdLst>
                <a:gd name="T0" fmla="*/ 73 w 81"/>
                <a:gd name="T1" fmla="*/ 0 h 48"/>
                <a:gd name="T2" fmla="*/ 58 w 81"/>
                <a:gd name="T3" fmla="*/ 0 h 48"/>
                <a:gd name="T4" fmla="*/ 44 w 81"/>
                <a:gd name="T5" fmla="*/ 0 h 48"/>
                <a:gd name="T6" fmla="*/ 22 w 81"/>
                <a:gd name="T7" fmla="*/ 16 h 48"/>
                <a:gd name="T8" fmla="*/ 0 w 81"/>
                <a:gd name="T9" fmla="*/ 16 h 48"/>
                <a:gd name="T10" fmla="*/ 0 w 81"/>
                <a:gd name="T11" fmla="*/ 40 h 48"/>
                <a:gd name="T12" fmla="*/ 22 w 81"/>
                <a:gd name="T13" fmla="*/ 40 h 48"/>
                <a:gd name="T14" fmla="*/ 36 w 81"/>
                <a:gd name="T15" fmla="*/ 48 h 48"/>
                <a:gd name="T16" fmla="*/ 44 w 81"/>
                <a:gd name="T17" fmla="*/ 48 h 48"/>
                <a:gd name="T18" fmla="*/ 73 w 81"/>
                <a:gd name="T19" fmla="*/ 48 h 48"/>
                <a:gd name="T20" fmla="*/ 81 w 81"/>
                <a:gd name="T21" fmla="*/ 40 h 48"/>
                <a:gd name="T22" fmla="*/ 73 w 81"/>
                <a:gd name="T23" fmla="*/ 40 h 48"/>
                <a:gd name="T24" fmla="*/ 73 w 81"/>
                <a:gd name="T25" fmla="*/ 16 h 48"/>
                <a:gd name="T26" fmla="*/ 73 w 81"/>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48">
                  <a:moveTo>
                    <a:pt x="73" y="0"/>
                  </a:moveTo>
                  <a:lnTo>
                    <a:pt x="58" y="0"/>
                  </a:lnTo>
                  <a:lnTo>
                    <a:pt x="44" y="0"/>
                  </a:lnTo>
                  <a:lnTo>
                    <a:pt x="22" y="16"/>
                  </a:lnTo>
                  <a:lnTo>
                    <a:pt x="0" y="16"/>
                  </a:lnTo>
                  <a:lnTo>
                    <a:pt x="0" y="40"/>
                  </a:lnTo>
                  <a:lnTo>
                    <a:pt x="22" y="40"/>
                  </a:lnTo>
                  <a:lnTo>
                    <a:pt x="36" y="48"/>
                  </a:lnTo>
                  <a:lnTo>
                    <a:pt x="44" y="48"/>
                  </a:lnTo>
                  <a:lnTo>
                    <a:pt x="73" y="48"/>
                  </a:lnTo>
                  <a:lnTo>
                    <a:pt x="81" y="40"/>
                  </a:lnTo>
                  <a:lnTo>
                    <a:pt x="73" y="40"/>
                  </a:lnTo>
                  <a:lnTo>
                    <a:pt x="73" y="16"/>
                  </a:lnTo>
                  <a:lnTo>
                    <a:pt x="7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21" name="Group 89"/>
          <p:cNvGrpSpPr>
            <a:grpSpLocks/>
          </p:cNvGrpSpPr>
          <p:nvPr/>
        </p:nvGrpSpPr>
        <p:grpSpPr bwMode="auto">
          <a:xfrm>
            <a:off x="7027863" y="5510213"/>
            <a:ext cx="246062" cy="88900"/>
            <a:chOff x="4461" y="21159"/>
            <a:chExt cx="155" cy="56"/>
          </a:xfrm>
        </p:grpSpPr>
        <p:sp>
          <p:nvSpPr>
            <p:cNvPr id="658522" name="Freeform 90"/>
            <p:cNvSpPr>
              <a:spLocks/>
            </p:cNvSpPr>
            <p:nvPr/>
          </p:nvSpPr>
          <p:spPr bwMode="auto">
            <a:xfrm>
              <a:off x="4461" y="21159"/>
              <a:ext cx="155" cy="56"/>
            </a:xfrm>
            <a:custGeom>
              <a:avLst/>
              <a:gdLst>
                <a:gd name="T0" fmla="*/ 7 w 155"/>
                <a:gd name="T1" fmla="*/ 24 h 56"/>
                <a:gd name="T2" fmla="*/ 7 w 155"/>
                <a:gd name="T3" fmla="*/ 48 h 56"/>
                <a:gd name="T4" fmla="*/ 0 w 155"/>
                <a:gd name="T5" fmla="*/ 48 h 56"/>
                <a:gd name="T6" fmla="*/ 0 w 155"/>
                <a:gd name="T7" fmla="*/ 56 h 56"/>
                <a:gd name="T8" fmla="*/ 44 w 155"/>
                <a:gd name="T9" fmla="*/ 48 h 56"/>
                <a:gd name="T10" fmla="*/ 51 w 155"/>
                <a:gd name="T11" fmla="*/ 48 h 56"/>
                <a:gd name="T12" fmla="*/ 81 w 155"/>
                <a:gd name="T13" fmla="*/ 24 h 56"/>
                <a:gd name="T14" fmla="*/ 103 w 155"/>
                <a:gd name="T15" fmla="*/ 24 h 56"/>
                <a:gd name="T16" fmla="*/ 110 w 155"/>
                <a:gd name="T17" fmla="*/ 24 h 56"/>
                <a:gd name="T18" fmla="*/ 147 w 155"/>
                <a:gd name="T19" fmla="*/ 24 h 56"/>
                <a:gd name="T20" fmla="*/ 155 w 155"/>
                <a:gd name="T21" fmla="*/ 24 h 56"/>
                <a:gd name="T22" fmla="*/ 147 w 155"/>
                <a:gd name="T23" fmla="*/ 16 h 56"/>
                <a:gd name="T24" fmla="*/ 132 w 155"/>
                <a:gd name="T25" fmla="*/ 0 h 56"/>
                <a:gd name="T26" fmla="*/ 110 w 155"/>
                <a:gd name="T27" fmla="*/ 0 h 56"/>
                <a:gd name="T28" fmla="*/ 103 w 155"/>
                <a:gd name="T29" fmla="*/ 0 h 56"/>
                <a:gd name="T30" fmla="*/ 81 w 155"/>
                <a:gd name="T31" fmla="*/ 16 h 56"/>
                <a:gd name="T32" fmla="*/ 73 w 155"/>
                <a:gd name="T33" fmla="*/ 16 h 56"/>
                <a:gd name="T34" fmla="*/ 51 w 155"/>
                <a:gd name="T35" fmla="*/ 16 h 56"/>
                <a:gd name="T36" fmla="*/ 44 w 155"/>
                <a:gd name="T37" fmla="*/ 24 h 56"/>
                <a:gd name="T38" fmla="*/ 22 w 155"/>
                <a:gd name="T39" fmla="*/ 24 h 56"/>
                <a:gd name="T40" fmla="*/ 7 w 155"/>
                <a:gd name="T4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56">
                  <a:moveTo>
                    <a:pt x="7" y="24"/>
                  </a:moveTo>
                  <a:lnTo>
                    <a:pt x="7" y="48"/>
                  </a:lnTo>
                  <a:lnTo>
                    <a:pt x="0" y="48"/>
                  </a:lnTo>
                  <a:lnTo>
                    <a:pt x="0" y="56"/>
                  </a:lnTo>
                  <a:lnTo>
                    <a:pt x="44" y="48"/>
                  </a:lnTo>
                  <a:lnTo>
                    <a:pt x="51" y="48"/>
                  </a:lnTo>
                  <a:lnTo>
                    <a:pt x="81" y="24"/>
                  </a:lnTo>
                  <a:lnTo>
                    <a:pt x="103" y="24"/>
                  </a:lnTo>
                  <a:lnTo>
                    <a:pt x="110" y="24"/>
                  </a:lnTo>
                  <a:lnTo>
                    <a:pt x="147" y="24"/>
                  </a:lnTo>
                  <a:lnTo>
                    <a:pt x="155" y="24"/>
                  </a:lnTo>
                  <a:lnTo>
                    <a:pt x="147" y="16"/>
                  </a:lnTo>
                  <a:lnTo>
                    <a:pt x="132" y="0"/>
                  </a:lnTo>
                  <a:lnTo>
                    <a:pt x="110" y="0"/>
                  </a:lnTo>
                  <a:lnTo>
                    <a:pt x="103" y="0"/>
                  </a:lnTo>
                  <a:lnTo>
                    <a:pt x="81" y="16"/>
                  </a:lnTo>
                  <a:lnTo>
                    <a:pt x="73" y="16"/>
                  </a:lnTo>
                  <a:lnTo>
                    <a:pt x="51" y="16"/>
                  </a:lnTo>
                  <a:lnTo>
                    <a:pt x="44" y="24"/>
                  </a:lnTo>
                  <a:lnTo>
                    <a:pt x="22" y="24"/>
                  </a:lnTo>
                  <a:lnTo>
                    <a:pt x="7" y="24"/>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23" name="Freeform 91"/>
            <p:cNvSpPr>
              <a:spLocks/>
            </p:cNvSpPr>
            <p:nvPr/>
          </p:nvSpPr>
          <p:spPr bwMode="auto">
            <a:xfrm>
              <a:off x="4461" y="21159"/>
              <a:ext cx="155" cy="56"/>
            </a:xfrm>
            <a:custGeom>
              <a:avLst/>
              <a:gdLst>
                <a:gd name="T0" fmla="*/ 7 w 155"/>
                <a:gd name="T1" fmla="*/ 24 h 56"/>
                <a:gd name="T2" fmla="*/ 7 w 155"/>
                <a:gd name="T3" fmla="*/ 48 h 56"/>
                <a:gd name="T4" fmla="*/ 0 w 155"/>
                <a:gd name="T5" fmla="*/ 48 h 56"/>
                <a:gd name="T6" fmla="*/ 0 w 155"/>
                <a:gd name="T7" fmla="*/ 56 h 56"/>
                <a:gd name="T8" fmla="*/ 44 w 155"/>
                <a:gd name="T9" fmla="*/ 48 h 56"/>
                <a:gd name="T10" fmla="*/ 51 w 155"/>
                <a:gd name="T11" fmla="*/ 48 h 56"/>
                <a:gd name="T12" fmla="*/ 81 w 155"/>
                <a:gd name="T13" fmla="*/ 24 h 56"/>
                <a:gd name="T14" fmla="*/ 103 w 155"/>
                <a:gd name="T15" fmla="*/ 24 h 56"/>
                <a:gd name="T16" fmla="*/ 110 w 155"/>
                <a:gd name="T17" fmla="*/ 24 h 56"/>
                <a:gd name="T18" fmla="*/ 147 w 155"/>
                <a:gd name="T19" fmla="*/ 24 h 56"/>
                <a:gd name="T20" fmla="*/ 155 w 155"/>
                <a:gd name="T21" fmla="*/ 24 h 56"/>
                <a:gd name="T22" fmla="*/ 147 w 155"/>
                <a:gd name="T23" fmla="*/ 16 h 56"/>
                <a:gd name="T24" fmla="*/ 132 w 155"/>
                <a:gd name="T25" fmla="*/ 0 h 56"/>
                <a:gd name="T26" fmla="*/ 110 w 155"/>
                <a:gd name="T27" fmla="*/ 0 h 56"/>
                <a:gd name="T28" fmla="*/ 103 w 155"/>
                <a:gd name="T29" fmla="*/ 0 h 56"/>
                <a:gd name="T30" fmla="*/ 81 w 155"/>
                <a:gd name="T31" fmla="*/ 16 h 56"/>
                <a:gd name="T32" fmla="*/ 73 w 155"/>
                <a:gd name="T33" fmla="*/ 16 h 56"/>
                <a:gd name="T34" fmla="*/ 51 w 155"/>
                <a:gd name="T35" fmla="*/ 16 h 56"/>
                <a:gd name="T36" fmla="*/ 44 w 155"/>
                <a:gd name="T37" fmla="*/ 24 h 56"/>
                <a:gd name="T38" fmla="*/ 22 w 155"/>
                <a:gd name="T39" fmla="*/ 24 h 56"/>
                <a:gd name="T40" fmla="*/ 7 w 155"/>
                <a:gd name="T4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56">
                  <a:moveTo>
                    <a:pt x="7" y="24"/>
                  </a:moveTo>
                  <a:lnTo>
                    <a:pt x="7" y="48"/>
                  </a:lnTo>
                  <a:lnTo>
                    <a:pt x="0" y="48"/>
                  </a:lnTo>
                  <a:lnTo>
                    <a:pt x="0" y="56"/>
                  </a:lnTo>
                  <a:lnTo>
                    <a:pt x="44" y="48"/>
                  </a:lnTo>
                  <a:lnTo>
                    <a:pt x="51" y="48"/>
                  </a:lnTo>
                  <a:lnTo>
                    <a:pt x="81" y="24"/>
                  </a:lnTo>
                  <a:lnTo>
                    <a:pt x="103" y="24"/>
                  </a:lnTo>
                  <a:lnTo>
                    <a:pt x="110" y="24"/>
                  </a:lnTo>
                  <a:lnTo>
                    <a:pt x="147" y="24"/>
                  </a:lnTo>
                  <a:lnTo>
                    <a:pt x="155" y="24"/>
                  </a:lnTo>
                  <a:lnTo>
                    <a:pt x="147" y="16"/>
                  </a:lnTo>
                  <a:lnTo>
                    <a:pt x="132" y="0"/>
                  </a:lnTo>
                  <a:lnTo>
                    <a:pt x="110" y="0"/>
                  </a:lnTo>
                  <a:lnTo>
                    <a:pt x="103" y="0"/>
                  </a:lnTo>
                  <a:lnTo>
                    <a:pt x="81" y="16"/>
                  </a:lnTo>
                  <a:lnTo>
                    <a:pt x="73" y="16"/>
                  </a:lnTo>
                  <a:lnTo>
                    <a:pt x="51" y="16"/>
                  </a:lnTo>
                  <a:lnTo>
                    <a:pt x="44" y="24"/>
                  </a:lnTo>
                  <a:lnTo>
                    <a:pt x="22" y="24"/>
                  </a:lnTo>
                  <a:lnTo>
                    <a:pt x="7" y="24"/>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24" name="Group 92"/>
          <p:cNvGrpSpPr>
            <a:grpSpLocks/>
          </p:cNvGrpSpPr>
          <p:nvPr/>
        </p:nvGrpSpPr>
        <p:grpSpPr bwMode="auto">
          <a:xfrm>
            <a:off x="6923088" y="5156200"/>
            <a:ext cx="115887" cy="241300"/>
            <a:chOff x="4395" y="20936"/>
            <a:chExt cx="73" cy="152"/>
          </a:xfrm>
        </p:grpSpPr>
        <p:sp>
          <p:nvSpPr>
            <p:cNvPr id="658525" name="Freeform 93"/>
            <p:cNvSpPr>
              <a:spLocks/>
            </p:cNvSpPr>
            <p:nvPr/>
          </p:nvSpPr>
          <p:spPr bwMode="auto">
            <a:xfrm>
              <a:off x="4395" y="20936"/>
              <a:ext cx="73" cy="152"/>
            </a:xfrm>
            <a:custGeom>
              <a:avLst/>
              <a:gdLst>
                <a:gd name="T0" fmla="*/ 14 w 73"/>
                <a:gd name="T1" fmla="*/ 0 h 152"/>
                <a:gd name="T2" fmla="*/ 14 w 73"/>
                <a:gd name="T3" fmla="*/ 8 h 152"/>
                <a:gd name="T4" fmla="*/ 0 w 73"/>
                <a:gd name="T5" fmla="*/ 8 h 152"/>
                <a:gd name="T6" fmla="*/ 0 w 73"/>
                <a:gd name="T7" fmla="*/ 32 h 152"/>
                <a:gd name="T8" fmla="*/ 0 w 73"/>
                <a:gd name="T9" fmla="*/ 48 h 152"/>
                <a:gd name="T10" fmla="*/ 0 w 73"/>
                <a:gd name="T11" fmla="*/ 80 h 152"/>
                <a:gd name="T12" fmla="*/ 14 w 73"/>
                <a:gd name="T13" fmla="*/ 96 h 152"/>
                <a:gd name="T14" fmla="*/ 14 w 73"/>
                <a:gd name="T15" fmla="*/ 112 h 152"/>
                <a:gd name="T16" fmla="*/ 14 w 73"/>
                <a:gd name="T17" fmla="*/ 136 h 152"/>
                <a:gd name="T18" fmla="*/ 29 w 73"/>
                <a:gd name="T19" fmla="*/ 136 h 152"/>
                <a:gd name="T20" fmla="*/ 44 w 73"/>
                <a:gd name="T21" fmla="*/ 136 h 152"/>
                <a:gd name="T22" fmla="*/ 51 w 73"/>
                <a:gd name="T23" fmla="*/ 152 h 152"/>
                <a:gd name="T24" fmla="*/ 51 w 73"/>
                <a:gd name="T25" fmla="*/ 136 h 152"/>
                <a:gd name="T26" fmla="*/ 44 w 73"/>
                <a:gd name="T27" fmla="*/ 112 h 152"/>
                <a:gd name="T28" fmla="*/ 44 w 73"/>
                <a:gd name="T29" fmla="*/ 96 h 152"/>
                <a:gd name="T30" fmla="*/ 29 w 73"/>
                <a:gd name="T31" fmla="*/ 88 h 152"/>
                <a:gd name="T32" fmla="*/ 73 w 73"/>
                <a:gd name="T33" fmla="*/ 80 h 152"/>
                <a:gd name="T34" fmla="*/ 51 w 73"/>
                <a:gd name="T35" fmla="*/ 64 h 152"/>
                <a:gd name="T36" fmla="*/ 73 w 73"/>
                <a:gd name="T37" fmla="*/ 8 h 152"/>
                <a:gd name="T38" fmla="*/ 44 w 73"/>
                <a:gd name="T39" fmla="*/ 32 h 152"/>
                <a:gd name="T40" fmla="*/ 14 w 73"/>
                <a:gd name="T41" fmla="*/ 48 h 152"/>
                <a:gd name="T42" fmla="*/ 29 w 73"/>
                <a:gd name="T43" fmla="*/ 32 h 152"/>
                <a:gd name="T44" fmla="*/ 14 w 73"/>
                <a:gd name="T45" fmla="*/ 8 h 152"/>
                <a:gd name="T46" fmla="*/ 14 w 73"/>
                <a:gd name="T4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52">
                  <a:moveTo>
                    <a:pt x="14" y="0"/>
                  </a:moveTo>
                  <a:lnTo>
                    <a:pt x="14" y="8"/>
                  </a:lnTo>
                  <a:lnTo>
                    <a:pt x="0" y="8"/>
                  </a:lnTo>
                  <a:lnTo>
                    <a:pt x="0" y="32"/>
                  </a:lnTo>
                  <a:lnTo>
                    <a:pt x="0" y="48"/>
                  </a:lnTo>
                  <a:lnTo>
                    <a:pt x="0" y="80"/>
                  </a:lnTo>
                  <a:lnTo>
                    <a:pt x="14" y="96"/>
                  </a:lnTo>
                  <a:lnTo>
                    <a:pt x="14" y="112"/>
                  </a:lnTo>
                  <a:lnTo>
                    <a:pt x="14" y="136"/>
                  </a:lnTo>
                  <a:lnTo>
                    <a:pt x="29" y="136"/>
                  </a:lnTo>
                  <a:lnTo>
                    <a:pt x="44" y="136"/>
                  </a:lnTo>
                  <a:lnTo>
                    <a:pt x="51" y="152"/>
                  </a:lnTo>
                  <a:lnTo>
                    <a:pt x="51" y="136"/>
                  </a:lnTo>
                  <a:lnTo>
                    <a:pt x="44" y="112"/>
                  </a:lnTo>
                  <a:lnTo>
                    <a:pt x="44" y="96"/>
                  </a:lnTo>
                  <a:lnTo>
                    <a:pt x="29" y="88"/>
                  </a:lnTo>
                  <a:lnTo>
                    <a:pt x="73" y="80"/>
                  </a:lnTo>
                  <a:lnTo>
                    <a:pt x="51" y="64"/>
                  </a:lnTo>
                  <a:lnTo>
                    <a:pt x="73" y="8"/>
                  </a:lnTo>
                  <a:lnTo>
                    <a:pt x="44" y="32"/>
                  </a:lnTo>
                  <a:lnTo>
                    <a:pt x="14" y="48"/>
                  </a:lnTo>
                  <a:lnTo>
                    <a:pt x="29" y="32"/>
                  </a:lnTo>
                  <a:lnTo>
                    <a:pt x="14" y="8"/>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26" name="Freeform 94"/>
            <p:cNvSpPr>
              <a:spLocks/>
            </p:cNvSpPr>
            <p:nvPr/>
          </p:nvSpPr>
          <p:spPr bwMode="auto">
            <a:xfrm>
              <a:off x="4395" y="20936"/>
              <a:ext cx="73" cy="152"/>
            </a:xfrm>
            <a:custGeom>
              <a:avLst/>
              <a:gdLst>
                <a:gd name="T0" fmla="*/ 14 w 73"/>
                <a:gd name="T1" fmla="*/ 0 h 152"/>
                <a:gd name="T2" fmla="*/ 14 w 73"/>
                <a:gd name="T3" fmla="*/ 8 h 152"/>
                <a:gd name="T4" fmla="*/ 0 w 73"/>
                <a:gd name="T5" fmla="*/ 8 h 152"/>
                <a:gd name="T6" fmla="*/ 0 w 73"/>
                <a:gd name="T7" fmla="*/ 32 h 152"/>
                <a:gd name="T8" fmla="*/ 0 w 73"/>
                <a:gd name="T9" fmla="*/ 48 h 152"/>
                <a:gd name="T10" fmla="*/ 0 w 73"/>
                <a:gd name="T11" fmla="*/ 80 h 152"/>
                <a:gd name="T12" fmla="*/ 14 w 73"/>
                <a:gd name="T13" fmla="*/ 96 h 152"/>
                <a:gd name="T14" fmla="*/ 14 w 73"/>
                <a:gd name="T15" fmla="*/ 112 h 152"/>
                <a:gd name="T16" fmla="*/ 14 w 73"/>
                <a:gd name="T17" fmla="*/ 136 h 152"/>
                <a:gd name="T18" fmla="*/ 29 w 73"/>
                <a:gd name="T19" fmla="*/ 136 h 152"/>
                <a:gd name="T20" fmla="*/ 44 w 73"/>
                <a:gd name="T21" fmla="*/ 136 h 152"/>
                <a:gd name="T22" fmla="*/ 51 w 73"/>
                <a:gd name="T23" fmla="*/ 152 h 152"/>
                <a:gd name="T24" fmla="*/ 51 w 73"/>
                <a:gd name="T25" fmla="*/ 136 h 152"/>
                <a:gd name="T26" fmla="*/ 44 w 73"/>
                <a:gd name="T27" fmla="*/ 112 h 152"/>
                <a:gd name="T28" fmla="*/ 44 w 73"/>
                <a:gd name="T29" fmla="*/ 96 h 152"/>
                <a:gd name="T30" fmla="*/ 29 w 73"/>
                <a:gd name="T31" fmla="*/ 88 h 152"/>
                <a:gd name="T32" fmla="*/ 73 w 73"/>
                <a:gd name="T33" fmla="*/ 80 h 152"/>
                <a:gd name="T34" fmla="*/ 51 w 73"/>
                <a:gd name="T35" fmla="*/ 64 h 152"/>
                <a:gd name="T36" fmla="*/ 73 w 73"/>
                <a:gd name="T37" fmla="*/ 8 h 152"/>
                <a:gd name="T38" fmla="*/ 44 w 73"/>
                <a:gd name="T39" fmla="*/ 32 h 152"/>
                <a:gd name="T40" fmla="*/ 14 w 73"/>
                <a:gd name="T41" fmla="*/ 48 h 152"/>
                <a:gd name="T42" fmla="*/ 29 w 73"/>
                <a:gd name="T43" fmla="*/ 32 h 152"/>
                <a:gd name="T44" fmla="*/ 14 w 73"/>
                <a:gd name="T45" fmla="*/ 8 h 152"/>
                <a:gd name="T46" fmla="*/ 14 w 73"/>
                <a:gd name="T4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52">
                  <a:moveTo>
                    <a:pt x="14" y="0"/>
                  </a:moveTo>
                  <a:lnTo>
                    <a:pt x="14" y="8"/>
                  </a:lnTo>
                  <a:lnTo>
                    <a:pt x="0" y="8"/>
                  </a:lnTo>
                  <a:lnTo>
                    <a:pt x="0" y="32"/>
                  </a:lnTo>
                  <a:lnTo>
                    <a:pt x="0" y="48"/>
                  </a:lnTo>
                  <a:lnTo>
                    <a:pt x="0" y="80"/>
                  </a:lnTo>
                  <a:lnTo>
                    <a:pt x="14" y="96"/>
                  </a:lnTo>
                  <a:lnTo>
                    <a:pt x="14" y="112"/>
                  </a:lnTo>
                  <a:lnTo>
                    <a:pt x="14" y="136"/>
                  </a:lnTo>
                  <a:lnTo>
                    <a:pt x="29" y="136"/>
                  </a:lnTo>
                  <a:lnTo>
                    <a:pt x="44" y="136"/>
                  </a:lnTo>
                  <a:lnTo>
                    <a:pt x="51" y="152"/>
                  </a:lnTo>
                  <a:lnTo>
                    <a:pt x="51" y="136"/>
                  </a:lnTo>
                  <a:lnTo>
                    <a:pt x="44" y="112"/>
                  </a:lnTo>
                  <a:lnTo>
                    <a:pt x="44" y="96"/>
                  </a:lnTo>
                  <a:lnTo>
                    <a:pt x="29" y="88"/>
                  </a:lnTo>
                  <a:lnTo>
                    <a:pt x="73" y="80"/>
                  </a:lnTo>
                  <a:lnTo>
                    <a:pt x="51" y="64"/>
                  </a:lnTo>
                  <a:lnTo>
                    <a:pt x="73" y="8"/>
                  </a:lnTo>
                  <a:lnTo>
                    <a:pt x="44" y="32"/>
                  </a:lnTo>
                  <a:lnTo>
                    <a:pt x="14" y="48"/>
                  </a:lnTo>
                  <a:lnTo>
                    <a:pt x="29" y="32"/>
                  </a:lnTo>
                  <a:lnTo>
                    <a:pt x="14" y="8"/>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27" name="Group 95"/>
          <p:cNvGrpSpPr>
            <a:grpSpLocks/>
          </p:cNvGrpSpPr>
          <p:nvPr/>
        </p:nvGrpSpPr>
        <p:grpSpPr bwMode="auto">
          <a:xfrm>
            <a:off x="7589838" y="5599113"/>
            <a:ext cx="71437" cy="50800"/>
            <a:chOff x="4815" y="21215"/>
            <a:chExt cx="45" cy="32"/>
          </a:xfrm>
        </p:grpSpPr>
        <p:sp>
          <p:nvSpPr>
            <p:cNvPr id="658528" name="Freeform 96"/>
            <p:cNvSpPr>
              <a:spLocks/>
            </p:cNvSpPr>
            <p:nvPr/>
          </p:nvSpPr>
          <p:spPr bwMode="auto">
            <a:xfrm>
              <a:off x="4815" y="21215"/>
              <a:ext cx="45" cy="32"/>
            </a:xfrm>
            <a:custGeom>
              <a:avLst/>
              <a:gdLst>
                <a:gd name="T0" fmla="*/ 0 w 45"/>
                <a:gd name="T1" fmla="*/ 8 h 32"/>
                <a:gd name="T2" fmla="*/ 22 w 45"/>
                <a:gd name="T3" fmla="*/ 8 h 32"/>
                <a:gd name="T4" fmla="*/ 30 w 45"/>
                <a:gd name="T5" fmla="*/ 0 h 32"/>
                <a:gd name="T6" fmla="*/ 45 w 45"/>
                <a:gd name="T7" fmla="*/ 8 h 32"/>
                <a:gd name="T8" fmla="*/ 45 w 45"/>
                <a:gd name="T9" fmla="*/ 32 h 32"/>
                <a:gd name="T10" fmla="*/ 22 w 45"/>
                <a:gd name="T11" fmla="*/ 32 h 32"/>
                <a:gd name="T12" fmla="*/ 0 w 45"/>
                <a:gd name="T13" fmla="*/ 32 h 32"/>
                <a:gd name="T14" fmla="*/ 0 w 45"/>
                <a:gd name="T15" fmla="*/ 24 h 32"/>
                <a:gd name="T16" fmla="*/ 0 w 45"/>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2">
                  <a:moveTo>
                    <a:pt x="0" y="8"/>
                  </a:moveTo>
                  <a:lnTo>
                    <a:pt x="22" y="8"/>
                  </a:lnTo>
                  <a:lnTo>
                    <a:pt x="30" y="0"/>
                  </a:lnTo>
                  <a:lnTo>
                    <a:pt x="45" y="8"/>
                  </a:lnTo>
                  <a:lnTo>
                    <a:pt x="45" y="32"/>
                  </a:lnTo>
                  <a:lnTo>
                    <a:pt x="22" y="32"/>
                  </a:lnTo>
                  <a:lnTo>
                    <a:pt x="0" y="32"/>
                  </a:lnTo>
                  <a:lnTo>
                    <a:pt x="0" y="24"/>
                  </a:lnTo>
                  <a:lnTo>
                    <a:pt x="0"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29" name="Freeform 97"/>
            <p:cNvSpPr>
              <a:spLocks/>
            </p:cNvSpPr>
            <p:nvPr/>
          </p:nvSpPr>
          <p:spPr bwMode="auto">
            <a:xfrm>
              <a:off x="4815" y="21215"/>
              <a:ext cx="45" cy="32"/>
            </a:xfrm>
            <a:custGeom>
              <a:avLst/>
              <a:gdLst>
                <a:gd name="T0" fmla="*/ 0 w 45"/>
                <a:gd name="T1" fmla="*/ 8 h 32"/>
                <a:gd name="T2" fmla="*/ 22 w 45"/>
                <a:gd name="T3" fmla="*/ 8 h 32"/>
                <a:gd name="T4" fmla="*/ 30 w 45"/>
                <a:gd name="T5" fmla="*/ 0 h 32"/>
                <a:gd name="T6" fmla="*/ 45 w 45"/>
                <a:gd name="T7" fmla="*/ 8 h 32"/>
                <a:gd name="T8" fmla="*/ 45 w 45"/>
                <a:gd name="T9" fmla="*/ 32 h 32"/>
                <a:gd name="T10" fmla="*/ 22 w 45"/>
                <a:gd name="T11" fmla="*/ 32 h 32"/>
                <a:gd name="T12" fmla="*/ 0 w 45"/>
                <a:gd name="T13" fmla="*/ 32 h 32"/>
                <a:gd name="T14" fmla="*/ 0 w 45"/>
                <a:gd name="T15" fmla="*/ 24 h 32"/>
                <a:gd name="T16" fmla="*/ 0 w 45"/>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2">
                  <a:moveTo>
                    <a:pt x="0" y="8"/>
                  </a:moveTo>
                  <a:lnTo>
                    <a:pt x="22" y="8"/>
                  </a:lnTo>
                  <a:lnTo>
                    <a:pt x="30" y="0"/>
                  </a:lnTo>
                  <a:lnTo>
                    <a:pt x="45" y="8"/>
                  </a:lnTo>
                  <a:lnTo>
                    <a:pt x="45" y="32"/>
                  </a:lnTo>
                  <a:lnTo>
                    <a:pt x="22" y="32"/>
                  </a:lnTo>
                  <a:lnTo>
                    <a:pt x="0" y="32"/>
                  </a:lnTo>
                  <a:lnTo>
                    <a:pt x="0" y="24"/>
                  </a:lnTo>
                  <a:lnTo>
                    <a:pt x="0"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30" name="Group 98"/>
          <p:cNvGrpSpPr>
            <a:grpSpLocks/>
          </p:cNvGrpSpPr>
          <p:nvPr/>
        </p:nvGrpSpPr>
        <p:grpSpPr bwMode="auto">
          <a:xfrm>
            <a:off x="7308850" y="5865813"/>
            <a:ext cx="82550" cy="88900"/>
            <a:chOff x="4638" y="21383"/>
            <a:chExt cx="52" cy="56"/>
          </a:xfrm>
        </p:grpSpPr>
        <p:sp>
          <p:nvSpPr>
            <p:cNvPr id="658531" name="Freeform 99"/>
            <p:cNvSpPr>
              <a:spLocks/>
            </p:cNvSpPr>
            <p:nvPr/>
          </p:nvSpPr>
          <p:spPr bwMode="auto">
            <a:xfrm>
              <a:off x="4638" y="21383"/>
              <a:ext cx="52" cy="56"/>
            </a:xfrm>
            <a:custGeom>
              <a:avLst/>
              <a:gdLst>
                <a:gd name="T0" fmla="*/ 37 w 52"/>
                <a:gd name="T1" fmla="*/ 0 h 56"/>
                <a:gd name="T2" fmla="*/ 14 w 52"/>
                <a:gd name="T3" fmla="*/ 16 h 56"/>
                <a:gd name="T4" fmla="*/ 0 w 52"/>
                <a:gd name="T5" fmla="*/ 16 h 56"/>
                <a:gd name="T6" fmla="*/ 0 w 52"/>
                <a:gd name="T7" fmla="*/ 40 h 56"/>
                <a:gd name="T8" fmla="*/ 14 w 52"/>
                <a:gd name="T9" fmla="*/ 56 h 56"/>
                <a:gd name="T10" fmla="*/ 37 w 52"/>
                <a:gd name="T11" fmla="*/ 40 h 56"/>
                <a:gd name="T12" fmla="*/ 52 w 52"/>
                <a:gd name="T13" fmla="*/ 40 h 56"/>
                <a:gd name="T14" fmla="*/ 52 w 52"/>
                <a:gd name="T15" fmla="*/ 8 h 56"/>
                <a:gd name="T16" fmla="*/ 37 w 5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7" y="0"/>
                  </a:moveTo>
                  <a:lnTo>
                    <a:pt x="14" y="16"/>
                  </a:lnTo>
                  <a:lnTo>
                    <a:pt x="0" y="16"/>
                  </a:lnTo>
                  <a:lnTo>
                    <a:pt x="0" y="40"/>
                  </a:lnTo>
                  <a:lnTo>
                    <a:pt x="14" y="56"/>
                  </a:lnTo>
                  <a:lnTo>
                    <a:pt x="37" y="40"/>
                  </a:lnTo>
                  <a:lnTo>
                    <a:pt x="52" y="40"/>
                  </a:lnTo>
                  <a:lnTo>
                    <a:pt x="52" y="8"/>
                  </a:lnTo>
                  <a:lnTo>
                    <a:pt x="3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32" name="Freeform 100"/>
            <p:cNvSpPr>
              <a:spLocks/>
            </p:cNvSpPr>
            <p:nvPr/>
          </p:nvSpPr>
          <p:spPr bwMode="auto">
            <a:xfrm>
              <a:off x="4638" y="21383"/>
              <a:ext cx="52" cy="56"/>
            </a:xfrm>
            <a:custGeom>
              <a:avLst/>
              <a:gdLst>
                <a:gd name="T0" fmla="*/ 37 w 52"/>
                <a:gd name="T1" fmla="*/ 0 h 56"/>
                <a:gd name="T2" fmla="*/ 14 w 52"/>
                <a:gd name="T3" fmla="*/ 16 h 56"/>
                <a:gd name="T4" fmla="*/ 0 w 52"/>
                <a:gd name="T5" fmla="*/ 16 h 56"/>
                <a:gd name="T6" fmla="*/ 0 w 52"/>
                <a:gd name="T7" fmla="*/ 40 h 56"/>
                <a:gd name="T8" fmla="*/ 14 w 52"/>
                <a:gd name="T9" fmla="*/ 56 h 56"/>
                <a:gd name="T10" fmla="*/ 37 w 52"/>
                <a:gd name="T11" fmla="*/ 40 h 56"/>
                <a:gd name="T12" fmla="*/ 52 w 52"/>
                <a:gd name="T13" fmla="*/ 40 h 56"/>
                <a:gd name="T14" fmla="*/ 52 w 52"/>
                <a:gd name="T15" fmla="*/ 8 h 56"/>
                <a:gd name="T16" fmla="*/ 37 w 5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7" y="0"/>
                  </a:moveTo>
                  <a:lnTo>
                    <a:pt x="14" y="16"/>
                  </a:lnTo>
                  <a:lnTo>
                    <a:pt x="0" y="16"/>
                  </a:lnTo>
                  <a:lnTo>
                    <a:pt x="0" y="40"/>
                  </a:lnTo>
                  <a:lnTo>
                    <a:pt x="14" y="56"/>
                  </a:lnTo>
                  <a:lnTo>
                    <a:pt x="37" y="40"/>
                  </a:lnTo>
                  <a:lnTo>
                    <a:pt x="52" y="40"/>
                  </a:lnTo>
                  <a:lnTo>
                    <a:pt x="52" y="8"/>
                  </a:lnTo>
                  <a:lnTo>
                    <a:pt x="3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33" name="Group 101"/>
          <p:cNvGrpSpPr>
            <a:grpSpLocks/>
          </p:cNvGrpSpPr>
          <p:nvPr/>
        </p:nvGrpSpPr>
        <p:grpSpPr bwMode="auto">
          <a:xfrm>
            <a:off x="6618288" y="6069013"/>
            <a:ext cx="363537" cy="239712"/>
            <a:chOff x="4203" y="21511"/>
            <a:chExt cx="229" cy="151"/>
          </a:xfrm>
        </p:grpSpPr>
        <p:sp>
          <p:nvSpPr>
            <p:cNvPr id="658534" name="Freeform 102"/>
            <p:cNvSpPr>
              <a:spLocks/>
            </p:cNvSpPr>
            <p:nvPr/>
          </p:nvSpPr>
          <p:spPr bwMode="auto">
            <a:xfrm>
              <a:off x="4203" y="21511"/>
              <a:ext cx="229" cy="151"/>
            </a:xfrm>
            <a:custGeom>
              <a:avLst/>
              <a:gdLst>
                <a:gd name="T0" fmla="*/ 229 w 229"/>
                <a:gd name="T1" fmla="*/ 0 h 151"/>
                <a:gd name="T2" fmla="*/ 221 w 229"/>
                <a:gd name="T3" fmla="*/ 16 h 151"/>
                <a:gd name="T4" fmla="*/ 177 w 229"/>
                <a:gd name="T5" fmla="*/ 16 h 151"/>
                <a:gd name="T6" fmla="*/ 140 w 229"/>
                <a:gd name="T7" fmla="*/ 16 h 151"/>
                <a:gd name="T8" fmla="*/ 118 w 229"/>
                <a:gd name="T9" fmla="*/ 40 h 151"/>
                <a:gd name="T10" fmla="*/ 103 w 229"/>
                <a:gd name="T11" fmla="*/ 40 h 151"/>
                <a:gd name="T12" fmla="*/ 81 w 229"/>
                <a:gd name="T13" fmla="*/ 56 h 151"/>
                <a:gd name="T14" fmla="*/ 59 w 229"/>
                <a:gd name="T15" fmla="*/ 64 h 151"/>
                <a:gd name="T16" fmla="*/ 44 w 229"/>
                <a:gd name="T17" fmla="*/ 64 h 151"/>
                <a:gd name="T18" fmla="*/ 44 w 229"/>
                <a:gd name="T19" fmla="*/ 80 h 151"/>
                <a:gd name="T20" fmla="*/ 37 w 229"/>
                <a:gd name="T21" fmla="*/ 80 h 151"/>
                <a:gd name="T22" fmla="*/ 29 w 229"/>
                <a:gd name="T23" fmla="*/ 88 h 151"/>
                <a:gd name="T24" fmla="*/ 7 w 229"/>
                <a:gd name="T25" fmla="*/ 104 h 151"/>
                <a:gd name="T26" fmla="*/ 0 w 229"/>
                <a:gd name="T27" fmla="*/ 120 h 151"/>
                <a:gd name="T28" fmla="*/ 0 w 229"/>
                <a:gd name="T29" fmla="*/ 143 h 151"/>
                <a:gd name="T30" fmla="*/ 0 w 229"/>
                <a:gd name="T31" fmla="*/ 151 h 151"/>
                <a:gd name="T32" fmla="*/ 7 w 229"/>
                <a:gd name="T33" fmla="*/ 151 h 151"/>
                <a:gd name="T34" fmla="*/ 29 w 229"/>
                <a:gd name="T35" fmla="*/ 143 h 151"/>
                <a:gd name="T36" fmla="*/ 44 w 229"/>
                <a:gd name="T37" fmla="*/ 143 h 151"/>
                <a:gd name="T38" fmla="*/ 81 w 229"/>
                <a:gd name="T39" fmla="*/ 120 h 151"/>
                <a:gd name="T40" fmla="*/ 88 w 229"/>
                <a:gd name="T41" fmla="*/ 88 h 151"/>
                <a:gd name="T42" fmla="*/ 103 w 229"/>
                <a:gd name="T43" fmla="*/ 80 h 151"/>
                <a:gd name="T44" fmla="*/ 140 w 229"/>
                <a:gd name="T45" fmla="*/ 64 h 151"/>
                <a:gd name="T46" fmla="*/ 170 w 229"/>
                <a:gd name="T47" fmla="*/ 56 h 151"/>
                <a:gd name="T48" fmla="*/ 177 w 229"/>
                <a:gd name="T49" fmla="*/ 40 h 151"/>
                <a:gd name="T50" fmla="*/ 184 w 229"/>
                <a:gd name="T51" fmla="*/ 40 h 151"/>
                <a:gd name="T52" fmla="*/ 192 w 229"/>
                <a:gd name="T53" fmla="*/ 16 h 151"/>
                <a:gd name="T54" fmla="*/ 221 w 229"/>
                <a:gd name="T55" fmla="*/ 16 h 151"/>
                <a:gd name="T56" fmla="*/ 221 w 229"/>
                <a:gd name="T57" fmla="*/ 0 h 151"/>
                <a:gd name="T58" fmla="*/ 229 w 229"/>
                <a:gd name="T5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151">
                  <a:moveTo>
                    <a:pt x="229" y="0"/>
                  </a:moveTo>
                  <a:lnTo>
                    <a:pt x="221" y="16"/>
                  </a:lnTo>
                  <a:lnTo>
                    <a:pt x="177" y="16"/>
                  </a:lnTo>
                  <a:lnTo>
                    <a:pt x="140" y="16"/>
                  </a:lnTo>
                  <a:lnTo>
                    <a:pt x="118" y="40"/>
                  </a:lnTo>
                  <a:lnTo>
                    <a:pt x="103" y="40"/>
                  </a:lnTo>
                  <a:lnTo>
                    <a:pt x="81" y="56"/>
                  </a:lnTo>
                  <a:lnTo>
                    <a:pt x="59" y="64"/>
                  </a:lnTo>
                  <a:lnTo>
                    <a:pt x="44" y="64"/>
                  </a:lnTo>
                  <a:lnTo>
                    <a:pt x="44" y="80"/>
                  </a:lnTo>
                  <a:lnTo>
                    <a:pt x="37" y="80"/>
                  </a:lnTo>
                  <a:lnTo>
                    <a:pt x="29" y="88"/>
                  </a:lnTo>
                  <a:lnTo>
                    <a:pt x="7" y="104"/>
                  </a:lnTo>
                  <a:lnTo>
                    <a:pt x="0" y="120"/>
                  </a:lnTo>
                  <a:lnTo>
                    <a:pt x="0" y="143"/>
                  </a:lnTo>
                  <a:lnTo>
                    <a:pt x="0" y="151"/>
                  </a:lnTo>
                  <a:lnTo>
                    <a:pt x="7" y="151"/>
                  </a:lnTo>
                  <a:lnTo>
                    <a:pt x="29" y="143"/>
                  </a:lnTo>
                  <a:lnTo>
                    <a:pt x="44" y="143"/>
                  </a:lnTo>
                  <a:lnTo>
                    <a:pt x="81" y="120"/>
                  </a:lnTo>
                  <a:lnTo>
                    <a:pt x="88" y="88"/>
                  </a:lnTo>
                  <a:lnTo>
                    <a:pt x="103" y="80"/>
                  </a:lnTo>
                  <a:lnTo>
                    <a:pt x="140" y="64"/>
                  </a:lnTo>
                  <a:lnTo>
                    <a:pt x="170" y="56"/>
                  </a:lnTo>
                  <a:lnTo>
                    <a:pt x="177" y="40"/>
                  </a:lnTo>
                  <a:lnTo>
                    <a:pt x="184" y="40"/>
                  </a:lnTo>
                  <a:lnTo>
                    <a:pt x="192" y="16"/>
                  </a:lnTo>
                  <a:lnTo>
                    <a:pt x="221" y="16"/>
                  </a:lnTo>
                  <a:lnTo>
                    <a:pt x="221" y="0"/>
                  </a:lnTo>
                  <a:lnTo>
                    <a:pt x="229"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35" name="Freeform 103"/>
            <p:cNvSpPr>
              <a:spLocks/>
            </p:cNvSpPr>
            <p:nvPr/>
          </p:nvSpPr>
          <p:spPr bwMode="auto">
            <a:xfrm>
              <a:off x="4203" y="21511"/>
              <a:ext cx="229" cy="151"/>
            </a:xfrm>
            <a:custGeom>
              <a:avLst/>
              <a:gdLst>
                <a:gd name="T0" fmla="*/ 229 w 229"/>
                <a:gd name="T1" fmla="*/ 0 h 151"/>
                <a:gd name="T2" fmla="*/ 221 w 229"/>
                <a:gd name="T3" fmla="*/ 16 h 151"/>
                <a:gd name="T4" fmla="*/ 177 w 229"/>
                <a:gd name="T5" fmla="*/ 16 h 151"/>
                <a:gd name="T6" fmla="*/ 140 w 229"/>
                <a:gd name="T7" fmla="*/ 16 h 151"/>
                <a:gd name="T8" fmla="*/ 118 w 229"/>
                <a:gd name="T9" fmla="*/ 40 h 151"/>
                <a:gd name="T10" fmla="*/ 103 w 229"/>
                <a:gd name="T11" fmla="*/ 40 h 151"/>
                <a:gd name="T12" fmla="*/ 81 w 229"/>
                <a:gd name="T13" fmla="*/ 56 h 151"/>
                <a:gd name="T14" fmla="*/ 59 w 229"/>
                <a:gd name="T15" fmla="*/ 64 h 151"/>
                <a:gd name="T16" fmla="*/ 44 w 229"/>
                <a:gd name="T17" fmla="*/ 64 h 151"/>
                <a:gd name="T18" fmla="*/ 44 w 229"/>
                <a:gd name="T19" fmla="*/ 80 h 151"/>
                <a:gd name="T20" fmla="*/ 37 w 229"/>
                <a:gd name="T21" fmla="*/ 80 h 151"/>
                <a:gd name="T22" fmla="*/ 29 w 229"/>
                <a:gd name="T23" fmla="*/ 88 h 151"/>
                <a:gd name="T24" fmla="*/ 7 w 229"/>
                <a:gd name="T25" fmla="*/ 104 h 151"/>
                <a:gd name="T26" fmla="*/ 0 w 229"/>
                <a:gd name="T27" fmla="*/ 120 h 151"/>
                <a:gd name="T28" fmla="*/ 0 w 229"/>
                <a:gd name="T29" fmla="*/ 143 h 151"/>
                <a:gd name="T30" fmla="*/ 0 w 229"/>
                <a:gd name="T31" fmla="*/ 151 h 151"/>
                <a:gd name="T32" fmla="*/ 7 w 229"/>
                <a:gd name="T33" fmla="*/ 151 h 151"/>
                <a:gd name="T34" fmla="*/ 29 w 229"/>
                <a:gd name="T35" fmla="*/ 143 h 151"/>
                <a:gd name="T36" fmla="*/ 44 w 229"/>
                <a:gd name="T37" fmla="*/ 143 h 151"/>
                <a:gd name="T38" fmla="*/ 81 w 229"/>
                <a:gd name="T39" fmla="*/ 120 h 151"/>
                <a:gd name="T40" fmla="*/ 88 w 229"/>
                <a:gd name="T41" fmla="*/ 88 h 151"/>
                <a:gd name="T42" fmla="*/ 103 w 229"/>
                <a:gd name="T43" fmla="*/ 80 h 151"/>
                <a:gd name="T44" fmla="*/ 140 w 229"/>
                <a:gd name="T45" fmla="*/ 64 h 151"/>
                <a:gd name="T46" fmla="*/ 170 w 229"/>
                <a:gd name="T47" fmla="*/ 56 h 151"/>
                <a:gd name="T48" fmla="*/ 177 w 229"/>
                <a:gd name="T49" fmla="*/ 40 h 151"/>
                <a:gd name="T50" fmla="*/ 184 w 229"/>
                <a:gd name="T51" fmla="*/ 40 h 151"/>
                <a:gd name="T52" fmla="*/ 192 w 229"/>
                <a:gd name="T53" fmla="*/ 16 h 151"/>
                <a:gd name="T54" fmla="*/ 221 w 229"/>
                <a:gd name="T55" fmla="*/ 16 h 151"/>
                <a:gd name="T56" fmla="*/ 221 w 229"/>
                <a:gd name="T57" fmla="*/ 0 h 151"/>
                <a:gd name="T58" fmla="*/ 229 w 229"/>
                <a:gd name="T5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151">
                  <a:moveTo>
                    <a:pt x="229" y="0"/>
                  </a:moveTo>
                  <a:lnTo>
                    <a:pt x="221" y="16"/>
                  </a:lnTo>
                  <a:lnTo>
                    <a:pt x="177" y="16"/>
                  </a:lnTo>
                  <a:lnTo>
                    <a:pt x="140" y="16"/>
                  </a:lnTo>
                  <a:lnTo>
                    <a:pt x="118" y="40"/>
                  </a:lnTo>
                  <a:lnTo>
                    <a:pt x="103" y="40"/>
                  </a:lnTo>
                  <a:lnTo>
                    <a:pt x="81" y="56"/>
                  </a:lnTo>
                  <a:lnTo>
                    <a:pt x="59" y="64"/>
                  </a:lnTo>
                  <a:lnTo>
                    <a:pt x="44" y="64"/>
                  </a:lnTo>
                  <a:lnTo>
                    <a:pt x="44" y="80"/>
                  </a:lnTo>
                  <a:lnTo>
                    <a:pt x="37" y="80"/>
                  </a:lnTo>
                  <a:lnTo>
                    <a:pt x="29" y="88"/>
                  </a:lnTo>
                  <a:lnTo>
                    <a:pt x="7" y="104"/>
                  </a:lnTo>
                  <a:lnTo>
                    <a:pt x="0" y="120"/>
                  </a:lnTo>
                  <a:lnTo>
                    <a:pt x="0" y="143"/>
                  </a:lnTo>
                  <a:lnTo>
                    <a:pt x="0" y="151"/>
                  </a:lnTo>
                  <a:lnTo>
                    <a:pt x="7" y="151"/>
                  </a:lnTo>
                  <a:lnTo>
                    <a:pt x="29" y="143"/>
                  </a:lnTo>
                  <a:lnTo>
                    <a:pt x="44" y="143"/>
                  </a:lnTo>
                  <a:lnTo>
                    <a:pt x="81" y="120"/>
                  </a:lnTo>
                  <a:lnTo>
                    <a:pt x="88" y="88"/>
                  </a:lnTo>
                  <a:lnTo>
                    <a:pt x="103" y="80"/>
                  </a:lnTo>
                  <a:lnTo>
                    <a:pt x="140" y="64"/>
                  </a:lnTo>
                  <a:lnTo>
                    <a:pt x="170" y="56"/>
                  </a:lnTo>
                  <a:lnTo>
                    <a:pt x="177" y="40"/>
                  </a:lnTo>
                  <a:lnTo>
                    <a:pt x="184" y="40"/>
                  </a:lnTo>
                  <a:lnTo>
                    <a:pt x="192" y="16"/>
                  </a:lnTo>
                  <a:lnTo>
                    <a:pt x="221" y="16"/>
                  </a:lnTo>
                  <a:lnTo>
                    <a:pt x="221" y="0"/>
                  </a:lnTo>
                  <a:lnTo>
                    <a:pt x="229"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36" name="Group 104"/>
          <p:cNvGrpSpPr>
            <a:grpSpLocks/>
          </p:cNvGrpSpPr>
          <p:nvPr/>
        </p:nvGrpSpPr>
        <p:grpSpPr bwMode="auto">
          <a:xfrm>
            <a:off x="6256338" y="6157913"/>
            <a:ext cx="280987" cy="114300"/>
            <a:chOff x="3975" y="21567"/>
            <a:chExt cx="177" cy="72"/>
          </a:xfrm>
        </p:grpSpPr>
        <p:sp>
          <p:nvSpPr>
            <p:cNvPr id="658537" name="Freeform 105"/>
            <p:cNvSpPr>
              <a:spLocks/>
            </p:cNvSpPr>
            <p:nvPr/>
          </p:nvSpPr>
          <p:spPr bwMode="auto">
            <a:xfrm>
              <a:off x="3975" y="21567"/>
              <a:ext cx="177" cy="72"/>
            </a:xfrm>
            <a:custGeom>
              <a:avLst/>
              <a:gdLst>
                <a:gd name="T0" fmla="*/ 177 w 177"/>
                <a:gd name="T1" fmla="*/ 0 h 72"/>
                <a:gd name="T2" fmla="*/ 169 w 177"/>
                <a:gd name="T3" fmla="*/ 0 h 72"/>
                <a:gd name="T4" fmla="*/ 154 w 177"/>
                <a:gd name="T5" fmla="*/ 8 h 72"/>
                <a:gd name="T6" fmla="*/ 132 w 177"/>
                <a:gd name="T7" fmla="*/ 24 h 72"/>
                <a:gd name="T8" fmla="*/ 103 w 177"/>
                <a:gd name="T9" fmla="*/ 32 h 72"/>
                <a:gd name="T10" fmla="*/ 73 w 177"/>
                <a:gd name="T11" fmla="*/ 32 h 72"/>
                <a:gd name="T12" fmla="*/ 44 w 177"/>
                <a:gd name="T13" fmla="*/ 32 h 72"/>
                <a:gd name="T14" fmla="*/ 22 w 177"/>
                <a:gd name="T15" fmla="*/ 48 h 72"/>
                <a:gd name="T16" fmla="*/ 7 w 177"/>
                <a:gd name="T17" fmla="*/ 64 h 72"/>
                <a:gd name="T18" fmla="*/ 0 w 177"/>
                <a:gd name="T19" fmla="*/ 72 h 72"/>
                <a:gd name="T20" fmla="*/ 7 w 177"/>
                <a:gd name="T21" fmla="*/ 72 h 72"/>
                <a:gd name="T22" fmla="*/ 22 w 177"/>
                <a:gd name="T23" fmla="*/ 72 h 72"/>
                <a:gd name="T24" fmla="*/ 44 w 177"/>
                <a:gd name="T25" fmla="*/ 72 h 72"/>
                <a:gd name="T26" fmla="*/ 59 w 177"/>
                <a:gd name="T27" fmla="*/ 72 h 72"/>
                <a:gd name="T28" fmla="*/ 81 w 177"/>
                <a:gd name="T29" fmla="*/ 72 h 72"/>
                <a:gd name="T30" fmla="*/ 125 w 177"/>
                <a:gd name="T31" fmla="*/ 64 h 72"/>
                <a:gd name="T32" fmla="*/ 154 w 177"/>
                <a:gd name="T33" fmla="*/ 48 h 72"/>
                <a:gd name="T34" fmla="*/ 177 w 177"/>
                <a:gd name="T35" fmla="*/ 32 h 72"/>
                <a:gd name="T36" fmla="*/ 177 w 177"/>
                <a:gd name="T37" fmla="*/ 8 h 72"/>
                <a:gd name="T38" fmla="*/ 177 w 177"/>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72">
                  <a:moveTo>
                    <a:pt x="177" y="0"/>
                  </a:moveTo>
                  <a:lnTo>
                    <a:pt x="169" y="0"/>
                  </a:lnTo>
                  <a:lnTo>
                    <a:pt x="154" y="8"/>
                  </a:lnTo>
                  <a:lnTo>
                    <a:pt x="132" y="24"/>
                  </a:lnTo>
                  <a:lnTo>
                    <a:pt x="103" y="32"/>
                  </a:lnTo>
                  <a:lnTo>
                    <a:pt x="73" y="32"/>
                  </a:lnTo>
                  <a:lnTo>
                    <a:pt x="44" y="32"/>
                  </a:lnTo>
                  <a:lnTo>
                    <a:pt x="22" y="48"/>
                  </a:lnTo>
                  <a:lnTo>
                    <a:pt x="7" y="64"/>
                  </a:lnTo>
                  <a:lnTo>
                    <a:pt x="0" y="72"/>
                  </a:lnTo>
                  <a:lnTo>
                    <a:pt x="7" y="72"/>
                  </a:lnTo>
                  <a:lnTo>
                    <a:pt x="22" y="72"/>
                  </a:lnTo>
                  <a:lnTo>
                    <a:pt x="44" y="72"/>
                  </a:lnTo>
                  <a:lnTo>
                    <a:pt x="59" y="72"/>
                  </a:lnTo>
                  <a:lnTo>
                    <a:pt x="81" y="72"/>
                  </a:lnTo>
                  <a:lnTo>
                    <a:pt x="125" y="64"/>
                  </a:lnTo>
                  <a:lnTo>
                    <a:pt x="154" y="48"/>
                  </a:lnTo>
                  <a:lnTo>
                    <a:pt x="177" y="32"/>
                  </a:lnTo>
                  <a:lnTo>
                    <a:pt x="177" y="8"/>
                  </a:lnTo>
                  <a:lnTo>
                    <a:pt x="17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38" name="Freeform 106"/>
            <p:cNvSpPr>
              <a:spLocks/>
            </p:cNvSpPr>
            <p:nvPr/>
          </p:nvSpPr>
          <p:spPr bwMode="auto">
            <a:xfrm>
              <a:off x="3975" y="21567"/>
              <a:ext cx="177" cy="72"/>
            </a:xfrm>
            <a:custGeom>
              <a:avLst/>
              <a:gdLst>
                <a:gd name="T0" fmla="*/ 177 w 177"/>
                <a:gd name="T1" fmla="*/ 0 h 72"/>
                <a:gd name="T2" fmla="*/ 169 w 177"/>
                <a:gd name="T3" fmla="*/ 0 h 72"/>
                <a:gd name="T4" fmla="*/ 154 w 177"/>
                <a:gd name="T5" fmla="*/ 8 h 72"/>
                <a:gd name="T6" fmla="*/ 132 w 177"/>
                <a:gd name="T7" fmla="*/ 24 h 72"/>
                <a:gd name="T8" fmla="*/ 103 w 177"/>
                <a:gd name="T9" fmla="*/ 32 h 72"/>
                <a:gd name="T10" fmla="*/ 73 w 177"/>
                <a:gd name="T11" fmla="*/ 32 h 72"/>
                <a:gd name="T12" fmla="*/ 44 w 177"/>
                <a:gd name="T13" fmla="*/ 32 h 72"/>
                <a:gd name="T14" fmla="*/ 22 w 177"/>
                <a:gd name="T15" fmla="*/ 48 h 72"/>
                <a:gd name="T16" fmla="*/ 7 w 177"/>
                <a:gd name="T17" fmla="*/ 64 h 72"/>
                <a:gd name="T18" fmla="*/ 0 w 177"/>
                <a:gd name="T19" fmla="*/ 72 h 72"/>
                <a:gd name="T20" fmla="*/ 7 w 177"/>
                <a:gd name="T21" fmla="*/ 72 h 72"/>
                <a:gd name="T22" fmla="*/ 22 w 177"/>
                <a:gd name="T23" fmla="*/ 72 h 72"/>
                <a:gd name="T24" fmla="*/ 44 w 177"/>
                <a:gd name="T25" fmla="*/ 72 h 72"/>
                <a:gd name="T26" fmla="*/ 59 w 177"/>
                <a:gd name="T27" fmla="*/ 72 h 72"/>
                <a:gd name="T28" fmla="*/ 81 w 177"/>
                <a:gd name="T29" fmla="*/ 72 h 72"/>
                <a:gd name="T30" fmla="*/ 125 w 177"/>
                <a:gd name="T31" fmla="*/ 64 h 72"/>
                <a:gd name="T32" fmla="*/ 154 w 177"/>
                <a:gd name="T33" fmla="*/ 48 h 72"/>
                <a:gd name="T34" fmla="*/ 177 w 177"/>
                <a:gd name="T35" fmla="*/ 32 h 72"/>
                <a:gd name="T36" fmla="*/ 177 w 177"/>
                <a:gd name="T37" fmla="*/ 8 h 72"/>
                <a:gd name="T38" fmla="*/ 177 w 177"/>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72">
                  <a:moveTo>
                    <a:pt x="177" y="0"/>
                  </a:moveTo>
                  <a:lnTo>
                    <a:pt x="169" y="0"/>
                  </a:lnTo>
                  <a:lnTo>
                    <a:pt x="154" y="8"/>
                  </a:lnTo>
                  <a:lnTo>
                    <a:pt x="132" y="24"/>
                  </a:lnTo>
                  <a:lnTo>
                    <a:pt x="103" y="32"/>
                  </a:lnTo>
                  <a:lnTo>
                    <a:pt x="73" y="32"/>
                  </a:lnTo>
                  <a:lnTo>
                    <a:pt x="44" y="32"/>
                  </a:lnTo>
                  <a:lnTo>
                    <a:pt x="22" y="48"/>
                  </a:lnTo>
                  <a:lnTo>
                    <a:pt x="7" y="64"/>
                  </a:lnTo>
                  <a:lnTo>
                    <a:pt x="0" y="72"/>
                  </a:lnTo>
                  <a:lnTo>
                    <a:pt x="7" y="72"/>
                  </a:lnTo>
                  <a:lnTo>
                    <a:pt x="22" y="72"/>
                  </a:lnTo>
                  <a:lnTo>
                    <a:pt x="44" y="72"/>
                  </a:lnTo>
                  <a:lnTo>
                    <a:pt x="59" y="72"/>
                  </a:lnTo>
                  <a:lnTo>
                    <a:pt x="81" y="72"/>
                  </a:lnTo>
                  <a:lnTo>
                    <a:pt x="125" y="64"/>
                  </a:lnTo>
                  <a:lnTo>
                    <a:pt x="154" y="48"/>
                  </a:lnTo>
                  <a:lnTo>
                    <a:pt x="177" y="32"/>
                  </a:lnTo>
                  <a:lnTo>
                    <a:pt x="177" y="8"/>
                  </a:lnTo>
                  <a:lnTo>
                    <a:pt x="17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39" name="Group 107"/>
          <p:cNvGrpSpPr>
            <a:grpSpLocks/>
          </p:cNvGrpSpPr>
          <p:nvPr/>
        </p:nvGrpSpPr>
        <p:grpSpPr bwMode="auto">
          <a:xfrm>
            <a:off x="6173788" y="6321425"/>
            <a:ext cx="187325" cy="76200"/>
            <a:chOff x="3923" y="21670"/>
            <a:chExt cx="118" cy="48"/>
          </a:xfrm>
        </p:grpSpPr>
        <p:sp>
          <p:nvSpPr>
            <p:cNvPr id="658540" name="Freeform 108"/>
            <p:cNvSpPr>
              <a:spLocks/>
            </p:cNvSpPr>
            <p:nvPr/>
          </p:nvSpPr>
          <p:spPr bwMode="auto">
            <a:xfrm>
              <a:off x="3923" y="21670"/>
              <a:ext cx="118" cy="48"/>
            </a:xfrm>
            <a:custGeom>
              <a:avLst/>
              <a:gdLst>
                <a:gd name="T0" fmla="*/ 96 w 118"/>
                <a:gd name="T1" fmla="*/ 0 h 48"/>
                <a:gd name="T2" fmla="*/ 66 w 118"/>
                <a:gd name="T3" fmla="*/ 0 h 48"/>
                <a:gd name="T4" fmla="*/ 37 w 118"/>
                <a:gd name="T5" fmla="*/ 8 h 48"/>
                <a:gd name="T6" fmla="*/ 0 w 118"/>
                <a:gd name="T7" fmla="*/ 8 h 48"/>
                <a:gd name="T8" fmla="*/ 0 w 118"/>
                <a:gd name="T9" fmla="*/ 40 h 48"/>
                <a:gd name="T10" fmla="*/ 14 w 118"/>
                <a:gd name="T11" fmla="*/ 40 h 48"/>
                <a:gd name="T12" fmla="*/ 37 w 118"/>
                <a:gd name="T13" fmla="*/ 40 h 48"/>
                <a:gd name="T14" fmla="*/ 66 w 118"/>
                <a:gd name="T15" fmla="*/ 48 h 48"/>
                <a:gd name="T16" fmla="*/ 81 w 118"/>
                <a:gd name="T17" fmla="*/ 48 h 48"/>
                <a:gd name="T18" fmla="*/ 110 w 118"/>
                <a:gd name="T19" fmla="*/ 48 h 48"/>
                <a:gd name="T20" fmla="*/ 118 w 118"/>
                <a:gd name="T21" fmla="*/ 40 h 48"/>
                <a:gd name="T22" fmla="*/ 110 w 118"/>
                <a:gd name="T23" fmla="*/ 8 h 48"/>
                <a:gd name="T24" fmla="*/ 96 w 11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8">
                  <a:moveTo>
                    <a:pt x="96" y="0"/>
                  </a:moveTo>
                  <a:lnTo>
                    <a:pt x="66" y="0"/>
                  </a:lnTo>
                  <a:lnTo>
                    <a:pt x="37" y="8"/>
                  </a:lnTo>
                  <a:lnTo>
                    <a:pt x="0" y="8"/>
                  </a:lnTo>
                  <a:lnTo>
                    <a:pt x="0" y="40"/>
                  </a:lnTo>
                  <a:lnTo>
                    <a:pt x="14" y="40"/>
                  </a:lnTo>
                  <a:lnTo>
                    <a:pt x="37" y="40"/>
                  </a:lnTo>
                  <a:lnTo>
                    <a:pt x="66" y="48"/>
                  </a:lnTo>
                  <a:lnTo>
                    <a:pt x="81" y="48"/>
                  </a:lnTo>
                  <a:lnTo>
                    <a:pt x="110" y="48"/>
                  </a:lnTo>
                  <a:lnTo>
                    <a:pt x="118" y="40"/>
                  </a:lnTo>
                  <a:lnTo>
                    <a:pt x="110" y="8"/>
                  </a:lnTo>
                  <a:lnTo>
                    <a:pt x="96"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41" name="Freeform 109"/>
            <p:cNvSpPr>
              <a:spLocks/>
            </p:cNvSpPr>
            <p:nvPr/>
          </p:nvSpPr>
          <p:spPr bwMode="auto">
            <a:xfrm>
              <a:off x="3923" y="21670"/>
              <a:ext cx="118" cy="48"/>
            </a:xfrm>
            <a:custGeom>
              <a:avLst/>
              <a:gdLst>
                <a:gd name="T0" fmla="*/ 96 w 118"/>
                <a:gd name="T1" fmla="*/ 0 h 48"/>
                <a:gd name="T2" fmla="*/ 66 w 118"/>
                <a:gd name="T3" fmla="*/ 0 h 48"/>
                <a:gd name="T4" fmla="*/ 37 w 118"/>
                <a:gd name="T5" fmla="*/ 8 h 48"/>
                <a:gd name="T6" fmla="*/ 0 w 118"/>
                <a:gd name="T7" fmla="*/ 8 h 48"/>
                <a:gd name="T8" fmla="*/ 0 w 118"/>
                <a:gd name="T9" fmla="*/ 40 h 48"/>
                <a:gd name="T10" fmla="*/ 14 w 118"/>
                <a:gd name="T11" fmla="*/ 40 h 48"/>
                <a:gd name="T12" fmla="*/ 37 w 118"/>
                <a:gd name="T13" fmla="*/ 40 h 48"/>
                <a:gd name="T14" fmla="*/ 66 w 118"/>
                <a:gd name="T15" fmla="*/ 48 h 48"/>
                <a:gd name="T16" fmla="*/ 81 w 118"/>
                <a:gd name="T17" fmla="*/ 48 h 48"/>
                <a:gd name="T18" fmla="*/ 110 w 118"/>
                <a:gd name="T19" fmla="*/ 48 h 48"/>
                <a:gd name="T20" fmla="*/ 118 w 118"/>
                <a:gd name="T21" fmla="*/ 40 h 48"/>
                <a:gd name="T22" fmla="*/ 110 w 118"/>
                <a:gd name="T23" fmla="*/ 8 h 48"/>
                <a:gd name="T24" fmla="*/ 96 w 11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8">
                  <a:moveTo>
                    <a:pt x="96" y="0"/>
                  </a:moveTo>
                  <a:lnTo>
                    <a:pt x="66" y="0"/>
                  </a:lnTo>
                  <a:lnTo>
                    <a:pt x="37" y="8"/>
                  </a:lnTo>
                  <a:lnTo>
                    <a:pt x="0" y="8"/>
                  </a:lnTo>
                  <a:lnTo>
                    <a:pt x="0" y="40"/>
                  </a:lnTo>
                  <a:lnTo>
                    <a:pt x="14" y="40"/>
                  </a:lnTo>
                  <a:lnTo>
                    <a:pt x="37" y="40"/>
                  </a:lnTo>
                  <a:lnTo>
                    <a:pt x="66" y="48"/>
                  </a:lnTo>
                  <a:lnTo>
                    <a:pt x="81" y="48"/>
                  </a:lnTo>
                  <a:lnTo>
                    <a:pt x="110" y="48"/>
                  </a:lnTo>
                  <a:lnTo>
                    <a:pt x="118" y="40"/>
                  </a:lnTo>
                  <a:lnTo>
                    <a:pt x="110" y="8"/>
                  </a:lnTo>
                  <a:lnTo>
                    <a:pt x="96"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42" name="Group 110"/>
          <p:cNvGrpSpPr>
            <a:grpSpLocks/>
          </p:cNvGrpSpPr>
          <p:nvPr/>
        </p:nvGrpSpPr>
        <p:grpSpPr bwMode="auto">
          <a:xfrm>
            <a:off x="7261225" y="5118100"/>
            <a:ext cx="949325" cy="646113"/>
            <a:chOff x="4608" y="20912"/>
            <a:chExt cx="598" cy="407"/>
          </a:xfrm>
        </p:grpSpPr>
        <p:sp>
          <p:nvSpPr>
            <p:cNvPr id="658543" name="Freeform 111"/>
            <p:cNvSpPr>
              <a:spLocks/>
            </p:cNvSpPr>
            <p:nvPr/>
          </p:nvSpPr>
          <p:spPr bwMode="auto">
            <a:xfrm>
              <a:off x="4608" y="20912"/>
              <a:ext cx="598" cy="407"/>
            </a:xfrm>
            <a:custGeom>
              <a:avLst/>
              <a:gdLst>
                <a:gd name="T0" fmla="*/ 590 w 598"/>
                <a:gd name="T1" fmla="*/ 208 h 407"/>
                <a:gd name="T2" fmla="*/ 561 w 598"/>
                <a:gd name="T3" fmla="*/ 16 h 407"/>
                <a:gd name="T4" fmla="*/ 524 w 598"/>
                <a:gd name="T5" fmla="*/ 8 h 407"/>
                <a:gd name="T6" fmla="*/ 480 w 598"/>
                <a:gd name="T7" fmla="*/ 16 h 407"/>
                <a:gd name="T8" fmla="*/ 399 w 598"/>
                <a:gd name="T9" fmla="*/ 8 h 407"/>
                <a:gd name="T10" fmla="*/ 355 w 598"/>
                <a:gd name="T11" fmla="*/ 16 h 407"/>
                <a:gd name="T12" fmla="*/ 340 w 598"/>
                <a:gd name="T13" fmla="*/ 48 h 407"/>
                <a:gd name="T14" fmla="*/ 340 w 598"/>
                <a:gd name="T15" fmla="*/ 56 h 407"/>
                <a:gd name="T16" fmla="*/ 325 w 598"/>
                <a:gd name="T17" fmla="*/ 72 h 407"/>
                <a:gd name="T18" fmla="*/ 303 w 598"/>
                <a:gd name="T19" fmla="*/ 96 h 407"/>
                <a:gd name="T20" fmla="*/ 274 w 598"/>
                <a:gd name="T21" fmla="*/ 128 h 407"/>
                <a:gd name="T22" fmla="*/ 266 w 598"/>
                <a:gd name="T23" fmla="*/ 144 h 407"/>
                <a:gd name="T24" fmla="*/ 244 w 598"/>
                <a:gd name="T25" fmla="*/ 176 h 407"/>
                <a:gd name="T26" fmla="*/ 229 w 598"/>
                <a:gd name="T27" fmla="*/ 176 h 407"/>
                <a:gd name="T28" fmla="*/ 207 w 598"/>
                <a:gd name="T29" fmla="*/ 136 h 407"/>
                <a:gd name="T30" fmla="*/ 170 w 598"/>
                <a:gd name="T31" fmla="*/ 112 h 407"/>
                <a:gd name="T32" fmla="*/ 170 w 598"/>
                <a:gd name="T33" fmla="*/ 96 h 407"/>
                <a:gd name="T34" fmla="*/ 170 w 598"/>
                <a:gd name="T35" fmla="*/ 56 h 407"/>
                <a:gd name="T36" fmla="*/ 148 w 598"/>
                <a:gd name="T37" fmla="*/ 48 h 407"/>
                <a:gd name="T38" fmla="*/ 119 w 598"/>
                <a:gd name="T39" fmla="*/ 56 h 407"/>
                <a:gd name="T40" fmla="*/ 89 w 598"/>
                <a:gd name="T41" fmla="*/ 56 h 407"/>
                <a:gd name="T42" fmla="*/ 74 w 598"/>
                <a:gd name="T43" fmla="*/ 56 h 407"/>
                <a:gd name="T44" fmla="*/ 45 w 598"/>
                <a:gd name="T45" fmla="*/ 72 h 407"/>
                <a:gd name="T46" fmla="*/ 8 w 598"/>
                <a:gd name="T47" fmla="*/ 112 h 407"/>
                <a:gd name="T48" fmla="*/ 0 w 598"/>
                <a:gd name="T49" fmla="*/ 144 h 407"/>
                <a:gd name="T50" fmla="*/ 60 w 598"/>
                <a:gd name="T51" fmla="*/ 144 h 407"/>
                <a:gd name="T52" fmla="*/ 74 w 598"/>
                <a:gd name="T53" fmla="*/ 176 h 407"/>
                <a:gd name="T54" fmla="*/ 111 w 598"/>
                <a:gd name="T55" fmla="*/ 144 h 407"/>
                <a:gd name="T56" fmla="*/ 156 w 598"/>
                <a:gd name="T57" fmla="*/ 128 h 407"/>
                <a:gd name="T58" fmla="*/ 170 w 598"/>
                <a:gd name="T59" fmla="*/ 144 h 407"/>
                <a:gd name="T60" fmla="*/ 148 w 598"/>
                <a:gd name="T61" fmla="*/ 176 h 407"/>
                <a:gd name="T62" fmla="*/ 111 w 598"/>
                <a:gd name="T63" fmla="*/ 184 h 407"/>
                <a:gd name="T64" fmla="*/ 89 w 598"/>
                <a:gd name="T65" fmla="*/ 192 h 407"/>
                <a:gd name="T66" fmla="*/ 60 w 598"/>
                <a:gd name="T67" fmla="*/ 208 h 407"/>
                <a:gd name="T68" fmla="*/ 74 w 598"/>
                <a:gd name="T69" fmla="*/ 224 h 407"/>
                <a:gd name="T70" fmla="*/ 96 w 598"/>
                <a:gd name="T71" fmla="*/ 232 h 407"/>
                <a:gd name="T72" fmla="*/ 111 w 598"/>
                <a:gd name="T73" fmla="*/ 239 h 407"/>
                <a:gd name="T74" fmla="*/ 148 w 598"/>
                <a:gd name="T75" fmla="*/ 239 h 407"/>
                <a:gd name="T76" fmla="*/ 148 w 598"/>
                <a:gd name="T77" fmla="*/ 224 h 407"/>
                <a:gd name="T78" fmla="*/ 156 w 598"/>
                <a:gd name="T79" fmla="*/ 192 h 407"/>
                <a:gd name="T80" fmla="*/ 170 w 598"/>
                <a:gd name="T81" fmla="*/ 232 h 407"/>
                <a:gd name="T82" fmla="*/ 207 w 598"/>
                <a:gd name="T83" fmla="*/ 232 h 407"/>
                <a:gd name="T84" fmla="*/ 266 w 598"/>
                <a:gd name="T85" fmla="*/ 232 h 407"/>
                <a:gd name="T86" fmla="*/ 333 w 598"/>
                <a:gd name="T87" fmla="*/ 232 h 407"/>
                <a:gd name="T88" fmla="*/ 355 w 598"/>
                <a:gd name="T89" fmla="*/ 232 h 407"/>
                <a:gd name="T90" fmla="*/ 399 w 598"/>
                <a:gd name="T91" fmla="*/ 232 h 407"/>
                <a:gd name="T92" fmla="*/ 421 w 598"/>
                <a:gd name="T93" fmla="*/ 239 h 407"/>
                <a:gd name="T94" fmla="*/ 435 w 598"/>
                <a:gd name="T95" fmla="*/ 271 h 407"/>
                <a:gd name="T96" fmla="*/ 472 w 598"/>
                <a:gd name="T97" fmla="*/ 295 h 407"/>
                <a:gd name="T98" fmla="*/ 472 w 598"/>
                <a:gd name="T99" fmla="*/ 327 h 407"/>
                <a:gd name="T100" fmla="*/ 435 w 598"/>
                <a:gd name="T101" fmla="*/ 351 h 407"/>
                <a:gd name="T102" fmla="*/ 414 w 598"/>
                <a:gd name="T103" fmla="*/ 367 h 407"/>
                <a:gd name="T104" fmla="*/ 414 w 598"/>
                <a:gd name="T105" fmla="*/ 407 h 407"/>
                <a:gd name="T106" fmla="*/ 435 w 598"/>
                <a:gd name="T107" fmla="*/ 407 h 407"/>
                <a:gd name="T108" fmla="*/ 502 w 598"/>
                <a:gd name="T109" fmla="*/ 367 h 407"/>
                <a:gd name="T110" fmla="*/ 524 w 598"/>
                <a:gd name="T111" fmla="*/ 351 h 407"/>
                <a:gd name="T112" fmla="*/ 598 w 598"/>
                <a:gd name="T113" fmla="*/ 391 h 407"/>
                <a:gd name="T114" fmla="*/ 568 w 598"/>
                <a:gd name="T115" fmla="*/ 23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407">
                  <a:moveTo>
                    <a:pt x="568" y="232"/>
                  </a:moveTo>
                  <a:lnTo>
                    <a:pt x="590" y="208"/>
                  </a:lnTo>
                  <a:lnTo>
                    <a:pt x="568" y="48"/>
                  </a:lnTo>
                  <a:lnTo>
                    <a:pt x="561" y="16"/>
                  </a:lnTo>
                  <a:lnTo>
                    <a:pt x="524" y="0"/>
                  </a:lnTo>
                  <a:lnTo>
                    <a:pt x="524" y="8"/>
                  </a:lnTo>
                  <a:lnTo>
                    <a:pt x="509" y="16"/>
                  </a:lnTo>
                  <a:lnTo>
                    <a:pt x="480" y="16"/>
                  </a:lnTo>
                  <a:lnTo>
                    <a:pt x="450" y="8"/>
                  </a:lnTo>
                  <a:lnTo>
                    <a:pt x="399" y="8"/>
                  </a:lnTo>
                  <a:lnTo>
                    <a:pt x="392" y="8"/>
                  </a:lnTo>
                  <a:lnTo>
                    <a:pt x="355" y="16"/>
                  </a:lnTo>
                  <a:lnTo>
                    <a:pt x="340" y="40"/>
                  </a:lnTo>
                  <a:lnTo>
                    <a:pt x="340" y="48"/>
                  </a:lnTo>
                  <a:lnTo>
                    <a:pt x="355" y="56"/>
                  </a:lnTo>
                  <a:lnTo>
                    <a:pt x="340" y="56"/>
                  </a:lnTo>
                  <a:lnTo>
                    <a:pt x="333" y="56"/>
                  </a:lnTo>
                  <a:lnTo>
                    <a:pt x="325" y="72"/>
                  </a:lnTo>
                  <a:lnTo>
                    <a:pt x="303" y="72"/>
                  </a:lnTo>
                  <a:lnTo>
                    <a:pt x="303" y="96"/>
                  </a:lnTo>
                  <a:lnTo>
                    <a:pt x="289" y="112"/>
                  </a:lnTo>
                  <a:lnTo>
                    <a:pt x="274" y="128"/>
                  </a:lnTo>
                  <a:lnTo>
                    <a:pt x="274" y="144"/>
                  </a:lnTo>
                  <a:lnTo>
                    <a:pt x="266" y="144"/>
                  </a:lnTo>
                  <a:lnTo>
                    <a:pt x="259" y="176"/>
                  </a:lnTo>
                  <a:lnTo>
                    <a:pt x="244" y="176"/>
                  </a:lnTo>
                  <a:lnTo>
                    <a:pt x="229" y="184"/>
                  </a:lnTo>
                  <a:lnTo>
                    <a:pt x="229" y="176"/>
                  </a:lnTo>
                  <a:lnTo>
                    <a:pt x="207" y="176"/>
                  </a:lnTo>
                  <a:lnTo>
                    <a:pt x="207" y="136"/>
                  </a:lnTo>
                  <a:lnTo>
                    <a:pt x="207" y="176"/>
                  </a:lnTo>
                  <a:lnTo>
                    <a:pt x="170" y="112"/>
                  </a:lnTo>
                  <a:lnTo>
                    <a:pt x="170" y="104"/>
                  </a:lnTo>
                  <a:lnTo>
                    <a:pt x="170" y="96"/>
                  </a:lnTo>
                  <a:lnTo>
                    <a:pt x="170" y="72"/>
                  </a:lnTo>
                  <a:lnTo>
                    <a:pt x="170" y="56"/>
                  </a:lnTo>
                  <a:lnTo>
                    <a:pt x="156" y="48"/>
                  </a:lnTo>
                  <a:lnTo>
                    <a:pt x="148" y="48"/>
                  </a:lnTo>
                  <a:lnTo>
                    <a:pt x="126" y="48"/>
                  </a:lnTo>
                  <a:lnTo>
                    <a:pt x="119" y="56"/>
                  </a:lnTo>
                  <a:lnTo>
                    <a:pt x="111" y="56"/>
                  </a:lnTo>
                  <a:lnTo>
                    <a:pt x="89" y="56"/>
                  </a:lnTo>
                  <a:lnTo>
                    <a:pt x="74" y="48"/>
                  </a:lnTo>
                  <a:lnTo>
                    <a:pt x="74" y="56"/>
                  </a:lnTo>
                  <a:lnTo>
                    <a:pt x="60" y="56"/>
                  </a:lnTo>
                  <a:lnTo>
                    <a:pt x="45" y="72"/>
                  </a:lnTo>
                  <a:lnTo>
                    <a:pt x="37" y="96"/>
                  </a:lnTo>
                  <a:lnTo>
                    <a:pt x="8" y="112"/>
                  </a:lnTo>
                  <a:lnTo>
                    <a:pt x="8" y="128"/>
                  </a:lnTo>
                  <a:lnTo>
                    <a:pt x="0" y="144"/>
                  </a:lnTo>
                  <a:lnTo>
                    <a:pt x="23" y="136"/>
                  </a:lnTo>
                  <a:lnTo>
                    <a:pt x="60" y="144"/>
                  </a:lnTo>
                  <a:lnTo>
                    <a:pt x="45" y="176"/>
                  </a:lnTo>
                  <a:lnTo>
                    <a:pt x="74" y="176"/>
                  </a:lnTo>
                  <a:lnTo>
                    <a:pt x="89" y="176"/>
                  </a:lnTo>
                  <a:lnTo>
                    <a:pt x="111" y="144"/>
                  </a:lnTo>
                  <a:lnTo>
                    <a:pt x="126" y="136"/>
                  </a:lnTo>
                  <a:lnTo>
                    <a:pt x="156" y="128"/>
                  </a:lnTo>
                  <a:lnTo>
                    <a:pt x="170" y="136"/>
                  </a:lnTo>
                  <a:lnTo>
                    <a:pt x="170" y="144"/>
                  </a:lnTo>
                  <a:lnTo>
                    <a:pt x="156" y="176"/>
                  </a:lnTo>
                  <a:lnTo>
                    <a:pt x="148" y="176"/>
                  </a:lnTo>
                  <a:lnTo>
                    <a:pt x="119" y="176"/>
                  </a:lnTo>
                  <a:lnTo>
                    <a:pt x="111" y="184"/>
                  </a:lnTo>
                  <a:lnTo>
                    <a:pt x="96" y="192"/>
                  </a:lnTo>
                  <a:lnTo>
                    <a:pt x="89" y="192"/>
                  </a:lnTo>
                  <a:lnTo>
                    <a:pt x="74" y="208"/>
                  </a:lnTo>
                  <a:lnTo>
                    <a:pt x="60" y="208"/>
                  </a:lnTo>
                  <a:lnTo>
                    <a:pt x="60" y="224"/>
                  </a:lnTo>
                  <a:lnTo>
                    <a:pt x="74" y="224"/>
                  </a:lnTo>
                  <a:lnTo>
                    <a:pt x="89" y="232"/>
                  </a:lnTo>
                  <a:lnTo>
                    <a:pt x="96" y="232"/>
                  </a:lnTo>
                  <a:lnTo>
                    <a:pt x="111" y="232"/>
                  </a:lnTo>
                  <a:lnTo>
                    <a:pt x="111" y="239"/>
                  </a:lnTo>
                  <a:lnTo>
                    <a:pt x="119" y="263"/>
                  </a:lnTo>
                  <a:lnTo>
                    <a:pt x="148" y="239"/>
                  </a:lnTo>
                  <a:lnTo>
                    <a:pt x="148" y="232"/>
                  </a:lnTo>
                  <a:lnTo>
                    <a:pt x="148" y="224"/>
                  </a:lnTo>
                  <a:lnTo>
                    <a:pt x="156" y="208"/>
                  </a:lnTo>
                  <a:lnTo>
                    <a:pt x="156" y="192"/>
                  </a:lnTo>
                  <a:lnTo>
                    <a:pt x="170" y="224"/>
                  </a:lnTo>
                  <a:lnTo>
                    <a:pt x="170" y="232"/>
                  </a:lnTo>
                  <a:lnTo>
                    <a:pt x="200" y="232"/>
                  </a:lnTo>
                  <a:lnTo>
                    <a:pt x="207" y="232"/>
                  </a:lnTo>
                  <a:lnTo>
                    <a:pt x="244" y="232"/>
                  </a:lnTo>
                  <a:lnTo>
                    <a:pt x="266" y="232"/>
                  </a:lnTo>
                  <a:lnTo>
                    <a:pt x="303" y="232"/>
                  </a:lnTo>
                  <a:lnTo>
                    <a:pt x="333" y="232"/>
                  </a:lnTo>
                  <a:lnTo>
                    <a:pt x="340" y="232"/>
                  </a:lnTo>
                  <a:lnTo>
                    <a:pt x="355" y="232"/>
                  </a:lnTo>
                  <a:lnTo>
                    <a:pt x="392" y="232"/>
                  </a:lnTo>
                  <a:lnTo>
                    <a:pt x="399" y="232"/>
                  </a:lnTo>
                  <a:lnTo>
                    <a:pt x="414" y="232"/>
                  </a:lnTo>
                  <a:lnTo>
                    <a:pt x="421" y="239"/>
                  </a:lnTo>
                  <a:lnTo>
                    <a:pt x="435" y="263"/>
                  </a:lnTo>
                  <a:lnTo>
                    <a:pt x="435" y="271"/>
                  </a:lnTo>
                  <a:lnTo>
                    <a:pt x="435" y="287"/>
                  </a:lnTo>
                  <a:lnTo>
                    <a:pt x="472" y="295"/>
                  </a:lnTo>
                  <a:lnTo>
                    <a:pt x="472" y="311"/>
                  </a:lnTo>
                  <a:lnTo>
                    <a:pt x="472" y="327"/>
                  </a:lnTo>
                  <a:lnTo>
                    <a:pt x="450" y="327"/>
                  </a:lnTo>
                  <a:lnTo>
                    <a:pt x="435" y="351"/>
                  </a:lnTo>
                  <a:lnTo>
                    <a:pt x="421" y="359"/>
                  </a:lnTo>
                  <a:lnTo>
                    <a:pt x="414" y="367"/>
                  </a:lnTo>
                  <a:lnTo>
                    <a:pt x="414" y="399"/>
                  </a:lnTo>
                  <a:lnTo>
                    <a:pt x="414" y="407"/>
                  </a:lnTo>
                  <a:lnTo>
                    <a:pt x="421" y="407"/>
                  </a:lnTo>
                  <a:lnTo>
                    <a:pt x="435" y="407"/>
                  </a:lnTo>
                  <a:lnTo>
                    <a:pt x="472" y="391"/>
                  </a:lnTo>
                  <a:lnTo>
                    <a:pt x="502" y="367"/>
                  </a:lnTo>
                  <a:lnTo>
                    <a:pt x="509" y="359"/>
                  </a:lnTo>
                  <a:lnTo>
                    <a:pt x="524" y="351"/>
                  </a:lnTo>
                  <a:lnTo>
                    <a:pt x="546" y="351"/>
                  </a:lnTo>
                  <a:lnTo>
                    <a:pt x="598" y="391"/>
                  </a:lnTo>
                  <a:lnTo>
                    <a:pt x="590" y="239"/>
                  </a:lnTo>
                  <a:lnTo>
                    <a:pt x="568" y="232"/>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44" name="Freeform 112"/>
            <p:cNvSpPr>
              <a:spLocks/>
            </p:cNvSpPr>
            <p:nvPr/>
          </p:nvSpPr>
          <p:spPr bwMode="auto">
            <a:xfrm>
              <a:off x="4608" y="20912"/>
              <a:ext cx="598" cy="407"/>
            </a:xfrm>
            <a:custGeom>
              <a:avLst/>
              <a:gdLst>
                <a:gd name="T0" fmla="*/ 590 w 598"/>
                <a:gd name="T1" fmla="*/ 208 h 407"/>
                <a:gd name="T2" fmla="*/ 561 w 598"/>
                <a:gd name="T3" fmla="*/ 16 h 407"/>
                <a:gd name="T4" fmla="*/ 524 w 598"/>
                <a:gd name="T5" fmla="*/ 8 h 407"/>
                <a:gd name="T6" fmla="*/ 480 w 598"/>
                <a:gd name="T7" fmla="*/ 16 h 407"/>
                <a:gd name="T8" fmla="*/ 399 w 598"/>
                <a:gd name="T9" fmla="*/ 8 h 407"/>
                <a:gd name="T10" fmla="*/ 355 w 598"/>
                <a:gd name="T11" fmla="*/ 16 h 407"/>
                <a:gd name="T12" fmla="*/ 340 w 598"/>
                <a:gd name="T13" fmla="*/ 48 h 407"/>
                <a:gd name="T14" fmla="*/ 340 w 598"/>
                <a:gd name="T15" fmla="*/ 56 h 407"/>
                <a:gd name="T16" fmla="*/ 325 w 598"/>
                <a:gd name="T17" fmla="*/ 72 h 407"/>
                <a:gd name="T18" fmla="*/ 303 w 598"/>
                <a:gd name="T19" fmla="*/ 96 h 407"/>
                <a:gd name="T20" fmla="*/ 274 w 598"/>
                <a:gd name="T21" fmla="*/ 128 h 407"/>
                <a:gd name="T22" fmla="*/ 266 w 598"/>
                <a:gd name="T23" fmla="*/ 144 h 407"/>
                <a:gd name="T24" fmla="*/ 244 w 598"/>
                <a:gd name="T25" fmla="*/ 176 h 407"/>
                <a:gd name="T26" fmla="*/ 229 w 598"/>
                <a:gd name="T27" fmla="*/ 176 h 407"/>
                <a:gd name="T28" fmla="*/ 207 w 598"/>
                <a:gd name="T29" fmla="*/ 136 h 407"/>
                <a:gd name="T30" fmla="*/ 170 w 598"/>
                <a:gd name="T31" fmla="*/ 112 h 407"/>
                <a:gd name="T32" fmla="*/ 170 w 598"/>
                <a:gd name="T33" fmla="*/ 96 h 407"/>
                <a:gd name="T34" fmla="*/ 170 w 598"/>
                <a:gd name="T35" fmla="*/ 56 h 407"/>
                <a:gd name="T36" fmla="*/ 148 w 598"/>
                <a:gd name="T37" fmla="*/ 48 h 407"/>
                <a:gd name="T38" fmla="*/ 119 w 598"/>
                <a:gd name="T39" fmla="*/ 56 h 407"/>
                <a:gd name="T40" fmla="*/ 89 w 598"/>
                <a:gd name="T41" fmla="*/ 56 h 407"/>
                <a:gd name="T42" fmla="*/ 74 w 598"/>
                <a:gd name="T43" fmla="*/ 56 h 407"/>
                <a:gd name="T44" fmla="*/ 45 w 598"/>
                <a:gd name="T45" fmla="*/ 72 h 407"/>
                <a:gd name="T46" fmla="*/ 8 w 598"/>
                <a:gd name="T47" fmla="*/ 112 h 407"/>
                <a:gd name="T48" fmla="*/ 0 w 598"/>
                <a:gd name="T49" fmla="*/ 144 h 407"/>
                <a:gd name="T50" fmla="*/ 60 w 598"/>
                <a:gd name="T51" fmla="*/ 144 h 407"/>
                <a:gd name="T52" fmla="*/ 74 w 598"/>
                <a:gd name="T53" fmla="*/ 176 h 407"/>
                <a:gd name="T54" fmla="*/ 111 w 598"/>
                <a:gd name="T55" fmla="*/ 144 h 407"/>
                <a:gd name="T56" fmla="*/ 156 w 598"/>
                <a:gd name="T57" fmla="*/ 128 h 407"/>
                <a:gd name="T58" fmla="*/ 170 w 598"/>
                <a:gd name="T59" fmla="*/ 144 h 407"/>
                <a:gd name="T60" fmla="*/ 148 w 598"/>
                <a:gd name="T61" fmla="*/ 176 h 407"/>
                <a:gd name="T62" fmla="*/ 111 w 598"/>
                <a:gd name="T63" fmla="*/ 184 h 407"/>
                <a:gd name="T64" fmla="*/ 89 w 598"/>
                <a:gd name="T65" fmla="*/ 192 h 407"/>
                <a:gd name="T66" fmla="*/ 60 w 598"/>
                <a:gd name="T67" fmla="*/ 208 h 407"/>
                <a:gd name="T68" fmla="*/ 74 w 598"/>
                <a:gd name="T69" fmla="*/ 224 h 407"/>
                <a:gd name="T70" fmla="*/ 96 w 598"/>
                <a:gd name="T71" fmla="*/ 232 h 407"/>
                <a:gd name="T72" fmla="*/ 111 w 598"/>
                <a:gd name="T73" fmla="*/ 239 h 407"/>
                <a:gd name="T74" fmla="*/ 148 w 598"/>
                <a:gd name="T75" fmla="*/ 239 h 407"/>
                <a:gd name="T76" fmla="*/ 148 w 598"/>
                <a:gd name="T77" fmla="*/ 224 h 407"/>
                <a:gd name="T78" fmla="*/ 156 w 598"/>
                <a:gd name="T79" fmla="*/ 192 h 407"/>
                <a:gd name="T80" fmla="*/ 170 w 598"/>
                <a:gd name="T81" fmla="*/ 232 h 407"/>
                <a:gd name="T82" fmla="*/ 207 w 598"/>
                <a:gd name="T83" fmla="*/ 232 h 407"/>
                <a:gd name="T84" fmla="*/ 266 w 598"/>
                <a:gd name="T85" fmla="*/ 232 h 407"/>
                <a:gd name="T86" fmla="*/ 333 w 598"/>
                <a:gd name="T87" fmla="*/ 232 h 407"/>
                <a:gd name="T88" fmla="*/ 355 w 598"/>
                <a:gd name="T89" fmla="*/ 232 h 407"/>
                <a:gd name="T90" fmla="*/ 399 w 598"/>
                <a:gd name="T91" fmla="*/ 232 h 407"/>
                <a:gd name="T92" fmla="*/ 421 w 598"/>
                <a:gd name="T93" fmla="*/ 239 h 407"/>
                <a:gd name="T94" fmla="*/ 435 w 598"/>
                <a:gd name="T95" fmla="*/ 271 h 407"/>
                <a:gd name="T96" fmla="*/ 472 w 598"/>
                <a:gd name="T97" fmla="*/ 295 h 407"/>
                <a:gd name="T98" fmla="*/ 472 w 598"/>
                <a:gd name="T99" fmla="*/ 327 h 407"/>
                <a:gd name="T100" fmla="*/ 435 w 598"/>
                <a:gd name="T101" fmla="*/ 351 h 407"/>
                <a:gd name="T102" fmla="*/ 414 w 598"/>
                <a:gd name="T103" fmla="*/ 367 h 407"/>
                <a:gd name="T104" fmla="*/ 414 w 598"/>
                <a:gd name="T105" fmla="*/ 407 h 407"/>
                <a:gd name="T106" fmla="*/ 435 w 598"/>
                <a:gd name="T107" fmla="*/ 407 h 407"/>
                <a:gd name="T108" fmla="*/ 502 w 598"/>
                <a:gd name="T109" fmla="*/ 367 h 407"/>
                <a:gd name="T110" fmla="*/ 524 w 598"/>
                <a:gd name="T111" fmla="*/ 351 h 407"/>
                <a:gd name="T112" fmla="*/ 598 w 598"/>
                <a:gd name="T113" fmla="*/ 391 h 407"/>
                <a:gd name="T114" fmla="*/ 568 w 598"/>
                <a:gd name="T115" fmla="*/ 23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8" h="407">
                  <a:moveTo>
                    <a:pt x="568" y="232"/>
                  </a:moveTo>
                  <a:lnTo>
                    <a:pt x="590" y="208"/>
                  </a:lnTo>
                  <a:lnTo>
                    <a:pt x="568" y="48"/>
                  </a:lnTo>
                  <a:lnTo>
                    <a:pt x="561" y="16"/>
                  </a:lnTo>
                  <a:lnTo>
                    <a:pt x="524" y="0"/>
                  </a:lnTo>
                  <a:lnTo>
                    <a:pt x="524" y="8"/>
                  </a:lnTo>
                  <a:lnTo>
                    <a:pt x="509" y="16"/>
                  </a:lnTo>
                  <a:lnTo>
                    <a:pt x="480" y="16"/>
                  </a:lnTo>
                  <a:lnTo>
                    <a:pt x="450" y="8"/>
                  </a:lnTo>
                  <a:lnTo>
                    <a:pt x="399" y="8"/>
                  </a:lnTo>
                  <a:lnTo>
                    <a:pt x="392" y="8"/>
                  </a:lnTo>
                  <a:lnTo>
                    <a:pt x="355" y="16"/>
                  </a:lnTo>
                  <a:lnTo>
                    <a:pt x="340" y="40"/>
                  </a:lnTo>
                  <a:lnTo>
                    <a:pt x="340" y="48"/>
                  </a:lnTo>
                  <a:lnTo>
                    <a:pt x="355" y="56"/>
                  </a:lnTo>
                  <a:lnTo>
                    <a:pt x="340" y="56"/>
                  </a:lnTo>
                  <a:lnTo>
                    <a:pt x="333" y="56"/>
                  </a:lnTo>
                  <a:lnTo>
                    <a:pt x="325" y="72"/>
                  </a:lnTo>
                  <a:lnTo>
                    <a:pt x="303" y="72"/>
                  </a:lnTo>
                  <a:lnTo>
                    <a:pt x="303" y="96"/>
                  </a:lnTo>
                  <a:lnTo>
                    <a:pt x="289" y="112"/>
                  </a:lnTo>
                  <a:lnTo>
                    <a:pt x="274" y="128"/>
                  </a:lnTo>
                  <a:lnTo>
                    <a:pt x="274" y="144"/>
                  </a:lnTo>
                  <a:lnTo>
                    <a:pt x="266" y="144"/>
                  </a:lnTo>
                  <a:lnTo>
                    <a:pt x="259" y="176"/>
                  </a:lnTo>
                  <a:lnTo>
                    <a:pt x="244" y="176"/>
                  </a:lnTo>
                  <a:lnTo>
                    <a:pt x="229" y="184"/>
                  </a:lnTo>
                  <a:lnTo>
                    <a:pt x="229" y="176"/>
                  </a:lnTo>
                  <a:lnTo>
                    <a:pt x="207" y="176"/>
                  </a:lnTo>
                  <a:lnTo>
                    <a:pt x="207" y="136"/>
                  </a:lnTo>
                  <a:lnTo>
                    <a:pt x="207" y="176"/>
                  </a:lnTo>
                  <a:lnTo>
                    <a:pt x="170" y="112"/>
                  </a:lnTo>
                  <a:lnTo>
                    <a:pt x="170" y="104"/>
                  </a:lnTo>
                  <a:lnTo>
                    <a:pt x="170" y="96"/>
                  </a:lnTo>
                  <a:lnTo>
                    <a:pt x="170" y="72"/>
                  </a:lnTo>
                  <a:lnTo>
                    <a:pt x="170" y="56"/>
                  </a:lnTo>
                  <a:lnTo>
                    <a:pt x="156" y="48"/>
                  </a:lnTo>
                  <a:lnTo>
                    <a:pt x="148" y="48"/>
                  </a:lnTo>
                  <a:lnTo>
                    <a:pt x="126" y="48"/>
                  </a:lnTo>
                  <a:lnTo>
                    <a:pt x="119" y="56"/>
                  </a:lnTo>
                  <a:lnTo>
                    <a:pt x="111" y="56"/>
                  </a:lnTo>
                  <a:lnTo>
                    <a:pt x="89" y="56"/>
                  </a:lnTo>
                  <a:lnTo>
                    <a:pt x="74" y="48"/>
                  </a:lnTo>
                  <a:lnTo>
                    <a:pt x="74" y="56"/>
                  </a:lnTo>
                  <a:lnTo>
                    <a:pt x="60" y="56"/>
                  </a:lnTo>
                  <a:lnTo>
                    <a:pt x="45" y="72"/>
                  </a:lnTo>
                  <a:lnTo>
                    <a:pt x="37" y="96"/>
                  </a:lnTo>
                  <a:lnTo>
                    <a:pt x="8" y="112"/>
                  </a:lnTo>
                  <a:lnTo>
                    <a:pt x="8" y="128"/>
                  </a:lnTo>
                  <a:lnTo>
                    <a:pt x="0" y="144"/>
                  </a:lnTo>
                  <a:lnTo>
                    <a:pt x="23" y="136"/>
                  </a:lnTo>
                  <a:lnTo>
                    <a:pt x="60" y="144"/>
                  </a:lnTo>
                  <a:lnTo>
                    <a:pt x="45" y="176"/>
                  </a:lnTo>
                  <a:lnTo>
                    <a:pt x="74" y="176"/>
                  </a:lnTo>
                  <a:lnTo>
                    <a:pt x="89" y="176"/>
                  </a:lnTo>
                  <a:lnTo>
                    <a:pt x="111" y="144"/>
                  </a:lnTo>
                  <a:lnTo>
                    <a:pt x="126" y="136"/>
                  </a:lnTo>
                  <a:lnTo>
                    <a:pt x="156" y="128"/>
                  </a:lnTo>
                  <a:lnTo>
                    <a:pt x="170" y="136"/>
                  </a:lnTo>
                  <a:lnTo>
                    <a:pt x="170" y="144"/>
                  </a:lnTo>
                  <a:lnTo>
                    <a:pt x="156" y="176"/>
                  </a:lnTo>
                  <a:lnTo>
                    <a:pt x="148" y="176"/>
                  </a:lnTo>
                  <a:lnTo>
                    <a:pt x="119" y="176"/>
                  </a:lnTo>
                  <a:lnTo>
                    <a:pt x="111" y="184"/>
                  </a:lnTo>
                  <a:lnTo>
                    <a:pt x="96" y="192"/>
                  </a:lnTo>
                  <a:lnTo>
                    <a:pt x="89" y="192"/>
                  </a:lnTo>
                  <a:lnTo>
                    <a:pt x="74" y="208"/>
                  </a:lnTo>
                  <a:lnTo>
                    <a:pt x="60" y="208"/>
                  </a:lnTo>
                  <a:lnTo>
                    <a:pt x="60" y="224"/>
                  </a:lnTo>
                  <a:lnTo>
                    <a:pt x="74" y="224"/>
                  </a:lnTo>
                  <a:lnTo>
                    <a:pt x="89" y="232"/>
                  </a:lnTo>
                  <a:lnTo>
                    <a:pt x="96" y="232"/>
                  </a:lnTo>
                  <a:lnTo>
                    <a:pt x="111" y="232"/>
                  </a:lnTo>
                  <a:lnTo>
                    <a:pt x="111" y="239"/>
                  </a:lnTo>
                  <a:lnTo>
                    <a:pt x="119" y="263"/>
                  </a:lnTo>
                  <a:lnTo>
                    <a:pt x="148" y="239"/>
                  </a:lnTo>
                  <a:lnTo>
                    <a:pt x="148" y="232"/>
                  </a:lnTo>
                  <a:lnTo>
                    <a:pt x="148" y="224"/>
                  </a:lnTo>
                  <a:lnTo>
                    <a:pt x="156" y="208"/>
                  </a:lnTo>
                  <a:lnTo>
                    <a:pt x="156" y="192"/>
                  </a:lnTo>
                  <a:lnTo>
                    <a:pt x="170" y="224"/>
                  </a:lnTo>
                  <a:lnTo>
                    <a:pt x="170" y="232"/>
                  </a:lnTo>
                  <a:lnTo>
                    <a:pt x="200" y="232"/>
                  </a:lnTo>
                  <a:lnTo>
                    <a:pt x="207" y="232"/>
                  </a:lnTo>
                  <a:lnTo>
                    <a:pt x="244" y="232"/>
                  </a:lnTo>
                  <a:lnTo>
                    <a:pt x="266" y="232"/>
                  </a:lnTo>
                  <a:lnTo>
                    <a:pt x="303" y="232"/>
                  </a:lnTo>
                  <a:lnTo>
                    <a:pt x="333" y="232"/>
                  </a:lnTo>
                  <a:lnTo>
                    <a:pt x="340" y="232"/>
                  </a:lnTo>
                  <a:lnTo>
                    <a:pt x="355" y="232"/>
                  </a:lnTo>
                  <a:lnTo>
                    <a:pt x="392" y="232"/>
                  </a:lnTo>
                  <a:lnTo>
                    <a:pt x="399" y="232"/>
                  </a:lnTo>
                  <a:lnTo>
                    <a:pt x="414" y="232"/>
                  </a:lnTo>
                  <a:lnTo>
                    <a:pt x="421" y="239"/>
                  </a:lnTo>
                  <a:lnTo>
                    <a:pt x="435" y="263"/>
                  </a:lnTo>
                  <a:lnTo>
                    <a:pt x="435" y="271"/>
                  </a:lnTo>
                  <a:lnTo>
                    <a:pt x="435" y="287"/>
                  </a:lnTo>
                  <a:lnTo>
                    <a:pt x="472" y="295"/>
                  </a:lnTo>
                  <a:lnTo>
                    <a:pt x="472" y="311"/>
                  </a:lnTo>
                  <a:lnTo>
                    <a:pt x="472" y="327"/>
                  </a:lnTo>
                  <a:lnTo>
                    <a:pt x="450" y="327"/>
                  </a:lnTo>
                  <a:lnTo>
                    <a:pt x="435" y="351"/>
                  </a:lnTo>
                  <a:lnTo>
                    <a:pt x="421" y="359"/>
                  </a:lnTo>
                  <a:lnTo>
                    <a:pt x="414" y="367"/>
                  </a:lnTo>
                  <a:lnTo>
                    <a:pt x="414" y="399"/>
                  </a:lnTo>
                  <a:lnTo>
                    <a:pt x="414" y="407"/>
                  </a:lnTo>
                  <a:lnTo>
                    <a:pt x="421" y="407"/>
                  </a:lnTo>
                  <a:lnTo>
                    <a:pt x="435" y="407"/>
                  </a:lnTo>
                  <a:lnTo>
                    <a:pt x="472" y="391"/>
                  </a:lnTo>
                  <a:lnTo>
                    <a:pt x="502" y="367"/>
                  </a:lnTo>
                  <a:lnTo>
                    <a:pt x="509" y="359"/>
                  </a:lnTo>
                  <a:lnTo>
                    <a:pt x="524" y="351"/>
                  </a:lnTo>
                  <a:lnTo>
                    <a:pt x="546" y="351"/>
                  </a:lnTo>
                  <a:lnTo>
                    <a:pt x="598" y="391"/>
                  </a:lnTo>
                  <a:lnTo>
                    <a:pt x="590" y="239"/>
                  </a:lnTo>
                  <a:lnTo>
                    <a:pt x="568" y="232"/>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45" name="Group 113"/>
          <p:cNvGrpSpPr>
            <a:grpSpLocks/>
          </p:cNvGrpSpPr>
          <p:nvPr/>
        </p:nvGrpSpPr>
        <p:grpSpPr bwMode="auto">
          <a:xfrm>
            <a:off x="8027988" y="5156200"/>
            <a:ext cx="188912" cy="582613"/>
            <a:chOff x="5139" y="20936"/>
            <a:chExt cx="119" cy="367"/>
          </a:xfrm>
        </p:grpSpPr>
        <p:sp>
          <p:nvSpPr>
            <p:cNvPr id="658546" name="Freeform 114"/>
            <p:cNvSpPr>
              <a:spLocks/>
            </p:cNvSpPr>
            <p:nvPr/>
          </p:nvSpPr>
          <p:spPr bwMode="auto">
            <a:xfrm>
              <a:off x="5139" y="20936"/>
              <a:ext cx="119" cy="367"/>
            </a:xfrm>
            <a:custGeom>
              <a:avLst/>
              <a:gdLst>
                <a:gd name="T0" fmla="*/ 0 w 119"/>
                <a:gd name="T1" fmla="*/ 0 h 367"/>
                <a:gd name="T2" fmla="*/ 29 w 119"/>
                <a:gd name="T3" fmla="*/ 40 h 367"/>
                <a:gd name="T4" fmla="*/ 37 w 119"/>
                <a:gd name="T5" fmla="*/ 184 h 367"/>
                <a:gd name="T6" fmla="*/ 29 w 119"/>
                <a:gd name="T7" fmla="*/ 208 h 367"/>
                <a:gd name="T8" fmla="*/ 37 w 119"/>
                <a:gd name="T9" fmla="*/ 223 h 367"/>
                <a:gd name="T10" fmla="*/ 52 w 119"/>
                <a:gd name="T11" fmla="*/ 367 h 367"/>
                <a:gd name="T12" fmla="*/ 96 w 119"/>
                <a:gd name="T13" fmla="*/ 351 h 367"/>
                <a:gd name="T14" fmla="*/ 119 w 119"/>
                <a:gd name="T15" fmla="*/ 351 h 367"/>
                <a:gd name="T16" fmla="*/ 119 w 119"/>
                <a:gd name="T17" fmla="*/ 0 h 367"/>
                <a:gd name="T18" fmla="*/ 59 w 119"/>
                <a:gd name="T19" fmla="*/ 0 h 367"/>
                <a:gd name="T20" fmla="*/ 0 w 119"/>
                <a:gd name="T2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367">
                  <a:moveTo>
                    <a:pt x="0" y="0"/>
                  </a:moveTo>
                  <a:lnTo>
                    <a:pt x="29" y="40"/>
                  </a:lnTo>
                  <a:lnTo>
                    <a:pt x="37" y="184"/>
                  </a:lnTo>
                  <a:lnTo>
                    <a:pt x="29" y="208"/>
                  </a:lnTo>
                  <a:lnTo>
                    <a:pt x="37" y="223"/>
                  </a:lnTo>
                  <a:lnTo>
                    <a:pt x="52" y="367"/>
                  </a:lnTo>
                  <a:lnTo>
                    <a:pt x="96" y="351"/>
                  </a:lnTo>
                  <a:lnTo>
                    <a:pt x="119" y="351"/>
                  </a:lnTo>
                  <a:lnTo>
                    <a:pt x="119" y="0"/>
                  </a:lnTo>
                  <a:lnTo>
                    <a:pt x="59" y="0"/>
                  </a:lnTo>
                  <a:lnTo>
                    <a:pt x="0"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47" name="Freeform 115"/>
            <p:cNvSpPr>
              <a:spLocks/>
            </p:cNvSpPr>
            <p:nvPr/>
          </p:nvSpPr>
          <p:spPr bwMode="auto">
            <a:xfrm>
              <a:off x="5139" y="20936"/>
              <a:ext cx="119" cy="367"/>
            </a:xfrm>
            <a:custGeom>
              <a:avLst/>
              <a:gdLst>
                <a:gd name="T0" fmla="*/ 0 w 119"/>
                <a:gd name="T1" fmla="*/ 0 h 367"/>
                <a:gd name="T2" fmla="*/ 29 w 119"/>
                <a:gd name="T3" fmla="*/ 40 h 367"/>
                <a:gd name="T4" fmla="*/ 37 w 119"/>
                <a:gd name="T5" fmla="*/ 184 h 367"/>
                <a:gd name="T6" fmla="*/ 29 w 119"/>
                <a:gd name="T7" fmla="*/ 208 h 367"/>
                <a:gd name="T8" fmla="*/ 37 w 119"/>
                <a:gd name="T9" fmla="*/ 223 h 367"/>
                <a:gd name="T10" fmla="*/ 52 w 119"/>
                <a:gd name="T11" fmla="*/ 367 h 367"/>
                <a:gd name="T12" fmla="*/ 96 w 119"/>
                <a:gd name="T13" fmla="*/ 351 h 367"/>
                <a:gd name="T14" fmla="*/ 119 w 119"/>
                <a:gd name="T15" fmla="*/ 351 h 367"/>
                <a:gd name="T16" fmla="*/ 119 w 119"/>
                <a:gd name="T17" fmla="*/ 0 h 367"/>
                <a:gd name="T18" fmla="*/ 59 w 119"/>
                <a:gd name="T19" fmla="*/ 0 h 367"/>
                <a:gd name="T20" fmla="*/ 0 w 119"/>
                <a:gd name="T21"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367">
                  <a:moveTo>
                    <a:pt x="0" y="0"/>
                  </a:moveTo>
                  <a:lnTo>
                    <a:pt x="29" y="40"/>
                  </a:lnTo>
                  <a:lnTo>
                    <a:pt x="37" y="184"/>
                  </a:lnTo>
                  <a:lnTo>
                    <a:pt x="29" y="208"/>
                  </a:lnTo>
                  <a:lnTo>
                    <a:pt x="37" y="223"/>
                  </a:lnTo>
                  <a:lnTo>
                    <a:pt x="52" y="367"/>
                  </a:lnTo>
                  <a:lnTo>
                    <a:pt x="96" y="351"/>
                  </a:lnTo>
                  <a:lnTo>
                    <a:pt x="119" y="351"/>
                  </a:lnTo>
                  <a:lnTo>
                    <a:pt x="119" y="0"/>
                  </a:lnTo>
                  <a:lnTo>
                    <a:pt x="59" y="0"/>
                  </a:lnTo>
                  <a:lnTo>
                    <a:pt x="0"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48" name="Group 116"/>
          <p:cNvGrpSpPr>
            <a:grpSpLocks/>
          </p:cNvGrpSpPr>
          <p:nvPr/>
        </p:nvGrpSpPr>
        <p:grpSpPr bwMode="auto">
          <a:xfrm>
            <a:off x="5237163" y="5041900"/>
            <a:ext cx="900112" cy="608013"/>
            <a:chOff x="3333" y="20864"/>
            <a:chExt cx="567" cy="383"/>
          </a:xfrm>
        </p:grpSpPr>
        <p:sp>
          <p:nvSpPr>
            <p:cNvPr id="658549" name="Freeform 117"/>
            <p:cNvSpPr>
              <a:spLocks/>
            </p:cNvSpPr>
            <p:nvPr/>
          </p:nvSpPr>
          <p:spPr bwMode="auto">
            <a:xfrm>
              <a:off x="3333" y="20864"/>
              <a:ext cx="567" cy="383"/>
            </a:xfrm>
            <a:custGeom>
              <a:avLst/>
              <a:gdLst>
                <a:gd name="T0" fmla="*/ 88 w 567"/>
                <a:gd name="T1" fmla="*/ 383 h 383"/>
                <a:gd name="T2" fmla="*/ 155 w 567"/>
                <a:gd name="T3" fmla="*/ 367 h 383"/>
                <a:gd name="T4" fmla="*/ 184 w 567"/>
                <a:gd name="T5" fmla="*/ 343 h 383"/>
                <a:gd name="T6" fmla="*/ 236 w 567"/>
                <a:gd name="T7" fmla="*/ 335 h 383"/>
                <a:gd name="T8" fmla="*/ 273 w 567"/>
                <a:gd name="T9" fmla="*/ 327 h 383"/>
                <a:gd name="T10" fmla="*/ 288 w 567"/>
                <a:gd name="T11" fmla="*/ 303 h 383"/>
                <a:gd name="T12" fmla="*/ 310 w 567"/>
                <a:gd name="T13" fmla="*/ 272 h 383"/>
                <a:gd name="T14" fmla="*/ 339 w 567"/>
                <a:gd name="T15" fmla="*/ 224 h 383"/>
                <a:gd name="T16" fmla="*/ 354 w 567"/>
                <a:gd name="T17" fmla="*/ 208 h 383"/>
                <a:gd name="T18" fmla="*/ 362 w 567"/>
                <a:gd name="T19" fmla="*/ 176 h 383"/>
                <a:gd name="T20" fmla="*/ 384 w 567"/>
                <a:gd name="T21" fmla="*/ 160 h 383"/>
                <a:gd name="T22" fmla="*/ 398 w 567"/>
                <a:gd name="T23" fmla="*/ 152 h 383"/>
                <a:gd name="T24" fmla="*/ 465 w 567"/>
                <a:gd name="T25" fmla="*/ 128 h 383"/>
                <a:gd name="T26" fmla="*/ 487 w 567"/>
                <a:gd name="T27" fmla="*/ 112 h 383"/>
                <a:gd name="T28" fmla="*/ 517 w 567"/>
                <a:gd name="T29" fmla="*/ 112 h 383"/>
                <a:gd name="T30" fmla="*/ 502 w 567"/>
                <a:gd name="T31" fmla="*/ 96 h 383"/>
                <a:gd name="T32" fmla="*/ 509 w 567"/>
                <a:gd name="T33" fmla="*/ 80 h 383"/>
                <a:gd name="T34" fmla="*/ 538 w 567"/>
                <a:gd name="T35" fmla="*/ 64 h 383"/>
                <a:gd name="T36" fmla="*/ 560 w 567"/>
                <a:gd name="T37" fmla="*/ 56 h 383"/>
                <a:gd name="T38" fmla="*/ 553 w 567"/>
                <a:gd name="T39" fmla="*/ 48 h 383"/>
                <a:gd name="T40" fmla="*/ 531 w 567"/>
                <a:gd name="T41" fmla="*/ 40 h 383"/>
                <a:gd name="T42" fmla="*/ 502 w 567"/>
                <a:gd name="T43" fmla="*/ 32 h 383"/>
                <a:gd name="T44" fmla="*/ 472 w 567"/>
                <a:gd name="T45" fmla="*/ 32 h 383"/>
                <a:gd name="T46" fmla="*/ 450 w 567"/>
                <a:gd name="T47" fmla="*/ 16 h 383"/>
                <a:gd name="T48" fmla="*/ 428 w 567"/>
                <a:gd name="T49" fmla="*/ 0 h 383"/>
                <a:gd name="T50" fmla="*/ 398 w 567"/>
                <a:gd name="T51" fmla="*/ 16 h 383"/>
                <a:gd name="T52" fmla="*/ 369 w 567"/>
                <a:gd name="T53" fmla="*/ 48 h 383"/>
                <a:gd name="T54" fmla="*/ 347 w 567"/>
                <a:gd name="T55" fmla="*/ 88 h 383"/>
                <a:gd name="T56" fmla="*/ 332 w 567"/>
                <a:gd name="T57" fmla="*/ 120 h 383"/>
                <a:gd name="T58" fmla="*/ 332 w 567"/>
                <a:gd name="T59" fmla="*/ 152 h 383"/>
                <a:gd name="T60" fmla="*/ 325 w 567"/>
                <a:gd name="T61" fmla="*/ 152 h 383"/>
                <a:gd name="T62" fmla="*/ 302 w 567"/>
                <a:gd name="T63" fmla="*/ 160 h 383"/>
                <a:gd name="T64" fmla="*/ 280 w 567"/>
                <a:gd name="T65" fmla="*/ 176 h 383"/>
                <a:gd name="T66" fmla="*/ 243 w 567"/>
                <a:gd name="T67" fmla="*/ 168 h 383"/>
                <a:gd name="T68" fmla="*/ 236 w 567"/>
                <a:gd name="T69" fmla="*/ 200 h 383"/>
                <a:gd name="T70" fmla="*/ 214 w 567"/>
                <a:gd name="T71" fmla="*/ 224 h 383"/>
                <a:gd name="T72" fmla="*/ 199 w 567"/>
                <a:gd name="T73" fmla="*/ 240 h 383"/>
                <a:gd name="T74" fmla="*/ 177 w 567"/>
                <a:gd name="T75" fmla="*/ 256 h 383"/>
                <a:gd name="T76" fmla="*/ 155 w 567"/>
                <a:gd name="T77" fmla="*/ 272 h 383"/>
                <a:gd name="T78" fmla="*/ 125 w 567"/>
                <a:gd name="T79" fmla="*/ 272 h 383"/>
                <a:gd name="T80" fmla="*/ 96 w 567"/>
                <a:gd name="T81" fmla="*/ 287 h 383"/>
                <a:gd name="T82" fmla="*/ 96 w 567"/>
                <a:gd name="T83" fmla="*/ 319 h 383"/>
                <a:gd name="T84" fmla="*/ 96 w 567"/>
                <a:gd name="T85" fmla="*/ 351 h 383"/>
                <a:gd name="T86" fmla="*/ 59 w 567"/>
                <a:gd name="T87" fmla="*/ 343 h 383"/>
                <a:gd name="T88" fmla="*/ 14 w 567"/>
                <a:gd name="T89" fmla="*/ 327 h 383"/>
                <a:gd name="T90" fmla="*/ 7 w 567"/>
                <a:gd name="T91" fmla="*/ 343 h 383"/>
                <a:gd name="T92" fmla="*/ 29 w 567"/>
                <a:gd name="T93" fmla="*/ 375 h 383"/>
                <a:gd name="T94" fmla="*/ 51 w 567"/>
                <a:gd name="T95"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383">
                  <a:moveTo>
                    <a:pt x="51" y="383"/>
                  </a:moveTo>
                  <a:lnTo>
                    <a:pt x="51" y="383"/>
                  </a:lnTo>
                  <a:lnTo>
                    <a:pt x="66" y="383"/>
                  </a:lnTo>
                  <a:lnTo>
                    <a:pt x="88" y="383"/>
                  </a:lnTo>
                  <a:lnTo>
                    <a:pt x="118" y="383"/>
                  </a:lnTo>
                  <a:lnTo>
                    <a:pt x="133" y="383"/>
                  </a:lnTo>
                  <a:lnTo>
                    <a:pt x="140" y="375"/>
                  </a:lnTo>
                  <a:lnTo>
                    <a:pt x="155" y="367"/>
                  </a:lnTo>
                  <a:lnTo>
                    <a:pt x="162" y="351"/>
                  </a:lnTo>
                  <a:lnTo>
                    <a:pt x="170" y="343"/>
                  </a:lnTo>
                  <a:lnTo>
                    <a:pt x="177" y="343"/>
                  </a:lnTo>
                  <a:lnTo>
                    <a:pt x="184" y="343"/>
                  </a:lnTo>
                  <a:lnTo>
                    <a:pt x="192" y="335"/>
                  </a:lnTo>
                  <a:lnTo>
                    <a:pt x="206" y="335"/>
                  </a:lnTo>
                  <a:lnTo>
                    <a:pt x="221" y="335"/>
                  </a:lnTo>
                  <a:lnTo>
                    <a:pt x="236" y="335"/>
                  </a:lnTo>
                  <a:lnTo>
                    <a:pt x="251" y="335"/>
                  </a:lnTo>
                  <a:lnTo>
                    <a:pt x="258" y="327"/>
                  </a:lnTo>
                  <a:lnTo>
                    <a:pt x="266" y="327"/>
                  </a:lnTo>
                  <a:lnTo>
                    <a:pt x="273" y="327"/>
                  </a:lnTo>
                  <a:lnTo>
                    <a:pt x="273" y="319"/>
                  </a:lnTo>
                  <a:lnTo>
                    <a:pt x="280" y="311"/>
                  </a:lnTo>
                  <a:lnTo>
                    <a:pt x="280" y="303"/>
                  </a:lnTo>
                  <a:lnTo>
                    <a:pt x="288" y="303"/>
                  </a:lnTo>
                  <a:lnTo>
                    <a:pt x="295" y="295"/>
                  </a:lnTo>
                  <a:lnTo>
                    <a:pt x="302" y="287"/>
                  </a:lnTo>
                  <a:lnTo>
                    <a:pt x="310" y="287"/>
                  </a:lnTo>
                  <a:lnTo>
                    <a:pt x="310" y="272"/>
                  </a:lnTo>
                  <a:lnTo>
                    <a:pt x="317" y="256"/>
                  </a:lnTo>
                  <a:lnTo>
                    <a:pt x="325" y="240"/>
                  </a:lnTo>
                  <a:lnTo>
                    <a:pt x="332" y="224"/>
                  </a:lnTo>
                  <a:lnTo>
                    <a:pt x="339" y="224"/>
                  </a:lnTo>
                  <a:lnTo>
                    <a:pt x="339" y="216"/>
                  </a:lnTo>
                  <a:lnTo>
                    <a:pt x="347" y="216"/>
                  </a:lnTo>
                  <a:lnTo>
                    <a:pt x="347" y="208"/>
                  </a:lnTo>
                  <a:lnTo>
                    <a:pt x="354" y="208"/>
                  </a:lnTo>
                  <a:lnTo>
                    <a:pt x="354" y="200"/>
                  </a:lnTo>
                  <a:lnTo>
                    <a:pt x="354" y="192"/>
                  </a:lnTo>
                  <a:lnTo>
                    <a:pt x="354" y="184"/>
                  </a:lnTo>
                  <a:lnTo>
                    <a:pt x="362" y="176"/>
                  </a:lnTo>
                  <a:lnTo>
                    <a:pt x="369" y="168"/>
                  </a:lnTo>
                  <a:lnTo>
                    <a:pt x="369" y="160"/>
                  </a:lnTo>
                  <a:lnTo>
                    <a:pt x="376" y="160"/>
                  </a:lnTo>
                  <a:lnTo>
                    <a:pt x="384" y="160"/>
                  </a:lnTo>
                  <a:lnTo>
                    <a:pt x="384" y="152"/>
                  </a:lnTo>
                  <a:lnTo>
                    <a:pt x="391" y="152"/>
                  </a:lnTo>
                  <a:lnTo>
                    <a:pt x="391" y="144"/>
                  </a:lnTo>
                  <a:lnTo>
                    <a:pt x="398" y="152"/>
                  </a:lnTo>
                  <a:lnTo>
                    <a:pt x="406" y="160"/>
                  </a:lnTo>
                  <a:lnTo>
                    <a:pt x="421" y="152"/>
                  </a:lnTo>
                  <a:lnTo>
                    <a:pt x="443" y="144"/>
                  </a:lnTo>
                  <a:lnTo>
                    <a:pt x="465" y="128"/>
                  </a:lnTo>
                  <a:lnTo>
                    <a:pt x="480" y="128"/>
                  </a:lnTo>
                  <a:lnTo>
                    <a:pt x="480" y="120"/>
                  </a:lnTo>
                  <a:lnTo>
                    <a:pt x="487" y="120"/>
                  </a:lnTo>
                  <a:lnTo>
                    <a:pt x="487" y="112"/>
                  </a:lnTo>
                  <a:lnTo>
                    <a:pt x="494" y="112"/>
                  </a:lnTo>
                  <a:lnTo>
                    <a:pt x="502" y="112"/>
                  </a:lnTo>
                  <a:lnTo>
                    <a:pt x="509" y="112"/>
                  </a:lnTo>
                  <a:lnTo>
                    <a:pt x="517" y="112"/>
                  </a:lnTo>
                  <a:lnTo>
                    <a:pt x="517" y="104"/>
                  </a:lnTo>
                  <a:lnTo>
                    <a:pt x="509" y="104"/>
                  </a:lnTo>
                  <a:lnTo>
                    <a:pt x="502" y="104"/>
                  </a:lnTo>
                  <a:lnTo>
                    <a:pt x="502" y="96"/>
                  </a:lnTo>
                  <a:lnTo>
                    <a:pt x="494" y="96"/>
                  </a:lnTo>
                  <a:lnTo>
                    <a:pt x="494" y="88"/>
                  </a:lnTo>
                  <a:lnTo>
                    <a:pt x="502" y="80"/>
                  </a:lnTo>
                  <a:lnTo>
                    <a:pt x="509" y="80"/>
                  </a:lnTo>
                  <a:lnTo>
                    <a:pt x="517" y="72"/>
                  </a:lnTo>
                  <a:lnTo>
                    <a:pt x="523" y="72"/>
                  </a:lnTo>
                  <a:lnTo>
                    <a:pt x="531" y="64"/>
                  </a:lnTo>
                  <a:lnTo>
                    <a:pt x="538" y="64"/>
                  </a:lnTo>
                  <a:lnTo>
                    <a:pt x="545" y="64"/>
                  </a:lnTo>
                  <a:lnTo>
                    <a:pt x="553" y="64"/>
                  </a:lnTo>
                  <a:lnTo>
                    <a:pt x="560" y="64"/>
                  </a:lnTo>
                  <a:lnTo>
                    <a:pt x="560" y="56"/>
                  </a:lnTo>
                  <a:lnTo>
                    <a:pt x="567" y="56"/>
                  </a:lnTo>
                  <a:lnTo>
                    <a:pt x="560" y="56"/>
                  </a:lnTo>
                  <a:lnTo>
                    <a:pt x="560" y="48"/>
                  </a:lnTo>
                  <a:lnTo>
                    <a:pt x="553" y="48"/>
                  </a:lnTo>
                  <a:lnTo>
                    <a:pt x="553" y="40"/>
                  </a:lnTo>
                  <a:lnTo>
                    <a:pt x="545" y="40"/>
                  </a:lnTo>
                  <a:lnTo>
                    <a:pt x="538" y="40"/>
                  </a:lnTo>
                  <a:lnTo>
                    <a:pt x="531" y="40"/>
                  </a:lnTo>
                  <a:lnTo>
                    <a:pt x="523" y="40"/>
                  </a:lnTo>
                  <a:lnTo>
                    <a:pt x="517" y="32"/>
                  </a:lnTo>
                  <a:lnTo>
                    <a:pt x="509" y="32"/>
                  </a:lnTo>
                  <a:lnTo>
                    <a:pt x="502" y="32"/>
                  </a:lnTo>
                  <a:lnTo>
                    <a:pt x="494" y="32"/>
                  </a:lnTo>
                  <a:lnTo>
                    <a:pt x="487" y="32"/>
                  </a:lnTo>
                  <a:lnTo>
                    <a:pt x="480" y="32"/>
                  </a:lnTo>
                  <a:lnTo>
                    <a:pt x="472" y="32"/>
                  </a:lnTo>
                  <a:lnTo>
                    <a:pt x="465" y="32"/>
                  </a:lnTo>
                  <a:lnTo>
                    <a:pt x="458" y="32"/>
                  </a:lnTo>
                  <a:lnTo>
                    <a:pt x="458" y="24"/>
                  </a:lnTo>
                  <a:lnTo>
                    <a:pt x="450" y="16"/>
                  </a:lnTo>
                  <a:lnTo>
                    <a:pt x="443" y="8"/>
                  </a:lnTo>
                  <a:lnTo>
                    <a:pt x="443" y="0"/>
                  </a:lnTo>
                  <a:lnTo>
                    <a:pt x="435" y="0"/>
                  </a:lnTo>
                  <a:lnTo>
                    <a:pt x="428" y="0"/>
                  </a:lnTo>
                  <a:lnTo>
                    <a:pt x="421" y="0"/>
                  </a:lnTo>
                  <a:lnTo>
                    <a:pt x="413" y="0"/>
                  </a:lnTo>
                  <a:lnTo>
                    <a:pt x="406" y="8"/>
                  </a:lnTo>
                  <a:lnTo>
                    <a:pt x="398" y="16"/>
                  </a:lnTo>
                  <a:lnTo>
                    <a:pt x="391" y="24"/>
                  </a:lnTo>
                  <a:lnTo>
                    <a:pt x="384" y="32"/>
                  </a:lnTo>
                  <a:lnTo>
                    <a:pt x="369" y="40"/>
                  </a:lnTo>
                  <a:lnTo>
                    <a:pt x="369" y="48"/>
                  </a:lnTo>
                  <a:lnTo>
                    <a:pt x="362" y="64"/>
                  </a:lnTo>
                  <a:lnTo>
                    <a:pt x="362" y="72"/>
                  </a:lnTo>
                  <a:lnTo>
                    <a:pt x="354" y="80"/>
                  </a:lnTo>
                  <a:lnTo>
                    <a:pt x="347" y="88"/>
                  </a:lnTo>
                  <a:lnTo>
                    <a:pt x="332" y="96"/>
                  </a:lnTo>
                  <a:lnTo>
                    <a:pt x="332" y="104"/>
                  </a:lnTo>
                  <a:lnTo>
                    <a:pt x="332" y="112"/>
                  </a:lnTo>
                  <a:lnTo>
                    <a:pt x="332" y="120"/>
                  </a:lnTo>
                  <a:lnTo>
                    <a:pt x="332" y="128"/>
                  </a:lnTo>
                  <a:lnTo>
                    <a:pt x="332" y="136"/>
                  </a:lnTo>
                  <a:lnTo>
                    <a:pt x="332" y="144"/>
                  </a:lnTo>
                  <a:lnTo>
                    <a:pt x="332" y="152"/>
                  </a:lnTo>
                  <a:lnTo>
                    <a:pt x="332" y="160"/>
                  </a:lnTo>
                  <a:lnTo>
                    <a:pt x="332" y="168"/>
                  </a:lnTo>
                  <a:lnTo>
                    <a:pt x="325" y="160"/>
                  </a:lnTo>
                  <a:lnTo>
                    <a:pt x="325" y="152"/>
                  </a:lnTo>
                  <a:lnTo>
                    <a:pt x="317" y="144"/>
                  </a:lnTo>
                  <a:lnTo>
                    <a:pt x="310" y="144"/>
                  </a:lnTo>
                  <a:lnTo>
                    <a:pt x="302" y="152"/>
                  </a:lnTo>
                  <a:lnTo>
                    <a:pt x="302" y="160"/>
                  </a:lnTo>
                  <a:lnTo>
                    <a:pt x="295" y="168"/>
                  </a:lnTo>
                  <a:lnTo>
                    <a:pt x="288" y="176"/>
                  </a:lnTo>
                  <a:lnTo>
                    <a:pt x="280" y="184"/>
                  </a:lnTo>
                  <a:lnTo>
                    <a:pt x="280" y="176"/>
                  </a:lnTo>
                  <a:lnTo>
                    <a:pt x="273" y="176"/>
                  </a:lnTo>
                  <a:lnTo>
                    <a:pt x="258" y="168"/>
                  </a:lnTo>
                  <a:lnTo>
                    <a:pt x="251" y="168"/>
                  </a:lnTo>
                  <a:lnTo>
                    <a:pt x="243" y="168"/>
                  </a:lnTo>
                  <a:lnTo>
                    <a:pt x="243" y="176"/>
                  </a:lnTo>
                  <a:lnTo>
                    <a:pt x="243" y="184"/>
                  </a:lnTo>
                  <a:lnTo>
                    <a:pt x="243" y="192"/>
                  </a:lnTo>
                  <a:lnTo>
                    <a:pt x="236" y="200"/>
                  </a:lnTo>
                  <a:lnTo>
                    <a:pt x="236" y="208"/>
                  </a:lnTo>
                  <a:lnTo>
                    <a:pt x="229" y="208"/>
                  </a:lnTo>
                  <a:lnTo>
                    <a:pt x="221" y="216"/>
                  </a:lnTo>
                  <a:lnTo>
                    <a:pt x="214" y="224"/>
                  </a:lnTo>
                  <a:lnTo>
                    <a:pt x="206" y="224"/>
                  </a:lnTo>
                  <a:lnTo>
                    <a:pt x="206" y="232"/>
                  </a:lnTo>
                  <a:lnTo>
                    <a:pt x="199" y="232"/>
                  </a:lnTo>
                  <a:lnTo>
                    <a:pt x="199" y="240"/>
                  </a:lnTo>
                  <a:lnTo>
                    <a:pt x="192" y="240"/>
                  </a:lnTo>
                  <a:lnTo>
                    <a:pt x="192" y="248"/>
                  </a:lnTo>
                  <a:lnTo>
                    <a:pt x="184" y="248"/>
                  </a:lnTo>
                  <a:lnTo>
                    <a:pt x="177" y="256"/>
                  </a:lnTo>
                  <a:lnTo>
                    <a:pt x="170" y="264"/>
                  </a:lnTo>
                  <a:lnTo>
                    <a:pt x="162" y="264"/>
                  </a:lnTo>
                  <a:lnTo>
                    <a:pt x="162" y="272"/>
                  </a:lnTo>
                  <a:lnTo>
                    <a:pt x="155" y="272"/>
                  </a:lnTo>
                  <a:lnTo>
                    <a:pt x="147" y="272"/>
                  </a:lnTo>
                  <a:lnTo>
                    <a:pt x="140" y="272"/>
                  </a:lnTo>
                  <a:lnTo>
                    <a:pt x="133" y="272"/>
                  </a:lnTo>
                  <a:lnTo>
                    <a:pt x="125" y="272"/>
                  </a:lnTo>
                  <a:lnTo>
                    <a:pt x="118" y="272"/>
                  </a:lnTo>
                  <a:lnTo>
                    <a:pt x="110" y="280"/>
                  </a:lnTo>
                  <a:lnTo>
                    <a:pt x="103" y="280"/>
                  </a:lnTo>
                  <a:lnTo>
                    <a:pt x="96" y="287"/>
                  </a:lnTo>
                  <a:lnTo>
                    <a:pt x="96" y="295"/>
                  </a:lnTo>
                  <a:lnTo>
                    <a:pt x="96" y="303"/>
                  </a:lnTo>
                  <a:lnTo>
                    <a:pt x="96" y="311"/>
                  </a:lnTo>
                  <a:lnTo>
                    <a:pt x="96" y="319"/>
                  </a:lnTo>
                  <a:lnTo>
                    <a:pt x="96" y="327"/>
                  </a:lnTo>
                  <a:lnTo>
                    <a:pt x="96" y="335"/>
                  </a:lnTo>
                  <a:lnTo>
                    <a:pt x="96" y="343"/>
                  </a:lnTo>
                  <a:lnTo>
                    <a:pt x="96" y="351"/>
                  </a:lnTo>
                  <a:lnTo>
                    <a:pt x="88" y="351"/>
                  </a:lnTo>
                  <a:lnTo>
                    <a:pt x="74" y="351"/>
                  </a:lnTo>
                  <a:lnTo>
                    <a:pt x="66" y="351"/>
                  </a:lnTo>
                  <a:lnTo>
                    <a:pt x="59" y="343"/>
                  </a:lnTo>
                  <a:lnTo>
                    <a:pt x="51" y="343"/>
                  </a:lnTo>
                  <a:lnTo>
                    <a:pt x="44" y="335"/>
                  </a:lnTo>
                  <a:lnTo>
                    <a:pt x="29" y="335"/>
                  </a:lnTo>
                  <a:lnTo>
                    <a:pt x="14" y="327"/>
                  </a:lnTo>
                  <a:lnTo>
                    <a:pt x="7" y="327"/>
                  </a:lnTo>
                  <a:lnTo>
                    <a:pt x="0" y="327"/>
                  </a:lnTo>
                  <a:lnTo>
                    <a:pt x="0" y="335"/>
                  </a:lnTo>
                  <a:lnTo>
                    <a:pt x="7" y="343"/>
                  </a:lnTo>
                  <a:lnTo>
                    <a:pt x="7" y="359"/>
                  </a:lnTo>
                  <a:lnTo>
                    <a:pt x="14" y="367"/>
                  </a:lnTo>
                  <a:lnTo>
                    <a:pt x="22" y="375"/>
                  </a:lnTo>
                  <a:lnTo>
                    <a:pt x="29" y="375"/>
                  </a:lnTo>
                  <a:lnTo>
                    <a:pt x="37" y="375"/>
                  </a:lnTo>
                  <a:lnTo>
                    <a:pt x="44" y="375"/>
                  </a:lnTo>
                  <a:lnTo>
                    <a:pt x="51" y="375"/>
                  </a:lnTo>
                  <a:lnTo>
                    <a:pt x="51" y="38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50" name="Freeform 118"/>
            <p:cNvSpPr>
              <a:spLocks/>
            </p:cNvSpPr>
            <p:nvPr/>
          </p:nvSpPr>
          <p:spPr bwMode="auto">
            <a:xfrm>
              <a:off x="3333" y="20864"/>
              <a:ext cx="567" cy="383"/>
            </a:xfrm>
            <a:custGeom>
              <a:avLst/>
              <a:gdLst>
                <a:gd name="T0" fmla="*/ 88 w 567"/>
                <a:gd name="T1" fmla="*/ 383 h 383"/>
                <a:gd name="T2" fmla="*/ 155 w 567"/>
                <a:gd name="T3" fmla="*/ 367 h 383"/>
                <a:gd name="T4" fmla="*/ 184 w 567"/>
                <a:gd name="T5" fmla="*/ 343 h 383"/>
                <a:gd name="T6" fmla="*/ 236 w 567"/>
                <a:gd name="T7" fmla="*/ 335 h 383"/>
                <a:gd name="T8" fmla="*/ 273 w 567"/>
                <a:gd name="T9" fmla="*/ 327 h 383"/>
                <a:gd name="T10" fmla="*/ 288 w 567"/>
                <a:gd name="T11" fmla="*/ 303 h 383"/>
                <a:gd name="T12" fmla="*/ 310 w 567"/>
                <a:gd name="T13" fmla="*/ 272 h 383"/>
                <a:gd name="T14" fmla="*/ 339 w 567"/>
                <a:gd name="T15" fmla="*/ 224 h 383"/>
                <a:gd name="T16" fmla="*/ 354 w 567"/>
                <a:gd name="T17" fmla="*/ 208 h 383"/>
                <a:gd name="T18" fmla="*/ 362 w 567"/>
                <a:gd name="T19" fmla="*/ 176 h 383"/>
                <a:gd name="T20" fmla="*/ 384 w 567"/>
                <a:gd name="T21" fmla="*/ 160 h 383"/>
                <a:gd name="T22" fmla="*/ 398 w 567"/>
                <a:gd name="T23" fmla="*/ 152 h 383"/>
                <a:gd name="T24" fmla="*/ 465 w 567"/>
                <a:gd name="T25" fmla="*/ 128 h 383"/>
                <a:gd name="T26" fmla="*/ 487 w 567"/>
                <a:gd name="T27" fmla="*/ 112 h 383"/>
                <a:gd name="T28" fmla="*/ 517 w 567"/>
                <a:gd name="T29" fmla="*/ 112 h 383"/>
                <a:gd name="T30" fmla="*/ 502 w 567"/>
                <a:gd name="T31" fmla="*/ 96 h 383"/>
                <a:gd name="T32" fmla="*/ 509 w 567"/>
                <a:gd name="T33" fmla="*/ 80 h 383"/>
                <a:gd name="T34" fmla="*/ 538 w 567"/>
                <a:gd name="T35" fmla="*/ 64 h 383"/>
                <a:gd name="T36" fmla="*/ 560 w 567"/>
                <a:gd name="T37" fmla="*/ 56 h 383"/>
                <a:gd name="T38" fmla="*/ 553 w 567"/>
                <a:gd name="T39" fmla="*/ 48 h 383"/>
                <a:gd name="T40" fmla="*/ 531 w 567"/>
                <a:gd name="T41" fmla="*/ 40 h 383"/>
                <a:gd name="T42" fmla="*/ 502 w 567"/>
                <a:gd name="T43" fmla="*/ 32 h 383"/>
                <a:gd name="T44" fmla="*/ 472 w 567"/>
                <a:gd name="T45" fmla="*/ 32 h 383"/>
                <a:gd name="T46" fmla="*/ 450 w 567"/>
                <a:gd name="T47" fmla="*/ 16 h 383"/>
                <a:gd name="T48" fmla="*/ 428 w 567"/>
                <a:gd name="T49" fmla="*/ 0 h 383"/>
                <a:gd name="T50" fmla="*/ 398 w 567"/>
                <a:gd name="T51" fmla="*/ 16 h 383"/>
                <a:gd name="T52" fmla="*/ 369 w 567"/>
                <a:gd name="T53" fmla="*/ 48 h 383"/>
                <a:gd name="T54" fmla="*/ 347 w 567"/>
                <a:gd name="T55" fmla="*/ 88 h 383"/>
                <a:gd name="T56" fmla="*/ 332 w 567"/>
                <a:gd name="T57" fmla="*/ 120 h 383"/>
                <a:gd name="T58" fmla="*/ 332 w 567"/>
                <a:gd name="T59" fmla="*/ 152 h 383"/>
                <a:gd name="T60" fmla="*/ 325 w 567"/>
                <a:gd name="T61" fmla="*/ 152 h 383"/>
                <a:gd name="T62" fmla="*/ 302 w 567"/>
                <a:gd name="T63" fmla="*/ 160 h 383"/>
                <a:gd name="T64" fmla="*/ 280 w 567"/>
                <a:gd name="T65" fmla="*/ 176 h 383"/>
                <a:gd name="T66" fmla="*/ 243 w 567"/>
                <a:gd name="T67" fmla="*/ 168 h 383"/>
                <a:gd name="T68" fmla="*/ 236 w 567"/>
                <a:gd name="T69" fmla="*/ 200 h 383"/>
                <a:gd name="T70" fmla="*/ 214 w 567"/>
                <a:gd name="T71" fmla="*/ 224 h 383"/>
                <a:gd name="T72" fmla="*/ 199 w 567"/>
                <a:gd name="T73" fmla="*/ 240 h 383"/>
                <a:gd name="T74" fmla="*/ 177 w 567"/>
                <a:gd name="T75" fmla="*/ 256 h 383"/>
                <a:gd name="T76" fmla="*/ 155 w 567"/>
                <a:gd name="T77" fmla="*/ 272 h 383"/>
                <a:gd name="T78" fmla="*/ 125 w 567"/>
                <a:gd name="T79" fmla="*/ 272 h 383"/>
                <a:gd name="T80" fmla="*/ 96 w 567"/>
                <a:gd name="T81" fmla="*/ 287 h 383"/>
                <a:gd name="T82" fmla="*/ 96 w 567"/>
                <a:gd name="T83" fmla="*/ 319 h 383"/>
                <a:gd name="T84" fmla="*/ 96 w 567"/>
                <a:gd name="T85" fmla="*/ 351 h 383"/>
                <a:gd name="T86" fmla="*/ 59 w 567"/>
                <a:gd name="T87" fmla="*/ 343 h 383"/>
                <a:gd name="T88" fmla="*/ 14 w 567"/>
                <a:gd name="T89" fmla="*/ 327 h 383"/>
                <a:gd name="T90" fmla="*/ 7 w 567"/>
                <a:gd name="T91" fmla="*/ 343 h 383"/>
                <a:gd name="T92" fmla="*/ 29 w 567"/>
                <a:gd name="T93" fmla="*/ 375 h 383"/>
                <a:gd name="T94" fmla="*/ 51 w 567"/>
                <a:gd name="T95"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383">
                  <a:moveTo>
                    <a:pt x="51" y="383"/>
                  </a:moveTo>
                  <a:lnTo>
                    <a:pt x="51" y="383"/>
                  </a:lnTo>
                  <a:lnTo>
                    <a:pt x="66" y="383"/>
                  </a:lnTo>
                  <a:lnTo>
                    <a:pt x="88" y="383"/>
                  </a:lnTo>
                  <a:lnTo>
                    <a:pt x="118" y="383"/>
                  </a:lnTo>
                  <a:lnTo>
                    <a:pt x="133" y="383"/>
                  </a:lnTo>
                  <a:lnTo>
                    <a:pt x="140" y="375"/>
                  </a:lnTo>
                  <a:lnTo>
                    <a:pt x="155" y="367"/>
                  </a:lnTo>
                  <a:lnTo>
                    <a:pt x="162" y="351"/>
                  </a:lnTo>
                  <a:lnTo>
                    <a:pt x="170" y="343"/>
                  </a:lnTo>
                  <a:lnTo>
                    <a:pt x="177" y="343"/>
                  </a:lnTo>
                  <a:lnTo>
                    <a:pt x="184" y="343"/>
                  </a:lnTo>
                  <a:lnTo>
                    <a:pt x="192" y="335"/>
                  </a:lnTo>
                  <a:lnTo>
                    <a:pt x="206" y="335"/>
                  </a:lnTo>
                  <a:lnTo>
                    <a:pt x="221" y="335"/>
                  </a:lnTo>
                  <a:lnTo>
                    <a:pt x="236" y="335"/>
                  </a:lnTo>
                  <a:lnTo>
                    <a:pt x="251" y="335"/>
                  </a:lnTo>
                  <a:lnTo>
                    <a:pt x="258" y="327"/>
                  </a:lnTo>
                  <a:lnTo>
                    <a:pt x="266" y="327"/>
                  </a:lnTo>
                  <a:lnTo>
                    <a:pt x="273" y="327"/>
                  </a:lnTo>
                  <a:lnTo>
                    <a:pt x="273" y="319"/>
                  </a:lnTo>
                  <a:lnTo>
                    <a:pt x="280" y="311"/>
                  </a:lnTo>
                  <a:lnTo>
                    <a:pt x="280" y="303"/>
                  </a:lnTo>
                  <a:lnTo>
                    <a:pt x="288" y="303"/>
                  </a:lnTo>
                  <a:lnTo>
                    <a:pt x="295" y="295"/>
                  </a:lnTo>
                  <a:lnTo>
                    <a:pt x="302" y="287"/>
                  </a:lnTo>
                  <a:lnTo>
                    <a:pt x="310" y="287"/>
                  </a:lnTo>
                  <a:lnTo>
                    <a:pt x="310" y="272"/>
                  </a:lnTo>
                  <a:lnTo>
                    <a:pt x="317" y="256"/>
                  </a:lnTo>
                  <a:lnTo>
                    <a:pt x="325" y="240"/>
                  </a:lnTo>
                  <a:lnTo>
                    <a:pt x="332" y="224"/>
                  </a:lnTo>
                  <a:lnTo>
                    <a:pt x="339" y="224"/>
                  </a:lnTo>
                  <a:lnTo>
                    <a:pt x="339" y="216"/>
                  </a:lnTo>
                  <a:lnTo>
                    <a:pt x="347" y="216"/>
                  </a:lnTo>
                  <a:lnTo>
                    <a:pt x="347" y="208"/>
                  </a:lnTo>
                  <a:lnTo>
                    <a:pt x="354" y="208"/>
                  </a:lnTo>
                  <a:lnTo>
                    <a:pt x="354" y="200"/>
                  </a:lnTo>
                  <a:lnTo>
                    <a:pt x="354" y="192"/>
                  </a:lnTo>
                  <a:lnTo>
                    <a:pt x="354" y="184"/>
                  </a:lnTo>
                  <a:lnTo>
                    <a:pt x="362" y="176"/>
                  </a:lnTo>
                  <a:lnTo>
                    <a:pt x="369" y="168"/>
                  </a:lnTo>
                  <a:lnTo>
                    <a:pt x="369" y="160"/>
                  </a:lnTo>
                  <a:lnTo>
                    <a:pt x="376" y="160"/>
                  </a:lnTo>
                  <a:lnTo>
                    <a:pt x="384" y="160"/>
                  </a:lnTo>
                  <a:lnTo>
                    <a:pt x="384" y="152"/>
                  </a:lnTo>
                  <a:lnTo>
                    <a:pt x="391" y="152"/>
                  </a:lnTo>
                  <a:lnTo>
                    <a:pt x="391" y="144"/>
                  </a:lnTo>
                  <a:lnTo>
                    <a:pt x="398" y="152"/>
                  </a:lnTo>
                  <a:lnTo>
                    <a:pt x="406" y="160"/>
                  </a:lnTo>
                  <a:lnTo>
                    <a:pt x="421" y="152"/>
                  </a:lnTo>
                  <a:lnTo>
                    <a:pt x="443" y="144"/>
                  </a:lnTo>
                  <a:lnTo>
                    <a:pt x="465" y="128"/>
                  </a:lnTo>
                  <a:lnTo>
                    <a:pt x="480" y="128"/>
                  </a:lnTo>
                  <a:lnTo>
                    <a:pt x="480" y="120"/>
                  </a:lnTo>
                  <a:lnTo>
                    <a:pt x="487" y="120"/>
                  </a:lnTo>
                  <a:lnTo>
                    <a:pt x="487" y="112"/>
                  </a:lnTo>
                  <a:lnTo>
                    <a:pt x="494" y="112"/>
                  </a:lnTo>
                  <a:lnTo>
                    <a:pt x="502" y="112"/>
                  </a:lnTo>
                  <a:lnTo>
                    <a:pt x="509" y="112"/>
                  </a:lnTo>
                  <a:lnTo>
                    <a:pt x="517" y="112"/>
                  </a:lnTo>
                  <a:lnTo>
                    <a:pt x="517" y="104"/>
                  </a:lnTo>
                  <a:lnTo>
                    <a:pt x="509" y="104"/>
                  </a:lnTo>
                  <a:lnTo>
                    <a:pt x="502" y="104"/>
                  </a:lnTo>
                  <a:lnTo>
                    <a:pt x="502" y="96"/>
                  </a:lnTo>
                  <a:lnTo>
                    <a:pt x="494" y="96"/>
                  </a:lnTo>
                  <a:lnTo>
                    <a:pt x="494" y="88"/>
                  </a:lnTo>
                  <a:lnTo>
                    <a:pt x="502" y="80"/>
                  </a:lnTo>
                  <a:lnTo>
                    <a:pt x="509" y="80"/>
                  </a:lnTo>
                  <a:lnTo>
                    <a:pt x="517" y="72"/>
                  </a:lnTo>
                  <a:lnTo>
                    <a:pt x="523" y="72"/>
                  </a:lnTo>
                  <a:lnTo>
                    <a:pt x="531" y="64"/>
                  </a:lnTo>
                  <a:lnTo>
                    <a:pt x="538" y="64"/>
                  </a:lnTo>
                  <a:lnTo>
                    <a:pt x="545" y="64"/>
                  </a:lnTo>
                  <a:lnTo>
                    <a:pt x="553" y="64"/>
                  </a:lnTo>
                  <a:lnTo>
                    <a:pt x="560" y="64"/>
                  </a:lnTo>
                  <a:lnTo>
                    <a:pt x="560" y="56"/>
                  </a:lnTo>
                  <a:lnTo>
                    <a:pt x="567" y="56"/>
                  </a:lnTo>
                  <a:lnTo>
                    <a:pt x="560" y="56"/>
                  </a:lnTo>
                  <a:lnTo>
                    <a:pt x="560" y="48"/>
                  </a:lnTo>
                  <a:lnTo>
                    <a:pt x="553" y="48"/>
                  </a:lnTo>
                  <a:lnTo>
                    <a:pt x="553" y="40"/>
                  </a:lnTo>
                  <a:lnTo>
                    <a:pt x="545" y="40"/>
                  </a:lnTo>
                  <a:lnTo>
                    <a:pt x="538" y="40"/>
                  </a:lnTo>
                  <a:lnTo>
                    <a:pt x="531" y="40"/>
                  </a:lnTo>
                  <a:lnTo>
                    <a:pt x="523" y="40"/>
                  </a:lnTo>
                  <a:lnTo>
                    <a:pt x="517" y="32"/>
                  </a:lnTo>
                  <a:lnTo>
                    <a:pt x="509" y="32"/>
                  </a:lnTo>
                  <a:lnTo>
                    <a:pt x="502" y="32"/>
                  </a:lnTo>
                  <a:lnTo>
                    <a:pt x="494" y="32"/>
                  </a:lnTo>
                  <a:lnTo>
                    <a:pt x="487" y="32"/>
                  </a:lnTo>
                  <a:lnTo>
                    <a:pt x="480" y="32"/>
                  </a:lnTo>
                  <a:lnTo>
                    <a:pt x="472" y="32"/>
                  </a:lnTo>
                  <a:lnTo>
                    <a:pt x="465" y="32"/>
                  </a:lnTo>
                  <a:lnTo>
                    <a:pt x="458" y="32"/>
                  </a:lnTo>
                  <a:lnTo>
                    <a:pt x="458" y="24"/>
                  </a:lnTo>
                  <a:lnTo>
                    <a:pt x="450" y="16"/>
                  </a:lnTo>
                  <a:lnTo>
                    <a:pt x="443" y="8"/>
                  </a:lnTo>
                  <a:lnTo>
                    <a:pt x="443" y="0"/>
                  </a:lnTo>
                  <a:lnTo>
                    <a:pt x="435" y="0"/>
                  </a:lnTo>
                  <a:lnTo>
                    <a:pt x="428" y="0"/>
                  </a:lnTo>
                  <a:lnTo>
                    <a:pt x="421" y="0"/>
                  </a:lnTo>
                  <a:lnTo>
                    <a:pt x="413" y="0"/>
                  </a:lnTo>
                  <a:lnTo>
                    <a:pt x="406" y="8"/>
                  </a:lnTo>
                  <a:lnTo>
                    <a:pt x="398" y="16"/>
                  </a:lnTo>
                  <a:lnTo>
                    <a:pt x="391" y="24"/>
                  </a:lnTo>
                  <a:lnTo>
                    <a:pt x="384" y="32"/>
                  </a:lnTo>
                  <a:lnTo>
                    <a:pt x="369" y="40"/>
                  </a:lnTo>
                  <a:lnTo>
                    <a:pt x="369" y="48"/>
                  </a:lnTo>
                  <a:lnTo>
                    <a:pt x="362" y="64"/>
                  </a:lnTo>
                  <a:lnTo>
                    <a:pt x="362" y="72"/>
                  </a:lnTo>
                  <a:lnTo>
                    <a:pt x="354" y="80"/>
                  </a:lnTo>
                  <a:lnTo>
                    <a:pt x="347" y="88"/>
                  </a:lnTo>
                  <a:lnTo>
                    <a:pt x="332" y="96"/>
                  </a:lnTo>
                  <a:lnTo>
                    <a:pt x="332" y="104"/>
                  </a:lnTo>
                  <a:lnTo>
                    <a:pt x="332" y="112"/>
                  </a:lnTo>
                  <a:lnTo>
                    <a:pt x="332" y="120"/>
                  </a:lnTo>
                  <a:lnTo>
                    <a:pt x="332" y="128"/>
                  </a:lnTo>
                  <a:lnTo>
                    <a:pt x="332" y="136"/>
                  </a:lnTo>
                  <a:lnTo>
                    <a:pt x="332" y="144"/>
                  </a:lnTo>
                  <a:lnTo>
                    <a:pt x="332" y="152"/>
                  </a:lnTo>
                  <a:lnTo>
                    <a:pt x="332" y="160"/>
                  </a:lnTo>
                  <a:lnTo>
                    <a:pt x="332" y="168"/>
                  </a:lnTo>
                  <a:lnTo>
                    <a:pt x="325" y="160"/>
                  </a:lnTo>
                  <a:lnTo>
                    <a:pt x="325" y="152"/>
                  </a:lnTo>
                  <a:lnTo>
                    <a:pt x="317" y="144"/>
                  </a:lnTo>
                  <a:lnTo>
                    <a:pt x="310" y="144"/>
                  </a:lnTo>
                  <a:lnTo>
                    <a:pt x="302" y="152"/>
                  </a:lnTo>
                  <a:lnTo>
                    <a:pt x="302" y="160"/>
                  </a:lnTo>
                  <a:lnTo>
                    <a:pt x="295" y="168"/>
                  </a:lnTo>
                  <a:lnTo>
                    <a:pt x="288" y="176"/>
                  </a:lnTo>
                  <a:lnTo>
                    <a:pt x="280" y="184"/>
                  </a:lnTo>
                  <a:lnTo>
                    <a:pt x="280" y="176"/>
                  </a:lnTo>
                  <a:lnTo>
                    <a:pt x="273" y="176"/>
                  </a:lnTo>
                  <a:lnTo>
                    <a:pt x="258" y="168"/>
                  </a:lnTo>
                  <a:lnTo>
                    <a:pt x="251" y="168"/>
                  </a:lnTo>
                  <a:lnTo>
                    <a:pt x="243" y="168"/>
                  </a:lnTo>
                  <a:lnTo>
                    <a:pt x="243" y="176"/>
                  </a:lnTo>
                  <a:lnTo>
                    <a:pt x="243" y="184"/>
                  </a:lnTo>
                  <a:lnTo>
                    <a:pt x="243" y="192"/>
                  </a:lnTo>
                  <a:lnTo>
                    <a:pt x="236" y="200"/>
                  </a:lnTo>
                  <a:lnTo>
                    <a:pt x="236" y="208"/>
                  </a:lnTo>
                  <a:lnTo>
                    <a:pt x="229" y="208"/>
                  </a:lnTo>
                  <a:lnTo>
                    <a:pt x="221" y="216"/>
                  </a:lnTo>
                  <a:lnTo>
                    <a:pt x="214" y="224"/>
                  </a:lnTo>
                  <a:lnTo>
                    <a:pt x="206" y="224"/>
                  </a:lnTo>
                  <a:lnTo>
                    <a:pt x="206" y="232"/>
                  </a:lnTo>
                  <a:lnTo>
                    <a:pt x="199" y="232"/>
                  </a:lnTo>
                  <a:lnTo>
                    <a:pt x="199" y="240"/>
                  </a:lnTo>
                  <a:lnTo>
                    <a:pt x="192" y="240"/>
                  </a:lnTo>
                  <a:lnTo>
                    <a:pt x="192" y="248"/>
                  </a:lnTo>
                  <a:lnTo>
                    <a:pt x="184" y="248"/>
                  </a:lnTo>
                  <a:lnTo>
                    <a:pt x="177" y="256"/>
                  </a:lnTo>
                  <a:lnTo>
                    <a:pt x="170" y="264"/>
                  </a:lnTo>
                  <a:lnTo>
                    <a:pt x="162" y="264"/>
                  </a:lnTo>
                  <a:lnTo>
                    <a:pt x="162" y="272"/>
                  </a:lnTo>
                  <a:lnTo>
                    <a:pt x="155" y="272"/>
                  </a:lnTo>
                  <a:lnTo>
                    <a:pt x="147" y="272"/>
                  </a:lnTo>
                  <a:lnTo>
                    <a:pt x="140" y="272"/>
                  </a:lnTo>
                  <a:lnTo>
                    <a:pt x="133" y="272"/>
                  </a:lnTo>
                  <a:lnTo>
                    <a:pt x="125" y="272"/>
                  </a:lnTo>
                  <a:lnTo>
                    <a:pt x="118" y="272"/>
                  </a:lnTo>
                  <a:lnTo>
                    <a:pt x="110" y="280"/>
                  </a:lnTo>
                  <a:lnTo>
                    <a:pt x="103" y="280"/>
                  </a:lnTo>
                  <a:lnTo>
                    <a:pt x="96" y="287"/>
                  </a:lnTo>
                  <a:lnTo>
                    <a:pt x="96" y="295"/>
                  </a:lnTo>
                  <a:lnTo>
                    <a:pt x="96" y="303"/>
                  </a:lnTo>
                  <a:lnTo>
                    <a:pt x="96" y="311"/>
                  </a:lnTo>
                  <a:lnTo>
                    <a:pt x="96" y="319"/>
                  </a:lnTo>
                  <a:lnTo>
                    <a:pt x="96" y="327"/>
                  </a:lnTo>
                  <a:lnTo>
                    <a:pt x="96" y="335"/>
                  </a:lnTo>
                  <a:lnTo>
                    <a:pt x="96" y="343"/>
                  </a:lnTo>
                  <a:lnTo>
                    <a:pt x="96" y="351"/>
                  </a:lnTo>
                  <a:lnTo>
                    <a:pt x="88" y="351"/>
                  </a:lnTo>
                  <a:lnTo>
                    <a:pt x="74" y="351"/>
                  </a:lnTo>
                  <a:lnTo>
                    <a:pt x="66" y="351"/>
                  </a:lnTo>
                  <a:lnTo>
                    <a:pt x="59" y="343"/>
                  </a:lnTo>
                  <a:lnTo>
                    <a:pt x="51" y="343"/>
                  </a:lnTo>
                  <a:lnTo>
                    <a:pt x="44" y="335"/>
                  </a:lnTo>
                  <a:lnTo>
                    <a:pt x="29" y="335"/>
                  </a:lnTo>
                  <a:lnTo>
                    <a:pt x="14" y="327"/>
                  </a:lnTo>
                  <a:lnTo>
                    <a:pt x="7" y="327"/>
                  </a:lnTo>
                  <a:lnTo>
                    <a:pt x="0" y="327"/>
                  </a:lnTo>
                  <a:lnTo>
                    <a:pt x="0" y="335"/>
                  </a:lnTo>
                  <a:lnTo>
                    <a:pt x="7" y="343"/>
                  </a:lnTo>
                  <a:lnTo>
                    <a:pt x="7" y="359"/>
                  </a:lnTo>
                  <a:lnTo>
                    <a:pt x="14" y="367"/>
                  </a:lnTo>
                  <a:lnTo>
                    <a:pt x="22" y="375"/>
                  </a:lnTo>
                  <a:lnTo>
                    <a:pt x="29" y="375"/>
                  </a:lnTo>
                  <a:lnTo>
                    <a:pt x="37" y="375"/>
                  </a:lnTo>
                  <a:lnTo>
                    <a:pt x="44" y="375"/>
                  </a:lnTo>
                  <a:lnTo>
                    <a:pt x="51" y="375"/>
                  </a:lnTo>
                  <a:lnTo>
                    <a:pt x="51" y="38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51" name="Group 119"/>
          <p:cNvGrpSpPr>
            <a:grpSpLocks/>
          </p:cNvGrpSpPr>
          <p:nvPr/>
        </p:nvGrpSpPr>
        <p:grpSpPr bwMode="auto">
          <a:xfrm>
            <a:off x="5645150" y="5257800"/>
            <a:ext cx="130175" cy="88900"/>
            <a:chOff x="3590" y="21000"/>
            <a:chExt cx="82" cy="56"/>
          </a:xfrm>
        </p:grpSpPr>
        <p:sp>
          <p:nvSpPr>
            <p:cNvPr id="658552" name="Freeform 120"/>
            <p:cNvSpPr>
              <a:spLocks/>
            </p:cNvSpPr>
            <p:nvPr/>
          </p:nvSpPr>
          <p:spPr bwMode="auto">
            <a:xfrm>
              <a:off x="3590" y="21000"/>
              <a:ext cx="82" cy="56"/>
            </a:xfrm>
            <a:custGeom>
              <a:avLst/>
              <a:gdLst>
                <a:gd name="T0" fmla="*/ 53 w 82"/>
                <a:gd name="T1" fmla="*/ 48 h 56"/>
                <a:gd name="T2" fmla="*/ 60 w 82"/>
                <a:gd name="T3" fmla="*/ 16 h 56"/>
                <a:gd name="T4" fmla="*/ 75 w 82"/>
                <a:gd name="T5" fmla="*/ 16 h 56"/>
                <a:gd name="T6" fmla="*/ 82 w 82"/>
                <a:gd name="T7" fmla="*/ 48 h 56"/>
                <a:gd name="T8" fmla="*/ 82 w 82"/>
                <a:gd name="T9" fmla="*/ 16 h 56"/>
                <a:gd name="T10" fmla="*/ 82 w 82"/>
                <a:gd name="T11" fmla="*/ 8 h 56"/>
                <a:gd name="T12" fmla="*/ 82 w 82"/>
                <a:gd name="T13" fmla="*/ 0 h 56"/>
                <a:gd name="T14" fmla="*/ 75 w 82"/>
                <a:gd name="T15" fmla="*/ 0 h 56"/>
                <a:gd name="T16" fmla="*/ 53 w 82"/>
                <a:gd name="T17" fmla="*/ 0 h 56"/>
                <a:gd name="T18" fmla="*/ 38 w 82"/>
                <a:gd name="T19" fmla="*/ 8 h 56"/>
                <a:gd name="T20" fmla="*/ 30 w 82"/>
                <a:gd name="T21" fmla="*/ 16 h 56"/>
                <a:gd name="T22" fmla="*/ 0 w 82"/>
                <a:gd name="T23" fmla="*/ 40 h 56"/>
                <a:gd name="T24" fmla="*/ 0 w 82"/>
                <a:gd name="T25" fmla="*/ 48 h 56"/>
                <a:gd name="T26" fmla="*/ 38 w 82"/>
                <a:gd name="T27" fmla="*/ 56 h 56"/>
                <a:gd name="T28" fmla="*/ 38 w 82"/>
                <a:gd name="T29" fmla="*/ 48 h 56"/>
                <a:gd name="T30" fmla="*/ 53 w 82"/>
                <a:gd name="T31"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56">
                  <a:moveTo>
                    <a:pt x="53" y="48"/>
                  </a:moveTo>
                  <a:lnTo>
                    <a:pt x="60" y="16"/>
                  </a:lnTo>
                  <a:lnTo>
                    <a:pt x="75" y="16"/>
                  </a:lnTo>
                  <a:lnTo>
                    <a:pt x="82" y="48"/>
                  </a:lnTo>
                  <a:lnTo>
                    <a:pt x="82" y="16"/>
                  </a:lnTo>
                  <a:lnTo>
                    <a:pt x="82" y="8"/>
                  </a:lnTo>
                  <a:lnTo>
                    <a:pt x="82" y="0"/>
                  </a:lnTo>
                  <a:lnTo>
                    <a:pt x="75" y="0"/>
                  </a:lnTo>
                  <a:lnTo>
                    <a:pt x="53" y="0"/>
                  </a:lnTo>
                  <a:lnTo>
                    <a:pt x="38" y="8"/>
                  </a:lnTo>
                  <a:lnTo>
                    <a:pt x="30" y="16"/>
                  </a:lnTo>
                  <a:lnTo>
                    <a:pt x="0" y="40"/>
                  </a:lnTo>
                  <a:lnTo>
                    <a:pt x="0" y="48"/>
                  </a:lnTo>
                  <a:lnTo>
                    <a:pt x="38" y="56"/>
                  </a:lnTo>
                  <a:lnTo>
                    <a:pt x="38" y="48"/>
                  </a:lnTo>
                  <a:lnTo>
                    <a:pt x="53" y="4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53" name="Freeform 121"/>
            <p:cNvSpPr>
              <a:spLocks/>
            </p:cNvSpPr>
            <p:nvPr/>
          </p:nvSpPr>
          <p:spPr bwMode="auto">
            <a:xfrm>
              <a:off x="3590" y="21000"/>
              <a:ext cx="82" cy="56"/>
            </a:xfrm>
            <a:custGeom>
              <a:avLst/>
              <a:gdLst>
                <a:gd name="T0" fmla="*/ 53 w 82"/>
                <a:gd name="T1" fmla="*/ 48 h 56"/>
                <a:gd name="T2" fmla="*/ 60 w 82"/>
                <a:gd name="T3" fmla="*/ 16 h 56"/>
                <a:gd name="T4" fmla="*/ 75 w 82"/>
                <a:gd name="T5" fmla="*/ 16 h 56"/>
                <a:gd name="T6" fmla="*/ 82 w 82"/>
                <a:gd name="T7" fmla="*/ 48 h 56"/>
                <a:gd name="T8" fmla="*/ 82 w 82"/>
                <a:gd name="T9" fmla="*/ 16 h 56"/>
                <a:gd name="T10" fmla="*/ 82 w 82"/>
                <a:gd name="T11" fmla="*/ 8 h 56"/>
                <a:gd name="T12" fmla="*/ 82 w 82"/>
                <a:gd name="T13" fmla="*/ 0 h 56"/>
                <a:gd name="T14" fmla="*/ 75 w 82"/>
                <a:gd name="T15" fmla="*/ 0 h 56"/>
                <a:gd name="T16" fmla="*/ 53 w 82"/>
                <a:gd name="T17" fmla="*/ 0 h 56"/>
                <a:gd name="T18" fmla="*/ 38 w 82"/>
                <a:gd name="T19" fmla="*/ 8 h 56"/>
                <a:gd name="T20" fmla="*/ 30 w 82"/>
                <a:gd name="T21" fmla="*/ 16 h 56"/>
                <a:gd name="T22" fmla="*/ 0 w 82"/>
                <a:gd name="T23" fmla="*/ 40 h 56"/>
                <a:gd name="T24" fmla="*/ 0 w 82"/>
                <a:gd name="T25" fmla="*/ 48 h 56"/>
                <a:gd name="T26" fmla="*/ 38 w 82"/>
                <a:gd name="T27" fmla="*/ 56 h 56"/>
                <a:gd name="T28" fmla="*/ 38 w 82"/>
                <a:gd name="T29" fmla="*/ 48 h 56"/>
                <a:gd name="T30" fmla="*/ 53 w 82"/>
                <a:gd name="T31"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56">
                  <a:moveTo>
                    <a:pt x="53" y="48"/>
                  </a:moveTo>
                  <a:lnTo>
                    <a:pt x="60" y="16"/>
                  </a:lnTo>
                  <a:lnTo>
                    <a:pt x="75" y="16"/>
                  </a:lnTo>
                  <a:lnTo>
                    <a:pt x="82" y="48"/>
                  </a:lnTo>
                  <a:lnTo>
                    <a:pt x="82" y="16"/>
                  </a:lnTo>
                  <a:lnTo>
                    <a:pt x="82" y="8"/>
                  </a:lnTo>
                  <a:lnTo>
                    <a:pt x="82" y="0"/>
                  </a:lnTo>
                  <a:lnTo>
                    <a:pt x="75" y="0"/>
                  </a:lnTo>
                  <a:lnTo>
                    <a:pt x="53" y="0"/>
                  </a:lnTo>
                  <a:lnTo>
                    <a:pt x="38" y="8"/>
                  </a:lnTo>
                  <a:lnTo>
                    <a:pt x="30" y="16"/>
                  </a:lnTo>
                  <a:lnTo>
                    <a:pt x="0" y="40"/>
                  </a:lnTo>
                  <a:lnTo>
                    <a:pt x="0" y="48"/>
                  </a:lnTo>
                  <a:lnTo>
                    <a:pt x="38" y="56"/>
                  </a:lnTo>
                  <a:lnTo>
                    <a:pt x="38" y="48"/>
                  </a:lnTo>
                  <a:lnTo>
                    <a:pt x="53" y="4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54" name="Group 122"/>
          <p:cNvGrpSpPr>
            <a:grpSpLocks/>
          </p:cNvGrpSpPr>
          <p:nvPr/>
        </p:nvGrpSpPr>
        <p:grpSpPr bwMode="auto">
          <a:xfrm>
            <a:off x="5143500" y="5207000"/>
            <a:ext cx="971550" cy="798513"/>
            <a:chOff x="3274" y="20968"/>
            <a:chExt cx="612" cy="503"/>
          </a:xfrm>
        </p:grpSpPr>
        <p:sp>
          <p:nvSpPr>
            <p:cNvPr id="658555" name="Freeform 123"/>
            <p:cNvSpPr>
              <a:spLocks/>
            </p:cNvSpPr>
            <p:nvPr/>
          </p:nvSpPr>
          <p:spPr bwMode="auto">
            <a:xfrm>
              <a:off x="3274" y="20968"/>
              <a:ext cx="612" cy="503"/>
            </a:xfrm>
            <a:custGeom>
              <a:avLst/>
              <a:gdLst>
                <a:gd name="T0" fmla="*/ 590 w 612"/>
                <a:gd name="T1" fmla="*/ 168 h 503"/>
                <a:gd name="T2" fmla="*/ 539 w 612"/>
                <a:gd name="T3" fmla="*/ 152 h 503"/>
                <a:gd name="T4" fmla="*/ 531 w 612"/>
                <a:gd name="T5" fmla="*/ 128 h 503"/>
                <a:gd name="T6" fmla="*/ 553 w 612"/>
                <a:gd name="T7" fmla="*/ 128 h 503"/>
                <a:gd name="T8" fmla="*/ 539 w 612"/>
                <a:gd name="T9" fmla="*/ 96 h 503"/>
                <a:gd name="T10" fmla="*/ 524 w 612"/>
                <a:gd name="T11" fmla="*/ 80 h 503"/>
                <a:gd name="T12" fmla="*/ 502 w 612"/>
                <a:gd name="T13" fmla="*/ 64 h 503"/>
                <a:gd name="T14" fmla="*/ 524 w 612"/>
                <a:gd name="T15" fmla="*/ 16 h 503"/>
                <a:gd name="T16" fmla="*/ 450 w 612"/>
                <a:gd name="T17" fmla="*/ 48 h 503"/>
                <a:gd name="T18" fmla="*/ 435 w 612"/>
                <a:gd name="T19" fmla="*/ 48 h 503"/>
                <a:gd name="T20" fmla="*/ 398 w 612"/>
                <a:gd name="T21" fmla="*/ 56 h 503"/>
                <a:gd name="T22" fmla="*/ 391 w 612"/>
                <a:gd name="T23" fmla="*/ 96 h 503"/>
                <a:gd name="T24" fmla="*/ 354 w 612"/>
                <a:gd name="T25" fmla="*/ 168 h 503"/>
                <a:gd name="T26" fmla="*/ 317 w 612"/>
                <a:gd name="T27" fmla="*/ 223 h 503"/>
                <a:gd name="T28" fmla="*/ 184 w 612"/>
                <a:gd name="T29" fmla="*/ 263 h 503"/>
                <a:gd name="T30" fmla="*/ 59 w 612"/>
                <a:gd name="T31" fmla="*/ 239 h 503"/>
                <a:gd name="T32" fmla="*/ 29 w 612"/>
                <a:gd name="T33" fmla="*/ 231 h 503"/>
                <a:gd name="T34" fmla="*/ 14 w 612"/>
                <a:gd name="T35" fmla="*/ 263 h 503"/>
                <a:gd name="T36" fmla="*/ 0 w 612"/>
                <a:gd name="T37" fmla="*/ 279 h 503"/>
                <a:gd name="T38" fmla="*/ 0 w 612"/>
                <a:gd name="T39" fmla="*/ 319 h 503"/>
                <a:gd name="T40" fmla="*/ 29 w 612"/>
                <a:gd name="T41" fmla="*/ 351 h 503"/>
                <a:gd name="T42" fmla="*/ 51 w 612"/>
                <a:gd name="T43" fmla="*/ 407 h 503"/>
                <a:gd name="T44" fmla="*/ 73 w 612"/>
                <a:gd name="T45" fmla="*/ 391 h 503"/>
                <a:gd name="T46" fmla="*/ 81 w 612"/>
                <a:gd name="T47" fmla="*/ 423 h 503"/>
                <a:gd name="T48" fmla="*/ 103 w 612"/>
                <a:gd name="T49" fmla="*/ 487 h 503"/>
                <a:gd name="T50" fmla="*/ 125 w 612"/>
                <a:gd name="T51" fmla="*/ 495 h 503"/>
                <a:gd name="T52" fmla="*/ 184 w 612"/>
                <a:gd name="T53" fmla="*/ 487 h 503"/>
                <a:gd name="T54" fmla="*/ 214 w 612"/>
                <a:gd name="T55" fmla="*/ 487 h 503"/>
                <a:gd name="T56" fmla="*/ 199 w 612"/>
                <a:gd name="T57" fmla="*/ 503 h 503"/>
                <a:gd name="T58" fmla="*/ 229 w 612"/>
                <a:gd name="T59" fmla="*/ 495 h 503"/>
                <a:gd name="T60" fmla="*/ 265 w 612"/>
                <a:gd name="T61" fmla="*/ 487 h 503"/>
                <a:gd name="T62" fmla="*/ 273 w 612"/>
                <a:gd name="T63" fmla="*/ 447 h 503"/>
                <a:gd name="T64" fmla="*/ 310 w 612"/>
                <a:gd name="T65" fmla="*/ 455 h 503"/>
                <a:gd name="T66" fmla="*/ 310 w 612"/>
                <a:gd name="T67" fmla="*/ 495 h 503"/>
                <a:gd name="T68" fmla="*/ 339 w 612"/>
                <a:gd name="T69" fmla="*/ 487 h 503"/>
                <a:gd name="T70" fmla="*/ 369 w 612"/>
                <a:gd name="T71" fmla="*/ 487 h 503"/>
                <a:gd name="T72" fmla="*/ 384 w 612"/>
                <a:gd name="T73" fmla="*/ 503 h 503"/>
                <a:gd name="T74" fmla="*/ 428 w 612"/>
                <a:gd name="T75" fmla="*/ 487 h 503"/>
                <a:gd name="T76" fmla="*/ 443 w 612"/>
                <a:gd name="T77" fmla="*/ 447 h 503"/>
                <a:gd name="T78" fmla="*/ 480 w 612"/>
                <a:gd name="T79" fmla="*/ 439 h 503"/>
                <a:gd name="T80" fmla="*/ 487 w 612"/>
                <a:gd name="T81" fmla="*/ 391 h 503"/>
                <a:gd name="T82" fmla="*/ 487 w 612"/>
                <a:gd name="T83" fmla="*/ 351 h 503"/>
                <a:gd name="T84" fmla="*/ 465 w 612"/>
                <a:gd name="T85" fmla="*/ 351 h 503"/>
                <a:gd name="T86" fmla="*/ 524 w 612"/>
                <a:gd name="T87" fmla="*/ 303 h 503"/>
                <a:gd name="T88" fmla="*/ 539 w 612"/>
                <a:gd name="T89" fmla="*/ 279 h 503"/>
                <a:gd name="T90" fmla="*/ 553 w 612"/>
                <a:gd name="T91" fmla="*/ 263 h 503"/>
                <a:gd name="T92" fmla="*/ 531 w 612"/>
                <a:gd name="T93" fmla="*/ 239 h 503"/>
                <a:gd name="T94" fmla="*/ 539 w 612"/>
                <a:gd name="T95" fmla="*/ 223 h 503"/>
                <a:gd name="T96" fmla="*/ 561 w 612"/>
                <a:gd name="T97" fmla="*/ 183 h 503"/>
                <a:gd name="T98" fmla="*/ 604 w 612"/>
                <a:gd name="T99" fmla="*/ 183 h 503"/>
                <a:gd name="T100" fmla="*/ 612 w 612"/>
                <a:gd name="T101" fmla="*/ 1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2" h="503">
                  <a:moveTo>
                    <a:pt x="604" y="168"/>
                  </a:moveTo>
                  <a:lnTo>
                    <a:pt x="590" y="168"/>
                  </a:lnTo>
                  <a:lnTo>
                    <a:pt x="561" y="152"/>
                  </a:lnTo>
                  <a:lnTo>
                    <a:pt x="539" y="152"/>
                  </a:lnTo>
                  <a:lnTo>
                    <a:pt x="531" y="152"/>
                  </a:lnTo>
                  <a:lnTo>
                    <a:pt x="531" y="128"/>
                  </a:lnTo>
                  <a:lnTo>
                    <a:pt x="539" y="128"/>
                  </a:lnTo>
                  <a:lnTo>
                    <a:pt x="553" y="128"/>
                  </a:lnTo>
                  <a:lnTo>
                    <a:pt x="553" y="120"/>
                  </a:lnTo>
                  <a:lnTo>
                    <a:pt x="539" y="96"/>
                  </a:lnTo>
                  <a:lnTo>
                    <a:pt x="531" y="80"/>
                  </a:lnTo>
                  <a:lnTo>
                    <a:pt x="524" y="80"/>
                  </a:lnTo>
                  <a:lnTo>
                    <a:pt x="502" y="80"/>
                  </a:lnTo>
                  <a:lnTo>
                    <a:pt x="502" y="64"/>
                  </a:lnTo>
                  <a:lnTo>
                    <a:pt x="524" y="48"/>
                  </a:lnTo>
                  <a:lnTo>
                    <a:pt x="524" y="16"/>
                  </a:lnTo>
                  <a:lnTo>
                    <a:pt x="531" y="0"/>
                  </a:lnTo>
                  <a:lnTo>
                    <a:pt x="450" y="48"/>
                  </a:lnTo>
                  <a:lnTo>
                    <a:pt x="443" y="16"/>
                  </a:lnTo>
                  <a:lnTo>
                    <a:pt x="435" y="48"/>
                  </a:lnTo>
                  <a:lnTo>
                    <a:pt x="428" y="48"/>
                  </a:lnTo>
                  <a:lnTo>
                    <a:pt x="398" y="56"/>
                  </a:lnTo>
                  <a:lnTo>
                    <a:pt x="398" y="80"/>
                  </a:lnTo>
                  <a:lnTo>
                    <a:pt x="391" y="96"/>
                  </a:lnTo>
                  <a:lnTo>
                    <a:pt x="384" y="104"/>
                  </a:lnTo>
                  <a:lnTo>
                    <a:pt x="354" y="168"/>
                  </a:lnTo>
                  <a:lnTo>
                    <a:pt x="339" y="183"/>
                  </a:lnTo>
                  <a:lnTo>
                    <a:pt x="317" y="223"/>
                  </a:lnTo>
                  <a:lnTo>
                    <a:pt x="221" y="223"/>
                  </a:lnTo>
                  <a:lnTo>
                    <a:pt x="184" y="263"/>
                  </a:lnTo>
                  <a:lnTo>
                    <a:pt x="103" y="263"/>
                  </a:lnTo>
                  <a:lnTo>
                    <a:pt x="59" y="239"/>
                  </a:lnTo>
                  <a:lnTo>
                    <a:pt x="51" y="223"/>
                  </a:lnTo>
                  <a:lnTo>
                    <a:pt x="29" y="231"/>
                  </a:lnTo>
                  <a:lnTo>
                    <a:pt x="14" y="239"/>
                  </a:lnTo>
                  <a:lnTo>
                    <a:pt x="14" y="263"/>
                  </a:lnTo>
                  <a:lnTo>
                    <a:pt x="14" y="279"/>
                  </a:lnTo>
                  <a:lnTo>
                    <a:pt x="0" y="279"/>
                  </a:lnTo>
                  <a:lnTo>
                    <a:pt x="0" y="303"/>
                  </a:lnTo>
                  <a:lnTo>
                    <a:pt x="0" y="319"/>
                  </a:lnTo>
                  <a:lnTo>
                    <a:pt x="14" y="335"/>
                  </a:lnTo>
                  <a:lnTo>
                    <a:pt x="29" y="351"/>
                  </a:lnTo>
                  <a:lnTo>
                    <a:pt x="51" y="399"/>
                  </a:lnTo>
                  <a:lnTo>
                    <a:pt x="51" y="407"/>
                  </a:lnTo>
                  <a:lnTo>
                    <a:pt x="59" y="391"/>
                  </a:lnTo>
                  <a:lnTo>
                    <a:pt x="73" y="391"/>
                  </a:lnTo>
                  <a:lnTo>
                    <a:pt x="81" y="399"/>
                  </a:lnTo>
                  <a:lnTo>
                    <a:pt x="81" y="423"/>
                  </a:lnTo>
                  <a:lnTo>
                    <a:pt x="103" y="439"/>
                  </a:lnTo>
                  <a:lnTo>
                    <a:pt x="103" y="487"/>
                  </a:lnTo>
                  <a:lnTo>
                    <a:pt x="118" y="495"/>
                  </a:lnTo>
                  <a:lnTo>
                    <a:pt x="125" y="495"/>
                  </a:lnTo>
                  <a:lnTo>
                    <a:pt x="162" y="487"/>
                  </a:lnTo>
                  <a:lnTo>
                    <a:pt x="184" y="487"/>
                  </a:lnTo>
                  <a:lnTo>
                    <a:pt x="199" y="487"/>
                  </a:lnTo>
                  <a:lnTo>
                    <a:pt x="214" y="487"/>
                  </a:lnTo>
                  <a:lnTo>
                    <a:pt x="199" y="495"/>
                  </a:lnTo>
                  <a:lnTo>
                    <a:pt x="199" y="503"/>
                  </a:lnTo>
                  <a:lnTo>
                    <a:pt x="214" y="503"/>
                  </a:lnTo>
                  <a:lnTo>
                    <a:pt x="229" y="495"/>
                  </a:lnTo>
                  <a:lnTo>
                    <a:pt x="265" y="495"/>
                  </a:lnTo>
                  <a:lnTo>
                    <a:pt x="265" y="487"/>
                  </a:lnTo>
                  <a:lnTo>
                    <a:pt x="273" y="455"/>
                  </a:lnTo>
                  <a:lnTo>
                    <a:pt x="273" y="447"/>
                  </a:lnTo>
                  <a:lnTo>
                    <a:pt x="280" y="447"/>
                  </a:lnTo>
                  <a:lnTo>
                    <a:pt x="310" y="455"/>
                  </a:lnTo>
                  <a:lnTo>
                    <a:pt x="310" y="487"/>
                  </a:lnTo>
                  <a:lnTo>
                    <a:pt x="310" y="495"/>
                  </a:lnTo>
                  <a:lnTo>
                    <a:pt x="317" y="487"/>
                  </a:lnTo>
                  <a:lnTo>
                    <a:pt x="339" y="487"/>
                  </a:lnTo>
                  <a:lnTo>
                    <a:pt x="354" y="487"/>
                  </a:lnTo>
                  <a:lnTo>
                    <a:pt x="369" y="487"/>
                  </a:lnTo>
                  <a:lnTo>
                    <a:pt x="369" y="495"/>
                  </a:lnTo>
                  <a:lnTo>
                    <a:pt x="384" y="503"/>
                  </a:lnTo>
                  <a:lnTo>
                    <a:pt x="391" y="495"/>
                  </a:lnTo>
                  <a:lnTo>
                    <a:pt x="428" y="487"/>
                  </a:lnTo>
                  <a:lnTo>
                    <a:pt x="435" y="487"/>
                  </a:lnTo>
                  <a:lnTo>
                    <a:pt x="443" y="447"/>
                  </a:lnTo>
                  <a:lnTo>
                    <a:pt x="465" y="439"/>
                  </a:lnTo>
                  <a:lnTo>
                    <a:pt x="480" y="439"/>
                  </a:lnTo>
                  <a:lnTo>
                    <a:pt x="487" y="407"/>
                  </a:lnTo>
                  <a:lnTo>
                    <a:pt x="487" y="391"/>
                  </a:lnTo>
                  <a:lnTo>
                    <a:pt x="487" y="367"/>
                  </a:lnTo>
                  <a:lnTo>
                    <a:pt x="487" y="351"/>
                  </a:lnTo>
                  <a:lnTo>
                    <a:pt x="480" y="351"/>
                  </a:lnTo>
                  <a:lnTo>
                    <a:pt x="465" y="351"/>
                  </a:lnTo>
                  <a:lnTo>
                    <a:pt x="450" y="351"/>
                  </a:lnTo>
                  <a:lnTo>
                    <a:pt x="524" y="303"/>
                  </a:lnTo>
                  <a:lnTo>
                    <a:pt x="531" y="303"/>
                  </a:lnTo>
                  <a:lnTo>
                    <a:pt x="539" y="279"/>
                  </a:lnTo>
                  <a:lnTo>
                    <a:pt x="539" y="263"/>
                  </a:lnTo>
                  <a:lnTo>
                    <a:pt x="553" y="263"/>
                  </a:lnTo>
                  <a:lnTo>
                    <a:pt x="531" y="263"/>
                  </a:lnTo>
                  <a:lnTo>
                    <a:pt x="531" y="239"/>
                  </a:lnTo>
                  <a:lnTo>
                    <a:pt x="531" y="231"/>
                  </a:lnTo>
                  <a:lnTo>
                    <a:pt x="539" y="223"/>
                  </a:lnTo>
                  <a:lnTo>
                    <a:pt x="553" y="207"/>
                  </a:lnTo>
                  <a:lnTo>
                    <a:pt x="561" y="183"/>
                  </a:lnTo>
                  <a:lnTo>
                    <a:pt x="568" y="183"/>
                  </a:lnTo>
                  <a:lnTo>
                    <a:pt x="604" y="183"/>
                  </a:lnTo>
                  <a:lnTo>
                    <a:pt x="612" y="183"/>
                  </a:lnTo>
                  <a:lnTo>
                    <a:pt x="612" y="176"/>
                  </a:lnTo>
                  <a:lnTo>
                    <a:pt x="604" y="16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56" name="Freeform 124"/>
            <p:cNvSpPr>
              <a:spLocks/>
            </p:cNvSpPr>
            <p:nvPr/>
          </p:nvSpPr>
          <p:spPr bwMode="auto">
            <a:xfrm>
              <a:off x="3274" y="20968"/>
              <a:ext cx="612" cy="503"/>
            </a:xfrm>
            <a:custGeom>
              <a:avLst/>
              <a:gdLst>
                <a:gd name="T0" fmla="*/ 590 w 612"/>
                <a:gd name="T1" fmla="*/ 168 h 503"/>
                <a:gd name="T2" fmla="*/ 539 w 612"/>
                <a:gd name="T3" fmla="*/ 152 h 503"/>
                <a:gd name="T4" fmla="*/ 531 w 612"/>
                <a:gd name="T5" fmla="*/ 128 h 503"/>
                <a:gd name="T6" fmla="*/ 553 w 612"/>
                <a:gd name="T7" fmla="*/ 128 h 503"/>
                <a:gd name="T8" fmla="*/ 539 w 612"/>
                <a:gd name="T9" fmla="*/ 96 h 503"/>
                <a:gd name="T10" fmla="*/ 524 w 612"/>
                <a:gd name="T11" fmla="*/ 80 h 503"/>
                <a:gd name="T12" fmla="*/ 502 w 612"/>
                <a:gd name="T13" fmla="*/ 64 h 503"/>
                <a:gd name="T14" fmla="*/ 524 w 612"/>
                <a:gd name="T15" fmla="*/ 16 h 503"/>
                <a:gd name="T16" fmla="*/ 450 w 612"/>
                <a:gd name="T17" fmla="*/ 48 h 503"/>
                <a:gd name="T18" fmla="*/ 435 w 612"/>
                <a:gd name="T19" fmla="*/ 48 h 503"/>
                <a:gd name="T20" fmla="*/ 398 w 612"/>
                <a:gd name="T21" fmla="*/ 56 h 503"/>
                <a:gd name="T22" fmla="*/ 391 w 612"/>
                <a:gd name="T23" fmla="*/ 96 h 503"/>
                <a:gd name="T24" fmla="*/ 354 w 612"/>
                <a:gd name="T25" fmla="*/ 168 h 503"/>
                <a:gd name="T26" fmla="*/ 317 w 612"/>
                <a:gd name="T27" fmla="*/ 223 h 503"/>
                <a:gd name="T28" fmla="*/ 184 w 612"/>
                <a:gd name="T29" fmla="*/ 263 h 503"/>
                <a:gd name="T30" fmla="*/ 59 w 612"/>
                <a:gd name="T31" fmla="*/ 239 h 503"/>
                <a:gd name="T32" fmla="*/ 29 w 612"/>
                <a:gd name="T33" fmla="*/ 231 h 503"/>
                <a:gd name="T34" fmla="*/ 14 w 612"/>
                <a:gd name="T35" fmla="*/ 263 h 503"/>
                <a:gd name="T36" fmla="*/ 0 w 612"/>
                <a:gd name="T37" fmla="*/ 279 h 503"/>
                <a:gd name="T38" fmla="*/ 0 w 612"/>
                <a:gd name="T39" fmla="*/ 319 h 503"/>
                <a:gd name="T40" fmla="*/ 29 w 612"/>
                <a:gd name="T41" fmla="*/ 351 h 503"/>
                <a:gd name="T42" fmla="*/ 51 w 612"/>
                <a:gd name="T43" fmla="*/ 407 h 503"/>
                <a:gd name="T44" fmla="*/ 73 w 612"/>
                <a:gd name="T45" fmla="*/ 391 h 503"/>
                <a:gd name="T46" fmla="*/ 81 w 612"/>
                <a:gd name="T47" fmla="*/ 423 h 503"/>
                <a:gd name="T48" fmla="*/ 103 w 612"/>
                <a:gd name="T49" fmla="*/ 487 h 503"/>
                <a:gd name="T50" fmla="*/ 125 w 612"/>
                <a:gd name="T51" fmla="*/ 495 h 503"/>
                <a:gd name="T52" fmla="*/ 184 w 612"/>
                <a:gd name="T53" fmla="*/ 487 h 503"/>
                <a:gd name="T54" fmla="*/ 214 w 612"/>
                <a:gd name="T55" fmla="*/ 487 h 503"/>
                <a:gd name="T56" fmla="*/ 199 w 612"/>
                <a:gd name="T57" fmla="*/ 503 h 503"/>
                <a:gd name="T58" fmla="*/ 229 w 612"/>
                <a:gd name="T59" fmla="*/ 495 h 503"/>
                <a:gd name="T60" fmla="*/ 265 w 612"/>
                <a:gd name="T61" fmla="*/ 487 h 503"/>
                <a:gd name="T62" fmla="*/ 273 w 612"/>
                <a:gd name="T63" fmla="*/ 447 h 503"/>
                <a:gd name="T64" fmla="*/ 310 w 612"/>
                <a:gd name="T65" fmla="*/ 455 h 503"/>
                <a:gd name="T66" fmla="*/ 310 w 612"/>
                <a:gd name="T67" fmla="*/ 495 h 503"/>
                <a:gd name="T68" fmla="*/ 339 w 612"/>
                <a:gd name="T69" fmla="*/ 487 h 503"/>
                <a:gd name="T70" fmla="*/ 369 w 612"/>
                <a:gd name="T71" fmla="*/ 487 h 503"/>
                <a:gd name="T72" fmla="*/ 384 w 612"/>
                <a:gd name="T73" fmla="*/ 503 h 503"/>
                <a:gd name="T74" fmla="*/ 428 w 612"/>
                <a:gd name="T75" fmla="*/ 487 h 503"/>
                <a:gd name="T76" fmla="*/ 443 w 612"/>
                <a:gd name="T77" fmla="*/ 447 h 503"/>
                <a:gd name="T78" fmla="*/ 480 w 612"/>
                <a:gd name="T79" fmla="*/ 439 h 503"/>
                <a:gd name="T80" fmla="*/ 487 w 612"/>
                <a:gd name="T81" fmla="*/ 391 h 503"/>
                <a:gd name="T82" fmla="*/ 487 w 612"/>
                <a:gd name="T83" fmla="*/ 351 h 503"/>
                <a:gd name="T84" fmla="*/ 465 w 612"/>
                <a:gd name="T85" fmla="*/ 351 h 503"/>
                <a:gd name="T86" fmla="*/ 524 w 612"/>
                <a:gd name="T87" fmla="*/ 303 h 503"/>
                <a:gd name="T88" fmla="*/ 539 w 612"/>
                <a:gd name="T89" fmla="*/ 279 h 503"/>
                <a:gd name="T90" fmla="*/ 553 w 612"/>
                <a:gd name="T91" fmla="*/ 263 h 503"/>
                <a:gd name="T92" fmla="*/ 531 w 612"/>
                <a:gd name="T93" fmla="*/ 239 h 503"/>
                <a:gd name="T94" fmla="*/ 539 w 612"/>
                <a:gd name="T95" fmla="*/ 223 h 503"/>
                <a:gd name="T96" fmla="*/ 561 w 612"/>
                <a:gd name="T97" fmla="*/ 183 h 503"/>
                <a:gd name="T98" fmla="*/ 604 w 612"/>
                <a:gd name="T99" fmla="*/ 183 h 503"/>
                <a:gd name="T100" fmla="*/ 612 w 612"/>
                <a:gd name="T101" fmla="*/ 1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2" h="503">
                  <a:moveTo>
                    <a:pt x="604" y="168"/>
                  </a:moveTo>
                  <a:lnTo>
                    <a:pt x="590" y="168"/>
                  </a:lnTo>
                  <a:lnTo>
                    <a:pt x="561" y="152"/>
                  </a:lnTo>
                  <a:lnTo>
                    <a:pt x="539" y="152"/>
                  </a:lnTo>
                  <a:lnTo>
                    <a:pt x="531" y="152"/>
                  </a:lnTo>
                  <a:lnTo>
                    <a:pt x="531" y="128"/>
                  </a:lnTo>
                  <a:lnTo>
                    <a:pt x="539" y="128"/>
                  </a:lnTo>
                  <a:lnTo>
                    <a:pt x="553" y="128"/>
                  </a:lnTo>
                  <a:lnTo>
                    <a:pt x="553" y="120"/>
                  </a:lnTo>
                  <a:lnTo>
                    <a:pt x="539" y="96"/>
                  </a:lnTo>
                  <a:lnTo>
                    <a:pt x="531" y="80"/>
                  </a:lnTo>
                  <a:lnTo>
                    <a:pt x="524" y="80"/>
                  </a:lnTo>
                  <a:lnTo>
                    <a:pt x="502" y="80"/>
                  </a:lnTo>
                  <a:lnTo>
                    <a:pt x="502" y="64"/>
                  </a:lnTo>
                  <a:lnTo>
                    <a:pt x="524" y="48"/>
                  </a:lnTo>
                  <a:lnTo>
                    <a:pt x="524" y="16"/>
                  </a:lnTo>
                  <a:lnTo>
                    <a:pt x="531" y="0"/>
                  </a:lnTo>
                  <a:lnTo>
                    <a:pt x="450" y="48"/>
                  </a:lnTo>
                  <a:lnTo>
                    <a:pt x="443" y="16"/>
                  </a:lnTo>
                  <a:lnTo>
                    <a:pt x="435" y="48"/>
                  </a:lnTo>
                  <a:lnTo>
                    <a:pt x="428" y="48"/>
                  </a:lnTo>
                  <a:lnTo>
                    <a:pt x="398" y="56"/>
                  </a:lnTo>
                  <a:lnTo>
                    <a:pt x="398" y="80"/>
                  </a:lnTo>
                  <a:lnTo>
                    <a:pt x="391" y="96"/>
                  </a:lnTo>
                  <a:lnTo>
                    <a:pt x="384" y="104"/>
                  </a:lnTo>
                  <a:lnTo>
                    <a:pt x="354" y="168"/>
                  </a:lnTo>
                  <a:lnTo>
                    <a:pt x="339" y="183"/>
                  </a:lnTo>
                  <a:lnTo>
                    <a:pt x="317" y="223"/>
                  </a:lnTo>
                  <a:lnTo>
                    <a:pt x="221" y="223"/>
                  </a:lnTo>
                  <a:lnTo>
                    <a:pt x="184" y="263"/>
                  </a:lnTo>
                  <a:lnTo>
                    <a:pt x="103" y="263"/>
                  </a:lnTo>
                  <a:lnTo>
                    <a:pt x="59" y="239"/>
                  </a:lnTo>
                  <a:lnTo>
                    <a:pt x="51" y="223"/>
                  </a:lnTo>
                  <a:lnTo>
                    <a:pt x="29" y="231"/>
                  </a:lnTo>
                  <a:lnTo>
                    <a:pt x="14" y="239"/>
                  </a:lnTo>
                  <a:lnTo>
                    <a:pt x="14" y="263"/>
                  </a:lnTo>
                  <a:lnTo>
                    <a:pt x="14" y="279"/>
                  </a:lnTo>
                  <a:lnTo>
                    <a:pt x="0" y="279"/>
                  </a:lnTo>
                  <a:lnTo>
                    <a:pt x="0" y="303"/>
                  </a:lnTo>
                  <a:lnTo>
                    <a:pt x="0" y="319"/>
                  </a:lnTo>
                  <a:lnTo>
                    <a:pt x="14" y="335"/>
                  </a:lnTo>
                  <a:lnTo>
                    <a:pt x="29" y="351"/>
                  </a:lnTo>
                  <a:lnTo>
                    <a:pt x="51" y="399"/>
                  </a:lnTo>
                  <a:lnTo>
                    <a:pt x="51" y="407"/>
                  </a:lnTo>
                  <a:lnTo>
                    <a:pt x="59" y="391"/>
                  </a:lnTo>
                  <a:lnTo>
                    <a:pt x="73" y="391"/>
                  </a:lnTo>
                  <a:lnTo>
                    <a:pt x="81" y="399"/>
                  </a:lnTo>
                  <a:lnTo>
                    <a:pt x="81" y="423"/>
                  </a:lnTo>
                  <a:lnTo>
                    <a:pt x="103" y="439"/>
                  </a:lnTo>
                  <a:lnTo>
                    <a:pt x="103" y="487"/>
                  </a:lnTo>
                  <a:lnTo>
                    <a:pt x="118" y="495"/>
                  </a:lnTo>
                  <a:lnTo>
                    <a:pt x="125" y="495"/>
                  </a:lnTo>
                  <a:lnTo>
                    <a:pt x="162" y="487"/>
                  </a:lnTo>
                  <a:lnTo>
                    <a:pt x="184" y="487"/>
                  </a:lnTo>
                  <a:lnTo>
                    <a:pt x="199" y="487"/>
                  </a:lnTo>
                  <a:lnTo>
                    <a:pt x="214" y="487"/>
                  </a:lnTo>
                  <a:lnTo>
                    <a:pt x="199" y="495"/>
                  </a:lnTo>
                  <a:lnTo>
                    <a:pt x="199" y="503"/>
                  </a:lnTo>
                  <a:lnTo>
                    <a:pt x="214" y="503"/>
                  </a:lnTo>
                  <a:lnTo>
                    <a:pt x="229" y="495"/>
                  </a:lnTo>
                  <a:lnTo>
                    <a:pt x="265" y="495"/>
                  </a:lnTo>
                  <a:lnTo>
                    <a:pt x="265" y="487"/>
                  </a:lnTo>
                  <a:lnTo>
                    <a:pt x="273" y="455"/>
                  </a:lnTo>
                  <a:lnTo>
                    <a:pt x="273" y="447"/>
                  </a:lnTo>
                  <a:lnTo>
                    <a:pt x="280" y="447"/>
                  </a:lnTo>
                  <a:lnTo>
                    <a:pt x="310" y="455"/>
                  </a:lnTo>
                  <a:lnTo>
                    <a:pt x="310" y="487"/>
                  </a:lnTo>
                  <a:lnTo>
                    <a:pt x="310" y="495"/>
                  </a:lnTo>
                  <a:lnTo>
                    <a:pt x="317" y="487"/>
                  </a:lnTo>
                  <a:lnTo>
                    <a:pt x="339" y="487"/>
                  </a:lnTo>
                  <a:lnTo>
                    <a:pt x="354" y="487"/>
                  </a:lnTo>
                  <a:lnTo>
                    <a:pt x="369" y="487"/>
                  </a:lnTo>
                  <a:lnTo>
                    <a:pt x="369" y="495"/>
                  </a:lnTo>
                  <a:lnTo>
                    <a:pt x="384" y="503"/>
                  </a:lnTo>
                  <a:lnTo>
                    <a:pt x="391" y="495"/>
                  </a:lnTo>
                  <a:lnTo>
                    <a:pt x="428" y="487"/>
                  </a:lnTo>
                  <a:lnTo>
                    <a:pt x="435" y="487"/>
                  </a:lnTo>
                  <a:lnTo>
                    <a:pt x="443" y="447"/>
                  </a:lnTo>
                  <a:lnTo>
                    <a:pt x="465" y="439"/>
                  </a:lnTo>
                  <a:lnTo>
                    <a:pt x="480" y="439"/>
                  </a:lnTo>
                  <a:lnTo>
                    <a:pt x="487" y="407"/>
                  </a:lnTo>
                  <a:lnTo>
                    <a:pt x="487" y="391"/>
                  </a:lnTo>
                  <a:lnTo>
                    <a:pt x="487" y="367"/>
                  </a:lnTo>
                  <a:lnTo>
                    <a:pt x="487" y="351"/>
                  </a:lnTo>
                  <a:lnTo>
                    <a:pt x="480" y="351"/>
                  </a:lnTo>
                  <a:lnTo>
                    <a:pt x="465" y="351"/>
                  </a:lnTo>
                  <a:lnTo>
                    <a:pt x="450" y="351"/>
                  </a:lnTo>
                  <a:lnTo>
                    <a:pt x="524" y="303"/>
                  </a:lnTo>
                  <a:lnTo>
                    <a:pt x="531" y="303"/>
                  </a:lnTo>
                  <a:lnTo>
                    <a:pt x="539" y="279"/>
                  </a:lnTo>
                  <a:lnTo>
                    <a:pt x="539" y="263"/>
                  </a:lnTo>
                  <a:lnTo>
                    <a:pt x="553" y="263"/>
                  </a:lnTo>
                  <a:lnTo>
                    <a:pt x="531" y="263"/>
                  </a:lnTo>
                  <a:lnTo>
                    <a:pt x="531" y="239"/>
                  </a:lnTo>
                  <a:lnTo>
                    <a:pt x="531" y="231"/>
                  </a:lnTo>
                  <a:lnTo>
                    <a:pt x="539" y="223"/>
                  </a:lnTo>
                  <a:lnTo>
                    <a:pt x="553" y="207"/>
                  </a:lnTo>
                  <a:lnTo>
                    <a:pt x="561" y="183"/>
                  </a:lnTo>
                  <a:lnTo>
                    <a:pt x="568" y="183"/>
                  </a:lnTo>
                  <a:lnTo>
                    <a:pt x="604" y="183"/>
                  </a:lnTo>
                  <a:lnTo>
                    <a:pt x="612" y="183"/>
                  </a:lnTo>
                  <a:lnTo>
                    <a:pt x="612" y="176"/>
                  </a:lnTo>
                  <a:lnTo>
                    <a:pt x="604" y="16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57" name="Group 125"/>
          <p:cNvGrpSpPr>
            <a:grpSpLocks/>
          </p:cNvGrpSpPr>
          <p:nvPr/>
        </p:nvGrpSpPr>
        <p:grpSpPr bwMode="auto">
          <a:xfrm>
            <a:off x="1011238" y="1593850"/>
            <a:ext cx="1146175" cy="887413"/>
            <a:chOff x="671" y="18692"/>
            <a:chExt cx="722" cy="559"/>
          </a:xfrm>
        </p:grpSpPr>
        <p:sp>
          <p:nvSpPr>
            <p:cNvPr id="658558" name="Freeform 126"/>
            <p:cNvSpPr>
              <a:spLocks/>
            </p:cNvSpPr>
            <p:nvPr/>
          </p:nvSpPr>
          <p:spPr bwMode="auto">
            <a:xfrm>
              <a:off x="671" y="18692"/>
              <a:ext cx="722" cy="559"/>
            </a:xfrm>
            <a:custGeom>
              <a:avLst/>
              <a:gdLst>
                <a:gd name="T0" fmla="*/ 464 w 722"/>
                <a:gd name="T1" fmla="*/ 495 h 559"/>
                <a:gd name="T2" fmla="*/ 435 w 722"/>
                <a:gd name="T3" fmla="*/ 440 h 559"/>
                <a:gd name="T4" fmla="*/ 472 w 722"/>
                <a:gd name="T5" fmla="*/ 424 h 559"/>
                <a:gd name="T6" fmla="*/ 531 w 722"/>
                <a:gd name="T7" fmla="*/ 416 h 559"/>
                <a:gd name="T8" fmla="*/ 553 w 722"/>
                <a:gd name="T9" fmla="*/ 392 h 559"/>
                <a:gd name="T10" fmla="*/ 568 w 722"/>
                <a:gd name="T11" fmla="*/ 392 h 559"/>
                <a:gd name="T12" fmla="*/ 634 w 722"/>
                <a:gd name="T13" fmla="*/ 392 h 559"/>
                <a:gd name="T14" fmla="*/ 634 w 722"/>
                <a:gd name="T15" fmla="*/ 424 h 559"/>
                <a:gd name="T16" fmla="*/ 678 w 722"/>
                <a:gd name="T17" fmla="*/ 424 h 559"/>
                <a:gd name="T18" fmla="*/ 722 w 722"/>
                <a:gd name="T19" fmla="*/ 416 h 559"/>
                <a:gd name="T20" fmla="*/ 685 w 722"/>
                <a:gd name="T21" fmla="*/ 408 h 559"/>
                <a:gd name="T22" fmla="*/ 678 w 722"/>
                <a:gd name="T23" fmla="*/ 384 h 559"/>
                <a:gd name="T24" fmla="*/ 634 w 722"/>
                <a:gd name="T25" fmla="*/ 384 h 559"/>
                <a:gd name="T26" fmla="*/ 634 w 722"/>
                <a:gd name="T27" fmla="*/ 344 h 559"/>
                <a:gd name="T28" fmla="*/ 671 w 722"/>
                <a:gd name="T29" fmla="*/ 336 h 559"/>
                <a:gd name="T30" fmla="*/ 590 w 722"/>
                <a:gd name="T31" fmla="*/ 336 h 559"/>
                <a:gd name="T32" fmla="*/ 538 w 722"/>
                <a:gd name="T33" fmla="*/ 352 h 559"/>
                <a:gd name="T34" fmla="*/ 486 w 722"/>
                <a:gd name="T35" fmla="*/ 336 h 559"/>
                <a:gd name="T36" fmla="*/ 457 w 722"/>
                <a:gd name="T37" fmla="*/ 336 h 559"/>
                <a:gd name="T38" fmla="*/ 457 w 722"/>
                <a:gd name="T39" fmla="*/ 288 h 559"/>
                <a:gd name="T40" fmla="*/ 457 w 722"/>
                <a:gd name="T41" fmla="*/ 256 h 559"/>
                <a:gd name="T42" fmla="*/ 435 w 722"/>
                <a:gd name="T43" fmla="*/ 232 h 559"/>
                <a:gd name="T44" fmla="*/ 413 w 722"/>
                <a:gd name="T45" fmla="*/ 176 h 559"/>
                <a:gd name="T46" fmla="*/ 368 w 722"/>
                <a:gd name="T47" fmla="*/ 168 h 559"/>
                <a:gd name="T48" fmla="*/ 324 w 722"/>
                <a:gd name="T49" fmla="*/ 168 h 559"/>
                <a:gd name="T50" fmla="*/ 272 w 722"/>
                <a:gd name="T51" fmla="*/ 152 h 559"/>
                <a:gd name="T52" fmla="*/ 265 w 722"/>
                <a:gd name="T53" fmla="*/ 96 h 559"/>
                <a:gd name="T54" fmla="*/ 222 w 722"/>
                <a:gd name="T55" fmla="*/ 128 h 559"/>
                <a:gd name="T56" fmla="*/ 192 w 722"/>
                <a:gd name="T57" fmla="*/ 120 h 559"/>
                <a:gd name="T58" fmla="*/ 163 w 722"/>
                <a:gd name="T59" fmla="*/ 96 h 559"/>
                <a:gd name="T60" fmla="*/ 155 w 722"/>
                <a:gd name="T61" fmla="*/ 64 h 559"/>
                <a:gd name="T62" fmla="*/ 170 w 722"/>
                <a:gd name="T63" fmla="*/ 8 h 559"/>
                <a:gd name="T64" fmla="*/ 52 w 722"/>
                <a:gd name="T65" fmla="*/ 80 h 559"/>
                <a:gd name="T66" fmla="*/ 45 w 722"/>
                <a:gd name="T67" fmla="*/ 208 h 559"/>
                <a:gd name="T68" fmla="*/ 59 w 722"/>
                <a:gd name="T69" fmla="*/ 168 h 559"/>
                <a:gd name="T70" fmla="*/ 104 w 722"/>
                <a:gd name="T71" fmla="*/ 168 h 559"/>
                <a:gd name="T72" fmla="*/ 155 w 722"/>
                <a:gd name="T73" fmla="*/ 168 h 559"/>
                <a:gd name="T74" fmla="*/ 170 w 722"/>
                <a:gd name="T75" fmla="*/ 208 h 559"/>
                <a:gd name="T76" fmla="*/ 170 w 722"/>
                <a:gd name="T77" fmla="*/ 256 h 559"/>
                <a:gd name="T78" fmla="*/ 214 w 722"/>
                <a:gd name="T79" fmla="*/ 272 h 559"/>
                <a:gd name="T80" fmla="*/ 243 w 722"/>
                <a:gd name="T81" fmla="*/ 288 h 559"/>
                <a:gd name="T82" fmla="*/ 243 w 722"/>
                <a:gd name="T83" fmla="*/ 336 h 559"/>
                <a:gd name="T84" fmla="*/ 250 w 722"/>
                <a:gd name="T85" fmla="*/ 384 h 559"/>
                <a:gd name="T86" fmla="*/ 294 w 722"/>
                <a:gd name="T87" fmla="*/ 416 h 559"/>
                <a:gd name="T88" fmla="*/ 309 w 722"/>
                <a:gd name="T89" fmla="*/ 440 h 559"/>
                <a:gd name="T90" fmla="*/ 354 w 722"/>
                <a:gd name="T91" fmla="*/ 479 h 559"/>
                <a:gd name="T92" fmla="*/ 376 w 722"/>
                <a:gd name="T93" fmla="*/ 503 h 559"/>
                <a:gd name="T94" fmla="*/ 435 w 722"/>
                <a:gd name="T95" fmla="*/ 53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2" h="559">
                  <a:moveTo>
                    <a:pt x="457" y="503"/>
                  </a:moveTo>
                  <a:lnTo>
                    <a:pt x="464" y="503"/>
                  </a:lnTo>
                  <a:lnTo>
                    <a:pt x="464" y="495"/>
                  </a:lnTo>
                  <a:lnTo>
                    <a:pt x="464" y="463"/>
                  </a:lnTo>
                  <a:lnTo>
                    <a:pt x="457" y="448"/>
                  </a:lnTo>
                  <a:lnTo>
                    <a:pt x="435" y="440"/>
                  </a:lnTo>
                  <a:lnTo>
                    <a:pt x="435" y="424"/>
                  </a:lnTo>
                  <a:lnTo>
                    <a:pt x="457" y="424"/>
                  </a:lnTo>
                  <a:lnTo>
                    <a:pt x="472" y="424"/>
                  </a:lnTo>
                  <a:lnTo>
                    <a:pt x="508" y="440"/>
                  </a:lnTo>
                  <a:lnTo>
                    <a:pt x="516" y="424"/>
                  </a:lnTo>
                  <a:lnTo>
                    <a:pt x="531" y="416"/>
                  </a:lnTo>
                  <a:lnTo>
                    <a:pt x="538" y="408"/>
                  </a:lnTo>
                  <a:lnTo>
                    <a:pt x="553" y="408"/>
                  </a:lnTo>
                  <a:lnTo>
                    <a:pt x="553" y="392"/>
                  </a:lnTo>
                  <a:lnTo>
                    <a:pt x="553" y="384"/>
                  </a:lnTo>
                  <a:lnTo>
                    <a:pt x="560" y="384"/>
                  </a:lnTo>
                  <a:lnTo>
                    <a:pt x="568" y="392"/>
                  </a:lnTo>
                  <a:lnTo>
                    <a:pt x="590" y="384"/>
                  </a:lnTo>
                  <a:lnTo>
                    <a:pt x="612" y="384"/>
                  </a:lnTo>
                  <a:lnTo>
                    <a:pt x="634" y="392"/>
                  </a:lnTo>
                  <a:lnTo>
                    <a:pt x="612" y="408"/>
                  </a:lnTo>
                  <a:lnTo>
                    <a:pt x="612" y="416"/>
                  </a:lnTo>
                  <a:lnTo>
                    <a:pt x="634" y="424"/>
                  </a:lnTo>
                  <a:lnTo>
                    <a:pt x="649" y="440"/>
                  </a:lnTo>
                  <a:lnTo>
                    <a:pt x="671" y="440"/>
                  </a:lnTo>
                  <a:lnTo>
                    <a:pt x="678" y="424"/>
                  </a:lnTo>
                  <a:lnTo>
                    <a:pt x="685" y="424"/>
                  </a:lnTo>
                  <a:lnTo>
                    <a:pt x="700" y="424"/>
                  </a:lnTo>
                  <a:lnTo>
                    <a:pt x="722" y="416"/>
                  </a:lnTo>
                  <a:lnTo>
                    <a:pt x="722" y="408"/>
                  </a:lnTo>
                  <a:lnTo>
                    <a:pt x="715" y="408"/>
                  </a:lnTo>
                  <a:lnTo>
                    <a:pt x="685" y="408"/>
                  </a:lnTo>
                  <a:lnTo>
                    <a:pt x="685" y="392"/>
                  </a:lnTo>
                  <a:lnTo>
                    <a:pt x="685" y="384"/>
                  </a:lnTo>
                  <a:lnTo>
                    <a:pt x="678" y="384"/>
                  </a:lnTo>
                  <a:lnTo>
                    <a:pt x="671" y="384"/>
                  </a:lnTo>
                  <a:lnTo>
                    <a:pt x="649" y="384"/>
                  </a:lnTo>
                  <a:lnTo>
                    <a:pt x="634" y="384"/>
                  </a:lnTo>
                  <a:lnTo>
                    <a:pt x="612" y="352"/>
                  </a:lnTo>
                  <a:lnTo>
                    <a:pt x="612" y="344"/>
                  </a:lnTo>
                  <a:lnTo>
                    <a:pt x="634" y="344"/>
                  </a:lnTo>
                  <a:lnTo>
                    <a:pt x="634" y="336"/>
                  </a:lnTo>
                  <a:lnTo>
                    <a:pt x="649" y="336"/>
                  </a:lnTo>
                  <a:lnTo>
                    <a:pt x="671" y="336"/>
                  </a:lnTo>
                  <a:lnTo>
                    <a:pt x="671" y="320"/>
                  </a:lnTo>
                  <a:lnTo>
                    <a:pt x="649" y="320"/>
                  </a:lnTo>
                  <a:lnTo>
                    <a:pt x="590" y="336"/>
                  </a:lnTo>
                  <a:lnTo>
                    <a:pt x="568" y="336"/>
                  </a:lnTo>
                  <a:lnTo>
                    <a:pt x="560" y="344"/>
                  </a:lnTo>
                  <a:lnTo>
                    <a:pt x="538" y="352"/>
                  </a:lnTo>
                  <a:lnTo>
                    <a:pt x="531" y="352"/>
                  </a:lnTo>
                  <a:lnTo>
                    <a:pt x="516" y="344"/>
                  </a:lnTo>
                  <a:lnTo>
                    <a:pt x="486" y="336"/>
                  </a:lnTo>
                  <a:lnTo>
                    <a:pt x="472" y="336"/>
                  </a:lnTo>
                  <a:lnTo>
                    <a:pt x="464" y="336"/>
                  </a:lnTo>
                  <a:lnTo>
                    <a:pt x="457" y="336"/>
                  </a:lnTo>
                  <a:lnTo>
                    <a:pt x="457" y="320"/>
                  </a:lnTo>
                  <a:lnTo>
                    <a:pt x="457" y="296"/>
                  </a:lnTo>
                  <a:lnTo>
                    <a:pt x="457" y="288"/>
                  </a:lnTo>
                  <a:lnTo>
                    <a:pt x="435" y="288"/>
                  </a:lnTo>
                  <a:lnTo>
                    <a:pt x="435" y="272"/>
                  </a:lnTo>
                  <a:lnTo>
                    <a:pt x="457" y="256"/>
                  </a:lnTo>
                  <a:lnTo>
                    <a:pt x="457" y="240"/>
                  </a:lnTo>
                  <a:lnTo>
                    <a:pt x="457" y="232"/>
                  </a:lnTo>
                  <a:lnTo>
                    <a:pt x="435" y="232"/>
                  </a:lnTo>
                  <a:lnTo>
                    <a:pt x="435" y="216"/>
                  </a:lnTo>
                  <a:lnTo>
                    <a:pt x="435" y="176"/>
                  </a:lnTo>
                  <a:lnTo>
                    <a:pt x="413" y="176"/>
                  </a:lnTo>
                  <a:lnTo>
                    <a:pt x="398" y="176"/>
                  </a:lnTo>
                  <a:lnTo>
                    <a:pt x="376" y="168"/>
                  </a:lnTo>
                  <a:lnTo>
                    <a:pt x="368" y="168"/>
                  </a:lnTo>
                  <a:lnTo>
                    <a:pt x="354" y="168"/>
                  </a:lnTo>
                  <a:lnTo>
                    <a:pt x="346" y="168"/>
                  </a:lnTo>
                  <a:lnTo>
                    <a:pt x="324" y="168"/>
                  </a:lnTo>
                  <a:lnTo>
                    <a:pt x="302" y="168"/>
                  </a:lnTo>
                  <a:lnTo>
                    <a:pt x="294" y="168"/>
                  </a:lnTo>
                  <a:lnTo>
                    <a:pt x="272" y="152"/>
                  </a:lnTo>
                  <a:lnTo>
                    <a:pt x="272" y="128"/>
                  </a:lnTo>
                  <a:lnTo>
                    <a:pt x="272" y="96"/>
                  </a:lnTo>
                  <a:lnTo>
                    <a:pt x="265" y="96"/>
                  </a:lnTo>
                  <a:lnTo>
                    <a:pt x="265" y="120"/>
                  </a:lnTo>
                  <a:lnTo>
                    <a:pt x="250" y="128"/>
                  </a:lnTo>
                  <a:lnTo>
                    <a:pt x="222" y="128"/>
                  </a:lnTo>
                  <a:lnTo>
                    <a:pt x="207" y="128"/>
                  </a:lnTo>
                  <a:lnTo>
                    <a:pt x="192" y="128"/>
                  </a:lnTo>
                  <a:lnTo>
                    <a:pt x="192" y="120"/>
                  </a:lnTo>
                  <a:lnTo>
                    <a:pt x="207" y="120"/>
                  </a:lnTo>
                  <a:lnTo>
                    <a:pt x="192" y="96"/>
                  </a:lnTo>
                  <a:lnTo>
                    <a:pt x="163" y="96"/>
                  </a:lnTo>
                  <a:lnTo>
                    <a:pt x="141" y="96"/>
                  </a:lnTo>
                  <a:lnTo>
                    <a:pt x="141" y="80"/>
                  </a:lnTo>
                  <a:lnTo>
                    <a:pt x="155" y="64"/>
                  </a:lnTo>
                  <a:lnTo>
                    <a:pt x="155" y="48"/>
                  </a:lnTo>
                  <a:lnTo>
                    <a:pt x="163" y="24"/>
                  </a:lnTo>
                  <a:lnTo>
                    <a:pt x="170" y="8"/>
                  </a:lnTo>
                  <a:lnTo>
                    <a:pt x="192" y="0"/>
                  </a:lnTo>
                  <a:lnTo>
                    <a:pt x="89" y="0"/>
                  </a:lnTo>
                  <a:lnTo>
                    <a:pt x="52" y="80"/>
                  </a:lnTo>
                  <a:lnTo>
                    <a:pt x="0" y="208"/>
                  </a:lnTo>
                  <a:lnTo>
                    <a:pt x="45" y="216"/>
                  </a:lnTo>
                  <a:lnTo>
                    <a:pt x="45" y="208"/>
                  </a:lnTo>
                  <a:lnTo>
                    <a:pt x="45" y="176"/>
                  </a:lnTo>
                  <a:lnTo>
                    <a:pt x="52" y="176"/>
                  </a:lnTo>
                  <a:lnTo>
                    <a:pt x="59" y="168"/>
                  </a:lnTo>
                  <a:lnTo>
                    <a:pt x="74" y="168"/>
                  </a:lnTo>
                  <a:lnTo>
                    <a:pt x="89" y="168"/>
                  </a:lnTo>
                  <a:lnTo>
                    <a:pt x="104" y="168"/>
                  </a:lnTo>
                  <a:lnTo>
                    <a:pt x="126" y="168"/>
                  </a:lnTo>
                  <a:lnTo>
                    <a:pt x="141" y="152"/>
                  </a:lnTo>
                  <a:lnTo>
                    <a:pt x="155" y="168"/>
                  </a:lnTo>
                  <a:lnTo>
                    <a:pt x="155" y="176"/>
                  </a:lnTo>
                  <a:lnTo>
                    <a:pt x="163" y="176"/>
                  </a:lnTo>
                  <a:lnTo>
                    <a:pt x="170" y="208"/>
                  </a:lnTo>
                  <a:lnTo>
                    <a:pt x="170" y="216"/>
                  </a:lnTo>
                  <a:lnTo>
                    <a:pt x="170" y="240"/>
                  </a:lnTo>
                  <a:lnTo>
                    <a:pt x="170" y="256"/>
                  </a:lnTo>
                  <a:lnTo>
                    <a:pt x="192" y="272"/>
                  </a:lnTo>
                  <a:lnTo>
                    <a:pt x="207" y="272"/>
                  </a:lnTo>
                  <a:lnTo>
                    <a:pt x="214" y="272"/>
                  </a:lnTo>
                  <a:lnTo>
                    <a:pt x="222" y="272"/>
                  </a:lnTo>
                  <a:lnTo>
                    <a:pt x="222" y="288"/>
                  </a:lnTo>
                  <a:lnTo>
                    <a:pt x="243" y="288"/>
                  </a:lnTo>
                  <a:lnTo>
                    <a:pt x="243" y="296"/>
                  </a:lnTo>
                  <a:lnTo>
                    <a:pt x="243" y="320"/>
                  </a:lnTo>
                  <a:lnTo>
                    <a:pt x="243" y="336"/>
                  </a:lnTo>
                  <a:lnTo>
                    <a:pt x="243" y="344"/>
                  </a:lnTo>
                  <a:lnTo>
                    <a:pt x="243" y="352"/>
                  </a:lnTo>
                  <a:lnTo>
                    <a:pt x="250" y="384"/>
                  </a:lnTo>
                  <a:lnTo>
                    <a:pt x="272" y="392"/>
                  </a:lnTo>
                  <a:lnTo>
                    <a:pt x="272" y="408"/>
                  </a:lnTo>
                  <a:lnTo>
                    <a:pt x="294" y="416"/>
                  </a:lnTo>
                  <a:lnTo>
                    <a:pt x="294" y="424"/>
                  </a:lnTo>
                  <a:lnTo>
                    <a:pt x="302" y="424"/>
                  </a:lnTo>
                  <a:lnTo>
                    <a:pt x="309" y="440"/>
                  </a:lnTo>
                  <a:lnTo>
                    <a:pt x="324" y="448"/>
                  </a:lnTo>
                  <a:lnTo>
                    <a:pt x="346" y="479"/>
                  </a:lnTo>
                  <a:lnTo>
                    <a:pt x="354" y="479"/>
                  </a:lnTo>
                  <a:lnTo>
                    <a:pt x="376" y="495"/>
                  </a:lnTo>
                  <a:lnTo>
                    <a:pt x="391" y="503"/>
                  </a:lnTo>
                  <a:lnTo>
                    <a:pt x="376" y="503"/>
                  </a:lnTo>
                  <a:lnTo>
                    <a:pt x="376" y="535"/>
                  </a:lnTo>
                  <a:lnTo>
                    <a:pt x="435" y="559"/>
                  </a:lnTo>
                  <a:lnTo>
                    <a:pt x="435" y="535"/>
                  </a:lnTo>
                  <a:lnTo>
                    <a:pt x="457" y="511"/>
                  </a:lnTo>
                  <a:lnTo>
                    <a:pt x="457" y="50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59" name="Freeform 127"/>
            <p:cNvSpPr>
              <a:spLocks/>
            </p:cNvSpPr>
            <p:nvPr/>
          </p:nvSpPr>
          <p:spPr bwMode="auto">
            <a:xfrm>
              <a:off x="671" y="18692"/>
              <a:ext cx="722" cy="559"/>
            </a:xfrm>
            <a:custGeom>
              <a:avLst/>
              <a:gdLst>
                <a:gd name="T0" fmla="*/ 464 w 722"/>
                <a:gd name="T1" fmla="*/ 495 h 559"/>
                <a:gd name="T2" fmla="*/ 435 w 722"/>
                <a:gd name="T3" fmla="*/ 440 h 559"/>
                <a:gd name="T4" fmla="*/ 472 w 722"/>
                <a:gd name="T5" fmla="*/ 424 h 559"/>
                <a:gd name="T6" fmla="*/ 531 w 722"/>
                <a:gd name="T7" fmla="*/ 416 h 559"/>
                <a:gd name="T8" fmla="*/ 553 w 722"/>
                <a:gd name="T9" fmla="*/ 392 h 559"/>
                <a:gd name="T10" fmla="*/ 568 w 722"/>
                <a:gd name="T11" fmla="*/ 392 h 559"/>
                <a:gd name="T12" fmla="*/ 634 w 722"/>
                <a:gd name="T13" fmla="*/ 392 h 559"/>
                <a:gd name="T14" fmla="*/ 634 w 722"/>
                <a:gd name="T15" fmla="*/ 424 h 559"/>
                <a:gd name="T16" fmla="*/ 678 w 722"/>
                <a:gd name="T17" fmla="*/ 424 h 559"/>
                <a:gd name="T18" fmla="*/ 722 w 722"/>
                <a:gd name="T19" fmla="*/ 416 h 559"/>
                <a:gd name="T20" fmla="*/ 685 w 722"/>
                <a:gd name="T21" fmla="*/ 408 h 559"/>
                <a:gd name="T22" fmla="*/ 678 w 722"/>
                <a:gd name="T23" fmla="*/ 384 h 559"/>
                <a:gd name="T24" fmla="*/ 634 w 722"/>
                <a:gd name="T25" fmla="*/ 384 h 559"/>
                <a:gd name="T26" fmla="*/ 634 w 722"/>
                <a:gd name="T27" fmla="*/ 344 h 559"/>
                <a:gd name="T28" fmla="*/ 671 w 722"/>
                <a:gd name="T29" fmla="*/ 336 h 559"/>
                <a:gd name="T30" fmla="*/ 590 w 722"/>
                <a:gd name="T31" fmla="*/ 336 h 559"/>
                <a:gd name="T32" fmla="*/ 538 w 722"/>
                <a:gd name="T33" fmla="*/ 352 h 559"/>
                <a:gd name="T34" fmla="*/ 486 w 722"/>
                <a:gd name="T35" fmla="*/ 336 h 559"/>
                <a:gd name="T36" fmla="*/ 457 w 722"/>
                <a:gd name="T37" fmla="*/ 336 h 559"/>
                <a:gd name="T38" fmla="*/ 457 w 722"/>
                <a:gd name="T39" fmla="*/ 288 h 559"/>
                <a:gd name="T40" fmla="*/ 457 w 722"/>
                <a:gd name="T41" fmla="*/ 256 h 559"/>
                <a:gd name="T42" fmla="*/ 435 w 722"/>
                <a:gd name="T43" fmla="*/ 232 h 559"/>
                <a:gd name="T44" fmla="*/ 413 w 722"/>
                <a:gd name="T45" fmla="*/ 176 h 559"/>
                <a:gd name="T46" fmla="*/ 368 w 722"/>
                <a:gd name="T47" fmla="*/ 168 h 559"/>
                <a:gd name="T48" fmla="*/ 324 w 722"/>
                <a:gd name="T49" fmla="*/ 168 h 559"/>
                <a:gd name="T50" fmla="*/ 272 w 722"/>
                <a:gd name="T51" fmla="*/ 152 h 559"/>
                <a:gd name="T52" fmla="*/ 265 w 722"/>
                <a:gd name="T53" fmla="*/ 96 h 559"/>
                <a:gd name="T54" fmla="*/ 222 w 722"/>
                <a:gd name="T55" fmla="*/ 128 h 559"/>
                <a:gd name="T56" fmla="*/ 192 w 722"/>
                <a:gd name="T57" fmla="*/ 120 h 559"/>
                <a:gd name="T58" fmla="*/ 163 w 722"/>
                <a:gd name="T59" fmla="*/ 96 h 559"/>
                <a:gd name="T60" fmla="*/ 155 w 722"/>
                <a:gd name="T61" fmla="*/ 64 h 559"/>
                <a:gd name="T62" fmla="*/ 170 w 722"/>
                <a:gd name="T63" fmla="*/ 8 h 559"/>
                <a:gd name="T64" fmla="*/ 52 w 722"/>
                <a:gd name="T65" fmla="*/ 80 h 559"/>
                <a:gd name="T66" fmla="*/ 45 w 722"/>
                <a:gd name="T67" fmla="*/ 208 h 559"/>
                <a:gd name="T68" fmla="*/ 59 w 722"/>
                <a:gd name="T69" fmla="*/ 168 h 559"/>
                <a:gd name="T70" fmla="*/ 104 w 722"/>
                <a:gd name="T71" fmla="*/ 168 h 559"/>
                <a:gd name="T72" fmla="*/ 155 w 722"/>
                <a:gd name="T73" fmla="*/ 168 h 559"/>
                <a:gd name="T74" fmla="*/ 170 w 722"/>
                <a:gd name="T75" fmla="*/ 208 h 559"/>
                <a:gd name="T76" fmla="*/ 170 w 722"/>
                <a:gd name="T77" fmla="*/ 256 h 559"/>
                <a:gd name="T78" fmla="*/ 214 w 722"/>
                <a:gd name="T79" fmla="*/ 272 h 559"/>
                <a:gd name="T80" fmla="*/ 243 w 722"/>
                <a:gd name="T81" fmla="*/ 288 h 559"/>
                <a:gd name="T82" fmla="*/ 243 w 722"/>
                <a:gd name="T83" fmla="*/ 336 h 559"/>
                <a:gd name="T84" fmla="*/ 250 w 722"/>
                <a:gd name="T85" fmla="*/ 384 h 559"/>
                <a:gd name="T86" fmla="*/ 294 w 722"/>
                <a:gd name="T87" fmla="*/ 416 h 559"/>
                <a:gd name="T88" fmla="*/ 309 w 722"/>
                <a:gd name="T89" fmla="*/ 440 h 559"/>
                <a:gd name="T90" fmla="*/ 354 w 722"/>
                <a:gd name="T91" fmla="*/ 479 h 559"/>
                <a:gd name="T92" fmla="*/ 376 w 722"/>
                <a:gd name="T93" fmla="*/ 503 h 559"/>
                <a:gd name="T94" fmla="*/ 435 w 722"/>
                <a:gd name="T95" fmla="*/ 53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2" h="559">
                  <a:moveTo>
                    <a:pt x="457" y="503"/>
                  </a:moveTo>
                  <a:lnTo>
                    <a:pt x="464" y="503"/>
                  </a:lnTo>
                  <a:lnTo>
                    <a:pt x="464" y="495"/>
                  </a:lnTo>
                  <a:lnTo>
                    <a:pt x="464" y="463"/>
                  </a:lnTo>
                  <a:lnTo>
                    <a:pt x="457" y="448"/>
                  </a:lnTo>
                  <a:lnTo>
                    <a:pt x="435" y="440"/>
                  </a:lnTo>
                  <a:lnTo>
                    <a:pt x="435" y="424"/>
                  </a:lnTo>
                  <a:lnTo>
                    <a:pt x="457" y="424"/>
                  </a:lnTo>
                  <a:lnTo>
                    <a:pt x="472" y="424"/>
                  </a:lnTo>
                  <a:lnTo>
                    <a:pt x="508" y="440"/>
                  </a:lnTo>
                  <a:lnTo>
                    <a:pt x="516" y="424"/>
                  </a:lnTo>
                  <a:lnTo>
                    <a:pt x="531" y="416"/>
                  </a:lnTo>
                  <a:lnTo>
                    <a:pt x="538" y="408"/>
                  </a:lnTo>
                  <a:lnTo>
                    <a:pt x="553" y="408"/>
                  </a:lnTo>
                  <a:lnTo>
                    <a:pt x="553" y="392"/>
                  </a:lnTo>
                  <a:lnTo>
                    <a:pt x="553" y="384"/>
                  </a:lnTo>
                  <a:lnTo>
                    <a:pt x="560" y="384"/>
                  </a:lnTo>
                  <a:lnTo>
                    <a:pt x="568" y="392"/>
                  </a:lnTo>
                  <a:lnTo>
                    <a:pt x="590" y="384"/>
                  </a:lnTo>
                  <a:lnTo>
                    <a:pt x="612" y="384"/>
                  </a:lnTo>
                  <a:lnTo>
                    <a:pt x="634" y="392"/>
                  </a:lnTo>
                  <a:lnTo>
                    <a:pt x="612" y="408"/>
                  </a:lnTo>
                  <a:lnTo>
                    <a:pt x="612" y="416"/>
                  </a:lnTo>
                  <a:lnTo>
                    <a:pt x="634" y="424"/>
                  </a:lnTo>
                  <a:lnTo>
                    <a:pt x="649" y="440"/>
                  </a:lnTo>
                  <a:lnTo>
                    <a:pt x="671" y="440"/>
                  </a:lnTo>
                  <a:lnTo>
                    <a:pt x="678" y="424"/>
                  </a:lnTo>
                  <a:lnTo>
                    <a:pt x="685" y="424"/>
                  </a:lnTo>
                  <a:lnTo>
                    <a:pt x="700" y="424"/>
                  </a:lnTo>
                  <a:lnTo>
                    <a:pt x="722" y="416"/>
                  </a:lnTo>
                  <a:lnTo>
                    <a:pt x="722" y="408"/>
                  </a:lnTo>
                  <a:lnTo>
                    <a:pt x="715" y="408"/>
                  </a:lnTo>
                  <a:lnTo>
                    <a:pt x="685" y="408"/>
                  </a:lnTo>
                  <a:lnTo>
                    <a:pt x="685" y="392"/>
                  </a:lnTo>
                  <a:lnTo>
                    <a:pt x="685" y="384"/>
                  </a:lnTo>
                  <a:lnTo>
                    <a:pt x="678" y="384"/>
                  </a:lnTo>
                  <a:lnTo>
                    <a:pt x="671" y="384"/>
                  </a:lnTo>
                  <a:lnTo>
                    <a:pt x="649" y="384"/>
                  </a:lnTo>
                  <a:lnTo>
                    <a:pt x="634" y="384"/>
                  </a:lnTo>
                  <a:lnTo>
                    <a:pt x="612" y="352"/>
                  </a:lnTo>
                  <a:lnTo>
                    <a:pt x="612" y="344"/>
                  </a:lnTo>
                  <a:lnTo>
                    <a:pt x="634" y="344"/>
                  </a:lnTo>
                  <a:lnTo>
                    <a:pt x="634" y="336"/>
                  </a:lnTo>
                  <a:lnTo>
                    <a:pt x="649" y="336"/>
                  </a:lnTo>
                  <a:lnTo>
                    <a:pt x="671" y="336"/>
                  </a:lnTo>
                  <a:lnTo>
                    <a:pt x="671" y="320"/>
                  </a:lnTo>
                  <a:lnTo>
                    <a:pt x="649" y="320"/>
                  </a:lnTo>
                  <a:lnTo>
                    <a:pt x="590" y="336"/>
                  </a:lnTo>
                  <a:lnTo>
                    <a:pt x="568" y="336"/>
                  </a:lnTo>
                  <a:lnTo>
                    <a:pt x="560" y="344"/>
                  </a:lnTo>
                  <a:lnTo>
                    <a:pt x="538" y="352"/>
                  </a:lnTo>
                  <a:lnTo>
                    <a:pt x="531" y="352"/>
                  </a:lnTo>
                  <a:lnTo>
                    <a:pt x="516" y="344"/>
                  </a:lnTo>
                  <a:lnTo>
                    <a:pt x="486" y="336"/>
                  </a:lnTo>
                  <a:lnTo>
                    <a:pt x="472" y="336"/>
                  </a:lnTo>
                  <a:lnTo>
                    <a:pt x="464" y="336"/>
                  </a:lnTo>
                  <a:lnTo>
                    <a:pt x="457" y="336"/>
                  </a:lnTo>
                  <a:lnTo>
                    <a:pt x="457" y="320"/>
                  </a:lnTo>
                  <a:lnTo>
                    <a:pt x="457" y="296"/>
                  </a:lnTo>
                  <a:lnTo>
                    <a:pt x="457" y="288"/>
                  </a:lnTo>
                  <a:lnTo>
                    <a:pt x="435" y="288"/>
                  </a:lnTo>
                  <a:lnTo>
                    <a:pt x="435" y="272"/>
                  </a:lnTo>
                  <a:lnTo>
                    <a:pt x="457" y="256"/>
                  </a:lnTo>
                  <a:lnTo>
                    <a:pt x="457" y="240"/>
                  </a:lnTo>
                  <a:lnTo>
                    <a:pt x="457" y="232"/>
                  </a:lnTo>
                  <a:lnTo>
                    <a:pt x="435" y="232"/>
                  </a:lnTo>
                  <a:lnTo>
                    <a:pt x="435" y="216"/>
                  </a:lnTo>
                  <a:lnTo>
                    <a:pt x="435" y="176"/>
                  </a:lnTo>
                  <a:lnTo>
                    <a:pt x="413" y="176"/>
                  </a:lnTo>
                  <a:lnTo>
                    <a:pt x="398" y="176"/>
                  </a:lnTo>
                  <a:lnTo>
                    <a:pt x="376" y="168"/>
                  </a:lnTo>
                  <a:lnTo>
                    <a:pt x="368" y="168"/>
                  </a:lnTo>
                  <a:lnTo>
                    <a:pt x="354" y="168"/>
                  </a:lnTo>
                  <a:lnTo>
                    <a:pt x="346" y="168"/>
                  </a:lnTo>
                  <a:lnTo>
                    <a:pt x="324" y="168"/>
                  </a:lnTo>
                  <a:lnTo>
                    <a:pt x="302" y="168"/>
                  </a:lnTo>
                  <a:lnTo>
                    <a:pt x="294" y="168"/>
                  </a:lnTo>
                  <a:lnTo>
                    <a:pt x="272" y="152"/>
                  </a:lnTo>
                  <a:lnTo>
                    <a:pt x="272" y="128"/>
                  </a:lnTo>
                  <a:lnTo>
                    <a:pt x="272" y="96"/>
                  </a:lnTo>
                  <a:lnTo>
                    <a:pt x="265" y="96"/>
                  </a:lnTo>
                  <a:lnTo>
                    <a:pt x="265" y="120"/>
                  </a:lnTo>
                  <a:lnTo>
                    <a:pt x="250" y="128"/>
                  </a:lnTo>
                  <a:lnTo>
                    <a:pt x="222" y="128"/>
                  </a:lnTo>
                  <a:lnTo>
                    <a:pt x="207" y="128"/>
                  </a:lnTo>
                  <a:lnTo>
                    <a:pt x="192" y="128"/>
                  </a:lnTo>
                  <a:lnTo>
                    <a:pt x="192" y="120"/>
                  </a:lnTo>
                  <a:lnTo>
                    <a:pt x="207" y="120"/>
                  </a:lnTo>
                  <a:lnTo>
                    <a:pt x="192" y="96"/>
                  </a:lnTo>
                  <a:lnTo>
                    <a:pt x="163" y="96"/>
                  </a:lnTo>
                  <a:lnTo>
                    <a:pt x="141" y="96"/>
                  </a:lnTo>
                  <a:lnTo>
                    <a:pt x="141" y="80"/>
                  </a:lnTo>
                  <a:lnTo>
                    <a:pt x="155" y="64"/>
                  </a:lnTo>
                  <a:lnTo>
                    <a:pt x="155" y="48"/>
                  </a:lnTo>
                  <a:lnTo>
                    <a:pt x="163" y="24"/>
                  </a:lnTo>
                  <a:lnTo>
                    <a:pt x="170" y="8"/>
                  </a:lnTo>
                  <a:lnTo>
                    <a:pt x="192" y="0"/>
                  </a:lnTo>
                  <a:lnTo>
                    <a:pt x="89" y="0"/>
                  </a:lnTo>
                  <a:lnTo>
                    <a:pt x="52" y="80"/>
                  </a:lnTo>
                  <a:lnTo>
                    <a:pt x="0" y="208"/>
                  </a:lnTo>
                  <a:lnTo>
                    <a:pt x="45" y="216"/>
                  </a:lnTo>
                  <a:lnTo>
                    <a:pt x="45" y="208"/>
                  </a:lnTo>
                  <a:lnTo>
                    <a:pt x="45" y="176"/>
                  </a:lnTo>
                  <a:lnTo>
                    <a:pt x="52" y="176"/>
                  </a:lnTo>
                  <a:lnTo>
                    <a:pt x="59" y="168"/>
                  </a:lnTo>
                  <a:lnTo>
                    <a:pt x="74" y="168"/>
                  </a:lnTo>
                  <a:lnTo>
                    <a:pt x="89" y="168"/>
                  </a:lnTo>
                  <a:lnTo>
                    <a:pt x="104" y="168"/>
                  </a:lnTo>
                  <a:lnTo>
                    <a:pt x="126" y="168"/>
                  </a:lnTo>
                  <a:lnTo>
                    <a:pt x="141" y="152"/>
                  </a:lnTo>
                  <a:lnTo>
                    <a:pt x="155" y="168"/>
                  </a:lnTo>
                  <a:lnTo>
                    <a:pt x="155" y="176"/>
                  </a:lnTo>
                  <a:lnTo>
                    <a:pt x="163" y="176"/>
                  </a:lnTo>
                  <a:lnTo>
                    <a:pt x="170" y="208"/>
                  </a:lnTo>
                  <a:lnTo>
                    <a:pt x="170" y="216"/>
                  </a:lnTo>
                  <a:lnTo>
                    <a:pt x="170" y="240"/>
                  </a:lnTo>
                  <a:lnTo>
                    <a:pt x="170" y="256"/>
                  </a:lnTo>
                  <a:lnTo>
                    <a:pt x="192" y="272"/>
                  </a:lnTo>
                  <a:lnTo>
                    <a:pt x="207" y="272"/>
                  </a:lnTo>
                  <a:lnTo>
                    <a:pt x="214" y="272"/>
                  </a:lnTo>
                  <a:lnTo>
                    <a:pt x="222" y="272"/>
                  </a:lnTo>
                  <a:lnTo>
                    <a:pt x="222" y="288"/>
                  </a:lnTo>
                  <a:lnTo>
                    <a:pt x="243" y="288"/>
                  </a:lnTo>
                  <a:lnTo>
                    <a:pt x="243" y="296"/>
                  </a:lnTo>
                  <a:lnTo>
                    <a:pt x="243" y="320"/>
                  </a:lnTo>
                  <a:lnTo>
                    <a:pt x="243" y="336"/>
                  </a:lnTo>
                  <a:lnTo>
                    <a:pt x="243" y="344"/>
                  </a:lnTo>
                  <a:lnTo>
                    <a:pt x="243" y="352"/>
                  </a:lnTo>
                  <a:lnTo>
                    <a:pt x="250" y="384"/>
                  </a:lnTo>
                  <a:lnTo>
                    <a:pt x="272" y="392"/>
                  </a:lnTo>
                  <a:lnTo>
                    <a:pt x="272" y="408"/>
                  </a:lnTo>
                  <a:lnTo>
                    <a:pt x="294" y="416"/>
                  </a:lnTo>
                  <a:lnTo>
                    <a:pt x="294" y="424"/>
                  </a:lnTo>
                  <a:lnTo>
                    <a:pt x="302" y="424"/>
                  </a:lnTo>
                  <a:lnTo>
                    <a:pt x="309" y="440"/>
                  </a:lnTo>
                  <a:lnTo>
                    <a:pt x="324" y="448"/>
                  </a:lnTo>
                  <a:lnTo>
                    <a:pt x="346" y="479"/>
                  </a:lnTo>
                  <a:lnTo>
                    <a:pt x="354" y="479"/>
                  </a:lnTo>
                  <a:lnTo>
                    <a:pt x="376" y="495"/>
                  </a:lnTo>
                  <a:lnTo>
                    <a:pt x="391" y="503"/>
                  </a:lnTo>
                  <a:lnTo>
                    <a:pt x="376" y="503"/>
                  </a:lnTo>
                  <a:lnTo>
                    <a:pt x="376" y="535"/>
                  </a:lnTo>
                  <a:lnTo>
                    <a:pt x="435" y="559"/>
                  </a:lnTo>
                  <a:lnTo>
                    <a:pt x="435" y="535"/>
                  </a:lnTo>
                  <a:lnTo>
                    <a:pt x="457" y="511"/>
                  </a:lnTo>
                  <a:lnTo>
                    <a:pt x="457" y="50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60" name="Group 128"/>
          <p:cNvGrpSpPr>
            <a:grpSpLocks/>
          </p:cNvGrpSpPr>
          <p:nvPr/>
        </p:nvGrpSpPr>
        <p:grpSpPr bwMode="auto">
          <a:xfrm>
            <a:off x="987425" y="2430463"/>
            <a:ext cx="1193800" cy="673100"/>
            <a:chOff x="656" y="19219"/>
            <a:chExt cx="752" cy="424"/>
          </a:xfrm>
        </p:grpSpPr>
        <p:sp>
          <p:nvSpPr>
            <p:cNvPr id="658561" name="Freeform 129"/>
            <p:cNvSpPr>
              <a:spLocks/>
            </p:cNvSpPr>
            <p:nvPr/>
          </p:nvSpPr>
          <p:spPr bwMode="auto">
            <a:xfrm>
              <a:off x="656" y="19219"/>
              <a:ext cx="752" cy="424"/>
            </a:xfrm>
            <a:custGeom>
              <a:avLst/>
              <a:gdLst>
                <a:gd name="T0" fmla="*/ 752 w 752"/>
                <a:gd name="T1" fmla="*/ 88 h 424"/>
                <a:gd name="T2" fmla="*/ 715 w 752"/>
                <a:gd name="T3" fmla="*/ 88 h 424"/>
                <a:gd name="T4" fmla="*/ 664 w 752"/>
                <a:gd name="T5" fmla="*/ 88 h 424"/>
                <a:gd name="T6" fmla="*/ 612 w 752"/>
                <a:gd name="T7" fmla="*/ 96 h 424"/>
                <a:gd name="T8" fmla="*/ 612 w 752"/>
                <a:gd name="T9" fmla="*/ 56 h 424"/>
                <a:gd name="T10" fmla="*/ 612 w 752"/>
                <a:gd name="T11" fmla="*/ 0 h 424"/>
                <a:gd name="T12" fmla="*/ 553 w 752"/>
                <a:gd name="T13" fmla="*/ 0 h 424"/>
                <a:gd name="T14" fmla="*/ 538 w 752"/>
                <a:gd name="T15" fmla="*/ 48 h 424"/>
                <a:gd name="T16" fmla="*/ 494 w 752"/>
                <a:gd name="T17" fmla="*/ 48 h 424"/>
                <a:gd name="T18" fmla="*/ 450 w 752"/>
                <a:gd name="T19" fmla="*/ 48 h 424"/>
                <a:gd name="T20" fmla="*/ 369 w 752"/>
                <a:gd name="T21" fmla="*/ 0 h 424"/>
                <a:gd name="T22" fmla="*/ 324 w 752"/>
                <a:gd name="T23" fmla="*/ 0 h 424"/>
                <a:gd name="T24" fmla="*/ 287 w 752"/>
                <a:gd name="T25" fmla="*/ 8 h 424"/>
                <a:gd name="T26" fmla="*/ 258 w 752"/>
                <a:gd name="T27" fmla="*/ 48 h 424"/>
                <a:gd name="T28" fmla="*/ 222 w 752"/>
                <a:gd name="T29" fmla="*/ 56 h 424"/>
                <a:gd name="T30" fmla="*/ 185 w 752"/>
                <a:gd name="T31" fmla="*/ 96 h 424"/>
                <a:gd name="T32" fmla="*/ 148 w 752"/>
                <a:gd name="T33" fmla="*/ 96 h 424"/>
                <a:gd name="T34" fmla="*/ 141 w 752"/>
                <a:gd name="T35" fmla="*/ 56 h 424"/>
                <a:gd name="T36" fmla="*/ 89 w 752"/>
                <a:gd name="T37" fmla="*/ 96 h 424"/>
                <a:gd name="T38" fmla="*/ 52 w 752"/>
                <a:gd name="T39" fmla="*/ 112 h 424"/>
                <a:gd name="T40" fmla="*/ 45 w 752"/>
                <a:gd name="T41" fmla="*/ 168 h 424"/>
                <a:gd name="T42" fmla="*/ 45 w 752"/>
                <a:gd name="T43" fmla="*/ 232 h 424"/>
                <a:gd name="T44" fmla="*/ 37 w 752"/>
                <a:gd name="T45" fmla="*/ 264 h 424"/>
                <a:gd name="T46" fmla="*/ 59 w 752"/>
                <a:gd name="T47" fmla="*/ 288 h 424"/>
                <a:gd name="T48" fmla="*/ 52 w 752"/>
                <a:gd name="T49" fmla="*/ 320 h 424"/>
                <a:gd name="T50" fmla="*/ 0 w 752"/>
                <a:gd name="T51" fmla="*/ 336 h 424"/>
                <a:gd name="T52" fmla="*/ 37 w 752"/>
                <a:gd name="T53" fmla="*/ 384 h 424"/>
                <a:gd name="T54" fmla="*/ 59 w 752"/>
                <a:gd name="T55" fmla="*/ 384 h 424"/>
                <a:gd name="T56" fmla="*/ 148 w 752"/>
                <a:gd name="T57" fmla="*/ 416 h 424"/>
                <a:gd name="T58" fmla="*/ 207 w 752"/>
                <a:gd name="T59" fmla="*/ 424 h 424"/>
                <a:gd name="T60" fmla="*/ 258 w 752"/>
                <a:gd name="T61" fmla="*/ 424 h 424"/>
                <a:gd name="T62" fmla="*/ 287 w 752"/>
                <a:gd name="T63" fmla="*/ 360 h 424"/>
                <a:gd name="T64" fmla="*/ 369 w 752"/>
                <a:gd name="T65" fmla="*/ 336 h 424"/>
                <a:gd name="T66" fmla="*/ 406 w 752"/>
                <a:gd name="T67" fmla="*/ 360 h 424"/>
                <a:gd name="T68" fmla="*/ 450 w 752"/>
                <a:gd name="T69" fmla="*/ 320 h 424"/>
                <a:gd name="T70" fmla="*/ 457 w 752"/>
                <a:gd name="T71" fmla="*/ 288 h 424"/>
                <a:gd name="T72" fmla="*/ 494 w 752"/>
                <a:gd name="T73" fmla="*/ 272 h 424"/>
                <a:gd name="T74" fmla="*/ 487 w 752"/>
                <a:gd name="T75" fmla="*/ 248 h 424"/>
                <a:gd name="T76" fmla="*/ 531 w 752"/>
                <a:gd name="T77" fmla="*/ 232 h 424"/>
                <a:gd name="T78" fmla="*/ 546 w 752"/>
                <a:gd name="T79" fmla="*/ 232 h 424"/>
                <a:gd name="T80" fmla="*/ 583 w 752"/>
                <a:gd name="T81" fmla="*/ 176 h 424"/>
                <a:gd name="T82" fmla="*/ 583 w 752"/>
                <a:gd name="T83" fmla="*/ 144 h 424"/>
                <a:gd name="T84" fmla="*/ 590 w 752"/>
                <a:gd name="T85" fmla="*/ 112 h 424"/>
                <a:gd name="T86" fmla="*/ 634 w 752"/>
                <a:gd name="T87" fmla="*/ 112 h 424"/>
                <a:gd name="T88" fmla="*/ 686 w 752"/>
                <a:gd name="T89" fmla="*/ 1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2" h="424">
                  <a:moveTo>
                    <a:pt x="745" y="96"/>
                  </a:moveTo>
                  <a:lnTo>
                    <a:pt x="752" y="96"/>
                  </a:lnTo>
                  <a:lnTo>
                    <a:pt x="752" y="88"/>
                  </a:lnTo>
                  <a:lnTo>
                    <a:pt x="752" y="64"/>
                  </a:lnTo>
                  <a:lnTo>
                    <a:pt x="730" y="88"/>
                  </a:lnTo>
                  <a:lnTo>
                    <a:pt x="715" y="88"/>
                  </a:lnTo>
                  <a:lnTo>
                    <a:pt x="708" y="64"/>
                  </a:lnTo>
                  <a:lnTo>
                    <a:pt x="686" y="64"/>
                  </a:lnTo>
                  <a:lnTo>
                    <a:pt x="664" y="88"/>
                  </a:lnTo>
                  <a:lnTo>
                    <a:pt x="656" y="96"/>
                  </a:lnTo>
                  <a:lnTo>
                    <a:pt x="634" y="96"/>
                  </a:lnTo>
                  <a:lnTo>
                    <a:pt x="612" y="96"/>
                  </a:lnTo>
                  <a:lnTo>
                    <a:pt x="590" y="96"/>
                  </a:lnTo>
                  <a:lnTo>
                    <a:pt x="590" y="88"/>
                  </a:lnTo>
                  <a:lnTo>
                    <a:pt x="612" y="56"/>
                  </a:lnTo>
                  <a:lnTo>
                    <a:pt x="612" y="24"/>
                  </a:lnTo>
                  <a:lnTo>
                    <a:pt x="612" y="8"/>
                  </a:lnTo>
                  <a:lnTo>
                    <a:pt x="612" y="0"/>
                  </a:lnTo>
                  <a:lnTo>
                    <a:pt x="590" y="0"/>
                  </a:lnTo>
                  <a:lnTo>
                    <a:pt x="568" y="0"/>
                  </a:lnTo>
                  <a:lnTo>
                    <a:pt x="553" y="0"/>
                  </a:lnTo>
                  <a:lnTo>
                    <a:pt x="553" y="8"/>
                  </a:lnTo>
                  <a:lnTo>
                    <a:pt x="546" y="48"/>
                  </a:lnTo>
                  <a:lnTo>
                    <a:pt x="538" y="48"/>
                  </a:lnTo>
                  <a:lnTo>
                    <a:pt x="531" y="48"/>
                  </a:lnTo>
                  <a:lnTo>
                    <a:pt x="501" y="56"/>
                  </a:lnTo>
                  <a:lnTo>
                    <a:pt x="494" y="48"/>
                  </a:lnTo>
                  <a:lnTo>
                    <a:pt x="487" y="48"/>
                  </a:lnTo>
                  <a:lnTo>
                    <a:pt x="472" y="48"/>
                  </a:lnTo>
                  <a:lnTo>
                    <a:pt x="450" y="48"/>
                  </a:lnTo>
                  <a:lnTo>
                    <a:pt x="442" y="48"/>
                  </a:lnTo>
                  <a:lnTo>
                    <a:pt x="413" y="24"/>
                  </a:lnTo>
                  <a:lnTo>
                    <a:pt x="369" y="0"/>
                  </a:lnTo>
                  <a:lnTo>
                    <a:pt x="361" y="0"/>
                  </a:lnTo>
                  <a:lnTo>
                    <a:pt x="346" y="0"/>
                  </a:lnTo>
                  <a:lnTo>
                    <a:pt x="324" y="0"/>
                  </a:lnTo>
                  <a:lnTo>
                    <a:pt x="302" y="0"/>
                  </a:lnTo>
                  <a:lnTo>
                    <a:pt x="302" y="8"/>
                  </a:lnTo>
                  <a:lnTo>
                    <a:pt x="287" y="8"/>
                  </a:lnTo>
                  <a:lnTo>
                    <a:pt x="287" y="24"/>
                  </a:lnTo>
                  <a:lnTo>
                    <a:pt x="265" y="48"/>
                  </a:lnTo>
                  <a:lnTo>
                    <a:pt x="258" y="48"/>
                  </a:lnTo>
                  <a:lnTo>
                    <a:pt x="250" y="56"/>
                  </a:lnTo>
                  <a:lnTo>
                    <a:pt x="229" y="48"/>
                  </a:lnTo>
                  <a:lnTo>
                    <a:pt x="222" y="56"/>
                  </a:lnTo>
                  <a:lnTo>
                    <a:pt x="207" y="56"/>
                  </a:lnTo>
                  <a:lnTo>
                    <a:pt x="185" y="88"/>
                  </a:lnTo>
                  <a:lnTo>
                    <a:pt x="185" y="96"/>
                  </a:lnTo>
                  <a:lnTo>
                    <a:pt x="177" y="96"/>
                  </a:lnTo>
                  <a:lnTo>
                    <a:pt x="163" y="96"/>
                  </a:lnTo>
                  <a:lnTo>
                    <a:pt x="148" y="96"/>
                  </a:lnTo>
                  <a:lnTo>
                    <a:pt x="148" y="88"/>
                  </a:lnTo>
                  <a:lnTo>
                    <a:pt x="148" y="56"/>
                  </a:lnTo>
                  <a:lnTo>
                    <a:pt x="141" y="56"/>
                  </a:lnTo>
                  <a:lnTo>
                    <a:pt x="126" y="48"/>
                  </a:lnTo>
                  <a:lnTo>
                    <a:pt x="89" y="88"/>
                  </a:lnTo>
                  <a:lnTo>
                    <a:pt x="89" y="96"/>
                  </a:lnTo>
                  <a:lnTo>
                    <a:pt x="74" y="112"/>
                  </a:lnTo>
                  <a:lnTo>
                    <a:pt x="59" y="112"/>
                  </a:lnTo>
                  <a:lnTo>
                    <a:pt x="52" y="112"/>
                  </a:lnTo>
                  <a:lnTo>
                    <a:pt x="52" y="152"/>
                  </a:lnTo>
                  <a:lnTo>
                    <a:pt x="52" y="160"/>
                  </a:lnTo>
                  <a:lnTo>
                    <a:pt x="45" y="168"/>
                  </a:lnTo>
                  <a:lnTo>
                    <a:pt x="45" y="176"/>
                  </a:lnTo>
                  <a:lnTo>
                    <a:pt x="45" y="208"/>
                  </a:lnTo>
                  <a:lnTo>
                    <a:pt x="45" y="232"/>
                  </a:lnTo>
                  <a:lnTo>
                    <a:pt x="45" y="248"/>
                  </a:lnTo>
                  <a:lnTo>
                    <a:pt x="37" y="248"/>
                  </a:lnTo>
                  <a:lnTo>
                    <a:pt x="37" y="264"/>
                  </a:lnTo>
                  <a:lnTo>
                    <a:pt x="37" y="272"/>
                  </a:lnTo>
                  <a:lnTo>
                    <a:pt x="52" y="288"/>
                  </a:lnTo>
                  <a:lnTo>
                    <a:pt x="59" y="288"/>
                  </a:lnTo>
                  <a:lnTo>
                    <a:pt x="59" y="296"/>
                  </a:lnTo>
                  <a:lnTo>
                    <a:pt x="59" y="320"/>
                  </a:lnTo>
                  <a:lnTo>
                    <a:pt x="52" y="320"/>
                  </a:lnTo>
                  <a:lnTo>
                    <a:pt x="45" y="320"/>
                  </a:lnTo>
                  <a:lnTo>
                    <a:pt x="8" y="328"/>
                  </a:lnTo>
                  <a:lnTo>
                    <a:pt x="0" y="336"/>
                  </a:lnTo>
                  <a:lnTo>
                    <a:pt x="0" y="360"/>
                  </a:lnTo>
                  <a:lnTo>
                    <a:pt x="8" y="360"/>
                  </a:lnTo>
                  <a:lnTo>
                    <a:pt x="37" y="384"/>
                  </a:lnTo>
                  <a:lnTo>
                    <a:pt x="45" y="384"/>
                  </a:lnTo>
                  <a:lnTo>
                    <a:pt x="52" y="384"/>
                  </a:lnTo>
                  <a:lnTo>
                    <a:pt x="59" y="384"/>
                  </a:lnTo>
                  <a:lnTo>
                    <a:pt x="89" y="408"/>
                  </a:lnTo>
                  <a:lnTo>
                    <a:pt x="126" y="416"/>
                  </a:lnTo>
                  <a:lnTo>
                    <a:pt x="148" y="416"/>
                  </a:lnTo>
                  <a:lnTo>
                    <a:pt x="163" y="424"/>
                  </a:lnTo>
                  <a:lnTo>
                    <a:pt x="177" y="424"/>
                  </a:lnTo>
                  <a:lnTo>
                    <a:pt x="207" y="424"/>
                  </a:lnTo>
                  <a:lnTo>
                    <a:pt x="222" y="424"/>
                  </a:lnTo>
                  <a:lnTo>
                    <a:pt x="250" y="424"/>
                  </a:lnTo>
                  <a:lnTo>
                    <a:pt x="258" y="424"/>
                  </a:lnTo>
                  <a:lnTo>
                    <a:pt x="258" y="416"/>
                  </a:lnTo>
                  <a:lnTo>
                    <a:pt x="265" y="384"/>
                  </a:lnTo>
                  <a:lnTo>
                    <a:pt x="287" y="360"/>
                  </a:lnTo>
                  <a:lnTo>
                    <a:pt x="309" y="336"/>
                  </a:lnTo>
                  <a:lnTo>
                    <a:pt x="346" y="336"/>
                  </a:lnTo>
                  <a:lnTo>
                    <a:pt x="369" y="336"/>
                  </a:lnTo>
                  <a:lnTo>
                    <a:pt x="398" y="336"/>
                  </a:lnTo>
                  <a:lnTo>
                    <a:pt x="406" y="336"/>
                  </a:lnTo>
                  <a:lnTo>
                    <a:pt x="406" y="360"/>
                  </a:lnTo>
                  <a:lnTo>
                    <a:pt x="413" y="336"/>
                  </a:lnTo>
                  <a:lnTo>
                    <a:pt x="450" y="328"/>
                  </a:lnTo>
                  <a:lnTo>
                    <a:pt x="450" y="320"/>
                  </a:lnTo>
                  <a:lnTo>
                    <a:pt x="457" y="320"/>
                  </a:lnTo>
                  <a:lnTo>
                    <a:pt x="457" y="296"/>
                  </a:lnTo>
                  <a:lnTo>
                    <a:pt x="457" y="288"/>
                  </a:lnTo>
                  <a:lnTo>
                    <a:pt x="472" y="272"/>
                  </a:lnTo>
                  <a:lnTo>
                    <a:pt x="487" y="272"/>
                  </a:lnTo>
                  <a:lnTo>
                    <a:pt x="494" y="272"/>
                  </a:lnTo>
                  <a:lnTo>
                    <a:pt x="501" y="272"/>
                  </a:lnTo>
                  <a:lnTo>
                    <a:pt x="494" y="248"/>
                  </a:lnTo>
                  <a:lnTo>
                    <a:pt x="487" y="248"/>
                  </a:lnTo>
                  <a:lnTo>
                    <a:pt x="494" y="232"/>
                  </a:lnTo>
                  <a:lnTo>
                    <a:pt x="501" y="232"/>
                  </a:lnTo>
                  <a:lnTo>
                    <a:pt x="531" y="232"/>
                  </a:lnTo>
                  <a:lnTo>
                    <a:pt x="538" y="248"/>
                  </a:lnTo>
                  <a:lnTo>
                    <a:pt x="546" y="248"/>
                  </a:lnTo>
                  <a:lnTo>
                    <a:pt x="546" y="232"/>
                  </a:lnTo>
                  <a:lnTo>
                    <a:pt x="553" y="224"/>
                  </a:lnTo>
                  <a:lnTo>
                    <a:pt x="568" y="200"/>
                  </a:lnTo>
                  <a:lnTo>
                    <a:pt x="583" y="176"/>
                  </a:lnTo>
                  <a:lnTo>
                    <a:pt x="583" y="168"/>
                  </a:lnTo>
                  <a:lnTo>
                    <a:pt x="583" y="160"/>
                  </a:lnTo>
                  <a:lnTo>
                    <a:pt x="583" y="144"/>
                  </a:lnTo>
                  <a:lnTo>
                    <a:pt x="583" y="136"/>
                  </a:lnTo>
                  <a:lnTo>
                    <a:pt x="583" y="112"/>
                  </a:lnTo>
                  <a:lnTo>
                    <a:pt x="590" y="112"/>
                  </a:lnTo>
                  <a:lnTo>
                    <a:pt x="612" y="112"/>
                  </a:lnTo>
                  <a:lnTo>
                    <a:pt x="620" y="112"/>
                  </a:lnTo>
                  <a:lnTo>
                    <a:pt x="634" y="112"/>
                  </a:lnTo>
                  <a:lnTo>
                    <a:pt x="656" y="112"/>
                  </a:lnTo>
                  <a:lnTo>
                    <a:pt x="664" y="112"/>
                  </a:lnTo>
                  <a:lnTo>
                    <a:pt x="686" y="112"/>
                  </a:lnTo>
                  <a:lnTo>
                    <a:pt x="745" y="112"/>
                  </a:lnTo>
                  <a:lnTo>
                    <a:pt x="745" y="9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62" name="Freeform 130"/>
            <p:cNvSpPr>
              <a:spLocks/>
            </p:cNvSpPr>
            <p:nvPr/>
          </p:nvSpPr>
          <p:spPr bwMode="auto">
            <a:xfrm>
              <a:off x="656" y="19219"/>
              <a:ext cx="752" cy="424"/>
            </a:xfrm>
            <a:custGeom>
              <a:avLst/>
              <a:gdLst>
                <a:gd name="T0" fmla="*/ 752 w 752"/>
                <a:gd name="T1" fmla="*/ 88 h 424"/>
                <a:gd name="T2" fmla="*/ 715 w 752"/>
                <a:gd name="T3" fmla="*/ 88 h 424"/>
                <a:gd name="T4" fmla="*/ 664 w 752"/>
                <a:gd name="T5" fmla="*/ 88 h 424"/>
                <a:gd name="T6" fmla="*/ 612 w 752"/>
                <a:gd name="T7" fmla="*/ 96 h 424"/>
                <a:gd name="T8" fmla="*/ 612 w 752"/>
                <a:gd name="T9" fmla="*/ 56 h 424"/>
                <a:gd name="T10" fmla="*/ 612 w 752"/>
                <a:gd name="T11" fmla="*/ 0 h 424"/>
                <a:gd name="T12" fmla="*/ 553 w 752"/>
                <a:gd name="T13" fmla="*/ 0 h 424"/>
                <a:gd name="T14" fmla="*/ 538 w 752"/>
                <a:gd name="T15" fmla="*/ 48 h 424"/>
                <a:gd name="T16" fmla="*/ 494 w 752"/>
                <a:gd name="T17" fmla="*/ 48 h 424"/>
                <a:gd name="T18" fmla="*/ 450 w 752"/>
                <a:gd name="T19" fmla="*/ 48 h 424"/>
                <a:gd name="T20" fmla="*/ 369 w 752"/>
                <a:gd name="T21" fmla="*/ 0 h 424"/>
                <a:gd name="T22" fmla="*/ 324 w 752"/>
                <a:gd name="T23" fmla="*/ 0 h 424"/>
                <a:gd name="T24" fmla="*/ 287 w 752"/>
                <a:gd name="T25" fmla="*/ 8 h 424"/>
                <a:gd name="T26" fmla="*/ 258 w 752"/>
                <a:gd name="T27" fmla="*/ 48 h 424"/>
                <a:gd name="T28" fmla="*/ 222 w 752"/>
                <a:gd name="T29" fmla="*/ 56 h 424"/>
                <a:gd name="T30" fmla="*/ 185 w 752"/>
                <a:gd name="T31" fmla="*/ 96 h 424"/>
                <a:gd name="T32" fmla="*/ 148 w 752"/>
                <a:gd name="T33" fmla="*/ 96 h 424"/>
                <a:gd name="T34" fmla="*/ 141 w 752"/>
                <a:gd name="T35" fmla="*/ 56 h 424"/>
                <a:gd name="T36" fmla="*/ 89 w 752"/>
                <a:gd name="T37" fmla="*/ 96 h 424"/>
                <a:gd name="T38" fmla="*/ 52 w 752"/>
                <a:gd name="T39" fmla="*/ 112 h 424"/>
                <a:gd name="T40" fmla="*/ 45 w 752"/>
                <a:gd name="T41" fmla="*/ 168 h 424"/>
                <a:gd name="T42" fmla="*/ 45 w 752"/>
                <a:gd name="T43" fmla="*/ 232 h 424"/>
                <a:gd name="T44" fmla="*/ 37 w 752"/>
                <a:gd name="T45" fmla="*/ 264 h 424"/>
                <a:gd name="T46" fmla="*/ 59 w 752"/>
                <a:gd name="T47" fmla="*/ 288 h 424"/>
                <a:gd name="T48" fmla="*/ 52 w 752"/>
                <a:gd name="T49" fmla="*/ 320 h 424"/>
                <a:gd name="T50" fmla="*/ 0 w 752"/>
                <a:gd name="T51" fmla="*/ 336 h 424"/>
                <a:gd name="T52" fmla="*/ 37 w 752"/>
                <a:gd name="T53" fmla="*/ 384 h 424"/>
                <a:gd name="T54" fmla="*/ 59 w 752"/>
                <a:gd name="T55" fmla="*/ 384 h 424"/>
                <a:gd name="T56" fmla="*/ 148 w 752"/>
                <a:gd name="T57" fmla="*/ 416 h 424"/>
                <a:gd name="T58" fmla="*/ 207 w 752"/>
                <a:gd name="T59" fmla="*/ 424 h 424"/>
                <a:gd name="T60" fmla="*/ 258 w 752"/>
                <a:gd name="T61" fmla="*/ 424 h 424"/>
                <a:gd name="T62" fmla="*/ 287 w 752"/>
                <a:gd name="T63" fmla="*/ 360 h 424"/>
                <a:gd name="T64" fmla="*/ 369 w 752"/>
                <a:gd name="T65" fmla="*/ 336 h 424"/>
                <a:gd name="T66" fmla="*/ 406 w 752"/>
                <a:gd name="T67" fmla="*/ 360 h 424"/>
                <a:gd name="T68" fmla="*/ 450 w 752"/>
                <a:gd name="T69" fmla="*/ 320 h 424"/>
                <a:gd name="T70" fmla="*/ 457 w 752"/>
                <a:gd name="T71" fmla="*/ 288 h 424"/>
                <a:gd name="T72" fmla="*/ 494 w 752"/>
                <a:gd name="T73" fmla="*/ 272 h 424"/>
                <a:gd name="T74" fmla="*/ 487 w 752"/>
                <a:gd name="T75" fmla="*/ 248 h 424"/>
                <a:gd name="T76" fmla="*/ 531 w 752"/>
                <a:gd name="T77" fmla="*/ 232 h 424"/>
                <a:gd name="T78" fmla="*/ 546 w 752"/>
                <a:gd name="T79" fmla="*/ 232 h 424"/>
                <a:gd name="T80" fmla="*/ 583 w 752"/>
                <a:gd name="T81" fmla="*/ 176 h 424"/>
                <a:gd name="T82" fmla="*/ 583 w 752"/>
                <a:gd name="T83" fmla="*/ 144 h 424"/>
                <a:gd name="T84" fmla="*/ 590 w 752"/>
                <a:gd name="T85" fmla="*/ 112 h 424"/>
                <a:gd name="T86" fmla="*/ 634 w 752"/>
                <a:gd name="T87" fmla="*/ 112 h 424"/>
                <a:gd name="T88" fmla="*/ 686 w 752"/>
                <a:gd name="T89" fmla="*/ 1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2" h="424">
                  <a:moveTo>
                    <a:pt x="745" y="96"/>
                  </a:moveTo>
                  <a:lnTo>
                    <a:pt x="752" y="96"/>
                  </a:lnTo>
                  <a:lnTo>
                    <a:pt x="752" y="88"/>
                  </a:lnTo>
                  <a:lnTo>
                    <a:pt x="752" y="64"/>
                  </a:lnTo>
                  <a:lnTo>
                    <a:pt x="730" y="88"/>
                  </a:lnTo>
                  <a:lnTo>
                    <a:pt x="715" y="88"/>
                  </a:lnTo>
                  <a:lnTo>
                    <a:pt x="708" y="64"/>
                  </a:lnTo>
                  <a:lnTo>
                    <a:pt x="686" y="64"/>
                  </a:lnTo>
                  <a:lnTo>
                    <a:pt x="664" y="88"/>
                  </a:lnTo>
                  <a:lnTo>
                    <a:pt x="656" y="96"/>
                  </a:lnTo>
                  <a:lnTo>
                    <a:pt x="634" y="96"/>
                  </a:lnTo>
                  <a:lnTo>
                    <a:pt x="612" y="96"/>
                  </a:lnTo>
                  <a:lnTo>
                    <a:pt x="590" y="96"/>
                  </a:lnTo>
                  <a:lnTo>
                    <a:pt x="590" y="88"/>
                  </a:lnTo>
                  <a:lnTo>
                    <a:pt x="612" y="56"/>
                  </a:lnTo>
                  <a:lnTo>
                    <a:pt x="612" y="24"/>
                  </a:lnTo>
                  <a:lnTo>
                    <a:pt x="612" y="8"/>
                  </a:lnTo>
                  <a:lnTo>
                    <a:pt x="612" y="0"/>
                  </a:lnTo>
                  <a:lnTo>
                    <a:pt x="590" y="0"/>
                  </a:lnTo>
                  <a:lnTo>
                    <a:pt x="568" y="0"/>
                  </a:lnTo>
                  <a:lnTo>
                    <a:pt x="553" y="0"/>
                  </a:lnTo>
                  <a:lnTo>
                    <a:pt x="553" y="8"/>
                  </a:lnTo>
                  <a:lnTo>
                    <a:pt x="546" y="48"/>
                  </a:lnTo>
                  <a:lnTo>
                    <a:pt x="538" y="48"/>
                  </a:lnTo>
                  <a:lnTo>
                    <a:pt x="531" y="48"/>
                  </a:lnTo>
                  <a:lnTo>
                    <a:pt x="501" y="56"/>
                  </a:lnTo>
                  <a:lnTo>
                    <a:pt x="494" y="48"/>
                  </a:lnTo>
                  <a:lnTo>
                    <a:pt x="487" y="48"/>
                  </a:lnTo>
                  <a:lnTo>
                    <a:pt x="472" y="48"/>
                  </a:lnTo>
                  <a:lnTo>
                    <a:pt x="450" y="48"/>
                  </a:lnTo>
                  <a:lnTo>
                    <a:pt x="442" y="48"/>
                  </a:lnTo>
                  <a:lnTo>
                    <a:pt x="413" y="24"/>
                  </a:lnTo>
                  <a:lnTo>
                    <a:pt x="369" y="0"/>
                  </a:lnTo>
                  <a:lnTo>
                    <a:pt x="361" y="0"/>
                  </a:lnTo>
                  <a:lnTo>
                    <a:pt x="346" y="0"/>
                  </a:lnTo>
                  <a:lnTo>
                    <a:pt x="324" y="0"/>
                  </a:lnTo>
                  <a:lnTo>
                    <a:pt x="302" y="0"/>
                  </a:lnTo>
                  <a:lnTo>
                    <a:pt x="302" y="8"/>
                  </a:lnTo>
                  <a:lnTo>
                    <a:pt x="287" y="8"/>
                  </a:lnTo>
                  <a:lnTo>
                    <a:pt x="287" y="24"/>
                  </a:lnTo>
                  <a:lnTo>
                    <a:pt x="265" y="48"/>
                  </a:lnTo>
                  <a:lnTo>
                    <a:pt x="258" y="48"/>
                  </a:lnTo>
                  <a:lnTo>
                    <a:pt x="250" y="56"/>
                  </a:lnTo>
                  <a:lnTo>
                    <a:pt x="229" y="48"/>
                  </a:lnTo>
                  <a:lnTo>
                    <a:pt x="222" y="56"/>
                  </a:lnTo>
                  <a:lnTo>
                    <a:pt x="207" y="56"/>
                  </a:lnTo>
                  <a:lnTo>
                    <a:pt x="185" y="88"/>
                  </a:lnTo>
                  <a:lnTo>
                    <a:pt x="185" y="96"/>
                  </a:lnTo>
                  <a:lnTo>
                    <a:pt x="177" y="96"/>
                  </a:lnTo>
                  <a:lnTo>
                    <a:pt x="163" y="96"/>
                  </a:lnTo>
                  <a:lnTo>
                    <a:pt x="148" y="96"/>
                  </a:lnTo>
                  <a:lnTo>
                    <a:pt x="148" y="88"/>
                  </a:lnTo>
                  <a:lnTo>
                    <a:pt x="148" y="56"/>
                  </a:lnTo>
                  <a:lnTo>
                    <a:pt x="141" y="56"/>
                  </a:lnTo>
                  <a:lnTo>
                    <a:pt x="126" y="48"/>
                  </a:lnTo>
                  <a:lnTo>
                    <a:pt x="89" y="88"/>
                  </a:lnTo>
                  <a:lnTo>
                    <a:pt x="89" y="96"/>
                  </a:lnTo>
                  <a:lnTo>
                    <a:pt x="74" y="112"/>
                  </a:lnTo>
                  <a:lnTo>
                    <a:pt x="59" y="112"/>
                  </a:lnTo>
                  <a:lnTo>
                    <a:pt x="52" y="112"/>
                  </a:lnTo>
                  <a:lnTo>
                    <a:pt x="52" y="152"/>
                  </a:lnTo>
                  <a:lnTo>
                    <a:pt x="52" y="160"/>
                  </a:lnTo>
                  <a:lnTo>
                    <a:pt x="45" y="168"/>
                  </a:lnTo>
                  <a:lnTo>
                    <a:pt x="45" y="176"/>
                  </a:lnTo>
                  <a:lnTo>
                    <a:pt x="45" y="208"/>
                  </a:lnTo>
                  <a:lnTo>
                    <a:pt x="45" y="232"/>
                  </a:lnTo>
                  <a:lnTo>
                    <a:pt x="45" y="248"/>
                  </a:lnTo>
                  <a:lnTo>
                    <a:pt x="37" y="248"/>
                  </a:lnTo>
                  <a:lnTo>
                    <a:pt x="37" y="264"/>
                  </a:lnTo>
                  <a:lnTo>
                    <a:pt x="37" y="272"/>
                  </a:lnTo>
                  <a:lnTo>
                    <a:pt x="52" y="288"/>
                  </a:lnTo>
                  <a:lnTo>
                    <a:pt x="59" y="288"/>
                  </a:lnTo>
                  <a:lnTo>
                    <a:pt x="59" y="296"/>
                  </a:lnTo>
                  <a:lnTo>
                    <a:pt x="59" y="320"/>
                  </a:lnTo>
                  <a:lnTo>
                    <a:pt x="52" y="320"/>
                  </a:lnTo>
                  <a:lnTo>
                    <a:pt x="45" y="320"/>
                  </a:lnTo>
                  <a:lnTo>
                    <a:pt x="8" y="328"/>
                  </a:lnTo>
                  <a:lnTo>
                    <a:pt x="0" y="336"/>
                  </a:lnTo>
                  <a:lnTo>
                    <a:pt x="0" y="360"/>
                  </a:lnTo>
                  <a:lnTo>
                    <a:pt x="8" y="360"/>
                  </a:lnTo>
                  <a:lnTo>
                    <a:pt x="37" y="384"/>
                  </a:lnTo>
                  <a:lnTo>
                    <a:pt x="45" y="384"/>
                  </a:lnTo>
                  <a:lnTo>
                    <a:pt x="52" y="384"/>
                  </a:lnTo>
                  <a:lnTo>
                    <a:pt x="59" y="384"/>
                  </a:lnTo>
                  <a:lnTo>
                    <a:pt x="89" y="408"/>
                  </a:lnTo>
                  <a:lnTo>
                    <a:pt x="126" y="416"/>
                  </a:lnTo>
                  <a:lnTo>
                    <a:pt x="148" y="416"/>
                  </a:lnTo>
                  <a:lnTo>
                    <a:pt x="163" y="424"/>
                  </a:lnTo>
                  <a:lnTo>
                    <a:pt x="177" y="424"/>
                  </a:lnTo>
                  <a:lnTo>
                    <a:pt x="207" y="424"/>
                  </a:lnTo>
                  <a:lnTo>
                    <a:pt x="222" y="424"/>
                  </a:lnTo>
                  <a:lnTo>
                    <a:pt x="250" y="424"/>
                  </a:lnTo>
                  <a:lnTo>
                    <a:pt x="258" y="424"/>
                  </a:lnTo>
                  <a:lnTo>
                    <a:pt x="258" y="416"/>
                  </a:lnTo>
                  <a:lnTo>
                    <a:pt x="265" y="384"/>
                  </a:lnTo>
                  <a:lnTo>
                    <a:pt x="287" y="360"/>
                  </a:lnTo>
                  <a:lnTo>
                    <a:pt x="309" y="336"/>
                  </a:lnTo>
                  <a:lnTo>
                    <a:pt x="346" y="336"/>
                  </a:lnTo>
                  <a:lnTo>
                    <a:pt x="369" y="336"/>
                  </a:lnTo>
                  <a:lnTo>
                    <a:pt x="398" y="336"/>
                  </a:lnTo>
                  <a:lnTo>
                    <a:pt x="406" y="336"/>
                  </a:lnTo>
                  <a:lnTo>
                    <a:pt x="406" y="360"/>
                  </a:lnTo>
                  <a:lnTo>
                    <a:pt x="413" y="336"/>
                  </a:lnTo>
                  <a:lnTo>
                    <a:pt x="450" y="328"/>
                  </a:lnTo>
                  <a:lnTo>
                    <a:pt x="450" y="320"/>
                  </a:lnTo>
                  <a:lnTo>
                    <a:pt x="457" y="320"/>
                  </a:lnTo>
                  <a:lnTo>
                    <a:pt x="457" y="296"/>
                  </a:lnTo>
                  <a:lnTo>
                    <a:pt x="457" y="288"/>
                  </a:lnTo>
                  <a:lnTo>
                    <a:pt x="472" y="272"/>
                  </a:lnTo>
                  <a:lnTo>
                    <a:pt x="487" y="272"/>
                  </a:lnTo>
                  <a:lnTo>
                    <a:pt x="494" y="272"/>
                  </a:lnTo>
                  <a:lnTo>
                    <a:pt x="501" y="272"/>
                  </a:lnTo>
                  <a:lnTo>
                    <a:pt x="494" y="248"/>
                  </a:lnTo>
                  <a:lnTo>
                    <a:pt x="487" y="248"/>
                  </a:lnTo>
                  <a:lnTo>
                    <a:pt x="494" y="232"/>
                  </a:lnTo>
                  <a:lnTo>
                    <a:pt x="501" y="232"/>
                  </a:lnTo>
                  <a:lnTo>
                    <a:pt x="531" y="232"/>
                  </a:lnTo>
                  <a:lnTo>
                    <a:pt x="538" y="248"/>
                  </a:lnTo>
                  <a:lnTo>
                    <a:pt x="546" y="248"/>
                  </a:lnTo>
                  <a:lnTo>
                    <a:pt x="546" y="232"/>
                  </a:lnTo>
                  <a:lnTo>
                    <a:pt x="553" y="224"/>
                  </a:lnTo>
                  <a:lnTo>
                    <a:pt x="568" y="200"/>
                  </a:lnTo>
                  <a:lnTo>
                    <a:pt x="583" y="176"/>
                  </a:lnTo>
                  <a:lnTo>
                    <a:pt x="583" y="168"/>
                  </a:lnTo>
                  <a:lnTo>
                    <a:pt x="583" y="160"/>
                  </a:lnTo>
                  <a:lnTo>
                    <a:pt x="583" y="144"/>
                  </a:lnTo>
                  <a:lnTo>
                    <a:pt x="583" y="136"/>
                  </a:lnTo>
                  <a:lnTo>
                    <a:pt x="583" y="112"/>
                  </a:lnTo>
                  <a:lnTo>
                    <a:pt x="590" y="112"/>
                  </a:lnTo>
                  <a:lnTo>
                    <a:pt x="612" y="112"/>
                  </a:lnTo>
                  <a:lnTo>
                    <a:pt x="620" y="112"/>
                  </a:lnTo>
                  <a:lnTo>
                    <a:pt x="634" y="112"/>
                  </a:lnTo>
                  <a:lnTo>
                    <a:pt x="656" y="112"/>
                  </a:lnTo>
                  <a:lnTo>
                    <a:pt x="664" y="112"/>
                  </a:lnTo>
                  <a:lnTo>
                    <a:pt x="686" y="112"/>
                  </a:lnTo>
                  <a:lnTo>
                    <a:pt x="745" y="112"/>
                  </a:lnTo>
                  <a:lnTo>
                    <a:pt x="745" y="9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63" name="Group 131"/>
          <p:cNvGrpSpPr>
            <a:grpSpLocks/>
          </p:cNvGrpSpPr>
          <p:nvPr/>
        </p:nvGrpSpPr>
        <p:grpSpPr bwMode="auto">
          <a:xfrm>
            <a:off x="1643063" y="2203450"/>
            <a:ext cx="573087" cy="404813"/>
            <a:chOff x="1069" y="19076"/>
            <a:chExt cx="361" cy="255"/>
          </a:xfrm>
        </p:grpSpPr>
        <p:sp>
          <p:nvSpPr>
            <p:cNvPr id="658564" name="Freeform 132"/>
            <p:cNvSpPr>
              <a:spLocks/>
            </p:cNvSpPr>
            <p:nvPr/>
          </p:nvSpPr>
          <p:spPr bwMode="auto">
            <a:xfrm>
              <a:off x="1069" y="19076"/>
              <a:ext cx="361" cy="255"/>
            </a:xfrm>
            <a:custGeom>
              <a:avLst/>
              <a:gdLst>
                <a:gd name="T0" fmla="*/ 221 w 361"/>
                <a:gd name="T1" fmla="*/ 95 h 255"/>
                <a:gd name="T2" fmla="*/ 177 w 361"/>
                <a:gd name="T3" fmla="*/ 95 h 255"/>
                <a:gd name="T4" fmla="*/ 162 w 361"/>
                <a:gd name="T5" fmla="*/ 79 h 255"/>
                <a:gd name="T6" fmla="*/ 133 w 361"/>
                <a:gd name="T7" fmla="*/ 79 h 255"/>
                <a:gd name="T8" fmla="*/ 118 w 361"/>
                <a:gd name="T9" fmla="*/ 48 h 255"/>
                <a:gd name="T10" fmla="*/ 140 w 361"/>
                <a:gd name="T11" fmla="*/ 40 h 255"/>
                <a:gd name="T12" fmla="*/ 177 w 361"/>
                <a:gd name="T13" fmla="*/ 40 h 255"/>
                <a:gd name="T14" fmla="*/ 177 w 361"/>
                <a:gd name="T15" fmla="*/ 8 h 255"/>
                <a:gd name="T16" fmla="*/ 162 w 361"/>
                <a:gd name="T17" fmla="*/ 8 h 255"/>
                <a:gd name="T18" fmla="*/ 140 w 361"/>
                <a:gd name="T19" fmla="*/ 8 h 255"/>
                <a:gd name="T20" fmla="*/ 133 w 361"/>
                <a:gd name="T21" fmla="*/ 16 h 255"/>
                <a:gd name="T22" fmla="*/ 118 w 361"/>
                <a:gd name="T23" fmla="*/ 40 h 255"/>
                <a:gd name="T24" fmla="*/ 89 w 361"/>
                <a:gd name="T25" fmla="*/ 48 h 255"/>
                <a:gd name="T26" fmla="*/ 59 w 361"/>
                <a:gd name="T27" fmla="*/ 48 h 255"/>
                <a:gd name="T28" fmla="*/ 8 w 361"/>
                <a:gd name="T29" fmla="*/ 48 h 255"/>
                <a:gd name="T30" fmla="*/ 37 w 361"/>
                <a:gd name="T31" fmla="*/ 79 h 255"/>
                <a:gd name="T32" fmla="*/ 45 w 361"/>
                <a:gd name="T33" fmla="*/ 111 h 255"/>
                <a:gd name="T34" fmla="*/ 45 w 361"/>
                <a:gd name="T35" fmla="*/ 135 h 255"/>
                <a:gd name="T36" fmla="*/ 37 w 361"/>
                <a:gd name="T37" fmla="*/ 151 h 255"/>
                <a:gd name="T38" fmla="*/ 0 w 361"/>
                <a:gd name="T39" fmla="*/ 183 h 255"/>
                <a:gd name="T40" fmla="*/ 37 w 361"/>
                <a:gd name="T41" fmla="*/ 207 h 255"/>
                <a:gd name="T42" fmla="*/ 59 w 361"/>
                <a:gd name="T43" fmla="*/ 191 h 255"/>
                <a:gd name="T44" fmla="*/ 89 w 361"/>
                <a:gd name="T45" fmla="*/ 207 h 255"/>
                <a:gd name="T46" fmla="*/ 96 w 361"/>
                <a:gd name="T47" fmla="*/ 191 h 255"/>
                <a:gd name="T48" fmla="*/ 133 w 361"/>
                <a:gd name="T49" fmla="*/ 191 h 255"/>
                <a:gd name="T50" fmla="*/ 140 w 361"/>
                <a:gd name="T51" fmla="*/ 151 h 255"/>
                <a:gd name="T52" fmla="*/ 177 w 361"/>
                <a:gd name="T53" fmla="*/ 151 h 255"/>
                <a:gd name="T54" fmla="*/ 177 w 361"/>
                <a:gd name="T55" fmla="*/ 183 h 255"/>
                <a:gd name="T56" fmla="*/ 177 w 361"/>
                <a:gd name="T57" fmla="*/ 239 h 255"/>
                <a:gd name="T58" fmla="*/ 214 w 361"/>
                <a:gd name="T59" fmla="*/ 255 h 255"/>
                <a:gd name="T60" fmla="*/ 236 w 361"/>
                <a:gd name="T61" fmla="*/ 255 h 255"/>
                <a:gd name="T62" fmla="*/ 258 w 361"/>
                <a:gd name="T63" fmla="*/ 231 h 255"/>
                <a:gd name="T64" fmla="*/ 302 w 361"/>
                <a:gd name="T65" fmla="*/ 239 h 255"/>
                <a:gd name="T66" fmla="*/ 325 w 361"/>
                <a:gd name="T67" fmla="*/ 231 h 255"/>
                <a:gd name="T68" fmla="*/ 354 w 361"/>
                <a:gd name="T69" fmla="*/ 239 h 255"/>
                <a:gd name="T70" fmla="*/ 361 w 361"/>
                <a:gd name="T71" fmla="*/ 231 h 255"/>
                <a:gd name="T72" fmla="*/ 361 w 361"/>
                <a:gd name="T73" fmla="*/ 191 h 255"/>
                <a:gd name="T74" fmla="*/ 354 w 361"/>
                <a:gd name="T75" fmla="*/ 167 h 255"/>
                <a:gd name="T76" fmla="*/ 317 w 361"/>
                <a:gd name="T77" fmla="*/ 167 h 255"/>
                <a:gd name="T78" fmla="*/ 310 w 361"/>
                <a:gd name="T79" fmla="*/ 135 h 255"/>
                <a:gd name="T80" fmla="*/ 310 w 361"/>
                <a:gd name="T81" fmla="*/ 111 h 255"/>
                <a:gd name="T82" fmla="*/ 258 w 361"/>
                <a:gd name="T83" fmla="*/ 111 h 255"/>
                <a:gd name="T84" fmla="*/ 221 w 361"/>
                <a:gd name="T85" fmla="*/ 1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255">
                  <a:moveTo>
                    <a:pt x="221" y="111"/>
                  </a:moveTo>
                  <a:lnTo>
                    <a:pt x="221" y="95"/>
                  </a:lnTo>
                  <a:lnTo>
                    <a:pt x="199" y="95"/>
                  </a:lnTo>
                  <a:lnTo>
                    <a:pt x="177" y="95"/>
                  </a:lnTo>
                  <a:lnTo>
                    <a:pt x="177" y="79"/>
                  </a:lnTo>
                  <a:lnTo>
                    <a:pt x="162" y="79"/>
                  </a:lnTo>
                  <a:lnTo>
                    <a:pt x="140" y="79"/>
                  </a:lnTo>
                  <a:lnTo>
                    <a:pt x="133" y="79"/>
                  </a:lnTo>
                  <a:lnTo>
                    <a:pt x="118" y="79"/>
                  </a:lnTo>
                  <a:lnTo>
                    <a:pt x="118" y="48"/>
                  </a:lnTo>
                  <a:lnTo>
                    <a:pt x="133" y="40"/>
                  </a:lnTo>
                  <a:lnTo>
                    <a:pt x="140" y="40"/>
                  </a:lnTo>
                  <a:lnTo>
                    <a:pt x="162" y="40"/>
                  </a:lnTo>
                  <a:lnTo>
                    <a:pt x="177" y="40"/>
                  </a:lnTo>
                  <a:lnTo>
                    <a:pt x="199" y="16"/>
                  </a:lnTo>
                  <a:lnTo>
                    <a:pt x="177" y="8"/>
                  </a:lnTo>
                  <a:lnTo>
                    <a:pt x="177" y="0"/>
                  </a:lnTo>
                  <a:lnTo>
                    <a:pt x="162" y="8"/>
                  </a:lnTo>
                  <a:lnTo>
                    <a:pt x="148" y="16"/>
                  </a:lnTo>
                  <a:lnTo>
                    <a:pt x="140" y="8"/>
                  </a:lnTo>
                  <a:lnTo>
                    <a:pt x="133" y="8"/>
                  </a:lnTo>
                  <a:lnTo>
                    <a:pt x="133" y="16"/>
                  </a:lnTo>
                  <a:lnTo>
                    <a:pt x="133" y="40"/>
                  </a:lnTo>
                  <a:lnTo>
                    <a:pt x="118" y="40"/>
                  </a:lnTo>
                  <a:lnTo>
                    <a:pt x="96" y="40"/>
                  </a:lnTo>
                  <a:lnTo>
                    <a:pt x="89" y="48"/>
                  </a:lnTo>
                  <a:lnTo>
                    <a:pt x="74" y="64"/>
                  </a:lnTo>
                  <a:lnTo>
                    <a:pt x="59" y="48"/>
                  </a:lnTo>
                  <a:lnTo>
                    <a:pt x="37" y="48"/>
                  </a:lnTo>
                  <a:lnTo>
                    <a:pt x="8" y="48"/>
                  </a:lnTo>
                  <a:lnTo>
                    <a:pt x="8" y="64"/>
                  </a:lnTo>
                  <a:lnTo>
                    <a:pt x="37" y="79"/>
                  </a:lnTo>
                  <a:lnTo>
                    <a:pt x="45" y="95"/>
                  </a:lnTo>
                  <a:lnTo>
                    <a:pt x="45" y="111"/>
                  </a:lnTo>
                  <a:lnTo>
                    <a:pt x="45" y="127"/>
                  </a:lnTo>
                  <a:lnTo>
                    <a:pt x="45" y="135"/>
                  </a:lnTo>
                  <a:lnTo>
                    <a:pt x="37" y="135"/>
                  </a:lnTo>
                  <a:lnTo>
                    <a:pt x="37" y="151"/>
                  </a:lnTo>
                  <a:lnTo>
                    <a:pt x="8" y="151"/>
                  </a:lnTo>
                  <a:lnTo>
                    <a:pt x="0" y="183"/>
                  </a:lnTo>
                  <a:lnTo>
                    <a:pt x="8" y="191"/>
                  </a:lnTo>
                  <a:lnTo>
                    <a:pt x="37" y="207"/>
                  </a:lnTo>
                  <a:lnTo>
                    <a:pt x="59" y="207"/>
                  </a:lnTo>
                  <a:lnTo>
                    <a:pt x="59" y="191"/>
                  </a:lnTo>
                  <a:lnTo>
                    <a:pt x="74" y="207"/>
                  </a:lnTo>
                  <a:lnTo>
                    <a:pt x="89" y="207"/>
                  </a:lnTo>
                  <a:lnTo>
                    <a:pt x="96" y="207"/>
                  </a:lnTo>
                  <a:lnTo>
                    <a:pt x="96" y="191"/>
                  </a:lnTo>
                  <a:lnTo>
                    <a:pt x="118" y="191"/>
                  </a:lnTo>
                  <a:lnTo>
                    <a:pt x="133" y="191"/>
                  </a:lnTo>
                  <a:lnTo>
                    <a:pt x="140" y="167"/>
                  </a:lnTo>
                  <a:lnTo>
                    <a:pt x="140" y="151"/>
                  </a:lnTo>
                  <a:lnTo>
                    <a:pt x="148" y="151"/>
                  </a:lnTo>
                  <a:lnTo>
                    <a:pt x="177" y="151"/>
                  </a:lnTo>
                  <a:lnTo>
                    <a:pt x="177" y="167"/>
                  </a:lnTo>
                  <a:lnTo>
                    <a:pt x="177" y="183"/>
                  </a:lnTo>
                  <a:lnTo>
                    <a:pt x="177" y="207"/>
                  </a:lnTo>
                  <a:lnTo>
                    <a:pt x="177" y="239"/>
                  </a:lnTo>
                  <a:lnTo>
                    <a:pt x="177" y="255"/>
                  </a:lnTo>
                  <a:lnTo>
                    <a:pt x="214" y="255"/>
                  </a:lnTo>
                  <a:lnTo>
                    <a:pt x="221" y="255"/>
                  </a:lnTo>
                  <a:lnTo>
                    <a:pt x="236" y="255"/>
                  </a:lnTo>
                  <a:lnTo>
                    <a:pt x="244" y="239"/>
                  </a:lnTo>
                  <a:lnTo>
                    <a:pt x="258" y="231"/>
                  </a:lnTo>
                  <a:lnTo>
                    <a:pt x="288" y="231"/>
                  </a:lnTo>
                  <a:lnTo>
                    <a:pt x="302" y="239"/>
                  </a:lnTo>
                  <a:lnTo>
                    <a:pt x="310" y="239"/>
                  </a:lnTo>
                  <a:lnTo>
                    <a:pt x="325" y="231"/>
                  </a:lnTo>
                  <a:lnTo>
                    <a:pt x="325" y="239"/>
                  </a:lnTo>
                  <a:lnTo>
                    <a:pt x="354" y="239"/>
                  </a:lnTo>
                  <a:lnTo>
                    <a:pt x="361" y="239"/>
                  </a:lnTo>
                  <a:lnTo>
                    <a:pt x="361" y="231"/>
                  </a:lnTo>
                  <a:lnTo>
                    <a:pt x="354" y="207"/>
                  </a:lnTo>
                  <a:lnTo>
                    <a:pt x="361" y="191"/>
                  </a:lnTo>
                  <a:lnTo>
                    <a:pt x="354" y="183"/>
                  </a:lnTo>
                  <a:lnTo>
                    <a:pt x="354" y="167"/>
                  </a:lnTo>
                  <a:lnTo>
                    <a:pt x="325" y="167"/>
                  </a:lnTo>
                  <a:lnTo>
                    <a:pt x="317" y="167"/>
                  </a:lnTo>
                  <a:lnTo>
                    <a:pt x="310" y="151"/>
                  </a:lnTo>
                  <a:lnTo>
                    <a:pt x="310" y="135"/>
                  </a:lnTo>
                  <a:lnTo>
                    <a:pt x="310" y="127"/>
                  </a:lnTo>
                  <a:lnTo>
                    <a:pt x="310" y="111"/>
                  </a:lnTo>
                  <a:lnTo>
                    <a:pt x="302" y="111"/>
                  </a:lnTo>
                  <a:lnTo>
                    <a:pt x="258" y="111"/>
                  </a:lnTo>
                  <a:lnTo>
                    <a:pt x="236" y="111"/>
                  </a:lnTo>
                  <a:lnTo>
                    <a:pt x="221" y="11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65" name="Freeform 133"/>
            <p:cNvSpPr>
              <a:spLocks/>
            </p:cNvSpPr>
            <p:nvPr/>
          </p:nvSpPr>
          <p:spPr bwMode="auto">
            <a:xfrm>
              <a:off x="1069" y="19076"/>
              <a:ext cx="361" cy="255"/>
            </a:xfrm>
            <a:custGeom>
              <a:avLst/>
              <a:gdLst>
                <a:gd name="T0" fmla="*/ 221 w 361"/>
                <a:gd name="T1" fmla="*/ 95 h 255"/>
                <a:gd name="T2" fmla="*/ 177 w 361"/>
                <a:gd name="T3" fmla="*/ 95 h 255"/>
                <a:gd name="T4" fmla="*/ 162 w 361"/>
                <a:gd name="T5" fmla="*/ 79 h 255"/>
                <a:gd name="T6" fmla="*/ 133 w 361"/>
                <a:gd name="T7" fmla="*/ 79 h 255"/>
                <a:gd name="T8" fmla="*/ 118 w 361"/>
                <a:gd name="T9" fmla="*/ 48 h 255"/>
                <a:gd name="T10" fmla="*/ 140 w 361"/>
                <a:gd name="T11" fmla="*/ 40 h 255"/>
                <a:gd name="T12" fmla="*/ 177 w 361"/>
                <a:gd name="T13" fmla="*/ 40 h 255"/>
                <a:gd name="T14" fmla="*/ 177 w 361"/>
                <a:gd name="T15" fmla="*/ 8 h 255"/>
                <a:gd name="T16" fmla="*/ 162 w 361"/>
                <a:gd name="T17" fmla="*/ 8 h 255"/>
                <a:gd name="T18" fmla="*/ 140 w 361"/>
                <a:gd name="T19" fmla="*/ 8 h 255"/>
                <a:gd name="T20" fmla="*/ 133 w 361"/>
                <a:gd name="T21" fmla="*/ 16 h 255"/>
                <a:gd name="T22" fmla="*/ 118 w 361"/>
                <a:gd name="T23" fmla="*/ 40 h 255"/>
                <a:gd name="T24" fmla="*/ 89 w 361"/>
                <a:gd name="T25" fmla="*/ 48 h 255"/>
                <a:gd name="T26" fmla="*/ 59 w 361"/>
                <a:gd name="T27" fmla="*/ 48 h 255"/>
                <a:gd name="T28" fmla="*/ 8 w 361"/>
                <a:gd name="T29" fmla="*/ 48 h 255"/>
                <a:gd name="T30" fmla="*/ 37 w 361"/>
                <a:gd name="T31" fmla="*/ 79 h 255"/>
                <a:gd name="T32" fmla="*/ 45 w 361"/>
                <a:gd name="T33" fmla="*/ 111 h 255"/>
                <a:gd name="T34" fmla="*/ 45 w 361"/>
                <a:gd name="T35" fmla="*/ 135 h 255"/>
                <a:gd name="T36" fmla="*/ 37 w 361"/>
                <a:gd name="T37" fmla="*/ 151 h 255"/>
                <a:gd name="T38" fmla="*/ 0 w 361"/>
                <a:gd name="T39" fmla="*/ 183 h 255"/>
                <a:gd name="T40" fmla="*/ 37 w 361"/>
                <a:gd name="T41" fmla="*/ 207 h 255"/>
                <a:gd name="T42" fmla="*/ 59 w 361"/>
                <a:gd name="T43" fmla="*/ 191 h 255"/>
                <a:gd name="T44" fmla="*/ 89 w 361"/>
                <a:gd name="T45" fmla="*/ 207 h 255"/>
                <a:gd name="T46" fmla="*/ 96 w 361"/>
                <a:gd name="T47" fmla="*/ 191 h 255"/>
                <a:gd name="T48" fmla="*/ 133 w 361"/>
                <a:gd name="T49" fmla="*/ 191 h 255"/>
                <a:gd name="T50" fmla="*/ 140 w 361"/>
                <a:gd name="T51" fmla="*/ 151 h 255"/>
                <a:gd name="T52" fmla="*/ 177 w 361"/>
                <a:gd name="T53" fmla="*/ 151 h 255"/>
                <a:gd name="T54" fmla="*/ 177 w 361"/>
                <a:gd name="T55" fmla="*/ 183 h 255"/>
                <a:gd name="T56" fmla="*/ 177 w 361"/>
                <a:gd name="T57" fmla="*/ 239 h 255"/>
                <a:gd name="T58" fmla="*/ 214 w 361"/>
                <a:gd name="T59" fmla="*/ 255 h 255"/>
                <a:gd name="T60" fmla="*/ 236 w 361"/>
                <a:gd name="T61" fmla="*/ 255 h 255"/>
                <a:gd name="T62" fmla="*/ 258 w 361"/>
                <a:gd name="T63" fmla="*/ 231 h 255"/>
                <a:gd name="T64" fmla="*/ 302 w 361"/>
                <a:gd name="T65" fmla="*/ 239 h 255"/>
                <a:gd name="T66" fmla="*/ 325 w 361"/>
                <a:gd name="T67" fmla="*/ 231 h 255"/>
                <a:gd name="T68" fmla="*/ 354 w 361"/>
                <a:gd name="T69" fmla="*/ 239 h 255"/>
                <a:gd name="T70" fmla="*/ 361 w 361"/>
                <a:gd name="T71" fmla="*/ 231 h 255"/>
                <a:gd name="T72" fmla="*/ 361 w 361"/>
                <a:gd name="T73" fmla="*/ 191 h 255"/>
                <a:gd name="T74" fmla="*/ 354 w 361"/>
                <a:gd name="T75" fmla="*/ 167 h 255"/>
                <a:gd name="T76" fmla="*/ 317 w 361"/>
                <a:gd name="T77" fmla="*/ 167 h 255"/>
                <a:gd name="T78" fmla="*/ 310 w 361"/>
                <a:gd name="T79" fmla="*/ 135 h 255"/>
                <a:gd name="T80" fmla="*/ 310 w 361"/>
                <a:gd name="T81" fmla="*/ 111 h 255"/>
                <a:gd name="T82" fmla="*/ 258 w 361"/>
                <a:gd name="T83" fmla="*/ 111 h 255"/>
                <a:gd name="T84" fmla="*/ 221 w 361"/>
                <a:gd name="T85" fmla="*/ 1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255">
                  <a:moveTo>
                    <a:pt x="221" y="111"/>
                  </a:moveTo>
                  <a:lnTo>
                    <a:pt x="221" y="95"/>
                  </a:lnTo>
                  <a:lnTo>
                    <a:pt x="199" y="95"/>
                  </a:lnTo>
                  <a:lnTo>
                    <a:pt x="177" y="95"/>
                  </a:lnTo>
                  <a:lnTo>
                    <a:pt x="177" y="79"/>
                  </a:lnTo>
                  <a:lnTo>
                    <a:pt x="162" y="79"/>
                  </a:lnTo>
                  <a:lnTo>
                    <a:pt x="140" y="79"/>
                  </a:lnTo>
                  <a:lnTo>
                    <a:pt x="133" y="79"/>
                  </a:lnTo>
                  <a:lnTo>
                    <a:pt x="118" y="79"/>
                  </a:lnTo>
                  <a:lnTo>
                    <a:pt x="118" y="48"/>
                  </a:lnTo>
                  <a:lnTo>
                    <a:pt x="133" y="40"/>
                  </a:lnTo>
                  <a:lnTo>
                    <a:pt x="140" y="40"/>
                  </a:lnTo>
                  <a:lnTo>
                    <a:pt x="162" y="40"/>
                  </a:lnTo>
                  <a:lnTo>
                    <a:pt x="177" y="40"/>
                  </a:lnTo>
                  <a:lnTo>
                    <a:pt x="199" y="16"/>
                  </a:lnTo>
                  <a:lnTo>
                    <a:pt x="177" y="8"/>
                  </a:lnTo>
                  <a:lnTo>
                    <a:pt x="177" y="0"/>
                  </a:lnTo>
                  <a:lnTo>
                    <a:pt x="162" y="8"/>
                  </a:lnTo>
                  <a:lnTo>
                    <a:pt x="148" y="16"/>
                  </a:lnTo>
                  <a:lnTo>
                    <a:pt x="140" y="8"/>
                  </a:lnTo>
                  <a:lnTo>
                    <a:pt x="133" y="8"/>
                  </a:lnTo>
                  <a:lnTo>
                    <a:pt x="133" y="16"/>
                  </a:lnTo>
                  <a:lnTo>
                    <a:pt x="133" y="40"/>
                  </a:lnTo>
                  <a:lnTo>
                    <a:pt x="118" y="40"/>
                  </a:lnTo>
                  <a:lnTo>
                    <a:pt x="96" y="40"/>
                  </a:lnTo>
                  <a:lnTo>
                    <a:pt x="89" y="48"/>
                  </a:lnTo>
                  <a:lnTo>
                    <a:pt x="74" y="64"/>
                  </a:lnTo>
                  <a:lnTo>
                    <a:pt x="59" y="48"/>
                  </a:lnTo>
                  <a:lnTo>
                    <a:pt x="37" y="48"/>
                  </a:lnTo>
                  <a:lnTo>
                    <a:pt x="8" y="48"/>
                  </a:lnTo>
                  <a:lnTo>
                    <a:pt x="8" y="64"/>
                  </a:lnTo>
                  <a:lnTo>
                    <a:pt x="37" y="79"/>
                  </a:lnTo>
                  <a:lnTo>
                    <a:pt x="45" y="95"/>
                  </a:lnTo>
                  <a:lnTo>
                    <a:pt x="45" y="111"/>
                  </a:lnTo>
                  <a:lnTo>
                    <a:pt x="45" y="127"/>
                  </a:lnTo>
                  <a:lnTo>
                    <a:pt x="45" y="135"/>
                  </a:lnTo>
                  <a:lnTo>
                    <a:pt x="37" y="135"/>
                  </a:lnTo>
                  <a:lnTo>
                    <a:pt x="37" y="151"/>
                  </a:lnTo>
                  <a:lnTo>
                    <a:pt x="8" y="151"/>
                  </a:lnTo>
                  <a:lnTo>
                    <a:pt x="0" y="183"/>
                  </a:lnTo>
                  <a:lnTo>
                    <a:pt x="8" y="191"/>
                  </a:lnTo>
                  <a:lnTo>
                    <a:pt x="37" y="207"/>
                  </a:lnTo>
                  <a:lnTo>
                    <a:pt x="59" y="207"/>
                  </a:lnTo>
                  <a:lnTo>
                    <a:pt x="59" y="191"/>
                  </a:lnTo>
                  <a:lnTo>
                    <a:pt x="74" y="207"/>
                  </a:lnTo>
                  <a:lnTo>
                    <a:pt x="89" y="207"/>
                  </a:lnTo>
                  <a:lnTo>
                    <a:pt x="96" y="207"/>
                  </a:lnTo>
                  <a:lnTo>
                    <a:pt x="96" y="191"/>
                  </a:lnTo>
                  <a:lnTo>
                    <a:pt x="118" y="191"/>
                  </a:lnTo>
                  <a:lnTo>
                    <a:pt x="133" y="191"/>
                  </a:lnTo>
                  <a:lnTo>
                    <a:pt x="140" y="167"/>
                  </a:lnTo>
                  <a:lnTo>
                    <a:pt x="140" y="151"/>
                  </a:lnTo>
                  <a:lnTo>
                    <a:pt x="148" y="151"/>
                  </a:lnTo>
                  <a:lnTo>
                    <a:pt x="177" y="151"/>
                  </a:lnTo>
                  <a:lnTo>
                    <a:pt x="177" y="167"/>
                  </a:lnTo>
                  <a:lnTo>
                    <a:pt x="177" y="183"/>
                  </a:lnTo>
                  <a:lnTo>
                    <a:pt x="177" y="207"/>
                  </a:lnTo>
                  <a:lnTo>
                    <a:pt x="177" y="239"/>
                  </a:lnTo>
                  <a:lnTo>
                    <a:pt x="177" y="255"/>
                  </a:lnTo>
                  <a:lnTo>
                    <a:pt x="214" y="255"/>
                  </a:lnTo>
                  <a:lnTo>
                    <a:pt x="221" y="255"/>
                  </a:lnTo>
                  <a:lnTo>
                    <a:pt x="236" y="255"/>
                  </a:lnTo>
                  <a:lnTo>
                    <a:pt x="244" y="239"/>
                  </a:lnTo>
                  <a:lnTo>
                    <a:pt x="258" y="231"/>
                  </a:lnTo>
                  <a:lnTo>
                    <a:pt x="288" y="231"/>
                  </a:lnTo>
                  <a:lnTo>
                    <a:pt x="302" y="239"/>
                  </a:lnTo>
                  <a:lnTo>
                    <a:pt x="310" y="239"/>
                  </a:lnTo>
                  <a:lnTo>
                    <a:pt x="325" y="231"/>
                  </a:lnTo>
                  <a:lnTo>
                    <a:pt x="325" y="239"/>
                  </a:lnTo>
                  <a:lnTo>
                    <a:pt x="354" y="239"/>
                  </a:lnTo>
                  <a:lnTo>
                    <a:pt x="361" y="239"/>
                  </a:lnTo>
                  <a:lnTo>
                    <a:pt x="361" y="231"/>
                  </a:lnTo>
                  <a:lnTo>
                    <a:pt x="354" y="207"/>
                  </a:lnTo>
                  <a:lnTo>
                    <a:pt x="361" y="191"/>
                  </a:lnTo>
                  <a:lnTo>
                    <a:pt x="354" y="183"/>
                  </a:lnTo>
                  <a:lnTo>
                    <a:pt x="354" y="167"/>
                  </a:lnTo>
                  <a:lnTo>
                    <a:pt x="325" y="167"/>
                  </a:lnTo>
                  <a:lnTo>
                    <a:pt x="317" y="167"/>
                  </a:lnTo>
                  <a:lnTo>
                    <a:pt x="310" y="151"/>
                  </a:lnTo>
                  <a:lnTo>
                    <a:pt x="310" y="135"/>
                  </a:lnTo>
                  <a:lnTo>
                    <a:pt x="310" y="127"/>
                  </a:lnTo>
                  <a:lnTo>
                    <a:pt x="310" y="111"/>
                  </a:lnTo>
                  <a:lnTo>
                    <a:pt x="302" y="111"/>
                  </a:lnTo>
                  <a:lnTo>
                    <a:pt x="258" y="111"/>
                  </a:lnTo>
                  <a:lnTo>
                    <a:pt x="236" y="111"/>
                  </a:lnTo>
                  <a:lnTo>
                    <a:pt x="221" y="11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66" name="Group 134"/>
          <p:cNvGrpSpPr>
            <a:grpSpLocks/>
          </p:cNvGrpSpPr>
          <p:nvPr/>
        </p:nvGrpSpPr>
        <p:grpSpPr bwMode="auto">
          <a:xfrm>
            <a:off x="1830388" y="2076450"/>
            <a:ext cx="819150" cy="303213"/>
            <a:chOff x="1187" y="18996"/>
            <a:chExt cx="516" cy="191"/>
          </a:xfrm>
        </p:grpSpPr>
        <p:sp>
          <p:nvSpPr>
            <p:cNvPr id="658567" name="Freeform 135"/>
            <p:cNvSpPr>
              <a:spLocks/>
            </p:cNvSpPr>
            <p:nvPr/>
          </p:nvSpPr>
          <p:spPr bwMode="auto">
            <a:xfrm>
              <a:off x="1187" y="18996"/>
              <a:ext cx="516" cy="191"/>
            </a:xfrm>
            <a:custGeom>
              <a:avLst/>
              <a:gdLst>
                <a:gd name="T0" fmla="*/ 457 w 516"/>
                <a:gd name="T1" fmla="*/ 40 h 191"/>
                <a:gd name="T2" fmla="*/ 369 w 516"/>
                <a:gd name="T3" fmla="*/ 40 h 191"/>
                <a:gd name="T4" fmla="*/ 274 w 516"/>
                <a:gd name="T5" fmla="*/ 0 h 191"/>
                <a:gd name="T6" fmla="*/ 215 w 516"/>
                <a:gd name="T7" fmla="*/ 40 h 191"/>
                <a:gd name="T8" fmla="*/ 185 w 516"/>
                <a:gd name="T9" fmla="*/ 8 h 191"/>
                <a:gd name="T10" fmla="*/ 119 w 516"/>
                <a:gd name="T11" fmla="*/ 16 h 191"/>
                <a:gd name="T12" fmla="*/ 126 w 516"/>
                <a:gd name="T13" fmla="*/ 40 h 191"/>
                <a:gd name="T14" fmla="*/ 96 w 516"/>
                <a:gd name="T15" fmla="*/ 40 h 191"/>
                <a:gd name="T16" fmla="*/ 89 w 516"/>
                <a:gd name="T17" fmla="*/ 56 h 191"/>
                <a:gd name="T18" fmla="*/ 89 w 516"/>
                <a:gd name="T19" fmla="*/ 88 h 191"/>
                <a:gd name="T20" fmla="*/ 119 w 516"/>
                <a:gd name="T21" fmla="*/ 96 h 191"/>
                <a:gd name="T22" fmla="*/ 141 w 516"/>
                <a:gd name="T23" fmla="*/ 96 h 191"/>
                <a:gd name="T24" fmla="*/ 178 w 516"/>
                <a:gd name="T25" fmla="*/ 112 h 191"/>
                <a:gd name="T26" fmla="*/ 185 w 516"/>
                <a:gd name="T27" fmla="*/ 128 h 191"/>
                <a:gd name="T28" fmla="*/ 141 w 516"/>
                <a:gd name="T29" fmla="*/ 136 h 191"/>
                <a:gd name="T30" fmla="*/ 126 w 516"/>
                <a:gd name="T31" fmla="*/ 144 h 191"/>
                <a:gd name="T32" fmla="*/ 96 w 516"/>
                <a:gd name="T33" fmla="*/ 136 h 191"/>
                <a:gd name="T34" fmla="*/ 74 w 516"/>
                <a:gd name="T35" fmla="*/ 128 h 191"/>
                <a:gd name="T36" fmla="*/ 30 w 516"/>
                <a:gd name="T37" fmla="*/ 128 h 191"/>
                <a:gd name="T38" fmla="*/ 0 w 516"/>
                <a:gd name="T39" fmla="*/ 136 h 191"/>
                <a:gd name="T40" fmla="*/ 8 w 516"/>
                <a:gd name="T41" fmla="*/ 144 h 191"/>
                <a:gd name="T42" fmla="*/ 52 w 516"/>
                <a:gd name="T43" fmla="*/ 144 h 191"/>
                <a:gd name="T44" fmla="*/ 52 w 516"/>
                <a:gd name="T45" fmla="*/ 183 h 191"/>
                <a:gd name="T46" fmla="*/ 89 w 516"/>
                <a:gd name="T47" fmla="*/ 175 h 191"/>
                <a:gd name="T48" fmla="*/ 119 w 516"/>
                <a:gd name="T49" fmla="*/ 191 h 191"/>
                <a:gd name="T50" fmla="*/ 141 w 516"/>
                <a:gd name="T51" fmla="*/ 191 h 191"/>
                <a:gd name="T52" fmla="*/ 185 w 516"/>
                <a:gd name="T53" fmla="*/ 183 h 191"/>
                <a:gd name="T54" fmla="*/ 215 w 516"/>
                <a:gd name="T55" fmla="*/ 175 h 191"/>
                <a:gd name="T56" fmla="*/ 251 w 516"/>
                <a:gd name="T57" fmla="*/ 175 h 191"/>
                <a:gd name="T58" fmla="*/ 274 w 516"/>
                <a:gd name="T59" fmla="*/ 144 h 191"/>
                <a:gd name="T60" fmla="*/ 296 w 516"/>
                <a:gd name="T61" fmla="*/ 144 h 191"/>
                <a:gd name="T62" fmla="*/ 332 w 516"/>
                <a:gd name="T63" fmla="*/ 144 h 191"/>
                <a:gd name="T64" fmla="*/ 354 w 516"/>
                <a:gd name="T65" fmla="*/ 144 h 191"/>
                <a:gd name="T66" fmla="*/ 383 w 516"/>
                <a:gd name="T67" fmla="*/ 144 h 191"/>
                <a:gd name="T68" fmla="*/ 420 w 516"/>
                <a:gd name="T69" fmla="*/ 136 h 191"/>
                <a:gd name="T70" fmla="*/ 494 w 516"/>
                <a:gd name="T71" fmla="*/ 96 h 191"/>
                <a:gd name="T72" fmla="*/ 516 w 516"/>
                <a:gd name="T73"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6" h="191">
                  <a:moveTo>
                    <a:pt x="479" y="56"/>
                  </a:moveTo>
                  <a:lnTo>
                    <a:pt x="457" y="40"/>
                  </a:lnTo>
                  <a:lnTo>
                    <a:pt x="383" y="40"/>
                  </a:lnTo>
                  <a:lnTo>
                    <a:pt x="369" y="40"/>
                  </a:lnTo>
                  <a:lnTo>
                    <a:pt x="302" y="16"/>
                  </a:lnTo>
                  <a:lnTo>
                    <a:pt x="274" y="0"/>
                  </a:lnTo>
                  <a:lnTo>
                    <a:pt x="237" y="0"/>
                  </a:lnTo>
                  <a:lnTo>
                    <a:pt x="215" y="40"/>
                  </a:lnTo>
                  <a:lnTo>
                    <a:pt x="215" y="16"/>
                  </a:lnTo>
                  <a:lnTo>
                    <a:pt x="185" y="8"/>
                  </a:lnTo>
                  <a:lnTo>
                    <a:pt x="126" y="0"/>
                  </a:lnTo>
                  <a:lnTo>
                    <a:pt x="119" y="16"/>
                  </a:lnTo>
                  <a:lnTo>
                    <a:pt x="126" y="16"/>
                  </a:lnTo>
                  <a:lnTo>
                    <a:pt x="126" y="40"/>
                  </a:lnTo>
                  <a:lnTo>
                    <a:pt x="119" y="40"/>
                  </a:lnTo>
                  <a:lnTo>
                    <a:pt x="96" y="40"/>
                  </a:lnTo>
                  <a:lnTo>
                    <a:pt x="89" y="40"/>
                  </a:lnTo>
                  <a:lnTo>
                    <a:pt x="89" y="56"/>
                  </a:lnTo>
                  <a:lnTo>
                    <a:pt x="74" y="56"/>
                  </a:lnTo>
                  <a:lnTo>
                    <a:pt x="89" y="88"/>
                  </a:lnTo>
                  <a:lnTo>
                    <a:pt x="96" y="96"/>
                  </a:lnTo>
                  <a:lnTo>
                    <a:pt x="119" y="96"/>
                  </a:lnTo>
                  <a:lnTo>
                    <a:pt x="126" y="88"/>
                  </a:lnTo>
                  <a:lnTo>
                    <a:pt x="141" y="96"/>
                  </a:lnTo>
                  <a:lnTo>
                    <a:pt x="141" y="112"/>
                  </a:lnTo>
                  <a:lnTo>
                    <a:pt x="178" y="112"/>
                  </a:lnTo>
                  <a:lnTo>
                    <a:pt x="185" y="112"/>
                  </a:lnTo>
                  <a:lnTo>
                    <a:pt x="185" y="128"/>
                  </a:lnTo>
                  <a:lnTo>
                    <a:pt x="163" y="136"/>
                  </a:lnTo>
                  <a:lnTo>
                    <a:pt x="141" y="136"/>
                  </a:lnTo>
                  <a:lnTo>
                    <a:pt x="126" y="136"/>
                  </a:lnTo>
                  <a:lnTo>
                    <a:pt x="126" y="144"/>
                  </a:lnTo>
                  <a:lnTo>
                    <a:pt x="119" y="144"/>
                  </a:lnTo>
                  <a:lnTo>
                    <a:pt x="96" y="136"/>
                  </a:lnTo>
                  <a:lnTo>
                    <a:pt x="89" y="136"/>
                  </a:lnTo>
                  <a:lnTo>
                    <a:pt x="74" y="128"/>
                  </a:lnTo>
                  <a:lnTo>
                    <a:pt x="52" y="128"/>
                  </a:lnTo>
                  <a:lnTo>
                    <a:pt x="30" y="128"/>
                  </a:lnTo>
                  <a:lnTo>
                    <a:pt x="8" y="128"/>
                  </a:lnTo>
                  <a:lnTo>
                    <a:pt x="0" y="136"/>
                  </a:lnTo>
                  <a:lnTo>
                    <a:pt x="0" y="144"/>
                  </a:lnTo>
                  <a:lnTo>
                    <a:pt x="8" y="144"/>
                  </a:lnTo>
                  <a:lnTo>
                    <a:pt x="30" y="144"/>
                  </a:lnTo>
                  <a:lnTo>
                    <a:pt x="52" y="144"/>
                  </a:lnTo>
                  <a:lnTo>
                    <a:pt x="52" y="175"/>
                  </a:lnTo>
                  <a:lnTo>
                    <a:pt x="52" y="183"/>
                  </a:lnTo>
                  <a:lnTo>
                    <a:pt x="74" y="175"/>
                  </a:lnTo>
                  <a:lnTo>
                    <a:pt x="89" y="175"/>
                  </a:lnTo>
                  <a:lnTo>
                    <a:pt x="119" y="183"/>
                  </a:lnTo>
                  <a:lnTo>
                    <a:pt x="119" y="191"/>
                  </a:lnTo>
                  <a:lnTo>
                    <a:pt x="126" y="191"/>
                  </a:lnTo>
                  <a:lnTo>
                    <a:pt x="141" y="191"/>
                  </a:lnTo>
                  <a:lnTo>
                    <a:pt x="185" y="191"/>
                  </a:lnTo>
                  <a:lnTo>
                    <a:pt x="185" y="183"/>
                  </a:lnTo>
                  <a:lnTo>
                    <a:pt x="215" y="183"/>
                  </a:lnTo>
                  <a:lnTo>
                    <a:pt x="215" y="175"/>
                  </a:lnTo>
                  <a:lnTo>
                    <a:pt x="237" y="175"/>
                  </a:lnTo>
                  <a:lnTo>
                    <a:pt x="251" y="175"/>
                  </a:lnTo>
                  <a:lnTo>
                    <a:pt x="266" y="144"/>
                  </a:lnTo>
                  <a:lnTo>
                    <a:pt x="274" y="144"/>
                  </a:lnTo>
                  <a:lnTo>
                    <a:pt x="281" y="144"/>
                  </a:lnTo>
                  <a:lnTo>
                    <a:pt x="296" y="144"/>
                  </a:lnTo>
                  <a:lnTo>
                    <a:pt x="302" y="175"/>
                  </a:lnTo>
                  <a:lnTo>
                    <a:pt x="332" y="144"/>
                  </a:lnTo>
                  <a:lnTo>
                    <a:pt x="347" y="144"/>
                  </a:lnTo>
                  <a:lnTo>
                    <a:pt x="354" y="144"/>
                  </a:lnTo>
                  <a:lnTo>
                    <a:pt x="369" y="144"/>
                  </a:lnTo>
                  <a:lnTo>
                    <a:pt x="383" y="144"/>
                  </a:lnTo>
                  <a:lnTo>
                    <a:pt x="398" y="136"/>
                  </a:lnTo>
                  <a:lnTo>
                    <a:pt x="420" y="136"/>
                  </a:lnTo>
                  <a:lnTo>
                    <a:pt x="457" y="112"/>
                  </a:lnTo>
                  <a:lnTo>
                    <a:pt x="494" y="96"/>
                  </a:lnTo>
                  <a:lnTo>
                    <a:pt x="516" y="96"/>
                  </a:lnTo>
                  <a:lnTo>
                    <a:pt x="516" y="88"/>
                  </a:lnTo>
                  <a:lnTo>
                    <a:pt x="479" y="5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68" name="Freeform 136"/>
            <p:cNvSpPr>
              <a:spLocks/>
            </p:cNvSpPr>
            <p:nvPr/>
          </p:nvSpPr>
          <p:spPr bwMode="auto">
            <a:xfrm>
              <a:off x="1187" y="18996"/>
              <a:ext cx="516" cy="191"/>
            </a:xfrm>
            <a:custGeom>
              <a:avLst/>
              <a:gdLst>
                <a:gd name="T0" fmla="*/ 457 w 516"/>
                <a:gd name="T1" fmla="*/ 40 h 191"/>
                <a:gd name="T2" fmla="*/ 369 w 516"/>
                <a:gd name="T3" fmla="*/ 40 h 191"/>
                <a:gd name="T4" fmla="*/ 274 w 516"/>
                <a:gd name="T5" fmla="*/ 0 h 191"/>
                <a:gd name="T6" fmla="*/ 215 w 516"/>
                <a:gd name="T7" fmla="*/ 40 h 191"/>
                <a:gd name="T8" fmla="*/ 185 w 516"/>
                <a:gd name="T9" fmla="*/ 8 h 191"/>
                <a:gd name="T10" fmla="*/ 119 w 516"/>
                <a:gd name="T11" fmla="*/ 16 h 191"/>
                <a:gd name="T12" fmla="*/ 126 w 516"/>
                <a:gd name="T13" fmla="*/ 40 h 191"/>
                <a:gd name="T14" fmla="*/ 96 w 516"/>
                <a:gd name="T15" fmla="*/ 40 h 191"/>
                <a:gd name="T16" fmla="*/ 89 w 516"/>
                <a:gd name="T17" fmla="*/ 56 h 191"/>
                <a:gd name="T18" fmla="*/ 89 w 516"/>
                <a:gd name="T19" fmla="*/ 88 h 191"/>
                <a:gd name="T20" fmla="*/ 119 w 516"/>
                <a:gd name="T21" fmla="*/ 96 h 191"/>
                <a:gd name="T22" fmla="*/ 141 w 516"/>
                <a:gd name="T23" fmla="*/ 96 h 191"/>
                <a:gd name="T24" fmla="*/ 178 w 516"/>
                <a:gd name="T25" fmla="*/ 112 h 191"/>
                <a:gd name="T26" fmla="*/ 185 w 516"/>
                <a:gd name="T27" fmla="*/ 128 h 191"/>
                <a:gd name="T28" fmla="*/ 141 w 516"/>
                <a:gd name="T29" fmla="*/ 136 h 191"/>
                <a:gd name="T30" fmla="*/ 126 w 516"/>
                <a:gd name="T31" fmla="*/ 144 h 191"/>
                <a:gd name="T32" fmla="*/ 96 w 516"/>
                <a:gd name="T33" fmla="*/ 136 h 191"/>
                <a:gd name="T34" fmla="*/ 74 w 516"/>
                <a:gd name="T35" fmla="*/ 128 h 191"/>
                <a:gd name="T36" fmla="*/ 30 w 516"/>
                <a:gd name="T37" fmla="*/ 128 h 191"/>
                <a:gd name="T38" fmla="*/ 0 w 516"/>
                <a:gd name="T39" fmla="*/ 136 h 191"/>
                <a:gd name="T40" fmla="*/ 8 w 516"/>
                <a:gd name="T41" fmla="*/ 144 h 191"/>
                <a:gd name="T42" fmla="*/ 52 w 516"/>
                <a:gd name="T43" fmla="*/ 144 h 191"/>
                <a:gd name="T44" fmla="*/ 52 w 516"/>
                <a:gd name="T45" fmla="*/ 183 h 191"/>
                <a:gd name="T46" fmla="*/ 89 w 516"/>
                <a:gd name="T47" fmla="*/ 175 h 191"/>
                <a:gd name="T48" fmla="*/ 119 w 516"/>
                <a:gd name="T49" fmla="*/ 191 h 191"/>
                <a:gd name="T50" fmla="*/ 141 w 516"/>
                <a:gd name="T51" fmla="*/ 191 h 191"/>
                <a:gd name="T52" fmla="*/ 185 w 516"/>
                <a:gd name="T53" fmla="*/ 183 h 191"/>
                <a:gd name="T54" fmla="*/ 215 w 516"/>
                <a:gd name="T55" fmla="*/ 175 h 191"/>
                <a:gd name="T56" fmla="*/ 251 w 516"/>
                <a:gd name="T57" fmla="*/ 175 h 191"/>
                <a:gd name="T58" fmla="*/ 274 w 516"/>
                <a:gd name="T59" fmla="*/ 144 h 191"/>
                <a:gd name="T60" fmla="*/ 296 w 516"/>
                <a:gd name="T61" fmla="*/ 144 h 191"/>
                <a:gd name="T62" fmla="*/ 332 w 516"/>
                <a:gd name="T63" fmla="*/ 144 h 191"/>
                <a:gd name="T64" fmla="*/ 354 w 516"/>
                <a:gd name="T65" fmla="*/ 144 h 191"/>
                <a:gd name="T66" fmla="*/ 383 w 516"/>
                <a:gd name="T67" fmla="*/ 144 h 191"/>
                <a:gd name="T68" fmla="*/ 420 w 516"/>
                <a:gd name="T69" fmla="*/ 136 h 191"/>
                <a:gd name="T70" fmla="*/ 494 w 516"/>
                <a:gd name="T71" fmla="*/ 96 h 191"/>
                <a:gd name="T72" fmla="*/ 516 w 516"/>
                <a:gd name="T73"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6" h="191">
                  <a:moveTo>
                    <a:pt x="479" y="56"/>
                  </a:moveTo>
                  <a:lnTo>
                    <a:pt x="457" y="40"/>
                  </a:lnTo>
                  <a:lnTo>
                    <a:pt x="383" y="40"/>
                  </a:lnTo>
                  <a:lnTo>
                    <a:pt x="369" y="40"/>
                  </a:lnTo>
                  <a:lnTo>
                    <a:pt x="302" y="16"/>
                  </a:lnTo>
                  <a:lnTo>
                    <a:pt x="274" y="0"/>
                  </a:lnTo>
                  <a:lnTo>
                    <a:pt x="237" y="0"/>
                  </a:lnTo>
                  <a:lnTo>
                    <a:pt x="215" y="40"/>
                  </a:lnTo>
                  <a:lnTo>
                    <a:pt x="215" y="16"/>
                  </a:lnTo>
                  <a:lnTo>
                    <a:pt x="185" y="8"/>
                  </a:lnTo>
                  <a:lnTo>
                    <a:pt x="126" y="0"/>
                  </a:lnTo>
                  <a:lnTo>
                    <a:pt x="119" y="16"/>
                  </a:lnTo>
                  <a:lnTo>
                    <a:pt x="126" y="16"/>
                  </a:lnTo>
                  <a:lnTo>
                    <a:pt x="126" y="40"/>
                  </a:lnTo>
                  <a:lnTo>
                    <a:pt x="119" y="40"/>
                  </a:lnTo>
                  <a:lnTo>
                    <a:pt x="96" y="40"/>
                  </a:lnTo>
                  <a:lnTo>
                    <a:pt x="89" y="40"/>
                  </a:lnTo>
                  <a:lnTo>
                    <a:pt x="89" y="56"/>
                  </a:lnTo>
                  <a:lnTo>
                    <a:pt x="74" y="56"/>
                  </a:lnTo>
                  <a:lnTo>
                    <a:pt x="89" y="88"/>
                  </a:lnTo>
                  <a:lnTo>
                    <a:pt x="96" y="96"/>
                  </a:lnTo>
                  <a:lnTo>
                    <a:pt x="119" y="96"/>
                  </a:lnTo>
                  <a:lnTo>
                    <a:pt x="126" y="88"/>
                  </a:lnTo>
                  <a:lnTo>
                    <a:pt x="141" y="96"/>
                  </a:lnTo>
                  <a:lnTo>
                    <a:pt x="141" y="112"/>
                  </a:lnTo>
                  <a:lnTo>
                    <a:pt x="178" y="112"/>
                  </a:lnTo>
                  <a:lnTo>
                    <a:pt x="185" y="112"/>
                  </a:lnTo>
                  <a:lnTo>
                    <a:pt x="185" y="128"/>
                  </a:lnTo>
                  <a:lnTo>
                    <a:pt x="163" y="136"/>
                  </a:lnTo>
                  <a:lnTo>
                    <a:pt x="141" y="136"/>
                  </a:lnTo>
                  <a:lnTo>
                    <a:pt x="126" y="136"/>
                  </a:lnTo>
                  <a:lnTo>
                    <a:pt x="126" y="144"/>
                  </a:lnTo>
                  <a:lnTo>
                    <a:pt x="119" y="144"/>
                  </a:lnTo>
                  <a:lnTo>
                    <a:pt x="96" y="136"/>
                  </a:lnTo>
                  <a:lnTo>
                    <a:pt x="89" y="136"/>
                  </a:lnTo>
                  <a:lnTo>
                    <a:pt x="74" y="128"/>
                  </a:lnTo>
                  <a:lnTo>
                    <a:pt x="52" y="128"/>
                  </a:lnTo>
                  <a:lnTo>
                    <a:pt x="30" y="128"/>
                  </a:lnTo>
                  <a:lnTo>
                    <a:pt x="8" y="128"/>
                  </a:lnTo>
                  <a:lnTo>
                    <a:pt x="0" y="136"/>
                  </a:lnTo>
                  <a:lnTo>
                    <a:pt x="0" y="144"/>
                  </a:lnTo>
                  <a:lnTo>
                    <a:pt x="8" y="144"/>
                  </a:lnTo>
                  <a:lnTo>
                    <a:pt x="30" y="144"/>
                  </a:lnTo>
                  <a:lnTo>
                    <a:pt x="52" y="144"/>
                  </a:lnTo>
                  <a:lnTo>
                    <a:pt x="52" y="175"/>
                  </a:lnTo>
                  <a:lnTo>
                    <a:pt x="52" y="183"/>
                  </a:lnTo>
                  <a:lnTo>
                    <a:pt x="74" y="175"/>
                  </a:lnTo>
                  <a:lnTo>
                    <a:pt x="89" y="175"/>
                  </a:lnTo>
                  <a:lnTo>
                    <a:pt x="119" y="183"/>
                  </a:lnTo>
                  <a:lnTo>
                    <a:pt x="119" y="191"/>
                  </a:lnTo>
                  <a:lnTo>
                    <a:pt x="126" y="191"/>
                  </a:lnTo>
                  <a:lnTo>
                    <a:pt x="141" y="191"/>
                  </a:lnTo>
                  <a:lnTo>
                    <a:pt x="185" y="191"/>
                  </a:lnTo>
                  <a:lnTo>
                    <a:pt x="185" y="183"/>
                  </a:lnTo>
                  <a:lnTo>
                    <a:pt x="215" y="183"/>
                  </a:lnTo>
                  <a:lnTo>
                    <a:pt x="215" y="175"/>
                  </a:lnTo>
                  <a:lnTo>
                    <a:pt x="237" y="175"/>
                  </a:lnTo>
                  <a:lnTo>
                    <a:pt x="251" y="175"/>
                  </a:lnTo>
                  <a:lnTo>
                    <a:pt x="266" y="144"/>
                  </a:lnTo>
                  <a:lnTo>
                    <a:pt x="274" y="144"/>
                  </a:lnTo>
                  <a:lnTo>
                    <a:pt x="281" y="144"/>
                  </a:lnTo>
                  <a:lnTo>
                    <a:pt x="296" y="144"/>
                  </a:lnTo>
                  <a:lnTo>
                    <a:pt x="302" y="175"/>
                  </a:lnTo>
                  <a:lnTo>
                    <a:pt x="332" y="144"/>
                  </a:lnTo>
                  <a:lnTo>
                    <a:pt x="347" y="144"/>
                  </a:lnTo>
                  <a:lnTo>
                    <a:pt x="354" y="144"/>
                  </a:lnTo>
                  <a:lnTo>
                    <a:pt x="369" y="144"/>
                  </a:lnTo>
                  <a:lnTo>
                    <a:pt x="383" y="144"/>
                  </a:lnTo>
                  <a:lnTo>
                    <a:pt x="398" y="136"/>
                  </a:lnTo>
                  <a:lnTo>
                    <a:pt x="420" y="136"/>
                  </a:lnTo>
                  <a:lnTo>
                    <a:pt x="457" y="112"/>
                  </a:lnTo>
                  <a:lnTo>
                    <a:pt x="494" y="96"/>
                  </a:lnTo>
                  <a:lnTo>
                    <a:pt x="516" y="96"/>
                  </a:lnTo>
                  <a:lnTo>
                    <a:pt x="516" y="88"/>
                  </a:lnTo>
                  <a:lnTo>
                    <a:pt x="479" y="5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69" name="Group 137"/>
          <p:cNvGrpSpPr>
            <a:grpSpLocks/>
          </p:cNvGrpSpPr>
          <p:nvPr/>
        </p:nvGrpSpPr>
        <p:grpSpPr bwMode="auto">
          <a:xfrm>
            <a:off x="928688" y="2595563"/>
            <a:ext cx="1323975" cy="1065212"/>
            <a:chOff x="619" y="19323"/>
            <a:chExt cx="834" cy="671"/>
          </a:xfrm>
        </p:grpSpPr>
        <p:sp>
          <p:nvSpPr>
            <p:cNvPr id="658570" name="Freeform 138"/>
            <p:cNvSpPr>
              <a:spLocks/>
            </p:cNvSpPr>
            <p:nvPr/>
          </p:nvSpPr>
          <p:spPr bwMode="auto">
            <a:xfrm>
              <a:off x="619" y="19323"/>
              <a:ext cx="834" cy="671"/>
            </a:xfrm>
            <a:custGeom>
              <a:avLst/>
              <a:gdLst>
                <a:gd name="T0" fmla="*/ 295 w 834"/>
                <a:gd name="T1" fmla="*/ 655 h 671"/>
                <a:gd name="T2" fmla="*/ 288 w 834"/>
                <a:gd name="T3" fmla="*/ 607 h 671"/>
                <a:gd name="T4" fmla="*/ 274 w 834"/>
                <a:gd name="T5" fmla="*/ 559 h 671"/>
                <a:gd name="T6" fmla="*/ 215 w 834"/>
                <a:gd name="T7" fmla="*/ 551 h 671"/>
                <a:gd name="T8" fmla="*/ 156 w 834"/>
                <a:gd name="T9" fmla="*/ 551 h 671"/>
                <a:gd name="T10" fmla="*/ 119 w 834"/>
                <a:gd name="T11" fmla="*/ 535 h 671"/>
                <a:gd name="T12" fmla="*/ 67 w 834"/>
                <a:gd name="T13" fmla="*/ 535 h 671"/>
                <a:gd name="T14" fmla="*/ 8 w 834"/>
                <a:gd name="T15" fmla="*/ 527 h 671"/>
                <a:gd name="T16" fmla="*/ 15 w 834"/>
                <a:gd name="T17" fmla="*/ 495 h 671"/>
                <a:gd name="T18" fmla="*/ 52 w 834"/>
                <a:gd name="T19" fmla="*/ 455 h 671"/>
                <a:gd name="T20" fmla="*/ 96 w 834"/>
                <a:gd name="T21" fmla="*/ 447 h 671"/>
                <a:gd name="T22" fmla="*/ 111 w 834"/>
                <a:gd name="T23" fmla="*/ 423 h 671"/>
                <a:gd name="T24" fmla="*/ 96 w 834"/>
                <a:gd name="T25" fmla="*/ 391 h 671"/>
                <a:gd name="T26" fmla="*/ 89 w 834"/>
                <a:gd name="T27" fmla="*/ 343 h 671"/>
                <a:gd name="T28" fmla="*/ 52 w 834"/>
                <a:gd name="T29" fmla="*/ 304 h 671"/>
                <a:gd name="T30" fmla="*/ 45 w 834"/>
                <a:gd name="T31" fmla="*/ 256 h 671"/>
                <a:gd name="T32" fmla="*/ 74 w 834"/>
                <a:gd name="T33" fmla="*/ 280 h 671"/>
                <a:gd name="T34" fmla="*/ 126 w 834"/>
                <a:gd name="T35" fmla="*/ 296 h 671"/>
                <a:gd name="T36" fmla="*/ 178 w 834"/>
                <a:gd name="T37" fmla="*/ 312 h 671"/>
                <a:gd name="T38" fmla="*/ 222 w 834"/>
                <a:gd name="T39" fmla="*/ 320 h 671"/>
                <a:gd name="T40" fmla="*/ 280 w 834"/>
                <a:gd name="T41" fmla="*/ 320 h 671"/>
                <a:gd name="T42" fmla="*/ 310 w 834"/>
                <a:gd name="T43" fmla="*/ 288 h 671"/>
                <a:gd name="T44" fmla="*/ 332 w 834"/>
                <a:gd name="T45" fmla="*/ 248 h 671"/>
                <a:gd name="T46" fmla="*/ 398 w 834"/>
                <a:gd name="T47" fmla="*/ 240 h 671"/>
                <a:gd name="T48" fmla="*/ 450 w 834"/>
                <a:gd name="T49" fmla="*/ 248 h 671"/>
                <a:gd name="T50" fmla="*/ 480 w 834"/>
                <a:gd name="T51" fmla="*/ 216 h 671"/>
                <a:gd name="T52" fmla="*/ 502 w 834"/>
                <a:gd name="T53" fmla="*/ 176 h 671"/>
                <a:gd name="T54" fmla="*/ 531 w 834"/>
                <a:gd name="T55" fmla="*/ 160 h 671"/>
                <a:gd name="T56" fmla="*/ 546 w 834"/>
                <a:gd name="T57" fmla="*/ 128 h 671"/>
                <a:gd name="T58" fmla="*/ 576 w 834"/>
                <a:gd name="T59" fmla="*/ 120 h 671"/>
                <a:gd name="T60" fmla="*/ 613 w 834"/>
                <a:gd name="T61" fmla="*/ 72 h 671"/>
                <a:gd name="T62" fmla="*/ 613 w 834"/>
                <a:gd name="T63" fmla="*/ 16 h 671"/>
                <a:gd name="T64" fmla="*/ 650 w 834"/>
                <a:gd name="T65" fmla="*/ 0 h 671"/>
                <a:gd name="T66" fmla="*/ 701 w 834"/>
                <a:gd name="T67" fmla="*/ 0 h 671"/>
                <a:gd name="T68" fmla="*/ 783 w 834"/>
                <a:gd name="T69" fmla="*/ 0 h 671"/>
                <a:gd name="T70" fmla="*/ 827 w 834"/>
                <a:gd name="T71" fmla="*/ 16 h 671"/>
                <a:gd name="T72" fmla="*/ 834 w 834"/>
                <a:gd name="T73" fmla="*/ 72 h 671"/>
                <a:gd name="T74" fmla="*/ 805 w 834"/>
                <a:gd name="T75" fmla="*/ 104 h 671"/>
                <a:gd name="T76" fmla="*/ 753 w 834"/>
                <a:gd name="T77" fmla="*/ 104 h 671"/>
                <a:gd name="T78" fmla="*/ 724 w 834"/>
                <a:gd name="T79" fmla="*/ 136 h 671"/>
                <a:gd name="T80" fmla="*/ 716 w 834"/>
                <a:gd name="T81" fmla="*/ 176 h 671"/>
                <a:gd name="T82" fmla="*/ 709 w 834"/>
                <a:gd name="T83" fmla="*/ 208 h 671"/>
                <a:gd name="T84" fmla="*/ 738 w 834"/>
                <a:gd name="T85" fmla="*/ 232 h 671"/>
                <a:gd name="T86" fmla="*/ 775 w 834"/>
                <a:gd name="T87" fmla="*/ 264 h 671"/>
                <a:gd name="T88" fmla="*/ 761 w 834"/>
                <a:gd name="T89" fmla="*/ 272 h 671"/>
                <a:gd name="T90" fmla="*/ 724 w 834"/>
                <a:gd name="T91" fmla="*/ 304 h 671"/>
                <a:gd name="T92" fmla="*/ 724 w 834"/>
                <a:gd name="T93" fmla="*/ 335 h 671"/>
                <a:gd name="T94" fmla="*/ 687 w 834"/>
                <a:gd name="T95" fmla="*/ 359 h 671"/>
                <a:gd name="T96" fmla="*/ 650 w 834"/>
                <a:gd name="T97" fmla="*/ 375 h 671"/>
                <a:gd name="T98" fmla="*/ 635 w 834"/>
                <a:gd name="T99" fmla="*/ 423 h 671"/>
                <a:gd name="T100" fmla="*/ 591 w 834"/>
                <a:gd name="T101" fmla="*/ 439 h 671"/>
                <a:gd name="T102" fmla="*/ 561 w 834"/>
                <a:gd name="T103" fmla="*/ 471 h 671"/>
                <a:gd name="T104" fmla="*/ 509 w 834"/>
                <a:gd name="T105" fmla="*/ 479 h 671"/>
                <a:gd name="T106" fmla="*/ 487 w 834"/>
                <a:gd name="T107" fmla="*/ 463 h 671"/>
                <a:gd name="T108" fmla="*/ 450 w 834"/>
                <a:gd name="T109" fmla="*/ 487 h 671"/>
                <a:gd name="T110" fmla="*/ 435 w 834"/>
                <a:gd name="T111" fmla="*/ 527 h 671"/>
                <a:gd name="T112" fmla="*/ 458 w 834"/>
                <a:gd name="T113" fmla="*/ 567 h 671"/>
                <a:gd name="T114" fmla="*/ 480 w 834"/>
                <a:gd name="T115" fmla="*/ 599 h 671"/>
                <a:gd name="T116" fmla="*/ 494 w 834"/>
                <a:gd name="T117" fmla="*/ 655 h 671"/>
                <a:gd name="T118" fmla="*/ 450 w 834"/>
                <a:gd name="T119" fmla="*/ 671 h 671"/>
                <a:gd name="T120" fmla="*/ 398 w 834"/>
                <a:gd name="T121" fmla="*/ 655 h 671"/>
                <a:gd name="T122" fmla="*/ 347 w 834"/>
                <a:gd name="T123" fmla="*/ 655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671">
                  <a:moveTo>
                    <a:pt x="317" y="671"/>
                  </a:moveTo>
                  <a:lnTo>
                    <a:pt x="317" y="671"/>
                  </a:lnTo>
                  <a:lnTo>
                    <a:pt x="310" y="671"/>
                  </a:lnTo>
                  <a:lnTo>
                    <a:pt x="310" y="663"/>
                  </a:lnTo>
                  <a:lnTo>
                    <a:pt x="302" y="663"/>
                  </a:lnTo>
                  <a:lnTo>
                    <a:pt x="302" y="655"/>
                  </a:lnTo>
                  <a:lnTo>
                    <a:pt x="295" y="655"/>
                  </a:lnTo>
                  <a:lnTo>
                    <a:pt x="295" y="647"/>
                  </a:lnTo>
                  <a:lnTo>
                    <a:pt x="295" y="639"/>
                  </a:lnTo>
                  <a:lnTo>
                    <a:pt x="295" y="631"/>
                  </a:lnTo>
                  <a:lnTo>
                    <a:pt x="295" y="623"/>
                  </a:lnTo>
                  <a:lnTo>
                    <a:pt x="295" y="615"/>
                  </a:lnTo>
                  <a:lnTo>
                    <a:pt x="295" y="607"/>
                  </a:lnTo>
                  <a:lnTo>
                    <a:pt x="288" y="607"/>
                  </a:lnTo>
                  <a:lnTo>
                    <a:pt x="280" y="607"/>
                  </a:lnTo>
                  <a:lnTo>
                    <a:pt x="274" y="599"/>
                  </a:lnTo>
                  <a:lnTo>
                    <a:pt x="274" y="591"/>
                  </a:lnTo>
                  <a:lnTo>
                    <a:pt x="274" y="583"/>
                  </a:lnTo>
                  <a:lnTo>
                    <a:pt x="274" y="575"/>
                  </a:lnTo>
                  <a:lnTo>
                    <a:pt x="274" y="567"/>
                  </a:lnTo>
                  <a:lnTo>
                    <a:pt x="274" y="559"/>
                  </a:lnTo>
                  <a:lnTo>
                    <a:pt x="266" y="559"/>
                  </a:lnTo>
                  <a:lnTo>
                    <a:pt x="259" y="559"/>
                  </a:lnTo>
                  <a:lnTo>
                    <a:pt x="252" y="551"/>
                  </a:lnTo>
                  <a:lnTo>
                    <a:pt x="244" y="551"/>
                  </a:lnTo>
                  <a:lnTo>
                    <a:pt x="237" y="551"/>
                  </a:lnTo>
                  <a:lnTo>
                    <a:pt x="222" y="551"/>
                  </a:lnTo>
                  <a:lnTo>
                    <a:pt x="215" y="551"/>
                  </a:lnTo>
                  <a:lnTo>
                    <a:pt x="200" y="551"/>
                  </a:lnTo>
                  <a:lnTo>
                    <a:pt x="193" y="551"/>
                  </a:lnTo>
                  <a:lnTo>
                    <a:pt x="185" y="551"/>
                  </a:lnTo>
                  <a:lnTo>
                    <a:pt x="178" y="551"/>
                  </a:lnTo>
                  <a:lnTo>
                    <a:pt x="170" y="551"/>
                  </a:lnTo>
                  <a:lnTo>
                    <a:pt x="163" y="551"/>
                  </a:lnTo>
                  <a:lnTo>
                    <a:pt x="156" y="551"/>
                  </a:lnTo>
                  <a:lnTo>
                    <a:pt x="148" y="551"/>
                  </a:lnTo>
                  <a:lnTo>
                    <a:pt x="141" y="551"/>
                  </a:lnTo>
                  <a:lnTo>
                    <a:pt x="133" y="551"/>
                  </a:lnTo>
                  <a:lnTo>
                    <a:pt x="126" y="551"/>
                  </a:lnTo>
                  <a:lnTo>
                    <a:pt x="126" y="543"/>
                  </a:lnTo>
                  <a:lnTo>
                    <a:pt x="126" y="535"/>
                  </a:lnTo>
                  <a:lnTo>
                    <a:pt x="119" y="535"/>
                  </a:lnTo>
                  <a:lnTo>
                    <a:pt x="111" y="535"/>
                  </a:lnTo>
                  <a:lnTo>
                    <a:pt x="104" y="535"/>
                  </a:lnTo>
                  <a:lnTo>
                    <a:pt x="96" y="535"/>
                  </a:lnTo>
                  <a:lnTo>
                    <a:pt x="89" y="535"/>
                  </a:lnTo>
                  <a:lnTo>
                    <a:pt x="82" y="535"/>
                  </a:lnTo>
                  <a:lnTo>
                    <a:pt x="74" y="535"/>
                  </a:lnTo>
                  <a:lnTo>
                    <a:pt x="67" y="535"/>
                  </a:lnTo>
                  <a:lnTo>
                    <a:pt x="59" y="535"/>
                  </a:lnTo>
                  <a:lnTo>
                    <a:pt x="52" y="535"/>
                  </a:lnTo>
                  <a:lnTo>
                    <a:pt x="45" y="535"/>
                  </a:lnTo>
                  <a:lnTo>
                    <a:pt x="30" y="535"/>
                  </a:lnTo>
                  <a:lnTo>
                    <a:pt x="23" y="535"/>
                  </a:lnTo>
                  <a:lnTo>
                    <a:pt x="15" y="527"/>
                  </a:lnTo>
                  <a:lnTo>
                    <a:pt x="8" y="527"/>
                  </a:lnTo>
                  <a:lnTo>
                    <a:pt x="0" y="527"/>
                  </a:lnTo>
                  <a:lnTo>
                    <a:pt x="0" y="519"/>
                  </a:lnTo>
                  <a:lnTo>
                    <a:pt x="0" y="511"/>
                  </a:lnTo>
                  <a:lnTo>
                    <a:pt x="8" y="511"/>
                  </a:lnTo>
                  <a:lnTo>
                    <a:pt x="8" y="503"/>
                  </a:lnTo>
                  <a:lnTo>
                    <a:pt x="15" y="503"/>
                  </a:lnTo>
                  <a:lnTo>
                    <a:pt x="15" y="495"/>
                  </a:lnTo>
                  <a:lnTo>
                    <a:pt x="15" y="487"/>
                  </a:lnTo>
                  <a:lnTo>
                    <a:pt x="23" y="479"/>
                  </a:lnTo>
                  <a:lnTo>
                    <a:pt x="23" y="471"/>
                  </a:lnTo>
                  <a:lnTo>
                    <a:pt x="30" y="463"/>
                  </a:lnTo>
                  <a:lnTo>
                    <a:pt x="37" y="455"/>
                  </a:lnTo>
                  <a:lnTo>
                    <a:pt x="45" y="455"/>
                  </a:lnTo>
                  <a:lnTo>
                    <a:pt x="52" y="455"/>
                  </a:lnTo>
                  <a:lnTo>
                    <a:pt x="59" y="455"/>
                  </a:lnTo>
                  <a:lnTo>
                    <a:pt x="67" y="455"/>
                  </a:lnTo>
                  <a:lnTo>
                    <a:pt x="74" y="455"/>
                  </a:lnTo>
                  <a:lnTo>
                    <a:pt x="82" y="455"/>
                  </a:lnTo>
                  <a:lnTo>
                    <a:pt x="89" y="455"/>
                  </a:lnTo>
                  <a:lnTo>
                    <a:pt x="89" y="447"/>
                  </a:lnTo>
                  <a:lnTo>
                    <a:pt x="96" y="447"/>
                  </a:lnTo>
                  <a:lnTo>
                    <a:pt x="104" y="447"/>
                  </a:lnTo>
                  <a:lnTo>
                    <a:pt x="111" y="447"/>
                  </a:lnTo>
                  <a:lnTo>
                    <a:pt x="111" y="439"/>
                  </a:lnTo>
                  <a:lnTo>
                    <a:pt x="119" y="439"/>
                  </a:lnTo>
                  <a:lnTo>
                    <a:pt x="126" y="431"/>
                  </a:lnTo>
                  <a:lnTo>
                    <a:pt x="119" y="431"/>
                  </a:lnTo>
                  <a:lnTo>
                    <a:pt x="111" y="423"/>
                  </a:lnTo>
                  <a:lnTo>
                    <a:pt x="104" y="423"/>
                  </a:lnTo>
                  <a:lnTo>
                    <a:pt x="96" y="423"/>
                  </a:lnTo>
                  <a:lnTo>
                    <a:pt x="89" y="423"/>
                  </a:lnTo>
                  <a:lnTo>
                    <a:pt x="89" y="415"/>
                  </a:lnTo>
                  <a:lnTo>
                    <a:pt x="89" y="407"/>
                  </a:lnTo>
                  <a:lnTo>
                    <a:pt x="96" y="399"/>
                  </a:lnTo>
                  <a:lnTo>
                    <a:pt x="96" y="391"/>
                  </a:lnTo>
                  <a:lnTo>
                    <a:pt x="96" y="383"/>
                  </a:lnTo>
                  <a:lnTo>
                    <a:pt x="96" y="375"/>
                  </a:lnTo>
                  <a:lnTo>
                    <a:pt x="96" y="367"/>
                  </a:lnTo>
                  <a:lnTo>
                    <a:pt x="96" y="359"/>
                  </a:lnTo>
                  <a:lnTo>
                    <a:pt x="96" y="351"/>
                  </a:lnTo>
                  <a:lnTo>
                    <a:pt x="89" y="351"/>
                  </a:lnTo>
                  <a:lnTo>
                    <a:pt x="89" y="343"/>
                  </a:lnTo>
                  <a:lnTo>
                    <a:pt x="82" y="343"/>
                  </a:lnTo>
                  <a:lnTo>
                    <a:pt x="82" y="335"/>
                  </a:lnTo>
                  <a:lnTo>
                    <a:pt x="74" y="335"/>
                  </a:lnTo>
                  <a:lnTo>
                    <a:pt x="74" y="328"/>
                  </a:lnTo>
                  <a:lnTo>
                    <a:pt x="67" y="328"/>
                  </a:lnTo>
                  <a:lnTo>
                    <a:pt x="59" y="312"/>
                  </a:lnTo>
                  <a:lnTo>
                    <a:pt x="52" y="304"/>
                  </a:lnTo>
                  <a:lnTo>
                    <a:pt x="52" y="296"/>
                  </a:lnTo>
                  <a:lnTo>
                    <a:pt x="45" y="288"/>
                  </a:lnTo>
                  <a:lnTo>
                    <a:pt x="45" y="272"/>
                  </a:lnTo>
                  <a:lnTo>
                    <a:pt x="37" y="256"/>
                  </a:lnTo>
                  <a:lnTo>
                    <a:pt x="37" y="248"/>
                  </a:lnTo>
                  <a:lnTo>
                    <a:pt x="37" y="256"/>
                  </a:lnTo>
                  <a:lnTo>
                    <a:pt x="45" y="256"/>
                  </a:lnTo>
                  <a:lnTo>
                    <a:pt x="45" y="264"/>
                  </a:lnTo>
                  <a:lnTo>
                    <a:pt x="52" y="264"/>
                  </a:lnTo>
                  <a:lnTo>
                    <a:pt x="52" y="272"/>
                  </a:lnTo>
                  <a:lnTo>
                    <a:pt x="59" y="272"/>
                  </a:lnTo>
                  <a:lnTo>
                    <a:pt x="67" y="272"/>
                  </a:lnTo>
                  <a:lnTo>
                    <a:pt x="74" y="272"/>
                  </a:lnTo>
                  <a:lnTo>
                    <a:pt x="74" y="280"/>
                  </a:lnTo>
                  <a:lnTo>
                    <a:pt x="82" y="280"/>
                  </a:lnTo>
                  <a:lnTo>
                    <a:pt x="89" y="288"/>
                  </a:lnTo>
                  <a:lnTo>
                    <a:pt x="96" y="288"/>
                  </a:lnTo>
                  <a:lnTo>
                    <a:pt x="104" y="288"/>
                  </a:lnTo>
                  <a:lnTo>
                    <a:pt x="111" y="288"/>
                  </a:lnTo>
                  <a:lnTo>
                    <a:pt x="119" y="296"/>
                  </a:lnTo>
                  <a:lnTo>
                    <a:pt x="126" y="296"/>
                  </a:lnTo>
                  <a:lnTo>
                    <a:pt x="133" y="304"/>
                  </a:lnTo>
                  <a:lnTo>
                    <a:pt x="141" y="304"/>
                  </a:lnTo>
                  <a:lnTo>
                    <a:pt x="148" y="312"/>
                  </a:lnTo>
                  <a:lnTo>
                    <a:pt x="156" y="312"/>
                  </a:lnTo>
                  <a:lnTo>
                    <a:pt x="163" y="312"/>
                  </a:lnTo>
                  <a:lnTo>
                    <a:pt x="170" y="312"/>
                  </a:lnTo>
                  <a:lnTo>
                    <a:pt x="178" y="312"/>
                  </a:lnTo>
                  <a:lnTo>
                    <a:pt x="185" y="312"/>
                  </a:lnTo>
                  <a:lnTo>
                    <a:pt x="193" y="312"/>
                  </a:lnTo>
                  <a:lnTo>
                    <a:pt x="193" y="320"/>
                  </a:lnTo>
                  <a:lnTo>
                    <a:pt x="200" y="320"/>
                  </a:lnTo>
                  <a:lnTo>
                    <a:pt x="207" y="320"/>
                  </a:lnTo>
                  <a:lnTo>
                    <a:pt x="215" y="320"/>
                  </a:lnTo>
                  <a:lnTo>
                    <a:pt x="222" y="320"/>
                  </a:lnTo>
                  <a:lnTo>
                    <a:pt x="229" y="320"/>
                  </a:lnTo>
                  <a:lnTo>
                    <a:pt x="237" y="320"/>
                  </a:lnTo>
                  <a:lnTo>
                    <a:pt x="244" y="320"/>
                  </a:lnTo>
                  <a:lnTo>
                    <a:pt x="252" y="320"/>
                  </a:lnTo>
                  <a:lnTo>
                    <a:pt x="259" y="320"/>
                  </a:lnTo>
                  <a:lnTo>
                    <a:pt x="274" y="320"/>
                  </a:lnTo>
                  <a:lnTo>
                    <a:pt x="280" y="320"/>
                  </a:lnTo>
                  <a:lnTo>
                    <a:pt x="288" y="320"/>
                  </a:lnTo>
                  <a:lnTo>
                    <a:pt x="295" y="320"/>
                  </a:lnTo>
                  <a:lnTo>
                    <a:pt x="295" y="312"/>
                  </a:lnTo>
                  <a:lnTo>
                    <a:pt x="295" y="304"/>
                  </a:lnTo>
                  <a:lnTo>
                    <a:pt x="302" y="296"/>
                  </a:lnTo>
                  <a:lnTo>
                    <a:pt x="302" y="288"/>
                  </a:lnTo>
                  <a:lnTo>
                    <a:pt x="310" y="288"/>
                  </a:lnTo>
                  <a:lnTo>
                    <a:pt x="310" y="280"/>
                  </a:lnTo>
                  <a:lnTo>
                    <a:pt x="310" y="272"/>
                  </a:lnTo>
                  <a:lnTo>
                    <a:pt x="317" y="264"/>
                  </a:lnTo>
                  <a:lnTo>
                    <a:pt x="317" y="256"/>
                  </a:lnTo>
                  <a:lnTo>
                    <a:pt x="317" y="248"/>
                  </a:lnTo>
                  <a:lnTo>
                    <a:pt x="325" y="248"/>
                  </a:lnTo>
                  <a:lnTo>
                    <a:pt x="332" y="248"/>
                  </a:lnTo>
                  <a:lnTo>
                    <a:pt x="339" y="240"/>
                  </a:lnTo>
                  <a:lnTo>
                    <a:pt x="347" y="240"/>
                  </a:lnTo>
                  <a:lnTo>
                    <a:pt x="361" y="240"/>
                  </a:lnTo>
                  <a:lnTo>
                    <a:pt x="376" y="240"/>
                  </a:lnTo>
                  <a:lnTo>
                    <a:pt x="384" y="240"/>
                  </a:lnTo>
                  <a:lnTo>
                    <a:pt x="391" y="240"/>
                  </a:lnTo>
                  <a:lnTo>
                    <a:pt x="398" y="240"/>
                  </a:lnTo>
                  <a:lnTo>
                    <a:pt x="406" y="240"/>
                  </a:lnTo>
                  <a:lnTo>
                    <a:pt x="421" y="240"/>
                  </a:lnTo>
                  <a:lnTo>
                    <a:pt x="428" y="240"/>
                  </a:lnTo>
                  <a:lnTo>
                    <a:pt x="435" y="240"/>
                  </a:lnTo>
                  <a:lnTo>
                    <a:pt x="443" y="240"/>
                  </a:lnTo>
                  <a:lnTo>
                    <a:pt x="443" y="248"/>
                  </a:lnTo>
                  <a:lnTo>
                    <a:pt x="450" y="248"/>
                  </a:lnTo>
                  <a:lnTo>
                    <a:pt x="450" y="240"/>
                  </a:lnTo>
                  <a:lnTo>
                    <a:pt x="458" y="240"/>
                  </a:lnTo>
                  <a:lnTo>
                    <a:pt x="465" y="232"/>
                  </a:lnTo>
                  <a:lnTo>
                    <a:pt x="472" y="232"/>
                  </a:lnTo>
                  <a:lnTo>
                    <a:pt x="480" y="232"/>
                  </a:lnTo>
                  <a:lnTo>
                    <a:pt x="480" y="224"/>
                  </a:lnTo>
                  <a:lnTo>
                    <a:pt x="480" y="216"/>
                  </a:lnTo>
                  <a:lnTo>
                    <a:pt x="487" y="208"/>
                  </a:lnTo>
                  <a:lnTo>
                    <a:pt x="494" y="208"/>
                  </a:lnTo>
                  <a:lnTo>
                    <a:pt x="494" y="200"/>
                  </a:lnTo>
                  <a:lnTo>
                    <a:pt x="494" y="192"/>
                  </a:lnTo>
                  <a:lnTo>
                    <a:pt x="494" y="184"/>
                  </a:lnTo>
                  <a:lnTo>
                    <a:pt x="494" y="176"/>
                  </a:lnTo>
                  <a:lnTo>
                    <a:pt x="502" y="176"/>
                  </a:lnTo>
                  <a:lnTo>
                    <a:pt x="502" y="168"/>
                  </a:lnTo>
                  <a:lnTo>
                    <a:pt x="509" y="168"/>
                  </a:lnTo>
                  <a:lnTo>
                    <a:pt x="517" y="168"/>
                  </a:lnTo>
                  <a:lnTo>
                    <a:pt x="524" y="168"/>
                  </a:lnTo>
                  <a:lnTo>
                    <a:pt x="531" y="168"/>
                  </a:lnTo>
                  <a:lnTo>
                    <a:pt x="539" y="168"/>
                  </a:lnTo>
                  <a:lnTo>
                    <a:pt x="531" y="160"/>
                  </a:lnTo>
                  <a:lnTo>
                    <a:pt x="531" y="152"/>
                  </a:lnTo>
                  <a:lnTo>
                    <a:pt x="524" y="144"/>
                  </a:lnTo>
                  <a:lnTo>
                    <a:pt x="517" y="136"/>
                  </a:lnTo>
                  <a:lnTo>
                    <a:pt x="524" y="128"/>
                  </a:lnTo>
                  <a:lnTo>
                    <a:pt x="531" y="128"/>
                  </a:lnTo>
                  <a:lnTo>
                    <a:pt x="539" y="128"/>
                  </a:lnTo>
                  <a:lnTo>
                    <a:pt x="546" y="128"/>
                  </a:lnTo>
                  <a:lnTo>
                    <a:pt x="554" y="128"/>
                  </a:lnTo>
                  <a:lnTo>
                    <a:pt x="561" y="128"/>
                  </a:lnTo>
                  <a:lnTo>
                    <a:pt x="561" y="136"/>
                  </a:lnTo>
                  <a:lnTo>
                    <a:pt x="568" y="136"/>
                  </a:lnTo>
                  <a:lnTo>
                    <a:pt x="576" y="136"/>
                  </a:lnTo>
                  <a:lnTo>
                    <a:pt x="576" y="128"/>
                  </a:lnTo>
                  <a:lnTo>
                    <a:pt x="576" y="120"/>
                  </a:lnTo>
                  <a:lnTo>
                    <a:pt x="583" y="120"/>
                  </a:lnTo>
                  <a:lnTo>
                    <a:pt x="591" y="112"/>
                  </a:lnTo>
                  <a:lnTo>
                    <a:pt x="598" y="104"/>
                  </a:lnTo>
                  <a:lnTo>
                    <a:pt x="598" y="96"/>
                  </a:lnTo>
                  <a:lnTo>
                    <a:pt x="605" y="88"/>
                  </a:lnTo>
                  <a:lnTo>
                    <a:pt x="613" y="80"/>
                  </a:lnTo>
                  <a:lnTo>
                    <a:pt x="613" y="72"/>
                  </a:lnTo>
                  <a:lnTo>
                    <a:pt x="613" y="64"/>
                  </a:lnTo>
                  <a:lnTo>
                    <a:pt x="613" y="56"/>
                  </a:lnTo>
                  <a:lnTo>
                    <a:pt x="613" y="48"/>
                  </a:lnTo>
                  <a:lnTo>
                    <a:pt x="613" y="40"/>
                  </a:lnTo>
                  <a:lnTo>
                    <a:pt x="613" y="32"/>
                  </a:lnTo>
                  <a:lnTo>
                    <a:pt x="613" y="24"/>
                  </a:lnTo>
                  <a:lnTo>
                    <a:pt x="613" y="16"/>
                  </a:lnTo>
                  <a:lnTo>
                    <a:pt x="613" y="8"/>
                  </a:lnTo>
                  <a:lnTo>
                    <a:pt x="620" y="8"/>
                  </a:lnTo>
                  <a:lnTo>
                    <a:pt x="628" y="8"/>
                  </a:lnTo>
                  <a:lnTo>
                    <a:pt x="635" y="8"/>
                  </a:lnTo>
                  <a:lnTo>
                    <a:pt x="635" y="0"/>
                  </a:lnTo>
                  <a:lnTo>
                    <a:pt x="642" y="0"/>
                  </a:lnTo>
                  <a:lnTo>
                    <a:pt x="650" y="0"/>
                  </a:lnTo>
                  <a:lnTo>
                    <a:pt x="657" y="0"/>
                  </a:lnTo>
                  <a:lnTo>
                    <a:pt x="665" y="8"/>
                  </a:lnTo>
                  <a:lnTo>
                    <a:pt x="672" y="8"/>
                  </a:lnTo>
                  <a:lnTo>
                    <a:pt x="679" y="8"/>
                  </a:lnTo>
                  <a:lnTo>
                    <a:pt x="687" y="8"/>
                  </a:lnTo>
                  <a:lnTo>
                    <a:pt x="694" y="8"/>
                  </a:lnTo>
                  <a:lnTo>
                    <a:pt x="701" y="0"/>
                  </a:lnTo>
                  <a:lnTo>
                    <a:pt x="709" y="0"/>
                  </a:lnTo>
                  <a:lnTo>
                    <a:pt x="716" y="0"/>
                  </a:lnTo>
                  <a:lnTo>
                    <a:pt x="724" y="0"/>
                  </a:lnTo>
                  <a:lnTo>
                    <a:pt x="746" y="0"/>
                  </a:lnTo>
                  <a:lnTo>
                    <a:pt x="761" y="0"/>
                  </a:lnTo>
                  <a:lnTo>
                    <a:pt x="775" y="0"/>
                  </a:lnTo>
                  <a:lnTo>
                    <a:pt x="783" y="0"/>
                  </a:lnTo>
                  <a:lnTo>
                    <a:pt x="790" y="0"/>
                  </a:lnTo>
                  <a:lnTo>
                    <a:pt x="797" y="0"/>
                  </a:lnTo>
                  <a:lnTo>
                    <a:pt x="805" y="0"/>
                  </a:lnTo>
                  <a:lnTo>
                    <a:pt x="812" y="0"/>
                  </a:lnTo>
                  <a:lnTo>
                    <a:pt x="820" y="8"/>
                  </a:lnTo>
                  <a:lnTo>
                    <a:pt x="827" y="8"/>
                  </a:lnTo>
                  <a:lnTo>
                    <a:pt x="827" y="16"/>
                  </a:lnTo>
                  <a:lnTo>
                    <a:pt x="834" y="24"/>
                  </a:lnTo>
                  <a:lnTo>
                    <a:pt x="834" y="32"/>
                  </a:lnTo>
                  <a:lnTo>
                    <a:pt x="834" y="40"/>
                  </a:lnTo>
                  <a:lnTo>
                    <a:pt x="834" y="48"/>
                  </a:lnTo>
                  <a:lnTo>
                    <a:pt x="834" y="56"/>
                  </a:lnTo>
                  <a:lnTo>
                    <a:pt x="834" y="64"/>
                  </a:lnTo>
                  <a:lnTo>
                    <a:pt x="834" y="72"/>
                  </a:lnTo>
                  <a:lnTo>
                    <a:pt x="827" y="72"/>
                  </a:lnTo>
                  <a:lnTo>
                    <a:pt x="827" y="80"/>
                  </a:lnTo>
                  <a:lnTo>
                    <a:pt x="820" y="80"/>
                  </a:lnTo>
                  <a:lnTo>
                    <a:pt x="820" y="88"/>
                  </a:lnTo>
                  <a:lnTo>
                    <a:pt x="812" y="96"/>
                  </a:lnTo>
                  <a:lnTo>
                    <a:pt x="812" y="104"/>
                  </a:lnTo>
                  <a:lnTo>
                    <a:pt x="805" y="104"/>
                  </a:lnTo>
                  <a:lnTo>
                    <a:pt x="797" y="104"/>
                  </a:lnTo>
                  <a:lnTo>
                    <a:pt x="790" y="104"/>
                  </a:lnTo>
                  <a:lnTo>
                    <a:pt x="783" y="104"/>
                  </a:lnTo>
                  <a:lnTo>
                    <a:pt x="775" y="104"/>
                  </a:lnTo>
                  <a:lnTo>
                    <a:pt x="768" y="104"/>
                  </a:lnTo>
                  <a:lnTo>
                    <a:pt x="761" y="104"/>
                  </a:lnTo>
                  <a:lnTo>
                    <a:pt x="753" y="104"/>
                  </a:lnTo>
                  <a:lnTo>
                    <a:pt x="738" y="104"/>
                  </a:lnTo>
                  <a:lnTo>
                    <a:pt x="731" y="104"/>
                  </a:lnTo>
                  <a:lnTo>
                    <a:pt x="724" y="104"/>
                  </a:lnTo>
                  <a:lnTo>
                    <a:pt x="724" y="112"/>
                  </a:lnTo>
                  <a:lnTo>
                    <a:pt x="724" y="120"/>
                  </a:lnTo>
                  <a:lnTo>
                    <a:pt x="724" y="128"/>
                  </a:lnTo>
                  <a:lnTo>
                    <a:pt x="724" y="136"/>
                  </a:lnTo>
                  <a:lnTo>
                    <a:pt x="731" y="144"/>
                  </a:lnTo>
                  <a:lnTo>
                    <a:pt x="738" y="144"/>
                  </a:lnTo>
                  <a:lnTo>
                    <a:pt x="738" y="152"/>
                  </a:lnTo>
                  <a:lnTo>
                    <a:pt x="738" y="160"/>
                  </a:lnTo>
                  <a:lnTo>
                    <a:pt x="731" y="160"/>
                  </a:lnTo>
                  <a:lnTo>
                    <a:pt x="724" y="168"/>
                  </a:lnTo>
                  <a:lnTo>
                    <a:pt x="716" y="176"/>
                  </a:lnTo>
                  <a:lnTo>
                    <a:pt x="716" y="184"/>
                  </a:lnTo>
                  <a:lnTo>
                    <a:pt x="709" y="184"/>
                  </a:lnTo>
                  <a:lnTo>
                    <a:pt x="709" y="192"/>
                  </a:lnTo>
                  <a:lnTo>
                    <a:pt x="701" y="192"/>
                  </a:lnTo>
                  <a:lnTo>
                    <a:pt x="701" y="200"/>
                  </a:lnTo>
                  <a:lnTo>
                    <a:pt x="701" y="208"/>
                  </a:lnTo>
                  <a:lnTo>
                    <a:pt x="709" y="208"/>
                  </a:lnTo>
                  <a:lnTo>
                    <a:pt x="709" y="216"/>
                  </a:lnTo>
                  <a:lnTo>
                    <a:pt x="716" y="216"/>
                  </a:lnTo>
                  <a:lnTo>
                    <a:pt x="716" y="224"/>
                  </a:lnTo>
                  <a:lnTo>
                    <a:pt x="724" y="224"/>
                  </a:lnTo>
                  <a:lnTo>
                    <a:pt x="724" y="232"/>
                  </a:lnTo>
                  <a:lnTo>
                    <a:pt x="731" y="232"/>
                  </a:lnTo>
                  <a:lnTo>
                    <a:pt x="738" y="232"/>
                  </a:lnTo>
                  <a:lnTo>
                    <a:pt x="746" y="232"/>
                  </a:lnTo>
                  <a:lnTo>
                    <a:pt x="753" y="232"/>
                  </a:lnTo>
                  <a:lnTo>
                    <a:pt x="761" y="240"/>
                  </a:lnTo>
                  <a:lnTo>
                    <a:pt x="761" y="248"/>
                  </a:lnTo>
                  <a:lnTo>
                    <a:pt x="761" y="256"/>
                  </a:lnTo>
                  <a:lnTo>
                    <a:pt x="768" y="256"/>
                  </a:lnTo>
                  <a:lnTo>
                    <a:pt x="775" y="264"/>
                  </a:lnTo>
                  <a:lnTo>
                    <a:pt x="775" y="272"/>
                  </a:lnTo>
                  <a:lnTo>
                    <a:pt x="775" y="280"/>
                  </a:lnTo>
                  <a:lnTo>
                    <a:pt x="775" y="288"/>
                  </a:lnTo>
                  <a:lnTo>
                    <a:pt x="775" y="280"/>
                  </a:lnTo>
                  <a:lnTo>
                    <a:pt x="768" y="280"/>
                  </a:lnTo>
                  <a:lnTo>
                    <a:pt x="761" y="280"/>
                  </a:lnTo>
                  <a:lnTo>
                    <a:pt x="761" y="272"/>
                  </a:lnTo>
                  <a:lnTo>
                    <a:pt x="753" y="272"/>
                  </a:lnTo>
                  <a:lnTo>
                    <a:pt x="746" y="280"/>
                  </a:lnTo>
                  <a:lnTo>
                    <a:pt x="738" y="280"/>
                  </a:lnTo>
                  <a:lnTo>
                    <a:pt x="738" y="288"/>
                  </a:lnTo>
                  <a:lnTo>
                    <a:pt x="738" y="296"/>
                  </a:lnTo>
                  <a:lnTo>
                    <a:pt x="731" y="304"/>
                  </a:lnTo>
                  <a:lnTo>
                    <a:pt x="724" y="304"/>
                  </a:lnTo>
                  <a:lnTo>
                    <a:pt x="724" y="312"/>
                  </a:lnTo>
                  <a:lnTo>
                    <a:pt x="724" y="320"/>
                  </a:lnTo>
                  <a:lnTo>
                    <a:pt x="731" y="320"/>
                  </a:lnTo>
                  <a:lnTo>
                    <a:pt x="738" y="320"/>
                  </a:lnTo>
                  <a:lnTo>
                    <a:pt x="738" y="328"/>
                  </a:lnTo>
                  <a:lnTo>
                    <a:pt x="731" y="335"/>
                  </a:lnTo>
                  <a:lnTo>
                    <a:pt x="724" y="335"/>
                  </a:lnTo>
                  <a:lnTo>
                    <a:pt x="716" y="343"/>
                  </a:lnTo>
                  <a:lnTo>
                    <a:pt x="709" y="343"/>
                  </a:lnTo>
                  <a:lnTo>
                    <a:pt x="701" y="343"/>
                  </a:lnTo>
                  <a:lnTo>
                    <a:pt x="701" y="351"/>
                  </a:lnTo>
                  <a:lnTo>
                    <a:pt x="701" y="359"/>
                  </a:lnTo>
                  <a:lnTo>
                    <a:pt x="694" y="359"/>
                  </a:lnTo>
                  <a:lnTo>
                    <a:pt x="687" y="359"/>
                  </a:lnTo>
                  <a:lnTo>
                    <a:pt x="687" y="367"/>
                  </a:lnTo>
                  <a:lnTo>
                    <a:pt x="687" y="375"/>
                  </a:lnTo>
                  <a:lnTo>
                    <a:pt x="679" y="375"/>
                  </a:lnTo>
                  <a:lnTo>
                    <a:pt x="672" y="375"/>
                  </a:lnTo>
                  <a:lnTo>
                    <a:pt x="665" y="375"/>
                  </a:lnTo>
                  <a:lnTo>
                    <a:pt x="657" y="375"/>
                  </a:lnTo>
                  <a:lnTo>
                    <a:pt x="650" y="375"/>
                  </a:lnTo>
                  <a:lnTo>
                    <a:pt x="650" y="383"/>
                  </a:lnTo>
                  <a:lnTo>
                    <a:pt x="650" y="391"/>
                  </a:lnTo>
                  <a:lnTo>
                    <a:pt x="642" y="399"/>
                  </a:lnTo>
                  <a:lnTo>
                    <a:pt x="642" y="407"/>
                  </a:lnTo>
                  <a:lnTo>
                    <a:pt x="642" y="415"/>
                  </a:lnTo>
                  <a:lnTo>
                    <a:pt x="642" y="423"/>
                  </a:lnTo>
                  <a:lnTo>
                    <a:pt x="635" y="423"/>
                  </a:lnTo>
                  <a:lnTo>
                    <a:pt x="635" y="431"/>
                  </a:lnTo>
                  <a:lnTo>
                    <a:pt x="628" y="431"/>
                  </a:lnTo>
                  <a:lnTo>
                    <a:pt x="620" y="431"/>
                  </a:lnTo>
                  <a:lnTo>
                    <a:pt x="613" y="431"/>
                  </a:lnTo>
                  <a:lnTo>
                    <a:pt x="605" y="431"/>
                  </a:lnTo>
                  <a:lnTo>
                    <a:pt x="598" y="439"/>
                  </a:lnTo>
                  <a:lnTo>
                    <a:pt x="591" y="439"/>
                  </a:lnTo>
                  <a:lnTo>
                    <a:pt x="591" y="447"/>
                  </a:lnTo>
                  <a:lnTo>
                    <a:pt x="591" y="455"/>
                  </a:lnTo>
                  <a:lnTo>
                    <a:pt x="583" y="455"/>
                  </a:lnTo>
                  <a:lnTo>
                    <a:pt x="576" y="463"/>
                  </a:lnTo>
                  <a:lnTo>
                    <a:pt x="568" y="463"/>
                  </a:lnTo>
                  <a:lnTo>
                    <a:pt x="568" y="471"/>
                  </a:lnTo>
                  <a:lnTo>
                    <a:pt x="561" y="471"/>
                  </a:lnTo>
                  <a:lnTo>
                    <a:pt x="554" y="479"/>
                  </a:lnTo>
                  <a:lnTo>
                    <a:pt x="546" y="479"/>
                  </a:lnTo>
                  <a:lnTo>
                    <a:pt x="539" y="479"/>
                  </a:lnTo>
                  <a:lnTo>
                    <a:pt x="531" y="479"/>
                  </a:lnTo>
                  <a:lnTo>
                    <a:pt x="524" y="479"/>
                  </a:lnTo>
                  <a:lnTo>
                    <a:pt x="517" y="479"/>
                  </a:lnTo>
                  <a:lnTo>
                    <a:pt x="509" y="479"/>
                  </a:lnTo>
                  <a:lnTo>
                    <a:pt x="502" y="479"/>
                  </a:lnTo>
                  <a:lnTo>
                    <a:pt x="502" y="471"/>
                  </a:lnTo>
                  <a:lnTo>
                    <a:pt x="502" y="463"/>
                  </a:lnTo>
                  <a:lnTo>
                    <a:pt x="494" y="463"/>
                  </a:lnTo>
                  <a:lnTo>
                    <a:pt x="494" y="455"/>
                  </a:lnTo>
                  <a:lnTo>
                    <a:pt x="487" y="455"/>
                  </a:lnTo>
                  <a:lnTo>
                    <a:pt x="487" y="463"/>
                  </a:lnTo>
                  <a:lnTo>
                    <a:pt x="480" y="463"/>
                  </a:lnTo>
                  <a:lnTo>
                    <a:pt x="480" y="471"/>
                  </a:lnTo>
                  <a:lnTo>
                    <a:pt x="472" y="471"/>
                  </a:lnTo>
                  <a:lnTo>
                    <a:pt x="472" y="479"/>
                  </a:lnTo>
                  <a:lnTo>
                    <a:pt x="465" y="479"/>
                  </a:lnTo>
                  <a:lnTo>
                    <a:pt x="458" y="487"/>
                  </a:lnTo>
                  <a:lnTo>
                    <a:pt x="450" y="487"/>
                  </a:lnTo>
                  <a:lnTo>
                    <a:pt x="443" y="487"/>
                  </a:lnTo>
                  <a:lnTo>
                    <a:pt x="443" y="495"/>
                  </a:lnTo>
                  <a:lnTo>
                    <a:pt x="435" y="503"/>
                  </a:lnTo>
                  <a:lnTo>
                    <a:pt x="435" y="511"/>
                  </a:lnTo>
                  <a:lnTo>
                    <a:pt x="428" y="511"/>
                  </a:lnTo>
                  <a:lnTo>
                    <a:pt x="435" y="519"/>
                  </a:lnTo>
                  <a:lnTo>
                    <a:pt x="435" y="527"/>
                  </a:lnTo>
                  <a:lnTo>
                    <a:pt x="443" y="535"/>
                  </a:lnTo>
                  <a:lnTo>
                    <a:pt x="450" y="535"/>
                  </a:lnTo>
                  <a:lnTo>
                    <a:pt x="458" y="535"/>
                  </a:lnTo>
                  <a:lnTo>
                    <a:pt x="458" y="543"/>
                  </a:lnTo>
                  <a:lnTo>
                    <a:pt x="458" y="551"/>
                  </a:lnTo>
                  <a:lnTo>
                    <a:pt x="458" y="559"/>
                  </a:lnTo>
                  <a:lnTo>
                    <a:pt x="458" y="567"/>
                  </a:lnTo>
                  <a:lnTo>
                    <a:pt x="458" y="575"/>
                  </a:lnTo>
                  <a:lnTo>
                    <a:pt x="458" y="583"/>
                  </a:lnTo>
                  <a:lnTo>
                    <a:pt x="458" y="591"/>
                  </a:lnTo>
                  <a:lnTo>
                    <a:pt x="465" y="591"/>
                  </a:lnTo>
                  <a:lnTo>
                    <a:pt x="472" y="591"/>
                  </a:lnTo>
                  <a:lnTo>
                    <a:pt x="480" y="591"/>
                  </a:lnTo>
                  <a:lnTo>
                    <a:pt x="480" y="599"/>
                  </a:lnTo>
                  <a:lnTo>
                    <a:pt x="480" y="607"/>
                  </a:lnTo>
                  <a:lnTo>
                    <a:pt x="487" y="615"/>
                  </a:lnTo>
                  <a:lnTo>
                    <a:pt x="487" y="623"/>
                  </a:lnTo>
                  <a:lnTo>
                    <a:pt x="494" y="631"/>
                  </a:lnTo>
                  <a:lnTo>
                    <a:pt x="494" y="639"/>
                  </a:lnTo>
                  <a:lnTo>
                    <a:pt x="494" y="647"/>
                  </a:lnTo>
                  <a:lnTo>
                    <a:pt x="494" y="655"/>
                  </a:lnTo>
                  <a:lnTo>
                    <a:pt x="494" y="663"/>
                  </a:lnTo>
                  <a:lnTo>
                    <a:pt x="487" y="663"/>
                  </a:lnTo>
                  <a:lnTo>
                    <a:pt x="480" y="671"/>
                  </a:lnTo>
                  <a:lnTo>
                    <a:pt x="472" y="671"/>
                  </a:lnTo>
                  <a:lnTo>
                    <a:pt x="465" y="671"/>
                  </a:lnTo>
                  <a:lnTo>
                    <a:pt x="458" y="671"/>
                  </a:lnTo>
                  <a:lnTo>
                    <a:pt x="450" y="671"/>
                  </a:lnTo>
                  <a:lnTo>
                    <a:pt x="443" y="663"/>
                  </a:lnTo>
                  <a:lnTo>
                    <a:pt x="435" y="663"/>
                  </a:lnTo>
                  <a:lnTo>
                    <a:pt x="428" y="663"/>
                  </a:lnTo>
                  <a:lnTo>
                    <a:pt x="421" y="663"/>
                  </a:lnTo>
                  <a:lnTo>
                    <a:pt x="413" y="663"/>
                  </a:lnTo>
                  <a:lnTo>
                    <a:pt x="406" y="655"/>
                  </a:lnTo>
                  <a:lnTo>
                    <a:pt x="398" y="655"/>
                  </a:lnTo>
                  <a:lnTo>
                    <a:pt x="391" y="647"/>
                  </a:lnTo>
                  <a:lnTo>
                    <a:pt x="384" y="647"/>
                  </a:lnTo>
                  <a:lnTo>
                    <a:pt x="369" y="639"/>
                  </a:lnTo>
                  <a:lnTo>
                    <a:pt x="361" y="647"/>
                  </a:lnTo>
                  <a:lnTo>
                    <a:pt x="354" y="647"/>
                  </a:lnTo>
                  <a:lnTo>
                    <a:pt x="354" y="655"/>
                  </a:lnTo>
                  <a:lnTo>
                    <a:pt x="347" y="655"/>
                  </a:lnTo>
                  <a:lnTo>
                    <a:pt x="347" y="663"/>
                  </a:lnTo>
                  <a:lnTo>
                    <a:pt x="339" y="663"/>
                  </a:lnTo>
                  <a:lnTo>
                    <a:pt x="332" y="663"/>
                  </a:lnTo>
                  <a:lnTo>
                    <a:pt x="325" y="663"/>
                  </a:lnTo>
                  <a:lnTo>
                    <a:pt x="317" y="663"/>
                  </a:lnTo>
                  <a:lnTo>
                    <a:pt x="317" y="67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71" name="Freeform 139"/>
            <p:cNvSpPr>
              <a:spLocks/>
            </p:cNvSpPr>
            <p:nvPr/>
          </p:nvSpPr>
          <p:spPr bwMode="auto">
            <a:xfrm>
              <a:off x="619" y="19323"/>
              <a:ext cx="834" cy="671"/>
            </a:xfrm>
            <a:custGeom>
              <a:avLst/>
              <a:gdLst>
                <a:gd name="T0" fmla="*/ 295 w 834"/>
                <a:gd name="T1" fmla="*/ 655 h 671"/>
                <a:gd name="T2" fmla="*/ 288 w 834"/>
                <a:gd name="T3" fmla="*/ 607 h 671"/>
                <a:gd name="T4" fmla="*/ 274 w 834"/>
                <a:gd name="T5" fmla="*/ 559 h 671"/>
                <a:gd name="T6" fmla="*/ 215 w 834"/>
                <a:gd name="T7" fmla="*/ 551 h 671"/>
                <a:gd name="T8" fmla="*/ 156 w 834"/>
                <a:gd name="T9" fmla="*/ 551 h 671"/>
                <a:gd name="T10" fmla="*/ 119 w 834"/>
                <a:gd name="T11" fmla="*/ 535 h 671"/>
                <a:gd name="T12" fmla="*/ 67 w 834"/>
                <a:gd name="T13" fmla="*/ 535 h 671"/>
                <a:gd name="T14" fmla="*/ 8 w 834"/>
                <a:gd name="T15" fmla="*/ 527 h 671"/>
                <a:gd name="T16" fmla="*/ 15 w 834"/>
                <a:gd name="T17" fmla="*/ 495 h 671"/>
                <a:gd name="T18" fmla="*/ 52 w 834"/>
                <a:gd name="T19" fmla="*/ 455 h 671"/>
                <a:gd name="T20" fmla="*/ 96 w 834"/>
                <a:gd name="T21" fmla="*/ 447 h 671"/>
                <a:gd name="T22" fmla="*/ 111 w 834"/>
                <a:gd name="T23" fmla="*/ 423 h 671"/>
                <a:gd name="T24" fmla="*/ 96 w 834"/>
                <a:gd name="T25" fmla="*/ 391 h 671"/>
                <a:gd name="T26" fmla="*/ 89 w 834"/>
                <a:gd name="T27" fmla="*/ 343 h 671"/>
                <a:gd name="T28" fmla="*/ 52 w 834"/>
                <a:gd name="T29" fmla="*/ 304 h 671"/>
                <a:gd name="T30" fmla="*/ 45 w 834"/>
                <a:gd name="T31" fmla="*/ 256 h 671"/>
                <a:gd name="T32" fmla="*/ 74 w 834"/>
                <a:gd name="T33" fmla="*/ 280 h 671"/>
                <a:gd name="T34" fmla="*/ 126 w 834"/>
                <a:gd name="T35" fmla="*/ 296 h 671"/>
                <a:gd name="T36" fmla="*/ 178 w 834"/>
                <a:gd name="T37" fmla="*/ 312 h 671"/>
                <a:gd name="T38" fmla="*/ 222 w 834"/>
                <a:gd name="T39" fmla="*/ 320 h 671"/>
                <a:gd name="T40" fmla="*/ 280 w 834"/>
                <a:gd name="T41" fmla="*/ 320 h 671"/>
                <a:gd name="T42" fmla="*/ 310 w 834"/>
                <a:gd name="T43" fmla="*/ 288 h 671"/>
                <a:gd name="T44" fmla="*/ 332 w 834"/>
                <a:gd name="T45" fmla="*/ 248 h 671"/>
                <a:gd name="T46" fmla="*/ 398 w 834"/>
                <a:gd name="T47" fmla="*/ 240 h 671"/>
                <a:gd name="T48" fmla="*/ 450 w 834"/>
                <a:gd name="T49" fmla="*/ 248 h 671"/>
                <a:gd name="T50" fmla="*/ 480 w 834"/>
                <a:gd name="T51" fmla="*/ 216 h 671"/>
                <a:gd name="T52" fmla="*/ 502 w 834"/>
                <a:gd name="T53" fmla="*/ 176 h 671"/>
                <a:gd name="T54" fmla="*/ 531 w 834"/>
                <a:gd name="T55" fmla="*/ 160 h 671"/>
                <a:gd name="T56" fmla="*/ 546 w 834"/>
                <a:gd name="T57" fmla="*/ 128 h 671"/>
                <a:gd name="T58" fmla="*/ 576 w 834"/>
                <a:gd name="T59" fmla="*/ 120 h 671"/>
                <a:gd name="T60" fmla="*/ 613 w 834"/>
                <a:gd name="T61" fmla="*/ 72 h 671"/>
                <a:gd name="T62" fmla="*/ 613 w 834"/>
                <a:gd name="T63" fmla="*/ 16 h 671"/>
                <a:gd name="T64" fmla="*/ 650 w 834"/>
                <a:gd name="T65" fmla="*/ 0 h 671"/>
                <a:gd name="T66" fmla="*/ 701 w 834"/>
                <a:gd name="T67" fmla="*/ 0 h 671"/>
                <a:gd name="T68" fmla="*/ 783 w 834"/>
                <a:gd name="T69" fmla="*/ 0 h 671"/>
                <a:gd name="T70" fmla="*/ 827 w 834"/>
                <a:gd name="T71" fmla="*/ 16 h 671"/>
                <a:gd name="T72" fmla="*/ 834 w 834"/>
                <a:gd name="T73" fmla="*/ 72 h 671"/>
                <a:gd name="T74" fmla="*/ 805 w 834"/>
                <a:gd name="T75" fmla="*/ 104 h 671"/>
                <a:gd name="T76" fmla="*/ 753 w 834"/>
                <a:gd name="T77" fmla="*/ 104 h 671"/>
                <a:gd name="T78" fmla="*/ 724 w 834"/>
                <a:gd name="T79" fmla="*/ 136 h 671"/>
                <a:gd name="T80" fmla="*/ 716 w 834"/>
                <a:gd name="T81" fmla="*/ 176 h 671"/>
                <a:gd name="T82" fmla="*/ 709 w 834"/>
                <a:gd name="T83" fmla="*/ 208 h 671"/>
                <a:gd name="T84" fmla="*/ 738 w 834"/>
                <a:gd name="T85" fmla="*/ 232 h 671"/>
                <a:gd name="T86" fmla="*/ 775 w 834"/>
                <a:gd name="T87" fmla="*/ 264 h 671"/>
                <a:gd name="T88" fmla="*/ 761 w 834"/>
                <a:gd name="T89" fmla="*/ 272 h 671"/>
                <a:gd name="T90" fmla="*/ 724 w 834"/>
                <a:gd name="T91" fmla="*/ 304 h 671"/>
                <a:gd name="T92" fmla="*/ 724 w 834"/>
                <a:gd name="T93" fmla="*/ 335 h 671"/>
                <a:gd name="T94" fmla="*/ 687 w 834"/>
                <a:gd name="T95" fmla="*/ 359 h 671"/>
                <a:gd name="T96" fmla="*/ 650 w 834"/>
                <a:gd name="T97" fmla="*/ 375 h 671"/>
                <a:gd name="T98" fmla="*/ 635 w 834"/>
                <a:gd name="T99" fmla="*/ 423 h 671"/>
                <a:gd name="T100" fmla="*/ 591 w 834"/>
                <a:gd name="T101" fmla="*/ 439 h 671"/>
                <a:gd name="T102" fmla="*/ 561 w 834"/>
                <a:gd name="T103" fmla="*/ 471 h 671"/>
                <a:gd name="T104" fmla="*/ 509 w 834"/>
                <a:gd name="T105" fmla="*/ 479 h 671"/>
                <a:gd name="T106" fmla="*/ 487 w 834"/>
                <a:gd name="T107" fmla="*/ 463 h 671"/>
                <a:gd name="T108" fmla="*/ 450 w 834"/>
                <a:gd name="T109" fmla="*/ 487 h 671"/>
                <a:gd name="T110" fmla="*/ 435 w 834"/>
                <a:gd name="T111" fmla="*/ 527 h 671"/>
                <a:gd name="T112" fmla="*/ 458 w 834"/>
                <a:gd name="T113" fmla="*/ 567 h 671"/>
                <a:gd name="T114" fmla="*/ 480 w 834"/>
                <a:gd name="T115" fmla="*/ 599 h 671"/>
                <a:gd name="T116" fmla="*/ 494 w 834"/>
                <a:gd name="T117" fmla="*/ 655 h 671"/>
                <a:gd name="T118" fmla="*/ 450 w 834"/>
                <a:gd name="T119" fmla="*/ 671 h 671"/>
                <a:gd name="T120" fmla="*/ 398 w 834"/>
                <a:gd name="T121" fmla="*/ 655 h 671"/>
                <a:gd name="T122" fmla="*/ 347 w 834"/>
                <a:gd name="T123" fmla="*/ 655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671">
                  <a:moveTo>
                    <a:pt x="317" y="671"/>
                  </a:moveTo>
                  <a:lnTo>
                    <a:pt x="317" y="671"/>
                  </a:lnTo>
                  <a:lnTo>
                    <a:pt x="310" y="671"/>
                  </a:lnTo>
                  <a:lnTo>
                    <a:pt x="310" y="663"/>
                  </a:lnTo>
                  <a:lnTo>
                    <a:pt x="302" y="663"/>
                  </a:lnTo>
                  <a:lnTo>
                    <a:pt x="302" y="655"/>
                  </a:lnTo>
                  <a:lnTo>
                    <a:pt x="295" y="655"/>
                  </a:lnTo>
                  <a:lnTo>
                    <a:pt x="295" y="647"/>
                  </a:lnTo>
                  <a:lnTo>
                    <a:pt x="295" y="639"/>
                  </a:lnTo>
                  <a:lnTo>
                    <a:pt x="295" y="631"/>
                  </a:lnTo>
                  <a:lnTo>
                    <a:pt x="295" y="623"/>
                  </a:lnTo>
                  <a:lnTo>
                    <a:pt x="295" y="615"/>
                  </a:lnTo>
                  <a:lnTo>
                    <a:pt x="295" y="607"/>
                  </a:lnTo>
                  <a:lnTo>
                    <a:pt x="288" y="607"/>
                  </a:lnTo>
                  <a:lnTo>
                    <a:pt x="280" y="607"/>
                  </a:lnTo>
                  <a:lnTo>
                    <a:pt x="274" y="599"/>
                  </a:lnTo>
                  <a:lnTo>
                    <a:pt x="274" y="591"/>
                  </a:lnTo>
                  <a:lnTo>
                    <a:pt x="274" y="583"/>
                  </a:lnTo>
                  <a:lnTo>
                    <a:pt x="274" y="575"/>
                  </a:lnTo>
                  <a:lnTo>
                    <a:pt x="274" y="567"/>
                  </a:lnTo>
                  <a:lnTo>
                    <a:pt x="274" y="559"/>
                  </a:lnTo>
                  <a:lnTo>
                    <a:pt x="266" y="559"/>
                  </a:lnTo>
                  <a:lnTo>
                    <a:pt x="259" y="559"/>
                  </a:lnTo>
                  <a:lnTo>
                    <a:pt x="252" y="551"/>
                  </a:lnTo>
                  <a:lnTo>
                    <a:pt x="244" y="551"/>
                  </a:lnTo>
                  <a:lnTo>
                    <a:pt x="237" y="551"/>
                  </a:lnTo>
                  <a:lnTo>
                    <a:pt x="222" y="551"/>
                  </a:lnTo>
                  <a:lnTo>
                    <a:pt x="215" y="551"/>
                  </a:lnTo>
                  <a:lnTo>
                    <a:pt x="200" y="551"/>
                  </a:lnTo>
                  <a:lnTo>
                    <a:pt x="193" y="551"/>
                  </a:lnTo>
                  <a:lnTo>
                    <a:pt x="185" y="551"/>
                  </a:lnTo>
                  <a:lnTo>
                    <a:pt x="178" y="551"/>
                  </a:lnTo>
                  <a:lnTo>
                    <a:pt x="170" y="551"/>
                  </a:lnTo>
                  <a:lnTo>
                    <a:pt x="163" y="551"/>
                  </a:lnTo>
                  <a:lnTo>
                    <a:pt x="156" y="551"/>
                  </a:lnTo>
                  <a:lnTo>
                    <a:pt x="148" y="551"/>
                  </a:lnTo>
                  <a:lnTo>
                    <a:pt x="141" y="551"/>
                  </a:lnTo>
                  <a:lnTo>
                    <a:pt x="133" y="551"/>
                  </a:lnTo>
                  <a:lnTo>
                    <a:pt x="126" y="551"/>
                  </a:lnTo>
                  <a:lnTo>
                    <a:pt x="126" y="543"/>
                  </a:lnTo>
                  <a:lnTo>
                    <a:pt x="126" y="535"/>
                  </a:lnTo>
                  <a:lnTo>
                    <a:pt x="119" y="535"/>
                  </a:lnTo>
                  <a:lnTo>
                    <a:pt x="111" y="535"/>
                  </a:lnTo>
                  <a:lnTo>
                    <a:pt x="104" y="535"/>
                  </a:lnTo>
                  <a:lnTo>
                    <a:pt x="96" y="535"/>
                  </a:lnTo>
                  <a:lnTo>
                    <a:pt x="89" y="535"/>
                  </a:lnTo>
                  <a:lnTo>
                    <a:pt x="82" y="535"/>
                  </a:lnTo>
                  <a:lnTo>
                    <a:pt x="74" y="535"/>
                  </a:lnTo>
                  <a:lnTo>
                    <a:pt x="67" y="535"/>
                  </a:lnTo>
                  <a:lnTo>
                    <a:pt x="59" y="535"/>
                  </a:lnTo>
                  <a:lnTo>
                    <a:pt x="52" y="535"/>
                  </a:lnTo>
                  <a:lnTo>
                    <a:pt x="45" y="535"/>
                  </a:lnTo>
                  <a:lnTo>
                    <a:pt x="30" y="535"/>
                  </a:lnTo>
                  <a:lnTo>
                    <a:pt x="23" y="535"/>
                  </a:lnTo>
                  <a:lnTo>
                    <a:pt x="15" y="527"/>
                  </a:lnTo>
                  <a:lnTo>
                    <a:pt x="8" y="527"/>
                  </a:lnTo>
                  <a:lnTo>
                    <a:pt x="0" y="527"/>
                  </a:lnTo>
                  <a:lnTo>
                    <a:pt x="0" y="519"/>
                  </a:lnTo>
                  <a:lnTo>
                    <a:pt x="0" y="511"/>
                  </a:lnTo>
                  <a:lnTo>
                    <a:pt x="8" y="511"/>
                  </a:lnTo>
                  <a:lnTo>
                    <a:pt x="8" y="503"/>
                  </a:lnTo>
                  <a:lnTo>
                    <a:pt x="15" y="503"/>
                  </a:lnTo>
                  <a:lnTo>
                    <a:pt x="15" y="495"/>
                  </a:lnTo>
                  <a:lnTo>
                    <a:pt x="15" y="487"/>
                  </a:lnTo>
                  <a:lnTo>
                    <a:pt x="23" y="479"/>
                  </a:lnTo>
                  <a:lnTo>
                    <a:pt x="23" y="471"/>
                  </a:lnTo>
                  <a:lnTo>
                    <a:pt x="30" y="463"/>
                  </a:lnTo>
                  <a:lnTo>
                    <a:pt x="37" y="455"/>
                  </a:lnTo>
                  <a:lnTo>
                    <a:pt x="45" y="455"/>
                  </a:lnTo>
                  <a:lnTo>
                    <a:pt x="52" y="455"/>
                  </a:lnTo>
                  <a:lnTo>
                    <a:pt x="59" y="455"/>
                  </a:lnTo>
                  <a:lnTo>
                    <a:pt x="67" y="455"/>
                  </a:lnTo>
                  <a:lnTo>
                    <a:pt x="74" y="455"/>
                  </a:lnTo>
                  <a:lnTo>
                    <a:pt x="82" y="455"/>
                  </a:lnTo>
                  <a:lnTo>
                    <a:pt x="89" y="455"/>
                  </a:lnTo>
                  <a:lnTo>
                    <a:pt x="89" y="447"/>
                  </a:lnTo>
                  <a:lnTo>
                    <a:pt x="96" y="447"/>
                  </a:lnTo>
                  <a:lnTo>
                    <a:pt x="104" y="447"/>
                  </a:lnTo>
                  <a:lnTo>
                    <a:pt x="111" y="447"/>
                  </a:lnTo>
                  <a:lnTo>
                    <a:pt x="111" y="439"/>
                  </a:lnTo>
                  <a:lnTo>
                    <a:pt x="119" y="439"/>
                  </a:lnTo>
                  <a:lnTo>
                    <a:pt x="126" y="431"/>
                  </a:lnTo>
                  <a:lnTo>
                    <a:pt x="119" y="431"/>
                  </a:lnTo>
                  <a:lnTo>
                    <a:pt x="111" y="423"/>
                  </a:lnTo>
                  <a:lnTo>
                    <a:pt x="104" y="423"/>
                  </a:lnTo>
                  <a:lnTo>
                    <a:pt x="96" y="423"/>
                  </a:lnTo>
                  <a:lnTo>
                    <a:pt x="89" y="423"/>
                  </a:lnTo>
                  <a:lnTo>
                    <a:pt x="89" y="415"/>
                  </a:lnTo>
                  <a:lnTo>
                    <a:pt x="89" y="407"/>
                  </a:lnTo>
                  <a:lnTo>
                    <a:pt x="96" y="399"/>
                  </a:lnTo>
                  <a:lnTo>
                    <a:pt x="96" y="391"/>
                  </a:lnTo>
                  <a:lnTo>
                    <a:pt x="96" y="383"/>
                  </a:lnTo>
                  <a:lnTo>
                    <a:pt x="96" y="375"/>
                  </a:lnTo>
                  <a:lnTo>
                    <a:pt x="96" y="367"/>
                  </a:lnTo>
                  <a:lnTo>
                    <a:pt x="96" y="359"/>
                  </a:lnTo>
                  <a:lnTo>
                    <a:pt x="96" y="351"/>
                  </a:lnTo>
                  <a:lnTo>
                    <a:pt x="89" y="351"/>
                  </a:lnTo>
                  <a:lnTo>
                    <a:pt x="89" y="343"/>
                  </a:lnTo>
                  <a:lnTo>
                    <a:pt x="82" y="343"/>
                  </a:lnTo>
                  <a:lnTo>
                    <a:pt x="82" y="335"/>
                  </a:lnTo>
                  <a:lnTo>
                    <a:pt x="74" y="335"/>
                  </a:lnTo>
                  <a:lnTo>
                    <a:pt x="74" y="328"/>
                  </a:lnTo>
                  <a:lnTo>
                    <a:pt x="67" y="328"/>
                  </a:lnTo>
                  <a:lnTo>
                    <a:pt x="59" y="312"/>
                  </a:lnTo>
                  <a:lnTo>
                    <a:pt x="52" y="304"/>
                  </a:lnTo>
                  <a:lnTo>
                    <a:pt x="52" y="296"/>
                  </a:lnTo>
                  <a:lnTo>
                    <a:pt x="45" y="288"/>
                  </a:lnTo>
                  <a:lnTo>
                    <a:pt x="45" y="272"/>
                  </a:lnTo>
                  <a:lnTo>
                    <a:pt x="37" y="256"/>
                  </a:lnTo>
                  <a:lnTo>
                    <a:pt x="37" y="248"/>
                  </a:lnTo>
                  <a:lnTo>
                    <a:pt x="37" y="256"/>
                  </a:lnTo>
                  <a:lnTo>
                    <a:pt x="45" y="256"/>
                  </a:lnTo>
                  <a:lnTo>
                    <a:pt x="45" y="264"/>
                  </a:lnTo>
                  <a:lnTo>
                    <a:pt x="52" y="264"/>
                  </a:lnTo>
                  <a:lnTo>
                    <a:pt x="52" y="272"/>
                  </a:lnTo>
                  <a:lnTo>
                    <a:pt x="59" y="272"/>
                  </a:lnTo>
                  <a:lnTo>
                    <a:pt x="67" y="272"/>
                  </a:lnTo>
                  <a:lnTo>
                    <a:pt x="74" y="272"/>
                  </a:lnTo>
                  <a:lnTo>
                    <a:pt x="74" y="280"/>
                  </a:lnTo>
                  <a:lnTo>
                    <a:pt x="82" y="280"/>
                  </a:lnTo>
                  <a:lnTo>
                    <a:pt x="89" y="288"/>
                  </a:lnTo>
                  <a:lnTo>
                    <a:pt x="96" y="288"/>
                  </a:lnTo>
                  <a:lnTo>
                    <a:pt x="104" y="288"/>
                  </a:lnTo>
                  <a:lnTo>
                    <a:pt x="111" y="288"/>
                  </a:lnTo>
                  <a:lnTo>
                    <a:pt x="119" y="296"/>
                  </a:lnTo>
                  <a:lnTo>
                    <a:pt x="126" y="296"/>
                  </a:lnTo>
                  <a:lnTo>
                    <a:pt x="133" y="304"/>
                  </a:lnTo>
                  <a:lnTo>
                    <a:pt x="141" y="304"/>
                  </a:lnTo>
                  <a:lnTo>
                    <a:pt x="148" y="312"/>
                  </a:lnTo>
                  <a:lnTo>
                    <a:pt x="156" y="312"/>
                  </a:lnTo>
                  <a:lnTo>
                    <a:pt x="163" y="312"/>
                  </a:lnTo>
                  <a:lnTo>
                    <a:pt x="170" y="312"/>
                  </a:lnTo>
                  <a:lnTo>
                    <a:pt x="178" y="312"/>
                  </a:lnTo>
                  <a:lnTo>
                    <a:pt x="185" y="312"/>
                  </a:lnTo>
                  <a:lnTo>
                    <a:pt x="193" y="312"/>
                  </a:lnTo>
                  <a:lnTo>
                    <a:pt x="193" y="320"/>
                  </a:lnTo>
                  <a:lnTo>
                    <a:pt x="200" y="320"/>
                  </a:lnTo>
                  <a:lnTo>
                    <a:pt x="207" y="320"/>
                  </a:lnTo>
                  <a:lnTo>
                    <a:pt x="215" y="320"/>
                  </a:lnTo>
                  <a:lnTo>
                    <a:pt x="222" y="320"/>
                  </a:lnTo>
                  <a:lnTo>
                    <a:pt x="229" y="320"/>
                  </a:lnTo>
                  <a:lnTo>
                    <a:pt x="237" y="320"/>
                  </a:lnTo>
                  <a:lnTo>
                    <a:pt x="244" y="320"/>
                  </a:lnTo>
                  <a:lnTo>
                    <a:pt x="252" y="320"/>
                  </a:lnTo>
                  <a:lnTo>
                    <a:pt x="259" y="320"/>
                  </a:lnTo>
                  <a:lnTo>
                    <a:pt x="274" y="320"/>
                  </a:lnTo>
                  <a:lnTo>
                    <a:pt x="280" y="320"/>
                  </a:lnTo>
                  <a:lnTo>
                    <a:pt x="288" y="320"/>
                  </a:lnTo>
                  <a:lnTo>
                    <a:pt x="295" y="320"/>
                  </a:lnTo>
                  <a:lnTo>
                    <a:pt x="295" y="312"/>
                  </a:lnTo>
                  <a:lnTo>
                    <a:pt x="295" y="304"/>
                  </a:lnTo>
                  <a:lnTo>
                    <a:pt x="302" y="296"/>
                  </a:lnTo>
                  <a:lnTo>
                    <a:pt x="302" y="288"/>
                  </a:lnTo>
                  <a:lnTo>
                    <a:pt x="310" y="288"/>
                  </a:lnTo>
                  <a:lnTo>
                    <a:pt x="310" y="280"/>
                  </a:lnTo>
                  <a:lnTo>
                    <a:pt x="310" y="272"/>
                  </a:lnTo>
                  <a:lnTo>
                    <a:pt x="317" y="264"/>
                  </a:lnTo>
                  <a:lnTo>
                    <a:pt x="317" y="256"/>
                  </a:lnTo>
                  <a:lnTo>
                    <a:pt x="317" y="248"/>
                  </a:lnTo>
                  <a:lnTo>
                    <a:pt x="325" y="248"/>
                  </a:lnTo>
                  <a:lnTo>
                    <a:pt x="332" y="248"/>
                  </a:lnTo>
                  <a:lnTo>
                    <a:pt x="339" y="240"/>
                  </a:lnTo>
                  <a:lnTo>
                    <a:pt x="347" y="240"/>
                  </a:lnTo>
                  <a:lnTo>
                    <a:pt x="361" y="240"/>
                  </a:lnTo>
                  <a:lnTo>
                    <a:pt x="376" y="240"/>
                  </a:lnTo>
                  <a:lnTo>
                    <a:pt x="384" y="240"/>
                  </a:lnTo>
                  <a:lnTo>
                    <a:pt x="391" y="240"/>
                  </a:lnTo>
                  <a:lnTo>
                    <a:pt x="398" y="240"/>
                  </a:lnTo>
                  <a:lnTo>
                    <a:pt x="406" y="240"/>
                  </a:lnTo>
                  <a:lnTo>
                    <a:pt x="421" y="240"/>
                  </a:lnTo>
                  <a:lnTo>
                    <a:pt x="428" y="240"/>
                  </a:lnTo>
                  <a:lnTo>
                    <a:pt x="435" y="240"/>
                  </a:lnTo>
                  <a:lnTo>
                    <a:pt x="443" y="240"/>
                  </a:lnTo>
                  <a:lnTo>
                    <a:pt x="443" y="248"/>
                  </a:lnTo>
                  <a:lnTo>
                    <a:pt x="450" y="248"/>
                  </a:lnTo>
                  <a:lnTo>
                    <a:pt x="450" y="240"/>
                  </a:lnTo>
                  <a:lnTo>
                    <a:pt x="458" y="240"/>
                  </a:lnTo>
                  <a:lnTo>
                    <a:pt x="465" y="232"/>
                  </a:lnTo>
                  <a:lnTo>
                    <a:pt x="472" y="232"/>
                  </a:lnTo>
                  <a:lnTo>
                    <a:pt x="480" y="232"/>
                  </a:lnTo>
                  <a:lnTo>
                    <a:pt x="480" y="224"/>
                  </a:lnTo>
                  <a:lnTo>
                    <a:pt x="480" y="216"/>
                  </a:lnTo>
                  <a:lnTo>
                    <a:pt x="487" y="208"/>
                  </a:lnTo>
                  <a:lnTo>
                    <a:pt x="494" y="208"/>
                  </a:lnTo>
                  <a:lnTo>
                    <a:pt x="494" y="200"/>
                  </a:lnTo>
                  <a:lnTo>
                    <a:pt x="494" y="192"/>
                  </a:lnTo>
                  <a:lnTo>
                    <a:pt x="494" y="184"/>
                  </a:lnTo>
                  <a:lnTo>
                    <a:pt x="494" y="176"/>
                  </a:lnTo>
                  <a:lnTo>
                    <a:pt x="502" y="176"/>
                  </a:lnTo>
                  <a:lnTo>
                    <a:pt x="502" y="168"/>
                  </a:lnTo>
                  <a:lnTo>
                    <a:pt x="509" y="168"/>
                  </a:lnTo>
                  <a:lnTo>
                    <a:pt x="517" y="168"/>
                  </a:lnTo>
                  <a:lnTo>
                    <a:pt x="524" y="168"/>
                  </a:lnTo>
                  <a:lnTo>
                    <a:pt x="531" y="168"/>
                  </a:lnTo>
                  <a:lnTo>
                    <a:pt x="539" y="168"/>
                  </a:lnTo>
                  <a:lnTo>
                    <a:pt x="531" y="160"/>
                  </a:lnTo>
                  <a:lnTo>
                    <a:pt x="531" y="152"/>
                  </a:lnTo>
                  <a:lnTo>
                    <a:pt x="524" y="144"/>
                  </a:lnTo>
                  <a:lnTo>
                    <a:pt x="517" y="136"/>
                  </a:lnTo>
                  <a:lnTo>
                    <a:pt x="524" y="128"/>
                  </a:lnTo>
                  <a:lnTo>
                    <a:pt x="531" y="128"/>
                  </a:lnTo>
                  <a:lnTo>
                    <a:pt x="539" y="128"/>
                  </a:lnTo>
                  <a:lnTo>
                    <a:pt x="546" y="128"/>
                  </a:lnTo>
                  <a:lnTo>
                    <a:pt x="554" y="128"/>
                  </a:lnTo>
                  <a:lnTo>
                    <a:pt x="561" y="128"/>
                  </a:lnTo>
                  <a:lnTo>
                    <a:pt x="561" y="136"/>
                  </a:lnTo>
                  <a:lnTo>
                    <a:pt x="568" y="136"/>
                  </a:lnTo>
                  <a:lnTo>
                    <a:pt x="576" y="136"/>
                  </a:lnTo>
                  <a:lnTo>
                    <a:pt x="576" y="128"/>
                  </a:lnTo>
                  <a:lnTo>
                    <a:pt x="576" y="120"/>
                  </a:lnTo>
                  <a:lnTo>
                    <a:pt x="583" y="120"/>
                  </a:lnTo>
                  <a:lnTo>
                    <a:pt x="591" y="112"/>
                  </a:lnTo>
                  <a:lnTo>
                    <a:pt x="598" y="104"/>
                  </a:lnTo>
                  <a:lnTo>
                    <a:pt x="598" y="96"/>
                  </a:lnTo>
                  <a:lnTo>
                    <a:pt x="605" y="88"/>
                  </a:lnTo>
                  <a:lnTo>
                    <a:pt x="613" y="80"/>
                  </a:lnTo>
                  <a:lnTo>
                    <a:pt x="613" y="72"/>
                  </a:lnTo>
                  <a:lnTo>
                    <a:pt x="613" y="64"/>
                  </a:lnTo>
                  <a:lnTo>
                    <a:pt x="613" y="56"/>
                  </a:lnTo>
                  <a:lnTo>
                    <a:pt x="613" y="48"/>
                  </a:lnTo>
                  <a:lnTo>
                    <a:pt x="613" y="40"/>
                  </a:lnTo>
                  <a:lnTo>
                    <a:pt x="613" y="32"/>
                  </a:lnTo>
                  <a:lnTo>
                    <a:pt x="613" y="24"/>
                  </a:lnTo>
                  <a:lnTo>
                    <a:pt x="613" y="16"/>
                  </a:lnTo>
                  <a:lnTo>
                    <a:pt x="613" y="8"/>
                  </a:lnTo>
                  <a:lnTo>
                    <a:pt x="620" y="8"/>
                  </a:lnTo>
                  <a:lnTo>
                    <a:pt x="628" y="8"/>
                  </a:lnTo>
                  <a:lnTo>
                    <a:pt x="635" y="8"/>
                  </a:lnTo>
                  <a:lnTo>
                    <a:pt x="635" y="0"/>
                  </a:lnTo>
                  <a:lnTo>
                    <a:pt x="642" y="0"/>
                  </a:lnTo>
                  <a:lnTo>
                    <a:pt x="650" y="0"/>
                  </a:lnTo>
                  <a:lnTo>
                    <a:pt x="657" y="0"/>
                  </a:lnTo>
                  <a:lnTo>
                    <a:pt x="665" y="8"/>
                  </a:lnTo>
                  <a:lnTo>
                    <a:pt x="672" y="8"/>
                  </a:lnTo>
                  <a:lnTo>
                    <a:pt x="679" y="8"/>
                  </a:lnTo>
                  <a:lnTo>
                    <a:pt x="687" y="8"/>
                  </a:lnTo>
                  <a:lnTo>
                    <a:pt x="694" y="8"/>
                  </a:lnTo>
                  <a:lnTo>
                    <a:pt x="701" y="0"/>
                  </a:lnTo>
                  <a:lnTo>
                    <a:pt x="709" y="0"/>
                  </a:lnTo>
                  <a:lnTo>
                    <a:pt x="716" y="0"/>
                  </a:lnTo>
                  <a:lnTo>
                    <a:pt x="724" y="0"/>
                  </a:lnTo>
                  <a:lnTo>
                    <a:pt x="746" y="0"/>
                  </a:lnTo>
                  <a:lnTo>
                    <a:pt x="761" y="0"/>
                  </a:lnTo>
                  <a:lnTo>
                    <a:pt x="775" y="0"/>
                  </a:lnTo>
                  <a:lnTo>
                    <a:pt x="783" y="0"/>
                  </a:lnTo>
                  <a:lnTo>
                    <a:pt x="790" y="0"/>
                  </a:lnTo>
                  <a:lnTo>
                    <a:pt x="797" y="0"/>
                  </a:lnTo>
                  <a:lnTo>
                    <a:pt x="805" y="0"/>
                  </a:lnTo>
                  <a:lnTo>
                    <a:pt x="812" y="0"/>
                  </a:lnTo>
                  <a:lnTo>
                    <a:pt x="820" y="8"/>
                  </a:lnTo>
                  <a:lnTo>
                    <a:pt x="827" y="8"/>
                  </a:lnTo>
                  <a:lnTo>
                    <a:pt x="827" y="16"/>
                  </a:lnTo>
                  <a:lnTo>
                    <a:pt x="834" y="24"/>
                  </a:lnTo>
                  <a:lnTo>
                    <a:pt x="834" y="32"/>
                  </a:lnTo>
                  <a:lnTo>
                    <a:pt x="834" y="40"/>
                  </a:lnTo>
                  <a:lnTo>
                    <a:pt x="834" y="48"/>
                  </a:lnTo>
                  <a:lnTo>
                    <a:pt x="834" y="56"/>
                  </a:lnTo>
                  <a:lnTo>
                    <a:pt x="834" y="64"/>
                  </a:lnTo>
                  <a:lnTo>
                    <a:pt x="834" y="72"/>
                  </a:lnTo>
                  <a:lnTo>
                    <a:pt x="827" y="72"/>
                  </a:lnTo>
                  <a:lnTo>
                    <a:pt x="827" y="80"/>
                  </a:lnTo>
                  <a:lnTo>
                    <a:pt x="820" y="80"/>
                  </a:lnTo>
                  <a:lnTo>
                    <a:pt x="820" y="88"/>
                  </a:lnTo>
                  <a:lnTo>
                    <a:pt x="812" y="96"/>
                  </a:lnTo>
                  <a:lnTo>
                    <a:pt x="812" y="104"/>
                  </a:lnTo>
                  <a:lnTo>
                    <a:pt x="805" y="104"/>
                  </a:lnTo>
                  <a:lnTo>
                    <a:pt x="797" y="104"/>
                  </a:lnTo>
                  <a:lnTo>
                    <a:pt x="790" y="104"/>
                  </a:lnTo>
                  <a:lnTo>
                    <a:pt x="783" y="104"/>
                  </a:lnTo>
                  <a:lnTo>
                    <a:pt x="775" y="104"/>
                  </a:lnTo>
                  <a:lnTo>
                    <a:pt x="768" y="104"/>
                  </a:lnTo>
                  <a:lnTo>
                    <a:pt x="761" y="104"/>
                  </a:lnTo>
                  <a:lnTo>
                    <a:pt x="753" y="104"/>
                  </a:lnTo>
                  <a:lnTo>
                    <a:pt x="738" y="104"/>
                  </a:lnTo>
                  <a:lnTo>
                    <a:pt x="731" y="104"/>
                  </a:lnTo>
                  <a:lnTo>
                    <a:pt x="724" y="104"/>
                  </a:lnTo>
                  <a:lnTo>
                    <a:pt x="724" y="112"/>
                  </a:lnTo>
                  <a:lnTo>
                    <a:pt x="724" y="120"/>
                  </a:lnTo>
                  <a:lnTo>
                    <a:pt x="724" y="128"/>
                  </a:lnTo>
                  <a:lnTo>
                    <a:pt x="724" y="136"/>
                  </a:lnTo>
                  <a:lnTo>
                    <a:pt x="731" y="144"/>
                  </a:lnTo>
                  <a:lnTo>
                    <a:pt x="738" y="144"/>
                  </a:lnTo>
                  <a:lnTo>
                    <a:pt x="738" y="152"/>
                  </a:lnTo>
                  <a:lnTo>
                    <a:pt x="738" y="160"/>
                  </a:lnTo>
                  <a:lnTo>
                    <a:pt x="731" y="160"/>
                  </a:lnTo>
                  <a:lnTo>
                    <a:pt x="724" y="168"/>
                  </a:lnTo>
                  <a:lnTo>
                    <a:pt x="716" y="176"/>
                  </a:lnTo>
                  <a:lnTo>
                    <a:pt x="716" y="184"/>
                  </a:lnTo>
                  <a:lnTo>
                    <a:pt x="709" y="184"/>
                  </a:lnTo>
                  <a:lnTo>
                    <a:pt x="709" y="192"/>
                  </a:lnTo>
                  <a:lnTo>
                    <a:pt x="701" y="192"/>
                  </a:lnTo>
                  <a:lnTo>
                    <a:pt x="701" y="200"/>
                  </a:lnTo>
                  <a:lnTo>
                    <a:pt x="701" y="208"/>
                  </a:lnTo>
                  <a:lnTo>
                    <a:pt x="709" y="208"/>
                  </a:lnTo>
                  <a:lnTo>
                    <a:pt x="709" y="216"/>
                  </a:lnTo>
                  <a:lnTo>
                    <a:pt x="716" y="216"/>
                  </a:lnTo>
                  <a:lnTo>
                    <a:pt x="716" y="224"/>
                  </a:lnTo>
                  <a:lnTo>
                    <a:pt x="724" y="224"/>
                  </a:lnTo>
                  <a:lnTo>
                    <a:pt x="724" y="232"/>
                  </a:lnTo>
                  <a:lnTo>
                    <a:pt x="731" y="232"/>
                  </a:lnTo>
                  <a:lnTo>
                    <a:pt x="738" y="232"/>
                  </a:lnTo>
                  <a:lnTo>
                    <a:pt x="746" y="232"/>
                  </a:lnTo>
                  <a:lnTo>
                    <a:pt x="753" y="232"/>
                  </a:lnTo>
                  <a:lnTo>
                    <a:pt x="761" y="240"/>
                  </a:lnTo>
                  <a:lnTo>
                    <a:pt x="761" y="248"/>
                  </a:lnTo>
                  <a:lnTo>
                    <a:pt x="761" y="256"/>
                  </a:lnTo>
                  <a:lnTo>
                    <a:pt x="768" y="256"/>
                  </a:lnTo>
                  <a:lnTo>
                    <a:pt x="775" y="264"/>
                  </a:lnTo>
                  <a:lnTo>
                    <a:pt x="775" y="272"/>
                  </a:lnTo>
                  <a:lnTo>
                    <a:pt x="775" y="280"/>
                  </a:lnTo>
                  <a:lnTo>
                    <a:pt x="775" y="288"/>
                  </a:lnTo>
                  <a:lnTo>
                    <a:pt x="775" y="280"/>
                  </a:lnTo>
                  <a:lnTo>
                    <a:pt x="768" y="280"/>
                  </a:lnTo>
                  <a:lnTo>
                    <a:pt x="761" y="280"/>
                  </a:lnTo>
                  <a:lnTo>
                    <a:pt x="761" y="272"/>
                  </a:lnTo>
                  <a:lnTo>
                    <a:pt x="753" y="272"/>
                  </a:lnTo>
                  <a:lnTo>
                    <a:pt x="746" y="280"/>
                  </a:lnTo>
                  <a:lnTo>
                    <a:pt x="738" y="280"/>
                  </a:lnTo>
                  <a:lnTo>
                    <a:pt x="738" y="288"/>
                  </a:lnTo>
                  <a:lnTo>
                    <a:pt x="738" y="296"/>
                  </a:lnTo>
                  <a:lnTo>
                    <a:pt x="731" y="304"/>
                  </a:lnTo>
                  <a:lnTo>
                    <a:pt x="724" y="304"/>
                  </a:lnTo>
                  <a:lnTo>
                    <a:pt x="724" y="312"/>
                  </a:lnTo>
                  <a:lnTo>
                    <a:pt x="724" y="320"/>
                  </a:lnTo>
                  <a:lnTo>
                    <a:pt x="731" y="320"/>
                  </a:lnTo>
                  <a:lnTo>
                    <a:pt x="738" y="320"/>
                  </a:lnTo>
                  <a:lnTo>
                    <a:pt x="738" y="328"/>
                  </a:lnTo>
                  <a:lnTo>
                    <a:pt x="731" y="335"/>
                  </a:lnTo>
                  <a:lnTo>
                    <a:pt x="724" y="335"/>
                  </a:lnTo>
                  <a:lnTo>
                    <a:pt x="716" y="343"/>
                  </a:lnTo>
                  <a:lnTo>
                    <a:pt x="709" y="343"/>
                  </a:lnTo>
                  <a:lnTo>
                    <a:pt x="701" y="343"/>
                  </a:lnTo>
                  <a:lnTo>
                    <a:pt x="701" y="351"/>
                  </a:lnTo>
                  <a:lnTo>
                    <a:pt x="701" y="359"/>
                  </a:lnTo>
                  <a:lnTo>
                    <a:pt x="694" y="359"/>
                  </a:lnTo>
                  <a:lnTo>
                    <a:pt x="687" y="359"/>
                  </a:lnTo>
                  <a:lnTo>
                    <a:pt x="687" y="367"/>
                  </a:lnTo>
                  <a:lnTo>
                    <a:pt x="687" y="375"/>
                  </a:lnTo>
                  <a:lnTo>
                    <a:pt x="679" y="375"/>
                  </a:lnTo>
                  <a:lnTo>
                    <a:pt x="672" y="375"/>
                  </a:lnTo>
                  <a:lnTo>
                    <a:pt x="665" y="375"/>
                  </a:lnTo>
                  <a:lnTo>
                    <a:pt x="657" y="375"/>
                  </a:lnTo>
                  <a:lnTo>
                    <a:pt x="650" y="375"/>
                  </a:lnTo>
                  <a:lnTo>
                    <a:pt x="650" y="383"/>
                  </a:lnTo>
                  <a:lnTo>
                    <a:pt x="650" y="391"/>
                  </a:lnTo>
                  <a:lnTo>
                    <a:pt x="642" y="399"/>
                  </a:lnTo>
                  <a:lnTo>
                    <a:pt x="642" y="407"/>
                  </a:lnTo>
                  <a:lnTo>
                    <a:pt x="642" y="415"/>
                  </a:lnTo>
                  <a:lnTo>
                    <a:pt x="642" y="423"/>
                  </a:lnTo>
                  <a:lnTo>
                    <a:pt x="635" y="423"/>
                  </a:lnTo>
                  <a:lnTo>
                    <a:pt x="635" y="431"/>
                  </a:lnTo>
                  <a:lnTo>
                    <a:pt x="628" y="431"/>
                  </a:lnTo>
                  <a:lnTo>
                    <a:pt x="620" y="431"/>
                  </a:lnTo>
                  <a:lnTo>
                    <a:pt x="613" y="431"/>
                  </a:lnTo>
                  <a:lnTo>
                    <a:pt x="605" y="431"/>
                  </a:lnTo>
                  <a:lnTo>
                    <a:pt x="598" y="439"/>
                  </a:lnTo>
                  <a:lnTo>
                    <a:pt x="591" y="439"/>
                  </a:lnTo>
                  <a:lnTo>
                    <a:pt x="591" y="447"/>
                  </a:lnTo>
                  <a:lnTo>
                    <a:pt x="591" y="455"/>
                  </a:lnTo>
                  <a:lnTo>
                    <a:pt x="583" y="455"/>
                  </a:lnTo>
                  <a:lnTo>
                    <a:pt x="576" y="463"/>
                  </a:lnTo>
                  <a:lnTo>
                    <a:pt x="568" y="463"/>
                  </a:lnTo>
                  <a:lnTo>
                    <a:pt x="568" y="471"/>
                  </a:lnTo>
                  <a:lnTo>
                    <a:pt x="561" y="471"/>
                  </a:lnTo>
                  <a:lnTo>
                    <a:pt x="554" y="479"/>
                  </a:lnTo>
                  <a:lnTo>
                    <a:pt x="546" y="479"/>
                  </a:lnTo>
                  <a:lnTo>
                    <a:pt x="539" y="479"/>
                  </a:lnTo>
                  <a:lnTo>
                    <a:pt x="531" y="479"/>
                  </a:lnTo>
                  <a:lnTo>
                    <a:pt x="524" y="479"/>
                  </a:lnTo>
                  <a:lnTo>
                    <a:pt x="517" y="479"/>
                  </a:lnTo>
                  <a:lnTo>
                    <a:pt x="509" y="479"/>
                  </a:lnTo>
                  <a:lnTo>
                    <a:pt x="502" y="479"/>
                  </a:lnTo>
                  <a:lnTo>
                    <a:pt x="502" y="471"/>
                  </a:lnTo>
                  <a:lnTo>
                    <a:pt x="502" y="463"/>
                  </a:lnTo>
                  <a:lnTo>
                    <a:pt x="494" y="463"/>
                  </a:lnTo>
                  <a:lnTo>
                    <a:pt x="494" y="455"/>
                  </a:lnTo>
                  <a:lnTo>
                    <a:pt x="487" y="455"/>
                  </a:lnTo>
                  <a:lnTo>
                    <a:pt x="487" y="463"/>
                  </a:lnTo>
                  <a:lnTo>
                    <a:pt x="480" y="463"/>
                  </a:lnTo>
                  <a:lnTo>
                    <a:pt x="480" y="471"/>
                  </a:lnTo>
                  <a:lnTo>
                    <a:pt x="472" y="471"/>
                  </a:lnTo>
                  <a:lnTo>
                    <a:pt x="472" y="479"/>
                  </a:lnTo>
                  <a:lnTo>
                    <a:pt x="465" y="479"/>
                  </a:lnTo>
                  <a:lnTo>
                    <a:pt x="458" y="487"/>
                  </a:lnTo>
                  <a:lnTo>
                    <a:pt x="450" y="487"/>
                  </a:lnTo>
                  <a:lnTo>
                    <a:pt x="443" y="487"/>
                  </a:lnTo>
                  <a:lnTo>
                    <a:pt x="443" y="495"/>
                  </a:lnTo>
                  <a:lnTo>
                    <a:pt x="435" y="503"/>
                  </a:lnTo>
                  <a:lnTo>
                    <a:pt x="435" y="511"/>
                  </a:lnTo>
                  <a:lnTo>
                    <a:pt x="428" y="511"/>
                  </a:lnTo>
                  <a:lnTo>
                    <a:pt x="435" y="519"/>
                  </a:lnTo>
                  <a:lnTo>
                    <a:pt x="435" y="527"/>
                  </a:lnTo>
                  <a:lnTo>
                    <a:pt x="443" y="535"/>
                  </a:lnTo>
                  <a:lnTo>
                    <a:pt x="450" y="535"/>
                  </a:lnTo>
                  <a:lnTo>
                    <a:pt x="458" y="535"/>
                  </a:lnTo>
                  <a:lnTo>
                    <a:pt x="458" y="543"/>
                  </a:lnTo>
                  <a:lnTo>
                    <a:pt x="458" y="551"/>
                  </a:lnTo>
                  <a:lnTo>
                    <a:pt x="458" y="559"/>
                  </a:lnTo>
                  <a:lnTo>
                    <a:pt x="458" y="567"/>
                  </a:lnTo>
                  <a:lnTo>
                    <a:pt x="458" y="575"/>
                  </a:lnTo>
                  <a:lnTo>
                    <a:pt x="458" y="583"/>
                  </a:lnTo>
                  <a:lnTo>
                    <a:pt x="458" y="591"/>
                  </a:lnTo>
                  <a:lnTo>
                    <a:pt x="465" y="591"/>
                  </a:lnTo>
                  <a:lnTo>
                    <a:pt x="472" y="591"/>
                  </a:lnTo>
                  <a:lnTo>
                    <a:pt x="480" y="591"/>
                  </a:lnTo>
                  <a:lnTo>
                    <a:pt x="480" y="599"/>
                  </a:lnTo>
                  <a:lnTo>
                    <a:pt x="480" y="607"/>
                  </a:lnTo>
                  <a:lnTo>
                    <a:pt x="487" y="615"/>
                  </a:lnTo>
                  <a:lnTo>
                    <a:pt x="487" y="623"/>
                  </a:lnTo>
                  <a:lnTo>
                    <a:pt x="494" y="631"/>
                  </a:lnTo>
                  <a:lnTo>
                    <a:pt x="494" y="639"/>
                  </a:lnTo>
                  <a:lnTo>
                    <a:pt x="494" y="647"/>
                  </a:lnTo>
                  <a:lnTo>
                    <a:pt x="494" y="655"/>
                  </a:lnTo>
                  <a:lnTo>
                    <a:pt x="494" y="663"/>
                  </a:lnTo>
                  <a:lnTo>
                    <a:pt x="487" y="663"/>
                  </a:lnTo>
                  <a:lnTo>
                    <a:pt x="480" y="671"/>
                  </a:lnTo>
                  <a:lnTo>
                    <a:pt x="472" y="671"/>
                  </a:lnTo>
                  <a:lnTo>
                    <a:pt x="465" y="671"/>
                  </a:lnTo>
                  <a:lnTo>
                    <a:pt x="458" y="671"/>
                  </a:lnTo>
                  <a:lnTo>
                    <a:pt x="450" y="671"/>
                  </a:lnTo>
                  <a:lnTo>
                    <a:pt x="443" y="663"/>
                  </a:lnTo>
                  <a:lnTo>
                    <a:pt x="435" y="663"/>
                  </a:lnTo>
                  <a:lnTo>
                    <a:pt x="428" y="663"/>
                  </a:lnTo>
                  <a:lnTo>
                    <a:pt x="421" y="663"/>
                  </a:lnTo>
                  <a:lnTo>
                    <a:pt x="413" y="663"/>
                  </a:lnTo>
                  <a:lnTo>
                    <a:pt x="406" y="655"/>
                  </a:lnTo>
                  <a:lnTo>
                    <a:pt x="398" y="655"/>
                  </a:lnTo>
                  <a:lnTo>
                    <a:pt x="391" y="647"/>
                  </a:lnTo>
                  <a:lnTo>
                    <a:pt x="384" y="647"/>
                  </a:lnTo>
                  <a:lnTo>
                    <a:pt x="369" y="639"/>
                  </a:lnTo>
                  <a:lnTo>
                    <a:pt x="361" y="647"/>
                  </a:lnTo>
                  <a:lnTo>
                    <a:pt x="354" y="647"/>
                  </a:lnTo>
                  <a:lnTo>
                    <a:pt x="354" y="655"/>
                  </a:lnTo>
                  <a:lnTo>
                    <a:pt x="347" y="655"/>
                  </a:lnTo>
                  <a:lnTo>
                    <a:pt x="347" y="663"/>
                  </a:lnTo>
                  <a:lnTo>
                    <a:pt x="339" y="663"/>
                  </a:lnTo>
                  <a:lnTo>
                    <a:pt x="332" y="663"/>
                  </a:lnTo>
                  <a:lnTo>
                    <a:pt x="325" y="663"/>
                  </a:lnTo>
                  <a:lnTo>
                    <a:pt x="317" y="663"/>
                  </a:lnTo>
                  <a:lnTo>
                    <a:pt x="317" y="67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72" name="Group 140"/>
          <p:cNvGrpSpPr>
            <a:grpSpLocks/>
          </p:cNvGrpSpPr>
          <p:nvPr/>
        </p:nvGrpSpPr>
        <p:grpSpPr bwMode="auto">
          <a:xfrm>
            <a:off x="2105025" y="909638"/>
            <a:ext cx="3911600" cy="3105150"/>
            <a:chOff x="1360" y="18261"/>
            <a:chExt cx="2464" cy="1956"/>
          </a:xfrm>
        </p:grpSpPr>
        <p:sp>
          <p:nvSpPr>
            <p:cNvPr id="658573" name="Freeform 141"/>
            <p:cNvSpPr>
              <a:spLocks/>
            </p:cNvSpPr>
            <p:nvPr/>
          </p:nvSpPr>
          <p:spPr bwMode="auto">
            <a:xfrm>
              <a:off x="1360" y="18261"/>
              <a:ext cx="2464" cy="1956"/>
            </a:xfrm>
            <a:custGeom>
              <a:avLst/>
              <a:gdLst>
                <a:gd name="T0" fmla="*/ 30 w 2464"/>
                <a:gd name="T1" fmla="*/ 1046 h 1956"/>
                <a:gd name="T2" fmla="*/ 30 w 2464"/>
                <a:gd name="T3" fmla="*/ 966 h 1956"/>
                <a:gd name="T4" fmla="*/ 59 w 2464"/>
                <a:gd name="T5" fmla="*/ 902 h 1956"/>
                <a:gd name="T6" fmla="*/ 177 w 2464"/>
                <a:gd name="T7" fmla="*/ 863 h 1956"/>
                <a:gd name="T8" fmla="*/ 339 w 2464"/>
                <a:gd name="T9" fmla="*/ 767 h 1956"/>
                <a:gd name="T10" fmla="*/ 398 w 2464"/>
                <a:gd name="T11" fmla="*/ 655 h 1956"/>
                <a:gd name="T12" fmla="*/ 516 w 2464"/>
                <a:gd name="T13" fmla="*/ 575 h 1956"/>
                <a:gd name="T14" fmla="*/ 583 w 2464"/>
                <a:gd name="T15" fmla="*/ 479 h 1956"/>
                <a:gd name="T16" fmla="*/ 694 w 2464"/>
                <a:gd name="T17" fmla="*/ 511 h 1956"/>
                <a:gd name="T18" fmla="*/ 789 w 2464"/>
                <a:gd name="T19" fmla="*/ 607 h 1956"/>
                <a:gd name="T20" fmla="*/ 892 w 2464"/>
                <a:gd name="T21" fmla="*/ 671 h 1956"/>
                <a:gd name="T22" fmla="*/ 1003 w 2464"/>
                <a:gd name="T23" fmla="*/ 759 h 1956"/>
                <a:gd name="T24" fmla="*/ 1195 w 2464"/>
                <a:gd name="T25" fmla="*/ 807 h 1956"/>
                <a:gd name="T26" fmla="*/ 1401 w 2464"/>
                <a:gd name="T27" fmla="*/ 823 h 1956"/>
                <a:gd name="T28" fmla="*/ 1586 w 2464"/>
                <a:gd name="T29" fmla="*/ 735 h 1956"/>
                <a:gd name="T30" fmla="*/ 1711 w 2464"/>
                <a:gd name="T31" fmla="*/ 583 h 1956"/>
                <a:gd name="T32" fmla="*/ 1815 w 2464"/>
                <a:gd name="T33" fmla="*/ 471 h 1956"/>
                <a:gd name="T34" fmla="*/ 1888 w 2464"/>
                <a:gd name="T35" fmla="*/ 352 h 1956"/>
                <a:gd name="T36" fmla="*/ 1741 w 2464"/>
                <a:gd name="T37" fmla="*/ 328 h 1956"/>
                <a:gd name="T38" fmla="*/ 1844 w 2464"/>
                <a:gd name="T39" fmla="*/ 152 h 1956"/>
                <a:gd name="T40" fmla="*/ 1881 w 2464"/>
                <a:gd name="T41" fmla="*/ 16 h 1956"/>
                <a:gd name="T42" fmla="*/ 2035 w 2464"/>
                <a:gd name="T43" fmla="*/ 24 h 1956"/>
                <a:gd name="T44" fmla="*/ 2212 w 2464"/>
                <a:gd name="T45" fmla="*/ 136 h 1956"/>
                <a:gd name="T46" fmla="*/ 2353 w 2464"/>
                <a:gd name="T47" fmla="*/ 160 h 1956"/>
                <a:gd name="T48" fmla="*/ 2456 w 2464"/>
                <a:gd name="T49" fmla="*/ 176 h 1956"/>
                <a:gd name="T50" fmla="*/ 2390 w 2464"/>
                <a:gd name="T51" fmla="*/ 312 h 1956"/>
                <a:gd name="T52" fmla="*/ 2412 w 2464"/>
                <a:gd name="T53" fmla="*/ 471 h 1956"/>
                <a:gd name="T54" fmla="*/ 2368 w 2464"/>
                <a:gd name="T55" fmla="*/ 575 h 1956"/>
                <a:gd name="T56" fmla="*/ 2279 w 2464"/>
                <a:gd name="T57" fmla="*/ 671 h 1956"/>
                <a:gd name="T58" fmla="*/ 2153 w 2464"/>
                <a:gd name="T59" fmla="*/ 807 h 1956"/>
                <a:gd name="T60" fmla="*/ 2124 w 2464"/>
                <a:gd name="T61" fmla="*/ 671 h 1956"/>
                <a:gd name="T62" fmla="*/ 2006 w 2464"/>
                <a:gd name="T63" fmla="*/ 863 h 1956"/>
                <a:gd name="T64" fmla="*/ 2124 w 2464"/>
                <a:gd name="T65" fmla="*/ 910 h 1956"/>
                <a:gd name="T66" fmla="*/ 2212 w 2464"/>
                <a:gd name="T67" fmla="*/ 902 h 1956"/>
                <a:gd name="T68" fmla="*/ 2131 w 2464"/>
                <a:gd name="T69" fmla="*/ 1022 h 1956"/>
                <a:gd name="T70" fmla="*/ 2257 w 2464"/>
                <a:gd name="T71" fmla="*/ 1134 h 1956"/>
                <a:gd name="T72" fmla="*/ 2316 w 2464"/>
                <a:gd name="T73" fmla="*/ 1198 h 1956"/>
                <a:gd name="T74" fmla="*/ 2338 w 2464"/>
                <a:gd name="T75" fmla="*/ 1270 h 1956"/>
                <a:gd name="T76" fmla="*/ 2353 w 2464"/>
                <a:gd name="T77" fmla="*/ 1350 h 1956"/>
                <a:gd name="T78" fmla="*/ 2316 w 2464"/>
                <a:gd name="T79" fmla="*/ 1461 h 1956"/>
                <a:gd name="T80" fmla="*/ 2279 w 2464"/>
                <a:gd name="T81" fmla="*/ 1581 h 1956"/>
                <a:gd name="T82" fmla="*/ 2131 w 2464"/>
                <a:gd name="T83" fmla="*/ 1741 h 1956"/>
                <a:gd name="T84" fmla="*/ 2028 w 2464"/>
                <a:gd name="T85" fmla="*/ 1805 h 1956"/>
                <a:gd name="T86" fmla="*/ 1888 w 2464"/>
                <a:gd name="T87" fmla="*/ 1877 h 1956"/>
                <a:gd name="T88" fmla="*/ 1844 w 2464"/>
                <a:gd name="T89" fmla="*/ 1892 h 1956"/>
                <a:gd name="T90" fmla="*/ 1711 w 2464"/>
                <a:gd name="T91" fmla="*/ 1892 h 1956"/>
                <a:gd name="T92" fmla="*/ 1534 w 2464"/>
                <a:gd name="T93" fmla="*/ 1877 h 1956"/>
                <a:gd name="T94" fmla="*/ 1401 w 2464"/>
                <a:gd name="T95" fmla="*/ 1892 h 1956"/>
                <a:gd name="T96" fmla="*/ 1327 w 2464"/>
                <a:gd name="T97" fmla="*/ 1948 h 1956"/>
                <a:gd name="T98" fmla="*/ 1225 w 2464"/>
                <a:gd name="T99" fmla="*/ 1821 h 1956"/>
                <a:gd name="T100" fmla="*/ 1195 w 2464"/>
                <a:gd name="T101" fmla="*/ 1621 h 1956"/>
                <a:gd name="T102" fmla="*/ 1055 w 2464"/>
                <a:gd name="T103" fmla="*/ 1533 h 1956"/>
                <a:gd name="T104" fmla="*/ 885 w 2464"/>
                <a:gd name="T105" fmla="*/ 1605 h 1956"/>
                <a:gd name="T106" fmla="*/ 715 w 2464"/>
                <a:gd name="T107" fmla="*/ 1605 h 1956"/>
                <a:gd name="T108" fmla="*/ 612 w 2464"/>
                <a:gd name="T109" fmla="*/ 1613 h 1956"/>
                <a:gd name="T110" fmla="*/ 465 w 2464"/>
                <a:gd name="T111" fmla="*/ 1557 h 1956"/>
                <a:gd name="T112" fmla="*/ 310 w 2464"/>
                <a:gd name="T113" fmla="*/ 1477 h 1956"/>
                <a:gd name="T114" fmla="*/ 191 w 2464"/>
                <a:gd name="T115" fmla="*/ 1397 h 1956"/>
                <a:gd name="T116" fmla="*/ 191 w 2464"/>
                <a:gd name="T117" fmla="*/ 1222 h 1956"/>
                <a:gd name="T118" fmla="*/ 251 w 2464"/>
                <a:gd name="T119" fmla="*/ 1142 h 1956"/>
                <a:gd name="T120" fmla="*/ 89 w 2464"/>
                <a:gd name="T121" fmla="*/ 1134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4" h="1956">
                  <a:moveTo>
                    <a:pt x="74" y="1134"/>
                  </a:moveTo>
                  <a:lnTo>
                    <a:pt x="74" y="1110"/>
                  </a:lnTo>
                  <a:lnTo>
                    <a:pt x="74" y="1094"/>
                  </a:lnTo>
                  <a:lnTo>
                    <a:pt x="59" y="1086"/>
                  </a:lnTo>
                  <a:lnTo>
                    <a:pt x="59" y="1054"/>
                  </a:lnTo>
                  <a:lnTo>
                    <a:pt x="37" y="1054"/>
                  </a:lnTo>
                  <a:lnTo>
                    <a:pt x="30" y="1054"/>
                  </a:lnTo>
                  <a:lnTo>
                    <a:pt x="8" y="1054"/>
                  </a:lnTo>
                  <a:lnTo>
                    <a:pt x="8" y="1046"/>
                  </a:lnTo>
                  <a:lnTo>
                    <a:pt x="30" y="1046"/>
                  </a:lnTo>
                  <a:lnTo>
                    <a:pt x="30" y="1038"/>
                  </a:lnTo>
                  <a:lnTo>
                    <a:pt x="37" y="1038"/>
                  </a:lnTo>
                  <a:lnTo>
                    <a:pt x="59" y="1038"/>
                  </a:lnTo>
                  <a:lnTo>
                    <a:pt x="59" y="1030"/>
                  </a:lnTo>
                  <a:lnTo>
                    <a:pt x="37" y="1022"/>
                  </a:lnTo>
                  <a:lnTo>
                    <a:pt x="37" y="1006"/>
                  </a:lnTo>
                  <a:lnTo>
                    <a:pt x="59" y="998"/>
                  </a:lnTo>
                  <a:lnTo>
                    <a:pt x="37" y="990"/>
                  </a:lnTo>
                  <a:lnTo>
                    <a:pt x="37" y="966"/>
                  </a:lnTo>
                  <a:lnTo>
                    <a:pt x="30" y="966"/>
                  </a:lnTo>
                  <a:lnTo>
                    <a:pt x="8" y="966"/>
                  </a:lnTo>
                  <a:lnTo>
                    <a:pt x="0" y="958"/>
                  </a:lnTo>
                  <a:lnTo>
                    <a:pt x="0" y="934"/>
                  </a:lnTo>
                  <a:lnTo>
                    <a:pt x="0" y="926"/>
                  </a:lnTo>
                  <a:lnTo>
                    <a:pt x="0" y="918"/>
                  </a:lnTo>
                  <a:lnTo>
                    <a:pt x="0" y="910"/>
                  </a:lnTo>
                  <a:lnTo>
                    <a:pt x="8" y="910"/>
                  </a:lnTo>
                  <a:lnTo>
                    <a:pt x="8" y="902"/>
                  </a:lnTo>
                  <a:lnTo>
                    <a:pt x="37" y="902"/>
                  </a:lnTo>
                  <a:lnTo>
                    <a:pt x="59" y="902"/>
                  </a:lnTo>
                  <a:lnTo>
                    <a:pt x="59" y="871"/>
                  </a:lnTo>
                  <a:lnTo>
                    <a:pt x="74" y="871"/>
                  </a:lnTo>
                  <a:lnTo>
                    <a:pt x="89" y="863"/>
                  </a:lnTo>
                  <a:lnTo>
                    <a:pt x="96" y="863"/>
                  </a:lnTo>
                  <a:lnTo>
                    <a:pt x="96" y="871"/>
                  </a:lnTo>
                  <a:lnTo>
                    <a:pt x="119" y="902"/>
                  </a:lnTo>
                  <a:lnTo>
                    <a:pt x="125" y="871"/>
                  </a:lnTo>
                  <a:lnTo>
                    <a:pt x="147" y="871"/>
                  </a:lnTo>
                  <a:lnTo>
                    <a:pt x="162" y="863"/>
                  </a:lnTo>
                  <a:lnTo>
                    <a:pt x="177" y="863"/>
                  </a:lnTo>
                  <a:lnTo>
                    <a:pt x="184" y="863"/>
                  </a:lnTo>
                  <a:lnTo>
                    <a:pt x="191" y="863"/>
                  </a:lnTo>
                  <a:lnTo>
                    <a:pt x="221" y="863"/>
                  </a:lnTo>
                  <a:lnTo>
                    <a:pt x="251" y="847"/>
                  </a:lnTo>
                  <a:lnTo>
                    <a:pt x="302" y="823"/>
                  </a:lnTo>
                  <a:lnTo>
                    <a:pt x="310" y="815"/>
                  </a:lnTo>
                  <a:lnTo>
                    <a:pt x="310" y="807"/>
                  </a:lnTo>
                  <a:lnTo>
                    <a:pt x="310" y="775"/>
                  </a:lnTo>
                  <a:lnTo>
                    <a:pt x="339" y="775"/>
                  </a:lnTo>
                  <a:lnTo>
                    <a:pt x="339" y="767"/>
                  </a:lnTo>
                  <a:lnTo>
                    <a:pt x="339" y="759"/>
                  </a:lnTo>
                  <a:lnTo>
                    <a:pt x="339" y="751"/>
                  </a:lnTo>
                  <a:lnTo>
                    <a:pt x="339" y="703"/>
                  </a:lnTo>
                  <a:lnTo>
                    <a:pt x="339" y="671"/>
                  </a:lnTo>
                  <a:lnTo>
                    <a:pt x="339" y="655"/>
                  </a:lnTo>
                  <a:lnTo>
                    <a:pt x="310" y="655"/>
                  </a:lnTo>
                  <a:lnTo>
                    <a:pt x="339" y="639"/>
                  </a:lnTo>
                  <a:lnTo>
                    <a:pt x="361" y="639"/>
                  </a:lnTo>
                  <a:lnTo>
                    <a:pt x="383" y="655"/>
                  </a:lnTo>
                  <a:lnTo>
                    <a:pt x="398" y="655"/>
                  </a:lnTo>
                  <a:lnTo>
                    <a:pt x="428" y="655"/>
                  </a:lnTo>
                  <a:lnTo>
                    <a:pt x="443" y="639"/>
                  </a:lnTo>
                  <a:lnTo>
                    <a:pt x="428" y="639"/>
                  </a:lnTo>
                  <a:lnTo>
                    <a:pt x="428" y="615"/>
                  </a:lnTo>
                  <a:lnTo>
                    <a:pt x="428" y="607"/>
                  </a:lnTo>
                  <a:lnTo>
                    <a:pt x="443" y="583"/>
                  </a:lnTo>
                  <a:lnTo>
                    <a:pt x="465" y="575"/>
                  </a:lnTo>
                  <a:lnTo>
                    <a:pt x="472" y="559"/>
                  </a:lnTo>
                  <a:lnTo>
                    <a:pt x="487" y="559"/>
                  </a:lnTo>
                  <a:lnTo>
                    <a:pt x="516" y="575"/>
                  </a:lnTo>
                  <a:lnTo>
                    <a:pt x="524" y="575"/>
                  </a:lnTo>
                  <a:lnTo>
                    <a:pt x="546" y="575"/>
                  </a:lnTo>
                  <a:lnTo>
                    <a:pt x="568" y="575"/>
                  </a:lnTo>
                  <a:lnTo>
                    <a:pt x="576" y="575"/>
                  </a:lnTo>
                  <a:lnTo>
                    <a:pt x="576" y="559"/>
                  </a:lnTo>
                  <a:lnTo>
                    <a:pt x="576" y="527"/>
                  </a:lnTo>
                  <a:lnTo>
                    <a:pt x="568" y="511"/>
                  </a:lnTo>
                  <a:lnTo>
                    <a:pt x="568" y="495"/>
                  </a:lnTo>
                  <a:lnTo>
                    <a:pt x="576" y="495"/>
                  </a:lnTo>
                  <a:lnTo>
                    <a:pt x="583" y="479"/>
                  </a:lnTo>
                  <a:lnTo>
                    <a:pt x="605" y="479"/>
                  </a:lnTo>
                  <a:lnTo>
                    <a:pt x="612" y="479"/>
                  </a:lnTo>
                  <a:lnTo>
                    <a:pt x="635" y="471"/>
                  </a:lnTo>
                  <a:lnTo>
                    <a:pt x="635" y="439"/>
                  </a:lnTo>
                  <a:lnTo>
                    <a:pt x="664" y="439"/>
                  </a:lnTo>
                  <a:lnTo>
                    <a:pt x="649" y="471"/>
                  </a:lnTo>
                  <a:lnTo>
                    <a:pt x="664" y="479"/>
                  </a:lnTo>
                  <a:lnTo>
                    <a:pt x="672" y="479"/>
                  </a:lnTo>
                  <a:lnTo>
                    <a:pt x="694" y="495"/>
                  </a:lnTo>
                  <a:lnTo>
                    <a:pt x="694" y="511"/>
                  </a:lnTo>
                  <a:lnTo>
                    <a:pt x="715" y="511"/>
                  </a:lnTo>
                  <a:lnTo>
                    <a:pt x="737" y="511"/>
                  </a:lnTo>
                  <a:lnTo>
                    <a:pt x="752" y="511"/>
                  </a:lnTo>
                  <a:lnTo>
                    <a:pt x="752" y="527"/>
                  </a:lnTo>
                  <a:lnTo>
                    <a:pt x="752" y="543"/>
                  </a:lnTo>
                  <a:lnTo>
                    <a:pt x="759" y="559"/>
                  </a:lnTo>
                  <a:lnTo>
                    <a:pt x="759" y="575"/>
                  </a:lnTo>
                  <a:lnTo>
                    <a:pt x="789" y="575"/>
                  </a:lnTo>
                  <a:lnTo>
                    <a:pt x="789" y="583"/>
                  </a:lnTo>
                  <a:lnTo>
                    <a:pt x="789" y="607"/>
                  </a:lnTo>
                  <a:lnTo>
                    <a:pt x="789" y="615"/>
                  </a:lnTo>
                  <a:lnTo>
                    <a:pt x="789" y="639"/>
                  </a:lnTo>
                  <a:lnTo>
                    <a:pt x="759" y="655"/>
                  </a:lnTo>
                  <a:lnTo>
                    <a:pt x="759" y="671"/>
                  </a:lnTo>
                  <a:lnTo>
                    <a:pt x="789" y="671"/>
                  </a:lnTo>
                  <a:lnTo>
                    <a:pt x="796" y="671"/>
                  </a:lnTo>
                  <a:lnTo>
                    <a:pt x="818" y="671"/>
                  </a:lnTo>
                  <a:lnTo>
                    <a:pt x="840" y="671"/>
                  </a:lnTo>
                  <a:lnTo>
                    <a:pt x="885" y="671"/>
                  </a:lnTo>
                  <a:lnTo>
                    <a:pt x="892" y="671"/>
                  </a:lnTo>
                  <a:lnTo>
                    <a:pt x="907" y="671"/>
                  </a:lnTo>
                  <a:lnTo>
                    <a:pt x="914" y="687"/>
                  </a:lnTo>
                  <a:lnTo>
                    <a:pt x="929" y="687"/>
                  </a:lnTo>
                  <a:lnTo>
                    <a:pt x="929" y="703"/>
                  </a:lnTo>
                  <a:lnTo>
                    <a:pt x="937" y="703"/>
                  </a:lnTo>
                  <a:lnTo>
                    <a:pt x="966" y="703"/>
                  </a:lnTo>
                  <a:lnTo>
                    <a:pt x="981" y="727"/>
                  </a:lnTo>
                  <a:lnTo>
                    <a:pt x="981" y="735"/>
                  </a:lnTo>
                  <a:lnTo>
                    <a:pt x="996" y="751"/>
                  </a:lnTo>
                  <a:lnTo>
                    <a:pt x="1003" y="759"/>
                  </a:lnTo>
                  <a:lnTo>
                    <a:pt x="1018" y="775"/>
                  </a:lnTo>
                  <a:lnTo>
                    <a:pt x="1047" y="807"/>
                  </a:lnTo>
                  <a:lnTo>
                    <a:pt x="1055" y="807"/>
                  </a:lnTo>
                  <a:lnTo>
                    <a:pt x="1062" y="807"/>
                  </a:lnTo>
                  <a:lnTo>
                    <a:pt x="1077" y="807"/>
                  </a:lnTo>
                  <a:lnTo>
                    <a:pt x="1092" y="807"/>
                  </a:lnTo>
                  <a:lnTo>
                    <a:pt x="1114" y="807"/>
                  </a:lnTo>
                  <a:lnTo>
                    <a:pt x="1151" y="807"/>
                  </a:lnTo>
                  <a:lnTo>
                    <a:pt x="1158" y="807"/>
                  </a:lnTo>
                  <a:lnTo>
                    <a:pt x="1195" y="807"/>
                  </a:lnTo>
                  <a:lnTo>
                    <a:pt x="1225" y="807"/>
                  </a:lnTo>
                  <a:lnTo>
                    <a:pt x="1247" y="775"/>
                  </a:lnTo>
                  <a:lnTo>
                    <a:pt x="1276" y="775"/>
                  </a:lnTo>
                  <a:lnTo>
                    <a:pt x="1291" y="807"/>
                  </a:lnTo>
                  <a:lnTo>
                    <a:pt x="1305" y="807"/>
                  </a:lnTo>
                  <a:lnTo>
                    <a:pt x="1312" y="807"/>
                  </a:lnTo>
                  <a:lnTo>
                    <a:pt x="1334" y="815"/>
                  </a:lnTo>
                  <a:lnTo>
                    <a:pt x="1357" y="815"/>
                  </a:lnTo>
                  <a:lnTo>
                    <a:pt x="1371" y="823"/>
                  </a:lnTo>
                  <a:lnTo>
                    <a:pt x="1401" y="823"/>
                  </a:lnTo>
                  <a:lnTo>
                    <a:pt x="1408" y="823"/>
                  </a:lnTo>
                  <a:lnTo>
                    <a:pt x="1416" y="815"/>
                  </a:lnTo>
                  <a:lnTo>
                    <a:pt x="1453" y="807"/>
                  </a:lnTo>
                  <a:lnTo>
                    <a:pt x="1467" y="767"/>
                  </a:lnTo>
                  <a:lnTo>
                    <a:pt x="1497" y="759"/>
                  </a:lnTo>
                  <a:lnTo>
                    <a:pt x="1504" y="759"/>
                  </a:lnTo>
                  <a:lnTo>
                    <a:pt x="1534" y="751"/>
                  </a:lnTo>
                  <a:lnTo>
                    <a:pt x="1549" y="751"/>
                  </a:lnTo>
                  <a:lnTo>
                    <a:pt x="1556" y="751"/>
                  </a:lnTo>
                  <a:lnTo>
                    <a:pt x="1586" y="735"/>
                  </a:lnTo>
                  <a:lnTo>
                    <a:pt x="1622" y="703"/>
                  </a:lnTo>
                  <a:lnTo>
                    <a:pt x="1682" y="655"/>
                  </a:lnTo>
                  <a:lnTo>
                    <a:pt x="1652" y="639"/>
                  </a:lnTo>
                  <a:lnTo>
                    <a:pt x="1652" y="615"/>
                  </a:lnTo>
                  <a:lnTo>
                    <a:pt x="1652" y="607"/>
                  </a:lnTo>
                  <a:lnTo>
                    <a:pt x="1652" y="583"/>
                  </a:lnTo>
                  <a:lnTo>
                    <a:pt x="1652" y="575"/>
                  </a:lnTo>
                  <a:lnTo>
                    <a:pt x="1682" y="575"/>
                  </a:lnTo>
                  <a:lnTo>
                    <a:pt x="1704" y="575"/>
                  </a:lnTo>
                  <a:lnTo>
                    <a:pt x="1711" y="583"/>
                  </a:lnTo>
                  <a:lnTo>
                    <a:pt x="1733" y="575"/>
                  </a:lnTo>
                  <a:lnTo>
                    <a:pt x="1741" y="559"/>
                  </a:lnTo>
                  <a:lnTo>
                    <a:pt x="1763" y="543"/>
                  </a:lnTo>
                  <a:lnTo>
                    <a:pt x="1763" y="527"/>
                  </a:lnTo>
                  <a:lnTo>
                    <a:pt x="1770" y="511"/>
                  </a:lnTo>
                  <a:lnTo>
                    <a:pt x="1800" y="511"/>
                  </a:lnTo>
                  <a:lnTo>
                    <a:pt x="1800" y="495"/>
                  </a:lnTo>
                  <a:lnTo>
                    <a:pt x="1815" y="495"/>
                  </a:lnTo>
                  <a:lnTo>
                    <a:pt x="1815" y="479"/>
                  </a:lnTo>
                  <a:lnTo>
                    <a:pt x="1815" y="471"/>
                  </a:lnTo>
                  <a:lnTo>
                    <a:pt x="1829" y="471"/>
                  </a:lnTo>
                  <a:lnTo>
                    <a:pt x="1844" y="471"/>
                  </a:lnTo>
                  <a:lnTo>
                    <a:pt x="1859" y="439"/>
                  </a:lnTo>
                  <a:lnTo>
                    <a:pt x="1888" y="407"/>
                  </a:lnTo>
                  <a:lnTo>
                    <a:pt x="1896" y="407"/>
                  </a:lnTo>
                  <a:lnTo>
                    <a:pt x="1910" y="407"/>
                  </a:lnTo>
                  <a:lnTo>
                    <a:pt x="1932" y="399"/>
                  </a:lnTo>
                  <a:lnTo>
                    <a:pt x="1910" y="384"/>
                  </a:lnTo>
                  <a:lnTo>
                    <a:pt x="1896" y="376"/>
                  </a:lnTo>
                  <a:lnTo>
                    <a:pt x="1888" y="352"/>
                  </a:lnTo>
                  <a:lnTo>
                    <a:pt x="1859" y="344"/>
                  </a:lnTo>
                  <a:lnTo>
                    <a:pt x="1844" y="352"/>
                  </a:lnTo>
                  <a:lnTo>
                    <a:pt x="1829" y="376"/>
                  </a:lnTo>
                  <a:lnTo>
                    <a:pt x="1800" y="376"/>
                  </a:lnTo>
                  <a:lnTo>
                    <a:pt x="1770" y="384"/>
                  </a:lnTo>
                  <a:lnTo>
                    <a:pt x="1763" y="399"/>
                  </a:lnTo>
                  <a:lnTo>
                    <a:pt x="1741" y="384"/>
                  </a:lnTo>
                  <a:lnTo>
                    <a:pt x="1741" y="352"/>
                  </a:lnTo>
                  <a:lnTo>
                    <a:pt x="1741" y="344"/>
                  </a:lnTo>
                  <a:lnTo>
                    <a:pt x="1741" y="328"/>
                  </a:lnTo>
                  <a:lnTo>
                    <a:pt x="1741" y="312"/>
                  </a:lnTo>
                  <a:lnTo>
                    <a:pt x="1763" y="296"/>
                  </a:lnTo>
                  <a:lnTo>
                    <a:pt x="1763" y="280"/>
                  </a:lnTo>
                  <a:lnTo>
                    <a:pt x="1770" y="280"/>
                  </a:lnTo>
                  <a:lnTo>
                    <a:pt x="1800" y="280"/>
                  </a:lnTo>
                  <a:lnTo>
                    <a:pt x="1815" y="248"/>
                  </a:lnTo>
                  <a:lnTo>
                    <a:pt x="1829" y="240"/>
                  </a:lnTo>
                  <a:lnTo>
                    <a:pt x="1829" y="216"/>
                  </a:lnTo>
                  <a:lnTo>
                    <a:pt x="1844" y="176"/>
                  </a:lnTo>
                  <a:lnTo>
                    <a:pt x="1844" y="152"/>
                  </a:lnTo>
                  <a:lnTo>
                    <a:pt x="1844" y="136"/>
                  </a:lnTo>
                  <a:lnTo>
                    <a:pt x="1844" y="120"/>
                  </a:lnTo>
                  <a:lnTo>
                    <a:pt x="1829" y="104"/>
                  </a:lnTo>
                  <a:lnTo>
                    <a:pt x="1829" y="80"/>
                  </a:lnTo>
                  <a:lnTo>
                    <a:pt x="1815" y="64"/>
                  </a:lnTo>
                  <a:lnTo>
                    <a:pt x="1815" y="56"/>
                  </a:lnTo>
                  <a:lnTo>
                    <a:pt x="1829" y="48"/>
                  </a:lnTo>
                  <a:lnTo>
                    <a:pt x="1844" y="24"/>
                  </a:lnTo>
                  <a:lnTo>
                    <a:pt x="1859" y="24"/>
                  </a:lnTo>
                  <a:lnTo>
                    <a:pt x="1881" y="16"/>
                  </a:lnTo>
                  <a:lnTo>
                    <a:pt x="1888" y="0"/>
                  </a:lnTo>
                  <a:lnTo>
                    <a:pt x="1910" y="0"/>
                  </a:lnTo>
                  <a:lnTo>
                    <a:pt x="1932" y="0"/>
                  </a:lnTo>
                  <a:lnTo>
                    <a:pt x="1947" y="0"/>
                  </a:lnTo>
                  <a:lnTo>
                    <a:pt x="1976" y="16"/>
                  </a:lnTo>
                  <a:lnTo>
                    <a:pt x="1983" y="16"/>
                  </a:lnTo>
                  <a:lnTo>
                    <a:pt x="2006" y="16"/>
                  </a:lnTo>
                  <a:lnTo>
                    <a:pt x="2013" y="16"/>
                  </a:lnTo>
                  <a:lnTo>
                    <a:pt x="2028" y="16"/>
                  </a:lnTo>
                  <a:lnTo>
                    <a:pt x="2035" y="24"/>
                  </a:lnTo>
                  <a:lnTo>
                    <a:pt x="2035" y="48"/>
                  </a:lnTo>
                  <a:lnTo>
                    <a:pt x="2065" y="56"/>
                  </a:lnTo>
                  <a:lnTo>
                    <a:pt x="2109" y="112"/>
                  </a:lnTo>
                  <a:lnTo>
                    <a:pt x="2124" y="120"/>
                  </a:lnTo>
                  <a:lnTo>
                    <a:pt x="2124" y="136"/>
                  </a:lnTo>
                  <a:lnTo>
                    <a:pt x="2131" y="136"/>
                  </a:lnTo>
                  <a:lnTo>
                    <a:pt x="2153" y="136"/>
                  </a:lnTo>
                  <a:lnTo>
                    <a:pt x="2183" y="136"/>
                  </a:lnTo>
                  <a:lnTo>
                    <a:pt x="2198" y="136"/>
                  </a:lnTo>
                  <a:lnTo>
                    <a:pt x="2212" y="136"/>
                  </a:lnTo>
                  <a:lnTo>
                    <a:pt x="2235" y="136"/>
                  </a:lnTo>
                  <a:lnTo>
                    <a:pt x="2249" y="136"/>
                  </a:lnTo>
                  <a:lnTo>
                    <a:pt x="2257" y="136"/>
                  </a:lnTo>
                  <a:lnTo>
                    <a:pt x="2279" y="152"/>
                  </a:lnTo>
                  <a:lnTo>
                    <a:pt x="2294" y="160"/>
                  </a:lnTo>
                  <a:lnTo>
                    <a:pt x="2294" y="176"/>
                  </a:lnTo>
                  <a:lnTo>
                    <a:pt x="2316" y="176"/>
                  </a:lnTo>
                  <a:lnTo>
                    <a:pt x="2338" y="176"/>
                  </a:lnTo>
                  <a:lnTo>
                    <a:pt x="2345" y="176"/>
                  </a:lnTo>
                  <a:lnTo>
                    <a:pt x="2353" y="160"/>
                  </a:lnTo>
                  <a:lnTo>
                    <a:pt x="2368" y="152"/>
                  </a:lnTo>
                  <a:lnTo>
                    <a:pt x="2375" y="136"/>
                  </a:lnTo>
                  <a:lnTo>
                    <a:pt x="2390" y="136"/>
                  </a:lnTo>
                  <a:lnTo>
                    <a:pt x="2412" y="112"/>
                  </a:lnTo>
                  <a:lnTo>
                    <a:pt x="2412" y="104"/>
                  </a:lnTo>
                  <a:lnTo>
                    <a:pt x="2419" y="112"/>
                  </a:lnTo>
                  <a:lnTo>
                    <a:pt x="2427" y="120"/>
                  </a:lnTo>
                  <a:lnTo>
                    <a:pt x="2441" y="136"/>
                  </a:lnTo>
                  <a:lnTo>
                    <a:pt x="2456" y="160"/>
                  </a:lnTo>
                  <a:lnTo>
                    <a:pt x="2456" y="176"/>
                  </a:lnTo>
                  <a:lnTo>
                    <a:pt x="2456" y="224"/>
                  </a:lnTo>
                  <a:lnTo>
                    <a:pt x="2464" y="248"/>
                  </a:lnTo>
                  <a:lnTo>
                    <a:pt x="2464" y="280"/>
                  </a:lnTo>
                  <a:lnTo>
                    <a:pt x="2464" y="296"/>
                  </a:lnTo>
                  <a:lnTo>
                    <a:pt x="2456" y="296"/>
                  </a:lnTo>
                  <a:lnTo>
                    <a:pt x="2441" y="296"/>
                  </a:lnTo>
                  <a:lnTo>
                    <a:pt x="2427" y="296"/>
                  </a:lnTo>
                  <a:lnTo>
                    <a:pt x="2419" y="296"/>
                  </a:lnTo>
                  <a:lnTo>
                    <a:pt x="2412" y="312"/>
                  </a:lnTo>
                  <a:lnTo>
                    <a:pt x="2390" y="312"/>
                  </a:lnTo>
                  <a:lnTo>
                    <a:pt x="2412" y="328"/>
                  </a:lnTo>
                  <a:lnTo>
                    <a:pt x="2419" y="352"/>
                  </a:lnTo>
                  <a:lnTo>
                    <a:pt x="2441" y="384"/>
                  </a:lnTo>
                  <a:lnTo>
                    <a:pt x="2441" y="399"/>
                  </a:lnTo>
                  <a:lnTo>
                    <a:pt x="2441" y="407"/>
                  </a:lnTo>
                  <a:lnTo>
                    <a:pt x="2441" y="423"/>
                  </a:lnTo>
                  <a:lnTo>
                    <a:pt x="2441" y="439"/>
                  </a:lnTo>
                  <a:lnTo>
                    <a:pt x="2419" y="439"/>
                  </a:lnTo>
                  <a:lnTo>
                    <a:pt x="2412" y="439"/>
                  </a:lnTo>
                  <a:lnTo>
                    <a:pt x="2412" y="471"/>
                  </a:lnTo>
                  <a:lnTo>
                    <a:pt x="2412" y="479"/>
                  </a:lnTo>
                  <a:lnTo>
                    <a:pt x="2412" y="495"/>
                  </a:lnTo>
                  <a:lnTo>
                    <a:pt x="2390" y="511"/>
                  </a:lnTo>
                  <a:lnTo>
                    <a:pt x="2375" y="511"/>
                  </a:lnTo>
                  <a:lnTo>
                    <a:pt x="2353" y="527"/>
                  </a:lnTo>
                  <a:lnTo>
                    <a:pt x="2353" y="543"/>
                  </a:lnTo>
                  <a:lnTo>
                    <a:pt x="2368" y="559"/>
                  </a:lnTo>
                  <a:lnTo>
                    <a:pt x="2375" y="559"/>
                  </a:lnTo>
                  <a:lnTo>
                    <a:pt x="2375" y="575"/>
                  </a:lnTo>
                  <a:lnTo>
                    <a:pt x="2368" y="575"/>
                  </a:lnTo>
                  <a:lnTo>
                    <a:pt x="2353" y="575"/>
                  </a:lnTo>
                  <a:lnTo>
                    <a:pt x="2345" y="575"/>
                  </a:lnTo>
                  <a:lnTo>
                    <a:pt x="2338" y="575"/>
                  </a:lnTo>
                  <a:lnTo>
                    <a:pt x="2316" y="575"/>
                  </a:lnTo>
                  <a:lnTo>
                    <a:pt x="2301" y="575"/>
                  </a:lnTo>
                  <a:lnTo>
                    <a:pt x="2301" y="591"/>
                  </a:lnTo>
                  <a:lnTo>
                    <a:pt x="2301" y="607"/>
                  </a:lnTo>
                  <a:lnTo>
                    <a:pt x="2301" y="639"/>
                  </a:lnTo>
                  <a:lnTo>
                    <a:pt x="2294" y="639"/>
                  </a:lnTo>
                  <a:lnTo>
                    <a:pt x="2279" y="671"/>
                  </a:lnTo>
                  <a:lnTo>
                    <a:pt x="2257" y="687"/>
                  </a:lnTo>
                  <a:lnTo>
                    <a:pt x="2257" y="703"/>
                  </a:lnTo>
                  <a:lnTo>
                    <a:pt x="2249" y="703"/>
                  </a:lnTo>
                  <a:lnTo>
                    <a:pt x="2235" y="703"/>
                  </a:lnTo>
                  <a:lnTo>
                    <a:pt x="2212" y="727"/>
                  </a:lnTo>
                  <a:lnTo>
                    <a:pt x="2212" y="751"/>
                  </a:lnTo>
                  <a:lnTo>
                    <a:pt x="2198" y="759"/>
                  </a:lnTo>
                  <a:lnTo>
                    <a:pt x="2183" y="775"/>
                  </a:lnTo>
                  <a:lnTo>
                    <a:pt x="2176" y="807"/>
                  </a:lnTo>
                  <a:lnTo>
                    <a:pt x="2153" y="807"/>
                  </a:lnTo>
                  <a:lnTo>
                    <a:pt x="2153" y="815"/>
                  </a:lnTo>
                  <a:lnTo>
                    <a:pt x="2153" y="807"/>
                  </a:lnTo>
                  <a:lnTo>
                    <a:pt x="2153" y="775"/>
                  </a:lnTo>
                  <a:lnTo>
                    <a:pt x="2153" y="767"/>
                  </a:lnTo>
                  <a:lnTo>
                    <a:pt x="2153" y="759"/>
                  </a:lnTo>
                  <a:lnTo>
                    <a:pt x="2153" y="727"/>
                  </a:lnTo>
                  <a:lnTo>
                    <a:pt x="2153" y="703"/>
                  </a:lnTo>
                  <a:lnTo>
                    <a:pt x="2153" y="687"/>
                  </a:lnTo>
                  <a:lnTo>
                    <a:pt x="2131" y="671"/>
                  </a:lnTo>
                  <a:lnTo>
                    <a:pt x="2124" y="671"/>
                  </a:lnTo>
                  <a:lnTo>
                    <a:pt x="2109" y="687"/>
                  </a:lnTo>
                  <a:lnTo>
                    <a:pt x="2102" y="703"/>
                  </a:lnTo>
                  <a:lnTo>
                    <a:pt x="2102" y="727"/>
                  </a:lnTo>
                  <a:lnTo>
                    <a:pt x="2094" y="751"/>
                  </a:lnTo>
                  <a:lnTo>
                    <a:pt x="2065" y="767"/>
                  </a:lnTo>
                  <a:lnTo>
                    <a:pt x="2065" y="807"/>
                  </a:lnTo>
                  <a:lnTo>
                    <a:pt x="2035" y="815"/>
                  </a:lnTo>
                  <a:lnTo>
                    <a:pt x="2028" y="847"/>
                  </a:lnTo>
                  <a:lnTo>
                    <a:pt x="2006" y="847"/>
                  </a:lnTo>
                  <a:lnTo>
                    <a:pt x="2006" y="863"/>
                  </a:lnTo>
                  <a:lnTo>
                    <a:pt x="2013" y="871"/>
                  </a:lnTo>
                  <a:lnTo>
                    <a:pt x="2028" y="871"/>
                  </a:lnTo>
                  <a:lnTo>
                    <a:pt x="2028" y="902"/>
                  </a:lnTo>
                  <a:lnTo>
                    <a:pt x="2035" y="871"/>
                  </a:lnTo>
                  <a:lnTo>
                    <a:pt x="2065" y="871"/>
                  </a:lnTo>
                  <a:lnTo>
                    <a:pt x="2065" y="910"/>
                  </a:lnTo>
                  <a:lnTo>
                    <a:pt x="2094" y="918"/>
                  </a:lnTo>
                  <a:lnTo>
                    <a:pt x="2102" y="918"/>
                  </a:lnTo>
                  <a:lnTo>
                    <a:pt x="2124" y="918"/>
                  </a:lnTo>
                  <a:lnTo>
                    <a:pt x="2124" y="910"/>
                  </a:lnTo>
                  <a:lnTo>
                    <a:pt x="2131" y="902"/>
                  </a:lnTo>
                  <a:lnTo>
                    <a:pt x="2153" y="871"/>
                  </a:lnTo>
                  <a:lnTo>
                    <a:pt x="2153" y="863"/>
                  </a:lnTo>
                  <a:lnTo>
                    <a:pt x="2198" y="863"/>
                  </a:lnTo>
                  <a:lnTo>
                    <a:pt x="2212" y="863"/>
                  </a:lnTo>
                  <a:lnTo>
                    <a:pt x="2235" y="863"/>
                  </a:lnTo>
                  <a:lnTo>
                    <a:pt x="2249" y="871"/>
                  </a:lnTo>
                  <a:lnTo>
                    <a:pt x="2249" y="902"/>
                  </a:lnTo>
                  <a:lnTo>
                    <a:pt x="2235" y="902"/>
                  </a:lnTo>
                  <a:lnTo>
                    <a:pt x="2212" y="902"/>
                  </a:lnTo>
                  <a:lnTo>
                    <a:pt x="2212" y="910"/>
                  </a:lnTo>
                  <a:lnTo>
                    <a:pt x="2198" y="918"/>
                  </a:lnTo>
                  <a:lnTo>
                    <a:pt x="2183" y="926"/>
                  </a:lnTo>
                  <a:lnTo>
                    <a:pt x="2176" y="934"/>
                  </a:lnTo>
                  <a:lnTo>
                    <a:pt x="2176" y="950"/>
                  </a:lnTo>
                  <a:lnTo>
                    <a:pt x="2153" y="950"/>
                  </a:lnTo>
                  <a:lnTo>
                    <a:pt x="2153" y="958"/>
                  </a:lnTo>
                  <a:lnTo>
                    <a:pt x="2153" y="966"/>
                  </a:lnTo>
                  <a:lnTo>
                    <a:pt x="2153" y="998"/>
                  </a:lnTo>
                  <a:lnTo>
                    <a:pt x="2131" y="1022"/>
                  </a:lnTo>
                  <a:lnTo>
                    <a:pt x="2131" y="1038"/>
                  </a:lnTo>
                  <a:lnTo>
                    <a:pt x="2153" y="1038"/>
                  </a:lnTo>
                  <a:lnTo>
                    <a:pt x="2153" y="1046"/>
                  </a:lnTo>
                  <a:lnTo>
                    <a:pt x="2183" y="1046"/>
                  </a:lnTo>
                  <a:lnTo>
                    <a:pt x="2198" y="1046"/>
                  </a:lnTo>
                  <a:lnTo>
                    <a:pt x="2212" y="1054"/>
                  </a:lnTo>
                  <a:lnTo>
                    <a:pt x="2212" y="1094"/>
                  </a:lnTo>
                  <a:lnTo>
                    <a:pt x="2235" y="1094"/>
                  </a:lnTo>
                  <a:lnTo>
                    <a:pt x="2249" y="1110"/>
                  </a:lnTo>
                  <a:lnTo>
                    <a:pt x="2257" y="1134"/>
                  </a:lnTo>
                  <a:lnTo>
                    <a:pt x="2257" y="1142"/>
                  </a:lnTo>
                  <a:lnTo>
                    <a:pt x="2279" y="1142"/>
                  </a:lnTo>
                  <a:lnTo>
                    <a:pt x="2294" y="1158"/>
                  </a:lnTo>
                  <a:lnTo>
                    <a:pt x="2301" y="1158"/>
                  </a:lnTo>
                  <a:lnTo>
                    <a:pt x="2316" y="1182"/>
                  </a:lnTo>
                  <a:lnTo>
                    <a:pt x="2249" y="1182"/>
                  </a:lnTo>
                  <a:lnTo>
                    <a:pt x="2257" y="1182"/>
                  </a:lnTo>
                  <a:lnTo>
                    <a:pt x="2279" y="1190"/>
                  </a:lnTo>
                  <a:lnTo>
                    <a:pt x="2301" y="1198"/>
                  </a:lnTo>
                  <a:lnTo>
                    <a:pt x="2316" y="1198"/>
                  </a:lnTo>
                  <a:lnTo>
                    <a:pt x="2316" y="1222"/>
                  </a:lnTo>
                  <a:lnTo>
                    <a:pt x="2316" y="1230"/>
                  </a:lnTo>
                  <a:lnTo>
                    <a:pt x="2301" y="1254"/>
                  </a:lnTo>
                  <a:lnTo>
                    <a:pt x="2294" y="1254"/>
                  </a:lnTo>
                  <a:lnTo>
                    <a:pt x="2279" y="1270"/>
                  </a:lnTo>
                  <a:lnTo>
                    <a:pt x="2279" y="1286"/>
                  </a:lnTo>
                  <a:lnTo>
                    <a:pt x="2294" y="1286"/>
                  </a:lnTo>
                  <a:lnTo>
                    <a:pt x="2301" y="1270"/>
                  </a:lnTo>
                  <a:lnTo>
                    <a:pt x="2316" y="1270"/>
                  </a:lnTo>
                  <a:lnTo>
                    <a:pt x="2338" y="1270"/>
                  </a:lnTo>
                  <a:lnTo>
                    <a:pt x="2345" y="1270"/>
                  </a:lnTo>
                  <a:lnTo>
                    <a:pt x="2353" y="1270"/>
                  </a:lnTo>
                  <a:lnTo>
                    <a:pt x="2353" y="1286"/>
                  </a:lnTo>
                  <a:lnTo>
                    <a:pt x="2345" y="1286"/>
                  </a:lnTo>
                  <a:lnTo>
                    <a:pt x="2338" y="1286"/>
                  </a:lnTo>
                  <a:lnTo>
                    <a:pt x="2338" y="1302"/>
                  </a:lnTo>
                  <a:lnTo>
                    <a:pt x="2368" y="1286"/>
                  </a:lnTo>
                  <a:lnTo>
                    <a:pt x="2368" y="1302"/>
                  </a:lnTo>
                  <a:lnTo>
                    <a:pt x="2353" y="1318"/>
                  </a:lnTo>
                  <a:lnTo>
                    <a:pt x="2353" y="1350"/>
                  </a:lnTo>
                  <a:lnTo>
                    <a:pt x="2353" y="1366"/>
                  </a:lnTo>
                  <a:lnTo>
                    <a:pt x="2353" y="1374"/>
                  </a:lnTo>
                  <a:lnTo>
                    <a:pt x="2345" y="1374"/>
                  </a:lnTo>
                  <a:lnTo>
                    <a:pt x="2345" y="1366"/>
                  </a:lnTo>
                  <a:lnTo>
                    <a:pt x="2338" y="1374"/>
                  </a:lnTo>
                  <a:lnTo>
                    <a:pt x="2338" y="1382"/>
                  </a:lnTo>
                  <a:lnTo>
                    <a:pt x="2338" y="1397"/>
                  </a:lnTo>
                  <a:lnTo>
                    <a:pt x="2316" y="1429"/>
                  </a:lnTo>
                  <a:lnTo>
                    <a:pt x="2316" y="1445"/>
                  </a:lnTo>
                  <a:lnTo>
                    <a:pt x="2316" y="1461"/>
                  </a:lnTo>
                  <a:lnTo>
                    <a:pt x="2301" y="1477"/>
                  </a:lnTo>
                  <a:lnTo>
                    <a:pt x="2294" y="1477"/>
                  </a:lnTo>
                  <a:lnTo>
                    <a:pt x="2294" y="1485"/>
                  </a:lnTo>
                  <a:lnTo>
                    <a:pt x="2301" y="1485"/>
                  </a:lnTo>
                  <a:lnTo>
                    <a:pt x="2301" y="1517"/>
                  </a:lnTo>
                  <a:lnTo>
                    <a:pt x="2294" y="1533"/>
                  </a:lnTo>
                  <a:lnTo>
                    <a:pt x="2279" y="1549"/>
                  </a:lnTo>
                  <a:lnTo>
                    <a:pt x="2279" y="1557"/>
                  </a:lnTo>
                  <a:lnTo>
                    <a:pt x="2279" y="1573"/>
                  </a:lnTo>
                  <a:lnTo>
                    <a:pt x="2279" y="1581"/>
                  </a:lnTo>
                  <a:lnTo>
                    <a:pt x="2279" y="1605"/>
                  </a:lnTo>
                  <a:lnTo>
                    <a:pt x="2257" y="1621"/>
                  </a:lnTo>
                  <a:lnTo>
                    <a:pt x="2235" y="1645"/>
                  </a:lnTo>
                  <a:lnTo>
                    <a:pt x="2212" y="1661"/>
                  </a:lnTo>
                  <a:lnTo>
                    <a:pt x="2212" y="1685"/>
                  </a:lnTo>
                  <a:lnTo>
                    <a:pt x="2183" y="1709"/>
                  </a:lnTo>
                  <a:lnTo>
                    <a:pt x="2183" y="1717"/>
                  </a:lnTo>
                  <a:lnTo>
                    <a:pt x="2176" y="1717"/>
                  </a:lnTo>
                  <a:lnTo>
                    <a:pt x="2153" y="1733"/>
                  </a:lnTo>
                  <a:lnTo>
                    <a:pt x="2131" y="1741"/>
                  </a:lnTo>
                  <a:lnTo>
                    <a:pt x="2124" y="1741"/>
                  </a:lnTo>
                  <a:lnTo>
                    <a:pt x="2109" y="1741"/>
                  </a:lnTo>
                  <a:lnTo>
                    <a:pt x="2102" y="1757"/>
                  </a:lnTo>
                  <a:lnTo>
                    <a:pt x="2065" y="1757"/>
                  </a:lnTo>
                  <a:lnTo>
                    <a:pt x="2065" y="1781"/>
                  </a:lnTo>
                  <a:lnTo>
                    <a:pt x="2035" y="1781"/>
                  </a:lnTo>
                  <a:lnTo>
                    <a:pt x="2028" y="1757"/>
                  </a:lnTo>
                  <a:lnTo>
                    <a:pt x="2028" y="1781"/>
                  </a:lnTo>
                  <a:lnTo>
                    <a:pt x="2028" y="1797"/>
                  </a:lnTo>
                  <a:lnTo>
                    <a:pt x="2028" y="1805"/>
                  </a:lnTo>
                  <a:lnTo>
                    <a:pt x="2013" y="1805"/>
                  </a:lnTo>
                  <a:lnTo>
                    <a:pt x="2006" y="1797"/>
                  </a:lnTo>
                  <a:lnTo>
                    <a:pt x="2006" y="1805"/>
                  </a:lnTo>
                  <a:lnTo>
                    <a:pt x="2006" y="1821"/>
                  </a:lnTo>
                  <a:lnTo>
                    <a:pt x="1983" y="1821"/>
                  </a:lnTo>
                  <a:lnTo>
                    <a:pt x="1976" y="1837"/>
                  </a:lnTo>
                  <a:lnTo>
                    <a:pt x="1947" y="1837"/>
                  </a:lnTo>
                  <a:lnTo>
                    <a:pt x="1947" y="1845"/>
                  </a:lnTo>
                  <a:lnTo>
                    <a:pt x="1910" y="1861"/>
                  </a:lnTo>
                  <a:lnTo>
                    <a:pt x="1888" y="1877"/>
                  </a:lnTo>
                  <a:lnTo>
                    <a:pt x="1881" y="1892"/>
                  </a:lnTo>
                  <a:lnTo>
                    <a:pt x="1859" y="1892"/>
                  </a:lnTo>
                  <a:lnTo>
                    <a:pt x="1859" y="1900"/>
                  </a:lnTo>
                  <a:lnTo>
                    <a:pt x="1881" y="1900"/>
                  </a:lnTo>
                  <a:lnTo>
                    <a:pt x="1881" y="1908"/>
                  </a:lnTo>
                  <a:lnTo>
                    <a:pt x="1881" y="1932"/>
                  </a:lnTo>
                  <a:lnTo>
                    <a:pt x="1859" y="1932"/>
                  </a:lnTo>
                  <a:lnTo>
                    <a:pt x="1844" y="1900"/>
                  </a:lnTo>
                  <a:lnTo>
                    <a:pt x="1829" y="1900"/>
                  </a:lnTo>
                  <a:lnTo>
                    <a:pt x="1844" y="1892"/>
                  </a:lnTo>
                  <a:lnTo>
                    <a:pt x="1844" y="1877"/>
                  </a:lnTo>
                  <a:lnTo>
                    <a:pt x="1829" y="1861"/>
                  </a:lnTo>
                  <a:lnTo>
                    <a:pt x="1815" y="1877"/>
                  </a:lnTo>
                  <a:lnTo>
                    <a:pt x="1800" y="1892"/>
                  </a:lnTo>
                  <a:lnTo>
                    <a:pt x="1800" y="1877"/>
                  </a:lnTo>
                  <a:lnTo>
                    <a:pt x="1770" y="1877"/>
                  </a:lnTo>
                  <a:lnTo>
                    <a:pt x="1763" y="1892"/>
                  </a:lnTo>
                  <a:lnTo>
                    <a:pt x="1741" y="1892"/>
                  </a:lnTo>
                  <a:lnTo>
                    <a:pt x="1733" y="1892"/>
                  </a:lnTo>
                  <a:lnTo>
                    <a:pt x="1711" y="1892"/>
                  </a:lnTo>
                  <a:lnTo>
                    <a:pt x="1704" y="1892"/>
                  </a:lnTo>
                  <a:lnTo>
                    <a:pt x="1682" y="1892"/>
                  </a:lnTo>
                  <a:lnTo>
                    <a:pt x="1652" y="1861"/>
                  </a:lnTo>
                  <a:lnTo>
                    <a:pt x="1682" y="1837"/>
                  </a:lnTo>
                  <a:lnTo>
                    <a:pt x="1637" y="1821"/>
                  </a:lnTo>
                  <a:lnTo>
                    <a:pt x="1586" y="1821"/>
                  </a:lnTo>
                  <a:lnTo>
                    <a:pt x="1556" y="1845"/>
                  </a:lnTo>
                  <a:lnTo>
                    <a:pt x="1549" y="1861"/>
                  </a:lnTo>
                  <a:lnTo>
                    <a:pt x="1534" y="1861"/>
                  </a:lnTo>
                  <a:lnTo>
                    <a:pt x="1534" y="1877"/>
                  </a:lnTo>
                  <a:lnTo>
                    <a:pt x="1504" y="1877"/>
                  </a:lnTo>
                  <a:lnTo>
                    <a:pt x="1497" y="1877"/>
                  </a:lnTo>
                  <a:lnTo>
                    <a:pt x="1490" y="1877"/>
                  </a:lnTo>
                  <a:lnTo>
                    <a:pt x="1490" y="1861"/>
                  </a:lnTo>
                  <a:lnTo>
                    <a:pt x="1467" y="1861"/>
                  </a:lnTo>
                  <a:lnTo>
                    <a:pt x="1460" y="1877"/>
                  </a:lnTo>
                  <a:lnTo>
                    <a:pt x="1445" y="1861"/>
                  </a:lnTo>
                  <a:lnTo>
                    <a:pt x="1416" y="1892"/>
                  </a:lnTo>
                  <a:lnTo>
                    <a:pt x="1408" y="1892"/>
                  </a:lnTo>
                  <a:lnTo>
                    <a:pt x="1401" y="1892"/>
                  </a:lnTo>
                  <a:lnTo>
                    <a:pt x="1394" y="1892"/>
                  </a:lnTo>
                  <a:lnTo>
                    <a:pt x="1394" y="1900"/>
                  </a:lnTo>
                  <a:lnTo>
                    <a:pt x="1401" y="1900"/>
                  </a:lnTo>
                  <a:lnTo>
                    <a:pt x="1401" y="1908"/>
                  </a:lnTo>
                  <a:lnTo>
                    <a:pt x="1401" y="1956"/>
                  </a:lnTo>
                  <a:lnTo>
                    <a:pt x="1371" y="1948"/>
                  </a:lnTo>
                  <a:lnTo>
                    <a:pt x="1357" y="1908"/>
                  </a:lnTo>
                  <a:lnTo>
                    <a:pt x="1357" y="1932"/>
                  </a:lnTo>
                  <a:lnTo>
                    <a:pt x="1334" y="1932"/>
                  </a:lnTo>
                  <a:lnTo>
                    <a:pt x="1327" y="1948"/>
                  </a:lnTo>
                  <a:lnTo>
                    <a:pt x="1312" y="1948"/>
                  </a:lnTo>
                  <a:lnTo>
                    <a:pt x="1305" y="1932"/>
                  </a:lnTo>
                  <a:lnTo>
                    <a:pt x="1305" y="1908"/>
                  </a:lnTo>
                  <a:lnTo>
                    <a:pt x="1291" y="1900"/>
                  </a:lnTo>
                  <a:lnTo>
                    <a:pt x="1276" y="1900"/>
                  </a:lnTo>
                  <a:lnTo>
                    <a:pt x="1276" y="1877"/>
                  </a:lnTo>
                  <a:lnTo>
                    <a:pt x="1276" y="1861"/>
                  </a:lnTo>
                  <a:lnTo>
                    <a:pt x="1276" y="1845"/>
                  </a:lnTo>
                  <a:lnTo>
                    <a:pt x="1239" y="1861"/>
                  </a:lnTo>
                  <a:lnTo>
                    <a:pt x="1225" y="1821"/>
                  </a:lnTo>
                  <a:lnTo>
                    <a:pt x="1202" y="1821"/>
                  </a:lnTo>
                  <a:lnTo>
                    <a:pt x="1195" y="1821"/>
                  </a:lnTo>
                  <a:lnTo>
                    <a:pt x="1180" y="1821"/>
                  </a:lnTo>
                  <a:lnTo>
                    <a:pt x="1158" y="1797"/>
                  </a:lnTo>
                  <a:lnTo>
                    <a:pt x="1151" y="1781"/>
                  </a:lnTo>
                  <a:lnTo>
                    <a:pt x="1202" y="1717"/>
                  </a:lnTo>
                  <a:lnTo>
                    <a:pt x="1225" y="1661"/>
                  </a:lnTo>
                  <a:lnTo>
                    <a:pt x="1202" y="1645"/>
                  </a:lnTo>
                  <a:lnTo>
                    <a:pt x="1195" y="1629"/>
                  </a:lnTo>
                  <a:lnTo>
                    <a:pt x="1195" y="1621"/>
                  </a:lnTo>
                  <a:lnTo>
                    <a:pt x="1158" y="1581"/>
                  </a:lnTo>
                  <a:lnTo>
                    <a:pt x="1143" y="1573"/>
                  </a:lnTo>
                  <a:lnTo>
                    <a:pt x="1129" y="1581"/>
                  </a:lnTo>
                  <a:lnTo>
                    <a:pt x="1114" y="1581"/>
                  </a:lnTo>
                  <a:lnTo>
                    <a:pt x="1099" y="1581"/>
                  </a:lnTo>
                  <a:lnTo>
                    <a:pt x="1092" y="1573"/>
                  </a:lnTo>
                  <a:lnTo>
                    <a:pt x="1092" y="1557"/>
                  </a:lnTo>
                  <a:lnTo>
                    <a:pt x="1077" y="1557"/>
                  </a:lnTo>
                  <a:lnTo>
                    <a:pt x="1077" y="1549"/>
                  </a:lnTo>
                  <a:lnTo>
                    <a:pt x="1055" y="1533"/>
                  </a:lnTo>
                  <a:lnTo>
                    <a:pt x="1033" y="1549"/>
                  </a:lnTo>
                  <a:lnTo>
                    <a:pt x="1018" y="1557"/>
                  </a:lnTo>
                  <a:lnTo>
                    <a:pt x="996" y="1549"/>
                  </a:lnTo>
                  <a:lnTo>
                    <a:pt x="966" y="1549"/>
                  </a:lnTo>
                  <a:lnTo>
                    <a:pt x="959" y="1557"/>
                  </a:lnTo>
                  <a:lnTo>
                    <a:pt x="929" y="1557"/>
                  </a:lnTo>
                  <a:lnTo>
                    <a:pt x="914" y="1557"/>
                  </a:lnTo>
                  <a:lnTo>
                    <a:pt x="907" y="1573"/>
                  </a:lnTo>
                  <a:lnTo>
                    <a:pt x="907" y="1581"/>
                  </a:lnTo>
                  <a:lnTo>
                    <a:pt x="885" y="1605"/>
                  </a:lnTo>
                  <a:lnTo>
                    <a:pt x="848" y="1613"/>
                  </a:lnTo>
                  <a:lnTo>
                    <a:pt x="833" y="1613"/>
                  </a:lnTo>
                  <a:lnTo>
                    <a:pt x="818" y="1613"/>
                  </a:lnTo>
                  <a:lnTo>
                    <a:pt x="796" y="1613"/>
                  </a:lnTo>
                  <a:lnTo>
                    <a:pt x="789" y="1613"/>
                  </a:lnTo>
                  <a:lnTo>
                    <a:pt x="759" y="1605"/>
                  </a:lnTo>
                  <a:lnTo>
                    <a:pt x="752" y="1581"/>
                  </a:lnTo>
                  <a:lnTo>
                    <a:pt x="737" y="1581"/>
                  </a:lnTo>
                  <a:lnTo>
                    <a:pt x="730" y="1581"/>
                  </a:lnTo>
                  <a:lnTo>
                    <a:pt x="715" y="1605"/>
                  </a:lnTo>
                  <a:lnTo>
                    <a:pt x="715" y="1613"/>
                  </a:lnTo>
                  <a:lnTo>
                    <a:pt x="694" y="1621"/>
                  </a:lnTo>
                  <a:lnTo>
                    <a:pt x="694" y="1629"/>
                  </a:lnTo>
                  <a:lnTo>
                    <a:pt x="694" y="1621"/>
                  </a:lnTo>
                  <a:lnTo>
                    <a:pt x="672" y="1613"/>
                  </a:lnTo>
                  <a:lnTo>
                    <a:pt x="664" y="1613"/>
                  </a:lnTo>
                  <a:lnTo>
                    <a:pt x="649" y="1613"/>
                  </a:lnTo>
                  <a:lnTo>
                    <a:pt x="642" y="1613"/>
                  </a:lnTo>
                  <a:lnTo>
                    <a:pt x="635" y="1613"/>
                  </a:lnTo>
                  <a:lnTo>
                    <a:pt x="612" y="1613"/>
                  </a:lnTo>
                  <a:lnTo>
                    <a:pt x="583" y="1613"/>
                  </a:lnTo>
                  <a:lnTo>
                    <a:pt x="576" y="1605"/>
                  </a:lnTo>
                  <a:lnTo>
                    <a:pt x="553" y="1613"/>
                  </a:lnTo>
                  <a:lnTo>
                    <a:pt x="546" y="1605"/>
                  </a:lnTo>
                  <a:lnTo>
                    <a:pt x="524" y="1605"/>
                  </a:lnTo>
                  <a:lnTo>
                    <a:pt x="524" y="1581"/>
                  </a:lnTo>
                  <a:lnTo>
                    <a:pt x="516" y="1581"/>
                  </a:lnTo>
                  <a:lnTo>
                    <a:pt x="487" y="1573"/>
                  </a:lnTo>
                  <a:lnTo>
                    <a:pt x="472" y="1573"/>
                  </a:lnTo>
                  <a:lnTo>
                    <a:pt x="465" y="1557"/>
                  </a:lnTo>
                  <a:lnTo>
                    <a:pt x="443" y="1557"/>
                  </a:lnTo>
                  <a:lnTo>
                    <a:pt x="443" y="1549"/>
                  </a:lnTo>
                  <a:lnTo>
                    <a:pt x="398" y="1549"/>
                  </a:lnTo>
                  <a:lnTo>
                    <a:pt x="398" y="1533"/>
                  </a:lnTo>
                  <a:lnTo>
                    <a:pt x="398" y="1517"/>
                  </a:lnTo>
                  <a:lnTo>
                    <a:pt x="383" y="1517"/>
                  </a:lnTo>
                  <a:lnTo>
                    <a:pt x="361" y="1485"/>
                  </a:lnTo>
                  <a:lnTo>
                    <a:pt x="361" y="1477"/>
                  </a:lnTo>
                  <a:lnTo>
                    <a:pt x="339" y="1477"/>
                  </a:lnTo>
                  <a:lnTo>
                    <a:pt x="310" y="1477"/>
                  </a:lnTo>
                  <a:lnTo>
                    <a:pt x="302" y="1477"/>
                  </a:lnTo>
                  <a:lnTo>
                    <a:pt x="280" y="1477"/>
                  </a:lnTo>
                  <a:lnTo>
                    <a:pt x="280" y="1461"/>
                  </a:lnTo>
                  <a:lnTo>
                    <a:pt x="273" y="1445"/>
                  </a:lnTo>
                  <a:lnTo>
                    <a:pt x="251" y="1445"/>
                  </a:lnTo>
                  <a:lnTo>
                    <a:pt x="251" y="1429"/>
                  </a:lnTo>
                  <a:lnTo>
                    <a:pt x="236" y="1429"/>
                  </a:lnTo>
                  <a:lnTo>
                    <a:pt x="221" y="1421"/>
                  </a:lnTo>
                  <a:lnTo>
                    <a:pt x="191" y="1421"/>
                  </a:lnTo>
                  <a:lnTo>
                    <a:pt x="191" y="1397"/>
                  </a:lnTo>
                  <a:lnTo>
                    <a:pt x="184" y="1382"/>
                  </a:lnTo>
                  <a:lnTo>
                    <a:pt x="177" y="1350"/>
                  </a:lnTo>
                  <a:lnTo>
                    <a:pt x="177" y="1342"/>
                  </a:lnTo>
                  <a:lnTo>
                    <a:pt x="184" y="1342"/>
                  </a:lnTo>
                  <a:lnTo>
                    <a:pt x="191" y="1342"/>
                  </a:lnTo>
                  <a:lnTo>
                    <a:pt x="191" y="1318"/>
                  </a:lnTo>
                  <a:lnTo>
                    <a:pt x="191" y="1286"/>
                  </a:lnTo>
                  <a:lnTo>
                    <a:pt x="191" y="1254"/>
                  </a:lnTo>
                  <a:lnTo>
                    <a:pt x="184" y="1254"/>
                  </a:lnTo>
                  <a:lnTo>
                    <a:pt x="191" y="1222"/>
                  </a:lnTo>
                  <a:lnTo>
                    <a:pt x="221" y="1222"/>
                  </a:lnTo>
                  <a:lnTo>
                    <a:pt x="236" y="1222"/>
                  </a:lnTo>
                  <a:lnTo>
                    <a:pt x="251" y="1222"/>
                  </a:lnTo>
                  <a:lnTo>
                    <a:pt x="251" y="1206"/>
                  </a:lnTo>
                  <a:lnTo>
                    <a:pt x="251" y="1198"/>
                  </a:lnTo>
                  <a:lnTo>
                    <a:pt x="273" y="1190"/>
                  </a:lnTo>
                  <a:lnTo>
                    <a:pt x="273" y="1182"/>
                  </a:lnTo>
                  <a:lnTo>
                    <a:pt x="273" y="1158"/>
                  </a:lnTo>
                  <a:lnTo>
                    <a:pt x="251" y="1158"/>
                  </a:lnTo>
                  <a:lnTo>
                    <a:pt x="251" y="1142"/>
                  </a:lnTo>
                  <a:lnTo>
                    <a:pt x="236" y="1134"/>
                  </a:lnTo>
                  <a:lnTo>
                    <a:pt x="236" y="1110"/>
                  </a:lnTo>
                  <a:lnTo>
                    <a:pt x="221" y="1110"/>
                  </a:lnTo>
                  <a:lnTo>
                    <a:pt x="191" y="1110"/>
                  </a:lnTo>
                  <a:lnTo>
                    <a:pt x="184" y="1110"/>
                  </a:lnTo>
                  <a:lnTo>
                    <a:pt x="177" y="1110"/>
                  </a:lnTo>
                  <a:lnTo>
                    <a:pt x="162" y="1110"/>
                  </a:lnTo>
                  <a:lnTo>
                    <a:pt x="125" y="1134"/>
                  </a:lnTo>
                  <a:lnTo>
                    <a:pt x="119" y="1142"/>
                  </a:lnTo>
                  <a:lnTo>
                    <a:pt x="89" y="1134"/>
                  </a:lnTo>
                  <a:lnTo>
                    <a:pt x="74" y="1134"/>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74" name="Freeform 142"/>
            <p:cNvSpPr>
              <a:spLocks/>
            </p:cNvSpPr>
            <p:nvPr/>
          </p:nvSpPr>
          <p:spPr bwMode="auto">
            <a:xfrm>
              <a:off x="1360" y="18261"/>
              <a:ext cx="2464" cy="1956"/>
            </a:xfrm>
            <a:custGeom>
              <a:avLst/>
              <a:gdLst>
                <a:gd name="T0" fmla="*/ 30 w 2464"/>
                <a:gd name="T1" fmla="*/ 1046 h 1956"/>
                <a:gd name="T2" fmla="*/ 30 w 2464"/>
                <a:gd name="T3" fmla="*/ 966 h 1956"/>
                <a:gd name="T4" fmla="*/ 59 w 2464"/>
                <a:gd name="T5" fmla="*/ 902 h 1956"/>
                <a:gd name="T6" fmla="*/ 177 w 2464"/>
                <a:gd name="T7" fmla="*/ 863 h 1956"/>
                <a:gd name="T8" fmla="*/ 339 w 2464"/>
                <a:gd name="T9" fmla="*/ 767 h 1956"/>
                <a:gd name="T10" fmla="*/ 398 w 2464"/>
                <a:gd name="T11" fmla="*/ 655 h 1956"/>
                <a:gd name="T12" fmla="*/ 516 w 2464"/>
                <a:gd name="T13" fmla="*/ 575 h 1956"/>
                <a:gd name="T14" fmla="*/ 583 w 2464"/>
                <a:gd name="T15" fmla="*/ 479 h 1956"/>
                <a:gd name="T16" fmla="*/ 694 w 2464"/>
                <a:gd name="T17" fmla="*/ 511 h 1956"/>
                <a:gd name="T18" fmla="*/ 789 w 2464"/>
                <a:gd name="T19" fmla="*/ 607 h 1956"/>
                <a:gd name="T20" fmla="*/ 892 w 2464"/>
                <a:gd name="T21" fmla="*/ 671 h 1956"/>
                <a:gd name="T22" fmla="*/ 1003 w 2464"/>
                <a:gd name="T23" fmla="*/ 759 h 1956"/>
                <a:gd name="T24" fmla="*/ 1195 w 2464"/>
                <a:gd name="T25" fmla="*/ 807 h 1956"/>
                <a:gd name="T26" fmla="*/ 1401 w 2464"/>
                <a:gd name="T27" fmla="*/ 823 h 1956"/>
                <a:gd name="T28" fmla="*/ 1586 w 2464"/>
                <a:gd name="T29" fmla="*/ 735 h 1956"/>
                <a:gd name="T30" fmla="*/ 1711 w 2464"/>
                <a:gd name="T31" fmla="*/ 583 h 1956"/>
                <a:gd name="T32" fmla="*/ 1815 w 2464"/>
                <a:gd name="T33" fmla="*/ 471 h 1956"/>
                <a:gd name="T34" fmla="*/ 1888 w 2464"/>
                <a:gd name="T35" fmla="*/ 352 h 1956"/>
                <a:gd name="T36" fmla="*/ 1741 w 2464"/>
                <a:gd name="T37" fmla="*/ 328 h 1956"/>
                <a:gd name="T38" fmla="*/ 1844 w 2464"/>
                <a:gd name="T39" fmla="*/ 152 h 1956"/>
                <a:gd name="T40" fmla="*/ 1881 w 2464"/>
                <a:gd name="T41" fmla="*/ 16 h 1956"/>
                <a:gd name="T42" fmla="*/ 2035 w 2464"/>
                <a:gd name="T43" fmla="*/ 24 h 1956"/>
                <a:gd name="T44" fmla="*/ 2212 w 2464"/>
                <a:gd name="T45" fmla="*/ 136 h 1956"/>
                <a:gd name="T46" fmla="*/ 2353 w 2464"/>
                <a:gd name="T47" fmla="*/ 160 h 1956"/>
                <a:gd name="T48" fmla="*/ 2456 w 2464"/>
                <a:gd name="T49" fmla="*/ 176 h 1956"/>
                <a:gd name="T50" fmla="*/ 2390 w 2464"/>
                <a:gd name="T51" fmla="*/ 312 h 1956"/>
                <a:gd name="T52" fmla="*/ 2412 w 2464"/>
                <a:gd name="T53" fmla="*/ 471 h 1956"/>
                <a:gd name="T54" fmla="*/ 2368 w 2464"/>
                <a:gd name="T55" fmla="*/ 575 h 1956"/>
                <a:gd name="T56" fmla="*/ 2279 w 2464"/>
                <a:gd name="T57" fmla="*/ 671 h 1956"/>
                <a:gd name="T58" fmla="*/ 2153 w 2464"/>
                <a:gd name="T59" fmla="*/ 807 h 1956"/>
                <a:gd name="T60" fmla="*/ 2124 w 2464"/>
                <a:gd name="T61" fmla="*/ 671 h 1956"/>
                <a:gd name="T62" fmla="*/ 2006 w 2464"/>
                <a:gd name="T63" fmla="*/ 863 h 1956"/>
                <a:gd name="T64" fmla="*/ 2124 w 2464"/>
                <a:gd name="T65" fmla="*/ 910 h 1956"/>
                <a:gd name="T66" fmla="*/ 2212 w 2464"/>
                <a:gd name="T67" fmla="*/ 902 h 1956"/>
                <a:gd name="T68" fmla="*/ 2131 w 2464"/>
                <a:gd name="T69" fmla="*/ 1022 h 1956"/>
                <a:gd name="T70" fmla="*/ 2257 w 2464"/>
                <a:gd name="T71" fmla="*/ 1134 h 1956"/>
                <a:gd name="T72" fmla="*/ 2316 w 2464"/>
                <a:gd name="T73" fmla="*/ 1198 h 1956"/>
                <a:gd name="T74" fmla="*/ 2338 w 2464"/>
                <a:gd name="T75" fmla="*/ 1270 h 1956"/>
                <a:gd name="T76" fmla="*/ 2353 w 2464"/>
                <a:gd name="T77" fmla="*/ 1350 h 1956"/>
                <a:gd name="T78" fmla="*/ 2316 w 2464"/>
                <a:gd name="T79" fmla="*/ 1461 h 1956"/>
                <a:gd name="T80" fmla="*/ 2279 w 2464"/>
                <a:gd name="T81" fmla="*/ 1581 h 1956"/>
                <a:gd name="T82" fmla="*/ 2131 w 2464"/>
                <a:gd name="T83" fmla="*/ 1741 h 1956"/>
                <a:gd name="T84" fmla="*/ 2028 w 2464"/>
                <a:gd name="T85" fmla="*/ 1805 h 1956"/>
                <a:gd name="T86" fmla="*/ 1888 w 2464"/>
                <a:gd name="T87" fmla="*/ 1877 h 1956"/>
                <a:gd name="T88" fmla="*/ 1844 w 2464"/>
                <a:gd name="T89" fmla="*/ 1892 h 1956"/>
                <a:gd name="T90" fmla="*/ 1711 w 2464"/>
                <a:gd name="T91" fmla="*/ 1892 h 1956"/>
                <a:gd name="T92" fmla="*/ 1534 w 2464"/>
                <a:gd name="T93" fmla="*/ 1877 h 1956"/>
                <a:gd name="T94" fmla="*/ 1401 w 2464"/>
                <a:gd name="T95" fmla="*/ 1892 h 1956"/>
                <a:gd name="T96" fmla="*/ 1327 w 2464"/>
                <a:gd name="T97" fmla="*/ 1948 h 1956"/>
                <a:gd name="T98" fmla="*/ 1225 w 2464"/>
                <a:gd name="T99" fmla="*/ 1821 h 1956"/>
                <a:gd name="T100" fmla="*/ 1195 w 2464"/>
                <a:gd name="T101" fmla="*/ 1621 h 1956"/>
                <a:gd name="T102" fmla="*/ 1055 w 2464"/>
                <a:gd name="T103" fmla="*/ 1533 h 1956"/>
                <a:gd name="T104" fmla="*/ 885 w 2464"/>
                <a:gd name="T105" fmla="*/ 1605 h 1956"/>
                <a:gd name="T106" fmla="*/ 715 w 2464"/>
                <a:gd name="T107" fmla="*/ 1605 h 1956"/>
                <a:gd name="T108" fmla="*/ 612 w 2464"/>
                <a:gd name="T109" fmla="*/ 1613 h 1956"/>
                <a:gd name="T110" fmla="*/ 465 w 2464"/>
                <a:gd name="T111" fmla="*/ 1557 h 1956"/>
                <a:gd name="T112" fmla="*/ 310 w 2464"/>
                <a:gd name="T113" fmla="*/ 1477 h 1956"/>
                <a:gd name="T114" fmla="*/ 191 w 2464"/>
                <a:gd name="T115" fmla="*/ 1397 h 1956"/>
                <a:gd name="T116" fmla="*/ 191 w 2464"/>
                <a:gd name="T117" fmla="*/ 1222 h 1956"/>
                <a:gd name="T118" fmla="*/ 251 w 2464"/>
                <a:gd name="T119" fmla="*/ 1142 h 1956"/>
                <a:gd name="T120" fmla="*/ 89 w 2464"/>
                <a:gd name="T121" fmla="*/ 1134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4" h="1956">
                  <a:moveTo>
                    <a:pt x="74" y="1134"/>
                  </a:moveTo>
                  <a:lnTo>
                    <a:pt x="74" y="1110"/>
                  </a:lnTo>
                  <a:lnTo>
                    <a:pt x="74" y="1094"/>
                  </a:lnTo>
                  <a:lnTo>
                    <a:pt x="59" y="1086"/>
                  </a:lnTo>
                  <a:lnTo>
                    <a:pt x="59" y="1054"/>
                  </a:lnTo>
                  <a:lnTo>
                    <a:pt x="37" y="1054"/>
                  </a:lnTo>
                  <a:lnTo>
                    <a:pt x="30" y="1054"/>
                  </a:lnTo>
                  <a:lnTo>
                    <a:pt x="8" y="1054"/>
                  </a:lnTo>
                  <a:lnTo>
                    <a:pt x="8" y="1046"/>
                  </a:lnTo>
                  <a:lnTo>
                    <a:pt x="30" y="1046"/>
                  </a:lnTo>
                  <a:lnTo>
                    <a:pt x="30" y="1038"/>
                  </a:lnTo>
                  <a:lnTo>
                    <a:pt x="37" y="1038"/>
                  </a:lnTo>
                  <a:lnTo>
                    <a:pt x="59" y="1038"/>
                  </a:lnTo>
                  <a:lnTo>
                    <a:pt x="59" y="1030"/>
                  </a:lnTo>
                  <a:lnTo>
                    <a:pt x="37" y="1022"/>
                  </a:lnTo>
                  <a:lnTo>
                    <a:pt x="37" y="1006"/>
                  </a:lnTo>
                  <a:lnTo>
                    <a:pt x="59" y="998"/>
                  </a:lnTo>
                  <a:lnTo>
                    <a:pt x="37" y="990"/>
                  </a:lnTo>
                  <a:lnTo>
                    <a:pt x="37" y="966"/>
                  </a:lnTo>
                  <a:lnTo>
                    <a:pt x="30" y="966"/>
                  </a:lnTo>
                  <a:lnTo>
                    <a:pt x="8" y="966"/>
                  </a:lnTo>
                  <a:lnTo>
                    <a:pt x="0" y="958"/>
                  </a:lnTo>
                  <a:lnTo>
                    <a:pt x="0" y="934"/>
                  </a:lnTo>
                  <a:lnTo>
                    <a:pt x="0" y="926"/>
                  </a:lnTo>
                  <a:lnTo>
                    <a:pt x="0" y="918"/>
                  </a:lnTo>
                  <a:lnTo>
                    <a:pt x="0" y="910"/>
                  </a:lnTo>
                  <a:lnTo>
                    <a:pt x="8" y="910"/>
                  </a:lnTo>
                  <a:lnTo>
                    <a:pt x="8" y="902"/>
                  </a:lnTo>
                  <a:lnTo>
                    <a:pt x="37" y="902"/>
                  </a:lnTo>
                  <a:lnTo>
                    <a:pt x="59" y="902"/>
                  </a:lnTo>
                  <a:lnTo>
                    <a:pt x="59" y="871"/>
                  </a:lnTo>
                  <a:lnTo>
                    <a:pt x="74" y="871"/>
                  </a:lnTo>
                  <a:lnTo>
                    <a:pt x="89" y="863"/>
                  </a:lnTo>
                  <a:lnTo>
                    <a:pt x="96" y="863"/>
                  </a:lnTo>
                  <a:lnTo>
                    <a:pt x="96" y="871"/>
                  </a:lnTo>
                  <a:lnTo>
                    <a:pt x="119" y="902"/>
                  </a:lnTo>
                  <a:lnTo>
                    <a:pt x="125" y="871"/>
                  </a:lnTo>
                  <a:lnTo>
                    <a:pt x="147" y="871"/>
                  </a:lnTo>
                  <a:lnTo>
                    <a:pt x="162" y="863"/>
                  </a:lnTo>
                  <a:lnTo>
                    <a:pt x="177" y="863"/>
                  </a:lnTo>
                  <a:lnTo>
                    <a:pt x="184" y="863"/>
                  </a:lnTo>
                  <a:lnTo>
                    <a:pt x="191" y="863"/>
                  </a:lnTo>
                  <a:lnTo>
                    <a:pt x="221" y="863"/>
                  </a:lnTo>
                  <a:lnTo>
                    <a:pt x="251" y="847"/>
                  </a:lnTo>
                  <a:lnTo>
                    <a:pt x="302" y="823"/>
                  </a:lnTo>
                  <a:lnTo>
                    <a:pt x="310" y="815"/>
                  </a:lnTo>
                  <a:lnTo>
                    <a:pt x="310" y="807"/>
                  </a:lnTo>
                  <a:lnTo>
                    <a:pt x="310" y="775"/>
                  </a:lnTo>
                  <a:lnTo>
                    <a:pt x="339" y="775"/>
                  </a:lnTo>
                  <a:lnTo>
                    <a:pt x="339" y="767"/>
                  </a:lnTo>
                  <a:lnTo>
                    <a:pt x="339" y="759"/>
                  </a:lnTo>
                  <a:lnTo>
                    <a:pt x="339" y="751"/>
                  </a:lnTo>
                  <a:lnTo>
                    <a:pt x="339" y="703"/>
                  </a:lnTo>
                  <a:lnTo>
                    <a:pt x="339" y="671"/>
                  </a:lnTo>
                  <a:lnTo>
                    <a:pt x="339" y="655"/>
                  </a:lnTo>
                  <a:lnTo>
                    <a:pt x="310" y="655"/>
                  </a:lnTo>
                  <a:lnTo>
                    <a:pt x="339" y="639"/>
                  </a:lnTo>
                  <a:lnTo>
                    <a:pt x="361" y="639"/>
                  </a:lnTo>
                  <a:lnTo>
                    <a:pt x="383" y="655"/>
                  </a:lnTo>
                  <a:lnTo>
                    <a:pt x="398" y="655"/>
                  </a:lnTo>
                  <a:lnTo>
                    <a:pt x="428" y="655"/>
                  </a:lnTo>
                  <a:lnTo>
                    <a:pt x="443" y="639"/>
                  </a:lnTo>
                  <a:lnTo>
                    <a:pt x="428" y="639"/>
                  </a:lnTo>
                  <a:lnTo>
                    <a:pt x="428" y="615"/>
                  </a:lnTo>
                  <a:lnTo>
                    <a:pt x="428" y="607"/>
                  </a:lnTo>
                  <a:lnTo>
                    <a:pt x="443" y="583"/>
                  </a:lnTo>
                  <a:lnTo>
                    <a:pt x="465" y="575"/>
                  </a:lnTo>
                  <a:lnTo>
                    <a:pt x="472" y="559"/>
                  </a:lnTo>
                  <a:lnTo>
                    <a:pt x="487" y="559"/>
                  </a:lnTo>
                  <a:lnTo>
                    <a:pt x="516" y="575"/>
                  </a:lnTo>
                  <a:lnTo>
                    <a:pt x="524" y="575"/>
                  </a:lnTo>
                  <a:lnTo>
                    <a:pt x="546" y="575"/>
                  </a:lnTo>
                  <a:lnTo>
                    <a:pt x="568" y="575"/>
                  </a:lnTo>
                  <a:lnTo>
                    <a:pt x="576" y="575"/>
                  </a:lnTo>
                  <a:lnTo>
                    <a:pt x="576" y="559"/>
                  </a:lnTo>
                  <a:lnTo>
                    <a:pt x="576" y="527"/>
                  </a:lnTo>
                  <a:lnTo>
                    <a:pt x="568" y="511"/>
                  </a:lnTo>
                  <a:lnTo>
                    <a:pt x="568" y="495"/>
                  </a:lnTo>
                  <a:lnTo>
                    <a:pt x="576" y="495"/>
                  </a:lnTo>
                  <a:lnTo>
                    <a:pt x="583" y="479"/>
                  </a:lnTo>
                  <a:lnTo>
                    <a:pt x="605" y="479"/>
                  </a:lnTo>
                  <a:lnTo>
                    <a:pt x="612" y="479"/>
                  </a:lnTo>
                  <a:lnTo>
                    <a:pt x="635" y="471"/>
                  </a:lnTo>
                  <a:lnTo>
                    <a:pt x="635" y="439"/>
                  </a:lnTo>
                  <a:lnTo>
                    <a:pt x="664" y="439"/>
                  </a:lnTo>
                  <a:lnTo>
                    <a:pt x="649" y="471"/>
                  </a:lnTo>
                  <a:lnTo>
                    <a:pt x="664" y="479"/>
                  </a:lnTo>
                  <a:lnTo>
                    <a:pt x="672" y="479"/>
                  </a:lnTo>
                  <a:lnTo>
                    <a:pt x="694" y="495"/>
                  </a:lnTo>
                  <a:lnTo>
                    <a:pt x="694" y="511"/>
                  </a:lnTo>
                  <a:lnTo>
                    <a:pt x="715" y="511"/>
                  </a:lnTo>
                  <a:lnTo>
                    <a:pt x="737" y="511"/>
                  </a:lnTo>
                  <a:lnTo>
                    <a:pt x="752" y="511"/>
                  </a:lnTo>
                  <a:lnTo>
                    <a:pt x="752" y="527"/>
                  </a:lnTo>
                  <a:lnTo>
                    <a:pt x="752" y="543"/>
                  </a:lnTo>
                  <a:lnTo>
                    <a:pt x="759" y="559"/>
                  </a:lnTo>
                  <a:lnTo>
                    <a:pt x="759" y="575"/>
                  </a:lnTo>
                  <a:lnTo>
                    <a:pt x="789" y="575"/>
                  </a:lnTo>
                  <a:lnTo>
                    <a:pt x="789" y="583"/>
                  </a:lnTo>
                  <a:lnTo>
                    <a:pt x="789" y="607"/>
                  </a:lnTo>
                  <a:lnTo>
                    <a:pt x="789" y="615"/>
                  </a:lnTo>
                  <a:lnTo>
                    <a:pt x="789" y="639"/>
                  </a:lnTo>
                  <a:lnTo>
                    <a:pt x="759" y="655"/>
                  </a:lnTo>
                  <a:lnTo>
                    <a:pt x="759" y="671"/>
                  </a:lnTo>
                  <a:lnTo>
                    <a:pt x="789" y="671"/>
                  </a:lnTo>
                  <a:lnTo>
                    <a:pt x="796" y="671"/>
                  </a:lnTo>
                  <a:lnTo>
                    <a:pt x="818" y="671"/>
                  </a:lnTo>
                  <a:lnTo>
                    <a:pt x="840" y="671"/>
                  </a:lnTo>
                  <a:lnTo>
                    <a:pt x="885" y="671"/>
                  </a:lnTo>
                  <a:lnTo>
                    <a:pt x="892" y="671"/>
                  </a:lnTo>
                  <a:lnTo>
                    <a:pt x="907" y="671"/>
                  </a:lnTo>
                  <a:lnTo>
                    <a:pt x="914" y="687"/>
                  </a:lnTo>
                  <a:lnTo>
                    <a:pt x="929" y="687"/>
                  </a:lnTo>
                  <a:lnTo>
                    <a:pt x="929" y="703"/>
                  </a:lnTo>
                  <a:lnTo>
                    <a:pt x="937" y="703"/>
                  </a:lnTo>
                  <a:lnTo>
                    <a:pt x="966" y="703"/>
                  </a:lnTo>
                  <a:lnTo>
                    <a:pt x="981" y="727"/>
                  </a:lnTo>
                  <a:lnTo>
                    <a:pt x="981" y="735"/>
                  </a:lnTo>
                  <a:lnTo>
                    <a:pt x="996" y="751"/>
                  </a:lnTo>
                  <a:lnTo>
                    <a:pt x="1003" y="759"/>
                  </a:lnTo>
                  <a:lnTo>
                    <a:pt x="1018" y="775"/>
                  </a:lnTo>
                  <a:lnTo>
                    <a:pt x="1047" y="807"/>
                  </a:lnTo>
                  <a:lnTo>
                    <a:pt x="1055" y="807"/>
                  </a:lnTo>
                  <a:lnTo>
                    <a:pt x="1062" y="807"/>
                  </a:lnTo>
                  <a:lnTo>
                    <a:pt x="1077" y="807"/>
                  </a:lnTo>
                  <a:lnTo>
                    <a:pt x="1092" y="807"/>
                  </a:lnTo>
                  <a:lnTo>
                    <a:pt x="1114" y="807"/>
                  </a:lnTo>
                  <a:lnTo>
                    <a:pt x="1151" y="807"/>
                  </a:lnTo>
                  <a:lnTo>
                    <a:pt x="1158" y="807"/>
                  </a:lnTo>
                  <a:lnTo>
                    <a:pt x="1195" y="807"/>
                  </a:lnTo>
                  <a:lnTo>
                    <a:pt x="1225" y="807"/>
                  </a:lnTo>
                  <a:lnTo>
                    <a:pt x="1247" y="775"/>
                  </a:lnTo>
                  <a:lnTo>
                    <a:pt x="1276" y="775"/>
                  </a:lnTo>
                  <a:lnTo>
                    <a:pt x="1291" y="807"/>
                  </a:lnTo>
                  <a:lnTo>
                    <a:pt x="1305" y="807"/>
                  </a:lnTo>
                  <a:lnTo>
                    <a:pt x="1312" y="807"/>
                  </a:lnTo>
                  <a:lnTo>
                    <a:pt x="1334" y="815"/>
                  </a:lnTo>
                  <a:lnTo>
                    <a:pt x="1357" y="815"/>
                  </a:lnTo>
                  <a:lnTo>
                    <a:pt x="1371" y="823"/>
                  </a:lnTo>
                  <a:lnTo>
                    <a:pt x="1401" y="823"/>
                  </a:lnTo>
                  <a:lnTo>
                    <a:pt x="1408" y="823"/>
                  </a:lnTo>
                  <a:lnTo>
                    <a:pt x="1416" y="815"/>
                  </a:lnTo>
                  <a:lnTo>
                    <a:pt x="1453" y="807"/>
                  </a:lnTo>
                  <a:lnTo>
                    <a:pt x="1467" y="767"/>
                  </a:lnTo>
                  <a:lnTo>
                    <a:pt x="1497" y="759"/>
                  </a:lnTo>
                  <a:lnTo>
                    <a:pt x="1504" y="759"/>
                  </a:lnTo>
                  <a:lnTo>
                    <a:pt x="1534" y="751"/>
                  </a:lnTo>
                  <a:lnTo>
                    <a:pt x="1549" y="751"/>
                  </a:lnTo>
                  <a:lnTo>
                    <a:pt x="1556" y="751"/>
                  </a:lnTo>
                  <a:lnTo>
                    <a:pt x="1586" y="735"/>
                  </a:lnTo>
                  <a:lnTo>
                    <a:pt x="1622" y="703"/>
                  </a:lnTo>
                  <a:lnTo>
                    <a:pt x="1682" y="655"/>
                  </a:lnTo>
                  <a:lnTo>
                    <a:pt x="1652" y="639"/>
                  </a:lnTo>
                  <a:lnTo>
                    <a:pt x="1652" y="615"/>
                  </a:lnTo>
                  <a:lnTo>
                    <a:pt x="1652" y="607"/>
                  </a:lnTo>
                  <a:lnTo>
                    <a:pt x="1652" y="583"/>
                  </a:lnTo>
                  <a:lnTo>
                    <a:pt x="1652" y="575"/>
                  </a:lnTo>
                  <a:lnTo>
                    <a:pt x="1682" y="575"/>
                  </a:lnTo>
                  <a:lnTo>
                    <a:pt x="1704" y="575"/>
                  </a:lnTo>
                  <a:lnTo>
                    <a:pt x="1711" y="583"/>
                  </a:lnTo>
                  <a:lnTo>
                    <a:pt x="1733" y="575"/>
                  </a:lnTo>
                  <a:lnTo>
                    <a:pt x="1741" y="559"/>
                  </a:lnTo>
                  <a:lnTo>
                    <a:pt x="1763" y="543"/>
                  </a:lnTo>
                  <a:lnTo>
                    <a:pt x="1763" y="527"/>
                  </a:lnTo>
                  <a:lnTo>
                    <a:pt x="1770" y="511"/>
                  </a:lnTo>
                  <a:lnTo>
                    <a:pt x="1800" y="511"/>
                  </a:lnTo>
                  <a:lnTo>
                    <a:pt x="1800" y="495"/>
                  </a:lnTo>
                  <a:lnTo>
                    <a:pt x="1815" y="495"/>
                  </a:lnTo>
                  <a:lnTo>
                    <a:pt x="1815" y="479"/>
                  </a:lnTo>
                  <a:lnTo>
                    <a:pt x="1815" y="471"/>
                  </a:lnTo>
                  <a:lnTo>
                    <a:pt x="1829" y="471"/>
                  </a:lnTo>
                  <a:lnTo>
                    <a:pt x="1844" y="471"/>
                  </a:lnTo>
                  <a:lnTo>
                    <a:pt x="1859" y="439"/>
                  </a:lnTo>
                  <a:lnTo>
                    <a:pt x="1888" y="407"/>
                  </a:lnTo>
                  <a:lnTo>
                    <a:pt x="1896" y="407"/>
                  </a:lnTo>
                  <a:lnTo>
                    <a:pt x="1910" y="407"/>
                  </a:lnTo>
                  <a:lnTo>
                    <a:pt x="1932" y="399"/>
                  </a:lnTo>
                  <a:lnTo>
                    <a:pt x="1910" y="384"/>
                  </a:lnTo>
                  <a:lnTo>
                    <a:pt x="1896" y="376"/>
                  </a:lnTo>
                  <a:lnTo>
                    <a:pt x="1888" y="352"/>
                  </a:lnTo>
                  <a:lnTo>
                    <a:pt x="1859" y="344"/>
                  </a:lnTo>
                  <a:lnTo>
                    <a:pt x="1844" y="352"/>
                  </a:lnTo>
                  <a:lnTo>
                    <a:pt x="1829" y="376"/>
                  </a:lnTo>
                  <a:lnTo>
                    <a:pt x="1800" y="376"/>
                  </a:lnTo>
                  <a:lnTo>
                    <a:pt x="1770" y="384"/>
                  </a:lnTo>
                  <a:lnTo>
                    <a:pt x="1763" y="399"/>
                  </a:lnTo>
                  <a:lnTo>
                    <a:pt x="1741" y="384"/>
                  </a:lnTo>
                  <a:lnTo>
                    <a:pt x="1741" y="352"/>
                  </a:lnTo>
                  <a:lnTo>
                    <a:pt x="1741" y="344"/>
                  </a:lnTo>
                  <a:lnTo>
                    <a:pt x="1741" y="328"/>
                  </a:lnTo>
                  <a:lnTo>
                    <a:pt x="1741" y="312"/>
                  </a:lnTo>
                  <a:lnTo>
                    <a:pt x="1763" y="296"/>
                  </a:lnTo>
                  <a:lnTo>
                    <a:pt x="1763" y="280"/>
                  </a:lnTo>
                  <a:lnTo>
                    <a:pt x="1770" y="280"/>
                  </a:lnTo>
                  <a:lnTo>
                    <a:pt x="1800" y="280"/>
                  </a:lnTo>
                  <a:lnTo>
                    <a:pt x="1815" y="248"/>
                  </a:lnTo>
                  <a:lnTo>
                    <a:pt x="1829" y="240"/>
                  </a:lnTo>
                  <a:lnTo>
                    <a:pt x="1829" y="216"/>
                  </a:lnTo>
                  <a:lnTo>
                    <a:pt x="1844" y="176"/>
                  </a:lnTo>
                  <a:lnTo>
                    <a:pt x="1844" y="152"/>
                  </a:lnTo>
                  <a:lnTo>
                    <a:pt x="1844" y="136"/>
                  </a:lnTo>
                  <a:lnTo>
                    <a:pt x="1844" y="120"/>
                  </a:lnTo>
                  <a:lnTo>
                    <a:pt x="1829" y="104"/>
                  </a:lnTo>
                  <a:lnTo>
                    <a:pt x="1829" y="80"/>
                  </a:lnTo>
                  <a:lnTo>
                    <a:pt x="1815" y="64"/>
                  </a:lnTo>
                  <a:lnTo>
                    <a:pt x="1815" y="56"/>
                  </a:lnTo>
                  <a:lnTo>
                    <a:pt x="1829" y="48"/>
                  </a:lnTo>
                  <a:lnTo>
                    <a:pt x="1844" y="24"/>
                  </a:lnTo>
                  <a:lnTo>
                    <a:pt x="1859" y="24"/>
                  </a:lnTo>
                  <a:lnTo>
                    <a:pt x="1881" y="16"/>
                  </a:lnTo>
                  <a:lnTo>
                    <a:pt x="1888" y="0"/>
                  </a:lnTo>
                  <a:lnTo>
                    <a:pt x="1910" y="0"/>
                  </a:lnTo>
                  <a:lnTo>
                    <a:pt x="1932" y="0"/>
                  </a:lnTo>
                  <a:lnTo>
                    <a:pt x="1947" y="0"/>
                  </a:lnTo>
                  <a:lnTo>
                    <a:pt x="1976" y="16"/>
                  </a:lnTo>
                  <a:lnTo>
                    <a:pt x="1983" y="16"/>
                  </a:lnTo>
                  <a:lnTo>
                    <a:pt x="2006" y="16"/>
                  </a:lnTo>
                  <a:lnTo>
                    <a:pt x="2013" y="16"/>
                  </a:lnTo>
                  <a:lnTo>
                    <a:pt x="2028" y="16"/>
                  </a:lnTo>
                  <a:lnTo>
                    <a:pt x="2035" y="24"/>
                  </a:lnTo>
                  <a:lnTo>
                    <a:pt x="2035" y="48"/>
                  </a:lnTo>
                  <a:lnTo>
                    <a:pt x="2065" y="56"/>
                  </a:lnTo>
                  <a:lnTo>
                    <a:pt x="2109" y="112"/>
                  </a:lnTo>
                  <a:lnTo>
                    <a:pt x="2124" y="120"/>
                  </a:lnTo>
                  <a:lnTo>
                    <a:pt x="2124" y="136"/>
                  </a:lnTo>
                  <a:lnTo>
                    <a:pt x="2131" y="136"/>
                  </a:lnTo>
                  <a:lnTo>
                    <a:pt x="2153" y="136"/>
                  </a:lnTo>
                  <a:lnTo>
                    <a:pt x="2183" y="136"/>
                  </a:lnTo>
                  <a:lnTo>
                    <a:pt x="2198" y="136"/>
                  </a:lnTo>
                  <a:lnTo>
                    <a:pt x="2212" y="136"/>
                  </a:lnTo>
                  <a:lnTo>
                    <a:pt x="2235" y="136"/>
                  </a:lnTo>
                  <a:lnTo>
                    <a:pt x="2249" y="136"/>
                  </a:lnTo>
                  <a:lnTo>
                    <a:pt x="2257" y="136"/>
                  </a:lnTo>
                  <a:lnTo>
                    <a:pt x="2279" y="152"/>
                  </a:lnTo>
                  <a:lnTo>
                    <a:pt x="2294" y="160"/>
                  </a:lnTo>
                  <a:lnTo>
                    <a:pt x="2294" y="176"/>
                  </a:lnTo>
                  <a:lnTo>
                    <a:pt x="2316" y="176"/>
                  </a:lnTo>
                  <a:lnTo>
                    <a:pt x="2338" y="176"/>
                  </a:lnTo>
                  <a:lnTo>
                    <a:pt x="2345" y="176"/>
                  </a:lnTo>
                  <a:lnTo>
                    <a:pt x="2353" y="160"/>
                  </a:lnTo>
                  <a:lnTo>
                    <a:pt x="2368" y="152"/>
                  </a:lnTo>
                  <a:lnTo>
                    <a:pt x="2375" y="136"/>
                  </a:lnTo>
                  <a:lnTo>
                    <a:pt x="2390" y="136"/>
                  </a:lnTo>
                  <a:lnTo>
                    <a:pt x="2412" y="112"/>
                  </a:lnTo>
                  <a:lnTo>
                    <a:pt x="2412" y="104"/>
                  </a:lnTo>
                  <a:lnTo>
                    <a:pt x="2419" y="112"/>
                  </a:lnTo>
                  <a:lnTo>
                    <a:pt x="2427" y="120"/>
                  </a:lnTo>
                  <a:lnTo>
                    <a:pt x="2441" y="136"/>
                  </a:lnTo>
                  <a:lnTo>
                    <a:pt x="2456" y="160"/>
                  </a:lnTo>
                  <a:lnTo>
                    <a:pt x="2456" y="176"/>
                  </a:lnTo>
                  <a:lnTo>
                    <a:pt x="2456" y="224"/>
                  </a:lnTo>
                  <a:lnTo>
                    <a:pt x="2464" y="248"/>
                  </a:lnTo>
                  <a:lnTo>
                    <a:pt x="2464" y="280"/>
                  </a:lnTo>
                  <a:lnTo>
                    <a:pt x="2464" y="296"/>
                  </a:lnTo>
                  <a:lnTo>
                    <a:pt x="2456" y="296"/>
                  </a:lnTo>
                  <a:lnTo>
                    <a:pt x="2441" y="296"/>
                  </a:lnTo>
                  <a:lnTo>
                    <a:pt x="2427" y="296"/>
                  </a:lnTo>
                  <a:lnTo>
                    <a:pt x="2419" y="296"/>
                  </a:lnTo>
                  <a:lnTo>
                    <a:pt x="2412" y="312"/>
                  </a:lnTo>
                  <a:lnTo>
                    <a:pt x="2390" y="312"/>
                  </a:lnTo>
                  <a:lnTo>
                    <a:pt x="2412" y="328"/>
                  </a:lnTo>
                  <a:lnTo>
                    <a:pt x="2419" y="352"/>
                  </a:lnTo>
                  <a:lnTo>
                    <a:pt x="2441" y="384"/>
                  </a:lnTo>
                  <a:lnTo>
                    <a:pt x="2441" y="399"/>
                  </a:lnTo>
                  <a:lnTo>
                    <a:pt x="2441" y="407"/>
                  </a:lnTo>
                  <a:lnTo>
                    <a:pt x="2441" y="423"/>
                  </a:lnTo>
                  <a:lnTo>
                    <a:pt x="2441" y="439"/>
                  </a:lnTo>
                  <a:lnTo>
                    <a:pt x="2419" y="439"/>
                  </a:lnTo>
                  <a:lnTo>
                    <a:pt x="2412" y="439"/>
                  </a:lnTo>
                  <a:lnTo>
                    <a:pt x="2412" y="471"/>
                  </a:lnTo>
                  <a:lnTo>
                    <a:pt x="2412" y="479"/>
                  </a:lnTo>
                  <a:lnTo>
                    <a:pt x="2412" y="495"/>
                  </a:lnTo>
                  <a:lnTo>
                    <a:pt x="2390" y="511"/>
                  </a:lnTo>
                  <a:lnTo>
                    <a:pt x="2375" y="511"/>
                  </a:lnTo>
                  <a:lnTo>
                    <a:pt x="2353" y="527"/>
                  </a:lnTo>
                  <a:lnTo>
                    <a:pt x="2353" y="543"/>
                  </a:lnTo>
                  <a:lnTo>
                    <a:pt x="2368" y="559"/>
                  </a:lnTo>
                  <a:lnTo>
                    <a:pt x="2375" y="559"/>
                  </a:lnTo>
                  <a:lnTo>
                    <a:pt x="2375" y="575"/>
                  </a:lnTo>
                  <a:lnTo>
                    <a:pt x="2368" y="575"/>
                  </a:lnTo>
                  <a:lnTo>
                    <a:pt x="2353" y="575"/>
                  </a:lnTo>
                  <a:lnTo>
                    <a:pt x="2345" y="575"/>
                  </a:lnTo>
                  <a:lnTo>
                    <a:pt x="2338" y="575"/>
                  </a:lnTo>
                  <a:lnTo>
                    <a:pt x="2316" y="575"/>
                  </a:lnTo>
                  <a:lnTo>
                    <a:pt x="2301" y="575"/>
                  </a:lnTo>
                  <a:lnTo>
                    <a:pt x="2301" y="591"/>
                  </a:lnTo>
                  <a:lnTo>
                    <a:pt x="2301" y="607"/>
                  </a:lnTo>
                  <a:lnTo>
                    <a:pt x="2301" y="639"/>
                  </a:lnTo>
                  <a:lnTo>
                    <a:pt x="2294" y="639"/>
                  </a:lnTo>
                  <a:lnTo>
                    <a:pt x="2279" y="671"/>
                  </a:lnTo>
                  <a:lnTo>
                    <a:pt x="2257" y="687"/>
                  </a:lnTo>
                  <a:lnTo>
                    <a:pt x="2257" y="703"/>
                  </a:lnTo>
                  <a:lnTo>
                    <a:pt x="2249" y="703"/>
                  </a:lnTo>
                  <a:lnTo>
                    <a:pt x="2235" y="703"/>
                  </a:lnTo>
                  <a:lnTo>
                    <a:pt x="2212" y="727"/>
                  </a:lnTo>
                  <a:lnTo>
                    <a:pt x="2212" y="751"/>
                  </a:lnTo>
                  <a:lnTo>
                    <a:pt x="2198" y="759"/>
                  </a:lnTo>
                  <a:lnTo>
                    <a:pt x="2183" y="775"/>
                  </a:lnTo>
                  <a:lnTo>
                    <a:pt x="2176" y="807"/>
                  </a:lnTo>
                  <a:lnTo>
                    <a:pt x="2153" y="807"/>
                  </a:lnTo>
                  <a:lnTo>
                    <a:pt x="2153" y="815"/>
                  </a:lnTo>
                  <a:lnTo>
                    <a:pt x="2153" y="807"/>
                  </a:lnTo>
                  <a:lnTo>
                    <a:pt x="2153" y="775"/>
                  </a:lnTo>
                  <a:lnTo>
                    <a:pt x="2153" y="767"/>
                  </a:lnTo>
                  <a:lnTo>
                    <a:pt x="2153" y="759"/>
                  </a:lnTo>
                  <a:lnTo>
                    <a:pt x="2153" y="727"/>
                  </a:lnTo>
                  <a:lnTo>
                    <a:pt x="2153" y="703"/>
                  </a:lnTo>
                  <a:lnTo>
                    <a:pt x="2153" y="687"/>
                  </a:lnTo>
                  <a:lnTo>
                    <a:pt x="2131" y="671"/>
                  </a:lnTo>
                  <a:lnTo>
                    <a:pt x="2124" y="671"/>
                  </a:lnTo>
                  <a:lnTo>
                    <a:pt x="2109" y="687"/>
                  </a:lnTo>
                  <a:lnTo>
                    <a:pt x="2102" y="703"/>
                  </a:lnTo>
                  <a:lnTo>
                    <a:pt x="2102" y="727"/>
                  </a:lnTo>
                  <a:lnTo>
                    <a:pt x="2094" y="751"/>
                  </a:lnTo>
                  <a:lnTo>
                    <a:pt x="2065" y="767"/>
                  </a:lnTo>
                  <a:lnTo>
                    <a:pt x="2065" y="807"/>
                  </a:lnTo>
                  <a:lnTo>
                    <a:pt x="2035" y="815"/>
                  </a:lnTo>
                  <a:lnTo>
                    <a:pt x="2028" y="847"/>
                  </a:lnTo>
                  <a:lnTo>
                    <a:pt x="2006" y="847"/>
                  </a:lnTo>
                  <a:lnTo>
                    <a:pt x="2006" y="863"/>
                  </a:lnTo>
                  <a:lnTo>
                    <a:pt x="2013" y="871"/>
                  </a:lnTo>
                  <a:lnTo>
                    <a:pt x="2028" y="871"/>
                  </a:lnTo>
                  <a:lnTo>
                    <a:pt x="2028" y="902"/>
                  </a:lnTo>
                  <a:lnTo>
                    <a:pt x="2035" y="871"/>
                  </a:lnTo>
                  <a:lnTo>
                    <a:pt x="2065" y="871"/>
                  </a:lnTo>
                  <a:lnTo>
                    <a:pt x="2065" y="910"/>
                  </a:lnTo>
                  <a:lnTo>
                    <a:pt x="2094" y="918"/>
                  </a:lnTo>
                  <a:lnTo>
                    <a:pt x="2102" y="918"/>
                  </a:lnTo>
                  <a:lnTo>
                    <a:pt x="2124" y="918"/>
                  </a:lnTo>
                  <a:lnTo>
                    <a:pt x="2124" y="910"/>
                  </a:lnTo>
                  <a:lnTo>
                    <a:pt x="2131" y="902"/>
                  </a:lnTo>
                  <a:lnTo>
                    <a:pt x="2153" y="871"/>
                  </a:lnTo>
                  <a:lnTo>
                    <a:pt x="2153" y="863"/>
                  </a:lnTo>
                  <a:lnTo>
                    <a:pt x="2198" y="863"/>
                  </a:lnTo>
                  <a:lnTo>
                    <a:pt x="2212" y="863"/>
                  </a:lnTo>
                  <a:lnTo>
                    <a:pt x="2235" y="863"/>
                  </a:lnTo>
                  <a:lnTo>
                    <a:pt x="2249" y="871"/>
                  </a:lnTo>
                  <a:lnTo>
                    <a:pt x="2249" y="902"/>
                  </a:lnTo>
                  <a:lnTo>
                    <a:pt x="2235" y="902"/>
                  </a:lnTo>
                  <a:lnTo>
                    <a:pt x="2212" y="902"/>
                  </a:lnTo>
                  <a:lnTo>
                    <a:pt x="2212" y="910"/>
                  </a:lnTo>
                  <a:lnTo>
                    <a:pt x="2198" y="918"/>
                  </a:lnTo>
                  <a:lnTo>
                    <a:pt x="2183" y="926"/>
                  </a:lnTo>
                  <a:lnTo>
                    <a:pt x="2176" y="934"/>
                  </a:lnTo>
                  <a:lnTo>
                    <a:pt x="2176" y="950"/>
                  </a:lnTo>
                  <a:lnTo>
                    <a:pt x="2153" y="950"/>
                  </a:lnTo>
                  <a:lnTo>
                    <a:pt x="2153" y="958"/>
                  </a:lnTo>
                  <a:lnTo>
                    <a:pt x="2153" y="966"/>
                  </a:lnTo>
                  <a:lnTo>
                    <a:pt x="2153" y="998"/>
                  </a:lnTo>
                  <a:lnTo>
                    <a:pt x="2131" y="1022"/>
                  </a:lnTo>
                  <a:lnTo>
                    <a:pt x="2131" y="1038"/>
                  </a:lnTo>
                  <a:lnTo>
                    <a:pt x="2153" y="1038"/>
                  </a:lnTo>
                  <a:lnTo>
                    <a:pt x="2153" y="1046"/>
                  </a:lnTo>
                  <a:lnTo>
                    <a:pt x="2183" y="1046"/>
                  </a:lnTo>
                  <a:lnTo>
                    <a:pt x="2198" y="1046"/>
                  </a:lnTo>
                  <a:lnTo>
                    <a:pt x="2212" y="1054"/>
                  </a:lnTo>
                  <a:lnTo>
                    <a:pt x="2212" y="1094"/>
                  </a:lnTo>
                  <a:lnTo>
                    <a:pt x="2235" y="1094"/>
                  </a:lnTo>
                  <a:lnTo>
                    <a:pt x="2249" y="1110"/>
                  </a:lnTo>
                  <a:lnTo>
                    <a:pt x="2257" y="1134"/>
                  </a:lnTo>
                  <a:lnTo>
                    <a:pt x="2257" y="1142"/>
                  </a:lnTo>
                  <a:lnTo>
                    <a:pt x="2279" y="1142"/>
                  </a:lnTo>
                  <a:lnTo>
                    <a:pt x="2294" y="1158"/>
                  </a:lnTo>
                  <a:lnTo>
                    <a:pt x="2301" y="1158"/>
                  </a:lnTo>
                  <a:lnTo>
                    <a:pt x="2316" y="1182"/>
                  </a:lnTo>
                  <a:lnTo>
                    <a:pt x="2249" y="1182"/>
                  </a:lnTo>
                  <a:lnTo>
                    <a:pt x="2257" y="1182"/>
                  </a:lnTo>
                  <a:lnTo>
                    <a:pt x="2279" y="1190"/>
                  </a:lnTo>
                  <a:lnTo>
                    <a:pt x="2301" y="1198"/>
                  </a:lnTo>
                  <a:lnTo>
                    <a:pt x="2316" y="1198"/>
                  </a:lnTo>
                  <a:lnTo>
                    <a:pt x="2316" y="1222"/>
                  </a:lnTo>
                  <a:lnTo>
                    <a:pt x="2316" y="1230"/>
                  </a:lnTo>
                  <a:lnTo>
                    <a:pt x="2301" y="1254"/>
                  </a:lnTo>
                  <a:lnTo>
                    <a:pt x="2294" y="1254"/>
                  </a:lnTo>
                  <a:lnTo>
                    <a:pt x="2279" y="1270"/>
                  </a:lnTo>
                  <a:lnTo>
                    <a:pt x="2279" y="1286"/>
                  </a:lnTo>
                  <a:lnTo>
                    <a:pt x="2294" y="1286"/>
                  </a:lnTo>
                  <a:lnTo>
                    <a:pt x="2301" y="1270"/>
                  </a:lnTo>
                  <a:lnTo>
                    <a:pt x="2316" y="1270"/>
                  </a:lnTo>
                  <a:lnTo>
                    <a:pt x="2338" y="1270"/>
                  </a:lnTo>
                  <a:lnTo>
                    <a:pt x="2345" y="1270"/>
                  </a:lnTo>
                  <a:lnTo>
                    <a:pt x="2353" y="1270"/>
                  </a:lnTo>
                  <a:lnTo>
                    <a:pt x="2353" y="1286"/>
                  </a:lnTo>
                  <a:lnTo>
                    <a:pt x="2345" y="1286"/>
                  </a:lnTo>
                  <a:lnTo>
                    <a:pt x="2338" y="1286"/>
                  </a:lnTo>
                  <a:lnTo>
                    <a:pt x="2338" y="1302"/>
                  </a:lnTo>
                  <a:lnTo>
                    <a:pt x="2368" y="1286"/>
                  </a:lnTo>
                  <a:lnTo>
                    <a:pt x="2368" y="1302"/>
                  </a:lnTo>
                  <a:lnTo>
                    <a:pt x="2353" y="1318"/>
                  </a:lnTo>
                  <a:lnTo>
                    <a:pt x="2353" y="1350"/>
                  </a:lnTo>
                  <a:lnTo>
                    <a:pt x="2353" y="1366"/>
                  </a:lnTo>
                  <a:lnTo>
                    <a:pt x="2353" y="1374"/>
                  </a:lnTo>
                  <a:lnTo>
                    <a:pt x="2345" y="1374"/>
                  </a:lnTo>
                  <a:lnTo>
                    <a:pt x="2345" y="1366"/>
                  </a:lnTo>
                  <a:lnTo>
                    <a:pt x="2338" y="1374"/>
                  </a:lnTo>
                  <a:lnTo>
                    <a:pt x="2338" y="1382"/>
                  </a:lnTo>
                  <a:lnTo>
                    <a:pt x="2338" y="1397"/>
                  </a:lnTo>
                  <a:lnTo>
                    <a:pt x="2316" y="1429"/>
                  </a:lnTo>
                  <a:lnTo>
                    <a:pt x="2316" y="1445"/>
                  </a:lnTo>
                  <a:lnTo>
                    <a:pt x="2316" y="1461"/>
                  </a:lnTo>
                  <a:lnTo>
                    <a:pt x="2301" y="1477"/>
                  </a:lnTo>
                  <a:lnTo>
                    <a:pt x="2294" y="1477"/>
                  </a:lnTo>
                  <a:lnTo>
                    <a:pt x="2294" y="1485"/>
                  </a:lnTo>
                  <a:lnTo>
                    <a:pt x="2301" y="1485"/>
                  </a:lnTo>
                  <a:lnTo>
                    <a:pt x="2301" y="1517"/>
                  </a:lnTo>
                  <a:lnTo>
                    <a:pt x="2294" y="1533"/>
                  </a:lnTo>
                  <a:lnTo>
                    <a:pt x="2279" y="1549"/>
                  </a:lnTo>
                  <a:lnTo>
                    <a:pt x="2279" y="1557"/>
                  </a:lnTo>
                  <a:lnTo>
                    <a:pt x="2279" y="1573"/>
                  </a:lnTo>
                  <a:lnTo>
                    <a:pt x="2279" y="1581"/>
                  </a:lnTo>
                  <a:lnTo>
                    <a:pt x="2279" y="1605"/>
                  </a:lnTo>
                  <a:lnTo>
                    <a:pt x="2257" y="1621"/>
                  </a:lnTo>
                  <a:lnTo>
                    <a:pt x="2235" y="1645"/>
                  </a:lnTo>
                  <a:lnTo>
                    <a:pt x="2212" y="1661"/>
                  </a:lnTo>
                  <a:lnTo>
                    <a:pt x="2212" y="1685"/>
                  </a:lnTo>
                  <a:lnTo>
                    <a:pt x="2183" y="1709"/>
                  </a:lnTo>
                  <a:lnTo>
                    <a:pt x="2183" y="1717"/>
                  </a:lnTo>
                  <a:lnTo>
                    <a:pt x="2176" y="1717"/>
                  </a:lnTo>
                  <a:lnTo>
                    <a:pt x="2153" y="1733"/>
                  </a:lnTo>
                  <a:lnTo>
                    <a:pt x="2131" y="1741"/>
                  </a:lnTo>
                  <a:lnTo>
                    <a:pt x="2124" y="1741"/>
                  </a:lnTo>
                  <a:lnTo>
                    <a:pt x="2109" y="1741"/>
                  </a:lnTo>
                  <a:lnTo>
                    <a:pt x="2102" y="1757"/>
                  </a:lnTo>
                  <a:lnTo>
                    <a:pt x="2065" y="1757"/>
                  </a:lnTo>
                  <a:lnTo>
                    <a:pt x="2065" y="1781"/>
                  </a:lnTo>
                  <a:lnTo>
                    <a:pt x="2035" y="1781"/>
                  </a:lnTo>
                  <a:lnTo>
                    <a:pt x="2028" y="1757"/>
                  </a:lnTo>
                  <a:lnTo>
                    <a:pt x="2028" y="1781"/>
                  </a:lnTo>
                  <a:lnTo>
                    <a:pt x="2028" y="1797"/>
                  </a:lnTo>
                  <a:lnTo>
                    <a:pt x="2028" y="1805"/>
                  </a:lnTo>
                  <a:lnTo>
                    <a:pt x="2013" y="1805"/>
                  </a:lnTo>
                  <a:lnTo>
                    <a:pt x="2006" y="1797"/>
                  </a:lnTo>
                  <a:lnTo>
                    <a:pt x="2006" y="1805"/>
                  </a:lnTo>
                  <a:lnTo>
                    <a:pt x="2006" y="1821"/>
                  </a:lnTo>
                  <a:lnTo>
                    <a:pt x="1983" y="1821"/>
                  </a:lnTo>
                  <a:lnTo>
                    <a:pt x="1976" y="1837"/>
                  </a:lnTo>
                  <a:lnTo>
                    <a:pt x="1947" y="1837"/>
                  </a:lnTo>
                  <a:lnTo>
                    <a:pt x="1947" y="1845"/>
                  </a:lnTo>
                  <a:lnTo>
                    <a:pt x="1910" y="1861"/>
                  </a:lnTo>
                  <a:lnTo>
                    <a:pt x="1888" y="1877"/>
                  </a:lnTo>
                  <a:lnTo>
                    <a:pt x="1881" y="1892"/>
                  </a:lnTo>
                  <a:lnTo>
                    <a:pt x="1859" y="1892"/>
                  </a:lnTo>
                  <a:lnTo>
                    <a:pt x="1859" y="1900"/>
                  </a:lnTo>
                  <a:lnTo>
                    <a:pt x="1881" y="1900"/>
                  </a:lnTo>
                  <a:lnTo>
                    <a:pt x="1881" y="1908"/>
                  </a:lnTo>
                  <a:lnTo>
                    <a:pt x="1881" y="1932"/>
                  </a:lnTo>
                  <a:lnTo>
                    <a:pt x="1859" y="1932"/>
                  </a:lnTo>
                  <a:lnTo>
                    <a:pt x="1844" y="1900"/>
                  </a:lnTo>
                  <a:lnTo>
                    <a:pt x="1829" y="1900"/>
                  </a:lnTo>
                  <a:lnTo>
                    <a:pt x="1844" y="1892"/>
                  </a:lnTo>
                  <a:lnTo>
                    <a:pt x="1844" y="1877"/>
                  </a:lnTo>
                  <a:lnTo>
                    <a:pt x="1829" y="1861"/>
                  </a:lnTo>
                  <a:lnTo>
                    <a:pt x="1815" y="1877"/>
                  </a:lnTo>
                  <a:lnTo>
                    <a:pt x="1800" y="1892"/>
                  </a:lnTo>
                  <a:lnTo>
                    <a:pt x="1800" y="1877"/>
                  </a:lnTo>
                  <a:lnTo>
                    <a:pt x="1770" y="1877"/>
                  </a:lnTo>
                  <a:lnTo>
                    <a:pt x="1763" y="1892"/>
                  </a:lnTo>
                  <a:lnTo>
                    <a:pt x="1741" y="1892"/>
                  </a:lnTo>
                  <a:lnTo>
                    <a:pt x="1733" y="1892"/>
                  </a:lnTo>
                  <a:lnTo>
                    <a:pt x="1711" y="1892"/>
                  </a:lnTo>
                  <a:lnTo>
                    <a:pt x="1704" y="1892"/>
                  </a:lnTo>
                  <a:lnTo>
                    <a:pt x="1682" y="1892"/>
                  </a:lnTo>
                  <a:lnTo>
                    <a:pt x="1652" y="1861"/>
                  </a:lnTo>
                  <a:lnTo>
                    <a:pt x="1682" y="1837"/>
                  </a:lnTo>
                  <a:lnTo>
                    <a:pt x="1637" y="1821"/>
                  </a:lnTo>
                  <a:lnTo>
                    <a:pt x="1586" y="1821"/>
                  </a:lnTo>
                  <a:lnTo>
                    <a:pt x="1556" y="1845"/>
                  </a:lnTo>
                  <a:lnTo>
                    <a:pt x="1549" y="1861"/>
                  </a:lnTo>
                  <a:lnTo>
                    <a:pt x="1534" y="1861"/>
                  </a:lnTo>
                  <a:lnTo>
                    <a:pt x="1534" y="1877"/>
                  </a:lnTo>
                  <a:lnTo>
                    <a:pt x="1504" y="1877"/>
                  </a:lnTo>
                  <a:lnTo>
                    <a:pt x="1497" y="1877"/>
                  </a:lnTo>
                  <a:lnTo>
                    <a:pt x="1490" y="1877"/>
                  </a:lnTo>
                  <a:lnTo>
                    <a:pt x="1490" y="1861"/>
                  </a:lnTo>
                  <a:lnTo>
                    <a:pt x="1467" y="1861"/>
                  </a:lnTo>
                  <a:lnTo>
                    <a:pt x="1460" y="1877"/>
                  </a:lnTo>
                  <a:lnTo>
                    <a:pt x="1445" y="1861"/>
                  </a:lnTo>
                  <a:lnTo>
                    <a:pt x="1416" y="1892"/>
                  </a:lnTo>
                  <a:lnTo>
                    <a:pt x="1408" y="1892"/>
                  </a:lnTo>
                  <a:lnTo>
                    <a:pt x="1401" y="1892"/>
                  </a:lnTo>
                  <a:lnTo>
                    <a:pt x="1394" y="1892"/>
                  </a:lnTo>
                  <a:lnTo>
                    <a:pt x="1394" y="1900"/>
                  </a:lnTo>
                  <a:lnTo>
                    <a:pt x="1401" y="1900"/>
                  </a:lnTo>
                  <a:lnTo>
                    <a:pt x="1401" y="1908"/>
                  </a:lnTo>
                  <a:lnTo>
                    <a:pt x="1401" y="1956"/>
                  </a:lnTo>
                  <a:lnTo>
                    <a:pt x="1371" y="1948"/>
                  </a:lnTo>
                  <a:lnTo>
                    <a:pt x="1357" y="1908"/>
                  </a:lnTo>
                  <a:lnTo>
                    <a:pt x="1357" y="1932"/>
                  </a:lnTo>
                  <a:lnTo>
                    <a:pt x="1334" y="1932"/>
                  </a:lnTo>
                  <a:lnTo>
                    <a:pt x="1327" y="1948"/>
                  </a:lnTo>
                  <a:lnTo>
                    <a:pt x="1312" y="1948"/>
                  </a:lnTo>
                  <a:lnTo>
                    <a:pt x="1305" y="1932"/>
                  </a:lnTo>
                  <a:lnTo>
                    <a:pt x="1305" y="1908"/>
                  </a:lnTo>
                  <a:lnTo>
                    <a:pt x="1291" y="1900"/>
                  </a:lnTo>
                  <a:lnTo>
                    <a:pt x="1276" y="1900"/>
                  </a:lnTo>
                  <a:lnTo>
                    <a:pt x="1276" y="1877"/>
                  </a:lnTo>
                  <a:lnTo>
                    <a:pt x="1276" y="1861"/>
                  </a:lnTo>
                  <a:lnTo>
                    <a:pt x="1276" y="1845"/>
                  </a:lnTo>
                  <a:lnTo>
                    <a:pt x="1239" y="1861"/>
                  </a:lnTo>
                  <a:lnTo>
                    <a:pt x="1225" y="1821"/>
                  </a:lnTo>
                  <a:lnTo>
                    <a:pt x="1202" y="1821"/>
                  </a:lnTo>
                  <a:lnTo>
                    <a:pt x="1195" y="1821"/>
                  </a:lnTo>
                  <a:lnTo>
                    <a:pt x="1180" y="1821"/>
                  </a:lnTo>
                  <a:lnTo>
                    <a:pt x="1158" y="1797"/>
                  </a:lnTo>
                  <a:lnTo>
                    <a:pt x="1151" y="1781"/>
                  </a:lnTo>
                  <a:lnTo>
                    <a:pt x="1202" y="1717"/>
                  </a:lnTo>
                  <a:lnTo>
                    <a:pt x="1225" y="1661"/>
                  </a:lnTo>
                  <a:lnTo>
                    <a:pt x="1202" y="1645"/>
                  </a:lnTo>
                  <a:lnTo>
                    <a:pt x="1195" y="1629"/>
                  </a:lnTo>
                  <a:lnTo>
                    <a:pt x="1195" y="1621"/>
                  </a:lnTo>
                  <a:lnTo>
                    <a:pt x="1158" y="1581"/>
                  </a:lnTo>
                  <a:lnTo>
                    <a:pt x="1143" y="1573"/>
                  </a:lnTo>
                  <a:lnTo>
                    <a:pt x="1129" y="1581"/>
                  </a:lnTo>
                  <a:lnTo>
                    <a:pt x="1114" y="1581"/>
                  </a:lnTo>
                  <a:lnTo>
                    <a:pt x="1099" y="1581"/>
                  </a:lnTo>
                  <a:lnTo>
                    <a:pt x="1092" y="1573"/>
                  </a:lnTo>
                  <a:lnTo>
                    <a:pt x="1092" y="1557"/>
                  </a:lnTo>
                  <a:lnTo>
                    <a:pt x="1077" y="1557"/>
                  </a:lnTo>
                  <a:lnTo>
                    <a:pt x="1077" y="1549"/>
                  </a:lnTo>
                  <a:lnTo>
                    <a:pt x="1055" y="1533"/>
                  </a:lnTo>
                  <a:lnTo>
                    <a:pt x="1033" y="1549"/>
                  </a:lnTo>
                  <a:lnTo>
                    <a:pt x="1018" y="1557"/>
                  </a:lnTo>
                  <a:lnTo>
                    <a:pt x="996" y="1549"/>
                  </a:lnTo>
                  <a:lnTo>
                    <a:pt x="966" y="1549"/>
                  </a:lnTo>
                  <a:lnTo>
                    <a:pt x="959" y="1557"/>
                  </a:lnTo>
                  <a:lnTo>
                    <a:pt x="929" y="1557"/>
                  </a:lnTo>
                  <a:lnTo>
                    <a:pt x="914" y="1557"/>
                  </a:lnTo>
                  <a:lnTo>
                    <a:pt x="907" y="1573"/>
                  </a:lnTo>
                  <a:lnTo>
                    <a:pt x="907" y="1581"/>
                  </a:lnTo>
                  <a:lnTo>
                    <a:pt x="885" y="1605"/>
                  </a:lnTo>
                  <a:lnTo>
                    <a:pt x="848" y="1613"/>
                  </a:lnTo>
                  <a:lnTo>
                    <a:pt x="833" y="1613"/>
                  </a:lnTo>
                  <a:lnTo>
                    <a:pt x="818" y="1613"/>
                  </a:lnTo>
                  <a:lnTo>
                    <a:pt x="796" y="1613"/>
                  </a:lnTo>
                  <a:lnTo>
                    <a:pt x="789" y="1613"/>
                  </a:lnTo>
                  <a:lnTo>
                    <a:pt x="759" y="1605"/>
                  </a:lnTo>
                  <a:lnTo>
                    <a:pt x="752" y="1581"/>
                  </a:lnTo>
                  <a:lnTo>
                    <a:pt x="737" y="1581"/>
                  </a:lnTo>
                  <a:lnTo>
                    <a:pt x="730" y="1581"/>
                  </a:lnTo>
                  <a:lnTo>
                    <a:pt x="715" y="1605"/>
                  </a:lnTo>
                  <a:lnTo>
                    <a:pt x="715" y="1613"/>
                  </a:lnTo>
                  <a:lnTo>
                    <a:pt x="694" y="1621"/>
                  </a:lnTo>
                  <a:lnTo>
                    <a:pt x="694" y="1629"/>
                  </a:lnTo>
                  <a:lnTo>
                    <a:pt x="694" y="1621"/>
                  </a:lnTo>
                  <a:lnTo>
                    <a:pt x="672" y="1613"/>
                  </a:lnTo>
                  <a:lnTo>
                    <a:pt x="664" y="1613"/>
                  </a:lnTo>
                  <a:lnTo>
                    <a:pt x="649" y="1613"/>
                  </a:lnTo>
                  <a:lnTo>
                    <a:pt x="642" y="1613"/>
                  </a:lnTo>
                  <a:lnTo>
                    <a:pt x="635" y="1613"/>
                  </a:lnTo>
                  <a:lnTo>
                    <a:pt x="612" y="1613"/>
                  </a:lnTo>
                  <a:lnTo>
                    <a:pt x="583" y="1613"/>
                  </a:lnTo>
                  <a:lnTo>
                    <a:pt x="576" y="1605"/>
                  </a:lnTo>
                  <a:lnTo>
                    <a:pt x="553" y="1613"/>
                  </a:lnTo>
                  <a:lnTo>
                    <a:pt x="546" y="1605"/>
                  </a:lnTo>
                  <a:lnTo>
                    <a:pt x="524" y="1605"/>
                  </a:lnTo>
                  <a:lnTo>
                    <a:pt x="524" y="1581"/>
                  </a:lnTo>
                  <a:lnTo>
                    <a:pt x="516" y="1581"/>
                  </a:lnTo>
                  <a:lnTo>
                    <a:pt x="487" y="1573"/>
                  </a:lnTo>
                  <a:lnTo>
                    <a:pt x="472" y="1573"/>
                  </a:lnTo>
                  <a:lnTo>
                    <a:pt x="465" y="1557"/>
                  </a:lnTo>
                  <a:lnTo>
                    <a:pt x="443" y="1557"/>
                  </a:lnTo>
                  <a:lnTo>
                    <a:pt x="443" y="1549"/>
                  </a:lnTo>
                  <a:lnTo>
                    <a:pt x="398" y="1549"/>
                  </a:lnTo>
                  <a:lnTo>
                    <a:pt x="398" y="1533"/>
                  </a:lnTo>
                  <a:lnTo>
                    <a:pt x="398" y="1517"/>
                  </a:lnTo>
                  <a:lnTo>
                    <a:pt x="383" y="1517"/>
                  </a:lnTo>
                  <a:lnTo>
                    <a:pt x="361" y="1485"/>
                  </a:lnTo>
                  <a:lnTo>
                    <a:pt x="361" y="1477"/>
                  </a:lnTo>
                  <a:lnTo>
                    <a:pt x="339" y="1477"/>
                  </a:lnTo>
                  <a:lnTo>
                    <a:pt x="310" y="1477"/>
                  </a:lnTo>
                  <a:lnTo>
                    <a:pt x="302" y="1477"/>
                  </a:lnTo>
                  <a:lnTo>
                    <a:pt x="280" y="1477"/>
                  </a:lnTo>
                  <a:lnTo>
                    <a:pt x="280" y="1461"/>
                  </a:lnTo>
                  <a:lnTo>
                    <a:pt x="273" y="1445"/>
                  </a:lnTo>
                  <a:lnTo>
                    <a:pt x="251" y="1445"/>
                  </a:lnTo>
                  <a:lnTo>
                    <a:pt x="251" y="1429"/>
                  </a:lnTo>
                  <a:lnTo>
                    <a:pt x="236" y="1429"/>
                  </a:lnTo>
                  <a:lnTo>
                    <a:pt x="221" y="1421"/>
                  </a:lnTo>
                  <a:lnTo>
                    <a:pt x="191" y="1421"/>
                  </a:lnTo>
                  <a:lnTo>
                    <a:pt x="191" y="1397"/>
                  </a:lnTo>
                  <a:lnTo>
                    <a:pt x="184" y="1382"/>
                  </a:lnTo>
                  <a:lnTo>
                    <a:pt x="177" y="1350"/>
                  </a:lnTo>
                  <a:lnTo>
                    <a:pt x="177" y="1342"/>
                  </a:lnTo>
                  <a:lnTo>
                    <a:pt x="184" y="1342"/>
                  </a:lnTo>
                  <a:lnTo>
                    <a:pt x="191" y="1342"/>
                  </a:lnTo>
                  <a:lnTo>
                    <a:pt x="191" y="1318"/>
                  </a:lnTo>
                  <a:lnTo>
                    <a:pt x="191" y="1286"/>
                  </a:lnTo>
                  <a:lnTo>
                    <a:pt x="191" y="1254"/>
                  </a:lnTo>
                  <a:lnTo>
                    <a:pt x="184" y="1254"/>
                  </a:lnTo>
                  <a:lnTo>
                    <a:pt x="191" y="1222"/>
                  </a:lnTo>
                  <a:lnTo>
                    <a:pt x="221" y="1222"/>
                  </a:lnTo>
                  <a:lnTo>
                    <a:pt x="236" y="1222"/>
                  </a:lnTo>
                  <a:lnTo>
                    <a:pt x="251" y="1222"/>
                  </a:lnTo>
                  <a:lnTo>
                    <a:pt x="251" y="1206"/>
                  </a:lnTo>
                  <a:lnTo>
                    <a:pt x="251" y="1198"/>
                  </a:lnTo>
                  <a:lnTo>
                    <a:pt x="273" y="1190"/>
                  </a:lnTo>
                  <a:lnTo>
                    <a:pt x="273" y="1182"/>
                  </a:lnTo>
                  <a:lnTo>
                    <a:pt x="273" y="1158"/>
                  </a:lnTo>
                  <a:lnTo>
                    <a:pt x="251" y="1158"/>
                  </a:lnTo>
                  <a:lnTo>
                    <a:pt x="251" y="1142"/>
                  </a:lnTo>
                  <a:lnTo>
                    <a:pt x="236" y="1134"/>
                  </a:lnTo>
                  <a:lnTo>
                    <a:pt x="236" y="1110"/>
                  </a:lnTo>
                  <a:lnTo>
                    <a:pt x="221" y="1110"/>
                  </a:lnTo>
                  <a:lnTo>
                    <a:pt x="191" y="1110"/>
                  </a:lnTo>
                  <a:lnTo>
                    <a:pt x="184" y="1110"/>
                  </a:lnTo>
                  <a:lnTo>
                    <a:pt x="177" y="1110"/>
                  </a:lnTo>
                  <a:lnTo>
                    <a:pt x="162" y="1110"/>
                  </a:lnTo>
                  <a:lnTo>
                    <a:pt x="125" y="1134"/>
                  </a:lnTo>
                  <a:lnTo>
                    <a:pt x="119" y="1142"/>
                  </a:lnTo>
                  <a:lnTo>
                    <a:pt x="89" y="1134"/>
                  </a:lnTo>
                  <a:lnTo>
                    <a:pt x="74" y="1134"/>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75" name="Group 143"/>
          <p:cNvGrpSpPr>
            <a:grpSpLocks/>
          </p:cNvGrpSpPr>
          <p:nvPr/>
        </p:nvGrpSpPr>
        <p:grpSpPr bwMode="auto">
          <a:xfrm>
            <a:off x="1414463" y="2671763"/>
            <a:ext cx="2493962" cy="2420937"/>
            <a:chOff x="925" y="19371"/>
            <a:chExt cx="1571" cy="1525"/>
          </a:xfrm>
        </p:grpSpPr>
        <p:sp>
          <p:nvSpPr>
            <p:cNvPr id="658576" name="Freeform 144"/>
            <p:cNvSpPr>
              <a:spLocks/>
            </p:cNvSpPr>
            <p:nvPr/>
          </p:nvSpPr>
          <p:spPr bwMode="auto">
            <a:xfrm>
              <a:off x="925" y="19371"/>
              <a:ext cx="1571" cy="1525"/>
            </a:xfrm>
            <a:custGeom>
              <a:avLst/>
              <a:gdLst>
                <a:gd name="T0" fmla="*/ 1115 w 1571"/>
                <a:gd name="T1" fmla="*/ 631 h 1525"/>
                <a:gd name="T2" fmla="*/ 1173 w 1571"/>
                <a:gd name="T3" fmla="*/ 583 h 1525"/>
                <a:gd name="T4" fmla="*/ 1298 w 1571"/>
                <a:gd name="T5" fmla="*/ 623 h 1525"/>
                <a:gd name="T6" fmla="*/ 1284 w 1571"/>
                <a:gd name="T7" fmla="*/ 695 h 1525"/>
                <a:gd name="T8" fmla="*/ 1298 w 1571"/>
                <a:gd name="T9" fmla="*/ 751 h 1525"/>
                <a:gd name="T10" fmla="*/ 1380 w 1571"/>
                <a:gd name="T11" fmla="*/ 695 h 1525"/>
                <a:gd name="T12" fmla="*/ 1446 w 1571"/>
                <a:gd name="T13" fmla="*/ 631 h 1525"/>
                <a:gd name="T14" fmla="*/ 1512 w 1571"/>
                <a:gd name="T15" fmla="*/ 527 h 1525"/>
                <a:gd name="T16" fmla="*/ 1498 w 1571"/>
                <a:gd name="T17" fmla="*/ 471 h 1525"/>
                <a:gd name="T18" fmla="*/ 1335 w 1571"/>
                <a:gd name="T19" fmla="*/ 527 h 1525"/>
                <a:gd name="T20" fmla="*/ 1232 w 1571"/>
                <a:gd name="T21" fmla="*/ 551 h 1525"/>
                <a:gd name="T22" fmla="*/ 1129 w 1571"/>
                <a:gd name="T23" fmla="*/ 519 h 1525"/>
                <a:gd name="T24" fmla="*/ 1100 w 1571"/>
                <a:gd name="T25" fmla="*/ 519 h 1525"/>
                <a:gd name="T26" fmla="*/ 1026 w 1571"/>
                <a:gd name="T27" fmla="*/ 575 h 1525"/>
                <a:gd name="T28" fmla="*/ 915 w 1571"/>
                <a:gd name="T29" fmla="*/ 527 h 1525"/>
                <a:gd name="T30" fmla="*/ 827 w 1571"/>
                <a:gd name="T31" fmla="*/ 511 h 1525"/>
                <a:gd name="T32" fmla="*/ 701 w 1571"/>
                <a:gd name="T33" fmla="*/ 423 h 1525"/>
                <a:gd name="T34" fmla="*/ 694 w 1571"/>
                <a:gd name="T35" fmla="*/ 287 h 1525"/>
                <a:gd name="T36" fmla="*/ 620 w 1571"/>
                <a:gd name="T37" fmla="*/ 208 h 1525"/>
                <a:gd name="T38" fmla="*/ 642 w 1571"/>
                <a:gd name="T39" fmla="*/ 96 h 1525"/>
                <a:gd name="T40" fmla="*/ 554 w 1571"/>
                <a:gd name="T41" fmla="*/ 8 h 1525"/>
                <a:gd name="T42" fmla="*/ 436 w 1571"/>
                <a:gd name="T43" fmla="*/ 48 h 1525"/>
                <a:gd name="T44" fmla="*/ 384 w 1571"/>
                <a:gd name="T45" fmla="*/ 136 h 1525"/>
                <a:gd name="T46" fmla="*/ 458 w 1571"/>
                <a:gd name="T47" fmla="*/ 208 h 1525"/>
                <a:gd name="T48" fmla="*/ 399 w 1571"/>
                <a:gd name="T49" fmla="*/ 248 h 1525"/>
                <a:gd name="T50" fmla="*/ 370 w 1571"/>
                <a:gd name="T51" fmla="*/ 295 h 1525"/>
                <a:gd name="T52" fmla="*/ 288 w 1571"/>
                <a:gd name="T53" fmla="*/ 367 h 1525"/>
                <a:gd name="T54" fmla="*/ 192 w 1571"/>
                <a:gd name="T55" fmla="*/ 415 h 1525"/>
                <a:gd name="T56" fmla="*/ 133 w 1571"/>
                <a:gd name="T57" fmla="*/ 463 h 1525"/>
                <a:gd name="T58" fmla="*/ 185 w 1571"/>
                <a:gd name="T59" fmla="*/ 559 h 1525"/>
                <a:gd name="T60" fmla="*/ 104 w 1571"/>
                <a:gd name="T61" fmla="*/ 591 h 1525"/>
                <a:gd name="T62" fmla="*/ 37 w 1571"/>
                <a:gd name="T63" fmla="*/ 607 h 1525"/>
                <a:gd name="T64" fmla="*/ 96 w 1571"/>
                <a:gd name="T65" fmla="*/ 671 h 1525"/>
                <a:gd name="T66" fmla="*/ 74 w 1571"/>
                <a:gd name="T67" fmla="*/ 687 h 1525"/>
                <a:gd name="T68" fmla="*/ 96 w 1571"/>
                <a:gd name="T69" fmla="*/ 782 h 1525"/>
                <a:gd name="T70" fmla="*/ 222 w 1571"/>
                <a:gd name="T71" fmla="*/ 767 h 1525"/>
                <a:gd name="T72" fmla="*/ 222 w 1571"/>
                <a:gd name="T73" fmla="*/ 751 h 1525"/>
                <a:gd name="T74" fmla="*/ 259 w 1571"/>
                <a:gd name="T75" fmla="*/ 806 h 1525"/>
                <a:gd name="T76" fmla="*/ 237 w 1571"/>
                <a:gd name="T77" fmla="*/ 902 h 1525"/>
                <a:gd name="T78" fmla="*/ 237 w 1571"/>
                <a:gd name="T79" fmla="*/ 1054 h 1525"/>
                <a:gd name="T80" fmla="*/ 281 w 1571"/>
                <a:gd name="T81" fmla="*/ 1158 h 1525"/>
                <a:gd name="T82" fmla="*/ 355 w 1571"/>
                <a:gd name="T83" fmla="*/ 1341 h 1525"/>
                <a:gd name="T84" fmla="*/ 399 w 1571"/>
                <a:gd name="T85" fmla="*/ 1485 h 1525"/>
                <a:gd name="T86" fmla="*/ 488 w 1571"/>
                <a:gd name="T87" fmla="*/ 1485 h 1525"/>
                <a:gd name="T88" fmla="*/ 547 w 1571"/>
                <a:gd name="T89" fmla="*/ 1421 h 1525"/>
                <a:gd name="T90" fmla="*/ 583 w 1571"/>
                <a:gd name="T91" fmla="*/ 1349 h 1525"/>
                <a:gd name="T92" fmla="*/ 620 w 1571"/>
                <a:gd name="T93" fmla="*/ 1293 h 1525"/>
                <a:gd name="T94" fmla="*/ 620 w 1571"/>
                <a:gd name="T95" fmla="*/ 1150 h 1525"/>
                <a:gd name="T96" fmla="*/ 686 w 1571"/>
                <a:gd name="T97" fmla="*/ 1134 h 1525"/>
                <a:gd name="T98" fmla="*/ 760 w 1571"/>
                <a:gd name="T99" fmla="*/ 1062 h 1525"/>
                <a:gd name="T100" fmla="*/ 863 w 1571"/>
                <a:gd name="T101" fmla="*/ 998 h 1525"/>
                <a:gd name="T102" fmla="*/ 945 w 1571"/>
                <a:gd name="T103" fmla="*/ 926 h 1525"/>
                <a:gd name="T104" fmla="*/ 1019 w 1571"/>
                <a:gd name="T105" fmla="*/ 902 h 1525"/>
                <a:gd name="T106" fmla="*/ 1085 w 1571"/>
                <a:gd name="T107" fmla="*/ 798 h 1525"/>
                <a:gd name="T108" fmla="*/ 1115 w 1571"/>
                <a:gd name="T109" fmla="*/ 822 h 1525"/>
                <a:gd name="T110" fmla="*/ 1129 w 1571"/>
                <a:gd name="T111" fmla="*/ 719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25">
                  <a:moveTo>
                    <a:pt x="1129" y="719"/>
                  </a:moveTo>
                  <a:lnTo>
                    <a:pt x="1129" y="711"/>
                  </a:lnTo>
                  <a:lnTo>
                    <a:pt x="1129" y="687"/>
                  </a:lnTo>
                  <a:lnTo>
                    <a:pt x="1115" y="679"/>
                  </a:lnTo>
                  <a:lnTo>
                    <a:pt x="1100" y="671"/>
                  </a:lnTo>
                  <a:lnTo>
                    <a:pt x="1100" y="647"/>
                  </a:lnTo>
                  <a:lnTo>
                    <a:pt x="1115" y="631"/>
                  </a:lnTo>
                  <a:lnTo>
                    <a:pt x="1137" y="631"/>
                  </a:lnTo>
                  <a:lnTo>
                    <a:pt x="1129" y="623"/>
                  </a:lnTo>
                  <a:lnTo>
                    <a:pt x="1100" y="607"/>
                  </a:lnTo>
                  <a:lnTo>
                    <a:pt x="1115" y="575"/>
                  </a:lnTo>
                  <a:lnTo>
                    <a:pt x="1137" y="575"/>
                  </a:lnTo>
                  <a:lnTo>
                    <a:pt x="1173" y="591"/>
                  </a:lnTo>
                  <a:lnTo>
                    <a:pt x="1173" y="583"/>
                  </a:lnTo>
                  <a:lnTo>
                    <a:pt x="1188" y="591"/>
                  </a:lnTo>
                  <a:lnTo>
                    <a:pt x="1188" y="623"/>
                  </a:lnTo>
                  <a:lnTo>
                    <a:pt x="1202" y="631"/>
                  </a:lnTo>
                  <a:lnTo>
                    <a:pt x="1232" y="631"/>
                  </a:lnTo>
                  <a:lnTo>
                    <a:pt x="1261" y="631"/>
                  </a:lnTo>
                  <a:lnTo>
                    <a:pt x="1269" y="623"/>
                  </a:lnTo>
                  <a:lnTo>
                    <a:pt x="1298" y="623"/>
                  </a:lnTo>
                  <a:lnTo>
                    <a:pt x="1320" y="631"/>
                  </a:lnTo>
                  <a:lnTo>
                    <a:pt x="1320" y="647"/>
                  </a:lnTo>
                  <a:lnTo>
                    <a:pt x="1320" y="671"/>
                  </a:lnTo>
                  <a:lnTo>
                    <a:pt x="1320" y="679"/>
                  </a:lnTo>
                  <a:lnTo>
                    <a:pt x="1320" y="687"/>
                  </a:lnTo>
                  <a:lnTo>
                    <a:pt x="1298" y="679"/>
                  </a:lnTo>
                  <a:lnTo>
                    <a:pt x="1284" y="695"/>
                  </a:lnTo>
                  <a:lnTo>
                    <a:pt x="1269" y="711"/>
                  </a:lnTo>
                  <a:lnTo>
                    <a:pt x="1261" y="711"/>
                  </a:lnTo>
                  <a:lnTo>
                    <a:pt x="1261" y="719"/>
                  </a:lnTo>
                  <a:lnTo>
                    <a:pt x="1261" y="727"/>
                  </a:lnTo>
                  <a:lnTo>
                    <a:pt x="1269" y="751"/>
                  </a:lnTo>
                  <a:lnTo>
                    <a:pt x="1284" y="751"/>
                  </a:lnTo>
                  <a:lnTo>
                    <a:pt x="1298" y="751"/>
                  </a:lnTo>
                  <a:lnTo>
                    <a:pt x="1298" y="719"/>
                  </a:lnTo>
                  <a:lnTo>
                    <a:pt x="1320" y="719"/>
                  </a:lnTo>
                  <a:lnTo>
                    <a:pt x="1350" y="806"/>
                  </a:lnTo>
                  <a:lnTo>
                    <a:pt x="1372" y="806"/>
                  </a:lnTo>
                  <a:lnTo>
                    <a:pt x="1372" y="751"/>
                  </a:lnTo>
                  <a:lnTo>
                    <a:pt x="1380" y="751"/>
                  </a:lnTo>
                  <a:lnTo>
                    <a:pt x="1380" y="695"/>
                  </a:lnTo>
                  <a:lnTo>
                    <a:pt x="1394" y="695"/>
                  </a:lnTo>
                  <a:lnTo>
                    <a:pt x="1409" y="711"/>
                  </a:lnTo>
                  <a:lnTo>
                    <a:pt x="1424" y="695"/>
                  </a:lnTo>
                  <a:lnTo>
                    <a:pt x="1439" y="679"/>
                  </a:lnTo>
                  <a:lnTo>
                    <a:pt x="1446" y="671"/>
                  </a:lnTo>
                  <a:lnTo>
                    <a:pt x="1446" y="647"/>
                  </a:lnTo>
                  <a:lnTo>
                    <a:pt x="1446" y="631"/>
                  </a:lnTo>
                  <a:lnTo>
                    <a:pt x="1446" y="623"/>
                  </a:lnTo>
                  <a:lnTo>
                    <a:pt x="1446" y="607"/>
                  </a:lnTo>
                  <a:lnTo>
                    <a:pt x="1476" y="583"/>
                  </a:lnTo>
                  <a:lnTo>
                    <a:pt x="1446" y="575"/>
                  </a:lnTo>
                  <a:lnTo>
                    <a:pt x="1476" y="559"/>
                  </a:lnTo>
                  <a:lnTo>
                    <a:pt x="1483" y="551"/>
                  </a:lnTo>
                  <a:lnTo>
                    <a:pt x="1512" y="527"/>
                  </a:lnTo>
                  <a:lnTo>
                    <a:pt x="1527" y="519"/>
                  </a:lnTo>
                  <a:lnTo>
                    <a:pt x="1535" y="519"/>
                  </a:lnTo>
                  <a:lnTo>
                    <a:pt x="1571" y="519"/>
                  </a:lnTo>
                  <a:lnTo>
                    <a:pt x="1564" y="495"/>
                  </a:lnTo>
                  <a:lnTo>
                    <a:pt x="1527" y="495"/>
                  </a:lnTo>
                  <a:lnTo>
                    <a:pt x="1520" y="495"/>
                  </a:lnTo>
                  <a:lnTo>
                    <a:pt x="1498" y="471"/>
                  </a:lnTo>
                  <a:lnTo>
                    <a:pt x="1483" y="495"/>
                  </a:lnTo>
                  <a:lnTo>
                    <a:pt x="1446" y="511"/>
                  </a:lnTo>
                  <a:lnTo>
                    <a:pt x="1446" y="519"/>
                  </a:lnTo>
                  <a:lnTo>
                    <a:pt x="1424" y="527"/>
                  </a:lnTo>
                  <a:lnTo>
                    <a:pt x="1394" y="527"/>
                  </a:lnTo>
                  <a:lnTo>
                    <a:pt x="1350" y="527"/>
                  </a:lnTo>
                  <a:lnTo>
                    <a:pt x="1335" y="527"/>
                  </a:lnTo>
                  <a:lnTo>
                    <a:pt x="1320" y="551"/>
                  </a:lnTo>
                  <a:lnTo>
                    <a:pt x="1298" y="551"/>
                  </a:lnTo>
                  <a:lnTo>
                    <a:pt x="1284" y="551"/>
                  </a:lnTo>
                  <a:lnTo>
                    <a:pt x="1269" y="551"/>
                  </a:lnTo>
                  <a:lnTo>
                    <a:pt x="1261" y="551"/>
                  </a:lnTo>
                  <a:lnTo>
                    <a:pt x="1232" y="559"/>
                  </a:lnTo>
                  <a:lnTo>
                    <a:pt x="1232" y="551"/>
                  </a:lnTo>
                  <a:lnTo>
                    <a:pt x="1202" y="551"/>
                  </a:lnTo>
                  <a:lnTo>
                    <a:pt x="1188" y="559"/>
                  </a:lnTo>
                  <a:lnTo>
                    <a:pt x="1173" y="551"/>
                  </a:lnTo>
                  <a:lnTo>
                    <a:pt x="1137" y="551"/>
                  </a:lnTo>
                  <a:lnTo>
                    <a:pt x="1137" y="527"/>
                  </a:lnTo>
                  <a:lnTo>
                    <a:pt x="1129" y="527"/>
                  </a:lnTo>
                  <a:lnTo>
                    <a:pt x="1129" y="519"/>
                  </a:lnTo>
                  <a:lnTo>
                    <a:pt x="1137" y="511"/>
                  </a:lnTo>
                  <a:lnTo>
                    <a:pt x="1137" y="495"/>
                  </a:lnTo>
                  <a:lnTo>
                    <a:pt x="1129" y="471"/>
                  </a:lnTo>
                  <a:lnTo>
                    <a:pt x="1115" y="471"/>
                  </a:lnTo>
                  <a:lnTo>
                    <a:pt x="1100" y="471"/>
                  </a:lnTo>
                  <a:lnTo>
                    <a:pt x="1085" y="471"/>
                  </a:lnTo>
                  <a:lnTo>
                    <a:pt x="1100" y="519"/>
                  </a:lnTo>
                  <a:lnTo>
                    <a:pt x="1085" y="527"/>
                  </a:lnTo>
                  <a:lnTo>
                    <a:pt x="1100" y="551"/>
                  </a:lnTo>
                  <a:lnTo>
                    <a:pt x="1100" y="559"/>
                  </a:lnTo>
                  <a:lnTo>
                    <a:pt x="1085" y="575"/>
                  </a:lnTo>
                  <a:lnTo>
                    <a:pt x="1055" y="575"/>
                  </a:lnTo>
                  <a:lnTo>
                    <a:pt x="1048" y="575"/>
                  </a:lnTo>
                  <a:lnTo>
                    <a:pt x="1026" y="575"/>
                  </a:lnTo>
                  <a:lnTo>
                    <a:pt x="1019" y="559"/>
                  </a:lnTo>
                  <a:lnTo>
                    <a:pt x="1011" y="551"/>
                  </a:lnTo>
                  <a:lnTo>
                    <a:pt x="996" y="551"/>
                  </a:lnTo>
                  <a:lnTo>
                    <a:pt x="974" y="559"/>
                  </a:lnTo>
                  <a:lnTo>
                    <a:pt x="959" y="527"/>
                  </a:lnTo>
                  <a:lnTo>
                    <a:pt x="952" y="551"/>
                  </a:lnTo>
                  <a:lnTo>
                    <a:pt x="915" y="527"/>
                  </a:lnTo>
                  <a:lnTo>
                    <a:pt x="915" y="519"/>
                  </a:lnTo>
                  <a:lnTo>
                    <a:pt x="908" y="519"/>
                  </a:lnTo>
                  <a:lnTo>
                    <a:pt x="878" y="511"/>
                  </a:lnTo>
                  <a:lnTo>
                    <a:pt x="871" y="511"/>
                  </a:lnTo>
                  <a:lnTo>
                    <a:pt x="871" y="519"/>
                  </a:lnTo>
                  <a:lnTo>
                    <a:pt x="841" y="511"/>
                  </a:lnTo>
                  <a:lnTo>
                    <a:pt x="827" y="511"/>
                  </a:lnTo>
                  <a:lnTo>
                    <a:pt x="782" y="471"/>
                  </a:lnTo>
                  <a:lnTo>
                    <a:pt x="760" y="463"/>
                  </a:lnTo>
                  <a:lnTo>
                    <a:pt x="745" y="463"/>
                  </a:lnTo>
                  <a:lnTo>
                    <a:pt x="731" y="447"/>
                  </a:lnTo>
                  <a:lnTo>
                    <a:pt x="731" y="431"/>
                  </a:lnTo>
                  <a:lnTo>
                    <a:pt x="716" y="431"/>
                  </a:lnTo>
                  <a:lnTo>
                    <a:pt x="701" y="423"/>
                  </a:lnTo>
                  <a:lnTo>
                    <a:pt x="694" y="415"/>
                  </a:lnTo>
                  <a:lnTo>
                    <a:pt x="686" y="415"/>
                  </a:lnTo>
                  <a:lnTo>
                    <a:pt x="701" y="367"/>
                  </a:lnTo>
                  <a:lnTo>
                    <a:pt x="731" y="335"/>
                  </a:lnTo>
                  <a:lnTo>
                    <a:pt x="716" y="327"/>
                  </a:lnTo>
                  <a:lnTo>
                    <a:pt x="701" y="295"/>
                  </a:lnTo>
                  <a:lnTo>
                    <a:pt x="694" y="287"/>
                  </a:lnTo>
                  <a:lnTo>
                    <a:pt x="686" y="287"/>
                  </a:lnTo>
                  <a:lnTo>
                    <a:pt x="664" y="287"/>
                  </a:lnTo>
                  <a:lnTo>
                    <a:pt x="642" y="287"/>
                  </a:lnTo>
                  <a:lnTo>
                    <a:pt x="642" y="272"/>
                  </a:lnTo>
                  <a:lnTo>
                    <a:pt x="627" y="248"/>
                  </a:lnTo>
                  <a:lnTo>
                    <a:pt x="620" y="224"/>
                  </a:lnTo>
                  <a:lnTo>
                    <a:pt x="620" y="208"/>
                  </a:lnTo>
                  <a:lnTo>
                    <a:pt x="627" y="208"/>
                  </a:lnTo>
                  <a:lnTo>
                    <a:pt x="642" y="208"/>
                  </a:lnTo>
                  <a:lnTo>
                    <a:pt x="642" y="192"/>
                  </a:lnTo>
                  <a:lnTo>
                    <a:pt x="642" y="160"/>
                  </a:lnTo>
                  <a:lnTo>
                    <a:pt x="642" y="136"/>
                  </a:lnTo>
                  <a:lnTo>
                    <a:pt x="627" y="112"/>
                  </a:lnTo>
                  <a:lnTo>
                    <a:pt x="642" y="96"/>
                  </a:lnTo>
                  <a:lnTo>
                    <a:pt x="627" y="96"/>
                  </a:lnTo>
                  <a:lnTo>
                    <a:pt x="612" y="80"/>
                  </a:lnTo>
                  <a:lnTo>
                    <a:pt x="568" y="64"/>
                  </a:lnTo>
                  <a:lnTo>
                    <a:pt x="547" y="56"/>
                  </a:lnTo>
                  <a:lnTo>
                    <a:pt x="547" y="48"/>
                  </a:lnTo>
                  <a:lnTo>
                    <a:pt x="554" y="48"/>
                  </a:lnTo>
                  <a:lnTo>
                    <a:pt x="554" y="8"/>
                  </a:lnTo>
                  <a:lnTo>
                    <a:pt x="525" y="0"/>
                  </a:lnTo>
                  <a:lnTo>
                    <a:pt x="517" y="0"/>
                  </a:lnTo>
                  <a:lnTo>
                    <a:pt x="517" y="8"/>
                  </a:lnTo>
                  <a:lnTo>
                    <a:pt x="488" y="48"/>
                  </a:lnTo>
                  <a:lnTo>
                    <a:pt x="473" y="48"/>
                  </a:lnTo>
                  <a:lnTo>
                    <a:pt x="443" y="48"/>
                  </a:lnTo>
                  <a:lnTo>
                    <a:pt x="436" y="48"/>
                  </a:lnTo>
                  <a:lnTo>
                    <a:pt x="399" y="48"/>
                  </a:lnTo>
                  <a:lnTo>
                    <a:pt x="399" y="56"/>
                  </a:lnTo>
                  <a:lnTo>
                    <a:pt x="399" y="64"/>
                  </a:lnTo>
                  <a:lnTo>
                    <a:pt x="436" y="80"/>
                  </a:lnTo>
                  <a:lnTo>
                    <a:pt x="436" y="96"/>
                  </a:lnTo>
                  <a:lnTo>
                    <a:pt x="399" y="112"/>
                  </a:lnTo>
                  <a:lnTo>
                    <a:pt x="384" y="136"/>
                  </a:lnTo>
                  <a:lnTo>
                    <a:pt x="399" y="152"/>
                  </a:lnTo>
                  <a:lnTo>
                    <a:pt x="399" y="160"/>
                  </a:lnTo>
                  <a:lnTo>
                    <a:pt x="436" y="160"/>
                  </a:lnTo>
                  <a:lnTo>
                    <a:pt x="443" y="176"/>
                  </a:lnTo>
                  <a:lnTo>
                    <a:pt x="443" y="184"/>
                  </a:lnTo>
                  <a:lnTo>
                    <a:pt x="458" y="192"/>
                  </a:lnTo>
                  <a:lnTo>
                    <a:pt x="458" y="208"/>
                  </a:lnTo>
                  <a:lnTo>
                    <a:pt x="458" y="224"/>
                  </a:lnTo>
                  <a:lnTo>
                    <a:pt x="443" y="208"/>
                  </a:lnTo>
                  <a:lnTo>
                    <a:pt x="436" y="208"/>
                  </a:lnTo>
                  <a:lnTo>
                    <a:pt x="436" y="224"/>
                  </a:lnTo>
                  <a:lnTo>
                    <a:pt x="436" y="240"/>
                  </a:lnTo>
                  <a:lnTo>
                    <a:pt x="399" y="240"/>
                  </a:lnTo>
                  <a:lnTo>
                    <a:pt x="399" y="248"/>
                  </a:lnTo>
                  <a:lnTo>
                    <a:pt x="436" y="248"/>
                  </a:lnTo>
                  <a:lnTo>
                    <a:pt x="436" y="272"/>
                  </a:lnTo>
                  <a:lnTo>
                    <a:pt x="399" y="272"/>
                  </a:lnTo>
                  <a:lnTo>
                    <a:pt x="384" y="272"/>
                  </a:lnTo>
                  <a:lnTo>
                    <a:pt x="384" y="287"/>
                  </a:lnTo>
                  <a:lnTo>
                    <a:pt x="370" y="287"/>
                  </a:lnTo>
                  <a:lnTo>
                    <a:pt x="370" y="295"/>
                  </a:lnTo>
                  <a:lnTo>
                    <a:pt x="347" y="295"/>
                  </a:lnTo>
                  <a:lnTo>
                    <a:pt x="347" y="327"/>
                  </a:lnTo>
                  <a:lnTo>
                    <a:pt x="311" y="343"/>
                  </a:lnTo>
                  <a:lnTo>
                    <a:pt x="311" y="351"/>
                  </a:lnTo>
                  <a:lnTo>
                    <a:pt x="311" y="367"/>
                  </a:lnTo>
                  <a:lnTo>
                    <a:pt x="303" y="367"/>
                  </a:lnTo>
                  <a:lnTo>
                    <a:pt x="288" y="367"/>
                  </a:lnTo>
                  <a:lnTo>
                    <a:pt x="281" y="375"/>
                  </a:lnTo>
                  <a:lnTo>
                    <a:pt x="281" y="399"/>
                  </a:lnTo>
                  <a:lnTo>
                    <a:pt x="259" y="399"/>
                  </a:lnTo>
                  <a:lnTo>
                    <a:pt x="237" y="415"/>
                  </a:lnTo>
                  <a:lnTo>
                    <a:pt x="222" y="415"/>
                  </a:lnTo>
                  <a:lnTo>
                    <a:pt x="200" y="415"/>
                  </a:lnTo>
                  <a:lnTo>
                    <a:pt x="192" y="415"/>
                  </a:lnTo>
                  <a:lnTo>
                    <a:pt x="192" y="399"/>
                  </a:lnTo>
                  <a:lnTo>
                    <a:pt x="185" y="399"/>
                  </a:lnTo>
                  <a:lnTo>
                    <a:pt x="163" y="399"/>
                  </a:lnTo>
                  <a:lnTo>
                    <a:pt x="148" y="415"/>
                  </a:lnTo>
                  <a:lnTo>
                    <a:pt x="133" y="423"/>
                  </a:lnTo>
                  <a:lnTo>
                    <a:pt x="126" y="447"/>
                  </a:lnTo>
                  <a:lnTo>
                    <a:pt x="133" y="463"/>
                  </a:lnTo>
                  <a:lnTo>
                    <a:pt x="133" y="471"/>
                  </a:lnTo>
                  <a:lnTo>
                    <a:pt x="133" y="495"/>
                  </a:lnTo>
                  <a:lnTo>
                    <a:pt x="133" y="519"/>
                  </a:lnTo>
                  <a:lnTo>
                    <a:pt x="133" y="527"/>
                  </a:lnTo>
                  <a:lnTo>
                    <a:pt x="148" y="527"/>
                  </a:lnTo>
                  <a:lnTo>
                    <a:pt x="163" y="527"/>
                  </a:lnTo>
                  <a:lnTo>
                    <a:pt x="185" y="559"/>
                  </a:lnTo>
                  <a:lnTo>
                    <a:pt x="185" y="583"/>
                  </a:lnTo>
                  <a:lnTo>
                    <a:pt x="185" y="591"/>
                  </a:lnTo>
                  <a:lnTo>
                    <a:pt x="148" y="607"/>
                  </a:lnTo>
                  <a:lnTo>
                    <a:pt x="133" y="607"/>
                  </a:lnTo>
                  <a:lnTo>
                    <a:pt x="133" y="591"/>
                  </a:lnTo>
                  <a:lnTo>
                    <a:pt x="126" y="591"/>
                  </a:lnTo>
                  <a:lnTo>
                    <a:pt x="104" y="591"/>
                  </a:lnTo>
                  <a:lnTo>
                    <a:pt x="74" y="583"/>
                  </a:lnTo>
                  <a:lnTo>
                    <a:pt x="59" y="575"/>
                  </a:lnTo>
                  <a:lnTo>
                    <a:pt x="45" y="583"/>
                  </a:lnTo>
                  <a:lnTo>
                    <a:pt x="37" y="591"/>
                  </a:lnTo>
                  <a:lnTo>
                    <a:pt x="0" y="607"/>
                  </a:lnTo>
                  <a:lnTo>
                    <a:pt x="15" y="607"/>
                  </a:lnTo>
                  <a:lnTo>
                    <a:pt x="37" y="607"/>
                  </a:lnTo>
                  <a:lnTo>
                    <a:pt x="15" y="623"/>
                  </a:lnTo>
                  <a:lnTo>
                    <a:pt x="37" y="631"/>
                  </a:lnTo>
                  <a:lnTo>
                    <a:pt x="45" y="647"/>
                  </a:lnTo>
                  <a:lnTo>
                    <a:pt x="59" y="647"/>
                  </a:lnTo>
                  <a:lnTo>
                    <a:pt x="59" y="671"/>
                  </a:lnTo>
                  <a:lnTo>
                    <a:pt x="74" y="671"/>
                  </a:lnTo>
                  <a:lnTo>
                    <a:pt x="96" y="671"/>
                  </a:lnTo>
                  <a:lnTo>
                    <a:pt x="104" y="671"/>
                  </a:lnTo>
                  <a:lnTo>
                    <a:pt x="126" y="671"/>
                  </a:lnTo>
                  <a:lnTo>
                    <a:pt x="133" y="679"/>
                  </a:lnTo>
                  <a:lnTo>
                    <a:pt x="133" y="687"/>
                  </a:lnTo>
                  <a:lnTo>
                    <a:pt x="104" y="687"/>
                  </a:lnTo>
                  <a:lnTo>
                    <a:pt x="96" y="687"/>
                  </a:lnTo>
                  <a:lnTo>
                    <a:pt x="74" y="687"/>
                  </a:lnTo>
                  <a:lnTo>
                    <a:pt x="59" y="687"/>
                  </a:lnTo>
                  <a:lnTo>
                    <a:pt x="45" y="687"/>
                  </a:lnTo>
                  <a:lnTo>
                    <a:pt x="37" y="687"/>
                  </a:lnTo>
                  <a:lnTo>
                    <a:pt x="45" y="711"/>
                  </a:lnTo>
                  <a:lnTo>
                    <a:pt x="59" y="751"/>
                  </a:lnTo>
                  <a:lnTo>
                    <a:pt x="96" y="767"/>
                  </a:lnTo>
                  <a:lnTo>
                    <a:pt x="96" y="782"/>
                  </a:lnTo>
                  <a:lnTo>
                    <a:pt x="104" y="782"/>
                  </a:lnTo>
                  <a:lnTo>
                    <a:pt x="126" y="798"/>
                  </a:lnTo>
                  <a:lnTo>
                    <a:pt x="133" y="798"/>
                  </a:lnTo>
                  <a:lnTo>
                    <a:pt x="163" y="782"/>
                  </a:lnTo>
                  <a:lnTo>
                    <a:pt x="192" y="782"/>
                  </a:lnTo>
                  <a:lnTo>
                    <a:pt x="200" y="782"/>
                  </a:lnTo>
                  <a:lnTo>
                    <a:pt x="222" y="767"/>
                  </a:lnTo>
                  <a:lnTo>
                    <a:pt x="222" y="751"/>
                  </a:lnTo>
                  <a:lnTo>
                    <a:pt x="222" y="727"/>
                  </a:lnTo>
                  <a:lnTo>
                    <a:pt x="222" y="719"/>
                  </a:lnTo>
                  <a:lnTo>
                    <a:pt x="259" y="719"/>
                  </a:lnTo>
                  <a:lnTo>
                    <a:pt x="259" y="727"/>
                  </a:lnTo>
                  <a:lnTo>
                    <a:pt x="237" y="751"/>
                  </a:lnTo>
                  <a:lnTo>
                    <a:pt x="222" y="751"/>
                  </a:lnTo>
                  <a:lnTo>
                    <a:pt x="237" y="751"/>
                  </a:lnTo>
                  <a:lnTo>
                    <a:pt x="237" y="767"/>
                  </a:lnTo>
                  <a:lnTo>
                    <a:pt x="237" y="782"/>
                  </a:lnTo>
                  <a:lnTo>
                    <a:pt x="222" y="782"/>
                  </a:lnTo>
                  <a:lnTo>
                    <a:pt x="237" y="782"/>
                  </a:lnTo>
                  <a:lnTo>
                    <a:pt x="237" y="798"/>
                  </a:lnTo>
                  <a:lnTo>
                    <a:pt x="259" y="806"/>
                  </a:lnTo>
                  <a:lnTo>
                    <a:pt x="259" y="822"/>
                  </a:lnTo>
                  <a:lnTo>
                    <a:pt x="222" y="846"/>
                  </a:lnTo>
                  <a:lnTo>
                    <a:pt x="222" y="854"/>
                  </a:lnTo>
                  <a:lnTo>
                    <a:pt x="222" y="870"/>
                  </a:lnTo>
                  <a:lnTo>
                    <a:pt x="222" y="878"/>
                  </a:lnTo>
                  <a:lnTo>
                    <a:pt x="222" y="902"/>
                  </a:lnTo>
                  <a:lnTo>
                    <a:pt x="237" y="902"/>
                  </a:lnTo>
                  <a:lnTo>
                    <a:pt x="222" y="902"/>
                  </a:lnTo>
                  <a:lnTo>
                    <a:pt x="222" y="942"/>
                  </a:lnTo>
                  <a:lnTo>
                    <a:pt x="222" y="958"/>
                  </a:lnTo>
                  <a:lnTo>
                    <a:pt x="222" y="974"/>
                  </a:lnTo>
                  <a:lnTo>
                    <a:pt x="222" y="998"/>
                  </a:lnTo>
                  <a:lnTo>
                    <a:pt x="237" y="1030"/>
                  </a:lnTo>
                  <a:lnTo>
                    <a:pt x="237" y="1054"/>
                  </a:lnTo>
                  <a:lnTo>
                    <a:pt x="237" y="1062"/>
                  </a:lnTo>
                  <a:lnTo>
                    <a:pt x="259" y="1102"/>
                  </a:lnTo>
                  <a:lnTo>
                    <a:pt x="259" y="1110"/>
                  </a:lnTo>
                  <a:lnTo>
                    <a:pt x="259" y="1118"/>
                  </a:lnTo>
                  <a:lnTo>
                    <a:pt x="259" y="1134"/>
                  </a:lnTo>
                  <a:lnTo>
                    <a:pt x="281" y="1142"/>
                  </a:lnTo>
                  <a:lnTo>
                    <a:pt x="281" y="1158"/>
                  </a:lnTo>
                  <a:lnTo>
                    <a:pt x="288" y="1198"/>
                  </a:lnTo>
                  <a:lnTo>
                    <a:pt x="288" y="1230"/>
                  </a:lnTo>
                  <a:lnTo>
                    <a:pt x="303" y="1238"/>
                  </a:lnTo>
                  <a:lnTo>
                    <a:pt x="303" y="1285"/>
                  </a:lnTo>
                  <a:lnTo>
                    <a:pt x="311" y="1309"/>
                  </a:lnTo>
                  <a:lnTo>
                    <a:pt x="347" y="1317"/>
                  </a:lnTo>
                  <a:lnTo>
                    <a:pt x="355" y="1341"/>
                  </a:lnTo>
                  <a:lnTo>
                    <a:pt x="355" y="1373"/>
                  </a:lnTo>
                  <a:lnTo>
                    <a:pt x="370" y="1397"/>
                  </a:lnTo>
                  <a:lnTo>
                    <a:pt x="370" y="1453"/>
                  </a:lnTo>
                  <a:lnTo>
                    <a:pt x="370" y="1469"/>
                  </a:lnTo>
                  <a:lnTo>
                    <a:pt x="370" y="1485"/>
                  </a:lnTo>
                  <a:lnTo>
                    <a:pt x="384" y="1485"/>
                  </a:lnTo>
                  <a:lnTo>
                    <a:pt x="399" y="1485"/>
                  </a:lnTo>
                  <a:lnTo>
                    <a:pt x="399" y="1509"/>
                  </a:lnTo>
                  <a:lnTo>
                    <a:pt x="436" y="1517"/>
                  </a:lnTo>
                  <a:lnTo>
                    <a:pt x="436" y="1525"/>
                  </a:lnTo>
                  <a:lnTo>
                    <a:pt x="443" y="1525"/>
                  </a:lnTo>
                  <a:lnTo>
                    <a:pt x="458" y="1517"/>
                  </a:lnTo>
                  <a:lnTo>
                    <a:pt x="473" y="1509"/>
                  </a:lnTo>
                  <a:lnTo>
                    <a:pt x="488" y="1485"/>
                  </a:lnTo>
                  <a:lnTo>
                    <a:pt x="525" y="1485"/>
                  </a:lnTo>
                  <a:lnTo>
                    <a:pt x="547" y="1477"/>
                  </a:lnTo>
                  <a:lnTo>
                    <a:pt x="532" y="1477"/>
                  </a:lnTo>
                  <a:lnTo>
                    <a:pt x="525" y="1469"/>
                  </a:lnTo>
                  <a:lnTo>
                    <a:pt x="525" y="1453"/>
                  </a:lnTo>
                  <a:lnTo>
                    <a:pt x="532" y="1429"/>
                  </a:lnTo>
                  <a:lnTo>
                    <a:pt x="547" y="1421"/>
                  </a:lnTo>
                  <a:lnTo>
                    <a:pt x="568" y="1421"/>
                  </a:lnTo>
                  <a:lnTo>
                    <a:pt x="583" y="1421"/>
                  </a:lnTo>
                  <a:lnTo>
                    <a:pt x="583" y="1413"/>
                  </a:lnTo>
                  <a:lnTo>
                    <a:pt x="583" y="1397"/>
                  </a:lnTo>
                  <a:lnTo>
                    <a:pt x="583" y="1381"/>
                  </a:lnTo>
                  <a:lnTo>
                    <a:pt x="583" y="1373"/>
                  </a:lnTo>
                  <a:lnTo>
                    <a:pt x="583" y="1349"/>
                  </a:lnTo>
                  <a:lnTo>
                    <a:pt x="583" y="1341"/>
                  </a:lnTo>
                  <a:lnTo>
                    <a:pt x="598" y="1341"/>
                  </a:lnTo>
                  <a:lnTo>
                    <a:pt x="612" y="1317"/>
                  </a:lnTo>
                  <a:lnTo>
                    <a:pt x="612" y="1309"/>
                  </a:lnTo>
                  <a:lnTo>
                    <a:pt x="612" y="1301"/>
                  </a:lnTo>
                  <a:lnTo>
                    <a:pt x="620" y="1301"/>
                  </a:lnTo>
                  <a:lnTo>
                    <a:pt x="620" y="1293"/>
                  </a:lnTo>
                  <a:lnTo>
                    <a:pt x="627" y="1285"/>
                  </a:lnTo>
                  <a:lnTo>
                    <a:pt x="627" y="1254"/>
                  </a:lnTo>
                  <a:lnTo>
                    <a:pt x="620" y="1238"/>
                  </a:lnTo>
                  <a:lnTo>
                    <a:pt x="620" y="1230"/>
                  </a:lnTo>
                  <a:lnTo>
                    <a:pt x="612" y="1206"/>
                  </a:lnTo>
                  <a:lnTo>
                    <a:pt x="612" y="1190"/>
                  </a:lnTo>
                  <a:lnTo>
                    <a:pt x="620" y="1150"/>
                  </a:lnTo>
                  <a:lnTo>
                    <a:pt x="620" y="1134"/>
                  </a:lnTo>
                  <a:lnTo>
                    <a:pt x="627" y="1134"/>
                  </a:lnTo>
                  <a:lnTo>
                    <a:pt x="642" y="1134"/>
                  </a:lnTo>
                  <a:lnTo>
                    <a:pt x="664" y="1134"/>
                  </a:lnTo>
                  <a:lnTo>
                    <a:pt x="664" y="1142"/>
                  </a:lnTo>
                  <a:lnTo>
                    <a:pt x="671" y="1142"/>
                  </a:lnTo>
                  <a:lnTo>
                    <a:pt x="686" y="1134"/>
                  </a:lnTo>
                  <a:lnTo>
                    <a:pt x="686" y="1118"/>
                  </a:lnTo>
                  <a:lnTo>
                    <a:pt x="694" y="1110"/>
                  </a:lnTo>
                  <a:lnTo>
                    <a:pt x="701" y="1102"/>
                  </a:lnTo>
                  <a:lnTo>
                    <a:pt x="716" y="1110"/>
                  </a:lnTo>
                  <a:lnTo>
                    <a:pt x="731" y="1102"/>
                  </a:lnTo>
                  <a:lnTo>
                    <a:pt x="745" y="1078"/>
                  </a:lnTo>
                  <a:lnTo>
                    <a:pt x="760" y="1062"/>
                  </a:lnTo>
                  <a:lnTo>
                    <a:pt x="767" y="1062"/>
                  </a:lnTo>
                  <a:lnTo>
                    <a:pt x="782" y="1054"/>
                  </a:lnTo>
                  <a:lnTo>
                    <a:pt x="804" y="1054"/>
                  </a:lnTo>
                  <a:lnTo>
                    <a:pt x="827" y="1030"/>
                  </a:lnTo>
                  <a:lnTo>
                    <a:pt x="834" y="1014"/>
                  </a:lnTo>
                  <a:lnTo>
                    <a:pt x="841" y="1014"/>
                  </a:lnTo>
                  <a:lnTo>
                    <a:pt x="863" y="998"/>
                  </a:lnTo>
                  <a:lnTo>
                    <a:pt x="871" y="998"/>
                  </a:lnTo>
                  <a:lnTo>
                    <a:pt x="871" y="974"/>
                  </a:lnTo>
                  <a:lnTo>
                    <a:pt x="886" y="966"/>
                  </a:lnTo>
                  <a:lnTo>
                    <a:pt x="908" y="958"/>
                  </a:lnTo>
                  <a:lnTo>
                    <a:pt x="930" y="950"/>
                  </a:lnTo>
                  <a:lnTo>
                    <a:pt x="908" y="950"/>
                  </a:lnTo>
                  <a:lnTo>
                    <a:pt x="945" y="926"/>
                  </a:lnTo>
                  <a:lnTo>
                    <a:pt x="945" y="942"/>
                  </a:lnTo>
                  <a:lnTo>
                    <a:pt x="952" y="942"/>
                  </a:lnTo>
                  <a:lnTo>
                    <a:pt x="959" y="926"/>
                  </a:lnTo>
                  <a:lnTo>
                    <a:pt x="974" y="926"/>
                  </a:lnTo>
                  <a:lnTo>
                    <a:pt x="996" y="926"/>
                  </a:lnTo>
                  <a:lnTo>
                    <a:pt x="1011" y="902"/>
                  </a:lnTo>
                  <a:lnTo>
                    <a:pt x="1019" y="902"/>
                  </a:lnTo>
                  <a:lnTo>
                    <a:pt x="1026" y="878"/>
                  </a:lnTo>
                  <a:lnTo>
                    <a:pt x="1026" y="870"/>
                  </a:lnTo>
                  <a:lnTo>
                    <a:pt x="1019" y="854"/>
                  </a:lnTo>
                  <a:lnTo>
                    <a:pt x="1026" y="846"/>
                  </a:lnTo>
                  <a:lnTo>
                    <a:pt x="1048" y="838"/>
                  </a:lnTo>
                  <a:lnTo>
                    <a:pt x="1085" y="822"/>
                  </a:lnTo>
                  <a:lnTo>
                    <a:pt x="1085" y="798"/>
                  </a:lnTo>
                  <a:lnTo>
                    <a:pt x="1085" y="782"/>
                  </a:lnTo>
                  <a:lnTo>
                    <a:pt x="1085" y="798"/>
                  </a:lnTo>
                  <a:lnTo>
                    <a:pt x="1085" y="806"/>
                  </a:lnTo>
                  <a:lnTo>
                    <a:pt x="1085" y="822"/>
                  </a:lnTo>
                  <a:lnTo>
                    <a:pt x="1100" y="838"/>
                  </a:lnTo>
                  <a:lnTo>
                    <a:pt x="1115" y="838"/>
                  </a:lnTo>
                  <a:lnTo>
                    <a:pt x="1115" y="822"/>
                  </a:lnTo>
                  <a:lnTo>
                    <a:pt x="1115" y="806"/>
                  </a:lnTo>
                  <a:lnTo>
                    <a:pt x="1129" y="798"/>
                  </a:lnTo>
                  <a:lnTo>
                    <a:pt x="1137" y="798"/>
                  </a:lnTo>
                  <a:lnTo>
                    <a:pt x="1137" y="782"/>
                  </a:lnTo>
                  <a:lnTo>
                    <a:pt x="1137" y="751"/>
                  </a:lnTo>
                  <a:lnTo>
                    <a:pt x="1129" y="727"/>
                  </a:lnTo>
                  <a:lnTo>
                    <a:pt x="1129" y="719"/>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77" name="Freeform 145"/>
            <p:cNvSpPr>
              <a:spLocks/>
            </p:cNvSpPr>
            <p:nvPr/>
          </p:nvSpPr>
          <p:spPr bwMode="auto">
            <a:xfrm>
              <a:off x="925" y="19371"/>
              <a:ext cx="1571" cy="1525"/>
            </a:xfrm>
            <a:custGeom>
              <a:avLst/>
              <a:gdLst>
                <a:gd name="T0" fmla="*/ 1115 w 1571"/>
                <a:gd name="T1" fmla="*/ 631 h 1525"/>
                <a:gd name="T2" fmla="*/ 1173 w 1571"/>
                <a:gd name="T3" fmla="*/ 583 h 1525"/>
                <a:gd name="T4" fmla="*/ 1298 w 1571"/>
                <a:gd name="T5" fmla="*/ 623 h 1525"/>
                <a:gd name="T6" fmla="*/ 1284 w 1571"/>
                <a:gd name="T7" fmla="*/ 695 h 1525"/>
                <a:gd name="T8" fmla="*/ 1298 w 1571"/>
                <a:gd name="T9" fmla="*/ 751 h 1525"/>
                <a:gd name="T10" fmla="*/ 1380 w 1571"/>
                <a:gd name="T11" fmla="*/ 695 h 1525"/>
                <a:gd name="T12" fmla="*/ 1446 w 1571"/>
                <a:gd name="T13" fmla="*/ 631 h 1525"/>
                <a:gd name="T14" fmla="*/ 1512 w 1571"/>
                <a:gd name="T15" fmla="*/ 527 h 1525"/>
                <a:gd name="T16" fmla="*/ 1498 w 1571"/>
                <a:gd name="T17" fmla="*/ 471 h 1525"/>
                <a:gd name="T18" fmla="*/ 1335 w 1571"/>
                <a:gd name="T19" fmla="*/ 527 h 1525"/>
                <a:gd name="T20" fmla="*/ 1232 w 1571"/>
                <a:gd name="T21" fmla="*/ 551 h 1525"/>
                <a:gd name="T22" fmla="*/ 1129 w 1571"/>
                <a:gd name="T23" fmla="*/ 519 h 1525"/>
                <a:gd name="T24" fmla="*/ 1100 w 1571"/>
                <a:gd name="T25" fmla="*/ 519 h 1525"/>
                <a:gd name="T26" fmla="*/ 1026 w 1571"/>
                <a:gd name="T27" fmla="*/ 575 h 1525"/>
                <a:gd name="T28" fmla="*/ 915 w 1571"/>
                <a:gd name="T29" fmla="*/ 527 h 1525"/>
                <a:gd name="T30" fmla="*/ 827 w 1571"/>
                <a:gd name="T31" fmla="*/ 511 h 1525"/>
                <a:gd name="T32" fmla="*/ 701 w 1571"/>
                <a:gd name="T33" fmla="*/ 423 h 1525"/>
                <a:gd name="T34" fmla="*/ 694 w 1571"/>
                <a:gd name="T35" fmla="*/ 287 h 1525"/>
                <a:gd name="T36" fmla="*/ 620 w 1571"/>
                <a:gd name="T37" fmla="*/ 208 h 1525"/>
                <a:gd name="T38" fmla="*/ 642 w 1571"/>
                <a:gd name="T39" fmla="*/ 96 h 1525"/>
                <a:gd name="T40" fmla="*/ 554 w 1571"/>
                <a:gd name="T41" fmla="*/ 8 h 1525"/>
                <a:gd name="T42" fmla="*/ 436 w 1571"/>
                <a:gd name="T43" fmla="*/ 48 h 1525"/>
                <a:gd name="T44" fmla="*/ 384 w 1571"/>
                <a:gd name="T45" fmla="*/ 136 h 1525"/>
                <a:gd name="T46" fmla="*/ 458 w 1571"/>
                <a:gd name="T47" fmla="*/ 208 h 1525"/>
                <a:gd name="T48" fmla="*/ 399 w 1571"/>
                <a:gd name="T49" fmla="*/ 248 h 1525"/>
                <a:gd name="T50" fmla="*/ 370 w 1571"/>
                <a:gd name="T51" fmla="*/ 295 h 1525"/>
                <a:gd name="T52" fmla="*/ 288 w 1571"/>
                <a:gd name="T53" fmla="*/ 367 h 1525"/>
                <a:gd name="T54" fmla="*/ 192 w 1571"/>
                <a:gd name="T55" fmla="*/ 415 h 1525"/>
                <a:gd name="T56" fmla="*/ 133 w 1571"/>
                <a:gd name="T57" fmla="*/ 463 h 1525"/>
                <a:gd name="T58" fmla="*/ 185 w 1571"/>
                <a:gd name="T59" fmla="*/ 559 h 1525"/>
                <a:gd name="T60" fmla="*/ 104 w 1571"/>
                <a:gd name="T61" fmla="*/ 591 h 1525"/>
                <a:gd name="T62" fmla="*/ 37 w 1571"/>
                <a:gd name="T63" fmla="*/ 607 h 1525"/>
                <a:gd name="T64" fmla="*/ 96 w 1571"/>
                <a:gd name="T65" fmla="*/ 671 h 1525"/>
                <a:gd name="T66" fmla="*/ 74 w 1571"/>
                <a:gd name="T67" fmla="*/ 687 h 1525"/>
                <a:gd name="T68" fmla="*/ 96 w 1571"/>
                <a:gd name="T69" fmla="*/ 782 h 1525"/>
                <a:gd name="T70" fmla="*/ 222 w 1571"/>
                <a:gd name="T71" fmla="*/ 767 h 1525"/>
                <a:gd name="T72" fmla="*/ 222 w 1571"/>
                <a:gd name="T73" fmla="*/ 751 h 1525"/>
                <a:gd name="T74" fmla="*/ 259 w 1571"/>
                <a:gd name="T75" fmla="*/ 806 h 1525"/>
                <a:gd name="T76" fmla="*/ 237 w 1571"/>
                <a:gd name="T77" fmla="*/ 902 h 1525"/>
                <a:gd name="T78" fmla="*/ 237 w 1571"/>
                <a:gd name="T79" fmla="*/ 1054 h 1525"/>
                <a:gd name="T80" fmla="*/ 281 w 1571"/>
                <a:gd name="T81" fmla="*/ 1158 h 1525"/>
                <a:gd name="T82" fmla="*/ 355 w 1571"/>
                <a:gd name="T83" fmla="*/ 1341 h 1525"/>
                <a:gd name="T84" fmla="*/ 399 w 1571"/>
                <a:gd name="T85" fmla="*/ 1485 h 1525"/>
                <a:gd name="T86" fmla="*/ 488 w 1571"/>
                <a:gd name="T87" fmla="*/ 1485 h 1525"/>
                <a:gd name="T88" fmla="*/ 547 w 1571"/>
                <a:gd name="T89" fmla="*/ 1421 h 1525"/>
                <a:gd name="T90" fmla="*/ 583 w 1571"/>
                <a:gd name="T91" fmla="*/ 1349 h 1525"/>
                <a:gd name="T92" fmla="*/ 620 w 1571"/>
                <a:gd name="T93" fmla="*/ 1293 h 1525"/>
                <a:gd name="T94" fmla="*/ 620 w 1571"/>
                <a:gd name="T95" fmla="*/ 1150 h 1525"/>
                <a:gd name="T96" fmla="*/ 686 w 1571"/>
                <a:gd name="T97" fmla="*/ 1134 h 1525"/>
                <a:gd name="T98" fmla="*/ 760 w 1571"/>
                <a:gd name="T99" fmla="*/ 1062 h 1525"/>
                <a:gd name="T100" fmla="*/ 863 w 1571"/>
                <a:gd name="T101" fmla="*/ 998 h 1525"/>
                <a:gd name="T102" fmla="*/ 945 w 1571"/>
                <a:gd name="T103" fmla="*/ 926 h 1525"/>
                <a:gd name="T104" fmla="*/ 1019 w 1571"/>
                <a:gd name="T105" fmla="*/ 902 h 1525"/>
                <a:gd name="T106" fmla="*/ 1085 w 1571"/>
                <a:gd name="T107" fmla="*/ 798 h 1525"/>
                <a:gd name="T108" fmla="*/ 1115 w 1571"/>
                <a:gd name="T109" fmla="*/ 822 h 1525"/>
                <a:gd name="T110" fmla="*/ 1129 w 1571"/>
                <a:gd name="T111" fmla="*/ 719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25">
                  <a:moveTo>
                    <a:pt x="1129" y="719"/>
                  </a:moveTo>
                  <a:lnTo>
                    <a:pt x="1129" y="711"/>
                  </a:lnTo>
                  <a:lnTo>
                    <a:pt x="1129" y="687"/>
                  </a:lnTo>
                  <a:lnTo>
                    <a:pt x="1115" y="679"/>
                  </a:lnTo>
                  <a:lnTo>
                    <a:pt x="1100" y="671"/>
                  </a:lnTo>
                  <a:lnTo>
                    <a:pt x="1100" y="647"/>
                  </a:lnTo>
                  <a:lnTo>
                    <a:pt x="1115" y="631"/>
                  </a:lnTo>
                  <a:lnTo>
                    <a:pt x="1137" y="631"/>
                  </a:lnTo>
                  <a:lnTo>
                    <a:pt x="1129" y="623"/>
                  </a:lnTo>
                  <a:lnTo>
                    <a:pt x="1100" y="607"/>
                  </a:lnTo>
                  <a:lnTo>
                    <a:pt x="1115" y="575"/>
                  </a:lnTo>
                  <a:lnTo>
                    <a:pt x="1137" y="575"/>
                  </a:lnTo>
                  <a:lnTo>
                    <a:pt x="1173" y="591"/>
                  </a:lnTo>
                  <a:lnTo>
                    <a:pt x="1173" y="583"/>
                  </a:lnTo>
                  <a:lnTo>
                    <a:pt x="1188" y="591"/>
                  </a:lnTo>
                  <a:lnTo>
                    <a:pt x="1188" y="623"/>
                  </a:lnTo>
                  <a:lnTo>
                    <a:pt x="1202" y="631"/>
                  </a:lnTo>
                  <a:lnTo>
                    <a:pt x="1232" y="631"/>
                  </a:lnTo>
                  <a:lnTo>
                    <a:pt x="1261" y="631"/>
                  </a:lnTo>
                  <a:lnTo>
                    <a:pt x="1269" y="623"/>
                  </a:lnTo>
                  <a:lnTo>
                    <a:pt x="1298" y="623"/>
                  </a:lnTo>
                  <a:lnTo>
                    <a:pt x="1320" y="631"/>
                  </a:lnTo>
                  <a:lnTo>
                    <a:pt x="1320" y="647"/>
                  </a:lnTo>
                  <a:lnTo>
                    <a:pt x="1320" y="671"/>
                  </a:lnTo>
                  <a:lnTo>
                    <a:pt x="1320" y="679"/>
                  </a:lnTo>
                  <a:lnTo>
                    <a:pt x="1320" y="687"/>
                  </a:lnTo>
                  <a:lnTo>
                    <a:pt x="1298" y="679"/>
                  </a:lnTo>
                  <a:lnTo>
                    <a:pt x="1284" y="695"/>
                  </a:lnTo>
                  <a:lnTo>
                    <a:pt x="1269" y="711"/>
                  </a:lnTo>
                  <a:lnTo>
                    <a:pt x="1261" y="711"/>
                  </a:lnTo>
                  <a:lnTo>
                    <a:pt x="1261" y="719"/>
                  </a:lnTo>
                  <a:lnTo>
                    <a:pt x="1261" y="727"/>
                  </a:lnTo>
                  <a:lnTo>
                    <a:pt x="1269" y="751"/>
                  </a:lnTo>
                  <a:lnTo>
                    <a:pt x="1284" y="751"/>
                  </a:lnTo>
                  <a:lnTo>
                    <a:pt x="1298" y="751"/>
                  </a:lnTo>
                  <a:lnTo>
                    <a:pt x="1298" y="719"/>
                  </a:lnTo>
                  <a:lnTo>
                    <a:pt x="1320" y="719"/>
                  </a:lnTo>
                  <a:lnTo>
                    <a:pt x="1350" y="806"/>
                  </a:lnTo>
                  <a:lnTo>
                    <a:pt x="1372" y="806"/>
                  </a:lnTo>
                  <a:lnTo>
                    <a:pt x="1372" y="751"/>
                  </a:lnTo>
                  <a:lnTo>
                    <a:pt x="1380" y="751"/>
                  </a:lnTo>
                  <a:lnTo>
                    <a:pt x="1380" y="695"/>
                  </a:lnTo>
                  <a:lnTo>
                    <a:pt x="1394" y="695"/>
                  </a:lnTo>
                  <a:lnTo>
                    <a:pt x="1409" y="711"/>
                  </a:lnTo>
                  <a:lnTo>
                    <a:pt x="1424" y="695"/>
                  </a:lnTo>
                  <a:lnTo>
                    <a:pt x="1439" y="679"/>
                  </a:lnTo>
                  <a:lnTo>
                    <a:pt x="1446" y="671"/>
                  </a:lnTo>
                  <a:lnTo>
                    <a:pt x="1446" y="647"/>
                  </a:lnTo>
                  <a:lnTo>
                    <a:pt x="1446" y="631"/>
                  </a:lnTo>
                  <a:lnTo>
                    <a:pt x="1446" y="623"/>
                  </a:lnTo>
                  <a:lnTo>
                    <a:pt x="1446" y="607"/>
                  </a:lnTo>
                  <a:lnTo>
                    <a:pt x="1476" y="583"/>
                  </a:lnTo>
                  <a:lnTo>
                    <a:pt x="1446" y="575"/>
                  </a:lnTo>
                  <a:lnTo>
                    <a:pt x="1476" y="559"/>
                  </a:lnTo>
                  <a:lnTo>
                    <a:pt x="1483" y="551"/>
                  </a:lnTo>
                  <a:lnTo>
                    <a:pt x="1512" y="527"/>
                  </a:lnTo>
                  <a:lnTo>
                    <a:pt x="1527" y="519"/>
                  </a:lnTo>
                  <a:lnTo>
                    <a:pt x="1535" y="519"/>
                  </a:lnTo>
                  <a:lnTo>
                    <a:pt x="1571" y="519"/>
                  </a:lnTo>
                  <a:lnTo>
                    <a:pt x="1564" y="495"/>
                  </a:lnTo>
                  <a:lnTo>
                    <a:pt x="1527" y="495"/>
                  </a:lnTo>
                  <a:lnTo>
                    <a:pt x="1520" y="495"/>
                  </a:lnTo>
                  <a:lnTo>
                    <a:pt x="1498" y="471"/>
                  </a:lnTo>
                  <a:lnTo>
                    <a:pt x="1483" y="495"/>
                  </a:lnTo>
                  <a:lnTo>
                    <a:pt x="1446" y="511"/>
                  </a:lnTo>
                  <a:lnTo>
                    <a:pt x="1446" y="519"/>
                  </a:lnTo>
                  <a:lnTo>
                    <a:pt x="1424" y="527"/>
                  </a:lnTo>
                  <a:lnTo>
                    <a:pt x="1394" y="527"/>
                  </a:lnTo>
                  <a:lnTo>
                    <a:pt x="1350" y="527"/>
                  </a:lnTo>
                  <a:lnTo>
                    <a:pt x="1335" y="527"/>
                  </a:lnTo>
                  <a:lnTo>
                    <a:pt x="1320" y="551"/>
                  </a:lnTo>
                  <a:lnTo>
                    <a:pt x="1298" y="551"/>
                  </a:lnTo>
                  <a:lnTo>
                    <a:pt x="1284" y="551"/>
                  </a:lnTo>
                  <a:lnTo>
                    <a:pt x="1269" y="551"/>
                  </a:lnTo>
                  <a:lnTo>
                    <a:pt x="1261" y="551"/>
                  </a:lnTo>
                  <a:lnTo>
                    <a:pt x="1232" y="559"/>
                  </a:lnTo>
                  <a:lnTo>
                    <a:pt x="1232" y="551"/>
                  </a:lnTo>
                  <a:lnTo>
                    <a:pt x="1202" y="551"/>
                  </a:lnTo>
                  <a:lnTo>
                    <a:pt x="1188" y="559"/>
                  </a:lnTo>
                  <a:lnTo>
                    <a:pt x="1173" y="551"/>
                  </a:lnTo>
                  <a:lnTo>
                    <a:pt x="1137" y="551"/>
                  </a:lnTo>
                  <a:lnTo>
                    <a:pt x="1137" y="527"/>
                  </a:lnTo>
                  <a:lnTo>
                    <a:pt x="1129" y="527"/>
                  </a:lnTo>
                  <a:lnTo>
                    <a:pt x="1129" y="519"/>
                  </a:lnTo>
                  <a:lnTo>
                    <a:pt x="1137" y="511"/>
                  </a:lnTo>
                  <a:lnTo>
                    <a:pt x="1137" y="495"/>
                  </a:lnTo>
                  <a:lnTo>
                    <a:pt x="1129" y="471"/>
                  </a:lnTo>
                  <a:lnTo>
                    <a:pt x="1115" y="471"/>
                  </a:lnTo>
                  <a:lnTo>
                    <a:pt x="1100" y="471"/>
                  </a:lnTo>
                  <a:lnTo>
                    <a:pt x="1085" y="471"/>
                  </a:lnTo>
                  <a:lnTo>
                    <a:pt x="1100" y="519"/>
                  </a:lnTo>
                  <a:lnTo>
                    <a:pt x="1085" y="527"/>
                  </a:lnTo>
                  <a:lnTo>
                    <a:pt x="1100" y="551"/>
                  </a:lnTo>
                  <a:lnTo>
                    <a:pt x="1100" y="559"/>
                  </a:lnTo>
                  <a:lnTo>
                    <a:pt x="1085" y="575"/>
                  </a:lnTo>
                  <a:lnTo>
                    <a:pt x="1055" y="575"/>
                  </a:lnTo>
                  <a:lnTo>
                    <a:pt x="1048" y="575"/>
                  </a:lnTo>
                  <a:lnTo>
                    <a:pt x="1026" y="575"/>
                  </a:lnTo>
                  <a:lnTo>
                    <a:pt x="1019" y="559"/>
                  </a:lnTo>
                  <a:lnTo>
                    <a:pt x="1011" y="551"/>
                  </a:lnTo>
                  <a:lnTo>
                    <a:pt x="996" y="551"/>
                  </a:lnTo>
                  <a:lnTo>
                    <a:pt x="974" y="559"/>
                  </a:lnTo>
                  <a:lnTo>
                    <a:pt x="959" y="527"/>
                  </a:lnTo>
                  <a:lnTo>
                    <a:pt x="952" y="551"/>
                  </a:lnTo>
                  <a:lnTo>
                    <a:pt x="915" y="527"/>
                  </a:lnTo>
                  <a:lnTo>
                    <a:pt x="915" y="519"/>
                  </a:lnTo>
                  <a:lnTo>
                    <a:pt x="908" y="519"/>
                  </a:lnTo>
                  <a:lnTo>
                    <a:pt x="878" y="511"/>
                  </a:lnTo>
                  <a:lnTo>
                    <a:pt x="871" y="511"/>
                  </a:lnTo>
                  <a:lnTo>
                    <a:pt x="871" y="519"/>
                  </a:lnTo>
                  <a:lnTo>
                    <a:pt x="841" y="511"/>
                  </a:lnTo>
                  <a:lnTo>
                    <a:pt x="827" y="511"/>
                  </a:lnTo>
                  <a:lnTo>
                    <a:pt x="782" y="471"/>
                  </a:lnTo>
                  <a:lnTo>
                    <a:pt x="760" y="463"/>
                  </a:lnTo>
                  <a:lnTo>
                    <a:pt x="745" y="463"/>
                  </a:lnTo>
                  <a:lnTo>
                    <a:pt x="731" y="447"/>
                  </a:lnTo>
                  <a:lnTo>
                    <a:pt x="731" y="431"/>
                  </a:lnTo>
                  <a:lnTo>
                    <a:pt x="716" y="431"/>
                  </a:lnTo>
                  <a:lnTo>
                    <a:pt x="701" y="423"/>
                  </a:lnTo>
                  <a:lnTo>
                    <a:pt x="694" y="415"/>
                  </a:lnTo>
                  <a:lnTo>
                    <a:pt x="686" y="415"/>
                  </a:lnTo>
                  <a:lnTo>
                    <a:pt x="701" y="367"/>
                  </a:lnTo>
                  <a:lnTo>
                    <a:pt x="731" y="335"/>
                  </a:lnTo>
                  <a:lnTo>
                    <a:pt x="716" y="327"/>
                  </a:lnTo>
                  <a:lnTo>
                    <a:pt x="701" y="295"/>
                  </a:lnTo>
                  <a:lnTo>
                    <a:pt x="694" y="287"/>
                  </a:lnTo>
                  <a:lnTo>
                    <a:pt x="686" y="287"/>
                  </a:lnTo>
                  <a:lnTo>
                    <a:pt x="664" y="287"/>
                  </a:lnTo>
                  <a:lnTo>
                    <a:pt x="642" y="287"/>
                  </a:lnTo>
                  <a:lnTo>
                    <a:pt x="642" y="272"/>
                  </a:lnTo>
                  <a:lnTo>
                    <a:pt x="627" y="248"/>
                  </a:lnTo>
                  <a:lnTo>
                    <a:pt x="620" y="224"/>
                  </a:lnTo>
                  <a:lnTo>
                    <a:pt x="620" y="208"/>
                  </a:lnTo>
                  <a:lnTo>
                    <a:pt x="627" y="208"/>
                  </a:lnTo>
                  <a:lnTo>
                    <a:pt x="642" y="208"/>
                  </a:lnTo>
                  <a:lnTo>
                    <a:pt x="642" y="192"/>
                  </a:lnTo>
                  <a:lnTo>
                    <a:pt x="642" y="160"/>
                  </a:lnTo>
                  <a:lnTo>
                    <a:pt x="642" y="136"/>
                  </a:lnTo>
                  <a:lnTo>
                    <a:pt x="627" y="112"/>
                  </a:lnTo>
                  <a:lnTo>
                    <a:pt x="642" y="96"/>
                  </a:lnTo>
                  <a:lnTo>
                    <a:pt x="627" y="96"/>
                  </a:lnTo>
                  <a:lnTo>
                    <a:pt x="612" y="80"/>
                  </a:lnTo>
                  <a:lnTo>
                    <a:pt x="568" y="64"/>
                  </a:lnTo>
                  <a:lnTo>
                    <a:pt x="547" y="56"/>
                  </a:lnTo>
                  <a:lnTo>
                    <a:pt x="547" y="48"/>
                  </a:lnTo>
                  <a:lnTo>
                    <a:pt x="554" y="48"/>
                  </a:lnTo>
                  <a:lnTo>
                    <a:pt x="554" y="8"/>
                  </a:lnTo>
                  <a:lnTo>
                    <a:pt x="525" y="0"/>
                  </a:lnTo>
                  <a:lnTo>
                    <a:pt x="517" y="0"/>
                  </a:lnTo>
                  <a:lnTo>
                    <a:pt x="517" y="8"/>
                  </a:lnTo>
                  <a:lnTo>
                    <a:pt x="488" y="48"/>
                  </a:lnTo>
                  <a:lnTo>
                    <a:pt x="473" y="48"/>
                  </a:lnTo>
                  <a:lnTo>
                    <a:pt x="443" y="48"/>
                  </a:lnTo>
                  <a:lnTo>
                    <a:pt x="436" y="48"/>
                  </a:lnTo>
                  <a:lnTo>
                    <a:pt x="399" y="48"/>
                  </a:lnTo>
                  <a:lnTo>
                    <a:pt x="399" y="56"/>
                  </a:lnTo>
                  <a:lnTo>
                    <a:pt x="399" y="64"/>
                  </a:lnTo>
                  <a:lnTo>
                    <a:pt x="436" y="80"/>
                  </a:lnTo>
                  <a:lnTo>
                    <a:pt x="436" y="96"/>
                  </a:lnTo>
                  <a:lnTo>
                    <a:pt x="399" y="112"/>
                  </a:lnTo>
                  <a:lnTo>
                    <a:pt x="384" y="136"/>
                  </a:lnTo>
                  <a:lnTo>
                    <a:pt x="399" y="152"/>
                  </a:lnTo>
                  <a:lnTo>
                    <a:pt x="399" y="160"/>
                  </a:lnTo>
                  <a:lnTo>
                    <a:pt x="436" y="160"/>
                  </a:lnTo>
                  <a:lnTo>
                    <a:pt x="443" y="176"/>
                  </a:lnTo>
                  <a:lnTo>
                    <a:pt x="443" y="184"/>
                  </a:lnTo>
                  <a:lnTo>
                    <a:pt x="458" y="192"/>
                  </a:lnTo>
                  <a:lnTo>
                    <a:pt x="458" y="208"/>
                  </a:lnTo>
                  <a:lnTo>
                    <a:pt x="458" y="224"/>
                  </a:lnTo>
                  <a:lnTo>
                    <a:pt x="443" y="208"/>
                  </a:lnTo>
                  <a:lnTo>
                    <a:pt x="436" y="208"/>
                  </a:lnTo>
                  <a:lnTo>
                    <a:pt x="436" y="224"/>
                  </a:lnTo>
                  <a:lnTo>
                    <a:pt x="436" y="240"/>
                  </a:lnTo>
                  <a:lnTo>
                    <a:pt x="399" y="240"/>
                  </a:lnTo>
                  <a:lnTo>
                    <a:pt x="399" y="248"/>
                  </a:lnTo>
                  <a:lnTo>
                    <a:pt x="436" y="248"/>
                  </a:lnTo>
                  <a:lnTo>
                    <a:pt x="436" y="272"/>
                  </a:lnTo>
                  <a:lnTo>
                    <a:pt x="399" y="272"/>
                  </a:lnTo>
                  <a:lnTo>
                    <a:pt x="384" y="272"/>
                  </a:lnTo>
                  <a:lnTo>
                    <a:pt x="384" y="287"/>
                  </a:lnTo>
                  <a:lnTo>
                    <a:pt x="370" y="287"/>
                  </a:lnTo>
                  <a:lnTo>
                    <a:pt x="370" y="295"/>
                  </a:lnTo>
                  <a:lnTo>
                    <a:pt x="347" y="295"/>
                  </a:lnTo>
                  <a:lnTo>
                    <a:pt x="347" y="327"/>
                  </a:lnTo>
                  <a:lnTo>
                    <a:pt x="311" y="343"/>
                  </a:lnTo>
                  <a:lnTo>
                    <a:pt x="311" y="351"/>
                  </a:lnTo>
                  <a:lnTo>
                    <a:pt x="311" y="367"/>
                  </a:lnTo>
                  <a:lnTo>
                    <a:pt x="303" y="367"/>
                  </a:lnTo>
                  <a:lnTo>
                    <a:pt x="288" y="367"/>
                  </a:lnTo>
                  <a:lnTo>
                    <a:pt x="281" y="375"/>
                  </a:lnTo>
                  <a:lnTo>
                    <a:pt x="281" y="399"/>
                  </a:lnTo>
                  <a:lnTo>
                    <a:pt x="259" y="399"/>
                  </a:lnTo>
                  <a:lnTo>
                    <a:pt x="237" y="415"/>
                  </a:lnTo>
                  <a:lnTo>
                    <a:pt x="222" y="415"/>
                  </a:lnTo>
                  <a:lnTo>
                    <a:pt x="200" y="415"/>
                  </a:lnTo>
                  <a:lnTo>
                    <a:pt x="192" y="415"/>
                  </a:lnTo>
                  <a:lnTo>
                    <a:pt x="192" y="399"/>
                  </a:lnTo>
                  <a:lnTo>
                    <a:pt x="185" y="399"/>
                  </a:lnTo>
                  <a:lnTo>
                    <a:pt x="163" y="399"/>
                  </a:lnTo>
                  <a:lnTo>
                    <a:pt x="148" y="415"/>
                  </a:lnTo>
                  <a:lnTo>
                    <a:pt x="133" y="423"/>
                  </a:lnTo>
                  <a:lnTo>
                    <a:pt x="126" y="447"/>
                  </a:lnTo>
                  <a:lnTo>
                    <a:pt x="133" y="463"/>
                  </a:lnTo>
                  <a:lnTo>
                    <a:pt x="133" y="471"/>
                  </a:lnTo>
                  <a:lnTo>
                    <a:pt x="133" y="495"/>
                  </a:lnTo>
                  <a:lnTo>
                    <a:pt x="133" y="519"/>
                  </a:lnTo>
                  <a:lnTo>
                    <a:pt x="133" y="527"/>
                  </a:lnTo>
                  <a:lnTo>
                    <a:pt x="148" y="527"/>
                  </a:lnTo>
                  <a:lnTo>
                    <a:pt x="163" y="527"/>
                  </a:lnTo>
                  <a:lnTo>
                    <a:pt x="185" y="559"/>
                  </a:lnTo>
                  <a:lnTo>
                    <a:pt x="185" y="583"/>
                  </a:lnTo>
                  <a:lnTo>
                    <a:pt x="185" y="591"/>
                  </a:lnTo>
                  <a:lnTo>
                    <a:pt x="148" y="607"/>
                  </a:lnTo>
                  <a:lnTo>
                    <a:pt x="133" y="607"/>
                  </a:lnTo>
                  <a:lnTo>
                    <a:pt x="133" y="591"/>
                  </a:lnTo>
                  <a:lnTo>
                    <a:pt x="126" y="591"/>
                  </a:lnTo>
                  <a:lnTo>
                    <a:pt x="104" y="591"/>
                  </a:lnTo>
                  <a:lnTo>
                    <a:pt x="74" y="583"/>
                  </a:lnTo>
                  <a:lnTo>
                    <a:pt x="59" y="575"/>
                  </a:lnTo>
                  <a:lnTo>
                    <a:pt x="45" y="583"/>
                  </a:lnTo>
                  <a:lnTo>
                    <a:pt x="37" y="591"/>
                  </a:lnTo>
                  <a:lnTo>
                    <a:pt x="0" y="607"/>
                  </a:lnTo>
                  <a:lnTo>
                    <a:pt x="15" y="607"/>
                  </a:lnTo>
                  <a:lnTo>
                    <a:pt x="37" y="607"/>
                  </a:lnTo>
                  <a:lnTo>
                    <a:pt x="15" y="623"/>
                  </a:lnTo>
                  <a:lnTo>
                    <a:pt x="37" y="631"/>
                  </a:lnTo>
                  <a:lnTo>
                    <a:pt x="45" y="647"/>
                  </a:lnTo>
                  <a:lnTo>
                    <a:pt x="59" y="647"/>
                  </a:lnTo>
                  <a:lnTo>
                    <a:pt x="59" y="671"/>
                  </a:lnTo>
                  <a:lnTo>
                    <a:pt x="74" y="671"/>
                  </a:lnTo>
                  <a:lnTo>
                    <a:pt x="96" y="671"/>
                  </a:lnTo>
                  <a:lnTo>
                    <a:pt x="104" y="671"/>
                  </a:lnTo>
                  <a:lnTo>
                    <a:pt x="126" y="671"/>
                  </a:lnTo>
                  <a:lnTo>
                    <a:pt x="133" y="679"/>
                  </a:lnTo>
                  <a:lnTo>
                    <a:pt x="133" y="687"/>
                  </a:lnTo>
                  <a:lnTo>
                    <a:pt x="104" y="687"/>
                  </a:lnTo>
                  <a:lnTo>
                    <a:pt x="96" y="687"/>
                  </a:lnTo>
                  <a:lnTo>
                    <a:pt x="74" y="687"/>
                  </a:lnTo>
                  <a:lnTo>
                    <a:pt x="59" y="687"/>
                  </a:lnTo>
                  <a:lnTo>
                    <a:pt x="45" y="687"/>
                  </a:lnTo>
                  <a:lnTo>
                    <a:pt x="37" y="687"/>
                  </a:lnTo>
                  <a:lnTo>
                    <a:pt x="45" y="711"/>
                  </a:lnTo>
                  <a:lnTo>
                    <a:pt x="59" y="751"/>
                  </a:lnTo>
                  <a:lnTo>
                    <a:pt x="96" y="767"/>
                  </a:lnTo>
                  <a:lnTo>
                    <a:pt x="96" y="782"/>
                  </a:lnTo>
                  <a:lnTo>
                    <a:pt x="104" y="782"/>
                  </a:lnTo>
                  <a:lnTo>
                    <a:pt x="126" y="798"/>
                  </a:lnTo>
                  <a:lnTo>
                    <a:pt x="133" y="798"/>
                  </a:lnTo>
                  <a:lnTo>
                    <a:pt x="163" y="782"/>
                  </a:lnTo>
                  <a:lnTo>
                    <a:pt x="192" y="782"/>
                  </a:lnTo>
                  <a:lnTo>
                    <a:pt x="200" y="782"/>
                  </a:lnTo>
                  <a:lnTo>
                    <a:pt x="222" y="767"/>
                  </a:lnTo>
                  <a:lnTo>
                    <a:pt x="222" y="751"/>
                  </a:lnTo>
                  <a:lnTo>
                    <a:pt x="222" y="727"/>
                  </a:lnTo>
                  <a:lnTo>
                    <a:pt x="222" y="719"/>
                  </a:lnTo>
                  <a:lnTo>
                    <a:pt x="259" y="719"/>
                  </a:lnTo>
                  <a:lnTo>
                    <a:pt x="259" y="727"/>
                  </a:lnTo>
                  <a:lnTo>
                    <a:pt x="237" y="751"/>
                  </a:lnTo>
                  <a:lnTo>
                    <a:pt x="222" y="751"/>
                  </a:lnTo>
                  <a:lnTo>
                    <a:pt x="237" y="751"/>
                  </a:lnTo>
                  <a:lnTo>
                    <a:pt x="237" y="767"/>
                  </a:lnTo>
                  <a:lnTo>
                    <a:pt x="237" y="782"/>
                  </a:lnTo>
                  <a:lnTo>
                    <a:pt x="222" y="782"/>
                  </a:lnTo>
                  <a:lnTo>
                    <a:pt x="237" y="782"/>
                  </a:lnTo>
                  <a:lnTo>
                    <a:pt x="237" y="798"/>
                  </a:lnTo>
                  <a:lnTo>
                    <a:pt x="259" y="806"/>
                  </a:lnTo>
                  <a:lnTo>
                    <a:pt x="259" y="822"/>
                  </a:lnTo>
                  <a:lnTo>
                    <a:pt x="222" y="846"/>
                  </a:lnTo>
                  <a:lnTo>
                    <a:pt x="222" y="854"/>
                  </a:lnTo>
                  <a:lnTo>
                    <a:pt x="222" y="870"/>
                  </a:lnTo>
                  <a:lnTo>
                    <a:pt x="222" y="878"/>
                  </a:lnTo>
                  <a:lnTo>
                    <a:pt x="222" y="902"/>
                  </a:lnTo>
                  <a:lnTo>
                    <a:pt x="237" y="902"/>
                  </a:lnTo>
                  <a:lnTo>
                    <a:pt x="222" y="902"/>
                  </a:lnTo>
                  <a:lnTo>
                    <a:pt x="222" y="942"/>
                  </a:lnTo>
                  <a:lnTo>
                    <a:pt x="222" y="958"/>
                  </a:lnTo>
                  <a:lnTo>
                    <a:pt x="222" y="974"/>
                  </a:lnTo>
                  <a:lnTo>
                    <a:pt x="222" y="998"/>
                  </a:lnTo>
                  <a:lnTo>
                    <a:pt x="237" y="1030"/>
                  </a:lnTo>
                  <a:lnTo>
                    <a:pt x="237" y="1054"/>
                  </a:lnTo>
                  <a:lnTo>
                    <a:pt x="237" y="1062"/>
                  </a:lnTo>
                  <a:lnTo>
                    <a:pt x="259" y="1102"/>
                  </a:lnTo>
                  <a:lnTo>
                    <a:pt x="259" y="1110"/>
                  </a:lnTo>
                  <a:lnTo>
                    <a:pt x="259" y="1118"/>
                  </a:lnTo>
                  <a:lnTo>
                    <a:pt x="259" y="1134"/>
                  </a:lnTo>
                  <a:lnTo>
                    <a:pt x="281" y="1142"/>
                  </a:lnTo>
                  <a:lnTo>
                    <a:pt x="281" y="1158"/>
                  </a:lnTo>
                  <a:lnTo>
                    <a:pt x="288" y="1198"/>
                  </a:lnTo>
                  <a:lnTo>
                    <a:pt x="288" y="1230"/>
                  </a:lnTo>
                  <a:lnTo>
                    <a:pt x="303" y="1238"/>
                  </a:lnTo>
                  <a:lnTo>
                    <a:pt x="303" y="1285"/>
                  </a:lnTo>
                  <a:lnTo>
                    <a:pt x="311" y="1309"/>
                  </a:lnTo>
                  <a:lnTo>
                    <a:pt x="347" y="1317"/>
                  </a:lnTo>
                  <a:lnTo>
                    <a:pt x="355" y="1341"/>
                  </a:lnTo>
                  <a:lnTo>
                    <a:pt x="355" y="1373"/>
                  </a:lnTo>
                  <a:lnTo>
                    <a:pt x="370" y="1397"/>
                  </a:lnTo>
                  <a:lnTo>
                    <a:pt x="370" y="1453"/>
                  </a:lnTo>
                  <a:lnTo>
                    <a:pt x="370" y="1469"/>
                  </a:lnTo>
                  <a:lnTo>
                    <a:pt x="370" y="1485"/>
                  </a:lnTo>
                  <a:lnTo>
                    <a:pt x="384" y="1485"/>
                  </a:lnTo>
                  <a:lnTo>
                    <a:pt x="399" y="1485"/>
                  </a:lnTo>
                  <a:lnTo>
                    <a:pt x="399" y="1509"/>
                  </a:lnTo>
                  <a:lnTo>
                    <a:pt x="436" y="1517"/>
                  </a:lnTo>
                  <a:lnTo>
                    <a:pt x="436" y="1525"/>
                  </a:lnTo>
                  <a:lnTo>
                    <a:pt x="443" y="1525"/>
                  </a:lnTo>
                  <a:lnTo>
                    <a:pt x="458" y="1517"/>
                  </a:lnTo>
                  <a:lnTo>
                    <a:pt x="473" y="1509"/>
                  </a:lnTo>
                  <a:lnTo>
                    <a:pt x="488" y="1485"/>
                  </a:lnTo>
                  <a:lnTo>
                    <a:pt x="525" y="1485"/>
                  </a:lnTo>
                  <a:lnTo>
                    <a:pt x="547" y="1477"/>
                  </a:lnTo>
                  <a:lnTo>
                    <a:pt x="532" y="1477"/>
                  </a:lnTo>
                  <a:lnTo>
                    <a:pt x="525" y="1469"/>
                  </a:lnTo>
                  <a:lnTo>
                    <a:pt x="525" y="1453"/>
                  </a:lnTo>
                  <a:lnTo>
                    <a:pt x="532" y="1429"/>
                  </a:lnTo>
                  <a:lnTo>
                    <a:pt x="547" y="1421"/>
                  </a:lnTo>
                  <a:lnTo>
                    <a:pt x="568" y="1421"/>
                  </a:lnTo>
                  <a:lnTo>
                    <a:pt x="583" y="1421"/>
                  </a:lnTo>
                  <a:lnTo>
                    <a:pt x="583" y="1413"/>
                  </a:lnTo>
                  <a:lnTo>
                    <a:pt x="583" y="1397"/>
                  </a:lnTo>
                  <a:lnTo>
                    <a:pt x="583" y="1381"/>
                  </a:lnTo>
                  <a:lnTo>
                    <a:pt x="583" y="1373"/>
                  </a:lnTo>
                  <a:lnTo>
                    <a:pt x="583" y="1349"/>
                  </a:lnTo>
                  <a:lnTo>
                    <a:pt x="583" y="1341"/>
                  </a:lnTo>
                  <a:lnTo>
                    <a:pt x="598" y="1341"/>
                  </a:lnTo>
                  <a:lnTo>
                    <a:pt x="612" y="1317"/>
                  </a:lnTo>
                  <a:lnTo>
                    <a:pt x="612" y="1309"/>
                  </a:lnTo>
                  <a:lnTo>
                    <a:pt x="612" y="1301"/>
                  </a:lnTo>
                  <a:lnTo>
                    <a:pt x="620" y="1301"/>
                  </a:lnTo>
                  <a:lnTo>
                    <a:pt x="620" y="1293"/>
                  </a:lnTo>
                  <a:lnTo>
                    <a:pt x="627" y="1285"/>
                  </a:lnTo>
                  <a:lnTo>
                    <a:pt x="627" y="1254"/>
                  </a:lnTo>
                  <a:lnTo>
                    <a:pt x="620" y="1238"/>
                  </a:lnTo>
                  <a:lnTo>
                    <a:pt x="620" y="1230"/>
                  </a:lnTo>
                  <a:lnTo>
                    <a:pt x="612" y="1206"/>
                  </a:lnTo>
                  <a:lnTo>
                    <a:pt x="612" y="1190"/>
                  </a:lnTo>
                  <a:lnTo>
                    <a:pt x="620" y="1150"/>
                  </a:lnTo>
                  <a:lnTo>
                    <a:pt x="620" y="1134"/>
                  </a:lnTo>
                  <a:lnTo>
                    <a:pt x="627" y="1134"/>
                  </a:lnTo>
                  <a:lnTo>
                    <a:pt x="642" y="1134"/>
                  </a:lnTo>
                  <a:lnTo>
                    <a:pt x="664" y="1134"/>
                  </a:lnTo>
                  <a:lnTo>
                    <a:pt x="664" y="1142"/>
                  </a:lnTo>
                  <a:lnTo>
                    <a:pt x="671" y="1142"/>
                  </a:lnTo>
                  <a:lnTo>
                    <a:pt x="686" y="1134"/>
                  </a:lnTo>
                  <a:lnTo>
                    <a:pt x="686" y="1118"/>
                  </a:lnTo>
                  <a:lnTo>
                    <a:pt x="694" y="1110"/>
                  </a:lnTo>
                  <a:lnTo>
                    <a:pt x="701" y="1102"/>
                  </a:lnTo>
                  <a:lnTo>
                    <a:pt x="716" y="1110"/>
                  </a:lnTo>
                  <a:lnTo>
                    <a:pt x="731" y="1102"/>
                  </a:lnTo>
                  <a:lnTo>
                    <a:pt x="745" y="1078"/>
                  </a:lnTo>
                  <a:lnTo>
                    <a:pt x="760" y="1062"/>
                  </a:lnTo>
                  <a:lnTo>
                    <a:pt x="767" y="1062"/>
                  </a:lnTo>
                  <a:lnTo>
                    <a:pt x="782" y="1054"/>
                  </a:lnTo>
                  <a:lnTo>
                    <a:pt x="804" y="1054"/>
                  </a:lnTo>
                  <a:lnTo>
                    <a:pt x="827" y="1030"/>
                  </a:lnTo>
                  <a:lnTo>
                    <a:pt x="834" y="1014"/>
                  </a:lnTo>
                  <a:lnTo>
                    <a:pt x="841" y="1014"/>
                  </a:lnTo>
                  <a:lnTo>
                    <a:pt x="863" y="998"/>
                  </a:lnTo>
                  <a:lnTo>
                    <a:pt x="871" y="998"/>
                  </a:lnTo>
                  <a:lnTo>
                    <a:pt x="871" y="974"/>
                  </a:lnTo>
                  <a:lnTo>
                    <a:pt x="886" y="966"/>
                  </a:lnTo>
                  <a:lnTo>
                    <a:pt x="908" y="958"/>
                  </a:lnTo>
                  <a:lnTo>
                    <a:pt x="930" y="950"/>
                  </a:lnTo>
                  <a:lnTo>
                    <a:pt x="908" y="950"/>
                  </a:lnTo>
                  <a:lnTo>
                    <a:pt x="945" y="926"/>
                  </a:lnTo>
                  <a:lnTo>
                    <a:pt x="945" y="942"/>
                  </a:lnTo>
                  <a:lnTo>
                    <a:pt x="952" y="942"/>
                  </a:lnTo>
                  <a:lnTo>
                    <a:pt x="959" y="926"/>
                  </a:lnTo>
                  <a:lnTo>
                    <a:pt x="974" y="926"/>
                  </a:lnTo>
                  <a:lnTo>
                    <a:pt x="996" y="926"/>
                  </a:lnTo>
                  <a:lnTo>
                    <a:pt x="1011" y="902"/>
                  </a:lnTo>
                  <a:lnTo>
                    <a:pt x="1019" y="902"/>
                  </a:lnTo>
                  <a:lnTo>
                    <a:pt x="1026" y="878"/>
                  </a:lnTo>
                  <a:lnTo>
                    <a:pt x="1026" y="870"/>
                  </a:lnTo>
                  <a:lnTo>
                    <a:pt x="1019" y="854"/>
                  </a:lnTo>
                  <a:lnTo>
                    <a:pt x="1026" y="846"/>
                  </a:lnTo>
                  <a:lnTo>
                    <a:pt x="1048" y="838"/>
                  </a:lnTo>
                  <a:lnTo>
                    <a:pt x="1085" y="822"/>
                  </a:lnTo>
                  <a:lnTo>
                    <a:pt x="1085" y="798"/>
                  </a:lnTo>
                  <a:lnTo>
                    <a:pt x="1085" y="782"/>
                  </a:lnTo>
                  <a:lnTo>
                    <a:pt x="1085" y="798"/>
                  </a:lnTo>
                  <a:lnTo>
                    <a:pt x="1085" y="806"/>
                  </a:lnTo>
                  <a:lnTo>
                    <a:pt x="1085" y="822"/>
                  </a:lnTo>
                  <a:lnTo>
                    <a:pt x="1100" y="838"/>
                  </a:lnTo>
                  <a:lnTo>
                    <a:pt x="1115" y="838"/>
                  </a:lnTo>
                  <a:lnTo>
                    <a:pt x="1115" y="822"/>
                  </a:lnTo>
                  <a:lnTo>
                    <a:pt x="1115" y="806"/>
                  </a:lnTo>
                  <a:lnTo>
                    <a:pt x="1129" y="798"/>
                  </a:lnTo>
                  <a:lnTo>
                    <a:pt x="1137" y="798"/>
                  </a:lnTo>
                  <a:lnTo>
                    <a:pt x="1137" y="782"/>
                  </a:lnTo>
                  <a:lnTo>
                    <a:pt x="1137" y="751"/>
                  </a:lnTo>
                  <a:lnTo>
                    <a:pt x="1129" y="727"/>
                  </a:lnTo>
                  <a:lnTo>
                    <a:pt x="1129" y="719"/>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78" name="Group 146"/>
          <p:cNvGrpSpPr>
            <a:grpSpLocks/>
          </p:cNvGrpSpPr>
          <p:nvPr/>
        </p:nvGrpSpPr>
        <p:grpSpPr bwMode="auto">
          <a:xfrm>
            <a:off x="3187700" y="3406775"/>
            <a:ext cx="280988" cy="152400"/>
            <a:chOff x="2042" y="19834"/>
            <a:chExt cx="177" cy="96"/>
          </a:xfrm>
        </p:grpSpPr>
        <p:sp>
          <p:nvSpPr>
            <p:cNvPr id="658579" name="Freeform 147"/>
            <p:cNvSpPr>
              <a:spLocks/>
            </p:cNvSpPr>
            <p:nvPr/>
          </p:nvSpPr>
          <p:spPr bwMode="auto">
            <a:xfrm>
              <a:off x="2042" y="19834"/>
              <a:ext cx="177" cy="96"/>
            </a:xfrm>
            <a:custGeom>
              <a:avLst/>
              <a:gdLst>
                <a:gd name="T0" fmla="*/ 0 w 177"/>
                <a:gd name="T1" fmla="*/ 64 h 96"/>
                <a:gd name="T2" fmla="*/ 8 w 177"/>
                <a:gd name="T3" fmla="*/ 88 h 96"/>
                <a:gd name="T4" fmla="*/ 37 w 177"/>
                <a:gd name="T5" fmla="*/ 88 h 96"/>
                <a:gd name="T6" fmla="*/ 44 w 177"/>
                <a:gd name="T7" fmla="*/ 88 h 96"/>
                <a:gd name="T8" fmla="*/ 59 w 177"/>
                <a:gd name="T9" fmla="*/ 96 h 96"/>
                <a:gd name="T10" fmla="*/ 74 w 177"/>
                <a:gd name="T11" fmla="*/ 88 h 96"/>
                <a:gd name="T12" fmla="*/ 81 w 177"/>
                <a:gd name="T13" fmla="*/ 88 h 96"/>
                <a:gd name="T14" fmla="*/ 96 w 177"/>
                <a:gd name="T15" fmla="*/ 88 h 96"/>
                <a:gd name="T16" fmla="*/ 111 w 177"/>
                <a:gd name="T17" fmla="*/ 96 h 96"/>
                <a:gd name="T18" fmla="*/ 126 w 177"/>
                <a:gd name="T19" fmla="*/ 88 h 96"/>
                <a:gd name="T20" fmla="*/ 140 w 177"/>
                <a:gd name="T21" fmla="*/ 88 h 96"/>
                <a:gd name="T22" fmla="*/ 155 w 177"/>
                <a:gd name="T23" fmla="*/ 88 h 96"/>
                <a:gd name="T24" fmla="*/ 170 w 177"/>
                <a:gd name="T25" fmla="*/ 88 h 96"/>
                <a:gd name="T26" fmla="*/ 177 w 177"/>
                <a:gd name="T27" fmla="*/ 88 h 96"/>
                <a:gd name="T28" fmla="*/ 177 w 177"/>
                <a:gd name="T29" fmla="*/ 56 h 96"/>
                <a:gd name="T30" fmla="*/ 155 w 177"/>
                <a:gd name="T31" fmla="*/ 48 h 96"/>
                <a:gd name="T32" fmla="*/ 155 w 177"/>
                <a:gd name="T33" fmla="*/ 8 h 96"/>
                <a:gd name="T34" fmla="*/ 140 w 177"/>
                <a:gd name="T35" fmla="*/ 8 h 96"/>
                <a:gd name="T36" fmla="*/ 126 w 177"/>
                <a:gd name="T37" fmla="*/ 8 h 96"/>
                <a:gd name="T38" fmla="*/ 111 w 177"/>
                <a:gd name="T39" fmla="*/ 8 h 96"/>
                <a:gd name="T40" fmla="*/ 96 w 177"/>
                <a:gd name="T41" fmla="*/ 8 h 96"/>
                <a:gd name="T42" fmla="*/ 74 w 177"/>
                <a:gd name="T43" fmla="*/ 0 h 96"/>
                <a:gd name="T44" fmla="*/ 59 w 177"/>
                <a:gd name="T45" fmla="*/ 0 h 96"/>
                <a:gd name="T46" fmla="*/ 51 w 177"/>
                <a:gd name="T47" fmla="*/ 0 h 96"/>
                <a:gd name="T48" fmla="*/ 44 w 177"/>
                <a:gd name="T49" fmla="*/ 8 h 96"/>
                <a:gd name="T50" fmla="*/ 37 w 177"/>
                <a:gd name="T51" fmla="*/ 40 h 96"/>
                <a:gd name="T52" fmla="*/ 37 w 177"/>
                <a:gd name="T53" fmla="*/ 48 h 96"/>
                <a:gd name="T54" fmla="*/ 8 w 177"/>
                <a:gd name="T55" fmla="*/ 48 h 96"/>
                <a:gd name="T56" fmla="*/ 0 w 177"/>
                <a:gd name="T57" fmla="*/ 56 h 96"/>
                <a:gd name="T58" fmla="*/ 0 w 177"/>
                <a:gd name="T5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96">
                  <a:moveTo>
                    <a:pt x="0" y="64"/>
                  </a:moveTo>
                  <a:lnTo>
                    <a:pt x="8" y="88"/>
                  </a:lnTo>
                  <a:lnTo>
                    <a:pt x="37" y="88"/>
                  </a:lnTo>
                  <a:lnTo>
                    <a:pt x="44" y="88"/>
                  </a:lnTo>
                  <a:lnTo>
                    <a:pt x="59" y="96"/>
                  </a:lnTo>
                  <a:lnTo>
                    <a:pt x="74" y="88"/>
                  </a:lnTo>
                  <a:lnTo>
                    <a:pt x="81" y="88"/>
                  </a:lnTo>
                  <a:lnTo>
                    <a:pt x="96" y="88"/>
                  </a:lnTo>
                  <a:lnTo>
                    <a:pt x="111" y="96"/>
                  </a:lnTo>
                  <a:lnTo>
                    <a:pt x="126" y="88"/>
                  </a:lnTo>
                  <a:lnTo>
                    <a:pt x="140" y="88"/>
                  </a:lnTo>
                  <a:lnTo>
                    <a:pt x="155" y="88"/>
                  </a:lnTo>
                  <a:lnTo>
                    <a:pt x="170" y="88"/>
                  </a:lnTo>
                  <a:lnTo>
                    <a:pt x="177" y="88"/>
                  </a:lnTo>
                  <a:lnTo>
                    <a:pt x="177" y="56"/>
                  </a:lnTo>
                  <a:lnTo>
                    <a:pt x="155" y="48"/>
                  </a:lnTo>
                  <a:lnTo>
                    <a:pt x="155" y="8"/>
                  </a:lnTo>
                  <a:lnTo>
                    <a:pt x="140" y="8"/>
                  </a:lnTo>
                  <a:lnTo>
                    <a:pt x="126" y="8"/>
                  </a:lnTo>
                  <a:lnTo>
                    <a:pt x="111" y="8"/>
                  </a:lnTo>
                  <a:lnTo>
                    <a:pt x="96" y="8"/>
                  </a:lnTo>
                  <a:lnTo>
                    <a:pt x="74" y="0"/>
                  </a:lnTo>
                  <a:lnTo>
                    <a:pt x="59" y="0"/>
                  </a:lnTo>
                  <a:lnTo>
                    <a:pt x="51" y="0"/>
                  </a:lnTo>
                  <a:lnTo>
                    <a:pt x="44" y="8"/>
                  </a:lnTo>
                  <a:lnTo>
                    <a:pt x="37" y="40"/>
                  </a:lnTo>
                  <a:lnTo>
                    <a:pt x="37" y="48"/>
                  </a:lnTo>
                  <a:lnTo>
                    <a:pt x="8" y="48"/>
                  </a:lnTo>
                  <a:lnTo>
                    <a:pt x="0" y="56"/>
                  </a:lnTo>
                  <a:lnTo>
                    <a:pt x="0" y="64"/>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80" name="Freeform 148"/>
            <p:cNvSpPr>
              <a:spLocks/>
            </p:cNvSpPr>
            <p:nvPr/>
          </p:nvSpPr>
          <p:spPr bwMode="auto">
            <a:xfrm>
              <a:off x="2042" y="19834"/>
              <a:ext cx="177" cy="96"/>
            </a:xfrm>
            <a:custGeom>
              <a:avLst/>
              <a:gdLst>
                <a:gd name="T0" fmla="*/ 0 w 177"/>
                <a:gd name="T1" fmla="*/ 64 h 96"/>
                <a:gd name="T2" fmla="*/ 8 w 177"/>
                <a:gd name="T3" fmla="*/ 88 h 96"/>
                <a:gd name="T4" fmla="*/ 37 w 177"/>
                <a:gd name="T5" fmla="*/ 88 h 96"/>
                <a:gd name="T6" fmla="*/ 44 w 177"/>
                <a:gd name="T7" fmla="*/ 88 h 96"/>
                <a:gd name="T8" fmla="*/ 59 w 177"/>
                <a:gd name="T9" fmla="*/ 96 h 96"/>
                <a:gd name="T10" fmla="*/ 74 w 177"/>
                <a:gd name="T11" fmla="*/ 88 h 96"/>
                <a:gd name="T12" fmla="*/ 81 w 177"/>
                <a:gd name="T13" fmla="*/ 88 h 96"/>
                <a:gd name="T14" fmla="*/ 96 w 177"/>
                <a:gd name="T15" fmla="*/ 88 h 96"/>
                <a:gd name="T16" fmla="*/ 111 w 177"/>
                <a:gd name="T17" fmla="*/ 96 h 96"/>
                <a:gd name="T18" fmla="*/ 126 w 177"/>
                <a:gd name="T19" fmla="*/ 88 h 96"/>
                <a:gd name="T20" fmla="*/ 140 w 177"/>
                <a:gd name="T21" fmla="*/ 88 h 96"/>
                <a:gd name="T22" fmla="*/ 155 w 177"/>
                <a:gd name="T23" fmla="*/ 88 h 96"/>
                <a:gd name="T24" fmla="*/ 170 w 177"/>
                <a:gd name="T25" fmla="*/ 88 h 96"/>
                <a:gd name="T26" fmla="*/ 177 w 177"/>
                <a:gd name="T27" fmla="*/ 88 h 96"/>
                <a:gd name="T28" fmla="*/ 177 w 177"/>
                <a:gd name="T29" fmla="*/ 56 h 96"/>
                <a:gd name="T30" fmla="*/ 155 w 177"/>
                <a:gd name="T31" fmla="*/ 48 h 96"/>
                <a:gd name="T32" fmla="*/ 155 w 177"/>
                <a:gd name="T33" fmla="*/ 8 h 96"/>
                <a:gd name="T34" fmla="*/ 140 w 177"/>
                <a:gd name="T35" fmla="*/ 8 h 96"/>
                <a:gd name="T36" fmla="*/ 126 w 177"/>
                <a:gd name="T37" fmla="*/ 8 h 96"/>
                <a:gd name="T38" fmla="*/ 111 w 177"/>
                <a:gd name="T39" fmla="*/ 8 h 96"/>
                <a:gd name="T40" fmla="*/ 96 w 177"/>
                <a:gd name="T41" fmla="*/ 8 h 96"/>
                <a:gd name="T42" fmla="*/ 74 w 177"/>
                <a:gd name="T43" fmla="*/ 0 h 96"/>
                <a:gd name="T44" fmla="*/ 59 w 177"/>
                <a:gd name="T45" fmla="*/ 0 h 96"/>
                <a:gd name="T46" fmla="*/ 51 w 177"/>
                <a:gd name="T47" fmla="*/ 0 h 96"/>
                <a:gd name="T48" fmla="*/ 44 w 177"/>
                <a:gd name="T49" fmla="*/ 8 h 96"/>
                <a:gd name="T50" fmla="*/ 37 w 177"/>
                <a:gd name="T51" fmla="*/ 40 h 96"/>
                <a:gd name="T52" fmla="*/ 37 w 177"/>
                <a:gd name="T53" fmla="*/ 48 h 96"/>
                <a:gd name="T54" fmla="*/ 8 w 177"/>
                <a:gd name="T55" fmla="*/ 48 h 96"/>
                <a:gd name="T56" fmla="*/ 0 w 177"/>
                <a:gd name="T57" fmla="*/ 56 h 96"/>
                <a:gd name="T58" fmla="*/ 0 w 177"/>
                <a:gd name="T5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96">
                  <a:moveTo>
                    <a:pt x="0" y="64"/>
                  </a:moveTo>
                  <a:lnTo>
                    <a:pt x="8" y="88"/>
                  </a:lnTo>
                  <a:lnTo>
                    <a:pt x="37" y="88"/>
                  </a:lnTo>
                  <a:lnTo>
                    <a:pt x="44" y="88"/>
                  </a:lnTo>
                  <a:lnTo>
                    <a:pt x="59" y="96"/>
                  </a:lnTo>
                  <a:lnTo>
                    <a:pt x="74" y="88"/>
                  </a:lnTo>
                  <a:lnTo>
                    <a:pt x="81" y="88"/>
                  </a:lnTo>
                  <a:lnTo>
                    <a:pt x="96" y="88"/>
                  </a:lnTo>
                  <a:lnTo>
                    <a:pt x="111" y="96"/>
                  </a:lnTo>
                  <a:lnTo>
                    <a:pt x="126" y="88"/>
                  </a:lnTo>
                  <a:lnTo>
                    <a:pt x="140" y="88"/>
                  </a:lnTo>
                  <a:lnTo>
                    <a:pt x="155" y="88"/>
                  </a:lnTo>
                  <a:lnTo>
                    <a:pt x="170" y="88"/>
                  </a:lnTo>
                  <a:lnTo>
                    <a:pt x="177" y="88"/>
                  </a:lnTo>
                  <a:lnTo>
                    <a:pt x="177" y="56"/>
                  </a:lnTo>
                  <a:lnTo>
                    <a:pt x="155" y="48"/>
                  </a:lnTo>
                  <a:lnTo>
                    <a:pt x="155" y="8"/>
                  </a:lnTo>
                  <a:lnTo>
                    <a:pt x="140" y="8"/>
                  </a:lnTo>
                  <a:lnTo>
                    <a:pt x="126" y="8"/>
                  </a:lnTo>
                  <a:lnTo>
                    <a:pt x="111" y="8"/>
                  </a:lnTo>
                  <a:lnTo>
                    <a:pt x="96" y="8"/>
                  </a:lnTo>
                  <a:lnTo>
                    <a:pt x="74" y="0"/>
                  </a:lnTo>
                  <a:lnTo>
                    <a:pt x="59" y="0"/>
                  </a:lnTo>
                  <a:lnTo>
                    <a:pt x="51" y="0"/>
                  </a:lnTo>
                  <a:lnTo>
                    <a:pt x="44" y="8"/>
                  </a:lnTo>
                  <a:lnTo>
                    <a:pt x="37" y="40"/>
                  </a:lnTo>
                  <a:lnTo>
                    <a:pt x="37" y="48"/>
                  </a:lnTo>
                  <a:lnTo>
                    <a:pt x="8" y="48"/>
                  </a:lnTo>
                  <a:lnTo>
                    <a:pt x="0" y="56"/>
                  </a:lnTo>
                  <a:lnTo>
                    <a:pt x="0" y="64"/>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81" name="Group 149"/>
          <p:cNvGrpSpPr>
            <a:grpSpLocks/>
          </p:cNvGrpSpPr>
          <p:nvPr/>
        </p:nvGrpSpPr>
        <p:grpSpPr bwMode="auto">
          <a:xfrm>
            <a:off x="3152775" y="3581400"/>
            <a:ext cx="409575" cy="468313"/>
            <a:chOff x="2020" y="19944"/>
            <a:chExt cx="258" cy="295"/>
          </a:xfrm>
        </p:grpSpPr>
        <p:sp>
          <p:nvSpPr>
            <p:cNvPr id="658582" name="Freeform 150"/>
            <p:cNvSpPr>
              <a:spLocks/>
            </p:cNvSpPr>
            <p:nvPr/>
          </p:nvSpPr>
          <p:spPr bwMode="auto">
            <a:xfrm>
              <a:off x="2020" y="19944"/>
              <a:ext cx="258" cy="295"/>
            </a:xfrm>
            <a:custGeom>
              <a:avLst/>
              <a:gdLst>
                <a:gd name="T0" fmla="*/ 251 w 258"/>
                <a:gd name="T1" fmla="*/ 279 h 295"/>
                <a:gd name="T2" fmla="*/ 251 w 258"/>
                <a:gd name="T3" fmla="*/ 231 h 295"/>
                <a:gd name="T4" fmla="*/ 199 w 258"/>
                <a:gd name="T5" fmla="*/ 144 h 295"/>
                <a:gd name="T6" fmla="*/ 177 w 258"/>
                <a:gd name="T7" fmla="*/ 184 h 295"/>
                <a:gd name="T8" fmla="*/ 162 w 258"/>
                <a:gd name="T9" fmla="*/ 152 h 295"/>
                <a:gd name="T10" fmla="*/ 162 w 258"/>
                <a:gd name="T11" fmla="*/ 136 h 295"/>
                <a:gd name="T12" fmla="*/ 177 w 258"/>
                <a:gd name="T13" fmla="*/ 128 h 295"/>
                <a:gd name="T14" fmla="*/ 214 w 258"/>
                <a:gd name="T15" fmla="*/ 112 h 295"/>
                <a:gd name="T16" fmla="*/ 222 w 258"/>
                <a:gd name="T17" fmla="*/ 96 h 295"/>
                <a:gd name="T18" fmla="*/ 222 w 258"/>
                <a:gd name="T19" fmla="*/ 56 h 295"/>
                <a:gd name="T20" fmla="*/ 177 w 258"/>
                <a:gd name="T21" fmla="*/ 56 h 295"/>
                <a:gd name="T22" fmla="*/ 133 w 258"/>
                <a:gd name="T23" fmla="*/ 56 h 295"/>
                <a:gd name="T24" fmla="*/ 88 w 258"/>
                <a:gd name="T25" fmla="*/ 56 h 295"/>
                <a:gd name="T26" fmla="*/ 81 w 258"/>
                <a:gd name="T27" fmla="*/ 8 h 295"/>
                <a:gd name="T28" fmla="*/ 37 w 258"/>
                <a:gd name="T29" fmla="*/ 0 h 295"/>
                <a:gd name="T30" fmla="*/ 0 w 258"/>
                <a:gd name="T31" fmla="*/ 40 h 295"/>
                <a:gd name="T32" fmla="*/ 37 w 258"/>
                <a:gd name="T33" fmla="*/ 56 h 295"/>
                <a:gd name="T34" fmla="*/ 0 w 258"/>
                <a:gd name="T35" fmla="*/ 72 h 295"/>
                <a:gd name="T36" fmla="*/ 8 w 258"/>
                <a:gd name="T37" fmla="*/ 104 h 295"/>
                <a:gd name="T38" fmla="*/ 30 w 258"/>
                <a:gd name="T39" fmla="*/ 136 h 295"/>
                <a:gd name="T40" fmla="*/ 30 w 258"/>
                <a:gd name="T41" fmla="*/ 152 h 295"/>
                <a:gd name="T42" fmla="*/ 37 w 258"/>
                <a:gd name="T43" fmla="*/ 184 h 295"/>
                <a:gd name="T44" fmla="*/ 52 w 258"/>
                <a:gd name="T45" fmla="*/ 215 h 295"/>
                <a:gd name="T46" fmla="*/ 37 w 258"/>
                <a:gd name="T47" fmla="*/ 231 h 295"/>
                <a:gd name="T48" fmla="*/ 52 w 258"/>
                <a:gd name="T49" fmla="*/ 247 h 295"/>
                <a:gd name="T50" fmla="*/ 88 w 258"/>
                <a:gd name="T51" fmla="*/ 231 h 295"/>
                <a:gd name="T52" fmla="*/ 88 w 258"/>
                <a:gd name="T53" fmla="*/ 231 h 295"/>
                <a:gd name="T54" fmla="*/ 96 w 258"/>
                <a:gd name="T55" fmla="*/ 239 h 295"/>
                <a:gd name="T56" fmla="*/ 133 w 258"/>
                <a:gd name="T57" fmla="*/ 231 h 295"/>
                <a:gd name="T58" fmla="*/ 133 w 258"/>
                <a:gd name="T59" fmla="*/ 192 h 295"/>
                <a:gd name="T60" fmla="*/ 111 w 258"/>
                <a:gd name="T61" fmla="*/ 160 h 295"/>
                <a:gd name="T62" fmla="*/ 133 w 258"/>
                <a:gd name="T63" fmla="*/ 152 h 295"/>
                <a:gd name="T64" fmla="*/ 140 w 258"/>
                <a:gd name="T65" fmla="*/ 184 h 295"/>
                <a:gd name="T66" fmla="*/ 177 w 258"/>
                <a:gd name="T67" fmla="*/ 192 h 295"/>
                <a:gd name="T68" fmla="*/ 199 w 258"/>
                <a:gd name="T69" fmla="*/ 231 h 295"/>
                <a:gd name="T70" fmla="*/ 199 w 258"/>
                <a:gd name="T71" fmla="*/ 279 h 295"/>
                <a:gd name="T72" fmla="*/ 214 w 258"/>
                <a:gd name="T73" fmla="*/ 295 h 295"/>
                <a:gd name="T74" fmla="*/ 222 w 258"/>
                <a:gd name="T75" fmla="*/ 2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 h="295">
                  <a:moveTo>
                    <a:pt x="236" y="247"/>
                  </a:moveTo>
                  <a:lnTo>
                    <a:pt x="251" y="279"/>
                  </a:lnTo>
                  <a:lnTo>
                    <a:pt x="258" y="279"/>
                  </a:lnTo>
                  <a:lnTo>
                    <a:pt x="251" y="231"/>
                  </a:lnTo>
                  <a:lnTo>
                    <a:pt x="222" y="144"/>
                  </a:lnTo>
                  <a:lnTo>
                    <a:pt x="199" y="144"/>
                  </a:lnTo>
                  <a:lnTo>
                    <a:pt x="199" y="184"/>
                  </a:lnTo>
                  <a:lnTo>
                    <a:pt x="177" y="184"/>
                  </a:lnTo>
                  <a:lnTo>
                    <a:pt x="177" y="160"/>
                  </a:lnTo>
                  <a:lnTo>
                    <a:pt x="162" y="152"/>
                  </a:lnTo>
                  <a:lnTo>
                    <a:pt x="162" y="144"/>
                  </a:lnTo>
                  <a:lnTo>
                    <a:pt x="162" y="136"/>
                  </a:lnTo>
                  <a:lnTo>
                    <a:pt x="177" y="136"/>
                  </a:lnTo>
                  <a:lnTo>
                    <a:pt x="177" y="128"/>
                  </a:lnTo>
                  <a:lnTo>
                    <a:pt x="199" y="104"/>
                  </a:lnTo>
                  <a:lnTo>
                    <a:pt x="214" y="112"/>
                  </a:lnTo>
                  <a:lnTo>
                    <a:pt x="214" y="104"/>
                  </a:lnTo>
                  <a:lnTo>
                    <a:pt x="222" y="96"/>
                  </a:lnTo>
                  <a:lnTo>
                    <a:pt x="222" y="72"/>
                  </a:lnTo>
                  <a:lnTo>
                    <a:pt x="222" y="56"/>
                  </a:lnTo>
                  <a:lnTo>
                    <a:pt x="199" y="56"/>
                  </a:lnTo>
                  <a:lnTo>
                    <a:pt x="177" y="56"/>
                  </a:lnTo>
                  <a:lnTo>
                    <a:pt x="147" y="56"/>
                  </a:lnTo>
                  <a:lnTo>
                    <a:pt x="133" y="56"/>
                  </a:lnTo>
                  <a:lnTo>
                    <a:pt x="111" y="56"/>
                  </a:lnTo>
                  <a:lnTo>
                    <a:pt x="88" y="56"/>
                  </a:lnTo>
                  <a:lnTo>
                    <a:pt x="88" y="16"/>
                  </a:lnTo>
                  <a:lnTo>
                    <a:pt x="81" y="8"/>
                  </a:lnTo>
                  <a:lnTo>
                    <a:pt x="59" y="16"/>
                  </a:lnTo>
                  <a:lnTo>
                    <a:pt x="37" y="0"/>
                  </a:lnTo>
                  <a:lnTo>
                    <a:pt x="8" y="0"/>
                  </a:lnTo>
                  <a:lnTo>
                    <a:pt x="0" y="40"/>
                  </a:lnTo>
                  <a:lnTo>
                    <a:pt x="30" y="48"/>
                  </a:lnTo>
                  <a:lnTo>
                    <a:pt x="37" y="56"/>
                  </a:lnTo>
                  <a:lnTo>
                    <a:pt x="8" y="56"/>
                  </a:lnTo>
                  <a:lnTo>
                    <a:pt x="0" y="72"/>
                  </a:lnTo>
                  <a:lnTo>
                    <a:pt x="0" y="96"/>
                  </a:lnTo>
                  <a:lnTo>
                    <a:pt x="8" y="104"/>
                  </a:lnTo>
                  <a:lnTo>
                    <a:pt x="30" y="112"/>
                  </a:lnTo>
                  <a:lnTo>
                    <a:pt x="30" y="136"/>
                  </a:lnTo>
                  <a:lnTo>
                    <a:pt x="30" y="144"/>
                  </a:lnTo>
                  <a:lnTo>
                    <a:pt x="30" y="152"/>
                  </a:lnTo>
                  <a:lnTo>
                    <a:pt x="37" y="160"/>
                  </a:lnTo>
                  <a:lnTo>
                    <a:pt x="37" y="184"/>
                  </a:lnTo>
                  <a:lnTo>
                    <a:pt x="52" y="200"/>
                  </a:lnTo>
                  <a:lnTo>
                    <a:pt x="52" y="215"/>
                  </a:lnTo>
                  <a:lnTo>
                    <a:pt x="52" y="231"/>
                  </a:lnTo>
                  <a:lnTo>
                    <a:pt x="37" y="231"/>
                  </a:lnTo>
                  <a:lnTo>
                    <a:pt x="52" y="239"/>
                  </a:lnTo>
                  <a:lnTo>
                    <a:pt x="52" y="247"/>
                  </a:lnTo>
                  <a:lnTo>
                    <a:pt x="81" y="239"/>
                  </a:lnTo>
                  <a:lnTo>
                    <a:pt x="88" y="231"/>
                  </a:lnTo>
                  <a:lnTo>
                    <a:pt x="88" y="215"/>
                  </a:lnTo>
                  <a:lnTo>
                    <a:pt x="88" y="231"/>
                  </a:lnTo>
                  <a:lnTo>
                    <a:pt x="96" y="231"/>
                  </a:lnTo>
                  <a:lnTo>
                    <a:pt x="96" y="239"/>
                  </a:lnTo>
                  <a:lnTo>
                    <a:pt x="111" y="231"/>
                  </a:lnTo>
                  <a:lnTo>
                    <a:pt x="133" y="231"/>
                  </a:lnTo>
                  <a:lnTo>
                    <a:pt x="140" y="215"/>
                  </a:lnTo>
                  <a:lnTo>
                    <a:pt x="133" y="192"/>
                  </a:lnTo>
                  <a:lnTo>
                    <a:pt x="111" y="184"/>
                  </a:lnTo>
                  <a:lnTo>
                    <a:pt x="111" y="160"/>
                  </a:lnTo>
                  <a:lnTo>
                    <a:pt x="111" y="152"/>
                  </a:lnTo>
                  <a:lnTo>
                    <a:pt x="133" y="152"/>
                  </a:lnTo>
                  <a:lnTo>
                    <a:pt x="133" y="160"/>
                  </a:lnTo>
                  <a:lnTo>
                    <a:pt x="140" y="184"/>
                  </a:lnTo>
                  <a:lnTo>
                    <a:pt x="162" y="192"/>
                  </a:lnTo>
                  <a:lnTo>
                    <a:pt x="177" y="192"/>
                  </a:lnTo>
                  <a:lnTo>
                    <a:pt x="177" y="215"/>
                  </a:lnTo>
                  <a:lnTo>
                    <a:pt x="199" y="231"/>
                  </a:lnTo>
                  <a:lnTo>
                    <a:pt x="199" y="239"/>
                  </a:lnTo>
                  <a:lnTo>
                    <a:pt x="199" y="279"/>
                  </a:lnTo>
                  <a:lnTo>
                    <a:pt x="199" y="287"/>
                  </a:lnTo>
                  <a:lnTo>
                    <a:pt x="214" y="295"/>
                  </a:lnTo>
                  <a:lnTo>
                    <a:pt x="222" y="279"/>
                  </a:lnTo>
                  <a:lnTo>
                    <a:pt x="222" y="247"/>
                  </a:lnTo>
                  <a:lnTo>
                    <a:pt x="236" y="247"/>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83" name="Freeform 151"/>
            <p:cNvSpPr>
              <a:spLocks/>
            </p:cNvSpPr>
            <p:nvPr/>
          </p:nvSpPr>
          <p:spPr bwMode="auto">
            <a:xfrm>
              <a:off x="2020" y="19944"/>
              <a:ext cx="258" cy="295"/>
            </a:xfrm>
            <a:custGeom>
              <a:avLst/>
              <a:gdLst>
                <a:gd name="T0" fmla="*/ 251 w 258"/>
                <a:gd name="T1" fmla="*/ 279 h 295"/>
                <a:gd name="T2" fmla="*/ 251 w 258"/>
                <a:gd name="T3" fmla="*/ 231 h 295"/>
                <a:gd name="T4" fmla="*/ 199 w 258"/>
                <a:gd name="T5" fmla="*/ 144 h 295"/>
                <a:gd name="T6" fmla="*/ 177 w 258"/>
                <a:gd name="T7" fmla="*/ 184 h 295"/>
                <a:gd name="T8" fmla="*/ 162 w 258"/>
                <a:gd name="T9" fmla="*/ 152 h 295"/>
                <a:gd name="T10" fmla="*/ 162 w 258"/>
                <a:gd name="T11" fmla="*/ 136 h 295"/>
                <a:gd name="T12" fmla="*/ 177 w 258"/>
                <a:gd name="T13" fmla="*/ 128 h 295"/>
                <a:gd name="T14" fmla="*/ 214 w 258"/>
                <a:gd name="T15" fmla="*/ 112 h 295"/>
                <a:gd name="T16" fmla="*/ 222 w 258"/>
                <a:gd name="T17" fmla="*/ 96 h 295"/>
                <a:gd name="T18" fmla="*/ 222 w 258"/>
                <a:gd name="T19" fmla="*/ 56 h 295"/>
                <a:gd name="T20" fmla="*/ 177 w 258"/>
                <a:gd name="T21" fmla="*/ 56 h 295"/>
                <a:gd name="T22" fmla="*/ 133 w 258"/>
                <a:gd name="T23" fmla="*/ 56 h 295"/>
                <a:gd name="T24" fmla="*/ 88 w 258"/>
                <a:gd name="T25" fmla="*/ 56 h 295"/>
                <a:gd name="T26" fmla="*/ 81 w 258"/>
                <a:gd name="T27" fmla="*/ 8 h 295"/>
                <a:gd name="T28" fmla="*/ 37 w 258"/>
                <a:gd name="T29" fmla="*/ 0 h 295"/>
                <a:gd name="T30" fmla="*/ 0 w 258"/>
                <a:gd name="T31" fmla="*/ 40 h 295"/>
                <a:gd name="T32" fmla="*/ 37 w 258"/>
                <a:gd name="T33" fmla="*/ 56 h 295"/>
                <a:gd name="T34" fmla="*/ 0 w 258"/>
                <a:gd name="T35" fmla="*/ 72 h 295"/>
                <a:gd name="T36" fmla="*/ 8 w 258"/>
                <a:gd name="T37" fmla="*/ 104 h 295"/>
                <a:gd name="T38" fmla="*/ 30 w 258"/>
                <a:gd name="T39" fmla="*/ 136 h 295"/>
                <a:gd name="T40" fmla="*/ 30 w 258"/>
                <a:gd name="T41" fmla="*/ 152 h 295"/>
                <a:gd name="T42" fmla="*/ 37 w 258"/>
                <a:gd name="T43" fmla="*/ 184 h 295"/>
                <a:gd name="T44" fmla="*/ 52 w 258"/>
                <a:gd name="T45" fmla="*/ 215 h 295"/>
                <a:gd name="T46" fmla="*/ 37 w 258"/>
                <a:gd name="T47" fmla="*/ 231 h 295"/>
                <a:gd name="T48" fmla="*/ 52 w 258"/>
                <a:gd name="T49" fmla="*/ 247 h 295"/>
                <a:gd name="T50" fmla="*/ 88 w 258"/>
                <a:gd name="T51" fmla="*/ 231 h 295"/>
                <a:gd name="T52" fmla="*/ 88 w 258"/>
                <a:gd name="T53" fmla="*/ 231 h 295"/>
                <a:gd name="T54" fmla="*/ 96 w 258"/>
                <a:gd name="T55" fmla="*/ 239 h 295"/>
                <a:gd name="T56" fmla="*/ 133 w 258"/>
                <a:gd name="T57" fmla="*/ 231 h 295"/>
                <a:gd name="T58" fmla="*/ 133 w 258"/>
                <a:gd name="T59" fmla="*/ 192 h 295"/>
                <a:gd name="T60" fmla="*/ 111 w 258"/>
                <a:gd name="T61" fmla="*/ 160 h 295"/>
                <a:gd name="T62" fmla="*/ 133 w 258"/>
                <a:gd name="T63" fmla="*/ 152 h 295"/>
                <a:gd name="T64" fmla="*/ 140 w 258"/>
                <a:gd name="T65" fmla="*/ 184 h 295"/>
                <a:gd name="T66" fmla="*/ 177 w 258"/>
                <a:gd name="T67" fmla="*/ 192 h 295"/>
                <a:gd name="T68" fmla="*/ 199 w 258"/>
                <a:gd name="T69" fmla="*/ 231 h 295"/>
                <a:gd name="T70" fmla="*/ 199 w 258"/>
                <a:gd name="T71" fmla="*/ 279 h 295"/>
                <a:gd name="T72" fmla="*/ 214 w 258"/>
                <a:gd name="T73" fmla="*/ 295 h 295"/>
                <a:gd name="T74" fmla="*/ 222 w 258"/>
                <a:gd name="T75" fmla="*/ 2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 h="295">
                  <a:moveTo>
                    <a:pt x="236" y="247"/>
                  </a:moveTo>
                  <a:lnTo>
                    <a:pt x="251" y="279"/>
                  </a:lnTo>
                  <a:lnTo>
                    <a:pt x="258" y="279"/>
                  </a:lnTo>
                  <a:lnTo>
                    <a:pt x="251" y="231"/>
                  </a:lnTo>
                  <a:lnTo>
                    <a:pt x="222" y="144"/>
                  </a:lnTo>
                  <a:lnTo>
                    <a:pt x="199" y="144"/>
                  </a:lnTo>
                  <a:lnTo>
                    <a:pt x="199" y="184"/>
                  </a:lnTo>
                  <a:lnTo>
                    <a:pt x="177" y="184"/>
                  </a:lnTo>
                  <a:lnTo>
                    <a:pt x="177" y="160"/>
                  </a:lnTo>
                  <a:lnTo>
                    <a:pt x="162" y="152"/>
                  </a:lnTo>
                  <a:lnTo>
                    <a:pt x="162" y="144"/>
                  </a:lnTo>
                  <a:lnTo>
                    <a:pt x="162" y="136"/>
                  </a:lnTo>
                  <a:lnTo>
                    <a:pt x="177" y="136"/>
                  </a:lnTo>
                  <a:lnTo>
                    <a:pt x="177" y="128"/>
                  </a:lnTo>
                  <a:lnTo>
                    <a:pt x="199" y="104"/>
                  </a:lnTo>
                  <a:lnTo>
                    <a:pt x="214" y="112"/>
                  </a:lnTo>
                  <a:lnTo>
                    <a:pt x="214" y="104"/>
                  </a:lnTo>
                  <a:lnTo>
                    <a:pt x="222" y="96"/>
                  </a:lnTo>
                  <a:lnTo>
                    <a:pt x="222" y="72"/>
                  </a:lnTo>
                  <a:lnTo>
                    <a:pt x="222" y="56"/>
                  </a:lnTo>
                  <a:lnTo>
                    <a:pt x="199" y="56"/>
                  </a:lnTo>
                  <a:lnTo>
                    <a:pt x="177" y="56"/>
                  </a:lnTo>
                  <a:lnTo>
                    <a:pt x="147" y="56"/>
                  </a:lnTo>
                  <a:lnTo>
                    <a:pt x="133" y="56"/>
                  </a:lnTo>
                  <a:lnTo>
                    <a:pt x="111" y="56"/>
                  </a:lnTo>
                  <a:lnTo>
                    <a:pt x="88" y="56"/>
                  </a:lnTo>
                  <a:lnTo>
                    <a:pt x="88" y="16"/>
                  </a:lnTo>
                  <a:lnTo>
                    <a:pt x="81" y="8"/>
                  </a:lnTo>
                  <a:lnTo>
                    <a:pt x="59" y="16"/>
                  </a:lnTo>
                  <a:lnTo>
                    <a:pt x="37" y="0"/>
                  </a:lnTo>
                  <a:lnTo>
                    <a:pt x="8" y="0"/>
                  </a:lnTo>
                  <a:lnTo>
                    <a:pt x="0" y="40"/>
                  </a:lnTo>
                  <a:lnTo>
                    <a:pt x="30" y="48"/>
                  </a:lnTo>
                  <a:lnTo>
                    <a:pt x="37" y="56"/>
                  </a:lnTo>
                  <a:lnTo>
                    <a:pt x="8" y="56"/>
                  </a:lnTo>
                  <a:lnTo>
                    <a:pt x="0" y="72"/>
                  </a:lnTo>
                  <a:lnTo>
                    <a:pt x="0" y="96"/>
                  </a:lnTo>
                  <a:lnTo>
                    <a:pt x="8" y="104"/>
                  </a:lnTo>
                  <a:lnTo>
                    <a:pt x="30" y="112"/>
                  </a:lnTo>
                  <a:lnTo>
                    <a:pt x="30" y="136"/>
                  </a:lnTo>
                  <a:lnTo>
                    <a:pt x="30" y="144"/>
                  </a:lnTo>
                  <a:lnTo>
                    <a:pt x="30" y="152"/>
                  </a:lnTo>
                  <a:lnTo>
                    <a:pt x="37" y="160"/>
                  </a:lnTo>
                  <a:lnTo>
                    <a:pt x="37" y="184"/>
                  </a:lnTo>
                  <a:lnTo>
                    <a:pt x="52" y="200"/>
                  </a:lnTo>
                  <a:lnTo>
                    <a:pt x="52" y="215"/>
                  </a:lnTo>
                  <a:lnTo>
                    <a:pt x="52" y="231"/>
                  </a:lnTo>
                  <a:lnTo>
                    <a:pt x="37" y="231"/>
                  </a:lnTo>
                  <a:lnTo>
                    <a:pt x="52" y="239"/>
                  </a:lnTo>
                  <a:lnTo>
                    <a:pt x="52" y="247"/>
                  </a:lnTo>
                  <a:lnTo>
                    <a:pt x="81" y="239"/>
                  </a:lnTo>
                  <a:lnTo>
                    <a:pt x="88" y="231"/>
                  </a:lnTo>
                  <a:lnTo>
                    <a:pt x="88" y="215"/>
                  </a:lnTo>
                  <a:lnTo>
                    <a:pt x="88" y="231"/>
                  </a:lnTo>
                  <a:lnTo>
                    <a:pt x="96" y="231"/>
                  </a:lnTo>
                  <a:lnTo>
                    <a:pt x="96" y="239"/>
                  </a:lnTo>
                  <a:lnTo>
                    <a:pt x="111" y="231"/>
                  </a:lnTo>
                  <a:lnTo>
                    <a:pt x="133" y="231"/>
                  </a:lnTo>
                  <a:lnTo>
                    <a:pt x="140" y="215"/>
                  </a:lnTo>
                  <a:lnTo>
                    <a:pt x="133" y="192"/>
                  </a:lnTo>
                  <a:lnTo>
                    <a:pt x="111" y="184"/>
                  </a:lnTo>
                  <a:lnTo>
                    <a:pt x="111" y="160"/>
                  </a:lnTo>
                  <a:lnTo>
                    <a:pt x="111" y="152"/>
                  </a:lnTo>
                  <a:lnTo>
                    <a:pt x="133" y="152"/>
                  </a:lnTo>
                  <a:lnTo>
                    <a:pt x="133" y="160"/>
                  </a:lnTo>
                  <a:lnTo>
                    <a:pt x="140" y="184"/>
                  </a:lnTo>
                  <a:lnTo>
                    <a:pt x="162" y="192"/>
                  </a:lnTo>
                  <a:lnTo>
                    <a:pt x="177" y="192"/>
                  </a:lnTo>
                  <a:lnTo>
                    <a:pt x="177" y="215"/>
                  </a:lnTo>
                  <a:lnTo>
                    <a:pt x="199" y="231"/>
                  </a:lnTo>
                  <a:lnTo>
                    <a:pt x="199" y="239"/>
                  </a:lnTo>
                  <a:lnTo>
                    <a:pt x="199" y="279"/>
                  </a:lnTo>
                  <a:lnTo>
                    <a:pt x="199" y="287"/>
                  </a:lnTo>
                  <a:lnTo>
                    <a:pt x="214" y="295"/>
                  </a:lnTo>
                  <a:lnTo>
                    <a:pt x="222" y="279"/>
                  </a:lnTo>
                  <a:lnTo>
                    <a:pt x="222" y="247"/>
                  </a:lnTo>
                  <a:lnTo>
                    <a:pt x="236" y="247"/>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84" name="Group 152"/>
          <p:cNvGrpSpPr>
            <a:grpSpLocks/>
          </p:cNvGrpSpPr>
          <p:nvPr/>
        </p:nvGrpSpPr>
        <p:grpSpPr bwMode="auto">
          <a:xfrm>
            <a:off x="3497263" y="3362325"/>
            <a:ext cx="1254125" cy="1939925"/>
            <a:chOff x="2237" y="19806"/>
            <a:chExt cx="790" cy="1222"/>
          </a:xfrm>
        </p:grpSpPr>
        <p:grpSp>
          <p:nvGrpSpPr>
            <p:cNvPr id="658585" name="Group 153"/>
            <p:cNvGrpSpPr>
              <a:grpSpLocks/>
            </p:cNvGrpSpPr>
            <p:nvPr/>
          </p:nvGrpSpPr>
          <p:grpSpPr bwMode="auto">
            <a:xfrm>
              <a:off x="2237" y="19806"/>
              <a:ext cx="502" cy="1006"/>
              <a:chOff x="2237" y="19806"/>
              <a:chExt cx="502" cy="1006"/>
            </a:xfrm>
          </p:grpSpPr>
          <p:sp>
            <p:nvSpPr>
              <p:cNvPr id="658586" name="Freeform 154"/>
              <p:cNvSpPr>
                <a:spLocks/>
              </p:cNvSpPr>
              <p:nvPr/>
            </p:nvSpPr>
            <p:spPr bwMode="auto">
              <a:xfrm>
                <a:off x="2237" y="19806"/>
                <a:ext cx="502" cy="1006"/>
              </a:xfrm>
              <a:custGeom>
                <a:avLst/>
                <a:gdLst>
                  <a:gd name="T0" fmla="*/ 436 w 502"/>
                  <a:gd name="T1" fmla="*/ 870 h 1006"/>
                  <a:gd name="T2" fmla="*/ 429 w 502"/>
                  <a:gd name="T3" fmla="*/ 823 h 1006"/>
                  <a:gd name="T4" fmla="*/ 407 w 502"/>
                  <a:gd name="T5" fmla="*/ 783 h 1006"/>
                  <a:gd name="T6" fmla="*/ 378 w 502"/>
                  <a:gd name="T7" fmla="*/ 759 h 1006"/>
                  <a:gd name="T8" fmla="*/ 378 w 502"/>
                  <a:gd name="T9" fmla="*/ 719 h 1006"/>
                  <a:gd name="T10" fmla="*/ 378 w 502"/>
                  <a:gd name="T11" fmla="*/ 671 h 1006"/>
                  <a:gd name="T12" fmla="*/ 370 w 502"/>
                  <a:gd name="T13" fmla="*/ 623 h 1006"/>
                  <a:gd name="T14" fmla="*/ 326 w 502"/>
                  <a:gd name="T15" fmla="*/ 559 h 1006"/>
                  <a:gd name="T16" fmla="*/ 333 w 502"/>
                  <a:gd name="T17" fmla="*/ 511 h 1006"/>
                  <a:gd name="T18" fmla="*/ 341 w 502"/>
                  <a:gd name="T19" fmla="*/ 471 h 1006"/>
                  <a:gd name="T20" fmla="*/ 385 w 502"/>
                  <a:gd name="T21" fmla="*/ 439 h 1006"/>
                  <a:gd name="T22" fmla="*/ 429 w 502"/>
                  <a:gd name="T23" fmla="*/ 431 h 1006"/>
                  <a:gd name="T24" fmla="*/ 458 w 502"/>
                  <a:gd name="T25" fmla="*/ 407 h 1006"/>
                  <a:gd name="T26" fmla="*/ 502 w 502"/>
                  <a:gd name="T27" fmla="*/ 367 h 1006"/>
                  <a:gd name="T28" fmla="*/ 473 w 502"/>
                  <a:gd name="T29" fmla="*/ 351 h 1006"/>
                  <a:gd name="T30" fmla="*/ 436 w 502"/>
                  <a:gd name="T31" fmla="*/ 351 h 1006"/>
                  <a:gd name="T32" fmla="*/ 407 w 502"/>
                  <a:gd name="T33" fmla="*/ 335 h 1006"/>
                  <a:gd name="T34" fmla="*/ 407 w 502"/>
                  <a:gd name="T35" fmla="*/ 288 h 1006"/>
                  <a:gd name="T36" fmla="*/ 378 w 502"/>
                  <a:gd name="T37" fmla="*/ 288 h 1006"/>
                  <a:gd name="T38" fmla="*/ 356 w 502"/>
                  <a:gd name="T39" fmla="*/ 240 h 1006"/>
                  <a:gd name="T40" fmla="*/ 311 w 502"/>
                  <a:gd name="T41" fmla="*/ 232 h 1006"/>
                  <a:gd name="T42" fmla="*/ 296 w 502"/>
                  <a:gd name="T43" fmla="*/ 192 h 1006"/>
                  <a:gd name="T44" fmla="*/ 348 w 502"/>
                  <a:gd name="T45" fmla="*/ 112 h 1006"/>
                  <a:gd name="T46" fmla="*/ 341 w 502"/>
                  <a:gd name="T47" fmla="*/ 72 h 1006"/>
                  <a:gd name="T48" fmla="*/ 318 w 502"/>
                  <a:gd name="T49" fmla="*/ 32 h 1006"/>
                  <a:gd name="T50" fmla="*/ 274 w 502"/>
                  <a:gd name="T51" fmla="*/ 8 h 1006"/>
                  <a:gd name="T52" fmla="*/ 252 w 502"/>
                  <a:gd name="T53" fmla="*/ 56 h 1006"/>
                  <a:gd name="T54" fmla="*/ 230 w 502"/>
                  <a:gd name="T55" fmla="*/ 72 h 1006"/>
                  <a:gd name="T56" fmla="*/ 193 w 502"/>
                  <a:gd name="T57" fmla="*/ 88 h 1006"/>
                  <a:gd name="T58" fmla="*/ 148 w 502"/>
                  <a:gd name="T59" fmla="*/ 120 h 1006"/>
                  <a:gd name="T60" fmla="*/ 148 w 502"/>
                  <a:gd name="T61" fmla="*/ 160 h 1006"/>
                  <a:gd name="T62" fmla="*/ 134 w 502"/>
                  <a:gd name="T63" fmla="*/ 200 h 1006"/>
                  <a:gd name="T64" fmla="*/ 119 w 502"/>
                  <a:gd name="T65" fmla="*/ 232 h 1006"/>
                  <a:gd name="T66" fmla="*/ 89 w 502"/>
                  <a:gd name="T67" fmla="*/ 256 h 1006"/>
                  <a:gd name="T68" fmla="*/ 74 w 502"/>
                  <a:gd name="T69" fmla="*/ 296 h 1006"/>
                  <a:gd name="T70" fmla="*/ 60 w 502"/>
                  <a:gd name="T71" fmla="*/ 359 h 1006"/>
                  <a:gd name="T72" fmla="*/ 37 w 502"/>
                  <a:gd name="T73" fmla="*/ 383 h 1006"/>
                  <a:gd name="T74" fmla="*/ 23 w 502"/>
                  <a:gd name="T75" fmla="*/ 391 h 1006"/>
                  <a:gd name="T76" fmla="*/ 0 w 502"/>
                  <a:gd name="T77" fmla="*/ 431 h 1006"/>
                  <a:gd name="T78" fmla="*/ 37 w 502"/>
                  <a:gd name="T79" fmla="*/ 447 h 1006"/>
                  <a:gd name="T80" fmla="*/ 67 w 502"/>
                  <a:gd name="T81" fmla="*/ 479 h 1006"/>
                  <a:gd name="T82" fmla="*/ 97 w 502"/>
                  <a:gd name="T83" fmla="*/ 503 h 1006"/>
                  <a:gd name="T84" fmla="*/ 119 w 502"/>
                  <a:gd name="T85" fmla="*/ 543 h 1006"/>
                  <a:gd name="T86" fmla="*/ 134 w 502"/>
                  <a:gd name="T87" fmla="*/ 591 h 1006"/>
                  <a:gd name="T88" fmla="*/ 134 w 502"/>
                  <a:gd name="T89" fmla="*/ 647 h 1006"/>
                  <a:gd name="T90" fmla="*/ 134 w 502"/>
                  <a:gd name="T91" fmla="*/ 695 h 1006"/>
                  <a:gd name="T92" fmla="*/ 185 w 502"/>
                  <a:gd name="T93" fmla="*/ 695 h 1006"/>
                  <a:gd name="T94" fmla="*/ 230 w 502"/>
                  <a:gd name="T95" fmla="*/ 687 h 1006"/>
                  <a:gd name="T96" fmla="*/ 267 w 502"/>
                  <a:gd name="T97" fmla="*/ 647 h 1006"/>
                  <a:gd name="T98" fmla="*/ 289 w 502"/>
                  <a:gd name="T99" fmla="*/ 623 h 1006"/>
                  <a:gd name="T100" fmla="*/ 318 w 502"/>
                  <a:gd name="T101" fmla="*/ 663 h 1006"/>
                  <a:gd name="T102" fmla="*/ 333 w 502"/>
                  <a:gd name="T103" fmla="*/ 703 h 1006"/>
                  <a:gd name="T104" fmla="*/ 318 w 502"/>
                  <a:gd name="T105" fmla="*/ 735 h 1006"/>
                  <a:gd name="T106" fmla="*/ 341 w 502"/>
                  <a:gd name="T107" fmla="*/ 775 h 1006"/>
                  <a:gd name="T108" fmla="*/ 378 w 502"/>
                  <a:gd name="T109" fmla="*/ 823 h 1006"/>
                  <a:gd name="T110" fmla="*/ 392 w 502"/>
                  <a:gd name="T111" fmla="*/ 862 h 1006"/>
                  <a:gd name="T112" fmla="*/ 407 w 502"/>
                  <a:gd name="T113" fmla="*/ 910 h 1006"/>
                  <a:gd name="T114" fmla="*/ 392 w 502"/>
                  <a:gd name="T115" fmla="*/ 950 h 1006"/>
                  <a:gd name="T116" fmla="*/ 392 w 502"/>
                  <a:gd name="T117" fmla="*/ 998 h 1006"/>
                  <a:gd name="T118" fmla="*/ 415 w 502"/>
                  <a:gd name="T119" fmla="*/ 934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1006">
                    <a:moveTo>
                      <a:pt x="436" y="902"/>
                    </a:moveTo>
                    <a:lnTo>
                      <a:pt x="436" y="902"/>
                    </a:lnTo>
                    <a:lnTo>
                      <a:pt x="436" y="894"/>
                    </a:lnTo>
                    <a:lnTo>
                      <a:pt x="436" y="886"/>
                    </a:lnTo>
                    <a:lnTo>
                      <a:pt x="436" y="878"/>
                    </a:lnTo>
                    <a:lnTo>
                      <a:pt x="436" y="870"/>
                    </a:lnTo>
                    <a:lnTo>
                      <a:pt x="436" y="862"/>
                    </a:lnTo>
                    <a:lnTo>
                      <a:pt x="429" y="862"/>
                    </a:lnTo>
                    <a:lnTo>
                      <a:pt x="429" y="854"/>
                    </a:lnTo>
                    <a:lnTo>
                      <a:pt x="429" y="838"/>
                    </a:lnTo>
                    <a:lnTo>
                      <a:pt x="429" y="830"/>
                    </a:lnTo>
                    <a:lnTo>
                      <a:pt x="429" y="823"/>
                    </a:lnTo>
                    <a:lnTo>
                      <a:pt x="429" y="815"/>
                    </a:lnTo>
                    <a:lnTo>
                      <a:pt x="429" y="807"/>
                    </a:lnTo>
                    <a:lnTo>
                      <a:pt x="429" y="799"/>
                    </a:lnTo>
                    <a:lnTo>
                      <a:pt x="422" y="799"/>
                    </a:lnTo>
                    <a:lnTo>
                      <a:pt x="415" y="791"/>
                    </a:lnTo>
                    <a:lnTo>
                      <a:pt x="407" y="783"/>
                    </a:lnTo>
                    <a:lnTo>
                      <a:pt x="407" y="775"/>
                    </a:lnTo>
                    <a:lnTo>
                      <a:pt x="400" y="775"/>
                    </a:lnTo>
                    <a:lnTo>
                      <a:pt x="392" y="767"/>
                    </a:lnTo>
                    <a:lnTo>
                      <a:pt x="385" y="767"/>
                    </a:lnTo>
                    <a:lnTo>
                      <a:pt x="378" y="767"/>
                    </a:lnTo>
                    <a:lnTo>
                      <a:pt x="378" y="759"/>
                    </a:lnTo>
                    <a:lnTo>
                      <a:pt x="378" y="751"/>
                    </a:lnTo>
                    <a:lnTo>
                      <a:pt x="370" y="751"/>
                    </a:lnTo>
                    <a:lnTo>
                      <a:pt x="370" y="743"/>
                    </a:lnTo>
                    <a:lnTo>
                      <a:pt x="370" y="735"/>
                    </a:lnTo>
                    <a:lnTo>
                      <a:pt x="378" y="727"/>
                    </a:lnTo>
                    <a:lnTo>
                      <a:pt x="378" y="719"/>
                    </a:lnTo>
                    <a:lnTo>
                      <a:pt x="378" y="711"/>
                    </a:lnTo>
                    <a:lnTo>
                      <a:pt x="378" y="703"/>
                    </a:lnTo>
                    <a:lnTo>
                      <a:pt x="378" y="695"/>
                    </a:lnTo>
                    <a:lnTo>
                      <a:pt x="378" y="687"/>
                    </a:lnTo>
                    <a:lnTo>
                      <a:pt x="378" y="679"/>
                    </a:lnTo>
                    <a:lnTo>
                      <a:pt x="378" y="671"/>
                    </a:lnTo>
                    <a:lnTo>
                      <a:pt x="378" y="663"/>
                    </a:lnTo>
                    <a:lnTo>
                      <a:pt x="378" y="655"/>
                    </a:lnTo>
                    <a:lnTo>
                      <a:pt x="378" y="647"/>
                    </a:lnTo>
                    <a:lnTo>
                      <a:pt x="378" y="639"/>
                    </a:lnTo>
                    <a:lnTo>
                      <a:pt x="370" y="631"/>
                    </a:lnTo>
                    <a:lnTo>
                      <a:pt x="370" y="623"/>
                    </a:lnTo>
                    <a:lnTo>
                      <a:pt x="370" y="615"/>
                    </a:lnTo>
                    <a:lnTo>
                      <a:pt x="363" y="615"/>
                    </a:lnTo>
                    <a:lnTo>
                      <a:pt x="356" y="607"/>
                    </a:lnTo>
                    <a:lnTo>
                      <a:pt x="348" y="599"/>
                    </a:lnTo>
                    <a:lnTo>
                      <a:pt x="333" y="575"/>
                    </a:lnTo>
                    <a:lnTo>
                      <a:pt x="326" y="559"/>
                    </a:lnTo>
                    <a:lnTo>
                      <a:pt x="318" y="551"/>
                    </a:lnTo>
                    <a:lnTo>
                      <a:pt x="318" y="543"/>
                    </a:lnTo>
                    <a:lnTo>
                      <a:pt x="318" y="535"/>
                    </a:lnTo>
                    <a:lnTo>
                      <a:pt x="326" y="527"/>
                    </a:lnTo>
                    <a:lnTo>
                      <a:pt x="326" y="519"/>
                    </a:lnTo>
                    <a:lnTo>
                      <a:pt x="333" y="511"/>
                    </a:lnTo>
                    <a:lnTo>
                      <a:pt x="333" y="503"/>
                    </a:lnTo>
                    <a:lnTo>
                      <a:pt x="333" y="495"/>
                    </a:lnTo>
                    <a:lnTo>
                      <a:pt x="333" y="487"/>
                    </a:lnTo>
                    <a:lnTo>
                      <a:pt x="333" y="479"/>
                    </a:lnTo>
                    <a:lnTo>
                      <a:pt x="333" y="471"/>
                    </a:lnTo>
                    <a:lnTo>
                      <a:pt x="341" y="471"/>
                    </a:lnTo>
                    <a:lnTo>
                      <a:pt x="348" y="471"/>
                    </a:lnTo>
                    <a:lnTo>
                      <a:pt x="356" y="463"/>
                    </a:lnTo>
                    <a:lnTo>
                      <a:pt x="363" y="463"/>
                    </a:lnTo>
                    <a:lnTo>
                      <a:pt x="370" y="455"/>
                    </a:lnTo>
                    <a:lnTo>
                      <a:pt x="378" y="447"/>
                    </a:lnTo>
                    <a:lnTo>
                      <a:pt x="385" y="439"/>
                    </a:lnTo>
                    <a:lnTo>
                      <a:pt x="392" y="439"/>
                    </a:lnTo>
                    <a:lnTo>
                      <a:pt x="392" y="431"/>
                    </a:lnTo>
                    <a:lnTo>
                      <a:pt x="407" y="431"/>
                    </a:lnTo>
                    <a:lnTo>
                      <a:pt x="415" y="431"/>
                    </a:lnTo>
                    <a:lnTo>
                      <a:pt x="422" y="431"/>
                    </a:lnTo>
                    <a:lnTo>
                      <a:pt x="429" y="431"/>
                    </a:lnTo>
                    <a:lnTo>
                      <a:pt x="436" y="431"/>
                    </a:lnTo>
                    <a:lnTo>
                      <a:pt x="436" y="423"/>
                    </a:lnTo>
                    <a:lnTo>
                      <a:pt x="443" y="423"/>
                    </a:lnTo>
                    <a:lnTo>
                      <a:pt x="443" y="415"/>
                    </a:lnTo>
                    <a:lnTo>
                      <a:pt x="451" y="415"/>
                    </a:lnTo>
                    <a:lnTo>
                      <a:pt x="458" y="407"/>
                    </a:lnTo>
                    <a:lnTo>
                      <a:pt x="465" y="407"/>
                    </a:lnTo>
                    <a:lnTo>
                      <a:pt x="473" y="399"/>
                    </a:lnTo>
                    <a:lnTo>
                      <a:pt x="480" y="391"/>
                    </a:lnTo>
                    <a:lnTo>
                      <a:pt x="488" y="383"/>
                    </a:lnTo>
                    <a:lnTo>
                      <a:pt x="495" y="375"/>
                    </a:lnTo>
                    <a:lnTo>
                      <a:pt x="502" y="367"/>
                    </a:lnTo>
                    <a:lnTo>
                      <a:pt x="502" y="359"/>
                    </a:lnTo>
                    <a:lnTo>
                      <a:pt x="495" y="351"/>
                    </a:lnTo>
                    <a:lnTo>
                      <a:pt x="488" y="343"/>
                    </a:lnTo>
                    <a:lnTo>
                      <a:pt x="488" y="351"/>
                    </a:lnTo>
                    <a:lnTo>
                      <a:pt x="480" y="351"/>
                    </a:lnTo>
                    <a:lnTo>
                      <a:pt x="473" y="351"/>
                    </a:lnTo>
                    <a:lnTo>
                      <a:pt x="473" y="359"/>
                    </a:lnTo>
                    <a:lnTo>
                      <a:pt x="465" y="367"/>
                    </a:lnTo>
                    <a:lnTo>
                      <a:pt x="458" y="367"/>
                    </a:lnTo>
                    <a:lnTo>
                      <a:pt x="451" y="367"/>
                    </a:lnTo>
                    <a:lnTo>
                      <a:pt x="443" y="359"/>
                    </a:lnTo>
                    <a:lnTo>
                      <a:pt x="436" y="351"/>
                    </a:lnTo>
                    <a:lnTo>
                      <a:pt x="436" y="343"/>
                    </a:lnTo>
                    <a:lnTo>
                      <a:pt x="436" y="335"/>
                    </a:lnTo>
                    <a:lnTo>
                      <a:pt x="429" y="335"/>
                    </a:lnTo>
                    <a:lnTo>
                      <a:pt x="422" y="335"/>
                    </a:lnTo>
                    <a:lnTo>
                      <a:pt x="415" y="335"/>
                    </a:lnTo>
                    <a:lnTo>
                      <a:pt x="407" y="335"/>
                    </a:lnTo>
                    <a:lnTo>
                      <a:pt x="407" y="327"/>
                    </a:lnTo>
                    <a:lnTo>
                      <a:pt x="407" y="320"/>
                    </a:lnTo>
                    <a:lnTo>
                      <a:pt x="407" y="312"/>
                    </a:lnTo>
                    <a:lnTo>
                      <a:pt x="407" y="304"/>
                    </a:lnTo>
                    <a:lnTo>
                      <a:pt x="407" y="296"/>
                    </a:lnTo>
                    <a:lnTo>
                      <a:pt x="407" y="288"/>
                    </a:lnTo>
                    <a:lnTo>
                      <a:pt x="407" y="280"/>
                    </a:lnTo>
                    <a:lnTo>
                      <a:pt x="407" y="272"/>
                    </a:lnTo>
                    <a:lnTo>
                      <a:pt x="400" y="280"/>
                    </a:lnTo>
                    <a:lnTo>
                      <a:pt x="392" y="280"/>
                    </a:lnTo>
                    <a:lnTo>
                      <a:pt x="385" y="288"/>
                    </a:lnTo>
                    <a:lnTo>
                      <a:pt x="378" y="288"/>
                    </a:lnTo>
                    <a:lnTo>
                      <a:pt x="378" y="280"/>
                    </a:lnTo>
                    <a:lnTo>
                      <a:pt x="370" y="264"/>
                    </a:lnTo>
                    <a:lnTo>
                      <a:pt x="370" y="248"/>
                    </a:lnTo>
                    <a:lnTo>
                      <a:pt x="370" y="240"/>
                    </a:lnTo>
                    <a:lnTo>
                      <a:pt x="363" y="240"/>
                    </a:lnTo>
                    <a:lnTo>
                      <a:pt x="356" y="240"/>
                    </a:lnTo>
                    <a:lnTo>
                      <a:pt x="348" y="240"/>
                    </a:lnTo>
                    <a:lnTo>
                      <a:pt x="341" y="240"/>
                    </a:lnTo>
                    <a:lnTo>
                      <a:pt x="333" y="240"/>
                    </a:lnTo>
                    <a:lnTo>
                      <a:pt x="326" y="240"/>
                    </a:lnTo>
                    <a:lnTo>
                      <a:pt x="318" y="240"/>
                    </a:lnTo>
                    <a:lnTo>
                      <a:pt x="311" y="232"/>
                    </a:lnTo>
                    <a:lnTo>
                      <a:pt x="304" y="224"/>
                    </a:lnTo>
                    <a:lnTo>
                      <a:pt x="304" y="216"/>
                    </a:lnTo>
                    <a:lnTo>
                      <a:pt x="296" y="216"/>
                    </a:lnTo>
                    <a:lnTo>
                      <a:pt x="296" y="208"/>
                    </a:lnTo>
                    <a:lnTo>
                      <a:pt x="296" y="200"/>
                    </a:lnTo>
                    <a:lnTo>
                      <a:pt x="296" y="192"/>
                    </a:lnTo>
                    <a:lnTo>
                      <a:pt x="304" y="184"/>
                    </a:lnTo>
                    <a:lnTo>
                      <a:pt x="318" y="168"/>
                    </a:lnTo>
                    <a:lnTo>
                      <a:pt x="333" y="144"/>
                    </a:lnTo>
                    <a:lnTo>
                      <a:pt x="341" y="136"/>
                    </a:lnTo>
                    <a:lnTo>
                      <a:pt x="341" y="128"/>
                    </a:lnTo>
                    <a:lnTo>
                      <a:pt x="348" y="112"/>
                    </a:lnTo>
                    <a:lnTo>
                      <a:pt x="356" y="104"/>
                    </a:lnTo>
                    <a:lnTo>
                      <a:pt x="356" y="96"/>
                    </a:lnTo>
                    <a:lnTo>
                      <a:pt x="356" y="88"/>
                    </a:lnTo>
                    <a:lnTo>
                      <a:pt x="356" y="80"/>
                    </a:lnTo>
                    <a:lnTo>
                      <a:pt x="348" y="72"/>
                    </a:lnTo>
                    <a:lnTo>
                      <a:pt x="341" y="72"/>
                    </a:lnTo>
                    <a:lnTo>
                      <a:pt x="341" y="64"/>
                    </a:lnTo>
                    <a:lnTo>
                      <a:pt x="333" y="64"/>
                    </a:lnTo>
                    <a:lnTo>
                      <a:pt x="333" y="56"/>
                    </a:lnTo>
                    <a:lnTo>
                      <a:pt x="333" y="48"/>
                    </a:lnTo>
                    <a:lnTo>
                      <a:pt x="326" y="40"/>
                    </a:lnTo>
                    <a:lnTo>
                      <a:pt x="318" y="32"/>
                    </a:lnTo>
                    <a:lnTo>
                      <a:pt x="311" y="16"/>
                    </a:lnTo>
                    <a:lnTo>
                      <a:pt x="304" y="16"/>
                    </a:lnTo>
                    <a:lnTo>
                      <a:pt x="304" y="8"/>
                    </a:lnTo>
                    <a:lnTo>
                      <a:pt x="296" y="8"/>
                    </a:lnTo>
                    <a:lnTo>
                      <a:pt x="281" y="0"/>
                    </a:lnTo>
                    <a:lnTo>
                      <a:pt x="274" y="8"/>
                    </a:lnTo>
                    <a:lnTo>
                      <a:pt x="267" y="8"/>
                    </a:lnTo>
                    <a:lnTo>
                      <a:pt x="267" y="16"/>
                    </a:lnTo>
                    <a:lnTo>
                      <a:pt x="259" y="32"/>
                    </a:lnTo>
                    <a:lnTo>
                      <a:pt x="245" y="40"/>
                    </a:lnTo>
                    <a:lnTo>
                      <a:pt x="245" y="48"/>
                    </a:lnTo>
                    <a:lnTo>
                      <a:pt x="252" y="56"/>
                    </a:lnTo>
                    <a:lnTo>
                      <a:pt x="252" y="64"/>
                    </a:lnTo>
                    <a:lnTo>
                      <a:pt x="259" y="72"/>
                    </a:lnTo>
                    <a:lnTo>
                      <a:pt x="252" y="72"/>
                    </a:lnTo>
                    <a:lnTo>
                      <a:pt x="245" y="72"/>
                    </a:lnTo>
                    <a:lnTo>
                      <a:pt x="237" y="72"/>
                    </a:lnTo>
                    <a:lnTo>
                      <a:pt x="230" y="72"/>
                    </a:lnTo>
                    <a:lnTo>
                      <a:pt x="222" y="72"/>
                    </a:lnTo>
                    <a:lnTo>
                      <a:pt x="215" y="72"/>
                    </a:lnTo>
                    <a:lnTo>
                      <a:pt x="208" y="72"/>
                    </a:lnTo>
                    <a:lnTo>
                      <a:pt x="200" y="80"/>
                    </a:lnTo>
                    <a:lnTo>
                      <a:pt x="193" y="80"/>
                    </a:lnTo>
                    <a:lnTo>
                      <a:pt x="193" y="88"/>
                    </a:lnTo>
                    <a:lnTo>
                      <a:pt x="185" y="96"/>
                    </a:lnTo>
                    <a:lnTo>
                      <a:pt x="171" y="104"/>
                    </a:lnTo>
                    <a:lnTo>
                      <a:pt x="163" y="112"/>
                    </a:lnTo>
                    <a:lnTo>
                      <a:pt x="156" y="112"/>
                    </a:lnTo>
                    <a:lnTo>
                      <a:pt x="156" y="120"/>
                    </a:lnTo>
                    <a:lnTo>
                      <a:pt x="148" y="120"/>
                    </a:lnTo>
                    <a:lnTo>
                      <a:pt x="148" y="128"/>
                    </a:lnTo>
                    <a:lnTo>
                      <a:pt x="148" y="136"/>
                    </a:lnTo>
                    <a:lnTo>
                      <a:pt x="156" y="136"/>
                    </a:lnTo>
                    <a:lnTo>
                      <a:pt x="156" y="144"/>
                    </a:lnTo>
                    <a:lnTo>
                      <a:pt x="148" y="152"/>
                    </a:lnTo>
                    <a:lnTo>
                      <a:pt x="148" y="160"/>
                    </a:lnTo>
                    <a:lnTo>
                      <a:pt x="148" y="168"/>
                    </a:lnTo>
                    <a:lnTo>
                      <a:pt x="148" y="176"/>
                    </a:lnTo>
                    <a:lnTo>
                      <a:pt x="141" y="176"/>
                    </a:lnTo>
                    <a:lnTo>
                      <a:pt x="134" y="184"/>
                    </a:lnTo>
                    <a:lnTo>
                      <a:pt x="134" y="192"/>
                    </a:lnTo>
                    <a:lnTo>
                      <a:pt x="134" y="200"/>
                    </a:lnTo>
                    <a:lnTo>
                      <a:pt x="134" y="208"/>
                    </a:lnTo>
                    <a:lnTo>
                      <a:pt x="134" y="216"/>
                    </a:lnTo>
                    <a:lnTo>
                      <a:pt x="134" y="224"/>
                    </a:lnTo>
                    <a:lnTo>
                      <a:pt x="126" y="224"/>
                    </a:lnTo>
                    <a:lnTo>
                      <a:pt x="119" y="224"/>
                    </a:lnTo>
                    <a:lnTo>
                      <a:pt x="119" y="232"/>
                    </a:lnTo>
                    <a:lnTo>
                      <a:pt x="111" y="240"/>
                    </a:lnTo>
                    <a:lnTo>
                      <a:pt x="111" y="248"/>
                    </a:lnTo>
                    <a:lnTo>
                      <a:pt x="111" y="256"/>
                    </a:lnTo>
                    <a:lnTo>
                      <a:pt x="104" y="256"/>
                    </a:lnTo>
                    <a:lnTo>
                      <a:pt x="97" y="264"/>
                    </a:lnTo>
                    <a:lnTo>
                      <a:pt x="89" y="256"/>
                    </a:lnTo>
                    <a:lnTo>
                      <a:pt x="82" y="256"/>
                    </a:lnTo>
                    <a:lnTo>
                      <a:pt x="74" y="256"/>
                    </a:lnTo>
                    <a:lnTo>
                      <a:pt x="74" y="264"/>
                    </a:lnTo>
                    <a:lnTo>
                      <a:pt x="74" y="272"/>
                    </a:lnTo>
                    <a:lnTo>
                      <a:pt x="74" y="288"/>
                    </a:lnTo>
                    <a:lnTo>
                      <a:pt x="74" y="296"/>
                    </a:lnTo>
                    <a:lnTo>
                      <a:pt x="67" y="304"/>
                    </a:lnTo>
                    <a:lnTo>
                      <a:pt x="60" y="304"/>
                    </a:lnTo>
                    <a:lnTo>
                      <a:pt x="60" y="312"/>
                    </a:lnTo>
                    <a:lnTo>
                      <a:pt x="60" y="320"/>
                    </a:lnTo>
                    <a:lnTo>
                      <a:pt x="60" y="335"/>
                    </a:lnTo>
                    <a:lnTo>
                      <a:pt x="60" y="359"/>
                    </a:lnTo>
                    <a:lnTo>
                      <a:pt x="60" y="367"/>
                    </a:lnTo>
                    <a:lnTo>
                      <a:pt x="52" y="367"/>
                    </a:lnTo>
                    <a:lnTo>
                      <a:pt x="45" y="367"/>
                    </a:lnTo>
                    <a:lnTo>
                      <a:pt x="37" y="367"/>
                    </a:lnTo>
                    <a:lnTo>
                      <a:pt x="37" y="375"/>
                    </a:lnTo>
                    <a:lnTo>
                      <a:pt x="37" y="383"/>
                    </a:lnTo>
                    <a:lnTo>
                      <a:pt x="45" y="391"/>
                    </a:lnTo>
                    <a:lnTo>
                      <a:pt x="45" y="399"/>
                    </a:lnTo>
                    <a:lnTo>
                      <a:pt x="37" y="399"/>
                    </a:lnTo>
                    <a:lnTo>
                      <a:pt x="30" y="399"/>
                    </a:lnTo>
                    <a:lnTo>
                      <a:pt x="30" y="391"/>
                    </a:lnTo>
                    <a:lnTo>
                      <a:pt x="23" y="391"/>
                    </a:lnTo>
                    <a:lnTo>
                      <a:pt x="15" y="391"/>
                    </a:lnTo>
                    <a:lnTo>
                      <a:pt x="8" y="399"/>
                    </a:lnTo>
                    <a:lnTo>
                      <a:pt x="8" y="407"/>
                    </a:lnTo>
                    <a:lnTo>
                      <a:pt x="0" y="415"/>
                    </a:lnTo>
                    <a:lnTo>
                      <a:pt x="0" y="423"/>
                    </a:lnTo>
                    <a:lnTo>
                      <a:pt x="0" y="431"/>
                    </a:lnTo>
                    <a:lnTo>
                      <a:pt x="8" y="431"/>
                    </a:lnTo>
                    <a:lnTo>
                      <a:pt x="8" y="439"/>
                    </a:lnTo>
                    <a:lnTo>
                      <a:pt x="15" y="439"/>
                    </a:lnTo>
                    <a:lnTo>
                      <a:pt x="23" y="447"/>
                    </a:lnTo>
                    <a:lnTo>
                      <a:pt x="30" y="447"/>
                    </a:lnTo>
                    <a:lnTo>
                      <a:pt x="37" y="447"/>
                    </a:lnTo>
                    <a:lnTo>
                      <a:pt x="37" y="455"/>
                    </a:lnTo>
                    <a:lnTo>
                      <a:pt x="45" y="463"/>
                    </a:lnTo>
                    <a:lnTo>
                      <a:pt x="45" y="471"/>
                    </a:lnTo>
                    <a:lnTo>
                      <a:pt x="52" y="471"/>
                    </a:lnTo>
                    <a:lnTo>
                      <a:pt x="60" y="471"/>
                    </a:lnTo>
                    <a:lnTo>
                      <a:pt x="67" y="479"/>
                    </a:lnTo>
                    <a:lnTo>
                      <a:pt x="74" y="479"/>
                    </a:lnTo>
                    <a:lnTo>
                      <a:pt x="74" y="487"/>
                    </a:lnTo>
                    <a:lnTo>
                      <a:pt x="82" y="487"/>
                    </a:lnTo>
                    <a:lnTo>
                      <a:pt x="82" y="495"/>
                    </a:lnTo>
                    <a:lnTo>
                      <a:pt x="89" y="495"/>
                    </a:lnTo>
                    <a:lnTo>
                      <a:pt x="97" y="503"/>
                    </a:lnTo>
                    <a:lnTo>
                      <a:pt x="97" y="511"/>
                    </a:lnTo>
                    <a:lnTo>
                      <a:pt x="104" y="511"/>
                    </a:lnTo>
                    <a:lnTo>
                      <a:pt x="104" y="519"/>
                    </a:lnTo>
                    <a:lnTo>
                      <a:pt x="111" y="527"/>
                    </a:lnTo>
                    <a:lnTo>
                      <a:pt x="111" y="535"/>
                    </a:lnTo>
                    <a:lnTo>
                      <a:pt x="119" y="543"/>
                    </a:lnTo>
                    <a:lnTo>
                      <a:pt x="119" y="551"/>
                    </a:lnTo>
                    <a:lnTo>
                      <a:pt x="119" y="559"/>
                    </a:lnTo>
                    <a:lnTo>
                      <a:pt x="119" y="567"/>
                    </a:lnTo>
                    <a:lnTo>
                      <a:pt x="126" y="575"/>
                    </a:lnTo>
                    <a:lnTo>
                      <a:pt x="134" y="583"/>
                    </a:lnTo>
                    <a:lnTo>
                      <a:pt x="134" y="591"/>
                    </a:lnTo>
                    <a:lnTo>
                      <a:pt x="134" y="599"/>
                    </a:lnTo>
                    <a:lnTo>
                      <a:pt x="134" y="615"/>
                    </a:lnTo>
                    <a:lnTo>
                      <a:pt x="134" y="623"/>
                    </a:lnTo>
                    <a:lnTo>
                      <a:pt x="134" y="631"/>
                    </a:lnTo>
                    <a:lnTo>
                      <a:pt x="134" y="639"/>
                    </a:lnTo>
                    <a:lnTo>
                      <a:pt x="134" y="647"/>
                    </a:lnTo>
                    <a:lnTo>
                      <a:pt x="134" y="655"/>
                    </a:lnTo>
                    <a:lnTo>
                      <a:pt x="134" y="663"/>
                    </a:lnTo>
                    <a:lnTo>
                      <a:pt x="134" y="671"/>
                    </a:lnTo>
                    <a:lnTo>
                      <a:pt x="134" y="679"/>
                    </a:lnTo>
                    <a:lnTo>
                      <a:pt x="134" y="687"/>
                    </a:lnTo>
                    <a:lnTo>
                      <a:pt x="134" y="695"/>
                    </a:lnTo>
                    <a:lnTo>
                      <a:pt x="141" y="695"/>
                    </a:lnTo>
                    <a:lnTo>
                      <a:pt x="148" y="695"/>
                    </a:lnTo>
                    <a:lnTo>
                      <a:pt x="156" y="695"/>
                    </a:lnTo>
                    <a:lnTo>
                      <a:pt x="163" y="695"/>
                    </a:lnTo>
                    <a:lnTo>
                      <a:pt x="171" y="695"/>
                    </a:lnTo>
                    <a:lnTo>
                      <a:pt x="185" y="695"/>
                    </a:lnTo>
                    <a:lnTo>
                      <a:pt x="193" y="695"/>
                    </a:lnTo>
                    <a:lnTo>
                      <a:pt x="200" y="695"/>
                    </a:lnTo>
                    <a:lnTo>
                      <a:pt x="208" y="695"/>
                    </a:lnTo>
                    <a:lnTo>
                      <a:pt x="215" y="695"/>
                    </a:lnTo>
                    <a:lnTo>
                      <a:pt x="222" y="695"/>
                    </a:lnTo>
                    <a:lnTo>
                      <a:pt x="230" y="687"/>
                    </a:lnTo>
                    <a:lnTo>
                      <a:pt x="237" y="679"/>
                    </a:lnTo>
                    <a:lnTo>
                      <a:pt x="245" y="671"/>
                    </a:lnTo>
                    <a:lnTo>
                      <a:pt x="259" y="671"/>
                    </a:lnTo>
                    <a:lnTo>
                      <a:pt x="267" y="663"/>
                    </a:lnTo>
                    <a:lnTo>
                      <a:pt x="267" y="655"/>
                    </a:lnTo>
                    <a:lnTo>
                      <a:pt x="267" y="647"/>
                    </a:lnTo>
                    <a:lnTo>
                      <a:pt x="267" y="639"/>
                    </a:lnTo>
                    <a:lnTo>
                      <a:pt x="274" y="631"/>
                    </a:lnTo>
                    <a:lnTo>
                      <a:pt x="281" y="623"/>
                    </a:lnTo>
                    <a:lnTo>
                      <a:pt x="281" y="615"/>
                    </a:lnTo>
                    <a:lnTo>
                      <a:pt x="281" y="623"/>
                    </a:lnTo>
                    <a:lnTo>
                      <a:pt x="289" y="623"/>
                    </a:lnTo>
                    <a:lnTo>
                      <a:pt x="289" y="631"/>
                    </a:lnTo>
                    <a:lnTo>
                      <a:pt x="296" y="631"/>
                    </a:lnTo>
                    <a:lnTo>
                      <a:pt x="304" y="639"/>
                    </a:lnTo>
                    <a:lnTo>
                      <a:pt x="304" y="647"/>
                    </a:lnTo>
                    <a:lnTo>
                      <a:pt x="311" y="655"/>
                    </a:lnTo>
                    <a:lnTo>
                      <a:pt x="318" y="663"/>
                    </a:lnTo>
                    <a:lnTo>
                      <a:pt x="326" y="671"/>
                    </a:lnTo>
                    <a:lnTo>
                      <a:pt x="333" y="671"/>
                    </a:lnTo>
                    <a:lnTo>
                      <a:pt x="333" y="679"/>
                    </a:lnTo>
                    <a:lnTo>
                      <a:pt x="333" y="687"/>
                    </a:lnTo>
                    <a:lnTo>
                      <a:pt x="333" y="695"/>
                    </a:lnTo>
                    <a:lnTo>
                      <a:pt x="333" y="703"/>
                    </a:lnTo>
                    <a:lnTo>
                      <a:pt x="333" y="711"/>
                    </a:lnTo>
                    <a:lnTo>
                      <a:pt x="333" y="719"/>
                    </a:lnTo>
                    <a:lnTo>
                      <a:pt x="326" y="719"/>
                    </a:lnTo>
                    <a:lnTo>
                      <a:pt x="326" y="727"/>
                    </a:lnTo>
                    <a:lnTo>
                      <a:pt x="318" y="727"/>
                    </a:lnTo>
                    <a:lnTo>
                      <a:pt x="318" y="735"/>
                    </a:lnTo>
                    <a:lnTo>
                      <a:pt x="326" y="743"/>
                    </a:lnTo>
                    <a:lnTo>
                      <a:pt x="326" y="751"/>
                    </a:lnTo>
                    <a:lnTo>
                      <a:pt x="333" y="751"/>
                    </a:lnTo>
                    <a:lnTo>
                      <a:pt x="333" y="759"/>
                    </a:lnTo>
                    <a:lnTo>
                      <a:pt x="333" y="767"/>
                    </a:lnTo>
                    <a:lnTo>
                      <a:pt x="341" y="775"/>
                    </a:lnTo>
                    <a:lnTo>
                      <a:pt x="341" y="783"/>
                    </a:lnTo>
                    <a:lnTo>
                      <a:pt x="348" y="791"/>
                    </a:lnTo>
                    <a:lnTo>
                      <a:pt x="356" y="799"/>
                    </a:lnTo>
                    <a:lnTo>
                      <a:pt x="363" y="807"/>
                    </a:lnTo>
                    <a:lnTo>
                      <a:pt x="370" y="815"/>
                    </a:lnTo>
                    <a:lnTo>
                      <a:pt x="378" y="823"/>
                    </a:lnTo>
                    <a:lnTo>
                      <a:pt x="378" y="830"/>
                    </a:lnTo>
                    <a:lnTo>
                      <a:pt x="385" y="838"/>
                    </a:lnTo>
                    <a:lnTo>
                      <a:pt x="392" y="838"/>
                    </a:lnTo>
                    <a:lnTo>
                      <a:pt x="392" y="846"/>
                    </a:lnTo>
                    <a:lnTo>
                      <a:pt x="392" y="854"/>
                    </a:lnTo>
                    <a:lnTo>
                      <a:pt x="392" y="862"/>
                    </a:lnTo>
                    <a:lnTo>
                      <a:pt x="392" y="870"/>
                    </a:lnTo>
                    <a:lnTo>
                      <a:pt x="400" y="878"/>
                    </a:lnTo>
                    <a:lnTo>
                      <a:pt x="400" y="886"/>
                    </a:lnTo>
                    <a:lnTo>
                      <a:pt x="407" y="894"/>
                    </a:lnTo>
                    <a:lnTo>
                      <a:pt x="407" y="902"/>
                    </a:lnTo>
                    <a:lnTo>
                      <a:pt x="407" y="910"/>
                    </a:lnTo>
                    <a:lnTo>
                      <a:pt x="407" y="918"/>
                    </a:lnTo>
                    <a:lnTo>
                      <a:pt x="400" y="918"/>
                    </a:lnTo>
                    <a:lnTo>
                      <a:pt x="392" y="926"/>
                    </a:lnTo>
                    <a:lnTo>
                      <a:pt x="392" y="934"/>
                    </a:lnTo>
                    <a:lnTo>
                      <a:pt x="392" y="942"/>
                    </a:lnTo>
                    <a:lnTo>
                      <a:pt x="392" y="950"/>
                    </a:lnTo>
                    <a:lnTo>
                      <a:pt x="392" y="958"/>
                    </a:lnTo>
                    <a:lnTo>
                      <a:pt x="392" y="966"/>
                    </a:lnTo>
                    <a:lnTo>
                      <a:pt x="392" y="974"/>
                    </a:lnTo>
                    <a:lnTo>
                      <a:pt x="392" y="982"/>
                    </a:lnTo>
                    <a:lnTo>
                      <a:pt x="392" y="990"/>
                    </a:lnTo>
                    <a:lnTo>
                      <a:pt x="392" y="998"/>
                    </a:lnTo>
                    <a:lnTo>
                      <a:pt x="385" y="998"/>
                    </a:lnTo>
                    <a:lnTo>
                      <a:pt x="378" y="1006"/>
                    </a:lnTo>
                    <a:lnTo>
                      <a:pt x="385" y="998"/>
                    </a:lnTo>
                    <a:lnTo>
                      <a:pt x="400" y="974"/>
                    </a:lnTo>
                    <a:lnTo>
                      <a:pt x="407" y="950"/>
                    </a:lnTo>
                    <a:lnTo>
                      <a:pt x="415" y="934"/>
                    </a:lnTo>
                    <a:lnTo>
                      <a:pt x="422" y="926"/>
                    </a:lnTo>
                    <a:lnTo>
                      <a:pt x="429" y="918"/>
                    </a:lnTo>
                    <a:lnTo>
                      <a:pt x="429" y="910"/>
                    </a:lnTo>
                    <a:lnTo>
                      <a:pt x="429" y="902"/>
                    </a:lnTo>
                    <a:lnTo>
                      <a:pt x="436" y="902"/>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87" name="Freeform 155"/>
              <p:cNvSpPr>
                <a:spLocks/>
              </p:cNvSpPr>
              <p:nvPr/>
            </p:nvSpPr>
            <p:spPr bwMode="auto">
              <a:xfrm>
                <a:off x="2237" y="19806"/>
                <a:ext cx="502" cy="1006"/>
              </a:xfrm>
              <a:custGeom>
                <a:avLst/>
                <a:gdLst>
                  <a:gd name="T0" fmla="*/ 436 w 502"/>
                  <a:gd name="T1" fmla="*/ 870 h 1006"/>
                  <a:gd name="T2" fmla="*/ 429 w 502"/>
                  <a:gd name="T3" fmla="*/ 823 h 1006"/>
                  <a:gd name="T4" fmla="*/ 407 w 502"/>
                  <a:gd name="T5" fmla="*/ 783 h 1006"/>
                  <a:gd name="T6" fmla="*/ 378 w 502"/>
                  <a:gd name="T7" fmla="*/ 759 h 1006"/>
                  <a:gd name="T8" fmla="*/ 378 w 502"/>
                  <a:gd name="T9" fmla="*/ 719 h 1006"/>
                  <a:gd name="T10" fmla="*/ 378 w 502"/>
                  <a:gd name="T11" fmla="*/ 671 h 1006"/>
                  <a:gd name="T12" fmla="*/ 370 w 502"/>
                  <a:gd name="T13" fmla="*/ 623 h 1006"/>
                  <a:gd name="T14" fmla="*/ 326 w 502"/>
                  <a:gd name="T15" fmla="*/ 559 h 1006"/>
                  <a:gd name="T16" fmla="*/ 333 w 502"/>
                  <a:gd name="T17" fmla="*/ 511 h 1006"/>
                  <a:gd name="T18" fmla="*/ 341 w 502"/>
                  <a:gd name="T19" fmla="*/ 471 h 1006"/>
                  <a:gd name="T20" fmla="*/ 385 w 502"/>
                  <a:gd name="T21" fmla="*/ 439 h 1006"/>
                  <a:gd name="T22" fmla="*/ 429 w 502"/>
                  <a:gd name="T23" fmla="*/ 431 h 1006"/>
                  <a:gd name="T24" fmla="*/ 458 w 502"/>
                  <a:gd name="T25" fmla="*/ 407 h 1006"/>
                  <a:gd name="T26" fmla="*/ 502 w 502"/>
                  <a:gd name="T27" fmla="*/ 367 h 1006"/>
                  <a:gd name="T28" fmla="*/ 473 w 502"/>
                  <a:gd name="T29" fmla="*/ 351 h 1006"/>
                  <a:gd name="T30" fmla="*/ 436 w 502"/>
                  <a:gd name="T31" fmla="*/ 351 h 1006"/>
                  <a:gd name="T32" fmla="*/ 407 w 502"/>
                  <a:gd name="T33" fmla="*/ 335 h 1006"/>
                  <a:gd name="T34" fmla="*/ 407 w 502"/>
                  <a:gd name="T35" fmla="*/ 288 h 1006"/>
                  <a:gd name="T36" fmla="*/ 378 w 502"/>
                  <a:gd name="T37" fmla="*/ 288 h 1006"/>
                  <a:gd name="T38" fmla="*/ 356 w 502"/>
                  <a:gd name="T39" fmla="*/ 240 h 1006"/>
                  <a:gd name="T40" fmla="*/ 311 w 502"/>
                  <a:gd name="T41" fmla="*/ 232 h 1006"/>
                  <a:gd name="T42" fmla="*/ 296 w 502"/>
                  <a:gd name="T43" fmla="*/ 192 h 1006"/>
                  <a:gd name="T44" fmla="*/ 348 w 502"/>
                  <a:gd name="T45" fmla="*/ 112 h 1006"/>
                  <a:gd name="T46" fmla="*/ 341 w 502"/>
                  <a:gd name="T47" fmla="*/ 72 h 1006"/>
                  <a:gd name="T48" fmla="*/ 318 w 502"/>
                  <a:gd name="T49" fmla="*/ 32 h 1006"/>
                  <a:gd name="T50" fmla="*/ 274 w 502"/>
                  <a:gd name="T51" fmla="*/ 8 h 1006"/>
                  <a:gd name="T52" fmla="*/ 252 w 502"/>
                  <a:gd name="T53" fmla="*/ 56 h 1006"/>
                  <a:gd name="T54" fmla="*/ 230 w 502"/>
                  <a:gd name="T55" fmla="*/ 72 h 1006"/>
                  <a:gd name="T56" fmla="*/ 193 w 502"/>
                  <a:gd name="T57" fmla="*/ 88 h 1006"/>
                  <a:gd name="T58" fmla="*/ 148 w 502"/>
                  <a:gd name="T59" fmla="*/ 120 h 1006"/>
                  <a:gd name="T60" fmla="*/ 148 w 502"/>
                  <a:gd name="T61" fmla="*/ 160 h 1006"/>
                  <a:gd name="T62" fmla="*/ 134 w 502"/>
                  <a:gd name="T63" fmla="*/ 200 h 1006"/>
                  <a:gd name="T64" fmla="*/ 119 w 502"/>
                  <a:gd name="T65" fmla="*/ 232 h 1006"/>
                  <a:gd name="T66" fmla="*/ 89 w 502"/>
                  <a:gd name="T67" fmla="*/ 256 h 1006"/>
                  <a:gd name="T68" fmla="*/ 74 w 502"/>
                  <a:gd name="T69" fmla="*/ 296 h 1006"/>
                  <a:gd name="T70" fmla="*/ 60 w 502"/>
                  <a:gd name="T71" fmla="*/ 359 h 1006"/>
                  <a:gd name="T72" fmla="*/ 37 w 502"/>
                  <a:gd name="T73" fmla="*/ 383 h 1006"/>
                  <a:gd name="T74" fmla="*/ 23 w 502"/>
                  <a:gd name="T75" fmla="*/ 391 h 1006"/>
                  <a:gd name="T76" fmla="*/ 0 w 502"/>
                  <a:gd name="T77" fmla="*/ 431 h 1006"/>
                  <a:gd name="T78" fmla="*/ 37 w 502"/>
                  <a:gd name="T79" fmla="*/ 447 h 1006"/>
                  <a:gd name="T80" fmla="*/ 67 w 502"/>
                  <a:gd name="T81" fmla="*/ 479 h 1006"/>
                  <a:gd name="T82" fmla="*/ 97 w 502"/>
                  <a:gd name="T83" fmla="*/ 503 h 1006"/>
                  <a:gd name="T84" fmla="*/ 119 w 502"/>
                  <a:gd name="T85" fmla="*/ 543 h 1006"/>
                  <a:gd name="T86" fmla="*/ 134 w 502"/>
                  <a:gd name="T87" fmla="*/ 591 h 1006"/>
                  <a:gd name="T88" fmla="*/ 134 w 502"/>
                  <a:gd name="T89" fmla="*/ 647 h 1006"/>
                  <a:gd name="T90" fmla="*/ 134 w 502"/>
                  <a:gd name="T91" fmla="*/ 695 h 1006"/>
                  <a:gd name="T92" fmla="*/ 185 w 502"/>
                  <a:gd name="T93" fmla="*/ 695 h 1006"/>
                  <a:gd name="T94" fmla="*/ 230 w 502"/>
                  <a:gd name="T95" fmla="*/ 687 h 1006"/>
                  <a:gd name="T96" fmla="*/ 267 w 502"/>
                  <a:gd name="T97" fmla="*/ 647 h 1006"/>
                  <a:gd name="T98" fmla="*/ 289 w 502"/>
                  <a:gd name="T99" fmla="*/ 623 h 1006"/>
                  <a:gd name="T100" fmla="*/ 318 w 502"/>
                  <a:gd name="T101" fmla="*/ 663 h 1006"/>
                  <a:gd name="T102" fmla="*/ 333 w 502"/>
                  <a:gd name="T103" fmla="*/ 703 h 1006"/>
                  <a:gd name="T104" fmla="*/ 318 w 502"/>
                  <a:gd name="T105" fmla="*/ 735 h 1006"/>
                  <a:gd name="T106" fmla="*/ 341 w 502"/>
                  <a:gd name="T107" fmla="*/ 775 h 1006"/>
                  <a:gd name="T108" fmla="*/ 378 w 502"/>
                  <a:gd name="T109" fmla="*/ 823 h 1006"/>
                  <a:gd name="T110" fmla="*/ 392 w 502"/>
                  <a:gd name="T111" fmla="*/ 862 h 1006"/>
                  <a:gd name="T112" fmla="*/ 407 w 502"/>
                  <a:gd name="T113" fmla="*/ 910 h 1006"/>
                  <a:gd name="T114" fmla="*/ 392 w 502"/>
                  <a:gd name="T115" fmla="*/ 950 h 1006"/>
                  <a:gd name="T116" fmla="*/ 392 w 502"/>
                  <a:gd name="T117" fmla="*/ 998 h 1006"/>
                  <a:gd name="T118" fmla="*/ 415 w 502"/>
                  <a:gd name="T119" fmla="*/ 934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1006">
                    <a:moveTo>
                      <a:pt x="436" y="902"/>
                    </a:moveTo>
                    <a:lnTo>
                      <a:pt x="436" y="902"/>
                    </a:lnTo>
                    <a:lnTo>
                      <a:pt x="436" y="894"/>
                    </a:lnTo>
                    <a:lnTo>
                      <a:pt x="436" y="886"/>
                    </a:lnTo>
                    <a:lnTo>
                      <a:pt x="436" y="878"/>
                    </a:lnTo>
                    <a:lnTo>
                      <a:pt x="436" y="870"/>
                    </a:lnTo>
                    <a:lnTo>
                      <a:pt x="436" y="862"/>
                    </a:lnTo>
                    <a:lnTo>
                      <a:pt x="429" y="862"/>
                    </a:lnTo>
                    <a:lnTo>
                      <a:pt x="429" y="854"/>
                    </a:lnTo>
                    <a:lnTo>
                      <a:pt x="429" y="838"/>
                    </a:lnTo>
                    <a:lnTo>
                      <a:pt x="429" y="830"/>
                    </a:lnTo>
                    <a:lnTo>
                      <a:pt x="429" y="823"/>
                    </a:lnTo>
                    <a:lnTo>
                      <a:pt x="429" y="815"/>
                    </a:lnTo>
                    <a:lnTo>
                      <a:pt x="429" y="807"/>
                    </a:lnTo>
                    <a:lnTo>
                      <a:pt x="429" y="799"/>
                    </a:lnTo>
                    <a:lnTo>
                      <a:pt x="422" y="799"/>
                    </a:lnTo>
                    <a:lnTo>
                      <a:pt x="415" y="791"/>
                    </a:lnTo>
                    <a:lnTo>
                      <a:pt x="407" y="783"/>
                    </a:lnTo>
                    <a:lnTo>
                      <a:pt x="407" y="775"/>
                    </a:lnTo>
                    <a:lnTo>
                      <a:pt x="400" y="775"/>
                    </a:lnTo>
                    <a:lnTo>
                      <a:pt x="392" y="767"/>
                    </a:lnTo>
                    <a:lnTo>
                      <a:pt x="385" y="767"/>
                    </a:lnTo>
                    <a:lnTo>
                      <a:pt x="378" y="767"/>
                    </a:lnTo>
                    <a:lnTo>
                      <a:pt x="378" y="759"/>
                    </a:lnTo>
                    <a:lnTo>
                      <a:pt x="378" y="751"/>
                    </a:lnTo>
                    <a:lnTo>
                      <a:pt x="370" y="751"/>
                    </a:lnTo>
                    <a:lnTo>
                      <a:pt x="370" y="743"/>
                    </a:lnTo>
                    <a:lnTo>
                      <a:pt x="370" y="735"/>
                    </a:lnTo>
                    <a:lnTo>
                      <a:pt x="378" y="727"/>
                    </a:lnTo>
                    <a:lnTo>
                      <a:pt x="378" y="719"/>
                    </a:lnTo>
                    <a:lnTo>
                      <a:pt x="378" y="711"/>
                    </a:lnTo>
                    <a:lnTo>
                      <a:pt x="378" y="703"/>
                    </a:lnTo>
                    <a:lnTo>
                      <a:pt x="378" y="695"/>
                    </a:lnTo>
                    <a:lnTo>
                      <a:pt x="378" y="687"/>
                    </a:lnTo>
                    <a:lnTo>
                      <a:pt x="378" y="679"/>
                    </a:lnTo>
                    <a:lnTo>
                      <a:pt x="378" y="671"/>
                    </a:lnTo>
                    <a:lnTo>
                      <a:pt x="378" y="663"/>
                    </a:lnTo>
                    <a:lnTo>
                      <a:pt x="378" y="655"/>
                    </a:lnTo>
                    <a:lnTo>
                      <a:pt x="378" y="647"/>
                    </a:lnTo>
                    <a:lnTo>
                      <a:pt x="378" y="639"/>
                    </a:lnTo>
                    <a:lnTo>
                      <a:pt x="370" y="631"/>
                    </a:lnTo>
                    <a:lnTo>
                      <a:pt x="370" y="623"/>
                    </a:lnTo>
                    <a:lnTo>
                      <a:pt x="370" y="615"/>
                    </a:lnTo>
                    <a:lnTo>
                      <a:pt x="363" y="615"/>
                    </a:lnTo>
                    <a:lnTo>
                      <a:pt x="356" y="607"/>
                    </a:lnTo>
                    <a:lnTo>
                      <a:pt x="348" y="599"/>
                    </a:lnTo>
                    <a:lnTo>
                      <a:pt x="333" y="575"/>
                    </a:lnTo>
                    <a:lnTo>
                      <a:pt x="326" y="559"/>
                    </a:lnTo>
                    <a:lnTo>
                      <a:pt x="318" y="551"/>
                    </a:lnTo>
                    <a:lnTo>
                      <a:pt x="318" y="543"/>
                    </a:lnTo>
                    <a:lnTo>
                      <a:pt x="318" y="535"/>
                    </a:lnTo>
                    <a:lnTo>
                      <a:pt x="326" y="527"/>
                    </a:lnTo>
                    <a:lnTo>
                      <a:pt x="326" y="519"/>
                    </a:lnTo>
                    <a:lnTo>
                      <a:pt x="333" y="511"/>
                    </a:lnTo>
                    <a:lnTo>
                      <a:pt x="333" y="503"/>
                    </a:lnTo>
                    <a:lnTo>
                      <a:pt x="333" y="495"/>
                    </a:lnTo>
                    <a:lnTo>
                      <a:pt x="333" y="487"/>
                    </a:lnTo>
                    <a:lnTo>
                      <a:pt x="333" y="479"/>
                    </a:lnTo>
                    <a:lnTo>
                      <a:pt x="333" y="471"/>
                    </a:lnTo>
                    <a:lnTo>
                      <a:pt x="341" y="471"/>
                    </a:lnTo>
                    <a:lnTo>
                      <a:pt x="348" y="471"/>
                    </a:lnTo>
                    <a:lnTo>
                      <a:pt x="356" y="463"/>
                    </a:lnTo>
                    <a:lnTo>
                      <a:pt x="363" y="463"/>
                    </a:lnTo>
                    <a:lnTo>
                      <a:pt x="370" y="455"/>
                    </a:lnTo>
                    <a:lnTo>
                      <a:pt x="378" y="447"/>
                    </a:lnTo>
                    <a:lnTo>
                      <a:pt x="385" y="439"/>
                    </a:lnTo>
                    <a:lnTo>
                      <a:pt x="392" y="439"/>
                    </a:lnTo>
                    <a:lnTo>
                      <a:pt x="392" y="431"/>
                    </a:lnTo>
                    <a:lnTo>
                      <a:pt x="407" y="431"/>
                    </a:lnTo>
                    <a:lnTo>
                      <a:pt x="415" y="431"/>
                    </a:lnTo>
                    <a:lnTo>
                      <a:pt x="422" y="431"/>
                    </a:lnTo>
                    <a:lnTo>
                      <a:pt x="429" y="431"/>
                    </a:lnTo>
                    <a:lnTo>
                      <a:pt x="436" y="431"/>
                    </a:lnTo>
                    <a:lnTo>
                      <a:pt x="436" y="423"/>
                    </a:lnTo>
                    <a:lnTo>
                      <a:pt x="443" y="423"/>
                    </a:lnTo>
                    <a:lnTo>
                      <a:pt x="443" y="415"/>
                    </a:lnTo>
                    <a:lnTo>
                      <a:pt x="451" y="415"/>
                    </a:lnTo>
                    <a:lnTo>
                      <a:pt x="458" y="407"/>
                    </a:lnTo>
                    <a:lnTo>
                      <a:pt x="465" y="407"/>
                    </a:lnTo>
                    <a:lnTo>
                      <a:pt x="473" y="399"/>
                    </a:lnTo>
                    <a:lnTo>
                      <a:pt x="480" y="391"/>
                    </a:lnTo>
                    <a:lnTo>
                      <a:pt x="488" y="383"/>
                    </a:lnTo>
                    <a:lnTo>
                      <a:pt x="495" y="375"/>
                    </a:lnTo>
                    <a:lnTo>
                      <a:pt x="502" y="367"/>
                    </a:lnTo>
                    <a:lnTo>
                      <a:pt x="502" y="359"/>
                    </a:lnTo>
                    <a:lnTo>
                      <a:pt x="495" y="351"/>
                    </a:lnTo>
                    <a:lnTo>
                      <a:pt x="488" y="343"/>
                    </a:lnTo>
                    <a:lnTo>
                      <a:pt x="488" y="351"/>
                    </a:lnTo>
                    <a:lnTo>
                      <a:pt x="480" y="351"/>
                    </a:lnTo>
                    <a:lnTo>
                      <a:pt x="473" y="351"/>
                    </a:lnTo>
                    <a:lnTo>
                      <a:pt x="473" y="359"/>
                    </a:lnTo>
                    <a:lnTo>
                      <a:pt x="465" y="367"/>
                    </a:lnTo>
                    <a:lnTo>
                      <a:pt x="458" y="367"/>
                    </a:lnTo>
                    <a:lnTo>
                      <a:pt x="451" y="367"/>
                    </a:lnTo>
                    <a:lnTo>
                      <a:pt x="443" y="359"/>
                    </a:lnTo>
                    <a:lnTo>
                      <a:pt x="436" y="351"/>
                    </a:lnTo>
                    <a:lnTo>
                      <a:pt x="436" y="343"/>
                    </a:lnTo>
                    <a:lnTo>
                      <a:pt x="436" y="335"/>
                    </a:lnTo>
                    <a:lnTo>
                      <a:pt x="429" y="335"/>
                    </a:lnTo>
                    <a:lnTo>
                      <a:pt x="422" y="335"/>
                    </a:lnTo>
                    <a:lnTo>
                      <a:pt x="415" y="335"/>
                    </a:lnTo>
                    <a:lnTo>
                      <a:pt x="407" y="335"/>
                    </a:lnTo>
                    <a:lnTo>
                      <a:pt x="407" y="327"/>
                    </a:lnTo>
                    <a:lnTo>
                      <a:pt x="407" y="320"/>
                    </a:lnTo>
                    <a:lnTo>
                      <a:pt x="407" y="312"/>
                    </a:lnTo>
                    <a:lnTo>
                      <a:pt x="407" y="304"/>
                    </a:lnTo>
                    <a:lnTo>
                      <a:pt x="407" y="296"/>
                    </a:lnTo>
                    <a:lnTo>
                      <a:pt x="407" y="288"/>
                    </a:lnTo>
                    <a:lnTo>
                      <a:pt x="407" y="280"/>
                    </a:lnTo>
                    <a:lnTo>
                      <a:pt x="407" y="272"/>
                    </a:lnTo>
                    <a:lnTo>
                      <a:pt x="400" y="280"/>
                    </a:lnTo>
                    <a:lnTo>
                      <a:pt x="392" y="280"/>
                    </a:lnTo>
                    <a:lnTo>
                      <a:pt x="385" y="288"/>
                    </a:lnTo>
                    <a:lnTo>
                      <a:pt x="378" y="288"/>
                    </a:lnTo>
                    <a:lnTo>
                      <a:pt x="378" y="280"/>
                    </a:lnTo>
                    <a:lnTo>
                      <a:pt x="370" y="264"/>
                    </a:lnTo>
                    <a:lnTo>
                      <a:pt x="370" y="248"/>
                    </a:lnTo>
                    <a:lnTo>
                      <a:pt x="370" y="240"/>
                    </a:lnTo>
                    <a:lnTo>
                      <a:pt x="363" y="240"/>
                    </a:lnTo>
                    <a:lnTo>
                      <a:pt x="356" y="240"/>
                    </a:lnTo>
                    <a:lnTo>
                      <a:pt x="348" y="240"/>
                    </a:lnTo>
                    <a:lnTo>
                      <a:pt x="341" y="240"/>
                    </a:lnTo>
                    <a:lnTo>
                      <a:pt x="333" y="240"/>
                    </a:lnTo>
                    <a:lnTo>
                      <a:pt x="326" y="240"/>
                    </a:lnTo>
                    <a:lnTo>
                      <a:pt x="318" y="240"/>
                    </a:lnTo>
                    <a:lnTo>
                      <a:pt x="311" y="232"/>
                    </a:lnTo>
                    <a:lnTo>
                      <a:pt x="304" y="224"/>
                    </a:lnTo>
                    <a:lnTo>
                      <a:pt x="304" y="216"/>
                    </a:lnTo>
                    <a:lnTo>
                      <a:pt x="296" y="216"/>
                    </a:lnTo>
                    <a:lnTo>
                      <a:pt x="296" y="208"/>
                    </a:lnTo>
                    <a:lnTo>
                      <a:pt x="296" y="200"/>
                    </a:lnTo>
                    <a:lnTo>
                      <a:pt x="296" y="192"/>
                    </a:lnTo>
                    <a:lnTo>
                      <a:pt x="304" y="184"/>
                    </a:lnTo>
                    <a:lnTo>
                      <a:pt x="318" y="168"/>
                    </a:lnTo>
                    <a:lnTo>
                      <a:pt x="333" y="144"/>
                    </a:lnTo>
                    <a:lnTo>
                      <a:pt x="341" y="136"/>
                    </a:lnTo>
                    <a:lnTo>
                      <a:pt x="341" y="128"/>
                    </a:lnTo>
                    <a:lnTo>
                      <a:pt x="348" y="112"/>
                    </a:lnTo>
                    <a:lnTo>
                      <a:pt x="356" y="104"/>
                    </a:lnTo>
                    <a:lnTo>
                      <a:pt x="356" y="96"/>
                    </a:lnTo>
                    <a:lnTo>
                      <a:pt x="356" y="88"/>
                    </a:lnTo>
                    <a:lnTo>
                      <a:pt x="356" y="80"/>
                    </a:lnTo>
                    <a:lnTo>
                      <a:pt x="348" y="72"/>
                    </a:lnTo>
                    <a:lnTo>
                      <a:pt x="341" y="72"/>
                    </a:lnTo>
                    <a:lnTo>
                      <a:pt x="341" y="64"/>
                    </a:lnTo>
                    <a:lnTo>
                      <a:pt x="333" y="64"/>
                    </a:lnTo>
                    <a:lnTo>
                      <a:pt x="333" y="56"/>
                    </a:lnTo>
                    <a:lnTo>
                      <a:pt x="333" y="48"/>
                    </a:lnTo>
                    <a:lnTo>
                      <a:pt x="326" y="40"/>
                    </a:lnTo>
                    <a:lnTo>
                      <a:pt x="318" y="32"/>
                    </a:lnTo>
                    <a:lnTo>
                      <a:pt x="311" y="16"/>
                    </a:lnTo>
                    <a:lnTo>
                      <a:pt x="304" y="16"/>
                    </a:lnTo>
                    <a:lnTo>
                      <a:pt x="304" y="8"/>
                    </a:lnTo>
                    <a:lnTo>
                      <a:pt x="296" y="8"/>
                    </a:lnTo>
                    <a:lnTo>
                      <a:pt x="281" y="0"/>
                    </a:lnTo>
                    <a:lnTo>
                      <a:pt x="274" y="8"/>
                    </a:lnTo>
                    <a:lnTo>
                      <a:pt x="267" y="8"/>
                    </a:lnTo>
                    <a:lnTo>
                      <a:pt x="267" y="16"/>
                    </a:lnTo>
                    <a:lnTo>
                      <a:pt x="259" y="32"/>
                    </a:lnTo>
                    <a:lnTo>
                      <a:pt x="245" y="40"/>
                    </a:lnTo>
                    <a:lnTo>
                      <a:pt x="245" y="48"/>
                    </a:lnTo>
                    <a:lnTo>
                      <a:pt x="252" y="56"/>
                    </a:lnTo>
                    <a:lnTo>
                      <a:pt x="252" y="64"/>
                    </a:lnTo>
                    <a:lnTo>
                      <a:pt x="259" y="72"/>
                    </a:lnTo>
                    <a:lnTo>
                      <a:pt x="252" y="72"/>
                    </a:lnTo>
                    <a:lnTo>
                      <a:pt x="245" y="72"/>
                    </a:lnTo>
                    <a:lnTo>
                      <a:pt x="237" y="72"/>
                    </a:lnTo>
                    <a:lnTo>
                      <a:pt x="230" y="72"/>
                    </a:lnTo>
                    <a:lnTo>
                      <a:pt x="222" y="72"/>
                    </a:lnTo>
                    <a:lnTo>
                      <a:pt x="215" y="72"/>
                    </a:lnTo>
                    <a:lnTo>
                      <a:pt x="208" y="72"/>
                    </a:lnTo>
                    <a:lnTo>
                      <a:pt x="200" y="80"/>
                    </a:lnTo>
                    <a:lnTo>
                      <a:pt x="193" y="80"/>
                    </a:lnTo>
                    <a:lnTo>
                      <a:pt x="193" y="88"/>
                    </a:lnTo>
                    <a:lnTo>
                      <a:pt x="185" y="96"/>
                    </a:lnTo>
                    <a:lnTo>
                      <a:pt x="171" y="104"/>
                    </a:lnTo>
                    <a:lnTo>
                      <a:pt x="163" y="112"/>
                    </a:lnTo>
                    <a:lnTo>
                      <a:pt x="156" y="112"/>
                    </a:lnTo>
                    <a:lnTo>
                      <a:pt x="156" y="120"/>
                    </a:lnTo>
                    <a:lnTo>
                      <a:pt x="148" y="120"/>
                    </a:lnTo>
                    <a:lnTo>
                      <a:pt x="148" y="128"/>
                    </a:lnTo>
                    <a:lnTo>
                      <a:pt x="148" y="136"/>
                    </a:lnTo>
                    <a:lnTo>
                      <a:pt x="156" y="136"/>
                    </a:lnTo>
                    <a:lnTo>
                      <a:pt x="156" y="144"/>
                    </a:lnTo>
                    <a:lnTo>
                      <a:pt x="148" y="152"/>
                    </a:lnTo>
                    <a:lnTo>
                      <a:pt x="148" y="160"/>
                    </a:lnTo>
                    <a:lnTo>
                      <a:pt x="148" y="168"/>
                    </a:lnTo>
                    <a:lnTo>
                      <a:pt x="148" y="176"/>
                    </a:lnTo>
                    <a:lnTo>
                      <a:pt x="141" y="176"/>
                    </a:lnTo>
                    <a:lnTo>
                      <a:pt x="134" y="184"/>
                    </a:lnTo>
                    <a:lnTo>
                      <a:pt x="134" y="192"/>
                    </a:lnTo>
                    <a:lnTo>
                      <a:pt x="134" y="200"/>
                    </a:lnTo>
                    <a:lnTo>
                      <a:pt x="134" y="208"/>
                    </a:lnTo>
                    <a:lnTo>
                      <a:pt x="134" y="216"/>
                    </a:lnTo>
                    <a:lnTo>
                      <a:pt x="134" y="224"/>
                    </a:lnTo>
                    <a:lnTo>
                      <a:pt x="126" y="224"/>
                    </a:lnTo>
                    <a:lnTo>
                      <a:pt x="119" y="224"/>
                    </a:lnTo>
                    <a:lnTo>
                      <a:pt x="119" y="232"/>
                    </a:lnTo>
                    <a:lnTo>
                      <a:pt x="111" y="240"/>
                    </a:lnTo>
                    <a:lnTo>
                      <a:pt x="111" y="248"/>
                    </a:lnTo>
                    <a:lnTo>
                      <a:pt x="111" y="256"/>
                    </a:lnTo>
                    <a:lnTo>
                      <a:pt x="104" y="256"/>
                    </a:lnTo>
                    <a:lnTo>
                      <a:pt x="97" y="264"/>
                    </a:lnTo>
                    <a:lnTo>
                      <a:pt x="89" y="256"/>
                    </a:lnTo>
                    <a:lnTo>
                      <a:pt x="82" y="256"/>
                    </a:lnTo>
                    <a:lnTo>
                      <a:pt x="74" y="256"/>
                    </a:lnTo>
                    <a:lnTo>
                      <a:pt x="74" y="264"/>
                    </a:lnTo>
                    <a:lnTo>
                      <a:pt x="74" y="272"/>
                    </a:lnTo>
                    <a:lnTo>
                      <a:pt x="74" y="288"/>
                    </a:lnTo>
                    <a:lnTo>
                      <a:pt x="74" y="296"/>
                    </a:lnTo>
                    <a:lnTo>
                      <a:pt x="67" y="304"/>
                    </a:lnTo>
                    <a:lnTo>
                      <a:pt x="60" y="304"/>
                    </a:lnTo>
                    <a:lnTo>
                      <a:pt x="60" y="312"/>
                    </a:lnTo>
                    <a:lnTo>
                      <a:pt x="60" y="320"/>
                    </a:lnTo>
                    <a:lnTo>
                      <a:pt x="60" y="335"/>
                    </a:lnTo>
                    <a:lnTo>
                      <a:pt x="60" y="359"/>
                    </a:lnTo>
                    <a:lnTo>
                      <a:pt x="60" y="367"/>
                    </a:lnTo>
                    <a:lnTo>
                      <a:pt x="52" y="367"/>
                    </a:lnTo>
                    <a:lnTo>
                      <a:pt x="45" y="367"/>
                    </a:lnTo>
                    <a:lnTo>
                      <a:pt x="37" y="367"/>
                    </a:lnTo>
                    <a:lnTo>
                      <a:pt x="37" y="375"/>
                    </a:lnTo>
                    <a:lnTo>
                      <a:pt x="37" y="383"/>
                    </a:lnTo>
                    <a:lnTo>
                      <a:pt x="45" y="391"/>
                    </a:lnTo>
                    <a:lnTo>
                      <a:pt x="45" y="399"/>
                    </a:lnTo>
                    <a:lnTo>
                      <a:pt x="37" y="399"/>
                    </a:lnTo>
                    <a:lnTo>
                      <a:pt x="30" y="399"/>
                    </a:lnTo>
                    <a:lnTo>
                      <a:pt x="30" y="391"/>
                    </a:lnTo>
                    <a:lnTo>
                      <a:pt x="23" y="391"/>
                    </a:lnTo>
                    <a:lnTo>
                      <a:pt x="15" y="391"/>
                    </a:lnTo>
                    <a:lnTo>
                      <a:pt x="8" y="399"/>
                    </a:lnTo>
                    <a:lnTo>
                      <a:pt x="8" y="407"/>
                    </a:lnTo>
                    <a:lnTo>
                      <a:pt x="0" y="415"/>
                    </a:lnTo>
                    <a:lnTo>
                      <a:pt x="0" y="423"/>
                    </a:lnTo>
                    <a:lnTo>
                      <a:pt x="0" y="431"/>
                    </a:lnTo>
                    <a:lnTo>
                      <a:pt x="8" y="431"/>
                    </a:lnTo>
                    <a:lnTo>
                      <a:pt x="8" y="439"/>
                    </a:lnTo>
                    <a:lnTo>
                      <a:pt x="15" y="439"/>
                    </a:lnTo>
                    <a:lnTo>
                      <a:pt x="23" y="447"/>
                    </a:lnTo>
                    <a:lnTo>
                      <a:pt x="30" y="447"/>
                    </a:lnTo>
                    <a:lnTo>
                      <a:pt x="37" y="447"/>
                    </a:lnTo>
                    <a:lnTo>
                      <a:pt x="37" y="455"/>
                    </a:lnTo>
                    <a:lnTo>
                      <a:pt x="45" y="463"/>
                    </a:lnTo>
                    <a:lnTo>
                      <a:pt x="45" y="471"/>
                    </a:lnTo>
                    <a:lnTo>
                      <a:pt x="52" y="471"/>
                    </a:lnTo>
                    <a:lnTo>
                      <a:pt x="60" y="471"/>
                    </a:lnTo>
                    <a:lnTo>
                      <a:pt x="67" y="479"/>
                    </a:lnTo>
                    <a:lnTo>
                      <a:pt x="74" y="479"/>
                    </a:lnTo>
                    <a:lnTo>
                      <a:pt x="74" y="487"/>
                    </a:lnTo>
                    <a:lnTo>
                      <a:pt x="82" y="487"/>
                    </a:lnTo>
                    <a:lnTo>
                      <a:pt x="82" y="495"/>
                    </a:lnTo>
                    <a:lnTo>
                      <a:pt x="89" y="495"/>
                    </a:lnTo>
                    <a:lnTo>
                      <a:pt x="97" y="503"/>
                    </a:lnTo>
                    <a:lnTo>
                      <a:pt x="97" y="511"/>
                    </a:lnTo>
                    <a:lnTo>
                      <a:pt x="104" y="511"/>
                    </a:lnTo>
                    <a:lnTo>
                      <a:pt x="104" y="519"/>
                    </a:lnTo>
                    <a:lnTo>
                      <a:pt x="111" y="527"/>
                    </a:lnTo>
                    <a:lnTo>
                      <a:pt x="111" y="535"/>
                    </a:lnTo>
                    <a:lnTo>
                      <a:pt x="119" y="543"/>
                    </a:lnTo>
                    <a:lnTo>
                      <a:pt x="119" y="551"/>
                    </a:lnTo>
                    <a:lnTo>
                      <a:pt x="119" y="559"/>
                    </a:lnTo>
                    <a:lnTo>
                      <a:pt x="119" y="567"/>
                    </a:lnTo>
                    <a:lnTo>
                      <a:pt x="126" y="575"/>
                    </a:lnTo>
                    <a:lnTo>
                      <a:pt x="134" y="583"/>
                    </a:lnTo>
                    <a:lnTo>
                      <a:pt x="134" y="591"/>
                    </a:lnTo>
                    <a:lnTo>
                      <a:pt x="134" y="599"/>
                    </a:lnTo>
                    <a:lnTo>
                      <a:pt x="134" y="615"/>
                    </a:lnTo>
                    <a:lnTo>
                      <a:pt x="134" y="623"/>
                    </a:lnTo>
                    <a:lnTo>
                      <a:pt x="134" y="631"/>
                    </a:lnTo>
                    <a:lnTo>
                      <a:pt x="134" y="639"/>
                    </a:lnTo>
                    <a:lnTo>
                      <a:pt x="134" y="647"/>
                    </a:lnTo>
                    <a:lnTo>
                      <a:pt x="134" y="655"/>
                    </a:lnTo>
                    <a:lnTo>
                      <a:pt x="134" y="663"/>
                    </a:lnTo>
                    <a:lnTo>
                      <a:pt x="134" y="671"/>
                    </a:lnTo>
                    <a:lnTo>
                      <a:pt x="134" y="679"/>
                    </a:lnTo>
                    <a:lnTo>
                      <a:pt x="134" y="687"/>
                    </a:lnTo>
                    <a:lnTo>
                      <a:pt x="134" y="695"/>
                    </a:lnTo>
                    <a:lnTo>
                      <a:pt x="141" y="695"/>
                    </a:lnTo>
                    <a:lnTo>
                      <a:pt x="148" y="695"/>
                    </a:lnTo>
                    <a:lnTo>
                      <a:pt x="156" y="695"/>
                    </a:lnTo>
                    <a:lnTo>
                      <a:pt x="163" y="695"/>
                    </a:lnTo>
                    <a:lnTo>
                      <a:pt x="171" y="695"/>
                    </a:lnTo>
                    <a:lnTo>
                      <a:pt x="185" y="695"/>
                    </a:lnTo>
                    <a:lnTo>
                      <a:pt x="193" y="695"/>
                    </a:lnTo>
                    <a:lnTo>
                      <a:pt x="200" y="695"/>
                    </a:lnTo>
                    <a:lnTo>
                      <a:pt x="208" y="695"/>
                    </a:lnTo>
                    <a:lnTo>
                      <a:pt x="215" y="695"/>
                    </a:lnTo>
                    <a:lnTo>
                      <a:pt x="222" y="695"/>
                    </a:lnTo>
                    <a:lnTo>
                      <a:pt x="230" y="687"/>
                    </a:lnTo>
                    <a:lnTo>
                      <a:pt x="237" y="679"/>
                    </a:lnTo>
                    <a:lnTo>
                      <a:pt x="245" y="671"/>
                    </a:lnTo>
                    <a:lnTo>
                      <a:pt x="259" y="671"/>
                    </a:lnTo>
                    <a:lnTo>
                      <a:pt x="267" y="663"/>
                    </a:lnTo>
                    <a:lnTo>
                      <a:pt x="267" y="655"/>
                    </a:lnTo>
                    <a:lnTo>
                      <a:pt x="267" y="647"/>
                    </a:lnTo>
                    <a:lnTo>
                      <a:pt x="267" y="639"/>
                    </a:lnTo>
                    <a:lnTo>
                      <a:pt x="274" y="631"/>
                    </a:lnTo>
                    <a:lnTo>
                      <a:pt x="281" y="623"/>
                    </a:lnTo>
                    <a:lnTo>
                      <a:pt x="281" y="615"/>
                    </a:lnTo>
                    <a:lnTo>
                      <a:pt x="281" y="623"/>
                    </a:lnTo>
                    <a:lnTo>
                      <a:pt x="289" y="623"/>
                    </a:lnTo>
                    <a:lnTo>
                      <a:pt x="289" y="631"/>
                    </a:lnTo>
                    <a:lnTo>
                      <a:pt x="296" y="631"/>
                    </a:lnTo>
                    <a:lnTo>
                      <a:pt x="304" y="639"/>
                    </a:lnTo>
                    <a:lnTo>
                      <a:pt x="304" y="647"/>
                    </a:lnTo>
                    <a:lnTo>
                      <a:pt x="311" y="655"/>
                    </a:lnTo>
                    <a:lnTo>
                      <a:pt x="318" y="663"/>
                    </a:lnTo>
                    <a:lnTo>
                      <a:pt x="326" y="671"/>
                    </a:lnTo>
                    <a:lnTo>
                      <a:pt x="333" y="671"/>
                    </a:lnTo>
                    <a:lnTo>
                      <a:pt x="333" y="679"/>
                    </a:lnTo>
                    <a:lnTo>
                      <a:pt x="333" y="687"/>
                    </a:lnTo>
                    <a:lnTo>
                      <a:pt x="333" y="695"/>
                    </a:lnTo>
                    <a:lnTo>
                      <a:pt x="333" y="703"/>
                    </a:lnTo>
                    <a:lnTo>
                      <a:pt x="333" y="711"/>
                    </a:lnTo>
                    <a:lnTo>
                      <a:pt x="333" y="719"/>
                    </a:lnTo>
                    <a:lnTo>
                      <a:pt x="326" y="719"/>
                    </a:lnTo>
                    <a:lnTo>
                      <a:pt x="326" y="727"/>
                    </a:lnTo>
                    <a:lnTo>
                      <a:pt x="318" y="727"/>
                    </a:lnTo>
                    <a:lnTo>
                      <a:pt x="318" y="735"/>
                    </a:lnTo>
                    <a:lnTo>
                      <a:pt x="326" y="743"/>
                    </a:lnTo>
                    <a:lnTo>
                      <a:pt x="326" y="751"/>
                    </a:lnTo>
                    <a:lnTo>
                      <a:pt x="333" y="751"/>
                    </a:lnTo>
                    <a:lnTo>
                      <a:pt x="333" y="759"/>
                    </a:lnTo>
                    <a:lnTo>
                      <a:pt x="333" y="767"/>
                    </a:lnTo>
                    <a:lnTo>
                      <a:pt x="341" y="775"/>
                    </a:lnTo>
                    <a:lnTo>
                      <a:pt x="341" y="783"/>
                    </a:lnTo>
                    <a:lnTo>
                      <a:pt x="348" y="791"/>
                    </a:lnTo>
                    <a:lnTo>
                      <a:pt x="356" y="799"/>
                    </a:lnTo>
                    <a:lnTo>
                      <a:pt x="363" y="807"/>
                    </a:lnTo>
                    <a:lnTo>
                      <a:pt x="370" y="815"/>
                    </a:lnTo>
                    <a:lnTo>
                      <a:pt x="378" y="823"/>
                    </a:lnTo>
                    <a:lnTo>
                      <a:pt x="378" y="830"/>
                    </a:lnTo>
                    <a:lnTo>
                      <a:pt x="385" y="838"/>
                    </a:lnTo>
                    <a:lnTo>
                      <a:pt x="392" y="838"/>
                    </a:lnTo>
                    <a:lnTo>
                      <a:pt x="392" y="846"/>
                    </a:lnTo>
                    <a:lnTo>
                      <a:pt x="392" y="854"/>
                    </a:lnTo>
                    <a:lnTo>
                      <a:pt x="392" y="862"/>
                    </a:lnTo>
                    <a:lnTo>
                      <a:pt x="392" y="870"/>
                    </a:lnTo>
                    <a:lnTo>
                      <a:pt x="400" y="878"/>
                    </a:lnTo>
                    <a:lnTo>
                      <a:pt x="400" y="886"/>
                    </a:lnTo>
                    <a:lnTo>
                      <a:pt x="407" y="894"/>
                    </a:lnTo>
                    <a:lnTo>
                      <a:pt x="407" y="902"/>
                    </a:lnTo>
                    <a:lnTo>
                      <a:pt x="407" y="910"/>
                    </a:lnTo>
                    <a:lnTo>
                      <a:pt x="407" y="918"/>
                    </a:lnTo>
                    <a:lnTo>
                      <a:pt x="400" y="918"/>
                    </a:lnTo>
                    <a:lnTo>
                      <a:pt x="392" y="926"/>
                    </a:lnTo>
                    <a:lnTo>
                      <a:pt x="392" y="934"/>
                    </a:lnTo>
                    <a:lnTo>
                      <a:pt x="392" y="942"/>
                    </a:lnTo>
                    <a:lnTo>
                      <a:pt x="392" y="950"/>
                    </a:lnTo>
                    <a:lnTo>
                      <a:pt x="392" y="958"/>
                    </a:lnTo>
                    <a:lnTo>
                      <a:pt x="392" y="966"/>
                    </a:lnTo>
                    <a:lnTo>
                      <a:pt x="392" y="974"/>
                    </a:lnTo>
                    <a:lnTo>
                      <a:pt x="392" y="982"/>
                    </a:lnTo>
                    <a:lnTo>
                      <a:pt x="392" y="990"/>
                    </a:lnTo>
                    <a:lnTo>
                      <a:pt x="392" y="998"/>
                    </a:lnTo>
                    <a:lnTo>
                      <a:pt x="385" y="998"/>
                    </a:lnTo>
                    <a:lnTo>
                      <a:pt x="378" y="1006"/>
                    </a:lnTo>
                    <a:lnTo>
                      <a:pt x="385" y="998"/>
                    </a:lnTo>
                    <a:lnTo>
                      <a:pt x="400" y="974"/>
                    </a:lnTo>
                    <a:lnTo>
                      <a:pt x="407" y="950"/>
                    </a:lnTo>
                    <a:lnTo>
                      <a:pt x="415" y="934"/>
                    </a:lnTo>
                    <a:lnTo>
                      <a:pt x="422" y="926"/>
                    </a:lnTo>
                    <a:lnTo>
                      <a:pt x="429" y="918"/>
                    </a:lnTo>
                    <a:lnTo>
                      <a:pt x="429" y="910"/>
                    </a:lnTo>
                    <a:lnTo>
                      <a:pt x="429" y="902"/>
                    </a:lnTo>
                    <a:lnTo>
                      <a:pt x="436" y="902"/>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88" name="Group 156"/>
            <p:cNvGrpSpPr>
              <a:grpSpLocks/>
            </p:cNvGrpSpPr>
            <p:nvPr/>
          </p:nvGrpSpPr>
          <p:grpSpPr bwMode="auto">
            <a:xfrm>
              <a:off x="2562" y="20229"/>
              <a:ext cx="465" cy="799"/>
              <a:chOff x="2562" y="20229"/>
              <a:chExt cx="465" cy="799"/>
            </a:xfrm>
          </p:grpSpPr>
          <p:sp>
            <p:nvSpPr>
              <p:cNvPr id="658589" name="Freeform 157"/>
              <p:cNvSpPr>
                <a:spLocks/>
              </p:cNvSpPr>
              <p:nvPr/>
            </p:nvSpPr>
            <p:spPr bwMode="auto">
              <a:xfrm>
                <a:off x="2562" y="20229"/>
                <a:ext cx="465" cy="799"/>
              </a:xfrm>
              <a:custGeom>
                <a:avLst/>
                <a:gdLst>
                  <a:gd name="T0" fmla="*/ 436 w 465"/>
                  <a:gd name="T1" fmla="*/ 224 h 799"/>
                  <a:gd name="T2" fmla="*/ 384 w 465"/>
                  <a:gd name="T3" fmla="*/ 136 h 799"/>
                  <a:gd name="T4" fmla="*/ 347 w 465"/>
                  <a:gd name="T5" fmla="*/ 104 h 799"/>
                  <a:gd name="T6" fmla="*/ 325 w 465"/>
                  <a:gd name="T7" fmla="*/ 104 h 799"/>
                  <a:gd name="T8" fmla="*/ 288 w 465"/>
                  <a:gd name="T9" fmla="*/ 136 h 799"/>
                  <a:gd name="T10" fmla="*/ 229 w 465"/>
                  <a:gd name="T11" fmla="*/ 136 h 799"/>
                  <a:gd name="T12" fmla="*/ 199 w 465"/>
                  <a:gd name="T13" fmla="*/ 152 h 799"/>
                  <a:gd name="T14" fmla="*/ 207 w 465"/>
                  <a:gd name="T15" fmla="*/ 104 h 799"/>
                  <a:gd name="T16" fmla="*/ 207 w 465"/>
                  <a:gd name="T17" fmla="*/ 64 h 799"/>
                  <a:gd name="T18" fmla="*/ 140 w 465"/>
                  <a:gd name="T19" fmla="*/ 16 h 799"/>
                  <a:gd name="T20" fmla="*/ 89 w 465"/>
                  <a:gd name="T21" fmla="*/ 8 h 799"/>
                  <a:gd name="T22" fmla="*/ 45 w 465"/>
                  <a:gd name="T23" fmla="*/ 48 h 799"/>
                  <a:gd name="T24" fmla="*/ 8 w 465"/>
                  <a:gd name="T25" fmla="*/ 64 h 799"/>
                  <a:gd name="T26" fmla="*/ 0 w 465"/>
                  <a:gd name="T27" fmla="*/ 136 h 799"/>
                  <a:gd name="T28" fmla="*/ 52 w 465"/>
                  <a:gd name="T29" fmla="*/ 224 h 799"/>
                  <a:gd name="T30" fmla="*/ 52 w 465"/>
                  <a:gd name="T31" fmla="*/ 288 h 799"/>
                  <a:gd name="T32" fmla="*/ 67 w 465"/>
                  <a:gd name="T33" fmla="*/ 336 h 799"/>
                  <a:gd name="T34" fmla="*/ 110 w 465"/>
                  <a:gd name="T35" fmla="*/ 376 h 799"/>
                  <a:gd name="T36" fmla="*/ 118 w 465"/>
                  <a:gd name="T37" fmla="*/ 447 h 799"/>
                  <a:gd name="T38" fmla="*/ 89 w 465"/>
                  <a:gd name="T39" fmla="*/ 511 h 799"/>
                  <a:gd name="T40" fmla="*/ 52 w 465"/>
                  <a:gd name="T41" fmla="*/ 623 h 799"/>
                  <a:gd name="T42" fmla="*/ 52 w 465"/>
                  <a:gd name="T43" fmla="*/ 671 h 799"/>
                  <a:gd name="T44" fmla="*/ 118 w 465"/>
                  <a:gd name="T45" fmla="*/ 695 h 799"/>
                  <a:gd name="T46" fmla="*/ 199 w 465"/>
                  <a:gd name="T47" fmla="*/ 759 h 799"/>
                  <a:gd name="T48" fmla="*/ 266 w 465"/>
                  <a:gd name="T49" fmla="*/ 783 h 799"/>
                  <a:gd name="T50" fmla="*/ 288 w 465"/>
                  <a:gd name="T51" fmla="*/ 759 h 799"/>
                  <a:gd name="T52" fmla="*/ 244 w 465"/>
                  <a:gd name="T53" fmla="*/ 735 h 799"/>
                  <a:gd name="T54" fmla="*/ 199 w 465"/>
                  <a:gd name="T55" fmla="*/ 695 h 799"/>
                  <a:gd name="T56" fmla="*/ 170 w 465"/>
                  <a:gd name="T57" fmla="*/ 639 h 799"/>
                  <a:gd name="T58" fmla="*/ 133 w 465"/>
                  <a:gd name="T59" fmla="*/ 607 h 799"/>
                  <a:gd name="T60" fmla="*/ 110 w 465"/>
                  <a:gd name="T61" fmla="*/ 583 h 799"/>
                  <a:gd name="T62" fmla="*/ 118 w 465"/>
                  <a:gd name="T63" fmla="*/ 511 h 799"/>
                  <a:gd name="T64" fmla="*/ 140 w 465"/>
                  <a:gd name="T65" fmla="*/ 463 h 799"/>
                  <a:gd name="T66" fmla="*/ 140 w 465"/>
                  <a:gd name="T67" fmla="*/ 407 h 799"/>
                  <a:gd name="T68" fmla="*/ 199 w 465"/>
                  <a:gd name="T69" fmla="*/ 400 h 799"/>
                  <a:gd name="T70" fmla="*/ 207 w 465"/>
                  <a:gd name="T71" fmla="*/ 423 h 799"/>
                  <a:gd name="T72" fmla="*/ 266 w 465"/>
                  <a:gd name="T73" fmla="*/ 423 h 799"/>
                  <a:gd name="T74" fmla="*/ 325 w 465"/>
                  <a:gd name="T75" fmla="*/ 447 h 799"/>
                  <a:gd name="T76" fmla="*/ 303 w 465"/>
                  <a:gd name="T77" fmla="*/ 407 h 799"/>
                  <a:gd name="T78" fmla="*/ 303 w 465"/>
                  <a:gd name="T79" fmla="*/ 368 h 799"/>
                  <a:gd name="T80" fmla="*/ 347 w 465"/>
                  <a:gd name="T81" fmla="*/ 328 h 799"/>
                  <a:gd name="T82" fmla="*/ 384 w 465"/>
                  <a:gd name="T83" fmla="*/ 312 h 799"/>
                  <a:gd name="T84" fmla="*/ 458 w 465"/>
                  <a:gd name="T85" fmla="*/ 312 h 799"/>
                  <a:gd name="T86" fmla="*/ 465 w 465"/>
                  <a:gd name="T87" fmla="*/ 24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799">
                    <a:moveTo>
                      <a:pt x="465" y="240"/>
                    </a:moveTo>
                    <a:lnTo>
                      <a:pt x="458" y="240"/>
                    </a:lnTo>
                    <a:lnTo>
                      <a:pt x="436" y="224"/>
                    </a:lnTo>
                    <a:lnTo>
                      <a:pt x="414" y="176"/>
                    </a:lnTo>
                    <a:lnTo>
                      <a:pt x="414" y="160"/>
                    </a:lnTo>
                    <a:lnTo>
                      <a:pt x="384" y="136"/>
                    </a:lnTo>
                    <a:lnTo>
                      <a:pt x="369" y="112"/>
                    </a:lnTo>
                    <a:lnTo>
                      <a:pt x="369" y="104"/>
                    </a:lnTo>
                    <a:lnTo>
                      <a:pt x="347" y="104"/>
                    </a:lnTo>
                    <a:lnTo>
                      <a:pt x="347" y="96"/>
                    </a:lnTo>
                    <a:lnTo>
                      <a:pt x="332" y="96"/>
                    </a:lnTo>
                    <a:lnTo>
                      <a:pt x="325" y="104"/>
                    </a:lnTo>
                    <a:lnTo>
                      <a:pt x="303" y="104"/>
                    </a:lnTo>
                    <a:lnTo>
                      <a:pt x="288" y="112"/>
                    </a:lnTo>
                    <a:lnTo>
                      <a:pt x="288" y="136"/>
                    </a:lnTo>
                    <a:lnTo>
                      <a:pt x="266" y="112"/>
                    </a:lnTo>
                    <a:lnTo>
                      <a:pt x="258" y="112"/>
                    </a:lnTo>
                    <a:lnTo>
                      <a:pt x="229" y="136"/>
                    </a:lnTo>
                    <a:lnTo>
                      <a:pt x="214" y="136"/>
                    </a:lnTo>
                    <a:lnTo>
                      <a:pt x="207" y="152"/>
                    </a:lnTo>
                    <a:lnTo>
                      <a:pt x="199" y="152"/>
                    </a:lnTo>
                    <a:lnTo>
                      <a:pt x="199" y="136"/>
                    </a:lnTo>
                    <a:lnTo>
                      <a:pt x="199" y="112"/>
                    </a:lnTo>
                    <a:lnTo>
                      <a:pt x="207" y="104"/>
                    </a:lnTo>
                    <a:lnTo>
                      <a:pt x="207" y="96"/>
                    </a:lnTo>
                    <a:lnTo>
                      <a:pt x="207" y="80"/>
                    </a:lnTo>
                    <a:lnTo>
                      <a:pt x="207" y="64"/>
                    </a:lnTo>
                    <a:lnTo>
                      <a:pt x="199" y="56"/>
                    </a:lnTo>
                    <a:lnTo>
                      <a:pt x="170" y="64"/>
                    </a:lnTo>
                    <a:lnTo>
                      <a:pt x="140" y="16"/>
                    </a:lnTo>
                    <a:lnTo>
                      <a:pt x="118" y="0"/>
                    </a:lnTo>
                    <a:lnTo>
                      <a:pt x="110" y="8"/>
                    </a:lnTo>
                    <a:lnTo>
                      <a:pt x="89" y="8"/>
                    </a:lnTo>
                    <a:lnTo>
                      <a:pt x="67" y="8"/>
                    </a:lnTo>
                    <a:lnTo>
                      <a:pt x="52" y="16"/>
                    </a:lnTo>
                    <a:lnTo>
                      <a:pt x="45" y="48"/>
                    </a:lnTo>
                    <a:lnTo>
                      <a:pt x="23" y="48"/>
                    </a:lnTo>
                    <a:lnTo>
                      <a:pt x="8" y="56"/>
                    </a:lnTo>
                    <a:lnTo>
                      <a:pt x="8" y="64"/>
                    </a:lnTo>
                    <a:lnTo>
                      <a:pt x="8" y="96"/>
                    </a:lnTo>
                    <a:lnTo>
                      <a:pt x="0" y="112"/>
                    </a:lnTo>
                    <a:lnTo>
                      <a:pt x="0" y="136"/>
                    </a:lnTo>
                    <a:lnTo>
                      <a:pt x="37" y="176"/>
                    </a:lnTo>
                    <a:lnTo>
                      <a:pt x="45" y="192"/>
                    </a:lnTo>
                    <a:lnTo>
                      <a:pt x="52" y="224"/>
                    </a:lnTo>
                    <a:lnTo>
                      <a:pt x="52" y="240"/>
                    </a:lnTo>
                    <a:lnTo>
                      <a:pt x="52" y="272"/>
                    </a:lnTo>
                    <a:lnTo>
                      <a:pt x="52" y="288"/>
                    </a:lnTo>
                    <a:lnTo>
                      <a:pt x="45" y="328"/>
                    </a:lnTo>
                    <a:lnTo>
                      <a:pt x="52" y="336"/>
                    </a:lnTo>
                    <a:lnTo>
                      <a:pt x="67" y="336"/>
                    </a:lnTo>
                    <a:lnTo>
                      <a:pt x="89" y="352"/>
                    </a:lnTo>
                    <a:lnTo>
                      <a:pt x="89" y="368"/>
                    </a:lnTo>
                    <a:lnTo>
                      <a:pt x="110" y="376"/>
                    </a:lnTo>
                    <a:lnTo>
                      <a:pt x="110" y="407"/>
                    </a:lnTo>
                    <a:lnTo>
                      <a:pt x="110" y="431"/>
                    </a:lnTo>
                    <a:lnTo>
                      <a:pt x="118" y="447"/>
                    </a:lnTo>
                    <a:lnTo>
                      <a:pt x="118" y="463"/>
                    </a:lnTo>
                    <a:lnTo>
                      <a:pt x="118" y="471"/>
                    </a:lnTo>
                    <a:lnTo>
                      <a:pt x="89" y="511"/>
                    </a:lnTo>
                    <a:lnTo>
                      <a:pt x="52" y="583"/>
                    </a:lnTo>
                    <a:lnTo>
                      <a:pt x="52" y="607"/>
                    </a:lnTo>
                    <a:lnTo>
                      <a:pt x="52" y="623"/>
                    </a:lnTo>
                    <a:lnTo>
                      <a:pt x="52" y="639"/>
                    </a:lnTo>
                    <a:lnTo>
                      <a:pt x="52" y="647"/>
                    </a:lnTo>
                    <a:lnTo>
                      <a:pt x="52" y="671"/>
                    </a:lnTo>
                    <a:lnTo>
                      <a:pt x="67" y="671"/>
                    </a:lnTo>
                    <a:lnTo>
                      <a:pt x="89" y="671"/>
                    </a:lnTo>
                    <a:lnTo>
                      <a:pt x="118" y="695"/>
                    </a:lnTo>
                    <a:lnTo>
                      <a:pt x="147" y="735"/>
                    </a:lnTo>
                    <a:lnTo>
                      <a:pt x="177" y="759"/>
                    </a:lnTo>
                    <a:lnTo>
                      <a:pt x="199" y="759"/>
                    </a:lnTo>
                    <a:lnTo>
                      <a:pt x="229" y="759"/>
                    </a:lnTo>
                    <a:lnTo>
                      <a:pt x="244" y="799"/>
                    </a:lnTo>
                    <a:lnTo>
                      <a:pt x="266" y="783"/>
                    </a:lnTo>
                    <a:lnTo>
                      <a:pt x="288" y="783"/>
                    </a:lnTo>
                    <a:lnTo>
                      <a:pt x="325" y="759"/>
                    </a:lnTo>
                    <a:lnTo>
                      <a:pt x="288" y="759"/>
                    </a:lnTo>
                    <a:lnTo>
                      <a:pt x="288" y="751"/>
                    </a:lnTo>
                    <a:lnTo>
                      <a:pt x="266" y="751"/>
                    </a:lnTo>
                    <a:lnTo>
                      <a:pt x="244" y="735"/>
                    </a:lnTo>
                    <a:lnTo>
                      <a:pt x="214" y="719"/>
                    </a:lnTo>
                    <a:lnTo>
                      <a:pt x="207" y="719"/>
                    </a:lnTo>
                    <a:lnTo>
                      <a:pt x="199" y="695"/>
                    </a:lnTo>
                    <a:lnTo>
                      <a:pt x="177" y="671"/>
                    </a:lnTo>
                    <a:lnTo>
                      <a:pt x="177" y="647"/>
                    </a:lnTo>
                    <a:lnTo>
                      <a:pt x="170" y="639"/>
                    </a:lnTo>
                    <a:lnTo>
                      <a:pt x="147" y="623"/>
                    </a:lnTo>
                    <a:lnTo>
                      <a:pt x="140" y="607"/>
                    </a:lnTo>
                    <a:lnTo>
                      <a:pt x="133" y="607"/>
                    </a:lnTo>
                    <a:lnTo>
                      <a:pt x="118" y="607"/>
                    </a:lnTo>
                    <a:lnTo>
                      <a:pt x="110" y="607"/>
                    </a:lnTo>
                    <a:lnTo>
                      <a:pt x="110" y="583"/>
                    </a:lnTo>
                    <a:lnTo>
                      <a:pt x="110" y="559"/>
                    </a:lnTo>
                    <a:lnTo>
                      <a:pt x="118" y="527"/>
                    </a:lnTo>
                    <a:lnTo>
                      <a:pt x="118" y="511"/>
                    </a:lnTo>
                    <a:lnTo>
                      <a:pt x="133" y="495"/>
                    </a:lnTo>
                    <a:lnTo>
                      <a:pt x="133" y="471"/>
                    </a:lnTo>
                    <a:lnTo>
                      <a:pt x="140" y="463"/>
                    </a:lnTo>
                    <a:lnTo>
                      <a:pt x="140" y="447"/>
                    </a:lnTo>
                    <a:lnTo>
                      <a:pt x="147" y="423"/>
                    </a:lnTo>
                    <a:lnTo>
                      <a:pt x="140" y="407"/>
                    </a:lnTo>
                    <a:lnTo>
                      <a:pt x="147" y="400"/>
                    </a:lnTo>
                    <a:lnTo>
                      <a:pt x="177" y="376"/>
                    </a:lnTo>
                    <a:lnTo>
                      <a:pt x="199" y="400"/>
                    </a:lnTo>
                    <a:lnTo>
                      <a:pt x="207" y="400"/>
                    </a:lnTo>
                    <a:lnTo>
                      <a:pt x="207" y="407"/>
                    </a:lnTo>
                    <a:lnTo>
                      <a:pt x="207" y="423"/>
                    </a:lnTo>
                    <a:lnTo>
                      <a:pt x="229" y="423"/>
                    </a:lnTo>
                    <a:lnTo>
                      <a:pt x="258" y="423"/>
                    </a:lnTo>
                    <a:lnTo>
                      <a:pt x="266" y="423"/>
                    </a:lnTo>
                    <a:lnTo>
                      <a:pt x="288" y="431"/>
                    </a:lnTo>
                    <a:lnTo>
                      <a:pt x="303" y="447"/>
                    </a:lnTo>
                    <a:lnTo>
                      <a:pt x="325" y="447"/>
                    </a:lnTo>
                    <a:lnTo>
                      <a:pt x="325" y="423"/>
                    </a:lnTo>
                    <a:lnTo>
                      <a:pt x="325" y="407"/>
                    </a:lnTo>
                    <a:lnTo>
                      <a:pt x="303" y="407"/>
                    </a:lnTo>
                    <a:lnTo>
                      <a:pt x="303" y="400"/>
                    </a:lnTo>
                    <a:lnTo>
                      <a:pt x="288" y="376"/>
                    </a:lnTo>
                    <a:lnTo>
                      <a:pt x="303" y="368"/>
                    </a:lnTo>
                    <a:lnTo>
                      <a:pt x="303" y="336"/>
                    </a:lnTo>
                    <a:lnTo>
                      <a:pt x="325" y="336"/>
                    </a:lnTo>
                    <a:lnTo>
                      <a:pt x="347" y="328"/>
                    </a:lnTo>
                    <a:lnTo>
                      <a:pt x="347" y="312"/>
                    </a:lnTo>
                    <a:lnTo>
                      <a:pt x="369" y="312"/>
                    </a:lnTo>
                    <a:lnTo>
                      <a:pt x="384" y="312"/>
                    </a:lnTo>
                    <a:lnTo>
                      <a:pt x="414" y="312"/>
                    </a:lnTo>
                    <a:lnTo>
                      <a:pt x="436" y="312"/>
                    </a:lnTo>
                    <a:lnTo>
                      <a:pt x="458" y="312"/>
                    </a:lnTo>
                    <a:lnTo>
                      <a:pt x="465" y="272"/>
                    </a:lnTo>
                    <a:lnTo>
                      <a:pt x="465" y="248"/>
                    </a:lnTo>
                    <a:lnTo>
                      <a:pt x="465" y="24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90" name="Freeform 158"/>
              <p:cNvSpPr>
                <a:spLocks/>
              </p:cNvSpPr>
              <p:nvPr/>
            </p:nvSpPr>
            <p:spPr bwMode="auto">
              <a:xfrm>
                <a:off x="2562" y="20229"/>
                <a:ext cx="465" cy="799"/>
              </a:xfrm>
              <a:custGeom>
                <a:avLst/>
                <a:gdLst>
                  <a:gd name="T0" fmla="*/ 436 w 465"/>
                  <a:gd name="T1" fmla="*/ 224 h 799"/>
                  <a:gd name="T2" fmla="*/ 384 w 465"/>
                  <a:gd name="T3" fmla="*/ 136 h 799"/>
                  <a:gd name="T4" fmla="*/ 347 w 465"/>
                  <a:gd name="T5" fmla="*/ 104 h 799"/>
                  <a:gd name="T6" fmla="*/ 325 w 465"/>
                  <a:gd name="T7" fmla="*/ 104 h 799"/>
                  <a:gd name="T8" fmla="*/ 288 w 465"/>
                  <a:gd name="T9" fmla="*/ 136 h 799"/>
                  <a:gd name="T10" fmla="*/ 229 w 465"/>
                  <a:gd name="T11" fmla="*/ 136 h 799"/>
                  <a:gd name="T12" fmla="*/ 199 w 465"/>
                  <a:gd name="T13" fmla="*/ 152 h 799"/>
                  <a:gd name="T14" fmla="*/ 207 w 465"/>
                  <a:gd name="T15" fmla="*/ 104 h 799"/>
                  <a:gd name="T16" fmla="*/ 207 w 465"/>
                  <a:gd name="T17" fmla="*/ 64 h 799"/>
                  <a:gd name="T18" fmla="*/ 140 w 465"/>
                  <a:gd name="T19" fmla="*/ 16 h 799"/>
                  <a:gd name="T20" fmla="*/ 89 w 465"/>
                  <a:gd name="T21" fmla="*/ 8 h 799"/>
                  <a:gd name="T22" fmla="*/ 45 w 465"/>
                  <a:gd name="T23" fmla="*/ 48 h 799"/>
                  <a:gd name="T24" fmla="*/ 8 w 465"/>
                  <a:gd name="T25" fmla="*/ 64 h 799"/>
                  <a:gd name="T26" fmla="*/ 0 w 465"/>
                  <a:gd name="T27" fmla="*/ 136 h 799"/>
                  <a:gd name="T28" fmla="*/ 52 w 465"/>
                  <a:gd name="T29" fmla="*/ 224 h 799"/>
                  <a:gd name="T30" fmla="*/ 52 w 465"/>
                  <a:gd name="T31" fmla="*/ 288 h 799"/>
                  <a:gd name="T32" fmla="*/ 67 w 465"/>
                  <a:gd name="T33" fmla="*/ 336 h 799"/>
                  <a:gd name="T34" fmla="*/ 110 w 465"/>
                  <a:gd name="T35" fmla="*/ 376 h 799"/>
                  <a:gd name="T36" fmla="*/ 118 w 465"/>
                  <a:gd name="T37" fmla="*/ 447 h 799"/>
                  <a:gd name="T38" fmla="*/ 89 w 465"/>
                  <a:gd name="T39" fmla="*/ 511 h 799"/>
                  <a:gd name="T40" fmla="*/ 52 w 465"/>
                  <a:gd name="T41" fmla="*/ 623 h 799"/>
                  <a:gd name="T42" fmla="*/ 52 w 465"/>
                  <a:gd name="T43" fmla="*/ 671 h 799"/>
                  <a:gd name="T44" fmla="*/ 118 w 465"/>
                  <a:gd name="T45" fmla="*/ 695 h 799"/>
                  <a:gd name="T46" fmla="*/ 199 w 465"/>
                  <a:gd name="T47" fmla="*/ 759 h 799"/>
                  <a:gd name="T48" fmla="*/ 266 w 465"/>
                  <a:gd name="T49" fmla="*/ 783 h 799"/>
                  <a:gd name="T50" fmla="*/ 288 w 465"/>
                  <a:gd name="T51" fmla="*/ 759 h 799"/>
                  <a:gd name="T52" fmla="*/ 244 w 465"/>
                  <a:gd name="T53" fmla="*/ 735 h 799"/>
                  <a:gd name="T54" fmla="*/ 199 w 465"/>
                  <a:gd name="T55" fmla="*/ 695 h 799"/>
                  <a:gd name="T56" fmla="*/ 170 w 465"/>
                  <a:gd name="T57" fmla="*/ 639 h 799"/>
                  <a:gd name="T58" fmla="*/ 133 w 465"/>
                  <a:gd name="T59" fmla="*/ 607 h 799"/>
                  <a:gd name="T60" fmla="*/ 110 w 465"/>
                  <a:gd name="T61" fmla="*/ 583 h 799"/>
                  <a:gd name="T62" fmla="*/ 118 w 465"/>
                  <a:gd name="T63" fmla="*/ 511 h 799"/>
                  <a:gd name="T64" fmla="*/ 140 w 465"/>
                  <a:gd name="T65" fmla="*/ 463 h 799"/>
                  <a:gd name="T66" fmla="*/ 140 w 465"/>
                  <a:gd name="T67" fmla="*/ 407 h 799"/>
                  <a:gd name="T68" fmla="*/ 199 w 465"/>
                  <a:gd name="T69" fmla="*/ 400 h 799"/>
                  <a:gd name="T70" fmla="*/ 207 w 465"/>
                  <a:gd name="T71" fmla="*/ 423 h 799"/>
                  <a:gd name="T72" fmla="*/ 266 w 465"/>
                  <a:gd name="T73" fmla="*/ 423 h 799"/>
                  <a:gd name="T74" fmla="*/ 325 w 465"/>
                  <a:gd name="T75" fmla="*/ 447 h 799"/>
                  <a:gd name="T76" fmla="*/ 303 w 465"/>
                  <a:gd name="T77" fmla="*/ 407 h 799"/>
                  <a:gd name="T78" fmla="*/ 303 w 465"/>
                  <a:gd name="T79" fmla="*/ 368 h 799"/>
                  <a:gd name="T80" fmla="*/ 347 w 465"/>
                  <a:gd name="T81" fmla="*/ 328 h 799"/>
                  <a:gd name="T82" fmla="*/ 384 w 465"/>
                  <a:gd name="T83" fmla="*/ 312 h 799"/>
                  <a:gd name="T84" fmla="*/ 458 w 465"/>
                  <a:gd name="T85" fmla="*/ 312 h 799"/>
                  <a:gd name="T86" fmla="*/ 465 w 465"/>
                  <a:gd name="T87" fmla="*/ 24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799">
                    <a:moveTo>
                      <a:pt x="465" y="240"/>
                    </a:moveTo>
                    <a:lnTo>
                      <a:pt x="458" y="240"/>
                    </a:lnTo>
                    <a:lnTo>
                      <a:pt x="436" y="224"/>
                    </a:lnTo>
                    <a:lnTo>
                      <a:pt x="414" y="176"/>
                    </a:lnTo>
                    <a:lnTo>
                      <a:pt x="414" y="160"/>
                    </a:lnTo>
                    <a:lnTo>
                      <a:pt x="384" y="136"/>
                    </a:lnTo>
                    <a:lnTo>
                      <a:pt x="369" y="112"/>
                    </a:lnTo>
                    <a:lnTo>
                      <a:pt x="369" y="104"/>
                    </a:lnTo>
                    <a:lnTo>
                      <a:pt x="347" y="104"/>
                    </a:lnTo>
                    <a:lnTo>
                      <a:pt x="347" y="96"/>
                    </a:lnTo>
                    <a:lnTo>
                      <a:pt x="332" y="96"/>
                    </a:lnTo>
                    <a:lnTo>
                      <a:pt x="325" y="104"/>
                    </a:lnTo>
                    <a:lnTo>
                      <a:pt x="303" y="104"/>
                    </a:lnTo>
                    <a:lnTo>
                      <a:pt x="288" y="112"/>
                    </a:lnTo>
                    <a:lnTo>
                      <a:pt x="288" y="136"/>
                    </a:lnTo>
                    <a:lnTo>
                      <a:pt x="266" y="112"/>
                    </a:lnTo>
                    <a:lnTo>
                      <a:pt x="258" y="112"/>
                    </a:lnTo>
                    <a:lnTo>
                      <a:pt x="229" y="136"/>
                    </a:lnTo>
                    <a:lnTo>
                      <a:pt x="214" y="136"/>
                    </a:lnTo>
                    <a:lnTo>
                      <a:pt x="207" y="152"/>
                    </a:lnTo>
                    <a:lnTo>
                      <a:pt x="199" y="152"/>
                    </a:lnTo>
                    <a:lnTo>
                      <a:pt x="199" y="136"/>
                    </a:lnTo>
                    <a:lnTo>
                      <a:pt x="199" y="112"/>
                    </a:lnTo>
                    <a:lnTo>
                      <a:pt x="207" y="104"/>
                    </a:lnTo>
                    <a:lnTo>
                      <a:pt x="207" y="96"/>
                    </a:lnTo>
                    <a:lnTo>
                      <a:pt x="207" y="80"/>
                    </a:lnTo>
                    <a:lnTo>
                      <a:pt x="207" y="64"/>
                    </a:lnTo>
                    <a:lnTo>
                      <a:pt x="199" y="56"/>
                    </a:lnTo>
                    <a:lnTo>
                      <a:pt x="170" y="64"/>
                    </a:lnTo>
                    <a:lnTo>
                      <a:pt x="140" y="16"/>
                    </a:lnTo>
                    <a:lnTo>
                      <a:pt x="118" y="0"/>
                    </a:lnTo>
                    <a:lnTo>
                      <a:pt x="110" y="8"/>
                    </a:lnTo>
                    <a:lnTo>
                      <a:pt x="89" y="8"/>
                    </a:lnTo>
                    <a:lnTo>
                      <a:pt x="67" y="8"/>
                    </a:lnTo>
                    <a:lnTo>
                      <a:pt x="52" y="16"/>
                    </a:lnTo>
                    <a:lnTo>
                      <a:pt x="45" y="48"/>
                    </a:lnTo>
                    <a:lnTo>
                      <a:pt x="23" y="48"/>
                    </a:lnTo>
                    <a:lnTo>
                      <a:pt x="8" y="56"/>
                    </a:lnTo>
                    <a:lnTo>
                      <a:pt x="8" y="64"/>
                    </a:lnTo>
                    <a:lnTo>
                      <a:pt x="8" y="96"/>
                    </a:lnTo>
                    <a:lnTo>
                      <a:pt x="0" y="112"/>
                    </a:lnTo>
                    <a:lnTo>
                      <a:pt x="0" y="136"/>
                    </a:lnTo>
                    <a:lnTo>
                      <a:pt x="37" y="176"/>
                    </a:lnTo>
                    <a:lnTo>
                      <a:pt x="45" y="192"/>
                    </a:lnTo>
                    <a:lnTo>
                      <a:pt x="52" y="224"/>
                    </a:lnTo>
                    <a:lnTo>
                      <a:pt x="52" y="240"/>
                    </a:lnTo>
                    <a:lnTo>
                      <a:pt x="52" y="272"/>
                    </a:lnTo>
                    <a:lnTo>
                      <a:pt x="52" y="288"/>
                    </a:lnTo>
                    <a:lnTo>
                      <a:pt x="45" y="328"/>
                    </a:lnTo>
                    <a:lnTo>
                      <a:pt x="52" y="336"/>
                    </a:lnTo>
                    <a:lnTo>
                      <a:pt x="67" y="336"/>
                    </a:lnTo>
                    <a:lnTo>
                      <a:pt x="89" y="352"/>
                    </a:lnTo>
                    <a:lnTo>
                      <a:pt x="89" y="368"/>
                    </a:lnTo>
                    <a:lnTo>
                      <a:pt x="110" y="376"/>
                    </a:lnTo>
                    <a:lnTo>
                      <a:pt x="110" y="407"/>
                    </a:lnTo>
                    <a:lnTo>
                      <a:pt x="110" y="431"/>
                    </a:lnTo>
                    <a:lnTo>
                      <a:pt x="118" y="447"/>
                    </a:lnTo>
                    <a:lnTo>
                      <a:pt x="118" y="463"/>
                    </a:lnTo>
                    <a:lnTo>
                      <a:pt x="118" y="471"/>
                    </a:lnTo>
                    <a:lnTo>
                      <a:pt x="89" y="511"/>
                    </a:lnTo>
                    <a:lnTo>
                      <a:pt x="52" y="583"/>
                    </a:lnTo>
                    <a:lnTo>
                      <a:pt x="52" y="607"/>
                    </a:lnTo>
                    <a:lnTo>
                      <a:pt x="52" y="623"/>
                    </a:lnTo>
                    <a:lnTo>
                      <a:pt x="52" y="639"/>
                    </a:lnTo>
                    <a:lnTo>
                      <a:pt x="52" y="647"/>
                    </a:lnTo>
                    <a:lnTo>
                      <a:pt x="52" y="671"/>
                    </a:lnTo>
                    <a:lnTo>
                      <a:pt x="67" y="671"/>
                    </a:lnTo>
                    <a:lnTo>
                      <a:pt x="89" y="671"/>
                    </a:lnTo>
                    <a:lnTo>
                      <a:pt x="118" y="695"/>
                    </a:lnTo>
                    <a:lnTo>
                      <a:pt x="147" y="735"/>
                    </a:lnTo>
                    <a:lnTo>
                      <a:pt x="177" y="759"/>
                    </a:lnTo>
                    <a:lnTo>
                      <a:pt x="199" y="759"/>
                    </a:lnTo>
                    <a:lnTo>
                      <a:pt x="229" y="759"/>
                    </a:lnTo>
                    <a:lnTo>
                      <a:pt x="244" y="799"/>
                    </a:lnTo>
                    <a:lnTo>
                      <a:pt x="266" y="783"/>
                    </a:lnTo>
                    <a:lnTo>
                      <a:pt x="288" y="783"/>
                    </a:lnTo>
                    <a:lnTo>
                      <a:pt x="325" y="759"/>
                    </a:lnTo>
                    <a:lnTo>
                      <a:pt x="288" y="759"/>
                    </a:lnTo>
                    <a:lnTo>
                      <a:pt x="288" y="751"/>
                    </a:lnTo>
                    <a:lnTo>
                      <a:pt x="266" y="751"/>
                    </a:lnTo>
                    <a:lnTo>
                      <a:pt x="244" y="735"/>
                    </a:lnTo>
                    <a:lnTo>
                      <a:pt x="214" y="719"/>
                    </a:lnTo>
                    <a:lnTo>
                      <a:pt x="207" y="719"/>
                    </a:lnTo>
                    <a:lnTo>
                      <a:pt x="199" y="695"/>
                    </a:lnTo>
                    <a:lnTo>
                      <a:pt x="177" y="671"/>
                    </a:lnTo>
                    <a:lnTo>
                      <a:pt x="177" y="647"/>
                    </a:lnTo>
                    <a:lnTo>
                      <a:pt x="170" y="639"/>
                    </a:lnTo>
                    <a:lnTo>
                      <a:pt x="147" y="623"/>
                    </a:lnTo>
                    <a:lnTo>
                      <a:pt x="140" y="607"/>
                    </a:lnTo>
                    <a:lnTo>
                      <a:pt x="133" y="607"/>
                    </a:lnTo>
                    <a:lnTo>
                      <a:pt x="118" y="607"/>
                    </a:lnTo>
                    <a:lnTo>
                      <a:pt x="110" y="607"/>
                    </a:lnTo>
                    <a:lnTo>
                      <a:pt x="110" y="583"/>
                    </a:lnTo>
                    <a:lnTo>
                      <a:pt x="110" y="559"/>
                    </a:lnTo>
                    <a:lnTo>
                      <a:pt x="118" y="527"/>
                    </a:lnTo>
                    <a:lnTo>
                      <a:pt x="118" y="511"/>
                    </a:lnTo>
                    <a:lnTo>
                      <a:pt x="133" y="495"/>
                    </a:lnTo>
                    <a:lnTo>
                      <a:pt x="133" y="471"/>
                    </a:lnTo>
                    <a:lnTo>
                      <a:pt x="140" y="463"/>
                    </a:lnTo>
                    <a:lnTo>
                      <a:pt x="140" y="447"/>
                    </a:lnTo>
                    <a:lnTo>
                      <a:pt x="147" y="423"/>
                    </a:lnTo>
                    <a:lnTo>
                      <a:pt x="140" y="407"/>
                    </a:lnTo>
                    <a:lnTo>
                      <a:pt x="147" y="400"/>
                    </a:lnTo>
                    <a:lnTo>
                      <a:pt x="177" y="376"/>
                    </a:lnTo>
                    <a:lnTo>
                      <a:pt x="199" y="400"/>
                    </a:lnTo>
                    <a:lnTo>
                      <a:pt x="207" y="400"/>
                    </a:lnTo>
                    <a:lnTo>
                      <a:pt x="207" y="407"/>
                    </a:lnTo>
                    <a:lnTo>
                      <a:pt x="207" y="423"/>
                    </a:lnTo>
                    <a:lnTo>
                      <a:pt x="229" y="423"/>
                    </a:lnTo>
                    <a:lnTo>
                      <a:pt x="258" y="423"/>
                    </a:lnTo>
                    <a:lnTo>
                      <a:pt x="266" y="423"/>
                    </a:lnTo>
                    <a:lnTo>
                      <a:pt x="288" y="431"/>
                    </a:lnTo>
                    <a:lnTo>
                      <a:pt x="303" y="447"/>
                    </a:lnTo>
                    <a:lnTo>
                      <a:pt x="325" y="447"/>
                    </a:lnTo>
                    <a:lnTo>
                      <a:pt x="325" y="423"/>
                    </a:lnTo>
                    <a:lnTo>
                      <a:pt x="325" y="407"/>
                    </a:lnTo>
                    <a:lnTo>
                      <a:pt x="303" y="407"/>
                    </a:lnTo>
                    <a:lnTo>
                      <a:pt x="303" y="400"/>
                    </a:lnTo>
                    <a:lnTo>
                      <a:pt x="288" y="376"/>
                    </a:lnTo>
                    <a:lnTo>
                      <a:pt x="303" y="368"/>
                    </a:lnTo>
                    <a:lnTo>
                      <a:pt x="303" y="336"/>
                    </a:lnTo>
                    <a:lnTo>
                      <a:pt x="325" y="336"/>
                    </a:lnTo>
                    <a:lnTo>
                      <a:pt x="347" y="328"/>
                    </a:lnTo>
                    <a:lnTo>
                      <a:pt x="347" y="312"/>
                    </a:lnTo>
                    <a:lnTo>
                      <a:pt x="369" y="312"/>
                    </a:lnTo>
                    <a:lnTo>
                      <a:pt x="384" y="312"/>
                    </a:lnTo>
                    <a:lnTo>
                      <a:pt x="414" y="312"/>
                    </a:lnTo>
                    <a:lnTo>
                      <a:pt x="436" y="312"/>
                    </a:lnTo>
                    <a:lnTo>
                      <a:pt x="458" y="312"/>
                    </a:lnTo>
                    <a:lnTo>
                      <a:pt x="465" y="272"/>
                    </a:lnTo>
                    <a:lnTo>
                      <a:pt x="465" y="248"/>
                    </a:lnTo>
                    <a:lnTo>
                      <a:pt x="465" y="24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grpSp>
        <p:nvGrpSpPr>
          <p:cNvPr id="658591" name="Group 159"/>
          <p:cNvGrpSpPr>
            <a:grpSpLocks/>
          </p:cNvGrpSpPr>
          <p:nvPr/>
        </p:nvGrpSpPr>
        <p:grpSpPr bwMode="auto">
          <a:xfrm>
            <a:off x="4175125" y="3889375"/>
            <a:ext cx="738188" cy="671513"/>
            <a:chOff x="2664" y="20138"/>
            <a:chExt cx="465" cy="423"/>
          </a:xfrm>
        </p:grpSpPr>
        <p:sp>
          <p:nvSpPr>
            <p:cNvPr id="658592" name="Freeform 160"/>
            <p:cNvSpPr>
              <a:spLocks/>
            </p:cNvSpPr>
            <p:nvPr/>
          </p:nvSpPr>
          <p:spPr bwMode="auto">
            <a:xfrm>
              <a:off x="2664" y="20138"/>
              <a:ext cx="465" cy="423"/>
            </a:xfrm>
            <a:custGeom>
              <a:avLst/>
              <a:gdLst>
                <a:gd name="T0" fmla="*/ 458 w 465"/>
                <a:gd name="T1" fmla="*/ 311 h 423"/>
                <a:gd name="T2" fmla="*/ 333 w 465"/>
                <a:gd name="T3" fmla="*/ 223 h 423"/>
                <a:gd name="T4" fmla="*/ 274 w 465"/>
                <a:gd name="T5" fmla="*/ 175 h 423"/>
                <a:gd name="T6" fmla="*/ 244 w 465"/>
                <a:gd name="T7" fmla="*/ 175 h 423"/>
                <a:gd name="T8" fmla="*/ 244 w 465"/>
                <a:gd name="T9" fmla="*/ 159 h 423"/>
                <a:gd name="T10" fmla="*/ 244 w 465"/>
                <a:gd name="T11" fmla="*/ 127 h 423"/>
                <a:gd name="T12" fmla="*/ 259 w 465"/>
                <a:gd name="T13" fmla="*/ 119 h 423"/>
                <a:gd name="T14" fmla="*/ 274 w 465"/>
                <a:gd name="T15" fmla="*/ 103 h 423"/>
                <a:gd name="T16" fmla="*/ 244 w 465"/>
                <a:gd name="T17" fmla="*/ 55 h 423"/>
                <a:gd name="T18" fmla="*/ 214 w 465"/>
                <a:gd name="T19" fmla="*/ 79 h 423"/>
                <a:gd name="T20" fmla="*/ 170 w 465"/>
                <a:gd name="T21" fmla="*/ 55 h 423"/>
                <a:gd name="T22" fmla="*/ 163 w 465"/>
                <a:gd name="T23" fmla="*/ 39 h 423"/>
                <a:gd name="T24" fmla="*/ 126 w 465"/>
                <a:gd name="T25" fmla="*/ 0 h 423"/>
                <a:gd name="T26" fmla="*/ 96 w 465"/>
                <a:gd name="T27" fmla="*/ 0 h 423"/>
                <a:gd name="T28" fmla="*/ 89 w 465"/>
                <a:gd name="T29" fmla="*/ 8 h 423"/>
                <a:gd name="T30" fmla="*/ 96 w 465"/>
                <a:gd name="T31" fmla="*/ 39 h 423"/>
                <a:gd name="T32" fmla="*/ 60 w 465"/>
                <a:gd name="T33" fmla="*/ 47 h 423"/>
                <a:gd name="T34" fmla="*/ 8 w 465"/>
                <a:gd name="T35" fmla="*/ 103 h 423"/>
                <a:gd name="T36" fmla="*/ 23 w 465"/>
                <a:gd name="T37" fmla="*/ 127 h 423"/>
                <a:gd name="T38" fmla="*/ 74 w 465"/>
                <a:gd name="T39" fmla="*/ 167 h 423"/>
                <a:gd name="T40" fmla="*/ 89 w 465"/>
                <a:gd name="T41" fmla="*/ 191 h 423"/>
                <a:gd name="T42" fmla="*/ 89 w 465"/>
                <a:gd name="T43" fmla="*/ 215 h 423"/>
                <a:gd name="T44" fmla="*/ 74 w 465"/>
                <a:gd name="T45" fmla="*/ 247 h 423"/>
                <a:gd name="T46" fmla="*/ 89 w 465"/>
                <a:gd name="T47" fmla="*/ 255 h 423"/>
                <a:gd name="T48" fmla="*/ 111 w 465"/>
                <a:gd name="T49" fmla="*/ 223 h 423"/>
                <a:gd name="T50" fmla="*/ 155 w 465"/>
                <a:gd name="T51" fmla="*/ 223 h 423"/>
                <a:gd name="T52" fmla="*/ 170 w 465"/>
                <a:gd name="T53" fmla="*/ 223 h 423"/>
                <a:gd name="T54" fmla="*/ 207 w 465"/>
                <a:gd name="T55" fmla="*/ 215 h 423"/>
                <a:gd name="T56" fmla="*/ 222 w 465"/>
                <a:gd name="T57" fmla="*/ 199 h 423"/>
                <a:gd name="T58" fmla="*/ 244 w 465"/>
                <a:gd name="T59" fmla="*/ 223 h 423"/>
                <a:gd name="T60" fmla="*/ 288 w 465"/>
                <a:gd name="T61" fmla="*/ 263 h 423"/>
                <a:gd name="T62" fmla="*/ 325 w 465"/>
                <a:gd name="T63" fmla="*/ 311 h 423"/>
                <a:gd name="T64" fmla="*/ 340 w 465"/>
                <a:gd name="T65" fmla="*/ 343 h 423"/>
                <a:gd name="T66" fmla="*/ 340 w 465"/>
                <a:gd name="T67" fmla="*/ 367 h 423"/>
                <a:gd name="T68" fmla="*/ 333 w 465"/>
                <a:gd name="T69" fmla="*/ 407 h 423"/>
                <a:gd name="T70" fmla="*/ 377 w 465"/>
                <a:gd name="T71" fmla="*/ 423 h 423"/>
                <a:gd name="T72" fmla="*/ 406 w 465"/>
                <a:gd name="T73" fmla="*/ 399 h 423"/>
                <a:gd name="T74" fmla="*/ 465 w 465"/>
                <a:gd name="T75" fmla="*/ 399 h 423"/>
                <a:gd name="T76" fmla="*/ 465 w 465"/>
                <a:gd name="T77" fmla="*/ 367 h 423"/>
                <a:gd name="T78" fmla="*/ 465 w 465"/>
                <a:gd name="T79"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5" h="423">
                  <a:moveTo>
                    <a:pt x="465" y="343"/>
                  </a:moveTo>
                  <a:lnTo>
                    <a:pt x="458" y="311"/>
                  </a:lnTo>
                  <a:lnTo>
                    <a:pt x="392" y="263"/>
                  </a:lnTo>
                  <a:lnTo>
                    <a:pt x="333" y="223"/>
                  </a:lnTo>
                  <a:lnTo>
                    <a:pt x="288" y="191"/>
                  </a:lnTo>
                  <a:lnTo>
                    <a:pt x="274" y="175"/>
                  </a:lnTo>
                  <a:lnTo>
                    <a:pt x="259" y="175"/>
                  </a:lnTo>
                  <a:lnTo>
                    <a:pt x="244" y="175"/>
                  </a:lnTo>
                  <a:lnTo>
                    <a:pt x="244" y="167"/>
                  </a:lnTo>
                  <a:lnTo>
                    <a:pt x="244" y="159"/>
                  </a:lnTo>
                  <a:lnTo>
                    <a:pt x="244" y="143"/>
                  </a:lnTo>
                  <a:lnTo>
                    <a:pt x="244" y="127"/>
                  </a:lnTo>
                  <a:lnTo>
                    <a:pt x="244" y="119"/>
                  </a:lnTo>
                  <a:lnTo>
                    <a:pt x="259" y="119"/>
                  </a:lnTo>
                  <a:lnTo>
                    <a:pt x="274" y="119"/>
                  </a:lnTo>
                  <a:lnTo>
                    <a:pt x="274" y="103"/>
                  </a:lnTo>
                  <a:lnTo>
                    <a:pt x="259" y="103"/>
                  </a:lnTo>
                  <a:lnTo>
                    <a:pt x="244" y="55"/>
                  </a:lnTo>
                  <a:lnTo>
                    <a:pt x="222" y="79"/>
                  </a:lnTo>
                  <a:lnTo>
                    <a:pt x="214" y="79"/>
                  </a:lnTo>
                  <a:lnTo>
                    <a:pt x="207" y="79"/>
                  </a:lnTo>
                  <a:lnTo>
                    <a:pt x="170" y="55"/>
                  </a:lnTo>
                  <a:lnTo>
                    <a:pt x="163" y="55"/>
                  </a:lnTo>
                  <a:lnTo>
                    <a:pt x="163" y="39"/>
                  </a:lnTo>
                  <a:lnTo>
                    <a:pt x="155" y="39"/>
                  </a:lnTo>
                  <a:lnTo>
                    <a:pt x="126" y="0"/>
                  </a:lnTo>
                  <a:lnTo>
                    <a:pt x="111" y="0"/>
                  </a:lnTo>
                  <a:lnTo>
                    <a:pt x="96" y="0"/>
                  </a:lnTo>
                  <a:lnTo>
                    <a:pt x="89" y="0"/>
                  </a:lnTo>
                  <a:lnTo>
                    <a:pt x="89" y="8"/>
                  </a:lnTo>
                  <a:lnTo>
                    <a:pt x="96" y="15"/>
                  </a:lnTo>
                  <a:lnTo>
                    <a:pt x="96" y="39"/>
                  </a:lnTo>
                  <a:lnTo>
                    <a:pt x="96" y="55"/>
                  </a:lnTo>
                  <a:lnTo>
                    <a:pt x="60" y="47"/>
                  </a:lnTo>
                  <a:lnTo>
                    <a:pt x="45" y="87"/>
                  </a:lnTo>
                  <a:lnTo>
                    <a:pt x="8" y="103"/>
                  </a:lnTo>
                  <a:lnTo>
                    <a:pt x="0" y="103"/>
                  </a:lnTo>
                  <a:lnTo>
                    <a:pt x="23" y="127"/>
                  </a:lnTo>
                  <a:lnTo>
                    <a:pt x="52" y="175"/>
                  </a:lnTo>
                  <a:lnTo>
                    <a:pt x="74" y="167"/>
                  </a:lnTo>
                  <a:lnTo>
                    <a:pt x="89" y="175"/>
                  </a:lnTo>
                  <a:lnTo>
                    <a:pt x="89" y="191"/>
                  </a:lnTo>
                  <a:lnTo>
                    <a:pt x="89" y="199"/>
                  </a:lnTo>
                  <a:lnTo>
                    <a:pt x="89" y="215"/>
                  </a:lnTo>
                  <a:lnTo>
                    <a:pt x="74" y="223"/>
                  </a:lnTo>
                  <a:lnTo>
                    <a:pt x="74" y="247"/>
                  </a:lnTo>
                  <a:lnTo>
                    <a:pt x="74" y="255"/>
                  </a:lnTo>
                  <a:lnTo>
                    <a:pt x="89" y="255"/>
                  </a:lnTo>
                  <a:lnTo>
                    <a:pt x="96" y="247"/>
                  </a:lnTo>
                  <a:lnTo>
                    <a:pt x="111" y="223"/>
                  </a:lnTo>
                  <a:lnTo>
                    <a:pt x="141" y="223"/>
                  </a:lnTo>
                  <a:lnTo>
                    <a:pt x="155" y="223"/>
                  </a:lnTo>
                  <a:lnTo>
                    <a:pt x="163" y="223"/>
                  </a:lnTo>
                  <a:lnTo>
                    <a:pt x="170" y="223"/>
                  </a:lnTo>
                  <a:lnTo>
                    <a:pt x="185" y="215"/>
                  </a:lnTo>
                  <a:lnTo>
                    <a:pt x="207" y="215"/>
                  </a:lnTo>
                  <a:lnTo>
                    <a:pt x="214" y="199"/>
                  </a:lnTo>
                  <a:lnTo>
                    <a:pt x="222" y="199"/>
                  </a:lnTo>
                  <a:lnTo>
                    <a:pt x="244" y="215"/>
                  </a:lnTo>
                  <a:lnTo>
                    <a:pt x="244" y="223"/>
                  </a:lnTo>
                  <a:lnTo>
                    <a:pt x="274" y="247"/>
                  </a:lnTo>
                  <a:lnTo>
                    <a:pt x="288" y="263"/>
                  </a:lnTo>
                  <a:lnTo>
                    <a:pt x="296" y="287"/>
                  </a:lnTo>
                  <a:lnTo>
                    <a:pt x="325" y="311"/>
                  </a:lnTo>
                  <a:lnTo>
                    <a:pt x="333" y="335"/>
                  </a:lnTo>
                  <a:lnTo>
                    <a:pt x="340" y="343"/>
                  </a:lnTo>
                  <a:lnTo>
                    <a:pt x="340" y="359"/>
                  </a:lnTo>
                  <a:lnTo>
                    <a:pt x="340" y="367"/>
                  </a:lnTo>
                  <a:lnTo>
                    <a:pt x="340" y="375"/>
                  </a:lnTo>
                  <a:lnTo>
                    <a:pt x="333" y="407"/>
                  </a:lnTo>
                  <a:lnTo>
                    <a:pt x="340" y="407"/>
                  </a:lnTo>
                  <a:lnTo>
                    <a:pt x="377" y="423"/>
                  </a:lnTo>
                  <a:lnTo>
                    <a:pt x="392" y="407"/>
                  </a:lnTo>
                  <a:lnTo>
                    <a:pt x="406" y="399"/>
                  </a:lnTo>
                  <a:lnTo>
                    <a:pt x="421" y="375"/>
                  </a:lnTo>
                  <a:lnTo>
                    <a:pt x="465" y="399"/>
                  </a:lnTo>
                  <a:lnTo>
                    <a:pt x="465" y="375"/>
                  </a:lnTo>
                  <a:lnTo>
                    <a:pt x="465" y="367"/>
                  </a:lnTo>
                  <a:lnTo>
                    <a:pt x="465" y="359"/>
                  </a:lnTo>
                  <a:lnTo>
                    <a:pt x="465" y="34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93" name="Freeform 161"/>
            <p:cNvSpPr>
              <a:spLocks/>
            </p:cNvSpPr>
            <p:nvPr/>
          </p:nvSpPr>
          <p:spPr bwMode="auto">
            <a:xfrm>
              <a:off x="2664" y="20138"/>
              <a:ext cx="465" cy="423"/>
            </a:xfrm>
            <a:custGeom>
              <a:avLst/>
              <a:gdLst>
                <a:gd name="T0" fmla="*/ 458 w 465"/>
                <a:gd name="T1" fmla="*/ 311 h 423"/>
                <a:gd name="T2" fmla="*/ 333 w 465"/>
                <a:gd name="T3" fmla="*/ 223 h 423"/>
                <a:gd name="T4" fmla="*/ 274 w 465"/>
                <a:gd name="T5" fmla="*/ 175 h 423"/>
                <a:gd name="T6" fmla="*/ 244 w 465"/>
                <a:gd name="T7" fmla="*/ 175 h 423"/>
                <a:gd name="T8" fmla="*/ 244 w 465"/>
                <a:gd name="T9" fmla="*/ 159 h 423"/>
                <a:gd name="T10" fmla="*/ 244 w 465"/>
                <a:gd name="T11" fmla="*/ 127 h 423"/>
                <a:gd name="T12" fmla="*/ 259 w 465"/>
                <a:gd name="T13" fmla="*/ 119 h 423"/>
                <a:gd name="T14" fmla="*/ 274 w 465"/>
                <a:gd name="T15" fmla="*/ 103 h 423"/>
                <a:gd name="T16" fmla="*/ 244 w 465"/>
                <a:gd name="T17" fmla="*/ 55 h 423"/>
                <a:gd name="T18" fmla="*/ 214 w 465"/>
                <a:gd name="T19" fmla="*/ 79 h 423"/>
                <a:gd name="T20" fmla="*/ 170 w 465"/>
                <a:gd name="T21" fmla="*/ 55 h 423"/>
                <a:gd name="T22" fmla="*/ 163 w 465"/>
                <a:gd name="T23" fmla="*/ 39 h 423"/>
                <a:gd name="T24" fmla="*/ 126 w 465"/>
                <a:gd name="T25" fmla="*/ 0 h 423"/>
                <a:gd name="T26" fmla="*/ 96 w 465"/>
                <a:gd name="T27" fmla="*/ 0 h 423"/>
                <a:gd name="T28" fmla="*/ 89 w 465"/>
                <a:gd name="T29" fmla="*/ 8 h 423"/>
                <a:gd name="T30" fmla="*/ 96 w 465"/>
                <a:gd name="T31" fmla="*/ 39 h 423"/>
                <a:gd name="T32" fmla="*/ 60 w 465"/>
                <a:gd name="T33" fmla="*/ 47 h 423"/>
                <a:gd name="T34" fmla="*/ 8 w 465"/>
                <a:gd name="T35" fmla="*/ 103 h 423"/>
                <a:gd name="T36" fmla="*/ 23 w 465"/>
                <a:gd name="T37" fmla="*/ 127 h 423"/>
                <a:gd name="T38" fmla="*/ 74 w 465"/>
                <a:gd name="T39" fmla="*/ 167 h 423"/>
                <a:gd name="T40" fmla="*/ 89 w 465"/>
                <a:gd name="T41" fmla="*/ 191 h 423"/>
                <a:gd name="T42" fmla="*/ 89 w 465"/>
                <a:gd name="T43" fmla="*/ 215 h 423"/>
                <a:gd name="T44" fmla="*/ 74 w 465"/>
                <a:gd name="T45" fmla="*/ 247 h 423"/>
                <a:gd name="T46" fmla="*/ 89 w 465"/>
                <a:gd name="T47" fmla="*/ 255 h 423"/>
                <a:gd name="T48" fmla="*/ 111 w 465"/>
                <a:gd name="T49" fmla="*/ 223 h 423"/>
                <a:gd name="T50" fmla="*/ 155 w 465"/>
                <a:gd name="T51" fmla="*/ 223 h 423"/>
                <a:gd name="T52" fmla="*/ 170 w 465"/>
                <a:gd name="T53" fmla="*/ 223 h 423"/>
                <a:gd name="T54" fmla="*/ 207 w 465"/>
                <a:gd name="T55" fmla="*/ 215 h 423"/>
                <a:gd name="T56" fmla="*/ 222 w 465"/>
                <a:gd name="T57" fmla="*/ 199 h 423"/>
                <a:gd name="T58" fmla="*/ 244 w 465"/>
                <a:gd name="T59" fmla="*/ 223 h 423"/>
                <a:gd name="T60" fmla="*/ 288 w 465"/>
                <a:gd name="T61" fmla="*/ 263 h 423"/>
                <a:gd name="T62" fmla="*/ 325 w 465"/>
                <a:gd name="T63" fmla="*/ 311 h 423"/>
                <a:gd name="T64" fmla="*/ 340 w 465"/>
                <a:gd name="T65" fmla="*/ 343 h 423"/>
                <a:gd name="T66" fmla="*/ 340 w 465"/>
                <a:gd name="T67" fmla="*/ 367 h 423"/>
                <a:gd name="T68" fmla="*/ 333 w 465"/>
                <a:gd name="T69" fmla="*/ 407 h 423"/>
                <a:gd name="T70" fmla="*/ 377 w 465"/>
                <a:gd name="T71" fmla="*/ 423 h 423"/>
                <a:gd name="T72" fmla="*/ 406 w 465"/>
                <a:gd name="T73" fmla="*/ 399 h 423"/>
                <a:gd name="T74" fmla="*/ 465 w 465"/>
                <a:gd name="T75" fmla="*/ 399 h 423"/>
                <a:gd name="T76" fmla="*/ 465 w 465"/>
                <a:gd name="T77" fmla="*/ 367 h 423"/>
                <a:gd name="T78" fmla="*/ 465 w 465"/>
                <a:gd name="T79"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5" h="423">
                  <a:moveTo>
                    <a:pt x="465" y="343"/>
                  </a:moveTo>
                  <a:lnTo>
                    <a:pt x="458" y="311"/>
                  </a:lnTo>
                  <a:lnTo>
                    <a:pt x="392" y="263"/>
                  </a:lnTo>
                  <a:lnTo>
                    <a:pt x="333" y="223"/>
                  </a:lnTo>
                  <a:lnTo>
                    <a:pt x="288" y="191"/>
                  </a:lnTo>
                  <a:lnTo>
                    <a:pt x="274" y="175"/>
                  </a:lnTo>
                  <a:lnTo>
                    <a:pt x="259" y="175"/>
                  </a:lnTo>
                  <a:lnTo>
                    <a:pt x="244" y="175"/>
                  </a:lnTo>
                  <a:lnTo>
                    <a:pt x="244" y="167"/>
                  </a:lnTo>
                  <a:lnTo>
                    <a:pt x="244" y="159"/>
                  </a:lnTo>
                  <a:lnTo>
                    <a:pt x="244" y="143"/>
                  </a:lnTo>
                  <a:lnTo>
                    <a:pt x="244" y="127"/>
                  </a:lnTo>
                  <a:lnTo>
                    <a:pt x="244" y="119"/>
                  </a:lnTo>
                  <a:lnTo>
                    <a:pt x="259" y="119"/>
                  </a:lnTo>
                  <a:lnTo>
                    <a:pt x="274" y="119"/>
                  </a:lnTo>
                  <a:lnTo>
                    <a:pt x="274" y="103"/>
                  </a:lnTo>
                  <a:lnTo>
                    <a:pt x="259" y="103"/>
                  </a:lnTo>
                  <a:lnTo>
                    <a:pt x="244" y="55"/>
                  </a:lnTo>
                  <a:lnTo>
                    <a:pt x="222" y="79"/>
                  </a:lnTo>
                  <a:lnTo>
                    <a:pt x="214" y="79"/>
                  </a:lnTo>
                  <a:lnTo>
                    <a:pt x="207" y="79"/>
                  </a:lnTo>
                  <a:lnTo>
                    <a:pt x="170" y="55"/>
                  </a:lnTo>
                  <a:lnTo>
                    <a:pt x="163" y="55"/>
                  </a:lnTo>
                  <a:lnTo>
                    <a:pt x="163" y="39"/>
                  </a:lnTo>
                  <a:lnTo>
                    <a:pt x="155" y="39"/>
                  </a:lnTo>
                  <a:lnTo>
                    <a:pt x="126" y="0"/>
                  </a:lnTo>
                  <a:lnTo>
                    <a:pt x="111" y="0"/>
                  </a:lnTo>
                  <a:lnTo>
                    <a:pt x="96" y="0"/>
                  </a:lnTo>
                  <a:lnTo>
                    <a:pt x="89" y="0"/>
                  </a:lnTo>
                  <a:lnTo>
                    <a:pt x="89" y="8"/>
                  </a:lnTo>
                  <a:lnTo>
                    <a:pt x="96" y="15"/>
                  </a:lnTo>
                  <a:lnTo>
                    <a:pt x="96" y="39"/>
                  </a:lnTo>
                  <a:lnTo>
                    <a:pt x="96" y="55"/>
                  </a:lnTo>
                  <a:lnTo>
                    <a:pt x="60" y="47"/>
                  </a:lnTo>
                  <a:lnTo>
                    <a:pt x="45" y="87"/>
                  </a:lnTo>
                  <a:lnTo>
                    <a:pt x="8" y="103"/>
                  </a:lnTo>
                  <a:lnTo>
                    <a:pt x="0" y="103"/>
                  </a:lnTo>
                  <a:lnTo>
                    <a:pt x="23" y="127"/>
                  </a:lnTo>
                  <a:lnTo>
                    <a:pt x="52" y="175"/>
                  </a:lnTo>
                  <a:lnTo>
                    <a:pt x="74" y="167"/>
                  </a:lnTo>
                  <a:lnTo>
                    <a:pt x="89" y="175"/>
                  </a:lnTo>
                  <a:lnTo>
                    <a:pt x="89" y="191"/>
                  </a:lnTo>
                  <a:lnTo>
                    <a:pt x="89" y="199"/>
                  </a:lnTo>
                  <a:lnTo>
                    <a:pt x="89" y="215"/>
                  </a:lnTo>
                  <a:lnTo>
                    <a:pt x="74" y="223"/>
                  </a:lnTo>
                  <a:lnTo>
                    <a:pt x="74" y="247"/>
                  </a:lnTo>
                  <a:lnTo>
                    <a:pt x="74" y="255"/>
                  </a:lnTo>
                  <a:lnTo>
                    <a:pt x="89" y="255"/>
                  </a:lnTo>
                  <a:lnTo>
                    <a:pt x="96" y="247"/>
                  </a:lnTo>
                  <a:lnTo>
                    <a:pt x="111" y="223"/>
                  </a:lnTo>
                  <a:lnTo>
                    <a:pt x="141" y="223"/>
                  </a:lnTo>
                  <a:lnTo>
                    <a:pt x="155" y="223"/>
                  </a:lnTo>
                  <a:lnTo>
                    <a:pt x="163" y="223"/>
                  </a:lnTo>
                  <a:lnTo>
                    <a:pt x="170" y="223"/>
                  </a:lnTo>
                  <a:lnTo>
                    <a:pt x="185" y="215"/>
                  </a:lnTo>
                  <a:lnTo>
                    <a:pt x="207" y="215"/>
                  </a:lnTo>
                  <a:lnTo>
                    <a:pt x="214" y="199"/>
                  </a:lnTo>
                  <a:lnTo>
                    <a:pt x="222" y="199"/>
                  </a:lnTo>
                  <a:lnTo>
                    <a:pt x="244" y="215"/>
                  </a:lnTo>
                  <a:lnTo>
                    <a:pt x="244" y="223"/>
                  </a:lnTo>
                  <a:lnTo>
                    <a:pt x="274" y="247"/>
                  </a:lnTo>
                  <a:lnTo>
                    <a:pt x="288" y="263"/>
                  </a:lnTo>
                  <a:lnTo>
                    <a:pt x="296" y="287"/>
                  </a:lnTo>
                  <a:lnTo>
                    <a:pt x="325" y="311"/>
                  </a:lnTo>
                  <a:lnTo>
                    <a:pt x="333" y="335"/>
                  </a:lnTo>
                  <a:lnTo>
                    <a:pt x="340" y="343"/>
                  </a:lnTo>
                  <a:lnTo>
                    <a:pt x="340" y="359"/>
                  </a:lnTo>
                  <a:lnTo>
                    <a:pt x="340" y="367"/>
                  </a:lnTo>
                  <a:lnTo>
                    <a:pt x="340" y="375"/>
                  </a:lnTo>
                  <a:lnTo>
                    <a:pt x="333" y="407"/>
                  </a:lnTo>
                  <a:lnTo>
                    <a:pt x="340" y="407"/>
                  </a:lnTo>
                  <a:lnTo>
                    <a:pt x="377" y="423"/>
                  </a:lnTo>
                  <a:lnTo>
                    <a:pt x="392" y="407"/>
                  </a:lnTo>
                  <a:lnTo>
                    <a:pt x="406" y="399"/>
                  </a:lnTo>
                  <a:lnTo>
                    <a:pt x="421" y="375"/>
                  </a:lnTo>
                  <a:lnTo>
                    <a:pt x="465" y="399"/>
                  </a:lnTo>
                  <a:lnTo>
                    <a:pt x="465" y="375"/>
                  </a:lnTo>
                  <a:lnTo>
                    <a:pt x="465" y="367"/>
                  </a:lnTo>
                  <a:lnTo>
                    <a:pt x="465" y="359"/>
                  </a:lnTo>
                  <a:lnTo>
                    <a:pt x="465" y="34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94" name="Group 162"/>
          <p:cNvGrpSpPr>
            <a:grpSpLocks/>
          </p:cNvGrpSpPr>
          <p:nvPr/>
        </p:nvGrpSpPr>
        <p:grpSpPr bwMode="auto">
          <a:xfrm>
            <a:off x="3422650" y="3321050"/>
            <a:ext cx="481013" cy="241300"/>
            <a:chOff x="2190" y="19780"/>
            <a:chExt cx="303" cy="152"/>
          </a:xfrm>
        </p:grpSpPr>
        <p:sp>
          <p:nvSpPr>
            <p:cNvPr id="658595" name="Freeform 163"/>
            <p:cNvSpPr>
              <a:spLocks/>
            </p:cNvSpPr>
            <p:nvPr/>
          </p:nvSpPr>
          <p:spPr bwMode="auto">
            <a:xfrm>
              <a:off x="2190" y="19780"/>
              <a:ext cx="303" cy="152"/>
            </a:xfrm>
            <a:custGeom>
              <a:avLst/>
              <a:gdLst>
                <a:gd name="T0" fmla="*/ 37 w 303"/>
                <a:gd name="T1" fmla="*/ 112 h 152"/>
                <a:gd name="T2" fmla="*/ 37 w 303"/>
                <a:gd name="T3" fmla="*/ 152 h 152"/>
                <a:gd name="T4" fmla="*/ 45 w 303"/>
                <a:gd name="T5" fmla="*/ 152 h 152"/>
                <a:gd name="T6" fmla="*/ 60 w 303"/>
                <a:gd name="T7" fmla="*/ 144 h 152"/>
                <a:gd name="T8" fmla="*/ 82 w 303"/>
                <a:gd name="T9" fmla="*/ 144 h 152"/>
                <a:gd name="T10" fmla="*/ 126 w 303"/>
                <a:gd name="T11" fmla="*/ 136 h 152"/>
                <a:gd name="T12" fmla="*/ 141 w 303"/>
                <a:gd name="T13" fmla="*/ 136 h 152"/>
                <a:gd name="T14" fmla="*/ 163 w 303"/>
                <a:gd name="T15" fmla="*/ 112 h 152"/>
                <a:gd name="T16" fmla="*/ 178 w 303"/>
                <a:gd name="T17" fmla="*/ 104 h 152"/>
                <a:gd name="T18" fmla="*/ 207 w 303"/>
                <a:gd name="T19" fmla="*/ 96 h 152"/>
                <a:gd name="T20" fmla="*/ 215 w 303"/>
                <a:gd name="T21" fmla="*/ 88 h 152"/>
                <a:gd name="T22" fmla="*/ 244 w 303"/>
                <a:gd name="T23" fmla="*/ 96 h 152"/>
                <a:gd name="T24" fmla="*/ 252 w 303"/>
                <a:gd name="T25" fmla="*/ 96 h 152"/>
                <a:gd name="T26" fmla="*/ 281 w 303"/>
                <a:gd name="T27" fmla="*/ 96 h 152"/>
                <a:gd name="T28" fmla="*/ 303 w 303"/>
                <a:gd name="T29" fmla="*/ 56 h 152"/>
                <a:gd name="T30" fmla="*/ 296 w 303"/>
                <a:gd name="T31" fmla="*/ 56 h 152"/>
                <a:gd name="T32" fmla="*/ 281 w 303"/>
                <a:gd name="T33" fmla="*/ 56 h 152"/>
                <a:gd name="T34" fmla="*/ 259 w 303"/>
                <a:gd name="T35" fmla="*/ 48 h 152"/>
                <a:gd name="T36" fmla="*/ 259 w 303"/>
                <a:gd name="T37" fmla="*/ 40 h 152"/>
                <a:gd name="T38" fmla="*/ 259 w 303"/>
                <a:gd name="T39" fmla="*/ 16 h 152"/>
                <a:gd name="T40" fmla="*/ 252 w 303"/>
                <a:gd name="T41" fmla="*/ 16 h 152"/>
                <a:gd name="T42" fmla="*/ 252 w 303"/>
                <a:gd name="T43" fmla="*/ 8 h 152"/>
                <a:gd name="T44" fmla="*/ 230 w 303"/>
                <a:gd name="T45" fmla="*/ 0 h 152"/>
                <a:gd name="T46" fmla="*/ 207 w 303"/>
                <a:gd name="T47" fmla="*/ 8 h 152"/>
                <a:gd name="T48" fmla="*/ 178 w 303"/>
                <a:gd name="T49" fmla="*/ 16 h 152"/>
                <a:gd name="T50" fmla="*/ 163 w 303"/>
                <a:gd name="T51" fmla="*/ 8 h 152"/>
                <a:gd name="T52" fmla="*/ 141 w 303"/>
                <a:gd name="T53" fmla="*/ 8 h 152"/>
                <a:gd name="T54" fmla="*/ 133 w 303"/>
                <a:gd name="T55" fmla="*/ 16 h 152"/>
                <a:gd name="T56" fmla="*/ 97 w 303"/>
                <a:gd name="T57" fmla="*/ 16 h 152"/>
                <a:gd name="T58" fmla="*/ 89 w 303"/>
                <a:gd name="T59" fmla="*/ 40 h 152"/>
                <a:gd name="T60" fmla="*/ 82 w 303"/>
                <a:gd name="T61" fmla="*/ 48 h 152"/>
                <a:gd name="T62" fmla="*/ 82 w 303"/>
                <a:gd name="T63" fmla="*/ 56 h 152"/>
                <a:gd name="T64" fmla="*/ 60 w 303"/>
                <a:gd name="T65" fmla="*/ 64 h 152"/>
                <a:gd name="T66" fmla="*/ 37 w 303"/>
                <a:gd name="T67" fmla="*/ 88 h 152"/>
                <a:gd name="T68" fmla="*/ 0 w 303"/>
                <a:gd name="T69" fmla="*/ 88 h 152"/>
                <a:gd name="T70" fmla="*/ 0 w 303"/>
                <a:gd name="T71" fmla="*/ 104 h 152"/>
                <a:gd name="T72" fmla="*/ 8 w 303"/>
                <a:gd name="T73" fmla="*/ 104 h 152"/>
                <a:gd name="T74" fmla="*/ 37 w 303"/>
                <a:gd name="T7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152">
                  <a:moveTo>
                    <a:pt x="37" y="112"/>
                  </a:moveTo>
                  <a:lnTo>
                    <a:pt x="37" y="152"/>
                  </a:lnTo>
                  <a:lnTo>
                    <a:pt x="45" y="152"/>
                  </a:lnTo>
                  <a:lnTo>
                    <a:pt x="60" y="144"/>
                  </a:lnTo>
                  <a:lnTo>
                    <a:pt x="82" y="144"/>
                  </a:lnTo>
                  <a:lnTo>
                    <a:pt x="126" y="136"/>
                  </a:lnTo>
                  <a:lnTo>
                    <a:pt x="141" y="136"/>
                  </a:lnTo>
                  <a:lnTo>
                    <a:pt x="163" y="112"/>
                  </a:lnTo>
                  <a:lnTo>
                    <a:pt x="178" y="104"/>
                  </a:lnTo>
                  <a:lnTo>
                    <a:pt x="207" y="96"/>
                  </a:lnTo>
                  <a:lnTo>
                    <a:pt x="215" y="88"/>
                  </a:lnTo>
                  <a:lnTo>
                    <a:pt x="244" y="96"/>
                  </a:lnTo>
                  <a:lnTo>
                    <a:pt x="252" y="96"/>
                  </a:lnTo>
                  <a:lnTo>
                    <a:pt x="281" y="96"/>
                  </a:lnTo>
                  <a:lnTo>
                    <a:pt x="303" y="56"/>
                  </a:lnTo>
                  <a:lnTo>
                    <a:pt x="296" y="56"/>
                  </a:lnTo>
                  <a:lnTo>
                    <a:pt x="281" y="56"/>
                  </a:lnTo>
                  <a:lnTo>
                    <a:pt x="259" y="48"/>
                  </a:lnTo>
                  <a:lnTo>
                    <a:pt x="259" y="40"/>
                  </a:lnTo>
                  <a:lnTo>
                    <a:pt x="259" y="16"/>
                  </a:lnTo>
                  <a:lnTo>
                    <a:pt x="252" y="16"/>
                  </a:lnTo>
                  <a:lnTo>
                    <a:pt x="252" y="8"/>
                  </a:lnTo>
                  <a:lnTo>
                    <a:pt x="230" y="0"/>
                  </a:lnTo>
                  <a:lnTo>
                    <a:pt x="207" y="8"/>
                  </a:lnTo>
                  <a:lnTo>
                    <a:pt x="178" y="16"/>
                  </a:lnTo>
                  <a:lnTo>
                    <a:pt x="163" y="8"/>
                  </a:lnTo>
                  <a:lnTo>
                    <a:pt x="141" y="8"/>
                  </a:lnTo>
                  <a:lnTo>
                    <a:pt x="133" y="16"/>
                  </a:lnTo>
                  <a:lnTo>
                    <a:pt x="97" y="16"/>
                  </a:lnTo>
                  <a:lnTo>
                    <a:pt x="89" y="40"/>
                  </a:lnTo>
                  <a:lnTo>
                    <a:pt x="82" y="48"/>
                  </a:lnTo>
                  <a:lnTo>
                    <a:pt x="82" y="56"/>
                  </a:lnTo>
                  <a:lnTo>
                    <a:pt x="60" y="64"/>
                  </a:lnTo>
                  <a:lnTo>
                    <a:pt x="37" y="88"/>
                  </a:lnTo>
                  <a:lnTo>
                    <a:pt x="0" y="88"/>
                  </a:lnTo>
                  <a:lnTo>
                    <a:pt x="0" y="104"/>
                  </a:lnTo>
                  <a:lnTo>
                    <a:pt x="8" y="104"/>
                  </a:lnTo>
                  <a:lnTo>
                    <a:pt x="37" y="112"/>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96" name="Freeform 164"/>
            <p:cNvSpPr>
              <a:spLocks/>
            </p:cNvSpPr>
            <p:nvPr/>
          </p:nvSpPr>
          <p:spPr bwMode="auto">
            <a:xfrm>
              <a:off x="2190" y="19780"/>
              <a:ext cx="303" cy="152"/>
            </a:xfrm>
            <a:custGeom>
              <a:avLst/>
              <a:gdLst>
                <a:gd name="T0" fmla="*/ 37 w 303"/>
                <a:gd name="T1" fmla="*/ 112 h 152"/>
                <a:gd name="T2" fmla="*/ 37 w 303"/>
                <a:gd name="T3" fmla="*/ 152 h 152"/>
                <a:gd name="T4" fmla="*/ 45 w 303"/>
                <a:gd name="T5" fmla="*/ 152 h 152"/>
                <a:gd name="T6" fmla="*/ 60 w 303"/>
                <a:gd name="T7" fmla="*/ 144 h 152"/>
                <a:gd name="T8" fmla="*/ 82 w 303"/>
                <a:gd name="T9" fmla="*/ 144 h 152"/>
                <a:gd name="T10" fmla="*/ 126 w 303"/>
                <a:gd name="T11" fmla="*/ 136 h 152"/>
                <a:gd name="T12" fmla="*/ 141 w 303"/>
                <a:gd name="T13" fmla="*/ 136 h 152"/>
                <a:gd name="T14" fmla="*/ 163 w 303"/>
                <a:gd name="T15" fmla="*/ 112 h 152"/>
                <a:gd name="T16" fmla="*/ 178 w 303"/>
                <a:gd name="T17" fmla="*/ 104 h 152"/>
                <a:gd name="T18" fmla="*/ 207 w 303"/>
                <a:gd name="T19" fmla="*/ 96 h 152"/>
                <a:gd name="T20" fmla="*/ 215 w 303"/>
                <a:gd name="T21" fmla="*/ 88 h 152"/>
                <a:gd name="T22" fmla="*/ 244 w 303"/>
                <a:gd name="T23" fmla="*/ 96 h 152"/>
                <a:gd name="T24" fmla="*/ 252 w 303"/>
                <a:gd name="T25" fmla="*/ 96 h 152"/>
                <a:gd name="T26" fmla="*/ 281 w 303"/>
                <a:gd name="T27" fmla="*/ 96 h 152"/>
                <a:gd name="T28" fmla="*/ 303 w 303"/>
                <a:gd name="T29" fmla="*/ 56 h 152"/>
                <a:gd name="T30" fmla="*/ 296 w 303"/>
                <a:gd name="T31" fmla="*/ 56 h 152"/>
                <a:gd name="T32" fmla="*/ 281 w 303"/>
                <a:gd name="T33" fmla="*/ 56 h 152"/>
                <a:gd name="T34" fmla="*/ 259 w 303"/>
                <a:gd name="T35" fmla="*/ 48 h 152"/>
                <a:gd name="T36" fmla="*/ 259 w 303"/>
                <a:gd name="T37" fmla="*/ 40 h 152"/>
                <a:gd name="T38" fmla="*/ 259 w 303"/>
                <a:gd name="T39" fmla="*/ 16 h 152"/>
                <a:gd name="T40" fmla="*/ 252 w 303"/>
                <a:gd name="T41" fmla="*/ 16 h 152"/>
                <a:gd name="T42" fmla="*/ 252 w 303"/>
                <a:gd name="T43" fmla="*/ 8 h 152"/>
                <a:gd name="T44" fmla="*/ 230 w 303"/>
                <a:gd name="T45" fmla="*/ 0 h 152"/>
                <a:gd name="T46" fmla="*/ 207 w 303"/>
                <a:gd name="T47" fmla="*/ 8 h 152"/>
                <a:gd name="T48" fmla="*/ 178 w 303"/>
                <a:gd name="T49" fmla="*/ 16 h 152"/>
                <a:gd name="T50" fmla="*/ 163 w 303"/>
                <a:gd name="T51" fmla="*/ 8 h 152"/>
                <a:gd name="T52" fmla="*/ 141 w 303"/>
                <a:gd name="T53" fmla="*/ 8 h 152"/>
                <a:gd name="T54" fmla="*/ 133 w 303"/>
                <a:gd name="T55" fmla="*/ 16 h 152"/>
                <a:gd name="T56" fmla="*/ 97 w 303"/>
                <a:gd name="T57" fmla="*/ 16 h 152"/>
                <a:gd name="T58" fmla="*/ 89 w 303"/>
                <a:gd name="T59" fmla="*/ 40 h 152"/>
                <a:gd name="T60" fmla="*/ 82 w 303"/>
                <a:gd name="T61" fmla="*/ 48 h 152"/>
                <a:gd name="T62" fmla="*/ 82 w 303"/>
                <a:gd name="T63" fmla="*/ 56 h 152"/>
                <a:gd name="T64" fmla="*/ 60 w 303"/>
                <a:gd name="T65" fmla="*/ 64 h 152"/>
                <a:gd name="T66" fmla="*/ 37 w 303"/>
                <a:gd name="T67" fmla="*/ 88 h 152"/>
                <a:gd name="T68" fmla="*/ 0 w 303"/>
                <a:gd name="T69" fmla="*/ 88 h 152"/>
                <a:gd name="T70" fmla="*/ 0 w 303"/>
                <a:gd name="T71" fmla="*/ 104 h 152"/>
                <a:gd name="T72" fmla="*/ 8 w 303"/>
                <a:gd name="T73" fmla="*/ 104 h 152"/>
                <a:gd name="T74" fmla="*/ 37 w 303"/>
                <a:gd name="T7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152">
                  <a:moveTo>
                    <a:pt x="37" y="112"/>
                  </a:moveTo>
                  <a:lnTo>
                    <a:pt x="37" y="152"/>
                  </a:lnTo>
                  <a:lnTo>
                    <a:pt x="45" y="152"/>
                  </a:lnTo>
                  <a:lnTo>
                    <a:pt x="60" y="144"/>
                  </a:lnTo>
                  <a:lnTo>
                    <a:pt x="82" y="144"/>
                  </a:lnTo>
                  <a:lnTo>
                    <a:pt x="126" y="136"/>
                  </a:lnTo>
                  <a:lnTo>
                    <a:pt x="141" y="136"/>
                  </a:lnTo>
                  <a:lnTo>
                    <a:pt x="163" y="112"/>
                  </a:lnTo>
                  <a:lnTo>
                    <a:pt x="178" y="104"/>
                  </a:lnTo>
                  <a:lnTo>
                    <a:pt x="207" y="96"/>
                  </a:lnTo>
                  <a:lnTo>
                    <a:pt x="215" y="88"/>
                  </a:lnTo>
                  <a:lnTo>
                    <a:pt x="244" y="96"/>
                  </a:lnTo>
                  <a:lnTo>
                    <a:pt x="252" y="96"/>
                  </a:lnTo>
                  <a:lnTo>
                    <a:pt x="281" y="96"/>
                  </a:lnTo>
                  <a:lnTo>
                    <a:pt x="303" y="56"/>
                  </a:lnTo>
                  <a:lnTo>
                    <a:pt x="296" y="56"/>
                  </a:lnTo>
                  <a:lnTo>
                    <a:pt x="281" y="56"/>
                  </a:lnTo>
                  <a:lnTo>
                    <a:pt x="259" y="48"/>
                  </a:lnTo>
                  <a:lnTo>
                    <a:pt x="259" y="40"/>
                  </a:lnTo>
                  <a:lnTo>
                    <a:pt x="259" y="16"/>
                  </a:lnTo>
                  <a:lnTo>
                    <a:pt x="252" y="16"/>
                  </a:lnTo>
                  <a:lnTo>
                    <a:pt x="252" y="8"/>
                  </a:lnTo>
                  <a:lnTo>
                    <a:pt x="230" y="0"/>
                  </a:lnTo>
                  <a:lnTo>
                    <a:pt x="207" y="8"/>
                  </a:lnTo>
                  <a:lnTo>
                    <a:pt x="178" y="16"/>
                  </a:lnTo>
                  <a:lnTo>
                    <a:pt x="163" y="8"/>
                  </a:lnTo>
                  <a:lnTo>
                    <a:pt x="141" y="8"/>
                  </a:lnTo>
                  <a:lnTo>
                    <a:pt x="133" y="16"/>
                  </a:lnTo>
                  <a:lnTo>
                    <a:pt x="97" y="16"/>
                  </a:lnTo>
                  <a:lnTo>
                    <a:pt x="89" y="40"/>
                  </a:lnTo>
                  <a:lnTo>
                    <a:pt x="82" y="48"/>
                  </a:lnTo>
                  <a:lnTo>
                    <a:pt x="82" y="56"/>
                  </a:lnTo>
                  <a:lnTo>
                    <a:pt x="60" y="64"/>
                  </a:lnTo>
                  <a:lnTo>
                    <a:pt x="37" y="88"/>
                  </a:lnTo>
                  <a:lnTo>
                    <a:pt x="0" y="88"/>
                  </a:lnTo>
                  <a:lnTo>
                    <a:pt x="0" y="104"/>
                  </a:lnTo>
                  <a:lnTo>
                    <a:pt x="8" y="104"/>
                  </a:lnTo>
                  <a:lnTo>
                    <a:pt x="37" y="112"/>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597" name="Group 165"/>
          <p:cNvGrpSpPr>
            <a:grpSpLocks/>
          </p:cNvGrpSpPr>
          <p:nvPr/>
        </p:nvGrpSpPr>
        <p:grpSpPr bwMode="auto">
          <a:xfrm>
            <a:off x="2274888" y="2671763"/>
            <a:ext cx="268287" cy="152400"/>
            <a:chOff x="1467" y="19371"/>
            <a:chExt cx="169" cy="96"/>
          </a:xfrm>
        </p:grpSpPr>
        <p:sp>
          <p:nvSpPr>
            <p:cNvPr id="658598" name="Freeform 166"/>
            <p:cNvSpPr>
              <a:spLocks/>
            </p:cNvSpPr>
            <p:nvPr/>
          </p:nvSpPr>
          <p:spPr bwMode="auto">
            <a:xfrm>
              <a:off x="1467" y="19371"/>
              <a:ext cx="169" cy="96"/>
            </a:xfrm>
            <a:custGeom>
              <a:avLst/>
              <a:gdLst>
                <a:gd name="T0" fmla="*/ 96 w 169"/>
                <a:gd name="T1" fmla="*/ 96 h 96"/>
                <a:gd name="T2" fmla="*/ 118 w 169"/>
                <a:gd name="T3" fmla="*/ 96 h 96"/>
                <a:gd name="T4" fmla="*/ 132 w 169"/>
                <a:gd name="T5" fmla="*/ 96 h 96"/>
                <a:gd name="T6" fmla="*/ 147 w 169"/>
                <a:gd name="T7" fmla="*/ 96 h 96"/>
                <a:gd name="T8" fmla="*/ 162 w 169"/>
                <a:gd name="T9" fmla="*/ 88 h 96"/>
                <a:gd name="T10" fmla="*/ 162 w 169"/>
                <a:gd name="T11" fmla="*/ 80 h 96"/>
                <a:gd name="T12" fmla="*/ 169 w 169"/>
                <a:gd name="T13" fmla="*/ 56 h 96"/>
                <a:gd name="T14" fmla="*/ 169 w 169"/>
                <a:gd name="T15" fmla="*/ 48 h 96"/>
                <a:gd name="T16" fmla="*/ 162 w 169"/>
                <a:gd name="T17" fmla="*/ 48 h 96"/>
                <a:gd name="T18" fmla="*/ 147 w 169"/>
                <a:gd name="T19" fmla="*/ 16 h 96"/>
                <a:gd name="T20" fmla="*/ 132 w 169"/>
                <a:gd name="T21" fmla="*/ 8 h 96"/>
                <a:gd name="T22" fmla="*/ 132 w 169"/>
                <a:gd name="T23" fmla="*/ 0 h 96"/>
                <a:gd name="T24" fmla="*/ 125 w 169"/>
                <a:gd name="T25" fmla="*/ 0 h 96"/>
                <a:gd name="T26" fmla="*/ 96 w 169"/>
                <a:gd name="T27" fmla="*/ 0 h 96"/>
                <a:gd name="T28" fmla="*/ 88 w 169"/>
                <a:gd name="T29" fmla="*/ 0 h 96"/>
                <a:gd name="T30" fmla="*/ 73 w 169"/>
                <a:gd name="T31" fmla="*/ 0 h 96"/>
                <a:gd name="T32" fmla="*/ 59 w 169"/>
                <a:gd name="T33" fmla="*/ 0 h 96"/>
                <a:gd name="T34" fmla="*/ 44 w 169"/>
                <a:gd name="T35" fmla="*/ 8 h 96"/>
                <a:gd name="T36" fmla="*/ 22 w 169"/>
                <a:gd name="T37" fmla="*/ 8 h 96"/>
                <a:gd name="T38" fmla="*/ 8 w 169"/>
                <a:gd name="T39" fmla="*/ 16 h 96"/>
                <a:gd name="T40" fmla="*/ 8 w 169"/>
                <a:gd name="T41" fmla="*/ 48 h 96"/>
                <a:gd name="T42" fmla="*/ 0 w 169"/>
                <a:gd name="T43" fmla="*/ 56 h 96"/>
                <a:gd name="T44" fmla="*/ 22 w 169"/>
                <a:gd name="T45" fmla="*/ 80 h 96"/>
                <a:gd name="T46" fmla="*/ 59 w 169"/>
                <a:gd name="T47" fmla="*/ 88 h 96"/>
                <a:gd name="T48" fmla="*/ 88 w 169"/>
                <a:gd name="T49" fmla="*/ 96 h 96"/>
                <a:gd name="T50" fmla="*/ 96 w 169"/>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96">
                  <a:moveTo>
                    <a:pt x="96" y="96"/>
                  </a:moveTo>
                  <a:lnTo>
                    <a:pt x="118" y="96"/>
                  </a:lnTo>
                  <a:lnTo>
                    <a:pt x="132" y="96"/>
                  </a:lnTo>
                  <a:lnTo>
                    <a:pt x="147" y="96"/>
                  </a:lnTo>
                  <a:lnTo>
                    <a:pt x="162" y="88"/>
                  </a:lnTo>
                  <a:lnTo>
                    <a:pt x="162" y="80"/>
                  </a:lnTo>
                  <a:lnTo>
                    <a:pt x="169" y="56"/>
                  </a:lnTo>
                  <a:lnTo>
                    <a:pt x="169" y="48"/>
                  </a:lnTo>
                  <a:lnTo>
                    <a:pt x="162" y="48"/>
                  </a:lnTo>
                  <a:lnTo>
                    <a:pt x="147" y="16"/>
                  </a:lnTo>
                  <a:lnTo>
                    <a:pt x="132" y="8"/>
                  </a:lnTo>
                  <a:lnTo>
                    <a:pt x="132" y="0"/>
                  </a:lnTo>
                  <a:lnTo>
                    <a:pt x="125" y="0"/>
                  </a:lnTo>
                  <a:lnTo>
                    <a:pt x="96" y="0"/>
                  </a:lnTo>
                  <a:lnTo>
                    <a:pt x="88" y="0"/>
                  </a:lnTo>
                  <a:lnTo>
                    <a:pt x="73" y="0"/>
                  </a:lnTo>
                  <a:lnTo>
                    <a:pt x="59" y="0"/>
                  </a:lnTo>
                  <a:lnTo>
                    <a:pt x="44" y="8"/>
                  </a:lnTo>
                  <a:lnTo>
                    <a:pt x="22" y="8"/>
                  </a:lnTo>
                  <a:lnTo>
                    <a:pt x="8" y="16"/>
                  </a:lnTo>
                  <a:lnTo>
                    <a:pt x="8" y="48"/>
                  </a:lnTo>
                  <a:lnTo>
                    <a:pt x="0" y="56"/>
                  </a:lnTo>
                  <a:lnTo>
                    <a:pt x="22" y="80"/>
                  </a:lnTo>
                  <a:lnTo>
                    <a:pt x="59" y="88"/>
                  </a:lnTo>
                  <a:lnTo>
                    <a:pt x="88" y="96"/>
                  </a:lnTo>
                  <a:lnTo>
                    <a:pt x="96" y="9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599" name="Freeform 167"/>
            <p:cNvSpPr>
              <a:spLocks/>
            </p:cNvSpPr>
            <p:nvPr/>
          </p:nvSpPr>
          <p:spPr bwMode="auto">
            <a:xfrm>
              <a:off x="1467" y="19371"/>
              <a:ext cx="169" cy="96"/>
            </a:xfrm>
            <a:custGeom>
              <a:avLst/>
              <a:gdLst>
                <a:gd name="T0" fmla="*/ 96 w 169"/>
                <a:gd name="T1" fmla="*/ 96 h 96"/>
                <a:gd name="T2" fmla="*/ 118 w 169"/>
                <a:gd name="T3" fmla="*/ 96 h 96"/>
                <a:gd name="T4" fmla="*/ 132 w 169"/>
                <a:gd name="T5" fmla="*/ 96 h 96"/>
                <a:gd name="T6" fmla="*/ 147 w 169"/>
                <a:gd name="T7" fmla="*/ 96 h 96"/>
                <a:gd name="T8" fmla="*/ 162 w 169"/>
                <a:gd name="T9" fmla="*/ 88 h 96"/>
                <a:gd name="T10" fmla="*/ 162 w 169"/>
                <a:gd name="T11" fmla="*/ 80 h 96"/>
                <a:gd name="T12" fmla="*/ 169 w 169"/>
                <a:gd name="T13" fmla="*/ 56 h 96"/>
                <a:gd name="T14" fmla="*/ 169 w 169"/>
                <a:gd name="T15" fmla="*/ 48 h 96"/>
                <a:gd name="T16" fmla="*/ 162 w 169"/>
                <a:gd name="T17" fmla="*/ 48 h 96"/>
                <a:gd name="T18" fmla="*/ 147 w 169"/>
                <a:gd name="T19" fmla="*/ 16 h 96"/>
                <a:gd name="T20" fmla="*/ 132 w 169"/>
                <a:gd name="T21" fmla="*/ 8 h 96"/>
                <a:gd name="T22" fmla="*/ 132 w 169"/>
                <a:gd name="T23" fmla="*/ 0 h 96"/>
                <a:gd name="T24" fmla="*/ 125 w 169"/>
                <a:gd name="T25" fmla="*/ 0 h 96"/>
                <a:gd name="T26" fmla="*/ 96 w 169"/>
                <a:gd name="T27" fmla="*/ 0 h 96"/>
                <a:gd name="T28" fmla="*/ 88 w 169"/>
                <a:gd name="T29" fmla="*/ 0 h 96"/>
                <a:gd name="T30" fmla="*/ 73 w 169"/>
                <a:gd name="T31" fmla="*/ 0 h 96"/>
                <a:gd name="T32" fmla="*/ 59 w 169"/>
                <a:gd name="T33" fmla="*/ 0 h 96"/>
                <a:gd name="T34" fmla="*/ 44 w 169"/>
                <a:gd name="T35" fmla="*/ 8 h 96"/>
                <a:gd name="T36" fmla="*/ 22 w 169"/>
                <a:gd name="T37" fmla="*/ 8 h 96"/>
                <a:gd name="T38" fmla="*/ 8 w 169"/>
                <a:gd name="T39" fmla="*/ 16 h 96"/>
                <a:gd name="T40" fmla="*/ 8 w 169"/>
                <a:gd name="T41" fmla="*/ 48 h 96"/>
                <a:gd name="T42" fmla="*/ 0 w 169"/>
                <a:gd name="T43" fmla="*/ 56 h 96"/>
                <a:gd name="T44" fmla="*/ 22 w 169"/>
                <a:gd name="T45" fmla="*/ 80 h 96"/>
                <a:gd name="T46" fmla="*/ 59 w 169"/>
                <a:gd name="T47" fmla="*/ 88 h 96"/>
                <a:gd name="T48" fmla="*/ 88 w 169"/>
                <a:gd name="T49" fmla="*/ 96 h 96"/>
                <a:gd name="T50" fmla="*/ 96 w 169"/>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96">
                  <a:moveTo>
                    <a:pt x="96" y="96"/>
                  </a:moveTo>
                  <a:lnTo>
                    <a:pt x="118" y="96"/>
                  </a:lnTo>
                  <a:lnTo>
                    <a:pt x="132" y="96"/>
                  </a:lnTo>
                  <a:lnTo>
                    <a:pt x="147" y="96"/>
                  </a:lnTo>
                  <a:lnTo>
                    <a:pt x="162" y="88"/>
                  </a:lnTo>
                  <a:lnTo>
                    <a:pt x="162" y="80"/>
                  </a:lnTo>
                  <a:lnTo>
                    <a:pt x="169" y="56"/>
                  </a:lnTo>
                  <a:lnTo>
                    <a:pt x="169" y="48"/>
                  </a:lnTo>
                  <a:lnTo>
                    <a:pt x="162" y="48"/>
                  </a:lnTo>
                  <a:lnTo>
                    <a:pt x="147" y="16"/>
                  </a:lnTo>
                  <a:lnTo>
                    <a:pt x="132" y="8"/>
                  </a:lnTo>
                  <a:lnTo>
                    <a:pt x="132" y="0"/>
                  </a:lnTo>
                  <a:lnTo>
                    <a:pt x="125" y="0"/>
                  </a:lnTo>
                  <a:lnTo>
                    <a:pt x="96" y="0"/>
                  </a:lnTo>
                  <a:lnTo>
                    <a:pt x="88" y="0"/>
                  </a:lnTo>
                  <a:lnTo>
                    <a:pt x="73" y="0"/>
                  </a:lnTo>
                  <a:lnTo>
                    <a:pt x="59" y="0"/>
                  </a:lnTo>
                  <a:lnTo>
                    <a:pt x="44" y="8"/>
                  </a:lnTo>
                  <a:lnTo>
                    <a:pt x="22" y="8"/>
                  </a:lnTo>
                  <a:lnTo>
                    <a:pt x="8" y="16"/>
                  </a:lnTo>
                  <a:lnTo>
                    <a:pt x="8" y="48"/>
                  </a:lnTo>
                  <a:lnTo>
                    <a:pt x="0" y="56"/>
                  </a:lnTo>
                  <a:lnTo>
                    <a:pt x="22" y="80"/>
                  </a:lnTo>
                  <a:lnTo>
                    <a:pt x="59" y="88"/>
                  </a:lnTo>
                  <a:lnTo>
                    <a:pt x="88" y="96"/>
                  </a:lnTo>
                  <a:lnTo>
                    <a:pt x="96" y="9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00" name="Group 168"/>
          <p:cNvGrpSpPr>
            <a:grpSpLocks/>
          </p:cNvGrpSpPr>
          <p:nvPr/>
        </p:nvGrpSpPr>
        <p:grpSpPr bwMode="auto">
          <a:xfrm>
            <a:off x="5705475" y="1593850"/>
            <a:ext cx="315913" cy="571500"/>
            <a:chOff x="3628" y="18692"/>
            <a:chExt cx="199" cy="360"/>
          </a:xfrm>
        </p:grpSpPr>
        <p:sp>
          <p:nvSpPr>
            <p:cNvPr id="658601" name="Freeform 169"/>
            <p:cNvSpPr>
              <a:spLocks/>
            </p:cNvSpPr>
            <p:nvPr/>
          </p:nvSpPr>
          <p:spPr bwMode="auto">
            <a:xfrm>
              <a:off x="3628" y="18692"/>
              <a:ext cx="199" cy="360"/>
            </a:xfrm>
            <a:custGeom>
              <a:avLst/>
              <a:gdLst>
                <a:gd name="T0" fmla="*/ 148 w 199"/>
                <a:gd name="T1" fmla="*/ 312 h 360"/>
                <a:gd name="T2" fmla="*/ 163 w 199"/>
                <a:gd name="T3" fmla="*/ 304 h 360"/>
                <a:gd name="T4" fmla="*/ 192 w 199"/>
                <a:gd name="T5" fmla="*/ 288 h 360"/>
                <a:gd name="T6" fmla="*/ 192 w 199"/>
                <a:gd name="T7" fmla="*/ 264 h 360"/>
                <a:gd name="T8" fmla="*/ 155 w 199"/>
                <a:gd name="T9" fmla="*/ 256 h 360"/>
                <a:gd name="T10" fmla="*/ 126 w 199"/>
                <a:gd name="T11" fmla="*/ 232 h 360"/>
                <a:gd name="T12" fmla="*/ 148 w 199"/>
                <a:gd name="T13" fmla="*/ 216 h 360"/>
                <a:gd name="T14" fmla="*/ 163 w 199"/>
                <a:gd name="T15" fmla="*/ 184 h 360"/>
                <a:gd name="T16" fmla="*/ 177 w 199"/>
                <a:gd name="T17" fmla="*/ 168 h 360"/>
                <a:gd name="T18" fmla="*/ 177 w 199"/>
                <a:gd name="T19" fmla="*/ 144 h 360"/>
                <a:gd name="T20" fmla="*/ 192 w 199"/>
                <a:gd name="T21" fmla="*/ 128 h 360"/>
                <a:gd name="T22" fmla="*/ 163 w 199"/>
                <a:gd name="T23" fmla="*/ 80 h 360"/>
                <a:gd name="T24" fmla="*/ 177 w 199"/>
                <a:gd name="T25" fmla="*/ 56 h 360"/>
                <a:gd name="T26" fmla="*/ 192 w 199"/>
                <a:gd name="T27" fmla="*/ 24 h 360"/>
                <a:gd name="T28" fmla="*/ 199 w 199"/>
                <a:gd name="T29" fmla="*/ 8 h 360"/>
                <a:gd name="T30" fmla="*/ 155 w 199"/>
                <a:gd name="T31" fmla="*/ 0 h 360"/>
                <a:gd name="T32" fmla="*/ 148 w 199"/>
                <a:gd name="T33" fmla="*/ 8 h 360"/>
                <a:gd name="T34" fmla="*/ 148 w 199"/>
                <a:gd name="T35" fmla="*/ 56 h 360"/>
                <a:gd name="T36" fmla="*/ 118 w 199"/>
                <a:gd name="T37" fmla="*/ 72 h 360"/>
                <a:gd name="T38" fmla="*/ 96 w 199"/>
                <a:gd name="T39" fmla="*/ 96 h 360"/>
                <a:gd name="T40" fmla="*/ 118 w 199"/>
                <a:gd name="T41" fmla="*/ 96 h 360"/>
                <a:gd name="T42" fmla="*/ 103 w 199"/>
                <a:gd name="T43" fmla="*/ 128 h 360"/>
                <a:gd name="T44" fmla="*/ 81 w 199"/>
                <a:gd name="T45" fmla="*/ 128 h 360"/>
                <a:gd name="T46" fmla="*/ 51 w 199"/>
                <a:gd name="T47" fmla="*/ 120 h 360"/>
                <a:gd name="T48" fmla="*/ 44 w 199"/>
                <a:gd name="T49" fmla="*/ 152 h 360"/>
                <a:gd name="T50" fmla="*/ 44 w 199"/>
                <a:gd name="T51" fmla="*/ 184 h 360"/>
                <a:gd name="T52" fmla="*/ 22 w 199"/>
                <a:gd name="T53" fmla="*/ 224 h 360"/>
                <a:gd name="T54" fmla="*/ 0 w 199"/>
                <a:gd name="T55" fmla="*/ 256 h 360"/>
                <a:gd name="T56" fmla="*/ 37 w 199"/>
                <a:gd name="T57" fmla="*/ 264 h 360"/>
                <a:gd name="T58" fmla="*/ 51 w 199"/>
                <a:gd name="T59" fmla="*/ 264 h 360"/>
                <a:gd name="T60" fmla="*/ 51 w 199"/>
                <a:gd name="T61" fmla="*/ 304 h 360"/>
                <a:gd name="T62" fmla="*/ 51 w 199"/>
                <a:gd name="T63" fmla="*/ 344 h 360"/>
                <a:gd name="T64" fmla="*/ 74 w 199"/>
                <a:gd name="T65" fmla="*/ 352 h 360"/>
                <a:gd name="T66" fmla="*/ 96 w 199"/>
                <a:gd name="T67" fmla="*/ 352 h 360"/>
                <a:gd name="T68" fmla="*/ 126 w 199"/>
                <a:gd name="T69" fmla="*/ 344 h 360"/>
                <a:gd name="T70" fmla="*/ 148 w 199"/>
                <a:gd name="T71"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360">
                  <a:moveTo>
                    <a:pt x="148" y="320"/>
                  </a:moveTo>
                  <a:lnTo>
                    <a:pt x="148" y="312"/>
                  </a:lnTo>
                  <a:lnTo>
                    <a:pt x="155" y="304"/>
                  </a:lnTo>
                  <a:lnTo>
                    <a:pt x="163" y="304"/>
                  </a:lnTo>
                  <a:lnTo>
                    <a:pt x="177" y="304"/>
                  </a:lnTo>
                  <a:lnTo>
                    <a:pt x="192" y="288"/>
                  </a:lnTo>
                  <a:lnTo>
                    <a:pt x="199" y="264"/>
                  </a:lnTo>
                  <a:lnTo>
                    <a:pt x="192" y="264"/>
                  </a:lnTo>
                  <a:lnTo>
                    <a:pt x="177" y="256"/>
                  </a:lnTo>
                  <a:lnTo>
                    <a:pt x="155" y="256"/>
                  </a:lnTo>
                  <a:lnTo>
                    <a:pt x="148" y="248"/>
                  </a:lnTo>
                  <a:lnTo>
                    <a:pt x="126" y="232"/>
                  </a:lnTo>
                  <a:lnTo>
                    <a:pt x="126" y="224"/>
                  </a:lnTo>
                  <a:lnTo>
                    <a:pt x="148" y="216"/>
                  </a:lnTo>
                  <a:lnTo>
                    <a:pt x="155" y="184"/>
                  </a:lnTo>
                  <a:lnTo>
                    <a:pt x="163" y="184"/>
                  </a:lnTo>
                  <a:lnTo>
                    <a:pt x="177" y="176"/>
                  </a:lnTo>
                  <a:lnTo>
                    <a:pt x="177" y="168"/>
                  </a:lnTo>
                  <a:lnTo>
                    <a:pt x="177" y="152"/>
                  </a:lnTo>
                  <a:lnTo>
                    <a:pt x="177" y="144"/>
                  </a:lnTo>
                  <a:lnTo>
                    <a:pt x="192" y="144"/>
                  </a:lnTo>
                  <a:lnTo>
                    <a:pt x="192" y="128"/>
                  </a:lnTo>
                  <a:lnTo>
                    <a:pt x="177" y="96"/>
                  </a:lnTo>
                  <a:lnTo>
                    <a:pt x="163" y="80"/>
                  </a:lnTo>
                  <a:lnTo>
                    <a:pt x="163" y="56"/>
                  </a:lnTo>
                  <a:lnTo>
                    <a:pt x="177" y="56"/>
                  </a:lnTo>
                  <a:lnTo>
                    <a:pt x="177" y="48"/>
                  </a:lnTo>
                  <a:lnTo>
                    <a:pt x="192" y="24"/>
                  </a:lnTo>
                  <a:lnTo>
                    <a:pt x="192" y="8"/>
                  </a:lnTo>
                  <a:lnTo>
                    <a:pt x="199" y="8"/>
                  </a:lnTo>
                  <a:lnTo>
                    <a:pt x="177" y="0"/>
                  </a:lnTo>
                  <a:lnTo>
                    <a:pt x="155" y="0"/>
                  </a:lnTo>
                  <a:lnTo>
                    <a:pt x="148" y="0"/>
                  </a:lnTo>
                  <a:lnTo>
                    <a:pt x="148" y="8"/>
                  </a:lnTo>
                  <a:lnTo>
                    <a:pt x="148" y="48"/>
                  </a:lnTo>
                  <a:lnTo>
                    <a:pt x="148" y="56"/>
                  </a:lnTo>
                  <a:lnTo>
                    <a:pt x="126" y="72"/>
                  </a:lnTo>
                  <a:lnTo>
                    <a:pt x="118" y="72"/>
                  </a:lnTo>
                  <a:lnTo>
                    <a:pt x="96" y="80"/>
                  </a:lnTo>
                  <a:lnTo>
                    <a:pt x="96" y="96"/>
                  </a:lnTo>
                  <a:lnTo>
                    <a:pt x="103" y="96"/>
                  </a:lnTo>
                  <a:lnTo>
                    <a:pt x="118" y="96"/>
                  </a:lnTo>
                  <a:lnTo>
                    <a:pt x="118" y="120"/>
                  </a:lnTo>
                  <a:lnTo>
                    <a:pt x="103" y="128"/>
                  </a:lnTo>
                  <a:lnTo>
                    <a:pt x="96" y="128"/>
                  </a:lnTo>
                  <a:lnTo>
                    <a:pt x="81" y="128"/>
                  </a:lnTo>
                  <a:lnTo>
                    <a:pt x="74" y="120"/>
                  </a:lnTo>
                  <a:lnTo>
                    <a:pt x="51" y="120"/>
                  </a:lnTo>
                  <a:lnTo>
                    <a:pt x="44" y="128"/>
                  </a:lnTo>
                  <a:lnTo>
                    <a:pt x="44" y="152"/>
                  </a:lnTo>
                  <a:lnTo>
                    <a:pt x="44" y="168"/>
                  </a:lnTo>
                  <a:lnTo>
                    <a:pt x="44" y="184"/>
                  </a:lnTo>
                  <a:lnTo>
                    <a:pt x="37" y="184"/>
                  </a:lnTo>
                  <a:lnTo>
                    <a:pt x="22" y="224"/>
                  </a:lnTo>
                  <a:lnTo>
                    <a:pt x="0" y="248"/>
                  </a:lnTo>
                  <a:lnTo>
                    <a:pt x="0" y="256"/>
                  </a:lnTo>
                  <a:lnTo>
                    <a:pt x="7" y="264"/>
                  </a:lnTo>
                  <a:lnTo>
                    <a:pt x="37" y="264"/>
                  </a:lnTo>
                  <a:lnTo>
                    <a:pt x="44" y="264"/>
                  </a:lnTo>
                  <a:lnTo>
                    <a:pt x="51" y="264"/>
                  </a:lnTo>
                  <a:lnTo>
                    <a:pt x="74" y="288"/>
                  </a:lnTo>
                  <a:lnTo>
                    <a:pt x="51" y="304"/>
                  </a:lnTo>
                  <a:lnTo>
                    <a:pt x="51" y="312"/>
                  </a:lnTo>
                  <a:lnTo>
                    <a:pt x="51" y="344"/>
                  </a:lnTo>
                  <a:lnTo>
                    <a:pt x="51" y="352"/>
                  </a:lnTo>
                  <a:lnTo>
                    <a:pt x="74" y="352"/>
                  </a:lnTo>
                  <a:lnTo>
                    <a:pt x="96" y="360"/>
                  </a:lnTo>
                  <a:lnTo>
                    <a:pt x="96" y="352"/>
                  </a:lnTo>
                  <a:lnTo>
                    <a:pt x="96" y="344"/>
                  </a:lnTo>
                  <a:lnTo>
                    <a:pt x="126" y="344"/>
                  </a:lnTo>
                  <a:lnTo>
                    <a:pt x="126" y="320"/>
                  </a:lnTo>
                  <a:lnTo>
                    <a:pt x="148" y="32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02" name="Freeform 170"/>
            <p:cNvSpPr>
              <a:spLocks/>
            </p:cNvSpPr>
            <p:nvPr/>
          </p:nvSpPr>
          <p:spPr bwMode="auto">
            <a:xfrm>
              <a:off x="3628" y="18692"/>
              <a:ext cx="199" cy="360"/>
            </a:xfrm>
            <a:custGeom>
              <a:avLst/>
              <a:gdLst>
                <a:gd name="T0" fmla="*/ 148 w 199"/>
                <a:gd name="T1" fmla="*/ 312 h 360"/>
                <a:gd name="T2" fmla="*/ 163 w 199"/>
                <a:gd name="T3" fmla="*/ 304 h 360"/>
                <a:gd name="T4" fmla="*/ 192 w 199"/>
                <a:gd name="T5" fmla="*/ 288 h 360"/>
                <a:gd name="T6" fmla="*/ 192 w 199"/>
                <a:gd name="T7" fmla="*/ 264 h 360"/>
                <a:gd name="T8" fmla="*/ 155 w 199"/>
                <a:gd name="T9" fmla="*/ 256 h 360"/>
                <a:gd name="T10" fmla="*/ 126 w 199"/>
                <a:gd name="T11" fmla="*/ 232 h 360"/>
                <a:gd name="T12" fmla="*/ 148 w 199"/>
                <a:gd name="T13" fmla="*/ 216 h 360"/>
                <a:gd name="T14" fmla="*/ 163 w 199"/>
                <a:gd name="T15" fmla="*/ 184 h 360"/>
                <a:gd name="T16" fmla="*/ 177 w 199"/>
                <a:gd name="T17" fmla="*/ 168 h 360"/>
                <a:gd name="T18" fmla="*/ 177 w 199"/>
                <a:gd name="T19" fmla="*/ 144 h 360"/>
                <a:gd name="T20" fmla="*/ 192 w 199"/>
                <a:gd name="T21" fmla="*/ 128 h 360"/>
                <a:gd name="T22" fmla="*/ 163 w 199"/>
                <a:gd name="T23" fmla="*/ 80 h 360"/>
                <a:gd name="T24" fmla="*/ 177 w 199"/>
                <a:gd name="T25" fmla="*/ 56 h 360"/>
                <a:gd name="T26" fmla="*/ 192 w 199"/>
                <a:gd name="T27" fmla="*/ 24 h 360"/>
                <a:gd name="T28" fmla="*/ 199 w 199"/>
                <a:gd name="T29" fmla="*/ 8 h 360"/>
                <a:gd name="T30" fmla="*/ 155 w 199"/>
                <a:gd name="T31" fmla="*/ 0 h 360"/>
                <a:gd name="T32" fmla="*/ 148 w 199"/>
                <a:gd name="T33" fmla="*/ 8 h 360"/>
                <a:gd name="T34" fmla="*/ 148 w 199"/>
                <a:gd name="T35" fmla="*/ 56 h 360"/>
                <a:gd name="T36" fmla="*/ 118 w 199"/>
                <a:gd name="T37" fmla="*/ 72 h 360"/>
                <a:gd name="T38" fmla="*/ 96 w 199"/>
                <a:gd name="T39" fmla="*/ 96 h 360"/>
                <a:gd name="T40" fmla="*/ 118 w 199"/>
                <a:gd name="T41" fmla="*/ 96 h 360"/>
                <a:gd name="T42" fmla="*/ 103 w 199"/>
                <a:gd name="T43" fmla="*/ 128 h 360"/>
                <a:gd name="T44" fmla="*/ 81 w 199"/>
                <a:gd name="T45" fmla="*/ 128 h 360"/>
                <a:gd name="T46" fmla="*/ 51 w 199"/>
                <a:gd name="T47" fmla="*/ 120 h 360"/>
                <a:gd name="T48" fmla="*/ 44 w 199"/>
                <a:gd name="T49" fmla="*/ 152 h 360"/>
                <a:gd name="T50" fmla="*/ 44 w 199"/>
                <a:gd name="T51" fmla="*/ 184 h 360"/>
                <a:gd name="T52" fmla="*/ 22 w 199"/>
                <a:gd name="T53" fmla="*/ 224 h 360"/>
                <a:gd name="T54" fmla="*/ 0 w 199"/>
                <a:gd name="T55" fmla="*/ 256 h 360"/>
                <a:gd name="T56" fmla="*/ 37 w 199"/>
                <a:gd name="T57" fmla="*/ 264 h 360"/>
                <a:gd name="T58" fmla="*/ 51 w 199"/>
                <a:gd name="T59" fmla="*/ 264 h 360"/>
                <a:gd name="T60" fmla="*/ 51 w 199"/>
                <a:gd name="T61" fmla="*/ 304 h 360"/>
                <a:gd name="T62" fmla="*/ 51 w 199"/>
                <a:gd name="T63" fmla="*/ 344 h 360"/>
                <a:gd name="T64" fmla="*/ 74 w 199"/>
                <a:gd name="T65" fmla="*/ 352 h 360"/>
                <a:gd name="T66" fmla="*/ 96 w 199"/>
                <a:gd name="T67" fmla="*/ 352 h 360"/>
                <a:gd name="T68" fmla="*/ 126 w 199"/>
                <a:gd name="T69" fmla="*/ 344 h 360"/>
                <a:gd name="T70" fmla="*/ 148 w 199"/>
                <a:gd name="T71"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360">
                  <a:moveTo>
                    <a:pt x="148" y="320"/>
                  </a:moveTo>
                  <a:lnTo>
                    <a:pt x="148" y="312"/>
                  </a:lnTo>
                  <a:lnTo>
                    <a:pt x="155" y="304"/>
                  </a:lnTo>
                  <a:lnTo>
                    <a:pt x="163" y="304"/>
                  </a:lnTo>
                  <a:lnTo>
                    <a:pt x="177" y="304"/>
                  </a:lnTo>
                  <a:lnTo>
                    <a:pt x="192" y="288"/>
                  </a:lnTo>
                  <a:lnTo>
                    <a:pt x="199" y="264"/>
                  </a:lnTo>
                  <a:lnTo>
                    <a:pt x="192" y="264"/>
                  </a:lnTo>
                  <a:lnTo>
                    <a:pt x="177" y="256"/>
                  </a:lnTo>
                  <a:lnTo>
                    <a:pt x="155" y="256"/>
                  </a:lnTo>
                  <a:lnTo>
                    <a:pt x="148" y="248"/>
                  </a:lnTo>
                  <a:lnTo>
                    <a:pt x="126" y="232"/>
                  </a:lnTo>
                  <a:lnTo>
                    <a:pt x="126" y="224"/>
                  </a:lnTo>
                  <a:lnTo>
                    <a:pt x="148" y="216"/>
                  </a:lnTo>
                  <a:lnTo>
                    <a:pt x="155" y="184"/>
                  </a:lnTo>
                  <a:lnTo>
                    <a:pt x="163" y="184"/>
                  </a:lnTo>
                  <a:lnTo>
                    <a:pt x="177" y="176"/>
                  </a:lnTo>
                  <a:lnTo>
                    <a:pt x="177" y="168"/>
                  </a:lnTo>
                  <a:lnTo>
                    <a:pt x="177" y="152"/>
                  </a:lnTo>
                  <a:lnTo>
                    <a:pt x="177" y="144"/>
                  </a:lnTo>
                  <a:lnTo>
                    <a:pt x="192" y="144"/>
                  </a:lnTo>
                  <a:lnTo>
                    <a:pt x="192" y="128"/>
                  </a:lnTo>
                  <a:lnTo>
                    <a:pt x="177" y="96"/>
                  </a:lnTo>
                  <a:lnTo>
                    <a:pt x="163" y="80"/>
                  </a:lnTo>
                  <a:lnTo>
                    <a:pt x="163" y="56"/>
                  </a:lnTo>
                  <a:lnTo>
                    <a:pt x="177" y="56"/>
                  </a:lnTo>
                  <a:lnTo>
                    <a:pt x="177" y="48"/>
                  </a:lnTo>
                  <a:lnTo>
                    <a:pt x="192" y="24"/>
                  </a:lnTo>
                  <a:lnTo>
                    <a:pt x="192" y="8"/>
                  </a:lnTo>
                  <a:lnTo>
                    <a:pt x="199" y="8"/>
                  </a:lnTo>
                  <a:lnTo>
                    <a:pt x="177" y="0"/>
                  </a:lnTo>
                  <a:lnTo>
                    <a:pt x="155" y="0"/>
                  </a:lnTo>
                  <a:lnTo>
                    <a:pt x="148" y="0"/>
                  </a:lnTo>
                  <a:lnTo>
                    <a:pt x="148" y="8"/>
                  </a:lnTo>
                  <a:lnTo>
                    <a:pt x="148" y="48"/>
                  </a:lnTo>
                  <a:lnTo>
                    <a:pt x="148" y="56"/>
                  </a:lnTo>
                  <a:lnTo>
                    <a:pt x="126" y="72"/>
                  </a:lnTo>
                  <a:lnTo>
                    <a:pt x="118" y="72"/>
                  </a:lnTo>
                  <a:lnTo>
                    <a:pt x="96" y="80"/>
                  </a:lnTo>
                  <a:lnTo>
                    <a:pt x="96" y="96"/>
                  </a:lnTo>
                  <a:lnTo>
                    <a:pt x="103" y="96"/>
                  </a:lnTo>
                  <a:lnTo>
                    <a:pt x="118" y="96"/>
                  </a:lnTo>
                  <a:lnTo>
                    <a:pt x="118" y="120"/>
                  </a:lnTo>
                  <a:lnTo>
                    <a:pt x="103" y="128"/>
                  </a:lnTo>
                  <a:lnTo>
                    <a:pt x="96" y="128"/>
                  </a:lnTo>
                  <a:lnTo>
                    <a:pt x="81" y="128"/>
                  </a:lnTo>
                  <a:lnTo>
                    <a:pt x="74" y="120"/>
                  </a:lnTo>
                  <a:lnTo>
                    <a:pt x="51" y="120"/>
                  </a:lnTo>
                  <a:lnTo>
                    <a:pt x="44" y="128"/>
                  </a:lnTo>
                  <a:lnTo>
                    <a:pt x="44" y="152"/>
                  </a:lnTo>
                  <a:lnTo>
                    <a:pt x="44" y="168"/>
                  </a:lnTo>
                  <a:lnTo>
                    <a:pt x="44" y="184"/>
                  </a:lnTo>
                  <a:lnTo>
                    <a:pt x="37" y="184"/>
                  </a:lnTo>
                  <a:lnTo>
                    <a:pt x="22" y="224"/>
                  </a:lnTo>
                  <a:lnTo>
                    <a:pt x="0" y="248"/>
                  </a:lnTo>
                  <a:lnTo>
                    <a:pt x="0" y="256"/>
                  </a:lnTo>
                  <a:lnTo>
                    <a:pt x="7" y="264"/>
                  </a:lnTo>
                  <a:lnTo>
                    <a:pt x="37" y="264"/>
                  </a:lnTo>
                  <a:lnTo>
                    <a:pt x="44" y="264"/>
                  </a:lnTo>
                  <a:lnTo>
                    <a:pt x="51" y="264"/>
                  </a:lnTo>
                  <a:lnTo>
                    <a:pt x="74" y="288"/>
                  </a:lnTo>
                  <a:lnTo>
                    <a:pt x="51" y="304"/>
                  </a:lnTo>
                  <a:lnTo>
                    <a:pt x="51" y="312"/>
                  </a:lnTo>
                  <a:lnTo>
                    <a:pt x="51" y="344"/>
                  </a:lnTo>
                  <a:lnTo>
                    <a:pt x="51" y="352"/>
                  </a:lnTo>
                  <a:lnTo>
                    <a:pt x="74" y="352"/>
                  </a:lnTo>
                  <a:lnTo>
                    <a:pt x="96" y="360"/>
                  </a:lnTo>
                  <a:lnTo>
                    <a:pt x="96" y="352"/>
                  </a:lnTo>
                  <a:lnTo>
                    <a:pt x="96" y="344"/>
                  </a:lnTo>
                  <a:lnTo>
                    <a:pt x="126" y="344"/>
                  </a:lnTo>
                  <a:lnTo>
                    <a:pt x="126" y="320"/>
                  </a:lnTo>
                  <a:lnTo>
                    <a:pt x="148" y="32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03" name="Group 171"/>
          <p:cNvGrpSpPr>
            <a:grpSpLocks/>
          </p:cNvGrpSpPr>
          <p:nvPr/>
        </p:nvGrpSpPr>
        <p:grpSpPr bwMode="auto">
          <a:xfrm>
            <a:off x="5940425" y="2000250"/>
            <a:ext cx="279400" cy="417513"/>
            <a:chOff x="3776" y="18948"/>
            <a:chExt cx="176" cy="263"/>
          </a:xfrm>
        </p:grpSpPr>
        <p:sp>
          <p:nvSpPr>
            <p:cNvPr id="658604" name="Freeform 172"/>
            <p:cNvSpPr>
              <a:spLocks/>
            </p:cNvSpPr>
            <p:nvPr/>
          </p:nvSpPr>
          <p:spPr bwMode="auto">
            <a:xfrm>
              <a:off x="3776" y="18948"/>
              <a:ext cx="176" cy="263"/>
            </a:xfrm>
            <a:custGeom>
              <a:avLst/>
              <a:gdLst>
                <a:gd name="T0" fmla="*/ 168 w 176"/>
                <a:gd name="T1" fmla="*/ 120 h 263"/>
                <a:gd name="T2" fmla="*/ 168 w 176"/>
                <a:gd name="T3" fmla="*/ 104 h 263"/>
                <a:gd name="T4" fmla="*/ 139 w 176"/>
                <a:gd name="T5" fmla="*/ 80 h 263"/>
                <a:gd name="T6" fmla="*/ 131 w 176"/>
                <a:gd name="T7" fmla="*/ 72 h 263"/>
                <a:gd name="T8" fmla="*/ 124 w 176"/>
                <a:gd name="T9" fmla="*/ 56 h 263"/>
                <a:gd name="T10" fmla="*/ 117 w 176"/>
                <a:gd name="T11" fmla="*/ 48 h 263"/>
                <a:gd name="T12" fmla="*/ 94 w 176"/>
                <a:gd name="T13" fmla="*/ 48 h 263"/>
                <a:gd name="T14" fmla="*/ 80 w 176"/>
                <a:gd name="T15" fmla="*/ 16 h 263"/>
                <a:gd name="T16" fmla="*/ 66 w 176"/>
                <a:gd name="T17" fmla="*/ 0 h 263"/>
                <a:gd name="T18" fmla="*/ 51 w 176"/>
                <a:gd name="T19" fmla="*/ 8 h 263"/>
                <a:gd name="T20" fmla="*/ 51 w 176"/>
                <a:gd name="T21" fmla="*/ 16 h 263"/>
                <a:gd name="T22" fmla="*/ 44 w 176"/>
                <a:gd name="T23" fmla="*/ 48 h 263"/>
                <a:gd name="T24" fmla="*/ 36 w 176"/>
                <a:gd name="T25" fmla="*/ 48 h 263"/>
                <a:gd name="T26" fmla="*/ 22 w 176"/>
                <a:gd name="T27" fmla="*/ 48 h 263"/>
                <a:gd name="T28" fmla="*/ 7 w 176"/>
                <a:gd name="T29" fmla="*/ 48 h 263"/>
                <a:gd name="T30" fmla="*/ 7 w 176"/>
                <a:gd name="T31" fmla="*/ 56 h 263"/>
                <a:gd name="T32" fmla="*/ 7 w 176"/>
                <a:gd name="T33" fmla="*/ 48 h 263"/>
                <a:gd name="T34" fmla="*/ 7 w 176"/>
                <a:gd name="T35" fmla="*/ 56 h 263"/>
                <a:gd name="T36" fmla="*/ 0 w 176"/>
                <a:gd name="T37" fmla="*/ 56 h 263"/>
                <a:gd name="T38" fmla="*/ 0 w 176"/>
                <a:gd name="T39" fmla="*/ 72 h 263"/>
                <a:gd name="T40" fmla="*/ 7 w 176"/>
                <a:gd name="T41" fmla="*/ 80 h 263"/>
                <a:gd name="T42" fmla="*/ 7 w 176"/>
                <a:gd name="T43" fmla="*/ 96 h 263"/>
                <a:gd name="T44" fmla="*/ 22 w 176"/>
                <a:gd name="T45" fmla="*/ 96 h 263"/>
                <a:gd name="T46" fmla="*/ 36 w 176"/>
                <a:gd name="T47" fmla="*/ 104 h 263"/>
                <a:gd name="T48" fmla="*/ 22 w 176"/>
                <a:gd name="T49" fmla="*/ 104 h 263"/>
                <a:gd name="T50" fmla="*/ 7 w 176"/>
                <a:gd name="T51" fmla="*/ 120 h 263"/>
                <a:gd name="T52" fmla="*/ 22 w 176"/>
                <a:gd name="T53" fmla="*/ 136 h 263"/>
                <a:gd name="T54" fmla="*/ 22 w 176"/>
                <a:gd name="T55" fmla="*/ 152 h 263"/>
                <a:gd name="T56" fmla="*/ 36 w 176"/>
                <a:gd name="T57" fmla="*/ 152 h 263"/>
                <a:gd name="T58" fmla="*/ 44 w 176"/>
                <a:gd name="T59" fmla="*/ 160 h 263"/>
                <a:gd name="T60" fmla="*/ 44 w 176"/>
                <a:gd name="T61" fmla="*/ 168 h 263"/>
                <a:gd name="T62" fmla="*/ 51 w 176"/>
                <a:gd name="T63" fmla="*/ 176 h 263"/>
                <a:gd name="T64" fmla="*/ 44 w 176"/>
                <a:gd name="T65" fmla="*/ 176 h 263"/>
                <a:gd name="T66" fmla="*/ 44 w 176"/>
                <a:gd name="T67" fmla="*/ 207 h 263"/>
                <a:gd name="T68" fmla="*/ 44 w 176"/>
                <a:gd name="T69" fmla="*/ 215 h 263"/>
                <a:gd name="T70" fmla="*/ 44 w 176"/>
                <a:gd name="T71" fmla="*/ 223 h 263"/>
                <a:gd name="T72" fmla="*/ 51 w 176"/>
                <a:gd name="T73" fmla="*/ 247 h 263"/>
                <a:gd name="T74" fmla="*/ 66 w 176"/>
                <a:gd name="T75" fmla="*/ 223 h 263"/>
                <a:gd name="T76" fmla="*/ 66 w 176"/>
                <a:gd name="T77" fmla="*/ 247 h 263"/>
                <a:gd name="T78" fmla="*/ 66 w 176"/>
                <a:gd name="T79" fmla="*/ 255 h 263"/>
                <a:gd name="T80" fmla="*/ 80 w 176"/>
                <a:gd name="T81" fmla="*/ 263 h 263"/>
                <a:gd name="T82" fmla="*/ 80 w 176"/>
                <a:gd name="T83" fmla="*/ 255 h 263"/>
                <a:gd name="T84" fmla="*/ 94 w 176"/>
                <a:gd name="T85" fmla="*/ 247 h 263"/>
                <a:gd name="T86" fmla="*/ 102 w 176"/>
                <a:gd name="T87" fmla="*/ 247 h 263"/>
                <a:gd name="T88" fmla="*/ 117 w 176"/>
                <a:gd name="T89" fmla="*/ 247 h 263"/>
                <a:gd name="T90" fmla="*/ 117 w 176"/>
                <a:gd name="T91" fmla="*/ 223 h 263"/>
                <a:gd name="T92" fmla="*/ 117 w 176"/>
                <a:gd name="T93" fmla="*/ 215 h 263"/>
                <a:gd name="T94" fmla="*/ 124 w 176"/>
                <a:gd name="T95" fmla="*/ 215 h 263"/>
                <a:gd name="T96" fmla="*/ 124 w 176"/>
                <a:gd name="T97" fmla="*/ 207 h 263"/>
                <a:gd name="T98" fmla="*/ 139 w 176"/>
                <a:gd name="T99" fmla="*/ 184 h 263"/>
                <a:gd name="T100" fmla="*/ 139 w 176"/>
                <a:gd name="T101" fmla="*/ 207 h 263"/>
                <a:gd name="T102" fmla="*/ 139 w 176"/>
                <a:gd name="T103" fmla="*/ 215 h 263"/>
                <a:gd name="T104" fmla="*/ 168 w 176"/>
                <a:gd name="T105" fmla="*/ 215 h 263"/>
                <a:gd name="T106" fmla="*/ 168 w 176"/>
                <a:gd name="T107" fmla="*/ 184 h 263"/>
                <a:gd name="T108" fmla="*/ 168 w 176"/>
                <a:gd name="T109" fmla="*/ 168 h 263"/>
                <a:gd name="T110" fmla="*/ 176 w 176"/>
                <a:gd name="T111" fmla="*/ 152 h 263"/>
                <a:gd name="T112" fmla="*/ 168 w 176"/>
                <a:gd name="T113" fmla="*/ 136 h 263"/>
                <a:gd name="T114" fmla="*/ 168 w 176"/>
                <a:gd name="T115" fmla="*/ 1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263">
                  <a:moveTo>
                    <a:pt x="168" y="120"/>
                  </a:moveTo>
                  <a:lnTo>
                    <a:pt x="168" y="104"/>
                  </a:lnTo>
                  <a:lnTo>
                    <a:pt x="139" y="80"/>
                  </a:lnTo>
                  <a:lnTo>
                    <a:pt x="131" y="72"/>
                  </a:lnTo>
                  <a:lnTo>
                    <a:pt x="124" y="56"/>
                  </a:lnTo>
                  <a:lnTo>
                    <a:pt x="117" y="48"/>
                  </a:lnTo>
                  <a:lnTo>
                    <a:pt x="94" y="48"/>
                  </a:lnTo>
                  <a:lnTo>
                    <a:pt x="80" y="16"/>
                  </a:lnTo>
                  <a:lnTo>
                    <a:pt x="66" y="0"/>
                  </a:lnTo>
                  <a:lnTo>
                    <a:pt x="51" y="8"/>
                  </a:lnTo>
                  <a:lnTo>
                    <a:pt x="51" y="16"/>
                  </a:lnTo>
                  <a:lnTo>
                    <a:pt x="44" y="48"/>
                  </a:lnTo>
                  <a:lnTo>
                    <a:pt x="36" y="48"/>
                  </a:lnTo>
                  <a:lnTo>
                    <a:pt x="22" y="48"/>
                  </a:lnTo>
                  <a:lnTo>
                    <a:pt x="7" y="48"/>
                  </a:lnTo>
                  <a:lnTo>
                    <a:pt x="7" y="56"/>
                  </a:lnTo>
                  <a:lnTo>
                    <a:pt x="7" y="48"/>
                  </a:lnTo>
                  <a:lnTo>
                    <a:pt x="7" y="56"/>
                  </a:lnTo>
                  <a:lnTo>
                    <a:pt x="0" y="56"/>
                  </a:lnTo>
                  <a:lnTo>
                    <a:pt x="0" y="72"/>
                  </a:lnTo>
                  <a:lnTo>
                    <a:pt x="7" y="80"/>
                  </a:lnTo>
                  <a:lnTo>
                    <a:pt x="7" y="96"/>
                  </a:lnTo>
                  <a:lnTo>
                    <a:pt x="22" y="96"/>
                  </a:lnTo>
                  <a:lnTo>
                    <a:pt x="36" y="104"/>
                  </a:lnTo>
                  <a:lnTo>
                    <a:pt x="22" y="104"/>
                  </a:lnTo>
                  <a:lnTo>
                    <a:pt x="7" y="120"/>
                  </a:lnTo>
                  <a:lnTo>
                    <a:pt x="22" y="136"/>
                  </a:lnTo>
                  <a:lnTo>
                    <a:pt x="22" y="152"/>
                  </a:lnTo>
                  <a:lnTo>
                    <a:pt x="36" y="152"/>
                  </a:lnTo>
                  <a:lnTo>
                    <a:pt x="44" y="160"/>
                  </a:lnTo>
                  <a:lnTo>
                    <a:pt x="44" y="168"/>
                  </a:lnTo>
                  <a:lnTo>
                    <a:pt x="51" y="176"/>
                  </a:lnTo>
                  <a:lnTo>
                    <a:pt x="44" y="176"/>
                  </a:lnTo>
                  <a:lnTo>
                    <a:pt x="44" y="207"/>
                  </a:lnTo>
                  <a:lnTo>
                    <a:pt x="44" y="215"/>
                  </a:lnTo>
                  <a:lnTo>
                    <a:pt x="44" y="223"/>
                  </a:lnTo>
                  <a:lnTo>
                    <a:pt x="51" y="247"/>
                  </a:lnTo>
                  <a:lnTo>
                    <a:pt x="66" y="223"/>
                  </a:lnTo>
                  <a:lnTo>
                    <a:pt x="66" y="247"/>
                  </a:lnTo>
                  <a:lnTo>
                    <a:pt x="66" y="255"/>
                  </a:lnTo>
                  <a:lnTo>
                    <a:pt x="80" y="263"/>
                  </a:lnTo>
                  <a:lnTo>
                    <a:pt x="80" y="255"/>
                  </a:lnTo>
                  <a:lnTo>
                    <a:pt x="94" y="247"/>
                  </a:lnTo>
                  <a:lnTo>
                    <a:pt x="102" y="247"/>
                  </a:lnTo>
                  <a:lnTo>
                    <a:pt x="117" y="247"/>
                  </a:lnTo>
                  <a:lnTo>
                    <a:pt x="117" y="223"/>
                  </a:lnTo>
                  <a:lnTo>
                    <a:pt x="117" y="215"/>
                  </a:lnTo>
                  <a:lnTo>
                    <a:pt x="124" y="215"/>
                  </a:lnTo>
                  <a:lnTo>
                    <a:pt x="124" y="207"/>
                  </a:lnTo>
                  <a:lnTo>
                    <a:pt x="139" y="184"/>
                  </a:lnTo>
                  <a:lnTo>
                    <a:pt x="139" y="207"/>
                  </a:lnTo>
                  <a:lnTo>
                    <a:pt x="139" y="215"/>
                  </a:lnTo>
                  <a:lnTo>
                    <a:pt x="168" y="215"/>
                  </a:lnTo>
                  <a:lnTo>
                    <a:pt x="168" y="184"/>
                  </a:lnTo>
                  <a:lnTo>
                    <a:pt x="168" y="168"/>
                  </a:lnTo>
                  <a:lnTo>
                    <a:pt x="176" y="152"/>
                  </a:lnTo>
                  <a:lnTo>
                    <a:pt x="168" y="136"/>
                  </a:lnTo>
                  <a:lnTo>
                    <a:pt x="168" y="12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05" name="Freeform 173"/>
            <p:cNvSpPr>
              <a:spLocks/>
            </p:cNvSpPr>
            <p:nvPr/>
          </p:nvSpPr>
          <p:spPr bwMode="auto">
            <a:xfrm>
              <a:off x="3776" y="18948"/>
              <a:ext cx="176" cy="263"/>
            </a:xfrm>
            <a:custGeom>
              <a:avLst/>
              <a:gdLst>
                <a:gd name="T0" fmla="*/ 168 w 176"/>
                <a:gd name="T1" fmla="*/ 120 h 263"/>
                <a:gd name="T2" fmla="*/ 168 w 176"/>
                <a:gd name="T3" fmla="*/ 104 h 263"/>
                <a:gd name="T4" fmla="*/ 139 w 176"/>
                <a:gd name="T5" fmla="*/ 80 h 263"/>
                <a:gd name="T6" fmla="*/ 131 w 176"/>
                <a:gd name="T7" fmla="*/ 72 h 263"/>
                <a:gd name="T8" fmla="*/ 124 w 176"/>
                <a:gd name="T9" fmla="*/ 56 h 263"/>
                <a:gd name="T10" fmla="*/ 117 w 176"/>
                <a:gd name="T11" fmla="*/ 48 h 263"/>
                <a:gd name="T12" fmla="*/ 94 w 176"/>
                <a:gd name="T13" fmla="*/ 48 h 263"/>
                <a:gd name="T14" fmla="*/ 80 w 176"/>
                <a:gd name="T15" fmla="*/ 16 h 263"/>
                <a:gd name="T16" fmla="*/ 66 w 176"/>
                <a:gd name="T17" fmla="*/ 0 h 263"/>
                <a:gd name="T18" fmla="*/ 51 w 176"/>
                <a:gd name="T19" fmla="*/ 8 h 263"/>
                <a:gd name="T20" fmla="*/ 51 w 176"/>
                <a:gd name="T21" fmla="*/ 16 h 263"/>
                <a:gd name="T22" fmla="*/ 44 w 176"/>
                <a:gd name="T23" fmla="*/ 48 h 263"/>
                <a:gd name="T24" fmla="*/ 36 w 176"/>
                <a:gd name="T25" fmla="*/ 48 h 263"/>
                <a:gd name="T26" fmla="*/ 22 w 176"/>
                <a:gd name="T27" fmla="*/ 48 h 263"/>
                <a:gd name="T28" fmla="*/ 7 w 176"/>
                <a:gd name="T29" fmla="*/ 48 h 263"/>
                <a:gd name="T30" fmla="*/ 7 w 176"/>
                <a:gd name="T31" fmla="*/ 56 h 263"/>
                <a:gd name="T32" fmla="*/ 7 w 176"/>
                <a:gd name="T33" fmla="*/ 48 h 263"/>
                <a:gd name="T34" fmla="*/ 7 w 176"/>
                <a:gd name="T35" fmla="*/ 56 h 263"/>
                <a:gd name="T36" fmla="*/ 0 w 176"/>
                <a:gd name="T37" fmla="*/ 56 h 263"/>
                <a:gd name="T38" fmla="*/ 0 w 176"/>
                <a:gd name="T39" fmla="*/ 72 h 263"/>
                <a:gd name="T40" fmla="*/ 7 w 176"/>
                <a:gd name="T41" fmla="*/ 80 h 263"/>
                <a:gd name="T42" fmla="*/ 7 w 176"/>
                <a:gd name="T43" fmla="*/ 96 h 263"/>
                <a:gd name="T44" fmla="*/ 22 w 176"/>
                <a:gd name="T45" fmla="*/ 96 h 263"/>
                <a:gd name="T46" fmla="*/ 36 w 176"/>
                <a:gd name="T47" fmla="*/ 104 h 263"/>
                <a:gd name="T48" fmla="*/ 22 w 176"/>
                <a:gd name="T49" fmla="*/ 104 h 263"/>
                <a:gd name="T50" fmla="*/ 7 w 176"/>
                <a:gd name="T51" fmla="*/ 120 h 263"/>
                <a:gd name="T52" fmla="*/ 22 w 176"/>
                <a:gd name="T53" fmla="*/ 136 h 263"/>
                <a:gd name="T54" fmla="*/ 22 w 176"/>
                <a:gd name="T55" fmla="*/ 152 h 263"/>
                <a:gd name="T56" fmla="*/ 36 w 176"/>
                <a:gd name="T57" fmla="*/ 152 h 263"/>
                <a:gd name="T58" fmla="*/ 44 w 176"/>
                <a:gd name="T59" fmla="*/ 160 h 263"/>
                <a:gd name="T60" fmla="*/ 44 w 176"/>
                <a:gd name="T61" fmla="*/ 168 h 263"/>
                <a:gd name="T62" fmla="*/ 51 w 176"/>
                <a:gd name="T63" fmla="*/ 176 h 263"/>
                <a:gd name="T64" fmla="*/ 44 w 176"/>
                <a:gd name="T65" fmla="*/ 176 h 263"/>
                <a:gd name="T66" fmla="*/ 44 w 176"/>
                <a:gd name="T67" fmla="*/ 207 h 263"/>
                <a:gd name="T68" fmla="*/ 44 w 176"/>
                <a:gd name="T69" fmla="*/ 215 h 263"/>
                <a:gd name="T70" fmla="*/ 44 w 176"/>
                <a:gd name="T71" fmla="*/ 223 h 263"/>
                <a:gd name="T72" fmla="*/ 51 w 176"/>
                <a:gd name="T73" fmla="*/ 247 h 263"/>
                <a:gd name="T74" fmla="*/ 66 w 176"/>
                <a:gd name="T75" fmla="*/ 223 h 263"/>
                <a:gd name="T76" fmla="*/ 66 w 176"/>
                <a:gd name="T77" fmla="*/ 247 h 263"/>
                <a:gd name="T78" fmla="*/ 66 w 176"/>
                <a:gd name="T79" fmla="*/ 255 h 263"/>
                <a:gd name="T80" fmla="*/ 80 w 176"/>
                <a:gd name="T81" fmla="*/ 263 h 263"/>
                <a:gd name="T82" fmla="*/ 80 w 176"/>
                <a:gd name="T83" fmla="*/ 255 h 263"/>
                <a:gd name="T84" fmla="*/ 94 w 176"/>
                <a:gd name="T85" fmla="*/ 247 h 263"/>
                <a:gd name="T86" fmla="*/ 102 w 176"/>
                <a:gd name="T87" fmla="*/ 247 h 263"/>
                <a:gd name="T88" fmla="*/ 117 w 176"/>
                <a:gd name="T89" fmla="*/ 247 h 263"/>
                <a:gd name="T90" fmla="*/ 117 w 176"/>
                <a:gd name="T91" fmla="*/ 223 h 263"/>
                <a:gd name="T92" fmla="*/ 117 w 176"/>
                <a:gd name="T93" fmla="*/ 215 h 263"/>
                <a:gd name="T94" fmla="*/ 124 w 176"/>
                <a:gd name="T95" fmla="*/ 215 h 263"/>
                <a:gd name="T96" fmla="*/ 124 w 176"/>
                <a:gd name="T97" fmla="*/ 207 h 263"/>
                <a:gd name="T98" fmla="*/ 139 w 176"/>
                <a:gd name="T99" fmla="*/ 184 h 263"/>
                <a:gd name="T100" fmla="*/ 139 w 176"/>
                <a:gd name="T101" fmla="*/ 207 h 263"/>
                <a:gd name="T102" fmla="*/ 139 w 176"/>
                <a:gd name="T103" fmla="*/ 215 h 263"/>
                <a:gd name="T104" fmla="*/ 168 w 176"/>
                <a:gd name="T105" fmla="*/ 215 h 263"/>
                <a:gd name="T106" fmla="*/ 168 w 176"/>
                <a:gd name="T107" fmla="*/ 184 h 263"/>
                <a:gd name="T108" fmla="*/ 168 w 176"/>
                <a:gd name="T109" fmla="*/ 168 h 263"/>
                <a:gd name="T110" fmla="*/ 176 w 176"/>
                <a:gd name="T111" fmla="*/ 152 h 263"/>
                <a:gd name="T112" fmla="*/ 168 w 176"/>
                <a:gd name="T113" fmla="*/ 136 h 263"/>
                <a:gd name="T114" fmla="*/ 168 w 176"/>
                <a:gd name="T115" fmla="*/ 1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263">
                  <a:moveTo>
                    <a:pt x="168" y="120"/>
                  </a:moveTo>
                  <a:lnTo>
                    <a:pt x="168" y="104"/>
                  </a:lnTo>
                  <a:lnTo>
                    <a:pt x="139" y="80"/>
                  </a:lnTo>
                  <a:lnTo>
                    <a:pt x="131" y="72"/>
                  </a:lnTo>
                  <a:lnTo>
                    <a:pt x="124" y="56"/>
                  </a:lnTo>
                  <a:lnTo>
                    <a:pt x="117" y="48"/>
                  </a:lnTo>
                  <a:lnTo>
                    <a:pt x="94" y="48"/>
                  </a:lnTo>
                  <a:lnTo>
                    <a:pt x="80" y="16"/>
                  </a:lnTo>
                  <a:lnTo>
                    <a:pt x="66" y="0"/>
                  </a:lnTo>
                  <a:lnTo>
                    <a:pt x="51" y="8"/>
                  </a:lnTo>
                  <a:lnTo>
                    <a:pt x="51" y="16"/>
                  </a:lnTo>
                  <a:lnTo>
                    <a:pt x="44" y="48"/>
                  </a:lnTo>
                  <a:lnTo>
                    <a:pt x="36" y="48"/>
                  </a:lnTo>
                  <a:lnTo>
                    <a:pt x="22" y="48"/>
                  </a:lnTo>
                  <a:lnTo>
                    <a:pt x="7" y="48"/>
                  </a:lnTo>
                  <a:lnTo>
                    <a:pt x="7" y="56"/>
                  </a:lnTo>
                  <a:lnTo>
                    <a:pt x="7" y="48"/>
                  </a:lnTo>
                  <a:lnTo>
                    <a:pt x="7" y="56"/>
                  </a:lnTo>
                  <a:lnTo>
                    <a:pt x="0" y="56"/>
                  </a:lnTo>
                  <a:lnTo>
                    <a:pt x="0" y="72"/>
                  </a:lnTo>
                  <a:lnTo>
                    <a:pt x="7" y="80"/>
                  </a:lnTo>
                  <a:lnTo>
                    <a:pt x="7" y="96"/>
                  </a:lnTo>
                  <a:lnTo>
                    <a:pt x="22" y="96"/>
                  </a:lnTo>
                  <a:lnTo>
                    <a:pt x="36" y="104"/>
                  </a:lnTo>
                  <a:lnTo>
                    <a:pt x="22" y="104"/>
                  </a:lnTo>
                  <a:lnTo>
                    <a:pt x="7" y="120"/>
                  </a:lnTo>
                  <a:lnTo>
                    <a:pt x="22" y="136"/>
                  </a:lnTo>
                  <a:lnTo>
                    <a:pt x="22" y="152"/>
                  </a:lnTo>
                  <a:lnTo>
                    <a:pt x="36" y="152"/>
                  </a:lnTo>
                  <a:lnTo>
                    <a:pt x="44" y="160"/>
                  </a:lnTo>
                  <a:lnTo>
                    <a:pt x="44" y="168"/>
                  </a:lnTo>
                  <a:lnTo>
                    <a:pt x="51" y="176"/>
                  </a:lnTo>
                  <a:lnTo>
                    <a:pt x="44" y="176"/>
                  </a:lnTo>
                  <a:lnTo>
                    <a:pt x="44" y="207"/>
                  </a:lnTo>
                  <a:lnTo>
                    <a:pt x="44" y="215"/>
                  </a:lnTo>
                  <a:lnTo>
                    <a:pt x="44" y="223"/>
                  </a:lnTo>
                  <a:lnTo>
                    <a:pt x="51" y="247"/>
                  </a:lnTo>
                  <a:lnTo>
                    <a:pt x="66" y="223"/>
                  </a:lnTo>
                  <a:lnTo>
                    <a:pt x="66" y="247"/>
                  </a:lnTo>
                  <a:lnTo>
                    <a:pt x="66" y="255"/>
                  </a:lnTo>
                  <a:lnTo>
                    <a:pt x="80" y="263"/>
                  </a:lnTo>
                  <a:lnTo>
                    <a:pt x="80" y="255"/>
                  </a:lnTo>
                  <a:lnTo>
                    <a:pt x="94" y="247"/>
                  </a:lnTo>
                  <a:lnTo>
                    <a:pt x="102" y="247"/>
                  </a:lnTo>
                  <a:lnTo>
                    <a:pt x="117" y="247"/>
                  </a:lnTo>
                  <a:lnTo>
                    <a:pt x="117" y="223"/>
                  </a:lnTo>
                  <a:lnTo>
                    <a:pt x="117" y="215"/>
                  </a:lnTo>
                  <a:lnTo>
                    <a:pt x="124" y="215"/>
                  </a:lnTo>
                  <a:lnTo>
                    <a:pt x="124" y="207"/>
                  </a:lnTo>
                  <a:lnTo>
                    <a:pt x="139" y="184"/>
                  </a:lnTo>
                  <a:lnTo>
                    <a:pt x="139" y="207"/>
                  </a:lnTo>
                  <a:lnTo>
                    <a:pt x="139" y="215"/>
                  </a:lnTo>
                  <a:lnTo>
                    <a:pt x="168" y="215"/>
                  </a:lnTo>
                  <a:lnTo>
                    <a:pt x="168" y="184"/>
                  </a:lnTo>
                  <a:lnTo>
                    <a:pt x="168" y="168"/>
                  </a:lnTo>
                  <a:lnTo>
                    <a:pt x="176" y="152"/>
                  </a:lnTo>
                  <a:lnTo>
                    <a:pt x="168" y="136"/>
                  </a:lnTo>
                  <a:lnTo>
                    <a:pt x="168" y="12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06" name="Group 174"/>
          <p:cNvGrpSpPr>
            <a:grpSpLocks/>
          </p:cNvGrpSpPr>
          <p:nvPr/>
        </p:nvGrpSpPr>
        <p:grpSpPr bwMode="auto">
          <a:xfrm>
            <a:off x="3375025" y="4433888"/>
            <a:ext cx="1581150" cy="1266825"/>
            <a:chOff x="2160" y="20481"/>
            <a:chExt cx="996" cy="798"/>
          </a:xfrm>
        </p:grpSpPr>
        <p:grpSp>
          <p:nvGrpSpPr>
            <p:cNvPr id="658607" name="Group 175"/>
            <p:cNvGrpSpPr>
              <a:grpSpLocks/>
            </p:cNvGrpSpPr>
            <p:nvPr/>
          </p:nvGrpSpPr>
          <p:grpSpPr bwMode="auto">
            <a:xfrm>
              <a:off x="2160" y="20481"/>
              <a:ext cx="15" cy="40"/>
              <a:chOff x="2160" y="20481"/>
              <a:chExt cx="15" cy="40"/>
            </a:xfrm>
          </p:grpSpPr>
          <p:sp>
            <p:nvSpPr>
              <p:cNvPr id="658608" name="Freeform 176"/>
              <p:cNvSpPr>
                <a:spLocks/>
              </p:cNvSpPr>
              <p:nvPr/>
            </p:nvSpPr>
            <p:spPr bwMode="auto">
              <a:xfrm>
                <a:off x="2160" y="20481"/>
                <a:ext cx="15" cy="40"/>
              </a:xfrm>
              <a:custGeom>
                <a:avLst/>
                <a:gdLst>
                  <a:gd name="T0" fmla="*/ 15 w 15"/>
                  <a:gd name="T1" fmla="*/ 8 h 40"/>
                  <a:gd name="T2" fmla="*/ 15 w 15"/>
                  <a:gd name="T3" fmla="*/ 0 h 40"/>
                  <a:gd name="T4" fmla="*/ 0 w 15"/>
                  <a:gd name="T5" fmla="*/ 8 h 40"/>
                  <a:gd name="T6" fmla="*/ 0 w 15"/>
                  <a:gd name="T7" fmla="*/ 32 h 40"/>
                  <a:gd name="T8" fmla="*/ 0 w 15"/>
                  <a:gd name="T9" fmla="*/ 40 h 40"/>
                  <a:gd name="T10" fmla="*/ 15 w 15"/>
                  <a:gd name="T11" fmla="*/ 32 h 40"/>
                  <a:gd name="T12" fmla="*/ 15 w 15"/>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5" h="40">
                    <a:moveTo>
                      <a:pt x="15" y="8"/>
                    </a:moveTo>
                    <a:lnTo>
                      <a:pt x="15" y="0"/>
                    </a:lnTo>
                    <a:lnTo>
                      <a:pt x="0" y="8"/>
                    </a:lnTo>
                    <a:lnTo>
                      <a:pt x="0" y="32"/>
                    </a:lnTo>
                    <a:lnTo>
                      <a:pt x="0" y="40"/>
                    </a:lnTo>
                    <a:lnTo>
                      <a:pt x="15" y="32"/>
                    </a:lnTo>
                    <a:lnTo>
                      <a:pt x="15"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09" name="Freeform 177"/>
              <p:cNvSpPr>
                <a:spLocks/>
              </p:cNvSpPr>
              <p:nvPr/>
            </p:nvSpPr>
            <p:spPr bwMode="auto">
              <a:xfrm>
                <a:off x="2160" y="20481"/>
                <a:ext cx="15" cy="40"/>
              </a:xfrm>
              <a:custGeom>
                <a:avLst/>
                <a:gdLst>
                  <a:gd name="T0" fmla="*/ 15 w 15"/>
                  <a:gd name="T1" fmla="*/ 8 h 40"/>
                  <a:gd name="T2" fmla="*/ 15 w 15"/>
                  <a:gd name="T3" fmla="*/ 0 h 40"/>
                  <a:gd name="T4" fmla="*/ 0 w 15"/>
                  <a:gd name="T5" fmla="*/ 8 h 40"/>
                  <a:gd name="T6" fmla="*/ 0 w 15"/>
                  <a:gd name="T7" fmla="*/ 32 h 40"/>
                  <a:gd name="T8" fmla="*/ 0 w 15"/>
                  <a:gd name="T9" fmla="*/ 40 h 40"/>
                  <a:gd name="T10" fmla="*/ 15 w 15"/>
                  <a:gd name="T11" fmla="*/ 32 h 40"/>
                  <a:gd name="T12" fmla="*/ 15 w 15"/>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5" h="40">
                    <a:moveTo>
                      <a:pt x="15" y="8"/>
                    </a:moveTo>
                    <a:lnTo>
                      <a:pt x="15" y="0"/>
                    </a:lnTo>
                    <a:lnTo>
                      <a:pt x="0" y="8"/>
                    </a:lnTo>
                    <a:lnTo>
                      <a:pt x="0" y="32"/>
                    </a:lnTo>
                    <a:lnTo>
                      <a:pt x="0" y="40"/>
                    </a:lnTo>
                    <a:lnTo>
                      <a:pt x="15" y="32"/>
                    </a:lnTo>
                    <a:lnTo>
                      <a:pt x="15"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10" name="Group 178"/>
            <p:cNvGrpSpPr>
              <a:grpSpLocks/>
            </p:cNvGrpSpPr>
            <p:nvPr/>
          </p:nvGrpSpPr>
          <p:grpSpPr bwMode="auto">
            <a:xfrm>
              <a:off x="2987" y="21255"/>
              <a:ext cx="21" cy="24"/>
              <a:chOff x="2987" y="21255"/>
              <a:chExt cx="21" cy="24"/>
            </a:xfrm>
          </p:grpSpPr>
          <p:sp>
            <p:nvSpPr>
              <p:cNvPr id="658611" name="Freeform 179"/>
              <p:cNvSpPr>
                <a:spLocks/>
              </p:cNvSpPr>
              <p:nvPr/>
            </p:nvSpPr>
            <p:spPr bwMode="auto">
              <a:xfrm>
                <a:off x="2987" y="21255"/>
                <a:ext cx="21" cy="24"/>
              </a:xfrm>
              <a:custGeom>
                <a:avLst/>
                <a:gdLst>
                  <a:gd name="T0" fmla="*/ 14 w 21"/>
                  <a:gd name="T1" fmla="*/ 0 h 24"/>
                  <a:gd name="T2" fmla="*/ 0 w 21"/>
                  <a:gd name="T3" fmla="*/ 16 h 24"/>
                  <a:gd name="T4" fmla="*/ 0 w 21"/>
                  <a:gd name="T5" fmla="*/ 24 h 24"/>
                  <a:gd name="T6" fmla="*/ 21 w 21"/>
                  <a:gd name="T7" fmla="*/ 16 h 24"/>
                  <a:gd name="T8" fmla="*/ 14 w 21"/>
                  <a:gd name="T9" fmla="*/ 0 h 24"/>
                </a:gdLst>
                <a:ahLst/>
                <a:cxnLst>
                  <a:cxn ang="0">
                    <a:pos x="T0" y="T1"/>
                  </a:cxn>
                  <a:cxn ang="0">
                    <a:pos x="T2" y="T3"/>
                  </a:cxn>
                  <a:cxn ang="0">
                    <a:pos x="T4" y="T5"/>
                  </a:cxn>
                  <a:cxn ang="0">
                    <a:pos x="T6" y="T7"/>
                  </a:cxn>
                  <a:cxn ang="0">
                    <a:pos x="T8" y="T9"/>
                  </a:cxn>
                </a:cxnLst>
                <a:rect l="0" t="0" r="r" b="b"/>
                <a:pathLst>
                  <a:path w="21" h="24">
                    <a:moveTo>
                      <a:pt x="14" y="0"/>
                    </a:moveTo>
                    <a:lnTo>
                      <a:pt x="0" y="16"/>
                    </a:lnTo>
                    <a:lnTo>
                      <a:pt x="0" y="24"/>
                    </a:lnTo>
                    <a:lnTo>
                      <a:pt x="21" y="16"/>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12" name="Freeform 180"/>
              <p:cNvSpPr>
                <a:spLocks/>
              </p:cNvSpPr>
              <p:nvPr/>
            </p:nvSpPr>
            <p:spPr bwMode="auto">
              <a:xfrm>
                <a:off x="2987" y="21255"/>
                <a:ext cx="21" cy="24"/>
              </a:xfrm>
              <a:custGeom>
                <a:avLst/>
                <a:gdLst>
                  <a:gd name="T0" fmla="*/ 14 w 21"/>
                  <a:gd name="T1" fmla="*/ 0 h 24"/>
                  <a:gd name="T2" fmla="*/ 0 w 21"/>
                  <a:gd name="T3" fmla="*/ 16 h 24"/>
                  <a:gd name="T4" fmla="*/ 0 w 21"/>
                  <a:gd name="T5" fmla="*/ 24 h 24"/>
                  <a:gd name="T6" fmla="*/ 21 w 21"/>
                  <a:gd name="T7" fmla="*/ 16 h 24"/>
                  <a:gd name="T8" fmla="*/ 14 w 21"/>
                  <a:gd name="T9" fmla="*/ 0 h 24"/>
                </a:gdLst>
                <a:ahLst/>
                <a:cxnLst>
                  <a:cxn ang="0">
                    <a:pos x="T0" y="T1"/>
                  </a:cxn>
                  <a:cxn ang="0">
                    <a:pos x="T2" y="T3"/>
                  </a:cxn>
                  <a:cxn ang="0">
                    <a:pos x="T4" y="T5"/>
                  </a:cxn>
                  <a:cxn ang="0">
                    <a:pos x="T6" y="T7"/>
                  </a:cxn>
                  <a:cxn ang="0">
                    <a:pos x="T8" y="T9"/>
                  </a:cxn>
                </a:cxnLst>
                <a:rect l="0" t="0" r="r" b="b"/>
                <a:pathLst>
                  <a:path w="21" h="24">
                    <a:moveTo>
                      <a:pt x="14" y="0"/>
                    </a:moveTo>
                    <a:lnTo>
                      <a:pt x="0" y="16"/>
                    </a:lnTo>
                    <a:lnTo>
                      <a:pt x="0" y="24"/>
                    </a:lnTo>
                    <a:lnTo>
                      <a:pt x="21" y="16"/>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13" name="Group 181"/>
            <p:cNvGrpSpPr>
              <a:grpSpLocks/>
            </p:cNvGrpSpPr>
            <p:nvPr/>
          </p:nvGrpSpPr>
          <p:grpSpPr bwMode="auto">
            <a:xfrm>
              <a:off x="2315" y="20800"/>
              <a:ext cx="22" cy="40"/>
              <a:chOff x="2315" y="20800"/>
              <a:chExt cx="22" cy="40"/>
            </a:xfrm>
          </p:grpSpPr>
          <p:sp>
            <p:nvSpPr>
              <p:cNvPr id="658614" name="Freeform 182"/>
              <p:cNvSpPr>
                <a:spLocks/>
              </p:cNvSpPr>
              <p:nvPr/>
            </p:nvSpPr>
            <p:spPr bwMode="auto">
              <a:xfrm>
                <a:off x="2315" y="20800"/>
                <a:ext cx="22" cy="40"/>
              </a:xfrm>
              <a:custGeom>
                <a:avLst/>
                <a:gdLst>
                  <a:gd name="T0" fmla="*/ 22 w 22"/>
                  <a:gd name="T1" fmla="*/ 0 h 40"/>
                  <a:gd name="T2" fmla="*/ 0 w 22"/>
                  <a:gd name="T3" fmla="*/ 0 h 40"/>
                  <a:gd name="T4" fmla="*/ 0 w 22"/>
                  <a:gd name="T5" fmla="*/ 32 h 40"/>
                  <a:gd name="T6" fmla="*/ 0 w 22"/>
                  <a:gd name="T7" fmla="*/ 40 h 40"/>
                  <a:gd name="T8" fmla="*/ 22 w 22"/>
                  <a:gd name="T9" fmla="*/ 40 h 40"/>
                  <a:gd name="T10" fmla="*/ 22 w 22"/>
                  <a:gd name="T11" fmla="*/ 32 h 40"/>
                  <a:gd name="T12" fmla="*/ 22 w 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 h="40">
                    <a:moveTo>
                      <a:pt x="22" y="0"/>
                    </a:moveTo>
                    <a:lnTo>
                      <a:pt x="0" y="0"/>
                    </a:lnTo>
                    <a:lnTo>
                      <a:pt x="0" y="32"/>
                    </a:lnTo>
                    <a:lnTo>
                      <a:pt x="0" y="40"/>
                    </a:lnTo>
                    <a:lnTo>
                      <a:pt x="22" y="40"/>
                    </a:lnTo>
                    <a:lnTo>
                      <a:pt x="22" y="32"/>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15" name="Freeform 183"/>
              <p:cNvSpPr>
                <a:spLocks/>
              </p:cNvSpPr>
              <p:nvPr/>
            </p:nvSpPr>
            <p:spPr bwMode="auto">
              <a:xfrm>
                <a:off x="2315" y="20800"/>
                <a:ext cx="22" cy="40"/>
              </a:xfrm>
              <a:custGeom>
                <a:avLst/>
                <a:gdLst>
                  <a:gd name="T0" fmla="*/ 22 w 22"/>
                  <a:gd name="T1" fmla="*/ 0 h 40"/>
                  <a:gd name="T2" fmla="*/ 0 w 22"/>
                  <a:gd name="T3" fmla="*/ 0 h 40"/>
                  <a:gd name="T4" fmla="*/ 0 w 22"/>
                  <a:gd name="T5" fmla="*/ 32 h 40"/>
                  <a:gd name="T6" fmla="*/ 0 w 22"/>
                  <a:gd name="T7" fmla="*/ 40 h 40"/>
                  <a:gd name="T8" fmla="*/ 22 w 22"/>
                  <a:gd name="T9" fmla="*/ 40 h 40"/>
                  <a:gd name="T10" fmla="*/ 22 w 22"/>
                  <a:gd name="T11" fmla="*/ 32 h 40"/>
                  <a:gd name="T12" fmla="*/ 22 w 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 h="40">
                    <a:moveTo>
                      <a:pt x="22" y="0"/>
                    </a:moveTo>
                    <a:lnTo>
                      <a:pt x="0" y="0"/>
                    </a:lnTo>
                    <a:lnTo>
                      <a:pt x="0" y="32"/>
                    </a:lnTo>
                    <a:lnTo>
                      <a:pt x="0" y="40"/>
                    </a:lnTo>
                    <a:lnTo>
                      <a:pt x="22" y="40"/>
                    </a:lnTo>
                    <a:lnTo>
                      <a:pt x="22" y="32"/>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16" name="Group 184"/>
            <p:cNvGrpSpPr>
              <a:grpSpLocks/>
            </p:cNvGrpSpPr>
            <p:nvPr/>
          </p:nvGrpSpPr>
          <p:grpSpPr bwMode="auto">
            <a:xfrm>
              <a:off x="2300" y="20648"/>
              <a:ext cx="37" cy="40"/>
              <a:chOff x="2300" y="20648"/>
              <a:chExt cx="37" cy="40"/>
            </a:xfrm>
          </p:grpSpPr>
          <p:sp>
            <p:nvSpPr>
              <p:cNvPr id="658617" name="Freeform 185"/>
              <p:cNvSpPr>
                <a:spLocks/>
              </p:cNvSpPr>
              <p:nvPr/>
            </p:nvSpPr>
            <p:spPr bwMode="auto">
              <a:xfrm>
                <a:off x="2300" y="20648"/>
                <a:ext cx="37" cy="40"/>
              </a:xfrm>
              <a:custGeom>
                <a:avLst/>
                <a:gdLst>
                  <a:gd name="T0" fmla="*/ 0 w 37"/>
                  <a:gd name="T1" fmla="*/ 40 h 40"/>
                  <a:gd name="T2" fmla="*/ 30 w 37"/>
                  <a:gd name="T3" fmla="*/ 40 h 40"/>
                  <a:gd name="T4" fmla="*/ 30 w 37"/>
                  <a:gd name="T5" fmla="*/ 32 h 40"/>
                  <a:gd name="T6" fmla="*/ 37 w 37"/>
                  <a:gd name="T7" fmla="*/ 32 h 40"/>
                  <a:gd name="T8" fmla="*/ 37 w 37"/>
                  <a:gd name="T9" fmla="*/ 8 h 40"/>
                  <a:gd name="T10" fmla="*/ 30 w 37"/>
                  <a:gd name="T11" fmla="*/ 0 h 40"/>
                  <a:gd name="T12" fmla="*/ 0 w 37"/>
                  <a:gd name="T13" fmla="*/ 8 h 40"/>
                  <a:gd name="T14" fmla="*/ 0 w 37"/>
                  <a:gd name="T15" fmla="*/ 32 h 40"/>
                  <a:gd name="T16" fmla="*/ 0 w 3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0" y="40"/>
                    </a:moveTo>
                    <a:lnTo>
                      <a:pt x="30" y="40"/>
                    </a:lnTo>
                    <a:lnTo>
                      <a:pt x="30" y="32"/>
                    </a:lnTo>
                    <a:lnTo>
                      <a:pt x="37" y="32"/>
                    </a:lnTo>
                    <a:lnTo>
                      <a:pt x="37" y="8"/>
                    </a:lnTo>
                    <a:lnTo>
                      <a:pt x="30" y="0"/>
                    </a:lnTo>
                    <a:lnTo>
                      <a:pt x="0" y="8"/>
                    </a:lnTo>
                    <a:lnTo>
                      <a:pt x="0" y="32"/>
                    </a:lnTo>
                    <a:lnTo>
                      <a:pt x="0" y="4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18" name="Freeform 186"/>
              <p:cNvSpPr>
                <a:spLocks/>
              </p:cNvSpPr>
              <p:nvPr/>
            </p:nvSpPr>
            <p:spPr bwMode="auto">
              <a:xfrm>
                <a:off x="2300" y="20648"/>
                <a:ext cx="37" cy="40"/>
              </a:xfrm>
              <a:custGeom>
                <a:avLst/>
                <a:gdLst>
                  <a:gd name="T0" fmla="*/ 0 w 37"/>
                  <a:gd name="T1" fmla="*/ 40 h 40"/>
                  <a:gd name="T2" fmla="*/ 30 w 37"/>
                  <a:gd name="T3" fmla="*/ 40 h 40"/>
                  <a:gd name="T4" fmla="*/ 30 w 37"/>
                  <a:gd name="T5" fmla="*/ 32 h 40"/>
                  <a:gd name="T6" fmla="*/ 37 w 37"/>
                  <a:gd name="T7" fmla="*/ 32 h 40"/>
                  <a:gd name="T8" fmla="*/ 37 w 37"/>
                  <a:gd name="T9" fmla="*/ 8 h 40"/>
                  <a:gd name="T10" fmla="*/ 30 w 37"/>
                  <a:gd name="T11" fmla="*/ 0 h 40"/>
                  <a:gd name="T12" fmla="*/ 0 w 37"/>
                  <a:gd name="T13" fmla="*/ 8 h 40"/>
                  <a:gd name="T14" fmla="*/ 0 w 37"/>
                  <a:gd name="T15" fmla="*/ 32 h 40"/>
                  <a:gd name="T16" fmla="*/ 0 w 3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0" y="40"/>
                    </a:moveTo>
                    <a:lnTo>
                      <a:pt x="30" y="40"/>
                    </a:lnTo>
                    <a:lnTo>
                      <a:pt x="30" y="32"/>
                    </a:lnTo>
                    <a:lnTo>
                      <a:pt x="37" y="32"/>
                    </a:lnTo>
                    <a:lnTo>
                      <a:pt x="37" y="8"/>
                    </a:lnTo>
                    <a:lnTo>
                      <a:pt x="30" y="0"/>
                    </a:lnTo>
                    <a:lnTo>
                      <a:pt x="0" y="8"/>
                    </a:lnTo>
                    <a:lnTo>
                      <a:pt x="0" y="32"/>
                    </a:lnTo>
                    <a:lnTo>
                      <a:pt x="0" y="4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19" name="Group 187"/>
            <p:cNvGrpSpPr>
              <a:grpSpLocks/>
            </p:cNvGrpSpPr>
            <p:nvPr/>
          </p:nvGrpSpPr>
          <p:grpSpPr bwMode="auto">
            <a:xfrm>
              <a:off x="2404" y="20992"/>
              <a:ext cx="37" cy="32"/>
              <a:chOff x="2404" y="20992"/>
              <a:chExt cx="37" cy="32"/>
            </a:xfrm>
          </p:grpSpPr>
          <p:sp>
            <p:nvSpPr>
              <p:cNvPr id="658620" name="Freeform 188"/>
              <p:cNvSpPr>
                <a:spLocks/>
              </p:cNvSpPr>
              <p:nvPr/>
            </p:nvSpPr>
            <p:spPr bwMode="auto">
              <a:xfrm>
                <a:off x="2404" y="20992"/>
                <a:ext cx="37" cy="32"/>
              </a:xfrm>
              <a:custGeom>
                <a:avLst/>
                <a:gdLst>
                  <a:gd name="T0" fmla="*/ 23 w 37"/>
                  <a:gd name="T1" fmla="*/ 0 h 32"/>
                  <a:gd name="T2" fmla="*/ 8 w 37"/>
                  <a:gd name="T3" fmla="*/ 0 h 32"/>
                  <a:gd name="T4" fmla="*/ 0 w 37"/>
                  <a:gd name="T5" fmla="*/ 24 h 32"/>
                  <a:gd name="T6" fmla="*/ 0 w 37"/>
                  <a:gd name="T7" fmla="*/ 32 h 32"/>
                  <a:gd name="T8" fmla="*/ 8 w 37"/>
                  <a:gd name="T9" fmla="*/ 32 h 32"/>
                  <a:gd name="T10" fmla="*/ 23 w 37"/>
                  <a:gd name="T11" fmla="*/ 32 h 32"/>
                  <a:gd name="T12" fmla="*/ 37 w 37"/>
                  <a:gd name="T13" fmla="*/ 32 h 32"/>
                  <a:gd name="T14" fmla="*/ 37 w 37"/>
                  <a:gd name="T15" fmla="*/ 24 h 32"/>
                  <a:gd name="T16" fmla="*/ 23 w 3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23" y="0"/>
                    </a:moveTo>
                    <a:lnTo>
                      <a:pt x="8" y="0"/>
                    </a:lnTo>
                    <a:lnTo>
                      <a:pt x="0" y="24"/>
                    </a:lnTo>
                    <a:lnTo>
                      <a:pt x="0" y="32"/>
                    </a:lnTo>
                    <a:lnTo>
                      <a:pt x="8" y="32"/>
                    </a:lnTo>
                    <a:lnTo>
                      <a:pt x="23" y="32"/>
                    </a:lnTo>
                    <a:lnTo>
                      <a:pt x="37" y="32"/>
                    </a:lnTo>
                    <a:lnTo>
                      <a:pt x="37" y="24"/>
                    </a:lnTo>
                    <a:lnTo>
                      <a:pt x="2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21" name="Freeform 189"/>
              <p:cNvSpPr>
                <a:spLocks/>
              </p:cNvSpPr>
              <p:nvPr/>
            </p:nvSpPr>
            <p:spPr bwMode="auto">
              <a:xfrm>
                <a:off x="2404" y="20992"/>
                <a:ext cx="37" cy="32"/>
              </a:xfrm>
              <a:custGeom>
                <a:avLst/>
                <a:gdLst>
                  <a:gd name="T0" fmla="*/ 23 w 37"/>
                  <a:gd name="T1" fmla="*/ 0 h 32"/>
                  <a:gd name="T2" fmla="*/ 8 w 37"/>
                  <a:gd name="T3" fmla="*/ 0 h 32"/>
                  <a:gd name="T4" fmla="*/ 0 w 37"/>
                  <a:gd name="T5" fmla="*/ 24 h 32"/>
                  <a:gd name="T6" fmla="*/ 0 w 37"/>
                  <a:gd name="T7" fmla="*/ 32 h 32"/>
                  <a:gd name="T8" fmla="*/ 8 w 37"/>
                  <a:gd name="T9" fmla="*/ 32 h 32"/>
                  <a:gd name="T10" fmla="*/ 23 w 37"/>
                  <a:gd name="T11" fmla="*/ 32 h 32"/>
                  <a:gd name="T12" fmla="*/ 37 w 37"/>
                  <a:gd name="T13" fmla="*/ 32 h 32"/>
                  <a:gd name="T14" fmla="*/ 37 w 37"/>
                  <a:gd name="T15" fmla="*/ 24 h 32"/>
                  <a:gd name="T16" fmla="*/ 23 w 3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23" y="0"/>
                    </a:moveTo>
                    <a:lnTo>
                      <a:pt x="8" y="0"/>
                    </a:lnTo>
                    <a:lnTo>
                      <a:pt x="0" y="24"/>
                    </a:lnTo>
                    <a:lnTo>
                      <a:pt x="0" y="32"/>
                    </a:lnTo>
                    <a:lnTo>
                      <a:pt x="8" y="32"/>
                    </a:lnTo>
                    <a:lnTo>
                      <a:pt x="23" y="32"/>
                    </a:lnTo>
                    <a:lnTo>
                      <a:pt x="37" y="32"/>
                    </a:lnTo>
                    <a:lnTo>
                      <a:pt x="37" y="24"/>
                    </a:lnTo>
                    <a:lnTo>
                      <a:pt x="2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22" name="Group 190"/>
            <p:cNvGrpSpPr>
              <a:grpSpLocks/>
            </p:cNvGrpSpPr>
            <p:nvPr/>
          </p:nvGrpSpPr>
          <p:grpSpPr bwMode="auto">
            <a:xfrm>
              <a:off x="2735" y="20992"/>
              <a:ext cx="259" cy="271"/>
              <a:chOff x="2735" y="20992"/>
              <a:chExt cx="259" cy="271"/>
            </a:xfrm>
          </p:grpSpPr>
          <p:sp>
            <p:nvSpPr>
              <p:cNvPr id="658623" name="Freeform 191"/>
              <p:cNvSpPr>
                <a:spLocks/>
              </p:cNvSpPr>
              <p:nvPr/>
            </p:nvSpPr>
            <p:spPr bwMode="auto">
              <a:xfrm>
                <a:off x="2735" y="20992"/>
                <a:ext cx="259" cy="271"/>
              </a:xfrm>
              <a:custGeom>
                <a:avLst/>
                <a:gdLst>
                  <a:gd name="T0" fmla="*/ 89 w 259"/>
                  <a:gd name="T1" fmla="*/ 16 h 271"/>
                  <a:gd name="T2" fmla="*/ 52 w 259"/>
                  <a:gd name="T3" fmla="*/ 48 h 271"/>
                  <a:gd name="T4" fmla="*/ 45 w 259"/>
                  <a:gd name="T5" fmla="*/ 8 h 271"/>
                  <a:gd name="T6" fmla="*/ 8 w 259"/>
                  <a:gd name="T7" fmla="*/ 0 h 271"/>
                  <a:gd name="T8" fmla="*/ 0 w 259"/>
                  <a:gd name="T9" fmla="*/ 8 h 271"/>
                  <a:gd name="T10" fmla="*/ 8 w 259"/>
                  <a:gd name="T11" fmla="*/ 40 h 271"/>
                  <a:gd name="T12" fmla="*/ 23 w 259"/>
                  <a:gd name="T13" fmla="*/ 48 h 271"/>
                  <a:gd name="T14" fmla="*/ 23 w 259"/>
                  <a:gd name="T15" fmla="*/ 72 h 271"/>
                  <a:gd name="T16" fmla="*/ 23 w 259"/>
                  <a:gd name="T17" fmla="*/ 88 h 271"/>
                  <a:gd name="T18" fmla="*/ 23 w 259"/>
                  <a:gd name="T19" fmla="*/ 104 h 271"/>
                  <a:gd name="T20" fmla="*/ 37 w 259"/>
                  <a:gd name="T21" fmla="*/ 120 h 271"/>
                  <a:gd name="T22" fmla="*/ 37 w 259"/>
                  <a:gd name="T23" fmla="*/ 144 h 271"/>
                  <a:gd name="T24" fmla="*/ 45 w 259"/>
                  <a:gd name="T25" fmla="*/ 144 h 271"/>
                  <a:gd name="T26" fmla="*/ 74 w 259"/>
                  <a:gd name="T27" fmla="*/ 175 h 271"/>
                  <a:gd name="T28" fmla="*/ 89 w 259"/>
                  <a:gd name="T29" fmla="*/ 207 h 271"/>
                  <a:gd name="T30" fmla="*/ 111 w 259"/>
                  <a:gd name="T31" fmla="*/ 207 h 271"/>
                  <a:gd name="T32" fmla="*/ 134 w 259"/>
                  <a:gd name="T33" fmla="*/ 207 h 271"/>
                  <a:gd name="T34" fmla="*/ 163 w 259"/>
                  <a:gd name="T35" fmla="*/ 215 h 271"/>
                  <a:gd name="T36" fmla="*/ 171 w 259"/>
                  <a:gd name="T37" fmla="*/ 223 h 271"/>
                  <a:gd name="T38" fmla="*/ 200 w 259"/>
                  <a:gd name="T39" fmla="*/ 247 h 271"/>
                  <a:gd name="T40" fmla="*/ 215 w 259"/>
                  <a:gd name="T41" fmla="*/ 271 h 271"/>
                  <a:gd name="T42" fmla="*/ 237 w 259"/>
                  <a:gd name="T43" fmla="*/ 271 h 271"/>
                  <a:gd name="T44" fmla="*/ 252 w 259"/>
                  <a:gd name="T45" fmla="*/ 271 h 271"/>
                  <a:gd name="T46" fmla="*/ 259 w 259"/>
                  <a:gd name="T47" fmla="*/ 263 h 271"/>
                  <a:gd name="T48" fmla="*/ 252 w 259"/>
                  <a:gd name="T49" fmla="*/ 223 h 271"/>
                  <a:gd name="T50" fmla="*/ 237 w 259"/>
                  <a:gd name="T51" fmla="*/ 207 h 271"/>
                  <a:gd name="T52" fmla="*/ 215 w 259"/>
                  <a:gd name="T53" fmla="*/ 175 h 271"/>
                  <a:gd name="T54" fmla="*/ 208 w 259"/>
                  <a:gd name="T55" fmla="*/ 159 h 271"/>
                  <a:gd name="T56" fmla="*/ 208 w 259"/>
                  <a:gd name="T57" fmla="*/ 144 h 271"/>
                  <a:gd name="T58" fmla="*/ 208 w 259"/>
                  <a:gd name="T59" fmla="*/ 120 h 271"/>
                  <a:gd name="T60" fmla="*/ 200 w 259"/>
                  <a:gd name="T61" fmla="*/ 88 h 271"/>
                  <a:gd name="T62" fmla="*/ 186 w 259"/>
                  <a:gd name="T63" fmla="*/ 48 h 271"/>
                  <a:gd name="T64" fmla="*/ 163 w 259"/>
                  <a:gd name="T65" fmla="*/ 40 h 271"/>
                  <a:gd name="T66" fmla="*/ 134 w 259"/>
                  <a:gd name="T67" fmla="*/ 8 h 271"/>
                  <a:gd name="T68" fmla="*/ 111 w 259"/>
                  <a:gd name="T69" fmla="*/ 16 h 271"/>
                  <a:gd name="T70" fmla="*/ 89 w 259"/>
                  <a:gd name="T71"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1">
                    <a:moveTo>
                      <a:pt x="89" y="16"/>
                    </a:moveTo>
                    <a:lnTo>
                      <a:pt x="52" y="48"/>
                    </a:lnTo>
                    <a:lnTo>
                      <a:pt x="45" y="8"/>
                    </a:lnTo>
                    <a:lnTo>
                      <a:pt x="8" y="0"/>
                    </a:lnTo>
                    <a:lnTo>
                      <a:pt x="0" y="8"/>
                    </a:lnTo>
                    <a:lnTo>
                      <a:pt x="8" y="40"/>
                    </a:lnTo>
                    <a:lnTo>
                      <a:pt x="23" y="48"/>
                    </a:lnTo>
                    <a:lnTo>
                      <a:pt x="23" y="72"/>
                    </a:lnTo>
                    <a:lnTo>
                      <a:pt x="23" y="88"/>
                    </a:lnTo>
                    <a:lnTo>
                      <a:pt x="23" y="104"/>
                    </a:lnTo>
                    <a:lnTo>
                      <a:pt x="37" y="120"/>
                    </a:lnTo>
                    <a:lnTo>
                      <a:pt x="37" y="144"/>
                    </a:lnTo>
                    <a:lnTo>
                      <a:pt x="45" y="144"/>
                    </a:lnTo>
                    <a:lnTo>
                      <a:pt x="74" y="175"/>
                    </a:lnTo>
                    <a:lnTo>
                      <a:pt x="89" y="207"/>
                    </a:lnTo>
                    <a:lnTo>
                      <a:pt x="111" y="207"/>
                    </a:lnTo>
                    <a:lnTo>
                      <a:pt x="134" y="207"/>
                    </a:lnTo>
                    <a:lnTo>
                      <a:pt x="163" y="215"/>
                    </a:lnTo>
                    <a:lnTo>
                      <a:pt x="171" y="223"/>
                    </a:lnTo>
                    <a:lnTo>
                      <a:pt x="200" y="247"/>
                    </a:lnTo>
                    <a:lnTo>
                      <a:pt x="215" y="271"/>
                    </a:lnTo>
                    <a:lnTo>
                      <a:pt x="237" y="271"/>
                    </a:lnTo>
                    <a:lnTo>
                      <a:pt x="252" y="271"/>
                    </a:lnTo>
                    <a:lnTo>
                      <a:pt x="259" y="263"/>
                    </a:lnTo>
                    <a:lnTo>
                      <a:pt x="252" y="223"/>
                    </a:lnTo>
                    <a:lnTo>
                      <a:pt x="237" y="207"/>
                    </a:lnTo>
                    <a:lnTo>
                      <a:pt x="215" y="175"/>
                    </a:lnTo>
                    <a:lnTo>
                      <a:pt x="208" y="159"/>
                    </a:lnTo>
                    <a:lnTo>
                      <a:pt x="208" y="144"/>
                    </a:lnTo>
                    <a:lnTo>
                      <a:pt x="208" y="120"/>
                    </a:lnTo>
                    <a:lnTo>
                      <a:pt x="200" y="88"/>
                    </a:lnTo>
                    <a:lnTo>
                      <a:pt x="186" y="48"/>
                    </a:lnTo>
                    <a:lnTo>
                      <a:pt x="163" y="40"/>
                    </a:lnTo>
                    <a:lnTo>
                      <a:pt x="134" y="8"/>
                    </a:lnTo>
                    <a:lnTo>
                      <a:pt x="111" y="16"/>
                    </a:lnTo>
                    <a:lnTo>
                      <a:pt x="89" y="1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24" name="Freeform 192"/>
              <p:cNvSpPr>
                <a:spLocks/>
              </p:cNvSpPr>
              <p:nvPr/>
            </p:nvSpPr>
            <p:spPr bwMode="auto">
              <a:xfrm>
                <a:off x="2735" y="20992"/>
                <a:ext cx="259" cy="271"/>
              </a:xfrm>
              <a:custGeom>
                <a:avLst/>
                <a:gdLst>
                  <a:gd name="T0" fmla="*/ 89 w 259"/>
                  <a:gd name="T1" fmla="*/ 16 h 271"/>
                  <a:gd name="T2" fmla="*/ 52 w 259"/>
                  <a:gd name="T3" fmla="*/ 48 h 271"/>
                  <a:gd name="T4" fmla="*/ 45 w 259"/>
                  <a:gd name="T5" fmla="*/ 8 h 271"/>
                  <a:gd name="T6" fmla="*/ 8 w 259"/>
                  <a:gd name="T7" fmla="*/ 0 h 271"/>
                  <a:gd name="T8" fmla="*/ 0 w 259"/>
                  <a:gd name="T9" fmla="*/ 8 h 271"/>
                  <a:gd name="T10" fmla="*/ 8 w 259"/>
                  <a:gd name="T11" fmla="*/ 40 h 271"/>
                  <a:gd name="T12" fmla="*/ 23 w 259"/>
                  <a:gd name="T13" fmla="*/ 48 h 271"/>
                  <a:gd name="T14" fmla="*/ 23 w 259"/>
                  <a:gd name="T15" fmla="*/ 72 h 271"/>
                  <a:gd name="T16" fmla="*/ 23 w 259"/>
                  <a:gd name="T17" fmla="*/ 88 h 271"/>
                  <a:gd name="T18" fmla="*/ 23 w 259"/>
                  <a:gd name="T19" fmla="*/ 104 h 271"/>
                  <a:gd name="T20" fmla="*/ 37 w 259"/>
                  <a:gd name="T21" fmla="*/ 120 h 271"/>
                  <a:gd name="T22" fmla="*/ 37 w 259"/>
                  <a:gd name="T23" fmla="*/ 144 h 271"/>
                  <a:gd name="T24" fmla="*/ 45 w 259"/>
                  <a:gd name="T25" fmla="*/ 144 h 271"/>
                  <a:gd name="T26" fmla="*/ 74 w 259"/>
                  <a:gd name="T27" fmla="*/ 175 h 271"/>
                  <a:gd name="T28" fmla="*/ 89 w 259"/>
                  <a:gd name="T29" fmla="*/ 207 h 271"/>
                  <a:gd name="T30" fmla="*/ 111 w 259"/>
                  <a:gd name="T31" fmla="*/ 207 h 271"/>
                  <a:gd name="T32" fmla="*/ 134 w 259"/>
                  <a:gd name="T33" fmla="*/ 207 h 271"/>
                  <a:gd name="T34" fmla="*/ 163 w 259"/>
                  <a:gd name="T35" fmla="*/ 215 h 271"/>
                  <a:gd name="T36" fmla="*/ 171 w 259"/>
                  <a:gd name="T37" fmla="*/ 223 h 271"/>
                  <a:gd name="T38" fmla="*/ 200 w 259"/>
                  <a:gd name="T39" fmla="*/ 247 h 271"/>
                  <a:gd name="T40" fmla="*/ 215 w 259"/>
                  <a:gd name="T41" fmla="*/ 271 h 271"/>
                  <a:gd name="T42" fmla="*/ 237 w 259"/>
                  <a:gd name="T43" fmla="*/ 271 h 271"/>
                  <a:gd name="T44" fmla="*/ 252 w 259"/>
                  <a:gd name="T45" fmla="*/ 271 h 271"/>
                  <a:gd name="T46" fmla="*/ 259 w 259"/>
                  <a:gd name="T47" fmla="*/ 263 h 271"/>
                  <a:gd name="T48" fmla="*/ 252 w 259"/>
                  <a:gd name="T49" fmla="*/ 223 h 271"/>
                  <a:gd name="T50" fmla="*/ 237 w 259"/>
                  <a:gd name="T51" fmla="*/ 207 h 271"/>
                  <a:gd name="T52" fmla="*/ 215 w 259"/>
                  <a:gd name="T53" fmla="*/ 175 h 271"/>
                  <a:gd name="T54" fmla="*/ 208 w 259"/>
                  <a:gd name="T55" fmla="*/ 159 h 271"/>
                  <a:gd name="T56" fmla="*/ 208 w 259"/>
                  <a:gd name="T57" fmla="*/ 144 h 271"/>
                  <a:gd name="T58" fmla="*/ 208 w 259"/>
                  <a:gd name="T59" fmla="*/ 120 h 271"/>
                  <a:gd name="T60" fmla="*/ 200 w 259"/>
                  <a:gd name="T61" fmla="*/ 88 h 271"/>
                  <a:gd name="T62" fmla="*/ 186 w 259"/>
                  <a:gd name="T63" fmla="*/ 48 h 271"/>
                  <a:gd name="T64" fmla="*/ 163 w 259"/>
                  <a:gd name="T65" fmla="*/ 40 h 271"/>
                  <a:gd name="T66" fmla="*/ 134 w 259"/>
                  <a:gd name="T67" fmla="*/ 8 h 271"/>
                  <a:gd name="T68" fmla="*/ 111 w 259"/>
                  <a:gd name="T69" fmla="*/ 16 h 271"/>
                  <a:gd name="T70" fmla="*/ 89 w 259"/>
                  <a:gd name="T71"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1">
                    <a:moveTo>
                      <a:pt x="89" y="16"/>
                    </a:moveTo>
                    <a:lnTo>
                      <a:pt x="52" y="48"/>
                    </a:lnTo>
                    <a:lnTo>
                      <a:pt x="45" y="8"/>
                    </a:lnTo>
                    <a:lnTo>
                      <a:pt x="8" y="0"/>
                    </a:lnTo>
                    <a:lnTo>
                      <a:pt x="0" y="8"/>
                    </a:lnTo>
                    <a:lnTo>
                      <a:pt x="8" y="40"/>
                    </a:lnTo>
                    <a:lnTo>
                      <a:pt x="23" y="48"/>
                    </a:lnTo>
                    <a:lnTo>
                      <a:pt x="23" y="72"/>
                    </a:lnTo>
                    <a:lnTo>
                      <a:pt x="23" y="88"/>
                    </a:lnTo>
                    <a:lnTo>
                      <a:pt x="23" y="104"/>
                    </a:lnTo>
                    <a:lnTo>
                      <a:pt x="37" y="120"/>
                    </a:lnTo>
                    <a:lnTo>
                      <a:pt x="37" y="144"/>
                    </a:lnTo>
                    <a:lnTo>
                      <a:pt x="45" y="144"/>
                    </a:lnTo>
                    <a:lnTo>
                      <a:pt x="74" y="175"/>
                    </a:lnTo>
                    <a:lnTo>
                      <a:pt x="89" y="207"/>
                    </a:lnTo>
                    <a:lnTo>
                      <a:pt x="111" y="207"/>
                    </a:lnTo>
                    <a:lnTo>
                      <a:pt x="134" y="207"/>
                    </a:lnTo>
                    <a:lnTo>
                      <a:pt x="163" y="215"/>
                    </a:lnTo>
                    <a:lnTo>
                      <a:pt x="171" y="223"/>
                    </a:lnTo>
                    <a:lnTo>
                      <a:pt x="200" y="247"/>
                    </a:lnTo>
                    <a:lnTo>
                      <a:pt x="215" y="271"/>
                    </a:lnTo>
                    <a:lnTo>
                      <a:pt x="237" y="271"/>
                    </a:lnTo>
                    <a:lnTo>
                      <a:pt x="252" y="271"/>
                    </a:lnTo>
                    <a:lnTo>
                      <a:pt x="259" y="263"/>
                    </a:lnTo>
                    <a:lnTo>
                      <a:pt x="252" y="223"/>
                    </a:lnTo>
                    <a:lnTo>
                      <a:pt x="237" y="207"/>
                    </a:lnTo>
                    <a:lnTo>
                      <a:pt x="215" y="175"/>
                    </a:lnTo>
                    <a:lnTo>
                      <a:pt x="208" y="159"/>
                    </a:lnTo>
                    <a:lnTo>
                      <a:pt x="208" y="144"/>
                    </a:lnTo>
                    <a:lnTo>
                      <a:pt x="208" y="120"/>
                    </a:lnTo>
                    <a:lnTo>
                      <a:pt x="200" y="88"/>
                    </a:lnTo>
                    <a:lnTo>
                      <a:pt x="186" y="48"/>
                    </a:lnTo>
                    <a:lnTo>
                      <a:pt x="163" y="40"/>
                    </a:lnTo>
                    <a:lnTo>
                      <a:pt x="134" y="8"/>
                    </a:lnTo>
                    <a:lnTo>
                      <a:pt x="111" y="16"/>
                    </a:lnTo>
                    <a:lnTo>
                      <a:pt x="89" y="1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25" name="Group 193"/>
            <p:cNvGrpSpPr>
              <a:grpSpLocks/>
            </p:cNvGrpSpPr>
            <p:nvPr/>
          </p:nvGrpSpPr>
          <p:grpSpPr bwMode="auto">
            <a:xfrm>
              <a:off x="2846" y="20521"/>
              <a:ext cx="310" cy="239"/>
              <a:chOff x="2846" y="20521"/>
              <a:chExt cx="310" cy="239"/>
            </a:xfrm>
          </p:grpSpPr>
          <p:sp>
            <p:nvSpPr>
              <p:cNvPr id="658626" name="Freeform 194"/>
              <p:cNvSpPr>
                <a:spLocks/>
              </p:cNvSpPr>
              <p:nvPr/>
            </p:nvSpPr>
            <p:spPr bwMode="auto">
              <a:xfrm>
                <a:off x="2846" y="20521"/>
                <a:ext cx="310" cy="239"/>
              </a:xfrm>
              <a:custGeom>
                <a:avLst/>
                <a:gdLst>
                  <a:gd name="T0" fmla="*/ 163 w 310"/>
                  <a:gd name="T1" fmla="*/ 191 h 239"/>
                  <a:gd name="T2" fmla="*/ 222 w 310"/>
                  <a:gd name="T3" fmla="*/ 191 h 239"/>
                  <a:gd name="T4" fmla="*/ 222 w 310"/>
                  <a:gd name="T5" fmla="*/ 159 h 239"/>
                  <a:gd name="T6" fmla="*/ 251 w 310"/>
                  <a:gd name="T7" fmla="*/ 159 h 239"/>
                  <a:gd name="T8" fmla="*/ 259 w 310"/>
                  <a:gd name="T9" fmla="*/ 135 h 239"/>
                  <a:gd name="T10" fmla="*/ 310 w 310"/>
                  <a:gd name="T11" fmla="*/ 96 h 239"/>
                  <a:gd name="T12" fmla="*/ 310 w 310"/>
                  <a:gd name="T13" fmla="*/ 80 h 239"/>
                  <a:gd name="T14" fmla="*/ 310 w 310"/>
                  <a:gd name="T15" fmla="*/ 64 h 239"/>
                  <a:gd name="T16" fmla="*/ 310 w 310"/>
                  <a:gd name="T17" fmla="*/ 56 h 239"/>
                  <a:gd name="T18" fmla="*/ 303 w 310"/>
                  <a:gd name="T19" fmla="*/ 48 h 239"/>
                  <a:gd name="T20" fmla="*/ 288 w 310"/>
                  <a:gd name="T21" fmla="*/ 8 h 239"/>
                  <a:gd name="T22" fmla="*/ 251 w 310"/>
                  <a:gd name="T23" fmla="*/ 0 h 239"/>
                  <a:gd name="T24" fmla="*/ 222 w 310"/>
                  <a:gd name="T25" fmla="*/ 8 h 239"/>
                  <a:gd name="T26" fmla="*/ 222 w 310"/>
                  <a:gd name="T27" fmla="*/ 16 h 239"/>
                  <a:gd name="T28" fmla="*/ 200 w 310"/>
                  <a:gd name="T29" fmla="*/ 48 h 239"/>
                  <a:gd name="T30" fmla="*/ 178 w 310"/>
                  <a:gd name="T31" fmla="*/ 16 h 239"/>
                  <a:gd name="T32" fmla="*/ 163 w 310"/>
                  <a:gd name="T33" fmla="*/ 16 h 239"/>
                  <a:gd name="T34" fmla="*/ 148 w 310"/>
                  <a:gd name="T35" fmla="*/ 16 h 239"/>
                  <a:gd name="T36" fmla="*/ 126 w 310"/>
                  <a:gd name="T37" fmla="*/ 16 h 239"/>
                  <a:gd name="T38" fmla="*/ 96 w 310"/>
                  <a:gd name="T39" fmla="*/ 16 h 239"/>
                  <a:gd name="T40" fmla="*/ 74 w 310"/>
                  <a:gd name="T41" fmla="*/ 16 h 239"/>
                  <a:gd name="T42" fmla="*/ 59 w 310"/>
                  <a:gd name="T43" fmla="*/ 16 h 239"/>
                  <a:gd name="T44" fmla="*/ 52 w 310"/>
                  <a:gd name="T45" fmla="*/ 48 h 239"/>
                  <a:gd name="T46" fmla="*/ 37 w 310"/>
                  <a:gd name="T47" fmla="*/ 48 h 239"/>
                  <a:gd name="T48" fmla="*/ 8 w 310"/>
                  <a:gd name="T49" fmla="*/ 48 h 239"/>
                  <a:gd name="T50" fmla="*/ 8 w 310"/>
                  <a:gd name="T51" fmla="*/ 56 h 239"/>
                  <a:gd name="T52" fmla="*/ 8 w 310"/>
                  <a:gd name="T53" fmla="*/ 80 h 239"/>
                  <a:gd name="T54" fmla="*/ 0 w 310"/>
                  <a:gd name="T55" fmla="*/ 96 h 239"/>
                  <a:gd name="T56" fmla="*/ 8 w 310"/>
                  <a:gd name="T57" fmla="*/ 104 h 239"/>
                  <a:gd name="T58" fmla="*/ 37 w 310"/>
                  <a:gd name="T59" fmla="*/ 127 h 239"/>
                  <a:gd name="T60" fmla="*/ 37 w 310"/>
                  <a:gd name="T61" fmla="*/ 135 h 239"/>
                  <a:gd name="T62" fmla="*/ 37 w 310"/>
                  <a:gd name="T63" fmla="*/ 159 h 239"/>
                  <a:gd name="T64" fmla="*/ 45 w 310"/>
                  <a:gd name="T65" fmla="*/ 175 h 239"/>
                  <a:gd name="T66" fmla="*/ 52 w 310"/>
                  <a:gd name="T67" fmla="*/ 191 h 239"/>
                  <a:gd name="T68" fmla="*/ 52 w 310"/>
                  <a:gd name="T69" fmla="*/ 223 h 239"/>
                  <a:gd name="T70" fmla="*/ 59 w 310"/>
                  <a:gd name="T71" fmla="*/ 231 h 239"/>
                  <a:gd name="T72" fmla="*/ 74 w 310"/>
                  <a:gd name="T73" fmla="*/ 239 h 239"/>
                  <a:gd name="T74" fmla="*/ 96 w 310"/>
                  <a:gd name="T75" fmla="*/ 239 h 239"/>
                  <a:gd name="T76" fmla="*/ 126 w 310"/>
                  <a:gd name="T77" fmla="*/ 239 h 239"/>
                  <a:gd name="T78" fmla="*/ 163 w 310"/>
                  <a:gd name="T79" fmla="*/ 223 h 239"/>
                  <a:gd name="T80" fmla="*/ 163 w 310"/>
                  <a:gd name="T81"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239">
                    <a:moveTo>
                      <a:pt x="163" y="191"/>
                    </a:moveTo>
                    <a:lnTo>
                      <a:pt x="222" y="191"/>
                    </a:lnTo>
                    <a:lnTo>
                      <a:pt x="222" y="159"/>
                    </a:lnTo>
                    <a:lnTo>
                      <a:pt x="251" y="159"/>
                    </a:lnTo>
                    <a:lnTo>
                      <a:pt x="259" y="135"/>
                    </a:lnTo>
                    <a:lnTo>
                      <a:pt x="310" y="96"/>
                    </a:lnTo>
                    <a:lnTo>
                      <a:pt x="310" y="80"/>
                    </a:lnTo>
                    <a:lnTo>
                      <a:pt x="310" y="64"/>
                    </a:lnTo>
                    <a:lnTo>
                      <a:pt x="310" y="56"/>
                    </a:lnTo>
                    <a:lnTo>
                      <a:pt x="303" y="48"/>
                    </a:lnTo>
                    <a:lnTo>
                      <a:pt x="288" y="8"/>
                    </a:lnTo>
                    <a:lnTo>
                      <a:pt x="251" y="0"/>
                    </a:lnTo>
                    <a:lnTo>
                      <a:pt x="222" y="8"/>
                    </a:lnTo>
                    <a:lnTo>
                      <a:pt x="222" y="16"/>
                    </a:lnTo>
                    <a:lnTo>
                      <a:pt x="200" y="48"/>
                    </a:lnTo>
                    <a:lnTo>
                      <a:pt x="178" y="16"/>
                    </a:lnTo>
                    <a:lnTo>
                      <a:pt x="163" y="16"/>
                    </a:lnTo>
                    <a:lnTo>
                      <a:pt x="148" y="16"/>
                    </a:lnTo>
                    <a:lnTo>
                      <a:pt x="126" y="16"/>
                    </a:lnTo>
                    <a:lnTo>
                      <a:pt x="96" y="16"/>
                    </a:lnTo>
                    <a:lnTo>
                      <a:pt x="74" y="16"/>
                    </a:lnTo>
                    <a:lnTo>
                      <a:pt x="59" y="16"/>
                    </a:lnTo>
                    <a:lnTo>
                      <a:pt x="52" y="48"/>
                    </a:lnTo>
                    <a:lnTo>
                      <a:pt x="37" y="48"/>
                    </a:lnTo>
                    <a:lnTo>
                      <a:pt x="8" y="48"/>
                    </a:lnTo>
                    <a:lnTo>
                      <a:pt x="8" y="56"/>
                    </a:lnTo>
                    <a:lnTo>
                      <a:pt x="8" y="80"/>
                    </a:lnTo>
                    <a:lnTo>
                      <a:pt x="0" y="96"/>
                    </a:lnTo>
                    <a:lnTo>
                      <a:pt x="8" y="104"/>
                    </a:lnTo>
                    <a:lnTo>
                      <a:pt x="37" y="127"/>
                    </a:lnTo>
                    <a:lnTo>
                      <a:pt x="37" y="135"/>
                    </a:lnTo>
                    <a:lnTo>
                      <a:pt x="37" y="159"/>
                    </a:lnTo>
                    <a:lnTo>
                      <a:pt x="45" y="175"/>
                    </a:lnTo>
                    <a:lnTo>
                      <a:pt x="52" y="191"/>
                    </a:lnTo>
                    <a:lnTo>
                      <a:pt x="52" y="223"/>
                    </a:lnTo>
                    <a:lnTo>
                      <a:pt x="59" y="231"/>
                    </a:lnTo>
                    <a:lnTo>
                      <a:pt x="74" y="239"/>
                    </a:lnTo>
                    <a:lnTo>
                      <a:pt x="96" y="239"/>
                    </a:lnTo>
                    <a:lnTo>
                      <a:pt x="126" y="239"/>
                    </a:lnTo>
                    <a:lnTo>
                      <a:pt x="163" y="223"/>
                    </a:lnTo>
                    <a:lnTo>
                      <a:pt x="163" y="19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27" name="Freeform 195"/>
              <p:cNvSpPr>
                <a:spLocks/>
              </p:cNvSpPr>
              <p:nvPr/>
            </p:nvSpPr>
            <p:spPr bwMode="auto">
              <a:xfrm>
                <a:off x="2846" y="20521"/>
                <a:ext cx="310" cy="239"/>
              </a:xfrm>
              <a:custGeom>
                <a:avLst/>
                <a:gdLst>
                  <a:gd name="T0" fmla="*/ 163 w 310"/>
                  <a:gd name="T1" fmla="*/ 191 h 239"/>
                  <a:gd name="T2" fmla="*/ 222 w 310"/>
                  <a:gd name="T3" fmla="*/ 191 h 239"/>
                  <a:gd name="T4" fmla="*/ 222 w 310"/>
                  <a:gd name="T5" fmla="*/ 159 h 239"/>
                  <a:gd name="T6" fmla="*/ 251 w 310"/>
                  <a:gd name="T7" fmla="*/ 159 h 239"/>
                  <a:gd name="T8" fmla="*/ 259 w 310"/>
                  <a:gd name="T9" fmla="*/ 135 h 239"/>
                  <a:gd name="T10" fmla="*/ 310 w 310"/>
                  <a:gd name="T11" fmla="*/ 96 h 239"/>
                  <a:gd name="T12" fmla="*/ 310 w 310"/>
                  <a:gd name="T13" fmla="*/ 80 h 239"/>
                  <a:gd name="T14" fmla="*/ 310 w 310"/>
                  <a:gd name="T15" fmla="*/ 64 h 239"/>
                  <a:gd name="T16" fmla="*/ 310 w 310"/>
                  <a:gd name="T17" fmla="*/ 56 h 239"/>
                  <a:gd name="T18" fmla="*/ 303 w 310"/>
                  <a:gd name="T19" fmla="*/ 48 h 239"/>
                  <a:gd name="T20" fmla="*/ 288 w 310"/>
                  <a:gd name="T21" fmla="*/ 8 h 239"/>
                  <a:gd name="T22" fmla="*/ 251 w 310"/>
                  <a:gd name="T23" fmla="*/ 0 h 239"/>
                  <a:gd name="T24" fmla="*/ 222 w 310"/>
                  <a:gd name="T25" fmla="*/ 8 h 239"/>
                  <a:gd name="T26" fmla="*/ 222 w 310"/>
                  <a:gd name="T27" fmla="*/ 16 h 239"/>
                  <a:gd name="T28" fmla="*/ 200 w 310"/>
                  <a:gd name="T29" fmla="*/ 48 h 239"/>
                  <a:gd name="T30" fmla="*/ 178 w 310"/>
                  <a:gd name="T31" fmla="*/ 16 h 239"/>
                  <a:gd name="T32" fmla="*/ 163 w 310"/>
                  <a:gd name="T33" fmla="*/ 16 h 239"/>
                  <a:gd name="T34" fmla="*/ 148 w 310"/>
                  <a:gd name="T35" fmla="*/ 16 h 239"/>
                  <a:gd name="T36" fmla="*/ 126 w 310"/>
                  <a:gd name="T37" fmla="*/ 16 h 239"/>
                  <a:gd name="T38" fmla="*/ 96 w 310"/>
                  <a:gd name="T39" fmla="*/ 16 h 239"/>
                  <a:gd name="T40" fmla="*/ 74 w 310"/>
                  <a:gd name="T41" fmla="*/ 16 h 239"/>
                  <a:gd name="T42" fmla="*/ 59 w 310"/>
                  <a:gd name="T43" fmla="*/ 16 h 239"/>
                  <a:gd name="T44" fmla="*/ 52 w 310"/>
                  <a:gd name="T45" fmla="*/ 48 h 239"/>
                  <a:gd name="T46" fmla="*/ 37 w 310"/>
                  <a:gd name="T47" fmla="*/ 48 h 239"/>
                  <a:gd name="T48" fmla="*/ 8 w 310"/>
                  <a:gd name="T49" fmla="*/ 48 h 239"/>
                  <a:gd name="T50" fmla="*/ 8 w 310"/>
                  <a:gd name="T51" fmla="*/ 56 h 239"/>
                  <a:gd name="T52" fmla="*/ 8 w 310"/>
                  <a:gd name="T53" fmla="*/ 80 h 239"/>
                  <a:gd name="T54" fmla="*/ 0 w 310"/>
                  <a:gd name="T55" fmla="*/ 96 h 239"/>
                  <a:gd name="T56" fmla="*/ 8 w 310"/>
                  <a:gd name="T57" fmla="*/ 104 h 239"/>
                  <a:gd name="T58" fmla="*/ 37 w 310"/>
                  <a:gd name="T59" fmla="*/ 127 h 239"/>
                  <a:gd name="T60" fmla="*/ 37 w 310"/>
                  <a:gd name="T61" fmla="*/ 135 h 239"/>
                  <a:gd name="T62" fmla="*/ 37 w 310"/>
                  <a:gd name="T63" fmla="*/ 159 h 239"/>
                  <a:gd name="T64" fmla="*/ 45 w 310"/>
                  <a:gd name="T65" fmla="*/ 175 h 239"/>
                  <a:gd name="T66" fmla="*/ 52 w 310"/>
                  <a:gd name="T67" fmla="*/ 191 h 239"/>
                  <a:gd name="T68" fmla="*/ 52 w 310"/>
                  <a:gd name="T69" fmla="*/ 223 h 239"/>
                  <a:gd name="T70" fmla="*/ 59 w 310"/>
                  <a:gd name="T71" fmla="*/ 231 h 239"/>
                  <a:gd name="T72" fmla="*/ 74 w 310"/>
                  <a:gd name="T73" fmla="*/ 239 h 239"/>
                  <a:gd name="T74" fmla="*/ 96 w 310"/>
                  <a:gd name="T75" fmla="*/ 239 h 239"/>
                  <a:gd name="T76" fmla="*/ 126 w 310"/>
                  <a:gd name="T77" fmla="*/ 239 h 239"/>
                  <a:gd name="T78" fmla="*/ 163 w 310"/>
                  <a:gd name="T79" fmla="*/ 223 h 239"/>
                  <a:gd name="T80" fmla="*/ 163 w 310"/>
                  <a:gd name="T81"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239">
                    <a:moveTo>
                      <a:pt x="163" y="191"/>
                    </a:moveTo>
                    <a:lnTo>
                      <a:pt x="222" y="191"/>
                    </a:lnTo>
                    <a:lnTo>
                      <a:pt x="222" y="159"/>
                    </a:lnTo>
                    <a:lnTo>
                      <a:pt x="251" y="159"/>
                    </a:lnTo>
                    <a:lnTo>
                      <a:pt x="259" y="135"/>
                    </a:lnTo>
                    <a:lnTo>
                      <a:pt x="310" y="96"/>
                    </a:lnTo>
                    <a:lnTo>
                      <a:pt x="310" y="80"/>
                    </a:lnTo>
                    <a:lnTo>
                      <a:pt x="310" y="64"/>
                    </a:lnTo>
                    <a:lnTo>
                      <a:pt x="310" y="56"/>
                    </a:lnTo>
                    <a:lnTo>
                      <a:pt x="303" y="48"/>
                    </a:lnTo>
                    <a:lnTo>
                      <a:pt x="288" y="8"/>
                    </a:lnTo>
                    <a:lnTo>
                      <a:pt x="251" y="0"/>
                    </a:lnTo>
                    <a:lnTo>
                      <a:pt x="222" y="8"/>
                    </a:lnTo>
                    <a:lnTo>
                      <a:pt x="222" y="16"/>
                    </a:lnTo>
                    <a:lnTo>
                      <a:pt x="200" y="48"/>
                    </a:lnTo>
                    <a:lnTo>
                      <a:pt x="178" y="16"/>
                    </a:lnTo>
                    <a:lnTo>
                      <a:pt x="163" y="16"/>
                    </a:lnTo>
                    <a:lnTo>
                      <a:pt x="148" y="16"/>
                    </a:lnTo>
                    <a:lnTo>
                      <a:pt x="126" y="16"/>
                    </a:lnTo>
                    <a:lnTo>
                      <a:pt x="96" y="16"/>
                    </a:lnTo>
                    <a:lnTo>
                      <a:pt x="74" y="16"/>
                    </a:lnTo>
                    <a:lnTo>
                      <a:pt x="59" y="16"/>
                    </a:lnTo>
                    <a:lnTo>
                      <a:pt x="52" y="48"/>
                    </a:lnTo>
                    <a:lnTo>
                      <a:pt x="37" y="48"/>
                    </a:lnTo>
                    <a:lnTo>
                      <a:pt x="8" y="48"/>
                    </a:lnTo>
                    <a:lnTo>
                      <a:pt x="8" y="56"/>
                    </a:lnTo>
                    <a:lnTo>
                      <a:pt x="8" y="80"/>
                    </a:lnTo>
                    <a:lnTo>
                      <a:pt x="0" y="96"/>
                    </a:lnTo>
                    <a:lnTo>
                      <a:pt x="8" y="104"/>
                    </a:lnTo>
                    <a:lnTo>
                      <a:pt x="37" y="127"/>
                    </a:lnTo>
                    <a:lnTo>
                      <a:pt x="37" y="135"/>
                    </a:lnTo>
                    <a:lnTo>
                      <a:pt x="37" y="159"/>
                    </a:lnTo>
                    <a:lnTo>
                      <a:pt x="45" y="175"/>
                    </a:lnTo>
                    <a:lnTo>
                      <a:pt x="52" y="191"/>
                    </a:lnTo>
                    <a:lnTo>
                      <a:pt x="52" y="223"/>
                    </a:lnTo>
                    <a:lnTo>
                      <a:pt x="59" y="231"/>
                    </a:lnTo>
                    <a:lnTo>
                      <a:pt x="74" y="239"/>
                    </a:lnTo>
                    <a:lnTo>
                      <a:pt x="96" y="239"/>
                    </a:lnTo>
                    <a:lnTo>
                      <a:pt x="126" y="239"/>
                    </a:lnTo>
                    <a:lnTo>
                      <a:pt x="163" y="223"/>
                    </a:lnTo>
                    <a:lnTo>
                      <a:pt x="163" y="19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grpSp>
        <p:nvGrpSpPr>
          <p:cNvPr id="658628" name="Group 196"/>
          <p:cNvGrpSpPr>
            <a:grpSpLocks/>
          </p:cNvGrpSpPr>
          <p:nvPr/>
        </p:nvGrpSpPr>
        <p:grpSpPr bwMode="auto">
          <a:xfrm>
            <a:off x="5988050" y="909638"/>
            <a:ext cx="361950" cy="684212"/>
            <a:chOff x="3806" y="18261"/>
            <a:chExt cx="228" cy="431"/>
          </a:xfrm>
        </p:grpSpPr>
        <p:sp>
          <p:nvSpPr>
            <p:cNvPr id="658629" name="Freeform 197"/>
            <p:cNvSpPr>
              <a:spLocks/>
            </p:cNvSpPr>
            <p:nvPr/>
          </p:nvSpPr>
          <p:spPr bwMode="auto">
            <a:xfrm>
              <a:off x="3806" y="18261"/>
              <a:ext cx="228" cy="431"/>
            </a:xfrm>
            <a:custGeom>
              <a:avLst/>
              <a:gdLst>
                <a:gd name="T0" fmla="*/ 228 w 228"/>
                <a:gd name="T1" fmla="*/ 0 h 431"/>
                <a:gd name="T2" fmla="*/ 220 w 228"/>
                <a:gd name="T3" fmla="*/ 32 h 431"/>
                <a:gd name="T4" fmla="*/ 176 w 228"/>
                <a:gd name="T5" fmla="*/ 32 h 431"/>
                <a:gd name="T6" fmla="*/ 139 w 228"/>
                <a:gd name="T7" fmla="*/ 48 h 431"/>
                <a:gd name="T8" fmla="*/ 109 w 228"/>
                <a:gd name="T9" fmla="*/ 112 h 431"/>
                <a:gd name="T10" fmla="*/ 102 w 228"/>
                <a:gd name="T11" fmla="*/ 120 h 431"/>
                <a:gd name="T12" fmla="*/ 80 w 228"/>
                <a:gd name="T13" fmla="*/ 152 h 431"/>
                <a:gd name="T14" fmla="*/ 58 w 228"/>
                <a:gd name="T15" fmla="*/ 192 h 431"/>
                <a:gd name="T16" fmla="*/ 50 w 228"/>
                <a:gd name="T17" fmla="*/ 192 h 431"/>
                <a:gd name="T18" fmla="*/ 50 w 228"/>
                <a:gd name="T19" fmla="*/ 224 h 431"/>
                <a:gd name="T20" fmla="*/ 36 w 228"/>
                <a:gd name="T21" fmla="*/ 224 h 431"/>
                <a:gd name="T22" fmla="*/ 22 w 228"/>
                <a:gd name="T23" fmla="*/ 248 h 431"/>
                <a:gd name="T24" fmla="*/ 7 w 228"/>
                <a:gd name="T25" fmla="*/ 288 h 431"/>
                <a:gd name="T26" fmla="*/ 0 w 228"/>
                <a:gd name="T27" fmla="*/ 328 h 431"/>
                <a:gd name="T28" fmla="*/ 0 w 228"/>
                <a:gd name="T29" fmla="*/ 392 h 431"/>
                <a:gd name="T30" fmla="*/ 0 w 228"/>
                <a:gd name="T31" fmla="*/ 431 h 431"/>
                <a:gd name="T32" fmla="*/ 7 w 228"/>
                <a:gd name="T33" fmla="*/ 431 h 431"/>
                <a:gd name="T34" fmla="*/ 22 w 228"/>
                <a:gd name="T35" fmla="*/ 407 h 431"/>
                <a:gd name="T36" fmla="*/ 50 w 228"/>
                <a:gd name="T37" fmla="*/ 392 h 431"/>
                <a:gd name="T38" fmla="*/ 80 w 228"/>
                <a:gd name="T39" fmla="*/ 328 h 431"/>
                <a:gd name="T40" fmla="*/ 80 w 228"/>
                <a:gd name="T41" fmla="*/ 320 h 431"/>
                <a:gd name="T42" fmla="*/ 87 w 228"/>
                <a:gd name="T43" fmla="*/ 248 h 431"/>
                <a:gd name="T44" fmla="*/ 102 w 228"/>
                <a:gd name="T45" fmla="*/ 224 h 431"/>
                <a:gd name="T46" fmla="*/ 139 w 228"/>
                <a:gd name="T47" fmla="*/ 192 h 431"/>
                <a:gd name="T48" fmla="*/ 168 w 228"/>
                <a:gd name="T49" fmla="*/ 152 h 431"/>
                <a:gd name="T50" fmla="*/ 176 w 228"/>
                <a:gd name="T51" fmla="*/ 120 h 431"/>
                <a:gd name="T52" fmla="*/ 183 w 228"/>
                <a:gd name="T53" fmla="*/ 112 h 431"/>
                <a:gd name="T54" fmla="*/ 198 w 228"/>
                <a:gd name="T55" fmla="*/ 48 h 431"/>
                <a:gd name="T56" fmla="*/ 220 w 228"/>
                <a:gd name="T57" fmla="*/ 32 h 431"/>
                <a:gd name="T58" fmla="*/ 220 w 228"/>
                <a:gd name="T59" fmla="*/ 0 h 431"/>
                <a:gd name="T60" fmla="*/ 228 w 228"/>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431">
                  <a:moveTo>
                    <a:pt x="228" y="0"/>
                  </a:moveTo>
                  <a:lnTo>
                    <a:pt x="220" y="32"/>
                  </a:lnTo>
                  <a:lnTo>
                    <a:pt x="176" y="32"/>
                  </a:lnTo>
                  <a:lnTo>
                    <a:pt x="139" y="48"/>
                  </a:lnTo>
                  <a:lnTo>
                    <a:pt x="109" y="112"/>
                  </a:lnTo>
                  <a:lnTo>
                    <a:pt x="102" y="120"/>
                  </a:lnTo>
                  <a:lnTo>
                    <a:pt x="80" y="152"/>
                  </a:lnTo>
                  <a:lnTo>
                    <a:pt x="58" y="192"/>
                  </a:lnTo>
                  <a:lnTo>
                    <a:pt x="50" y="192"/>
                  </a:lnTo>
                  <a:lnTo>
                    <a:pt x="50" y="224"/>
                  </a:lnTo>
                  <a:lnTo>
                    <a:pt x="36" y="224"/>
                  </a:lnTo>
                  <a:lnTo>
                    <a:pt x="22" y="248"/>
                  </a:lnTo>
                  <a:lnTo>
                    <a:pt x="7" y="288"/>
                  </a:lnTo>
                  <a:lnTo>
                    <a:pt x="0" y="328"/>
                  </a:lnTo>
                  <a:lnTo>
                    <a:pt x="0" y="392"/>
                  </a:lnTo>
                  <a:lnTo>
                    <a:pt x="0" y="431"/>
                  </a:lnTo>
                  <a:lnTo>
                    <a:pt x="7" y="431"/>
                  </a:lnTo>
                  <a:lnTo>
                    <a:pt x="22" y="407"/>
                  </a:lnTo>
                  <a:lnTo>
                    <a:pt x="50" y="392"/>
                  </a:lnTo>
                  <a:lnTo>
                    <a:pt x="80" y="328"/>
                  </a:lnTo>
                  <a:lnTo>
                    <a:pt x="80" y="320"/>
                  </a:lnTo>
                  <a:lnTo>
                    <a:pt x="87" y="248"/>
                  </a:lnTo>
                  <a:lnTo>
                    <a:pt x="102" y="224"/>
                  </a:lnTo>
                  <a:lnTo>
                    <a:pt x="139" y="192"/>
                  </a:lnTo>
                  <a:lnTo>
                    <a:pt x="168" y="152"/>
                  </a:lnTo>
                  <a:lnTo>
                    <a:pt x="176" y="120"/>
                  </a:lnTo>
                  <a:lnTo>
                    <a:pt x="183" y="112"/>
                  </a:lnTo>
                  <a:lnTo>
                    <a:pt x="198" y="48"/>
                  </a:lnTo>
                  <a:lnTo>
                    <a:pt x="220" y="32"/>
                  </a:lnTo>
                  <a:lnTo>
                    <a:pt x="220" y="0"/>
                  </a:lnTo>
                  <a:lnTo>
                    <a:pt x="228"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30" name="Freeform 198"/>
            <p:cNvSpPr>
              <a:spLocks/>
            </p:cNvSpPr>
            <p:nvPr/>
          </p:nvSpPr>
          <p:spPr bwMode="auto">
            <a:xfrm>
              <a:off x="3806" y="18261"/>
              <a:ext cx="228" cy="431"/>
            </a:xfrm>
            <a:custGeom>
              <a:avLst/>
              <a:gdLst>
                <a:gd name="T0" fmla="*/ 228 w 228"/>
                <a:gd name="T1" fmla="*/ 0 h 431"/>
                <a:gd name="T2" fmla="*/ 220 w 228"/>
                <a:gd name="T3" fmla="*/ 32 h 431"/>
                <a:gd name="T4" fmla="*/ 176 w 228"/>
                <a:gd name="T5" fmla="*/ 32 h 431"/>
                <a:gd name="T6" fmla="*/ 139 w 228"/>
                <a:gd name="T7" fmla="*/ 48 h 431"/>
                <a:gd name="T8" fmla="*/ 109 w 228"/>
                <a:gd name="T9" fmla="*/ 112 h 431"/>
                <a:gd name="T10" fmla="*/ 102 w 228"/>
                <a:gd name="T11" fmla="*/ 120 h 431"/>
                <a:gd name="T12" fmla="*/ 80 w 228"/>
                <a:gd name="T13" fmla="*/ 152 h 431"/>
                <a:gd name="T14" fmla="*/ 58 w 228"/>
                <a:gd name="T15" fmla="*/ 192 h 431"/>
                <a:gd name="T16" fmla="*/ 50 w 228"/>
                <a:gd name="T17" fmla="*/ 192 h 431"/>
                <a:gd name="T18" fmla="*/ 50 w 228"/>
                <a:gd name="T19" fmla="*/ 224 h 431"/>
                <a:gd name="T20" fmla="*/ 36 w 228"/>
                <a:gd name="T21" fmla="*/ 224 h 431"/>
                <a:gd name="T22" fmla="*/ 22 w 228"/>
                <a:gd name="T23" fmla="*/ 248 h 431"/>
                <a:gd name="T24" fmla="*/ 7 w 228"/>
                <a:gd name="T25" fmla="*/ 288 h 431"/>
                <a:gd name="T26" fmla="*/ 0 w 228"/>
                <a:gd name="T27" fmla="*/ 328 h 431"/>
                <a:gd name="T28" fmla="*/ 0 w 228"/>
                <a:gd name="T29" fmla="*/ 392 h 431"/>
                <a:gd name="T30" fmla="*/ 0 w 228"/>
                <a:gd name="T31" fmla="*/ 431 h 431"/>
                <a:gd name="T32" fmla="*/ 7 w 228"/>
                <a:gd name="T33" fmla="*/ 431 h 431"/>
                <a:gd name="T34" fmla="*/ 22 w 228"/>
                <a:gd name="T35" fmla="*/ 407 h 431"/>
                <a:gd name="T36" fmla="*/ 50 w 228"/>
                <a:gd name="T37" fmla="*/ 392 h 431"/>
                <a:gd name="T38" fmla="*/ 80 w 228"/>
                <a:gd name="T39" fmla="*/ 328 h 431"/>
                <a:gd name="T40" fmla="*/ 80 w 228"/>
                <a:gd name="T41" fmla="*/ 320 h 431"/>
                <a:gd name="T42" fmla="*/ 87 w 228"/>
                <a:gd name="T43" fmla="*/ 248 h 431"/>
                <a:gd name="T44" fmla="*/ 102 w 228"/>
                <a:gd name="T45" fmla="*/ 224 h 431"/>
                <a:gd name="T46" fmla="*/ 139 w 228"/>
                <a:gd name="T47" fmla="*/ 192 h 431"/>
                <a:gd name="T48" fmla="*/ 168 w 228"/>
                <a:gd name="T49" fmla="*/ 152 h 431"/>
                <a:gd name="T50" fmla="*/ 176 w 228"/>
                <a:gd name="T51" fmla="*/ 120 h 431"/>
                <a:gd name="T52" fmla="*/ 183 w 228"/>
                <a:gd name="T53" fmla="*/ 112 h 431"/>
                <a:gd name="T54" fmla="*/ 198 w 228"/>
                <a:gd name="T55" fmla="*/ 48 h 431"/>
                <a:gd name="T56" fmla="*/ 220 w 228"/>
                <a:gd name="T57" fmla="*/ 32 h 431"/>
                <a:gd name="T58" fmla="*/ 220 w 228"/>
                <a:gd name="T59" fmla="*/ 0 h 431"/>
                <a:gd name="T60" fmla="*/ 228 w 228"/>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431">
                  <a:moveTo>
                    <a:pt x="228" y="0"/>
                  </a:moveTo>
                  <a:lnTo>
                    <a:pt x="220" y="32"/>
                  </a:lnTo>
                  <a:lnTo>
                    <a:pt x="176" y="32"/>
                  </a:lnTo>
                  <a:lnTo>
                    <a:pt x="139" y="48"/>
                  </a:lnTo>
                  <a:lnTo>
                    <a:pt x="109" y="112"/>
                  </a:lnTo>
                  <a:lnTo>
                    <a:pt x="102" y="120"/>
                  </a:lnTo>
                  <a:lnTo>
                    <a:pt x="80" y="152"/>
                  </a:lnTo>
                  <a:lnTo>
                    <a:pt x="58" y="192"/>
                  </a:lnTo>
                  <a:lnTo>
                    <a:pt x="50" y="192"/>
                  </a:lnTo>
                  <a:lnTo>
                    <a:pt x="50" y="224"/>
                  </a:lnTo>
                  <a:lnTo>
                    <a:pt x="36" y="224"/>
                  </a:lnTo>
                  <a:lnTo>
                    <a:pt x="22" y="248"/>
                  </a:lnTo>
                  <a:lnTo>
                    <a:pt x="7" y="288"/>
                  </a:lnTo>
                  <a:lnTo>
                    <a:pt x="0" y="328"/>
                  </a:lnTo>
                  <a:lnTo>
                    <a:pt x="0" y="392"/>
                  </a:lnTo>
                  <a:lnTo>
                    <a:pt x="0" y="431"/>
                  </a:lnTo>
                  <a:lnTo>
                    <a:pt x="7" y="431"/>
                  </a:lnTo>
                  <a:lnTo>
                    <a:pt x="22" y="407"/>
                  </a:lnTo>
                  <a:lnTo>
                    <a:pt x="50" y="392"/>
                  </a:lnTo>
                  <a:lnTo>
                    <a:pt x="80" y="328"/>
                  </a:lnTo>
                  <a:lnTo>
                    <a:pt x="80" y="320"/>
                  </a:lnTo>
                  <a:lnTo>
                    <a:pt x="87" y="248"/>
                  </a:lnTo>
                  <a:lnTo>
                    <a:pt x="102" y="224"/>
                  </a:lnTo>
                  <a:lnTo>
                    <a:pt x="139" y="192"/>
                  </a:lnTo>
                  <a:lnTo>
                    <a:pt x="168" y="152"/>
                  </a:lnTo>
                  <a:lnTo>
                    <a:pt x="176" y="120"/>
                  </a:lnTo>
                  <a:lnTo>
                    <a:pt x="183" y="112"/>
                  </a:lnTo>
                  <a:lnTo>
                    <a:pt x="198" y="48"/>
                  </a:lnTo>
                  <a:lnTo>
                    <a:pt x="220" y="32"/>
                  </a:lnTo>
                  <a:lnTo>
                    <a:pt x="220" y="0"/>
                  </a:lnTo>
                  <a:lnTo>
                    <a:pt x="228"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31" name="Group 199"/>
          <p:cNvGrpSpPr>
            <a:grpSpLocks/>
          </p:cNvGrpSpPr>
          <p:nvPr/>
        </p:nvGrpSpPr>
        <p:grpSpPr bwMode="auto">
          <a:xfrm>
            <a:off x="4849813" y="6246813"/>
            <a:ext cx="890587" cy="150812"/>
            <a:chOff x="3089" y="21623"/>
            <a:chExt cx="561" cy="95"/>
          </a:xfrm>
        </p:grpSpPr>
        <p:sp>
          <p:nvSpPr>
            <p:cNvPr id="658632" name="Freeform 200"/>
            <p:cNvSpPr>
              <a:spLocks/>
            </p:cNvSpPr>
            <p:nvPr/>
          </p:nvSpPr>
          <p:spPr bwMode="auto">
            <a:xfrm>
              <a:off x="3089" y="21623"/>
              <a:ext cx="561" cy="95"/>
            </a:xfrm>
            <a:custGeom>
              <a:avLst/>
              <a:gdLst>
                <a:gd name="T0" fmla="*/ 554 w 561"/>
                <a:gd name="T1" fmla="*/ 31 h 95"/>
                <a:gd name="T2" fmla="*/ 502 w 561"/>
                <a:gd name="T3" fmla="*/ 47 h 95"/>
                <a:gd name="T4" fmla="*/ 465 w 561"/>
                <a:gd name="T5" fmla="*/ 31 h 95"/>
                <a:gd name="T6" fmla="*/ 428 w 561"/>
                <a:gd name="T7" fmla="*/ 8 h 95"/>
                <a:gd name="T8" fmla="*/ 377 w 561"/>
                <a:gd name="T9" fmla="*/ 0 h 95"/>
                <a:gd name="T10" fmla="*/ 340 w 561"/>
                <a:gd name="T11" fmla="*/ 0 h 95"/>
                <a:gd name="T12" fmla="*/ 318 w 561"/>
                <a:gd name="T13" fmla="*/ 8 h 95"/>
                <a:gd name="T14" fmla="*/ 310 w 561"/>
                <a:gd name="T15" fmla="*/ 31 h 95"/>
                <a:gd name="T16" fmla="*/ 251 w 561"/>
                <a:gd name="T17" fmla="*/ 31 h 95"/>
                <a:gd name="T18" fmla="*/ 207 w 561"/>
                <a:gd name="T19" fmla="*/ 31 h 95"/>
                <a:gd name="T20" fmla="*/ 184 w 561"/>
                <a:gd name="T21" fmla="*/ 16 h 95"/>
                <a:gd name="T22" fmla="*/ 163 w 561"/>
                <a:gd name="T23" fmla="*/ 16 h 95"/>
                <a:gd name="T24" fmla="*/ 126 w 561"/>
                <a:gd name="T25" fmla="*/ 8 h 95"/>
                <a:gd name="T26" fmla="*/ 60 w 561"/>
                <a:gd name="T27" fmla="*/ 8 h 95"/>
                <a:gd name="T28" fmla="*/ 23 w 561"/>
                <a:gd name="T29" fmla="*/ 31 h 95"/>
                <a:gd name="T30" fmla="*/ 0 w 561"/>
                <a:gd name="T31" fmla="*/ 55 h 95"/>
                <a:gd name="T32" fmla="*/ 8 w 561"/>
                <a:gd name="T33" fmla="*/ 55 h 95"/>
                <a:gd name="T34" fmla="*/ 45 w 561"/>
                <a:gd name="T35" fmla="*/ 55 h 95"/>
                <a:gd name="T36" fmla="*/ 60 w 561"/>
                <a:gd name="T37" fmla="*/ 87 h 95"/>
                <a:gd name="T38" fmla="*/ 89 w 561"/>
                <a:gd name="T39" fmla="*/ 87 h 95"/>
                <a:gd name="T40" fmla="*/ 141 w 561"/>
                <a:gd name="T41" fmla="*/ 87 h 95"/>
                <a:gd name="T42" fmla="*/ 184 w 561"/>
                <a:gd name="T43" fmla="*/ 87 h 95"/>
                <a:gd name="T44" fmla="*/ 214 w 561"/>
                <a:gd name="T45" fmla="*/ 79 h 95"/>
                <a:gd name="T46" fmla="*/ 266 w 561"/>
                <a:gd name="T47" fmla="*/ 79 h 95"/>
                <a:gd name="T48" fmla="*/ 318 w 561"/>
                <a:gd name="T49" fmla="*/ 87 h 95"/>
                <a:gd name="T50" fmla="*/ 362 w 561"/>
                <a:gd name="T51" fmla="*/ 87 h 95"/>
                <a:gd name="T52" fmla="*/ 406 w 561"/>
                <a:gd name="T53" fmla="*/ 95 h 95"/>
                <a:gd name="T54" fmla="*/ 428 w 561"/>
                <a:gd name="T55" fmla="*/ 87 h 95"/>
                <a:gd name="T56" fmla="*/ 488 w 561"/>
                <a:gd name="T57" fmla="*/ 87 h 95"/>
                <a:gd name="T58" fmla="*/ 532 w 561"/>
                <a:gd name="T59" fmla="*/ 79 h 95"/>
                <a:gd name="T60" fmla="*/ 561 w 561"/>
                <a:gd name="T61" fmla="*/ 79 h 95"/>
                <a:gd name="T62" fmla="*/ 561 w 561"/>
                <a:gd name="T63"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1" h="95">
                  <a:moveTo>
                    <a:pt x="561" y="31"/>
                  </a:moveTo>
                  <a:lnTo>
                    <a:pt x="554" y="31"/>
                  </a:lnTo>
                  <a:lnTo>
                    <a:pt x="525" y="31"/>
                  </a:lnTo>
                  <a:lnTo>
                    <a:pt x="502" y="47"/>
                  </a:lnTo>
                  <a:lnTo>
                    <a:pt x="473" y="31"/>
                  </a:lnTo>
                  <a:lnTo>
                    <a:pt x="465" y="31"/>
                  </a:lnTo>
                  <a:lnTo>
                    <a:pt x="443" y="16"/>
                  </a:lnTo>
                  <a:lnTo>
                    <a:pt x="428" y="8"/>
                  </a:lnTo>
                  <a:lnTo>
                    <a:pt x="377" y="8"/>
                  </a:lnTo>
                  <a:lnTo>
                    <a:pt x="377" y="0"/>
                  </a:lnTo>
                  <a:lnTo>
                    <a:pt x="362" y="0"/>
                  </a:lnTo>
                  <a:lnTo>
                    <a:pt x="340" y="0"/>
                  </a:lnTo>
                  <a:lnTo>
                    <a:pt x="318" y="0"/>
                  </a:lnTo>
                  <a:lnTo>
                    <a:pt x="318" y="8"/>
                  </a:lnTo>
                  <a:lnTo>
                    <a:pt x="318" y="16"/>
                  </a:lnTo>
                  <a:lnTo>
                    <a:pt x="310" y="31"/>
                  </a:lnTo>
                  <a:lnTo>
                    <a:pt x="288" y="31"/>
                  </a:lnTo>
                  <a:lnTo>
                    <a:pt x="251" y="31"/>
                  </a:lnTo>
                  <a:lnTo>
                    <a:pt x="214" y="31"/>
                  </a:lnTo>
                  <a:lnTo>
                    <a:pt x="207" y="31"/>
                  </a:lnTo>
                  <a:lnTo>
                    <a:pt x="207" y="16"/>
                  </a:lnTo>
                  <a:lnTo>
                    <a:pt x="184" y="16"/>
                  </a:lnTo>
                  <a:lnTo>
                    <a:pt x="171" y="16"/>
                  </a:lnTo>
                  <a:lnTo>
                    <a:pt x="163" y="16"/>
                  </a:lnTo>
                  <a:lnTo>
                    <a:pt x="141" y="8"/>
                  </a:lnTo>
                  <a:lnTo>
                    <a:pt x="126" y="8"/>
                  </a:lnTo>
                  <a:lnTo>
                    <a:pt x="89" y="8"/>
                  </a:lnTo>
                  <a:lnTo>
                    <a:pt x="60" y="8"/>
                  </a:lnTo>
                  <a:lnTo>
                    <a:pt x="45" y="16"/>
                  </a:lnTo>
                  <a:lnTo>
                    <a:pt x="23" y="31"/>
                  </a:lnTo>
                  <a:lnTo>
                    <a:pt x="8" y="47"/>
                  </a:lnTo>
                  <a:lnTo>
                    <a:pt x="0" y="55"/>
                  </a:lnTo>
                  <a:lnTo>
                    <a:pt x="0" y="79"/>
                  </a:lnTo>
                  <a:lnTo>
                    <a:pt x="8" y="55"/>
                  </a:lnTo>
                  <a:lnTo>
                    <a:pt x="23" y="55"/>
                  </a:lnTo>
                  <a:lnTo>
                    <a:pt x="45" y="55"/>
                  </a:lnTo>
                  <a:lnTo>
                    <a:pt x="52" y="79"/>
                  </a:lnTo>
                  <a:lnTo>
                    <a:pt x="60" y="87"/>
                  </a:lnTo>
                  <a:lnTo>
                    <a:pt x="74" y="87"/>
                  </a:lnTo>
                  <a:lnTo>
                    <a:pt x="89" y="87"/>
                  </a:lnTo>
                  <a:lnTo>
                    <a:pt x="97" y="87"/>
                  </a:lnTo>
                  <a:lnTo>
                    <a:pt x="141" y="87"/>
                  </a:lnTo>
                  <a:lnTo>
                    <a:pt x="163" y="87"/>
                  </a:lnTo>
                  <a:lnTo>
                    <a:pt x="184" y="87"/>
                  </a:lnTo>
                  <a:lnTo>
                    <a:pt x="184" y="79"/>
                  </a:lnTo>
                  <a:lnTo>
                    <a:pt x="214" y="79"/>
                  </a:lnTo>
                  <a:lnTo>
                    <a:pt x="244" y="79"/>
                  </a:lnTo>
                  <a:lnTo>
                    <a:pt x="266" y="79"/>
                  </a:lnTo>
                  <a:lnTo>
                    <a:pt x="303" y="87"/>
                  </a:lnTo>
                  <a:lnTo>
                    <a:pt x="318" y="87"/>
                  </a:lnTo>
                  <a:lnTo>
                    <a:pt x="340" y="87"/>
                  </a:lnTo>
                  <a:lnTo>
                    <a:pt x="362" y="87"/>
                  </a:lnTo>
                  <a:lnTo>
                    <a:pt x="384" y="87"/>
                  </a:lnTo>
                  <a:lnTo>
                    <a:pt x="406" y="95"/>
                  </a:lnTo>
                  <a:lnTo>
                    <a:pt x="421" y="87"/>
                  </a:lnTo>
                  <a:lnTo>
                    <a:pt x="428" y="87"/>
                  </a:lnTo>
                  <a:lnTo>
                    <a:pt x="465" y="87"/>
                  </a:lnTo>
                  <a:lnTo>
                    <a:pt x="488" y="87"/>
                  </a:lnTo>
                  <a:lnTo>
                    <a:pt x="502" y="79"/>
                  </a:lnTo>
                  <a:lnTo>
                    <a:pt x="532" y="79"/>
                  </a:lnTo>
                  <a:lnTo>
                    <a:pt x="554" y="79"/>
                  </a:lnTo>
                  <a:lnTo>
                    <a:pt x="561" y="79"/>
                  </a:lnTo>
                  <a:lnTo>
                    <a:pt x="561" y="55"/>
                  </a:lnTo>
                  <a:lnTo>
                    <a:pt x="561" y="47"/>
                  </a:lnTo>
                  <a:lnTo>
                    <a:pt x="561" y="3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33" name="Freeform 201"/>
            <p:cNvSpPr>
              <a:spLocks/>
            </p:cNvSpPr>
            <p:nvPr/>
          </p:nvSpPr>
          <p:spPr bwMode="auto">
            <a:xfrm>
              <a:off x="3089" y="21623"/>
              <a:ext cx="561" cy="95"/>
            </a:xfrm>
            <a:custGeom>
              <a:avLst/>
              <a:gdLst>
                <a:gd name="T0" fmla="*/ 554 w 561"/>
                <a:gd name="T1" fmla="*/ 31 h 95"/>
                <a:gd name="T2" fmla="*/ 502 w 561"/>
                <a:gd name="T3" fmla="*/ 47 h 95"/>
                <a:gd name="T4" fmla="*/ 465 w 561"/>
                <a:gd name="T5" fmla="*/ 31 h 95"/>
                <a:gd name="T6" fmla="*/ 428 w 561"/>
                <a:gd name="T7" fmla="*/ 8 h 95"/>
                <a:gd name="T8" fmla="*/ 377 w 561"/>
                <a:gd name="T9" fmla="*/ 0 h 95"/>
                <a:gd name="T10" fmla="*/ 340 w 561"/>
                <a:gd name="T11" fmla="*/ 0 h 95"/>
                <a:gd name="T12" fmla="*/ 318 w 561"/>
                <a:gd name="T13" fmla="*/ 8 h 95"/>
                <a:gd name="T14" fmla="*/ 310 w 561"/>
                <a:gd name="T15" fmla="*/ 31 h 95"/>
                <a:gd name="T16" fmla="*/ 251 w 561"/>
                <a:gd name="T17" fmla="*/ 31 h 95"/>
                <a:gd name="T18" fmla="*/ 207 w 561"/>
                <a:gd name="T19" fmla="*/ 31 h 95"/>
                <a:gd name="T20" fmla="*/ 184 w 561"/>
                <a:gd name="T21" fmla="*/ 16 h 95"/>
                <a:gd name="T22" fmla="*/ 163 w 561"/>
                <a:gd name="T23" fmla="*/ 16 h 95"/>
                <a:gd name="T24" fmla="*/ 126 w 561"/>
                <a:gd name="T25" fmla="*/ 8 h 95"/>
                <a:gd name="T26" fmla="*/ 60 w 561"/>
                <a:gd name="T27" fmla="*/ 8 h 95"/>
                <a:gd name="T28" fmla="*/ 23 w 561"/>
                <a:gd name="T29" fmla="*/ 31 h 95"/>
                <a:gd name="T30" fmla="*/ 0 w 561"/>
                <a:gd name="T31" fmla="*/ 55 h 95"/>
                <a:gd name="T32" fmla="*/ 8 w 561"/>
                <a:gd name="T33" fmla="*/ 55 h 95"/>
                <a:gd name="T34" fmla="*/ 45 w 561"/>
                <a:gd name="T35" fmla="*/ 55 h 95"/>
                <a:gd name="T36" fmla="*/ 60 w 561"/>
                <a:gd name="T37" fmla="*/ 87 h 95"/>
                <a:gd name="T38" fmla="*/ 89 w 561"/>
                <a:gd name="T39" fmla="*/ 87 h 95"/>
                <a:gd name="T40" fmla="*/ 141 w 561"/>
                <a:gd name="T41" fmla="*/ 87 h 95"/>
                <a:gd name="T42" fmla="*/ 184 w 561"/>
                <a:gd name="T43" fmla="*/ 87 h 95"/>
                <a:gd name="T44" fmla="*/ 214 w 561"/>
                <a:gd name="T45" fmla="*/ 79 h 95"/>
                <a:gd name="T46" fmla="*/ 266 w 561"/>
                <a:gd name="T47" fmla="*/ 79 h 95"/>
                <a:gd name="T48" fmla="*/ 318 w 561"/>
                <a:gd name="T49" fmla="*/ 87 h 95"/>
                <a:gd name="T50" fmla="*/ 362 w 561"/>
                <a:gd name="T51" fmla="*/ 87 h 95"/>
                <a:gd name="T52" fmla="*/ 406 w 561"/>
                <a:gd name="T53" fmla="*/ 95 h 95"/>
                <a:gd name="T54" fmla="*/ 428 w 561"/>
                <a:gd name="T55" fmla="*/ 87 h 95"/>
                <a:gd name="T56" fmla="*/ 488 w 561"/>
                <a:gd name="T57" fmla="*/ 87 h 95"/>
                <a:gd name="T58" fmla="*/ 532 w 561"/>
                <a:gd name="T59" fmla="*/ 79 h 95"/>
                <a:gd name="T60" fmla="*/ 561 w 561"/>
                <a:gd name="T61" fmla="*/ 79 h 95"/>
                <a:gd name="T62" fmla="*/ 561 w 561"/>
                <a:gd name="T63"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1" h="95">
                  <a:moveTo>
                    <a:pt x="561" y="31"/>
                  </a:moveTo>
                  <a:lnTo>
                    <a:pt x="554" y="31"/>
                  </a:lnTo>
                  <a:lnTo>
                    <a:pt x="525" y="31"/>
                  </a:lnTo>
                  <a:lnTo>
                    <a:pt x="502" y="47"/>
                  </a:lnTo>
                  <a:lnTo>
                    <a:pt x="473" y="31"/>
                  </a:lnTo>
                  <a:lnTo>
                    <a:pt x="465" y="31"/>
                  </a:lnTo>
                  <a:lnTo>
                    <a:pt x="443" y="16"/>
                  </a:lnTo>
                  <a:lnTo>
                    <a:pt x="428" y="8"/>
                  </a:lnTo>
                  <a:lnTo>
                    <a:pt x="377" y="8"/>
                  </a:lnTo>
                  <a:lnTo>
                    <a:pt x="377" y="0"/>
                  </a:lnTo>
                  <a:lnTo>
                    <a:pt x="362" y="0"/>
                  </a:lnTo>
                  <a:lnTo>
                    <a:pt x="340" y="0"/>
                  </a:lnTo>
                  <a:lnTo>
                    <a:pt x="318" y="0"/>
                  </a:lnTo>
                  <a:lnTo>
                    <a:pt x="318" y="8"/>
                  </a:lnTo>
                  <a:lnTo>
                    <a:pt x="318" y="16"/>
                  </a:lnTo>
                  <a:lnTo>
                    <a:pt x="310" y="31"/>
                  </a:lnTo>
                  <a:lnTo>
                    <a:pt x="288" y="31"/>
                  </a:lnTo>
                  <a:lnTo>
                    <a:pt x="251" y="31"/>
                  </a:lnTo>
                  <a:lnTo>
                    <a:pt x="214" y="31"/>
                  </a:lnTo>
                  <a:lnTo>
                    <a:pt x="207" y="31"/>
                  </a:lnTo>
                  <a:lnTo>
                    <a:pt x="207" y="16"/>
                  </a:lnTo>
                  <a:lnTo>
                    <a:pt x="184" y="16"/>
                  </a:lnTo>
                  <a:lnTo>
                    <a:pt x="171" y="16"/>
                  </a:lnTo>
                  <a:lnTo>
                    <a:pt x="163" y="16"/>
                  </a:lnTo>
                  <a:lnTo>
                    <a:pt x="141" y="8"/>
                  </a:lnTo>
                  <a:lnTo>
                    <a:pt x="126" y="8"/>
                  </a:lnTo>
                  <a:lnTo>
                    <a:pt x="89" y="8"/>
                  </a:lnTo>
                  <a:lnTo>
                    <a:pt x="60" y="8"/>
                  </a:lnTo>
                  <a:lnTo>
                    <a:pt x="45" y="16"/>
                  </a:lnTo>
                  <a:lnTo>
                    <a:pt x="23" y="31"/>
                  </a:lnTo>
                  <a:lnTo>
                    <a:pt x="8" y="47"/>
                  </a:lnTo>
                  <a:lnTo>
                    <a:pt x="0" y="55"/>
                  </a:lnTo>
                  <a:lnTo>
                    <a:pt x="0" y="79"/>
                  </a:lnTo>
                  <a:lnTo>
                    <a:pt x="8" y="55"/>
                  </a:lnTo>
                  <a:lnTo>
                    <a:pt x="23" y="55"/>
                  </a:lnTo>
                  <a:lnTo>
                    <a:pt x="45" y="55"/>
                  </a:lnTo>
                  <a:lnTo>
                    <a:pt x="52" y="79"/>
                  </a:lnTo>
                  <a:lnTo>
                    <a:pt x="60" y="87"/>
                  </a:lnTo>
                  <a:lnTo>
                    <a:pt x="74" y="87"/>
                  </a:lnTo>
                  <a:lnTo>
                    <a:pt x="89" y="87"/>
                  </a:lnTo>
                  <a:lnTo>
                    <a:pt x="97" y="87"/>
                  </a:lnTo>
                  <a:lnTo>
                    <a:pt x="141" y="87"/>
                  </a:lnTo>
                  <a:lnTo>
                    <a:pt x="163" y="87"/>
                  </a:lnTo>
                  <a:lnTo>
                    <a:pt x="184" y="87"/>
                  </a:lnTo>
                  <a:lnTo>
                    <a:pt x="184" y="79"/>
                  </a:lnTo>
                  <a:lnTo>
                    <a:pt x="214" y="79"/>
                  </a:lnTo>
                  <a:lnTo>
                    <a:pt x="244" y="79"/>
                  </a:lnTo>
                  <a:lnTo>
                    <a:pt x="266" y="79"/>
                  </a:lnTo>
                  <a:lnTo>
                    <a:pt x="303" y="87"/>
                  </a:lnTo>
                  <a:lnTo>
                    <a:pt x="318" y="87"/>
                  </a:lnTo>
                  <a:lnTo>
                    <a:pt x="340" y="87"/>
                  </a:lnTo>
                  <a:lnTo>
                    <a:pt x="362" y="87"/>
                  </a:lnTo>
                  <a:lnTo>
                    <a:pt x="384" y="87"/>
                  </a:lnTo>
                  <a:lnTo>
                    <a:pt x="406" y="95"/>
                  </a:lnTo>
                  <a:lnTo>
                    <a:pt x="421" y="87"/>
                  </a:lnTo>
                  <a:lnTo>
                    <a:pt x="428" y="87"/>
                  </a:lnTo>
                  <a:lnTo>
                    <a:pt x="465" y="87"/>
                  </a:lnTo>
                  <a:lnTo>
                    <a:pt x="488" y="87"/>
                  </a:lnTo>
                  <a:lnTo>
                    <a:pt x="502" y="79"/>
                  </a:lnTo>
                  <a:lnTo>
                    <a:pt x="532" y="79"/>
                  </a:lnTo>
                  <a:lnTo>
                    <a:pt x="554" y="79"/>
                  </a:lnTo>
                  <a:lnTo>
                    <a:pt x="561" y="79"/>
                  </a:lnTo>
                  <a:lnTo>
                    <a:pt x="561" y="55"/>
                  </a:lnTo>
                  <a:lnTo>
                    <a:pt x="561" y="47"/>
                  </a:lnTo>
                  <a:lnTo>
                    <a:pt x="561" y="3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34" name="Group 202"/>
          <p:cNvGrpSpPr>
            <a:grpSpLocks/>
          </p:cNvGrpSpPr>
          <p:nvPr/>
        </p:nvGrpSpPr>
        <p:grpSpPr bwMode="auto">
          <a:xfrm>
            <a:off x="5964238" y="6246813"/>
            <a:ext cx="244475" cy="125412"/>
            <a:chOff x="3791" y="21623"/>
            <a:chExt cx="154" cy="79"/>
          </a:xfrm>
        </p:grpSpPr>
        <p:sp>
          <p:nvSpPr>
            <p:cNvPr id="658635" name="Freeform 203"/>
            <p:cNvSpPr>
              <a:spLocks/>
            </p:cNvSpPr>
            <p:nvPr/>
          </p:nvSpPr>
          <p:spPr bwMode="auto">
            <a:xfrm>
              <a:off x="3791" y="21623"/>
              <a:ext cx="154" cy="79"/>
            </a:xfrm>
            <a:custGeom>
              <a:avLst/>
              <a:gdLst>
                <a:gd name="T0" fmla="*/ 65 w 154"/>
                <a:gd name="T1" fmla="*/ 0 h 79"/>
                <a:gd name="T2" fmla="*/ 65 w 154"/>
                <a:gd name="T3" fmla="*/ 8 h 79"/>
                <a:gd name="T4" fmla="*/ 65 w 154"/>
                <a:gd name="T5" fmla="*/ 23 h 79"/>
                <a:gd name="T6" fmla="*/ 80 w 154"/>
                <a:gd name="T7" fmla="*/ 23 h 79"/>
                <a:gd name="T8" fmla="*/ 36 w 154"/>
                <a:gd name="T9" fmla="*/ 31 h 79"/>
                <a:gd name="T10" fmla="*/ 22 w 154"/>
                <a:gd name="T11" fmla="*/ 31 h 79"/>
                <a:gd name="T12" fmla="*/ 7 w 154"/>
                <a:gd name="T13" fmla="*/ 39 h 79"/>
                <a:gd name="T14" fmla="*/ 0 w 154"/>
                <a:gd name="T15" fmla="*/ 39 h 79"/>
                <a:gd name="T16" fmla="*/ 0 w 154"/>
                <a:gd name="T17" fmla="*/ 63 h 79"/>
                <a:gd name="T18" fmla="*/ 0 w 154"/>
                <a:gd name="T19" fmla="*/ 79 h 79"/>
                <a:gd name="T20" fmla="*/ 7 w 154"/>
                <a:gd name="T21" fmla="*/ 63 h 79"/>
                <a:gd name="T22" fmla="*/ 36 w 154"/>
                <a:gd name="T23" fmla="*/ 63 h 79"/>
                <a:gd name="T24" fmla="*/ 44 w 154"/>
                <a:gd name="T25" fmla="*/ 39 h 79"/>
                <a:gd name="T26" fmla="*/ 80 w 154"/>
                <a:gd name="T27" fmla="*/ 39 h 79"/>
                <a:gd name="T28" fmla="*/ 102 w 154"/>
                <a:gd name="T29" fmla="*/ 39 h 79"/>
                <a:gd name="T30" fmla="*/ 117 w 154"/>
                <a:gd name="T31" fmla="*/ 31 h 79"/>
                <a:gd name="T32" fmla="*/ 146 w 154"/>
                <a:gd name="T33" fmla="*/ 31 h 79"/>
                <a:gd name="T34" fmla="*/ 154 w 154"/>
                <a:gd name="T35" fmla="*/ 23 h 79"/>
                <a:gd name="T36" fmla="*/ 117 w 154"/>
                <a:gd name="T37" fmla="*/ 23 h 79"/>
                <a:gd name="T38" fmla="*/ 102 w 154"/>
                <a:gd name="T39" fmla="*/ 8 h 79"/>
                <a:gd name="T40" fmla="*/ 80 w 154"/>
                <a:gd name="T41" fmla="*/ 8 h 79"/>
                <a:gd name="T42" fmla="*/ 65 w 154"/>
                <a:gd name="T4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79">
                  <a:moveTo>
                    <a:pt x="65" y="0"/>
                  </a:moveTo>
                  <a:lnTo>
                    <a:pt x="65" y="8"/>
                  </a:lnTo>
                  <a:lnTo>
                    <a:pt x="65" y="23"/>
                  </a:lnTo>
                  <a:lnTo>
                    <a:pt x="80" y="23"/>
                  </a:lnTo>
                  <a:lnTo>
                    <a:pt x="36" y="31"/>
                  </a:lnTo>
                  <a:lnTo>
                    <a:pt x="22" y="31"/>
                  </a:lnTo>
                  <a:lnTo>
                    <a:pt x="7" y="39"/>
                  </a:lnTo>
                  <a:lnTo>
                    <a:pt x="0" y="39"/>
                  </a:lnTo>
                  <a:lnTo>
                    <a:pt x="0" y="63"/>
                  </a:lnTo>
                  <a:lnTo>
                    <a:pt x="0" y="79"/>
                  </a:lnTo>
                  <a:lnTo>
                    <a:pt x="7" y="63"/>
                  </a:lnTo>
                  <a:lnTo>
                    <a:pt x="36" y="63"/>
                  </a:lnTo>
                  <a:lnTo>
                    <a:pt x="44" y="39"/>
                  </a:lnTo>
                  <a:lnTo>
                    <a:pt x="80" y="39"/>
                  </a:lnTo>
                  <a:lnTo>
                    <a:pt x="102" y="39"/>
                  </a:lnTo>
                  <a:lnTo>
                    <a:pt x="117" y="31"/>
                  </a:lnTo>
                  <a:lnTo>
                    <a:pt x="146" y="31"/>
                  </a:lnTo>
                  <a:lnTo>
                    <a:pt x="154" y="23"/>
                  </a:lnTo>
                  <a:lnTo>
                    <a:pt x="117" y="23"/>
                  </a:lnTo>
                  <a:lnTo>
                    <a:pt x="102" y="8"/>
                  </a:lnTo>
                  <a:lnTo>
                    <a:pt x="80" y="8"/>
                  </a:lnTo>
                  <a:lnTo>
                    <a:pt x="65"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36" name="Freeform 204"/>
            <p:cNvSpPr>
              <a:spLocks/>
            </p:cNvSpPr>
            <p:nvPr/>
          </p:nvSpPr>
          <p:spPr bwMode="auto">
            <a:xfrm>
              <a:off x="3791" y="21623"/>
              <a:ext cx="154" cy="79"/>
            </a:xfrm>
            <a:custGeom>
              <a:avLst/>
              <a:gdLst>
                <a:gd name="T0" fmla="*/ 65 w 154"/>
                <a:gd name="T1" fmla="*/ 0 h 79"/>
                <a:gd name="T2" fmla="*/ 65 w 154"/>
                <a:gd name="T3" fmla="*/ 8 h 79"/>
                <a:gd name="T4" fmla="*/ 65 w 154"/>
                <a:gd name="T5" fmla="*/ 23 h 79"/>
                <a:gd name="T6" fmla="*/ 80 w 154"/>
                <a:gd name="T7" fmla="*/ 23 h 79"/>
                <a:gd name="T8" fmla="*/ 36 w 154"/>
                <a:gd name="T9" fmla="*/ 31 h 79"/>
                <a:gd name="T10" fmla="*/ 22 w 154"/>
                <a:gd name="T11" fmla="*/ 31 h 79"/>
                <a:gd name="T12" fmla="*/ 7 w 154"/>
                <a:gd name="T13" fmla="*/ 39 h 79"/>
                <a:gd name="T14" fmla="*/ 0 w 154"/>
                <a:gd name="T15" fmla="*/ 39 h 79"/>
                <a:gd name="T16" fmla="*/ 0 w 154"/>
                <a:gd name="T17" fmla="*/ 63 h 79"/>
                <a:gd name="T18" fmla="*/ 0 w 154"/>
                <a:gd name="T19" fmla="*/ 79 h 79"/>
                <a:gd name="T20" fmla="*/ 7 w 154"/>
                <a:gd name="T21" fmla="*/ 63 h 79"/>
                <a:gd name="T22" fmla="*/ 36 w 154"/>
                <a:gd name="T23" fmla="*/ 63 h 79"/>
                <a:gd name="T24" fmla="*/ 44 w 154"/>
                <a:gd name="T25" fmla="*/ 39 h 79"/>
                <a:gd name="T26" fmla="*/ 80 w 154"/>
                <a:gd name="T27" fmla="*/ 39 h 79"/>
                <a:gd name="T28" fmla="*/ 102 w 154"/>
                <a:gd name="T29" fmla="*/ 39 h 79"/>
                <a:gd name="T30" fmla="*/ 117 w 154"/>
                <a:gd name="T31" fmla="*/ 31 h 79"/>
                <a:gd name="T32" fmla="*/ 146 w 154"/>
                <a:gd name="T33" fmla="*/ 31 h 79"/>
                <a:gd name="T34" fmla="*/ 154 w 154"/>
                <a:gd name="T35" fmla="*/ 23 h 79"/>
                <a:gd name="T36" fmla="*/ 117 w 154"/>
                <a:gd name="T37" fmla="*/ 23 h 79"/>
                <a:gd name="T38" fmla="*/ 102 w 154"/>
                <a:gd name="T39" fmla="*/ 8 h 79"/>
                <a:gd name="T40" fmla="*/ 80 w 154"/>
                <a:gd name="T41" fmla="*/ 8 h 79"/>
                <a:gd name="T42" fmla="*/ 65 w 154"/>
                <a:gd name="T4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79">
                  <a:moveTo>
                    <a:pt x="65" y="0"/>
                  </a:moveTo>
                  <a:lnTo>
                    <a:pt x="65" y="8"/>
                  </a:lnTo>
                  <a:lnTo>
                    <a:pt x="65" y="23"/>
                  </a:lnTo>
                  <a:lnTo>
                    <a:pt x="80" y="23"/>
                  </a:lnTo>
                  <a:lnTo>
                    <a:pt x="36" y="31"/>
                  </a:lnTo>
                  <a:lnTo>
                    <a:pt x="22" y="31"/>
                  </a:lnTo>
                  <a:lnTo>
                    <a:pt x="7" y="39"/>
                  </a:lnTo>
                  <a:lnTo>
                    <a:pt x="0" y="39"/>
                  </a:lnTo>
                  <a:lnTo>
                    <a:pt x="0" y="63"/>
                  </a:lnTo>
                  <a:lnTo>
                    <a:pt x="0" y="79"/>
                  </a:lnTo>
                  <a:lnTo>
                    <a:pt x="7" y="63"/>
                  </a:lnTo>
                  <a:lnTo>
                    <a:pt x="36" y="63"/>
                  </a:lnTo>
                  <a:lnTo>
                    <a:pt x="44" y="39"/>
                  </a:lnTo>
                  <a:lnTo>
                    <a:pt x="80" y="39"/>
                  </a:lnTo>
                  <a:lnTo>
                    <a:pt x="102" y="39"/>
                  </a:lnTo>
                  <a:lnTo>
                    <a:pt x="117" y="31"/>
                  </a:lnTo>
                  <a:lnTo>
                    <a:pt x="146" y="31"/>
                  </a:lnTo>
                  <a:lnTo>
                    <a:pt x="154" y="23"/>
                  </a:lnTo>
                  <a:lnTo>
                    <a:pt x="117" y="23"/>
                  </a:lnTo>
                  <a:lnTo>
                    <a:pt x="102" y="8"/>
                  </a:lnTo>
                  <a:lnTo>
                    <a:pt x="80" y="8"/>
                  </a:lnTo>
                  <a:lnTo>
                    <a:pt x="65"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37" name="Group 205"/>
          <p:cNvGrpSpPr>
            <a:grpSpLocks/>
          </p:cNvGrpSpPr>
          <p:nvPr/>
        </p:nvGrpSpPr>
        <p:grpSpPr bwMode="auto">
          <a:xfrm>
            <a:off x="5892800" y="6283325"/>
            <a:ext cx="80963" cy="50800"/>
            <a:chOff x="3746" y="21646"/>
            <a:chExt cx="51" cy="32"/>
          </a:xfrm>
        </p:grpSpPr>
        <p:sp>
          <p:nvSpPr>
            <p:cNvPr id="658638" name="Freeform 206"/>
            <p:cNvSpPr>
              <a:spLocks/>
            </p:cNvSpPr>
            <p:nvPr/>
          </p:nvSpPr>
          <p:spPr bwMode="auto">
            <a:xfrm>
              <a:off x="3746" y="21646"/>
              <a:ext cx="51" cy="32"/>
            </a:xfrm>
            <a:custGeom>
              <a:avLst/>
              <a:gdLst>
                <a:gd name="T0" fmla="*/ 51 w 51"/>
                <a:gd name="T1" fmla="*/ 0 h 32"/>
                <a:gd name="T2" fmla="*/ 44 w 51"/>
                <a:gd name="T3" fmla="*/ 0 h 32"/>
                <a:gd name="T4" fmla="*/ 37 w 51"/>
                <a:gd name="T5" fmla="*/ 0 h 32"/>
                <a:gd name="T6" fmla="*/ 15 w 51"/>
                <a:gd name="T7" fmla="*/ 0 h 32"/>
                <a:gd name="T8" fmla="*/ 15 w 51"/>
                <a:gd name="T9" fmla="*/ 8 h 32"/>
                <a:gd name="T10" fmla="*/ 0 w 51"/>
                <a:gd name="T11" fmla="*/ 24 h 32"/>
                <a:gd name="T12" fmla="*/ 0 w 51"/>
                <a:gd name="T13" fmla="*/ 32 h 32"/>
                <a:gd name="T14" fmla="*/ 15 w 51"/>
                <a:gd name="T15" fmla="*/ 32 h 32"/>
                <a:gd name="T16" fmla="*/ 37 w 51"/>
                <a:gd name="T17" fmla="*/ 32 h 32"/>
                <a:gd name="T18" fmla="*/ 44 w 51"/>
                <a:gd name="T19" fmla="*/ 32 h 32"/>
                <a:gd name="T20" fmla="*/ 44 w 51"/>
                <a:gd name="T21" fmla="*/ 24 h 32"/>
                <a:gd name="T22" fmla="*/ 51 w 51"/>
                <a:gd name="T23" fmla="*/ 8 h 32"/>
                <a:gd name="T24" fmla="*/ 51 w 5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32">
                  <a:moveTo>
                    <a:pt x="51" y="0"/>
                  </a:moveTo>
                  <a:lnTo>
                    <a:pt x="44" y="0"/>
                  </a:lnTo>
                  <a:lnTo>
                    <a:pt x="37" y="0"/>
                  </a:lnTo>
                  <a:lnTo>
                    <a:pt x="15" y="0"/>
                  </a:lnTo>
                  <a:lnTo>
                    <a:pt x="15" y="8"/>
                  </a:lnTo>
                  <a:lnTo>
                    <a:pt x="0" y="24"/>
                  </a:lnTo>
                  <a:lnTo>
                    <a:pt x="0" y="32"/>
                  </a:lnTo>
                  <a:lnTo>
                    <a:pt x="15" y="32"/>
                  </a:lnTo>
                  <a:lnTo>
                    <a:pt x="37" y="32"/>
                  </a:lnTo>
                  <a:lnTo>
                    <a:pt x="44" y="32"/>
                  </a:lnTo>
                  <a:lnTo>
                    <a:pt x="44" y="24"/>
                  </a:lnTo>
                  <a:lnTo>
                    <a:pt x="51" y="8"/>
                  </a:lnTo>
                  <a:lnTo>
                    <a:pt x="51"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39" name="Freeform 207"/>
            <p:cNvSpPr>
              <a:spLocks/>
            </p:cNvSpPr>
            <p:nvPr/>
          </p:nvSpPr>
          <p:spPr bwMode="auto">
            <a:xfrm>
              <a:off x="3746" y="21646"/>
              <a:ext cx="51" cy="32"/>
            </a:xfrm>
            <a:custGeom>
              <a:avLst/>
              <a:gdLst>
                <a:gd name="T0" fmla="*/ 51 w 51"/>
                <a:gd name="T1" fmla="*/ 0 h 32"/>
                <a:gd name="T2" fmla="*/ 44 w 51"/>
                <a:gd name="T3" fmla="*/ 0 h 32"/>
                <a:gd name="T4" fmla="*/ 37 w 51"/>
                <a:gd name="T5" fmla="*/ 0 h 32"/>
                <a:gd name="T6" fmla="*/ 15 w 51"/>
                <a:gd name="T7" fmla="*/ 0 h 32"/>
                <a:gd name="T8" fmla="*/ 15 w 51"/>
                <a:gd name="T9" fmla="*/ 8 h 32"/>
                <a:gd name="T10" fmla="*/ 0 w 51"/>
                <a:gd name="T11" fmla="*/ 24 h 32"/>
                <a:gd name="T12" fmla="*/ 0 w 51"/>
                <a:gd name="T13" fmla="*/ 32 h 32"/>
                <a:gd name="T14" fmla="*/ 15 w 51"/>
                <a:gd name="T15" fmla="*/ 32 h 32"/>
                <a:gd name="T16" fmla="*/ 37 w 51"/>
                <a:gd name="T17" fmla="*/ 32 h 32"/>
                <a:gd name="T18" fmla="*/ 44 w 51"/>
                <a:gd name="T19" fmla="*/ 32 h 32"/>
                <a:gd name="T20" fmla="*/ 44 w 51"/>
                <a:gd name="T21" fmla="*/ 24 h 32"/>
                <a:gd name="T22" fmla="*/ 51 w 51"/>
                <a:gd name="T23" fmla="*/ 8 h 32"/>
                <a:gd name="T24" fmla="*/ 51 w 5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32">
                  <a:moveTo>
                    <a:pt x="51" y="0"/>
                  </a:moveTo>
                  <a:lnTo>
                    <a:pt x="44" y="0"/>
                  </a:lnTo>
                  <a:lnTo>
                    <a:pt x="37" y="0"/>
                  </a:lnTo>
                  <a:lnTo>
                    <a:pt x="15" y="0"/>
                  </a:lnTo>
                  <a:lnTo>
                    <a:pt x="15" y="8"/>
                  </a:lnTo>
                  <a:lnTo>
                    <a:pt x="0" y="24"/>
                  </a:lnTo>
                  <a:lnTo>
                    <a:pt x="0" y="32"/>
                  </a:lnTo>
                  <a:lnTo>
                    <a:pt x="15" y="32"/>
                  </a:lnTo>
                  <a:lnTo>
                    <a:pt x="37" y="32"/>
                  </a:lnTo>
                  <a:lnTo>
                    <a:pt x="44" y="32"/>
                  </a:lnTo>
                  <a:lnTo>
                    <a:pt x="44" y="24"/>
                  </a:lnTo>
                  <a:lnTo>
                    <a:pt x="51" y="8"/>
                  </a:lnTo>
                  <a:lnTo>
                    <a:pt x="51"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40" name="Group 208"/>
          <p:cNvGrpSpPr>
            <a:grpSpLocks/>
          </p:cNvGrpSpPr>
          <p:nvPr/>
        </p:nvGrpSpPr>
        <p:grpSpPr bwMode="auto">
          <a:xfrm>
            <a:off x="5751513" y="6283325"/>
            <a:ext cx="128587" cy="50800"/>
            <a:chOff x="3657" y="21646"/>
            <a:chExt cx="81" cy="32"/>
          </a:xfrm>
        </p:grpSpPr>
        <p:sp>
          <p:nvSpPr>
            <p:cNvPr id="658641" name="Freeform 209"/>
            <p:cNvSpPr>
              <a:spLocks/>
            </p:cNvSpPr>
            <p:nvPr/>
          </p:nvSpPr>
          <p:spPr bwMode="auto">
            <a:xfrm>
              <a:off x="3657" y="21646"/>
              <a:ext cx="81" cy="32"/>
            </a:xfrm>
            <a:custGeom>
              <a:avLst/>
              <a:gdLst>
                <a:gd name="T0" fmla="*/ 52 w 81"/>
                <a:gd name="T1" fmla="*/ 0 h 32"/>
                <a:gd name="T2" fmla="*/ 74 w 81"/>
                <a:gd name="T3" fmla="*/ 0 h 32"/>
                <a:gd name="T4" fmla="*/ 81 w 81"/>
                <a:gd name="T5" fmla="*/ 24 h 32"/>
                <a:gd name="T6" fmla="*/ 74 w 81"/>
                <a:gd name="T7" fmla="*/ 32 h 32"/>
                <a:gd name="T8" fmla="*/ 52 w 81"/>
                <a:gd name="T9" fmla="*/ 32 h 32"/>
                <a:gd name="T10" fmla="*/ 45 w 81"/>
                <a:gd name="T11" fmla="*/ 32 h 32"/>
                <a:gd name="T12" fmla="*/ 37 w 81"/>
                <a:gd name="T13" fmla="*/ 32 h 32"/>
                <a:gd name="T14" fmla="*/ 15 w 81"/>
                <a:gd name="T15" fmla="*/ 32 h 32"/>
                <a:gd name="T16" fmla="*/ 0 w 81"/>
                <a:gd name="T17" fmla="*/ 24 h 32"/>
                <a:gd name="T18" fmla="*/ 15 w 81"/>
                <a:gd name="T19" fmla="*/ 8 h 32"/>
                <a:gd name="T20" fmla="*/ 37 w 81"/>
                <a:gd name="T21" fmla="*/ 0 h 32"/>
                <a:gd name="T22" fmla="*/ 45 w 81"/>
                <a:gd name="T23" fmla="*/ 0 h 32"/>
                <a:gd name="T24" fmla="*/ 52 w 8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2">
                  <a:moveTo>
                    <a:pt x="52" y="0"/>
                  </a:moveTo>
                  <a:lnTo>
                    <a:pt x="74" y="0"/>
                  </a:lnTo>
                  <a:lnTo>
                    <a:pt x="81" y="24"/>
                  </a:lnTo>
                  <a:lnTo>
                    <a:pt x="74" y="32"/>
                  </a:lnTo>
                  <a:lnTo>
                    <a:pt x="52" y="32"/>
                  </a:lnTo>
                  <a:lnTo>
                    <a:pt x="45" y="32"/>
                  </a:lnTo>
                  <a:lnTo>
                    <a:pt x="37" y="32"/>
                  </a:lnTo>
                  <a:lnTo>
                    <a:pt x="15" y="32"/>
                  </a:lnTo>
                  <a:lnTo>
                    <a:pt x="0" y="24"/>
                  </a:lnTo>
                  <a:lnTo>
                    <a:pt x="15" y="8"/>
                  </a:lnTo>
                  <a:lnTo>
                    <a:pt x="37" y="0"/>
                  </a:lnTo>
                  <a:lnTo>
                    <a:pt x="45" y="0"/>
                  </a:lnTo>
                  <a:lnTo>
                    <a:pt x="5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42" name="Freeform 210"/>
            <p:cNvSpPr>
              <a:spLocks/>
            </p:cNvSpPr>
            <p:nvPr/>
          </p:nvSpPr>
          <p:spPr bwMode="auto">
            <a:xfrm>
              <a:off x="3657" y="21646"/>
              <a:ext cx="81" cy="32"/>
            </a:xfrm>
            <a:custGeom>
              <a:avLst/>
              <a:gdLst>
                <a:gd name="T0" fmla="*/ 52 w 81"/>
                <a:gd name="T1" fmla="*/ 0 h 32"/>
                <a:gd name="T2" fmla="*/ 74 w 81"/>
                <a:gd name="T3" fmla="*/ 0 h 32"/>
                <a:gd name="T4" fmla="*/ 81 w 81"/>
                <a:gd name="T5" fmla="*/ 24 h 32"/>
                <a:gd name="T6" fmla="*/ 74 w 81"/>
                <a:gd name="T7" fmla="*/ 32 h 32"/>
                <a:gd name="T8" fmla="*/ 52 w 81"/>
                <a:gd name="T9" fmla="*/ 32 h 32"/>
                <a:gd name="T10" fmla="*/ 45 w 81"/>
                <a:gd name="T11" fmla="*/ 32 h 32"/>
                <a:gd name="T12" fmla="*/ 37 w 81"/>
                <a:gd name="T13" fmla="*/ 32 h 32"/>
                <a:gd name="T14" fmla="*/ 15 w 81"/>
                <a:gd name="T15" fmla="*/ 32 h 32"/>
                <a:gd name="T16" fmla="*/ 0 w 81"/>
                <a:gd name="T17" fmla="*/ 24 h 32"/>
                <a:gd name="T18" fmla="*/ 15 w 81"/>
                <a:gd name="T19" fmla="*/ 8 h 32"/>
                <a:gd name="T20" fmla="*/ 37 w 81"/>
                <a:gd name="T21" fmla="*/ 0 h 32"/>
                <a:gd name="T22" fmla="*/ 45 w 81"/>
                <a:gd name="T23" fmla="*/ 0 h 32"/>
                <a:gd name="T24" fmla="*/ 52 w 8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2">
                  <a:moveTo>
                    <a:pt x="52" y="0"/>
                  </a:moveTo>
                  <a:lnTo>
                    <a:pt x="74" y="0"/>
                  </a:lnTo>
                  <a:lnTo>
                    <a:pt x="81" y="24"/>
                  </a:lnTo>
                  <a:lnTo>
                    <a:pt x="74" y="32"/>
                  </a:lnTo>
                  <a:lnTo>
                    <a:pt x="52" y="32"/>
                  </a:lnTo>
                  <a:lnTo>
                    <a:pt x="45" y="32"/>
                  </a:lnTo>
                  <a:lnTo>
                    <a:pt x="37" y="32"/>
                  </a:lnTo>
                  <a:lnTo>
                    <a:pt x="15" y="32"/>
                  </a:lnTo>
                  <a:lnTo>
                    <a:pt x="0" y="24"/>
                  </a:lnTo>
                  <a:lnTo>
                    <a:pt x="15" y="8"/>
                  </a:lnTo>
                  <a:lnTo>
                    <a:pt x="37" y="0"/>
                  </a:lnTo>
                  <a:lnTo>
                    <a:pt x="45" y="0"/>
                  </a:lnTo>
                  <a:lnTo>
                    <a:pt x="5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43" name="Group 211"/>
          <p:cNvGrpSpPr>
            <a:grpSpLocks/>
          </p:cNvGrpSpPr>
          <p:nvPr/>
        </p:nvGrpSpPr>
        <p:grpSpPr bwMode="auto">
          <a:xfrm>
            <a:off x="4816475" y="5878513"/>
            <a:ext cx="139700" cy="127000"/>
            <a:chOff x="3068" y="21391"/>
            <a:chExt cx="88" cy="80"/>
          </a:xfrm>
        </p:grpSpPr>
        <p:sp>
          <p:nvSpPr>
            <p:cNvPr id="658644" name="Freeform 212"/>
            <p:cNvSpPr>
              <a:spLocks/>
            </p:cNvSpPr>
            <p:nvPr/>
          </p:nvSpPr>
          <p:spPr bwMode="auto">
            <a:xfrm>
              <a:off x="3068" y="21391"/>
              <a:ext cx="88" cy="80"/>
            </a:xfrm>
            <a:custGeom>
              <a:avLst/>
              <a:gdLst>
                <a:gd name="T0" fmla="*/ 29 w 88"/>
                <a:gd name="T1" fmla="*/ 0 h 80"/>
                <a:gd name="T2" fmla="*/ 7 w 88"/>
                <a:gd name="T3" fmla="*/ 8 h 80"/>
                <a:gd name="T4" fmla="*/ 0 w 88"/>
                <a:gd name="T5" fmla="*/ 24 h 80"/>
                <a:gd name="T6" fmla="*/ 7 w 88"/>
                <a:gd name="T7" fmla="*/ 48 h 80"/>
                <a:gd name="T8" fmla="*/ 29 w 88"/>
                <a:gd name="T9" fmla="*/ 48 h 80"/>
                <a:gd name="T10" fmla="*/ 37 w 88"/>
                <a:gd name="T11" fmla="*/ 48 h 80"/>
                <a:gd name="T12" fmla="*/ 37 w 88"/>
                <a:gd name="T13" fmla="*/ 56 h 80"/>
                <a:gd name="T14" fmla="*/ 44 w 88"/>
                <a:gd name="T15" fmla="*/ 72 h 80"/>
                <a:gd name="T16" fmla="*/ 66 w 88"/>
                <a:gd name="T17" fmla="*/ 72 h 80"/>
                <a:gd name="T18" fmla="*/ 88 w 88"/>
                <a:gd name="T19" fmla="*/ 80 h 80"/>
                <a:gd name="T20" fmla="*/ 88 w 88"/>
                <a:gd name="T21" fmla="*/ 72 h 80"/>
                <a:gd name="T22" fmla="*/ 88 w 88"/>
                <a:gd name="T23" fmla="*/ 56 h 80"/>
                <a:gd name="T24" fmla="*/ 81 w 88"/>
                <a:gd name="T25" fmla="*/ 48 h 80"/>
                <a:gd name="T26" fmla="*/ 66 w 88"/>
                <a:gd name="T27" fmla="*/ 48 h 80"/>
                <a:gd name="T28" fmla="*/ 66 w 88"/>
                <a:gd name="T29" fmla="*/ 24 h 80"/>
                <a:gd name="T30" fmla="*/ 66 w 88"/>
                <a:gd name="T31" fmla="*/ 0 h 80"/>
                <a:gd name="T32" fmla="*/ 37 w 88"/>
                <a:gd name="T33" fmla="*/ 0 h 80"/>
                <a:gd name="T34" fmla="*/ 29 w 88"/>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0">
                  <a:moveTo>
                    <a:pt x="29" y="0"/>
                  </a:moveTo>
                  <a:lnTo>
                    <a:pt x="7" y="8"/>
                  </a:lnTo>
                  <a:lnTo>
                    <a:pt x="0" y="24"/>
                  </a:lnTo>
                  <a:lnTo>
                    <a:pt x="7" y="48"/>
                  </a:lnTo>
                  <a:lnTo>
                    <a:pt x="29" y="48"/>
                  </a:lnTo>
                  <a:lnTo>
                    <a:pt x="37" y="48"/>
                  </a:lnTo>
                  <a:lnTo>
                    <a:pt x="37" y="56"/>
                  </a:lnTo>
                  <a:lnTo>
                    <a:pt x="44" y="72"/>
                  </a:lnTo>
                  <a:lnTo>
                    <a:pt x="66" y="72"/>
                  </a:lnTo>
                  <a:lnTo>
                    <a:pt x="88" y="80"/>
                  </a:lnTo>
                  <a:lnTo>
                    <a:pt x="88" y="72"/>
                  </a:lnTo>
                  <a:lnTo>
                    <a:pt x="88" y="56"/>
                  </a:lnTo>
                  <a:lnTo>
                    <a:pt x="81" y="48"/>
                  </a:lnTo>
                  <a:lnTo>
                    <a:pt x="66" y="48"/>
                  </a:lnTo>
                  <a:lnTo>
                    <a:pt x="66" y="24"/>
                  </a:lnTo>
                  <a:lnTo>
                    <a:pt x="66" y="0"/>
                  </a:lnTo>
                  <a:lnTo>
                    <a:pt x="37" y="0"/>
                  </a:lnTo>
                  <a:lnTo>
                    <a:pt x="29"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45" name="Freeform 213"/>
            <p:cNvSpPr>
              <a:spLocks/>
            </p:cNvSpPr>
            <p:nvPr/>
          </p:nvSpPr>
          <p:spPr bwMode="auto">
            <a:xfrm>
              <a:off x="3068" y="21391"/>
              <a:ext cx="88" cy="80"/>
            </a:xfrm>
            <a:custGeom>
              <a:avLst/>
              <a:gdLst>
                <a:gd name="T0" fmla="*/ 29 w 88"/>
                <a:gd name="T1" fmla="*/ 0 h 80"/>
                <a:gd name="T2" fmla="*/ 7 w 88"/>
                <a:gd name="T3" fmla="*/ 8 h 80"/>
                <a:gd name="T4" fmla="*/ 0 w 88"/>
                <a:gd name="T5" fmla="*/ 24 h 80"/>
                <a:gd name="T6" fmla="*/ 7 w 88"/>
                <a:gd name="T7" fmla="*/ 48 h 80"/>
                <a:gd name="T8" fmla="*/ 29 w 88"/>
                <a:gd name="T9" fmla="*/ 48 h 80"/>
                <a:gd name="T10" fmla="*/ 37 w 88"/>
                <a:gd name="T11" fmla="*/ 48 h 80"/>
                <a:gd name="T12" fmla="*/ 37 w 88"/>
                <a:gd name="T13" fmla="*/ 56 h 80"/>
                <a:gd name="T14" fmla="*/ 44 w 88"/>
                <a:gd name="T15" fmla="*/ 72 h 80"/>
                <a:gd name="T16" fmla="*/ 66 w 88"/>
                <a:gd name="T17" fmla="*/ 72 h 80"/>
                <a:gd name="T18" fmla="*/ 88 w 88"/>
                <a:gd name="T19" fmla="*/ 80 h 80"/>
                <a:gd name="T20" fmla="*/ 88 w 88"/>
                <a:gd name="T21" fmla="*/ 72 h 80"/>
                <a:gd name="T22" fmla="*/ 88 w 88"/>
                <a:gd name="T23" fmla="*/ 56 h 80"/>
                <a:gd name="T24" fmla="*/ 81 w 88"/>
                <a:gd name="T25" fmla="*/ 48 h 80"/>
                <a:gd name="T26" fmla="*/ 66 w 88"/>
                <a:gd name="T27" fmla="*/ 48 h 80"/>
                <a:gd name="T28" fmla="*/ 66 w 88"/>
                <a:gd name="T29" fmla="*/ 24 h 80"/>
                <a:gd name="T30" fmla="*/ 66 w 88"/>
                <a:gd name="T31" fmla="*/ 0 h 80"/>
                <a:gd name="T32" fmla="*/ 37 w 88"/>
                <a:gd name="T33" fmla="*/ 0 h 80"/>
                <a:gd name="T34" fmla="*/ 29 w 88"/>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0">
                  <a:moveTo>
                    <a:pt x="29" y="0"/>
                  </a:moveTo>
                  <a:lnTo>
                    <a:pt x="7" y="8"/>
                  </a:lnTo>
                  <a:lnTo>
                    <a:pt x="0" y="24"/>
                  </a:lnTo>
                  <a:lnTo>
                    <a:pt x="7" y="48"/>
                  </a:lnTo>
                  <a:lnTo>
                    <a:pt x="29" y="48"/>
                  </a:lnTo>
                  <a:lnTo>
                    <a:pt x="37" y="48"/>
                  </a:lnTo>
                  <a:lnTo>
                    <a:pt x="37" y="56"/>
                  </a:lnTo>
                  <a:lnTo>
                    <a:pt x="44" y="72"/>
                  </a:lnTo>
                  <a:lnTo>
                    <a:pt x="66" y="72"/>
                  </a:lnTo>
                  <a:lnTo>
                    <a:pt x="88" y="80"/>
                  </a:lnTo>
                  <a:lnTo>
                    <a:pt x="88" y="72"/>
                  </a:lnTo>
                  <a:lnTo>
                    <a:pt x="88" y="56"/>
                  </a:lnTo>
                  <a:lnTo>
                    <a:pt x="81" y="48"/>
                  </a:lnTo>
                  <a:lnTo>
                    <a:pt x="66" y="48"/>
                  </a:lnTo>
                  <a:lnTo>
                    <a:pt x="66" y="24"/>
                  </a:lnTo>
                  <a:lnTo>
                    <a:pt x="66" y="0"/>
                  </a:lnTo>
                  <a:lnTo>
                    <a:pt x="37" y="0"/>
                  </a:lnTo>
                  <a:lnTo>
                    <a:pt x="29"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46" name="Group 214"/>
          <p:cNvGrpSpPr>
            <a:grpSpLocks/>
          </p:cNvGrpSpPr>
          <p:nvPr/>
        </p:nvGrpSpPr>
        <p:grpSpPr bwMode="auto">
          <a:xfrm>
            <a:off x="4287838" y="5270500"/>
            <a:ext cx="22225" cy="50800"/>
            <a:chOff x="2735" y="21008"/>
            <a:chExt cx="14" cy="32"/>
          </a:xfrm>
        </p:grpSpPr>
        <p:sp>
          <p:nvSpPr>
            <p:cNvPr id="658647" name="Freeform 215"/>
            <p:cNvSpPr>
              <a:spLocks/>
            </p:cNvSpPr>
            <p:nvPr/>
          </p:nvSpPr>
          <p:spPr bwMode="auto">
            <a:xfrm>
              <a:off x="2735" y="21008"/>
              <a:ext cx="14" cy="32"/>
            </a:xfrm>
            <a:custGeom>
              <a:avLst/>
              <a:gdLst>
                <a:gd name="T0" fmla="*/ 14 w 14"/>
                <a:gd name="T1" fmla="*/ 0 h 32"/>
                <a:gd name="T2" fmla="*/ 0 w 14"/>
                <a:gd name="T3" fmla="*/ 0 h 32"/>
                <a:gd name="T4" fmla="*/ 0 w 14"/>
                <a:gd name="T5" fmla="*/ 8 h 32"/>
                <a:gd name="T6" fmla="*/ 0 w 14"/>
                <a:gd name="T7" fmla="*/ 24 h 32"/>
                <a:gd name="T8" fmla="*/ 0 w 14"/>
                <a:gd name="T9" fmla="*/ 32 h 32"/>
                <a:gd name="T10" fmla="*/ 14 w 14"/>
                <a:gd name="T11" fmla="*/ 32 h 32"/>
                <a:gd name="T12" fmla="*/ 14 w 14"/>
                <a:gd name="T13" fmla="*/ 24 h 32"/>
                <a:gd name="T14" fmla="*/ 14 w 14"/>
                <a:gd name="T15" fmla="*/ 8 h 32"/>
                <a:gd name="T16" fmla="*/ 14 w 14"/>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2">
                  <a:moveTo>
                    <a:pt x="14" y="0"/>
                  </a:moveTo>
                  <a:lnTo>
                    <a:pt x="0" y="0"/>
                  </a:lnTo>
                  <a:lnTo>
                    <a:pt x="0" y="8"/>
                  </a:lnTo>
                  <a:lnTo>
                    <a:pt x="0" y="24"/>
                  </a:lnTo>
                  <a:lnTo>
                    <a:pt x="0" y="32"/>
                  </a:lnTo>
                  <a:lnTo>
                    <a:pt x="14" y="32"/>
                  </a:lnTo>
                  <a:lnTo>
                    <a:pt x="14" y="24"/>
                  </a:lnTo>
                  <a:lnTo>
                    <a:pt x="14" y="8"/>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48" name="Freeform 216"/>
            <p:cNvSpPr>
              <a:spLocks/>
            </p:cNvSpPr>
            <p:nvPr/>
          </p:nvSpPr>
          <p:spPr bwMode="auto">
            <a:xfrm>
              <a:off x="2735" y="21008"/>
              <a:ext cx="14" cy="32"/>
            </a:xfrm>
            <a:custGeom>
              <a:avLst/>
              <a:gdLst>
                <a:gd name="T0" fmla="*/ 14 w 14"/>
                <a:gd name="T1" fmla="*/ 0 h 32"/>
                <a:gd name="T2" fmla="*/ 0 w 14"/>
                <a:gd name="T3" fmla="*/ 0 h 32"/>
                <a:gd name="T4" fmla="*/ 0 w 14"/>
                <a:gd name="T5" fmla="*/ 8 h 32"/>
                <a:gd name="T6" fmla="*/ 0 w 14"/>
                <a:gd name="T7" fmla="*/ 24 h 32"/>
                <a:gd name="T8" fmla="*/ 0 w 14"/>
                <a:gd name="T9" fmla="*/ 32 h 32"/>
                <a:gd name="T10" fmla="*/ 14 w 14"/>
                <a:gd name="T11" fmla="*/ 32 h 32"/>
                <a:gd name="T12" fmla="*/ 14 w 14"/>
                <a:gd name="T13" fmla="*/ 24 h 32"/>
                <a:gd name="T14" fmla="*/ 14 w 14"/>
                <a:gd name="T15" fmla="*/ 8 h 32"/>
                <a:gd name="T16" fmla="*/ 14 w 14"/>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2">
                  <a:moveTo>
                    <a:pt x="14" y="0"/>
                  </a:moveTo>
                  <a:lnTo>
                    <a:pt x="0" y="0"/>
                  </a:lnTo>
                  <a:lnTo>
                    <a:pt x="0" y="8"/>
                  </a:lnTo>
                  <a:lnTo>
                    <a:pt x="0" y="24"/>
                  </a:lnTo>
                  <a:lnTo>
                    <a:pt x="0" y="32"/>
                  </a:lnTo>
                  <a:lnTo>
                    <a:pt x="14" y="32"/>
                  </a:lnTo>
                  <a:lnTo>
                    <a:pt x="14" y="24"/>
                  </a:lnTo>
                  <a:lnTo>
                    <a:pt x="14" y="8"/>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49" name="Group 217"/>
          <p:cNvGrpSpPr>
            <a:grpSpLocks/>
          </p:cNvGrpSpPr>
          <p:nvPr/>
        </p:nvGrpSpPr>
        <p:grpSpPr bwMode="auto">
          <a:xfrm>
            <a:off x="3878263" y="1379538"/>
            <a:ext cx="2025650" cy="887412"/>
            <a:chOff x="2477" y="18557"/>
            <a:chExt cx="1276" cy="559"/>
          </a:xfrm>
        </p:grpSpPr>
        <p:sp>
          <p:nvSpPr>
            <p:cNvPr id="658650" name="Freeform 218"/>
            <p:cNvSpPr>
              <a:spLocks/>
            </p:cNvSpPr>
            <p:nvPr/>
          </p:nvSpPr>
          <p:spPr bwMode="auto">
            <a:xfrm>
              <a:off x="2477" y="18557"/>
              <a:ext cx="1276" cy="559"/>
            </a:xfrm>
            <a:custGeom>
              <a:avLst/>
              <a:gdLst>
                <a:gd name="T0" fmla="*/ 37 w 1276"/>
                <a:gd name="T1" fmla="*/ 175 h 559"/>
                <a:gd name="T2" fmla="*/ 96 w 1276"/>
                <a:gd name="T3" fmla="*/ 143 h 559"/>
                <a:gd name="T4" fmla="*/ 133 w 1276"/>
                <a:gd name="T5" fmla="*/ 111 h 559"/>
                <a:gd name="T6" fmla="*/ 185 w 1276"/>
                <a:gd name="T7" fmla="*/ 96 h 559"/>
                <a:gd name="T8" fmla="*/ 243 w 1276"/>
                <a:gd name="T9" fmla="*/ 111 h 559"/>
                <a:gd name="T10" fmla="*/ 273 w 1276"/>
                <a:gd name="T11" fmla="*/ 127 h 559"/>
                <a:gd name="T12" fmla="*/ 354 w 1276"/>
                <a:gd name="T13" fmla="*/ 127 h 559"/>
                <a:gd name="T14" fmla="*/ 398 w 1276"/>
                <a:gd name="T15" fmla="*/ 96 h 559"/>
                <a:gd name="T16" fmla="*/ 391 w 1276"/>
                <a:gd name="T17" fmla="*/ 56 h 559"/>
                <a:gd name="T18" fmla="*/ 398 w 1276"/>
                <a:gd name="T19" fmla="*/ 16 h 559"/>
                <a:gd name="T20" fmla="*/ 480 w 1276"/>
                <a:gd name="T21" fmla="*/ 8 h 559"/>
                <a:gd name="T22" fmla="*/ 539 w 1276"/>
                <a:gd name="T23" fmla="*/ 16 h 559"/>
                <a:gd name="T24" fmla="*/ 554 w 1276"/>
                <a:gd name="T25" fmla="*/ 56 h 559"/>
                <a:gd name="T26" fmla="*/ 583 w 1276"/>
                <a:gd name="T27" fmla="*/ 96 h 559"/>
                <a:gd name="T28" fmla="*/ 627 w 1276"/>
                <a:gd name="T29" fmla="*/ 72 h 559"/>
                <a:gd name="T30" fmla="*/ 672 w 1276"/>
                <a:gd name="T31" fmla="*/ 56 h 559"/>
                <a:gd name="T32" fmla="*/ 768 w 1276"/>
                <a:gd name="T33" fmla="*/ 96 h 559"/>
                <a:gd name="T34" fmla="*/ 848 w 1276"/>
                <a:gd name="T35" fmla="*/ 96 h 559"/>
                <a:gd name="T36" fmla="*/ 929 w 1276"/>
                <a:gd name="T37" fmla="*/ 72 h 559"/>
                <a:gd name="T38" fmla="*/ 974 w 1276"/>
                <a:gd name="T39" fmla="*/ 40 h 559"/>
                <a:gd name="T40" fmla="*/ 1025 w 1276"/>
                <a:gd name="T41" fmla="*/ 0 h 559"/>
                <a:gd name="T42" fmla="*/ 1084 w 1276"/>
                <a:gd name="T43" fmla="*/ 8 h 559"/>
                <a:gd name="T44" fmla="*/ 1084 w 1276"/>
                <a:gd name="T45" fmla="*/ 40 h 559"/>
                <a:gd name="T46" fmla="*/ 1084 w 1276"/>
                <a:gd name="T47" fmla="*/ 96 h 559"/>
                <a:gd name="T48" fmla="*/ 1114 w 1276"/>
                <a:gd name="T49" fmla="*/ 111 h 559"/>
                <a:gd name="T50" fmla="*/ 1173 w 1276"/>
                <a:gd name="T51" fmla="*/ 96 h 559"/>
                <a:gd name="T52" fmla="*/ 1217 w 1276"/>
                <a:gd name="T53" fmla="*/ 72 h 559"/>
                <a:gd name="T54" fmla="*/ 1269 w 1276"/>
                <a:gd name="T55" fmla="*/ 111 h 559"/>
                <a:gd name="T56" fmla="*/ 1269 w 1276"/>
                <a:gd name="T57" fmla="*/ 143 h 559"/>
                <a:gd name="T58" fmla="*/ 1203 w 1276"/>
                <a:gd name="T59" fmla="*/ 183 h 559"/>
                <a:gd name="T60" fmla="*/ 1151 w 1276"/>
                <a:gd name="T61" fmla="*/ 183 h 559"/>
                <a:gd name="T62" fmla="*/ 1151 w 1276"/>
                <a:gd name="T63" fmla="*/ 223 h 559"/>
                <a:gd name="T64" fmla="*/ 1114 w 1276"/>
                <a:gd name="T65" fmla="*/ 239 h 559"/>
                <a:gd name="T66" fmla="*/ 1084 w 1276"/>
                <a:gd name="T67" fmla="*/ 279 h 559"/>
                <a:gd name="T68" fmla="*/ 1040 w 1276"/>
                <a:gd name="T69" fmla="*/ 311 h 559"/>
                <a:gd name="T70" fmla="*/ 1003 w 1276"/>
                <a:gd name="T71" fmla="*/ 319 h 559"/>
                <a:gd name="T72" fmla="*/ 1003 w 1276"/>
                <a:gd name="T73" fmla="*/ 375 h 559"/>
                <a:gd name="T74" fmla="*/ 944 w 1276"/>
                <a:gd name="T75" fmla="*/ 463 h 559"/>
                <a:gd name="T76" fmla="*/ 848 w 1276"/>
                <a:gd name="T77" fmla="*/ 495 h 559"/>
                <a:gd name="T78" fmla="*/ 796 w 1276"/>
                <a:gd name="T79" fmla="*/ 511 h 559"/>
                <a:gd name="T80" fmla="*/ 746 w 1276"/>
                <a:gd name="T81" fmla="*/ 559 h 559"/>
                <a:gd name="T82" fmla="*/ 687 w 1276"/>
                <a:gd name="T83" fmla="*/ 551 h 559"/>
                <a:gd name="T84" fmla="*/ 642 w 1276"/>
                <a:gd name="T85" fmla="*/ 511 h 559"/>
                <a:gd name="T86" fmla="*/ 568 w 1276"/>
                <a:gd name="T87" fmla="*/ 511 h 559"/>
                <a:gd name="T88" fmla="*/ 502 w 1276"/>
                <a:gd name="T89" fmla="*/ 543 h 559"/>
                <a:gd name="T90" fmla="*/ 421 w 1276"/>
                <a:gd name="T91" fmla="*/ 511 h 559"/>
                <a:gd name="T92" fmla="*/ 391 w 1276"/>
                <a:gd name="T93" fmla="*/ 511 h 559"/>
                <a:gd name="T94" fmla="*/ 339 w 1276"/>
                <a:gd name="T95" fmla="*/ 479 h 559"/>
                <a:gd name="T96" fmla="*/ 317 w 1276"/>
                <a:gd name="T97" fmla="*/ 447 h 559"/>
                <a:gd name="T98" fmla="*/ 273 w 1276"/>
                <a:gd name="T99" fmla="*/ 423 h 559"/>
                <a:gd name="T100" fmla="*/ 243 w 1276"/>
                <a:gd name="T101" fmla="*/ 407 h 559"/>
                <a:gd name="T102" fmla="*/ 170 w 1276"/>
                <a:gd name="T103" fmla="*/ 407 h 559"/>
                <a:gd name="T104" fmla="*/ 119 w 1276"/>
                <a:gd name="T105" fmla="*/ 399 h 559"/>
                <a:gd name="T106" fmla="*/ 133 w 1276"/>
                <a:gd name="T107" fmla="*/ 359 h 559"/>
                <a:gd name="T108" fmla="*/ 133 w 1276"/>
                <a:gd name="T109" fmla="*/ 311 h 559"/>
                <a:gd name="T110" fmla="*/ 111 w 1276"/>
                <a:gd name="T111" fmla="*/ 279 h 559"/>
                <a:gd name="T112" fmla="*/ 89 w 1276"/>
                <a:gd name="T113" fmla="*/ 239 h 559"/>
                <a:gd name="T114" fmla="*/ 37 w 1276"/>
                <a:gd name="T115" fmla="*/ 223 h 559"/>
                <a:gd name="T116" fmla="*/ 8 w 1276"/>
                <a:gd name="T117" fmla="*/ 19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559">
                  <a:moveTo>
                    <a:pt x="8" y="183"/>
                  </a:moveTo>
                  <a:lnTo>
                    <a:pt x="23" y="183"/>
                  </a:lnTo>
                  <a:lnTo>
                    <a:pt x="37" y="175"/>
                  </a:lnTo>
                  <a:lnTo>
                    <a:pt x="52" y="175"/>
                  </a:lnTo>
                  <a:lnTo>
                    <a:pt x="60" y="151"/>
                  </a:lnTo>
                  <a:lnTo>
                    <a:pt x="96" y="143"/>
                  </a:lnTo>
                  <a:lnTo>
                    <a:pt x="119" y="127"/>
                  </a:lnTo>
                  <a:lnTo>
                    <a:pt x="133" y="119"/>
                  </a:lnTo>
                  <a:lnTo>
                    <a:pt x="133" y="111"/>
                  </a:lnTo>
                  <a:lnTo>
                    <a:pt x="163" y="111"/>
                  </a:lnTo>
                  <a:lnTo>
                    <a:pt x="170" y="96"/>
                  </a:lnTo>
                  <a:lnTo>
                    <a:pt x="185" y="96"/>
                  </a:lnTo>
                  <a:lnTo>
                    <a:pt x="214" y="96"/>
                  </a:lnTo>
                  <a:lnTo>
                    <a:pt x="236" y="96"/>
                  </a:lnTo>
                  <a:lnTo>
                    <a:pt x="243" y="111"/>
                  </a:lnTo>
                  <a:lnTo>
                    <a:pt x="251" y="111"/>
                  </a:lnTo>
                  <a:lnTo>
                    <a:pt x="265" y="119"/>
                  </a:lnTo>
                  <a:lnTo>
                    <a:pt x="273" y="127"/>
                  </a:lnTo>
                  <a:lnTo>
                    <a:pt x="302" y="143"/>
                  </a:lnTo>
                  <a:lnTo>
                    <a:pt x="302" y="127"/>
                  </a:lnTo>
                  <a:lnTo>
                    <a:pt x="354" y="127"/>
                  </a:lnTo>
                  <a:lnTo>
                    <a:pt x="391" y="119"/>
                  </a:lnTo>
                  <a:lnTo>
                    <a:pt x="398" y="111"/>
                  </a:lnTo>
                  <a:lnTo>
                    <a:pt x="398" y="96"/>
                  </a:lnTo>
                  <a:lnTo>
                    <a:pt x="391" y="96"/>
                  </a:lnTo>
                  <a:lnTo>
                    <a:pt x="391" y="72"/>
                  </a:lnTo>
                  <a:lnTo>
                    <a:pt x="391" y="56"/>
                  </a:lnTo>
                  <a:lnTo>
                    <a:pt x="391" y="48"/>
                  </a:lnTo>
                  <a:lnTo>
                    <a:pt x="391" y="40"/>
                  </a:lnTo>
                  <a:lnTo>
                    <a:pt x="398" y="16"/>
                  </a:lnTo>
                  <a:lnTo>
                    <a:pt x="421" y="8"/>
                  </a:lnTo>
                  <a:lnTo>
                    <a:pt x="443" y="8"/>
                  </a:lnTo>
                  <a:lnTo>
                    <a:pt x="480" y="8"/>
                  </a:lnTo>
                  <a:lnTo>
                    <a:pt x="502" y="8"/>
                  </a:lnTo>
                  <a:lnTo>
                    <a:pt x="524" y="16"/>
                  </a:lnTo>
                  <a:lnTo>
                    <a:pt x="539" y="16"/>
                  </a:lnTo>
                  <a:lnTo>
                    <a:pt x="539" y="40"/>
                  </a:lnTo>
                  <a:lnTo>
                    <a:pt x="554" y="48"/>
                  </a:lnTo>
                  <a:lnTo>
                    <a:pt x="554" y="56"/>
                  </a:lnTo>
                  <a:lnTo>
                    <a:pt x="568" y="72"/>
                  </a:lnTo>
                  <a:lnTo>
                    <a:pt x="568" y="96"/>
                  </a:lnTo>
                  <a:lnTo>
                    <a:pt x="583" y="96"/>
                  </a:lnTo>
                  <a:lnTo>
                    <a:pt x="598" y="96"/>
                  </a:lnTo>
                  <a:lnTo>
                    <a:pt x="605" y="96"/>
                  </a:lnTo>
                  <a:lnTo>
                    <a:pt x="627" y="72"/>
                  </a:lnTo>
                  <a:lnTo>
                    <a:pt x="650" y="56"/>
                  </a:lnTo>
                  <a:lnTo>
                    <a:pt x="657" y="56"/>
                  </a:lnTo>
                  <a:lnTo>
                    <a:pt x="672" y="56"/>
                  </a:lnTo>
                  <a:lnTo>
                    <a:pt x="701" y="56"/>
                  </a:lnTo>
                  <a:lnTo>
                    <a:pt x="709" y="56"/>
                  </a:lnTo>
                  <a:lnTo>
                    <a:pt x="768" y="96"/>
                  </a:lnTo>
                  <a:lnTo>
                    <a:pt x="826" y="96"/>
                  </a:lnTo>
                  <a:lnTo>
                    <a:pt x="841" y="96"/>
                  </a:lnTo>
                  <a:lnTo>
                    <a:pt x="848" y="96"/>
                  </a:lnTo>
                  <a:lnTo>
                    <a:pt x="885" y="96"/>
                  </a:lnTo>
                  <a:lnTo>
                    <a:pt x="907" y="72"/>
                  </a:lnTo>
                  <a:lnTo>
                    <a:pt x="929" y="72"/>
                  </a:lnTo>
                  <a:lnTo>
                    <a:pt x="944" y="56"/>
                  </a:lnTo>
                  <a:lnTo>
                    <a:pt x="959" y="48"/>
                  </a:lnTo>
                  <a:lnTo>
                    <a:pt x="974" y="40"/>
                  </a:lnTo>
                  <a:lnTo>
                    <a:pt x="974" y="16"/>
                  </a:lnTo>
                  <a:lnTo>
                    <a:pt x="996" y="0"/>
                  </a:lnTo>
                  <a:lnTo>
                    <a:pt x="1025" y="0"/>
                  </a:lnTo>
                  <a:lnTo>
                    <a:pt x="1040" y="8"/>
                  </a:lnTo>
                  <a:lnTo>
                    <a:pt x="1055" y="8"/>
                  </a:lnTo>
                  <a:lnTo>
                    <a:pt x="1084" y="8"/>
                  </a:lnTo>
                  <a:lnTo>
                    <a:pt x="1092" y="8"/>
                  </a:lnTo>
                  <a:lnTo>
                    <a:pt x="1092" y="16"/>
                  </a:lnTo>
                  <a:lnTo>
                    <a:pt x="1084" y="40"/>
                  </a:lnTo>
                  <a:lnTo>
                    <a:pt x="1084" y="48"/>
                  </a:lnTo>
                  <a:lnTo>
                    <a:pt x="1084" y="72"/>
                  </a:lnTo>
                  <a:lnTo>
                    <a:pt x="1084" y="96"/>
                  </a:lnTo>
                  <a:lnTo>
                    <a:pt x="1084" y="111"/>
                  </a:lnTo>
                  <a:lnTo>
                    <a:pt x="1092" y="119"/>
                  </a:lnTo>
                  <a:lnTo>
                    <a:pt x="1114" y="111"/>
                  </a:lnTo>
                  <a:lnTo>
                    <a:pt x="1144" y="96"/>
                  </a:lnTo>
                  <a:lnTo>
                    <a:pt x="1151" y="96"/>
                  </a:lnTo>
                  <a:lnTo>
                    <a:pt x="1173" y="96"/>
                  </a:lnTo>
                  <a:lnTo>
                    <a:pt x="1188" y="96"/>
                  </a:lnTo>
                  <a:lnTo>
                    <a:pt x="1203" y="72"/>
                  </a:lnTo>
                  <a:lnTo>
                    <a:pt x="1217" y="72"/>
                  </a:lnTo>
                  <a:lnTo>
                    <a:pt x="1232" y="96"/>
                  </a:lnTo>
                  <a:lnTo>
                    <a:pt x="1240" y="96"/>
                  </a:lnTo>
                  <a:lnTo>
                    <a:pt x="1269" y="111"/>
                  </a:lnTo>
                  <a:lnTo>
                    <a:pt x="1276" y="119"/>
                  </a:lnTo>
                  <a:lnTo>
                    <a:pt x="1276" y="127"/>
                  </a:lnTo>
                  <a:lnTo>
                    <a:pt x="1269" y="143"/>
                  </a:lnTo>
                  <a:lnTo>
                    <a:pt x="1240" y="143"/>
                  </a:lnTo>
                  <a:lnTo>
                    <a:pt x="1232" y="143"/>
                  </a:lnTo>
                  <a:lnTo>
                    <a:pt x="1203" y="183"/>
                  </a:lnTo>
                  <a:lnTo>
                    <a:pt x="1188" y="183"/>
                  </a:lnTo>
                  <a:lnTo>
                    <a:pt x="1173" y="183"/>
                  </a:lnTo>
                  <a:lnTo>
                    <a:pt x="1151" y="183"/>
                  </a:lnTo>
                  <a:lnTo>
                    <a:pt x="1151" y="199"/>
                  </a:lnTo>
                  <a:lnTo>
                    <a:pt x="1151" y="215"/>
                  </a:lnTo>
                  <a:lnTo>
                    <a:pt x="1151" y="223"/>
                  </a:lnTo>
                  <a:lnTo>
                    <a:pt x="1151" y="231"/>
                  </a:lnTo>
                  <a:lnTo>
                    <a:pt x="1129" y="239"/>
                  </a:lnTo>
                  <a:lnTo>
                    <a:pt x="1114" y="239"/>
                  </a:lnTo>
                  <a:lnTo>
                    <a:pt x="1092" y="271"/>
                  </a:lnTo>
                  <a:lnTo>
                    <a:pt x="1092" y="279"/>
                  </a:lnTo>
                  <a:lnTo>
                    <a:pt x="1084" y="279"/>
                  </a:lnTo>
                  <a:lnTo>
                    <a:pt x="1084" y="311"/>
                  </a:lnTo>
                  <a:lnTo>
                    <a:pt x="1055" y="319"/>
                  </a:lnTo>
                  <a:lnTo>
                    <a:pt x="1040" y="311"/>
                  </a:lnTo>
                  <a:lnTo>
                    <a:pt x="1025" y="311"/>
                  </a:lnTo>
                  <a:lnTo>
                    <a:pt x="1003" y="311"/>
                  </a:lnTo>
                  <a:lnTo>
                    <a:pt x="1003" y="319"/>
                  </a:lnTo>
                  <a:lnTo>
                    <a:pt x="1003" y="335"/>
                  </a:lnTo>
                  <a:lnTo>
                    <a:pt x="1003" y="359"/>
                  </a:lnTo>
                  <a:lnTo>
                    <a:pt x="1003" y="375"/>
                  </a:lnTo>
                  <a:lnTo>
                    <a:pt x="1025" y="383"/>
                  </a:lnTo>
                  <a:lnTo>
                    <a:pt x="974" y="439"/>
                  </a:lnTo>
                  <a:lnTo>
                    <a:pt x="944" y="463"/>
                  </a:lnTo>
                  <a:lnTo>
                    <a:pt x="907" y="479"/>
                  </a:lnTo>
                  <a:lnTo>
                    <a:pt x="885" y="479"/>
                  </a:lnTo>
                  <a:lnTo>
                    <a:pt x="848" y="495"/>
                  </a:lnTo>
                  <a:lnTo>
                    <a:pt x="841" y="495"/>
                  </a:lnTo>
                  <a:lnTo>
                    <a:pt x="826" y="503"/>
                  </a:lnTo>
                  <a:lnTo>
                    <a:pt x="796" y="511"/>
                  </a:lnTo>
                  <a:lnTo>
                    <a:pt x="768" y="551"/>
                  </a:lnTo>
                  <a:lnTo>
                    <a:pt x="753" y="559"/>
                  </a:lnTo>
                  <a:lnTo>
                    <a:pt x="746" y="559"/>
                  </a:lnTo>
                  <a:lnTo>
                    <a:pt x="716" y="559"/>
                  </a:lnTo>
                  <a:lnTo>
                    <a:pt x="701" y="551"/>
                  </a:lnTo>
                  <a:lnTo>
                    <a:pt x="687" y="551"/>
                  </a:lnTo>
                  <a:lnTo>
                    <a:pt x="657" y="543"/>
                  </a:lnTo>
                  <a:lnTo>
                    <a:pt x="650" y="543"/>
                  </a:lnTo>
                  <a:lnTo>
                    <a:pt x="642" y="511"/>
                  </a:lnTo>
                  <a:lnTo>
                    <a:pt x="627" y="511"/>
                  </a:lnTo>
                  <a:lnTo>
                    <a:pt x="598" y="511"/>
                  </a:lnTo>
                  <a:lnTo>
                    <a:pt x="568" y="511"/>
                  </a:lnTo>
                  <a:lnTo>
                    <a:pt x="539" y="511"/>
                  </a:lnTo>
                  <a:lnTo>
                    <a:pt x="509" y="543"/>
                  </a:lnTo>
                  <a:lnTo>
                    <a:pt x="502" y="543"/>
                  </a:lnTo>
                  <a:lnTo>
                    <a:pt x="465" y="511"/>
                  </a:lnTo>
                  <a:lnTo>
                    <a:pt x="443" y="511"/>
                  </a:lnTo>
                  <a:lnTo>
                    <a:pt x="421" y="511"/>
                  </a:lnTo>
                  <a:lnTo>
                    <a:pt x="421" y="543"/>
                  </a:lnTo>
                  <a:lnTo>
                    <a:pt x="398" y="543"/>
                  </a:lnTo>
                  <a:lnTo>
                    <a:pt x="391" y="511"/>
                  </a:lnTo>
                  <a:lnTo>
                    <a:pt x="362" y="511"/>
                  </a:lnTo>
                  <a:lnTo>
                    <a:pt x="354" y="495"/>
                  </a:lnTo>
                  <a:lnTo>
                    <a:pt x="339" y="479"/>
                  </a:lnTo>
                  <a:lnTo>
                    <a:pt x="332" y="463"/>
                  </a:lnTo>
                  <a:lnTo>
                    <a:pt x="332" y="455"/>
                  </a:lnTo>
                  <a:lnTo>
                    <a:pt x="317" y="447"/>
                  </a:lnTo>
                  <a:lnTo>
                    <a:pt x="302" y="439"/>
                  </a:lnTo>
                  <a:lnTo>
                    <a:pt x="273" y="439"/>
                  </a:lnTo>
                  <a:lnTo>
                    <a:pt x="273" y="423"/>
                  </a:lnTo>
                  <a:lnTo>
                    <a:pt x="265" y="423"/>
                  </a:lnTo>
                  <a:lnTo>
                    <a:pt x="251" y="407"/>
                  </a:lnTo>
                  <a:lnTo>
                    <a:pt x="243" y="407"/>
                  </a:lnTo>
                  <a:lnTo>
                    <a:pt x="236" y="407"/>
                  </a:lnTo>
                  <a:lnTo>
                    <a:pt x="185" y="407"/>
                  </a:lnTo>
                  <a:lnTo>
                    <a:pt x="170" y="407"/>
                  </a:lnTo>
                  <a:lnTo>
                    <a:pt x="148" y="399"/>
                  </a:lnTo>
                  <a:lnTo>
                    <a:pt x="133" y="399"/>
                  </a:lnTo>
                  <a:lnTo>
                    <a:pt x="119" y="399"/>
                  </a:lnTo>
                  <a:lnTo>
                    <a:pt x="119" y="383"/>
                  </a:lnTo>
                  <a:lnTo>
                    <a:pt x="133" y="375"/>
                  </a:lnTo>
                  <a:lnTo>
                    <a:pt x="133" y="359"/>
                  </a:lnTo>
                  <a:lnTo>
                    <a:pt x="133" y="335"/>
                  </a:lnTo>
                  <a:lnTo>
                    <a:pt x="133" y="319"/>
                  </a:lnTo>
                  <a:lnTo>
                    <a:pt x="133" y="311"/>
                  </a:lnTo>
                  <a:lnTo>
                    <a:pt x="119" y="287"/>
                  </a:lnTo>
                  <a:lnTo>
                    <a:pt x="119" y="279"/>
                  </a:lnTo>
                  <a:lnTo>
                    <a:pt x="111" y="279"/>
                  </a:lnTo>
                  <a:lnTo>
                    <a:pt x="111" y="271"/>
                  </a:lnTo>
                  <a:lnTo>
                    <a:pt x="96" y="239"/>
                  </a:lnTo>
                  <a:lnTo>
                    <a:pt x="89" y="239"/>
                  </a:lnTo>
                  <a:lnTo>
                    <a:pt x="60" y="239"/>
                  </a:lnTo>
                  <a:lnTo>
                    <a:pt x="52" y="231"/>
                  </a:lnTo>
                  <a:lnTo>
                    <a:pt x="37" y="223"/>
                  </a:lnTo>
                  <a:lnTo>
                    <a:pt x="23" y="215"/>
                  </a:lnTo>
                  <a:lnTo>
                    <a:pt x="8" y="215"/>
                  </a:lnTo>
                  <a:lnTo>
                    <a:pt x="8" y="199"/>
                  </a:lnTo>
                  <a:lnTo>
                    <a:pt x="0" y="183"/>
                  </a:lnTo>
                  <a:lnTo>
                    <a:pt x="8" y="18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51" name="Freeform 219"/>
            <p:cNvSpPr>
              <a:spLocks/>
            </p:cNvSpPr>
            <p:nvPr/>
          </p:nvSpPr>
          <p:spPr bwMode="auto">
            <a:xfrm>
              <a:off x="2477" y="18557"/>
              <a:ext cx="1276" cy="559"/>
            </a:xfrm>
            <a:custGeom>
              <a:avLst/>
              <a:gdLst>
                <a:gd name="T0" fmla="*/ 37 w 1276"/>
                <a:gd name="T1" fmla="*/ 175 h 559"/>
                <a:gd name="T2" fmla="*/ 96 w 1276"/>
                <a:gd name="T3" fmla="*/ 143 h 559"/>
                <a:gd name="T4" fmla="*/ 133 w 1276"/>
                <a:gd name="T5" fmla="*/ 111 h 559"/>
                <a:gd name="T6" fmla="*/ 185 w 1276"/>
                <a:gd name="T7" fmla="*/ 96 h 559"/>
                <a:gd name="T8" fmla="*/ 243 w 1276"/>
                <a:gd name="T9" fmla="*/ 111 h 559"/>
                <a:gd name="T10" fmla="*/ 273 w 1276"/>
                <a:gd name="T11" fmla="*/ 127 h 559"/>
                <a:gd name="T12" fmla="*/ 354 w 1276"/>
                <a:gd name="T13" fmla="*/ 127 h 559"/>
                <a:gd name="T14" fmla="*/ 398 w 1276"/>
                <a:gd name="T15" fmla="*/ 96 h 559"/>
                <a:gd name="T16" fmla="*/ 391 w 1276"/>
                <a:gd name="T17" fmla="*/ 56 h 559"/>
                <a:gd name="T18" fmla="*/ 398 w 1276"/>
                <a:gd name="T19" fmla="*/ 16 h 559"/>
                <a:gd name="T20" fmla="*/ 480 w 1276"/>
                <a:gd name="T21" fmla="*/ 8 h 559"/>
                <a:gd name="T22" fmla="*/ 539 w 1276"/>
                <a:gd name="T23" fmla="*/ 16 h 559"/>
                <a:gd name="T24" fmla="*/ 554 w 1276"/>
                <a:gd name="T25" fmla="*/ 56 h 559"/>
                <a:gd name="T26" fmla="*/ 583 w 1276"/>
                <a:gd name="T27" fmla="*/ 96 h 559"/>
                <a:gd name="T28" fmla="*/ 627 w 1276"/>
                <a:gd name="T29" fmla="*/ 72 h 559"/>
                <a:gd name="T30" fmla="*/ 672 w 1276"/>
                <a:gd name="T31" fmla="*/ 56 h 559"/>
                <a:gd name="T32" fmla="*/ 768 w 1276"/>
                <a:gd name="T33" fmla="*/ 96 h 559"/>
                <a:gd name="T34" fmla="*/ 848 w 1276"/>
                <a:gd name="T35" fmla="*/ 96 h 559"/>
                <a:gd name="T36" fmla="*/ 929 w 1276"/>
                <a:gd name="T37" fmla="*/ 72 h 559"/>
                <a:gd name="T38" fmla="*/ 974 w 1276"/>
                <a:gd name="T39" fmla="*/ 40 h 559"/>
                <a:gd name="T40" fmla="*/ 1025 w 1276"/>
                <a:gd name="T41" fmla="*/ 0 h 559"/>
                <a:gd name="T42" fmla="*/ 1084 w 1276"/>
                <a:gd name="T43" fmla="*/ 8 h 559"/>
                <a:gd name="T44" fmla="*/ 1084 w 1276"/>
                <a:gd name="T45" fmla="*/ 40 h 559"/>
                <a:gd name="T46" fmla="*/ 1084 w 1276"/>
                <a:gd name="T47" fmla="*/ 96 h 559"/>
                <a:gd name="T48" fmla="*/ 1114 w 1276"/>
                <a:gd name="T49" fmla="*/ 111 h 559"/>
                <a:gd name="T50" fmla="*/ 1173 w 1276"/>
                <a:gd name="T51" fmla="*/ 96 h 559"/>
                <a:gd name="T52" fmla="*/ 1217 w 1276"/>
                <a:gd name="T53" fmla="*/ 72 h 559"/>
                <a:gd name="T54" fmla="*/ 1269 w 1276"/>
                <a:gd name="T55" fmla="*/ 111 h 559"/>
                <a:gd name="T56" fmla="*/ 1269 w 1276"/>
                <a:gd name="T57" fmla="*/ 143 h 559"/>
                <a:gd name="T58" fmla="*/ 1203 w 1276"/>
                <a:gd name="T59" fmla="*/ 183 h 559"/>
                <a:gd name="T60" fmla="*/ 1151 w 1276"/>
                <a:gd name="T61" fmla="*/ 183 h 559"/>
                <a:gd name="T62" fmla="*/ 1151 w 1276"/>
                <a:gd name="T63" fmla="*/ 223 h 559"/>
                <a:gd name="T64" fmla="*/ 1114 w 1276"/>
                <a:gd name="T65" fmla="*/ 239 h 559"/>
                <a:gd name="T66" fmla="*/ 1084 w 1276"/>
                <a:gd name="T67" fmla="*/ 279 h 559"/>
                <a:gd name="T68" fmla="*/ 1040 w 1276"/>
                <a:gd name="T69" fmla="*/ 311 h 559"/>
                <a:gd name="T70" fmla="*/ 1003 w 1276"/>
                <a:gd name="T71" fmla="*/ 319 h 559"/>
                <a:gd name="T72" fmla="*/ 1003 w 1276"/>
                <a:gd name="T73" fmla="*/ 375 h 559"/>
                <a:gd name="T74" fmla="*/ 944 w 1276"/>
                <a:gd name="T75" fmla="*/ 463 h 559"/>
                <a:gd name="T76" fmla="*/ 848 w 1276"/>
                <a:gd name="T77" fmla="*/ 495 h 559"/>
                <a:gd name="T78" fmla="*/ 796 w 1276"/>
                <a:gd name="T79" fmla="*/ 511 h 559"/>
                <a:gd name="T80" fmla="*/ 746 w 1276"/>
                <a:gd name="T81" fmla="*/ 559 h 559"/>
                <a:gd name="T82" fmla="*/ 687 w 1276"/>
                <a:gd name="T83" fmla="*/ 551 h 559"/>
                <a:gd name="T84" fmla="*/ 642 w 1276"/>
                <a:gd name="T85" fmla="*/ 511 h 559"/>
                <a:gd name="T86" fmla="*/ 568 w 1276"/>
                <a:gd name="T87" fmla="*/ 511 h 559"/>
                <a:gd name="T88" fmla="*/ 502 w 1276"/>
                <a:gd name="T89" fmla="*/ 543 h 559"/>
                <a:gd name="T90" fmla="*/ 421 w 1276"/>
                <a:gd name="T91" fmla="*/ 511 h 559"/>
                <a:gd name="T92" fmla="*/ 391 w 1276"/>
                <a:gd name="T93" fmla="*/ 511 h 559"/>
                <a:gd name="T94" fmla="*/ 339 w 1276"/>
                <a:gd name="T95" fmla="*/ 479 h 559"/>
                <a:gd name="T96" fmla="*/ 317 w 1276"/>
                <a:gd name="T97" fmla="*/ 447 h 559"/>
                <a:gd name="T98" fmla="*/ 273 w 1276"/>
                <a:gd name="T99" fmla="*/ 423 h 559"/>
                <a:gd name="T100" fmla="*/ 243 w 1276"/>
                <a:gd name="T101" fmla="*/ 407 h 559"/>
                <a:gd name="T102" fmla="*/ 170 w 1276"/>
                <a:gd name="T103" fmla="*/ 407 h 559"/>
                <a:gd name="T104" fmla="*/ 119 w 1276"/>
                <a:gd name="T105" fmla="*/ 399 h 559"/>
                <a:gd name="T106" fmla="*/ 133 w 1276"/>
                <a:gd name="T107" fmla="*/ 359 h 559"/>
                <a:gd name="T108" fmla="*/ 133 w 1276"/>
                <a:gd name="T109" fmla="*/ 311 h 559"/>
                <a:gd name="T110" fmla="*/ 111 w 1276"/>
                <a:gd name="T111" fmla="*/ 279 h 559"/>
                <a:gd name="T112" fmla="*/ 89 w 1276"/>
                <a:gd name="T113" fmla="*/ 239 h 559"/>
                <a:gd name="T114" fmla="*/ 37 w 1276"/>
                <a:gd name="T115" fmla="*/ 223 h 559"/>
                <a:gd name="T116" fmla="*/ 8 w 1276"/>
                <a:gd name="T117" fmla="*/ 19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559">
                  <a:moveTo>
                    <a:pt x="8" y="183"/>
                  </a:moveTo>
                  <a:lnTo>
                    <a:pt x="23" y="183"/>
                  </a:lnTo>
                  <a:lnTo>
                    <a:pt x="37" y="175"/>
                  </a:lnTo>
                  <a:lnTo>
                    <a:pt x="52" y="175"/>
                  </a:lnTo>
                  <a:lnTo>
                    <a:pt x="60" y="151"/>
                  </a:lnTo>
                  <a:lnTo>
                    <a:pt x="96" y="143"/>
                  </a:lnTo>
                  <a:lnTo>
                    <a:pt x="119" y="127"/>
                  </a:lnTo>
                  <a:lnTo>
                    <a:pt x="133" y="119"/>
                  </a:lnTo>
                  <a:lnTo>
                    <a:pt x="133" y="111"/>
                  </a:lnTo>
                  <a:lnTo>
                    <a:pt x="163" y="111"/>
                  </a:lnTo>
                  <a:lnTo>
                    <a:pt x="170" y="96"/>
                  </a:lnTo>
                  <a:lnTo>
                    <a:pt x="185" y="96"/>
                  </a:lnTo>
                  <a:lnTo>
                    <a:pt x="214" y="96"/>
                  </a:lnTo>
                  <a:lnTo>
                    <a:pt x="236" y="96"/>
                  </a:lnTo>
                  <a:lnTo>
                    <a:pt x="243" y="111"/>
                  </a:lnTo>
                  <a:lnTo>
                    <a:pt x="251" y="111"/>
                  </a:lnTo>
                  <a:lnTo>
                    <a:pt x="265" y="119"/>
                  </a:lnTo>
                  <a:lnTo>
                    <a:pt x="273" y="127"/>
                  </a:lnTo>
                  <a:lnTo>
                    <a:pt x="302" y="143"/>
                  </a:lnTo>
                  <a:lnTo>
                    <a:pt x="302" y="127"/>
                  </a:lnTo>
                  <a:lnTo>
                    <a:pt x="354" y="127"/>
                  </a:lnTo>
                  <a:lnTo>
                    <a:pt x="391" y="119"/>
                  </a:lnTo>
                  <a:lnTo>
                    <a:pt x="398" y="111"/>
                  </a:lnTo>
                  <a:lnTo>
                    <a:pt x="398" y="96"/>
                  </a:lnTo>
                  <a:lnTo>
                    <a:pt x="391" y="96"/>
                  </a:lnTo>
                  <a:lnTo>
                    <a:pt x="391" y="72"/>
                  </a:lnTo>
                  <a:lnTo>
                    <a:pt x="391" y="56"/>
                  </a:lnTo>
                  <a:lnTo>
                    <a:pt x="391" y="48"/>
                  </a:lnTo>
                  <a:lnTo>
                    <a:pt x="391" y="40"/>
                  </a:lnTo>
                  <a:lnTo>
                    <a:pt x="398" y="16"/>
                  </a:lnTo>
                  <a:lnTo>
                    <a:pt x="421" y="8"/>
                  </a:lnTo>
                  <a:lnTo>
                    <a:pt x="443" y="8"/>
                  </a:lnTo>
                  <a:lnTo>
                    <a:pt x="480" y="8"/>
                  </a:lnTo>
                  <a:lnTo>
                    <a:pt x="502" y="8"/>
                  </a:lnTo>
                  <a:lnTo>
                    <a:pt x="524" y="16"/>
                  </a:lnTo>
                  <a:lnTo>
                    <a:pt x="539" y="16"/>
                  </a:lnTo>
                  <a:lnTo>
                    <a:pt x="539" y="40"/>
                  </a:lnTo>
                  <a:lnTo>
                    <a:pt x="554" y="48"/>
                  </a:lnTo>
                  <a:lnTo>
                    <a:pt x="554" y="56"/>
                  </a:lnTo>
                  <a:lnTo>
                    <a:pt x="568" y="72"/>
                  </a:lnTo>
                  <a:lnTo>
                    <a:pt x="568" y="96"/>
                  </a:lnTo>
                  <a:lnTo>
                    <a:pt x="583" y="96"/>
                  </a:lnTo>
                  <a:lnTo>
                    <a:pt x="598" y="96"/>
                  </a:lnTo>
                  <a:lnTo>
                    <a:pt x="605" y="96"/>
                  </a:lnTo>
                  <a:lnTo>
                    <a:pt x="627" y="72"/>
                  </a:lnTo>
                  <a:lnTo>
                    <a:pt x="650" y="56"/>
                  </a:lnTo>
                  <a:lnTo>
                    <a:pt x="657" y="56"/>
                  </a:lnTo>
                  <a:lnTo>
                    <a:pt x="672" y="56"/>
                  </a:lnTo>
                  <a:lnTo>
                    <a:pt x="701" y="56"/>
                  </a:lnTo>
                  <a:lnTo>
                    <a:pt x="709" y="56"/>
                  </a:lnTo>
                  <a:lnTo>
                    <a:pt x="768" y="96"/>
                  </a:lnTo>
                  <a:lnTo>
                    <a:pt x="826" y="96"/>
                  </a:lnTo>
                  <a:lnTo>
                    <a:pt x="841" y="96"/>
                  </a:lnTo>
                  <a:lnTo>
                    <a:pt x="848" y="96"/>
                  </a:lnTo>
                  <a:lnTo>
                    <a:pt x="885" y="96"/>
                  </a:lnTo>
                  <a:lnTo>
                    <a:pt x="907" y="72"/>
                  </a:lnTo>
                  <a:lnTo>
                    <a:pt x="929" y="72"/>
                  </a:lnTo>
                  <a:lnTo>
                    <a:pt x="944" y="56"/>
                  </a:lnTo>
                  <a:lnTo>
                    <a:pt x="959" y="48"/>
                  </a:lnTo>
                  <a:lnTo>
                    <a:pt x="974" y="40"/>
                  </a:lnTo>
                  <a:lnTo>
                    <a:pt x="974" y="16"/>
                  </a:lnTo>
                  <a:lnTo>
                    <a:pt x="996" y="0"/>
                  </a:lnTo>
                  <a:lnTo>
                    <a:pt x="1025" y="0"/>
                  </a:lnTo>
                  <a:lnTo>
                    <a:pt x="1040" y="8"/>
                  </a:lnTo>
                  <a:lnTo>
                    <a:pt x="1055" y="8"/>
                  </a:lnTo>
                  <a:lnTo>
                    <a:pt x="1084" y="8"/>
                  </a:lnTo>
                  <a:lnTo>
                    <a:pt x="1092" y="8"/>
                  </a:lnTo>
                  <a:lnTo>
                    <a:pt x="1092" y="16"/>
                  </a:lnTo>
                  <a:lnTo>
                    <a:pt x="1084" y="40"/>
                  </a:lnTo>
                  <a:lnTo>
                    <a:pt x="1084" y="48"/>
                  </a:lnTo>
                  <a:lnTo>
                    <a:pt x="1084" y="72"/>
                  </a:lnTo>
                  <a:lnTo>
                    <a:pt x="1084" y="96"/>
                  </a:lnTo>
                  <a:lnTo>
                    <a:pt x="1084" y="111"/>
                  </a:lnTo>
                  <a:lnTo>
                    <a:pt x="1092" y="119"/>
                  </a:lnTo>
                  <a:lnTo>
                    <a:pt x="1114" y="111"/>
                  </a:lnTo>
                  <a:lnTo>
                    <a:pt x="1144" y="96"/>
                  </a:lnTo>
                  <a:lnTo>
                    <a:pt x="1151" y="96"/>
                  </a:lnTo>
                  <a:lnTo>
                    <a:pt x="1173" y="96"/>
                  </a:lnTo>
                  <a:lnTo>
                    <a:pt x="1188" y="96"/>
                  </a:lnTo>
                  <a:lnTo>
                    <a:pt x="1203" y="72"/>
                  </a:lnTo>
                  <a:lnTo>
                    <a:pt x="1217" y="72"/>
                  </a:lnTo>
                  <a:lnTo>
                    <a:pt x="1232" y="96"/>
                  </a:lnTo>
                  <a:lnTo>
                    <a:pt x="1240" y="96"/>
                  </a:lnTo>
                  <a:lnTo>
                    <a:pt x="1269" y="111"/>
                  </a:lnTo>
                  <a:lnTo>
                    <a:pt x="1276" y="119"/>
                  </a:lnTo>
                  <a:lnTo>
                    <a:pt x="1276" y="127"/>
                  </a:lnTo>
                  <a:lnTo>
                    <a:pt x="1269" y="143"/>
                  </a:lnTo>
                  <a:lnTo>
                    <a:pt x="1240" y="143"/>
                  </a:lnTo>
                  <a:lnTo>
                    <a:pt x="1232" y="143"/>
                  </a:lnTo>
                  <a:lnTo>
                    <a:pt x="1203" y="183"/>
                  </a:lnTo>
                  <a:lnTo>
                    <a:pt x="1188" y="183"/>
                  </a:lnTo>
                  <a:lnTo>
                    <a:pt x="1173" y="183"/>
                  </a:lnTo>
                  <a:lnTo>
                    <a:pt x="1151" y="183"/>
                  </a:lnTo>
                  <a:lnTo>
                    <a:pt x="1151" y="199"/>
                  </a:lnTo>
                  <a:lnTo>
                    <a:pt x="1151" y="215"/>
                  </a:lnTo>
                  <a:lnTo>
                    <a:pt x="1151" y="223"/>
                  </a:lnTo>
                  <a:lnTo>
                    <a:pt x="1151" y="231"/>
                  </a:lnTo>
                  <a:lnTo>
                    <a:pt x="1129" y="239"/>
                  </a:lnTo>
                  <a:lnTo>
                    <a:pt x="1114" y="239"/>
                  </a:lnTo>
                  <a:lnTo>
                    <a:pt x="1092" y="271"/>
                  </a:lnTo>
                  <a:lnTo>
                    <a:pt x="1092" y="279"/>
                  </a:lnTo>
                  <a:lnTo>
                    <a:pt x="1084" y="279"/>
                  </a:lnTo>
                  <a:lnTo>
                    <a:pt x="1084" y="311"/>
                  </a:lnTo>
                  <a:lnTo>
                    <a:pt x="1055" y="319"/>
                  </a:lnTo>
                  <a:lnTo>
                    <a:pt x="1040" y="311"/>
                  </a:lnTo>
                  <a:lnTo>
                    <a:pt x="1025" y="311"/>
                  </a:lnTo>
                  <a:lnTo>
                    <a:pt x="1003" y="311"/>
                  </a:lnTo>
                  <a:lnTo>
                    <a:pt x="1003" y="319"/>
                  </a:lnTo>
                  <a:lnTo>
                    <a:pt x="1003" y="335"/>
                  </a:lnTo>
                  <a:lnTo>
                    <a:pt x="1003" y="359"/>
                  </a:lnTo>
                  <a:lnTo>
                    <a:pt x="1003" y="375"/>
                  </a:lnTo>
                  <a:lnTo>
                    <a:pt x="1025" y="383"/>
                  </a:lnTo>
                  <a:lnTo>
                    <a:pt x="974" y="439"/>
                  </a:lnTo>
                  <a:lnTo>
                    <a:pt x="944" y="463"/>
                  </a:lnTo>
                  <a:lnTo>
                    <a:pt x="907" y="479"/>
                  </a:lnTo>
                  <a:lnTo>
                    <a:pt x="885" y="479"/>
                  </a:lnTo>
                  <a:lnTo>
                    <a:pt x="848" y="495"/>
                  </a:lnTo>
                  <a:lnTo>
                    <a:pt x="841" y="495"/>
                  </a:lnTo>
                  <a:lnTo>
                    <a:pt x="826" y="503"/>
                  </a:lnTo>
                  <a:lnTo>
                    <a:pt x="796" y="511"/>
                  </a:lnTo>
                  <a:lnTo>
                    <a:pt x="768" y="551"/>
                  </a:lnTo>
                  <a:lnTo>
                    <a:pt x="753" y="559"/>
                  </a:lnTo>
                  <a:lnTo>
                    <a:pt x="746" y="559"/>
                  </a:lnTo>
                  <a:lnTo>
                    <a:pt x="716" y="559"/>
                  </a:lnTo>
                  <a:lnTo>
                    <a:pt x="701" y="551"/>
                  </a:lnTo>
                  <a:lnTo>
                    <a:pt x="687" y="551"/>
                  </a:lnTo>
                  <a:lnTo>
                    <a:pt x="657" y="543"/>
                  </a:lnTo>
                  <a:lnTo>
                    <a:pt x="650" y="543"/>
                  </a:lnTo>
                  <a:lnTo>
                    <a:pt x="642" y="511"/>
                  </a:lnTo>
                  <a:lnTo>
                    <a:pt x="627" y="511"/>
                  </a:lnTo>
                  <a:lnTo>
                    <a:pt x="598" y="511"/>
                  </a:lnTo>
                  <a:lnTo>
                    <a:pt x="568" y="511"/>
                  </a:lnTo>
                  <a:lnTo>
                    <a:pt x="539" y="511"/>
                  </a:lnTo>
                  <a:lnTo>
                    <a:pt x="509" y="543"/>
                  </a:lnTo>
                  <a:lnTo>
                    <a:pt x="502" y="543"/>
                  </a:lnTo>
                  <a:lnTo>
                    <a:pt x="465" y="511"/>
                  </a:lnTo>
                  <a:lnTo>
                    <a:pt x="443" y="511"/>
                  </a:lnTo>
                  <a:lnTo>
                    <a:pt x="421" y="511"/>
                  </a:lnTo>
                  <a:lnTo>
                    <a:pt x="421" y="543"/>
                  </a:lnTo>
                  <a:lnTo>
                    <a:pt x="398" y="543"/>
                  </a:lnTo>
                  <a:lnTo>
                    <a:pt x="391" y="511"/>
                  </a:lnTo>
                  <a:lnTo>
                    <a:pt x="362" y="511"/>
                  </a:lnTo>
                  <a:lnTo>
                    <a:pt x="354" y="495"/>
                  </a:lnTo>
                  <a:lnTo>
                    <a:pt x="339" y="479"/>
                  </a:lnTo>
                  <a:lnTo>
                    <a:pt x="332" y="463"/>
                  </a:lnTo>
                  <a:lnTo>
                    <a:pt x="332" y="455"/>
                  </a:lnTo>
                  <a:lnTo>
                    <a:pt x="317" y="447"/>
                  </a:lnTo>
                  <a:lnTo>
                    <a:pt x="302" y="439"/>
                  </a:lnTo>
                  <a:lnTo>
                    <a:pt x="273" y="439"/>
                  </a:lnTo>
                  <a:lnTo>
                    <a:pt x="273" y="423"/>
                  </a:lnTo>
                  <a:lnTo>
                    <a:pt x="265" y="423"/>
                  </a:lnTo>
                  <a:lnTo>
                    <a:pt x="251" y="407"/>
                  </a:lnTo>
                  <a:lnTo>
                    <a:pt x="243" y="407"/>
                  </a:lnTo>
                  <a:lnTo>
                    <a:pt x="236" y="407"/>
                  </a:lnTo>
                  <a:lnTo>
                    <a:pt x="185" y="407"/>
                  </a:lnTo>
                  <a:lnTo>
                    <a:pt x="170" y="407"/>
                  </a:lnTo>
                  <a:lnTo>
                    <a:pt x="148" y="399"/>
                  </a:lnTo>
                  <a:lnTo>
                    <a:pt x="133" y="399"/>
                  </a:lnTo>
                  <a:lnTo>
                    <a:pt x="119" y="399"/>
                  </a:lnTo>
                  <a:lnTo>
                    <a:pt x="119" y="383"/>
                  </a:lnTo>
                  <a:lnTo>
                    <a:pt x="133" y="375"/>
                  </a:lnTo>
                  <a:lnTo>
                    <a:pt x="133" y="359"/>
                  </a:lnTo>
                  <a:lnTo>
                    <a:pt x="133" y="335"/>
                  </a:lnTo>
                  <a:lnTo>
                    <a:pt x="133" y="319"/>
                  </a:lnTo>
                  <a:lnTo>
                    <a:pt x="133" y="311"/>
                  </a:lnTo>
                  <a:lnTo>
                    <a:pt x="119" y="287"/>
                  </a:lnTo>
                  <a:lnTo>
                    <a:pt x="119" y="279"/>
                  </a:lnTo>
                  <a:lnTo>
                    <a:pt x="111" y="279"/>
                  </a:lnTo>
                  <a:lnTo>
                    <a:pt x="111" y="271"/>
                  </a:lnTo>
                  <a:lnTo>
                    <a:pt x="96" y="239"/>
                  </a:lnTo>
                  <a:lnTo>
                    <a:pt x="89" y="239"/>
                  </a:lnTo>
                  <a:lnTo>
                    <a:pt x="60" y="239"/>
                  </a:lnTo>
                  <a:lnTo>
                    <a:pt x="52" y="231"/>
                  </a:lnTo>
                  <a:lnTo>
                    <a:pt x="37" y="223"/>
                  </a:lnTo>
                  <a:lnTo>
                    <a:pt x="23" y="215"/>
                  </a:lnTo>
                  <a:lnTo>
                    <a:pt x="8" y="215"/>
                  </a:lnTo>
                  <a:lnTo>
                    <a:pt x="8" y="199"/>
                  </a:lnTo>
                  <a:lnTo>
                    <a:pt x="0" y="183"/>
                  </a:lnTo>
                  <a:lnTo>
                    <a:pt x="8" y="18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658652" name="Rectangle 220"/>
          <p:cNvSpPr>
            <a:spLocks noChangeArrowheads="1"/>
          </p:cNvSpPr>
          <p:nvPr/>
        </p:nvSpPr>
        <p:spPr bwMode="auto">
          <a:xfrm>
            <a:off x="2036763" y="3862388"/>
            <a:ext cx="442912" cy="257175"/>
          </a:xfrm>
          <a:prstGeom prst="rect">
            <a:avLst/>
          </a:prstGeom>
          <a:solidFill>
            <a:srgbClr val="00FF00"/>
          </a:solidFill>
          <a:ln w="12700">
            <a:solidFill>
              <a:srgbClr val="008000"/>
            </a:solidFill>
            <a:miter lim="800000"/>
            <a:headEnd/>
            <a:tailEnd/>
          </a:ln>
        </p:spPr>
        <p:txBody>
          <a:bodyPr wrap="none" lIns="0" tIns="0" rIns="0" bIns="0">
            <a:spAutoFit/>
          </a:bodyPr>
          <a:lstStyle/>
          <a:p>
            <a:pPr algn="ctr"/>
            <a:r>
              <a:rPr lang="en-US" altLang="ja-JP" sz="1600" b="1">
                <a:solidFill>
                  <a:srgbClr val="FFFFFF"/>
                </a:solidFill>
                <a:latin typeface="Impact" panose="020B0806030902050204" pitchFamily="34" charset="0"/>
                <a:ea typeface="Osaka"/>
                <a:cs typeface="Osaka"/>
              </a:rPr>
              <a:t>India</a:t>
            </a:r>
            <a:endParaRPr lang="en-US" altLang="ja-JP" sz="1800">
              <a:solidFill>
                <a:srgbClr val="000000"/>
              </a:solidFill>
              <a:latin typeface="Times" panose="02020603050405020304" pitchFamily="18" charset="0"/>
              <a:ea typeface="Osaka"/>
              <a:cs typeface="Osaka"/>
            </a:endParaRPr>
          </a:p>
        </p:txBody>
      </p:sp>
      <p:sp>
        <p:nvSpPr>
          <p:cNvPr id="658653" name="Rectangle 221"/>
          <p:cNvSpPr>
            <a:spLocks noChangeArrowheads="1"/>
          </p:cNvSpPr>
          <p:nvPr/>
        </p:nvSpPr>
        <p:spPr bwMode="auto">
          <a:xfrm>
            <a:off x="4616450" y="3328988"/>
            <a:ext cx="496888" cy="257175"/>
          </a:xfrm>
          <a:prstGeom prst="rect">
            <a:avLst/>
          </a:prstGeom>
          <a:solidFill>
            <a:srgbClr val="00FF00"/>
          </a:solidFill>
          <a:ln w="12700">
            <a:solidFill>
              <a:srgbClr val="008000"/>
            </a:solidFill>
            <a:miter lim="800000"/>
            <a:headEnd/>
            <a:tailEnd/>
          </a:ln>
        </p:spPr>
        <p:txBody>
          <a:bodyPr wrap="none" lIns="0" tIns="0" rIns="0" bIns="0">
            <a:spAutoFit/>
          </a:bodyPr>
          <a:lstStyle/>
          <a:p>
            <a:pPr algn="ctr"/>
            <a:r>
              <a:rPr lang="en-US" altLang="ja-JP" sz="1600" b="1">
                <a:solidFill>
                  <a:srgbClr val="FFFFFF"/>
                </a:solidFill>
                <a:latin typeface="Impact" panose="020B0806030902050204" pitchFamily="34" charset="0"/>
                <a:ea typeface="Osaka"/>
                <a:cs typeface="Osaka"/>
              </a:rPr>
              <a:t>China</a:t>
            </a:r>
            <a:endParaRPr lang="en-US" altLang="ja-JP" sz="1800">
              <a:solidFill>
                <a:srgbClr val="000000"/>
              </a:solidFill>
              <a:latin typeface="Times" panose="02020603050405020304" pitchFamily="18" charset="0"/>
              <a:ea typeface="Osaka"/>
              <a:cs typeface="Osaka"/>
            </a:endParaRPr>
          </a:p>
        </p:txBody>
      </p:sp>
      <p:grpSp>
        <p:nvGrpSpPr>
          <p:cNvPr id="658654" name="Group 222"/>
          <p:cNvGrpSpPr>
            <a:grpSpLocks/>
          </p:cNvGrpSpPr>
          <p:nvPr/>
        </p:nvGrpSpPr>
        <p:grpSpPr bwMode="auto">
          <a:xfrm>
            <a:off x="6289675" y="4098925"/>
            <a:ext cx="88900" cy="347663"/>
            <a:chOff x="3996" y="20270"/>
            <a:chExt cx="56" cy="219"/>
          </a:xfrm>
        </p:grpSpPr>
        <p:sp>
          <p:nvSpPr>
            <p:cNvPr id="658655" name="Rectangle 223"/>
            <p:cNvSpPr>
              <a:spLocks noChangeArrowheads="1"/>
            </p:cNvSpPr>
            <p:nvPr/>
          </p:nvSpPr>
          <p:spPr bwMode="auto">
            <a:xfrm>
              <a:off x="3996" y="20270"/>
              <a:ext cx="56" cy="219"/>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56" name="Rectangle 224"/>
            <p:cNvSpPr>
              <a:spLocks noChangeArrowheads="1"/>
            </p:cNvSpPr>
            <p:nvPr/>
          </p:nvSpPr>
          <p:spPr bwMode="auto">
            <a:xfrm>
              <a:off x="3996" y="20270"/>
              <a:ext cx="56" cy="219"/>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57" name="Group 225"/>
          <p:cNvGrpSpPr>
            <a:grpSpLocks/>
          </p:cNvGrpSpPr>
          <p:nvPr/>
        </p:nvGrpSpPr>
        <p:grpSpPr bwMode="auto">
          <a:xfrm>
            <a:off x="2200275" y="4948238"/>
            <a:ext cx="76200" cy="42862"/>
            <a:chOff x="1420" y="20805"/>
            <a:chExt cx="48" cy="27"/>
          </a:xfrm>
        </p:grpSpPr>
        <p:sp>
          <p:nvSpPr>
            <p:cNvPr id="658658" name="Rectangle 226"/>
            <p:cNvSpPr>
              <a:spLocks noChangeArrowheads="1"/>
            </p:cNvSpPr>
            <p:nvPr/>
          </p:nvSpPr>
          <p:spPr bwMode="auto">
            <a:xfrm>
              <a:off x="1420" y="20805"/>
              <a:ext cx="48" cy="27"/>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59" name="Rectangle 227"/>
            <p:cNvSpPr>
              <a:spLocks noChangeArrowheads="1"/>
            </p:cNvSpPr>
            <p:nvPr/>
          </p:nvSpPr>
          <p:spPr bwMode="auto">
            <a:xfrm>
              <a:off x="1420" y="20805"/>
              <a:ext cx="48" cy="27"/>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60" name="Group 228"/>
          <p:cNvGrpSpPr>
            <a:grpSpLocks/>
          </p:cNvGrpSpPr>
          <p:nvPr/>
        </p:nvGrpSpPr>
        <p:grpSpPr bwMode="auto">
          <a:xfrm>
            <a:off x="2470150" y="4397375"/>
            <a:ext cx="76200" cy="42863"/>
            <a:chOff x="1590" y="20458"/>
            <a:chExt cx="48" cy="27"/>
          </a:xfrm>
        </p:grpSpPr>
        <p:sp>
          <p:nvSpPr>
            <p:cNvPr id="658661" name="Rectangle 229"/>
            <p:cNvSpPr>
              <a:spLocks noChangeArrowheads="1"/>
            </p:cNvSpPr>
            <p:nvPr/>
          </p:nvSpPr>
          <p:spPr bwMode="auto">
            <a:xfrm>
              <a:off x="1590" y="20458"/>
              <a:ext cx="48" cy="27"/>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62" name="Rectangle 230"/>
            <p:cNvSpPr>
              <a:spLocks noChangeArrowheads="1"/>
            </p:cNvSpPr>
            <p:nvPr/>
          </p:nvSpPr>
          <p:spPr bwMode="auto">
            <a:xfrm>
              <a:off x="1590" y="20458"/>
              <a:ext cx="48" cy="27"/>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63" name="Group 231"/>
          <p:cNvGrpSpPr>
            <a:grpSpLocks/>
          </p:cNvGrpSpPr>
          <p:nvPr/>
        </p:nvGrpSpPr>
        <p:grpSpPr bwMode="auto">
          <a:xfrm>
            <a:off x="2292350" y="4730750"/>
            <a:ext cx="76200" cy="87313"/>
            <a:chOff x="1478" y="20668"/>
            <a:chExt cx="48" cy="55"/>
          </a:xfrm>
        </p:grpSpPr>
        <p:sp>
          <p:nvSpPr>
            <p:cNvPr id="658664" name="Rectangle 232"/>
            <p:cNvSpPr>
              <a:spLocks noChangeArrowheads="1"/>
            </p:cNvSpPr>
            <p:nvPr/>
          </p:nvSpPr>
          <p:spPr bwMode="auto">
            <a:xfrm>
              <a:off x="1478" y="20668"/>
              <a:ext cx="48" cy="55"/>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65" name="Rectangle 233"/>
            <p:cNvSpPr>
              <a:spLocks noChangeArrowheads="1"/>
            </p:cNvSpPr>
            <p:nvPr/>
          </p:nvSpPr>
          <p:spPr bwMode="auto">
            <a:xfrm>
              <a:off x="1478" y="20668"/>
              <a:ext cx="48" cy="55"/>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66" name="Group 234"/>
          <p:cNvGrpSpPr>
            <a:grpSpLocks/>
          </p:cNvGrpSpPr>
          <p:nvPr/>
        </p:nvGrpSpPr>
        <p:grpSpPr bwMode="auto">
          <a:xfrm>
            <a:off x="3136900" y="3911600"/>
            <a:ext cx="76200" cy="31750"/>
            <a:chOff x="2010" y="20152"/>
            <a:chExt cx="48" cy="20"/>
          </a:xfrm>
        </p:grpSpPr>
        <p:sp>
          <p:nvSpPr>
            <p:cNvPr id="658667" name="Rectangle 235"/>
            <p:cNvSpPr>
              <a:spLocks noChangeArrowheads="1"/>
            </p:cNvSpPr>
            <p:nvPr/>
          </p:nvSpPr>
          <p:spPr bwMode="auto">
            <a:xfrm>
              <a:off x="2010" y="20152"/>
              <a:ext cx="48" cy="20"/>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68" name="Rectangle 236"/>
            <p:cNvSpPr>
              <a:spLocks noChangeArrowheads="1"/>
            </p:cNvSpPr>
            <p:nvPr/>
          </p:nvSpPr>
          <p:spPr bwMode="auto">
            <a:xfrm>
              <a:off x="2010" y="20152"/>
              <a:ext cx="48" cy="20"/>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69" name="Group 237"/>
          <p:cNvGrpSpPr>
            <a:grpSpLocks/>
          </p:cNvGrpSpPr>
          <p:nvPr/>
        </p:nvGrpSpPr>
        <p:grpSpPr bwMode="auto">
          <a:xfrm>
            <a:off x="1714500" y="4149725"/>
            <a:ext cx="76200" cy="195263"/>
            <a:chOff x="1114" y="20302"/>
            <a:chExt cx="48" cy="123"/>
          </a:xfrm>
        </p:grpSpPr>
        <p:sp>
          <p:nvSpPr>
            <p:cNvPr id="658670" name="Rectangle 238"/>
            <p:cNvSpPr>
              <a:spLocks noChangeArrowheads="1"/>
            </p:cNvSpPr>
            <p:nvPr/>
          </p:nvSpPr>
          <p:spPr bwMode="auto">
            <a:xfrm>
              <a:off x="1114" y="20302"/>
              <a:ext cx="48" cy="123"/>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71" name="Rectangle 239"/>
            <p:cNvSpPr>
              <a:spLocks noChangeArrowheads="1"/>
            </p:cNvSpPr>
            <p:nvPr/>
          </p:nvSpPr>
          <p:spPr bwMode="auto">
            <a:xfrm>
              <a:off x="1114" y="20302"/>
              <a:ext cx="48" cy="123"/>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72" name="Group 240"/>
          <p:cNvGrpSpPr>
            <a:grpSpLocks/>
          </p:cNvGrpSpPr>
          <p:nvPr/>
        </p:nvGrpSpPr>
        <p:grpSpPr bwMode="auto">
          <a:xfrm>
            <a:off x="5683250" y="2720975"/>
            <a:ext cx="76200" cy="522288"/>
            <a:chOff x="3614" y="19402"/>
            <a:chExt cx="48" cy="329"/>
          </a:xfrm>
        </p:grpSpPr>
        <p:sp>
          <p:nvSpPr>
            <p:cNvPr id="658673" name="Rectangle 241"/>
            <p:cNvSpPr>
              <a:spLocks noChangeArrowheads="1"/>
            </p:cNvSpPr>
            <p:nvPr/>
          </p:nvSpPr>
          <p:spPr bwMode="auto">
            <a:xfrm>
              <a:off x="3614" y="19402"/>
              <a:ext cx="48" cy="329"/>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74" name="Rectangle 242"/>
            <p:cNvSpPr>
              <a:spLocks noChangeArrowheads="1"/>
            </p:cNvSpPr>
            <p:nvPr/>
          </p:nvSpPr>
          <p:spPr bwMode="auto">
            <a:xfrm>
              <a:off x="3614" y="19402"/>
              <a:ext cx="48" cy="329"/>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75" name="Group 243"/>
          <p:cNvGrpSpPr>
            <a:grpSpLocks/>
          </p:cNvGrpSpPr>
          <p:nvPr/>
        </p:nvGrpSpPr>
        <p:grpSpPr bwMode="auto">
          <a:xfrm>
            <a:off x="5583238" y="3063875"/>
            <a:ext cx="76200" cy="381000"/>
            <a:chOff x="3551" y="19618"/>
            <a:chExt cx="48" cy="240"/>
          </a:xfrm>
        </p:grpSpPr>
        <p:sp>
          <p:nvSpPr>
            <p:cNvPr id="658676" name="Rectangle 244"/>
            <p:cNvSpPr>
              <a:spLocks noChangeArrowheads="1"/>
            </p:cNvSpPr>
            <p:nvPr/>
          </p:nvSpPr>
          <p:spPr bwMode="auto">
            <a:xfrm>
              <a:off x="3551" y="19618"/>
              <a:ext cx="48" cy="240"/>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77" name="Rectangle 245"/>
            <p:cNvSpPr>
              <a:spLocks noChangeArrowheads="1"/>
            </p:cNvSpPr>
            <p:nvPr/>
          </p:nvSpPr>
          <p:spPr bwMode="auto">
            <a:xfrm>
              <a:off x="3551" y="19618"/>
              <a:ext cx="48" cy="240"/>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78" name="Group 246"/>
          <p:cNvGrpSpPr>
            <a:grpSpLocks/>
          </p:cNvGrpSpPr>
          <p:nvPr/>
        </p:nvGrpSpPr>
        <p:grpSpPr bwMode="auto">
          <a:xfrm>
            <a:off x="5032375" y="3721100"/>
            <a:ext cx="76200" cy="152400"/>
            <a:chOff x="3204" y="20032"/>
            <a:chExt cx="48" cy="96"/>
          </a:xfrm>
        </p:grpSpPr>
        <p:sp>
          <p:nvSpPr>
            <p:cNvPr id="658679" name="Rectangle 247"/>
            <p:cNvSpPr>
              <a:spLocks noChangeArrowheads="1"/>
            </p:cNvSpPr>
            <p:nvPr/>
          </p:nvSpPr>
          <p:spPr bwMode="auto">
            <a:xfrm>
              <a:off x="3204" y="20032"/>
              <a:ext cx="48" cy="96"/>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80" name="Rectangle 248"/>
            <p:cNvSpPr>
              <a:spLocks noChangeArrowheads="1"/>
            </p:cNvSpPr>
            <p:nvPr/>
          </p:nvSpPr>
          <p:spPr bwMode="auto">
            <a:xfrm>
              <a:off x="3204" y="20032"/>
              <a:ext cx="48" cy="96"/>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81" name="Group 249"/>
          <p:cNvGrpSpPr>
            <a:grpSpLocks/>
          </p:cNvGrpSpPr>
          <p:nvPr/>
        </p:nvGrpSpPr>
        <p:grpSpPr bwMode="auto">
          <a:xfrm>
            <a:off x="4940300" y="3792538"/>
            <a:ext cx="76200" cy="119062"/>
            <a:chOff x="3146" y="20077"/>
            <a:chExt cx="48" cy="75"/>
          </a:xfrm>
        </p:grpSpPr>
        <p:sp>
          <p:nvSpPr>
            <p:cNvPr id="658682" name="Rectangle 250"/>
            <p:cNvSpPr>
              <a:spLocks noChangeArrowheads="1"/>
            </p:cNvSpPr>
            <p:nvPr/>
          </p:nvSpPr>
          <p:spPr bwMode="auto">
            <a:xfrm>
              <a:off x="3146" y="20077"/>
              <a:ext cx="48" cy="75"/>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83" name="Rectangle 251"/>
            <p:cNvSpPr>
              <a:spLocks noChangeArrowheads="1"/>
            </p:cNvSpPr>
            <p:nvPr/>
          </p:nvSpPr>
          <p:spPr bwMode="auto">
            <a:xfrm>
              <a:off x="3146" y="20077"/>
              <a:ext cx="48" cy="75"/>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84" name="Group 252"/>
          <p:cNvGrpSpPr>
            <a:grpSpLocks/>
          </p:cNvGrpSpPr>
          <p:nvPr/>
        </p:nvGrpSpPr>
        <p:grpSpPr bwMode="auto">
          <a:xfrm>
            <a:off x="5137150" y="3540125"/>
            <a:ext cx="76200" cy="282575"/>
            <a:chOff x="3270" y="19918"/>
            <a:chExt cx="48" cy="178"/>
          </a:xfrm>
        </p:grpSpPr>
        <p:sp>
          <p:nvSpPr>
            <p:cNvPr id="658685" name="Rectangle 253"/>
            <p:cNvSpPr>
              <a:spLocks noChangeArrowheads="1"/>
            </p:cNvSpPr>
            <p:nvPr/>
          </p:nvSpPr>
          <p:spPr bwMode="auto">
            <a:xfrm>
              <a:off x="3270" y="19918"/>
              <a:ext cx="48" cy="178"/>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86" name="Rectangle 254"/>
            <p:cNvSpPr>
              <a:spLocks noChangeArrowheads="1"/>
            </p:cNvSpPr>
            <p:nvPr/>
          </p:nvSpPr>
          <p:spPr bwMode="auto">
            <a:xfrm>
              <a:off x="3270" y="19918"/>
              <a:ext cx="48" cy="178"/>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87" name="Group 255"/>
          <p:cNvGrpSpPr>
            <a:grpSpLocks/>
          </p:cNvGrpSpPr>
          <p:nvPr/>
        </p:nvGrpSpPr>
        <p:grpSpPr bwMode="auto">
          <a:xfrm>
            <a:off x="5249863" y="1482725"/>
            <a:ext cx="76200" cy="2198688"/>
            <a:chOff x="3341" y="18622"/>
            <a:chExt cx="48" cy="1385"/>
          </a:xfrm>
        </p:grpSpPr>
        <p:sp>
          <p:nvSpPr>
            <p:cNvPr id="658688" name="Rectangle 256"/>
            <p:cNvSpPr>
              <a:spLocks noChangeArrowheads="1"/>
            </p:cNvSpPr>
            <p:nvPr/>
          </p:nvSpPr>
          <p:spPr bwMode="auto">
            <a:xfrm>
              <a:off x="3341" y="18622"/>
              <a:ext cx="48" cy="1385"/>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89" name="Rectangle 257"/>
            <p:cNvSpPr>
              <a:spLocks noChangeArrowheads="1"/>
            </p:cNvSpPr>
            <p:nvPr/>
          </p:nvSpPr>
          <p:spPr bwMode="auto">
            <a:xfrm>
              <a:off x="3341" y="18622"/>
              <a:ext cx="48" cy="1385"/>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90" name="Group 258"/>
          <p:cNvGrpSpPr>
            <a:grpSpLocks/>
          </p:cNvGrpSpPr>
          <p:nvPr/>
        </p:nvGrpSpPr>
        <p:grpSpPr bwMode="auto">
          <a:xfrm>
            <a:off x="5368925" y="2278063"/>
            <a:ext cx="76200" cy="1403350"/>
            <a:chOff x="3416" y="19123"/>
            <a:chExt cx="48" cy="884"/>
          </a:xfrm>
        </p:grpSpPr>
        <p:sp>
          <p:nvSpPr>
            <p:cNvPr id="658691" name="Rectangle 259"/>
            <p:cNvSpPr>
              <a:spLocks noChangeArrowheads="1"/>
            </p:cNvSpPr>
            <p:nvPr/>
          </p:nvSpPr>
          <p:spPr bwMode="auto">
            <a:xfrm>
              <a:off x="3416" y="19123"/>
              <a:ext cx="48" cy="884"/>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92" name="Rectangle 260"/>
            <p:cNvSpPr>
              <a:spLocks noChangeArrowheads="1"/>
            </p:cNvSpPr>
            <p:nvPr/>
          </p:nvSpPr>
          <p:spPr bwMode="auto">
            <a:xfrm>
              <a:off x="3416" y="19123"/>
              <a:ext cx="48" cy="884"/>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658693" name="Freeform 261"/>
          <p:cNvSpPr>
            <a:spLocks/>
          </p:cNvSpPr>
          <p:nvPr/>
        </p:nvSpPr>
        <p:spPr bwMode="auto">
          <a:xfrm>
            <a:off x="5197475" y="1577975"/>
            <a:ext cx="171450" cy="106363"/>
          </a:xfrm>
          <a:custGeom>
            <a:avLst/>
            <a:gdLst>
              <a:gd name="T0" fmla="*/ 892 w 892"/>
              <a:gd name="T1" fmla="*/ 503 h 559"/>
              <a:gd name="T2" fmla="*/ 824 w 892"/>
              <a:gd name="T3" fmla="*/ 463 h 559"/>
              <a:gd name="T4" fmla="*/ 669 w 892"/>
              <a:gd name="T5" fmla="*/ 447 h 559"/>
              <a:gd name="T6" fmla="*/ 512 w 892"/>
              <a:gd name="T7" fmla="*/ 463 h 559"/>
              <a:gd name="T8" fmla="*/ 446 w 892"/>
              <a:gd name="T9" fmla="*/ 503 h 559"/>
              <a:gd name="T10" fmla="*/ 379 w 892"/>
              <a:gd name="T11" fmla="*/ 541 h 559"/>
              <a:gd name="T12" fmla="*/ 223 w 892"/>
              <a:gd name="T13" fmla="*/ 559 h 559"/>
              <a:gd name="T14" fmla="*/ 67 w 892"/>
              <a:gd name="T15" fmla="*/ 541 h 559"/>
              <a:gd name="T16" fmla="*/ 0 w 892"/>
              <a:gd name="T17" fmla="*/ 503 h 559"/>
              <a:gd name="T18" fmla="*/ 0 w 892"/>
              <a:gd name="T19" fmla="*/ 56 h 559"/>
              <a:gd name="T20" fmla="*/ 67 w 892"/>
              <a:gd name="T21" fmla="*/ 94 h 559"/>
              <a:gd name="T22" fmla="*/ 223 w 892"/>
              <a:gd name="T23" fmla="*/ 113 h 559"/>
              <a:gd name="T24" fmla="*/ 379 w 892"/>
              <a:gd name="T25" fmla="*/ 94 h 559"/>
              <a:gd name="T26" fmla="*/ 446 w 892"/>
              <a:gd name="T27" fmla="*/ 56 h 559"/>
              <a:gd name="T28" fmla="*/ 512 w 892"/>
              <a:gd name="T29" fmla="*/ 16 h 559"/>
              <a:gd name="T30" fmla="*/ 669 w 892"/>
              <a:gd name="T31" fmla="*/ 0 h 559"/>
              <a:gd name="T32" fmla="*/ 824 w 892"/>
              <a:gd name="T33" fmla="*/ 16 h 559"/>
              <a:gd name="T34" fmla="*/ 892 w 892"/>
              <a:gd name="T35" fmla="*/ 56 h 559"/>
              <a:gd name="T36" fmla="*/ 892 w 892"/>
              <a:gd name="T37" fmla="*/ 50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2" h="559">
                <a:moveTo>
                  <a:pt x="892" y="503"/>
                </a:moveTo>
                <a:cubicBezTo>
                  <a:pt x="882" y="489"/>
                  <a:pt x="861" y="475"/>
                  <a:pt x="824" y="463"/>
                </a:cubicBezTo>
                <a:cubicBezTo>
                  <a:pt x="780" y="456"/>
                  <a:pt x="726" y="449"/>
                  <a:pt x="669" y="447"/>
                </a:cubicBezTo>
                <a:cubicBezTo>
                  <a:pt x="607" y="449"/>
                  <a:pt x="557" y="456"/>
                  <a:pt x="512" y="463"/>
                </a:cubicBezTo>
                <a:cubicBezTo>
                  <a:pt x="474" y="475"/>
                  <a:pt x="451" y="489"/>
                  <a:pt x="446" y="503"/>
                </a:cubicBezTo>
                <a:cubicBezTo>
                  <a:pt x="438" y="517"/>
                  <a:pt x="415" y="531"/>
                  <a:pt x="379" y="541"/>
                </a:cubicBezTo>
                <a:cubicBezTo>
                  <a:pt x="335" y="549"/>
                  <a:pt x="282" y="554"/>
                  <a:pt x="223" y="559"/>
                </a:cubicBezTo>
                <a:cubicBezTo>
                  <a:pt x="163" y="554"/>
                  <a:pt x="112" y="549"/>
                  <a:pt x="67" y="541"/>
                </a:cubicBezTo>
                <a:cubicBezTo>
                  <a:pt x="28" y="531"/>
                  <a:pt x="6" y="517"/>
                  <a:pt x="0" y="503"/>
                </a:cubicBezTo>
                <a:lnTo>
                  <a:pt x="0" y="56"/>
                </a:lnTo>
                <a:cubicBezTo>
                  <a:pt x="6" y="70"/>
                  <a:pt x="28" y="84"/>
                  <a:pt x="67" y="94"/>
                </a:cubicBezTo>
                <a:cubicBezTo>
                  <a:pt x="112" y="103"/>
                  <a:pt x="163" y="108"/>
                  <a:pt x="223" y="113"/>
                </a:cubicBezTo>
                <a:cubicBezTo>
                  <a:pt x="282" y="108"/>
                  <a:pt x="335" y="103"/>
                  <a:pt x="379" y="94"/>
                </a:cubicBezTo>
                <a:cubicBezTo>
                  <a:pt x="415" y="84"/>
                  <a:pt x="438" y="70"/>
                  <a:pt x="446" y="56"/>
                </a:cubicBezTo>
                <a:cubicBezTo>
                  <a:pt x="451" y="43"/>
                  <a:pt x="474" y="28"/>
                  <a:pt x="512" y="16"/>
                </a:cubicBezTo>
                <a:cubicBezTo>
                  <a:pt x="557" y="8"/>
                  <a:pt x="607" y="3"/>
                  <a:pt x="669" y="0"/>
                </a:cubicBezTo>
                <a:cubicBezTo>
                  <a:pt x="726" y="3"/>
                  <a:pt x="780" y="8"/>
                  <a:pt x="824" y="16"/>
                </a:cubicBezTo>
                <a:cubicBezTo>
                  <a:pt x="861" y="28"/>
                  <a:pt x="882" y="43"/>
                  <a:pt x="892" y="56"/>
                </a:cubicBezTo>
                <a:lnTo>
                  <a:pt x="892" y="503"/>
                </a:lnTo>
                <a:close/>
              </a:path>
            </a:pathLst>
          </a:custGeom>
          <a:solidFill>
            <a:srgbClr val="00FF00"/>
          </a:solidFill>
          <a:ln w="12700"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94" name="Rectangle 262"/>
          <p:cNvSpPr>
            <a:spLocks noChangeArrowheads="1"/>
          </p:cNvSpPr>
          <p:nvPr/>
        </p:nvSpPr>
        <p:spPr bwMode="auto">
          <a:xfrm>
            <a:off x="5186363" y="1252538"/>
            <a:ext cx="279400" cy="225425"/>
          </a:xfrm>
          <a:prstGeom prst="rect">
            <a:avLst/>
          </a:prstGeom>
          <a:solidFill>
            <a:srgbClr val="00FF00"/>
          </a:solidFill>
          <a:ln w="12700">
            <a:solidFill>
              <a:srgbClr val="008000"/>
            </a:solidFill>
            <a:miter lim="800000"/>
            <a:headEnd/>
            <a:tailEnd/>
          </a:ln>
        </p:spPr>
        <p:txBody>
          <a:bodyPr wrap="none" lIns="0" tIns="0" rIns="0" bIns="0">
            <a:spAutoFit/>
          </a:bodyPr>
          <a:lstStyle/>
          <a:p>
            <a:pPr algn="ctr"/>
            <a:r>
              <a:rPr lang="en-US" altLang="ja-JP" sz="1400" b="1">
                <a:solidFill>
                  <a:srgbClr val="FFFFFF"/>
                </a:solidFill>
                <a:latin typeface="Times New Roman" panose="02020603050405020304" pitchFamily="18" charset="0"/>
                <a:ea typeface="Osaka"/>
                <a:cs typeface="Osaka"/>
              </a:rPr>
              <a:t>240</a:t>
            </a:r>
            <a:endParaRPr lang="en-US" altLang="ja-JP" sz="1800">
              <a:solidFill>
                <a:srgbClr val="000000"/>
              </a:solidFill>
              <a:latin typeface="Times" panose="02020603050405020304" pitchFamily="18" charset="0"/>
              <a:ea typeface="Osaka"/>
              <a:cs typeface="Osaka"/>
            </a:endParaRPr>
          </a:p>
        </p:txBody>
      </p:sp>
      <p:grpSp>
        <p:nvGrpSpPr>
          <p:cNvPr id="658695" name="Group 263"/>
          <p:cNvGrpSpPr>
            <a:grpSpLocks/>
          </p:cNvGrpSpPr>
          <p:nvPr/>
        </p:nvGrpSpPr>
        <p:grpSpPr bwMode="auto">
          <a:xfrm>
            <a:off x="4368800" y="3760788"/>
            <a:ext cx="728663" cy="1254125"/>
            <a:chOff x="2786" y="20066"/>
            <a:chExt cx="459" cy="790"/>
          </a:xfrm>
        </p:grpSpPr>
        <p:sp>
          <p:nvSpPr>
            <p:cNvPr id="658696" name="Freeform 264"/>
            <p:cNvSpPr>
              <a:spLocks/>
            </p:cNvSpPr>
            <p:nvPr/>
          </p:nvSpPr>
          <p:spPr bwMode="auto">
            <a:xfrm>
              <a:off x="2786" y="20066"/>
              <a:ext cx="459" cy="790"/>
            </a:xfrm>
            <a:custGeom>
              <a:avLst/>
              <a:gdLst>
                <a:gd name="T0" fmla="*/ 429 w 459"/>
                <a:gd name="T1" fmla="*/ 447 h 790"/>
                <a:gd name="T2" fmla="*/ 399 w 459"/>
                <a:gd name="T3" fmla="*/ 391 h 790"/>
                <a:gd name="T4" fmla="*/ 363 w 459"/>
                <a:gd name="T5" fmla="*/ 359 h 790"/>
                <a:gd name="T6" fmla="*/ 326 w 459"/>
                <a:gd name="T7" fmla="*/ 343 h 790"/>
                <a:gd name="T8" fmla="*/ 281 w 459"/>
                <a:gd name="T9" fmla="*/ 335 h 790"/>
                <a:gd name="T10" fmla="*/ 266 w 459"/>
                <a:gd name="T11" fmla="*/ 295 h 790"/>
                <a:gd name="T12" fmla="*/ 215 w 459"/>
                <a:gd name="T13" fmla="*/ 271 h 790"/>
                <a:gd name="T14" fmla="*/ 200 w 459"/>
                <a:gd name="T15" fmla="*/ 231 h 790"/>
                <a:gd name="T16" fmla="*/ 200 w 459"/>
                <a:gd name="T17" fmla="*/ 183 h 790"/>
                <a:gd name="T18" fmla="*/ 215 w 459"/>
                <a:gd name="T19" fmla="*/ 159 h 790"/>
                <a:gd name="T20" fmla="*/ 244 w 459"/>
                <a:gd name="T21" fmla="*/ 127 h 790"/>
                <a:gd name="T22" fmla="*/ 326 w 459"/>
                <a:gd name="T23" fmla="*/ 64 h 790"/>
                <a:gd name="T24" fmla="*/ 296 w 459"/>
                <a:gd name="T25" fmla="*/ 64 h 790"/>
                <a:gd name="T26" fmla="*/ 266 w 459"/>
                <a:gd name="T27" fmla="*/ 64 h 790"/>
                <a:gd name="T28" fmla="*/ 244 w 459"/>
                <a:gd name="T29" fmla="*/ 40 h 790"/>
                <a:gd name="T30" fmla="*/ 215 w 459"/>
                <a:gd name="T31" fmla="*/ 8 h 790"/>
                <a:gd name="T32" fmla="*/ 133 w 459"/>
                <a:gd name="T33" fmla="*/ 40 h 790"/>
                <a:gd name="T34" fmla="*/ 119 w 459"/>
                <a:gd name="T35" fmla="*/ 40 h 790"/>
                <a:gd name="T36" fmla="*/ 96 w 459"/>
                <a:gd name="T37" fmla="*/ 56 h 790"/>
                <a:gd name="T38" fmla="*/ 60 w 459"/>
                <a:gd name="T39" fmla="*/ 56 h 790"/>
                <a:gd name="T40" fmla="*/ 52 w 459"/>
                <a:gd name="T41" fmla="*/ 40 h 790"/>
                <a:gd name="T42" fmla="*/ 15 w 459"/>
                <a:gd name="T43" fmla="*/ 40 h 790"/>
                <a:gd name="T44" fmla="*/ 30 w 459"/>
                <a:gd name="T45" fmla="*/ 103 h 790"/>
                <a:gd name="T46" fmla="*/ 45 w 459"/>
                <a:gd name="T47" fmla="*/ 127 h 790"/>
                <a:gd name="T48" fmla="*/ 74 w 459"/>
                <a:gd name="T49" fmla="*/ 143 h 790"/>
                <a:gd name="T50" fmla="*/ 104 w 459"/>
                <a:gd name="T51" fmla="*/ 143 h 790"/>
                <a:gd name="T52" fmla="*/ 133 w 459"/>
                <a:gd name="T53" fmla="*/ 175 h 790"/>
                <a:gd name="T54" fmla="*/ 156 w 459"/>
                <a:gd name="T55" fmla="*/ 183 h 790"/>
                <a:gd name="T56" fmla="*/ 126 w 459"/>
                <a:gd name="T57" fmla="*/ 183 h 790"/>
                <a:gd name="T58" fmla="*/ 119 w 459"/>
                <a:gd name="T59" fmla="*/ 199 h 790"/>
                <a:gd name="T60" fmla="*/ 119 w 459"/>
                <a:gd name="T61" fmla="*/ 231 h 790"/>
                <a:gd name="T62" fmla="*/ 126 w 459"/>
                <a:gd name="T63" fmla="*/ 239 h 790"/>
                <a:gd name="T64" fmla="*/ 156 w 459"/>
                <a:gd name="T65" fmla="*/ 239 h 790"/>
                <a:gd name="T66" fmla="*/ 215 w 459"/>
                <a:gd name="T67" fmla="*/ 287 h 790"/>
                <a:gd name="T68" fmla="*/ 326 w 459"/>
                <a:gd name="T69" fmla="*/ 383 h 790"/>
                <a:gd name="T70" fmla="*/ 326 w 459"/>
                <a:gd name="T71" fmla="*/ 423 h 790"/>
                <a:gd name="T72" fmla="*/ 326 w 459"/>
                <a:gd name="T73" fmla="*/ 447 h 790"/>
                <a:gd name="T74" fmla="*/ 326 w 459"/>
                <a:gd name="T75" fmla="*/ 471 h 790"/>
                <a:gd name="T76" fmla="*/ 340 w 459"/>
                <a:gd name="T77" fmla="*/ 511 h 790"/>
                <a:gd name="T78" fmla="*/ 363 w 459"/>
                <a:gd name="T79" fmla="*/ 551 h 790"/>
                <a:gd name="T80" fmla="*/ 296 w 459"/>
                <a:gd name="T81" fmla="*/ 614 h 790"/>
                <a:gd name="T82" fmla="*/ 274 w 459"/>
                <a:gd name="T83" fmla="*/ 654 h 790"/>
                <a:gd name="T84" fmla="*/ 215 w 459"/>
                <a:gd name="T85" fmla="*/ 678 h 790"/>
                <a:gd name="T86" fmla="*/ 193 w 459"/>
                <a:gd name="T87" fmla="*/ 694 h 790"/>
                <a:gd name="T88" fmla="*/ 215 w 459"/>
                <a:gd name="T89" fmla="*/ 742 h 790"/>
                <a:gd name="T90" fmla="*/ 215 w 459"/>
                <a:gd name="T91" fmla="*/ 782 h 790"/>
                <a:gd name="T92" fmla="*/ 244 w 459"/>
                <a:gd name="T93" fmla="*/ 782 h 790"/>
                <a:gd name="T94" fmla="*/ 296 w 459"/>
                <a:gd name="T95" fmla="*/ 726 h 790"/>
                <a:gd name="T96" fmla="*/ 303 w 459"/>
                <a:gd name="T97" fmla="*/ 694 h 790"/>
                <a:gd name="T98" fmla="*/ 340 w 459"/>
                <a:gd name="T99" fmla="*/ 678 h 790"/>
                <a:gd name="T100" fmla="*/ 370 w 459"/>
                <a:gd name="T101" fmla="*/ 654 h 790"/>
                <a:gd name="T102" fmla="*/ 399 w 459"/>
                <a:gd name="T103" fmla="*/ 646 h 790"/>
                <a:gd name="T104" fmla="*/ 429 w 459"/>
                <a:gd name="T105" fmla="*/ 614 h 790"/>
                <a:gd name="T106" fmla="*/ 459 w 459"/>
                <a:gd name="T107" fmla="*/ 590 h 790"/>
                <a:gd name="T108" fmla="*/ 451 w 459"/>
                <a:gd name="T109" fmla="*/ 519 h 790"/>
                <a:gd name="T110" fmla="*/ 429 w 459"/>
                <a:gd name="T111" fmla="*/ 47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790">
                  <a:moveTo>
                    <a:pt x="429" y="455"/>
                  </a:moveTo>
                  <a:lnTo>
                    <a:pt x="429" y="447"/>
                  </a:lnTo>
                  <a:lnTo>
                    <a:pt x="399" y="407"/>
                  </a:lnTo>
                  <a:lnTo>
                    <a:pt x="399" y="391"/>
                  </a:lnTo>
                  <a:lnTo>
                    <a:pt x="385" y="375"/>
                  </a:lnTo>
                  <a:lnTo>
                    <a:pt x="363" y="359"/>
                  </a:lnTo>
                  <a:lnTo>
                    <a:pt x="340" y="359"/>
                  </a:lnTo>
                  <a:lnTo>
                    <a:pt x="326" y="343"/>
                  </a:lnTo>
                  <a:lnTo>
                    <a:pt x="303" y="335"/>
                  </a:lnTo>
                  <a:lnTo>
                    <a:pt x="281" y="335"/>
                  </a:lnTo>
                  <a:lnTo>
                    <a:pt x="274" y="319"/>
                  </a:lnTo>
                  <a:lnTo>
                    <a:pt x="266" y="295"/>
                  </a:lnTo>
                  <a:lnTo>
                    <a:pt x="244" y="279"/>
                  </a:lnTo>
                  <a:lnTo>
                    <a:pt x="215" y="271"/>
                  </a:lnTo>
                  <a:lnTo>
                    <a:pt x="215" y="239"/>
                  </a:lnTo>
                  <a:lnTo>
                    <a:pt x="200" y="231"/>
                  </a:lnTo>
                  <a:lnTo>
                    <a:pt x="200" y="199"/>
                  </a:lnTo>
                  <a:lnTo>
                    <a:pt x="200" y="183"/>
                  </a:lnTo>
                  <a:lnTo>
                    <a:pt x="215" y="175"/>
                  </a:lnTo>
                  <a:lnTo>
                    <a:pt x="215" y="159"/>
                  </a:lnTo>
                  <a:lnTo>
                    <a:pt x="244" y="143"/>
                  </a:lnTo>
                  <a:lnTo>
                    <a:pt x="244" y="127"/>
                  </a:lnTo>
                  <a:lnTo>
                    <a:pt x="266" y="119"/>
                  </a:lnTo>
                  <a:lnTo>
                    <a:pt x="326" y="64"/>
                  </a:lnTo>
                  <a:lnTo>
                    <a:pt x="303" y="64"/>
                  </a:lnTo>
                  <a:lnTo>
                    <a:pt x="296" y="64"/>
                  </a:lnTo>
                  <a:lnTo>
                    <a:pt x="274" y="64"/>
                  </a:lnTo>
                  <a:lnTo>
                    <a:pt x="266" y="64"/>
                  </a:lnTo>
                  <a:lnTo>
                    <a:pt x="244" y="64"/>
                  </a:lnTo>
                  <a:lnTo>
                    <a:pt x="244" y="40"/>
                  </a:lnTo>
                  <a:lnTo>
                    <a:pt x="266" y="16"/>
                  </a:lnTo>
                  <a:lnTo>
                    <a:pt x="215" y="8"/>
                  </a:lnTo>
                  <a:lnTo>
                    <a:pt x="156" y="0"/>
                  </a:lnTo>
                  <a:lnTo>
                    <a:pt x="133" y="40"/>
                  </a:lnTo>
                  <a:lnTo>
                    <a:pt x="126" y="40"/>
                  </a:lnTo>
                  <a:lnTo>
                    <a:pt x="119" y="40"/>
                  </a:lnTo>
                  <a:lnTo>
                    <a:pt x="104" y="56"/>
                  </a:lnTo>
                  <a:lnTo>
                    <a:pt x="96" y="56"/>
                  </a:lnTo>
                  <a:lnTo>
                    <a:pt x="74" y="56"/>
                  </a:lnTo>
                  <a:lnTo>
                    <a:pt x="60" y="56"/>
                  </a:lnTo>
                  <a:lnTo>
                    <a:pt x="60" y="40"/>
                  </a:lnTo>
                  <a:lnTo>
                    <a:pt x="52" y="40"/>
                  </a:lnTo>
                  <a:lnTo>
                    <a:pt x="45" y="56"/>
                  </a:lnTo>
                  <a:lnTo>
                    <a:pt x="15" y="40"/>
                  </a:lnTo>
                  <a:lnTo>
                    <a:pt x="0" y="64"/>
                  </a:lnTo>
                  <a:lnTo>
                    <a:pt x="30" y="103"/>
                  </a:lnTo>
                  <a:lnTo>
                    <a:pt x="45" y="103"/>
                  </a:lnTo>
                  <a:lnTo>
                    <a:pt x="45" y="127"/>
                  </a:lnTo>
                  <a:lnTo>
                    <a:pt x="52" y="127"/>
                  </a:lnTo>
                  <a:lnTo>
                    <a:pt x="74" y="143"/>
                  </a:lnTo>
                  <a:lnTo>
                    <a:pt x="96" y="143"/>
                  </a:lnTo>
                  <a:lnTo>
                    <a:pt x="104" y="143"/>
                  </a:lnTo>
                  <a:lnTo>
                    <a:pt x="119" y="127"/>
                  </a:lnTo>
                  <a:lnTo>
                    <a:pt x="133" y="175"/>
                  </a:lnTo>
                  <a:lnTo>
                    <a:pt x="156" y="175"/>
                  </a:lnTo>
                  <a:lnTo>
                    <a:pt x="156" y="183"/>
                  </a:lnTo>
                  <a:lnTo>
                    <a:pt x="133" y="183"/>
                  </a:lnTo>
                  <a:lnTo>
                    <a:pt x="126" y="183"/>
                  </a:lnTo>
                  <a:lnTo>
                    <a:pt x="119" y="183"/>
                  </a:lnTo>
                  <a:lnTo>
                    <a:pt x="119" y="199"/>
                  </a:lnTo>
                  <a:lnTo>
                    <a:pt x="119" y="215"/>
                  </a:lnTo>
                  <a:lnTo>
                    <a:pt x="119" y="231"/>
                  </a:lnTo>
                  <a:lnTo>
                    <a:pt x="119" y="239"/>
                  </a:lnTo>
                  <a:lnTo>
                    <a:pt x="126" y="239"/>
                  </a:lnTo>
                  <a:lnTo>
                    <a:pt x="133" y="239"/>
                  </a:lnTo>
                  <a:lnTo>
                    <a:pt x="156" y="239"/>
                  </a:lnTo>
                  <a:lnTo>
                    <a:pt x="156" y="271"/>
                  </a:lnTo>
                  <a:lnTo>
                    <a:pt x="215" y="287"/>
                  </a:lnTo>
                  <a:lnTo>
                    <a:pt x="266" y="335"/>
                  </a:lnTo>
                  <a:lnTo>
                    <a:pt x="326" y="383"/>
                  </a:lnTo>
                  <a:lnTo>
                    <a:pt x="326" y="391"/>
                  </a:lnTo>
                  <a:lnTo>
                    <a:pt x="326" y="423"/>
                  </a:lnTo>
                  <a:lnTo>
                    <a:pt x="326" y="431"/>
                  </a:lnTo>
                  <a:lnTo>
                    <a:pt x="326" y="447"/>
                  </a:lnTo>
                  <a:lnTo>
                    <a:pt x="326" y="455"/>
                  </a:lnTo>
                  <a:lnTo>
                    <a:pt x="326" y="471"/>
                  </a:lnTo>
                  <a:lnTo>
                    <a:pt x="340" y="503"/>
                  </a:lnTo>
                  <a:lnTo>
                    <a:pt x="340" y="511"/>
                  </a:lnTo>
                  <a:lnTo>
                    <a:pt x="363" y="519"/>
                  </a:lnTo>
                  <a:lnTo>
                    <a:pt x="363" y="551"/>
                  </a:lnTo>
                  <a:lnTo>
                    <a:pt x="303" y="606"/>
                  </a:lnTo>
                  <a:lnTo>
                    <a:pt x="296" y="614"/>
                  </a:lnTo>
                  <a:lnTo>
                    <a:pt x="274" y="614"/>
                  </a:lnTo>
                  <a:lnTo>
                    <a:pt x="274" y="654"/>
                  </a:lnTo>
                  <a:lnTo>
                    <a:pt x="215" y="670"/>
                  </a:lnTo>
                  <a:lnTo>
                    <a:pt x="215" y="678"/>
                  </a:lnTo>
                  <a:lnTo>
                    <a:pt x="178" y="694"/>
                  </a:lnTo>
                  <a:lnTo>
                    <a:pt x="193" y="694"/>
                  </a:lnTo>
                  <a:lnTo>
                    <a:pt x="215" y="710"/>
                  </a:lnTo>
                  <a:lnTo>
                    <a:pt x="215" y="742"/>
                  </a:lnTo>
                  <a:lnTo>
                    <a:pt x="200" y="774"/>
                  </a:lnTo>
                  <a:lnTo>
                    <a:pt x="215" y="782"/>
                  </a:lnTo>
                  <a:lnTo>
                    <a:pt x="215" y="790"/>
                  </a:lnTo>
                  <a:lnTo>
                    <a:pt x="244" y="782"/>
                  </a:lnTo>
                  <a:lnTo>
                    <a:pt x="274" y="742"/>
                  </a:lnTo>
                  <a:lnTo>
                    <a:pt x="296" y="726"/>
                  </a:lnTo>
                  <a:lnTo>
                    <a:pt x="303" y="710"/>
                  </a:lnTo>
                  <a:lnTo>
                    <a:pt x="303" y="694"/>
                  </a:lnTo>
                  <a:lnTo>
                    <a:pt x="326" y="694"/>
                  </a:lnTo>
                  <a:lnTo>
                    <a:pt x="340" y="678"/>
                  </a:lnTo>
                  <a:lnTo>
                    <a:pt x="363" y="670"/>
                  </a:lnTo>
                  <a:lnTo>
                    <a:pt x="370" y="654"/>
                  </a:lnTo>
                  <a:lnTo>
                    <a:pt x="385" y="646"/>
                  </a:lnTo>
                  <a:lnTo>
                    <a:pt x="399" y="646"/>
                  </a:lnTo>
                  <a:lnTo>
                    <a:pt x="422" y="630"/>
                  </a:lnTo>
                  <a:lnTo>
                    <a:pt x="429" y="614"/>
                  </a:lnTo>
                  <a:lnTo>
                    <a:pt x="451" y="614"/>
                  </a:lnTo>
                  <a:lnTo>
                    <a:pt x="459" y="590"/>
                  </a:lnTo>
                  <a:lnTo>
                    <a:pt x="459" y="559"/>
                  </a:lnTo>
                  <a:lnTo>
                    <a:pt x="451" y="519"/>
                  </a:lnTo>
                  <a:lnTo>
                    <a:pt x="451" y="495"/>
                  </a:lnTo>
                  <a:lnTo>
                    <a:pt x="429" y="471"/>
                  </a:lnTo>
                  <a:lnTo>
                    <a:pt x="429" y="455"/>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697" name="Freeform 265"/>
            <p:cNvSpPr>
              <a:spLocks/>
            </p:cNvSpPr>
            <p:nvPr/>
          </p:nvSpPr>
          <p:spPr bwMode="auto">
            <a:xfrm>
              <a:off x="2786" y="20066"/>
              <a:ext cx="459" cy="790"/>
            </a:xfrm>
            <a:custGeom>
              <a:avLst/>
              <a:gdLst>
                <a:gd name="T0" fmla="*/ 429 w 459"/>
                <a:gd name="T1" fmla="*/ 447 h 790"/>
                <a:gd name="T2" fmla="*/ 399 w 459"/>
                <a:gd name="T3" fmla="*/ 391 h 790"/>
                <a:gd name="T4" fmla="*/ 363 w 459"/>
                <a:gd name="T5" fmla="*/ 359 h 790"/>
                <a:gd name="T6" fmla="*/ 326 w 459"/>
                <a:gd name="T7" fmla="*/ 343 h 790"/>
                <a:gd name="T8" fmla="*/ 281 w 459"/>
                <a:gd name="T9" fmla="*/ 335 h 790"/>
                <a:gd name="T10" fmla="*/ 266 w 459"/>
                <a:gd name="T11" fmla="*/ 295 h 790"/>
                <a:gd name="T12" fmla="*/ 215 w 459"/>
                <a:gd name="T13" fmla="*/ 271 h 790"/>
                <a:gd name="T14" fmla="*/ 200 w 459"/>
                <a:gd name="T15" fmla="*/ 231 h 790"/>
                <a:gd name="T16" fmla="*/ 200 w 459"/>
                <a:gd name="T17" fmla="*/ 183 h 790"/>
                <a:gd name="T18" fmla="*/ 215 w 459"/>
                <a:gd name="T19" fmla="*/ 159 h 790"/>
                <a:gd name="T20" fmla="*/ 244 w 459"/>
                <a:gd name="T21" fmla="*/ 127 h 790"/>
                <a:gd name="T22" fmla="*/ 326 w 459"/>
                <a:gd name="T23" fmla="*/ 64 h 790"/>
                <a:gd name="T24" fmla="*/ 296 w 459"/>
                <a:gd name="T25" fmla="*/ 64 h 790"/>
                <a:gd name="T26" fmla="*/ 266 w 459"/>
                <a:gd name="T27" fmla="*/ 64 h 790"/>
                <a:gd name="T28" fmla="*/ 244 w 459"/>
                <a:gd name="T29" fmla="*/ 40 h 790"/>
                <a:gd name="T30" fmla="*/ 215 w 459"/>
                <a:gd name="T31" fmla="*/ 8 h 790"/>
                <a:gd name="T32" fmla="*/ 133 w 459"/>
                <a:gd name="T33" fmla="*/ 40 h 790"/>
                <a:gd name="T34" fmla="*/ 119 w 459"/>
                <a:gd name="T35" fmla="*/ 40 h 790"/>
                <a:gd name="T36" fmla="*/ 96 w 459"/>
                <a:gd name="T37" fmla="*/ 56 h 790"/>
                <a:gd name="T38" fmla="*/ 60 w 459"/>
                <a:gd name="T39" fmla="*/ 56 h 790"/>
                <a:gd name="T40" fmla="*/ 52 w 459"/>
                <a:gd name="T41" fmla="*/ 40 h 790"/>
                <a:gd name="T42" fmla="*/ 15 w 459"/>
                <a:gd name="T43" fmla="*/ 40 h 790"/>
                <a:gd name="T44" fmla="*/ 30 w 459"/>
                <a:gd name="T45" fmla="*/ 103 h 790"/>
                <a:gd name="T46" fmla="*/ 45 w 459"/>
                <a:gd name="T47" fmla="*/ 127 h 790"/>
                <a:gd name="T48" fmla="*/ 74 w 459"/>
                <a:gd name="T49" fmla="*/ 143 h 790"/>
                <a:gd name="T50" fmla="*/ 104 w 459"/>
                <a:gd name="T51" fmla="*/ 143 h 790"/>
                <a:gd name="T52" fmla="*/ 133 w 459"/>
                <a:gd name="T53" fmla="*/ 175 h 790"/>
                <a:gd name="T54" fmla="*/ 156 w 459"/>
                <a:gd name="T55" fmla="*/ 183 h 790"/>
                <a:gd name="T56" fmla="*/ 126 w 459"/>
                <a:gd name="T57" fmla="*/ 183 h 790"/>
                <a:gd name="T58" fmla="*/ 119 w 459"/>
                <a:gd name="T59" fmla="*/ 199 h 790"/>
                <a:gd name="T60" fmla="*/ 119 w 459"/>
                <a:gd name="T61" fmla="*/ 231 h 790"/>
                <a:gd name="T62" fmla="*/ 126 w 459"/>
                <a:gd name="T63" fmla="*/ 239 h 790"/>
                <a:gd name="T64" fmla="*/ 156 w 459"/>
                <a:gd name="T65" fmla="*/ 239 h 790"/>
                <a:gd name="T66" fmla="*/ 215 w 459"/>
                <a:gd name="T67" fmla="*/ 287 h 790"/>
                <a:gd name="T68" fmla="*/ 326 w 459"/>
                <a:gd name="T69" fmla="*/ 383 h 790"/>
                <a:gd name="T70" fmla="*/ 326 w 459"/>
                <a:gd name="T71" fmla="*/ 423 h 790"/>
                <a:gd name="T72" fmla="*/ 326 w 459"/>
                <a:gd name="T73" fmla="*/ 447 h 790"/>
                <a:gd name="T74" fmla="*/ 326 w 459"/>
                <a:gd name="T75" fmla="*/ 471 h 790"/>
                <a:gd name="T76" fmla="*/ 340 w 459"/>
                <a:gd name="T77" fmla="*/ 511 h 790"/>
                <a:gd name="T78" fmla="*/ 363 w 459"/>
                <a:gd name="T79" fmla="*/ 551 h 790"/>
                <a:gd name="T80" fmla="*/ 296 w 459"/>
                <a:gd name="T81" fmla="*/ 614 h 790"/>
                <a:gd name="T82" fmla="*/ 274 w 459"/>
                <a:gd name="T83" fmla="*/ 654 h 790"/>
                <a:gd name="T84" fmla="*/ 215 w 459"/>
                <a:gd name="T85" fmla="*/ 678 h 790"/>
                <a:gd name="T86" fmla="*/ 193 w 459"/>
                <a:gd name="T87" fmla="*/ 694 h 790"/>
                <a:gd name="T88" fmla="*/ 215 w 459"/>
                <a:gd name="T89" fmla="*/ 742 h 790"/>
                <a:gd name="T90" fmla="*/ 215 w 459"/>
                <a:gd name="T91" fmla="*/ 782 h 790"/>
                <a:gd name="T92" fmla="*/ 244 w 459"/>
                <a:gd name="T93" fmla="*/ 782 h 790"/>
                <a:gd name="T94" fmla="*/ 296 w 459"/>
                <a:gd name="T95" fmla="*/ 726 h 790"/>
                <a:gd name="T96" fmla="*/ 303 w 459"/>
                <a:gd name="T97" fmla="*/ 694 h 790"/>
                <a:gd name="T98" fmla="*/ 340 w 459"/>
                <a:gd name="T99" fmla="*/ 678 h 790"/>
                <a:gd name="T100" fmla="*/ 370 w 459"/>
                <a:gd name="T101" fmla="*/ 654 h 790"/>
                <a:gd name="T102" fmla="*/ 399 w 459"/>
                <a:gd name="T103" fmla="*/ 646 h 790"/>
                <a:gd name="T104" fmla="*/ 429 w 459"/>
                <a:gd name="T105" fmla="*/ 614 h 790"/>
                <a:gd name="T106" fmla="*/ 459 w 459"/>
                <a:gd name="T107" fmla="*/ 590 h 790"/>
                <a:gd name="T108" fmla="*/ 451 w 459"/>
                <a:gd name="T109" fmla="*/ 519 h 790"/>
                <a:gd name="T110" fmla="*/ 429 w 459"/>
                <a:gd name="T111" fmla="*/ 471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790">
                  <a:moveTo>
                    <a:pt x="429" y="455"/>
                  </a:moveTo>
                  <a:lnTo>
                    <a:pt x="429" y="447"/>
                  </a:lnTo>
                  <a:lnTo>
                    <a:pt x="399" y="407"/>
                  </a:lnTo>
                  <a:lnTo>
                    <a:pt x="399" y="391"/>
                  </a:lnTo>
                  <a:lnTo>
                    <a:pt x="385" y="375"/>
                  </a:lnTo>
                  <a:lnTo>
                    <a:pt x="363" y="359"/>
                  </a:lnTo>
                  <a:lnTo>
                    <a:pt x="340" y="359"/>
                  </a:lnTo>
                  <a:lnTo>
                    <a:pt x="326" y="343"/>
                  </a:lnTo>
                  <a:lnTo>
                    <a:pt x="303" y="335"/>
                  </a:lnTo>
                  <a:lnTo>
                    <a:pt x="281" y="335"/>
                  </a:lnTo>
                  <a:lnTo>
                    <a:pt x="274" y="319"/>
                  </a:lnTo>
                  <a:lnTo>
                    <a:pt x="266" y="295"/>
                  </a:lnTo>
                  <a:lnTo>
                    <a:pt x="244" y="279"/>
                  </a:lnTo>
                  <a:lnTo>
                    <a:pt x="215" y="271"/>
                  </a:lnTo>
                  <a:lnTo>
                    <a:pt x="215" y="239"/>
                  </a:lnTo>
                  <a:lnTo>
                    <a:pt x="200" y="231"/>
                  </a:lnTo>
                  <a:lnTo>
                    <a:pt x="200" y="199"/>
                  </a:lnTo>
                  <a:lnTo>
                    <a:pt x="200" y="183"/>
                  </a:lnTo>
                  <a:lnTo>
                    <a:pt x="215" y="175"/>
                  </a:lnTo>
                  <a:lnTo>
                    <a:pt x="215" y="159"/>
                  </a:lnTo>
                  <a:lnTo>
                    <a:pt x="244" y="143"/>
                  </a:lnTo>
                  <a:lnTo>
                    <a:pt x="244" y="127"/>
                  </a:lnTo>
                  <a:lnTo>
                    <a:pt x="266" y="119"/>
                  </a:lnTo>
                  <a:lnTo>
                    <a:pt x="326" y="64"/>
                  </a:lnTo>
                  <a:lnTo>
                    <a:pt x="303" y="64"/>
                  </a:lnTo>
                  <a:lnTo>
                    <a:pt x="296" y="64"/>
                  </a:lnTo>
                  <a:lnTo>
                    <a:pt x="274" y="64"/>
                  </a:lnTo>
                  <a:lnTo>
                    <a:pt x="266" y="64"/>
                  </a:lnTo>
                  <a:lnTo>
                    <a:pt x="244" y="64"/>
                  </a:lnTo>
                  <a:lnTo>
                    <a:pt x="244" y="40"/>
                  </a:lnTo>
                  <a:lnTo>
                    <a:pt x="266" y="16"/>
                  </a:lnTo>
                  <a:lnTo>
                    <a:pt x="215" y="8"/>
                  </a:lnTo>
                  <a:lnTo>
                    <a:pt x="156" y="0"/>
                  </a:lnTo>
                  <a:lnTo>
                    <a:pt x="133" y="40"/>
                  </a:lnTo>
                  <a:lnTo>
                    <a:pt x="126" y="40"/>
                  </a:lnTo>
                  <a:lnTo>
                    <a:pt x="119" y="40"/>
                  </a:lnTo>
                  <a:lnTo>
                    <a:pt x="104" y="56"/>
                  </a:lnTo>
                  <a:lnTo>
                    <a:pt x="96" y="56"/>
                  </a:lnTo>
                  <a:lnTo>
                    <a:pt x="74" y="56"/>
                  </a:lnTo>
                  <a:lnTo>
                    <a:pt x="60" y="56"/>
                  </a:lnTo>
                  <a:lnTo>
                    <a:pt x="60" y="40"/>
                  </a:lnTo>
                  <a:lnTo>
                    <a:pt x="52" y="40"/>
                  </a:lnTo>
                  <a:lnTo>
                    <a:pt x="45" y="56"/>
                  </a:lnTo>
                  <a:lnTo>
                    <a:pt x="15" y="40"/>
                  </a:lnTo>
                  <a:lnTo>
                    <a:pt x="0" y="64"/>
                  </a:lnTo>
                  <a:lnTo>
                    <a:pt x="30" y="103"/>
                  </a:lnTo>
                  <a:lnTo>
                    <a:pt x="45" y="103"/>
                  </a:lnTo>
                  <a:lnTo>
                    <a:pt x="45" y="127"/>
                  </a:lnTo>
                  <a:lnTo>
                    <a:pt x="52" y="127"/>
                  </a:lnTo>
                  <a:lnTo>
                    <a:pt x="74" y="143"/>
                  </a:lnTo>
                  <a:lnTo>
                    <a:pt x="96" y="143"/>
                  </a:lnTo>
                  <a:lnTo>
                    <a:pt x="104" y="143"/>
                  </a:lnTo>
                  <a:lnTo>
                    <a:pt x="119" y="127"/>
                  </a:lnTo>
                  <a:lnTo>
                    <a:pt x="133" y="175"/>
                  </a:lnTo>
                  <a:lnTo>
                    <a:pt x="156" y="175"/>
                  </a:lnTo>
                  <a:lnTo>
                    <a:pt x="156" y="183"/>
                  </a:lnTo>
                  <a:lnTo>
                    <a:pt x="133" y="183"/>
                  </a:lnTo>
                  <a:lnTo>
                    <a:pt x="126" y="183"/>
                  </a:lnTo>
                  <a:lnTo>
                    <a:pt x="119" y="183"/>
                  </a:lnTo>
                  <a:lnTo>
                    <a:pt x="119" y="199"/>
                  </a:lnTo>
                  <a:lnTo>
                    <a:pt x="119" y="215"/>
                  </a:lnTo>
                  <a:lnTo>
                    <a:pt x="119" y="231"/>
                  </a:lnTo>
                  <a:lnTo>
                    <a:pt x="119" y="239"/>
                  </a:lnTo>
                  <a:lnTo>
                    <a:pt x="126" y="239"/>
                  </a:lnTo>
                  <a:lnTo>
                    <a:pt x="133" y="239"/>
                  </a:lnTo>
                  <a:lnTo>
                    <a:pt x="156" y="239"/>
                  </a:lnTo>
                  <a:lnTo>
                    <a:pt x="156" y="271"/>
                  </a:lnTo>
                  <a:lnTo>
                    <a:pt x="215" y="287"/>
                  </a:lnTo>
                  <a:lnTo>
                    <a:pt x="266" y="335"/>
                  </a:lnTo>
                  <a:lnTo>
                    <a:pt x="326" y="383"/>
                  </a:lnTo>
                  <a:lnTo>
                    <a:pt x="326" y="391"/>
                  </a:lnTo>
                  <a:lnTo>
                    <a:pt x="326" y="423"/>
                  </a:lnTo>
                  <a:lnTo>
                    <a:pt x="326" y="431"/>
                  </a:lnTo>
                  <a:lnTo>
                    <a:pt x="326" y="447"/>
                  </a:lnTo>
                  <a:lnTo>
                    <a:pt x="326" y="455"/>
                  </a:lnTo>
                  <a:lnTo>
                    <a:pt x="326" y="471"/>
                  </a:lnTo>
                  <a:lnTo>
                    <a:pt x="340" y="503"/>
                  </a:lnTo>
                  <a:lnTo>
                    <a:pt x="340" y="511"/>
                  </a:lnTo>
                  <a:lnTo>
                    <a:pt x="363" y="519"/>
                  </a:lnTo>
                  <a:lnTo>
                    <a:pt x="363" y="551"/>
                  </a:lnTo>
                  <a:lnTo>
                    <a:pt x="303" y="606"/>
                  </a:lnTo>
                  <a:lnTo>
                    <a:pt x="296" y="614"/>
                  </a:lnTo>
                  <a:lnTo>
                    <a:pt x="274" y="614"/>
                  </a:lnTo>
                  <a:lnTo>
                    <a:pt x="274" y="654"/>
                  </a:lnTo>
                  <a:lnTo>
                    <a:pt x="215" y="670"/>
                  </a:lnTo>
                  <a:lnTo>
                    <a:pt x="215" y="678"/>
                  </a:lnTo>
                  <a:lnTo>
                    <a:pt x="178" y="694"/>
                  </a:lnTo>
                  <a:lnTo>
                    <a:pt x="193" y="694"/>
                  </a:lnTo>
                  <a:lnTo>
                    <a:pt x="215" y="710"/>
                  </a:lnTo>
                  <a:lnTo>
                    <a:pt x="215" y="742"/>
                  </a:lnTo>
                  <a:lnTo>
                    <a:pt x="200" y="774"/>
                  </a:lnTo>
                  <a:lnTo>
                    <a:pt x="215" y="782"/>
                  </a:lnTo>
                  <a:lnTo>
                    <a:pt x="215" y="790"/>
                  </a:lnTo>
                  <a:lnTo>
                    <a:pt x="244" y="782"/>
                  </a:lnTo>
                  <a:lnTo>
                    <a:pt x="274" y="742"/>
                  </a:lnTo>
                  <a:lnTo>
                    <a:pt x="296" y="726"/>
                  </a:lnTo>
                  <a:lnTo>
                    <a:pt x="303" y="710"/>
                  </a:lnTo>
                  <a:lnTo>
                    <a:pt x="303" y="694"/>
                  </a:lnTo>
                  <a:lnTo>
                    <a:pt x="326" y="694"/>
                  </a:lnTo>
                  <a:lnTo>
                    <a:pt x="340" y="678"/>
                  </a:lnTo>
                  <a:lnTo>
                    <a:pt x="363" y="670"/>
                  </a:lnTo>
                  <a:lnTo>
                    <a:pt x="370" y="654"/>
                  </a:lnTo>
                  <a:lnTo>
                    <a:pt x="385" y="646"/>
                  </a:lnTo>
                  <a:lnTo>
                    <a:pt x="399" y="646"/>
                  </a:lnTo>
                  <a:lnTo>
                    <a:pt x="422" y="630"/>
                  </a:lnTo>
                  <a:lnTo>
                    <a:pt x="429" y="614"/>
                  </a:lnTo>
                  <a:lnTo>
                    <a:pt x="451" y="614"/>
                  </a:lnTo>
                  <a:lnTo>
                    <a:pt x="459" y="590"/>
                  </a:lnTo>
                  <a:lnTo>
                    <a:pt x="459" y="559"/>
                  </a:lnTo>
                  <a:lnTo>
                    <a:pt x="451" y="519"/>
                  </a:lnTo>
                  <a:lnTo>
                    <a:pt x="451" y="495"/>
                  </a:lnTo>
                  <a:lnTo>
                    <a:pt x="429" y="471"/>
                  </a:lnTo>
                  <a:lnTo>
                    <a:pt x="429" y="455"/>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698" name="Group 266"/>
          <p:cNvGrpSpPr>
            <a:grpSpLocks/>
          </p:cNvGrpSpPr>
          <p:nvPr/>
        </p:nvGrpSpPr>
        <p:grpSpPr bwMode="auto">
          <a:xfrm>
            <a:off x="919163" y="898525"/>
            <a:ext cx="2012950" cy="2514600"/>
            <a:chOff x="619" y="18260"/>
            <a:chExt cx="1268" cy="1584"/>
          </a:xfrm>
        </p:grpSpPr>
        <p:sp>
          <p:nvSpPr>
            <p:cNvPr id="658699" name="Rectangle 267"/>
            <p:cNvSpPr>
              <a:spLocks noChangeArrowheads="1"/>
            </p:cNvSpPr>
            <p:nvPr/>
          </p:nvSpPr>
          <p:spPr bwMode="auto">
            <a:xfrm>
              <a:off x="619" y="18260"/>
              <a:ext cx="1268" cy="1584"/>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00" name="Rectangle 268"/>
            <p:cNvSpPr>
              <a:spLocks noChangeArrowheads="1"/>
            </p:cNvSpPr>
            <p:nvPr/>
          </p:nvSpPr>
          <p:spPr bwMode="auto">
            <a:xfrm>
              <a:off x="619" y="18260"/>
              <a:ext cx="1268" cy="1584"/>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01" name="Group 269"/>
          <p:cNvGrpSpPr>
            <a:grpSpLocks/>
          </p:cNvGrpSpPr>
          <p:nvPr/>
        </p:nvGrpSpPr>
        <p:grpSpPr bwMode="auto">
          <a:xfrm>
            <a:off x="5988050" y="973138"/>
            <a:ext cx="220663" cy="203200"/>
            <a:chOff x="3806" y="18301"/>
            <a:chExt cx="139" cy="128"/>
          </a:xfrm>
        </p:grpSpPr>
        <p:sp>
          <p:nvSpPr>
            <p:cNvPr id="658702" name="Rectangle 270"/>
            <p:cNvSpPr>
              <a:spLocks noChangeArrowheads="1"/>
            </p:cNvSpPr>
            <p:nvPr/>
          </p:nvSpPr>
          <p:spPr bwMode="auto">
            <a:xfrm>
              <a:off x="3806" y="18301"/>
              <a:ext cx="139" cy="128"/>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03" name="Rectangle 271"/>
            <p:cNvSpPr>
              <a:spLocks noChangeArrowheads="1"/>
            </p:cNvSpPr>
            <p:nvPr/>
          </p:nvSpPr>
          <p:spPr bwMode="auto">
            <a:xfrm>
              <a:off x="3806" y="18301"/>
              <a:ext cx="139" cy="128"/>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04" name="Group 272"/>
          <p:cNvGrpSpPr>
            <a:grpSpLocks/>
          </p:cNvGrpSpPr>
          <p:nvPr/>
        </p:nvGrpSpPr>
        <p:grpSpPr bwMode="auto">
          <a:xfrm>
            <a:off x="5330825" y="947738"/>
            <a:ext cx="784225" cy="342900"/>
            <a:chOff x="3392" y="18285"/>
            <a:chExt cx="494" cy="216"/>
          </a:xfrm>
        </p:grpSpPr>
        <p:sp>
          <p:nvSpPr>
            <p:cNvPr id="658705" name="Rectangle 273"/>
            <p:cNvSpPr>
              <a:spLocks noChangeArrowheads="1"/>
            </p:cNvSpPr>
            <p:nvPr/>
          </p:nvSpPr>
          <p:spPr bwMode="auto">
            <a:xfrm>
              <a:off x="3392" y="18285"/>
              <a:ext cx="494" cy="216"/>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06" name="Rectangle 274"/>
            <p:cNvSpPr>
              <a:spLocks noChangeArrowheads="1"/>
            </p:cNvSpPr>
            <p:nvPr/>
          </p:nvSpPr>
          <p:spPr bwMode="auto">
            <a:xfrm>
              <a:off x="3392" y="18285"/>
              <a:ext cx="494" cy="216"/>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07" name="Group 275"/>
          <p:cNvGrpSpPr>
            <a:grpSpLocks/>
          </p:cNvGrpSpPr>
          <p:nvPr/>
        </p:nvGrpSpPr>
        <p:grpSpPr bwMode="auto">
          <a:xfrm>
            <a:off x="5846763" y="1277938"/>
            <a:ext cx="200025" cy="228600"/>
            <a:chOff x="3717" y="18493"/>
            <a:chExt cx="126" cy="144"/>
          </a:xfrm>
        </p:grpSpPr>
        <p:sp>
          <p:nvSpPr>
            <p:cNvPr id="658708" name="Rectangle 276"/>
            <p:cNvSpPr>
              <a:spLocks noChangeArrowheads="1"/>
            </p:cNvSpPr>
            <p:nvPr/>
          </p:nvSpPr>
          <p:spPr bwMode="auto">
            <a:xfrm>
              <a:off x="3717" y="18493"/>
              <a:ext cx="126" cy="144"/>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09" name="Rectangle 277"/>
            <p:cNvSpPr>
              <a:spLocks noChangeArrowheads="1"/>
            </p:cNvSpPr>
            <p:nvPr/>
          </p:nvSpPr>
          <p:spPr bwMode="auto">
            <a:xfrm>
              <a:off x="3717" y="18493"/>
              <a:ext cx="126" cy="144"/>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10" name="Group 278"/>
          <p:cNvGrpSpPr>
            <a:grpSpLocks/>
          </p:cNvGrpSpPr>
          <p:nvPr/>
        </p:nvGrpSpPr>
        <p:grpSpPr bwMode="auto">
          <a:xfrm>
            <a:off x="5226050" y="896938"/>
            <a:ext cx="1063625" cy="165100"/>
            <a:chOff x="3326" y="18261"/>
            <a:chExt cx="670" cy="104"/>
          </a:xfrm>
        </p:grpSpPr>
        <p:sp>
          <p:nvSpPr>
            <p:cNvPr id="658711" name="Rectangle 279"/>
            <p:cNvSpPr>
              <a:spLocks noChangeArrowheads="1"/>
            </p:cNvSpPr>
            <p:nvPr/>
          </p:nvSpPr>
          <p:spPr bwMode="auto">
            <a:xfrm>
              <a:off x="3326" y="18261"/>
              <a:ext cx="670" cy="104"/>
            </a:xfrm>
            <a:prstGeom prst="rect">
              <a:avLst/>
            </a:prstGeom>
            <a:solidFill>
              <a:srgbClr val="00FF00"/>
            </a:solidFill>
            <a:ln>
              <a:noFill/>
            </a:ln>
            <a:extLst>
              <a:ext uri="{91240B29-F687-4F45-9708-019B960494DF}">
                <a14:hiddenLine xmlns:a14="http://schemas.microsoft.com/office/drawing/2010/main" w="12700">
                  <a:solidFill>
                    <a:srgbClr val="008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12" name="Rectangle 280"/>
            <p:cNvSpPr>
              <a:spLocks noChangeArrowheads="1"/>
            </p:cNvSpPr>
            <p:nvPr/>
          </p:nvSpPr>
          <p:spPr bwMode="auto">
            <a:xfrm>
              <a:off x="3326" y="18261"/>
              <a:ext cx="670" cy="104"/>
            </a:xfrm>
            <a:prstGeom prst="rect">
              <a:avLst/>
            </a:prstGeom>
            <a:solidFill>
              <a:srgbClr val="00FF00"/>
            </a:solidFill>
            <a:ln>
              <a:noFill/>
            </a:ln>
            <a:extLst>
              <a:ext uri="{91240B29-F687-4F45-9708-019B960494DF}">
                <a14:hiddenLine xmlns:a14="http://schemas.microsoft.com/office/drawing/2010/main" w="12700" cap="rnd">
                  <a:solidFill>
                    <a:srgbClr val="008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13" name="Group 281"/>
          <p:cNvGrpSpPr>
            <a:grpSpLocks/>
          </p:cNvGrpSpPr>
          <p:nvPr/>
        </p:nvGrpSpPr>
        <p:grpSpPr bwMode="auto">
          <a:xfrm>
            <a:off x="5121275" y="922338"/>
            <a:ext cx="1228725" cy="50800"/>
            <a:chOff x="3260" y="18261"/>
            <a:chExt cx="774" cy="32"/>
          </a:xfrm>
        </p:grpSpPr>
        <p:sp>
          <p:nvSpPr>
            <p:cNvPr id="658714" name="Rectangle 282"/>
            <p:cNvSpPr>
              <a:spLocks noChangeArrowheads="1"/>
            </p:cNvSpPr>
            <p:nvPr/>
          </p:nvSpPr>
          <p:spPr bwMode="auto">
            <a:xfrm>
              <a:off x="3260" y="18261"/>
              <a:ext cx="774" cy="32"/>
            </a:xfrm>
            <a:prstGeom prst="rect">
              <a:avLst/>
            </a:prstGeom>
            <a:solidFill>
              <a:srgbClr val="00FF00"/>
            </a:solidFill>
            <a:ln>
              <a:noFill/>
            </a:ln>
            <a:extLst>
              <a:ext uri="{91240B29-F687-4F45-9708-019B960494DF}">
                <a14:hiddenLine xmlns:a14="http://schemas.microsoft.com/office/drawing/2010/main" w="12700">
                  <a:solidFill>
                    <a:srgbClr val="008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15" name="Rectangle 283"/>
            <p:cNvSpPr>
              <a:spLocks noChangeArrowheads="1"/>
            </p:cNvSpPr>
            <p:nvPr/>
          </p:nvSpPr>
          <p:spPr bwMode="auto">
            <a:xfrm>
              <a:off x="3260" y="18261"/>
              <a:ext cx="774" cy="32"/>
            </a:xfrm>
            <a:prstGeom prst="rect">
              <a:avLst/>
            </a:prstGeom>
            <a:solidFill>
              <a:srgbClr val="00FF00"/>
            </a:solidFill>
            <a:ln>
              <a:noFill/>
            </a:ln>
            <a:extLst>
              <a:ext uri="{91240B29-F687-4F45-9708-019B960494DF}">
                <a14:hiddenLine xmlns:a14="http://schemas.microsoft.com/office/drawing/2010/main" w="12700" cap="rnd">
                  <a:solidFill>
                    <a:srgbClr val="008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16" name="Group 284"/>
          <p:cNvGrpSpPr>
            <a:grpSpLocks/>
          </p:cNvGrpSpPr>
          <p:nvPr/>
        </p:nvGrpSpPr>
        <p:grpSpPr bwMode="auto">
          <a:xfrm>
            <a:off x="2205038" y="909638"/>
            <a:ext cx="2982912" cy="2003425"/>
            <a:chOff x="1423" y="18261"/>
            <a:chExt cx="1879" cy="1262"/>
          </a:xfrm>
        </p:grpSpPr>
        <p:sp>
          <p:nvSpPr>
            <p:cNvPr id="658717" name="Rectangle 285"/>
            <p:cNvSpPr>
              <a:spLocks noChangeArrowheads="1"/>
            </p:cNvSpPr>
            <p:nvPr/>
          </p:nvSpPr>
          <p:spPr bwMode="auto">
            <a:xfrm>
              <a:off x="1423" y="18261"/>
              <a:ext cx="1879" cy="1262"/>
            </a:xfrm>
            <a:prstGeom prst="rect">
              <a:avLst/>
            </a:prstGeom>
            <a:solidFill>
              <a:srgbClr val="00FF00"/>
            </a:solidFill>
            <a:ln>
              <a:noFill/>
            </a:ln>
            <a:extLst>
              <a:ext uri="{91240B29-F687-4F45-9708-019B960494DF}">
                <a14:hiddenLine xmlns:a14="http://schemas.microsoft.com/office/drawing/2010/main" w="12700">
                  <a:solidFill>
                    <a:srgbClr val="008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18" name="Rectangle 286"/>
            <p:cNvSpPr>
              <a:spLocks noChangeArrowheads="1"/>
            </p:cNvSpPr>
            <p:nvPr/>
          </p:nvSpPr>
          <p:spPr bwMode="auto">
            <a:xfrm>
              <a:off x="1423" y="18261"/>
              <a:ext cx="1879" cy="1262"/>
            </a:xfrm>
            <a:prstGeom prst="rect">
              <a:avLst/>
            </a:prstGeom>
            <a:solidFill>
              <a:srgbClr val="00FF00"/>
            </a:solidFill>
            <a:ln>
              <a:noFill/>
            </a:ln>
            <a:extLst>
              <a:ext uri="{91240B29-F687-4F45-9708-019B960494DF}">
                <a14:hiddenLine xmlns:a14="http://schemas.microsoft.com/office/drawing/2010/main" w="12700" cap="rnd">
                  <a:solidFill>
                    <a:srgbClr val="008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19" name="Group 287"/>
          <p:cNvGrpSpPr>
            <a:grpSpLocks/>
          </p:cNvGrpSpPr>
          <p:nvPr/>
        </p:nvGrpSpPr>
        <p:grpSpPr bwMode="auto">
          <a:xfrm>
            <a:off x="2344738" y="3116263"/>
            <a:ext cx="947737" cy="722312"/>
            <a:chOff x="1511" y="19651"/>
            <a:chExt cx="597" cy="455"/>
          </a:xfrm>
        </p:grpSpPr>
        <p:sp>
          <p:nvSpPr>
            <p:cNvPr id="658720" name="Rectangle 288"/>
            <p:cNvSpPr>
              <a:spLocks noChangeArrowheads="1"/>
            </p:cNvSpPr>
            <p:nvPr/>
          </p:nvSpPr>
          <p:spPr bwMode="auto">
            <a:xfrm>
              <a:off x="1511" y="19651"/>
              <a:ext cx="597" cy="455"/>
            </a:xfrm>
            <a:prstGeom prst="rect">
              <a:avLst/>
            </a:prstGeom>
            <a:solidFill>
              <a:srgbClr val="00FF00"/>
            </a:solidFill>
            <a:ln w="12700">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21" name="Rectangle 289"/>
            <p:cNvSpPr>
              <a:spLocks noChangeArrowheads="1"/>
            </p:cNvSpPr>
            <p:nvPr/>
          </p:nvSpPr>
          <p:spPr bwMode="auto">
            <a:xfrm>
              <a:off x="1511" y="19651"/>
              <a:ext cx="597" cy="455"/>
            </a:xfrm>
            <a:prstGeom prst="rect">
              <a:avLst/>
            </a:prstGeom>
            <a:solidFill>
              <a:srgbClr val="00FF00"/>
            </a:solidFill>
            <a:ln w="12700" cap="rnd">
              <a:solidFill>
                <a:srgbClr val="008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22" name="Group 290"/>
          <p:cNvGrpSpPr>
            <a:grpSpLocks/>
          </p:cNvGrpSpPr>
          <p:nvPr/>
        </p:nvGrpSpPr>
        <p:grpSpPr bwMode="auto">
          <a:xfrm>
            <a:off x="6465888" y="998538"/>
            <a:ext cx="328612" cy="419100"/>
            <a:chOff x="4107" y="18317"/>
            <a:chExt cx="207" cy="264"/>
          </a:xfrm>
        </p:grpSpPr>
        <p:sp>
          <p:nvSpPr>
            <p:cNvPr id="658723" name="Freeform 291"/>
            <p:cNvSpPr>
              <a:spLocks/>
            </p:cNvSpPr>
            <p:nvPr/>
          </p:nvSpPr>
          <p:spPr bwMode="auto">
            <a:xfrm>
              <a:off x="4107" y="18317"/>
              <a:ext cx="207" cy="264"/>
            </a:xfrm>
            <a:custGeom>
              <a:avLst/>
              <a:gdLst>
                <a:gd name="T0" fmla="*/ 162 w 207"/>
                <a:gd name="T1" fmla="*/ 8 h 264"/>
                <a:gd name="T2" fmla="*/ 155 w 207"/>
                <a:gd name="T3" fmla="*/ 48 h 264"/>
                <a:gd name="T4" fmla="*/ 125 w 207"/>
                <a:gd name="T5" fmla="*/ 48 h 264"/>
                <a:gd name="T6" fmla="*/ 96 w 207"/>
                <a:gd name="T7" fmla="*/ 56 h 264"/>
                <a:gd name="T8" fmla="*/ 88 w 207"/>
                <a:gd name="T9" fmla="*/ 48 h 264"/>
                <a:gd name="T10" fmla="*/ 51 w 207"/>
                <a:gd name="T11" fmla="*/ 48 h 264"/>
                <a:gd name="T12" fmla="*/ 37 w 207"/>
                <a:gd name="T13" fmla="*/ 48 h 264"/>
                <a:gd name="T14" fmla="*/ 29 w 207"/>
                <a:gd name="T15" fmla="*/ 16 h 264"/>
                <a:gd name="T16" fmla="*/ 7 w 207"/>
                <a:gd name="T17" fmla="*/ 48 h 264"/>
                <a:gd name="T18" fmla="*/ 37 w 207"/>
                <a:gd name="T19" fmla="*/ 72 h 264"/>
                <a:gd name="T20" fmla="*/ 44 w 207"/>
                <a:gd name="T21" fmla="*/ 88 h 264"/>
                <a:gd name="T22" fmla="*/ 51 w 207"/>
                <a:gd name="T23" fmla="*/ 120 h 264"/>
                <a:gd name="T24" fmla="*/ 51 w 207"/>
                <a:gd name="T25" fmla="*/ 152 h 264"/>
                <a:gd name="T26" fmla="*/ 37 w 207"/>
                <a:gd name="T27" fmla="*/ 160 h 264"/>
                <a:gd name="T28" fmla="*/ 44 w 207"/>
                <a:gd name="T29" fmla="*/ 176 h 264"/>
                <a:gd name="T30" fmla="*/ 44 w 207"/>
                <a:gd name="T31" fmla="*/ 200 h 264"/>
                <a:gd name="T32" fmla="*/ 51 w 207"/>
                <a:gd name="T33" fmla="*/ 224 h 264"/>
                <a:gd name="T34" fmla="*/ 88 w 207"/>
                <a:gd name="T35" fmla="*/ 264 h 264"/>
                <a:gd name="T36" fmla="*/ 96 w 207"/>
                <a:gd name="T37" fmla="*/ 248 h 264"/>
                <a:gd name="T38" fmla="*/ 74 w 207"/>
                <a:gd name="T39" fmla="*/ 208 h 264"/>
                <a:gd name="T40" fmla="*/ 51 w 207"/>
                <a:gd name="T41" fmla="*/ 184 h 264"/>
                <a:gd name="T42" fmla="*/ 88 w 207"/>
                <a:gd name="T43" fmla="*/ 200 h 264"/>
                <a:gd name="T44" fmla="*/ 111 w 207"/>
                <a:gd name="T45" fmla="*/ 176 h 264"/>
                <a:gd name="T46" fmla="*/ 155 w 207"/>
                <a:gd name="T47" fmla="*/ 176 h 264"/>
                <a:gd name="T48" fmla="*/ 170 w 207"/>
                <a:gd name="T49" fmla="*/ 152 h 264"/>
                <a:gd name="T50" fmla="*/ 162 w 207"/>
                <a:gd name="T51" fmla="*/ 120 h 264"/>
                <a:gd name="T52" fmla="*/ 162 w 207"/>
                <a:gd name="T53" fmla="*/ 104 h 264"/>
                <a:gd name="T54" fmla="*/ 177 w 207"/>
                <a:gd name="T55" fmla="*/ 80 h 264"/>
                <a:gd name="T56" fmla="*/ 207 w 207"/>
                <a:gd name="T57" fmla="*/ 56 h 264"/>
                <a:gd name="T58" fmla="*/ 199 w 207"/>
                <a:gd name="T59" fmla="*/ 56 h 264"/>
                <a:gd name="T60" fmla="*/ 170 w 207"/>
                <a:gd name="T61" fmla="*/ 16 h 264"/>
                <a:gd name="T62" fmla="*/ 162 w 207"/>
                <a:gd name="T6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7" h="264">
                  <a:moveTo>
                    <a:pt x="162" y="0"/>
                  </a:moveTo>
                  <a:lnTo>
                    <a:pt x="162" y="8"/>
                  </a:lnTo>
                  <a:lnTo>
                    <a:pt x="155" y="16"/>
                  </a:lnTo>
                  <a:lnTo>
                    <a:pt x="155" y="48"/>
                  </a:lnTo>
                  <a:lnTo>
                    <a:pt x="133" y="48"/>
                  </a:lnTo>
                  <a:lnTo>
                    <a:pt x="125" y="48"/>
                  </a:lnTo>
                  <a:lnTo>
                    <a:pt x="111" y="48"/>
                  </a:lnTo>
                  <a:lnTo>
                    <a:pt x="96" y="56"/>
                  </a:lnTo>
                  <a:lnTo>
                    <a:pt x="96" y="48"/>
                  </a:lnTo>
                  <a:lnTo>
                    <a:pt x="88" y="48"/>
                  </a:lnTo>
                  <a:lnTo>
                    <a:pt x="74" y="48"/>
                  </a:lnTo>
                  <a:lnTo>
                    <a:pt x="51" y="48"/>
                  </a:lnTo>
                  <a:lnTo>
                    <a:pt x="44" y="48"/>
                  </a:lnTo>
                  <a:lnTo>
                    <a:pt x="37" y="48"/>
                  </a:lnTo>
                  <a:lnTo>
                    <a:pt x="29" y="48"/>
                  </a:lnTo>
                  <a:lnTo>
                    <a:pt x="29" y="16"/>
                  </a:lnTo>
                  <a:lnTo>
                    <a:pt x="0" y="48"/>
                  </a:lnTo>
                  <a:lnTo>
                    <a:pt x="7" y="48"/>
                  </a:lnTo>
                  <a:lnTo>
                    <a:pt x="29" y="56"/>
                  </a:lnTo>
                  <a:lnTo>
                    <a:pt x="37" y="72"/>
                  </a:lnTo>
                  <a:lnTo>
                    <a:pt x="37" y="80"/>
                  </a:lnTo>
                  <a:lnTo>
                    <a:pt x="44" y="88"/>
                  </a:lnTo>
                  <a:lnTo>
                    <a:pt x="44" y="112"/>
                  </a:lnTo>
                  <a:lnTo>
                    <a:pt x="51" y="120"/>
                  </a:lnTo>
                  <a:lnTo>
                    <a:pt x="51" y="144"/>
                  </a:lnTo>
                  <a:lnTo>
                    <a:pt x="51" y="152"/>
                  </a:lnTo>
                  <a:lnTo>
                    <a:pt x="44" y="160"/>
                  </a:lnTo>
                  <a:lnTo>
                    <a:pt x="37" y="160"/>
                  </a:lnTo>
                  <a:lnTo>
                    <a:pt x="37" y="176"/>
                  </a:lnTo>
                  <a:lnTo>
                    <a:pt x="44" y="176"/>
                  </a:lnTo>
                  <a:lnTo>
                    <a:pt x="44" y="184"/>
                  </a:lnTo>
                  <a:lnTo>
                    <a:pt x="44" y="200"/>
                  </a:lnTo>
                  <a:lnTo>
                    <a:pt x="44" y="224"/>
                  </a:lnTo>
                  <a:lnTo>
                    <a:pt x="51" y="224"/>
                  </a:lnTo>
                  <a:lnTo>
                    <a:pt x="74" y="224"/>
                  </a:lnTo>
                  <a:lnTo>
                    <a:pt x="88" y="264"/>
                  </a:lnTo>
                  <a:lnTo>
                    <a:pt x="96" y="264"/>
                  </a:lnTo>
                  <a:lnTo>
                    <a:pt x="96" y="248"/>
                  </a:lnTo>
                  <a:lnTo>
                    <a:pt x="111" y="224"/>
                  </a:lnTo>
                  <a:lnTo>
                    <a:pt x="74" y="208"/>
                  </a:lnTo>
                  <a:lnTo>
                    <a:pt x="51" y="200"/>
                  </a:lnTo>
                  <a:lnTo>
                    <a:pt x="51" y="184"/>
                  </a:lnTo>
                  <a:lnTo>
                    <a:pt x="74" y="200"/>
                  </a:lnTo>
                  <a:lnTo>
                    <a:pt x="88" y="200"/>
                  </a:lnTo>
                  <a:lnTo>
                    <a:pt x="96" y="184"/>
                  </a:lnTo>
                  <a:lnTo>
                    <a:pt x="111" y="176"/>
                  </a:lnTo>
                  <a:lnTo>
                    <a:pt x="133" y="160"/>
                  </a:lnTo>
                  <a:lnTo>
                    <a:pt x="155" y="176"/>
                  </a:lnTo>
                  <a:lnTo>
                    <a:pt x="170" y="176"/>
                  </a:lnTo>
                  <a:lnTo>
                    <a:pt x="170" y="152"/>
                  </a:lnTo>
                  <a:lnTo>
                    <a:pt x="162" y="144"/>
                  </a:lnTo>
                  <a:lnTo>
                    <a:pt x="162" y="120"/>
                  </a:lnTo>
                  <a:lnTo>
                    <a:pt x="162" y="112"/>
                  </a:lnTo>
                  <a:lnTo>
                    <a:pt x="162" y="104"/>
                  </a:lnTo>
                  <a:lnTo>
                    <a:pt x="170" y="88"/>
                  </a:lnTo>
                  <a:lnTo>
                    <a:pt x="177" y="80"/>
                  </a:lnTo>
                  <a:lnTo>
                    <a:pt x="199" y="72"/>
                  </a:lnTo>
                  <a:lnTo>
                    <a:pt x="207" y="56"/>
                  </a:lnTo>
                  <a:lnTo>
                    <a:pt x="207" y="48"/>
                  </a:lnTo>
                  <a:lnTo>
                    <a:pt x="199" y="56"/>
                  </a:lnTo>
                  <a:lnTo>
                    <a:pt x="177" y="48"/>
                  </a:lnTo>
                  <a:lnTo>
                    <a:pt x="170" y="16"/>
                  </a:lnTo>
                  <a:lnTo>
                    <a:pt x="162" y="8"/>
                  </a:lnTo>
                  <a:lnTo>
                    <a:pt x="16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24" name="Freeform 292"/>
            <p:cNvSpPr>
              <a:spLocks/>
            </p:cNvSpPr>
            <p:nvPr/>
          </p:nvSpPr>
          <p:spPr bwMode="auto">
            <a:xfrm>
              <a:off x="4107" y="18317"/>
              <a:ext cx="207" cy="264"/>
            </a:xfrm>
            <a:custGeom>
              <a:avLst/>
              <a:gdLst>
                <a:gd name="T0" fmla="*/ 162 w 207"/>
                <a:gd name="T1" fmla="*/ 8 h 264"/>
                <a:gd name="T2" fmla="*/ 155 w 207"/>
                <a:gd name="T3" fmla="*/ 48 h 264"/>
                <a:gd name="T4" fmla="*/ 125 w 207"/>
                <a:gd name="T5" fmla="*/ 48 h 264"/>
                <a:gd name="T6" fmla="*/ 96 w 207"/>
                <a:gd name="T7" fmla="*/ 56 h 264"/>
                <a:gd name="T8" fmla="*/ 88 w 207"/>
                <a:gd name="T9" fmla="*/ 48 h 264"/>
                <a:gd name="T10" fmla="*/ 51 w 207"/>
                <a:gd name="T11" fmla="*/ 48 h 264"/>
                <a:gd name="T12" fmla="*/ 37 w 207"/>
                <a:gd name="T13" fmla="*/ 48 h 264"/>
                <a:gd name="T14" fmla="*/ 29 w 207"/>
                <a:gd name="T15" fmla="*/ 16 h 264"/>
                <a:gd name="T16" fmla="*/ 7 w 207"/>
                <a:gd name="T17" fmla="*/ 48 h 264"/>
                <a:gd name="T18" fmla="*/ 37 w 207"/>
                <a:gd name="T19" fmla="*/ 72 h 264"/>
                <a:gd name="T20" fmla="*/ 44 w 207"/>
                <a:gd name="T21" fmla="*/ 88 h 264"/>
                <a:gd name="T22" fmla="*/ 51 w 207"/>
                <a:gd name="T23" fmla="*/ 120 h 264"/>
                <a:gd name="T24" fmla="*/ 51 w 207"/>
                <a:gd name="T25" fmla="*/ 152 h 264"/>
                <a:gd name="T26" fmla="*/ 37 w 207"/>
                <a:gd name="T27" fmla="*/ 160 h 264"/>
                <a:gd name="T28" fmla="*/ 44 w 207"/>
                <a:gd name="T29" fmla="*/ 176 h 264"/>
                <a:gd name="T30" fmla="*/ 44 w 207"/>
                <a:gd name="T31" fmla="*/ 200 h 264"/>
                <a:gd name="T32" fmla="*/ 51 w 207"/>
                <a:gd name="T33" fmla="*/ 224 h 264"/>
                <a:gd name="T34" fmla="*/ 88 w 207"/>
                <a:gd name="T35" fmla="*/ 264 h 264"/>
                <a:gd name="T36" fmla="*/ 96 w 207"/>
                <a:gd name="T37" fmla="*/ 248 h 264"/>
                <a:gd name="T38" fmla="*/ 74 w 207"/>
                <a:gd name="T39" fmla="*/ 208 h 264"/>
                <a:gd name="T40" fmla="*/ 51 w 207"/>
                <a:gd name="T41" fmla="*/ 184 h 264"/>
                <a:gd name="T42" fmla="*/ 88 w 207"/>
                <a:gd name="T43" fmla="*/ 200 h 264"/>
                <a:gd name="T44" fmla="*/ 111 w 207"/>
                <a:gd name="T45" fmla="*/ 176 h 264"/>
                <a:gd name="T46" fmla="*/ 155 w 207"/>
                <a:gd name="T47" fmla="*/ 176 h 264"/>
                <a:gd name="T48" fmla="*/ 170 w 207"/>
                <a:gd name="T49" fmla="*/ 152 h 264"/>
                <a:gd name="T50" fmla="*/ 162 w 207"/>
                <a:gd name="T51" fmla="*/ 120 h 264"/>
                <a:gd name="T52" fmla="*/ 162 w 207"/>
                <a:gd name="T53" fmla="*/ 104 h 264"/>
                <a:gd name="T54" fmla="*/ 177 w 207"/>
                <a:gd name="T55" fmla="*/ 80 h 264"/>
                <a:gd name="T56" fmla="*/ 207 w 207"/>
                <a:gd name="T57" fmla="*/ 56 h 264"/>
                <a:gd name="T58" fmla="*/ 199 w 207"/>
                <a:gd name="T59" fmla="*/ 56 h 264"/>
                <a:gd name="T60" fmla="*/ 170 w 207"/>
                <a:gd name="T61" fmla="*/ 16 h 264"/>
                <a:gd name="T62" fmla="*/ 162 w 207"/>
                <a:gd name="T6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7" h="264">
                  <a:moveTo>
                    <a:pt x="162" y="0"/>
                  </a:moveTo>
                  <a:lnTo>
                    <a:pt x="162" y="8"/>
                  </a:lnTo>
                  <a:lnTo>
                    <a:pt x="155" y="16"/>
                  </a:lnTo>
                  <a:lnTo>
                    <a:pt x="155" y="48"/>
                  </a:lnTo>
                  <a:lnTo>
                    <a:pt x="133" y="48"/>
                  </a:lnTo>
                  <a:lnTo>
                    <a:pt x="125" y="48"/>
                  </a:lnTo>
                  <a:lnTo>
                    <a:pt x="111" y="48"/>
                  </a:lnTo>
                  <a:lnTo>
                    <a:pt x="96" y="56"/>
                  </a:lnTo>
                  <a:lnTo>
                    <a:pt x="96" y="48"/>
                  </a:lnTo>
                  <a:lnTo>
                    <a:pt x="88" y="48"/>
                  </a:lnTo>
                  <a:lnTo>
                    <a:pt x="74" y="48"/>
                  </a:lnTo>
                  <a:lnTo>
                    <a:pt x="51" y="48"/>
                  </a:lnTo>
                  <a:lnTo>
                    <a:pt x="44" y="48"/>
                  </a:lnTo>
                  <a:lnTo>
                    <a:pt x="37" y="48"/>
                  </a:lnTo>
                  <a:lnTo>
                    <a:pt x="29" y="48"/>
                  </a:lnTo>
                  <a:lnTo>
                    <a:pt x="29" y="16"/>
                  </a:lnTo>
                  <a:lnTo>
                    <a:pt x="0" y="48"/>
                  </a:lnTo>
                  <a:lnTo>
                    <a:pt x="7" y="48"/>
                  </a:lnTo>
                  <a:lnTo>
                    <a:pt x="29" y="56"/>
                  </a:lnTo>
                  <a:lnTo>
                    <a:pt x="37" y="72"/>
                  </a:lnTo>
                  <a:lnTo>
                    <a:pt x="37" y="80"/>
                  </a:lnTo>
                  <a:lnTo>
                    <a:pt x="44" y="88"/>
                  </a:lnTo>
                  <a:lnTo>
                    <a:pt x="44" y="112"/>
                  </a:lnTo>
                  <a:lnTo>
                    <a:pt x="51" y="120"/>
                  </a:lnTo>
                  <a:lnTo>
                    <a:pt x="51" y="144"/>
                  </a:lnTo>
                  <a:lnTo>
                    <a:pt x="51" y="152"/>
                  </a:lnTo>
                  <a:lnTo>
                    <a:pt x="44" y="160"/>
                  </a:lnTo>
                  <a:lnTo>
                    <a:pt x="37" y="160"/>
                  </a:lnTo>
                  <a:lnTo>
                    <a:pt x="37" y="176"/>
                  </a:lnTo>
                  <a:lnTo>
                    <a:pt x="44" y="176"/>
                  </a:lnTo>
                  <a:lnTo>
                    <a:pt x="44" y="184"/>
                  </a:lnTo>
                  <a:lnTo>
                    <a:pt x="44" y="200"/>
                  </a:lnTo>
                  <a:lnTo>
                    <a:pt x="44" y="224"/>
                  </a:lnTo>
                  <a:lnTo>
                    <a:pt x="51" y="224"/>
                  </a:lnTo>
                  <a:lnTo>
                    <a:pt x="74" y="224"/>
                  </a:lnTo>
                  <a:lnTo>
                    <a:pt x="88" y="264"/>
                  </a:lnTo>
                  <a:lnTo>
                    <a:pt x="96" y="264"/>
                  </a:lnTo>
                  <a:lnTo>
                    <a:pt x="96" y="248"/>
                  </a:lnTo>
                  <a:lnTo>
                    <a:pt x="111" y="224"/>
                  </a:lnTo>
                  <a:lnTo>
                    <a:pt x="74" y="208"/>
                  </a:lnTo>
                  <a:lnTo>
                    <a:pt x="51" y="200"/>
                  </a:lnTo>
                  <a:lnTo>
                    <a:pt x="51" y="184"/>
                  </a:lnTo>
                  <a:lnTo>
                    <a:pt x="74" y="200"/>
                  </a:lnTo>
                  <a:lnTo>
                    <a:pt x="88" y="200"/>
                  </a:lnTo>
                  <a:lnTo>
                    <a:pt x="96" y="184"/>
                  </a:lnTo>
                  <a:lnTo>
                    <a:pt x="111" y="176"/>
                  </a:lnTo>
                  <a:lnTo>
                    <a:pt x="133" y="160"/>
                  </a:lnTo>
                  <a:lnTo>
                    <a:pt x="155" y="176"/>
                  </a:lnTo>
                  <a:lnTo>
                    <a:pt x="170" y="176"/>
                  </a:lnTo>
                  <a:lnTo>
                    <a:pt x="170" y="152"/>
                  </a:lnTo>
                  <a:lnTo>
                    <a:pt x="162" y="144"/>
                  </a:lnTo>
                  <a:lnTo>
                    <a:pt x="162" y="120"/>
                  </a:lnTo>
                  <a:lnTo>
                    <a:pt x="162" y="112"/>
                  </a:lnTo>
                  <a:lnTo>
                    <a:pt x="162" y="104"/>
                  </a:lnTo>
                  <a:lnTo>
                    <a:pt x="170" y="88"/>
                  </a:lnTo>
                  <a:lnTo>
                    <a:pt x="177" y="80"/>
                  </a:lnTo>
                  <a:lnTo>
                    <a:pt x="199" y="72"/>
                  </a:lnTo>
                  <a:lnTo>
                    <a:pt x="207" y="56"/>
                  </a:lnTo>
                  <a:lnTo>
                    <a:pt x="207" y="48"/>
                  </a:lnTo>
                  <a:lnTo>
                    <a:pt x="199" y="56"/>
                  </a:lnTo>
                  <a:lnTo>
                    <a:pt x="177" y="48"/>
                  </a:lnTo>
                  <a:lnTo>
                    <a:pt x="170" y="16"/>
                  </a:lnTo>
                  <a:lnTo>
                    <a:pt x="162" y="8"/>
                  </a:lnTo>
                  <a:lnTo>
                    <a:pt x="16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25" name="Group 293"/>
          <p:cNvGrpSpPr>
            <a:grpSpLocks/>
          </p:cNvGrpSpPr>
          <p:nvPr/>
        </p:nvGrpSpPr>
        <p:grpSpPr bwMode="auto">
          <a:xfrm>
            <a:off x="6361113" y="1379538"/>
            <a:ext cx="574675" cy="900112"/>
            <a:chOff x="4041" y="18557"/>
            <a:chExt cx="362" cy="567"/>
          </a:xfrm>
        </p:grpSpPr>
        <p:sp>
          <p:nvSpPr>
            <p:cNvPr id="658726" name="Freeform 294"/>
            <p:cNvSpPr>
              <a:spLocks/>
            </p:cNvSpPr>
            <p:nvPr/>
          </p:nvSpPr>
          <p:spPr bwMode="auto">
            <a:xfrm>
              <a:off x="4041" y="18557"/>
              <a:ext cx="362" cy="567"/>
            </a:xfrm>
            <a:custGeom>
              <a:avLst/>
              <a:gdLst>
                <a:gd name="T0" fmla="*/ 192 w 362"/>
                <a:gd name="T1" fmla="*/ 8 h 567"/>
                <a:gd name="T2" fmla="*/ 207 w 362"/>
                <a:gd name="T3" fmla="*/ 16 h 567"/>
                <a:gd name="T4" fmla="*/ 192 w 362"/>
                <a:gd name="T5" fmla="*/ 40 h 567"/>
                <a:gd name="T6" fmla="*/ 184 w 362"/>
                <a:gd name="T7" fmla="*/ 40 h 567"/>
                <a:gd name="T8" fmla="*/ 192 w 362"/>
                <a:gd name="T9" fmla="*/ 96 h 567"/>
                <a:gd name="T10" fmla="*/ 207 w 362"/>
                <a:gd name="T11" fmla="*/ 103 h 567"/>
                <a:gd name="T12" fmla="*/ 236 w 362"/>
                <a:gd name="T13" fmla="*/ 143 h 567"/>
                <a:gd name="T14" fmla="*/ 236 w 362"/>
                <a:gd name="T15" fmla="*/ 183 h 567"/>
                <a:gd name="T16" fmla="*/ 236 w 362"/>
                <a:gd name="T17" fmla="*/ 223 h 567"/>
                <a:gd name="T18" fmla="*/ 207 w 362"/>
                <a:gd name="T19" fmla="*/ 271 h 567"/>
                <a:gd name="T20" fmla="*/ 207 w 362"/>
                <a:gd name="T21" fmla="*/ 295 h 567"/>
                <a:gd name="T22" fmla="*/ 184 w 362"/>
                <a:gd name="T23" fmla="*/ 303 h 567"/>
                <a:gd name="T24" fmla="*/ 177 w 362"/>
                <a:gd name="T25" fmla="*/ 271 h 567"/>
                <a:gd name="T26" fmla="*/ 155 w 362"/>
                <a:gd name="T27" fmla="*/ 295 h 567"/>
                <a:gd name="T28" fmla="*/ 177 w 362"/>
                <a:gd name="T29" fmla="*/ 319 h 567"/>
                <a:gd name="T30" fmla="*/ 155 w 362"/>
                <a:gd name="T31" fmla="*/ 367 h 567"/>
                <a:gd name="T32" fmla="*/ 177 w 362"/>
                <a:gd name="T33" fmla="*/ 383 h 567"/>
                <a:gd name="T34" fmla="*/ 125 w 362"/>
                <a:gd name="T35" fmla="*/ 391 h 567"/>
                <a:gd name="T36" fmla="*/ 96 w 362"/>
                <a:gd name="T37" fmla="*/ 439 h 567"/>
                <a:gd name="T38" fmla="*/ 74 w 362"/>
                <a:gd name="T39" fmla="*/ 455 h 567"/>
                <a:gd name="T40" fmla="*/ 44 w 362"/>
                <a:gd name="T41" fmla="*/ 471 h 567"/>
                <a:gd name="T42" fmla="*/ 29 w 362"/>
                <a:gd name="T43" fmla="*/ 511 h 567"/>
                <a:gd name="T44" fmla="*/ 0 w 362"/>
                <a:gd name="T45" fmla="*/ 567 h 567"/>
                <a:gd name="T46" fmla="*/ 29 w 362"/>
                <a:gd name="T47" fmla="*/ 559 h 567"/>
                <a:gd name="T48" fmla="*/ 44 w 362"/>
                <a:gd name="T49" fmla="*/ 567 h 567"/>
                <a:gd name="T50" fmla="*/ 74 w 362"/>
                <a:gd name="T51" fmla="*/ 527 h 567"/>
                <a:gd name="T52" fmla="*/ 111 w 362"/>
                <a:gd name="T53" fmla="*/ 511 h 567"/>
                <a:gd name="T54" fmla="*/ 125 w 362"/>
                <a:gd name="T55" fmla="*/ 471 h 567"/>
                <a:gd name="T56" fmla="*/ 155 w 362"/>
                <a:gd name="T57" fmla="*/ 455 h 567"/>
                <a:gd name="T58" fmla="*/ 177 w 362"/>
                <a:gd name="T59" fmla="*/ 463 h 567"/>
                <a:gd name="T60" fmla="*/ 184 w 362"/>
                <a:gd name="T61" fmla="*/ 511 h 567"/>
                <a:gd name="T62" fmla="*/ 207 w 362"/>
                <a:gd name="T63" fmla="*/ 511 h 567"/>
                <a:gd name="T64" fmla="*/ 236 w 362"/>
                <a:gd name="T65" fmla="*/ 471 h 567"/>
                <a:gd name="T66" fmla="*/ 243 w 362"/>
                <a:gd name="T67" fmla="*/ 463 h 567"/>
                <a:gd name="T68" fmla="*/ 236 w 362"/>
                <a:gd name="T69" fmla="*/ 423 h 567"/>
                <a:gd name="T70" fmla="*/ 243 w 362"/>
                <a:gd name="T71" fmla="*/ 407 h 567"/>
                <a:gd name="T72" fmla="*/ 288 w 362"/>
                <a:gd name="T73" fmla="*/ 391 h 567"/>
                <a:gd name="T74" fmla="*/ 288 w 362"/>
                <a:gd name="T75" fmla="*/ 367 h 567"/>
                <a:gd name="T76" fmla="*/ 317 w 362"/>
                <a:gd name="T77" fmla="*/ 351 h 567"/>
                <a:gd name="T78" fmla="*/ 325 w 362"/>
                <a:gd name="T79" fmla="*/ 367 h 567"/>
                <a:gd name="T80" fmla="*/ 325 w 362"/>
                <a:gd name="T81" fmla="*/ 343 h 567"/>
                <a:gd name="T82" fmla="*/ 325 w 362"/>
                <a:gd name="T83" fmla="*/ 319 h 567"/>
                <a:gd name="T84" fmla="*/ 339 w 362"/>
                <a:gd name="T85" fmla="*/ 303 h 567"/>
                <a:gd name="T86" fmla="*/ 354 w 362"/>
                <a:gd name="T87" fmla="*/ 343 h 567"/>
                <a:gd name="T88" fmla="*/ 354 w 362"/>
                <a:gd name="T89" fmla="*/ 287 h 567"/>
                <a:gd name="T90" fmla="*/ 339 w 362"/>
                <a:gd name="T91" fmla="*/ 271 h 567"/>
                <a:gd name="T92" fmla="*/ 339 w 362"/>
                <a:gd name="T93" fmla="*/ 223 h 567"/>
                <a:gd name="T94" fmla="*/ 325 w 362"/>
                <a:gd name="T95" fmla="*/ 191 h 567"/>
                <a:gd name="T96" fmla="*/ 288 w 362"/>
                <a:gd name="T97" fmla="*/ 167 h 567"/>
                <a:gd name="T98" fmla="*/ 310 w 362"/>
                <a:gd name="T99" fmla="*/ 127 h 567"/>
                <a:gd name="T100" fmla="*/ 288 w 362"/>
                <a:gd name="T101" fmla="*/ 80 h 567"/>
                <a:gd name="T102" fmla="*/ 266 w 362"/>
                <a:gd name="T103" fmla="*/ 40 h 567"/>
                <a:gd name="T104" fmla="*/ 236 w 362"/>
                <a:gd name="T105" fmla="*/ 16 h 567"/>
                <a:gd name="T106" fmla="*/ 207 w 362"/>
                <a:gd name="T107"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67">
                  <a:moveTo>
                    <a:pt x="207" y="0"/>
                  </a:moveTo>
                  <a:lnTo>
                    <a:pt x="192" y="8"/>
                  </a:lnTo>
                  <a:lnTo>
                    <a:pt x="192" y="16"/>
                  </a:lnTo>
                  <a:lnTo>
                    <a:pt x="207" y="16"/>
                  </a:lnTo>
                  <a:lnTo>
                    <a:pt x="207" y="40"/>
                  </a:lnTo>
                  <a:lnTo>
                    <a:pt x="192" y="40"/>
                  </a:lnTo>
                  <a:lnTo>
                    <a:pt x="192" y="16"/>
                  </a:lnTo>
                  <a:lnTo>
                    <a:pt x="184" y="40"/>
                  </a:lnTo>
                  <a:lnTo>
                    <a:pt x="184" y="48"/>
                  </a:lnTo>
                  <a:lnTo>
                    <a:pt x="192" y="96"/>
                  </a:lnTo>
                  <a:lnTo>
                    <a:pt x="207" y="96"/>
                  </a:lnTo>
                  <a:lnTo>
                    <a:pt x="207" y="103"/>
                  </a:lnTo>
                  <a:lnTo>
                    <a:pt x="236" y="119"/>
                  </a:lnTo>
                  <a:lnTo>
                    <a:pt x="236" y="143"/>
                  </a:lnTo>
                  <a:lnTo>
                    <a:pt x="236" y="159"/>
                  </a:lnTo>
                  <a:lnTo>
                    <a:pt x="236" y="183"/>
                  </a:lnTo>
                  <a:lnTo>
                    <a:pt x="236" y="215"/>
                  </a:lnTo>
                  <a:lnTo>
                    <a:pt x="236" y="223"/>
                  </a:lnTo>
                  <a:lnTo>
                    <a:pt x="236" y="263"/>
                  </a:lnTo>
                  <a:lnTo>
                    <a:pt x="207" y="271"/>
                  </a:lnTo>
                  <a:lnTo>
                    <a:pt x="207" y="287"/>
                  </a:lnTo>
                  <a:lnTo>
                    <a:pt x="207" y="295"/>
                  </a:lnTo>
                  <a:lnTo>
                    <a:pt x="192" y="303"/>
                  </a:lnTo>
                  <a:lnTo>
                    <a:pt x="184" y="303"/>
                  </a:lnTo>
                  <a:lnTo>
                    <a:pt x="184" y="295"/>
                  </a:lnTo>
                  <a:lnTo>
                    <a:pt x="177" y="271"/>
                  </a:lnTo>
                  <a:lnTo>
                    <a:pt x="177" y="279"/>
                  </a:lnTo>
                  <a:lnTo>
                    <a:pt x="155" y="295"/>
                  </a:lnTo>
                  <a:lnTo>
                    <a:pt x="177" y="303"/>
                  </a:lnTo>
                  <a:lnTo>
                    <a:pt x="177" y="319"/>
                  </a:lnTo>
                  <a:lnTo>
                    <a:pt x="177" y="343"/>
                  </a:lnTo>
                  <a:lnTo>
                    <a:pt x="155" y="367"/>
                  </a:lnTo>
                  <a:lnTo>
                    <a:pt x="177" y="375"/>
                  </a:lnTo>
                  <a:lnTo>
                    <a:pt x="177" y="383"/>
                  </a:lnTo>
                  <a:lnTo>
                    <a:pt x="155" y="391"/>
                  </a:lnTo>
                  <a:lnTo>
                    <a:pt x="125" y="391"/>
                  </a:lnTo>
                  <a:lnTo>
                    <a:pt x="125" y="423"/>
                  </a:lnTo>
                  <a:lnTo>
                    <a:pt x="96" y="439"/>
                  </a:lnTo>
                  <a:lnTo>
                    <a:pt x="74" y="439"/>
                  </a:lnTo>
                  <a:lnTo>
                    <a:pt x="74" y="455"/>
                  </a:lnTo>
                  <a:lnTo>
                    <a:pt x="44" y="463"/>
                  </a:lnTo>
                  <a:lnTo>
                    <a:pt x="44" y="471"/>
                  </a:lnTo>
                  <a:lnTo>
                    <a:pt x="37" y="487"/>
                  </a:lnTo>
                  <a:lnTo>
                    <a:pt x="29" y="511"/>
                  </a:lnTo>
                  <a:lnTo>
                    <a:pt x="0" y="559"/>
                  </a:lnTo>
                  <a:lnTo>
                    <a:pt x="0" y="567"/>
                  </a:lnTo>
                  <a:lnTo>
                    <a:pt x="7" y="559"/>
                  </a:lnTo>
                  <a:lnTo>
                    <a:pt x="29" y="559"/>
                  </a:lnTo>
                  <a:lnTo>
                    <a:pt x="37" y="559"/>
                  </a:lnTo>
                  <a:lnTo>
                    <a:pt x="44" y="567"/>
                  </a:lnTo>
                  <a:lnTo>
                    <a:pt x="74" y="567"/>
                  </a:lnTo>
                  <a:lnTo>
                    <a:pt x="74" y="527"/>
                  </a:lnTo>
                  <a:lnTo>
                    <a:pt x="88" y="511"/>
                  </a:lnTo>
                  <a:lnTo>
                    <a:pt x="111" y="511"/>
                  </a:lnTo>
                  <a:lnTo>
                    <a:pt x="111" y="487"/>
                  </a:lnTo>
                  <a:lnTo>
                    <a:pt x="125" y="471"/>
                  </a:lnTo>
                  <a:lnTo>
                    <a:pt x="155" y="463"/>
                  </a:lnTo>
                  <a:lnTo>
                    <a:pt x="155" y="455"/>
                  </a:lnTo>
                  <a:lnTo>
                    <a:pt x="177" y="455"/>
                  </a:lnTo>
                  <a:lnTo>
                    <a:pt x="177" y="463"/>
                  </a:lnTo>
                  <a:lnTo>
                    <a:pt x="184" y="487"/>
                  </a:lnTo>
                  <a:lnTo>
                    <a:pt x="184" y="511"/>
                  </a:lnTo>
                  <a:lnTo>
                    <a:pt x="192" y="511"/>
                  </a:lnTo>
                  <a:lnTo>
                    <a:pt x="207" y="511"/>
                  </a:lnTo>
                  <a:lnTo>
                    <a:pt x="236" y="487"/>
                  </a:lnTo>
                  <a:lnTo>
                    <a:pt x="236" y="471"/>
                  </a:lnTo>
                  <a:lnTo>
                    <a:pt x="243" y="471"/>
                  </a:lnTo>
                  <a:lnTo>
                    <a:pt x="243" y="463"/>
                  </a:lnTo>
                  <a:lnTo>
                    <a:pt x="243" y="439"/>
                  </a:lnTo>
                  <a:lnTo>
                    <a:pt x="236" y="423"/>
                  </a:lnTo>
                  <a:lnTo>
                    <a:pt x="207" y="407"/>
                  </a:lnTo>
                  <a:lnTo>
                    <a:pt x="243" y="407"/>
                  </a:lnTo>
                  <a:lnTo>
                    <a:pt x="243" y="423"/>
                  </a:lnTo>
                  <a:lnTo>
                    <a:pt x="288" y="391"/>
                  </a:lnTo>
                  <a:lnTo>
                    <a:pt x="288" y="383"/>
                  </a:lnTo>
                  <a:lnTo>
                    <a:pt x="288" y="367"/>
                  </a:lnTo>
                  <a:lnTo>
                    <a:pt x="310" y="367"/>
                  </a:lnTo>
                  <a:lnTo>
                    <a:pt x="317" y="351"/>
                  </a:lnTo>
                  <a:lnTo>
                    <a:pt x="317" y="367"/>
                  </a:lnTo>
                  <a:lnTo>
                    <a:pt x="325" y="367"/>
                  </a:lnTo>
                  <a:lnTo>
                    <a:pt x="317" y="343"/>
                  </a:lnTo>
                  <a:lnTo>
                    <a:pt x="325" y="343"/>
                  </a:lnTo>
                  <a:lnTo>
                    <a:pt x="339" y="343"/>
                  </a:lnTo>
                  <a:lnTo>
                    <a:pt x="325" y="319"/>
                  </a:lnTo>
                  <a:lnTo>
                    <a:pt x="325" y="303"/>
                  </a:lnTo>
                  <a:lnTo>
                    <a:pt x="339" y="303"/>
                  </a:lnTo>
                  <a:lnTo>
                    <a:pt x="339" y="319"/>
                  </a:lnTo>
                  <a:lnTo>
                    <a:pt x="354" y="343"/>
                  </a:lnTo>
                  <a:lnTo>
                    <a:pt x="362" y="295"/>
                  </a:lnTo>
                  <a:lnTo>
                    <a:pt x="354" y="287"/>
                  </a:lnTo>
                  <a:lnTo>
                    <a:pt x="354" y="279"/>
                  </a:lnTo>
                  <a:lnTo>
                    <a:pt x="339" y="271"/>
                  </a:lnTo>
                  <a:lnTo>
                    <a:pt x="339" y="263"/>
                  </a:lnTo>
                  <a:lnTo>
                    <a:pt x="339" y="223"/>
                  </a:lnTo>
                  <a:lnTo>
                    <a:pt x="325" y="215"/>
                  </a:lnTo>
                  <a:lnTo>
                    <a:pt x="325" y="191"/>
                  </a:lnTo>
                  <a:lnTo>
                    <a:pt x="317" y="191"/>
                  </a:lnTo>
                  <a:lnTo>
                    <a:pt x="288" y="167"/>
                  </a:lnTo>
                  <a:lnTo>
                    <a:pt x="310" y="143"/>
                  </a:lnTo>
                  <a:lnTo>
                    <a:pt x="310" y="127"/>
                  </a:lnTo>
                  <a:lnTo>
                    <a:pt x="310" y="103"/>
                  </a:lnTo>
                  <a:lnTo>
                    <a:pt x="288" y="80"/>
                  </a:lnTo>
                  <a:lnTo>
                    <a:pt x="280" y="48"/>
                  </a:lnTo>
                  <a:lnTo>
                    <a:pt x="266" y="40"/>
                  </a:lnTo>
                  <a:lnTo>
                    <a:pt x="251" y="40"/>
                  </a:lnTo>
                  <a:lnTo>
                    <a:pt x="236" y="16"/>
                  </a:lnTo>
                  <a:lnTo>
                    <a:pt x="207" y="8"/>
                  </a:lnTo>
                  <a:lnTo>
                    <a:pt x="20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27" name="Freeform 295"/>
            <p:cNvSpPr>
              <a:spLocks/>
            </p:cNvSpPr>
            <p:nvPr/>
          </p:nvSpPr>
          <p:spPr bwMode="auto">
            <a:xfrm>
              <a:off x="4041" y="18557"/>
              <a:ext cx="362" cy="567"/>
            </a:xfrm>
            <a:custGeom>
              <a:avLst/>
              <a:gdLst>
                <a:gd name="T0" fmla="*/ 192 w 362"/>
                <a:gd name="T1" fmla="*/ 8 h 567"/>
                <a:gd name="T2" fmla="*/ 207 w 362"/>
                <a:gd name="T3" fmla="*/ 16 h 567"/>
                <a:gd name="T4" fmla="*/ 192 w 362"/>
                <a:gd name="T5" fmla="*/ 40 h 567"/>
                <a:gd name="T6" fmla="*/ 184 w 362"/>
                <a:gd name="T7" fmla="*/ 40 h 567"/>
                <a:gd name="T8" fmla="*/ 192 w 362"/>
                <a:gd name="T9" fmla="*/ 96 h 567"/>
                <a:gd name="T10" fmla="*/ 207 w 362"/>
                <a:gd name="T11" fmla="*/ 103 h 567"/>
                <a:gd name="T12" fmla="*/ 236 w 362"/>
                <a:gd name="T13" fmla="*/ 143 h 567"/>
                <a:gd name="T14" fmla="*/ 236 w 362"/>
                <a:gd name="T15" fmla="*/ 183 h 567"/>
                <a:gd name="T16" fmla="*/ 236 w 362"/>
                <a:gd name="T17" fmla="*/ 223 h 567"/>
                <a:gd name="T18" fmla="*/ 207 w 362"/>
                <a:gd name="T19" fmla="*/ 271 h 567"/>
                <a:gd name="T20" fmla="*/ 207 w 362"/>
                <a:gd name="T21" fmla="*/ 295 h 567"/>
                <a:gd name="T22" fmla="*/ 184 w 362"/>
                <a:gd name="T23" fmla="*/ 303 h 567"/>
                <a:gd name="T24" fmla="*/ 177 w 362"/>
                <a:gd name="T25" fmla="*/ 271 h 567"/>
                <a:gd name="T26" fmla="*/ 155 w 362"/>
                <a:gd name="T27" fmla="*/ 295 h 567"/>
                <a:gd name="T28" fmla="*/ 177 w 362"/>
                <a:gd name="T29" fmla="*/ 319 h 567"/>
                <a:gd name="T30" fmla="*/ 155 w 362"/>
                <a:gd name="T31" fmla="*/ 367 h 567"/>
                <a:gd name="T32" fmla="*/ 177 w 362"/>
                <a:gd name="T33" fmla="*/ 383 h 567"/>
                <a:gd name="T34" fmla="*/ 125 w 362"/>
                <a:gd name="T35" fmla="*/ 391 h 567"/>
                <a:gd name="T36" fmla="*/ 96 w 362"/>
                <a:gd name="T37" fmla="*/ 439 h 567"/>
                <a:gd name="T38" fmla="*/ 74 w 362"/>
                <a:gd name="T39" fmla="*/ 455 h 567"/>
                <a:gd name="T40" fmla="*/ 44 w 362"/>
                <a:gd name="T41" fmla="*/ 471 h 567"/>
                <a:gd name="T42" fmla="*/ 29 w 362"/>
                <a:gd name="T43" fmla="*/ 511 h 567"/>
                <a:gd name="T44" fmla="*/ 0 w 362"/>
                <a:gd name="T45" fmla="*/ 567 h 567"/>
                <a:gd name="T46" fmla="*/ 29 w 362"/>
                <a:gd name="T47" fmla="*/ 559 h 567"/>
                <a:gd name="T48" fmla="*/ 44 w 362"/>
                <a:gd name="T49" fmla="*/ 567 h 567"/>
                <a:gd name="T50" fmla="*/ 74 w 362"/>
                <a:gd name="T51" fmla="*/ 527 h 567"/>
                <a:gd name="T52" fmla="*/ 111 w 362"/>
                <a:gd name="T53" fmla="*/ 511 h 567"/>
                <a:gd name="T54" fmla="*/ 125 w 362"/>
                <a:gd name="T55" fmla="*/ 471 h 567"/>
                <a:gd name="T56" fmla="*/ 155 w 362"/>
                <a:gd name="T57" fmla="*/ 455 h 567"/>
                <a:gd name="T58" fmla="*/ 177 w 362"/>
                <a:gd name="T59" fmla="*/ 463 h 567"/>
                <a:gd name="T60" fmla="*/ 184 w 362"/>
                <a:gd name="T61" fmla="*/ 511 h 567"/>
                <a:gd name="T62" fmla="*/ 207 w 362"/>
                <a:gd name="T63" fmla="*/ 511 h 567"/>
                <a:gd name="T64" fmla="*/ 236 w 362"/>
                <a:gd name="T65" fmla="*/ 471 h 567"/>
                <a:gd name="T66" fmla="*/ 243 w 362"/>
                <a:gd name="T67" fmla="*/ 463 h 567"/>
                <a:gd name="T68" fmla="*/ 236 w 362"/>
                <a:gd name="T69" fmla="*/ 423 h 567"/>
                <a:gd name="T70" fmla="*/ 243 w 362"/>
                <a:gd name="T71" fmla="*/ 407 h 567"/>
                <a:gd name="T72" fmla="*/ 288 w 362"/>
                <a:gd name="T73" fmla="*/ 391 h 567"/>
                <a:gd name="T74" fmla="*/ 288 w 362"/>
                <a:gd name="T75" fmla="*/ 367 h 567"/>
                <a:gd name="T76" fmla="*/ 317 w 362"/>
                <a:gd name="T77" fmla="*/ 351 h 567"/>
                <a:gd name="T78" fmla="*/ 325 w 362"/>
                <a:gd name="T79" fmla="*/ 367 h 567"/>
                <a:gd name="T80" fmla="*/ 325 w 362"/>
                <a:gd name="T81" fmla="*/ 343 h 567"/>
                <a:gd name="T82" fmla="*/ 325 w 362"/>
                <a:gd name="T83" fmla="*/ 319 h 567"/>
                <a:gd name="T84" fmla="*/ 339 w 362"/>
                <a:gd name="T85" fmla="*/ 303 h 567"/>
                <a:gd name="T86" fmla="*/ 354 w 362"/>
                <a:gd name="T87" fmla="*/ 343 h 567"/>
                <a:gd name="T88" fmla="*/ 354 w 362"/>
                <a:gd name="T89" fmla="*/ 287 h 567"/>
                <a:gd name="T90" fmla="*/ 339 w 362"/>
                <a:gd name="T91" fmla="*/ 271 h 567"/>
                <a:gd name="T92" fmla="*/ 339 w 362"/>
                <a:gd name="T93" fmla="*/ 223 h 567"/>
                <a:gd name="T94" fmla="*/ 325 w 362"/>
                <a:gd name="T95" fmla="*/ 191 h 567"/>
                <a:gd name="T96" fmla="*/ 288 w 362"/>
                <a:gd name="T97" fmla="*/ 167 h 567"/>
                <a:gd name="T98" fmla="*/ 310 w 362"/>
                <a:gd name="T99" fmla="*/ 127 h 567"/>
                <a:gd name="T100" fmla="*/ 288 w 362"/>
                <a:gd name="T101" fmla="*/ 80 h 567"/>
                <a:gd name="T102" fmla="*/ 266 w 362"/>
                <a:gd name="T103" fmla="*/ 40 h 567"/>
                <a:gd name="T104" fmla="*/ 236 w 362"/>
                <a:gd name="T105" fmla="*/ 16 h 567"/>
                <a:gd name="T106" fmla="*/ 207 w 362"/>
                <a:gd name="T107"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67">
                  <a:moveTo>
                    <a:pt x="207" y="0"/>
                  </a:moveTo>
                  <a:lnTo>
                    <a:pt x="192" y="8"/>
                  </a:lnTo>
                  <a:lnTo>
                    <a:pt x="192" y="16"/>
                  </a:lnTo>
                  <a:lnTo>
                    <a:pt x="207" y="16"/>
                  </a:lnTo>
                  <a:lnTo>
                    <a:pt x="207" y="40"/>
                  </a:lnTo>
                  <a:lnTo>
                    <a:pt x="192" y="40"/>
                  </a:lnTo>
                  <a:lnTo>
                    <a:pt x="192" y="16"/>
                  </a:lnTo>
                  <a:lnTo>
                    <a:pt x="184" y="40"/>
                  </a:lnTo>
                  <a:lnTo>
                    <a:pt x="184" y="48"/>
                  </a:lnTo>
                  <a:lnTo>
                    <a:pt x="192" y="96"/>
                  </a:lnTo>
                  <a:lnTo>
                    <a:pt x="207" y="96"/>
                  </a:lnTo>
                  <a:lnTo>
                    <a:pt x="207" y="103"/>
                  </a:lnTo>
                  <a:lnTo>
                    <a:pt x="236" y="119"/>
                  </a:lnTo>
                  <a:lnTo>
                    <a:pt x="236" y="143"/>
                  </a:lnTo>
                  <a:lnTo>
                    <a:pt x="236" y="159"/>
                  </a:lnTo>
                  <a:lnTo>
                    <a:pt x="236" y="183"/>
                  </a:lnTo>
                  <a:lnTo>
                    <a:pt x="236" y="215"/>
                  </a:lnTo>
                  <a:lnTo>
                    <a:pt x="236" y="223"/>
                  </a:lnTo>
                  <a:lnTo>
                    <a:pt x="236" y="263"/>
                  </a:lnTo>
                  <a:lnTo>
                    <a:pt x="207" y="271"/>
                  </a:lnTo>
                  <a:lnTo>
                    <a:pt x="207" y="287"/>
                  </a:lnTo>
                  <a:lnTo>
                    <a:pt x="207" y="295"/>
                  </a:lnTo>
                  <a:lnTo>
                    <a:pt x="192" y="303"/>
                  </a:lnTo>
                  <a:lnTo>
                    <a:pt x="184" y="303"/>
                  </a:lnTo>
                  <a:lnTo>
                    <a:pt x="184" y="295"/>
                  </a:lnTo>
                  <a:lnTo>
                    <a:pt x="177" y="271"/>
                  </a:lnTo>
                  <a:lnTo>
                    <a:pt x="177" y="279"/>
                  </a:lnTo>
                  <a:lnTo>
                    <a:pt x="155" y="295"/>
                  </a:lnTo>
                  <a:lnTo>
                    <a:pt x="177" y="303"/>
                  </a:lnTo>
                  <a:lnTo>
                    <a:pt x="177" y="319"/>
                  </a:lnTo>
                  <a:lnTo>
                    <a:pt x="177" y="343"/>
                  </a:lnTo>
                  <a:lnTo>
                    <a:pt x="155" y="367"/>
                  </a:lnTo>
                  <a:lnTo>
                    <a:pt x="177" y="375"/>
                  </a:lnTo>
                  <a:lnTo>
                    <a:pt x="177" y="383"/>
                  </a:lnTo>
                  <a:lnTo>
                    <a:pt x="155" y="391"/>
                  </a:lnTo>
                  <a:lnTo>
                    <a:pt x="125" y="391"/>
                  </a:lnTo>
                  <a:lnTo>
                    <a:pt x="125" y="423"/>
                  </a:lnTo>
                  <a:lnTo>
                    <a:pt x="96" y="439"/>
                  </a:lnTo>
                  <a:lnTo>
                    <a:pt x="74" y="439"/>
                  </a:lnTo>
                  <a:lnTo>
                    <a:pt x="74" y="455"/>
                  </a:lnTo>
                  <a:lnTo>
                    <a:pt x="44" y="463"/>
                  </a:lnTo>
                  <a:lnTo>
                    <a:pt x="44" y="471"/>
                  </a:lnTo>
                  <a:lnTo>
                    <a:pt x="37" y="487"/>
                  </a:lnTo>
                  <a:lnTo>
                    <a:pt x="29" y="511"/>
                  </a:lnTo>
                  <a:lnTo>
                    <a:pt x="0" y="559"/>
                  </a:lnTo>
                  <a:lnTo>
                    <a:pt x="0" y="567"/>
                  </a:lnTo>
                  <a:lnTo>
                    <a:pt x="7" y="559"/>
                  </a:lnTo>
                  <a:lnTo>
                    <a:pt x="29" y="559"/>
                  </a:lnTo>
                  <a:lnTo>
                    <a:pt x="37" y="559"/>
                  </a:lnTo>
                  <a:lnTo>
                    <a:pt x="44" y="567"/>
                  </a:lnTo>
                  <a:lnTo>
                    <a:pt x="74" y="567"/>
                  </a:lnTo>
                  <a:lnTo>
                    <a:pt x="74" y="527"/>
                  </a:lnTo>
                  <a:lnTo>
                    <a:pt x="88" y="511"/>
                  </a:lnTo>
                  <a:lnTo>
                    <a:pt x="111" y="511"/>
                  </a:lnTo>
                  <a:lnTo>
                    <a:pt x="111" y="487"/>
                  </a:lnTo>
                  <a:lnTo>
                    <a:pt x="125" y="471"/>
                  </a:lnTo>
                  <a:lnTo>
                    <a:pt x="155" y="463"/>
                  </a:lnTo>
                  <a:lnTo>
                    <a:pt x="155" y="455"/>
                  </a:lnTo>
                  <a:lnTo>
                    <a:pt x="177" y="455"/>
                  </a:lnTo>
                  <a:lnTo>
                    <a:pt x="177" y="463"/>
                  </a:lnTo>
                  <a:lnTo>
                    <a:pt x="184" y="487"/>
                  </a:lnTo>
                  <a:lnTo>
                    <a:pt x="184" y="511"/>
                  </a:lnTo>
                  <a:lnTo>
                    <a:pt x="192" y="511"/>
                  </a:lnTo>
                  <a:lnTo>
                    <a:pt x="207" y="511"/>
                  </a:lnTo>
                  <a:lnTo>
                    <a:pt x="236" y="487"/>
                  </a:lnTo>
                  <a:lnTo>
                    <a:pt x="236" y="471"/>
                  </a:lnTo>
                  <a:lnTo>
                    <a:pt x="243" y="471"/>
                  </a:lnTo>
                  <a:lnTo>
                    <a:pt x="243" y="463"/>
                  </a:lnTo>
                  <a:lnTo>
                    <a:pt x="243" y="439"/>
                  </a:lnTo>
                  <a:lnTo>
                    <a:pt x="236" y="423"/>
                  </a:lnTo>
                  <a:lnTo>
                    <a:pt x="207" y="407"/>
                  </a:lnTo>
                  <a:lnTo>
                    <a:pt x="243" y="407"/>
                  </a:lnTo>
                  <a:lnTo>
                    <a:pt x="243" y="423"/>
                  </a:lnTo>
                  <a:lnTo>
                    <a:pt x="288" y="391"/>
                  </a:lnTo>
                  <a:lnTo>
                    <a:pt x="288" y="383"/>
                  </a:lnTo>
                  <a:lnTo>
                    <a:pt x="288" y="367"/>
                  </a:lnTo>
                  <a:lnTo>
                    <a:pt x="310" y="367"/>
                  </a:lnTo>
                  <a:lnTo>
                    <a:pt x="317" y="351"/>
                  </a:lnTo>
                  <a:lnTo>
                    <a:pt x="317" y="367"/>
                  </a:lnTo>
                  <a:lnTo>
                    <a:pt x="325" y="367"/>
                  </a:lnTo>
                  <a:lnTo>
                    <a:pt x="317" y="343"/>
                  </a:lnTo>
                  <a:lnTo>
                    <a:pt x="325" y="343"/>
                  </a:lnTo>
                  <a:lnTo>
                    <a:pt x="339" y="343"/>
                  </a:lnTo>
                  <a:lnTo>
                    <a:pt x="325" y="319"/>
                  </a:lnTo>
                  <a:lnTo>
                    <a:pt x="325" y="303"/>
                  </a:lnTo>
                  <a:lnTo>
                    <a:pt x="339" y="303"/>
                  </a:lnTo>
                  <a:lnTo>
                    <a:pt x="339" y="319"/>
                  </a:lnTo>
                  <a:lnTo>
                    <a:pt x="354" y="343"/>
                  </a:lnTo>
                  <a:lnTo>
                    <a:pt x="362" y="295"/>
                  </a:lnTo>
                  <a:lnTo>
                    <a:pt x="354" y="287"/>
                  </a:lnTo>
                  <a:lnTo>
                    <a:pt x="354" y="279"/>
                  </a:lnTo>
                  <a:lnTo>
                    <a:pt x="339" y="271"/>
                  </a:lnTo>
                  <a:lnTo>
                    <a:pt x="339" y="263"/>
                  </a:lnTo>
                  <a:lnTo>
                    <a:pt x="339" y="223"/>
                  </a:lnTo>
                  <a:lnTo>
                    <a:pt x="325" y="215"/>
                  </a:lnTo>
                  <a:lnTo>
                    <a:pt x="325" y="191"/>
                  </a:lnTo>
                  <a:lnTo>
                    <a:pt x="317" y="191"/>
                  </a:lnTo>
                  <a:lnTo>
                    <a:pt x="288" y="167"/>
                  </a:lnTo>
                  <a:lnTo>
                    <a:pt x="310" y="143"/>
                  </a:lnTo>
                  <a:lnTo>
                    <a:pt x="310" y="127"/>
                  </a:lnTo>
                  <a:lnTo>
                    <a:pt x="310" y="103"/>
                  </a:lnTo>
                  <a:lnTo>
                    <a:pt x="288" y="80"/>
                  </a:lnTo>
                  <a:lnTo>
                    <a:pt x="280" y="48"/>
                  </a:lnTo>
                  <a:lnTo>
                    <a:pt x="266" y="40"/>
                  </a:lnTo>
                  <a:lnTo>
                    <a:pt x="251" y="40"/>
                  </a:lnTo>
                  <a:lnTo>
                    <a:pt x="236" y="16"/>
                  </a:lnTo>
                  <a:lnTo>
                    <a:pt x="207" y="8"/>
                  </a:lnTo>
                  <a:lnTo>
                    <a:pt x="20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28" name="Group 296"/>
          <p:cNvGrpSpPr>
            <a:grpSpLocks/>
          </p:cNvGrpSpPr>
          <p:nvPr/>
        </p:nvGrpSpPr>
        <p:grpSpPr bwMode="auto">
          <a:xfrm>
            <a:off x="6465888" y="2203450"/>
            <a:ext cx="176212" cy="176213"/>
            <a:chOff x="4107" y="19076"/>
            <a:chExt cx="111" cy="111"/>
          </a:xfrm>
        </p:grpSpPr>
        <p:sp>
          <p:nvSpPr>
            <p:cNvPr id="658729" name="Freeform 297"/>
            <p:cNvSpPr>
              <a:spLocks/>
            </p:cNvSpPr>
            <p:nvPr/>
          </p:nvSpPr>
          <p:spPr bwMode="auto">
            <a:xfrm>
              <a:off x="4107" y="19076"/>
              <a:ext cx="111" cy="111"/>
            </a:xfrm>
            <a:custGeom>
              <a:avLst/>
              <a:gdLst>
                <a:gd name="T0" fmla="*/ 74 w 111"/>
                <a:gd name="T1" fmla="*/ 0 h 111"/>
                <a:gd name="T2" fmla="*/ 44 w 111"/>
                <a:gd name="T3" fmla="*/ 8 h 111"/>
                <a:gd name="T4" fmla="*/ 51 w 111"/>
                <a:gd name="T5" fmla="*/ 24 h 111"/>
                <a:gd name="T6" fmla="*/ 44 w 111"/>
                <a:gd name="T7" fmla="*/ 40 h 111"/>
                <a:gd name="T8" fmla="*/ 29 w 111"/>
                <a:gd name="T9" fmla="*/ 40 h 111"/>
                <a:gd name="T10" fmla="*/ 22 w 111"/>
                <a:gd name="T11" fmla="*/ 40 h 111"/>
                <a:gd name="T12" fmla="*/ 0 w 111"/>
                <a:gd name="T13" fmla="*/ 64 h 111"/>
                <a:gd name="T14" fmla="*/ 0 w 111"/>
                <a:gd name="T15" fmla="*/ 95 h 111"/>
                <a:gd name="T16" fmla="*/ 51 w 111"/>
                <a:gd name="T17" fmla="*/ 111 h 111"/>
                <a:gd name="T18" fmla="*/ 51 w 111"/>
                <a:gd name="T19" fmla="*/ 103 h 111"/>
                <a:gd name="T20" fmla="*/ 51 w 111"/>
                <a:gd name="T21" fmla="*/ 95 h 111"/>
                <a:gd name="T22" fmla="*/ 51 w 111"/>
                <a:gd name="T23" fmla="*/ 64 h 111"/>
                <a:gd name="T24" fmla="*/ 51 w 111"/>
                <a:gd name="T25" fmla="*/ 56 h 111"/>
                <a:gd name="T26" fmla="*/ 74 w 111"/>
                <a:gd name="T27" fmla="*/ 40 h 111"/>
                <a:gd name="T28" fmla="*/ 88 w 111"/>
                <a:gd name="T29" fmla="*/ 40 h 111"/>
                <a:gd name="T30" fmla="*/ 103 w 111"/>
                <a:gd name="T31" fmla="*/ 56 h 111"/>
                <a:gd name="T32" fmla="*/ 111 w 111"/>
                <a:gd name="T33" fmla="*/ 0 h 111"/>
                <a:gd name="T34" fmla="*/ 88 w 111"/>
                <a:gd name="T35" fmla="*/ 0 h 111"/>
                <a:gd name="T36" fmla="*/ 74 w 111"/>
                <a:gd name="T3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74" y="0"/>
                  </a:moveTo>
                  <a:lnTo>
                    <a:pt x="44" y="8"/>
                  </a:lnTo>
                  <a:lnTo>
                    <a:pt x="51" y="24"/>
                  </a:lnTo>
                  <a:lnTo>
                    <a:pt x="44" y="40"/>
                  </a:lnTo>
                  <a:lnTo>
                    <a:pt x="29" y="40"/>
                  </a:lnTo>
                  <a:lnTo>
                    <a:pt x="22" y="40"/>
                  </a:lnTo>
                  <a:lnTo>
                    <a:pt x="0" y="64"/>
                  </a:lnTo>
                  <a:lnTo>
                    <a:pt x="0" y="95"/>
                  </a:lnTo>
                  <a:lnTo>
                    <a:pt x="51" y="111"/>
                  </a:lnTo>
                  <a:lnTo>
                    <a:pt x="51" y="103"/>
                  </a:lnTo>
                  <a:lnTo>
                    <a:pt x="51" y="95"/>
                  </a:lnTo>
                  <a:lnTo>
                    <a:pt x="51" y="64"/>
                  </a:lnTo>
                  <a:lnTo>
                    <a:pt x="51" y="56"/>
                  </a:lnTo>
                  <a:lnTo>
                    <a:pt x="74" y="40"/>
                  </a:lnTo>
                  <a:lnTo>
                    <a:pt x="88" y="40"/>
                  </a:lnTo>
                  <a:lnTo>
                    <a:pt x="103" y="56"/>
                  </a:lnTo>
                  <a:lnTo>
                    <a:pt x="111" y="0"/>
                  </a:lnTo>
                  <a:lnTo>
                    <a:pt x="88" y="0"/>
                  </a:lnTo>
                  <a:lnTo>
                    <a:pt x="7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30" name="Freeform 298"/>
            <p:cNvSpPr>
              <a:spLocks/>
            </p:cNvSpPr>
            <p:nvPr/>
          </p:nvSpPr>
          <p:spPr bwMode="auto">
            <a:xfrm>
              <a:off x="4107" y="19076"/>
              <a:ext cx="111" cy="111"/>
            </a:xfrm>
            <a:custGeom>
              <a:avLst/>
              <a:gdLst>
                <a:gd name="T0" fmla="*/ 74 w 111"/>
                <a:gd name="T1" fmla="*/ 0 h 111"/>
                <a:gd name="T2" fmla="*/ 44 w 111"/>
                <a:gd name="T3" fmla="*/ 8 h 111"/>
                <a:gd name="T4" fmla="*/ 51 w 111"/>
                <a:gd name="T5" fmla="*/ 24 h 111"/>
                <a:gd name="T6" fmla="*/ 44 w 111"/>
                <a:gd name="T7" fmla="*/ 40 h 111"/>
                <a:gd name="T8" fmla="*/ 29 w 111"/>
                <a:gd name="T9" fmla="*/ 40 h 111"/>
                <a:gd name="T10" fmla="*/ 22 w 111"/>
                <a:gd name="T11" fmla="*/ 40 h 111"/>
                <a:gd name="T12" fmla="*/ 0 w 111"/>
                <a:gd name="T13" fmla="*/ 64 h 111"/>
                <a:gd name="T14" fmla="*/ 0 w 111"/>
                <a:gd name="T15" fmla="*/ 95 h 111"/>
                <a:gd name="T16" fmla="*/ 51 w 111"/>
                <a:gd name="T17" fmla="*/ 111 h 111"/>
                <a:gd name="T18" fmla="*/ 51 w 111"/>
                <a:gd name="T19" fmla="*/ 103 h 111"/>
                <a:gd name="T20" fmla="*/ 51 w 111"/>
                <a:gd name="T21" fmla="*/ 95 h 111"/>
                <a:gd name="T22" fmla="*/ 51 w 111"/>
                <a:gd name="T23" fmla="*/ 64 h 111"/>
                <a:gd name="T24" fmla="*/ 51 w 111"/>
                <a:gd name="T25" fmla="*/ 56 h 111"/>
                <a:gd name="T26" fmla="*/ 74 w 111"/>
                <a:gd name="T27" fmla="*/ 40 h 111"/>
                <a:gd name="T28" fmla="*/ 88 w 111"/>
                <a:gd name="T29" fmla="*/ 40 h 111"/>
                <a:gd name="T30" fmla="*/ 103 w 111"/>
                <a:gd name="T31" fmla="*/ 56 h 111"/>
                <a:gd name="T32" fmla="*/ 111 w 111"/>
                <a:gd name="T33" fmla="*/ 0 h 111"/>
                <a:gd name="T34" fmla="*/ 88 w 111"/>
                <a:gd name="T35" fmla="*/ 0 h 111"/>
                <a:gd name="T36" fmla="*/ 74 w 111"/>
                <a:gd name="T3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74" y="0"/>
                  </a:moveTo>
                  <a:lnTo>
                    <a:pt x="44" y="8"/>
                  </a:lnTo>
                  <a:lnTo>
                    <a:pt x="51" y="24"/>
                  </a:lnTo>
                  <a:lnTo>
                    <a:pt x="44" y="40"/>
                  </a:lnTo>
                  <a:lnTo>
                    <a:pt x="29" y="40"/>
                  </a:lnTo>
                  <a:lnTo>
                    <a:pt x="22" y="40"/>
                  </a:lnTo>
                  <a:lnTo>
                    <a:pt x="0" y="64"/>
                  </a:lnTo>
                  <a:lnTo>
                    <a:pt x="0" y="95"/>
                  </a:lnTo>
                  <a:lnTo>
                    <a:pt x="51" y="111"/>
                  </a:lnTo>
                  <a:lnTo>
                    <a:pt x="51" y="103"/>
                  </a:lnTo>
                  <a:lnTo>
                    <a:pt x="51" y="95"/>
                  </a:lnTo>
                  <a:lnTo>
                    <a:pt x="51" y="64"/>
                  </a:lnTo>
                  <a:lnTo>
                    <a:pt x="51" y="56"/>
                  </a:lnTo>
                  <a:lnTo>
                    <a:pt x="74" y="40"/>
                  </a:lnTo>
                  <a:lnTo>
                    <a:pt x="88" y="40"/>
                  </a:lnTo>
                  <a:lnTo>
                    <a:pt x="103" y="56"/>
                  </a:lnTo>
                  <a:lnTo>
                    <a:pt x="111" y="0"/>
                  </a:lnTo>
                  <a:lnTo>
                    <a:pt x="88" y="0"/>
                  </a:lnTo>
                  <a:lnTo>
                    <a:pt x="7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31" name="Group 299"/>
          <p:cNvGrpSpPr>
            <a:grpSpLocks/>
          </p:cNvGrpSpPr>
          <p:nvPr/>
        </p:nvGrpSpPr>
        <p:grpSpPr bwMode="auto">
          <a:xfrm>
            <a:off x="6289675" y="2328863"/>
            <a:ext cx="212725" cy="254000"/>
            <a:chOff x="3996" y="19155"/>
            <a:chExt cx="134" cy="160"/>
          </a:xfrm>
        </p:grpSpPr>
        <p:sp>
          <p:nvSpPr>
            <p:cNvPr id="658732" name="Freeform 300"/>
            <p:cNvSpPr>
              <a:spLocks/>
            </p:cNvSpPr>
            <p:nvPr/>
          </p:nvSpPr>
          <p:spPr bwMode="auto">
            <a:xfrm>
              <a:off x="3996" y="19155"/>
              <a:ext cx="134" cy="160"/>
            </a:xfrm>
            <a:custGeom>
              <a:avLst/>
              <a:gdLst>
                <a:gd name="T0" fmla="*/ 60 w 134"/>
                <a:gd name="T1" fmla="*/ 0 h 160"/>
                <a:gd name="T2" fmla="*/ 37 w 134"/>
                <a:gd name="T3" fmla="*/ 0 h 160"/>
                <a:gd name="T4" fmla="*/ 37 w 134"/>
                <a:gd name="T5" fmla="*/ 8 h 160"/>
                <a:gd name="T6" fmla="*/ 37 w 134"/>
                <a:gd name="T7" fmla="*/ 40 h 160"/>
                <a:gd name="T8" fmla="*/ 8 w 134"/>
                <a:gd name="T9" fmla="*/ 48 h 160"/>
                <a:gd name="T10" fmla="*/ 0 w 134"/>
                <a:gd name="T11" fmla="*/ 48 h 160"/>
                <a:gd name="T12" fmla="*/ 45 w 134"/>
                <a:gd name="T13" fmla="*/ 96 h 160"/>
                <a:gd name="T14" fmla="*/ 45 w 134"/>
                <a:gd name="T15" fmla="*/ 72 h 160"/>
                <a:gd name="T16" fmla="*/ 45 w 134"/>
                <a:gd name="T17" fmla="*/ 48 h 160"/>
                <a:gd name="T18" fmla="*/ 60 w 134"/>
                <a:gd name="T19" fmla="*/ 72 h 160"/>
                <a:gd name="T20" fmla="*/ 74 w 134"/>
                <a:gd name="T21" fmla="*/ 88 h 160"/>
                <a:gd name="T22" fmla="*/ 74 w 134"/>
                <a:gd name="T23" fmla="*/ 112 h 160"/>
                <a:gd name="T24" fmla="*/ 74 w 134"/>
                <a:gd name="T25" fmla="*/ 120 h 160"/>
                <a:gd name="T26" fmla="*/ 74 w 134"/>
                <a:gd name="T27" fmla="*/ 144 h 160"/>
                <a:gd name="T28" fmla="*/ 74 w 134"/>
                <a:gd name="T29" fmla="*/ 152 h 160"/>
                <a:gd name="T30" fmla="*/ 89 w 134"/>
                <a:gd name="T31" fmla="*/ 160 h 160"/>
                <a:gd name="T32" fmla="*/ 89 w 134"/>
                <a:gd name="T33" fmla="*/ 144 h 160"/>
                <a:gd name="T34" fmla="*/ 89 w 134"/>
                <a:gd name="T35" fmla="*/ 120 h 160"/>
                <a:gd name="T36" fmla="*/ 104 w 134"/>
                <a:gd name="T37" fmla="*/ 160 h 160"/>
                <a:gd name="T38" fmla="*/ 134 w 134"/>
                <a:gd name="T39" fmla="*/ 144 h 160"/>
                <a:gd name="T40" fmla="*/ 134 w 134"/>
                <a:gd name="T41" fmla="*/ 112 h 160"/>
                <a:gd name="T42" fmla="*/ 126 w 134"/>
                <a:gd name="T43" fmla="*/ 96 h 160"/>
                <a:gd name="T44" fmla="*/ 126 w 134"/>
                <a:gd name="T45" fmla="*/ 88 h 160"/>
                <a:gd name="T46" fmla="*/ 126 w 134"/>
                <a:gd name="T47" fmla="*/ 72 h 160"/>
                <a:gd name="T48" fmla="*/ 134 w 134"/>
                <a:gd name="T49" fmla="*/ 48 h 160"/>
                <a:gd name="T50" fmla="*/ 134 w 134"/>
                <a:gd name="T51" fmla="*/ 40 h 160"/>
                <a:gd name="T52" fmla="*/ 89 w 134"/>
                <a:gd name="T53" fmla="*/ 16 h 160"/>
                <a:gd name="T54" fmla="*/ 89 w 134"/>
                <a:gd name="T55" fmla="*/ 8 h 160"/>
                <a:gd name="T56" fmla="*/ 89 w 134"/>
                <a:gd name="T57" fmla="*/ 0 h 160"/>
                <a:gd name="T58" fmla="*/ 74 w 134"/>
                <a:gd name="T59" fmla="*/ 0 h 160"/>
                <a:gd name="T60" fmla="*/ 74 w 134"/>
                <a:gd name="T61" fmla="*/ 8 h 160"/>
                <a:gd name="T62" fmla="*/ 60 w 134"/>
                <a:gd name="T6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60">
                  <a:moveTo>
                    <a:pt x="60" y="0"/>
                  </a:moveTo>
                  <a:lnTo>
                    <a:pt x="37" y="0"/>
                  </a:lnTo>
                  <a:lnTo>
                    <a:pt x="37" y="8"/>
                  </a:lnTo>
                  <a:lnTo>
                    <a:pt x="37" y="40"/>
                  </a:lnTo>
                  <a:lnTo>
                    <a:pt x="8" y="48"/>
                  </a:lnTo>
                  <a:lnTo>
                    <a:pt x="0" y="48"/>
                  </a:lnTo>
                  <a:lnTo>
                    <a:pt x="45" y="96"/>
                  </a:lnTo>
                  <a:lnTo>
                    <a:pt x="45" y="72"/>
                  </a:lnTo>
                  <a:lnTo>
                    <a:pt x="45" y="48"/>
                  </a:lnTo>
                  <a:lnTo>
                    <a:pt x="60" y="72"/>
                  </a:lnTo>
                  <a:lnTo>
                    <a:pt x="74" y="88"/>
                  </a:lnTo>
                  <a:lnTo>
                    <a:pt x="74" y="112"/>
                  </a:lnTo>
                  <a:lnTo>
                    <a:pt x="74" y="120"/>
                  </a:lnTo>
                  <a:lnTo>
                    <a:pt x="74" y="144"/>
                  </a:lnTo>
                  <a:lnTo>
                    <a:pt x="74" y="152"/>
                  </a:lnTo>
                  <a:lnTo>
                    <a:pt x="89" y="160"/>
                  </a:lnTo>
                  <a:lnTo>
                    <a:pt x="89" y="144"/>
                  </a:lnTo>
                  <a:lnTo>
                    <a:pt x="89" y="120"/>
                  </a:lnTo>
                  <a:lnTo>
                    <a:pt x="104" y="160"/>
                  </a:lnTo>
                  <a:lnTo>
                    <a:pt x="134" y="144"/>
                  </a:lnTo>
                  <a:lnTo>
                    <a:pt x="134" y="112"/>
                  </a:lnTo>
                  <a:lnTo>
                    <a:pt x="126" y="96"/>
                  </a:lnTo>
                  <a:lnTo>
                    <a:pt x="126" y="88"/>
                  </a:lnTo>
                  <a:lnTo>
                    <a:pt x="126" y="72"/>
                  </a:lnTo>
                  <a:lnTo>
                    <a:pt x="134" y="48"/>
                  </a:lnTo>
                  <a:lnTo>
                    <a:pt x="134" y="40"/>
                  </a:lnTo>
                  <a:lnTo>
                    <a:pt x="89" y="16"/>
                  </a:lnTo>
                  <a:lnTo>
                    <a:pt x="89" y="8"/>
                  </a:lnTo>
                  <a:lnTo>
                    <a:pt x="89" y="0"/>
                  </a:lnTo>
                  <a:lnTo>
                    <a:pt x="74" y="0"/>
                  </a:lnTo>
                  <a:lnTo>
                    <a:pt x="74" y="8"/>
                  </a:lnTo>
                  <a:lnTo>
                    <a:pt x="60"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33" name="Freeform 301"/>
            <p:cNvSpPr>
              <a:spLocks/>
            </p:cNvSpPr>
            <p:nvPr/>
          </p:nvSpPr>
          <p:spPr bwMode="auto">
            <a:xfrm>
              <a:off x="3996" y="19155"/>
              <a:ext cx="134" cy="160"/>
            </a:xfrm>
            <a:custGeom>
              <a:avLst/>
              <a:gdLst>
                <a:gd name="T0" fmla="*/ 60 w 134"/>
                <a:gd name="T1" fmla="*/ 0 h 160"/>
                <a:gd name="T2" fmla="*/ 37 w 134"/>
                <a:gd name="T3" fmla="*/ 0 h 160"/>
                <a:gd name="T4" fmla="*/ 37 w 134"/>
                <a:gd name="T5" fmla="*/ 8 h 160"/>
                <a:gd name="T6" fmla="*/ 37 w 134"/>
                <a:gd name="T7" fmla="*/ 40 h 160"/>
                <a:gd name="T8" fmla="*/ 8 w 134"/>
                <a:gd name="T9" fmla="*/ 48 h 160"/>
                <a:gd name="T10" fmla="*/ 0 w 134"/>
                <a:gd name="T11" fmla="*/ 48 h 160"/>
                <a:gd name="T12" fmla="*/ 45 w 134"/>
                <a:gd name="T13" fmla="*/ 96 h 160"/>
                <a:gd name="T14" fmla="*/ 45 w 134"/>
                <a:gd name="T15" fmla="*/ 72 h 160"/>
                <a:gd name="T16" fmla="*/ 45 w 134"/>
                <a:gd name="T17" fmla="*/ 48 h 160"/>
                <a:gd name="T18" fmla="*/ 60 w 134"/>
                <a:gd name="T19" fmla="*/ 72 h 160"/>
                <a:gd name="T20" fmla="*/ 74 w 134"/>
                <a:gd name="T21" fmla="*/ 88 h 160"/>
                <a:gd name="T22" fmla="*/ 74 w 134"/>
                <a:gd name="T23" fmla="*/ 112 h 160"/>
                <a:gd name="T24" fmla="*/ 74 w 134"/>
                <a:gd name="T25" fmla="*/ 120 h 160"/>
                <a:gd name="T26" fmla="*/ 74 w 134"/>
                <a:gd name="T27" fmla="*/ 144 h 160"/>
                <a:gd name="T28" fmla="*/ 74 w 134"/>
                <a:gd name="T29" fmla="*/ 152 h 160"/>
                <a:gd name="T30" fmla="*/ 89 w 134"/>
                <a:gd name="T31" fmla="*/ 160 h 160"/>
                <a:gd name="T32" fmla="*/ 89 w 134"/>
                <a:gd name="T33" fmla="*/ 144 h 160"/>
                <a:gd name="T34" fmla="*/ 89 w 134"/>
                <a:gd name="T35" fmla="*/ 120 h 160"/>
                <a:gd name="T36" fmla="*/ 104 w 134"/>
                <a:gd name="T37" fmla="*/ 160 h 160"/>
                <a:gd name="T38" fmla="*/ 134 w 134"/>
                <a:gd name="T39" fmla="*/ 144 h 160"/>
                <a:gd name="T40" fmla="*/ 134 w 134"/>
                <a:gd name="T41" fmla="*/ 112 h 160"/>
                <a:gd name="T42" fmla="*/ 126 w 134"/>
                <a:gd name="T43" fmla="*/ 96 h 160"/>
                <a:gd name="T44" fmla="*/ 126 w 134"/>
                <a:gd name="T45" fmla="*/ 88 h 160"/>
                <a:gd name="T46" fmla="*/ 126 w 134"/>
                <a:gd name="T47" fmla="*/ 72 h 160"/>
                <a:gd name="T48" fmla="*/ 134 w 134"/>
                <a:gd name="T49" fmla="*/ 48 h 160"/>
                <a:gd name="T50" fmla="*/ 134 w 134"/>
                <a:gd name="T51" fmla="*/ 40 h 160"/>
                <a:gd name="T52" fmla="*/ 89 w 134"/>
                <a:gd name="T53" fmla="*/ 16 h 160"/>
                <a:gd name="T54" fmla="*/ 89 w 134"/>
                <a:gd name="T55" fmla="*/ 8 h 160"/>
                <a:gd name="T56" fmla="*/ 89 w 134"/>
                <a:gd name="T57" fmla="*/ 0 h 160"/>
                <a:gd name="T58" fmla="*/ 74 w 134"/>
                <a:gd name="T59" fmla="*/ 0 h 160"/>
                <a:gd name="T60" fmla="*/ 74 w 134"/>
                <a:gd name="T61" fmla="*/ 8 h 160"/>
                <a:gd name="T62" fmla="*/ 60 w 134"/>
                <a:gd name="T63"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 h="160">
                  <a:moveTo>
                    <a:pt x="60" y="0"/>
                  </a:moveTo>
                  <a:lnTo>
                    <a:pt x="37" y="0"/>
                  </a:lnTo>
                  <a:lnTo>
                    <a:pt x="37" y="8"/>
                  </a:lnTo>
                  <a:lnTo>
                    <a:pt x="37" y="40"/>
                  </a:lnTo>
                  <a:lnTo>
                    <a:pt x="8" y="48"/>
                  </a:lnTo>
                  <a:lnTo>
                    <a:pt x="0" y="48"/>
                  </a:lnTo>
                  <a:lnTo>
                    <a:pt x="45" y="96"/>
                  </a:lnTo>
                  <a:lnTo>
                    <a:pt x="45" y="72"/>
                  </a:lnTo>
                  <a:lnTo>
                    <a:pt x="45" y="48"/>
                  </a:lnTo>
                  <a:lnTo>
                    <a:pt x="60" y="72"/>
                  </a:lnTo>
                  <a:lnTo>
                    <a:pt x="74" y="88"/>
                  </a:lnTo>
                  <a:lnTo>
                    <a:pt x="74" y="112"/>
                  </a:lnTo>
                  <a:lnTo>
                    <a:pt x="74" y="120"/>
                  </a:lnTo>
                  <a:lnTo>
                    <a:pt x="74" y="144"/>
                  </a:lnTo>
                  <a:lnTo>
                    <a:pt x="74" y="152"/>
                  </a:lnTo>
                  <a:lnTo>
                    <a:pt x="89" y="160"/>
                  </a:lnTo>
                  <a:lnTo>
                    <a:pt x="89" y="144"/>
                  </a:lnTo>
                  <a:lnTo>
                    <a:pt x="89" y="120"/>
                  </a:lnTo>
                  <a:lnTo>
                    <a:pt x="104" y="160"/>
                  </a:lnTo>
                  <a:lnTo>
                    <a:pt x="134" y="144"/>
                  </a:lnTo>
                  <a:lnTo>
                    <a:pt x="134" y="112"/>
                  </a:lnTo>
                  <a:lnTo>
                    <a:pt x="126" y="96"/>
                  </a:lnTo>
                  <a:lnTo>
                    <a:pt x="126" y="88"/>
                  </a:lnTo>
                  <a:lnTo>
                    <a:pt x="126" y="72"/>
                  </a:lnTo>
                  <a:lnTo>
                    <a:pt x="134" y="48"/>
                  </a:lnTo>
                  <a:lnTo>
                    <a:pt x="134" y="40"/>
                  </a:lnTo>
                  <a:lnTo>
                    <a:pt x="89" y="16"/>
                  </a:lnTo>
                  <a:lnTo>
                    <a:pt x="89" y="8"/>
                  </a:lnTo>
                  <a:lnTo>
                    <a:pt x="89" y="0"/>
                  </a:lnTo>
                  <a:lnTo>
                    <a:pt x="74" y="0"/>
                  </a:lnTo>
                  <a:lnTo>
                    <a:pt x="74" y="8"/>
                  </a:lnTo>
                  <a:lnTo>
                    <a:pt x="60"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34" name="Group 302"/>
          <p:cNvGrpSpPr>
            <a:grpSpLocks/>
          </p:cNvGrpSpPr>
          <p:nvPr/>
        </p:nvGrpSpPr>
        <p:grpSpPr bwMode="auto">
          <a:xfrm>
            <a:off x="5259388" y="3536950"/>
            <a:ext cx="119062" cy="292100"/>
            <a:chOff x="3347" y="19916"/>
            <a:chExt cx="75" cy="184"/>
          </a:xfrm>
        </p:grpSpPr>
        <p:sp>
          <p:nvSpPr>
            <p:cNvPr id="658735" name="Freeform 303"/>
            <p:cNvSpPr>
              <a:spLocks/>
            </p:cNvSpPr>
            <p:nvPr/>
          </p:nvSpPr>
          <p:spPr bwMode="auto">
            <a:xfrm>
              <a:off x="3347" y="19916"/>
              <a:ext cx="75" cy="184"/>
            </a:xfrm>
            <a:custGeom>
              <a:avLst/>
              <a:gdLst>
                <a:gd name="T0" fmla="*/ 67 w 75"/>
                <a:gd name="T1" fmla="*/ 0 h 184"/>
                <a:gd name="T2" fmla="*/ 45 w 75"/>
                <a:gd name="T3" fmla="*/ 0 h 184"/>
                <a:gd name="T4" fmla="*/ 45 w 75"/>
                <a:gd name="T5" fmla="*/ 8 h 184"/>
                <a:gd name="T6" fmla="*/ 30 w 75"/>
                <a:gd name="T7" fmla="*/ 16 h 184"/>
                <a:gd name="T8" fmla="*/ 30 w 75"/>
                <a:gd name="T9" fmla="*/ 40 h 184"/>
                <a:gd name="T10" fmla="*/ 15 w 75"/>
                <a:gd name="T11" fmla="*/ 56 h 184"/>
                <a:gd name="T12" fmla="*/ 15 w 75"/>
                <a:gd name="T13" fmla="*/ 88 h 184"/>
                <a:gd name="T14" fmla="*/ 15 w 75"/>
                <a:gd name="T15" fmla="*/ 96 h 184"/>
                <a:gd name="T16" fmla="*/ 0 w 75"/>
                <a:gd name="T17" fmla="*/ 104 h 184"/>
                <a:gd name="T18" fmla="*/ 0 w 75"/>
                <a:gd name="T19" fmla="*/ 128 h 184"/>
                <a:gd name="T20" fmla="*/ 15 w 75"/>
                <a:gd name="T21" fmla="*/ 144 h 184"/>
                <a:gd name="T22" fmla="*/ 30 w 75"/>
                <a:gd name="T23" fmla="*/ 144 h 184"/>
                <a:gd name="T24" fmla="*/ 45 w 75"/>
                <a:gd name="T25" fmla="*/ 144 h 184"/>
                <a:gd name="T26" fmla="*/ 45 w 75"/>
                <a:gd name="T27" fmla="*/ 176 h 184"/>
                <a:gd name="T28" fmla="*/ 45 w 75"/>
                <a:gd name="T29" fmla="*/ 184 h 184"/>
                <a:gd name="T30" fmla="*/ 67 w 75"/>
                <a:gd name="T31" fmla="*/ 184 h 184"/>
                <a:gd name="T32" fmla="*/ 67 w 75"/>
                <a:gd name="T33" fmla="*/ 176 h 184"/>
                <a:gd name="T34" fmla="*/ 75 w 75"/>
                <a:gd name="T35" fmla="*/ 144 h 184"/>
                <a:gd name="T36" fmla="*/ 75 w 75"/>
                <a:gd name="T37" fmla="*/ 128 h 184"/>
                <a:gd name="T38" fmla="*/ 75 w 75"/>
                <a:gd name="T39" fmla="*/ 104 h 184"/>
                <a:gd name="T40" fmla="*/ 75 w 75"/>
                <a:gd name="T41" fmla="*/ 96 h 184"/>
                <a:gd name="T42" fmla="*/ 75 w 75"/>
                <a:gd name="T43" fmla="*/ 48 h 184"/>
                <a:gd name="T44" fmla="*/ 75 w 75"/>
                <a:gd name="T45" fmla="*/ 40 h 184"/>
                <a:gd name="T46" fmla="*/ 75 w 75"/>
                <a:gd name="T47" fmla="*/ 16 h 184"/>
                <a:gd name="T48" fmla="*/ 67 w 75"/>
                <a:gd name="T49" fmla="*/ 8 h 184"/>
                <a:gd name="T50" fmla="*/ 67 w 7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84">
                  <a:moveTo>
                    <a:pt x="67" y="0"/>
                  </a:moveTo>
                  <a:lnTo>
                    <a:pt x="45" y="0"/>
                  </a:lnTo>
                  <a:lnTo>
                    <a:pt x="45" y="8"/>
                  </a:lnTo>
                  <a:lnTo>
                    <a:pt x="30" y="16"/>
                  </a:lnTo>
                  <a:lnTo>
                    <a:pt x="30" y="40"/>
                  </a:lnTo>
                  <a:lnTo>
                    <a:pt x="15" y="56"/>
                  </a:lnTo>
                  <a:lnTo>
                    <a:pt x="15" y="88"/>
                  </a:lnTo>
                  <a:lnTo>
                    <a:pt x="15" y="96"/>
                  </a:lnTo>
                  <a:lnTo>
                    <a:pt x="0" y="104"/>
                  </a:lnTo>
                  <a:lnTo>
                    <a:pt x="0" y="128"/>
                  </a:lnTo>
                  <a:lnTo>
                    <a:pt x="15" y="144"/>
                  </a:lnTo>
                  <a:lnTo>
                    <a:pt x="30" y="144"/>
                  </a:lnTo>
                  <a:lnTo>
                    <a:pt x="45" y="144"/>
                  </a:lnTo>
                  <a:lnTo>
                    <a:pt x="45" y="176"/>
                  </a:lnTo>
                  <a:lnTo>
                    <a:pt x="45" y="184"/>
                  </a:lnTo>
                  <a:lnTo>
                    <a:pt x="67" y="184"/>
                  </a:lnTo>
                  <a:lnTo>
                    <a:pt x="67" y="176"/>
                  </a:lnTo>
                  <a:lnTo>
                    <a:pt x="75" y="144"/>
                  </a:lnTo>
                  <a:lnTo>
                    <a:pt x="75" y="128"/>
                  </a:lnTo>
                  <a:lnTo>
                    <a:pt x="75" y="104"/>
                  </a:lnTo>
                  <a:lnTo>
                    <a:pt x="75" y="96"/>
                  </a:lnTo>
                  <a:lnTo>
                    <a:pt x="75" y="48"/>
                  </a:lnTo>
                  <a:lnTo>
                    <a:pt x="75" y="40"/>
                  </a:lnTo>
                  <a:lnTo>
                    <a:pt x="75" y="16"/>
                  </a:lnTo>
                  <a:lnTo>
                    <a:pt x="67" y="8"/>
                  </a:lnTo>
                  <a:lnTo>
                    <a:pt x="6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36" name="Freeform 304"/>
            <p:cNvSpPr>
              <a:spLocks/>
            </p:cNvSpPr>
            <p:nvPr/>
          </p:nvSpPr>
          <p:spPr bwMode="auto">
            <a:xfrm>
              <a:off x="3347" y="19916"/>
              <a:ext cx="75" cy="184"/>
            </a:xfrm>
            <a:custGeom>
              <a:avLst/>
              <a:gdLst>
                <a:gd name="T0" fmla="*/ 67 w 75"/>
                <a:gd name="T1" fmla="*/ 0 h 184"/>
                <a:gd name="T2" fmla="*/ 45 w 75"/>
                <a:gd name="T3" fmla="*/ 0 h 184"/>
                <a:gd name="T4" fmla="*/ 45 w 75"/>
                <a:gd name="T5" fmla="*/ 8 h 184"/>
                <a:gd name="T6" fmla="*/ 30 w 75"/>
                <a:gd name="T7" fmla="*/ 16 h 184"/>
                <a:gd name="T8" fmla="*/ 30 w 75"/>
                <a:gd name="T9" fmla="*/ 40 h 184"/>
                <a:gd name="T10" fmla="*/ 15 w 75"/>
                <a:gd name="T11" fmla="*/ 56 h 184"/>
                <a:gd name="T12" fmla="*/ 15 w 75"/>
                <a:gd name="T13" fmla="*/ 88 h 184"/>
                <a:gd name="T14" fmla="*/ 15 w 75"/>
                <a:gd name="T15" fmla="*/ 96 h 184"/>
                <a:gd name="T16" fmla="*/ 0 w 75"/>
                <a:gd name="T17" fmla="*/ 104 h 184"/>
                <a:gd name="T18" fmla="*/ 0 w 75"/>
                <a:gd name="T19" fmla="*/ 128 h 184"/>
                <a:gd name="T20" fmla="*/ 15 w 75"/>
                <a:gd name="T21" fmla="*/ 144 h 184"/>
                <a:gd name="T22" fmla="*/ 30 w 75"/>
                <a:gd name="T23" fmla="*/ 144 h 184"/>
                <a:gd name="T24" fmla="*/ 45 w 75"/>
                <a:gd name="T25" fmla="*/ 144 h 184"/>
                <a:gd name="T26" fmla="*/ 45 w 75"/>
                <a:gd name="T27" fmla="*/ 176 h 184"/>
                <a:gd name="T28" fmla="*/ 45 w 75"/>
                <a:gd name="T29" fmla="*/ 184 h 184"/>
                <a:gd name="T30" fmla="*/ 67 w 75"/>
                <a:gd name="T31" fmla="*/ 184 h 184"/>
                <a:gd name="T32" fmla="*/ 67 w 75"/>
                <a:gd name="T33" fmla="*/ 176 h 184"/>
                <a:gd name="T34" fmla="*/ 75 w 75"/>
                <a:gd name="T35" fmla="*/ 144 h 184"/>
                <a:gd name="T36" fmla="*/ 75 w 75"/>
                <a:gd name="T37" fmla="*/ 128 h 184"/>
                <a:gd name="T38" fmla="*/ 75 w 75"/>
                <a:gd name="T39" fmla="*/ 104 h 184"/>
                <a:gd name="T40" fmla="*/ 75 w 75"/>
                <a:gd name="T41" fmla="*/ 96 h 184"/>
                <a:gd name="T42" fmla="*/ 75 w 75"/>
                <a:gd name="T43" fmla="*/ 48 h 184"/>
                <a:gd name="T44" fmla="*/ 75 w 75"/>
                <a:gd name="T45" fmla="*/ 40 h 184"/>
                <a:gd name="T46" fmla="*/ 75 w 75"/>
                <a:gd name="T47" fmla="*/ 16 h 184"/>
                <a:gd name="T48" fmla="*/ 67 w 75"/>
                <a:gd name="T49" fmla="*/ 8 h 184"/>
                <a:gd name="T50" fmla="*/ 67 w 75"/>
                <a:gd name="T5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5" h="184">
                  <a:moveTo>
                    <a:pt x="67" y="0"/>
                  </a:moveTo>
                  <a:lnTo>
                    <a:pt x="45" y="0"/>
                  </a:lnTo>
                  <a:lnTo>
                    <a:pt x="45" y="8"/>
                  </a:lnTo>
                  <a:lnTo>
                    <a:pt x="30" y="16"/>
                  </a:lnTo>
                  <a:lnTo>
                    <a:pt x="30" y="40"/>
                  </a:lnTo>
                  <a:lnTo>
                    <a:pt x="15" y="56"/>
                  </a:lnTo>
                  <a:lnTo>
                    <a:pt x="15" y="88"/>
                  </a:lnTo>
                  <a:lnTo>
                    <a:pt x="15" y="96"/>
                  </a:lnTo>
                  <a:lnTo>
                    <a:pt x="0" y="104"/>
                  </a:lnTo>
                  <a:lnTo>
                    <a:pt x="0" y="128"/>
                  </a:lnTo>
                  <a:lnTo>
                    <a:pt x="15" y="144"/>
                  </a:lnTo>
                  <a:lnTo>
                    <a:pt x="30" y="144"/>
                  </a:lnTo>
                  <a:lnTo>
                    <a:pt x="45" y="144"/>
                  </a:lnTo>
                  <a:lnTo>
                    <a:pt x="45" y="176"/>
                  </a:lnTo>
                  <a:lnTo>
                    <a:pt x="45" y="184"/>
                  </a:lnTo>
                  <a:lnTo>
                    <a:pt x="67" y="184"/>
                  </a:lnTo>
                  <a:lnTo>
                    <a:pt x="67" y="176"/>
                  </a:lnTo>
                  <a:lnTo>
                    <a:pt x="75" y="144"/>
                  </a:lnTo>
                  <a:lnTo>
                    <a:pt x="75" y="128"/>
                  </a:lnTo>
                  <a:lnTo>
                    <a:pt x="75" y="104"/>
                  </a:lnTo>
                  <a:lnTo>
                    <a:pt x="75" y="96"/>
                  </a:lnTo>
                  <a:lnTo>
                    <a:pt x="75" y="48"/>
                  </a:lnTo>
                  <a:lnTo>
                    <a:pt x="75" y="40"/>
                  </a:lnTo>
                  <a:lnTo>
                    <a:pt x="75" y="16"/>
                  </a:lnTo>
                  <a:lnTo>
                    <a:pt x="67" y="8"/>
                  </a:lnTo>
                  <a:lnTo>
                    <a:pt x="6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37" name="Group 305"/>
          <p:cNvGrpSpPr>
            <a:grpSpLocks/>
          </p:cNvGrpSpPr>
          <p:nvPr/>
        </p:nvGrpSpPr>
        <p:grpSpPr bwMode="auto">
          <a:xfrm>
            <a:off x="5999163" y="3889375"/>
            <a:ext cx="431800" cy="442913"/>
            <a:chOff x="3813" y="20138"/>
            <a:chExt cx="272" cy="279"/>
          </a:xfrm>
        </p:grpSpPr>
        <p:sp>
          <p:nvSpPr>
            <p:cNvPr id="658738" name="Freeform 306"/>
            <p:cNvSpPr>
              <a:spLocks/>
            </p:cNvSpPr>
            <p:nvPr/>
          </p:nvSpPr>
          <p:spPr bwMode="auto">
            <a:xfrm>
              <a:off x="3813" y="20138"/>
              <a:ext cx="272" cy="279"/>
            </a:xfrm>
            <a:custGeom>
              <a:avLst/>
              <a:gdLst>
                <a:gd name="T0" fmla="*/ 72 w 272"/>
                <a:gd name="T1" fmla="*/ 0 h 279"/>
                <a:gd name="T2" fmla="*/ 43 w 272"/>
                <a:gd name="T3" fmla="*/ 8 h 279"/>
                <a:gd name="T4" fmla="*/ 29 w 272"/>
                <a:gd name="T5" fmla="*/ 39 h 279"/>
                <a:gd name="T6" fmla="*/ 29 w 272"/>
                <a:gd name="T7" fmla="*/ 103 h 279"/>
                <a:gd name="T8" fmla="*/ 29 w 272"/>
                <a:gd name="T9" fmla="*/ 143 h 279"/>
                <a:gd name="T10" fmla="*/ 0 w 272"/>
                <a:gd name="T11" fmla="*/ 143 h 279"/>
                <a:gd name="T12" fmla="*/ 0 w 272"/>
                <a:gd name="T13" fmla="*/ 175 h 279"/>
                <a:gd name="T14" fmla="*/ 7 w 272"/>
                <a:gd name="T15" fmla="*/ 207 h 279"/>
                <a:gd name="T16" fmla="*/ 58 w 272"/>
                <a:gd name="T17" fmla="*/ 231 h 279"/>
                <a:gd name="T18" fmla="*/ 72 w 272"/>
                <a:gd name="T19" fmla="*/ 231 h 279"/>
                <a:gd name="T20" fmla="*/ 72 w 272"/>
                <a:gd name="T21" fmla="*/ 263 h 279"/>
                <a:gd name="T22" fmla="*/ 72 w 272"/>
                <a:gd name="T23" fmla="*/ 279 h 279"/>
                <a:gd name="T24" fmla="*/ 95 w 272"/>
                <a:gd name="T25" fmla="*/ 271 h 279"/>
                <a:gd name="T26" fmla="*/ 131 w 272"/>
                <a:gd name="T27" fmla="*/ 263 h 279"/>
                <a:gd name="T28" fmla="*/ 176 w 272"/>
                <a:gd name="T29" fmla="*/ 271 h 279"/>
                <a:gd name="T30" fmla="*/ 176 w 272"/>
                <a:gd name="T31" fmla="*/ 271 h 279"/>
                <a:gd name="T32" fmla="*/ 176 w 272"/>
                <a:gd name="T33" fmla="*/ 231 h 279"/>
                <a:gd name="T34" fmla="*/ 220 w 272"/>
                <a:gd name="T35" fmla="*/ 263 h 279"/>
                <a:gd name="T36" fmla="*/ 264 w 272"/>
                <a:gd name="T37" fmla="*/ 279 h 279"/>
                <a:gd name="T38" fmla="*/ 272 w 272"/>
                <a:gd name="T39" fmla="*/ 271 h 279"/>
                <a:gd name="T40" fmla="*/ 242 w 272"/>
                <a:gd name="T41" fmla="*/ 231 h 279"/>
                <a:gd name="T42" fmla="*/ 242 w 272"/>
                <a:gd name="T43" fmla="*/ 223 h 279"/>
                <a:gd name="T44" fmla="*/ 220 w 272"/>
                <a:gd name="T45" fmla="*/ 215 h 279"/>
                <a:gd name="T46" fmla="*/ 205 w 272"/>
                <a:gd name="T47" fmla="*/ 223 h 279"/>
                <a:gd name="T48" fmla="*/ 176 w 272"/>
                <a:gd name="T49" fmla="*/ 215 h 279"/>
                <a:gd name="T50" fmla="*/ 153 w 272"/>
                <a:gd name="T51" fmla="*/ 223 h 279"/>
                <a:gd name="T52" fmla="*/ 139 w 272"/>
                <a:gd name="T53" fmla="*/ 231 h 279"/>
                <a:gd name="T54" fmla="*/ 124 w 272"/>
                <a:gd name="T55" fmla="*/ 215 h 279"/>
                <a:gd name="T56" fmla="*/ 95 w 272"/>
                <a:gd name="T57" fmla="*/ 183 h 279"/>
                <a:gd name="T58" fmla="*/ 95 w 272"/>
                <a:gd name="T59" fmla="*/ 143 h 279"/>
                <a:gd name="T60" fmla="*/ 131 w 272"/>
                <a:gd name="T61" fmla="*/ 119 h 279"/>
                <a:gd name="T62" fmla="*/ 139 w 272"/>
                <a:gd name="T63" fmla="*/ 71 h 279"/>
                <a:gd name="T64" fmla="*/ 124 w 272"/>
                <a:gd name="T65" fmla="*/ 39 h 279"/>
                <a:gd name="T66" fmla="*/ 95 w 272"/>
                <a:gd name="T67"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79">
                  <a:moveTo>
                    <a:pt x="95" y="0"/>
                  </a:moveTo>
                  <a:lnTo>
                    <a:pt x="72" y="0"/>
                  </a:lnTo>
                  <a:lnTo>
                    <a:pt x="58" y="8"/>
                  </a:lnTo>
                  <a:lnTo>
                    <a:pt x="43" y="8"/>
                  </a:lnTo>
                  <a:lnTo>
                    <a:pt x="29" y="15"/>
                  </a:lnTo>
                  <a:lnTo>
                    <a:pt x="29" y="39"/>
                  </a:lnTo>
                  <a:lnTo>
                    <a:pt x="29" y="55"/>
                  </a:lnTo>
                  <a:lnTo>
                    <a:pt x="29" y="103"/>
                  </a:lnTo>
                  <a:lnTo>
                    <a:pt x="29" y="119"/>
                  </a:lnTo>
                  <a:lnTo>
                    <a:pt x="29" y="143"/>
                  </a:lnTo>
                  <a:lnTo>
                    <a:pt x="29" y="159"/>
                  </a:lnTo>
                  <a:lnTo>
                    <a:pt x="0" y="143"/>
                  </a:lnTo>
                  <a:lnTo>
                    <a:pt x="0" y="159"/>
                  </a:lnTo>
                  <a:lnTo>
                    <a:pt x="0" y="175"/>
                  </a:lnTo>
                  <a:lnTo>
                    <a:pt x="7" y="183"/>
                  </a:lnTo>
                  <a:lnTo>
                    <a:pt x="7" y="207"/>
                  </a:lnTo>
                  <a:lnTo>
                    <a:pt x="29" y="215"/>
                  </a:lnTo>
                  <a:lnTo>
                    <a:pt x="58" y="231"/>
                  </a:lnTo>
                  <a:lnTo>
                    <a:pt x="87" y="231"/>
                  </a:lnTo>
                  <a:lnTo>
                    <a:pt x="72" y="231"/>
                  </a:lnTo>
                  <a:lnTo>
                    <a:pt x="58" y="231"/>
                  </a:lnTo>
                  <a:lnTo>
                    <a:pt x="72" y="263"/>
                  </a:lnTo>
                  <a:lnTo>
                    <a:pt x="72" y="271"/>
                  </a:lnTo>
                  <a:lnTo>
                    <a:pt x="72" y="279"/>
                  </a:lnTo>
                  <a:lnTo>
                    <a:pt x="87" y="279"/>
                  </a:lnTo>
                  <a:lnTo>
                    <a:pt x="95" y="271"/>
                  </a:lnTo>
                  <a:lnTo>
                    <a:pt x="124" y="263"/>
                  </a:lnTo>
                  <a:lnTo>
                    <a:pt x="131" y="263"/>
                  </a:lnTo>
                  <a:lnTo>
                    <a:pt x="146" y="271"/>
                  </a:lnTo>
                  <a:lnTo>
                    <a:pt x="176" y="271"/>
                  </a:lnTo>
                  <a:lnTo>
                    <a:pt x="183" y="271"/>
                  </a:lnTo>
                  <a:lnTo>
                    <a:pt x="176" y="271"/>
                  </a:lnTo>
                  <a:lnTo>
                    <a:pt x="176" y="263"/>
                  </a:lnTo>
                  <a:lnTo>
                    <a:pt x="176" y="231"/>
                  </a:lnTo>
                  <a:lnTo>
                    <a:pt x="183" y="231"/>
                  </a:lnTo>
                  <a:lnTo>
                    <a:pt x="220" y="263"/>
                  </a:lnTo>
                  <a:lnTo>
                    <a:pt x="242" y="271"/>
                  </a:lnTo>
                  <a:lnTo>
                    <a:pt x="264" y="279"/>
                  </a:lnTo>
                  <a:lnTo>
                    <a:pt x="272" y="279"/>
                  </a:lnTo>
                  <a:lnTo>
                    <a:pt x="272" y="271"/>
                  </a:lnTo>
                  <a:lnTo>
                    <a:pt x="272" y="263"/>
                  </a:lnTo>
                  <a:lnTo>
                    <a:pt x="242" y="231"/>
                  </a:lnTo>
                  <a:lnTo>
                    <a:pt x="235" y="231"/>
                  </a:lnTo>
                  <a:lnTo>
                    <a:pt x="242" y="223"/>
                  </a:lnTo>
                  <a:lnTo>
                    <a:pt x="235" y="215"/>
                  </a:lnTo>
                  <a:lnTo>
                    <a:pt x="220" y="215"/>
                  </a:lnTo>
                  <a:lnTo>
                    <a:pt x="220" y="223"/>
                  </a:lnTo>
                  <a:lnTo>
                    <a:pt x="205" y="223"/>
                  </a:lnTo>
                  <a:lnTo>
                    <a:pt x="183" y="223"/>
                  </a:lnTo>
                  <a:lnTo>
                    <a:pt x="176" y="215"/>
                  </a:lnTo>
                  <a:lnTo>
                    <a:pt x="153" y="215"/>
                  </a:lnTo>
                  <a:lnTo>
                    <a:pt x="153" y="223"/>
                  </a:lnTo>
                  <a:lnTo>
                    <a:pt x="146" y="231"/>
                  </a:lnTo>
                  <a:lnTo>
                    <a:pt x="139" y="231"/>
                  </a:lnTo>
                  <a:lnTo>
                    <a:pt x="124" y="223"/>
                  </a:lnTo>
                  <a:lnTo>
                    <a:pt x="124" y="215"/>
                  </a:lnTo>
                  <a:lnTo>
                    <a:pt x="95" y="207"/>
                  </a:lnTo>
                  <a:lnTo>
                    <a:pt x="95" y="183"/>
                  </a:lnTo>
                  <a:lnTo>
                    <a:pt x="95" y="159"/>
                  </a:lnTo>
                  <a:lnTo>
                    <a:pt x="95" y="143"/>
                  </a:lnTo>
                  <a:lnTo>
                    <a:pt x="124" y="119"/>
                  </a:lnTo>
                  <a:lnTo>
                    <a:pt x="131" y="119"/>
                  </a:lnTo>
                  <a:lnTo>
                    <a:pt x="139" y="95"/>
                  </a:lnTo>
                  <a:lnTo>
                    <a:pt x="139" y="71"/>
                  </a:lnTo>
                  <a:lnTo>
                    <a:pt x="139" y="55"/>
                  </a:lnTo>
                  <a:lnTo>
                    <a:pt x="124" y="39"/>
                  </a:lnTo>
                  <a:lnTo>
                    <a:pt x="95" y="39"/>
                  </a:lnTo>
                  <a:lnTo>
                    <a:pt x="95" y="8"/>
                  </a:lnTo>
                  <a:lnTo>
                    <a:pt x="95"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39" name="Freeform 307"/>
            <p:cNvSpPr>
              <a:spLocks/>
            </p:cNvSpPr>
            <p:nvPr/>
          </p:nvSpPr>
          <p:spPr bwMode="auto">
            <a:xfrm>
              <a:off x="3813" y="20138"/>
              <a:ext cx="272" cy="279"/>
            </a:xfrm>
            <a:custGeom>
              <a:avLst/>
              <a:gdLst>
                <a:gd name="T0" fmla="*/ 72 w 272"/>
                <a:gd name="T1" fmla="*/ 0 h 279"/>
                <a:gd name="T2" fmla="*/ 43 w 272"/>
                <a:gd name="T3" fmla="*/ 8 h 279"/>
                <a:gd name="T4" fmla="*/ 29 w 272"/>
                <a:gd name="T5" fmla="*/ 39 h 279"/>
                <a:gd name="T6" fmla="*/ 29 w 272"/>
                <a:gd name="T7" fmla="*/ 103 h 279"/>
                <a:gd name="T8" fmla="*/ 29 w 272"/>
                <a:gd name="T9" fmla="*/ 143 h 279"/>
                <a:gd name="T10" fmla="*/ 0 w 272"/>
                <a:gd name="T11" fmla="*/ 143 h 279"/>
                <a:gd name="T12" fmla="*/ 0 w 272"/>
                <a:gd name="T13" fmla="*/ 175 h 279"/>
                <a:gd name="T14" fmla="*/ 7 w 272"/>
                <a:gd name="T15" fmla="*/ 207 h 279"/>
                <a:gd name="T16" fmla="*/ 58 w 272"/>
                <a:gd name="T17" fmla="*/ 231 h 279"/>
                <a:gd name="T18" fmla="*/ 72 w 272"/>
                <a:gd name="T19" fmla="*/ 231 h 279"/>
                <a:gd name="T20" fmla="*/ 72 w 272"/>
                <a:gd name="T21" fmla="*/ 263 h 279"/>
                <a:gd name="T22" fmla="*/ 72 w 272"/>
                <a:gd name="T23" fmla="*/ 279 h 279"/>
                <a:gd name="T24" fmla="*/ 95 w 272"/>
                <a:gd name="T25" fmla="*/ 271 h 279"/>
                <a:gd name="T26" fmla="*/ 131 w 272"/>
                <a:gd name="T27" fmla="*/ 263 h 279"/>
                <a:gd name="T28" fmla="*/ 176 w 272"/>
                <a:gd name="T29" fmla="*/ 271 h 279"/>
                <a:gd name="T30" fmla="*/ 176 w 272"/>
                <a:gd name="T31" fmla="*/ 271 h 279"/>
                <a:gd name="T32" fmla="*/ 176 w 272"/>
                <a:gd name="T33" fmla="*/ 231 h 279"/>
                <a:gd name="T34" fmla="*/ 220 w 272"/>
                <a:gd name="T35" fmla="*/ 263 h 279"/>
                <a:gd name="T36" fmla="*/ 264 w 272"/>
                <a:gd name="T37" fmla="*/ 279 h 279"/>
                <a:gd name="T38" fmla="*/ 272 w 272"/>
                <a:gd name="T39" fmla="*/ 271 h 279"/>
                <a:gd name="T40" fmla="*/ 242 w 272"/>
                <a:gd name="T41" fmla="*/ 231 h 279"/>
                <a:gd name="T42" fmla="*/ 242 w 272"/>
                <a:gd name="T43" fmla="*/ 223 h 279"/>
                <a:gd name="T44" fmla="*/ 220 w 272"/>
                <a:gd name="T45" fmla="*/ 215 h 279"/>
                <a:gd name="T46" fmla="*/ 205 w 272"/>
                <a:gd name="T47" fmla="*/ 223 h 279"/>
                <a:gd name="T48" fmla="*/ 176 w 272"/>
                <a:gd name="T49" fmla="*/ 215 h 279"/>
                <a:gd name="T50" fmla="*/ 153 w 272"/>
                <a:gd name="T51" fmla="*/ 223 h 279"/>
                <a:gd name="T52" fmla="*/ 139 w 272"/>
                <a:gd name="T53" fmla="*/ 231 h 279"/>
                <a:gd name="T54" fmla="*/ 124 w 272"/>
                <a:gd name="T55" fmla="*/ 215 h 279"/>
                <a:gd name="T56" fmla="*/ 95 w 272"/>
                <a:gd name="T57" fmla="*/ 183 h 279"/>
                <a:gd name="T58" fmla="*/ 95 w 272"/>
                <a:gd name="T59" fmla="*/ 143 h 279"/>
                <a:gd name="T60" fmla="*/ 131 w 272"/>
                <a:gd name="T61" fmla="*/ 119 h 279"/>
                <a:gd name="T62" fmla="*/ 139 w 272"/>
                <a:gd name="T63" fmla="*/ 71 h 279"/>
                <a:gd name="T64" fmla="*/ 124 w 272"/>
                <a:gd name="T65" fmla="*/ 39 h 279"/>
                <a:gd name="T66" fmla="*/ 95 w 272"/>
                <a:gd name="T67"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79">
                  <a:moveTo>
                    <a:pt x="95" y="0"/>
                  </a:moveTo>
                  <a:lnTo>
                    <a:pt x="72" y="0"/>
                  </a:lnTo>
                  <a:lnTo>
                    <a:pt x="58" y="8"/>
                  </a:lnTo>
                  <a:lnTo>
                    <a:pt x="43" y="8"/>
                  </a:lnTo>
                  <a:lnTo>
                    <a:pt x="29" y="15"/>
                  </a:lnTo>
                  <a:lnTo>
                    <a:pt x="29" y="39"/>
                  </a:lnTo>
                  <a:lnTo>
                    <a:pt x="29" y="55"/>
                  </a:lnTo>
                  <a:lnTo>
                    <a:pt x="29" y="103"/>
                  </a:lnTo>
                  <a:lnTo>
                    <a:pt x="29" y="119"/>
                  </a:lnTo>
                  <a:lnTo>
                    <a:pt x="29" y="143"/>
                  </a:lnTo>
                  <a:lnTo>
                    <a:pt x="29" y="159"/>
                  </a:lnTo>
                  <a:lnTo>
                    <a:pt x="0" y="143"/>
                  </a:lnTo>
                  <a:lnTo>
                    <a:pt x="0" y="159"/>
                  </a:lnTo>
                  <a:lnTo>
                    <a:pt x="0" y="175"/>
                  </a:lnTo>
                  <a:lnTo>
                    <a:pt x="7" y="183"/>
                  </a:lnTo>
                  <a:lnTo>
                    <a:pt x="7" y="207"/>
                  </a:lnTo>
                  <a:lnTo>
                    <a:pt x="29" y="215"/>
                  </a:lnTo>
                  <a:lnTo>
                    <a:pt x="58" y="231"/>
                  </a:lnTo>
                  <a:lnTo>
                    <a:pt x="87" y="231"/>
                  </a:lnTo>
                  <a:lnTo>
                    <a:pt x="72" y="231"/>
                  </a:lnTo>
                  <a:lnTo>
                    <a:pt x="58" y="231"/>
                  </a:lnTo>
                  <a:lnTo>
                    <a:pt x="72" y="263"/>
                  </a:lnTo>
                  <a:lnTo>
                    <a:pt x="72" y="271"/>
                  </a:lnTo>
                  <a:lnTo>
                    <a:pt x="72" y="279"/>
                  </a:lnTo>
                  <a:lnTo>
                    <a:pt x="87" y="279"/>
                  </a:lnTo>
                  <a:lnTo>
                    <a:pt x="95" y="271"/>
                  </a:lnTo>
                  <a:lnTo>
                    <a:pt x="124" y="263"/>
                  </a:lnTo>
                  <a:lnTo>
                    <a:pt x="131" y="263"/>
                  </a:lnTo>
                  <a:lnTo>
                    <a:pt x="146" y="271"/>
                  </a:lnTo>
                  <a:lnTo>
                    <a:pt x="176" y="271"/>
                  </a:lnTo>
                  <a:lnTo>
                    <a:pt x="183" y="271"/>
                  </a:lnTo>
                  <a:lnTo>
                    <a:pt x="176" y="271"/>
                  </a:lnTo>
                  <a:lnTo>
                    <a:pt x="176" y="263"/>
                  </a:lnTo>
                  <a:lnTo>
                    <a:pt x="176" y="231"/>
                  </a:lnTo>
                  <a:lnTo>
                    <a:pt x="183" y="231"/>
                  </a:lnTo>
                  <a:lnTo>
                    <a:pt x="220" y="263"/>
                  </a:lnTo>
                  <a:lnTo>
                    <a:pt x="242" y="271"/>
                  </a:lnTo>
                  <a:lnTo>
                    <a:pt x="264" y="279"/>
                  </a:lnTo>
                  <a:lnTo>
                    <a:pt x="272" y="279"/>
                  </a:lnTo>
                  <a:lnTo>
                    <a:pt x="272" y="271"/>
                  </a:lnTo>
                  <a:lnTo>
                    <a:pt x="272" y="263"/>
                  </a:lnTo>
                  <a:lnTo>
                    <a:pt x="242" y="231"/>
                  </a:lnTo>
                  <a:lnTo>
                    <a:pt x="235" y="231"/>
                  </a:lnTo>
                  <a:lnTo>
                    <a:pt x="242" y="223"/>
                  </a:lnTo>
                  <a:lnTo>
                    <a:pt x="235" y="215"/>
                  </a:lnTo>
                  <a:lnTo>
                    <a:pt x="220" y="215"/>
                  </a:lnTo>
                  <a:lnTo>
                    <a:pt x="220" y="223"/>
                  </a:lnTo>
                  <a:lnTo>
                    <a:pt x="205" y="223"/>
                  </a:lnTo>
                  <a:lnTo>
                    <a:pt x="183" y="223"/>
                  </a:lnTo>
                  <a:lnTo>
                    <a:pt x="176" y="215"/>
                  </a:lnTo>
                  <a:lnTo>
                    <a:pt x="153" y="215"/>
                  </a:lnTo>
                  <a:lnTo>
                    <a:pt x="153" y="223"/>
                  </a:lnTo>
                  <a:lnTo>
                    <a:pt x="146" y="231"/>
                  </a:lnTo>
                  <a:lnTo>
                    <a:pt x="139" y="231"/>
                  </a:lnTo>
                  <a:lnTo>
                    <a:pt x="124" y="223"/>
                  </a:lnTo>
                  <a:lnTo>
                    <a:pt x="124" y="215"/>
                  </a:lnTo>
                  <a:lnTo>
                    <a:pt x="95" y="207"/>
                  </a:lnTo>
                  <a:lnTo>
                    <a:pt x="95" y="183"/>
                  </a:lnTo>
                  <a:lnTo>
                    <a:pt x="95" y="159"/>
                  </a:lnTo>
                  <a:lnTo>
                    <a:pt x="95" y="143"/>
                  </a:lnTo>
                  <a:lnTo>
                    <a:pt x="124" y="119"/>
                  </a:lnTo>
                  <a:lnTo>
                    <a:pt x="131" y="119"/>
                  </a:lnTo>
                  <a:lnTo>
                    <a:pt x="139" y="95"/>
                  </a:lnTo>
                  <a:lnTo>
                    <a:pt x="139" y="71"/>
                  </a:lnTo>
                  <a:lnTo>
                    <a:pt x="139" y="55"/>
                  </a:lnTo>
                  <a:lnTo>
                    <a:pt x="124" y="39"/>
                  </a:lnTo>
                  <a:lnTo>
                    <a:pt x="95" y="39"/>
                  </a:lnTo>
                  <a:lnTo>
                    <a:pt x="95" y="8"/>
                  </a:lnTo>
                  <a:lnTo>
                    <a:pt x="95"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40" name="Group 308"/>
          <p:cNvGrpSpPr>
            <a:grpSpLocks/>
          </p:cNvGrpSpPr>
          <p:nvPr/>
        </p:nvGrpSpPr>
        <p:grpSpPr bwMode="auto">
          <a:xfrm>
            <a:off x="6326188" y="4535488"/>
            <a:ext cx="420687" cy="354012"/>
            <a:chOff x="4019" y="20545"/>
            <a:chExt cx="265" cy="223"/>
          </a:xfrm>
        </p:grpSpPr>
        <p:sp>
          <p:nvSpPr>
            <p:cNvPr id="658741" name="Freeform 309"/>
            <p:cNvSpPr>
              <a:spLocks/>
            </p:cNvSpPr>
            <p:nvPr/>
          </p:nvSpPr>
          <p:spPr bwMode="auto">
            <a:xfrm>
              <a:off x="4019" y="20545"/>
              <a:ext cx="265" cy="223"/>
            </a:xfrm>
            <a:custGeom>
              <a:avLst/>
              <a:gdLst>
                <a:gd name="T0" fmla="*/ 177 w 265"/>
                <a:gd name="T1" fmla="*/ 0 h 223"/>
                <a:gd name="T2" fmla="*/ 177 w 265"/>
                <a:gd name="T3" fmla="*/ 16 h 223"/>
                <a:gd name="T4" fmla="*/ 177 w 265"/>
                <a:gd name="T5" fmla="*/ 24 h 223"/>
                <a:gd name="T6" fmla="*/ 177 w 265"/>
                <a:gd name="T7" fmla="*/ 48 h 223"/>
                <a:gd name="T8" fmla="*/ 169 w 265"/>
                <a:gd name="T9" fmla="*/ 56 h 223"/>
                <a:gd name="T10" fmla="*/ 140 w 265"/>
                <a:gd name="T11" fmla="*/ 56 h 223"/>
                <a:gd name="T12" fmla="*/ 140 w 265"/>
                <a:gd name="T13" fmla="*/ 64 h 223"/>
                <a:gd name="T14" fmla="*/ 133 w 265"/>
                <a:gd name="T15" fmla="*/ 80 h 223"/>
                <a:gd name="T16" fmla="*/ 118 w 265"/>
                <a:gd name="T17" fmla="*/ 88 h 223"/>
                <a:gd name="T18" fmla="*/ 110 w 265"/>
                <a:gd name="T19" fmla="*/ 119 h 223"/>
                <a:gd name="T20" fmla="*/ 88 w 265"/>
                <a:gd name="T21" fmla="*/ 111 h 223"/>
                <a:gd name="T22" fmla="*/ 66 w 265"/>
                <a:gd name="T23" fmla="*/ 111 h 223"/>
                <a:gd name="T24" fmla="*/ 66 w 265"/>
                <a:gd name="T25" fmla="*/ 119 h 223"/>
                <a:gd name="T26" fmla="*/ 51 w 265"/>
                <a:gd name="T27" fmla="*/ 127 h 223"/>
                <a:gd name="T28" fmla="*/ 51 w 265"/>
                <a:gd name="T29" fmla="*/ 135 h 223"/>
                <a:gd name="T30" fmla="*/ 44 w 265"/>
                <a:gd name="T31" fmla="*/ 135 h 223"/>
                <a:gd name="T32" fmla="*/ 22 w 265"/>
                <a:gd name="T33" fmla="*/ 143 h 223"/>
                <a:gd name="T34" fmla="*/ 7 w 265"/>
                <a:gd name="T35" fmla="*/ 143 h 223"/>
                <a:gd name="T36" fmla="*/ 7 w 265"/>
                <a:gd name="T37" fmla="*/ 167 h 223"/>
                <a:gd name="T38" fmla="*/ 0 w 265"/>
                <a:gd name="T39" fmla="*/ 175 h 223"/>
                <a:gd name="T40" fmla="*/ 0 w 265"/>
                <a:gd name="T41" fmla="*/ 207 h 223"/>
                <a:gd name="T42" fmla="*/ 0 w 265"/>
                <a:gd name="T43" fmla="*/ 215 h 223"/>
                <a:gd name="T44" fmla="*/ 7 w 265"/>
                <a:gd name="T45" fmla="*/ 215 h 223"/>
                <a:gd name="T46" fmla="*/ 22 w 265"/>
                <a:gd name="T47" fmla="*/ 207 h 223"/>
                <a:gd name="T48" fmla="*/ 37 w 265"/>
                <a:gd name="T49" fmla="*/ 175 h 223"/>
                <a:gd name="T50" fmla="*/ 37 w 265"/>
                <a:gd name="T51" fmla="*/ 167 h 223"/>
                <a:gd name="T52" fmla="*/ 44 w 265"/>
                <a:gd name="T53" fmla="*/ 167 h 223"/>
                <a:gd name="T54" fmla="*/ 51 w 265"/>
                <a:gd name="T55" fmla="*/ 167 h 223"/>
                <a:gd name="T56" fmla="*/ 66 w 265"/>
                <a:gd name="T57" fmla="*/ 167 h 223"/>
                <a:gd name="T58" fmla="*/ 88 w 265"/>
                <a:gd name="T59" fmla="*/ 143 h 223"/>
                <a:gd name="T60" fmla="*/ 110 w 265"/>
                <a:gd name="T61" fmla="*/ 143 h 223"/>
                <a:gd name="T62" fmla="*/ 133 w 265"/>
                <a:gd name="T63" fmla="*/ 143 h 223"/>
                <a:gd name="T64" fmla="*/ 140 w 265"/>
                <a:gd name="T65" fmla="*/ 143 h 223"/>
                <a:gd name="T66" fmla="*/ 140 w 265"/>
                <a:gd name="T67" fmla="*/ 167 h 223"/>
                <a:gd name="T68" fmla="*/ 133 w 265"/>
                <a:gd name="T69" fmla="*/ 167 h 223"/>
                <a:gd name="T70" fmla="*/ 133 w 265"/>
                <a:gd name="T71" fmla="*/ 175 h 223"/>
                <a:gd name="T72" fmla="*/ 133 w 265"/>
                <a:gd name="T73" fmla="*/ 207 h 223"/>
                <a:gd name="T74" fmla="*/ 140 w 265"/>
                <a:gd name="T75" fmla="*/ 215 h 223"/>
                <a:gd name="T76" fmla="*/ 169 w 265"/>
                <a:gd name="T77" fmla="*/ 215 h 223"/>
                <a:gd name="T78" fmla="*/ 192 w 265"/>
                <a:gd name="T79" fmla="*/ 215 h 223"/>
                <a:gd name="T80" fmla="*/ 206 w 265"/>
                <a:gd name="T81" fmla="*/ 215 h 223"/>
                <a:gd name="T82" fmla="*/ 214 w 265"/>
                <a:gd name="T83" fmla="*/ 223 h 223"/>
                <a:gd name="T84" fmla="*/ 221 w 265"/>
                <a:gd name="T85" fmla="*/ 223 h 223"/>
                <a:gd name="T86" fmla="*/ 221 w 265"/>
                <a:gd name="T87" fmla="*/ 215 h 223"/>
                <a:gd name="T88" fmla="*/ 221 w 265"/>
                <a:gd name="T89" fmla="*/ 207 h 223"/>
                <a:gd name="T90" fmla="*/ 214 w 265"/>
                <a:gd name="T91" fmla="*/ 175 h 223"/>
                <a:gd name="T92" fmla="*/ 214 w 265"/>
                <a:gd name="T93" fmla="*/ 167 h 223"/>
                <a:gd name="T94" fmla="*/ 206 w 265"/>
                <a:gd name="T95" fmla="*/ 167 h 223"/>
                <a:gd name="T96" fmla="*/ 214 w 265"/>
                <a:gd name="T97" fmla="*/ 143 h 223"/>
                <a:gd name="T98" fmla="*/ 221 w 265"/>
                <a:gd name="T99" fmla="*/ 135 h 223"/>
                <a:gd name="T100" fmla="*/ 258 w 265"/>
                <a:gd name="T101" fmla="*/ 167 h 223"/>
                <a:gd name="T102" fmla="*/ 265 w 265"/>
                <a:gd name="T103" fmla="*/ 143 h 223"/>
                <a:gd name="T104" fmla="*/ 265 w 265"/>
                <a:gd name="T105" fmla="*/ 127 h 223"/>
                <a:gd name="T106" fmla="*/ 265 w 265"/>
                <a:gd name="T107" fmla="*/ 119 h 223"/>
                <a:gd name="T108" fmla="*/ 265 w 265"/>
                <a:gd name="T109" fmla="*/ 88 h 223"/>
                <a:gd name="T110" fmla="*/ 258 w 265"/>
                <a:gd name="T111" fmla="*/ 80 h 223"/>
                <a:gd name="T112" fmla="*/ 221 w 265"/>
                <a:gd name="T113" fmla="*/ 24 h 223"/>
                <a:gd name="T114" fmla="*/ 214 w 265"/>
                <a:gd name="T115" fmla="*/ 24 h 223"/>
                <a:gd name="T116" fmla="*/ 206 w 265"/>
                <a:gd name="T117" fmla="*/ 16 h 223"/>
                <a:gd name="T118" fmla="*/ 192 w 265"/>
                <a:gd name="T119" fmla="*/ 0 h 223"/>
                <a:gd name="T120" fmla="*/ 177 w 265"/>
                <a:gd name="T1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223">
                  <a:moveTo>
                    <a:pt x="177" y="0"/>
                  </a:moveTo>
                  <a:lnTo>
                    <a:pt x="177" y="16"/>
                  </a:lnTo>
                  <a:lnTo>
                    <a:pt x="177" y="24"/>
                  </a:lnTo>
                  <a:lnTo>
                    <a:pt x="177" y="48"/>
                  </a:lnTo>
                  <a:lnTo>
                    <a:pt x="169" y="56"/>
                  </a:lnTo>
                  <a:lnTo>
                    <a:pt x="140" y="56"/>
                  </a:lnTo>
                  <a:lnTo>
                    <a:pt x="140" y="64"/>
                  </a:lnTo>
                  <a:lnTo>
                    <a:pt x="133" y="80"/>
                  </a:lnTo>
                  <a:lnTo>
                    <a:pt x="118" y="88"/>
                  </a:lnTo>
                  <a:lnTo>
                    <a:pt x="110" y="119"/>
                  </a:lnTo>
                  <a:lnTo>
                    <a:pt x="88" y="111"/>
                  </a:lnTo>
                  <a:lnTo>
                    <a:pt x="66" y="111"/>
                  </a:lnTo>
                  <a:lnTo>
                    <a:pt x="66" y="119"/>
                  </a:lnTo>
                  <a:lnTo>
                    <a:pt x="51" y="127"/>
                  </a:lnTo>
                  <a:lnTo>
                    <a:pt x="51" y="135"/>
                  </a:lnTo>
                  <a:lnTo>
                    <a:pt x="44" y="135"/>
                  </a:lnTo>
                  <a:lnTo>
                    <a:pt x="22" y="143"/>
                  </a:lnTo>
                  <a:lnTo>
                    <a:pt x="7" y="143"/>
                  </a:lnTo>
                  <a:lnTo>
                    <a:pt x="7" y="167"/>
                  </a:lnTo>
                  <a:lnTo>
                    <a:pt x="0" y="175"/>
                  </a:lnTo>
                  <a:lnTo>
                    <a:pt x="0" y="207"/>
                  </a:lnTo>
                  <a:lnTo>
                    <a:pt x="0" y="215"/>
                  </a:lnTo>
                  <a:lnTo>
                    <a:pt x="7" y="215"/>
                  </a:lnTo>
                  <a:lnTo>
                    <a:pt x="22" y="207"/>
                  </a:lnTo>
                  <a:lnTo>
                    <a:pt x="37" y="175"/>
                  </a:lnTo>
                  <a:lnTo>
                    <a:pt x="37" y="167"/>
                  </a:lnTo>
                  <a:lnTo>
                    <a:pt x="44" y="167"/>
                  </a:lnTo>
                  <a:lnTo>
                    <a:pt x="51" y="167"/>
                  </a:lnTo>
                  <a:lnTo>
                    <a:pt x="66" y="167"/>
                  </a:lnTo>
                  <a:lnTo>
                    <a:pt x="88" y="143"/>
                  </a:lnTo>
                  <a:lnTo>
                    <a:pt x="110" y="143"/>
                  </a:lnTo>
                  <a:lnTo>
                    <a:pt x="133" y="143"/>
                  </a:lnTo>
                  <a:lnTo>
                    <a:pt x="140" y="143"/>
                  </a:lnTo>
                  <a:lnTo>
                    <a:pt x="140" y="167"/>
                  </a:lnTo>
                  <a:lnTo>
                    <a:pt x="133" y="167"/>
                  </a:lnTo>
                  <a:lnTo>
                    <a:pt x="133" y="175"/>
                  </a:lnTo>
                  <a:lnTo>
                    <a:pt x="133" y="207"/>
                  </a:lnTo>
                  <a:lnTo>
                    <a:pt x="140" y="215"/>
                  </a:lnTo>
                  <a:lnTo>
                    <a:pt x="169" y="215"/>
                  </a:lnTo>
                  <a:lnTo>
                    <a:pt x="192" y="215"/>
                  </a:lnTo>
                  <a:lnTo>
                    <a:pt x="206" y="215"/>
                  </a:lnTo>
                  <a:lnTo>
                    <a:pt x="214" y="223"/>
                  </a:lnTo>
                  <a:lnTo>
                    <a:pt x="221" y="223"/>
                  </a:lnTo>
                  <a:lnTo>
                    <a:pt x="221" y="215"/>
                  </a:lnTo>
                  <a:lnTo>
                    <a:pt x="221" y="207"/>
                  </a:lnTo>
                  <a:lnTo>
                    <a:pt x="214" y="175"/>
                  </a:lnTo>
                  <a:lnTo>
                    <a:pt x="214" y="167"/>
                  </a:lnTo>
                  <a:lnTo>
                    <a:pt x="206" y="167"/>
                  </a:lnTo>
                  <a:lnTo>
                    <a:pt x="214" y="143"/>
                  </a:lnTo>
                  <a:lnTo>
                    <a:pt x="221" y="135"/>
                  </a:lnTo>
                  <a:lnTo>
                    <a:pt x="258" y="167"/>
                  </a:lnTo>
                  <a:lnTo>
                    <a:pt x="265" y="143"/>
                  </a:lnTo>
                  <a:lnTo>
                    <a:pt x="265" y="127"/>
                  </a:lnTo>
                  <a:lnTo>
                    <a:pt x="265" y="119"/>
                  </a:lnTo>
                  <a:lnTo>
                    <a:pt x="265" y="88"/>
                  </a:lnTo>
                  <a:lnTo>
                    <a:pt x="258" y="80"/>
                  </a:lnTo>
                  <a:lnTo>
                    <a:pt x="221" y="24"/>
                  </a:lnTo>
                  <a:lnTo>
                    <a:pt x="214" y="24"/>
                  </a:lnTo>
                  <a:lnTo>
                    <a:pt x="206" y="16"/>
                  </a:lnTo>
                  <a:lnTo>
                    <a:pt x="192" y="0"/>
                  </a:lnTo>
                  <a:lnTo>
                    <a:pt x="17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42" name="Freeform 310"/>
            <p:cNvSpPr>
              <a:spLocks/>
            </p:cNvSpPr>
            <p:nvPr/>
          </p:nvSpPr>
          <p:spPr bwMode="auto">
            <a:xfrm>
              <a:off x="4019" y="20545"/>
              <a:ext cx="265" cy="223"/>
            </a:xfrm>
            <a:custGeom>
              <a:avLst/>
              <a:gdLst>
                <a:gd name="T0" fmla="*/ 177 w 265"/>
                <a:gd name="T1" fmla="*/ 0 h 223"/>
                <a:gd name="T2" fmla="*/ 177 w 265"/>
                <a:gd name="T3" fmla="*/ 16 h 223"/>
                <a:gd name="T4" fmla="*/ 177 w 265"/>
                <a:gd name="T5" fmla="*/ 24 h 223"/>
                <a:gd name="T6" fmla="*/ 177 w 265"/>
                <a:gd name="T7" fmla="*/ 48 h 223"/>
                <a:gd name="T8" fmla="*/ 169 w 265"/>
                <a:gd name="T9" fmla="*/ 56 h 223"/>
                <a:gd name="T10" fmla="*/ 140 w 265"/>
                <a:gd name="T11" fmla="*/ 56 h 223"/>
                <a:gd name="T12" fmla="*/ 140 w 265"/>
                <a:gd name="T13" fmla="*/ 64 h 223"/>
                <a:gd name="T14" fmla="*/ 133 w 265"/>
                <a:gd name="T15" fmla="*/ 80 h 223"/>
                <a:gd name="T16" fmla="*/ 118 w 265"/>
                <a:gd name="T17" fmla="*/ 88 h 223"/>
                <a:gd name="T18" fmla="*/ 110 w 265"/>
                <a:gd name="T19" fmla="*/ 119 h 223"/>
                <a:gd name="T20" fmla="*/ 88 w 265"/>
                <a:gd name="T21" fmla="*/ 111 h 223"/>
                <a:gd name="T22" fmla="*/ 66 w 265"/>
                <a:gd name="T23" fmla="*/ 111 h 223"/>
                <a:gd name="T24" fmla="*/ 66 w 265"/>
                <a:gd name="T25" fmla="*/ 119 h 223"/>
                <a:gd name="T26" fmla="*/ 51 w 265"/>
                <a:gd name="T27" fmla="*/ 127 h 223"/>
                <a:gd name="T28" fmla="*/ 51 w 265"/>
                <a:gd name="T29" fmla="*/ 135 h 223"/>
                <a:gd name="T30" fmla="*/ 44 w 265"/>
                <a:gd name="T31" fmla="*/ 135 h 223"/>
                <a:gd name="T32" fmla="*/ 22 w 265"/>
                <a:gd name="T33" fmla="*/ 143 h 223"/>
                <a:gd name="T34" fmla="*/ 7 w 265"/>
                <a:gd name="T35" fmla="*/ 143 h 223"/>
                <a:gd name="T36" fmla="*/ 7 w 265"/>
                <a:gd name="T37" fmla="*/ 167 h 223"/>
                <a:gd name="T38" fmla="*/ 0 w 265"/>
                <a:gd name="T39" fmla="*/ 175 h 223"/>
                <a:gd name="T40" fmla="*/ 0 w 265"/>
                <a:gd name="T41" fmla="*/ 207 h 223"/>
                <a:gd name="T42" fmla="*/ 0 w 265"/>
                <a:gd name="T43" fmla="*/ 215 h 223"/>
                <a:gd name="T44" fmla="*/ 7 w 265"/>
                <a:gd name="T45" fmla="*/ 215 h 223"/>
                <a:gd name="T46" fmla="*/ 22 w 265"/>
                <a:gd name="T47" fmla="*/ 207 h 223"/>
                <a:gd name="T48" fmla="*/ 37 w 265"/>
                <a:gd name="T49" fmla="*/ 175 h 223"/>
                <a:gd name="T50" fmla="*/ 37 w 265"/>
                <a:gd name="T51" fmla="*/ 167 h 223"/>
                <a:gd name="T52" fmla="*/ 44 w 265"/>
                <a:gd name="T53" fmla="*/ 167 h 223"/>
                <a:gd name="T54" fmla="*/ 51 w 265"/>
                <a:gd name="T55" fmla="*/ 167 h 223"/>
                <a:gd name="T56" fmla="*/ 66 w 265"/>
                <a:gd name="T57" fmla="*/ 167 h 223"/>
                <a:gd name="T58" fmla="*/ 88 w 265"/>
                <a:gd name="T59" fmla="*/ 143 h 223"/>
                <a:gd name="T60" fmla="*/ 110 w 265"/>
                <a:gd name="T61" fmla="*/ 143 h 223"/>
                <a:gd name="T62" fmla="*/ 133 w 265"/>
                <a:gd name="T63" fmla="*/ 143 h 223"/>
                <a:gd name="T64" fmla="*/ 140 w 265"/>
                <a:gd name="T65" fmla="*/ 143 h 223"/>
                <a:gd name="T66" fmla="*/ 140 w 265"/>
                <a:gd name="T67" fmla="*/ 167 h 223"/>
                <a:gd name="T68" fmla="*/ 133 w 265"/>
                <a:gd name="T69" fmla="*/ 167 h 223"/>
                <a:gd name="T70" fmla="*/ 133 w 265"/>
                <a:gd name="T71" fmla="*/ 175 h 223"/>
                <a:gd name="T72" fmla="*/ 133 w 265"/>
                <a:gd name="T73" fmla="*/ 207 h 223"/>
                <a:gd name="T74" fmla="*/ 140 w 265"/>
                <a:gd name="T75" fmla="*/ 215 h 223"/>
                <a:gd name="T76" fmla="*/ 169 w 265"/>
                <a:gd name="T77" fmla="*/ 215 h 223"/>
                <a:gd name="T78" fmla="*/ 192 w 265"/>
                <a:gd name="T79" fmla="*/ 215 h 223"/>
                <a:gd name="T80" fmla="*/ 206 w 265"/>
                <a:gd name="T81" fmla="*/ 215 h 223"/>
                <a:gd name="T82" fmla="*/ 214 w 265"/>
                <a:gd name="T83" fmla="*/ 223 h 223"/>
                <a:gd name="T84" fmla="*/ 221 w 265"/>
                <a:gd name="T85" fmla="*/ 223 h 223"/>
                <a:gd name="T86" fmla="*/ 221 w 265"/>
                <a:gd name="T87" fmla="*/ 215 h 223"/>
                <a:gd name="T88" fmla="*/ 221 w 265"/>
                <a:gd name="T89" fmla="*/ 207 h 223"/>
                <a:gd name="T90" fmla="*/ 214 w 265"/>
                <a:gd name="T91" fmla="*/ 175 h 223"/>
                <a:gd name="T92" fmla="*/ 214 w 265"/>
                <a:gd name="T93" fmla="*/ 167 h 223"/>
                <a:gd name="T94" fmla="*/ 206 w 265"/>
                <a:gd name="T95" fmla="*/ 167 h 223"/>
                <a:gd name="T96" fmla="*/ 214 w 265"/>
                <a:gd name="T97" fmla="*/ 143 h 223"/>
                <a:gd name="T98" fmla="*/ 221 w 265"/>
                <a:gd name="T99" fmla="*/ 135 h 223"/>
                <a:gd name="T100" fmla="*/ 258 w 265"/>
                <a:gd name="T101" fmla="*/ 167 h 223"/>
                <a:gd name="T102" fmla="*/ 265 w 265"/>
                <a:gd name="T103" fmla="*/ 143 h 223"/>
                <a:gd name="T104" fmla="*/ 265 w 265"/>
                <a:gd name="T105" fmla="*/ 127 h 223"/>
                <a:gd name="T106" fmla="*/ 265 w 265"/>
                <a:gd name="T107" fmla="*/ 119 h 223"/>
                <a:gd name="T108" fmla="*/ 265 w 265"/>
                <a:gd name="T109" fmla="*/ 88 h 223"/>
                <a:gd name="T110" fmla="*/ 258 w 265"/>
                <a:gd name="T111" fmla="*/ 80 h 223"/>
                <a:gd name="T112" fmla="*/ 221 w 265"/>
                <a:gd name="T113" fmla="*/ 24 h 223"/>
                <a:gd name="T114" fmla="*/ 214 w 265"/>
                <a:gd name="T115" fmla="*/ 24 h 223"/>
                <a:gd name="T116" fmla="*/ 206 w 265"/>
                <a:gd name="T117" fmla="*/ 16 h 223"/>
                <a:gd name="T118" fmla="*/ 192 w 265"/>
                <a:gd name="T119" fmla="*/ 0 h 223"/>
                <a:gd name="T120" fmla="*/ 177 w 265"/>
                <a:gd name="T1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5" h="223">
                  <a:moveTo>
                    <a:pt x="177" y="0"/>
                  </a:moveTo>
                  <a:lnTo>
                    <a:pt x="177" y="16"/>
                  </a:lnTo>
                  <a:lnTo>
                    <a:pt x="177" y="24"/>
                  </a:lnTo>
                  <a:lnTo>
                    <a:pt x="177" y="48"/>
                  </a:lnTo>
                  <a:lnTo>
                    <a:pt x="169" y="56"/>
                  </a:lnTo>
                  <a:lnTo>
                    <a:pt x="140" y="56"/>
                  </a:lnTo>
                  <a:lnTo>
                    <a:pt x="140" y="64"/>
                  </a:lnTo>
                  <a:lnTo>
                    <a:pt x="133" y="80"/>
                  </a:lnTo>
                  <a:lnTo>
                    <a:pt x="118" y="88"/>
                  </a:lnTo>
                  <a:lnTo>
                    <a:pt x="110" y="119"/>
                  </a:lnTo>
                  <a:lnTo>
                    <a:pt x="88" y="111"/>
                  </a:lnTo>
                  <a:lnTo>
                    <a:pt x="66" y="111"/>
                  </a:lnTo>
                  <a:lnTo>
                    <a:pt x="66" y="119"/>
                  </a:lnTo>
                  <a:lnTo>
                    <a:pt x="51" y="127"/>
                  </a:lnTo>
                  <a:lnTo>
                    <a:pt x="51" y="135"/>
                  </a:lnTo>
                  <a:lnTo>
                    <a:pt x="44" y="135"/>
                  </a:lnTo>
                  <a:lnTo>
                    <a:pt x="22" y="143"/>
                  </a:lnTo>
                  <a:lnTo>
                    <a:pt x="7" y="143"/>
                  </a:lnTo>
                  <a:lnTo>
                    <a:pt x="7" y="167"/>
                  </a:lnTo>
                  <a:lnTo>
                    <a:pt x="0" y="175"/>
                  </a:lnTo>
                  <a:lnTo>
                    <a:pt x="0" y="207"/>
                  </a:lnTo>
                  <a:lnTo>
                    <a:pt x="0" y="215"/>
                  </a:lnTo>
                  <a:lnTo>
                    <a:pt x="7" y="215"/>
                  </a:lnTo>
                  <a:lnTo>
                    <a:pt x="22" y="207"/>
                  </a:lnTo>
                  <a:lnTo>
                    <a:pt x="37" y="175"/>
                  </a:lnTo>
                  <a:lnTo>
                    <a:pt x="37" y="167"/>
                  </a:lnTo>
                  <a:lnTo>
                    <a:pt x="44" y="167"/>
                  </a:lnTo>
                  <a:lnTo>
                    <a:pt x="51" y="167"/>
                  </a:lnTo>
                  <a:lnTo>
                    <a:pt x="66" y="167"/>
                  </a:lnTo>
                  <a:lnTo>
                    <a:pt x="88" y="143"/>
                  </a:lnTo>
                  <a:lnTo>
                    <a:pt x="110" y="143"/>
                  </a:lnTo>
                  <a:lnTo>
                    <a:pt x="133" y="143"/>
                  </a:lnTo>
                  <a:lnTo>
                    <a:pt x="140" y="143"/>
                  </a:lnTo>
                  <a:lnTo>
                    <a:pt x="140" y="167"/>
                  </a:lnTo>
                  <a:lnTo>
                    <a:pt x="133" y="167"/>
                  </a:lnTo>
                  <a:lnTo>
                    <a:pt x="133" y="175"/>
                  </a:lnTo>
                  <a:lnTo>
                    <a:pt x="133" y="207"/>
                  </a:lnTo>
                  <a:lnTo>
                    <a:pt x="140" y="215"/>
                  </a:lnTo>
                  <a:lnTo>
                    <a:pt x="169" y="215"/>
                  </a:lnTo>
                  <a:lnTo>
                    <a:pt x="192" y="215"/>
                  </a:lnTo>
                  <a:lnTo>
                    <a:pt x="206" y="215"/>
                  </a:lnTo>
                  <a:lnTo>
                    <a:pt x="214" y="223"/>
                  </a:lnTo>
                  <a:lnTo>
                    <a:pt x="221" y="223"/>
                  </a:lnTo>
                  <a:lnTo>
                    <a:pt x="221" y="215"/>
                  </a:lnTo>
                  <a:lnTo>
                    <a:pt x="221" y="207"/>
                  </a:lnTo>
                  <a:lnTo>
                    <a:pt x="214" y="175"/>
                  </a:lnTo>
                  <a:lnTo>
                    <a:pt x="214" y="167"/>
                  </a:lnTo>
                  <a:lnTo>
                    <a:pt x="206" y="167"/>
                  </a:lnTo>
                  <a:lnTo>
                    <a:pt x="214" y="143"/>
                  </a:lnTo>
                  <a:lnTo>
                    <a:pt x="221" y="135"/>
                  </a:lnTo>
                  <a:lnTo>
                    <a:pt x="258" y="167"/>
                  </a:lnTo>
                  <a:lnTo>
                    <a:pt x="265" y="143"/>
                  </a:lnTo>
                  <a:lnTo>
                    <a:pt x="265" y="127"/>
                  </a:lnTo>
                  <a:lnTo>
                    <a:pt x="265" y="119"/>
                  </a:lnTo>
                  <a:lnTo>
                    <a:pt x="265" y="88"/>
                  </a:lnTo>
                  <a:lnTo>
                    <a:pt x="258" y="80"/>
                  </a:lnTo>
                  <a:lnTo>
                    <a:pt x="221" y="24"/>
                  </a:lnTo>
                  <a:lnTo>
                    <a:pt x="214" y="24"/>
                  </a:lnTo>
                  <a:lnTo>
                    <a:pt x="206" y="16"/>
                  </a:lnTo>
                  <a:lnTo>
                    <a:pt x="192" y="0"/>
                  </a:lnTo>
                  <a:lnTo>
                    <a:pt x="17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43" name="Group 311"/>
          <p:cNvGrpSpPr>
            <a:grpSpLocks/>
          </p:cNvGrpSpPr>
          <p:nvPr/>
        </p:nvGrpSpPr>
        <p:grpSpPr bwMode="auto">
          <a:xfrm>
            <a:off x="3808413" y="5359400"/>
            <a:ext cx="1076325" cy="900113"/>
            <a:chOff x="2433" y="21064"/>
            <a:chExt cx="678" cy="567"/>
          </a:xfrm>
        </p:grpSpPr>
        <p:sp>
          <p:nvSpPr>
            <p:cNvPr id="658744" name="Freeform 312"/>
            <p:cNvSpPr>
              <a:spLocks/>
            </p:cNvSpPr>
            <p:nvPr/>
          </p:nvSpPr>
          <p:spPr bwMode="auto">
            <a:xfrm>
              <a:off x="2433" y="21064"/>
              <a:ext cx="678" cy="567"/>
            </a:xfrm>
            <a:custGeom>
              <a:avLst/>
              <a:gdLst>
                <a:gd name="T0" fmla="*/ 0 w 678"/>
                <a:gd name="T1" fmla="*/ 24 h 567"/>
                <a:gd name="T2" fmla="*/ 23 w 678"/>
                <a:gd name="T3" fmla="*/ 56 h 567"/>
                <a:gd name="T4" fmla="*/ 59 w 678"/>
                <a:gd name="T5" fmla="*/ 111 h 567"/>
                <a:gd name="T6" fmla="*/ 89 w 678"/>
                <a:gd name="T7" fmla="*/ 111 h 567"/>
                <a:gd name="T8" fmla="*/ 111 w 678"/>
                <a:gd name="T9" fmla="*/ 111 h 567"/>
                <a:gd name="T10" fmla="*/ 141 w 678"/>
                <a:gd name="T11" fmla="*/ 135 h 567"/>
                <a:gd name="T12" fmla="*/ 155 w 678"/>
                <a:gd name="T13" fmla="*/ 143 h 567"/>
                <a:gd name="T14" fmla="*/ 207 w 678"/>
                <a:gd name="T15" fmla="*/ 175 h 567"/>
                <a:gd name="T16" fmla="*/ 222 w 678"/>
                <a:gd name="T17" fmla="*/ 207 h 567"/>
                <a:gd name="T18" fmla="*/ 243 w 678"/>
                <a:gd name="T19" fmla="*/ 239 h 567"/>
                <a:gd name="T20" fmla="*/ 243 w 678"/>
                <a:gd name="T21" fmla="*/ 271 h 567"/>
                <a:gd name="T22" fmla="*/ 287 w 678"/>
                <a:gd name="T23" fmla="*/ 295 h 567"/>
                <a:gd name="T24" fmla="*/ 317 w 678"/>
                <a:gd name="T25" fmla="*/ 327 h 567"/>
                <a:gd name="T26" fmla="*/ 339 w 678"/>
                <a:gd name="T27" fmla="*/ 335 h 567"/>
                <a:gd name="T28" fmla="*/ 339 w 678"/>
                <a:gd name="T29" fmla="*/ 383 h 567"/>
                <a:gd name="T30" fmla="*/ 376 w 678"/>
                <a:gd name="T31" fmla="*/ 407 h 567"/>
                <a:gd name="T32" fmla="*/ 420 w 678"/>
                <a:gd name="T33" fmla="*/ 463 h 567"/>
                <a:gd name="T34" fmla="*/ 435 w 678"/>
                <a:gd name="T35" fmla="*/ 487 h 567"/>
                <a:gd name="T36" fmla="*/ 464 w 678"/>
                <a:gd name="T37" fmla="*/ 487 h 567"/>
                <a:gd name="T38" fmla="*/ 479 w 678"/>
                <a:gd name="T39" fmla="*/ 503 h 567"/>
                <a:gd name="T40" fmla="*/ 516 w 678"/>
                <a:gd name="T41" fmla="*/ 511 h 567"/>
                <a:gd name="T42" fmla="*/ 583 w 678"/>
                <a:gd name="T43" fmla="*/ 559 h 567"/>
                <a:gd name="T44" fmla="*/ 627 w 678"/>
                <a:gd name="T45" fmla="*/ 567 h 567"/>
                <a:gd name="T46" fmla="*/ 649 w 678"/>
                <a:gd name="T47" fmla="*/ 559 h 567"/>
                <a:gd name="T48" fmla="*/ 678 w 678"/>
                <a:gd name="T49" fmla="*/ 559 h 567"/>
                <a:gd name="T50" fmla="*/ 678 w 678"/>
                <a:gd name="T51" fmla="*/ 519 h 567"/>
                <a:gd name="T52" fmla="*/ 678 w 678"/>
                <a:gd name="T53" fmla="*/ 487 h 567"/>
                <a:gd name="T54" fmla="*/ 678 w 678"/>
                <a:gd name="T55" fmla="*/ 439 h 567"/>
                <a:gd name="T56" fmla="*/ 678 w 678"/>
                <a:gd name="T57" fmla="*/ 423 h 567"/>
                <a:gd name="T58" fmla="*/ 649 w 678"/>
                <a:gd name="T59" fmla="*/ 391 h 567"/>
                <a:gd name="T60" fmla="*/ 590 w 678"/>
                <a:gd name="T61" fmla="*/ 383 h 567"/>
                <a:gd name="T62" fmla="*/ 583 w 678"/>
                <a:gd name="T63" fmla="*/ 343 h 567"/>
                <a:gd name="T64" fmla="*/ 583 w 678"/>
                <a:gd name="T65" fmla="*/ 327 h 567"/>
                <a:gd name="T66" fmla="*/ 546 w 678"/>
                <a:gd name="T67" fmla="*/ 303 h 567"/>
                <a:gd name="T68" fmla="*/ 531 w 678"/>
                <a:gd name="T69" fmla="*/ 295 h 567"/>
                <a:gd name="T70" fmla="*/ 501 w 678"/>
                <a:gd name="T71" fmla="*/ 271 h 567"/>
                <a:gd name="T72" fmla="*/ 531 w 678"/>
                <a:gd name="T73" fmla="*/ 263 h 567"/>
                <a:gd name="T74" fmla="*/ 501 w 678"/>
                <a:gd name="T75" fmla="*/ 239 h 567"/>
                <a:gd name="T76" fmla="*/ 479 w 678"/>
                <a:gd name="T77" fmla="*/ 263 h 567"/>
                <a:gd name="T78" fmla="*/ 472 w 678"/>
                <a:gd name="T79" fmla="*/ 239 h 567"/>
                <a:gd name="T80" fmla="*/ 413 w 678"/>
                <a:gd name="T81" fmla="*/ 183 h 567"/>
                <a:gd name="T82" fmla="*/ 376 w 678"/>
                <a:gd name="T83" fmla="*/ 175 h 567"/>
                <a:gd name="T84" fmla="*/ 339 w 678"/>
                <a:gd name="T85" fmla="*/ 159 h 567"/>
                <a:gd name="T86" fmla="*/ 287 w 678"/>
                <a:gd name="T87" fmla="*/ 135 h 567"/>
                <a:gd name="T88" fmla="*/ 243 w 678"/>
                <a:gd name="T89" fmla="*/ 111 h 567"/>
                <a:gd name="T90" fmla="*/ 170 w 678"/>
                <a:gd name="T91" fmla="*/ 64 h 567"/>
                <a:gd name="T92" fmla="*/ 163 w 678"/>
                <a:gd name="T93" fmla="*/ 48 h 567"/>
                <a:gd name="T94" fmla="*/ 111 w 678"/>
                <a:gd name="T95" fmla="*/ 24 h 567"/>
                <a:gd name="T96" fmla="*/ 74 w 678"/>
                <a:gd name="T97" fmla="*/ 24 h 567"/>
                <a:gd name="T98" fmla="*/ 52 w 678"/>
                <a:gd name="T99" fmla="*/ 8 h 567"/>
                <a:gd name="T100" fmla="*/ 8 w 678"/>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8" h="567">
                  <a:moveTo>
                    <a:pt x="0" y="0"/>
                  </a:moveTo>
                  <a:lnTo>
                    <a:pt x="0" y="24"/>
                  </a:lnTo>
                  <a:lnTo>
                    <a:pt x="0" y="48"/>
                  </a:lnTo>
                  <a:lnTo>
                    <a:pt x="23" y="56"/>
                  </a:lnTo>
                  <a:lnTo>
                    <a:pt x="52" y="80"/>
                  </a:lnTo>
                  <a:lnTo>
                    <a:pt x="59" y="111"/>
                  </a:lnTo>
                  <a:lnTo>
                    <a:pt x="74" y="111"/>
                  </a:lnTo>
                  <a:lnTo>
                    <a:pt x="89" y="111"/>
                  </a:lnTo>
                  <a:lnTo>
                    <a:pt x="96" y="111"/>
                  </a:lnTo>
                  <a:lnTo>
                    <a:pt x="111" y="111"/>
                  </a:lnTo>
                  <a:lnTo>
                    <a:pt x="126" y="111"/>
                  </a:lnTo>
                  <a:lnTo>
                    <a:pt x="141" y="135"/>
                  </a:lnTo>
                  <a:lnTo>
                    <a:pt x="141" y="143"/>
                  </a:lnTo>
                  <a:lnTo>
                    <a:pt x="155" y="143"/>
                  </a:lnTo>
                  <a:lnTo>
                    <a:pt x="178" y="175"/>
                  </a:lnTo>
                  <a:lnTo>
                    <a:pt x="207" y="175"/>
                  </a:lnTo>
                  <a:lnTo>
                    <a:pt x="214" y="175"/>
                  </a:lnTo>
                  <a:lnTo>
                    <a:pt x="222" y="207"/>
                  </a:lnTo>
                  <a:lnTo>
                    <a:pt x="222" y="223"/>
                  </a:lnTo>
                  <a:lnTo>
                    <a:pt x="243" y="239"/>
                  </a:lnTo>
                  <a:lnTo>
                    <a:pt x="243" y="263"/>
                  </a:lnTo>
                  <a:lnTo>
                    <a:pt x="243" y="271"/>
                  </a:lnTo>
                  <a:lnTo>
                    <a:pt x="258" y="287"/>
                  </a:lnTo>
                  <a:lnTo>
                    <a:pt x="287" y="295"/>
                  </a:lnTo>
                  <a:lnTo>
                    <a:pt x="310" y="327"/>
                  </a:lnTo>
                  <a:lnTo>
                    <a:pt x="317" y="327"/>
                  </a:lnTo>
                  <a:lnTo>
                    <a:pt x="339" y="327"/>
                  </a:lnTo>
                  <a:lnTo>
                    <a:pt x="339" y="335"/>
                  </a:lnTo>
                  <a:lnTo>
                    <a:pt x="339" y="343"/>
                  </a:lnTo>
                  <a:lnTo>
                    <a:pt x="339" y="383"/>
                  </a:lnTo>
                  <a:lnTo>
                    <a:pt x="339" y="391"/>
                  </a:lnTo>
                  <a:lnTo>
                    <a:pt x="376" y="407"/>
                  </a:lnTo>
                  <a:lnTo>
                    <a:pt x="391" y="439"/>
                  </a:lnTo>
                  <a:lnTo>
                    <a:pt x="420" y="463"/>
                  </a:lnTo>
                  <a:lnTo>
                    <a:pt x="428" y="471"/>
                  </a:lnTo>
                  <a:lnTo>
                    <a:pt x="435" y="487"/>
                  </a:lnTo>
                  <a:lnTo>
                    <a:pt x="435" y="503"/>
                  </a:lnTo>
                  <a:lnTo>
                    <a:pt x="464" y="487"/>
                  </a:lnTo>
                  <a:lnTo>
                    <a:pt x="472" y="503"/>
                  </a:lnTo>
                  <a:lnTo>
                    <a:pt x="479" y="503"/>
                  </a:lnTo>
                  <a:lnTo>
                    <a:pt x="501" y="503"/>
                  </a:lnTo>
                  <a:lnTo>
                    <a:pt x="516" y="511"/>
                  </a:lnTo>
                  <a:lnTo>
                    <a:pt x="546" y="551"/>
                  </a:lnTo>
                  <a:lnTo>
                    <a:pt x="583" y="559"/>
                  </a:lnTo>
                  <a:lnTo>
                    <a:pt x="612" y="567"/>
                  </a:lnTo>
                  <a:lnTo>
                    <a:pt x="627" y="567"/>
                  </a:lnTo>
                  <a:lnTo>
                    <a:pt x="634" y="559"/>
                  </a:lnTo>
                  <a:lnTo>
                    <a:pt x="649" y="559"/>
                  </a:lnTo>
                  <a:lnTo>
                    <a:pt x="671" y="559"/>
                  </a:lnTo>
                  <a:lnTo>
                    <a:pt x="678" y="559"/>
                  </a:lnTo>
                  <a:lnTo>
                    <a:pt x="678" y="551"/>
                  </a:lnTo>
                  <a:lnTo>
                    <a:pt x="678" y="519"/>
                  </a:lnTo>
                  <a:lnTo>
                    <a:pt x="678" y="511"/>
                  </a:lnTo>
                  <a:lnTo>
                    <a:pt x="678" y="487"/>
                  </a:lnTo>
                  <a:lnTo>
                    <a:pt x="678" y="463"/>
                  </a:lnTo>
                  <a:lnTo>
                    <a:pt x="678" y="439"/>
                  </a:lnTo>
                  <a:lnTo>
                    <a:pt x="678" y="431"/>
                  </a:lnTo>
                  <a:lnTo>
                    <a:pt x="678" y="423"/>
                  </a:lnTo>
                  <a:lnTo>
                    <a:pt x="671" y="407"/>
                  </a:lnTo>
                  <a:lnTo>
                    <a:pt x="649" y="391"/>
                  </a:lnTo>
                  <a:lnTo>
                    <a:pt x="627" y="391"/>
                  </a:lnTo>
                  <a:lnTo>
                    <a:pt x="590" y="383"/>
                  </a:lnTo>
                  <a:lnTo>
                    <a:pt x="590" y="359"/>
                  </a:lnTo>
                  <a:lnTo>
                    <a:pt x="583" y="343"/>
                  </a:lnTo>
                  <a:lnTo>
                    <a:pt x="583" y="335"/>
                  </a:lnTo>
                  <a:lnTo>
                    <a:pt x="583" y="327"/>
                  </a:lnTo>
                  <a:lnTo>
                    <a:pt x="568" y="327"/>
                  </a:lnTo>
                  <a:lnTo>
                    <a:pt x="546" y="303"/>
                  </a:lnTo>
                  <a:lnTo>
                    <a:pt x="531" y="303"/>
                  </a:lnTo>
                  <a:lnTo>
                    <a:pt x="531" y="295"/>
                  </a:lnTo>
                  <a:lnTo>
                    <a:pt x="501" y="287"/>
                  </a:lnTo>
                  <a:lnTo>
                    <a:pt x="501" y="271"/>
                  </a:lnTo>
                  <a:lnTo>
                    <a:pt x="516" y="271"/>
                  </a:lnTo>
                  <a:lnTo>
                    <a:pt x="531" y="263"/>
                  </a:lnTo>
                  <a:lnTo>
                    <a:pt x="516" y="239"/>
                  </a:lnTo>
                  <a:lnTo>
                    <a:pt x="501" y="239"/>
                  </a:lnTo>
                  <a:lnTo>
                    <a:pt x="501" y="247"/>
                  </a:lnTo>
                  <a:lnTo>
                    <a:pt x="479" y="263"/>
                  </a:lnTo>
                  <a:lnTo>
                    <a:pt x="479" y="247"/>
                  </a:lnTo>
                  <a:lnTo>
                    <a:pt x="472" y="239"/>
                  </a:lnTo>
                  <a:lnTo>
                    <a:pt x="464" y="231"/>
                  </a:lnTo>
                  <a:lnTo>
                    <a:pt x="413" y="183"/>
                  </a:lnTo>
                  <a:lnTo>
                    <a:pt x="391" y="175"/>
                  </a:lnTo>
                  <a:lnTo>
                    <a:pt x="376" y="175"/>
                  </a:lnTo>
                  <a:lnTo>
                    <a:pt x="369" y="175"/>
                  </a:lnTo>
                  <a:lnTo>
                    <a:pt x="339" y="159"/>
                  </a:lnTo>
                  <a:lnTo>
                    <a:pt x="317" y="143"/>
                  </a:lnTo>
                  <a:lnTo>
                    <a:pt x="287" y="135"/>
                  </a:lnTo>
                  <a:lnTo>
                    <a:pt x="258" y="111"/>
                  </a:lnTo>
                  <a:lnTo>
                    <a:pt x="243" y="111"/>
                  </a:lnTo>
                  <a:lnTo>
                    <a:pt x="214" y="80"/>
                  </a:lnTo>
                  <a:lnTo>
                    <a:pt x="170" y="64"/>
                  </a:lnTo>
                  <a:lnTo>
                    <a:pt x="163" y="56"/>
                  </a:lnTo>
                  <a:lnTo>
                    <a:pt x="163" y="48"/>
                  </a:lnTo>
                  <a:lnTo>
                    <a:pt x="155" y="24"/>
                  </a:lnTo>
                  <a:lnTo>
                    <a:pt x="111" y="24"/>
                  </a:lnTo>
                  <a:lnTo>
                    <a:pt x="89" y="24"/>
                  </a:lnTo>
                  <a:lnTo>
                    <a:pt x="74" y="24"/>
                  </a:lnTo>
                  <a:lnTo>
                    <a:pt x="59" y="24"/>
                  </a:lnTo>
                  <a:lnTo>
                    <a:pt x="52" y="8"/>
                  </a:lnTo>
                  <a:lnTo>
                    <a:pt x="23" y="0"/>
                  </a:lnTo>
                  <a:lnTo>
                    <a:pt x="8" y="0"/>
                  </a:lnTo>
                  <a:lnTo>
                    <a:pt x="0"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45" name="Freeform 313"/>
            <p:cNvSpPr>
              <a:spLocks/>
            </p:cNvSpPr>
            <p:nvPr/>
          </p:nvSpPr>
          <p:spPr bwMode="auto">
            <a:xfrm>
              <a:off x="2433" y="21064"/>
              <a:ext cx="678" cy="567"/>
            </a:xfrm>
            <a:custGeom>
              <a:avLst/>
              <a:gdLst>
                <a:gd name="T0" fmla="*/ 0 w 678"/>
                <a:gd name="T1" fmla="*/ 24 h 567"/>
                <a:gd name="T2" fmla="*/ 23 w 678"/>
                <a:gd name="T3" fmla="*/ 56 h 567"/>
                <a:gd name="T4" fmla="*/ 59 w 678"/>
                <a:gd name="T5" fmla="*/ 111 h 567"/>
                <a:gd name="T6" fmla="*/ 89 w 678"/>
                <a:gd name="T7" fmla="*/ 111 h 567"/>
                <a:gd name="T8" fmla="*/ 111 w 678"/>
                <a:gd name="T9" fmla="*/ 111 h 567"/>
                <a:gd name="T10" fmla="*/ 141 w 678"/>
                <a:gd name="T11" fmla="*/ 135 h 567"/>
                <a:gd name="T12" fmla="*/ 155 w 678"/>
                <a:gd name="T13" fmla="*/ 143 h 567"/>
                <a:gd name="T14" fmla="*/ 207 w 678"/>
                <a:gd name="T15" fmla="*/ 175 h 567"/>
                <a:gd name="T16" fmla="*/ 222 w 678"/>
                <a:gd name="T17" fmla="*/ 207 h 567"/>
                <a:gd name="T18" fmla="*/ 243 w 678"/>
                <a:gd name="T19" fmla="*/ 239 h 567"/>
                <a:gd name="T20" fmla="*/ 243 w 678"/>
                <a:gd name="T21" fmla="*/ 271 h 567"/>
                <a:gd name="T22" fmla="*/ 287 w 678"/>
                <a:gd name="T23" fmla="*/ 295 h 567"/>
                <a:gd name="T24" fmla="*/ 317 w 678"/>
                <a:gd name="T25" fmla="*/ 327 h 567"/>
                <a:gd name="T26" fmla="*/ 339 w 678"/>
                <a:gd name="T27" fmla="*/ 335 h 567"/>
                <a:gd name="T28" fmla="*/ 339 w 678"/>
                <a:gd name="T29" fmla="*/ 383 h 567"/>
                <a:gd name="T30" fmla="*/ 376 w 678"/>
                <a:gd name="T31" fmla="*/ 407 h 567"/>
                <a:gd name="T32" fmla="*/ 420 w 678"/>
                <a:gd name="T33" fmla="*/ 463 h 567"/>
                <a:gd name="T34" fmla="*/ 435 w 678"/>
                <a:gd name="T35" fmla="*/ 487 h 567"/>
                <a:gd name="T36" fmla="*/ 464 w 678"/>
                <a:gd name="T37" fmla="*/ 487 h 567"/>
                <a:gd name="T38" fmla="*/ 479 w 678"/>
                <a:gd name="T39" fmla="*/ 503 h 567"/>
                <a:gd name="T40" fmla="*/ 516 w 678"/>
                <a:gd name="T41" fmla="*/ 511 h 567"/>
                <a:gd name="T42" fmla="*/ 583 w 678"/>
                <a:gd name="T43" fmla="*/ 559 h 567"/>
                <a:gd name="T44" fmla="*/ 627 w 678"/>
                <a:gd name="T45" fmla="*/ 567 h 567"/>
                <a:gd name="T46" fmla="*/ 649 w 678"/>
                <a:gd name="T47" fmla="*/ 559 h 567"/>
                <a:gd name="T48" fmla="*/ 678 w 678"/>
                <a:gd name="T49" fmla="*/ 559 h 567"/>
                <a:gd name="T50" fmla="*/ 678 w 678"/>
                <a:gd name="T51" fmla="*/ 519 h 567"/>
                <a:gd name="T52" fmla="*/ 678 w 678"/>
                <a:gd name="T53" fmla="*/ 487 h 567"/>
                <a:gd name="T54" fmla="*/ 678 w 678"/>
                <a:gd name="T55" fmla="*/ 439 h 567"/>
                <a:gd name="T56" fmla="*/ 678 w 678"/>
                <a:gd name="T57" fmla="*/ 423 h 567"/>
                <a:gd name="T58" fmla="*/ 649 w 678"/>
                <a:gd name="T59" fmla="*/ 391 h 567"/>
                <a:gd name="T60" fmla="*/ 590 w 678"/>
                <a:gd name="T61" fmla="*/ 383 h 567"/>
                <a:gd name="T62" fmla="*/ 583 w 678"/>
                <a:gd name="T63" fmla="*/ 343 h 567"/>
                <a:gd name="T64" fmla="*/ 583 w 678"/>
                <a:gd name="T65" fmla="*/ 327 h 567"/>
                <a:gd name="T66" fmla="*/ 546 w 678"/>
                <a:gd name="T67" fmla="*/ 303 h 567"/>
                <a:gd name="T68" fmla="*/ 531 w 678"/>
                <a:gd name="T69" fmla="*/ 295 h 567"/>
                <a:gd name="T70" fmla="*/ 501 w 678"/>
                <a:gd name="T71" fmla="*/ 271 h 567"/>
                <a:gd name="T72" fmla="*/ 531 w 678"/>
                <a:gd name="T73" fmla="*/ 263 h 567"/>
                <a:gd name="T74" fmla="*/ 501 w 678"/>
                <a:gd name="T75" fmla="*/ 239 h 567"/>
                <a:gd name="T76" fmla="*/ 479 w 678"/>
                <a:gd name="T77" fmla="*/ 263 h 567"/>
                <a:gd name="T78" fmla="*/ 472 w 678"/>
                <a:gd name="T79" fmla="*/ 239 h 567"/>
                <a:gd name="T80" fmla="*/ 413 w 678"/>
                <a:gd name="T81" fmla="*/ 183 h 567"/>
                <a:gd name="T82" fmla="*/ 376 w 678"/>
                <a:gd name="T83" fmla="*/ 175 h 567"/>
                <a:gd name="T84" fmla="*/ 339 w 678"/>
                <a:gd name="T85" fmla="*/ 159 h 567"/>
                <a:gd name="T86" fmla="*/ 287 w 678"/>
                <a:gd name="T87" fmla="*/ 135 h 567"/>
                <a:gd name="T88" fmla="*/ 243 w 678"/>
                <a:gd name="T89" fmla="*/ 111 h 567"/>
                <a:gd name="T90" fmla="*/ 170 w 678"/>
                <a:gd name="T91" fmla="*/ 64 h 567"/>
                <a:gd name="T92" fmla="*/ 163 w 678"/>
                <a:gd name="T93" fmla="*/ 48 h 567"/>
                <a:gd name="T94" fmla="*/ 111 w 678"/>
                <a:gd name="T95" fmla="*/ 24 h 567"/>
                <a:gd name="T96" fmla="*/ 74 w 678"/>
                <a:gd name="T97" fmla="*/ 24 h 567"/>
                <a:gd name="T98" fmla="*/ 52 w 678"/>
                <a:gd name="T99" fmla="*/ 8 h 567"/>
                <a:gd name="T100" fmla="*/ 8 w 678"/>
                <a:gd name="T101" fmla="*/ 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8" h="567">
                  <a:moveTo>
                    <a:pt x="0" y="0"/>
                  </a:moveTo>
                  <a:lnTo>
                    <a:pt x="0" y="24"/>
                  </a:lnTo>
                  <a:lnTo>
                    <a:pt x="0" y="48"/>
                  </a:lnTo>
                  <a:lnTo>
                    <a:pt x="23" y="56"/>
                  </a:lnTo>
                  <a:lnTo>
                    <a:pt x="52" y="80"/>
                  </a:lnTo>
                  <a:lnTo>
                    <a:pt x="59" y="111"/>
                  </a:lnTo>
                  <a:lnTo>
                    <a:pt x="74" y="111"/>
                  </a:lnTo>
                  <a:lnTo>
                    <a:pt x="89" y="111"/>
                  </a:lnTo>
                  <a:lnTo>
                    <a:pt x="96" y="111"/>
                  </a:lnTo>
                  <a:lnTo>
                    <a:pt x="111" y="111"/>
                  </a:lnTo>
                  <a:lnTo>
                    <a:pt x="126" y="111"/>
                  </a:lnTo>
                  <a:lnTo>
                    <a:pt x="141" y="135"/>
                  </a:lnTo>
                  <a:lnTo>
                    <a:pt x="141" y="143"/>
                  </a:lnTo>
                  <a:lnTo>
                    <a:pt x="155" y="143"/>
                  </a:lnTo>
                  <a:lnTo>
                    <a:pt x="178" y="175"/>
                  </a:lnTo>
                  <a:lnTo>
                    <a:pt x="207" y="175"/>
                  </a:lnTo>
                  <a:lnTo>
                    <a:pt x="214" y="175"/>
                  </a:lnTo>
                  <a:lnTo>
                    <a:pt x="222" y="207"/>
                  </a:lnTo>
                  <a:lnTo>
                    <a:pt x="222" y="223"/>
                  </a:lnTo>
                  <a:lnTo>
                    <a:pt x="243" y="239"/>
                  </a:lnTo>
                  <a:lnTo>
                    <a:pt x="243" y="263"/>
                  </a:lnTo>
                  <a:lnTo>
                    <a:pt x="243" y="271"/>
                  </a:lnTo>
                  <a:lnTo>
                    <a:pt x="258" y="287"/>
                  </a:lnTo>
                  <a:lnTo>
                    <a:pt x="287" y="295"/>
                  </a:lnTo>
                  <a:lnTo>
                    <a:pt x="310" y="327"/>
                  </a:lnTo>
                  <a:lnTo>
                    <a:pt x="317" y="327"/>
                  </a:lnTo>
                  <a:lnTo>
                    <a:pt x="339" y="327"/>
                  </a:lnTo>
                  <a:lnTo>
                    <a:pt x="339" y="335"/>
                  </a:lnTo>
                  <a:lnTo>
                    <a:pt x="339" y="343"/>
                  </a:lnTo>
                  <a:lnTo>
                    <a:pt x="339" y="383"/>
                  </a:lnTo>
                  <a:lnTo>
                    <a:pt x="339" y="391"/>
                  </a:lnTo>
                  <a:lnTo>
                    <a:pt x="376" y="407"/>
                  </a:lnTo>
                  <a:lnTo>
                    <a:pt x="391" y="439"/>
                  </a:lnTo>
                  <a:lnTo>
                    <a:pt x="420" y="463"/>
                  </a:lnTo>
                  <a:lnTo>
                    <a:pt x="428" y="471"/>
                  </a:lnTo>
                  <a:lnTo>
                    <a:pt x="435" y="487"/>
                  </a:lnTo>
                  <a:lnTo>
                    <a:pt x="435" y="503"/>
                  </a:lnTo>
                  <a:lnTo>
                    <a:pt x="464" y="487"/>
                  </a:lnTo>
                  <a:lnTo>
                    <a:pt x="472" y="503"/>
                  </a:lnTo>
                  <a:lnTo>
                    <a:pt x="479" y="503"/>
                  </a:lnTo>
                  <a:lnTo>
                    <a:pt x="501" y="503"/>
                  </a:lnTo>
                  <a:lnTo>
                    <a:pt x="516" y="511"/>
                  </a:lnTo>
                  <a:lnTo>
                    <a:pt x="546" y="551"/>
                  </a:lnTo>
                  <a:lnTo>
                    <a:pt x="583" y="559"/>
                  </a:lnTo>
                  <a:lnTo>
                    <a:pt x="612" y="567"/>
                  </a:lnTo>
                  <a:lnTo>
                    <a:pt x="627" y="567"/>
                  </a:lnTo>
                  <a:lnTo>
                    <a:pt x="634" y="559"/>
                  </a:lnTo>
                  <a:lnTo>
                    <a:pt x="649" y="559"/>
                  </a:lnTo>
                  <a:lnTo>
                    <a:pt x="671" y="559"/>
                  </a:lnTo>
                  <a:lnTo>
                    <a:pt x="678" y="559"/>
                  </a:lnTo>
                  <a:lnTo>
                    <a:pt x="678" y="551"/>
                  </a:lnTo>
                  <a:lnTo>
                    <a:pt x="678" y="519"/>
                  </a:lnTo>
                  <a:lnTo>
                    <a:pt x="678" y="511"/>
                  </a:lnTo>
                  <a:lnTo>
                    <a:pt x="678" y="487"/>
                  </a:lnTo>
                  <a:lnTo>
                    <a:pt x="678" y="463"/>
                  </a:lnTo>
                  <a:lnTo>
                    <a:pt x="678" y="439"/>
                  </a:lnTo>
                  <a:lnTo>
                    <a:pt x="678" y="431"/>
                  </a:lnTo>
                  <a:lnTo>
                    <a:pt x="678" y="423"/>
                  </a:lnTo>
                  <a:lnTo>
                    <a:pt x="671" y="407"/>
                  </a:lnTo>
                  <a:lnTo>
                    <a:pt x="649" y="391"/>
                  </a:lnTo>
                  <a:lnTo>
                    <a:pt x="627" y="391"/>
                  </a:lnTo>
                  <a:lnTo>
                    <a:pt x="590" y="383"/>
                  </a:lnTo>
                  <a:lnTo>
                    <a:pt x="590" y="359"/>
                  </a:lnTo>
                  <a:lnTo>
                    <a:pt x="583" y="343"/>
                  </a:lnTo>
                  <a:lnTo>
                    <a:pt x="583" y="335"/>
                  </a:lnTo>
                  <a:lnTo>
                    <a:pt x="583" y="327"/>
                  </a:lnTo>
                  <a:lnTo>
                    <a:pt x="568" y="327"/>
                  </a:lnTo>
                  <a:lnTo>
                    <a:pt x="546" y="303"/>
                  </a:lnTo>
                  <a:lnTo>
                    <a:pt x="531" y="303"/>
                  </a:lnTo>
                  <a:lnTo>
                    <a:pt x="531" y="295"/>
                  </a:lnTo>
                  <a:lnTo>
                    <a:pt x="501" y="287"/>
                  </a:lnTo>
                  <a:lnTo>
                    <a:pt x="501" y="271"/>
                  </a:lnTo>
                  <a:lnTo>
                    <a:pt x="516" y="271"/>
                  </a:lnTo>
                  <a:lnTo>
                    <a:pt x="531" y="263"/>
                  </a:lnTo>
                  <a:lnTo>
                    <a:pt x="516" y="239"/>
                  </a:lnTo>
                  <a:lnTo>
                    <a:pt x="501" y="239"/>
                  </a:lnTo>
                  <a:lnTo>
                    <a:pt x="501" y="247"/>
                  </a:lnTo>
                  <a:lnTo>
                    <a:pt x="479" y="263"/>
                  </a:lnTo>
                  <a:lnTo>
                    <a:pt x="479" y="247"/>
                  </a:lnTo>
                  <a:lnTo>
                    <a:pt x="472" y="239"/>
                  </a:lnTo>
                  <a:lnTo>
                    <a:pt x="464" y="231"/>
                  </a:lnTo>
                  <a:lnTo>
                    <a:pt x="413" y="183"/>
                  </a:lnTo>
                  <a:lnTo>
                    <a:pt x="391" y="175"/>
                  </a:lnTo>
                  <a:lnTo>
                    <a:pt x="376" y="175"/>
                  </a:lnTo>
                  <a:lnTo>
                    <a:pt x="369" y="175"/>
                  </a:lnTo>
                  <a:lnTo>
                    <a:pt x="339" y="159"/>
                  </a:lnTo>
                  <a:lnTo>
                    <a:pt x="317" y="143"/>
                  </a:lnTo>
                  <a:lnTo>
                    <a:pt x="287" y="135"/>
                  </a:lnTo>
                  <a:lnTo>
                    <a:pt x="258" y="111"/>
                  </a:lnTo>
                  <a:lnTo>
                    <a:pt x="243" y="111"/>
                  </a:lnTo>
                  <a:lnTo>
                    <a:pt x="214" y="80"/>
                  </a:lnTo>
                  <a:lnTo>
                    <a:pt x="170" y="64"/>
                  </a:lnTo>
                  <a:lnTo>
                    <a:pt x="163" y="56"/>
                  </a:lnTo>
                  <a:lnTo>
                    <a:pt x="163" y="48"/>
                  </a:lnTo>
                  <a:lnTo>
                    <a:pt x="155" y="24"/>
                  </a:lnTo>
                  <a:lnTo>
                    <a:pt x="111" y="24"/>
                  </a:lnTo>
                  <a:lnTo>
                    <a:pt x="89" y="24"/>
                  </a:lnTo>
                  <a:lnTo>
                    <a:pt x="74" y="24"/>
                  </a:lnTo>
                  <a:lnTo>
                    <a:pt x="59" y="24"/>
                  </a:lnTo>
                  <a:lnTo>
                    <a:pt x="52" y="8"/>
                  </a:lnTo>
                  <a:lnTo>
                    <a:pt x="23" y="0"/>
                  </a:lnTo>
                  <a:lnTo>
                    <a:pt x="8" y="0"/>
                  </a:lnTo>
                  <a:lnTo>
                    <a:pt x="0"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46" name="Group 314"/>
          <p:cNvGrpSpPr>
            <a:grpSpLocks/>
          </p:cNvGrpSpPr>
          <p:nvPr/>
        </p:nvGrpSpPr>
        <p:grpSpPr bwMode="auto">
          <a:xfrm>
            <a:off x="2332038" y="5067300"/>
            <a:ext cx="211137" cy="330200"/>
            <a:chOff x="1503" y="20880"/>
            <a:chExt cx="133" cy="208"/>
          </a:xfrm>
        </p:grpSpPr>
        <p:sp>
          <p:nvSpPr>
            <p:cNvPr id="658747" name="Freeform 315"/>
            <p:cNvSpPr>
              <a:spLocks/>
            </p:cNvSpPr>
            <p:nvPr/>
          </p:nvSpPr>
          <p:spPr bwMode="auto">
            <a:xfrm>
              <a:off x="1503" y="20880"/>
              <a:ext cx="133" cy="208"/>
            </a:xfrm>
            <a:custGeom>
              <a:avLst/>
              <a:gdLst>
                <a:gd name="T0" fmla="*/ 8 w 133"/>
                <a:gd name="T1" fmla="*/ 0 h 208"/>
                <a:gd name="T2" fmla="*/ 37 w 133"/>
                <a:gd name="T3" fmla="*/ 8 h 208"/>
                <a:gd name="T4" fmla="*/ 30 w 133"/>
                <a:gd name="T5" fmla="*/ 8 h 208"/>
                <a:gd name="T6" fmla="*/ 30 w 133"/>
                <a:gd name="T7" fmla="*/ 16 h 208"/>
                <a:gd name="T8" fmla="*/ 30 w 133"/>
                <a:gd name="T9" fmla="*/ 48 h 208"/>
                <a:gd name="T10" fmla="*/ 8 w 133"/>
                <a:gd name="T11" fmla="*/ 48 h 208"/>
                <a:gd name="T12" fmla="*/ 0 w 133"/>
                <a:gd name="T13" fmla="*/ 48 h 208"/>
                <a:gd name="T14" fmla="*/ 8 w 133"/>
                <a:gd name="T15" fmla="*/ 56 h 208"/>
                <a:gd name="T16" fmla="*/ 8 w 133"/>
                <a:gd name="T17" fmla="*/ 72 h 208"/>
                <a:gd name="T18" fmla="*/ 8 w 133"/>
                <a:gd name="T19" fmla="*/ 88 h 208"/>
                <a:gd name="T20" fmla="*/ 8 w 133"/>
                <a:gd name="T21" fmla="*/ 104 h 208"/>
                <a:gd name="T22" fmla="*/ 8 w 133"/>
                <a:gd name="T23" fmla="*/ 128 h 208"/>
                <a:gd name="T24" fmla="*/ 8 w 133"/>
                <a:gd name="T25" fmla="*/ 152 h 208"/>
                <a:gd name="T26" fmla="*/ 8 w 133"/>
                <a:gd name="T27" fmla="*/ 160 h 208"/>
                <a:gd name="T28" fmla="*/ 8 w 133"/>
                <a:gd name="T29" fmla="*/ 184 h 208"/>
                <a:gd name="T30" fmla="*/ 30 w 133"/>
                <a:gd name="T31" fmla="*/ 192 h 208"/>
                <a:gd name="T32" fmla="*/ 37 w 133"/>
                <a:gd name="T33" fmla="*/ 208 h 208"/>
                <a:gd name="T34" fmla="*/ 45 w 133"/>
                <a:gd name="T35" fmla="*/ 208 h 208"/>
                <a:gd name="T36" fmla="*/ 52 w 133"/>
                <a:gd name="T37" fmla="*/ 208 h 208"/>
                <a:gd name="T38" fmla="*/ 82 w 133"/>
                <a:gd name="T39" fmla="*/ 208 h 208"/>
                <a:gd name="T40" fmla="*/ 82 w 133"/>
                <a:gd name="T41" fmla="*/ 192 h 208"/>
                <a:gd name="T42" fmla="*/ 96 w 133"/>
                <a:gd name="T43" fmla="*/ 192 h 208"/>
                <a:gd name="T44" fmla="*/ 104 w 133"/>
                <a:gd name="T45" fmla="*/ 192 h 208"/>
                <a:gd name="T46" fmla="*/ 126 w 133"/>
                <a:gd name="T47" fmla="*/ 184 h 208"/>
                <a:gd name="T48" fmla="*/ 126 w 133"/>
                <a:gd name="T49" fmla="*/ 160 h 208"/>
                <a:gd name="T50" fmla="*/ 133 w 133"/>
                <a:gd name="T51" fmla="*/ 136 h 208"/>
                <a:gd name="T52" fmla="*/ 126 w 133"/>
                <a:gd name="T53" fmla="*/ 128 h 208"/>
                <a:gd name="T54" fmla="*/ 104 w 133"/>
                <a:gd name="T55" fmla="*/ 120 h 208"/>
                <a:gd name="T56" fmla="*/ 104 w 133"/>
                <a:gd name="T57" fmla="*/ 104 h 208"/>
                <a:gd name="T58" fmla="*/ 82 w 133"/>
                <a:gd name="T59" fmla="*/ 56 h 208"/>
                <a:gd name="T60" fmla="*/ 52 w 133"/>
                <a:gd name="T61" fmla="*/ 8 h 208"/>
                <a:gd name="T62" fmla="*/ 45 w 133"/>
                <a:gd name="T63" fmla="*/ 8 h 208"/>
                <a:gd name="T64" fmla="*/ 37 w 133"/>
                <a:gd name="T65" fmla="*/ 0 h 208"/>
                <a:gd name="T66" fmla="*/ 30 w 133"/>
                <a:gd name="T67" fmla="*/ 0 h 208"/>
                <a:gd name="T68" fmla="*/ 8 w 133"/>
                <a:gd name="T6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208">
                  <a:moveTo>
                    <a:pt x="8" y="0"/>
                  </a:moveTo>
                  <a:lnTo>
                    <a:pt x="37" y="8"/>
                  </a:lnTo>
                  <a:lnTo>
                    <a:pt x="30" y="8"/>
                  </a:lnTo>
                  <a:lnTo>
                    <a:pt x="30" y="16"/>
                  </a:lnTo>
                  <a:lnTo>
                    <a:pt x="30" y="48"/>
                  </a:lnTo>
                  <a:lnTo>
                    <a:pt x="8" y="48"/>
                  </a:lnTo>
                  <a:lnTo>
                    <a:pt x="0" y="48"/>
                  </a:lnTo>
                  <a:lnTo>
                    <a:pt x="8" y="56"/>
                  </a:lnTo>
                  <a:lnTo>
                    <a:pt x="8" y="72"/>
                  </a:lnTo>
                  <a:lnTo>
                    <a:pt x="8" y="88"/>
                  </a:lnTo>
                  <a:lnTo>
                    <a:pt x="8" y="104"/>
                  </a:lnTo>
                  <a:lnTo>
                    <a:pt x="8" y="128"/>
                  </a:lnTo>
                  <a:lnTo>
                    <a:pt x="8" y="152"/>
                  </a:lnTo>
                  <a:lnTo>
                    <a:pt x="8" y="160"/>
                  </a:lnTo>
                  <a:lnTo>
                    <a:pt x="8" y="184"/>
                  </a:lnTo>
                  <a:lnTo>
                    <a:pt x="30" y="192"/>
                  </a:lnTo>
                  <a:lnTo>
                    <a:pt x="37" y="208"/>
                  </a:lnTo>
                  <a:lnTo>
                    <a:pt x="45" y="208"/>
                  </a:lnTo>
                  <a:lnTo>
                    <a:pt x="52" y="208"/>
                  </a:lnTo>
                  <a:lnTo>
                    <a:pt x="82" y="208"/>
                  </a:lnTo>
                  <a:lnTo>
                    <a:pt x="82" y="192"/>
                  </a:lnTo>
                  <a:lnTo>
                    <a:pt x="96" y="192"/>
                  </a:lnTo>
                  <a:lnTo>
                    <a:pt x="104" y="192"/>
                  </a:lnTo>
                  <a:lnTo>
                    <a:pt x="126" y="184"/>
                  </a:lnTo>
                  <a:lnTo>
                    <a:pt x="126" y="160"/>
                  </a:lnTo>
                  <a:lnTo>
                    <a:pt x="133" y="136"/>
                  </a:lnTo>
                  <a:lnTo>
                    <a:pt x="126" y="128"/>
                  </a:lnTo>
                  <a:lnTo>
                    <a:pt x="104" y="120"/>
                  </a:lnTo>
                  <a:lnTo>
                    <a:pt x="104" y="104"/>
                  </a:lnTo>
                  <a:lnTo>
                    <a:pt x="82" y="56"/>
                  </a:lnTo>
                  <a:lnTo>
                    <a:pt x="52" y="8"/>
                  </a:lnTo>
                  <a:lnTo>
                    <a:pt x="45" y="8"/>
                  </a:lnTo>
                  <a:lnTo>
                    <a:pt x="37" y="0"/>
                  </a:lnTo>
                  <a:lnTo>
                    <a:pt x="30" y="0"/>
                  </a:lnTo>
                  <a:lnTo>
                    <a:pt x="8"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48" name="Freeform 316"/>
            <p:cNvSpPr>
              <a:spLocks/>
            </p:cNvSpPr>
            <p:nvPr/>
          </p:nvSpPr>
          <p:spPr bwMode="auto">
            <a:xfrm>
              <a:off x="1503" y="20880"/>
              <a:ext cx="133" cy="208"/>
            </a:xfrm>
            <a:custGeom>
              <a:avLst/>
              <a:gdLst>
                <a:gd name="T0" fmla="*/ 8 w 133"/>
                <a:gd name="T1" fmla="*/ 0 h 208"/>
                <a:gd name="T2" fmla="*/ 37 w 133"/>
                <a:gd name="T3" fmla="*/ 8 h 208"/>
                <a:gd name="T4" fmla="*/ 30 w 133"/>
                <a:gd name="T5" fmla="*/ 8 h 208"/>
                <a:gd name="T6" fmla="*/ 30 w 133"/>
                <a:gd name="T7" fmla="*/ 16 h 208"/>
                <a:gd name="T8" fmla="*/ 30 w 133"/>
                <a:gd name="T9" fmla="*/ 48 h 208"/>
                <a:gd name="T10" fmla="*/ 8 w 133"/>
                <a:gd name="T11" fmla="*/ 48 h 208"/>
                <a:gd name="T12" fmla="*/ 0 w 133"/>
                <a:gd name="T13" fmla="*/ 48 h 208"/>
                <a:gd name="T14" fmla="*/ 8 w 133"/>
                <a:gd name="T15" fmla="*/ 56 h 208"/>
                <a:gd name="T16" fmla="*/ 8 w 133"/>
                <a:gd name="T17" fmla="*/ 72 h 208"/>
                <a:gd name="T18" fmla="*/ 8 w 133"/>
                <a:gd name="T19" fmla="*/ 88 h 208"/>
                <a:gd name="T20" fmla="*/ 8 w 133"/>
                <a:gd name="T21" fmla="*/ 104 h 208"/>
                <a:gd name="T22" fmla="*/ 8 w 133"/>
                <a:gd name="T23" fmla="*/ 128 h 208"/>
                <a:gd name="T24" fmla="*/ 8 w 133"/>
                <a:gd name="T25" fmla="*/ 152 h 208"/>
                <a:gd name="T26" fmla="*/ 8 w 133"/>
                <a:gd name="T27" fmla="*/ 160 h 208"/>
                <a:gd name="T28" fmla="*/ 8 w 133"/>
                <a:gd name="T29" fmla="*/ 184 h 208"/>
                <a:gd name="T30" fmla="*/ 30 w 133"/>
                <a:gd name="T31" fmla="*/ 192 h 208"/>
                <a:gd name="T32" fmla="*/ 37 w 133"/>
                <a:gd name="T33" fmla="*/ 208 h 208"/>
                <a:gd name="T34" fmla="*/ 45 w 133"/>
                <a:gd name="T35" fmla="*/ 208 h 208"/>
                <a:gd name="T36" fmla="*/ 52 w 133"/>
                <a:gd name="T37" fmla="*/ 208 h 208"/>
                <a:gd name="T38" fmla="*/ 82 w 133"/>
                <a:gd name="T39" fmla="*/ 208 h 208"/>
                <a:gd name="T40" fmla="*/ 82 w 133"/>
                <a:gd name="T41" fmla="*/ 192 h 208"/>
                <a:gd name="T42" fmla="*/ 96 w 133"/>
                <a:gd name="T43" fmla="*/ 192 h 208"/>
                <a:gd name="T44" fmla="*/ 104 w 133"/>
                <a:gd name="T45" fmla="*/ 192 h 208"/>
                <a:gd name="T46" fmla="*/ 126 w 133"/>
                <a:gd name="T47" fmla="*/ 184 h 208"/>
                <a:gd name="T48" fmla="*/ 126 w 133"/>
                <a:gd name="T49" fmla="*/ 160 h 208"/>
                <a:gd name="T50" fmla="*/ 133 w 133"/>
                <a:gd name="T51" fmla="*/ 136 h 208"/>
                <a:gd name="T52" fmla="*/ 126 w 133"/>
                <a:gd name="T53" fmla="*/ 128 h 208"/>
                <a:gd name="T54" fmla="*/ 104 w 133"/>
                <a:gd name="T55" fmla="*/ 120 h 208"/>
                <a:gd name="T56" fmla="*/ 104 w 133"/>
                <a:gd name="T57" fmla="*/ 104 h 208"/>
                <a:gd name="T58" fmla="*/ 82 w 133"/>
                <a:gd name="T59" fmla="*/ 56 h 208"/>
                <a:gd name="T60" fmla="*/ 52 w 133"/>
                <a:gd name="T61" fmla="*/ 8 h 208"/>
                <a:gd name="T62" fmla="*/ 45 w 133"/>
                <a:gd name="T63" fmla="*/ 8 h 208"/>
                <a:gd name="T64" fmla="*/ 37 w 133"/>
                <a:gd name="T65" fmla="*/ 0 h 208"/>
                <a:gd name="T66" fmla="*/ 30 w 133"/>
                <a:gd name="T67" fmla="*/ 0 h 208"/>
                <a:gd name="T68" fmla="*/ 8 w 133"/>
                <a:gd name="T6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208">
                  <a:moveTo>
                    <a:pt x="8" y="0"/>
                  </a:moveTo>
                  <a:lnTo>
                    <a:pt x="37" y="8"/>
                  </a:lnTo>
                  <a:lnTo>
                    <a:pt x="30" y="8"/>
                  </a:lnTo>
                  <a:lnTo>
                    <a:pt x="30" y="16"/>
                  </a:lnTo>
                  <a:lnTo>
                    <a:pt x="30" y="48"/>
                  </a:lnTo>
                  <a:lnTo>
                    <a:pt x="8" y="48"/>
                  </a:lnTo>
                  <a:lnTo>
                    <a:pt x="0" y="48"/>
                  </a:lnTo>
                  <a:lnTo>
                    <a:pt x="8" y="56"/>
                  </a:lnTo>
                  <a:lnTo>
                    <a:pt x="8" y="72"/>
                  </a:lnTo>
                  <a:lnTo>
                    <a:pt x="8" y="88"/>
                  </a:lnTo>
                  <a:lnTo>
                    <a:pt x="8" y="104"/>
                  </a:lnTo>
                  <a:lnTo>
                    <a:pt x="8" y="128"/>
                  </a:lnTo>
                  <a:lnTo>
                    <a:pt x="8" y="152"/>
                  </a:lnTo>
                  <a:lnTo>
                    <a:pt x="8" y="160"/>
                  </a:lnTo>
                  <a:lnTo>
                    <a:pt x="8" y="184"/>
                  </a:lnTo>
                  <a:lnTo>
                    <a:pt x="30" y="192"/>
                  </a:lnTo>
                  <a:lnTo>
                    <a:pt x="37" y="208"/>
                  </a:lnTo>
                  <a:lnTo>
                    <a:pt x="45" y="208"/>
                  </a:lnTo>
                  <a:lnTo>
                    <a:pt x="52" y="208"/>
                  </a:lnTo>
                  <a:lnTo>
                    <a:pt x="82" y="208"/>
                  </a:lnTo>
                  <a:lnTo>
                    <a:pt x="82" y="192"/>
                  </a:lnTo>
                  <a:lnTo>
                    <a:pt x="96" y="192"/>
                  </a:lnTo>
                  <a:lnTo>
                    <a:pt x="104" y="192"/>
                  </a:lnTo>
                  <a:lnTo>
                    <a:pt x="126" y="184"/>
                  </a:lnTo>
                  <a:lnTo>
                    <a:pt x="126" y="160"/>
                  </a:lnTo>
                  <a:lnTo>
                    <a:pt x="133" y="136"/>
                  </a:lnTo>
                  <a:lnTo>
                    <a:pt x="126" y="128"/>
                  </a:lnTo>
                  <a:lnTo>
                    <a:pt x="104" y="120"/>
                  </a:lnTo>
                  <a:lnTo>
                    <a:pt x="104" y="104"/>
                  </a:lnTo>
                  <a:lnTo>
                    <a:pt x="82" y="56"/>
                  </a:lnTo>
                  <a:lnTo>
                    <a:pt x="52" y="8"/>
                  </a:lnTo>
                  <a:lnTo>
                    <a:pt x="45" y="8"/>
                  </a:lnTo>
                  <a:lnTo>
                    <a:pt x="37" y="0"/>
                  </a:lnTo>
                  <a:lnTo>
                    <a:pt x="30" y="0"/>
                  </a:lnTo>
                  <a:lnTo>
                    <a:pt x="8"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49" name="Group 317"/>
          <p:cNvGrpSpPr>
            <a:grpSpLocks/>
          </p:cNvGrpSpPr>
          <p:nvPr/>
        </p:nvGrpSpPr>
        <p:grpSpPr bwMode="auto">
          <a:xfrm>
            <a:off x="4968875" y="3976688"/>
            <a:ext cx="219075" cy="190500"/>
            <a:chOff x="3164" y="20193"/>
            <a:chExt cx="138" cy="120"/>
          </a:xfrm>
        </p:grpSpPr>
        <p:sp>
          <p:nvSpPr>
            <p:cNvPr id="658750" name="Freeform 318"/>
            <p:cNvSpPr>
              <a:spLocks/>
            </p:cNvSpPr>
            <p:nvPr/>
          </p:nvSpPr>
          <p:spPr bwMode="auto">
            <a:xfrm>
              <a:off x="3164" y="20193"/>
              <a:ext cx="138" cy="120"/>
            </a:xfrm>
            <a:custGeom>
              <a:avLst/>
              <a:gdLst>
                <a:gd name="T0" fmla="*/ 138 w 138"/>
                <a:gd name="T1" fmla="*/ 0 h 120"/>
                <a:gd name="T2" fmla="*/ 109 w 138"/>
                <a:gd name="T3" fmla="*/ 0 h 120"/>
                <a:gd name="T4" fmla="*/ 88 w 138"/>
                <a:gd name="T5" fmla="*/ 16 h 120"/>
                <a:gd name="T6" fmla="*/ 66 w 138"/>
                <a:gd name="T7" fmla="*/ 16 h 120"/>
                <a:gd name="T8" fmla="*/ 51 w 138"/>
                <a:gd name="T9" fmla="*/ 16 h 120"/>
                <a:gd name="T10" fmla="*/ 44 w 138"/>
                <a:gd name="T11" fmla="*/ 32 h 120"/>
                <a:gd name="T12" fmla="*/ 22 w 138"/>
                <a:gd name="T13" fmla="*/ 48 h 120"/>
                <a:gd name="T14" fmla="*/ 7 w 138"/>
                <a:gd name="T15" fmla="*/ 48 h 120"/>
                <a:gd name="T16" fmla="*/ 0 w 138"/>
                <a:gd name="T17" fmla="*/ 64 h 120"/>
                <a:gd name="T18" fmla="*/ 0 w 138"/>
                <a:gd name="T19" fmla="*/ 72 h 120"/>
                <a:gd name="T20" fmla="*/ 0 w 138"/>
                <a:gd name="T21" fmla="*/ 104 h 120"/>
                <a:gd name="T22" fmla="*/ 7 w 138"/>
                <a:gd name="T23" fmla="*/ 112 h 120"/>
                <a:gd name="T24" fmla="*/ 22 w 138"/>
                <a:gd name="T25" fmla="*/ 120 h 120"/>
                <a:gd name="T26" fmla="*/ 44 w 138"/>
                <a:gd name="T27" fmla="*/ 120 h 120"/>
                <a:gd name="T28" fmla="*/ 66 w 138"/>
                <a:gd name="T29" fmla="*/ 120 h 120"/>
                <a:gd name="T30" fmla="*/ 81 w 138"/>
                <a:gd name="T31" fmla="*/ 120 h 120"/>
                <a:gd name="T32" fmla="*/ 88 w 138"/>
                <a:gd name="T33" fmla="*/ 112 h 120"/>
                <a:gd name="T34" fmla="*/ 88 w 138"/>
                <a:gd name="T35" fmla="*/ 104 h 120"/>
                <a:gd name="T36" fmla="*/ 95 w 138"/>
                <a:gd name="T37" fmla="*/ 72 h 120"/>
                <a:gd name="T38" fmla="*/ 109 w 138"/>
                <a:gd name="T39" fmla="*/ 72 h 120"/>
                <a:gd name="T40" fmla="*/ 109 w 138"/>
                <a:gd name="T41" fmla="*/ 64 h 120"/>
                <a:gd name="T42" fmla="*/ 131 w 138"/>
                <a:gd name="T43" fmla="*/ 32 h 120"/>
                <a:gd name="T44" fmla="*/ 138 w 138"/>
                <a:gd name="T45" fmla="*/ 32 h 120"/>
                <a:gd name="T46" fmla="*/ 138 w 138"/>
                <a:gd name="T47" fmla="*/ 16 h 120"/>
                <a:gd name="T48" fmla="*/ 138 w 138"/>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20">
                  <a:moveTo>
                    <a:pt x="138" y="0"/>
                  </a:moveTo>
                  <a:lnTo>
                    <a:pt x="109" y="0"/>
                  </a:lnTo>
                  <a:lnTo>
                    <a:pt x="88" y="16"/>
                  </a:lnTo>
                  <a:lnTo>
                    <a:pt x="66" y="16"/>
                  </a:lnTo>
                  <a:lnTo>
                    <a:pt x="51" y="16"/>
                  </a:lnTo>
                  <a:lnTo>
                    <a:pt x="44" y="32"/>
                  </a:lnTo>
                  <a:lnTo>
                    <a:pt x="22" y="48"/>
                  </a:lnTo>
                  <a:lnTo>
                    <a:pt x="7" y="48"/>
                  </a:lnTo>
                  <a:lnTo>
                    <a:pt x="0" y="64"/>
                  </a:lnTo>
                  <a:lnTo>
                    <a:pt x="0" y="72"/>
                  </a:lnTo>
                  <a:lnTo>
                    <a:pt x="0" y="104"/>
                  </a:lnTo>
                  <a:lnTo>
                    <a:pt x="7" y="112"/>
                  </a:lnTo>
                  <a:lnTo>
                    <a:pt x="22" y="120"/>
                  </a:lnTo>
                  <a:lnTo>
                    <a:pt x="44" y="120"/>
                  </a:lnTo>
                  <a:lnTo>
                    <a:pt x="66" y="120"/>
                  </a:lnTo>
                  <a:lnTo>
                    <a:pt x="81" y="120"/>
                  </a:lnTo>
                  <a:lnTo>
                    <a:pt x="88" y="112"/>
                  </a:lnTo>
                  <a:lnTo>
                    <a:pt x="88" y="104"/>
                  </a:lnTo>
                  <a:lnTo>
                    <a:pt x="95" y="72"/>
                  </a:lnTo>
                  <a:lnTo>
                    <a:pt x="109" y="72"/>
                  </a:lnTo>
                  <a:lnTo>
                    <a:pt x="109" y="64"/>
                  </a:lnTo>
                  <a:lnTo>
                    <a:pt x="131" y="32"/>
                  </a:lnTo>
                  <a:lnTo>
                    <a:pt x="138" y="32"/>
                  </a:lnTo>
                  <a:lnTo>
                    <a:pt x="138" y="16"/>
                  </a:lnTo>
                  <a:lnTo>
                    <a:pt x="138"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51" name="Freeform 319"/>
            <p:cNvSpPr>
              <a:spLocks/>
            </p:cNvSpPr>
            <p:nvPr/>
          </p:nvSpPr>
          <p:spPr bwMode="auto">
            <a:xfrm>
              <a:off x="3164" y="20193"/>
              <a:ext cx="138" cy="120"/>
            </a:xfrm>
            <a:custGeom>
              <a:avLst/>
              <a:gdLst>
                <a:gd name="T0" fmla="*/ 138 w 138"/>
                <a:gd name="T1" fmla="*/ 0 h 120"/>
                <a:gd name="T2" fmla="*/ 109 w 138"/>
                <a:gd name="T3" fmla="*/ 0 h 120"/>
                <a:gd name="T4" fmla="*/ 88 w 138"/>
                <a:gd name="T5" fmla="*/ 16 h 120"/>
                <a:gd name="T6" fmla="*/ 66 w 138"/>
                <a:gd name="T7" fmla="*/ 16 h 120"/>
                <a:gd name="T8" fmla="*/ 51 w 138"/>
                <a:gd name="T9" fmla="*/ 16 h 120"/>
                <a:gd name="T10" fmla="*/ 44 w 138"/>
                <a:gd name="T11" fmla="*/ 32 h 120"/>
                <a:gd name="T12" fmla="*/ 22 w 138"/>
                <a:gd name="T13" fmla="*/ 48 h 120"/>
                <a:gd name="T14" fmla="*/ 7 w 138"/>
                <a:gd name="T15" fmla="*/ 48 h 120"/>
                <a:gd name="T16" fmla="*/ 0 w 138"/>
                <a:gd name="T17" fmla="*/ 64 h 120"/>
                <a:gd name="T18" fmla="*/ 0 w 138"/>
                <a:gd name="T19" fmla="*/ 72 h 120"/>
                <a:gd name="T20" fmla="*/ 0 w 138"/>
                <a:gd name="T21" fmla="*/ 104 h 120"/>
                <a:gd name="T22" fmla="*/ 7 w 138"/>
                <a:gd name="T23" fmla="*/ 112 h 120"/>
                <a:gd name="T24" fmla="*/ 22 w 138"/>
                <a:gd name="T25" fmla="*/ 120 h 120"/>
                <a:gd name="T26" fmla="*/ 44 w 138"/>
                <a:gd name="T27" fmla="*/ 120 h 120"/>
                <a:gd name="T28" fmla="*/ 66 w 138"/>
                <a:gd name="T29" fmla="*/ 120 h 120"/>
                <a:gd name="T30" fmla="*/ 81 w 138"/>
                <a:gd name="T31" fmla="*/ 120 h 120"/>
                <a:gd name="T32" fmla="*/ 88 w 138"/>
                <a:gd name="T33" fmla="*/ 112 h 120"/>
                <a:gd name="T34" fmla="*/ 88 w 138"/>
                <a:gd name="T35" fmla="*/ 104 h 120"/>
                <a:gd name="T36" fmla="*/ 95 w 138"/>
                <a:gd name="T37" fmla="*/ 72 h 120"/>
                <a:gd name="T38" fmla="*/ 109 w 138"/>
                <a:gd name="T39" fmla="*/ 72 h 120"/>
                <a:gd name="T40" fmla="*/ 109 w 138"/>
                <a:gd name="T41" fmla="*/ 64 h 120"/>
                <a:gd name="T42" fmla="*/ 131 w 138"/>
                <a:gd name="T43" fmla="*/ 32 h 120"/>
                <a:gd name="T44" fmla="*/ 138 w 138"/>
                <a:gd name="T45" fmla="*/ 32 h 120"/>
                <a:gd name="T46" fmla="*/ 138 w 138"/>
                <a:gd name="T47" fmla="*/ 16 h 120"/>
                <a:gd name="T48" fmla="*/ 138 w 138"/>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8" h="120">
                  <a:moveTo>
                    <a:pt x="138" y="0"/>
                  </a:moveTo>
                  <a:lnTo>
                    <a:pt x="109" y="0"/>
                  </a:lnTo>
                  <a:lnTo>
                    <a:pt x="88" y="16"/>
                  </a:lnTo>
                  <a:lnTo>
                    <a:pt x="66" y="16"/>
                  </a:lnTo>
                  <a:lnTo>
                    <a:pt x="51" y="16"/>
                  </a:lnTo>
                  <a:lnTo>
                    <a:pt x="44" y="32"/>
                  </a:lnTo>
                  <a:lnTo>
                    <a:pt x="22" y="48"/>
                  </a:lnTo>
                  <a:lnTo>
                    <a:pt x="7" y="48"/>
                  </a:lnTo>
                  <a:lnTo>
                    <a:pt x="0" y="64"/>
                  </a:lnTo>
                  <a:lnTo>
                    <a:pt x="0" y="72"/>
                  </a:lnTo>
                  <a:lnTo>
                    <a:pt x="0" y="104"/>
                  </a:lnTo>
                  <a:lnTo>
                    <a:pt x="7" y="112"/>
                  </a:lnTo>
                  <a:lnTo>
                    <a:pt x="22" y="120"/>
                  </a:lnTo>
                  <a:lnTo>
                    <a:pt x="44" y="120"/>
                  </a:lnTo>
                  <a:lnTo>
                    <a:pt x="66" y="120"/>
                  </a:lnTo>
                  <a:lnTo>
                    <a:pt x="81" y="120"/>
                  </a:lnTo>
                  <a:lnTo>
                    <a:pt x="88" y="112"/>
                  </a:lnTo>
                  <a:lnTo>
                    <a:pt x="88" y="104"/>
                  </a:lnTo>
                  <a:lnTo>
                    <a:pt x="95" y="72"/>
                  </a:lnTo>
                  <a:lnTo>
                    <a:pt x="109" y="72"/>
                  </a:lnTo>
                  <a:lnTo>
                    <a:pt x="109" y="64"/>
                  </a:lnTo>
                  <a:lnTo>
                    <a:pt x="131" y="32"/>
                  </a:lnTo>
                  <a:lnTo>
                    <a:pt x="138" y="32"/>
                  </a:lnTo>
                  <a:lnTo>
                    <a:pt x="138" y="16"/>
                  </a:lnTo>
                  <a:lnTo>
                    <a:pt x="138"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52" name="Group 320"/>
          <p:cNvGrpSpPr>
            <a:grpSpLocks/>
          </p:cNvGrpSpPr>
          <p:nvPr/>
        </p:nvGrpSpPr>
        <p:grpSpPr bwMode="auto">
          <a:xfrm>
            <a:off x="6454775" y="4319588"/>
            <a:ext cx="128588" cy="127000"/>
            <a:chOff x="4100" y="20409"/>
            <a:chExt cx="81" cy="80"/>
          </a:xfrm>
        </p:grpSpPr>
        <p:sp>
          <p:nvSpPr>
            <p:cNvPr id="658753" name="Freeform 321"/>
            <p:cNvSpPr>
              <a:spLocks/>
            </p:cNvSpPr>
            <p:nvPr/>
          </p:nvSpPr>
          <p:spPr bwMode="auto">
            <a:xfrm>
              <a:off x="4100" y="20409"/>
              <a:ext cx="81" cy="80"/>
            </a:xfrm>
            <a:custGeom>
              <a:avLst/>
              <a:gdLst>
                <a:gd name="T0" fmla="*/ 29 w 81"/>
                <a:gd name="T1" fmla="*/ 0 h 80"/>
                <a:gd name="T2" fmla="*/ 29 w 81"/>
                <a:gd name="T3" fmla="*/ 0 h 80"/>
                <a:gd name="T4" fmla="*/ 7 w 81"/>
                <a:gd name="T5" fmla="*/ 8 h 80"/>
                <a:gd name="T6" fmla="*/ 0 w 81"/>
                <a:gd name="T7" fmla="*/ 32 h 80"/>
                <a:gd name="T8" fmla="*/ 7 w 81"/>
                <a:gd name="T9" fmla="*/ 32 h 80"/>
                <a:gd name="T10" fmla="*/ 44 w 81"/>
                <a:gd name="T11" fmla="*/ 40 h 80"/>
                <a:gd name="T12" fmla="*/ 66 w 81"/>
                <a:gd name="T13" fmla="*/ 72 h 80"/>
                <a:gd name="T14" fmla="*/ 81 w 81"/>
                <a:gd name="T15" fmla="*/ 80 h 80"/>
                <a:gd name="T16" fmla="*/ 81 w 81"/>
                <a:gd name="T17" fmla="*/ 72 h 80"/>
                <a:gd name="T18" fmla="*/ 81 w 81"/>
                <a:gd name="T19" fmla="*/ 40 h 80"/>
                <a:gd name="T20" fmla="*/ 66 w 81"/>
                <a:gd name="T21" fmla="*/ 32 h 80"/>
                <a:gd name="T22" fmla="*/ 44 w 81"/>
                <a:gd name="T23" fmla="*/ 8 h 80"/>
                <a:gd name="T24" fmla="*/ 29 w 81"/>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0">
                  <a:moveTo>
                    <a:pt x="29" y="0"/>
                  </a:moveTo>
                  <a:lnTo>
                    <a:pt x="29" y="0"/>
                  </a:lnTo>
                  <a:lnTo>
                    <a:pt x="7" y="8"/>
                  </a:lnTo>
                  <a:lnTo>
                    <a:pt x="0" y="32"/>
                  </a:lnTo>
                  <a:lnTo>
                    <a:pt x="7" y="32"/>
                  </a:lnTo>
                  <a:lnTo>
                    <a:pt x="44" y="40"/>
                  </a:lnTo>
                  <a:lnTo>
                    <a:pt x="66" y="72"/>
                  </a:lnTo>
                  <a:lnTo>
                    <a:pt x="81" y="80"/>
                  </a:lnTo>
                  <a:lnTo>
                    <a:pt x="81" y="72"/>
                  </a:lnTo>
                  <a:lnTo>
                    <a:pt x="81" y="40"/>
                  </a:lnTo>
                  <a:lnTo>
                    <a:pt x="66" y="32"/>
                  </a:lnTo>
                  <a:lnTo>
                    <a:pt x="44" y="8"/>
                  </a:lnTo>
                  <a:lnTo>
                    <a:pt x="29"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54" name="Freeform 322"/>
            <p:cNvSpPr>
              <a:spLocks/>
            </p:cNvSpPr>
            <p:nvPr/>
          </p:nvSpPr>
          <p:spPr bwMode="auto">
            <a:xfrm>
              <a:off x="4100" y="20409"/>
              <a:ext cx="81" cy="80"/>
            </a:xfrm>
            <a:custGeom>
              <a:avLst/>
              <a:gdLst>
                <a:gd name="T0" fmla="*/ 29 w 81"/>
                <a:gd name="T1" fmla="*/ 0 h 80"/>
                <a:gd name="T2" fmla="*/ 29 w 81"/>
                <a:gd name="T3" fmla="*/ 0 h 80"/>
                <a:gd name="T4" fmla="*/ 7 w 81"/>
                <a:gd name="T5" fmla="*/ 8 h 80"/>
                <a:gd name="T6" fmla="*/ 0 w 81"/>
                <a:gd name="T7" fmla="*/ 32 h 80"/>
                <a:gd name="T8" fmla="*/ 7 w 81"/>
                <a:gd name="T9" fmla="*/ 32 h 80"/>
                <a:gd name="T10" fmla="*/ 44 w 81"/>
                <a:gd name="T11" fmla="*/ 40 h 80"/>
                <a:gd name="T12" fmla="*/ 66 w 81"/>
                <a:gd name="T13" fmla="*/ 72 h 80"/>
                <a:gd name="T14" fmla="*/ 81 w 81"/>
                <a:gd name="T15" fmla="*/ 80 h 80"/>
                <a:gd name="T16" fmla="*/ 81 w 81"/>
                <a:gd name="T17" fmla="*/ 72 h 80"/>
                <a:gd name="T18" fmla="*/ 81 w 81"/>
                <a:gd name="T19" fmla="*/ 40 h 80"/>
                <a:gd name="T20" fmla="*/ 66 w 81"/>
                <a:gd name="T21" fmla="*/ 32 h 80"/>
                <a:gd name="T22" fmla="*/ 44 w 81"/>
                <a:gd name="T23" fmla="*/ 8 h 80"/>
                <a:gd name="T24" fmla="*/ 29 w 81"/>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80">
                  <a:moveTo>
                    <a:pt x="29" y="0"/>
                  </a:moveTo>
                  <a:lnTo>
                    <a:pt x="29" y="0"/>
                  </a:lnTo>
                  <a:lnTo>
                    <a:pt x="7" y="8"/>
                  </a:lnTo>
                  <a:lnTo>
                    <a:pt x="0" y="32"/>
                  </a:lnTo>
                  <a:lnTo>
                    <a:pt x="7" y="32"/>
                  </a:lnTo>
                  <a:lnTo>
                    <a:pt x="44" y="40"/>
                  </a:lnTo>
                  <a:lnTo>
                    <a:pt x="66" y="72"/>
                  </a:lnTo>
                  <a:lnTo>
                    <a:pt x="81" y="80"/>
                  </a:lnTo>
                  <a:lnTo>
                    <a:pt x="81" y="72"/>
                  </a:lnTo>
                  <a:lnTo>
                    <a:pt x="81" y="40"/>
                  </a:lnTo>
                  <a:lnTo>
                    <a:pt x="66" y="32"/>
                  </a:lnTo>
                  <a:lnTo>
                    <a:pt x="44" y="8"/>
                  </a:lnTo>
                  <a:lnTo>
                    <a:pt x="29"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55" name="Group 323"/>
          <p:cNvGrpSpPr>
            <a:grpSpLocks/>
          </p:cNvGrpSpPr>
          <p:nvPr/>
        </p:nvGrpSpPr>
        <p:grpSpPr bwMode="auto">
          <a:xfrm>
            <a:off x="6502400" y="4446588"/>
            <a:ext cx="80963" cy="76200"/>
            <a:chOff x="4130" y="20489"/>
            <a:chExt cx="51" cy="48"/>
          </a:xfrm>
        </p:grpSpPr>
        <p:sp>
          <p:nvSpPr>
            <p:cNvPr id="658756" name="Freeform 324"/>
            <p:cNvSpPr>
              <a:spLocks/>
            </p:cNvSpPr>
            <p:nvPr/>
          </p:nvSpPr>
          <p:spPr bwMode="auto">
            <a:xfrm>
              <a:off x="4130" y="20489"/>
              <a:ext cx="51" cy="48"/>
            </a:xfrm>
            <a:custGeom>
              <a:avLst/>
              <a:gdLst>
                <a:gd name="T0" fmla="*/ 22 w 51"/>
                <a:gd name="T1" fmla="*/ 0 h 48"/>
                <a:gd name="T2" fmla="*/ 14 w 51"/>
                <a:gd name="T3" fmla="*/ 0 h 48"/>
                <a:gd name="T4" fmla="*/ 14 w 51"/>
                <a:gd name="T5" fmla="*/ 8 h 48"/>
                <a:gd name="T6" fmla="*/ 0 w 51"/>
                <a:gd name="T7" fmla="*/ 8 h 48"/>
                <a:gd name="T8" fmla="*/ 0 w 51"/>
                <a:gd name="T9" fmla="*/ 24 h 48"/>
                <a:gd name="T10" fmla="*/ 14 w 51"/>
                <a:gd name="T11" fmla="*/ 32 h 48"/>
                <a:gd name="T12" fmla="*/ 22 w 51"/>
                <a:gd name="T13" fmla="*/ 40 h 48"/>
                <a:gd name="T14" fmla="*/ 22 w 51"/>
                <a:gd name="T15" fmla="*/ 48 h 48"/>
                <a:gd name="T16" fmla="*/ 36 w 51"/>
                <a:gd name="T17" fmla="*/ 48 h 48"/>
                <a:gd name="T18" fmla="*/ 51 w 51"/>
                <a:gd name="T19" fmla="*/ 48 h 48"/>
                <a:gd name="T20" fmla="*/ 51 w 51"/>
                <a:gd name="T21" fmla="*/ 40 h 48"/>
                <a:gd name="T22" fmla="*/ 51 w 51"/>
                <a:gd name="T23" fmla="*/ 32 h 48"/>
                <a:gd name="T24" fmla="*/ 36 w 51"/>
                <a:gd name="T25" fmla="*/ 16 h 48"/>
                <a:gd name="T26" fmla="*/ 22 w 51"/>
                <a:gd name="T27" fmla="*/ 8 h 48"/>
                <a:gd name="T28" fmla="*/ 22 w 51"/>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48">
                  <a:moveTo>
                    <a:pt x="22" y="0"/>
                  </a:moveTo>
                  <a:lnTo>
                    <a:pt x="14" y="0"/>
                  </a:lnTo>
                  <a:lnTo>
                    <a:pt x="14" y="8"/>
                  </a:lnTo>
                  <a:lnTo>
                    <a:pt x="0" y="8"/>
                  </a:lnTo>
                  <a:lnTo>
                    <a:pt x="0" y="24"/>
                  </a:lnTo>
                  <a:lnTo>
                    <a:pt x="14" y="32"/>
                  </a:lnTo>
                  <a:lnTo>
                    <a:pt x="22" y="40"/>
                  </a:lnTo>
                  <a:lnTo>
                    <a:pt x="22" y="48"/>
                  </a:lnTo>
                  <a:lnTo>
                    <a:pt x="36" y="48"/>
                  </a:lnTo>
                  <a:lnTo>
                    <a:pt x="51" y="48"/>
                  </a:lnTo>
                  <a:lnTo>
                    <a:pt x="51" y="40"/>
                  </a:lnTo>
                  <a:lnTo>
                    <a:pt x="51" y="32"/>
                  </a:lnTo>
                  <a:lnTo>
                    <a:pt x="36" y="16"/>
                  </a:lnTo>
                  <a:lnTo>
                    <a:pt x="22" y="8"/>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57" name="Freeform 325"/>
            <p:cNvSpPr>
              <a:spLocks/>
            </p:cNvSpPr>
            <p:nvPr/>
          </p:nvSpPr>
          <p:spPr bwMode="auto">
            <a:xfrm>
              <a:off x="4130" y="20489"/>
              <a:ext cx="51" cy="48"/>
            </a:xfrm>
            <a:custGeom>
              <a:avLst/>
              <a:gdLst>
                <a:gd name="T0" fmla="*/ 22 w 51"/>
                <a:gd name="T1" fmla="*/ 0 h 48"/>
                <a:gd name="T2" fmla="*/ 14 w 51"/>
                <a:gd name="T3" fmla="*/ 0 h 48"/>
                <a:gd name="T4" fmla="*/ 14 w 51"/>
                <a:gd name="T5" fmla="*/ 8 h 48"/>
                <a:gd name="T6" fmla="*/ 0 w 51"/>
                <a:gd name="T7" fmla="*/ 8 h 48"/>
                <a:gd name="T8" fmla="*/ 0 w 51"/>
                <a:gd name="T9" fmla="*/ 24 h 48"/>
                <a:gd name="T10" fmla="*/ 14 w 51"/>
                <a:gd name="T11" fmla="*/ 32 h 48"/>
                <a:gd name="T12" fmla="*/ 22 w 51"/>
                <a:gd name="T13" fmla="*/ 40 h 48"/>
                <a:gd name="T14" fmla="*/ 22 w 51"/>
                <a:gd name="T15" fmla="*/ 48 h 48"/>
                <a:gd name="T16" fmla="*/ 36 w 51"/>
                <a:gd name="T17" fmla="*/ 48 h 48"/>
                <a:gd name="T18" fmla="*/ 51 w 51"/>
                <a:gd name="T19" fmla="*/ 48 h 48"/>
                <a:gd name="T20" fmla="*/ 51 w 51"/>
                <a:gd name="T21" fmla="*/ 40 h 48"/>
                <a:gd name="T22" fmla="*/ 51 w 51"/>
                <a:gd name="T23" fmla="*/ 32 h 48"/>
                <a:gd name="T24" fmla="*/ 36 w 51"/>
                <a:gd name="T25" fmla="*/ 16 h 48"/>
                <a:gd name="T26" fmla="*/ 22 w 51"/>
                <a:gd name="T27" fmla="*/ 8 h 48"/>
                <a:gd name="T28" fmla="*/ 22 w 51"/>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48">
                  <a:moveTo>
                    <a:pt x="22" y="0"/>
                  </a:moveTo>
                  <a:lnTo>
                    <a:pt x="14" y="0"/>
                  </a:lnTo>
                  <a:lnTo>
                    <a:pt x="14" y="8"/>
                  </a:lnTo>
                  <a:lnTo>
                    <a:pt x="0" y="8"/>
                  </a:lnTo>
                  <a:lnTo>
                    <a:pt x="0" y="24"/>
                  </a:lnTo>
                  <a:lnTo>
                    <a:pt x="14" y="32"/>
                  </a:lnTo>
                  <a:lnTo>
                    <a:pt x="22" y="40"/>
                  </a:lnTo>
                  <a:lnTo>
                    <a:pt x="22" y="48"/>
                  </a:lnTo>
                  <a:lnTo>
                    <a:pt x="36" y="48"/>
                  </a:lnTo>
                  <a:lnTo>
                    <a:pt x="51" y="48"/>
                  </a:lnTo>
                  <a:lnTo>
                    <a:pt x="51" y="40"/>
                  </a:lnTo>
                  <a:lnTo>
                    <a:pt x="51" y="32"/>
                  </a:lnTo>
                  <a:lnTo>
                    <a:pt x="36" y="16"/>
                  </a:lnTo>
                  <a:lnTo>
                    <a:pt x="22" y="8"/>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58" name="Group 326"/>
          <p:cNvGrpSpPr>
            <a:grpSpLocks/>
          </p:cNvGrpSpPr>
          <p:nvPr/>
        </p:nvGrpSpPr>
        <p:grpSpPr bwMode="auto">
          <a:xfrm>
            <a:off x="6089650" y="4344988"/>
            <a:ext cx="130175" cy="88900"/>
            <a:chOff x="3870" y="20425"/>
            <a:chExt cx="82" cy="56"/>
          </a:xfrm>
        </p:grpSpPr>
        <p:sp>
          <p:nvSpPr>
            <p:cNvPr id="658759" name="Freeform 327"/>
            <p:cNvSpPr>
              <a:spLocks/>
            </p:cNvSpPr>
            <p:nvPr/>
          </p:nvSpPr>
          <p:spPr bwMode="auto">
            <a:xfrm>
              <a:off x="3870" y="20425"/>
              <a:ext cx="82" cy="56"/>
            </a:xfrm>
            <a:custGeom>
              <a:avLst/>
              <a:gdLst>
                <a:gd name="T0" fmla="*/ 0 w 82"/>
                <a:gd name="T1" fmla="*/ 8 h 56"/>
                <a:gd name="T2" fmla="*/ 8 w 82"/>
                <a:gd name="T3" fmla="*/ 0 h 56"/>
                <a:gd name="T4" fmla="*/ 30 w 82"/>
                <a:gd name="T5" fmla="*/ 0 h 56"/>
                <a:gd name="T6" fmla="*/ 45 w 82"/>
                <a:gd name="T7" fmla="*/ 8 h 56"/>
                <a:gd name="T8" fmla="*/ 74 w 82"/>
                <a:gd name="T9" fmla="*/ 8 h 56"/>
                <a:gd name="T10" fmla="*/ 82 w 82"/>
                <a:gd name="T11" fmla="*/ 16 h 56"/>
                <a:gd name="T12" fmla="*/ 82 w 82"/>
                <a:gd name="T13" fmla="*/ 48 h 56"/>
                <a:gd name="T14" fmla="*/ 74 w 82"/>
                <a:gd name="T15" fmla="*/ 56 h 56"/>
                <a:gd name="T16" fmla="*/ 45 w 82"/>
                <a:gd name="T17" fmla="*/ 56 h 56"/>
                <a:gd name="T18" fmla="*/ 30 w 82"/>
                <a:gd name="T19" fmla="*/ 48 h 56"/>
                <a:gd name="T20" fmla="*/ 8 w 82"/>
                <a:gd name="T21" fmla="*/ 16 h 56"/>
                <a:gd name="T22" fmla="*/ 0 w 82"/>
                <a:gd name="T2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56">
                  <a:moveTo>
                    <a:pt x="0" y="8"/>
                  </a:moveTo>
                  <a:lnTo>
                    <a:pt x="8" y="0"/>
                  </a:lnTo>
                  <a:lnTo>
                    <a:pt x="30" y="0"/>
                  </a:lnTo>
                  <a:lnTo>
                    <a:pt x="45" y="8"/>
                  </a:lnTo>
                  <a:lnTo>
                    <a:pt x="74" y="8"/>
                  </a:lnTo>
                  <a:lnTo>
                    <a:pt x="82" y="16"/>
                  </a:lnTo>
                  <a:lnTo>
                    <a:pt x="82" y="48"/>
                  </a:lnTo>
                  <a:lnTo>
                    <a:pt x="74" y="56"/>
                  </a:lnTo>
                  <a:lnTo>
                    <a:pt x="45" y="56"/>
                  </a:lnTo>
                  <a:lnTo>
                    <a:pt x="30" y="48"/>
                  </a:lnTo>
                  <a:lnTo>
                    <a:pt x="8" y="16"/>
                  </a:lnTo>
                  <a:lnTo>
                    <a:pt x="0"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60" name="Freeform 328"/>
            <p:cNvSpPr>
              <a:spLocks/>
            </p:cNvSpPr>
            <p:nvPr/>
          </p:nvSpPr>
          <p:spPr bwMode="auto">
            <a:xfrm>
              <a:off x="3870" y="20425"/>
              <a:ext cx="82" cy="56"/>
            </a:xfrm>
            <a:custGeom>
              <a:avLst/>
              <a:gdLst>
                <a:gd name="T0" fmla="*/ 0 w 82"/>
                <a:gd name="T1" fmla="*/ 8 h 56"/>
                <a:gd name="T2" fmla="*/ 8 w 82"/>
                <a:gd name="T3" fmla="*/ 0 h 56"/>
                <a:gd name="T4" fmla="*/ 30 w 82"/>
                <a:gd name="T5" fmla="*/ 0 h 56"/>
                <a:gd name="T6" fmla="*/ 45 w 82"/>
                <a:gd name="T7" fmla="*/ 8 h 56"/>
                <a:gd name="T8" fmla="*/ 74 w 82"/>
                <a:gd name="T9" fmla="*/ 8 h 56"/>
                <a:gd name="T10" fmla="*/ 82 w 82"/>
                <a:gd name="T11" fmla="*/ 16 h 56"/>
                <a:gd name="T12" fmla="*/ 82 w 82"/>
                <a:gd name="T13" fmla="*/ 48 h 56"/>
                <a:gd name="T14" fmla="*/ 74 w 82"/>
                <a:gd name="T15" fmla="*/ 56 h 56"/>
                <a:gd name="T16" fmla="*/ 45 w 82"/>
                <a:gd name="T17" fmla="*/ 56 h 56"/>
                <a:gd name="T18" fmla="*/ 30 w 82"/>
                <a:gd name="T19" fmla="*/ 48 h 56"/>
                <a:gd name="T20" fmla="*/ 8 w 82"/>
                <a:gd name="T21" fmla="*/ 16 h 56"/>
                <a:gd name="T22" fmla="*/ 0 w 82"/>
                <a:gd name="T2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56">
                  <a:moveTo>
                    <a:pt x="0" y="8"/>
                  </a:moveTo>
                  <a:lnTo>
                    <a:pt x="8" y="0"/>
                  </a:lnTo>
                  <a:lnTo>
                    <a:pt x="30" y="0"/>
                  </a:lnTo>
                  <a:lnTo>
                    <a:pt x="45" y="8"/>
                  </a:lnTo>
                  <a:lnTo>
                    <a:pt x="74" y="8"/>
                  </a:lnTo>
                  <a:lnTo>
                    <a:pt x="82" y="16"/>
                  </a:lnTo>
                  <a:lnTo>
                    <a:pt x="82" y="48"/>
                  </a:lnTo>
                  <a:lnTo>
                    <a:pt x="74" y="56"/>
                  </a:lnTo>
                  <a:lnTo>
                    <a:pt x="45" y="56"/>
                  </a:lnTo>
                  <a:lnTo>
                    <a:pt x="30" y="48"/>
                  </a:lnTo>
                  <a:lnTo>
                    <a:pt x="8" y="16"/>
                  </a:lnTo>
                  <a:lnTo>
                    <a:pt x="0"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61" name="Group 329"/>
          <p:cNvGrpSpPr>
            <a:grpSpLocks/>
          </p:cNvGrpSpPr>
          <p:nvPr/>
        </p:nvGrpSpPr>
        <p:grpSpPr bwMode="auto">
          <a:xfrm>
            <a:off x="6256338" y="4459288"/>
            <a:ext cx="115887" cy="101600"/>
            <a:chOff x="3975" y="20497"/>
            <a:chExt cx="73" cy="64"/>
          </a:xfrm>
        </p:grpSpPr>
        <p:sp>
          <p:nvSpPr>
            <p:cNvPr id="658762" name="Freeform 330"/>
            <p:cNvSpPr>
              <a:spLocks/>
            </p:cNvSpPr>
            <p:nvPr/>
          </p:nvSpPr>
          <p:spPr bwMode="auto">
            <a:xfrm>
              <a:off x="3975" y="20497"/>
              <a:ext cx="73" cy="64"/>
            </a:xfrm>
            <a:custGeom>
              <a:avLst/>
              <a:gdLst>
                <a:gd name="T0" fmla="*/ 65 w 73"/>
                <a:gd name="T1" fmla="*/ 8 h 64"/>
                <a:gd name="T2" fmla="*/ 65 w 73"/>
                <a:gd name="T3" fmla="*/ 0 h 64"/>
                <a:gd name="T4" fmla="*/ 43 w 73"/>
                <a:gd name="T5" fmla="*/ 0 h 64"/>
                <a:gd name="T6" fmla="*/ 14 w 73"/>
                <a:gd name="T7" fmla="*/ 0 h 64"/>
                <a:gd name="T8" fmla="*/ 0 w 73"/>
                <a:gd name="T9" fmla="*/ 0 h 64"/>
                <a:gd name="T10" fmla="*/ 0 w 73"/>
                <a:gd name="T11" fmla="*/ 16 h 64"/>
                <a:gd name="T12" fmla="*/ 0 w 73"/>
                <a:gd name="T13" fmla="*/ 40 h 64"/>
                <a:gd name="T14" fmla="*/ 0 w 73"/>
                <a:gd name="T15" fmla="*/ 48 h 64"/>
                <a:gd name="T16" fmla="*/ 14 w 73"/>
                <a:gd name="T17" fmla="*/ 64 h 64"/>
                <a:gd name="T18" fmla="*/ 21 w 73"/>
                <a:gd name="T19" fmla="*/ 48 h 64"/>
                <a:gd name="T20" fmla="*/ 43 w 73"/>
                <a:gd name="T21" fmla="*/ 40 h 64"/>
                <a:gd name="T22" fmla="*/ 65 w 73"/>
                <a:gd name="T23" fmla="*/ 16 h 64"/>
                <a:gd name="T24" fmla="*/ 73 w 73"/>
                <a:gd name="T25" fmla="*/ 16 h 64"/>
                <a:gd name="T26" fmla="*/ 65 w 73"/>
                <a:gd name="T2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65" y="8"/>
                  </a:moveTo>
                  <a:lnTo>
                    <a:pt x="65" y="0"/>
                  </a:lnTo>
                  <a:lnTo>
                    <a:pt x="43" y="0"/>
                  </a:lnTo>
                  <a:lnTo>
                    <a:pt x="14" y="0"/>
                  </a:lnTo>
                  <a:lnTo>
                    <a:pt x="0" y="0"/>
                  </a:lnTo>
                  <a:lnTo>
                    <a:pt x="0" y="16"/>
                  </a:lnTo>
                  <a:lnTo>
                    <a:pt x="0" y="40"/>
                  </a:lnTo>
                  <a:lnTo>
                    <a:pt x="0" y="48"/>
                  </a:lnTo>
                  <a:lnTo>
                    <a:pt x="14" y="64"/>
                  </a:lnTo>
                  <a:lnTo>
                    <a:pt x="21" y="48"/>
                  </a:lnTo>
                  <a:lnTo>
                    <a:pt x="43" y="40"/>
                  </a:lnTo>
                  <a:lnTo>
                    <a:pt x="65" y="16"/>
                  </a:lnTo>
                  <a:lnTo>
                    <a:pt x="73" y="16"/>
                  </a:lnTo>
                  <a:lnTo>
                    <a:pt x="65"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63" name="Freeform 331"/>
            <p:cNvSpPr>
              <a:spLocks/>
            </p:cNvSpPr>
            <p:nvPr/>
          </p:nvSpPr>
          <p:spPr bwMode="auto">
            <a:xfrm>
              <a:off x="3975" y="20497"/>
              <a:ext cx="73" cy="64"/>
            </a:xfrm>
            <a:custGeom>
              <a:avLst/>
              <a:gdLst>
                <a:gd name="T0" fmla="*/ 65 w 73"/>
                <a:gd name="T1" fmla="*/ 8 h 64"/>
                <a:gd name="T2" fmla="*/ 65 w 73"/>
                <a:gd name="T3" fmla="*/ 0 h 64"/>
                <a:gd name="T4" fmla="*/ 43 w 73"/>
                <a:gd name="T5" fmla="*/ 0 h 64"/>
                <a:gd name="T6" fmla="*/ 14 w 73"/>
                <a:gd name="T7" fmla="*/ 0 h 64"/>
                <a:gd name="T8" fmla="*/ 0 w 73"/>
                <a:gd name="T9" fmla="*/ 0 h 64"/>
                <a:gd name="T10" fmla="*/ 0 w 73"/>
                <a:gd name="T11" fmla="*/ 16 h 64"/>
                <a:gd name="T12" fmla="*/ 0 w 73"/>
                <a:gd name="T13" fmla="*/ 40 h 64"/>
                <a:gd name="T14" fmla="*/ 0 w 73"/>
                <a:gd name="T15" fmla="*/ 48 h 64"/>
                <a:gd name="T16" fmla="*/ 14 w 73"/>
                <a:gd name="T17" fmla="*/ 64 h 64"/>
                <a:gd name="T18" fmla="*/ 21 w 73"/>
                <a:gd name="T19" fmla="*/ 48 h 64"/>
                <a:gd name="T20" fmla="*/ 43 w 73"/>
                <a:gd name="T21" fmla="*/ 40 h 64"/>
                <a:gd name="T22" fmla="*/ 65 w 73"/>
                <a:gd name="T23" fmla="*/ 16 h 64"/>
                <a:gd name="T24" fmla="*/ 73 w 73"/>
                <a:gd name="T25" fmla="*/ 16 h 64"/>
                <a:gd name="T26" fmla="*/ 65 w 73"/>
                <a:gd name="T27"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65" y="8"/>
                  </a:moveTo>
                  <a:lnTo>
                    <a:pt x="65" y="0"/>
                  </a:lnTo>
                  <a:lnTo>
                    <a:pt x="43" y="0"/>
                  </a:lnTo>
                  <a:lnTo>
                    <a:pt x="14" y="0"/>
                  </a:lnTo>
                  <a:lnTo>
                    <a:pt x="0" y="0"/>
                  </a:lnTo>
                  <a:lnTo>
                    <a:pt x="0" y="16"/>
                  </a:lnTo>
                  <a:lnTo>
                    <a:pt x="0" y="40"/>
                  </a:lnTo>
                  <a:lnTo>
                    <a:pt x="0" y="48"/>
                  </a:lnTo>
                  <a:lnTo>
                    <a:pt x="14" y="64"/>
                  </a:lnTo>
                  <a:lnTo>
                    <a:pt x="21" y="48"/>
                  </a:lnTo>
                  <a:lnTo>
                    <a:pt x="43" y="40"/>
                  </a:lnTo>
                  <a:lnTo>
                    <a:pt x="65" y="16"/>
                  </a:lnTo>
                  <a:lnTo>
                    <a:pt x="73" y="16"/>
                  </a:lnTo>
                  <a:lnTo>
                    <a:pt x="65"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64" name="Group 332"/>
          <p:cNvGrpSpPr>
            <a:grpSpLocks/>
          </p:cNvGrpSpPr>
          <p:nvPr/>
        </p:nvGrpSpPr>
        <p:grpSpPr bwMode="auto">
          <a:xfrm>
            <a:off x="6326188" y="4510088"/>
            <a:ext cx="68262" cy="152400"/>
            <a:chOff x="4019" y="20529"/>
            <a:chExt cx="43" cy="96"/>
          </a:xfrm>
        </p:grpSpPr>
        <p:sp>
          <p:nvSpPr>
            <p:cNvPr id="658765" name="Freeform 333"/>
            <p:cNvSpPr>
              <a:spLocks/>
            </p:cNvSpPr>
            <p:nvPr/>
          </p:nvSpPr>
          <p:spPr bwMode="auto">
            <a:xfrm>
              <a:off x="4019" y="20529"/>
              <a:ext cx="43" cy="96"/>
            </a:xfrm>
            <a:custGeom>
              <a:avLst/>
              <a:gdLst>
                <a:gd name="T0" fmla="*/ 43 w 43"/>
                <a:gd name="T1" fmla="*/ 0 h 96"/>
                <a:gd name="T2" fmla="*/ 36 w 43"/>
                <a:gd name="T3" fmla="*/ 0 h 96"/>
                <a:gd name="T4" fmla="*/ 29 w 43"/>
                <a:gd name="T5" fmla="*/ 8 h 96"/>
                <a:gd name="T6" fmla="*/ 0 w 43"/>
                <a:gd name="T7" fmla="*/ 56 h 96"/>
                <a:gd name="T8" fmla="*/ 0 w 43"/>
                <a:gd name="T9" fmla="*/ 80 h 96"/>
                <a:gd name="T10" fmla="*/ 14 w 43"/>
                <a:gd name="T11" fmla="*/ 88 h 96"/>
                <a:gd name="T12" fmla="*/ 29 w 43"/>
                <a:gd name="T13" fmla="*/ 96 h 96"/>
                <a:gd name="T14" fmla="*/ 36 w 43"/>
                <a:gd name="T15" fmla="*/ 96 h 96"/>
                <a:gd name="T16" fmla="*/ 43 w 43"/>
                <a:gd name="T17" fmla="*/ 96 h 96"/>
                <a:gd name="T18" fmla="*/ 43 w 43"/>
                <a:gd name="T19" fmla="*/ 80 h 96"/>
                <a:gd name="T20" fmla="*/ 43 w 43"/>
                <a:gd name="T21" fmla="*/ 56 h 96"/>
                <a:gd name="T22" fmla="*/ 43 w 43"/>
                <a:gd name="T23" fmla="*/ 8 h 96"/>
                <a:gd name="T24" fmla="*/ 43 w 4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96">
                  <a:moveTo>
                    <a:pt x="43" y="0"/>
                  </a:moveTo>
                  <a:lnTo>
                    <a:pt x="36" y="0"/>
                  </a:lnTo>
                  <a:lnTo>
                    <a:pt x="29" y="8"/>
                  </a:lnTo>
                  <a:lnTo>
                    <a:pt x="0" y="56"/>
                  </a:lnTo>
                  <a:lnTo>
                    <a:pt x="0" y="80"/>
                  </a:lnTo>
                  <a:lnTo>
                    <a:pt x="14" y="88"/>
                  </a:lnTo>
                  <a:lnTo>
                    <a:pt x="29" y="96"/>
                  </a:lnTo>
                  <a:lnTo>
                    <a:pt x="36" y="96"/>
                  </a:lnTo>
                  <a:lnTo>
                    <a:pt x="43" y="96"/>
                  </a:lnTo>
                  <a:lnTo>
                    <a:pt x="43" y="80"/>
                  </a:lnTo>
                  <a:lnTo>
                    <a:pt x="43" y="56"/>
                  </a:lnTo>
                  <a:lnTo>
                    <a:pt x="43" y="8"/>
                  </a:lnTo>
                  <a:lnTo>
                    <a:pt x="4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66" name="Freeform 334"/>
            <p:cNvSpPr>
              <a:spLocks/>
            </p:cNvSpPr>
            <p:nvPr/>
          </p:nvSpPr>
          <p:spPr bwMode="auto">
            <a:xfrm>
              <a:off x="4019" y="20529"/>
              <a:ext cx="43" cy="96"/>
            </a:xfrm>
            <a:custGeom>
              <a:avLst/>
              <a:gdLst>
                <a:gd name="T0" fmla="*/ 43 w 43"/>
                <a:gd name="T1" fmla="*/ 0 h 96"/>
                <a:gd name="T2" fmla="*/ 36 w 43"/>
                <a:gd name="T3" fmla="*/ 0 h 96"/>
                <a:gd name="T4" fmla="*/ 29 w 43"/>
                <a:gd name="T5" fmla="*/ 8 h 96"/>
                <a:gd name="T6" fmla="*/ 0 w 43"/>
                <a:gd name="T7" fmla="*/ 56 h 96"/>
                <a:gd name="T8" fmla="*/ 0 w 43"/>
                <a:gd name="T9" fmla="*/ 80 h 96"/>
                <a:gd name="T10" fmla="*/ 14 w 43"/>
                <a:gd name="T11" fmla="*/ 88 h 96"/>
                <a:gd name="T12" fmla="*/ 29 w 43"/>
                <a:gd name="T13" fmla="*/ 96 h 96"/>
                <a:gd name="T14" fmla="*/ 36 w 43"/>
                <a:gd name="T15" fmla="*/ 96 h 96"/>
                <a:gd name="T16" fmla="*/ 43 w 43"/>
                <a:gd name="T17" fmla="*/ 96 h 96"/>
                <a:gd name="T18" fmla="*/ 43 w 43"/>
                <a:gd name="T19" fmla="*/ 80 h 96"/>
                <a:gd name="T20" fmla="*/ 43 w 43"/>
                <a:gd name="T21" fmla="*/ 56 h 96"/>
                <a:gd name="T22" fmla="*/ 43 w 43"/>
                <a:gd name="T23" fmla="*/ 8 h 96"/>
                <a:gd name="T24" fmla="*/ 43 w 43"/>
                <a:gd name="T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96">
                  <a:moveTo>
                    <a:pt x="43" y="0"/>
                  </a:moveTo>
                  <a:lnTo>
                    <a:pt x="36" y="0"/>
                  </a:lnTo>
                  <a:lnTo>
                    <a:pt x="29" y="8"/>
                  </a:lnTo>
                  <a:lnTo>
                    <a:pt x="0" y="56"/>
                  </a:lnTo>
                  <a:lnTo>
                    <a:pt x="0" y="80"/>
                  </a:lnTo>
                  <a:lnTo>
                    <a:pt x="14" y="88"/>
                  </a:lnTo>
                  <a:lnTo>
                    <a:pt x="29" y="96"/>
                  </a:lnTo>
                  <a:lnTo>
                    <a:pt x="36" y="96"/>
                  </a:lnTo>
                  <a:lnTo>
                    <a:pt x="43" y="96"/>
                  </a:lnTo>
                  <a:lnTo>
                    <a:pt x="43" y="80"/>
                  </a:lnTo>
                  <a:lnTo>
                    <a:pt x="43" y="56"/>
                  </a:lnTo>
                  <a:lnTo>
                    <a:pt x="43" y="8"/>
                  </a:lnTo>
                  <a:lnTo>
                    <a:pt x="4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67" name="Group 335"/>
          <p:cNvGrpSpPr>
            <a:grpSpLocks/>
          </p:cNvGrpSpPr>
          <p:nvPr/>
        </p:nvGrpSpPr>
        <p:grpSpPr bwMode="auto">
          <a:xfrm>
            <a:off x="6430963" y="4497388"/>
            <a:ext cx="47625" cy="88900"/>
            <a:chOff x="4085" y="20521"/>
            <a:chExt cx="30" cy="56"/>
          </a:xfrm>
        </p:grpSpPr>
        <p:sp>
          <p:nvSpPr>
            <p:cNvPr id="658768" name="Freeform 336"/>
            <p:cNvSpPr>
              <a:spLocks/>
            </p:cNvSpPr>
            <p:nvPr/>
          </p:nvSpPr>
          <p:spPr bwMode="auto">
            <a:xfrm>
              <a:off x="4085" y="20521"/>
              <a:ext cx="30" cy="56"/>
            </a:xfrm>
            <a:custGeom>
              <a:avLst/>
              <a:gdLst>
                <a:gd name="T0" fmla="*/ 22 w 30"/>
                <a:gd name="T1" fmla="*/ 0 h 56"/>
                <a:gd name="T2" fmla="*/ 0 w 30"/>
                <a:gd name="T3" fmla="*/ 8 h 56"/>
                <a:gd name="T4" fmla="*/ 0 w 30"/>
                <a:gd name="T5" fmla="*/ 48 h 56"/>
                <a:gd name="T6" fmla="*/ 22 w 30"/>
                <a:gd name="T7" fmla="*/ 56 h 56"/>
                <a:gd name="T8" fmla="*/ 30 w 30"/>
                <a:gd name="T9" fmla="*/ 48 h 56"/>
                <a:gd name="T10" fmla="*/ 30 w 30"/>
                <a:gd name="T11" fmla="*/ 16 h 56"/>
                <a:gd name="T12" fmla="*/ 22 w 30"/>
                <a:gd name="T13" fmla="*/ 8 h 56"/>
                <a:gd name="T14" fmla="*/ 22 w 3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6">
                  <a:moveTo>
                    <a:pt x="22" y="0"/>
                  </a:moveTo>
                  <a:lnTo>
                    <a:pt x="0" y="8"/>
                  </a:lnTo>
                  <a:lnTo>
                    <a:pt x="0" y="48"/>
                  </a:lnTo>
                  <a:lnTo>
                    <a:pt x="22" y="56"/>
                  </a:lnTo>
                  <a:lnTo>
                    <a:pt x="30" y="48"/>
                  </a:lnTo>
                  <a:lnTo>
                    <a:pt x="30" y="16"/>
                  </a:lnTo>
                  <a:lnTo>
                    <a:pt x="22" y="8"/>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69" name="Freeform 337"/>
            <p:cNvSpPr>
              <a:spLocks/>
            </p:cNvSpPr>
            <p:nvPr/>
          </p:nvSpPr>
          <p:spPr bwMode="auto">
            <a:xfrm>
              <a:off x="4085" y="20521"/>
              <a:ext cx="30" cy="56"/>
            </a:xfrm>
            <a:custGeom>
              <a:avLst/>
              <a:gdLst>
                <a:gd name="T0" fmla="*/ 22 w 30"/>
                <a:gd name="T1" fmla="*/ 0 h 56"/>
                <a:gd name="T2" fmla="*/ 0 w 30"/>
                <a:gd name="T3" fmla="*/ 8 h 56"/>
                <a:gd name="T4" fmla="*/ 0 w 30"/>
                <a:gd name="T5" fmla="*/ 48 h 56"/>
                <a:gd name="T6" fmla="*/ 22 w 30"/>
                <a:gd name="T7" fmla="*/ 56 h 56"/>
                <a:gd name="T8" fmla="*/ 30 w 30"/>
                <a:gd name="T9" fmla="*/ 48 h 56"/>
                <a:gd name="T10" fmla="*/ 30 w 30"/>
                <a:gd name="T11" fmla="*/ 16 h 56"/>
                <a:gd name="T12" fmla="*/ 22 w 30"/>
                <a:gd name="T13" fmla="*/ 8 h 56"/>
                <a:gd name="T14" fmla="*/ 22 w 3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6">
                  <a:moveTo>
                    <a:pt x="22" y="0"/>
                  </a:moveTo>
                  <a:lnTo>
                    <a:pt x="0" y="8"/>
                  </a:lnTo>
                  <a:lnTo>
                    <a:pt x="0" y="48"/>
                  </a:lnTo>
                  <a:lnTo>
                    <a:pt x="22" y="56"/>
                  </a:lnTo>
                  <a:lnTo>
                    <a:pt x="30" y="48"/>
                  </a:lnTo>
                  <a:lnTo>
                    <a:pt x="30" y="16"/>
                  </a:lnTo>
                  <a:lnTo>
                    <a:pt x="22" y="8"/>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70" name="Group 338"/>
          <p:cNvGrpSpPr>
            <a:grpSpLocks/>
          </p:cNvGrpSpPr>
          <p:nvPr/>
        </p:nvGrpSpPr>
        <p:grpSpPr bwMode="auto">
          <a:xfrm>
            <a:off x="6465888" y="4535488"/>
            <a:ext cx="71437" cy="63500"/>
            <a:chOff x="4107" y="20545"/>
            <a:chExt cx="45" cy="40"/>
          </a:xfrm>
        </p:grpSpPr>
        <p:sp>
          <p:nvSpPr>
            <p:cNvPr id="658771" name="Freeform 339"/>
            <p:cNvSpPr>
              <a:spLocks/>
            </p:cNvSpPr>
            <p:nvPr/>
          </p:nvSpPr>
          <p:spPr bwMode="auto">
            <a:xfrm>
              <a:off x="4107" y="20545"/>
              <a:ext cx="45" cy="40"/>
            </a:xfrm>
            <a:custGeom>
              <a:avLst/>
              <a:gdLst>
                <a:gd name="T0" fmla="*/ 22 w 45"/>
                <a:gd name="T1" fmla="*/ 16 h 40"/>
                <a:gd name="T2" fmla="*/ 30 w 45"/>
                <a:gd name="T3" fmla="*/ 0 h 40"/>
                <a:gd name="T4" fmla="*/ 45 w 45"/>
                <a:gd name="T5" fmla="*/ 0 h 40"/>
                <a:gd name="T6" fmla="*/ 45 w 45"/>
                <a:gd name="T7" fmla="*/ 16 h 40"/>
                <a:gd name="T8" fmla="*/ 45 w 45"/>
                <a:gd name="T9" fmla="*/ 32 h 40"/>
                <a:gd name="T10" fmla="*/ 30 w 45"/>
                <a:gd name="T11" fmla="*/ 40 h 40"/>
                <a:gd name="T12" fmla="*/ 22 w 45"/>
                <a:gd name="T13" fmla="*/ 40 h 40"/>
                <a:gd name="T14" fmla="*/ 0 w 45"/>
                <a:gd name="T15" fmla="*/ 32 h 40"/>
                <a:gd name="T16" fmla="*/ 0 w 45"/>
                <a:gd name="T17" fmla="*/ 16 h 40"/>
                <a:gd name="T18" fmla="*/ 22 w 45"/>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0">
                  <a:moveTo>
                    <a:pt x="22" y="16"/>
                  </a:moveTo>
                  <a:lnTo>
                    <a:pt x="30" y="0"/>
                  </a:lnTo>
                  <a:lnTo>
                    <a:pt x="45" y="0"/>
                  </a:lnTo>
                  <a:lnTo>
                    <a:pt x="45" y="16"/>
                  </a:lnTo>
                  <a:lnTo>
                    <a:pt x="45" y="32"/>
                  </a:lnTo>
                  <a:lnTo>
                    <a:pt x="30" y="40"/>
                  </a:lnTo>
                  <a:lnTo>
                    <a:pt x="22" y="40"/>
                  </a:lnTo>
                  <a:lnTo>
                    <a:pt x="0" y="32"/>
                  </a:lnTo>
                  <a:lnTo>
                    <a:pt x="0" y="16"/>
                  </a:lnTo>
                  <a:lnTo>
                    <a:pt x="22" y="1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72" name="Freeform 340"/>
            <p:cNvSpPr>
              <a:spLocks/>
            </p:cNvSpPr>
            <p:nvPr/>
          </p:nvSpPr>
          <p:spPr bwMode="auto">
            <a:xfrm>
              <a:off x="4107" y="20545"/>
              <a:ext cx="45" cy="40"/>
            </a:xfrm>
            <a:custGeom>
              <a:avLst/>
              <a:gdLst>
                <a:gd name="T0" fmla="*/ 22 w 45"/>
                <a:gd name="T1" fmla="*/ 16 h 40"/>
                <a:gd name="T2" fmla="*/ 30 w 45"/>
                <a:gd name="T3" fmla="*/ 0 h 40"/>
                <a:gd name="T4" fmla="*/ 45 w 45"/>
                <a:gd name="T5" fmla="*/ 0 h 40"/>
                <a:gd name="T6" fmla="*/ 45 w 45"/>
                <a:gd name="T7" fmla="*/ 16 h 40"/>
                <a:gd name="T8" fmla="*/ 45 w 45"/>
                <a:gd name="T9" fmla="*/ 32 h 40"/>
                <a:gd name="T10" fmla="*/ 30 w 45"/>
                <a:gd name="T11" fmla="*/ 40 h 40"/>
                <a:gd name="T12" fmla="*/ 22 w 45"/>
                <a:gd name="T13" fmla="*/ 40 h 40"/>
                <a:gd name="T14" fmla="*/ 0 w 45"/>
                <a:gd name="T15" fmla="*/ 32 h 40"/>
                <a:gd name="T16" fmla="*/ 0 w 45"/>
                <a:gd name="T17" fmla="*/ 16 h 40"/>
                <a:gd name="T18" fmla="*/ 22 w 45"/>
                <a:gd name="T19"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0">
                  <a:moveTo>
                    <a:pt x="22" y="16"/>
                  </a:moveTo>
                  <a:lnTo>
                    <a:pt x="30" y="0"/>
                  </a:lnTo>
                  <a:lnTo>
                    <a:pt x="45" y="0"/>
                  </a:lnTo>
                  <a:lnTo>
                    <a:pt x="45" y="16"/>
                  </a:lnTo>
                  <a:lnTo>
                    <a:pt x="45" y="32"/>
                  </a:lnTo>
                  <a:lnTo>
                    <a:pt x="30" y="40"/>
                  </a:lnTo>
                  <a:lnTo>
                    <a:pt x="22" y="40"/>
                  </a:lnTo>
                  <a:lnTo>
                    <a:pt x="0" y="32"/>
                  </a:lnTo>
                  <a:lnTo>
                    <a:pt x="0" y="16"/>
                  </a:lnTo>
                  <a:lnTo>
                    <a:pt x="22" y="1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73" name="Group 341"/>
          <p:cNvGrpSpPr>
            <a:grpSpLocks/>
          </p:cNvGrpSpPr>
          <p:nvPr/>
        </p:nvGrpSpPr>
        <p:grpSpPr bwMode="auto">
          <a:xfrm>
            <a:off x="6149975" y="5257800"/>
            <a:ext cx="563563" cy="760413"/>
            <a:chOff x="3908" y="21000"/>
            <a:chExt cx="355" cy="479"/>
          </a:xfrm>
        </p:grpSpPr>
        <p:sp>
          <p:nvSpPr>
            <p:cNvPr id="658774" name="Freeform 342"/>
            <p:cNvSpPr>
              <a:spLocks/>
            </p:cNvSpPr>
            <p:nvPr/>
          </p:nvSpPr>
          <p:spPr bwMode="auto">
            <a:xfrm>
              <a:off x="3908" y="21000"/>
              <a:ext cx="355" cy="479"/>
            </a:xfrm>
            <a:custGeom>
              <a:avLst/>
              <a:gdLst>
                <a:gd name="T0" fmla="*/ 340 w 355"/>
                <a:gd name="T1" fmla="*/ 8 h 479"/>
                <a:gd name="T2" fmla="*/ 310 w 355"/>
                <a:gd name="T3" fmla="*/ 40 h 479"/>
                <a:gd name="T4" fmla="*/ 273 w 355"/>
                <a:gd name="T5" fmla="*/ 56 h 479"/>
                <a:gd name="T6" fmla="*/ 251 w 355"/>
                <a:gd name="T7" fmla="*/ 88 h 479"/>
                <a:gd name="T8" fmla="*/ 221 w 355"/>
                <a:gd name="T9" fmla="*/ 88 h 479"/>
                <a:gd name="T10" fmla="*/ 148 w 355"/>
                <a:gd name="T11" fmla="*/ 88 h 479"/>
                <a:gd name="T12" fmla="*/ 96 w 355"/>
                <a:gd name="T13" fmla="*/ 96 h 479"/>
                <a:gd name="T14" fmla="*/ 59 w 355"/>
                <a:gd name="T15" fmla="*/ 112 h 479"/>
                <a:gd name="T16" fmla="*/ 51 w 355"/>
                <a:gd name="T17" fmla="*/ 144 h 479"/>
                <a:gd name="T18" fmla="*/ 37 w 355"/>
                <a:gd name="T19" fmla="*/ 151 h 479"/>
                <a:gd name="T20" fmla="*/ 44 w 355"/>
                <a:gd name="T21" fmla="*/ 207 h 479"/>
                <a:gd name="T22" fmla="*/ 37 w 355"/>
                <a:gd name="T23" fmla="*/ 231 h 479"/>
                <a:gd name="T24" fmla="*/ 0 w 355"/>
                <a:gd name="T25" fmla="*/ 279 h 479"/>
                <a:gd name="T26" fmla="*/ 0 w 355"/>
                <a:gd name="T27" fmla="*/ 319 h 479"/>
                <a:gd name="T28" fmla="*/ 0 w 355"/>
                <a:gd name="T29" fmla="*/ 351 h 479"/>
                <a:gd name="T30" fmla="*/ 7 w 355"/>
                <a:gd name="T31" fmla="*/ 375 h 479"/>
                <a:gd name="T32" fmla="*/ 37 w 355"/>
                <a:gd name="T33" fmla="*/ 367 h 479"/>
                <a:gd name="T34" fmla="*/ 44 w 355"/>
                <a:gd name="T35" fmla="*/ 423 h 479"/>
                <a:gd name="T36" fmla="*/ 44 w 355"/>
                <a:gd name="T37" fmla="*/ 479 h 479"/>
                <a:gd name="T38" fmla="*/ 59 w 355"/>
                <a:gd name="T39" fmla="*/ 471 h 479"/>
                <a:gd name="T40" fmla="*/ 88 w 355"/>
                <a:gd name="T41" fmla="*/ 463 h 479"/>
                <a:gd name="T42" fmla="*/ 88 w 355"/>
                <a:gd name="T43" fmla="*/ 415 h 479"/>
                <a:gd name="T44" fmla="*/ 81 w 355"/>
                <a:gd name="T45" fmla="*/ 367 h 479"/>
                <a:gd name="T46" fmla="*/ 81 w 355"/>
                <a:gd name="T47" fmla="*/ 327 h 479"/>
                <a:gd name="T48" fmla="*/ 96 w 355"/>
                <a:gd name="T49" fmla="*/ 303 h 479"/>
                <a:gd name="T50" fmla="*/ 125 w 355"/>
                <a:gd name="T51" fmla="*/ 319 h 479"/>
                <a:gd name="T52" fmla="*/ 125 w 355"/>
                <a:gd name="T53" fmla="*/ 351 h 479"/>
                <a:gd name="T54" fmla="*/ 148 w 355"/>
                <a:gd name="T55" fmla="*/ 367 h 479"/>
                <a:gd name="T56" fmla="*/ 162 w 355"/>
                <a:gd name="T57" fmla="*/ 399 h 479"/>
                <a:gd name="T58" fmla="*/ 192 w 355"/>
                <a:gd name="T59" fmla="*/ 383 h 479"/>
                <a:gd name="T60" fmla="*/ 221 w 355"/>
                <a:gd name="T61" fmla="*/ 375 h 479"/>
                <a:gd name="T62" fmla="*/ 229 w 355"/>
                <a:gd name="T63" fmla="*/ 351 h 479"/>
                <a:gd name="T64" fmla="*/ 207 w 355"/>
                <a:gd name="T65" fmla="*/ 327 h 479"/>
                <a:gd name="T66" fmla="*/ 207 w 355"/>
                <a:gd name="T67" fmla="*/ 327 h 479"/>
                <a:gd name="T68" fmla="*/ 177 w 355"/>
                <a:gd name="T69" fmla="*/ 271 h 479"/>
                <a:gd name="T70" fmla="*/ 148 w 355"/>
                <a:gd name="T71" fmla="*/ 239 h 479"/>
                <a:gd name="T72" fmla="*/ 177 w 355"/>
                <a:gd name="T73" fmla="*/ 231 h 479"/>
                <a:gd name="T74" fmla="*/ 258 w 355"/>
                <a:gd name="T75" fmla="*/ 175 h 479"/>
                <a:gd name="T76" fmla="*/ 229 w 355"/>
                <a:gd name="T77" fmla="*/ 175 h 479"/>
                <a:gd name="T78" fmla="*/ 148 w 355"/>
                <a:gd name="T79" fmla="*/ 199 h 479"/>
                <a:gd name="T80" fmla="*/ 140 w 355"/>
                <a:gd name="T81" fmla="*/ 215 h 479"/>
                <a:gd name="T82" fmla="*/ 96 w 355"/>
                <a:gd name="T83" fmla="*/ 231 h 479"/>
                <a:gd name="T84" fmla="*/ 81 w 355"/>
                <a:gd name="T85" fmla="*/ 215 h 479"/>
                <a:gd name="T86" fmla="*/ 59 w 355"/>
                <a:gd name="T87" fmla="*/ 175 h 479"/>
                <a:gd name="T88" fmla="*/ 59 w 355"/>
                <a:gd name="T89" fmla="*/ 144 h 479"/>
                <a:gd name="T90" fmla="*/ 125 w 355"/>
                <a:gd name="T91" fmla="*/ 128 h 479"/>
                <a:gd name="T92" fmla="*/ 177 w 355"/>
                <a:gd name="T93" fmla="*/ 128 h 479"/>
                <a:gd name="T94" fmla="*/ 229 w 355"/>
                <a:gd name="T95" fmla="*/ 104 h 479"/>
                <a:gd name="T96" fmla="*/ 295 w 355"/>
                <a:gd name="T97" fmla="*/ 96 h 479"/>
                <a:gd name="T98" fmla="*/ 310 w 355"/>
                <a:gd name="T99" fmla="*/ 88 h 479"/>
                <a:gd name="T100" fmla="*/ 325 w 355"/>
                <a:gd name="T101" fmla="*/ 48 h 479"/>
                <a:gd name="T102" fmla="*/ 355 w 355"/>
                <a:gd name="T103" fmla="*/ 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5" h="479">
                  <a:moveTo>
                    <a:pt x="355" y="0"/>
                  </a:moveTo>
                  <a:lnTo>
                    <a:pt x="340" y="8"/>
                  </a:lnTo>
                  <a:lnTo>
                    <a:pt x="325" y="16"/>
                  </a:lnTo>
                  <a:lnTo>
                    <a:pt x="310" y="40"/>
                  </a:lnTo>
                  <a:lnTo>
                    <a:pt x="303" y="48"/>
                  </a:lnTo>
                  <a:lnTo>
                    <a:pt x="273" y="56"/>
                  </a:lnTo>
                  <a:lnTo>
                    <a:pt x="258" y="88"/>
                  </a:lnTo>
                  <a:lnTo>
                    <a:pt x="251" y="88"/>
                  </a:lnTo>
                  <a:lnTo>
                    <a:pt x="229" y="88"/>
                  </a:lnTo>
                  <a:lnTo>
                    <a:pt x="221" y="88"/>
                  </a:lnTo>
                  <a:lnTo>
                    <a:pt x="177" y="88"/>
                  </a:lnTo>
                  <a:lnTo>
                    <a:pt x="148" y="88"/>
                  </a:lnTo>
                  <a:lnTo>
                    <a:pt x="125" y="88"/>
                  </a:lnTo>
                  <a:lnTo>
                    <a:pt x="96" y="96"/>
                  </a:lnTo>
                  <a:lnTo>
                    <a:pt x="88" y="96"/>
                  </a:lnTo>
                  <a:lnTo>
                    <a:pt x="59" y="112"/>
                  </a:lnTo>
                  <a:lnTo>
                    <a:pt x="51" y="128"/>
                  </a:lnTo>
                  <a:lnTo>
                    <a:pt x="51" y="144"/>
                  </a:lnTo>
                  <a:lnTo>
                    <a:pt x="44" y="144"/>
                  </a:lnTo>
                  <a:lnTo>
                    <a:pt x="37" y="151"/>
                  </a:lnTo>
                  <a:lnTo>
                    <a:pt x="37" y="175"/>
                  </a:lnTo>
                  <a:lnTo>
                    <a:pt x="44" y="207"/>
                  </a:lnTo>
                  <a:lnTo>
                    <a:pt x="44" y="215"/>
                  </a:lnTo>
                  <a:lnTo>
                    <a:pt x="37" y="231"/>
                  </a:lnTo>
                  <a:lnTo>
                    <a:pt x="37" y="239"/>
                  </a:lnTo>
                  <a:lnTo>
                    <a:pt x="0" y="279"/>
                  </a:lnTo>
                  <a:lnTo>
                    <a:pt x="0" y="303"/>
                  </a:lnTo>
                  <a:lnTo>
                    <a:pt x="0" y="319"/>
                  </a:lnTo>
                  <a:lnTo>
                    <a:pt x="0" y="335"/>
                  </a:lnTo>
                  <a:lnTo>
                    <a:pt x="0" y="351"/>
                  </a:lnTo>
                  <a:lnTo>
                    <a:pt x="0" y="367"/>
                  </a:lnTo>
                  <a:lnTo>
                    <a:pt x="7" y="375"/>
                  </a:lnTo>
                  <a:lnTo>
                    <a:pt x="7" y="367"/>
                  </a:lnTo>
                  <a:lnTo>
                    <a:pt x="37" y="367"/>
                  </a:lnTo>
                  <a:lnTo>
                    <a:pt x="44" y="383"/>
                  </a:lnTo>
                  <a:lnTo>
                    <a:pt x="44" y="423"/>
                  </a:lnTo>
                  <a:lnTo>
                    <a:pt x="44" y="463"/>
                  </a:lnTo>
                  <a:lnTo>
                    <a:pt x="44" y="479"/>
                  </a:lnTo>
                  <a:lnTo>
                    <a:pt x="51" y="479"/>
                  </a:lnTo>
                  <a:lnTo>
                    <a:pt x="59" y="471"/>
                  </a:lnTo>
                  <a:lnTo>
                    <a:pt x="81" y="471"/>
                  </a:lnTo>
                  <a:lnTo>
                    <a:pt x="88" y="463"/>
                  </a:lnTo>
                  <a:lnTo>
                    <a:pt x="88" y="439"/>
                  </a:lnTo>
                  <a:lnTo>
                    <a:pt x="88" y="415"/>
                  </a:lnTo>
                  <a:lnTo>
                    <a:pt x="88" y="383"/>
                  </a:lnTo>
                  <a:lnTo>
                    <a:pt x="81" y="367"/>
                  </a:lnTo>
                  <a:lnTo>
                    <a:pt x="81" y="335"/>
                  </a:lnTo>
                  <a:lnTo>
                    <a:pt x="81" y="327"/>
                  </a:lnTo>
                  <a:lnTo>
                    <a:pt x="81" y="319"/>
                  </a:lnTo>
                  <a:lnTo>
                    <a:pt x="96" y="303"/>
                  </a:lnTo>
                  <a:lnTo>
                    <a:pt x="125" y="303"/>
                  </a:lnTo>
                  <a:lnTo>
                    <a:pt x="125" y="319"/>
                  </a:lnTo>
                  <a:lnTo>
                    <a:pt x="125" y="335"/>
                  </a:lnTo>
                  <a:lnTo>
                    <a:pt x="125" y="351"/>
                  </a:lnTo>
                  <a:lnTo>
                    <a:pt x="140" y="367"/>
                  </a:lnTo>
                  <a:lnTo>
                    <a:pt x="148" y="367"/>
                  </a:lnTo>
                  <a:lnTo>
                    <a:pt x="148" y="383"/>
                  </a:lnTo>
                  <a:lnTo>
                    <a:pt x="162" y="399"/>
                  </a:lnTo>
                  <a:lnTo>
                    <a:pt x="177" y="399"/>
                  </a:lnTo>
                  <a:lnTo>
                    <a:pt x="192" y="383"/>
                  </a:lnTo>
                  <a:lnTo>
                    <a:pt x="207" y="375"/>
                  </a:lnTo>
                  <a:lnTo>
                    <a:pt x="221" y="375"/>
                  </a:lnTo>
                  <a:lnTo>
                    <a:pt x="229" y="367"/>
                  </a:lnTo>
                  <a:lnTo>
                    <a:pt x="229" y="351"/>
                  </a:lnTo>
                  <a:lnTo>
                    <a:pt x="221" y="335"/>
                  </a:lnTo>
                  <a:lnTo>
                    <a:pt x="207" y="327"/>
                  </a:lnTo>
                  <a:lnTo>
                    <a:pt x="192" y="327"/>
                  </a:lnTo>
                  <a:lnTo>
                    <a:pt x="207" y="327"/>
                  </a:lnTo>
                  <a:lnTo>
                    <a:pt x="207" y="303"/>
                  </a:lnTo>
                  <a:lnTo>
                    <a:pt x="177" y="271"/>
                  </a:lnTo>
                  <a:lnTo>
                    <a:pt x="162" y="263"/>
                  </a:lnTo>
                  <a:lnTo>
                    <a:pt x="148" y="239"/>
                  </a:lnTo>
                  <a:lnTo>
                    <a:pt x="162" y="239"/>
                  </a:lnTo>
                  <a:lnTo>
                    <a:pt x="177" y="231"/>
                  </a:lnTo>
                  <a:lnTo>
                    <a:pt x="192" y="231"/>
                  </a:lnTo>
                  <a:lnTo>
                    <a:pt x="258" y="175"/>
                  </a:lnTo>
                  <a:lnTo>
                    <a:pt x="251" y="175"/>
                  </a:lnTo>
                  <a:lnTo>
                    <a:pt x="229" y="175"/>
                  </a:lnTo>
                  <a:lnTo>
                    <a:pt x="192" y="175"/>
                  </a:lnTo>
                  <a:lnTo>
                    <a:pt x="148" y="199"/>
                  </a:lnTo>
                  <a:lnTo>
                    <a:pt x="140" y="207"/>
                  </a:lnTo>
                  <a:lnTo>
                    <a:pt x="140" y="215"/>
                  </a:lnTo>
                  <a:lnTo>
                    <a:pt x="125" y="231"/>
                  </a:lnTo>
                  <a:lnTo>
                    <a:pt x="96" y="231"/>
                  </a:lnTo>
                  <a:lnTo>
                    <a:pt x="88" y="215"/>
                  </a:lnTo>
                  <a:lnTo>
                    <a:pt x="81" y="215"/>
                  </a:lnTo>
                  <a:lnTo>
                    <a:pt x="59" y="207"/>
                  </a:lnTo>
                  <a:lnTo>
                    <a:pt x="59" y="175"/>
                  </a:lnTo>
                  <a:lnTo>
                    <a:pt x="51" y="175"/>
                  </a:lnTo>
                  <a:lnTo>
                    <a:pt x="59" y="144"/>
                  </a:lnTo>
                  <a:lnTo>
                    <a:pt x="88" y="144"/>
                  </a:lnTo>
                  <a:lnTo>
                    <a:pt x="125" y="128"/>
                  </a:lnTo>
                  <a:lnTo>
                    <a:pt x="148" y="128"/>
                  </a:lnTo>
                  <a:lnTo>
                    <a:pt x="177" y="128"/>
                  </a:lnTo>
                  <a:lnTo>
                    <a:pt x="207" y="112"/>
                  </a:lnTo>
                  <a:lnTo>
                    <a:pt x="229" y="104"/>
                  </a:lnTo>
                  <a:lnTo>
                    <a:pt x="273" y="104"/>
                  </a:lnTo>
                  <a:lnTo>
                    <a:pt x="295" y="96"/>
                  </a:lnTo>
                  <a:lnTo>
                    <a:pt x="303" y="96"/>
                  </a:lnTo>
                  <a:lnTo>
                    <a:pt x="310" y="88"/>
                  </a:lnTo>
                  <a:lnTo>
                    <a:pt x="325" y="56"/>
                  </a:lnTo>
                  <a:lnTo>
                    <a:pt x="325" y="48"/>
                  </a:lnTo>
                  <a:lnTo>
                    <a:pt x="340" y="40"/>
                  </a:lnTo>
                  <a:lnTo>
                    <a:pt x="355" y="8"/>
                  </a:lnTo>
                  <a:lnTo>
                    <a:pt x="355"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75" name="Freeform 343"/>
            <p:cNvSpPr>
              <a:spLocks/>
            </p:cNvSpPr>
            <p:nvPr/>
          </p:nvSpPr>
          <p:spPr bwMode="auto">
            <a:xfrm>
              <a:off x="3908" y="21000"/>
              <a:ext cx="355" cy="479"/>
            </a:xfrm>
            <a:custGeom>
              <a:avLst/>
              <a:gdLst>
                <a:gd name="T0" fmla="*/ 340 w 355"/>
                <a:gd name="T1" fmla="*/ 8 h 479"/>
                <a:gd name="T2" fmla="*/ 310 w 355"/>
                <a:gd name="T3" fmla="*/ 40 h 479"/>
                <a:gd name="T4" fmla="*/ 273 w 355"/>
                <a:gd name="T5" fmla="*/ 56 h 479"/>
                <a:gd name="T6" fmla="*/ 251 w 355"/>
                <a:gd name="T7" fmla="*/ 88 h 479"/>
                <a:gd name="T8" fmla="*/ 221 w 355"/>
                <a:gd name="T9" fmla="*/ 88 h 479"/>
                <a:gd name="T10" fmla="*/ 148 w 355"/>
                <a:gd name="T11" fmla="*/ 88 h 479"/>
                <a:gd name="T12" fmla="*/ 96 w 355"/>
                <a:gd name="T13" fmla="*/ 96 h 479"/>
                <a:gd name="T14" fmla="*/ 59 w 355"/>
                <a:gd name="T15" fmla="*/ 112 h 479"/>
                <a:gd name="T16" fmla="*/ 51 w 355"/>
                <a:gd name="T17" fmla="*/ 144 h 479"/>
                <a:gd name="T18" fmla="*/ 37 w 355"/>
                <a:gd name="T19" fmla="*/ 151 h 479"/>
                <a:gd name="T20" fmla="*/ 44 w 355"/>
                <a:gd name="T21" fmla="*/ 207 h 479"/>
                <a:gd name="T22" fmla="*/ 37 w 355"/>
                <a:gd name="T23" fmla="*/ 231 h 479"/>
                <a:gd name="T24" fmla="*/ 0 w 355"/>
                <a:gd name="T25" fmla="*/ 279 h 479"/>
                <a:gd name="T26" fmla="*/ 0 w 355"/>
                <a:gd name="T27" fmla="*/ 319 h 479"/>
                <a:gd name="T28" fmla="*/ 0 w 355"/>
                <a:gd name="T29" fmla="*/ 351 h 479"/>
                <a:gd name="T30" fmla="*/ 7 w 355"/>
                <a:gd name="T31" fmla="*/ 375 h 479"/>
                <a:gd name="T32" fmla="*/ 37 w 355"/>
                <a:gd name="T33" fmla="*/ 367 h 479"/>
                <a:gd name="T34" fmla="*/ 44 w 355"/>
                <a:gd name="T35" fmla="*/ 423 h 479"/>
                <a:gd name="T36" fmla="*/ 44 w 355"/>
                <a:gd name="T37" fmla="*/ 479 h 479"/>
                <a:gd name="T38" fmla="*/ 59 w 355"/>
                <a:gd name="T39" fmla="*/ 471 h 479"/>
                <a:gd name="T40" fmla="*/ 88 w 355"/>
                <a:gd name="T41" fmla="*/ 463 h 479"/>
                <a:gd name="T42" fmla="*/ 88 w 355"/>
                <a:gd name="T43" fmla="*/ 415 h 479"/>
                <a:gd name="T44" fmla="*/ 81 w 355"/>
                <a:gd name="T45" fmla="*/ 367 h 479"/>
                <a:gd name="T46" fmla="*/ 81 w 355"/>
                <a:gd name="T47" fmla="*/ 327 h 479"/>
                <a:gd name="T48" fmla="*/ 96 w 355"/>
                <a:gd name="T49" fmla="*/ 303 h 479"/>
                <a:gd name="T50" fmla="*/ 125 w 355"/>
                <a:gd name="T51" fmla="*/ 319 h 479"/>
                <a:gd name="T52" fmla="*/ 125 w 355"/>
                <a:gd name="T53" fmla="*/ 351 h 479"/>
                <a:gd name="T54" fmla="*/ 148 w 355"/>
                <a:gd name="T55" fmla="*/ 367 h 479"/>
                <a:gd name="T56" fmla="*/ 162 w 355"/>
                <a:gd name="T57" fmla="*/ 399 h 479"/>
                <a:gd name="T58" fmla="*/ 192 w 355"/>
                <a:gd name="T59" fmla="*/ 383 h 479"/>
                <a:gd name="T60" fmla="*/ 221 w 355"/>
                <a:gd name="T61" fmla="*/ 375 h 479"/>
                <a:gd name="T62" fmla="*/ 229 w 355"/>
                <a:gd name="T63" fmla="*/ 351 h 479"/>
                <a:gd name="T64" fmla="*/ 207 w 355"/>
                <a:gd name="T65" fmla="*/ 327 h 479"/>
                <a:gd name="T66" fmla="*/ 207 w 355"/>
                <a:gd name="T67" fmla="*/ 327 h 479"/>
                <a:gd name="T68" fmla="*/ 177 w 355"/>
                <a:gd name="T69" fmla="*/ 271 h 479"/>
                <a:gd name="T70" fmla="*/ 148 w 355"/>
                <a:gd name="T71" fmla="*/ 239 h 479"/>
                <a:gd name="T72" fmla="*/ 177 w 355"/>
                <a:gd name="T73" fmla="*/ 231 h 479"/>
                <a:gd name="T74" fmla="*/ 258 w 355"/>
                <a:gd name="T75" fmla="*/ 175 h 479"/>
                <a:gd name="T76" fmla="*/ 229 w 355"/>
                <a:gd name="T77" fmla="*/ 175 h 479"/>
                <a:gd name="T78" fmla="*/ 148 w 355"/>
                <a:gd name="T79" fmla="*/ 199 h 479"/>
                <a:gd name="T80" fmla="*/ 140 w 355"/>
                <a:gd name="T81" fmla="*/ 215 h 479"/>
                <a:gd name="T82" fmla="*/ 96 w 355"/>
                <a:gd name="T83" fmla="*/ 231 h 479"/>
                <a:gd name="T84" fmla="*/ 81 w 355"/>
                <a:gd name="T85" fmla="*/ 215 h 479"/>
                <a:gd name="T86" fmla="*/ 59 w 355"/>
                <a:gd name="T87" fmla="*/ 175 h 479"/>
                <a:gd name="T88" fmla="*/ 59 w 355"/>
                <a:gd name="T89" fmla="*/ 144 h 479"/>
                <a:gd name="T90" fmla="*/ 125 w 355"/>
                <a:gd name="T91" fmla="*/ 128 h 479"/>
                <a:gd name="T92" fmla="*/ 177 w 355"/>
                <a:gd name="T93" fmla="*/ 128 h 479"/>
                <a:gd name="T94" fmla="*/ 229 w 355"/>
                <a:gd name="T95" fmla="*/ 104 h 479"/>
                <a:gd name="T96" fmla="*/ 295 w 355"/>
                <a:gd name="T97" fmla="*/ 96 h 479"/>
                <a:gd name="T98" fmla="*/ 310 w 355"/>
                <a:gd name="T99" fmla="*/ 88 h 479"/>
                <a:gd name="T100" fmla="*/ 325 w 355"/>
                <a:gd name="T101" fmla="*/ 48 h 479"/>
                <a:gd name="T102" fmla="*/ 355 w 355"/>
                <a:gd name="T103" fmla="*/ 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5" h="479">
                  <a:moveTo>
                    <a:pt x="355" y="0"/>
                  </a:moveTo>
                  <a:lnTo>
                    <a:pt x="340" y="8"/>
                  </a:lnTo>
                  <a:lnTo>
                    <a:pt x="325" y="16"/>
                  </a:lnTo>
                  <a:lnTo>
                    <a:pt x="310" y="40"/>
                  </a:lnTo>
                  <a:lnTo>
                    <a:pt x="303" y="48"/>
                  </a:lnTo>
                  <a:lnTo>
                    <a:pt x="273" y="56"/>
                  </a:lnTo>
                  <a:lnTo>
                    <a:pt x="258" y="88"/>
                  </a:lnTo>
                  <a:lnTo>
                    <a:pt x="251" y="88"/>
                  </a:lnTo>
                  <a:lnTo>
                    <a:pt x="229" y="88"/>
                  </a:lnTo>
                  <a:lnTo>
                    <a:pt x="221" y="88"/>
                  </a:lnTo>
                  <a:lnTo>
                    <a:pt x="177" y="88"/>
                  </a:lnTo>
                  <a:lnTo>
                    <a:pt x="148" y="88"/>
                  </a:lnTo>
                  <a:lnTo>
                    <a:pt x="125" y="88"/>
                  </a:lnTo>
                  <a:lnTo>
                    <a:pt x="96" y="96"/>
                  </a:lnTo>
                  <a:lnTo>
                    <a:pt x="88" y="96"/>
                  </a:lnTo>
                  <a:lnTo>
                    <a:pt x="59" y="112"/>
                  </a:lnTo>
                  <a:lnTo>
                    <a:pt x="51" y="128"/>
                  </a:lnTo>
                  <a:lnTo>
                    <a:pt x="51" y="144"/>
                  </a:lnTo>
                  <a:lnTo>
                    <a:pt x="44" y="144"/>
                  </a:lnTo>
                  <a:lnTo>
                    <a:pt x="37" y="151"/>
                  </a:lnTo>
                  <a:lnTo>
                    <a:pt x="37" y="175"/>
                  </a:lnTo>
                  <a:lnTo>
                    <a:pt x="44" y="207"/>
                  </a:lnTo>
                  <a:lnTo>
                    <a:pt x="44" y="215"/>
                  </a:lnTo>
                  <a:lnTo>
                    <a:pt x="37" y="231"/>
                  </a:lnTo>
                  <a:lnTo>
                    <a:pt x="37" y="239"/>
                  </a:lnTo>
                  <a:lnTo>
                    <a:pt x="0" y="279"/>
                  </a:lnTo>
                  <a:lnTo>
                    <a:pt x="0" y="303"/>
                  </a:lnTo>
                  <a:lnTo>
                    <a:pt x="0" y="319"/>
                  </a:lnTo>
                  <a:lnTo>
                    <a:pt x="0" y="335"/>
                  </a:lnTo>
                  <a:lnTo>
                    <a:pt x="0" y="351"/>
                  </a:lnTo>
                  <a:lnTo>
                    <a:pt x="0" y="367"/>
                  </a:lnTo>
                  <a:lnTo>
                    <a:pt x="7" y="375"/>
                  </a:lnTo>
                  <a:lnTo>
                    <a:pt x="7" y="367"/>
                  </a:lnTo>
                  <a:lnTo>
                    <a:pt x="37" y="367"/>
                  </a:lnTo>
                  <a:lnTo>
                    <a:pt x="44" y="383"/>
                  </a:lnTo>
                  <a:lnTo>
                    <a:pt x="44" y="423"/>
                  </a:lnTo>
                  <a:lnTo>
                    <a:pt x="44" y="463"/>
                  </a:lnTo>
                  <a:lnTo>
                    <a:pt x="44" y="479"/>
                  </a:lnTo>
                  <a:lnTo>
                    <a:pt x="51" y="479"/>
                  </a:lnTo>
                  <a:lnTo>
                    <a:pt x="59" y="471"/>
                  </a:lnTo>
                  <a:lnTo>
                    <a:pt x="81" y="471"/>
                  </a:lnTo>
                  <a:lnTo>
                    <a:pt x="88" y="463"/>
                  </a:lnTo>
                  <a:lnTo>
                    <a:pt x="88" y="439"/>
                  </a:lnTo>
                  <a:lnTo>
                    <a:pt x="88" y="415"/>
                  </a:lnTo>
                  <a:lnTo>
                    <a:pt x="88" y="383"/>
                  </a:lnTo>
                  <a:lnTo>
                    <a:pt x="81" y="367"/>
                  </a:lnTo>
                  <a:lnTo>
                    <a:pt x="81" y="335"/>
                  </a:lnTo>
                  <a:lnTo>
                    <a:pt x="81" y="327"/>
                  </a:lnTo>
                  <a:lnTo>
                    <a:pt x="81" y="319"/>
                  </a:lnTo>
                  <a:lnTo>
                    <a:pt x="96" y="303"/>
                  </a:lnTo>
                  <a:lnTo>
                    <a:pt x="125" y="303"/>
                  </a:lnTo>
                  <a:lnTo>
                    <a:pt x="125" y="319"/>
                  </a:lnTo>
                  <a:lnTo>
                    <a:pt x="125" y="335"/>
                  </a:lnTo>
                  <a:lnTo>
                    <a:pt x="125" y="351"/>
                  </a:lnTo>
                  <a:lnTo>
                    <a:pt x="140" y="367"/>
                  </a:lnTo>
                  <a:lnTo>
                    <a:pt x="148" y="367"/>
                  </a:lnTo>
                  <a:lnTo>
                    <a:pt x="148" y="383"/>
                  </a:lnTo>
                  <a:lnTo>
                    <a:pt x="162" y="399"/>
                  </a:lnTo>
                  <a:lnTo>
                    <a:pt x="177" y="399"/>
                  </a:lnTo>
                  <a:lnTo>
                    <a:pt x="192" y="383"/>
                  </a:lnTo>
                  <a:lnTo>
                    <a:pt x="207" y="375"/>
                  </a:lnTo>
                  <a:lnTo>
                    <a:pt x="221" y="375"/>
                  </a:lnTo>
                  <a:lnTo>
                    <a:pt x="229" y="367"/>
                  </a:lnTo>
                  <a:lnTo>
                    <a:pt x="229" y="351"/>
                  </a:lnTo>
                  <a:lnTo>
                    <a:pt x="221" y="335"/>
                  </a:lnTo>
                  <a:lnTo>
                    <a:pt x="207" y="327"/>
                  </a:lnTo>
                  <a:lnTo>
                    <a:pt x="192" y="327"/>
                  </a:lnTo>
                  <a:lnTo>
                    <a:pt x="207" y="327"/>
                  </a:lnTo>
                  <a:lnTo>
                    <a:pt x="207" y="303"/>
                  </a:lnTo>
                  <a:lnTo>
                    <a:pt x="177" y="271"/>
                  </a:lnTo>
                  <a:lnTo>
                    <a:pt x="162" y="263"/>
                  </a:lnTo>
                  <a:lnTo>
                    <a:pt x="148" y="239"/>
                  </a:lnTo>
                  <a:lnTo>
                    <a:pt x="162" y="239"/>
                  </a:lnTo>
                  <a:lnTo>
                    <a:pt x="177" y="231"/>
                  </a:lnTo>
                  <a:lnTo>
                    <a:pt x="192" y="231"/>
                  </a:lnTo>
                  <a:lnTo>
                    <a:pt x="258" y="175"/>
                  </a:lnTo>
                  <a:lnTo>
                    <a:pt x="251" y="175"/>
                  </a:lnTo>
                  <a:lnTo>
                    <a:pt x="229" y="175"/>
                  </a:lnTo>
                  <a:lnTo>
                    <a:pt x="192" y="175"/>
                  </a:lnTo>
                  <a:lnTo>
                    <a:pt x="148" y="199"/>
                  </a:lnTo>
                  <a:lnTo>
                    <a:pt x="140" y="207"/>
                  </a:lnTo>
                  <a:lnTo>
                    <a:pt x="140" y="215"/>
                  </a:lnTo>
                  <a:lnTo>
                    <a:pt x="125" y="231"/>
                  </a:lnTo>
                  <a:lnTo>
                    <a:pt x="96" y="231"/>
                  </a:lnTo>
                  <a:lnTo>
                    <a:pt x="88" y="215"/>
                  </a:lnTo>
                  <a:lnTo>
                    <a:pt x="81" y="215"/>
                  </a:lnTo>
                  <a:lnTo>
                    <a:pt x="59" y="207"/>
                  </a:lnTo>
                  <a:lnTo>
                    <a:pt x="59" y="175"/>
                  </a:lnTo>
                  <a:lnTo>
                    <a:pt x="51" y="175"/>
                  </a:lnTo>
                  <a:lnTo>
                    <a:pt x="59" y="144"/>
                  </a:lnTo>
                  <a:lnTo>
                    <a:pt x="88" y="144"/>
                  </a:lnTo>
                  <a:lnTo>
                    <a:pt x="125" y="128"/>
                  </a:lnTo>
                  <a:lnTo>
                    <a:pt x="148" y="128"/>
                  </a:lnTo>
                  <a:lnTo>
                    <a:pt x="177" y="128"/>
                  </a:lnTo>
                  <a:lnTo>
                    <a:pt x="207" y="112"/>
                  </a:lnTo>
                  <a:lnTo>
                    <a:pt x="229" y="104"/>
                  </a:lnTo>
                  <a:lnTo>
                    <a:pt x="273" y="104"/>
                  </a:lnTo>
                  <a:lnTo>
                    <a:pt x="295" y="96"/>
                  </a:lnTo>
                  <a:lnTo>
                    <a:pt x="303" y="96"/>
                  </a:lnTo>
                  <a:lnTo>
                    <a:pt x="310" y="88"/>
                  </a:lnTo>
                  <a:lnTo>
                    <a:pt x="325" y="56"/>
                  </a:lnTo>
                  <a:lnTo>
                    <a:pt x="325" y="48"/>
                  </a:lnTo>
                  <a:lnTo>
                    <a:pt x="340" y="40"/>
                  </a:lnTo>
                  <a:lnTo>
                    <a:pt x="355" y="8"/>
                  </a:lnTo>
                  <a:lnTo>
                    <a:pt x="355"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76" name="Group 344"/>
          <p:cNvGrpSpPr>
            <a:grpSpLocks/>
          </p:cNvGrpSpPr>
          <p:nvPr/>
        </p:nvGrpSpPr>
        <p:grpSpPr bwMode="auto">
          <a:xfrm>
            <a:off x="6807200" y="5624513"/>
            <a:ext cx="128588" cy="76200"/>
            <a:chOff x="4322" y="21231"/>
            <a:chExt cx="81" cy="48"/>
          </a:xfrm>
        </p:grpSpPr>
        <p:sp>
          <p:nvSpPr>
            <p:cNvPr id="658777" name="Freeform 345"/>
            <p:cNvSpPr>
              <a:spLocks/>
            </p:cNvSpPr>
            <p:nvPr/>
          </p:nvSpPr>
          <p:spPr bwMode="auto">
            <a:xfrm>
              <a:off x="4322" y="21231"/>
              <a:ext cx="81" cy="48"/>
            </a:xfrm>
            <a:custGeom>
              <a:avLst/>
              <a:gdLst>
                <a:gd name="T0" fmla="*/ 73 w 81"/>
                <a:gd name="T1" fmla="*/ 0 h 48"/>
                <a:gd name="T2" fmla="*/ 58 w 81"/>
                <a:gd name="T3" fmla="*/ 0 h 48"/>
                <a:gd name="T4" fmla="*/ 44 w 81"/>
                <a:gd name="T5" fmla="*/ 0 h 48"/>
                <a:gd name="T6" fmla="*/ 22 w 81"/>
                <a:gd name="T7" fmla="*/ 16 h 48"/>
                <a:gd name="T8" fmla="*/ 0 w 81"/>
                <a:gd name="T9" fmla="*/ 16 h 48"/>
                <a:gd name="T10" fmla="*/ 0 w 81"/>
                <a:gd name="T11" fmla="*/ 40 h 48"/>
                <a:gd name="T12" fmla="*/ 22 w 81"/>
                <a:gd name="T13" fmla="*/ 40 h 48"/>
                <a:gd name="T14" fmla="*/ 36 w 81"/>
                <a:gd name="T15" fmla="*/ 48 h 48"/>
                <a:gd name="T16" fmla="*/ 44 w 81"/>
                <a:gd name="T17" fmla="*/ 48 h 48"/>
                <a:gd name="T18" fmla="*/ 73 w 81"/>
                <a:gd name="T19" fmla="*/ 48 h 48"/>
                <a:gd name="T20" fmla="*/ 81 w 81"/>
                <a:gd name="T21" fmla="*/ 40 h 48"/>
                <a:gd name="T22" fmla="*/ 73 w 81"/>
                <a:gd name="T23" fmla="*/ 40 h 48"/>
                <a:gd name="T24" fmla="*/ 73 w 81"/>
                <a:gd name="T25" fmla="*/ 16 h 48"/>
                <a:gd name="T26" fmla="*/ 73 w 81"/>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48">
                  <a:moveTo>
                    <a:pt x="73" y="0"/>
                  </a:moveTo>
                  <a:lnTo>
                    <a:pt x="58" y="0"/>
                  </a:lnTo>
                  <a:lnTo>
                    <a:pt x="44" y="0"/>
                  </a:lnTo>
                  <a:lnTo>
                    <a:pt x="22" y="16"/>
                  </a:lnTo>
                  <a:lnTo>
                    <a:pt x="0" y="16"/>
                  </a:lnTo>
                  <a:lnTo>
                    <a:pt x="0" y="40"/>
                  </a:lnTo>
                  <a:lnTo>
                    <a:pt x="22" y="40"/>
                  </a:lnTo>
                  <a:lnTo>
                    <a:pt x="36" y="48"/>
                  </a:lnTo>
                  <a:lnTo>
                    <a:pt x="44" y="48"/>
                  </a:lnTo>
                  <a:lnTo>
                    <a:pt x="73" y="48"/>
                  </a:lnTo>
                  <a:lnTo>
                    <a:pt x="81" y="40"/>
                  </a:lnTo>
                  <a:lnTo>
                    <a:pt x="73" y="40"/>
                  </a:lnTo>
                  <a:lnTo>
                    <a:pt x="73" y="16"/>
                  </a:lnTo>
                  <a:lnTo>
                    <a:pt x="7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78" name="Freeform 346"/>
            <p:cNvSpPr>
              <a:spLocks/>
            </p:cNvSpPr>
            <p:nvPr/>
          </p:nvSpPr>
          <p:spPr bwMode="auto">
            <a:xfrm>
              <a:off x="4322" y="21231"/>
              <a:ext cx="81" cy="48"/>
            </a:xfrm>
            <a:custGeom>
              <a:avLst/>
              <a:gdLst>
                <a:gd name="T0" fmla="*/ 73 w 81"/>
                <a:gd name="T1" fmla="*/ 0 h 48"/>
                <a:gd name="T2" fmla="*/ 58 w 81"/>
                <a:gd name="T3" fmla="*/ 0 h 48"/>
                <a:gd name="T4" fmla="*/ 44 w 81"/>
                <a:gd name="T5" fmla="*/ 0 h 48"/>
                <a:gd name="T6" fmla="*/ 22 w 81"/>
                <a:gd name="T7" fmla="*/ 16 h 48"/>
                <a:gd name="T8" fmla="*/ 0 w 81"/>
                <a:gd name="T9" fmla="*/ 16 h 48"/>
                <a:gd name="T10" fmla="*/ 0 w 81"/>
                <a:gd name="T11" fmla="*/ 40 h 48"/>
                <a:gd name="T12" fmla="*/ 22 w 81"/>
                <a:gd name="T13" fmla="*/ 40 h 48"/>
                <a:gd name="T14" fmla="*/ 36 w 81"/>
                <a:gd name="T15" fmla="*/ 48 h 48"/>
                <a:gd name="T16" fmla="*/ 44 w 81"/>
                <a:gd name="T17" fmla="*/ 48 h 48"/>
                <a:gd name="T18" fmla="*/ 73 w 81"/>
                <a:gd name="T19" fmla="*/ 48 h 48"/>
                <a:gd name="T20" fmla="*/ 81 w 81"/>
                <a:gd name="T21" fmla="*/ 40 h 48"/>
                <a:gd name="T22" fmla="*/ 73 w 81"/>
                <a:gd name="T23" fmla="*/ 40 h 48"/>
                <a:gd name="T24" fmla="*/ 73 w 81"/>
                <a:gd name="T25" fmla="*/ 16 h 48"/>
                <a:gd name="T26" fmla="*/ 73 w 81"/>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48">
                  <a:moveTo>
                    <a:pt x="73" y="0"/>
                  </a:moveTo>
                  <a:lnTo>
                    <a:pt x="58" y="0"/>
                  </a:lnTo>
                  <a:lnTo>
                    <a:pt x="44" y="0"/>
                  </a:lnTo>
                  <a:lnTo>
                    <a:pt x="22" y="16"/>
                  </a:lnTo>
                  <a:lnTo>
                    <a:pt x="0" y="16"/>
                  </a:lnTo>
                  <a:lnTo>
                    <a:pt x="0" y="40"/>
                  </a:lnTo>
                  <a:lnTo>
                    <a:pt x="22" y="40"/>
                  </a:lnTo>
                  <a:lnTo>
                    <a:pt x="36" y="48"/>
                  </a:lnTo>
                  <a:lnTo>
                    <a:pt x="44" y="48"/>
                  </a:lnTo>
                  <a:lnTo>
                    <a:pt x="73" y="48"/>
                  </a:lnTo>
                  <a:lnTo>
                    <a:pt x="81" y="40"/>
                  </a:lnTo>
                  <a:lnTo>
                    <a:pt x="73" y="40"/>
                  </a:lnTo>
                  <a:lnTo>
                    <a:pt x="73" y="16"/>
                  </a:lnTo>
                  <a:lnTo>
                    <a:pt x="7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79" name="Group 347"/>
          <p:cNvGrpSpPr>
            <a:grpSpLocks/>
          </p:cNvGrpSpPr>
          <p:nvPr/>
        </p:nvGrpSpPr>
        <p:grpSpPr bwMode="auto">
          <a:xfrm>
            <a:off x="7027863" y="5510213"/>
            <a:ext cx="246062" cy="88900"/>
            <a:chOff x="4461" y="21159"/>
            <a:chExt cx="155" cy="56"/>
          </a:xfrm>
        </p:grpSpPr>
        <p:sp>
          <p:nvSpPr>
            <p:cNvPr id="658780" name="Freeform 348"/>
            <p:cNvSpPr>
              <a:spLocks/>
            </p:cNvSpPr>
            <p:nvPr/>
          </p:nvSpPr>
          <p:spPr bwMode="auto">
            <a:xfrm>
              <a:off x="4461" y="21159"/>
              <a:ext cx="155" cy="56"/>
            </a:xfrm>
            <a:custGeom>
              <a:avLst/>
              <a:gdLst>
                <a:gd name="T0" fmla="*/ 7 w 155"/>
                <a:gd name="T1" fmla="*/ 24 h 56"/>
                <a:gd name="T2" fmla="*/ 7 w 155"/>
                <a:gd name="T3" fmla="*/ 48 h 56"/>
                <a:gd name="T4" fmla="*/ 0 w 155"/>
                <a:gd name="T5" fmla="*/ 48 h 56"/>
                <a:gd name="T6" fmla="*/ 0 w 155"/>
                <a:gd name="T7" fmla="*/ 56 h 56"/>
                <a:gd name="T8" fmla="*/ 44 w 155"/>
                <a:gd name="T9" fmla="*/ 48 h 56"/>
                <a:gd name="T10" fmla="*/ 51 w 155"/>
                <a:gd name="T11" fmla="*/ 48 h 56"/>
                <a:gd name="T12" fmla="*/ 81 w 155"/>
                <a:gd name="T13" fmla="*/ 24 h 56"/>
                <a:gd name="T14" fmla="*/ 103 w 155"/>
                <a:gd name="T15" fmla="*/ 24 h 56"/>
                <a:gd name="T16" fmla="*/ 110 w 155"/>
                <a:gd name="T17" fmla="*/ 24 h 56"/>
                <a:gd name="T18" fmla="*/ 147 w 155"/>
                <a:gd name="T19" fmla="*/ 24 h 56"/>
                <a:gd name="T20" fmla="*/ 155 w 155"/>
                <a:gd name="T21" fmla="*/ 24 h 56"/>
                <a:gd name="T22" fmla="*/ 147 w 155"/>
                <a:gd name="T23" fmla="*/ 16 h 56"/>
                <a:gd name="T24" fmla="*/ 132 w 155"/>
                <a:gd name="T25" fmla="*/ 0 h 56"/>
                <a:gd name="T26" fmla="*/ 110 w 155"/>
                <a:gd name="T27" fmla="*/ 0 h 56"/>
                <a:gd name="T28" fmla="*/ 103 w 155"/>
                <a:gd name="T29" fmla="*/ 0 h 56"/>
                <a:gd name="T30" fmla="*/ 81 w 155"/>
                <a:gd name="T31" fmla="*/ 16 h 56"/>
                <a:gd name="T32" fmla="*/ 73 w 155"/>
                <a:gd name="T33" fmla="*/ 16 h 56"/>
                <a:gd name="T34" fmla="*/ 51 w 155"/>
                <a:gd name="T35" fmla="*/ 16 h 56"/>
                <a:gd name="T36" fmla="*/ 44 w 155"/>
                <a:gd name="T37" fmla="*/ 24 h 56"/>
                <a:gd name="T38" fmla="*/ 22 w 155"/>
                <a:gd name="T39" fmla="*/ 24 h 56"/>
                <a:gd name="T40" fmla="*/ 7 w 155"/>
                <a:gd name="T4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56">
                  <a:moveTo>
                    <a:pt x="7" y="24"/>
                  </a:moveTo>
                  <a:lnTo>
                    <a:pt x="7" y="48"/>
                  </a:lnTo>
                  <a:lnTo>
                    <a:pt x="0" y="48"/>
                  </a:lnTo>
                  <a:lnTo>
                    <a:pt x="0" y="56"/>
                  </a:lnTo>
                  <a:lnTo>
                    <a:pt x="44" y="48"/>
                  </a:lnTo>
                  <a:lnTo>
                    <a:pt x="51" y="48"/>
                  </a:lnTo>
                  <a:lnTo>
                    <a:pt x="81" y="24"/>
                  </a:lnTo>
                  <a:lnTo>
                    <a:pt x="103" y="24"/>
                  </a:lnTo>
                  <a:lnTo>
                    <a:pt x="110" y="24"/>
                  </a:lnTo>
                  <a:lnTo>
                    <a:pt x="147" y="24"/>
                  </a:lnTo>
                  <a:lnTo>
                    <a:pt x="155" y="24"/>
                  </a:lnTo>
                  <a:lnTo>
                    <a:pt x="147" y="16"/>
                  </a:lnTo>
                  <a:lnTo>
                    <a:pt x="132" y="0"/>
                  </a:lnTo>
                  <a:lnTo>
                    <a:pt x="110" y="0"/>
                  </a:lnTo>
                  <a:lnTo>
                    <a:pt x="103" y="0"/>
                  </a:lnTo>
                  <a:lnTo>
                    <a:pt x="81" y="16"/>
                  </a:lnTo>
                  <a:lnTo>
                    <a:pt x="73" y="16"/>
                  </a:lnTo>
                  <a:lnTo>
                    <a:pt x="51" y="16"/>
                  </a:lnTo>
                  <a:lnTo>
                    <a:pt x="44" y="24"/>
                  </a:lnTo>
                  <a:lnTo>
                    <a:pt x="22" y="24"/>
                  </a:lnTo>
                  <a:lnTo>
                    <a:pt x="7" y="24"/>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81" name="Freeform 349"/>
            <p:cNvSpPr>
              <a:spLocks/>
            </p:cNvSpPr>
            <p:nvPr/>
          </p:nvSpPr>
          <p:spPr bwMode="auto">
            <a:xfrm>
              <a:off x="4461" y="21159"/>
              <a:ext cx="155" cy="56"/>
            </a:xfrm>
            <a:custGeom>
              <a:avLst/>
              <a:gdLst>
                <a:gd name="T0" fmla="*/ 7 w 155"/>
                <a:gd name="T1" fmla="*/ 24 h 56"/>
                <a:gd name="T2" fmla="*/ 7 w 155"/>
                <a:gd name="T3" fmla="*/ 48 h 56"/>
                <a:gd name="T4" fmla="*/ 0 w 155"/>
                <a:gd name="T5" fmla="*/ 48 h 56"/>
                <a:gd name="T6" fmla="*/ 0 w 155"/>
                <a:gd name="T7" fmla="*/ 56 h 56"/>
                <a:gd name="T8" fmla="*/ 44 w 155"/>
                <a:gd name="T9" fmla="*/ 48 h 56"/>
                <a:gd name="T10" fmla="*/ 51 w 155"/>
                <a:gd name="T11" fmla="*/ 48 h 56"/>
                <a:gd name="T12" fmla="*/ 81 w 155"/>
                <a:gd name="T13" fmla="*/ 24 h 56"/>
                <a:gd name="T14" fmla="*/ 103 w 155"/>
                <a:gd name="T15" fmla="*/ 24 h 56"/>
                <a:gd name="T16" fmla="*/ 110 w 155"/>
                <a:gd name="T17" fmla="*/ 24 h 56"/>
                <a:gd name="T18" fmla="*/ 147 w 155"/>
                <a:gd name="T19" fmla="*/ 24 h 56"/>
                <a:gd name="T20" fmla="*/ 155 w 155"/>
                <a:gd name="T21" fmla="*/ 24 h 56"/>
                <a:gd name="T22" fmla="*/ 147 w 155"/>
                <a:gd name="T23" fmla="*/ 16 h 56"/>
                <a:gd name="T24" fmla="*/ 132 w 155"/>
                <a:gd name="T25" fmla="*/ 0 h 56"/>
                <a:gd name="T26" fmla="*/ 110 w 155"/>
                <a:gd name="T27" fmla="*/ 0 h 56"/>
                <a:gd name="T28" fmla="*/ 103 w 155"/>
                <a:gd name="T29" fmla="*/ 0 h 56"/>
                <a:gd name="T30" fmla="*/ 81 w 155"/>
                <a:gd name="T31" fmla="*/ 16 h 56"/>
                <a:gd name="T32" fmla="*/ 73 w 155"/>
                <a:gd name="T33" fmla="*/ 16 h 56"/>
                <a:gd name="T34" fmla="*/ 51 w 155"/>
                <a:gd name="T35" fmla="*/ 16 h 56"/>
                <a:gd name="T36" fmla="*/ 44 w 155"/>
                <a:gd name="T37" fmla="*/ 24 h 56"/>
                <a:gd name="T38" fmla="*/ 22 w 155"/>
                <a:gd name="T39" fmla="*/ 24 h 56"/>
                <a:gd name="T40" fmla="*/ 7 w 155"/>
                <a:gd name="T4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5" h="56">
                  <a:moveTo>
                    <a:pt x="7" y="24"/>
                  </a:moveTo>
                  <a:lnTo>
                    <a:pt x="7" y="48"/>
                  </a:lnTo>
                  <a:lnTo>
                    <a:pt x="0" y="48"/>
                  </a:lnTo>
                  <a:lnTo>
                    <a:pt x="0" y="56"/>
                  </a:lnTo>
                  <a:lnTo>
                    <a:pt x="44" y="48"/>
                  </a:lnTo>
                  <a:lnTo>
                    <a:pt x="51" y="48"/>
                  </a:lnTo>
                  <a:lnTo>
                    <a:pt x="81" y="24"/>
                  </a:lnTo>
                  <a:lnTo>
                    <a:pt x="103" y="24"/>
                  </a:lnTo>
                  <a:lnTo>
                    <a:pt x="110" y="24"/>
                  </a:lnTo>
                  <a:lnTo>
                    <a:pt x="147" y="24"/>
                  </a:lnTo>
                  <a:lnTo>
                    <a:pt x="155" y="24"/>
                  </a:lnTo>
                  <a:lnTo>
                    <a:pt x="147" y="16"/>
                  </a:lnTo>
                  <a:lnTo>
                    <a:pt x="132" y="0"/>
                  </a:lnTo>
                  <a:lnTo>
                    <a:pt x="110" y="0"/>
                  </a:lnTo>
                  <a:lnTo>
                    <a:pt x="103" y="0"/>
                  </a:lnTo>
                  <a:lnTo>
                    <a:pt x="81" y="16"/>
                  </a:lnTo>
                  <a:lnTo>
                    <a:pt x="73" y="16"/>
                  </a:lnTo>
                  <a:lnTo>
                    <a:pt x="51" y="16"/>
                  </a:lnTo>
                  <a:lnTo>
                    <a:pt x="44" y="24"/>
                  </a:lnTo>
                  <a:lnTo>
                    <a:pt x="22" y="24"/>
                  </a:lnTo>
                  <a:lnTo>
                    <a:pt x="7" y="24"/>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82" name="Group 350"/>
          <p:cNvGrpSpPr>
            <a:grpSpLocks/>
          </p:cNvGrpSpPr>
          <p:nvPr/>
        </p:nvGrpSpPr>
        <p:grpSpPr bwMode="auto">
          <a:xfrm>
            <a:off x="6923088" y="5156200"/>
            <a:ext cx="115887" cy="241300"/>
            <a:chOff x="4395" y="20936"/>
            <a:chExt cx="73" cy="152"/>
          </a:xfrm>
        </p:grpSpPr>
        <p:sp>
          <p:nvSpPr>
            <p:cNvPr id="658783" name="Freeform 351"/>
            <p:cNvSpPr>
              <a:spLocks/>
            </p:cNvSpPr>
            <p:nvPr/>
          </p:nvSpPr>
          <p:spPr bwMode="auto">
            <a:xfrm>
              <a:off x="4395" y="20936"/>
              <a:ext cx="73" cy="152"/>
            </a:xfrm>
            <a:custGeom>
              <a:avLst/>
              <a:gdLst>
                <a:gd name="T0" fmla="*/ 14 w 73"/>
                <a:gd name="T1" fmla="*/ 0 h 152"/>
                <a:gd name="T2" fmla="*/ 14 w 73"/>
                <a:gd name="T3" fmla="*/ 8 h 152"/>
                <a:gd name="T4" fmla="*/ 0 w 73"/>
                <a:gd name="T5" fmla="*/ 8 h 152"/>
                <a:gd name="T6" fmla="*/ 0 w 73"/>
                <a:gd name="T7" fmla="*/ 32 h 152"/>
                <a:gd name="T8" fmla="*/ 0 w 73"/>
                <a:gd name="T9" fmla="*/ 48 h 152"/>
                <a:gd name="T10" fmla="*/ 0 w 73"/>
                <a:gd name="T11" fmla="*/ 80 h 152"/>
                <a:gd name="T12" fmla="*/ 14 w 73"/>
                <a:gd name="T13" fmla="*/ 96 h 152"/>
                <a:gd name="T14" fmla="*/ 14 w 73"/>
                <a:gd name="T15" fmla="*/ 112 h 152"/>
                <a:gd name="T16" fmla="*/ 14 w 73"/>
                <a:gd name="T17" fmla="*/ 136 h 152"/>
                <a:gd name="T18" fmla="*/ 29 w 73"/>
                <a:gd name="T19" fmla="*/ 136 h 152"/>
                <a:gd name="T20" fmla="*/ 44 w 73"/>
                <a:gd name="T21" fmla="*/ 136 h 152"/>
                <a:gd name="T22" fmla="*/ 51 w 73"/>
                <a:gd name="T23" fmla="*/ 152 h 152"/>
                <a:gd name="T24" fmla="*/ 51 w 73"/>
                <a:gd name="T25" fmla="*/ 136 h 152"/>
                <a:gd name="T26" fmla="*/ 44 w 73"/>
                <a:gd name="T27" fmla="*/ 112 h 152"/>
                <a:gd name="T28" fmla="*/ 44 w 73"/>
                <a:gd name="T29" fmla="*/ 96 h 152"/>
                <a:gd name="T30" fmla="*/ 29 w 73"/>
                <a:gd name="T31" fmla="*/ 88 h 152"/>
                <a:gd name="T32" fmla="*/ 73 w 73"/>
                <a:gd name="T33" fmla="*/ 80 h 152"/>
                <a:gd name="T34" fmla="*/ 51 w 73"/>
                <a:gd name="T35" fmla="*/ 64 h 152"/>
                <a:gd name="T36" fmla="*/ 73 w 73"/>
                <a:gd name="T37" fmla="*/ 8 h 152"/>
                <a:gd name="T38" fmla="*/ 44 w 73"/>
                <a:gd name="T39" fmla="*/ 32 h 152"/>
                <a:gd name="T40" fmla="*/ 14 w 73"/>
                <a:gd name="T41" fmla="*/ 48 h 152"/>
                <a:gd name="T42" fmla="*/ 29 w 73"/>
                <a:gd name="T43" fmla="*/ 32 h 152"/>
                <a:gd name="T44" fmla="*/ 14 w 73"/>
                <a:gd name="T45" fmla="*/ 8 h 152"/>
                <a:gd name="T46" fmla="*/ 14 w 73"/>
                <a:gd name="T4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52">
                  <a:moveTo>
                    <a:pt x="14" y="0"/>
                  </a:moveTo>
                  <a:lnTo>
                    <a:pt x="14" y="8"/>
                  </a:lnTo>
                  <a:lnTo>
                    <a:pt x="0" y="8"/>
                  </a:lnTo>
                  <a:lnTo>
                    <a:pt x="0" y="32"/>
                  </a:lnTo>
                  <a:lnTo>
                    <a:pt x="0" y="48"/>
                  </a:lnTo>
                  <a:lnTo>
                    <a:pt x="0" y="80"/>
                  </a:lnTo>
                  <a:lnTo>
                    <a:pt x="14" y="96"/>
                  </a:lnTo>
                  <a:lnTo>
                    <a:pt x="14" y="112"/>
                  </a:lnTo>
                  <a:lnTo>
                    <a:pt x="14" y="136"/>
                  </a:lnTo>
                  <a:lnTo>
                    <a:pt x="29" y="136"/>
                  </a:lnTo>
                  <a:lnTo>
                    <a:pt x="44" y="136"/>
                  </a:lnTo>
                  <a:lnTo>
                    <a:pt x="51" y="152"/>
                  </a:lnTo>
                  <a:lnTo>
                    <a:pt x="51" y="136"/>
                  </a:lnTo>
                  <a:lnTo>
                    <a:pt x="44" y="112"/>
                  </a:lnTo>
                  <a:lnTo>
                    <a:pt x="44" y="96"/>
                  </a:lnTo>
                  <a:lnTo>
                    <a:pt x="29" y="88"/>
                  </a:lnTo>
                  <a:lnTo>
                    <a:pt x="73" y="80"/>
                  </a:lnTo>
                  <a:lnTo>
                    <a:pt x="51" y="64"/>
                  </a:lnTo>
                  <a:lnTo>
                    <a:pt x="73" y="8"/>
                  </a:lnTo>
                  <a:lnTo>
                    <a:pt x="44" y="32"/>
                  </a:lnTo>
                  <a:lnTo>
                    <a:pt x="14" y="48"/>
                  </a:lnTo>
                  <a:lnTo>
                    <a:pt x="29" y="32"/>
                  </a:lnTo>
                  <a:lnTo>
                    <a:pt x="14" y="8"/>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84" name="Freeform 352"/>
            <p:cNvSpPr>
              <a:spLocks/>
            </p:cNvSpPr>
            <p:nvPr/>
          </p:nvSpPr>
          <p:spPr bwMode="auto">
            <a:xfrm>
              <a:off x="4395" y="20936"/>
              <a:ext cx="73" cy="152"/>
            </a:xfrm>
            <a:custGeom>
              <a:avLst/>
              <a:gdLst>
                <a:gd name="T0" fmla="*/ 14 w 73"/>
                <a:gd name="T1" fmla="*/ 0 h 152"/>
                <a:gd name="T2" fmla="*/ 14 w 73"/>
                <a:gd name="T3" fmla="*/ 8 h 152"/>
                <a:gd name="T4" fmla="*/ 0 w 73"/>
                <a:gd name="T5" fmla="*/ 8 h 152"/>
                <a:gd name="T6" fmla="*/ 0 w 73"/>
                <a:gd name="T7" fmla="*/ 32 h 152"/>
                <a:gd name="T8" fmla="*/ 0 w 73"/>
                <a:gd name="T9" fmla="*/ 48 h 152"/>
                <a:gd name="T10" fmla="*/ 0 w 73"/>
                <a:gd name="T11" fmla="*/ 80 h 152"/>
                <a:gd name="T12" fmla="*/ 14 w 73"/>
                <a:gd name="T13" fmla="*/ 96 h 152"/>
                <a:gd name="T14" fmla="*/ 14 w 73"/>
                <a:gd name="T15" fmla="*/ 112 h 152"/>
                <a:gd name="T16" fmla="*/ 14 w 73"/>
                <a:gd name="T17" fmla="*/ 136 h 152"/>
                <a:gd name="T18" fmla="*/ 29 w 73"/>
                <a:gd name="T19" fmla="*/ 136 h 152"/>
                <a:gd name="T20" fmla="*/ 44 w 73"/>
                <a:gd name="T21" fmla="*/ 136 h 152"/>
                <a:gd name="T22" fmla="*/ 51 w 73"/>
                <a:gd name="T23" fmla="*/ 152 h 152"/>
                <a:gd name="T24" fmla="*/ 51 w 73"/>
                <a:gd name="T25" fmla="*/ 136 h 152"/>
                <a:gd name="T26" fmla="*/ 44 w 73"/>
                <a:gd name="T27" fmla="*/ 112 h 152"/>
                <a:gd name="T28" fmla="*/ 44 w 73"/>
                <a:gd name="T29" fmla="*/ 96 h 152"/>
                <a:gd name="T30" fmla="*/ 29 w 73"/>
                <a:gd name="T31" fmla="*/ 88 h 152"/>
                <a:gd name="T32" fmla="*/ 73 w 73"/>
                <a:gd name="T33" fmla="*/ 80 h 152"/>
                <a:gd name="T34" fmla="*/ 51 w 73"/>
                <a:gd name="T35" fmla="*/ 64 h 152"/>
                <a:gd name="T36" fmla="*/ 73 w 73"/>
                <a:gd name="T37" fmla="*/ 8 h 152"/>
                <a:gd name="T38" fmla="*/ 44 w 73"/>
                <a:gd name="T39" fmla="*/ 32 h 152"/>
                <a:gd name="T40" fmla="*/ 14 w 73"/>
                <a:gd name="T41" fmla="*/ 48 h 152"/>
                <a:gd name="T42" fmla="*/ 29 w 73"/>
                <a:gd name="T43" fmla="*/ 32 h 152"/>
                <a:gd name="T44" fmla="*/ 14 w 73"/>
                <a:gd name="T45" fmla="*/ 8 h 152"/>
                <a:gd name="T46" fmla="*/ 14 w 73"/>
                <a:gd name="T4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52">
                  <a:moveTo>
                    <a:pt x="14" y="0"/>
                  </a:moveTo>
                  <a:lnTo>
                    <a:pt x="14" y="8"/>
                  </a:lnTo>
                  <a:lnTo>
                    <a:pt x="0" y="8"/>
                  </a:lnTo>
                  <a:lnTo>
                    <a:pt x="0" y="32"/>
                  </a:lnTo>
                  <a:lnTo>
                    <a:pt x="0" y="48"/>
                  </a:lnTo>
                  <a:lnTo>
                    <a:pt x="0" y="80"/>
                  </a:lnTo>
                  <a:lnTo>
                    <a:pt x="14" y="96"/>
                  </a:lnTo>
                  <a:lnTo>
                    <a:pt x="14" y="112"/>
                  </a:lnTo>
                  <a:lnTo>
                    <a:pt x="14" y="136"/>
                  </a:lnTo>
                  <a:lnTo>
                    <a:pt x="29" y="136"/>
                  </a:lnTo>
                  <a:lnTo>
                    <a:pt x="44" y="136"/>
                  </a:lnTo>
                  <a:lnTo>
                    <a:pt x="51" y="152"/>
                  </a:lnTo>
                  <a:lnTo>
                    <a:pt x="51" y="136"/>
                  </a:lnTo>
                  <a:lnTo>
                    <a:pt x="44" y="112"/>
                  </a:lnTo>
                  <a:lnTo>
                    <a:pt x="44" y="96"/>
                  </a:lnTo>
                  <a:lnTo>
                    <a:pt x="29" y="88"/>
                  </a:lnTo>
                  <a:lnTo>
                    <a:pt x="73" y="80"/>
                  </a:lnTo>
                  <a:lnTo>
                    <a:pt x="51" y="64"/>
                  </a:lnTo>
                  <a:lnTo>
                    <a:pt x="73" y="8"/>
                  </a:lnTo>
                  <a:lnTo>
                    <a:pt x="44" y="32"/>
                  </a:lnTo>
                  <a:lnTo>
                    <a:pt x="14" y="48"/>
                  </a:lnTo>
                  <a:lnTo>
                    <a:pt x="29" y="32"/>
                  </a:lnTo>
                  <a:lnTo>
                    <a:pt x="14" y="8"/>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85" name="Group 353"/>
          <p:cNvGrpSpPr>
            <a:grpSpLocks/>
          </p:cNvGrpSpPr>
          <p:nvPr/>
        </p:nvGrpSpPr>
        <p:grpSpPr bwMode="auto">
          <a:xfrm>
            <a:off x="7589838" y="5599113"/>
            <a:ext cx="71437" cy="50800"/>
            <a:chOff x="4815" y="21215"/>
            <a:chExt cx="45" cy="32"/>
          </a:xfrm>
        </p:grpSpPr>
        <p:sp>
          <p:nvSpPr>
            <p:cNvPr id="658786" name="Freeform 354"/>
            <p:cNvSpPr>
              <a:spLocks/>
            </p:cNvSpPr>
            <p:nvPr/>
          </p:nvSpPr>
          <p:spPr bwMode="auto">
            <a:xfrm>
              <a:off x="4815" y="21215"/>
              <a:ext cx="45" cy="32"/>
            </a:xfrm>
            <a:custGeom>
              <a:avLst/>
              <a:gdLst>
                <a:gd name="T0" fmla="*/ 0 w 45"/>
                <a:gd name="T1" fmla="*/ 8 h 32"/>
                <a:gd name="T2" fmla="*/ 22 w 45"/>
                <a:gd name="T3" fmla="*/ 8 h 32"/>
                <a:gd name="T4" fmla="*/ 30 w 45"/>
                <a:gd name="T5" fmla="*/ 0 h 32"/>
                <a:gd name="T6" fmla="*/ 45 w 45"/>
                <a:gd name="T7" fmla="*/ 8 h 32"/>
                <a:gd name="T8" fmla="*/ 45 w 45"/>
                <a:gd name="T9" fmla="*/ 32 h 32"/>
                <a:gd name="T10" fmla="*/ 22 w 45"/>
                <a:gd name="T11" fmla="*/ 32 h 32"/>
                <a:gd name="T12" fmla="*/ 0 w 45"/>
                <a:gd name="T13" fmla="*/ 32 h 32"/>
                <a:gd name="T14" fmla="*/ 0 w 45"/>
                <a:gd name="T15" fmla="*/ 24 h 32"/>
                <a:gd name="T16" fmla="*/ 0 w 45"/>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2">
                  <a:moveTo>
                    <a:pt x="0" y="8"/>
                  </a:moveTo>
                  <a:lnTo>
                    <a:pt x="22" y="8"/>
                  </a:lnTo>
                  <a:lnTo>
                    <a:pt x="30" y="0"/>
                  </a:lnTo>
                  <a:lnTo>
                    <a:pt x="45" y="8"/>
                  </a:lnTo>
                  <a:lnTo>
                    <a:pt x="45" y="32"/>
                  </a:lnTo>
                  <a:lnTo>
                    <a:pt x="22" y="32"/>
                  </a:lnTo>
                  <a:lnTo>
                    <a:pt x="0" y="32"/>
                  </a:lnTo>
                  <a:lnTo>
                    <a:pt x="0" y="24"/>
                  </a:lnTo>
                  <a:lnTo>
                    <a:pt x="0"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87" name="Freeform 355"/>
            <p:cNvSpPr>
              <a:spLocks/>
            </p:cNvSpPr>
            <p:nvPr/>
          </p:nvSpPr>
          <p:spPr bwMode="auto">
            <a:xfrm>
              <a:off x="4815" y="21215"/>
              <a:ext cx="45" cy="32"/>
            </a:xfrm>
            <a:custGeom>
              <a:avLst/>
              <a:gdLst>
                <a:gd name="T0" fmla="*/ 0 w 45"/>
                <a:gd name="T1" fmla="*/ 8 h 32"/>
                <a:gd name="T2" fmla="*/ 22 w 45"/>
                <a:gd name="T3" fmla="*/ 8 h 32"/>
                <a:gd name="T4" fmla="*/ 30 w 45"/>
                <a:gd name="T5" fmla="*/ 0 h 32"/>
                <a:gd name="T6" fmla="*/ 45 w 45"/>
                <a:gd name="T7" fmla="*/ 8 h 32"/>
                <a:gd name="T8" fmla="*/ 45 w 45"/>
                <a:gd name="T9" fmla="*/ 32 h 32"/>
                <a:gd name="T10" fmla="*/ 22 w 45"/>
                <a:gd name="T11" fmla="*/ 32 h 32"/>
                <a:gd name="T12" fmla="*/ 0 w 45"/>
                <a:gd name="T13" fmla="*/ 32 h 32"/>
                <a:gd name="T14" fmla="*/ 0 w 45"/>
                <a:gd name="T15" fmla="*/ 24 h 32"/>
                <a:gd name="T16" fmla="*/ 0 w 45"/>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2">
                  <a:moveTo>
                    <a:pt x="0" y="8"/>
                  </a:moveTo>
                  <a:lnTo>
                    <a:pt x="22" y="8"/>
                  </a:lnTo>
                  <a:lnTo>
                    <a:pt x="30" y="0"/>
                  </a:lnTo>
                  <a:lnTo>
                    <a:pt x="45" y="8"/>
                  </a:lnTo>
                  <a:lnTo>
                    <a:pt x="45" y="32"/>
                  </a:lnTo>
                  <a:lnTo>
                    <a:pt x="22" y="32"/>
                  </a:lnTo>
                  <a:lnTo>
                    <a:pt x="0" y="32"/>
                  </a:lnTo>
                  <a:lnTo>
                    <a:pt x="0" y="24"/>
                  </a:lnTo>
                  <a:lnTo>
                    <a:pt x="0"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88" name="Group 356"/>
          <p:cNvGrpSpPr>
            <a:grpSpLocks/>
          </p:cNvGrpSpPr>
          <p:nvPr/>
        </p:nvGrpSpPr>
        <p:grpSpPr bwMode="auto">
          <a:xfrm>
            <a:off x="7308850" y="5865813"/>
            <a:ext cx="82550" cy="88900"/>
            <a:chOff x="4638" y="21383"/>
            <a:chExt cx="52" cy="56"/>
          </a:xfrm>
        </p:grpSpPr>
        <p:sp>
          <p:nvSpPr>
            <p:cNvPr id="658789" name="Freeform 357"/>
            <p:cNvSpPr>
              <a:spLocks/>
            </p:cNvSpPr>
            <p:nvPr/>
          </p:nvSpPr>
          <p:spPr bwMode="auto">
            <a:xfrm>
              <a:off x="4638" y="21383"/>
              <a:ext cx="52" cy="56"/>
            </a:xfrm>
            <a:custGeom>
              <a:avLst/>
              <a:gdLst>
                <a:gd name="T0" fmla="*/ 37 w 52"/>
                <a:gd name="T1" fmla="*/ 0 h 56"/>
                <a:gd name="T2" fmla="*/ 14 w 52"/>
                <a:gd name="T3" fmla="*/ 16 h 56"/>
                <a:gd name="T4" fmla="*/ 0 w 52"/>
                <a:gd name="T5" fmla="*/ 16 h 56"/>
                <a:gd name="T6" fmla="*/ 0 w 52"/>
                <a:gd name="T7" fmla="*/ 40 h 56"/>
                <a:gd name="T8" fmla="*/ 14 w 52"/>
                <a:gd name="T9" fmla="*/ 56 h 56"/>
                <a:gd name="T10" fmla="*/ 37 w 52"/>
                <a:gd name="T11" fmla="*/ 40 h 56"/>
                <a:gd name="T12" fmla="*/ 52 w 52"/>
                <a:gd name="T13" fmla="*/ 40 h 56"/>
                <a:gd name="T14" fmla="*/ 52 w 52"/>
                <a:gd name="T15" fmla="*/ 8 h 56"/>
                <a:gd name="T16" fmla="*/ 37 w 5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7" y="0"/>
                  </a:moveTo>
                  <a:lnTo>
                    <a:pt x="14" y="16"/>
                  </a:lnTo>
                  <a:lnTo>
                    <a:pt x="0" y="16"/>
                  </a:lnTo>
                  <a:lnTo>
                    <a:pt x="0" y="40"/>
                  </a:lnTo>
                  <a:lnTo>
                    <a:pt x="14" y="56"/>
                  </a:lnTo>
                  <a:lnTo>
                    <a:pt x="37" y="40"/>
                  </a:lnTo>
                  <a:lnTo>
                    <a:pt x="52" y="40"/>
                  </a:lnTo>
                  <a:lnTo>
                    <a:pt x="52" y="8"/>
                  </a:lnTo>
                  <a:lnTo>
                    <a:pt x="3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90" name="Freeform 358"/>
            <p:cNvSpPr>
              <a:spLocks/>
            </p:cNvSpPr>
            <p:nvPr/>
          </p:nvSpPr>
          <p:spPr bwMode="auto">
            <a:xfrm>
              <a:off x="4638" y="21383"/>
              <a:ext cx="52" cy="56"/>
            </a:xfrm>
            <a:custGeom>
              <a:avLst/>
              <a:gdLst>
                <a:gd name="T0" fmla="*/ 37 w 52"/>
                <a:gd name="T1" fmla="*/ 0 h 56"/>
                <a:gd name="T2" fmla="*/ 14 w 52"/>
                <a:gd name="T3" fmla="*/ 16 h 56"/>
                <a:gd name="T4" fmla="*/ 0 w 52"/>
                <a:gd name="T5" fmla="*/ 16 h 56"/>
                <a:gd name="T6" fmla="*/ 0 w 52"/>
                <a:gd name="T7" fmla="*/ 40 h 56"/>
                <a:gd name="T8" fmla="*/ 14 w 52"/>
                <a:gd name="T9" fmla="*/ 56 h 56"/>
                <a:gd name="T10" fmla="*/ 37 w 52"/>
                <a:gd name="T11" fmla="*/ 40 h 56"/>
                <a:gd name="T12" fmla="*/ 52 w 52"/>
                <a:gd name="T13" fmla="*/ 40 h 56"/>
                <a:gd name="T14" fmla="*/ 52 w 52"/>
                <a:gd name="T15" fmla="*/ 8 h 56"/>
                <a:gd name="T16" fmla="*/ 37 w 52"/>
                <a:gd name="T1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7" y="0"/>
                  </a:moveTo>
                  <a:lnTo>
                    <a:pt x="14" y="16"/>
                  </a:lnTo>
                  <a:lnTo>
                    <a:pt x="0" y="16"/>
                  </a:lnTo>
                  <a:lnTo>
                    <a:pt x="0" y="40"/>
                  </a:lnTo>
                  <a:lnTo>
                    <a:pt x="14" y="56"/>
                  </a:lnTo>
                  <a:lnTo>
                    <a:pt x="37" y="40"/>
                  </a:lnTo>
                  <a:lnTo>
                    <a:pt x="52" y="40"/>
                  </a:lnTo>
                  <a:lnTo>
                    <a:pt x="52" y="8"/>
                  </a:lnTo>
                  <a:lnTo>
                    <a:pt x="3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91" name="Group 359"/>
          <p:cNvGrpSpPr>
            <a:grpSpLocks/>
          </p:cNvGrpSpPr>
          <p:nvPr/>
        </p:nvGrpSpPr>
        <p:grpSpPr bwMode="auto">
          <a:xfrm>
            <a:off x="6618288" y="6069013"/>
            <a:ext cx="363537" cy="239712"/>
            <a:chOff x="4203" y="21511"/>
            <a:chExt cx="229" cy="151"/>
          </a:xfrm>
        </p:grpSpPr>
        <p:sp>
          <p:nvSpPr>
            <p:cNvPr id="658792" name="Freeform 360"/>
            <p:cNvSpPr>
              <a:spLocks/>
            </p:cNvSpPr>
            <p:nvPr/>
          </p:nvSpPr>
          <p:spPr bwMode="auto">
            <a:xfrm>
              <a:off x="4203" y="21511"/>
              <a:ext cx="229" cy="151"/>
            </a:xfrm>
            <a:custGeom>
              <a:avLst/>
              <a:gdLst>
                <a:gd name="T0" fmla="*/ 229 w 229"/>
                <a:gd name="T1" fmla="*/ 0 h 151"/>
                <a:gd name="T2" fmla="*/ 221 w 229"/>
                <a:gd name="T3" fmla="*/ 16 h 151"/>
                <a:gd name="T4" fmla="*/ 177 w 229"/>
                <a:gd name="T5" fmla="*/ 16 h 151"/>
                <a:gd name="T6" fmla="*/ 140 w 229"/>
                <a:gd name="T7" fmla="*/ 16 h 151"/>
                <a:gd name="T8" fmla="*/ 118 w 229"/>
                <a:gd name="T9" fmla="*/ 40 h 151"/>
                <a:gd name="T10" fmla="*/ 103 w 229"/>
                <a:gd name="T11" fmla="*/ 40 h 151"/>
                <a:gd name="T12" fmla="*/ 81 w 229"/>
                <a:gd name="T13" fmla="*/ 56 h 151"/>
                <a:gd name="T14" fmla="*/ 59 w 229"/>
                <a:gd name="T15" fmla="*/ 64 h 151"/>
                <a:gd name="T16" fmla="*/ 44 w 229"/>
                <a:gd name="T17" fmla="*/ 64 h 151"/>
                <a:gd name="T18" fmla="*/ 44 w 229"/>
                <a:gd name="T19" fmla="*/ 80 h 151"/>
                <a:gd name="T20" fmla="*/ 37 w 229"/>
                <a:gd name="T21" fmla="*/ 80 h 151"/>
                <a:gd name="T22" fmla="*/ 29 w 229"/>
                <a:gd name="T23" fmla="*/ 88 h 151"/>
                <a:gd name="T24" fmla="*/ 7 w 229"/>
                <a:gd name="T25" fmla="*/ 104 h 151"/>
                <a:gd name="T26" fmla="*/ 0 w 229"/>
                <a:gd name="T27" fmla="*/ 120 h 151"/>
                <a:gd name="T28" fmla="*/ 0 w 229"/>
                <a:gd name="T29" fmla="*/ 143 h 151"/>
                <a:gd name="T30" fmla="*/ 0 w 229"/>
                <a:gd name="T31" fmla="*/ 151 h 151"/>
                <a:gd name="T32" fmla="*/ 7 w 229"/>
                <a:gd name="T33" fmla="*/ 151 h 151"/>
                <a:gd name="T34" fmla="*/ 29 w 229"/>
                <a:gd name="T35" fmla="*/ 143 h 151"/>
                <a:gd name="T36" fmla="*/ 44 w 229"/>
                <a:gd name="T37" fmla="*/ 143 h 151"/>
                <a:gd name="T38" fmla="*/ 81 w 229"/>
                <a:gd name="T39" fmla="*/ 120 h 151"/>
                <a:gd name="T40" fmla="*/ 88 w 229"/>
                <a:gd name="T41" fmla="*/ 88 h 151"/>
                <a:gd name="T42" fmla="*/ 103 w 229"/>
                <a:gd name="T43" fmla="*/ 80 h 151"/>
                <a:gd name="T44" fmla="*/ 140 w 229"/>
                <a:gd name="T45" fmla="*/ 64 h 151"/>
                <a:gd name="T46" fmla="*/ 170 w 229"/>
                <a:gd name="T47" fmla="*/ 56 h 151"/>
                <a:gd name="T48" fmla="*/ 177 w 229"/>
                <a:gd name="T49" fmla="*/ 40 h 151"/>
                <a:gd name="T50" fmla="*/ 184 w 229"/>
                <a:gd name="T51" fmla="*/ 40 h 151"/>
                <a:gd name="T52" fmla="*/ 192 w 229"/>
                <a:gd name="T53" fmla="*/ 16 h 151"/>
                <a:gd name="T54" fmla="*/ 221 w 229"/>
                <a:gd name="T55" fmla="*/ 16 h 151"/>
                <a:gd name="T56" fmla="*/ 221 w 229"/>
                <a:gd name="T57" fmla="*/ 0 h 151"/>
                <a:gd name="T58" fmla="*/ 229 w 229"/>
                <a:gd name="T5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151">
                  <a:moveTo>
                    <a:pt x="229" y="0"/>
                  </a:moveTo>
                  <a:lnTo>
                    <a:pt x="221" y="16"/>
                  </a:lnTo>
                  <a:lnTo>
                    <a:pt x="177" y="16"/>
                  </a:lnTo>
                  <a:lnTo>
                    <a:pt x="140" y="16"/>
                  </a:lnTo>
                  <a:lnTo>
                    <a:pt x="118" y="40"/>
                  </a:lnTo>
                  <a:lnTo>
                    <a:pt x="103" y="40"/>
                  </a:lnTo>
                  <a:lnTo>
                    <a:pt x="81" y="56"/>
                  </a:lnTo>
                  <a:lnTo>
                    <a:pt x="59" y="64"/>
                  </a:lnTo>
                  <a:lnTo>
                    <a:pt x="44" y="64"/>
                  </a:lnTo>
                  <a:lnTo>
                    <a:pt x="44" y="80"/>
                  </a:lnTo>
                  <a:lnTo>
                    <a:pt x="37" y="80"/>
                  </a:lnTo>
                  <a:lnTo>
                    <a:pt x="29" y="88"/>
                  </a:lnTo>
                  <a:lnTo>
                    <a:pt x="7" y="104"/>
                  </a:lnTo>
                  <a:lnTo>
                    <a:pt x="0" y="120"/>
                  </a:lnTo>
                  <a:lnTo>
                    <a:pt x="0" y="143"/>
                  </a:lnTo>
                  <a:lnTo>
                    <a:pt x="0" y="151"/>
                  </a:lnTo>
                  <a:lnTo>
                    <a:pt x="7" y="151"/>
                  </a:lnTo>
                  <a:lnTo>
                    <a:pt x="29" y="143"/>
                  </a:lnTo>
                  <a:lnTo>
                    <a:pt x="44" y="143"/>
                  </a:lnTo>
                  <a:lnTo>
                    <a:pt x="81" y="120"/>
                  </a:lnTo>
                  <a:lnTo>
                    <a:pt x="88" y="88"/>
                  </a:lnTo>
                  <a:lnTo>
                    <a:pt x="103" y="80"/>
                  </a:lnTo>
                  <a:lnTo>
                    <a:pt x="140" y="64"/>
                  </a:lnTo>
                  <a:lnTo>
                    <a:pt x="170" y="56"/>
                  </a:lnTo>
                  <a:lnTo>
                    <a:pt x="177" y="40"/>
                  </a:lnTo>
                  <a:lnTo>
                    <a:pt x="184" y="40"/>
                  </a:lnTo>
                  <a:lnTo>
                    <a:pt x="192" y="16"/>
                  </a:lnTo>
                  <a:lnTo>
                    <a:pt x="221" y="16"/>
                  </a:lnTo>
                  <a:lnTo>
                    <a:pt x="221" y="0"/>
                  </a:lnTo>
                  <a:lnTo>
                    <a:pt x="229"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93" name="Freeform 361"/>
            <p:cNvSpPr>
              <a:spLocks/>
            </p:cNvSpPr>
            <p:nvPr/>
          </p:nvSpPr>
          <p:spPr bwMode="auto">
            <a:xfrm>
              <a:off x="4203" y="21511"/>
              <a:ext cx="229" cy="151"/>
            </a:xfrm>
            <a:custGeom>
              <a:avLst/>
              <a:gdLst>
                <a:gd name="T0" fmla="*/ 229 w 229"/>
                <a:gd name="T1" fmla="*/ 0 h 151"/>
                <a:gd name="T2" fmla="*/ 221 w 229"/>
                <a:gd name="T3" fmla="*/ 16 h 151"/>
                <a:gd name="T4" fmla="*/ 177 w 229"/>
                <a:gd name="T5" fmla="*/ 16 h 151"/>
                <a:gd name="T6" fmla="*/ 140 w 229"/>
                <a:gd name="T7" fmla="*/ 16 h 151"/>
                <a:gd name="T8" fmla="*/ 118 w 229"/>
                <a:gd name="T9" fmla="*/ 40 h 151"/>
                <a:gd name="T10" fmla="*/ 103 w 229"/>
                <a:gd name="T11" fmla="*/ 40 h 151"/>
                <a:gd name="T12" fmla="*/ 81 w 229"/>
                <a:gd name="T13" fmla="*/ 56 h 151"/>
                <a:gd name="T14" fmla="*/ 59 w 229"/>
                <a:gd name="T15" fmla="*/ 64 h 151"/>
                <a:gd name="T16" fmla="*/ 44 w 229"/>
                <a:gd name="T17" fmla="*/ 64 h 151"/>
                <a:gd name="T18" fmla="*/ 44 w 229"/>
                <a:gd name="T19" fmla="*/ 80 h 151"/>
                <a:gd name="T20" fmla="*/ 37 w 229"/>
                <a:gd name="T21" fmla="*/ 80 h 151"/>
                <a:gd name="T22" fmla="*/ 29 w 229"/>
                <a:gd name="T23" fmla="*/ 88 h 151"/>
                <a:gd name="T24" fmla="*/ 7 w 229"/>
                <a:gd name="T25" fmla="*/ 104 h 151"/>
                <a:gd name="T26" fmla="*/ 0 w 229"/>
                <a:gd name="T27" fmla="*/ 120 h 151"/>
                <a:gd name="T28" fmla="*/ 0 w 229"/>
                <a:gd name="T29" fmla="*/ 143 h 151"/>
                <a:gd name="T30" fmla="*/ 0 w 229"/>
                <a:gd name="T31" fmla="*/ 151 h 151"/>
                <a:gd name="T32" fmla="*/ 7 w 229"/>
                <a:gd name="T33" fmla="*/ 151 h 151"/>
                <a:gd name="T34" fmla="*/ 29 w 229"/>
                <a:gd name="T35" fmla="*/ 143 h 151"/>
                <a:gd name="T36" fmla="*/ 44 w 229"/>
                <a:gd name="T37" fmla="*/ 143 h 151"/>
                <a:gd name="T38" fmla="*/ 81 w 229"/>
                <a:gd name="T39" fmla="*/ 120 h 151"/>
                <a:gd name="T40" fmla="*/ 88 w 229"/>
                <a:gd name="T41" fmla="*/ 88 h 151"/>
                <a:gd name="T42" fmla="*/ 103 w 229"/>
                <a:gd name="T43" fmla="*/ 80 h 151"/>
                <a:gd name="T44" fmla="*/ 140 w 229"/>
                <a:gd name="T45" fmla="*/ 64 h 151"/>
                <a:gd name="T46" fmla="*/ 170 w 229"/>
                <a:gd name="T47" fmla="*/ 56 h 151"/>
                <a:gd name="T48" fmla="*/ 177 w 229"/>
                <a:gd name="T49" fmla="*/ 40 h 151"/>
                <a:gd name="T50" fmla="*/ 184 w 229"/>
                <a:gd name="T51" fmla="*/ 40 h 151"/>
                <a:gd name="T52" fmla="*/ 192 w 229"/>
                <a:gd name="T53" fmla="*/ 16 h 151"/>
                <a:gd name="T54" fmla="*/ 221 w 229"/>
                <a:gd name="T55" fmla="*/ 16 h 151"/>
                <a:gd name="T56" fmla="*/ 221 w 229"/>
                <a:gd name="T57" fmla="*/ 0 h 151"/>
                <a:gd name="T58" fmla="*/ 229 w 229"/>
                <a:gd name="T5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9" h="151">
                  <a:moveTo>
                    <a:pt x="229" y="0"/>
                  </a:moveTo>
                  <a:lnTo>
                    <a:pt x="221" y="16"/>
                  </a:lnTo>
                  <a:lnTo>
                    <a:pt x="177" y="16"/>
                  </a:lnTo>
                  <a:lnTo>
                    <a:pt x="140" y="16"/>
                  </a:lnTo>
                  <a:lnTo>
                    <a:pt x="118" y="40"/>
                  </a:lnTo>
                  <a:lnTo>
                    <a:pt x="103" y="40"/>
                  </a:lnTo>
                  <a:lnTo>
                    <a:pt x="81" y="56"/>
                  </a:lnTo>
                  <a:lnTo>
                    <a:pt x="59" y="64"/>
                  </a:lnTo>
                  <a:lnTo>
                    <a:pt x="44" y="64"/>
                  </a:lnTo>
                  <a:lnTo>
                    <a:pt x="44" y="80"/>
                  </a:lnTo>
                  <a:lnTo>
                    <a:pt x="37" y="80"/>
                  </a:lnTo>
                  <a:lnTo>
                    <a:pt x="29" y="88"/>
                  </a:lnTo>
                  <a:lnTo>
                    <a:pt x="7" y="104"/>
                  </a:lnTo>
                  <a:lnTo>
                    <a:pt x="0" y="120"/>
                  </a:lnTo>
                  <a:lnTo>
                    <a:pt x="0" y="143"/>
                  </a:lnTo>
                  <a:lnTo>
                    <a:pt x="0" y="151"/>
                  </a:lnTo>
                  <a:lnTo>
                    <a:pt x="7" y="151"/>
                  </a:lnTo>
                  <a:lnTo>
                    <a:pt x="29" y="143"/>
                  </a:lnTo>
                  <a:lnTo>
                    <a:pt x="44" y="143"/>
                  </a:lnTo>
                  <a:lnTo>
                    <a:pt x="81" y="120"/>
                  </a:lnTo>
                  <a:lnTo>
                    <a:pt x="88" y="88"/>
                  </a:lnTo>
                  <a:lnTo>
                    <a:pt x="103" y="80"/>
                  </a:lnTo>
                  <a:lnTo>
                    <a:pt x="140" y="64"/>
                  </a:lnTo>
                  <a:lnTo>
                    <a:pt x="170" y="56"/>
                  </a:lnTo>
                  <a:lnTo>
                    <a:pt x="177" y="40"/>
                  </a:lnTo>
                  <a:lnTo>
                    <a:pt x="184" y="40"/>
                  </a:lnTo>
                  <a:lnTo>
                    <a:pt x="192" y="16"/>
                  </a:lnTo>
                  <a:lnTo>
                    <a:pt x="221" y="16"/>
                  </a:lnTo>
                  <a:lnTo>
                    <a:pt x="221" y="0"/>
                  </a:lnTo>
                  <a:lnTo>
                    <a:pt x="229"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94" name="Group 362"/>
          <p:cNvGrpSpPr>
            <a:grpSpLocks/>
          </p:cNvGrpSpPr>
          <p:nvPr/>
        </p:nvGrpSpPr>
        <p:grpSpPr bwMode="auto">
          <a:xfrm>
            <a:off x="6256338" y="6157913"/>
            <a:ext cx="280987" cy="114300"/>
            <a:chOff x="3975" y="21567"/>
            <a:chExt cx="177" cy="72"/>
          </a:xfrm>
        </p:grpSpPr>
        <p:sp>
          <p:nvSpPr>
            <p:cNvPr id="658795" name="Freeform 363"/>
            <p:cNvSpPr>
              <a:spLocks/>
            </p:cNvSpPr>
            <p:nvPr/>
          </p:nvSpPr>
          <p:spPr bwMode="auto">
            <a:xfrm>
              <a:off x="3975" y="21567"/>
              <a:ext cx="177" cy="72"/>
            </a:xfrm>
            <a:custGeom>
              <a:avLst/>
              <a:gdLst>
                <a:gd name="T0" fmla="*/ 177 w 177"/>
                <a:gd name="T1" fmla="*/ 0 h 72"/>
                <a:gd name="T2" fmla="*/ 169 w 177"/>
                <a:gd name="T3" fmla="*/ 0 h 72"/>
                <a:gd name="T4" fmla="*/ 154 w 177"/>
                <a:gd name="T5" fmla="*/ 8 h 72"/>
                <a:gd name="T6" fmla="*/ 132 w 177"/>
                <a:gd name="T7" fmla="*/ 24 h 72"/>
                <a:gd name="T8" fmla="*/ 103 w 177"/>
                <a:gd name="T9" fmla="*/ 32 h 72"/>
                <a:gd name="T10" fmla="*/ 73 w 177"/>
                <a:gd name="T11" fmla="*/ 32 h 72"/>
                <a:gd name="T12" fmla="*/ 44 w 177"/>
                <a:gd name="T13" fmla="*/ 32 h 72"/>
                <a:gd name="T14" fmla="*/ 22 w 177"/>
                <a:gd name="T15" fmla="*/ 48 h 72"/>
                <a:gd name="T16" fmla="*/ 7 w 177"/>
                <a:gd name="T17" fmla="*/ 64 h 72"/>
                <a:gd name="T18" fmla="*/ 0 w 177"/>
                <a:gd name="T19" fmla="*/ 72 h 72"/>
                <a:gd name="T20" fmla="*/ 7 w 177"/>
                <a:gd name="T21" fmla="*/ 72 h 72"/>
                <a:gd name="T22" fmla="*/ 22 w 177"/>
                <a:gd name="T23" fmla="*/ 72 h 72"/>
                <a:gd name="T24" fmla="*/ 44 w 177"/>
                <a:gd name="T25" fmla="*/ 72 h 72"/>
                <a:gd name="T26" fmla="*/ 59 w 177"/>
                <a:gd name="T27" fmla="*/ 72 h 72"/>
                <a:gd name="T28" fmla="*/ 81 w 177"/>
                <a:gd name="T29" fmla="*/ 72 h 72"/>
                <a:gd name="T30" fmla="*/ 125 w 177"/>
                <a:gd name="T31" fmla="*/ 64 h 72"/>
                <a:gd name="T32" fmla="*/ 154 w 177"/>
                <a:gd name="T33" fmla="*/ 48 h 72"/>
                <a:gd name="T34" fmla="*/ 177 w 177"/>
                <a:gd name="T35" fmla="*/ 32 h 72"/>
                <a:gd name="T36" fmla="*/ 177 w 177"/>
                <a:gd name="T37" fmla="*/ 8 h 72"/>
                <a:gd name="T38" fmla="*/ 177 w 177"/>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72">
                  <a:moveTo>
                    <a:pt x="177" y="0"/>
                  </a:moveTo>
                  <a:lnTo>
                    <a:pt x="169" y="0"/>
                  </a:lnTo>
                  <a:lnTo>
                    <a:pt x="154" y="8"/>
                  </a:lnTo>
                  <a:lnTo>
                    <a:pt x="132" y="24"/>
                  </a:lnTo>
                  <a:lnTo>
                    <a:pt x="103" y="32"/>
                  </a:lnTo>
                  <a:lnTo>
                    <a:pt x="73" y="32"/>
                  </a:lnTo>
                  <a:lnTo>
                    <a:pt x="44" y="32"/>
                  </a:lnTo>
                  <a:lnTo>
                    <a:pt x="22" y="48"/>
                  </a:lnTo>
                  <a:lnTo>
                    <a:pt x="7" y="64"/>
                  </a:lnTo>
                  <a:lnTo>
                    <a:pt x="0" y="72"/>
                  </a:lnTo>
                  <a:lnTo>
                    <a:pt x="7" y="72"/>
                  </a:lnTo>
                  <a:lnTo>
                    <a:pt x="22" y="72"/>
                  </a:lnTo>
                  <a:lnTo>
                    <a:pt x="44" y="72"/>
                  </a:lnTo>
                  <a:lnTo>
                    <a:pt x="59" y="72"/>
                  </a:lnTo>
                  <a:lnTo>
                    <a:pt x="81" y="72"/>
                  </a:lnTo>
                  <a:lnTo>
                    <a:pt x="125" y="64"/>
                  </a:lnTo>
                  <a:lnTo>
                    <a:pt x="154" y="48"/>
                  </a:lnTo>
                  <a:lnTo>
                    <a:pt x="177" y="32"/>
                  </a:lnTo>
                  <a:lnTo>
                    <a:pt x="177" y="8"/>
                  </a:lnTo>
                  <a:lnTo>
                    <a:pt x="177"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96" name="Freeform 364"/>
            <p:cNvSpPr>
              <a:spLocks/>
            </p:cNvSpPr>
            <p:nvPr/>
          </p:nvSpPr>
          <p:spPr bwMode="auto">
            <a:xfrm>
              <a:off x="3975" y="21567"/>
              <a:ext cx="177" cy="72"/>
            </a:xfrm>
            <a:custGeom>
              <a:avLst/>
              <a:gdLst>
                <a:gd name="T0" fmla="*/ 177 w 177"/>
                <a:gd name="T1" fmla="*/ 0 h 72"/>
                <a:gd name="T2" fmla="*/ 169 w 177"/>
                <a:gd name="T3" fmla="*/ 0 h 72"/>
                <a:gd name="T4" fmla="*/ 154 w 177"/>
                <a:gd name="T5" fmla="*/ 8 h 72"/>
                <a:gd name="T6" fmla="*/ 132 w 177"/>
                <a:gd name="T7" fmla="*/ 24 h 72"/>
                <a:gd name="T8" fmla="*/ 103 w 177"/>
                <a:gd name="T9" fmla="*/ 32 h 72"/>
                <a:gd name="T10" fmla="*/ 73 w 177"/>
                <a:gd name="T11" fmla="*/ 32 h 72"/>
                <a:gd name="T12" fmla="*/ 44 w 177"/>
                <a:gd name="T13" fmla="*/ 32 h 72"/>
                <a:gd name="T14" fmla="*/ 22 w 177"/>
                <a:gd name="T15" fmla="*/ 48 h 72"/>
                <a:gd name="T16" fmla="*/ 7 w 177"/>
                <a:gd name="T17" fmla="*/ 64 h 72"/>
                <a:gd name="T18" fmla="*/ 0 w 177"/>
                <a:gd name="T19" fmla="*/ 72 h 72"/>
                <a:gd name="T20" fmla="*/ 7 w 177"/>
                <a:gd name="T21" fmla="*/ 72 h 72"/>
                <a:gd name="T22" fmla="*/ 22 w 177"/>
                <a:gd name="T23" fmla="*/ 72 h 72"/>
                <a:gd name="T24" fmla="*/ 44 w 177"/>
                <a:gd name="T25" fmla="*/ 72 h 72"/>
                <a:gd name="T26" fmla="*/ 59 w 177"/>
                <a:gd name="T27" fmla="*/ 72 h 72"/>
                <a:gd name="T28" fmla="*/ 81 w 177"/>
                <a:gd name="T29" fmla="*/ 72 h 72"/>
                <a:gd name="T30" fmla="*/ 125 w 177"/>
                <a:gd name="T31" fmla="*/ 64 h 72"/>
                <a:gd name="T32" fmla="*/ 154 w 177"/>
                <a:gd name="T33" fmla="*/ 48 h 72"/>
                <a:gd name="T34" fmla="*/ 177 w 177"/>
                <a:gd name="T35" fmla="*/ 32 h 72"/>
                <a:gd name="T36" fmla="*/ 177 w 177"/>
                <a:gd name="T37" fmla="*/ 8 h 72"/>
                <a:gd name="T38" fmla="*/ 177 w 177"/>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72">
                  <a:moveTo>
                    <a:pt x="177" y="0"/>
                  </a:moveTo>
                  <a:lnTo>
                    <a:pt x="169" y="0"/>
                  </a:lnTo>
                  <a:lnTo>
                    <a:pt x="154" y="8"/>
                  </a:lnTo>
                  <a:lnTo>
                    <a:pt x="132" y="24"/>
                  </a:lnTo>
                  <a:lnTo>
                    <a:pt x="103" y="32"/>
                  </a:lnTo>
                  <a:lnTo>
                    <a:pt x="73" y="32"/>
                  </a:lnTo>
                  <a:lnTo>
                    <a:pt x="44" y="32"/>
                  </a:lnTo>
                  <a:lnTo>
                    <a:pt x="22" y="48"/>
                  </a:lnTo>
                  <a:lnTo>
                    <a:pt x="7" y="64"/>
                  </a:lnTo>
                  <a:lnTo>
                    <a:pt x="0" y="72"/>
                  </a:lnTo>
                  <a:lnTo>
                    <a:pt x="7" y="72"/>
                  </a:lnTo>
                  <a:lnTo>
                    <a:pt x="22" y="72"/>
                  </a:lnTo>
                  <a:lnTo>
                    <a:pt x="44" y="72"/>
                  </a:lnTo>
                  <a:lnTo>
                    <a:pt x="59" y="72"/>
                  </a:lnTo>
                  <a:lnTo>
                    <a:pt x="81" y="72"/>
                  </a:lnTo>
                  <a:lnTo>
                    <a:pt x="125" y="64"/>
                  </a:lnTo>
                  <a:lnTo>
                    <a:pt x="154" y="48"/>
                  </a:lnTo>
                  <a:lnTo>
                    <a:pt x="177" y="32"/>
                  </a:lnTo>
                  <a:lnTo>
                    <a:pt x="177" y="8"/>
                  </a:lnTo>
                  <a:lnTo>
                    <a:pt x="177"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797" name="Group 365"/>
          <p:cNvGrpSpPr>
            <a:grpSpLocks/>
          </p:cNvGrpSpPr>
          <p:nvPr/>
        </p:nvGrpSpPr>
        <p:grpSpPr bwMode="auto">
          <a:xfrm>
            <a:off x="6173788" y="6321425"/>
            <a:ext cx="187325" cy="76200"/>
            <a:chOff x="3923" y="21670"/>
            <a:chExt cx="118" cy="48"/>
          </a:xfrm>
        </p:grpSpPr>
        <p:sp>
          <p:nvSpPr>
            <p:cNvPr id="658798" name="Freeform 366"/>
            <p:cNvSpPr>
              <a:spLocks/>
            </p:cNvSpPr>
            <p:nvPr/>
          </p:nvSpPr>
          <p:spPr bwMode="auto">
            <a:xfrm>
              <a:off x="3923" y="21670"/>
              <a:ext cx="118" cy="48"/>
            </a:xfrm>
            <a:custGeom>
              <a:avLst/>
              <a:gdLst>
                <a:gd name="T0" fmla="*/ 96 w 118"/>
                <a:gd name="T1" fmla="*/ 0 h 48"/>
                <a:gd name="T2" fmla="*/ 66 w 118"/>
                <a:gd name="T3" fmla="*/ 0 h 48"/>
                <a:gd name="T4" fmla="*/ 37 w 118"/>
                <a:gd name="T5" fmla="*/ 8 h 48"/>
                <a:gd name="T6" fmla="*/ 0 w 118"/>
                <a:gd name="T7" fmla="*/ 8 h 48"/>
                <a:gd name="T8" fmla="*/ 0 w 118"/>
                <a:gd name="T9" fmla="*/ 40 h 48"/>
                <a:gd name="T10" fmla="*/ 14 w 118"/>
                <a:gd name="T11" fmla="*/ 40 h 48"/>
                <a:gd name="T12" fmla="*/ 37 w 118"/>
                <a:gd name="T13" fmla="*/ 40 h 48"/>
                <a:gd name="T14" fmla="*/ 66 w 118"/>
                <a:gd name="T15" fmla="*/ 48 h 48"/>
                <a:gd name="T16" fmla="*/ 81 w 118"/>
                <a:gd name="T17" fmla="*/ 48 h 48"/>
                <a:gd name="T18" fmla="*/ 110 w 118"/>
                <a:gd name="T19" fmla="*/ 48 h 48"/>
                <a:gd name="T20" fmla="*/ 118 w 118"/>
                <a:gd name="T21" fmla="*/ 40 h 48"/>
                <a:gd name="T22" fmla="*/ 110 w 118"/>
                <a:gd name="T23" fmla="*/ 8 h 48"/>
                <a:gd name="T24" fmla="*/ 96 w 11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8">
                  <a:moveTo>
                    <a:pt x="96" y="0"/>
                  </a:moveTo>
                  <a:lnTo>
                    <a:pt x="66" y="0"/>
                  </a:lnTo>
                  <a:lnTo>
                    <a:pt x="37" y="8"/>
                  </a:lnTo>
                  <a:lnTo>
                    <a:pt x="0" y="8"/>
                  </a:lnTo>
                  <a:lnTo>
                    <a:pt x="0" y="40"/>
                  </a:lnTo>
                  <a:lnTo>
                    <a:pt x="14" y="40"/>
                  </a:lnTo>
                  <a:lnTo>
                    <a:pt x="37" y="40"/>
                  </a:lnTo>
                  <a:lnTo>
                    <a:pt x="66" y="48"/>
                  </a:lnTo>
                  <a:lnTo>
                    <a:pt x="81" y="48"/>
                  </a:lnTo>
                  <a:lnTo>
                    <a:pt x="110" y="48"/>
                  </a:lnTo>
                  <a:lnTo>
                    <a:pt x="118" y="40"/>
                  </a:lnTo>
                  <a:lnTo>
                    <a:pt x="110" y="8"/>
                  </a:lnTo>
                  <a:lnTo>
                    <a:pt x="96"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799" name="Freeform 367"/>
            <p:cNvSpPr>
              <a:spLocks/>
            </p:cNvSpPr>
            <p:nvPr/>
          </p:nvSpPr>
          <p:spPr bwMode="auto">
            <a:xfrm>
              <a:off x="3923" y="21670"/>
              <a:ext cx="118" cy="48"/>
            </a:xfrm>
            <a:custGeom>
              <a:avLst/>
              <a:gdLst>
                <a:gd name="T0" fmla="*/ 96 w 118"/>
                <a:gd name="T1" fmla="*/ 0 h 48"/>
                <a:gd name="T2" fmla="*/ 66 w 118"/>
                <a:gd name="T3" fmla="*/ 0 h 48"/>
                <a:gd name="T4" fmla="*/ 37 w 118"/>
                <a:gd name="T5" fmla="*/ 8 h 48"/>
                <a:gd name="T6" fmla="*/ 0 w 118"/>
                <a:gd name="T7" fmla="*/ 8 h 48"/>
                <a:gd name="T8" fmla="*/ 0 w 118"/>
                <a:gd name="T9" fmla="*/ 40 h 48"/>
                <a:gd name="T10" fmla="*/ 14 w 118"/>
                <a:gd name="T11" fmla="*/ 40 h 48"/>
                <a:gd name="T12" fmla="*/ 37 w 118"/>
                <a:gd name="T13" fmla="*/ 40 h 48"/>
                <a:gd name="T14" fmla="*/ 66 w 118"/>
                <a:gd name="T15" fmla="*/ 48 h 48"/>
                <a:gd name="T16" fmla="*/ 81 w 118"/>
                <a:gd name="T17" fmla="*/ 48 h 48"/>
                <a:gd name="T18" fmla="*/ 110 w 118"/>
                <a:gd name="T19" fmla="*/ 48 h 48"/>
                <a:gd name="T20" fmla="*/ 118 w 118"/>
                <a:gd name="T21" fmla="*/ 40 h 48"/>
                <a:gd name="T22" fmla="*/ 110 w 118"/>
                <a:gd name="T23" fmla="*/ 8 h 48"/>
                <a:gd name="T24" fmla="*/ 96 w 11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48">
                  <a:moveTo>
                    <a:pt x="96" y="0"/>
                  </a:moveTo>
                  <a:lnTo>
                    <a:pt x="66" y="0"/>
                  </a:lnTo>
                  <a:lnTo>
                    <a:pt x="37" y="8"/>
                  </a:lnTo>
                  <a:lnTo>
                    <a:pt x="0" y="8"/>
                  </a:lnTo>
                  <a:lnTo>
                    <a:pt x="0" y="40"/>
                  </a:lnTo>
                  <a:lnTo>
                    <a:pt x="14" y="40"/>
                  </a:lnTo>
                  <a:lnTo>
                    <a:pt x="37" y="40"/>
                  </a:lnTo>
                  <a:lnTo>
                    <a:pt x="66" y="48"/>
                  </a:lnTo>
                  <a:lnTo>
                    <a:pt x="81" y="48"/>
                  </a:lnTo>
                  <a:lnTo>
                    <a:pt x="110" y="48"/>
                  </a:lnTo>
                  <a:lnTo>
                    <a:pt x="118" y="40"/>
                  </a:lnTo>
                  <a:lnTo>
                    <a:pt x="110" y="8"/>
                  </a:lnTo>
                  <a:lnTo>
                    <a:pt x="96"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00" name="Group 368"/>
          <p:cNvGrpSpPr>
            <a:grpSpLocks/>
          </p:cNvGrpSpPr>
          <p:nvPr/>
        </p:nvGrpSpPr>
        <p:grpSpPr bwMode="auto">
          <a:xfrm>
            <a:off x="5237163" y="5041900"/>
            <a:ext cx="900112" cy="608013"/>
            <a:chOff x="3333" y="20864"/>
            <a:chExt cx="567" cy="383"/>
          </a:xfrm>
        </p:grpSpPr>
        <p:sp>
          <p:nvSpPr>
            <p:cNvPr id="658801" name="Freeform 369"/>
            <p:cNvSpPr>
              <a:spLocks/>
            </p:cNvSpPr>
            <p:nvPr/>
          </p:nvSpPr>
          <p:spPr bwMode="auto">
            <a:xfrm>
              <a:off x="3333" y="20864"/>
              <a:ext cx="567" cy="383"/>
            </a:xfrm>
            <a:custGeom>
              <a:avLst/>
              <a:gdLst>
                <a:gd name="T0" fmla="*/ 88 w 567"/>
                <a:gd name="T1" fmla="*/ 383 h 383"/>
                <a:gd name="T2" fmla="*/ 155 w 567"/>
                <a:gd name="T3" fmla="*/ 367 h 383"/>
                <a:gd name="T4" fmla="*/ 184 w 567"/>
                <a:gd name="T5" fmla="*/ 343 h 383"/>
                <a:gd name="T6" fmla="*/ 236 w 567"/>
                <a:gd name="T7" fmla="*/ 335 h 383"/>
                <a:gd name="T8" fmla="*/ 273 w 567"/>
                <a:gd name="T9" fmla="*/ 327 h 383"/>
                <a:gd name="T10" fmla="*/ 288 w 567"/>
                <a:gd name="T11" fmla="*/ 303 h 383"/>
                <a:gd name="T12" fmla="*/ 310 w 567"/>
                <a:gd name="T13" fmla="*/ 272 h 383"/>
                <a:gd name="T14" fmla="*/ 339 w 567"/>
                <a:gd name="T15" fmla="*/ 224 h 383"/>
                <a:gd name="T16" fmla="*/ 354 w 567"/>
                <a:gd name="T17" fmla="*/ 208 h 383"/>
                <a:gd name="T18" fmla="*/ 362 w 567"/>
                <a:gd name="T19" fmla="*/ 176 h 383"/>
                <a:gd name="T20" fmla="*/ 384 w 567"/>
                <a:gd name="T21" fmla="*/ 160 h 383"/>
                <a:gd name="T22" fmla="*/ 398 w 567"/>
                <a:gd name="T23" fmla="*/ 152 h 383"/>
                <a:gd name="T24" fmla="*/ 465 w 567"/>
                <a:gd name="T25" fmla="*/ 128 h 383"/>
                <a:gd name="T26" fmla="*/ 487 w 567"/>
                <a:gd name="T27" fmla="*/ 112 h 383"/>
                <a:gd name="T28" fmla="*/ 517 w 567"/>
                <a:gd name="T29" fmla="*/ 112 h 383"/>
                <a:gd name="T30" fmla="*/ 502 w 567"/>
                <a:gd name="T31" fmla="*/ 96 h 383"/>
                <a:gd name="T32" fmla="*/ 509 w 567"/>
                <a:gd name="T33" fmla="*/ 80 h 383"/>
                <a:gd name="T34" fmla="*/ 538 w 567"/>
                <a:gd name="T35" fmla="*/ 64 h 383"/>
                <a:gd name="T36" fmla="*/ 560 w 567"/>
                <a:gd name="T37" fmla="*/ 56 h 383"/>
                <a:gd name="T38" fmla="*/ 553 w 567"/>
                <a:gd name="T39" fmla="*/ 48 h 383"/>
                <a:gd name="T40" fmla="*/ 531 w 567"/>
                <a:gd name="T41" fmla="*/ 40 h 383"/>
                <a:gd name="T42" fmla="*/ 502 w 567"/>
                <a:gd name="T43" fmla="*/ 32 h 383"/>
                <a:gd name="T44" fmla="*/ 472 w 567"/>
                <a:gd name="T45" fmla="*/ 32 h 383"/>
                <a:gd name="T46" fmla="*/ 450 w 567"/>
                <a:gd name="T47" fmla="*/ 16 h 383"/>
                <a:gd name="T48" fmla="*/ 428 w 567"/>
                <a:gd name="T49" fmla="*/ 0 h 383"/>
                <a:gd name="T50" fmla="*/ 398 w 567"/>
                <a:gd name="T51" fmla="*/ 16 h 383"/>
                <a:gd name="T52" fmla="*/ 369 w 567"/>
                <a:gd name="T53" fmla="*/ 48 h 383"/>
                <a:gd name="T54" fmla="*/ 347 w 567"/>
                <a:gd name="T55" fmla="*/ 88 h 383"/>
                <a:gd name="T56" fmla="*/ 332 w 567"/>
                <a:gd name="T57" fmla="*/ 120 h 383"/>
                <a:gd name="T58" fmla="*/ 332 w 567"/>
                <a:gd name="T59" fmla="*/ 152 h 383"/>
                <a:gd name="T60" fmla="*/ 325 w 567"/>
                <a:gd name="T61" fmla="*/ 152 h 383"/>
                <a:gd name="T62" fmla="*/ 302 w 567"/>
                <a:gd name="T63" fmla="*/ 160 h 383"/>
                <a:gd name="T64" fmla="*/ 280 w 567"/>
                <a:gd name="T65" fmla="*/ 176 h 383"/>
                <a:gd name="T66" fmla="*/ 243 w 567"/>
                <a:gd name="T67" fmla="*/ 168 h 383"/>
                <a:gd name="T68" fmla="*/ 236 w 567"/>
                <a:gd name="T69" fmla="*/ 200 h 383"/>
                <a:gd name="T70" fmla="*/ 214 w 567"/>
                <a:gd name="T71" fmla="*/ 224 h 383"/>
                <a:gd name="T72" fmla="*/ 199 w 567"/>
                <a:gd name="T73" fmla="*/ 240 h 383"/>
                <a:gd name="T74" fmla="*/ 177 w 567"/>
                <a:gd name="T75" fmla="*/ 256 h 383"/>
                <a:gd name="T76" fmla="*/ 155 w 567"/>
                <a:gd name="T77" fmla="*/ 272 h 383"/>
                <a:gd name="T78" fmla="*/ 125 w 567"/>
                <a:gd name="T79" fmla="*/ 272 h 383"/>
                <a:gd name="T80" fmla="*/ 96 w 567"/>
                <a:gd name="T81" fmla="*/ 287 h 383"/>
                <a:gd name="T82" fmla="*/ 96 w 567"/>
                <a:gd name="T83" fmla="*/ 319 h 383"/>
                <a:gd name="T84" fmla="*/ 96 w 567"/>
                <a:gd name="T85" fmla="*/ 351 h 383"/>
                <a:gd name="T86" fmla="*/ 59 w 567"/>
                <a:gd name="T87" fmla="*/ 343 h 383"/>
                <a:gd name="T88" fmla="*/ 14 w 567"/>
                <a:gd name="T89" fmla="*/ 327 h 383"/>
                <a:gd name="T90" fmla="*/ 7 w 567"/>
                <a:gd name="T91" fmla="*/ 343 h 383"/>
                <a:gd name="T92" fmla="*/ 29 w 567"/>
                <a:gd name="T93" fmla="*/ 375 h 383"/>
                <a:gd name="T94" fmla="*/ 51 w 567"/>
                <a:gd name="T95"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383">
                  <a:moveTo>
                    <a:pt x="51" y="383"/>
                  </a:moveTo>
                  <a:lnTo>
                    <a:pt x="51" y="383"/>
                  </a:lnTo>
                  <a:lnTo>
                    <a:pt x="66" y="383"/>
                  </a:lnTo>
                  <a:lnTo>
                    <a:pt x="88" y="383"/>
                  </a:lnTo>
                  <a:lnTo>
                    <a:pt x="118" y="383"/>
                  </a:lnTo>
                  <a:lnTo>
                    <a:pt x="133" y="383"/>
                  </a:lnTo>
                  <a:lnTo>
                    <a:pt x="140" y="375"/>
                  </a:lnTo>
                  <a:lnTo>
                    <a:pt x="155" y="367"/>
                  </a:lnTo>
                  <a:lnTo>
                    <a:pt x="162" y="351"/>
                  </a:lnTo>
                  <a:lnTo>
                    <a:pt x="170" y="343"/>
                  </a:lnTo>
                  <a:lnTo>
                    <a:pt x="177" y="343"/>
                  </a:lnTo>
                  <a:lnTo>
                    <a:pt x="184" y="343"/>
                  </a:lnTo>
                  <a:lnTo>
                    <a:pt x="192" y="335"/>
                  </a:lnTo>
                  <a:lnTo>
                    <a:pt x="206" y="335"/>
                  </a:lnTo>
                  <a:lnTo>
                    <a:pt x="221" y="335"/>
                  </a:lnTo>
                  <a:lnTo>
                    <a:pt x="236" y="335"/>
                  </a:lnTo>
                  <a:lnTo>
                    <a:pt x="251" y="335"/>
                  </a:lnTo>
                  <a:lnTo>
                    <a:pt x="258" y="327"/>
                  </a:lnTo>
                  <a:lnTo>
                    <a:pt x="266" y="327"/>
                  </a:lnTo>
                  <a:lnTo>
                    <a:pt x="273" y="327"/>
                  </a:lnTo>
                  <a:lnTo>
                    <a:pt x="273" y="319"/>
                  </a:lnTo>
                  <a:lnTo>
                    <a:pt x="280" y="311"/>
                  </a:lnTo>
                  <a:lnTo>
                    <a:pt x="280" y="303"/>
                  </a:lnTo>
                  <a:lnTo>
                    <a:pt x="288" y="303"/>
                  </a:lnTo>
                  <a:lnTo>
                    <a:pt x="295" y="295"/>
                  </a:lnTo>
                  <a:lnTo>
                    <a:pt x="302" y="287"/>
                  </a:lnTo>
                  <a:lnTo>
                    <a:pt x="310" y="287"/>
                  </a:lnTo>
                  <a:lnTo>
                    <a:pt x="310" y="272"/>
                  </a:lnTo>
                  <a:lnTo>
                    <a:pt x="317" y="256"/>
                  </a:lnTo>
                  <a:lnTo>
                    <a:pt x="325" y="240"/>
                  </a:lnTo>
                  <a:lnTo>
                    <a:pt x="332" y="224"/>
                  </a:lnTo>
                  <a:lnTo>
                    <a:pt x="339" y="224"/>
                  </a:lnTo>
                  <a:lnTo>
                    <a:pt x="339" y="216"/>
                  </a:lnTo>
                  <a:lnTo>
                    <a:pt x="347" y="216"/>
                  </a:lnTo>
                  <a:lnTo>
                    <a:pt x="347" y="208"/>
                  </a:lnTo>
                  <a:lnTo>
                    <a:pt x="354" y="208"/>
                  </a:lnTo>
                  <a:lnTo>
                    <a:pt x="354" y="200"/>
                  </a:lnTo>
                  <a:lnTo>
                    <a:pt x="354" y="192"/>
                  </a:lnTo>
                  <a:lnTo>
                    <a:pt x="354" y="184"/>
                  </a:lnTo>
                  <a:lnTo>
                    <a:pt x="362" y="176"/>
                  </a:lnTo>
                  <a:lnTo>
                    <a:pt x="369" y="168"/>
                  </a:lnTo>
                  <a:lnTo>
                    <a:pt x="369" y="160"/>
                  </a:lnTo>
                  <a:lnTo>
                    <a:pt x="376" y="160"/>
                  </a:lnTo>
                  <a:lnTo>
                    <a:pt x="384" y="160"/>
                  </a:lnTo>
                  <a:lnTo>
                    <a:pt x="384" y="152"/>
                  </a:lnTo>
                  <a:lnTo>
                    <a:pt x="391" y="152"/>
                  </a:lnTo>
                  <a:lnTo>
                    <a:pt x="391" y="144"/>
                  </a:lnTo>
                  <a:lnTo>
                    <a:pt x="398" y="152"/>
                  </a:lnTo>
                  <a:lnTo>
                    <a:pt x="406" y="160"/>
                  </a:lnTo>
                  <a:lnTo>
                    <a:pt x="421" y="152"/>
                  </a:lnTo>
                  <a:lnTo>
                    <a:pt x="443" y="144"/>
                  </a:lnTo>
                  <a:lnTo>
                    <a:pt x="465" y="128"/>
                  </a:lnTo>
                  <a:lnTo>
                    <a:pt x="480" y="128"/>
                  </a:lnTo>
                  <a:lnTo>
                    <a:pt x="480" y="120"/>
                  </a:lnTo>
                  <a:lnTo>
                    <a:pt x="487" y="120"/>
                  </a:lnTo>
                  <a:lnTo>
                    <a:pt x="487" y="112"/>
                  </a:lnTo>
                  <a:lnTo>
                    <a:pt x="494" y="112"/>
                  </a:lnTo>
                  <a:lnTo>
                    <a:pt x="502" y="112"/>
                  </a:lnTo>
                  <a:lnTo>
                    <a:pt x="509" y="112"/>
                  </a:lnTo>
                  <a:lnTo>
                    <a:pt x="517" y="112"/>
                  </a:lnTo>
                  <a:lnTo>
                    <a:pt x="517" y="104"/>
                  </a:lnTo>
                  <a:lnTo>
                    <a:pt x="509" y="104"/>
                  </a:lnTo>
                  <a:lnTo>
                    <a:pt x="502" y="104"/>
                  </a:lnTo>
                  <a:lnTo>
                    <a:pt x="502" y="96"/>
                  </a:lnTo>
                  <a:lnTo>
                    <a:pt x="494" y="96"/>
                  </a:lnTo>
                  <a:lnTo>
                    <a:pt x="494" y="88"/>
                  </a:lnTo>
                  <a:lnTo>
                    <a:pt x="502" y="80"/>
                  </a:lnTo>
                  <a:lnTo>
                    <a:pt x="509" y="80"/>
                  </a:lnTo>
                  <a:lnTo>
                    <a:pt x="517" y="72"/>
                  </a:lnTo>
                  <a:lnTo>
                    <a:pt x="523" y="72"/>
                  </a:lnTo>
                  <a:lnTo>
                    <a:pt x="531" y="64"/>
                  </a:lnTo>
                  <a:lnTo>
                    <a:pt x="538" y="64"/>
                  </a:lnTo>
                  <a:lnTo>
                    <a:pt x="545" y="64"/>
                  </a:lnTo>
                  <a:lnTo>
                    <a:pt x="553" y="64"/>
                  </a:lnTo>
                  <a:lnTo>
                    <a:pt x="560" y="64"/>
                  </a:lnTo>
                  <a:lnTo>
                    <a:pt x="560" y="56"/>
                  </a:lnTo>
                  <a:lnTo>
                    <a:pt x="567" y="56"/>
                  </a:lnTo>
                  <a:lnTo>
                    <a:pt x="560" y="56"/>
                  </a:lnTo>
                  <a:lnTo>
                    <a:pt x="560" y="48"/>
                  </a:lnTo>
                  <a:lnTo>
                    <a:pt x="553" y="48"/>
                  </a:lnTo>
                  <a:lnTo>
                    <a:pt x="553" y="40"/>
                  </a:lnTo>
                  <a:lnTo>
                    <a:pt x="545" y="40"/>
                  </a:lnTo>
                  <a:lnTo>
                    <a:pt x="538" y="40"/>
                  </a:lnTo>
                  <a:lnTo>
                    <a:pt x="531" y="40"/>
                  </a:lnTo>
                  <a:lnTo>
                    <a:pt x="523" y="40"/>
                  </a:lnTo>
                  <a:lnTo>
                    <a:pt x="517" y="32"/>
                  </a:lnTo>
                  <a:lnTo>
                    <a:pt x="509" y="32"/>
                  </a:lnTo>
                  <a:lnTo>
                    <a:pt x="502" y="32"/>
                  </a:lnTo>
                  <a:lnTo>
                    <a:pt x="494" y="32"/>
                  </a:lnTo>
                  <a:lnTo>
                    <a:pt x="487" y="32"/>
                  </a:lnTo>
                  <a:lnTo>
                    <a:pt x="480" y="32"/>
                  </a:lnTo>
                  <a:lnTo>
                    <a:pt x="472" y="32"/>
                  </a:lnTo>
                  <a:lnTo>
                    <a:pt x="465" y="32"/>
                  </a:lnTo>
                  <a:lnTo>
                    <a:pt x="458" y="32"/>
                  </a:lnTo>
                  <a:lnTo>
                    <a:pt x="458" y="24"/>
                  </a:lnTo>
                  <a:lnTo>
                    <a:pt x="450" y="16"/>
                  </a:lnTo>
                  <a:lnTo>
                    <a:pt x="443" y="8"/>
                  </a:lnTo>
                  <a:lnTo>
                    <a:pt x="443" y="0"/>
                  </a:lnTo>
                  <a:lnTo>
                    <a:pt x="435" y="0"/>
                  </a:lnTo>
                  <a:lnTo>
                    <a:pt x="428" y="0"/>
                  </a:lnTo>
                  <a:lnTo>
                    <a:pt x="421" y="0"/>
                  </a:lnTo>
                  <a:lnTo>
                    <a:pt x="413" y="0"/>
                  </a:lnTo>
                  <a:lnTo>
                    <a:pt x="406" y="8"/>
                  </a:lnTo>
                  <a:lnTo>
                    <a:pt x="398" y="16"/>
                  </a:lnTo>
                  <a:lnTo>
                    <a:pt x="391" y="24"/>
                  </a:lnTo>
                  <a:lnTo>
                    <a:pt x="384" y="32"/>
                  </a:lnTo>
                  <a:lnTo>
                    <a:pt x="369" y="40"/>
                  </a:lnTo>
                  <a:lnTo>
                    <a:pt x="369" y="48"/>
                  </a:lnTo>
                  <a:lnTo>
                    <a:pt x="362" y="64"/>
                  </a:lnTo>
                  <a:lnTo>
                    <a:pt x="362" y="72"/>
                  </a:lnTo>
                  <a:lnTo>
                    <a:pt x="354" y="80"/>
                  </a:lnTo>
                  <a:lnTo>
                    <a:pt x="347" y="88"/>
                  </a:lnTo>
                  <a:lnTo>
                    <a:pt x="332" y="96"/>
                  </a:lnTo>
                  <a:lnTo>
                    <a:pt x="332" y="104"/>
                  </a:lnTo>
                  <a:lnTo>
                    <a:pt x="332" y="112"/>
                  </a:lnTo>
                  <a:lnTo>
                    <a:pt x="332" y="120"/>
                  </a:lnTo>
                  <a:lnTo>
                    <a:pt x="332" y="128"/>
                  </a:lnTo>
                  <a:lnTo>
                    <a:pt x="332" y="136"/>
                  </a:lnTo>
                  <a:lnTo>
                    <a:pt x="332" y="144"/>
                  </a:lnTo>
                  <a:lnTo>
                    <a:pt x="332" y="152"/>
                  </a:lnTo>
                  <a:lnTo>
                    <a:pt x="332" y="160"/>
                  </a:lnTo>
                  <a:lnTo>
                    <a:pt x="332" y="168"/>
                  </a:lnTo>
                  <a:lnTo>
                    <a:pt x="325" y="160"/>
                  </a:lnTo>
                  <a:lnTo>
                    <a:pt x="325" y="152"/>
                  </a:lnTo>
                  <a:lnTo>
                    <a:pt x="317" y="144"/>
                  </a:lnTo>
                  <a:lnTo>
                    <a:pt x="310" y="144"/>
                  </a:lnTo>
                  <a:lnTo>
                    <a:pt x="302" y="152"/>
                  </a:lnTo>
                  <a:lnTo>
                    <a:pt x="302" y="160"/>
                  </a:lnTo>
                  <a:lnTo>
                    <a:pt x="295" y="168"/>
                  </a:lnTo>
                  <a:lnTo>
                    <a:pt x="288" y="176"/>
                  </a:lnTo>
                  <a:lnTo>
                    <a:pt x="280" y="184"/>
                  </a:lnTo>
                  <a:lnTo>
                    <a:pt x="280" y="176"/>
                  </a:lnTo>
                  <a:lnTo>
                    <a:pt x="273" y="176"/>
                  </a:lnTo>
                  <a:lnTo>
                    <a:pt x="258" y="168"/>
                  </a:lnTo>
                  <a:lnTo>
                    <a:pt x="251" y="168"/>
                  </a:lnTo>
                  <a:lnTo>
                    <a:pt x="243" y="168"/>
                  </a:lnTo>
                  <a:lnTo>
                    <a:pt x="243" y="176"/>
                  </a:lnTo>
                  <a:lnTo>
                    <a:pt x="243" y="184"/>
                  </a:lnTo>
                  <a:lnTo>
                    <a:pt x="243" y="192"/>
                  </a:lnTo>
                  <a:lnTo>
                    <a:pt x="236" y="200"/>
                  </a:lnTo>
                  <a:lnTo>
                    <a:pt x="236" y="208"/>
                  </a:lnTo>
                  <a:lnTo>
                    <a:pt x="229" y="208"/>
                  </a:lnTo>
                  <a:lnTo>
                    <a:pt x="221" y="216"/>
                  </a:lnTo>
                  <a:lnTo>
                    <a:pt x="214" y="224"/>
                  </a:lnTo>
                  <a:lnTo>
                    <a:pt x="206" y="224"/>
                  </a:lnTo>
                  <a:lnTo>
                    <a:pt x="206" y="232"/>
                  </a:lnTo>
                  <a:lnTo>
                    <a:pt x="199" y="232"/>
                  </a:lnTo>
                  <a:lnTo>
                    <a:pt x="199" y="240"/>
                  </a:lnTo>
                  <a:lnTo>
                    <a:pt x="192" y="240"/>
                  </a:lnTo>
                  <a:lnTo>
                    <a:pt x="192" y="248"/>
                  </a:lnTo>
                  <a:lnTo>
                    <a:pt x="184" y="248"/>
                  </a:lnTo>
                  <a:lnTo>
                    <a:pt x="177" y="256"/>
                  </a:lnTo>
                  <a:lnTo>
                    <a:pt x="170" y="264"/>
                  </a:lnTo>
                  <a:lnTo>
                    <a:pt x="162" y="264"/>
                  </a:lnTo>
                  <a:lnTo>
                    <a:pt x="162" y="272"/>
                  </a:lnTo>
                  <a:lnTo>
                    <a:pt x="155" y="272"/>
                  </a:lnTo>
                  <a:lnTo>
                    <a:pt x="147" y="272"/>
                  </a:lnTo>
                  <a:lnTo>
                    <a:pt x="140" y="272"/>
                  </a:lnTo>
                  <a:lnTo>
                    <a:pt x="133" y="272"/>
                  </a:lnTo>
                  <a:lnTo>
                    <a:pt x="125" y="272"/>
                  </a:lnTo>
                  <a:lnTo>
                    <a:pt x="118" y="272"/>
                  </a:lnTo>
                  <a:lnTo>
                    <a:pt x="110" y="280"/>
                  </a:lnTo>
                  <a:lnTo>
                    <a:pt x="103" y="280"/>
                  </a:lnTo>
                  <a:lnTo>
                    <a:pt x="96" y="287"/>
                  </a:lnTo>
                  <a:lnTo>
                    <a:pt x="96" y="295"/>
                  </a:lnTo>
                  <a:lnTo>
                    <a:pt x="96" y="303"/>
                  </a:lnTo>
                  <a:lnTo>
                    <a:pt x="96" y="311"/>
                  </a:lnTo>
                  <a:lnTo>
                    <a:pt x="96" y="319"/>
                  </a:lnTo>
                  <a:lnTo>
                    <a:pt x="96" y="327"/>
                  </a:lnTo>
                  <a:lnTo>
                    <a:pt x="96" y="335"/>
                  </a:lnTo>
                  <a:lnTo>
                    <a:pt x="96" y="343"/>
                  </a:lnTo>
                  <a:lnTo>
                    <a:pt x="96" y="351"/>
                  </a:lnTo>
                  <a:lnTo>
                    <a:pt x="88" y="351"/>
                  </a:lnTo>
                  <a:lnTo>
                    <a:pt x="74" y="351"/>
                  </a:lnTo>
                  <a:lnTo>
                    <a:pt x="66" y="351"/>
                  </a:lnTo>
                  <a:lnTo>
                    <a:pt x="59" y="343"/>
                  </a:lnTo>
                  <a:lnTo>
                    <a:pt x="51" y="343"/>
                  </a:lnTo>
                  <a:lnTo>
                    <a:pt x="44" y="335"/>
                  </a:lnTo>
                  <a:lnTo>
                    <a:pt x="29" y="335"/>
                  </a:lnTo>
                  <a:lnTo>
                    <a:pt x="14" y="327"/>
                  </a:lnTo>
                  <a:lnTo>
                    <a:pt x="7" y="327"/>
                  </a:lnTo>
                  <a:lnTo>
                    <a:pt x="0" y="327"/>
                  </a:lnTo>
                  <a:lnTo>
                    <a:pt x="0" y="335"/>
                  </a:lnTo>
                  <a:lnTo>
                    <a:pt x="7" y="343"/>
                  </a:lnTo>
                  <a:lnTo>
                    <a:pt x="7" y="359"/>
                  </a:lnTo>
                  <a:lnTo>
                    <a:pt x="14" y="367"/>
                  </a:lnTo>
                  <a:lnTo>
                    <a:pt x="22" y="375"/>
                  </a:lnTo>
                  <a:lnTo>
                    <a:pt x="29" y="375"/>
                  </a:lnTo>
                  <a:lnTo>
                    <a:pt x="37" y="375"/>
                  </a:lnTo>
                  <a:lnTo>
                    <a:pt x="44" y="375"/>
                  </a:lnTo>
                  <a:lnTo>
                    <a:pt x="51" y="375"/>
                  </a:lnTo>
                  <a:lnTo>
                    <a:pt x="51" y="38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02" name="Freeform 370"/>
            <p:cNvSpPr>
              <a:spLocks/>
            </p:cNvSpPr>
            <p:nvPr/>
          </p:nvSpPr>
          <p:spPr bwMode="auto">
            <a:xfrm>
              <a:off x="3333" y="20864"/>
              <a:ext cx="567" cy="383"/>
            </a:xfrm>
            <a:custGeom>
              <a:avLst/>
              <a:gdLst>
                <a:gd name="T0" fmla="*/ 88 w 567"/>
                <a:gd name="T1" fmla="*/ 383 h 383"/>
                <a:gd name="T2" fmla="*/ 155 w 567"/>
                <a:gd name="T3" fmla="*/ 367 h 383"/>
                <a:gd name="T4" fmla="*/ 184 w 567"/>
                <a:gd name="T5" fmla="*/ 343 h 383"/>
                <a:gd name="T6" fmla="*/ 236 w 567"/>
                <a:gd name="T7" fmla="*/ 335 h 383"/>
                <a:gd name="T8" fmla="*/ 273 w 567"/>
                <a:gd name="T9" fmla="*/ 327 h 383"/>
                <a:gd name="T10" fmla="*/ 288 w 567"/>
                <a:gd name="T11" fmla="*/ 303 h 383"/>
                <a:gd name="T12" fmla="*/ 310 w 567"/>
                <a:gd name="T13" fmla="*/ 272 h 383"/>
                <a:gd name="T14" fmla="*/ 339 w 567"/>
                <a:gd name="T15" fmla="*/ 224 h 383"/>
                <a:gd name="T16" fmla="*/ 354 w 567"/>
                <a:gd name="T17" fmla="*/ 208 h 383"/>
                <a:gd name="T18" fmla="*/ 362 w 567"/>
                <a:gd name="T19" fmla="*/ 176 h 383"/>
                <a:gd name="T20" fmla="*/ 384 w 567"/>
                <a:gd name="T21" fmla="*/ 160 h 383"/>
                <a:gd name="T22" fmla="*/ 398 w 567"/>
                <a:gd name="T23" fmla="*/ 152 h 383"/>
                <a:gd name="T24" fmla="*/ 465 w 567"/>
                <a:gd name="T25" fmla="*/ 128 h 383"/>
                <a:gd name="T26" fmla="*/ 487 w 567"/>
                <a:gd name="T27" fmla="*/ 112 h 383"/>
                <a:gd name="T28" fmla="*/ 517 w 567"/>
                <a:gd name="T29" fmla="*/ 112 h 383"/>
                <a:gd name="T30" fmla="*/ 502 w 567"/>
                <a:gd name="T31" fmla="*/ 96 h 383"/>
                <a:gd name="T32" fmla="*/ 509 w 567"/>
                <a:gd name="T33" fmla="*/ 80 h 383"/>
                <a:gd name="T34" fmla="*/ 538 w 567"/>
                <a:gd name="T35" fmla="*/ 64 h 383"/>
                <a:gd name="T36" fmla="*/ 560 w 567"/>
                <a:gd name="T37" fmla="*/ 56 h 383"/>
                <a:gd name="T38" fmla="*/ 553 w 567"/>
                <a:gd name="T39" fmla="*/ 48 h 383"/>
                <a:gd name="T40" fmla="*/ 531 w 567"/>
                <a:gd name="T41" fmla="*/ 40 h 383"/>
                <a:gd name="T42" fmla="*/ 502 w 567"/>
                <a:gd name="T43" fmla="*/ 32 h 383"/>
                <a:gd name="T44" fmla="*/ 472 w 567"/>
                <a:gd name="T45" fmla="*/ 32 h 383"/>
                <a:gd name="T46" fmla="*/ 450 w 567"/>
                <a:gd name="T47" fmla="*/ 16 h 383"/>
                <a:gd name="T48" fmla="*/ 428 w 567"/>
                <a:gd name="T49" fmla="*/ 0 h 383"/>
                <a:gd name="T50" fmla="*/ 398 w 567"/>
                <a:gd name="T51" fmla="*/ 16 h 383"/>
                <a:gd name="T52" fmla="*/ 369 w 567"/>
                <a:gd name="T53" fmla="*/ 48 h 383"/>
                <a:gd name="T54" fmla="*/ 347 w 567"/>
                <a:gd name="T55" fmla="*/ 88 h 383"/>
                <a:gd name="T56" fmla="*/ 332 w 567"/>
                <a:gd name="T57" fmla="*/ 120 h 383"/>
                <a:gd name="T58" fmla="*/ 332 w 567"/>
                <a:gd name="T59" fmla="*/ 152 h 383"/>
                <a:gd name="T60" fmla="*/ 325 w 567"/>
                <a:gd name="T61" fmla="*/ 152 h 383"/>
                <a:gd name="T62" fmla="*/ 302 w 567"/>
                <a:gd name="T63" fmla="*/ 160 h 383"/>
                <a:gd name="T64" fmla="*/ 280 w 567"/>
                <a:gd name="T65" fmla="*/ 176 h 383"/>
                <a:gd name="T66" fmla="*/ 243 w 567"/>
                <a:gd name="T67" fmla="*/ 168 h 383"/>
                <a:gd name="T68" fmla="*/ 236 w 567"/>
                <a:gd name="T69" fmla="*/ 200 h 383"/>
                <a:gd name="T70" fmla="*/ 214 w 567"/>
                <a:gd name="T71" fmla="*/ 224 h 383"/>
                <a:gd name="T72" fmla="*/ 199 w 567"/>
                <a:gd name="T73" fmla="*/ 240 h 383"/>
                <a:gd name="T74" fmla="*/ 177 w 567"/>
                <a:gd name="T75" fmla="*/ 256 h 383"/>
                <a:gd name="T76" fmla="*/ 155 w 567"/>
                <a:gd name="T77" fmla="*/ 272 h 383"/>
                <a:gd name="T78" fmla="*/ 125 w 567"/>
                <a:gd name="T79" fmla="*/ 272 h 383"/>
                <a:gd name="T80" fmla="*/ 96 w 567"/>
                <a:gd name="T81" fmla="*/ 287 h 383"/>
                <a:gd name="T82" fmla="*/ 96 w 567"/>
                <a:gd name="T83" fmla="*/ 319 h 383"/>
                <a:gd name="T84" fmla="*/ 96 w 567"/>
                <a:gd name="T85" fmla="*/ 351 h 383"/>
                <a:gd name="T86" fmla="*/ 59 w 567"/>
                <a:gd name="T87" fmla="*/ 343 h 383"/>
                <a:gd name="T88" fmla="*/ 14 w 567"/>
                <a:gd name="T89" fmla="*/ 327 h 383"/>
                <a:gd name="T90" fmla="*/ 7 w 567"/>
                <a:gd name="T91" fmla="*/ 343 h 383"/>
                <a:gd name="T92" fmla="*/ 29 w 567"/>
                <a:gd name="T93" fmla="*/ 375 h 383"/>
                <a:gd name="T94" fmla="*/ 51 w 567"/>
                <a:gd name="T95" fmla="*/ 38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383">
                  <a:moveTo>
                    <a:pt x="51" y="383"/>
                  </a:moveTo>
                  <a:lnTo>
                    <a:pt x="51" y="383"/>
                  </a:lnTo>
                  <a:lnTo>
                    <a:pt x="66" y="383"/>
                  </a:lnTo>
                  <a:lnTo>
                    <a:pt x="88" y="383"/>
                  </a:lnTo>
                  <a:lnTo>
                    <a:pt x="118" y="383"/>
                  </a:lnTo>
                  <a:lnTo>
                    <a:pt x="133" y="383"/>
                  </a:lnTo>
                  <a:lnTo>
                    <a:pt x="140" y="375"/>
                  </a:lnTo>
                  <a:lnTo>
                    <a:pt x="155" y="367"/>
                  </a:lnTo>
                  <a:lnTo>
                    <a:pt x="162" y="351"/>
                  </a:lnTo>
                  <a:lnTo>
                    <a:pt x="170" y="343"/>
                  </a:lnTo>
                  <a:lnTo>
                    <a:pt x="177" y="343"/>
                  </a:lnTo>
                  <a:lnTo>
                    <a:pt x="184" y="343"/>
                  </a:lnTo>
                  <a:lnTo>
                    <a:pt x="192" y="335"/>
                  </a:lnTo>
                  <a:lnTo>
                    <a:pt x="206" y="335"/>
                  </a:lnTo>
                  <a:lnTo>
                    <a:pt x="221" y="335"/>
                  </a:lnTo>
                  <a:lnTo>
                    <a:pt x="236" y="335"/>
                  </a:lnTo>
                  <a:lnTo>
                    <a:pt x="251" y="335"/>
                  </a:lnTo>
                  <a:lnTo>
                    <a:pt x="258" y="327"/>
                  </a:lnTo>
                  <a:lnTo>
                    <a:pt x="266" y="327"/>
                  </a:lnTo>
                  <a:lnTo>
                    <a:pt x="273" y="327"/>
                  </a:lnTo>
                  <a:lnTo>
                    <a:pt x="273" y="319"/>
                  </a:lnTo>
                  <a:lnTo>
                    <a:pt x="280" y="311"/>
                  </a:lnTo>
                  <a:lnTo>
                    <a:pt x="280" y="303"/>
                  </a:lnTo>
                  <a:lnTo>
                    <a:pt x="288" y="303"/>
                  </a:lnTo>
                  <a:lnTo>
                    <a:pt x="295" y="295"/>
                  </a:lnTo>
                  <a:lnTo>
                    <a:pt x="302" y="287"/>
                  </a:lnTo>
                  <a:lnTo>
                    <a:pt x="310" y="287"/>
                  </a:lnTo>
                  <a:lnTo>
                    <a:pt x="310" y="272"/>
                  </a:lnTo>
                  <a:lnTo>
                    <a:pt x="317" y="256"/>
                  </a:lnTo>
                  <a:lnTo>
                    <a:pt x="325" y="240"/>
                  </a:lnTo>
                  <a:lnTo>
                    <a:pt x="332" y="224"/>
                  </a:lnTo>
                  <a:lnTo>
                    <a:pt x="339" y="224"/>
                  </a:lnTo>
                  <a:lnTo>
                    <a:pt x="339" y="216"/>
                  </a:lnTo>
                  <a:lnTo>
                    <a:pt x="347" y="216"/>
                  </a:lnTo>
                  <a:lnTo>
                    <a:pt x="347" y="208"/>
                  </a:lnTo>
                  <a:lnTo>
                    <a:pt x="354" y="208"/>
                  </a:lnTo>
                  <a:lnTo>
                    <a:pt x="354" y="200"/>
                  </a:lnTo>
                  <a:lnTo>
                    <a:pt x="354" y="192"/>
                  </a:lnTo>
                  <a:lnTo>
                    <a:pt x="354" y="184"/>
                  </a:lnTo>
                  <a:lnTo>
                    <a:pt x="362" y="176"/>
                  </a:lnTo>
                  <a:lnTo>
                    <a:pt x="369" y="168"/>
                  </a:lnTo>
                  <a:lnTo>
                    <a:pt x="369" y="160"/>
                  </a:lnTo>
                  <a:lnTo>
                    <a:pt x="376" y="160"/>
                  </a:lnTo>
                  <a:lnTo>
                    <a:pt x="384" y="160"/>
                  </a:lnTo>
                  <a:lnTo>
                    <a:pt x="384" y="152"/>
                  </a:lnTo>
                  <a:lnTo>
                    <a:pt x="391" y="152"/>
                  </a:lnTo>
                  <a:lnTo>
                    <a:pt x="391" y="144"/>
                  </a:lnTo>
                  <a:lnTo>
                    <a:pt x="398" y="152"/>
                  </a:lnTo>
                  <a:lnTo>
                    <a:pt x="406" y="160"/>
                  </a:lnTo>
                  <a:lnTo>
                    <a:pt x="421" y="152"/>
                  </a:lnTo>
                  <a:lnTo>
                    <a:pt x="443" y="144"/>
                  </a:lnTo>
                  <a:lnTo>
                    <a:pt x="465" y="128"/>
                  </a:lnTo>
                  <a:lnTo>
                    <a:pt x="480" y="128"/>
                  </a:lnTo>
                  <a:lnTo>
                    <a:pt x="480" y="120"/>
                  </a:lnTo>
                  <a:lnTo>
                    <a:pt x="487" y="120"/>
                  </a:lnTo>
                  <a:lnTo>
                    <a:pt x="487" y="112"/>
                  </a:lnTo>
                  <a:lnTo>
                    <a:pt x="494" y="112"/>
                  </a:lnTo>
                  <a:lnTo>
                    <a:pt x="502" y="112"/>
                  </a:lnTo>
                  <a:lnTo>
                    <a:pt x="509" y="112"/>
                  </a:lnTo>
                  <a:lnTo>
                    <a:pt x="517" y="112"/>
                  </a:lnTo>
                  <a:lnTo>
                    <a:pt x="517" y="104"/>
                  </a:lnTo>
                  <a:lnTo>
                    <a:pt x="509" y="104"/>
                  </a:lnTo>
                  <a:lnTo>
                    <a:pt x="502" y="104"/>
                  </a:lnTo>
                  <a:lnTo>
                    <a:pt x="502" y="96"/>
                  </a:lnTo>
                  <a:lnTo>
                    <a:pt x="494" y="96"/>
                  </a:lnTo>
                  <a:lnTo>
                    <a:pt x="494" y="88"/>
                  </a:lnTo>
                  <a:lnTo>
                    <a:pt x="502" y="80"/>
                  </a:lnTo>
                  <a:lnTo>
                    <a:pt x="509" y="80"/>
                  </a:lnTo>
                  <a:lnTo>
                    <a:pt x="517" y="72"/>
                  </a:lnTo>
                  <a:lnTo>
                    <a:pt x="523" y="72"/>
                  </a:lnTo>
                  <a:lnTo>
                    <a:pt x="531" y="64"/>
                  </a:lnTo>
                  <a:lnTo>
                    <a:pt x="538" y="64"/>
                  </a:lnTo>
                  <a:lnTo>
                    <a:pt x="545" y="64"/>
                  </a:lnTo>
                  <a:lnTo>
                    <a:pt x="553" y="64"/>
                  </a:lnTo>
                  <a:lnTo>
                    <a:pt x="560" y="64"/>
                  </a:lnTo>
                  <a:lnTo>
                    <a:pt x="560" y="56"/>
                  </a:lnTo>
                  <a:lnTo>
                    <a:pt x="567" y="56"/>
                  </a:lnTo>
                  <a:lnTo>
                    <a:pt x="560" y="56"/>
                  </a:lnTo>
                  <a:lnTo>
                    <a:pt x="560" y="48"/>
                  </a:lnTo>
                  <a:lnTo>
                    <a:pt x="553" y="48"/>
                  </a:lnTo>
                  <a:lnTo>
                    <a:pt x="553" y="40"/>
                  </a:lnTo>
                  <a:lnTo>
                    <a:pt x="545" y="40"/>
                  </a:lnTo>
                  <a:lnTo>
                    <a:pt x="538" y="40"/>
                  </a:lnTo>
                  <a:lnTo>
                    <a:pt x="531" y="40"/>
                  </a:lnTo>
                  <a:lnTo>
                    <a:pt x="523" y="40"/>
                  </a:lnTo>
                  <a:lnTo>
                    <a:pt x="517" y="32"/>
                  </a:lnTo>
                  <a:lnTo>
                    <a:pt x="509" y="32"/>
                  </a:lnTo>
                  <a:lnTo>
                    <a:pt x="502" y="32"/>
                  </a:lnTo>
                  <a:lnTo>
                    <a:pt x="494" y="32"/>
                  </a:lnTo>
                  <a:lnTo>
                    <a:pt x="487" y="32"/>
                  </a:lnTo>
                  <a:lnTo>
                    <a:pt x="480" y="32"/>
                  </a:lnTo>
                  <a:lnTo>
                    <a:pt x="472" y="32"/>
                  </a:lnTo>
                  <a:lnTo>
                    <a:pt x="465" y="32"/>
                  </a:lnTo>
                  <a:lnTo>
                    <a:pt x="458" y="32"/>
                  </a:lnTo>
                  <a:lnTo>
                    <a:pt x="458" y="24"/>
                  </a:lnTo>
                  <a:lnTo>
                    <a:pt x="450" y="16"/>
                  </a:lnTo>
                  <a:lnTo>
                    <a:pt x="443" y="8"/>
                  </a:lnTo>
                  <a:lnTo>
                    <a:pt x="443" y="0"/>
                  </a:lnTo>
                  <a:lnTo>
                    <a:pt x="435" y="0"/>
                  </a:lnTo>
                  <a:lnTo>
                    <a:pt x="428" y="0"/>
                  </a:lnTo>
                  <a:lnTo>
                    <a:pt x="421" y="0"/>
                  </a:lnTo>
                  <a:lnTo>
                    <a:pt x="413" y="0"/>
                  </a:lnTo>
                  <a:lnTo>
                    <a:pt x="406" y="8"/>
                  </a:lnTo>
                  <a:lnTo>
                    <a:pt x="398" y="16"/>
                  </a:lnTo>
                  <a:lnTo>
                    <a:pt x="391" y="24"/>
                  </a:lnTo>
                  <a:lnTo>
                    <a:pt x="384" y="32"/>
                  </a:lnTo>
                  <a:lnTo>
                    <a:pt x="369" y="40"/>
                  </a:lnTo>
                  <a:lnTo>
                    <a:pt x="369" y="48"/>
                  </a:lnTo>
                  <a:lnTo>
                    <a:pt x="362" y="64"/>
                  </a:lnTo>
                  <a:lnTo>
                    <a:pt x="362" y="72"/>
                  </a:lnTo>
                  <a:lnTo>
                    <a:pt x="354" y="80"/>
                  </a:lnTo>
                  <a:lnTo>
                    <a:pt x="347" y="88"/>
                  </a:lnTo>
                  <a:lnTo>
                    <a:pt x="332" y="96"/>
                  </a:lnTo>
                  <a:lnTo>
                    <a:pt x="332" y="104"/>
                  </a:lnTo>
                  <a:lnTo>
                    <a:pt x="332" y="112"/>
                  </a:lnTo>
                  <a:lnTo>
                    <a:pt x="332" y="120"/>
                  </a:lnTo>
                  <a:lnTo>
                    <a:pt x="332" y="128"/>
                  </a:lnTo>
                  <a:lnTo>
                    <a:pt x="332" y="136"/>
                  </a:lnTo>
                  <a:lnTo>
                    <a:pt x="332" y="144"/>
                  </a:lnTo>
                  <a:lnTo>
                    <a:pt x="332" y="152"/>
                  </a:lnTo>
                  <a:lnTo>
                    <a:pt x="332" y="160"/>
                  </a:lnTo>
                  <a:lnTo>
                    <a:pt x="332" y="168"/>
                  </a:lnTo>
                  <a:lnTo>
                    <a:pt x="325" y="160"/>
                  </a:lnTo>
                  <a:lnTo>
                    <a:pt x="325" y="152"/>
                  </a:lnTo>
                  <a:lnTo>
                    <a:pt x="317" y="144"/>
                  </a:lnTo>
                  <a:lnTo>
                    <a:pt x="310" y="144"/>
                  </a:lnTo>
                  <a:lnTo>
                    <a:pt x="302" y="152"/>
                  </a:lnTo>
                  <a:lnTo>
                    <a:pt x="302" y="160"/>
                  </a:lnTo>
                  <a:lnTo>
                    <a:pt x="295" y="168"/>
                  </a:lnTo>
                  <a:lnTo>
                    <a:pt x="288" y="176"/>
                  </a:lnTo>
                  <a:lnTo>
                    <a:pt x="280" y="184"/>
                  </a:lnTo>
                  <a:lnTo>
                    <a:pt x="280" y="176"/>
                  </a:lnTo>
                  <a:lnTo>
                    <a:pt x="273" y="176"/>
                  </a:lnTo>
                  <a:lnTo>
                    <a:pt x="258" y="168"/>
                  </a:lnTo>
                  <a:lnTo>
                    <a:pt x="251" y="168"/>
                  </a:lnTo>
                  <a:lnTo>
                    <a:pt x="243" y="168"/>
                  </a:lnTo>
                  <a:lnTo>
                    <a:pt x="243" y="176"/>
                  </a:lnTo>
                  <a:lnTo>
                    <a:pt x="243" y="184"/>
                  </a:lnTo>
                  <a:lnTo>
                    <a:pt x="243" y="192"/>
                  </a:lnTo>
                  <a:lnTo>
                    <a:pt x="236" y="200"/>
                  </a:lnTo>
                  <a:lnTo>
                    <a:pt x="236" y="208"/>
                  </a:lnTo>
                  <a:lnTo>
                    <a:pt x="229" y="208"/>
                  </a:lnTo>
                  <a:lnTo>
                    <a:pt x="221" y="216"/>
                  </a:lnTo>
                  <a:lnTo>
                    <a:pt x="214" y="224"/>
                  </a:lnTo>
                  <a:lnTo>
                    <a:pt x="206" y="224"/>
                  </a:lnTo>
                  <a:lnTo>
                    <a:pt x="206" y="232"/>
                  </a:lnTo>
                  <a:lnTo>
                    <a:pt x="199" y="232"/>
                  </a:lnTo>
                  <a:lnTo>
                    <a:pt x="199" y="240"/>
                  </a:lnTo>
                  <a:lnTo>
                    <a:pt x="192" y="240"/>
                  </a:lnTo>
                  <a:lnTo>
                    <a:pt x="192" y="248"/>
                  </a:lnTo>
                  <a:lnTo>
                    <a:pt x="184" y="248"/>
                  </a:lnTo>
                  <a:lnTo>
                    <a:pt x="177" y="256"/>
                  </a:lnTo>
                  <a:lnTo>
                    <a:pt x="170" y="264"/>
                  </a:lnTo>
                  <a:lnTo>
                    <a:pt x="162" y="264"/>
                  </a:lnTo>
                  <a:lnTo>
                    <a:pt x="162" y="272"/>
                  </a:lnTo>
                  <a:lnTo>
                    <a:pt x="155" y="272"/>
                  </a:lnTo>
                  <a:lnTo>
                    <a:pt x="147" y="272"/>
                  </a:lnTo>
                  <a:lnTo>
                    <a:pt x="140" y="272"/>
                  </a:lnTo>
                  <a:lnTo>
                    <a:pt x="133" y="272"/>
                  </a:lnTo>
                  <a:lnTo>
                    <a:pt x="125" y="272"/>
                  </a:lnTo>
                  <a:lnTo>
                    <a:pt x="118" y="272"/>
                  </a:lnTo>
                  <a:lnTo>
                    <a:pt x="110" y="280"/>
                  </a:lnTo>
                  <a:lnTo>
                    <a:pt x="103" y="280"/>
                  </a:lnTo>
                  <a:lnTo>
                    <a:pt x="96" y="287"/>
                  </a:lnTo>
                  <a:lnTo>
                    <a:pt x="96" y="295"/>
                  </a:lnTo>
                  <a:lnTo>
                    <a:pt x="96" y="303"/>
                  </a:lnTo>
                  <a:lnTo>
                    <a:pt x="96" y="311"/>
                  </a:lnTo>
                  <a:lnTo>
                    <a:pt x="96" y="319"/>
                  </a:lnTo>
                  <a:lnTo>
                    <a:pt x="96" y="327"/>
                  </a:lnTo>
                  <a:lnTo>
                    <a:pt x="96" y="335"/>
                  </a:lnTo>
                  <a:lnTo>
                    <a:pt x="96" y="343"/>
                  </a:lnTo>
                  <a:lnTo>
                    <a:pt x="96" y="351"/>
                  </a:lnTo>
                  <a:lnTo>
                    <a:pt x="88" y="351"/>
                  </a:lnTo>
                  <a:lnTo>
                    <a:pt x="74" y="351"/>
                  </a:lnTo>
                  <a:lnTo>
                    <a:pt x="66" y="351"/>
                  </a:lnTo>
                  <a:lnTo>
                    <a:pt x="59" y="343"/>
                  </a:lnTo>
                  <a:lnTo>
                    <a:pt x="51" y="343"/>
                  </a:lnTo>
                  <a:lnTo>
                    <a:pt x="44" y="335"/>
                  </a:lnTo>
                  <a:lnTo>
                    <a:pt x="29" y="335"/>
                  </a:lnTo>
                  <a:lnTo>
                    <a:pt x="14" y="327"/>
                  </a:lnTo>
                  <a:lnTo>
                    <a:pt x="7" y="327"/>
                  </a:lnTo>
                  <a:lnTo>
                    <a:pt x="0" y="327"/>
                  </a:lnTo>
                  <a:lnTo>
                    <a:pt x="0" y="335"/>
                  </a:lnTo>
                  <a:lnTo>
                    <a:pt x="7" y="343"/>
                  </a:lnTo>
                  <a:lnTo>
                    <a:pt x="7" y="359"/>
                  </a:lnTo>
                  <a:lnTo>
                    <a:pt x="14" y="367"/>
                  </a:lnTo>
                  <a:lnTo>
                    <a:pt x="22" y="375"/>
                  </a:lnTo>
                  <a:lnTo>
                    <a:pt x="29" y="375"/>
                  </a:lnTo>
                  <a:lnTo>
                    <a:pt x="37" y="375"/>
                  </a:lnTo>
                  <a:lnTo>
                    <a:pt x="44" y="375"/>
                  </a:lnTo>
                  <a:lnTo>
                    <a:pt x="51" y="375"/>
                  </a:lnTo>
                  <a:lnTo>
                    <a:pt x="51" y="38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03" name="Group 371"/>
          <p:cNvGrpSpPr>
            <a:grpSpLocks/>
          </p:cNvGrpSpPr>
          <p:nvPr/>
        </p:nvGrpSpPr>
        <p:grpSpPr bwMode="auto">
          <a:xfrm>
            <a:off x="5645150" y="5257800"/>
            <a:ext cx="130175" cy="88900"/>
            <a:chOff x="3590" y="21000"/>
            <a:chExt cx="82" cy="56"/>
          </a:xfrm>
        </p:grpSpPr>
        <p:sp>
          <p:nvSpPr>
            <p:cNvPr id="658804" name="Freeform 372"/>
            <p:cNvSpPr>
              <a:spLocks/>
            </p:cNvSpPr>
            <p:nvPr/>
          </p:nvSpPr>
          <p:spPr bwMode="auto">
            <a:xfrm>
              <a:off x="3590" y="21000"/>
              <a:ext cx="82" cy="56"/>
            </a:xfrm>
            <a:custGeom>
              <a:avLst/>
              <a:gdLst>
                <a:gd name="T0" fmla="*/ 53 w 82"/>
                <a:gd name="T1" fmla="*/ 48 h 56"/>
                <a:gd name="T2" fmla="*/ 60 w 82"/>
                <a:gd name="T3" fmla="*/ 16 h 56"/>
                <a:gd name="T4" fmla="*/ 75 w 82"/>
                <a:gd name="T5" fmla="*/ 16 h 56"/>
                <a:gd name="T6" fmla="*/ 82 w 82"/>
                <a:gd name="T7" fmla="*/ 48 h 56"/>
                <a:gd name="T8" fmla="*/ 82 w 82"/>
                <a:gd name="T9" fmla="*/ 16 h 56"/>
                <a:gd name="T10" fmla="*/ 82 w 82"/>
                <a:gd name="T11" fmla="*/ 8 h 56"/>
                <a:gd name="T12" fmla="*/ 82 w 82"/>
                <a:gd name="T13" fmla="*/ 0 h 56"/>
                <a:gd name="T14" fmla="*/ 75 w 82"/>
                <a:gd name="T15" fmla="*/ 0 h 56"/>
                <a:gd name="T16" fmla="*/ 53 w 82"/>
                <a:gd name="T17" fmla="*/ 0 h 56"/>
                <a:gd name="T18" fmla="*/ 38 w 82"/>
                <a:gd name="T19" fmla="*/ 8 h 56"/>
                <a:gd name="T20" fmla="*/ 30 w 82"/>
                <a:gd name="T21" fmla="*/ 16 h 56"/>
                <a:gd name="T22" fmla="*/ 0 w 82"/>
                <a:gd name="T23" fmla="*/ 40 h 56"/>
                <a:gd name="T24" fmla="*/ 0 w 82"/>
                <a:gd name="T25" fmla="*/ 48 h 56"/>
                <a:gd name="T26" fmla="*/ 38 w 82"/>
                <a:gd name="T27" fmla="*/ 56 h 56"/>
                <a:gd name="T28" fmla="*/ 38 w 82"/>
                <a:gd name="T29" fmla="*/ 48 h 56"/>
                <a:gd name="T30" fmla="*/ 53 w 82"/>
                <a:gd name="T31"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56">
                  <a:moveTo>
                    <a:pt x="53" y="48"/>
                  </a:moveTo>
                  <a:lnTo>
                    <a:pt x="60" y="16"/>
                  </a:lnTo>
                  <a:lnTo>
                    <a:pt x="75" y="16"/>
                  </a:lnTo>
                  <a:lnTo>
                    <a:pt x="82" y="48"/>
                  </a:lnTo>
                  <a:lnTo>
                    <a:pt x="82" y="16"/>
                  </a:lnTo>
                  <a:lnTo>
                    <a:pt x="82" y="8"/>
                  </a:lnTo>
                  <a:lnTo>
                    <a:pt x="82" y="0"/>
                  </a:lnTo>
                  <a:lnTo>
                    <a:pt x="75" y="0"/>
                  </a:lnTo>
                  <a:lnTo>
                    <a:pt x="53" y="0"/>
                  </a:lnTo>
                  <a:lnTo>
                    <a:pt x="38" y="8"/>
                  </a:lnTo>
                  <a:lnTo>
                    <a:pt x="30" y="16"/>
                  </a:lnTo>
                  <a:lnTo>
                    <a:pt x="0" y="40"/>
                  </a:lnTo>
                  <a:lnTo>
                    <a:pt x="0" y="48"/>
                  </a:lnTo>
                  <a:lnTo>
                    <a:pt x="38" y="56"/>
                  </a:lnTo>
                  <a:lnTo>
                    <a:pt x="38" y="48"/>
                  </a:lnTo>
                  <a:lnTo>
                    <a:pt x="53" y="4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05" name="Freeform 373"/>
            <p:cNvSpPr>
              <a:spLocks/>
            </p:cNvSpPr>
            <p:nvPr/>
          </p:nvSpPr>
          <p:spPr bwMode="auto">
            <a:xfrm>
              <a:off x="3590" y="21000"/>
              <a:ext cx="82" cy="56"/>
            </a:xfrm>
            <a:custGeom>
              <a:avLst/>
              <a:gdLst>
                <a:gd name="T0" fmla="*/ 53 w 82"/>
                <a:gd name="T1" fmla="*/ 48 h 56"/>
                <a:gd name="T2" fmla="*/ 60 w 82"/>
                <a:gd name="T3" fmla="*/ 16 h 56"/>
                <a:gd name="T4" fmla="*/ 75 w 82"/>
                <a:gd name="T5" fmla="*/ 16 h 56"/>
                <a:gd name="T6" fmla="*/ 82 w 82"/>
                <a:gd name="T7" fmla="*/ 48 h 56"/>
                <a:gd name="T8" fmla="*/ 82 w 82"/>
                <a:gd name="T9" fmla="*/ 16 h 56"/>
                <a:gd name="T10" fmla="*/ 82 w 82"/>
                <a:gd name="T11" fmla="*/ 8 h 56"/>
                <a:gd name="T12" fmla="*/ 82 w 82"/>
                <a:gd name="T13" fmla="*/ 0 h 56"/>
                <a:gd name="T14" fmla="*/ 75 w 82"/>
                <a:gd name="T15" fmla="*/ 0 h 56"/>
                <a:gd name="T16" fmla="*/ 53 w 82"/>
                <a:gd name="T17" fmla="*/ 0 h 56"/>
                <a:gd name="T18" fmla="*/ 38 w 82"/>
                <a:gd name="T19" fmla="*/ 8 h 56"/>
                <a:gd name="T20" fmla="*/ 30 w 82"/>
                <a:gd name="T21" fmla="*/ 16 h 56"/>
                <a:gd name="T22" fmla="*/ 0 w 82"/>
                <a:gd name="T23" fmla="*/ 40 h 56"/>
                <a:gd name="T24" fmla="*/ 0 w 82"/>
                <a:gd name="T25" fmla="*/ 48 h 56"/>
                <a:gd name="T26" fmla="*/ 38 w 82"/>
                <a:gd name="T27" fmla="*/ 56 h 56"/>
                <a:gd name="T28" fmla="*/ 38 w 82"/>
                <a:gd name="T29" fmla="*/ 48 h 56"/>
                <a:gd name="T30" fmla="*/ 53 w 82"/>
                <a:gd name="T31"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56">
                  <a:moveTo>
                    <a:pt x="53" y="48"/>
                  </a:moveTo>
                  <a:lnTo>
                    <a:pt x="60" y="16"/>
                  </a:lnTo>
                  <a:lnTo>
                    <a:pt x="75" y="16"/>
                  </a:lnTo>
                  <a:lnTo>
                    <a:pt x="82" y="48"/>
                  </a:lnTo>
                  <a:lnTo>
                    <a:pt x="82" y="16"/>
                  </a:lnTo>
                  <a:lnTo>
                    <a:pt x="82" y="8"/>
                  </a:lnTo>
                  <a:lnTo>
                    <a:pt x="82" y="0"/>
                  </a:lnTo>
                  <a:lnTo>
                    <a:pt x="75" y="0"/>
                  </a:lnTo>
                  <a:lnTo>
                    <a:pt x="53" y="0"/>
                  </a:lnTo>
                  <a:lnTo>
                    <a:pt x="38" y="8"/>
                  </a:lnTo>
                  <a:lnTo>
                    <a:pt x="30" y="16"/>
                  </a:lnTo>
                  <a:lnTo>
                    <a:pt x="0" y="40"/>
                  </a:lnTo>
                  <a:lnTo>
                    <a:pt x="0" y="48"/>
                  </a:lnTo>
                  <a:lnTo>
                    <a:pt x="38" y="56"/>
                  </a:lnTo>
                  <a:lnTo>
                    <a:pt x="38" y="48"/>
                  </a:lnTo>
                  <a:lnTo>
                    <a:pt x="53" y="4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06" name="Group 374"/>
          <p:cNvGrpSpPr>
            <a:grpSpLocks/>
          </p:cNvGrpSpPr>
          <p:nvPr/>
        </p:nvGrpSpPr>
        <p:grpSpPr bwMode="auto">
          <a:xfrm>
            <a:off x="5143500" y="5207000"/>
            <a:ext cx="971550" cy="798513"/>
            <a:chOff x="3274" y="20968"/>
            <a:chExt cx="612" cy="503"/>
          </a:xfrm>
        </p:grpSpPr>
        <p:sp>
          <p:nvSpPr>
            <p:cNvPr id="658807" name="Freeform 375"/>
            <p:cNvSpPr>
              <a:spLocks/>
            </p:cNvSpPr>
            <p:nvPr/>
          </p:nvSpPr>
          <p:spPr bwMode="auto">
            <a:xfrm>
              <a:off x="3274" y="20968"/>
              <a:ext cx="612" cy="503"/>
            </a:xfrm>
            <a:custGeom>
              <a:avLst/>
              <a:gdLst>
                <a:gd name="T0" fmla="*/ 590 w 612"/>
                <a:gd name="T1" fmla="*/ 168 h 503"/>
                <a:gd name="T2" fmla="*/ 539 w 612"/>
                <a:gd name="T3" fmla="*/ 152 h 503"/>
                <a:gd name="T4" fmla="*/ 531 w 612"/>
                <a:gd name="T5" fmla="*/ 128 h 503"/>
                <a:gd name="T6" fmla="*/ 553 w 612"/>
                <a:gd name="T7" fmla="*/ 128 h 503"/>
                <a:gd name="T8" fmla="*/ 539 w 612"/>
                <a:gd name="T9" fmla="*/ 96 h 503"/>
                <a:gd name="T10" fmla="*/ 524 w 612"/>
                <a:gd name="T11" fmla="*/ 80 h 503"/>
                <a:gd name="T12" fmla="*/ 502 w 612"/>
                <a:gd name="T13" fmla="*/ 64 h 503"/>
                <a:gd name="T14" fmla="*/ 524 w 612"/>
                <a:gd name="T15" fmla="*/ 16 h 503"/>
                <a:gd name="T16" fmla="*/ 450 w 612"/>
                <a:gd name="T17" fmla="*/ 48 h 503"/>
                <a:gd name="T18" fmla="*/ 435 w 612"/>
                <a:gd name="T19" fmla="*/ 48 h 503"/>
                <a:gd name="T20" fmla="*/ 398 w 612"/>
                <a:gd name="T21" fmla="*/ 56 h 503"/>
                <a:gd name="T22" fmla="*/ 391 w 612"/>
                <a:gd name="T23" fmla="*/ 96 h 503"/>
                <a:gd name="T24" fmla="*/ 354 w 612"/>
                <a:gd name="T25" fmla="*/ 168 h 503"/>
                <a:gd name="T26" fmla="*/ 317 w 612"/>
                <a:gd name="T27" fmla="*/ 223 h 503"/>
                <a:gd name="T28" fmla="*/ 184 w 612"/>
                <a:gd name="T29" fmla="*/ 263 h 503"/>
                <a:gd name="T30" fmla="*/ 59 w 612"/>
                <a:gd name="T31" fmla="*/ 239 h 503"/>
                <a:gd name="T32" fmla="*/ 29 w 612"/>
                <a:gd name="T33" fmla="*/ 231 h 503"/>
                <a:gd name="T34" fmla="*/ 14 w 612"/>
                <a:gd name="T35" fmla="*/ 263 h 503"/>
                <a:gd name="T36" fmla="*/ 0 w 612"/>
                <a:gd name="T37" fmla="*/ 279 h 503"/>
                <a:gd name="T38" fmla="*/ 0 w 612"/>
                <a:gd name="T39" fmla="*/ 319 h 503"/>
                <a:gd name="T40" fmla="*/ 29 w 612"/>
                <a:gd name="T41" fmla="*/ 351 h 503"/>
                <a:gd name="T42" fmla="*/ 51 w 612"/>
                <a:gd name="T43" fmla="*/ 407 h 503"/>
                <a:gd name="T44" fmla="*/ 73 w 612"/>
                <a:gd name="T45" fmla="*/ 391 h 503"/>
                <a:gd name="T46" fmla="*/ 81 w 612"/>
                <a:gd name="T47" fmla="*/ 423 h 503"/>
                <a:gd name="T48" fmla="*/ 103 w 612"/>
                <a:gd name="T49" fmla="*/ 487 h 503"/>
                <a:gd name="T50" fmla="*/ 125 w 612"/>
                <a:gd name="T51" fmla="*/ 495 h 503"/>
                <a:gd name="T52" fmla="*/ 184 w 612"/>
                <a:gd name="T53" fmla="*/ 487 h 503"/>
                <a:gd name="T54" fmla="*/ 214 w 612"/>
                <a:gd name="T55" fmla="*/ 487 h 503"/>
                <a:gd name="T56" fmla="*/ 199 w 612"/>
                <a:gd name="T57" fmla="*/ 503 h 503"/>
                <a:gd name="T58" fmla="*/ 229 w 612"/>
                <a:gd name="T59" fmla="*/ 495 h 503"/>
                <a:gd name="T60" fmla="*/ 265 w 612"/>
                <a:gd name="T61" fmla="*/ 487 h 503"/>
                <a:gd name="T62" fmla="*/ 273 w 612"/>
                <a:gd name="T63" fmla="*/ 447 h 503"/>
                <a:gd name="T64" fmla="*/ 310 w 612"/>
                <a:gd name="T65" fmla="*/ 455 h 503"/>
                <a:gd name="T66" fmla="*/ 310 w 612"/>
                <a:gd name="T67" fmla="*/ 495 h 503"/>
                <a:gd name="T68" fmla="*/ 339 w 612"/>
                <a:gd name="T69" fmla="*/ 487 h 503"/>
                <a:gd name="T70" fmla="*/ 369 w 612"/>
                <a:gd name="T71" fmla="*/ 487 h 503"/>
                <a:gd name="T72" fmla="*/ 384 w 612"/>
                <a:gd name="T73" fmla="*/ 503 h 503"/>
                <a:gd name="T74" fmla="*/ 428 w 612"/>
                <a:gd name="T75" fmla="*/ 487 h 503"/>
                <a:gd name="T76" fmla="*/ 443 w 612"/>
                <a:gd name="T77" fmla="*/ 447 h 503"/>
                <a:gd name="T78" fmla="*/ 480 w 612"/>
                <a:gd name="T79" fmla="*/ 439 h 503"/>
                <a:gd name="T80" fmla="*/ 487 w 612"/>
                <a:gd name="T81" fmla="*/ 391 h 503"/>
                <a:gd name="T82" fmla="*/ 487 w 612"/>
                <a:gd name="T83" fmla="*/ 351 h 503"/>
                <a:gd name="T84" fmla="*/ 465 w 612"/>
                <a:gd name="T85" fmla="*/ 351 h 503"/>
                <a:gd name="T86" fmla="*/ 524 w 612"/>
                <a:gd name="T87" fmla="*/ 303 h 503"/>
                <a:gd name="T88" fmla="*/ 539 w 612"/>
                <a:gd name="T89" fmla="*/ 279 h 503"/>
                <a:gd name="T90" fmla="*/ 553 w 612"/>
                <a:gd name="T91" fmla="*/ 263 h 503"/>
                <a:gd name="T92" fmla="*/ 531 w 612"/>
                <a:gd name="T93" fmla="*/ 239 h 503"/>
                <a:gd name="T94" fmla="*/ 539 w 612"/>
                <a:gd name="T95" fmla="*/ 223 h 503"/>
                <a:gd name="T96" fmla="*/ 561 w 612"/>
                <a:gd name="T97" fmla="*/ 183 h 503"/>
                <a:gd name="T98" fmla="*/ 604 w 612"/>
                <a:gd name="T99" fmla="*/ 183 h 503"/>
                <a:gd name="T100" fmla="*/ 612 w 612"/>
                <a:gd name="T101" fmla="*/ 1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2" h="503">
                  <a:moveTo>
                    <a:pt x="604" y="168"/>
                  </a:moveTo>
                  <a:lnTo>
                    <a:pt x="590" y="168"/>
                  </a:lnTo>
                  <a:lnTo>
                    <a:pt x="561" y="152"/>
                  </a:lnTo>
                  <a:lnTo>
                    <a:pt x="539" y="152"/>
                  </a:lnTo>
                  <a:lnTo>
                    <a:pt x="531" y="152"/>
                  </a:lnTo>
                  <a:lnTo>
                    <a:pt x="531" y="128"/>
                  </a:lnTo>
                  <a:lnTo>
                    <a:pt x="539" y="128"/>
                  </a:lnTo>
                  <a:lnTo>
                    <a:pt x="553" y="128"/>
                  </a:lnTo>
                  <a:lnTo>
                    <a:pt x="553" y="120"/>
                  </a:lnTo>
                  <a:lnTo>
                    <a:pt x="539" y="96"/>
                  </a:lnTo>
                  <a:lnTo>
                    <a:pt x="531" y="80"/>
                  </a:lnTo>
                  <a:lnTo>
                    <a:pt x="524" y="80"/>
                  </a:lnTo>
                  <a:lnTo>
                    <a:pt x="502" y="80"/>
                  </a:lnTo>
                  <a:lnTo>
                    <a:pt x="502" y="64"/>
                  </a:lnTo>
                  <a:lnTo>
                    <a:pt x="524" y="48"/>
                  </a:lnTo>
                  <a:lnTo>
                    <a:pt x="524" y="16"/>
                  </a:lnTo>
                  <a:lnTo>
                    <a:pt x="531" y="0"/>
                  </a:lnTo>
                  <a:lnTo>
                    <a:pt x="450" y="48"/>
                  </a:lnTo>
                  <a:lnTo>
                    <a:pt x="443" y="16"/>
                  </a:lnTo>
                  <a:lnTo>
                    <a:pt x="435" y="48"/>
                  </a:lnTo>
                  <a:lnTo>
                    <a:pt x="428" y="48"/>
                  </a:lnTo>
                  <a:lnTo>
                    <a:pt x="398" y="56"/>
                  </a:lnTo>
                  <a:lnTo>
                    <a:pt x="398" y="80"/>
                  </a:lnTo>
                  <a:lnTo>
                    <a:pt x="391" y="96"/>
                  </a:lnTo>
                  <a:lnTo>
                    <a:pt x="384" y="104"/>
                  </a:lnTo>
                  <a:lnTo>
                    <a:pt x="354" y="168"/>
                  </a:lnTo>
                  <a:lnTo>
                    <a:pt x="339" y="183"/>
                  </a:lnTo>
                  <a:lnTo>
                    <a:pt x="317" y="223"/>
                  </a:lnTo>
                  <a:lnTo>
                    <a:pt x="221" y="223"/>
                  </a:lnTo>
                  <a:lnTo>
                    <a:pt x="184" y="263"/>
                  </a:lnTo>
                  <a:lnTo>
                    <a:pt x="103" y="263"/>
                  </a:lnTo>
                  <a:lnTo>
                    <a:pt x="59" y="239"/>
                  </a:lnTo>
                  <a:lnTo>
                    <a:pt x="51" y="223"/>
                  </a:lnTo>
                  <a:lnTo>
                    <a:pt x="29" y="231"/>
                  </a:lnTo>
                  <a:lnTo>
                    <a:pt x="14" y="239"/>
                  </a:lnTo>
                  <a:lnTo>
                    <a:pt x="14" y="263"/>
                  </a:lnTo>
                  <a:lnTo>
                    <a:pt x="14" y="279"/>
                  </a:lnTo>
                  <a:lnTo>
                    <a:pt x="0" y="279"/>
                  </a:lnTo>
                  <a:lnTo>
                    <a:pt x="0" y="303"/>
                  </a:lnTo>
                  <a:lnTo>
                    <a:pt x="0" y="319"/>
                  </a:lnTo>
                  <a:lnTo>
                    <a:pt x="14" y="335"/>
                  </a:lnTo>
                  <a:lnTo>
                    <a:pt x="29" y="351"/>
                  </a:lnTo>
                  <a:lnTo>
                    <a:pt x="51" y="399"/>
                  </a:lnTo>
                  <a:lnTo>
                    <a:pt x="51" y="407"/>
                  </a:lnTo>
                  <a:lnTo>
                    <a:pt x="59" y="391"/>
                  </a:lnTo>
                  <a:lnTo>
                    <a:pt x="73" y="391"/>
                  </a:lnTo>
                  <a:lnTo>
                    <a:pt x="81" y="399"/>
                  </a:lnTo>
                  <a:lnTo>
                    <a:pt x="81" y="423"/>
                  </a:lnTo>
                  <a:lnTo>
                    <a:pt x="103" y="439"/>
                  </a:lnTo>
                  <a:lnTo>
                    <a:pt x="103" y="487"/>
                  </a:lnTo>
                  <a:lnTo>
                    <a:pt x="118" y="495"/>
                  </a:lnTo>
                  <a:lnTo>
                    <a:pt x="125" y="495"/>
                  </a:lnTo>
                  <a:lnTo>
                    <a:pt x="162" y="487"/>
                  </a:lnTo>
                  <a:lnTo>
                    <a:pt x="184" y="487"/>
                  </a:lnTo>
                  <a:lnTo>
                    <a:pt x="199" y="487"/>
                  </a:lnTo>
                  <a:lnTo>
                    <a:pt x="214" y="487"/>
                  </a:lnTo>
                  <a:lnTo>
                    <a:pt x="199" y="495"/>
                  </a:lnTo>
                  <a:lnTo>
                    <a:pt x="199" y="503"/>
                  </a:lnTo>
                  <a:lnTo>
                    <a:pt x="214" y="503"/>
                  </a:lnTo>
                  <a:lnTo>
                    <a:pt x="229" y="495"/>
                  </a:lnTo>
                  <a:lnTo>
                    <a:pt x="265" y="495"/>
                  </a:lnTo>
                  <a:lnTo>
                    <a:pt x="265" y="487"/>
                  </a:lnTo>
                  <a:lnTo>
                    <a:pt x="273" y="455"/>
                  </a:lnTo>
                  <a:lnTo>
                    <a:pt x="273" y="447"/>
                  </a:lnTo>
                  <a:lnTo>
                    <a:pt x="280" y="447"/>
                  </a:lnTo>
                  <a:lnTo>
                    <a:pt x="310" y="455"/>
                  </a:lnTo>
                  <a:lnTo>
                    <a:pt x="310" y="487"/>
                  </a:lnTo>
                  <a:lnTo>
                    <a:pt x="310" y="495"/>
                  </a:lnTo>
                  <a:lnTo>
                    <a:pt x="317" y="487"/>
                  </a:lnTo>
                  <a:lnTo>
                    <a:pt x="339" y="487"/>
                  </a:lnTo>
                  <a:lnTo>
                    <a:pt x="354" y="487"/>
                  </a:lnTo>
                  <a:lnTo>
                    <a:pt x="369" y="487"/>
                  </a:lnTo>
                  <a:lnTo>
                    <a:pt x="369" y="495"/>
                  </a:lnTo>
                  <a:lnTo>
                    <a:pt x="384" y="503"/>
                  </a:lnTo>
                  <a:lnTo>
                    <a:pt x="391" y="495"/>
                  </a:lnTo>
                  <a:lnTo>
                    <a:pt x="428" y="487"/>
                  </a:lnTo>
                  <a:lnTo>
                    <a:pt x="435" y="487"/>
                  </a:lnTo>
                  <a:lnTo>
                    <a:pt x="443" y="447"/>
                  </a:lnTo>
                  <a:lnTo>
                    <a:pt x="465" y="439"/>
                  </a:lnTo>
                  <a:lnTo>
                    <a:pt x="480" y="439"/>
                  </a:lnTo>
                  <a:lnTo>
                    <a:pt x="487" y="407"/>
                  </a:lnTo>
                  <a:lnTo>
                    <a:pt x="487" y="391"/>
                  </a:lnTo>
                  <a:lnTo>
                    <a:pt x="487" y="367"/>
                  </a:lnTo>
                  <a:lnTo>
                    <a:pt x="487" y="351"/>
                  </a:lnTo>
                  <a:lnTo>
                    <a:pt x="480" y="351"/>
                  </a:lnTo>
                  <a:lnTo>
                    <a:pt x="465" y="351"/>
                  </a:lnTo>
                  <a:lnTo>
                    <a:pt x="450" y="351"/>
                  </a:lnTo>
                  <a:lnTo>
                    <a:pt x="524" y="303"/>
                  </a:lnTo>
                  <a:lnTo>
                    <a:pt x="531" y="303"/>
                  </a:lnTo>
                  <a:lnTo>
                    <a:pt x="539" y="279"/>
                  </a:lnTo>
                  <a:lnTo>
                    <a:pt x="539" y="263"/>
                  </a:lnTo>
                  <a:lnTo>
                    <a:pt x="553" y="263"/>
                  </a:lnTo>
                  <a:lnTo>
                    <a:pt x="531" y="263"/>
                  </a:lnTo>
                  <a:lnTo>
                    <a:pt x="531" y="239"/>
                  </a:lnTo>
                  <a:lnTo>
                    <a:pt x="531" y="231"/>
                  </a:lnTo>
                  <a:lnTo>
                    <a:pt x="539" y="223"/>
                  </a:lnTo>
                  <a:lnTo>
                    <a:pt x="553" y="207"/>
                  </a:lnTo>
                  <a:lnTo>
                    <a:pt x="561" y="183"/>
                  </a:lnTo>
                  <a:lnTo>
                    <a:pt x="568" y="183"/>
                  </a:lnTo>
                  <a:lnTo>
                    <a:pt x="604" y="183"/>
                  </a:lnTo>
                  <a:lnTo>
                    <a:pt x="612" y="183"/>
                  </a:lnTo>
                  <a:lnTo>
                    <a:pt x="612" y="176"/>
                  </a:lnTo>
                  <a:lnTo>
                    <a:pt x="604" y="16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08" name="Freeform 376"/>
            <p:cNvSpPr>
              <a:spLocks/>
            </p:cNvSpPr>
            <p:nvPr/>
          </p:nvSpPr>
          <p:spPr bwMode="auto">
            <a:xfrm>
              <a:off x="3274" y="20968"/>
              <a:ext cx="612" cy="503"/>
            </a:xfrm>
            <a:custGeom>
              <a:avLst/>
              <a:gdLst>
                <a:gd name="T0" fmla="*/ 590 w 612"/>
                <a:gd name="T1" fmla="*/ 168 h 503"/>
                <a:gd name="T2" fmla="*/ 539 w 612"/>
                <a:gd name="T3" fmla="*/ 152 h 503"/>
                <a:gd name="T4" fmla="*/ 531 w 612"/>
                <a:gd name="T5" fmla="*/ 128 h 503"/>
                <a:gd name="T6" fmla="*/ 553 w 612"/>
                <a:gd name="T7" fmla="*/ 128 h 503"/>
                <a:gd name="T8" fmla="*/ 539 w 612"/>
                <a:gd name="T9" fmla="*/ 96 h 503"/>
                <a:gd name="T10" fmla="*/ 524 w 612"/>
                <a:gd name="T11" fmla="*/ 80 h 503"/>
                <a:gd name="T12" fmla="*/ 502 w 612"/>
                <a:gd name="T13" fmla="*/ 64 h 503"/>
                <a:gd name="T14" fmla="*/ 524 w 612"/>
                <a:gd name="T15" fmla="*/ 16 h 503"/>
                <a:gd name="T16" fmla="*/ 450 w 612"/>
                <a:gd name="T17" fmla="*/ 48 h 503"/>
                <a:gd name="T18" fmla="*/ 435 w 612"/>
                <a:gd name="T19" fmla="*/ 48 h 503"/>
                <a:gd name="T20" fmla="*/ 398 w 612"/>
                <a:gd name="T21" fmla="*/ 56 h 503"/>
                <a:gd name="T22" fmla="*/ 391 w 612"/>
                <a:gd name="T23" fmla="*/ 96 h 503"/>
                <a:gd name="T24" fmla="*/ 354 w 612"/>
                <a:gd name="T25" fmla="*/ 168 h 503"/>
                <a:gd name="T26" fmla="*/ 317 w 612"/>
                <a:gd name="T27" fmla="*/ 223 h 503"/>
                <a:gd name="T28" fmla="*/ 184 w 612"/>
                <a:gd name="T29" fmla="*/ 263 h 503"/>
                <a:gd name="T30" fmla="*/ 59 w 612"/>
                <a:gd name="T31" fmla="*/ 239 h 503"/>
                <a:gd name="T32" fmla="*/ 29 w 612"/>
                <a:gd name="T33" fmla="*/ 231 h 503"/>
                <a:gd name="T34" fmla="*/ 14 w 612"/>
                <a:gd name="T35" fmla="*/ 263 h 503"/>
                <a:gd name="T36" fmla="*/ 0 w 612"/>
                <a:gd name="T37" fmla="*/ 279 h 503"/>
                <a:gd name="T38" fmla="*/ 0 w 612"/>
                <a:gd name="T39" fmla="*/ 319 h 503"/>
                <a:gd name="T40" fmla="*/ 29 w 612"/>
                <a:gd name="T41" fmla="*/ 351 h 503"/>
                <a:gd name="T42" fmla="*/ 51 w 612"/>
                <a:gd name="T43" fmla="*/ 407 h 503"/>
                <a:gd name="T44" fmla="*/ 73 w 612"/>
                <a:gd name="T45" fmla="*/ 391 h 503"/>
                <a:gd name="T46" fmla="*/ 81 w 612"/>
                <a:gd name="T47" fmla="*/ 423 h 503"/>
                <a:gd name="T48" fmla="*/ 103 w 612"/>
                <a:gd name="T49" fmla="*/ 487 h 503"/>
                <a:gd name="T50" fmla="*/ 125 w 612"/>
                <a:gd name="T51" fmla="*/ 495 h 503"/>
                <a:gd name="T52" fmla="*/ 184 w 612"/>
                <a:gd name="T53" fmla="*/ 487 h 503"/>
                <a:gd name="T54" fmla="*/ 214 w 612"/>
                <a:gd name="T55" fmla="*/ 487 h 503"/>
                <a:gd name="T56" fmla="*/ 199 w 612"/>
                <a:gd name="T57" fmla="*/ 503 h 503"/>
                <a:gd name="T58" fmla="*/ 229 w 612"/>
                <a:gd name="T59" fmla="*/ 495 h 503"/>
                <a:gd name="T60" fmla="*/ 265 w 612"/>
                <a:gd name="T61" fmla="*/ 487 h 503"/>
                <a:gd name="T62" fmla="*/ 273 w 612"/>
                <a:gd name="T63" fmla="*/ 447 h 503"/>
                <a:gd name="T64" fmla="*/ 310 w 612"/>
                <a:gd name="T65" fmla="*/ 455 h 503"/>
                <a:gd name="T66" fmla="*/ 310 w 612"/>
                <a:gd name="T67" fmla="*/ 495 h 503"/>
                <a:gd name="T68" fmla="*/ 339 w 612"/>
                <a:gd name="T69" fmla="*/ 487 h 503"/>
                <a:gd name="T70" fmla="*/ 369 w 612"/>
                <a:gd name="T71" fmla="*/ 487 h 503"/>
                <a:gd name="T72" fmla="*/ 384 w 612"/>
                <a:gd name="T73" fmla="*/ 503 h 503"/>
                <a:gd name="T74" fmla="*/ 428 w 612"/>
                <a:gd name="T75" fmla="*/ 487 h 503"/>
                <a:gd name="T76" fmla="*/ 443 w 612"/>
                <a:gd name="T77" fmla="*/ 447 h 503"/>
                <a:gd name="T78" fmla="*/ 480 w 612"/>
                <a:gd name="T79" fmla="*/ 439 h 503"/>
                <a:gd name="T80" fmla="*/ 487 w 612"/>
                <a:gd name="T81" fmla="*/ 391 h 503"/>
                <a:gd name="T82" fmla="*/ 487 w 612"/>
                <a:gd name="T83" fmla="*/ 351 h 503"/>
                <a:gd name="T84" fmla="*/ 465 w 612"/>
                <a:gd name="T85" fmla="*/ 351 h 503"/>
                <a:gd name="T86" fmla="*/ 524 w 612"/>
                <a:gd name="T87" fmla="*/ 303 h 503"/>
                <a:gd name="T88" fmla="*/ 539 w 612"/>
                <a:gd name="T89" fmla="*/ 279 h 503"/>
                <a:gd name="T90" fmla="*/ 553 w 612"/>
                <a:gd name="T91" fmla="*/ 263 h 503"/>
                <a:gd name="T92" fmla="*/ 531 w 612"/>
                <a:gd name="T93" fmla="*/ 239 h 503"/>
                <a:gd name="T94" fmla="*/ 539 w 612"/>
                <a:gd name="T95" fmla="*/ 223 h 503"/>
                <a:gd name="T96" fmla="*/ 561 w 612"/>
                <a:gd name="T97" fmla="*/ 183 h 503"/>
                <a:gd name="T98" fmla="*/ 604 w 612"/>
                <a:gd name="T99" fmla="*/ 183 h 503"/>
                <a:gd name="T100" fmla="*/ 612 w 612"/>
                <a:gd name="T101" fmla="*/ 17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2" h="503">
                  <a:moveTo>
                    <a:pt x="604" y="168"/>
                  </a:moveTo>
                  <a:lnTo>
                    <a:pt x="590" y="168"/>
                  </a:lnTo>
                  <a:lnTo>
                    <a:pt x="561" y="152"/>
                  </a:lnTo>
                  <a:lnTo>
                    <a:pt x="539" y="152"/>
                  </a:lnTo>
                  <a:lnTo>
                    <a:pt x="531" y="152"/>
                  </a:lnTo>
                  <a:lnTo>
                    <a:pt x="531" y="128"/>
                  </a:lnTo>
                  <a:lnTo>
                    <a:pt x="539" y="128"/>
                  </a:lnTo>
                  <a:lnTo>
                    <a:pt x="553" y="128"/>
                  </a:lnTo>
                  <a:lnTo>
                    <a:pt x="553" y="120"/>
                  </a:lnTo>
                  <a:lnTo>
                    <a:pt x="539" y="96"/>
                  </a:lnTo>
                  <a:lnTo>
                    <a:pt x="531" y="80"/>
                  </a:lnTo>
                  <a:lnTo>
                    <a:pt x="524" y="80"/>
                  </a:lnTo>
                  <a:lnTo>
                    <a:pt x="502" y="80"/>
                  </a:lnTo>
                  <a:lnTo>
                    <a:pt x="502" y="64"/>
                  </a:lnTo>
                  <a:lnTo>
                    <a:pt x="524" y="48"/>
                  </a:lnTo>
                  <a:lnTo>
                    <a:pt x="524" y="16"/>
                  </a:lnTo>
                  <a:lnTo>
                    <a:pt x="531" y="0"/>
                  </a:lnTo>
                  <a:lnTo>
                    <a:pt x="450" y="48"/>
                  </a:lnTo>
                  <a:lnTo>
                    <a:pt x="443" y="16"/>
                  </a:lnTo>
                  <a:lnTo>
                    <a:pt x="435" y="48"/>
                  </a:lnTo>
                  <a:lnTo>
                    <a:pt x="428" y="48"/>
                  </a:lnTo>
                  <a:lnTo>
                    <a:pt x="398" y="56"/>
                  </a:lnTo>
                  <a:lnTo>
                    <a:pt x="398" y="80"/>
                  </a:lnTo>
                  <a:lnTo>
                    <a:pt x="391" y="96"/>
                  </a:lnTo>
                  <a:lnTo>
                    <a:pt x="384" y="104"/>
                  </a:lnTo>
                  <a:lnTo>
                    <a:pt x="354" y="168"/>
                  </a:lnTo>
                  <a:lnTo>
                    <a:pt x="339" y="183"/>
                  </a:lnTo>
                  <a:lnTo>
                    <a:pt x="317" y="223"/>
                  </a:lnTo>
                  <a:lnTo>
                    <a:pt x="221" y="223"/>
                  </a:lnTo>
                  <a:lnTo>
                    <a:pt x="184" y="263"/>
                  </a:lnTo>
                  <a:lnTo>
                    <a:pt x="103" y="263"/>
                  </a:lnTo>
                  <a:lnTo>
                    <a:pt x="59" y="239"/>
                  </a:lnTo>
                  <a:lnTo>
                    <a:pt x="51" y="223"/>
                  </a:lnTo>
                  <a:lnTo>
                    <a:pt x="29" y="231"/>
                  </a:lnTo>
                  <a:lnTo>
                    <a:pt x="14" y="239"/>
                  </a:lnTo>
                  <a:lnTo>
                    <a:pt x="14" y="263"/>
                  </a:lnTo>
                  <a:lnTo>
                    <a:pt x="14" y="279"/>
                  </a:lnTo>
                  <a:lnTo>
                    <a:pt x="0" y="279"/>
                  </a:lnTo>
                  <a:lnTo>
                    <a:pt x="0" y="303"/>
                  </a:lnTo>
                  <a:lnTo>
                    <a:pt x="0" y="319"/>
                  </a:lnTo>
                  <a:lnTo>
                    <a:pt x="14" y="335"/>
                  </a:lnTo>
                  <a:lnTo>
                    <a:pt x="29" y="351"/>
                  </a:lnTo>
                  <a:lnTo>
                    <a:pt x="51" y="399"/>
                  </a:lnTo>
                  <a:lnTo>
                    <a:pt x="51" y="407"/>
                  </a:lnTo>
                  <a:lnTo>
                    <a:pt x="59" y="391"/>
                  </a:lnTo>
                  <a:lnTo>
                    <a:pt x="73" y="391"/>
                  </a:lnTo>
                  <a:lnTo>
                    <a:pt x="81" y="399"/>
                  </a:lnTo>
                  <a:lnTo>
                    <a:pt x="81" y="423"/>
                  </a:lnTo>
                  <a:lnTo>
                    <a:pt x="103" y="439"/>
                  </a:lnTo>
                  <a:lnTo>
                    <a:pt x="103" y="487"/>
                  </a:lnTo>
                  <a:lnTo>
                    <a:pt x="118" y="495"/>
                  </a:lnTo>
                  <a:lnTo>
                    <a:pt x="125" y="495"/>
                  </a:lnTo>
                  <a:lnTo>
                    <a:pt x="162" y="487"/>
                  </a:lnTo>
                  <a:lnTo>
                    <a:pt x="184" y="487"/>
                  </a:lnTo>
                  <a:lnTo>
                    <a:pt x="199" y="487"/>
                  </a:lnTo>
                  <a:lnTo>
                    <a:pt x="214" y="487"/>
                  </a:lnTo>
                  <a:lnTo>
                    <a:pt x="199" y="495"/>
                  </a:lnTo>
                  <a:lnTo>
                    <a:pt x="199" y="503"/>
                  </a:lnTo>
                  <a:lnTo>
                    <a:pt x="214" y="503"/>
                  </a:lnTo>
                  <a:lnTo>
                    <a:pt x="229" y="495"/>
                  </a:lnTo>
                  <a:lnTo>
                    <a:pt x="265" y="495"/>
                  </a:lnTo>
                  <a:lnTo>
                    <a:pt x="265" y="487"/>
                  </a:lnTo>
                  <a:lnTo>
                    <a:pt x="273" y="455"/>
                  </a:lnTo>
                  <a:lnTo>
                    <a:pt x="273" y="447"/>
                  </a:lnTo>
                  <a:lnTo>
                    <a:pt x="280" y="447"/>
                  </a:lnTo>
                  <a:lnTo>
                    <a:pt x="310" y="455"/>
                  </a:lnTo>
                  <a:lnTo>
                    <a:pt x="310" y="487"/>
                  </a:lnTo>
                  <a:lnTo>
                    <a:pt x="310" y="495"/>
                  </a:lnTo>
                  <a:lnTo>
                    <a:pt x="317" y="487"/>
                  </a:lnTo>
                  <a:lnTo>
                    <a:pt x="339" y="487"/>
                  </a:lnTo>
                  <a:lnTo>
                    <a:pt x="354" y="487"/>
                  </a:lnTo>
                  <a:lnTo>
                    <a:pt x="369" y="487"/>
                  </a:lnTo>
                  <a:lnTo>
                    <a:pt x="369" y="495"/>
                  </a:lnTo>
                  <a:lnTo>
                    <a:pt x="384" y="503"/>
                  </a:lnTo>
                  <a:lnTo>
                    <a:pt x="391" y="495"/>
                  </a:lnTo>
                  <a:lnTo>
                    <a:pt x="428" y="487"/>
                  </a:lnTo>
                  <a:lnTo>
                    <a:pt x="435" y="487"/>
                  </a:lnTo>
                  <a:lnTo>
                    <a:pt x="443" y="447"/>
                  </a:lnTo>
                  <a:lnTo>
                    <a:pt x="465" y="439"/>
                  </a:lnTo>
                  <a:lnTo>
                    <a:pt x="480" y="439"/>
                  </a:lnTo>
                  <a:lnTo>
                    <a:pt x="487" y="407"/>
                  </a:lnTo>
                  <a:lnTo>
                    <a:pt x="487" y="391"/>
                  </a:lnTo>
                  <a:lnTo>
                    <a:pt x="487" y="367"/>
                  </a:lnTo>
                  <a:lnTo>
                    <a:pt x="487" y="351"/>
                  </a:lnTo>
                  <a:lnTo>
                    <a:pt x="480" y="351"/>
                  </a:lnTo>
                  <a:lnTo>
                    <a:pt x="465" y="351"/>
                  </a:lnTo>
                  <a:lnTo>
                    <a:pt x="450" y="351"/>
                  </a:lnTo>
                  <a:lnTo>
                    <a:pt x="524" y="303"/>
                  </a:lnTo>
                  <a:lnTo>
                    <a:pt x="531" y="303"/>
                  </a:lnTo>
                  <a:lnTo>
                    <a:pt x="539" y="279"/>
                  </a:lnTo>
                  <a:lnTo>
                    <a:pt x="539" y="263"/>
                  </a:lnTo>
                  <a:lnTo>
                    <a:pt x="553" y="263"/>
                  </a:lnTo>
                  <a:lnTo>
                    <a:pt x="531" y="263"/>
                  </a:lnTo>
                  <a:lnTo>
                    <a:pt x="531" y="239"/>
                  </a:lnTo>
                  <a:lnTo>
                    <a:pt x="531" y="231"/>
                  </a:lnTo>
                  <a:lnTo>
                    <a:pt x="539" y="223"/>
                  </a:lnTo>
                  <a:lnTo>
                    <a:pt x="553" y="207"/>
                  </a:lnTo>
                  <a:lnTo>
                    <a:pt x="561" y="183"/>
                  </a:lnTo>
                  <a:lnTo>
                    <a:pt x="568" y="183"/>
                  </a:lnTo>
                  <a:lnTo>
                    <a:pt x="604" y="183"/>
                  </a:lnTo>
                  <a:lnTo>
                    <a:pt x="612" y="183"/>
                  </a:lnTo>
                  <a:lnTo>
                    <a:pt x="612" y="176"/>
                  </a:lnTo>
                  <a:lnTo>
                    <a:pt x="604" y="16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09" name="Group 377"/>
          <p:cNvGrpSpPr>
            <a:grpSpLocks/>
          </p:cNvGrpSpPr>
          <p:nvPr/>
        </p:nvGrpSpPr>
        <p:grpSpPr bwMode="auto">
          <a:xfrm>
            <a:off x="1011238" y="1593850"/>
            <a:ext cx="1146175" cy="887413"/>
            <a:chOff x="671" y="18692"/>
            <a:chExt cx="722" cy="559"/>
          </a:xfrm>
        </p:grpSpPr>
        <p:sp>
          <p:nvSpPr>
            <p:cNvPr id="658810" name="Freeform 378"/>
            <p:cNvSpPr>
              <a:spLocks/>
            </p:cNvSpPr>
            <p:nvPr/>
          </p:nvSpPr>
          <p:spPr bwMode="auto">
            <a:xfrm>
              <a:off x="671" y="18692"/>
              <a:ext cx="722" cy="559"/>
            </a:xfrm>
            <a:custGeom>
              <a:avLst/>
              <a:gdLst>
                <a:gd name="T0" fmla="*/ 464 w 722"/>
                <a:gd name="T1" fmla="*/ 495 h 559"/>
                <a:gd name="T2" fmla="*/ 435 w 722"/>
                <a:gd name="T3" fmla="*/ 440 h 559"/>
                <a:gd name="T4" fmla="*/ 472 w 722"/>
                <a:gd name="T5" fmla="*/ 424 h 559"/>
                <a:gd name="T6" fmla="*/ 531 w 722"/>
                <a:gd name="T7" fmla="*/ 416 h 559"/>
                <a:gd name="T8" fmla="*/ 553 w 722"/>
                <a:gd name="T9" fmla="*/ 392 h 559"/>
                <a:gd name="T10" fmla="*/ 568 w 722"/>
                <a:gd name="T11" fmla="*/ 392 h 559"/>
                <a:gd name="T12" fmla="*/ 634 w 722"/>
                <a:gd name="T13" fmla="*/ 392 h 559"/>
                <a:gd name="T14" fmla="*/ 634 w 722"/>
                <a:gd name="T15" fmla="*/ 424 h 559"/>
                <a:gd name="T16" fmla="*/ 678 w 722"/>
                <a:gd name="T17" fmla="*/ 424 h 559"/>
                <a:gd name="T18" fmla="*/ 722 w 722"/>
                <a:gd name="T19" fmla="*/ 416 h 559"/>
                <a:gd name="T20" fmla="*/ 685 w 722"/>
                <a:gd name="T21" fmla="*/ 408 h 559"/>
                <a:gd name="T22" fmla="*/ 678 w 722"/>
                <a:gd name="T23" fmla="*/ 384 h 559"/>
                <a:gd name="T24" fmla="*/ 634 w 722"/>
                <a:gd name="T25" fmla="*/ 384 h 559"/>
                <a:gd name="T26" fmla="*/ 634 w 722"/>
                <a:gd name="T27" fmla="*/ 344 h 559"/>
                <a:gd name="T28" fmla="*/ 671 w 722"/>
                <a:gd name="T29" fmla="*/ 336 h 559"/>
                <a:gd name="T30" fmla="*/ 590 w 722"/>
                <a:gd name="T31" fmla="*/ 336 h 559"/>
                <a:gd name="T32" fmla="*/ 538 w 722"/>
                <a:gd name="T33" fmla="*/ 352 h 559"/>
                <a:gd name="T34" fmla="*/ 486 w 722"/>
                <a:gd name="T35" fmla="*/ 336 h 559"/>
                <a:gd name="T36" fmla="*/ 457 w 722"/>
                <a:gd name="T37" fmla="*/ 336 h 559"/>
                <a:gd name="T38" fmla="*/ 457 w 722"/>
                <a:gd name="T39" fmla="*/ 288 h 559"/>
                <a:gd name="T40" fmla="*/ 457 w 722"/>
                <a:gd name="T41" fmla="*/ 256 h 559"/>
                <a:gd name="T42" fmla="*/ 435 w 722"/>
                <a:gd name="T43" fmla="*/ 232 h 559"/>
                <a:gd name="T44" fmla="*/ 413 w 722"/>
                <a:gd name="T45" fmla="*/ 176 h 559"/>
                <a:gd name="T46" fmla="*/ 368 w 722"/>
                <a:gd name="T47" fmla="*/ 168 h 559"/>
                <a:gd name="T48" fmla="*/ 324 w 722"/>
                <a:gd name="T49" fmla="*/ 168 h 559"/>
                <a:gd name="T50" fmla="*/ 272 w 722"/>
                <a:gd name="T51" fmla="*/ 152 h 559"/>
                <a:gd name="T52" fmla="*/ 265 w 722"/>
                <a:gd name="T53" fmla="*/ 96 h 559"/>
                <a:gd name="T54" fmla="*/ 222 w 722"/>
                <a:gd name="T55" fmla="*/ 128 h 559"/>
                <a:gd name="T56" fmla="*/ 192 w 722"/>
                <a:gd name="T57" fmla="*/ 120 h 559"/>
                <a:gd name="T58" fmla="*/ 163 w 722"/>
                <a:gd name="T59" fmla="*/ 96 h 559"/>
                <a:gd name="T60" fmla="*/ 155 w 722"/>
                <a:gd name="T61" fmla="*/ 64 h 559"/>
                <a:gd name="T62" fmla="*/ 170 w 722"/>
                <a:gd name="T63" fmla="*/ 8 h 559"/>
                <a:gd name="T64" fmla="*/ 52 w 722"/>
                <a:gd name="T65" fmla="*/ 80 h 559"/>
                <a:gd name="T66" fmla="*/ 45 w 722"/>
                <a:gd name="T67" fmla="*/ 208 h 559"/>
                <a:gd name="T68" fmla="*/ 59 w 722"/>
                <a:gd name="T69" fmla="*/ 168 h 559"/>
                <a:gd name="T70" fmla="*/ 104 w 722"/>
                <a:gd name="T71" fmla="*/ 168 h 559"/>
                <a:gd name="T72" fmla="*/ 155 w 722"/>
                <a:gd name="T73" fmla="*/ 168 h 559"/>
                <a:gd name="T74" fmla="*/ 170 w 722"/>
                <a:gd name="T75" fmla="*/ 208 h 559"/>
                <a:gd name="T76" fmla="*/ 170 w 722"/>
                <a:gd name="T77" fmla="*/ 256 h 559"/>
                <a:gd name="T78" fmla="*/ 214 w 722"/>
                <a:gd name="T79" fmla="*/ 272 h 559"/>
                <a:gd name="T80" fmla="*/ 243 w 722"/>
                <a:gd name="T81" fmla="*/ 288 h 559"/>
                <a:gd name="T82" fmla="*/ 243 w 722"/>
                <a:gd name="T83" fmla="*/ 336 h 559"/>
                <a:gd name="T84" fmla="*/ 250 w 722"/>
                <a:gd name="T85" fmla="*/ 384 h 559"/>
                <a:gd name="T86" fmla="*/ 294 w 722"/>
                <a:gd name="T87" fmla="*/ 416 h 559"/>
                <a:gd name="T88" fmla="*/ 309 w 722"/>
                <a:gd name="T89" fmla="*/ 440 h 559"/>
                <a:gd name="T90" fmla="*/ 354 w 722"/>
                <a:gd name="T91" fmla="*/ 479 h 559"/>
                <a:gd name="T92" fmla="*/ 376 w 722"/>
                <a:gd name="T93" fmla="*/ 503 h 559"/>
                <a:gd name="T94" fmla="*/ 435 w 722"/>
                <a:gd name="T95" fmla="*/ 53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2" h="559">
                  <a:moveTo>
                    <a:pt x="457" y="503"/>
                  </a:moveTo>
                  <a:lnTo>
                    <a:pt x="464" y="503"/>
                  </a:lnTo>
                  <a:lnTo>
                    <a:pt x="464" y="495"/>
                  </a:lnTo>
                  <a:lnTo>
                    <a:pt x="464" y="463"/>
                  </a:lnTo>
                  <a:lnTo>
                    <a:pt x="457" y="448"/>
                  </a:lnTo>
                  <a:lnTo>
                    <a:pt x="435" y="440"/>
                  </a:lnTo>
                  <a:lnTo>
                    <a:pt x="435" y="424"/>
                  </a:lnTo>
                  <a:lnTo>
                    <a:pt x="457" y="424"/>
                  </a:lnTo>
                  <a:lnTo>
                    <a:pt x="472" y="424"/>
                  </a:lnTo>
                  <a:lnTo>
                    <a:pt x="508" y="440"/>
                  </a:lnTo>
                  <a:lnTo>
                    <a:pt x="516" y="424"/>
                  </a:lnTo>
                  <a:lnTo>
                    <a:pt x="531" y="416"/>
                  </a:lnTo>
                  <a:lnTo>
                    <a:pt x="538" y="408"/>
                  </a:lnTo>
                  <a:lnTo>
                    <a:pt x="553" y="408"/>
                  </a:lnTo>
                  <a:lnTo>
                    <a:pt x="553" y="392"/>
                  </a:lnTo>
                  <a:lnTo>
                    <a:pt x="553" y="384"/>
                  </a:lnTo>
                  <a:lnTo>
                    <a:pt x="560" y="384"/>
                  </a:lnTo>
                  <a:lnTo>
                    <a:pt x="568" y="392"/>
                  </a:lnTo>
                  <a:lnTo>
                    <a:pt x="590" y="384"/>
                  </a:lnTo>
                  <a:lnTo>
                    <a:pt x="612" y="384"/>
                  </a:lnTo>
                  <a:lnTo>
                    <a:pt x="634" y="392"/>
                  </a:lnTo>
                  <a:lnTo>
                    <a:pt x="612" y="408"/>
                  </a:lnTo>
                  <a:lnTo>
                    <a:pt x="612" y="416"/>
                  </a:lnTo>
                  <a:lnTo>
                    <a:pt x="634" y="424"/>
                  </a:lnTo>
                  <a:lnTo>
                    <a:pt x="649" y="440"/>
                  </a:lnTo>
                  <a:lnTo>
                    <a:pt x="671" y="440"/>
                  </a:lnTo>
                  <a:lnTo>
                    <a:pt x="678" y="424"/>
                  </a:lnTo>
                  <a:lnTo>
                    <a:pt x="685" y="424"/>
                  </a:lnTo>
                  <a:lnTo>
                    <a:pt x="700" y="424"/>
                  </a:lnTo>
                  <a:lnTo>
                    <a:pt x="722" y="416"/>
                  </a:lnTo>
                  <a:lnTo>
                    <a:pt x="722" y="408"/>
                  </a:lnTo>
                  <a:lnTo>
                    <a:pt x="715" y="408"/>
                  </a:lnTo>
                  <a:lnTo>
                    <a:pt x="685" y="408"/>
                  </a:lnTo>
                  <a:lnTo>
                    <a:pt x="685" y="392"/>
                  </a:lnTo>
                  <a:lnTo>
                    <a:pt x="685" y="384"/>
                  </a:lnTo>
                  <a:lnTo>
                    <a:pt x="678" y="384"/>
                  </a:lnTo>
                  <a:lnTo>
                    <a:pt x="671" y="384"/>
                  </a:lnTo>
                  <a:lnTo>
                    <a:pt x="649" y="384"/>
                  </a:lnTo>
                  <a:lnTo>
                    <a:pt x="634" y="384"/>
                  </a:lnTo>
                  <a:lnTo>
                    <a:pt x="612" y="352"/>
                  </a:lnTo>
                  <a:lnTo>
                    <a:pt x="612" y="344"/>
                  </a:lnTo>
                  <a:lnTo>
                    <a:pt x="634" y="344"/>
                  </a:lnTo>
                  <a:lnTo>
                    <a:pt x="634" y="336"/>
                  </a:lnTo>
                  <a:lnTo>
                    <a:pt x="649" y="336"/>
                  </a:lnTo>
                  <a:lnTo>
                    <a:pt x="671" y="336"/>
                  </a:lnTo>
                  <a:lnTo>
                    <a:pt x="671" y="320"/>
                  </a:lnTo>
                  <a:lnTo>
                    <a:pt x="649" y="320"/>
                  </a:lnTo>
                  <a:lnTo>
                    <a:pt x="590" y="336"/>
                  </a:lnTo>
                  <a:lnTo>
                    <a:pt x="568" y="336"/>
                  </a:lnTo>
                  <a:lnTo>
                    <a:pt x="560" y="344"/>
                  </a:lnTo>
                  <a:lnTo>
                    <a:pt x="538" y="352"/>
                  </a:lnTo>
                  <a:lnTo>
                    <a:pt x="531" y="352"/>
                  </a:lnTo>
                  <a:lnTo>
                    <a:pt x="516" y="344"/>
                  </a:lnTo>
                  <a:lnTo>
                    <a:pt x="486" y="336"/>
                  </a:lnTo>
                  <a:lnTo>
                    <a:pt x="472" y="336"/>
                  </a:lnTo>
                  <a:lnTo>
                    <a:pt x="464" y="336"/>
                  </a:lnTo>
                  <a:lnTo>
                    <a:pt x="457" y="336"/>
                  </a:lnTo>
                  <a:lnTo>
                    <a:pt x="457" y="320"/>
                  </a:lnTo>
                  <a:lnTo>
                    <a:pt x="457" y="296"/>
                  </a:lnTo>
                  <a:lnTo>
                    <a:pt x="457" y="288"/>
                  </a:lnTo>
                  <a:lnTo>
                    <a:pt x="435" y="288"/>
                  </a:lnTo>
                  <a:lnTo>
                    <a:pt x="435" y="272"/>
                  </a:lnTo>
                  <a:lnTo>
                    <a:pt x="457" y="256"/>
                  </a:lnTo>
                  <a:lnTo>
                    <a:pt x="457" y="240"/>
                  </a:lnTo>
                  <a:lnTo>
                    <a:pt x="457" y="232"/>
                  </a:lnTo>
                  <a:lnTo>
                    <a:pt x="435" y="232"/>
                  </a:lnTo>
                  <a:lnTo>
                    <a:pt x="435" y="216"/>
                  </a:lnTo>
                  <a:lnTo>
                    <a:pt x="435" y="176"/>
                  </a:lnTo>
                  <a:lnTo>
                    <a:pt x="413" y="176"/>
                  </a:lnTo>
                  <a:lnTo>
                    <a:pt x="398" y="176"/>
                  </a:lnTo>
                  <a:lnTo>
                    <a:pt x="376" y="168"/>
                  </a:lnTo>
                  <a:lnTo>
                    <a:pt x="368" y="168"/>
                  </a:lnTo>
                  <a:lnTo>
                    <a:pt x="354" y="168"/>
                  </a:lnTo>
                  <a:lnTo>
                    <a:pt x="346" y="168"/>
                  </a:lnTo>
                  <a:lnTo>
                    <a:pt x="324" y="168"/>
                  </a:lnTo>
                  <a:lnTo>
                    <a:pt x="302" y="168"/>
                  </a:lnTo>
                  <a:lnTo>
                    <a:pt x="294" y="168"/>
                  </a:lnTo>
                  <a:lnTo>
                    <a:pt x="272" y="152"/>
                  </a:lnTo>
                  <a:lnTo>
                    <a:pt x="272" y="128"/>
                  </a:lnTo>
                  <a:lnTo>
                    <a:pt x="272" y="96"/>
                  </a:lnTo>
                  <a:lnTo>
                    <a:pt x="265" y="96"/>
                  </a:lnTo>
                  <a:lnTo>
                    <a:pt x="265" y="120"/>
                  </a:lnTo>
                  <a:lnTo>
                    <a:pt x="250" y="128"/>
                  </a:lnTo>
                  <a:lnTo>
                    <a:pt x="222" y="128"/>
                  </a:lnTo>
                  <a:lnTo>
                    <a:pt x="207" y="128"/>
                  </a:lnTo>
                  <a:lnTo>
                    <a:pt x="192" y="128"/>
                  </a:lnTo>
                  <a:lnTo>
                    <a:pt x="192" y="120"/>
                  </a:lnTo>
                  <a:lnTo>
                    <a:pt x="207" y="120"/>
                  </a:lnTo>
                  <a:lnTo>
                    <a:pt x="192" y="96"/>
                  </a:lnTo>
                  <a:lnTo>
                    <a:pt x="163" y="96"/>
                  </a:lnTo>
                  <a:lnTo>
                    <a:pt x="141" y="96"/>
                  </a:lnTo>
                  <a:lnTo>
                    <a:pt x="141" y="80"/>
                  </a:lnTo>
                  <a:lnTo>
                    <a:pt x="155" y="64"/>
                  </a:lnTo>
                  <a:lnTo>
                    <a:pt x="155" y="48"/>
                  </a:lnTo>
                  <a:lnTo>
                    <a:pt x="163" y="24"/>
                  </a:lnTo>
                  <a:lnTo>
                    <a:pt x="170" y="8"/>
                  </a:lnTo>
                  <a:lnTo>
                    <a:pt x="192" y="0"/>
                  </a:lnTo>
                  <a:lnTo>
                    <a:pt x="89" y="0"/>
                  </a:lnTo>
                  <a:lnTo>
                    <a:pt x="52" y="80"/>
                  </a:lnTo>
                  <a:lnTo>
                    <a:pt x="0" y="208"/>
                  </a:lnTo>
                  <a:lnTo>
                    <a:pt x="45" y="216"/>
                  </a:lnTo>
                  <a:lnTo>
                    <a:pt x="45" y="208"/>
                  </a:lnTo>
                  <a:lnTo>
                    <a:pt x="45" y="176"/>
                  </a:lnTo>
                  <a:lnTo>
                    <a:pt x="52" y="176"/>
                  </a:lnTo>
                  <a:lnTo>
                    <a:pt x="59" y="168"/>
                  </a:lnTo>
                  <a:lnTo>
                    <a:pt x="74" y="168"/>
                  </a:lnTo>
                  <a:lnTo>
                    <a:pt x="89" y="168"/>
                  </a:lnTo>
                  <a:lnTo>
                    <a:pt x="104" y="168"/>
                  </a:lnTo>
                  <a:lnTo>
                    <a:pt x="126" y="168"/>
                  </a:lnTo>
                  <a:lnTo>
                    <a:pt x="141" y="152"/>
                  </a:lnTo>
                  <a:lnTo>
                    <a:pt x="155" y="168"/>
                  </a:lnTo>
                  <a:lnTo>
                    <a:pt x="155" y="176"/>
                  </a:lnTo>
                  <a:lnTo>
                    <a:pt x="163" y="176"/>
                  </a:lnTo>
                  <a:lnTo>
                    <a:pt x="170" y="208"/>
                  </a:lnTo>
                  <a:lnTo>
                    <a:pt x="170" y="216"/>
                  </a:lnTo>
                  <a:lnTo>
                    <a:pt x="170" y="240"/>
                  </a:lnTo>
                  <a:lnTo>
                    <a:pt x="170" y="256"/>
                  </a:lnTo>
                  <a:lnTo>
                    <a:pt x="192" y="272"/>
                  </a:lnTo>
                  <a:lnTo>
                    <a:pt x="207" y="272"/>
                  </a:lnTo>
                  <a:lnTo>
                    <a:pt x="214" y="272"/>
                  </a:lnTo>
                  <a:lnTo>
                    <a:pt x="222" y="272"/>
                  </a:lnTo>
                  <a:lnTo>
                    <a:pt x="222" y="288"/>
                  </a:lnTo>
                  <a:lnTo>
                    <a:pt x="243" y="288"/>
                  </a:lnTo>
                  <a:lnTo>
                    <a:pt x="243" y="296"/>
                  </a:lnTo>
                  <a:lnTo>
                    <a:pt x="243" y="320"/>
                  </a:lnTo>
                  <a:lnTo>
                    <a:pt x="243" y="336"/>
                  </a:lnTo>
                  <a:lnTo>
                    <a:pt x="243" y="344"/>
                  </a:lnTo>
                  <a:lnTo>
                    <a:pt x="243" y="352"/>
                  </a:lnTo>
                  <a:lnTo>
                    <a:pt x="250" y="384"/>
                  </a:lnTo>
                  <a:lnTo>
                    <a:pt x="272" y="392"/>
                  </a:lnTo>
                  <a:lnTo>
                    <a:pt x="272" y="408"/>
                  </a:lnTo>
                  <a:lnTo>
                    <a:pt x="294" y="416"/>
                  </a:lnTo>
                  <a:lnTo>
                    <a:pt x="294" y="424"/>
                  </a:lnTo>
                  <a:lnTo>
                    <a:pt x="302" y="424"/>
                  </a:lnTo>
                  <a:lnTo>
                    <a:pt x="309" y="440"/>
                  </a:lnTo>
                  <a:lnTo>
                    <a:pt x="324" y="448"/>
                  </a:lnTo>
                  <a:lnTo>
                    <a:pt x="346" y="479"/>
                  </a:lnTo>
                  <a:lnTo>
                    <a:pt x="354" y="479"/>
                  </a:lnTo>
                  <a:lnTo>
                    <a:pt x="376" y="495"/>
                  </a:lnTo>
                  <a:lnTo>
                    <a:pt x="391" y="503"/>
                  </a:lnTo>
                  <a:lnTo>
                    <a:pt x="376" y="503"/>
                  </a:lnTo>
                  <a:lnTo>
                    <a:pt x="376" y="535"/>
                  </a:lnTo>
                  <a:lnTo>
                    <a:pt x="435" y="559"/>
                  </a:lnTo>
                  <a:lnTo>
                    <a:pt x="435" y="535"/>
                  </a:lnTo>
                  <a:lnTo>
                    <a:pt x="457" y="511"/>
                  </a:lnTo>
                  <a:lnTo>
                    <a:pt x="457" y="50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11" name="Freeform 379"/>
            <p:cNvSpPr>
              <a:spLocks/>
            </p:cNvSpPr>
            <p:nvPr/>
          </p:nvSpPr>
          <p:spPr bwMode="auto">
            <a:xfrm>
              <a:off x="671" y="18692"/>
              <a:ext cx="722" cy="559"/>
            </a:xfrm>
            <a:custGeom>
              <a:avLst/>
              <a:gdLst>
                <a:gd name="T0" fmla="*/ 464 w 722"/>
                <a:gd name="T1" fmla="*/ 495 h 559"/>
                <a:gd name="T2" fmla="*/ 435 w 722"/>
                <a:gd name="T3" fmla="*/ 440 h 559"/>
                <a:gd name="T4" fmla="*/ 472 w 722"/>
                <a:gd name="T5" fmla="*/ 424 h 559"/>
                <a:gd name="T6" fmla="*/ 531 w 722"/>
                <a:gd name="T7" fmla="*/ 416 h 559"/>
                <a:gd name="T8" fmla="*/ 553 w 722"/>
                <a:gd name="T9" fmla="*/ 392 h 559"/>
                <a:gd name="T10" fmla="*/ 568 w 722"/>
                <a:gd name="T11" fmla="*/ 392 h 559"/>
                <a:gd name="T12" fmla="*/ 634 w 722"/>
                <a:gd name="T13" fmla="*/ 392 h 559"/>
                <a:gd name="T14" fmla="*/ 634 w 722"/>
                <a:gd name="T15" fmla="*/ 424 h 559"/>
                <a:gd name="T16" fmla="*/ 678 w 722"/>
                <a:gd name="T17" fmla="*/ 424 h 559"/>
                <a:gd name="T18" fmla="*/ 722 w 722"/>
                <a:gd name="T19" fmla="*/ 416 h 559"/>
                <a:gd name="T20" fmla="*/ 685 w 722"/>
                <a:gd name="T21" fmla="*/ 408 h 559"/>
                <a:gd name="T22" fmla="*/ 678 w 722"/>
                <a:gd name="T23" fmla="*/ 384 h 559"/>
                <a:gd name="T24" fmla="*/ 634 w 722"/>
                <a:gd name="T25" fmla="*/ 384 h 559"/>
                <a:gd name="T26" fmla="*/ 634 w 722"/>
                <a:gd name="T27" fmla="*/ 344 h 559"/>
                <a:gd name="T28" fmla="*/ 671 w 722"/>
                <a:gd name="T29" fmla="*/ 336 h 559"/>
                <a:gd name="T30" fmla="*/ 590 w 722"/>
                <a:gd name="T31" fmla="*/ 336 h 559"/>
                <a:gd name="T32" fmla="*/ 538 w 722"/>
                <a:gd name="T33" fmla="*/ 352 h 559"/>
                <a:gd name="T34" fmla="*/ 486 w 722"/>
                <a:gd name="T35" fmla="*/ 336 h 559"/>
                <a:gd name="T36" fmla="*/ 457 w 722"/>
                <a:gd name="T37" fmla="*/ 336 h 559"/>
                <a:gd name="T38" fmla="*/ 457 w 722"/>
                <a:gd name="T39" fmla="*/ 288 h 559"/>
                <a:gd name="T40" fmla="*/ 457 w 722"/>
                <a:gd name="T41" fmla="*/ 256 h 559"/>
                <a:gd name="T42" fmla="*/ 435 w 722"/>
                <a:gd name="T43" fmla="*/ 232 h 559"/>
                <a:gd name="T44" fmla="*/ 413 w 722"/>
                <a:gd name="T45" fmla="*/ 176 h 559"/>
                <a:gd name="T46" fmla="*/ 368 w 722"/>
                <a:gd name="T47" fmla="*/ 168 h 559"/>
                <a:gd name="T48" fmla="*/ 324 w 722"/>
                <a:gd name="T49" fmla="*/ 168 h 559"/>
                <a:gd name="T50" fmla="*/ 272 w 722"/>
                <a:gd name="T51" fmla="*/ 152 h 559"/>
                <a:gd name="T52" fmla="*/ 265 w 722"/>
                <a:gd name="T53" fmla="*/ 96 h 559"/>
                <a:gd name="T54" fmla="*/ 222 w 722"/>
                <a:gd name="T55" fmla="*/ 128 h 559"/>
                <a:gd name="T56" fmla="*/ 192 w 722"/>
                <a:gd name="T57" fmla="*/ 120 h 559"/>
                <a:gd name="T58" fmla="*/ 163 w 722"/>
                <a:gd name="T59" fmla="*/ 96 h 559"/>
                <a:gd name="T60" fmla="*/ 155 w 722"/>
                <a:gd name="T61" fmla="*/ 64 h 559"/>
                <a:gd name="T62" fmla="*/ 170 w 722"/>
                <a:gd name="T63" fmla="*/ 8 h 559"/>
                <a:gd name="T64" fmla="*/ 52 w 722"/>
                <a:gd name="T65" fmla="*/ 80 h 559"/>
                <a:gd name="T66" fmla="*/ 45 w 722"/>
                <a:gd name="T67" fmla="*/ 208 h 559"/>
                <a:gd name="T68" fmla="*/ 59 w 722"/>
                <a:gd name="T69" fmla="*/ 168 h 559"/>
                <a:gd name="T70" fmla="*/ 104 w 722"/>
                <a:gd name="T71" fmla="*/ 168 h 559"/>
                <a:gd name="T72" fmla="*/ 155 w 722"/>
                <a:gd name="T73" fmla="*/ 168 h 559"/>
                <a:gd name="T74" fmla="*/ 170 w 722"/>
                <a:gd name="T75" fmla="*/ 208 h 559"/>
                <a:gd name="T76" fmla="*/ 170 w 722"/>
                <a:gd name="T77" fmla="*/ 256 h 559"/>
                <a:gd name="T78" fmla="*/ 214 w 722"/>
                <a:gd name="T79" fmla="*/ 272 h 559"/>
                <a:gd name="T80" fmla="*/ 243 w 722"/>
                <a:gd name="T81" fmla="*/ 288 h 559"/>
                <a:gd name="T82" fmla="*/ 243 w 722"/>
                <a:gd name="T83" fmla="*/ 336 h 559"/>
                <a:gd name="T84" fmla="*/ 250 w 722"/>
                <a:gd name="T85" fmla="*/ 384 h 559"/>
                <a:gd name="T86" fmla="*/ 294 w 722"/>
                <a:gd name="T87" fmla="*/ 416 h 559"/>
                <a:gd name="T88" fmla="*/ 309 w 722"/>
                <a:gd name="T89" fmla="*/ 440 h 559"/>
                <a:gd name="T90" fmla="*/ 354 w 722"/>
                <a:gd name="T91" fmla="*/ 479 h 559"/>
                <a:gd name="T92" fmla="*/ 376 w 722"/>
                <a:gd name="T93" fmla="*/ 503 h 559"/>
                <a:gd name="T94" fmla="*/ 435 w 722"/>
                <a:gd name="T95" fmla="*/ 53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2" h="559">
                  <a:moveTo>
                    <a:pt x="457" y="503"/>
                  </a:moveTo>
                  <a:lnTo>
                    <a:pt x="464" y="503"/>
                  </a:lnTo>
                  <a:lnTo>
                    <a:pt x="464" y="495"/>
                  </a:lnTo>
                  <a:lnTo>
                    <a:pt x="464" y="463"/>
                  </a:lnTo>
                  <a:lnTo>
                    <a:pt x="457" y="448"/>
                  </a:lnTo>
                  <a:lnTo>
                    <a:pt x="435" y="440"/>
                  </a:lnTo>
                  <a:lnTo>
                    <a:pt x="435" y="424"/>
                  </a:lnTo>
                  <a:lnTo>
                    <a:pt x="457" y="424"/>
                  </a:lnTo>
                  <a:lnTo>
                    <a:pt x="472" y="424"/>
                  </a:lnTo>
                  <a:lnTo>
                    <a:pt x="508" y="440"/>
                  </a:lnTo>
                  <a:lnTo>
                    <a:pt x="516" y="424"/>
                  </a:lnTo>
                  <a:lnTo>
                    <a:pt x="531" y="416"/>
                  </a:lnTo>
                  <a:lnTo>
                    <a:pt x="538" y="408"/>
                  </a:lnTo>
                  <a:lnTo>
                    <a:pt x="553" y="408"/>
                  </a:lnTo>
                  <a:lnTo>
                    <a:pt x="553" y="392"/>
                  </a:lnTo>
                  <a:lnTo>
                    <a:pt x="553" y="384"/>
                  </a:lnTo>
                  <a:lnTo>
                    <a:pt x="560" y="384"/>
                  </a:lnTo>
                  <a:lnTo>
                    <a:pt x="568" y="392"/>
                  </a:lnTo>
                  <a:lnTo>
                    <a:pt x="590" y="384"/>
                  </a:lnTo>
                  <a:lnTo>
                    <a:pt x="612" y="384"/>
                  </a:lnTo>
                  <a:lnTo>
                    <a:pt x="634" y="392"/>
                  </a:lnTo>
                  <a:lnTo>
                    <a:pt x="612" y="408"/>
                  </a:lnTo>
                  <a:lnTo>
                    <a:pt x="612" y="416"/>
                  </a:lnTo>
                  <a:lnTo>
                    <a:pt x="634" y="424"/>
                  </a:lnTo>
                  <a:lnTo>
                    <a:pt x="649" y="440"/>
                  </a:lnTo>
                  <a:lnTo>
                    <a:pt x="671" y="440"/>
                  </a:lnTo>
                  <a:lnTo>
                    <a:pt x="678" y="424"/>
                  </a:lnTo>
                  <a:lnTo>
                    <a:pt x="685" y="424"/>
                  </a:lnTo>
                  <a:lnTo>
                    <a:pt x="700" y="424"/>
                  </a:lnTo>
                  <a:lnTo>
                    <a:pt x="722" y="416"/>
                  </a:lnTo>
                  <a:lnTo>
                    <a:pt x="722" y="408"/>
                  </a:lnTo>
                  <a:lnTo>
                    <a:pt x="715" y="408"/>
                  </a:lnTo>
                  <a:lnTo>
                    <a:pt x="685" y="408"/>
                  </a:lnTo>
                  <a:lnTo>
                    <a:pt x="685" y="392"/>
                  </a:lnTo>
                  <a:lnTo>
                    <a:pt x="685" y="384"/>
                  </a:lnTo>
                  <a:lnTo>
                    <a:pt x="678" y="384"/>
                  </a:lnTo>
                  <a:lnTo>
                    <a:pt x="671" y="384"/>
                  </a:lnTo>
                  <a:lnTo>
                    <a:pt x="649" y="384"/>
                  </a:lnTo>
                  <a:lnTo>
                    <a:pt x="634" y="384"/>
                  </a:lnTo>
                  <a:lnTo>
                    <a:pt x="612" y="352"/>
                  </a:lnTo>
                  <a:lnTo>
                    <a:pt x="612" y="344"/>
                  </a:lnTo>
                  <a:lnTo>
                    <a:pt x="634" y="344"/>
                  </a:lnTo>
                  <a:lnTo>
                    <a:pt x="634" y="336"/>
                  </a:lnTo>
                  <a:lnTo>
                    <a:pt x="649" y="336"/>
                  </a:lnTo>
                  <a:lnTo>
                    <a:pt x="671" y="336"/>
                  </a:lnTo>
                  <a:lnTo>
                    <a:pt x="671" y="320"/>
                  </a:lnTo>
                  <a:lnTo>
                    <a:pt x="649" y="320"/>
                  </a:lnTo>
                  <a:lnTo>
                    <a:pt x="590" y="336"/>
                  </a:lnTo>
                  <a:lnTo>
                    <a:pt x="568" y="336"/>
                  </a:lnTo>
                  <a:lnTo>
                    <a:pt x="560" y="344"/>
                  </a:lnTo>
                  <a:lnTo>
                    <a:pt x="538" y="352"/>
                  </a:lnTo>
                  <a:lnTo>
                    <a:pt x="531" y="352"/>
                  </a:lnTo>
                  <a:lnTo>
                    <a:pt x="516" y="344"/>
                  </a:lnTo>
                  <a:lnTo>
                    <a:pt x="486" y="336"/>
                  </a:lnTo>
                  <a:lnTo>
                    <a:pt x="472" y="336"/>
                  </a:lnTo>
                  <a:lnTo>
                    <a:pt x="464" y="336"/>
                  </a:lnTo>
                  <a:lnTo>
                    <a:pt x="457" y="336"/>
                  </a:lnTo>
                  <a:lnTo>
                    <a:pt x="457" y="320"/>
                  </a:lnTo>
                  <a:lnTo>
                    <a:pt x="457" y="296"/>
                  </a:lnTo>
                  <a:lnTo>
                    <a:pt x="457" y="288"/>
                  </a:lnTo>
                  <a:lnTo>
                    <a:pt x="435" y="288"/>
                  </a:lnTo>
                  <a:lnTo>
                    <a:pt x="435" y="272"/>
                  </a:lnTo>
                  <a:lnTo>
                    <a:pt x="457" y="256"/>
                  </a:lnTo>
                  <a:lnTo>
                    <a:pt x="457" y="240"/>
                  </a:lnTo>
                  <a:lnTo>
                    <a:pt x="457" y="232"/>
                  </a:lnTo>
                  <a:lnTo>
                    <a:pt x="435" y="232"/>
                  </a:lnTo>
                  <a:lnTo>
                    <a:pt x="435" y="216"/>
                  </a:lnTo>
                  <a:lnTo>
                    <a:pt x="435" y="176"/>
                  </a:lnTo>
                  <a:lnTo>
                    <a:pt x="413" y="176"/>
                  </a:lnTo>
                  <a:lnTo>
                    <a:pt x="398" y="176"/>
                  </a:lnTo>
                  <a:lnTo>
                    <a:pt x="376" y="168"/>
                  </a:lnTo>
                  <a:lnTo>
                    <a:pt x="368" y="168"/>
                  </a:lnTo>
                  <a:lnTo>
                    <a:pt x="354" y="168"/>
                  </a:lnTo>
                  <a:lnTo>
                    <a:pt x="346" y="168"/>
                  </a:lnTo>
                  <a:lnTo>
                    <a:pt x="324" y="168"/>
                  </a:lnTo>
                  <a:lnTo>
                    <a:pt x="302" y="168"/>
                  </a:lnTo>
                  <a:lnTo>
                    <a:pt x="294" y="168"/>
                  </a:lnTo>
                  <a:lnTo>
                    <a:pt x="272" y="152"/>
                  </a:lnTo>
                  <a:lnTo>
                    <a:pt x="272" y="128"/>
                  </a:lnTo>
                  <a:lnTo>
                    <a:pt x="272" y="96"/>
                  </a:lnTo>
                  <a:lnTo>
                    <a:pt x="265" y="96"/>
                  </a:lnTo>
                  <a:lnTo>
                    <a:pt x="265" y="120"/>
                  </a:lnTo>
                  <a:lnTo>
                    <a:pt x="250" y="128"/>
                  </a:lnTo>
                  <a:lnTo>
                    <a:pt x="222" y="128"/>
                  </a:lnTo>
                  <a:lnTo>
                    <a:pt x="207" y="128"/>
                  </a:lnTo>
                  <a:lnTo>
                    <a:pt x="192" y="128"/>
                  </a:lnTo>
                  <a:lnTo>
                    <a:pt x="192" y="120"/>
                  </a:lnTo>
                  <a:lnTo>
                    <a:pt x="207" y="120"/>
                  </a:lnTo>
                  <a:lnTo>
                    <a:pt x="192" y="96"/>
                  </a:lnTo>
                  <a:lnTo>
                    <a:pt x="163" y="96"/>
                  </a:lnTo>
                  <a:lnTo>
                    <a:pt x="141" y="96"/>
                  </a:lnTo>
                  <a:lnTo>
                    <a:pt x="141" y="80"/>
                  </a:lnTo>
                  <a:lnTo>
                    <a:pt x="155" y="64"/>
                  </a:lnTo>
                  <a:lnTo>
                    <a:pt x="155" y="48"/>
                  </a:lnTo>
                  <a:lnTo>
                    <a:pt x="163" y="24"/>
                  </a:lnTo>
                  <a:lnTo>
                    <a:pt x="170" y="8"/>
                  </a:lnTo>
                  <a:lnTo>
                    <a:pt x="192" y="0"/>
                  </a:lnTo>
                  <a:lnTo>
                    <a:pt x="89" y="0"/>
                  </a:lnTo>
                  <a:lnTo>
                    <a:pt x="52" y="80"/>
                  </a:lnTo>
                  <a:lnTo>
                    <a:pt x="0" y="208"/>
                  </a:lnTo>
                  <a:lnTo>
                    <a:pt x="45" y="216"/>
                  </a:lnTo>
                  <a:lnTo>
                    <a:pt x="45" y="208"/>
                  </a:lnTo>
                  <a:lnTo>
                    <a:pt x="45" y="176"/>
                  </a:lnTo>
                  <a:lnTo>
                    <a:pt x="52" y="176"/>
                  </a:lnTo>
                  <a:lnTo>
                    <a:pt x="59" y="168"/>
                  </a:lnTo>
                  <a:lnTo>
                    <a:pt x="74" y="168"/>
                  </a:lnTo>
                  <a:lnTo>
                    <a:pt x="89" y="168"/>
                  </a:lnTo>
                  <a:lnTo>
                    <a:pt x="104" y="168"/>
                  </a:lnTo>
                  <a:lnTo>
                    <a:pt x="126" y="168"/>
                  </a:lnTo>
                  <a:lnTo>
                    <a:pt x="141" y="152"/>
                  </a:lnTo>
                  <a:lnTo>
                    <a:pt x="155" y="168"/>
                  </a:lnTo>
                  <a:lnTo>
                    <a:pt x="155" y="176"/>
                  </a:lnTo>
                  <a:lnTo>
                    <a:pt x="163" y="176"/>
                  </a:lnTo>
                  <a:lnTo>
                    <a:pt x="170" y="208"/>
                  </a:lnTo>
                  <a:lnTo>
                    <a:pt x="170" y="216"/>
                  </a:lnTo>
                  <a:lnTo>
                    <a:pt x="170" y="240"/>
                  </a:lnTo>
                  <a:lnTo>
                    <a:pt x="170" y="256"/>
                  </a:lnTo>
                  <a:lnTo>
                    <a:pt x="192" y="272"/>
                  </a:lnTo>
                  <a:lnTo>
                    <a:pt x="207" y="272"/>
                  </a:lnTo>
                  <a:lnTo>
                    <a:pt x="214" y="272"/>
                  </a:lnTo>
                  <a:lnTo>
                    <a:pt x="222" y="272"/>
                  </a:lnTo>
                  <a:lnTo>
                    <a:pt x="222" y="288"/>
                  </a:lnTo>
                  <a:lnTo>
                    <a:pt x="243" y="288"/>
                  </a:lnTo>
                  <a:lnTo>
                    <a:pt x="243" y="296"/>
                  </a:lnTo>
                  <a:lnTo>
                    <a:pt x="243" y="320"/>
                  </a:lnTo>
                  <a:lnTo>
                    <a:pt x="243" y="336"/>
                  </a:lnTo>
                  <a:lnTo>
                    <a:pt x="243" y="344"/>
                  </a:lnTo>
                  <a:lnTo>
                    <a:pt x="243" y="352"/>
                  </a:lnTo>
                  <a:lnTo>
                    <a:pt x="250" y="384"/>
                  </a:lnTo>
                  <a:lnTo>
                    <a:pt x="272" y="392"/>
                  </a:lnTo>
                  <a:lnTo>
                    <a:pt x="272" y="408"/>
                  </a:lnTo>
                  <a:lnTo>
                    <a:pt x="294" y="416"/>
                  </a:lnTo>
                  <a:lnTo>
                    <a:pt x="294" y="424"/>
                  </a:lnTo>
                  <a:lnTo>
                    <a:pt x="302" y="424"/>
                  </a:lnTo>
                  <a:lnTo>
                    <a:pt x="309" y="440"/>
                  </a:lnTo>
                  <a:lnTo>
                    <a:pt x="324" y="448"/>
                  </a:lnTo>
                  <a:lnTo>
                    <a:pt x="346" y="479"/>
                  </a:lnTo>
                  <a:lnTo>
                    <a:pt x="354" y="479"/>
                  </a:lnTo>
                  <a:lnTo>
                    <a:pt x="376" y="495"/>
                  </a:lnTo>
                  <a:lnTo>
                    <a:pt x="391" y="503"/>
                  </a:lnTo>
                  <a:lnTo>
                    <a:pt x="376" y="503"/>
                  </a:lnTo>
                  <a:lnTo>
                    <a:pt x="376" y="535"/>
                  </a:lnTo>
                  <a:lnTo>
                    <a:pt x="435" y="559"/>
                  </a:lnTo>
                  <a:lnTo>
                    <a:pt x="435" y="535"/>
                  </a:lnTo>
                  <a:lnTo>
                    <a:pt x="457" y="511"/>
                  </a:lnTo>
                  <a:lnTo>
                    <a:pt x="457" y="50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12" name="Group 380"/>
          <p:cNvGrpSpPr>
            <a:grpSpLocks/>
          </p:cNvGrpSpPr>
          <p:nvPr/>
        </p:nvGrpSpPr>
        <p:grpSpPr bwMode="auto">
          <a:xfrm>
            <a:off x="987425" y="2430463"/>
            <a:ext cx="1193800" cy="673100"/>
            <a:chOff x="656" y="19219"/>
            <a:chExt cx="752" cy="424"/>
          </a:xfrm>
        </p:grpSpPr>
        <p:sp>
          <p:nvSpPr>
            <p:cNvPr id="658813" name="Freeform 381"/>
            <p:cNvSpPr>
              <a:spLocks/>
            </p:cNvSpPr>
            <p:nvPr/>
          </p:nvSpPr>
          <p:spPr bwMode="auto">
            <a:xfrm>
              <a:off x="656" y="19219"/>
              <a:ext cx="752" cy="424"/>
            </a:xfrm>
            <a:custGeom>
              <a:avLst/>
              <a:gdLst>
                <a:gd name="T0" fmla="*/ 752 w 752"/>
                <a:gd name="T1" fmla="*/ 88 h 424"/>
                <a:gd name="T2" fmla="*/ 715 w 752"/>
                <a:gd name="T3" fmla="*/ 88 h 424"/>
                <a:gd name="T4" fmla="*/ 664 w 752"/>
                <a:gd name="T5" fmla="*/ 88 h 424"/>
                <a:gd name="T6" fmla="*/ 612 w 752"/>
                <a:gd name="T7" fmla="*/ 96 h 424"/>
                <a:gd name="T8" fmla="*/ 612 w 752"/>
                <a:gd name="T9" fmla="*/ 56 h 424"/>
                <a:gd name="T10" fmla="*/ 612 w 752"/>
                <a:gd name="T11" fmla="*/ 0 h 424"/>
                <a:gd name="T12" fmla="*/ 553 w 752"/>
                <a:gd name="T13" fmla="*/ 0 h 424"/>
                <a:gd name="T14" fmla="*/ 538 w 752"/>
                <a:gd name="T15" fmla="*/ 48 h 424"/>
                <a:gd name="T16" fmla="*/ 494 w 752"/>
                <a:gd name="T17" fmla="*/ 48 h 424"/>
                <a:gd name="T18" fmla="*/ 450 w 752"/>
                <a:gd name="T19" fmla="*/ 48 h 424"/>
                <a:gd name="T20" fmla="*/ 369 w 752"/>
                <a:gd name="T21" fmla="*/ 0 h 424"/>
                <a:gd name="T22" fmla="*/ 324 w 752"/>
                <a:gd name="T23" fmla="*/ 0 h 424"/>
                <a:gd name="T24" fmla="*/ 287 w 752"/>
                <a:gd name="T25" fmla="*/ 8 h 424"/>
                <a:gd name="T26" fmla="*/ 258 w 752"/>
                <a:gd name="T27" fmla="*/ 48 h 424"/>
                <a:gd name="T28" fmla="*/ 222 w 752"/>
                <a:gd name="T29" fmla="*/ 56 h 424"/>
                <a:gd name="T30" fmla="*/ 185 w 752"/>
                <a:gd name="T31" fmla="*/ 96 h 424"/>
                <a:gd name="T32" fmla="*/ 148 w 752"/>
                <a:gd name="T33" fmla="*/ 96 h 424"/>
                <a:gd name="T34" fmla="*/ 141 w 752"/>
                <a:gd name="T35" fmla="*/ 56 h 424"/>
                <a:gd name="T36" fmla="*/ 89 w 752"/>
                <a:gd name="T37" fmla="*/ 96 h 424"/>
                <a:gd name="T38" fmla="*/ 52 w 752"/>
                <a:gd name="T39" fmla="*/ 112 h 424"/>
                <a:gd name="T40" fmla="*/ 45 w 752"/>
                <a:gd name="T41" fmla="*/ 168 h 424"/>
                <a:gd name="T42" fmla="*/ 45 w 752"/>
                <a:gd name="T43" fmla="*/ 232 h 424"/>
                <a:gd name="T44" fmla="*/ 37 w 752"/>
                <a:gd name="T45" fmla="*/ 264 h 424"/>
                <a:gd name="T46" fmla="*/ 59 w 752"/>
                <a:gd name="T47" fmla="*/ 288 h 424"/>
                <a:gd name="T48" fmla="*/ 52 w 752"/>
                <a:gd name="T49" fmla="*/ 320 h 424"/>
                <a:gd name="T50" fmla="*/ 0 w 752"/>
                <a:gd name="T51" fmla="*/ 336 h 424"/>
                <a:gd name="T52" fmla="*/ 37 w 752"/>
                <a:gd name="T53" fmla="*/ 384 h 424"/>
                <a:gd name="T54" fmla="*/ 59 w 752"/>
                <a:gd name="T55" fmla="*/ 384 h 424"/>
                <a:gd name="T56" fmla="*/ 148 w 752"/>
                <a:gd name="T57" fmla="*/ 416 h 424"/>
                <a:gd name="T58" fmla="*/ 207 w 752"/>
                <a:gd name="T59" fmla="*/ 424 h 424"/>
                <a:gd name="T60" fmla="*/ 258 w 752"/>
                <a:gd name="T61" fmla="*/ 424 h 424"/>
                <a:gd name="T62" fmla="*/ 287 w 752"/>
                <a:gd name="T63" fmla="*/ 360 h 424"/>
                <a:gd name="T64" fmla="*/ 369 w 752"/>
                <a:gd name="T65" fmla="*/ 336 h 424"/>
                <a:gd name="T66" fmla="*/ 406 w 752"/>
                <a:gd name="T67" fmla="*/ 360 h 424"/>
                <a:gd name="T68" fmla="*/ 450 w 752"/>
                <a:gd name="T69" fmla="*/ 320 h 424"/>
                <a:gd name="T70" fmla="*/ 457 w 752"/>
                <a:gd name="T71" fmla="*/ 288 h 424"/>
                <a:gd name="T72" fmla="*/ 494 w 752"/>
                <a:gd name="T73" fmla="*/ 272 h 424"/>
                <a:gd name="T74" fmla="*/ 487 w 752"/>
                <a:gd name="T75" fmla="*/ 248 h 424"/>
                <a:gd name="T76" fmla="*/ 531 w 752"/>
                <a:gd name="T77" fmla="*/ 232 h 424"/>
                <a:gd name="T78" fmla="*/ 546 w 752"/>
                <a:gd name="T79" fmla="*/ 232 h 424"/>
                <a:gd name="T80" fmla="*/ 583 w 752"/>
                <a:gd name="T81" fmla="*/ 176 h 424"/>
                <a:gd name="T82" fmla="*/ 583 w 752"/>
                <a:gd name="T83" fmla="*/ 144 h 424"/>
                <a:gd name="T84" fmla="*/ 590 w 752"/>
                <a:gd name="T85" fmla="*/ 112 h 424"/>
                <a:gd name="T86" fmla="*/ 634 w 752"/>
                <a:gd name="T87" fmla="*/ 112 h 424"/>
                <a:gd name="T88" fmla="*/ 686 w 752"/>
                <a:gd name="T89" fmla="*/ 1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2" h="424">
                  <a:moveTo>
                    <a:pt x="745" y="96"/>
                  </a:moveTo>
                  <a:lnTo>
                    <a:pt x="752" y="96"/>
                  </a:lnTo>
                  <a:lnTo>
                    <a:pt x="752" y="88"/>
                  </a:lnTo>
                  <a:lnTo>
                    <a:pt x="752" y="64"/>
                  </a:lnTo>
                  <a:lnTo>
                    <a:pt x="730" y="88"/>
                  </a:lnTo>
                  <a:lnTo>
                    <a:pt x="715" y="88"/>
                  </a:lnTo>
                  <a:lnTo>
                    <a:pt x="708" y="64"/>
                  </a:lnTo>
                  <a:lnTo>
                    <a:pt x="686" y="64"/>
                  </a:lnTo>
                  <a:lnTo>
                    <a:pt x="664" y="88"/>
                  </a:lnTo>
                  <a:lnTo>
                    <a:pt x="656" y="96"/>
                  </a:lnTo>
                  <a:lnTo>
                    <a:pt x="634" y="96"/>
                  </a:lnTo>
                  <a:lnTo>
                    <a:pt x="612" y="96"/>
                  </a:lnTo>
                  <a:lnTo>
                    <a:pt x="590" y="96"/>
                  </a:lnTo>
                  <a:lnTo>
                    <a:pt x="590" y="88"/>
                  </a:lnTo>
                  <a:lnTo>
                    <a:pt x="612" y="56"/>
                  </a:lnTo>
                  <a:lnTo>
                    <a:pt x="612" y="24"/>
                  </a:lnTo>
                  <a:lnTo>
                    <a:pt x="612" y="8"/>
                  </a:lnTo>
                  <a:lnTo>
                    <a:pt x="612" y="0"/>
                  </a:lnTo>
                  <a:lnTo>
                    <a:pt x="590" y="0"/>
                  </a:lnTo>
                  <a:lnTo>
                    <a:pt x="568" y="0"/>
                  </a:lnTo>
                  <a:lnTo>
                    <a:pt x="553" y="0"/>
                  </a:lnTo>
                  <a:lnTo>
                    <a:pt x="553" y="8"/>
                  </a:lnTo>
                  <a:lnTo>
                    <a:pt x="546" y="48"/>
                  </a:lnTo>
                  <a:lnTo>
                    <a:pt x="538" y="48"/>
                  </a:lnTo>
                  <a:lnTo>
                    <a:pt x="531" y="48"/>
                  </a:lnTo>
                  <a:lnTo>
                    <a:pt x="501" y="56"/>
                  </a:lnTo>
                  <a:lnTo>
                    <a:pt x="494" y="48"/>
                  </a:lnTo>
                  <a:lnTo>
                    <a:pt x="487" y="48"/>
                  </a:lnTo>
                  <a:lnTo>
                    <a:pt x="472" y="48"/>
                  </a:lnTo>
                  <a:lnTo>
                    <a:pt x="450" y="48"/>
                  </a:lnTo>
                  <a:lnTo>
                    <a:pt x="442" y="48"/>
                  </a:lnTo>
                  <a:lnTo>
                    <a:pt x="413" y="24"/>
                  </a:lnTo>
                  <a:lnTo>
                    <a:pt x="369" y="0"/>
                  </a:lnTo>
                  <a:lnTo>
                    <a:pt x="361" y="0"/>
                  </a:lnTo>
                  <a:lnTo>
                    <a:pt x="346" y="0"/>
                  </a:lnTo>
                  <a:lnTo>
                    <a:pt x="324" y="0"/>
                  </a:lnTo>
                  <a:lnTo>
                    <a:pt x="302" y="0"/>
                  </a:lnTo>
                  <a:lnTo>
                    <a:pt x="302" y="8"/>
                  </a:lnTo>
                  <a:lnTo>
                    <a:pt x="287" y="8"/>
                  </a:lnTo>
                  <a:lnTo>
                    <a:pt x="287" y="24"/>
                  </a:lnTo>
                  <a:lnTo>
                    <a:pt x="265" y="48"/>
                  </a:lnTo>
                  <a:lnTo>
                    <a:pt x="258" y="48"/>
                  </a:lnTo>
                  <a:lnTo>
                    <a:pt x="250" y="56"/>
                  </a:lnTo>
                  <a:lnTo>
                    <a:pt x="229" y="48"/>
                  </a:lnTo>
                  <a:lnTo>
                    <a:pt x="222" y="56"/>
                  </a:lnTo>
                  <a:lnTo>
                    <a:pt x="207" y="56"/>
                  </a:lnTo>
                  <a:lnTo>
                    <a:pt x="185" y="88"/>
                  </a:lnTo>
                  <a:lnTo>
                    <a:pt x="185" y="96"/>
                  </a:lnTo>
                  <a:lnTo>
                    <a:pt x="177" y="96"/>
                  </a:lnTo>
                  <a:lnTo>
                    <a:pt x="163" y="96"/>
                  </a:lnTo>
                  <a:lnTo>
                    <a:pt x="148" y="96"/>
                  </a:lnTo>
                  <a:lnTo>
                    <a:pt x="148" y="88"/>
                  </a:lnTo>
                  <a:lnTo>
                    <a:pt x="148" y="56"/>
                  </a:lnTo>
                  <a:lnTo>
                    <a:pt x="141" y="56"/>
                  </a:lnTo>
                  <a:lnTo>
                    <a:pt x="126" y="48"/>
                  </a:lnTo>
                  <a:lnTo>
                    <a:pt x="89" y="88"/>
                  </a:lnTo>
                  <a:lnTo>
                    <a:pt x="89" y="96"/>
                  </a:lnTo>
                  <a:lnTo>
                    <a:pt x="74" y="112"/>
                  </a:lnTo>
                  <a:lnTo>
                    <a:pt x="59" y="112"/>
                  </a:lnTo>
                  <a:lnTo>
                    <a:pt x="52" y="112"/>
                  </a:lnTo>
                  <a:lnTo>
                    <a:pt x="52" y="152"/>
                  </a:lnTo>
                  <a:lnTo>
                    <a:pt x="52" y="160"/>
                  </a:lnTo>
                  <a:lnTo>
                    <a:pt x="45" y="168"/>
                  </a:lnTo>
                  <a:lnTo>
                    <a:pt x="45" y="176"/>
                  </a:lnTo>
                  <a:lnTo>
                    <a:pt x="45" y="208"/>
                  </a:lnTo>
                  <a:lnTo>
                    <a:pt x="45" y="232"/>
                  </a:lnTo>
                  <a:lnTo>
                    <a:pt x="45" y="248"/>
                  </a:lnTo>
                  <a:lnTo>
                    <a:pt x="37" y="248"/>
                  </a:lnTo>
                  <a:lnTo>
                    <a:pt x="37" y="264"/>
                  </a:lnTo>
                  <a:lnTo>
                    <a:pt x="37" y="272"/>
                  </a:lnTo>
                  <a:lnTo>
                    <a:pt x="52" y="288"/>
                  </a:lnTo>
                  <a:lnTo>
                    <a:pt x="59" y="288"/>
                  </a:lnTo>
                  <a:lnTo>
                    <a:pt x="59" y="296"/>
                  </a:lnTo>
                  <a:lnTo>
                    <a:pt x="59" y="320"/>
                  </a:lnTo>
                  <a:lnTo>
                    <a:pt x="52" y="320"/>
                  </a:lnTo>
                  <a:lnTo>
                    <a:pt x="45" y="320"/>
                  </a:lnTo>
                  <a:lnTo>
                    <a:pt x="8" y="328"/>
                  </a:lnTo>
                  <a:lnTo>
                    <a:pt x="0" y="336"/>
                  </a:lnTo>
                  <a:lnTo>
                    <a:pt x="0" y="360"/>
                  </a:lnTo>
                  <a:lnTo>
                    <a:pt x="8" y="360"/>
                  </a:lnTo>
                  <a:lnTo>
                    <a:pt x="37" y="384"/>
                  </a:lnTo>
                  <a:lnTo>
                    <a:pt x="45" y="384"/>
                  </a:lnTo>
                  <a:lnTo>
                    <a:pt x="52" y="384"/>
                  </a:lnTo>
                  <a:lnTo>
                    <a:pt x="59" y="384"/>
                  </a:lnTo>
                  <a:lnTo>
                    <a:pt x="89" y="408"/>
                  </a:lnTo>
                  <a:lnTo>
                    <a:pt x="126" y="416"/>
                  </a:lnTo>
                  <a:lnTo>
                    <a:pt x="148" y="416"/>
                  </a:lnTo>
                  <a:lnTo>
                    <a:pt x="163" y="424"/>
                  </a:lnTo>
                  <a:lnTo>
                    <a:pt x="177" y="424"/>
                  </a:lnTo>
                  <a:lnTo>
                    <a:pt x="207" y="424"/>
                  </a:lnTo>
                  <a:lnTo>
                    <a:pt x="222" y="424"/>
                  </a:lnTo>
                  <a:lnTo>
                    <a:pt x="250" y="424"/>
                  </a:lnTo>
                  <a:lnTo>
                    <a:pt x="258" y="424"/>
                  </a:lnTo>
                  <a:lnTo>
                    <a:pt x="258" y="416"/>
                  </a:lnTo>
                  <a:lnTo>
                    <a:pt x="265" y="384"/>
                  </a:lnTo>
                  <a:lnTo>
                    <a:pt x="287" y="360"/>
                  </a:lnTo>
                  <a:lnTo>
                    <a:pt x="309" y="336"/>
                  </a:lnTo>
                  <a:lnTo>
                    <a:pt x="346" y="336"/>
                  </a:lnTo>
                  <a:lnTo>
                    <a:pt x="369" y="336"/>
                  </a:lnTo>
                  <a:lnTo>
                    <a:pt x="398" y="336"/>
                  </a:lnTo>
                  <a:lnTo>
                    <a:pt x="406" y="336"/>
                  </a:lnTo>
                  <a:lnTo>
                    <a:pt x="406" y="360"/>
                  </a:lnTo>
                  <a:lnTo>
                    <a:pt x="413" y="336"/>
                  </a:lnTo>
                  <a:lnTo>
                    <a:pt x="450" y="328"/>
                  </a:lnTo>
                  <a:lnTo>
                    <a:pt x="450" y="320"/>
                  </a:lnTo>
                  <a:lnTo>
                    <a:pt x="457" y="320"/>
                  </a:lnTo>
                  <a:lnTo>
                    <a:pt x="457" y="296"/>
                  </a:lnTo>
                  <a:lnTo>
                    <a:pt x="457" y="288"/>
                  </a:lnTo>
                  <a:lnTo>
                    <a:pt x="472" y="272"/>
                  </a:lnTo>
                  <a:lnTo>
                    <a:pt x="487" y="272"/>
                  </a:lnTo>
                  <a:lnTo>
                    <a:pt x="494" y="272"/>
                  </a:lnTo>
                  <a:lnTo>
                    <a:pt x="501" y="272"/>
                  </a:lnTo>
                  <a:lnTo>
                    <a:pt x="494" y="248"/>
                  </a:lnTo>
                  <a:lnTo>
                    <a:pt x="487" y="248"/>
                  </a:lnTo>
                  <a:lnTo>
                    <a:pt x="494" y="232"/>
                  </a:lnTo>
                  <a:lnTo>
                    <a:pt x="501" y="232"/>
                  </a:lnTo>
                  <a:lnTo>
                    <a:pt x="531" y="232"/>
                  </a:lnTo>
                  <a:lnTo>
                    <a:pt x="538" y="248"/>
                  </a:lnTo>
                  <a:lnTo>
                    <a:pt x="546" y="248"/>
                  </a:lnTo>
                  <a:lnTo>
                    <a:pt x="546" y="232"/>
                  </a:lnTo>
                  <a:lnTo>
                    <a:pt x="553" y="224"/>
                  </a:lnTo>
                  <a:lnTo>
                    <a:pt x="568" y="200"/>
                  </a:lnTo>
                  <a:lnTo>
                    <a:pt x="583" y="176"/>
                  </a:lnTo>
                  <a:lnTo>
                    <a:pt x="583" y="168"/>
                  </a:lnTo>
                  <a:lnTo>
                    <a:pt x="583" y="160"/>
                  </a:lnTo>
                  <a:lnTo>
                    <a:pt x="583" y="144"/>
                  </a:lnTo>
                  <a:lnTo>
                    <a:pt x="583" y="136"/>
                  </a:lnTo>
                  <a:lnTo>
                    <a:pt x="583" y="112"/>
                  </a:lnTo>
                  <a:lnTo>
                    <a:pt x="590" y="112"/>
                  </a:lnTo>
                  <a:lnTo>
                    <a:pt x="612" y="112"/>
                  </a:lnTo>
                  <a:lnTo>
                    <a:pt x="620" y="112"/>
                  </a:lnTo>
                  <a:lnTo>
                    <a:pt x="634" y="112"/>
                  </a:lnTo>
                  <a:lnTo>
                    <a:pt x="656" y="112"/>
                  </a:lnTo>
                  <a:lnTo>
                    <a:pt x="664" y="112"/>
                  </a:lnTo>
                  <a:lnTo>
                    <a:pt x="686" y="112"/>
                  </a:lnTo>
                  <a:lnTo>
                    <a:pt x="745" y="112"/>
                  </a:lnTo>
                  <a:lnTo>
                    <a:pt x="745" y="9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14" name="Freeform 382"/>
            <p:cNvSpPr>
              <a:spLocks/>
            </p:cNvSpPr>
            <p:nvPr/>
          </p:nvSpPr>
          <p:spPr bwMode="auto">
            <a:xfrm>
              <a:off x="656" y="19219"/>
              <a:ext cx="752" cy="424"/>
            </a:xfrm>
            <a:custGeom>
              <a:avLst/>
              <a:gdLst>
                <a:gd name="T0" fmla="*/ 752 w 752"/>
                <a:gd name="T1" fmla="*/ 88 h 424"/>
                <a:gd name="T2" fmla="*/ 715 w 752"/>
                <a:gd name="T3" fmla="*/ 88 h 424"/>
                <a:gd name="T4" fmla="*/ 664 w 752"/>
                <a:gd name="T5" fmla="*/ 88 h 424"/>
                <a:gd name="T6" fmla="*/ 612 w 752"/>
                <a:gd name="T7" fmla="*/ 96 h 424"/>
                <a:gd name="T8" fmla="*/ 612 w 752"/>
                <a:gd name="T9" fmla="*/ 56 h 424"/>
                <a:gd name="T10" fmla="*/ 612 w 752"/>
                <a:gd name="T11" fmla="*/ 0 h 424"/>
                <a:gd name="T12" fmla="*/ 553 w 752"/>
                <a:gd name="T13" fmla="*/ 0 h 424"/>
                <a:gd name="T14" fmla="*/ 538 w 752"/>
                <a:gd name="T15" fmla="*/ 48 h 424"/>
                <a:gd name="T16" fmla="*/ 494 w 752"/>
                <a:gd name="T17" fmla="*/ 48 h 424"/>
                <a:gd name="T18" fmla="*/ 450 w 752"/>
                <a:gd name="T19" fmla="*/ 48 h 424"/>
                <a:gd name="T20" fmla="*/ 369 w 752"/>
                <a:gd name="T21" fmla="*/ 0 h 424"/>
                <a:gd name="T22" fmla="*/ 324 w 752"/>
                <a:gd name="T23" fmla="*/ 0 h 424"/>
                <a:gd name="T24" fmla="*/ 287 w 752"/>
                <a:gd name="T25" fmla="*/ 8 h 424"/>
                <a:gd name="T26" fmla="*/ 258 w 752"/>
                <a:gd name="T27" fmla="*/ 48 h 424"/>
                <a:gd name="T28" fmla="*/ 222 w 752"/>
                <a:gd name="T29" fmla="*/ 56 h 424"/>
                <a:gd name="T30" fmla="*/ 185 w 752"/>
                <a:gd name="T31" fmla="*/ 96 h 424"/>
                <a:gd name="T32" fmla="*/ 148 w 752"/>
                <a:gd name="T33" fmla="*/ 96 h 424"/>
                <a:gd name="T34" fmla="*/ 141 w 752"/>
                <a:gd name="T35" fmla="*/ 56 h 424"/>
                <a:gd name="T36" fmla="*/ 89 w 752"/>
                <a:gd name="T37" fmla="*/ 96 h 424"/>
                <a:gd name="T38" fmla="*/ 52 w 752"/>
                <a:gd name="T39" fmla="*/ 112 h 424"/>
                <a:gd name="T40" fmla="*/ 45 w 752"/>
                <a:gd name="T41" fmla="*/ 168 h 424"/>
                <a:gd name="T42" fmla="*/ 45 w 752"/>
                <a:gd name="T43" fmla="*/ 232 h 424"/>
                <a:gd name="T44" fmla="*/ 37 w 752"/>
                <a:gd name="T45" fmla="*/ 264 h 424"/>
                <a:gd name="T46" fmla="*/ 59 w 752"/>
                <a:gd name="T47" fmla="*/ 288 h 424"/>
                <a:gd name="T48" fmla="*/ 52 w 752"/>
                <a:gd name="T49" fmla="*/ 320 h 424"/>
                <a:gd name="T50" fmla="*/ 0 w 752"/>
                <a:gd name="T51" fmla="*/ 336 h 424"/>
                <a:gd name="T52" fmla="*/ 37 w 752"/>
                <a:gd name="T53" fmla="*/ 384 h 424"/>
                <a:gd name="T54" fmla="*/ 59 w 752"/>
                <a:gd name="T55" fmla="*/ 384 h 424"/>
                <a:gd name="T56" fmla="*/ 148 w 752"/>
                <a:gd name="T57" fmla="*/ 416 h 424"/>
                <a:gd name="T58" fmla="*/ 207 w 752"/>
                <a:gd name="T59" fmla="*/ 424 h 424"/>
                <a:gd name="T60" fmla="*/ 258 w 752"/>
                <a:gd name="T61" fmla="*/ 424 h 424"/>
                <a:gd name="T62" fmla="*/ 287 w 752"/>
                <a:gd name="T63" fmla="*/ 360 h 424"/>
                <a:gd name="T64" fmla="*/ 369 w 752"/>
                <a:gd name="T65" fmla="*/ 336 h 424"/>
                <a:gd name="T66" fmla="*/ 406 w 752"/>
                <a:gd name="T67" fmla="*/ 360 h 424"/>
                <a:gd name="T68" fmla="*/ 450 w 752"/>
                <a:gd name="T69" fmla="*/ 320 h 424"/>
                <a:gd name="T70" fmla="*/ 457 w 752"/>
                <a:gd name="T71" fmla="*/ 288 h 424"/>
                <a:gd name="T72" fmla="*/ 494 w 752"/>
                <a:gd name="T73" fmla="*/ 272 h 424"/>
                <a:gd name="T74" fmla="*/ 487 w 752"/>
                <a:gd name="T75" fmla="*/ 248 h 424"/>
                <a:gd name="T76" fmla="*/ 531 w 752"/>
                <a:gd name="T77" fmla="*/ 232 h 424"/>
                <a:gd name="T78" fmla="*/ 546 w 752"/>
                <a:gd name="T79" fmla="*/ 232 h 424"/>
                <a:gd name="T80" fmla="*/ 583 w 752"/>
                <a:gd name="T81" fmla="*/ 176 h 424"/>
                <a:gd name="T82" fmla="*/ 583 w 752"/>
                <a:gd name="T83" fmla="*/ 144 h 424"/>
                <a:gd name="T84" fmla="*/ 590 w 752"/>
                <a:gd name="T85" fmla="*/ 112 h 424"/>
                <a:gd name="T86" fmla="*/ 634 w 752"/>
                <a:gd name="T87" fmla="*/ 112 h 424"/>
                <a:gd name="T88" fmla="*/ 686 w 752"/>
                <a:gd name="T89" fmla="*/ 11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2" h="424">
                  <a:moveTo>
                    <a:pt x="745" y="96"/>
                  </a:moveTo>
                  <a:lnTo>
                    <a:pt x="752" y="96"/>
                  </a:lnTo>
                  <a:lnTo>
                    <a:pt x="752" y="88"/>
                  </a:lnTo>
                  <a:lnTo>
                    <a:pt x="752" y="64"/>
                  </a:lnTo>
                  <a:lnTo>
                    <a:pt x="730" y="88"/>
                  </a:lnTo>
                  <a:lnTo>
                    <a:pt x="715" y="88"/>
                  </a:lnTo>
                  <a:lnTo>
                    <a:pt x="708" y="64"/>
                  </a:lnTo>
                  <a:lnTo>
                    <a:pt x="686" y="64"/>
                  </a:lnTo>
                  <a:lnTo>
                    <a:pt x="664" y="88"/>
                  </a:lnTo>
                  <a:lnTo>
                    <a:pt x="656" y="96"/>
                  </a:lnTo>
                  <a:lnTo>
                    <a:pt x="634" y="96"/>
                  </a:lnTo>
                  <a:lnTo>
                    <a:pt x="612" y="96"/>
                  </a:lnTo>
                  <a:lnTo>
                    <a:pt x="590" y="96"/>
                  </a:lnTo>
                  <a:lnTo>
                    <a:pt x="590" y="88"/>
                  </a:lnTo>
                  <a:lnTo>
                    <a:pt x="612" y="56"/>
                  </a:lnTo>
                  <a:lnTo>
                    <a:pt x="612" y="24"/>
                  </a:lnTo>
                  <a:lnTo>
                    <a:pt x="612" y="8"/>
                  </a:lnTo>
                  <a:lnTo>
                    <a:pt x="612" y="0"/>
                  </a:lnTo>
                  <a:lnTo>
                    <a:pt x="590" y="0"/>
                  </a:lnTo>
                  <a:lnTo>
                    <a:pt x="568" y="0"/>
                  </a:lnTo>
                  <a:lnTo>
                    <a:pt x="553" y="0"/>
                  </a:lnTo>
                  <a:lnTo>
                    <a:pt x="553" y="8"/>
                  </a:lnTo>
                  <a:lnTo>
                    <a:pt x="546" y="48"/>
                  </a:lnTo>
                  <a:lnTo>
                    <a:pt x="538" y="48"/>
                  </a:lnTo>
                  <a:lnTo>
                    <a:pt x="531" y="48"/>
                  </a:lnTo>
                  <a:lnTo>
                    <a:pt x="501" y="56"/>
                  </a:lnTo>
                  <a:lnTo>
                    <a:pt x="494" y="48"/>
                  </a:lnTo>
                  <a:lnTo>
                    <a:pt x="487" y="48"/>
                  </a:lnTo>
                  <a:lnTo>
                    <a:pt x="472" y="48"/>
                  </a:lnTo>
                  <a:lnTo>
                    <a:pt x="450" y="48"/>
                  </a:lnTo>
                  <a:lnTo>
                    <a:pt x="442" y="48"/>
                  </a:lnTo>
                  <a:lnTo>
                    <a:pt x="413" y="24"/>
                  </a:lnTo>
                  <a:lnTo>
                    <a:pt x="369" y="0"/>
                  </a:lnTo>
                  <a:lnTo>
                    <a:pt x="361" y="0"/>
                  </a:lnTo>
                  <a:lnTo>
                    <a:pt x="346" y="0"/>
                  </a:lnTo>
                  <a:lnTo>
                    <a:pt x="324" y="0"/>
                  </a:lnTo>
                  <a:lnTo>
                    <a:pt x="302" y="0"/>
                  </a:lnTo>
                  <a:lnTo>
                    <a:pt x="302" y="8"/>
                  </a:lnTo>
                  <a:lnTo>
                    <a:pt x="287" y="8"/>
                  </a:lnTo>
                  <a:lnTo>
                    <a:pt x="287" y="24"/>
                  </a:lnTo>
                  <a:lnTo>
                    <a:pt x="265" y="48"/>
                  </a:lnTo>
                  <a:lnTo>
                    <a:pt x="258" y="48"/>
                  </a:lnTo>
                  <a:lnTo>
                    <a:pt x="250" y="56"/>
                  </a:lnTo>
                  <a:lnTo>
                    <a:pt x="229" y="48"/>
                  </a:lnTo>
                  <a:lnTo>
                    <a:pt x="222" y="56"/>
                  </a:lnTo>
                  <a:lnTo>
                    <a:pt x="207" y="56"/>
                  </a:lnTo>
                  <a:lnTo>
                    <a:pt x="185" y="88"/>
                  </a:lnTo>
                  <a:lnTo>
                    <a:pt x="185" y="96"/>
                  </a:lnTo>
                  <a:lnTo>
                    <a:pt x="177" y="96"/>
                  </a:lnTo>
                  <a:lnTo>
                    <a:pt x="163" y="96"/>
                  </a:lnTo>
                  <a:lnTo>
                    <a:pt x="148" y="96"/>
                  </a:lnTo>
                  <a:lnTo>
                    <a:pt x="148" y="88"/>
                  </a:lnTo>
                  <a:lnTo>
                    <a:pt x="148" y="56"/>
                  </a:lnTo>
                  <a:lnTo>
                    <a:pt x="141" y="56"/>
                  </a:lnTo>
                  <a:lnTo>
                    <a:pt x="126" y="48"/>
                  </a:lnTo>
                  <a:lnTo>
                    <a:pt x="89" y="88"/>
                  </a:lnTo>
                  <a:lnTo>
                    <a:pt x="89" y="96"/>
                  </a:lnTo>
                  <a:lnTo>
                    <a:pt x="74" y="112"/>
                  </a:lnTo>
                  <a:lnTo>
                    <a:pt x="59" y="112"/>
                  </a:lnTo>
                  <a:lnTo>
                    <a:pt x="52" y="112"/>
                  </a:lnTo>
                  <a:lnTo>
                    <a:pt x="52" y="152"/>
                  </a:lnTo>
                  <a:lnTo>
                    <a:pt x="52" y="160"/>
                  </a:lnTo>
                  <a:lnTo>
                    <a:pt x="45" y="168"/>
                  </a:lnTo>
                  <a:lnTo>
                    <a:pt x="45" y="176"/>
                  </a:lnTo>
                  <a:lnTo>
                    <a:pt x="45" y="208"/>
                  </a:lnTo>
                  <a:lnTo>
                    <a:pt x="45" y="232"/>
                  </a:lnTo>
                  <a:lnTo>
                    <a:pt x="45" y="248"/>
                  </a:lnTo>
                  <a:lnTo>
                    <a:pt x="37" y="248"/>
                  </a:lnTo>
                  <a:lnTo>
                    <a:pt x="37" y="264"/>
                  </a:lnTo>
                  <a:lnTo>
                    <a:pt x="37" y="272"/>
                  </a:lnTo>
                  <a:lnTo>
                    <a:pt x="52" y="288"/>
                  </a:lnTo>
                  <a:lnTo>
                    <a:pt x="59" y="288"/>
                  </a:lnTo>
                  <a:lnTo>
                    <a:pt x="59" y="296"/>
                  </a:lnTo>
                  <a:lnTo>
                    <a:pt x="59" y="320"/>
                  </a:lnTo>
                  <a:lnTo>
                    <a:pt x="52" y="320"/>
                  </a:lnTo>
                  <a:lnTo>
                    <a:pt x="45" y="320"/>
                  </a:lnTo>
                  <a:lnTo>
                    <a:pt x="8" y="328"/>
                  </a:lnTo>
                  <a:lnTo>
                    <a:pt x="0" y="336"/>
                  </a:lnTo>
                  <a:lnTo>
                    <a:pt x="0" y="360"/>
                  </a:lnTo>
                  <a:lnTo>
                    <a:pt x="8" y="360"/>
                  </a:lnTo>
                  <a:lnTo>
                    <a:pt x="37" y="384"/>
                  </a:lnTo>
                  <a:lnTo>
                    <a:pt x="45" y="384"/>
                  </a:lnTo>
                  <a:lnTo>
                    <a:pt x="52" y="384"/>
                  </a:lnTo>
                  <a:lnTo>
                    <a:pt x="59" y="384"/>
                  </a:lnTo>
                  <a:lnTo>
                    <a:pt x="89" y="408"/>
                  </a:lnTo>
                  <a:lnTo>
                    <a:pt x="126" y="416"/>
                  </a:lnTo>
                  <a:lnTo>
                    <a:pt x="148" y="416"/>
                  </a:lnTo>
                  <a:lnTo>
                    <a:pt x="163" y="424"/>
                  </a:lnTo>
                  <a:lnTo>
                    <a:pt x="177" y="424"/>
                  </a:lnTo>
                  <a:lnTo>
                    <a:pt x="207" y="424"/>
                  </a:lnTo>
                  <a:lnTo>
                    <a:pt x="222" y="424"/>
                  </a:lnTo>
                  <a:lnTo>
                    <a:pt x="250" y="424"/>
                  </a:lnTo>
                  <a:lnTo>
                    <a:pt x="258" y="424"/>
                  </a:lnTo>
                  <a:lnTo>
                    <a:pt x="258" y="416"/>
                  </a:lnTo>
                  <a:lnTo>
                    <a:pt x="265" y="384"/>
                  </a:lnTo>
                  <a:lnTo>
                    <a:pt x="287" y="360"/>
                  </a:lnTo>
                  <a:lnTo>
                    <a:pt x="309" y="336"/>
                  </a:lnTo>
                  <a:lnTo>
                    <a:pt x="346" y="336"/>
                  </a:lnTo>
                  <a:lnTo>
                    <a:pt x="369" y="336"/>
                  </a:lnTo>
                  <a:lnTo>
                    <a:pt x="398" y="336"/>
                  </a:lnTo>
                  <a:lnTo>
                    <a:pt x="406" y="336"/>
                  </a:lnTo>
                  <a:lnTo>
                    <a:pt x="406" y="360"/>
                  </a:lnTo>
                  <a:lnTo>
                    <a:pt x="413" y="336"/>
                  </a:lnTo>
                  <a:lnTo>
                    <a:pt x="450" y="328"/>
                  </a:lnTo>
                  <a:lnTo>
                    <a:pt x="450" y="320"/>
                  </a:lnTo>
                  <a:lnTo>
                    <a:pt x="457" y="320"/>
                  </a:lnTo>
                  <a:lnTo>
                    <a:pt x="457" y="296"/>
                  </a:lnTo>
                  <a:lnTo>
                    <a:pt x="457" y="288"/>
                  </a:lnTo>
                  <a:lnTo>
                    <a:pt x="472" y="272"/>
                  </a:lnTo>
                  <a:lnTo>
                    <a:pt x="487" y="272"/>
                  </a:lnTo>
                  <a:lnTo>
                    <a:pt x="494" y="272"/>
                  </a:lnTo>
                  <a:lnTo>
                    <a:pt x="501" y="272"/>
                  </a:lnTo>
                  <a:lnTo>
                    <a:pt x="494" y="248"/>
                  </a:lnTo>
                  <a:lnTo>
                    <a:pt x="487" y="248"/>
                  </a:lnTo>
                  <a:lnTo>
                    <a:pt x="494" y="232"/>
                  </a:lnTo>
                  <a:lnTo>
                    <a:pt x="501" y="232"/>
                  </a:lnTo>
                  <a:lnTo>
                    <a:pt x="531" y="232"/>
                  </a:lnTo>
                  <a:lnTo>
                    <a:pt x="538" y="248"/>
                  </a:lnTo>
                  <a:lnTo>
                    <a:pt x="546" y="248"/>
                  </a:lnTo>
                  <a:lnTo>
                    <a:pt x="546" y="232"/>
                  </a:lnTo>
                  <a:lnTo>
                    <a:pt x="553" y="224"/>
                  </a:lnTo>
                  <a:lnTo>
                    <a:pt x="568" y="200"/>
                  </a:lnTo>
                  <a:lnTo>
                    <a:pt x="583" y="176"/>
                  </a:lnTo>
                  <a:lnTo>
                    <a:pt x="583" y="168"/>
                  </a:lnTo>
                  <a:lnTo>
                    <a:pt x="583" y="160"/>
                  </a:lnTo>
                  <a:lnTo>
                    <a:pt x="583" y="144"/>
                  </a:lnTo>
                  <a:lnTo>
                    <a:pt x="583" y="136"/>
                  </a:lnTo>
                  <a:lnTo>
                    <a:pt x="583" y="112"/>
                  </a:lnTo>
                  <a:lnTo>
                    <a:pt x="590" y="112"/>
                  </a:lnTo>
                  <a:lnTo>
                    <a:pt x="612" y="112"/>
                  </a:lnTo>
                  <a:lnTo>
                    <a:pt x="620" y="112"/>
                  </a:lnTo>
                  <a:lnTo>
                    <a:pt x="634" y="112"/>
                  </a:lnTo>
                  <a:lnTo>
                    <a:pt x="656" y="112"/>
                  </a:lnTo>
                  <a:lnTo>
                    <a:pt x="664" y="112"/>
                  </a:lnTo>
                  <a:lnTo>
                    <a:pt x="686" y="112"/>
                  </a:lnTo>
                  <a:lnTo>
                    <a:pt x="745" y="112"/>
                  </a:lnTo>
                  <a:lnTo>
                    <a:pt x="745" y="9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15" name="Group 383"/>
          <p:cNvGrpSpPr>
            <a:grpSpLocks/>
          </p:cNvGrpSpPr>
          <p:nvPr/>
        </p:nvGrpSpPr>
        <p:grpSpPr bwMode="auto">
          <a:xfrm>
            <a:off x="1643063" y="2203450"/>
            <a:ext cx="573087" cy="404813"/>
            <a:chOff x="1069" y="19076"/>
            <a:chExt cx="361" cy="255"/>
          </a:xfrm>
        </p:grpSpPr>
        <p:sp>
          <p:nvSpPr>
            <p:cNvPr id="658816" name="Freeform 384"/>
            <p:cNvSpPr>
              <a:spLocks/>
            </p:cNvSpPr>
            <p:nvPr/>
          </p:nvSpPr>
          <p:spPr bwMode="auto">
            <a:xfrm>
              <a:off x="1069" y="19076"/>
              <a:ext cx="361" cy="255"/>
            </a:xfrm>
            <a:custGeom>
              <a:avLst/>
              <a:gdLst>
                <a:gd name="T0" fmla="*/ 221 w 361"/>
                <a:gd name="T1" fmla="*/ 95 h 255"/>
                <a:gd name="T2" fmla="*/ 177 w 361"/>
                <a:gd name="T3" fmla="*/ 95 h 255"/>
                <a:gd name="T4" fmla="*/ 162 w 361"/>
                <a:gd name="T5" fmla="*/ 79 h 255"/>
                <a:gd name="T6" fmla="*/ 133 w 361"/>
                <a:gd name="T7" fmla="*/ 79 h 255"/>
                <a:gd name="T8" fmla="*/ 118 w 361"/>
                <a:gd name="T9" fmla="*/ 48 h 255"/>
                <a:gd name="T10" fmla="*/ 140 w 361"/>
                <a:gd name="T11" fmla="*/ 40 h 255"/>
                <a:gd name="T12" fmla="*/ 177 w 361"/>
                <a:gd name="T13" fmla="*/ 40 h 255"/>
                <a:gd name="T14" fmla="*/ 177 w 361"/>
                <a:gd name="T15" fmla="*/ 8 h 255"/>
                <a:gd name="T16" fmla="*/ 162 w 361"/>
                <a:gd name="T17" fmla="*/ 8 h 255"/>
                <a:gd name="T18" fmla="*/ 140 w 361"/>
                <a:gd name="T19" fmla="*/ 8 h 255"/>
                <a:gd name="T20" fmla="*/ 133 w 361"/>
                <a:gd name="T21" fmla="*/ 16 h 255"/>
                <a:gd name="T22" fmla="*/ 118 w 361"/>
                <a:gd name="T23" fmla="*/ 40 h 255"/>
                <a:gd name="T24" fmla="*/ 89 w 361"/>
                <a:gd name="T25" fmla="*/ 48 h 255"/>
                <a:gd name="T26" fmla="*/ 59 w 361"/>
                <a:gd name="T27" fmla="*/ 48 h 255"/>
                <a:gd name="T28" fmla="*/ 8 w 361"/>
                <a:gd name="T29" fmla="*/ 48 h 255"/>
                <a:gd name="T30" fmla="*/ 37 w 361"/>
                <a:gd name="T31" fmla="*/ 79 h 255"/>
                <a:gd name="T32" fmla="*/ 45 w 361"/>
                <a:gd name="T33" fmla="*/ 111 h 255"/>
                <a:gd name="T34" fmla="*/ 45 w 361"/>
                <a:gd name="T35" fmla="*/ 135 h 255"/>
                <a:gd name="T36" fmla="*/ 37 w 361"/>
                <a:gd name="T37" fmla="*/ 151 h 255"/>
                <a:gd name="T38" fmla="*/ 0 w 361"/>
                <a:gd name="T39" fmla="*/ 183 h 255"/>
                <a:gd name="T40" fmla="*/ 37 w 361"/>
                <a:gd name="T41" fmla="*/ 207 h 255"/>
                <a:gd name="T42" fmla="*/ 59 w 361"/>
                <a:gd name="T43" fmla="*/ 191 h 255"/>
                <a:gd name="T44" fmla="*/ 89 w 361"/>
                <a:gd name="T45" fmla="*/ 207 h 255"/>
                <a:gd name="T46" fmla="*/ 96 w 361"/>
                <a:gd name="T47" fmla="*/ 191 h 255"/>
                <a:gd name="T48" fmla="*/ 133 w 361"/>
                <a:gd name="T49" fmla="*/ 191 h 255"/>
                <a:gd name="T50" fmla="*/ 140 w 361"/>
                <a:gd name="T51" fmla="*/ 151 h 255"/>
                <a:gd name="T52" fmla="*/ 177 w 361"/>
                <a:gd name="T53" fmla="*/ 151 h 255"/>
                <a:gd name="T54" fmla="*/ 177 w 361"/>
                <a:gd name="T55" fmla="*/ 183 h 255"/>
                <a:gd name="T56" fmla="*/ 177 w 361"/>
                <a:gd name="T57" fmla="*/ 239 h 255"/>
                <a:gd name="T58" fmla="*/ 214 w 361"/>
                <a:gd name="T59" fmla="*/ 255 h 255"/>
                <a:gd name="T60" fmla="*/ 236 w 361"/>
                <a:gd name="T61" fmla="*/ 255 h 255"/>
                <a:gd name="T62" fmla="*/ 258 w 361"/>
                <a:gd name="T63" fmla="*/ 231 h 255"/>
                <a:gd name="T64" fmla="*/ 302 w 361"/>
                <a:gd name="T65" fmla="*/ 239 h 255"/>
                <a:gd name="T66" fmla="*/ 325 w 361"/>
                <a:gd name="T67" fmla="*/ 231 h 255"/>
                <a:gd name="T68" fmla="*/ 354 w 361"/>
                <a:gd name="T69" fmla="*/ 239 h 255"/>
                <a:gd name="T70" fmla="*/ 361 w 361"/>
                <a:gd name="T71" fmla="*/ 231 h 255"/>
                <a:gd name="T72" fmla="*/ 361 w 361"/>
                <a:gd name="T73" fmla="*/ 191 h 255"/>
                <a:gd name="T74" fmla="*/ 354 w 361"/>
                <a:gd name="T75" fmla="*/ 167 h 255"/>
                <a:gd name="T76" fmla="*/ 317 w 361"/>
                <a:gd name="T77" fmla="*/ 167 h 255"/>
                <a:gd name="T78" fmla="*/ 310 w 361"/>
                <a:gd name="T79" fmla="*/ 135 h 255"/>
                <a:gd name="T80" fmla="*/ 310 w 361"/>
                <a:gd name="T81" fmla="*/ 111 h 255"/>
                <a:gd name="T82" fmla="*/ 258 w 361"/>
                <a:gd name="T83" fmla="*/ 111 h 255"/>
                <a:gd name="T84" fmla="*/ 221 w 361"/>
                <a:gd name="T85" fmla="*/ 1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255">
                  <a:moveTo>
                    <a:pt x="221" y="111"/>
                  </a:moveTo>
                  <a:lnTo>
                    <a:pt x="221" y="95"/>
                  </a:lnTo>
                  <a:lnTo>
                    <a:pt x="199" y="95"/>
                  </a:lnTo>
                  <a:lnTo>
                    <a:pt x="177" y="95"/>
                  </a:lnTo>
                  <a:lnTo>
                    <a:pt x="177" y="79"/>
                  </a:lnTo>
                  <a:lnTo>
                    <a:pt x="162" y="79"/>
                  </a:lnTo>
                  <a:lnTo>
                    <a:pt x="140" y="79"/>
                  </a:lnTo>
                  <a:lnTo>
                    <a:pt x="133" y="79"/>
                  </a:lnTo>
                  <a:lnTo>
                    <a:pt x="118" y="79"/>
                  </a:lnTo>
                  <a:lnTo>
                    <a:pt x="118" y="48"/>
                  </a:lnTo>
                  <a:lnTo>
                    <a:pt x="133" y="40"/>
                  </a:lnTo>
                  <a:lnTo>
                    <a:pt x="140" y="40"/>
                  </a:lnTo>
                  <a:lnTo>
                    <a:pt x="162" y="40"/>
                  </a:lnTo>
                  <a:lnTo>
                    <a:pt x="177" y="40"/>
                  </a:lnTo>
                  <a:lnTo>
                    <a:pt x="199" y="16"/>
                  </a:lnTo>
                  <a:lnTo>
                    <a:pt x="177" y="8"/>
                  </a:lnTo>
                  <a:lnTo>
                    <a:pt x="177" y="0"/>
                  </a:lnTo>
                  <a:lnTo>
                    <a:pt x="162" y="8"/>
                  </a:lnTo>
                  <a:lnTo>
                    <a:pt x="148" y="16"/>
                  </a:lnTo>
                  <a:lnTo>
                    <a:pt x="140" y="8"/>
                  </a:lnTo>
                  <a:lnTo>
                    <a:pt x="133" y="8"/>
                  </a:lnTo>
                  <a:lnTo>
                    <a:pt x="133" y="16"/>
                  </a:lnTo>
                  <a:lnTo>
                    <a:pt x="133" y="40"/>
                  </a:lnTo>
                  <a:lnTo>
                    <a:pt x="118" y="40"/>
                  </a:lnTo>
                  <a:lnTo>
                    <a:pt x="96" y="40"/>
                  </a:lnTo>
                  <a:lnTo>
                    <a:pt x="89" y="48"/>
                  </a:lnTo>
                  <a:lnTo>
                    <a:pt x="74" y="64"/>
                  </a:lnTo>
                  <a:lnTo>
                    <a:pt x="59" y="48"/>
                  </a:lnTo>
                  <a:lnTo>
                    <a:pt x="37" y="48"/>
                  </a:lnTo>
                  <a:lnTo>
                    <a:pt x="8" y="48"/>
                  </a:lnTo>
                  <a:lnTo>
                    <a:pt x="8" y="64"/>
                  </a:lnTo>
                  <a:lnTo>
                    <a:pt x="37" y="79"/>
                  </a:lnTo>
                  <a:lnTo>
                    <a:pt x="45" y="95"/>
                  </a:lnTo>
                  <a:lnTo>
                    <a:pt x="45" y="111"/>
                  </a:lnTo>
                  <a:lnTo>
                    <a:pt x="45" y="127"/>
                  </a:lnTo>
                  <a:lnTo>
                    <a:pt x="45" y="135"/>
                  </a:lnTo>
                  <a:lnTo>
                    <a:pt x="37" y="135"/>
                  </a:lnTo>
                  <a:lnTo>
                    <a:pt x="37" y="151"/>
                  </a:lnTo>
                  <a:lnTo>
                    <a:pt x="8" y="151"/>
                  </a:lnTo>
                  <a:lnTo>
                    <a:pt x="0" y="183"/>
                  </a:lnTo>
                  <a:lnTo>
                    <a:pt x="8" y="191"/>
                  </a:lnTo>
                  <a:lnTo>
                    <a:pt x="37" y="207"/>
                  </a:lnTo>
                  <a:lnTo>
                    <a:pt x="59" y="207"/>
                  </a:lnTo>
                  <a:lnTo>
                    <a:pt x="59" y="191"/>
                  </a:lnTo>
                  <a:lnTo>
                    <a:pt x="74" y="207"/>
                  </a:lnTo>
                  <a:lnTo>
                    <a:pt x="89" y="207"/>
                  </a:lnTo>
                  <a:lnTo>
                    <a:pt x="96" y="207"/>
                  </a:lnTo>
                  <a:lnTo>
                    <a:pt x="96" y="191"/>
                  </a:lnTo>
                  <a:lnTo>
                    <a:pt x="118" y="191"/>
                  </a:lnTo>
                  <a:lnTo>
                    <a:pt x="133" y="191"/>
                  </a:lnTo>
                  <a:lnTo>
                    <a:pt x="140" y="167"/>
                  </a:lnTo>
                  <a:lnTo>
                    <a:pt x="140" y="151"/>
                  </a:lnTo>
                  <a:lnTo>
                    <a:pt x="148" y="151"/>
                  </a:lnTo>
                  <a:lnTo>
                    <a:pt x="177" y="151"/>
                  </a:lnTo>
                  <a:lnTo>
                    <a:pt x="177" y="167"/>
                  </a:lnTo>
                  <a:lnTo>
                    <a:pt x="177" y="183"/>
                  </a:lnTo>
                  <a:lnTo>
                    <a:pt x="177" y="207"/>
                  </a:lnTo>
                  <a:lnTo>
                    <a:pt x="177" y="239"/>
                  </a:lnTo>
                  <a:lnTo>
                    <a:pt x="177" y="255"/>
                  </a:lnTo>
                  <a:lnTo>
                    <a:pt x="214" y="255"/>
                  </a:lnTo>
                  <a:lnTo>
                    <a:pt x="221" y="255"/>
                  </a:lnTo>
                  <a:lnTo>
                    <a:pt x="236" y="255"/>
                  </a:lnTo>
                  <a:lnTo>
                    <a:pt x="244" y="239"/>
                  </a:lnTo>
                  <a:lnTo>
                    <a:pt x="258" y="231"/>
                  </a:lnTo>
                  <a:lnTo>
                    <a:pt x="288" y="231"/>
                  </a:lnTo>
                  <a:lnTo>
                    <a:pt x="302" y="239"/>
                  </a:lnTo>
                  <a:lnTo>
                    <a:pt x="310" y="239"/>
                  </a:lnTo>
                  <a:lnTo>
                    <a:pt x="325" y="231"/>
                  </a:lnTo>
                  <a:lnTo>
                    <a:pt x="325" y="239"/>
                  </a:lnTo>
                  <a:lnTo>
                    <a:pt x="354" y="239"/>
                  </a:lnTo>
                  <a:lnTo>
                    <a:pt x="361" y="239"/>
                  </a:lnTo>
                  <a:lnTo>
                    <a:pt x="361" y="231"/>
                  </a:lnTo>
                  <a:lnTo>
                    <a:pt x="354" y="207"/>
                  </a:lnTo>
                  <a:lnTo>
                    <a:pt x="361" y="191"/>
                  </a:lnTo>
                  <a:lnTo>
                    <a:pt x="354" y="183"/>
                  </a:lnTo>
                  <a:lnTo>
                    <a:pt x="354" y="167"/>
                  </a:lnTo>
                  <a:lnTo>
                    <a:pt x="325" y="167"/>
                  </a:lnTo>
                  <a:lnTo>
                    <a:pt x="317" y="167"/>
                  </a:lnTo>
                  <a:lnTo>
                    <a:pt x="310" y="151"/>
                  </a:lnTo>
                  <a:lnTo>
                    <a:pt x="310" y="135"/>
                  </a:lnTo>
                  <a:lnTo>
                    <a:pt x="310" y="127"/>
                  </a:lnTo>
                  <a:lnTo>
                    <a:pt x="310" y="111"/>
                  </a:lnTo>
                  <a:lnTo>
                    <a:pt x="302" y="111"/>
                  </a:lnTo>
                  <a:lnTo>
                    <a:pt x="258" y="111"/>
                  </a:lnTo>
                  <a:lnTo>
                    <a:pt x="236" y="111"/>
                  </a:lnTo>
                  <a:lnTo>
                    <a:pt x="221" y="11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17" name="Freeform 385"/>
            <p:cNvSpPr>
              <a:spLocks/>
            </p:cNvSpPr>
            <p:nvPr/>
          </p:nvSpPr>
          <p:spPr bwMode="auto">
            <a:xfrm>
              <a:off x="1069" y="19076"/>
              <a:ext cx="361" cy="255"/>
            </a:xfrm>
            <a:custGeom>
              <a:avLst/>
              <a:gdLst>
                <a:gd name="T0" fmla="*/ 221 w 361"/>
                <a:gd name="T1" fmla="*/ 95 h 255"/>
                <a:gd name="T2" fmla="*/ 177 w 361"/>
                <a:gd name="T3" fmla="*/ 95 h 255"/>
                <a:gd name="T4" fmla="*/ 162 w 361"/>
                <a:gd name="T5" fmla="*/ 79 h 255"/>
                <a:gd name="T6" fmla="*/ 133 w 361"/>
                <a:gd name="T7" fmla="*/ 79 h 255"/>
                <a:gd name="T8" fmla="*/ 118 w 361"/>
                <a:gd name="T9" fmla="*/ 48 h 255"/>
                <a:gd name="T10" fmla="*/ 140 w 361"/>
                <a:gd name="T11" fmla="*/ 40 h 255"/>
                <a:gd name="T12" fmla="*/ 177 w 361"/>
                <a:gd name="T13" fmla="*/ 40 h 255"/>
                <a:gd name="T14" fmla="*/ 177 w 361"/>
                <a:gd name="T15" fmla="*/ 8 h 255"/>
                <a:gd name="T16" fmla="*/ 162 w 361"/>
                <a:gd name="T17" fmla="*/ 8 h 255"/>
                <a:gd name="T18" fmla="*/ 140 w 361"/>
                <a:gd name="T19" fmla="*/ 8 h 255"/>
                <a:gd name="T20" fmla="*/ 133 w 361"/>
                <a:gd name="T21" fmla="*/ 16 h 255"/>
                <a:gd name="T22" fmla="*/ 118 w 361"/>
                <a:gd name="T23" fmla="*/ 40 h 255"/>
                <a:gd name="T24" fmla="*/ 89 w 361"/>
                <a:gd name="T25" fmla="*/ 48 h 255"/>
                <a:gd name="T26" fmla="*/ 59 w 361"/>
                <a:gd name="T27" fmla="*/ 48 h 255"/>
                <a:gd name="T28" fmla="*/ 8 w 361"/>
                <a:gd name="T29" fmla="*/ 48 h 255"/>
                <a:gd name="T30" fmla="*/ 37 w 361"/>
                <a:gd name="T31" fmla="*/ 79 h 255"/>
                <a:gd name="T32" fmla="*/ 45 w 361"/>
                <a:gd name="T33" fmla="*/ 111 h 255"/>
                <a:gd name="T34" fmla="*/ 45 w 361"/>
                <a:gd name="T35" fmla="*/ 135 h 255"/>
                <a:gd name="T36" fmla="*/ 37 w 361"/>
                <a:gd name="T37" fmla="*/ 151 h 255"/>
                <a:gd name="T38" fmla="*/ 0 w 361"/>
                <a:gd name="T39" fmla="*/ 183 h 255"/>
                <a:gd name="T40" fmla="*/ 37 w 361"/>
                <a:gd name="T41" fmla="*/ 207 h 255"/>
                <a:gd name="T42" fmla="*/ 59 w 361"/>
                <a:gd name="T43" fmla="*/ 191 h 255"/>
                <a:gd name="T44" fmla="*/ 89 w 361"/>
                <a:gd name="T45" fmla="*/ 207 h 255"/>
                <a:gd name="T46" fmla="*/ 96 w 361"/>
                <a:gd name="T47" fmla="*/ 191 h 255"/>
                <a:gd name="T48" fmla="*/ 133 w 361"/>
                <a:gd name="T49" fmla="*/ 191 h 255"/>
                <a:gd name="T50" fmla="*/ 140 w 361"/>
                <a:gd name="T51" fmla="*/ 151 h 255"/>
                <a:gd name="T52" fmla="*/ 177 w 361"/>
                <a:gd name="T53" fmla="*/ 151 h 255"/>
                <a:gd name="T54" fmla="*/ 177 w 361"/>
                <a:gd name="T55" fmla="*/ 183 h 255"/>
                <a:gd name="T56" fmla="*/ 177 w 361"/>
                <a:gd name="T57" fmla="*/ 239 h 255"/>
                <a:gd name="T58" fmla="*/ 214 w 361"/>
                <a:gd name="T59" fmla="*/ 255 h 255"/>
                <a:gd name="T60" fmla="*/ 236 w 361"/>
                <a:gd name="T61" fmla="*/ 255 h 255"/>
                <a:gd name="T62" fmla="*/ 258 w 361"/>
                <a:gd name="T63" fmla="*/ 231 h 255"/>
                <a:gd name="T64" fmla="*/ 302 w 361"/>
                <a:gd name="T65" fmla="*/ 239 h 255"/>
                <a:gd name="T66" fmla="*/ 325 w 361"/>
                <a:gd name="T67" fmla="*/ 231 h 255"/>
                <a:gd name="T68" fmla="*/ 354 w 361"/>
                <a:gd name="T69" fmla="*/ 239 h 255"/>
                <a:gd name="T70" fmla="*/ 361 w 361"/>
                <a:gd name="T71" fmla="*/ 231 h 255"/>
                <a:gd name="T72" fmla="*/ 361 w 361"/>
                <a:gd name="T73" fmla="*/ 191 h 255"/>
                <a:gd name="T74" fmla="*/ 354 w 361"/>
                <a:gd name="T75" fmla="*/ 167 h 255"/>
                <a:gd name="T76" fmla="*/ 317 w 361"/>
                <a:gd name="T77" fmla="*/ 167 h 255"/>
                <a:gd name="T78" fmla="*/ 310 w 361"/>
                <a:gd name="T79" fmla="*/ 135 h 255"/>
                <a:gd name="T80" fmla="*/ 310 w 361"/>
                <a:gd name="T81" fmla="*/ 111 h 255"/>
                <a:gd name="T82" fmla="*/ 258 w 361"/>
                <a:gd name="T83" fmla="*/ 111 h 255"/>
                <a:gd name="T84" fmla="*/ 221 w 361"/>
                <a:gd name="T85" fmla="*/ 11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1" h="255">
                  <a:moveTo>
                    <a:pt x="221" y="111"/>
                  </a:moveTo>
                  <a:lnTo>
                    <a:pt x="221" y="95"/>
                  </a:lnTo>
                  <a:lnTo>
                    <a:pt x="199" y="95"/>
                  </a:lnTo>
                  <a:lnTo>
                    <a:pt x="177" y="95"/>
                  </a:lnTo>
                  <a:lnTo>
                    <a:pt x="177" y="79"/>
                  </a:lnTo>
                  <a:lnTo>
                    <a:pt x="162" y="79"/>
                  </a:lnTo>
                  <a:lnTo>
                    <a:pt x="140" y="79"/>
                  </a:lnTo>
                  <a:lnTo>
                    <a:pt x="133" y="79"/>
                  </a:lnTo>
                  <a:lnTo>
                    <a:pt x="118" y="79"/>
                  </a:lnTo>
                  <a:lnTo>
                    <a:pt x="118" y="48"/>
                  </a:lnTo>
                  <a:lnTo>
                    <a:pt x="133" y="40"/>
                  </a:lnTo>
                  <a:lnTo>
                    <a:pt x="140" y="40"/>
                  </a:lnTo>
                  <a:lnTo>
                    <a:pt x="162" y="40"/>
                  </a:lnTo>
                  <a:lnTo>
                    <a:pt x="177" y="40"/>
                  </a:lnTo>
                  <a:lnTo>
                    <a:pt x="199" y="16"/>
                  </a:lnTo>
                  <a:lnTo>
                    <a:pt x="177" y="8"/>
                  </a:lnTo>
                  <a:lnTo>
                    <a:pt x="177" y="0"/>
                  </a:lnTo>
                  <a:lnTo>
                    <a:pt x="162" y="8"/>
                  </a:lnTo>
                  <a:lnTo>
                    <a:pt x="148" y="16"/>
                  </a:lnTo>
                  <a:lnTo>
                    <a:pt x="140" y="8"/>
                  </a:lnTo>
                  <a:lnTo>
                    <a:pt x="133" y="8"/>
                  </a:lnTo>
                  <a:lnTo>
                    <a:pt x="133" y="16"/>
                  </a:lnTo>
                  <a:lnTo>
                    <a:pt x="133" y="40"/>
                  </a:lnTo>
                  <a:lnTo>
                    <a:pt x="118" y="40"/>
                  </a:lnTo>
                  <a:lnTo>
                    <a:pt x="96" y="40"/>
                  </a:lnTo>
                  <a:lnTo>
                    <a:pt x="89" y="48"/>
                  </a:lnTo>
                  <a:lnTo>
                    <a:pt x="74" y="64"/>
                  </a:lnTo>
                  <a:lnTo>
                    <a:pt x="59" y="48"/>
                  </a:lnTo>
                  <a:lnTo>
                    <a:pt x="37" y="48"/>
                  </a:lnTo>
                  <a:lnTo>
                    <a:pt x="8" y="48"/>
                  </a:lnTo>
                  <a:lnTo>
                    <a:pt x="8" y="64"/>
                  </a:lnTo>
                  <a:lnTo>
                    <a:pt x="37" y="79"/>
                  </a:lnTo>
                  <a:lnTo>
                    <a:pt x="45" y="95"/>
                  </a:lnTo>
                  <a:lnTo>
                    <a:pt x="45" y="111"/>
                  </a:lnTo>
                  <a:lnTo>
                    <a:pt x="45" y="127"/>
                  </a:lnTo>
                  <a:lnTo>
                    <a:pt x="45" y="135"/>
                  </a:lnTo>
                  <a:lnTo>
                    <a:pt x="37" y="135"/>
                  </a:lnTo>
                  <a:lnTo>
                    <a:pt x="37" y="151"/>
                  </a:lnTo>
                  <a:lnTo>
                    <a:pt x="8" y="151"/>
                  </a:lnTo>
                  <a:lnTo>
                    <a:pt x="0" y="183"/>
                  </a:lnTo>
                  <a:lnTo>
                    <a:pt x="8" y="191"/>
                  </a:lnTo>
                  <a:lnTo>
                    <a:pt x="37" y="207"/>
                  </a:lnTo>
                  <a:lnTo>
                    <a:pt x="59" y="207"/>
                  </a:lnTo>
                  <a:lnTo>
                    <a:pt x="59" y="191"/>
                  </a:lnTo>
                  <a:lnTo>
                    <a:pt x="74" y="207"/>
                  </a:lnTo>
                  <a:lnTo>
                    <a:pt x="89" y="207"/>
                  </a:lnTo>
                  <a:lnTo>
                    <a:pt x="96" y="207"/>
                  </a:lnTo>
                  <a:lnTo>
                    <a:pt x="96" y="191"/>
                  </a:lnTo>
                  <a:lnTo>
                    <a:pt x="118" y="191"/>
                  </a:lnTo>
                  <a:lnTo>
                    <a:pt x="133" y="191"/>
                  </a:lnTo>
                  <a:lnTo>
                    <a:pt x="140" y="167"/>
                  </a:lnTo>
                  <a:lnTo>
                    <a:pt x="140" y="151"/>
                  </a:lnTo>
                  <a:lnTo>
                    <a:pt x="148" y="151"/>
                  </a:lnTo>
                  <a:lnTo>
                    <a:pt x="177" y="151"/>
                  </a:lnTo>
                  <a:lnTo>
                    <a:pt x="177" y="167"/>
                  </a:lnTo>
                  <a:lnTo>
                    <a:pt x="177" y="183"/>
                  </a:lnTo>
                  <a:lnTo>
                    <a:pt x="177" y="207"/>
                  </a:lnTo>
                  <a:lnTo>
                    <a:pt x="177" y="239"/>
                  </a:lnTo>
                  <a:lnTo>
                    <a:pt x="177" y="255"/>
                  </a:lnTo>
                  <a:lnTo>
                    <a:pt x="214" y="255"/>
                  </a:lnTo>
                  <a:lnTo>
                    <a:pt x="221" y="255"/>
                  </a:lnTo>
                  <a:lnTo>
                    <a:pt x="236" y="255"/>
                  </a:lnTo>
                  <a:lnTo>
                    <a:pt x="244" y="239"/>
                  </a:lnTo>
                  <a:lnTo>
                    <a:pt x="258" y="231"/>
                  </a:lnTo>
                  <a:lnTo>
                    <a:pt x="288" y="231"/>
                  </a:lnTo>
                  <a:lnTo>
                    <a:pt x="302" y="239"/>
                  </a:lnTo>
                  <a:lnTo>
                    <a:pt x="310" y="239"/>
                  </a:lnTo>
                  <a:lnTo>
                    <a:pt x="325" y="231"/>
                  </a:lnTo>
                  <a:lnTo>
                    <a:pt x="325" y="239"/>
                  </a:lnTo>
                  <a:lnTo>
                    <a:pt x="354" y="239"/>
                  </a:lnTo>
                  <a:lnTo>
                    <a:pt x="361" y="239"/>
                  </a:lnTo>
                  <a:lnTo>
                    <a:pt x="361" y="231"/>
                  </a:lnTo>
                  <a:lnTo>
                    <a:pt x="354" y="207"/>
                  </a:lnTo>
                  <a:lnTo>
                    <a:pt x="361" y="191"/>
                  </a:lnTo>
                  <a:lnTo>
                    <a:pt x="354" y="183"/>
                  </a:lnTo>
                  <a:lnTo>
                    <a:pt x="354" y="167"/>
                  </a:lnTo>
                  <a:lnTo>
                    <a:pt x="325" y="167"/>
                  </a:lnTo>
                  <a:lnTo>
                    <a:pt x="317" y="167"/>
                  </a:lnTo>
                  <a:lnTo>
                    <a:pt x="310" y="151"/>
                  </a:lnTo>
                  <a:lnTo>
                    <a:pt x="310" y="135"/>
                  </a:lnTo>
                  <a:lnTo>
                    <a:pt x="310" y="127"/>
                  </a:lnTo>
                  <a:lnTo>
                    <a:pt x="310" y="111"/>
                  </a:lnTo>
                  <a:lnTo>
                    <a:pt x="302" y="111"/>
                  </a:lnTo>
                  <a:lnTo>
                    <a:pt x="258" y="111"/>
                  </a:lnTo>
                  <a:lnTo>
                    <a:pt x="236" y="111"/>
                  </a:lnTo>
                  <a:lnTo>
                    <a:pt x="221" y="11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18" name="Group 386"/>
          <p:cNvGrpSpPr>
            <a:grpSpLocks/>
          </p:cNvGrpSpPr>
          <p:nvPr/>
        </p:nvGrpSpPr>
        <p:grpSpPr bwMode="auto">
          <a:xfrm>
            <a:off x="1830388" y="2076450"/>
            <a:ext cx="819150" cy="303213"/>
            <a:chOff x="1187" y="18996"/>
            <a:chExt cx="516" cy="191"/>
          </a:xfrm>
        </p:grpSpPr>
        <p:sp>
          <p:nvSpPr>
            <p:cNvPr id="658819" name="Freeform 387"/>
            <p:cNvSpPr>
              <a:spLocks/>
            </p:cNvSpPr>
            <p:nvPr/>
          </p:nvSpPr>
          <p:spPr bwMode="auto">
            <a:xfrm>
              <a:off x="1187" y="18996"/>
              <a:ext cx="516" cy="191"/>
            </a:xfrm>
            <a:custGeom>
              <a:avLst/>
              <a:gdLst>
                <a:gd name="T0" fmla="*/ 457 w 516"/>
                <a:gd name="T1" fmla="*/ 40 h 191"/>
                <a:gd name="T2" fmla="*/ 369 w 516"/>
                <a:gd name="T3" fmla="*/ 40 h 191"/>
                <a:gd name="T4" fmla="*/ 274 w 516"/>
                <a:gd name="T5" fmla="*/ 0 h 191"/>
                <a:gd name="T6" fmla="*/ 215 w 516"/>
                <a:gd name="T7" fmla="*/ 40 h 191"/>
                <a:gd name="T8" fmla="*/ 185 w 516"/>
                <a:gd name="T9" fmla="*/ 8 h 191"/>
                <a:gd name="T10" fmla="*/ 119 w 516"/>
                <a:gd name="T11" fmla="*/ 16 h 191"/>
                <a:gd name="T12" fmla="*/ 126 w 516"/>
                <a:gd name="T13" fmla="*/ 40 h 191"/>
                <a:gd name="T14" fmla="*/ 96 w 516"/>
                <a:gd name="T15" fmla="*/ 40 h 191"/>
                <a:gd name="T16" fmla="*/ 89 w 516"/>
                <a:gd name="T17" fmla="*/ 56 h 191"/>
                <a:gd name="T18" fmla="*/ 89 w 516"/>
                <a:gd name="T19" fmla="*/ 88 h 191"/>
                <a:gd name="T20" fmla="*/ 119 w 516"/>
                <a:gd name="T21" fmla="*/ 96 h 191"/>
                <a:gd name="T22" fmla="*/ 141 w 516"/>
                <a:gd name="T23" fmla="*/ 96 h 191"/>
                <a:gd name="T24" fmla="*/ 178 w 516"/>
                <a:gd name="T25" fmla="*/ 112 h 191"/>
                <a:gd name="T26" fmla="*/ 185 w 516"/>
                <a:gd name="T27" fmla="*/ 128 h 191"/>
                <a:gd name="T28" fmla="*/ 141 w 516"/>
                <a:gd name="T29" fmla="*/ 136 h 191"/>
                <a:gd name="T30" fmla="*/ 126 w 516"/>
                <a:gd name="T31" fmla="*/ 144 h 191"/>
                <a:gd name="T32" fmla="*/ 96 w 516"/>
                <a:gd name="T33" fmla="*/ 136 h 191"/>
                <a:gd name="T34" fmla="*/ 74 w 516"/>
                <a:gd name="T35" fmla="*/ 128 h 191"/>
                <a:gd name="T36" fmla="*/ 30 w 516"/>
                <a:gd name="T37" fmla="*/ 128 h 191"/>
                <a:gd name="T38" fmla="*/ 0 w 516"/>
                <a:gd name="T39" fmla="*/ 136 h 191"/>
                <a:gd name="T40" fmla="*/ 8 w 516"/>
                <a:gd name="T41" fmla="*/ 144 h 191"/>
                <a:gd name="T42" fmla="*/ 52 w 516"/>
                <a:gd name="T43" fmla="*/ 144 h 191"/>
                <a:gd name="T44" fmla="*/ 52 w 516"/>
                <a:gd name="T45" fmla="*/ 183 h 191"/>
                <a:gd name="T46" fmla="*/ 89 w 516"/>
                <a:gd name="T47" fmla="*/ 175 h 191"/>
                <a:gd name="T48" fmla="*/ 119 w 516"/>
                <a:gd name="T49" fmla="*/ 191 h 191"/>
                <a:gd name="T50" fmla="*/ 141 w 516"/>
                <a:gd name="T51" fmla="*/ 191 h 191"/>
                <a:gd name="T52" fmla="*/ 185 w 516"/>
                <a:gd name="T53" fmla="*/ 183 h 191"/>
                <a:gd name="T54" fmla="*/ 215 w 516"/>
                <a:gd name="T55" fmla="*/ 175 h 191"/>
                <a:gd name="T56" fmla="*/ 251 w 516"/>
                <a:gd name="T57" fmla="*/ 175 h 191"/>
                <a:gd name="T58" fmla="*/ 274 w 516"/>
                <a:gd name="T59" fmla="*/ 144 h 191"/>
                <a:gd name="T60" fmla="*/ 296 w 516"/>
                <a:gd name="T61" fmla="*/ 144 h 191"/>
                <a:gd name="T62" fmla="*/ 332 w 516"/>
                <a:gd name="T63" fmla="*/ 144 h 191"/>
                <a:gd name="T64" fmla="*/ 354 w 516"/>
                <a:gd name="T65" fmla="*/ 144 h 191"/>
                <a:gd name="T66" fmla="*/ 383 w 516"/>
                <a:gd name="T67" fmla="*/ 144 h 191"/>
                <a:gd name="T68" fmla="*/ 420 w 516"/>
                <a:gd name="T69" fmla="*/ 136 h 191"/>
                <a:gd name="T70" fmla="*/ 494 w 516"/>
                <a:gd name="T71" fmla="*/ 96 h 191"/>
                <a:gd name="T72" fmla="*/ 516 w 516"/>
                <a:gd name="T73"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6" h="191">
                  <a:moveTo>
                    <a:pt x="479" y="56"/>
                  </a:moveTo>
                  <a:lnTo>
                    <a:pt x="457" y="40"/>
                  </a:lnTo>
                  <a:lnTo>
                    <a:pt x="383" y="40"/>
                  </a:lnTo>
                  <a:lnTo>
                    <a:pt x="369" y="40"/>
                  </a:lnTo>
                  <a:lnTo>
                    <a:pt x="302" y="16"/>
                  </a:lnTo>
                  <a:lnTo>
                    <a:pt x="274" y="0"/>
                  </a:lnTo>
                  <a:lnTo>
                    <a:pt x="237" y="0"/>
                  </a:lnTo>
                  <a:lnTo>
                    <a:pt x="215" y="40"/>
                  </a:lnTo>
                  <a:lnTo>
                    <a:pt x="215" y="16"/>
                  </a:lnTo>
                  <a:lnTo>
                    <a:pt x="185" y="8"/>
                  </a:lnTo>
                  <a:lnTo>
                    <a:pt x="126" y="0"/>
                  </a:lnTo>
                  <a:lnTo>
                    <a:pt x="119" y="16"/>
                  </a:lnTo>
                  <a:lnTo>
                    <a:pt x="126" y="16"/>
                  </a:lnTo>
                  <a:lnTo>
                    <a:pt x="126" y="40"/>
                  </a:lnTo>
                  <a:lnTo>
                    <a:pt x="119" y="40"/>
                  </a:lnTo>
                  <a:lnTo>
                    <a:pt x="96" y="40"/>
                  </a:lnTo>
                  <a:lnTo>
                    <a:pt x="89" y="40"/>
                  </a:lnTo>
                  <a:lnTo>
                    <a:pt x="89" y="56"/>
                  </a:lnTo>
                  <a:lnTo>
                    <a:pt x="74" y="56"/>
                  </a:lnTo>
                  <a:lnTo>
                    <a:pt x="89" y="88"/>
                  </a:lnTo>
                  <a:lnTo>
                    <a:pt x="96" y="96"/>
                  </a:lnTo>
                  <a:lnTo>
                    <a:pt x="119" y="96"/>
                  </a:lnTo>
                  <a:lnTo>
                    <a:pt x="126" y="88"/>
                  </a:lnTo>
                  <a:lnTo>
                    <a:pt x="141" y="96"/>
                  </a:lnTo>
                  <a:lnTo>
                    <a:pt x="141" y="112"/>
                  </a:lnTo>
                  <a:lnTo>
                    <a:pt x="178" y="112"/>
                  </a:lnTo>
                  <a:lnTo>
                    <a:pt x="185" y="112"/>
                  </a:lnTo>
                  <a:lnTo>
                    <a:pt x="185" y="128"/>
                  </a:lnTo>
                  <a:lnTo>
                    <a:pt x="163" y="136"/>
                  </a:lnTo>
                  <a:lnTo>
                    <a:pt x="141" y="136"/>
                  </a:lnTo>
                  <a:lnTo>
                    <a:pt x="126" y="136"/>
                  </a:lnTo>
                  <a:lnTo>
                    <a:pt x="126" y="144"/>
                  </a:lnTo>
                  <a:lnTo>
                    <a:pt x="119" y="144"/>
                  </a:lnTo>
                  <a:lnTo>
                    <a:pt x="96" y="136"/>
                  </a:lnTo>
                  <a:lnTo>
                    <a:pt x="89" y="136"/>
                  </a:lnTo>
                  <a:lnTo>
                    <a:pt x="74" y="128"/>
                  </a:lnTo>
                  <a:lnTo>
                    <a:pt x="52" y="128"/>
                  </a:lnTo>
                  <a:lnTo>
                    <a:pt x="30" y="128"/>
                  </a:lnTo>
                  <a:lnTo>
                    <a:pt x="8" y="128"/>
                  </a:lnTo>
                  <a:lnTo>
                    <a:pt x="0" y="136"/>
                  </a:lnTo>
                  <a:lnTo>
                    <a:pt x="0" y="144"/>
                  </a:lnTo>
                  <a:lnTo>
                    <a:pt x="8" y="144"/>
                  </a:lnTo>
                  <a:lnTo>
                    <a:pt x="30" y="144"/>
                  </a:lnTo>
                  <a:lnTo>
                    <a:pt x="52" y="144"/>
                  </a:lnTo>
                  <a:lnTo>
                    <a:pt x="52" y="175"/>
                  </a:lnTo>
                  <a:lnTo>
                    <a:pt x="52" y="183"/>
                  </a:lnTo>
                  <a:lnTo>
                    <a:pt x="74" y="175"/>
                  </a:lnTo>
                  <a:lnTo>
                    <a:pt x="89" y="175"/>
                  </a:lnTo>
                  <a:lnTo>
                    <a:pt x="119" y="183"/>
                  </a:lnTo>
                  <a:lnTo>
                    <a:pt x="119" y="191"/>
                  </a:lnTo>
                  <a:lnTo>
                    <a:pt x="126" y="191"/>
                  </a:lnTo>
                  <a:lnTo>
                    <a:pt x="141" y="191"/>
                  </a:lnTo>
                  <a:lnTo>
                    <a:pt x="185" y="191"/>
                  </a:lnTo>
                  <a:lnTo>
                    <a:pt x="185" y="183"/>
                  </a:lnTo>
                  <a:lnTo>
                    <a:pt x="215" y="183"/>
                  </a:lnTo>
                  <a:lnTo>
                    <a:pt x="215" y="175"/>
                  </a:lnTo>
                  <a:lnTo>
                    <a:pt x="237" y="175"/>
                  </a:lnTo>
                  <a:lnTo>
                    <a:pt x="251" y="175"/>
                  </a:lnTo>
                  <a:lnTo>
                    <a:pt x="266" y="144"/>
                  </a:lnTo>
                  <a:lnTo>
                    <a:pt x="274" y="144"/>
                  </a:lnTo>
                  <a:lnTo>
                    <a:pt x="281" y="144"/>
                  </a:lnTo>
                  <a:lnTo>
                    <a:pt x="296" y="144"/>
                  </a:lnTo>
                  <a:lnTo>
                    <a:pt x="302" y="175"/>
                  </a:lnTo>
                  <a:lnTo>
                    <a:pt x="332" y="144"/>
                  </a:lnTo>
                  <a:lnTo>
                    <a:pt x="347" y="144"/>
                  </a:lnTo>
                  <a:lnTo>
                    <a:pt x="354" y="144"/>
                  </a:lnTo>
                  <a:lnTo>
                    <a:pt x="369" y="144"/>
                  </a:lnTo>
                  <a:lnTo>
                    <a:pt x="383" y="144"/>
                  </a:lnTo>
                  <a:lnTo>
                    <a:pt x="398" y="136"/>
                  </a:lnTo>
                  <a:lnTo>
                    <a:pt x="420" y="136"/>
                  </a:lnTo>
                  <a:lnTo>
                    <a:pt x="457" y="112"/>
                  </a:lnTo>
                  <a:lnTo>
                    <a:pt x="494" y="96"/>
                  </a:lnTo>
                  <a:lnTo>
                    <a:pt x="516" y="96"/>
                  </a:lnTo>
                  <a:lnTo>
                    <a:pt x="516" y="88"/>
                  </a:lnTo>
                  <a:lnTo>
                    <a:pt x="479" y="5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20" name="Freeform 388"/>
            <p:cNvSpPr>
              <a:spLocks/>
            </p:cNvSpPr>
            <p:nvPr/>
          </p:nvSpPr>
          <p:spPr bwMode="auto">
            <a:xfrm>
              <a:off x="1187" y="18996"/>
              <a:ext cx="516" cy="191"/>
            </a:xfrm>
            <a:custGeom>
              <a:avLst/>
              <a:gdLst>
                <a:gd name="T0" fmla="*/ 457 w 516"/>
                <a:gd name="T1" fmla="*/ 40 h 191"/>
                <a:gd name="T2" fmla="*/ 369 w 516"/>
                <a:gd name="T3" fmla="*/ 40 h 191"/>
                <a:gd name="T4" fmla="*/ 274 w 516"/>
                <a:gd name="T5" fmla="*/ 0 h 191"/>
                <a:gd name="T6" fmla="*/ 215 w 516"/>
                <a:gd name="T7" fmla="*/ 40 h 191"/>
                <a:gd name="T8" fmla="*/ 185 w 516"/>
                <a:gd name="T9" fmla="*/ 8 h 191"/>
                <a:gd name="T10" fmla="*/ 119 w 516"/>
                <a:gd name="T11" fmla="*/ 16 h 191"/>
                <a:gd name="T12" fmla="*/ 126 w 516"/>
                <a:gd name="T13" fmla="*/ 40 h 191"/>
                <a:gd name="T14" fmla="*/ 96 w 516"/>
                <a:gd name="T15" fmla="*/ 40 h 191"/>
                <a:gd name="T16" fmla="*/ 89 w 516"/>
                <a:gd name="T17" fmla="*/ 56 h 191"/>
                <a:gd name="T18" fmla="*/ 89 w 516"/>
                <a:gd name="T19" fmla="*/ 88 h 191"/>
                <a:gd name="T20" fmla="*/ 119 w 516"/>
                <a:gd name="T21" fmla="*/ 96 h 191"/>
                <a:gd name="T22" fmla="*/ 141 w 516"/>
                <a:gd name="T23" fmla="*/ 96 h 191"/>
                <a:gd name="T24" fmla="*/ 178 w 516"/>
                <a:gd name="T25" fmla="*/ 112 h 191"/>
                <a:gd name="T26" fmla="*/ 185 w 516"/>
                <a:gd name="T27" fmla="*/ 128 h 191"/>
                <a:gd name="T28" fmla="*/ 141 w 516"/>
                <a:gd name="T29" fmla="*/ 136 h 191"/>
                <a:gd name="T30" fmla="*/ 126 w 516"/>
                <a:gd name="T31" fmla="*/ 144 h 191"/>
                <a:gd name="T32" fmla="*/ 96 w 516"/>
                <a:gd name="T33" fmla="*/ 136 h 191"/>
                <a:gd name="T34" fmla="*/ 74 w 516"/>
                <a:gd name="T35" fmla="*/ 128 h 191"/>
                <a:gd name="T36" fmla="*/ 30 w 516"/>
                <a:gd name="T37" fmla="*/ 128 h 191"/>
                <a:gd name="T38" fmla="*/ 0 w 516"/>
                <a:gd name="T39" fmla="*/ 136 h 191"/>
                <a:gd name="T40" fmla="*/ 8 w 516"/>
                <a:gd name="T41" fmla="*/ 144 h 191"/>
                <a:gd name="T42" fmla="*/ 52 w 516"/>
                <a:gd name="T43" fmla="*/ 144 h 191"/>
                <a:gd name="T44" fmla="*/ 52 w 516"/>
                <a:gd name="T45" fmla="*/ 183 h 191"/>
                <a:gd name="T46" fmla="*/ 89 w 516"/>
                <a:gd name="T47" fmla="*/ 175 h 191"/>
                <a:gd name="T48" fmla="*/ 119 w 516"/>
                <a:gd name="T49" fmla="*/ 191 h 191"/>
                <a:gd name="T50" fmla="*/ 141 w 516"/>
                <a:gd name="T51" fmla="*/ 191 h 191"/>
                <a:gd name="T52" fmla="*/ 185 w 516"/>
                <a:gd name="T53" fmla="*/ 183 h 191"/>
                <a:gd name="T54" fmla="*/ 215 w 516"/>
                <a:gd name="T55" fmla="*/ 175 h 191"/>
                <a:gd name="T56" fmla="*/ 251 w 516"/>
                <a:gd name="T57" fmla="*/ 175 h 191"/>
                <a:gd name="T58" fmla="*/ 274 w 516"/>
                <a:gd name="T59" fmla="*/ 144 h 191"/>
                <a:gd name="T60" fmla="*/ 296 w 516"/>
                <a:gd name="T61" fmla="*/ 144 h 191"/>
                <a:gd name="T62" fmla="*/ 332 w 516"/>
                <a:gd name="T63" fmla="*/ 144 h 191"/>
                <a:gd name="T64" fmla="*/ 354 w 516"/>
                <a:gd name="T65" fmla="*/ 144 h 191"/>
                <a:gd name="T66" fmla="*/ 383 w 516"/>
                <a:gd name="T67" fmla="*/ 144 h 191"/>
                <a:gd name="T68" fmla="*/ 420 w 516"/>
                <a:gd name="T69" fmla="*/ 136 h 191"/>
                <a:gd name="T70" fmla="*/ 494 w 516"/>
                <a:gd name="T71" fmla="*/ 96 h 191"/>
                <a:gd name="T72" fmla="*/ 516 w 516"/>
                <a:gd name="T73"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6" h="191">
                  <a:moveTo>
                    <a:pt x="479" y="56"/>
                  </a:moveTo>
                  <a:lnTo>
                    <a:pt x="457" y="40"/>
                  </a:lnTo>
                  <a:lnTo>
                    <a:pt x="383" y="40"/>
                  </a:lnTo>
                  <a:lnTo>
                    <a:pt x="369" y="40"/>
                  </a:lnTo>
                  <a:lnTo>
                    <a:pt x="302" y="16"/>
                  </a:lnTo>
                  <a:lnTo>
                    <a:pt x="274" y="0"/>
                  </a:lnTo>
                  <a:lnTo>
                    <a:pt x="237" y="0"/>
                  </a:lnTo>
                  <a:lnTo>
                    <a:pt x="215" y="40"/>
                  </a:lnTo>
                  <a:lnTo>
                    <a:pt x="215" y="16"/>
                  </a:lnTo>
                  <a:lnTo>
                    <a:pt x="185" y="8"/>
                  </a:lnTo>
                  <a:lnTo>
                    <a:pt x="126" y="0"/>
                  </a:lnTo>
                  <a:lnTo>
                    <a:pt x="119" y="16"/>
                  </a:lnTo>
                  <a:lnTo>
                    <a:pt x="126" y="16"/>
                  </a:lnTo>
                  <a:lnTo>
                    <a:pt x="126" y="40"/>
                  </a:lnTo>
                  <a:lnTo>
                    <a:pt x="119" y="40"/>
                  </a:lnTo>
                  <a:lnTo>
                    <a:pt x="96" y="40"/>
                  </a:lnTo>
                  <a:lnTo>
                    <a:pt x="89" y="40"/>
                  </a:lnTo>
                  <a:lnTo>
                    <a:pt x="89" y="56"/>
                  </a:lnTo>
                  <a:lnTo>
                    <a:pt x="74" y="56"/>
                  </a:lnTo>
                  <a:lnTo>
                    <a:pt x="89" y="88"/>
                  </a:lnTo>
                  <a:lnTo>
                    <a:pt x="96" y="96"/>
                  </a:lnTo>
                  <a:lnTo>
                    <a:pt x="119" y="96"/>
                  </a:lnTo>
                  <a:lnTo>
                    <a:pt x="126" y="88"/>
                  </a:lnTo>
                  <a:lnTo>
                    <a:pt x="141" y="96"/>
                  </a:lnTo>
                  <a:lnTo>
                    <a:pt x="141" y="112"/>
                  </a:lnTo>
                  <a:lnTo>
                    <a:pt x="178" y="112"/>
                  </a:lnTo>
                  <a:lnTo>
                    <a:pt x="185" y="112"/>
                  </a:lnTo>
                  <a:lnTo>
                    <a:pt x="185" y="128"/>
                  </a:lnTo>
                  <a:lnTo>
                    <a:pt x="163" y="136"/>
                  </a:lnTo>
                  <a:lnTo>
                    <a:pt x="141" y="136"/>
                  </a:lnTo>
                  <a:lnTo>
                    <a:pt x="126" y="136"/>
                  </a:lnTo>
                  <a:lnTo>
                    <a:pt x="126" y="144"/>
                  </a:lnTo>
                  <a:lnTo>
                    <a:pt x="119" y="144"/>
                  </a:lnTo>
                  <a:lnTo>
                    <a:pt x="96" y="136"/>
                  </a:lnTo>
                  <a:lnTo>
                    <a:pt x="89" y="136"/>
                  </a:lnTo>
                  <a:lnTo>
                    <a:pt x="74" y="128"/>
                  </a:lnTo>
                  <a:lnTo>
                    <a:pt x="52" y="128"/>
                  </a:lnTo>
                  <a:lnTo>
                    <a:pt x="30" y="128"/>
                  </a:lnTo>
                  <a:lnTo>
                    <a:pt x="8" y="128"/>
                  </a:lnTo>
                  <a:lnTo>
                    <a:pt x="0" y="136"/>
                  </a:lnTo>
                  <a:lnTo>
                    <a:pt x="0" y="144"/>
                  </a:lnTo>
                  <a:lnTo>
                    <a:pt x="8" y="144"/>
                  </a:lnTo>
                  <a:lnTo>
                    <a:pt x="30" y="144"/>
                  </a:lnTo>
                  <a:lnTo>
                    <a:pt x="52" y="144"/>
                  </a:lnTo>
                  <a:lnTo>
                    <a:pt x="52" y="175"/>
                  </a:lnTo>
                  <a:lnTo>
                    <a:pt x="52" y="183"/>
                  </a:lnTo>
                  <a:lnTo>
                    <a:pt x="74" y="175"/>
                  </a:lnTo>
                  <a:lnTo>
                    <a:pt x="89" y="175"/>
                  </a:lnTo>
                  <a:lnTo>
                    <a:pt x="119" y="183"/>
                  </a:lnTo>
                  <a:lnTo>
                    <a:pt x="119" y="191"/>
                  </a:lnTo>
                  <a:lnTo>
                    <a:pt x="126" y="191"/>
                  </a:lnTo>
                  <a:lnTo>
                    <a:pt x="141" y="191"/>
                  </a:lnTo>
                  <a:lnTo>
                    <a:pt x="185" y="191"/>
                  </a:lnTo>
                  <a:lnTo>
                    <a:pt x="185" y="183"/>
                  </a:lnTo>
                  <a:lnTo>
                    <a:pt x="215" y="183"/>
                  </a:lnTo>
                  <a:lnTo>
                    <a:pt x="215" y="175"/>
                  </a:lnTo>
                  <a:lnTo>
                    <a:pt x="237" y="175"/>
                  </a:lnTo>
                  <a:lnTo>
                    <a:pt x="251" y="175"/>
                  </a:lnTo>
                  <a:lnTo>
                    <a:pt x="266" y="144"/>
                  </a:lnTo>
                  <a:lnTo>
                    <a:pt x="274" y="144"/>
                  </a:lnTo>
                  <a:lnTo>
                    <a:pt x="281" y="144"/>
                  </a:lnTo>
                  <a:lnTo>
                    <a:pt x="296" y="144"/>
                  </a:lnTo>
                  <a:lnTo>
                    <a:pt x="302" y="175"/>
                  </a:lnTo>
                  <a:lnTo>
                    <a:pt x="332" y="144"/>
                  </a:lnTo>
                  <a:lnTo>
                    <a:pt x="347" y="144"/>
                  </a:lnTo>
                  <a:lnTo>
                    <a:pt x="354" y="144"/>
                  </a:lnTo>
                  <a:lnTo>
                    <a:pt x="369" y="144"/>
                  </a:lnTo>
                  <a:lnTo>
                    <a:pt x="383" y="144"/>
                  </a:lnTo>
                  <a:lnTo>
                    <a:pt x="398" y="136"/>
                  </a:lnTo>
                  <a:lnTo>
                    <a:pt x="420" y="136"/>
                  </a:lnTo>
                  <a:lnTo>
                    <a:pt x="457" y="112"/>
                  </a:lnTo>
                  <a:lnTo>
                    <a:pt x="494" y="96"/>
                  </a:lnTo>
                  <a:lnTo>
                    <a:pt x="516" y="96"/>
                  </a:lnTo>
                  <a:lnTo>
                    <a:pt x="516" y="88"/>
                  </a:lnTo>
                  <a:lnTo>
                    <a:pt x="479" y="5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21" name="Group 389"/>
          <p:cNvGrpSpPr>
            <a:grpSpLocks/>
          </p:cNvGrpSpPr>
          <p:nvPr/>
        </p:nvGrpSpPr>
        <p:grpSpPr bwMode="auto">
          <a:xfrm>
            <a:off x="928688" y="2595563"/>
            <a:ext cx="1323975" cy="1065212"/>
            <a:chOff x="619" y="19323"/>
            <a:chExt cx="834" cy="671"/>
          </a:xfrm>
        </p:grpSpPr>
        <p:sp>
          <p:nvSpPr>
            <p:cNvPr id="658822" name="Freeform 390"/>
            <p:cNvSpPr>
              <a:spLocks/>
            </p:cNvSpPr>
            <p:nvPr/>
          </p:nvSpPr>
          <p:spPr bwMode="auto">
            <a:xfrm>
              <a:off x="619" y="19323"/>
              <a:ext cx="834" cy="671"/>
            </a:xfrm>
            <a:custGeom>
              <a:avLst/>
              <a:gdLst>
                <a:gd name="T0" fmla="*/ 295 w 834"/>
                <a:gd name="T1" fmla="*/ 655 h 671"/>
                <a:gd name="T2" fmla="*/ 288 w 834"/>
                <a:gd name="T3" fmla="*/ 607 h 671"/>
                <a:gd name="T4" fmla="*/ 274 w 834"/>
                <a:gd name="T5" fmla="*/ 559 h 671"/>
                <a:gd name="T6" fmla="*/ 215 w 834"/>
                <a:gd name="T7" fmla="*/ 551 h 671"/>
                <a:gd name="T8" fmla="*/ 156 w 834"/>
                <a:gd name="T9" fmla="*/ 551 h 671"/>
                <a:gd name="T10" fmla="*/ 119 w 834"/>
                <a:gd name="T11" fmla="*/ 535 h 671"/>
                <a:gd name="T12" fmla="*/ 67 w 834"/>
                <a:gd name="T13" fmla="*/ 535 h 671"/>
                <a:gd name="T14" fmla="*/ 8 w 834"/>
                <a:gd name="T15" fmla="*/ 527 h 671"/>
                <a:gd name="T16" fmla="*/ 15 w 834"/>
                <a:gd name="T17" fmla="*/ 495 h 671"/>
                <a:gd name="T18" fmla="*/ 52 w 834"/>
                <a:gd name="T19" fmla="*/ 455 h 671"/>
                <a:gd name="T20" fmla="*/ 96 w 834"/>
                <a:gd name="T21" fmla="*/ 447 h 671"/>
                <a:gd name="T22" fmla="*/ 111 w 834"/>
                <a:gd name="T23" fmla="*/ 423 h 671"/>
                <a:gd name="T24" fmla="*/ 96 w 834"/>
                <a:gd name="T25" fmla="*/ 391 h 671"/>
                <a:gd name="T26" fmla="*/ 89 w 834"/>
                <a:gd name="T27" fmla="*/ 343 h 671"/>
                <a:gd name="T28" fmla="*/ 52 w 834"/>
                <a:gd name="T29" fmla="*/ 304 h 671"/>
                <a:gd name="T30" fmla="*/ 45 w 834"/>
                <a:gd name="T31" fmla="*/ 256 h 671"/>
                <a:gd name="T32" fmla="*/ 74 w 834"/>
                <a:gd name="T33" fmla="*/ 280 h 671"/>
                <a:gd name="T34" fmla="*/ 126 w 834"/>
                <a:gd name="T35" fmla="*/ 296 h 671"/>
                <a:gd name="T36" fmla="*/ 178 w 834"/>
                <a:gd name="T37" fmla="*/ 312 h 671"/>
                <a:gd name="T38" fmla="*/ 222 w 834"/>
                <a:gd name="T39" fmla="*/ 320 h 671"/>
                <a:gd name="T40" fmla="*/ 280 w 834"/>
                <a:gd name="T41" fmla="*/ 320 h 671"/>
                <a:gd name="T42" fmla="*/ 310 w 834"/>
                <a:gd name="T43" fmla="*/ 288 h 671"/>
                <a:gd name="T44" fmla="*/ 332 w 834"/>
                <a:gd name="T45" fmla="*/ 248 h 671"/>
                <a:gd name="T46" fmla="*/ 398 w 834"/>
                <a:gd name="T47" fmla="*/ 240 h 671"/>
                <a:gd name="T48" fmla="*/ 450 w 834"/>
                <a:gd name="T49" fmla="*/ 248 h 671"/>
                <a:gd name="T50" fmla="*/ 480 w 834"/>
                <a:gd name="T51" fmla="*/ 216 h 671"/>
                <a:gd name="T52" fmla="*/ 502 w 834"/>
                <a:gd name="T53" fmla="*/ 176 h 671"/>
                <a:gd name="T54" fmla="*/ 531 w 834"/>
                <a:gd name="T55" fmla="*/ 160 h 671"/>
                <a:gd name="T56" fmla="*/ 546 w 834"/>
                <a:gd name="T57" fmla="*/ 128 h 671"/>
                <a:gd name="T58" fmla="*/ 576 w 834"/>
                <a:gd name="T59" fmla="*/ 120 h 671"/>
                <a:gd name="T60" fmla="*/ 613 w 834"/>
                <a:gd name="T61" fmla="*/ 72 h 671"/>
                <a:gd name="T62" fmla="*/ 613 w 834"/>
                <a:gd name="T63" fmla="*/ 16 h 671"/>
                <a:gd name="T64" fmla="*/ 650 w 834"/>
                <a:gd name="T65" fmla="*/ 0 h 671"/>
                <a:gd name="T66" fmla="*/ 701 w 834"/>
                <a:gd name="T67" fmla="*/ 0 h 671"/>
                <a:gd name="T68" fmla="*/ 783 w 834"/>
                <a:gd name="T69" fmla="*/ 0 h 671"/>
                <a:gd name="T70" fmla="*/ 827 w 834"/>
                <a:gd name="T71" fmla="*/ 16 h 671"/>
                <a:gd name="T72" fmla="*/ 834 w 834"/>
                <a:gd name="T73" fmla="*/ 72 h 671"/>
                <a:gd name="T74" fmla="*/ 805 w 834"/>
                <a:gd name="T75" fmla="*/ 104 h 671"/>
                <a:gd name="T76" fmla="*/ 753 w 834"/>
                <a:gd name="T77" fmla="*/ 104 h 671"/>
                <a:gd name="T78" fmla="*/ 724 w 834"/>
                <a:gd name="T79" fmla="*/ 136 h 671"/>
                <a:gd name="T80" fmla="*/ 716 w 834"/>
                <a:gd name="T81" fmla="*/ 176 h 671"/>
                <a:gd name="T82" fmla="*/ 709 w 834"/>
                <a:gd name="T83" fmla="*/ 208 h 671"/>
                <a:gd name="T84" fmla="*/ 738 w 834"/>
                <a:gd name="T85" fmla="*/ 232 h 671"/>
                <a:gd name="T86" fmla="*/ 775 w 834"/>
                <a:gd name="T87" fmla="*/ 264 h 671"/>
                <a:gd name="T88" fmla="*/ 761 w 834"/>
                <a:gd name="T89" fmla="*/ 272 h 671"/>
                <a:gd name="T90" fmla="*/ 724 w 834"/>
                <a:gd name="T91" fmla="*/ 304 h 671"/>
                <a:gd name="T92" fmla="*/ 724 w 834"/>
                <a:gd name="T93" fmla="*/ 335 h 671"/>
                <a:gd name="T94" fmla="*/ 687 w 834"/>
                <a:gd name="T95" fmla="*/ 359 h 671"/>
                <a:gd name="T96" fmla="*/ 650 w 834"/>
                <a:gd name="T97" fmla="*/ 375 h 671"/>
                <a:gd name="T98" fmla="*/ 635 w 834"/>
                <a:gd name="T99" fmla="*/ 423 h 671"/>
                <a:gd name="T100" fmla="*/ 591 w 834"/>
                <a:gd name="T101" fmla="*/ 439 h 671"/>
                <a:gd name="T102" fmla="*/ 561 w 834"/>
                <a:gd name="T103" fmla="*/ 471 h 671"/>
                <a:gd name="T104" fmla="*/ 509 w 834"/>
                <a:gd name="T105" fmla="*/ 479 h 671"/>
                <a:gd name="T106" fmla="*/ 487 w 834"/>
                <a:gd name="T107" fmla="*/ 463 h 671"/>
                <a:gd name="T108" fmla="*/ 450 w 834"/>
                <a:gd name="T109" fmla="*/ 487 h 671"/>
                <a:gd name="T110" fmla="*/ 435 w 834"/>
                <a:gd name="T111" fmla="*/ 527 h 671"/>
                <a:gd name="T112" fmla="*/ 458 w 834"/>
                <a:gd name="T113" fmla="*/ 567 h 671"/>
                <a:gd name="T114" fmla="*/ 480 w 834"/>
                <a:gd name="T115" fmla="*/ 599 h 671"/>
                <a:gd name="T116" fmla="*/ 494 w 834"/>
                <a:gd name="T117" fmla="*/ 655 h 671"/>
                <a:gd name="T118" fmla="*/ 450 w 834"/>
                <a:gd name="T119" fmla="*/ 671 h 671"/>
                <a:gd name="T120" fmla="*/ 398 w 834"/>
                <a:gd name="T121" fmla="*/ 655 h 671"/>
                <a:gd name="T122" fmla="*/ 347 w 834"/>
                <a:gd name="T123" fmla="*/ 655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671">
                  <a:moveTo>
                    <a:pt x="317" y="671"/>
                  </a:moveTo>
                  <a:lnTo>
                    <a:pt x="317" y="671"/>
                  </a:lnTo>
                  <a:lnTo>
                    <a:pt x="310" y="671"/>
                  </a:lnTo>
                  <a:lnTo>
                    <a:pt x="310" y="663"/>
                  </a:lnTo>
                  <a:lnTo>
                    <a:pt x="302" y="663"/>
                  </a:lnTo>
                  <a:lnTo>
                    <a:pt x="302" y="655"/>
                  </a:lnTo>
                  <a:lnTo>
                    <a:pt x="295" y="655"/>
                  </a:lnTo>
                  <a:lnTo>
                    <a:pt x="295" y="647"/>
                  </a:lnTo>
                  <a:lnTo>
                    <a:pt x="295" y="639"/>
                  </a:lnTo>
                  <a:lnTo>
                    <a:pt x="295" y="631"/>
                  </a:lnTo>
                  <a:lnTo>
                    <a:pt x="295" y="623"/>
                  </a:lnTo>
                  <a:lnTo>
                    <a:pt x="295" y="615"/>
                  </a:lnTo>
                  <a:lnTo>
                    <a:pt x="295" y="607"/>
                  </a:lnTo>
                  <a:lnTo>
                    <a:pt x="288" y="607"/>
                  </a:lnTo>
                  <a:lnTo>
                    <a:pt x="280" y="607"/>
                  </a:lnTo>
                  <a:lnTo>
                    <a:pt x="274" y="599"/>
                  </a:lnTo>
                  <a:lnTo>
                    <a:pt x="274" y="591"/>
                  </a:lnTo>
                  <a:lnTo>
                    <a:pt x="274" y="583"/>
                  </a:lnTo>
                  <a:lnTo>
                    <a:pt x="274" y="575"/>
                  </a:lnTo>
                  <a:lnTo>
                    <a:pt x="274" y="567"/>
                  </a:lnTo>
                  <a:lnTo>
                    <a:pt x="274" y="559"/>
                  </a:lnTo>
                  <a:lnTo>
                    <a:pt x="266" y="559"/>
                  </a:lnTo>
                  <a:lnTo>
                    <a:pt x="259" y="559"/>
                  </a:lnTo>
                  <a:lnTo>
                    <a:pt x="252" y="551"/>
                  </a:lnTo>
                  <a:lnTo>
                    <a:pt x="244" y="551"/>
                  </a:lnTo>
                  <a:lnTo>
                    <a:pt x="237" y="551"/>
                  </a:lnTo>
                  <a:lnTo>
                    <a:pt x="222" y="551"/>
                  </a:lnTo>
                  <a:lnTo>
                    <a:pt x="215" y="551"/>
                  </a:lnTo>
                  <a:lnTo>
                    <a:pt x="200" y="551"/>
                  </a:lnTo>
                  <a:lnTo>
                    <a:pt x="193" y="551"/>
                  </a:lnTo>
                  <a:lnTo>
                    <a:pt x="185" y="551"/>
                  </a:lnTo>
                  <a:lnTo>
                    <a:pt x="178" y="551"/>
                  </a:lnTo>
                  <a:lnTo>
                    <a:pt x="170" y="551"/>
                  </a:lnTo>
                  <a:lnTo>
                    <a:pt x="163" y="551"/>
                  </a:lnTo>
                  <a:lnTo>
                    <a:pt x="156" y="551"/>
                  </a:lnTo>
                  <a:lnTo>
                    <a:pt x="148" y="551"/>
                  </a:lnTo>
                  <a:lnTo>
                    <a:pt x="141" y="551"/>
                  </a:lnTo>
                  <a:lnTo>
                    <a:pt x="133" y="551"/>
                  </a:lnTo>
                  <a:lnTo>
                    <a:pt x="126" y="551"/>
                  </a:lnTo>
                  <a:lnTo>
                    <a:pt x="126" y="543"/>
                  </a:lnTo>
                  <a:lnTo>
                    <a:pt x="126" y="535"/>
                  </a:lnTo>
                  <a:lnTo>
                    <a:pt x="119" y="535"/>
                  </a:lnTo>
                  <a:lnTo>
                    <a:pt x="111" y="535"/>
                  </a:lnTo>
                  <a:lnTo>
                    <a:pt x="104" y="535"/>
                  </a:lnTo>
                  <a:lnTo>
                    <a:pt x="96" y="535"/>
                  </a:lnTo>
                  <a:lnTo>
                    <a:pt x="89" y="535"/>
                  </a:lnTo>
                  <a:lnTo>
                    <a:pt x="82" y="535"/>
                  </a:lnTo>
                  <a:lnTo>
                    <a:pt x="74" y="535"/>
                  </a:lnTo>
                  <a:lnTo>
                    <a:pt x="67" y="535"/>
                  </a:lnTo>
                  <a:lnTo>
                    <a:pt x="59" y="535"/>
                  </a:lnTo>
                  <a:lnTo>
                    <a:pt x="52" y="535"/>
                  </a:lnTo>
                  <a:lnTo>
                    <a:pt x="45" y="535"/>
                  </a:lnTo>
                  <a:lnTo>
                    <a:pt x="30" y="535"/>
                  </a:lnTo>
                  <a:lnTo>
                    <a:pt x="23" y="535"/>
                  </a:lnTo>
                  <a:lnTo>
                    <a:pt x="15" y="527"/>
                  </a:lnTo>
                  <a:lnTo>
                    <a:pt x="8" y="527"/>
                  </a:lnTo>
                  <a:lnTo>
                    <a:pt x="0" y="527"/>
                  </a:lnTo>
                  <a:lnTo>
                    <a:pt x="0" y="519"/>
                  </a:lnTo>
                  <a:lnTo>
                    <a:pt x="0" y="511"/>
                  </a:lnTo>
                  <a:lnTo>
                    <a:pt x="8" y="511"/>
                  </a:lnTo>
                  <a:lnTo>
                    <a:pt x="8" y="503"/>
                  </a:lnTo>
                  <a:lnTo>
                    <a:pt x="15" y="503"/>
                  </a:lnTo>
                  <a:lnTo>
                    <a:pt x="15" y="495"/>
                  </a:lnTo>
                  <a:lnTo>
                    <a:pt x="15" y="487"/>
                  </a:lnTo>
                  <a:lnTo>
                    <a:pt x="23" y="479"/>
                  </a:lnTo>
                  <a:lnTo>
                    <a:pt x="23" y="471"/>
                  </a:lnTo>
                  <a:lnTo>
                    <a:pt x="30" y="463"/>
                  </a:lnTo>
                  <a:lnTo>
                    <a:pt x="37" y="455"/>
                  </a:lnTo>
                  <a:lnTo>
                    <a:pt x="45" y="455"/>
                  </a:lnTo>
                  <a:lnTo>
                    <a:pt x="52" y="455"/>
                  </a:lnTo>
                  <a:lnTo>
                    <a:pt x="59" y="455"/>
                  </a:lnTo>
                  <a:lnTo>
                    <a:pt x="67" y="455"/>
                  </a:lnTo>
                  <a:lnTo>
                    <a:pt x="74" y="455"/>
                  </a:lnTo>
                  <a:lnTo>
                    <a:pt x="82" y="455"/>
                  </a:lnTo>
                  <a:lnTo>
                    <a:pt x="89" y="455"/>
                  </a:lnTo>
                  <a:lnTo>
                    <a:pt x="89" y="447"/>
                  </a:lnTo>
                  <a:lnTo>
                    <a:pt x="96" y="447"/>
                  </a:lnTo>
                  <a:lnTo>
                    <a:pt x="104" y="447"/>
                  </a:lnTo>
                  <a:lnTo>
                    <a:pt x="111" y="447"/>
                  </a:lnTo>
                  <a:lnTo>
                    <a:pt x="111" y="439"/>
                  </a:lnTo>
                  <a:lnTo>
                    <a:pt x="119" y="439"/>
                  </a:lnTo>
                  <a:lnTo>
                    <a:pt x="126" y="431"/>
                  </a:lnTo>
                  <a:lnTo>
                    <a:pt x="119" y="431"/>
                  </a:lnTo>
                  <a:lnTo>
                    <a:pt x="111" y="423"/>
                  </a:lnTo>
                  <a:lnTo>
                    <a:pt x="104" y="423"/>
                  </a:lnTo>
                  <a:lnTo>
                    <a:pt x="96" y="423"/>
                  </a:lnTo>
                  <a:lnTo>
                    <a:pt x="89" y="423"/>
                  </a:lnTo>
                  <a:lnTo>
                    <a:pt x="89" y="415"/>
                  </a:lnTo>
                  <a:lnTo>
                    <a:pt x="89" y="407"/>
                  </a:lnTo>
                  <a:lnTo>
                    <a:pt x="96" y="399"/>
                  </a:lnTo>
                  <a:lnTo>
                    <a:pt x="96" y="391"/>
                  </a:lnTo>
                  <a:lnTo>
                    <a:pt x="96" y="383"/>
                  </a:lnTo>
                  <a:lnTo>
                    <a:pt x="96" y="375"/>
                  </a:lnTo>
                  <a:lnTo>
                    <a:pt x="96" y="367"/>
                  </a:lnTo>
                  <a:lnTo>
                    <a:pt x="96" y="359"/>
                  </a:lnTo>
                  <a:lnTo>
                    <a:pt x="96" y="351"/>
                  </a:lnTo>
                  <a:lnTo>
                    <a:pt x="89" y="351"/>
                  </a:lnTo>
                  <a:lnTo>
                    <a:pt x="89" y="343"/>
                  </a:lnTo>
                  <a:lnTo>
                    <a:pt x="82" y="343"/>
                  </a:lnTo>
                  <a:lnTo>
                    <a:pt x="82" y="335"/>
                  </a:lnTo>
                  <a:lnTo>
                    <a:pt x="74" y="335"/>
                  </a:lnTo>
                  <a:lnTo>
                    <a:pt x="74" y="328"/>
                  </a:lnTo>
                  <a:lnTo>
                    <a:pt x="67" y="328"/>
                  </a:lnTo>
                  <a:lnTo>
                    <a:pt x="59" y="312"/>
                  </a:lnTo>
                  <a:lnTo>
                    <a:pt x="52" y="304"/>
                  </a:lnTo>
                  <a:lnTo>
                    <a:pt x="52" y="296"/>
                  </a:lnTo>
                  <a:lnTo>
                    <a:pt x="45" y="288"/>
                  </a:lnTo>
                  <a:lnTo>
                    <a:pt x="45" y="272"/>
                  </a:lnTo>
                  <a:lnTo>
                    <a:pt x="37" y="256"/>
                  </a:lnTo>
                  <a:lnTo>
                    <a:pt x="37" y="248"/>
                  </a:lnTo>
                  <a:lnTo>
                    <a:pt x="37" y="256"/>
                  </a:lnTo>
                  <a:lnTo>
                    <a:pt x="45" y="256"/>
                  </a:lnTo>
                  <a:lnTo>
                    <a:pt x="45" y="264"/>
                  </a:lnTo>
                  <a:lnTo>
                    <a:pt x="52" y="264"/>
                  </a:lnTo>
                  <a:lnTo>
                    <a:pt x="52" y="272"/>
                  </a:lnTo>
                  <a:lnTo>
                    <a:pt x="59" y="272"/>
                  </a:lnTo>
                  <a:lnTo>
                    <a:pt x="67" y="272"/>
                  </a:lnTo>
                  <a:lnTo>
                    <a:pt x="74" y="272"/>
                  </a:lnTo>
                  <a:lnTo>
                    <a:pt x="74" y="280"/>
                  </a:lnTo>
                  <a:lnTo>
                    <a:pt x="82" y="280"/>
                  </a:lnTo>
                  <a:lnTo>
                    <a:pt x="89" y="288"/>
                  </a:lnTo>
                  <a:lnTo>
                    <a:pt x="96" y="288"/>
                  </a:lnTo>
                  <a:lnTo>
                    <a:pt x="104" y="288"/>
                  </a:lnTo>
                  <a:lnTo>
                    <a:pt x="111" y="288"/>
                  </a:lnTo>
                  <a:lnTo>
                    <a:pt x="119" y="296"/>
                  </a:lnTo>
                  <a:lnTo>
                    <a:pt x="126" y="296"/>
                  </a:lnTo>
                  <a:lnTo>
                    <a:pt x="133" y="304"/>
                  </a:lnTo>
                  <a:lnTo>
                    <a:pt x="141" y="304"/>
                  </a:lnTo>
                  <a:lnTo>
                    <a:pt x="148" y="312"/>
                  </a:lnTo>
                  <a:lnTo>
                    <a:pt x="156" y="312"/>
                  </a:lnTo>
                  <a:lnTo>
                    <a:pt x="163" y="312"/>
                  </a:lnTo>
                  <a:lnTo>
                    <a:pt x="170" y="312"/>
                  </a:lnTo>
                  <a:lnTo>
                    <a:pt x="178" y="312"/>
                  </a:lnTo>
                  <a:lnTo>
                    <a:pt x="185" y="312"/>
                  </a:lnTo>
                  <a:lnTo>
                    <a:pt x="193" y="312"/>
                  </a:lnTo>
                  <a:lnTo>
                    <a:pt x="193" y="320"/>
                  </a:lnTo>
                  <a:lnTo>
                    <a:pt x="200" y="320"/>
                  </a:lnTo>
                  <a:lnTo>
                    <a:pt x="207" y="320"/>
                  </a:lnTo>
                  <a:lnTo>
                    <a:pt x="215" y="320"/>
                  </a:lnTo>
                  <a:lnTo>
                    <a:pt x="222" y="320"/>
                  </a:lnTo>
                  <a:lnTo>
                    <a:pt x="229" y="320"/>
                  </a:lnTo>
                  <a:lnTo>
                    <a:pt x="237" y="320"/>
                  </a:lnTo>
                  <a:lnTo>
                    <a:pt x="244" y="320"/>
                  </a:lnTo>
                  <a:lnTo>
                    <a:pt x="252" y="320"/>
                  </a:lnTo>
                  <a:lnTo>
                    <a:pt x="259" y="320"/>
                  </a:lnTo>
                  <a:lnTo>
                    <a:pt x="274" y="320"/>
                  </a:lnTo>
                  <a:lnTo>
                    <a:pt x="280" y="320"/>
                  </a:lnTo>
                  <a:lnTo>
                    <a:pt x="288" y="320"/>
                  </a:lnTo>
                  <a:lnTo>
                    <a:pt x="295" y="320"/>
                  </a:lnTo>
                  <a:lnTo>
                    <a:pt x="295" y="312"/>
                  </a:lnTo>
                  <a:lnTo>
                    <a:pt x="295" y="304"/>
                  </a:lnTo>
                  <a:lnTo>
                    <a:pt x="302" y="296"/>
                  </a:lnTo>
                  <a:lnTo>
                    <a:pt x="302" y="288"/>
                  </a:lnTo>
                  <a:lnTo>
                    <a:pt x="310" y="288"/>
                  </a:lnTo>
                  <a:lnTo>
                    <a:pt x="310" y="280"/>
                  </a:lnTo>
                  <a:lnTo>
                    <a:pt x="310" y="272"/>
                  </a:lnTo>
                  <a:lnTo>
                    <a:pt x="317" y="264"/>
                  </a:lnTo>
                  <a:lnTo>
                    <a:pt x="317" y="256"/>
                  </a:lnTo>
                  <a:lnTo>
                    <a:pt x="317" y="248"/>
                  </a:lnTo>
                  <a:lnTo>
                    <a:pt x="325" y="248"/>
                  </a:lnTo>
                  <a:lnTo>
                    <a:pt x="332" y="248"/>
                  </a:lnTo>
                  <a:lnTo>
                    <a:pt x="339" y="240"/>
                  </a:lnTo>
                  <a:lnTo>
                    <a:pt x="347" y="240"/>
                  </a:lnTo>
                  <a:lnTo>
                    <a:pt x="361" y="240"/>
                  </a:lnTo>
                  <a:lnTo>
                    <a:pt x="376" y="240"/>
                  </a:lnTo>
                  <a:lnTo>
                    <a:pt x="384" y="240"/>
                  </a:lnTo>
                  <a:lnTo>
                    <a:pt x="391" y="240"/>
                  </a:lnTo>
                  <a:lnTo>
                    <a:pt x="398" y="240"/>
                  </a:lnTo>
                  <a:lnTo>
                    <a:pt x="406" y="240"/>
                  </a:lnTo>
                  <a:lnTo>
                    <a:pt x="421" y="240"/>
                  </a:lnTo>
                  <a:lnTo>
                    <a:pt x="428" y="240"/>
                  </a:lnTo>
                  <a:lnTo>
                    <a:pt x="435" y="240"/>
                  </a:lnTo>
                  <a:lnTo>
                    <a:pt x="443" y="240"/>
                  </a:lnTo>
                  <a:lnTo>
                    <a:pt x="443" y="248"/>
                  </a:lnTo>
                  <a:lnTo>
                    <a:pt x="450" y="248"/>
                  </a:lnTo>
                  <a:lnTo>
                    <a:pt x="450" y="240"/>
                  </a:lnTo>
                  <a:lnTo>
                    <a:pt x="458" y="240"/>
                  </a:lnTo>
                  <a:lnTo>
                    <a:pt x="465" y="232"/>
                  </a:lnTo>
                  <a:lnTo>
                    <a:pt x="472" y="232"/>
                  </a:lnTo>
                  <a:lnTo>
                    <a:pt x="480" y="232"/>
                  </a:lnTo>
                  <a:lnTo>
                    <a:pt x="480" y="224"/>
                  </a:lnTo>
                  <a:lnTo>
                    <a:pt x="480" y="216"/>
                  </a:lnTo>
                  <a:lnTo>
                    <a:pt x="487" y="208"/>
                  </a:lnTo>
                  <a:lnTo>
                    <a:pt x="494" y="208"/>
                  </a:lnTo>
                  <a:lnTo>
                    <a:pt x="494" y="200"/>
                  </a:lnTo>
                  <a:lnTo>
                    <a:pt x="494" y="192"/>
                  </a:lnTo>
                  <a:lnTo>
                    <a:pt x="494" y="184"/>
                  </a:lnTo>
                  <a:lnTo>
                    <a:pt x="494" y="176"/>
                  </a:lnTo>
                  <a:lnTo>
                    <a:pt x="502" y="176"/>
                  </a:lnTo>
                  <a:lnTo>
                    <a:pt x="502" y="168"/>
                  </a:lnTo>
                  <a:lnTo>
                    <a:pt x="509" y="168"/>
                  </a:lnTo>
                  <a:lnTo>
                    <a:pt x="517" y="168"/>
                  </a:lnTo>
                  <a:lnTo>
                    <a:pt x="524" y="168"/>
                  </a:lnTo>
                  <a:lnTo>
                    <a:pt x="531" y="168"/>
                  </a:lnTo>
                  <a:lnTo>
                    <a:pt x="539" y="168"/>
                  </a:lnTo>
                  <a:lnTo>
                    <a:pt x="531" y="160"/>
                  </a:lnTo>
                  <a:lnTo>
                    <a:pt x="531" y="152"/>
                  </a:lnTo>
                  <a:lnTo>
                    <a:pt x="524" y="144"/>
                  </a:lnTo>
                  <a:lnTo>
                    <a:pt x="517" y="136"/>
                  </a:lnTo>
                  <a:lnTo>
                    <a:pt x="524" y="128"/>
                  </a:lnTo>
                  <a:lnTo>
                    <a:pt x="531" y="128"/>
                  </a:lnTo>
                  <a:lnTo>
                    <a:pt x="539" y="128"/>
                  </a:lnTo>
                  <a:lnTo>
                    <a:pt x="546" y="128"/>
                  </a:lnTo>
                  <a:lnTo>
                    <a:pt x="554" y="128"/>
                  </a:lnTo>
                  <a:lnTo>
                    <a:pt x="561" y="128"/>
                  </a:lnTo>
                  <a:lnTo>
                    <a:pt x="561" y="136"/>
                  </a:lnTo>
                  <a:lnTo>
                    <a:pt x="568" y="136"/>
                  </a:lnTo>
                  <a:lnTo>
                    <a:pt x="576" y="136"/>
                  </a:lnTo>
                  <a:lnTo>
                    <a:pt x="576" y="128"/>
                  </a:lnTo>
                  <a:lnTo>
                    <a:pt x="576" y="120"/>
                  </a:lnTo>
                  <a:lnTo>
                    <a:pt x="583" y="120"/>
                  </a:lnTo>
                  <a:lnTo>
                    <a:pt x="591" y="112"/>
                  </a:lnTo>
                  <a:lnTo>
                    <a:pt x="598" y="104"/>
                  </a:lnTo>
                  <a:lnTo>
                    <a:pt x="598" y="96"/>
                  </a:lnTo>
                  <a:lnTo>
                    <a:pt x="605" y="88"/>
                  </a:lnTo>
                  <a:lnTo>
                    <a:pt x="613" y="80"/>
                  </a:lnTo>
                  <a:lnTo>
                    <a:pt x="613" y="72"/>
                  </a:lnTo>
                  <a:lnTo>
                    <a:pt x="613" y="64"/>
                  </a:lnTo>
                  <a:lnTo>
                    <a:pt x="613" y="56"/>
                  </a:lnTo>
                  <a:lnTo>
                    <a:pt x="613" y="48"/>
                  </a:lnTo>
                  <a:lnTo>
                    <a:pt x="613" y="40"/>
                  </a:lnTo>
                  <a:lnTo>
                    <a:pt x="613" y="32"/>
                  </a:lnTo>
                  <a:lnTo>
                    <a:pt x="613" y="24"/>
                  </a:lnTo>
                  <a:lnTo>
                    <a:pt x="613" y="16"/>
                  </a:lnTo>
                  <a:lnTo>
                    <a:pt x="613" y="8"/>
                  </a:lnTo>
                  <a:lnTo>
                    <a:pt x="620" y="8"/>
                  </a:lnTo>
                  <a:lnTo>
                    <a:pt x="628" y="8"/>
                  </a:lnTo>
                  <a:lnTo>
                    <a:pt x="635" y="8"/>
                  </a:lnTo>
                  <a:lnTo>
                    <a:pt x="635" y="0"/>
                  </a:lnTo>
                  <a:lnTo>
                    <a:pt x="642" y="0"/>
                  </a:lnTo>
                  <a:lnTo>
                    <a:pt x="650" y="0"/>
                  </a:lnTo>
                  <a:lnTo>
                    <a:pt x="657" y="0"/>
                  </a:lnTo>
                  <a:lnTo>
                    <a:pt x="665" y="8"/>
                  </a:lnTo>
                  <a:lnTo>
                    <a:pt x="672" y="8"/>
                  </a:lnTo>
                  <a:lnTo>
                    <a:pt x="679" y="8"/>
                  </a:lnTo>
                  <a:lnTo>
                    <a:pt x="687" y="8"/>
                  </a:lnTo>
                  <a:lnTo>
                    <a:pt x="694" y="8"/>
                  </a:lnTo>
                  <a:lnTo>
                    <a:pt x="701" y="0"/>
                  </a:lnTo>
                  <a:lnTo>
                    <a:pt x="709" y="0"/>
                  </a:lnTo>
                  <a:lnTo>
                    <a:pt x="716" y="0"/>
                  </a:lnTo>
                  <a:lnTo>
                    <a:pt x="724" y="0"/>
                  </a:lnTo>
                  <a:lnTo>
                    <a:pt x="746" y="0"/>
                  </a:lnTo>
                  <a:lnTo>
                    <a:pt x="761" y="0"/>
                  </a:lnTo>
                  <a:lnTo>
                    <a:pt x="775" y="0"/>
                  </a:lnTo>
                  <a:lnTo>
                    <a:pt x="783" y="0"/>
                  </a:lnTo>
                  <a:lnTo>
                    <a:pt x="790" y="0"/>
                  </a:lnTo>
                  <a:lnTo>
                    <a:pt x="797" y="0"/>
                  </a:lnTo>
                  <a:lnTo>
                    <a:pt x="805" y="0"/>
                  </a:lnTo>
                  <a:lnTo>
                    <a:pt x="812" y="0"/>
                  </a:lnTo>
                  <a:lnTo>
                    <a:pt x="820" y="8"/>
                  </a:lnTo>
                  <a:lnTo>
                    <a:pt x="827" y="8"/>
                  </a:lnTo>
                  <a:lnTo>
                    <a:pt x="827" y="16"/>
                  </a:lnTo>
                  <a:lnTo>
                    <a:pt x="834" y="24"/>
                  </a:lnTo>
                  <a:lnTo>
                    <a:pt x="834" y="32"/>
                  </a:lnTo>
                  <a:lnTo>
                    <a:pt x="834" y="40"/>
                  </a:lnTo>
                  <a:lnTo>
                    <a:pt x="834" y="48"/>
                  </a:lnTo>
                  <a:lnTo>
                    <a:pt x="834" y="56"/>
                  </a:lnTo>
                  <a:lnTo>
                    <a:pt x="834" y="64"/>
                  </a:lnTo>
                  <a:lnTo>
                    <a:pt x="834" y="72"/>
                  </a:lnTo>
                  <a:lnTo>
                    <a:pt x="827" y="72"/>
                  </a:lnTo>
                  <a:lnTo>
                    <a:pt x="827" y="80"/>
                  </a:lnTo>
                  <a:lnTo>
                    <a:pt x="820" y="80"/>
                  </a:lnTo>
                  <a:lnTo>
                    <a:pt x="820" y="88"/>
                  </a:lnTo>
                  <a:lnTo>
                    <a:pt x="812" y="96"/>
                  </a:lnTo>
                  <a:lnTo>
                    <a:pt x="812" y="104"/>
                  </a:lnTo>
                  <a:lnTo>
                    <a:pt x="805" y="104"/>
                  </a:lnTo>
                  <a:lnTo>
                    <a:pt x="797" y="104"/>
                  </a:lnTo>
                  <a:lnTo>
                    <a:pt x="790" y="104"/>
                  </a:lnTo>
                  <a:lnTo>
                    <a:pt x="783" y="104"/>
                  </a:lnTo>
                  <a:lnTo>
                    <a:pt x="775" y="104"/>
                  </a:lnTo>
                  <a:lnTo>
                    <a:pt x="768" y="104"/>
                  </a:lnTo>
                  <a:lnTo>
                    <a:pt x="761" y="104"/>
                  </a:lnTo>
                  <a:lnTo>
                    <a:pt x="753" y="104"/>
                  </a:lnTo>
                  <a:lnTo>
                    <a:pt x="738" y="104"/>
                  </a:lnTo>
                  <a:lnTo>
                    <a:pt x="731" y="104"/>
                  </a:lnTo>
                  <a:lnTo>
                    <a:pt x="724" y="104"/>
                  </a:lnTo>
                  <a:lnTo>
                    <a:pt x="724" y="112"/>
                  </a:lnTo>
                  <a:lnTo>
                    <a:pt x="724" y="120"/>
                  </a:lnTo>
                  <a:lnTo>
                    <a:pt x="724" y="128"/>
                  </a:lnTo>
                  <a:lnTo>
                    <a:pt x="724" y="136"/>
                  </a:lnTo>
                  <a:lnTo>
                    <a:pt x="731" y="144"/>
                  </a:lnTo>
                  <a:lnTo>
                    <a:pt x="738" y="144"/>
                  </a:lnTo>
                  <a:lnTo>
                    <a:pt x="738" y="152"/>
                  </a:lnTo>
                  <a:lnTo>
                    <a:pt x="738" y="160"/>
                  </a:lnTo>
                  <a:lnTo>
                    <a:pt x="731" y="160"/>
                  </a:lnTo>
                  <a:lnTo>
                    <a:pt x="724" y="168"/>
                  </a:lnTo>
                  <a:lnTo>
                    <a:pt x="716" y="176"/>
                  </a:lnTo>
                  <a:lnTo>
                    <a:pt x="716" y="184"/>
                  </a:lnTo>
                  <a:lnTo>
                    <a:pt x="709" y="184"/>
                  </a:lnTo>
                  <a:lnTo>
                    <a:pt x="709" y="192"/>
                  </a:lnTo>
                  <a:lnTo>
                    <a:pt x="701" y="192"/>
                  </a:lnTo>
                  <a:lnTo>
                    <a:pt x="701" y="200"/>
                  </a:lnTo>
                  <a:lnTo>
                    <a:pt x="701" y="208"/>
                  </a:lnTo>
                  <a:lnTo>
                    <a:pt x="709" y="208"/>
                  </a:lnTo>
                  <a:lnTo>
                    <a:pt x="709" y="216"/>
                  </a:lnTo>
                  <a:lnTo>
                    <a:pt x="716" y="216"/>
                  </a:lnTo>
                  <a:lnTo>
                    <a:pt x="716" y="224"/>
                  </a:lnTo>
                  <a:lnTo>
                    <a:pt x="724" y="224"/>
                  </a:lnTo>
                  <a:lnTo>
                    <a:pt x="724" y="232"/>
                  </a:lnTo>
                  <a:lnTo>
                    <a:pt x="731" y="232"/>
                  </a:lnTo>
                  <a:lnTo>
                    <a:pt x="738" y="232"/>
                  </a:lnTo>
                  <a:lnTo>
                    <a:pt x="746" y="232"/>
                  </a:lnTo>
                  <a:lnTo>
                    <a:pt x="753" y="232"/>
                  </a:lnTo>
                  <a:lnTo>
                    <a:pt x="761" y="240"/>
                  </a:lnTo>
                  <a:lnTo>
                    <a:pt x="761" y="248"/>
                  </a:lnTo>
                  <a:lnTo>
                    <a:pt x="761" y="256"/>
                  </a:lnTo>
                  <a:lnTo>
                    <a:pt x="768" y="256"/>
                  </a:lnTo>
                  <a:lnTo>
                    <a:pt x="775" y="264"/>
                  </a:lnTo>
                  <a:lnTo>
                    <a:pt x="775" y="272"/>
                  </a:lnTo>
                  <a:lnTo>
                    <a:pt x="775" y="280"/>
                  </a:lnTo>
                  <a:lnTo>
                    <a:pt x="775" y="288"/>
                  </a:lnTo>
                  <a:lnTo>
                    <a:pt x="775" y="280"/>
                  </a:lnTo>
                  <a:lnTo>
                    <a:pt x="768" y="280"/>
                  </a:lnTo>
                  <a:lnTo>
                    <a:pt x="761" y="280"/>
                  </a:lnTo>
                  <a:lnTo>
                    <a:pt x="761" y="272"/>
                  </a:lnTo>
                  <a:lnTo>
                    <a:pt x="753" y="272"/>
                  </a:lnTo>
                  <a:lnTo>
                    <a:pt x="746" y="280"/>
                  </a:lnTo>
                  <a:lnTo>
                    <a:pt x="738" y="280"/>
                  </a:lnTo>
                  <a:lnTo>
                    <a:pt x="738" y="288"/>
                  </a:lnTo>
                  <a:lnTo>
                    <a:pt x="738" y="296"/>
                  </a:lnTo>
                  <a:lnTo>
                    <a:pt x="731" y="304"/>
                  </a:lnTo>
                  <a:lnTo>
                    <a:pt x="724" y="304"/>
                  </a:lnTo>
                  <a:lnTo>
                    <a:pt x="724" y="312"/>
                  </a:lnTo>
                  <a:lnTo>
                    <a:pt x="724" y="320"/>
                  </a:lnTo>
                  <a:lnTo>
                    <a:pt x="731" y="320"/>
                  </a:lnTo>
                  <a:lnTo>
                    <a:pt x="738" y="320"/>
                  </a:lnTo>
                  <a:lnTo>
                    <a:pt x="738" y="328"/>
                  </a:lnTo>
                  <a:lnTo>
                    <a:pt x="731" y="335"/>
                  </a:lnTo>
                  <a:lnTo>
                    <a:pt x="724" y="335"/>
                  </a:lnTo>
                  <a:lnTo>
                    <a:pt x="716" y="343"/>
                  </a:lnTo>
                  <a:lnTo>
                    <a:pt x="709" y="343"/>
                  </a:lnTo>
                  <a:lnTo>
                    <a:pt x="701" y="343"/>
                  </a:lnTo>
                  <a:lnTo>
                    <a:pt x="701" y="351"/>
                  </a:lnTo>
                  <a:lnTo>
                    <a:pt x="701" y="359"/>
                  </a:lnTo>
                  <a:lnTo>
                    <a:pt x="694" y="359"/>
                  </a:lnTo>
                  <a:lnTo>
                    <a:pt x="687" y="359"/>
                  </a:lnTo>
                  <a:lnTo>
                    <a:pt x="687" y="367"/>
                  </a:lnTo>
                  <a:lnTo>
                    <a:pt x="687" y="375"/>
                  </a:lnTo>
                  <a:lnTo>
                    <a:pt x="679" y="375"/>
                  </a:lnTo>
                  <a:lnTo>
                    <a:pt x="672" y="375"/>
                  </a:lnTo>
                  <a:lnTo>
                    <a:pt x="665" y="375"/>
                  </a:lnTo>
                  <a:lnTo>
                    <a:pt x="657" y="375"/>
                  </a:lnTo>
                  <a:lnTo>
                    <a:pt x="650" y="375"/>
                  </a:lnTo>
                  <a:lnTo>
                    <a:pt x="650" y="383"/>
                  </a:lnTo>
                  <a:lnTo>
                    <a:pt x="650" y="391"/>
                  </a:lnTo>
                  <a:lnTo>
                    <a:pt x="642" y="399"/>
                  </a:lnTo>
                  <a:lnTo>
                    <a:pt x="642" y="407"/>
                  </a:lnTo>
                  <a:lnTo>
                    <a:pt x="642" y="415"/>
                  </a:lnTo>
                  <a:lnTo>
                    <a:pt x="642" y="423"/>
                  </a:lnTo>
                  <a:lnTo>
                    <a:pt x="635" y="423"/>
                  </a:lnTo>
                  <a:lnTo>
                    <a:pt x="635" y="431"/>
                  </a:lnTo>
                  <a:lnTo>
                    <a:pt x="628" y="431"/>
                  </a:lnTo>
                  <a:lnTo>
                    <a:pt x="620" y="431"/>
                  </a:lnTo>
                  <a:lnTo>
                    <a:pt x="613" y="431"/>
                  </a:lnTo>
                  <a:lnTo>
                    <a:pt x="605" y="431"/>
                  </a:lnTo>
                  <a:lnTo>
                    <a:pt x="598" y="439"/>
                  </a:lnTo>
                  <a:lnTo>
                    <a:pt x="591" y="439"/>
                  </a:lnTo>
                  <a:lnTo>
                    <a:pt x="591" y="447"/>
                  </a:lnTo>
                  <a:lnTo>
                    <a:pt x="591" y="455"/>
                  </a:lnTo>
                  <a:lnTo>
                    <a:pt x="583" y="455"/>
                  </a:lnTo>
                  <a:lnTo>
                    <a:pt x="576" y="463"/>
                  </a:lnTo>
                  <a:lnTo>
                    <a:pt x="568" y="463"/>
                  </a:lnTo>
                  <a:lnTo>
                    <a:pt x="568" y="471"/>
                  </a:lnTo>
                  <a:lnTo>
                    <a:pt x="561" y="471"/>
                  </a:lnTo>
                  <a:lnTo>
                    <a:pt x="554" y="479"/>
                  </a:lnTo>
                  <a:lnTo>
                    <a:pt x="546" y="479"/>
                  </a:lnTo>
                  <a:lnTo>
                    <a:pt x="539" y="479"/>
                  </a:lnTo>
                  <a:lnTo>
                    <a:pt x="531" y="479"/>
                  </a:lnTo>
                  <a:lnTo>
                    <a:pt x="524" y="479"/>
                  </a:lnTo>
                  <a:lnTo>
                    <a:pt x="517" y="479"/>
                  </a:lnTo>
                  <a:lnTo>
                    <a:pt x="509" y="479"/>
                  </a:lnTo>
                  <a:lnTo>
                    <a:pt x="502" y="479"/>
                  </a:lnTo>
                  <a:lnTo>
                    <a:pt x="502" y="471"/>
                  </a:lnTo>
                  <a:lnTo>
                    <a:pt x="502" y="463"/>
                  </a:lnTo>
                  <a:lnTo>
                    <a:pt x="494" y="463"/>
                  </a:lnTo>
                  <a:lnTo>
                    <a:pt x="494" y="455"/>
                  </a:lnTo>
                  <a:lnTo>
                    <a:pt x="487" y="455"/>
                  </a:lnTo>
                  <a:lnTo>
                    <a:pt x="487" y="463"/>
                  </a:lnTo>
                  <a:lnTo>
                    <a:pt x="480" y="463"/>
                  </a:lnTo>
                  <a:lnTo>
                    <a:pt x="480" y="471"/>
                  </a:lnTo>
                  <a:lnTo>
                    <a:pt x="472" y="471"/>
                  </a:lnTo>
                  <a:lnTo>
                    <a:pt x="472" y="479"/>
                  </a:lnTo>
                  <a:lnTo>
                    <a:pt x="465" y="479"/>
                  </a:lnTo>
                  <a:lnTo>
                    <a:pt x="458" y="487"/>
                  </a:lnTo>
                  <a:lnTo>
                    <a:pt x="450" y="487"/>
                  </a:lnTo>
                  <a:lnTo>
                    <a:pt x="443" y="487"/>
                  </a:lnTo>
                  <a:lnTo>
                    <a:pt x="443" y="495"/>
                  </a:lnTo>
                  <a:lnTo>
                    <a:pt x="435" y="503"/>
                  </a:lnTo>
                  <a:lnTo>
                    <a:pt x="435" y="511"/>
                  </a:lnTo>
                  <a:lnTo>
                    <a:pt x="428" y="511"/>
                  </a:lnTo>
                  <a:lnTo>
                    <a:pt x="435" y="519"/>
                  </a:lnTo>
                  <a:lnTo>
                    <a:pt x="435" y="527"/>
                  </a:lnTo>
                  <a:lnTo>
                    <a:pt x="443" y="535"/>
                  </a:lnTo>
                  <a:lnTo>
                    <a:pt x="450" y="535"/>
                  </a:lnTo>
                  <a:lnTo>
                    <a:pt x="458" y="535"/>
                  </a:lnTo>
                  <a:lnTo>
                    <a:pt x="458" y="543"/>
                  </a:lnTo>
                  <a:lnTo>
                    <a:pt x="458" y="551"/>
                  </a:lnTo>
                  <a:lnTo>
                    <a:pt x="458" y="559"/>
                  </a:lnTo>
                  <a:lnTo>
                    <a:pt x="458" y="567"/>
                  </a:lnTo>
                  <a:lnTo>
                    <a:pt x="458" y="575"/>
                  </a:lnTo>
                  <a:lnTo>
                    <a:pt x="458" y="583"/>
                  </a:lnTo>
                  <a:lnTo>
                    <a:pt x="458" y="591"/>
                  </a:lnTo>
                  <a:lnTo>
                    <a:pt x="465" y="591"/>
                  </a:lnTo>
                  <a:lnTo>
                    <a:pt x="472" y="591"/>
                  </a:lnTo>
                  <a:lnTo>
                    <a:pt x="480" y="591"/>
                  </a:lnTo>
                  <a:lnTo>
                    <a:pt x="480" y="599"/>
                  </a:lnTo>
                  <a:lnTo>
                    <a:pt x="480" y="607"/>
                  </a:lnTo>
                  <a:lnTo>
                    <a:pt x="487" y="615"/>
                  </a:lnTo>
                  <a:lnTo>
                    <a:pt x="487" y="623"/>
                  </a:lnTo>
                  <a:lnTo>
                    <a:pt x="494" y="631"/>
                  </a:lnTo>
                  <a:lnTo>
                    <a:pt x="494" y="639"/>
                  </a:lnTo>
                  <a:lnTo>
                    <a:pt x="494" y="647"/>
                  </a:lnTo>
                  <a:lnTo>
                    <a:pt x="494" y="655"/>
                  </a:lnTo>
                  <a:lnTo>
                    <a:pt x="494" y="663"/>
                  </a:lnTo>
                  <a:lnTo>
                    <a:pt x="487" y="663"/>
                  </a:lnTo>
                  <a:lnTo>
                    <a:pt x="480" y="671"/>
                  </a:lnTo>
                  <a:lnTo>
                    <a:pt x="472" y="671"/>
                  </a:lnTo>
                  <a:lnTo>
                    <a:pt x="465" y="671"/>
                  </a:lnTo>
                  <a:lnTo>
                    <a:pt x="458" y="671"/>
                  </a:lnTo>
                  <a:lnTo>
                    <a:pt x="450" y="671"/>
                  </a:lnTo>
                  <a:lnTo>
                    <a:pt x="443" y="663"/>
                  </a:lnTo>
                  <a:lnTo>
                    <a:pt x="435" y="663"/>
                  </a:lnTo>
                  <a:lnTo>
                    <a:pt x="428" y="663"/>
                  </a:lnTo>
                  <a:lnTo>
                    <a:pt x="421" y="663"/>
                  </a:lnTo>
                  <a:lnTo>
                    <a:pt x="413" y="663"/>
                  </a:lnTo>
                  <a:lnTo>
                    <a:pt x="406" y="655"/>
                  </a:lnTo>
                  <a:lnTo>
                    <a:pt x="398" y="655"/>
                  </a:lnTo>
                  <a:lnTo>
                    <a:pt x="391" y="647"/>
                  </a:lnTo>
                  <a:lnTo>
                    <a:pt x="384" y="647"/>
                  </a:lnTo>
                  <a:lnTo>
                    <a:pt x="369" y="639"/>
                  </a:lnTo>
                  <a:lnTo>
                    <a:pt x="361" y="647"/>
                  </a:lnTo>
                  <a:lnTo>
                    <a:pt x="354" y="647"/>
                  </a:lnTo>
                  <a:lnTo>
                    <a:pt x="354" y="655"/>
                  </a:lnTo>
                  <a:lnTo>
                    <a:pt x="347" y="655"/>
                  </a:lnTo>
                  <a:lnTo>
                    <a:pt x="347" y="663"/>
                  </a:lnTo>
                  <a:lnTo>
                    <a:pt x="339" y="663"/>
                  </a:lnTo>
                  <a:lnTo>
                    <a:pt x="332" y="663"/>
                  </a:lnTo>
                  <a:lnTo>
                    <a:pt x="325" y="663"/>
                  </a:lnTo>
                  <a:lnTo>
                    <a:pt x="317" y="663"/>
                  </a:lnTo>
                  <a:lnTo>
                    <a:pt x="317" y="67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23" name="Freeform 391"/>
            <p:cNvSpPr>
              <a:spLocks/>
            </p:cNvSpPr>
            <p:nvPr/>
          </p:nvSpPr>
          <p:spPr bwMode="auto">
            <a:xfrm>
              <a:off x="619" y="19323"/>
              <a:ext cx="834" cy="671"/>
            </a:xfrm>
            <a:custGeom>
              <a:avLst/>
              <a:gdLst>
                <a:gd name="T0" fmla="*/ 295 w 834"/>
                <a:gd name="T1" fmla="*/ 655 h 671"/>
                <a:gd name="T2" fmla="*/ 288 w 834"/>
                <a:gd name="T3" fmla="*/ 607 h 671"/>
                <a:gd name="T4" fmla="*/ 274 w 834"/>
                <a:gd name="T5" fmla="*/ 559 h 671"/>
                <a:gd name="T6" fmla="*/ 215 w 834"/>
                <a:gd name="T7" fmla="*/ 551 h 671"/>
                <a:gd name="T8" fmla="*/ 156 w 834"/>
                <a:gd name="T9" fmla="*/ 551 h 671"/>
                <a:gd name="T10" fmla="*/ 119 w 834"/>
                <a:gd name="T11" fmla="*/ 535 h 671"/>
                <a:gd name="T12" fmla="*/ 67 w 834"/>
                <a:gd name="T13" fmla="*/ 535 h 671"/>
                <a:gd name="T14" fmla="*/ 8 w 834"/>
                <a:gd name="T15" fmla="*/ 527 h 671"/>
                <a:gd name="T16" fmla="*/ 15 w 834"/>
                <a:gd name="T17" fmla="*/ 495 h 671"/>
                <a:gd name="T18" fmla="*/ 52 w 834"/>
                <a:gd name="T19" fmla="*/ 455 h 671"/>
                <a:gd name="T20" fmla="*/ 96 w 834"/>
                <a:gd name="T21" fmla="*/ 447 h 671"/>
                <a:gd name="T22" fmla="*/ 111 w 834"/>
                <a:gd name="T23" fmla="*/ 423 h 671"/>
                <a:gd name="T24" fmla="*/ 96 w 834"/>
                <a:gd name="T25" fmla="*/ 391 h 671"/>
                <a:gd name="T26" fmla="*/ 89 w 834"/>
                <a:gd name="T27" fmla="*/ 343 h 671"/>
                <a:gd name="T28" fmla="*/ 52 w 834"/>
                <a:gd name="T29" fmla="*/ 304 h 671"/>
                <a:gd name="T30" fmla="*/ 45 w 834"/>
                <a:gd name="T31" fmla="*/ 256 h 671"/>
                <a:gd name="T32" fmla="*/ 74 w 834"/>
                <a:gd name="T33" fmla="*/ 280 h 671"/>
                <a:gd name="T34" fmla="*/ 126 w 834"/>
                <a:gd name="T35" fmla="*/ 296 h 671"/>
                <a:gd name="T36" fmla="*/ 178 w 834"/>
                <a:gd name="T37" fmla="*/ 312 h 671"/>
                <a:gd name="T38" fmla="*/ 222 w 834"/>
                <a:gd name="T39" fmla="*/ 320 h 671"/>
                <a:gd name="T40" fmla="*/ 280 w 834"/>
                <a:gd name="T41" fmla="*/ 320 h 671"/>
                <a:gd name="T42" fmla="*/ 310 w 834"/>
                <a:gd name="T43" fmla="*/ 288 h 671"/>
                <a:gd name="T44" fmla="*/ 332 w 834"/>
                <a:gd name="T45" fmla="*/ 248 h 671"/>
                <a:gd name="T46" fmla="*/ 398 w 834"/>
                <a:gd name="T47" fmla="*/ 240 h 671"/>
                <a:gd name="T48" fmla="*/ 450 w 834"/>
                <a:gd name="T49" fmla="*/ 248 h 671"/>
                <a:gd name="T50" fmla="*/ 480 w 834"/>
                <a:gd name="T51" fmla="*/ 216 h 671"/>
                <a:gd name="T52" fmla="*/ 502 w 834"/>
                <a:gd name="T53" fmla="*/ 176 h 671"/>
                <a:gd name="T54" fmla="*/ 531 w 834"/>
                <a:gd name="T55" fmla="*/ 160 h 671"/>
                <a:gd name="T56" fmla="*/ 546 w 834"/>
                <a:gd name="T57" fmla="*/ 128 h 671"/>
                <a:gd name="T58" fmla="*/ 576 w 834"/>
                <a:gd name="T59" fmla="*/ 120 h 671"/>
                <a:gd name="T60" fmla="*/ 613 w 834"/>
                <a:gd name="T61" fmla="*/ 72 h 671"/>
                <a:gd name="T62" fmla="*/ 613 w 834"/>
                <a:gd name="T63" fmla="*/ 16 h 671"/>
                <a:gd name="T64" fmla="*/ 650 w 834"/>
                <a:gd name="T65" fmla="*/ 0 h 671"/>
                <a:gd name="T66" fmla="*/ 701 w 834"/>
                <a:gd name="T67" fmla="*/ 0 h 671"/>
                <a:gd name="T68" fmla="*/ 783 w 834"/>
                <a:gd name="T69" fmla="*/ 0 h 671"/>
                <a:gd name="T70" fmla="*/ 827 w 834"/>
                <a:gd name="T71" fmla="*/ 16 h 671"/>
                <a:gd name="T72" fmla="*/ 834 w 834"/>
                <a:gd name="T73" fmla="*/ 72 h 671"/>
                <a:gd name="T74" fmla="*/ 805 w 834"/>
                <a:gd name="T75" fmla="*/ 104 h 671"/>
                <a:gd name="T76" fmla="*/ 753 w 834"/>
                <a:gd name="T77" fmla="*/ 104 h 671"/>
                <a:gd name="T78" fmla="*/ 724 w 834"/>
                <a:gd name="T79" fmla="*/ 136 h 671"/>
                <a:gd name="T80" fmla="*/ 716 w 834"/>
                <a:gd name="T81" fmla="*/ 176 h 671"/>
                <a:gd name="T82" fmla="*/ 709 w 834"/>
                <a:gd name="T83" fmla="*/ 208 h 671"/>
                <a:gd name="T84" fmla="*/ 738 w 834"/>
                <a:gd name="T85" fmla="*/ 232 h 671"/>
                <a:gd name="T86" fmla="*/ 775 w 834"/>
                <a:gd name="T87" fmla="*/ 264 h 671"/>
                <a:gd name="T88" fmla="*/ 761 w 834"/>
                <a:gd name="T89" fmla="*/ 272 h 671"/>
                <a:gd name="T90" fmla="*/ 724 w 834"/>
                <a:gd name="T91" fmla="*/ 304 h 671"/>
                <a:gd name="T92" fmla="*/ 724 w 834"/>
                <a:gd name="T93" fmla="*/ 335 h 671"/>
                <a:gd name="T94" fmla="*/ 687 w 834"/>
                <a:gd name="T95" fmla="*/ 359 h 671"/>
                <a:gd name="T96" fmla="*/ 650 w 834"/>
                <a:gd name="T97" fmla="*/ 375 h 671"/>
                <a:gd name="T98" fmla="*/ 635 w 834"/>
                <a:gd name="T99" fmla="*/ 423 h 671"/>
                <a:gd name="T100" fmla="*/ 591 w 834"/>
                <a:gd name="T101" fmla="*/ 439 h 671"/>
                <a:gd name="T102" fmla="*/ 561 w 834"/>
                <a:gd name="T103" fmla="*/ 471 h 671"/>
                <a:gd name="T104" fmla="*/ 509 w 834"/>
                <a:gd name="T105" fmla="*/ 479 h 671"/>
                <a:gd name="T106" fmla="*/ 487 w 834"/>
                <a:gd name="T107" fmla="*/ 463 h 671"/>
                <a:gd name="T108" fmla="*/ 450 w 834"/>
                <a:gd name="T109" fmla="*/ 487 h 671"/>
                <a:gd name="T110" fmla="*/ 435 w 834"/>
                <a:gd name="T111" fmla="*/ 527 h 671"/>
                <a:gd name="T112" fmla="*/ 458 w 834"/>
                <a:gd name="T113" fmla="*/ 567 h 671"/>
                <a:gd name="T114" fmla="*/ 480 w 834"/>
                <a:gd name="T115" fmla="*/ 599 h 671"/>
                <a:gd name="T116" fmla="*/ 494 w 834"/>
                <a:gd name="T117" fmla="*/ 655 h 671"/>
                <a:gd name="T118" fmla="*/ 450 w 834"/>
                <a:gd name="T119" fmla="*/ 671 h 671"/>
                <a:gd name="T120" fmla="*/ 398 w 834"/>
                <a:gd name="T121" fmla="*/ 655 h 671"/>
                <a:gd name="T122" fmla="*/ 347 w 834"/>
                <a:gd name="T123" fmla="*/ 655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4" h="671">
                  <a:moveTo>
                    <a:pt x="317" y="671"/>
                  </a:moveTo>
                  <a:lnTo>
                    <a:pt x="317" y="671"/>
                  </a:lnTo>
                  <a:lnTo>
                    <a:pt x="310" y="671"/>
                  </a:lnTo>
                  <a:lnTo>
                    <a:pt x="310" y="663"/>
                  </a:lnTo>
                  <a:lnTo>
                    <a:pt x="302" y="663"/>
                  </a:lnTo>
                  <a:lnTo>
                    <a:pt x="302" y="655"/>
                  </a:lnTo>
                  <a:lnTo>
                    <a:pt x="295" y="655"/>
                  </a:lnTo>
                  <a:lnTo>
                    <a:pt x="295" y="647"/>
                  </a:lnTo>
                  <a:lnTo>
                    <a:pt x="295" y="639"/>
                  </a:lnTo>
                  <a:lnTo>
                    <a:pt x="295" y="631"/>
                  </a:lnTo>
                  <a:lnTo>
                    <a:pt x="295" y="623"/>
                  </a:lnTo>
                  <a:lnTo>
                    <a:pt x="295" y="615"/>
                  </a:lnTo>
                  <a:lnTo>
                    <a:pt x="295" y="607"/>
                  </a:lnTo>
                  <a:lnTo>
                    <a:pt x="288" y="607"/>
                  </a:lnTo>
                  <a:lnTo>
                    <a:pt x="280" y="607"/>
                  </a:lnTo>
                  <a:lnTo>
                    <a:pt x="274" y="599"/>
                  </a:lnTo>
                  <a:lnTo>
                    <a:pt x="274" y="591"/>
                  </a:lnTo>
                  <a:lnTo>
                    <a:pt x="274" y="583"/>
                  </a:lnTo>
                  <a:lnTo>
                    <a:pt x="274" y="575"/>
                  </a:lnTo>
                  <a:lnTo>
                    <a:pt x="274" y="567"/>
                  </a:lnTo>
                  <a:lnTo>
                    <a:pt x="274" y="559"/>
                  </a:lnTo>
                  <a:lnTo>
                    <a:pt x="266" y="559"/>
                  </a:lnTo>
                  <a:lnTo>
                    <a:pt x="259" y="559"/>
                  </a:lnTo>
                  <a:lnTo>
                    <a:pt x="252" y="551"/>
                  </a:lnTo>
                  <a:lnTo>
                    <a:pt x="244" y="551"/>
                  </a:lnTo>
                  <a:lnTo>
                    <a:pt x="237" y="551"/>
                  </a:lnTo>
                  <a:lnTo>
                    <a:pt x="222" y="551"/>
                  </a:lnTo>
                  <a:lnTo>
                    <a:pt x="215" y="551"/>
                  </a:lnTo>
                  <a:lnTo>
                    <a:pt x="200" y="551"/>
                  </a:lnTo>
                  <a:lnTo>
                    <a:pt x="193" y="551"/>
                  </a:lnTo>
                  <a:lnTo>
                    <a:pt x="185" y="551"/>
                  </a:lnTo>
                  <a:lnTo>
                    <a:pt x="178" y="551"/>
                  </a:lnTo>
                  <a:lnTo>
                    <a:pt x="170" y="551"/>
                  </a:lnTo>
                  <a:lnTo>
                    <a:pt x="163" y="551"/>
                  </a:lnTo>
                  <a:lnTo>
                    <a:pt x="156" y="551"/>
                  </a:lnTo>
                  <a:lnTo>
                    <a:pt x="148" y="551"/>
                  </a:lnTo>
                  <a:lnTo>
                    <a:pt x="141" y="551"/>
                  </a:lnTo>
                  <a:lnTo>
                    <a:pt x="133" y="551"/>
                  </a:lnTo>
                  <a:lnTo>
                    <a:pt x="126" y="551"/>
                  </a:lnTo>
                  <a:lnTo>
                    <a:pt x="126" y="543"/>
                  </a:lnTo>
                  <a:lnTo>
                    <a:pt x="126" y="535"/>
                  </a:lnTo>
                  <a:lnTo>
                    <a:pt x="119" y="535"/>
                  </a:lnTo>
                  <a:lnTo>
                    <a:pt x="111" y="535"/>
                  </a:lnTo>
                  <a:lnTo>
                    <a:pt x="104" y="535"/>
                  </a:lnTo>
                  <a:lnTo>
                    <a:pt x="96" y="535"/>
                  </a:lnTo>
                  <a:lnTo>
                    <a:pt x="89" y="535"/>
                  </a:lnTo>
                  <a:lnTo>
                    <a:pt x="82" y="535"/>
                  </a:lnTo>
                  <a:lnTo>
                    <a:pt x="74" y="535"/>
                  </a:lnTo>
                  <a:lnTo>
                    <a:pt x="67" y="535"/>
                  </a:lnTo>
                  <a:lnTo>
                    <a:pt x="59" y="535"/>
                  </a:lnTo>
                  <a:lnTo>
                    <a:pt x="52" y="535"/>
                  </a:lnTo>
                  <a:lnTo>
                    <a:pt x="45" y="535"/>
                  </a:lnTo>
                  <a:lnTo>
                    <a:pt x="30" y="535"/>
                  </a:lnTo>
                  <a:lnTo>
                    <a:pt x="23" y="535"/>
                  </a:lnTo>
                  <a:lnTo>
                    <a:pt x="15" y="527"/>
                  </a:lnTo>
                  <a:lnTo>
                    <a:pt x="8" y="527"/>
                  </a:lnTo>
                  <a:lnTo>
                    <a:pt x="0" y="527"/>
                  </a:lnTo>
                  <a:lnTo>
                    <a:pt x="0" y="519"/>
                  </a:lnTo>
                  <a:lnTo>
                    <a:pt x="0" y="511"/>
                  </a:lnTo>
                  <a:lnTo>
                    <a:pt x="8" y="511"/>
                  </a:lnTo>
                  <a:lnTo>
                    <a:pt x="8" y="503"/>
                  </a:lnTo>
                  <a:lnTo>
                    <a:pt x="15" y="503"/>
                  </a:lnTo>
                  <a:lnTo>
                    <a:pt x="15" y="495"/>
                  </a:lnTo>
                  <a:lnTo>
                    <a:pt x="15" y="487"/>
                  </a:lnTo>
                  <a:lnTo>
                    <a:pt x="23" y="479"/>
                  </a:lnTo>
                  <a:lnTo>
                    <a:pt x="23" y="471"/>
                  </a:lnTo>
                  <a:lnTo>
                    <a:pt x="30" y="463"/>
                  </a:lnTo>
                  <a:lnTo>
                    <a:pt x="37" y="455"/>
                  </a:lnTo>
                  <a:lnTo>
                    <a:pt x="45" y="455"/>
                  </a:lnTo>
                  <a:lnTo>
                    <a:pt x="52" y="455"/>
                  </a:lnTo>
                  <a:lnTo>
                    <a:pt x="59" y="455"/>
                  </a:lnTo>
                  <a:lnTo>
                    <a:pt x="67" y="455"/>
                  </a:lnTo>
                  <a:lnTo>
                    <a:pt x="74" y="455"/>
                  </a:lnTo>
                  <a:lnTo>
                    <a:pt x="82" y="455"/>
                  </a:lnTo>
                  <a:lnTo>
                    <a:pt x="89" y="455"/>
                  </a:lnTo>
                  <a:lnTo>
                    <a:pt x="89" y="447"/>
                  </a:lnTo>
                  <a:lnTo>
                    <a:pt x="96" y="447"/>
                  </a:lnTo>
                  <a:lnTo>
                    <a:pt x="104" y="447"/>
                  </a:lnTo>
                  <a:lnTo>
                    <a:pt x="111" y="447"/>
                  </a:lnTo>
                  <a:lnTo>
                    <a:pt x="111" y="439"/>
                  </a:lnTo>
                  <a:lnTo>
                    <a:pt x="119" y="439"/>
                  </a:lnTo>
                  <a:lnTo>
                    <a:pt x="126" y="431"/>
                  </a:lnTo>
                  <a:lnTo>
                    <a:pt x="119" y="431"/>
                  </a:lnTo>
                  <a:lnTo>
                    <a:pt x="111" y="423"/>
                  </a:lnTo>
                  <a:lnTo>
                    <a:pt x="104" y="423"/>
                  </a:lnTo>
                  <a:lnTo>
                    <a:pt x="96" y="423"/>
                  </a:lnTo>
                  <a:lnTo>
                    <a:pt x="89" y="423"/>
                  </a:lnTo>
                  <a:lnTo>
                    <a:pt x="89" y="415"/>
                  </a:lnTo>
                  <a:lnTo>
                    <a:pt x="89" y="407"/>
                  </a:lnTo>
                  <a:lnTo>
                    <a:pt x="96" y="399"/>
                  </a:lnTo>
                  <a:lnTo>
                    <a:pt x="96" y="391"/>
                  </a:lnTo>
                  <a:lnTo>
                    <a:pt x="96" y="383"/>
                  </a:lnTo>
                  <a:lnTo>
                    <a:pt x="96" y="375"/>
                  </a:lnTo>
                  <a:lnTo>
                    <a:pt x="96" y="367"/>
                  </a:lnTo>
                  <a:lnTo>
                    <a:pt x="96" y="359"/>
                  </a:lnTo>
                  <a:lnTo>
                    <a:pt x="96" y="351"/>
                  </a:lnTo>
                  <a:lnTo>
                    <a:pt x="89" y="351"/>
                  </a:lnTo>
                  <a:lnTo>
                    <a:pt x="89" y="343"/>
                  </a:lnTo>
                  <a:lnTo>
                    <a:pt x="82" y="343"/>
                  </a:lnTo>
                  <a:lnTo>
                    <a:pt x="82" y="335"/>
                  </a:lnTo>
                  <a:lnTo>
                    <a:pt x="74" y="335"/>
                  </a:lnTo>
                  <a:lnTo>
                    <a:pt x="74" y="328"/>
                  </a:lnTo>
                  <a:lnTo>
                    <a:pt x="67" y="328"/>
                  </a:lnTo>
                  <a:lnTo>
                    <a:pt x="59" y="312"/>
                  </a:lnTo>
                  <a:lnTo>
                    <a:pt x="52" y="304"/>
                  </a:lnTo>
                  <a:lnTo>
                    <a:pt x="52" y="296"/>
                  </a:lnTo>
                  <a:lnTo>
                    <a:pt x="45" y="288"/>
                  </a:lnTo>
                  <a:lnTo>
                    <a:pt x="45" y="272"/>
                  </a:lnTo>
                  <a:lnTo>
                    <a:pt x="37" y="256"/>
                  </a:lnTo>
                  <a:lnTo>
                    <a:pt x="37" y="248"/>
                  </a:lnTo>
                  <a:lnTo>
                    <a:pt x="37" y="256"/>
                  </a:lnTo>
                  <a:lnTo>
                    <a:pt x="45" y="256"/>
                  </a:lnTo>
                  <a:lnTo>
                    <a:pt x="45" y="264"/>
                  </a:lnTo>
                  <a:lnTo>
                    <a:pt x="52" y="264"/>
                  </a:lnTo>
                  <a:lnTo>
                    <a:pt x="52" y="272"/>
                  </a:lnTo>
                  <a:lnTo>
                    <a:pt x="59" y="272"/>
                  </a:lnTo>
                  <a:lnTo>
                    <a:pt x="67" y="272"/>
                  </a:lnTo>
                  <a:lnTo>
                    <a:pt x="74" y="272"/>
                  </a:lnTo>
                  <a:lnTo>
                    <a:pt x="74" y="280"/>
                  </a:lnTo>
                  <a:lnTo>
                    <a:pt x="82" y="280"/>
                  </a:lnTo>
                  <a:lnTo>
                    <a:pt x="89" y="288"/>
                  </a:lnTo>
                  <a:lnTo>
                    <a:pt x="96" y="288"/>
                  </a:lnTo>
                  <a:lnTo>
                    <a:pt x="104" y="288"/>
                  </a:lnTo>
                  <a:lnTo>
                    <a:pt x="111" y="288"/>
                  </a:lnTo>
                  <a:lnTo>
                    <a:pt x="119" y="296"/>
                  </a:lnTo>
                  <a:lnTo>
                    <a:pt x="126" y="296"/>
                  </a:lnTo>
                  <a:lnTo>
                    <a:pt x="133" y="304"/>
                  </a:lnTo>
                  <a:lnTo>
                    <a:pt x="141" y="304"/>
                  </a:lnTo>
                  <a:lnTo>
                    <a:pt x="148" y="312"/>
                  </a:lnTo>
                  <a:lnTo>
                    <a:pt x="156" y="312"/>
                  </a:lnTo>
                  <a:lnTo>
                    <a:pt x="163" y="312"/>
                  </a:lnTo>
                  <a:lnTo>
                    <a:pt x="170" y="312"/>
                  </a:lnTo>
                  <a:lnTo>
                    <a:pt x="178" y="312"/>
                  </a:lnTo>
                  <a:lnTo>
                    <a:pt x="185" y="312"/>
                  </a:lnTo>
                  <a:lnTo>
                    <a:pt x="193" y="312"/>
                  </a:lnTo>
                  <a:lnTo>
                    <a:pt x="193" y="320"/>
                  </a:lnTo>
                  <a:lnTo>
                    <a:pt x="200" y="320"/>
                  </a:lnTo>
                  <a:lnTo>
                    <a:pt x="207" y="320"/>
                  </a:lnTo>
                  <a:lnTo>
                    <a:pt x="215" y="320"/>
                  </a:lnTo>
                  <a:lnTo>
                    <a:pt x="222" y="320"/>
                  </a:lnTo>
                  <a:lnTo>
                    <a:pt x="229" y="320"/>
                  </a:lnTo>
                  <a:lnTo>
                    <a:pt x="237" y="320"/>
                  </a:lnTo>
                  <a:lnTo>
                    <a:pt x="244" y="320"/>
                  </a:lnTo>
                  <a:lnTo>
                    <a:pt x="252" y="320"/>
                  </a:lnTo>
                  <a:lnTo>
                    <a:pt x="259" y="320"/>
                  </a:lnTo>
                  <a:lnTo>
                    <a:pt x="274" y="320"/>
                  </a:lnTo>
                  <a:lnTo>
                    <a:pt x="280" y="320"/>
                  </a:lnTo>
                  <a:lnTo>
                    <a:pt x="288" y="320"/>
                  </a:lnTo>
                  <a:lnTo>
                    <a:pt x="295" y="320"/>
                  </a:lnTo>
                  <a:lnTo>
                    <a:pt x="295" y="312"/>
                  </a:lnTo>
                  <a:lnTo>
                    <a:pt x="295" y="304"/>
                  </a:lnTo>
                  <a:lnTo>
                    <a:pt x="302" y="296"/>
                  </a:lnTo>
                  <a:lnTo>
                    <a:pt x="302" y="288"/>
                  </a:lnTo>
                  <a:lnTo>
                    <a:pt x="310" y="288"/>
                  </a:lnTo>
                  <a:lnTo>
                    <a:pt x="310" y="280"/>
                  </a:lnTo>
                  <a:lnTo>
                    <a:pt x="310" y="272"/>
                  </a:lnTo>
                  <a:lnTo>
                    <a:pt x="317" y="264"/>
                  </a:lnTo>
                  <a:lnTo>
                    <a:pt x="317" y="256"/>
                  </a:lnTo>
                  <a:lnTo>
                    <a:pt x="317" y="248"/>
                  </a:lnTo>
                  <a:lnTo>
                    <a:pt x="325" y="248"/>
                  </a:lnTo>
                  <a:lnTo>
                    <a:pt x="332" y="248"/>
                  </a:lnTo>
                  <a:lnTo>
                    <a:pt x="339" y="240"/>
                  </a:lnTo>
                  <a:lnTo>
                    <a:pt x="347" y="240"/>
                  </a:lnTo>
                  <a:lnTo>
                    <a:pt x="361" y="240"/>
                  </a:lnTo>
                  <a:lnTo>
                    <a:pt x="376" y="240"/>
                  </a:lnTo>
                  <a:lnTo>
                    <a:pt x="384" y="240"/>
                  </a:lnTo>
                  <a:lnTo>
                    <a:pt x="391" y="240"/>
                  </a:lnTo>
                  <a:lnTo>
                    <a:pt x="398" y="240"/>
                  </a:lnTo>
                  <a:lnTo>
                    <a:pt x="406" y="240"/>
                  </a:lnTo>
                  <a:lnTo>
                    <a:pt x="421" y="240"/>
                  </a:lnTo>
                  <a:lnTo>
                    <a:pt x="428" y="240"/>
                  </a:lnTo>
                  <a:lnTo>
                    <a:pt x="435" y="240"/>
                  </a:lnTo>
                  <a:lnTo>
                    <a:pt x="443" y="240"/>
                  </a:lnTo>
                  <a:lnTo>
                    <a:pt x="443" y="248"/>
                  </a:lnTo>
                  <a:lnTo>
                    <a:pt x="450" y="248"/>
                  </a:lnTo>
                  <a:lnTo>
                    <a:pt x="450" y="240"/>
                  </a:lnTo>
                  <a:lnTo>
                    <a:pt x="458" y="240"/>
                  </a:lnTo>
                  <a:lnTo>
                    <a:pt x="465" y="232"/>
                  </a:lnTo>
                  <a:lnTo>
                    <a:pt x="472" y="232"/>
                  </a:lnTo>
                  <a:lnTo>
                    <a:pt x="480" y="232"/>
                  </a:lnTo>
                  <a:lnTo>
                    <a:pt x="480" y="224"/>
                  </a:lnTo>
                  <a:lnTo>
                    <a:pt x="480" y="216"/>
                  </a:lnTo>
                  <a:lnTo>
                    <a:pt x="487" y="208"/>
                  </a:lnTo>
                  <a:lnTo>
                    <a:pt x="494" y="208"/>
                  </a:lnTo>
                  <a:lnTo>
                    <a:pt x="494" y="200"/>
                  </a:lnTo>
                  <a:lnTo>
                    <a:pt x="494" y="192"/>
                  </a:lnTo>
                  <a:lnTo>
                    <a:pt x="494" y="184"/>
                  </a:lnTo>
                  <a:lnTo>
                    <a:pt x="494" y="176"/>
                  </a:lnTo>
                  <a:lnTo>
                    <a:pt x="502" y="176"/>
                  </a:lnTo>
                  <a:lnTo>
                    <a:pt x="502" y="168"/>
                  </a:lnTo>
                  <a:lnTo>
                    <a:pt x="509" y="168"/>
                  </a:lnTo>
                  <a:lnTo>
                    <a:pt x="517" y="168"/>
                  </a:lnTo>
                  <a:lnTo>
                    <a:pt x="524" y="168"/>
                  </a:lnTo>
                  <a:lnTo>
                    <a:pt x="531" y="168"/>
                  </a:lnTo>
                  <a:lnTo>
                    <a:pt x="539" y="168"/>
                  </a:lnTo>
                  <a:lnTo>
                    <a:pt x="531" y="160"/>
                  </a:lnTo>
                  <a:lnTo>
                    <a:pt x="531" y="152"/>
                  </a:lnTo>
                  <a:lnTo>
                    <a:pt x="524" y="144"/>
                  </a:lnTo>
                  <a:lnTo>
                    <a:pt x="517" y="136"/>
                  </a:lnTo>
                  <a:lnTo>
                    <a:pt x="524" y="128"/>
                  </a:lnTo>
                  <a:lnTo>
                    <a:pt x="531" y="128"/>
                  </a:lnTo>
                  <a:lnTo>
                    <a:pt x="539" y="128"/>
                  </a:lnTo>
                  <a:lnTo>
                    <a:pt x="546" y="128"/>
                  </a:lnTo>
                  <a:lnTo>
                    <a:pt x="554" y="128"/>
                  </a:lnTo>
                  <a:lnTo>
                    <a:pt x="561" y="128"/>
                  </a:lnTo>
                  <a:lnTo>
                    <a:pt x="561" y="136"/>
                  </a:lnTo>
                  <a:lnTo>
                    <a:pt x="568" y="136"/>
                  </a:lnTo>
                  <a:lnTo>
                    <a:pt x="576" y="136"/>
                  </a:lnTo>
                  <a:lnTo>
                    <a:pt x="576" y="128"/>
                  </a:lnTo>
                  <a:lnTo>
                    <a:pt x="576" y="120"/>
                  </a:lnTo>
                  <a:lnTo>
                    <a:pt x="583" y="120"/>
                  </a:lnTo>
                  <a:lnTo>
                    <a:pt x="591" y="112"/>
                  </a:lnTo>
                  <a:lnTo>
                    <a:pt x="598" y="104"/>
                  </a:lnTo>
                  <a:lnTo>
                    <a:pt x="598" y="96"/>
                  </a:lnTo>
                  <a:lnTo>
                    <a:pt x="605" y="88"/>
                  </a:lnTo>
                  <a:lnTo>
                    <a:pt x="613" y="80"/>
                  </a:lnTo>
                  <a:lnTo>
                    <a:pt x="613" y="72"/>
                  </a:lnTo>
                  <a:lnTo>
                    <a:pt x="613" y="64"/>
                  </a:lnTo>
                  <a:lnTo>
                    <a:pt x="613" y="56"/>
                  </a:lnTo>
                  <a:lnTo>
                    <a:pt x="613" y="48"/>
                  </a:lnTo>
                  <a:lnTo>
                    <a:pt x="613" y="40"/>
                  </a:lnTo>
                  <a:lnTo>
                    <a:pt x="613" y="32"/>
                  </a:lnTo>
                  <a:lnTo>
                    <a:pt x="613" y="24"/>
                  </a:lnTo>
                  <a:lnTo>
                    <a:pt x="613" y="16"/>
                  </a:lnTo>
                  <a:lnTo>
                    <a:pt x="613" y="8"/>
                  </a:lnTo>
                  <a:lnTo>
                    <a:pt x="620" y="8"/>
                  </a:lnTo>
                  <a:lnTo>
                    <a:pt x="628" y="8"/>
                  </a:lnTo>
                  <a:lnTo>
                    <a:pt x="635" y="8"/>
                  </a:lnTo>
                  <a:lnTo>
                    <a:pt x="635" y="0"/>
                  </a:lnTo>
                  <a:lnTo>
                    <a:pt x="642" y="0"/>
                  </a:lnTo>
                  <a:lnTo>
                    <a:pt x="650" y="0"/>
                  </a:lnTo>
                  <a:lnTo>
                    <a:pt x="657" y="0"/>
                  </a:lnTo>
                  <a:lnTo>
                    <a:pt x="665" y="8"/>
                  </a:lnTo>
                  <a:lnTo>
                    <a:pt x="672" y="8"/>
                  </a:lnTo>
                  <a:lnTo>
                    <a:pt x="679" y="8"/>
                  </a:lnTo>
                  <a:lnTo>
                    <a:pt x="687" y="8"/>
                  </a:lnTo>
                  <a:lnTo>
                    <a:pt x="694" y="8"/>
                  </a:lnTo>
                  <a:lnTo>
                    <a:pt x="701" y="0"/>
                  </a:lnTo>
                  <a:lnTo>
                    <a:pt x="709" y="0"/>
                  </a:lnTo>
                  <a:lnTo>
                    <a:pt x="716" y="0"/>
                  </a:lnTo>
                  <a:lnTo>
                    <a:pt x="724" y="0"/>
                  </a:lnTo>
                  <a:lnTo>
                    <a:pt x="746" y="0"/>
                  </a:lnTo>
                  <a:lnTo>
                    <a:pt x="761" y="0"/>
                  </a:lnTo>
                  <a:lnTo>
                    <a:pt x="775" y="0"/>
                  </a:lnTo>
                  <a:lnTo>
                    <a:pt x="783" y="0"/>
                  </a:lnTo>
                  <a:lnTo>
                    <a:pt x="790" y="0"/>
                  </a:lnTo>
                  <a:lnTo>
                    <a:pt x="797" y="0"/>
                  </a:lnTo>
                  <a:lnTo>
                    <a:pt x="805" y="0"/>
                  </a:lnTo>
                  <a:lnTo>
                    <a:pt x="812" y="0"/>
                  </a:lnTo>
                  <a:lnTo>
                    <a:pt x="820" y="8"/>
                  </a:lnTo>
                  <a:lnTo>
                    <a:pt x="827" y="8"/>
                  </a:lnTo>
                  <a:lnTo>
                    <a:pt x="827" y="16"/>
                  </a:lnTo>
                  <a:lnTo>
                    <a:pt x="834" y="24"/>
                  </a:lnTo>
                  <a:lnTo>
                    <a:pt x="834" y="32"/>
                  </a:lnTo>
                  <a:lnTo>
                    <a:pt x="834" y="40"/>
                  </a:lnTo>
                  <a:lnTo>
                    <a:pt x="834" y="48"/>
                  </a:lnTo>
                  <a:lnTo>
                    <a:pt x="834" y="56"/>
                  </a:lnTo>
                  <a:lnTo>
                    <a:pt x="834" y="64"/>
                  </a:lnTo>
                  <a:lnTo>
                    <a:pt x="834" y="72"/>
                  </a:lnTo>
                  <a:lnTo>
                    <a:pt x="827" y="72"/>
                  </a:lnTo>
                  <a:lnTo>
                    <a:pt x="827" y="80"/>
                  </a:lnTo>
                  <a:lnTo>
                    <a:pt x="820" y="80"/>
                  </a:lnTo>
                  <a:lnTo>
                    <a:pt x="820" y="88"/>
                  </a:lnTo>
                  <a:lnTo>
                    <a:pt x="812" y="96"/>
                  </a:lnTo>
                  <a:lnTo>
                    <a:pt x="812" y="104"/>
                  </a:lnTo>
                  <a:lnTo>
                    <a:pt x="805" y="104"/>
                  </a:lnTo>
                  <a:lnTo>
                    <a:pt x="797" y="104"/>
                  </a:lnTo>
                  <a:lnTo>
                    <a:pt x="790" y="104"/>
                  </a:lnTo>
                  <a:lnTo>
                    <a:pt x="783" y="104"/>
                  </a:lnTo>
                  <a:lnTo>
                    <a:pt x="775" y="104"/>
                  </a:lnTo>
                  <a:lnTo>
                    <a:pt x="768" y="104"/>
                  </a:lnTo>
                  <a:lnTo>
                    <a:pt x="761" y="104"/>
                  </a:lnTo>
                  <a:lnTo>
                    <a:pt x="753" y="104"/>
                  </a:lnTo>
                  <a:lnTo>
                    <a:pt x="738" y="104"/>
                  </a:lnTo>
                  <a:lnTo>
                    <a:pt x="731" y="104"/>
                  </a:lnTo>
                  <a:lnTo>
                    <a:pt x="724" y="104"/>
                  </a:lnTo>
                  <a:lnTo>
                    <a:pt x="724" y="112"/>
                  </a:lnTo>
                  <a:lnTo>
                    <a:pt x="724" y="120"/>
                  </a:lnTo>
                  <a:lnTo>
                    <a:pt x="724" y="128"/>
                  </a:lnTo>
                  <a:lnTo>
                    <a:pt x="724" y="136"/>
                  </a:lnTo>
                  <a:lnTo>
                    <a:pt x="731" y="144"/>
                  </a:lnTo>
                  <a:lnTo>
                    <a:pt x="738" y="144"/>
                  </a:lnTo>
                  <a:lnTo>
                    <a:pt x="738" y="152"/>
                  </a:lnTo>
                  <a:lnTo>
                    <a:pt x="738" y="160"/>
                  </a:lnTo>
                  <a:lnTo>
                    <a:pt x="731" y="160"/>
                  </a:lnTo>
                  <a:lnTo>
                    <a:pt x="724" y="168"/>
                  </a:lnTo>
                  <a:lnTo>
                    <a:pt x="716" y="176"/>
                  </a:lnTo>
                  <a:lnTo>
                    <a:pt x="716" y="184"/>
                  </a:lnTo>
                  <a:lnTo>
                    <a:pt x="709" y="184"/>
                  </a:lnTo>
                  <a:lnTo>
                    <a:pt x="709" y="192"/>
                  </a:lnTo>
                  <a:lnTo>
                    <a:pt x="701" y="192"/>
                  </a:lnTo>
                  <a:lnTo>
                    <a:pt x="701" y="200"/>
                  </a:lnTo>
                  <a:lnTo>
                    <a:pt x="701" y="208"/>
                  </a:lnTo>
                  <a:lnTo>
                    <a:pt x="709" y="208"/>
                  </a:lnTo>
                  <a:lnTo>
                    <a:pt x="709" y="216"/>
                  </a:lnTo>
                  <a:lnTo>
                    <a:pt x="716" y="216"/>
                  </a:lnTo>
                  <a:lnTo>
                    <a:pt x="716" y="224"/>
                  </a:lnTo>
                  <a:lnTo>
                    <a:pt x="724" y="224"/>
                  </a:lnTo>
                  <a:lnTo>
                    <a:pt x="724" y="232"/>
                  </a:lnTo>
                  <a:lnTo>
                    <a:pt x="731" y="232"/>
                  </a:lnTo>
                  <a:lnTo>
                    <a:pt x="738" y="232"/>
                  </a:lnTo>
                  <a:lnTo>
                    <a:pt x="746" y="232"/>
                  </a:lnTo>
                  <a:lnTo>
                    <a:pt x="753" y="232"/>
                  </a:lnTo>
                  <a:lnTo>
                    <a:pt x="761" y="240"/>
                  </a:lnTo>
                  <a:lnTo>
                    <a:pt x="761" y="248"/>
                  </a:lnTo>
                  <a:lnTo>
                    <a:pt x="761" y="256"/>
                  </a:lnTo>
                  <a:lnTo>
                    <a:pt x="768" y="256"/>
                  </a:lnTo>
                  <a:lnTo>
                    <a:pt x="775" y="264"/>
                  </a:lnTo>
                  <a:lnTo>
                    <a:pt x="775" y="272"/>
                  </a:lnTo>
                  <a:lnTo>
                    <a:pt x="775" y="280"/>
                  </a:lnTo>
                  <a:lnTo>
                    <a:pt x="775" y="288"/>
                  </a:lnTo>
                  <a:lnTo>
                    <a:pt x="775" y="280"/>
                  </a:lnTo>
                  <a:lnTo>
                    <a:pt x="768" y="280"/>
                  </a:lnTo>
                  <a:lnTo>
                    <a:pt x="761" y="280"/>
                  </a:lnTo>
                  <a:lnTo>
                    <a:pt x="761" y="272"/>
                  </a:lnTo>
                  <a:lnTo>
                    <a:pt x="753" y="272"/>
                  </a:lnTo>
                  <a:lnTo>
                    <a:pt x="746" y="280"/>
                  </a:lnTo>
                  <a:lnTo>
                    <a:pt x="738" y="280"/>
                  </a:lnTo>
                  <a:lnTo>
                    <a:pt x="738" y="288"/>
                  </a:lnTo>
                  <a:lnTo>
                    <a:pt x="738" y="296"/>
                  </a:lnTo>
                  <a:lnTo>
                    <a:pt x="731" y="304"/>
                  </a:lnTo>
                  <a:lnTo>
                    <a:pt x="724" y="304"/>
                  </a:lnTo>
                  <a:lnTo>
                    <a:pt x="724" y="312"/>
                  </a:lnTo>
                  <a:lnTo>
                    <a:pt x="724" y="320"/>
                  </a:lnTo>
                  <a:lnTo>
                    <a:pt x="731" y="320"/>
                  </a:lnTo>
                  <a:lnTo>
                    <a:pt x="738" y="320"/>
                  </a:lnTo>
                  <a:lnTo>
                    <a:pt x="738" y="328"/>
                  </a:lnTo>
                  <a:lnTo>
                    <a:pt x="731" y="335"/>
                  </a:lnTo>
                  <a:lnTo>
                    <a:pt x="724" y="335"/>
                  </a:lnTo>
                  <a:lnTo>
                    <a:pt x="716" y="343"/>
                  </a:lnTo>
                  <a:lnTo>
                    <a:pt x="709" y="343"/>
                  </a:lnTo>
                  <a:lnTo>
                    <a:pt x="701" y="343"/>
                  </a:lnTo>
                  <a:lnTo>
                    <a:pt x="701" y="351"/>
                  </a:lnTo>
                  <a:lnTo>
                    <a:pt x="701" y="359"/>
                  </a:lnTo>
                  <a:lnTo>
                    <a:pt x="694" y="359"/>
                  </a:lnTo>
                  <a:lnTo>
                    <a:pt x="687" y="359"/>
                  </a:lnTo>
                  <a:lnTo>
                    <a:pt x="687" y="367"/>
                  </a:lnTo>
                  <a:lnTo>
                    <a:pt x="687" y="375"/>
                  </a:lnTo>
                  <a:lnTo>
                    <a:pt x="679" y="375"/>
                  </a:lnTo>
                  <a:lnTo>
                    <a:pt x="672" y="375"/>
                  </a:lnTo>
                  <a:lnTo>
                    <a:pt x="665" y="375"/>
                  </a:lnTo>
                  <a:lnTo>
                    <a:pt x="657" y="375"/>
                  </a:lnTo>
                  <a:lnTo>
                    <a:pt x="650" y="375"/>
                  </a:lnTo>
                  <a:lnTo>
                    <a:pt x="650" y="383"/>
                  </a:lnTo>
                  <a:lnTo>
                    <a:pt x="650" y="391"/>
                  </a:lnTo>
                  <a:lnTo>
                    <a:pt x="642" y="399"/>
                  </a:lnTo>
                  <a:lnTo>
                    <a:pt x="642" y="407"/>
                  </a:lnTo>
                  <a:lnTo>
                    <a:pt x="642" y="415"/>
                  </a:lnTo>
                  <a:lnTo>
                    <a:pt x="642" y="423"/>
                  </a:lnTo>
                  <a:lnTo>
                    <a:pt x="635" y="423"/>
                  </a:lnTo>
                  <a:lnTo>
                    <a:pt x="635" y="431"/>
                  </a:lnTo>
                  <a:lnTo>
                    <a:pt x="628" y="431"/>
                  </a:lnTo>
                  <a:lnTo>
                    <a:pt x="620" y="431"/>
                  </a:lnTo>
                  <a:lnTo>
                    <a:pt x="613" y="431"/>
                  </a:lnTo>
                  <a:lnTo>
                    <a:pt x="605" y="431"/>
                  </a:lnTo>
                  <a:lnTo>
                    <a:pt x="598" y="439"/>
                  </a:lnTo>
                  <a:lnTo>
                    <a:pt x="591" y="439"/>
                  </a:lnTo>
                  <a:lnTo>
                    <a:pt x="591" y="447"/>
                  </a:lnTo>
                  <a:lnTo>
                    <a:pt x="591" y="455"/>
                  </a:lnTo>
                  <a:lnTo>
                    <a:pt x="583" y="455"/>
                  </a:lnTo>
                  <a:lnTo>
                    <a:pt x="576" y="463"/>
                  </a:lnTo>
                  <a:lnTo>
                    <a:pt x="568" y="463"/>
                  </a:lnTo>
                  <a:lnTo>
                    <a:pt x="568" y="471"/>
                  </a:lnTo>
                  <a:lnTo>
                    <a:pt x="561" y="471"/>
                  </a:lnTo>
                  <a:lnTo>
                    <a:pt x="554" y="479"/>
                  </a:lnTo>
                  <a:lnTo>
                    <a:pt x="546" y="479"/>
                  </a:lnTo>
                  <a:lnTo>
                    <a:pt x="539" y="479"/>
                  </a:lnTo>
                  <a:lnTo>
                    <a:pt x="531" y="479"/>
                  </a:lnTo>
                  <a:lnTo>
                    <a:pt x="524" y="479"/>
                  </a:lnTo>
                  <a:lnTo>
                    <a:pt x="517" y="479"/>
                  </a:lnTo>
                  <a:lnTo>
                    <a:pt x="509" y="479"/>
                  </a:lnTo>
                  <a:lnTo>
                    <a:pt x="502" y="479"/>
                  </a:lnTo>
                  <a:lnTo>
                    <a:pt x="502" y="471"/>
                  </a:lnTo>
                  <a:lnTo>
                    <a:pt x="502" y="463"/>
                  </a:lnTo>
                  <a:lnTo>
                    <a:pt x="494" y="463"/>
                  </a:lnTo>
                  <a:lnTo>
                    <a:pt x="494" y="455"/>
                  </a:lnTo>
                  <a:lnTo>
                    <a:pt x="487" y="455"/>
                  </a:lnTo>
                  <a:lnTo>
                    <a:pt x="487" y="463"/>
                  </a:lnTo>
                  <a:lnTo>
                    <a:pt x="480" y="463"/>
                  </a:lnTo>
                  <a:lnTo>
                    <a:pt x="480" y="471"/>
                  </a:lnTo>
                  <a:lnTo>
                    <a:pt x="472" y="471"/>
                  </a:lnTo>
                  <a:lnTo>
                    <a:pt x="472" y="479"/>
                  </a:lnTo>
                  <a:lnTo>
                    <a:pt x="465" y="479"/>
                  </a:lnTo>
                  <a:lnTo>
                    <a:pt x="458" y="487"/>
                  </a:lnTo>
                  <a:lnTo>
                    <a:pt x="450" y="487"/>
                  </a:lnTo>
                  <a:lnTo>
                    <a:pt x="443" y="487"/>
                  </a:lnTo>
                  <a:lnTo>
                    <a:pt x="443" y="495"/>
                  </a:lnTo>
                  <a:lnTo>
                    <a:pt x="435" y="503"/>
                  </a:lnTo>
                  <a:lnTo>
                    <a:pt x="435" y="511"/>
                  </a:lnTo>
                  <a:lnTo>
                    <a:pt x="428" y="511"/>
                  </a:lnTo>
                  <a:lnTo>
                    <a:pt x="435" y="519"/>
                  </a:lnTo>
                  <a:lnTo>
                    <a:pt x="435" y="527"/>
                  </a:lnTo>
                  <a:lnTo>
                    <a:pt x="443" y="535"/>
                  </a:lnTo>
                  <a:lnTo>
                    <a:pt x="450" y="535"/>
                  </a:lnTo>
                  <a:lnTo>
                    <a:pt x="458" y="535"/>
                  </a:lnTo>
                  <a:lnTo>
                    <a:pt x="458" y="543"/>
                  </a:lnTo>
                  <a:lnTo>
                    <a:pt x="458" y="551"/>
                  </a:lnTo>
                  <a:lnTo>
                    <a:pt x="458" y="559"/>
                  </a:lnTo>
                  <a:lnTo>
                    <a:pt x="458" y="567"/>
                  </a:lnTo>
                  <a:lnTo>
                    <a:pt x="458" y="575"/>
                  </a:lnTo>
                  <a:lnTo>
                    <a:pt x="458" y="583"/>
                  </a:lnTo>
                  <a:lnTo>
                    <a:pt x="458" y="591"/>
                  </a:lnTo>
                  <a:lnTo>
                    <a:pt x="465" y="591"/>
                  </a:lnTo>
                  <a:lnTo>
                    <a:pt x="472" y="591"/>
                  </a:lnTo>
                  <a:lnTo>
                    <a:pt x="480" y="591"/>
                  </a:lnTo>
                  <a:lnTo>
                    <a:pt x="480" y="599"/>
                  </a:lnTo>
                  <a:lnTo>
                    <a:pt x="480" y="607"/>
                  </a:lnTo>
                  <a:lnTo>
                    <a:pt x="487" y="615"/>
                  </a:lnTo>
                  <a:lnTo>
                    <a:pt x="487" y="623"/>
                  </a:lnTo>
                  <a:lnTo>
                    <a:pt x="494" y="631"/>
                  </a:lnTo>
                  <a:lnTo>
                    <a:pt x="494" y="639"/>
                  </a:lnTo>
                  <a:lnTo>
                    <a:pt x="494" y="647"/>
                  </a:lnTo>
                  <a:lnTo>
                    <a:pt x="494" y="655"/>
                  </a:lnTo>
                  <a:lnTo>
                    <a:pt x="494" y="663"/>
                  </a:lnTo>
                  <a:lnTo>
                    <a:pt x="487" y="663"/>
                  </a:lnTo>
                  <a:lnTo>
                    <a:pt x="480" y="671"/>
                  </a:lnTo>
                  <a:lnTo>
                    <a:pt x="472" y="671"/>
                  </a:lnTo>
                  <a:lnTo>
                    <a:pt x="465" y="671"/>
                  </a:lnTo>
                  <a:lnTo>
                    <a:pt x="458" y="671"/>
                  </a:lnTo>
                  <a:lnTo>
                    <a:pt x="450" y="671"/>
                  </a:lnTo>
                  <a:lnTo>
                    <a:pt x="443" y="663"/>
                  </a:lnTo>
                  <a:lnTo>
                    <a:pt x="435" y="663"/>
                  </a:lnTo>
                  <a:lnTo>
                    <a:pt x="428" y="663"/>
                  </a:lnTo>
                  <a:lnTo>
                    <a:pt x="421" y="663"/>
                  </a:lnTo>
                  <a:lnTo>
                    <a:pt x="413" y="663"/>
                  </a:lnTo>
                  <a:lnTo>
                    <a:pt x="406" y="655"/>
                  </a:lnTo>
                  <a:lnTo>
                    <a:pt x="398" y="655"/>
                  </a:lnTo>
                  <a:lnTo>
                    <a:pt x="391" y="647"/>
                  </a:lnTo>
                  <a:lnTo>
                    <a:pt x="384" y="647"/>
                  </a:lnTo>
                  <a:lnTo>
                    <a:pt x="369" y="639"/>
                  </a:lnTo>
                  <a:lnTo>
                    <a:pt x="361" y="647"/>
                  </a:lnTo>
                  <a:lnTo>
                    <a:pt x="354" y="647"/>
                  </a:lnTo>
                  <a:lnTo>
                    <a:pt x="354" y="655"/>
                  </a:lnTo>
                  <a:lnTo>
                    <a:pt x="347" y="655"/>
                  </a:lnTo>
                  <a:lnTo>
                    <a:pt x="347" y="663"/>
                  </a:lnTo>
                  <a:lnTo>
                    <a:pt x="339" y="663"/>
                  </a:lnTo>
                  <a:lnTo>
                    <a:pt x="332" y="663"/>
                  </a:lnTo>
                  <a:lnTo>
                    <a:pt x="325" y="663"/>
                  </a:lnTo>
                  <a:lnTo>
                    <a:pt x="317" y="663"/>
                  </a:lnTo>
                  <a:lnTo>
                    <a:pt x="317" y="67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24" name="Group 392"/>
          <p:cNvGrpSpPr>
            <a:grpSpLocks/>
          </p:cNvGrpSpPr>
          <p:nvPr/>
        </p:nvGrpSpPr>
        <p:grpSpPr bwMode="auto">
          <a:xfrm>
            <a:off x="2105025" y="909638"/>
            <a:ext cx="3911600" cy="3105150"/>
            <a:chOff x="1360" y="18261"/>
            <a:chExt cx="2464" cy="1956"/>
          </a:xfrm>
        </p:grpSpPr>
        <p:sp>
          <p:nvSpPr>
            <p:cNvPr id="658825" name="Freeform 393"/>
            <p:cNvSpPr>
              <a:spLocks/>
            </p:cNvSpPr>
            <p:nvPr/>
          </p:nvSpPr>
          <p:spPr bwMode="auto">
            <a:xfrm>
              <a:off x="1360" y="18261"/>
              <a:ext cx="2464" cy="1956"/>
            </a:xfrm>
            <a:custGeom>
              <a:avLst/>
              <a:gdLst>
                <a:gd name="T0" fmla="*/ 30 w 2464"/>
                <a:gd name="T1" fmla="*/ 1046 h 1956"/>
                <a:gd name="T2" fmla="*/ 30 w 2464"/>
                <a:gd name="T3" fmla="*/ 966 h 1956"/>
                <a:gd name="T4" fmla="*/ 59 w 2464"/>
                <a:gd name="T5" fmla="*/ 902 h 1956"/>
                <a:gd name="T6" fmla="*/ 177 w 2464"/>
                <a:gd name="T7" fmla="*/ 863 h 1956"/>
                <a:gd name="T8" fmla="*/ 339 w 2464"/>
                <a:gd name="T9" fmla="*/ 767 h 1956"/>
                <a:gd name="T10" fmla="*/ 398 w 2464"/>
                <a:gd name="T11" fmla="*/ 655 h 1956"/>
                <a:gd name="T12" fmla="*/ 516 w 2464"/>
                <a:gd name="T13" fmla="*/ 575 h 1956"/>
                <a:gd name="T14" fmla="*/ 583 w 2464"/>
                <a:gd name="T15" fmla="*/ 479 h 1956"/>
                <a:gd name="T16" fmla="*/ 694 w 2464"/>
                <a:gd name="T17" fmla="*/ 511 h 1956"/>
                <a:gd name="T18" fmla="*/ 789 w 2464"/>
                <a:gd name="T19" fmla="*/ 607 h 1956"/>
                <a:gd name="T20" fmla="*/ 892 w 2464"/>
                <a:gd name="T21" fmla="*/ 671 h 1956"/>
                <a:gd name="T22" fmla="*/ 1003 w 2464"/>
                <a:gd name="T23" fmla="*/ 759 h 1956"/>
                <a:gd name="T24" fmla="*/ 1195 w 2464"/>
                <a:gd name="T25" fmla="*/ 807 h 1956"/>
                <a:gd name="T26" fmla="*/ 1401 w 2464"/>
                <a:gd name="T27" fmla="*/ 823 h 1956"/>
                <a:gd name="T28" fmla="*/ 1586 w 2464"/>
                <a:gd name="T29" fmla="*/ 735 h 1956"/>
                <a:gd name="T30" fmla="*/ 1711 w 2464"/>
                <a:gd name="T31" fmla="*/ 583 h 1956"/>
                <a:gd name="T32" fmla="*/ 1815 w 2464"/>
                <a:gd name="T33" fmla="*/ 471 h 1956"/>
                <a:gd name="T34" fmla="*/ 1888 w 2464"/>
                <a:gd name="T35" fmla="*/ 352 h 1956"/>
                <a:gd name="T36" fmla="*/ 1741 w 2464"/>
                <a:gd name="T37" fmla="*/ 328 h 1956"/>
                <a:gd name="T38" fmla="*/ 1844 w 2464"/>
                <a:gd name="T39" fmla="*/ 152 h 1956"/>
                <a:gd name="T40" fmla="*/ 1881 w 2464"/>
                <a:gd name="T41" fmla="*/ 16 h 1956"/>
                <a:gd name="T42" fmla="*/ 2035 w 2464"/>
                <a:gd name="T43" fmla="*/ 24 h 1956"/>
                <a:gd name="T44" fmla="*/ 2212 w 2464"/>
                <a:gd name="T45" fmla="*/ 136 h 1956"/>
                <a:gd name="T46" fmla="*/ 2353 w 2464"/>
                <a:gd name="T47" fmla="*/ 160 h 1956"/>
                <a:gd name="T48" fmla="*/ 2456 w 2464"/>
                <a:gd name="T49" fmla="*/ 176 h 1956"/>
                <a:gd name="T50" fmla="*/ 2390 w 2464"/>
                <a:gd name="T51" fmla="*/ 312 h 1956"/>
                <a:gd name="T52" fmla="*/ 2412 w 2464"/>
                <a:gd name="T53" fmla="*/ 471 h 1956"/>
                <a:gd name="T54" fmla="*/ 2368 w 2464"/>
                <a:gd name="T55" fmla="*/ 575 h 1956"/>
                <a:gd name="T56" fmla="*/ 2279 w 2464"/>
                <a:gd name="T57" fmla="*/ 671 h 1956"/>
                <a:gd name="T58" fmla="*/ 2153 w 2464"/>
                <a:gd name="T59" fmla="*/ 807 h 1956"/>
                <a:gd name="T60" fmla="*/ 2124 w 2464"/>
                <a:gd name="T61" fmla="*/ 671 h 1956"/>
                <a:gd name="T62" fmla="*/ 2006 w 2464"/>
                <a:gd name="T63" fmla="*/ 863 h 1956"/>
                <a:gd name="T64" fmla="*/ 2124 w 2464"/>
                <a:gd name="T65" fmla="*/ 910 h 1956"/>
                <a:gd name="T66" fmla="*/ 2212 w 2464"/>
                <a:gd name="T67" fmla="*/ 902 h 1956"/>
                <a:gd name="T68" fmla="*/ 2131 w 2464"/>
                <a:gd name="T69" fmla="*/ 1022 h 1956"/>
                <a:gd name="T70" fmla="*/ 2257 w 2464"/>
                <a:gd name="T71" fmla="*/ 1134 h 1956"/>
                <a:gd name="T72" fmla="*/ 2316 w 2464"/>
                <a:gd name="T73" fmla="*/ 1198 h 1956"/>
                <a:gd name="T74" fmla="*/ 2338 w 2464"/>
                <a:gd name="T75" fmla="*/ 1270 h 1956"/>
                <a:gd name="T76" fmla="*/ 2353 w 2464"/>
                <a:gd name="T77" fmla="*/ 1350 h 1956"/>
                <a:gd name="T78" fmla="*/ 2316 w 2464"/>
                <a:gd name="T79" fmla="*/ 1461 h 1956"/>
                <a:gd name="T80" fmla="*/ 2279 w 2464"/>
                <a:gd name="T81" fmla="*/ 1581 h 1956"/>
                <a:gd name="T82" fmla="*/ 2131 w 2464"/>
                <a:gd name="T83" fmla="*/ 1741 h 1956"/>
                <a:gd name="T84" fmla="*/ 2028 w 2464"/>
                <a:gd name="T85" fmla="*/ 1805 h 1956"/>
                <a:gd name="T86" fmla="*/ 1888 w 2464"/>
                <a:gd name="T87" fmla="*/ 1877 h 1956"/>
                <a:gd name="T88" fmla="*/ 1844 w 2464"/>
                <a:gd name="T89" fmla="*/ 1892 h 1956"/>
                <a:gd name="T90" fmla="*/ 1711 w 2464"/>
                <a:gd name="T91" fmla="*/ 1892 h 1956"/>
                <a:gd name="T92" fmla="*/ 1534 w 2464"/>
                <a:gd name="T93" fmla="*/ 1877 h 1956"/>
                <a:gd name="T94" fmla="*/ 1401 w 2464"/>
                <a:gd name="T95" fmla="*/ 1892 h 1956"/>
                <a:gd name="T96" fmla="*/ 1327 w 2464"/>
                <a:gd name="T97" fmla="*/ 1948 h 1956"/>
                <a:gd name="T98" fmla="*/ 1225 w 2464"/>
                <a:gd name="T99" fmla="*/ 1821 h 1956"/>
                <a:gd name="T100" fmla="*/ 1195 w 2464"/>
                <a:gd name="T101" fmla="*/ 1621 h 1956"/>
                <a:gd name="T102" fmla="*/ 1055 w 2464"/>
                <a:gd name="T103" fmla="*/ 1533 h 1956"/>
                <a:gd name="T104" fmla="*/ 885 w 2464"/>
                <a:gd name="T105" fmla="*/ 1605 h 1956"/>
                <a:gd name="T106" fmla="*/ 715 w 2464"/>
                <a:gd name="T107" fmla="*/ 1605 h 1956"/>
                <a:gd name="T108" fmla="*/ 612 w 2464"/>
                <a:gd name="T109" fmla="*/ 1613 h 1956"/>
                <a:gd name="T110" fmla="*/ 465 w 2464"/>
                <a:gd name="T111" fmla="*/ 1557 h 1956"/>
                <a:gd name="T112" fmla="*/ 310 w 2464"/>
                <a:gd name="T113" fmla="*/ 1477 h 1956"/>
                <a:gd name="T114" fmla="*/ 191 w 2464"/>
                <a:gd name="T115" fmla="*/ 1397 h 1956"/>
                <a:gd name="T116" fmla="*/ 191 w 2464"/>
                <a:gd name="T117" fmla="*/ 1222 h 1956"/>
                <a:gd name="T118" fmla="*/ 251 w 2464"/>
                <a:gd name="T119" fmla="*/ 1142 h 1956"/>
                <a:gd name="T120" fmla="*/ 89 w 2464"/>
                <a:gd name="T121" fmla="*/ 1134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4" h="1956">
                  <a:moveTo>
                    <a:pt x="74" y="1134"/>
                  </a:moveTo>
                  <a:lnTo>
                    <a:pt x="74" y="1110"/>
                  </a:lnTo>
                  <a:lnTo>
                    <a:pt x="74" y="1094"/>
                  </a:lnTo>
                  <a:lnTo>
                    <a:pt x="59" y="1086"/>
                  </a:lnTo>
                  <a:lnTo>
                    <a:pt x="59" y="1054"/>
                  </a:lnTo>
                  <a:lnTo>
                    <a:pt x="37" y="1054"/>
                  </a:lnTo>
                  <a:lnTo>
                    <a:pt x="30" y="1054"/>
                  </a:lnTo>
                  <a:lnTo>
                    <a:pt x="8" y="1054"/>
                  </a:lnTo>
                  <a:lnTo>
                    <a:pt x="8" y="1046"/>
                  </a:lnTo>
                  <a:lnTo>
                    <a:pt x="30" y="1046"/>
                  </a:lnTo>
                  <a:lnTo>
                    <a:pt x="30" y="1038"/>
                  </a:lnTo>
                  <a:lnTo>
                    <a:pt x="37" y="1038"/>
                  </a:lnTo>
                  <a:lnTo>
                    <a:pt x="59" y="1038"/>
                  </a:lnTo>
                  <a:lnTo>
                    <a:pt x="59" y="1030"/>
                  </a:lnTo>
                  <a:lnTo>
                    <a:pt x="37" y="1022"/>
                  </a:lnTo>
                  <a:lnTo>
                    <a:pt x="37" y="1006"/>
                  </a:lnTo>
                  <a:lnTo>
                    <a:pt x="59" y="998"/>
                  </a:lnTo>
                  <a:lnTo>
                    <a:pt x="37" y="990"/>
                  </a:lnTo>
                  <a:lnTo>
                    <a:pt x="37" y="966"/>
                  </a:lnTo>
                  <a:lnTo>
                    <a:pt x="30" y="966"/>
                  </a:lnTo>
                  <a:lnTo>
                    <a:pt x="8" y="966"/>
                  </a:lnTo>
                  <a:lnTo>
                    <a:pt x="0" y="958"/>
                  </a:lnTo>
                  <a:lnTo>
                    <a:pt x="0" y="934"/>
                  </a:lnTo>
                  <a:lnTo>
                    <a:pt x="0" y="926"/>
                  </a:lnTo>
                  <a:lnTo>
                    <a:pt x="0" y="918"/>
                  </a:lnTo>
                  <a:lnTo>
                    <a:pt x="0" y="910"/>
                  </a:lnTo>
                  <a:lnTo>
                    <a:pt x="8" y="910"/>
                  </a:lnTo>
                  <a:lnTo>
                    <a:pt x="8" y="902"/>
                  </a:lnTo>
                  <a:lnTo>
                    <a:pt x="37" y="902"/>
                  </a:lnTo>
                  <a:lnTo>
                    <a:pt x="59" y="902"/>
                  </a:lnTo>
                  <a:lnTo>
                    <a:pt x="59" y="871"/>
                  </a:lnTo>
                  <a:lnTo>
                    <a:pt x="74" y="871"/>
                  </a:lnTo>
                  <a:lnTo>
                    <a:pt x="89" y="863"/>
                  </a:lnTo>
                  <a:lnTo>
                    <a:pt x="96" y="863"/>
                  </a:lnTo>
                  <a:lnTo>
                    <a:pt x="96" y="871"/>
                  </a:lnTo>
                  <a:lnTo>
                    <a:pt x="119" y="902"/>
                  </a:lnTo>
                  <a:lnTo>
                    <a:pt x="125" y="871"/>
                  </a:lnTo>
                  <a:lnTo>
                    <a:pt x="147" y="871"/>
                  </a:lnTo>
                  <a:lnTo>
                    <a:pt x="162" y="863"/>
                  </a:lnTo>
                  <a:lnTo>
                    <a:pt x="177" y="863"/>
                  </a:lnTo>
                  <a:lnTo>
                    <a:pt x="184" y="863"/>
                  </a:lnTo>
                  <a:lnTo>
                    <a:pt x="191" y="863"/>
                  </a:lnTo>
                  <a:lnTo>
                    <a:pt x="221" y="863"/>
                  </a:lnTo>
                  <a:lnTo>
                    <a:pt x="251" y="847"/>
                  </a:lnTo>
                  <a:lnTo>
                    <a:pt x="302" y="823"/>
                  </a:lnTo>
                  <a:lnTo>
                    <a:pt x="310" y="815"/>
                  </a:lnTo>
                  <a:lnTo>
                    <a:pt x="310" y="807"/>
                  </a:lnTo>
                  <a:lnTo>
                    <a:pt x="310" y="775"/>
                  </a:lnTo>
                  <a:lnTo>
                    <a:pt x="339" y="775"/>
                  </a:lnTo>
                  <a:lnTo>
                    <a:pt x="339" y="767"/>
                  </a:lnTo>
                  <a:lnTo>
                    <a:pt x="339" y="759"/>
                  </a:lnTo>
                  <a:lnTo>
                    <a:pt x="339" y="751"/>
                  </a:lnTo>
                  <a:lnTo>
                    <a:pt x="339" y="703"/>
                  </a:lnTo>
                  <a:lnTo>
                    <a:pt x="339" y="671"/>
                  </a:lnTo>
                  <a:lnTo>
                    <a:pt x="339" y="655"/>
                  </a:lnTo>
                  <a:lnTo>
                    <a:pt x="310" y="655"/>
                  </a:lnTo>
                  <a:lnTo>
                    <a:pt x="339" y="639"/>
                  </a:lnTo>
                  <a:lnTo>
                    <a:pt x="361" y="639"/>
                  </a:lnTo>
                  <a:lnTo>
                    <a:pt x="383" y="655"/>
                  </a:lnTo>
                  <a:lnTo>
                    <a:pt x="398" y="655"/>
                  </a:lnTo>
                  <a:lnTo>
                    <a:pt x="428" y="655"/>
                  </a:lnTo>
                  <a:lnTo>
                    <a:pt x="443" y="639"/>
                  </a:lnTo>
                  <a:lnTo>
                    <a:pt x="428" y="639"/>
                  </a:lnTo>
                  <a:lnTo>
                    <a:pt x="428" y="615"/>
                  </a:lnTo>
                  <a:lnTo>
                    <a:pt x="428" y="607"/>
                  </a:lnTo>
                  <a:lnTo>
                    <a:pt x="443" y="583"/>
                  </a:lnTo>
                  <a:lnTo>
                    <a:pt x="465" y="575"/>
                  </a:lnTo>
                  <a:lnTo>
                    <a:pt x="472" y="559"/>
                  </a:lnTo>
                  <a:lnTo>
                    <a:pt x="487" y="559"/>
                  </a:lnTo>
                  <a:lnTo>
                    <a:pt x="516" y="575"/>
                  </a:lnTo>
                  <a:lnTo>
                    <a:pt x="524" y="575"/>
                  </a:lnTo>
                  <a:lnTo>
                    <a:pt x="546" y="575"/>
                  </a:lnTo>
                  <a:lnTo>
                    <a:pt x="568" y="575"/>
                  </a:lnTo>
                  <a:lnTo>
                    <a:pt x="576" y="575"/>
                  </a:lnTo>
                  <a:lnTo>
                    <a:pt x="576" y="559"/>
                  </a:lnTo>
                  <a:lnTo>
                    <a:pt x="576" y="527"/>
                  </a:lnTo>
                  <a:lnTo>
                    <a:pt x="568" y="511"/>
                  </a:lnTo>
                  <a:lnTo>
                    <a:pt x="568" y="495"/>
                  </a:lnTo>
                  <a:lnTo>
                    <a:pt x="576" y="495"/>
                  </a:lnTo>
                  <a:lnTo>
                    <a:pt x="583" y="479"/>
                  </a:lnTo>
                  <a:lnTo>
                    <a:pt x="605" y="479"/>
                  </a:lnTo>
                  <a:lnTo>
                    <a:pt x="612" y="479"/>
                  </a:lnTo>
                  <a:lnTo>
                    <a:pt x="635" y="471"/>
                  </a:lnTo>
                  <a:lnTo>
                    <a:pt x="635" y="439"/>
                  </a:lnTo>
                  <a:lnTo>
                    <a:pt x="664" y="439"/>
                  </a:lnTo>
                  <a:lnTo>
                    <a:pt x="649" y="471"/>
                  </a:lnTo>
                  <a:lnTo>
                    <a:pt x="664" y="479"/>
                  </a:lnTo>
                  <a:lnTo>
                    <a:pt x="672" y="479"/>
                  </a:lnTo>
                  <a:lnTo>
                    <a:pt x="694" y="495"/>
                  </a:lnTo>
                  <a:lnTo>
                    <a:pt x="694" y="511"/>
                  </a:lnTo>
                  <a:lnTo>
                    <a:pt x="715" y="511"/>
                  </a:lnTo>
                  <a:lnTo>
                    <a:pt x="737" y="511"/>
                  </a:lnTo>
                  <a:lnTo>
                    <a:pt x="752" y="511"/>
                  </a:lnTo>
                  <a:lnTo>
                    <a:pt x="752" y="527"/>
                  </a:lnTo>
                  <a:lnTo>
                    <a:pt x="752" y="543"/>
                  </a:lnTo>
                  <a:lnTo>
                    <a:pt x="759" y="559"/>
                  </a:lnTo>
                  <a:lnTo>
                    <a:pt x="759" y="575"/>
                  </a:lnTo>
                  <a:lnTo>
                    <a:pt x="789" y="575"/>
                  </a:lnTo>
                  <a:lnTo>
                    <a:pt x="789" y="583"/>
                  </a:lnTo>
                  <a:lnTo>
                    <a:pt x="789" y="607"/>
                  </a:lnTo>
                  <a:lnTo>
                    <a:pt x="789" y="615"/>
                  </a:lnTo>
                  <a:lnTo>
                    <a:pt x="789" y="639"/>
                  </a:lnTo>
                  <a:lnTo>
                    <a:pt x="759" y="655"/>
                  </a:lnTo>
                  <a:lnTo>
                    <a:pt x="759" y="671"/>
                  </a:lnTo>
                  <a:lnTo>
                    <a:pt x="789" y="671"/>
                  </a:lnTo>
                  <a:lnTo>
                    <a:pt x="796" y="671"/>
                  </a:lnTo>
                  <a:lnTo>
                    <a:pt x="818" y="671"/>
                  </a:lnTo>
                  <a:lnTo>
                    <a:pt x="840" y="671"/>
                  </a:lnTo>
                  <a:lnTo>
                    <a:pt x="885" y="671"/>
                  </a:lnTo>
                  <a:lnTo>
                    <a:pt x="892" y="671"/>
                  </a:lnTo>
                  <a:lnTo>
                    <a:pt x="907" y="671"/>
                  </a:lnTo>
                  <a:lnTo>
                    <a:pt x="914" y="687"/>
                  </a:lnTo>
                  <a:lnTo>
                    <a:pt x="929" y="687"/>
                  </a:lnTo>
                  <a:lnTo>
                    <a:pt x="929" y="703"/>
                  </a:lnTo>
                  <a:lnTo>
                    <a:pt x="937" y="703"/>
                  </a:lnTo>
                  <a:lnTo>
                    <a:pt x="966" y="703"/>
                  </a:lnTo>
                  <a:lnTo>
                    <a:pt x="981" y="727"/>
                  </a:lnTo>
                  <a:lnTo>
                    <a:pt x="981" y="735"/>
                  </a:lnTo>
                  <a:lnTo>
                    <a:pt x="996" y="751"/>
                  </a:lnTo>
                  <a:lnTo>
                    <a:pt x="1003" y="759"/>
                  </a:lnTo>
                  <a:lnTo>
                    <a:pt x="1018" y="775"/>
                  </a:lnTo>
                  <a:lnTo>
                    <a:pt x="1047" y="807"/>
                  </a:lnTo>
                  <a:lnTo>
                    <a:pt x="1055" y="807"/>
                  </a:lnTo>
                  <a:lnTo>
                    <a:pt x="1062" y="807"/>
                  </a:lnTo>
                  <a:lnTo>
                    <a:pt x="1077" y="807"/>
                  </a:lnTo>
                  <a:lnTo>
                    <a:pt x="1092" y="807"/>
                  </a:lnTo>
                  <a:lnTo>
                    <a:pt x="1114" y="807"/>
                  </a:lnTo>
                  <a:lnTo>
                    <a:pt x="1151" y="807"/>
                  </a:lnTo>
                  <a:lnTo>
                    <a:pt x="1158" y="807"/>
                  </a:lnTo>
                  <a:lnTo>
                    <a:pt x="1195" y="807"/>
                  </a:lnTo>
                  <a:lnTo>
                    <a:pt x="1225" y="807"/>
                  </a:lnTo>
                  <a:lnTo>
                    <a:pt x="1247" y="775"/>
                  </a:lnTo>
                  <a:lnTo>
                    <a:pt x="1276" y="775"/>
                  </a:lnTo>
                  <a:lnTo>
                    <a:pt x="1291" y="807"/>
                  </a:lnTo>
                  <a:lnTo>
                    <a:pt x="1305" y="807"/>
                  </a:lnTo>
                  <a:lnTo>
                    <a:pt x="1312" y="807"/>
                  </a:lnTo>
                  <a:lnTo>
                    <a:pt x="1334" y="815"/>
                  </a:lnTo>
                  <a:lnTo>
                    <a:pt x="1357" y="815"/>
                  </a:lnTo>
                  <a:lnTo>
                    <a:pt x="1371" y="823"/>
                  </a:lnTo>
                  <a:lnTo>
                    <a:pt x="1401" y="823"/>
                  </a:lnTo>
                  <a:lnTo>
                    <a:pt x="1408" y="823"/>
                  </a:lnTo>
                  <a:lnTo>
                    <a:pt x="1416" y="815"/>
                  </a:lnTo>
                  <a:lnTo>
                    <a:pt x="1453" y="807"/>
                  </a:lnTo>
                  <a:lnTo>
                    <a:pt x="1467" y="767"/>
                  </a:lnTo>
                  <a:lnTo>
                    <a:pt x="1497" y="759"/>
                  </a:lnTo>
                  <a:lnTo>
                    <a:pt x="1504" y="759"/>
                  </a:lnTo>
                  <a:lnTo>
                    <a:pt x="1534" y="751"/>
                  </a:lnTo>
                  <a:lnTo>
                    <a:pt x="1549" y="751"/>
                  </a:lnTo>
                  <a:lnTo>
                    <a:pt x="1556" y="751"/>
                  </a:lnTo>
                  <a:lnTo>
                    <a:pt x="1586" y="735"/>
                  </a:lnTo>
                  <a:lnTo>
                    <a:pt x="1622" y="703"/>
                  </a:lnTo>
                  <a:lnTo>
                    <a:pt x="1682" y="655"/>
                  </a:lnTo>
                  <a:lnTo>
                    <a:pt x="1652" y="639"/>
                  </a:lnTo>
                  <a:lnTo>
                    <a:pt x="1652" y="615"/>
                  </a:lnTo>
                  <a:lnTo>
                    <a:pt x="1652" y="607"/>
                  </a:lnTo>
                  <a:lnTo>
                    <a:pt x="1652" y="583"/>
                  </a:lnTo>
                  <a:lnTo>
                    <a:pt x="1652" y="575"/>
                  </a:lnTo>
                  <a:lnTo>
                    <a:pt x="1682" y="575"/>
                  </a:lnTo>
                  <a:lnTo>
                    <a:pt x="1704" y="575"/>
                  </a:lnTo>
                  <a:lnTo>
                    <a:pt x="1711" y="583"/>
                  </a:lnTo>
                  <a:lnTo>
                    <a:pt x="1733" y="575"/>
                  </a:lnTo>
                  <a:lnTo>
                    <a:pt x="1741" y="559"/>
                  </a:lnTo>
                  <a:lnTo>
                    <a:pt x="1763" y="543"/>
                  </a:lnTo>
                  <a:lnTo>
                    <a:pt x="1763" y="527"/>
                  </a:lnTo>
                  <a:lnTo>
                    <a:pt x="1770" y="511"/>
                  </a:lnTo>
                  <a:lnTo>
                    <a:pt x="1800" y="511"/>
                  </a:lnTo>
                  <a:lnTo>
                    <a:pt x="1800" y="495"/>
                  </a:lnTo>
                  <a:lnTo>
                    <a:pt x="1815" y="495"/>
                  </a:lnTo>
                  <a:lnTo>
                    <a:pt x="1815" y="479"/>
                  </a:lnTo>
                  <a:lnTo>
                    <a:pt x="1815" y="471"/>
                  </a:lnTo>
                  <a:lnTo>
                    <a:pt x="1829" y="471"/>
                  </a:lnTo>
                  <a:lnTo>
                    <a:pt x="1844" y="471"/>
                  </a:lnTo>
                  <a:lnTo>
                    <a:pt x="1859" y="439"/>
                  </a:lnTo>
                  <a:lnTo>
                    <a:pt x="1888" y="407"/>
                  </a:lnTo>
                  <a:lnTo>
                    <a:pt x="1896" y="407"/>
                  </a:lnTo>
                  <a:lnTo>
                    <a:pt x="1910" y="407"/>
                  </a:lnTo>
                  <a:lnTo>
                    <a:pt x="1932" y="399"/>
                  </a:lnTo>
                  <a:lnTo>
                    <a:pt x="1910" y="384"/>
                  </a:lnTo>
                  <a:lnTo>
                    <a:pt x="1896" y="376"/>
                  </a:lnTo>
                  <a:lnTo>
                    <a:pt x="1888" y="352"/>
                  </a:lnTo>
                  <a:lnTo>
                    <a:pt x="1859" y="344"/>
                  </a:lnTo>
                  <a:lnTo>
                    <a:pt x="1844" y="352"/>
                  </a:lnTo>
                  <a:lnTo>
                    <a:pt x="1829" y="376"/>
                  </a:lnTo>
                  <a:lnTo>
                    <a:pt x="1800" y="376"/>
                  </a:lnTo>
                  <a:lnTo>
                    <a:pt x="1770" y="384"/>
                  </a:lnTo>
                  <a:lnTo>
                    <a:pt x="1763" y="399"/>
                  </a:lnTo>
                  <a:lnTo>
                    <a:pt x="1741" y="384"/>
                  </a:lnTo>
                  <a:lnTo>
                    <a:pt x="1741" y="352"/>
                  </a:lnTo>
                  <a:lnTo>
                    <a:pt x="1741" y="344"/>
                  </a:lnTo>
                  <a:lnTo>
                    <a:pt x="1741" y="328"/>
                  </a:lnTo>
                  <a:lnTo>
                    <a:pt x="1741" y="312"/>
                  </a:lnTo>
                  <a:lnTo>
                    <a:pt x="1763" y="296"/>
                  </a:lnTo>
                  <a:lnTo>
                    <a:pt x="1763" y="280"/>
                  </a:lnTo>
                  <a:lnTo>
                    <a:pt x="1770" y="280"/>
                  </a:lnTo>
                  <a:lnTo>
                    <a:pt x="1800" y="280"/>
                  </a:lnTo>
                  <a:lnTo>
                    <a:pt x="1815" y="248"/>
                  </a:lnTo>
                  <a:lnTo>
                    <a:pt x="1829" y="240"/>
                  </a:lnTo>
                  <a:lnTo>
                    <a:pt x="1829" y="216"/>
                  </a:lnTo>
                  <a:lnTo>
                    <a:pt x="1844" y="176"/>
                  </a:lnTo>
                  <a:lnTo>
                    <a:pt x="1844" y="152"/>
                  </a:lnTo>
                  <a:lnTo>
                    <a:pt x="1844" y="136"/>
                  </a:lnTo>
                  <a:lnTo>
                    <a:pt x="1844" y="120"/>
                  </a:lnTo>
                  <a:lnTo>
                    <a:pt x="1829" y="104"/>
                  </a:lnTo>
                  <a:lnTo>
                    <a:pt x="1829" y="80"/>
                  </a:lnTo>
                  <a:lnTo>
                    <a:pt x="1815" y="64"/>
                  </a:lnTo>
                  <a:lnTo>
                    <a:pt x="1815" y="56"/>
                  </a:lnTo>
                  <a:lnTo>
                    <a:pt x="1829" y="48"/>
                  </a:lnTo>
                  <a:lnTo>
                    <a:pt x="1844" y="24"/>
                  </a:lnTo>
                  <a:lnTo>
                    <a:pt x="1859" y="24"/>
                  </a:lnTo>
                  <a:lnTo>
                    <a:pt x="1881" y="16"/>
                  </a:lnTo>
                  <a:lnTo>
                    <a:pt x="1888" y="0"/>
                  </a:lnTo>
                  <a:lnTo>
                    <a:pt x="1910" y="0"/>
                  </a:lnTo>
                  <a:lnTo>
                    <a:pt x="1932" y="0"/>
                  </a:lnTo>
                  <a:lnTo>
                    <a:pt x="1947" y="0"/>
                  </a:lnTo>
                  <a:lnTo>
                    <a:pt x="1976" y="16"/>
                  </a:lnTo>
                  <a:lnTo>
                    <a:pt x="1983" y="16"/>
                  </a:lnTo>
                  <a:lnTo>
                    <a:pt x="2006" y="16"/>
                  </a:lnTo>
                  <a:lnTo>
                    <a:pt x="2013" y="16"/>
                  </a:lnTo>
                  <a:lnTo>
                    <a:pt x="2028" y="16"/>
                  </a:lnTo>
                  <a:lnTo>
                    <a:pt x="2035" y="24"/>
                  </a:lnTo>
                  <a:lnTo>
                    <a:pt x="2035" y="48"/>
                  </a:lnTo>
                  <a:lnTo>
                    <a:pt x="2065" y="56"/>
                  </a:lnTo>
                  <a:lnTo>
                    <a:pt x="2109" y="112"/>
                  </a:lnTo>
                  <a:lnTo>
                    <a:pt x="2124" y="120"/>
                  </a:lnTo>
                  <a:lnTo>
                    <a:pt x="2124" y="136"/>
                  </a:lnTo>
                  <a:lnTo>
                    <a:pt x="2131" y="136"/>
                  </a:lnTo>
                  <a:lnTo>
                    <a:pt x="2153" y="136"/>
                  </a:lnTo>
                  <a:lnTo>
                    <a:pt x="2183" y="136"/>
                  </a:lnTo>
                  <a:lnTo>
                    <a:pt x="2198" y="136"/>
                  </a:lnTo>
                  <a:lnTo>
                    <a:pt x="2212" y="136"/>
                  </a:lnTo>
                  <a:lnTo>
                    <a:pt x="2235" y="136"/>
                  </a:lnTo>
                  <a:lnTo>
                    <a:pt x="2249" y="136"/>
                  </a:lnTo>
                  <a:lnTo>
                    <a:pt x="2257" y="136"/>
                  </a:lnTo>
                  <a:lnTo>
                    <a:pt x="2279" y="152"/>
                  </a:lnTo>
                  <a:lnTo>
                    <a:pt x="2294" y="160"/>
                  </a:lnTo>
                  <a:lnTo>
                    <a:pt x="2294" y="176"/>
                  </a:lnTo>
                  <a:lnTo>
                    <a:pt x="2316" y="176"/>
                  </a:lnTo>
                  <a:lnTo>
                    <a:pt x="2338" y="176"/>
                  </a:lnTo>
                  <a:lnTo>
                    <a:pt x="2345" y="176"/>
                  </a:lnTo>
                  <a:lnTo>
                    <a:pt x="2353" y="160"/>
                  </a:lnTo>
                  <a:lnTo>
                    <a:pt x="2368" y="152"/>
                  </a:lnTo>
                  <a:lnTo>
                    <a:pt x="2375" y="136"/>
                  </a:lnTo>
                  <a:lnTo>
                    <a:pt x="2390" y="136"/>
                  </a:lnTo>
                  <a:lnTo>
                    <a:pt x="2412" y="112"/>
                  </a:lnTo>
                  <a:lnTo>
                    <a:pt x="2412" y="104"/>
                  </a:lnTo>
                  <a:lnTo>
                    <a:pt x="2419" y="112"/>
                  </a:lnTo>
                  <a:lnTo>
                    <a:pt x="2427" y="120"/>
                  </a:lnTo>
                  <a:lnTo>
                    <a:pt x="2441" y="136"/>
                  </a:lnTo>
                  <a:lnTo>
                    <a:pt x="2456" y="160"/>
                  </a:lnTo>
                  <a:lnTo>
                    <a:pt x="2456" y="176"/>
                  </a:lnTo>
                  <a:lnTo>
                    <a:pt x="2456" y="224"/>
                  </a:lnTo>
                  <a:lnTo>
                    <a:pt x="2464" y="248"/>
                  </a:lnTo>
                  <a:lnTo>
                    <a:pt x="2464" y="280"/>
                  </a:lnTo>
                  <a:lnTo>
                    <a:pt x="2464" y="296"/>
                  </a:lnTo>
                  <a:lnTo>
                    <a:pt x="2456" y="296"/>
                  </a:lnTo>
                  <a:lnTo>
                    <a:pt x="2441" y="296"/>
                  </a:lnTo>
                  <a:lnTo>
                    <a:pt x="2427" y="296"/>
                  </a:lnTo>
                  <a:lnTo>
                    <a:pt x="2419" y="296"/>
                  </a:lnTo>
                  <a:lnTo>
                    <a:pt x="2412" y="312"/>
                  </a:lnTo>
                  <a:lnTo>
                    <a:pt x="2390" y="312"/>
                  </a:lnTo>
                  <a:lnTo>
                    <a:pt x="2412" y="328"/>
                  </a:lnTo>
                  <a:lnTo>
                    <a:pt x="2419" y="352"/>
                  </a:lnTo>
                  <a:lnTo>
                    <a:pt x="2441" y="384"/>
                  </a:lnTo>
                  <a:lnTo>
                    <a:pt x="2441" y="399"/>
                  </a:lnTo>
                  <a:lnTo>
                    <a:pt x="2441" y="407"/>
                  </a:lnTo>
                  <a:lnTo>
                    <a:pt x="2441" y="423"/>
                  </a:lnTo>
                  <a:lnTo>
                    <a:pt x="2441" y="439"/>
                  </a:lnTo>
                  <a:lnTo>
                    <a:pt x="2419" y="439"/>
                  </a:lnTo>
                  <a:lnTo>
                    <a:pt x="2412" y="439"/>
                  </a:lnTo>
                  <a:lnTo>
                    <a:pt x="2412" y="471"/>
                  </a:lnTo>
                  <a:lnTo>
                    <a:pt x="2412" y="479"/>
                  </a:lnTo>
                  <a:lnTo>
                    <a:pt x="2412" y="495"/>
                  </a:lnTo>
                  <a:lnTo>
                    <a:pt x="2390" y="511"/>
                  </a:lnTo>
                  <a:lnTo>
                    <a:pt x="2375" y="511"/>
                  </a:lnTo>
                  <a:lnTo>
                    <a:pt x="2353" y="527"/>
                  </a:lnTo>
                  <a:lnTo>
                    <a:pt x="2353" y="543"/>
                  </a:lnTo>
                  <a:lnTo>
                    <a:pt x="2368" y="559"/>
                  </a:lnTo>
                  <a:lnTo>
                    <a:pt x="2375" y="559"/>
                  </a:lnTo>
                  <a:lnTo>
                    <a:pt x="2375" y="575"/>
                  </a:lnTo>
                  <a:lnTo>
                    <a:pt x="2368" y="575"/>
                  </a:lnTo>
                  <a:lnTo>
                    <a:pt x="2353" y="575"/>
                  </a:lnTo>
                  <a:lnTo>
                    <a:pt x="2345" y="575"/>
                  </a:lnTo>
                  <a:lnTo>
                    <a:pt x="2338" y="575"/>
                  </a:lnTo>
                  <a:lnTo>
                    <a:pt x="2316" y="575"/>
                  </a:lnTo>
                  <a:lnTo>
                    <a:pt x="2301" y="575"/>
                  </a:lnTo>
                  <a:lnTo>
                    <a:pt x="2301" y="591"/>
                  </a:lnTo>
                  <a:lnTo>
                    <a:pt x="2301" y="607"/>
                  </a:lnTo>
                  <a:lnTo>
                    <a:pt x="2301" y="639"/>
                  </a:lnTo>
                  <a:lnTo>
                    <a:pt x="2294" y="639"/>
                  </a:lnTo>
                  <a:lnTo>
                    <a:pt x="2279" y="671"/>
                  </a:lnTo>
                  <a:lnTo>
                    <a:pt x="2257" y="687"/>
                  </a:lnTo>
                  <a:lnTo>
                    <a:pt x="2257" y="703"/>
                  </a:lnTo>
                  <a:lnTo>
                    <a:pt x="2249" y="703"/>
                  </a:lnTo>
                  <a:lnTo>
                    <a:pt x="2235" y="703"/>
                  </a:lnTo>
                  <a:lnTo>
                    <a:pt x="2212" y="727"/>
                  </a:lnTo>
                  <a:lnTo>
                    <a:pt x="2212" y="751"/>
                  </a:lnTo>
                  <a:lnTo>
                    <a:pt x="2198" y="759"/>
                  </a:lnTo>
                  <a:lnTo>
                    <a:pt x="2183" y="775"/>
                  </a:lnTo>
                  <a:lnTo>
                    <a:pt x="2176" y="807"/>
                  </a:lnTo>
                  <a:lnTo>
                    <a:pt x="2153" y="807"/>
                  </a:lnTo>
                  <a:lnTo>
                    <a:pt x="2153" y="815"/>
                  </a:lnTo>
                  <a:lnTo>
                    <a:pt x="2153" y="807"/>
                  </a:lnTo>
                  <a:lnTo>
                    <a:pt x="2153" y="775"/>
                  </a:lnTo>
                  <a:lnTo>
                    <a:pt x="2153" y="767"/>
                  </a:lnTo>
                  <a:lnTo>
                    <a:pt x="2153" y="759"/>
                  </a:lnTo>
                  <a:lnTo>
                    <a:pt x="2153" y="727"/>
                  </a:lnTo>
                  <a:lnTo>
                    <a:pt x="2153" y="703"/>
                  </a:lnTo>
                  <a:lnTo>
                    <a:pt x="2153" y="687"/>
                  </a:lnTo>
                  <a:lnTo>
                    <a:pt x="2131" y="671"/>
                  </a:lnTo>
                  <a:lnTo>
                    <a:pt x="2124" y="671"/>
                  </a:lnTo>
                  <a:lnTo>
                    <a:pt x="2109" y="687"/>
                  </a:lnTo>
                  <a:lnTo>
                    <a:pt x="2102" y="703"/>
                  </a:lnTo>
                  <a:lnTo>
                    <a:pt x="2102" y="727"/>
                  </a:lnTo>
                  <a:lnTo>
                    <a:pt x="2094" y="751"/>
                  </a:lnTo>
                  <a:lnTo>
                    <a:pt x="2065" y="767"/>
                  </a:lnTo>
                  <a:lnTo>
                    <a:pt x="2065" y="807"/>
                  </a:lnTo>
                  <a:lnTo>
                    <a:pt x="2035" y="815"/>
                  </a:lnTo>
                  <a:lnTo>
                    <a:pt x="2028" y="847"/>
                  </a:lnTo>
                  <a:lnTo>
                    <a:pt x="2006" y="847"/>
                  </a:lnTo>
                  <a:lnTo>
                    <a:pt x="2006" y="863"/>
                  </a:lnTo>
                  <a:lnTo>
                    <a:pt x="2013" y="871"/>
                  </a:lnTo>
                  <a:lnTo>
                    <a:pt x="2028" y="871"/>
                  </a:lnTo>
                  <a:lnTo>
                    <a:pt x="2028" y="902"/>
                  </a:lnTo>
                  <a:lnTo>
                    <a:pt x="2035" y="871"/>
                  </a:lnTo>
                  <a:lnTo>
                    <a:pt x="2065" y="871"/>
                  </a:lnTo>
                  <a:lnTo>
                    <a:pt x="2065" y="910"/>
                  </a:lnTo>
                  <a:lnTo>
                    <a:pt x="2094" y="918"/>
                  </a:lnTo>
                  <a:lnTo>
                    <a:pt x="2102" y="918"/>
                  </a:lnTo>
                  <a:lnTo>
                    <a:pt x="2124" y="918"/>
                  </a:lnTo>
                  <a:lnTo>
                    <a:pt x="2124" y="910"/>
                  </a:lnTo>
                  <a:lnTo>
                    <a:pt x="2131" y="902"/>
                  </a:lnTo>
                  <a:lnTo>
                    <a:pt x="2153" y="871"/>
                  </a:lnTo>
                  <a:lnTo>
                    <a:pt x="2153" y="863"/>
                  </a:lnTo>
                  <a:lnTo>
                    <a:pt x="2198" y="863"/>
                  </a:lnTo>
                  <a:lnTo>
                    <a:pt x="2212" y="863"/>
                  </a:lnTo>
                  <a:lnTo>
                    <a:pt x="2235" y="863"/>
                  </a:lnTo>
                  <a:lnTo>
                    <a:pt x="2249" y="871"/>
                  </a:lnTo>
                  <a:lnTo>
                    <a:pt x="2249" y="902"/>
                  </a:lnTo>
                  <a:lnTo>
                    <a:pt x="2235" y="902"/>
                  </a:lnTo>
                  <a:lnTo>
                    <a:pt x="2212" y="902"/>
                  </a:lnTo>
                  <a:lnTo>
                    <a:pt x="2212" y="910"/>
                  </a:lnTo>
                  <a:lnTo>
                    <a:pt x="2198" y="918"/>
                  </a:lnTo>
                  <a:lnTo>
                    <a:pt x="2183" y="926"/>
                  </a:lnTo>
                  <a:lnTo>
                    <a:pt x="2176" y="934"/>
                  </a:lnTo>
                  <a:lnTo>
                    <a:pt x="2176" y="950"/>
                  </a:lnTo>
                  <a:lnTo>
                    <a:pt x="2153" y="950"/>
                  </a:lnTo>
                  <a:lnTo>
                    <a:pt x="2153" y="958"/>
                  </a:lnTo>
                  <a:lnTo>
                    <a:pt x="2153" y="966"/>
                  </a:lnTo>
                  <a:lnTo>
                    <a:pt x="2153" y="998"/>
                  </a:lnTo>
                  <a:lnTo>
                    <a:pt x="2131" y="1022"/>
                  </a:lnTo>
                  <a:lnTo>
                    <a:pt x="2131" y="1038"/>
                  </a:lnTo>
                  <a:lnTo>
                    <a:pt x="2153" y="1038"/>
                  </a:lnTo>
                  <a:lnTo>
                    <a:pt x="2153" y="1046"/>
                  </a:lnTo>
                  <a:lnTo>
                    <a:pt x="2183" y="1046"/>
                  </a:lnTo>
                  <a:lnTo>
                    <a:pt x="2198" y="1046"/>
                  </a:lnTo>
                  <a:lnTo>
                    <a:pt x="2212" y="1054"/>
                  </a:lnTo>
                  <a:lnTo>
                    <a:pt x="2212" y="1094"/>
                  </a:lnTo>
                  <a:lnTo>
                    <a:pt x="2235" y="1094"/>
                  </a:lnTo>
                  <a:lnTo>
                    <a:pt x="2249" y="1110"/>
                  </a:lnTo>
                  <a:lnTo>
                    <a:pt x="2257" y="1134"/>
                  </a:lnTo>
                  <a:lnTo>
                    <a:pt x="2257" y="1142"/>
                  </a:lnTo>
                  <a:lnTo>
                    <a:pt x="2279" y="1142"/>
                  </a:lnTo>
                  <a:lnTo>
                    <a:pt x="2294" y="1158"/>
                  </a:lnTo>
                  <a:lnTo>
                    <a:pt x="2301" y="1158"/>
                  </a:lnTo>
                  <a:lnTo>
                    <a:pt x="2316" y="1182"/>
                  </a:lnTo>
                  <a:lnTo>
                    <a:pt x="2249" y="1182"/>
                  </a:lnTo>
                  <a:lnTo>
                    <a:pt x="2257" y="1182"/>
                  </a:lnTo>
                  <a:lnTo>
                    <a:pt x="2279" y="1190"/>
                  </a:lnTo>
                  <a:lnTo>
                    <a:pt x="2301" y="1198"/>
                  </a:lnTo>
                  <a:lnTo>
                    <a:pt x="2316" y="1198"/>
                  </a:lnTo>
                  <a:lnTo>
                    <a:pt x="2316" y="1222"/>
                  </a:lnTo>
                  <a:lnTo>
                    <a:pt x="2316" y="1230"/>
                  </a:lnTo>
                  <a:lnTo>
                    <a:pt x="2301" y="1254"/>
                  </a:lnTo>
                  <a:lnTo>
                    <a:pt x="2294" y="1254"/>
                  </a:lnTo>
                  <a:lnTo>
                    <a:pt x="2279" y="1270"/>
                  </a:lnTo>
                  <a:lnTo>
                    <a:pt x="2279" y="1286"/>
                  </a:lnTo>
                  <a:lnTo>
                    <a:pt x="2294" y="1286"/>
                  </a:lnTo>
                  <a:lnTo>
                    <a:pt x="2301" y="1270"/>
                  </a:lnTo>
                  <a:lnTo>
                    <a:pt x="2316" y="1270"/>
                  </a:lnTo>
                  <a:lnTo>
                    <a:pt x="2338" y="1270"/>
                  </a:lnTo>
                  <a:lnTo>
                    <a:pt x="2345" y="1270"/>
                  </a:lnTo>
                  <a:lnTo>
                    <a:pt x="2353" y="1270"/>
                  </a:lnTo>
                  <a:lnTo>
                    <a:pt x="2353" y="1286"/>
                  </a:lnTo>
                  <a:lnTo>
                    <a:pt x="2345" y="1286"/>
                  </a:lnTo>
                  <a:lnTo>
                    <a:pt x="2338" y="1286"/>
                  </a:lnTo>
                  <a:lnTo>
                    <a:pt x="2338" y="1302"/>
                  </a:lnTo>
                  <a:lnTo>
                    <a:pt x="2368" y="1286"/>
                  </a:lnTo>
                  <a:lnTo>
                    <a:pt x="2368" y="1302"/>
                  </a:lnTo>
                  <a:lnTo>
                    <a:pt x="2353" y="1318"/>
                  </a:lnTo>
                  <a:lnTo>
                    <a:pt x="2353" y="1350"/>
                  </a:lnTo>
                  <a:lnTo>
                    <a:pt x="2353" y="1366"/>
                  </a:lnTo>
                  <a:lnTo>
                    <a:pt x="2353" y="1374"/>
                  </a:lnTo>
                  <a:lnTo>
                    <a:pt x="2345" y="1374"/>
                  </a:lnTo>
                  <a:lnTo>
                    <a:pt x="2345" y="1366"/>
                  </a:lnTo>
                  <a:lnTo>
                    <a:pt x="2338" y="1374"/>
                  </a:lnTo>
                  <a:lnTo>
                    <a:pt x="2338" y="1382"/>
                  </a:lnTo>
                  <a:lnTo>
                    <a:pt x="2338" y="1397"/>
                  </a:lnTo>
                  <a:lnTo>
                    <a:pt x="2316" y="1429"/>
                  </a:lnTo>
                  <a:lnTo>
                    <a:pt x="2316" y="1445"/>
                  </a:lnTo>
                  <a:lnTo>
                    <a:pt x="2316" y="1461"/>
                  </a:lnTo>
                  <a:lnTo>
                    <a:pt x="2301" y="1477"/>
                  </a:lnTo>
                  <a:lnTo>
                    <a:pt x="2294" y="1477"/>
                  </a:lnTo>
                  <a:lnTo>
                    <a:pt x="2294" y="1485"/>
                  </a:lnTo>
                  <a:lnTo>
                    <a:pt x="2301" y="1485"/>
                  </a:lnTo>
                  <a:lnTo>
                    <a:pt x="2301" y="1517"/>
                  </a:lnTo>
                  <a:lnTo>
                    <a:pt x="2294" y="1533"/>
                  </a:lnTo>
                  <a:lnTo>
                    <a:pt x="2279" y="1549"/>
                  </a:lnTo>
                  <a:lnTo>
                    <a:pt x="2279" y="1557"/>
                  </a:lnTo>
                  <a:lnTo>
                    <a:pt x="2279" y="1573"/>
                  </a:lnTo>
                  <a:lnTo>
                    <a:pt x="2279" y="1581"/>
                  </a:lnTo>
                  <a:lnTo>
                    <a:pt x="2279" y="1605"/>
                  </a:lnTo>
                  <a:lnTo>
                    <a:pt x="2257" y="1621"/>
                  </a:lnTo>
                  <a:lnTo>
                    <a:pt x="2235" y="1645"/>
                  </a:lnTo>
                  <a:lnTo>
                    <a:pt x="2212" y="1661"/>
                  </a:lnTo>
                  <a:lnTo>
                    <a:pt x="2212" y="1685"/>
                  </a:lnTo>
                  <a:lnTo>
                    <a:pt x="2183" y="1709"/>
                  </a:lnTo>
                  <a:lnTo>
                    <a:pt x="2183" y="1717"/>
                  </a:lnTo>
                  <a:lnTo>
                    <a:pt x="2176" y="1717"/>
                  </a:lnTo>
                  <a:lnTo>
                    <a:pt x="2153" y="1733"/>
                  </a:lnTo>
                  <a:lnTo>
                    <a:pt x="2131" y="1741"/>
                  </a:lnTo>
                  <a:lnTo>
                    <a:pt x="2124" y="1741"/>
                  </a:lnTo>
                  <a:lnTo>
                    <a:pt x="2109" y="1741"/>
                  </a:lnTo>
                  <a:lnTo>
                    <a:pt x="2102" y="1757"/>
                  </a:lnTo>
                  <a:lnTo>
                    <a:pt x="2065" y="1757"/>
                  </a:lnTo>
                  <a:lnTo>
                    <a:pt x="2065" y="1781"/>
                  </a:lnTo>
                  <a:lnTo>
                    <a:pt x="2035" y="1781"/>
                  </a:lnTo>
                  <a:lnTo>
                    <a:pt x="2028" y="1757"/>
                  </a:lnTo>
                  <a:lnTo>
                    <a:pt x="2028" y="1781"/>
                  </a:lnTo>
                  <a:lnTo>
                    <a:pt x="2028" y="1797"/>
                  </a:lnTo>
                  <a:lnTo>
                    <a:pt x="2028" y="1805"/>
                  </a:lnTo>
                  <a:lnTo>
                    <a:pt x="2013" y="1805"/>
                  </a:lnTo>
                  <a:lnTo>
                    <a:pt x="2006" y="1797"/>
                  </a:lnTo>
                  <a:lnTo>
                    <a:pt x="2006" y="1805"/>
                  </a:lnTo>
                  <a:lnTo>
                    <a:pt x="2006" y="1821"/>
                  </a:lnTo>
                  <a:lnTo>
                    <a:pt x="1983" y="1821"/>
                  </a:lnTo>
                  <a:lnTo>
                    <a:pt x="1976" y="1837"/>
                  </a:lnTo>
                  <a:lnTo>
                    <a:pt x="1947" y="1837"/>
                  </a:lnTo>
                  <a:lnTo>
                    <a:pt x="1947" y="1845"/>
                  </a:lnTo>
                  <a:lnTo>
                    <a:pt x="1910" y="1861"/>
                  </a:lnTo>
                  <a:lnTo>
                    <a:pt x="1888" y="1877"/>
                  </a:lnTo>
                  <a:lnTo>
                    <a:pt x="1881" y="1892"/>
                  </a:lnTo>
                  <a:lnTo>
                    <a:pt x="1859" y="1892"/>
                  </a:lnTo>
                  <a:lnTo>
                    <a:pt x="1859" y="1900"/>
                  </a:lnTo>
                  <a:lnTo>
                    <a:pt x="1881" y="1900"/>
                  </a:lnTo>
                  <a:lnTo>
                    <a:pt x="1881" y="1908"/>
                  </a:lnTo>
                  <a:lnTo>
                    <a:pt x="1881" y="1932"/>
                  </a:lnTo>
                  <a:lnTo>
                    <a:pt x="1859" y="1932"/>
                  </a:lnTo>
                  <a:lnTo>
                    <a:pt x="1844" y="1900"/>
                  </a:lnTo>
                  <a:lnTo>
                    <a:pt x="1829" y="1900"/>
                  </a:lnTo>
                  <a:lnTo>
                    <a:pt x="1844" y="1892"/>
                  </a:lnTo>
                  <a:lnTo>
                    <a:pt x="1844" y="1877"/>
                  </a:lnTo>
                  <a:lnTo>
                    <a:pt x="1829" y="1861"/>
                  </a:lnTo>
                  <a:lnTo>
                    <a:pt x="1815" y="1877"/>
                  </a:lnTo>
                  <a:lnTo>
                    <a:pt x="1800" y="1892"/>
                  </a:lnTo>
                  <a:lnTo>
                    <a:pt x="1800" y="1877"/>
                  </a:lnTo>
                  <a:lnTo>
                    <a:pt x="1770" y="1877"/>
                  </a:lnTo>
                  <a:lnTo>
                    <a:pt x="1763" y="1892"/>
                  </a:lnTo>
                  <a:lnTo>
                    <a:pt x="1741" y="1892"/>
                  </a:lnTo>
                  <a:lnTo>
                    <a:pt x="1733" y="1892"/>
                  </a:lnTo>
                  <a:lnTo>
                    <a:pt x="1711" y="1892"/>
                  </a:lnTo>
                  <a:lnTo>
                    <a:pt x="1704" y="1892"/>
                  </a:lnTo>
                  <a:lnTo>
                    <a:pt x="1682" y="1892"/>
                  </a:lnTo>
                  <a:lnTo>
                    <a:pt x="1652" y="1861"/>
                  </a:lnTo>
                  <a:lnTo>
                    <a:pt x="1682" y="1837"/>
                  </a:lnTo>
                  <a:lnTo>
                    <a:pt x="1637" y="1821"/>
                  </a:lnTo>
                  <a:lnTo>
                    <a:pt x="1586" y="1821"/>
                  </a:lnTo>
                  <a:lnTo>
                    <a:pt x="1556" y="1845"/>
                  </a:lnTo>
                  <a:lnTo>
                    <a:pt x="1549" y="1861"/>
                  </a:lnTo>
                  <a:lnTo>
                    <a:pt x="1534" y="1861"/>
                  </a:lnTo>
                  <a:lnTo>
                    <a:pt x="1534" y="1877"/>
                  </a:lnTo>
                  <a:lnTo>
                    <a:pt x="1504" y="1877"/>
                  </a:lnTo>
                  <a:lnTo>
                    <a:pt x="1497" y="1877"/>
                  </a:lnTo>
                  <a:lnTo>
                    <a:pt x="1490" y="1877"/>
                  </a:lnTo>
                  <a:lnTo>
                    <a:pt x="1490" y="1861"/>
                  </a:lnTo>
                  <a:lnTo>
                    <a:pt x="1467" y="1861"/>
                  </a:lnTo>
                  <a:lnTo>
                    <a:pt x="1460" y="1877"/>
                  </a:lnTo>
                  <a:lnTo>
                    <a:pt x="1445" y="1861"/>
                  </a:lnTo>
                  <a:lnTo>
                    <a:pt x="1416" y="1892"/>
                  </a:lnTo>
                  <a:lnTo>
                    <a:pt x="1408" y="1892"/>
                  </a:lnTo>
                  <a:lnTo>
                    <a:pt x="1401" y="1892"/>
                  </a:lnTo>
                  <a:lnTo>
                    <a:pt x="1394" y="1892"/>
                  </a:lnTo>
                  <a:lnTo>
                    <a:pt x="1394" y="1900"/>
                  </a:lnTo>
                  <a:lnTo>
                    <a:pt x="1401" y="1900"/>
                  </a:lnTo>
                  <a:lnTo>
                    <a:pt x="1401" y="1908"/>
                  </a:lnTo>
                  <a:lnTo>
                    <a:pt x="1401" y="1956"/>
                  </a:lnTo>
                  <a:lnTo>
                    <a:pt x="1371" y="1948"/>
                  </a:lnTo>
                  <a:lnTo>
                    <a:pt x="1357" y="1908"/>
                  </a:lnTo>
                  <a:lnTo>
                    <a:pt x="1357" y="1932"/>
                  </a:lnTo>
                  <a:lnTo>
                    <a:pt x="1334" y="1932"/>
                  </a:lnTo>
                  <a:lnTo>
                    <a:pt x="1327" y="1948"/>
                  </a:lnTo>
                  <a:lnTo>
                    <a:pt x="1312" y="1948"/>
                  </a:lnTo>
                  <a:lnTo>
                    <a:pt x="1305" y="1932"/>
                  </a:lnTo>
                  <a:lnTo>
                    <a:pt x="1305" y="1908"/>
                  </a:lnTo>
                  <a:lnTo>
                    <a:pt x="1291" y="1900"/>
                  </a:lnTo>
                  <a:lnTo>
                    <a:pt x="1276" y="1900"/>
                  </a:lnTo>
                  <a:lnTo>
                    <a:pt x="1276" y="1877"/>
                  </a:lnTo>
                  <a:lnTo>
                    <a:pt x="1276" y="1861"/>
                  </a:lnTo>
                  <a:lnTo>
                    <a:pt x="1276" y="1845"/>
                  </a:lnTo>
                  <a:lnTo>
                    <a:pt x="1239" y="1861"/>
                  </a:lnTo>
                  <a:lnTo>
                    <a:pt x="1225" y="1821"/>
                  </a:lnTo>
                  <a:lnTo>
                    <a:pt x="1202" y="1821"/>
                  </a:lnTo>
                  <a:lnTo>
                    <a:pt x="1195" y="1821"/>
                  </a:lnTo>
                  <a:lnTo>
                    <a:pt x="1180" y="1821"/>
                  </a:lnTo>
                  <a:lnTo>
                    <a:pt x="1158" y="1797"/>
                  </a:lnTo>
                  <a:lnTo>
                    <a:pt x="1151" y="1781"/>
                  </a:lnTo>
                  <a:lnTo>
                    <a:pt x="1202" y="1717"/>
                  </a:lnTo>
                  <a:lnTo>
                    <a:pt x="1225" y="1661"/>
                  </a:lnTo>
                  <a:lnTo>
                    <a:pt x="1202" y="1645"/>
                  </a:lnTo>
                  <a:lnTo>
                    <a:pt x="1195" y="1629"/>
                  </a:lnTo>
                  <a:lnTo>
                    <a:pt x="1195" y="1621"/>
                  </a:lnTo>
                  <a:lnTo>
                    <a:pt x="1158" y="1581"/>
                  </a:lnTo>
                  <a:lnTo>
                    <a:pt x="1143" y="1573"/>
                  </a:lnTo>
                  <a:lnTo>
                    <a:pt x="1129" y="1581"/>
                  </a:lnTo>
                  <a:lnTo>
                    <a:pt x="1114" y="1581"/>
                  </a:lnTo>
                  <a:lnTo>
                    <a:pt x="1099" y="1581"/>
                  </a:lnTo>
                  <a:lnTo>
                    <a:pt x="1092" y="1573"/>
                  </a:lnTo>
                  <a:lnTo>
                    <a:pt x="1092" y="1557"/>
                  </a:lnTo>
                  <a:lnTo>
                    <a:pt x="1077" y="1557"/>
                  </a:lnTo>
                  <a:lnTo>
                    <a:pt x="1077" y="1549"/>
                  </a:lnTo>
                  <a:lnTo>
                    <a:pt x="1055" y="1533"/>
                  </a:lnTo>
                  <a:lnTo>
                    <a:pt x="1033" y="1549"/>
                  </a:lnTo>
                  <a:lnTo>
                    <a:pt x="1018" y="1557"/>
                  </a:lnTo>
                  <a:lnTo>
                    <a:pt x="996" y="1549"/>
                  </a:lnTo>
                  <a:lnTo>
                    <a:pt x="966" y="1549"/>
                  </a:lnTo>
                  <a:lnTo>
                    <a:pt x="959" y="1557"/>
                  </a:lnTo>
                  <a:lnTo>
                    <a:pt x="929" y="1557"/>
                  </a:lnTo>
                  <a:lnTo>
                    <a:pt x="914" y="1557"/>
                  </a:lnTo>
                  <a:lnTo>
                    <a:pt x="907" y="1573"/>
                  </a:lnTo>
                  <a:lnTo>
                    <a:pt x="907" y="1581"/>
                  </a:lnTo>
                  <a:lnTo>
                    <a:pt x="885" y="1605"/>
                  </a:lnTo>
                  <a:lnTo>
                    <a:pt x="848" y="1613"/>
                  </a:lnTo>
                  <a:lnTo>
                    <a:pt x="833" y="1613"/>
                  </a:lnTo>
                  <a:lnTo>
                    <a:pt x="818" y="1613"/>
                  </a:lnTo>
                  <a:lnTo>
                    <a:pt x="796" y="1613"/>
                  </a:lnTo>
                  <a:lnTo>
                    <a:pt x="789" y="1613"/>
                  </a:lnTo>
                  <a:lnTo>
                    <a:pt x="759" y="1605"/>
                  </a:lnTo>
                  <a:lnTo>
                    <a:pt x="752" y="1581"/>
                  </a:lnTo>
                  <a:lnTo>
                    <a:pt x="737" y="1581"/>
                  </a:lnTo>
                  <a:lnTo>
                    <a:pt x="730" y="1581"/>
                  </a:lnTo>
                  <a:lnTo>
                    <a:pt x="715" y="1605"/>
                  </a:lnTo>
                  <a:lnTo>
                    <a:pt x="715" y="1613"/>
                  </a:lnTo>
                  <a:lnTo>
                    <a:pt x="694" y="1621"/>
                  </a:lnTo>
                  <a:lnTo>
                    <a:pt x="694" y="1629"/>
                  </a:lnTo>
                  <a:lnTo>
                    <a:pt x="694" y="1621"/>
                  </a:lnTo>
                  <a:lnTo>
                    <a:pt x="672" y="1613"/>
                  </a:lnTo>
                  <a:lnTo>
                    <a:pt x="664" y="1613"/>
                  </a:lnTo>
                  <a:lnTo>
                    <a:pt x="649" y="1613"/>
                  </a:lnTo>
                  <a:lnTo>
                    <a:pt x="642" y="1613"/>
                  </a:lnTo>
                  <a:lnTo>
                    <a:pt x="635" y="1613"/>
                  </a:lnTo>
                  <a:lnTo>
                    <a:pt x="612" y="1613"/>
                  </a:lnTo>
                  <a:lnTo>
                    <a:pt x="583" y="1613"/>
                  </a:lnTo>
                  <a:lnTo>
                    <a:pt x="576" y="1605"/>
                  </a:lnTo>
                  <a:lnTo>
                    <a:pt x="553" y="1613"/>
                  </a:lnTo>
                  <a:lnTo>
                    <a:pt x="546" y="1605"/>
                  </a:lnTo>
                  <a:lnTo>
                    <a:pt x="524" y="1605"/>
                  </a:lnTo>
                  <a:lnTo>
                    <a:pt x="524" y="1581"/>
                  </a:lnTo>
                  <a:lnTo>
                    <a:pt x="516" y="1581"/>
                  </a:lnTo>
                  <a:lnTo>
                    <a:pt x="487" y="1573"/>
                  </a:lnTo>
                  <a:lnTo>
                    <a:pt x="472" y="1573"/>
                  </a:lnTo>
                  <a:lnTo>
                    <a:pt x="465" y="1557"/>
                  </a:lnTo>
                  <a:lnTo>
                    <a:pt x="443" y="1557"/>
                  </a:lnTo>
                  <a:lnTo>
                    <a:pt x="443" y="1549"/>
                  </a:lnTo>
                  <a:lnTo>
                    <a:pt x="398" y="1549"/>
                  </a:lnTo>
                  <a:lnTo>
                    <a:pt x="398" y="1533"/>
                  </a:lnTo>
                  <a:lnTo>
                    <a:pt x="398" y="1517"/>
                  </a:lnTo>
                  <a:lnTo>
                    <a:pt x="383" y="1517"/>
                  </a:lnTo>
                  <a:lnTo>
                    <a:pt x="361" y="1485"/>
                  </a:lnTo>
                  <a:lnTo>
                    <a:pt x="361" y="1477"/>
                  </a:lnTo>
                  <a:lnTo>
                    <a:pt x="339" y="1477"/>
                  </a:lnTo>
                  <a:lnTo>
                    <a:pt x="310" y="1477"/>
                  </a:lnTo>
                  <a:lnTo>
                    <a:pt x="302" y="1477"/>
                  </a:lnTo>
                  <a:lnTo>
                    <a:pt x="280" y="1477"/>
                  </a:lnTo>
                  <a:lnTo>
                    <a:pt x="280" y="1461"/>
                  </a:lnTo>
                  <a:lnTo>
                    <a:pt x="273" y="1445"/>
                  </a:lnTo>
                  <a:lnTo>
                    <a:pt x="251" y="1445"/>
                  </a:lnTo>
                  <a:lnTo>
                    <a:pt x="251" y="1429"/>
                  </a:lnTo>
                  <a:lnTo>
                    <a:pt x="236" y="1429"/>
                  </a:lnTo>
                  <a:lnTo>
                    <a:pt x="221" y="1421"/>
                  </a:lnTo>
                  <a:lnTo>
                    <a:pt x="191" y="1421"/>
                  </a:lnTo>
                  <a:lnTo>
                    <a:pt x="191" y="1397"/>
                  </a:lnTo>
                  <a:lnTo>
                    <a:pt x="184" y="1382"/>
                  </a:lnTo>
                  <a:lnTo>
                    <a:pt x="177" y="1350"/>
                  </a:lnTo>
                  <a:lnTo>
                    <a:pt x="177" y="1342"/>
                  </a:lnTo>
                  <a:lnTo>
                    <a:pt x="184" y="1342"/>
                  </a:lnTo>
                  <a:lnTo>
                    <a:pt x="191" y="1342"/>
                  </a:lnTo>
                  <a:lnTo>
                    <a:pt x="191" y="1318"/>
                  </a:lnTo>
                  <a:lnTo>
                    <a:pt x="191" y="1286"/>
                  </a:lnTo>
                  <a:lnTo>
                    <a:pt x="191" y="1254"/>
                  </a:lnTo>
                  <a:lnTo>
                    <a:pt x="184" y="1254"/>
                  </a:lnTo>
                  <a:lnTo>
                    <a:pt x="191" y="1222"/>
                  </a:lnTo>
                  <a:lnTo>
                    <a:pt x="221" y="1222"/>
                  </a:lnTo>
                  <a:lnTo>
                    <a:pt x="236" y="1222"/>
                  </a:lnTo>
                  <a:lnTo>
                    <a:pt x="251" y="1222"/>
                  </a:lnTo>
                  <a:lnTo>
                    <a:pt x="251" y="1206"/>
                  </a:lnTo>
                  <a:lnTo>
                    <a:pt x="251" y="1198"/>
                  </a:lnTo>
                  <a:lnTo>
                    <a:pt x="273" y="1190"/>
                  </a:lnTo>
                  <a:lnTo>
                    <a:pt x="273" y="1182"/>
                  </a:lnTo>
                  <a:lnTo>
                    <a:pt x="273" y="1158"/>
                  </a:lnTo>
                  <a:lnTo>
                    <a:pt x="251" y="1158"/>
                  </a:lnTo>
                  <a:lnTo>
                    <a:pt x="251" y="1142"/>
                  </a:lnTo>
                  <a:lnTo>
                    <a:pt x="236" y="1134"/>
                  </a:lnTo>
                  <a:lnTo>
                    <a:pt x="236" y="1110"/>
                  </a:lnTo>
                  <a:lnTo>
                    <a:pt x="221" y="1110"/>
                  </a:lnTo>
                  <a:lnTo>
                    <a:pt x="191" y="1110"/>
                  </a:lnTo>
                  <a:lnTo>
                    <a:pt x="184" y="1110"/>
                  </a:lnTo>
                  <a:lnTo>
                    <a:pt x="177" y="1110"/>
                  </a:lnTo>
                  <a:lnTo>
                    <a:pt x="162" y="1110"/>
                  </a:lnTo>
                  <a:lnTo>
                    <a:pt x="125" y="1134"/>
                  </a:lnTo>
                  <a:lnTo>
                    <a:pt x="119" y="1142"/>
                  </a:lnTo>
                  <a:lnTo>
                    <a:pt x="89" y="1134"/>
                  </a:lnTo>
                  <a:lnTo>
                    <a:pt x="74" y="1134"/>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26" name="Freeform 394"/>
            <p:cNvSpPr>
              <a:spLocks/>
            </p:cNvSpPr>
            <p:nvPr/>
          </p:nvSpPr>
          <p:spPr bwMode="auto">
            <a:xfrm>
              <a:off x="1360" y="18261"/>
              <a:ext cx="2464" cy="1956"/>
            </a:xfrm>
            <a:custGeom>
              <a:avLst/>
              <a:gdLst>
                <a:gd name="T0" fmla="*/ 30 w 2464"/>
                <a:gd name="T1" fmla="*/ 1046 h 1956"/>
                <a:gd name="T2" fmla="*/ 30 w 2464"/>
                <a:gd name="T3" fmla="*/ 966 h 1956"/>
                <a:gd name="T4" fmla="*/ 59 w 2464"/>
                <a:gd name="T5" fmla="*/ 902 h 1956"/>
                <a:gd name="T6" fmla="*/ 177 w 2464"/>
                <a:gd name="T7" fmla="*/ 863 h 1956"/>
                <a:gd name="T8" fmla="*/ 339 w 2464"/>
                <a:gd name="T9" fmla="*/ 767 h 1956"/>
                <a:gd name="T10" fmla="*/ 398 w 2464"/>
                <a:gd name="T11" fmla="*/ 655 h 1956"/>
                <a:gd name="T12" fmla="*/ 516 w 2464"/>
                <a:gd name="T13" fmla="*/ 575 h 1956"/>
                <a:gd name="T14" fmla="*/ 583 w 2464"/>
                <a:gd name="T15" fmla="*/ 479 h 1956"/>
                <a:gd name="T16" fmla="*/ 694 w 2464"/>
                <a:gd name="T17" fmla="*/ 511 h 1956"/>
                <a:gd name="T18" fmla="*/ 789 w 2464"/>
                <a:gd name="T19" fmla="*/ 607 h 1956"/>
                <a:gd name="T20" fmla="*/ 892 w 2464"/>
                <a:gd name="T21" fmla="*/ 671 h 1956"/>
                <a:gd name="T22" fmla="*/ 1003 w 2464"/>
                <a:gd name="T23" fmla="*/ 759 h 1956"/>
                <a:gd name="T24" fmla="*/ 1195 w 2464"/>
                <a:gd name="T25" fmla="*/ 807 h 1956"/>
                <a:gd name="T26" fmla="*/ 1401 w 2464"/>
                <a:gd name="T27" fmla="*/ 823 h 1956"/>
                <a:gd name="T28" fmla="*/ 1586 w 2464"/>
                <a:gd name="T29" fmla="*/ 735 h 1956"/>
                <a:gd name="T30" fmla="*/ 1711 w 2464"/>
                <a:gd name="T31" fmla="*/ 583 h 1956"/>
                <a:gd name="T32" fmla="*/ 1815 w 2464"/>
                <a:gd name="T33" fmla="*/ 471 h 1956"/>
                <a:gd name="T34" fmla="*/ 1888 w 2464"/>
                <a:gd name="T35" fmla="*/ 352 h 1956"/>
                <a:gd name="T36" fmla="*/ 1741 w 2464"/>
                <a:gd name="T37" fmla="*/ 328 h 1956"/>
                <a:gd name="T38" fmla="*/ 1844 w 2464"/>
                <a:gd name="T39" fmla="*/ 152 h 1956"/>
                <a:gd name="T40" fmla="*/ 1881 w 2464"/>
                <a:gd name="T41" fmla="*/ 16 h 1956"/>
                <a:gd name="T42" fmla="*/ 2035 w 2464"/>
                <a:gd name="T43" fmla="*/ 24 h 1956"/>
                <a:gd name="T44" fmla="*/ 2212 w 2464"/>
                <a:gd name="T45" fmla="*/ 136 h 1956"/>
                <a:gd name="T46" fmla="*/ 2353 w 2464"/>
                <a:gd name="T47" fmla="*/ 160 h 1956"/>
                <a:gd name="T48" fmla="*/ 2456 w 2464"/>
                <a:gd name="T49" fmla="*/ 176 h 1956"/>
                <a:gd name="T50" fmla="*/ 2390 w 2464"/>
                <a:gd name="T51" fmla="*/ 312 h 1956"/>
                <a:gd name="T52" fmla="*/ 2412 w 2464"/>
                <a:gd name="T53" fmla="*/ 471 h 1956"/>
                <a:gd name="T54" fmla="*/ 2368 w 2464"/>
                <a:gd name="T55" fmla="*/ 575 h 1956"/>
                <a:gd name="T56" fmla="*/ 2279 w 2464"/>
                <a:gd name="T57" fmla="*/ 671 h 1956"/>
                <a:gd name="T58" fmla="*/ 2153 w 2464"/>
                <a:gd name="T59" fmla="*/ 807 h 1956"/>
                <a:gd name="T60" fmla="*/ 2124 w 2464"/>
                <a:gd name="T61" fmla="*/ 671 h 1956"/>
                <a:gd name="T62" fmla="*/ 2006 w 2464"/>
                <a:gd name="T63" fmla="*/ 863 h 1956"/>
                <a:gd name="T64" fmla="*/ 2124 w 2464"/>
                <a:gd name="T65" fmla="*/ 910 h 1956"/>
                <a:gd name="T66" fmla="*/ 2212 w 2464"/>
                <a:gd name="T67" fmla="*/ 902 h 1956"/>
                <a:gd name="T68" fmla="*/ 2131 w 2464"/>
                <a:gd name="T69" fmla="*/ 1022 h 1956"/>
                <a:gd name="T70" fmla="*/ 2257 w 2464"/>
                <a:gd name="T71" fmla="*/ 1134 h 1956"/>
                <a:gd name="T72" fmla="*/ 2316 w 2464"/>
                <a:gd name="T73" fmla="*/ 1198 h 1956"/>
                <a:gd name="T74" fmla="*/ 2338 w 2464"/>
                <a:gd name="T75" fmla="*/ 1270 h 1956"/>
                <a:gd name="T76" fmla="*/ 2353 w 2464"/>
                <a:gd name="T77" fmla="*/ 1350 h 1956"/>
                <a:gd name="T78" fmla="*/ 2316 w 2464"/>
                <a:gd name="T79" fmla="*/ 1461 h 1956"/>
                <a:gd name="T80" fmla="*/ 2279 w 2464"/>
                <a:gd name="T81" fmla="*/ 1581 h 1956"/>
                <a:gd name="T82" fmla="*/ 2131 w 2464"/>
                <a:gd name="T83" fmla="*/ 1741 h 1956"/>
                <a:gd name="T84" fmla="*/ 2028 w 2464"/>
                <a:gd name="T85" fmla="*/ 1805 h 1956"/>
                <a:gd name="T86" fmla="*/ 1888 w 2464"/>
                <a:gd name="T87" fmla="*/ 1877 h 1956"/>
                <a:gd name="T88" fmla="*/ 1844 w 2464"/>
                <a:gd name="T89" fmla="*/ 1892 h 1956"/>
                <a:gd name="T90" fmla="*/ 1711 w 2464"/>
                <a:gd name="T91" fmla="*/ 1892 h 1956"/>
                <a:gd name="T92" fmla="*/ 1534 w 2464"/>
                <a:gd name="T93" fmla="*/ 1877 h 1956"/>
                <a:gd name="T94" fmla="*/ 1401 w 2464"/>
                <a:gd name="T95" fmla="*/ 1892 h 1956"/>
                <a:gd name="T96" fmla="*/ 1327 w 2464"/>
                <a:gd name="T97" fmla="*/ 1948 h 1956"/>
                <a:gd name="T98" fmla="*/ 1225 w 2464"/>
                <a:gd name="T99" fmla="*/ 1821 h 1956"/>
                <a:gd name="T100" fmla="*/ 1195 w 2464"/>
                <a:gd name="T101" fmla="*/ 1621 h 1956"/>
                <a:gd name="T102" fmla="*/ 1055 w 2464"/>
                <a:gd name="T103" fmla="*/ 1533 h 1956"/>
                <a:gd name="T104" fmla="*/ 885 w 2464"/>
                <a:gd name="T105" fmla="*/ 1605 h 1956"/>
                <a:gd name="T106" fmla="*/ 715 w 2464"/>
                <a:gd name="T107" fmla="*/ 1605 h 1956"/>
                <a:gd name="T108" fmla="*/ 612 w 2464"/>
                <a:gd name="T109" fmla="*/ 1613 h 1956"/>
                <a:gd name="T110" fmla="*/ 465 w 2464"/>
                <a:gd name="T111" fmla="*/ 1557 h 1956"/>
                <a:gd name="T112" fmla="*/ 310 w 2464"/>
                <a:gd name="T113" fmla="*/ 1477 h 1956"/>
                <a:gd name="T114" fmla="*/ 191 w 2464"/>
                <a:gd name="T115" fmla="*/ 1397 h 1956"/>
                <a:gd name="T116" fmla="*/ 191 w 2464"/>
                <a:gd name="T117" fmla="*/ 1222 h 1956"/>
                <a:gd name="T118" fmla="*/ 251 w 2464"/>
                <a:gd name="T119" fmla="*/ 1142 h 1956"/>
                <a:gd name="T120" fmla="*/ 89 w 2464"/>
                <a:gd name="T121" fmla="*/ 1134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4" h="1956">
                  <a:moveTo>
                    <a:pt x="74" y="1134"/>
                  </a:moveTo>
                  <a:lnTo>
                    <a:pt x="74" y="1110"/>
                  </a:lnTo>
                  <a:lnTo>
                    <a:pt x="74" y="1094"/>
                  </a:lnTo>
                  <a:lnTo>
                    <a:pt x="59" y="1086"/>
                  </a:lnTo>
                  <a:lnTo>
                    <a:pt x="59" y="1054"/>
                  </a:lnTo>
                  <a:lnTo>
                    <a:pt x="37" y="1054"/>
                  </a:lnTo>
                  <a:lnTo>
                    <a:pt x="30" y="1054"/>
                  </a:lnTo>
                  <a:lnTo>
                    <a:pt x="8" y="1054"/>
                  </a:lnTo>
                  <a:lnTo>
                    <a:pt x="8" y="1046"/>
                  </a:lnTo>
                  <a:lnTo>
                    <a:pt x="30" y="1046"/>
                  </a:lnTo>
                  <a:lnTo>
                    <a:pt x="30" y="1038"/>
                  </a:lnTo>
                  <a:lnTo>
                    <a:pt x="37" y="1038"/>
                  </a:lnTo>
                  <a:lnTo>
                    <a:pt x="59" y="1038"/>
                  </a:lnTo>
                  <a:lnTo>
                    <a:pt x="59" y="1030"/>
                  </a:lnTo>
                  <a:lnTo>
                    <a:pt x="37" y="1022"/>
                  </a:lnTo>
                  <a:lnTo>
                    <a:pt x="37" y="1006"/>
                  </a:lnTo>
                  <a:lnTo>
                    <a:pt x="59" y="998"/>
                  </a:lnTo>
                  <a:lnTo>
                    <a:pt x="37" y="990"/>
                  </a:lnTo>
                  <a:lnTo>
                    <a:pt x="37" y="966"/>
                  </a:lnTo>
                  <a:lnTo>
                    <a:pt x="30" y="966"/>
                  </a:lnTo>
                  <a:lnTo>
                    <a:pt x="8" y="966"/>
                  </a:lnTo>
                  <a:lnTo>
                    <a:pt x="0" y="958"/>
                  </a:lnTo>
                  <a:lnTo>
                    <a:pt x="0" y="934"/>
                  </a:lnTo>
                  <a:lnTo>
                    <a:pt x="0" y="926"/>
                  </a:lnTo>
                  <a:lnTo>
                    <a:pt x="0" y="918"/>
                  </a:lnTo>
                  <a:lnTo>
                    <a:pt x="0" y="910"/>
                  </a:lnTo>
                  <a:lnTo>
                    <a:pt x="8" y="910"/>
                  </a:lnTo>
                  <a:lnTo>
                    <a:pt x="8" y="902"/>
                  </a:lnTo>
                  <a:lnTo>
                    <a:pt x="37" y="902"/>
                  </a:lnTo>
                  <a:lnTo>
                    <a:pt x="59" y="902"/>
                  </a:lnTo>
                  <a:lnTo>
                    <a:pt x="59" y="871"/>
                  </a:lnTo>
                  <a:lnTo>
                    <a:pt x="74" y="871"/>
                  </a:lnTo>
                  <a:lnTo>
                    <a:pt x="89" y="863"/>
                  </a:lnTo>
                  <a:lnTo>
                    <a:pt x="96" y="863"/>
                  </a:lnTo>
                  <a:lnTo>
                    <a:pt x="96" y="871"/>
                  </a:lnTo>
                  <a:lnTo>
                    <a:pt x="119" y="902"/>
                  </a:lnTo>
                  <a:lnTo>
                    <a:pt x="125" y="871"/>
                  </a:lnTo>
                  <a:lnTo>
                    <a:pt x="147" y="871"/>
                  </a:lnTo>
                  <a:lnTo>
                    <a:pt x="162" y="863"/>
                  </a:lnTo>
                  <a:lnTo>
                    <a:pt x="177" y="863"/>
                  </a:lnTo>
                  <a:lnTo>
                    <a:pt x="184" y="863"/>
                  </a:lnTo>
                  <a:lnTo>
                    <a:pt x="191" y="863"/>
                  </a:lnTo>
                  <a:lnTo>
                    <a:pt x="221" y="863"/>
                  </a:lnTo>
                  <a:lnTo>
                    <a:pt x="251" y="847"/>
                  </a:lnTo>
                  <a:lnTo>
                    <a:pt x="302" y="823"/>
                  </a:lnTo>
                  <a:lnTo>
                    <a:pt x="310" y="815"/>
                  </a:lnTo>
                  <a:lnTo>
                    <a:pt x="310" y="807"/>
                  </a:lnTo>
                  <a:lnTo>
                    <a:pt x="310" y="775"/>
                  </a:lnTo>
                  <a:lnTo>
                    <a:pt x="339" y="775"/>
                  </a:lnTo>
                  <a:lnTo>
                    <a:pt x="339" y="767"/>
                  </a:lnTo>
                  <a:lnTo>
                    <a:pt x="339" y="759"/>
                  </a:lnTo>
                  <a:lnTo>
                    <a:pt x="339" y="751"/>
                  </a:lnTo>
                  <a:lnTo>
                    <a:pt x="339" y="703"/>
                  </a:lnTo>
                  <a:lnTo>
                    <a:pt x="339" y="671"/>
                  </a:lnTo>
                  <a:lnTo>
                    <a:pt x="339" y="655"/>
                  </a:lnTo>
                  <a:lnTo>
                    <a:pt x="310" y="655"/>
                  </a:lnTo>
                  <a:lnTo>
                    <a:pt x="339" y="639"/>
                  </a:lnTo>
                  <a:lnTo>
                    <a:pt x="361" y="639"/>
                  </a:lnTo>
                  <a:lnTo>
                    <a:pt x="383" y="655"/>
                  </a:lnTo>
                  <a:lnTo>
                    <a:pt x="398" y="655"/>
                  </a:lnTo>
                  <a:lnTo>
                    <a:pt x="428" y="655"/>
                  </a:lnTo>
                  <a:lnTo>
                    <a:pt x="443" y="639"/>
                  </a:lnTo>
                  <a:lnTo>
                    <a:pt x="428" y="639"/>
                  </a:lnTo>
                  <a:lnTo>
                    <a:pt x="428" y="615"/>
                  </a:lnTo>
                  <a:lnTo>
                    <a:pt x="428" y="607"/>
                  </a:lnTo>
                  <a:lnTo>
                    <a:pt x="443" y="583"/>
                  </a:lnTo>
                  <a:lnTo>
                    <a:pt x="465" y="575"/>
                  </a:lnTo>
                  <a:lnTo>
                    <a:pt x="472" y="559"/>
                  </a:lnTo>
                  <a:lnTo>
                    <a:pt x="487" y="559"/>
                  </a:lnTo>
                  <a:lnTo>
                    <a:pt x="516" y="575"/>
                  </a:lnTo>
                  <a:lnTo>
                    <a:pt x="524" y="575"/>
                  </a:lnTo>
                  <a:lnTo>
                    <a:pt x="546" y="575"/>
                  </a:lnTo>
                  <a:lnTo>
                    <a:pt x="568" y="575"/>
                  </a:lnTo>
                  <a:lnTo>
                    <a:pt x="576" y="575"/>
                  </a:lnTo>
                  <a:lnTo>
                    <a:pt x="576" y="559"/>
                  </a:lnTo>
                  <a:lnTo>
                    <a:pt x="576" y="527"/>
                  </a:lnTo>
                  <a:lnTo>
                    <a:pt x="568" y="511"/>
                  </a:lnTo>
                  <a:lnTo>
                    <a:pt x="568" y="495"/>
                  </a:lnTo>
                  <a:lnTo>
                    <a:pt x="576" y="495"/>
                  </a:lnTo>
                  <a:lnTo>
                    <a:pt x="583" y="479"/>
                  </a:lnTo>
                  <a:lnTo>
                    <a:pt x="605" y="479"/>
                  </a:lnTo>
                  <a:lnTo>
                    <a:pt x="612" y="479"/>
                  </a:lnTo>
                  <a:lnTo>
                    <a:pt x="635" y="471"/>
                  </a:lnTo>
                  <a:lnTo>
                    <a:pt x="635" y="439"/>
                  </a:lnTo>
                  <a:lnTo>
                    <a:pt x="664" y="439"/>
                  </a:lnTo>
                  <a:lnTo>
                    <a:pt x="649" y="471"/>
                  </a:lnTo>
                  <a:lnTo>
                    <a:pt x="664" y="479"/>
                  </a:lnTo>
                  <a:lnTo>
                    <a:pt x="672" y="479"/>
                  </a:lnTo>
                  <a:lnTo>
                    <a:pt x="694" y="495"/>
                  </a:lnTo>
                  <a:lnTo>
                    <a:pt x="694" y="511"/>
                  </a:lnTo>
                  <a:lnTo>
                    <a:pt x="715" y="511"/>
                  </a:lnTo>
                  <a:lnTo>
                    <a:pt x="737" y="511"/>
                  </a:lnTo>
                  <a:lnTo>
                    <a:pt x="752" y="511"/>
                  </a:lnTo>
                  <a:lnTo>
                    <a:pt x="752" y="527"/>
                  </a:lnTo>
                  <a:lnTo>
                    <a:pt x="752" y="543"/>
                  </a:lnTo>
                  <a:lnTo>
                    <a:pt x="759" y="559"/>
                  </a:lnTo>
                  <a:lnTo>
                    <a:pt x="759" y="575"/>
                  </a:lnTo>
                  <a:lnTo>
                    <a:pt x="789" y="575"/>
                  </a:lnTo>
                  <a:lnTo>
                    <a:pt x="789" y="583"/>
                  </a:lnTo>
                  <a:lnTo>
                    <a:pt x="789" y="607"/>
                  </a:lnTo>
                  <a:lnTo>
                    <a:pt x="789" y="615"/>
                  </a:lnTo>
                  <a:lnTo>
                    <a:pt x="789" y="639"/>
                  </a:lnTo>
                  <a:lnTo>
                    <a:pt x="759" y="655"/>
                  </a:lnTo>
                  <a:lnTo>
                    <a:pt x="759" y="671"/>
                  </a:lnTo>
                  <a:lnTo>
                    <a:pt x="789" y="671"/>
                  </a:lnTo>
                  <a:lnTo>
                    <a:pt x="796" y="671"/>
                  </a:lnTo>
                  <a:lnTo>
                    <a:pt x="818" y="671"/>
                  </a:lnTo>
                  <a:lnTo>
                    <a:pt x="840" y="671"/>
                  </a:lnTo>
                  <a:lnTo>
                    <a:pt x="885" y="671"/>
                  </a:lnTo>
                  <a:lnTo>
                    <a:pt x="892" y="671"/>
                  </a:lnTo>
                  <a:lnTo>
                    <a:pt x="907" y="671"/>
                  </a:lnTo>
                  <a:lnTo>
                    <a:pt x="914" y="687"/>
                  </a:lnTo>
                  <a:lnTo>
                    <a:pt x="929" y="687"/>
                  </a:lnTo>
                  <a:lnTo>
                    <a:pt x="929" y="703"/>
                  </a:lnTo>
                  <a:lnTo>
                    <a:pt x="937" y="703"/>
                  </a:lnTo>
                  <a:lnTo>
                    <a:pt x="966" y="703"/>
                  </a:lnTo>
                  <a:lnTo>
                    <a:pt x="981" y="727"/>
                  </a:lnTo>
                  <a:lnTo>
                    <a:pt x="981" y="735"/>
                  </a:lnTo>
                  <a:lnTo>
                    <a:pt x="996" y="751"/>
                  </a:lnTo>
                  <a:lnTo>
                    <a:pt x="1003" y="759"/>
                  </a:lnTo>
                  <a:lnTo>
                    <a:pt x="1018" y="775"/>
                  </a:lnTo>
                  <a:lnTo>
                    <a:pt x="1047" y="807"/>
                  </a:lnTo>
                  <a:lnTo>
                    <a:pt x="1055" y="807"/>
                  </a:lnTo>
                  <a:lnTo>
                    <a:pt x="1062" y="807"/>
                  </a:lnTo>
                  <a:lnTo>
                    <a:pt x="1077" y="807"/>
                  </a:lnTo>
                  <a:lnTo>
                    <a:pt x="1092" y="807"/>
                  </a:lnTo>
                  <a:lnTo>
                    <a:pt x="1114" y="807"/>
                  </a:lnTo>
                  <a:lnTo>
                    <a:pt x="1151" y="807"/>
                  </a:lnTo>
                  <a:lnTo>
                    <a:pt x="1158" y="807"/>
                  </a:lnTo>
                  <a:lnTo>
                    <a:pt x="1195" y="807"/>
                  </a:lnTo>
                  <a:lnTo>
                    <a:pt x="1225" y="807"/>
                  </a:lnTo>
                  <a:lnTo>
                    <a:pt x="1247" y="775"/>
                  </a:lnTo>
                  <a:lnTo>
                    <a:pt x="1276" y="775"/>
                  </a:lnTo>
                  <a:lnTo>
                    <a:pt x="1291" y="807"/>
                  </a:lnTo>
                  <a:lnTo>
                    <a:pt x="1305" y="807"/>
                  </a:lnTo>
                  <a:lnTo>
                    <a:pt x="1312" y="807"/>
                  </a:lnTo>
                  <a:lnTo>
                    <a:pt x="1334" y="815"/>
                  </a:lnTo>
                  <a:lnTo>
                    <a:pt x="1357" y="815"/>
                  </a:lnTo>
                  <a:lnTo>
                    <a:pt x="1371" y="823"/>
                  </a:lnTo>
                  <a:lnTo>
                    <a:pt x="1401" y="823"/>
                  </a:lnTo>
                  <a:lnTo>
                    <a:pt x="1408" y="823"/>
                  </a:lnTo>
                  <a:lnTo>
                    <a:pt x="1416" y="815"/>
                  </a:lnTo>
                  <a:lnTo>
                    <a:pt x="1453" y="807"/>
                  </a:lnTo>
                  <a:lnTo>
                    <a:pt x="1467" y="767"/>
                  </a:lnTo>
                  <a:lnTo>
                    <a:pt x="1497" y="759"/>
                  </a:lnTo>
                  <a:lnTo>
                    <a:pt x="1504" y="759"/>
                  </a:lnTo>
                  <a:lnTo>
                    <a:pt x="1534" y="751"/>
                  </a:lnTo>
                  <a:lnTo>
                    <a:pt x="1549" y="751"/>
                  </a:lnTo>
                  <a:lnTo>
                    <a:pt x="1556" y="751"/>
                  </a:lnTo>
                  <a:lnTo>
                    <a:pt x="1586" y="735"/>
                  </a:lnTo>
                  <a:lnTo>
                    <a:pt x="1622" y="703"/>
                  </a:lnTo>
                  <a:lnTo>
                    <a:pt x="1682" y="655"/>
                  </a:lnTo>
                  <a:lnTo>
                    <a:pt x="1652" y="639"/>
                  </a:lnTo>
                  <a:lnTo>
                    <a:pt x="1652" y="615"/>
                  </a:lnTo>
                  <a:lnTo>
                    <a:pt x="1652" y="607"/>
                  </a:lnTo>
                  <a:lnTo>
                    <a:pt x="1652" y="583"/>
                  </a:lnTo>
                  <a:lnTo>
                    <a:pt x="1652" y="575"/>
                  </a:lnTo>
                  <a:lnTo>
                    <a:pt x="1682" y="575"/>
                  </a:lnTo>
                  <a:lnTo>
                    <a:pt x="1704" y="575"/>
                  </a:lnTo>
                  <a:lnTo>
                    <a:pt x="1711" y="583"/>
                  </a:lnTo>
                  <a:lnTo>
                    <a:pt x="1733" y="575"/>
                  </a:lnTo>
                  <a:lnTo>
                    <a:pt x="1741" y="559"/>
                  </a:lnTo>
                  <a:lnTo>
                    <a:pt x="1763" y="543"/>
                  </a:lnTo>
                  <a:lnTo>
                    <a:pt x="1763" y="527"/>
                  </a:lnTo>
                  <a:lnTo>
                    <a:pt x="1770" y="511"/>
                  </a:lnTo>
                  <a:lnTo>
                    <a:pt x="1800" y="511"/>
                  </a:lnTo>
                  <a:lnTo>
                    <a:pt x="1800" y="495"/>
                  </a:lnTo>
                  <a:lnTo>
                    <a:pt x="1815" y="495"/>
                  </a:lnTo>
                  <a:lnTo>
                    <a:pt x="1815" y="479"/>
                  </a:lnTo>
                  <a:lnTo>
                    <a:pt x="1815" y="471"/>
                  </a:lnTo>
                  <a:lnTo>
                    <a:pt x="1829" y="471"/>
                  </a:lnTo>
                  <a:lnTo>
                    <a:pt x="1844" y="471"/>
                  </a:lnTo>
                  <a:lnTo>
                    <a:pt x="1859" y="439"/>
                  </a:lnTo>
                  <a:lnTo>
                    <a:pt x="1888" y="407"/>
                  </a:lnTo>
                  <a:lnTo>
                    <a:pt x="1896" y="407"/>
                  </a:lnTo>
                  <a:lnTo>
                    <a:pt x="1910" y="407"/>
                  </a:lnTo>
                  <a:lnTo>
                    <a:pt x="1932" y="399"/>
                  </a:lnTo>
                  <a:lnTo>
                    <a:pt x="1910" y="384"/>
                  </a:lnTo>
                  <a:lnTo>
                    <a:pt x="1896" y="376"/>
                  </a:lnTo>
                  <a:lnTo>
                    <a:pt x="1888" y="352"/>
                  </a:lnTo>
                  <a:lnTo>
                    <a:pt x="1859" y="344"/>
                  </a:lnTo>
                  <a:lnTo>
                    <a:pt x="1844" y="352"/>
                  </a:lnTo>
                  <a:lnTo>
                    <a:pt x="1829" y="376"/>
                  </a:lnTo>
                  <a:lnTo>
                    <a:pt x="1800" y="376"/>
                  </a:lnTo>
                  <a:lnTo>
                    <a:pt x="1770" y="384"/>
                  </a:lnTo>
                  <a:lnTo>
                    <a:pt x="1763" y="399"/>
                  </a:lnTo>
                  <a:lnTo>
                    <a:pt x="1741" y="384"/>
                  </a:lnTo>
                  <a:lnTo>
                    <a:pt x="1741" y="352"/>
                  </a:lnTo>
                  <a:lnTo>
                    <a:pt x="1741" y="344"/>
                  </a:lnTo>
                  <a:lnTo>
                    <a:pt x="1741" y="328"/>
                  </a:lnTo>
                  <a:lnTo>
                    <a:pt x="1741" y="312"/>
                  </a:lnTo>
                  <a:lnTo>
                    <a:pt x="1763" y="296"/>
                  </a:lnTo>
                  <a:lnTo>
                    <a:pt x="1763" y="280"/>
                  </a:lnTo>
                  <a:lnTo>
                    <a:pt x="1770" y="280"/>
                  </a:lnTo>
                  <a:lnTo>
                    <a:pt x="1800" y="280"/>
                  </a:lnTo>
                  <a:lnTo>
                    <a:pt x="1815" y="248"/>
                  </a:lnTo>
                  <a:lnTo>
                    <a:pt x="1829" y="240"/>
                  </a:lnTo>
                  <a:lnTo>
                    <a:pt x="1829" y="216"/>
                  </a:lnTo>
                  <a:lnTo>
                    <a:pt x="1844" y="176"/>
                  </a:lnTo>
                  <a:lnTo>
                    <a:pt x="1844" y="152"/>
                  </a:lnTo>
                  <a:lnTo>
                    <a:pt x="1844" y="136"/>
                  </a:lnTo>
                  <a:lnTo>
                    <a:pt x="1844" y="120"/>
                  </a:lnTo>
                  <a:lnTo>
                    <a:pt x="1829" y="104"/>
                  </a:lnTo>
                  <a:lnTo>
                    <a:pt x="1829" y="80"/>
                  </a:lnTo>
                  <a:lnTo>
                    <a:pt x="1815" y="64"/>
                  </a:lnTo>
                  <a:lnTo>
                    <a:pt x="1815" y="56"/>
                  </a:lnTo>
                  <a:lnTo>
                    <a:pt x="1829" y="48"/>
                  </a:lnTo>
                  <a:lnTo>
                    <a:pt x="1844" y="24"/>
                  </a:lnTo>
                  <a:lnTo>
                    <a:pt x="1859" y="24"/>
                  </a:lnTo>
                  <a:lnTo>
                    <a:pt x="1881" y="16"/>
                  </a:lnTo>
                  <a:lnTo>
                    <a:pt x="1888" y="0"/>
                  </a:lnTo>
                  <a:lnTo>
                    <a:pt x="1910" y="0"/>
                  </a:lnTo>
                  <a:lnTo>
                    <a:pt x="1932" y="0"/>
                  </a:lnTo>
                  <a:lnTo>
                    <a:pt x="1947" y="0"/>
                  </a:lnTo>
                  <a:lnTo>
                    <a:pt x="1976" y="16"/>
                  </a:lnTo>
                  <a:lnTo>
                    <a:pt x="1983" y="16"/>
                  </a:lnTo>
                  <a:lnTo>
                    <a:pt x="2006" y="16"/>
                  </a:lnTo>
                  <a:lnTo>
                    <a:pt x="2013" y="16"/>
                  </a:lnTo>
                  <a:lnTo>
                    <a:pt x="2028" y="16"/>
                  </a:lnTo>
                  <a:lnTo>
                    <a:pt x="2035" y="24"/>
                  </a:lnTo>
                  <a:lnTo>
                    <a:pt x="2035" y="48"/>
                  </a:lnTo>
                  <a:lnTo>
                    <a:pt x="2065" y="56"/>
                  </a:lnTo>
                  <a:lnTo>
                    <a:pt x="2109" y="112"/>
                  </a:lnTo>
                  <a:lnTo>
                    <a:pt x="2124" y="120"/>
                  </a:lnTo>
                  <a:lnTo>
                    <a:pt x="2124" y="136"/>
                  </a:lnTo>
                  <a:lnTo>
                    <a:pt x="2131" y="136"/>
                  </a:lnTo>
                  <a:lnTo>
                    <a:pt x="2153" y="136"/>
                  </a:lnTo>
                  <a:lnTo>
                    <a:pt x="2183" y="136"/>
                  </a:lnTo>
                  <a:lnTo>
                    <a:pt x="2198" y="136"/>
                  </a:lnTo>
                  <a:lnTo>
                    <a:pt x="2212" y="136"/>
                  </a:lnTo>
                  <a:lnTo>
                    <a:pt x="2235" y="136"/>
                  </a:lnTo>
                  <a:lnTo>
                    <a:pt x="2249" y="136"/>
                  </a:lnTo>
                  <a:lnTo>
                    <a:pt x="2257" y="136"/>
                  </a:lnTo>
                  <a:lnTo>
                    <a:pt x="2279" y="152"/>
                  </a:lnTo>
                  <a:lnTo>
                    <a:pt x="2294" y="160"/>
                  </a:lnTo>
                  <a:lnTo>
                    <a:pt x="2294" y="176"/>
                  </a:lnTo>
                  <a:lnTo>
                    <a:pt x="2316" y="176"/>
                  </a:lnTo>
                  <a:lnTo>
                    <a:pt x="2338" y="176"/>
                  </a:lnTo>
                  <a:lnTo>
                    <a:pt x="2345" y="176"/>
                  </a:lnTo>
                  <a:lnTo>
                    <a:pt x="2353" y="160"/>
                  </a:lnTo>
                  <a:lnTo>
                    <a:pt x="2368" y="152"/>
                  </a:lnTo>
                  <a:lnTo>
                    <a:pt x="2375" y="136"/>
                  </a:lnTo>
                  <a:lnTo>
                    <a:pt x="2390" y="136"/>
                  </a:lnTo>
                  <a:lnTo>
                    <a:pt x="2412" y="112"/>
                  </a:lnTo>
                  <a:lnTo>
                    <a:pt x="2412" y="104"/>
                  </a:lnTo>
                  <a:lnTo>
                    <a:pt x="2419" y="112"/>
                  </a:lnTo>
                  <a:lnTo>
                    <a:pt x="2427" y="120"/>
                  </a:lnTo>
                  <a:lnTo>
                    <a:pt x="2441" y="136"/>
                  </a:lnTo>
                  <a:lnTo>
                    <a:pt x="2456" y="160"/>
                  </a:lnTo>
                  <a:lnTo>
                    <a:pt x="2456" y="176"/>
                  </a:lnTo>
                  <a:lnTo>
                    <a:pt x="2456" y="224"/>
                  </a:lnTo>
                  <a:lnTo>
                    <a:pt x="2464" y="248"/>
                  </a:lnTo>
                  <a:lnTo>
                    <a:pt x="2464" y="280"/>
                  </a:lnTo>
                  <a:lnTo>
                    <a:pt x="2464" y="296"/>
                  </a:lnTo>
                  <a:lnTo>
                    <a:pt x="2456" y="296"/>
                  </a:lnTo>
                  <a:lnTo>
                    <a:pt x="2441" y="296"/>
                  </a:lnTo>
                  <a:lnTo>
                    <a:pt x="2427" y="296"/>
                  </a:lnTo>
                  <a:lnTo>
                    <a:pt x="2419" y="296"/>
                  </a:lnTo>
                  <a:lnTo>
                    <a:pt x="2412" y="312"/>
                  </a:lnTo>
                  <a:lnTo>
                    <a:pt x="2390" y="312"/>
                  </a:lnTo>
                  <a:lnTo>
                    <a:pt x="2412" y="328"/>
                  </a:lnTo>
                  <a:lnTo>
                    <a:pt x="2419" y="352"/>
                  </a:lnTo>
                  <a:lnTo>
                    <a:pt x="2441" y="384"/>
                  </a:lnTo>
                  <a:lnTo>
                    <a:pt x="2441" y="399"/>
                  </a:lnTo>
                  <a:lnTo>
                    <a:pt x="2441" y="407"/>
                  </a:lnTo>
                  <a:lnTo>
                    <a:pt x="2441" y="423"/>
                  </a:lnTo>
                  <a:lnTo>
                    <a:pt x="2441" y="439"/>
                  </a:lnTo>
                  <a:lnTo>
                    <a:pt x="2419" y="439"/>
                  </a:lnTo>
                  <a:lnTo>
                    <a:pt x="2412" y="439"/>
                  </a:lnTo>
                  <a:lnTo>
                    <a:pt x="2412" y="471"/>
                  </a:lnTo>
                  <a:lnTo>
                    <a:pt x="2412" y="479"/>
                  </a:lnTo>
                  <a:lnTo>
                    <a:pt x="2412" y="495"/>
                  </a:lnTo>
                  <a:lnTo>
                    <a:pt x="2390" y="511"/>
                  </a:lnTo>
                  <a:lnTo>
                    <a:pt x="2375" y="511"/>
                  </a:lnTo>
                  <a:lnTo>
                    <a:pt x="2353" y="527"/>
                  </a:lnTo>
                  <a:lnTo>
                    <a:pt x="2353" y="543"/>
                  </a:lnTo>
                  <a:lnTo>
                    <a:pt x="2368" y="559"/>
                  </a:lnTo>
                  <a:lnTo>
                    <a:pt x="2375" y="559"/>
                  </a:lnTo>
                  <a:lnTo>
                    <a:pt x="2375" y="575"/>
                  </a:lnTo>
                  <a:lnTo>
                    <a:pt x="2368" y="575"/>
                  </a:lnTo>
                  <a:lnTo>
                    <a:pt x="2353" y="575"/>
                  </a:lnTo>
                  <a:lnTo>
                    <a:pt x="2345" y="575"/>
                  </a:lnTo>
                  <a:lnTo>
                    <a:pt x="2338" y="575"/>
                  </a:lnTo>
                  <a:lnTo>
                    <a:pt x="2316" y="575"/>
                  </a:lnTo>
                  <a:lnTo>
                    <a:pt x="2301" y="575"/>
                  </a:lnTo>
                  <a:lnTo>
                    <a:pt x="2301" y="591"/>
                  </a:lnTo>
                  <a:lnTo>
                    <a:pt x="2301" y="607"/>
                  </a:lnTo>
                  <a:lnTo>
                    <a:pt x="2301" y="639"/>
                  </a:lnTo>
                  <a:lnTo>
                    <a:pt x="2294" y="639"/>
                  </a:lnTo>
                  <a:lnTo>
                    <a:pt x="2279" y="671"/>
                  </a:lnTo>
                  <a:lnTo>
                    <a:pt x="2257" y="687"/>
                  </a:lnTo>
                  <a:lnTo>
                    <a:pt x="2257" y="703"/>
                  </a:lnTo>
                  <a:lnTo>
                    <a:pt x="2249" y="703"/>
                  </a:lnTo>
                  <a:lnTo>
                    <a:pt x="2235" y="703"/>
                  </a:lnTo>
                  <a:lnTo>
                    <a:pt x="2212" y="727"/>
                  </a:lnTo>
                  <a:lnTo>
                    <a:pt x="2212" y="751"/>
                  </a:lnTo>
                  <a:lnTo>
                    <a:pt x="2198" y="759"/>
                  </a:lnTo>
                  <a:lnTo>
                    <a:pt x="2183" y="775"/>
                  </a:lnTo>
                  <a:lnTo>
                    <a:pt x="2176" y="807"/>
                  </a:lnTo>
                  <a:lnTo>
                    <a:pt x="2153" y="807"/>
                  </a:lnTo>
                  <a:lnTo>
                    <a:pt x="2153" y="815"/>
                  </a:lnTo>
                  <a:lnTo>
                    <a:pt x="2153" y="807"/>
                  </a:lnTo>
                  <a:lnTo>
                    <a:pt x="2153" y="775"/>
                  </a:lnTo>
                  <a:lnTo>
                    <a:pt x="2153" y="767"/>
                  </a:lnTo>
                  <a:lnTo>
                    <a:pt x="2153" y="759"/>
                  </a:lnTo>
                  <a:lnTo>
                    <a:pt x="2153" y="727"/>
                  </a:lnTo>
                  <a:lnTo>
                    <a:pt x="2153" y="703"/>
                  </a:lnTo>
                  <a:lnTo>
                    <a:pt x="2153" y="687"/>
                  </a:lnTo>
                  <a:lnTo>
                    <a:pt x="2131" y="671"/>
                  </a:lnTo>
                  <a:lnTo>
                    <a:pt x="2124" y="671"/>
                  </a:lnTo>
                  <a:lnTo>
                    <a:pt x="2109" y="687"/>
                  </a:lnTo>
                  <a:lnTo>
                    <a:pt x="2102" y="703"/>
                  </a:lnTo>
                  <a:lnTo>
                    <a:pt x="2102" y="727"/>
                  </a:lnTo>
                  <a:lnTo>
                    <a:pt x="2094" y="751"/>
                  </a:lnTo>
                  <a:lnTo>
                    <a:pt x="2065" y="767"/>
                  </a:lnTo>
                  <a:lnTo>
                    <a:pt x="2065" y="807"/>
                  </a:lnTo>
                  <a:lnTo>
                    <a:pt x="2035" y="815"/>
                  </a:lnTo>
                  <a:lnTo>
                    <a:pt x="2028" y="847"/>
                  </a:lnTo>
                  <a:lnTo>
                    <a:pt x="2006" y="847"/>
                  </a:lnTo>
                  <a:lnTo>
                    <a:pt x="2006" y="863"/>
                  </a:lnTo>
                  <a:lnTo>
                    <a:pt x="2013" y="871"/>
                  </a:lnTo>
                  <a:lnTo>
                    <a:pt x="2028" y="871"/>
                  </a:lnTo>
                  <a:lnTo>
                    <a:pt x="2028" y="902"/>
                  </a:lnTo>
                  <a:lnTo>
                    <a:pt x="2035" y="871"/>
                  </a:lnTo>
                  <a:lnTo>
                    <a:pt x="2065" y="871"/>
                  </a:lnTo>
                  <a:lnTo>
                    <a:pt x="2065" y="910"/>
                  </a:lnTo>
                  <a:lnTo>
                    <a:pt x="2094" y="918"/>
                  </a:lnTo>
                  <a:lnTo>
                    <a:pt x="2102" y="918"/>
                  </a:lnTo>
                  <a:lnTo>
                    <a:pt x="2124" y="918"/>
                  </a:lnTo>
                  <a:lnTo>
                    <a:pt x="2124" y="910"/>
                  </a:lnTo>
                  <a:lnTo>
                    <a:pt x="2131" y="902"/>
                  </a:lnTo>
                  <a:lnTo>
                    <a:pt x="2153" y="871"/>
                  </a:lnTo>
                  <a:lnTo>
                    <a:pt x="2153" y="863"/>
                  </a:lnTo>
                  <a:lnTo>
                    <a:pt x="2198" y="863"/>
                  </a:lnTo>
                  <a:lnTo>
                    <a:pt x="2212" y="863"/>
                  </a:lnTo>
                  <a:lnTo>
                    <a:pt x="2235" y="863"/>
                  </a:lnTo>
                  <a:lnTo>
                    <a:pt x="2249" y="871"/>
                  </a:lnTo>
                  <a:lnTo>
                    <a:pt x="2249" y="902"/>
                  </a:lnTo>
                  <a:lnTo>
                    <a:pt x="2235" y="902"/>
                  </a:lnTo>
                  <a:lnTo>
                    <a:pt x="2212" y="902"/>
                  </a:lnTo>
                  <a:lnTo>
                    <a:pt x="2212" y="910"/>
                  </a:lnTo>
                  <a:lnTo>
                    <a:pt x="2198" y="918"/>
                  </a:lnTo>
                  <a:lnTo>
                    <a:pt x="2183" y="926"/>
                  </a:lnTo>
                  <a:lnTo>
                    <a:pt x="2176" y="934"/>
                  </a:lnTo>
                  <a:lnTo>
                    <a:pt x="2176" y="950"/>
                  </a:lnTo>
                  <a:lnTo>
                    <a:pt x="2153" y="950"/>
                  </a:lnTo>
                  <a:lnTo>
                    <a:pt x="2153" y="958"/>
                  </a:lnTo>
                  <a:lnTo>
                    <a:pt x="2153" y="966"/>
                  </a:lnTo>
                  <a:lnTo>
                    <a:pt x="2153" y="998"/>
                  </a:lnTo>
                  <a:lnTo>
                    <a:pt x="2131" y="1022"/>
                  </a:lnTo>
                  <a:lnTo>
                    <a:pt x="2131" y="1038"/>
                  </a:lnTo>
                  <a:lnTo>
                    <a:pt x="2153" y="1038"/>
                  </a:lnTo>
                  <a:lnTo>
                    <a:pt x="2153" y="1046"/>
                  </a:lnTo>
                  <a:lnTo>
                    <a:pt x="2183" y="1046"/>
                  </a:lnTo>
                  <a:lnTo>
                    <a:pt x="2198" y="1046"/>
                  </a:lnTo>
                  <a:lnTo>
                    <a:pt x="2212" y="1054"/>
                  </a:lnTo>
                  <a:lnTo>
                    <a:pt x="2212" y="1094"/>
                  </a:lnTo>
                  <a:lnTo>
                    <a:pt x="2235" y="1094"/>
                  </a:lnTo>
                  <a:lnTo>
                    <a:pt x="2249" y="1110"/>
                  </a:lnTo>
                  <a:lnTo>
                    <a:pt x="2257" y="1134"/>
                  </a:lnTo>
                  <a:lnTo>
                    <a:pt x="2257" y="1142"/>
                  </a:lnTo>
                  <a:lnTo>
                    <a:pt x="2279" y="1142"/>
                  </a:lnTo>
                  <a:lnTo>
                    <a:pt x="2294" y="1158"/>
                  </a:lnTo>
                  <a:lnTo>
                    <a:pt x="2301" y="1158"/>
                  </a:lnTo>
                  <a:lnTo>
                    <a:pt x="2316" y="1182"/>
                  </a:lnTo>
                  <a:lnTo>
                    <a:pt x="2249" y="1182"/>
                  </a:lnTo>
                  <a:lnTo>
                    <a:pt x="2257" y="1182"/>
                  </a:lnTo>
                  <a:lnTo>
                    <a:pt x="2279" y="1190"/>
                  </a:lnTo>
                  <a:lnTo>
                    <a:pt x="2301" y="1198"/>
                  </a:lnTo>
                  <a:lnTo>
                    <a:pt x="2316" y="1198"/>
                  </a:lnTo>
                  <a:lnTo>
                    <a:pt x="2316" y="1222"/>
                  </a:lnTo>
                  <a:lnTo>
                    <a:pt x="2316" y="1230"/>
                  </a:lnTo>
                  <a:lnTo>
                    <a:pt x="2301" y="1254"/>
                  </a:lnTo>
                  <a:lnTo>
                    <a:pt x="2294" y="1254"/>
                  </a:lnTo>
                  <a:lnTo>
                    <a:pt x="2279" y="1270"/>
                  </a:lnTo>
                  <a:lnTo>
                    <a:pt x="2279" y="1286"/>
                  </a:lnTo>
                  <a:lnTo>
                    <a:pt x="2294" y="1286"/>
                  </a:lnTo>
                  <a:lnTo>
                    <a:pt x="2301" y="1270"/>
                  </a:lnTo>
                  <a:lnTo>
                    <a:pt x="2316" y="1270"/>
                  </a:lnTo>
                  <a:lnTo>
                    <a:pt x="2338" y="1270"/>
                  </a:lnTo>
                  <a:lnTo>
                    <a:pt x="2345" y="1270"/>
                  </a:lnTo>
                  <a:lnTo>
                    <a:pt x="2353" y="1270"/>
                  </a:lnTo>
                  <a:lnTo>
                    <a:pt x="2353" y="1286"/>
                  </a:lnTo>
                  <a:lnTo>
                    <a:pt x="2345" y="1286"/>
                  </a:lnTo>
                  <a:lnTo>
                    <a:pt x="2338" y="1286"/>
                  </a:lnTo>
                  <a:lnTo>
                    <a:pt x="2338" y="1302"/>
                  </a:lnTo>
                  <a:lnTo>
                    <a:pt x="2368" y="1286"/>
                  </a:lnTo>
                  <a:lnTo>
                    <a:pt x="2368" y="1302"/>
                  </a:lnTo>
                  <a:lnTo>
                    <a:pt x="2353" y="1318"/>
                  </a:lnTo>
                  <a:lnTo>
                    <a:pt x="2353" y="1350"/>
                  </a:lnTo>
                  <a:lnTo>
                    <a:pt x="2353" y="1366"/>
                  </a:lnTo>
                  <a:lnTo>
                    <a:pt x="2353" y="1374"/>
                  </a:lnTo>
                  <a:lnTo>
                    <a:pt x="2345" y="1374"/>
                  </a:lnTo>
                  <a:lnTo>
                    <a:pt x="2345" y="1366"/>
                  </a:lnTo>
                  <a:lnTo>
                    <a:pt x="2338" y="1374"/>
                  </a:lnTo>
                  <a:lnTo>
                    <a:pt x="2338" y="1382"/>
                  </a:lnTo>
                  <a:lnTo>
                    <a:pt x="2338" y="1397"/>
                  </a:lnTo>
                  <a:lnTo>
                    <a:pt x="2316" y="1429"/>
                  </a:lnTo>
                  <a:lnTo>
                    <a:pt x="2316" y="1445"/>
                  </a:lnTo>
                  <a:lnTo>
                    <a:pt x="2316" y="1461"/>
                  </a:lnTo>
                  <a:lnTo>
                    <a:pt x="2301" y="1477"/>
                  </a:lnTo>
                  <a:lnTo>
                    <a:pt x="2294" y="1477"/>
                  </a:lnTo>
                  <a:lnTo>
                    <a:pt x="2294" y="1485"/>
                  </a:lnTo>
                  <a:lnTo>
                    <a:pt x="2301" y="1485"/>
                  </a:lnTo>
                  <a:lnTo>
                    <a:pt x="2301" y="1517"/>
                  </a:lnTo>
                  <a:lnTo>
                    <a:pt x="2294" y="1533"/>
                  </a:lnTo>
                  <a:lnTo>
                    <a:pt x="2279" y="1549"/>
                  </a:lnTo>
                  <a:lnTo>
                    <a:pt x="2279" y="1557"/>
                  </a:lnTo>
                  <a:lnTo>
                    <a:pt x="2279" y="1573"/>
                  </a:lnTo>
                  <a:lnTo>
                    <a:pt x="2279" y="1581"/>
                  </a:lnTo>
                  <a:lnTo>
                    <a:pt x="2279" y="1605"/>
                  </a:lnTo>
                  <a:lnTo>
                    <a:pt x="2257" y="1621"/>
                  </a:lnTo>
                  <a:lnTo>
                    <a:pt x="2235" y="1645"/>
                  </a:lnTo>
                  <a:lnTo>
                    <a:pt x="2212" y="1661"/>
                  </a:lnTo>
                  <a:lnTo>
                    <a:pt x="2212" y="1685"/>
                  </a:lnTo>
                  <a:lnTo>
                    <a:pt x="2183" y="1709"/>
                  </a:lnTo>
                  <a:lnTo>
                    <a:pt x="2183" y="1717"/>
                  </a:lnTo>
                  <a:lnTo>
                    <a:pt x="2176" y="1717"/>
                  </a:lnTo>
                  <a:lnTo>
                    <a:pt x="2153" y="1733"/>
                  </a:lnTo>
                  <a:lnTo>
                    <a:pt x="2131" y="1741"/>
                  </a:lnTo>
                  <a:lnTo>
                    <a:pt x="2124" y="1741"/>
                  </a:lnTo>
                  <a:lnTo>
                    <a:pt x="2109" y="1741"/>
                  </a:lnTo>
                  <a:lnTo>
                    <a:pt x="2102" y="1757"/>
                  </a:lnTo>
                  <a:lnTo>
                    <a:pt x="2065" y="1757"/>
                  </a:lnTo>
                  <a:lnTo>
                    <a:pt x="2065" y="1781"/>
                  </a:lnTo>
                  <a:lnTo>
                    <a:pt x="2035" y="1781"/>
                  </a:lnTo>
                  <a:lnTo>
                    <a:pt x="2028" y="1757"/>
                  </a:lnTo>
                  <a:lnTo>
                    <a:pt x="2028" y="1781"/>
                  </a:lnTo>
                  <a:lnTo>
                    <a:pt x="2028" y="1797"/>
                  </a:lnTo>
                  <a:lnTo>
                    <a:pt x="2028" y="1805"/>
                  </a:lnTo>
                  <a:lnTo>
                    <a:pt x="2013" y="1805"/>
                  </a:lnTo>
                  <a:lnTo>
                    <a:pt x="2006" y="1797"/>
                  </a:lnTo>
                  <a:lnTo>
                    <a:pt x="2006" y="1805"/>
                  </a:lnTo>
                  <a:lnTo>
                    <a:pt x="2006" y="1821"/>
                  </a:lnTo>
                  <a:lnTo>
                    <a:pt x="1983" y="1821"/>
                  </a:lnTo>
                  <a:lnTo>
                    <a:pt x="1976" y="1837"/>
                  </a:lnTo>
                  <a:lnTo>
                    <a:pt x="1947" y="1837"/>
                  </a:lnTo>
                  <a:lnTo>
                    <a:pt x="1947" y="1845"/>
                  </a:lnTo>
                  <a:lnTo>
                    <a:pt x="1910" y="1861"/>
                  </a:lnTo>
                  <a:lnTo>
                    <a:pt x="1888" y="1877"/>
                  </a:lnTo>
                  <a:lnTo>
                    <a:pt x="1881" y="1892"/>
                  </a:lnTo>
                  <a:lnTo>
                    <a:pt x="1859" y="1892"/>
                  </a:lnTo>
                  <a:lnTo>
                    <a:pt x="1859" y="1900"/>
                  </a:lnTo>
                  <a:lnTo>
                    <a:pt x="1881" y="1900"/>
                  </a:lnTo>
                  <a:lnTo>
                    <a:pt x="1881" y="1908"/>
                  </a:lnTo>
                  <a:lnTo>
                    <a:pt x="1881" y="1932"/>
                  </a:lnTo>
                  <a:lnTo>
                    <a:pt x="1859" y="1932"/>
                  </a:lnTo>
                  <a:lnTo>
                    <a:pt x="1844" y="1900"/>
                  </a:lnTo>
                  <a:lnTo>
                    <a:pt x="1829" y="1900"/>
                  </a:lnTo>
                  <a:lnTo>
                    <a:pt x="1844" y="1892"/>
                  </a:lnTo>
                  <a:lnTo>
                    <a:pt x="1844" y="1877"/>
                  </a:lnTo>
                  <a:lnTo>
                    <a:pt x="1829" y="1861"/>
                  </a:lnTo>
                  <a:lnTo>
                    <a:pt x="1815" y="1877"/>
                  </a:lnTo>
                  <a:lnTo>
                    <a:pt x="1800" y="1892"/>
                  </a:lnTo>
                  <a:lnTo>
                    <a:pt x="1800" y="1877"/>
                  </a:lnTo>
                  <a:lnTo>
                    <a:pt x="1770" y="1877"/>
                  </a:lnTo>
                  <a:lnTo>
                    <a:pt x="1763" y="1892"/>
                  </a:lnTo>
                  <a:lnTo>
                    <a:pt x="1741" y="1892"/>
                  </a:lnTo>
                  <a:lnTo>
                    <a:pt x="1733" y="1892"/>
                  </a:lnTo>
                  <a:lnTo>
                    <a:pt x="1711" y="1892"/>
                  </a:lnTo>
                  <a:lnTo>
                    <a:pt x="1704" y="1892"/>
                  </a:lnTo>
                  <a:lnTo>
                    <a:pt x="1682" y="1892"/>
                  </a:lnTo>
                  <a:lnTo>
                    <a:pt x="1652" y="1861"/>
                  </a:lnTo>
                  <a:lnTo>
                    <a:pt x="1682" y="1837"/>
                  </a:lnTo>
                  <a:lnTo>
                    <a:pt x="1637" y="1821"/>
                  </a:lnTo>
                  <a:lnTo>
                    <a:pt x="1586" y="1821"/>
                  </a:lnTo>
                  <a:lnTo>
                    <a:pt x="1556" y="1845"/>
                  </a:lnTo>
                  <a:lnTo>
                    <a:pt x="1549" y="1861"/>
                  </a:lnTo>
                  <a:lnTo>
                    <a:pt x="1534" y="1861"/>
                  </a:lnTo>
                  <a:lnTo>
                    <a:pt x="1534" y="1877"/>
                  </a:lnTo>
                  <a:lnTo>
                    <a:pt x="1504" y="1877"/>
                  </a:lnTo>
                  <a:lnTo>
                    <a:pt x="1497" y="1877"/>
                  </a:lnTo>
                  <a:lnTo>
                    <a:pt x="1490" y="1877"/>
                  </a:lnTo>
                  <a:lnTo>
                    <a:pt x="1490" y="1861"/>
                  </a:lnTo>
                  <a:lnTo>
                    <a:pt x="1467" y="1861"/>
                  </a:lnTo>
                  <a:lnTo>
                    <a:pt x="1460" y="1877"/>
                  </a:lnTo>
                  <a:lnTo>
                    <a:pt x="1445" y="1861"/>
                  </a:lnTo>
                  <a:lnTo>
                    <a:pt x="1416" y="1892"/>
                  </a:lnTo>
                  <a:lnTo>
                    <a:pt x="1408" y="1892"/>
                  </a:lnTo>
                  <a:lnTo>
                    <a:pt x="1401" y="1892"/>
                  </a:lnTo>
                  <a:lnTo>
                    <a:pt x="1394" y="1892"/>
                  </a:lnTo>
                  <a:lnTo>
                    <a:pt x="1394" y="1900"/>
                  </a:lnTo>
                  <a:lnTo>
                    <a:pt x="1401" y="1900"/>
                  </a:lnTo>
                  <a:lnTo>
                    <a:pt x="1401" y="1908"/>
                  </a:lnTo>
                  <a:lnTo>
                    <a:pt x="1401" y="1956"/>
                  </a:lnTo>
                  <a:lnTo>
                    <a:pt x="1371" y="1948"/>
                  </a:lnTo>
                  <a:lnTo>
                    <a:pt x="1357" y="1908"/>
                  </a:lnTo>
                  <a:lnTo>
                    <a:pt x="1357" y="1932"/>
                  </a:lnTo>
                  <a:lnTo>
                    <a:pt x="1334" y="1932"/>
                  </a:lnTo>
                  <a:lnTo>
                    <a:pt x="1327" y="1948"/>
                  </a:lnTo>
                  <a:lnTo>
                    <a:pt x="1312" y="1948"/>
                  </a:lnTo>
                  <a:lnTo>
                    <a:pt x="1305" y="1932"/>
                  </a:lnTo>
                  <a:lnTo>
                    <a:pt x="1305" y="1908"/>
                  </a:lnTo>
                  <a:lnTo>
                    <a:pt x="1291" y="1900"/>
                  </a:lnTo>
                  <a:lnTo>
                    <a:pt x="1276" y="1900"/>
                  </a:lnTo>
                  <a:lnTo>
                    <a:pt x="1276" y="1877"/>
                  </a:lnTo>
                  <a:lnTo>
                    <a:pt x="1276" y="1861"/>
                  </a:lnTo>
                  <a:lnTo>
                    <a:pt x="1276" y="1845"/>
                  </a:lnTo>
                  <a:lnTo>
                    <a:pt x="1239" y="1861"/>
                  </a:lnTo>
                  <a:lnTo>
                    <a:pt x="1225" y="1821"/>
                  </a:lnTo>
                  <a:lnTo>
                    <a:pt x="1202" y="1821"/>
                  </a:lnTo>
                  <a:lnTo>
                    <a:pt x="1195" y="1821"/>
                  </a:lnTo>
                  <a:lnTo>
                    <a:pt x="1180" y="1821"/>
                  </a:lnTo>
                  <a:lnTo>
                    <a:pt x="1158" y="1797"/>
                  </a:lnTo>
                  <a:lnTo>
                    <a:pt x="1151" y="1781"/>
                  </a:lnTo>
                  <a:lnTo>
                    <a:pt x="1202" y="1717"/>
                  </a:lnTo>
                  <a:lnTo>
                    <a:pt x="1225" y="1661"/>
                  </a:lnTo>
                  <a:lnTo>
                    <a:pt x="1202" y="1645"/>
                  </a:lnTo>
                  <a:lnTo>
                    <a:pt x="1195" y="1629"/>
                  </a:lnTo>
                  <a:lnTo>
                    <a:pt x="1195" y="1621"/>
                  </a:lnTo>
                  <a:lnTo>
                    <a:pt x="1158" y="1581"/>
                  </a:lnTo>
                  <a:lnTo>
                    <a:pt x="1143" y="1573"/>
                  </a:lnTo>
                  <a:lnTo>
                    <a:pt x="1129" y="1581"/>
                  </a:lnTo>
                  <a:lnTo>
                    <a:pt x="1114" y="1581"/>
                  </a:lnTo>
                  <a:lnTo>
                    <a:pt x="1099" y="1581"/>
                  </a:lnTo>
                  <a:lnTo>
                    <a:pt x="1092" y="1573"/>
                  </a:lnTo>
                  <a:lnTo>
                    <a:pt x="1092" y="1557"/>
                  </a:lnTo>
                  <a:lnTo>
                    <a:pt x="1077" y="1557"/>
                  </a:lnTo>
                  <a:lnTo>
                    <a:pt x="1077" y="1549"/>
                  </a:lnTo>
                  <a:lnTo>
                    <a:pt x="1055" y="1533"/>
                  </a:lnTo>
                  <a:lnTo>
                    <a:pt x="1033" y="1549"/>
                  </a:lnTo>
                  <a:lnTo>
                    <a:pt x="1018" y="1557"/>
                  </a:lnTo>
                  <a:lnTo>
                    <a:pt x="996" y="1549"/>
                  </a:lnTo>
                  <a:lnTo>
                    <a:pt x="966" y="1549"/>
                  </a:lnTo>
                  <a:lnTo>
                    <a:pt x="959" y="1557"/>
                  </a:lnTo>
                  <a:lnTo>
                    <a:pt x="929" y="1557"/>
                  </a:lnTo>
                  <a:lnTo>
                    <a:pt x="914" y="1557"/>
                  </a:lnTo>
                  <a:lnTo>
                    <a:pt x="907" y="1573"/>
                  </a:lnTo>
                  <a:lnTo>
                    <a:pt x="907" y="1581"/>
                  </a:lnTo>
                  <a:lnTo>
                    <a:pt x="885" y="1605"/>
                  </a:lnTo>
                  <a:lnTo>
                    <a:pt x="848" y="1613"/>
                  </a:lnTo>
                  <a:lnTo>
                    <a:pt x="833" y="1613"/>
                  </a:lnTo>
                  <a:lnTo>
                    <a:pt x="818" y="1613"/>
                  </a:lnTo>
                  <a:lnTo>
                    <a:pt x="796" y="1613"/>
                  </a:lnTo>
                  <a:lnTo>
                    <a:pt x="789" y="1613"/>
                  </a:lnTo>
                  <a:lnTo>
                    <a:pt x="759" y="1605"/>
                  </a:lnTo>
                  <a:lnTo>
                    <a:pt x="752" y="1581"/>
                  </a:lnTo>
                  <a:lnTo>
                    <a:pt x="737" y="1581"/>
                  </a:lnTo>
                  <a:lnTo>
                    <a:pt x="730" y="1581"/>
                  </a:lnTo>
                  <a:lnTo>
                    <a:pt x="715" y="1605"/>
                  </a:lnTo>
                  <a:lnTo>
                    <a:pt x="715" y="1613"/>
                  </a:lnTo>
                  <a:lnTo>
                    <a:pt x="694" y="1621"/>
                  </a:lnTo>
                  <a:lnTo>
                    <a:pt x="694" y="1629"/>
                  </a:lnTo>
                  <a:lnTo>
                    <a:pt x="694" y="1621"/>
                  </a:lnTo>
                  <a:lnTo>
                    <a:pt x="672" y="1613"/>
                  </a:lnTo>
                  <a:lnTo>
                    <a:pt x="664" y="1613"/>
                  </a:lnTo>
                  <a:lnTo>
                    <a:pt x="649" y="1613"/>
                  </a:lnTo>
                  <a:lnTo>
                    <a:pt x="642" y="1613"/>
                  </a:lnTo>
                  <a:lnTo>
                    <a:pt x="635" y="1613"/>
                  </a:lnTo>
                  <a:lnTo>
                    <a:pt x="612" y="1613"/>
                  </a:lnTo>
                  <a:lnTo>
                    <a:pt x="583" y="1613"/>
                  </a:lnTo>
                  <a:lnTo>
                    <a:pt x="576" y="1605"/>
                  </a:lnTo>
                  <a:lnTo>
                    <a:pt x="553" y="1613"/>
                  </a:lnTo>
                  <a:lnTo>
                    <a:pt x="546" y="1605"/>
                  </a:lnTo>
                  <a:lnTo>
                    <a:pt x="524" y="1605"/>
                  </a:lnTo>
                  <a:lnTo>
                    <a:pt x="524" y="1581"/>
                  </a:lnTo>
                  <a:lnTo>
                    <a:pt x="516" y="1581"/>
                  </a:lnTo>
                  <a:lnTo>
                    <a:pt x="487" y="1573"/>
                  </a:lnTo>
                  <a:lnTo>
                    <a:pt x="472" y="1573"/>
                  </a:lnTo>
                  <a:lnTo>
                    <a:pt x="465" y="1557"/>
                  </a:lnTo>
                  <a:lnTo>
                    <a:pt x="443" y="1557"/>
                  </a:lnTo>
                  <a:lnTo>
                    <a:pt x="443" y="1549"/>
                  </a:lnTo>
                  <a:lnTo>
                    <a:pt x="398" y="1549"/>
                  </a:lnTo>
                  <a:lnTo>
                    <a:pt x="398" y="1533"/>
                  </a:lnTo>
                  <a:lnTo>
                    <a:pt x="398" y="1517"/>
                  </a:lnTo>
                  <a:lnTo>
                    <a:pt x="383" y="1517"/>
                  </a:lnTo>
                  <a:lnTo>
                    <a:pt x="361" y="1485"/>
                  </a:lnTo>
                  <a:lnTo>
                    <a:pt x="361" y="1477"/>
                  </a:lnTo>
                  <a:lnTo>
                    <a:pt x="339" y="1477"/>
                  </a:lnTo>
                  <a:lnTo>
                    <a:pt x="310" y="1477"/>
                  </a:lnTo>
                  <a:lnTo>
                    <a:pt x="302" y="1477"/>
                  </a:lnTo>
                  <a:lnTo>
                    <a:pt x="280" y="1477"/>
                  </a:lnTo>
                  <a:lnTo>
                    <a:pt x="280" y="1461"/>
                  </a:lnTo>
                  <a:lnTo>
                    <a:pt x="273" y="1445"/>
                  </a:lnTo>
                  <a:lnTo>
                    <a:pt x="251" y="1445"/>
                  </a:lnTo>
                  <a:lnTo>
                    <a:pt x="251" y="1429"/>
                  </a:lnTo>
                  <a:lnTo>
                    <a:pt x="236" y="1429"/>
                  </a:lnTo>
                  <a:lnTo>
                    <a:pt x="221" y="1421"/>
                  </a:lnTo>
                  <a:lnTo>
                    <a:pt x="191" y="1421"/>
                  </a:lnTo>
                  <a:lnTo>
                    <a:pt x="191" y="1397"/>
                  </a:lnTo>
                  <a:lnTo>
                    <a:pt x="184" y="1382"/>
                  </a:lnTo>
                  <a:lnTo>
                    <a:pt x="177" y="1350"/>
                  </a:lnTo>
                  <a:lnTo>
                    <a:pt x="177" y="1342"/>
                  </a:lnTo>
                  <a:lnTo>
                    <a:pt x="184" y="1342"/>
                  </a:lnTo>
                  <a:lnTo>
                    <a:pt x="191" y="1342"/>
                  </a:lnTo>
                  <a:lnTo>
                    <a:pt x="191" y="1318"/>
                  </a:lnTo>
                  <a:lnTo>
                    <a:pt x="191" y="1286"/>
                  </a:lnTo>
                  <a:lnTo>
                    <a:pt x="191" y="1254"/>
                  </a:lnTo>
                  <a:lnTo>
                    <a:pt x="184" y="1254"/>
                  </a:lnTo>
                  <a:lnTo>
                    <a:pt x="191" y="1222"/>
                  </a:lnTo>
                  <a:lnTo>
                    <a:pt x="221" y="1222"/>
                  </a:lnTo>
                  <a:lnTo>
                    <a:pt x="236" y="1222"/>
                  </a:lnTo>
                  <a:lnTo>
                    <a:pt x="251" y="1222"/>
                  </a:lnTo>
                  <a:lnTo>
                    <a:pt x="251" y="1206"/>
                  </a:lnTo>
                  <a:lnTo>
                    <a:pt x="251" y="1198"/>
                  </a:lnTo>
                  <a:lnTo>
                    <a:pt x="273" y="1190"/>
                  </a:lnTo>
                  <a:lnTo>
                    <a:pt x="273" y="1182"/>
                  </a:lnTo>
                  <a:lnTo>
                    <a:pt x="273" y="1158"/>
                  </a:lnTo>
                  <a:lnTo>
                    <a:pt x="251" y="1158"/>
                  </a:lnTo>
                  <a:lnTo>
                    <a:pt x="251" y="1142"/>
                  </a:lnTo>
                  <a:lnTo>
                    <a:pt x="236" y="1134"/>
                  </a:lnTo>
                  <a:lnTo>
                    <a:pt x="236" y="1110"/>
                  </a:lnTo>
                  <a:lnTo>
                    <a:pt x="221" y="1110"/>
                  </a:lnTo>
                  <a:lnTo>
                    <a:pt x="191" y="1110"/>
                  </a:lnTo>
                  <a:lnTo>
                    <a:pt x="184" y="1110"/>
                  </a:lnTo>
                  <a:lnTo>
                    <a:pt x="177" y="1110"/>
                  </a:lnTo>
                  <a:lnTo>
                    <a:pt x="162" y="1110"/>
                  </a:lnTo>
                  <a:lnTo>
                    <a:pt x="125" y="1134"/>
                  </a:lnTo>
                  <a:lnTo>
                    <a:pt x="119" y="1142"/>
                  </a:lnTo>
                  <a:lnTo>
                    <a:pt x="89" y="1134"/>
                  </a:lnTo>
                  <a:lnTo>
                    <a:pt x="74" y="1134"/>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27" name="Group 395"/>
          <p:cNvGrpSpPr>
            <a:grpSpLocks/>
          </p:cNvGrpSpPr>
          <p:nvPr/>
        </p:nvGrpSpPr>
        <p:grpSpPr bwMode="auto">
          <a:xfrm>
            <a:off x="1414463" y="2671763"/>
            <a:ext cx="2493962" cy="2420937"/>
            <a:chOff x="925" y="19371"/>
            <a:chExt cx="1571" cy="1525"/>
          </a:xfrm>
        </p:grpSpPr>
        <p:sp>
          <p:nvSpPr>
            <p:cNvPr id="658828" name="Freeform 396"/>
            <p:cNvSpPr>
              <a:spLocks/>
            </p:cNvSpPr>
            <p:nvPr/>
          </p:nvSpPr>
          <p:spPr bwMode="auto">
            <a:xfrm>
              <a:off x="925" y="19371"/>
              <a:ext cx="1571" cy="1525"/>
            </a:xfrm>
            <a:custGeom>
              <a:avLst/>
              <a:gdLst>
                <a:gd name="T0" fmla="*/ 1115 w 1571"/>
                <a:gd name="T1" fmla="*/ 631 h 1525"/>
                <a:gd name="T2" fmla="*/ 1173 w 1571"/>
                <a:gd name="T3" fmla="*/ 583 h 1525"/>
                <a:gd name="T4" fmla="*/ 1298 w 1571"/>
                <a:gd name="T5" fmla="*/ 623 h 1525"/>
                <a:gd name="T6" fmla="*/ 1284 w 1571"/>
                <a:gd name="T7" fmla="*/ 695 h 1525"/>
                <a:gd name="T8" fmla="*/ 1298 w 1571"/>
                <a:gd name="T9" fmla="*/ 751 h 1525"/>
                <a:gd name="T10" fmla="*/ 1380 w 1571"/>
                <a:gd name="T11" fmla="*/ 695 h 1525"/>
                <a:gd name="T12" fmla="*/ 1446 w 1571"/>
                <a:gd name="T13" fmla="*/ 631 h 1525"/>
                <a:gd name="T14" fmla="*/ 1512 w 1571"/>
                <a:gd name="T15" fmla="*/ 527 h 1525"/>
                <a:gd name="T16" fmla="*/ 1498 w 1571"/>
                <a:gd name="T17" fmla="*/ 471 h 1525"/>
                <a:gd name="T18" fmla="*/ 1335 w 1571"/>
                <a:gd name="T19" fmla="*/ 527 h 1525"/>
                <a:gd name="T20" fmla="*/ 1232 w 1571"/>
                <a:gd name="T21" fmla="*/ 551 h 1525"/>
                <a:gd name="T22" fmla="*/ 1129 w 1571"/>
                <a:gd name="T23" fmla="*/ 519 h 1525"/>
                <a:gd name="T24" fmla="*/ 1100 w 1571"/>
                <a:gd name="T25" fmla="*/ 519 h 1525"/>
                <a:gd name="T26" fmla="*/ 1026 w 1571"/>
                <a:gd name="T27" fmla="*/ 575 h 1525"/>
                <a:gd name="T28" fmla="*/ 915 w 1571"/>
                <a:gd name="T29" fmla="*/ 527 h 1525"/>
                <a:gd name="T30" fmla="*/ 827 w 1571"/>
                <a:gd name="T31" fmla="*/ 511 h 1525"/>
                <a:gd name="T32" fmla="*/ 701 w 1571"/>
                <a:gd name="T33" fmla="*/ 423 h 1525"/>
                <a:gd name="T34" fmla="*/ 694 w 1571"/>
                <a:gd name="T35" fmla="*/ 287 h 1525"/>
                <a:gd name="T36" fmla="*/ 620 w 1571"/>
                <a:gd name="T37" fmla="*/ 208 h 1525"/>
                <a:gd name="T38" fmla="*/ 642 w 1571"/>
                <a:gd name="T39" fmla="*/ 96 h 1525"/>
                <a:gd name="T40" fmla="*/ 554 w 1571"/>
                <a:gd name="T41" fmla="*/ 8 h 1525"/>
                <a:gd name="T42" fmla="*/ 436 w 1571"/>
                <a:gd name="T43" fmla="*/ 48 h 1525"/>
                <a:gd name="T44" fmla="*/ 384 w 1571"/>
                <a:gd name="T45" fmla="*/ 136 h 1525"/>
                <a:gd name="T46" fmla="*/ 458 w 1571"/>
                <a:gd name="T47" fmla="*/ 208 h 1525"/>
                <a:gd name="T48" fmla="*/ 399 w 1571"/>
                <a:gd name="T49" fmla="*/ 248 h 1525"/>
                <a:gd name="T50" fmla="*/ 370 w 1571"/>
                <a:gd name="T51" fmla="*/ 295 h 1525"/>
                <a:gd name="T52" fmla="*/ 288 w 1571"/>
                <a:gd name="T53" fmla="*/ 367 h 1525"/>
                <a:gd name="T54" fmla="*/ 192 w 1571"/>
                <a:gd name="T55" fmla="*/ 415 h 1525"/>
                <a:gd name="T56" fmla="*/ 133 w 1571"/>
                <a:gd name="T57" fmla="*/ 463 h 1525"/>
                <a:gd name="T58" fmla="*/ 185 w 1571"/>
                <a:gd name="T59" fmla="*/ 559 h 1525"/>
                <a:gd name="T60" fmla="*/ 104 w 1571"/>
                <a:gd name="T61" fmla="*/ 591 h 1525"/>
                <a:gd name="T62" fmla="*/ 37 w 1571"/>
                <a:gd name="T63" fmla="*/ 607 h 1525"/>
                <a:gd name="T64" fmla="*/ 96 w 1571"/>
                <a:gd name="T65" fmla="*/ 671 h 1525"/>
                <a:gd name="T66" fmla="*/ 74 w 1571"/>
                <a:gd name="T67" fmla="*/ 687 h 1525"/>
                <a:gd name="T68" fmla="*/ 96 w 1571"/>
                <a:gd name="T69" fmla="*/ 782 h 1525"/>
                <a:gd name="T70" fmla="*/ 222 w 1571"/>
                <a:gd name="T71" fmla="*/ 767 h 1525"/>
                <a:gd name="T72" fmla="*/ 222 w 1571"/>
                <a:gd name="T73" fmla="*/ 751 h 1525"/>
                <a:gd name="T74" fmla="*/ 259 w 1571"/>
                <a:gd name="T75" fmla="*/ 806 h 1525"/>
                <a:gd name="T76" fmla="*/ 237 w 1571"/>
                <a:gd name="T77" fmla="*/ 902 h 1525"/>
                <a:gd name="T78" fmla="*/ 237 w 1571"/>
                <a:gd name="T79" fmla="*/ 1054 h 1525"/>
                <a:gd name="T80" fmla="*/ 281 w 1571"/>
                <a:gd name="T81" fmla="*/ 1158 h 1525"/>
                <a:gd name="T82" fmla="*/ 355 w 1571"/>
                <a:gd name="T83" fmla="*/ 1341 h 1525"/>
                <a:gd name="T84" fmla="*/ 399 w 1571"/>
                <a:gd name="T85" fmla="*/ 1485 h 1525"/>
                <a:gd name="T86" fmla="*/ 488 w 1571"/>
                <a:gd name="T87" fmla="*/ 1485 h 1525"/>
                <a:gd name="T88" fmla="*/ 547 w 1571"/>
                <a:gd name="T89" fmla="*/ 1421 h 1525"/>
                <a:gd name="T90" fmla="*/ 583 w 1571"/>
                <a:gd name="T91" fmla="*/ 1349 h 1525"/>
                <a:gd name="T92" fmla="*/ 620 w 1571"/>
                <a:gd name="T93" fmla="*/ 1293 h 1525"/>
                <a:gd name="T94" fmla="*/ 620 w 1571"/>
                <a:gd name="T95" fmla="*/ 1150 h 1525"/>
                <a:gd name="T96" fmla="*/ 686 w 1571"/>
                <a:gd name="T97" fmla="*/ 1134 h 1525"/>
                <a:gd name="T98" fmla="*/ 760 w 1571"/>
                <a:gd name="T99" fmla="*/ 1062 h 1525"/>
                <a:gd name="T100" fmla="*/ 863 w 1571"/>
                <a:gd name="T101" fmla="*/ 998 h 1525"/>
                <a:gd name="T102" fmla="*/ 945 w 1571"/>
                <a:gd name="T103" fmla="*/ 926 h 1525"/>
                <a:gd name="T104" fmla="*/ 1019 w 1571"/>
                <a:gd name="T105" fmla="*/ 902 h 1525"/>
                <a:gd name="T106" fmla="*/ 1085 w 1571"/>
                <a:gd name="T107" fmla="*/ 798 h 1525"/>
                <a:gd name="T108" fmla="*/ 1115 w 1571"/>
                <a:gd name="T109" fmla="*/ 822 h 1525"/>
                <a:gd name="T110" fmla="*/ 1129 w 1571"/>
                <a:gd name="T111" fmla="*/ 719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25">
                  <a:moveTo>
                    <a:pt x="1129" y="719"/>
                  </a:moveTo>
                  <a:lnTo>
                    <a:pt x="1129" y="711"/>
                  </a:lnTo>
                  <a:lnTo>
                    <a:pt x="1129" y="687"/>
                  </a:lnTo>
                  <a:lnTo>
                    <a:pt x="1115" y="679"/>
                  </a:lnTo>
                  <a:lnTo>
                    <a:pt x="1100" y="671"/>
                  </a:lnTo>
                  <a:lnTo>
                    <a:pt x="1100" y="647"/>
                  </a:lnTo>
                  <a:lnTo>
                    <a:pt x="1115" y="631"/>
                  </a:lnTo>
                  <a:lnTo>
                    <a:pt x="1137" y="631"/>
                  </a:lnTo>
                  <a:lnTo>
                    <a:pt x="1129" y="623"/>
                  </a:lnTo>
                  <a:lnTo>
                    <a:pt x="1100" y="607"/>
                  </a:lnTo>
                  <a:lnTo>
                    <a:pt x="1115" y="575"/>
                  </a:lnTo>
                  <a:lnTo>
                    <a:pt x="1137" y="575"/>
                  </a:lnTo>
                  <a:lnTo>
                    <a:pt x="1173" y="591"/>
                  </a:lnTo>
                  <a:lnTo>
                    <a:pt x="1173" y="583"/>
                  </a:lnTo>
                  <a:lnTo>
                    <a:pt x="1188" y="591"/>
                  </a:lnTo>
                  <a:lnTo>
                    <a:pt x="1188" y="623"/>
                  </a:lnTo>
                  <a:lnTo>
                    <a:pt x="1202" y="631"/>
                  </a:lnTo>
                  <a:lnTo>
                    <a:pt x="1232" y="631"/>
                  </a:lnTo>
                  <a:lnTo>
                    <a:pt x="1261" y="631"/>
                  </a:lnTo>
                  <a:lnTo>
                    <a:pt x="1269" y="623"/>
                  </a:lnTo>
                  <a:lnTo>
                    <a:pt x="1298" y="623"/>
                  </a:lnTo>
                  <a:lnTo>
                    <a:pt x="1320" y="631"/>
                  </a:lnTo>
                  <a:lnTo>
                    <a:pt x="1320" y="647"/>
                  </a:lnTo>
                  <a:lnTo>
                    <a:pt x="1320" y="671"/>
                  </a:lnTo>
                  <a:lnTo>
                    <a:pt x="1320" y="679"/>
                  </a:lnTo>
                  <a:lnTo>
                    <a:pt x="1320" y="687"/>
                  </a:lnTo>
                  <a:lnTo>
                    <a:pt x="1298" y="679"/>
                  </a:lnTo>
                  <a:lnTo>
                    <a:pt x="1284" y="695"/>
                  </a:lnTo>
                  <a:lnTo>
                    <a:pt x="1269" y="711"/>
                  </a:lnTo>
                  <a:lnTo>
                    <a:pt x="1261" y="711"/>
                  </a:lnTo>
                  <a:lnTo>
                    <a:pt x="1261" y="719"/>
                  </a:lnTo>
                  <a:lnTo>
                    <a:pt x="1261" y="727"/>
                  </a:lnTo>
                  <a:lnTo>
                    <a:pt x="1269" y="751"/>
                  </a:lnTo>
                  <a:lnTo>
                    <a:pt x="1284" y="751"/>
                  </a:lnTo>
                  <a:lnTo>
                    <a:pt x="1298" y="751"/>
                  </a:lnTo>
                  <a:lnTo>
                    <a:pt x="1298" y="719"/>
                  </a:lnTo>
                  <a:lnTo>
                    <a:pt x="1320" y="719"/>
                  </a:lnTo>
                  <a:lnTo>
                    <a:pt x="1350" y="806"/>
                  </a:lnTo>
                  <a:lnTo>
                    <a:pt x="1372" y="806"/>
                  </a:lnTo>
                  <a:lnTo>
                    <a:pt x="1372" y="751"/>
                  </a:lnTo>
                  <a:lnTo>
                    <a:pt x="1380" y="751"/>
                  </a:lnTo>
                  <a:lnTo>
                    <a:pt x="1380" y="695"/>
                  </a:lnTo>
                  <a:lnTo>
                    <a:pt x="1394" y="695"/>
                  </a:lnTo>
                  <a:lnTo>
                    <a:pt x="1409" y="711"/>
                  </a:lnTo>
                  <a:lnTo>
                    <a:pt x="1424" y="695"/>
                  </a:lnTo>
                  <a:lnTo>
                    <a:pt x="1439" y="679"/>
                  </a:lnTo>
                  <a:lnTo>
                    <a:pt x="1446" y="671"/>
                  </a:lnTo>
                  <a:lnTo>
                    <a:pt x="1446" y="647"/>
                  </a:lnTo>
                  <a:lnTo>
                    <a:pt x="1446" y="631"/>
                  </a:lnTo>
                  <a:lnTo>
                    <a:pt x="1446" y="623"/>
                  </a:lnTo>
                  <a:lnTo>
                    <a:pt x="1446" y="607"/>
                  </a:lnTo>
                  <a:lnTo>
                    <a:pt x="1476" y="583"/>
                  </a:lnTo>
                  <a:lnTo>
                    <a:pt x="1446" y="575"/>
                  </a:lnTo>
                  <a:lnTo>
                    <a:pt x="1476" y="559"/>
                  </a:lnTo>
                  <a:lnTo>
                    <a:pt x="1483" y="551"/>
                  </a:lnTo>
                  <a:lnTo>
                    <a:pt x="1512" y="527"/>
                  </a:lnTo>
                  <a:lnTo>
                    <a:pt x="1527" y="519"/>
                  </a:lnTo>
                  <a:lnTo>
                    <a:pt x="1535" y="519"/>
                  </a:lnTo>
                  <a:lnTo>
                    <a:pt x="1571" y="519"/>
                  </a:lnTo>
                  <a:lnTo>
                    <a:pt x="1564" y="495"/>
                  </a:lnTo>
                  <a:lnTo>
                    <a:pt x="1527" y="495"/>
                  </a:lnTo>
                  <a:lnTo>
                    <a:pt x="1520" y="495"/>
                  </a:lnTo>
                  <a:lnTo>
                    <a:pt x="1498" y="471"/>
                  </a:lnTo>
                  <a:lnTo>
                    <a:pt x="1483" y="495"/>
                  </a:lnTo>
                  <a:lnTo>
                    <a:pt x="1446" y="511"/>
                  </a:lnTo>
                  <a:lnTo>
                    <a:pt x="1446" y="519"/>
                  </a:lnTo>
                  <a:lnTo>
                    <a:pt x="1424" y="527"/>
                  </a:lnTo>
                  <a:lnTo>
                    <a:pt x="1394" y="527"/>
                  </a:lnTo>
                  <a:lnTo>
                    <a:pt x="1350" y="527"/>
                  </a:lnTo>
                  <a:lnTo>
                    <a:pt x="1335" y="527"/>
                  </a:lnTo>
                  <a:lnTo>
                    <a:pt x="1320" y="551"/>
                  </a:lnTo>
                  <a:lnTo>
                    <a:pt x="1298" y="551"/>
                  </a:lnTo>
                  <a:lnTo>
                    <a:pt x="1284" y="551"/>
                  </a:lnTo>
                  <a:lnTo>
                    <a:pt x="1269" y="551"/>
                  </a:lnTo>
                  <a:lnTo>
                    <a:pt x="1261" y="551"/>
                  </a:lnTo>
                  <a:lnTo>
                    <a:pt x="1232" y="559"/>
                  </a:lnTo>
                  <a:lnTo>
                    <a:pt x="1232" y="551"/>
                  </a:lnTo>
                  <a:lnTo>
                    <a:pt x="1202" y="551"/>
                  </a:lnTo>
                  <a:lnTo>
                    <a:pt x="1188" y="559"/>
                  </a:lnTo>
                  <a:lnTo>
                    <a:pt x="1173" y="551"/>
                  </a:lnTo>
                  <a:lnTo>
                    <a:pt x="1137" y="551"/>
                  </a:lnTo>
                  <a:lnTo>
                    <a:pt x="1137" y="527"/>
                  </a:lnTo>
                  <a:lnTo>
                    <a:pt x="1129" y="527"/>
                  </a:lnTo>
                  <a:lnTo>
                    <a:pt x="1129" y="519"/>
                  </a:lnTo>
                  <a:lnTo>
                    <a:pt x="1137" y="511"/>
                  </a:lnTo>
                  <a:lnTo>
                    <a:pt x="1137" y="495"/>
                  </a:lnTo>
                  <a:lnTo>
                    <a:pt x="1129" y="471"/>
                  </a:lnTo>
                  <a:lnTo>
                    <a:pt x="1115" y="471"/>
                  </a:lnTo>
                  <a:lnTo>
                    <a:pt x="1100" y="471"/>
                  </a:lnTo>
                  <a:lnTo>
                    <a:pt x="1085" y="471"/>
                  </a:lnTo>
                  <a:lnTo>
                    <a:pt x="1100" y="519"/>
                  </a:lnTo>
                  <a:lnTo>
                    <a:pt x="1085" y="527"/>
                  </a:lnTo>
                  <a:lnTo>
                    <a:pt x="1100" y="551"/>
                  </a:lnTo>
                  <a:lnTo>
                    <a:pt x="1100" y="559"/>
                  </a:lnTo>
                  <a:lnTo>
                    <a:pt x="1085" y="575"/>
                  </a:lnTo>
                  <a:lnTo>
                    <a:pt x="1055" y="575"/>
                  </a:lnTo>
                  <a:lnTo>
                    <a:pt x="1048" y="575"/>
                  </a:lnTo>
                  <a:lnTo>
                    <a:pt x="1026" y="575"/>
                  </a:lnTo>
                  <a:lnTo>
                    <a:pt x="1019" y="559"/>
                  </a:lnTo>
                  <a:lnTo>
                    <a:pt x="1011" y="551"/>
                  </a:lnTo>
                  <a:lnTo>
                    <a:pt x="996" y="551"/>
                  </a:lnTo>
                  <a:lnTo>
                    <a:pt x="974" y="559"/>
                  </a:lnTo>
                  <a:lnTo>
                    <a:pt x="959" y="527"/>
                  </a:lnTo>
                  <a:lnTo>
                    <a:pt x="952" y="551"/>
                  </a:lnTo>
                  <a:lnTo>
                    <a:pt x="915" y="527"/>
                  </a:lnTo>
                  <a:lnTo>
                    <a:pt x="915" y="519"/>
                  </a:lnTo>
                  <a:lnTo>
                    <a:pt x="908" y="519"/>
                  </a:lnTo>
                  <a:lnTo>
                    <a:pt x="878" y="511"/>
                  </a:lnTo>
                  <a:lnTo>
                    <a:pt x="871" y="511"/>
                  </a:lnTo>
                  <a:lnTo>
                    <a:pt x="871" y="519"/>
                  </a:lnTo>
                  <a:lnTo>
                    <a:pt x="841" y="511"/>
                  </a:lnTo>
                  <a:lnTo>
                    <a:pt x="827" y="511"/>
                  </a:lnTo>
                  <a:lnTo>
                    <a:pt x="782" y="471"/>
                  </a:lnTo>
                  <a:lnTo>
                    <a:pt x="760" y="463"/>
                  </a:lnTo>
                  <a:lnTo>
                    <a:pt x="745" y="463"/>
                  </a:lnTo>
                  <a:lnTo>
                    <a:pt x="731" y="447"/>
                  </a:lnTo>
                  <a:lnTo>
                    <a:pt x="731" y="431"/>
                  </a:lnTo>
                  <a:lnTo>
                    <a:pt x="716" y="431"/>
                  </a:lnTo>
                  <a:lnTo>
                    <a:pt x="701" y="423"/>
                  </a:lnTo>
                  <a:lnTo>
                    <a:pt x="694" y="415"/>
                  </a:lnTo>
                  <a:lnTo>
                    <a:pt x="686" y="415"/>
                  </a:lnTo>
                  <a:lnTo>
                    <a:pt x="701" y="367"/>
                  </a:lnTo>
                  <a:lnTo>
                    <a:pt x="731" y="335"/>
                  </a:lnTo>
                  <a:lnTo>
                    <a:pt x="716" y="327"/>
                  </a:lnTo>
                  <a:lnTo>
                    <a:pt x="701" y="295"/>
                  </a:lnTo>
                  <a:lnTo>
                    <a:pt x="694" y="287"/>
                  </a:lnTo>
                  <a:lnTo>
                    <a:pt x="686" y="287"/>
                  </a:lnTo>
                  <a:lnTo>
                    <a:pt x="664" y="287"/>
                  </a:lnTo>
                  <a:lnTo>
                    <a:pt x="642" y="287"/>
                  </a:lnTo>
                  <a:lnTo>
                    <a:pt x="642" y="272"/>
                  </a:lnTo>
                  <a:lnTo>
                    <a:pt x="627" y="248"/>
                  </a:lnTo>
                  <a:lnTo>
                    <a:pt x="620" y="224"/>
                  </a:lnTo>
                  <a:lnTo>
                    <a:pt x="620" y="208"/>
                  </a:lnTo>
                  <a:lnTo>
                    <a:pt x="627" y="208"/>
                  </a:lnTo>
                  <a:lnTo>
                    <a:pt x="642" y="208"/>
                  </a:lnTo>
                  <a:lnTo>
                    <a:pt x="642" y="192"/>
                  </a:lnTo>
                  <a:lnTo>
                    <a:pt x="642" y="160"/>
                  </a:lnTo>
                  <a:lnTo>
                    <a:pt x="642" y="136"/>
                  </a:lnTo>
                  <a:lnTo>
                    <a:pt x="627" y="112"/>
                  </a:lnTo>
                  <a:lnTo>
                    <a:pt x="642" y="96"/>
                  </a:lnTo>
                  <a:lnTo>
                    <a:pt x="627" y="96"/>
                  </a:lnTo>
                  <a:lnTo>
                    <a:pt x="612" y="80"/>
                  </a:lnTo>
                  <a:lnTo>
                    <a:pt x="568" y="64"/>
                  </a:lnTo>
                  <a:lnTo>
                    <a:pt x="547" y="56"/>
                  </a:lnTo>
                  <a:lnTo>
                    <a:pt x="547" y="48"/>
                  </a:lnTo>
                  <a:lnTo>
                    <a:pt x="554" y="48"/>
                  </a:lnTo>
                  <a:lnTo>
                    <a:pt x="554" y="8"/>
                  </a:lnTo>
                  <a:lnTo>
                    <a:pt x="525" y="0"/>
                  </a:lnTo>
                  <a:lnTo>
                    <a:pt x="517" y="0"/>
                  </a:lnTo>
                  <a:lnTo>
                    <a:pt x="517" y="8"/>
                  </a:lnTo>
                  <a:lnTo>
                    <a:pt x="488" y="48"/>
                  </a:lnTo>
                  <a:lnTo>
                    <a:pt x="473" y="48"/>
                  </a:lnTo>
                  <a:lnTo>
                    <a:pt x="443" y="48"/>
                  </a:lnTo>
                  <a:lnTo>
                    <a:pt x="436" y="48"/>
                  </a:lnTo>
                  <a:lnTo>
                    <a:pt x="399" y="48"/>
                  </a:lnTo>
                  <a:lnTo>
                    <a:pt x="399" y="56"/>
                  </a:lnTo>
                  <a:lnTo>
                    <a:pt x="399" y="64"/>
                  </a:lnTo>
                  <a:lnTo>
                    <a:pt x="436" y="80"/>
                  </a:lnTo>
                  <a:lnTo>
                    <a:pt x="436" y="96"/>
                  </a:lnTo>
                  <a:lnTo>
                    <a:pt x="399" y="112"/>
                  </a:lnTo>
                  <a:lnTo>
                    <a:pt x="384" y="136"/>
                  </a:lnTo>
                  <a:lnTo>
                    <a:pt x="399" y="152"/>
                  </a:lnTo>
                  <a:lnTo>
                    <a:pt x="399" y="160"/>
                  </a:lnTo>
                  <a:lnTo>
                    <a:pt x="436" y="160"/>
                  </a:lnTo>
                  <a:lnTo>
                    <a:pt x="443" y="176"/>
                  </a:lnTo>
                  <a:lnTo>
                    <a:pt x="443" y="184"/>
                  </a:lnTo>
                  <a:lnTo>
                    <a:pt x="458" y="192"/>
                  </a:lnTo>
                  <a:lnTo>
                    <a:pt x="458" y="208"/>
                  </a:lnTo>
                  <a:lnTo>
                    <a:pt x="458" y="224"/>
                  </a:lnTo>
                  <a:lnTo>
                    <a:pt x="443" y="208"/>
                  </a:lnTo>
                  <a:lnTo>
                    <a:pt x="436" y="208"/>
                  </a:lnTo>
                  <a:lnTo>
                    <a:pt x="436" y="224"/>
                  </a:lnTo>
                  <a:lnTo>
                    <a:pt x="436" y="240"/>
                  </a:lnTo>
                  <a:lnTo>
                    <a:pt x="399" y="240"/>
                  </a:lnTo>
                  <a:lnTo>
                    <a:pt x="399" y="248"/>
                  </a:lnTo>
                  <a:lnTo>
                    <a:pt x="436" y="248"/>
                  </a:lnTo>
                  <a:lnTo>
                    <a:pt x="436" y="272"/>
                  </a:lnTo>
                  <a:lnTo>
                    <a:pt x="399" y="272"/>
                  </a:lnTo>
                  <a:lnTo>
                    <a:pt x="384" y="272"/>
                  </a:lnTo>
                  <a:lnTo>
                    <a:pt x="384" y="287"/>
                  </a:lnTo>
                  <a:lnTo>
                    <a:pt x="370" y="287"/>
                  </a:lnTo>
                  <a:lnTo>
                    <a:pt x="370" y="295"/>
                  </a:lnTo>
                  <a:lnTo>
                    <a:pt x="347" y="295"/>
                  </a:lnTo>
                  <a:lnTo>
                    <a:pt x="347" y="327"/>
                  </a:lnTo>
                  <a:lnTo>
                    <a:pt x="311" y="343"/>
                  </a:lnTo>
                  <a:lnTo>
                    <a:pt x="311" y="351"/>
                  </a:lnTo>
                  <a:lnTo>
                    <a:pt x="311" y="367"/>
                  </a:lnTo>
                  <a:lnTo>
                    <a:pt x="303" y="367"/>
                  </a:lnTo>
                  <a:lnTo>
                    <a:pt x="288" y="367"/>
                  </a:lnTo>
                  <a:lnTo>
                    <a:pt x="281" y="375"/>
                  </a:lnTo>
                  <a:lnTo>
                    <a:pt x="281" y="399"/>
                  </a:lnTo>
                  <a:lnTo>
                    <a:pt x="259" y="399"/>
                  </a:lnTo>
                  <a:lnTo>
                    <a:pt x="237" y="415"/>
                  </a:lnTo>
                  <a:lnTo>
                    <a:pt x="222" y="415"/>
                  </a:lnTo>
                  <a:lnTo>
                    <a:pt x="200" y="415"/>
                  </a:lnTo>
                  <a:lnTo>
                    <a:pt x="192" y="415"/>
                  </a:lnTo>
                  <a:lnTo>
                    <a:pt x="192" y="399"/>
                  </a:lnTo>
                  <a:lnTo>
                    <a:pt x="185" y="399"/>
                  </a:lnTo>
                  <a:lnTo>
                    <a:pt x="163" y="399"/>
                  </a:lnTo>
                  <a:lnTo>
                    <a:pt x="148" y="415"/>
                  </a:lnTo>
                  <a:lnTo>
                    <a:pt x="133" y="423"/>
                  </a:lnTo>
                  <a:lnTo>
                    <a:pt x="126" y="447"/>
                  </a:lnTo>
                  <a:lnTo>
                    <a:pt x="133" y="463"/>
                  </a:lnTo>
                  <a:lnTo>
                    <a:pt x="133" y="471"/>
                  </a:lnTo>
                  <a:lnTo>
                    <a:pt x="133" y="495"/>
                  </a:lnTo>
                  <a:lnTo>
                    <a:pt x="133" y="519"/>
                  </a:lnTo>
                  <a:lnTo>
                    <a:pt x="133" y="527"/>
                  </a:lnTo>
                  <a:lnTo>
                    <a:pt x="148" y="527"/>
                  </a:lnTo>
                  <a:lnTo>
                    <a:pt x="163" y="527"/>
                  </a:lnTo>
                  <a:lnTo>
                    <a:pt x="185" y="559"/>
                  </a:lnTo>
                  <a:lnTo>
                    <a:pt x="185" y="583"/>
                  </a:lnTo>
                  <a:lnTo>
                    <a:pt x="185" y="591"/>
                  </a:lnTo>
                  <a:lnTo>
                    <a:pt x="148" y="607"/>
                  </a:lnTo>
                  <a:lnTo>
                    <a:pt x="133" y="607"/>
                  </a:lnTo>
                  <a:lnTo>
                    <a:pt x="133" y="591"/>
                  </a:lnTo>
                  <a:lnTo>
                    <a:pt x="126" y="591"/>
                  </a:lnTo>
                  <a:lnTo>
                    <a:pt x="104" y="591"/>
                  </a:lnTo>
                  <a:lnTo>
                    <a:pt x="74" y="583"/>
                  </a:lnTo>
                  <a:lnTo>
                    <a:pt x="59" y="575"/>
                  </a:lnTo>
                  <a:lnTo>
                    <a:pt x="45" y="583"/>
                  </a:lnTo>
                  <a:lnTo>
                    <a:pt x="37" y="591"/>
                  </a:lnTo>
                  <a:lnTo>
                    <a:pt x="0" y="607"/>
                  </a:lnTo>
                  <a:lnTo>
                    <a:pt x="15" y="607"/>
                  </a:lnTo>
                  <a:lnTo>
                    <a:pt x="37" y="607"/>
                  </a:lnTo>
                  <a:lnTo>
                    <a:pt x="15" y="623"/>
                  </a:lnTo>
                  <a:lnTo>
                    <a:pt x="37" y="631"/>
                  </a:lnTo>
                  <a:lnTo>
                    <a:pt x="45" y="647"/>
                  </a:lnTo>
                  <a:lnTo>
                    <a:pt x="59" y="647"/>
                  </a:lnTo>
                  <a:lnTo>
                    <a:pt x="59" y="671"/>
                  </a:lnTo>
                  <a:lnTo>
                    <a:pt x="74" y="671"/>
                  </a:lnTo>
                  <a:lnTo>
                    <a:pt x="96" y="671"/>
                  </a:lnTo>
                  <a:lnTo>
                    <a:pt x="104" y="671"/>
                  </a:lnTo>
                  <a:lnTo>
                    <a:pt x="126" y="671"/>
                  </a:lnTo>
                  <a:lnTo>
                    <a:pt x="133" y="679"/>
                  </a:lnTo>
                  <a:lnTo>
                    <a:pt x="133" y="687"/>
                  </a:lnTo>
                  <a:lnTo>
                    <a:pt x="104" y="687"/>
                  </a:lnTo>
                  <a:lnTo>
                    <a:pt x="96" y="687"/>
                  </a:lnTo>
                  <a:lnTo>
                    <a:pt x="74" y="687"/>
                  </a:lnTo>
                  <a:lnTo>
                    <a:pt x="59" y="687"/>
                  </a:lnTo>
                  <a:lnTo>
                    <a:pt x="45" y="687"/>
                  </a:lnTo>
                  <a:lnTo>
                    <a:pt x="37" y="687"/>
                  </a:lnTo>
                  <a:lnTo>
                    <a:pt x="45" y="711"/>
                  </a:lnTo>
                  <a:lnTo>
                    <a:pt x="59" y="751"/>
                  </a:lnTo>
                  <a:lnTo>
                    <a:pt x="96" y="767"/>
                  </a:lnTo>
                  <a:lnTo>
                    <a:pt x="96" y="782"/>
                  </a:lnTo>
                  <a:lnTo>
                    <a:pt x="104" y="782"/>
                  </a:lnTo>
                  <a:lnTo>
                    <a:pt x="126" y="798"/>
                  </a:lnTo>
                  <a:lnTo>
                    <a:pt x="133" y="798"/>
                  </a:lnTo>
                  <a:lnTo>
                    <a:pt x="163" y="782"/>
                  </a:lnTo>
                  <a:lnTo>
                    <a:pt x="192" y="782"/>
                  </a:lnTo>
                  <a:lnTo>
                    <a:pt x="200" y="782"/>
                  </a:lnTo>
                  <a:lnTo>
                    <a:pt x="222" y="767"/>
                  </a:lnTo>
                  <a:lnTo>
                    <a:pt x="222" y="751"/>
                  </a:lnTo>
                  <a:lnTo>
                    <a:pt x="222" y="727"/>
                  </a:lnTo>
                  <a:lnTo>
                    <a:pt x="222" y="719"/>
                  </a:lnTo>
                  <a:lnTo>
                    <a:pt x="259" y="719"/>
                  </a:lnTo>
                  <a:lnTo>
                    <a:pt x="259" y="727"/>
                  </a:lnTo>
                  <a:lnTo>
                    <a:pt x="237" y="751"/>
                  </a:lnTo>
                  <a:lnTo>
                    <a:pt x="222" y="751"/>
                  </a:lnTo>
                  <a:lnTo>
                    <a:pt x="237" y="751"/>
                  </a:lnTo>
                  <a:lnTo>
                    <a:pt x="237" y="767"/>
                  </a:lnTo>
                  <a:lnTo>
                    <a:pt x="237" y="782"/>
                  </a:lnTo>
                  <a:lnTo>
                    <a:pt x="222" y="782"/>
                  </a:lnTo>
                  <a:lnTo>
                    <a:pt x="237" y="782"/>
                  </a:lnTo>
                  <a:lnTo>
                    <a:pt x="237" y="798"/>
                  </a:lnTo>
                  <a:lnTo>
                    <a:pt x="259" y="806"/>
                  </a:lnTo>
                  <a:lnTo>
                    <a:pt x="259" y="822"/>
                  </a:lnTo>
                  <a:lnTo>
                    <a:pt x="222" y="846"/>
                  </a:lnTo>
                  <a:lnTo>
                    <a:pt x="222" y="854"/>
                  </a:lnTo>
                  <a:lnTo>
                    <a:pt x="222" y="870"/>
                  </a:lnTo>
                  <a:lnTo>
                    <a:pt x="222" y="878"/>
                  </a:lnTo>
                  <a:lnTo>
                    <a:pt x="222" y="902"/>
                  </a:lnTo>
                  <a:lnTo>
                    <a:pt x="237" y="902"/>
                  </a:lnTo>
                  <a:lnTo>
                    <a:pt x="222" y="902"/>
                  </a:lnTo>
                  <a:lnTo>
                    <a:pt x="222" y="942"/>
                  </a:lnTo>
                  <a:lnTo>
                    <a:pt x="222" y="958"/>
                  </a:lnTo>
                  <a:lnTo>
                    <a:pt x="222" y="974"/>
                  </a:lnTo>
                  <a:lnTo>
                    <a:pt x="222" y="998"/>
                  </a:lnTo>
                  <a:lnTo>
                    <a:pt x="237" y="1030"/>
                  </a:lnTo>
                  <a:lnTo>
                    <a:pt x="237" y="1054"/>
                  </a:lnTo>
                  <a:lnTo>
                    <a:pt x="237" y="1062"/>
                  </a:lnTo>
                  <a:lnTo>
                    <a:pt x="259" y="1102"/>
                  </a:lnTo>
                  <a:lnTo>
                    <a:pt x="259" y="1110"/>
                  </a:lnTo>
                  <a:lnTo>
                    <a:pt x="259" y="1118"/>
                  </a:lnTo>
                  <a:lnTo>
                    <a:pt x="259" y="1134"/>
                  </a:lnTo>
                  <a:lnTo>
                    <a:pt x="281" y="1142"/>
                  </a:lnTo>
                  <a:lnTo>
                    <a:pt x="281" y="1158"/>
                  </a:lnTo>
                  <a:lnTo>
                    <a:pt x="288" y="1198"/>
                  </a:lnTo>
                  <a:lnTo>
                    <a:pt x="288" y="1230"/>
                  </a:lnTo>
                  <a:lnTo>
                    <a:pt x="303" y="1238"/>
                  </a:lnTo>
                  <a:lnTo>
                    <a:pt x="303" y="1285"/>
                  </a:lnTo>
                  <a:lnTo>
                    <a:pt x="311" y="1309"/>
                  </a:lnTo>
                  <a:lnTo>
                    <a:pt x="347" y="1317"/>
                  </a:lnTo>
                  <a:lnTo>
                    <a:pt x="355" y="1341"/>
                  </a:lnTo>
                  <a:lnTo>
                    <a:pt x="355" y="1373"/>
                  </a:lnTo>
                  <a:lnTo>
                    <a:pt x="370" y="1397"/>
                  </a:lnTo>
                  <a:lnTo>
                    <a:pt x="370" y="1453"/>
                  </a:lnTo>
                  <a:lnTo>
                    <a:pt x="370" y="1469"/>
                  </a:lnTo>
                  <a:lnTo>
                    <a:pt x="370" y="1485"/>
                  </a:lnTo>
                  <a:lnTo>
                    <a:pt x="384" y="1485"/>
                  </a:lnTo>
                  <a:lnTo>
                    <a:pt x="399" y="1485"/>
                  </a:lnTo>
                  <a:lnTo>
                    <a:pt x="399" y="1509"/>
                  </a:lnTo>
                  <a:lnTo>
                    <a:pt x="436" y="1517"/>
                  </a:lnTo>
                  <a:lnTo>
                    <a:pt x="436" y="1525"/>
                  </a:lnTo>
                  <a:lnTo>
                    <a:pt x="443" y="1525"/>
                  </a:lnTo>
                  <a:lnTo>
                    <a:pt x="458" y="1517"/>
                  </a:lnTo>
                  <a:lnTo>
                    <a:pt x="473" y="1509"/>
                  </a:lnTo>
                  <a:lnTo>
                    <a:pt x="488" y="1485"/>
                  </a:lnTo>
                  <a:lnTo>
                    <a:pt x="525" y="1485"/>
                  </a:lnTo>
                  <a:lnTo>
                    <a:pt x="547" y="1477"/>
                  </a:lnTo>
                  <a:lnTo>
                    <a:pt x="532" y="1477"/>
                  </a:lnTo>
                  <a:lnTo>
                    <a:pt x="525" y="1469"/>
                  </a:lnTo>
                  <a:lnTo>
                    <a:pt x="525" y="1453"/>
                  </a:lnTo>
                  <a:lnTo>
                    <a:pt x="532" y="1429"/>
                  </a:lnTo>
                  <a:lnTo>
                    <a:pt x="547" y="1421"/>
                  </a:lnTo>
                  <a:lnTo>
                    <a:pt x="568" y="1421"/>
                  </a:lnTo>
                  <a:lnTo>
                    <a:pt x="583" y="1421"/>
                  </a:lnTo>
                  <a:lnTo>
                    <a:pt x="583" y="1413"/>
                  </a:lnTo>
                  <a:lnTo>
                    <a:pt x="583" y="1397"/>
                  </a:lnTo>
                  <a:lnTo>
                    <a:pt x="583" y="1381"/>
                  </a:lnTo>
                  <a:lnTo>
                    <a:pt x="583" y="1373"/>
                  </a:lnTo>
                  <a:lnTo>
                    <a:pt x="583" y="1349"/>
                  </a:lnTo>
                  <a:lnTo>
                    <a:pt x="583" y="1341"/>
                  </a:lnTo>
                  <a:lnTo>
                    <a:pt x="598" y="1341"/>
                  </a:lnTo>
                  <a:lnTo>
                    <a:pt x="612" y="1317"/>
                  </a:lnTo>
                  <a:lnTo>
                    <a:pt x="612" y="1309"/>
                  </a:lnTo>
                  <a:lnTo>
                    <a:pt x="612" y="1301"/>
                  </a:lnTo>
                  <a:lnTo>
                    <a:pt x="620" y="1301"/>
                  </a:lnTo>
                  <a:lnTo>
                    <a:pt x="620" y="1293"/>
                  </a:lnTo>
                  <a:lnTo>
                    <a:pt x="627" y="1285"/>
                  </a:lnTo>
                  <a:lnTo>
                    <a:pt x="627" y="1254"/>
                  </a:lnTo>
                  <a:lnTo>
                    <a:pt x="620" y="1238"/>
                  </a:lnTo>
                  <a:lnTo>
                    <a:pt x="620" y="1230"/>
                  </a:lnTo>
                  <a:lnTo>
                    <a:pt x="612" y="1206"/>
                  </a:lnTo>
                  <a:lnTo>
                    <a:pt x="612" y="1190"/>
                  </a:lnTo>
                  <a:lnTo>
                    <a:pt x="620" y="1150"/>
                  </a:lnTo>
                  <a:lnTo>
                    <a:pt x="620" y="1134"/>
                  </a:lnTo>
                  <a:lnTo>
                    <a:pt x="627" y="1134"/>
                  </a:lnTo>
                  <a:lnTo>
                    <a:pt x="642" y="1134"/>
                  </a:lnTo>
                  <a:lnTo>
                    <a:pt x="664" y="1134"/>
                  </a:lnTo>
                  <a:lnTo>
                    <a:pt x="664" y="1142"/>
                  </a:lnTo>
                  <a:lnTo>
                    <a:pt x="671" y="1142"/>
                  </a:lnTo>
                  <a:lnTo>
                    <a:pt x="686" y="1134"/>
                  </a:lnTo>
                  <a:lnTo>
                    <a:pt x="686" y="1118"/>
                  </a:lnTo>
                  <a:lnTo>
                    <a:pt x="694" y="1110"/>
                  </a:lnTo>
                  <a:lnTo>
                    <a:pt x="701" y="1102"/>
                  </a:lnTo>
                  <a:lnTo>
                    <a:pt x="716" y="1110"/>
                  </a:lnTo>
                  <a:lnTo>
                    <a:pt x="731" y="1102"/>
                  </a:lnTo>
                  <a:lnTo>
                    <a:pt x="745" y="1078"/>
                  </a:lnTo>
                  <a:lnTo>
                    <a:pt x="760" y="1062"/>
                  </a:lnTo>
                  <a:lnTo>
                    <a:pt x="767" y="1062"/>
                  </a:lnTo>
                  <a:lnTo>
                    <a:pt x="782" y="1054"/>
                  </a:lnTo>
                  <a:lnTo>
                    <a:pt x="804" y="1054"/>
                  </a:lnTo>
                  <a:lnTo>
                    <a:pt x="827" y="1030"/>
                  </a:lnTo>
                  <a:lnTo>
                    <a:pt x="834" y="1014"/>
                  </a:lnTo>
                  <a:lnTo>
                    <a:pt x="841" y="1014"/>
                  </a:lnTo>
                  <a:lnTo>
                    <a:pt x="863" y="998"/>
                  </a:lnTo>
                  <a:lnTo>
                    <a:pt x="871" y="998"/>
                  </a:lnTo>
                  <a:lnTo>
                    <a:pt x="871" y="974"/>
                  </a:lnTo>
                  <a:lnTo>
                    <a:pt x="886" y="966"/>
                  </a:lnTo>
                  <a:lnTo>
                    <a:pt x="908" y="958"/>
                  </a:lnTo>
                  <a:lnTo>
                    <a:pt x="930" y="950"/>
                  </a:lnTo>
                  <a:lnTo>
                    <a:pt x="908" y="950"/>
                  </a:lnTo>
                  <a:lnTo>
                    <a:pt x="945" y="926"/>
                  </a:lnTo>
                  <a:lnTo>
                    <a:pt x="945" y="942"/>
                  </a:lnTo>
                  <a:lnTo>
                    <a:pt x="952" y="942"/>
                  </a:lnTo>
                  <a:lnTo>
                    <a:pt x="959" y="926"/>
                  </a:lnTo>
                  <a:lnTo>
                    <a:pt x="974" y="926"/>
                  </a:lnTo>
                  <a:lnTo>
                    <a:pt x="996" y="926"/>
                  </a:lnTo>
                  <a:lnTo>
                    <a:pt x="1011" y="902"/>
                  </a:lnTo>
                  <a:lnTo>
                    <a:pt x="1019" y="902"/>
                  </a:lnTo>
                  <a:lnTo>
                    <a:pt x="1026" y="878"/>
                  </a:lnTo>
                  <a:lnTo>
                    <a:pt x="1026" y="870"/>
                  </a:lnTo>
                  <a:lnTo>
                    <a:pt x="1019" y="854"/>
                  </a:lnTo>
                  <a:lnTo>
                    <a:pt x="1026" y="846"/>
                  </a:lnTo>
                  <a:lnTo>
                    <a:pt x="1048" y="838"/>
                  </a:lnTo>
                  <a:lnTo>
                    <a:pt x="1085" y="822"/>
                  </a:lnTo>
                  <a:lnTo>
                    <a:pt x="1085" y="798"/>
                  </a:lnTo>
                  <a:lnTo>
                    <a:pt x="1085" y="782"/>
                  </a:lnTo>
                  <a:lnTo>
                    <a:pt x="1085" y="798"/>
                  </a:lnTo>
                  <a:lnTo>
                    <a:pt x="1085" y="806"/>
                  </a:lnTo>
                  <a:lnTo>
                    <a:pt x="1085" y="822"/>
                  </a:lnTo>
                  <a:lnTo>
                    <a:pt x="1100" y="838"/>
                  </a:lnTo>
                  <a:lnTo>
                    <a:pt x="1115" y="838"/>
                  </a:lnTo>
                  <a:lnTo>
                    <a:pt x="1115" y="822"/>
                  </a:lnTo>
                  <a:lnTo>
                    <a:pt x="1115" y="806"/>
                  </a:lnTo>
                  <a:lnTo>
                    <a:pt x="1129" y="798"/>
                  </a:lnTo>
                  <a:lnTo>
                    <a:pt x="1137" y="798"/>
                  </a:lnTo>
                  <a:lnTo>
                    <a:pt x="1137" y="782"/>
                  </a:lnTo>
                  <a:lnTo>
                    <a:pt x="1137" y="751"/>
                  </a:lnTo>
                  <a:lnTo>
                    <a:pt x="1129" y="727"/>
                  </a:lnTo>
                  <a:lnTo>
                    <a:pt x="1129" y="719"/>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29" name="Freeform 397"/>
            <p:cNvSpPr>
              <a:spLocks/>
            </p:cNvSpPr>
            <p:nvPr/>
          </p:nvSpPr>
          <p:spPr bwMode="auto">
            <a:xfrm>
              <a:off x="925" y="19371"/>
              <a:ext cx="1571" cy="1525"/>
            </a:xfrm>
            <a:custGeom>
              <a:avLst/>
              <a:gdLst>
                <a:gd name="T0" fmla="*/ 1115 w 1571"/>
                <a:gd name="T1" fmla="*/ 631 h 1525"/>
                <a:gd name="T2" fmla="*/ 1173 w 1571"/>
                <a:gd name="T3" fmla="*/ 583 h 1525"/>
                <a:gd name="T4" fmla="*/ 1298 w 1571"/>
                <a:gd name="T5" fmla="*/ 623 h 1525"/>
                <a:gd name="T6" fmla="*/ 1284 w 1571"/>
                <a:gd name="T7" fmla="*/ 695 h 1525"/>
                <a:gd name="T8" fmla="*/ 1298 w 1571"/>
                <a:gd name="T9" fmla="*/ 751 h 1525"/>
                <a:gd name="T10" fmla="*/ 1380 w 1571"/>
                <a:gd name="T11" fmla="*/ 695 h 1525"/>
                <a:gd name="T12" fmla="*/ 1446 w 1571"/>
                <a:gd name="T13" fmla="*/ 631 h 1525"/>
                <a:gd name="T14" fmla="*/ 1512 w 1571"/>
                <a:gd name="T15" fmla="*/ 527 h 1525"/>
                <a:gd name="T16" fmla="*/ 1498 w 1571"/>
                <a:gd name="T17" fmla="*/ 471 h 1525"/>
                <a:gd name="T18" fmla="*/ 1335 w 1571"/>
                <a:gd name="T19" fmla="*/ 527 h 1525"/>
                <a:gd name="T20" fmla="*/ 1232 w 1571"/>
                <a:gd name="T21" fmla="*/ 551 h 1525"/>
                <a:gd name="T22" fmla="*/ 1129 w 1571"/>
                <a:gd name="T23" fmla="*/ 519 h 1525"/>
                <a:gd name="T24" fmla="*/ 1100 w 1571"/>
                <a:gd name="T25" fmla="*/ 519 h 1525"/>
                <a:gd name="T26" fmla="*/ 1026 w 1571"/>
                <a:gd name="T27" fmla="*/ 575 h 1525"/>
                <a:gd name="T28" fmla="*/ 915 w 1571"/>
                <a:gd name="T29" fmla="*/ 527 h 1525"/>
                <a:gd name="T30" fmla="*/ 827 w 1571"/>
                <a:gd name="T31" fmla="*/ 511 h 1525"/>
                <a:gd name="T32" fmla="*/ 701 w 1571"/>
                <a:gd name="T33" fmla="*/ 423 h 1525"/>
                <a:gd name="T34" fmla="*/ 694 w 1571"/>
                <a:gd name="T35" fmla="*/ 287 h 1525"/>
                <a:gd name="T36" fmla="*/ 620 w 1571"/>
                <a:gd name="T37" fmla="*/ 208 h 1525"/>
                <a:gd name="T38" fmla="*/ 642 w 1571"/>
                <a:gd name="T39" fmla="*/ 96 h 1525"/>
                <a:gd name="T40" fmla="*/ 554 w 1571"/>
                <a:gd name="T41" fmla="*/ 8 h 1525"/>
                <a:gd name="T42" fmla="*/ 436 w 1571"/>
                <a:gd name="T43" fmla="*/ 48 h 1525"/>
                <a:gd name="T44" fmla="*/ 384 w 1571"/>
                <a:gd name="T45" fmla="*/ 136 h 1525"/>
                <a:gd name="T46" fmla="*/ 458 w 1571"/>
                <a:gd name="T47" fmla="*/ 208 h 1525"/>
                <a:gd name="T48" fmla="*/ 399 w 1571"/>
                <a:gd name="T49" fmla="*/ 248 h 1525"/>
                <a:gd name="T50" fmla="*/ 370 w 1571"/>
                <a:gd name="T51" fmla="*/ 295 h 1525"/>
                <a:gd name="T52" fmla="*/ 288 w 1571"/>
                <a:gd name="T53" fmla="*/ 367 h 1525"/>
                <a:gd name="T54" fmla="*/ 192 w 1571"/>
                <a:gd name="T55" fmla="*/ 415 h 1525"/>
                <a:gd name="T56" fmla="*/ 133 w 1571"/>
                <a:gd name="T57" fmla="*/ 463 h 1525"/>
                <a:gd name="T58" fmla="*/ 185 w 1571"/>
                <a:gd name="T59" fmla="*/ 559 h 1525"/>
                <a:gd name="T60" fmla="*/ 104 w 1571"/>
                <a:gd name="T61" fmla="*/ 591 h 1525"/>
                <a:gd name="T62" fmla="*/ 37 w 1571"/>
                <a:gd name="T63" fmla="*/ 607 h 1525"/>
                <a:gd name="T64" fmla="*/ 96 w 1571"/>
                <a:gd name="T65" fmla="*/ 671 h 1525"/>
                <a:gd name="T66" fmla="*/ 74 w 1571"/>
                <a:gd name="T67" fmla="*/ 687 h 1525"/>
                <a:gd name="T68" fmla="*/ 96 w 1571"/>
                <a:gd name="T69" fmla="*/ 782 h 1525"/>
                <a:gd name="T70" fmla="*/ 222 w 1571"/>
                <a:gd name="T71" fmla="*/ 767 h 1525"/>
                <a:gd name="T72" fmla="*/ 222 w 1571"/>
                <a:gd name="T73" fmla="*/ 751 h 1525"/>
                <a:gd name="T74" fmla="*/ 259 w 1571"/>
                <a:gd name="T75" fmla="*/ 806 h 1525"/>
                <a:gd name="T76" fmla="*/ 237 w 1571"/>
                <a:gd name="T77" fmla="*/ 902 h 1525"/>
                <a:gd name="T78" fmla="*/ 237 w 1571"/>
                <a:gd name="T79" fmla="*/ 1054 h 1525"/>
                <a:gd name="T80" fmla="*/ 281 w 1571"/>
                <a:gd name="T81" fmla="*/ 1158 h 1525"/>
                <a:gd name="T82" fmla="*/ 355 w 1571"/>
                <a:gd name="T83" fmla="*/ 1341 h 1525"/>
                <a:gd name="T84" fmla="*/ 399 w 1571"/>
                <a:gd name="T85" fmla="*/ 1485 h 1525"/>
                <a:gd name="T86" fmla="*/ 488 w 1571"/>
                <a:gd name="T87" fmla="*/ 1485 h 1525"/>
                <a:gd name="T88" fmla="*/ 547 w 1571"/>
                <a:gd name="T89" fmla="*/ 1421 h 1525"/>
                <a:gd name="T90" fmla="*/ 583 w 1571"/>
                <a:gd name="T91" fmla="*/ 1349 h 1525"/>
                <a:gd name="T92" fmla="*/ 620 w 1571"/>
                <a:gd name="T93" fmla="*/ 1293 h 1525"/>
                <a:gd name="T94" fmla="*/ 620 w 1571"/>
                <a:gd name="T95" fmla="*/ 1150 h 1525"/>
                <a:gd name="T96" fmla="*/ 686 w 1571"/>
                <a:gd name="T97" fmla="*/ 1134 h 1525"/>
                <a:gd name="T98" fmla="*/ 760 w 1571"/>
                <a:gd name="T99" fmla="*/ 1062 h 1525"/>
                <a:gd name="T100" fmla="*/ 863 w 1571"/>
                <a:gd name="T101" fmla="*/ 998 h 1525"/>
                <a:gd name="T102" fmla="*/ 945 w 1571"/>
                <a:gd name="T103" fmla="*/ 926 h 1525"/>
                <a:gd name="T104" fmla="*/ 1019 w 1571"/>
                <a:gd name="T105" fmla="*/ 902 h 1525"/>
                <a:gd name="T106" fmla="*/ 1085 w 1571"/>
                <a:gd name="T107" fmla="*/ 798 h 1525"/>
                <a:gd name="T108" fmla="*/ 1115 w 1571"/>
                <a:gd name="T109" fmla="*/ 822 h 1525"/>
                <a:gd name="T110" fmla="*/ 1129 w 1571"/>
                <a:gd name="T111" fmla="*/ 719 h 1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71" h="1525">
                  <a:moveTo>
                    <a:pt x="1129" y="719"/>
                  </a:moveTo>
                  <a:lnTo>
                    <a:pt x="1129" y="711"/>
                  </a:lnTo>
                  <a:lnTo>
                    <a:pt x="1129" y="687"/>
                  </a:lnTo>
                  <a:lnTo>
                    <a:pt x="1115" y="679"/>
                  </a:lnTo>
                  <a:lnTo>
                    <a:pt x="1100" y="671"/>
                  </a:lnTo>
                  <a:lnTo>
                    <a:pt x="1100" y="647"/>
                  </a:lnTo>
                  <a:lnTo>
                    <a:pt x="1115" y="631"/>
                  </a:lnTo>
                  <a:lnTo>
                    <a:pt x="1137" y="631"/>
                  </a:lnTo>
                  <a:lnTo>
                    <a:pt x="1129" y="623"/>
                  </a:lnTo>
                  <a:lnTo>
                    <a:pt x="1100" y="607"/>
                  </a:lnTo>
                  <a:lnTo>
                    <a:pt x="1115" y="575"/>
                  </a:lnTo>
                  <a:lnTo>
                    <a:pt x="1137" y="575"/>
                  </a:lnTo>
                  <a:lnTo>
                    <a:pt x="1173" y="591"/>
                  </a:lnTo>
                  <a:lnTo>
                    <a:pt x="1173" y="583"/>
                  </a:lnTo>
                  <a:lnTo>
                    <a:pt x="1188" y="591"/>
                  </a:lnTo>
                  <a:lnTo>
                    <a:pt x="1188" y="623"/>
                  </a:lnTo>
                  <a:lnTo>
                    <a:pt x="1202" y="631"/>
                  </a:lnTo>
                  <a:lnTo>
                    <a:pt x="1232" y="631"/>
                  </a:lnTo>
                  <a:lnTo>
                    <a:pt x="1261" y="631"/>
                  </a:lnTo>
                  <a:lnTo>
                    <a:pt x="1269" y="623"/>
                  </a:lnTo>
                  <a:lnTo>
                    <a:pt x="1298" y="623"/>
                  </a:lnTo>
                  <a:lnTo>
                    <a:pt x="1320" y="631"/>
                  </a:lnTo>
                  <a:lnTo>
                    <a:pt x="1320" y="647"/>
                  </a:lnTo>
                  <a:lnTo>
                    <a:pt x="1320" y="671"/>
                  </a:lnTo>
                  <a:lnTo>
                    <a:pt x="1320" y="679"/>
                  </a:lnTo>
                  <a:lnTo>
                    <a:pt x="1320" y="687"/>
                  </a:lnTo>
                  <a:lnTo>
                    <a:pt x="1298" y="679"/>
                  </a:lnTo>
                  <a:lnTo>
                    <a:pt x="1284" y="695"/>
                  </a:lnTo>
                  <a:lnTo>
                    <a:pt x="1269" y="711"/>
                  </a:lnTo>
                  <a:lnTo>
                    <a:pt x="1261" y="711"/>
                  </a:lnTo>
                  <a:lnTo>
                    <a:pt x="1261" y="719"/>
                  </a:lnTo>
                  <a:lnTo>
                    <a:pt x="1261" y="727"/>
                  </a:lnTo>
                  <a:lnTo>
                    <a:pt x="1269" y="751"/>
                  </a:lnTo>
                  <a:lnTo>
                    <a:pt x="1284" y="751"/>
                  </a:lnTo>
                  <a:lnTo>
                    <a:pt x="1298" y="751"/>
                  </a:lnTo>
                  <a:lnTo>
                    <a:pt x="1298" y="719"/>
                  </a:lnTo>
                  <a:lnTo>
                    <a:pt x="1320" y="719"/>
                  </a:lnTo>
                  <a:lnTo>
                    <a:pt x="1350" y="806"/>
                  </a:lnTo>
                  <a:lnTo>
                    <a:pt x="1372" y="806"/>
                  </a:lnTo>
                  <a:lnTo>
                    <a:pt x="1372" y="751"/>
                  </a:lnTo>
                  <a:lnTo>
                    <a:pt x="1380" y="751"/>
                  </a:lnTo>
                  <a:lnTo>
                    <a:pt x="1380" y="695"/>
                  </a:lnTo>
                  <a:lnTo>
                    <a:pt x="1394" y="695"/>
                  </a:lnTo>
                  <a:lnTo>
                    <a:pt x="1409" y="711"/>
                  </a:lnTo>
                  <a:lnTo>
                    <a:pt x="1424" y="695"/>
                  </a:lnTo>
                  <a:lnTo>
                    <a:pt x="1439" y="679"/>
                  </a:lnTo>
                  <a:lnTo>
                    <a:pt x="1446" y="671"/>
                  </a:lnTo>
                  <a:lnTo>
                    <a:pt x="1446" y="647"/>
                  </a:lnTo>
                  <a:lnTo>
                    <a:pt x="1446" y="631"/>
                  </a:lnTo>
                  <a:lnTo>
                    <a:pt x="1446" y="623"/>
                  </a:lnTo>
                  <a:lnTo>
                    <a:pt x="1446" y="607"/>
                  </a:lnTo>
                  <a:lnTo>
                    <a:pt x="1476" y="583"/>
                  </a:lnTo>
                  <a:lnTo>
                    <a:pt x="1446" y="575"/>
                  </a:lnTo>
                  <a:lnTo>
                    <a:pt x="1476" y="559"/>
                  </a:lnTo>
                  <a:lnTo>
                    <a:pt x="1483" y="551"/>
                  </a:lnTo>
                  <a:lnTo>
                    <a:pt x="1512" y="527"/>
                  </a:lnTo>
                  <a:lnTo>
                    <a:pt x="1527" y="519"/>
                  </a:lnTo>
                  <a:lnTo>
                    <a:pt x="1535" y="519"/>
                  </a:lnTo>
                  <a:lnTo>
                    <a:pt x="1571" y="519"/>
                  </a:lnTo>
                  <a:lnTo>
                    <a:pt x="1564" y="495"/>
                  </a:lnTo>
                  <a:lnTo>
                    <a:pt x="1527" y="495"/>
                  </a:lnTo>
                  <a:lnTo>
                    <a:pt x="1520" y="495"/>
                  </a:lnTo>
                  <a:lnTo>
                    <a:pt x="1498" y="471"/>
                  </a:lnTo>
                  <a:lnTo>
                    <a:pt x="1483" y="495"/>
                  </a:lnTo>
                  <a:lnTo>
                    <a:pt x="1446" y="511"/>
                  </a:lnTo>
                  <a:lnTo>
                    <a:pt x="1446" y="519"/>
                  </a:lnTo>
                  <a:lnTo>
                    <a:pt x="1424" y="527"/>
                  </a:lnTo>
                  <a:lnTo>
                    <a:pt x="1394" y="527"/>
                  </a:lnTo>
                  <a:lnTo>
                    <a:pt x="1350" y="527"/>
                  </a:lnTo>
                  <a:lnTo>
                    <a:pt x="1335" y="527"/>
                  </a:lnTo>
                  <a:lnTo>
                    <a:pt x="1320" y="551"/>
                  </a:lnTo>
                  <a:lnTo>
                    <a:pt x="1298" y="551"/>
                  </a:lnTo>
                  <a:lnTo>
                    <a:pt x="1284" y="551"/>
                  </a:lnTo>
                  <a:lnTo>
                    <a:pt x="1269" y="551"/>
                  </a:lnTo>
                  <a:lnTo>
                    <a:pt x="1261" y="551"/>
                  </a:lnTo>
                  <a:lnTo>
                    <a:pt x="1232" y="559"/>
                  </a:lnTo>
                  <a:lnTo>
                    <a:pt x="1232" y="551"/>
                  </a:lnTo>
                  <a:lnTo>
                    <a:pt x="1202" y="551"/>
                  </a:lnTo>
                  <a:lnTo>
                    <a:pt x="1188" y="559"/>
                  </a:lnTo>
                  <a:lnTo>
                    <a:pt x="1173" y="551"/>
                  </a:lnTo>
                  <a:lnTo>
                    <a:pt x="1137" y="551"/>
                  </a:lnTo>
                  <a:lnTo>
                    <a:pt x="1137" y="527"/>
                  </a:lnTo>
                  <a:lnTo>
                    <a:pt x="1129" y="527"/>
                  </a:lnTo>
                  <a:lnTo>
                    <a:pt x="1129" y="519"/>
                  </a:lnTo>
                  <a:lnTo>
                    <a:pt x="1137" y="511"/>
                  </a:lnTo>
                  <a:lnTo>
                    <a:pt x="1137" y="495"/>
                  </a:lnTo>
                  <a:lnTo>
                    <a:pt x="1129" y="471"/>
                  </a:lnTo>
                  <a:lnTo>
                    <a:pt x="1115" y="471"/>
                  </a:lnTo>
                  <a:lnTo>
                    <a:pt x="1100" y="471"/>
                  </a:lnTo>
                  <a:lnTo>
                    <a:pt x="1085" y="471"/>
                  </a:lnTo>
                  <a:lnTo>
                    <a:pt x="1100" y="519"/>
                  </a:lnTo>
                  <a:lnTo>
                    <a:pt x="1085" y="527"/>
                  </a:lnTo>
                  <a:lnTo>
                    <a:pt x="1100" y="551"/>
                  </a:lnTo>
                  <a:lnTo>
                    <a:pt x="1100" y="559"/>
                  </a:lnTo>
                  <a:lnTo>
                    <a:pt x="1085" y="575"/>
                  </a:lnTo>
                  <a:lnTo>
                    <a:pt x="1055" y="575"/>
                  </a:lnTo>
                  <a:lnTo>
                    <a:pt x="1048" y="575"/>
                  </a:lnTo>
                  <a:lnTo>
                    <a:pt x="1026" y="575"/>
                  </a:lnTo>
                  <a:lnTo>
                    <a:pt x="1019" y="559"/>
                  </a:lnTo>
                  <a:lnTo>
                    <a:pt x="1011" y="551"/>
                  </a:lnTo>
                  <a:lnTo>
                    <a:pt x="996" y="551"/>
                  </a:lnTo>
                  <a:lnTo>
                    <a:pt x="974" y="559"/>
                  </a:lnTo>
                  <a:lnTo>
                    <a:pt x="959" y="527"/>
                  </a:lnTo>
                  <a:lnTo>
                    <a:pt x="952" y="551"/>
                  </a:lnTo>
                  <a:lnTo>
                    <a:pt x="915" y="527"/>
                  </a:lnTo>
                  <a:lnTo>
                    <a:pt x="915" y="519"/>
                  </a:lnTo>
                  <a:lnTo>
                    <a:pt x="908" y="519"/>
                  </a:lnTo>
                  <a:lnTo>
                    <a:pt x="878" y="511"/>
                  </a:lnTo>
                  <a:lnTo>
                    <a:pt x="871" y="511"/>
                  </a:lnTo>
                  <a:lnTo>
                    <a:pt x="871" y="519"/>
                  </a:lnTo>
                  <a:lnTo>
                    <a:pt x="841" y="511"/>
                  </a:lnTo>
                  <a:lnTo>
                    <a:pt x="827" y="511"/>
                  </a:lnTo>
                  <a:lnTo>
                    <a:pt x="782" y="471"/>
                  </a:lnTo>
                  <a:lnTo>
                    <a:pt x="760" y="463"/>
                  </a:lnTo>
                  <a:lnTo>
                    <a:pt x="745" y="463"/>
                  </a:lnTo>
                  <a:lnTo>
                    <a:pt x="731" y="447"/>
                  </a:lnTo>
                  <a:lnTo>
                    <a:pt x="731" y="431"/>
                  </a:lnTo>
                  <a:lnTo>
                    <a:pt x="716" y="431"/>
                  </a:lnTo>
                  <a:lnTo>
                    <a:pt x="701" y="423"/>
                  </a:lnTo>
                  <a:lnTo>
                    <a:pt x="694" y="415"/>
                  </a:lnTo>
                  <a:lnTo>
                    <a:pt x="686" y="415"/>
                  </a:lnTo>
                  <a:lnTo>
                    <a:pt x="701" y="367"/>
                  </a:lnTo>
                  <a:lnTo>
                    <a:pt x="731" y="335"/>
                  </a:lnTo>
                  <a:lnTo>
                    <a:pt x="716" y="327"/>
                  </a:lnTo>
                  <a:lnTo>
                    <a:pt x="701" y="295"/>
                  </a:lnTo>
                  <a:lnTo>
                    <a:pt x="694" y="287"/>
                  </a:lnTo>
                  <a:lnTo>
                    <a:pt x="686" y="287"/>
                  </a:lnTo>
                  <a:lnTo>
                    <a:pt x="664" y="287"/>
                  </a:lnTo>
                  <a:lnTo>
                    <a:pt x="642" y="287"/>
                  </a:lnTo>
                  <a:lnTo>
                    <a:pt x="642" y="272"/>
                  </a:lnTo>
                  <a:lnTo>
                    <a:pt x="627" y="248"/>
                  </a:lnTo>
                  <a:lnTo>
                    <a:pt x="620" y="224"/>
                  </a:lnTo>
                  <a:lnTo>
                    <a:pt x="620" y="208"/>
                  </a:lnTo>
                  <a:lnTo>
                    <a:pt x="627" y="208"/>
                  </a:lnTo>
                  <a:lnTo>
                    <a:pt x="642" y="208"/>
                  </a:lnTo>
                  <a:lnTo>
                    <a:pt x="642" y="192"/>
                  </a:lnTo>
                  <a:lnTo>
                    <a:pt x="642" y="160"/>
                  </a:lnTo>
                  <a:lnTo>
                    <a:pt x="642" y="136"/>
                  </a:lnTo>
                  <a:lnTo>
                    <a:pt x="627" y="112"/>
                  </a:lnTo>
                  <a:lnTo>
                    <a:pt x="642" y="96"/>
                  </a:lnTo>
                  <a:lnTo>
                    <a:pt x="627" y="96"/>
                  </a:lnTo>
                  <a:lnTo>
                    <a:pt x="612" y="80"/>
                  </a:lnTo>
                  <a:lnTo>
                    <a:pt x="568" y="64"/>
                  </a:lnTo>
                  <a:lnTo>
                    <a:pt x="547" y="56"/>
                  </a:lnTo>
                  <a:lnTo>
                    <a:pt x="547" y="48"/>
                  </a:lnTo>
                  <a:lnTo>
                    <a:pt x="554" y="48"/>
                  </a:lnTo>
                  <a:lnTo>
                    <a:pt x="554" y="8"/>
                  </a:lnTo>
                  <a:lnTo>
                    <a:pt x="525" y="0"/>
                  </a:lnTo>
                  <a:lnTo>
                    <a:pt x="517" y="0"/>
                  </a:lnTo>
                  <a:lnTo>
                    <a:pt x="517" y="8"/>
                  </a:lnTo>
                  <a:lnTo>
                    <a:pt x="488" y="48"/>
                  </a:lnTo>
                  <a:lnTo>
                    <a:pt x="473" y="48"/>
                  </a:lnTo>
                  <a:lnTo>
                    <a:pt x="443" y="48"/>
                  </a:lnTo>
                  <a:lnTo>
                    <a:pt x="436" y="48"/>
                  </a:lnTo>
                  <a:lnTo>
                    <a:pt x="399" y="48"/>
                  </a:lnTo>
                  <a:lnTo>
                    <a:pt x="399" y="56"/>
                  </a:lnTo>
                  <a:lnTo>
                    <a:pt x="399" y="64"/>
                  </a:lnTo>
                  <a:lnTo>
                    <a:pt x="436" y="80"/>
                  </a:lnTo>
                  <a:lnTo>
                    <a:pt x="436" y="96"/>
                  </a:lnTo>
                  <a:lnTo>
                    <a:pt x="399" y="112"/>
                  </a:lnTo>
                  <a:lnTo>
                    <a:pt x="384" y="136"/>
                  </a:lnTo>
                  <a:lnTo>
                    <a:pt x="399" y="152"/>
                  </a:lnTo>
                  <a:lnTo>
                    <a:pt x="399" y="160"/>
                  </a:lnTo>
                  <a:lnTo>
                    <a:pt x="436" y="160"/>
                  </a:lnTo>
                  <a:lnTo>
                    <a:pt x="443" y="176"/>
                  </a:lnTo>
                  <a:lnTo>
                    <a:pt x="443" y="184"/>
                  </a:lnTo>
                  <a:lnTo>
                    <a:pt x="458" y="192"/>
                  </a:lnTo>
                  <a:lnTo>
                    <a:pt x="458" y="208"/>
                  </a:lnTo>
                  <a:lnTo>
                    <a:pt x="458" y="224"/>
                  </a:lnTo>
                  <a:lnTo>
                    <a:pt x="443" y="208"/>
                  </a:lnTo>
                  <a:lnTo>
                    <a:pt x="436" y="208"/>
                  </a:lnTo>
                  <a:lnTo>
                    <a:pt x="436" y="224"/>
                  </a:lnTo>
                  <a:lnTo>
                    <a:pt x="436" y="240"/>
                  </a:lnTo>
                  <a:lnTo>
                    <a:pt x="399" y="240"/>
                  </a:lnTo>
                  <a:lnTo>
                    <a:pt x="399" y="248"/>
                  </a:lnTo>
                  <a:lnTo>
                    <a:pt x="436" y="248"/>
                  </a:lnTo>
                  <a:lnTo>
                    <a:pt x="436" y="272"/>
                  </a:lnTo>
                  <a:lnTo>
                    <a:pt x="399" y="272"/>
                  </a:lnTo>
                  <a:lnTo>
                    <a:pt x="384" y="272"/>
                  </a:lnTo>
                  <a:lnTo>
                    <a:pt x="384" y="287"/>
                  </a:lnTo>
                  <a:lnTo>
                    <a:pt x="370" y="287"/>
                  </a:lnTo>
                  <a:lnTo>
                    <a:pt x="370" y="295"/>
                  </a:lnTo>
                  <a:lnTo>
                    <a:pt x="347" y="295"/>
                  </a:lnTo>
                  <a:lnTo>
                    <a:pt x="347" y="327"/>
                  </a:lnTo>
                  <a:lnTo>
                    <a:pt x="311" y="343"/>
                  </a:lnTo>
                  <a:lnTo>
                    <a:pt x="311" y="351"/>
                  </a:lnTo>
                  <a:lnTo>
                    <a:pt x="311" y="367"/>
                  </a:lnTo>
                  <a:lnTo>
                    <a:pt x="303" y="367"/>
                  </a:lnTo>
                  <a:lnTo>
                    <a:pt x="288" y="367"/>
                  </a:lnTo>
                  <a:lnTo>
                    <a:pt x="281" y="375"/>
                  </a:lnTo>
                  <a:lnTo>
                    <a:pt x="281" y="399"/>
                  </a:lnTo>
                  <a:lnTo>
                    <a:pt x="259" y="399"/>
                  </a:lnTo>
                  <a:lnTo>
                    <a:pt x="237" y="415"/>
                  </a:lnTo>
                  <a:lnTo>
                    <a:pt x="222" y="415"/>
                  </a:lnTo>
                  <a:lnTo>
                    <a:pt x="200" y="415"/>
                  </a:lnTo>
                  <a:lnTo>
                    <a:pt x="192" y="415"/>
                  </a:lnTo>
                  <a:lnTo>
                    <a:pt x="192" y="399"/>
                  </a:lnTo>
                  <a:lnTo>
                    <a:pt x="185" y="399"/>
                  </a:lnTo>
                  <a:lnTo>
                    <a:pt x="163" y="399"/>
                  </a:lnTo>
                  <a:lnTo>
                    <a:pt x="148" y="415"/>
                  </a:lnTo>
                  <a:lnTo>
                    <a:pt x="133" y="423"/>
                  </a:lnTo>
                  <a:lnTo>
                    <a:pt x="126" y="447"/>
                  </a:lnTo>
                  <a:lnTo>
                    <a:pt x="133" y="463"/>
                  </a:lnTo>
                  <a:lnTo>
                    <a:pt x="133" y="471"/>
                  </a:lnTo>
                  <a:lnTo>
                    <a:pt x="133" y="495"/>
                  </a:lnTo>
                  <a:lnTo>
                    <a:pt x="133" y="519"/>
                  </a:lnTo>
                  <a:lnTo>
                    <a:pt x="133" y="527"/>
                  </a:lnTo>
                  <a:lnTo>
                    <a:pt x="148" y="527"/>
                  </a:lnTo>
                  <a:lnTo>
                    <a:pt x="163" y="527"/>
                  </a:lnTo>
                  <a:lnTo>
                    <a:pt x="185" y="559"/>
                  </a:lnTo>
                  <a:lnTo>
                    <a:pt x="185" y="583"/>
                  </a:lnTo>
                  <a:lnTo>
                    <a:pt x="185" y="591"/>
                  </a:lnTo>
                  <a:lnTo>
                    <a:pt x="148" y="607"/>
                  </a:lnTo>
                  <a:lnTo>
                    <a:pt x="133" y="607"/>
                  </a:lnTo>
                  <a:lnTo>
                    <a:pt x="133" y="591"/>
                  </a:lnTo>
                  <a:lnTo>
                    <a:pt x="126" y="591"/>
                  </a:lnTo>
                  <a:lnTo>
                    <a:pt x="104" y="591"/>
                  </a:lnTo>
                  <a:lnTo>
                    <a:pt x="74" y="583"/>
                  </a:lnTo>
                  <a:lnTo>
                    <a:pt x="59" y="575"/>
                  </a:lnTo>
                  <a:lnTo>
                    <a:pt x="45" y="583"/>
                  </a:lnTo>
                  <a:lnTo>
                    <a:pt x="37" y="591"/>
                  </a:lnTo>
                  <a:lnTo>
                    <a:pt x="0" y="607"/>
                  </a:lnTo>
                  <a:lnTo>
                    <a:pt x="15" y="607"/>
                  </a:lnTo>
                  <a:lnTo>
                    <a:pt x="37" y="607"/>
                  </a:lnTo>
                  <a:lnTo>
                    <a:pt x="15" y="623"/>
                  </a:lnTo>
                  <a:lnTo>
                    <a:pt x="37" y="631"/>
                  </a:lnTo>
                  <a:lnTo>
                    <a:pt x="45" y="647"/>
                  </a:lnTo>
                  <a:lnTo>
                    <a:pt x="59" y="647"/>
                  </a:lnTo>
                  <a:lnTo>
                    <a:pt x="59" y="671"/>
                  </a:lnTo>
                  <a:lnTo>
                    <a:pt x="74" y="671"/>
                  </a:lnTo>
                  <a:lnTo>
                    <a:pt x="96" y="671"/>
                  </a:lnTo>
                  <a:lnTo>
                    <a:pt x="104" y="671"/>
                  </a:lnTo>
                  <a:lnTo>
                    <a:pt x="126" y="671"/>
                  </a:lnTo>
                  <a:lnTo>
                    <a:pt x="133" y="679"/>
                  </a:lnTo>
                  <a:lnTo>
                    <a:pt x="133" y="687"/>
                  </a:lnTo>
                  <a:lnTo>
                    <a:pt x="104" y="687"/>
                  </a:lnTo>
                  <a:lnTo>
                    <a:pt x="96" y="687"/>
                  </a:lnTo>
                  <a:lnTo>
                    <a:pt x="74" y="687"/>
                  </a:lnTo>
                  <a:lnTo>
                    <a:pt x="59" y="687"/>
                  </a:lnTo>
                  <a:lnTo>
                    <a:pt x="45" y="687"/>
                  </a:lnTo>
                  <a:lnTo>
                    <a:pt x="37" y="687"/>
                  </a:lnTo>
                  <a:lnTo>
                    <a:pt x="45" y="711"/>
                  </a:lnTo>
                  <a:lnTo>
                    <a:pt x="59" y="751"/>
                  </a:lnTo>
                  <a:lnTo>
                    <a:pt x="96" y="767"/>
                  </a:lnTo>
                  <a:lnTo>
                    <a:pt x="96" y="782"/>
                  </a:lnTo>
                  <a:lnTo>
                    <a:pt x="104" y="782"/>
                  </a:lnTo>
                  <a:lnTo>
                    <a:pt x="126" y="798"/>
                  </a:lnTo>
                  <a:lnTo>
                    <a:pt x="133" y="798"/>
                  </a:lnTo>
                  <a:lnTo>
                    <a:pt x="163" y="782"/>
                  </a:lnTo>
                  <a:lnTo>
                    <a:pt x="192" y="782"/>
                  </a:lnTo>
                  <a:lnTo>
                    <a:pt x="200" y="782"/>
                  </a:lnTo>
                  <a:lnTo>
                    <a:pt x="222" y="767"/>
                  </a:lnTo>
                  <a:lnTo>
                    <a:pt x="222" y="751"/>
                  </a:lnTo>
                  <a:lnTo>
                    <a:pt x="222" y="727"/>
                  </a:lnTo>
                  <a:lnTo>
                    <a:pt x="222" y="719"/>
                  </a:lnTo>
                  <a:lnTo>
                    <a:pt x="259" y="719"/>
                  </a:lnTo>
                  <a:lnTo>
                    <a:pt x="259" y="727"/>
                  </a:lnTo>
                  <a:lnTo>
                    <a:pt x="237" y="751"/>
                  </a:lnTo>
                  <a:lnTo>
                    <a:pt x="222" y="751"/>
                  </a:lnTo>
                  <a:lnTo>
                    <a:pt x="237" y="751"/>
                  </a:lnTo>
                  <a:lnTo>
                    <a:pt x="237" y="767"/>
                  </a:lnTo>
                  <a:lnTo>
                    <a:pt x="237" y="782"/>
                  </a:lnTo>
                  <a:lnTo>
                    <a:pt x="222" y="782"/>
                  </a:lnTo>
                  <a:lnTo>
                    <a:pt x="237" y="782"/>
                  </a:lnTo>
                  <a:lnTo>
                    <a:pt x="237" y="798"/>
                  </a:lnTo>
                  <a:lnTo>
                    <a:pt x="259" y="806"/>
                  </a:lnTo>
                  <a:lnTo>
                    <a:pt x="259" y="822"/>
                  </a:lnTo>
                  <a:lnTo>
                    <a:pt x="222" y="846"/>
                  </a:lnTo>
                  <a:lnTo>
                    <a:pt x="222" y="854"/>
                  </a:lnTo>
                  <a:lnTo>
                    <a:pt x="222" y="870"/>
                  </a:lnTo>
                  <a:lnTo>
                    <a:pt x="222" y="878"/>
                  </a:lnTo>
                  <a:lnTo>
                    <a:pt x="222" y="902"/>
                  </a:lnTo>
                  <a:lnTo>
                    <a:pt x="237" y="902"/>
                  </a:lnTo>
                  <a:lnTo>
                    <a:pt x="222" y="902"/>
                  </a:lnTo>
                  <a:lnTo>
                    <a:pt x="222" y="942"/>
                  </a:lnTo>
                  <a:lnTo>
                    <a:pt x="222" y="958"/>
                  </a:lnTo>
                  <a:lnTo>
                    <a:pt x="222" y="974"/>
                  </a:lnTo>
                  <a:lnTo>
                    <a:pt x="222" y="998"/>
                  </a:lnTo>
                  <a:lnTo>
                    <a:pt x="237" y="1030"/>
                  </a:lnTo>
                  <a:lnTo>
                    <a:pt x="237" y="1054"/>
                  </a:lnTo>
                  <a:lnTo>
                    <a:pt x="237" y="1062"/>
                  </a:lnTo>
                  <a:lnTo>
                    <a:pt x="259" y="1102"/>
                  </a:lnTo>
                  <a:lnTo>
                    <a:pt x="259" y="1110"/>
                  </a:lnTo>
                  <a:lnTo>
                    <a:pt x="259" y="1118"/>
                  </a:lnTo>
                  <a:lnTo>
                    <a:pt x="259" y="1134"/>
                  </a:lnTo>
                  <a:lnTo>
                    <a:pt x="281" y="1142"/>
                  </a:lnTo>
                  <a:lnTo>
                    <a:pt x="281" y="1158"/>
                  </a:lnTo>
                  <a:lnTo>
                    <a:pt x="288" y="1198"/>
                  </a:lnTo>
                  <a:lnTo>
                    <a:pt x="288" y="1230"/>
                  </a:lnTo>
                  <a:lnTo>
                    <a:pt x="303" y="1238"/>
                  </a:lnTo>
                  <a:lnTo>
                    <a:pt x="303" y="1285"/>
                  </a:lnTo>
                  <a:lnTo>
                    <a:pt x="311" y="1309"/>
                  </a:lnTo>
                  <a:lnTo>
                    <a:pt x="347" y="1317"/>
                  </a:lnTo>
                  <a:lnTo>
                    <a:pt x="355" y="1341"/>
                  </a:lnTo>
                  <a:lnTo>
                    <a:pt x="355" y="1373"/>
                  </a:lnTo>
                  <a:lnTo>
                    <a:pt x="370" y="1397"/>
                  </a:lnTo>
                  <a:lnTo>
                    <a:pt x="370" y="1453"/>
                  </a:lnTo>
                  <a:lnTo>
                    <a:pt x="370" y="1469"/>
                  </a:lnTo>
                  <a:lnTo>
                    <a:pt x="370" y="1485"/>
                  </a:lnTo>
                  <a:lnTo>
                    <a:pt x="384" y="1485"/>
                  </a:lnTo>
                  <a:lnTo>
                    <a:pt x="399" y="1485"/>
                  </a:lnTo>
                  <a:lnTo>
                    <a:pt x="399" y="1509"/>
                  </a:lnTo>
                  <a:lnTo>
                    <a:pt x="436" y="1517"/>
                  </a:lnTo>
                  <a:lnTo>
                    <a:pt x="436" y="1525"/>
                  </a:lnTo>
                  <a:lnTo>
                    <a:pt x="443" y="1525"/>
                  </a:lnTo>
                  <a:lnTo>
                    <a:pt x="458" y="1517"/>
                  </a:lnTo>
                  <a:lnTo>
                    <a:pt x="473" y="1509"/>
                  </a:lnTo>
                  <a:lnTo>
                    <a:pt x="488" y="1485"/>
                  </a:lnTo>
                  <a:lnTo>
                    <a:pt x="525" y="1485"/>
                  </a:lnTo>
                  <a:lnTo>
                    <a:pt x="547" y="1477"/>
                  </a:lnTo>
                  <a:lnTo>
                    <a:pt x="532" y="1477"/>
                  </a:lnTo>
                  <a:lnTo>
                    <a:pt x="525" y="1469"/>
                  </a:lnTo>
                  <a:lnTo>
                    <a:pt x="525" y="1453"/>
                  </a:lnTo>
                  <a:lnTo>
                    <a:pt x="532" y="1429"/>
                  </a:lnTo>
                  <a:lnTo>
                    <a:pt x="547" y="1421"/>
                  </a:lnTo>
                  <a:lnTo>
                    <a:pt x="568" y="1421"/>
                  </a:lnTo>
                  <a:lnTo>
                    <a:pt x="583" y="1421"/>
                  </a:lnTo>
                  <a:lnTo>
                    <a:pt x="583" y="1413"/>
                  </a:lnTo>
                  <a:lnTo>
                    <a:pt x="583" y="1397"/>
                  </a:lnTo>
                  <a:lnTo>
                    <a:pt x="583" y="1381"/>
                  </a:lnTo>
                  <a:lnTo>
                    <a:pt x="583" y="1373"/>
                  </a:lnTo>
                  <a:lnTo>
                    <a:pt x="583" y="1349"/>
                  </a:lnTo>
                  <a:lnTo>
                    <a:pt x="583" y="1341"/>
                  </a:lnTo>
                  <a:lnTo>
                    <a:pt x="598" y="1341"/>
                  </a:lnTo>
                  <a:lnTo>
                    <a:pt x="612" y="1317"/>
                  </a:lnTo>
                  <a:lnTo>
                    <a:pt x="612" y="1309"/>
                  </a:lnTo>
                  <a:lnTo>
                    <a:pt x="612" y="1301"/>
                  </a:lnTo>
                  <a:lnTo>
                    <a:pt x="620" y="1301"/>
                  </a:lnTo>
                  <a:lnTo>
                    <a:pt x="620" y="1293"/>
                  </a:lnTo>
                  <a:lnTo>
                    <a:pt x="627" y="1285"/>
                  </a:lnTo>
                  <a:lnTo>
                    <a:pt x="627" y="1254"/>
                  </a:lnTo>
                  <a:lnTo>
                    <a:pt x="620" y="1238"/>
                  </a:lnTo>
                  <a:lnTo>
                    <a:pt x="620" y="1230"/>
                  </a:lnTo>
                  <a:lnTo>
                    <a:pt x="612" y="1206"/>
                  </a:lnTo>
                  <a:lnTo>
                    <a:pt x="612" y="1190"/>
                  </a:lnTo>
                  <a:lnTo>
                    <a:pt x="620" y="1150"/>
                  </a:lnTo>
                  <a:lnTo>
                    <a:pt x="620" y="1134"/>
                  </a:lnTo>
                  <a:lnTo>
                    <a:pt x="627" y="1134"/>
                  </a:lnTo>
                  <a:lnTo>
                    <a:pt x="642" y="1134"/>
                  </a:lnTo>
                  <a:lnTo>
                    <a:pt x="664" y="1134"/>
                  </a:lnTo>
                  <a:lnTo>
                    <a:pt x="664" y="1142"/>
                  </a:lnTo>
                  <a:lnTo>
                    <a:pt x="671" y="1142"/>
                  </a:lnTo>
                  <a:lnTo>
                    <a:pt x="686" y="1134"/>
                  </a:lnTo>
                  <a:lnTo>
                    <a:pt x="686" y="1118"/>
                  </a:lnTo>
                  <a:lnTo>
                    <a:pt x="694" y="1110"/>
                  </a:lnTo>
                  <a:lnTo>
                    <a:pt x="701" y="1102"/>
                  </a:lnTo>
                  <a:lnTo>
                    <a:pt x="716" y="1110"/>
                  </a:lnTo>
                  <a:lnTo>
                    <a:pt x="731" y="1102"/>
                  </a:lnTo>
                  <a:lnTo>
                    <a:pt x="745" y="1078"/>
                  </a:lnTo>
                  <a:lnTo>
                    <a:pt x="760" y="1062"/>
                  </a:lnTo>
                  <a:lnTo>
                    <a:pt x="767" y="1062"/>
                  </a:lnTo>
                  <a:lnTo>
                    <a:pt x="782" y="1054"/>
                  </a:lnTo>
                  <a:lnTo>
                    <a:pt x="804" y="1054"/>
                  </a:lnTo>
                  <a:lnTo>
                    <a:pt x="827" y="1030"/>
                  </a:lnTo>
                  <a:lnTo>
                    <a:pt x="834" y="1014"/>
                  </a:lnTo>
                  <a:lnTo>
                    <a:pt x="841" y="1014"/>
                  </a:lnTo>
                  <a:lnTo>
                    <a:pt x="863" y="998"/>
                  </a:lnTo>
                  <a:lnTo>
                    <a:pt x="871" y="998"/>
                  </a:lnTo>
                  <a:lnTo>
                    <a:pt x="871" y="974"/>
                  </a:lnTo>
                  <a:lnTo>
                    <a:pt x="886" y="966"/>
                  </a:lnTo>
                  <a:lnTo>
                    <a:pt x="908" y="958"/>
                  </a:lnTo>
                  <a:lnTo>
                    <a:pt x="930" y="950"/>
                  </a:lnTo>
                  <a:lnTo>
                    <a:pt x="908" y="950"/>
                  </a:lnTo>
                  <a:lnTo>
                    <a:pt x="945" y="926"/>
                  </a:lnTo>
                  <a:lnTo>
                    <a:pt x="945" y="942"/>
                  </a:lnTo>
                  <a:lnTo>
                    <a:pt x="952" y="942"/>
                  </a:lnTo>
                  <a:lnTo>
                    <a:pt x="959" y="926"/>
                  </a:lnTo>
                  <a:lnTo>
                    <a:pt x="974" y="926"/>
                  </a:lnTo>
                  <a:lnTo>
                    <a:pt x="996" y="926"/>
                  </a:lnTo>
                  <a:lnTo>
                    <a:pt x="1011" y="902"/>
                  </a:lnTo>
                  <a:lnTo>
                    <a:pt x="1019" y="902"/>
                  </a:lnTo>
                  <a:lnTo>
                    <a:pt x="1026" y="878"/>
                  </a:lnTo>
                  <a:lnTo>
                    <a:pt x="1026" y="870"/>
                  </a:lnTo>
                  <a:lnTo>
                    <a:pt x="1019" y="854"/>
                  </a:lnTo>
                  <a:lnTo>
                    <a:pt x="1026" y="846"/>
                  </a:lnTo>
                  <a:lnTo>
                    <a:pt x="1048" y="838"/>
                  </a:lnTo>
                  <a:lnTo>
                    <a:pt x="1085" y="822"/>
                  </a:lnTo>
                  <a:lnTo>
                    <a:pt x="1085" y="798"/>
                  </a:lnTo>
                  <a:lnTo>
                    <a:pt x="1085" y="782"/>
                  </a:lnTo>
                  <a:lnTo>
                    <a:pt x="1085" y="798"/>
                  </a:lnTo>
                  <a:lnTo>
                    <a:pt x="1085" y="806"/>
                  </a:lnTo>
                  <a:lnTo>
                    <a:pt x="1085" y="822"/>
                  </a:lnTo>
                  <a:lnTo>
                    <a:pt x="1100" y="838"/>
                  </a:lnTo>
                  <a:lnTo>
                    <a:pt x="1115" y="838"/>
                  </a:lnTo>
                  <a:lnTo>
                    <a:pt x="1115" y="822"/>
                  </a:lnTo>
                  <a:lnTo>
                    <a:pt x="1115" y="806"/>
                  </a:lnTo>
                  <a:lnTo>
                    <a:pt x="1129" y="798"/>
                  </a:lnTo>
                  <a:lnTo>
                    <a:pt x="1137" y="798"/>
                  </a:lnTo>
                  <a:lnTo>
                    <a:pt x="1137" y="782"/>
                  </a:lnTo>
                  <a:lnTo>
                    <a:pt x="1137" y="751"/>
                  </a:lnTo>
                  <a:lnTo>
                    <a:pt x="1129" y="727"/>
                  </a:lnTo>
                  <a:lnTo>
                    <a:pt x="1129" y="719"/>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30" name="Group 398"/>
          <p:cNvGrpSpPr>
            <a:grpSpLocks/>
          </p:cNvGrpSpPr>
          <p:nvPr/>
        </p:nvGrpSpPr>
        <p:grpSpPr bwMode="auto">
          <a:xfrm>
            <a:off x="3187700" y="3406775"/>
            <a:ext cx="280988" cy="152400"/>
            <a:chOff x="2042" y="19834"/>
            <a:chExt cx="177" cy="96"/>
          </a:xfrm>
        </p:grpSpPr>
        <p:sp>
          <p:nvSpPr>
            <p:cNvPr id="658831" name="Freeform 399"/>
            <p:cNvSpPr>
              <a:spLocks/>
            </p:cNvSpPr>
            <p:nvPr/>
          </p:nvSpPr>
          <p:spPr bwMode="auto">
            <a:xfrm>
              <a:off x="2042" y="19834"/>
              <a:ext cx="177" cy="96"/>
            </a:xfrm>
            <a:custGeom>
              <a:avLst/>
              <a:gdLst>
                <a:gd name="T0" fmla="*/ 0 w 177"/>
                <a:gd name="T1" fmla="*/ 64 h 96"/>
                <a:gd name="T2" fmla="*/ 8 w 177"/>
                <a:gd name="T3" fmla="*/ 88 h 96"/>
                <a:gd name="T4" fmla="*/ 37 w 177"/>
                <a:gd name="T5" fmla="*/ 88 h 96"/>
                <a:gd name="T6" fmla="*/ 44 w 177"/>
                <a:gd name="T7" fmla="*/ 88 h 96"/>
                <a:gd name="T8" fmla="*/ 59 w 177"/>
                <a:gd name="T9" fmla="*/ 96 h 96"/>
                <a:gd name="T10" fmla="*/ 74 w 177"/>
                <a:gd name="T11" fmla="*/ 88 h 96"/>
                <a:gd name="T12" fmla="*/ 81 w 177"/>
                <a:gd name="T13" fmla="*/ 88 h 96"/>
                <a:gd name="T14" fmla="*/ 96 w 177"/>
                <a:gd name="T15" fmla="*/ 88 h 96"/>
                <a:gd name="T16" fmla="*/ 111 w 177"/>
                <a:gd name="T17" fmla="*/ 96 h 96"/>
                <a:gd name="T18" fmla="*/ 126 w 177"/>
                <a:gd name="T19" fmla="*/ 88 h 96"/>
                <a:gd name="T20" fmla="*/ 140 w 177"/>
                <a:gd name="T21" fmla="*/ 88 h 96"/>
                <a:gd name="T22" fmla="*/ 155 w 177"/>
                <a:gd name="T23" fmla="*/ 88 h 96"/>
                <a:gd name="T24" fmla="*/ 170 w 177"/>
                <a:gd name="T25" fmla="*/ 88 h 96"/>
                <a:gd name="T26" fmla="*/ 177 w 177"/>
                <a:gd name="T27" fmla="*/ 88 h 96"/>
                <a:gd name="T28" fmla="*/ 177 w 177"/>
                <a:gd name="T29" fmla="*/ 56 h 96"/>
                <a:gd name="T30" fmla="*/ 155 w 177"/>
                <a:gd name="T31" fmla="*/ 48 h 96"/>
                <a:gd name="T32" fmla="*/ 155 w 177"/>
                <a:gd name="T33" fmla="*/ 8 h 96"/>
                <a:gd name="T34" fmla="*/ 140 w 177"/>
                <a:gd name="T35" fmla="*/ 8 h 96"/>
                <a:gd name="T36" fmla="*/ 126 w 177"/>
                <a:gd name="T37" fmla="*/ 8 h 96"/>
                <a:gd name="T38" fmla="*/ 111 w 177"/>
                <a:gd name="T39" fmla="*/ 8 h 96"/>
                <a:gd name="T40" fmla="*/ 96 w 177"/>
                <a:gd name="T41" fmla="*/ 8 h 96"/>
                <a:gd name="T42" fmla="*/ 74 w 177"/>
                <a:gd name="T43" fmla="*/ 0 h 96"/>
                <a:gd name="T44" fmla="*/ 59 w 177"/>
                <a:gd name="T45" fmla="*/ 0 h 96"/>
                <a:gd name="T46" fmla="*/ 51 w 177"/>
                <a:gd name="T47" fmla="*/ 0 h 96"/>
                <a:gd name="T48" fmla="*/ 44 w 177"/>
                <a:gd name="T49" fmla="*/ 8 h 96"/>
                <a:gd name="T50" fmla="*/ 37 w 177"/>
                <a:gd name="T51" fmla="*/ 40 h 96"/>
                <a:gd name="T52" fmla="*/ 37 w 177"/>
                <a:gd name="T53" fmla="*/ 48 h 96"/>
                <a:gd name="T54" fmla="*/ 8 w 177"/>
                <a:gd name="T55" fmla="*/ 48 h 96"/>
                <a:gd name="T56" fmla="*/ 0 w 177"/>
                <a:gd name="T57" fmla="*/ 56 h 96"/>
                <a:gd name="T58" fmla="*/ 0 w 177"/>
                <a:gd name="T5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96">
                  <a:moveTo>
                    <a:pt x="0" y="64"/>
                  </a:moveTo>
                  <a:lnTo>
                    <a:pt x="8" y="88"/>
                  </a:lnTo>
                  <a:lnTo>
                    <a:pt x="37" y="88"/>
                  </a:lnTo>
                  <a:lnTo>
                    <a:pt x="44" y="88"/>
                  </a:lnTo>
                  <a:lnTo>
                    <a:pt x="59" y="96"/>
                  </a:lnTo>
                  <a:lnTo>
                    <a:pt x="74" y="88"/>
                  </a:lnTo>
                  <a:lnTo>
                    <a:pt x="81" y="88"/>
                  </a:lnTo>
                  <a:lnTo>
                    <a:pt x="96" y="88"/>
                  </a:lnTo>
                  <a:lnTo>
                    <a:pt x="111" y="96"/>
                  </a:lnTo>
                  <a:lnTo>
                    <a:pt x="126" y="88"/>
                  </a:lnTo>
                  <a:lnTo>
                    <a:pt x="140" y="88"/>
                  </a:lnTo>
                  <a:lnTo>
                    <a:pt x="155" y="88"/>
                  </a:lnTo>
                  <a:lnTo>
                    <a:pt x="170" y="88"/>
                  </a:lnTo>
                  <a:lnTo>
                    <a:pt x="177" y="88"/>
                  </a:lnTo>
                  <a:lnTo>
                    <a:pt x="177" y="56"/>
                  </a:lnTo>
                  <a:lnTo>
                    <a:pt x="155" y="48"/>
                  </a:lnTo>
                  <a:lnTo>
                    <a:pt x="155" y="8"/>
                  </a:lnTo>
                  <a:lnTo>
                    <a:pt x="140" y="8"/>
                  </a:lnTo>
                  <a:lnTo>
                    <a:pt x="126" y="8"/>
                  </a:lnTo>
                  <a:lnTo>
                    <a:pt x="111" y="8"/>
                  </a:lnTo>
                  <a:lnTo>
                    <a:pt x="96" y="8"/>
                  </a:lnTo>
                  <a:lnTo>
                    <a:pt x="74" y="0"/>
                  </a:lnTo>
                  <a:lnTo>
                    <a:pt x="59" y="0"/>
                  </a:lnTo>
                  <a:lnTo>
                    <a:pt x="51" y="0"/>
                  </a:lnTo>
                  <a:lnTo>
                    <a:pt x="44" y="8"/>
                  </a:lnTo>
                  <a:lnTo>
                    <a:pt x="37" y="40"/>
                  </a:lnTo>
                  <a:lnTo>
                    <a:pt x="37" y="48"/>
                  </a:lnTo>
                  <a:lnTo>
                    <a:pt x="8" y="48"/>
                  </a:lnTo>
                  <a:lnTo>
                    <a:pt x="0" y="56"/>
                  </a:lnTo>
                  <a:lnTo>
                    <a:pt x="0" y="64"/>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32" name="Freeform 400"/>
            <p:cNvSpPr>
              <a:spLocks/>
            </p:cNvSpPr>
            <p:nvPr/>
          </p:nvSpPr>
          <p:spPr bwMode="auto">
            <a:xfrm>
              <a:off x="2042" y="19834"/>
              <a:ext cx="177" cy="96"/>
            </a:xfrm>
            <a:custGeom>
              <a:avLst/>
              <a:gdLst>
                <a:gd name="T0" fmla="*/ 0 w 177"/>
                <a:gd name="T1" fmla="*/ 64 h 96"/>
                <a:gd name="T2" fmla="*/ 8 w 177"/>
                <a:gd name="T3" fmla="*/ 88 h 96"/>
                <a:gd name="T4" fmla="*/ 37 w 177"/>
                <a:gd name="T5" fmla="*/ 88 h 96"/>
                <a:gd name="T6" fmla="*/ 44 w 177"/>
                <a:gd name="T7" fmla="*/ 88 h 96"/>
                <a:gd name="T8" fmla="*/ 59 w 177"/>
                <a:gd name="T9" fmla="*/ 96 h 96"/>
                <a:gd name="T10" fmla="*/ 74 w 177"/>
                <a:gd name="T11" fmla="*/ 88 h 96"/>
                <a:gd name="T12" fmla="*/ 81 w 177"/>
                <a:gd name="T13" fmla="*/ 88 h 96"/>
                <a:gd name="T14" fmla="*/ 96 w 177"/>
                <a:gd name="T15" fmla="*/ 88 h 96"/>
                <a:gd name="T16" fmla="*/ 111 w 177"/>
                <a:gd name="T17" fmla="*/ 96 h 96"/>
                <a:gd name="T18" fmla="*/ 126 w 177"/>
                <a:gd name="T19" fmla="*/ 88 h 96"/>
                <a:gd name="T20" fmla="*/ 140 w 177"/>
                <a:gd name="T21" fmla="*/ 88 h 96"/>
                <a:gd name="T22" fmla="*/ 155 w 177"/>
                <a:gd name="T23" fmla="*/ 88 h 96"/>
                <a:gd name="T24" fmla="*/ 170 w 177"/>
                <a:gd name="T25" fmla="*/ 88 h 96"/>
                <a:gd name="T26" fmla="*/ 177 w 177"/>
                <a:gd name="T27" fmla="*/ 88 h 96"/>
                <a:gd name="T28" fmla="*/ 177 w 177"/>
                <a:gd name="T29" fmla="*/ 56 h 96"/>
                <a:gd name="T30" fmla="*/ 155 w 177"/>
                <a:gd name="T31" fmla="*/ 48 h 96"/>
                <a:gd name="T32" fmla="*/ 155 w 177"/>
                <a:gd name="T33" fmla="*/ 8 h 96"/>
                <a:gd name="T34" fmla="*/ 140 w 177"/>
                <a:gd name="T35" fmla="*/ 8 h 96"/>
                <a:gd name="T36" fmla="*/ 126 w 177"/>
                <a:gd name="T37" fmla="*/ 8 h 96"/>
                <a:gd name="T38" fmla="*/ 111 w 177"/>
                <a:gd name="T39" fmla="*/ 8 h 96"/>
                <a:gd name="T40" fmla="*/ 96 w 177"/>
                <a:gd name="T41" fmla="*/ 8 h 96"/>
                <a:gd name="T42" fmla="*/ 74 w 177"/>
                <a:gd name="T43" fmla="*/ 0 h 96"/>
                <a:gd name="T44" fmla="*/ 59 w 177"/>
                <a:gd name="T45" fmla="*/ 0 h 96"/>
                <a:gd name="T46" fmla="*/ 51 w 177"/>
                <a:gd name="T47" fmla="*/ 0 h 96"/>
                <a:gd name="T48" fmla="*/ 44 w 177"/>
                <a:gd name="T49" fmla="*/ 8 h 96"/>
                <a:gd name="T50" fmla="*/ 37 w 177"/>
                <a:gd name="T51" fmla="*/ 40 h 96"/>
                <a:gd name="T52" fmla="*/ 37 w 177"/>
                <a:gd name="T53" fmla="*/ 48 h 96"/>
                <a:gd name="T54" fmla="*/ 8 w 177"/>
                <a:gd name="T55" fmla="*/ 48 h 96"/>
                <a:gd name="T56" fmla="*/ 0 w 177"/>
                <a:gd name="T57" fmla="*/ 56 h 96"/>
                <a:gd name="T58" fmla="*/ 0 w 177"/>
                <a:gd name="T59"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7" h="96">
                  <a:moveTo>
                    <a:pt x="0" y="64"/>
                  </a:moveTo>
                  <a:lnTo>
                    <a:pt x="8" y="88"/>
                  </a:lnTo>
                  <a:lnTo>
                    <a:pt x="37" y="88"/>
                  </a:lnTo>
                  <a:lnTo>
                    <a:pt x="44" y="88"/>
                  </a:lnTo>
                  <a:lnTo>
                    <a:pt x="59" y="96"/>
                  </a:lnTo>
                  <a:lnTo>
                    <a:pt x="74" y="88"/>
                  </a:lnTo>
                  <a:lnTo>
                    <a:pt x="81" y="88"/>
                  </a:lnTo>
                  <a:lnTo>
                    <a:pt x="96" y="88"/>
                  </a:lnTo>
                  <a:lnTo>
                    <a:pt x="111" y="96"/>
                  </a:lnTo>
                  <a:lnTo>
                    <a:pt x="126" y="88"/>
                  </a:lnTo>
                  <a:lnTo>
                    <a:pt x="140" y="88"/>
                  </a:lnTo>
                  <a:lnTo>
                    <a:pt x="155" y="88"/>
                  </a:lnTo>
                  <a:lnTo>
                    <a:pt x="170" y="88"/>
                  </a:lnTo>
                  <a:lnTo>
                    <a:pt x="177" y="88"/>
                  </a:lnTo>
                  <a:lnTo>
                    <a:pt x="177" y="56"/>
                  </a:lnTo>
                  <a:lnTo>
                    <a:pt x="155" y="48"/>
                  </a:lnTo>
                  <a:lnTo>
                    <a:pt x="155" y="8"/>
                  </a:lnTo>
                  <a:lnTo>
                    <a:pt x="140" y="8"/>
                  </a:lnTo>
                  <a:lnTo>
                    <a:pt x="126" y="8"/>
                  </a:lnTo>
                  <a:lnTo>
                    <a:pt x="111" y="8"/>
                  </a:lnTo>
                  <a:lnTo>
                    <a:pt x="96" y="8"/>
                  </a:lnTo>
                  <a:lnTo>
                    <a:pt x="74" y="0"/>
                  </a:lnTo>
                  <a:lnTo>
                    <a:pt x="59" y="0"/>
                  </a:lnTo>
                  <a:lnTo>
                    <a:pt x="51" y="0"/>
                  </a:lnTo>
                  <a:lnTo>
                    <a:pt x="44" y="8"/>
                  </a:lnTo>
                  <a:lnTo>
                    <a:pt x="37" y="40"/>
                  </a:lnTo>
                  <a:lnTo>
                    <a:pt x="37" y="48"/>
                  </a:lnTo>
                  <a:lnTo>
                    <a:pt x="8" y="48"/>
                  </a:lnTo>
                  <a:lnTo>
                    <a:pt x="0" y="56"/>
                  </a:lnTo>
                  <a:lnTo>
                    <a:pt x="0" y="64"/>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33" name="Group 401"/>
          <p:cNvGrpSpPr>
            <a:grpSpLocks/>
          </p:cNvGrpSpPr>
          <p:nvPr/>
        </p:nvGrpSpPr>
        <p:grpSpPr bwMode="auto">
          <a:xfrm>
            <a:off x="3152775" y="3581400"/>
            <a:ext cx="409575" cy="468313"/>
            <a:chOff x="2020" y="19944"/>
            <a:chExt cx="258" cy="295"/>
          </a:xfrm>
        </p:grpSpPr>
        <p:sp>
          <p:nvSpPr>
            <p:cNvPr id="658834" name="Freeform 402"/>
            <p:cNvSpPr>
              <a:spLocks/>
            </p:cNvSpPr>
            <p:nvPr/>
          </p:nvSpPr>
          <p:spPr bwMode="auto">
            <a:xfrm>
              <a:off x="2020" y="19944"/>
              <a:ext cx="258" cy="295"/>
            </a:xfrm>
            <a:custGeom>
              <a:avLst/>
              <a:gdLst>
                <a:gd name="T0" fmla="*/ 251 w 258"/>
                <a:gd name="T1" fmla="*/ 279 h 295"/>
                <a:gd name="T2" fmla="*/ 251 w 258"/>
                <a:gd name="T3" fmla="*/ 231 h 295"/>
                <a:gd name="T4" fmla="*/ 199 w 258"/>
                <a:gd name="T5" fmla="*/ 144 h 295"/>
                <a:gd name="T6" fmla="*/ 177 w 258"/>
                <a:gd name="T7" fmla="*/ 184 h 295"/>
                <a:gd name="T8" fmla="*/ 162 w 258"/>
                <a:gd name="T9" fmla="*/ 152 h 295"/>
                <a:gd name="T10" fmla="*/ 162 w 258"/>
                <a:gd name="T11" fmla="*/ 136 h 295"/>
                <a:gd name="T12" fmla="*/ 177 w 258"/>
                <a:gd name="T13" fmla="*/ 128 h 295"/>
                <a:gd name="T14" fmla="*/ 214 w 258"/>
                <a:gd name="T15" fmla="*/ 112 h 295"/>
                <a:gd name="T16" fmla="*/ 222 w 258"/>
                <a:gd name="T17" fmla="*/ 96 h 295"/>
                <a:gd name="T18" fmla="*/ 222 w 258"/>
                <a:gd name="T19" fmla="*/ 56 h 295"/>
                <a:gd name="T20" fmla="*/ 177 w 258"/>
                <a:gd name="T21" fmla="*/ 56 h 295"/>
                <a:gd name="T22" fmla="*/ 133 w 258"/>
                <a:gd name="T23" fmla="*/ 56 h 295"/>
                <a:gd name="T24" fmla="*/ 88 w 258"/>
                <a:gd name="T25" fmla="*/ 56 h 295"/>
                <a:gd name="T26" fmla="*/ 81 w 258"/>
                <a:gd name="T27" fmla="*/ 8 h 295"/>
                <a:gd name="T28" fmla="*/ 37 w 258"/>
                <a:gd name="T29" fmla="*/ 0 h 295"/>
                <a:gd name="T30" fmla="*/ 0 w 258"/>
                <a:gd name="T31" fmla="*/ 40 h 295"/>
                <a:gd name="T32" fmla="*/ 37 w 258"/>
                <a:gd name="T33" fmla="*/ 56 h 295"/>
                <a:gd name="T34" fmla="*/ 0 w 258"/>
                <a:gd name="T35" fmla="*/ 72 h 295"/>
                <a:gd name="T36" fmla="*/ 8 w 258"/>
                <a:gd name="T37" fmla="*/ 104 h 295"/>
                <a:gd name="T38" fmla="*/ 30 w 258"/>
                <a:gd name="T39" fmla="*/ 136 h 295"/>
                <a:gd name="T40" fmla="*/ 30 w 258"/>
                <a:gd name="T41" fmla="*/ 152 h 295"/>
                <a:gd name="T42" fmla="*/ 37 w 258"/>
                <a:gd name="T43" fmla="*/ 184 h 295"/>
                <a:gd name="T44" fmla="*/ 52 w 258"/>
                <a:gd name="T45" fmla="*/ 215 h 295"/>
                <a:gd name="T46" fmla="*/ 37 w 258"/>
                <a:gd name="T47" fmla="*/ 231 h 295"/>
                <a:gd name="T48" fmla="*/ 52 w 258"/>
                <a:gd name="T49" fmla="*/ 247 h 295"/>
                <a:gd name="T50" fmla="*/ 88 w 258"/>
                <a:gd name="T51" fmla="*/ 231 h 295"/>
                <a:gd name="T52" fmla="*/ 88 w 258"/>
                <a:gd name="T53" fmla="*/ 231 h 295"/>
                <a:gd name="T54" fmla="*/ 96 w 258"/>
                <a:gd name="T55" fmla="*/ 239 h 295"/>
                <a:gd name="T56" fmla="*/ 133 w 258"/>
                <a:gd name="T57" fmla="*/ 231 h 295"/>
                <a:gd name="T58" fmla="*/ 133 w 258"/>
                <a:gd name="T59" fmla="*/ 192 h 295"/>
                <a:gd name="T60" fmla="*/ 111 w 258"/>
                <a:gd name="T61" fmla="*/ 160 h 295"/>
                <a:gd name="T62" fmla="*/ 133 w 258"/>
                <a:gd name="T63" fmla="*/ 152 h 295"/>
                <a:gd name="T64" fmla="*/ 140 w 258"/>
                <a:gd name="T65" fmla="*/ 184 h 295"/>
                <a:gd name="T66" fmla="*/ 177 w 258"/>
                <a:gd name="T67" fmla="*/ 192 h 295"/>
                <a:gd name="T68" fmla="*/ 199 w 258"/>
                <a:gd name="T69" fmla="*/ 231 h 295"/>
                <a:gd name="T70" fmla="*/ 199 w 258"/>
                <a:gd name="T71" fmla="*/ 279 h 295"/>
                <a:gd name="T72" fmla="*/ 214 w 258"/>
                <a:gd name="T73" fmla="*/ 295 h 295"/>
                <a:gd name="T74" fmla="*/ 222 w 258"/>
                <a:gd name="T75" fmla="*/ 2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 h="295">
                  <a:moveTo>
                    <a:pt x="236" y="247"/>
                  </a:moveTo>
                  <a:lnTo>
                    <a:pt x="251" y="279"/>
                  </a:lnTo>
                  <a:lnTo>
                    <a:pt x="258" y="279"/>
                  </a:lnTo>
                  <a:lnTo>
                    <a:pt x="251" y="231"/>
                  </a:lnTo>
                  <a:lnTo>
                    <a:pt x="222" y="144"/>
                  </a:lnTo>
                  <a:lnTo>
                    <a:pt x="199" y="144"/>
                  </a:lnTo>
                  <a:lnTo>
                    <a:pt x="199" y="184"/>
                  </a:lnTo>
                  <a:lnTo>
                    <a:pt x="177" y="184"/>
                  </a:lnTo>
                  <a:lnTo>
                    <a:pt x="177" y="160"/>
                  </a:lnTo>
                  <a:lnTo>
                    <a:pt x="162" y="152"/>
                  </a:lnTo>
                  <a:lnTo>
                    <a:pt x="162" y="144"/>
                  </a:lnTo>
                  <a:lnTo>
                    <a:pt x="162" y="136"/>
                  </a:lnTo>
                  <a:lnTo>
                    <a:pt x="177" y="136"/>
                  </a:lnTo>
                  <a:lnTo>
                    <a:pt x="177" y="128"/>
                  </a:lnTo>
                  <a:lnTo>
                    <a:pt x="199" y="104"/>
                  </a:lnTo>
                  <a:lnTo>
                    <a:pt x="214" y="112"/>
                  </a:lnTo>
                  <a:lnTo>
                    <a:pt x="214" y="104"/>
                  </a:lnTo>
                  <a:lnTo>
                    <a:pt x="222" y="96"/>
                  </a:lnTo>
                  <a:lnTo>
                    <a:pt x="222" y="72"/>
                  </a:lnTo>
                  <a:lnTo>
                    <a:pt x="222" y="56"/>
                  </a:lnTo>
                  <a:lnTo>
                    <a:pt x="199" y="56"/>
                  </a:lnTo>
                  <a:lnTo>
                    <a:pt x="177" y="56"/>
                  </a:lnTo>
                  <a:lnTo>
                    <a:pt x="147" y="56"/>
                  </a:lnTo>
                  <a:lnTo>
                    <a:pt x="133" y="56"/>
                  </a:lnTo>
                  <a:lnTo>
                    <a:pt x="111" y="56"/>
                  </a:lnTo>
                  <a:lnTo>
                    <a:pt x="88" y="56"/>
                  </a:lnTo>
                  <a:lnTo>
                    <a:pt x="88" y="16"/>
                  </a:lnTo>
                  <a:lnTo>
                    <a:pt x="81" y="8"/>
                  </a:lnTo>
                  <a:lnTo>
                    <a:pt x="59" y="16"/>
                  </a:lnTo>
                  <a:lnTo>
                    <a:pt x="37" y="0"/>
                  </a:lnTo>
                  <a:lnTo>
                    <a:pt x="8" y="0"/>
                  </a:lnTo>
                  <a:lnTo>
                    <a:pt x="0" y="40"/>
                  </a:lnTo>
                  <a:lnTo>
                    <a:pt x="30" y="48"/>
                  </a:lnTo>
                  <a:lnTo>
                    <a:pt x="37" y="56"/>
                  </a:lnTo>
                  <a:lnTo>
                    <a:pt x="8" y="56"/>
                  </a:lnTo>
                  <a:lnTo>
                    <a:pt x="0" y="72"/>
                  </a:lnTo>
                  <a:lnTo>
                    <a:pt x="0" y="96"/>
                  </a:lnTo>
                  <a:lnTo>
                    <a:pt x="8" y="104"/>
                  </a:lnTo>
                  <a:lnTo>
                    <a:pt x="30" y="112"/>
                  </a:lnTo>
                  <a:lnTo>
                    <a:pt x="30" y="136"/>
                  </a:lnTo>
                  <a:lnTo>
                    <a:pt x="30" y="144"/>
                  </a:lnTo>
                  <a:lnTo>
                    <a:pt x="30" y="152"/>
                  </a:lnTo>
                  <a:lnTo>
                    <a:pt x="37" y="160"/>
                  </a:lnTo>
                  <a:lnTo>
                    <a:pt x="37" y="184"/>
                  </a:lnTo>
                  <a:lnTo>
                    <a:pt x="52" y="200"/>
                  </a:lnTo>
                  <a:lnTo>
                    <a:pt x="52" y="215"/>
                  </a:lnTo>
                  <a:lnTo>
                    <a:pt x="52" y="231"/>
                  </a:lnTo>
                  <a:lnTo>
                    <a:pt x="37" y="231"/>
                  </a:lnTo>
                  <a:lnTo>
                    <a:pt x="52" y="239"/>
                  </a:lnTo>
                  <a:lnTo>
                    <a:pt x="52" y="247"/>
                  </a:lnTo>
                  <a:lnTo>
                    <a:pt x="81" y="239"/>
                  </a:lnTo>
                  <a:lnTo>
                    <a:pt x="88" y="231"/>
                  </a:lnTo>
                  <a:lnTo>
                    <a:pt x="88" y="215"/>
                  </a:lnTo>
                  <a:lnTo>
                    <a:pt x="88" y="231"/>
                  </a:lnTo>
                  <a:lnTo>
                    <a:pt x="96" y="231"/>
                  </a:lnTo>
                  <a:lnTo>
                    <a:pt x="96" y="239"/>
                  </a:lnTo>
                  <a:lnTo>
                    <a:pt x="111" y="231"/>
                  </a:lnTo>
                  <a:lnTo>
                    <a:pt x="133" y="231"/>
                  </a:lnTo>
                  <a:lnTo>
                    <a:pt x="140" y="215"/>
                  </a:lnTo>
                  <a:lnTo>
                    <a:pt x="133" y="192"/>
                  </a:lnTo>
                  <a:lnTo>
                    <a:pt x="111" y="184"/>
                  </a:lnTo>
                  <a:lnTo>
                    <a:pt x="111" y="160"/>
                  </a:lnTo>
                  <a:lnTo>
                    <a:pt x="111" y="152"/>
                  </a:lnTo>
                  <a:lnTo>
                    <a:pt x="133" y="152"/>
                  </a:lnTo>
                  <a:lnTo>
                    <a:pt x="133" y="160"/>
                  </a:lnTo>
                  <a:lnTo>
                    <a:pt x="140" y="184"/>
                  </a:lnTo>
                  <a:lnTo>
                    <a:pt x="162" y="192"/>
                  </a:lnTo>
                  <a:lnTo>
                    <a:pt x="177" y="192"/>
                  </a:lnTo>
                  <a:lnTo>
                    <a:pt x="177" y="215"/>
                  </a:lnTo>
                  <a:lnTo>
                    <a:pt x="199" y="231"/>
                  </a:lnTo>
                  <a:lnTo>
                    <a:pt x="199" y="239"/>
                  </a:lnTo>
                  <a:lnTo>
                    <a:pt x="199" y="279"/>
                  </a:lnTo>
                  <a:lnTo>
                    <a:pt x="199" y="287"/>
                  </a:lnTo>
                  <a:lnTo>
                    <a:pt x="214" y="295"/>
                  </a:lnTo>
                  <a:lnTo>
                    <a:pt x="222" y="279"/>
                  </a:lnTo>
                  <a:lnTo>
                    <a:pt x="222" y="247"/>
                  </a:lnTo>
                  <a:lnTo>
                    <a:pt x="236" y="247"/>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35" name="Freeform 403"/>
            <p:cNvSpPr>
              <a:spLocks/>
            </p:cNvSpPr>
            <p:nvPr/>
          </p:nvSpPr>
          <p:spPr bwMode="auto">
            <a:xfrm>
              <a:off x="2020" y="19944"/>
              <a:ext cx="258" cy="295"/>
            </a:xfrm>
            <a:custGeom>
              <a:avLst/>
              <a:gdLst>
                <a:gd name="T0" fmla="*/ 251 w 258"/>
                <a:gd name="T1" fmla="*/ 279 h 295"/>
                <a:gd name="T2" fmla="*/ 251 w 258"/>
                <a:gd name="T3" fmla="*/ 231 h 295"/>
                <a:gd name="T4" fmla="*/ 199 w 258"/>
                <a:gd name="T5" fmla="*/ 144 h 295"/>
                <a:gd name="T6" fmla="*/ 177 w 258"/>
                <a:gd name="T7" fmla="*/ 184 h 295"/>
                <a:gd name="T8" fmla="*/ 162 w 258"/>
                <a:gd name="T9" fmla="*/ 152 h 295"/>
                <a:gd name="T10" fmla="*/ 162 w 258"/>
                <a:gd name="T11" fmla="*/ 136 h 295"/>
                <a:gd name="T12" fmla="*/ 177 w 258"/>
                <a:gd name="T13" fmla="*/ 128 h 295"/>
                <a:gd name="T14" fmla="*/ 214 w 258"/>
                <a:gd name="T15" fmla="*/ 112 h 295"/>
                <a:gd name="T16" fmla="*/ 222 w 258"/>
                <a:gd name="T17" fmla="*/ 96 h 295"/>
                <a:gd name="T18" fmla="*/ 222 w 258"/>
                <a:gd name="T19" fmla="*/ 56 h 295"/>
                <a:gd name="T20" fmla="*/ 177 w 258"/>
                <a:gd name="T21" fmla="*/ 56 h 295"/>
                <a:gd name="T22" fmla="*/ 133 w 258"/>
                <a:gd name="T23" fmla="*/ 56 h 295"/>
                <a:gd name="T24" fmla="*/ 88 w 258"/>
                <a:gd name="T25" fmla="*/ 56 h 295"/>
                <a:gd name="T26" fmla="*/ 81 w 258"/>
                <a:gd name="T27" fmla="*/ 8 h 295"/>
                <a:gd name="T28" fmla="*/ 37 w 258"/>
                <a:gd name="T29" fmla="*/ 0 h 295"/>
                <a:gd name="T30" fmla="*/ 0 w 258"/>
                <a:gd name="T31" fmla="*/ 40 h 295"/>
                <a:gd name="T32" fmla="*/ 37 w 258"/>
                <a:gd name="T33" fmla="*/ 56 h 295"/>
                <a:gd name="T34" fmla="*/ 0 w 258"/>
                <a:gd name="T35" fmla="*/ 72 h 295"/>
                <a:gd name="T36" fmla="*/ 8 w 258"/>
                <a:gd name="T37" fmla="*/ 104 h 295"/>
                <a:gd name="T38" fmla="*/ 30 w 258"/>
                <a:gd name="T39" fmla="*/ 136 h 295"/>
                <a:gd name="T40" fmla="*/ 30 w 258"/>
                <a:gd name="T41" fmla="*/ 152 h 295"/>
                <a:gd name="T42" fmla="*/ 37 w 258"/>
                <a:gd name="T43" fmla="*/ 184 h 295"/>
                <a:gd name="T44" fmla="*/ 52 w 258"/>
                <a:gd name="T45" fmla="*/ 215 h 295"/>
                <a:gd name="T46" fmla="*/ 37 w 258"/>
                <a:gd name="T47" fmla="*/ 231 h 295"/>
                <a:gd name="T48" fmla="*/ 52 w 258"/>
                <a:gd name="T49" fmla="*/ 247 h 295"/>
                <a:gd name="T50" fmla="*/ 88 w 258"/>
                <a:gd name="T51" fmla="*/ 231 h 295"/>
                <a:gd name="T52" fmla="*/ 88 w 258"/>
                <a:gd name="T53" fmla="*/ 231 h 295"/>
                <a:gd name="T54" fmla="*/ 96 w 258"/>
                <a:gd name="T55" fmla="*/ 239 h 295"/>
                <a:gd name="T56" fmla="*/ 133 w 258"/>
                <a:gd name="T57" fmla="*/ 231 h 295"/>
                <a:gd name="T58" fmla="*/ 133 w 258"/>
                <a:gd name="T59" fmla="*/ 192 h 295"/>
                <a:gd name="T60" fmla="*/ 111 w 258"/>
                <a:gd name="T61" fmla="*/ 160 h 295"/>
                <a:gd name="T62" fmla="*/ 133 w 258"/>
                <a:gd name="T63" fmla="*/ 152 h 295"/>
                <a:gd name="T64" fmla="*/ 140 w 258"/>
                <a:gd name="T65" fmla="*/ 184 h 295"/>
                <a:gd name="T66" fmla="*/ 177 w 258"/>
                <a:gd name="T67" fmla="*/ 192 h 295"/>
                <a:gd name="T68" fmla="*/ 199 w 258"/>
                <a:gd name="T69" fmla="*/ 231 h 295"/>
                <a:gd name="T70" fmla="*/ 199 w 258"/>
                <a:gd name="T71" fmla="*/ 279 h 295"/>
                <a:gd name="T72" fmla="*/ 214 w 258"/>
                <a:gd name="T73" fmla="*/ 295 h 295"/>
                <a:gd name="T74" fmla="*/ 222 w 258"/>
                <a:gd name="T75" fmla="*/ 24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 h="295">
                  <a:moveTo>
                    <a:pt x="236" y="247"/>
                  </a:moveTo>
                  <a:lnTo>
                    <a:pt x="251" y="279"/>
                  </a:lnTo>
                  <a:lnTo>
                    <a:pt x="258" y="279"/>
                  </a:lnTo>
                  <a:lnTo>
                    <a:pt x="251" y="231"/>
                  </a:lnTo>
                  <a:lnTo>
                    <a:pt x="222" y="144"/>
                  </a:lnTo>
                  <a:lnTo>
                    <a:pt x="199" y="144"/>
                  </a:lnTo>
                  <a:lnTo>
                    <a:pt x="199" y="184"/>
                  </a:lnTo>
                  <a:lnTo>
                    <a:pt x="177" y="184"/>
                  </a:lnTo>
                  <a:lnTo>
                    <a:pt x="177" y="160"/>
                  </a:lnTo>
                  <a:lnTo>
                    <a:pt x="162" y="152"/>
                  </a:lnTo>
                  <a:lnTo>
                    <a:pt x="162" y="144"/>
                  </a:lnTo>
                  <a:lnTo>
                    <a:pt x="162" y="136"/>
                  </a:lnTo>
                  <a:lnTo>
                    <a:pt x="177" y="136"/>
                  </a:lnTo>
                  <a:lnTo>
                    <a:pt x="177" y="128"/>
                  </a:lnTo>
                  <a:lnTo>
                    <a:pt x="199" y="104"/>
                  </a:lnTo>
                  <a:lnTo>
                    <a:pt x="214" y="112"/>
                  </a:lnTo>
                  <a:lnTo>
                    <a:pt x="214" y="104"/>
                  </a:lnTo>
                  <a:lnTo>
                    <a:pt x="222" y="96"/>
                  </a:lnTo>
                  <a:lnTo>
                    <a:pt x="222" y="72"/>
                  </a:lnTo>
                  <a:lnTo>
                    <a:pt x="222" y="56"/>
                  </a:lnTo>
                  <a:lnTo>
                    <a:pt x="199" y="56"/>
                  </a:lnTo>
                  <a:lnTo>
                    <a:pt x="177" y="56"/>
                  </a:lnTo>
                  <a:lnTo>
                    <a:pt x="147" y="56"/>
                  </a:lnTo>
                  <a:lnTo>
                    <a:pt x="133" y="56"/>
                  </a:lnTo>
                  <a:lnTo>
                    <a:pt x="111" y="56"/>
                  </a:lnTo>
                  <a:lnTo>
                    <a:pt x="88" y="56"/>
                  </a:lnTo>
                  <a:lnTo>
                    <a:pt x="88" y="16"/>
                  </a:lnTo>
                  <a:lnTo>
                    <a:pt x="81" y="8"/>
                  </a:lnTo>
                  <a:lnTo>
                    <a:pt x="59" y="16"/>
                  </a:lnTo>
                  <a:lnTo>
                    <a:pt x="37" y="0"/>
                  </a:lnTo>
                  <a:lnTo>
                    <a:pt x="8" y="0"/>
                  </a:lnTo>
                  <a:lnTo>
                    <a:pt x="0" y="40"/>
                  </a:lnTo>
                  <a:lnTo>
                    <a:pt x="30" y="48"/>
                  </a:lnTo>
                  <a:lnTo>
                    <a:pt x="37" y="56"/>
                  </a:lnTo>
                  <a:lnTo>
                    <a:pt x="8" y="56"/>
                  </a:lnTo>
                  <a:lnTo>
                    <a:pt x="0" y="72"/>
                  </a:lnTo>
                  <a:lnTo>
                    <a:pt x="0" y="96"/>
                  </a:lnTo>
                  <a:lnTo>
                    <a:pt x="8" y="104"/>
                  </a:lnTo>
                  <a:lnTo>
                    <a:pt x="30" y="112"/>
                  </a:lnTo>
                  <a:lnTo>
                    <a:pt x="30" y="136"/>
                  </a:lnTo>
                  <a:lnTo>
                    <a:pt x="30" y="144"/>
                  </a:lnTo>
                  <a:lnTo>
                    <a:pt x="30" y="152"/>
                  </a:lnTo>
                  <a:lnTo>
                    <a:pt x="37" y="160"/>
                  </a:lnTo>
                  <a:lnTo>
                    <a:pt x="37" y="184"/>
                  </a:lnTo>
                  <a:lnTo>
                    <a:pt x="52" y="200"/>
                  </a:lnTo>
                  <a:lnTo>
                    <a:pt x="52" y="215"/>
                  </a:lnTo>
                  <a:lnTo>
                    <a:pt x="52" y="231"/>
                  </a:lnTo>
                  <a:lnTo>
                    <a:pt x="37" y="231"/>
                  </a:lnTo>
                  <a:lnTo>
                    <a:pt x="52" y="239"/>
                  </a:lnTo>
                  <a:lnTo>
                    <a:pt x="52" y="247"/>
                  </a:lnTo>
                  <a:lnTo>
                    <a:pt x="81" y="239"/>
                  </a:lnTo>
                  <a:lnTo>
                    <a:pt x="88" y="231"/>
                  </a:lnTo>
                  <a:lnTo>
                    <a:pt x="88" y="215"/>
                  </a:lnTo>
                  <a:lnTo>
                    <a:pt x="88" y="231"/>
                  </a:lnTo>
                  <a:lnTo>
                    <a:pt x="96" y="231"/>
                  </a:lnTo>
                  <a:lnTo>
                    <a:pt x="96" y="239"/>
                  </a:lnTo>
                  <a:lnTo>
                    <a:pt x="111" y="231"/>
                  </a:lnTo>
                  <a:lnTo>
                    <a:pt x="133" y="231"/>
                  </a:lnTo>
                  <a:lnTo>
                    <a:pt x="140" y="215"/>
                  </a:lnTo>
                  <a:lnTo>
                    <a:pt x="133" y="192"/>
                  </a:lnTo>
                  <a:lnTo>
                    <a:pt x="111" y="184"/>
                  </a:lnTo>
                  <a:lnTo>
                    <a:pt x="111" y="160"/>
                  </a:lnTo>
                  <a:lnTo>
                    <a:pt x="111" y="152"/>
                  </a:lnTo>
                  <a:lnTo>
                    <a:pt x="133" y="152"/>
                  </a:lnTo>
                  <a:lnTo>
                    <a:pt x="133" y="160"/>
                  </a:lnTo>
                  <a:lnTo>
                    <a:pt x="140" y="184"/>
                  </a:lnTo>
                  <a:lnTo>
                    <a:pt x="162" y="192"/>
                  </a:lnTo>
                  <a:lnTo>
                    <a:pt x="177" y="192"/>
                  </a:lnTo>
                  <a:lnTo>
                    <a:pt x="177" y="215"/>
                  </a:lnTo>
                  <a:lnTo>
                    <a:pt x="199" y="231"/>
                  </a:lnTo>
                  <a:lnTo>
                    <a:pt x="199" y="239"/>
                  </a:lnTo>
                  <a:lnTo>
                    <a:pt x="199" y="279"/>
                  </a:lnTo>
                  <a:lnTo>
                    <a:pt x="199" y="287"/>
                  </a:lnTo>
                  <a:lnTo>
                    <a:pt x="214" y="295"/>
                  </a:lnTo>
                  <a:lnTo>
                    <a:pt x="222" y="279"/>
                  </a:lnTo>
                  <a:lnTo>
                    <a:pt x="222" y="247"/>
                  </a:lnTo>
                  <a:lnTo>
                    <a:pt x="236" y="247"/>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36" name="Group 404"/>
          <p:cNvGrpSpPr>
            <a:grpSpLocks/>
          </p:cNvGrpSpPr>
          <p:nvPr/>
        </p:nvGrpSpPr>
        <p:grpSpPr bwMode="auto">
          <a:xfrm>
            <a:off x="3497263" y="3362325"/>
            <a:ext cx="796925" cy="1597025"/>
            <a:chOff x="2237" y="19806"/>
            <a:chExt cx="502" cy="1006"/>
          </a:xfrm>
        </p:grpSpPr>
        <p:sp>
          <p:nvSpPr>
            <p:cNvPr id="658837" name="Freeform 405"/>
            <p:cNvSpPr>
              <a:spLocks/>
            </p:cNvSpPr>
            <p:nvPr/>
          </p:nvSpPr>
          <p:spPr bwMode="auto">
            <a:xfrm>
              <a:off x="2237" y="19806"/>
              <a:ext cx="502" cy="1006"/>
            </a:xfrm>
            <a:custGeom>
              <a:avLst/>
              <a:gdLst>
                <a:gd name="T0" fmla="*/ 436 w 502"/>
                <a:gd name="T1" fmla="*/ 870 h 1006"/>
                <a:gd name="T2" fmla="*/ 429 w 502"/>
                <a:gd name="T3" fmla="*/ 823 h 1006"/>
                <a:gd name="T4" fmla="*/ 407 w 502"/>
                <a:gd name="T5" fmla="*/ 783 h 1006"/>
                <a:gd name="T6" fmla="*/ 378 w 502"/>
                <a:gd name="T7" fmla="*/ 759 h 1006"/>
                <a:gd name="T8" fmla="*/ 378 w 502"/>
                <a:gd name="T9" fmla="*/ 719 h 1006"/>
                <a:gd name="T10" fmla="*/ 378 w 502"/>
                <a:gd name="T11" fmla="*/ 671 h 1006"/>
                <a:gd name="T12" fmla="*/ 370 w 502"/>
                <a:gd name="T13" fmla="*/ 623 h 1006"/>
                <a:gd name="T14" fmla="*/ 326 w 502"/>
                <a:gd name="T15" fmla="*/ 559 h 1006"/>
                <a:gd name="T16" fmla="*/ 333 w 502"/>
                <a:gd name="T17" fmla="*/ 511 h 1006"/>
                <a:gd name="T18" fmla="*/ 341 w 502"/>
                <a:gd name="T19" fmla="*/ 471 h 1006"/>
                <a:gd name="T20" fmla="*/ 385 w 502"/>
                <a:gd name="T21" fmla="*/ 439 h 1006"/>
                <a:gd name="T22" fmla="*/ 429 w 502"/>
                <a:gd name="T23" fmla="*/ 431 h 1006"/>
                <a:gd name="T24" fmla="*/ 458 w 502"/>
                <a:gd name="T25" fmla="*/ 407 h 1006"/>
                <a:gd name="T26" fmla="*/ 502 w 502"/>
                <a:gd name="T27" fmla="*/ 367 h 1006"/>
                <a:gd name="T28" fmla="*/ 473 w 502"/>
                <a:gd name="T29" fmla="*/ 351 h 1006"/>
                <a:gd name="T30" fmla="*/ 436 w 502"/>
                <a:gd name="T31" fmla="*/ 351 h 1006"/>
                <a:gd name="T32" fmla="*/ 407 w 502"/>
                <a:gd name="T33" fmla="*/ 335 h 1006"/>
                <a:gd name="T34" fmla="*/ 407 w 502"/>
                <a:gd name="T35" fmla="*/ 288 h 1006"/>
                <a:gd name="T36" fmla="*/ 378 w 502"/>
                <a:gd name="T37" fmla="*/ 288 h 1006"/>
                <a:gd name="T38" fmla="*/ 356 w 502"/>
                <a:gd name="T39" fmla="*/ 240 h 1006"/>
                <a:gd name="T40" fmla="*/ 311 w 502"/>
                <a:gd name="T41" fmla="*/ 232 h 1006"/>
                <a:gd name="T42" fmla="*/ 296 w 502"/>
                <a:gd name="T43" fmla="*/ 192 h 1006"/>
                <a:gd name="T44" fmla="*/ 348 w 502"/>
                <a:gd name="T45" fmla="*/ 112 h 1006"/>
                <a:gd name="T46" fmla="*/ 341 w 502"/>
                <a:gd name="T47" fmla="*/ 72 h 1006"/>
                <a:gd name="T48" fmla="*/ 318 w 502"/>
                <a:gd name="T49" fmla="*/ 32 h 1006"/>
                <a:gd name="T50" fmla="*/ 274 w 502"/>
                <a:gd name="T51" fmla="*/ 8 h 1006"/>
                <a:gd name="T52" fmla="*/ 252 w 502"/>
                <a:gd name="T53" fmla="*/ 56 h 1006"/>
                <a:gd name="T54" fmla="*/ 230 w 502"/>
                <a:gd name="T55" fmla="*/ 72 h 1006"/>
                <a:gd name="T56" fmla="*/ 193 w 502"/>
                <a:gd name="T57" fmla="*/ 88 h 1006"/>
                <a:gd name="T58" fmla="*/ 148 w 502"/>
                <a:gd name="T59" fmla="*/ 120 h 1006"/>
                <a:gd name="T60" fmla="*/ 148 w 502"/>
                <a:gd name="T61" fmla="*/ 160 h 1006"/>
                <a:gd name="T62" fmla="*/ 134 w 502"/>
                <a:gd name="T63" fmla="*/ 200 h 1006"/>
                <a:gd name="T64" fmla="*/ 119 w 502"/>
                <a:gd name="T65" fmla="*/ 232 h 1006"/>
                <a:gd name="T66" fmla="*/ 89 w 502"/>
                <a:gd name="T67" fmla="*/ 256 h 1006"/>
                <a:gd name="T68" fmla="*/ 74 w 502"/>
                <a:gd name="T69" fmla="*/ 296 h 1006"/>
                <a:gd name="T70" fmla="*/ 60 w 502"/>
                <a:gd name="T71" fmla="*/ 359 h 1006"/>
                <a:gd name="T72" fmla="*/ 37 w 502"/>
                <a:gd name="T73" fmla="*/ 383 h 1006"/>
                <a:gd name="T74" fmla="*/ 23 w 502"/>
                <a:gd name="T75" fmla="*/ 391 h 1006"/>
                <a:gd name="T76" fmla="*/ 0 w 502"/>
                <a:gd name="T77" fmla="*/ 431 h 1006"/>
                <a:gd name="T78" fmla="*/ 37 w 502"/>
                <a:gd name="T79" fmla="*/ 447 h 1006"/>
                <a:gd name="T80" fmla="*/ 67 w 502"/>
                <a:gd name="T81" fmla="*/ 479 h 1006"/>
                <a:gd name="T82" fmla="*/ 97 w 502"/>
                <a:gd name="T83" fmla="*/ 503 h 1006"/>
                <a:gd name="T84" fmla="*/ 119 w 502"/>
                <a:gd name="T85" fmla="*/ 543 h 1006"/>
                <a:gd name="T86" fmla="*/ 134 w 502"/>
                <a:gd name="T87" fmla="*/ 591 h 1006"/>
                <a:gd name="T88" fmla="*/ 134 w 502"/>
                <a:gd name="T89" fmla="*/ 647 h 1006"/>
                <a:gd name="T90" fmla="*/ 134 w 502"/>
                <a:gd name="T91" fmla="*/ 695 h 1006"/>
                <a:gd name="T92" fmla="*/ 185 w 502"/>
                <a:gd name="T93" fmla="*/ 695 h 1006"/>
                <a:gd name="T94" fmla="*/ 230 w 502"/>
                <a:gd name="T95" fmla="*/ 687 h 1006"/>
                <a:gd name="T96" fmla="*/ 267 w 502"/>
                <a:gd name="T97" fmla="*/ 647 h 1006"/>
                <a:gd name="T98" fmla="*/ 289 w 502"/>
                <a:gd name="T99" fmla="*/ 623 h 1006"/>
                <a:gd name="T100" fmla="*/ 318 w 502"/>
                <a:gd name="T101" fmla="*/ 663 h 1006"/>
                <a:gd name="T102" fmla="*/ 333 w 502"/>
                <a:gd name="T103" fmla="*/ 703 h 1006"/>
                <a:gd name="T104" fmla="*/ 318 w 502"/>
                <a:gd name="T105" fmla="*/ 735 h 1006"/>
                <a:gd name="T106" fmla="*/ 341 w 502"/>
                <a:gd name="T107" fmla="*/ 775 h 1006"/>
                <a:gd name="T108" fmla="*/ 378 w 502"/>
                <a:gd name="T109" fmla="*/ 823 h 1006"/>
                <a:gd name="T110" fmla="*/ 392 w 502"/>
                <a:gd name="T111" fmla="*/ 862 h 1006"/>
                <a:gd name="T112" fmla="*/ 407 w 502"/>
                <a:gd name="T113" fmla="*/ 910 h 1006"/>
                <a:gd name="T114" fmla="*/ 392 w 502"/>
                <a:gd name="T115" fmla="*/ 950 h 1006"/>
                <a:gd name="T116" fmla="*/ 392 w 502"/>
                <a:gd name="T117" fmla="*/ 998 h 1006"/>
                <a:gd name="T118" fmla="*/ 415 w 502"/>
                <a:gd name="T119" fmla="*/ 934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1006">
                  <a:moveTo>
                    <a:pt x="436" y="902"/>
                  </a:moveTo>
                  <a:lnTo>
                    <a:pt x="436" y="902"/>
                  </a:lnTo>
                  <a:lnTo>
                    <a:pt x="436" y="894"/>
                  </a:lnTo>
                  <a:lnTo>
                    <a:pt x="436" y="886"/>
                  </a:lnTo>
                  <a:lnTo>
                    <a:pt x="436" y="878"/>
                  </a:lnTo>
                  <a:lnTo>
                    <a:pt x="436" y="870"/>
                  </a:lnTo>
                  <a:lnTo>
                    <a:pt x="436" y="862"/>
                  </a:lnTo>
                  <a:lnTo>
                    <a:pt x="429" y="862"/>
                  </a:lnTo>
                  <a:lnTo>
                    <a:pt x="429" y="854"/>
                  </a:lnTo>
                  <a:lnTo>
                    <a:pt x="429" y="838"/>
                  </a:lnTo>
                  <a:lnTo>
                    <a:pt x="429" y="830"/>
                  </a:lnTo>
                  <a:lnTo>
                    <a:pt x="429" y="823"/>
                  </a:lnTo>
                  <a:lnTo>
                    <a:pt x="429" y="815"/>
                  </a:lnTo>
                  <a:lnTo>
                    <a:pt x="429" y="807"/>
                  </a:lnTo>
                  <a:lnTo>
                    <a:pt x="429" y="799"/>
                  </a:lnTo>
                  <a:lnTo>
                    <a:pt x="422" y="799"/>
                  </a:lnTo>
                  <a:lnTo>
                    <a:pt x="415" y="791"/>
                  </a:lnTo>
                  <a:lnTo>
                    <a:pt x="407" y="783"/>
                  </a:lnTo>
                  <a:lnTo>
                    <a:pt x="407" y="775"/>
                  </a:lnTo>
                  <a:lnTo>
                    <a:pt x="400" y="775"/>
                  </a:lnTo>
                  <a:lnTo>
                    <a:pt x="392" y="767"/>
                  </a:lnTo>
                  <a:lnTo>
                    <a:pt x="385" y="767"/>
                  </a:lnTo>
                  <a:lnTo>
                    <a:pt x="378" y="767"/>
                  </a:lnTo>
                  <a:lnTo>
                    <a:pt x="378" y="759"/>
                  </a:lnTo>
                  <a:lnTo>
                    <a:pt x="378" y="751"/>
                  </a:lnTo>
                  <a:lnTo>
                    <a:pt x="370" y="751"/>
                  </a:lnTo>
                  <a:lnTo>
                    <a:pt x="370" y="743"/>
                  </a:lnTo>
                  <a:lnTo>
                    <a:pt x="370" y="735"/>
                  </a:lnTo>
                  <a:lnTo>
                    <a:pt x="378" y="727"/>
                  </a:lnTo>
                  <a:lnTo>
                    <a:pt x="378" y="719"/>
                  </a:lnTo>
                  <a:lnTo>
                    <a:pt x="378" y="711"/>
                  </a:lnTo>
                  <a:lnTo>
                    <a:pt x="378" y="703"/>
                  </a:lnTo>
                  <a:lnTo>
                    <a:pt x="378" y="695"/>
                  </a:lnTo>
                  <a:lnTo>
                    <a:pt x="378" y="687"/>
                  </a:lnTo>
                  <a:lnTo>
                    <a:pt x="378" y="679"/>
                  </a:lnTo>
                  <a:lnTo>
                    <a:pt x="378" y="671"/>
                  </a:lnTo>
                  <a:lnTo>
                    <a:pt x="378" y="663"/>
                  </a:lnTo>
                  <a:lnTo>
                    <a:pt x="378" y="655"/>
                  </a:lnTo>
                  <a:lnTo>
                    <a:pt x="378" y="647"/>
                  </a:lnTo>
                  <a:lnTo>
                    <a:pt x="378" y="639"/>
                  </a:lnTo>
                  <a:lnTo>
                    <a:pt x="370" y="631"/>
                  </a:lnTo>
                  <a:lnTo>
                    <a:pt x="370" y="623"/>
                  </a:lnTo>
                  <a:lnTo>
                    <a:pt x="370" y="615"/>
                  </a:lnTo>
                  <a:lnTo>
                    <a:pt x="363" y="615"/>
                  </a:lnTo>
                  <a:lnTo>
                    <a:pt x="356" y="607"/>
                  </a:lnTo>
                  <a:lnTo>
                    <a:pt x="348" y="599"/>
                  </a:lnTo>
                  <a:lnTo>
                    <a:pt x="333" y="575"/>
                  </a:lnTo>
                  <a:lnTo>
                    <a:pt x="326" y="559"/>
                  </a:lnTo>
                  <a:lnTo>
                    <a:pt x="318" y="551"/>
                  </a:lnTo>
                  <a:lnTo>
                    <a:pt x="318" y="543"/>
                  </a:lnTo>
                  <a:lnTo>
                    <a:pt x="318" y="535"/>
                  </a:lnTo>
                  <a:lnTo>
                    <a:pt x="326" y="527"/>
                  </a:lnTo>
                  <a:lnTo>
                    <a:pt x="326" y="519"/>
                  </a:lnTo>
                  <a:lnTo>
                    <a:pt x="333" y="511"/>
                  </a:lnTo>
                  <a:lnTo>
                    <a:pt x="333" y="503"/>
                  </a:lnTo>
                  <a:lnTo>
                    <a:pt x="333" y="495"/>
                  </a:lnTo>
                  <a:lnTo>
                    <a:pt x="333" y="487"/>
                  </a:lnTo>
                  <a:lnTo>
                    <a:pt x="333" y="479"/>
                  </a:lnTo>
                  <a:lnTo>
                    <a:pt x="333" y="471"/>
                  </a:lnTo>
                  <a:lnTo>
                    <a:pt x="341" y="471"/>
                  </a:lnTo>
                  <a:lnTo>
                    <a:pt x="348" y="471"/>
                  </a:lnTo>
                  <a:lnTo>
                    <a:pt x="356" y="463"/>
                  </a:lnTo>
                  <a:lnTo>
                    <a:pt x="363" y="463"/>
                  </a:lnTo>
                  <a:lnTo>
                    <a:pt x="370" y="455"/>
                  </a:lnTo>
                  <a:lnTo>
                    <a:pt x="378" y="447"/>
                  </a:lnTo>
                  <a:lnTo>
                    <a:pt x="385" y="439"/>
                  </a:lnTo>
                  <a:lnTo>
                    <a:pt x="392" y="439"/>
                  </a:lnTo>
                  <a:lnTo>
                    <a:pt x="392" y="431"/>
                  </a:lnTo>
                  <a:lnTo>
                    <a:pt x="407" y="431"/>
                  </a:lnTo>
                  <a:lnTo>
                    <a:pt x="415" y="431"/>
                  </a:lnTo>
                  <a:lnTo>
                    <a:pt x="422" y="431"/>
                  </a:lnTo>
                  <a:lnTo>
                    <a:pt x="429" y="431"/>
                  </a:lnTo>
                  <a:lnTo>
                    <a:pt x="436" y="431"/>
                  </a:lnTo>
                  <a:lnTo>
                    <a:pt x="436" y="423"/>
                  </a:lnTo>
                  <a:lnTo>
                    <a:pt x="443" y="423"/>
                  </a:lnTo>
                  <a:lnTo>
                    <a:pt x="443" y="415"/>
                  </a:lnTo>
                  <a:lnTo>
                    <a:pt x="451" y="415"/>
                  </a:lnTo>
                  <a:lnTo>
                    <a:pt x="458" y="407"/>
                  </a:lnTo>
                  <a:lnTo>
                    <a:pt x="465" y="407"/>
                  </a:lnTo>
                  <a:lnTo>
                    <a:pt x="473" y="399"/>
                  </a:lnTo>
                  <a:lnTo>
                    <a:pt x="480" y="391"/>
                  </a:lnTo>
                  <a:lnTo>
                    <a:pt x="488" y="383"/>
                  </a:lnTo>
                  <a:lnTo>
                    <a:pt x="495" y="375"/>
                  </a:lnTo>
                  <a:lnTo>
                    <a:pt x="502" y="367"/>
                  </a:lnTo>
                  <a:lnTo>
                    <a:pt x="502" y="359"/>
                  </a:lnTo>
                  <a:lnTo>
                    <a:pt x="495" y="351"/>
                  </a:lnTo>
                  <a:lnTo>
                    <a:pt x="488" y="343"/>
                  </a:lnTo>
                  <a:lnTo>
                    <a:pt x="488" y="351"/>
                  </a:lnTo>
                  <a:lnTo>
                    <a:pt x="480" y="351"/>
                  </a:lnTo>
                  <a:lnTo>
                    <a:pt x="473" y="351"/>
                  </a:lnTo>
                  <a:lnTo>
                    <a:pt x="473" y="359"/>
                  </a:lnTo>
                  <a:lnTo>
                    <a:pt x="465" y="367"/>
                  </a:lnTo>
                  <a:lnTo>
                    <a:pt x="458" y="367"/>
                  </a:lnTo>
                  <a:lnTo>
                    <a:pt x="451" y="367"/>
                  </a:lnTo>
                  <a:lnTo>
                    <a:pt x="443" y="359"/>
                  </a:lnTo>
                  <a:lnTo>
                    <a:pt x="436" y="351"/>
                  </a:lnTo>
                  <a:lnTo>
                    <a:pt x="436" y="343"/>
                  </a:lnTo>
                  <a:lnTo>
                    <a:pt x="436" y="335"/>
                  </a:lnTo>
                  <a:lnTo>
                    <a:pt x="429" y="335"/>
                  </a:lnTo>
                  <a:lnTo>
                    <a:pt x="422" y="335"/>
                  </a:lnTo>
                  <a:lnTo>
                    <a:pt x="415" y="335"/>
                  </a:lnTo>
                  <a:lnTo>
                    <a:pt x="407" y="335"/>
                  </a:lnTo>
                  <a:lnTo>
                    <a:pt x="407" y="327"/>
                  </a:lnTo>
                  <a:lnTo>
                    <a:pt x="407" y="320"/>
                  </a:lnTo>
                  <a:lnTo>
                    <a:pt x="407" y="312"/>
                  </a:lnTo>
                  <a:lnTo>
                    <a:pt x="407" y="304"/>
                  </a:lnTo>
                  <a:lnTo>
                    <a:pt x="407" y="296"/>
                  </a:lnTo>
                  <a:lnTo>
                    <a:pt x="407" y="288"/>
                  </a:lnTo>
                  <a:lnTo>
                    <a:pt x="407" y="280"/>
                  </a:lnTo>
                  <a:lnTo>
                    <a:pt x="407" y="272"/>
                  </a:lnTo>
                  <a:lnTo>
                    <a:pt x="400" y="280"/>
                  </a:lnTo>
                  <a:lnTo>
                    <a:pt x="392" y="280"/>
                  </a:lnTo>
                  <a:lnTo>
                    <a:pt x="385" y="288"/>
                  </a:lnTo>
                  <a:lnTo>
                    <a:pt x="378" y="288"/>
                  </a:lnTo>
                  <a:lnTo>
                    <a:pt x="378" y="280"/>
                  </a:lnTo>
                  <a:lnTo>
                    <a:pt x="370" y="264"/>
                  </a:lnTo>
                  <a:lnTo>
                    <a:pt x="370" y="248"/>
                  </a:lnTo>
                  <a:lnTo>
                    <a:pt x="370" y="240"/>
                  </a:lnTo>
                  <a:lnTo>
                    <a:pt x="363" y="240"/>
                  </a:lnTo>
                  <a:lnTo>
                    <a:pt x="356" y="240"/>
                  </a:lnTo>
                  <a:lnTo>
                    <a:pt x="348" y="240"/>
                  </a:lnTo>
                  <a:lnTo>
                    <a:pt x="341" y="240"/>
                  </a:lnTo>
                  <a:lnTo>
                    <a:pt x="333" y="240"/>
                  </a:lnTo>
                  <a:lnTo>
                    <a:pt x="326" y="240"/>
                  </a:lnTo>
                  <a:lnTo>
                    <a:pt x="318" y="240"/>
                  </a:lnTo>
                  <a:lnTo>
                    <a:pt x="311" y="232"/>
                  </a:lnTo>
                  <a:lnTo>
                    <a:pt x="304" y="224"/>
                  </a:lnTo>
                  <a:lnTo>
                    <a:pt x="304" y="216"/>
                  </a:lnTo>
                  <a:lnTo>
                    <a:pt x="296" y="216"/>
                  </a:lnTo>
                  <a:lnTo>
                    <a:pt x="296" y="208"/>
                  </a:lnTo>
                  <a:lnTo>
                    <a:pt x="296" y="200"/>
                  </a:lnTo>
                  <a:lnTo>
                    <a:pt x="296" y="192"/>
                  </a:lnTo>
                  <a:lnTo>
                    <a:pt x="304" y="184"/>
                  </a:lnTo>
                  <a:lnTo>
                    <a:pt x="318" y="168"/>
                  </a:lnTo>
                  <a:lnTo>
                    <a:pt x="333" y="144"/>
                  </a:lnTo>
                  <a:lnTo>
                    <a:pt x="341" y="136"/>
                  </a:lnTo>
                  <a:lnTo>
                    <a:pt x="341" y="128"/>
                  </a:lnTo>
                  <a:lnTo>
                    <a:pt x="348" y="112"/>
                  </a:lnTo>
                  <a:lnTo>
                    <a:pt x="356" y="104"/>
                  </a:lnTo>
                  <a:lnTo>
                    <a:pt x="356" y="96"/>
                  </a:lnTo>
                  <a:lnTo>
                    <a:pt x="356" y="88"/>
                  </a:lnTo>
                  <a:lnTo>
                    <a:pt x="356" y="80"/>
                  </a:lnTo>
                  <a:lnTo>
                    <a:pt x="348" y="72"/>
                  </a:lnTo>
                  <a:lnTo>
                    <a:pt x="341" y="72"/>
                  </a:lnTo>
                  <a:lnTo>
                    <a:pt x="341" y="64"/>
                  </a:lnTo>
                  <a:lnTo>
                    <a:pt x="333" y="64"/>
                  </a:lnTo>
                  <a:lnTo>
                    <a:pt x="333" y="56"/>
                  </a:lnTo>
                  <a:lnTo>
                    <a:pt x="333" y="48"/>
                  </a:lnTo>
                  <a:lnTo>
                    <a:pt x="326" y="40"/>
                  </a:lnTo>
                  <a:lnTo>
                    <a:pt x="318" y="32"/>
                  </a:lnTo>
                  <a:lnTo>
                    <a:pt x="311" y="16"/>
                  </a:lnTo>
                  <a:lnTo>
                    <a:pt x="304" y="16"/>
                  </a:lnTo>
                  <a:lnTo>
                    <a:pt x="304" y="8"/>
                  </a:lnTo>
                  <a:lnTo>
                    <a:pt x="296" y="8"/>
                  </a:lnTo>
                  <a:lnTo>
                    <a:pt x="281" y="0"/>
                  </a:lnTo>
                  <a:lnTo>
                    <a:pt x="274" y="8"/>
                  </a:lnTo>
                  <a:lnTo>
                    <a:pt x="267" y="8"/>
                  </a:lnTo>
                  <a:lnTo>
                    <a:pt x="267" y="16"/>
                  </a:lnTo>
                  <a:lnTo>
                    <a:pt x="259" y="32"/>
                  </a:lnTo>
                  <a:lnTo>
                    <a:pt x="245" y="40"/>
                  </a:lnTo>
                  <a:lnTo>
                    <a:pt x="245" y="48"/>
                  </a:lnTo>
                  <a:lnTo>
                    <a:pt x="252" y="56"/>
                  </a:lnTo>
                  <a:lnTo>
                    <a:pt x="252" y="64"/>
                  </a:lnTo>
                  <a:lnTo>
                    <a:pt x="259" y="72"/>
                  </a:lnTo>
                  <a:lnTo>
                    <a:pt x="252" y="72"/>
                  </a:lnTo>
                  <a:lnTo>
                    <a:pt x="245" y="72"/>
                  </a:lnTo>
                  <a:lnTo>
                    <a:pt x="237" y="72"/>
                  </a:lnTo>
                  <a:lnTo>
                    <a:pt x="230" y="72"/>
                  </a:lnTo>
                  <a:lnTo>
                    <a:pt x="222" y="72"/>
                  </a:lnTo>
                  <a:lnTo>
                    <a:pt x="215" y="72"/>
                  </a:lnTo>
                  <a:lnTo>
                    <a:pt x="208" y="72"/>
                  </a:lnTo>
                  <a:lnTo>
                    <a:pt x="200" y="80"/>
                  </a:lnTo>
                  <a:lnTo>
                    <a:pt x="193" y="80"/>
                  </a:lnTo>
                  <a:lnTo>
                    <a:pt x="193" y="88"/>
                  </a:lnTo>
                  <a:lnTo>
                    <a:pt x="185" y="96"/>
                  </a:lnTo>
                  <a:lnTo>
                    <a:pt x="171" y="104"/>
                  </a:lnTo>
                  <a:lnTo>
                    <a:pt x="163" y="112"/>
                  </a:lnTo>
                  <a:lnTo>
                    <a:pt x="156" y="112"/>
                  </a:lnTo>
                  <a:lnTo>
                    <a:pt x="156" y="120"/>
                  </a:lnTo>
                  <a:lnTo>
                    <a:pt x="148" y="120"/>
                  </a:lnTo>
                  <a:lnTo>
                    <a:pt x="148" y="128"/>
                  </a:lnTo>
                  <a:lnTo>
                    <a:pt x="148" y="136"/>
                  </a:lnTo>
                  <a:lnTo>
                    <a:pt x="156" y="136"/>
                  </a:lnTo>
                  <a:lnTo>
                    <a:pt x="156" y="144"/>
                  </a:lnTo>
                  <a:lnTo>
                    <a:pt x="148" y="152"/>
                  </a:lnTo>
                  <a:lnTo>
                    <a:pt x="148" y="160"/>
                  </a:lnTo>
                  <a:lnTo>
                    <a:pt x="148" y="168"/>
                  </a:lnTo>
                  <a:lnTo>
                    <a:pt x="148" y="176"/>
                  </a:lnTo>
                  <a:lnTo>
                    <a:pt x="141" y="176"/>
                  </a:lnTo>
                  <a:lnTo>
                    <a:pt x="134" y="184"/>
                  </a:lnTo>
                  <a:lnTo>
                    <a:pt x="134" y="192"/>
                  </a:lnTo>
                  <a:lnTo>
                    <a:pt x="134" y="200"/>
                  </a:lnTo>
                  <a:lnTo>
                    <a:pt x="134" y="208"/>
                  </a:lnTo>
                  <a:lnTo>
                    <a:pt x="134" y="216"/>
                  </a:lnTo>
                  <a:lnTo>
                    <a:pt x="134" y="224"/>
                  </a:lnTo>
                  <a:lnTo>
                    <a:pt x="126" y="224"/>
                  </a:lnTo>
                  <a:lnTo>
                    <a:pt x="119" y="224"/>
                  </a:lnTo>
                  <a:lnTo>
                    <a:pt x="119" y="232"/>
                  </a:lnTo>
                  <a:lnTo>
                    <a:pt x="111" y="240"/>
                  </a:lnTo>
                  <a:lnTo>
                    <a:pt x="111" y="248"/>
                  </a:lnTo>
                  <a:lnTo>
                    <a:pt x="111" y="256"/>
                  </a:lnTo>
                  <a:lnTo>
                    <a:pt x="104" y="256"/>
                  </a:lnTo>
                  <a:lnTo>
                    <a:pt x="97" y="264"/>
                  </a:lnTo>
                  <a:lnTo>
                    <a:pt x="89" y="256"/>
                  </a:lnTo>
                  <a:lnTo>
                    <a:pt x="82" y="256"/>
                  </a:lnTo>
                  <a:lnTo>
                    <a:pt x="74" y="256"/>
                  </a:lnTo>
                  <a:lnTo>
                    <a:pt x="74" y="264"/>
                  </a:lnTo>
                  <a:lnTo>
                    <a:pt x="74" y="272"/>
                  </a:lnTo>
                  <a:lnTo>
                    <a:pt x="74" y="288"/>
                  </a:lnTo>
                  <a:lnTo>
                    <a:pt x="74" y="296"/>
                  </a:lnTo>
                  <a:lnTo>
                    <a:pt x="67" y="304"/>
                  </a:lnTo>
                  <a:lnTo>
                    <a:pt x="60" y="304"/>
                  </a:lnTo>
                  <a:lnTo>
                    <a:pt x="60" y="312"/>
                  </a:lnTo>
                  <a:lnTo>
                    <a:pt x="60" y="320"/>
                  </a:lnTo>
                  <a:lnTo>
                    <a:pt x="60" y="335"/>
                  </a:lnTo>
                  <a:lnTo>
                    <a:pt x="60" y="359"/>
                  </a:lnTo>
                  <a:lnTo>
                    <a:pt x="60" y="367"/>
                  </a:lnTo>
                  <a:lnTo>
                    <a:pt x="52" y="367"/>
                  </a:lnTo>
                  <a:lnTo>
                    <a:pt x="45" y="367"/>
                  </a:lnTo>
                  <a:lnTo>
                    <a:pt x="37" y="367"/>
                  </a:lnTo>
                  <a:lnTo>
                    <a:pt x="37" y="375"/>
                  </a:lnTo>
                  <a:lnTo>
                    <a:pt x="37" y="383"/>
                  </a:lnTo>
                  <a:lnTo>
                    <a:pt x="45" y="391"/>
                  </a:lnTo>
                  <a:lnTo>
                    <a:pt x="45" y="399"/>
                  </a:lnTo>
                  <a:lnTo>
                    <a:pt x="37" y="399"/>
                  </a:lnTo>
                  <a:lnTo>
                    <a:pt x="30" y="399"/>
                  </a:lnTo>
                  <a:lnTo>
                    <a:pt x="30" y="391"/>
                  </a:lnTo>
                  <a:lnTo>
                    <a:pt x="23" y="391"/>
                  </a:lnTo>
                  <a:lnTo>
                    <a:pt x="15" y="391"/>
                  </a:lnTo>
                  <a:lnTo>
                    <a:pt x="8" y="399"/>
                  </a:lnTo>
                  <a:lnTo>
                    <a:pt x="8" y="407"/>
                  </a:lnTo>
                  <a:lnTo>
                    <a:pt x="0" y="415"/>
                  </a:lnTo>
                  <a:lnTo>
                    <a:pt x="0" y="423"/>
                  </a:lnTo>
                  <a:lnTo>
                    <a:pt x="0" y="431"/>
                  </a:lnTo>
                  <a:lnTo>
                    <a:pt x="8" y="431"/>
                  </a:lnTo>
                  <a:lnTo>
                    <a:pt x="8" y="439"/>
                  </a:lnTo>
                  <a:lnTo>
                    <a:pt x="15" y="439"/>
                  </a:lnTo>
                  <a:lnTo>
                    <a:pt x="23" y="447"/>
                  </a:lnTo>
                  <a:lnTo>
                    <a:pt x="30" y="447"/>
                  </a:lnTo>
                  <a:lnTo>
                    <a:pt x="37" y="447"/>
                  </a:lnTo>
                  <a:lnTo>
                    <a:pt x="37" y="455"/>
                  </a:lnTo>
                  <a:lnTo>
                    <a:pt x="45" y="463"/>
                  </a:lnTo>
                  <a:lnTo>
                    <a:pt x="45" y="471"/>
                  </a:lnTo>
                  <a:lnTo>
                    <a:pt x="52" y="471"/>
                  </a:lnTo>
                  <a:lnTo>
                    <a:pt x="60" y="471"/>
                  </a:lnTo>
                  <a:lnTo>
                    <a:pt x="67" y="479"/>
                  </a:lnTo>
                  <a:lnTo>
                    <a:pt x="74" y="479"/>
                  </a:lnTo>
                  <a:lnTo>
                    <a:pt x="74" y="487"/>
                  </a:lnTo>
                  <a:lnTo>
                    <a:pt x="82" y="487"/>
                  </a:lnTo>
                  <a:lnTo>
                    <a:pt x="82" y="495"/>
                  </a:lnTo>
                  <a:lnTo>
                    <a:pt x="89" y="495"/>
                  </a:lnTo>
                  <a:lnTo>
                    <a:pt x="97" y="503"/>
                  </a:lnTo>
                  <a:lnTo>
                    <a:pt x="97" y="511"/>
                  </a:lnTo>
                  <a:lnTo>
                    <a:pt x="104" y="511"/>
                  </a:lnTo>
                  <a:lnTo>
                    <a:pt x="104" y="519"/>
                  </a:lnTo>
                  <a:lnTo>
                    <a:pt x="111" y="527"/>
                  </a:lnTo>
                  <a:lnTo>
                    <a:pt x="111" y="535"/>
                  </a:lnTo>
                  <a:lnTo>
                    <a:pt x="119" y="543"/>
                  </a:lnTo>
                  <a:lnTo>
                    <a:pt x="119" y="551"/>
                  </a:lnTo>
                  <a:lnTo>
                    <a:pt x="119" y="559"/>
                  </a:lnTo>
                  <a:lnTo>
                    <a:pt x="119" y="567"/>
                  </a:lnTo>
                  <a:lnTo>
                    <a:pt x="126" y="575"/>
                  </a:lnTo>
                  <a:lnTo>
                    <a:pt x="134" y="583"/>
                  </a:lnTo>
                  <a:lnTo>
                    <a:pt x="134" y="591"/>
                  </a:lnTo>
                  <a:lnTo>
                    <a:pt x="134" y="599"/>
                  </a:lnTo>
                  <a:lnTo>
                    <a:pt x="134" y="615"/>
                  </a:lnTo>
                  <a:lnTo>
                    <a:pt x="134" y="623"/>
                  </a:lnTo>
                  <a:lnTo>
                    <a:pt x="134" y="631"/>
                  </a:lnTo>
                  <a:lnTo>
                    <a:pt x="134" y="639"/>
                  </a:lnTo>
                  <a:lnTo>
                    <a:pt x="134" y="647"/>
                  </a:lnTo>
                  <a:lnTo>
                    <a:pt x="134" y="655"/>
                  </a:lnTo>
                  <a:lnTo>
                    <a:pt x="134" y="663"/>
                  </a:lnTo>
                  <a:lnTo>
                    <a:pt x="134" y="671"/>
                  </a:lnTo>
                  <a:lnTo>
                    <a:pt x="134" y="679"/>
                  </a:lnTo>
                  <a:lnTo>
                    <a:pt x="134" y="687"/>
                  </a:lnTo>
                  <a:lnTo>
                    <a:pt x="134" y="695"/>
                  </a:lnTo>
                  <a:lnTo>
                    <a:pt x="141" y="695"/>
                  </a:lnTo>
                  <a:lnTo>
                    <a:pt x="148" y="695"/>
                  </a:lnTo>
                  <a:lnTo>
                    <a:pt x="156" y="695"/>
                  </a:lnTo>
                  <a:lnTo>
                    <a:pt x="163" y="695"/>
                  </a:lnTo>
                  <a:lnTo>
                    <a:pt x="171" y="695"/>
                  </a:lnTo>
                  <a:lnTo>
                    <a:pt x="185" y="695"/>
                  </a:lnTo>
                  <a:lnTo>
                    <a:pt x="193" y="695"/>
                  </a:lnTo>
                  <a:lnTo>
                    <a:pt x="200" y="695"/>
                  </a:lnTo>
                  <a:lnTo>
                    <a:pt x="208" y="695"/>
                  </a:lnTo>
                  <a:lnTo>
                    <a:pt x="215" y="695"/>
                  </a:lnTo>
                  <a:lnTo>
                    <a:pt x="222" y="695"/>
                  </a:lnTo>
                  <a:lnTo>
                    <a:pt x="230" y="687"/>
                  </a:lnTo>
                  <a:lnTo>
                    <a:pt x="237" y="679"/>
                  </a:lnTo>
                  <a:lnTo>
                    <a:pt x="245" y="671"/>
                  </a:lnTo>
                  <a:lnTo>
                    <a:pt x="259" y="671"/>
                  </a:lnTo>
                  <a:lnTo>
                    <a:pt x="267" y="663"/>
                  </a:lnTo>
                  <a:lnTo>
                    <a:pt x="267" y="655"/>
                  </a:lnTo>
                  <a:lnTo>
                    <a:pt x="267" y="647"/>
                  </a:lnTo>
                  <a:lnTo>
                    <a:pt x="267" y="639"/>
                  </a:lnTo>
                  <a:lnTo>
                    <a:pt x="274" y="631"/>
                  </a:lnTo>
                  <a:lnTo>
                    <a:pt x="281" y="623"/>
                  </a:lnTo>
                  <a:lnTo>
                    <a:pt x="281" y="615"/>
                  </a:lnTo>
                  <a:lnTo>
                    <a:pt x="281" y="623"/>
                  </a:lnTo>
                  <a:lnTo>
                    <a:pt x="289" y="623"/>
                  </a:lnTo>
                  <a:lnTo>
                    <a:pt x="289" y="631"/>
                  </a:lnTo>
                  <a:lnTo>
                    <a:pt x="296" y="631"/>
                  </a:lnTo>
                  <a:lnTo>
                    <a:pt x="304" y="639"/>
                  </a:lnTo>
                  <a:lnTo>
                    <a:pt x="304" y="647"/>
                  </a:lnTo>
                  <a:lnTo>
                    <a:pt x="311" y="655"/>
                  </a:lnTo>
                  <a:lnTo>
                    <a:pt x="318" y="663"/>
                  </a:lnTo>
                  <a:lnTo>
                    <a:pt x="326" y="671"/>
                  </a:lnTo>
                  <a:lnTo>
                    <a:pt x="333" y="671"/>
                  </a:lnTo>
                  <a:lnTo>
                    <a:pt x="333" y="679"/>
                  </a:lnTo>
                  <a:lnTo>
                    <a:pt x="333" y="687"/>
                  </a:lnTo>
                  <a:lnTo>
                    <a:pt x="333" y="695"/>
                  </a:lnTo>
                  <a:lnTo>
                    <a:pt x="333" y="703"/>
                  </a:lnTo>
                  <a:lnTo>
                    <a:pt x="333" y="711"/>
                  </a:lnTo>
                  <a:lnTo>
                    <a:pt x="333" y="719"/>
                  </a:lnTo>
                  <a:lnTo>
                    <a:pt x="326" y="719"/>
                  </a:lnTo>
                  <a:lnTo>
                    <a:pt x="326" y="727"/>
                  </a:lnTo>
                  <a:lnTo>
                    <a:pt x="318" y="727"/>
                  </a:lnTo>
                  <a:lnTo>
                    <a:pt x="318" y="735"/>
                  </a:lnTo>
                  <a:lnTo>
                    <a:pt x="326" y="743"/>
                  </a:lnTo>
                  <a:lnTo>
                    <a:pt x="326" y="751"/>
                  </a:lnTo>
                  <a:lnTo>
                    <a:pt x="333" y="751"/>
                  </a:lnTo>
                  <a:lnTo>
                    <a:pt x="333" y="759"/>
                  </a:lnTo>
                  <a:lnTo>
                    <a:pt x="333" y="767"/>
                  </a:lnTo>
                  <a:lnTo>
                    <a:pt x="341" y="775"/>
                  </a:lnTo>
                  <a:lnTo>
                    <a:pt x="341" y="783"/>
                  </a:lnTo>
                  <a:lnTo>
                    <a:pt x="348" y="791"/>
                  </a:lnTo>
                  <a:lnTo>
                    <a:pt x="356" y="799"/>
                  </a:lnTo>
                  <a:lnTo>
                    <a:pt x="363" y="807"/>
                  </a:lnTo>
                  <a:lnTo>
                    <a:pt x="370" y="815"/>
                  </a:lnTo>
                  <a:lnTo>
                    <a:pt x="378" y="823"/>
                  </a:lnTo>
                  <a:lnTo>
                    <a:pt x="378" y="830"/>
                  </a:lnTo>
                  <a:lnTo>
                    <a:pt x="385" y="838"/>
                  </a:lnTo>
                  <a:lnTo>
                    <a:pt x="392" y="838"/>
                  </a:lnTo>
                  <a:lnTo>
                    <a:pt x="392" y="846"/>
                  </a:lnTo>
                  <a:lnTo>
                    <a:pt x="392" y="854"/>
                  </a:lnTo>
                  <a:lnTo>
                    <a:pt x="392" y="862"/>
                  </a:lnTo>
                  <a:lnTo>
                    <a:pt x="392" y="870"/>
                  </a:lnTo>
                  <a:lnTo>
                    <a:pt x="400" y="878"/>
                  </a:lnTo>
                  <a:lnTo>
                    <a:pt x="400" y="886"/>
                  </a:lnTo>
                  <a:lnTo>
                    <a:pt x="407" y="894"/>
                  </a:lnTo>
                  <a:lnTo>
                    <a:pt x="407" y="902"/>
                  </a:lnTo>
                  <a:lnTo>
                    <a:pt x="407" y="910"/>
                  </a:lnTo>
                  <a:lnTo>
                    <a:pt x="407" y="918"/>
                  </a:lnTo>
                  <a:lnTo>
                    <a:pt x="400" y="918"/>
                  </a:lnTo>
                  <a:lnTo>
                    <a:pt x="392" y="926"/>
                  </a:lnTo>
                  <a:lnTo>
                    <a:pt x="392" y="934"/>
                  </a:lnTo>
                  <a:lnTo>
                    <a:pt x="392" y="942"/>
                  </a:lnTo>
                  <a:lnTo>
                    <a:pt x="392" y="950"/>
                  </a:lnTo>
                  <a:lnTo>
                    <a:pt x="392" y="958"/>
                  </a:lnTo>
                  <a:lnTo>
                    <a:pt x="392" y="966"/>
                  </a:lnTo>
                  <a:lnTo>
                    <a:pt x="392" y="974"/>
                  </a:lnTo>
                  <a:lnTo>
                    <a:pt x="392" y="982"/>
                  </a:lnTo>
                  <a:lnTo>
                    <a:pt x="392" y="990"/>
                  </a:lnTo>
                  <a:lnTo>
                    <a:pt x="392" y="998"/>
                  </a:lnTo>
                  <a:lnTo>
                    <a:pt x="385" y="998"/>
                  </a:lnTo>
                  <a:lnTo>
                    <a:pt x="378" y="1006"/>
                  </a:lnTo>
                  <a:lnTo>
                    <a:pt x="385" y="998"/>
                  </a:lnTo>
                  <a:lnTo>
                    <a:pt x="400" y="974"/>
                  </a:lnTo>
                  <a:lnTo>
                    <a:pt x="407" y="950"/>
                  </a:lnTo>
                  <a:lnTo>
                    <a:pt x="415" y="934"/>
                  </a:lnTo>
                  <a:lnTo>
                    <a:pt x="422" y="926"/>
                  </a:lnTo>
                  <a:lnTo>
                    <a:pt x="429" y="918"/>
                  </a:lnTo>
                  <a:lnTo>
                    <a:pt x="429" y="910"/>
                  </a:lnTo>
                  <a:lnTo>
                    <a:pt x="429" y="902"/>
                  </a:lnTo>
                  <a:lnTo>
                    <a:pt x="436" y="902"/>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38" name="Freeform 406"/>
            <p:cNvSpPr>
              <a:spLocks/>
            </p:cNvSpPr>
            <p:nvPr/>
          </p:nvSpPr>
          <p:spPr bwMode="auto">
            <a:xfrm>
              <a:off x="2237" y="19806"/>
              <a:ext cx="502" cy="1006"/>
            </a:xfrm>
            <a:custGeom>
              <a:avLst/>
              <a:gdLst>
                <a:gd name="T0" fmla="*/ 436 w 502"/>
                <a:gd name="T1" fmla="*/ 870 h 1006"/>
                <a:gd name="T2" fmla="*/ 429 w 502"/>
                <a:gd name="T3" fmla="*/ 823 h 1006"/>
                <a:gd name="T4" fmla="*/ 407 w 502"/>
                <a:gd name="T5" fmla="*/ 783 h 1006"/>
                <a:gd name="T6" fmla="*/ 378 w 502"/>
                <a:gd name="T7" fmla="*/ 759 h 1006"/>
                <a:gd name="T8" fmla="*/ 378 w 502"/>
                <a:gd name="T9" fmla="*/ 719 h 1006"/>
                <a:gd name="T10" fmla="*/ 378 w 502"/>
                <a:gd name="T11" fmla="*/ 671 h 1006"/>
                <a:gd name="T12" fmla="*/ 370 w 502"/>
                <a:gd name="T13" fmla="*/ 623 h 1006"/>
                <a:gd name="T14" fmla="*/ 326 w 502"/>
                <a:gd name="T15" fmla="*/ 559 h 1006"/>
                <a:gd name="T16" fmla="*/ 333 w 502"/>
                <a:gd name="T17" fmla="*/ 511 h 1006"/>
                <a:gd name="T18" fmla="*/ 341 w 502"/>
                <a:gd name="T19" fmla="*/ 471 h 1006"/>
                <a:gd name="T20" fmla="*/ 385 w 502"/>
                <a:gd name="T21" fmla="*/ 439 h 1006"/>
                <a:gd name="T22" fmla="*/ 429 w 502"/>
                <a:gd name="T23" fmla="*/ 431 h 1006"/>
                <a:gd name="T24" fmla="*/ 458 w 502"/>
                <a:gd name="T25" fmla="*/ 407 h 1006"/>
                <a:gd name="T26" fmla="*/ 502 w 502"/>
                <a:gd name="T27" fmla="*/ 367 h 1006"/>
                <a:gd name="T28" fmla="*/ 473 w 502"/>
                <a:gd name="T29" fmla="*/ 351 h 1006"/>
                <a:gd name="T30" fmla="*/ 436 w 502"/>
                <a:gd name="T31" fmla="*/ 351 h 1006"/>
                <a:gd name="T32" fmla="*/ 407 w 502"/>
                <a:gd name="T33" fmla="*/ 335 h 1006"/>
                <a:gd name="T34" fmla="*/ 407 w 502"/>
                <a:gd name="T35" fmla="*/ 288 h 1006"/>
                <a:gd name="T36" fmla="*/ 378 w 502"/>
                <a:gd name="T37" fmla="*/ 288 h 1006"/>
                <a:gd name="T38" fmla="*/ 356 w 502"/>
                <a:gd name="T39" fmla="*/ 240 h 1006"/>
                <a:gd name="T40" fmla="*/ 311 w 502"/>
                <a:gd name="T41" fmla="*/ 232 h 1006"/>
                <a:gd name="T42" fmla="*/ 296 w 502"/>
                <a:gd name="T43" fmla="*/ 192 h 1006"/>
                <a:gd name="T44" fmla="*/ 348 w 502"/>
                <a:gd name="T45" fmla="*/ 112 h 1006"/>
                <a:gd name="T46" fmla="*/ 341 w 502"/>
                <a:gd name="T47" fmla="*/ 72 h 1006"/>
                <a:gd name="T48" fmla="*/ 318 w 502"/>
                <a:gd name="T49" fmla="*/ 32 h 1006"/>
                <a:gd name="T50" fmla="*/ 274 w 502"/>
                <a:gd name="T51" fmla="*/ 8 h 1006"/>
                <a:gd name="T52" fmla="*/ 252 w 502"/>
                <a:gd name="T53" fmla="*/ 56 h 1006"/>
                <a:gd name="T54" fmla="*/ 230 w 502"/>
                <a:gd name="T55" fmla="*/ 72 h 1006"/>
                <a:gd name="T56" fmla="*/ 193 w 502"/>
                <a:gd name="T57" fmla="*/ 88 h 1006"/>
                <a:gd name="T58" fmla="*/ 148 w 502"/>
                <a:gd name="T59" fmla="*/ 120 h 1006"/>
                <a:gd name="T60" fmla="*/ 148 w 502"/>
                <a:gd name="T61" fmla="*/ 160 h 1006"/>
                <a:gd name="T62" fmla="*/ 134 w 502"/>
                <a:gd name="T63" fmla="*/ 200 h 1006"/>
                <a:gd name="T64" fmla="*/ 119 w 502"/>
                <a:gd name="T65" fmla="*/ 232 h 1006"/>
                <a:gd name="T66" fmla="*/ 89 w 502"/>
                <a:gd name="T67" fmla="*/ 256 h 1006"/>
                <a:gd name="T68" fmla="*/ 74 w 502"/>
                <a:gd name="T69" fmla="*/ 296 h 1006"/>
                <a:gd name="T70" fmla="*/ 60 w 502"/>
                <a:gd name="T71" fmla="*/ 359 h 1006"/>
                <a:gd name="T72" fmla="*/ 37 w 502"/>
                <a:gd name="T73" fmla="*/ 383 h 1006"/>
                <a:gd name="T74" fmla="*/ 23 w 502"/>
                <a:gd name="T75" fmla="*/ 391 h 1006"/>
                <a:gd name="T76" fmla="*/ 0 w 502"/>
                <a:gd name="T77" fmla="*/ 431 h 1006"/>
                <a:gd name="T78" fmla="*/ 37 w 502"/>
                <a:gd name="T79" fmla="*/ 447 h 1006"/>
                <a:gd name="T80" fmla="*/ 67 w 502"/>
                <a:gd name="T81" fmla="*/ 479 h 1006"/>
                <a:gd name="T82" fmla="*/ 97 w 502"/>
                <a:gd name="T83" fmla="*/ 503 h 1006"/>
                <a:gd name="T84" fmla="*/ 119 w 502"/>
                <a:gd name="T85" fmla="*/ 543 h 1006"/>
                <a:gd name="T86" fmla="*/ 134 w 502"/>
                <a:gd name="T87" fmla="*/ 591 h 1006"/>
                <a:gd name="T88" fmla="*/ 134 w 502"/>
                <a:gd name="T89" fmla="*/ 647 h 1006"/>
                <a:gd name="T90" fmla="*/ 134 w 502"/>
                <a:gd name="T91" fmla="*/ 695 h 1006"/>
                <a:gd name="T92" fmla="*/ 185 w 502"/>
                <a:gd name="T93" fmla="*/ 695 h 1006"/>
                <a:gd name="T94" fmla="*/ 230 w 502"/>
                <a:gd name="T95" fmla="*/ 687 h 1006"/>
                <a:gd name="T96" fmla="*/ 267 w 502"/>
                <a:gd name="T97" fmla="*/ 647 h 1006"/>
                <a:gd name="T98" fmla="*/ 289 w 502"/>
                <a:gd name="T99" fmla="*/ 623 h 1006"/>
                <a:gd name="T100" fmla="*/ 318 w 502"/>
                <a:gd name="T101" fmla="*/ 663 h 1006"/>
                <a:gd name="T102" fmla="*/ 333 w 502"/>
                <a:gd name="T103" fmla="*/ 703 h 1006"/>
                <a:gd name="T104" fmla="*/ 318 w 502"/>
                <a:gd name="T105" fmla="*/ 735 h 1006"/>
                <a:gd name="T106" fmla="*/ 341 w 502"/>
                <a:gd name="T107" fmla="*/ 775 h 1006"/>
                <a:gd name="T108" fmla="*/ 378 w 502"/>
                <a:gd name="T109" fmla="*/ 823 h 1006"/>
                <a:gd name="T110" fmla="*/ 392 w 502"/>
                <a:gd name="T111" fmla="*/ 862 h 1006"/>
                <a:gd name="T112" fmla="*/ 407 w 502"/>
                <a:gd name="T113" fmla="*/ 910 h 1006"/>
                <a:gd name="T114" fmla="*/ 392 w 502"/>
                <a:gd name="T115" fmla="*/ 950 h 1006"/>
                <a:gd name="T116" fmla="*/ 392 w 502"/>
                <a:gd name="T117" fmla="*/ 998 h 1006"/>
                <a:gd name="T118" fmla="*/ 415 w 502"/>
                <a:gd name="T119" fmla="*/ 934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1006">
                  <a:moveTo>
                    <a:pt x="436" y="902"/>
                  </a:moveTo>
                  <a:lnTo>
                    <a:pt x="436" y="902"/>
                  </a:lnTo>
                  <a:lnTo>
                    <a:pt x="436" y="894"/>
                  </a:lnTo>
                  <a:lnTo>
                    <a:pt x="436" y="886"/>
                  </a:lnTo>
                  <a:lnTo>
                    <a:pt x="436" y="878"/>
                  </a:lnTo>
                  <a:lnTo>
                    <a:pt x="436" y="870"/>
                  </a:lnTo>
                  <a:lnTo>
                    <a:pt x="436" y="862"/>
                  </a:lnTo>
                  <a:lnTo>
                    <a:pt x="429" y="862"/>
                  </a:lnTo>
                  <a:lnTo>
                    <a:pt x="429" y="854"/>
                  </a:lnTo>
                  <a:lnTo>
                    <a:pt x="429" y="838"/>
                  </a:lnTo>
                  <a:lnTo>
                    <a:pt x="429" y="830"/>
                  </a:lnTo>
                  <a:lnTo>
                    <a:pt x="429" y="823"/>
                  </a:lnTo>
                  <a:lnTo>
                    <a:pt x="429" y="815"/>
                  </a:lnTo>
                  <a:lnTo>
                    <a:pt x="429" y="807"/>
                  </a:lnTo>
                  <a:lnTo>
                    <a:pt x="429" y="799"/>
                  </a:lnTo>
                  <a:lnTo>
                    <a:pt x="422" y="799"/>
                  </a:lnTo>
                  <a:lnTo>
                    <a:pt x="415" y="791"/>
                  </a:lnTo>
                  <a:lnTo>
                    <a:pt x="407" y="783"/>
                  </a:lnTo>
                  <a:lnTo>
                    <a:pt x="407" y="775"/>
                  </a:lnTo>
                  <a:lnTo>
                    <a:pt x="400" y="775"/>
                  </a:lnTo>
                  <a:lnTo>
                    <a:pt x="392" y="767"/>
                  </a:lnTo>
                  <a:lnTo>
                    <a:pt x="385" y="767"/>
                  </a:lnTo>
                  <a:lnTo>
                    <a:pt x="378" y="767"/>
                  </a:lnTo>
                  <a:lnTo>
                    <a:pt x="378" y="759"/>
                  </a:lnTo>
                  <a:lnTo>
                    <a:pt x="378" y="751"/>
                  </a:lnTo>
                  <a:lnTo>
                    <a:pt x="370" y="751"/>
                  </a:lnTo>
                  <a:lnTo>
                    <a:pt x="370" y="743"/>
                  </a:lnTo>
                  <a:lnTo>
                    <a:pt x="370" y="735"/>
                  </a:lnTo>
                  <a:lnTo>
                    <a:pt x="378" y="727"/>
                  </a:lnTo>
                  <a:lnTo>
                    <a:pt x="378" y="719"/>
                  </a:lnTo>
                  <a:lnTo>
                    <a:pt x="378" y="711"/>
                  </a:lnTo>
                  <a:lnTo>
                    <a:pt x="378" y="703"/>
                  </a:lnTo>
                  <a:lnTo>
                    <a:pt x="378" y="695"/>
                  </a:lnTo>
                  <a:lnTo>
                    <a:pt x="378" y="687"/>
                  </a:lnTo>
                  <a:lnTo>
                    <a:pt x="378" y="679"/>
                  </a:lnTo>
                  <a:lnTo>
                    <a:pt x="378" y="671"/>
                  </a:lnTo>
                  <a:lnTo>
                    <a:pt x="378" y="663"/>
                  </a:lnTo>
                  <a:lnTo>
                    <a:pt x="378" y="655"/>
                  </a:lnTo>
                  <a:lnTo>
                    <a:pt x="378" y="647"/>
                  </a:lnTo>
                  <a:lnTo>
                    <a:pt x="378" y="639"/>
                  </a:lnTo>
                  <a:lnTo>
                    <a:pt x="370" y="631"/>
                  </a:lnTo>
                  <a:lnTo>
                    <a:pt x="370" y="623"/>
                  </a:lnTo>
                  <a:lnTo>
                    <a:pt x="370" y="615"/>
                  </a:lnTo>
                  <a:lnTo>
                    <a:pt x="363" y="615"/>
                  </a:lnTo>
                  <a:lnTo>
                    <a:pt x="356" y="607"/>
                  </a:lnTo>
                  <a:lnTo>
                    <a:pt x="348" y="599"/>
                  </a:lnTo>
                  <a:lnTo>
                    <a:pt x="333" y="575"/>
                  </a:lnTo>
                  <a:lnTo>
                    <a:pt x="326" y="559"/>
                  </a:lnTo>
                  <a:lnTo>
                    <a:pt x="318" y="551"/>
                  </a:lnTo>
                  <a:lnTo>
                    <a:pt x="318" y="543"/>
                  </a:lnTo>
                  <a:lnTo>
                    <a:pt x="318" y="535"/>
                  </a:lnTo>
                  <a:lnTo>
                    <a:pt x="326" y="527"/>
                  </a:lnTo>
                  <a:lnTo>
                    <a:pt x="326" y="519"/>
                  </a:lnTo>
                  <a:lnTo>
                    <a:pt x="333" y="511"/>
                  </a:lnTo>
                  <a:lnTo>
                    <a:pt x="333" y="503"/>
                  </a:lnTo>
                  <a:lnTo>
                    <a:pt x="333" y="495"/>
                  </a:lnTo>
                  <a:lnTo>
                    <a:pt x="333" y="487"/>
                  </a:lnTo>
                  <a:lnTo>
                    <a:pt x="333" y="479"/>
                  </a:lnTo>
                  <a:lnTo>
                    <a:pt x="333" y="471"/>
                  </a:lnTo>
                  <a:lnTo>
                    <a:pt x="341" y="471"/>
                  </a:lnTo>
                  <a:lnTo>
                    <a:pt x="348" y="471"/>
                  </a:lnTo>
                  <a:lnTo>
                    <a:pt x="356" y="463"/>
                  </a:lnTo>
                  <a:lnTo>
                    <a:pt x="363" y="463"/>
                  </a:lnTo>
                  <a:lnTo>
                    <a:pt x="370" y="455"/>
                  </a:lnTo>
                  <a:lnTo>
                    <a:pt x="378" y="447"/>
                  </a:lnTo>
                  <a:lnTo>
                    <a:pt x="385" y="439"/>
                  </a:lnTo>
                  <a:lnTo>
                    <a:pt x="392" y="439"/>
                  </a:lnTo>
                  <a:lnTo>
                    <a:pt x="392" y="431"/>
                  </a:lnTo>
                  <a:lnTo>
                    <a:pt x="407" y="431"/>
                  </a:lnTo>
                  <a:lnTo>
                    <a:pt x="415" y="431"/>
                  </a:lnTo>
                  <a:lnTo>
                    <a:pt x="422" y="431"/>
                  </a:lnTo>
                  <a:lnTo>
                    <a:pt x="429" y="431"/>
                  </a:lnTo>
                  <a:lnTo>
                    <a:pt x="436" y="431"/>
                  </a:lnTo>
                  <a:lnTo>
                    <a:pt x="436" y="423"/>
                  </a:lnTo>
                  <a:lnTo>
                    <a:pt x="443" y="423"/>
                  </a:lnTo>
                  <a:lnTo>
                    <a:pt x="443" y="415"/>
                  </a:lnTo>
                  <a:lnTo>
                    <a:pt x="451" y="415"/>
                  </a:lnTo>
                  <a:lnTo>
                    <a:pt x="458" y="407"/>
                  </a:lnTo>
                  <a:lnTo>
                    <a:pt x="465" y="407"/>
                  </a:lnTo>
                  <a:lnTo>
                    <a:pt x="473" y="399"/>
                  </a:lnTo>
                  <a:lnTo>
                    <a:pt x="480" y="391"/>
                  </a:lnTo>
                  <a:lnTo>
                    <a:pt x="488" y="383"/>
                  </a:lnTo>
                  <a:lnTo>
                    <a:pt x="495" y="375"/>
                  </a:lnTo>
                  <a:lnTo>
                    <a:pt x="502" y="367"/>
                  </a:lnTo>
                  <a:lnTo>
                    <a:pt x="502" y="359"/>
                  </a:lnTo>
                  <a:lnTo>
                    <a:pt x="495" y="351"/>
                  </a:lnTo>
                  <a:lnTo>
                    <a:pt x="488" y="343"/>
                  </a:lnTo>
                  <a:lnTo>
                    <a:pt x="488" y="351"/>
                  </a:lnTo>
                  <a:lnTo>
                    <a:pt x="480" y="351"/>
                  </a:lnTo>
                  <a:lnTo>
                    <a:pt x="473" y="351"/>
                  </a:lnTo>
                  <a:lnTo>
                    <a:pt x="473" y="359"/>
                  </a:lnTo>
                  <a:lnTo>
                    <a:pt x="465" y="367"/>
                  </a:lnTo>
                  <a:lnTo>
                    <a:pt x="458" y="367"/>
                  </a:lnTo>
                  <a:lnTo>
                    <a:pt x="451" y="367"/>
                  </a:lnTo>
                  <a:lnTo>
                    <a:pt x="443" y="359"/>
                  </a:lnTo>
                  <a:lnTo>
                    <a:pt x="436" y="351"/>
                  </a:lnTo>
                  <a:lnTo>
                    <a:pt x="436" y="343"/>
                  </a:lnTo>
                  <a:lnTo>
                    <a:pt x="436" y="335"/>
                  </a:lnTo>
                  <a:lnTo>
                    <a:pt x="429" y="335"/>
                  </a:lnTo>
                  <a:lnTo>
                    <a:pt x="422" y="335"/>
                  </a:lnTo>
                  <a:lnTo>
                    <a:pt x="415" y="335"/>
                  </a:lnTo>
                  <a:lnTo>
                    <a:pt x="407" y="335"/>
                  </a:lnTo>
                  <a:lnTo>
                    <a:pt x="407" y="327"/>
                  </a:lnTo>
                  <a:lnTo>
                    <a:pt x="407" y="320"/>
                  </a:lnTo>
                  <a:lnTo>
                    <a:pt x="407" y="312"/>
                  </a:lnTo>
                  <a:lnTo>
                    <a:pt x="407" y="304"/>
                  </a:lnTo>
                  <a:lnTo>
                    <a:pt x="407" y="296"/>
                  </a:lnTo>
                  <a:lnTo>
                    <a:pt x="407" y="288"/>
                  </a:lnTo>
                  <a:lnTo>
                    <a:pt x="407" y="280"/>
                  </a:lnTo>
                  <a:lnTo>
                    <a:pt x="407" y="272"/>
                  </a:lnTo>
                  <a:lnTo>
                    <a:pt x="400" y="280"/>
                  </a:lnTo>
                  <a:lnTo>
                    <a:pt x="392" y="280"/>
                  </a:lnTo>
                  <a:lnTo>
                    <a:pt x="385" y="288"/>
                  </a:lnTo>
                  <a:lnTo>
                    <a:pt x="378" y="288"/>
                  </a:lnTo>
                  <a:lnTo>
                    <a:pt x="378" y="280"/>
                  </a:lnTo>
                  <a:lnTo>
                    <a:pt x="370" y="264"/>
                  </a:lnTo>
                  <a:lnTo>
                    <a:pt x="370" y="248"/>
                  </a:lnTo>
                  <a:lnTo>
                    <a:pt x="370" y="240"/>
                  </a:lnTo>
                  <a:lnTo>
                    <a:pt x="363" y="240"/>
                  </a:lnTo>
                  <a:lnTo>
                    <a:pt x="356" y="240"/>
                  </a:lnTo>
                  <a:lnTo>
                    <a:pt x="348" y="240"/>
                  </a:lnTo>
                  <a:lnTo>
                    <a:pt x="341" y="240"/>
                  </a:lnTo>
                  <a:lnTo>
                    <a:pt x="333" y="240"/>
                  </a:lnTo>
                  <a:lnTo>
                    <a:pt x="326" y="240"/>
                  </a:lnTo>
                  <a:lnTo>
                    <a:pt x="318" y="240"/>
                  </a:lnTo>
                  <a:lnTo>
                    <a:pt x="311" y="232"/>
                  </a:lnTo>
                  <a:lnTo>
                    <a:pt x="304" y="224"/>
                  </a:lnTo>
                  <a:lnTo>
                    <a:pt x="304" y="216"/>
                  </a:lnTo>
                  <a:lnTo>
                    <a:pt x="296" y="216"/>
                  </a:lnTo>
                  <a:lnTo>
                    <a:pt x="296" y="208"/>
                  </a:lnTo>
                  <a:lnTo>
                    <a:pt x="296" y="200"/>
                  </a:lnTo>
                  <a:lnTo>
                    <a:pt x="296" y="192"/>
                  </a:lnTo>
                  <a:lnTo>
                    <a:pt x="304" y="184"/>
                  </a:lnTo>
                  <a:lnTo>
                    <a:pt x="318" y="168"/>
                  </a:lnTo>
                  <a:lnTo>
                    <a:pt x="333" y="144"/>
                  </a:lnTo>
                  <a:lnTo>
                    <a:pt x="341" y="136"/>
                  </a:lnTo>
                  <a:lnTo>
                    <a:pt x="341" y="128"/>
                  </a:lnTo>
                  <a:lnTo>
                    <a:pt x="348" y="112"/>
                  </a:lnTo>
                  <a:lnTo>
                    <a:pt x="356" y="104"/>
                  </a:lnTo>
                  <a:lnTo>
                    <a:pt x="356" y="96"/>
                  </a:lnTo>
                  <a:lnTo>
                    <a:pt x="356" y="88"/>
                  </a:lnTo>
                  <a:lnTo>
                    <a:pt x="356" y="80"/>
                  </a:lnTo>
                  <a:lnTo>
                    <a:pt x="348" y="72"/>
                  </a:lnTo>
                  <a:lnTo>
                    <a:pt x="341" y="72"/>
                  </a:lnTo>
                  <a:lnTo>
                    <a:pt x="341" y="64"/>
                  </a:lnTo>
                  <a:lnTo>
                    <a:pt x="333" y="64"/>
                  </a:lnTo>
                  <a:lnTo>
                    <a:pt x="333" y="56"/>
                  </a:lnTo>
                  <a:lnTo>
                    <a:pt x="333" y="48"/>
                  </a:lnTo>
                  <a:lnTo>
                    <a:pt x="326" y="40"/>
                  </a:lnTo>
                  <a:lnTo>
                    <a:pt x="318" y="32"/>
                  </a:lnTo>
                  <a:lnTo>
                    <a:pt x="311" y="16"/>
                  </a:lnTo>
                  <a:lnTo>
                    <a:pt x="304" y="16"/>
                  </a:lnTo>
                  <a:lnTo>
                    <a:pt x="304" y="8"/>
                  </a:lnTo>
                  <a:lnTo>
                    <a:pt x="296" y="8"/>
                  </a:lnTo>
                  <a:lnTo>
                    <a:pt x="281" y="0"/>
                  </a:lnTo>
                  <a:lnTo>
                    <a:pt x="274" y="8"/>
                  </a:lnTo>
                  <a:lnTo>
                    <a:pt x="267" y="8"/>
                  </a:lnTo>
                  <a:lnTo>
                    <a:pt x="267" y="16"/>
                  </a:lnTo>
                  <a:lnTo>
                    <a:pt x="259" y="32"/>
                  </a:lnTo>
                  <a:lnTo>
                    <a:pt x="245" y="40"/>
                  </a:lnTo>
                  <a:lnTo>
                    <a:pt x="245" y="48"/>
                  </a:lnTo>
                  <a:lnTo>
                    <a:pt x="252" y="56"/>
                  </a:lnTo>
                  <a:lnTo>
                    <a:pt x="252" y="64"/>
                  </a:lnTo>
                  <a:lnTo>
                    <a:pt x="259" y="72"/>
                  </a:lnTo>
                  <a:lnTo>
                    <a:pt x="252" y="72"/>
                  </a:lnTo>
                  <a:lnTo>
                    <a:pt x="245" y="72"/>
                  </a:lnTo>
                  <a:lnTo>
                    <a:pt x="237" y="72"/>
                  </a:lnTo>
                  <a:lnTo>
                    <a:pt x="230" y="72"/>
                  </a:lnTo>
                  <a:lnTo>
                    <a:pt x="222" y="72"/>
                  </a:lnTo>
                  <a:lnTo>
                    <a:pt x="215" y="72"/>
                  </a:lnTo>
                  <a:lnTo>
                    <a:pt x="208" y="72"/>
                  </a:lnTo>
                  <a:lnTo>
                    <a:pt x="200" y="80"/>
                  </a:lnTo>
                  <a:lnTo>
                    <a:pt x="193" y="80"/>
                  </a:lnTo>
                  <a:lnTo>
                    <a:pt x="193" y="88"/>
                  </a:lnTo>
                  <a:lnTo>
                    <a:pt x="185" y="96"/>
                  </a:lnTo>
                  <a:lnTo>
                    <a:pt x="171" y="104"/>
                  </a:lnTo>
                  <a:lnTo>
                    <a:pt x="163" y="112"/>
                  </a:lnTo>
                  <a:lnTo>
                    <a:pt x="156" y="112"/>
                  </a:lnTo>
                  <a:lnTo>
                    <a:pt x="156" y="120"/>
                  </a:lnTo>
                  <a:lnTo>
                    <a:pt x="148" y="120"/>
                  </a:lnTo>
                  <a:lnTo>
                    <a:pt x="148" y="128"/>
                  </a:lnTo>
                  <a:lnTo>
                    <a:pt x="148" y="136"/>
                  </a:lnTo>
                  <a:lnTo>
                    <a:pt x="156" y="136"/>
                  </a:lnTo>
                  <a:lnTo>
                    <a:pt x="156" y="144"/>
                  </a:lnTo>
                  <a:lnTo>
                    <a:pt x="148" y="152"/>
                  </a:lnTo>
                  <a:lnTo>
                    <a:pt x="148" y="160"/>
                  </a:lnTo>
                  <a:lnTo>
                    <a:pt x="148" y="168"/>
                  </a:lnTo>
                  <a:lnTo>
                    <a:pt x="148" y="176"/>
                  </a:lnTo>
                  <a:lnTo>
                    <a:pt x="141" y="176"/>
                  </a:lnTo>
                  <a:lnTo>
                    <a:pt x="134" y="184"/>
                  </a:lnTo>
                  <a:lnTo>
                    <a:pt x="134" y="192"/>
                  </a:lnTo>
                  <a:lnTo>
                    <a:pt x="134" y="200"/>
                  </a:lnTo>
                  <a:lnTo>
                    <a:pt x="134" y="208"/>
                  </a:lnTo>
                  <a:lnTo>
                    <a:pt x="134" y="216"/>
                  </a:lnTo>
                  <a:lnTo>
                    <a:pt x="134" y="224"/>
                  </a:lnTo>
                  <a:lnTo>
                    <a:pt x="126" y="224"/>
                  </a:lnTo>
                  <a:lnTo>
                    <a:pt x="119" y="224"/>
                  </a:lnTo>
                  <a:lnTo>
                    <a:pt x="119" y="232"/>
                  </a:lnTo>
                  <a:lnTo>
                    <a:pt x="111" y="240"/>
                  </a:lnTo>
                  <a:lnTo>
                    <a:pt x="111" y="248"/>
                  </a:lnTo>
                  <a:lnTo>
                    <a:pt x="111" y="256"/>
                  </a:lnTo>
                  <a:lnTo>
                    <a:pt x="104" y="256"/>
                  </a:lnTo>
                  <a:lnTo>
                    <a:pt x="97" y="264"/>
                  </a:lnTo>
                  <a:lnTo>
                    <a:pt x="89" y="256"/>
                  </a:lnTo>
                  <a:lnTo>
                    <a:pt x="82" y="256"/>
                  </a:lnTo>
                  <a:lnTo>
                    <a:pt x="74" y="256"/>
                  </a:lnTo>
                  <a:lnTo>
                    <a:pt x="74" y="264"/>
                  </a:lnTo>
                  <a:lnTo>
                    <a:pt x="74" y="272"/>
                  </a:lnTo>
                  <a:lnTo>
                    <a:pt x="74" y="288"/>
                  </a:lnTo>
                  <a:lnTo>
                    <a:pt x="74" y="296"/>
                  </a:lnTo>
                  <a:lnTo>
                    <a:pt x="67" y="304"/>
                  </a:lnTo>
                  <a:lnTo>
                    <a:pt x="60" y="304"/>
                  </a:lnTo>
                  <a:lnTo>
                    <a:pt x="60" y="312"/>
                  </a:lnTo>
                  <a:lnTo>
                    <a:pt x="60" y="320"/>
                  </a:lnTo>
                  <a:lnTo>
                    <a:pt x="60" y="335"/>
                  </a:lnTo>
                  <a:lnTo>
                    <a:pt x="60" y="359"/>
                  </a:lnTo>
                  <a:lnTo>
                    <a:pt x="60" y="367"/>
                  </a:lnTo>
                  <a:lnTo>
                    <a:pt x="52" y="367"/>
                  </a:lnTo>
                  <a:lnTo>
                    <a:pt x="45" y="367"/>
                  </a:lnTo>
                  <a:lnTo>
                    <a:pt x="37" y="367"/>
                  </a:lnTo>
                  <a:lnTo>
                    <a:pt x="37" y="375"/>
                  </a:lnTo>
                  <a:lnTo>
                    <a:pt x="37" y="383"/>
                  </a:lnTo>
                  <a:lnTo>
                    <a:pt x="45" y="391"/>
                  </a:lnTo>
                  <a:lnTo>
                    <a:pt x="45" y="399"/>
                  </a:lnTo>
                  <a:lnTo>
                    <a:pt x="37" y="399"/>
                  </a:lnTo>
                  <a:lnTo>
                    <a:pt x="30" y="399"/>
                  </a:lnTo>
                  <a:lnTo>
                    <a:pt x="30" y="391"/>
                  </a:lnTo>
                  <a:lnTo>
                    <a:pt x="23" y="391"/>
                  </a:lnTo>
                  <a:lnTo>
                    <a:pt x="15" y="391"/>
                  </a:lnTo>
                  <a:lnTo>
                    <a:pt x="8" y="399"/>
                  </a:lnTo>
                  <a:lnTo>
                    <a:pt x="8" y="407"/>
                  </a:lnTo>
                  <a:lnTo>
                    <a:pt x="0" y="415"/>
                  </a:lnTo>
                  <a:lnTo>
                    <a:pt x="0" y="423"/>
                  </a:lnTo>
                  <a:lnTo>
                    <a:pt x="0" y="431"/>
                  </a:lnTo>
                  <a:lnTo>
                    <a:pt x="8" y="431"/>
                  </a:lnTo>
                  <a:lnTo>
                    <a:pt x="8" y="439"/>
                  </a:lnTo>
                  <a:lnTo>
                    <a:pt x="15" y="439"/>
                  </a:lnTo>
                  <a:lnTo>
                    <a:pt x="23" y="447"/>
                  </a:lnTo>
                  <a:lnTo>
                    <a:pt x="30" y="447"/>
                  </a:lnTo>
                  <a:lnTo>
                    <a:pt x="37" y="447"/>
                  </a:lnTo>
                  <a:lnTo>
                    <a:pt x="37" y="455"/>
                  </a:lnTo>
                  <a:lnTo>
                    <a:pt x="45" y="463"/>
                  </a:lnTo>
                  <a:lnTo>
                    <a:pt x="45" y="471"/>
                  </a:lnTo>
                  <a:lnTo>
                    <a:pt x="52" y="471"/>
                  </a:lnTo>
                  <a:lnTo>
                    <a:pt x="60" y="471"/>
                  </a:lnTo>
                  <a:lnTo>
                    <a:pt x="67" y="479"/>
                  </a:lnTo>
                  <a:lnTo>
                    <a:pt x="74" y="479"/>
                  </a:lnTo>
                  <a:lnTo>
                    <a:pt x="74" y="487"/>
                  </a:lnTo>
                  <a:lnTo>
                    <a:pt x="82" y="487"/>
                  </a:lnTo>
                  <a:lnTo>
                    <a:pt x="82" y="495"/>
                  </a:lnTo>
                  <a:lnTo>
                    <a:pt x="89" y="495"/>
                  </a:lnTo>
                  <a:lnTo>
                    <a:pt x="97" y="503"/>
                  </a:lnTo>
                  <a:lnTo>
                    <a:pt x="97" y="511"/>
                  </a:lnTo>
                  <a:lnTo>
                    <a:pt x="104" y="511"/>
                  </a:lnTo>
                  <a:lnTo>
                    <a:pt x="104" y="519"/>
                  </a:lnTo>
                  <a:lnTo>
                    <a:pt x="111" y="527"/>
                  </a:lnTo>
                  <a:lnTo>
                    <a:pt x="111" y="535"/>
                  </a:lnTo>
                  <a:lnTo>
                    <a:pt x="119" y="543"/>
                  </a:lnTo>
                  <a:lnTo>
                    <a:pt x="119" y="551"/>
                  </a:lnTo>
                  <a:lnTo>
                    <a:pt x="119" y="559"/>
                  </a:lnTo>
                  <a:lnTo>
                    <a:pt x="119" y="567"/>
                  </a:lnTo>
                  <a:lnTo>
                    <a:pt x="126" y="575"/>
                  </a:lnTo>
                  <a:lnTo>
                    <a:pt x="134" y="583"/>
                  </a:lnTo>
                  <a:lnTo>
                    <a:pt x="134" y="591"/>
                  </a:lnTo>
                  <a:lnTo>
                    <a:pt x="134" y="599"/>
                  </a:lnTo>
                  <a:lnTo>
                    <a:pt x="134" y="615"/>
                  </a:lnTo>
                  <a:lnTo>
                    <a:pt x="134" y="623"/>
                  </a:lnTo>
                  <a:lnTo>
                    <a:pt x="134" y="631"/>
                  </a:lnTo>
                  <a:lnTo>
                    <a:pt x="134" y="639"/>
                  </a:lnTo>
                  <a:lnTo>
                    <a:pt x="134" y="647"/>
                  </a:lnTo>
                  <a:lnTo>
                    <a:pt x="134" y="655"/>
                  </a:lnTo>
                  <a:lnTo>
                    <a:pt x="134" y="663"/>
                  </a:lnTo>
                  <a:lnTo>
                    <a:pt x="134" y="671"/>
                  </a:lnTo>
                  <a:lnTo>
                    <a:pt x="134" y="679"/>
                  </a:lnTo>
                  <a:lnTo>
                    <a:pt x="134" y="687"/>
                  </a:lnTo>
                  <a:lnTo>
                    <a:pt x="134" y="695"/>
                  </a:lnTo>
                  <a:lnTo>
                    <a:pt x="141" y="695"/>
                  </a:lnTo>
                  <a:lnTo>
                    <a:pt x="148" y="695"/>
                  </a:lnTo>
                  <a:lnTo>
                    <a:pt x="156" y="695"/>
                  </a:lnTo>
                  <a:lnTo>
                    <a:pt x="163" y="695"/>
                  </a:lnTo>
                  <a:lnTo>
                    <a:pt x="171" y="695"/>
                  </a:lnTo>
                  <a:lnTo>
                    <a:pt x="185" y="695"/>
                  </a:lnTo>
                  <a:lnTo>
                    <a:pt x="193" y="695"/>
                  </a:lnTo>
                  <a:lnTo>
                    <a:pt x="200" y="695"/>
                  </a:lnTo>
                  <a:lnTo>
                    <a:pt x="208" y="695"/>
                  </a:lnTo>
                  <a:lnTo>
                    <a:pt x="215" y="695"/>
                  </a:lnTo>
                  <a:lnTo>
                    <a:pt x="222" y="695"/>
                  </a:lnTo>
                  <a:lnTo>
                    <a:pt x="230" y="687"/>
                  </a:lnTo>
                  <a:lnTo>
                    <a:pt x="237" y="679"/>
                  </a:lnTo>
                  <a:lnTo>
                    <a:pt x="245" y="671"/>
                  </a:lnTo>
                  <a:lnTo>
                    <a:pt x="259" y="671"/>
                  </a:lnTo>
                  <a:lnTo>
                    <a:pt x="267" y="663"/>
                  </a:lnTo>
                  <a:lnTo>
                    <a:pt x="267" y="655"/>
                  </a:lnTo>
                  <a:lnTo>
                    <a:pt x="267" y="647"/>
                  </a:lnTo>
                  <a:lnTo>
                    <a:pt x="267" y="639"/>
                  </a:lnTo>
                  <a:lnTo>
                    <a:pt x="274" y="631"/>
                  </a:lnTo>
                  <a:lnTo>
                    <a:pt x="281" y="623"/>
                  </a:lnTo>
                  <a:lnTo>
                    <a:pt x="281" y="615"/>
                  </a:lnTo>
                  <a:lnTo>
                    <a:pt x="281" y="623"/>
                  </a:lnTo>
                  <a:lnTo>
                    <a:pt x="289" y="623"/>
                  </a:lnTo>
                  <a:lnTo>
                    <a:pt x="289" y="631"/>
                  </a:lnTo>
                  <a:lnTo>
                    <a:pt x="296" y="631"/>
                  </a:lnTo>
                  <a:lnTo>
                    <a:pt x="304" y="639"/>
                  </a:lnTo>
                  <a:lnTo>
                    <a:pt x="304" y="647"/>
                  </a:lnTo>
                  <a:lnTo>
                    <a:pt x="311" y="655"/>
                  </a:lnTo>
                  <a:lnTo>
                    <a:pt x="318" y="663"/>
                  </a:lnTo>
                  <a:lnTo>
                    <a:pt x="326" y="671"/>
                  </a:lnTo>
                  <a:lnTo>
                    <a:pt x="333" y="671"/>
                  </a:lnTo>
                  <a:lnTo>
                    <a:pt x="333" y="679"/>
                  </a:lnTo>
                  <a:lnTo>
                    <a:pt x="333" y="687"/>
                  </a:lnTo>
                  <a:lnTo>
                    <a:pt x="333" y="695"/>
                  </a:lnTo>
                  <a:lnTo>
                    <a:pt x="333" y="703"/>
                  </a:lnTo>
                  <a:lnTo>
                    <a:pt x="333" y="711"/>
                  </a:lnTo>
                  <a:lnTo>
                    <a:pt x="333" y="719"/>
                  </a:lnTo>
                  <a:lnTo>
                    <a:pt x="326" y="719"/>
                  </a:lnTo>
                  <a:lnTo>
                    <a:pt x="326" y="727"/>
                  </a:lnTo>
                  <a:lnTo>
                    <a:pt x="318" y="727"/>
                  </a:lnTo>
                  <a:lnTo>
                    <a:pt x="318" y="735"/>
                  </a:lnTo>
                  <a:lnTo>
                    <a:pt x="326" y="743"/>
                  </a:lnTo>
                  <a:lnTo>
                    <a:pt x="326" y="751"/>
                  </a:lnTo>
                  <a:lnTo>
                    <a:pt x="333" y="751"/>
                  </a:lnTo>
                  <a:lnTo>
                    <a:pt x="333" y="759"/>
                  </a:lnTo>
                  <a:lnTo>
                    <a:pt x="333" y="767"/>
                  </a:lnTo>
                  <a:lnTo>
                    <a:pt x="341" y="775"/>
                  </a:lnTo>
                  <a:lnTo>
                    <a:pt x="341" y="783"/>
                  </a:lnTo>
                  <a:lnTo>
                    <a:pt x="348" y="791"/>
                  </a:lnTo>
                  <a:lnTo>
                    <a:pt x="356" y="799"/>
                  </a:lnTo>
                  <a:lnTo>
                    <a:pt x="363" y="807"/>
                  </a:lnTo>
                  <a:lnTo>
                    <a:pt x="370" y="815"/>
                  </a:lnTo>
                  <a:lnTo>
                    <a:pt x="378" y="823"/>
                  </a:lnTo>
                  <a:lnTo>
                    <a:pt x="378" y="830"/>
                  </a:lnTo>
                  <a:lnTo>
                    <a:pt x="385" y="838"/>
                  </a:lnTo>
                  <a:lnTo>
                    <a:pt x="392" y="838"/>
                  </a:lnTo>
                  <a:lnTo>
                    <a:pt x="392" y="846"/>
                  </a:lnTo>
                  <a:lnTo>
                    <a:pt x="392" y="854"/>
                  </a:lnTo>
                  <a:lnTo>
                    <a:pt x="392" y="862"/>
                  </a:lnTo>
                  <a:lnTo>
                    <a:pt x="392" y="870"/>
                  </a:lnTo>
                  <a:lnTo>
                    <a:pt x="400" y="878"/>
                  </a:lnTo>
                  <a:lnTo>
                    <a:pt x="400" y="886"/>
                  </a:lnTo>
                  <a:lnTo>
                    <a:pt x="407" y="894"/>
                  </a:lnTo>
                  <a:lnTo>
                    <a:pt x="407" y="902"/>
                  </a:lnTo>
                  <a:lnTo>
                    <a:pt x="407" y="910"/>
                  </a:lnTo>
                  <a:lnTo>
                    <a:pt x="407" y="918"/>
                  </a:lnTo>
                  <a:lnTo>
                    <a:pt x="400" y="918"/>
                  </a:lnTo>
                  <a:lnTo>
                    <a:pt x="392" y="926"/>
                  </a:lnTo>
                  <a:lnTo>
                    <a:pt x="392" y="934"/>
                  </a:lnTo>
                  <a:lnTo>
                    <a:pt x="392" y="942"/>
                  </a:lnTo>
                  <a:lnTo>
                    <a:pt x="392" y="950"/>
                  </a:lnTo>
                  <a:lnTo>
                    <a:pt x="392" y="958"/>
                  </a:lnTo>
                  <a:lnTo>
                    <a:pt x="392" y="966"/>
                  </a:lnTo>
                  <a:lnTo>
                    <a:pt x="392" y="974"/>
                  </a:lnTo>
                  <a:lnTo>
                    <a:pt x="392" y="982"/>
                  </a:lnTo>
                  <a:lnTo>
                    <a:pt x="392" y="990"/>
                  </a:lnTo>
                  <a:lnTo>
                    <a:pt x="392" y="998"/>
                  </a:lnTo>
                  <a:lnTo>
                    <a:pt x="385" y="998"/>
                  </a:lnTo>
                  <a:lnTo>
                    <a:pt x="378" y="1006"/>
                  </a:lnTo>
                  <a:lnTo>
                    <a:pt x="385" y="998"/>
                  </a:lnTo>
                  <a:lnTo>
                    <a:pt x="400" y="974"/>
                  </a:lnTo>
                  <a:lnTo>
                    <a:pt x="407" y="950"/>
                  </a:lnTo>
                  <a:lnTo>
                    <a:pt x="415" y="934"/>
                  </a:lnTo>
                  <a:lnTo>
                    <a:pt x="422" y="926"/>
                  </a:lnTo>
                  <a:lnTo>
                    <a:pt x="429" y="918"/>
                  </a:lnTo>
                  <a:lnTo>
                    <a:pt x="429" y="910"/>
                  </a:lnTo>
                  <a:lnTo>
                    <a:pt x="429" y="902"/>
                  </a:lnTo>
                  <a:lnTo>
                    <a:pt x="436" y="902"/>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39" name="Group 407"/>
          <p:cNvGrpSpPr>
            <a:grpSpLocks/>
          </p:cNvGrpSpPr>
          <p:nvPr/>
        </p:nvGrpSpPr>
        <p:grpSpPr bwMode="auto">
          <a:xfrm>
            <a:off x="4013200" y="4033838"/>
            <a:ext cx="738188" cy="1268412"/>
            <a:chOff x="2562" y="20229"/>
            <a:chExt cx="465" cy="799"/>
          </a:xfrm>
        </p:grpSpPr>
        <p:sp>
          <p:nvSpPr>
            <p:cNvPr id="658840" name="Freeform 408"/>
            <p:cNvSpPr>
              <a:spLocks/>
            </p:cNvSpPr>
            <p:nvPr/>
          </p:nvSpPr>
          <p:spPr bwMode="auto">
            <a:xfrm>
              <a:off x="2562" y="20229"/>
              <a:ext cx="465" cy="799"/>
            </a:xfrm>
            <a:custGeom>
              <a:avLst/>
              <a:gdLst>
                <a:gd name="T0" fmla="*/ 436 w 465"/>
                <a:gd name="T1" fmla="*/ 224 h 799"/>
                <a:gd name="T2" fmla="*/ 384 w 465"/>
                <a:gd name="T3" fmla="*/ 136 h 799"/>
                <a:gd name="T4" fmla="*/ 347 w 465"/>
                <a:gd name="T5" fmla="*/ 104 h 799"/>
                <a:gd name="T6" fmla="*/ 325 w 465"/>
                <a:gd name="T7" fmla="*/ 104 h 799"/>
                <a:gd name="T8" fmla="*/ 288 w 465"/>
                <a:gd name="T9" fmla="*/ 136 h 799"/>
                <a:gd name="T10" fmla="*/ 229 w 465"/>
                <a:gd name="T11" fmla="*/ 136 h 799"/>
                <a:gd name="T12" fmla="*/ 199 w 465"/>
                <a:gd name="T13" fmla="*/ 152 h 799"/>
                <a:gd name="T14" fmla="*/ 207 w 465"/>
                <a:gd name="T15" fmla="*/ 104 h 799"/>
                <a:gd name="T16" fmla="*/ 207 w 465"/>
                <a:gd name="T17" fmla="*/ 64 h 799"/>
                <a:gd name="T18" fmla="*/ 140 w 465"/>
                <a:gd name="T19" fmla="*/ 16 h 799"/>
                <a:gd name="T20" fmla="*/ 89 w 465"/>
                <a:gd name="T21" fmla="*/ 8 h 799"/>
                <a:gd name="T22" fmla="*/ 45 w 465"/>
                <a:gd name="T23" fmla="*/ 48 h 799"/>
                <a:gd name="T24" fmla="*/ 8 w 465"/>
                <a:gd name="T25" fmla="*/ 64 h 799"/>
                <a:gd name="T26" fmla="*/ 0 w 465"/>
                <a:gd name="T27" fmla="*/ 136 h 799"/>
                <a:gd name="T28" fmla="*/ 52 w 465"/>
                <a:gd name="T29" fmla="*/ 224 h 799"/>
                <a:gd name="T30" fmla="*/ 52 w 465"/>
                <a:gd name="T31" fmla="*/ 288 h 799"/>
                <a:gd name="T32" fmla="*/ 67 w 465"/>
                <a:gd name="T33" fmla="*/ 336 h 799"/>
                <a:gd name="T34" fmla="*/ 110 w 465"/>
                <a:gd name="T35" fmla="*/ 376 h 799"/>
                <a:gd name="T36" fmla="*/ 118 w 465"/>
                <a:gd name="T37" fmla="*/ 447 h 799"/>
                <a:gd name="T38" fmla="*/ 89 w 465"/>
                <a:gd name="T39" fmla="*/ 511 h 799"/>
                <a:gd name="T40" fmla="*/ 52 w 465"/>
                <a:gd name="T41" fmla="*/ 623 h 799"/>
                <a:gd name="T42" fmla="*/ 52 w 465"/>
                <a:gd name="T43" fmla="*/ 671 h 799"/>
                <a:gd name="T44" fmla="*/ 118 w 465"/>
                <a:gd name="T45" fmla="*/ 695 h 799"/>
                <a:gd name="T46" fmla="*/ 199 w 465"/>
                <a:gd name="T47" fmla="*/ 759 h 799"/>
                <a:gd name="T48" fmla="*/ 266 w 465"/>
                <a:gd name="T49" fmla="*/ 783 h 799"/>
                <a:gd name="T50" fmla="*/ 288 w 465"/>
                <a:gd name="T51" fmla="*/ 759 h 799"/>
                <a:gd name="T52" fmla="*/ 244 w 465"/>
                <a:gd name="T53" fmla="*/ 735 h 799"/>
                <a:gd name="T54" fmla="*/ 199 w 465"/>
                <a:gd name="T55" fmla="*/ 695 h 799"/>
                <a:gd name="T56" fmla="*/ 170 w 465"/>
                <a:gd name="T57" fmla="*/ 639 h 799"/>
                <a:gd name="T58" fmla="*/ 133 w 465"/>
                <a:gd name="T59" fmla="*/ 607 h 799"/>
                <a:gd name="T60" fmla="*/ 110 w 465"/>
                <a:gd name="T61" fmla="*/ 583 h 799"/>
                <a:gd name="T62" fmla="*/ 118 w 465"/>
                <a:gd name="T63" fmla="*/ 511 h 799"/>
                <a:gd name="T64" fmla="*/ 140 w 465"/>
                <a:gd name="T65" fmla="*/ 463 h 799"/>
                <a:gd name="T66" fmla="*/ 140 w 465"/>
                <a:gd name="T67" fmla="*/ 407 h 799"/>
                <a:gd name="T68" fmla="*/ 199 w 465"/>
                <a:gd name="T69" fmla="*/ 400 h 799"/>
                <a:gd name="T70" fmla="*/ 207 w 465"/>
                <a:gd name="T71" fmla="*/ 423 h 799"/>
                <a:gd name="T72" fmla="*/ 266 w 465"/>
                <a:gd name="T73" fmla="*/ 423 h 799"/>
                <a:gd name="T74" fmla="*/ 325 w 465"/>
                <a:gd name="T75" fmla="*/ 447 h 799"/>
                <a:gd name="T76" fmla="*/ 303 w 465"/>
                <a:gd name="T77" fmla="*/ 407 h 799"/>
                <a:gd name="T78" fmla="*/ 303 w 465"/>
                <a:gd name="T79" fmla="*/ 368 h 799"/>
                <a:gd name="T80" fmla="*/ 347 w 465"/>
                <a:gd name="T81" fmla="*/ 328 h 799"/>
                <a:gd name="T82" fmla="*/ 384 w 465"/>
                <a:gd name="T83" fmla="*/ 312 h 799"/>
                <a:gd name="T84" fmla="*/ 458 w 465"/>
                <a:gd name="T85" fmla="*/ 312 h 799"/>
                <a:gd name="T86" fmla="*/ 465 w 465"/>
                <a:gd name="T87" fmla="*/ 24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799">
                  <a:moveTo>
                    <a:pt x="465" y="240"/>
                  </a:moveTo>
                  <a:lnTo>
                    <a:pt x="458" y="240"/>
                  </a:lnTo>
                  <a:lnTo>
                    <a:pt x="436" y="224"/>
                  </a:lnTo>
                  <a:lnTo>
                    <a:pt x="414" y="176"/>
                  </a:lnTo>
                  <a:lnTo>
                    <a:pt x="414" y="160"/>
                  </a:lnTo>
                  <a:lnTo>
                    <a:pt x="384" y="136"/>
                  </a:lnTo>
                  <a:lnTo>
                    <a:pt x="369" y="112"/>
                  </a:lnTo>
                  <a:lnTo>
                    <a:pt x="369" y="104"/>
                  </a:lnTo>
                  <a:lnTo>
                    <a:pt x="347" y="104"/>
                  </a:lnTo>
                  <a:lnTo>
                    <a:pt x="347" y="96"/>
                  </a:lnTo>
                  <a:lnTo>
                    <a:pt x="332" y="96"/>
                  </a:lnTo>
                  <a:lnTo>
                    <a:pt x="325" y="104"/>
                  </a:lnTo>
                  <a:lnTo>
                    <a:pt x="303" y="104"/>
                  </a:lnTo>
                  <a:lnTo>
                    <a:pt x="288" y="112"/>
                  </a:lnTo>
                  <a:lnTo>
                    <a:pt x="288" y="136"/>
                  </a:lnTo>
                  <a:lnTo>
                    <a:pt x="266" y="112"/>
                  </a:lnTo>
                  <a:lnTo>
                    <a:pt x="258" y="112"/>
                  </a:lnTo>
                  <a:lnTo>
                    <a:pt x="229" y="136"/>
                  </a:lnTo>
                  <a:lnTo>
                    <a:pt x="214" y="136"/>
                  </a:lnTo>
                  <a:lnTo>
                    <a:pt x="207" y="152"/>
                  </a:lnTo>
                  <a:lnTo>
                    <a:pt x="199" y="152"/>
                  </a:lnTo>
                  <a:lnTo>
                    <a:pt x="199" y="136"/>
                  </a:lnTo>
                  <a:lnTo>
                    <a:pt x="199" y="112"/>
                  </a:lnTo>
                  <a:lnTo>
                    <a:pt x="207" y="104"/>
                  </a:lnTo>
                  <a:lnTo>
                    <a:pt x="207" y="96"/>
                  </a:lnTo>
                  <a:lnTo>
                    <a:pt x="207" y="80"/>
                  </a:lnTo>
                  <a:lnTo>
                    <a:pt x="207" y="64"/>
                  </a:lnTo>
                  <a:lnTo>
                    <a:pt x="199" y="56"/>
                  </a:lnTo>
                  <a:lnTo>
                    <a:pt x="170" y="64"/>
                  </a:lnTo>
                  <a:lnTo>
                    <a:pt x="140" y="16"/>
                  </a:lnTo>
                  <a:lnTo>
                    <a:pt x="118" y="0"/>
                  </a:lnTo>
                  <a:lnTo>
                    <a:pt x="110" y="8"/>
                  </a:lnTo>
                  <a:lnTo>
                    <a:pt x="89" y="8"/>
                  </a:lnTo>
                  <a:lnTo>
                    <a:pt x="67" y="8"/>
                  </a:lnTo>
                  <a:lnTo>
                    <a:pt x="52" y="16"/>
                  </a:lnTo>
                  <a:lnTo>
                    <a:pt x="45" y="48"/>
                  </a:lnTo>
                  <a:lnTo>
                    <a:pt x="23" y="48"/>
                  </a:lnTo>
                  <a:lnTo>
                    <a:pt x="8" y="56"/>
                  </a:lnTo>
                  <a:lnTo>
                    <a:pt x="8" y="64"/>
                  </a:lnTo>
                  <a:lnTo>
                    <a:pt x="8" y="96"/>
                  </a:lnTo>
                  <a:lnTo>
                    <a:pt x="0" y="112"/>
                  </a:lnTo>
                  <a:lnTo>
                    <a:pt x="0" y="136"/>
                  </a:lnTo>
                  <a:lnTo>
                    <a:pt x="37" y="176"/>
                  </a:lnTo>
                  <a:lnTo>
                    <a:pt x="45" y="192"/>
                  </a:lnTo>
                  <a:lnTo>
                    <a:pt x="52" y="224"/>
                  </a:lnTo>
                  <a:lnTo>
                    <a:pt x="52" y="240"/>
                  </a:lnTo>
                  <a:lnTo>
                    <a:pt x="52" y="272"/>
                  </a:lnTo>
                  <a:lnTo>
                    <a:pt x="52" y="288"/>
                  </a:lnTo>
                  <a:lnTo>
                    <a:pt x="45" y="328"/>
                  </a:lnTo>
                  <a:lnTo>
                    <a:pt x="52" y="336"/>
                  </a:lnTo>
                  <a:lnTo>
                    <a:pt x="67" y="336"/>
                  </a:lnTo>
                  <a:lnTo>
                    <a:pt x="89" y="352"/>
                  </a:lnTo>
                  <a:lnTo>
                    <a:pt x="89" y="368"/>
                  </a:lnTo>
                  <a:lnTo>
                    <a:pt x="110" y="376"/>
                  </a:lnTo>
                  <a:lnTo>
                    <a:pt x="110" y="407"/>
                  </a:lnTo>
                  <a:lnTo>
                    <a:pt x="110" y="431"/>
                  </a:lnTo>
                  <a:lnTo>
                    <a:pt x="118" y="447"/>
                  </a:lnTo>
                  <a:lnTo>
                    <a:pt x="118" y="463"/>
                  </a:lnTo>
                  <a:lnTo>
                    <a:pt x="118" y="471"/>
                  </a:lnTo>
                  <a:lnTo>
                    <a:pt x="89" y="511"/>
                  </a:lnTo>
                  <a:lnTo>
                    <a:pt x="52" y="583"/>
                  </a:lnTo>
                  <a:lnTo>
                    <a:pt x="52" y="607"/>
                  </a:lnTo>
                  <a:lnTo>
                    <a:pt x="52" y="623"/>
                  </a:lnTo>
                  <a:lnTo>
                    <a:pt x="52" y="639"/>
                  </a:lnTo>
                  <a:lnTo>
                    <a:pt x="52" y="647"/>
                  </a:lnTo>
                  <a:lnTo>
                    <a:pt x="52" y="671"/>
                  </a:lnTo>
                  <a:lnTo>
                    <a:pt x="67" y="671"/>
                  </a:lnTo>
                  <a:lnTo>
                    <a:pt x="89" y="671"/>
                  </a:lnTo>
                  <a:lnTo>
                    <a:pt x="118" y="695"/>
                  </a:lnTo>
                  <a:lnTo>
                    <a:pt x="147" y="735"/>
                  </a:lnTo>
                  <a:lnTo>
                    <a:pt x="177" y="759"/>
                  </a:lnTo>
                  <a:lnTo>
                    <a:pt x="199" y="759"/>
                  </a:lnTo>
                  <a:lnTo>
                    <a:pt x="229" y="759"/>
                  </a:lnTo>
                  <a:lnTo>
                    <a:pt x="244" y="799"/>
                  </a:lnTo>
                  <a:lnTo>
                    <a:pt x="266" y="783"/>
                  </a:lnTo>
                  <a:lnTo>
                    <a:pt x="288" y="783"/>
                  </a:lnTo>
                  <a:lnTo>
                    <a:pt x="325" y="759"/>
                  </a:lnTo>
                  <a:lnTo>
                    <a:pt x="288" y="759"/>
                  </a:lnTo>
                  <a:lnTo>
                    <a:pt x="288" y="751"/>
                  </a:lnTo>
                  <a:lnTo>
                    <a:pt x="266" y="751"/>
                  </a:lnTo>
                  <a:lnTo>
                    <a:pt x="244" y="735"/>
                  </a:lnTo>
                  <a:lnTo>
                    <a:pt x="214" y="719"/>
                  </a:lnTo>
                  <a:lnTo>
                    <a:pt x="207" y="719"/>
                  </a:lnTo>
                  <a:lnTo>
                    <a:pt x="199" y="695"/>
                  </a:lnTo>
                  <a:lnTo>
                    <a:pt x="177" y="671"/>
                  </a:lnTo>
                  <a:lnTo>
                    <a:pt x="177" y="647"/>
                  </a:lnTo>
                  <a:lnTo>
                    <a:pt x="170" y="639"/>
                  </a:lnTo>
                  <a:lnTo>
                    <a:pt x="147" y="623"/>
                  </a:lnTo>
                  <a:lnTo>
                    <a:pt x="140" y="607"/>
                  </a:lnTo>
                  <a:lnTo>
                    <a:pt x="133" y="607"/>
                  </a:lnTo>
                  <a:lnTo>
                    <a:pt x="118" y="607"/>
                  </a:lnTo>
                  <a:lnTo>
                    <a:pt x="110" y="607"/>
                  </a:lnTo>
                  <a:lnTo>
                    <a:pt x="110" y="583"/>
                  </a:lnTo>
                  <a:lnTo>
                    <a:pt x="110" y="559"/>
                  </a:lnTo>
                  <a:lnTo>
                    <a:pt x="118" y="527"/>
                  </a:lnTo>
                  <a:lnTo>
                    <a:pt x="118" y="511"/>
                  </a:lnTo>
                  <a:lnTo>
                    <a:pt x="133" y="495"/>
                  </a:lnTo>
                  <a:lnTo>
                    <a:pt x="133" y="471"/>
                  </a:lnTo>
                  <a:lnTo>
                    <a:pt x="140" y="463"/>
                  </a:lnTo>
                  <a:lnTo>
                    <a:pt x="140" y="447"/>
                  </a:lnTo>
                  <a:lnTo>
                    <a:pt x="147" y="423"/>
                  </a:lnTo>
                  <a:lnTo>
                    <a:pt x="140" y="407"/>
                  </a:lnTo>
                  <a:lnTo>
                    <a:pt x="147" y="400"/>
                  </a:lnTo>
                  <a:lnTo>
                    <a:pt x="177" y="376"/>
                  </a:lnTo>
                  <a:lnTo>
                    <a:pt x="199" y="400"/>
                  </a:lnTo>
                  <a:lnTo>
                    <a:pt x="207" y="400"/>
                  </a:lnTo>
                  <a:lnTo>
                    <a:pt x="207" y="407"/>
                  </a:lnTo>
                  <a:lnTo>
                    <a:pt x="207" y="423"/>
                  </a:lnTo>
                  <a:lnTo>
                    <a:pt x="229" y="423"/>
                  </a:lnTo>
                  <a:lnTo>
                    <a:pt x="258" y="423"/>
                  </a:lnTo>
                  <a:lnTo>
                    <a:pt x="266" y="423"/>
                  </a:lnTo>
                  <a:lnTo>
                    <a:pt x="288" y="431"/>
                  </a:lnTo>
                  <a:lnTo>
                    <a:pt x="303" y="447"/>
                  </a:lnTo>
                  <a:lnTo>
                    <a:pt x="325" y="447"/>
                  </a:lnTo>
                  <a:lnTo>
                    <a:pt x="325" y="423"/>
                  </a:lnTo>
                  <a:lnTo>
                    <a:pt x="325" y="407"/>
                  </a:lnTo>
                  <a:lnTo>
                    <a:pt x="303" y="407"/>
                  </a:lnTo>
                  <a:lnTo>
                    <a:pt x="303" y="400"/>
                  </a:lnTo>
                  <a:lnTo>
                    <a:pt x="288" y="376"/>
                  </a:lnTo>
                  <a:lnTo>
                    <a:pt x="303" y="368"/>
                  </a:lnTo>
                  <a:lnTo>
                    <a:pt x="303" y="336"/>
                  </a:lnTo>
                  <a:lnTo>
                    <a:pt x="325" y="336"/>
                  </a:lnTo>
                  <a:lnTo>
                    <a:pt x="347" y="328"/>
                  </a:lnTo>
                  <a:lnTo>
                    <a:pt x="347" y="312"/>
                  </a:lnTo>
                  <a:lnTo>
                    <a:pt x="369" y="312"/>
                  </a:lnTo>
                  <a:lnTo>
                    <a:pt x="384" y="312"/>
                  </a:lnTo>
                  <a:lnTo>
                    <a:pt x="414" y="312"/>
                  </a:lnTo>
                  <a:lnTo>
                    <a:pt x="436" y="312"/>
                  </a:lnTo>
                  <a:lnTo>
                    <a:pt x="458" y="312"/>
                  </a:lnTo>
                  <a:lnTo>
                    <a:pt x="465" y="272"/>
                  </a:lnTo>
                  <a:lnTo>
                    <a:pt x="465" y="248"/>
                  </a:lnTo>
                  <a:lnTo>
                    <a:pt x="465" y="24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41" name="Freeform 409"/>
            <p:cNvSpPr>
              <a:spLocks/>
            </p:cNvSpPr>
            <p:nvPr/>
          </p:nvSpPr>
          <p:spPr bwMode="auto">
            <a:xfrm>
              <a:off x="2562" y="20229"/>
              <a:ext cx="465" cy="799"/>
            </a:xfrm>
            <a:custGeom>
              <a:avLst/>
              <a:gdLst>
                <a:gd name="T0" fmla="*/ 436 w 465"/>
                <a:gd name="T1" fmla="*/ 224 h 799"/>
                <a:gd name="T2" fmla="*/ 384 w 465"/>
                <a:gd name="T3" fmla="*/ 136 h 799"/>
                <a:gd name="T4" fmla="*/ 347 w 465"/>
                <a:gd name="T5" fmla="*/ 104 h 799"/>
                <a:gd name="T6" fmla="*/ 325 w 465"/>
                <a:gd name="T7" fmla="*/ 104 h 799"/>
                <a:gd name="T8" fmla="*/ 288 w 465"/>
                <a:gd name="T9" fmla="*/ 136 h 799"/>
                <a:gd name="T10" fmla="*/ 229 w 465"/>
                <a:gd name="T11" fmla="*/ 136 h 799"/>
                <a:gd name="T12" fmla="*/ 199 w 465"/>
                <a:gd name="T13" fmla="*/ 152 h 799"/>
                <a:gd name="T14" fmla="*/ 207 w 465"/>
                <a:gd name="T15" fmla="*/ 104 h 799"/>
                <a:gd name="T16" fmla="*/ 207 w 465"/>
                <a:gd name="T17" fmla="*/ 64 h 799"/>
                <a:gd name="T18" fmla="*/ 140 w 465"/>
                <a:gd name="T19" fmla="*/ 16 h 799"/>
                <a:gd name="T20" fmla="*/ 89 w 465"/>
                <a:gd name="T21" fmla="*/ 8 h 799"/>
                <a:gd name="T22" fmla="*/ 45 w 465"/>
                <a:gd name="T23" fmla="*/ 48 h 799"/>
                <a:gd name="T24" fmla="*/ 8 w 465"/>
                <a:gd name="T25" fmla="*/ 64 h 799"/>
                <a:gd name="T26" fmla="*/ 0 w 465"/>
                <a:gd name="T27" fmla="*/ 136 h 799"/>
                <a:gd name="T28" fmla="*/ 52 w 465"/>
                <a:gd name="T29" fmla="*/ 224 h 799"/>
                <a:gd name="T30" fmla="*/ 52 w 465"/>
                <a:gd name="T31" fmla="*/ 288 h 799"/>
                <a:gd name="T32" fmla="*/ 67 w 465"/>
                <a:gd name="T33" fmla="*/ 336 h 799"/>
                <a:gd name="T34" fmla="*/ 110 w 465"/>
                <a:gd name="T35" fmla="*/ 376 h 799"/>
                <a:gd name="T36" fmla="*/ 118 w 465"/>
                <a:gd name="T37" fmla="*/ 447 h 799"/>
                <a:gd name="T38" fmla="*/ 89 w 465"/>
                <a:gd name="T39" fmla="*/ 511 h 799"/>
                <a:gd name="T40" fmla="*/ 52 w 465"/>
                <a:gd name="T41" fmla="*/ 623 h 799"/>
                <a:gd name="T42" fmla="*/ 52 w 465"/>
                <a:gd name="T43" fmla="*/ 671 h 799"/>
                <a:gd name="T44" fmla="*/ 118 w 465"/>
                <a:gd name="T45" fmla="*/ 695 h 799"/>
                <a:gd name="T46" fmla="*/ 199 w 465"/>
                <a:gd name="T47" fmla="*/ 759 h 799"/>
                <a:gd name="T48" fmla="*/ 266 w 465"/>
                <a:gd name="T49" fmla="*/ 783 h 799"/>
                <a:gd name="T50" fmla="*/ 288 w 465"/>
                <a:gd name="T51" fmla="*/ 759 h 799"/>
                <a:gd name="T52" fmla="*/ 244 w 465"/>
                <a:gd name="T53" fmla="*/ 735 h 799"/>
                <a:gd name="T54" fmla="*/ 199 w 465"/>
                <a:gd name="T55" fmla="*/ 695 h 799"/>
                <a:gd name="T56" fmla="*/ 170 w 465"/>
                <a:gd name="T57" fmla="*/ 639 h 799"/>
                <a:gd name="T58" fmla="*/ 133 w 465"/>
                <a:gd name="T59" fmla="*/ 607 h 799"/>
                <a:gd name="T60" fmla="*/ 110 w 465"/>
                <a:gd name="T61" fmla="*/ 583 h 799"/>
                <a:gd name="T62" fmla="*/ 118 w 465"/>
                <a:gd name="T63" fmla="*/ 511 h 799"/>
                <a:gd name="T64" fmla="*/ 140 w 465"/>
                <a:gd name="T65" fmla="*/ 463 h 799"/>
                <a:gd name="T66" fmla="*/ 140 w 465"/>
                <a:gd name="T67" fmla="*/ 407 h 799"/>
                <a:gd name="T68" fmla="*/ 199 w 465"/>
                <a:gd name="T69" fmla="*/ 400 h 799"/>
                <a:gd name="T70" fmla="*/ 207 w 465"/>
                <a:gd name="T71" fmla="*/ 423 h 799"/>
                <a:gd name="T72" fmla="*/ 266 w 465"/>
                <a:gd name="T73" fmla="*/ 423 h 799"/>
                <a:gd name="T74" fmla="*/ 325 w 465"/>
                <a:gd name="T75" fmla="*/ 447 h 799"/>
                <a:gd name="T76" fmla="*/ 303 w 465"/>
                <a:gd name="T77" fmla="*/ 407 h 799"/>
                <a:gd name="T78" fmla="*/ 303 w 465"/>
                <a:gd name="T79" fmla="*/ 368 h 799"/>
                <a:gd name="T80" fmla="*/ 347 w 465"/>
                <a:gd name="T81" fmla="*/ 328 h 799"/>
                <a:gd name="T82" fmla="*/ 384 w 465"/>
                <a:gd name="T83" fmla="*/ 312 h 799"/>
                <a:gd name="T84" fmla="*/ 458 w 465"/>
                <a:gd name="T85" fmla="*/ 312 h 799"/>
                <a:gd name="T86" fmla="*/ 465 w 465"/>
                <a:gd name="T87" fmla="*/ 24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799">
                  <a:moveTo>
                    <a:pt x="465" y="240"/>
                  </a:moveTo>
                  <a:lnTo>
                    <a:pt x="458" y="240"/>
                  </a:lnTo>
                  <a:lnTo>
                    <a:pt x="436" y="224"/>
                  </a:lnTo>
                  <a:lnTo>
                    <a:pt x="414" y="176"/>
                  </a:lnTo>
                  <a:lnTo>
                    <a:pt x="414" y="160"/>
                  </a:lnTo>
                  <a:lnTo>
                    <a:pt x="384" y="136"/>
                  </a:lnTo>
                  <a:lnTo>
                    <a:pt x="369" y="112"/>
                  </a:lnTo>
                  <a:lnTo>
                    <a:pt x="369" y="104"/>
                  </a:lnTo>
                  <a:lnTo>
                    <a:pt x="347" y="104"/>
                  </a:lnTo>
                  <a:lnTo>
                    <a:pt x="347" y="96"/>
                  </a:lnTo>
                  <a:lnTo>
                    <a:pt x="332" y="96"/>
                  </a:lnTo>
                  <a:lnTo>
                    <a:pt x="325" y="104"/>
                  </a:lnTo>
                  <a:lnTo>
                    <a:pt x="303" y="104"/>
                  </a:lnTo>
                  <a:lnTo>
                    <a:pt x="288" y="112"/>
                  </a:lnTo>
                  <a:lnTo>
                    <a:pt x="288" y="136"/>
                  </a:lnTo>
                  <a:lnTo>
                    <a:pt x="266" y="112"/>
                  </a:lnTo>
                  <a:lnTo>
                    <a:pt x="258" y="112"/>
                  </a:lnTo>
                  <a:lnTo>
                    <a:pt x="229" y="136"/>
                  </a:lnTo>
                  <a:lnTo>
                    <a:pt x="214" y="136"/>
                  </a:lnTo>
                  <a:lnTo>
                    <a:pt x="207" y="152"/>
                  </a:lnTo>
                  <a:lnTo>
                    <a:pt x="199" y="152"/>
                  </a:lnTo>
                  <a:lnTo>
                    <a:pt x="199" y="136"/>
                  </a:lnTo>
                  <a:lnTo>
                    <a:pt x="199" y="112"/>
                  </a:lnTo>
                  <a:lnTo>
                    <a:pt x="207" y="104"/>
                  </a:lnTo>
                  <a:lnTo>
                    <a:pt x="207" y="96"/>
                  </a:lnTo>
                  <a:lnTo>
                    <a:pt x="207" y="80"/>
                  </a:lnTo>
                  <a:lnTo>
                    <a:pt x="207" y="64"/>
                  </a:lnTo>
                  <a:lnTo>
                    <a:pt x="199" y="56"/>
                  </a:lnTo>
                  <a:lnTo>
                    <a:pt x="170" y="64"/>
                  </a:lnTo>
                  <a:lnTo>
                    <a:pt x="140" y="16"/>
                  </a:lnTo>
                  <a:lnTo>
                    <a:pt x="118" y="0"/>
                  </a:lnTo>
                  <a:lnTo>
                    <a:pt x="110" y="8"/>
                  </a:lnTo>
                  <a:lnTo>
                    <a:pt x="89" y="8"/>
                  </a:lnTo>
                  <a:lnTo>
                    <a:pt x="67" y="8"/>
                  </a:lnTo>
                  <a:lnTo>
                    <a:pt x="52" y="16"/>
                  </a:lnTo>
                  <a:lnTo>
                    <a:pt x="45" y="48"/>
                  </a:lnTo>
                  <a:lnTo>
                    <a:pt x="23" y="48"/>
                  </a:lnTo>
                  <a:lnTo>
                    <a:pt x="8" y="56"/>
                  </a:lnTo>
                  <a:lnTo>
                    <a:pt x="8" y="64"/>
                  </a:lnTo>
                  <a:lnTo>
                    <a:pt x="8" y="96"/>
                  </a:lnTo>
                  <a:lnTo>
                    <a:pt x="0" y="112"/>
                  </a:lnTo>
                  <a:lnTo>
                    <a:pt x="0" y="136"/>
                  </a:lnTo>
                  <a:lnTo>
                    <a:pt x="37" y="176"/>
                  </a:lnTo>
                  <a:lnTo>
                    <a:pt x="45" y="192"/>
                  </a:lnTo>
                  <a:lnTo>
                    <a:pt x="52" y="224"/>
                  </a:lnTo>
                  <a:lnTo>
                    <a:pt x="52" y="240"/>
                  </a:lnTo>
                  <a:lnTo>
                    <a:pt x="52" y="272"/>
                  </a:lnTo>
                  <a:lnTo>
                    <a:pt x="52" y="288"/>
                  </a:lnTo>
                  <a:lnTo>
                    <a:pt x="45" y="328"/>
                  </a:lnTo>
                  <a:lnTo>
                    <a:pt x="52" y="336"/>
                  </a:lnTo>
                  <a:lnTo>
                    <a:pt x="67" y="336"/>
                  </a:lnTo>
                  <a:lnTo>
                    <a:pt x="89" y="352"/>
                  </a:lnTo>
                  <a:lnTo>
                    <a:pt x="89" y="368"/>
                  </a:lnTo>
                  <a:lnTo>
                    <a:pt x="110" y="376"/>
                  </a:lnTo>
                  <a:lnTo>
                    <a:pt x="110" y="407"/>
                  </a:lnTo>
                  <a:lnTo>
                    <a:pt x="110" y="431"/>
                  </a:lnTo>
                  <a:lnTo>
                    <a:pt x="118" y="447"/>
                  </a:lnTo>
                  <a:lnTo>
                    <a:pt x="118" y="463"/>
                  </a:lnTo>
                  <a:lnTo>
                    <a:pt x="118" y="471"/>
                  </a:lnTo>
                  <a:lnTo>
                    <a:pt x="89" y="511"/>
                  </a:lnTo>
                  <a:lnTo>
                    <a:pt x="52" y="583"/>
                  </a:lnTo>
                  <a:lnTo>
                    <a:pt x="52" y="607"/>
                  </a:lnTo>
                  <a:lnTo>
                    <a:pt x="52" y="623"/>
                  </a:lnTo>
                  <a:lnTo>
                    <a:pt x="52" y="639"/>
                  </a:lnTo>
                  <a:lnTo>
                    <a:pt x="52" y="647"/>
                  </a:lnTo>
                  <a:lnTo>
                    <a:pt x="52" y="671"/>
                  </a:lnTo>
                  <a:lnTo>
                    <a:pt x="67" y="671"/>
                  </a:lnTo>
                  <a:lnTo>
                    <a:pt x="89" y="671"/>
                  </a:lnTo>
                  <a:lnTo>
                    <a:pt x="118" y="695"/>
                  </a:lnTo>
                  <a:lnTo>
                    <a:pt x="147" y="735"/>
                  </a:lnTo>
                  <a:lnTo>
                    <a:pt x="177" y="759"/>
                  </a:lnTo>
                  <a:lnTo>
                    <a:pt x="199" y="759"/>
                  </a:lnTo>
                  <a:lnTo>
                    <a:pt x="229" y="759"/>
                  </a:lnTo>
                  <a:lnTo>
                    <a:pt x="244" y="799"/>
                  </a:lnTo>
                  <a:lnTo>
                    <a:pt x="266" y="783"/>
                  </a:lnTo>
                  <a:lnTo>
                    <a:pt x="288" y="783"/>
                  </a:lnTo>
                  <a:lnTo>
                    <a:pt x="325" y="759"/>
                  </a:lnTo>
                  <a:lnTo>
                    <a:pt x="288" y="759"/>
                  </a:lnTo>
                  <a:lnTo>
                    <a:pt x="288" y="751"/>
                  </a:lnTo>
                  <a:lnTo>
                    <a:pt x="266" y="751"/>
                  </a:lnTo>
                  <a:lnTo>
                    <a:pt x="244" y="735"/>
                  </a:lnTo>
                  <a:lnTo>
                    <a:pt x="214" y="719"/>
                  </a:lnTo>
                  <a:lnTo>
                    <a:pt x="207" y="719"/>
                  </a:lnTo>
                  <a:lnTo>
                    <a:pt x="199" y="695"/>
                  </a:lnTo>
                  <a:lnTo>
                    <a:pt x="177" y="671"/>
                  </a:lnTo>
                  <a:lnTo>
                    <a:pt x="177" y="647"/>
                  </a:lnTo>
                  <a:lnTo>
                    <a:pt x="170" y="639"/>
                  </a:lnTo>
                  <a:lnTo>
                    <a:pt x="147" y="623"/>
                  </a:lnTo>
                  <a:lnTo>
                    <a:pt x="140" y="607"/>
                  </a:lnTo>
                  <a:lnTo>
                    <a:pt x="133" y="607"/>
                  </a:lnTo>
                  <a:lnTo>
                    <a:pt x="118" y="607"/>
                  </a:lnTo>
                  <a:lnTo>
                    <a:pt x="110" y="607"/>
                  </a:lnTo>
                  <a:lnTo>
                    <a:pt x="110" y="583"/>
                  </a:lnTo>
                  <a:lnTo>
                    <a:pt x="110" y="559"/>
                  </a:lnTo>
                  <a:lnTo>
                    <a:pt x="118" y="527"/>
                  </a:lnTo>
                  <a:lnTo>
                    <a:pt x="118" y="511"/>
                  </a:lnTo>
                  <a:lnTo>
                    <a:pt x="133" y="495"/>
                  </a:lnTo>
                  <a:lnTo>
                    <a:pt x="133" y="471"/>
                  </a:lnTo>
                  <a:lnTo>
                    <a:pt x="140" y="463"/>
                  </a:lnTo>
                  <a:lnTo>
                    <a:pt x="140" y="447"/>
                  </a:lnTo>
                  <a:lnTo>
                    <a:pt x="147" y="423"/>
                  </a:lnTo>
                  <a:lnTo>
                    <a:pt x="140" y="407"/>
                  </a:lnTo>
                  <a:lnTo>
                    <a:pt x="147" y="400"/>
                  </a:lnTo>
                  <a:lnTo>
                    <a:pt x="177" y="376"/>
                  </a:lnTo>
                  <a:lnTo>
                    <a:pt x="199" y="400"/>
                  </a:lnTo>
                  <a:lnTo>
                    <a:pt x="207" y="400"/>
                  </a:lnTo>
                  <a:lnTo>
                    <a:pt x="207" y="407"/>
                  </a:lnTo>
                  <a:lnTo>
                    <a:pt x="207" y="423"/>
                  </a:lnTo>
                  <a:lnTo>
                    <a:pt x="229" y="423"/>
                  </a:lnTo>
                  <a:lnTo>
                    <a:pt x="258" y="423"/>
                  </a:lnTo>
                  <a:lnTo>
                    <a:pt x="266" y="423"/>
                  </a:lnTo>
                  <a:lnTo>
                    <a:pt x="288" y="431"/>
                  </a:lnTo>
                  <a:lnTo>
                    <a:pt x="303" y="447"/>
                  </a:lnTo>
                  <a:lnTo>
                    <a:pt x="325" y="447"/>
                  </a:lnTo>
                  <a:lnTo>
                    <a:pt x="325" y="423"/>
                  </a:lnTo>
                  <a:lnTo>
                    <a:pt x="325" y="407"/>
                  </a:lnTo>
                  <a:lnTo>
                    <a:pt x="303" y="407"/>
                  </a:lnTo>
                  <a:lnTo>
                    <a:pt x="303" y="400"/>
                  </a:lnTo>
                  <a:lnTo>
                    <a:pt x="288" y="376"/>
                  </a:lnTo>
                  <a:lnTo>
                    <a:pt x="303" y="368"/>
                  </a:lnTo>
                  <a:lnTo>
                    <a:pt x="303" y="336"/>
                  </a:lnTo>
                  <a:lnTo>
                    <a:pt x="325" y="336"/>
                  </a:lnTo>
                  <a:lnTo>
                    <a:pt x="347" y="328"/>
                  </a:lnTo>
                  <a:lnTo>
                    <a:pt x="347" y="312"/>
                  </a:lnTo>
                  <a:lnTo>
                    <a:pt x="369" y="312"/>
                  </a:lnTo>
                  <a:lnTo>
                    <a:pt x="384" y="312"/>
                  </a:lnTo>
                  <a:lnTo>
                    <a:pt x="414" y="312"/>
                  </a:lnTo>
                  <a:lnTo>
                    <a:pt x="436" y="312"/>
                  </a:lnTo>
                  <a:lnTo>
                    <a:pt x="458" y="312"/>
                  </a:lnTo>
                  <a:lnTo>
                    <a:pt x="465" y="272"/>
                  </a:lnTo>
                  <a:lnTo>
                    <a:pt x="465" y="248"/>
                  </a:lnTo>
                  <a:lnTo>
                    <a:pt x="465" y="24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42" name="Group 410"/>
          <p:cNvGrpSpPr>
            <a:grpSpLocks/>
          </p:cNvGrpSpPr>
          <p:nvPr/>
        </p:nvGrpSpPr>
        <p:grpSpPr bwMode="auto">
          <a:xfrm>
            <a:off x="3497263" y="3362325"/>
            <a:ext cx="796925" cy="1597025"/>
            <a:chOff x="2237" y="19806"/>
            <a:chExt cx="502" cy="1006"/>
          </a:xfrm>
        </p:grpSpPr>
        <p:sp>
          <p:nvSpPr>
            <p:cNvPr id="658843" name="Freeform 411"/>
            <p:cNvSpPr>
              <a:spLocks/>
            </p:cNvSpPr>
            <p:nvPr/>
          </p:nvSpPr>
          <p:spPr bwMode="auto">
            <a:xfrm>
              <a:off x="2237" y="19806"/>
              <a:ext cx="502" cy="1006"/>
            </a:xfrm>
            <a:custGeom>
              <a:avLst/>
              <a:gdLst>
                <a:gd name="T0" fmla="*/ 436 w 502"/>
                <a:gd name="T1" fmla="*/ 870 h 1006"/>
                <a:gd name="T2" fmla="*/ 429 w 502"/>
                <a:gd name="T3" fmla="*/ 823 h 1006"/>
                <a:gd name="T4" fmla="*/ 407 w 502"/>
                <a:gd name="T5" fmla="*/ 783 h 1006"/>
                <a:gd name="T6" fmla="*/ 378 w 502"/>
                <a:gd name="T7" fmla="*/ 759 h 1006"/>
                <a:gd name="T8" fmla="*/ 378 w 502"/>
                <a:gd name="T9" fmla="*/ 719 h 1006"/>
                <a:gd name="T10" fmla="*/ 378 w 502"/>
                <a:gd name="T11" fmla="*/ 671 h 1006"/>
                <a:gd name="T12" fmla="*/ 370 w 502"/>
                <a:gd name="T13" fmla="*/ 623 h 1006"/>
                <a:gd name="T14" fmla="*/ 326 w 502"/>
                <a:gd name="T15" fmla="*/ 559 h 1006"/>
                <a:gd name="T16" fmla="*/ 333 w 502"/>
                <a:gd name="T17" fmla="*/ 511 h 1006"/>
                <a:gd name="T18" fmla="*/ 341 w 502"/>
                <a:gd name="T19" fmla="*/ 471 h 1006"/>
                <a:gd name="T20" fmla="*/ 385 w 502"/>
                <a:gd name="T21" fmla="*/ 439 h 1006"/>
                <a:gd name="T22" fmla="*/ 429 w 502"/>
                <a:gd name="T23" fmla="*/ 431 h 1006"/>
                <a:gd name="T24" fmla="*/ 458 w 502"/>
                <a:gd name="T25" fmla="*/ 407 h 1006"/>
                <a:gd name="T26" fmla="*/ 502 w 502"/>
                <a:gd name="T27" fmla="*/ 367 h 1006"/>
                <a:gd name="T28" fmla="*/ 473 w 502"/>
                <a:gd name="T29" fmla="*/ 351 h 1006"/>
                <a:gd name="T30" fmla="*/ 436 w 502"/>
                <a:gd name="T31" fmla="*/ 351 h 1006"/>
                <a:gd name="T32" fmla="*/ 407 w 502"/>
                <a:gd name="T33" fmla="*/ 335 h 1006"/>
                <a:gd name="T34" fmla="*/ 407 w 502"/>
                <a:gd name="T35" fmla="*/ 288 h 1006"/>
                <a:gd name="T36" fmla="*/ 378 w 502"/>
                <a:gd name="T37" fmla="*/ 288 h 1006"/>
                <a:gd name="T38" fmla="*/ 356 w 502"/>
                <a:gd name="T39" fmla="*/ 240 h 1006"/>
                <a:gd name="T40" fmla="*/ 311 w 502"/>
                <a:gd name="T41" fmla="*/ 232 h 1006"/>
                <a:gd name="T42" fmla="*/ 296 w 502"/>
                <a:gd name="T43" fmla="*/ 192 h 1006"/>
                <a:gd name="T44" fmla="*/ 348 w 502"/>
                <a:gd name="T45" fmla="*/ 112 h 1006"/>
                <a:gd name="T46" fmla="*/ 341 w 502"/>
                <a:gd name="T47" fmla="*/ 72 h 1006"/>
                <a:gd name="T48" fmla="*/ 318 w 502"/>
                <a:gd name="T49" fmla="*/ 32 h 1006"/>
                <a:gd name="T50" fmla="*/ 274 w 502"/>
                <a:gd name="T51" fmla="*/ 8 h 1006"/>
                <a:gd name="T52" fmla="*/ 252 w 502"/>
                <a:gd name="T53" fmla="*/ 56 h 1006"/>
                <a:gd name="T54" fmla="*/ 230 w 502"/>
                <a:gd name="T55" fmla="*/ 72 h 1006"/>
                <a:gd name="T56" fmla="*/ 193 w 502"/>
                <a:gd name="T57" fmla="*/ 88 h 1006"/>
                <a:gd name="T58" fmla="*/ 148 w 502"/>
                <a:gd name="T59" fmla="*/ 120 h 1006"/>
                <a:gd name="T60" fmla="*/ 148 w 502"/>
                <a:gd name="T61" fmla="*/ 160 h 1006"/>
                <a:gd name="T62" fmla="*/ 134 w 502"/>
                <a:gd name="T63" fmla="*/ 200 h 1006"/>
                <a:gd name="T64" fmla="*/ 119 w 502"/>
                <a:gd name="T65" fmla="*/ 232 h 1006"/>
                <a:gd name="T66" fmla="*/ 89 w 502"/>
                <a:gd name="T67" fmla="*/ 256 h 1006"/>
                <a:gd name="T68" fmla="*/ 74 w 502"/>
                <a:gd name="T69" fmla="*/ 296 h 1006"/>
                <a:gd name="T70" fmla="*/ 60 w 502"/>
                <a:gd name="T71" fmla="*/ 359 h 1006"/>
                <a:gd name="T72" fmla="*/ 37 w 502"/>
                <a:gd name="T73" fmla="*/ 383 h 1006"/>
                <a:gd name="T74" fmla="*/ 23 w 502"/>
                <a:gd name="T75" fmla="*/ 391 h 1006"/>
                <a:gd name="T76" fmla="*/ 0 w 502"/>
                <a:gd name="T77" fmla="*/ 431 h 1006"/>
                <a:gd name="T78" fmla="*/ 37 w 502"/>
                <a:gd name="T79" fmla="*/ 447 h 1006"/>
                <a:gd name="T80" fmla="*/ 67 w 502"/>
                <a:gd name="T81" fmla="*/ 479 h 1006"/>
                <a:gd name="T82" fmla="*/ 97 w 502"/>
                <a:gd name="T83" fmla="*/ 503 h 1006"/>
                <a:gd name="T84" fmla="*/ 119 w 502"/>
                <a:gd name="T85" fmla="*/ 543 h 1006"/>
                <a:gd name="T86" fmla="*/ 134 w 502"/>
                <a:gd name="T87" fmla="*/ 591 h 1006"/>
                <a:gd name="T88" fmla="*/ 134 w 502"/>
                <a:gd name="T89" fmla="*/ 647 h 1006"/>
                <a:gd name="T90" fmla="*/ 134 w 502"/>
                <a:gd name="T91" fmla="*/ 695 h 1006"/>
                <a:gd name="T92" fmla="*/ 185 w 502"/>
                <a:gd name="T93" fmla="*/ 695 h 1006"/>
                <a:gd name="T94" fmla="*/ 230 w 502"/>
                <a:gd name="T95" fmla="*/ 687 h 1006"/>
                <a:gd name="T96" fmla="*/ 267 w 502"/>
                <a:gd name="T97" fmla="*/ 647 h 1006"/>
                <a:gd name="T98" fmla="*/ 289 w 502"/>
                <a:gd name="T99" fmla="*/ 623 h 1006"/>
                <a:gd name="T100" fmla="*/ 318 w 502"/>
                <a:gd name="T101" fmla="*/ 663 h 1006"/>
                <a:gd name="T102" fmla="*/ 333 w 502"/>
                <a:gd name="T103" fmla="*/ 703 h 1006"/>
                <a:gd name="T104" fmla="*/ 318 w 502"/>
                <a:gd name="T105" fmla="*/ 735 h 1006"/>
                <a:gd name="T106" fmla="*/ 341 w 502"/>
                <a:gd name="T107" fmla="*/ 775 h 1006"/>
                <a:gd name="T108" fmla="*/ 378 w 502"/>
                <a:gd name="T109" fmla="*/ 823 h 1006"/>
                <a:gd name="T110" fmla="*/ 392 w 502"/>
                <a:gd name="T111" fmla="*/ 862 h 1006"/>
                <a:gd name="T112" fmla="*/ 407 w 502"/>
                <a:gd name="T113" fmla="*/ 910 h 1006"/>
                <a:gd name="T114" fmla="*/ 392 w 502"/>
                <a:gd name="T115" fmla="*/ 950 h 1006"/>
                <a:gd name="T116" fmla="*/ 392 w 502"/>
                <a:gd name="T117" fmla="*/ 998 h 1006"/>
                <a:gd name="T118" fmla="*/ 415 w 502"/>
                <a:gd name="T119" fmla="*/ 934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1006">
                  <a:moveTo>
                    <a:pt x="436" y="902"/>
                  </a:moveTo>
                  <a:lnTo>
                    <a:pt x="436" y="902"/>
                  </a:lnTo>
                  <a:lnTo>
                    <a:pt x="436" y="894"/>
                  </a:lnTo>
                  <a:lnTo>
                    <a:pt x="436" y="886"/>
                  </a:lnTo>
                  <a:lnTo>
                    <a:pt x="436" y="878"/>
                  </a:lnTo>
                  <a:lnTo>
                    <a:pt x="436" y="870"/>
                  </a:lnTo>
                  <a:lnTo>
                    <a:pt x="436" y="862"/>
                  </a:lnTo>
                  <a:lnTo>
                    <a:pt x="429" y="862"/>
                  </a:lnTo>
                  <a:lnTo>
                    <a:pt x="429" y="854"/>
                  </a:lnTo>
                  <a:lnTo>
                    <a:pt x="429" y="838"/>
                  </a:lnTo>
                  <a:lnTo>
                    <a:pt x="429" y="830"/>
                  </a:lnTo>
                  <a:lnTo>
                    <a:pt x="429" y="823"/>
                  </a:lnTo>
                  <a:lnTo>
                    <a:pt x="429" y="815"/>
                  </a:lnTo>
                  <a:lnTo>
                    <a:pt x="429" y="807"/>
                  </a:lnTo>
                  <a:lnTo>
                    <a:pt x="429" y="799"/>
                  </a:lnTo>
                  <a:lnTo>
                    <a:pt x="422" y="799"/>
                  </a:lnTo>
                  <a:lnTo>
                    <a:pt x="415" y="791"/>
                  </a:lnTo>
                  <a:lnTo>
                    <a:pt x="407" y="783"/>
                  </a:lnTo>
                  <a:lnTo>
                    <a:pt x="407" y="775"/>
                  </a:lnTo>
                  <a:lnTo>
                    <a:pt x="400" y="775"/>
                  </a:lnTo>
                  <a:lnTo>
                    <a:pt x="392" y="767"/>
                  </a:lnTo>
                  <a:lnTo>
                    <a:pt x="385" y="767"/>
                  </a:lnTo>
                  <a:lnTo>
                    <a:pt x="378" y="767"/>
                  </a:lnTo>
                  <a:lnTo>
                    <a:pt x="378" y="759"/>
                  </a:lnTo>
                  <a:lnTo>
                    <a:pt x="378" y="751"/>
                  </a:lnTo>
                  <a:lnTo>
                    <a:pt x="370" y="751"/>
                  </a:lnTo>
                  <a:lnTo>
                    <a:pt x="370" y="743"/>
                  </a:lnTo>
                  <a:lnTo>
                    <a:pt x="370" y="735"/>
                  </a:lnTo>
                  <a:lnTo>
                    <a:pt x="378" y="727"/>
                  </a:lnTo>
                  <a:lnTo>
                    <a:pt x="378" y="719"/>
                  </a:lnTo>
                  <a:lnTo>
                    <a:pt x="378" y="711"/>
                  </a:lnTo>
                  <a:lnTo>
                    <a:pt x="378" y="703"/>
                  </a:lnTo>
                  <a:lnTo>
                    <a:pt x="378" y="695"/>
                  </a:lnTo>
                  <a:lnTo>
                    <a:pt x="378" y="687"/>
                  </a:lnTo>
                  <a:lnTo>
                    <a:pt x="378" y="679"/>
                  </a:lnTo>
                  <a:lnTo>
                    <a:pt x="378" y="671"/>
                  </a:lnTo>
                  <a:lnTo>
                    <a:pt x="378" y="663"/>
                  </a:lnTo>
                  <a:lnTo>
                    <a:pt x="378" y="655"/>
                  </a:lnTo>
                  <a:lnTo>
                    <a:pt x="378" y="647"/>
                  </a:lnTo>
                  <a:lnTo>
                    <a:pt x="378" y="639"/>
                  </a:lnTo>
                  <a:lnTo>
                    <a:pt x="370" y="631"/>
                  </a:lnTo>
                  <a:lnTo>
                    <a:pt x="370" y="623"/>
                  </a:lnTo>
                  <a:lnTo>
                    <a:pt x="370" y="615"/>
                  </a:lnTo>
                  <a:lnTo>
                    <a:pt x="363" y="615"/>
                  </a:lnTo>
                  <a:lnTo>
                    <a:pt x="356" y="607"/>
                  </a:lnTo>
                  <a:lnTo>
                    <a:pt x="348" y="599"/>
                  </a:lnTo>
                  <a:lnTo>
                    <a:pt x="333" y="575"/>
                  </a:lnTo>
                  <a:lnTo>
                    <a:pt x="326" y="559"/>
                  </a:lnTo>
                  <a:lnTo>
                    <a:pt x="318" y="551"/>
                  </a:lnTo>
                  <a:lnTo>
                    <a:pt x="318" y="543"/>
                  </a:lnTo>
                  <a:lnTo>
                    <a:pt x="318" y="535"/>
                  </a:lnTo>
                  <a:lnTo>
                    <a:pt x="326" y="527"/>
                  </a:lnTo>
                  <a:lnTo>
                    <a:pt x="326" y="519"/>
                  </a:lnTo>
                  <a:lnTo>
                    <a:pt x="333" y="511"/>
                  </a:lnTo>
                  <a:lnTo>
                    <a:pt x="333" y="503"/>
                  </a:lnTo>
                  <a:lnTo>
                    <a:pt x="333" y="495"/>
                  </a:lnTo>
                  <a:lnTo>
                    <a:pt x="333" y="487"/>
                  </a:lnTo>
                  <a:lnTo>
                    <a:pt x="333" y="479"/>
                  </a:lnTo>
                  <a:lnTo>
                    <a:pt x="333" y="471"/>
                  </a:lnTo>
                  <a:lnTo>
                    <a:pt x="341" y="471"/>
                  </a:lnTo>
                  <a:lnTo>
                    <a:pt x="348" y="471"/>
                  </a:lnTo>
                  <a:lnTo>
                    <a:pt x="356" y="463"/>
                  </a:lnTo>
                  <a:lnTo>
                    <a:pt x="363" y="463"/>
                  </a:lnTo>
                  <a:lnTo>
                    <a:pt x="370" y="455"/>
                  </a:lnTo>
                  <a:lnTo>
                    <a:pt x="378" y="447"/>
                  </a:lnTo>
                  <a:lnTo>
                    <a:pt x="385" y="439"/>
                  </a:lnTo>
                  <a:lnTo>
                    <a:pt x="392" y="439"/>
                  </a:lnTo>
                  <a:lnTo>
                    <a:pt x="392" y="431"/>
                  </a:lnTo>
                  <a:lnTo>
                    <a:pt x="407" y="431"/>
                  </a:lnTo>
                  <a:lnTo>
                    <a:pt x="415" y="431"/>
                  </a:lnTo>
                  <a:lnTo>
                    <a:pt x="422" y="431"/>
                  </a:lnTo>
                  <a:lnTo>
                    <a:pt x="429" y="431"/>
                  </a:lnTo>
                  <a:lnTo>
                    <a:pt x="436" y="431"/>
                  </a:lnTo>
                  <a:lnTo>
                    <a:pt x="436" y="423"/>
                  </a:lnTo>
                  <a:lnTo>
                    <a:pt x="443" y="423"/>
                  </a:lnTo>
                  <a:lnTo>
                    <a:pt x="443" y="415"/>
                  </a:lnTo>
                  <a:lnTo>
                    <a:pt x="451" y="415"/>
                  </a:lnTo>
                  <a:lnTo>
                    <a:pt x="458" y="407"/>
                  </a:lnTo>
                  <a:lnTo>
                    <a:pt x="465" y="407"/>
                  </a:lnTo>
                  <a:lnTo>
                    <a:pt x="473" y="399"/>
                  </a:lnTo>
                  <a:lnTo>
                    <a:pt x="480" y="391"/>
                  </a:lnTo>
                  <a:lnTo>
                    <a:pt x="488" y="383"/>
                  </a:lnTo>
                  <a:lnTo>
                    <a:pt x="495" y="375"/>
                  </a:lnTo>
                  <a:lnTo>
                    <a:pt x="502" y="367"/>
                  </a:lnTo>
                  <a:lnTo>
                    <a:pt x="502" y="359"/>
                  </a:lnTo>
                  <a:lnTo>
                    <a:pt x="495" y="351"/>
                  </a:lnTo>
                  <a:lnTo>
                    <a:pt x="488" y="343"/>
                  </a:lnTo>
                  <a:lnTo>
                    <a:pt x="488" y="351"/>
                  </a:lnTo>
                  <a:lnTo>
                    <a:pt x="480" y="351"/>
                  </a:lnTo>
                  <a:lnTo>
                    <a:pt x="473" y="351"/>
                  </a:lnTo>
                  <a:lnTo>
                    <a:pt x="473" y="359"/>
                  </a:lnTo>
                  <a:lnTo>
                    <a:pt x="465" y="367"/>
                  </a:lnTo>
                  <a:lnTo>
                    <a:pt x="458" y="367"/>
                  </a:lnTo>
                  <a:lnTo>
                    <a:pt x="451" y="367"/>
                  </a:lnTo>
                  <a:lnTo>
                    <a:pt x="443" y="359"/>
                  </a:lnTo>
                  <a:lnTo>
                    <a:pt x="436" y="351"/>
                  </a:lnTo>
                  <a:lnTo>
                    <a:pt x="436" y="343"/>
                  </a:lnTo>
                  <a:lnTo>
                    <a:pt x="436" y="335"/>
                  </a:lnTo>
                  <a:lnTo>
                    <a:pt x="429" y="335"/>
                  </a:lnTo>
                  <a:lnTo>
                    <a:pt x="422" y="335"/>
                  </a:lnTo>
                  <a:lnTo>
                    <a:pt x="415" y="335"/>
                  </a:lnTo>
                  <a:lnTo>
                    <a:pt x="407" y="335"/>
                  </a:lnTo>
                  <a:lnTo>
                    <a:pt x="407" y="327"/>
                  </a:lnTo>
                  <a:lnTo>
                    <a:pt x="407" y="320"/>
                  </a:lnTo>
                  <a:lnTo>
                    <a:pt x="407" y="312"/>
                  </a:lnTo>
                  <a:lnTo>
                    <a:pt x="407" y="304"/>
                  </a:lnTo>
                  <a:lnTo>
                    <a:pt x="407" y="296"/>
                  </a:lnTo>
                  <a:lnTo>
                    <a:pt x="407" y="288"/>
                  </a:lnTo>
                  <a:lnTo>
                    <a:pt x="407" y="280"/>
                  </a:lnTo>
                  <a:lnTo>
                    <a:pt x="407" y="272"/>
                  </a:lnTo>
                  <a:lnTo>
                    <a:pt x="400" y="280"/>
                  </a:lnTo>
                  <a:lnTo>
                    <a:pt x="392" y="280"/>
                  </a:lnTo>
                  <a:lnTo>
                    <a:pt x="385" y="288"/>
                  </a:lnTo>
                  <a:lnTo>
                    <a:pt x="378" y="288"/>
                  </a:lnTo>
                  <a:lnTo>
                    <a:pt x="378" y="280"/>
                  </a:lnTo>
                  <a:lnTo>
                    <a:pt x="370" y="264"/>
                  </a:lnTo>
                  <a:lnTo>
                    <a:pt x="370" y="248"/>
                  </a:lnTo>
                  <a:lnTo>
                    <a:pt x="370" y="240"/>
                  </a:lnTo>
                  <a:lnTo>
                    <a:pt x="363" y="240"/>
                  </a:lnTo>
                  <a:lnTo>
                    <a:pt x="356" y="240"/>
                  </a:lnTo>
                  <a:lnTo>
                    <a:pt x="348" y="240"/>
                  </a:lnTo>
                  <a:lnTo>
                    <a:pt x="341" y="240"/>
                  </a:lnTo>
                  <a:lnTo>
                    <a:pt x="333" y="240"/>
                  </a:lnTo>
                  <a:lnTo>
                    <a:pt x="326" y="240"/>
                  </a:lnTo>
                  <a:lnTo>
                    <a:pt x="318" y="240"/>
                  </a:lnTo>
                  <a:lnTo>
                    <a:pt x="311" y="232"/>
                  </a:lnTo>
                  <a:lnTo>
                    <a:pt x="304" y="224"/>
                  </a:lnTo>
                  <a:lnTo>
                    <a:pt x="304" y="216"/>
                  </a:lnTo>
                  <a:lnTo>
                    <a:pt x="296" y="216"/>
                  </a:lnTo>
                  <a:lnTo>
                    <a:pt x="296" y="208"/>
                  </a:lnTo>
                  <a:lnTo>
                    <a:pt x="296" y="200"/>
                  </a:lnTo>
                  <a:lnTo>
                    <a:pt x="296" y="192"/>
                  </a:lnTo>
                  <a:lnTo>
                    <a:pt x="304" y="184"/>
                  </a:lnTo>
                  <a:lnTo>
                    <a:pt x="318" y="168"/>
                  </a:lnTo>
                  <a:lnTo>
                    <a:pt x="333" y="144"/>
                  </a:lnTo>
                  <a:lnTo>
                    <a:pt x="341" y="136"/>
                  </a:lnTo>
                  <a:lnTo>
                    <a:pt x="341" y="128"/>
                  </a:lnTo>
                  <a:lnTo>
                    <a:pt x="348" y="112"/>
                  </a:lnTo>
                  <a:lnTo>
                    <a:pt x="356" y="104"/>
                  </a:lnTo>
                  <a:lnTo>
                    <a:pt x="356" y="96"/>
                  </a:lnTo>
                  <a:lnTo>
                    <a:pt x="356" y="88"/>
                  </a:lnTo>
                  <a:lnTo>
                    <a:pt x="356" y="80"/>
                  </a:lnTo>
                  <a:lnTo>
                    <a:pt x="348" y="72"/>
                  </a:lnTo>
                  <a:lnTo>
                    <a:pt x="341" y="72"/>
                  </a:lnTo>
                  <a:lnTo>
                    <a:pt x="341" y="64"/>
                  </a:lnTo>
                  <a:lnTo>
                    <a:pt x="333" y="64"/>
                  </a:lnTo>
                  <a:lnTo>
                    <a:pt x="333" y="56"/>
                  </a:lnTo>
                  <a:lnTo>
                    <a:pt x="333" y="48"/>
                  </a:lnTo>
                  <a:lnTo>
                    <a:pt x="326" y="40"/>
                  </a:lnTo>
                  <a:lnTo>
                    <a:pt x="318" y="32"/>
                  </a:lnTo>
                  <a:lnTo>
                    <a:pt x="311" y="16"/>
                  </a:lnTo>
                  <a:lnTo>
                    <a:pt x="304" y="16"/>
                  </a:lnTo>
                  <a:lnTo>
                    <a:pt x="304" y="8"/>
                  </a:lnTo>
                  <a:lnTo>
                    <a:pt x="296" y="8"/>
                  </a:lnTo>
                  <a:lnTo>
                    <a:pt x="281" y="0"/>
                  </a:lnTo>
                  <a:lnTo>
                    <a:pt x="274" y="8"/>
                  </a:lnTo>
                  <a:lnTo>
                    <a:pt x="267" y="8"/>
                  </a:lnTo>
                  <a:lnTo>
                    <a:pt x="267" y="16"/>
                  </a:lnTo>
                  <a:lnTo>
                    <a:pt x="259" y="32"/>
                  </a:lnTo>
                  <a:lnTo>
                    <a:pt x="245" y="40"/>
                  </a:lnTo>
                  <a:lnTo>
                    <a:pt x="245" y="48"/>
                  </a:lnTo>
                  <a:lnTo>
                    <a:pt x="252" y="56"/>
                  </a:lnTo>
                  <a:lnTo>
                    <a:pt x="252" y="64"/>
                  </a:lnTo>
                  <a:lnTo>
                    <a:pt x="259" y="72"/>
                  </a:lnTo>
                  <a:lnTo>
                    <a:pt x="252" y="72"/>
                  </a:lnTo>
                  <a:lnTo>
                    <a:pt x="245" y="72"/>
                  </a:lnTo>
                  <a:lnTo>
                    <a:pt x="237" y="72"/>
                  </a:lnTo>
                  <a:lnTo>
                    <a:pt x="230" y="72"/>
                  </a:lnTo>
                  <a:lnTo>
                    <a:pt x="222" y="72"/>
                  </a:lnTo>
                  <a:lnTo>
                    <a:pt x="215" y="72"/>
                  </a:lnTo>
                  <a:lnTo>
                    <a:pt x="208" y="72"/>
                  </a:lnTo>
                  <a:lnTo>
                    <a:pt x="200" y="80"/>
                  </a:lnTo>
                  <a:lnTo>
                    <a:pt x="193" y="80"/>
                  </a:lnTo>
                  <a:lnTo>
                    <a:pt x="193" y="88"/>
                  </a:lnTo>
                  <a:lnTo>
                    <a:pt x="185" y="96"/>
                  </a:lnTo>
                  <a:lnTo>
                    <a:pt x="171" y="104"/>
                  </a:lnTo>
                  <a:lnTo>
                    <a:pt x="163" y="112"/>
                  </a:lnTo>
                  <a:lnTo>
                    <a:pt x="156" y="112"/>
                  </a:lnTo>
                  <a:lnTo>
                    <a:pt x="156" y="120"/>
                  </a:lnTo>
                  <a:lnTo>
                    <a:pt x="148" y="120"/>
                  </a:lnTo>
                  <a:lnTo>
                    <a:pt x="148" y="128"/>
                  </a:lnTo>
                  <a:lnTo>
                    <a:pt x="148" y="136"/>
                  </a:lnTo>
                  <a:lnTo>
                    <a:pt x="156" y="136"/>
                  </a:lnTo>
                  <a:lnTo>
                    <a:pt x="156" y="144"/>
                  </a:lnTo>
                  <a:lnTo>
                    <a:pt x="148" y="152"/>
                  </a:lnTo>
                  <a:lnTo>
                    <a:pt x="148" y="160"/>
                  </a:lnTo>
                  <a:lnTo>
                    <a:pt x="148" y="168"/>
                  </a:lnTo>
                  <a:lnTo>
                    <a:pt x="148" y="176"/>
                  </a:lnTo>
                  <a:lnTo>
                    <a:pt x="141" y="176"/>
                  </a:lnTo>
                  <a:lnTo>
                    <a:pt x="134" y="184"/>
                  </a:lnTo>
                  <a:lnTo>
                    <a:pt x="134" y="192"/>
                  </a:lnTo>
                  <a:lnTo>
                    <a:pt x="134" y="200"/>
                  </a:lnTo>
                  <a:lnTo>
                    <a:pt x="134" y="208"/>
                  </a:lnTo>
                  <a:lnTo>
                    <a:pt x="134" y="216"/>
                  </a:lnTo>
                  <a:lnTo>
                    <a:pt x="134" y="224"/>
                  </a:lnTo>
                  <a:lnTo>
                    <a:pt x="126" y="224"/>
                  </a:lnTo>
                  <a:lnTo>
                    <a:pt x="119" y="224"/>
                  </a:lnTo>
                  <a:lnTo>
                    <a:pt x="119" y="232"/>
                  </a:lnTo>
                  <a:lnTo>
                    <a:pt x="111" y="240"/>
                  </a:lnTo>
                  <a:lnTo>
                    <a:pt x="111" y="248"/>
                  </a:lnTo>
                  <a:lnTo>
                    <a:pt x="111" y="256"/>
                  </a:lnTo>
                  <a:lnTo>
                    <a:pt x="104" y="256"/>
                  </a:lnTo>
                  <a:lnTo>
                    <a:pt x="97" y="264"/>
                  </a:lnTo>
                  <a:lnTo>
                    <a:pt x="89" y="256"/>
                  </a:lnTo>
                  <a:lnTo>
                    <a:pt x="82" y="256"/>
                  </a:lnTo>
                  <a:lnTo>
                    <a:pt x="74" y="256"/>
                  </a:lnTo>
                  <a:lnTo>
                    <a:pt x="74" y="264"/>
                  </a:lnTo>
                  <a:lnTo>
                    <a:pt x="74" y="272"/>
                  </a:lnTo>
                  <a:lnTo>
                    <a:pt x="74" y="288"/>
                  </a:lnTo>
                  <a:lnTo>
                    <a:pt x="74" y="296"/>
                  </a:lnTo>
                  <a:lnTo>
                    <a:pt x="67" y="304"/>
                  </a:lnTo>
                  <a:lnTo>
                    <a:pt x="60" y="304"/>
                  </a:lnTo>
                  <a:lnTo>
                    <a:pt x="60" y="312"/>
                  </a:lnTo>
                  <a:lnTo>
                    <a:pt x="60" y="320"/>
                  </a:lnTo>
                  <a:lnTo>
                    <a:pt x="60" y="335"/>
                  </a:lnTo>
                  <a:lnTo>
                    <a:pt x="60" y="359"/>
                  </a:lnTo>
                  <a:lnTo>
                    <a:pt x="60" y="367"/>
                  </a:lnTo>
                  <a:lnTo>
                    <a:pt x="52" y="367"/>
                  </a:lnTo>
                  <a:lnTo>
                    <a:pt x="45" y="367"/>
                  </a:lnTo>
                  <a:lnTo>
                    <a:pt x="37" y="367"/>
                  </a:lnTo>
                  <a:lnTo>
                    <a:pt x="37" y="375"/>
                  </a:lnTo>
                  <a:lnTo>
                    <a:pt x="37" y="383"/>
                  </a:lnTo>
                  <a:lnTo>
                    <a:pt x="45" y="391"/>
                  </a:lnTo>
                  <a:lnTo>
                    <a:pt x="45" y="399"/>
                  </a:lnTo>
                  <a:lnTo>
                    <a:pt x="37" y="399"/>
                  </a:lnTo>
                  <a:lnTo>
                    <a:pt x="30" y="399"/>
                  </a:lnTo>
                  <a:lnTo>
                    <a:pt x="30" y="391"/>
                  </a:lnTo>
                  <a:lnTo>
                    <a:pt x="23" y="391"/>
                  </a:lnTo>
                  <a:lnTo>
                    <a:pt x="15" y="391"/>
                  </a:lnTo>
                  <a:lnTo>
                    <a:pt x="8" y="399"/>
                  </a:lnTo>
                  <a:lnTo>
                    <a:pt x="8" y="407"/>
                  </a:lnTo>
                  <a:lnTo>
                    <a:pt x="0" y="415"/>
                  </a:lnTo>
                  <a:lnTo>
                    <a:pt x="0" y="423"/>
                  </a:lnTo>
                  <a:lnTo>
                    <a:pt x="0" y="431"/>
                  </a:lnTo>
                  <a:lnTo>
                    <a:pt x="8" y="431"/>
                  </a:lnTo>
                  <a:lnTo>
                    <a:pt x="8" y="439"/>
                  </a:lnTo>
                  <a:lnTo>
                    <a:pt x="15" y="439"/>
                  </a:lnTo>
                  <a:lnTo>
                    <a:pt x="23" y="447"/>
                  </a:lnTo>
                  <a:lnTo>
                    <a:pt x="30" y="447"/>
                  </a:lnTo>
                  <a:lnTo>
                    <a:pt x="37" y="447"/>
                  </a:lnTo>
                  <a:lnTo>
                    <a:pt x="37" y="455"/>
                  </a:lnTo>
                  <a:lnTo>
                    <a:pt x="45" y="463"/>
                  </a:lnTo>
                  <a:lnTo>
                    <a:pt x="45" y="471"/>
                  </a:lnTo>
                  <a:lnTo>
                    <a:pt x="52" y="471"/>
                  </a:lnTo>
                  <a:lnTo>
                    <a:pt x="60" y="471"/>
                  </a:lnTo>
                  <a:lnTo>
                    <a:pt x="67" y="479"/>
                  </a:lnTo>
                  <a:lnTo>
                    <a:pt x="74" y="479"/>
                  </a:lnTo>
                  <a:lnTo>
                    <a:pt x="74" y="487"/>
                  </a:lnTo>
                  <a:lnTo>
                    <a:pt x="82" y="487"/>
                  </a:lnTo>
                  <a:lnTo>
                    <a:pt x="82" y="495"/>
                  </a:lnTo>
                  <a:lnTo>
                    <a:pt x="89" y="495"/>
                  </a:lnTo>
                  <a:lnTo>
                    <a:pt x="97" y="503"/>
                  </a:lnTo>
                  <a:lnTo>
                    <a:pt x="97" y="511"/>
                  </a:lnTo>
                  <a:lnTo>
                    <a:pt x="104" y="511"/>
                  </a:lnTo>
                  <a:lnTo>
                    <a:pt x="104" y="519"/>
                  </a:lnTo>
                  <a:lnTo>
                    <a:pt x="111" y="527"/>
                  </a:lnTo>
                  <a:lnTo>
                    <a:pt x="111" y="535"/>
                  </a:lnTo>
                  <a:lnTo>
                    <a:pt x="119" y="543"/>
                  </a:lnTo>
                  <a:lnTo>
                    <a:pt x="119" y="551"/>
                  </a:lnTo>
                  <a:lnTo>
                    <a:pt x="119" y="559"/>
                  </a:lnTo>
                  <a:lnTo>
                    <a:pt x="119" y="567"/>
                  </a:lnTo>
                  <a:lnTo>
                    <a:pt x="126" y="575"/>
                  </a:lnTo>
                  <a:lnTo>
                    <a:pt x="134" y="583"/>
                  </a:lnTo>
                  <a:lnTo>
                    <a:pt x="134" y="591"/>
                  </a:lnTo>
                  <a:lnTo>
                    <a:pt x="134" y="599"/>
                  </a:lnTo>
                  <a:lnTo>
                    <a:pt x="134" y="615"/>
                  </a:lnTo>
                  <a:lnTo>
                    <a:pt x="134" y="623"/>
                  </a:lnTo>
                  <a:lnTo>
                    <a:pt x="134" y="631"/>
                  </a:lnTo>
                  <a:lnTo>
                    <a:pt x="134" y="639"/>
                  </a:lnTo>
                  <a:lnTo>
                    <a:pt x="134" y="647"/>
                  </a:lnTo>
                  <a:lnTo>
                    <a:pt x="134" y="655"/>
                  </a:lnTo>
                  <a:lnTo>
                    <a:pt x="134" y="663"/>
                  </a:lnTo>
                  <a:lnTo>
                    <a:pt x="134" y="671"/>
                  </a:lnTo>
                  <a:lnTo>
                    <a:pt x="134" y="679"/>
                  </a:lnTo>
                  <a:lnTo>
                    <a:pt x="134" y="687"/>
                  </a:lnTo>
                  <a:lnTo>
                    <a:pt x="134" y="695"/>
                  </a:lnTo>
                  <a:lnTo>
                    <a:pt x="141" y="695"/>
                  </a:lnTo>
                  <a:lnTo>
                    <a:pt x="148" y="695"/>
                  </a:lnTo>
                  <a:lnTo>
                    <a:pt x="156" y="695"/>
                  </a:lnTo>
                  <a:lnTo>
                    <a:pt x="163" y="695"/>
                  </a:lnTo>
                  <a:lnTo>
                    <a:pt x="171" y="695"/>
                  </a:lnTo>
                  <a:lnTo>
                    <a:pt x="185" y="695"/>
                  </a:lnTo>
                  <a:lnTo>
                    <a:pt x="193" y="695"/>
                  </a:lnTo>
                  <a:lnTo>
                    <a:pt x="200" y="695"/>
                  </a:lnTo>
                  <a:lnTo>
                    <a:pt x="208" y="695"/>
                  </a:lnTo>
                  <a:lnTo>
                    <a:pt x="215" y="695"/>
                  </a:lnTo>
                  <a:lnTo>
                    <a:pt x="222" y="695"/>
                  </a:lnTo>
                  <a:lnTo>
                    <a:pt x="230" y="687"/>
                  </a:lnTo>
                  <a:lnTo>
                    <a:pt x="237" y="679"/>
                  </a:lnTo>
                  <a:lnTo>
                    <a:pt x="245" y="671"/>
                  </a:lnTo>
                  <a:lnTo>
                    <a:pt x="259" y="671"/>
                  </a:lnTo>
                  <a:lnTo>
                    <a:pt x="267" y="663"/>
                  </a:lnTo>
                  <a:lnTo>
                    <a:pt x="267" y="655"/>
                  </a:lnTo>
                  <a:lnTo>
                    <a:pt x="267" y="647"/>
                  </a:lnTo>
                  <a:lnTo>
                    <a:pt x="267" y="639"/>
                  </a:lnTo>
                  <a:lnTo>
                    <a:pt x="274" y="631"/>
                  </a:lnTo>
                  <a:lnTo>
                    <a:pt x="281" y="623"/>
                  </a:lnTo>
                  <a:lnTo>
                    <a:pt x="281" y="615"/>
                  </a:lnTo>
                  <a:lnTo>
                    <a:pt x="281" y="623"/>
                  </a:lnTo>
                  <a:lnTo>
                    <a:pt x="289" y="623"/>
                  </a:lnTo>
                  <a:lnTo>
                    <a:pt x="289" y="631"/>
                  </a:lnTo>
                  <a:lnTo>
                    <a:pt x="296" y="631"/>
                  </a:lnTo>
                  <a:lnTo>
                    <a:pt x="304" y="639"/>
                  </a:lnTo>
                  <a:lnTo>
                    <a:pt x="304" y="647"/>
                  </a:lnTo>
                  <a:lnTo>
                    <a:pt x="311" y="655"/>
                  </a:lnTo>
                  <a:lnTo>
                    <a:pt x="318" y="663"/>
                  </a:lnTo>
                  <a:lnTo>
                    <a:pt x="326" y="671"/>
                  </a:lnTo>
                  <a:lnTo>
                    <a:pt x="333" y="671"/>
                  </a:lnTo>
                  <a:lnTo>
                    <a:pt x="333" y="679"/>
                  </a:lnTo>
                  <a:lnTo>
                    <a:pt x="333" y="687"/>
                  </a:lnTo>
                  <a:lnTo>
                    <a:pt x="333" y="695"/>
                  </a:lnTo>
                  <a:lnTo>
                    <a:pt x="333" y="703"/>
                  </a:lnTo>
                  <a:lnTo>
                    <a:pt x="333" y="711"/>
                  </a:lnTo>
                  <a:lnTo>
                    <a:pt x="333" y="719"/>
                  </a:lnTo>
                  <a:lnTo>
                    <a:pt x="326" y="719"/>
                  </a:lnTo>
                  <a:lnTo>
                    <a:pt x="326" y="727"/>
                  </a:lnTo>
                  <a:lnTo>
                    <a:pt x="318" y="727"/>
                  </a:lnTo>
                  <a:lnTo>
                    <a:pt x="318" y="735"/>
                  </a:lnTo>
                  <a:lnTo>
                    <a:pt x="326" y="743"/>
                  </a:lnTo>
                  <a:lnTo>
                    <a:pt x="326" y="751"/>
                  </a:lnTo>
                  <a:lnTo>
                    <a:pt x="333" y="751"/>
                  </a:lnTo>
                  <a:lnTo>
                    <a:pt x="333" y="759"/>
                  </a:lnTo>
                  <a:lnTo>
                    <a:pt x="333" y="767"/>
                  </a:lnTo>
                  <a:lnTo>
                    <a:pt x="341" y="775"/>
                  </a:lnTo>
                  <a:lnTo>
                    <a:pt x="341" y="783"/>
                  </a:lnTo>
                  <a:lnTo>
                    <a:pt x="348" y="791"/>
                  </a:lnTo>
                  <a:lnTo>
                    <a:pt x="356" y="799"/>
                  </a:lnTo>
                  <a:lnTo>
                    <a:pt x="363" y="807"/>
                  </a:lnTo>
                  <a:lnTo>
                    <a:pt x="370" y="815"/>
                  </a:lnTo>
                  <a:lnTo>
                    <a:pt x="378" y="823"/>
                  </a:lnTo>
                  <a:lnTo>
                    <a:pt x="378" y="830"/>
                  </a:lnTo>
                  <a:lnTo>
                    <a:pt x="385" y="838"/>
                  </a:lnTo>
                  <a:lnTo>
                    <a:pt x="392" y="838"/>
                  </a:lnTo>
                  <a:lnTo>
                    <a:pt x="392" y="846"/>
                  </a:lnTo>
                  <a:lnTo>
                    <a:pt x="392" y="854"/>
                  </a:lnTo>
                  <a:lnTo>
                    <a:pt x="392" y="862"/>
                  </a:lnTo>
                  <a:lnTo>
                    <a:pt x="392" y="870"/>
                  </a:lnTo>
                  <a:lnTo>
                    <a:pt x="400" y="878"/>
                  </a:lnTo>
                  <a:lnTo>
                    <a:pt x="400" y="886"/>
                  </a:lnTo>
                  <a:lnTo>
                    <a:pt x="407" y="894"/>
                  </a:lnTo>
                  <a:lnTo>
                    <a:pt x="407" y="902"/>
                  </a:lnTo>
                  <a:lnTo>
                    <a:pt x="407" y="910"/>
                  </a:lnTo>
                  <a:lnTo>
                    <a:pt x="407" y="918"/>
                  </a:lnTo>
                  <a:lnTo>
                    <a:pt x="400" y="918"/>
                  </a:lnTo>
                  <a:lnTo>
                    <a:pt x="392" y="926"/>
                  </a:lnTo>
                  <a:lnTo>
                    <a:pt x="392" y="934"/>
                  </a:lnTo>
                  <a:lnTo>
                    <a:pt x="392" y="942"/>
                  </a:lnTo>
                  <a:lnTo>
                    <a:pt x="392" y="950"/>
                  </a:lnTo>
                  <a:lnTo>
                    <a:pt x="392" y="958"/>
                  </a:lnTo>
                  <a:lnTo>
                    <a:pt x="392" y="966"/>
                  </a:lnTo>
                  <a:lnTo>
                    <a:pt x="392" y="974"/>
                  </a:lnTo>
                  <a:lnTo>
                    <a:pt x="392" y="982"/>
                  </a:lnTo>
                  <a:lnTo>
                    <a:pt x="392" y="990"/>
                  </a:lnTo>
                  <a:lnTo>
                    <a:pt x="392" y="998"/>
                  </a:lnTo>
                  <a:lnTo>
                    <a:pt x="385" y="998"/>
                  </a:lnTo>
                  <a:lnTo>
                    <a:pt x="378" y="1006"/>
                  </a:lnTo>
                  <a:lnTo>
                    <a:pt x="385" y="998"/>
                  </a:lnTo>
                  <a:lnTo>
                    <a:pt x="400" y="974"/>
                  </a:lnTo>
                  <a:lnTo>
                    <a:pt x="407" y="950"/>
                  </a:lnTo>
                  <a:lnTo>
                    <a:pt x="415" y="934"/>
                  </a:lnTo>
                  <a:lnTo>
                    <a:pt x="422" y="926"/>
                  </a:lnTo>
                  <a:lnTo>
                    <a:pt x="429" y="918"/>
                  </a:lnTo>
                  <a:lnTo>
                    <a:pt x="429" y="910"/>
                  </a:lnTo>
                  <a:lnTo>
                    <a:pt x="429" y="902"/>
                  </a:lnTo>
                  <a:lnTo>
                    <a:pt x="436" y="902"/>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44" name="Freeform 412"/>
            <p:cNvSpPr>
              <a:spLocks/>
            </p:cNvSpPr>
            <p:nvPr/>
          </p:nvSpPr>
          <p:spPr bwMode="auto">
            <a:xfrm>
              <a:off x="2237" y="19806"/>
              <a:ext cx="502" cy="1006"/>
            </a:xfrm>
            <a:custGeom>
              <a:avLst/>
              <a:gdLst>
                <a:gd name="T0" fmla="*/ 436 w 502"/>
                <a:gd name="T1" fmla="*/ 870 h 1006"/>
                <a:gd name="T2" fmla="*/ 429 w 502"/>
                <a:gd name="T3" fmla="*/ 823 h 1006"/>
                <a:gd name="T4" fmla="*/ 407 w 502"/>
                <a:gd name="T5" fmla="*/ 783 h 1006"/>
                <a:gd name="T6" fmla="*/ 378 w 502"/>
                <a:gd name="T7" fmla="*/ 759 h 1006"/>
                <a:gd name="T8" fmla="*/ 378 w 502"/>
                <a:gd name="T9" fmla="*/ 719 h 1006"/>
                <a:gd name="T10" fmla="*/ 378 w 502"/>
                <a:gd name="T11" fmla="*/ 671 h 1006"/>
                <a:gd name="T12" fmla="*/ 370 w 502"/>
                <a:gd name="T13" fmla="*/ 623 h 1006"/>
                <a:gd name="T14" fmla="*/ 326 w 502"/>
                <a:gd name="T15" fmla="*/ 559 h 1006"/>
                <a:gd name="T16" fmla="*/ 333 w 502"/>
                <a:gd name="T17" fmla="*/ 511 h 1006"/>
                <a:gd name="T18" fmla="*/ 341 w 502"/>
                <a:gd name="T19" fmla="*/ 471 h 1006"/>
                <a:gd name="T20" fmla="*/ 385 w 502"/>
                <a:gd name="T21" fmla="*/ 439 h 1006"/>
                <a:gd name="T22" fmla="*/ 429 w 502"/>
                <a:gd name="T23" fmla="*/ 431 h 1006"/>
                <a:gd name="T24" fmla="*/ 458 w 502"/>
                <a:gd name="T25" fmla="*/ 407 h 1006"/>
                <a:gd name="T26" fmla="*/ 502 w 502"/>
                <a:gd name="T27" fmla="*/ 367 h 1006"/>
                <a:gd name="T28" fmla="*/ 473 w 502"/>
                <a:gd name="T29" fmla="*/ 351 h 1006"/>
                <a:gd name="T30" fmla="*/ 436 w 502"/>
                <a:gd name="T31" fmla="*/ 351 h 1006"/>
                <a:gd name="T32" fmla="*/ 407 w 502"/>
                <a:gd name="T33" fmla="*/ 335 h 1006"/>
                <a:gd name="T34" fmla="*/ 407 w 502"/>
                <a:gd name="T35" fmla="*/ 288 h 1006"/>
                <a:gd name="T36" fmla="*/ 378 w 502"/>
                <a:gd name="T37" fmla="*/ 288 h 1006"/>
                <a:gd name="T38" fmla="*/ 356 w 502"/>
                <a:gd name="T39" fmla="*/ 240 h 1006"/>
                <a:gd name="T40" fmla="*/ 311 w 502"/>
                <a:gd name="T41" fmla="*/ 232 h 1006"/>
                <a:gd name="T42" fmla="*/ 296 w 502"/>
                <a:gd name="T43" fmla="*/ 192 h 1006"/>
                <a:gd name="T44" fmla="*/ 348 w 502"/>
                <a:gd name="T45" fmla="*/ 112 h 1006"/>
                <a:gd name="T46" fmla="*/ 341 w 502"/>
                <a:gd name="T47" fmla="*/ 72 h 1006"/>
                <a:gd name="T48" fmla="*/ 318 w 502"/>
                <a:gd name="T49" fmla="*/ 32 h 1006"/>
                <a:gd name="T50" fmla="*/ 274 w 502"/>
                <a:gd name="T51" fmla="*/ 8 h 1006"/>
                <a:gd name="T52" fmla="*/ 252 w 502"/>
                <a:gd name="T53" fmla="*/ 56 h 1006"/>
                <a:gd name="T54" fmla="*/ 230 w 502"/>
                <a:gd name="T55" fmla="*/ 72 h 1006"/>
                <a:gd name="T56" fmla="*/ 193 w 502"/>
                <a:gd name="T57" fmla="*/ 88 h 1006"/>
                <a:gd name="T58" fmla="*/ 148 w 502"/>
                <a:gd name="T59" fmla="*/ 120 h 1006"/>
                <a:gd name="T60" fmla="*/ 148 w 502"/>
                <a:gd name="T61" fmla="*/ 160 h 1006"/>
                <a:gd name="T62" fmla="*/ 134 w 502"/>
                <a:gd name="T63" fmla="*/ 200 h 1006"/>
                <a:gd name="T64" fmla="*/ 119 w 502"/>
                <a:gd name="T65" fmla="*/ 232 h 1006"/>
                <a:gd name="T66" fmla="*/ 89 w 502"/>
                <a:gd name="T67" fmla="*/ 256 h 1006"/>
                <a:gd name="T68" fmla="*/ 74 w 502"/>
                <a:gd name="T69" fmla="*/ 296 h 1006"/>
                <a:gd name="T70" fmla="*/ 60 w 502"/>
                <a:gd name="T71" fmla="*/ 359 h 1006"/>
                <a:gd name="T72" fmla="*/ 37 w 502"/>
                <a:gd name="T73" fmla="*/ 383 h 1006"/>
                <a:gd name="T74" fmla="*/ 23 w 502"/>
                <a:gd name="T75" fmla="*/ 391 h 1006"/>
                <a:gd name="T76" fmla="*/ 0 w 502"/>
                <a:gd name="T77" fmla="*/ 431 h 1006"/>
                <a:gd name="T78" fmla="*/ 37 w 502"/>
                <a:gd name="T79" fmla="*/ 447 h 1006"/>
                <a:gd name="T80" fmla="*/ 67 w 502"/>
                <a:gd name="T81" fmla="*/ 479 h 1006"/>
                <a:gd name="T82" fmla="*/ 97 w 502"/>
                <a:gd name="T83" fmla="*/ 503 h 1006"/>
                <a:gd name="T84" fmla="*/ 119 w 502"/>
                <a:gd name="T85" fmla="*/ 543 h 1006"/>
                <a:gd name="T86" fmla="*/ 134 w 502"/>
                <a:gd name="T87" fmla="*/ 591 h 1006"/>
                <a:gd name="T88" fmla="*/ 134 w 502"/>
                <a:gd name="T89" fmla="*/ 647 h 1006"/>
                <a:gd name="T90" fmla="*/ 134 w 502"/>
                <a:gd name="T91" fmla="*/ 695 h 1006"/>
                <a:gd name="T92" fmla="*/ 185 w 502"/>
                <a:gd name="T93" fmla="*/ 695 h 1006"/>
                <a:gd name="T94" fmla="*/ 230 w 502"/>
                <a:gd name="T95" fmla="*/ 687 h 1006"/>
                <a:gd name="T96" fmla="*/ 267 w 502"/>
                <a:gd name="T97" fmla="*/ 647 h 1006"/>
                <a:gd name="T98" fmla="*/ 289 w 502"/>
                <a:gd name="T99" fmla="*/ 623 h 1006"/>
                <a:gd name="T100" fmla="*/ 318 w 502"/>
                <a:gd name="T101" fmla="*/ 663 h 1006"/>
                <a:gd name="T102" fmla="*/ 333 w 502"/>
                <a:gd name="T103" fmla="*/ 703 h 1006"/>
                <a:gd name="T104" fmla="*/ 318 w 502"/>
                <a:gd name="T105" fmla="*/ 735 h 1006"/>
                <a:gd name="T106" fmla="*/ 341 w 502"/>
                <a:gd name="T107" fmla="*/ 775 h 1006"/>
                <a:gd name="T108" fmla="*/ 378 w 502"/>
                <a:gd name="T109" fmla="*/ 823 h 1006"/>
                <a:gd name="T110" fmla="*/ 392 w 502"/>
                <a:gd name="T111" fmla="*/ 862 h 1006"/>
                <a:gd name="T112" fmla="*/ 407 w 502"/>
                <a:gd name="T113" fmla="*/ 910 h 1006"/>
                <a:gd name="T114" fmla="*/ 392 w 502"/>
                <a:gd name="T115" fmla="*/ 950 h 1006"/>
                <a:gd name="T116" fmla="*/ 392 w 502"/>
                <a:gd name="T117" fmla="*/ 998 h 1006"/>
                <a:gd name="T118" fmla="*/ 415 w 502"/>
                <a:gd name="T119" fmla="*/ 934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1006">
                  <a:moveTo>
                    <a:pt x="436" y="902"/>
                  </a:moveTo>
                  <a:lnTo>
                    <a:pt x="436" y="902"/>
                  </a:lnTo>
                  <a:lnTo>
                    <a:pt x="436" y="894"/>
                  </a:lnTo>
                  <a:lnTo>
                    <a:pt x="436" y="886"/>
                  </a:lnTo>
                  <a:lnTo>
                    <a:pt x="436" y="878"/>
                  </a:lnTo>
                  <a:lnTo>
                    <a:pt x="436" y="870"/>
                  </a:lnTo>
                  <a:lnTo>
                    <a:pt x="436" y="862"/>
                  </a:lnTo>
                  <a:lnTo>
                    <a:pt x="429" y="862"/>
                  </a:lnTo>
                  <a:lnTo>
                    <a:pt x="429" y="854"/>
                  </a:lnTo>
                  <a:lnTo>
                    <a:pt x="429" y="838"/>
                  </a:lnTo>
                  <a:lnTo>
                    <a:pt x="429" y="830"/>
                  </a:lnTo>
                  <a:lnTo>
                    <a:pt x="429" y="823"/>
                  </a:lnTo>
                  <a:lnTo>
                    <a:pt x="429" y="815"/>
                  </a:lnTo>
                  <a:lnTo>
                    <a:pt x="429" y="807"/>
                  </a:lnTo>
                  <a:lnTo>
                    <a:pt x="429" y="799"/>
                  </a:lnTo>
                  <a:lnTo>
                    <a:pt x="422" y="799"/>
                  </a:lnTo>
                  <a:lnTo>
                    <a:pt x="415" y="791"/>
                  </a:lnTo>
                  <a:lnTo>
                    <a:pt x="407" y="783"/>
                  </a:lnTo>
                  <a:lnTo>
                    <a:pt x="407" y="775"/>
                  </a:lnTo>
                  <a:lnTo>
                    <a:pt x="400" y="775"/>
                  </a:lnTo>
                  <a:lnTo>
                    <a:pt x="392" y="767"/>
                  </a:lnTo>
                  <a:lnTo>
                    <a:pt x="385" y="767"/>
                  </a:lnTo>
                  <a:lnTo>
                    <a:pt x="378" y="767"/>
                  </a:lnTo>
                  <a:lnTo>
                    <a:pt x="378" y="759"/>
                  </a:lnTo>
                  <a:lnTo>
                    <a:pt x="378" y="751"/>
                  </a:lnTo>
                  <a:lnTo>
                    <a:pt x="370" y="751"/>
                  </a:lnTo>
                  <a:lnTo>
                    <a:pt x="370" y="743"/>
                  </a:lnTo>
                  <a:lnTo>
                    <a:pt x="370" y="735"/>
                  </a:lnTo>
                  <a:lnTo>
                    <a:pt x="378" y="727"/>
                  </a:lnTo>
                  <a:lnTo>
                    <a:pt x="378" y="719"/>
                  </a:lnTo>
                  <a:lnTo>
                    <a:pt x="378" y="711"/>
                  </a:lnTo>
                  <a:lnTo>
                    <a:pt x="378" y="703"/>
                  </a:lnTo>
                  <a:lnTo>
                    <a:pt x="378" y="695"/>
                  </a:lnTo>
                  <a:lnTo>
                    <a:pt x="378" y="687"/>
                  </a:lnTo>
                  <a:lnTo>
                    <a:pt x="378" y="679"/>
                  </a:lnTo>
                  <a:lnTo>
                    <a:pt x="378" y="671"/>
                  </a:lnTo>
                  <a:lnTo>
                    <a:pt x="378" y="663"/>
                  </a:lnTo>
                  <a:lnTo>
                    <a:pt x="378" y="655"/>
                  </a:lnTo>
                  <a:lnTo>
                    <a:pt x="378" y="647"/>
                  </a:lnTo>
                  <a:lnTo>
                    <a:pt x="378" y="639"/>
                  </a:lnTo>
                  <a:lnTo>
                    <a:pt x="370" y="631"/>
                  </a:lnTo>
                  <a:lnTo>
                    <a:pt x="370" y="623"/>
                  </a:lnTo>
                  <a:lnTo>
                    <a:pt x="370" y="615"/>
                  </a:lnTo>
                  <a:lnTo>
                    <a:pt x="363" y="615"/>
                  </a:lnTo>
                  <a:lnTo>
                    <a:pt x="356" y="607"/>
                  </a:lnTo>
                  <a:lnTo>
                    <a:pt x="348" y="599"/>
                  </a:lnTo>
                  <a:lnTo>
                    <a:pt x="333" y="575"/>
                  </a:lnTo>
                  <a:lnTo>
                    <a:pt x="326" y="559"/>
                  </a:lnTo>
                  <a:lnTo>
                    <a:pt x="318" y="551"/>
                  </a:lnTo>
                  <a:lnTo>
                    <a:pt x="318" y="543"/>
                  </a:lnTo>
                  <a:lnTo>
                    <a:pt x="318" y="535"/>
                  </a:lnTo>
                  <a:lnTo>
                    <a:pt x="326" y="527"/>
                  </a:lnTo>
                  <a:lnTo>
                    <a:pt x="326" y="519"/>
                  </a:lnTo>
                  <a:lnTo>
                    <a:pt x="333" y="511"/>
                  </a:lnTo>
                  <a:lnTo>
                    <a:pt x="333" y="503"/>
                  </a:lnTo>
                  <a:lnTo>
                    <a:pt x="333" y="495"/>
                  </a:lnTo>
                  <a:lnTo>
                    <a:pt x="333" y="487"/>
                  </a:lnTo>
                  <a:lnTo>
                    <a:pt x="333" y="479"/>
                  </a:lnTo>
                  <a:lnTo>
                    <a:pt x="333" y="471"/>
                  </a:lnTo>
                  <a:lnTo>
                    <a:pt x="341" y="471"/>
                  </a:lnTo>
                  <a:lnTo>
                    <a:pt x="348" y="471"/>
                  </a:lnTo>
                  <a:lnTo>
                    <a:pt x="356" y="463"/>
                  </a:lnTo>
                  <a:lnTo>
                    <a:pt x="363" y="463"/>
                  </a:lnTo>
                  <a:lnTo>
                    <a:pt x="370" y="455"/>
                  </a:lnTo>
                  <a:lnTo>
                    <a:pt x="378" y="447"/>
                  </a:lnTo>
                  <a:lnTo>
                    <a:pt x="385" y="439"/>
                  </a:lnTo>
                  <a:lnTo>
                    <a:pt x="392" y="439"/>
                  </a:lnTo>
                  <a:lnTo>
                    <a:pt x="392" y="431"/>
                  </a:lnTo>
                  <a:lnTo>
                    <a:pt x="407" y="431"/>
                  </a:lnTo>
                  <a:lnTo>
                    <a:pt x="415" y="431"/>
                  </a:lnTo>
                  <a:lnTo>
                    <a:pt x="422" y="431"/>
                  </a:lnTo>
                  <a:lnTo>
                    <a:pt x="429" y="431"/>
                  </a:lnTo>
                  <a:lnTo>
                    <a:pt x="436" y="431"/>
                  </a:lnTo>
                  <a:lnTo>
                    <a:pt x="436" y="423"/>
                  </a:lnTo>
                  <a:lnTo>
                    <a:pt x="443" y="423"/>
                  </a:lnTo>
                  <a:lnTo>
                    <a:pt x="443" y="415"/>
                  </a:lnTo>
                  <a:lnTo>
                    <a:pt x="451" y="415"/>
                  </a:lnTo>
                  <a:lnTo>
                    <a:pt x="458" y="407"/>
                  </a:lnTo>
                  <a:lnTo>
                    <a:pt x="465" y="407"/>
                  </a:lnTo>
                  <a:lnTo>
                    <a:pt x="473" y="399"/>
                  </a:lnTo>
                  <a:lnTo>
                    <a:pt x="480" y="391"/>
                  </a:lnTo>
                  <a:lnTo>
                    <a:pt x="488" y="383"/>
                  </a:lnTo>
                  <a:lnTo>
                    <a:pt x="495" y="375"/>
                  </a:lnTo>
                  <a:lnTo>
                    <a:pt x="502" y="367"/>
                  </a:lnTo>
                  <a:lnTo>
                    <a:pt x="502" y="359"/>
                  </a:lnTo>
                  <a:lnTo>
                    <a:pt x="495" y="351"/>
                  </a:lnTo>
                  <a:lnTo>
                    <a:pt x="488" y="343"/>
                  </a:lnTo>
                  <a:lnTo>
                    <a:pt x="488" y="351"/>
                  </a:lnTo>
                  <a:lnTo>
                    <a:pt x="480" y="351"/>
                  </a:lnTo>
                  <a:lnTo>
                    <a:pt x="473" y="351"/>
                  </a:lnTo>
                  <a:lnTo>
                    <a:pt x="473" y="359"/>
                  </a:lnTo>
                  <a:lnTo>
                    <a:pt x="465" y="367"/>
                  </a:lnTo>
                  <a:lnTo>
                    <a:pt x="458" y="367"/>
                  </a:lnTo>
                  <a:lnTo>
                    <a:pt x="451" y="367"/>
                  </a:lnTo>
                  <a:lnTo>
                    <a:pt x="443" y="359"/>
                  </a:lnTo>
                  <a:lnTo>
                    <a:pt x="436" y="351"/>
                  </a:lnTo>
                  <a:lnTo>
                    <a:pt x="436" y="343"/>
                  </a:lnTo>
                  <a:lnTo>
                    <a:pt x="436" y="335"/>
                  </a:lnTo>
                  <a:lnTo>
                    <a:pt x="429" y="335"/>
                  </a:lnTo>
                  <a:lnTo>
                    <a:pt x="422" y="335"/>
                  </a:lnTo>
                  <a:lnTo>
                    <a:pt x="415" y="335"/>
                  </a:lnTo>
                  <a:lnTo>
                    <a:pt x="407" y="335"/>
                  </a:lnTo>
                  <a:lnTo>
                    <a:pt x="407" y="327"/>
                  </a:lnTo>
                  <a:lnTo>
                    <a:pt x="407" y="320"/>
                  </a:lnTo>
                  <a:lnTo>
                    <a:pt x="407" y="312"/>
                  </a:lnTo>
                  <a:lnTo>
                    <a:pt x="407" y="304"/>
                  </a:lnTo>
                  <a:lnTo>
                    <a:pt x="407" y="296"/>
                  </a:lnTo>
                  <a:lnTo>
                    <a:pt x="407" y="288"/>
                  </a:lnTo>
                  <a:lnTo>
                    <a:pt x="407" y="280"/>
                  </a:lnTo>
                  <a:lnTo>
                    <a:pt x="407" y="272"/>
                  </a:lnTo>
                  <a:lnTo>
                    <a:pt x="400" y="280"/>
                  </a:lnTo>
                  <a:lnTo>
                    <a:pt x="392" y="280"/>
                  </a:lnTo>
                  <a:lnTo>
                    <a:pt x="385" y="288"/>
                  </a:lnTo>
                  <a:lnTo>
                    <a:pt x="378" y="288"/>
                  </a:lnTo>
                  <a:lnTo>
                    <a:pt x="378" y="280"/>
                  </a:lnTo>
                  <a:lnTo>
                    <a:pt x="370" y="264"/>
                  </a:lnTo>
                  <a:lnTo>
                    <a:pt x="370" y="248"/>
                  </a:lnTo>
                  <a:lnTo>
                    <a:pt x="370" y="240"/>
                  </a:lnTo>
                  <a:lnTo>
                    <a:pt x="363" y="240"/>
                  </a:lnTo>
                  <a:lnTo>
                    <a:pt x="356" y="240"/>
                  </a:lnTo>
                  <a:lnTo>
                    <a:pt x="348" y="240"/>
                  </a:lnTo>
                  <a:lnTo>
                    <a:pt x="341" y="240"/>
                  </a:lnTo>
                  <a:lnTo>
                    <a:pt x="333" y="240"/>
                  </a:lnTo>
                  <a:lnTo>
                    <a:pt x="326" y="240"/>
                  </a:lnTo>
                  <a:lnTo>
                    <a:pt x="318" y="240"/>
                  </a:lnTo>
                  <a:lnTo>
                    <a:pt x="311" y="232"/>
                  </a:lnTo>
                  <a:lnTo>
                    <a:pt x="304" y="224"/>
                  </a:lnTo>
                  <a:lnTo>
                    <a:pt x="304" y="216"/>
                  </a:lnTo>
                  <a:lnTo>
                    <a:pt x="296" y="216"/>
                  </a:lnTo>
                  <a:lnTo>
                    <a:pt x="296" y="208"/>
                  </a:lnTo>
                  <a:lnTo>
                    <a:pt x="296" y="200"/>
                  </a:lnTo>
                  <a:lnTo>
                    <a:pt x="296" y="192"/>
                  </a:lnTo>
                  <a:lnTo>
                    <a:pt x="304" y="184"/>
                  </a:lnTo>
                  <a:lnTo>
                    <a:pt x="318" y="168"/>
                  </a:lnTo>
                  <a:lnTo>
                    <a:pt x="333" y="144"/>
                  </a:lnTo>
                  <a:lnTo>
                    <a:pt x="341" y="136"/>
                  </a:lnTo>
                  <a:lnTo>
                    <a:pt x="341" y="128"/>
                  </a:lnTo>
                  <a:lnTo>
                    <a:pt x="348" y="112"/>
                  </a:lnTo>
                  <a:lnTo>
                    <a:pt x="356" y="104"/>
                  </a:lnTo>
                  <a:lnTo>
                    <a:pt x="356" y="96"/>
                  </a:lnTo>
                  <a:lnTo>
                    <a:pt x="356" y="88"/>
                  </a:lnTo>
                  <a:lnTo>
                    <a:pt x="356" y="80"/>
                  </a:lnTo>
                  <a:lnTo>
                    <a:pt x="348" y="72"/>
                  </a:lnTo>
                  <a:lnTo>
                    <a:pt x="341" y="72"/>
                  </a:lnTo>
                  <a:lnTo>
                    <a:pt x="341" y="64"/>
                  </a:lnTo>
                  <a:lnTo>
                    <a:pt x="333" y="64"/>
                  </a:lnTo>
                  <a:lnTo>
                    <a:pt x="333" y="56"/>
                  </a:lnTo>
                  <a:lnTo>
                    <a:pt x="333" y="48"/>
                  </a:lnTo>
                  <a:lnTo>
                    <a:pt x="326" y="40"/>
                  </a:lnTo>
                  <a:lnTo>
                    <a:pt x="318" y="32"/>
                  </a:lnTo>
                  <a:lnTo>
                    <a:pt x="311" y="16"/>
                  </a:lnTo>
                  <a:lnTo>
                    <a:pt x="304" y="16"/>
                  </a:lnTo>
                  <a:lnTo>
                    <a:pt x="304" y="8"/>
                  </a:lnTo>
                  <a:lnTo>
                    <a:pt x="296" y="8"/>
                  </a:lnTo>
                  <a:lnTo>
                    <a:pt x="281" y="0"/>
                  </a:lnTo>
                  <a:lnTo>
                    <a:pt x="274" y="8"/>
                  </a:lnTo>
                  <a:lnTo>
                    <a:pt x="267" y="8"/>
                  </a:lnTo>
                  <a:lnTo>
                    <a:pt x="267" y="16"/>
                  </a:lnTo>
                  <a:lnTo>
                    <a:pt x="259" y="32"/>
                  </a:lnTo>
                  <a:lnTo>
                    <a:pt x="245" y="40"/>
                  </a:lnTo>
                  <a:lnTo>
                    <a:pt x="245" y="48"/>
                  </a:lnTo>
                  <a:lnTo>
                    <a:pt x="252" y="56"/>
                  </a:lnTo>
                  <a:lnTo>
                    <a:pt x="252" y="64"/>
                  </a:lnTo>
                  <a:lnTo>
                    <a:pt x="259" y="72"/>
                  </a:lnTo>
                  <a:lnTo>
                    <a:pt x="252" y="72"/>
                  </a:lnTo>
                  <a:lnTo>
                    <a:pt x="245" y="72"/>
                  </a:lnTo>
                  <a:lnTo>
                    <a:pt x="237" y="72"/>
                  </a:lnTo>
                  <a:lnTo>
                    <a:pt x="230" y="72"/>
                  </a:lnTo>
                  <a:lnTo>
                    <a:pt x="222" y="72"/>
                  </a:lnTo>
                  <a:lnTo>
                    <a:pt x="215" y="72"/>
                  </a:lnTo>
                  <a:lnTo>
                    <a:pt x="208" y="72"/>
                  </a:lnTo>
                  <a:lnTo>
                    <a:pt x="200" y="80"/>
                  </a:lnTo>
                  <a:lnTo>
                    <a:pt x="193" y="80"/>
                  </a:lnTo>
                  <a:lnTo>
                    <a:pt x="193" y="88"/>
                  </a:lnTo>
                  <a:lnTo>
                    <a:pt x="185" y="96"/>
                  </a:lnTo>
                  <a:lnTo>
                    <a:pt x="171" y="104"/>
                  </a:lnTo>
                  <a:lnTo>
                    <a:pt x="163" y="112"/>
                  </a:lnTo>
                  <a:lnTo>
                    <a:pt x="156" y="112"/>
                  </a:lnTo>
                  <a:lnTo>
                    <a:pt x="156" y="120"/>
                  </a:lnTo>
                  <a:lnTo>
                    <a:pt x="148" y="120"/>
                  </a:lnTo>
                  <a:lnTo>
                    <a:pt x="148" y="128"/>
                  </a:lnTo>
                  <a:lnTo>
                    <a:pt x="148" y="136"/>
                  </a:lnTo>
                  <a:lnTo>
                    <a:pt x="156" y="136"/>
                  </a:lnTo>
                  <a:lnTo>
                    <a:pt x="156" y="144"/>
                  </a:lnTo>
                  <a:lnTo>
                    <a:pt x="148" y="152"/>
                  </a:lnTo>
                  <a:lnTo>
                    <a:pt x="148" y="160"/>
                  </a:lnTo>
                  <a:lnTo>
                    <a:pt x="148" y="168"/>
                  </a:lnTo>
                  <a:lnTo>
                    <a:pt x="148" y="176"/>
                  </a:lnTo>
                  <a:lnTo>
                    <a:pt x="141" y="176"/>
                  </a:lnTo>
                  <a:lnTo>
                    <a:pt x="134" y="184"/>
                  </a:lnTo>
                  <a:lnTo>
                    <a:pt x="134" y="192"/>
                  </a:lnTo>
                  <a:lnTo>
                    <a:pt x="134" y="200"/>
                  </a:lnTo>
                  <a:lnTo>
                    <a:pt x="134" y="208"/>
                  </a:lnTo>
                  <a:lnTo>
                    <a:pt x="134" y="216"/>
                  </a:lnTo>
                  <a:lnTo>
                    <a:pt x="134" y="224"/>
                  </a:lnTo>
                  <a:lnTo>
                    <a:pt x="126" y="224"/>
                  </a:lnTo>
                  <a:lnTo>
                    <a:pt x="119" y="224"/>
                  </a:lnTo>
                  <a:lnTo>
                    <a:pt x="119" y="232"/>
                  </a:lnTo>
                  <a:lnTo>
                    <a:pt x="111" y="240"/>
                  </a:lnTo>
                  <a:lnTo>
                    <a:pt x="111" y="248"/>
                  </a:lnTo>
                  <a:lnTo>
                    <a:pt x="111" y="256"/>
                  </a:lnTo>
                  <a:lnTo>
                    <a:pt x="104" y="256"/>
                  </a:lnTo>
                  <a:lnTo>
                    <a:pt x="97" y="264"/>
                  </a:lnTo>
                  <a:lnTo>
                    <a:pt x="89" y="256"/>
                  </a:lnTo>
                  <a:lnTo>
                    <a:pt x="82" y="256"/>
                  </a:lnTo>
                  <a:lnTo>
                    <a:pt x="74" y="256"/>
                  </a:lnTo>
                  <a:lnTo>
                    <a:pt x="74" y="264"/>
                  </a:lnTo>
                  <a:lnTo>
                    <a:pt x="74" y="272"/>
                  </a:lnTo>
                  <a:lnTo>
                    <a:pt x="74" y="288"/>
                  </a:lnTo>
                  <a:lnTo>
                    <a:pt x="74" y="296"/>
                  </a:lnTo>
                  <a:lnTo>
                    <a:pt x="67" y="304"/>
                  </a:lnTo>
                  <a:lnTo>
                    <a:pt x="60" y="304"/>
                  </a:lnTo>
                  <a:lnTo>
                    <a:pt x="60" y="312"/>
                  </a:lnTo>
                  <a:lnTo>
                    <a:pt x="60" y="320"/>
                  </a:lnTo>
                  <a:lnTo>
                    <a:pt x="60" y="335"/>
                  </a:lnTo>
                  <a:lnTo>
                    <a:pt x="60" y="359"/>
                  </a:lnTo>
                  <a:lnTo>
                    <a:pt x="60" y="367"/>
                  </a:lnTo>
                  <a:lnTo>
                    <a:pt x="52" y="367"/>
                  </a:lnTo>
                  <a:lnTo>
                    <a:pt x="45" y="367"/>
                  </a:lnTo>
                  <a:lnTo>
                    <a:pt x="37" y="367"/>
                  </a:lnTo>
                  <a:lnTo>
                    <a:pt x="37" y="375"/>
                  </a:lnTo>
                  <a:lnTo>
                    <a:pt x="37" y="383"/>
                  </a:lnTo>
                  <a:lnTo>
                    <a:pt x="45" y="391"/>
                  </a:lnTo>
                  <a:lnTo>
                    <a:pt x="45" y="399"/>
                  </a:lnTo>
                  <a:lnTo>
                    <a:pt x="37" y="399"/>
                  </a:lnTo>
                  <a:lnTo>
                    <a:pt x="30" y="399"/>
                  </a:lnTo>
                  <a:lnTo>
                    <a:pt x="30" y="391"/>
                  </a:lnTo>
                  <a:lnTo>
                    <a:pt x="23" y="391"/>
                  </a:lnTo>
                  <a:lnTo>
                    <a:pt x="15" y="391"/>
                  </a:lnTo>
                  <a:lnTo>
                    <a:pt x="8" y="399"/>
                  </a:lnTo>
                  <a:lnTo>
                    <a:pt x="8" y="407"/>
                  </a:lnTo>
                  <a:lnTo>
                    <a:pt x="0" y="415"/>
                  </a:lnTo>
                  <a:lnTo>
                    <a:pt x="0" y="423"/>
                  </a:lnTo>
                  <a:lnTo>
                    <a:pt x="0" y="431"/>
                  </a:lnTo>
                  <a:lnTo>
                    <a:pt x="8" y="431"/>
                  </a:lnTo>
                  <a:lnTo>
                    <a:pt x="8" y="439"/>
                  </a:lnTo>
                  <a:lnTo>
                    <a:pt x="15" y="439"/>
                  </a:lnTo>
                  <a:lnTo>
                    <a:pt x="23" y="447"/>
                  </a:lnTo>
                  <a:lnTo>
                    <a:pt x="30" y="447"/>
                  </a:lnTo>
                  <a:lnTo>
                    <a:pt x="37" y="447"/>
                  </a:lnTo>
                  <a:lnTo>
                    <a:pt x="37" y="455"/>
                  </a:lnTo>
                  <a:lnTo>
                    <a:pt x="45" y="463"/>
                  </a:lnTo>
                  <a:lnTo>
                    <a:pt x="45" y="471"/>
                  </a:lnTo>
                  <a:lnTo>
                    <a:pt x="52" y="471"/>
                  </a:lnTo>
                  <a:lnTo>
                    <a:pt x="60" y="471"/>
                  </a:lnTo>
                  <a:lnTo>
                    <a:pt x="67" y="479"/>
                  </a:lnTo>
                  <a:lnTo>
                    <a:pt x="74" y="479"/>
                  </a:lnTo>
                  <a:lnTo>
                    <a:pt x="74" y="487"/>
                  </a:lnTo>
                  <a:lnTo>
                    <a:pt x="82" y="487"/>
                  </a:lnTo>
                  <a:lnTo>
                    <a:pt x="82" y="495"/>
                  </a:lnTo>
                  <a:lnTo>
                    <a:pt x="89" y="495"/>
                  </a:lnTo>
                  <a:lnTo>
                    <a:pt x="97" y="503"/>
                  </a:lnTo>
                  <a:lnTo>
                    <a:pt x="97" y="511"/>
                  </a:lnTo>
                  <a:lnTo>
                    <a:pt x="104" y="511"/>
                  </a:lnTo>
                  <a:lnTo>
                    <a:pt x="104" y="519"/>
                  </a:lnTo>
                  <a:lnTo>
                    <a:pt x="111" y="527"/>
                  </a:lnTo>
                  <a:lnTo>
                    <a:pt x="111" y="535"/>
                  </a:lnTo>
                  <a:lnTo>
                    <a:pt x="119" y="543"/>
                  </a:lnTo>
                  <a:lnTo>
                    <a:pt x="119" y="551"/>
                  </a:lnTo>
                  <a:lnTo>
                    <a:pt x="119" y="559"/>
                  </a:lnTo>
                  <a:lnTo>
                    <a:pt x="119" y="567"/>
                  </a:lnTo>
                  <a:lnTo>
                    <a:pt x="126" y="575"/>
                  </a:lnTo>
                  <a:lnTo>
                    <a:pt x="134" y="583"/>
                  </a:lnTo>
                  <a:lnTo>
                    <a:pt x="134" y="591"/>
                  </a:lnTo>
                  <a:lnTo>
                    <a:pt x="134" y="599"/>
                  </a:lnTo>
                  <a:lnTo>
                    <a:pt x="134" y="615"/>
                  </a:lnTo>
                  <a:lnTo>
                    <a:pt x="134" y="623"/>
                  </a:lnTo>
                  <a:lnTo>
                    <a:pt x="134" y="631"/>
                  </a:lnTo>
                  <a:lnTo>
                    <a:pt x="134" y="639"/>
                  </a:lnTo>
                  <a:lnTo>
                    <a:pt x="134" y="647"/>
                  </a:lnTo>
                  <a:lnTo>
                    <a:pt x="134" y="655"/>
                  </a:lnTo>
                  <a:lnTo>
                    <a:pt x="134" y="663"/>
                  </a:lnTo>
                  <a:lnTo>
                    <a:pt x="134" y="671"/>
                  </a:lnTo>
                  <a:lnTo>
                    <a:pt x="134" y="679"/>
                  </a:lnTo>
                  <a:lnTo>
                    <a:pt x="134" y="687"/>
                  </a:lnTo>
                  <a:lnTo>
                    <a:pt x="134" y="695"/>
                  </a:lnTo>
                  <a:lnTo>
                    <a:pt x="141" y="695"/>
                  </a:lnTo>
                  <a:lnTo>
                    <a:pt x="148" y="695"/>
                  </a:lnTo>
                  <a:lnTo>
                    <a:pt x="156" y="695"/>
                  </a:lnTo>
                  <a:lnTo>
                    <a:pt x="163" y="695"/>
                  </a:lnTo>
                  <a:lnTo>
                    <a:pt x="171" y="695"/>
                  </a:lnTo>
                  <a:lnTo>
                    <a:pt x="185" y="695"/>
                  </a:lnTo>
                  <a:lnTo>
                    <a:pt x="193" y="695"/>
                  </a:lnTo>
                  <a:lnTo>
                    <a:pt x="200" y="695"/>
                  </a:lnTo>
                  <a:lnTo>
                    <a:pt x="208" y="695"/>
                  </a:lnTo>
                  <a:lnTo>
                    <a:pt x="215" y="695"/>
                  </a:lnTo>
                  <a:lnTo>
                    <a:pt x="222" y="695"/>
                  </a:lnTo>
                  <a:lnTo>
                    <a:pt x="230" y="687"/>
                  </a:lnTo>
                  <a:lnTo>
                    <a:pt x="237" y="679"/>
                  </a:lnTo>
                  <a:lnTo>
                    <a:pt x="245" y="671"/>
                  </a:lnTo>
                  <a:lnTo>
                    <a:pt x="259" y="671"/>
                  </a:lnTo>
                  <a:lnTo>
                    <a:pt x="267" y="663"/>
                  </a:lnTo>
                  <a:lnTo>
                    <a:pt x="267" y="655"/>
                  </a:lnTo>
                  <a:lnTo>
                    <a:pt x="267" y="647"/>
                  </a:lnTo>
                  <a:lnTo>
                    <a:pt x="267" y="639"/>
                  </a:lnTo>
                  <a:lnTo>
                    <a:pt x="274" y="631"/>
                  </a:lnTo>
                  <a:lnTo>
                    <a:pt x="281" y="623"/>
                  </a:lnTo>
                  <a:lnTo>
                    <a:pt x="281" y="615"/>
                  </a:lnTo>
                  <a:lnTo>
                    <a:pt x="281" y="623"/>
                  </a:lnTo>
                  <a:lnTo>
                    <a:pt x="289" y="623"/>
                  </a:lnTo>
                  <a:lnTo>
                    <a:pt x="289" y="631"/>
                  </a:lnTo>
                  <a:lnTo>
                    <a:pt x="296" y="631"/>
                  </a:lnTo>
                  <a:lnTo>
                    <a:pt x="304" y="639"/>
                  </a:lnTo>
                  <a:lnTo>
                    <a:pt x="304" y="647"/>
                  </a:lnTo>
                  <a:lnTo>
                    <a:pt x="311" y="655"/>
                  </a:lnTo>
                  <a:lnTo>
                    <a:pt x="318" y="663"/>
                  </a:lnTo>
                  <a:lnTo>
                    <a:pt x="326" y="671"/>
                  </a:lnTo>
                  <a:lnTo>
                    <a:pt x="333" y="671"/>
                  </a:lnTo>
                  <a:lnTo>
                    <a:pt x="333" y="679"/>
                  </a:lnTo>
                  <a:lnTo>
                    <a:pt x="333" y="687"/>
                  </a:lnTo>
                  <a:lnTo>
                    <a:pt x="333" y="695"/>
                  </a:lnTo>
                  <a:lnTo>
                    <a:pt x="333" y="703"/>
                  </a:lnTo>
                  <a:lnTo>
                    <a:pt x="333" y="711"/>
                  </a:lnTo>
                  <a:lnTo>
                    <a:pt x="333" y="719"/>
                  </a:lnTo>
                  <a:lnTo>
                    <a:pt x="326" y="719"/>
                  </a:lnTo>
                  <a:lnTo>
                    <a:pt x="326" y="727"/>
                  </a:lnTo>
                  <a:lnTo>
                    <a:pt x="318" y="727"/>
                  </a:lnTo>
                  <a:lnTo>
                    <a:pt x="318" y="735"/>
                  </a:lnTo>
                  <a:lnTo>
                    <a:pt x="326" y="743"/>
                  </a:lnTo>
                  <a:lnTo>
                    <a:pt x="326" y="751"/>
                  </a:lnTo>
                  <a:lnTo>
                    <a:pt x="333" y="751"/>
                  </a:lnTo>
                  <a:lnTo>
                    <a:pt x="333" y="759"/>
                  </a:lnTo>
                  <a:lnTo>
                    <a:pt x="333" y="767"/>
                  </a:lnTo>
                  <a:lnTo>
                    <a:pt x="341" y="775"/>
                  </a:lnTo>
                  <a:lnTo>
                    <a:pt x="341" y="783"/>
                  </a:lnTo>
                  <a:lnTo>
                    <a:pt x="348" y="791"/>
                  </a:lnTo>
                  <a:lnTo>
                    <a:pt x="356" y="799"/>
                  </a:lnTo>
                  <a:lnTo>
                    <a:pt x="363" y="807"/>
                  </a:lnTo>
                  <a:lnTo>
                    <a:pt x="370" y="815"/>
                  </a:lnTo>
                  <a:lnTo>
                    <a:pt x="378" y="823"/>
                  </a:lnTo>
                  <a:lnTo>
                    <a:pt x="378" y="830"/>
                  </a:lnTo>
                  <a:lnTo>
                    <a:pt x="385" y="838"/>
                  </a:lnTo>
                  <a:lnTo>
                    <a:pt x="392" y="838"/>
                  </a:lnTo>
                  <a:lnTo>
                    <a:pt x="392" y="846"/>
                  </a:lnTo>
                  <a:lnTo>
                    <a:pt x="392" y="854"/>
                  </a:lnTo>
                  <a:lnTo>
                    <a:pt x="392" y="862"/>
                  </a:lnTo>
                  <a:lnTo>
                    <a:pt x="392" y="870"/>
                  </a:lnTo>
                  <a:lnTo>
                    <a:pt x="400" y="878"/>
                  </a:lnTo>
                  <a:lnTo>
                    <a:pt x="400" y="886"/>
                  </a:lnTo>
                  <a:lnTo>
                    <a:pt x="407" y="894"/>
                  </a:lnTo>
                  <a:lnTo>
                    <a:pt x="407" y="902"/>
                  </a:lnTo>
                  <a:lnTo>
                    <a:pt x="407" y="910"/>
                  </a:lnTo>
                  <a:lnTo>
                    <a:pt x="407" y="918"/>
                  </a:lnTo>
                  <a:lnTo>
                    <a:pt x="400" y="918"/>
                  </a:lnTo>
                  <a:lnTo>
                    <a:pt x="392" y="926"/>
                  </a:lnTo>
                  <a:lnTo>
                    <a:pt x="392" y="934"/>
                  </a:lnTo>
                  <a:lnTo>
                    <a:pt x="392" y="942"/>
                  </a:lnTo>
                  <a:lnTo>
                    <a:pt x="392" y="950"/>
                  </a:lnTo>
                  <a:lnTo>
                    <a:pt x="392" y="958"/>
                  </a:lnTo>
                  <a:lnTo>
                    <a:pt x="392" y="966"/>
                  </a:lnTo>
                  <a:lnTo>
                    <a:pt x="392" y="974"/>
                  </a:lnTo>
                  <a:lnTo>
                    <a:pt x="392" y="982"/>
                  </a:lnTo>
                  <a:lnTo>
                    <a:pt x="392" y="990"/>
                  </a:lnTo>
                  <a:lnTo>
                    <a:pt x="392" y="998"/>
                  </a:lnTo>
                  <a:lnTo>
                    <a:pt x="385" y="998"/>
                  </a:lnTo>
                  <a:lnTo>
                    <a:pt x="378" y="1006"/>
                  </a:lnTo>
                  <a:lnTo>
                    <a:pt x="385" y="998"/>
                  </a:lnTo>
                  <a:lnTo>
                    <a:pt x="400" y="974"/>
                  </a:lnTo>
                  <a:lnTo>
                    <a:pt x="407" y="950"/>
                  </a:lnTo>
                  <a:lnTo>
                    <a:pt x="415" y="934"/>
                  </a:lnTo>
                  <a:lnTo>
                    <a:pt x="422" y="926"/>
                  </a:lnTo>
                  <a:lnTo>
                    <a:pt x="429" y="918"/>
                  </a:lnTo>
                  <a:lnTo>
                    <a:pt x="429" y="910"/>
                  </a:lnTo>
                  <a:lnTo>
                    <a:pt x="429" y="902"/>
                  </a:lnTo>
                  <a:lnTo>
                    <a:pt x="436" y="902"/>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45" name="Group 413"/>
          <p:cNvGrpSpPr>
            <a:grpSpLocks/>
          </p:cNvGrpSpPr>
          <p:nvPr/>
        </p:nvGrpSpPr>
        <p:grpSpPr bwMode="auto">
          <a:xfrm>
            <a:off x="4013200" y="4033838"/>
            <a:ext cx="738188" cy="1268412"/>
            <a:chOff x="2562" y="20229"/>
            <a:chExt cx="465" cy="799"/>
          </a:xfrm>
        </p:grpSpPr>
        <p:sp>
          <p:nvSpPr>
            <p:cNvPr id="658846" name="Freeform 414"/>
            <p:cNvSpPr>
              <a:spLocks/>
            </p:cNvSpPr>
            <p:nvPr/>
          </p:nvSpPr>
          <p:spPr bwMode="auto">
            <a:xfrm>
              <a:off x="2562" y="20229"/>
              <a:ext cx="465" cy="799"/>
            </a:xfrm>
            <a:custGeom>
              <a:avLst/>
              <a:gdLst>
                <a:gd name="T0" fmla="*/ 436 w 465"/>
                <a:gd name="T1" fmla="*/ 224 h 799"/>
                <a:gd name="T2" fmla="*/ 384 w 465"/>
                <a:gd name="T3" fmla="*/ 136 h 799"/>
                <a:gd name="T4" fmla="*/ 347 w 465"/>
                <a:gd name="T5" fmla="*/ 104 h 799"/>
                <a:gd name="T6" fmla="*/ 325 w 465"/>
                <a:gd name="T7" fmla="*/ 104 h 799"/>
                <a:gd name="T8" fmla="*/ 288 w 465"/>
                <a:gd name="T9" fmla="*/ 136 h 799"/>
                <a:gd name="T10" fmla="*/ 229 w 465"/>
                <a:gd name="T11" fmla="*/ 136 h 799"/>
                <a:gd name="T12" fmla="*/ 199 w 465"/>
                <a:gd name="T13" fmla="*/ 152 h 799"/>
                <a:gd name="T14" fmla="*/ 207 w 465"/>
                <a:gd name="T15" fmla="*/ 104 h 799"/>
                <a:gd name="T16" fmla="*/ 207 w 465"/>
                <a:gd name="T17" fmla="*/ 64 h 799"/>
                <a:gd name="T18" fmla="*/ 140 w 465"/>
                <a:gd name="T19" fmla="*/ 16 h 799"/>
                <a:gd name="T20" fmla="*/ 89 w 465"/>
                <a:gd name="T21" fmla="*/ 8 h 799"/>
                <a:gd name="T22" fmla="*/ 45 w 465"/>
                <a:gd name="T23" fmla="*/ 48 h 799"/>
                <a:gd name="T24" fmla="*/ 8 w 465"/>
                <a:gd name="T25" fmla="*/ 64 h 799"/>
                <a:gd name="T26" fmla="*/ 0 w 465"/>
                <a:gd name="T27" fmla="*/ 136 h 799"/>
                <a:gd name="T28" fmla="*/ 52 w 465"/>
                <a:gd name="T29" fmla="*/ 224 h 799"/>
                <a:gd name="T30" fmla="*/ 52 w 465"/>
                <a:gd name="T31" fmla="*/ 288 h 799"/>
                <a:gd name="T32" fmla="*/ 67 w 465"/>
                <a:gd name="T33" fmla="*/ 336 h 799"/>
                <a:gd name="T34" fmla="*/ 110 w 465"/>
                <a:gd name="T35" fmla="*/ 376 h 799"/>
                <a:gd name="T36" fmla="*/ 118 w 465"/>
                <a:gd name="T37" fmla="*/ 447 h 799"/>
                <a:gd name="T38" fmla="*/ 89 w 465"/>
                <a:gd name="T39" fmla="*/ 511 h 799"/>
                <a:gd name="T40" fmla="*/ 52 w 465"/>
                <a:gd name="T41" fmla="*/ 623 h 799"/>
                <a:gd name="T42" fmla="*/ 52 w 465"/>
                <a:gd name="T43" fmla="*/ 671 h 799"/>
                <a:gd name="T44" fmla="*/ 118 w 465"/>
                <a:gd name="T45" fmla="*/ 695 h 799"/>
                <a:gd name="T46" fmla="*/ 199 w 465"/>
                <a:gd name="T47" fmla="*/ 759 h 799"/>
                <a:gd name="T48" fmla="*/ 266 w 465"/>
                <a:gd name="T49" fmla="*/ 783 h 799"/>
                <a:gd name="T50" fmla="*/ 288 w 465"/>
                <a:gd name="T51" fmla="*/ 759 h 799"/>
                <a:gd name="T52" fmla="*/ 244 w 465"/>
                <a:gd name="T53" fmla="*/ 735 h 799"/>
                <a:gd name="T54" fmla="*/ 199 w 465"/>
                <a:gd name="T55" fmla="*/ 695 h 799"/>
                <a:gd name="T56" fmla="*/ 170 w 465"/>
                <a:gd name="T57" fmla="*/ 639 h 799"/>
                <a:gd name="T58" fmla="*/ 133 w 465"/>
                <a:gd name="T59" fmla="*/ 607 h 799"/>
                <a:gd name="T60" fmla="*/ 110 w 465"/>
                <a:gd name="T61" fmla="*/ 583 h 799"/>
                <a:gd name="T62" fmla="*/ 118 w 465"/>
                <a:gd name="T63" fmla="*/ 511 h 799"/>
                <a:gd name="T64" fmla="*/ 140 w 465"/>
                <a:gd name="T65" fmla="*/ 463 h 799"/>
                <a:gd name="T66" fmla="*/ 140 w 465"/>
                <a:gd name="T67" fmla="*/ 407 h 799"/>
                <a:gd name="T68" fmla="*/ 199 w 465"/>
                <a:gd name="T69" fmla="*/ 400 h 799"/>
                <a:gd name="T70" fmla="*/ 207 w 465"/>
                <a:gd name="T71" fmla="*/ 423 h 799"/>
                <a:gd name="T72" fmla="*/ 266 w 465"/>
                <a:gd name="T73" fmla="*/ 423 h 799"/>
                <a:gd name="T74" fmla="*/ 325 w 465"/>
                <a:gd name="T75" fmla="*/ 447 h 799"/>
                <a:gd name="T76" fmla="*/ 303 w 465"/>
                <a:gd name="T77" fmla="*/ 407 h 799"/>
                <a:gd name="T78" fmla="*/ 303 w 465"/>
                <a:gd name="T79" fmla="*/ 368 h 799"/>
                <a:gd name="T80" fmla="*/ 347 w 465"/>
                <a:gd name="T81" fmla="*/ 328 h 799"/>
                <a:gd name="T82" fmla="*/ 384 w 465"/>
                <a:gd name="T83" fmla="*/ 312 h 799"/>
                <a:gd name="T84" fmla="*/ 458 w 465"/>
                <a:gd name="T85" fmla="*/ 312 h 799"/>
                <a:gd name="T86" fmla="*/ 465 w 465"/>
                <a:gd name="T87" fmla="*/ 24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799">
                  <a:moveTo>
                    <a:pt x="465" y="240"/>
                  </a:moveTo>
                  <a:lnTo>
                    <a:pt x="458" y="240"/>
                  </a:lnTo>
                  <a:lnTo>
                    <a:pt x="436" y="224"/>
                  </a:lnTo>
                  <a:lnTo>
                    <a:pt x="414" y="176"/>
                  </a:lnTo>
                  <a:lnTo>
                    <a:pt x="414" y="160"/>
                  </a:lnTo>
                  <a:lnTo>
                    <a:pt x="384" y="136"/>
                  </a:lnTo>
                  <a:lnTo>
                    <a:pt x="369" y="112"/>
                  </a:lnTo>
                  <a:lnTo>
                    <a:pt x="369" y="104"/>
                  </a:lnTo>
                  <a:lnTo>
                    <a:pt x="347" y="104"/>
                  </a:lnTo>
                  <a:lnTo>
                    <a:pt x="347" y="96"/>
                  </a:lnTo>
                  <a:lnTo>
                    <a:pt x="332" y="96"/>
                  </a:lnTo>
                  <a:lnTo>
                    <a:pt x="325" y="104"/>
                  </a:lnTo>
                  <a:lnTo>
                    <a:pt x="303" y="104"/>
                  </a:lnTo>
                  <a:lnTo>
                    <a:pt x="288" y="112"/>
                  </a:lnTo>
                  <a:lnTo>
                    <a:pt x="288" y="136"/>
                  </a:lnTo>
                  <a:lnTo>
                    <a:pt x="266" y="112"/>
                  </a:lnTo>
                  <a:lnTo>
                    <a:pt x="258" y="112"/>
                  </a:lnTo>
                  <a:lnTo>
                    <a:pt x="229" y="136"/>
                  </a:lnTo>
                  <a:lnTo>
                    <a:pt x="214" y="136"/>
                  </a:lnTo>
                  <a:lnTo>
                    <a:pt x="207" y="152"/>
                  </a:lnTo>
                  <a:lnTo>
                    <a:pt x="199" y="152"/>
                  </a:lnTo>
                  <a:lnTo>
                    <a:pt x="199" y="136"/>
                  </a:lnTo>
                  <a:lnTo>
                    <a:pt x="199" y="112"/>
                  </a:lnTo>
                  <a:lnTo>
                    <a:pt x="207" y="104"/>
                  </a:lnTo>
                  <a:lnTo>
                    <a:pt x="207" y="96"/>
                  </a:lnTo>
                  <a:lnTo>
                    <a:pt x="207" y="80"/>
                  </a:lnTo>
                  <a:lnTo>
                    <a:pt x="207" y="64"/>
                  </a:lnTo>
                  <a:lnTo>
                    <a:pt x="199" y="56"/>
                  </a:lnTo>
                  <a:lnTo>
                    <a:pt x="170" y="64"/>
                  </a:lnTo>
                  <a:lnTo>
                    <a:pt x="140" y="16"/>
                  </a:lnTo>
                  <a:lnTo>
                    <a:pt x="118" y="0"/>
                  </a:lnTo>
                  <a:lnTo>
                    <a:pt x="110" y="8"/>
                  </a:lnTo>
                  <a:lnTo>
                    <a:pt x="89" y="8"/>
                  </a:lnTo>
                  <a:lnTo>
                    <a:pt x="67" y="8"/>
                  </a:lnTo>
                  <a:lnTo>
                    <a:pt x="52" y="16"/>
                  </a:lnTo>
                  <a:lnTo>
                    <a:pt x="45" y="48"/>
                  </a:lnTo>
                  <a:lnTo>
                    <a:pt x="23" y="48"/>
                  </a:lnTo>
                  <a:lnTo>
                    <a:pt x="8" y="56"/>
                  </a:lnTo>
                  <a:lnTo>
                    <a:pt x="8" y="64"/>
                  </a:lnTo>
                  <a:lnTo>
                    <a:pt x="8" y="96"/>
                  </a:lnTo>
                  <a:lnTo>
                    <a:pt x="0" y="112"/>
                  </a:lnTo>
                  <a:lnTo>
                    <a:pt x="0" y="136"/>
                  </a:lnTo>
                  <a:lnTo>
                    <a:pt x="37" y="176"/>
                  </a:lnTo>
                  <a:lnTo>
                    <a:pt x="45" y="192"/>
                  </a:lnTo>
                  <a:lnTo>
                    <a:pt x="52" y="224"/>
                  </a:lnTo>
                  <a:lnTo>
                    <a:pt x="52" y="240"/>
                  </a:lnTo>
                  <a:lnTo>
                    <a:pt x="52" y="272"/>
                  </a:lnTo>
                  <a:lnTo>
                    <a:pt x="52" y="288"/>
                  </a:lnTo>
                  <a:lnTo>
                    <a:pt x="45" y="328"/>
                  </a:lnTo>
                  <a:lnTo>
                    <a:pt x="52" y="336"/>
                  </a:lnTo>
                  <a:lnTo>
                    <a:pt x="67" y="336"/>
                  </a:lnTo>
                  <a:lnTo>
                    <a:pt x="89" y="352"/>
                  </a:lnTo>
                  <a:lnTo>
                    <a:pt x="89" y="368"/>
                  </a:lnTo>
                  <a:lnTo>
                    <a:pt x="110" y="376"/>
                  </a:lnTo>
                  <a:lnTo>
                    <a:pt x="110" y="407"/>
                  </a:lnTo>
                  <a:lnTo>
                    <a:pt x="110" y="431"/>
                  </a:lnTo>
                  <a:lnTo>
                    <a:pt x="118" y="447"/>
                  </a:lnTo>
                  <a:lnTo>
                    <a:pt x="118" y="463"/>
                  </a:lnTo>
                  <a:lnTo>
                    <a:pt x="118" y="471"/>
                  </a:lnTo>
                  <a:lnTo>
                    <a:pt x="89" y="511"/>
                  </a:lnTo>
                  <a:lnTo>
                    <a:pt x="52" y="583"/>
                  </a:lnTo>
                  <a:lnTo>
                    <a:pt x="52" y="607"/>
                  </a:lnTo>
                  <a:lnTo>
                    <a:pt x="52" y="623"/>
                  </a:lnTo>
                  <a:lnTo>
                    <a:pt x="52" y="639"/>
                  </a:lnTo>
                  <a:lnTo>
                    <a:pt x="52" y="647"/>
                  </a:lnTo>
                  <a:lnTo>
                    <a:pt x="52" y="671"/>
                  </a:lnTo>
                  <a:lnTo>
                    <a:pt x="67" y="671"/>
                  </a:lnTo>
                  <a:lnTo>
                    <a:pt x="89" y="671"/>
                  </a:lnTo>
                  <a:lnTo>
                    <a:pt x="118" y="695"/>
                  </a:lnTo>
                  <a:lnTo>
                    <a:pt x="147" y="735"/>
                  </a:lnTo>
                  <a:lnTo>
                    <a:pt x="177" y="759"/>
                  </a:lnTo>
                  <a:lnTo>
                    <a:pt x="199" y="759"/>
                  </a:lnTo>
                  <a:lnTo>
                    <a:pt x="229" y="759"/>
                  </a:lnTo>
                  <a:lnTo>
                    <a:pt x="244" y="799"/>
                  </a:lnTo>
                  <a:lnTo>
                    <a:pt x="266" y="783"/>
                  </a:lnTo>
                  <a:lnTo>
                    <a:pt x="288" y="783"/>
                  </a:lnTo>
                  <a:lnTo>
                    <a:pt x="325" y="759"/>
                  </a:lnTo>
                  <a:lnTo>
                    <a:pt x="288" y="759"/>
                  </a:lnTo>
                  <a:lnTo>
                    <a:pt x="288" y="751"/>
                  </a:lnTo>
                  <a:lnTo>
                    <a:pt x="266" y="751"/>
                  </a:lnTo>
                  <a:lnTo>
                    <a:pt x="244" y="735"/>
                  </a:lnTo>
                  <a:lnTo>
                    <a:pt x="214" y="719"/>
                  </a:lnTo>
                  <a:lnTo>
                    <a:pt x="207" y="719"/>
                  </a:lnTo>
                  <a:lnTo>
                    <a:pt x="199" y="695"/>
                  </a:lnTo>
                  <a:lnTo>
                    <a:pt x="177" y="671"/>
                  </a:lnTo>
                  <a:lnTo>
                    <a:pt x="177" y="647"/>
                  </a:lnTo>
                  <a:lnTo>
                    <a:pt x="170" y="639"/>
                  </a:lnTo>
                  <a:lnTo>
                    <a:pt x="147" y="623"/>
                  </a:lnTo>
                  <a:lnTo>
                    <a:pt x="140" y="607"/>
                  </a:lnTo>
                  <a:lnTo>
                    <a:pt x="133" y="607"/>
                  </a:lnTo>
                  <a:lnTo>
                    <a:pt x="118" y="607"/>
                  </a:lnTo>
                  <a:lnTo>
                    <a:pt x="110" y="607"/>
                  </a:lnTo>
                  <a:lnTo>
                    <a:pt x="110" y="583"/>
                  </a:lnTo>
                  <a:lnTo>
                    <a:pt x="110" y="559"/>
                  </a:lnTo>
                  <a:lnTo>
                    <a:pt x="118" y="527"/>
                  </a:lnTo>
                  <a:lnTo>
                    <a:pt x="118" y="511"/>
                  </a:lnTo>
                  <a:lnTo>
                    <a:pt x="133" y="495"/>
                  </a:lnTo>
                  <a:lnTo>
                    <a:pt x="133" y="471"/>
                  </a:lnTo>
                  <a:lnTo>
                    <a:pt x="140" y="463"/>
                  </a:lnTo>
                  <a:lnTo>
                    <a:pt x="140" y="447"/>
                  </a:lnTo>
                  <a:lnTo>
                    <a:pt x="147" y="423"/>
                  </a:lnTo>
                  <a:lnTo>
                    <a:pt x="140" y="407"/>
                  </a:lnTo>
                  <a:lnTo>
                    <a:pt x="147" y="400"/>
                  </a:lnTo>
                  <a:lnTo>
                    <a:pt x="177" y="376"/>
                  </a:lnTo>
                  <a:lnTo>
                    <a:pt x="199" y="400"/>
                  </a:lnTo>
                  <a:lnTo>
                    <a:pt x="207" y="400"/>
                  </a:lnTo>
                  <a:lnTo>
                    <a:pt x="207" y="407"/>
                  </a:lnTo>
                  <a:lnTo>
                    <a:pt x="207" y="423"/>
                  </a:lnTo>
                  <a:lnTo>
                    <a:pt x="229" y="423"/>
                  </a:lnTo>
                  <a:lnTo>
                    <a:pt x="258" y="423"/>
                  </a:lnTo>
                  <a:lnTo>
                    <a:pt x="266" y="423"/>
                  </a:lnTo>
                  <a:lnTo>
                    <a:pt x="288" y="431"/>
                  </a:lnTo>
                  <a:lnTo>
                    <a:pt x="303" y="447"/>
                  </a:lnTo>
                  <a:lnTo>
                    <a:pt x="325" y="447"/>
                  </a:lnTo>
                  <a:lnTo>
                    <a:pt x="325" y="423"/>
                  </a:lnTo>
                  <a:lnTo>
                    <a:pt x="325" y="407"/>
                  </a:lnTo>
                  <a:lnTo>
                    <a:pt x="303" y="407"/>
                  </a:lnTo>
                  <a:lnTo>
                    <a:pt x="303" y="400"/>
                  </a:lnTo>
                  <a:lnTo>
                    <a:pt x="288" y="376"/>
                  </a:lnTo>
                  <a:lnTo>
                    <a:pt x="303" y="368"/>
                  </a:lnTo>
                  <a:lnTo>
                    <a:pt x="303" y="336"/>
                  </a:lnTo>
                  <a:lnTo>
                    <a:pt x="325" y="336"/>
                  </a:lnTo>
                  <a:lnTo>
                    <a:pt x="347" y="328"/>
                  </a:lnTo>
                  <a:lnTo>
                    <a:pt x="347" y="312"/>
                  </a:lnTo>
                  <a:lnTo>
                    <a:pt x="369" y="312"/>
                  </a:lnTo>
                  <a:lnTo>
                    <a:pt x="384" y="312"/>
                  </a:lnTo>
                  <a:lnTo>
                    <a:pt x="414" y="312"/>
                  </a:lnTo>
                  <a:lnTo>
                    <a:pt x="436" y="312"/>
                  </a:lnTo>
                  <a:lnTo>
                    <a:pt x="458" y="312"/>
                  </a:lnTo>
                  <a:lnTo>
                    <a:pt x="465" y="272"/>
                  </a:lnTo>
                  <a:lnTo>
                    <a:pt x="465" y="248"/>
                  </a:lnTo>
                  <a:lnTo>
                    <a:pt x="465" y="24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47" name="Freeform 415"/>
            <p:cNvSpPr>
              <a:spLocks/>
            </p:cNvSpPr>
            <p:nvPr/>
          </p:nvSpPr>
          <p:spPr bwMode="auto">
            <a:xfrm>
              <a:off x="2562" y="20229"/>
              <a:ext cx="465" cy="799"/>
            </a:xfrm>
            <a:custGeom>
              <a:avLst/>
              <a:gdLst>
                <a:gd name="T0" fmla="*/ 436 w 465"/>
                <a:gd name="T1" fmla="*/ 224 h 799"/>
                <a:gd name="T2" fmla="*/ 384 w 465"/>
                <a:gd name="T3" fmla="*/ 136 h 799"/>
                <a:gd name="T4" fmla="*/ 347 w 465"/>
                <a:gd name="T5" fmla="*/ 104 h 799"/>
                <a:gd name="T6" fmla="*/ 325 w 465"/>
                <a:gd name="T7" fmla="*/ 104 h 799"/>
                <a:gd name="T8" fmla="*/ 288 w 465"/>
                <a:gd name="T9" fmla="*/ 136 h 799"/>
                <a:gd name="T10" fmla="*/ 229 w 465"/>
                <a:gd name="T11" fmla="*/ 136 h 799"/>
                <a:gd name="T12" fmla="*/ 199 w 465"/>
                <a:gd name="T13" fmla="*/ 152 h 799"/>
                <a:gd name="T14" fmla="*/ 207 w 465"/>
                <a:gd name="T15" fmla="*/ 104 h 799"/>
                <a:gd name="T16" fmla="*/ 207 w 465"/>
                <a:gd name="T17" fmla="*/ 64 h 799"/>
                <a:gd name="T18" fmla="*/ 140 w 465"/>
                <a:gd name="T19" fmla="*/ 16 h 799"/>
                <a:gd name="T20" fmla="*/ 89 w 465"/>
                <a:gd name="T21" fmla="*/ 8 h 799"/>
                <a:gd name="T22" fmla="*/ 45 w 465"/>
                <a:gd name="T23" fmla="*/ 48 h 799"/>
                <a:gd name="T24" fmla="*/ 8 w 465"/>
                <a:gd name="T25" fmla="*/ 64 h 799"/>
                <a:gd name="T26" fmla="*/ 0 w 465"/>
                <a:gd name="T27" fmla="*/ 136 h 799"/>
                <a:gd name="T28" fmla="*/ 52 w 465"/>
                <a:gd name="T29" fmla="*/ 224 h 799"/>
                <a:gd name="T30" fmla="*/ 52 w 465"/>
                <a:gd name="T31" fmla="*/ 288 h 799"/>
                <a:gd name="T32" fmla="*/ 67 w 465"/>
                <a:gd name="T33" fmla="*/ 336 h 799"/>
                <a:gd name="T34" fmla="*/ 110 w 465"/>
                <a:gd name="T35" fmla="*/ 376 h 799"/>
                <a:gd name="T36" fmla="*/ 118 w 465"/>
                <a:gd name="T37" fmla="*/ 447 h 799"/>
                <a:gd name="T38" fmla="*/ 89 w 465"/>
                <a:gd name="T39" fmla="*/ 511 h 799"/>
                <a:gd name="T40" fmla="*/ 52 w 465"/>
                <a:gd name="T41" fmla="*/ 623 h 799"/>
                <a:gd name="T42" fmla="*/ 52 w 465"/>
                <a:gd name="T43" fmla="*/ 671 h 799"/>
                <a:gd name="T44" fmla="*/ 118 w 465"/>
                <a:gd name="T45" fmla="*/ 695 h 799"/>
                <a:gd name="T46" fmla="*/ 199 w 465"/>
                <a:gd name="T47" fmla="*/ 759 h 799"/>
                <a:gd name="T48" fmla="*/ 266 w 465"/>
                <a:gd name="T49" fmla="*/ 783 h 799"/>
                <a:gd name="T50" fmla="*/ 288 w 465"/>
                <a:gd name="T51" fmla="*/ 759 h 799"/>
                <a:gd name="T52" fmla="*/ 244 w 465"/>
                <a:gd name="T53" fmla="*/ 735 h 799"/>
                <a:gd name="T54" fmla="*/ 199 w 465"/>
                <a:gd name="T55" fmla="*/ 695 h 799"/>
                <a:gd name="T56" fmla="*/ 170 w 465"/>
                <a:gd name="T57" fmla="*/ 639 h 799"/>
                <a:gd name="T58" fmla="*/ 133 w 465"/>
                <a:gd name="T59" fmla="*/ 607 h 799"/>
                <a:gd name="T60" fmla="*/ 110 w 465"/>
                <a:gd name="T61" fmla="*/ 583 h 799"/>
                <a:gd name="T62" fmla="*/ 118 w 465"/>
                <a:gd name="T63" fmla="*/ 511 h 799"/>
                <a:gd name="T64" fmla="*/ 140 w 465"/>
                <a:gd name="T65" fmla="*/ 463 h 799"/>
                <a:gd name="T66" fmla="*/ 140 w 465"/>
                <a:gd name="T67" fmla="*/ 407 h 799"/>
                <a:gd name="T68" fmla="*/ 199 w 465"/>
                <a:gd name="T69" fmla="*/ 400 h 799"/>
                <a:gd name="T70" fmla="*/ 207 w 465"/>
                <a:gd name="T71" fmla="*/ 423 h 799"/>
                <a:gd name="T72" fmla="*/ 266 w 465"/>
                <a:gd name="T73" fmla="*/ 423 h 799"/>
                <a:gd name="T74" fmla="*/ 325 w 465"/>
                <a:gd name="T75" fmla="*/ 447 h 799"/>
                <a:gd name="T76" fmla="*/ 303 w 465"/>
                <a:gd name="T77" fmla="*/ 407 h 799"/>
                <a:gd name="T78" fmla="*/ 303 w 465"/>
                <a:gd name="T79" fmla="*/ 368 h 799"/>
                <a:gd name="T80" fmla="*/ 347 w 465"/>
                <a:gd name="T81" fmla="*/ 328 h 799"/>
                <a:gd name="T82" fmla="*/ 384 w 465"/>
                <a:gd name="T83" fmla="*/ 312 h 799"/>
                <a:gd name="T84" fmla="*/ 458 w 465"/>
                <a:gd name="T85" fmla="*/ 312 h 799"/>
                <a:gd name="T86" fmla="*/ 465 w 465"/>
                <a:gd name="T87" fmla="*/ 24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799">
                  <a:moveTo>
                    <a:pt x="465" y="240"/>
                  </a:moveTo>
                  <a:lnTo>
                    <a:pt x="458" y="240"/>
                  </a:lnTo>
                  <a:lnTo>
                    <a:pt x="436" y="224"/>
                  </a:lnTo>
                  <a:lnTo>
                    <a:pt x="414" y="176"/>
                  </a:lnTo>
                  <a:lnTo>
                    <a:pt x="414" y="160"/>
                  </a:lnTo>
                  <a:lnTo>
                    <a:pt x="384" y="136"/>
                  </a:lnTo>
                  <a:lnTo>
                    <a:pt x="369" y="112"/>
                  </a:lnTo>
                  <a:lnTo>
                    <a:pt x="369" y="104"/>
                  </a:lnTo>
                  <a:lnTo>
                    <a:pt x="347" y="104"/>
                  </a:lnTo>
                  <a:lnTo>
                    <a:pt x="347" y="96"/>
                  </a:lnTo>
                  <a:lnTo>
                    <a:pt x="332" y="96"/>
                  </a:lnTo>
                  <a:lnTo>
                    <a:pt x="325" y="104"/>
                  </a:lnTo>
                  <a:lnTo>
                    <a:pt x="303" y="104"/>
                  </a:lnTo>
                  <a:lnTo>
                    <a:pt x="288" y="112"/>
                  </a:lnTo>
                  <a:lnTo>
                    <a:pt x="288" y="136"/>
                  </a:lnTo>
                  <a:lnTo>
                    <a:pt x="266" y="112"/>
                  </a:lnTo>
                  <a:lnTo>
                    <a:pt x="258" y="112"/>
                  </a:lnTo>
                  <a:lnTo>
                    <a:pt x="229" y="136"/>
                  </a:lnTo>
                  <a:lnTo>
                    <a:pt x="214" y="136"/>
                  </a:lnTo>
                  <a:lnTo>
                    <a:pt x="207" y="152"/>
                  </a:lnTo>
                  <a:lnTo>
                    <a:pt x="199" y="152"/>
                  </a:lnTo>
                  <a:lnTo>
                    <a:pt x="199" y="136"/>
                  </a:lnTo>
                  <a:lnTo>
                    <a:pt x="199" y="112"/>
                  </a:lnTo>
                  <a:lnTo>
                    <a:pt x="207" y="104"/>
                  </a:lnTo>
                  <a:lnTo>
                    <a:pt x="207" y="96"/>
                  </a:lnTo>
                  <a:lnTo>
                    <a:pt x="207" y="80"/>
                  </a:lnTo>
                  <a:lnTo>
                    <a:pt x="207" y="64"/>
                  </a:lnTo>
                  <a:lnTo>
                    <a:pt x="199" y="56"/>
                  </a:lnTo>
                  <a:lnTo>
                    <a:pt x="170" y="64"/>
                  </a:lnTo>
                  <a:lnTo>
                    <a:pt x="140" y="16"/>
                  </a:lnTo>
                  <a:lnTo>
                    <a:pt x="118" y="0"/>
                  </a:lnTo>
                  <a:lnTo>
                    <a:pt x="110" y="8"/>
                  </a:lnTo>
                  <a:lnTo>
                    <a:pt x="89" y="8"/>
                  </a:lnTo>
                  <a:lnTo>
                    <a:pt x="67" y="8"/>
                  </a:lnTo>
                  <a:lnTo>
                    <a:pt x="52" y="16"/>
                  </a:lnTo>
                  <a:lnTo>
                    <a:pt x="45" y="48"/>
                  </a:lnTo>
                  <a:lnTo>
                    <a:pt x="23" y="48"/>
                  </a:lnTo>
                  <a:lnTo>
                    <a:pt x="8" y="56"/>
                  </a:lnTo>
                  <a:lnTo>
                    <a:pt x="8" y="64"/>
                  </a:lnTo>
                  <a:lnTo>
                    <a:pt x="8" y="96"/>
                  </a:lnTo>
                  <a:lnTo>
                    <a:pt x="0" y="112"/>
                  </a:lnTo>
                  <a:lnTo>
                    <a:pt x="0" y="136"/>
                  </a:lnTo>
                  <a:lnTo>
                    <a:pt x="37" y="176"/>
                  </a:lnTo>
                  <a:lnTo>
                    <a:pt x="45" y="192"/>
                  </a:lnTo>
                  <a:lnTo>
                    <a:pt x="52" y="224"/>
                  </a:lnTo>
                  <a:lnTo>
                    <a:pt x="52" y="240"/>
                  </a:lnTo>
                  <a:lnTo>
                    <a:pt x="52" y="272"/>
                  </a:lnTo>
                  <a:lnTo>
                    <a:pt x="52" y="288"/>
                  </a:lnTo>
                  <a:lnTo>
                    <a:pt x="45" y="328"/>
                  </a:lnTo>
                  <a:lnTo>
                    <a:pt x="52" y="336"/>
                  </a:lnTo>
                  <a:lnTo>
                    <a:pt x="67" y="336"/>
                  </a:lnTo>
                  <a:lnTo>
                    <a:pt x="89" y="352"/>
                  </a:lnTo>
                  <a:lnTo>
                    <a:pt x="89" y="368"/>
                  </a:lnTo>
                  <a:lnTo>
                    <a:pt x="110" y="376"/>
                  </a:lnTo>
                  <a:lnTo>
                    <a:pt x="110" y="407"/>
                  </a:lnTo>
                  <a:lnTo>
                    <a:pt x="110" y="431"/>
                  </a:lnTo>
                  <a:lnTo>
                    <a:pt x="118" y="447"/>
                  </a:lnTo>
                  <a:lnTo>
                    <a:pt x="118" y="463"/>
                  </a:lnTo>
                  <a:lnTo>
                    <a:pt x="118" y="471"/>
                  </a:lnTo>
                  <a:lnTo>
                    <a:pt x="89" y="511"/>
                  </a:lnTo>
                  <a:lnTo>
                    <a:pt x="52" y="583"/>
                  </a:lnTo>
                  <a:lnTo>
                    <a:pt x="52" y="607"/>
                  </a:lnTo>
                  <a:lnTo>
                    <a:pt x="52" y="623"/>
                  </a:lnTo>
                  <a:lnTo>
                    <a:pt x="52" y="639"/>
                  </a:lnTo>
                  <a:lnTo>
                    <a:pt x="52" y="647"/>
                  </a:lnTo>
                  <a:lnTo>
                    <a:pt x="52" y="671"/>
                  </a:lnTo>
                  <a:lnTo>
                    <a:pt x="67" y="671"/>
                  </a:lnTo>
                  <a:lnTo>
                    <a:pt x="89" y="671"/>
                  </a:lnTo>
                  <a:lnTo>
                    <a:pt x="118" y="695"/>
                  </a:lnTo>
                  <a:lnTo>
                    <a:pt x="147" y="735"/>
                  </a:lnTo>
                  <a:lnTo>
                    <a:pt x="177" y="759"/>
                  </a:lnTo>
                  <a:lnTo>
                    <a:pt x="199" y="759"/>
                  </a:lnTo>
                  <a:lnTo>
                    <a:pt x="229" y="759"/>
                  </a:lnTo>
                  <a:lnTo>
                    <a:pt x="244" y="799"/>
                  </a:lnTo>
                  <a:lnTo>
                    <a:pt x="266" y="783"/>
                  </a:lnTo>
                  <a:lnTo>
                    <a:pt x="288" y="783"/>
                  </a:lnTo>
                  <a:lnTo>
                    <a:pt x="325" y="759"/>
                  </a:lnTo>
                  <a:lnTo>
                    <a:pt x="288" y="759"/>
                  </a:lnTo>
                  <a:lnTo>
                    <a:pt x="288" y="751"/>
                  </a:lnTo>
                  <a:lnTo>
                    <a:pt x="266" y="751"/>
                  </a:lnTo>
                  <a:lnTo>
                    <a:pt x="244" y="735"/>
                  </a:lnTo>
                  <a:lnTo>
                    <a:pt x="214" y="719"/>
                  </a:lnTo>
                  <a:lnTo>
                    <a:pt x="207" y="719"/>
                  </a:lnTo>
                  <a:lnTo>
                    <a:pt x="199" y="695"/>
                  </a:lnTo>
                  <a:lnTo>
                    <a:pt x="177" y="671"/>
                  </a:lnTo>
                  <a:lnTo>
                    <a:pt x="177" y="647"/>
                  </a:lnTo>
                  <a:lnTo>
                    <a:pt x="170" y="639"/>
                  </a:lnTo>
                  <a:lnTo>
                    <a:pt x="147" y="623"/>
                  </a:lnTo>
                  <a:lnTo>
                    <a:pt x="140" y="607"/>
                  </a:lnTo>
                  <a:lnTo>
                    <a:pt x="133" y="607"/>
                  </a:lnTo>
                  <a:lnTo>
                    <a:pt x="118" y="607"/>
                  </a:lnTo>
                  <a:lnTo>
                    <a:pt x="110" y="607"/>
                  </a:lnTo>
                  <a:lnTo>
                    <a:pt x="110" y="583"/>
                  </a:lnTo>
                  <a:lnTo>
                    <a:pt x="110" y="559"/>
                  </a:lnTo>
                  <a:lnTo>
                    <a:pt x="118" y="527"/>
                  </a:lnTo>
                  <a:lnTo>
                    <a:pt x="118" y="511"/>
                  </a:lnTo>
                  <a:lnTo>
                    <a:pt x="133" y="495"/>
                  </a:lnTo>
                  <a:lnTo>
                    <a:pt x="133" y="471"/>
                  </a:lnTo>
                  <a:lnTo>
                    <a:pt x="140" y="463"/>
                  </a:lnTo>
                  <a:lnTo>
                    <a:pt x="140" y="447"/>
                  </a:lnTo>
                  <a:lnTo>
                    <a:pt x="147" y="423"/>
                  </a:lnTo>
                  <a:lnTo>
                    <a:pt x="140" y="407"/>
                  </a:lnTo>
                  <a:lnTo>
                    <a:pt x="147" y="400"/>
                  </a:lnTo>
                  <a:lnTo>
                    <a:pt x="177" y="376"/>
                  </a:lnTo>
                  <a:lnTo>
                    <a:pt x="199" y="400"/>
                  </a:lnTo>
                  <a:lnTo>
                    <a:pt x="207" y="400"/>
                  </a:lnTo>
                  <a:lnTo>
                    <a:pt x="207" y="407"/>
                  </a:lnTo>
                  <a:lnTo>
                    <a:pt x="207" y="423"/>
                  </a:lnTo>
                  <a:lnTo>
                    <a:pt x="229" y="423"/>
                  </a:lnTo>
                  <a:lnTo>
                    <a:pt x="258" y="423"/>
                  </a:lnTo>
                  <a:lnTo>
                    <a:pt x="266" y="423"/>
                  </a:lnTo>
                  <a:lnTo>
                    <a:pt x="288" y="431"/>
                  </a:lnTo>
                  <a:lnTo>
                    <a:pt x="303" y="447"/>
                  </a:lnTo>
                  <a:lnTo>
                    <a:pt x="325" y="447"/>
                  </a:lnTo>
                  <a:lnTo>
                    <a:pt x="325" y="423"/>
                  </a:lnTo>
                  <a:lnTo>
                    <a:pt x="325" y="407"/>
                  </a:lnTo>
                  <a:lnTo>
                    <a:pt x="303" y="407"/>
                  </a:lnTo>
                  <a:lnTo>
                    <a:pt x="303" y="400"/>
                  </a:lnTo>
                  <a:lnTo>
                    <a:pt x="288" y="376"/>
                  </a:lnTo>
                  <a:lnTo>
                    <a:pt x="303" y="368"/>
                  </a:lnTo>
                  <a:lnTo>
                    <a:pt x="303" y="336"/>
                  </a:lnTo>
                  <a:lnTo>
                    <a:pt x="325" y="336"/>
                  </a:lnTo>
                  <a:lnTo>
                    <a:pt x="347" y="328"/>
                  </a:lnTo>
                  <a:lnTo>
                    <a:pt x="347" y="312"/>
                  </a:lnTo>
                  <a:lnTo>
                    <a:pt x="369" y="312"/>
                  </a:lnTo>
                  <a:lnTo>
                    <a:pt x="384" y="312"/>
                  </a:lnTo>
                  <a:lnTo>
                    <a:pt x="414" y="312"/>
                  </a:lnTo>
                  <a:lnTo>
                    <a:pt x="436" y="312"/>
                  </a:lnTo>
                  <a:lnTo>
                    <a:pt x="458" y="312"/>
                  </a:lnTo>
                  <a:lnTo>
                    <a:pt x="465" y="272"/>
                  </a:lnTo>
                  <a:lnTo>
                    <a:pt x="465" y="248"/>
                  </a:lnTo>
                  <a:lnTo>
                    <a:pt x="465" y="24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48" name="Group 416"/>
          <p:cNvGrpSpPr>
            <a:grpSpLocks/>
          </p:cNvGrpSpPr>
          <p:nvPr/>
        </p:nvGrpSpPr>
        <p:grpSpPr bwMode="auto">
          <a:xfrm>
            <a:off x="4175125" y="3889375"/>
            <a:ext cx="738188" cy="671513"/>
            <a:chOff x="2664" y="20138"/>
            <a:chExt cx="465" cy="423"/>
          </a:xfrm>
        </p:grpSpPr>
        <p:sp>
          <p:nvSpPr>
            <p:cNvPr id="658849" name="Freeform 417"/>
            <p:cNvSpPr>
              <a:spLocks/>
            </p:cNvSpPr>
            <p:nvPr/>
          </p:nvSpPr>
          <p:spPr bwMode="auto">
            <a:xfrm>
              <a:off x="2664" y="20138"/>
              <a:ext cx="465" cy="423"/>
            </a:xfrm>
            <a:custGeom>
              <a:avLst/>
              <a:gdLst>
                <a:gd name="T0" fmla="*/ 458 w 465"/>
                <a:gd name="T1" fmla="*/ 311 h 423"/>
                <a:gd name="T2" fmla="*/ 333 w 465"/>
                <a:gd name="T3" fmla="*/ 223 h 423"/>
                <a:gd name="T4" fmla="*/ 274 w 465"/>
                <a:gd name="T5" fmla="*/ 175 h 423"/>
                <a:gd name="T6" fmla="*/ 244 w 465"/>
                <a:gd name="T7" fmla="*/ 175 h 423"/>
                <a:gd name="T8" fmla="*/ 244 w 465"/>
                <a:gd name="T9" fmla="*/ 159 h 423"/>
                <a:gd name="T10" fmla="*/ 244 w 465"/>
                <a:gd name="T11" fmla="*/ 127 h 423"/>
                <a:gd name="T12" fmla="*/ 259 w 465"/>
                <a:gd name="T13" fmla="*/ 119 h 423"/>
                <a:gd name="T14" fmla="*/ 274 w 465"/>
                <a:gd name="T15" fmla="*/ 103 h 423"/>
                <a:gd name="T16" fmla="*/ 244 w 465"/>
                <a:gd name="T17" fmla="*/ 55 h 423"/>
                <a:gd name="T18" fmla="*/ 214 w 465"/>
                <a:gd name="T19" fmla="*/ 79 h 423"/>
                <a:gd name="T20" fmla="*/ 170 w 465"/>
                <a:gd name="T21" fmla="*/ 55 h 423"/>
                <a:gd name="T22" fmla="*/ 163 w 465"/>
                <a:gd name="T23" fmla="*/ 39 h 423"/>
                <a:gd name="T24" fmla="*/ 126 w 465"/>
                <a:gd name="T25" fmla="*/ 0 h 423"/>
                <a:gd name="T26" fmla="*/ 96 w 465"/>
                <a:gd name="T27" fmla="*/ 0 h 423"/>
                <a:gd name="T28" fmla="*/ 89 w 465"/>
                <a:gd name="T29" fmla="*/ 8 h 423"/>
                <a:gd name="T30" fmla="*/ 96 w 465"/>
                <a:gd name="T31" fmla="*/ 39 h 423"/>
                <a:gd name="T32" fmla="*/ 60 w 465"/>
                <a:gd name="T33" fmla="*/ 47 h 423"/>
                <a:gd name="T34" fmla="*/ 8 w 465"/>
                <a:gd name="T35" fmla="*/ 103 h 423"/>
                <a:gd name="T36" fmla="*/ 23 w 465"/>
                <a:gd name="T37" fmla="*/ 127 h 423"/>
                <a:gd name="T38" fmla="*/ 74 w 465"/>
                <a:gd name="T39" fmla="*/ 167 h 423"/>
                <a:gd name="T40" fmla="*/ 89 w 465"/>
                <a:gd name="T41" fmla="*/ 191 h 423"/>
                <a:gd name="T42" fmla="*/ 89 w 465"/>
                <a:gd name="T43" fmla="*/ 215 h 423"/>
                <a:gd name="T44" fmla="*/ 74 w 465"/>
                <a:gd name="T45" fmla="*/ 247 h 423"/>
                <a:gd name="T46" fmla="*/ 89 w 465"/>
                <a:gd name="T47" fmla="*/ 255 h 423"/>
                <a:gd name="T48" fmla="*/ 111 w 465"/>
                <a:gd name="T49" fmla="*/ 223 h 423"/>
                <a:gd name="T50" fmla="*/ 155 w 465"/>
                <a:gd name="T51" fmla="*/ 223 h 423"/>
                <a:gd name="T52" fmla="*/ 170 w 465"/>
                <a:gd name="T53" fmla="*/ 223 h 423"/>
                <a:gd name="T54" fmla="*/ 207 w 465"/>
                <a:gd name="T55" fmla="*/ 215 h 423"/>
                <a:gd name="T56" fmla="*/ 222 w 465"/>
                <a:gd name="T57" fmla="*/ 199 h 423"/>
                <a:gd name="T58" fmla="*/ 244 w 465"/>
                <a:gd name="T59" fmla="*/ 223 h 423"/>
                <a:gd name="T60" fmla="*/ 288 w 465"/>
                <a:gd name="T61" fmla="*/ 263 h 423"/>
                <a:gd name="T62" fmla="*/ 325 w 465"/>
                <a:gd name="T63" fmla="*/ 311 h 423"/>
                <a:gd name="T64" fmla="*/ 340 w 465"/>
                <a:gd name="T65" fmla="*/ 343 h 423"/>
                <a:gd name="T66" fmla="*/ 340 w 465"/>
                <a:gd name="T67" fmla="*/ 367 h 423"/>
                <a:gd name="T68" fmla="*/ 333 w 465"/>
                <a:gd name="T69" fmla="*/ 407 h 423"/>
                <a:gd name="T70" fmla="*/ 377 w 465"/>
                <a:gd name="T71" fmla="*/ 423 h 423"/>
                <a:gd name="T72" fmla="*/ 406 w 465"/>
                <a:gd name="T73" fmla="*/ 399 h 423"/>
                <a:gd name="T74" fmla="*/ 465 w 465"/>
                <a:gd name="T75" fmla="*/ 399 h 423"/>
                <a:gd name="T76" fmla="*/ 465 w 465"/>
                <a:gd name="T77" fmla="*/ 367 h 423"/>
                <a:gd name="T78" fmla="*/ 465 w 465"/>
                <a:gd name="T79"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5" h="423">
                  <a:moveTo>
                    <a:pt x="465" y="343"/>
                  </a:moveTo>
                  <a:lnTo>
                    <a:pt x="458" y="311"/>
                  </a:lnTo>
                  <a:lnTo>
                    <a:pt x="392" y="263"/>
                  </a:lnTo>
                  <a:lnTo>
                    <a:pt x="333" y="223"/>
                  </a:lnTo>
                  <a:lnTo>
                    <a:pt x="288" y="191"/>
                  </a:lnTo>
                  <a:lnTo>
                    <a:pt x="274" y="175"/>
                  </a:lnTo>
                  <a:lnTo>
                    <a:pt x="259" y="175"/>
                  </a:lnTo>
                  <a:lnTo>
                    <a:pt x="244" y="175"/>
                  </a:lnTo>
                  <a:lnTo>
                    <a:pt x="244" y="167"/>
                  </a:lnTo>
                  <a:lnTo>
                    <a:pt x="244" y="159"/>
                  </a:lnTo>
                  <a:lnTo>
                    <a:pt x="244" y="143"/>
                  </a:lnTo>
                  <a:lnTo>
                    <a:pt x="244" y="127"/>
                  </a:lnTo>
                  <a:lnTo>
                    <a:pt x="244" y="119"/>
                  </a:lnTo>
                  <a:lnTo>
                    <a:pt x="259" y="119"/>
                  </a:lnTo>
                  <a:lnTo>
                    <a:pt x="274" y="119"/>
                  </a:lnTo>
                  <a:lnTo>
                    <a:pt x="274" y="103"/>
                  </a:lnTo>
                  <a:lnTo>
                    <a:pt x="259" y="103"/>
                  </a:lnTo>
                  <a:lnTo>
                    <a:pt x="244" y="55"/>
                  </a:lnTo>
                  <a:lnTo>
                    <a:pt x="222" y="79"/>
                  </a:lnTo>
                  <a:lnTo>
                    <a:pt x="214" y="79"/>
                  </a:lnTo>
                  <a:lnTo>
                    <a:pt x="207" y="79"/>
                  </a:lnTo>
                  <a:lnTo>
                    <a:pt x="170" y="55"/>
                  </a:lnTo>
                  <a:lnTo>
                    <a:pt x="163" y="55"/>
                  </a:lnTo>
                  <a:lnTo>
                    <a:pt x="163" y="39"/>
                  </a:lnTo>
                  <a:lnTo>
                    <a:pt x="155" y="39"/>
                  </a:lnTo>
                  <a:lnTo>
                    <a:pt x="126" y="0"/>
                  </a:lnTo>
                  <a:lnTo>
                    <a:pt x="111" y="0"/>
                  </a:lnTo>
                  <a:lnTo>
                    <a:pt x="96" y="0"/>
                  </a:lnTo>
                  <a:lnTo>
                    <a:pt x="89" y="0"/>
                  </a:lnTo>
                  <a:lnTo>
                    <a:pt x="89" y="8"/>
                  </a:lnTo>
                  <a:lnTo>
                    <a:pt x="96" y="15"/>
                  </a:lnTo>
                  <a:lnTo>
                    <a:pt x="96" y="39"/>
                  </a:lnTo>
                  <a:lnTo>
                    <a:pt x="96" y="55"/>
                  </a:lnTo>
                  <a:lnTo>
                    <a:pt x="60" y="47"/>
                  </a:lnTo>
                  <a:lnTo>
                    <a:pt x="45" y="87"/>
                  </a:lnTo>
                  <a:lnTo>
                    <a:pt x="8" y="103"/>
                  </a:lnTo>
                  <a:lnTo>
                    <a:pt x="0" y="103"/>
                  </a:lnTo>
                  <a:lnTo>
                    <a:pt x="23" y="127"/>
                  </a:lnTo>
                  <a:lnTo>
                    <a:pt x="52" y="175"/>
                  </a:lnTo>
                  <a:lnTo>
                    <a:pt x="74" y="167"/>
                  </a:lnTo>
                  <a:lnTo>
                    <a:pt x="89" y="175"/>
                  </a:lnTo>
                  <a:lnTo>
                    <a:pt x="89" y="191"/>
                  </a:lnTo>
                  <a:lnTo>
                    <a:pt x="89" y="199"/>
                  </a:lnTo>
                  <a:lnTo>
                    <a:pt x="89" y="215"/>
                  </a:lnTo>
                  <a:lnTo>
                    <a:pt x="74" y="223"/>
                  </a:lnTo>
                  <a:lnTo>
                    <a:pt x="74" y="247"/>
                  </a:lnTo>
                  <a:lnTo>
                    <a:pt x="74" y="255"/>
                  </a:lnTo>
                  <a:lnTo>
                    <a:pt x="89" y="255"/>
                  </a:lnTo>
                  <a:lnTo>
                    <a:pt x="96" y="247"/>
                  </a:lnTo>
                  <a:lnTo>
                    <a:pt x="111" y="223"/>
                  </a:lnTo>
                  <a:lnTo>
                    <a:pt x="141" y="223"/>
                  </a:lnTo>
                  <a:lnTo>
                    <a:pt x="155" y="223"/>
                  </a:lnTo>
                  <a:lnTo>
                    <a:pt x="163" y="223"/>
                  </a:lnTo>
                  <a:lnTo>
                    <a:pt x="170" y="223"/>
                  </a:lnTo>
                  <a:lnTo>
                    <a:pt x="185" y="215"/>
                  </a:lnTo>
                  <a:lnTo>
                    <a:pt x="207" y="215"/>
                  </a:lnTo>
                  <a:lnTo>
                    <a:pt x="214" y="199"/>
                  </a:lnTo>
                  <a:lnTo>
                    <a:pt x="222" y="199"/>
                  </a:lnTo>
                  <a:lnTo>
                    <a:pt x="244" y="215"/>
                  </a:lnTo>
                  <a:lnTo>
                    <a:pt x="244" y="223"/>
                  </a:lnTo>
                  <a:lnTo>
                    <a:pt x="274" y="247"/>
                  </a:lnTo>
                  <a:lnTo>
                    <a:pt x="288" y="263"/>
                  </a:lnTo>
                  <a:lnTo>
                    <a:pt x="296" y="287"/>
                  </a:lnTo>
                  <a:lnTo>
                    <a:pt x="325" y="311"/>
                  </a:lnTo>
                  <a:lnTo>
                    <a:pt x="333" y="335"/>
                  </a:lnTo>
                  <a:lnTo>
                    <a:pt x="340" y="343"/>
                  </a:lnTo>
                  <a:lnTo>
                    <a:pt x="340" y="359"/>
                  </a:lnTo>
                  <a:lnTo>
                    <a:pt x="340" y="367"/>
                  </a:lnTo>
                  <a:lnTo>
                    <a:pt x="340" y="375"/>
                  </a:lnTo>
                  <a:lnTo>
                    <a:pt x="333" y="407"/>
                  </a:lnTo>
                  <a:lnTo>
                    <a:pt x="340" y="407"/>
                  </a:lnTo>
                  <a:lnTo>
                    <a:pt x="377" y="423"/>
                  </a:lnTo>
                  <a:lnTo>
                    <a:pt x="392" y="407"/>
                  </a:lnTo>
                  <a:lnTo>
                    <a:pt x="406" y="399"/>
                  </a:lnTo>
                  <a:lnTo>
                    <a:pt x="421" y="375"/>
                  </a:lnTo>
                  <a:lnTo>
                    <a:pt x="465" y="399"/>
                  </a:lnTo>
                  <a:lnTo>
                    <a:pt x="465" y="375"/>
                  </a:lnTo>
                  <a:lnTo>
                    <a:pt x="465" y="367"/>
                  </a:lnTo>
                  <a:lnTo>
                    <a:pt x="465" y="359"/>
                  </a:lnTo>
                  <a:lnTo>
                    <a:pt x="465" y="34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50" name="Freeform 418"/>
            <p:cNvSpPr>
              <a:spLocks/>
            </p:cNvSpPr>
            <p:nvPr/>
          </p:nvSpPr>
          <p:spPr bwMode="auto">
            <a:xfrm>
              <a:off x="2664" y="20138"/>
              <a:ext cx="465" cy="423"/>
            </a:xfrm>
            <a:custGeom>
              <a:avLst/>
              <a:gdLst>
                <a:gd name="T0" fmla="*/ 458 w 465"/>
                <a:gd name="T1" fmla="*/ 311 h 423"/>
                <a:gd name="T2" fmla="*/ 333 w 465"/>
                <a:gd name="T3" fmla="*/ 223 h 423"/>
                <a:gd name="T4" fmla="*/ 274 w 465"/>
                <a:gd name="T5" fmla="*/ 175 h 423"/>
                <a:gd name="T6" fmla="*/ 244 w 465"/>
                <a:gd name="T7" fmla="*/ 175 h 423"/>
                <a:gd name="T8" fmla="*/ 244 w 465"/>
                <a:gd name="T9" fmla="*/ 159 h 423"/>
                <a:gd name="T10" fmla="*/ 244 w 465"/>
                <a:gd name="T11" fmla="*/ 127 h 423"/>
                <a:gd name="T12" fmla="*/ 259 w 465"/>
                <a:gd name="T13" fmla="*/ 119 h 423"/>
                <a:gd name="T14" fmla="*/ 274 w 465"/>
                <a:gd name="T15" fmla="*/ 103 h 423"/>
                <a:gd name="T16" fmla="*/ 244 w 465"/>
                <a:gd name="T17" fmla="*/ 55 h 423"/>
                <a:gd name="T18" fmla="*/ 214 w 465"/>
                <a:gd name="T19" fmla="*/ 79 h 423"/>
                <a:gd name="T20" fmla="*/ 170 w 465"/>
                <a:gd name="T21" fmla="*/ 55 h 423"/>
                <a:gd name="T22" fmla="*/ 163 w 465"/>
                <a:gd name="T23" fmla="*/ 39 h 423"/>
                <a:gd name="T24" fmla="*/ 126 w 465"/>
                <a:gd name="T25" fmla="*/ 0 h 423"/>
                <a:gd name="T26" fmla="*/ 96 w 465"/>
                <a:gd name="T27" fmla="*/ 0 h 423"/>
                <a:gd name="T28" fmla="*/ 89 w 465"/>
                <a:gd name="T29" fmla="*/ 8 h 423"/>
                <a:gd name="T30" fmla="*/ 96 w 465"/>
                <a:gd name="T31" fmla="*/ 39 h 423"/>
                <a:gd name="T32" fmla="*/ 60 w 465"/>
                <a:gd name="T33" fmla="*/ 47 h 423"/>
                <a:gd name="T34" fmla="*/ 8 w 465"/>
                <a:gd name="T35" fmla="*/ 103 h 423"/>
                <a:gd name="T36" fmla="*/ 23 w 465"/>
                <a:gd name="T37" fmla="*/ 127 h 423"/>
                <a:gd name="T38" fmla="*/ 74 w 465"/>
                <a:gd name="T39" fmla="*/ 167 h 423"/>
                <a:gd name="T40" fmla="*/ 89 w 465"/>
                <a:gd name="T41" fmla="*/ 191 h 423"/>
                <a:gd name="T42" fmla="*/ 89 w 465"/>
                <a:gd name="T43" fmla="*/ 215 h 423"/>
                <a:gd name="T44" fmla="*/ 74 w 465"/>
                <a:gd name="T45" fmla="*/ 247 h 423"/>
                <a:gd name="T46" fmla="*/ 89 w 465"/>
                <a:gd name="T47" fmla="*/ 255 h 423"/>
                <a:gd name="T48" fmla="*/ 111 w 465"/>
                <a:gd name="T49" fmla="*/ 223 h 423"/>
                <a:gd name="T50" fmla="*/ 155 w 465"/>
                <a:gd name="T51" fmla="*/ 223 h 423"/>
                <a:gd name="T52" fmla="*/ 170 w 465"/>
                <a:gd name="T53" fmla="*/ 223 h 423"/>
                <a:gd name="T54" fmla="*/ 207 w 465"/>
                <a:gd name="T55" fmla="*/ 215 h 423"/>
                <a:gd name="T56" fmla="*/ 222 w 465"/>
                <a:gd name="T57" fmla="*/ 199 h 423"/>
                <a:gd name="T58" fmla="*/ 244 w 465"/>
                <a:gd name="T59" fmla="*/ 223 h 423"/>
                <a:gd name="T60" fmla="*/ 288 w 465"/>
                <a:gd name="T61" fmla="*/ 263 h 423"/>
                <a:gd name="T62" fmla="*/ 325 w 465"/>
                <a:gd name="T63" fmla="*/ 311 h 423"/>
                <a:gd name="T64" fmla="*/ 340 w 465"/>
                <a:gd name="T65" fmla="*/ 343 h 423"/>
                <a:gd name="T66" fmla="*/ 340 w 465"/>
                <a:gd name="T67" fmla="*/ 367 h 423"/>
                <a:gd name="T68" fmla="*/ 333 w 465"/>
                <a:gd name="T69" fmla="*/ 407 h 423"/>
                <a:gd name="T70" fmla="*/ 377 w 465"/>
                <a:gd name="T71" fmla="*/ 423 h 423"/>
                <a:gd name="T72" fmla="*/ 406 w 465"/>
                <a:gd name="T73" fmla="*/ 399 h 423"/>
                <a:gd name="T74" fmla="*/ 465 w 465"/>
                <a:gd name="T75" fmla="*/ 399 h 423"/>
                <a:gd name="T76" fmla="*/ 465 w 465"/>
                <a:gd name="T77" fmla="*/ 367 h 423"/>
                <a:gd name="T78" fmla="*/ 465 w 465"/>
                <a:gd name="T79" fmla="*/ 34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5" h="423">
                  <a:moveTo>
                    <a:pt x="465" y="343"/>
                  </a:moveTo>
                  <a:lnTo>
                    <a:pt x="458" y="311"/>
                  </a:lnTo>
                  <a:lnTo>
                    <a:pt x="392" y="263"/>
                  </a:lnTo>
                  <a:lnTo>
                    <a:pt x="333" y="223"/>
                  </a:lnTo>
                  <a:lnTo>
                    <a:pt x="288" y="191"/>
                  </a:lnTo>
                  <a:lnTo>
                    <a:pt x="274" y="175"/>
                  </a:lnTo>
                  <a:lnTo>
                    <a:pt x="259" y="175"/>
                  </a:lnTo>
                  <a:lnTo>
                    <a:pt x="244" y="175"/>
                  </a:lnTo>
                  <a:lnTo>
                    <a:pt x="244" y="167"/>
                  </a:lnTo>
                  <a:lnTo>
                    <a:pt x="244" y="159"/>
                  </a:lnTo>
                  <a:lnTo>
                    <a:pt x="244" y="143"/>
                  </a:lnTo>
                  <a:lnTo>
                    <a:pt x="244" y="127"/>
                  </a:lnTo>
                  <a:lnTo>
                    <a:pt x="244" y="119"/>
                  </a:lnTo>
                  <a:lnTo>
                    <a:pt x="259" y="119"/>
                  </a:lnTo>
                  <a:lnTo>
                    <a:pt x="274" y="119"/>
                  </a:lnTo>
                  <a:lnTo>
                    <a:pt x="274" y="103"/>
                  </a:lnTo>
                  <a:lnTo>
                    <a:pt x="259" y="103"/>
                  </a:lnTo>
                  <a:lnTo>
                    <a:pt x="244" y="55"/>
                  </a:lnTo>
                  <a:lnTo>
                    <a:pt x="222" y="79"/>
                  </a:lnTo>
                  <a:lnTo>
                    <a:pt x="214" y="79"/>
                  </a:lnTo>
                  <a:lnTo>
                    <a:pt x="207" y="79"/>
                  </a:lnTo>
                  <a:lnTo>
                    <a:pt x="170" y="55"/>
                  </a:lnTo>
                  <a:lnTo>
                    <a:pt x="163" y="55"/>
                  </a:lnTo>
                  <a:lnTo>
                    <a:pt x="163" y="39"/>
                  </a:lnTo>
                  <a:lnTo>
                    <a:pt x="155" y="39"/>
                  </a:lnTo>
                  <a:lnTo>
                    <a:pt x="126" y="0"/>
                  </a:lnTo>
                  <a:lnTo>
                    <a:pt x="111" y="0"/>
                  </a:lnTo>
                  <a:lnTo>
                    <a:pt x="96" y="0"/>
                  </a:lnTo>
                  <a:lnTo>
                    <a:pt x="89" y="0"/>
                  </a:lnTo>
                  <a:lnTo>
                    <a:pt x="89" y="8"/>
                  </a:lnTo>
                  <a:lnTo>
                    <a:pt x="96" y="15"/>
                  </a:lnTo>
                  <a:lnTo>
                    <a:pt x="96" y="39"/>
                  </a:lnTo>
                  <a:lnTo>
                    <a:pt x="96" y="55"/>
                  </a:lnTo>
                  <a:lnTo>
                    <a:pt x="60" y="47"/>
                  </a:lnTo>
                  <a:lnTo>
                    <a:pt x="45" y="87"/>
                  </a:lnTo>
                  <a:lnTo>
                    <a:pt x="8" y="103"/>
                  </a:lnTo>
                  <a:lnTo>
                    <a:pt x="0" y="103"/>
                  </a:lnTo>
                  <a:lnTo>
                    <a:pt x="23" y="127"/>
                  </a:lnTo>
                  <a:lnTo>
                    <a:pt x="52" y="175"/>
                  </a:lnTo>
                  <a:lnTo>
                    <a:pt x="74" y="167"/>
                  </a:lnTo>
                  <a:lnTo>
                    <a:pt x="89" y="175"/>
                  </a:lnTo>
                  <a:lnTo>
                    <a:pt x="89" y="191"/>
                  </a:lnTo>
                  <a:lnTo>
                    <a:pt x="89" y="199"/>
                  </a:lnTo>
                  <a:lnTo>
                    <a:pt x="89" y="215"/>
                  </a:lnTo>
                  <a:lnTo>
                    <a:pt x="74" y="223"/>
                  </a:lnTo>
                  <a:lnTo>
                    <a:pt x="74" y="247"/>
                  </a:lnTo>
                  <a:lnTo>
                    <a:pt x="74" y="255"/>
                  </a:lnTo>
                  <a:lnTo>
                    <a:pt x="89" y="255"/>
                  </a:lnTo>
                  <a:lnTo>
                    <a:pt x="96" y="247"/>
                  </a:lnTo>
                  <a:lnTo>
                    <a:pt x="111" y="223"/>
                  </a:lnTo>
                  <a:lnTo>
                    <a:pt x="141" y="223"/>
                  </a:lnTo>
                  <a:lnTo>
                    <a:pt x="155" y="223"/>
                  </a:lnTo>
                  <a:lnTo>
                    <a:pt x="163" y="223"/>
                  </a:lnTo>
                  <a:lnTo>
                    <a:pt x="170" y="223"/>
                  </a:lnTo>
                  <a:lnTo>
                    <a:pt x="185" y="215"/>
                  </a:lnTo>
                  <a:lnTo>
                    <a:pt x="207" y="215"/>
                  </a:lnTo>
                  <a:lnTo>
                    <a:pt x="214" y="199"/>
                  </a:lnTo>
                  <a:lnTo>
                    <a:pt x="222" y="199"/>
                  </a:lnTo>
                  <a:lnTo>
                    <a:pt x="244" y="215"/>
                  </a:lnTo>
                  <a:lnTo>
                    <a:pt x="244" y="223"/>
                  </a:lnTo>
                  <a:lnTo>
                    <a:pt x="274" y="247"/>
                  </a:lnTo>
                  <a:lnTo>
                    <a:pt x="288" y="263"/>
                  </a:lnTo>
                  <a:lnTo>
                    <a:pt x="296" y="287"/>
                  </a:lnTo>
                  <a:lnTo>
                    <a:pt x="325" y="311"/>
                  </a:lnTo>
                  <a:lnTo>
                    <a:pt x="333" y="335"/>
                  </a:lnTo>
                  <a:lnTo>
                    <a:pt x="340" y="343"/>
                  </a:lnTo>
                  <a:lnTo>
                    <a:pt x="340" y="359"/>
                  </a:lnTo>
                  <a:lnTo>
                    <a:pt x="340" y="367"/>
                  </a:lnTo>
                  <a:lnTo>
                    <a:pt x="340" y="375"/>
                  </a:lnTo>
                  <a:lnTo>
                    <a:pt x="333" y="407"/>
                  </a:lnTo>
                  <a:lnTo>
                    <a:pt x="340" y="407"/>
                  </a:lnTo>
                  <a:lnTo>
                    <a:pt x="377" y="423"/>
                  </a:lnTo>
                  <a:lnTo>
                    <a:pt x="392" y="407"/>
                  </a:lnTo>
                  <a:lnTo>
                    <a:pt x="406" y="399"/>
                  </a:lnTo>
                  <a:lnTo>
                    <a:pt x="421" y="375"/>
                  </a:lnTo>
                  <a:lnTo>
                    <a:pt x="465" y="399"/>
                  </a:lnTo>
                  <a:lnTo>
                    <a:pt x="465" y="375"/>
                  </a:lnTo>
                  <a:lnTo>
                    <a:pt x="465" y="367"/>
                  </a:lnTo>
                  <a:lnTo>
                    <a:pt x="465" y="359"/>
                  </a:lnTo>
                  <a:lnTo>
                    <a:pt x="465" y="34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51" name="Group 419"/>
          <p:cNvGrpSpPr>
            <a:grpSpLocks/>
          </p:cNvGrpSpPr>
          <p:nvPr/>
        </p:nvGrpSpPr>
        <p:grpSpPr bwMode="auto">
          <a:xfrm>
            <a:off x="3422650" y="3321050"/>
            <a:ext cx="481013" cy="241300"/>
            <a:chOff x="2190" y="19780"/>
            <a:chExt cx="303" cy="152"/>
          </a:xfrm>
        </p:grpSpPr>
        <p:sp>
          <p:nvSpPr>
            <p:cNvPr id="658852" name="Freeform 420"/>
            <p:cNvSpPr>
              <a:spLocks/>
            </p:cNvSpPr>
            <p:nvPr/>
          </p:nvSpPr>
          <p:spPr bwMode="auto">
            <a:xfrm>
              <a:off x="2190" y="19780"/>
              <a:ext cx="303" cy="152"/>
            </a:xfrm>
            <a:custGeom>
              <a:avLst/>
              <a:gdLst>
                <a:gd name="T0" fmla="*/ 37 w 303"/>
                <a:gd name="T1" fmla="*/ 112 h 152"/>
                <a:gd name="T2" fmla="*/ 37 w 303"/>
                <a:gd name="T3" fmla="*/ 152 h 152"/>
                <a:gd name="T4" fmla="*/ 45 w 303"/>
                <a:gd name="T5" fmla="*/ 152 h 152"/>
                <a:gd name="T6" fmla="*/ 60 w 303"/>
                <a:gd name="T7" fmla="*/ 144 h 152"/>
                <a:gd name="T8" fmla="*/ 82 w 303"/>
                <a:gd name="T9" fmla="*/ 144 h 152"/>
                <a:gd name="T10" fmla="*/ 126 w 303"/>
                <a:gd name="T11" fmla="*/ 136 h 152"/>
                <a:gd name="T12" fmla="*/ 141 w 303"/>
                <a:gd name="T13" fmla="*/ 136 h 152"/>
                <a:gd name="T14" fmla="*/ 163 w 303"/>
                <a:gd name="T15" fmla="*/ 112 h 152"/>
                <a:gd name="T16" fmla="*/ 178 w 303"/>
                <a:gd name="T17" fmla="*/ 104 h 152"/>
                <a:gd name="T18" fmla="*/ 207 w 303"/>
                <a:gd name="T19" fmla="*/ 96 h 152"/>
                <a:gd name="T20" fmla="*/ 215 w 303"/>
                <a:gd name="T21" fmla="*/ 88 h 152"/>
                <a:gd name="T22" fmla="*/ 244 w 303"/>
                <a:gd name="T23" fmla="*/ 96 h 152"/>
                <a:gd name="T24" fmla="*/ 252 w 303"/>
                <a:gd name="T25" fmla="*/ 96 h 152"/>
                <a:gd name="T26" fmla="*/ 281 w 303"/>
                <a:gd name="T27" fmla="*/ 96 h 152"/>
                <a:gd name="T28" fmla="*/ 303 w 303"/>
                <a:gd name="T29" fmla="*/ 56 h 152"/>
                <a:gd name="T30" fmla="*/ 296 w 303"/>
                <a:gd name="T31" fmla="*/ 56 h 152"/>
                <a:gd name="T32" fmla="*/ 281 w 303"/>
                <a:gd name="T33" fmla="*/ 56 h 152"/>
                <a:gd name="T34" fmla="*/ 259 w 303"/>
                <a:gd name="T35" fmla="*/ 48 h 152"/>
                <a:gd name="T36" fmla="*/ 259 w 303"/>
                <a:gd name="T37" fmla="*/ 40 h 152"/>
                <a:gd name="T38" fmla="*/ 259 w 303"/>
                <a:gd name="T39" fmla="*/ 16 h 152"/>
                <a:gd name="T40" fmla="*/ 252 w 303"/>
                <a:gd name="T41" fmla="*/ 16 h 152"/>
                <a:gd name="T42" fmla="*/ 252 w 303"/>
                <a:gd name="T43" fmla="*/ 8 h 152"/>
                <a:gd name="T44" fmla="*/ 230 w 303"/>
                <a:gd name="T45" fmla="*/ 0 h 152"/>
                <a:gd name="T46" fmla="*/ 207 w 303"/>
                <a:gd name="T47" fmla="*/ 8 h 152"/>
                <a:gd name="T48" fmla="*/ 178 w 303"/>
                <a:gd name="T49" fmla="*/ 16 h 152"/>
                <a:gd name="T50" fmla="*/ 163 w 303"/>
                <a:gd name="T51" fmla="*/ 8 h 152"/>
                <a:gd name="T52" fmla="*/ 141 w 303"/>
                <a:gd name="T53" fmla="*/ 8 h 152"/>
                <a:gd name="T54" fmla="*/ 133 w 303"/>
                <a:gd name="T55" fmla="*/ 16 h 152"/>
                <a:gd name="T56" fmla="*/ 97 w 303"/>
                <a:gd name="T57" fmla="*/ 16 h 152"/>
                <a:gd name="T58" fmla="*/ 89 w 303"/>
                <a:gd name="T59" fmla="*/ 40 h 152"/>
                <a:gd name="T60" fmla="*/ 82 w 303"/>
                <a:gd name="T61" fmla="*/ 48 h 152"/>
                <a:gd name="T62" fmla="*/ 82 w 303"/>
                <a:gd name="T63" fmla="*/ 56 h 152"/>
                <a:gd name="T64" fmla="*/ 60 w 303"/>
                <a:gd name="T65" fmla="*/ 64 h 152"/>
                <a:gd name="T66" fmla="*/ 37 w 303"/>
                <a:gd name="T67" fmla="*/ 88 h 152"/>
                <a:gd name="T68" fmla="*/ 0 w 303"/>
                <a:gd name="T69" fmla="*/ 88 h 152"/>
                <a:gd name="T70" fmla="*/ 0 w 303"/>
                <a:gd name="T71" fmla="*/ 104 h 152"/>
                <a:gd name="T72" fmla="*/ 8 w 303"/>
                <a:gd name="T73" fmla="*/ 104 h 152"/>
                <a:gd name="T74" fmla="*/ 37 w 303"/>
                <a:gd name="T7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152">
                  <a:moveTo>
                    <a:pt x="37" y="112"/>
                  </a:moveTo>
                  <a:lnTo>
                    <a:pt x="37" y="152"/>
                  </a:lnTo>
                  <a:lnTo>
                    <a:pt x="45" y="152"/>
                  </a:lnTo>
                  <a:lnTo>
                    <a:pt x="60" y="144"/>
                  </a:lnTo>
                  <a:lnTo>
                    <a:pt x="82" y="144"/>
                  </a:lnTo>
                  <a:lnTo>
                    <a:pt x="126" y="136"/>
                  </a:lnTo>
                  <a:lnTo>
                    <a:pt x="141" y="136"/>
                  </a:lnTo>
                  <a:lnTo>
                    <a:pt x="163" y="112"/>
                  </a:lnTo>
                  <a:lnTo>
                    <a:pt x="178" y="104"/>
                  </a:lnTo>
                  <a:lnTo>
                    <a:pt x="207" y="96"/>
                  </a:lnTo>
                  <a:lnTo>
                    <a:pt x="215" y="88"/>
                  </a:lnTo>
                  <a:lnTo>
                    <a:pt x="244" y="96"/>
                  </a:lnTo>
                  <a:lnTo>
                    <a:pt x="252" y="96"/>
                  </a:lnTo>
                  <a:lnTo>
                    <a:pt x="281" y="96"/>
                  </a:lnTo>
                  <a:lnTo>
                    <a:pt x="303" y="56"/>
                  </a:lnTo>
                  <a:lnTo>
                    <a:pt x="296" y="56"/>
                  </a:lnTo>
                  <a:lnTo>
                    <a:pt x="281" y="56"/>
                  </a:lnTo>
                  <a:lnTo>
                    <a:pt x="259" y="48"/>
                  </a:lnTo>
                  <a:lnTo>
                    <a:pt x="259" y="40"/>
                  </a:lnTo>
                  <a:lnTo>
                    <a:pt x="259" y="16"/>
                  </a:lnTo>
                  <a:lnTo>
                    <a:pt x="252" y="16"/>
                  </a:lnTo>
                  <a:lnTo>
                    <a:pt x="252" y="8"/>
                  </a:lnTo>
                  <a:lnTo>
                    <a:pt x="230" y="0"/>
                  </a:lnTo>
                  <a:lnTo>
                    <a:pt x="207" y="8"/>
                  </a:lnTo>
                  <a:lnTo>
                    <a:pt x="178" y="16"/>
                  </a:lnTo>
                  <a:lnTo>
                    <a:pt x="163" y="8"/>
                  </a:lnTo>
                  <a:lnTo>
                    <a:pt x="141" y="8"/>
                  </a:lnTo>
                  <a:lnTo>
                    <a:pt x="133" y="16"/>
                  </a:lnTo>
                  <a:lnTo>
                    <a:pt x="97" y="16"/>
                  </a:lnTo>
                  <a:lnTo>
                    <a:pt x="89" y="40"/>
                  </a:lnTo>
                  <a:lnTo>
                    <a:pt x="82" y="48"/>
                  </a:lnTo>
                  <a:lnTo>
                    <a:pt x="82" y="56"/>
                  </a:lnTo>
                  <a:lnTo>
                    <a:pt x="60" y="64"/>
                  </a:lnTo>
                  <a:lnTo>
                    <a:pt x="37" y="88"/>
                  </a:lnTo>
                  <a:lnTo>
                    <a:pt x="0" y="88"/>
                  </a:lnTo>
                  <a:lnTo>
                    <a:pt x="0" y="104"/>
                  </a:lnTo>
                  <a:lnTo>
                    <a:pt x="8" y="104"/>
                  </a:lnTo>
                  <a:lnTo>
                    <a:pt x="37" y="112"/>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53" name="Freeform 421"/>
            <p:cNvSpPr>
              <a:spLocks/>
            </p:cNvSpPr>
            <p:nvPr/>
          </p:nvSpPr>
          <p:spPr bwMode="auto">
            <a:xfrm>
              <a:off x="2190" y="19780"/>
              <a:ext cx="303" cy="152"/>
            </a:xfrm>
            <a:custGeom>
              <a:avLst/>
              <a:gdLst>
                <a:gd name="T0" fmla="*/ 37 w 303"/>
                <a:gd name="T1" fmla="*/ 112 h 152"/>
                <a:gd name="T2" fmla="*/ 37 w 303"/>
                <a:gd name="T3" fmla="*/ 152 h 152"/>
                <a:gd name="T4" fmla="*/ 45 w 303"/>
                <a:gd name="T5" fmla="*/ 152 h 152"/>
                <a:gd name="T6" fmla="*/ 60 w 303"/>
                <a:gd name="T7" fmla="*/ 144 h 152"/>
                <a:gd name="T8" fmla="*/ 82 w 303"/>
                <a:gd name="T9" fmla="*/ 144 h 152"/>
                <a:gd name="T10" fmla="*/ 126 w 303"/>
                <a:gd name="T11" fmla="*/ 136 h 152"/>
                <a:gd name="T12" fmla="*/ 141 w 303"/>
                <a:gd name="T13" fmla="*/ 136 h 152"/>
                <a:gd name="T14" fmla="*/ 163 w 303"/>
                <a:gd name="T15" fmla="*/ 112 h 152"/>
                <a:gd name="T16" fmla="*/ 178 w 303"/>
                <a:gd name="T17" fmla="*/ 104 h 152"/>
                <a:gd name="T18" fmla="*/ 207 w 303"/>
                <a:gd name="T19" fmla="*/ 96 h 152"/>
                <a:gd name="T20" fmla="*/ 215 w 303"/>
                <a:gd name="T21" fmla="*/ 88 h 152"/>
                <a:gd name="T22" fmla="*/ 244 w 303"/>
                <a:gd name="T23" fmla="*/ 96 h 152"/>
                <a:gd name="T24" fmla="*/ 252 w 303"/>
                <a:gd name="T25" fmla="*/ 96 h 152"/>
                <a:gd name="T26" fmla="*/ 281 w 303"/>
                <a:gd name="T27" fmla="*/ 96 h 152"/>
                <a:gd name="T28" fmla="*/ 303 w 303"/>
                <a:gd name="T29" fmla="*/ 56 h 152"/>
                <a:gd name="T30" fmla="*/ 296 w 303"/>
                <a:gd name="T31" fmla="*/ 56 h 152"/>
                <a:gd name="T32" fmla="*/ 281 w 303"/>
                <a:gd name="T33" fmla="*/ 56 h 152"/>
                <a:gd name="T34" fmla="*/ 259 w 303"/>
                <a:gd name="T35" fmla="*/ 48 h 152"/>
                <a:gd name="T36" fmla="*/ 259 w 303"/>
                <a:gd name="T37" fmla="*/ 40 h 152"/>
                <a:gd name="T38" fmla="*/ 259 w 303"/>
                <a:gd name="T39" fmla="*/ 16 h 152"/>
                <a:gd name="T40" fmla="*/ 252 w 303"/>
                <a:gd name="T41" fmla="*/ 16 h 152"/>
                <a:gd name="T42" fmla="*/ 252 w 303"/>
                <a:gd name="T43" fmla="*/ 8 h 152"/>
                <a:gd name="T44" fmla="*/ 230 w 303"/>
                <a:gd name="T45" fmla="*/ 0 h 152"/>
                <a:gd name="T46" fmla="*/ 207 w 303"/>
                <a:gd name="T47" fmla="*/ 8 h 152"/>
                <a:gd name="T48" fmla="*/ 178 w 303"/>
                <a:gd name="T49" fmla="*/ 16 h 152"/>
                <a:gd name="T50" fmla="*/ 163 w 303"/>
                <a:gd name="T51" fmla="*/ 8 h 152"/>
                <a:gd name="T52" fmla="*/ 141 w 303"/>
                <a:gd name="T53" fmla="*/ 8 h 152"/>
                <a:gd name="T54" fmla="*/ 133 w 303"/>
                <a:gd name="T55" fmla="*/ 16 h 152"/>
                <a:gd name="T56" fmla="*/ 97 w 303"/>
                <a:gd name="T57" fmla="*/ 16 h 152"/>
                <a:gd name="T58" fmla="*/ 89 w 303"/>
                <a:gd name="T59" fmla="*/ 40 h 152"/>
                <a:gd name="T60" fmla="*/ 82 w 303"/>
                <a:gd name="T61" fmla="*/ 48 h 152"/>
                <a:gd name="T62" fmla="*/ 82 w 303"/>
                <a:gd name="T63" fmla="*/ 56 h 152"/>
                <a:gd name="T64" fmla="*/ 60 w 303"/>
                <a:gd name="T65" fmla="*/ 64 h 152"/>
                <a:gd name="T66" fmla="*/ 37 w 303"/>
                <a:gd name="T67" fmla="*/ 88 h 152"/>
                <a:gd name="T68" fmla="*/ 0 w 303"/>
                <a:gd name="T69" fmla="*/ 88 h 152"/>
                <a:gd name="T70" fmla="*/ 0 w 303"/>
                <a:gd name="T71" fmla="*/ 104 h 152"/>
                <a:gd name="T72" fmla="*/ 8 w 303"/>
                <a:gd name="T73" fmla="*/ 104 h 152"/>
                <a:gd name="T74" fmla="*/ 37 w 303"/>
                <a:gd name="T75" fmla="*/ 11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3" h="152">
                  <a:moveTo>
                    <a:pt x="37" y="112"/>
                  </a:moveTo>
                  <a:lnTo>
                    <a:pt x="37" y="152"/>
                  </a:lnTo>
                  <a:lnTo>
                    <a:pt x="45" y="152"/>
                  </a:lnTo>
                  <a:lnTo>
                    <a:pt x="60" y="144"/>
                  </a:lnTo>
                  <a:lnTo>
                    <a:pt x="82" y="144"/>
                  </a:lnTo>
                  <a:lnTo>
                    <a:pt x="126" y="136"/>
                  </a:lnTo>
                  <a:lnTo>
                    <a:pt x="141" y="136"/>
                  </a:lnTo>
                  <a:lnTo>
                    <a:pt x="163" y="112"/>
                  </a:lnTo>
                  <a:lnTo>
                    <a:pt x="178" y="104"/>
                  </a:lnTo>
                  <a:lnTo>
                    <a:pt x="207" y="96"/>
                  </a:lnTo>
                  <a:lnTo>
                    <a:pt x="215" y="88"/>
                  </a:lnTo>
                  <a:lnTo>
                    <a:pt x="244" y="96"/>
                  </a:lnTo>
                  <a:lnTo>
                    <a:pt x="252" y="96"/>
                  </a:lnTo>
                  <a:lnTo>
                    <a:pt x="281" y="96"/>
                  </a:lnTo>
                  <a:lnTo>
                    <a:pt x="303" y="56"/>
                  </a:lnTo>
                  <a:lnTo>
                    <a:pt x="296" y="56"/>
                  </a:lnTo>
                  <a:lnTo>
                    <a:pt x="281" y="56"/>
                  </a:lnTo>
                  <a:lnTo>
                    <a:pt x="259" y="48"/>
                  </a:lnTo>
                  <a:lnTo>
                    <a:pt x="259" y="40"/>
                  </a:lnTo>
                  <a:lnTo>
                    <a:pt x="259" y="16"/>
                  </a:lnTo>
                  <a:lnTo>
                    <a:pt x="252" y="16"/>
                  </a:lnTo>
                  <a:lnTo>
                    <a:pt x="252" y="8"/>
                  </a:lnTo>
                  <a:lnTo>
                    <a:pt x="230" y="0"/>
                  </a:lnTo>
                  <a:lnTo>
                    <a:pt x="207" y="8"/>
                  </a:lnTo>
                  <a:lnTo>
                    <a:pt x="178" y="16"/>
                  </a:lnTo>
                  <a:lnTo>
                    <a:pt x="163" y="8"/>
                  </a:lnTo>
                  <a:lnTo>
                    <a:pt x="141" y="8"/>
                  </a:lnTo>
                  <a:lnTo>
                    <a:pt x="133" y="16"/>
                  </a:lnTo>
                  <a:lnTo>
                    <a:pt x="97" y="16"/>
                  </a:lnTo>
                  <a:lnTo>
                    <a:pt x="89" y="40"/>
                  </a:lnTo>
                  <a:lnTo>
                    <a:pt x="82" y="48"/>
                  </a:lnTo>
                  <a:lnTo>
                    <a:pt x="82" y="56"/>
                  </a:lnTo>
                  <a:lnTo>
                    <a:pt x="60" y="64"/>
                  </a:lnTo>
                  <a:lnTo>
                    <a:pt x="37" y="88"/>
                  </a:lnTo>
                  <a:lnTo>
                    <a:pt x="0" y="88"/>
                  </a:lnTo>
                  <a:lnTo>
                    <a:pt x="0" y="104"/>
                  </a:lnTo>
                  <a:lnTo>
                    <a:pt x="8" y="104"/>
                  </a:lnTo>
                  <a:lnTo>
                    <a:pt x="37" y="112"/>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54" name="Group 422"/>
          <p:cNvGrpSpPr>
            <a:grpSpLocks/>
          </p:cNvGrpSpPr>
          <p:nvPr/>
        </p:nvGrpSpPr>
        <p:grpSpPr bwMode="auto">
          <a:xfrm>
            <a:off x="2274888" y="2671763"/>
            <a:ext cx="268287" cy="152400"/>
            <a:chOff x="1467" y="19371"/>
            <a:chExt cx="169" cy="96"/>
          </a:xfrm>
        </p:grpSpPr>
        <p:sp>
          <p:nvSpPr>
            <p:cNvPr id="658855" name="Freeform 423"/>
            <p:cNvSpPr>
              <a:spLocks/>
            </p:cNvSpPr>
            <p:nvPr/>
          </p:nvSpPr>
          <p:spPr bwMode="auto">
            <a:xfrm>
              <a:off x="1467" y="19371"/>
              <a:ext cx="169" cy="96"/>
            </a:xfrm>
            <a:custGeom>
              <a:avLst/>
              <a:gdLst>
                <a:gd name="T0" fmla="*/ 96 w 169"/>
                <a:gd name="T1" fmla="*/ 96 h 96"/>
                <a:gd name="T2" fmla="*/ 118 w 169"/>
                <a:gd name="T3" fmla="*/ 96 h 96"/>
                <a:gd name="T4" fmla="*/ 132 w 169"/>
                <a:gd name="T5" fmla="*/ 96 h 96"/>
                <a:gd name="T6" fmla="*/ 147 w 169"/>
                <a:gd name="T7" fmla="*/ 96 h 96"/>
                <a:gd name="T8" fmla="*/ 162 w 169"/>
                <a:gd name="T9" fmla="*/ 88 h 96"/>
                <a:gd name="T10" fmla="*/ 162 w 169"/>
                <a:gd name="T11" fmla="*/ 80 h 96"/>
                <a:gd name="T12" fmla="*/ 169 w 169"/>
                <a:gd name="T13" fmla="*/ 56 h 96"/>
                <a:gd name="T14" fmla="*/ 169 w 169"/>
                <a:gd name="T15" fmla="*/ 48 h 96"/>
                <a:gd name="T16" fmla="*/ 162 w 169"/>
                <a:gd name="T17" fmla="*/ 48 h 96"/>
                <a:gd name="T18" fmla="*/ 147 w 169"/>
                <a:gd name="T19" fmla="*/ 16 h 96"/>
                <a:gd name="T20" fmla="*/ 132 w 169"/>
                <a:gd name="T21" fmla="*/ 8 h 96"/>
                <a:gd name="T22" fmla="*/ 132 w 169"/>
                <a:gd name="T23" fmla="*/ 0 h 96"/>
                <a:gd name="T24" fmla="*/ 125 w 169"/>
                <a:gd name="T25" fmla="*/ 0 h 96"/>
                <a:gd name="T26" fmla="*/ 96 w 169"/>
                <a:gd name="T27" fmla="*/ 0 h 96"/>
                <a:gd name="T28" fmla="*/ 88 w 169"/>
                <a:gd name="T29" fmla="*/ 0 h 96"/>
                <a:gd name="T30" fmla="*/ 73 w 169"/>
                <a:gd name="T31" fmla="*/ 0 h 96"/>
                <a:gd name="T32" fmla="*/ 59 w 169"/>
                <a:gd name="T33" fmla="*/ 0 h 96"/>
                <a:gd name="T34" fmla="*/ 44 w 169"/>
                <a:gd name="T35" fmla="*/ 8 h 96"/>
                <a:gd name="T36" fmla="*/ 22 w 169"/>
                <a:gd name="T37" fmla="*/ 8 h 96"/>
                <a:gd name="T38" fmla="*/ 8 w 169"/>
                <a:gd name="T39" fmla="*/ 16 h 96"/>
                <a:gd name="T40" fmla="*/ 8 w 169"/>
                <a:gd name="T41" fmla="*/ 48 h 96"/>
                <a:gd name="T42" fmla="*/ 0 w 169"/>
                <a:gd name="T43" fmla="*/ 56 h 96"/>
                <a:gd name="T44" fmla="*/ 22 w 169"/>
                <a:gd name="T45" fmla="*/ 80 h 96"/>
                <a:gd name="T46" fmla="*/ 59 w 169"/>
                <a:gd name="T47" fmla="*/ 88 h 96"/>
                <a:gd name="T48" fmla="*/ 88 w 169"/>
                <a:gd name="T49" fmla="*/ 96 h 96"/>
                <a:gd name="T50" fmla="*/ 96 w 169"/>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96">
                  <a:moveTo>
                    <a:pt x="96" y="96"/>
                  </a:moveTo>
                  <a:lnTo>
                    <a:pt x="118" y="96"/>
                  </a:lnTo>
                  <a:lnTo>
                    <a:pt x="132" y="96"/>
                  </a:lnTo>
                  <a:lnTo>
                    <a:pt x="147" y="96"/>
                  </a:lnTo>
                  <a:lnTo>
                    <a:pt x="162" y="88"/>
                  </a:lnTo>
                  <a:lnTo>
                    <a:pt x="162" y="80"/>
                  </a:lnTo>
                  <a:lnTo>
                    <a:pt x="169" y="56"/>
                  </a:lnTo>
                  <a:lnTo>
                    <a:pt x="169" y="48"/>
                  </a:lnTo>
                  <a:lnTo>
                    <a:pt x="162" y="48"/>
                  </a:lnTo>
                  <a:lnTo>
                    <a:pt x="147" y="16"/>
                  </a:lnTo>
                  <a:lnTo>
                    <a:pt x="132" y="8"/>
                  </a:lnTo>
                  <a:lnTo>
                    <a:pt x="132" y="0"/>
                  </a:lnTo>
                  <a:lnTo>
                    <a:pt x="125" y="0"/>
                  </a:lnTo>
                  <a:lnTo>
                    <a:pt x="96" y="0"/>
                  </a:lnTo>
                  <a:lnTo>
                    <a:pt x="88" y="0"/>
                  </a:lnTo>
                  <a:lnTo>
                    <a:pt x="73" y="0"/>
                  </a:lnTo>
                  <a:lnTo>
                    <a:pt x="59" y="0"/>
                  </a:lnTo>
                  <a:lnTo>
                    <a:pt x="44" y="8"/>
                  </a:lnTo>
                  <a:lnTo>
                    <a:pt x="22" y="8"/>
                  </a:lnTo>
                  <a:lnTo>
                    <a:pt x="8" y="16"/>
                  </a:lnTo>
                  <a:lnTo>
                    <a:pt x="8" y="48"/>
                  </a:lnTo>
                  <a:lnTo>
                    <a:pt x="0" y="56"/>
                  </a:lnTo>
                  <a:lnTo>
                    <a:pt x="22" y="80"/>
                  </a:lnTo>
                  <a:lnTo>
                    <a:pt x="59" y="88"/>
                  </a:lnTo>
                  <a:lnTo>
                    <a:pt x="88" y="96"/>
                  </a:lnTo>
                  <a:lnTo>
                    <a:pt x="96" y="9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56" name="Freeform 424"/>
            <p:cNvSpPr>
              <a:spLocks/>
            </p:cNvSpPr>
            <p:nvPr/>
          </p:nvSpPr>
          <p:spPr bwMode="auto">
            <a:xfrm>
              <a:off x="1467" y="19371"/>
              <a:ext cx="169" cy="96"/>
            </a:xfrm>
            <a:custGeom>
              <a:avLst/>
              <a:gdLst>
                <a:gd name="T0" fmla="*/ 96 w 169"/>
                <a:gd name="T1" fmla="*/ 96 h 96"/>
                <a:gd name="T2" fmla="*/ 118 w 169"/>
                <a:gd name="T3" fmla="*/ 96 h 96"/>
                <a:gd name="T4" fmla="*/ 132 w 169"/>
                <a:gd name="T5" fmla="*/ 96 h 96"/>
                <a:gd name="T6" fmla="*/ 147 w 169"/>
                <a:gd name="T7" fmla="*/ 96 h 96"/>
                <a:gd name="T8" fmla="*/ 162 w 169"/>
                <a:gd name="T9" fmla="*/ 88 h 96"/>
                <a:gd name="T10" fmla="*/ 162 w 169"/>
                <a:gd name="T11" fmla="*/ 80 h 96"/>
                <a:gd name="T12" fmla="*/ 169 w 169"/>
                <a:gd name="T13" fmla="*/ 56 h 96"/>
                <a:gd name="T14" fmla="*/ 169 w 169"/>
                <a:gd name="T15" fmla="*/ 48 h 96"/>
                <a:gd name="T16" fmla="*/ 162 w 169"/>
                <a:gd name="T17" fmla="*/ 48 h 96"/>
                <a:gd name="T18" fmla="*/ 147 w 169"/>
                <a:gd name="T19" fmla="*/ 16 h 96"/>
                <a:gd name="T20" fmla="*/ 132 w 169"/>
                <a:gd name="T21" fmla="*/ 8 h 96"/>
                <a:gd name="T22" fmla="*/ 132 w 169"/>
                <a:gd name="T23" fmla="*/ 0 h 96"/>
                <a:gd name="T24" fmla="*/ 125 w 169"/>
                <a:gd name="T25" fmla="*/ 0 h 96"/>
                <a:gd name="T26" fmla="*/ 96 w 169"/>
                <a:gd name="T27" fmla="*/ 0 h 96"/>
                <a:gd name="T28" fmla="*/ 88 w 169"/>
                <a:gd name="T29" fmla="*/ 0 h 96"/>
                <a:gd name="T30" fmla="*/ 73 w 169"/>
                <a:gd name="T31" fmla="*/ 0 h 96"/>
                <a:gd name="T32" fmla="*/ 59 w 169"/>
                <a:gd name="T33" fmla="*/ 0 h 96"/>
                <a:gd name="T34" fmla="*/ 44 w 169"/>
                <a:gd name="T35" fmla="*/ 8 h 96"/>
                <a:gd name="T36" fmla="*/ 22 w 169"/>
                <a:gd name="T37" fmla="*/ 8 h 96"/>
                <a:gd name="T38" fmla="*/ 8 w 169"/>
                <a:gd name="T39" fmla="*/ 16 h 96"/>
                <a:gd name="T40" fmla="*/ 8 w 169"/>
                <a:gd name="T41" fmla="*/ 48 h 96"/>
                <a:gd name="T42" fmla="*/ 0 w 169"/>
                <a:gd name="T43" fmla="*/ 56 h 96"/>
                <a:gd name="T44" fmla="*/ 22 w 169"/>
                <a:gd name="T45" fmla="*/ 80 h 96"/>
                <a:gd name="T46" fmla="*/ 59 w 169"/>
                <a:gd name="T47" fmla="*/ 88 h 96"/>
                <a:gd name="T48" fmla="*/ 88 w 169"/>
                <a:gd name="T49" fmla="*/ 96 h 96"/>
                <a:gd name="T50" fmla="*/ 96 w 169"/>
                <a:gd name="T5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 h="96">
                  <a:moveTo>
                    <a:pt x="96" y="96"/>
                  </a:moveTo>
                  <a:lnTo>
                    <a:pt x="118" y="96"/>
                  </a:lnTo>
                  <a:lnTo>
                    <a:pt x="132" y="96"/>
                  </a:lnTo>
                  <a:lnTo>
                    <a:pt x="147" y="96"/>
                  </a:lnTo>
                  <a:lnTo>
                    <a:pt x="162" y="88"/>
                  </a:lnTo>
                  <a:lnTo>
                    <a:pt x="162" y="80"/>
                  </a:lnTo>
                  <a:lnTo>
                    <a:pt x="169" y="56"/>
                  </a:lnTo>
                  <a:lnTo>
                    <a:pt x="169" y="48"/>
                  </a:lnTo>
                  <a:lnTo>
                    <a:pt x="162" y="48"/>
                  </a:lnTo>
                  <a:lnTo>
                    <a:pt x="147" y="16"/>
                  </a:lnTo>
                  <a:lnTo>
                    <a:pt x="132" y="8"/>
                  </a:lnTo>
                  <a:lnTo>
                    <a:pt x="132" y="0"/>
                  </a:lnTo>
                  <a:lnTo>
                    <a:pt x="125" y="0"/>
                  </a:lnTo>
                  <a:lnTo>
                    <a:pt x="96" y="0"/>
                  </a:lnTo>
                  <a:lnTo>
                    <a:pt x="88" y="0"/>
                  </a:lnTo>
                  <a:lnTo>
                    <a:pt x="73" y="0"/>
                  </a:lnTo>
                  <a:lnTo>
                    <a:pt x="59" y="0"/>
                  </a:lnTo>
                  <a:lnTo>
                    <a:pt x="44" y="8"/>
                  </a:lnTo>
                  <a:lnTo>
                    <a:pt x="22" y="8"/>
                  </a:lnTo>
                  <a:lnTo>
                    <a:pt x="8" y="16"/>
                  </a:lnTo>
                  <a:lnTo>
                    <a:pt x="8" y="48"/>
                  </a:lnTo>
                  <a:lnTo>
                    <a:pt x="0" y="56"/>
                  </a:lnTo>
                  <a:lnTo>
                    <a:pt x="22" y="80"/>
                  </a:lnTo>
                  <a:lnTo>
                    <a:pt x="59" y="88"/>
                  </a:lnTo>
                  <a:lnTo>
                    <a:pt x="88" y="96"/>
                  </a:lnTo>
                  <a:lnTo>
                    <a:pt x="96" y="9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57" name="Group 425"/>
          <p:cNvGrpSpPr>
            <a:grpSpLocks/>
          </p:cNvGrpSpPr>
          <p:nvPr/>
        </p:nvGrpSpPr>
        <p:grpSpPr bwMode="auto">
          <a:xfrm>
            <a:off x="5705475" y="1593850"/>
            <a:ext cx="315913" cy="571500"/>
            <a:chOff x="3628" y="18692"/>
            <a:chExt cx="199" cy="360"/>
          </a:xfrm>
        </p:grpSpPr>
        <p:sp>
          <p:nvSpPr>
            <p:cNvPr id="658858" name="Freeform 426"/>
            <p:cNvSpPr>
              <a:spLocks/>
            </p:cNvSpPr>
            <p:nvPr/>
          </p:nvSpPr>
          <p:spPr bwMode="auto">
            <a:xfrm>
              <a:off x="3628" y="18692"/>
              <a:ext cx="199" cy="360"/>
            </a:xfrm>
            <a:custGeom>
              <a:avLst/>
              <a:gdLst>
                <a:gd name="T0" fmla="*/ 148 w 199"/>
                <a:gd name="T1" fmla="*/ 312 h 360"/>
                <a:gd name="T2" fmla="*/ 163 w 199"/>
                <a:gd name="T3" fmla="*/ 304 h 360"/>
                <a:gd name="T4" fmla="*/ 192 w 199"/>
                <a:gd name="T5" fmla="*/ 288 h 360"/>
                <a:gd name="T6" fmla="*/ 192 w 199"/>
                <a:gd name="T7" fmla="*/ 264 h 360"/>
                <a:gd name="T8" fmla="*/ 155 w 199"/>
                <a:gd name="T9" fmla="*/ 256 h 360"/>
                <a:gd name="T10" fmla="*/ 126 w 199"/>
                <a:gd name="T11" fmla="*/ 232 h 360"/>
                <a:gd name="T12" fmla="*/ 148 w 199"/>
                <a:gd name="T13" fmla="*/ 216 h 360"/>
                <a:gd name="T14" fmla="*/ 163 w 199"/>
                <a:gd name="T15" fmla="*/ 184 h 360"/>
                <a:gd name="T16" fmla="*/ 177 w 199"/>
                <a:gd name="T17" fmla="*/ 168 h 360"/>
                <a:gd name="T18" fmla="*/ 177 w 199"/>
                <a:gd name="T19" fmla="*/ 144 h 360"/>
                <a:gd name="T20" fmla="*/ 192 w 199"/>
                <a:gd name="T21" fmla="*/ 128 h 360"/>
                <a:gd name="T22" fmla="*/ 163 w 199"/>
                <a:gd name="T23" fmla="*/ 80 h 360"/>
                <a:gd name="T24" fmla="*/ 177 w 199"/>
                <a:gd name="T25" fmla="*/ 56 h 360"/>
                <a:gd name="T26" fmla="*/ 192 w 199"/>
                <a:gd name="T27" fmla="*/ 24 h 360"/>
                <a:gd name="T28" fmla="*/ 199 w 199"/>
                <a:gd name="T29" fmla="*/ 8 h 360"/>
                <a:gd name="T30" fmla="*/ 155 w 199"/>
                <a:gd name="T31" fmla="*/ 0 h 360"/>
                <a:gd name="T32" fmla="*/ 148 w 199"/>
                <a:gd name="T33" fmla="*/ 8 h 360"/>
                <a:gd name="T34" fmla="*/ 148 w 199"/>
                <a:gd name="T35" fmla="*/ 56 h 360"/>
                <a:gd name="T36" fmla="*/ 118 w 199"/>
                <a:gd name="T37" fmla="*/ 72 h 360"/>
                <a:gd name="T38" fmla="*/ 96 w 199"/>
                <a:gd name="T39" fmla="*/ 96 h 360"/>
                <a:gd name="T40" fmla="*/ 118 w 199"/>
                <a:gd name="T41" fmla="*/ 96 h 360"/>
                <a:gd name="T42" fmla="*/ 103 w 199"/>
                <a:gd name="T43" fmla="*/ 128 h 360"/>
                <a:gd name="T44" fmla="*/ 81 w 199"/>
                <a:gd name="T45" fmla="*/ 128 h 360"/>
                <a:gd name="T46" fmla="*/ 51 w 199"/>
                <a:gd name="T47" fmla="*/ 120 h 360"/>
                <a:gd name="T48" fmla="*/ 44 w 199"/>
                <a:gd name="T49" fmla="*/ 152 h 360"/>
                <a:gd name="T50" fmla="*/ 44 w 199"/>
                <a:gd name="T51" fmla="*/ 184 h 360"/>
                <a:gd name="T52" fmla="*/ 22 w 199"/>
                <a:gd name="T53" fmla="*/ 224 h 360"/>
                <a:gd name="T54" fmla="*/ 0 w 199"/>
                <a:gd name="T55" fmla="*/ 256 h 360"/>
                <a:gd name="T56" fmla="*/ 37 w 199"/>
                <a:gd name="T57" fmla="*/ 264 h 360"/>
                <a:gd name="T58" fmla="*/ 51 w 199"/>
                <a:gd name="T59" fmla="*/ 264 h 360"/>
                <a:gd name="T60" fmla="*/ 51 w 199"/>
                <a:gd name="T61" fmla="*/ 304 h 360"/>
                <a:gd name="T62" fmla="*/ 51 w 199"/>
                <a:gd name="T63" fmla="*/ 344 h 360"/>
                <a:gd name="T64" fmla="*/ 74 w 199"/>
                <a:gd name="T65" fmla="*/ 352 h 360"/>
                <a:gd name="T66" fmla="*/ 96 w 199"/>
                <a:gd name="T67" fmla="*/ 352 h 360"/>
                <a:gd name="T68" fmla="*/ 126 w 199"/>
                <a:gd name="T69" fmla="*/ 344 h 360"/>
                <a:gd name="T70" fmla="*/ 148 w 199"/>
                <a:gd name="T71"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360">
                  <a:moveTo>
                    <a:pt x="148" y="320"/>
                  </a:moveTo>
                  <a:lnTo>
                    <a:pt x="148" y="312"/>
                  </a:lnTo>
                  <a:lnTo>
                    <a:pt x="155" y="304"/>
                  </a:lnTo>
                  <a:lnTo>
                    <a:pt x="163" y="304"/>
                  </a:lnTo>
                  <a:lnTo>
                    <a:pt x="177" y="304"/>
                  </a:lnTo>
                  <a:lnTo>
                    <a:pt x="192" y="288"/>
                  </a:lnTo>
                  <a:lnTo>
                    <a:pt x="199" y="264"/>
                  </a:lnTo>
                  <a:lnTo>
                    <a:pt x="192" y="264"/>
                  </a:lnTo>
                  <a:lnTo>
                    <a:pt x="177" y="256"/>
                  </a:lnTo>
                  <a:lnTo>
                    <a:pt x="155" y="256"/>
                  </a:lnTo>
                  <a:lnTo>
                    <a:pt x="148" y="248"/>
                  </a:lnTo>
                  <a:lnTo>
                    <a:pt x="126" y="232"/>
                  </a:lnTo>
                  <a:lnTo>
                    <a:pt x="126" y="224"/>
                  </a:lnTo>
                  <a:lnTo>
                    <a:pt x="148" y="216"/>
                  </a:lnTo>
                  <a:lnTo>
                    <a:pt x="155" y="184"/>
                  </a:lnTo>
                  <a:lnTo>
                    <a:pt x="163" y="184"/>
                  </a:lnTo>
                  <a:lnTo>
                    <a:pt x="177" y="176"/>
                  </a:lnTo>
                  <a:lnTo>
                    <a:pt x="177" y="168"/>
                  </a:lnTo>
                  <a:lnTo>
                    <a:pt x="177" y="152"/>
                  </a:lnTo>
                  <a:lnTo>
                    <a:pt x="177" y="144"/>
                  </a:lnTo>
                  <a:lnTo>
                    <a:pt x="192" y="144"/>
                  </a:lnTo>
                  <a:lnTo>
                    <a:pt x="192" y="128"/>
                  </a:lnTo>
                  <a:lnTo>
                    <a:pt x="177" y="96"/>
                  </a:lnTo>
                  <a:lnTo>
                    <a:pt x="163" y="80"/>
                  </a:lnTo>
                  <a:lnTo>
                    <a:pt x="163" y="56"/>
                  </a:lnTo>
                  <a:lnTo>
                    <a:pt x="177" y="56"/>
                  </a:lnTo>
                  <a:lnTo>
                    <a:pt x="177" y="48"/>
                  </a:lnTo>
                  <a:lnTo>
                    <a:pt x="192" y="24"/>
                  </a:lnTo>
                  <a:lnTo>
                    <a:pt x="192" y="8"/>
                  </a:lnTo>
                  <a:lnTo>
                    <a:pt x="199" y="8"/>
                  </a:lnTo>
                  <a:lnTo>
                    <a:pt x="177" y="0"/>
                  </a:lnTo>
                  <a:lnTo>
                    <a:pt x="155" y="0"/>
                  </a:lnTo>
                  <a:lnTo>
                    <a:pt x="148" y="0"/>
                  </a:lnTo>
                  <a:lnTo>
                    <a:pt x="148" y="8"/>
                  </a:lnTo>
                  <a:lnTo>
                    <a:pt x="148" y="48"/>
                  </a:lnTo>
                  <a:lnTo>
                    <a:pt x="148" y="56"/>
                  </a:lnTo>
                  <a:lnTo>
                    <a:pt x="126" y="72"/>
                  </a:lnTo>
                  <a:lnTo>
                    <a:pt x="118" y="72"/>
                  </a:lnTo>
                  <a:lnTo>
                    <a:pt x="96" y="80"/>
                  </a:lnTo>
                  <a:lnTo>
                    <a:pt x="96" y="96"/>
                  </a:lnTo>
                  <a:lnTo>
                    <a:pt x="103" y="96"/>
                  </a:lnTo>
                  <a:lnTo>
                    <a:pt x="118" y="96"/>
                  </a:lnTo>
                  <a:lnTo>
                    <a:pt x="118" y="120"/>
                  </a:lnTo>
                  <a:lnTo>
                    <a:pt x="103" y="128"/>
                  </a:lnTo>
                  <a:lnTo>
                    <a:pt x="96" y="128"/>
                  </a:lnTo>
                  <a:lnTo>
                    <a:pt x="81" y="128"/>
                  </a:lnTo>
                  <a:lnTo>
                    <a:pt x="74" y="120"/>
                  </a:lnTo>
                  <a:lnTo>
                    <a:pt x="51" y="120"/>
                  </a:lnTo>
                  <a:lnTo>
                    <a:pt x="44" y="128"/>
                  </a:lnTo>
                  <a:lnTo>
                    <a:pt x="44" y="152"/>
                  </a:lnTo>
                  <a:lnTo>
                    <a:pt x="44" y="168"/>
                  </a:lnTo>
                  <a:lnTo>
                    <a:pt x="44" y="184"/>
                  </a:lnTo>
                  <a:lnTo>
                    <a:pt x="37" y="184"/>
                  </a:lnTo>
                  <a:lnTo>
                    <a:pt x="22" y="224"/>
                  </a:lnTo>
                  <a:lnTo>
                    <a:pt x="0" y="248"/>
                  </a:lnTo>
                  <a:lnTo>
                    <a:pt x="0" y="256"/>
                  </a:lnTo>
                  <a:lnTo>
                    <a:pt x="7" y="264"/>
                  </a:lnTo>
                  <a:lnTo>
                    <a:pt x="37" y="264"/>
                  </a:lnTo>
                  <a:lnTo>
                    <a:pt x="44" y="264"/>
                  </a:lnTo>
                  <a:lnTo>
                    <a:pt x="51" y="264"/>
                  </a:lnTo>
                  <a:lnTo>
                    <a:pt x="74" y="288"/>
                  </a:lnTo>
                  <a:lnTo>
                    <a:pt x="51" y="304"/>
                  </a:lnTo>
                  <a:lnTo>
                    <a:pt x="51" y="312"/>
                  </a:lnTo>
                  <a:lnTo>
                    <a:pt x="51" y="344"/>
                  </a:lnTo>
                  <a:lnTo>
                    <a:pt x="51" y="352"/>
                  </a:lnTo>
                  <a:lnTo>
                    <a:pt x="74" y="352"/>
                  </a:lnTo>
                  <a:lnTo>
                    <a:pt x="96" y="360"/>
                  </a:lnTo>
                  <a:lnTo>
                    <a:pt x="96" y="352"/>
                  </a:lnTo>
                  <a:lnTo>
                    <a:pt x="96" y="344"/>
                  </a:lnTo>
                  <a:lnTo>
                    <a:pt x="126" y="344"/>
                  </a:lnTo>
                  <a:lnTo>
                    <a:pt x="126" y="320"/>
                  </a:lnTo>
                  <a:lnTo>
                    <a:pt x="148" y="32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59" name="Freeform 427"/>
            <p:cNvSpPr>
              <a:spLocks/>
            </p:cNvSpPr>
            <p:nvPr/>
          </p:nvSpPr>
          <p:spPr bwMode="auto">
            <a:xfrm>
              <a:off x="3628" y="18692"/>
              <a:ext cx="199" cy="360"/>
            </a:xfrm>
            <a:custGeom>
              <a:avLst/>
              <a:gdLst>
                <a:gd name="T0" fmla="*/ 148 w 199"/>
                <a:gd name="T1" fmla="*/ 312 h 360"/>
                <a:gd name="T2" fmla="*/ 163 w 199"/>
                <a:gd name="T3" fmla="*/ 304 h 360"/>
                <a:gd name="T4" fmla="*/ 192 w 199"/>
                <a:gd name="T5" fmla="*/ 288 h 360"/>
                <a:gd name="T6" fmla="*/ 192 w 199"/>
                <a:gd name="T7" fmla="*/ 264 h 360"/>
                <a:gd name="T8" fmla="*/ 155 w 199"/>
                <a:gd name="T9" fmla="*/ 256 h 360"/>
                <a:gd name="T10" fmla="*/ 126 w 199"/>
                <a:gd name="T11" fmla="*/ 232 h 360"/>
                <a:gd name="T12" fmla="*/ 148 w 199"/>
                <a:gd name="T13" fmla="*/ 216 h 360"/>
                <a:gd name="T14" fmla="*/ 163 w 199"/>
                <a:gd name="T15" fmla="*/ 184 h 360"/>
                <a:gd name="T16" fmla="*/ 177 w 199"/>
                <a:gd name="T17" fmla="*/ 168 h 360"/>
                <a:gd name="T18" fmla="*/ 177 w 199"/>
                <a:gd name="T19" fmla="*/ 144 h 360"/>
                <a:gd name="T20" fmla="*/ 192 w 199"/>
                <a:gd name="T21" fmla="*/ 128 h 360"/>
                <a:gd name="T22" fmla="*/ 163 w 199"/>
                <a:gd name="T23" fmla="*/ 80 h 360"/>
                <a:gd name="T24" fmla="*/ 177 w 199"/>
                <a:gd name="T25" fmla="*/ 56 h 360"/>
                <a:gd name="T26" fmla="*/ 192 w 199"/>
                <a:gd name="T27" fmla="*/ 24 h 360"/>
                <a:gd name="T28" fmla="*/ 199 w 199"/>
                <a:gd name="T29" fmla="*/ 8 h 360"/>
                <a:gd name="T30" fmla="*/ 155 w 199"/>
                <a:gd name="T31" fmla="*/ 0 h 360"/>
                <a:gd name="T32" fmla="*/ 148 w 199"/>
                <a:gd name="T33" fmla="*/ 8 h 360"/>
                <a:gd name="T34" fmla="*/ 148 w 199"/>
                <a:gd name="T35" fmla="*/ 56 h 360"/>
                <a:gd name="T36" fmla="*/ 118 w 199"/>
                <a:gd name="T37" fmla="*/ 72 h 360"/>
                <a:gd name="T38" fmla="*/ 96 w 199"/>
                <a:gd name="T39" fmla="*/ 96 h 360"/>
                <a:gd name="T40" fmla="*/ 118 w 199"/>
                <a:gd name="T41" fmla="*/ 96 h 360"/>
                <a:gd name="T42" fmla="*/ 103 w 199"/>
                <a:gd name="T43" fmla="*/ 128 h 360"/>
                <a:gd name="T44" fmla="*/ 81 w 199"/>
                <a:gd name="T45" fmla="*/ 128 h 360"/>
                <a:gd name="T46" fmla="*/ 51 w 199"/>
                <a:gd name="T47" fmla="*/ 120 h 360"/>
                <a:gd name="T48" fmla="*/ 44 w 199"/>
                <a:gd name="T49" fmla="*/ 152 h 360"/>
                <a:gd name="T50" fmla="*/ 44 w 199"/>
                <a:gd name="T51" fmla="*/ 184 h 360"/>
                <a:gd name="T52" fmla="*/ 22 w 199"/>
                <a:gd name="T53" fmla="*/ 224 h 360"/>
                <a:gd name="T54" fmla="*/ 0 w 199"/>
                <a:gd name="T55" fmla="*/ 256 h 360"/>
                <a:gd name="T56" fmla="*/ 37 w 199"/>
                <a:gd name="T57" fmla="*/ 264 h 360"/>
                <a:gd name="T58" fmla="*/ 51 w 199"/>
                <a:gd name="T59" fmla="*/ 264 h 360"/>
                <a:gd name="T60" fmla="*/ 51 w 199"/>
                <a:gd name="T61" fmla="*/ 304 h 360"/>
                <a:gd name="T62" fmla="*/ 51 w 199"/>
                <a:gd name="T63" fmla="*/ 344 h 360"/>
                <a:gd name="T64" fmla="*/ 74 w 199"/>
                <a:gd name="T65" fmla="*/ 352 h 360"/>
                <a:gd name="T66" fmla="*/ 96 w 199"/>
                <a:gd name="T67" fmla="*/ 352 h 360"/>
                <a:gd name="T68" fmla="*/ 126 w 199"/>
                <a:gd name="T69" fmla="*/ 344 h 360"/>
                <a:gd name="T70" fmla="*/ 148 w 199"/>
                <a:gd name="T71"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360">
                  <a:moveTo>
                    <a:pt x="148" y="320"/>
                  </a:moveTo>
                  <a:lnTo>
                    <a:pt x="148" y="312"/>
                  </a:lnTo>
                  <a:lnTo>
                    <a:pt x="155" y="304"/>
                  </a:lnTo>
                  <a:lnTo>
                    <a:pt x="163" y="304"/>
                  </a:lnTo>
                  <a:lnTo>
                    <a:pt x="177" y="304"/>
                  </a:lnTo>
                  <a:lnTo>
                    <a:pt x="192" y="288"/>
                  </a:lnTo>
                  <a:lnTo>
                    <a:pt x="199" y="264"/>
                  </a:lnTo>
                  <a:lnTo>
                    <a:pt x="192" y="264"/>
                  </a:lnTo>
                  <a:lnTo>
                    <a:pt x="177" y="256"/>
                  </a:lnTo>
                  <a:lnTo>
                    <a:pt x="155" y="256"/>
                  </a:lnTo>
                  <a:lnTo>
                    <a:pt x="148" y="248"/>
                  </a:lnTo>
                  <a:lnTo>
                    <a:pt x="126" y="232"/>
                  </a:lnTo>
                  <a:lnTo>
                    <a:pt x="126" y="224"/>
                  </a:lnTo>
                  <a:lnTo>
                    <a:pt x="148" y="216"/>
                  </a:lnTo>
                  <a:lnTo>
                    <a:pt x="155" y="184"/>
                  </a:lnTo>
                  <a:lnTo>
                    <a:pt x="163" y="184"/>
                  </a:lnTo>
                  <a:lnTo>
                    <a:pt x="177" y="176"/>
                  </a:lnTo>
                  <a:lnTo>
                    <a:pt x="177" y="168"/>
                  </a:lnTo>
                  <a:lnTo>
                    <a:pt x="177" y="152"/>
                  </a:lnTo>
                  <a:lnTo>
                    <a:pt x="177" y="144"/>
                  </a:lnTo>
                  <a:lnTo>
                    <a:pt x="192" y="144"/>
                  </a:lnTo>
                  <a:lnTo>
                    <a:pt x="192" y="128"/>
                  </a:lnTo>
                  <a:lnTo>
                    <a:pt x="177" y="96"/>
                  </a:lnTo>
                  <a:lnTo>
                    <a:pt x="163" y="80"/>
                  </a:lnTo>
                  <a:lnTo>
                    <a:pt x="163" y="56"/>
                  </a:lnTo>
                  <a:lnTo>
                    <a:pt x="177" y="56"/>
                  </a:lnTo>
                  <a:lnTo>
                    <a:pt x="177" y="48"/>
                  </a:lnTo>
                  <a:lnTo>
                    <a:pt x="192" y="24"/>
                  </a:lnTo>
                  <a:lnTo>
                    <a:pt x="192" y="8"/>
                  </a:lnTo>
                  <a:lnTo>
                    <a:pt x="199" y="8"/>
                  </a:lnTo>
                  <a:lnTo>
                    <a:pt x="177" y="0"/>
                  </a:lnTo>
                  <a:lnTo>
                    <a:pt x="155" y="0"/>
                  </a:lnTo>
                  <a:lnTo>
                    <a:pt x="148" y="0"/>
                  </a:lnTo>
                  <a:lnTo>
                    <a:pt x="148" y="8"/>
                  </a:lnTo>
                  <a:lnTo>
                    <a:pt x="148" y="48"/>
                  </a:lnTo>
                  <a:lnTo>
                    <a:pt x="148" y="56"/>
                  </a:lnTo>
                  <a:lnTo>
                    <a:pt x="126" y="72"/>
                  </a:lnTo>
                  <a:lnTo>
                    <a:pt x="118" y="72"/>
                  </a:lnTo>
                  <a:lnTo>
                    <a:pt x="96" y="80"/>
                  </a:lnTo>
                  <a:lnTo>
                    <a:pt x="96" y="96"/>
                  </a:lnTo>
                  <a:lnTo>
                    <a:pt x="103" y="96"/>
                  </a:lnTo>
                  <a:lnTo>
                    <a:pt x="118" y="96"/>
                  </a:lnTo>
                  <a:lnTo>
                    <a:pt x="118" y="120"/>
                  </a:lnTo>
                  <a:lnTo>
                    <a:pt x="103" y="128"/>
                  </a:lnTo>
                  <a:lnTo>
                    <a:pt x="96" y="128"/>
                  </a:lnTo>
                  <a:lnTo>
                    <a:pt x="81" y="128"/>
                  </a:lnTo>
                  <a:lnTo>
                    <a:pt x="74" y="120"/>
                  </a:lnTo>
                  <a:lnTo>
                    <a:pt x="51" y="120"/>
                  </a:lnTo>
                  <a:lnTo>
                    <a:pt x="44" y="128"/>
                  </a:lnTo>
                  <a:lnTo>
                    <a:pt x="44" y="152"/>
                  </a:lnTo>
                  <a:lnTo>
                    <a:pt x="44" y="168"/>
                  </a:lnTo>
                  <a:lnTo>
                    <a:pt x="44" y="184"/>
                  </a:lnTo>
                  <a:lnTo>
                    <a:pt x="37" y="184"/>
                  </a:lnTo>
                  <a:lnTo>
                    <a:pt x="22" y="224"/>
                  </a:lnTo>
                  <a:lnTo>
                    <a:pt x="0" y="248"/>
                  </a:lnTo>
                  <a:lnTo>
                    <a:pt x="0" y="256"/>
                  </a:lnTo>
                  <a:lnTo>
                    <a:pt x="7" y="264"/>
                  </a:lnTo>
                  <a:lnTo>
                    <a:pt x="37" y="264"/>
                  </a:lnTo>
                  <a:lnTo>
                    <a:pt x="44" y="264"/>
                  </a:lnTo>
                  <a:lnTo>
                    <a:pt x="51" y="264"/>
                  </a:lnTo>
                  <a:lnTo>
                    <a:pt x="74" y="288"/>
                  </a:lnTo>
                  <a:lnTo>
                    <a:pt x="51" y="304"/>
                  </a:lnTo>
                  <a:lnTo>
                    <a:pt x="51" y="312"/>
                  </a:lnTo>
                  <a:lnTo>
                    <a:pt x="51" y="344"/>
                  </a:lnTo>
                  <a:lnTo>
                    <a:pt x="51" y="352"/>
                  </a:lnTo>
                  <a:lnTo>
                    <a:pt x="74" y="352"/>
                  </a:lnTo>
                  <a:lnTo>
                    <a:pt x="96" y="360"/>
                  </a:lnTo>
                  <a:lnTo>
                    <a:pt x="96" y="352"/>
                  </a:lnTo>
                  <a:lnTo>
                    <a:pt x="96" y="344"/>
                  </a:lnTo>
                  <a:lnTo>
                    <a:pt x="126" y="344"/>
                  </a:lnTo>
                  <a:lnTo>
                    <a:pt x="126" y="320"/>
                  </a:lnTo>
                  <a:lnTo>
                    <a:pt x="148" y="32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60" name="Group 428"/>
          <p:cNvGrpSpPr>
            <a:grpSpLocks/>
          </p:cNvGrpSpPr>
          <p:nvPr/>
        </p:nvGrpSpPr>
        <p:grpSpPr bwMode="auto">
          <a:xfrm>
            <a:off x="5940425" y="2000250"/>
            <a:ext cx="279400" cy="417513"/>
            <a:chOff x="3776" y="18948"/>
            <a:chExt cx="176" cy="263"/>
          </a:xfrm>
        </p:grpSpPr>
        <p:sp>
          <p:nvSpPr>
            <p:cNvPr id="658861" name="Freeform 429"/>
            <p:cNvSpPr>
              <a:spLocks/>
            </p:cNvSpPr>
            <p:nvPr/>
          </p:nvSpPr>
          <p:spPr bwMode="auto">
            <a:xfrm>
              <a:off x="3776" y="18948"/>
              <a:ext cx="176" cy="263"/>
            </a:xfrm>
            <a:custGeom>
              <a:avLst/>
              <a:gdLst>
                <a:gd name="T0" fmla="*/ 168 w 176"/>
                <a:gd name="T1" fmla="*/ 120 h 263"/>
                <a:gd name="T2" fmla="*/ 168 w 176"/>
                <a:gd name="T3" fmla="*/ 104 h 263"/>
                <a:gd name="T4" fmla="*/ 139 w 176"/>
                <a:gd name="T5" fmla="*/ 80 h 263"/>
                <a:gd name="T6" fmla="*/ 131 w 176"/>
                <a:gd name="T7" fmla="*/ 72 h 263"/>
                <a:gd name="T8" fmla="*/ 124 w 176"/>
                <a:gd name="T9" fmla="*/ 56 h 263"/>
                <a:gd name="T10" fmla="*/ 117 w 176"/>
                <a:gd name="T11" fmla="*/ 48 h 263"/>
                <a:gd name="T12" fmla="*/ 94 w 176"/>
                <a:gd name="T13" fmla="*/ 48 h 263"/>
                <a:gd name="T14" fmla="*/ 80 w 176"/>
                <a:gd name="T15" fmla="*/ 16 h 263"/>
                <a:gd name="T16" fmla="*/ 66 w 176"/>
                <a:gd name="T17" fmla="*/ 0 h 263"/>
                <a:gd name="T18" fmla="*/ 51 w 176"/>
                <a:gd name="T19" fmla="*/ 8 h 263"/>
                <a:gd name="T20" fmla="*/ 51 w 176"/>
                <a:gd name="T21" fmla="*/ 16 h 263"/>
                <a:gd name="T22" fmla="*/ 44 w 176"/>
                <a:gd name="T23" fmla="*/ 48 h 263"/>
                <a:gd name="T24" fmla="*/ 36 w 176"/>
                <a:gd name="T25" fmla="*/ 48 h 263"/>
                <a:gd name="T26" fmla="*/ 22 w 176"/>
                <a:gd name="T27" fmla="*/ 48 h 263"/>
                <a:gd name="T28" fmla="*/ 7 w 176"/>
                <a:gd name="T29" fmla="*/ 48 h 263"/>
                <a:gd name="T30" fmla="*/ 7 w 176"/>
                <a:gd name="T31" fmla="*/ 56 h 263"/>
                <a:gd name="T32" fmla="*/ 7 w 176"/>
                <a:gd name="T33" fmla="*/ 48 h 263"/>
                <a:gd name="T34" fmla="*/ 7 w 176"/>
                <a:gd name="T35" fmla="*/ 56 h 263"/>
                <a:gd name="T36" fmla="*/ 0 w 176"/>
                <a:gd name="T37" fmla="*/ 56 h 263"/>
                <a:gd name="T38" fmla="*/ 0 w 176"/>
                <a:gd name="T39" fmla="*/ 72 h 263"/>
                <a:gd name="T40" fmla="*/ 7 w 176"/>
                <a:gd name="T41" fmla="*/ 80 h 263"/>
                <a:gd name="T42" fmla="*/ 7 w 176"/>
                <a:gd name="T43" fmla="*/ 96 h 263"/>
                <a:gd name="T44" fmla="*/ 22 w 176"/>
                <a:gd name="T45" fmla="*/ 96 h 263"/>
                <a:gd name="T46" fmla="*/ 36 w 176"/>
                <a:gd name="T47" fmla="*/ 104 h 263"/>
                <a:gd name="T48" fmla="*/ 22 w 176"/>
                <a:gd name="T49" fmla="*/ 104 h 263"/>
                <a:gd name="T50" fmla="*/ 7 w 176"/>
                <a:gd name="T51" fmla="*/ 120 h 263"/>
                <a:gd name="T52" fmla="*/ 22 w 176"/>
                <a:gd name="T53" fmla="*/ 136 h 263"/>
                <a:gd name="T54" fmla="*/ 22 w 176"/>
                <a:gd name="T55" fmla="*/ 152 h 263"/>
                <a:gd name="T56" fmla="*/ 36 w 176"/>
                <a:gd name="T57" fmla="*/ 152 h 263"/>
                <a:gd name="T58" fmla="*/ 44 w 176"/>
                <a:gd name="T59" fmla="*/ 160 h 263"/>
                <a:gd name="T60" fmla="*/ 44 w 176"/>
                <a:gd name="T61" fmla="*/ 168 h 263"/>
                <a:gd name="T62" fmla="*/ 51 w 176"/>
                <a:gd name="T63" fmla="*/ 176 h 263"/>
                <a:gd name="T64" fmla="*/ 44 w 176"/>
                <a:gd name="T65" fmla="*/ 176 h 263"/>
                <a:gd name="T66" fmla="*/ 44 w 176"/>
                <a:gd name="T67" fmla="*/ 207 h 263"/>
                <a:gd name="T68" fmla="*/ 44 w 176"/>
                <a:gd name="T69" fmla="*/ 215 h 263"/>
                <a:gd name="T70" fmla="*/ 44 w 176"/>
                <a:gd name="T71" fmla="*/ 223 h 263"/>
                <a:gd name="T72" fmla="*/ 51 w 176"/>
                <a:gd name="T73" fmla="*/ 247 h 263"/>
                <a:gd name="T74" fmla="*/ 66 w 176"/>
                <a:gd name="T75" fmla="*/ 223 h 263"/>
                <a:gd name="T76" fmla="*/ 66 w 176"/>
                <a:gd name="T77" fmla="*/ 247 h 263"/>
                <a:gd name="T78" fmla="*/ 66 w 176"/>
                <a:gd name="T79" fmla="*/ 255 h 263"/>
                <a:gd name="T80" fmla="*/ 80 w 176"/>
                <a:gd name="T81" fmla="*/ 263 h 263"/>
                <a:gd name="T82" fmla="*/ 80 w 176"/>
                <a:gd name="T83" fmla="*/ 255 h 263"/>
                <a:gd name="T84" fmla="*/ 94 w 176"/>
                <a:gd name="T85" fmla="*/ 247 h 263"/>
                <a:gd name="T86" fmla="*/ 102 w 176"/>
                <a:gd name="T87" fmla="*/ 247 h 263"/>
                <a:gd name="T88" fmla="*/ 117 w 176"/>
                <a:gd name="T89" fmla="*/ 247 h 263"/>
                <a:gd name="T90" fmla="*/ 117 w 176"/>
                <a:gd name="T91" fmla="*/ 223 h 263"/>
                <a:gd name="T92" fmla="*/ 117 w 176"/>
                <a:gd name="T93" fmla="*/ 215 h 263"/>
                <a:gd name="T94" fmla="*/ 124 w 176"/>
                <a:gd name="T95" fmla="*/ 215 h 263"/>
                <a:gd name="T96" fmla="*/ 124 w 176"/>
                <a:gd name="T97" fmla="*/ 207 h 263"/>
                <a:gd name="T98" fmla="*/ 139 w 176"/>
                <a:gd name="T99" fmla="*/ 184 h 263"/>
                <a:gd name="T100" fmla="*/ 139 w 176"/>
                <a:gd name="T101" fmla="*/ 207 h 263"/>
                <a:gd name="T102" fmla="*/ 139 w 176"/>
                <a:gd name="T103" fmla="*/ 215 h 263"/>
                <a:gd name="T104" fmla="*/ 168 w 176"/>
                <a:gd name="T105" fmla="*/ 215 h 263"/>
                <a:gd name="T106" fmla="*/ 168 w 176"/>
                <a:gd name="T107" fmla="*/ 184 h 263"/>
                <a:gd name="T108" fmla="*/ 168 w 176"/>
                <a:gd name="T109" fmla="*/ 168 h 263"/>
                <a:gd name="T110" fmla="*/ 176 w 176"/>
                <a:gd name="T111" fmla="*/ 152 h 263"/>
                <a:gd name="T112" fmla="*/ 168 w 176"/>
                <a:gd name="T113" fmla="*/ 136 h 263"/>
                <a:gd name="T114" fmla="*/ 168 w 176"/>
                <a:gd name="T115" fmla="*/ 1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263">
                  <a:moveTo>
                    <a:pt x="168" y="120"/>
                  </a:moveTo>
                  <a:lnTo>
                    <a:pt x="168" y="104"/>
                  </a:lnTo>
                  <a:lnTo>
                    <a:pt x="139" y="80"/>
                  </a:lnTo>
                  <a:lnTo>
                    <a:pt x="131" y="72"/>
                  </a:lnTo>
                  <a:lnTo>
                    <a:pt x="124" y="56"/>
                  </a:lnTo>
                  <a:lnTo>
                    <a:pt x="117" y="48"/>
                  </a:lnTo>
                  <a:lnTo>
                    <a:pt x="94" y="48"/>
                  </a:lnTo>
                  <a:lnTo>
                    <a:pt x="80" y="16"/>
                  </a:lnTo>
                  <a:lnTo>
                    <a:pt x="66" y="0"/>
                  </a:lnTo>
                  <a:lnTo>
                    <a:pt x="51" y="8"/>
                  </a:lnTo>
                  <a:lnTo>
                    <a:pt x="51" y="16"/>
                  </a:lnTo>
                  <a:lnTo>
                    <a:pt x="44" y="48"/>
                  </a:lnTo>
                  <a:lnTo>
                    <a:pt x="36" y="48"/>
                  </a:lnTo>
                  <a:lnTo>
                    <a:pt x="22" y="48"/>
                  </a:lnTo>
                  <a:lnTo>
                    <a:pt x="7" y="48"/>
                  </a:lnTo>
                  <a:lnTo>
                    <a:pt x="7" y="56"/>
                  </a:lnTo>
                  <a:lnTo>
                    <a:pt x="7" y="48"/>
                  </a:lnTo>
                  <a:lnTo>
                    <a:pt x="7" y="56"/>
                  </a:lnTo>
                  <a:lnTo>
                    <a:pt x="0" y="56"/>
                  </a:lnTo>
                  <a:lnTo>
                    <a:pt x="0" y="72"/>
                  </a:lnTo>
                  <a:lnTo>
                    <a:pt x="7" y="80"/>
                  </a:lnTo>
                  <a:lnTo>
                    <a:pt x="7" y="96"/>
                  </a:lnTo>
                  <a:lnTo>
                    <a:pt x="22" y="96"/>
                  </a:lnTo>
                  <a:lnTo>
                    <a:pt x="36" y="104"/>
                  </a:lnTo>
                  <a:lnTo>
                    <a:pt x="22" y="104"/>
                  </a:lnTo>
                  <a:lnTo>
                    <a:pt x="7" y="120"/>
                  </a:lnTo>
                  <a:lnTo>
                    <a:pt x="22" y="136"/>
                  </a:lnTo>
                  <a:lnTo>
                    <a:pt x="22" y="152"/>
                  </a:lnTo>
                  <a:lnTo>
                    <a:pt x="36" y="152"/>
                  </a:lnTo>
                  <a:lnTo>
                    <a:pt x="44" y="160"/>
                  </a:lnTo>
                  <a:lnTo>
                    <a:pt x="44" y="168"/>
                  </a:lnTo>
                  <a:lnTo>
                    <a:pt x="51" y="176"/>
                  </a:lnTo>
                  <a:lnTo>
                    <a:pt x="44" y="176"/>
                  </a:lnTo>
                  <a:lnTo>
                    <a:pt x="44" y="207"/>
                  </a:lnTo>
                  <a:lnTo>
                    <a:pt x="44" y="215"/>
                  </a:lnTo>
                  <a:lnTo>
                    <a:pt x="44" y="223"/>
                  </a:lnTo>
                  <a:lnTo>
                    <a:pt x="51" y="247"/>
                  </a:lnTo>
                  <a:lnTo>
                    <a:pt x="66" y="223"/>
                  </a:lnTo>
                  <a:lnTo>
                    <a:pt x="66" y="247"/>
                  </a:lnTo>
                  <a:lnTo>
                    <a:pt x="66" y="255"/>
                  </a:lnTo>
                  <a:lnTo>
                    <a:pt x="80" y="263"/>
                  </a:lnTo>
                  <a:lnTo>
                    <a:pt x="80" y="255"/>
                  </a:lnTo>
                  <a:lnTo>
                    <a:pt x="94" y="247"/>
                  </a:lnTo>
                  <a:lnTo>
                    <a:pt x="102" y="247"/>
                  </a:lnTo>
                  <a:lnTo>
                    <a:pt x="117" y="247"/>
                  </a:lnTo>
                  <a:lnTo>
                    <a:pt x="117" y="223"/>
                  </a:lnTo>
                  <a:lnTo>
                    <a:pt x="117" y="215"/>
                  </a:lnTo>
                  <a:lnTo>
                    <a:pt x="124" y="215"/>
                  </a:lnTo>
                  <a:lnTo>
                    <a:pt x="124" y="207"/>
                  </a:lnTo>
                  <a:lnTo>
                    <a:pt x="139" y="184"/>
                  </a:lnTo>
                  <a:lnTo>
                    <a:pt x="139" y="207"/>
                  </a:lnTo>
                  <a:lnTo>
                    <a:pt x="139" y="215"/>
                  </a:lnTo>
                  <a:lnTo>
                    <a:pt x="168" y="215"/>
                  </a:lnTo>
                  <a:lnTo>
                    <a:pt x="168" y="184"/>
                  </a:lnTo>
                  <a:lnTo>
                    <a:pt x="168" y="168"/>
                  </a:lnTo>
                  <a:lnTo>
                    <a:pt x="176" y="152"/>
                  </a:lnTo>
                  <a:lnTo>
                    <a:pt x="168" y="136"/>
                  </a:lnTo>
                  <a:lnTo>
                    <a:pt x="168" y="12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62" name="Freeform 430"/>
            <p:cNvSpPr>
              <a:spLocks/>
            </p:cNvSpPr>
            <p:nvPr/>
          </p:nvSpPr>
          <p:spPr bwMode="auto">
            <a:xfrm>
              <a:off x="3776" y="18948"/>
              <a:ext cx="176" cy="263"/>
            </a:xfrm>
            <a:custGeom>
              <a:avLst/>
              <a:gdLst>
                <a:gd name="T0" fmla="*/ 168 w 176"/>
                <a:gd name="T1" fmla="*/ 120 h 263"/>
                <a:gd name="T2" fmla="*/ 168 w 176"/>
                <a:gd name="T3" fmla="*/ 104 h 263"/>
                <a:gd name="T4" fmla="*/ 139 w 176"/>
                <a:gd name="T5" fmla="*/ 80 h 263"/>
                <a:gd name="T6" fmla="*/ 131 w 176"/>
                <a:gd name="T7" fmla="*/ 72 h 263"/>
                <a:gd name="T8" fmla="*/ 124 w 176"/>
                <a:gd name="T9" fmla="*/ 56 h 263"/>
                <a:gd name="T10" fmla="*/ 117 w 176"/>
                <a:gd name="T11" fmla="*/ 48 h 263"/>
                <a:gd name="T12" fmla="*/ 94 w 176"/>
                <a:gd name="T13" fmla="*/ 48 h 263"/>
                <a:gd name="T14" fmla="*/ 80 w 176"/>
                <a:gd name="T15" fmla="*/ 16 h 263"/>
                <a:gd name="T16" fmla="*/ 66 w 176"/>
                <a:gd name="T17" fmla="*/ 0 h 263"/>
                <a:gd name="T18" fmla="*/ 51 w 176"/>
                <a:gd name="T19" fmla="*/ 8 h 263"/>
                <a:gd name="T20" fmla="*/ 51 w 176"/>
                <a:gd name="T21" fmla="*/ 16 h 263"/>
                <a:gd name="T22" fmla="*/ 44 w 176"/>
                <a:gd name="T23" fmla="*/ 48 h 263"/>
                <a:gd name="T24" fmla="*/ 36 w 176"/>
                <a:gd name="T25" fmla="*/ 48 h 263"/>
                <a:gd name="T26" fmla="*/ 22 w 176"/>
                <a:gd name="T27" fmla="*/ 48 h 263"/>
                <a:gd name="T28" fmla="*/ 7 w 176"/>
                <a:gd name="T29" fmla="*/ 48 h 263"/>
                <a:gd name="T30" fmla="*/ 7 w 176"/>
                <a:gd name="T31" fmla="*/ 56 h 263"/>
                <a:gd name="T32" fmla="*/ 7 w 176"/>
                <a:gd name="T33" fmla="*/ 48 h 263"/>
                <a:gd name="T34" fmla="*/ 7 w 176"/>
                <a:gd name="T35" fmla="*/ 56 h 263"/>
                <a:gd name="T36" fmla="*/ 0 w 176"/>
                <a:gd name="T37" fmla="*/ 56 h 263"/>
                <a:gd name="T38" fmla="*/ 0 w 176"/>
                <a:gd name="T39" fmla="*/ 72 h 263"/>
                <a:gd name="T40" fmla="*/ 7 w 176"/>
                <a:gd name="T41" fmla="*/ 80 h 263"/>
                <a:gd name="T42" fmla="*/ 7 w 176"/>
                <a:gd name="T43" fmla="*/ 96 h 263"/>
                <a:gd name="T44" fmla="*/ 22 w 176"/>
                <a:gd name="T45" fmla="*/ 96 h 263"/>
                <a:gd name="T46" fmla="*/ 36 w 176"/>
                <a:gd name="T47" fmla="*/ 104 h 263"/>
                <a:gd name="T48" fmla="*/ 22 w 176"/>
                <a:gd name="T49" fmla="*/ 104 h 263"/>
                <a:gd name="T50" fmla="*/ 7 w 176"/>
                <a:gd name="T51" fmla="*/ 120 h 263"/>
                <a:gd name="T52" fmla="*/ 22 w 176"/>
                <a:gd name="T53" fmla="*/ 136 h 263"/>
                <a:gd name="T54" fmla="*/ 22 w 176"/>
                <a:gd name="T55" fmla="*/ 152 h 263"/>
                <a:gd name="T56" fmla="*/ 36 w 176"/>
                <a:gd name="T57" fmla="*/ 152 h 263"/>
                <a:gd name="T58" fmla="*/ 44 w 176"/>
                <a:gd name="T59" fmla="*/ 160 h 263"/>
                <a:gd name="T60" fmla="*/ 44 w 176"/>
                <a:gd name="T61" fmla="*/ 168 h 263"/>
                <a:gd name="T62" fmla="*/ 51 w 176"/>
                <a:gd name="T63" fmla="*/ 176 h 263"/>
                <a:gd name="T64" fmla="*/ 44 w 176"/>
                <a:gd name="T65" fmla="*/ 176 h 263"/>
                <a:gd name="T66" fmla="*/ 44 w 176"/>
                <a:gd name="T67" fmla="*/ 207 h 263"/>
                <a:gd name="T68" fmla="*/ 44 w 176"/>
                <a:gd name="T69" fmla="*/ 215 h 263"/>
                <a:gd name="T70" fmla="*/ 44 w 176"/>
                <a:gd name="T71" fmla="*/ 223 h 263"/>
                <a:gd name="T72" fmla="*/ 51 w 176"/>
                <a:gd name="T73" fmla="*/ 247 h 263"/>
                <a:gd name="T74" fmla="*/ 66 w 176"/>
                <a:gd name="T75" fmla="*/ 223 h 263"/>
                <a:gd name="T76" fmla="*/ 66 w 176"/>
                <a:gd name="T77" fmla="*/ 247 h 263"/>
                <a:gd name="T78" fmla="*/ 66 w 176"/>
                <a:gd name="T79" fmla="*/ 255 h 263"/>
                <a:gd name="T80" fmla="*/ 80 w 176"/>
                <a:gd name="T81" fmla="*/ 263 h 263"/>
                <a:gd name="T82" fmla="*/ 80 w 176"/>
                <a:gd name="T83" fmla="*/ 255 h 263"/>
                <a:gd name="T84" fmla="*/ 94 w 176"/>
                <a:gd name="T85" fmla="*/ 247 h 263"/>
                <a:gd name="T86" fmla="*/ 102 w 176"/>
                <a:gd name="T87" fmla="*/ 247 h 263"/>
                <a:gd name="T88" fmla="*/ 117 w 176"/>
                <a:gd name="T89" fmla="*/ 247 h 263"/>
                <a:gd name="T90" fmla="*/ 117 w 176"/>
                <a:gd name="T91" fmla="*/ 223 h 263"/>
                <a:gd name="T92" fmla="*/ 117 w 176"/>
                <a:gd name="T93" fmla="*/ 215 h 263"/>
                <a:gd name="T94" fmla="*/ 124 w 176"/>
                <a:gd name="T95" fmla="*/ 215 h 263"/>
                <a:gd name="T96" fmla="*/ 124 w 176"/>
                <a:gd name="T97" fmla="*/ 207 h 263"/>
                <a:gd name="T98" fmla="*/ 139 w 176"/>
                <a:gd name="T99" fmla="*/ 184 h 263"/>
                <a:gd name="T100" fmla="*/ 139 w 176"/>
                <a:gd name="T101" fmla="*/ 207 h 263"/>
                <a:gd name="T102" fmla="*/ 139 w 176"/>
                <a:gd name="T103" fmla="*/ 215 h 263"/>
                <a:gd name="T104" fmla="*/ 168 w 176"/>
                <a:gd name="T105" fmla="*/ 215 h 263"/>
                <a:gd name="T106" fmla="*/ 168 w 176"/>
                <a:gd name="T107" fmla="*/ 184 h 263"/>
                <a:gd name="T108" fmla="*/ 168 w 176"/>
                <a:gd name="T109" fmla="*/ 168 h 263"/>
                <a:gd name="T110" fmla="*/ 176 w 176"/>
                <a:gd name="T111" fmla="*/ 152 h 263"/>
                <a:gd name="T112" fmla="*/ 168 w 176"/>
                <a:gd name="T113" fmla="*/ 136 h 263"/>
                <a:gd name="T114" fmla="*/ 168 w 176"/>
                <a:gd name="T115" fmla="*/ 12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263">
                  <a:moveTo>
                    <a:pt x="168" y="120"/>
                  </a:moveTo>
                  <a:lnTo>
                    <a:pt x="168" y="104"/>
                  </a:lnTo>
                  <a:lnTo>
                    <a:pt x="139" y="80"/>
                  </a:lnTo>
                  <a:lnTo>
                    <a:pt x="131" y="72"/>
                  </a:lnTo>
                  <a:lnTo>
                    <a:pt x="124" y="56"/>
                  </a:lnTo>
                  <a:lnTo>
                    <a:pt x="117" y="48"/>
                  </a:lnTo>
                  <a:lnTo>
                    <a:pt x="94" y="48"/>
                  </a:lnTo>
                  <a:lnTo>
                    <a:pt x="80" y="16"/>
                  </a:lnTo>
                  <a:lnTo>
                    <a:pt x="66" y="0"/>
                  </a:lnTo>
                  <a:lnTo>
                    <a:pt x="51" y="8"/>
                  </a:lnTo>
                  <a:lnTo>
                    <a:pt x="51" y="16"/>
                  </a:lnTo>
                  <a:lnTo>
                    <a:pt x="44" y="48"/>
                  </a:lnTo>
                  <a:lnTo>
                    <a:pt x="36" y="48"/>
                  </a:lnTo>
                  <a:lnTo>
                    <a:pt x="22" y="48"/>
                  </a:lnTo>
                  <a:lnTo>
                    <a:pt x="7" y="48"/>
                  </a:lnTo>
                  <a:lnTo>
                    <a:pt x="7" y="56"/>
                  </a:lnTo>
                  <a:lnTo>
                    <a:pt x="7" y="48"/>
                  </a:lnTo>
                  <a:lnTo>
                    <a:pt x="7" y="56"/>
                  </a:lnTo>
                  <a:lnTo>
                    <a:pt x="0" y="56"/>
                  </a:lnTo>
                  <a:lnTo>
                    <a:pt x="0" y="72"/>
                  </a:lnTo>
                  <a:lnTo>
                    <a:pt x="7" y="80"/>
                  </a:lnTo>
                  <a:lnTo>
                    <a:pt x="7" y="96"/>
                  </a:lnTo>
                  <a:lnTo>
                    <a:pt x="22" y="96"/>
                  </a:lnTo>
                  <a:lnTo>
                    <a:pt x="36" y="104"/>
                  </a:lnTo>
                  <a:lnTo>
                    <a:pt x="22" y="104"/>
                  </a:lnTo>
                  <a:lnTo>
                    <a:pt x="7" y="120"/>
                  </a:lnTo>
                  <a:lnTo>
                    <a:pt x="22" y="136"/>
                  </a:lnTo>
                  <a:lnTo>
                    <a:pt x="22" y="152"/>
                  </a:lnTo>
                  <a:lnTo>
                    <a:pt x="36" y="152"/>
                  </a:lnTo>
                  <a:lnTo>
                    <a:pt x="44" y="160"/>
                  </a:lnTo>
                  <a:lnTo>
                    <a:pt x="44" y="168"/>
                  </a:lnTo>
                  <a:lnTo>
                    <a:pt x="51" y="176"/>
                  </a:lnTo>
                  <a:lnTo>
                    <a:pt x="44" y="176"/>
                  </a:lnTo>
                  <a:lnTo>
                    <a:pt x="44" y="207"/>
                  </a:lnTo>
                  <a:lnTo>
                    <a:pt x="44" y="215"/>
                  </a:lnTo>
                  <a:lnTo>
                    <a:pt x="44" y="223"/>
                  </a:lnTo>
                  <a:lnTo>
                    <a:pt x="51" y="247"/>
                  </a:lnTo>
                  <a:lnTo>
                    <a:pt x="66" y="223"/>
                  </a:lnTo>
                  <a:lnTo>
                    <a:pt x="66" y="247"/>
                  </a:lnTo>
                  <a:lnTo>
                    <a:pt x="66" y="255"/>
                  </a:lnTo>
                  <a:lnTo>
                    <a:pt x="80" y="263"/>
                  </a:lnTo>
                  <a:lnTo>
                    <a:pt x="80" y="255"/>
                  </a:lnTo>
                  <a:lnTo>
                    <a:pt x="94" y="247"/>
                  </a:lnTo>
                  <a:lnTo>
                    <a:pt x="102" y="247"/>
                  </a:lnTo>
                  <a:lnTo>
                    <a:pt x="117" y="247"/>
                  </a:lnTo>
                  <a:lnTo>
                    <a:pt x="117" y="223"/>
                  </a:lnTo>
                  <a:lnTo>
                    <a:pt x="117" y="215"/>
                  </a:lnTo>
                  <a:lnTo>
                    <a:pt x="124" y="215"/>
                  </a:lnTo>
                  <a:lnTo>
                    <a:pt x="124" y="207"/>
                  </a:lnTo>
                  <a:lnTo>
                    <a:pt x="139" y="184"/>
                  </a:lnTo>
                  <a:lnTo>
                    <a:pt x="139" y="207"/>
                  </a:lnTo>
                  <a:lnTo>
                    <a:pt x="139" y="215"/>
                  </a:lnTo>
                  <a:lnTo>
                    <a:pt x="168" y="215"/>
                  </a:lnTo>
                  <a:lnTo>
                    <a:pt x="168" y="184"/>
                  </a:lnTo>
                  <a:lnTo>
                    <a:pt x="168" y="168"/>
                  </a:lnTo>
                  <a:lnTo>
                    <a:pt x="176" y="152"/>
                  </a:lnTo>
                  <a:lnTo>
                    <a:pt x="168" y="136"/>
                  </a:lnTo>
                  <a:lnTo>
                    <a:pt x="168" y="12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63" name="Group 431"/>
          <p:cNvGrpSpPr>
            <a:grpSpLocks/>
          </p:cNvGrpSpPr>
          <p:nvPr/>
        </p:nvGrpSpPr>
        <p:grpSpPr bwMode="auto">
          <a:xfrm>
            <a:off x="3375025" y="4433888"/>
            <a:ext cx="23813" cy="63500"/>
            <a:chOff x="2160" y="20481"/>
            <a:chExt cx="15" cy="40"/>
          </a:xfrm>
        </p:grpSpPr>
        <p:sp>
          <p:nvSpPr>
            <p:cNvPr id="658864" name="Freeform 432"/>
            <p:cNvSpPr>
              <a:spLocks/>
            </p:cNvSpPr>
            <p:nvPr/>
          </p:nvSpPr>
          <p:spPr bwMode="auto">
            <a:xfrm>
              <a:off x="2160" y="20481"/>
              <a:ext cx="15" cy="40"/>
            </a:xfrm>
            <a:custGeom>
              <a:avLst/>
              <a:gdLst>
                <a:gd name="T0" fmla="*/ 15 w 15"/>
                <a:gd name="T1" fmla="*/ 8 h 40"/>
                <a:gd name="T2" fmla="*/ 15 w 15"/>
                <a:gd name="T3" fmla="*/ 0 h 40"/>
                <a:gd name="T4" fmla="*/ 0 w 15"/>
                <a:gd name="T5" fmla="*/ 8 h 40"/>
                <a:gd name="T6" fmla="*/ 0 w 15"/>
                <a:gd name="T7" fmla="*/ 32 h 40"/>
                <a:gd name="T8" fmla="*/ 0 w 15"/>
                <a:gd name="T9" fmla="*/ 40 h 40"/>
                <a:gd name="T10" fmla="*/ 15 w 15"/>
                <a:gd name="T11" fmla="*/ 32 h 40"/>
                <a:gd name="T12" fmla="*/ 15 w 15"/>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5" h="40">
                  <a:moveTo>
                    <a:pt x="15" y="8"/>
                  </a:moveTo>
                  <a:lnTo>
                    <a:pt x="15" y="0"/>
                  </a:lnTo>
                  <a:lnTo>
                    <a:pt x="0" y="8"/>
                  </a:lnTo>
                  <a:lnTo>
                    <a:pt x="0" y="32"/>
                  </a:lnTo>
                  <a:lnTo>
                    <a:pt x="0" y="40"/>
                  </a:lnTo>
                  <a:lnTo>
                    <a:pt x="15" y="32"/>
                  </a:lnTo>
                  <a:lnTo>
                    <a:pt x="15"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65" name="Freeform 433"/>
            <p:cNvSpPr>
              <a:spLocks/>
            </p:cNvSpPr>
            <p:nvPr/>
          </p:nvSpPr>
          <p:spPr bwMode="auto">
            <a:xfrm>
              <a:off x="2160" y="20481"/>
              <a:ext cx="15" cy="40"/>
            </a:xfrm>
            <a:custGeom>
              <a:avLst/>
              <a:gdLst>
                <a:gd name="T0" fmla="*/ 15 w 15"/>
                <a:gd name="T1" fmla="*/ 8 h 40"/>
                <a:gd name="T2" fmla="*/ 15 w 15"/>
                <a:gd name="T3" fmla="*/ 0 h 40"/>
                <a:gd name="T4" fmla="*/ 0 w 15"/>
                <a:gd name="T5" fmla="*/ 8 h 40"/>
                <a:gd name="T6" fmla="*/ 0 w 15"/>
                <a:gd name="T7" fmla="*/ 32 h 40"/>
                <a:gd name="T8" fmla="*/ 0 w 15"/>
                <a:gd name="T9" fmla="*/ 40 h 40"/>
                <a:gd name="T10" fmla="*/ 15 w 15"/>
                <a:gd name="T11" fmla="*/ 32 h 40"/>
                <a:gd name="T12" fmla="*/ 15 w 15"/>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5" h="40">
                  <a:moveTo>
                    <a:pt x="15" y="8"/>
                  </a:moveTo>
                  <a:lnTo>
                    <a:pt x="15" y="0"/>
                  </a:lnTo>
                  <a:lnTo>
                    <a:pt x="0" y="8"/>
                  </a:lnTo>
                  <a:lnTo>
                    <a:pt x="0" y="32"/>
                  </a:lnTo>
                  <a:lnTo>
                    <a:pt x="0" y="40"/>
                  </a:lnTo>
                  <a:lnTo>
                    <a:pt x="15" y="32"/>
                  </a:lnTo>
                  <a:lnTo>
                    <a:pt x="15"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66" name="Group 434"/>
          <p:cNvGrpSpPr>
            <a:grpSpLocks/>
          </p:cNvGrpSpPr>
          <p:nvPr/>
        </p:nvGrpSpPr>
        <p:grpSpPr bwMode="auto">
          <a:xfrm>
            <a:off x="4687888" y="5662613"/>
            <a:ext cx="33337" cy="38100"/>
            <a:chOff x="2987" y="21255"/>
            <a:chExt cx="21" cy="24"/>
          </a:xfrm>
        </p:grpSpPr>
        <p:sp>
          <p:nvSpPr>
            <p:cNvPr id="658867" name="Freeform 435"/>
            <p:cNvSpPr>
              <a:spLocks/>
            </p:cNvSpPr>
            <p:nvPr/>
          </p:nvSpPr>
          <p:spPr bwMode="auto">
            <a:xfrm>
              <a:off x="2987" y="21255"/>
              <a:ext cx="21" cy="24"/>
            </a:xfrm>
            <a:custGeom>
              <a:avLst/>
              <a:gdLst>
                <a:gd name="T0" fmla="*/ 14 w 21"/>
                <a:gd name="T1" fmla="*/ 0 h 24"/>
                <a:gd name="T2" fmla="*/ 0 w 21"/>
                <a:gd name="T3" fmla="*/ 16 h 24"/>
                <a:gd name="T4" fmla="*/ 0 w 21"/>
                <a:gd name="T5" fmla="*/ 24 h 24"/>
                <a:gd name="T6" fmla="*/ 21 w 21"/>
                <a:gd name="T7" fmla="*/ 16 h 24"/>
                <a:gd name="T8" fmla="*/ 14 w 21"/>
                <a:gd name="T9" fmla="*/ 0 h 24"/>
              </a:gdLst>
              <a:ahLst/>
              <a:cxnLst>
                <a:cxn ang="0">
                  <a:pos x="T0" y="T1"/>
                </a:cxn>
                <a:cxn ang="0">
                  <a:pos x="T2" y="T3"/>
                </a:cxn>
                <a:cxn ang="0">
                  <a:pos x="T4" y="T5"/>
                </a:cxn>
                <a:cxn ang="0">
                  <a:pos x="T6" y="T7"/>
                </a:cxn>
                <a:cxn ang="0">
                  <a:pos x="T8" y="T9"/>
                </a:cxn>
              </a:cxnLst>
              <a:rect l="0" t="0" r="r" b="b"/>
              <a:pathLst>
                <a:path w="21" h="24">
                  <a:moveTo>
                    <a:pt x="14" y="0"/>
                  </a:moveTo>
                  <a:lnTo>
                    <a:pt x="0" y="16"/>
                  </a:lnTo>
                  <a:lnTo>
                    <a:pt x="0" y="24"/>
                  </a:lnTo>
                  <a:lnTo>
                    <a:pt x="21" y="16"/>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68" name="Freeform 436"/>
            <p:cNvSpPr>
              <a:spLocks/>
            </p:cNvSpPr>
            <p:nvPr/>
          </p:nvSpPr>
          <p:spPr bwMode="auto">
            <a:xfrm>
              <a:off x="2987" y="21255"/>
              <a:ext cx="21" cy="24"/>
            </a:xfrm>
            <a:custGeom>
              <a:avLst/>
              <a:gdLst>
                <a:gd name="T0" fmla="*/ 14 w 21"/>
                <a:gd name="T1" fmla="*/ 0 h 24"/>
                <a:gd name="T2" fmla="*/ 0 w 21"/>
                <a:gd name="T3" fmla="*/ 16 h 24"/>
                <a:gd name="T4" fmla="*/ 0 w 21"/>
                <a:gd name="T5" fmla="*/ 24 h 24"/>
                <a:gd name="T6" fmla="*/ 21 w 21"/>
                <a:gd name="T7" fmla="*/ 16 h 24"/>
                <a:gd name="T8" fmla="*/ 14 w 21"/>
                <a:gd name="T9" fmla="*/ 0 h 24"/>
              </a:gdLst>
              <a:ahLst/>
              <a:cxnLst>
                <a:cxn ang="0">
                  <a:pos x="T0" y="T1"/>
                </a:cxn>
                <a:cxn ang="0">
                  <a:pos x="T2" y="T3"/>
                </a:cxn>
                <a:cxn ang="0">
                  <a:pos x="T4" y="T5"/>
                </a:cxn>
                <a:cxn ang="0">
                  <a:pos x="T6" y="T7"/>
                </a:cxn>
                <a:cxn ang="0">
                  <a:pos x="T8" y="T9"/>
                </a:cxn>
              </a:cxnLst>
              <a:rect l="0" t="0" r="r" b="b"/>
              <a:pathLst>
                <a:path w="21" h="24">
                  <a:moveTo>
                    <a:pt x="14" y="0"/>
                  </a:moveTo>
                  <a:lnTo>
                    <a:pt x="0" y="16"/>
                  </a:lnTo>
                  <a:lnTo>
                    <a:pt x="0" y="24"/>
                  </a:lnTo>
                  <a:lnTo>
                    <a:pt x="21" y="16"/>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69" name="Group 437"/>
          <p:cNvGrpSpPr>
            <a:grpSpLocks/>
          </p:cNvGrpSpPr>
          <p:nvPr/>
        </p:nvGrpSpPr>
        <p:grpSpPr bwMode="auto">
          <a:xfrm>
            <a:off x="3621088" y="4940300"/>
            <a:ext cx="34925" cy="63500"/>
            <a:chOff x="2315" y="20800"/>
            <a:chExt cx="22" cy="40"/>
          </a:xfrm>
        </p:grpSpPr>
        <p:sp>
          <p:nvSpPr>
            <p:cNvPr id="658870" name="Freeform 438"/>
            <p:cNvSpPr>
              <a:spLocks/>
            </p:cNvSpPr>
            <p:nvPr/>
          </p:nvSpPr>
          <p:spPr bwMode="auto">
            <a:xfrm>
              <a:off x="2315" y="20800"/>
              <a:ext cx="22" cy="40"/>
            </a:xfrm>
            <a:custGeom>
              <a:avLst/>
              <a:gdLst>
                <a:gd name="T0" fmla="*/ 22 w 22"/>
                <a:gd name="T1" fmla="*/ 0 h 40"/>
                <a:gd name="T2" fmla="*/ 0 w 22"/>
                <a:gd name="T3" fmla="*/ 0 h 40"/>
                <a:gd name="T4" fmla="*/ 0 w 22"/>
                <a:gd name="T5" fmla="*/ 32 h 40"/>
                <a:gd name="T6" fmla="*/ 0 w 22"/>
                <a:gd name="T7" fmla="*/ 40 h 40"/>
                <a:gd name="T8" fmla="*/ 22 w 22"/>
                <a:gd name="T9" fmla="*/ 40 h 40"/>
                <a:gd name="T10" fmla="*/ 22 w 22"/>
                <a:gd name="T11" fmla="*/ 32 h 40"/>
                <a:gd name="T12" fmla="*/ 22 w 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 h="40">
                  <a:moveTo>
                    <a:pt x="22" y="0"/>
                  </a:moveTo>
                  <a:lnTo>
                    <a:pt x="0" y="0"/>
                  </a:lnTo>
                  <a:lnTo>
                    <a:pt x="0" y="32"/>
                  </a:lnTo>
                  <a:lnTo>
                    <a:pt x="0" y="40"/>
                  </a:lnTo>
                  <a:lnTo>
                    <a:pt x="22" y="40"/>
                  </a:lnTo>
                  <a:lnTo>
                    <a:pt x="22" y="32"/>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71" name="Freeform 439"/>
            <p:cNvSpPr>
              <a:spLocks/>
            </p:cNvSpPr>
            <p:nvPr/>
          </p:nvSpPr>
          <p:spPr bwMode="auto">
            <a:xfrm>
              <a:off x="2315" y="20800"/>
              <a:ext cx="22" cy="40"/>
            </a:xfrm>
            <a:custGeom>
              <a:avLst/>
              <a:gdLst>
                <a:gd name="T0" fmla="*/ 22 w 22"/>
                <a:gd name="T1" fmla="*/ 0 h 40"/>
                <a:gd name="T2" fmla="*/ 0 w 22"/>
                <a:gd name="T3" fmla="*/ 0 h 40"/>
                <a:gd name="T4" fmla="*/ 0 w 22"/>
                <a:gd name="T5" fmla="*/ 32 h 40"/>
                <a:gd name="T6" fmla="*/ 0 w 22"/>
                <a:gd name="T7" fmla="*/ 40 h 40"/>
                <a:gd name="T8" fmla="*/ 22 w 22"/>
                <a:gd name="T9" fmla="*/ 40 h 40"/>
                <a:gd name="T10" fmla="*/ 22 w 22"/>
                <a:gd name="T11" fmla="*/ 32 h 40"/>
                <a:gd name="T12" fmla="*/ 22 w 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 h="40">
                  <a:moveTo>
                    <a:pt x="22" y="0"/>
                  </a:moveTo>
                  <a:lnTo>
                    <a:pt x="0" y="0"/>
                  </a:lnTo>
                  <a:lnTo>
                    <a:pt x="0" y="32"/>
                  </a:lnTo>
                  <a:lnTo>
                    <a:pt x="0" y="40"/>
                  </a:lnTo>
                  <a:lnTo>
                    <a:pt x="22" y="40"/>
                  </a:lnTo>
                  <a:lnTo>
                    <a:pt x="22" y="32"/>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72" name="Group 440"/>
          <p:cNvGrpSpPr>
            <a:grpSpLocks/>
          </p:cNvGrpSpPr>
          <p:nvPr/>
        </p:nvGrpSpPr>
        <p:grpSpPr bwMode="auto">
          <a:xfrm>
            <a:off x="3597275" y="4699000"/>
            <a:ext cx="58738" cy="63500"/>
            <a:chOff x="2300" y="20648"/>
            <a:chExt cx="37" cy="40"/>
          </a:xfrm>
        </p:grpSpPr>
        <p:sp>
          <p:nvSpPr>
            <p:cNvPr id="658873" name="Freeform 441"/>
            <p:cNvSpPr>
              <a:spLocks/>
            </p:cNvSpPr>
            <p:nvPr/>
          </p:nvSpPr>
          <p:spPr bwMode="auto">
            <a:xfrm>
              <a:off x="2300" y="20648"/>
              <a:ext cx="37" cy="40"/>
            </a:xfrm>
            <a:custGeom>
              <a:avLst/>
              <a:gdLst>
                <a:gd name="T0" fmla="*/ 0 w 37"/>
                <a:gd name="T1" fmla="*/ 40 h 40"/>
                <a:gd name="T2" fmla="*/ 30 w 37"/>
                <a:gd name="T3" fmla="*/ 40 h 40"/>
                <a:gd name="T4" fmla="*/ 30 w 37"/>
                <a:gd name="T5" fmla="*/ 32 h 40"/>
                <a:gd name="T6" fmla="*/ 37 w 37"/>
                <a:gd name="T7" fmla="*/ 32 h 40"/>
                <a:gd name="T8" fmla="*/ 37 w 37"/>
                <a:gd name="T9" fmla="*/ 8 h 40"/>
                <a:gd name="T10" fmla="*/ 30 w 37"/>
                <a:gd name="T11" fmla="*/ 0 h 40"/>
                <a:gd name="T12" fmla="*/ 0 w 37"/>
                <a:gd name="T13" fmla="*/ 8 h 40"/>
                <a:gd name="T14" fmla="*/ 0 w 37"/>
                <a:gd name="T15" fmla="*/ 32 h 40"/>
                <a:gd name="T16" fmla="*/ 0 w 3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0" y="40"/>
                  </a:moveTo>
                  <a:lnTo>
                    <a:pt x="30" y="40"/>
                  </a:lnTo>
                  <a:lnTo>
                    <a:pt x="30" y="32"/>
                  </a:lnTo>
                  <a:lnTo>
                    <a:pt x="37" y="32"/>
                  </a:lnTo>
                  <a:lnTo>
                    <a:pt x="37" y="8"/>
                  </a:lnTo>
                  <a:lnTo>
                    <a:pt x="30" y="0"/>
                  </a:lnTo>
                  <a:lnTo>
                    <a:pt x="0" y="8"/>
                  </a:lnTo>
                  <a:lnTo>
                    <a:pt x="0" y="32"/>
                  </a:lnTo>
                  <a:lnTo>
                    <a:pt x="0" y="4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74" name="Freeform 442"/>
            <p:cNvSpPr>
              <a:spLocks/>
            </p:cNvSpPr>
            <p:nvPr/>
          </p:nvSpPr>
          <p:spPr bwMode="auto">
            <a:xfrm>
              <a:off x="2300" y="20648"/>
              <a:ext cx="37" cy="40"/>
            </a:xfrm>
            <a:custGeom>
              <a:avLst/>
              <a:gdLst>
                <a:gd name="T0" fmla="*/ 0 w 37"/>
                <a:gd name="T1" fmla="*/ 40 h 40"/>
                <a:gd name="T2" fmla="*/ 30 w 37"/>
                <a:gd name="T3" fmla="*/ 40 h 40"/>
                <a:gd name="T4" fmla="*/ 30 w 37"/>
                <a:gd name="T5" fmla="*/ 32 h 40"/>
                <a:gd name="T6" fmla="*/ 37 w 37"/>
                <a:gd name="T7" fmla="*/ 32 h 40"/>
                <a:gd name="T8" fmla="*/ 37 w 37"/>
                <a:gd name="T9" fmla="*/ 8 h 40"/>
                <a:gd name="T10" fmla="*/ 30 w 37"/>
                <a:gd name="T11" fmla="*/ 0 h 40"/>
                <a:gd name="T12" fmla="*/ 0 w 37"/>
                <a:gd name="T13" fmla="*/ 8 h 40"/>
                <a:gd name="T14" fmla="*/ 0 w 37"/>
                <a:gd name="T15" fmla="*/ 32 h 40"/>
                <a:gd name="T16" fmla="*/ 0 w 3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0" y="40"/>
                  </a:moveTo>
                  <a:lnTo>
                    <a:pt x="30" y="40"/>
                  </a:lnTo>
                  <a:lnTo>
                    <a:pt x="30" y="32"/>
                  </a:lnTo>
                  <a:lnTo>
                    <a:pt x="37" y="32"/>
                  </a:lnTo>
                  <a:lnTo>
                    <a:pt x="37" y="8"/>
                  </a:lnTo>
                  <a:lnTo>
                    <a:pt x="30" y="0"/>
                  </a:lnTo>
                  <a:lnTo>
                    <a:pt x="0" y="8"/>
                  </a:lnTo>
                  <a:lnTo>
                    <a:pt x="0" y="32"/>
                  </a:lnTo>
                  <a:lnTo>
                    <a:pt x="0" y="4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75" name="Group 443"/>
          <p:cNvGrpSpPr>
            <a:grpSpLocks/>
          </p:cNvGrpSpPr>
          <p:nvPr/>
        </p:nvGrpSpPr>
        <p:grpSpPr bwMode="auto">
          <a:xfrm>
            <a:off x="3762375" y="5245100"/>
            <a:ext cx="58738" cy="50800"/>
            <a:chOff x="2404" y="20992"/>
            <a:chExt cx="37" cy="32"/>
          </a:xfrm>
        </p:grpSpPr>
        <p:sp>
          <p:nvSpPr>
            <p:cNvPr id="658876" name="Freeform 444"/>
            <p:cNvSpPr>
              <a:spLocks/>
            </p:cNvSpPr>
            <p:nvPr/>
          </p:nvSpPr>
          <p:spPr bwMode="auto">
            <a:xfrm>
              <a:off x="2404" y="20992"/>
              <a:ext cx="37" cy="32"/>
            </a:xfrm>
            <a:custGeom>
              <a:avLst/>
              <a:gdLst>
                <a:gd name="T0" fmla="*/ 23 w 37"/>
                <a:gd name="T1" fmla="*/ 0 h 32"/>
                <a:gd name="T2" fmla="*/ 8 w 37"/>
                <a:gd name="T3" fmla="*/ 0 h 32"/>
                <a:gd name="T4" fmla="*/ 0 w 37"/>
                <a:gd name="T5" fmla="*/ 24 h 32"/>
                <a:gd name="T6" fmla="*/ 0 w 37"/>
                <a:gd name="T7" fmla="*/ 32 h 32"/>
                <a:gd name="T8" fmla="*/ 8 w 37"/>
                <a:gd name="T9" fmla="*/ 32 h 32"/>
                <a:gd name="T10" fmla="*/ 23 w 37"/>
                <a:gd name="T11" fmla="*/ 32 h 32"/>
                <a:gd name="T12" fmla="*/ 37 w 37"/>
                <a:gd name="T13" fmla="*/ 32 h 32"/>
                <a:gd name="T14" fmla="*/ 37 w 37"/>
                <a:gd name="T15" fmla="*/ 24 h 32"/>
                <a:gd name="T16" fmla="*/ 23 w 3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23" y="0"/>
                  </a:moveTo>
                  <a:lnTo>
                    <a:pt x="8" y="0"/>
                  </a:lnTo>
                  <a:lnTo>
                    <a:pt x="0" y="24"/>
                  </a:lnTo>
                  <a:lnTo>
                    <a:pt x="0" y="32"/>
                  </a:lnTo>
                  <a:lnTo>
                    <a:pt x="8" y="32"/>
                  </a:lnTo>
                  <a:lnTo>
                    <a:pt x="23" y="32"/>
                  </a:lnTo>
                  <a:lnTo>
                    <a:pt x="37" y="32"/>
                  </a:lnTo>
                  <a:lnTo>
                    <a:pt x="37" y="24"/>
                  </a:lnTo>
                  <a:lnTo>
                    <a:pt x="2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77" name="Freeform 445"/>
            <p:cNvSpPr>
              <a:spLocks/>
            </p:cNvSpPr>
            <p:nvPr/>
          </p:nvSpPr>
          <p:spPr bwMode="auto">
            <a:xfrm>
              <a:off x="2404" y="20992"/>
              <a:ext cx="37" cy="32"/>
            </a:xfrm>
            <a:custGeom>
              <a:avLst/>
              <a:gdLst>
                <a:gd name="T0" fmla="*/ 23 w 37"/>
                <a:gd name="T1" fmla="*/ 0 h 32"/>
                <a:gd name="T2" fmla="*/ 8 w 37"/>
                <a:gd name="T3" fmla="*/ 0 h 32"/>
                <a:gd name="T4" fmla="*/ 0 w 37"/>
                <a:gd name="T5" fmla="*/ 24 h 32"/>
                <a:gd name="T6" fmla="*/ 0 w 37"/>
                <a:gd name="T7" fmla="*/ 32 h 32"/>
                <a:gd name="T8" fmla="*/ 8 w 37"/>
                <a:gd name="T9" fmla="*/ 32 h 32"/>
                <a:gd name="T10" fmla="*/ 23 w 37"/>
                <a:gd name="T11" fmla="*/ 32 h 32"/>
                <a:gd name="T12" fmla="*/ 37 w 37"/>
                <a:gd name="T13" fmla="*/ 32 h 32"/>
                <a:gd name="T14" fmla="*/ 37 w 37"/>
                <a:gd name="T15" fmla="*/ 24 h 32"/>
                <a:gd name="T16" fmla="*/ 23 w 3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23" y="0"/>
                  </a:moveTo>
                  <a:lnTo>
                    <a:pt x="8" y="0"/>
                  </a:lnTo>
                  <a:lnTo>
                    <a:pt x="0" y="24"/>
                  </a:lnTo>
                  <a:lnTo>
                    <a:pt x="0" y="32"/>
                  </a:lnTo>
                  <a:lnTo>
                    <a:pt x="8" y="32"/>
                  </a:lnTo>
                  <a:lnTo>
                    <a:pt x="23" y="32"/>
                  </a:lnTo>
                  <a:lnTo>
                    <a:pt x="37" y="32"/>
                  </a:lnTo>
                  <a:lnTo>
                    <a:pt x="37" y="24"/>
                  </a:lnTo>
                  <a:lnTo>
                    <a:pt x="2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78" name="Group 446"/>
          <p:cNvGrpSpPr>
            <a:grpSpLocks/>
          </p:cNvGrpSpPr>
          <p:nvPr/>
        </p:nvGrpSpPr>
        <p:grpSpPr bwMode="auto">
          <a:xfrm>
            <a:off x="4287838" y="5245100"/>
            <a:ext cx="411162" cy="430213"/>
            <a:chOff x="2735" y="20992"/>
            <a:chExt cx="259" cy="271"/>
          </a:xfrm>
        </p:grpSpPr>
        <p:sp>
          <p:nvSpPr>
            <p:cNvPr id="658879" name="Freeform 447"/>
            <p:cNvSpPr>
              <a:spLocks/>
            </p:cNvSpPr>
            <p:nvPr/>
          </p:nvSpPr>
          <p:spPr bwMode="auto">
            <a:xfrm>
              <a:off x="2735" y="20992"/>
              <a:ext cx="259" cy="271"/>
            </a:xfrm>
            <a:custGeom>
              <a:avLst/>
              <a:gdLst>
                <a:gd name="T0" fmla="*/ 89 w 259"/>
                <a:gd name="T1" fmla="*/ 16 h 271"/>
                <a:gd name="T2" fmla="*/ 52 w 259"/>
                <a:gd name="T3" fmla="*/ 48 h 271"/>
                <a:gd name="T4" fmla="*/ 45 w 259"/>
                <a:gd name="T5" fmla="*/ 8 h 271"/>
                <a:gd name="T6" fmla="*/ 8 w 259"/>
                <a:gd name="T7" fmla="*/ 0 h 271"/>
                <a:gd name="T8" fmla="*/ 0 w 259"/>
                <a:gd name="T9" fmla="*/ 8 h 271"/>
                <a:gd name="T10" fmla="*/ 8 w 259"/>
                <a:gd name="T11" fmla="*/ 40 h 271"/>
                <a:gd name="T12" fmla="*/ 23 w 259"/>
                <a:gd name="T13" fmla="*/ 48 h 271"/>
                <a:gd name="T14" fmla="*/ 23 w 259"/>
                <a:gd name="T15" fmla="*/ 72 h 271"/>
                <a:gd name="T16" fmla="*/ 23 w 259"/>
                <a:gd name="T17" fmla="*/ 88 h 271"/>
                <a:gd name="T18" fmla="*/ 23 w 259"/>
                <a:gd name="T19" fmla="*/ 104 h 271"/>
                <a:gd name="T20" fmla="*/ 37 w 259"/>
                <a:gd name="T21" fmla="*/ 120 h 271"/>
                <a:gd name="T22" fmla="*/ 37 w 259"/>
                <a:gd name="T23" fmla="*/ 144 h 271"/>
                <a:gd name="T24" fmla="*/ 45 w 259"/>
                <a:gd name="T25" fmla="*/ 144 h 271"/>
                <a:gd name="T26" fmla="*/ 74 w 259"/>
                <a:gd name="T27" fmla="*/ 175 h 271"/>
                <a:gd name="T28" fmla="*/ 89 w 259"/>
                <a:gd name="T29" fmla="*/ 207 h 271"/>
                <a:gd name="T30" fmla="*/ 111 w 259"/>
                <a:gd name="T31" fmla="*/ 207 h 271"/>
                <a:gd name="T32" fmla="*/ 134 w 259"/>
                <a:gd name="T33" fmla="*/ 207 h 271"/>
                <a:gd name="T34" fmla="*/ 163 w 259"/>
                <a:gd name="T35" fmla="*/ 215 h 271"/>
                <a:gd name="T36" fmla="*/ 171 w 259"/>
                <a:gd name="T37" fmla="*/ 223 h 271"/>
                <a:gd name="T38" fmla="*/ 200 w 259"/>
                <a:gd name="T39" fmla="*/ 247 h 271"/>
                <a:gd name="T40" fmla="*/ 215 w 259"/>
                <a:gd name="T41" fmla="*/ 271 h 271"/>
                <a:gd name="T42" fmla="*/ 237 w 259"/>
                <a:gd name="T43" fmla="*/ 271 h 271"/>
                <a:gd name="T44" fmla="*/ 252 w 259"/>
                <a:gd name="T45" fmla="*/ 271 h 271"/>
                <a:gd name="T46" fmla="*/ 259 w 259"/>
                <a:gd name="T47" fmla="*/ 263 h 271"/>
                <a:gd name="T48" fmla="*/ 252 w 259"/>
                <a:gd name="T49" fmla="*/ 223 h 271"/>
                <a:gd name="T50" fmla="*/ 237 w 259"/>
                <a:gd name="T51" fmla="*/ 207 h 271"/>
                <a:gd name="T52" fmla="*/ 215 w 259"/>
                <a:gd name="T53" fmla="*/ 175 h 271"/>
                <a:gd name="T54" fmla="*/ 208 w 259"/>
                <a:gd name="T55" fmla="*/ 159 h 271"/>
                <a:gd name="T56" fmla="*/ 208 w 259"/>
                <a:gd name="T57" fmla="*/ 144 h 271"/>
                <a:gd name="T58" fmla="*/ 208 w 259"/>
                <a:gd name="T59" fmla="*/ 120 h 271"/>
                <a:gd name="T60" fmla="*/ 200 w 259"/>
                <a:gd name="T61" fmla="*/ 88 h 271"/>
                <a:gd name="T62" fmla="*/ 186 w 259"/>
                <a:gd name="T63" fmla="*/ 48 h 271"/>
                <a:gd name="T64" fmla="*/ 163 w 259"/>
                <a:gd name="T65" fmla="*/ 40 h 271"/>
                <a:gd name="T66" fmla="*/ 134 w 259"/>
                <a:gd name="T67" fmla="*/ 8 h 271"/>
                <a:gd name="T68" fmla="*/ 111 w 259"/>
                <a:gd name="T69" fmla="*/ 16 h 271"/>
                <a:gd name="T70" fmla="*/ 89 w 259"/>
                <a:gd name="T71"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1">
                  <a:moveTo>
                    <a:pt x="89" y="16"/>
                  </a:moveTo>
                  <a:lnTo>
                    <a:pt x="52" y="48"/>
                  </a:lnTo>
                  <a:lnTo>
                    <a:pt x="45" y="8"/>
                  </a:lnTo>
                  <a:lnTo>
                    <a:pt x="8" y="0"/>
                  </a:lnTo>
                  <a:lnTo>
                    <a:pt x="0" y="8"/>
                  </a:lnTo>
                  <a:lnTo>
                    <a:pt x="8" y="40"/>
                  </a:lnTo>
                  <a:lnTo>
                    <a:pt x="23" y="48"/>
                  </a:lnTo>
                  <a:lnTo>
                    <a:pt x="23" y="72"/>
                  </a:lnTo>
                  <a:lnTo>
                    <a:pt x="23" y="88"/>
                  </a:lnTo>
                  <a:lnTo>
                    <a:pt x="23" y="104"/>
                  </a:lnTo>
                  <a:lnTo>
                    <a:pt x="37" y="120"/>
                  </a:lnTo>
                  <a:lnTo>
                    <a:pt x="37" y="144"/>
                  </a:lnTo>
                  <a:lnTo>
                    <a:pt x="45" y="144"/>
                  </a:lnTo>
                  <a:lnTo>
                    <a:pt x="74" y="175"/>
                  </a:lnTo>
                  <a:lnTo>
                    <a:pt x="89" y="207"/>
                  </a:lnTo>
                  <a:lnTo>
                    <a:pt x="111" y="207"/>
                  </a:lnTo>
                  <a:lnTo>
                    <a:pt x="134" y="207"/>
                  </a:lnTo>
                  <a:lnTo>
                    <a:pt x="163" y="215"/>
                  </a:lnTo>
                  <a:lnTo>
                    <a:pt x="171" y="223"/>
                  </a:lnTo>
                  <a:lnTo>
                    <a:pt x="200" y="247"/>
                  </a:lnTo>
                  <a:lnTo>
                    <a:pt x="215" y="271"/>
                  </a:lnTo>
                  <a:lnTo>
                    <a:pt x="237" y="271"/>
                  </a:lnTo>
                  <a:lnTo>
                    <a:pt x="252" y="271"/>
                  </a:lnTo>
                  <a:lnTo>
                    <a:pt x="259" y="263"/>
                  </a:lnTo>
                  <a:lnTo>
                    <a:pt x="252" y="223"/>
                  </a:lnTo>
                  <a:lnTo>
                    <a:pt x="237" y="207"/>
                  </a:lnTo>
                  <a:lnTo>
                    <a:pt x="215" y="175"/>
                  </a:lnTo>
                  <a:lnTo>
                    <a:pt x="208" y="159"/>
                  </a:lnTo>
                  <a:lnTo>
                    <a:pt x="208" y="144"/>
                  </a:lnTo>
                  <a:lnTo>
                    <a:pt x="208" y="120"/>
                  </a:lnTo>
                  <a:lnTo>
                    <a:pt x="200" y="88"/>
                  </a:lnTo>
                  <a:lnTo>
                    <a:pt x="186" y="48"/>
                  </a:lnTo>
                  <a:lnTo>
                    <a:pt x="163" y="40"/>
                  </a:lnTo>
                  <a:lnTo>
                    <a:pt x="134" y="8"/>
                  </a:lnTo>
                  <a:lnTo>
                    <a:pt x="111" y="16"/>
                  </a:lnTo>
                  <a:lnTo>
                    <a:pt x="89" y="1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80" name="Freeform 448"/>
            <p:cNvSpPr>
              <a:spLocks/>
            </p:cNvSpPr>
            <p:nvPr/>
          </p:nvSpPr>
          <p:spPr bwMode="auto">
            <a:xfrm>
              <a:off x="2735" y="20992"/>
              <a:ext cx="259" cy="271"/>
            </a:xfrm>
            <a:custGeom>
              <a:avLst/>
              <a:gdLst>
                <a:gd name="T0" fmla="*/ 89 w 259"/>
                <a:gd name="T1" fmla="*/ 16 h 271"/>
                <a:gd name="T2" fmla="*/ 52 w 259"/>
                <a:gd name="T3" fmla="*/ 48 h 271"/>
                <a:gd name="T4" fmla="*/ 45 w 259"/>
                <a:gd name="T5" fmla="*/ 8 h 271"/>
                <a:gd name="T6" fmla="*/ 8 w 259"/>
                <a:gd name="T7" fmla="*/ 0 h 271"/>
                <a:gd name="T8" fmla="*/ 0 w 259"/>
                <a:gd name="T9" fmla="*/ 8 h 271"/>
                <a:gd name="T10" fmla="*/ 8 w 259"/>
                <a:gd name="T11" fmla="*/ 40 h 271"/>
                <a:gd name="T12" fmla="*/ 23 w 259"/>
                <a:gd name="T13" fmla="*/ 48 h 271"/>
                <a:gd name="T14" fmla="*/ 23 w 259"/>
                <a:gd name="T15" fmla="*/ 72 h 271"/>
                <a:gd name="T16" fmla="*/ 23 w 259"/>
                <a:gd name="T17" fmla="*/ 88 h 271"/>
                <a:gd name="T18" fmla="*/ 23 w 259"/>
                <a:gd name="T19" fmla="*/ 104 h 271"/>
                <a:gd name="T20" fmla="*/ 37 w 259"/>
                <a:gd name="T21" fmla="*/ 120 h 271"/>
                <a:gd name="T22" fmla="*/ 37 w 259"/>
                <a:gd name="T23" fmla="*/ 144 h 271"/>
                <a:gd name="T24" fmla="*/ 45 w 259"/>
                <a:gd name="T25" fmla="*/ 144 h 271"/>
                <a:gd name="T26" fmla="*/ 74 w 259"/>
                <a:gd name="T27" fmla="*/ 175 h 271"/>
                <a:gd name="T28" fmla="*/ 89 w 259"/>
                <a:gd name="T29" fmla="*/ 207 h 271"/>
                <a:gd name="T30" fmla="*/ 111 w 259"/>
                <a:gd name="T31" fmla="*/ 207 h 271"/>
                <a:gd name="T32" fmla="*/ 134 w 259"/>
                <a:gd name="T33" fmla="*/ 207 h 271"/>
                <a:gd name="T34" fmla="*/ 163 w 259"/>
                <a:gd name="T35" fmla="*/ 215 h 271"/>
                <a:gd name="T36" fmla="*/ 171 w 259"/>
                <a:gd name="T37" fmla="*/ 223 h 271"/>
                <a:gd name="T38" fmla="*/ 200 w 259"/>
                <a:gd name="T39" fmla="*/ 247 h 271"/>
                <a:gd name="T40" fmla="*/ 215 w 259"/>
                <a:gd name="T41" fmla="*/ 271 h 271"/>
                <a:gd name="T42" fmla="*/ 237 w 259"/>
                <a:gd name="T43" fmla="*/ 271 h 271"/>
                <a:gd name="T44" fmla="*/ 252 w 259"/>
                <a:gd name="T45" fmla="*/ 271 h 271"/>
                <a:gd name="T46" fmla="*/ 259 w 259"/>
                <a:gd name="T47" fmla="*/ 263 h 271"/>
                <a:gd name="T48" fmla="*/ 252 w 259"/>
                <a:gd name="T49" fmla="*/ 223 h 271"/>
                <a:gd name="T50" fmla="*/ 237 w 259"/>
                <a:gd name="T51" fmla="*/ 207 h 271"/>
                <a:gd name="T52" fmla="*/ 215 w 259"/>
                <a:gd name="T53" fmla="*/ 175 h 271"/>
                <a:gd name="T54" fmla="*/ 208 w 259"/>
                <a:gd name="T55" fmla="*/ 159 h 271"/>
                <a:gd name="T56" fmla="*/ 208 w 259"/>
                <a:gd name="T57" fmla="*/ 144 h 271"/>
                <a:gd name="T58" fmla="*/ 208 w 259"/>
                <a:gd name="T59" fmla="*/ 120 h 271"/>
                <a:gd name="T60" fmla="*/ 200 w 259"/>
                <a:gd name="T61" fmla="*/ 88 h 271"/>
                <a:gd name="T62" fmla="*/ 186 w 259"/>
                <a:gd name="T63" fmla="*/ 48 h 271"/>
                <a:gd name="T64" fmla="*/ 163 w 259"/>
                <a:gd name="T65" fmla="*/ 40 h 271"/>
                <a:gd name="T66" fmla="*/ 134 w 259"/>
                <a:gd name="T67" fmla="*/ 8 h 271"/>
                <a:gd name="T68" fmla="*/ 111 w 259"/>
                <a:gd name="T69" fmla="*/ 16 h 271"/>
                <a:gd name="T70" fmla="*/ 89 w 259"/>
                <a:gd name="T71"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1">
                  <a:moveTo>
                    <a:pt x="89" y="16"/>
                  </a:moveTo>
                  <a:lnTo>
                    <a:pt x="52" y="48"/>
                  </a:lnTo>
                  <a:lnTo>
                    <a:pt x="45" y="8"/>
                  </a:lnTo>
                  <a:lnTo>
                    <a:pt x="8" y="0"/>
                  </a:lnTo>
                  <a:lnTo>
                    <a:pt x="0" y="8"/>
                  </a:lnTo>
                  <a:lnTo>
                    <a:pt x="8" y="40"/>
                  </a:lnTo>
                  <a:lnTo>
                    <a:pt x="23" y="48"/>
                  </a:lnTo>
                  <a:lnTo>
                    <a:pt x="23" y="72"/>
                  </a:lnTo>
                  <a:lnTo>
                    <a:pt x="23" y="88"/>
                  </a:lnTo>
                  <a:lnTo>
                    <a:pt x="23" y="104"/>
                  </a:lnTo>
                  <a:lnTo>
                    <a:pt x="37" y="120"/>
                  </a:lnTo>
                  <a:lnTo>
                    <a:pt x="37" y="144"/>
                  </a:lnTo>
                  <a:lnTo>
                    <a:pt x="45" y="144"/>
                  </a:lnTo>
                  <a:lnTo>
                    <a:pt x="74" y="175"/>
                  </a:lnTo>
                  <a:lnTo>
                    <a:pt x="89" y="207"/>
                  </a:lnTo>
                  <a:lnTo>
                    <a:pt x="111" y="207"/>
                  </a:lnTo>
                  <a:lnTo>
                    <a:pt x="134" y="207"/>
                  </a:lnTo>
                  <a:lnTo>
                    <a:pt x="163" y="215"/>
                  </a:lnTo>
                  <a:lnTo>
                    <a:pt x="171" y="223"/>
                  </a:lnTo>
                  <a:lnTo>
                    <a:pt x="200" y="247"/>
                  </a:lnTo>
                  <a:lnTo>
                    <a:pt x="215" y="271"/>
                  </a:lnTo>
                  <a:lnTo>
                    <a:pt x="237" y="271"/>
                  </a:lnTo>
                  <a:lnTo>
                    <a:pt x="252" y="271"/>
                  </a:lnTo>
                  <a:lnTo>
                    <a:pt x="259" y="263"/>
                  </a:lnTo>
                  <a:lnTo>
                    <a:pt x="252" y="223"/>
                  </a:lnTo>
                  <a:lnTo>
                    <a:pt x="237" y="207"/>
                  </a:lnTo>
                  <a:lnTo>
                    <a:pt x="215" y="175"/>
                  </a:lnTo>
                  <a:lnTo>
                    <a:pt x="208" y="159"/>
                  </a:lnTo>
                  <a:lnTo>
                    <a:pt x="208" y="144"/>
                  </a:lnTo>
                  <a:lnTo>
                    <a:pt x="208" y="120"/>
                  </a:lnTo>
                  <a:lnTo>
                    <a:pt x="200" y="88"/>
                  </a:lnTo>
                  <a:lnTo>
                    <a:pt x="186" y="48"/>
                  </a:lnTo>
                  <a:lnTo>
                    <a:pt x="163" y="40"/>
                  </a:lnTo>
                  <a:lnTo>
                    <a:pt x="134" y="8"/>
                  </a:lnTo>
                  <a:lnTo>
                    <a:pt x="111" y="16"/>
                  </a:lnTo>
                  <a:lnTo>
                    <a:pt x="89" y="1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81" name="Group 449"/>
          <p:cNvGrpSpPr>
            <a:grpSpLocks/>
          </p:cNvGrpSpPr>
          <p:nvPr/>
        </p:nvGrpSpPr>
        <p:grpSpPr bwMode="auto">
          <a:xfrm>
            <a:off x="4464050" y="4497388"/>
            <a:ext cx="492125" cy="379412"/>
            <a:chOff x="2846" y="20521"/>
            <a:chExt cx="310" cy="239"/>
          </a:xfrm>
        </p:grpSpPr>
        <p:sp>
          <p:nvSpPr>
            <p:cNvPr id="658882" name="Freeform 450"/>
            <p:cNvSpPr>
              <a:spLocks/>
            </p:cNvSpPr>
            <p:nvPr/>
          </p:nvSpPr>
          <p:spPr bwMode="auto">
            <a:xfrm>
              <a:off x="2846" y="20521"/>
              <a:ext cx="310" cy="239"/>
            </a:xfrm>
            <a:custGeom>
              <a:avLst/>
              <a:gdLst>
                <a:gd name="T0" fmla="*/ 163 w 310"/>
                <a:gd name="T1" fmla="*/ 191 h 239"/>
                <a:gd name="T2" fmla="*/ 222 w 310"/>
                <a:gd name="T3" fmla="*/ 191 h 239"/>
                <a:gd name="T4" fmla="*/ 222 w 310"/>
                <a:gd name="T5" fmla="*/ 159 h 239"/>
                <a:gd name="T6" fmla="*/ 251 w 310"/>
                <a:gd name="T7" fmla="*/ 159 h 239"/>
                <a:gd name="T8" fmla="*/ 259 w 310"/>
                <a:gd name="T9" fmla="*/ 135 h 239"/>
                <a:gd name="T10" fmla="*/ 310 w 310"/>
                <a:gd name="T11" fmla="*/ 96 h 239"/>
                <a:gd name="T12" fmla="*/ 310 w 310"/>
                <a:gd name="T13" fmla="*/ 80 h 239"/>
                <a:gd name="T14" fmla="*/ 310 w 310"/>
                <a:gd name="T15" fmla="*/ 64 h 239"/>
                <a:gd name="T16" fmla="*/ 310 w 310"/>
                <a:gd name="T17" fmla="*/ 56 h 239"/>
                <a:gd name="T18" fmla="*/ 303 w 310"/>
                <a:gd name="T19" fmla="*/ 48 h 239"/>
                <a:gd name="T20" fmla="*/ 288 w 310"/>
                <a:gd name="T21" fmla="*/ 8 h 239"/>
                <a:gd name="T22" fmla="*/ 251 w 310"/>
                <a:gd name="T23" fmla="*/ 0 h 239"/>
                <a:gd name="T24" fmla="*/ 222 w 310"/>
                <a:gd name="T25" fmla="*/ 8 h 239"/>
                <a:gd name="T26" fmla="*/ 222 w 310"/>
                <a:gd name="T27" fmla="*/ 16 h 239"/>
                <a:gd name="T28" fmla="*/ 200 w 310"/>
                <a:gd name="T29" fmla="*/ 48 h 239"/>
                <a:gd name="T30" fmla="*/ 178 w 310"/>
                <a:gd name="T31" fmla="*/ 16 h 239"/>
                <a:gd name="T32" fmla="*/ 163 w 310"/>
                <a:gd name="T33" fmla="*/ 16 h 239"/>
                <a:gd name="T34" fmla="*/ 148 w 310"/>
                <a:gd name="T35" fmla="*/ 16 h 239"/>
                <a:gd name="T36" fmla="*/ 126 w 310"/>
                <a:gd name="T37" fmla="*/ 16 h 239"/>
                <a:gd name="T38" fmla="*/ 96 w 310"/>
                <a:gd name="T39" fmla="*/ 16 h 239"/>
                <a:gd name="T40" fmla="*/ 74 w 310"/>
                <a:gd name="T41" fmla="*/ 16 h 239"/>
                <a:gd name="T42" fmla="*/ 59 w 310"/>
                <a:gd name="T43" fmla="*/ 16 h 239"/>
                <a:gd name="T44" fmla="*/ 52 w 310"/>
                <a:gd name="T45" fmla="*/ 48 h 239"/>
                <a:gd name="T46" fmla="*/ 37 w 310"/>
                <a:gd name="T47" fmla="*/ 48 h 239"/>
                <a:gd name="T48" fmla="*/ 8 w 310"/>
                <a:gd name="T49" fmla="*/ 48 h 239"/>
                <a:gd name="T50" fmla="*/ 8 w 310"/>
                <a:gd name="T51" fmla="*/ 56 h 239"/>
                <a:gd name="T52" fmla="*/ 8 w 310"/>
                <a:gd name="T53" fmla="*/ 80 h 239"/>
                <a:gd name="T54" fmla="*/ 0 w 310"/>
                <a:gd name="T55" fmla="*/ 96 h 239"/>
                <a:gd name="T56" fmla="*/ 8 w 310"/>
                <a:gd name="T57" fmla="*/ 104 h 239"/>
                <a:gd name="T58" fmla="*/ 37 w 310"/>
                <a:gd name="T59" fmla="*/ 127 h 239"/>
                <a:gd name="T60" fmla="*/ 37 w 310"/>
                <a:gd name="T61" fmla="*/ 135 h 239"/>
                <a:gd name="T62" fmla="*/ 37 w 310"/>
                <a:gd name="T63" fmla="*/ 159 h 239"/>
                <a:gd name="T64" fmla="*/ 45 w 310"/>
                <a:gd name="T65" fmla="*/ 175 h 239"/>
                <a:gd name="T66" fmla="*/ 52 w 310"/>
                <a:gd name="T67" fmla="*/ 191 h 239"/>
                <a:gd name="T68" fmla="*/ 52 w 310"/>
                <a:gd name="T69" fmla="*/ 223 h 239"/>
                <a:gd name="T70" fmla="*/ 59 w 310"/>
                <a:gd name="T71" fmla="*/ 231 h 239"/>
                <a:gd name="T72" fmla="*/ 74 w 310"/>
                <a:gd name="T73" fmla="*/ 239 h 239"/>
                <a:gd name="T74" fmla="*/ 96 w 310"/>
                <a:gd name="T75" fmla="*/ 239 h 239"/>
                <a:gd name="T76" fmla="*/ 126 w 310"/>
                <a:gd name="T77" fmla="*/ 239 h 239"/>
                <a:gd name="T78" fmla="*/ 163 w 310"/>
                <a:gd name="T79" fmla="*/ 223 h 239"/>
                <a:gd name="T80" fmla="*/ 163 w 310"/>
                <a:gd name="T81"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239">
                  <a:moveTo>
                    <a:pt x="163" y="191"/>
                  </a:moveTo>
                  <a:lnTo>
                    <a:pt x="222" y="191"/>
                  </a:lnTo>
                  <a:lnTo>
                    <a:pt x="222" y="159"/>
                  </a:lnTo>
                  <a:lnTo>
                    <a:pt x="251" y="159"/>
                  </a:lnTo>
                  <a:lnTo>
                    <a:pt x="259" y="135"/>
                  </a:lnTo>
                  <a:lnTo>
                    <a:pt x="310" y="96"/>
                  </a:lnTo>
                  <a:lnTo>
                    <a:pt x="310" y="80"/>
                  </a:lnTo>
                  <a:lnTo>
                    <a:pt x="310" y="64"/>
                  </a:lnTo>
                  <a:lnTo>
                    <a:pt x="310" y="56"/>
                  </a:lnTo>
                  <a:lnTo>
                    <a:pt x="303" y="48"/>
                  </a:lnTo>
                  <a:lnTo>
                    <a:pt x="288" y="8"/>
                  </a:lnTo>
                  <a:lnTo>
                    <a:pt x="251" y="0"/>
                  </a:lnTo>
                  <a:lnTo>
                    <a:pt x="222" y="8"/>
                  </a:lnTo>
                  <a:lnTo>
                    <a:pt x="222" y="16"/>
                  </a:lnTo>
                  <a:lnTo>
                    <a:pt x="200" y="48"/>
                  </a:lnTo>
                  <a:lnTo>
                    <a:pt x="178" y="16"/>
                  </a:lnTo>
                  <a:lnTo>
                    <a:pt x="163" y="16"/>
                  </a:lnTo>
                  <a:lnTo>
                    <a:pt x="148" y="16"/>
                  </a:lnTo>
                  <a:lnTo>
                    <a:pt x="126" y="16"/>
                  </a:lnTo>
                  <a:lnTo>
                    <a:pt x="96" y="16"/>
                  </a:lnTo>
                  <a:lnTo>
                    <a:pt x="74" y="16"/>
                  </a:lnTo>
                  <a:lnTo>
                    <a:pt x="59" y="16"/>
                  </a:lnTo>
                  <a:lnTo>
                    <a:pt x="52" y="48"/>
                  </a:lnTo>
                  <a:lnTo>
                    <a:pt x="37" y="48"/>
                  </a:lnTo>
                  <a:lnTo>
                    <a:pt x="8" y="48"/>
                  </a:lnTo>
                  <a:lnTo>
                    <a:pt x="8" y="56"/>
                  </a:lnTo>
                  <a:lnTo>
                    <a:pt x="8" y="80"/>
                  </a:lnTo>
                  <a:lnTo>
                    <a:pt x="0" y="96"/>
                  </a:lnTo>
                  <a:lnTo>
                    <a:pt x="8" y="104"/>
                  </a:lnTo>
                  <a:lnTo>
                    <a:pt x="37" y="127"/>
                  </a:lnTo>
                  <a:lnTo>
                    <a:pt x="37" y="135"/>
                  </a:lnTo>
                  <a:lnTo>
                    <a:pt x="37" y="159"/>
                  </a:lnTo>
                  <a:lnTo>
                    <a:pt x="45" y="175"/>
                  </a:lnTo>
                  <a:lnTo>
                    <a:pt x="52" y="191"/>
                  </a:lnTo>
                  <a:lnTo>
                    <a:pt x="52" y="223"/>
                  </a:lnTo>
                  <a:lnTo>
                    <a:pt x="59" y="231"/>
                  </a:lnTo>
                  <a:lnTo>
                    <a:pt x="74" y="239"/>
                  </a:lnTo>
                  <a:lnTo>
                    <a:pt x="96" y="239"/>
                  </a:lnTo>
                  <a:lnTo>
                    <a:pt x="126" y="239"/>
                  </a:lnTo>
                  <a:lnTo>
                    <a:pt x="163" y="223"/>
                  </a:lnTo>
                  <a:lnTo>
                    <a:pt x="163" y="19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83" name="Freeform 451"/>
            <p:cNvSpPr>
              <a:spLocks/>
            </p:cNvSpPr>
            <p:nvPr/>
          </p:nvSpPr>
          <p:spPr bwMode="auto">
            <a:xfrm>
              <a:off x="2846" y="20521"/>
              <a:ext cx="310" cy="239"/>
            </a:xfrm>
            <a:custGeom>
              <a:avLst/>
              <a:gdLst>
                <a:gd name="T0" fmla="*/ 163 w 310"/>
                <a:gd name="T1" fmla="*/ 191 h 239"/>
                <a:gd name="T2" fmla="*/ 222 w 310"/>
                <a:gd name="T3" fmla="*/ 191 h 239"/>
                <a:gd name="T4" fmla="*/ 222 w 310"/>
                <a:gd name="T5" fmla="*/ 159 h 239"/>
                <a:gd name="T6" fmla="*/ 251 w 310"/>
                <a:gd name="T7" fmla="*/ 159 h 239"/>
                <a:gd name="T8" fmla="*/ 259 w 310"/>
                <a:gd name="T9" fmla="*/ 135 h 239"/>
                <a:gd name="T10" fmla="*/ 310 w 310"/>
                <a:gd name="T11" fmla="*/ 96 h 239"/>
                <a:gd name="T12" fmla="*/ 310 w 310"/>
                <a:gd name="T13" fmla="*/ 80 h 239"/>
                <a:gd name="T14" fmla="*/ 310 w 310"/>
                <a:gd name="T15" fmla="*/ 64 h 239"/>
                <a:gd name="T16" fmla="*/ 310 w 310"/>
                <a:gd name="T17" fmla="*/ 56 h 239"/>
                <a:gd name="T18" fmla="*/ 303 w 310"/>
                <a:gd name="T19" fmla="*/ 48 h 239"/>
                <a:gd name="T20" fmla="*/ 288 w 310"/>
                <a:gd name="T21" fmla="*/ 8 h 239"/>
                <a:gd name="T22" fmla="*/ 251 w 310"/>
                <a:gd name="T23" fmla="*/ 0 h 239"/>
                <a:gd name="T24" fmla="*/ 222 w 310"/>
                <a:gd name="T25" fmla="*/ 8 h 239"/>
                <a:gd name="T26" fmla="*/ 222 w 310"/>
                <a:gd name="T27" fmla="*/ 16 h 239"/>
                <a:gd name="T28" fmla="*/ 200 w 310"/>
                <a:gd name="T29" fmla="*/ 48 h 239"/>
                <a:gd name="T30" fmla="*/ 178 w 310"/>
                <a:gd name="T31" fmla="*/ 16 h 239"/>
                <a:gd name="T32" fmla="*/ 163 w 310"/>
                <a:gd name="T33" fmla="*/ 16 h 239"/>
                <a:gd name="T34" fmla="*/ 148 w 310"/>
                <a:gd name="T35" fmla="*/ 16 h 239"/>
                <a:gd name="T36" fmla="*/ 126 w 310"/>
                <a:gd name="T37" fmla="*/ 16 h 239"/>
                <a:gd name="T38" fmla="*/ 96 w 310"/>
                <a:gd name="T39" fmla="*/ 16 h 239"/>
                <a:gd name="T40" fmla="*/ 74 w 310"/>
                <a:gd name="T41" fmla="*/ 16 h 239"/>
                <a:gd name="T42" fmla="*/ 59 w 310"/>
                <a:gd name="T43" fmla="*/ 16 h 239"/>
                <a:gd name="T44" fmla="*/ 52 w 310"/>
                <a:gd name="T45" fmla="*/ 48 h 239"/>
                <a:gd name="T46" fmla="*/ 37 w 310"/>
                <a:gd name="T47" fmla="*/ 48 h 239"/>
                <a:gd name="T48" fmla="*/ 8 w 310"/>
                <a:gd name="T49" fmla="*/ 48 h 239"/>
                <a:gd name="T50" fmla="*/ 8 w 310"/>
                <a:gd name="T51" fmla="*/ 56 h 239"/>
                <a:gd name="T52" fmla="*/ 8 w 310"/>
                <a:gd name="T53" fmla="*/ 80 h 239"/>
                <a:gd name="T54" fmla="*/ 0 w 310"/>
                <a:gd name="T55" fmla="*/ 96 h 239"/>
                <a:gd name="T56" fmla="*/ 8 w 310"/>
                <a:gd name="T57" fmla="*/ 104 h 239"/>
                <a:gd name="T58" fmla="*/ 37 w 310"/>
                <a:gd name="T59" fmla="*/ 127 h 239"/>
                <a:gd name="T60" fmla="*/ 37 w 310"/>
                <a:gd name="T61" fmla="*/ 135 h 239"/>
                <a:gd name="T62" fmla="*/ 37 w 310"/>
                <a:gd name="T63" fmla="*/ 159 h 239"/>
                <a:gd name="T64" fmla="*/ 45 w 310"/>
                <a:gd name="T65" fmla="*/ 175 h 239"/>
                <a:gd name="T66" fmla="*/ 52 w 310"/>
                <a:gd name="T67" fmla="*/ 191 h 239"/>
                <a:gd name="T68" fmla="*/ 52 w 310"/>
                <a:gd name="T69" fmla="*/ 223 h 239"/>
                <a:gd name="T70" fmla="*/ 59 w 310"/>
                <a:gd name="T71" fmla="*/ 231 h 239"/>
                <a:gd name="T72" fmla="*/ 74 w 310"/>
                <a:gd name="T73" fmla="*/ 239 h 239"/>
                <a:gd name="T74" fmla="*/ 96 w 310"/>
                <a:gd name="T75" fmla="*/ 239 h 239"/>
                <a:gd name="T76" fmla="*/ 126 w 310"/>
                <a:gd name="T77" fmla="*/ 239 h 239"/>
                <a:gd name="T78" fmla="*/ 163 w 310"/>
                <a:gd name="T79" fmla="*/ 223 h 239"/>
                <a:gd name="T80" fmla="*/ 163 w 310"/>
                <a:gd name="T81"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239">
                  <a:moveTo>
                    <a:pt x="163" y="191"/>
                  </a:moveTo>
                  <a:lnTo>
                    <a:pt x="222" y="191"/>
                  </a:lnTo>
                  <a:lnTo>
                    <a:pt x="222" y="159"/>
                  </a:lnTo>
                  <a:lnTo>
                    <a:pt x="251" y="159"/>
                  </a:lnTo>
                  <a:lnTo>
                    <a:pt x="259" y="135"/>
                  </a:lnTo>
                  <a:lnTo>
                    <a:pt x="310" y="96"/>
                  </a:lnTo>
                  <a:lnTo>
                    <a:pt x="310" y="80"/>
                  </a:lnTo>
                  <a:lnTo>
                    <a:pt x="310" y="64"/>
                  </a:lnTo>
                  <a:lnTo>
                    <a:pt x="310" y="56"/>
                  </a:lnTo>
                  <a:lnTo>
                    <a:pt x="303" y="48"/>
                  </a:lnTo>
                  <a:lnTo>
                    <a:pt x="288" y="8"/>
                  </a:lnTo>
                  <a:lnTo>
                    <a:pt x="251" y="0"/>
                  </a:lnTo>
                  <a:lnTo>
                    <a:pt x="222" y="8"/>
                  </a:lnTo>
                  <a:lnTo>
                    <a:pt x="222" y="16"/>
                  </a:lnTo>
                  <a:lnTo>
                    <a:pt x="200" y="48"/>
                  </a:lnTo>
                  <a:lnTo>
                    <a:pt x="178" y="16"/>
                  </a:lnTo>
                  <a:lnTo>
                    <a:pt x="163" y="16"/>
                  </a:lnTo>
                  <a:lnTo>
                    <a:pt x="148" y="16"/>
                  </a:lnTo>
                  <a:lnTo>
                    <a:pt x="126" y="16"/>
                  </a:lnTo>
                  <a:lnTo>
                    <a:pt x="96" y="16"/>
                  </a:lnTo>
                  <a:lnTo>
                    <a:pt x="74" y="16"/>
                  </a:lnTo>
                  <a:lnTo>
                    <a:pt x="59" y="16"/>
                  </a:lnTo>
                  <a:lnTo>
                    <a:pt x="52" y="48"/>
                  </a:lnTo>
                  <a:lnTo>
                    <a:pt x="37" y="48"/>
                  </a:lnTo>
                  <a:lnTo>
                    <a:pt x="8" y="48"/>
                  </a:lnTo>
                  <a:lnTo>
                    <a:pt x="8" y="56"/>
                  </a:lnTo>
                  <a:lnTo>
                    <a:pt x="8" y="80"/>
                  </a:lnTo>
                  <a:lnTo>
                    <a:pt x="0" y="96"/>
                  </a:lnTo>
                  <a:lnTo>
                    <a:pt x="8" y="104"/>
                  </a:lnTo>
                  <a:lnTo>
                    <a:pt x="37" y="127"/>
                  </a:lnTo>
                  <a:lnTo>
                    <a:pt x="37" y="135"/>
                  </a:lnTo>
                  <a:lnTo>
                    <a:pt x="37" y="159"/>
                  </a:lnTo>
                  <a:lnTo>
                    <a:pt x="45" y="175"/>
                  </a:lnTo>
                  <a:lnTo>
                    <a:pt x="52" y="191"/>
                  </a:lnTo>
                  <a:lnTo>
                    <a:pt x="52" y="223"/>
                  </a:lnTo>
                  <a:lnTo>
                    <a:pt x="59" y="231"/>
                  </a:lnTo>
                  <a:lnTo>
                    <a:pt x="74" y="239"/>
                  </a:lnTo>
                  <a:lnTo>
                    <a:pt x="96" y="239"/>
                  </a:lnTo>
                  <a:lnTo>
                    <a:pt x="126" y="239"/>
                  </a:lnTo>
                  <a:lnTo>
                    <a:pt x="163" y="223"/>
                  </a:lnTo>
                  <a:lnTo>
                    <a:pt x="163" y="19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84" name="Group 452"/>
          <p:cNvGrpSpPr>
            <a:grpSpLocks/>
          </p:cNvGrpSpPr>
          <p:nvPr/>
        </p:nvGrpSpPr>
        <p:grpSpPr bwMode="auto">
          <a:xfrm>
            <a:off x="3375025" y="4433888"/>
            <a:ext cx="23813" cy="63500"/>
            <a:chOff x="2160" y="20481"/>
            <a:chExt cx="15" cy="40"/>
          </a:xfrm>
        </p:grpSpPr>
        <p:sp>
          <p:nvSpPr>
            <p:cNvPr id="658885" name="Freeform 453"/>
            <p:cNvSpPr>
              <a:spLocks/>
            </p:cNvSpPr>
            <p:nvPr/>
          </p:nvSpPr>
          <p:spPr bwMode="auto">
            <a:xfrm>
              <a:off x="2160" y="20481"/>
              <a:ext cx="15" cy="40"/>
            </a:xfrm>
            <a:custGeom>
              <a:avLst/>
              <a:gdLst>
                <a:gd name="T0" fmla="*/ 15 w 15"/>
                <a:gd name="T1" fmla="*/ 8 h 40"/>
                <a:gd name="T2" fmla="*/ 15 w 15"/>
                <a:gd name="T3" fmla="*/ 0 h 40"/>
                <a:gd name="T4" fmla="*/ 0 w 15"/>
                <a:gd name="T5" fmla="*/ 8 h 40"/>
                <a:gd name="T6" fmla="*/ 0 w 15"/>
                <a:gd name="T7" fmla="*/ 32 h 40"/>
                <a:gd name="T8" fmla="*/ 0 w 15"/>
                <a:gd name="T9" fmla="*/ 40 h 40"/>
                <a:gd name="T10" fmla="*/ 15 w 15"/>
                <a:gd name="T11" fmla="*/ 32 h 40"/>
                <a:gd name="T12" fmla="*/ 15 w 15"/>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5" h="40">
                  <a:moveTo>
                    <a:pt x="15" y="8"/>
                  </a:moveTo>
                  <a:lnTo>
                    <a:pt x="15" y="0"/>
                  </a:lnTo>
                  <a:lnTo>
                    <a:pt x="0" y="8"/>
                  </a:lnTo>
                  <a:lnTo>
                    <a:pt x="0" y="32"/>
                  </a:lnTo>
                  <a:lnTo>
                    <a:pt x="0" y="40"/>
                  </a:lnTo>
                  <a:lnTo>
                    <a:pt x="15" y="32"/>
                  </a:lnTo>
                  <a:lnTo>
                    <a:pt x="15" y="8"/>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86" name="Freeform 454"/>
            <p:cNvSpPr>
              <a:spLocks/>
            </p:cNvSpPr>
            <p:nvPr/>
          </p:nvSpPr>
          <p:spPr bwMode="auto">
            <a:xfrm>
              <a:off x="2160" y="20481"/>
              <a:ext cx="15" cy="40"/>
            </a:xfrm>
            <a:custGeom>
              <a:avLst/>
              <a:gdLst>
                <a:gd name="T0" fmla="*/ 15 w 15"/>
                <a:gd name="T1" fmla="*/ 8 h 40"/>
                <a:gd name="T2" fmla="*/ 15 w 15"/>
                <a:gd name="T3" fmla="*/ 0 h 40"/>
                <a:gd name="T4" fmla="*/ 0 w 15"/>
                <a:gd name="T5" fmla="*/ 8 h 40"/>
                <a:gd name="T6" fmla="*/ 0 w 15"/>
                <a:gd name="T7" fmla="*/ 32 h 40"/>
                <a:gd name="T8" fmla="*/ 0 w 15"/>
                <a:gd name="T9" fmla="*/ 40 h 40"/>
                <a:gd name="T10" fmla="*/ 15 w 15"/>
                <a:gd name="T11" fmla="*/ 32 h 40"/>
                <a:gd name="T12" fmla="*/ 15 w 15"/>
                <a:gd name="T13" fmla="*/ 8 h 40"/>
              </a:gdLst>
              <a:ahLst/>
              <a:cxnLst>
                <a:cxn ang="0">
                  <a:pos x="T0" y="T1"/>
                </a:cxn>
                <a:cxn ang="0">
                  <a:pos x="T2" y="T3"/>
                </a:cxn>
                <a:cxn ang="0">
                  <a:pos x="T4" y="T5"/>
                </a:cxn>
                <a:cxn ang="0">
                  <a:pos x="T6" y="T7"/>
                </a:cxn>
                <a:cxn ang="0">
                  <a:pos x="T8" y="T9"/>
                </a:cxn>
                <a:cxn ang="0">
                  <a:pos x="T10" y="T11"/>
                </a:cxn>
                <a:cxn ang="0">
                  <a:pos x="T12" y="T13"/>
                </a:cxn>
              </a:cxnLst>
              <a:rect l="0" t="0" r="r" b="b"/>
              <a:pathLst>
                <a:path w="15" h="40">
                  <a:moveTo>
                    <a:pt x="15" y="8"/>
                  </a:moveTo>
                  <a:lnTo>
                    <a:pt x="15" y="0"/>
                  </a:lnTo>
                  <a:lnTo>
                    <a:pt x="0" y="8"/>
                  </a:lnTo>
                  <a:lnTo>
                    <a:pt x="0" y="32"/>
                  </a:lnTo>
                  <a:lnTo>
                    <a:pt x="0" y="40"/>
                  </a:lnTo>
                  <a:lnTo>
                    <a:pt x="15" y="32"/>
                  </a:lnTo>
                  <a:lnTo>
                    <a:pt x="15" y="8"/>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87" name="Group 455"/>
          <p:cNvGrpSpPr>
            <a:grpSpLocks/>
          </p:cNvGrpSpPr>
          <p:nvPr/>
        </p:nvGrpSpPr>
        <p:grpSpPr bwMode="auto">
          <a:xfrm>
            <a:off x="4687888" y="5662613"/>
            <a:ext cx="33337" cy="38100"/>
            <a:chOff x="2987" y="21255"/>
            <a:chExt cx="21" cy="24"/>
          </a:xfrm>
        </p:grpSpPr>
        <p:sp>
          <p:nvSpPr>
            <p:cNvPr id="658888" name="Freeform 456"/>
            <p:cNvSpPr>
              <a:spLocks/>
            </p:cNvSpPr>
            <p:nvPr/>
          </p:nvSpPr>
          <p:spPr bwMode="auto">
            <a:xfrm>
              <a:off x="2987" y="21255"/>
              <a:ext cx="21" cy="24"/>
            </a:xfrm>
            <a:custGeom>
              <a:avLst/>
              <a:gdLst>
                <a:gd name="T0" fmla="*/ 14 w 21"/>
                <a:gd name="T1" fmla="*/ 0 h 24"/>
                <a:gd name="T2" fmla="*/ 0 w 21"/>
                <a:gd name="T3" fmla="*/ 16 h 24"/>
                <a:gd name="T4" fmla="*/ 0 w 21"/>
                <a:gd name="T5" fmla="*/ 24 h 24"/>
                <a:gd name="T6" fmla="*/ 21 w 21"/>
                <a:gd name="T7" fmla="*/ 16 h 24"/>
                <a:gd name="T8" fmla="*/ 14 w 21"/>
                <a:gd name="T9" fmla="*/ 0 h 24"/>
              </a:gdLst>
              <a:ahLst/>
              <a:cxnLst>
                <a:cxn ang="0">
                  <a:pos x="T0" y="T1"/>
                </a:cxn>
                <a:cxn ang="0">
                  <a:pos x="T2" y="T3"/>
                </a:cxn>
                <a:cxn ang="0">
                  <a:pos x="T4" y="T5"/>
                </a:cxn>
                <a:cxn ang="0">
                  <a:pos x="T6" y="T7"/>
                </a:cxn>
                <a:cxn ang="0">
                  <a:pos x="T8" y="T9"/>
                </a:cxn>
              </a:cxnLst>
              <a:rect l="0" t="0" r="r" b="b"/>
              <a:pathLst>
                <a:path w="21" h="24">
                  <a:moveTo>
                    <a:pt x="14" y="0"/>
                  </a:moveTo>
                  <a:lnTo>
                    <a:pt x="0" y="16"/>
                  </a:lnTo>
                  <a:lnTo>
                    <a:pt x="0" y="24"/>
                  </a:lnTo>
                  <a:lnTo>
                    <a:pt x="21" y="16"/>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89" name="Freeform 457"/>
            <p:cNvSpPr>
              <a:spLocks/>
            </p:cNvSpPr>
            <p:nvPr/>
          </p:nvSpPr>
          <p:spPr bwMode="auto">
            <a:xfrm>
              <a:off x="2987" y="21255"/>
              <a:ext cx="21" cy="24"/>
            </a:xfrm>
            <a:custGeom>
              <a:avLst/>
              <a:gdLst>
                <a:gd name="T0" fmla="*/ 14 w 21"/>
                <a:gd name="T1" fmla="*/ 0 h 24"/>
                <a:gd name="T2" fmla="*/ 0 w 21"/>
                <a:gd name="T3" fmla="*/ 16 h 24"/>
                <a:gd name="T4" fmla="*/ 0 w 21"/>
                <a:gd name="T5" fmla="*/ 24 h 24"/>
                <a:gd name="T6" fmla="*/ 21 w 21"/>
                <a:gd name="T7" fmla="*/ 16 h 24"/>
                <a:gd name="T8" fmla="*/ 14 w 21"/>
                <a:gd name="T9" fmla="*/ 0 h 24"/>
              </a:gdLst>
              <a:ahLst/>
              <a:cxnLst>
                <a:cxn ang="0">
                  <a:pos x="T0" y="T1"/>
                </a:cxn>
                <a:cxn ang="0">
                  <a:pos x="T2" y="T3"/>
                </a:cxn>
                <a:cxn ang="0">
                  <a:pos x="T4" y="T5"/>
                </a:cxn>
                <a:cxn ang="0">
                  <a:pos x="T6" y="T7"/>
                </a:cxn>
                <a:cxn ang="0">
                  <a:pos x="T8" y="T9"/>
                </a:cxn>
              </a:cxnLst>
              <a:rect l="0" t="0" r="r" b="b"/>
              <a:pathLst>
                <a:path w="21" h="24">
                  <a:moveTo>
                    <a:pt x="14" y="0"/>
                  </a:moveTo>
                  <a:lnTo>
                    <a:pt x="0" y="16"/>
                  </a:lnTo>
                  <a:lnTo>
                    <a:pt x="0" y="24"/>
                  </a:lnTo>
                  <a:lnTo>
                    <a:pt x="21" y="16"/>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90" name="Group 458"/>
          <p:cNvGrpSpPr>
            <a:grpSpLocks/>
          </p:cNvGrpSpPr>
          <p:nvPr/>
        </p:nvGrpSpPr>
        <p:grpSpPr bwMode="auto">
          <a:xfrm>
            <a:off x="3621088" y="4940300"/>
            <a:ext cx="34925" cy="63500"/>
            <a:chOff x="2315" y="20800"/>
            <a:chExt cx="22" cy="40"/>
          </a:xfrm>
        </p:grpSpPr>
        <p:sp>
          <p:nvSpPr>
            <p:cNvPr id="658891" name="Freeform 459"/>
            <p:cNvSpPr>
              <a:spLocks/>
            </p:cNvSpPr>
            <p:nvPr/>
          </p:nvSpPr>
          <p:spPr bwMode="auto">
            <a:xfrm>
              <a:off x="2315" y="20800"/>
              <a:ext cx="22" cy="40"/>
            </a:xfrm>
            <a:custGeom>
              <a:avLst/>
              <a:gdLst>
                <a:gd name="T0" fmla="*/ 22 w 22"/>
                <a:gd name="T1" fmla="*/ 0 h 40"/>
                <a:gd name="T2" fmla="*/ 0 w 22"/>
                <a:gd name="T3" fmla="*/ 0 h 40"/>
                <a:gd name="T4" fmla="*/ 0 w 22"/>
                <a:gd name="T5" fmla="*/ 32 h 40"/>
                <a:gd name="T6" fmla="*/ 0 w 22"/>
                <a:gd name="T7" fmla="*/ 40 h 40"/>
                <a:gd name="T8" fmla="*/ 22 w 22"/>
                <a:gd name="T9" fmla="*/ 40 h 40"/>
                <a:gd name="T10" fmla="*/ 22 w 22"/>
                <a:gd name="T11" fmla="*/ 32 h 40"/>
                <a:gd name="T12" fmla="*/ 22 w 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 h="40">
                  <a:moveTo>
                    <a:pt x="22" y="0"/>
                  </a:moveTo>
                  <a:lnTo>
                    <a:pt x="0" y="0"/>
                  </a:lnTo>
                  <a:lnTo>
                    <a:pt x="0" y="32"/>
                  </a:lnTo>
                  <a:lnTo>
                    <a:pt x="0" y="40"/>
                  </a:lnTo>
                  <a:lnTo>
                    <a:pt x="22" y="40"/>
                  </a:lnTo>
                  <a:lnTo>
                    <a:pt x="22" y="32"/>
                  </a:lnTo>
                  <a:lnTo>
                    <a:pt x="2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92" name="Freeform 460"/>
            <p:cNvSpPr>
              <a:spLocks/>
            </p:cNvSpPr>
            <p:nvPr/>
          </p:nvSpPr>
          <p:spPr bwMode="auto">
            <a:xfrm>
              <a:off x="2315" y="20800"/>
              <a:ext cx="22" cy="40"/>
            </a:xfrm>
            <a:custGeom>
              <a:avLst/>
              <a:gdLst>
                <a:gd name="T0" fmla="*/ 22 w 22"/>
                <a:gd name="T1" fmla="*/ 0 h 40"/>
                <a:gd name="T2" fmla="*/ 0 w 22"/>
                <a:gd name="T3" fmla="*/ 0 h 40"/>
                <a:gd name="T4" fmla="*/ 0 w 22"/>
                <a:gd name="T5" fmla="*/ 32 h 40"/>
                <a:gd name="T6" fmla="*/ 0 w 22"/>
                <a:gd name="T7" fmla="*/ 40 h 40"/>
                <a:gd name="T8" fmla="*/ 22 w 22"/>
                <a:gd name="T9" fmla="*/ 40 h 40"/>
                <a:gd name="T10" fmla="*/ 22 w 22"/>
                <a:gd name="T11" fmla="*/ 32 h 40"/>
                <a:gd name="T12" fmla="*/ 22 w 2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2" h="40">
                  <a:moveTo>
                    <a:pt x="22" y="0"/>
                  </a:moveTo>
                  <a:lnTo>
                    <a:pt x="0" y="0"/>
                  </a:lnTo>
                  <a:lnTo>
                    <a:pt x="0" y="32"/>
                  </a:lnTo>
                  <a:lnTo>
                    <a:pt x="0" y="40"/>
                  </a:lnTo>
                  <a:lnTo>
                    <a:pt x="22" y="40"/>
                  </a:lnTo>
                  <a:lnTo>
                    <a:pt x="22" y="32"/>
                  </a:lnTo>
                  <a:lnTo>
                    <a:pt x="2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93" name="Group 461"/>
          <p:cNvGrpSpPr>
            <a:grpSpLocks/>
          </p:cNvGrpSpPr>
          <p:nvPr/>
        </p:nvGrpSpPr>
        <p:grpSpPr bwMode="auto">
          <a:xfrm>
            <a:off x="3597275" y="4699000"/>
            <a:ext cx="58738" cy="63500"/>
            <a:chOff x="2300" y="20648"/>
            <a:chExt cx="37" cy="40"/>
          </a:xfrm>
        </p:grpSpPr>
        <p:sp>
          <p:nvSpPr>
            <p:cNvPr id="658894" name="Freeform 462"/>
            <p:cNvSpPr>
              <a:spLocks/>
            </p:cNvSpPr>
            <p:nvPr/>
          </p:nvSpPr>
          <p:spPr bwMode="auto">
            <a:xfrm>
              <a:off x="2300" y="20648"/>
              <a:ext cx="37" cy="40"/>
            </a:xfrm>
            <a:custGeom>
              <a:avLst/>
              <a:gdLst>
                <a:gd name="T0" fmla="*/ 0 w 37"/>
                <a:gd name="T1" fmla="*/ 40 h 40"/>
                <a:gd name="T2" fmla="*/ 30 w 37"/>
                <a:gd name="T3" fmla="*/ 40 h 40"/>
                <a:gd name="T4" fmla="*/ 30 w 37"/>
                <a:gd name="T5" fmla="*/ 32 h 40"/>
                <a:gd name="T6" fmla="*/ 37 w 37"/>
                <a:gd name="T7" fmla="*/ 32 h 40"/>
                <a:gd name="T8" fmla="*/ 37 w 37"/>
                <a:gd name="T9" fmla="*/ 8 h 40"/>
                <a:gd name="T10" fmla="*/ 30 w 37"/>
                <a:gd name="T11" fmla="*/ 0 h 40"/>
                <a:gd name="T12" fmla="*/ 0 w 37"/>
                <a:gd name="T13" fmla="*/ 8 h 40"/>
                <a:gd name="T14" fmla="*/ 0 w 37"/>
                <a:gd name="T15" fmla="*/ 32 h 40"/>
                <a:gd name="T16" fmla="*/ 0 w 3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0" y="40"/>
                  </a:moveTo>
                  <a:lnTo>
                    <a:pt x="30" y="40"/>
                  </a:lnTo>
                  <a:lnTo>
                    <a:pt x="30" y="32"/>
                  </a:lnTo>
                  <a:lnTo>
                    <a:pt x="37" y="32"/>
                  </a:lnTo>
                  <a:lnTo>
                    <a:pt x="37" y="8"/>
                  </a:lnTo>
                  <a:lnTo>
                    <a:pt x="30" y="0"/>
                  </a:lnTo>
                  <a:lnTo>
                    <a:pt x="0" y="8"/>
                  </a:lnTo>
                  <a:lnTo>
                    <a:pt x="0" y="32"/>
                  </a:lnTo>
                  <a:lnTo>
                    <a:pt x="0" y="4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95" name="Freeform 463"/>
            <p:cNvSpPr>
              <a:spLocks/>
            </p:cNvSpPr>
            <p:nvPr/>
          </p:nvSpPr>
          <p:spPr bwMode="auto">
            <a:xfrm>
              <a:off x="2300" y="20648"/>
              <a:ext cx="37" cy="40"/>
            </a:xfrm>
            <a:custGeom>
              <a:avLst/>
              <a:gdLst>
                <a:gd name="T0" fmla="*/ 0 w 37"/>
                <a:gd name="T1" fmla="*/ 40 h 40"/>
                <a:gd name="T2" fmla="*/ 30 w 37"/>
                <a:gd name="T3" fmla="*/ 40 h 40"/>
                <a:gd name="T4" fmla="*/ 30 w 37"/>
                <a:gd name="T5" fmla="*/ 32 h 40"/>
                <a:gd name="T6" fmla="*/ 37 w 37"/>
                <a:gd name="T7" fmla="*/ 32 h 40"/>
                <a:gd name="T8" fmla="*/ 37 w 37"/>
                <a:gd name="T9" fmla="*/ 8 h 40"/>
                <a:gd name="T10" fmla="*/ 30 w 37"/>
                <a:gd name="T11" fmla="*/ 0 h 40"/>
                <a:gd name="T12" fmla="*/ 0 w 37"/>
                <a:gd name="T13" fmla="*/ 8 h 40"/>
                <a:gd name="T14" fmla="*/ 0 w 37"/>
                <a:gd name="T15" fmla="*/ 32 h 40"/>
                <a:gd name="T16" fmla="*/ 0 w 37"/>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0">
                  <a:moveTo>
                    <a:pt x="0" y="40"/>
                  </a:moveTo>
                  <a:lnTo>
                    <a:pt x="30" y="40"/>
                  </a:lnTo>
                  <a:lnTo>
                    <a:pt x="30" y="32"/>
                  </a:lnTo>
                  <a:lnTo>
                    <a:pt x="37" y="32"/>
                  </a:lnTo>
                  <a:lnTo>
                    <a:pt x="37" y="8"/>
                  </a:lnTo>
                  <a:lnTo>
                    <a:pt x="30" y="0"/>
                  </a:lnTo>
                  <a:lnTo>
                    <a:pt x="0" y="8"/>
                  </a:lnTo>
                  <a:lnTo>
                    <a:pt x="0" y="32"/>
                  </a:lnTo>
                  <a:lnTo>
                    <a:pt x="0" y="4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96" name="Group 464"/>
          <p:cNvGrpSpPr>
            <a:grpSpLocks/>
          </p:cNvGrpSpPr>
          <p:nvPr/>
        </p:nvGrpSpPr>
        <p:grpSpPr bwMode="auto">
          <a:xfrm>
            <a:off x="3762375" y="5245100"/>
            <a:ext cx="58738" cy="50800"/>
            <a:chOff x="2404" y="20992"/>
            <a:chExt cx="37" cy="32"/>
          </a:xfrm>
        </p:grpSpPr>
        <p:sp>
          <p:nvSpPr>
            <p:cNvPr id="658897" name="Freeform 465"/>
            <p:cNvSpPr>
              <a:spLocks/>
            </p:cNvSpPr>
            <p:nvPr/>
          </p:nvSpPr>
          <p:spPr bwMode="auto">
            <a:xfrm>
              <a:off x="2404" y="20992"/>
              <a:ext cx="37" cy="32"/>
            </a:xfrm>
            <a:custGeom>
              <a:avLst/>
              <a:gdLst>
                <a:gd name="T0" fmla="*/ 23 w 37"/>
                <a:gd name="T1" fmla="*/ 0 h 32"/>
                <a:gd name="T2" fmla="*/ 8 w 37"/>
                <a:gd name="T3" fmla="*/ 0 h 32"/>
                <a:gd name="T4" fmla="*/ 0 w 37"/>
                <a:gd name="T5" fmla="*/ 24 h 32"/>
                <a:gd name="T6" fmla="*/ 0 w 37"/>
                <a:gd name="T7" fmla="*/ 32 h 32"/>
                <a:gd name="T8" fmla="*/ 8 w 37"/>
                <a:gd name="T9" fmla="*/ 32 h 32"/>
                <a:gd name="T10" fmla="*/ 23 w 37"/>
                <a:gd name="T11" fmla="*/ 32 h 32"/>
                <a:gd name="T12" fmla="*/ 37 w 37"/>
                <a:gd name="T13" fmla="*/ 32 h 32"/>
                <a:gd name="T14" fmla="*/ 37 w 37"/>
                <a:gd name="T15" fmla="*/ 24 h 32"/>
                <a:gd name="T16" fmla="*/ 23 w 3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23" y="0"/>
                  </a:moveTo>
                  <a:lnTo>
                    <a:pt x="8" y="0"/>
                  </a:lnTo>
                  <a:lnTo>
                    <a:pt x="0" y="24"/>
                  </a:lnTo>
                  <a:lnTo>
                    <a:pt x="0" y="32"/>
                  </a:lnTo>
                  <a:lnTo>
                    <a:pt x="8" y="32"/>
                  </a:lnTo>
                  <a:lnTo>
                    <a:pt x="23" y="32"/>
                  </a:lnTo>
                  <a:lnTo>
                    <a:pt x="37" y="32"/>
                  </a:lnTo>
                  <a:lnTo>
                    <a:pt x="37" y="24"/>
                  </a:lnTo>
                  <a:lnTo>
                    <a:pt x="23"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898" name="Freeform 466"/>
            <p:cNvSpPr>
              <a:spLocks/>
            </p:cNvSpPr>
            <p:nvPr/>
          </p:nvSpPr>
          <p:spPr bwMode="auto">
            <a:xfrm>
              <a:off x="2404" y="20992"/>
              <a:ext cx="37" cy="32"/>
            </a:xfrm>
            <a:custGeom>
              <a:avLst/>
              <a:gdLst>
                <a:gd name="T0" fmla="*/ 23 w 37"/>
                <a:gd name="T1" fmla="*/ 0 h 32"/>
                <a:gd name="T2" fmla="*/ 8 w 37"/>
                <a:gd name="T3" fmla="*/ 0 h 32"/>
                <a:gd name="T4" fmla="*/ 0 w 37"/>
                <a:gd name="T5" fmla="*/ 24 h 32"/>
                <a:gd name="T6" fmla="*/ 0 w 37"/>
                <a:gd name="T7" fmla="*/ 32 h 32"/>
                <a:gd name="T8" fmla="*/ 8 w 37"/>
                <a:gd name="T9" fmla="*/ 32 h 32"/>
                <a:gd name="T10" fmla="*/ 23 w 37"/>
                <a:gd name="T11" fmla="*/ 32 h 32"/>
                <a:gd name="T12" fmla="*/ 37 w 37"/>
                <a:gd name="T13" fmla="*/ 32 h 32"/>
                <a:gd name="T14" fmla="*/ 37 w 37"/>
                <a:gd name="T15" fmla="*/ 24 h 32"/>
                <a:gd name="T16" fmla="*/ 23 w 3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2">
                  <a:moveTo>
                    <a:pt x="23" y="0"/>
                  </a:moveTo>
                  <a:lnTo>
                    <a:pt x="8" y="0"/>
                  </a:lnTo>
                  <a:lnTo>
                    <a:pt x="0" y="24"/>
                  </a:lnTo>
                  <a:lnTo>
                    <a:pt x="0" y="32"/>
                  </a:lnTo>
                  <a:lnTo>
                    <a:pt x="8" y="32"/>
                  </a:lnTo>
                  <a:lnTo>
                    <a:pt x="23" y="32"/>
                  </a:lnTo>
                  <a:lnTo>
                    <a:pt x="37" y="32"/>
                  </a:lnTo>
                  <a:lnTo>
                    <a:pt x="37" y="24"/>
                  </a:lnTo>
                  <a:lnTo>
                    <a:pt x="23"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899" name="Group 467"/>
          <p:cNvGrpSpPr>
            <a:grpSpLocks/>
          </p:cNvGrpSpPr>
          <p:nvPr/>
        </p:nvGrpSpPr>
        <p:grpSpPr bwMode="auto">
          <a:xfrm>
            <a:off x="4302125" y="5245100"/>
            <a:ext cx="411163" cy="430213"/>
            <a:chOff x="2735" y="20992"/>
            <a:chExt cx="259" cy="271"/>
          </a:xfrm>
        </p:grpSpPr>
        <p:sp>
          <p:nvSpPr>
            <p:cNvPr id="658900" name="Freeform 468"/>
            <p:cNvSpPr>
              <a:spLocks/>
            </p:cNvSpPr>
            <p:nvPr/>
          </p:nvSpPr>
          <p:spPr bwMode="auto">
            <a:xfrm>
              <a:off x="2735" y="20992"/>
              <a:ext cx="259" cy="271"/>
            </a:xfrm>
            <a:custGeom>
              <a:avLst/>
              <a:gdLst>
                <a:gd name="T0" fmla="*/ 89 w 259"/>
                <a:gd name="T1" fmla="*/ 16 h 271"/>
                <a:gd name="T2" fmla="*/ 52 w 259"/>
                <a:gd name="T3" fmla="*/ 48 h 271"/>
                <a:gd name="T4" fmla="*/ 45 w 259"/>
                <a:gd name="T5" fmla="*/ 8 h 271"/>
                <a:gd name="T6" fmla="*/ 8 w 259"/>
                <a:gd name="T7" fmla="*/ 0 h 271"/>
                <a:gd name="T8" fmla="*/ 0 w 259"/>
                <a:gd name="T9" fmla="*/ 8 h 271"/>
                <a:gd name="T10" fmla="*/ 8 w 259"/>
                <a:gd name="T11" fmla="*/ 40 h 271"/>
                <a:gd name="T12" fmla="*/ 23 w 259"/>
                <a:gd name="T13" fmla="*/ 48 h 271"/>
                <a:gd name="T14" fmla="*/ 23 w 259"/>
                <a:gd name="T15" fmla="*/ 72 h 271"/>
                <a:gd name="T16" fmla="*/ 23 w 259"/>
                <a:gd name="T17" fmla="*/ 88 h 271"/>
                <a:gd name="T18" fmla="*/ 23 w 259"/>
                <a:gd name="T19" fmla="*/ 104 h 271"/>
                <a:gd name="T20" fmla="*/ 37 w 259"/>
                <a:gd name="T21" fmla="*/ 120 h 271"/>
                <a:gd name="T22" fmla="*/ 37 w 259"/>
                <a:gd name="T23" fmla="*/ 144 h 271"/>
                <a:gd name="T24" fmla="*/ 45 w 259"/>
                <a:gd name="T25" fmla="*/ 144 h 271"/>
                <a:gd name="T26" fmla="*/ 74 w 259"/>
                <a:gd name="T27" fmla="*/ 175 h 271"/>
                <a:gd name="T28" fmla="*/ 89 w 259"/>
                <a:gd name="T29" fmla="*/ 207 h 271"/>
                <a:gd name="T30" fmla="*/ 111 w 259"/>
                <a:gd name="T31" fmla="*/ 207 h 271"/>
                <a:gd name="T32" fmla="*/ 134 w 259"/>
                <a:gd name="T33" fmla="*/ 207 h 271"/>
                <a:gd name="T34" fmla="*/ 163 w 259"/>
                <a:gd name="T35" fmla="*/ 215 h 271"/>
                <a:gd name="T36" fmla="*/ 171 w 259"/>
                <a:gd name="T37" fmla="*/ 223 h 271"/>
                <a:gd name="T38" fmla="*/ 200 w 259"/>
                <a:gd name="T39" fmla="*/ 247 h 271"/>
                <a:gd name="T40" fmla="*/ 215 w 259"/>
                <a:gd name="T41" fmla="*/ 271 h 271"/>
                <a:gd name="T42" fmla="*/ 237 w 259"/>
                <a:gd name="T43" fmla="*/ 271 h 271"/>
                <a:gd name="T44" fmla="*/ 252 w 259"/>
                <a:gd name="T45" fmla="*/ 271 h 271"/>
                <a:gd name="T46" fmla="*/ 259 w 259"/>
                <a:gd name="T47" fmla="*/ 263 h 271"/>
                <a:gd name="T48" fmla="*/ 252 w 259"/>
                <a:gd name="T49" fmla="*/ 223 h 271"/>
                <a:gd name="T50" fmla="*/ 237 w 259"/>
                <a:gd name="T51" fmla="*/ 207 h 271"/>
                <a:gd name="T52" fmla="*/ 215 w 259"/>
                <a:gd name="T53" fmla="*/ 175 h 271"/>
                <a:gd name="T54" fmla="*/ 208 w 259"/>
                <a:gd name="T55" fmla="*/ 159 h 271"/>
                <a:gd name="T56" fmla="*/ 208 w 259"/>
                <a:gd name="T57" fmla="*/ 144 h 271"/>
                <a:gd name="T58" fmla="*/ 208 w 259"/>
                <a:gd name="T59" fmla="*/ 120 h 271"/>
                <a:gd name="T60" fmla="*/ 200 w 259"/>
                <a:gd name="T61" fmla="*/ 88 h 271"/>
                <a:gd name="T62" fmla="*/ 186 w 259"/>
                <a:gd name="T63" fmla="*/ 48 h 271"/>
                <a:gd name="T64" fmla="*/ 163 w 259"/>
                <a:gd name="T65" fmla="*/ 40 h 271"/>
                <a:gd name="T66" fmla="*/ 134 w 259"/>
                <a:gd name="T67" fmla="*/ 8 h 271"/>
                <a:gd name="T68" fmla="*/ 111 w 259"/>
                <a:gd name="T69" fmla="*/ 16 h 271"/>
                <a:gd name="T70" fmla="*/ 89 w 259"/>
                <a:gd name="T71"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1">
                  <a:moveTo>
                    <a:pt x="89" y="16"/>
                  </a:moveTo>
                  <a:lnTo>
                    <a:pt x="52" y="48"/>
                  </a:lnTo>
                  <a:lnTo>
                    <a:pt x="45" y="8"/>
                  </a:lnTo>
                  <a:lnTo>
                    <a:pt x="8" y="0"/>
                  </a:lnTo>
                  <a:lnTo>
                    <a:pt x="0" y="8"/>
                  </a:lnTo>
                  <a:lnTo>
                    <a:pt x="8" y="40"/>
                  </a:lnTo>
                  <a:lnTo>
                    <a:pt x="23" y="48"/>
                  </a:lnTo>
                  <a:lnTo>
                    <a:pt x="23" y="72"/>
                  </a:lnTo>
                  <a:lnTo>
                    <a:pt x="23" y="88"/>
                  </a:lnTo>
                  <a:lnTo>
                    <a:pt x="23" y="104"/>
                  </a:lnTo>
                  <a:lnTo>
                    <a:pt x="37" y="120"/>
                  </a:lnTo>
                  <a:lnTo>
                    <a:pt x="37" y="144"/>
                  </a:lnTo>
                  <a:lnTo>
                    <a:pt x="45" y="144"/>
                  </a:lnTo>
                  <a:lnTo>
                    <a:pt x="74" y="175"/>
                  </a:lnTo>
                  <a:lnTo>
                    <a:pt x="89" y="207"/>
                  </a:lnTo>
                  <a:lnTo>
                    <a:pt x="111" y="207"/>
                  </a:lnTo>
                  <a:lnTo>
                    <a:pt x="134" y="207"/>
                  </a:lnTo>
                  <a:lnTo>
                    <a:pt x="163" y="215"/>
                  </a:lnTo>
                  <a:lnTo>
                    <a:pt x="171" y="223"/>
                  </a:lnTo>
                  <a:lnTo>
                    <a:pt x="200" y="247"/>
                  </a:lnTo>
                  <a:lnTo>
                    <a:pt x="215" y="271"/>
                  </a:lnTo>
                  <a:lnTo>
                    <a:pt x="237" y="271"/>
                  </a:lnTo>
                  <a:lnTo>
                    <a:pt x="252" y="271"/>
                  </a:lnTo>
                  <a:lnTo>
                    <a:pt x="259" y="263"/>
                  </a:lnTo>
                  <a:lnTo>
                    <a:pt x="252" y="223"/>
                  </a:lnTo>
                  <a:lnTo>
                    <a:pt x="237" y="207"/>
                  </a:lnTo>
                  <a:lnTo>
                    <a:pt x="215" y="175"/>
                  </a:lnTo>
                  <a:lnTo>
                    <a:pt x="208" y="159"/>
                  </a:lnTo>
                  <a:lnTo>
                    <a:pt x="208" y="144"/>
                  </a:lnTo>
                  <a:lnTo>
                    <a:pt x="208" y="120"/>
                  </a:lnTo>
                  <a:lnTo>
                    <a:pt x="200" y="88"/>
                  </a:lnTo>
                  <a:lnTo>
                    <a:pt x="186" y="48"/>
                  </a:lnTo>
                  <a:lnTo>
                    <a:pt x="163" y="40"/>
                  </a:lnTo>
                  <a:lnTo>
                    <a:pt x="134" y="8"/>
                  </a:lnTo>
                  <a:lnTo>
                    <a:pt x="111" y="16"/>
                  </a:lnTo>
                  <a:lnTo>
                    <a:pt x="89" y="16"/>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01" name="Freeform 469"/>
            <p:cNvSpPr>
              <a:spLocks/>
            </p:cNvSpPr>
            <p:nvPr/>
          </p:nvSpPr>
          <p:spPr bwMode="auto">
            <a:xfrm>
              <a:off x="2735" y="20992"/>
              <a:ext cx="259" cy="271"/>
            </a:xfrm>
            <a:custGeom>
              <a:avLst/>
              <a:gdLst>
                <a:gd name="T0" fmla="*/ 89 w 259"/>
                <a:gd name="T1" fmla="*/ 16 h 271"/>
                <a:gd name="T2" fmla="*/ 52 w 259"/>
                <a:gd name="T3" fmla="*/ 48 h 271"/>
                <a:gd name="T4" fmla="*/ 45 w 259"/>
                <a:gd name="T5" fmla="*/ 8 h 271"/>
                <a:gd name="T6" fmla="*/ 8 w 259"/>
                <a:gd name="T7" fmla="*/ 0 h 271"/>
                <a:gd name="T8" fmla="*/ 0 w 259"/>
                <a:gd name="T9" fmla="*/ 8 h 271"/>
                <a:gd name="T10" fmla="*/ 8 w 259"/>
                <a:gd name="T11" fmla="*/ 40 h 271"/>
                <a:gd name="T12" fmla="*/ 23 w 259"/>
                <a:gd name="T13" fmla="*/ 48 h 271"/>
                <a:gd name="T14" fmla="*/ 23 w 259"/>
                <a:gd name="T15" fmla="*/ 72 h 271"/>
                <a:gd name="T16" fmla="*/ 23 w 259"/>
                <a:gd name="T17" fmla="*/ 88 h 271"/>
                <a:gd name="T18" fmla="*/ 23 w 259"/>
                <a:gd name="T19" fmla="*/ 104 h 271"/>
                <a:gd name="T20" fmla="*/ 37 w 259"/>
                <a:gd name="T21" fmla="*/ 120 h 271"/>
                <a:gd name="T22" fmla="*/ 37 w 259"/>
                <a:gd name="T23" fmla="*/ 144 h 271"/>
                <a:gd name="T24" fmla="*/ 45 w 259"/>
                <a:gd name="T25" fmla="*/ 144 h 271"/>
                <a:gd name="T26" fmla="*/ 74 w 259"/>
                <a:gd name="T27" fmla="*/ 175 h 271"/>
                <a:gd name="T28" fmla="*/ 89 w 259"/>
                <a:gd name="T29" fmla="*/ 207 h 271"/>
                <a:gd name="T30" fmla="*/ 111 w 259"/>
                <a:gd name="T31" fmla="*/ 207 h 271"/>
                <a:gd name="T32" fmla="*/ 134 w 259"/>
                <a:gd name="T33" fmla="*/ 207 h 271"/>
                <a:gd name="T34" fmla="*/ 163 w 259"/>
                <a:gd name="T35" fmla="*/ 215 h 271"/>
                <a:gd name="T36" fmla="*/ 171 w 259"/>
                <a:gd name="T37" fmla="*/ 223 h 271"/>
                <a:gd name="T38" fmla="*/ 200 w 259"/>
                <a:gd name="T39" fmla="*/ 247 h 271"/>
                <a:gd name="T40" fmla="*/ 215 w 259"/>
                <a:gd name="T41" fmla="*/ 271 h 271"/>
                <a:gd name="T42" fmla="*/ 237 w 259"/>
                <a:gd name="T43" fmla="*/ 271 h 271"/>
                <a:gd name="T44" fmla="*/ 252 w 259"/>
                <a:gd name="T45" fmla="*/ 271 h 271"/>
                <a:gd name="T46" fmla="*/ 259 w 259"/>
                <a:gd name="T47" fmla="*/ 263 h 271"/>
                <a:gd name="T48" fmla="*/ 252 w 259"/>
                <a:gd name="T49" fmla="*/ 223 h 271"/>
                <a:gd name="T50" fmla="*/ 237 w 259"/>
                <a:gd name="T51" fmla="*/ 207 h 271"/>
                <a:gd name="T52" fmla="*/ 215 w 259"/>
                <a:gd name="T53" fmla="*/ 175 h 271"/>
                <a:gd name="T54" fmla="*/ 208 w 259"/>
                <a:gd name="T55" fmla="*/ 159 h 271"/>
                <a:gd name="T56" fmla="*/ 208 w 259"/>
                <a:gd name="T57" fmla="*/ 144 h 271"/>
                <a:gd name="T58" fmla="*/ 208 w 259"/>
                <a:gd name="T59" fmla="*/ 120 h 271"/>
                <a:gd name="T60" fmla="*/ 200 w 259"/>
                <a:gd name="T61" fmla="*/ 88 h 271"/>
                <a:gd name="T62" fmla="*/ 186 w 259"/>
                <a:gd name="T63" fmla="*/ 48 h 271"/>
                <a:gd name="T64" fmla="*/ 163 w 259"/>
                <a:gd name="T65" fmla="*/ 40 h 271"/>
                <a:gd name="T66" fmla="*/ 134 w 259"/>
                <a:gd name="T67" fmla="*/ 8 h 271"/>
                <a:gd name="T68" fmla="*/ 111 w 259"/>
                <a:gd name="T69" fmla="*/ 16 h 271"/>
                <a:gd name="T70" fmla="*/ 89 w 259"/>
                <a:gd name="T71" fmla="*/ 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1">
                  <a:moveTo>
                    <a:pt x="89" y="16"/>
                  </a:moveTo>
                  <a:lnTo>
                    <a:pt x="52" y="48"/>
                  </a:lnTo>
                  <a:lnTo>
                    <a:pt x="45" y="8"/>
                  </a:lnTo>
                  <a:lnTo>
                    <a:pt x="8" y="0"/>
                  </a:lnTo>
                  <a:lnTo>
                    <a:pt x="0" y="8"/>
                  </a:lnTo>
                  <a:lnTo>
                    <a:pt x="8" y="40"/>
                  </a:lnTo>
                  <a:lnTo>
                    <a:pt x="23" y="48"/>
                  </a:lnTo>
                  <a:lnTo>
                    <a:pt x="23" y="72"/>
                  </a:lnTo>
                  <a:lnTo>
                    <a:pt x="23" y="88"/>
                  </a:lnTo>
                  <a:lnTo>
                    <a:pt x="23" y="104"/>
                  </a:lnTo>
                  <a:lnTo>
                    <a:pt x="37" y="120"/>
                  </a:lnTo>
                  <a:lnTo>
                    <a:pt x="37" y="144"/>
                  </a:lnTo>
                  <a:lnTo>
                    <a:pt x="45" y="144"/>
                  </a:lnTo>
                  <a:lnTo>
                    <a:pt x="74" y="175"/>
                  </a:lnTo>
                  <a:lnTo>
                    <a:pt x="89" y="207"/>
                  </a:lnTo>
                  <a:lnTo>
                    <a:pt x="111" y="207"/>
                  </a:lnTo>
                  <a:lnTo>
                    <a:pt x="134" y="207"/>
                  </a:lnTo>
                  <a:lnTo>
                    <a:pt x="163" y="215"/>
                  </a:lnTo>
                  <a:lnTo>
                    <a:pt x="171" y="223"/>
                  </a:lnTo>
                  <a:lnTo>
                    <a:pt x="200" y="247"/>
                  </a:lnTo>
                  <a:lnTo>
                    <a:pt x="215" y="271"/>
                  </a:lnTo>
                  <a:lnTo>
                    <a:pt x="237" y="271"/>
                  </a:lnTo>
                  <a:lnTo>
                    <a:pt x="252" y="271"/>
                  </a:lnTo>
                  <a:lnTo>
                    <a:pt x="259" y="263"/>
                  </a:lnTo>
                  <a:lnTo>
                    <a:pt x="252" y="223"/>
                  </a:lnTo>
                  <a:lnTo>
                    <a:pt x="237" y="207"/>
                  </a:lnTo>
                  <a:lnTo>
                    <a:pt x="215" y="175"/>
                  </a:lnTo>
                  <a:lnTo>
                    <a:pt x="208" y="159"/>
                  </a:lnTo>
                  <a:lnTo>
                    <a:pt x="208" y="144"/>
                  </a:lnTo>
                  <a:lnTo>
                    <a:pt x="208" y="120"/>
                  </a:lnTo>
                  <a:lnTo>
                    <a:pt x="200" y="88"/>
                  </a:lnTo>
                  <a:lnTo>
                    <a:pt x="186" y="48"/>
                  </a:lnTo>
                  <a:lnTo>
                    <a:pt x="163" y="40"/>
                  </a:lnTo>
                  <a:lnTo>
                    <a:pt x="134" y="8"/>
                  </a:lnTo>
                  <a:lnTo>
                    <a:pt x="111" y="16"/>
                  </a:lnTo>
                  <a:lnTo>
                    <a:pt x="89" y="16"/>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02" name="Group 470"/>
          <p:cNvGrpSpPr>
            <a:grpSpLocks/>
          </p:cNvGrpSpPr>
          <p:nvPr/>
        </p:nvGrpSpPr>
        <p:grpSpPr bwMode="auto">
          <a:xfrm>
            <a:off x="4464050" y="4497388"/>
            <a:ext cx="492125" cy="379412"/>
            <a:chOff x="2846" y="20521"/>
            <a:chExt cx="310" cy="239"/>
          </a:xfrm>
        </p:grpSpPr>
        <p:sp>
          <p:nvSpPr>
            <p:cNvPr id="658903" name="Freeform 471"/>
            <p:cNvSpPr>
              <a:spLocks/>
            </p:cNvSpPr>
            <p:nvPr/>
          </p:nvSpPr>
          <p:spPr bwMode="auto">
            <a:xfrm>
              <a:off x="2846" y="20521"/>
              <a:ext cx="310" cy="239"/>
            </a:xfrm>
            <a:custGeom>
              <a:avLst/>
              <a:gdLst>
                <a:gd name="T0" fmla="*/ 163 w 310"/>
                <a:gd name="T1" fmla="*/ 191 h 239"/>
                <a:gd name="T2" fmla="*/ 222 w 310"/>
                <a:gd name="T3" fmla="*/ 191 h 239"/>
                <a:gd name="T4" fmla="*/ 222 w 310"/>
                <a:gd name="T5" fmla="*/ 159 h 239"/>
                <a:gd name="T6" fmla="*/ 251 w 310"/>
                <a:gd name="T7" fmla="*/ 159 h 239"/>
                <a:gd name="T8" fmla="*/ 259 w 310"/>
                <a:gd name="T9" fmla="*/ 135 h 239"/>
                <a:gd name="T10" fmla="*/ 310 w 310"/>
                <a:gd name="T11" fmla="*/ 96 h 239"/>
                <a:gd name="T12" fmla="*/ 310 w 310"/>
                <a:gd name="T13" fmla="*/ 80 h 239"/>
                <a:gd name="T14" fmla="*/ 310 w 310"/>
                <a:gd name="T15" fmla="*/ 64 h 239"/>
                <a:gd name="T16" fmla="*/ 310 w 310"/>
                <a:gd name="T17" fmla="*/ 56 h 239"/>
                <a:gd name="T18" fmla="*/ 303 w 310"/>
                <a:gd name="T19" fmla="*/ 48 h 239"/>
                <a:gd name="T20" fmla="*/ 288 w 310"/>
                <a:gd name="T21" fmla="*/ 8 h 239"/>
                <a:gd name="T22" fmla="*/ 251 w 310"/>
                <a:gd name="T23" fmla="*/ 0 h 239"/>
                <a:gd name="T24" fmla="*/ 222 w 310"/>
                <a:gd name="T25" fmla="*/ 8 h 239"/>
                <a:gd name="T26" fmla="*/ 222 w 310"/>
                <a:gd name="T27" fmla="*/ 16 h 239"/>
                <a:gd name="T28" fmla="*/ 200 w 310"/>
                <a:gd name="T29" fmla="*/ 48 h 239"/>
                <a:gd name="T30" fmla="*/ 178 w 310"/>
                <a:gd name="T31" fmla="*/ 16 h 239"/>
                <a:gd name="T32" fmla="*/ 163 w 310"/>
                <a:gd name="T33" fmla="*/ 16 h 239"/>
                <a:gd name="T34" fmla="*/ 148 w 310"/>
                <a:gd name="T35" fmla="*/ 16 h 239"/>
                <a:gd name="T36" fmla="*/ 126 w 310"/>
                <a:gd name="T37" fmla="*/ 16 h 239"/>
                <a:gd name="T38" fmla="*/ 96 w 310"/>
                <a:gd name="T39" fmla="*/ 16 h 239"/>
                <a:gd name="T40" fmla="*/ 74 w 310"/>
                <a:gd name="T41" fmla="*/ 16 h 239"/>
                <a:gd name="T42" fmla="*/ 59 w 310"/>
                <a:gd name="T43" fmla="*/ 16 h 239"/>
                <a:gd name="T44" fmla="*/ 52 w 310"/>
                <a:gd name="T45" fmla="*/ 48 h 239"/>
                <a:gd name="T46" fmla="*/ 37 w 310"/>
                <a:gd name="T47" fmla="*/ 48 h 239"/>
                <a:gd name="T48" fmla="*/ 8 w 310"/>
                <a:gd name="T49" fmla="*/ 48 h 239"/>
                <a:gd name="T50" fmla="*/ 8 w 310"/>
                <a:gd name="T51" fmla="*/ 56 h 239"/>
                <a:gd name="T52" fmla="*/ 8 w 310"/>
                <a:gd name="T53" fmla="*/ 80 h 239"/>
                <a:gd name="T54" fmla="*/ 0 w 310"/>
                <a:gd name="T55" fmla="*/ 96 h 239"/>
                <a:gd name="T56" fmla="*/ 8 w 310"/>
                <a:gd name="T57" fmla="*/ 104 h 239"/>
                <a:gd name="T58" fmla="*/ 37 w 310"/>
                <a:gd name="T59" fmla="*/ 127 h 239"/>
                <a:gd name="T60" fmla="*/ 37 w 310"/>
                <a:gd name="T61" fmla="*/ 135 h 239"/>
                <a:gd name="T62" fmla="*/ 37 w 310"/>
                <a:gd name="T63" fmla="*/ 159 h 239"/>
                <a:gd name="T64" fmla="*/ 45 w 310"/>
                <a:gd name="T65" fmla="*/ 175 h 239"/>
                <a:gd name="T66" fmla="*/ 52 w 310"/>
                <a:gd name="T67" fmla="*/ 191 h 239"/>
                <a:gd name="T68" fmla="*/ 52 w 310"/>
                <a:gd name="T69" fmla="*/ 223 h 239"/>
                <a:gd name="T70" fmla="*/ 59 w 310"/>
                <a:gd name="T71" fmla="*/ 231 h 239"/>
                <a:gd name="T72" fmla="*/ 74 w 310"/>
                <a:gd name="T73" fmla="*/ 239 h 239"/>
                <a:gd name="T74" fmla="*/ 96 w 310"/>
                <a:gd name="T75" fmla="*/ 239 h 239"/>
                <a:gd name="T76" fmla="*/ 126 w 310"/>
                <a:gd name="T77" fmla="*/ 239 h 239"/>
                <a:gd name="T78" fmla="*/ 163 w 310"/>
                <a:gd name="T79" fmla="*/ 223 h 239"/>
                <a:gd name="T80" fmla="*/ 163 w 310"/>
                <a:gd name="T81"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239">
                  <a:moveTo>
                    <a:pt x="163" y="191"/>
                  </a:moveTo>
                  <a:lnTo>
                    <a:pt x="222" y="191"/>
                  </a:lnTo>
                  <a:lnTo>
                    <a:pt x="222" y="159"/>
                  </a:lnTo>
                  <a:lnTo>
                    <a:pt x="251" y="159"/>
                  </a:lnTo>
                  <a:lnTo>
                    <a:pt x="259" y="135"/>
                  </a:lnTo>
                  <a:lnTo>
                    <a:pt x="310" y="96"/>
                  </a:lnTo>
                  <a:lnTo>
                    <a:pt x="310" y="80"/>
                  </a:lnTo>
                  <a:lnTo>
                    <a:pt x="310" y="64"/>
                  </a:lnTo>
                  <a:lnTo>
                    <a:pt x="310" y="56"/>
                  </a:lnTo>
                  <a:lnTo>
                    <a:pt x="303" y="48"/>
                  </a:lnTo>
                  <a:lnTo>
                    <a:pt x="288" y="8"/>
                  </a:lnTo>
                  <a:lnTo>
                    <a:pt x="251" y="0"/>
                  </a:lnTo>
                  <a:lnTo>
                    <a:pt x="222" y="8"/>
                  </a:lnTo>
                  <a:lnTo>
                    <a:pt x="222" y="16"/>
                  </a:lnTo>
                  <a:lnTo>
                    <a:pt x="200" y="48"/>
                  </a:lnTo>
                  <a:lnTo>
                    <a:pt x="178" y="16"/>
                  </a:lnTo>
                  <a:lnTo>
                    <a:pt x="163" y="16"/>
                  </a:lnTo>
                  <a:lnTo>
                    <a:pt x="148" y="16"/>
                  </a:lnTo>
                  <a:lnTo>
                    <a:pt x="126" y="16"/>
                  </a:lnTo>
                  <a:lnTo>
                    <a:pt x="96" y="16"/>
                  </a:lnTo>
                  <a:lnTo>
                    <a:pt x="74" y="16"/>
                  </a:lnTo>
                  <a:lnTo>
                    <a:pt x="59" y="16"/>
                  </a:lnTo>
                  <a:lnTo>
                    <a:pt x="52" y="48"/>
                  </a:lnTo>
                  <a:lnTo>
                    <a:pt x="37" y="48"/>
                  </a:lnTo>
                  <a:lnTo>
                    <a:pt x="8" y="48"/>
                  </a:lnTo>
                  <a:lnTo>
                    <a:pt x="8" y="56"/>
                  </a:lnTo>
                  <a:lnTo>
                    <a:pt x="8" y="80"/>
                  </a:lnTo>
                  <a:lnTo>
                    <a:pt x="0" y="96"/>
                  </a:lnTo>
                  <a:lnTo>
                    <a:pt x="8" y="104"/>
                  </a:lnTo>
                  <a:lnTo>
                    <a:pt x="37" y="127"/>
                  </a:lnTo>
                  <a:lnTo>
                    <a:pt x="37" y="135"/>
                  </a:lnTo>
                  <a:lnTo>
                    <a:pt x="37" y="159"/>
                  </a:lnTo>
                  <a:lnTo>
                    <a:pt x="45" y="175"/>
                  </a:lnTo>
                  <a:lnTo>
                    <a:pt x="52" y="191"/>
                  </a:lnTo>
                  <a:lnTo>
                    <a:pt x="52" y="223"/>
                  </a:lnTo>
                  <a:lnTo>
                    <a:pt x="59" y="231"/>
                  </a:lnTo>
                  <a:lnTo>
                    <a:pt x="74" y="239"/>
                  </a:lnTo>
                  <a:lnTo>
                    <a:pt x="96" y="239"/>
                  </a:lnTo>
                  <a:lnTo>
                    <a:pt x="126" y="239"/>
                  </a:lnTo>
                  <a:lnTo>
                    <a:pt x="163" y="223"/>
                  </a:lnTo>
                  <a:lnTo>
                    <a:pt x="163" y="19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04" name="Freeform 472"/>
            <p:cNvSpPr>
              <a:spLocks/>
            </p:cNvSpPr>
            <p:nvPr/>
          </p:nvSpPr>
          <p:spPr bwMode="auto">
            <a:xfrm>
              <a:off x="2846" y="20521"/>
              <a:ext cx="310" cy="239"/>
            </a:xfrm>
            <a:custGeom>
              <a:avLst/>
              <a:gdLst>
                <a:gd name="T0" fmla="*/ 163 w 310"/>
                <a:gd name="T1" fmla="*/ 191 h 239"/>
                <a:gd name="T2" fmla="*/ 222 w 310"/>
                <a:gd name="T3" fmla="*/ 191 h 239"/>
                <a:gd name="T4" fmla="*/ 222 w 310"/>
                <a:gd name="T5" fmla="*/ 159 h 239"/>
                <a:gd name="T6" fmla="*/ 251 w 310"/>
                <a:gd name="T7" fmla="*/ 159 h 239"/>
                <a:gd name="T8" fmla="*/ 259 w 310"/>
                <a:gd name="T9" fmla="*/ 135 h 239"/>
                <a:gd name="T10" fmla="*/ 310 w 310"/>
                <a:gd name="T11" fmla="*/ 96 h 239"/>
                <a:gd name="T12" fmla="*/ 310 w 310"/>
                <a:gd name="T13" fmla="*/ 80 h 239"/>
                <a:gd name="T14" fmla="*/ 310 w 310"/>
                <a:gd name="T15" fmla="*/ 64 h 239"/>
                <a:gd name="T16" fmla="*/ 310 w 310"/>
                <a:gd name="T17" fmla="*/ 56 h 239"/>
                <a:gd name="T18" fmla="*/ 303 w 310"/>
                <a:gd name="T19" fmla="*/ 48 h 239"/>
                <a:gd name="T20" fmla="*/ 288 w 310"/>
                <a:gd name="T21" fmla="*/ 8 h 239"/>
                <a:gd name="T22" fmla="*/ 251 w 310"/>
                <a:gd name="T23" fmla="*/ 0 h 239"/>
                <a:gd name="T24" fmla="*/ 222 w 310"/>
                <a:gd name="T25" fmla="*/ 8 h 239"/>
                <a:gd name="T26" fmla="*/ 222 w 310"/>
                <a:gd name="T27" fmla="*/ 16 h 239"/>
                <a:gd name="T28" fmla="*/ 200 w 310"/>
                <a:gd name="T29" fmla="*/ 48 h 239"/>
                <a:gd name="T30" fmla="*/ 178 w 310"/>
                <a:gd name="T31" fmla="*/ 16 h 239"/>
                <a:gd name="T32" fmla="*/ 163 w 310"/>
                <a:gd name="T33" fmla="*/ 16 h 239"/>
                <a:gd name="T34" fmla="*/ 148 w 310"/>
                <a:gd name="T35" fmla="*/ 16 h 239"/>
                <a:gd name="T36" fmla="*/ 126 w 310"/>
                <a:gd name="T37" fmla="*/ 16 h 239"/>
                <a:gd name="T38" fmla="*/ 96 w 310"/>
                <a:gd name="T39" fmla="*/ 16 h 239"/>
                <a:gd name="T40" fmla="*/ 74 w 310"/>
                <a:gd name="T41" fmla="*/ 16 h 239"/>
                <a:gd name="T42" fmla="*/ 59 w 310"/>
                <a:gd name="T43" fmla="*/ 16 h 239"/>
                <a:gd name="T44" fmla="*/ 52 w 310"/>
                <a:gd name="T45" fmla="*/ 48 h 239"/>
                <a:gd name="T46" fmla="*/ 37 w 310"/>
                <a:gd name="T47" fmla="*/ 48 h 239"/>
                <a:gd name="T48" fmla="*/ 8 w 310"/>
                <a:gd name="T49" fmla="*/ 48 h 239"/>
                <a:gd name="T50" fmla="*/ 8 w 310"/>
                <a:gd name="T51" fmla="*/ 56 h 239"/>
                <a:gd name="T52" fmla="*/ 8 w 310"/>
                <a:gd name="T53" fmla="*/ 80 h 239"/>
                <a:gd name="T54" fmla="*/ 0 w 310"/>
                <a:gd name="T55" fmla="*/ 96 h 239"/>
                <a:gd name="T56" fmla="*/ 8 w 310"/>
                <a:gd name="T57" fmla="*/ 104 h 239"/>
                <a:gd name="T58" fmla="*/ 37 w 310"/>
                <a:gd name="T59" fmla="*/ 127 h 239"/>
                <a:gd name="T60" fmla="*/ 37 w 310"/>
                <a:gd name="T61" fmla="*/ 135 h 239"/>
                <a:gd name="T62" fmla="*/ 37 w 310"/>
                <a:gd name="T63" fmla="*/ 159 h 239"/>
                <a:gd name="T64" fmla="*/ 45 w 310"/>
                <a:gd name="T65" fmla="*/ 175 h 239"/>
                <a:gd name="T66" fmla="*/ 52 w 310"/>
                <a:gd name="T67" fmla="*/ 191 h 239"/>
                <a:gd name="T68" fmla="*/ 52 w 310"/>
                <a:gd name="T69" fmla="*/ 223 h 239"/>
                <a:gd name="T70" fmla="*/ 59 w 310"/>
                <a:gd name="T71" fmla="*/ 231 h 239"/>
                <a:gd name="T72" fmla="*/ 74 w 310"/>
                <a:gd name="T73" fmla="*/ 239 h 239"/>
                <a:gd name="T74" fmla="*/ 96 w 310"/>
                <a:gd name="T75" fmla="*/ 239 h 239"/>
                <a:gd name="T76" fmla="*/ 126 w 310"/>
                <a:gd name="T77" fmla="*/ 239 h 239"/>
                <a:gd name="T78" fmla="*/ 163 w 310"/>
                <a:gd name="T79" fmla="*/ 223 h 239"/>
                <a:gd name="T80" fmla="*/ 163 w 310"/>
                <a:gd name="T81" fmla="*/ 19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0" h="239">
                  <a:moveTo>
                    <a:pt x="163" y="191"/>
                  </a:moveTo>
                  <a:lnTo>
                    <a:pt x="222" y="191"/>
                  </a:lnTo>
                  <a:lnTo>
                    <a:pt x="222" y="159"/>
                  </a:lnTo>
                  <a:lnTo>
                    <a:pt x="251" y="159"/>
                  </a:lnTo>
                  <a:lnTo>
                    <a:pt x="259" y="135"/>
                  </a:lnTo>
                  <a:lnTo>
                    <a:pt x="310" y="96"/>
                  </a:lnTo>
                  <a:lnTo>
                    <a:pt x="310" y="80"/>
                  </a:lnTo>
                  <a:lnTo>
                    <a:pt x="310" y="64"/>
                  </a:lnTo>
                  <a:lnTo>
                    <a:pt x="310" y="56"/>
                  </a:lnTo>
                  <a:lnTo>
                    <a:pt x="303" y="48"/>
                  </a:lnTo>
                  <a:lnTo>
                    <a:pt x="288" y="8"/>
                  </a:lnTo>
                  <a:lnTo>
                    <a:pt x="251" y="0"/>
                  </a:lnTo>
                  <a:lnTo>
                    <a:pt x="222" y="8"/>
                  </a:lnTo>
                  <a:lnTo>
                    <a:pt x="222" y="16"/>
                  </a:lnTo>
                  <a:lnTo>
                    <a:pt x="200" y="48"/>
                  </a:lnTo>
                  <a:lnTo>
                    <a:pt x="178" y="16"/>
                  </a:lnTo>
                  <a:lnTo>
                    <a:pt x="163" y="16"/>
                  </a:lnTo>
                  <a:lnTo>
                    <a:pt x="148" y="16"/>
                  </a:lnTo>
                  <a:lnTo>
                    <a:pt x="126" y="16"/>
                  </a:lnTo>
                  <a:lnTo>
                    <a:pt x="96" y="16"/>
                  </a:lnTo>
                  <a:lnTo>
                    <a:pt x="74" y="16"/>
                  </a:lnTo>
                  <a:lnTo>
                    <a:pt x="59" y="16"/>
                  </a:lnTo>
                  <a:lnTo>
                    <a:pt x="52" y="48"/>
                  </a:lnTo>
                  <a:lnTo>
                    <a:pt x="37" y="48"/>
                  </a:lnTo>
                  <a:lnTo>
                    <a:pt x="8" y="48"/>
                  </a:lnTo>
                  <a:lnTo>
                    <a:pt x="8" y="56"/>
                  </a:lnTo>
                  <a:lnTo>
                    <a:pt x="8" y="80"/>
                  </a:lnTo>
                  <a:lnTo>
                    <a:pt x="0" y="96"/>
                  </a:lnTo>
                  <a:lnTo>
                    <a:pt x="8" y="104"/>
                  </a:lnTo>
                  <a:lnTo>
                    <a:pt x="37" y="127"/>
                  </a:lnTo>
                  <a:lnTo>
                    <a:pt x="37" y="135"/>
                  </a:lnTo>
                  <a:lnTo>
                    <a:pt x="37" y="159"/>
                  </a:lnTo>
                  <a:lnTo>
                    <a:pt x="45" y="175"/>
                  </a:lnTo>
                  <a:lnTo>
                    <a:pt x="52" y="191"/>
                  </a:lnTo>
                  <a:lnTo>
                    <a:pt x="52" y="223"/>
                  </a:lnTo>
                  <a:lnTo>
                    <a:pt x="59" y="231"/>
                  </a:lnTo>
                  <a:lnTo>
                    <a:pt x="74" y="239"/>
                  </a:lnTo>
                  <a:lnTo>
                    <a:pt x="96" y="239"/>
                  </a:lnTo>
                  <a:lnTo>
                    <a:pt x="126" y="239"/>
                  </a:lnTo>
                  <a:lnTo>
                    <a:pt x="163" y="223"/>
                  </a:lnTo>
                  <a:lnTo>
                    <a:pt x="163" y="19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05" name="Group 473"/>
          <p:cNvGrpSpPr>
            <a:grpSpLocks/>
          </p:cNvGrpSpPr>
          <p:nvPr/>
        </p:nvGrpSpPr>
        <p:grpSpPr bwMode="auto">
          <a:xfrm>
            <a:off x="5988050" y="909638"/>
            <a:ext cx="361950" cy="684212"/>
            <a:chOff x="3806" y="18261"/>
            <a:chExt cx="228" cy="431"/>
          </a:xfrm>
        </p:grpSpPr>
        <p:sp>
          <p:nvSpPr>
            <p:cNvPr id="658906" name="Freeform 474"/>
            <p:cNvSpPr>
              <a:spLocks/>
            </p:cNvSpPr>
            <p:nvPr/>
          </p:nvSpPr>
          <p:spPr bwMode="auto">
            <a:xfrm>
              <a:off x="3806" y="18261"/>
              <a:ext cx="228" cy="431"/>
            </a:xfrm>
            <a:custGeom>
              <a:avLst/>
              <a:gdLst>
                <a:gd name="T0" fmla="*/ 228 w 228"/>
                <a:gd name="T1" fmla="*/ 0 h 431"/>
                <a:gd name="T2" fmla="*/ 220 w 228"/>
                <a:gd name="T3" fmla="*/ 32 h 431"/>
                <a:gd name="T4" fmla="*/ 176 w 228"/>
                <a:gd name="T5" fmla="*/ 32 h 431"/>
                <a:gd name="T6" fmla="*/ 139 w 228"/>
                <a:gd name="T7" fmla="*/ 48 h 431"/>
                <a:gd name="T8" fmla="*/ 109 w 228"/>
                <a:gd name="T9" fmla="*/ 112 h 431"/>
                <a:gd name="T10" fmla="*/ 102 w 228"/>
                <a:gd name="T11" fmla="*/ 120 h 431"/>
                <a:gd name="T12" fmla="*/ 80 w 228"/>
                <a:gd name="T13" fmla="*/ 152 h 431"/>
                <a:gd name="T14" fmla="*/ 58 w 228"/>
                <a:gd name="T15" fmla="*/ 192 h 431"/>
                <a:gd name="T16" fmla="*/ 50 w 228"/>
                <a:gd name="T17" fmla="*/ 192 h 431"/>
                <a:gd name="T18" fmla="*/ 50 w 228"/>
                <a:gd name="T19" fmla="*/ 224 h 431"/>
                <a:gd name="T20" fmla="*/ 36 w 228"/>
                <a:gd name="T21" fmla="*/ 224 h 431"/>
                <a:gd name="T22" fmla="*/ 22 w 228"/>
                <a:gd name="T23" fmla="*/ 248 h 431"/>
                <a:gd name="T24" fmla="*/ 7 w 228"/>
                <a:gd name="T25" fmla="*/ 288 h 431"/>
                <a:gd name="T26" fmla="*/ 0 w 228"/>
                <a:gd name="T27" fmla="*/ 328 h 431"/>
                <a:gd name="T28" fmla="*/ 0 w 228"/>
                <a:gd name="T29" fmla="*/ 392 h 431"/>
                <a:gd name="T30" fmla="*/ 0 w 228"/>
                <a:gd name="T31" fmla="*/ 431 h 431"/>
                <a:gd name="T32" fmla="*/ 7 w 228"/>
                <a:gd name="T33" fmla="*/ 431 h 431"/>
                <a:gd name="T34" fmla="*/ 22 w 228"/>
                <a:gd name="T35" fmla="*/ 407 h 431"/>
                <a:gd name="T36" fmla="*/ 50 w 228"/>
                <a:gd name="T37" fmla="*/ 392 h 431"/>
                <a:gd name="T38" fmla="*/ 80 w 228"/>
                <a:gd name="T39" fmla="*/ 328 h 431"/>
                <a:gd name="T40" fmla="*/ 80 w 228"/>
                <a:gd name="T41" fmla="*/ 320 h 431"/>
                <a:gd name="T42" fmla="*/ 87 w 228"/>
                <a:gd name="T43" fmla="*/ 248 h 431"/>
                <a:gd name="T44" fmla="*/ 102 w 228"/>
                <a:gd name="T45" fmla="*/ 224 h 431"/>
                <a:gd name="T46" fmla="*/ 139 w 228"/>
                <a:gd name="T47" fmla="*/ 192 h 431"/>
                <a:gd name="T48" fmla="*/ 168 w 228"/>
                <a:gd name="T49" fmla="*/ 152 h 431"/>
                <a:gd name="T50" fmla="*/ 176 w 228"/>
                <a:gd name="T51" fmla="*/ 120 h 431"/>
                <a:gd name="T52" fmla="*/ 183 w 228"/>
                <a:gd name="T53" fmla="*/ 112 h 431"/>
                <a:gd name="T54" fmla="*/ 198 w 228"/>
                <a:gd name="T55" fmla="*/ 48 h 431"/>
                <a:gd name="T56" fmla="*/ 220 w 228"/>
                <a:gd name="T57" fmla="*/ 32 h 431"/>
                <a:gd name="T58" fmla="*/ 220 w 228"/>
                <a:gd name="T59" fmla="*/ 0 h 431"/>
                <a:gd name="T60" fmla="*/ 228 w 228"/>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431">
                  <a:moveTo>
                    <a:pt x="228" y="0"/>
                  </a:moveTo>
                  <a:lnTo>
                    <a:pt x="220" y="32"/>
                  </a:lnTo>
                  <a:lnTo>
                    <a:pt x="176" y="32"/>
                  </a:lnTo>
                  <a:lnTo>
                    <a:pt x="139" y="48"/>
                  </a:lnTo>
                  <a:lnTo>
                    <a:pt x="109" y="112"/>
                  </a:lnTo>
                  <a:lnTo>
                    <a:pt x="102" y="120"/>
                  </a:lnTo>
                  <a:lnTo>
                    <a:pt x="80" y="152"/>
                  </a:lnTo>
                  <a:lnTo>
                    <a:pt x="58" y="192"/>
                  </a:lnTo>
                  <a:lnTo>
                    <a:pt x="50" y="192"/>
                  </a:lnTo>
                  <a:lnTo>
                    <a:pt x="50" y="224"/>
                  </a:lnTo>
                  <a:lnTo>
                    <a:pt x="36" y="224"/>
                  </a:lnTo>
                  <a:lnTo>
                    <a:pt x="22" y="248"/>
                  </a:lnTo>
                  <a:lnTo>
                    <a:pt x="7" y="288"/>
                  </a:lnTo>
                  <a:lnTo>
                    <a:pt x="0" y="328"/>
                  </a:lnTo>
                  <a:lnTo>
                    <a:pt x="0" y="392"/>
                  </a:lnTo>
                  <a:lnTo>
                    <a:pt x="0" y="431"/>
                  </a:lnTo>
                  <a:lnTo>
                    <a:pt x="7" y="431"/>
                  </a:lnTo>
                  <a:lnTo>
                    <a:pt x="22" y="407"/>
                  </a:lnTo>
                  <a:lnTo>
                    <a:pt x="50" y="392"/>
                  </a:lnTo>
                  <a:lnTo>
                    <a:pt x="80" y="328"/>
                  </a:lnTo>
                  <a:lnTo>
                    <a:pt x="80" y="320"/>
                  </a:lnTo>
                  <a:lnTo>
                    <a:pt x="87" y="248"/>
                  </a:lnTo>
                  <a:lnTo>
                    <a:pt x="102" y="224"/>
                  </a:lnTo>
                  <a:lnTo>
                    <a:pt x="139" y="192"/>
                  </a:lnTo>
                  <a:lnTo>
                    <a:pt x="168" y="152"/>
                  </a:lnTo>
                  <a:lnTo>
                    <a:pt x="176" y="120"/>
                  </a:lnTo>
                  <a:lnTo>
                    <a:pt x="183" y="112"/>
                  </a:lnTo>
                  <a:lnTo>
                    <a:pt x="198" y="48"/>
                  </a:lnTo>
                  <a:lnTo>
                    <a:pt x="220" y="32"/>
                  </a:lnTo>
                  <a:lnTo>
                    <a:pt x="220" y="0"/>
                  </a:lnTo>
                  <a:lnTo>
                    <a:pt x="228"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07" name="Freeform 475"/>
            <p:cNvSpPr>
              <a:spLocks/>
            </p:cNvSpPr>
            <p:nvPr/>
          </p:nvSpPr>
          <p:spPr bwMode="auto">
            <a:xfrm>
              <a:off x="3806" y="18261"/>
              <a:ext cx="228" cy="431"/>
            </a:xfrm>
            <a:custGeom>
              <a:avLst/>
              <a:gdLst>
                <a:gd name="T0" fmla="*/ 228 w 228"/>
                <a:gd name="T1" fmla="*/ 0 h 431"/>
                <a:gd name="T2" fmla="*/ 220 w 228"/>
                <a:gd name="T3" fmla="*/ 32 h 431"/>
                <a:gd name="T4" fmla="*/ 176 w 228"/>
                <a:gd name="T5" fmla="*/ 32 h 431"/>
                <a:gd name="T6" fmla="*/ 139 w 228"/>
                <a:gd name="T7" fmla="*/ 48 h 431"/>
                <a:gd name="T8" fmla="*/ 109 w 228"/>
                <a:gd name="T9" fmla="*/ 112 h 431"/>
                <a:gd name="T10" fmla="*/ 102 w 228"/>
                <a:gd name="T11" fmla="*/ 120 h 431"/>
                <a:gd name="T12" fmla="*/ 80 w 228"/>
                <a:gd name="T13" fmla="*/ 152 h 431"/>
                <a:gd name="T14" fmla="*/ 58 w 228"/>
                <a:gd name="T15" fmla="*/ 192 h 431"/>
                <a:gd name="T16" fmla="*/ 50 w 228"/>
                <a:gd name="T17" fmla="*/ 192 h 431"/>
                <a:gd name="T18" fmla="*/ 50 w 228"/>
                <a:gd name="T19" fmla="*/ 224 h 431"/>
                <a:gd name="T20" fmla="*/ 36 w 228"/>
                <a:gd name="T21" fmla="*/ 224 h 431"/>
                <a:gd name="T22" fmla="*/ 22 w 228"/>
                <a:gd name="T23" fmla="*/ 248 h 431"/>
                <a:gd name="T24" fmla="*/ 7 w 228"/>
                <a:gd name="T25" fmla="*/ 288 h 431"/>
                <a:gd name="T26" fmla="*/ 0 w 228"/>
                <a:gd name="T27" fmla="*/ 328 h 431"/>
                <a:gd name="T28" fmla="*/ 0 w 228"/>
                <a:gd name="T29" fmla="*/ 392 h 431"/>
                <a:gd name="T30" fmla="*/ 0 w 228"/>
                <a:gd name="T31" fmla="*/ 431 h 431"/>
                <a:gd name="T32" fmla="*/ 7 w 228"/>
                <a:gd name="T33" fmla="*/ 431 h 431"/>
                <a:gd name="T34" fmla="*/ 22 w 228"/>
                <a:gd name="T35" fmla="*/ 407 h 431"/>
                <a:gd name="T36" fmla="*/ 50 w 228"/>
                <a:gd name="T37" fmla="*/ 392 h 431"/>
                <a:gd name="T38" fmla="*/ 80 w 228"/>
                <a:gd name="T39" fmla="*/ 328 h 431"/>
                <a:gd name="T40" fmla="*/ 80 w 228"/>
                <a:gd name="T41" fmla="*/ 320 h 431"/>
                <a:gd name="T42" fmla="*/ 87 w 228"/>
                <a:gd name="T43" fmla="*/ 248 h 431"/>
                <a:gd name="T44" fmla="*/ 102 w 228"/>
                <a:gd name="T45" fmla="*/ 224 h 431"/>
                <a:gd name="T46" fmla="*/ 139 w 228"/>
                <a:gd name="T47" fmla="*/ 192 h 431"/>
                <a:gd name="T48" fmla="*/ 168 w 228"/>
                <a:gd name="T49" fmla="*/ 152 h 431"/>
                <a:gd name="T50" fmla="*/ 176 w 228"/>
                <a:gd name="T51" fmla="*/ 120 h 431"/>
                <a:gd name="T52" fmla="*/ 183 w 228"/>
                <a:gd name="T53" fmla="*/ 112 h 431"/>
                <a:gd name="T54" fmla="*/ 198 w 228"/>
                <a:gd name="T55" fmla="*/ 48 h 431"/>
                <a:gd name="T56" fmla="*/ 220 w 228"/>
                <a:gd name="T57" fmla="*/ 32 h 431"/>
                <a:gd name="T58" fmla="*/ 220 w 228"/>
                <a:gd name="T59" fmla="*/ 0 h 431"/>
                <a:gd name="T60" fmla="*/ 228 w 228"/>
                <a:gd name="T61"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431">
                  <a:moveTo>
                    <a:pt x="228" y="0"/>
                  </a:moveTo>
                  <a:lnTo>
                    <a:pt x="220" y="32"/>
                  </a:lnTo>
                  <a:lnTo>
                    <a:pt x="176" y="32"/>
                  </a:lnTo>
                  <a:lnTo>
                    <a:pt x="139" y="48"/>
                  </a:lnTo>
                  <a:lnTo>
                    <a:pt x="109" y="112"/>
                  </a:lnTo>
                  <a:lnTo>
                    <a:pt x="102" y="120"/>
                  </a:lnTo>
                  <a:lnTo>
                    <a:pt x="80" y="152"/>
                  </a:lnTo>
                  <a:lnTo>
                    <a:pt x="58" y="192"/>
                  </a:lnTo>
                  <a:lnTo>
                    <a:pt x="50" y="192"/>
                  </a:lnTo>
                  <a:lnTo>
                    <a:pt x="50" y="224"/>
                  </a:lnTo>
                  <a:lnTo>
                    <a:pt x="36" y="224"/>
                  </a:lnTo>
                  <a:lnTo>
                    <a:pt x="22" y="248"/>
                  </a:lnTo>
                  <a:lnTo>
                    <a:pt x="7" y="288"/>
                  </a:lnTo>
                  <a:lnTo>
                    <a:pt x="0" y="328"/>
                  </a:lnTo>
                  <a:lnTo>
                    <a:pt x="0" y="392"/>
                  </a:lnTo>
                  <a:lnTo>
                    <a:pt x="0" y="431"/>
                  </a:lnTo>
                  <a:lnTo>
                    <a:pt x="7" y="431"/>
                  </a:lnTo>
                  <a:lnTo>
                    <a:pt x="22" y="407"/>
                  </a:lnTo>
                  <a:lnTo>
                    <a:pt x="50" y="392"/>
                  </a:lnTo>
                  <a:lnTo>
                    <a:pt x="80" y="328"/>
                  </a:lnTo>
                  <a:lnTo>
                    <a:pt x="80" y="320"/>
                  </a:lnTo>
                  <a:lnTo>
                    <a:pt x="87" y="248"/>
                  </a:lnTo>
                  <a:lnTo>
                    <a:pt x="102" y="224"/>
                  </a:lnTo>
                  <a:lnTo>
                    <a:pt x="139" y="192"/>
                  </a:lnTo>
                  <a:lnTo>
                    <a:pt x="168" y="152"/>
                  </a:lnTo>
                  <a:lnTo>
                    <a:pt x="176" y="120"/>
                  </a:lnTo>
                  <a:lnTo>
                    <a:pt x="183" y="112"/>
                  </a:lnTo>
                  <a:lnTo>
                    <a:pt x="198" y="48"/>
                  </a:lnTo>
                  <a:lnTo>
                    <a:pt x="220" y="32"/>
                  </a:lnTo>
                  <a:lnTo>
                    <a:pt x="220" y="0"/>
                  </a:lnTo>
                  <a:lnTo>
                    <a:pt x="228"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08" name="Group 476"/>
          <p:cNvGrpSpPr>
            <a:grpSpLocks/>
          </p:cNvGrpSpPr>
          <p:nvPr/>
        </p:nvGrpSpPr>
        <p:grpSpPr bwMode="auto">
          <a:xfrm>
            <a:off x="4849813" y="6246813"/>
            <a:ext cx="890587" cy="150812"/>
            <a:chOff x="3089" y="21623"/>
            <a:chExt cx="561" cy="95"/>
          </a:xfrm>
        </p:grpSpPr>
        <p:sp>
          <p:nvSpPr>
            <p:cNvPr id="658909" name="Freeform 477"/>
            <p:cNvSpPr>
              <a:spLocks/>
            </p:cNvSpPr>
            <p:nvPr/>
          </p:nvSpPr>
          <p:spPr bwMode="auto">
            <a:xfrm>
              <a:off x="3089" y="21623"/>
              <a:ext cx="561" cy="95"/>
            </a:xfrm>
            <a:custGeom>
              <a:avLst/>
              <a:gdLst>
                <a:gd name="T0" fmla="*/ 554 w 561"/>
                <a:gd name="T1" fmla="*/ 31 h 95"/>
                <a:gd name="T2" fmla="*/ 502 w 561"/>
                <a:gd name="T3" fmla="*/ 47 h 95"/>
                <a:gd name="T4" fmla="*/ 465 w 561"/>
                <a:gd name="T5" fmla="*/ 31 h 95"/>
                <a:gd name="T6" fmla="*/ 428 w 561"/>
                <a:gd name="T7" fmla="*/ 8 h 95"/>
                <a:gd name="T8" fmla="*/ 377 w 561"/>
                <a:gd name="T9" fmla="*/ 0 h 95"/>
                <a:gd name="T10" fmla="*/ 340 w 561"/>
                <a:gd name="T11" fmla="*/ 0 h 95"/>
                <a:gd name="T12" fmla="*/ 318 w 561"/>
                <a:gd name="T13" fmla="*/ 8 h 95"/>
                <a:gd name="T14" fmla="*/ 310 w 561"/>
                <a:gd name="T15" fmla="*/ 31 h 95"/>
                <a:gd name="T16" fmla="*/ 251 w 561"/>
                <a:gd name="T17" fmla="*/ 31 h 95"/>
                <a:gd name="T18" fmla="*/ 207 w 561"/>
                <a:gd name="T19" fmla="*/ 31 h 95"/>
                <a:gd name="T20" fmla="*/ 184 w 561"/>
                <a:gd name="T21" fmla="*/ 16 h 95"/>
                <a:gd name="T22" fmla="*/ 163 w 561"/>
                <a:gd name="T23" fmla="*/ 16 h 95"/>
                <a:gd name="T24" fmla="*/ 126 w 561"/>
                <a:gd name="T25" fmla="*/ 8 h 95"/>
                <a:gd name="T26" fmla="*/ 60 w 561"/>
                <a:gd name="T27" fmla="*/ 8 h 95"/>
                <a:gd name="T28" fmla="*/ 23 w 561"/>
                <a:gd name="T29" fmla="*/ 31 h 95"/>
                <a:gd name="T30" fmla="*/ 0 w 561"/>
                <a:gd name="T31" fmla="*/ 55 h 95"/>
                <a:gd name="T32" fmla="*/ 8 w 561"/>
                <a:gd name="T33" fmla="*/ 55 h 95"/>
                <a:gd name="T34" fmla="*/ 45 w 561"/>
                <a:gd name="T35" fmla="*/ 55 h 95"/>
                <a:gd name="T36" fmla="*/ 60 w 561"/>
                <a:gd name="T37" fmla="*/ 87 h 95"/>
                <a:gd name="T38" fmla="*/ 89 w 561"/>
                <a:gd name="T39" fmla="*/ 87 h 95"/>
                <a:gd name="T40" fmla="*/ 141 w 561"/>
                <a:gd name="T41" fmla="*/ 87 h 95"/>
                <a:gd name="T42" fmla="*/ 184 w 561"/>
                <a:gd name="T43" fmla="*/ 87 h 95"/>
                <a:gd name="T44" fmla="*/ 214 w 561"/>
                <a:gd name="T45" fmla="*/ 79 h 95"/>
                <a:gd name="T46" fmla="*/ 266 w 561"/>
                <a:gd name="T47" fmla="*/ 79 h 95"/>
                <a:gd name="T48" fmla="*/ 318 w 561"/>
                <a:gd name="T49" fmla="*/ 87 h 95"/>
                <a:gd name="T50" fmla="*/ 362 w 561"/>
                <a:gd name="T51" fmla="*/ 87 h 95"/>
                <a:gd name="T52" fmla="*/ 406 w 561"/>
                <a:gd name="T53" fmla="*/ 95 h 95"/>
                <a:gd name="T54" fmla="*/ 428 w 561"/>
                <a:gd name="T55" fmla="*/ 87 h 95"/>
                <a:gd name="T56" fmla="*/ 488 w 561"/>
                <a:gd name="T57" fmla="*/ 87 h 95"/>
                <a:gd name="T58" fmla="*/ 532 w 561"/>
                <a:gd name="T59" fmla="*/ 79 h 95"/>
                <a:gd name="T60" fmla="*/ 561 w 561"/>
                <a:gd name="T61" fmla="*/ 79 h 95"/>
                <a:gd name="T62" fmla="*/ 561 w 561"/>
                <a:gd name="T63"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1" h="95">
                  <a:moveTo>
                    <a:pt x="561" y="31"/>
                  </a:moveTo>
                  <a:lnTo>
                    <a:pt x="554" y="31"/>
                  </a:lnTo>
                  <a:lnTo>
                    <a:pt x="525" y="31"/>
                  </a:lnTo>
                  <a:lnTo>
                    <a:pt x="502" y="47"/>
                  </a:lnTo>
                  <a:lnTo>
                    <a:pt x="473" y="31"/>
                  </a:lnTo>
                  <a:lnTo>
                    <a:pt x="465" y="31"/>
                  </a:lnTo>
                  <a:lnTo>
                    <a:pt x="443" y="16"/>
                  </a:lnTo>
                  <a:lnTo>
                    <a:pt x="428" y="8"/>
                  </a:lnTo>
                  <a:lnTo>
                    <a:pt x="377" y="8"/>
                  </a:lnTo>
                  <a:lnTo>
                    <a:pt x="377" y="0"/>
                  </a:lnTo>
                  <a:lnTo>
                    <a:pt x="362" y="0"/>
                  </a:lnTo>
                  <a:lnTo>
                    <a:pt x="340" y="0"/>
                  </a:lnTo>
                  <a:lnTo>
                    <a:pt x="318" y="0"/>
                  </a:lnTo>
                  <a:lnTo>
                    <a:pt x="318" y="8"/>
                  </a:lnTo>
                  <a:lnTo>
                    <a:pt x="318" y="16"/>
                  </a:lnTo>
                  <a:lnTo>
                    <a:pt x="310" y="31"/>
                  </a:lnTo>
                  <a:lnTo>
                    <a:pt x="288" y="31"/>
                  </a:lnTo>
                  <a:lnTo>
                    <a:pt x="251" y="31"/>
                  </a:lnTo>
                  <a:lnTo>
                    <a:pt x="214" y="31"/>
                  </a:lnTo>
                  <a:lnTo>
                    <a:pt x="207" y="31"/>
                  </a:lnTo>
                  <a:lnTo>
                    <a:pt x="207" y="16"/>
                  </a:lnTo>
                  <a:lnTo>
                    <a:pt x="184" y="16"/>
                  </a:lnTo>
                  <a:lnTo>
                    <a:pt x="171" y="16"/>
                  </a:lnTo>
                  <a:lnTo>
                    <a:pt x="163" y="16"/>
                  </a:lnTo>
                  <a:lnTo>
                    <a:pt x="141" y="8"/>
                  </a:lnTo>
                  <a:lnTo>
                    <a:pt x="126" y="8"/>
                  </a:lnTo>
                  <a:lnTo>
                    <a:pt x="89" y="8"/>
                  </a:lnTo>
                  <a:lnTo>
                    <a:pt x="60" y="8"/>
                  </a:lnTo>
                  <a:lnTo>
                    <a:pt x="45" y="16"/>
                  </a:lnTo>
                  <a:lnTo>
                    <a:pt x="23" y="31"/>
                  </a:lnTo>
                  <a:lnTo>
                    <a:pt x="8" y="47"/>
                  </a:lnTo>
                  <a:lnTo>
                    <a:pt x="0" y="55"/>
                  </a:lnTo>
                  <a:lnTo>
                    <a:pt x="0" y="79"/>
                  </a:lnTo>
                  <a:lnTo>
                    <a:pt x="8" y="55"/>
                  </a:lnTo>
                  <a:lnTo>
                    <a:pt x="23" y="55"/>
                  </a:lnTo>
                  <a:lnTo>
                    <a:pt x="45" y="55"/>
                  </a:lnTo>
                  <a:lnTo>
                    <a:pt x="52" y="79"/>
                  </a:lnTo>
                  <a:lnTo>
                    <a:pt x="60" y="87"/>
                  </a:lnTo>
                  <a:lnTo>
                    <a:pt x="74" y="87"/>
                  </a:lnTo>
                  <a:lnTo>
                    <a:pt x="89" y="87"/>
                  </a:lnTo>
                  <a:lnTo>
                    <a:pt x="97" y="87"/>
                  </a:lnTo>
                  <a:lnTo>
                    <a:pt x="141" y="87"/>
                  </a:lnTo>
                  <a:lnTo>
                    <a:pt x="163" y="87"/>
                  </a:lnTo>
                  <a:lnTo>
                    <a:pt x="184" y="87"/>
                  </a:lnTo>
                  <a:lnTo>
                    <a:pt x="184" y="79"/>
                  </a:lnTo>
                  <a:lnTo>
                    <a:pt x="214" y="79"/>
                  </a:lnTo>
                  <a:lnTo>
                    <a:pt x="244" y="79"/>
                  </a:lnTo>
                  <a:lnTo>
                    <a:pt x="266" y="79"/>
                  </a:lnTo>
                  <a:lnTo>
                    <a:pt x="303" y="87"/>
                  </a:lnTo>
                  <a:lnTo>
                    <a:pt x="318" y="87"/>
                  </a:lnTo>
                  <a:lnTo>
                    <a:pt x="340" y="87"/>
                  </a:lnTo>
                  <a:lnTo>
                    <a:pt x="362" y="87"/>
                  </a:lnTo>
                  <a:lnTo>
                    <a:pt x="384" y="87"/>
                  </a:lnTo>
                  <a:lnTo>
                    <a:pt x="406" y="95"/>
                  </a:lnTo>
                  <a:lnTo>
                    <a:pt x="421" y="87"/>
                  </a:lnTo>
                  <a:lnTo>
                    <a:pt x="428" y="87"/>
                  </a:lnTo>
                  <a:lnTo>
                    <a:pt x="465" y="87"/>
                  </a:lnTo>
                  <a:lnTo>
                    <a:pt x="488" y="87"/>
                  </a:lnTo>
                  <a:lnTo>
                    <a:pt x="502" y="79"/>
                  </a:lnTo>
                  <a:lnTo>
                    <a:pt x="532" y="79"/>
                  </a:lnTo>
                  <a:lnTo>
                    <a:pt x="554" y="79"/>
                  </a:lnTo>
                  <a:lnTo>
                    <a:pt x="561" y="79"/>
                  </a:lnTo>
                  <a:lnTo>
                    <a:pt x="561" y="55"/>
                  </a:lnTo>
                  <a:lnTo>
                    <a:pt x="561" y="47"/>
                  </a:lnTo>
                  <a:lnTo>
                    <a:pt x="561" y="31"/>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10" name="Freeform 478"/>
            <p:cNvSpPr>
              <a:spLocks/>
            </p:cNvSpPr>
            <p:nvPr/>
          </p:nvSpPr>
          <p:spPr bwMode="auto">
            <a:xfrm>
              <a:off x="3089" y="21623"/>
              <a:ext cx="561" cy="95"/>
            </a:xfrm>
            <a:custGeom>
              <a:avLst/>
              <a:gdLst>
                <a:gd name="T0" fmla="*/ 554 w 561"/>
                <a:gd name="T1" fmla="*/ 31 h 95"/>
                <a:gd name="T2" fmla="*/ 502 w 561"/>
                <a:gd name="T3" fmla="*/ 47 h 95"/>
                <a:gd name="T4" fmla="*/ 465 w 561"/>
                <a:gd name="T5" fmla="*/ 31 h 95"/>
                <a:gd name="T6" fmla="*/ 428 w 561"/>
                <a:gd name="T7" fmla="*/ 8 h 95"/>
                <a:gd name="T8" fmla="*/ 377 w 561"/>
                <a:gd name="T9" fmla="*/ 0 h 95"/>
                <a:gd name="T10" fmla="*/ 340 w 561"/>
                <a:gd name="T11" fmla="*/ 0 h 95"/>
                <a:gd name="T12" fmla="*/ 318 w 561"/>
                <a:gd name="T13" fmla="*/ 8 h 95"/>
                <a:gd name="T14" fmla="*/ 310 w 561"/>
                <a:gd name="T15" fmla="*/ 31 h 95"/>
                <a:gd name="T16" fmla="*/ 251 w 561"/>
                <a:gd name="T17" fmla="*/ 31 h 95"/>
                <a:gd name="T18" fmla="*/ 207 w 561"/>
                <a:gd name="T19" fmla="*/ 31 h 95"/>
                <a:gd name="T20" fmla="*/ 184 w 561"/>
                <a:gd name="T21" fmla="*/ 16 h 95"/>
                <a:gd name="T22" fmla="*/ 163 w 561"/>
                <a:gd name="T23" fmla="*/ 16 h 95"/>
                <a:gd name="T24" fmla="*/ 126 w 561"/>
                <a:gd name="T25" fmla="*/ 8 h 95"/>
                <a:gd name="T26" fmla="*/ 60 w 561"/>
                <a:gd name="T27" fmla="*/ 8 h 95"/>
                <a:gd name="T28" fmla="*/ 23 w 561"/>
                <a:gd name="T29" fmla="*/ 31 h 95"/>
                <a:gd name="T30" fmla="*/ 0 w 561"/>
                <a:gd name="T31" fmla="*/ 55 h 95"/>
                <a:gd name="T32" fmla="*/ 8 w 561"/>
                <a:gd name="T33" fmla="*/ 55 h 95"/>
                <a:gd name="T34" fmla="*/ 45 w 561"/>
                <a:gd name="T35" fmla="*/ 55 h 95"/>
                <a:gd name="T36" fmla="*/ 60 w 561"/>
                <a:gd name="T37" fmla="*/ 87 h 95"/>
                <a:gd name="T38" fmla="*/ 89 w 561"/>
                <a:gd name="T39" fmla="*/ 87 h 95"/>
                <a:gd name="T40" fmla="*/ 141 w 561"/>
                <a:gd name="T41" fmla="*/ 87 h 95"/>
                <a:gd name="T42" fmla="*/ 184 w 561"/>
                <a:gd name="T43" fmla="*/ 87 h 95"/>
                <a:gd name="T44" fmla="*/ 214 w 561"/>
                <a:gd name="T45" fmla="*/ 79 h 95"/>
                <a:gd name="T46" fmla="*/ 266 w 561"/>
                <a:gd name="T47" fmla="*/ 79 h 95"/>
                <a:gd name="T48" fmla="*/ 318 w 561"/>
                <a:gd name="T49" fmla="*/ 87 h 95"/>
                <a:gd name="T50" fmla="*/ 362 w 561"/>
                <a:gd name="T51" fmla="*/ 87 h 95"/>
                <a:gd name="T52" fmla="*/ 406 w 561"/>
                <a:gd name="T53" fmla="*/ 95 h 95"/>
                <a:gd name="T54" fmla="*/ 428 w 561"/>
                <a:gd name="T55" fmla="*/ 87 h 95"/>
                <a:gd name="T56" fmla="*/ 488 w 561"/>
                <a:gd name="T57" fmla="*/ 87 h 95"/>
                <a:gd name="T58" fmla="*/ 532 w 561"/>
                <a:gd name="T59" fmla="*/ 79 h 95"/>
                <a:gd name="T60" fmla="*/ 561 w 561"/>
                <a:gd name="T61" fmla="*/ 79 h 95"/>
                <a:gd name="T62" fmla="*/ 561 w 561"/>
                <a:gd name="T63"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1" h="95">
                  <a:moveTo>
                    <a:pt x="561" y="31"/>
                  </a:moveTo>
                  <a:lnTo>
                    <a:pt x="554" y="31"/>
                  </a:lnTo>
                  <a:lnTo>
                    <a:pt x="525" y="31"/>
                  </a:lnTo>
                  <a:lnTo>
                    <a:pt x="502" y="47"/>
                  </a:lnTo>
                  <a:lnTo>
                    <a:pt x="473" y="31"/>
                  </a:lnTo>
                  <a:lnTo>
                    <a:pt x="465" y="31"/>
                  </a:lnTo>
                  <a:lnTo>
                    <a:pt x="443" y="16"/>
                  </a:lnTo>
                  <a:lnTo>
                    <a:pt x="428" y="8"/>
                  </a:lnTo>
                  <a:lnTo>
                    <a:pt x="377" y="8"/>
                  </a:lnTo>
                  <a:lnTo>
                    <a:pt x="377" y="0"/>
                  </a:lnTo>
                  <a:lnTo>
                    <a:pt x="362" y="0"/>
                  </a:lnTo>
                  <a:lnTo>
                    <a:pt x="340" y="0"/>
                  </a:lnTo>
                  <a:lnTo>
                    <a:pt x="318" y="0"/>
                  </a:lnTo>
                  <a:lnTo>
                    <a:pt x="318" y="8"/>
                  </a:lnTo>
                  <a:lnTo>
                    <a:pt x="318" y="16"/>
                  </a:lnTo>
                  <a:lnTo>
                    <a:pt x="310" y="31"/>
                  </a:lnTo>
                  <a:lnTo>
                    <a:pt x="288" y="31"/>
                  </a:lnTo>
                  <a:lnTo>
                    <a:pt x="251" y="31"/>
                  </a:lnTo>
                  <a:lnTo>
                    <a:pt x="214" y="31"/>
                  </a:lnTo>
                  <a:lnTo>
                    <a:pt x="207" y="31"/>
                  </a:lnTo>
                  <a:lnTo>
                    <a:pt x="207" y="16"/>
                  </a:lnTo>
                  <a:lnTo>
                    <a:pt x="184" y="16"/>
                  </a:lnTo>
                  <a:lnTo>
                    <a:pt x="171" y="16"/>
                  </a:lnTo>
                  <a:lnTo>
                    <a:pt x="163" y="16"/>
                  </a:lnTo>
                  <a:lnTo>
                    <a:pt x="141" y="8"/>
                  </a:lnTo>
                  <a:lnTo>
                    <a:pt x="126" y="8"/>
                  </a:lnTo>
                  <a:lnTo>
                    <a:pt x="89" y="8"/>
                  </a:lnTo>
                  <a:lnTo>
                    <a:pt x="60" y="8"/>
                  </a:lnTo>
                  <a:lnTo>
                    <a:pt x="45" y="16"/>
                  </a:lnTo>
                  <a:lnTo>
                    <a:pt x="23" y="31"/>
                  </a:lnTo>
                  <a:lnTo>
                    <a:pt x="8" y="47"/>
                  </a:lnTo>
                  <a:lnTo>
                    <a:pt x="0" y="55"/>
                  </a:lnTo>
                  <a:lnTo>
                    <a:pt x="0" y="79"/>
                  </a:lnTo>
                  <a:lnTo>
                    <a:pt x="8" y="55"/>
                  </a:lnTo>
                  <a:lnTo>
                    <a:pt x="23" y="55"/>
                  </a:lnTo>
                  <a:lnTo>
                    <a:pt x="45" y="55"/>
                  </a:lnTo>
                  <a:lnTo>
                    <a:pt x="52" y="79"/>
                  </a:lnTo>
                  <a:lnTo>
                    <a:pt x="60" y="87"/>
                  </a:lnTo>
                  <a:lnTo>
                    <a:pt x="74" y="87"/>
                  </a:lnTo>
                  <a:lnTo>
                    <a:pt x="89" y="87"/>
                  </a:lnTo>
                  <a:lnTo>
                    <a:pt x="97" y="87"/>
                  </a:lnTo>
                  <a:lnTo>
                    <a:pt x="141" y="87"/>
                  </a:lnTo>
                  <a:lnTo>
                    <a:pt x="163" y="87"/>
                  </a:lnTo>
                  <a:lnTo>
                    <a:pt x="184" y="87"/>
                  </a:lnTo>
                  <a:lnTo>
                    <a:pt x="184" y="79"/>
                  </a:lnTo>
                  <a:lnTo>
                    <a:pt x="214" y="79"/>
                  </a:lnTo>
                  <a:lnTo>
                    <a:pt x="244" y="79"/>
                  </a:lnTo>
                  <a:lnTo>
                    <a:pt x="266" y="79"/>
                  </a:lnTo>
                  <a:lnTo>
                    <a:pt x="303" y="87"/>
                  </a:lnTo>
                  <a:lnTo>
                    <a:pt x="318" y="87"/>
                  </a:lnTo>
                  <a:lnTo>
                    <a:pt x="340" y="87"/>
                  </a:lnTo>
                  <a:lnTo>
                    <a:pt x="362" y="87"/>
                  </a:lnTo>
                  <a:lnTo>
                    <a:pt x="384" y="87"/>
                  </a:lnTo>
                  <a:lnTo>
                    <a:pt x="406" y="95"/>
                  </a:lnTo>
                  <a:lnTo>
                    <a:pt x="421" y="87"/>
                  </a:lnTo>
                  <a:lnTo>
                    <a:pt x="428" y="87"/>
                  </a:lnTo>
                  <a:lnTo>
                    <a:pt x="465" y="87"/>
                  </a:lnTo>
                  <a:lnTo>
                    <a:pt x="488" y="87"/>
                  </a:lnTo>
                  <a:lnTo>
                    <a:pt x="502" y="79"/>
                  </a:lnTo>
                  <a:lnTo>
                    <a:pt x="532" y="79"/>
                  </a:lnTo>
                  <a:lnTo>
                    <a:pt x="554" y="79"/>
                  </a:lnTo>
                  <a:lnTo>
                    <a:pt x="561" y="79"/>
                  </a:lnTo>
                  <a:lnTo>
                    <a:pt x="561" y="55"/>
                  </a:lnTo>
                  <a:lnTo>
                    <a:pt x="561" y="47"/>
                  </a:lnTo>
                  <a:lnTo>
                    <a:pt x="561" y="31"/>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11" name="Group 479"/>
          <p:cNvGrpSpPr>
            <a:grpSpLocks/>
          </p:cNvGrpSpPr>
          <p:nvPr/>
        </p:nvGrpSpPr>
        <p:grpSpPr bwMode="auto">
          <a:xfrm>
            <a:off x="5964238" y="6246813"/>
            <a:ext cx="244475" cy="125412"/>
            <a:chOff x="3791" y="21623"/>
            <a:chExt cx="154" cy="79"/>
          </a:xfrm>
        </p:grpSpPr>
        <p:sp>
          <p:nvSpPr>
            <p:cNvPr id="658912" name="Freeform 480"/>
            <p:cNvSpPr>
              <a:spLocks/>
            </p:cNvSpPr>
            <p:nvPr/>
          </p:nvSpPr>
          <p:spPr bwMode="auto">
            <a:xfrm>
              <a:off x="3791" y="21623"/>
              <a:ext cx="154" cy="79"/>
            </a:xfrm>
            <a:custGeom>
              <a:avLst/>
              <a:gdLst>
                <a:gd name="T0" fmla="*/ 65 w 154"/>
                <a:gd name="T1" fmla="*/ 0 h 79"/>
                <a:gd name="T2" fmla="*/ 65 w 154"/>
                <a:gd name="T3" fmla="*/ 8 h 79"/>
                <a:gd name="T4" fmla="*/ 65 w 154"/>
                <a:gd name="T5" fmla="*/ 23 h 79"/>
                <a:gd name="T6" fmla="*/ 80 w 154"/>
                <a:gd name="T7" fmla="*/ 23 h 79"/>
                <a:gd name="T8" fmla="*/ 36 w 154"/>
                <a:gd name="T9" fmla="*/ 31 h 79"/>
                <a:gd name="T10" fmla="*/ 22 w 154"/>
                <a:gd name="T11" fmla="*/ 31 h 79"/>
                <a:gd name="T12" fmla="*/ 7 w 154"/>
                <a:gd name="T13" fmla="*/ 39 h 79"/>
                <a:gd name="T14" fmla="*/ 0 w 154"/>
                <a:gd name="T15" fmla="*/ 39 h 79"/>
                <a:gd name="T16" fmla="*/ 0 w 154"/>
                <a:gd name="T17" fmla="*/ 63 h 79"/>
                <a:gd name="T18" fmla="*/ 0 w 154"/>
                <a:gd name="T19" fmla="*/ 79 h 79"/>
                <a:gd name="T20" fmla="*/ 7 w 154"/>
                <a:gd name="T21" fmla="*/ 63 h 79"/>
                <a:gd name="T22" fmla="*/ 36 w 154"/>
                <a:gd name="T23" fmla="*/ 63 h 79"/>
                <a:gd name="T24" fmla="*/ 44 w 154"/>
                <a:gd name="T25" fmla="*/ 39 h 79"/>
                <a:gd name="T26" fmla="*/ 80 w 154"/>
                <a:gd name="T27" fmla="*/ 39 h 79"/>
                <a:gd name="T28" fmla="*/ 102 w 154"/>
                <a:gd name="T29" fmla="*/ 39 h 79"/>
                <a:gd name="T30" fmla="*/ 117 w 154"/>
                <a:gd name="T31" fmla="*/ 31 h 79"/>
                <a:gd name="T32" fmla="*/ 146 w 154"/>
                <a:gd name="T33" fmla="*/ 31 h 79"/>
                <a:gd name="T34" fmla="*/ 154 w 154"/>
                <a:gd name="T35" fmla="*/ 23 h 79"/>
                <a:gd name="T36" fmla="*/ 117 w 154"/>
                <a:gd name="T37" fmla="*/ 23 h 79"/>
                <a:gd name="T38" fmla="*/ 102 w 154"/>
                <a:gd name="T39" fmla="*/ 8 h 79"/>
                <a:gd name="T40" fmla="*/ 80 w 154"/>
                <a:gd name="T41" fmla="*/ 8 h 79"/>
                <a:gd name="T42" fmla="*/ 65 w 154"/>
                <a:gd name="T4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79">
                  <a:moveTo>
                    <a:pt x="65" y="0"/>
                  </a:moveTo>
                  <a:lnTo>
                    <a:pt x="65" y="8"/>
                  </a:lnTo>
                  <a:lnTo>
                    <a:pt x="65" y="23"/>
                  </a:lnTo>
                  <a:lnTo>
                    <a:pt x="80" y="23"/>
                  </a:lnTo>
                  <a:lnTo>
                    <a:pt x="36" y="31"/>
                  </a:lnTo>
                  <a:lnTo>
                    <a:pt x="22" y="31"/>
                  </a:lnTo>
                  <a:lnTo>
                    <a:pt x="7" y="39"/>
                  </a:lnTo>
                  <a:lnTo>
                    <a:pt x="0" y="39"/>
                  </a:lnTo>
                  <a:lnTo>
                    <a:pt x="0" y="63"/>
                  </a:lnTo>
                  <a:lnTo>
                    <a:pt x="0" y="79"/>
                  </a:lnTo>
                  <a:lnTo>
                    <a:pt x="7" y="63"/>
                  </a:lnTo>
                  <a:lnTo>
                    <a:pt x="36" y="63"/>
                  </a:lnTo>
                  <a:lnTo>
                    <a:pt x="44" y="39"/>
                  </a:lnTo>
                  <a:lnTo>
                    <a:pt x="80" y="39"/>
                  </a:lnTo>
                  <a:lnTo>
                    <a:pt x="102" y="39"/>
                  </a:lnTo>
                  <a:lnTo>
                    <a:pt x="117" y="31"/>
                  </a:lnTo>
                  <a:lnTo>
                    <a:pt x="146" y="31"/>
                  </a:lnTo>
                  <a:lnTo>
                    <a:pt x="154" y="23"/>
                  </a:lnTo>
                  <a:lnTo>
                    <a:pt x="117" y="23"/>
                  </a:lnTo>
                  <a:lnTo>
                    <a:pt x="102" y="8"/>
                  </a:lnTo>
                  <a:lnTo>
                    <a:pt x="80" y="8"/>
                  </a:lnTo>
                  <a:lnTo>
                    <a:pt x="65"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13" name="Freeform 481"/>
            <p:cNvSpPr>
              <a:spLocks/>
            </p:cNvSpPr>
            <p:nvPr/>
          </p:nvSpPr>
          <p:spPr bwMode="auto">
            <a:xfrm>
              <a:off x="3791" y="21623"/>
              <a:ext cx="154" cy="79"/>
            </a:xfrm>
            <a:custGeom>
              <a:avLst/>
              <a:gdLst>
                <a:gd name="T0" fmla="*/ 65 w 154"/>
                <a:gd name="T1" fmla="*/ 0 h 79"/>
                <a:gd name="T2" fmla="*/ 65 w 154"/>
                <a:gd name="T3" fmla="*/ 8 h 79"/>
                <a:gd name="T4" fmla="*/ 65 w 154"/>
                <a:gd name="T5" fmla="*/ 23 h 79"/>
                <a:gd name="T6" fmla="*/ 80 w 154"/>
                <a:gd name="T7" fmla="*/ 23 h 79"/>
                <a:gd name="T8" fmla="*/ 36 w 154"/>
                <a:gd name="T9" fmla="*/ 31 h 79"/>
                <a:gd name="T10" fmla="*/ 22 w 154"/>
                <a:gd name="T11" fmla="*/ 31 h 79"/>
                <a:gd name="T12" fmla="*/ 7 w 154"/>
                <a:gd name="T13" fmla="*/ 39 h 79"/>
                <a:gd name="T14" fmla="*/ 0 w 154"/>
                <a:gd name="T15" fmla="*/ 39 h 79"/>
                <a:gd name="T16" fmla="*/ 0 w 154"/>
                <a:gd name="T17" fmla="*/ 63 h 79"/>
                <a:gd name="T18" fmla="*/ 0 w 154"/>
                <a:gd name="T19" fmla="*/ 79 h 79"/>
                <a:gd name="T20" fmla="*/ 7 w 154"/>
                <a:gd name="T21" fmla="*/ 63 h 79"/>
                <a:gd name="T22" fmla="*/ 36 w 154"/>
                <a:gd name="T23" fmla="*/ 63 h 79"/>
                <a:gd name="T24" fmla="*/ 44 w 154"/>
                <a:gd name="T25" fmla="*/ 39 h 79"/>
                <a:gd name="T26" fmla="*/ 80 w 154"/>
                <a:gd name="T27" fmla="*/ 39 h 79"/>
                <a:gd name="T28" fmla="*/ 102 w 154"/>
                <a:gd name="T29" fmla="*/ 39 h 79"/>
                <a:gd name="T30" fmla="*/ 117 w 154"/>
                <a:gd name="T31" fmla="*/ 31 h 79"/>
                <a:gd name="T32" fmla="*/ 146 w 154"/>
                <a:gd name="T33" fmla="*/ 31 h 79"/>
                <a:gd name="T34" fmla="*/ 154 w 154"/>
                <a:gd name="T35" fmla="*/ 23 h 79"/>
                <a:gd name="T36" fmla="*/ 117 w 154"/>
                <a:gd name="T37" fmla="*/ 23 h 79"/>
                <a:gd name="T38" fmla="*/ 102 w 154"/>
                <a:gd name="T39" fmla="*/ 8 h 79"/>
                <a:gd name="T40" fmla="*/ 80 w 154"/>
                <a:gd name="T41" fmla="*/ 8 h 79"/>
                <a:gd name="T42" fmla="*/ 65 w 154"/>
                <a:gd name="T4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79">
                  <a:moveTo>
                    <a:pt x="65" y="0"/>
                  </a:moveTo>
                  <a:lnTo>
                    <a:pt x="65" y="8"/>
                  </a:lnTo>
                  <a:lnTo>
                    <a:pt x="65" y="23"/>
                  </a:lnTo>
                  <a:lnTo>
                    <a:pt x="80" y="23"/>
                  </a:lnTo>
                  <a:lnTo>
                    <a:pt x="36" y="31"/>
                  </a:lnTo>
                  <a:lnTo>
                    <a:pt x="22" y="31"/>
                  </a:lnTo>
                  <a:lnTo>
                    <a:pt x="7" y="39"/>
                  </a:lnTo>
                  <a:lnTo>
                    <a:pt x="0" y="39"/>
                  </a:lnTo>
                  <a:lnTo>
                    <a:pt x="0" y="63"/>
                  </a:lnTo>
                  <a:lnTo>
                    <a:pt x="0" y="79"/>
                  </a:lnTo>
                  <a:lnTo>
                    <a:pt x="7" y="63"/>
                  </a:lnTo>
                  <a:lnTo>
                    <a:pt x="36" y="63"/>
                  </a:lnTo>
                  <a:lnTo>
                    <a:pt x="44" y="39"/>
                  </a:lnTo>
                  <a:lnTo>
                    <a:pt x="80" y="39"/>
                  </a:lnTo>
                  <a:lnTo>
                    <a:pt x="102" y="39"/>
                  </a:lnTo>
                  <a:lnTo>
                    <a:pt x="117" y="31"/>
                  </a:lnTo>
                  <a:lnTo>
                    <a:pt x="146" y="31"/>
                  </a:lnTo>
                  <a:lnTo>
                    <a:pt x="154" y="23"/>
                  </a:lnTo>
                  <a:lnTo>
                    <a:pt x="117" y="23"/>
                  </a:lnTo>
                  <a:lnTo>
                    <a:pt x="102" y="8"/>
                  </a:lnTo>
                  <a:lnTo>
                    <a:pt x="80" y="8"/>
                  </a:lnTo>
                  <a:lnTo>
                    <a:pt x="65"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14" name="Group 482"/>
          <p:cNvGrpSpPr>
            <a:grpSpLocks/>
          </p:cNvGrpSpPr>
          <p:nvPr/>
        </p:nvGrpSpPr>
        <p:grpSpPr bwMode="auto">
          <a:xfrm>
            <a:off x="5892800" y="6283325"/>
            <a:ext cx="80963" cy="50800"/>
            <a:chOff x="3746" y="21646"/>
            <a:chExt cx="51" cy="32"/>
          </a:xfrm>
        </p:grpSpPr>
        <p:sp>
          <p:nvSpPr>
            <p:cNvPr id="658915" name="Freeform 483"/>
            <p:cNvSpPr>
              <a:spLocks/>
            </p:cNvSpPr>
            <p:nvPr/>
          </p:nvSpPr>
          <p:spPr bwMode="auto">
            <a:xfrm>
              <a:off x="3746" y="21646"/>
              <a:ext cx="51" cy="32"/>
            </a:xfrm>
            <a:custGeom>
              <a:avLst/>
              <a:gdLst>
                <a:gd name="T0" fmla="*/ 51 w 51"/>
                <a:gd name="T1" fmla="*/ 0 h 32"/>
                <a:gd name="T2" fmla="*/ 44 w 51"/>
                <a:gd name="T3" fmla="*/ 0 h 32"/>
                <a:gd name="T4" fmla="*/ 37 w 51"/>
                <a:gd name="T5" fmla="*/ 0 h 32"/>
                <a:gd name="T6" fmla="*/ 15 w 51"/>
                <a:gd name="T7" fmla="*/ 0 h 32"/>
                <a:gd name="T8" fmla="*/ 15 w 51"/>
                <a:gd name="T9" fmla="*/ 8 h 32"/>
                <a:gd name="T10" fmla="*/ 0 w 51"/>
                <a:gd name="T11" fmla="*/ 24 h 32"/>
                <a:gd name="T12" fmla="*/ 0 w 51"/>
                <a:gd name="T13" fmla="*/ 32 h 32"/>
                <a:gd name="T14" fmla="*/ 15 w 51"/>
                <a:gd name="T15" fmla="*/ 32 h 32"/>
                <a:gd name="T16" fmla="*/ 37 w 51"/>
                <a:gd name="T17" fmla="*/ 32 h 32"/>
                <a:gd name="T18" fmla="*/ 44 w 51"/>
                <a:gd name="T19" fmla="*/ 32 h 32"/>
                <a:gd name="T20" fmla="*/ 44 w 51"/>
                <a:gd name="T21" fmla="*/ 24 h 32"/>
                <a:gd name="T22" fmla="*/ 51 w 51"/>
                <a:gd name="T23" fmla="*/ 8 h 32"/>
                <a:gd name="T24" fmla="*/ 51 w 5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32">
                  <a:moveTo>
                    <a:pt x="51" y="0"/>
                  </a:moveTo>
                  <a:lnTo>
                    <a:pt x="44" y="0"/>
                  </a:lnTo>
                  <a:lnTo>
                    <a:pt x="37" y="0"/>
                  </a:lnTo>
                  <a:lnTo>
                    <a:pt x="15" y="0"/>
                  </a:lnTo>
                  <a:lnTo>
                    <a:pt x="15" y="8"/>
                  </a:lnTo>
                  <a:lnTo>
                    <a:pt x="0" y="24"/>
                  </a:lnTo>
                  <a:lnTo>
                    <a:pt x="0" y="32"/>
                  </a:lnTo>
                  <a:lnTo>
                    <a:pt x="15" y="32"/>
                  </a:lnTo>
                  <a:lnTo>
                    <a:pt x="37" y="32"/>
                  </a:lnTo>
                  <a:lnTo>
                    <a:pt x="44" y="32"/>
                  </a:lnTo>
                  <a:lnTo>
                    <a:pt x="44" y="24"/>
                  </a:lnTo>
                  <a:lnTo>
                    <a:pt x="51" y="8"/>
                  </a:lnTo>
                  <a:lnTo>
                    <a:pt x="51"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16" name="Freeform 484"/>
            <p:cNvSpPr>
              <a:spLocks/>
            </p:cNvSpPr>
            <p:nvPr/>
          </p:nvSpPr>
          <p:spPr bwMode="auto">
            <a:xfrm>
              <a:off x="3746" y="21646"/>
              <a:ext cx="51" cy="32"/>
            </a:xfrm>
            <a:custGeom>
              <a:avLst/>
              <a:gdLst>
                <a:gd name="T0" fmla="*/ 51 w 51"/>
                <a:gd name="T1" fmla="*/ 0 h 32"/>
                <a:gd name="T2" fmla="*/ 44 w 51"/>
                <a:gd name="T3" fmla="*/ 0 h 32"/>
                <a:gd name="T4" fmla="*/ 37 w 51"/>
                <a:gd name="T5" fmla="*/ 0 h 32"/>
                <a:gd name="T6" fmla="*/ 15 w 51"/>
                <a:gd name="T7" fmla="*/ 0 h 32"/>
                <a:gd name="T8" fmla="*/ 15 w 51"/>
                <a:gd name="T9" fmla="*/ 8 h 32"/>
                <a:gd name="T10" fmla="*/ 0 w 51"/>
                <a:gd name="T11" fmla="*/ 24 h 32"/>
                <a:gd name="T12" fmla="*/ 0 w 51"/>
                <a:gd name="T13" fmla="*/ 32 h 32"/>
                <a:gd name="T14" fmla="*/ 15 w 51"/>
                <a:gd name="T15" fmla="*/ 32 h 32"/>
                <a:gd name="T16" fmla="*/ 37 w 51"/>
                <a:gd name="T17" fmla="*/ 32 h 32"/>
                <a:gd name="T18" fmla="*/ 44 w 51"/>
                <a:gd name="T19" fmla="*/ 32 h 32"/>
                <a:gd name="T20" fmla="*/ 44 w 51"/>
                <a:gd name="T21" fmla="*/ 24 h 32"/>
                <a:gd name="T22" fmla="*/ 51 w 51"/>
                <a:gd name="T23" fmla="*/ 8 h 32"/>
                <a:gd name="T24" fmla="*/ 51 w 5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32">
                  <a:moveTo>
                    <a:pt x="51" y="0"/>
                  </a:moveTo>
                  <a:lnTo>
                    <a:pt x="44" y="0"/>
                  </a:lnTo>
                  <a:lnTo>
                    <a:pt x="37" y="0"/>
                  </a:lnTo>
                  <a:lnTo>
                    <a:pt x="15" y="0"/>
                  </a:lnTo>
                  <a:lnTo>
                    <a:pt x="15" y="8"/>
                  </a:lnTo>
                  <a:lnTo>
                    <a:pt x="0" y="24"/>
                  </a:lnTo>
                  <a:lnTo>
                    <a:pt x="0" y="32"/>
                  </a:lnTo>
                  <a:lnTo>
                    <a:pt x="15" y="32"/>
                  </a:lnTo>
                  <a:lnTo>
                    <a:pt x="37" y="32"/>
                  </a:lnTo>
                  <a:lnTo>
                    <a:pt x="44" y="32"/>
                  </a:lnTo>
                  <a:lnTo>
                    <a:pt x="44" y="24"/>
                  </a:lnTo>
                  <a:lnTo>
                    <a:pt x="51" y="8"/>
                  </a:lnTo>
                  <a:lnTo>
                    <a:pt x="51"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17" name="Group 485"/>
          <p:cNvGrpSpPr>
            <a:grpSpLocks/>
          </p:cNvGrpSpPr>
          <p:nvPr/>
        </p:nvGrpSpPr>
        <p:grpSpPr bwMode="auto">
          <a:xfrm>
            <a:off x="5751513" y="6283325"/>
            <a:ext cx="128587" cy="50800"/>
            <a:chOff x="3657" y="21646"/>
            <a:chExt cx="81" cy="32"/>
          </a:xfrm>
        </p:grpSpPr>
        <p:sp>
          <p:nvSpPr>
            <p:cNvPr id="658918" name="Freeform 486"/>
            <p:cNvSpPr>
              <a:spLocks/>
            </p:cNvSpPr>
            <p:nvPr/>
          </p:nvSpPr>
          <p:spPr bwMode="auto">
            <a:xfrm>
              <a:off x="3657" y="21646"/>
              <a:ext cx="81" cy="32"/>
            </a:xfrm>
            <a:custGeom>
              <a:avLst/>
              <a:gdLst>
                <a:gd name="T0" fmla="*/ 52 w 81"/>
                <a:gd name="T1" fmla="*/ 0 h 32"/>
                <a:gd name="T2" fmla="*/ 74 w 81"/>
                <a:gd name="T3" fmla="*/ 0 h 32"/>
                <a:gd name="T4" fmla="*/ 81 w 81"/>
                <a:gd name="T5" fmla="*/ 24 h 32"/>
                <a:gd name="T6" fmla="*/ 74 w 81"/>
                <a:gd name="T7" fmla="*/ 32 h 32"/>
                <a:gd name="T8" fmla="*/ 52 w 81"/>
                <a:gd name="T9" fmla="*/ 32 h 32"/>
                <a:gd name="T10" fmla="*/ 45 w 81"/>
                <a:gd name="T11" fmla="*/ 32 h 32"/>
                <a:gd name="T12" fmla="*/ 37 w 81"/>
                <a:gd name="T13" fmla="*/ 32 h 32"/>
                <a:gd name="T14" fmla="*/ 15 w 81"/>
                <a:gd name="T15" fmla="*/ 32 h 32"/>
                <a:gd name="T16" fmla="*/ 0 w 81"/>
                <a:gd name="T17" fmla="*/ 24 h 32"/>
                <a:gd name="T18" fmla="*/ 15 w 81"/>
                <a:gd name="T19" fmla="*/ 8 h 32"/>
                <a:gd name="T20" fmla="*/ 37 w 81"/>
                <a:gd name="T21" fmla="*/ 0 h 32"/>
                <a:gd name="T22" fmla="*/ 45 w 81"/>
                <a:gd name="T23" fmla="*/ 0 h 32"/>
                <a:gd name="T24" fmla="*/ 52 w 8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2">
                  <a:moveTo>
                    <a:pt x="52" y="0"/>
                  </a:moveTo>
                  <a:lnTo>
                    <a:pt x="74" y="0"/>
                  </a:lnTo>
                  <a:lnTo>
                    <a:pt x="81" y="24"/>
                  </a:lnTo>
                  <a:lnTo>
                    <a:pt x="74" y="32"/>
                  </a:lnTo>
                  <a:lnTo>
                    <a:pt x="52" y="32"/>
                  </a:lnTo>
                  <a:lnTo>
                    <a:pt x="45" y="32"/>
                  </a:lnTo>
                  <a:lnTo>
                    <a:pt x="37" y="32"/>
                  </a:lnTo>
                  <a:lnTo>
                    <a:pt x="15" y="32"/>
                  </a:lnTo>
                  <a:lnTo>
                    <a:pt x="0" y="24"/>
                  </a:lnTo>
                  <a:lnTo>
                    <a:pt x="15" y="8"/>
                  </a:lnTo>
                  <a:lnTo>
                    <a:pt x="37" y="0"/>
                  </a:lnTo>
                  <a:lnTo>
                    <a:pt x="45" y="0"/>
                  </a:lnTo>
                  <a:lnTo>
                    <a:pt x="52"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19" name="Freeform 487"/>
            <p:cNvSpPr>
              <a:spLocks/>
            </p:cNvSpPr>
            <p:nvPr/>
          </p:nvSpPr>
          <p:spPr bwMode="auto">
            <a:xfrm>
              <a:off x="3657" y="21646"/>
              <a:ext cx="81" cy="32"/>
            </a:xfrm>
            <a:custGeom>
              <a:avLst/>
              <a:gdLst>
                <a:gd name="T0" fmla="*/ 52 w 81"/>
                <a:gd name="T1" fmla="*/ 0 h 32"/>
                <a:gd name="T2" fmla="*/ 74 w 81"/>
                <a:gd name="T3" fmla="*/ 0 h 32"/>
                <a:gd name="T4" fmla="*/ 81 w 81"/>
                <a:gd name="T5" fmla="*/ 24 h 32"/>
                <a:gd name="T6" fmla="*/ 74 w 81"/>
                <a:gd name="T7" fmla="*/ 32 h 32"/>
                <a:gd name="T8" fmla="*/ 52 w 81"/>
                <a:gd name="T9" fmla="*/ 32 h 32"/>
                <a:gd name="T10" fmla="*/ 45 w 81"/>
                <a:gd name="T11" fmla="*/ 32 h 32"/>
                <a:gd name="T12" fmla="*/ 37 w 81"/>
                <a:gd name="T13" fmla="*/ 32 h 32"/>
                <a:gd name="T14" fmla="*/ 15 w 81"/>
                <a:gd name="T15" fmla="*/ 32 h 32"/>
                <a:gd name="T16" fmla="*/ 0 w 81"/>
                <a:gd name="T17" fmla="*/ 24 h 32"/>
                <a:gd name="T18" fmla="*/ 15 w 81"/>
                <a:gd name="T19" fmla="*/ 8 h 32"/>
                <a:gd name="T20" fmla="*/ 37 w 81"/>
                <a:gd name="T21" fmla="*/ 0 h 32"/>
                <a:gd name="T22" fmla="*/ 45 w 81"/>
                <a:gd name="T23" fmla="*/ 0 h 32"/>
                <a:gd name="T24" fmla="*/ 52 w 8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32">
                  <a:moveTo>
                    <a:pt x="52" y="0"/>
                  </a:moveTo>
                  <a:lnTo>
                    <a:pt x="74" y="0"/>
                  </a:lnTo>
                  <a:lnTo>
                    <a:pt x="81" y="24"/>
                  </a:lnTo>
                  <a:lnTo>
                    <a:pt x="74" y="32"/>
                  </a:lnTo>
                  <a:lnTo>
                    <a:pt x="52" y="32"/>
                  </a:lnTo>
                  <a:lnTo>
                    <a:pt x="45" y="32"/>
                  </a:lnTo>
                  <a:lnTo>
                    <a:pt x="37" y="32"/>
                  </a:lnTo>
                  <a:lnTo>
                    <a:pt x="15" y="32"/>
                  </a:lnTo>
                  <a:lnTo>
                    <a:pt x="0" y="24"/>
                  </a:lnTo>
                  <a:lnTo>
                    <a:pt x="15" y="8"/>
                  </a:lnTo>
                  <a:lnTo>
                    <a:pt x="37" y="0"/>
                  </a:lnTo>
                  <a:lnTo>
                    <a:pt x="45" y="0"/>
                  </a:lnTo>
                  <a:lnTo>
                    <a:pt x="52"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20" name="Group 488"/>
          <p:cNvGrpSpPr>
            <a:grpSpLocks/>
          </p:cNvGrpSpPr>
          <p:nvPr/>
        </p:nvGrpSpPr>
        <p:grpSpPr bwMode="auto">
          <a:xfrm>
            <a:off x="4816475" y="5878513"/>
            <a:ext cx="139700" cy="127000"/>
            <a:chOff x="3068" y="21391"/>
            <a:chExt cx="88" cy="80"/>
          </a:xfrm>
        </p:grpSpPr>
        <p:sp>
          <p:nvSpPr>
            <p:cNvPr id="658921" name="Freeform 489"/>
            <p:cNvSpPr>
              <a:spLocks/>
            </p:cNvSpPr>
            <p:nvPr/>
          </p:nvSpPr>
          <p:spPr bwMode="auto">
            <a:xfrm>
              <a:off x="3068" y="21391"/>
              <a:ext cx="88" cy="80"/>
            </a:xfrm>
            <a:custGeom>
              <a:avLst/>
              <a:gdLst>
                <a:gd name="T0" fmla="*/ 29 w 88"/>
                <a:gd name="T1" fmla="*/ 0 h 80"/>
                <a:gd name="T2" fmla="*/ 7 w 88"/>
                <a:gd name="T3" fmla="*/ 8 h 80"/>
                <a:gd name="T4" fmla="*/ 0 w 88"/>
                <a:gd name="T5" fmla="*/ 24 h 80"/>
                <a:gd name="T6" fmla="*/ 7 w 88"/>
                <a:gd name="T7" fmla="*/ 48 h 80"/>
                <a:gd name="T8" fmla="*/ 29 w 88"/>
                <a:gd name="T9" fmla="*/ 48 h 80"/>
                <a:gd name="T10" fmla="*/ 37 w 88"/>
                <a:gd name="T11" fmla="*/ 48 h 80"/>
                <a:gd name="T12" fmla="*/ 37 w 88"/>
                <a:gd name="T13" fmla="*/ 56 h 80"/>
                <a:gd name="T14" fmla="*/ 44 w 88"/>
                <a:gd name="T15" fmla="*/ 72 h 80"/>
                <a:gd name="T16" fmla="*/ 66 w 88"/>
                <a:gd name="T17" fmla="*/ 72 h 80"/>
                <a:gd name="T18" fmla="*/ 88 w 88"/>
                <a:gd name="T19" fmla="*/ 80 h 80"/>
                <a:gd name="T20" fmla="*/ 88 w 88"/>
                <a:gd name="T21" fmla="*/ 72 h 80"/>
                <a:gd name="T22" fmla="*/ 88 w 88"/>
                <a:gd name="T23" fmla="*/ 56 h 80"/>
                <a:gd name="T24" fmla="*/ 81 w 88"/>
                <a:gd name="T25" fmla="*/ 48 h 80"/>
                <a:gd name="T26" fmla="*/ 66 w 88"/>
                <a:gd name="T27" fmla="*/ 48 h 80"/>
                <a:gd name="T28" fmla="*/ 66 w 88"/>
                <a:gd name="T29" fmla="*/ 24 h 80"/>
                <a:gd name="T30" fmla="*/ 66 w 88"/>
                <a:gd name="T31" fmla="*/ 0 h 80"/>
                <a:gd name="T32" fmla="*/ 37 w 88"/>
                <a:gd name="T33" fmla="*/ 0 h 80"/>
                <a:gd name="T34" fmla="*/ 29 w 88"/>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0">
                  <a:moveTo>
                    <a:pt x="29" y="0"/>
                  </a:moveTo>
                  <a:lnTo>
                    <a:pt x="7" y="8"/>
                  </a:lnTo>
                  <a:lnTo>
                    <a:pt x="0" y="24"/>
                  </a:lnTo>
                  <a:lnTo>
                    <a:pt x="7" y="48"/>
                  </a:lnTo>
                  <a:lnTo>
                    <a:pt x="29" y="48"/>
                  </a:lnTo>
                  <a:lnTo>
                    <a:pt x="37" y="48"/>
                  </a:lnTo>
                  <a:lnTo>
                    <a:pt x="37" y="56"/>
                  </a:lnTo>
                  <a:lnTo>
                    <a:pt x="44" y="72"/>
                  </a:lnTo>
                  <a:lnTo>
                    <a:pt x="66" y="72"/>
                  </a:lnTo>
                  <a:lnTo>
                    <a:pt x="88" y="80"/>
                  </a:lnTo>
                  <a:lnTo>
                    <a:pt x="88" y="72"/>
                  </a:lnTo>
                  <a:lnTo>
                    <a:pt x="88" y="56"/>
                  </a:lnTo>
                  <a:lnTo>
                    <a:pt x="81" y="48"/>
                  </a:lnTo>
                  <a:lnTo>
                    <a:pt x="66" y="48"/>
                  </a:lnTo>
                  <a:lnTo>
                    <a:pt x="66" y="24"/>
                  </a:lnTo>
                  <a:lnTo>
                    <a:pt x="66" y="0"/>
                  </a:lnTo>
                  <a:lnTo>
                    <a:pt x="37" y="0"/>
                  </a:lnTo>
                  <a:lnTo>
                    <a:pt x="29"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22" name="Freeform 490"/>
            <p:cNvSpPr>
              <a:spLocks/>
            </p:cNvSpPr>
            <p:nvPr/>
          </p:nvSpPr>
          <p:spPr bwMode="auto">
            <a:xfrm>
              <a:off x="3068" y="21391"/>
              <a:ext cx="88" cy="80"/>
            </a:xfrm>
            <a:custGeom>
              <a:avLst/>
              <a:gdLst>
                <a:gd name="T0" fmla="*/ 29 w 88"/>
                <a:gd name="T1" fmla="*/ 0 h 80"/>
                <a:gd name="T2" fmla="*/ 7 w 88"/>
                <a:gd name="T3" fmla="*/ 8 h 80"/>
                <a:gd name="T4" fmla="*/ 0 w 88"/>
                <a:gd name="T5" fmla="*/ 24 h 80"/>
                <a:gd name="T6" fmla="*/ 7 w 88"/>
                <a:gd name="T7" fmla="*/ 48 h 80"/>
                <a:gd name="T8" fmla="*/ 29 w 88"/>
                <a:gd name="T9" fmla="*/ 48 h 80"/>
                <a:gd name="T10" fmla="*/ 37 w 88"/>
                <a:gd name="T11" fmla="*/ 48 h 80"/>
                <a:gd name="T12" fmla="*/ 37 w 88"/>
                <a:gd name="T13" fmla="*/ 56 h 80"/>
                <a:gd name="T14" fmla="*/ 44 w 88"/>
                <a:gd name="T15" fmla="*/ 72 h 80"/>
                <a:gd name="T16" fmla="*/ 66 w 88"/>
                <a:gd name="T17" fmla="*/ 72 h 80"/>
                <a:gd name="T18" fmla="*/ 88 w 88"/>
                <a:gd name="T19" fmla="*/ 80 h 80"/>
                <a:gd name="T20" fmla="*/ 88 w 88"/>
                <a:gd name="T21" fmla="*/ 72 h 80"/>
                <a:gd name="T22" fmla="*/ 88 w 88"/>
                <a:gd name="T23" fmla="*/ 56 h 80"/>
                <a:gd name="T24" fmla="*/ 81 w 88"/>
                <a:gd name="T25" fmla="*/ 48 h 80"/>
                <a:gd name="T26" fmla="*/ 66 w 88"/>
                <a:gd name="T27" fmla="*/ 48 h 80"/>
                <a:gd name="T28" fmla="*/ 66 w 88"/>
                <a:gd name="T29" fmla="*/ 24 h 80"/>
                <a:gd name="T30" fmla="*/ 66 w 88"/>
                <a:gd name="T31" fmla="*/ 0 h 80"/>
                <a:gd name="T32" fmla="*/ 37 w 88"/>
                <a:gd name="T33" fmla="*/ 0 h 80"/>
                <a:gd name="T34" fmla="*/ 29 w 88"/>
                <a:gd name="T3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0">
                  <a:moveTo>
                    <a:pt x="29" y="0"/>
                  </a:moveTo>
                  <a:lnTo>
                    <a:pt x="7" y="8"/>
                  </a:lnTo>
                  <a:lnTo>
                    <a:pt x="0" y="24"/>
                  </a:lnTo>
                  <a:lnTo>
                    <a:pt x="7" y="48"/>
                  </a:lnTo>
                  <a:lnTo>
                    <a:pt x="29" y="48"/>
                  </a:lnTo>
                  <a:lnTo>
                    <a:pt x="37" y="48"/>
                  </a:lnTo>
                  <a:lnTo>
                    <a:pt x="37" y="56"/>
                  </a:lnTo>
                  <a:lnTo>
                    <a:pt x="44" y="72"/>
                  </a:lnTo>
                  <a:lnTo>
                    <a:pt x="66" y="72"/>
                  </a:lnTo>
                  <a:lnTo>
                    <a:pt x="88" y="80"/>
                  </a:lnTo>
                  <a:lnTo>
                    <a:pt x="88" y="72"/>
                  </a:lnTo>
                  <a:lnTo>
                    <a:pt x="88" y="56"/>
                  </a:lnTo>
                  <a:lnTo>
                    <a:pt x="81" y="48"/>
                  </a:lnTo>
                  <a:lnTo>
                    <a:pt x="66" y="48"/>
                  </a:lnTo>
                  <a:lnTo>
                    <a:pt x="66" y="24"/>
                  </a:lnTo>
                  <a:lnTo>
                    <a:pt x="66" y="0"/>
                  </a:lnTo>
                  <a:lnTo>
                    <a:pt x="37" y="0"/>
                  </a:lnTo>
                  <a:lnTo>
                    <a:pt x="29"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23" name="Group 491"/>
          <p:cNvGrpSpPr>
            <a:grpSpLocks/>
          </p:cNvGrpSpPr>
          <p:nvPr/>
        </p:nvGrpSpPr>
        <p:grpSpPr bwMode="auto">
          <a:xfrm>
            <a:off x="4287838" y="5270500"/>
            <a:ext cx="22225" cy="50800"/>
            <a:chOff x="2735" y="21008"/>
            <a:chExt cx="14" cy="32"/>
          </a:xfrm>
        </p:grpSpPr>
        <p:sp>
          <p:nvSpPr>
            <p:cNvPr id="658924" name="Freeform 492"/>
            <p:cNvSpPr>
              <a:spLocks/>
            </p:cNvSpPr>
            <p:nvPr/>
          </p:nvSpPr>
          <p:spPr bwMode="auto">
            <a:xfrm>
              <a:off x="2735" y="21008"/>
              <a:ext cx="14" cy="32"/>
            </a:xfrm>
            <a:custGeom>
              <a:avLst/>
              <a:gdLst>
                <a:gd name="T0" fmla="*/ 14 w 14"/>
                <a:gd name="T1" fmla="*/ 0 h 32"/>
                <a:gd name="T2" fmla="*/ 0 w 14"/>
                <a:gd name="T3" fmla="*/ 0 h 32"/>
                <a:gd name="T4" fmla="*/ 0 w 14"/>
                <a:gd name="T5" fmla="*/ 8 h 32"/>
                <a:gd name="T6" fmla="*/ 0 w 14"/>
                <a:gd name="T7" fmla="*/ 24 h 32"/>
                <a:gd name="T8" fmla="*/ 0 w 14"/>
                <a:gd name="T9" fmla="*/ 32 h 32"/>
                <a:gd name="T10" fmla="*/ 14 w 14"/>
                <a:gd name="T11" fmla="*/ 32 h 32"/>
                <a:gd name="T12" fmla="*/ 14 w 14"/>
                <a:gd name="T13" fmla="*/ 24 h 32"/>
                <a:gd name="T14" fmla="*/ 14 w 14"/>
                <a:gd name="T15" fmla="*/ 8 h 32"/>
                <a:gd name="T16" fmla="*/ 14 w 14"/>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2">
                  <a:moveTo>
                    <a:pt x="14" y="0"/>
                  </a:moveTo>
                  <a:lnTo>
                    <a:pt x="0" y="0"/>
                  </a:lnTo>
                  <a:lnTo>
                    <a:pt x="0" y="8"/>
                  </a:lnTo>
                  <a:lnTo>
                    <a:pt x="0" y="24"/>
                  </a:lnTo>
                  <a:lnTo>
                    <a:pt x="0" y="32"/>
                  </a:lnTo>
                  <a:lnTo>
                    <a:pt x="14" y="32"/>
                  </a:lnTo>
                  <a:lnTo>
                    <a:pt x="14" y="24"/>
                  </a:lnTo>
                  <a:lnTo>
                    <a:pt x="14" y="8"/>
                  </a:lnTo>
                  <a:lnTo>
                    <a:pt x="14" y="0"/>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25" name="Freeform 493"/>
            <p:cNvSpPr>
              <a:spLocks/>
            </p:cNvSpPr>
            <p:nvPr/>
          </p:nvSpPr>
          <p:spPr bwMode="auto">
            <a:xfrm>
              <a:off x="2735" y="21008"/>
              <a:ext cx="14" cy="32"/>
            </a:xfrm>
            <a:custGeom>
              <a:avLst/>
              <a:gdLst>
                <a:gd name="T0" fmla="*/ 14 w 14"/>
                <a:gd name="T1" fmla="*/ 0 h 32"/>
                <a:gd name="T2" fmla="*/ 0 w 14"/>
                <a:gd name="T3" fmla="*/ 0 h 32"/>
                <a:gd name="T4" fmla="*/ 0 w 14"/>
                <a:gd name="T5" fmla="*/ 8 h 32"/>
                <a:gd name="T6" fmla="*/ 0 w 14"/>
                <a:gd name="T7" fmla="*/ 24 h 32"/>
                <a:gd name="T8" fmla="*/ 0 w 14"/>
                <a:gd name="T9" fmla="*/ 32 h 32"/>
                <a:gd name="T10" fmla="*/ 14 w 14"/>
                <a:gd name="T11" fmla="*/ 32 h 32"/>
                <a:gd name="T12" fmla="*/ 14 w 14"/>
                <a:gd name="T13" fmla="*/ 24 h 32"/>
                <a:gd name="T14" fmla="*/ 14 w 14"/>
                <a:gd name="T15" fmla="*/ 8 h 32"/>
                <a:gd name="T16" fmla="*/ 14 w 14"/>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2">
                  <a:moveTo>
                    <a:pt x="14" y="0"/>
                  </a:moveTo>
                  <a:lnTo>
                    <a:pt x="0" y="0"/>
                  </a:lnTo>
                  <a:lnTo>
                    <a:pt x="0" y="8"/>
                  </a:lnTo>
                  <a:lnTo>
                    <a:pt x="0" y="24"/>
                  </a:lnTo>
                  <a:lnTo>
                    <a:pt x="0" y="32"/>
                  </a:lnTo>
                  <a:lnTo>
                    <a:pt x="14" y="32"/>
                  </a:lnTo>
                  <a:lnTo>
                    <a:pt x="14" y="24"/>
                  </a:lnTo>
                  <a:lnTo>
                    <a:pt x="14" y="8"/>
                  </a:lnTo>
                  <a:lnTo>
                    <a:pt x="14" y="0"/>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26" name="Group 494"/>
          <p:cNvGrpSpPr>
            <a:grpSpLocks/>
          </p:cNvGrpSpPr>
          <p:nvPr/>
        </p:nvGrpSpPr>
        <p:grpSpPr bwMode="auto">
          <a:xfrm>
            <a:off x="3878263" y="1379538"/>
            <a:ext cx="2025650" cy="887412"/>
            <a:chOff x="2477" y="18557"/>
            <a:chExt cx="1276" cy="559"/>
          </a:xfrm>
        </p:grpSpPr>
        <p:sp>
          <p:nvSpPr>
            <p:cNvPr id="658927" name="Freeform 495"/>
            <p:cNvSpPr>
              <a:spLocks/>
            </p:cNvSpPr>
            <p:nvPr/>
          </p:nvSpPr>
          <p:spPr bwMode="auto">
            <a:xfrm>
              <a:off x="2477" y="18557"/>
              <a:ext cx="1276" cy="559"/>
            </a:xfrm>
            <a:custGeom>
              <a:avLst/>
              <a:gdLst>
                <a:gd name="T0" fmla="*/ 37 w 1276"/>
                <a:gd name="T1" fmla="*/ 175 h 559"/>
                <a:gd name="T2" fmla="*/ 96 w 1276"/>
                <a:gd name="T3" fmla="*/ 143 h 559"/>
                <a:gd name="T4" fmla="*/ 133 w 1276"/>
                <a:gd name="T5" fmla="*/ 111 h 559"/>
                <a:gd name="T6" fmla="*/ 185 w 1276"/>
                <a:gd name="T7" fmla="*/ 96 h 559"/>
                <a:gd name="T8" fmla="*/ 243 w 1276"/>
                <a:gd name="T9" fmla="*/ 111 h 559"/>
                <a:gd name="T10" fmla="*/ 273 w 1276"/>
                <a:gd name="T11" fmla="*/ 127 h 559"/>
                <a:gd name="T12" fmla="*/ 354 w 1276"/>
                <a:gd name="T13" fmla="*/ 127 h 559"/>
                <a:gd name="T14" fmla="*/ 398 w 1276"/>
                <a:gd name="T15" fmla="*/ 96 h 559"/>
                <a:gd name="T16" fmla="*/ 391 w 1276"/>
                <a:gd name="T17" fmla="*/ 56 h 559"/>
                <a:gd name="T18" fmla="*/ 398 w 1276"/>
                <a:gd name="T19" fmla="*/ 16 h 559"/>
                <a:gd name="T20" fmla="*/ 480 w 1276"/>
                <a:gd name="T21" fmla="*/ 8 h 559"/>
                <a:gd name="T22" fmla="*/ 539 w 1276"/>
                <a:gd name="T23" fmla="*/ 16 h 559"/>
                <a:gd name="T24" fmla="*/ 554 w 1276"/>
                <a:gd name="T25" fmla="*/ 56 h 559"/>
                <a:gd name="T26" fmla="*/ 583 w 1276"/>
                <a:gd name="T27" fmla="*/ 96 h 559"/>
                <a:gd name="T28" fmla="*/ 627 w 1276"/>
                <a:gd name="T29" fmla="*/ 72 h 559"/>
                <a:gd name="T30" fmla="*/ 672 w 1276"/>
                <a:gd name="T31" fmla="*/ 56 h 559"/>
                <a:gd name="T32" fmla="*/ 768 w 1276"/>
                <a:gd name="T33" fmla="*/ 96 h 559"/>
                <a:gd name="T34" fmla="*/ 848 w 1276"/>
                <a:gd name="T35" fmla="*/ 96 h 559"/>
                <a:gd name="T36" fmla="*/ 929 w 1276"/>
                <a:gd name="T37" fmla="*/ 72 h 559"/>
                <a:gd name="T38" fmla="*/ 974 w 1276"/>
                <a:gd name="T39" fmla="*/ 40 h 559"/>
                <a:gd name="T40" fmla="*/ 1025 w 1276"/>
                <a:gd name="T41" fmla="*/ 0 h 559"/>
                <a:gd name="T42" fmla="*/ 1084 w 1276"/>
                <a:gd name="T43" fmla="*/ 8 h 559"/>
                <a:gd name="T44" fmla="*/ 1084 w 1276"/>
                <a:gd name="T45" fmla="*/ 40 h 559"/>
                <a:gd name="T46" fmla="*/ 1084 w 1276"/>
                <a:gd name="T47" fmla="*/ 96 h 559"/>
                <a:gd name="T48" fmla="*/ 1114 w 1276"/>
                <a:gd name="T49" fmla="*/ 111 h 559"/>
                <a:gd name="T50" fmla="*/ 1173 w 1276"/>
                <a:gd name="T51" fmla="*/ 96 h 559"/>
                <a:gd name="T52" fmla="*/ 1217 w 1276"/>
                <a:gd name="T53" fmla="*/ 72 h 559"/>
                <a:gd name="T54" fmla="*/ 1269 w 1276"/>
                <a:gd name="T55" fmla="*/ 111 h 559"/>
                <a:gd name="T56" fmla="*/ 1269 w 1276"/>
                <a:gd name="T57" fmla="*/ 143 h 559"/>
                <a:gd name="T58" fmla="*/ 1203 w 1276"/>
                <a:gd name="T59" fmla="*/ 183 h 559"/>
                <a:gd name="T60" fmla="*/ 1151 w 1276"/>
                <a:gd name="T61" fmla="*/ 183 h 559"/>
                <a:gd name="T62" fmla="*/ 1151 w 1276"/>
                <a:gd name="T63" fmla="*/ 223 h 559"/>
                <a:gd name="T64" fmla="*/ 1114 w 1276"/>
                <a:gd name="T65" fmla="*/ 239 h 559"/>
                <a:gd name="T66" fmla="*/ 1084 w 1276"/>
                <a:gd name="T67" fmla="*/ 279 h 559"/>
                <a:gd name="T68" fmla="*/ 1040 w 1276"/>
                <a:gd name="T69" fmla="*/ 311 h 559"/>
                <a:gd name="T70" fmla="*/ 1003 w 1276"/>
                <a:gd name="T71" fmla="*/ 319 h 559"/>
                <a:gd name="T72" fmla="*/ 1003 w 1276"/>
                <a:gd name="T73" fmla="*/ 375 h 559"/>
                <a:gd name="T74" fmla="*/ 944 w 1276"/>
                <a:gd name="T75" fmla="*/ 463 h 559"/>
                <a:gd name="T76" fmla="*/ 848 w 1276"/>
                <a:gd name="T77" fmla="*/ 495 h 559"/>
                <a:gd name="T78" fmla="*/ 796 w 1276"/>
                <a:gd name="T79" fmla="*/ 511 h 559"/>
                <a:gd name="T80" fmla="*/ 746 w 1276"/>
                <a:gd name="T81" fmla="*/ 559 h 559"/>
                <a:gd name="T82" fmla="*/ 687 w 1276"/>
                <a:gd name="T83" fmla="*/ 551 h 559"/>
                <a:gd name="T84" fmla="*/ 642 w 1276"/>
                <a:gd name="T85" fmla="*/ 511 h 559"/>
                <a:gd name="T86" fmla="*/ 568 w 1276"/>
                <a:gd name="T87" fmla="*/ 511 h 559"/>
                <a:gd name="T88" fmla="*/ 502 w 1276"/>
                <a:gd name="T89" fmla="*/ 543 h 559"/>
                <a:gd name="T90" fmla="*/ 421 w 1276"/>
                <a:gd name="T91" fmla="*/ 511 h 559"/>
                <a:gd name="T92" fmla="*/ 391 w 1276"/>
                <a:gd name="T93" fmla="*/ 511 h 559"/>
                <a:gd name="T94" fmla="*/ 339 w 1276"/>
                <a:gd name="T95" fmla="*/ 479 h 559"/>
                <a:gd name="T96" fmla="*/ 317 w 1276"/>
                <a:gd name="T97" fmla="*/ 447 h 559"/>
                <a:gd name="T98" fmla="*/ 273 w 1276"/>
                <a:gd name="T99" fmla="*/ 423 h 559"/>
                <a:gd name="T100" fmla="*/ 243 w 1276"/>
                <a:gd name="T101" fmla="*/ 407 h 559"/>
                <a:gd name="T102" fmla="*/ 170 w 1276"/>
                <a:gd name="T103" fmla="*/ 407 h 559"/>
                <a:gd name="T104" fmla="*/ 119 w 1276"/>
                <a:gd name="T105" fmla="*/ 399 h 559"/>
                <a:gd name="T106" fmla="*/ 133 w 1276"/>
                <a:gd name="T107" fmla="*/ 359 h 559"/>
                <a:gd name="T108" fmla="*/ 133 w 1276"/>
                <a:gd name="T109" fmla="*/ 311 h 559"/>
                <a:gd name="T110" fmla="*/ 111 w 1276"/>
                <a:gd name="T111" fmla="*/ 279 h 559"/>
                <a:gd name="T112" fmla="*/ 89 w 1276"/>
                <a:gd name="T113" fmla="*/ 239 h 559"/>
                <a:gd name="T114" fmla="*/ 37 w 1276"/>
                <a:gd name="T115" fmla="*/ 223 h 559"/>
                <a:gd name="T116" fmla="*/ 8 w 1276"/>
                <a:gd name="T117" fmla="*/ 19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559">
                  <a:moveTo>
                    <a:pt x="8" y="183"/>
                  </a:moveTo>
                  <a:lnTo>
                    <a:pt x="23" y="183"/>
                  </a:lnTo>
                  <a:lnTo>
                    <a:pt x="37" y="175"/>
                  </a:lnTo>
                  <a:lnTo>
                    <a:pt x="52" y="175"/>
                  </a:lnTo>
                  <a:lnTo>
                    <a:pt x="60" y="151"/>
                  </a:lnTo>
                  <a:lnTo>
                    <a:pt x="96" y="143"/>
                  </a:lnTo>
                  <a:lnTo>
                    <a:pt x="119" y="127"/>
                  </a:lnTo>
                  <a:lnTo>
                    <a:pt x="133" y="119"/>
                  </a:lnTo>
                  <a:lnTo>
                    <a:pt x="133" y="111"/>
                  </a:lnTo>
                  <a:lnTo>
                    <a:pt x="163" y="111"/>
                  </a:lnTo>
                  <a:lnTo>
                    <a:pt x="170" y="96"/>
                  </a:lnTo>
                  <a:lnTo>
                    <a:pt x="185" y="96"/>
                  </a:lnTo>
                  <a:lnTo>
                    <a:pt x="214" y="96"/>
                  </a:lnTo>
                  <a:lnTo>
                    <a:pt x="236" y="96"/>
                  </a:lnTo>
                  <a:lnTo>
                    <a:pt x="243" y="111"/>
                  </a:lnTo>
                  <a:lnTo>
                    <a:pt x="251" y="111"/>
                  </a:lnTo>
                  <a:lnTo>
                    <a:pt x="265" y="119"/>
                  </a:lnTo>
                  <a:lnTo>
                    <a:pt x="273" y="127"/>
                  </a:lnTo>
                  <a:lnTo>
                    <a:pt x="302" y="143"/>
                  </a:lnTo>
                  <a:lnTo>
                    <a:pt x="302" y="127"/>
                  </a:lnTo>
                  <a:lnTo>
                    <a:pt x="354" y="127"/>
                  </a:lnTo>
                  <a:lnTo>
                    <a:pt x="391" y="119"/>
                  </a:lnTo>
                  <a:lnTo>
                    <a:pt x="398" y="111"/>
                  </a:lnTo>
                  <a:lnTo>
                    <a:pt x="398" y="96"/>
                  </a:lnTo>
                  <a:lnTo>
                    <a:pt x="391" y="96"/>
                  </a:lnTo>
                  <a:lnTo>
                    <a:pt x="391" y="72"/>
                  </a:lnTo>
                  <a:lnTo>
                    <a:pt x="391" y="56"/>
                  </a:lnTo>
                  <a:lnTo>
                    <a:pt x="391" y="48"/>
                  </a:lnTo>
                  <a:lnTo>
                    <a:pt x="391" y="40"/>
                  </a:lnTo>
                  <a:lnTo>
                    <a:pt x="398" y="16"/>
                  </a:lnTo>
                  <a:lnTo>
                    <a:pt x="421" y="8"/>
                  </a:lnTo>
                  <a:lnTo>
                    <a:pt x="443" y="8"/>
                  </a:lnTo>
                  <a:lnTo>
                    <a:pt x="480" y="8"/>
                  </a:lnTo>
                  <a:lnTo>
                    <a:pt x="502" y="8"/>
                  </a:lnTo>
                  <a:lnTo>
                    <a:pt x="524" y="16"/>
                  </a:lnTo>
                  <a:lnTo>
                    <a:pt x="539" y="16"/>
                  </a:lnTo>
                  <a:lnTo>
                    <a:pt x="539" y="40"/>
                  </a:lnTo>
                  <a:lnTo>
                    <a:pt x="554" y="48"/>
                  </a:lnTo>
                  <a:lnTo>
                    <a:pt x="554" y="56"/>
                  </a:lnTo>
                  <a:lnTo>
                    <a:pt x="568" y="72"/>
                  </a:lnTo>
                  <a:lnTo>
                    <a:pt x="568" y="96"/>
                  </a:lnTo>
                  <a:lnTo>
                    <a:pt x="583" y="96"/>
                  </a:lnTo>
                  <a:lnTo>
                    <a:pt x="598" y="96"/>
                  </a:lnTo>
                  <a:lnTo>
                    <a:pt x="605" y="96"/>
                  </a:lnTo>
                  <a:lnTo>
                    <a:pt x="627" y="72"/>
                  </a:lnTo>
                  <a:lnTo>
                    <a:pt x="650" y="56"/>
                  </a:lnTo>
                  <a:lnTo>
                    <a:pt x="657" y="56"/>
                  </a:lnTo>
                  <a:lnTo>
                    <a:pt x="672" y="56"/>
                  </a:lnTo>
                  <a:lnTo>
                    <a:pt x="701" y="56"/>
                  </a:lnTo>
                  <a:lnTo>
                    <a:pt x="709" y="56"/>
                  </a:lnTo>
                  <a:lnTo>
                    <a:pt x="768" y="96"/>
                  </a:lnTo>
                  <a:lnTo>
                    <a:pt x="826" y="96"/>
                  </a:lnTo>
                  <a:lnTo>
                    <a:pt x="841" y="96"/>
                  </a:lnTo>
                  <a:lnTo>
                    <a:pt x="848" y="96"/>
                  </a:lnTo>
                  <a:lnTo>
                    <a:pt x="885" y="96"/>
                  </a:lnTo>
                  <a:lnTo>
                    <a:pt x="907" y="72"/>
                  </a:lnTo>
                  <a:lnTo>
                    <a:pt x="929" y="72"/>
                  </a:lnTo>
                  <a:lnTo>
                    <a:pt x="944" y="56"/>
                  </a:lnTo>
                  <a:lnTo>
                    <a:pt x="959" y="48"/>
                  </a:lnTo>
                  <a:lnTo>
                    <a:pt x="974" y="40"/>
                  </a:lnTo>
                  <a:lnTo>
                    <a:pt x="974" y="16"/>
                  </a:lnTo>
                  <a:lnTo>
                    <a:pt x="996" y="0"/>
                  </a:lnTo>
                  <a:lnTo>
                    <a:pt x="1025" y="0"/>
                  </a:lnTo>
                  <a:lnTo>
                    <a:pt x="1040" y="8"/>
                  </a:lnTo>
                  <a:lnTo>
                    <a:pt x="1055" y="8"/>
                  </a:lnTo>
                  <a:lnTo>
                    <a:pt x="1084" y="8"/>
                  </a:lnTo>
                  <a:lnTo>
                    <a:pt x="1092" y="8"/>
                  </a:lnTo>
                  <a:lnTo>
                    <a:pt x="1092" y="16"/>
                  </a:lnTo>
                  <a:lnTo>
                    <a:pt x="1084" y="40"/>
                  </a:lnTo>
                  <a:lnTo>
                    <a:pt x="1084" y="48"/>
                  </a:lnTo>
                  <a:lnTo>
                    <a:pt x="1084" y="72"/>
                  </a:lnTo>
                  <a:lnTo>
                    <a:pt x="1084" y="96"/>
                  </a:lnTo>
                  <a:lnTo>
                    <a:pt x="1084" y="111"/>
                  </a:lnTo>
                  <a:lnTo>
                    <a:pt x="1092" y="119"/>
                  </a:lnTo>
                  <a:lnTo>
                    <a:pt x="1114" y="111"/>
                  </a:lnTo>
                  <a:lnTo>
                    <a:pt x="1144" y="96"/>
                  </a:lnTo>
                  <a:lnTo>
                    <a:pt x="1151" y="96"/>
                  </a:lnTo>
                  <a:lnTo>
                    <a:pt x="1173" y="96"/>
                  </a:lnTo>
                  <a:lnTo>
                    <a:pt x="1188" y="96"/>
                  </a:lnTo>
                  <a:lnTo>
                    <a:pt x="1203" y="72"/>
                  </a:lnTo>
                  <a:lnTo>
                    <a:pt x="1217" y="72"/>
                  </a:lnTo>
                  <a:lnTo>
                    <a:pt x="1232" y="96"/>
                  </a:lnTo>
                  <a:lnTo>
                    <a:pt x="1240" y="96"/>
                  </a:lnTo>
                  <a:lnTo>
                    <a:pt x="1269" y="111"/>
                  </a:lnTo>
                  <a:lnTo>
                    <a:pt x="1276" y="119"/>
                  </a:lnTo>
                  <a:lnTo>
                    <a:pt x="1276" y="127"/>
                  </a:lnTo>
                  <a:lnTo>
                    <a:pt x="1269" y="143"/>
                  </a:lnTo>
                  <a:lnTo>
                    <a:pt x="1240" y="143"/>
                  </a:lnTo>
                  <a:lnTo>
                    <a:pt x="1232" y="143"/>
                  </a:lnTo>
                  <a:lnTo>
                    <a:pt x="1203" y="183"/>
                  </a:lnTo>
                  <a:lnTo>
                    <a:pt x="1188" y="183"/>
                  </a:lnTo>
                  <a:lnTo>
                    <a:pt x="1173" y="183"/>
                  </a:lnTo>
                  <a:lnTo>
                    <a:pt x="1151" y="183"/>
                  </a:lnTo>
                  <a:lnTo>
                    <a:pt x="1151" y="199"/>
                  </a:lnTo>
                  <a:lnTo>
                    <a:pt x="1151" y="215"/>
                  </a:lnTo>
                  <a:lnTo>
                    <a:pt x="1151" y="223"/>
                  </a:lnTo>
                  <a:lnTo>
                    <a:pt x="1151" y="231"/>
                  </a:lnTo>
                  <a:lnTo>
                    <a:pt x="1129" y="239"/>
                  </a:lnTo>
                  <a:lnTo>
                    <a:pt x="1114" y="239"/>
                  </a:lnTo>
                  <a:lnTo>
                    <a:pt x="1092" y="271"/>
                  </a:lnTo>
                  <a:lnTo>
                    <a:pt x="1092" y="279"/>
                  </a:lnTo>
                  <a:lnTo>
                    <a:pt x="1084" y="279"/>
                  </a:lnTo>
                  <a:lnTo>
                    <a:pt x="1084" y="311"/>
                  </a:lnTo>
                  <a:lnTo>
                    <a:pt x="1055" y="319"/>
                  </a:lnTo>
                  <a:lnTo>
                    <a:pt x="1040" y="311"/>
                  </a:lnTo>
                  <a:lnTo>
                    <a:pt x="1025" y="311"/>
                  </a:lnTo>
                  <a:lnTo>
                    <a:pt x="1003" y="311"/>
                  </a:lnTo>
                  <a:lnTo>
                    <a:pt x="1003" y="319"/>
                  </a:lnTo>
                  <a:lnTo>
                    <a:pt x="1003" y="335"/>
                  </a:lnTo>
                  <a:lnTo>
                    <a:pt x="1003" y="359"/>
                  </a:lnTo>
                  <a:lnTo>
                    <a:pt x="1003" y="375"/>
                  </a:lnTo>
                  <a:lnTo>
                    <a:pt x="1025" y="383"/>
                  </a:lnTo>
                  <a:lnTo>
                    <a:pt x="974" y="439"/>
                  </a:lnTo>
                  <a:lnTo>
                    <a:pt x="944" y="463"/>
                  </a:lnTo>
                  <a:lnTo>
                    <a:pt x="907" y="479"/>
                  </a:lnTo>
                  <a:lnTo>
                    <a:pt x="885" y="479"/>
                  </a:lnTo>
                  <a:lnTo>
                    <a:pt x="848" y="495"/>
                  </a:lnTo>
                  <a:lnTo>
                    <a:pt x="841" y="495"/>
                  </a:lnTo>
                  <a:lnTo>
                    <a:pt x="826" y="503"/>
                  </a:lnTo>
                  <a:lnTo>
                    <a:pt x="796" y="511"/>
                  </a:lnTo>
                  <a:lnTo>
                    <a:pt x="768" y="551"/>
                  </a:lnTo>
                  <a:lnTo>
                    <a:pt x="753" y="559"/>
                  </a:lnTo>
                  <a:lnTo>
                    <a:pt x="746" y="559"/>
                  </a:lnTo>
                  <a:lnTo>
                    <a:pt x="716" y="559"/>
                  </a:lnTo>
                  <a:lnTo>
                    <a:pt x="701" y="551"/>
                  </a:lnTo>
                  <a:lnTo>
                    <a:pt x="687" y="551"/>
                  </a:lnTo>
                  <a:lnTo>
                    <a:pt x="657" y="543"/>
                  </a:lnTo>
                  <a:lnTo>
                    <a:pt x="650" y="543"/>
                  </a:lnTo>
                  <a:lnTo>
                    <a:pt x="642" y="511"/>
                  </a:lnTo>
                  <a:lnTo>
                    <a:pt x="627" y="511"/>
                  </a:lnTo>
                  <a:lnTo>
                    <a:pt x="598" y="511"/>
                  </a:lnTo>
                  <a:lnTo>
                    <a:pt x="568" y="511"/>
                  </a:lnTo>
                  <a:lnTo>
                    <a:pt x="539" y="511"/>
                  </a:lnTo>
                  <a:lnTo>
                    <a:pt x="509" y="543"/>
                  </a:lnTo>
                  <a:lnTo>
                    <a:pt x="502" y="543"/>
                  </a:lnTo>
                  <a:lnTo>
                    <a:pt x="465" y="511"/>
                  </a:lnTo>
                  <a:lnTo>
                    <a:pt x="443" y="511"/>
                  </a:lnTo>
                  <a:lnTo>
                    <a:pt x="421" y="511"/>
                  </a:lnTo>
                  <a:lnTo>
                    <a:pt x="421" y="543"/>
                  </a:lnTo>
                  <a:lnTo>
                    <a:pt x="398" y="543"/>
                  </a:lnTo>
                  <a:lnTo>
                    <a:pt x="391" y="511"/>
                  </a:lnTo>
                  <a:lnTo>
                    <a:pt x="362" y="511"/>
                  </a:lnTo>
                  <a:lnTo>
                    <a:pt x="354" y="495"/>
                  </a:lnTo>
                  <a:lnTo>
                    <a:pt x="339" y="479"/>
                  </a:lnTo>
                  <a:lnTo>
                    <a:pt x="332" y="463"/>
                  </a:lnTo>
                  <a:lnTo>
                    <a:pt x="332" y="455"/>
                  </a:lnTo>
                  <a:lnTo>
                    <a:pt x="317" y="447"/>
                  </a:lnTo>
                  <a:lnTo>
                    <a:pt x="302" y="439"/>
                  </a:lnTo>
                  <a:lnTo>
                    <a:pt x="273" y="439"/>
                  </a:lnTo>
                  <a:lnTo>
                    <a:pt x="273" y="423"/>
                  </a:lnTo>
                  <a:lnTo>
                    <a:pt x="265" y="423"/>
                  </a:lnTo>
                  <a:lnTo>
                    <a:pt x="251" y="407"/>
                  </a:lnTo>
                  <a:lnTo>
                    <a:pt x="243" y="407"/>
                  </a:lnTo>
                  <a:lnTo>
                    <a:pt x="236" y="407"/>
                  </a:lnTo>
                  <a:lnTo>
                    <a:pt x="185" y="407"/>
                  </a:lnTo>
                  <a:lnTo>
                    <a:pt x="170" y="407"/>
                  </a:lnTo>
                  <a:lnTo>
                    <a:pt x="148" y="399"/>
                  </a:lnTo>
                  <a:lnTo>
                    <a:pt x="133" y="399"/>
                  </a:lnTo>
                  <a:lnTo>
                    <a:pt x="119" y="399"/>
                  </a:lnTo>
                  <a:lnTo>
                    <a:pt x="119" y="383"/>
                  </a:lnTo>
                  <a:lnTo>
                    <a:pt x="133" y="375"/>
                  </a:lnTo>
                  <a:lnTo>
                    <a:pt x="133" y="359"/>
                  </a:lnTo>
                  <a:lnTo>
                    <a:pt x="133" y="335"/>
                  </a:lnTo>
                  <a:lnTo>
                    <a:pt x="133" y="319"/>
                  </a:lnTo>
                  <a:lnTo>
                    <a:pt x="133" y="311"/>
                  </a:lnTo>
                  <a:lnTo>
                    <a:pt x="119" y="287"/>
                  </a:lnTo>
                  <a:lnTo>
                    <a:pt x="119" y="279"/>
                  </a:lnTo>
                  <a:lnTo>
                    <a:pt x="111" y="279"/>
                  </a:lnTo>
                  <a:lnTo>
                    <a:pt x="111" y="271"/>
                  </a:lnTo>
                  <a:lnTo>
                    <a:pt x="96" y="239"/>
                  </a:lnTo>
                  <a:lnTo>
                    <a:pt x="89" y="239"/>
                  </a:lnTo>
                  <a:lnTo>
                    <a:pt x="60" y="239"/>
                  </a:lnTo>
                  <a:lnTo>
                    <a:pt x="52" y="231"/>
                  </a:lnTo>
                  <a:lnTo>
                    <a:pt x="37" y="223"/>
                  </a:lnTo>
                  <a:lnTo>
                    <a:pt x="23" y="215"/>
                  </a:lnTo>
                  <a:lnTo>
                    <a:pt x="8" y="215"/>
                  </a:lnTo>
                  <a:lnTo>
                    <a:pt x="8" y="199"/>
                  </a:lnTo>
                  <a:lnTo>
                    <a:pt x="0" y="183"/>
                  </a:lnTo>
                  <a:lnTo>
                    <a:pt x="8" y="183"/>
                  </a:lnTo>
                  <a:close/>
                </a:path>
              </a:pathLst>
            </a:custGeom>
            <a:solidFill>
              <a:srgbClr val="00FF00"/>
            </a:solidFill>
            <a:ln w="12700" cmpd="sng">
              <a:solidFill>
                <a:srgbClr val="008000"/>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28" name="Freeform 496"/>
            <p:cNvSpPr>
              <a:spLocks/>
            </p:cNvSpPr>
            <p:nvPr/>
          </p:nvSpPr>
          <p:spPr bwMode="auto">
            <a:xfrm>
              <a:off x="2477" y="18557"/>
              <a:ext cx="1276" cy="559"/>
            </a:xfrm>
            <a:custGeom>
              <a:avLst/>
              <a:gdLst>
                <a:gd name="T0" fmla="*/ 37 w 1276"/>
                <a:gd name="T1" fmla="*/ 175 h 559"/>
                <a:gd name="T2" fmla="*/ 96 w 1276"/>
                <a:gd name="T3" fmla="*/ 143 h 559"/>
                <a:gd name="T4" fmla="*/ 133 w 1276"/>
                <a:gd name="T5" fmla="*/ 111 h 559"/>
                <a:gd name="T6" fmla="*/ 185 w 1276"/>
                <a:gd name="T7" fmla="*/ 96 h 559"/>
                <a:gd name="T8" fmla="*/ 243 w 1276"/>
                <a:gd name="T9" fmla="*/ 111 h 559"/>
                <a:gd name="T10" fmla="*/ 273 w 1276"/>
                <a:gd name="T11" fmla="*/ 127 h 559"/>
                <a:gd name="T12" fmla="*/ 354 w 1276"/>
                <a:gd name="T13" fmla="*/ 127 h 559"/>
                <a:gd name="T14" fmla="*/ 398 w 1276"/>
                <a:gd name="T15" fmla="*/ 96 h 559"/>
                <a:gd name="T16" fmla="*/ 391 w 1276"/>
                <a:gd name="T17" fmla="*/ 56 h 559"/>
                <a:gd name="T18" fmla="*/ 398 w 1276"/>
                <a:gd name="T19" fmla="*/ 16 h 559"/>
                <a:gd name="T20" fmla="*/ 480 w 1276"/>
                <a:gd name="T21" fmla="*/ 8 h 559"/>
                <a:gd name="T22" fmla="*/ 539 w 1276"/>
                <a:gd name="T23" fmla="*/ 16 h 559"/>
                <a:gd name="T24" fmla="*/ 554 w 1276"/>
                <a:gd name="T25" fmla="*/ 56 h 559"/>
                <a:gd name="T26" fmla="*/ 583 w 1276"/>
                <a:gd name="T27" fmla="*/ 96 h 559"/>
                <a:gd name="T28" fmla="*/ 627 w 1276"/>
                <a:gd name="T29" fmla="*/ 72 h 559"/>
                <a:gd name="T30" fmla="*/ 672 w 1276"/>
                <a:gd name="T31" fmla="*/ 56 h 559"/>
                <a:gd name="T32" fmla="*/ 768 w 1276"/>
                <a:gd name="T33" fmla="*/ 96 h 559"/>
                <a:gd name="T34" fmla="*/ 848 w 1276"/>
                <a:gd name="T35" fmla="*/ 96 h 559"/>
                <a:gd name="T36" fmla="*/ 929 w 1276"/>
                <a:gd name="T37" fmla="*/ 72 h 559"/>
                <a:gd name="T38" fmla="*/ 974 w 1276"/>
                <a:gd name="T39" fmla="*/ 40 h 559"/>
                <a:gd name="T40" fmla="*/ 1025 w 1276"/>
                <a:gd name="T41" fmla="*/ 0 h 559"/>
                <a:gd name="T42" fmla="*/ 1084 w 1276"/>
                <a:gd name="T43" fmla="*/ 8 h 559"/>
                <a:gd name="T44" fmla="*/ 1084 w 1276"/>
                <a:gd name="T45" fmla="*/ 40 h 559"/>
                <a:gd name="T46" fmla="*/ 1084 w 1276"/>
                <a:gd name="T47" fmla="*/ 96 h 559"/>
                <a:gd name="T48" fmla="*/ 1114 w 1276"/>
                <a:gd name="T49" fmla="*/ 111 h 559"/>
                <a:gd name="T50" fmla="*/ 1173 w 1276"/>
                <a:gd name="T51" fmla="*/ 96 h 559"/>
                <a:gd name="T52" fmla="*/ 1217 w 1276"/>
                <a:gd name="T53" fmla="*/ 72 h 559"/>
                <a:gd name="T54" fmla="*/ 1269 w 1276"/>
                <a:gd name="T55" fmla="*/ 111 h 559"/>
                <a:gd name="T56" fmla="*/ 1269 w 1276"/>
                <a:gd name="T57" fmla="*/ 143 h 559"/>
                <a:gd name="T58" fmla="*/ 1203 w 1276"/>
                <a:gd name="T59" fmla="*/ 183 h 559"/>
                <a:gd name="T60" fmla="*/ 1151 w 1276"/>
                <a:gd name="T61" fmla="*/ 183 h 559"/>
                <a:gd name="T62" fmla="*/ 1151 w 1276"/>
                <a:gd name="T63" fmla="*/ 223 h 559"/>
                <a:gd name="T64" fmla="*/ 1114 w 1276"/>
                <a:gd name="T65" fmla="*/ 239 h 559"/>
                <a:gd name="T66" fmla="*/ 1084 w 1276"/>
                <a:gd name="T67" fmla="*/ 279 h 559"/>
                <a:gd name="T68" fmla="*/ 1040 w 1276"/>
                <a:gd name="T69" fmla="*/ 311 h 559"/>
                <a:gd name="T70" fmla="*/ 1003 w 1276"/>
                <a:gd name="T71" fmla="*/ 319 h 559"/>
                <a:gd name="T72" fmla="*/ 1003 w 1276"/>
                <a:gd name="T73" fmla="*/ 375 h 559"/>
                <a:gd name="T74" fmla="*/ 944 w 1276"/>
                <a:gd name="T75" fmla="*/ 463 h 559"/>
                <a:gd name="T76" fmla="*/ 848 w 1276"/>
                <a:gd name="T77" fmla="*/ 495 h 559"/>
                <a:gd name="T78" fmla="*/ 796 w 1276"/>
                <a:gd name="T79" fmla="*/ 511 h 559"/>
                <a:gd name="T80" fmla="*/ 746 w 1276"/>
                <a:gd name="T81" fmla="*/ 559 h 559"/>
                <a:gd name="T82" fmla="*/ 687 w 1276"/>
                <a:gd name="T83" fmla="*/ 551 h 559"/>
                <a:gd name="T84" fmla="*/ 642 w 1276"/>
                <a:gd name="T85" fmla="*/ 511 h 559"/>
                <a:gd name="T86" fmla="*/ 568 w 1276"/>
                <a:gd name="T87" fmla="*/ 511 h 559"/>
                <a:gd name="T88" fmla="*/ 502 w 1276"/>
                <a:gd name="T89" fmla="*/ 543 h 559"/>
                <a:gd name="T90" fmla="*/ 421 w 1276"/>
                <a:gd name="T91" fmla="*/ 511 h 559"/>
                <a:gd name="T92" fmla="*/ 391 w 1276"/>
                <a:gd name="T93" fmla="*/ 511 h 559"/>
                <a:gd name="T94" fmla="*/ 339 w 1276"/>
                <a:gd name="T95" fmla="*/ 479 h 559"/>
                <a:gd name="T96" fmla="*/ 317 w 1276"/>
                <a:gd name="T97" fmla="*/ 447 h 559"/>
                <a:gd name="T98" fmla="*/ 273 w 1276"/>
                <a:gd name="T99" fmla="*/ 423 h 559"/>
                <a:gd name="T100" fmla="*/ 243 w 1276"/>
                <a:gd name="T101" fmla="*/ 407 h 559"/>
                <a:gd name="T102" fmla="*/ 170 w 1276"/>
                <a:gd name="T103" fmla="*/ 407 h 559"/>
                <a:gd name="T104" fmla="*/ 119 w 1276"/>
                <a:gd name="T105" fmla="*/ 399 h 559"/>
                <a:gd name="T106" fmla="*/ 133 w 1276"/>
                <a:gd name="T107" fmla="*/ 359 h 559"/>
                <a:gd name="T108" fmla="*/ 133 w 1276"/>
                <a:gd name="T109" fmla="*/ 311 h 559"/>
                <a:gd name="T110" fmla="*/ 111 w 1276"/>
                <a:gd name="T111" fmla="*/ 279 h 559"/>
                <a:gd name="T112" fmla="*/ 89 w 1276"/>
                <a:gd name="T113" fmla="*/ 239 h 559"/>
                <a:gd name="T114" fmla="*/ 37 w 1276"/>
                <a:gd name="T115" fmla="*/ 223 h 559"/>
                <a:gd name="T116" fmla="*/ 8 w 1276"/>
                <a:gd name="T117" fmla="*/ 19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6" h="559">
                  <a:moveTo>
                    <a:pt x="8" y="183"/>
                  </a:moveTo>
                  <a:lnTo>
                    <a:pt x="23" y="183"/>
                  </a:lnTo>
                  <a:lnTo>
                    <a:pt x="37" y="175"/>
                  </a:lnTo>
                  <a:lnTo>
                    <a:pt x="52" y="175"/>
                  </a:lnTo>
                  <a:lnTo>
                    <a:pt x="60" y="151"/>
                  </a:lnTo>
                  <a:lnTo>
                    <a:pt x="96" y="143"/>
                  </a:lnTo>
                  <a:lnTo>
                    <a:pt x="119" y="127"/>
                  </a:lnTo>
                  <a:lnTo>
                    <a:pt x="133" y="119"/>
                  </a:lnTo>
                  <a:lnTo>
                    <a:pt x="133" y="111"/>
                  </a:lnTo>
                  <a:lnTo>
                    <a:pt x="163" y="111"/>
                  </a:lnTo>
                  <a:lnTo>
                    <a:pt x="170" y="96"/>
                  </a:lnTo>
                  <a:lnTo>
                    <a:pt x="185" y="96"/>
                  </a:lnTo>
                  <a:lnTo>
                    <a:pt x="214" y="96"/>
                  </a:lnTo>
                  <a:lnTo>
                    <a:pt x="236" y="96"/>
                  </a:lnTo>
                  <a:lnTo>
                    <a:pt x="243" y="111"/>
                  </a:lnTo>
                  <a:lnTo>
                    <a:pt x="251" y="111"/>
                  </a:lnTo>
                  <a:lnTo>
                    <a:pt x="265" y="119"/>
                  </a:lnTo>
                  <a:lnTo>
                    <a:pt x="273" y="127"/>
                  </a:lnTo>
                  <a:lnTo>
                    <a:pt x="302" y="143"/>
                  </a:lnTo>
                  <a:lnTo>
                    <a:pt x="302" y="127"/>
                  </a:lnTo>
                  <a:lnTo>
                    <a:pt x="354" y="127"/>
                  </a:lnTo>
                  <a:lnTo>
                    <a:pt x="391" y="119"/>
                  </a:lnTo>
                  <a:lnTo>
                    <a:pt x="398" y="111"/>
                  </a:lnTo>
                  <a:lnTo>
                    <a:pt x="398" y="96"/>
                  </a:lnTo>
                  <a:lnTo>
                    <a:pt x="391" y="96"/>
                  </a:lnTo>
                  <a:lnTo>
                    <a:pt x="391" y="72"/>
                  </a:lnTo>
                  <a:lnTo>
                    <a:pt x="391" y="56"/>
                  </a:lnTo>
                  <a:lnTo>
                    <a:pt x="391" y="48"/>
                  </a:lnTo>
                  <a:lnTo>
                    <a:pt x="391" y="40"/>
                  </a:lnTo>
                  <a:lnTo>
                    <a:pt x="398" y="16"/>
                  </a:lnTo>
                  <a:lnTo>
                    <a:pt x="421" y="8"/>
                  </a:lnTo>
                  <a:lnTo>
                    <a:pt x="443" y="8"/>
                  </a:lnTo>
                  <a:lnTo>
                    <a:pt x="480" y="8"/>
                  </a:lnTo>
                  <a:lnTo>
                    <a:pt x="502" y="8"/>
                  </a:lnTo>
                  <a:lnTo>
                    <a:pt x="524" y="16"/>
                  </a:lnTo>
                  <a:lnTo>
                    <a:pt x="539" y="16"/>
                  </a:lnTo>
                  <a:lnTo>
                    <a:pt x="539" y="40"/>
                  </a:lnTo>
                  <a:lnTo>
                    <a:pt x="554" y="48"/>
                  </a:lnTo>
                  <a:lnTo>
                    <a:pt x="554" y="56"/>
                  </a:lnTo>
                  <a:lnTo>
                    <a:pt x="568" y="72"/>
                  </a:lnTo>
                  <a:lnTo>
                    <a:pt x="568" y="96"/>
                  </a:lnTo>
                  <a:lnTo>
                    <a:pt x="583" y="96"/>
                  </a:lnTo>
                  <a:lnTo>
                    <a:pt x="598" y="96"/>
                  </a:lnTo>
                  <a:lnTo>
                    <a:pt x="605" y="96"/>
                  </a:lnTo>
                  <a:lnTo>
                    <a:pt x="627" y="72"/>
                  </a:lnTo>
                  <a:lnTo>
                    <a:pt x="650" y="56"/>
                  </a:lnTo>
                  <a:lnTo>
                    <a:pt x="657" y="56"/>
                  </a:lnTo>
                  <a:lnTo>
                    <a:pt x="672" y="56"/>
                  </a:lnTo>
                  <a:lnTo>
                    <a:pt x="701" y="56"/>
                  </a:lnTo>
                  <a:lnTo>
                    <a:pt x="709" y="56"/>
                  </a:lnTo>
                  <a:lnTo>
                    <a:pt x="768" y="96"/>
                  </a:lnTo>
                  <a:lnTo>
                    <a:pt x="826" y="96"/>
                  </a:lnTo>
                  <a:lnTo>
                    <a:pt x="841" y="96"/>
                  </a:lnTo>
                  <a:lnTo>
                    <a:pt x="848" y="96"/>
                  </a:lnTo>
                  <a:lnTo>
                    <a:pt x="885" y="96"/>
                  </a:lnTo>
                  <a:lnTo>
                    <a:pt x="907" y="72"/>
                  </a:lnTo>
                  <a:lnTo>
                    <a:pt x="929" y="72"/>
                  </a:lnTo>
                  <a:lnTo>
                    <a:pt x="944" y="56"/>
                  </a:lnTo>
                  <a:lnTo>
                    <a:pt x="959" y="48"/>
                  </a:lnTo>
                  <a:lnTo>
                    <a:pt x="974" y="40"/>
                  </a:lnTo>
                  <a:lnTo>
                    <a:pt x="974" y="16"/>
                  </a:lnTo>
                  <a:lnTo>
                    <a:pt x="996" y="0"/>
                  </a:lnTo>
                  <a:lnTo>
                    <a:pt x="1025" y="0"/>
                  </a:lnTo>
                  <a:lnTo>
                    <a:pt x="1040" y="8"/>
                  </a:lnTo>
                  <a:lnTo>
                    <a:pt x="1055" y="8"/>
                  </a:lnTo>
                  <a:lnTo>
                    <a:pt x="1084" y="8"/>
                  </a:lnTo>
                  <a:lnTo>
                    <a:pt x="1092" y="8"/>
                  </a:lnTo>
                  <a:lnTo>
                    <a:pt x="1092" y="16"/>
                  </a:lnTo>
                  <a:lnTo>
                    <a:pt x="1084" y="40"/>
                  </a:lnTo>
                  <a:lnTo>
                    <a:pt x="1084" y="48"/>
                  </a:lnTo>
                  <a:lnTo>
                    <a:pt x="1084" y="72"/>
                  </a:lnTo>
                  <a:lnTo>
                    <a:pt x="1084" y="96"/>
                  </a:lnTo>
                  <a:lnTo>
                    <a:pt x="1084" y="111"/>
                  </a:lnTo>
                  <a:lnTo>
                    <a:pt x="1092" y="119"/>
                  </a:lnTo>
                  <a:lnTo>
                    <a:pt x="1114" y="111"/>
                  </a:lnTo>
                  <a:lnTo>
                    <a:pt x="1144" y="96"/>
                  </a:lnTo>
                  <a:lnTo>
                    <a:pt x="1151" y="96"/>
                  </a:lnTo>
                  <a:lnTo>
                    <a:pt x="1173" y="96"/>
                  </a:lnTo>
                  <a:lnTo>
                    <a:pt x="1188" y="96"/>
                  </a:lnTo>
                  <a:lnTo>
                    <a:pt x="1203" y="72"/>
                  </a:lnTo>
                  <a:lnTo>
                    <a:pt x="1217" y="72"/>
                  </a:lnTo>
                  <a:lnTo>
                    <a:pt x="1232" y="96"/>
                  </a:lnTo>
                  <a:lnTo>
                    <a:pt x="1240" y="96"/>
                  </a:lnTo>
                  <a:lnTo>
                    <a:pt x="1269" y="111"/>
                  </a:lnTo>
                  <a:lnTo>
                    <a:pt x="1276" y="119"/>
                  </a:lnTo>
                  <a:lnTo>
                    <a:pt x="1276" y="127"/>
                  </a:lnTo>
                  <a:lnTo>
                    <a:pt x="1269" y="143"/>
                  </a:lnTo>
                  <a:lnTo>
                    <a:pt x="1240" y="143"/>
                  </a:lnTo>
                  <a:lnTo>
                    <a:pt x="1232" y="143"/>
                  </a:lnTo>
                  <a:lnTo>
                    <a:pt x="1203" y="183"/>
                  </a:lnTo>
                  <a:lnTo>
                    <a:pt x="1188" y="183"/>
                  </a:lnTo>
                  <a:lnTo>
                    <a:pt x="1173" y="183"/>
                  </a:lnTo>
                  <a:lnTo>
                    <a:pt x="1151" y="183"/>
                  </a:lnTo>
                  <a:lnTo>
                    <a:pt x="1151" y="199"/>
                  </a:lnTo>
                  <a:lnTo>
                    <a:pt x="1151" y="215"/>
                  </a:lnTo>
                  <a:lnTo>
                    <a:pt x="1151" y="223"/>
                  </a:lnTo>
                  <a:lnTo>
                    <a:pt x="1151" y="231"/>
                  </a:lnTo>
                  <a:lnTo>
                    <a:pt x="1129" y="239"/>
                  </a:lnTo>
                  <a:lnTo>
                    <a:pt x="1114" y="239"/>
                  </a:lnTo>
                  <a:lnTo>
                    <a:pt x="1092" y="271"/>
                  </a:lnTo>
                  <a:lnTo>
                    <a:pt x="1092" y="279"/>
                  </a:lnTo>
                  <a:lnTo>
                    <a:pt x="1084" y="279"/>
                  </a:lnTo>
                  <a:lnTo>
                    <a:pt x="1084" y="311"/>
                  </a:lnTo>
                  <a:lnTo>
                    <a:pt x="1055" y="319"/>
                  </a:lnTo>
                  <a:lnTo>
                    <a:pt x="1040" y="311"/>
                  </a:lnTo>
                  <a:lnTo>
                    <a:pt x="1025" y="311"/>
                  </a:lnTo>
                  <a:lnTo>
                    <a:pt x="1003" y="311"/>
                  </a:lnTo>
                  <a:lnTo>
                    <a:pt x="1003" y="319"/>
                  </a:lnTo>
                  <a:lnTo>
                    <a:pt x="1003" y="335"/>
                  </a:lnTo>
                  <a:lnTo>
                    <a:pt x="1003" y="359"/>
                  </a:lnTo>
                  <a:lnTo>
                    <a:pt x="1003" y="375"/>
                  </a:lnTo>
                  <a:lnTo>
                    <a:pt x="1025" y="383"/>
                  </a:lnTo>
                  <a:lnTo>
                    <a:pt x="974" y="439"/>
                  </a:lnTo>
                  <a:lnTo>
                    <a:pt x="944" y="463"/>
                  </a:lnTo>
                  <a:lnTo>
                    <a:pt x="907" y="479"/>
                  </a:lnTo>
                  <a:lnTo>
                    <a:pt x="885" y="479"/>
                  </a:lnTo>
                  <a:lnTo>
                    <a:pt x="848" y="495"/>
                  </a:lnTo>
                  <a:lnTo>
                    <a:pt x="841" y="495"/>
                  </a:lnTo>
                  <a:lnTo>
                    <a:pt x="826" y="503"/>
                  </a:lnTo>
                  <a:lnTo>
                    <a:pt x="796" y="511"/>
                  </a:lnTo>
                  <a:lnTo>
                    <a:pt x="768" y="551"/>
                  </a:lnTo>
                  <a:lnTo>
                    <a:pt x="753" y="559"/>
                  </a:lnTo>
                  <a:lnTo>
                    <a:pt x="746" y="559"/>
                  </a:lnTo>
                  <a:lnTo>
                    <a:pt x="716" y="559"/>
                  </a:lnTo>
                  <a:lnTo>
                    <a:pt x="701" y="551"/>
                  </a:lnTo>
                  <a:lnTo>
                    <a:pt x="687" y="551"/>
                  </a:lnTo>
                  <a:lnTo>
                    <a:pt x="657" y="543"/>
                  </a:lnTo>
                  <a:lnTo>
                    <a:pt x="650" y="543"/>
                  </a:lnTo>
                  <a:lnTo>
                    <a:pt x="642" y="511"/>
                  </a:lnTo>
                  <a:lnTo>
                    <a:pt x="627" y="511"/>
                  </a:lnTo>
                  <a:lnTo>
                    <a:pt x="598" y="511"/>
                  </a:lnTo>
                  <a:lnTo>
                    <a:pt x="568" y="511"/>
                  </a:lnTo>
                  <a:lnTo>
                    <a:pt x="539" y="511"/>
                  </a:lnTo>
                  <a:lnTo>
                    <a:pt x="509" y="543"/>
                  </a:lnTo>
                  <a:lnTo>
                    <a:pt x="502" y="543"/>
                  </a:lnTo>
                  <a:lnTo>
                    <a:pt x="465" y="511"/>
                  </a:lnTo>
                  <a:lnTo>
                    <a:pt x="443" y="511"/>
                  </a:lnTo>
                  <a:lnTo>
                    <a:pt x="421" y="511"/>
                  </a:lnTo>
                  <a:lnTo>
                    <a:pt x="421" y="543"/>
                  </a:lnTo>
                  <a:lnTo>
                    <a:pt x="398" y="543"/>
                  </a:lnTo>
                  <a:lnTo>
                    <a:pt x="391" y="511"/>
                  </a:lnTo>
                  <a:lnTo>
                    <a:pt x="362" y="511"/>
                  </a:lnTo>
                  <a:lnTo>
                    <a:pt x="354" y="495"/>
                  </a:lnTo>
                  <a:lnTo>
                    <a:pt x="339" y="479"/>
                  </a:lnTo>
                  <a:lnTo>
                    <a:pt x="332" y="463"/>
                  </a:lnTo>
                  <a:lnTo>
                    <a:pt x="332" y="455"/>
                  </a:lnTo>
                  <a:lnTo>
                    <a:pt x="317" y="447"/>
                  </a:lnTo>
                  <a:lnTo>
                    <a:pt x="302" y="439"/>
                  </a:lnTo>
                  <a:lnTo>
                    <a:pt x="273" y="439"/>
                  </a:lnTo>
                  <a:lnTo>
                    <a:pt x="273" y="423"/>
                  </a:lnTo>
                  <a:lnTo>
                    <a:pt x="265" y="423"/>
                  </a:lnTo>
                  <a:lnTo>
                    <a:pt x="251" y="407"/>
                  </a:lnTo>
                  <a:lnTo>
                    <a:pt x="243" y="407"/>
                  </a:lnTo>
                  <a:lnTo>
                    <a:pt x="236" y="407"/>
                  </a:lnTo>
                  <a:lnTo>
                    <a:pt x="185" y="407"/>
                  </a:lnTo>
                  <a:lnTo>
                    <a:pt x="170" y="407"/>
                  </a:lnTo>
                  <a:lnTo>
                    <a:pt x="148" y="399"/>
                  </a:lnTo>
                  <a:lnTo>
                    <a:pt x="133" y="399"/>
                  </a:lnTo>
                  <a:lnTo>
                    <a:pt x="119" y="399"/>
                  </a:lnTo>
                  <a:lnTo>
                    <a:pt x="119" y="383"/>
                  </a:lnTo>
                  <a:lnTo>
                    <a:pt x="133" y="375"/>
                  </a:lnTo>
                  <a:lnTo>
                    <a:pt x="133" y="359"/>
                  </a:lnTo>
                  <a:lnTo>
                    <a:pt x="133" y="335"/>
                  </a:lnTo>
                  <a:lnTo>
                    <a:pt x="133" y="319"/>
                  </a:lnTo>
                  <a:lnTo>
                    <a:pt x="133" y="311"/>
                  </a:lnTo>
                  <a:lnTo>
                    <a:pt x="119" y="287"/>
                  </a:lnTo>
                  <a:lnTo>
                    <a:pt x="119" y="279"/>
                  </a:lnTo>
                  <a:lnTo>
                    <a:pt x="111" y="279"/>
                  </a:lnTo>
                  <a:lnTo>
                    <a:pt x="111" y="271"/>
                  </a:lnTo>
                  <a:lnTo>
                    <a:pt x="96" y="239"/>
                  </a:lnTo>
                  <a:lnTo>
                    <a:pt x="89" y="239"/>
                  </a:lnTo>
                  <a:lnTo>
                    <a:pt x="60" y="239"/>
                  </a:lnTo>
                  <a:lnTo>
                    <a:pt x="52" y="231"/>
                  </a:lnTo>
                  <a:lnTo>
                    <a:pt x="37" y="223"/>
                  </a:lnTo>
                  <a:lnTo>
                    <a:pt x="23" y="215"/>
                  </a:lnTo>
                  <a:lnTo>
                    <a:pt x="8" y="215"/>
                  </a:lnTo>
                  <a:lnTo>
                    <a:pt x="8" y="199"/>
                  </a:lnTo>
                  <a:lnTo>
                    <a:pt x="0" y="183"/>
                  </a:lnTo>
                  <a:lnTo>
                    <a:pt x="8" y="183"/>
                  </a:lnTo>
                  <a:close/>
                </a:path>
              </a:pathLst>
            </a:custGeom>
            <a:solidFill>
              <a:srgbClr val="00FF00"/>
            </a:solidFill>
            <a:ln w="12700" cap="rnd" cmpd="sng">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658929" name="Rectangle 497"/>
          <p:cNvSpPr>
            <a:spLocks noChangeArrowheads="1"/>
          </p:cNvSpPr>
          <p:nvPr/>
        </p:nvSpPr>
        <p:spPr bwMode="auto">
          <a:xfrm>
            <a:off x="919163" y="896938"/>
            <a:ext cx="7297737" cy="5568950"/>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30" name="Rectangle 498"/>
          <p:cNvSpPr>
            <a:spLocks noChangeArrowheads="1"/>
          </p:cNvSpPr>
          <p:nvPr/>
        </p:nvSpPr>
        <p:spPr bwMode="auto">
          <a:xfrm>
            <a:off x="6781800" y="2011363"/>
            <a:ext cx="596900" cy="2746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Japan</a:t>
            </a:r>
            <a:endParaRPr lang="en-US" altLang="ja-JP" sz="1800">
              <a:solidFill>
                <a:srgbClr val="000000"/>
              </a:solidFill>
              <a:latin typeface="Times New Roman" panose="02020603050405020304" pitchFamily="18" charset="0"/>
              <a:ea typeface="Osaka"/>
              <a:cs typeface="Osaka"/>
            </a:endParaRPr>
          </a:p>
        </p:txBody>
      </p:sp>
      <p:sp>
        <p:nvSpPr>
          <p:cNvPr id="658931" name="Rectangle 499"/>
          <p:cNvSpPr>
            <a:spLocks noChangeArrowheads="1"/>
          </p:cNvSpPr>
          <p:nvPr/>
        </p:nvSpPr>
        <p:spPr bwMode="auto">
          <a:xfrm>
            <a:off x="6623050" y="4275138"/>
            <a:ext cx="1092200" cy="2746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Philippines</a:t>
            </a:r>
            <a:endParaRPr lang="en-US" altLang="ja-JP" sz="1800">
              <a:solidFill>
                <a:srgbClr val="000000"/>
              </a:solidFill>
              <a:latin typeface="Times New Roman" panose="02020603050405020304" pitchFamily="18" charset="0"/>
              <a:ea typeface="Osaka"/>
              <a:cs typeface="Osaka"/>
            </a:endParaRPr>
          </a:p>
        </p:txBody>
      </p:sp>
      <p:sp>
        <p:nvSpPr>
          <p:cNvPr id="658932" name="Rectangle 500"/>
          <p:cNvSpPr>
            <a:spLocks noChangeArrowheads="1"/>
          </p:cNvSpPr>
          <p:nvPr/>
        </p:nvSpPr>
        <p:spPr bwMode="auto">
          <a:xfrm>
            <a:off x="4073525" y="3438525"/>
            <a:ext cx="1063625" cy="25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ctr"/>
            <a:r>
              <a:rPr lang="en-US" altLang="ja-JP" sz="1700" b="1">
                <a:solidFill>
                  <a:srgbClr val="000000"/>
                </a:solidFill>
                <a:latin typeface="Times New Roman" panose="02020603050405020304" pitchFamily="18" charset="0"/>
                <a:ea typeface="Osaka"/>
                <a:cs typeface="Osaka"/>
              </a:rPr>
              <a:t>Hong Kong</a:t>
            </a:r>
            <a:endParaRPr lang="en-US" altLang="ja-JP" sz="1700">
              <a:solidFill>
                <a:srgbClr val="000000"/>
              </a:solidFill>
              <a:latin typeface="Times New Roman" panose="02020603050405020304" pitchFamily="18" charset="0"/>
              <a:ea typeface="Osaka"/>
              <a:cs typeface="Osaka"/>
            </a:endParaRPr>
          </a:p>
        </p:txBody>
      </p:sp>
      <p:sp>
        <p:nvSpPr>
          <p:cNvPr id="658933" name="Rectangle 501"/>
          <p:cNvSpPr>
            <a:spLocks noChangeArrowheads="1"/>
          </p:cNvSpPr>
          <p:nvPr/>
        </p:nvSpPr>
        <p:spPr bwMode="auto">
          <a:xfrm>
            <a:off x="5254625" y="6015038"/>
            <a:ext cx="952500" cy="2746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Indonesia</a:t>
            </a:r>
            <a:endParaRPr lang="en-US" altLang="ja-JP" sz="1800">
              <a:solidFill>
                <a:srgbClr val="000000"/>
              </a:solidFill>
              <a:latin typeface="Times New Roman" panose="02020603050405020304" pitchFamily="18" charset="0"/>
              <a:ea typeface="Osaka"/>
              <a:cs typeface="Osaka"/>
            </a:endParaRPr>
          </a:p>
        </p:txBody>
      </p:sp>
      <p:sp>
        <p:nvSpPr>
          <p:cNvPr id="658934" name="Rectangle 502"/>
          <p:cNvSpPr>
            <a:spLocks noChangeArrowheads="1"/>
          </p:cNvSpPr>
          <p:nvPr/>
        </p:nvSpPr>
        <p:spPr bwMode="auto">
          <a:xfrm>
            <a:off x="2011363" y="3862388"/>
            <a:ext cx="49371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700" b="1">
                <a:solidFill>
                  <a:srgbClr val="000000"/>
                </a:solidFill>
                <a:latin typeface="Times New Roman" panose="02020603050405020304" pitchFamily="18" charset="0"/>
                <a:ea typeface="Osaka"/>
                <a:cs typeface="Osaka"/>
              </a:rPr>
              <a:t>India</a:t>
            </a:r>
            <a:endParaRPr lang="en-US" altLang="ja-JP" sz="1700">
              <a:solidFill>
                <a:srgbClr val="000000"/>
              </a:solidFill>
              <a:latin typeface="Times New Roman" panose="02020603050405020304" pitchFamily="18" charset="0"/>
              <a:ea typeface="Osaka"/>
              <a:cs typeface="Osaka"/>
            </a:endParaRPr>
          </a:p>
        </p:txBody>
      </p:sp>
      <p:sp>
        <p:nvSpPr>
          <p:cNvPr id="658935" name="Rectangle 503"/>
          <p:cNvSpPr>
            <a:spLocks noChangeArrowheads="1"/>
          </p:cNvSpPr>
          <p:nvPr/>
        </p:nvSpPr>
        <p:spPr bwMode="auto">
          <a:xfrm>
            <a:off x="2870200" y="2311400"/>
            <a:ext cx="565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700" b="1">
                <a:solidFill>
                  <a:srgbClr val="000000"/>
                </a:solidFill>
                <a:latin typeface="Times New Roman" panose="02020603050405020304" pitchFamily="18" charset="0"/>
                <a:ea typeface="Osaka"/>
                <a:cs typeface="Osaka"/>
              </a:rPr>
              <a:t>China</a:t>
            </a:r>
            <a:endParaRPr lang="en-US" altLang="ja-JP" sz="1700">
              <a:solidFill>
                <a:srgbClr val="000000"/>
              </a:solidFill>
              <a:latin typeface="Times New Roman" panose="02020603050405020304" pitchFamily="18" charset="0"/>
              <a:ea typeface="Osaka"/>
              <a:cs typeface="Osaka"/>
            </a:endParaRPr>
          </a:p>
        </p:txBody>
      </p:sp>
      <p:grpSp>
        <p:nvGrpSpPr>
          <p:cNvPr id="658936" name="Group 504"/>
          <p:cNvGrpSpPr>
            <a:grpSpLocks/>
          </p:cNvGrpSpPr>
          <p:nvPr/>
        </p:nvGrpSpPr>
        <p:grpSpPr bwMode="auto">
          <a:xfrm>
            <a:off x="4797425" y="6056313"/>
            <a:ext cx="73025" cy="249237"/>
            <a:chOff x="3056" y="21503"/>
            <a:chExt cx="48" cy="157"/>
          </a:xfrm>
        </p:grpSpPr>
        <p:sp>
          <p:nvSpPr>
            <p:cNvPr id="658937" name="Rectangle 505"/>
            <p:cNvSpPr>
              <a:spLocks noChangeArrowheads="1"/>
            </p:cNvSpPr>
            <p:nvPr/>
          </p:nvSpPr>
          <p:spPr bwMode="auto">
            <a:xfrm>
              <a:off x="3056" y="21503"/>
              <a:ext cx="48" cy="15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38" name="Rectangle 506"/>
            <p:cNvSpPr>
              <a:spLocks noChangeArrowheads="1"/>
            </p:cNvSpPr>
            <p:nvPr/>
          </p:nvSpPr>
          <p:spPr bwMode="auto">
            <a:xfrm>
              <a:off x="3056" y="21503"/>
              <a:ext cx="48" cy="157"/>
            </a:xfrm>
            <a:prstGeom prst="rect">
              <a:avLst/>
            </a:prstGeom>
            <a:noFill/>
            <a:ln w="11113" cap="rnd">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39" name="Group 507"/>
          <p:cNvGrpSpPr>
            <a:grpSpLocks/>
          </p:cNvGrpSpPr>
          <p:nvPr/>
        </p:nvGrpSpPr>
        <p:grpSpPr bwMode="auto">
          <a:xfrm>
            <a:off x="4899025" y="5980113"/>
            <a:ext cx="73025" cy="325437"/>
            <a:chOff x="3120" y="21455"/>
            <a:chExt cx="48" cy="205"/>
          </a:xfrm>
        </p:grpSpPr>
        <p:sp>
          <p:nvSpPr>
            <p:cNvPr id="658940" name="Rectangle 508"/>
            <p:cNvSpPr>
              <a:spLocks noChangeArrowheads="1"/>
            </p:cNvSpPr>
            <p:nvPr/>
          </p:nvSpPr>
          <p:spPr bwMode="auto">
            <a:xfrm>
              <a:off x="3120" y="21455"/>
              <a:ext cx="48" cy="20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41" name="Rectangle 509"/>
            <p:cNvSpPr>
              <a:spLocks noChangeArrowheads="1"/>
            </p:cNvSpPr>
            <p:nvPr/>
          </p:nvSpPr>
          <p:spPr bwMode="auto">
            <a:xfrm>
              <a:off x="3120" y="21455"/>
              <a:ext cx="48" cy="205"/>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42" name="Group 510"/>
          <p:cNvGrpSpPr>
            <a:grpSpLocks/>
          </p:cNvGrpSpPr>
          <p:nvPr/>
        </p:nvGrpSpPr>
        <p:grpSpPr bwMode="auto">
          <a:xfrm>
            <a:off x="5006975" y="6035675"/>
            <a:ext cx="73025" cy="271463"/>
            <a:chOff x="3188" y="21490"/>
            <a:chExt cx="48" cy="171"/>
          </a:xfrm>
        </p:grpSpPr>
        <p:sp>
          <p:nvSpPr>
            <p:cNvPr id="658943" name="Rectangle 511"/>
            <p:cNvSpPr>
              <a:spLocks noChangeArrowheads="1"/>
            </p:cNvSpPr>
            <p:nvPr/>
          </p:nvSpPr>
          <p:spPr bwMode="auto">
            <a:xfrm>
              <a:off x="3188" y="21490"/>
              <a:ext cx="48" cy="171"/>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44" name="Rectangle 512"/>
            <p:cNvSpPr>
              <a:spLocks noChangeArrowheads="1"/>
            </p:cNvSpPr>
            <p:nvPr/>
          </p:nvSpPr>
          <p:spPr bwMode="auto">
            <a:xfrm>
              <a:off x="3188" y="21490"/>
              <a:ext cx="48" cy="171"/>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45" name="Group 513"/>
          <p:cNvGrpSpPr>
            <a:grpSpLocks/>
          </p:cNvGrpSpPr>
          <p:nvPr/>
        </p:nvGrpSpPr>
        <p:grpSpPr bwMode="auto">
          <a:xfrm>
            <a:off x="5111750" y="5959475"/>
            <a:ext cx="73025" cy="347663"/>
            <a:chOff x="3254" y="21442"/>
            <a:chExt cx="48" cy="219"/>
          </a:xfrm>
        </p:grpSpPr>
        <p:sp>
          <p:nvSpPr>
            <p:cNvPr id="658946" name="Rectangle 514"/>
            <p:cNvSpPr>
              <a:spLocks noChangeArrowheads="1"/>
            </p:cNvSpPr>
            <p:nvPr/>
          </p:nvSpPr>
          <p:spPr bwMode="auto">
            <a:xfrm>
              <a:off x="3254" y="21442"/>
              <a:ext cx="48" cy="219"/>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47" name="Rectangle 515"/>
            <p:cNvSpPr>
              <a:spLocks noChangeArrowheads="1"/>
            </p:cNvSpPr>
            <p:nvPr/>
          </p:nvSpPr>
          <p:spPr bwMode="auto">
            <a:xfrm>
              <a:off x="3254" y="21442"/>
              <a:ext cx="48" cy="219"/>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48" name="Group 516"/>
          <p:cNvGrpSpPr>
            <a:grpSpLocks/>
          </p:cNvGrpSpPr>
          <p:nvPr/>
        </p:nvGrpSpPr>
        <p:grpSpPr bwMode="auto">
          <a:xfrm>
            <a:off x="4797425" y="6056313"/>
            <a:ext cx="73025" cy="249237"/>
            <a:chOff x="3056" y="21503"/>
            <a:chExt cx="48" cy="157"/>
          </a:xfrm>
        </p:grpSpPr>
        <p:sp>
          <p:nvSpPr>
            <p:cNvPr id="658949" name="Rectangle 517"/>
            <p:cNvSpPr>
              <a:spLocks noChangeArrowheads="1"/>
            </p:cNvSpPr>
            <p:nvPr/>
          </p:nvSpPr>
          <p:spPr bwMode="auto">
            <a:xfrm>
              <a:off x="3056" y="21503"/>
              <a:ext cx="48" cy="15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50" name="Rectangle 518"/>
            <p:cNvSpPr>
              <a:spLocks noChangeArrowheads="1"/>
            </p:cNvSpPr>
            <p:nvPr/>
          </p:nvSpPr>
          <p:spPr bwMode="auto">
            <a:xfrm>
              <a:off x="3056" y="21503"/>
              <a:ext cx="48" cy="157"/>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51" name="Group 519"/>
          <p:cNvGrpSpPr>
            <a:grpSpLocks/>
          </p:cNvGrpSpPr>
          <p:nvPr/>
        </p:nvGrpSpPr>
        <p:grpSpPr bwMode="auto">
          <a:xfrm>
            <a:off x="2200275" y="4948238"/>
            <a:ext cx="73025" cy="42862"/>
            <a:chOff x="1420" y="20805"/>
            <a:chExt cx="48" cy="27"/>
          </a:xfrm>
        </p:grpSpPr>
        <p:sp>
          <p:nvSpPr>
            <p:cNvPr id="658952" name="Rectangle 520"/>
            <p:cNvSpPr>
              <a:spLocks noChangeArrowheads="1"/>
            </p:cNvSpPr>
            <p:nvPr/>
          </p:nvSpPr>
          <p:spPr bwMode="auto">
            <a:xfrm>
              <a:off x="1420" y="20805"/>
              <a:ext cx="48" cy="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53" name="Rectangle 521"/>
            <p:cNvSpPr>
              <a:spLocks noChangeArrowheads="1"/>
            </p:cNvSpPr>
            <p:nvPr/>
          </p:nvSpPr>
          <p:spPr bwMode="auto">
            <a:xfrm>
              <a:off x="1420" y="20805"/>
              <a:ext cx="48" cy="27"/>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54" name="Group 522"/>
          <p:cNvGrpSpPr>
            <a:grpSpLocks/>
          </p:cNvGrpSpPr>
          <p:nvPr/>
        </p:nvGrpSpPr>
        <p:grpSpPr bwMode="auto">
          <a:xfrm>
            <a:off x="2470150" y="4397375"/>
            <a:ext cx="73025" cy="42863"/>
            <a:chOff x="1590" y="20458"/>
            <a:chExt cx="48" cy="27"/>
          </a:xfrm>
        </p:grpSpPr>
        <p:sp>
          <p:nvSpPr>
            <p:cNvPr id="658955" name="Rectangle 523"/>
            <p:cNvSpPr>
              <a:spLocks noChangeArrowheads="1"/>
            </p:cNvSpPr>
            <p:nvPr/>
          </p:nvSpPr>
          <p:spPr bwMode="auto">
            <a:xfrm>
              <a:off x="1590" y="20458"/>
              <a:ext cx="48" cy="2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56" name="Rectangle 524"/>
            <p:cNvSpPr>
              <a:spLocks noChangeArrowheads="1"/>
            </p:cNvSpPr>
            <p:nvPr/>
          </p:nvSpPr>
          <p:spPr bwMode="auto">
            <a:xfrm>
              <a:off x="1590" y="20458"/>
              <a:ext cx="48" cy="27"/>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57" name="Group 525"/>
          <p:cNvGrpSpPr>
            <a:grpSpLocks/>
          </p:cNvGrpSpPr>
          <p:nvPr/>
        </p:nvGrpSpPr>
        <p:grpSpPr bwMode="auto">
          <a:xfrm>
            <a:off x="2292350" y="4730750"/>
            <a:ext cx="73025" cy="87313"/>
            <a:chOff x="1478" y="20668"/>
            <a:chExt cx="48" cy="55"/>
          </a:xfrm>
        </p:grpSpPr>
        <p:sp>
          <p:nvSpPr>
            <p:cNvPr id="658958" name="Rectangle 526"/>
            <p:cNvSpPr>
              <a:spLocks noChangeArrowheads="1"/>
            </p:cNvSpPr>
            <p:nvPr/>
          </p:nvSpPr>
          <p:spPr bwMode="auto">
            <a:xfrm>
              <a:off x="1478" y="20668"/>
              <a:ext cx="48" cy="5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59" name="Rectangle 527"/>
            <p:cNvSpPr>
              <a:spLocks noChangeArrowheads="1"/>
            </p:cNvSpPr>
            <p:nvPr/>
          </p:nvSpPr>
          <p:spPr bwMode="auto">
            <a:xfrm>
              <a:off x="1478" y="20668"/>
              <a:ext cx="48" cy="55"/>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60" name="Group 528"/>
          <p:cNvGrpSpPr>
            <a:grpSpLocks/>
          </p:cNvGrpSpPr>
          <p:nvPr/>
        </p:nvGrpSpPr>
        <p:grpSpPr bwMode="auto">
          <a:xfrm>
            <a:off x="3136900" y="3911600"/>
            <a:ext cx="73025" cy="31750"/>
            <a:chOff x="2010" y="20152"/>
            <a:chExt cx="48" cy="20"/>
          </a:xfrm>
        </p:grpSpPr>
        <p:sp>
          <p:nvSpPr>
            <p:cNvPr id="658961" name="Rectangle 529"/>
            <p:cNvSpPr>
              <a:spLocks noChangeArrowheads="1"/>
            </p:cNvSpPr>
            <p:nvPr/>
          </p:nvSpPr>
          <p:spPr bwMode="auto">
            <a:xfrm>
              <a:off x="2010" y="20152"/>
              <a:ext cx="48" cy="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62" name="Rectangle 530"/>
            <p:cNvSpPr>
              <a:spLocks noChangeArrowheads="1"/>
            </p:cNvSpPr>
            <p:nvPr/>
          </p:nvSpPr>
          <p:spPr bwMode="auto">
            <a:xfrm>
              <a:off x="2010" y="20152"/>
              <a:ext cx="48" cy="20"/>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grpSp>
        <p:nvGrpSpPr>
          <p:cNvPr id="658963" name="Group 531"/>
          <p:cNvGrpSpPr>
            <a:grpSpLocks/>
          </p:cNvGrpSpPr>
          <p:nvPr/>
        </p:nvGrpSpPr>
        <p:grpSpPr bwMode="auto">
          <a:xfrm>
            <a:off x="1714500" y="4149725"/>
            <a:ext cx="73025" cy="195263"/>
            <a:chOff x="1114" y="20302"/>
            <a:chExt cx="48" cy="123"/>
          </a:xfrm>
        </p:grpSpPr>
        <p:sp>
          <p:nvSpPr>
            <p:cNvPr id="658964" name="Rectangle 532"/>
            <p:cNvSpPr>
              <a:spLocks noChangeArrowheads="1"/>
            </p:cNvSpPr>
            <p:nvPr/>
          </p:nvSpPr>
          <p:spPr bwMode="auto">
            <a:xfrm>
              <a:off x="1114" y="20302"/>
              <a:ext cx="48" cy="12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65" name="Rectangle 533"/>
            <p:cNvSpPr>
              <a:spLocks noChangeArrowheads="1"/>
            </p:cNvSpPr>
            <p:nvPr/>
          </p:nvSpPr>
          <p:spPr bwMode="auto">
            <a:xfrm>
              <a:off x="1114" y="20302"/>
              <a:ext cx="48" cy="123"/>
            </a:xfrm>
            <a:prstGeom prst="rect">
              <a:avLst/>
            </a:prstGeom>
            <a:noFill/>
            <a:ln w="11113" cap="rnd">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658966" name="Oval 534"/>
          <p:cNvSpPr>
            <a:spLocks noChangeArrowheads="1"/>
          </p:cNvSpPr>
          <p:nvPr/>
        </p:nvSpPr>
        <p:spPr bwMode="auto">
          <a:xfrm>
            <a:off x="5337175" y="3568700"/>
            <a:ext cx="128588" cy="125413"/>
          </a:xfrm>
          <a:prstGeom prst="ellipse">
            <a:avLst/>
          </a:prstGeom>
          <a:solidFill>
            <a:srgbClr val="FF0000"/>
          </a:solidFill>
          <a:ln w="12700" cap="rnd">
            <a:solidFill>
              <a:schemeClr val="bg1"/>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67" name="Line 535"/>
          <p:cNvSpPr>
            <a:spLocks noChangeShapeType="1"/>
          </p:cNvSpPr>
          <p:nvPr/>
        </p:nvSpPr>
        <p:spPr bwMode="auto">
          <a:xfrm flipV="1">
            <a:off x="5403850" y="3197225"/>
            <a:ext cx="320675" cy="0"/>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68" name="Oval 536"/>
          <p:cNvSpPr>
            <a:spLocks noChangeArrowheads="1"/>
          </p:cNvSpPr>
          <p:nvPr/>
        </p:nvSpPr>
        <p:spPr bwMode="auto">
          <a:xfrm>
            <a:off x="5727700" y="3100388"/>
            <a:ext cx="128588" cy="125412"/>
          </a:xfrm>
          <a:prstGeom prst="ellipse">
            <a:avLst/>
          </a:prstGeom>
          <a:solidFill>
            <a:srgbClr val="FF0000"/>
          </a:solidFill>
          <a:ln w="12700" cap="rnd">
            <a:solidFill>
              <a:schemeClr val="bg1"/>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69" name="Rectangle 537"/>
          <p:cNvSpPr>
            <a:spLocks noChangeArrowheads="1"/>
          </p:cNvSpPr>
          <p:nvPr/>
        </p:nvSpPr>
        <p:spPr bwMode="auto">
          <a:xfrm>
            <a:off x="5705475" y="1266825"/>
            <a:ext cx="73025" cy="8096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0" name="Rectangle 538"/>
          <p:cNvSpPr>
            <a:spLocks noChangeArrowheads="1"/>
          </p:cNvSpPr>
          <p:nvPr/>
        </p:nvSpPr>
        <p:spPr bwMode="auto">
          <a:xfrm>
            <a:off x="5495925" y="1890713"/>
            <a:ext cx="73025" cy="3333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1" name="Rectangle 539"/>
          <p:cNvSpPr>
            <a:spLocks noChangeArrowheads="1"/>
          </p:cNvSpPr>
          <p:nvPr/>
        </p:nvSpPr>
        <p:spPr bwMode="auto">
          <a:xfrm>
            <a:off x="5472113" y="2362200"/>
            <a:ext cx="73025" cy="762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2" name="Rectangle 540"/>
          <p:cNvSpPr>
            <a:spLocks noChangeArrowheads="1"/>
          </p:cNvSpPr>
          <p:nvPr/>
        </p:nvSpPr>
        <p:spPr bwMode="auto">
          <a:xfrm>
            <a:off x="5657850" y="2343150"/>
            <a:ext cx="73025" cy="3619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3" name="Rectangle 541"/>
          <p:cNvSpPr>
            <a:spLocks noChangeArrowheads="1"/>
          </p:cNvSpPr>
          <p:nvPr/>
        </p:nvSpPr>
        <p:spPr bwMode="auto">
          <a:xfrm>
            <a:off x="5762625" y="2619375"/>
            <a:ext cx="73025" cy="1714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4" name="Rectangle 542"/>
          <p:cNvSpPr>
            <a:spLocks noChangeArrowheads="1"/>
          </p:cNvSpPr>
          <p:nvPr/>
        </p:nvSpPr>
        <p:spPr bwMode="auto">
          <a:xfrm>
            <a:off x="5389563" y="2847975"/>
            <a:ext cx="73025" cy="3333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5" name="Rectangle 543"/>
          <p:cNvSpPr>
            <a:spLocks noChangeArrowheads="1"/>
          </p:cNvSpPr>
          <p:nvPr/>
        </p:nvSpPr>
        <p:spPr bwMode="auto">
          <a:xfrm>
            <a:off x="5486400" y="2676525"/>
            <a:ext cx="73025" cy="5048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6" name="Rectangle 544"/>
          <p:cNvSpPr>
            <a:spLocks noChangeArrowheads="1"/>
          </p:cNvSpPr>
          <p:nvPr/>
        </p:nvSpPr>
        <p:spPr bwMode="auto">
          <a:xfrm>
            <a:off x="5584825" y="2819400"/>
            <a:ext cx="73025" cy="3619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7" name="Rectangle 545"/>
          <p:cNvSpPr>
            <a:spLocks noChangeArrowheads="1"/>
          </p:cNvSpPr>
          <p:nvPr/>
        </p:nvSpPr>
        <p:spPr bwMode="auto">
          <a:xfrm>
            <a:off x="5199063" y="3567113"/>
            <a:ext cx="73025" cy="2667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8" name="Rectangle 546"/>
          <p:cNvSpPr>
            <a:spLocks noChangeArrowheads="1"/>
          </p:cNvSpPr>
          <p:nvPr/>
        </p:nvSpPr>
        <p:spPr bwMode="auto">
          <a:xfrm>
            <a:off x="5103813" y="3738563"/>
            <a:ext cx="73025" cy="1428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79" name="Rectangle 547"/>
          <p:cNvSpPr>
            <a:spLocks noChangeArrowheads="1"/>
          </p:cNvSpPr>
          <p:nvPr/>
        </p:nvSpPr>
        <p:spPr bwMode="auto">
          <a:xfrm>
            <a:off x="4999038" y="3833813"/>
            <a:ext cx="73025" cy="1143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0" name="Rectangle 548"/>
          <p:cNvSpPr>
            <a:spLocks noChangeArrowheads="1"/>
          </p:cNvSpPr>
          <p:nvPr/>
        </p:nvSpPr>
        <p:spPr bwMode="auto">
          <a:xfrm>
            <a:off x="6632575" y="804863"/>
            <a:ext cx="73025" cy="13716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1" name="Rectangle 549"/>
          <p:cNvSpPr>
            <a:spLocks noChangeArrowheads="1"/>
          </p:cNvSpPr>
          <p:nvPr/>
        </p:nvSpPr>
        <p:spPr bwMode="auto">
          <a:xfrm>
            <a:off x="6284913" y="4216400"/>
            <a:ext cx="73025" cy="3333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2" name="Rectangle 550"/>
          <p:cNvSpPr>
            <a:spLocks noChangeArrowheads="1"/>
          </p:cNvSpPr>
          <p:nvPr/>
        </p:nvSpPr>
        <p:spPr bwMode="auto">
          <a:xfrm>
            <a:off x="4529138" y="4762500"/>
            <a:ext cx="73025" cy="1333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3" name="Rectangle 551"/>
          <p:cNvSpPr>
            <a:spLocks noChangeArrowheads="1"/>
          </p:cNvSpPr>
          <p:nvPr/>
        </p:nvSpPr>
        <p:spPr bwMode="auto">
          <a:xfrm>
            <a:off x="4613275" y="4829175"/>
            <a:ext cx="73025" cy="666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4" name="Rectangle 552"/>
          <p:cNvSpPr>
            <a:spLocks noChangeArrowheads="1"/>
          </p:cNvSpPr>
          <p:nvPr/>
        </p:nvSpPr>
        <p:spPr bwMode="auto">
          <a:xfrm>
            <a:off x="4810125" y="4248150"/>
            <a:ext cx="73025" cy="381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5" name="Rectangle 553"/>
          <p:cNvSpPr>
            <a:spLocks noChangeArrowheads="1"/>
          </p:cNvSpPr>
          <p:nvPr/>
        </p:nvSpPr>
        <p:spPr bwMode="auto">
          <a:xfrm>
            <a:off x="5029200" y="4319588"/>
            <a:ext cx="73025" cy="1524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6" name="Rectangle 554"/>
          <p:cNvSpPr>
            <a:spLocks noChangeArrowheads="1"/>
          </p:cNvSpPr>
          <p:nvPr/>
        </p:nvSpPr>
        <p:spPr bwMode="auto">
          <a:xfrm>
            <a:off x="5119688" y="4452938"/>
            <a:ext cx="73025" cy="190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87" name="Rectangle 555"/>
          <p:cNvSpPr>
            <a:spLocks noChangeArrowheads="1"/>
          </p:cNvSpPr>
          <p:nvPr/>
        </p:nvSpPr>
        <p:spPr bwMode="auto">
          <a:xfrm>
            <a:off x="5165725" y="4503738"/>
            <a:ext cx="838200" cy="27463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Vietnam</a:t>
            </a:r>
            <a:endParaRPr lang="en-US" altLang="ja-JP" sz="1800">
              <a:solidFill>
                <a:srgbClr val="000000"/>
              </a:solidFill>
              <a:latin typeface="Times New Roman" panose="02020603050405020304" pitchFamily="18" charset="0"/>
              <a:ea typeface="Osaka"/>
              <a:cs typeface="Osaka"/>
            </a:endParaRPr>
          </a:p>
        </p:txBody>
      </p:sp>
      <p:sp>
        <p:nvSpPr>
          <p:cNvPr id="658988" name="Rectangle 556"/>
          <p:cNvSpPr>
            <a:spLocks noChangeArrowheads="1"/>
          </p:cNvSpPr>
          <p:nvPr/>
        </p:nvSpPr>
        <p:spPr bwMode="auto">
          <a:xfrm>
            <a:off x="3443288" y="4724400"/>
            <a:ext cx="1016000" cy="2746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Cambodia</a:t>
            </a:r>
            <a:endParaRPr lang="en-US" altLang="ja-JP" sz="1800">
              <a:solidFill>
                <a:srgbClr val="000000"/>
              </a:solidFill>
              <a:latin typeface="Times New Roman" panose="02020603050405020304" pitchFamily="18" charset="0"/>
              <a:ea typeface="Osaka"/>
              <a:cs typeface="Osaka"/>
            </a:endParaRPr>
          </a:p>
        </p:txBody>
      </p:sp>
      <p:sp>
        <p:nvSpPr>
          <p:cNvPr id="658989" name="Rectangle 557"/>
          <p:cNvSpPr>
            <a:spLocks noChangeArrowheads="1"/>
          </p:cNvSpPr>
          <p:nvPr/>
        </p:nvSpPr>
        <p:spPr bwMode="auto">
          <a:xfrm flipH="1">
            <a:off x="3890963" y="1285875"/>
            <a:ext cx="26670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ctr"/>
            <a:r>
              <a:rPr lang="en-US" altLang="ja-JP" sz="1400" b="1">
                <a:solidFill>
                  <a:srgbClr val="000000"/>
                </a:solidFill>
                <a:latin typeface="Times New Roman" panose="02020603050405020304" pitchFamily="18" charset="0"/>
                <a:ea typeface="Osaka"/>
                <a:cs typeface="Osaka"/>
              </a:rPr>
              <a:t>120</a:t>
            </a:r>
            <a:endParaRPr lang="en-US" altLang="ja-JP" sz="1800">
              <a:solidFill>
                <a:srgbClr val="000000"/>
              </a:solidFill>
              <a:latin typeface="Times" panose="02020603050405020304" pitchFamily="18" charset="0"/>
              <a:ea typeface="Osaka"/>
              <a:cs typeface="Osaka"/>
            </a:endParaRPr>
          </a:p>
        </p:txBody>
      </p:sp>
      <p:sp>
        <p:nvSpPr>
          <p:cNvPr id="658990" name="Rectangle 558"/>
          <p:cNvSpPr>
            <a:spLocks noChangeArrowheads="1"/>
          </p:cNvSpPr>
          <p:nvPr/>
        </p:nvSpPr>
        <p:spPr bwMode="auto">
          <a:xfrm flipH="1">
            <a:off x="4475163" y="2119313"/>
            <a:ext cx="73025" cy="13430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1" name="Rectangle 559"/>
          <p:cNvSpPr>
            <a:spLocks noChangeArrowheads="1"/>
          </p:cNvSpPr>
          <p:nvPr/>
        </p:nvSpPr>
        <p:spPr bwMode="auto">
          <a:xfrm flipH="1">
            <a:off x="4268788" y="1871663"/>
            <a:ext cx="73025" cy="15906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2" name="Rectangle 560"/>
          <p:cNvSpPr>
            <a:spLocks noChangeArrowheads="1"/>
          </p:cNvSpPr>
          <p:nvPr/>
        </p:nvSpPr>
        <p:spPr bwMode="auto">
          <a:xfrm flipH="1">
            <a:off x="5089525" y="2986088"/>
            <a:ext cx="73025" cy="4762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3" name="Rectangle 561"/>
          <p:cNvSpPr>
            <a:spLocks noChangeArrowheads="1"/>
          </p:cNvSpPr>
          <p:nvPr/>
        </p:nvSpPr>
        <p:spPr bwMode="auto">
          <a:xfrm flipH="1">
            <a:off x="4371975" y="1947863"/>
            <a:ext cx="73025" cy="15144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4" name="Rectangle 562"/>
          <p:cNvSpPr>
            <a:spLocks noChangeArrowheads="1"/>
          </p:cNvSpPr>
          <p:nvPr/>
        </p:nvSpPr>
        <p:spPr bwMode="auto">
          <a:xfrm flipH="1">
            <a:off x="4576763" y="2319338"/>
            <a:ext cx="73025" cy="11430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5" name="Rectangle 563"/>
          <p:cNvSpPr>
            <a:spLocks noChangeArrowheads="1"/>
          </p:cNvSpPr>
          <p:nvPr/>
        </p:nvSpPr>
        <p:spPr bwMode="auto">
          <a:xfrm flipH="1">
            <a:off x="4783138" y="2509838"/>
            <a:ext cx="73025" cy="9525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6" name="Rectangle 564"/>
          <p:cNvSpPr>
            <a:spLocks noChangeArrowheads="1"/>
          </p:cNvSpPr>
          <p:nvPr/>
        </p:nvSpPr>
        <p:spPr bwMode="auto">
          <a:xfrm flipH="1">
            <a:off x="4987925" y="2843213"/>
            <a:ext cx="73025" cy="6191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7" name="Rectangle 565"/>
          <p:cNvSpPr>
            <a:spLocks noChangeArrowheads="1"/>
          </p:cNvSpPr>
          <p:nvPr/>
        </p:nvSpPr>
        <p:spPr bwMode="auto">
          <a:xfrm flipH="1">
            <a:off x="3960813" y="1500188"/>
            <a:ext cx="73025" cy="19621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8" name="Rectangle 566"/>
          <p:cNvSpPr>
            <a:spLocks noChangeArrowheads="1"/>
          </p:cNvSpPr>
          <p:nvPr/>
        </p:nvSpPr>
        <p:spPr bwMode="auto">
          <a:xfrm flipH="1">
            <a:off x="4884738" y="2767013"/>
            <a:ext cx="73025" cy="6953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8999" name="Rectangle 567"/>
          <p:cNvSpPr>
            <a:spLocks noChangeArrowheads="1"/>
          </p:cNvSpPr>
          <p:nvPr/>
        </p:nvSpPr>
        <p:spPr bwMode="auto">
          <a:xfrm flipH="1">
            <a:off x="4064000" y="1500188"/>
            <a:ext cx="73025" cy="19621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0" name="Rectangle 568"/>
          <p:cNvSpPr>
            <a:spLocks noChangeArrowheads="1"/>
          </p:cNvSpPr>
          <p:nvPr/>
        </p:nvSpPr>
        <p:spPr bwMode="auto">
          <a:xfrm flipH="1">
            <a:off x="4167188" y="1757363"/>
            <a:ext cx="73025" cy="17049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1" name="Rectangle 569"/>
          <p:cNvSpPr>
            <a:spLocks noChangeArrowheads="1"/>
          </p:cNvSpPr>
          <p:nvPr/>
        </p:nvSpPr>
        <p:spPr bwMode="auto">
          <a:xfrm flipH="1">
            <a:off x="4679950" y="2347913"/>
            <a:ext cx="73025" cy="11144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2" name="Freeform 570"/>
          <p:cNvSpPr>
            <a:spLocks/>
          </p:cNvSpPr>
          <p:nvPr/>
        </p:nvSpPr>
        <p:spPr bwMode="auto">
          <a:xfrm flipH="1">
            <a:off x="3905250" y="1538288"/>
            <a:ext cx="276225" cy="106362"/>
          </a:xfrm>
          <a:custGeom>
            <a:avLst/>
            <a:gdLst>
              <a:gd name="T0" fmla="*/ 892 w 892"/>
              <a:gd name="T1" fmla="*/ 503 h 559"/>
              <a:gd name="T2" fmla="*/ 824 w 892"/>
              <a:gd name="T3" fmla="*/ 463 h 559"/>
              <a:gd name="T4" fmla="*/ 669 w 892"/>
              <a:gd name="T5" fmla="*/ 447 h 559"/>
              <a:gd name="T6" fmla="*/ 512 w 892"/>
              <a:gd name="T7" fmla="*/ 463 h 559"/>
              <a:gd name="T8" fmla="*/ 446 w 892"/>
              <a:gd name="T9" fmla="*/ 503 h 559"/>
              <a:gd name="T10" fmla="*/ 379 w 892"/>
              <a:gd name="T11" fmla="*/ 541 h 559"/>
              <a:gd name="T12" fmla="*/ 223 w 892"/>
              <a:gd name="T13" fmla="*/ 559 h 559"/>
              <a:gd name="T14" fmla="*/ 67 w 892"/>
              <a:gd name="T15" fmla="*/ 541 h 559"/>
              <a:gd name="T16" fmla="*/ 0 w 892"/>
              <a:gd name="T17" fmla="*/ 503 h 559"/>
              <a:gd name="T18" fmla="*/ 0 w 892"/>
              <a:gd name="T19" fmla="*/ 56 h 559"/>
              <a:gd name="T20" fmla="*/ 67 w 892"/>
              <a:gd name="T21" fmla="*/ 94 h 559"/>
              <a:gd name="T22" fmla="*/ 223 w 892"/>
              <a:gd name="T23" fmla="*/ 113 h 559"/>
              <a:gd name="T24" fmla="*/ 379 w 892"/>
              <a:gd name="T25" fmla="*/ 94 h 559"/>
              <a:gd name="T26" fmla="*/ 446 w 892"/>
              <a:gd name="T27" fmla="*/ 56 h 559"/>
              <a:gd name="T28" fmla="*/ 512 w 892"/>
              <a:gd name="T29" fmla="*/ 16 h 559"/>
              <a:gd name="T30" fmla="*/ 669 w 892"/>
              <a:gd name="T31" fmla="*/ 0 h 559"/>
              <a:gd name="T32" fmla="*/ 824 w 892"/>
              <a:gd name="T33" fmla="*/ 16 h 559"/>
              <a:gd name="T34" fmla="*/ 892 w 892"/>
              <a:gd name="T35" fmla="*/ 56 h 559"/>
              <a:gd name="T36" fmla="*/ 892 w 892"/>
              <a:gd name="T37" fmla="*/ 50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2" h="559">
                <a:moveTo>
                  <a:pt x="892" y="503"/>
                </a:moveTo>
                <a:cubicBezTo>
                  <a:pt x="882" y="489"/>
                  <a:pt x="861" y="475"/>
                  <a:pt x="824" y="463"/>
                </a:cubicBezTo>
                <a:cubicBezTo>
                  <a:pt x="780" y="456"/>
                  <a:pt x="726" y="449"/>
                  <a:pt x="669" y="447"/>
                </a:cubicBezTo>
                <a:cubicBezTo>
                  <a:pt x="607" y="449"/>
                  <a:pt x="557" y="456"/>
                  <a:pt x="512" y="463"/>
                </a:cubicBezTo>
                <a:cubicBezTo>
                  <a:pt x="474" y="475"/>
                  <a:pt x="451" y="489"/>
                  <a:pt x="446" y="503"/>
                </a:cubicBezTo>
                <a:cubicBezTo>
                  <a:pt x="438" y="517"/>
                  <a:pt x="415" y="531"/>
                  <a:pt x="379" y="541"/>
                </a:cubicBezTo>
                <a:cubicBezTo>
                  <a:pt x="335" y="549"/>
                  <a:pt x="282" y="554"/>
                  <a:pt x="223" y="559"/>
                </a:cubicBezTo>
                <a:cubicBezTo>
                  <a:pt x="163" y="554"/>
                  <a:pt x="112" y="549"/>
                  <a:pt x="67" y="541"/>
                </a:cubicBezTo>
                <a:cubicBezTo>
                  <a:pt x="28" y="531"/>
                  <a:pt x="6" y="517"/>
                  <a:pt x="0" y="503"/>
                </a:cubicBezTo>
                <a:lnTo>
                  <a:pt x="0" y="56"/>
                </a:lnTo>
                <a:cubicBezTo>
                  <a:pt x="6" y="70"/>
                  <a:pt x="28" y="84"/>
                  <a:pt x="67" y="94"/>
                </a:cubicBezTo>
                <a:cubicBezTo>
                  <a:pt x="112" y="103"/>
                  <a:pt x="163" y="108"/>
                  <a:pt x="223" y="113"/>
                </a:cubicBezTo>
                <a:cubicBezTo>
                  <a:pt x="282" y="108"/>
                  <a:pt x="335" y="103"/>
                  <a:pt x="379" y="94"/>
                </a:cubicBezTo>
                <a:cubicBezTo>
                  <a:pt x="415" y="84"/>
                  <a:pt x="438" y="70"/>
                  <a:pt x="446" y="56"/>
                </a:cubicBezTo>
                <a:cubicBezTo>
                  <a:pt x="451" y="43"/>
                  <a:pt x="474" y="28"/>
                  <a:pt x="512" y="16"/>
                </a:cubicBezTo>
                <a:cubicBezTo>
                  <a:pt x="557" y="8"/>
                  <a:pt x="607" y="3"/>
                  <a:pt x="669" y="0"/>
                </a:cubicBezTo>
                <a:cubicBezTo>
                  <a:pt x="726" y="3"/>
                  <a:pt x="780" y="8"/>
                  <a:pt x="824" y="16"/>
                </a:cubicBezTo>
                <a:cubicBezTo>
                  <a:pt x="861" y="28"/>
                  <a:pt x="882" y="43"/>
                  <a:pt x="892" y="56"/>
                </a:cubicBezTo>
                <a:lnTo>
                  <a:pt x="892" y="503"/>
                </a:lnTo>
                <a:close/>
              </a:path>
            </a:pathLst>
          </a:custGeom>
          <a:solidFill>
            <a:schemeClr val="tx1"/>
          </a:solidFill>
          <a:ln w="0">
            <a:solidFill>
              <a:schemeClr val="bg1"/>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3" name="Line 571"/>
          <p:cNvSpPr>
            <a:spLocks noChangeShapeType="1"/>
          </p:cNvSpPr>
          <p:nvPr/>
        </p:nvSpPr>
        <p:spPr bwMode="auto">
          <a:xfrm>
            <a:off x="5162550" y="3476625"/>
            <a:ext cx="190500" cy="1047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4" name="Rectangle 572"/>
          <p:cNvSpPr>
            <a:spLocks noChangeArrowheads="1"/>
          </p:cNvSpPr>
          <p:nvPr/>
        </p:nvSpPr>
        <p:spPr bwMode="auto">
          <a:xfrm flipH="1">
            <a:off x="7626350" y="1333500"/>
            <a:ext cx="19050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ctr"/>
            <a:r>
              <a:rPr lang="en-US" altLang="ja-JP" sz="1000" b="1">
                <a:solidFill>
                  <a:srgbClr val="FFFFFF"/>
                </a:solidFill>
                <a:latin typeface="Times New Roman" panose="02020603050405020304" pitchFamily="18" charset="0"/>
                <a:ea typeface="Osaka"/>
                <a:cs typeface="Osaka"/>
              </a:rPr>
              <a:t>180</a:t>
            </a:r>
            <a:endParaRPr lang="en-US" altLang="ja-JP" sz="1000">
              <a:solidFill>
                <a:srgbClr val="FFFFFF"/>
              </a:solidFill>
              <a:latin typeface="Times" panose="02020603050405020304" pitchFamily="18" charset="0"/>
              <a:ea typeface="Osaka"/>
              <a:cs typeface="Osaka"/>
            </a:endParaRPr>
          </a:p>
        </p:txBody>
      </p:sp>
      <p:sp>
        <p:nvSpPr>
          <p:cNvPr id="659005" name="Rectangle 573"/>
          <p:cNvSpPr>
            <a:spLocks noChangeArrowheads="1"/>
          </p:cNvSpPr>
          <p:nvPr/>
        </p:nvSpPr>
        <p:spPr bwMode="auto">
          <a:xfrm flipH="1">
            <a:off x="7994650" y="1136650"/>
            <a:ext cx="19050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ctr"/>
            <a:r>
              <a:rPr lang="en-US" altLang="ja-JP" sz="1000" b="1">
                <a:solidFill>
                  <a:srgbClr val="FFFFFF"/>
                </a:solidFill>
                <a:latin typeface="Times New Roman" panose="02020603050405020304" pitchFamily="18" charset="0"/>
                <a:ea typeface="Osaka"/>
                <a:cs typeface="Osaka"/>
              </a:rPr>
              <a:t>420</a:t>
            </a:r>
            <a:endParaRPr lang="en-US" altLang="ja-JP" sz="1000">
              <a:solidFill>
                <a:srgbClr val="FFFFFF"/>
              </a:solidFill>
              <a:latin typeface="Times" panose="02020603050405020304" pitchFamily="18" charset="0"/>
              <a:ea typeface="Osaka"/>
              <a:cs typeface="Osaka"/>
            </a:endParaRPr>
          </a:p>
        </p:txBody>
      </p:sp>
      <p:sp>
        <p:nvSpPr>
          <p:cNvPr id="659006" name="Rectangle 574"/>
          <p:cNvSpPr>
            <a:spLocks noChangeArrowheads="1"/>
          </p:cNvSpPr>
          <p:nvPr/>
        </p:nvSpPr>
        <p:spPr bwMode="auto">
          <a:xfrm flipH="1">
            <a:off x="7835900" y="1238250"/>
            <a:ext cx="19050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0" tIns="0" rIns="0" bIns="0">
            <a:spAutoFit/>
          </a:bodyPr>
          <a:lstStyle/>
          <a:p>
            <a:pPr algn="ctr"/>
            <a:r>
              <a:rPr lang="en-US" altLang="ja-JP" sz="1000" b="1">
                <a:solidFill>
                  <a:srgbClr val="FFFFFF"/>
                </a:solidFill>
                <a:latin typeface="Times New Roman" panose="02020603050405020304" pitchFamily="18" charset="0"/>
                <a:ea typeface="Osaka"/>
                <a:cs typeface="Osaka"/>
              </a:rPr>
              <a:t>250</a:t>
            </a:r>
            <a:endParaRPr lang="en-US" altLang="ja-JP" sz="1000">
              <a:solidFill>
                <a:srgbClr val="FFFFFF"/>
              </a:solidFill>
              <a:latin typeface="Times" panose="02020603050405020304" pitchFamily="18" charset="0"/>
              <a:ea typeface="Osaka"/>
              <a:cs typeface="Osaka"/>
            </a:endParaRPr>
          </a:p>
        </p:txBody>
      </p:sp>
      <p:sp>
        <p:nvSpPr>
          <p:cNvPr id="659007" name="Rectangle 575"/>
          <p:cNvSpPr>
            <a:spLocks noChangeArrowheads="1"/>
          </p:cNvSpPr>
          <p:nvPr/>
        </p:nvSpPr>
        <p:spPr bwMode="auto">
          <a:xfrm>
            <a:off x="4913313" y="4816475"/>
            <a:ext cx="73025" cy="26988"/>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8" name="Rectangle 576"/>
          <p:cNvSpPr>
            <a:spLocks noChangeArrowheads="1"/>
          </p:cNvSpPr>
          <p:nvPr/>
        </p:nvSpPr>
        <p:spPr bwMode="auto">
          <a:xfrm>
            <a:off x="5065713" y="4654550"/>
            <a:ext cx="73025" cy="26988"/>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09" name="Rectangle 577"/>
          <p:cNvSpPr>
            <a:spLocks noChangeArrowheads="1"/>
          </p:cNvSpPr>
          <p:nvPr/>
        </p:nvSpPr>
        <p:spPr bwMode="auto">
          <a:xfrm>
            <a:off x="6175375" y="2813050"/>
            <a:ext cx="73025" cy="17367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0" name="Rectangle 578"/>
          <p:cNvSpPr>
            <a:spLocks noChangeArrowheads="1"/>
          </p:cNvSpPr>
          <p:nvPr/>
        </p:nvSpPr>
        <p:spPr bwMode="auto">
          <a:xfrm>
            <a:off x="6477000" y="1249363"/>
            <a:ext cx="73025" cy="825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1" name="Rectangle 579"/>
          <p:cNvSpPr>
            <a:spLocks noChangeArrowheads="1"/>
          </p:cNvSpPr>
          <p:nvPr/>
        </p:nvSpPr>
        <p:spPr bwMode="auto">
          <a:xfrm>
            <a:off x="6534150" y="1754188"/>
            <a:ext cx="73025" cy="100012"/>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2" name="Rectangle 580"/>
          <p:cNvSpPr>
            <a:spLocks noChangeArrowheads="1"/>
          </p:cNvSpPr>
          <p:nvPr/>
        </p:nvSpPr>
        <p:spPr bwMode="auto">
          <a:xfrm>
            <a:off x="6800850" y="1763713"/>
            <a:ext cx="73025" cy="2190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3" name="Rectangle 581"/>
          <p:cNvSpPr>
            <a:spLocks noChangeArrowheads="1"/>
          </p:cNvSpPr>
          <p:nvPr/>
        </p:nvSpPr>
        <p:spPr bwMode="auto">
          <a:xfrm>
            <a:off x="6837363" y="1230313"/>
            <a:ext cx="73025" cy="3841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4" name="Rectangle 582"/>
          <p:cNvSpPr>
            <a:spLocks noChangeArrowheads="1"/>
          </p:cNvSpPr>
          <p:nvPr/>
        </p:nvSpPr>
        <p:spPr bwMode="auto">
          <a:xfrm>
            <a:off x="4346575" y="5472113"/>
            <a:ext cx="73025" cy="55562"/>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5" name="Rectangle 583"/>
          <p:cNvSpPr>
            <a:spLocks noChangeArrowheads="1"/>
          </p:cNvSpPr>
          <p:nvPr/>
        </p:nvSpPr>
        <p:spPr bwMode="auto">
          <a:xfrm>
            <a:off x="4681538" y="5270500"/>
            <a:ext cx="73025" cy="38417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6" name="Rectangle 584"/>
          <p:cNvSpPr>
            <a:spLocks noChangeArrowheads="1"/>
          </p:cNvSpPr>
          <p:nvPr/>
        </p:nvSpPr>
        <p:spPr bwMode="auto">
          <a:xfrm>
            <a:off x="4791075" y="5216525"/>
            <a:ext cx="73025" cy="4381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7" name="Rectangle 585"/>
          <p:cNvSpPr>
            <a:spLocks noChangeArrowheads="1"/>
          </p:cNvSpPr>
          <p:nvPr/>
        </p:nvSpPr>
        <p:spPr bwMode="auto">
          <a:xfrm>
            <a:off x="4500563" y="5588000"/>
            <a:ext cx="73025" cy="26988"/>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18" name="Rectangle 586"/>
          <p:cNvSpPr>
            <a:spLocks noChangeArrowheads="1"/>
          </p:cNvSpPr>
          <p:nvPr/>
        </p:nvSpPr>
        <p:spPr bwMode="auto">
          <a:xfrm>
            <a:off x="4935538" y="5427663"/>
            <a:ext cx="889000" cy="274637"/>
          </a:xfrm>
          <a:prstGeom prst="rect">
            <a:avLst/>
          </a:prstGeom>
          <a:noFill/>
          <a:ln>
            <a:noFill/>
          </a:ln>
          <a:effectLst>
            <a:outerShdw dist="17961" dir="189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Malaysia</a:t>
            </a:r>
            <a:endParaRPr lang="en-US" altLang="ja-JP" sz="1800">
              <a:solidFill>
                <a:srgbClr val="000000"/>
              </a:solidFill>
              <a:latin typeface="Times New Roman" panose="02020603050405020304" pitchFamily="18" charset="0"/>
              <a:ea typeface="Osaka"/>
              <a:cs typeface="Osaka"/>
            </a:endParaRPr>
          </a:p>
        </p:txBody>
      </p:sp>
      <p:sp>
        <p:nvSpPr>
          <p:cNvPr id="659019" name="Line 587"/>
          <p:cNvSpPr>
            <a:spLocks noChangeShapeType="1"/>
          </p:cNvSpPr>
          <p:nvPr/>
        </p:nvSpPr>
        <p:spPr bwMode="auto">
          <a:xfrm>
            <a:off x="3978275" y="3476625"/>
            <a:ext cx="11890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20" name="Rectangle 588"/>
          <p:cNvSpPr>
            <a:spLocks noChangeArrowheads="1"/>
          </p:cNvSpPr>
          <p:nvPr/>
        </p:nvSpPr>
        <p:spPr bwMode="auto">
          <a:xfrm>
            <a:off x="1527175" y="5651500"/>
            <a:ext cx="76200" cy="293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21" name="Rectangle 589"/>
          <p:cNvSpPr>
            <a:spLocks noChangeArrowheads="1"/>
          </p:cNvSpPr>
          <p:nvPr/>
        </p:nvSpPr>
        <p:spPr bwMode="auto">
          <a:xfrm>
            <a:off x="1535113" y="5422900"/>
            <a:ext cx="177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400">
                <a:solidFill>
                  <a:srgbClr val="000000"/>
                </a:solidFill>
                <a:latin typeface="Times New Roman" panose="02020603050405020304" pitchFamily="18" charset="0"/>
                <a:ea typeface="Osaka"/>
                <a:cs typeface="Osaka"/>
              </a:rPr>
              <a:t>10</a:t>
            </a:r>
            <a:endParaRPr lang="en-US" altLang="ja-JP" sz="1800">
              <a:solidFill>
                <a:srgbClr val="000000"/>
              </a:solidFill>
              <a:latin typeface="Times" panose="02020603050405020304" pitchFamily="18" charset="0"/>
              <a:ea typeface="Osaka"/>
              <a:cs typeface="Osaka"/>
            </a:endParaRPr>
          </a:p>
        </p:txBody>
      </p:sp>
      <p:sp>
        <p:nvSpPr>
          <p:cNvPr id="659022" name="Rectangle 590"/>
          <p:cNvSpPr>
            <a:spLocks noChangeArrowheads="1"/>
          </p:cNvSpPr>
          <p:nvPr/>
        </p:nvSpPr>
        <p:spPr bwMode="auto">
          <a:xfrm>
            <a:off x="1279525" y="5988050"/>
            <a:ext cx="614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200" b="1">
                <a:solidFill>
                  <a:srgbClr val="000000"/>
                </a:solidFill>
                <a:latin typeface="Times New Roman" panose="02020603050405020304" pitchFamily="18" charset="0"/>
                <a:ea typeface="Osaka"/>
                <a:cs typeface="Osaka"/>
              </a:rPr>
              <a:t>ng/g lipid</a:t>
            </a:r>
            <a:endParaRPr lang="en-US" altLang="ja-JP" sz="1800">
              <a:solidFill>
                <a:srgbClr val="000000"/>
              </a:solidFill>
              <a:latin typeface="Times" panose="02020603050405020304" pitchFamily="18" charset="0"/>
              <a:ea typeface="Osaka"/>
              <a:cs typeface="Osaka"/>
            </a:endParaRPr>
          </a:p>
        </p:txBody>
      </p:sp>
      <p:grpSp>
        <p:nvGrpSpPr>
          <p:cNvPr id="659023" name="Group 591"/>
          <p:cNvGrpSpPr>
            <a:grpSpLocks/>
          </p:cNvGrpSpPr>
          <p:nvPr/>
        </p:nvGrpSpPr>
        <p:grpSpPr bwMode="auto">
          <a:xfrm>
            <a:off x="1133475" y="5465763"/>
            <a:ext cx="1219200" cy="889000"/>
            <a:chOff x="670" y="20998"/>
            <a:chExt cx="672" cy="672"/>
          </a:xfrm>
        </p:grpSpPr>
        <p:sp>
          <p:nvSpPr>
            <p:cNvPr id="659024" name="Rectangle 592"/>
            <p:cNvSpPr>
              <a:spLocks noChangeArrowheads="1"/>
            </p:cNvSpPr>
            <p:nvPr/>
          </p:nvSpPr>
          <p:spPr bwMode="auto">
            <a:xfrm>
              <a:off x="670" y="20998"/>
              <a:ext cx="672" cy="6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25" name="Rectangle 593"/>
            <p:cNvSpPr>
              <a:spLocks noChangeArrowheads="1"/>
            </p:cNvSpPr>
            <p:nvPr/>
          </p:nvSpPr>
          <p:spPr bwMode="auto">
            <a:xfrm>
              <a:off x="670" y="20998"/>
              <a:ext cx="672" cy="672"/>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659026" name="Rectangle 594"/>
          <p:cNvSpPr>
            <a:spLocks noChangeArrowheads="1"/>
          </p:cNvSpPr>
          <p:nvPr/>
        </p:nvSpPr>
        <p:spPr bwMode="auto">
          <a:xfrm>
            <a:off x="1589088" y="5689600"/>
            <a:ext cx="5921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400" b="1">
                <a:solidFill>
                  <a:srgbClr val="000000"/>
                </a:solidFill>
                <a:latin typeface="Times New Roman" panose="02020603050405020304" pitchFamily="18" charset="0"/>
                <a:ea typeface="Osaka"/>
                <a:cs typeface="Osaka"/>
              </a:rPr>
              <a:t>20 ng/g </a:t>
            </a:r>
          </a:p>
          <a:p>
            <a:pPr algn="ctr"/>
            <a:r>
              <a:rPr lang="en-US" altLang="ja-JP" sz="1400" b="1">
                <a:solidFill>
                  <a:srgbClr val="000000"/>
                </a:solidFill>
                <a:latin typeface="Times New Roman" panose="02020603050405020304" pitchFamily="18" charset="0"/>
                <a:ea typeface="Osaka"/>
                <a:cs typeface="Osaka"/>
              </a:rPr>
              <a:t>lipid wt</a:t>
            </a:r>
            <a:endParaRPr lang="en-US" altLang="ja-JP" sz="1400">
              <a:solidFill>
                <a:srgbClr val="000000"/>
              </a:solidFill>
              <a:latin typeface="Times New Roman" panose="02020603050405020304" pitchFamily="18" charset="0"/>
              <a:ea typeface="Osaka"/>
              <a:cs typeface="Osaka"/>
            </a:endParaRPr>
          </a:p>
        </p:txBody>
      </p:sp>
      <p:sp>
        <p:nvSpPr>
          <p:cNvPr id="659027" name="Rectangle 595"/>
          <p:cNvSpPr>
            <a:spLocks noChangeArrowheads="1"/>
          </p:cNvSpPr>
          <p:nvPr/>
        </p:nvSpPr>
        <p:spPr bwMode="auto">
          <a:xfrm>
            <a:off x="1250950" y="5622925"/>
            <a:ext cx="73025" cy="547688"/>
          </a:xfrm>
          <a:prstGeom prst="rect">
            <a:avLst/>
          </a:prstGeom>
          <a:solidFill>
            <a:srgbClr val="FF0000"/>
          </a:solidFill>
          <a:ln w="9525">
            <a:solidFill>
              <a:srgbClr val="FF0000"/>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28" name="Line 596"/>
          <p:cNvSpPr>
            <a:spLocks noChangeShapeType="1"/>
          </p:cNvSpPr>
          <p:nvPr/>
        </p:nvSpPr>
        <p:spPr bwMode="auto">
          <a:xfrm>
            <a:off x="1463675" y="5638800"/>
            <a:ext cx="1588" cy="51593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29" name="Line 597"/>
          <p:cNvSpPr>
            <a:spLocks noChangeShapeType="1"/>
          </p:cNvSpPr>
          <p:nvPr/>
        </p:nvSpPr>
        <p:spPr bwMode="auto">
          <a:xfrm flipH="1">
            <a:off x="1419225" y="5630863"/>
            <a:ext cx="57150"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0" name="Line 598"/>
          <p:cNvSpPr>
            <a:spLocks noChangeShapeType="1"/>
          </p:cNvSpPr>
          <p:nvPr/>
        </p:nvSpPr>
        <p:spPr bwMode="auto">
          <a:xfrm flipH="1">
            <a:off x="1419225" y="6161088"/>
            <a:ext cx="57150"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1" name="Rectangle 599"/>
          <p:cNvSpPr>
            <a:spLocks noChangeArrowheads="1"/>
          </p:cNvSpPr>
          <p:nvPr/>
        </p:nvSpPr>
        <p:spPr bwMode="auto">
          <a:xfrm>
            <a:off x="6483350" y="3317875"/>
            <a:ext cx="76200" cy="1651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2" name="Rectangle 600"/>
          <p:cNvSpPr>
            <a:spLocks noChangeArrowheads="1"/>
          </p:cNvSpPr>
          <p:nvPr/>
        </p:nvSpPr>
        <p:spPr bwMode="auto">
          <a:xfrm>
            <a:off x="6570663" y="3317875"/>
            <a:ext cx="76200" cy="1651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3" name="Rectangle 601"/>
          <p:cNvSpPr>
            <a:spLocks noChangeArrowheads="1"/>
          </p:cNvSpPr>
          <p:nvPr/>
        </p:nvSpPr>
        <p:spPr bwMode="auto">
          <a:xfrm>
            <a:off x="6659563" y="3244850"/>
            <a:ext cx="76200" cy="2381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4" name="Rectangle 602"/>
          <p:cNvSpPr>
            <a:spLocks noChangeArrowheads="1"/>
          </p:cNvSpPr>
          <p:nvPr/>
        </p:nvSpPr>
        <p:spPr bwMode="auto">
          <a:xfrm>
            <a:off x="6748463" y="3117850"/>
            <a:ext cx="76200" cy="3651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5" name="Rectangle 603"/>
          <p:cNvSpPr>
            <a:spLocks noChangeArrowheads="1"/>
          </p:cNvSpPr>
          <p:nvPr/>
        </p:nvSpPr>
        <p:spPr bwMode="auto">
          <a:xfrm>
            <a:off x="6837363" y="3089275"/>
            <a:ext cx="76200" cy="3937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6" name="Rectangle 604"/>
          <p:cNvSpPr>
            <a:spLocks noChangeArrowheads="1"/>
          </p:cNvSpPr>
          <p:nvPr/>
        </p:nvSpPr>
        <p:spPr bwMode="auto">
          <a:xfrm>
            <a:off x="6924675" y="2998788"/>
            <a:ext cx="76200" cy="484187"/>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7" name="Rectangle 605"/>
          <p:cNvSpPr>
            <a:spLocks noChangeArrowheads="1"/>
          </p:cNvSpPr>
          <p:nvPr/>
        </p:nvSpPr>
        <p:spPr bwMode="auto">
          <a:xfrm>
            <a:off x="7013575" y="2860675"/>
            <a:ext cx="76200" cy="6223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8" name="Rectangle 606"/>
          <p:cNvSpPr>
            <a:spLocks noChangeArrowheads="1"/>
          </p:cNvSpPr>
          <p:nvPr/>
        </p:nvSpPr>
        <p:spPr bwMode="auto">
          <a:xfrm>
            <a:off x="7102475" y="2797175"/>
            <a:ext cx="76200" cy="6858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39" name="Rectangle 607"/>
          <p:cNvSpPr>
            <a:spLocks noChangeArrowheads="1"/>
          </p:cNvSpPr>
          <p:nvPr/>
        </p:nvSpPr>
        <p:spPr bwMode="auto">
          <a:xfrm>
            <a:off x="7191375" y="2797175"/>
            <a:ext cx="76200" cy="68580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0" name="Rectangle 608"/>
          <p:cNvSpPr>
            <a:spLocks noChangeArrowheads="1"/>
          </p:cNvSpPr>
          <p:nvPr/>
        </p:nvSpPr>
        <p:spPr bwMode="auto">
          <a:xfrm>
            <a:off x="7280275" y="2714625"/>
            <a:ext cx="76200" cy="7683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1" name="Rectangle 609"/>
          <p:cNvSpPr>
            <a:spLocks noChangeArrowheads="1"/>
          </p:cNvSpPr>
          <p:nvPr/>
        </p:nvSpPr>
        <p:spPr bwMode="auto">
          <a:xfrm>
            <a:off x="7367588" y="2714625"/>
            <a:ext cx="76200" cy="7683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2" name="Rectangle 610"/>
          <p:cNvSpPr>
            <a:spLocks noChangeArrowheads="1"/>
          </p:cNvSpPr>
          <p:nvPr/>
        </p:nvSpPr>
        <p:spPr bwMode="auto">
          <a:xfrm>
            <a:off x="7456488" y="2405063"/>
            <a:ext cx="76200" cy="1077912"/>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3" name="Rectangle 611"/>
          <p:cNvSpPr>
            <a:spLocks noChangeArrowheads="1"/>
          </p:cNvSpPr>
          <p:nvPr/>
        </p:nvSpPr>
        <p:spPr bwMode="auto">
          <a:xfrm>
            <a:off x="7545388" y="2368550"/>
            <a:ext cx="76200" cy="11144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4" name="Rectangle 612"/>
          <p:cNvSpPr>
            <a:spLocks noChangeArrowheads="1"/>
          </p:cNvSpPr>
          <p:nvPr/>
        </p:nvSpPr>
        <p:spPr bwMode="auto">
          <a:xfrm>
            <a:off x="7634288" y="2312988"/>
            <a:ext cx="76200" cy="1169987"/>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5" name="Rectangle 613"/>
          <p:cNvSpPr>
            <a:spLocks noChangeArrowheads="1"/>
          </p:cNvSpPr>
          <p:nvPr/>
        </p:nvSpPr>
        <p:spPr bwMode="auto">
          <a:xfrm>
            <a:off x="7721600" y="1746250"/>
            <a:ext cx="76200" cy="17367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6" name="Rectangle 614"/>
          <p:cNvSpPr>
            <a:spLocks noChangeArrowheads="1"/>
          </p:cNvSpPr>
          <p:nvPr/>
        </p:nvSpPr>
        <p:spPr bwMode="auto">
          <a:xfrm>
            <a:off x="7810500" y="1471613"/>
            <a:ext cx="76200" cy="2011362"/>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7" name="Rectangle 615"/>
          <p:cNvSpPr>
            <a:spLocks noChangeArrowheads="1"/>
          </p:cNvSpPr>
          <p:nvPr/>
        </p:nvSpPr>
        <p:spPr bwMode="auto">
          <a:xfrm>
            <a:off x="7988300" y="1381125"/>
            <a:ext cx="76200" cy="21018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8" name="Rectangle 616"/>
          <p:cNvSpPr>
            <a:spLocks noChangeArrowheads="1"/>
          </p:cNvSpPr>
          <p:nvPr/>
        </p:nvSpPr>
        <p:spPr bwMode="auto">
          <a:xfrm>
            <a:off x="8077200" y="1289050"/>
            <a:ext cx="76200" cy="2193925"/>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49" name="Rectangle 617"/>
          <p:cNvSpPr>
            <a:spLocks noChangeArrowheads="1"/>
          </p:cNvSpPr>
          <p:nvPr/>
        </p:nvSpPr>
        <p:spPr bwMode="auto">
          <a:xfrm>
            <a:off x="7899400" y="1381125"/>
            <a:ext cx="76200" cy="2101850"/>
          </a:xfrm>
          <a:prstGeom prst="rect">
            <a:avLst/>
          </a:prstGeom>
          <a:solidFill>
            <a:srgbClr val="FF0000"/>
          </a:solidFill>
          <a:ln w="9525">
            <a:solidFill>
              <a:schemeClr val="bg1"/>
            </a:solidFill>
            <a:miter lim="800000"/>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50" name="Freeform 618"/>
          <p:cNvSpPr>
            <a:spLocks/>
          </p:cNvSpPr>
          <p:nvPr/>
        </p:nvSpPr>
        <p:spPr bwMode="auto">
          <a:xfrm flipH="1">
            <a:off x="7785100" y="1492250"/>
            <a:ext cx="384175" cy="106363"/>
          </a:xfrm>
          <a:custGeom>
            <a:avLst/>
            <a:gdLst>
              <a:gd name="T0" fmla="*/ 892 w 892"/>
              <a:gd name="T1" fmla="*/ 503 h 559"/>
              <a:gd name="T2" fmla="*/ 824 w 892"/>
              <a:gd name="T3" fmla="*/ 463 h 559"/>
              <a:gd name="T4" fmla="*/ 669 w 892"/>
              <a:gd name="T5" fmla="*/ 447 h 559"/>
              <a:gd name="T6" fmla="*/ 512 w 892"/>
              <a:gd name="T7" fmla="*/ 463 h 559"/>
              <a:gd name="T8" fmla="*/ 446 w 892"/>
              <a:gd name="T9" fmla="*/ 503 h 559"/>
              <a:gd name="T10" fmla="*/ 379 w 892"/>
              <a:gd name="T11" fmla="*/ 541 h 559"/>
              <a:gd name="T12" fmla="*/ 223 w 892"/>
              <a:gd name="T13" fmla="*/ 559 h 559"/>
              <a:gd name="T14" fmla="*/ 67 w 892"/>
              <a:gd name="T15" fmla="*/ 541 h 559"/>
              <a:gd name="T16" fmla="*/ 0 w 892"/>
              <a:gd name="T17" fmla="*/ 503 h 559"/>
              <a:gd name="T18" fmla="*/ 0 w 892"/>
              <a:gd name="T19" fmla="*/ 56 h 559"/>
              <a:gd name="T20" fmla="*/ 67 w 892"/>
              <a:gd name="T21" fmla="*/ 94 h 559"/>
              <a:gd name="T22" fmla="*/ 223 w 892"/>
              <a:gd name="T23" fmla="*/ 113 h 559"/>
              <a:gd name="T24" fmla="*/ 379 w 892"/>
              <a:gd name="T25" fmla="*/ 94 h 559"/>
              <a:gd name="T26" fmla="*/ 446 w 892"/>
              <a:gd name="T27" fmla="*/ 56 h 559"/>
              <a:gd name="T28" fmla="*/ 512 w 892"/>
              <a:gd name="T29" fmla="*/ 16 h 559"/>
              <a:gd name="T30" fmla="*/ 669 w 892"/>
              <a:gd name="T31" fmla="*/ 0 h 559"/>
              <a:gd name="T32" fmla="*/ 824 w 892"/>
              <a:gd name="T33" fmla="*/ 16 h 559"/>
              <a:gd name="T34" fmla="*/ 892 w 892"/>
              <a:gd name="T35" fmla="*/ 56 h 559"/>
              <a:gd name="T36" fmla="*/ 892 w 892"/>
              <a:gd name="T37" fmla="*/ 50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2" h="559">
                <a:moveTo>
                  <a:pt x="892" y="503"/>
                </a:moveTo>
                <a:cubicBezTo>
                  <a:pt x="882" y="489"/>
                  <a:pt x="861" y="475"/>
                  <a:pt x="824" y="463"/>
                </a:cubicBezTo>
                <a:cubicBezTo>
                  <a:pt x="780" y="456"/>
                  <a:pt x="726" y="449"/>
                  <a:pt x="669" y="447"/>
                </a:cubicBezTo>
                <a:cubicBezTo>
                  <a:pt x="607" y="449"/>
                  <a:pt x="557" y="456"/>
                  <a:pt x="512" y="463"/>
                </a:cubicBezTo>
                <a:cubicBezTo>
                  <a:pt x="474" y="475"/>
                  <a:pt x="451" y="489"/>
                  <a:pt x="446" y="503"/>
                </a:cubicBezTo>
                <a:cubicBezTo>
                  <a:pt x="438" y="517"/>
                  <a:pt x="415" y="531"/>
                  <a:pt x="379" y="541"/>
                </a:cubicBezTo>
                <a:cubicBezTo>
                  <a:pt x="335" y="549"/>
                  <a:pt x="282" y="554"/>
                  <a:pt x="223" y="559"/>
                </a:cubicBezTo>
                <a:cubicBezTo>
                  <a:pt x="163" y="554"/>
                  <a:pt x="112" y="549"/>
                  <a:pt x="67" y="541"/>
                </a:cubicBezTo>
                <a:cubicBezTo>
                  <a:pt x="28" y="531"/>
                  <a:pt x="6" y="517"/>
                  <a:pt x="0" y="503"/>
                </a:cubicBezTo>
                <a:lnTo>
                  <a:pt x="0" y="56"/>
                </a:lnTo>
                <a:cubicBezTo>
                  <a:pt x="6" y="70"/>
                  <a:pt x="28" y="84"/>
                  <a:pt x="67" y="94"/>
                </a:cubicBezTo>
                <a:cubicBezTo>
                  <a:pt x="112" y="103"/>
                  <a:pt x="163" y="108"/>
                  <a:pt x="223" y="113"/>
                </a:cubicBezTo>
                <a:cubicBezTo>
                  <a:pt x="282" y="108"/>
                  <a:pt x="335" y="103"/>
                  <a:pt x="379" y="94"/>
                </a:cubicBezTo>
                <a:cubicBezTo>
                  <a:pt x="415" y="84"/>
                  <a:pt x="438" y="70"/>
                  <a:pt x="446" y="56"/>
                </a:cubicBezTo>
                <a:cubicBezTo>
                  <a:pt x="451" y="43"/>
                  <a:pt x="474" y="28"/>
                  <a:pt x="512" y="16"/>
                </a:cubicBezTo>
                <a:cubicBezTo>
                  <a:pt x="557" y="8"/>
                  <a:pt x="607" y="3"/>
                  <a:pt x="669" y="0"/>
                </a:cubicBezTo>
                <a:cubicBezTo>
                  <a:pt x="726" y="3"/>
                  <a:pt x="780" y="8"/>
                  <a:pt x="824" y="16"/>
                </a:cubicBezTo>
                <a:cubicBezTo>
                  <a:pt x="861" y="28"/>
                  <a:pt x="882" y="43"/>
                  <a:pt x="892" y="56"/>
                </a:cubicBezTo>
                <a:lnTo>
                  <a:pt x="892" y="503"/>
                </a:lnTo>
                <a:close/>
              </a:path>
            </a:pathLst>
          </a:custGeom>
          <a:solidFill>
            <a:schemeClr val="tx1"/>
          </a:solidFill>
          <a:ln w="0">
            <a:solidFill>
              <a:schemeClr val="bg1"/>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nvGrpSpPr>
          <p:cNvPr id="659051" name="Group 619"/>
          <p:cNvGrpSpPr>
            <a:grpSpLocks/>
          </p:cNvGrpSpPr>
          <p:nvPr/>
        </p:nvGrpSpPr>
        <p:grpSpPr bwMode="auto">
          <a:xfrm>
            <a:off x="6096000" y="2222500"/>
            <a:ext cx="2019300" cy="1570038"/>
            <a:chOff x="3840" y="1400"/>
            <a:chExt cx="1272" cy="989"/>
          </a:xfrm>
        </p:grpSpPr>
        <p:sp>
          <p:nvSpPr>
            <p:cNvPr id="659052" name="Oval 620"/>
            <p:cNvSpPr>
              <a:spLocks noChangeArrowheads="1"/>
            </p:cNvSpPr>
            <p:nvPr/>
          </p:nvSpPr>
          <p:spPr bwMode="auto">
            <a:xfrm>
              <a:off x="3840" y="1400"/>
              <a:ext cx="81" cy="79"/>
            </a:xfrm>
            <a:prstGeom prst="ellipse">
              <a:avLst/>
            </a:prstGeom>
            <a:solidFill>
              <a:srgbClr val="FF0000"/>
            </a:solidFill>
            <a:ln w="12700" cap="rnd">
              <a:solidFill>
                <a:schemeClr val="bg1"/>
              </a:solidFill>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53" name="Rectangle 621"/>
            <p:cNvSpPr>
              <a:spLocks noChangeArrowheads="1"/>
            </p:cNvSpPr>
            <p:nvPr/>
          </p:nvSpPr>
          <p:spPr bwMode="auto">
            <a:xfrm>
              <a:off x="4379" y="2216"/>
              <a:ext cx="384" cy="17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1800" b="1">
                  <a:solidFill>
                    <a:srgbClr val="FFFFFF"/>
                  </a:solidFill>
                  <a:latin typeface="Times New Roman" panose="02020603050405020304" pitchFamily="18" charset="0"/>
                  <a:ea typeface="Osaka"/>
                  <a:cs typeface="Osaka"/>
                </a:rPr>
                <a:t>Korea</a:t>
              </a:r>
              <a:endParaRPr lang="en-US" altLang="ja-JP" sz="1800">
                <a:solidFill>
                  <a:srgbClr val="000000"/>
                </a:solidFill>
                <a:latin typeface="Times New Roman" panose="02020603050405020304" pitchFamily="18" charset="0"/>
                <a:ea typeface="Osaka"/>
                <a:cs typeface="Osaka"/>
              </a:endParaRPr>
            </a:p>
          </p:txBody>
        </p:sp>
        <p:sp>
          <p:nvSpPr>
            <p:cNvPr id="659054" name="Line 622"/>
            <p:cNvSpPr>
              <a:spLocks noChangeShapeType="1"/>
            </p:cNvSpPr>
            <p:nvPr/>
          </p:nvSpPr>
          <p:spPr bwMode="auto">
            <a:xfrm>
              <a:off x="4076" y="2209"/>
              <a:ext cx="1036"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55" name="Line 623"/>
            <p:cNvSpPr>
              <a:spLocks noChangeShapeType="1"/>
            </p:cNvSpPr>
            <p:nvPr/>
          </p:nvSpPr>
          <p:spPr bwMode="auto">
            <a:xfrm>
              <a:off x="3888" y="1488"/>
              <a:ext cx="192" cy="72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grpSp>
      <p:sp>
        <p:nvSpPr>
          <p:cNvPr id="659056" name="Freeform 624"/>
          <p:cNvSpPr>
            <a:spLocks noChangeAspect="1"/>
          </p:cNvSpPr>
          <p:nvPr/>
        </p:nvSpPr>
        <p:spPr bwMode="auto">
          <a:xfrm>
            <a:off x="5819775" y="3367088"/>
            <a:ext cx="100013" cy="241300"/>
          </a:xfrm>
          <a:custGeom>
            <a:avLst/>
            <a:gdLst>
              <a:gd name="T0" fmla="*/ 40 w 56"/>
              <a:gd name="T1" fmla="*/ 0 h 136"/>
              <a:gd name="T2" fmla="*/ 32 w 56"/>
              <a:gd name="T3" fmla="*/ 0 h 136"/>
              <a:gd name="T4" fmla="*/ 24 w 56"/>
              <a:gd name="T5" fmla="*/ 8 h 136"/>
              <a:gd name="T6" fmla="*/ 16 w 56"/>
              <a:gd name="T7" fmla="*/ 16 h 136"/>
              <a:gd name="T8" fmla="*/ 16 w 56"/>
              <a:gd name="T9" fmla="*/ 32 h 136"/>
              <a:gd name="T10" fmla="*/ 8 w 56"/>
              <a:gd name="T11" fmla="*/ 48 h 136"/>
              <a:gd name="T12" fmla="*/ 8 w 56"/>
              <a:gd name="T13" fmla="*/ 56 h 136"/>
              <a:gd name="T14" fmla="*/ 8 w 56"/>
              <a:gd name="T15" fmla="*/ 64 h 136"/>
              <a:gd name="T16" fmla="*/ 8 w 56"/>
              <a:gd name="T17" fmla="*/ 72 h 136"/>
              <a:gd name="T18" fmla="*/ 0 w 56"/>
              <a:gd name="T19" fmla="*/ 88 h 136"/>
              <a:gd name="T20" fmla="*/ 0 w 56"/>
              <a:gd name="T21" fmla="*/ 96 h 136"/>
              <a:gd name="T22" fmla="*/ 8 w 56"/>
              <a:gd name="T23" fmla="*/ 104 h 136"/>
              <a:gd name="T24" fmla="*/ 8 w 56"/>
              <a:gd name="T25" fmla="*/ 112 h 136"/>
              <a:gd name="T26" fmla="*/ 16 w 56"/>
              <a:gd name="T27" fmla="*/ 112 h 136"/>
              <a:gd name="T28" fmla="*/ 32 w 56"/>
              <a:gd name="T29" fmla="*/ 120 h 136"/>
              <a:gd name="T30" fmla="*/ 32 w 56"/>
              <a:gd name="T31" fmla="*/ 128 h 136"/>
              <a:gd name="T32" fmla="*/ 32 w 56"/>
              <a:gd name="T33" fmla="*/ 136 h 136"/>
              <a:gd name="T34" fmla="*/ 40 w 56"/>
              <a:gd name="T35" fmla="*/ 136 h 136"/>
              <a:gd name="T36" fmla="*/ 40 w 56"/>
              <a:gd name="T37" fmla="*/ 128 h 136"/>
              <a:gd name="T38" fmla="*/ 48 w 56"/>
              <a:gd name="T39" fmla="*/ 120 h 136"/>
              <a:gd name="T40" fmla="*/ 48 w 56"/>
              <a:gd name="T41" fmla="*/ 104 h 136"/>
              <a:gd name="T42" fmla="*/ 48 w 56"/>
              <a:gd name="T43" fmla="*/ 96 h 136"/>
              <a:gd name="T44" fmla="*/ 56 w 56"/>
              <a:gd name="T45" fmla="*/ 72 h 136"/>
              <a:gd name="T46" fmla="*/ 56 w 56"/>
              <a:gd name="T47" fmla="*/ 40 h 136"/>
              <a:gd name="T48" fmla="*/ 56 w 56"/>
              <a:gd name="T49" fmla="*/ 24 h 136"/>
              <a:gd name="T50" fmla="*/ 48 w 56"/>
              <a:gd name="T51" fmla="*/ 8 h 136"/>
              <a:gd name="T52" fmla="*/ 40 w 56"/>
              <a:gd name="T53"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36">
                <a:moveTo>
                  <a:pt x="40" y="0"/>
                </a:moveTo>
                <a:lnTo>
                  <a:pt x="32" y="0"/>
                </a:lnTo>
                <a:lnTo>
                  <a:pt x="24" y="8"/>
                </a:lnTo>
                <a:lnTo>
                  <a:pt x="16" y="16"/>
                </a:lnTo>
                <a:lnTo>
                  <a:pt x="16" y="32"/>
                </a:lnTo>
                <a:lnTo>
                  <a:pt x="8" y="48"/>
                </a:lnTo>
                <a:lnTo>
                  <a:pt x="8" y="56"/>
                </a:lnTo>
                <a:lnTo>
                  <a:pt x="8" y="64"/>
                </a:lnTo>
                <a:lnTo>
                  <a:pt x="8" y="72"/>
                </a:lnTo>
                <a:lnTo>
                  <a:pt x="0" y="88"/>
                </a:lnTo>
                <a:lnTo>
                  <a:pt x="0" y="96"/>
                </a:lnTo>
                <a:lnTo>
                  <a:pt x="8" y="104"/>
                </a:lnTo>
                <a:lnTo>
                  <a:pt x="8" y="112"/>
                </a:lnTo>
                <a:lnTo>
                  <a:pt x="16" y="112"/>
                </a:lnTo>
                <a:lnTo>
                  <a:pt x="32" y="120"/>
                </a:lnTo>
                <a:lnTo>
                  <a:pt x="32" y="128"/>
                </a:lnTo>
                <a:lnTo>
                  <a:pt x="32" y="136"/>
                </a:lnTo>
                <a:lnTo>
                  <a:pt x="40" y="136"/>
                </a:lnTo>
                <a:lnTo>
                  <a:pt x="40" y="128"/>
                </a:lnTo>
                <a:lnTo>
                  <a:pt x="48" y="120"/>
                </a:lnTo>
                <a:lnTo>
                  <a:pt x="48" y="104"/>
                </a:lnTo>
                <a:lnTo>
                  <a:pt x="48" y="96"/>
                </a:lnTo>
                <a:lnTo>
                  <a:pt x="56" y="72"/>
                </a:lnTo>
                <a:lnTo>
                  <a:pt x="56" y="40"/>
                </a:lnTo>
                <a:lnTo>
                  <a:pt x="56" y="24"/>
                </a:lnTo>
                <a:lnTo>
                  <a:pt x="48" y="8"/>
                </a:lnTo>
                <a:lnTo>
                  <a:pt x="40" y="0"/>
                </a:lnTo>
                <a:close/>
              </a:path>
            </a:pathLst>
          </a:custGeom>
          <a:solidFill>
            <a:srgbClr val="00FF00"/>
          </a:solidFill>
          <a:ln w="12700">
            <a:solidFill>
              <a:srgbClr val="008000"/>
            </a:solidFill>
            <a:prstDash val="solid"/>
            <a:round/>
            <a:headEnd/>
            <a:tailEnd/>
          </a:ln>
        </p:spPr>
        <p:txBody>
          <a:bodyPr/>
          <a:lstStyle/>
          <a:p>
            <a:endParaRPr lang="ja-JP" altLang="en-US" sz="2000">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659057" name="Rectangle 625"/>
          <p:cNvSpPr>
            <a:spLocks noChangeArrowheads="1"/>
          </p:cNvSpPr>
          <p:nvPr/>
        </p:nvSpPr>
        <p:spPr bwMode="auto">
          <a:xfrm>
            <a:off x="904875" y="6522403"/>
            <a:ext cx="8086725"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en-US" altLang="ja-JP" sz="1200" dirty="0" err="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rPr>
              <a:t>Ramu</a:t>
            </a:r>
            <a:r>
              <a:rPr lang="en-US" altLang="ja-JP" sz="1200"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rPr>
              <a:t> K et al. </a:t>
            </a:r>
            <a:r>
              <a:rPr lang="fr-FR" altLang="ja-JP" sz="1200"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rPr>
              <a:t>Environ Sci Technol, 2007, 41:4580, Ramu K et al. Environ Pollut, 2007, 148:562</a:t>
            </a:r>
            <a:endParaRPr lang="en-US" altLang="ja-JP" sz="1200"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endParaRPr>
          </a:p>
        </p:txBody>
      </p:sp>
      <p:pic>
        <p:nvPicPr>
          <p:cNvPr id="659058" name="Picture 626" descr="mytilu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200025" y="790575"/>
            <a:ext cx="1890713" cy="178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0890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16880" y="3985641"/>
            <a:ext cx="2500671" cy="176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0" name="Rectangle 17"/>
          <p:cNvSpPr>
            <a:spLocks noChangeArrowheads="1"/>
          </p:cNvSpPr>
          <p:nvPr/>
        </p:nvSpPr>
        <p:spPr bwMode="auto">
          <a:xfrm>
            <a:off x="958129" y="130582"/>
            <a:ext cx="7742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altLang="ja-JP" sz="3200" b="1" dirty="0" smtClean="0">
                <a:solidFill>
                  <a:srgbClr val="0000CC"/>
                </a:solidFill>
                <a:latin typeface="Arial" pitchFamily="34" charset="0"/>
                <a:ea typeface="ＭＳ Ｐゴシック" pitchFamily="50" charset="-128"/>
              </a:rPr>
              <a:t>E-waste</a:t>
            </a:r>
            <a:r>
              <a:rPr kumimoji="0" lang="ja-JP" altLang="en-US" sz="3200" b="1" dirty="0" smtClean="0">
                <a:solidFill>
                  <a:srgbClr val="0000CC"/>
                </a:solidFill>
                <a:latin typeface="Arial" pitchFamily="34" charset="0"/>
                <a:ea typeface="ＭＳ Ｐゴシック" pitchFamily="50" charset="-128"/>
              </a:rPr>
              <a:t>（電子・電気機器廃棄物）のゆくえ</a:t>
            </a:r>
            <a:endParaRPr kumimoji="0" lang="en-US" altLang="ja-JP" sz="3200" b="1" dirty="0" smtClean="0">
              <a:solidFill>
                <a:srgbClr val="0000CC"/>
              </a:solidFill>
              <a:latin typeface="Arial" pitchFamily="34" charset="0"/>
              <a:ea typeface="ＭＳ Ｐゴシック" pitchFamily="50" charset="-128"/>
            </a:endParaRPr>
          </a:p>
        </p:txBody>
      </p:sp>
      <p:pic>
        <p:nvPicPr>
          <p:cNvPr id="86018" name="Picture 2" descr="http://www.greenpeace.org/international/ReSizes/OriginalWatermarked/PageFiles/24477/ewastemap.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3424" y="836712"/>
            <a:ext cx="4514850" cy="4886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6"/>
          <p:cNvSpPr txBox="1">
            <a:spLocks noChangeArrowheads="1"/>
          </p:cNvSpPr>
          <p:nvPr/>
        </p:nvSpPr>
        <p:spPr bwMode="auto">
          <a:xfrm>
            <a:off x="3779912" y="5651029"/>
            <a:ext cx="1239838" cy="304800"/>
          </a:xfrm>
          <a:prstGeom prst="rect">
            <a:avLst/>
          </a:prstGeom>
          <a:noFill/>
          <a:ln w="9525">
            <a:noFill/>
            <a:miter lim="800000"/>
            <a:headEnd/>
            <a:tailEnd/>
          </a:ln>
        </p:spPr>
        <p:txBody>
          <a:bodyPr wrap="none">
            <a:spAutoFit/>
          </a:bodyPr>
          <a:lstStyle/>
          <a:p>
            <a:r>
              <a:rPr lang="en-GB" altLang="ja-JP" sz="1400" b="1" dirty="0">
                <a:solidFill>
                  <a:srgbClr val="000000"/>
                </a:solidFill>
                <a:latin typeface="Arial" pitchFamily="34" charset="0"/>
                <a:ea typeface="ＭＳ Ｐゴシック" pitchFamily="50" charset="-128"/>
              </a:rPr>
              <a:t>UNEP (2005)</a:t>
            </a:r>
          </a:p>
        </p:txBody>
      </p:sp>
      <p:pic>
        <p:nvPicPr>
          <p:cNvPr id="11"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41270" y="2366170"/>
            <a:ext cx="2687015" cy="179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48274" y="836712"/>
            <a:ext cx="2436158" cy="180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Rectangle 17"/>
          <p:cNvSpPr>
            <a:spLocks noChangeArrowheads="1"/>
          </p:cNvSpPr>
          <p:nvPr/>
        </p:nvSpPr>
        <p:spPr bwMode="auto">
          <a:xfrm>
            <a:off x="308272" y="5883425"/>
            <a:ext cx="75793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altLang="ja-JP"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rPr>
              <a:t>E-waste</a:t>
            </a:r>
            <a:r>
              <a:rPr kumimoji="0" lang="ja-JP" altLang="en-US" b="1" dirty="0" err="1"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rPr>
              <a:t>には</a:t>
            </a:r>
            <a:r>
              <a:rPr kumimoji="0" lang="ja-JP" altLang="en-US"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rPr>
              <a:t>貴金属・有価金属が含まれる</a:t>
            </a:r>
            <a:endParaRPr kumimoji="0" lang="en-US" altLang="ja-JP"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endParaRPr>
          </a:p>
          <a:p>
            <a:r>
              <a:rPr kumimoji="0" lang="ja-JP" altLang="en-US"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rPr>
              <a:t>一方で</a:t>
            </a:r>
            <a:r>
              <a:rPr kumimoji="0" lang="en-US" altLang="ja-JP"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rPr>
              <a:t>E-waste</a:t>
            </a:r>
            <a:r>
              <a:rPr kumimoji="0" lang="ja-JP" altLang="en-US"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rPr>
              <a:t>の不適切処理は深刻な環境汚染をまねく</a:t>
            </a:r>
            <a:endParaRPr kumimoji="0" lang="en-US" altLang="ja-JP" b="1" dirty="0" smtClean="0">
              <a:solidFill>
                <a:srgbClr val="FF0000"/>
              </a:solidFill>
              <a:effectLst>
                <a:outerShdw blurRad="38100" dist="38100" dir="2700000" algn="tl">
                  <a:srgbClr val="000000">
                    <a:alpha val="43137"/>
                  </a:srgbClr>
                </a:outerShdw>
              </a:effectLst>
              <a:latin typeface="Arial" pitchFamily="34" charset="0"/>
              <a:ea typeface="ＭＳ Ｐゴシック" pitchFamily="50" charset="-128"/>
            </a:endParaRPr>
          </a:p>
        </p:txBody>
      </p:sp>
    </p:spTree>
    <p:extLst>
      <p:ext uri="{BB962C8B-B14F-4D97-AF65-F5344CB8AC3E}">
        <p14:creationId xmlns:p14="http://schemas.microsoft.com/office/powerpoint/2010/main" val="19158701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0" y="3175"/>
            <a:ext cx="9144000" cy="588963"/>
          </a:xfrm>
          <a:solidFill>
            <a:schemeClr val="tx2"/>
          </a:solidFill>
        </p:spPr>
        <p:txBody>
          <a:bodyPr/>
          <a:lstStyle/>
          <a:p>
            <a:pPr algn="l"/>
            <a:r>
              <a:rPr lang="en-US" sz="2800" b="1" dirty="0">
                <a:solidFill>
                  <a:schemeClr val="bg1"/>
                </a:solidFill>
                <a:latin typeface="Arial" pitchFamily="34" charset="0"/>
                <a:cs typeface="Arial" pitchFamily="34" charset="0"/>
              </a:rPr>
              <a:t>Global Comparison of PBDEs in Human Milk</a:t>
            </a:r>
          </a:p>
        </p:txBody>
      </p:sp>
      <p:grpSp>
        <p:nvGrpSpPr>
          <p:cNvPr id="2" name="Group 124"/>
          <p:cNvGrpSpPr>
            <a:grpSpLocks noChangeAspect="1"/>
          </p:cNvGrpSpPr>
          <p:nvPr/>
        </p:nvGrpSpPr>
        <p:grpSpPr bwMode="auto">
          <a:xfrm>
            <a:off x="214313" y="1573213"/>
            <a:ext cx="9075737" cy="5019675"/>
            <a:chOff x="917" y="888"/>
            <a:chExt cx="3928" cy="2544"/>
          </a:xfrm>
        </p:grpSpPr>
        <p:sp>
          <p:nvSpPr>
            <p:cNvPr id="14382" name="Freeform 125"/>
            <p:cNvSpPr>
              <a:spLocks/>
            </p:cNvSpPr>
            <p:nvPr/>
          </p:nvSpPr>
          <p:spPr bwMode="auto">
            <a:xfrm>
              <a:off x="989" y="1272"/>
              <a:ext cx="2328" cy="1848"/>
            </a:xfrm>
            <a:custGeom>
              <a:avLst/>
              <a:gdLst>
                <a:gd name="T0" fmla="*/ 2080 w 2328"/>
                <a:gd name="T1" fmla="*/ 568 h 1848"/>
                <a:gd name="T2" fmla="*/ 2000 w 2328"/>
                <a:gd name="T3" fmla="*/ 728 h 1848"/>
                <a:gd name="T4" fmla="*/ 2024 w 2328"/>
                <a:gd name="T5" fmla="*/ 568 h 1848"/>
                <a:gd name="T6" fmla="*/ 1920 w 2328"/>
                <a:gd name="T7" fmla="*/ 616 h 1848"/>
                <a:gd name="T8" fmla="*/ 1736 w 2328"/>
                <a:gd name="T9" fmla="*/ 704 h 1848"/>
                <a:gd name="T10" fmla="*/ 1672 w 2328"/>
                <a:gd name="T11" fmla="*/ 896 h 1848"/>
                <a:gd name="T12" fmla="*/ 1616 w 2328"/>
                <a:gd name="T13" fmla="*/ 968 h 1848"/>
                <a:gd name="T14" fmla="*/ 1528 w 2328"/>
                <a:gd name="T15" fmla="*/ 968 h 1848"/>
                <a:gd name="T16" fmla="*/ 1568 w 2328"/>
                <a:gd name="T17" fmla="*/ 1096 h 1848"/>
                <a:gd name="T18" fmla="*/ 1384 w 2328"/>
                <a:gd name="T19" fmla="*/ 1208 h 1848"/>
                <a:gd name="T20" fmla="*/ 1328 w 2328"/>
                <a:gd name="T21" fmla="*/ 1280 h 1848"/>
                <a:gd name="T22" fmla="*/ 1328 w 2328"/>
                <a:gd name="T23" fmla="*/ 1384 h 1848"/>
                <a:gd name="T24" fmla="*/ 1232 w 2328"/>
                <a:gd name="T25" fmla="*/ 1184 h 1848"/>
                <a:gd name="T26" fmla="*/ 1080 w 2328"/>
                <a:gd name="T27" fmla="*/ 1328 h 1848"/>
                <a:gd name="T28" fmla="*/ 944 w 2328"/>
                <a:gd name="T29" fmla="*/ 1136 h 1848"/>
                <a:gd name="T30" fmla="*/ 744 w 2328"/>
                <a:gd name="T31" fmla="*/ 1104 h 1848"/>
                <a:gd name="T32" fmla="*/ 848 w 2328"/>
                <a:gd name="T33" fmla="*/ 1208 h 1848"/>
                <a:gd name="T34" fmla="*/ 640 w 2328"/>
                <a:gd name="T35" fmla="*/ 1176 h 1848"/>
                <a:gd name="T36" fmla="*/ 616 w 2328"/>
                <a:gd name="T37" fmla="*/ 1200 h 1848"/>
                <a:gd name="T38" fmla="*/ 712 w 2328"/>
                <a:gd name="T39" fmla="*/ 1400 h 1848"/>
                <a:gd name="T40" fmla="*/ 592 w 2328"/>
                <a:gd name="T41" fmla="*/ 1712 h 1848"/>
                <a:gd name="T42" fmla="*/ 376 w 2328"/>
                <a:gd name="T43" fmla="*/ 1760 h 1848"/>
                <a:gd name="T44" fmla="*/ 304 w 2328"/>
                <a:gd name="T45" fmla="*/ 1408 h 1848"/>
                <a:gd name="T46" fmla="*/ 72 w 2328"/>
                <a:gd name="T47" fmla="*/ 1360 h 1848"/>
                <a:gd name="T48" fmla="*/ 48 w 2328"/>
                <a:gd name="T49" fmla="*/ 1112 h 1848"/>
                <a:gd name="T50" fmla="*/ 264 w 2328"/>
                <a:gd name="T51" fmla="*/ 984 h 1848"/>
                <a:gd name="T52" fmla="*/ 424 w 2328"/>
                <a:gd name="T53" fmla="*/ 1048 h 1848"/>
                <a:gd name="T54" fmla="*/ 544 w 2328"/>
                <a:gd name="T55" fmla="*/ 984 h 1848"/>
                <a:gd name="T56" fmla="*/ 616 w 2328"/>
                <a:gd name="T57" fmla="*/ 920 h 1848"/>
                <a:gd name="T58" fmla="*/ 576 w 2328"/>
                <a:gd name="T59" fmla="*/ 872 h 1848"/>
                <a:gd name="T60" fmla="*/ 504 w 2328"/>
                <a:gd name="T61" fmla="*/ 928 h 1848"/>
                <a:gd name="T62" fmla="*/ 424 w 2328"/>
                <a:gd name="T63" fmla="*/ 952 h 1848"/>
                <a:gd name="T64" fmla="*/ 400 w 2328"/>
                <a:gd name="T65" fmla="*/ 936 h 1848"/>
                <a:gd name="T66" fmla="*/ 272 w 2328"/>
                <a:gd name="T67" fmla="*/ 896 h 1848"/>
                <a:gd name="T68" fmla="*/ 96 w 2328"/>
                <a:gd name="T69" fmla="*/ 968 h 1848"/>
                <a:gd name="T70" fmla="*/ 168 w 2328"/>
                <a:gd name="T71" fmla="*/ 832 h 1848"/>
                <a:gd name="T72" fmla="*/ 256 w 2328"/>
                <a:gd name="T73" fmla="*/ 744 h 1848"/>
                <a:gd name="T74" fmla="*/ 320 w 2328"/>
                <a:gd name="T75" fmla="*/ 656 h 1848"/>
                <a:gd name="T76" fmla="*/ 416 w 2328"/>
                <a:gd name="T77" fmla="*/ 680 h 1848"/>
                <a:gd name="T78" fmla="*/ 512 w 2328"/>
                <a:gd name="T79" fmla="*/ 584 h 1848"/>
                <a:gd name="T80" fmla="*/ 480 w 2328"/>
                <a:gd name="T81" fmla="*/ 464 h 1848"/>
                <a:gd name="T82" fmla="*/ 392 w 2328"/>
                <a:gd name="T83" fmla="*/ 632 h 1848"/>
                <a:gd name="T84" fmla="*/ 264 w 2328"/>
                <a:gd name="T85" fmla="*/ 600 h 1848"/>
                <a:gd name="T86" fmla="*/ 312 w 2328"/>
                <a:gd name="T87" fmla="*/ 488 h 1848"/>
                <a:gd name="T88" fmla="*/ 408 w 2328"/>
                <a:gd name="T89" fmla="*/ 328 h 1848"/>
                <a:gd name="T90" fmla="*/ 504 w 2328"/>
                <a:gd name="T91" fmla="*/ 304 h 1848"/>
                <a:gd name="T92" fmla="*/ 624 w 2328"/>
                <a:gd name="T93" fmla="*/ 368 h 1848"/>
                <a:gd name="T94" fmla="*/ 616 w 2328"/>
                <a:gd name="T95" fmla="*/ 472 h 1848"/>
                <a:gd name="T96" fmla="*/ 720 w 2328"/>
                <a:gd name="T97" fmla="*/ 376 h 1848"/>
                <a:gd name="T98" fmla="*/ 872 w 2328"/>
                <a:gd name="T99" fmla="*/ 344 h 1848"/>
                <a:gd name="T100" fmla="*/ 976 w 2328"/>
                <a:gd name="T101" fmla="*/ 216 h 1848"/>
                <a:gd name="T102" fmla="*/ 1008 w 2328"/>
                <a:gd name="T103" fmla="*/ 424 h 1848"/>
                <a:gd name="T104" fmla="*/ 1032 w 2328"/>
                <a:gd name="T105" fmla="*/ 248 h 1848"/>
                <a:gd name="T106" fmla="*/ 1120 w 2328"/>
                <a:gd name="T107" fmla="*/ 224 h 1848"/>
                <a:gd name="T108" fmla="*/ 1304 w 2328"/>
                <a:gd name="T109" fmla="*/ 80 h 1848"/>
                <a:gd name="T110" fmla="*/ 1392 w 2328"/>
                <a:gd name="T111" fmla="*/ 56 h 1848"/>
                <a:gd name="T112" fmla="*/ 1512 w 2328"/>
                <a:gd name="T113" fmla="*/ 176 h 1848"/>
                <a:gd name="T114" fmla="*/ 1632 w 2328"/>
                <a:gd name="T115" fmla="*/ 288 h 1848"/>
                <a:gd name="T116" fmla="*/ 1816 w 2328"/>
                <a:gd name="T117" fmla="*/ 208 h 1848"/>
                <a:gd name="T118" fmla="*/ 2000 w 2328"/>
                <a:gd name="T119" fmla="*/ 336 h 1848"/>
                <a:gd name="T120" fmla="*/ 2240 w 2328"/>
                <a:gd name="T121" fmla="*/ 360 h 1848"/>
                <a:gd name="T122" fmla="*/ 2264 w 2328"/>
                <a:gd name="T123" fmla="*/ 464 h 1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28"/>
                <a:gd name="T187" fmla="*/ 0 h 1848"/>
                <a:gd name="T188" fmla="*/ 2328 w 2328"/>
                <a:gd name="T189" fmla="*/ 1848 h 18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28" h="1848">
                  <a:moveTo>
                    <a:pt x="2224" y="456"/>
                  </a:moveTo>
                  <a:lnTo>
                    <a:pt x="2216" y="464"/>
                  </a:lnTo>
                  <a:lnTo>
                    <a:pt x="2208" y="464"/>
                  </a:lnTo>
                  <a:lnTo>
                    <a:pt x="2192" y="472"/>
                  </a:lnTo>
                  <a:lnTo>
                    <a:pt x="2200" y="472"/>
                  </a:lnTo>
                  <a:lnTo>
                    <a:pt x="2208" y="472"/>
                  </a:lnTo>
                  <a:lnTo>
                    <a:pt x="2216" y="488"/>
                  </a:lnTo>
                  <a:lnTo>
                    <a:pt x="2216" y="496"/>
                  </a:lnTo>
                  <a:lnTo>
                    <a:pt x="2224" y="496"/>
                  </a:lnTo>
                  <a:lnTo>
                    <a:pt x="2224" y="512"/>
                  </a:lnTo>
                  <a:lnTo>
                    <a:pt x="2216" y="528"/>
                  </a:lnTo>
                  <a:lnTo>
                    <a:pt x="2208" y="528"/>
                  </a:lnTo>
                  <a:lnTo>
                    <a:pt x="2200" y="528"/>
                  </a:lnTo>
                  <a:lnTo>
                    <a:pt x="2184" y="528"/>
                  </a:lnTo>
                  <a:lnTo>
                    <a:pt x="2176" y="528"/>
                  </a:lnTo>
                  <a:lnTo>
                    <a:pt x="2168" y="528"/>
                  </a:lnTo>
                  <a:lnTo>
                    <a:pt x="2160" y="536"/>
                  </a:lnTo>
                  <a:lnTo>
                    <a:pt x="2144" y="544"/>
                  </a:lnTo>
                  <a:lnTo>
                    <a:pt x="2136" y="552"/>
                  </a:lnTo>
                  <a:lnTo>
                    <a:pt x="2128" y="552"/>
                  </a:lnTo>
                  <a:lnTo>
                    <a:pt x="2120" y="568"/>
                  </a:lnTo>
                  <a:lnTo>
                    <a:pt x="2112" y="576"/>
                  </a:lnTo>
                  <a:lnTo>
                    <a:pt x="2104" y="576"/>
                  </a:lnTo>
                  <a:lnTo>
                    <a:pt x="2096" y="568"/>
                  </a:lnTo>
                  <a:lnTo>
                    <a:pt x="2096" y="560"/>
                  </a:lnTo>
                  <a:lnTo>
                    <a:pt x="2080" y="560"/>
                  </a:lnTo>
                  <a:lnTo>
                    <a:pt x="2080" y="568"/>
                  </a:lnTo>
                  <a:lnTo>
                    <a:pt x="2072" y="576"/>
                  </a:lnTo>
                  <a:lnTo>
                    <a:pt x="2064" y="584"/>
                  </a:lnTo>
                  <a:lnTo>
                    <a:pt x="2064" y="576"/>
                  </a:lnTo>
                  <a:lnTo>
                    <a:pt x="2064" y="568"/>
                  </a:lnTo>
                  <a:lnTo>
                    <a:pt x="2056" y="568"/>
                  </a:lnTo>
                  <a:lnTo>
                    <a:pt x="2048" y="584"/>
                  </a:lnTo>
                  <a:lnTo>
                    <a:pt x="2040" y="584"/>
                  </a:lnTo>
                  <a:lnTo>
                    <a:pt x="2032" y="584"/>
                  </a:lnTo>
                  <a:lnTo>
                    <a:pt x="2032" y="592"/>
                  </a:lnTo>
                  <a:lnTo>
                    <a:pt x="2032" y="608"/>
                  </a:lnTo>
                  <a:lnTo>
                    <a:pt x="2024" y="624"/>
                  </a:lnTo>
                  <a:lnTo>
                    <a:pt x="2024" y="632"/>
                  </a:lnTo>
                  <a:lnTo>
                    <a:pt x="2024" y="640"/>
                  </a:lnTo>
                  <a:lnTo>
                    <a:pt x="2024" y="648"/>
                  </a:lnTo>
                  <a:lnTo>
                    <a:pt x="2032" y="656"/>
                  </a:lnTo>
                  <a:lnTo>
                    <a:pt x="2032" y="664"/>
                  </a:lnTo>
                  <a:lnTo>
                    <a:pt x="2032" y="672"/>
                  </a:lnTo>
                  <a:lnTo>
                    <a:pt x="2024" y="664"/>
                  </a:lnTo>
                  <a:lnTo>
                    <a:pt x="2016" y="672"/>
                  </a:lnTo>
                  <a:lnTo>
                    <a:pt x="2016" y="680"/>
                  </a:lnTo>
                  <a:lnTo>
                    <a:pt x="2016" y="696"/>
                  </a:lnTo>
                  <a:lnTo>
                    <a:pt x="2016" y="704"/>
                  </a:lnTo>
                  <a:lnTo>
                    <a:pt x="2008" y="704"/>
                  </a:lnTo>
                  <a:lnTo>
                    <a:pt x="2000" y="704"/>
                  </a:lnTo>
                  <a:lnTo>
                    <a:pt x="2000" y="712"/>
                  </a:lnTo>
                  <a:lnTo>
                    <a:pt x="2000" y="720"/>
                  </a:lnTo>
                  <a:lnTo>
                    <a:pt x="2000" y="728"/>
                  </a:lnTo>
                  <a:lnTo>
                    <a:pt x="1992" y="728"/>
                  </a:lnTo>
                  <a:lnTo>
                    <a:pt x="1984" y="736"/>
                  </a:lnTo>
                  <a:lnTo>
                    <a:pt x="1976" y="736"/>
                  </a:lnTo>
                  <a:lnTo>
                    <a:pt x="1976" y="752"/>
                  </a:lnTo>
                  <a:lnTo>
                    <a:pt x="1968" y="760"/>
                  </a:lnTo>
                  <a:lnTo>
                    <a:pt x="1960" y="768"/>
                  </a:lnTo>
                  <a:lnTo>
                    <a:pt x="1960" y="760"/>
                  </a:lnTo>
                  <a:lnTo>
                    <a:pt x="1960" y="752"/>
                  </a:lnTo>
                  <a:lnTo>
                    <a:pt x="1952" y="736"/>
                  </a:lnTo>
                  <a:lnTo>
                    <a:pt x="1952" y="720"/>
                  </a:lnTo>
                  <a:lnTo>
                    <a:pt x="1952" y="712"/>
                  </a:lnTo>
                  <a:lnTo>
                    <a:pt x="1952" y="704"/>
                  </a:lnTo>
                  <a:lnTo>
                    <a:pt x="1944" y="688"/>
                  </a:lnTo>
                  <a:lnTo>
                    <a:pt x="1944" y="680"/>
                  </a:lnTo>
                  <a:lnTo>
                    <a:pt x="1944" y="664"/>
                  </a:lnTo>
                  <a:lnTo>
                    <a:pt x="1952" y="656"/>
                  </a:lnTo>
                  <a:lnTo>
                    <a:pt x="1960" y="648"/>
                  </a:lnTo>
                  <a:lnTo>
                    <a:pt x="1960" y="640"/>
                  </a:lnTo>
                  <a:lnTo>
                    <a:pt x="1968" y="640"/>
                  </a:lnTo>
                  <a:lnTo>
                    <a:pt x="1976" y="632"/>
                  </a:lnTo>
                  <a:lnTo>
                    <a:pt x="1992" y="624"/>
                  </a:lnTo>
                  <a:lnTo>
                    <a:pt x="1992" y="616"/>
                  </a:lnTo>
                  <a:lnTo>
                    <a:pt x="2000" y="608"/>
                  </a:lnTo>
                  <a:lnTo>
                    <a:pt x="2008" y="592"/>
                  </a:lnTo>
                  <a:lnTo>
                    <a:pt x="2008" y="584"/>
                  </a:lnTo>
                  <a:lnTo>
                    <a:pt x="2016" y="576"/>
                  </a:lnTo>
                  <a:lnTo>
                    <a:pt x="2024" y="568"/>
                  </a:lnTo>
                  <a:lnTo>
                    <a:pt x="2032" y="568"/>
                  </a:lnTo>
                  <a:lnTo>
                    <a:pt x="2040" y="560"/>
                  </a:lnTo>
                  <a:lnTo>
                    <a:pt x="2040" y="552"/>
                  </a:lnTo>
                  <a:lnTo>
                    <a:pt x="2048" y="544"/>
                  </a:lnTo>
                  <a:lnTo>
                    <a:pt x="2048" y="536"/>
                  </a:lnTo>
                  <a:lnTo>
                    <a:pt x="2032" y="536"/>
                  </a:lnTo>
                  <a:lnTo>
                    <a:pt x="2032" y="544"/>
                  </a:lnTo>
                  <a:lnTo>
                    <a:pt x="2024" y="552"/>
                  </a:lnTo>
                  <a:lnTo>
                    <a:pt x="2024" y="560"/>
                  </a:lnTo>
                  <a:lnTo>
                    <a:pt x="2016" y="568"/>
                  </a:lnTo>
                  <a:lnTo>
                    <a:pt x="2008" y="568"/>
                  </a:lnTo>
                  <a:lnTo>
                    <a:pt x="2000" y="568"/>
                  </a:lnTo>
                  <a:lnTo>
                    <a:pt x="2000" y="560"/>
                  </a:lnTo>
                  <a:lnTo>
                    <a:pt x="2000" y="552"/>
                  </a:lnTo>
                  <a:lnTo>
                    <a:pt x="1992" y="552"/>
                  </a:lnTo>
                  <a:lnTo>
                    <a:pt x="1976" y="552"/>
                  </a:lnTo>
                  <a:lnTo>
                    <a:pt x="1968" y="552"/>
                  </a:lnTo>
                  <a:lnTo>
                    <a:pt x="1960" y="552"/>
                  </a:lnTo>
                  <a:lnTo>
                    <a:pt x="1952" y="568"/>
                  </a:lnTo>
                  <a:lnTo>
                    <a:pt x="1944" y="576"/>
                  </a:lnTo>
                  <a:lnTo>
                    <a:pt x="1936" y="584"/>
                  </a:lnTo>
                  <a:lnTo>
                    <a:pt x="1936" y="592"/>
                  </a:lnTo>
                  <a:lnTo>
                    <a:pt x="1936" y="600"/>
                  </a:lnTo>
                  <a:lnTo>
                    <a:pt x="1944" y="608"/>
                  </a:lnTo>
                  <a:lnTo>
                    <a:pt x="1936" y="608"/>
                  </a:lnTo>
                  <a:lnTo>
                    <a:pt x="1928" y="616"/>
                  </a:lnTo>
                  <a:lnTo>
                    <a:pt x="1920" y="616"/>
                  </a:lnTo>
                  <a:lnTo>
                    <a:pt x="1912" y="616"/>
                  </a:lnTo>
                  <a:lnTo>
                    <a:pt x="1904" y="616"/>
                  </a:lnTo>
                  <a:lnTo>
                    <a:pt x="1896" y="616"/>
                  </a:lnTo>
                  <a:lnTo>
                    <a:pt x="1896" y="608"/>
                  </a:lnTo>
                  <a:lnTo>
                    <a:pt x="1904" y="608"/>
                  </a:lnTo>
                  <a:lnTo>
                    <a:pt x="1896" y="600"/>
                  </a:lnTo>
                  <a:lnTo>
                    <a:pt x="1888" y="592"/>
                  </a:lnTo>
                  <a:lnTo>
                    <a:pt x="1888" y="584"/>
                  </a:lnTo>
                  <a:lnTo>
                    <a:pt x="1880" y="584"/>
                  </a:lnTo>
                  <a:lnTo>
                    <a:pt x="1880" y="592"/>
                  </a:lnTo>
                  <a:lnTo>
                    <a:pt x="1872" y="600"/>
                  </a:lnTo>
                  <a:lnTo>
                    <a:pt x="1872" y="608"/>
                  </a:lnTo>
                  <a:lnTo>
                    <a:pt x="1864" y="608"/>
                  </a:lnTo>
                  <a:lnTo>
                    <a:pt x="1856" y="608"/>
                  </a:lnTo>
                  <a:lnTo>
                    <a:pt x="1840" y="608"/>
                  </a:lnTo>
                  <a:lnTo>
                    <a:pt x="1824" y="608"/>
                  </a:lnTo>
                  <a:lnTo>
                    <a:pt x="1808" y="616"/>
                  </a:lnTo>
                  <a:lnTo>
                    <a:pt x="1792" y="616"/>
                  </a:lnTo>
                  <a:lnTo>
                    <a:pt x="1792" y="624"/>
                  </a:lnTo>
                  <a:lnTo>
                    <a:pt x="1784" y="624"/>
                  </a:lnTo>
                  <a:lnTo>
                    <a:pt x="1768" y="648"/>
                  </a:lnTo>
                  <a:lnTo>
                    <a:pt x="1752" y="656"/>
                  </a:lnTo>
                  <a:lnTo>
                    <a:pt x="1744" y="672"/>
                  </a:lnTo>
                  <a:lnTo>
                    <a:pt x="1728" y="680"/>
                  </a:lnTo>
                  <a:lnTo>
                    <a:pt x="1720" y="696"/>
                  </a:lnTo>
                  <a:lnTo>
                    <a:pt x="1720" y="704"/>
                  </a:lnTo>
                  <a:lnTo>
                    <a:pt x="1736" y="704"/>
                  </a:lnTo>
                  <a:lnTo>
                    <a:pt x="1736" y="712"/>
                  </a:lnTo>
                  <a:lnTo>
                    <a:pt x="1744" y="720"/>
                  </a:lnTo>
                  <a:lnTo>
                    <a:pt x="1752" y="712"/>
                  </a:lnTo>
                  <a:lnTo>
                    <a:pt x="1760" y="712"/>
                  </a:lnTo>
                  <a:lnTo>
                    <a:pt x="1768" y="712"/>
                  </a:lnTo>
                  <a:lnTo>
                    <a:pt x="1776" y="720"/>
                  </a:lnTo>
                  <a:lnTo>
                    <a:pt x="1784" y="728"/>
                  </a:lnTo>
                  <a:lnTo>
                    <a:pt x="1784" y="736"/>
                  </a:lnTo>
                  <a:lnTo>
                    <a:pt x="1784" y="744"/>
                  </a:lnTo>
                  <a:lnTo>
                    <a:pt x="1784" y="752"/>
                  </a:lnTo>
                  <a:lnTo>
                    <a:pt x="1776" y="752"/>
                  </a:lnTo>
                  <a:lnTo>
                    <a:pt x="1776" y="760"/>
                  </a:lnTo>
                  <a:lnTo>
                    <a:pt x="1776" y="776"/>
                  </a:lnTo>
                  <a:lnTo>
                    <a:pt x="1776" y="784"/>
                  </a:lnTo>
                  <a:lnTo>
                    <a:pt x="1776" y="800"/>
                  </a:lnTo>
                  <a:lnTo>
                    <a:pt x="1768" y="808"/>
                  </a:lnTo>
                  <a:lnTo>
                    <a:pt x="1760" y="824"/>
                  </a:lnTo>
                  <a:lnTo>
                    <a:pt x="1752" y="840"/>
                  </a:lnTo>
                  <a:lnTo>
                    <a:pt x="1744" y="856"/>
                  </a:lnTo>
                  <a:lnTo>
                    <a:pt x="1736" y="872"/>
                  </a:lnTo>
                  <a:lnTo>
                    <a:pt x="1720" y="880"/>
                  </a:lnTo>
                  <a:lnTo>
                    <a:pt x="1712" y="888"/>
                  </a:lnTo>
                  <a:lnTo>
                    <a:pt x="1704" y="896"/>
                  </a:lnTo>
                  <a:lnTo>
                    <a:pt x="1696" y="896"/>
                  </a:lnTo>
                  <a:lnTo>
                    <a:pt x="1688" y="896"/>
                  </a:lnTo>
                  <a:lnTo>
                    <a:pt x="1680" y="888"/>
                  </a:lnTo>
                  <a:lnTo>
                    <a:pt x="1672" y="896"/>
                  </a:lnTo>
                  <a:lnTo>
                    <a:pt x="1664" y="904"/>
                  </a:lnTo>
                  <a:lnTo>
                    <a:pt x="1656" y="912"/>
                  </a:lnTo>
                  <a:lnTo>
                    <a:pt x="1656" y="920"/>
                  </a:lnTo>
                  <a:lnTo>
                    <a:pt x="1656" y="928"/>
                  </a:lnTo>
                  <a:lnTo>
                    <a:pt x="1648" y="936"/>
                  </a:lnTo>
                  <a:lnTo>
                    <a:pt x="1640" y="936"/>
                  </a:lnTo>
                  <a:lnTo>
                    <a:pt x="1632" y="944"/>
                  </a:lnTo>
                  <a:lnTo>
                    <a:pt x="1632" y="952"/>
                  </a:lnTo>
                  <a:lnTo>
                    <a:pt x="1640" y="952"/>
                  </a:lnTo>
                  <a:lnTo>
                    <a:pt x="1640" y="960"/>
                  </a:lnTo>
                  <a:lnTo>
                    <a:pt x="1648" y="968"/>
                  </a:lnTo>
                  <a:lnTo>
                    <a:pt x="1648" y="976"/>
                  </a:lnTo>
                  <a:lnTo>
                    <a:pt x="1656" y="984"/>
                  </a:lnTo>
                  <a:lnTo>
                    <a:pt x="1656" y="992"/>
                  </a:lnTo>
                  <a:lnTo>
                    <a:pt x="1656" y="1000"/>
                  </a:lnTo>
                  <a:lnTo>
                    <a:pt x="1648" y="1008"/>
                  </a:lnTo>
                  <a:lnTo>
                    <a:pt x="1640" y="1008"/>
                  </a:lnTo>
                  <a:lnTo>
                    <a:pt x="1624" y="1016"/>
                  </a:lnTo>
                  <a:lnTo>
                    <a:pt x="1616" y="1016"/>
                  </a:lnTo>
                  <a:lnTo>
                    <a:pt x="1616" y="1008"/>
                  </a:lnTo>
                  <a:lnTo>
                    <a:pt x="1624" y="1000"/>
                  </a:lnTo>
                  <a:lnTo>
                    <a:pt x="1624" y="992"/>
                  </a:lnTo>
                  <a:lnTo>
                    <a:pt x="1616" y="984"/>
                  </a:lnTo>
                  <a:lnTo>
                    <a:pt x="1624" y="984"/>
                  </a:lnTo>
                  <a:lnTo>
                    <a:pt x="1624" y="976"/>
                  </a:lnTo>
                  <a:lnTo>
                    <a:pt x="1624" y="968"/>
                  </a:lnTo>
                  <a:lnTo>
                    <a:pt x="1616" y="968"/>
                  </a:lnTo>
                  <a:lnTo>
                    <a:pt x="1608" y="968"/>
                  </a:lnTo>
                  <a:lnTo>
                    <a:pt x="1608" y="976"/>
                  </a:lnTo>
                  <a:lnTo>
                    <a:pt x="1608" y="968"/>
                  </a:lnTo>
                  <a:lnTo>
                    <a:pt x="1600" y="968"/>
                  </a:lnTo>
                  <a:lnTo>
                    <a:pt x="1600" y="960"/>
                  </a:lnTo>
                  <a:lnTo>
                    <a:pt x="1608" y="960"/>
                  </a:lnTo>
                  <a:lnTo>
                    <a:pt x="1608" y="952"/>
                  </a:lnTo>
                  <a:lnTo>
                    <a:pt x="1608" y="944"/>
                  </a:lnTo>
                  <a:lnTo>
                    <a:pt x="1600" y="944"/>
                  </a:lnTo>
                  <a:lnTo>
                    <a:pt x="1600" y="936"/>
                  </a:lnTo>
                  <a:lnTo>
                    <a:pt x="1584" y="936"/>
                  </a:lnTo>
                  <a:lnTo>
                    <a:pt x="1576" y="944"/>
                  </a:lnTo>
                  <a:lnTo>
                    <a:pt x="1568" y="952"/>
                  </a:lnTo>
                  <a:lnTo>
                    <a:pt x="1560" y="952"/>
                  </a:lnTo>
                  <a:lnTo>
                    <a:pt x="1560" y="944"/>
                  </a:lnTo>
                  <a:lnTo>
                    <a:pt x="1568" y="936"/>
                  </a:lnTo>
                  <a:lnTo>
                    <a:pt x="1568" y="928"/>
                  </a:lnTo>
                  <a:lnTo>
                    <a:pt x="1576" y="928"/>
                  </a:lnTo>
                  <a:lnTo>
                    <a:pt x="1568" y="928"/>
                  </a:lnTo>
                  <a:lnTo>
                    <a:pt x="1560" y="928"/>
                  </a:lnTo>
                  <a:lnTo>
                    <a:pt x="1544" y="936"/>
                  </a:lnTo>
                  <a:lnTo>
                    <a:pt x="1544" y="944"/>
                  </a:lnTo>
                  <a:lnTo>
                    <a:pt x="1536" y="952"/>
                  </a:lnTo>
                  <a:lnTo>
                    <a:pt x="1528" y="952"/>
                  </a:lnTo>
                  <a:lnTo>
                    <a:pt x="1520" y="952"/>
                  </a:lnTo>
                  <a:lnTo>
                    <a:pt x="1520" y="960"/>
                  </a:lnTo>
                  <a:lnTo>
                    <a:pt x="1528" y="968"/>
                  </a:lnTo>
                  <a:lnTo>
                    <a:pt x="1536" y="968"/>
                  </a:lnTo>
                  <a:lnTo>
                    <a:pt x="1536" y="976"/>
                  </a:lnTo>
                  <a:lnTo>
                    <a:pt x="1544" y="976"/>
                  </a:lnTo>
                  <a:lnTo>
                    <a:pt x="1552" y="976"/>
                  </a:lnTo>
                  <a:lnTo>
                    <a:pt x="1552" y="968"/>
                  </a:lnTo>
                  <a:lnTo>
                    <a:pt x="1568" y="968"/>
                  </a:lnTo>
                  <a:lnTo>
                    <a:pt x="1576" y="976"/>
                  </a:lnTo>
                  <a:lnTo>
                    <a:pt x="1576" y="984"/>
                  </a:lnTo>
                  <a:lnTo>
                    <a:pt x="1568" y="984"/>
                  </a:lnTo>
                  <a:lnTo>
                    <a:pt x="1560" y="984"/>
                  </a:lnTo>
                  <a:lnTo>
                    <a:pt x="1552" y="992"/>
                  </a:lnTo>
                  <a:lnTo>
                    <a:pt x="1544" y="1000"/>
                  </a:lnTo>
                  <a:lnTo>
                    <a:pt x="1536" y="1008"/>
                  </a:lnTo>
                  <a:lnTo>
                    <a:pt x="1544" y="1016"/>
                  </a:lnTo>
                  <a:lnTo>
                    <a:pt x="1552" y="1016"/>
                  </a:lnTo>
                  <a:lnTo>
                    <a:pt x="1560" y="1032"/>
                  </a:lnTo>
                  <a:lnTo>
                    <a:pt x="1568" y="1048"/>
                  </a:lnTo>
                  <a:lnTo>
                    <a:pt x="1560" y="1048"/>
                  </a:lnTo>
                  <a:lnTo>
                    <a:pt x="1560" y="1056"/>
                  </a:lnTo>
                  <a:lnTo>
                    <a:pt x="1568" y="1064"/>
                  </a:lnTo>
                  <a:lnTo>
                    <a:pt x="1560" y="1064"/>
                  </a:lnTo>
                  <a:lnTo>
                    <a:pt x="1552" y="1072"/>
                  </a:lnTo>
                  <a:lnTo>
                    <a:pt x="1560" y="1072"/>
                  </a:lnTo>
                  <a:lnTo>
                    <a:pt x="1568" y="1072"/>
                  </a:lnTo>
                  <a:lnTo>
                    <a:pt x="1568" y="1080"/>
                  </a:lnTo>
                  <a:lnTo>
                    <a:pt x="1568" y="1088"/>
                  </a:lnTo>
                  <a:lnTo>
                    <a:pt x="1568" y="1096"/>
                  </a:lnTo>
                  <a:lnTo>
                    <a:pt x="1560" y="1096"/>
                  </a:lnTo>
                  <a:lnTo>
                    <a:pt x="1560" y="1104"/>
                  </a:lnTo>
                  <a:lnTo>
                    <a:pt x="1552" y="1120"/>
                  </a:lnTo>
                  <a:lnTo>
                    <a:pt x="1544" y="1128"/>
                  </a:lnTo>
                  <a:lnTo>
                    <a:pt x="1544" y="1136"/>
                  </a:lnTo>
                  <a:lnTo>
                    <a:pt x="1536" y="1144"/>
                  </a:lnTo>
                  <a:lnTo>
                    <a:pt x="1528" y="1152"/>
                  </a:lnTo>
                  <a:lnTo>
                    <a:pt x="1512" y="1160"/>
                  </a:lnTo>
                  <a:lnTo>
                    <a:pt x="1496" y="1168"/>
                  </a:lnTo>
                  <a:lnTo>
                    <a:pt x="1488" y="1176"/>
                  </a:lnTo>
                  <a:lnTo>
                    <a:pt x="1480" y="1176"/>
                  </a:lnTo>
                  <a:lnTo>
                    <a:pt x="1480" y="1168"/>
                  </a:lnTo>
                  <a:lnTo>
                    <a:pt x="1472" y="1168"/>
                  </a:lnTo>
                  <a:lnTo>
                    <a:pt x="1472" y="1176"/>
                  </a:lnTo>
                  <a:lnTo>
                    <a:pt x="1464" y="1176"/>
                  </a:lnTo>
                  <a:lnTo>
                    <a:pt x="1464" y="1184"/>
                  </a:lnTo>
                  <a:lnTo>
                    <a:pt x="1456" y="1184"/>
                  </a:lnTo>
                  <a:lnTo>
                    <a:pt x="1448" y="1184"/>
                  </a:lnTo>
                  <a:lnTo>
                    <a:pt x="1440" y="1192"/>
                  </a:lnTo>
                  <a:lnTo>
                    <a:pt x="1440" y="1200"/>
                  </a:lnTo>
                  <a:lnTo>
                    <a:pt x="1432" y="1200"/>
                  </a:lnTo>
                  <a:lnTo>
                    <a:pt x="1432" y="1192"/>
                  </a:lnTo>
                  <a:lnTo>
                    <a:pt x="1432" y="1184"/>
                  </a:lnTo>
                  <a:lnTo>
                    <a:pt x="1424" y="1184"/>
                  </a:lnTo>
                  <a:lnTo>
                    <a:pt x="1408" y="1192"/>
                  </a:lnTo>
                  <a:lnTo>
                    <a:pt x="1400" y="1192"/>
                  </a:lnTo>
                  <a:lnTo>
                    <a:pt x="1384" y="1208"/>
                  </a:lnTo>
                  <a:lnTo>
                    <a:pt x="1384" y="1216"/>
                  </a:lnTo>
                  <a:lnTo>
                    <a:pt x="1384" y="1224"/>
                  </a:lnTo>
                  <a:lnTo>
                    <a:pt x="1392" y="1232"/>
                  </a:lnTo>
                  <a:lnTo>
                    <a:pt x="1408" y="1248"/>
                  </a:lnTo>
                  <a:lnTo>
                    <a:pt x="1416" y="1256"/>
                  </a:lnTo>
                  <a:lnTo>
                    <a:pt x="1424" y="1264"/>
                  </a:lnTo>
                  <a:lnTo>
                    <a:pt x="1424" y="1280"/>
                  </a:lnTo>
                  <a:lnTo>
                    <a:pt x="1424" y="1288"/>
                  </a:lnTo>
                  <a:lnTo>
                    <a:pt x="1424" y="1296"/>
                  </a:lnTo>
                  <a:lnTo>
                    <a:pt x="1424" y="1304"/>
                  </a:lnTo>
                  <a:lnTo>
                    <a:pt x="1416" y="1304"/>
                  </a:lnTo>
                  <a:lnTo>
                    <a:pt x="1408" y="1312"/>
                  </a:lnTo>
                  <a:lnTo>
                    <a:pt x="1400" y="1320"/>
                  </a:lnTo>
                  <a:lnTo>
                    <a:pt x="1392" y="1320"/>
                  </a:lnTo>
                  <a:lnTo>
                    <a:pt x="1384" y="1328"/>
                  </a:lnTo>
                  <a:lnTo>
                    <a:pt x="1376" y="1336"/>
                  </a:lnTo>
                  <a:lnTo>
                    <a:pt x="1376" y="1328"/>
                  </a:lnTo>
                  <a:lnTo>
                    <a:pt x="1376" y="1320"/>
                  </a:lnTo>
                  <a:lnTo>
                    <a:pt x="1368" y="1320"/>
                  </a:lnTo>
                  <a:lnTo>
                    <a:pt x="1368" y="1312"/>
                  </a:lnTo>
                  <a:lnTo>
                    <a:pt x="1360" y="1312"/>
                  </a:lnTo>
                  <a:lnTo>
                    <a:pt x="1352" y="1304"/>
                  </a:lnTo>
                  <a:lnTo>
                    <a:pt x="1352" y="1296"/>
                  </a:lnTo>
                  <a:lnTo>
                    <a:pt x="1344" y="1296"/>
                  </a:lnTo>
                  <a:lnTo>
                    <a:pt x="1336" y="1296"/>
                  </a:lnTo>
                  <a:lnTo>
                    <a:pt x="1328" y="1288"/>
                  </a:lnTo>
                  <a:lnTo>
                    <a:pt x="1328" y="1280"/>
                  </a:lnTo>
                  <a:lnTo>
                    <a:pt x="1320" y="1280"/>
                  </a:lnTo>
                  <a:lnTo>
                    <a:pt x="1320" y="1288"/>
                  </a:lnTo>
                  <a:lnTo>
                    <a:pt x="1320" y="1296"/>
                  </a:lnTo>
                  <a:lnTo>
                    <a:pt x="1312" y="1304"/>
                  </a:lnTo>
                  <a:lnTo>
                    <a:pt x="1312" y="1312"/>
                  </a:lnTo>
                  <a:lnTo>
                    <a:pt x="1312" y="1320"/>
                  </a:lnTo>
                  <a:lnTo>
                    <a:pt x="1312" y="1328"/>
                  </a:lnTo>
                  <a:lnTo>
                    <a:pt x="1320" y="1328"/>
                  </a:lnTo>
                  <a:lnTo>
                    <a:pt x="1320" y="1336"/>
                  </a:lnTo>
                  <a:lnTo>
                    <a:pt x="1328" y="1344"/>
                  </a:lnTo>
                  <a:lnTo>
                    <a:pt x="1328" y="1352"/>
                  </a:lnTo>
                  <a:lnTo>
                    <a:pt x="1336" y="1352"/>
                  </a:lnTo>
                  <a:lnTo>
                    <a:pt x="1352" y="1368"/>
                  </a:lnTo>
                  <a:lnTo>
                    <a:pt x="1360" y="1376"/>
                  </a:lnTo>
                  <a:lnTo>
                    <a:pt x="1360" y="1392"/>
                  </a:lnTo>
                  <a:lnTo>
                    <a:pt x="1360" y="1400"/>
                  </a:lnTo>
                  <a:lnTo>
                    <a:pt x="1368" y="1408"/>
                  </a:lnTo>
                  <a:lnTo>
                    <a:pt x="1376" y="1416"/>
                  </a:lnTo>
                  <a:lnTo>
                    <a:pt x="1368" y="1416"/>
                  </a:lnTo>
                  <a:lnTo>
                    <a:pt x="1368" y="1424"/>
                  </a:lnTo>
                  <a:lnTo>
                    <a:pt x="1360" y="1416"/>
                  </a:lnTo>
                  <a:lnTo>
                    <a:pt x="1352" y="1416"/>
                  </a:lnTo>
                  <a:lnTo>
                    <a:pt x="1352" y="1408"/>
                  </a:lnTo>
                  <a:lnTo>
                    <a:pt x="1344" y="1408"/>
                  </a:lnTo>
                  <a:lnTo>
                    <a:pt x="1336" y="1400"/>
                  </a:lnTo>
                  <a:lnTo>
                    <a:pt x="1328" y="1392"/>
                  </a:lnTo>
                  <a:lnTo>
                    <a:pt x="1328" y="1384"/>
                  </a:lnTo>
                  <a:lnTo>
                    <a:pt x="1328" y="1368"/>
                  </a:lnTo>
                  <a:lnTo>
                    <a:pt x="1320" y="1360"/>
                  </a:lnTo>
                  <a:lnTo>
                    <a:pt x="1320" y="1352"/>
                  </a:lnTo>
                  <a:lnTo>
                    <a:pt x="1312" y="1344"/>
                  </a:lnTo>
                  <a:lnTo>
                    <a:pt x="1304" y="1344"/>
                  </a:lnTo>
                  <a:lnTo>
                    <a:pt x="1304" y="1336"/>
                  </a:lnTo>
                  <a:lnTo>
                    <a:pt x="1304" y="1328"/>
                  </a:lnTo>
                  <a:lnTo>
                    <a:pt x="1304" y="1320"/>
                  </a:lnTo>
                  <a:lnTo>
                    <a:pt x="1304" y="1312"/>
                  </a:lnTo>
                  <a:lnTo>
                    <a:pt x="1304" y="1304"/>
                  </a:lnTo>
                  <a:lnTo>
                    <a:pt x="1304" y="1296"/>
                  </a:lnTo>
                  <a:lnTo>
                    <a:pt x="1304" y="1280"/>
                  </a:lnTo>
                  <a:lnTo>
                    <a:pt x="1296" y="1272"/>
                  </a:lnTo>
                  <a:lnTo>
                    <a:pt x="1296" y="1256"/>
                  </a:lnTo>
                  <a:lnTo>
                    <a:pt x="1296" y="1248"/>
                  </a:lnTo>
                  <a:lnTo>
                    <a:pt x="1288" y="1240"/>
                  </a:lnTo>
                  <a:lnTo>
                    <a:pt x="1288" y="1248"/>
                  </a:lnTo>
                  <a:lnTo>
                    <a:pt x="1280" y="1248"/>
                  </a:lnTo>
                  <a:lnTo>
                    <a:pt x="1272" y="1248"/>
                  </a:lnTo>
                  <a:lnTo>
                    <a:pt x="1264" y="1256"/>
                  </a:lnTo>
                  <a:lnTo>
                    <a:pt x="1256" y="1240"/>
                  </a:lnTo>
                  <a:lnTo>
                    <a:pt x="1256" y="1232"/>
                  </a:lnTo>
                  <a:lnTo>
                    <a:pt x="1256" y="1216"/>
                  </a:lnTo>
                  <a:lnTo>
                    <a:pt x="1248" y="1208"/>
                  </a:lnTo>
                  <a:lnTo>
                    <a:pt x="1240" y="1200"/>
                  </a:lnTo>
                  <a:lnTo>
                    <a:pt x="1232" y="1192"/>
                  </a:lnTo>
                  <a:lnTo>
                    <a:pt x="1232" y="1184"/>
                  </a:lnTo>
                  <a:lnTo>
                    <a:pt x="1232" y="1176"/>
                  </a:lnTo>
                  <a:lnTo>
                    <a:pt x="1224" y="1176"/>
                  </a:lnTo>
                  <a:lnTo>
                    <a:pt x="1216" y="1176"/>
                  </a:lnTo>
                  <a:lnTo>
                    <a:pt x="1208" y="1184"/>
                  </a:lnTo>
                  <a:lnTo>
                    <a:pt x="1200" y="1184"/>
                  </a:lnTo>
                  <a:lnTo>
                    <a:pt x="1192" y="1184"/>
                  </a:lnTo>
                  <a:lnTo>
                    <a:pt x="1184" y="1184"/>
                  </a:lnTo>
                  <a:lnTo>
                    <a:pt x="1176" y="1184"/>
                  </a:lnTo>
                  <a:lnTo>
                    <a:pt x="1176" y="1192"/>
                  </a:lnTo>
                  <a:lnTo>
                    <a:pt x="1176" y="1200"/>
                  </a:lnTo>
                  <a:lnTo>
                    <a:pt x="1168" y="1200"/>
                  </a:lnTo>
                  <a:lnTo>
                    <a:pt x="1160" y="1208"/>
                  </a:lnTo>
                  <a:lnTo>
                    <a:pt x="1144" y="1216"/>
                  </a:lnTo>
                  <a:lnTo>
                    <a:pt x="1128" y="1232"/>
                  </a:lnTo>
                  <a:lnTo>
                    <a:pt x="1120" y="1240"/>
                  </a:lnTo>
                  <a:lnTo>
                    <a:pt x="1120" y="1248"/>
                  </a:lnTo>
                  <a:lnTo>
                    <a:pt x="1112" y="1248"/>
                  </a:lnTo>
                  <a:lnTo>
                    <a:pt x="1104" y="1248"/>
                  </a:lnTo>
                  <a:lnTo>
                    <a:pt x="1096" y="1256"/>
                  </a:lnTo>
                  <a:lnTo>
                    <a:pt x="1096" y="1272"/>
                  </a:lnTo>
                  <a:lnTo>
                    <a:pt x="1104" y="1280"/>
                  </a:lnTo>
                  <a:lnTo>
                    <a:pt x="1096" y="1296"/>
                  </a:lnTo>
                  <a:lnTo>
                    <a:pt x="1096" y="1312"/>
                  </a:lnTo>
                  <a:lnTo>
                    <a:pt x="1088" y="1312"/>
                  </a:lnTo>
                  <a:lnTo>
                    <a:pt x="1088" y="1320"/>
                  </a:lnTo>
                  <a:lnTo>
                    <a:pt x="1088" y="1328"/>
                  </a:lnTo>
                  <a:lnTo>
                    <a:pt x="1080" y="1328"/>
                  </a:lnTo>
                  <a:lnTo>
                    <a:pt x="1072" y="1336"/>
                  </a:lnTo>
                  <a:lnTo>
                    <a:pt x="1064" y="1336"/>
                  </a:lnTo>
                  <a:lnTo>
                    <a:pt x="1056" y="1320"/>
                  </a:lnTo>
                  <a:lnTo>
                    <a:pt x="1056" y="1312"/>
                  </a:lnTo>
                  <a:lnTo>
                    <a:pt x="1048" y="1304"/>
                  </a:lnTo>
                  <a:lnTo>
                    <a:pt x="1048" y="1296"/>
                  </a:lnTo>
                  <a:lnTo>
                    <a:pt x="1040" y="1296"/>
                  </a:lnTo>
                  <a:lnTo>
                    <a:pt x="1032" y="1272"/>
                  </a:lnTo>
                  <a:lnTo>
                    <a:pt x="1024" y="1248"/>
                  </a:lnTo>
                  <a:lnTo>
                    <a:pt x="1016" y="1240"/>
                  </a:lnTo>
                  <a:lnTo>
                    <a:pt x="1016" y="1224"/>
                  </a:lnTo>
                  <a:lnTo>
                    <a:pt x="1016" y="1208"/>
                  </a:lnTo>
                  <a:lnTo>
                    <a:pt x="1016" y="1200"/>
                  </a:lnTo>
                  <a:lnTo>
                    <a:pt x="1008" y="1192"/>
                  </a:lnTo>
                  <a:lnTo>
                    <a:pt x="1008" y="1184"/>
                  </a:lnTo>
                  <a:lnTo>
                    <a:pt x="1000" y="1192"/>
                  </a:lnTo>
                  <a:lnTo>
                    <a:pt x="992" y="1192"/>
                  </a:lnTo>
                  <a:lnTo>
                    <a:pt x="984" y="1184"/>
                  </a:lnTo>
                  <a:lnTo>
                    <a:pt x="976" y="1176"/>
                  </a:lnTo>
                  <a:lnTo>
                    <a:pt x="984" y="1168"/>
                  </a:lnTo>
                  <a:lnTo>
                    <a:pt x="976" y="1168"/>
                  </a:lnTo>
                  <a:lnTo>
                    <a:pt x="968" y="1168"/>
                  </a:lnTo>
                  <a:lnTo>
                    <a:pt x="968" y="1160"/>
                  </a:lnTo>
                  <a:lnTo>
                    <a:pt x="960" y="1160"/>
                  </a:lnTo>
                  <a:lnTo>
                    <a:pt x="952" y="1152"/>
                  </a:lnTo>
                  <a:lnTo>
                    <a:pt x="952" y="1144"/>
                  </a:lnTo>
                  <a:lnTo>
                    <a:pt x="944" y="1136"/>
                  </a:lnTo>
                  <a:lnTo>
                    <a:pt x="936" y="1136"/>
                  </a:lnTo>
                  <a:lnTo>
                    <a:pt x="912" y="1144"/>
                  </a:lnTo>
                  <a:lnTo>
                    <a:pt x="896" y="1144"/>
                  </a:lnTo>
                  <a:lnTo>
                    <a:pt x="880" y="1144"/>
                  </a:lnTo>
                  <a:lnTo>
                    <a:pt x="872" y="1144"/>
                  </a:lnTo>
                  <a:lnTo>
                    <a:pt x="864" y="1144"/>
                  </a:lnTo>
                  <a:lnTo>
                    <a:pt x="848" y="1144"/>
                  </a:lnTo>
                  <a:lnTo>
                    <a:pt x="840" y="1136"/>
                  </a:lnTo>
                  <a:lnTo>
                    <a:pt x="840" y="1128"/>
                  </a:lnTo>
                  <a:lnTo>
                    <a:pt x="840" y="1120"/>
                  </a:lnTo>
                  <a:lnTo>
                    <a:pt x="832" y="1120"/>
                  </a:lnTo>
                  <a:lnTo>
                    <a:pt x="824" y="1120"/>
                  </a:lnTo>
                  <a:lnTo>
                    <a:pt x="816" y="1120"/>
                  </a:lnTo>
                  <a:lnTo>
                    <a:pt x="808" y="1128"/>
                  </a:lnTo>
                  <a:lnTo>
                    <a:pt x="800" y="1128"/>
                  </a:lnTo>
                  <a:lnTo>
                    <a:pt x="784" y="1120"/>
                  </a:lnTo>
                  <a:lnTo>
                    <a:pt x="776" y="1112"/>
                  </a:lnTo>
                  <a:lnTo>
                    <a:pt x="768" y="1104"/>
                  </a:lnTo>
                  <a:lnTo>
                    <a:pt x="760" y="1096"/>
                  </a:lnTo>
                  <a:lnTo>
                    <a:pt x="760" y="1088"/>
                  </a:lnTo>
                  <a:lnTo>
                    <a:pt x="752" y="1080"/>
                  </a:lnTo>
                  <a:lnTo>
                    <a:pt x="752" y="1072"/>
                  </a:lnTo>
                  <a:lnTo>
                    <a:pt x="744" y="1072"/>
                  </a:lnTo>
                  <a:lnTo>
                    <a:pt x="736" y="1080"/>
                  </a:lnTo>
                  <a:lnTo>
                    <a:pt x="736" y="1088"/>
                  </a:lnTo>
                  <a:lnTo>
                    <a:pt x="736" y="1096"/>
                  </a:lnTo>
                  <a:lnTo>
                    <a:pt x="744" y="1104"/>
                  </a:lnTo>
                  <a:lnTo>
                    <a:pt x="744" y="1112"/>
                  </a:lnTo>
                  <a:lnTo>
                    <a:pt x="752" y="1120"/>
                  </a:lnTo>
                  <a:lnTo>
                    <a:pt x="760" y="1136"/>
                  </a:lnTo>
                  <a:lnTo>
                    <a:pt x="768" y="1144"/>
                  </a:lnTo>
                  <a:lnTo>
                    <a:pt x="768" y="1136"/>
                  </a:lnTo>
                  <a:lnTo>
                    <a:pt x="776" y="1136"/>
                  </a:lnTo>
                  <a:lnTo>
                    <a:pt x="776" y="1144"/>
                  </a:lnTo>
                  <a:lnTo>
                    <a:pt x="776" y="1152"/>
                  </a:lnTo>
                  <a:lnTo>
                    <a:pt x="792" y="1152"/>
                  </a:lnTo>
                  <a:lnTo>
                    <a:pt x="808" y="1152"/>
                  </a:lnTo>
                  <a:lnTo>
                    <a:pt x="816" y="1152"/>
                  </a:lnTo>
                  <a:lnTo>
                    <a:pt x="816" y="1136"/>
                  </a:lnTo>
                  <a:lnTo>
                    <a:pt x="824" y="1136"/>
                  </a:lnTo>
                  <a:lnTo>
                    <a:pt x="832" y="1128"/>
                  </a:lnTo>
                  <a:lnTo>
                    <a:pt x="832" y="1136"/>
                  </a:lnTo>
                  <a:lnTo>
                    <a:pt x="832" y="1144"/>
                  </a:lnTo>
                  <a:lnTo>
                    <a:pt x="832" y="1152"/>
                  </a:lnTo>
                  <a:lnTo>
                    <a:pt x="840" y="1160"/>
                  </a:lnTo>
                  <a:lnTo>
                    <a:pt x="856" y="1160"/>
                  </a:lnTo>
                  <a:lnTo>
                    <a:pt x="864" y="1168"/>
                  </a:lnTo>
                  <a:lnTo>
                    <a:pt x="872" y="1176"/>
                  </a:lnTo>
                  <a:lnTo>
                    <a:pt x="872" y="1184"/>
                  </a:lnTo>
                  <a:lnTo>
                    <a:pt x="864" y="1184"/>
                  </a:lnTo>
                  <a:lnTo>
                    <a:pt x="856" y="1192"/>
                  </a:lnTo>
                  <a:lnTo>
                    <a:pt x="848" y="1192"/>
                  </a:lnTo>
                  <a:lnTo>
                    <a:pt x="848" y="1200"/>
                  </a:lnTo>
                  <a:lnTo>
                    <a:pt x="848" y="1208"/>
                  </a:lnTo>
                  <a:lnTo>
                    <a:pt x="840" y="1216"/>
                  </a:lnTo>
                  <a:lnTo>
                    <a:pt x="832" y="1216"/>
                  </a:lnTo>
                  <a:lnTo>
                    <a:pt x="832" y="1224"/>
                  </a:lnTo>
                  <a:lnTo>
                    <a:pt x="824" y="1232"/>
                  </a:lnTo>
                  <a:lnTo>
                    <a:pt x="808" y="1240"/>
                  </a:lnTo>
                  <a:lnTo>
                    <a:pt x="800" y="1240"/>
                  </a:lnTo>
                  <a:lnTo>
                    <a:pt x="792" y="1248"/>
                  </a:lnTo>
                  <a:lnTo>
                    <a:pt x="784" y="1256"/>
                  </a:lnTo>
                  <a:lnTo>
                    <a:pt x="776" y="1256"/>
                  </a:lnTo>
                  <a:lnTo>
                    <a:pt x="768" y="1264"/>
                  </a:lnTo>
                  <a:lnTo>
                    <a:pt x="760" y="1264"/>
                  </a:lnTo>
                  <a:lnTo>
                    <a:pt x="752" y="1264"/>
                  </a:lnTo>
                  <a:lnTo>
                    <a:pt x="744" y="1264"/>
                  </a:lnTo>
                  <a:lnTo>
                    <a:pt x="728" y="1272"/>
                  </a:lnTo>
                  <a:lnTo>
                    <a:pt x="728" y="1280"/>
                  </a:lnTo>
                  <a:lnTo>
                    <a:pt x="720" y="1280"/>
                  </a:lnTo>
                  <a:lnTo>
                    <a:pt x="712" y="1288"/>
                  </a:lnTo>
                  <a:lnTo>
                    <a:pt x="704" y="1288"/>
                  </a:lnTo>
                  <a:lnTo>
                    <a:pt x="696" y="1288"/>
                  </a:lnTo>
                  <a:lnTo>
                    <a:pt x="688" y="1288"/>
                  </a:lnTo>
                  <a:lnTo>
                    <a:pt x="680" y="1272"/>
                  </a:lnTo>
                  <a:lnTo>
                    <a:pt x="672" y="1248"/>
                  </a:lnTo>
                  <a:lnTo>
                    <a:pt x="664" y="1232"/>
                  </a:lnTo>
                  <a:lnTo>
                    <a:pt x="656" y="1216"/>
                  </a:lnTo>
                  <a:lnTo>
                    <a:pt x="648" y="1208"/>
                  </a:lnTo>
                  <a:lnTo>
                    <a:pt x="640" y="1192"/>
                  </a:lnTo>
                  <a:lnTo>
                    <a:pt x="640" y="1176"/>
                  </a:lnTo>
                  <a:lnTo>
                    <a:pt x="632" y="1160"/>
                  </a:lnTo>
                  <a:lnTo>
                    <a:pt x="624" y="1152"/>
                  </a:lnTo>
                  <a:lnTo>
                    <a:pt x="616" y="1144"/>
                  </a:lnTo>
                  <a:lnTo>
                    <a:pt x="608" y="1136"/>
                  </a:lnTo>
                  <a:lnTo>
                    <a:pt x="608" y="1128"/>
                  </a:lnTo>
                  <a:lnTo>
                    <a:pt x="600" y="1120"/>
                  </a:lnTo>
                  <a:lnTo>
                    <a:pt x="600" y="1112"/>
                  </a:lnTo>
                  <a:lnTo>
                    <a:pt x="592" y="1112"/>
                  </a:lnTo>
                  <a:lnTo>
                    <a:pt x="592" y="1104"/>
                  </a:lnTo>
                  <a:lnTo>
                    <a:pt x="592" y="1096"/>
                  </a:lnTo>
                  <a:lnTo>
                    <a:pt x="584" y="1104"/>
                  </a:lnTo>
                  <a:lnTo>
                    <a:pt x="584" y="1112"/>
                  </a:lnTo>
                  <a:lnTo>
                    <a:pt x="576" y="1104"/>
                  </a:lnTo>
                  <a:lnTo>
                    <a:pt x="568" y="1088"/>
                  </a:lnTo>
                  <a:lnTo>
                    <a:pt x="568" y="1096"/>
                  </a:lnTo>
                  <a:lnTo>
                    <a:pt x="568" y="1104"/>
                  </a:lnTo>
                  <a:lnTo>
                    <a:pt x="576" y="1112"/>
                  </a:lnTo>
                  <a:lnTo>
                    <a:pt x="576" y="1120"/>
                  </a:lnTo>
                  <a:lnTo>
                    <a:pt x="584" y="1128"/>
                  </a:lnTo>
                  <a:lnTo>
                    <a:pt x="592" y="1136"/>
                  </a:lnTo>
                  <a:lnTo>
                    <a:pt x="592" y="1152"/>
                  </a:lnTo>
                  <a:lnTo>
                    <a:pt x="600" y="1160"/>
                  </a:lnTo>
                  <a:lnTo>
                    <a:pt x="600" y="1168"/>
                  </a:lnTo>
                  <a:lnTo>
                    <a:pt x="608" y="1168"/>
                  </a:lnTo>
                  <a:lnTo>
                    <a:pt x="608" y="1176"/>
                  </a:lnTo>
                  <a:lnTo>
                    <a:pt x="616" y="1184"/>
                  </a:lnTo>
                  <a:lnTo>
                    <a:pt x="616" y="1200"/>
                  </a:lnTo>
                  <a:lnTo>
                    <a:pt x="624" y="1224"/>
                  </a:lnTo>
                  <a:lnTo>
                    <a:pt x="624" y="1232"/>
                  </a:lnTo>
                  <a:lnTo>
                    <a:pt x="632" y="1240"/>
                  </a:lnTo>
                  <a:lnTo>
                    <a:pt x="640" y="1248"/>
                  </a:lnTo>
                  <a:lnTo>
                    <a:pt x="648" y="1264"/>
                  </a:lnTo>
                  <a:lnTo>
                    <a:pt x="656" y="1272"/>
                  </a:lnTo>
                  <a:lnTo>
                    <a:pt x="672" y="1280"/>
                  </a:lnTo>
                  <a:lnTo>
                    <a:pt x="672" y="1288"/>
                  </a:lnTo>
                  <a:lnTo>
                    <a:pt x="680" y="1296"/>
                  </a:lnTo>
                  <a:lnTo>
                    <a:pt x="680" y="1304"/>
                  </a:lnTo>
                  <a:lnTo>
                    <a:pt x="688" y="1312"/>
                  </a:lnTo>
                  <a:lnTo>
                    <a:pt x="696" y="1312"/>
                  </a:lnTo>
                  <a:lnTo>
                    <a:pt x="712" y="1312"/>
                  </a:lnTo>
                  <a:lnTo>
                    <a:pt x="720" y="1312"/>
                  </a:lnTo>
                  <a:lnTo>
                    <a:pt x="736" y="1304"/>
                  </a:lnTo>
                  <a:lnTo>
                    <a:pt x="760" y="1296"/>
                  </a:lnTo>
                  <a:lnTo>
                    <a:pt x="768" y="1296"/>
                  </a:lnTo>
                  <a:lnTo>
                    <a:pt x="768" y="1304"/>
                  </a:lnTo>
                  <a:lnTo>
                    <a:pt x="768" y="1320"/>
                  </a:lnTo>
                  <a:lnTo>
                    <a:pt x="768" y="1328"/>
                  </a:lnTo>
                  <a:lnTo>
                    <a:pt x="760" y="1336"/>
                  </a:lnTo>
                  <a:lnTo>
                    <a:pt x="760" y="1344"/>
                  </a:lnTo>
                  <a:lnTo>
                    <a:pt x="752" y="1352"/>
                  </a:lnTo>
                  <a:lnTo>
                    <a:pt x="744" y="1360"/>
                  </a:lnTo>
                  <a:lnTo>
                    <a:pt x="744" y="1376"/>
                  </a:lnTo>
                  <a:lnTo>
                    <a:pt x="736" y="1392"/>
                  </a:lnTo>
                  <a:lnTo>
                    <a:pt x="712" y="1400"/>
                  </a:lnTo>
                  <a:lnTo>
                    <a:pt x="688" y="1424"/>
                  </a:lnTo>
                  <a:lnTo>
                    <a:pt x="664" y="1448"/>
                  </a:lnTo>
                  <a:lnTo>
                    <a:pt x="656" y="1456"/>
                  </a:lnTo>
                  <a:lnTo>
                    <a:pt x="648" y="1472"/>
                  </a:lnTo>
                  <a:lnTo>
                    <a:pt x="648" y="1480"/>
                  </a:lnTo>
                  <a:lnTo>
                    <a:pt x="640" y="1488"/>
                  </a:lnTo>
                  <a:lnTo>
                    <a:pt x="632" y="1496"/>
                  </a:lnTo>
                  <a:lnTo>
                    <a:pt x="632" y="1504"/>
                  </a:lnTo>
                  <a:lnTo>
                    <a:pt x="640" y="1520"/>
                  </a:lnTo>
                  <a:lnTo>
                    <a:pt x="640" y="1528"/>
                  </a:lnTo>
                  <a:lnTo>
                    <a:pt x="640" y="1536"/>
                  </a:lnTo>
                  <a:lnTo>
                    <a:pt x="648" y="1544"/>
                  </a:lnTo>
                  <a:lnTo>
                    <a:pt x="648" y="1560"/>
                  </a:lnTo>
                  <a:lnTo>
                    <a:pt x="648" y="1576"/>
                  </a:lnTo>
                  <a:lnTo>
                    <a:pt x="656" y="1600"/>
                  </a:lnTo>
                  <a:lnTo>
                    <a:pt x="648" y="1608"/>
                  </a:lnTo>
                  <a:lnTo>
                    <a:pt x="640" y="1624"/>
                  </a:lnTo>
                  <a:lnTo>
                    <a:pt x="624" y="1624"/>
                  </a:lnTo>
                  <a:lnTo>
                    <a:pt x="616" y="1632"/>
                  </a:lnTo>
                  <a:lnTo>
                    <a:pt x="608" y="1640"/>
                  </a:lnTo>
                  <a:lnTo>
                    <a:pt x="600" y="1656"/>
                  </a:lnTo>
                  <a:lnTo>
                    <a:pt x="592" y="1656"/>
                  </a:lnTo>
                  <a:lnTo>
                    <a:pt x="592" y="1672"/>
                  </a:lnTo>
                  <a:lnTo>
                    <a:pt x="592" y="1680"/>
                  </a:lnTo>
                  <a:lnTo>
                    <a:pt x="592" y="1688"/>
                  </a:lnTo>
                  <a:lnTo>
                    <a:pt x="592" y="1704"/>
                  </a:lnTo>
                  <a:lnTo>
                    <a:pt x="592" y="1712"/>
                  </a:lnTo>
                  <a:lnTo>
                    <a:pt x="584" y="1712"/>
                  </a:lnTo>
                  <a:lnTo>
                    <a:pt x="576" y="1720"/>
                  </a:lnTo>
                  <a:lnTo>
                    <a:pt x="568" y="1720"/>
                  </a:lnTo>
                  <a:lnTo>
                    <a:pt x="568" y="1728"/>
                  </a:lnTo>
                  <a:lnTo>
                    <a:pt x="568" y="1736"/>
                  </a:lnTo>
                  <a:lnTo>
                    <a:pt x="568" y="1744"/>
                  </a:lnTo>
                  <a:lnTo>
                    <a:pt x="560" y="1752"/>
                  </a:lnTo>
                  <a:lnTo>
                    <a:pt x="560" y="1760"/>
                  </a:lnTo>
                  <a:lnTo>
                    <a:pt x="552" y="1768"/>
                  </a:lnTo>
                  <a:lnTo>
                    <a:pt x="536" y="1792"/>
                  </a:lnTo>
                  <a:lnTo>
                    <a:pt x="528" y="1816"/>
                  </a:lnTo>
                  <a:lnTo>
                    <a:pt x="512" y="1832"/>
                  </a:lnTo>
                  <a:lnTo>
                    <a:pt x="496" y="1840"/>
                  </a:lnTo>
                  <a:lnTo>
                    <a:pt x="480" y="1840"/>
                  </a:lnTo>
                  <a:lnTo>
                    <a:pt x="464" y="1840"/>
                  </a:lnTo>
                  <a:lnTo>
                    <a:pt x="456" y="1840"/>
                  </a:lnTo>
                  <a:lnTo>
                    <a:pt x="440" y="1848"/>
                  </a:lnTo>
                  <a:lnTo>
                    <a:pt x="432" y="1848"/>
                  </a:lnTo>
                  <a:lnTo>
                    <a:pt x="416" y="1848"/>
                  </a:lnTo>
                  <a:lnTo>
                    <a:pt x="408" y="1848"/>
                  </a:lnTo>
                  <a:lnTo>
                    <a:pt x="400" y="1840"/>
                  </a:lnTo>
                  <a:lnTo>
                    <a:pt x="400" y="1824"/>
                  </a:lnTo>
                  <a:lnTo>
                    <a:pt x="400" y="1816"/>
                  </a:lnTo>
                  <a:lnTo>
                    <a:pt x="400" y="1808"/>
                  </a:lnTo>
                  <a:lnTo>
                    <a:pt x="392" y="1800"/>
                  </a:lnTo>
                  <a:lnTo>
                    <a:pt x="384" y="1776"/>
                  </a:lnTo>
                  <a:lnTo>
                    <a:pt x="376" y="1760"/>
                  </a:lnTo>
                  <a:lnTo>
                    <a:pt x="368" y="1752"/>
                  </a:lnTo>
                  <a:lnTo>
                    <a:pt x="368" y="1736"/>
                  </a:lnTo>
                  <a:lnTo>
                    <a:pt x="368" y="1720"/>
                  </a:lnTo>
                  <a:lnTo>
                    <a:pt x="360" y="1696"/>
                  </a:lnTo>
                  <a:lnTo>
                    <a:pt x="344" y="1664"/>
                  </a:lnTo>
                  <a:lnTo>
                    <a:pt x="336" y="1656"/>
                  </a:lnTo>
                  <a:lnTo>
                    <a:pt x="328" y="1648"/>
                  </a:lnTo>
                  <a:lnTo>
                    <a:pt x="328" y="1640"/>
                  </a:lnTo>
                  <a:lnTo>
                    <a:pt x="328" y="1632"/>
                  </a:lnTo>
                  <a:lnTo>
                    <a:pt x="328" y="1616"/>
                  </a:lnTo>
                  <a:lnTo>
                    <a:pt x="336" y="1600"/>
                  </a:lnTo>
                  <a:lnTo>
                    <a:pt x="344" y="1576"/>
                  </a:lnTo>
                  <a:lnTo>
                    <a:pt x="352" y="1568"/>
                  </a:lnTo>
                  <a:lnTo>
                    <a:pt x="352" y="1552"/>
                  </a:lnTo>
                  <a:lnTo>
                    <a:pt x="344" y="1544"/>
                  </a:lnTo>
                  <a:lnTo>
                    <a:pt x="344" y="1536"/>
                  </a:lnTo>
                  <a:lnTo>
                    <a:pt x="344" y="1520"/>
                  </a:lnTo>
                  <a:lnTo>
                    <a:pt x="336" y="1504"/>
                  </a:lnTo>
                  <a:lnTo>
                    <a:pt x="328" y="1488"/>
                  </a:lnTo>
                  <a:lnTo>
                    <a:pt x="328" y="1480"/>
                  </a:lnTo>
                  <a:lnTo>
                    <a:pt x="320" y="1472"/>
                  </a:lnTo>
                  <a:lnTo>
                    <a:pt x="304" y="1456"/>
                  </a:lnTo>
                  <a:lnTo>
                    <a:pt x="296" y="1448"/>
                  </a:lnTo>
                  <a:lnTo>
                    <a:pt x="296" y="1440"/>
                  </a:lnTo>
                  <a:lnTo>
                    <a:pt x="304" y="1424"/>
                  </a:lnTo>
                  <a:lnTo>
                    <a:pt x="304" y="1416"/>
                  </a:lnTo>
                  <a:lnTo>
                    <a:pt x="304" y="1408"/>
                  </a:lnTo>
                  <a:lnTo>
                    <a:pt x="304" y="1400"/>
                  </a:lnTo>
                  <a:lnTo>
                    <a:pt x="304" y="1384"/>
                  </a:lnTo>
                  <a:lnTo>
                    <a:pt x="296" y="1384"/>
                  </a:lnTo>
                  <a:lnTo>
                    <a:pt x="296" y="1392"/>
                  </a:lnTo>
                  <a:lnTo>
                    <a:pt x="288" y="1384"/>
                  </a:lnTo>
                  <a:lnTo>
                    <a:pt x="280" y="1384"/>
                  </a:lnTo>
                  <a:lnTo>
                    <a:pt x="272" y="1384"/>
                  </a:lnTo>
                  <a:lnTo>
                    <a:pt x="264" y="1384"/>
                  </a:lnTo>
                  <a:lnTo>
                    <a:pt x="256" y="1376"/>
                  </a:lnTo>
                  <a:lnTo>
                    <a:pt x="248" y="1368"/>
                  </a:lnTo>
                  <a:lnTo>
                    <a:pt x="240" y="1368"/>
                  </a:lnTo>
                  <a:lnTo>
                    <a:pt x="224" y="1368"/>
                  </a:lnTo>
                  <a:lnTo>
                    <a:pt x="216" y="1368"/>
                  </a:lnTo>
                  <a:lnTo>
                    <a:pt x="208" y="1368"/>
                  </a:lnTo>
                  <a:lnTo>
                    <a:pt x="192" y="1376"/>
                  </a:lnTo>
                  <a:lnTo>
                    <a:pt x="184" y="1376"/>
                  </a:lnTo>
                  <a:lnTo>
                    <a:pt x="176" y="1376"/>
                  </a:lnTo>
                  <a:lnTo>
                    <a:pt x="160" y="1376"/>
                  </a:lnTo>
                  <a:lnTo>
                    <a:pt x="144" y="1376"/>
                  </a:lnTo>
                  <a:lnTo>
                    <a:pt x="136" y="1376"/>
                  </a:lnTo>
                  <a:lnTo>
                    <a:pt x="128" y="1376"/>
                  </a:lnTo>
                  <a:lnTo>
                    <a:pt x="120" y="1376"/>
                  </a:lnTo>
                  <a:lnTo>
                    <a:pt x="112" y="1384"/>
                  </a:lnTo>
                  <a:lnTo>
                    <a:pt x="104" y="1384"/>
                  </a:lnTo>
                  <a:lnTo>
                    <a:pt x="96" y="1384"/>
                  </a:lnTo>
                  <a:lnTo>
                    <a:pt x="80" y="1376"/>
                  </a:lnTo>
                  <a:lnTo>
                    <a:pt x="72" y="1360"/>
                  </a:lnTo>
                  <a:lnTo>
                    <a:pt x="64" y="1360"/>
                  </a:lnTo>
                  <a:lnTo>
                    <a:pt x="56" y="1352"/>
                  </a:lnTo>
                  <a:lnTo>
                    <a:pt x="48" y="1344"/>
                  </a:lnTo>
                  <a:lnTo>
                    <a:pt x="48" y="1336"/>
                  </a:lnTo>
                  <a:lnTo>
                    <a:pt x="40" y="1328"/>
                  </a:lnTo>
                  <a:lnTo>
                    <a:pt x="32" y="1320"/>
                  </a:lnTo>
                  <a:lnTo>
                    <a:pt x="24" y="1320"/>
                  </a:lnTo>
                  <a:lnTo>
                    <a:pt x="24" y="1312"/>
                  </a:lnTo>
                  <a:lnTo>
                    <a:pt x="16" y="1304"/>
                  </a:lnTo>
                  <a:lnTo>
                    <a:pt x="8" y="1296"/>
                  </a:lnTo>
                  <a:lnTo>
                    <a:pt x="8" y="1288"/>
                  </a:lnTo>
                  <a:lnTo>
                    <a:pt x="8" y="1280"/>
                  </a:lnTo>
                  <a:lnTo>
                    <a:pt x="8" y="1272"/>
                  </a:lnTo>
                  <a:lnTo>
                    <a:pt x="0" y="1264"/>
                  </a:lnTo>
                  <a:lnTo>
                    <a:pt x="8" y="1248"/>
                  </a:lnTo>
                  <a:lnTo>
                    <a:pt x="16" y="1240"/>
                  </a:lnTo>
                  <a:lnTo>
                    <a:pt x="16" y="1224"/>
                  </a:lnTo>
                  <a:lnTo>
                    <a:pt x="16" y="1200"/>
                  </a:lnTo>
                  <a:lnTo>
                    <a:pt x="8" y="1192"/>
                  </a:lnTo>
                  <a:lnTo>
                    <a:pt x="8" y="1184"/>
                  </a:lnTo>
                  <a:lnTo>
                    <a:pt x="8" y="1176"/>
                  </a:lnTo>
                  <a:lnTo>
                    <a:pt x="16" y="1168"/>
                  </a:lnTo>
                  <a:lnTo>
                    <a:pt x="16" y="1160"/>
                  </a:lnTo>
                  <a:lnTo>
                    <a:pt x="24" y="1144"/>
                  </a:lnTo>
                  <a:lnTo>
                    <a:pt x="32" y="1136"/>
                  </a:lnTo>
                  <a:lnTo>
                    <a:pt x="40" y="1120"/>
                  </a:lnTo>
                  <a:lnTo>
                    <a:pt x="48" y="1112"/>
                  </a:lnTo>
                  <a:lnTo>
                    <a:pt x="56" y="1104"/>
                  </a:lnTo>
                  <a:lnTo>
                    <a:pt x="72" y="1096"/>
                  </a:lnTo>
                  <a:lnTo>
                    <a:pt x="80" y="1072"/>
                  </a:lnTo>
                  <a:lnTo>
                    <a:pt x="88" y="1056"/>
                  </a:lnTo>
                  <a:lnTo>
                    <a:pt x="88" y="1048"/>
                  </a:lnTo>
                  <a:lnTo>
                    <a:pt x="96" y="1032"/>
                  </a:lnTo>
                  <a:lnTo>
                    <a:pt x="104" y="1032"/>
                  </a:lnTo>
                  <a:lnTo>
                    <a:pt x="112" y="1024"/>
                  </a:lnTo>
                  <a:lnTo>
                    <a:pt x="120" y="1024"/>
                  </a:lnTo>
                  <a:lnTo>
                    <a:pt x="120" y="1016"/>
                  </a:lnTo>
                  <a:lnTo>
                    <a:pt x="120" y="1008"/>
                  </a:lnTo>
                  <a:lnTo>
                    <a:pt x="128" y="1000"/>
                  </a:lnTo>
                  <a:lnTo>
                    <a:pt x="136" y="992"/>
                  </a:lnTo>
                  <a:lnTo>
                    <a:pt x="144" y="1000"/>
                  </a:lnTo>
                  <a:lnTo>
                    <a:pt x="152" y="1000"/>
                  </a:lnTo>
                  <a:lnTo>
                    <a:pt x="160" y="1000"/>
                  </a:lnTo>
                  <a:lnTo>
                    <a:pt x="168" y="1000"/>
                  </a:lnTo>
                  <a:lnTo>
                    <a:pt x="176" y="1000"/>
                  </a:lnTo>
                  <a:lnTo>
                    <a:pt x="184" y="1000"/>
                  </a:lnTo>
                  <a:lnTo>
                    <a:pt x="184" y="992"/>
                  </a:lnTo>
                  <a:lnTo>
                    <a:pt x="192" y="992"/>
                  </a:lnTo>
                  <a:lnTo>
                    <a:pt x="200" y="992"/>
                  </a:lnTo>
                  <a:lnTo>
                    <a:pt x="208" y="984"/>
                  </a:lnTo>
                  <a:lnTo>
                    <a:pt x="232" y="984"/>
                  </a:lnTo>
                  <a:lnTo>
                    <a:pt x="248" y="984"/>
                  </a:lnTo>
                  <a:lnTo>
                    <a:pt x="256" y="984"/>
                  </a:lnTo>
                  <a:lnTo>
                    <a:pt x="264" y="984"/>
                  </a:lnTo>
                  <a:lnTo>
                    <a:pt x="272" y="984"/>
                  </a:lnTo>
                  <a:lnTo>
                    <a:pt x="288" y="976"/>
                  </a:lnTo>
                  <a:lnTo>
                    <a:pt x="296" y="976"/>
                  </a:lnTo>
                  <a:lnTo>
                    <a:pt x="304" y="976"/>
                  </a:lnTo>
                  <a:lnTo>
                    <a:pt x="312" y="984"/>
                  </a:lnTo>
                  <a:lnTo>
                    <a:pt x="320" y="984"/>
                  </a:lnTo>
                  <a:lnTo>
                    <a:pt x="320" y="992"/>
                  </a:lnTo>
                  <a:lnTo>
                    <a:pt x="320" y="1000"/>
                  </a:lnTo>
                  <a:lnTo>
                    <a:pt x="320" y="1008"/>
                  </a:lnTo>
                  <a:lnTo>
                    <a:pt x="312" y="1008"/>
                  </a:lnTo>
                  <a:lnTo>
                    <a:pt x="312" y="1016"/>
                  </a:lnTo>
                  <a:lnTo>
                    <a:pt x="312" y="1024"/>
                  </a:lnTo>
                  <a:lnTo>
                    <a:pt x="320" y="1024"/>
                  </a:lnTo>
                  <a:lnTo>
                    <a:pt x="328" y="1032"/>
                  </a:lnTo>
                  <a:lnTo>
                    <a:pt x="336" y="1040"/>
                  </a:lnTo>
                  <a:lnTo>
                    <a:pt x="344" y="1040"/>
                  </a:lnTo>
                  <a:lnTo>
                    <a:pt x="360" y="1040"/>
                  </a:lnTo>
                  <a:lnTo>
                    <a:pt x="368" y="1048"/>
                  </a:lnTo>
                  <a:lnTo>
                    <a:pt x="368" y="1056"/>
                  </a:lnTo>
                  <a:lnTo>
                    <a:pt x="376" y="1056"/>
                  </a:lnTo>
                  <a:lnTo>
                    <a:pt x="384" y="1056"/>
                  </a:lnTo>
                  <a:lnTo>
                    <a:pt x="392" y="1064"/>
                  </a:lnTo>
                  <a:lnTo>
                    <a:pt x="408" y="1072"/>
                  </a:lnTo>
                  <a:lnTo>
                    <a:pt x="416" y="1072"/>
                  </a:lnTo>
                  <a:lnTo>
                    <a:pt x="424" y="1064"/>
                  </a:lnTo>
                  <a:lnTo>
                    <a:pt x="416" y="1056"/>
                  </a:lnTo>
                  <a:lnTo>
                    <a:pt x="424" y="1048"/>
                  </a:lnTo>
                  <a:lnTo>
                    <a:pt x="424" y="1040"/>
                  </a:lnTo>
                  <a:lnTo>
                    <a:pt x="440" y="1040"/>
                  </a:lnTo>
                  <a:lnTo>
                    <a:pt x="456" y="1040"/>
                  </a:lnTo>
                  <a:lnTo>
                    <a:pt x="464" y="1048"/>
                  </a:lnTo>
                  <a:lnTo>
                    <a:pt x="480" y="1048"/>
                  </a:lnTo>
                  <a:lnTo>
                    <a:pt x="480" y="1056"/>
                  </a:lnTo>
                  <a:lnTo>
                    <a:pt x="504" y="1056"/>
                  </a:lnTo>
                  <a:lnTo>
                    <a:pt x="520" y="1064"/>
                  </a:lnTo>
                  <a:lnTo>
                    <a:pt x="536" y="1056"/>
                  </a:lnTo>
                  <a:lnTo>
                    <a:pt x="552" y="1056"/>
                  </a:lnTo>
                  <a:lnTo>
                    <a:pt x="560" y="1056"/>
                  </a:lnTo>
                  <a:lnTo>
                    <a:pt x="560" y="1064"/>
                  </a:lnTo>
                  <a:lnTo>
                    <a:pt x="568" y="1064"/>
                  </a:lnTo>
                  <a:lnTo>
                    <a:pt x="584" y="1064"/>
                  </a:lnTo>
                  <a:lnTo>
                    <a:pt x="584" y="1056"/>
                  </a:lnTo>
                  <a:lnTo>
                    <a:pt x="592" y="1040"/>
                  </a:lnTo>
                  <a:lnTo>
                    <a:pt x="600" y="1024"/>
                  </a:lnTo>
                  <a:lnTo>
                    <a:pt x="600" y="1016"/>
                  </a:lnTo>
                  <a:lnTo>
                    <a:pt x="600" y="1000"/>
                  </a:lnTo>
                  <a:lnTo>
                    <a:pt x="600" y="992"/>
                  </a:lnTo>
                  <a:lnTo>
                    <a:pt x="600" y="984"/>
                  </a:lnTo>
                  <a:lnTo>
                    <a:pt x="592" y="984"/>
                  </a:lnTo>
                  <a:lnTo>
                    <a:pt x="584" y="984"/>
                  </a:lnTo>
                  <a:lnTo>
                    <a:pt x="568" y="992"/>
                  </a:lnTo>
                  <a:lnTo>
                    <a:pt x="560" y="992"/>
                  </a:lnTo>
                  <a:lnTo>
                    <a:pt x="552" y="984"/>
                  </a:lnTo>
                  <a:lnTo>
                    <a:pt x="544" y="984"/>
                  </a:lnTo>
                  <a:lnTo>
                    <a:pt x="544" y="992"/>
                  </a:lnTo>
                  <a:lnTo>
                    <a:pt x="536" y="992"/>
                  </a:lnTo>
                  <a:lnTo>
                    <a:pt x="528" y="992"/>
                  </a:lnTo>
                  <a:lnTo>
                    <a:pt x="520" y="992"/>
                  </a:lnTo>
                  <a:lnTo>
                    <a:pt x="512" y="984"/>
                  </a:lnTo>
                  <a:lnTo>
                    <a:pt x="504" y="976"/>
                  </a:lnTo>
                  <a:lnTo>
                    <a:pt x="504" y="968"/>
                  </a:lnTo>
                  <a:lnTo>
                    <a:pt x="504" y="960"/>
                  </a:lnTo>
                  <a:lnTo>
                    <a:pt x="504" y="952"/>
                  </a:lnTo>
                  <a:lnTo>
                    <a:pt x="496" y="952"/>
                  </a:lnTo>
                  <a:lnTo>
                    <a:pt x="496" y="944"/>
                  </a:lnTo>
                  <a:lnTo>
                    <a:pt x="504" y="936"/>
                  </a:lnTo>
                  <a:lnTo>
                    <a:pt x="512" y="936"/>
                  </a:lnTo>
                  <a:lnTo>
                    <a:pt x="512" y="928"/>
                  </a:lnTo>
                  <a:lnTo>
                    <a:pt x="520" y="928"/>
                  </a:lnTo>
                  <a:lnTo>
                    <a:pt x="528" y="928"/>
                  </a:lnTo>
                  <a:lnTo>
                    <a:pt x="528" y="920"/>
                  </a:lnTo>
                  <a:lnTo>
                    <a:pt x="520" y="920"/>
                  </a:lnTo>
                  <a:lnTo>
                    <a:pt x="536" y="920"/>
                  </a:lnTo>
                  <a:lnTo>
                    <a:pt x="544" y="920"/>
                  </a:lnTo>
                  <a:lnTo>
                    <a:pt x="552" y="920"/>
                  </a:lnTo>
                  <a:lnTo>
                    <a:pt x="568" y="912"/>
                  </a:lnTo>
                  <a:lnTo>
                    <a:pt x="576" y="912"/>
                  </a:lnTo>
                  <a:lnTo>
                    <a:pt x="592" y="912"/>
                  </a:lnTo>
                  <a:lnTo>
                    <a:pt x="600" y="912"/>
                  </a:lnTo>
                  <a:lnTo>
                    <a:pt x="608" y="920"/>
                  </a:lnTo>
                  <a:lnTo>
                    <a:pt x="616" y="920"/>
                  </a:lnTo>
                  <a:lnTo>
                    <a:pt x="624" y="920"/>
                  </a:lnTo>
                  <a:lnTo>
                    <a:pt x="640" y="920"/>
                  </a:lnTo>
                  <a:lnTo>
                    <a:pt x="648" y="920"/>
                  </a:lnTo>
                  <a:lnTo>
                    <a:pt x="656" y="920"/>
                  </a:lnTo>
                  <a:lnTo>
                    <a:pt x="664" y="912"/>
                  </a:lnTo>
                  <a:lnTo>
                    <a:pt x="664" y="904"/>
                  </a:lnTo>
                  <a:lnTo>
                    <a:pt x="656" y="896"/>
                  </a:lnTo>
                  <a:lnTo>
                    <a:pt x="648" y="888"/>
                  </a:lnTo>
                  <a:lnTo>
                    <a:pt x="632" y="880"/>
                  </a:lnTo>
                  <a:lnTo>
                    <a:pt x="616" y="872"/>
                  </a:lnTo>
                  <a:lnTo>
                    <a:pt x="608" y="864"/>
                  </a:lnTo>
                  <a:lnTo>
                    <a:pt x="616" y="856"/>
                  </a:lnTo>
                  <a:lnTo>
                    <a:pt x="624" y="848"/>
                  </a:lnTo>
                  <a:lnTo>
                    <a:pt x="616" y="848"/>
                  </a:lnTo>
                  <a:lnTo>
                    <a:pt x="624" y="840"/>
                  </a:lnTo>
                  <a:lnTo>
                    <a:pt x="632" y="832"/>
                  </a:lnTo>
                  <a:lnTo>
                    <a:pt x="624" y="832"/>
                  </a:lnTo>
                  <a:lnTo>
                    <a:pt x="616" y="840"/>
                  </a:lnTo>
                  <a:lnTo>
                    <a:pt x="608" y="840"/>
                  </a:lnTo>
                  <a:lnTo>
                    <a:pt x="600" y="840"/>
                  </a:lnTo>
                  <a:lnTo>
                    <a:pt x="584" y="840"/>
                  </a:lnTo>
                  <a:lnTo>
                    <a:pt x="576" y="848"/>
                  </a:lnTo>
                  <a:lnTo>
                    <a:pt x="584" y="848"/>
                  </a:lnTo>
                  <a:lnTo>
                    <a:pt x="592" y="856"/>
                  </a:lnTo>
                  <a:lnTo>
                    <a:pt x="600" y="864"/>
                  </a:lnTo>
                  <a:lnTo>
                    <a:pt x="584" y="864"/>
                  </a:lnTo>
                  <a:lnTo>
                    <a:pt x="576" y="872"/>
                  </a:lnTo>
                  <a:lnTo>
                    <a:pt x="576" y="864"/>
                  </a:lnTo>
                  <a:lnTo>
                    <a:pt x="568" y="864"/>
                  </a:lnTo>
                  <a:lnTo>
                    <a:pt x="560" y="856"/>
                  </a:lnTo>
                  <a:lnTo>
                    <a:pt x="568" y="856"/>
                  </a:lnTo>
                  <a:lnTo>
                    <a:pt x="568" y="848"/>
                  </a:lnTo>
                  <a:lnTo>
                    <a:pt x="576" y="848"/>
                  </a:lnTo>
                  <a:lnTo>
                    <a:pt x="568" y="848"/>
                  </a:lnTo>
                  <a:lnTo>
                    <a:pt x="560" y="848"/>
                  </a:lnTo>
                  <a:lnTo>
                    <a:pt x="552" y="848"/>
                  </a:lnTo>
                  <a:lnTo>
                    <a:pt x="552" y="840"/>
                  </a:lnTo>
                  <a:lnTo>
                    <a:pt x="544" y="840"/>
                  </a:lnTo>
                  <a:lnTo>
                    <a:pt x="536" y="840"/>
                  </a:lnTo>
                  <a:lnTo>
                    <a:pt x="528" y="848"/>
                  </a:lnTo>
                  <a:lnTo>
                    <a:pt x="528" y="856"/>
                  </a:lnTo>
                  <a:lnTo>
                    <a:pt x="528" y="864"/>
                  </a:lnTo>
                  <a:lnTo>
                    <a:pt x="520" y="872"/>
                  </a:lnTo>
                  <a:lnTo>
                    <a:pt x="520" y="880"/>
                  </a:lnTo>
                  <a:lnTo>
                    <a:pt x="520" y="888"/>
                  </a:lnTo>
                  <a:lnTo>
                    <a:pt x="512" y="888"/>
                  </a:lnTo>
                  <a:lnTo>
                    <a:pt x="512" y="896"/>
                  </a:lnTo>
                  <a:lnTo>
                    <a:pt x="504" y="904"/>
                  </a:lnTo>
                  <a:lnTo>
                    <a:pt x="512" y="912"/>
                  </a:lnTo>
                  <a:lnTo>
                    <a:pt x="512" y="920"/>
                  </a:lnTo>
                  <a:lnTo>
                    <a:pt x="520" y="920"/>
                  </a:lnTo>
                  <a:lnTo>
                    <a:pt x="520" y="928"/>
                  </a:lnTo>
                  <a:lnTo>
                    <a:pt x="512" y="928"/>
                  </a:lnTo>
                  <a:lnTo>
                    <a:pt x="504" y="928"/>
                  </a:lnTo>
                  <a:lnTo>
                    <a:pt x="504" y="936"/>
                  </a:lnTo>
                  <a:lnTo>
                    <a:pt x="496" y="936"/>
                  </a:lnTo>
                  <a:lnTo>
                    <a:pt x="496" y="928"/>
                  </a:lnTo>
                  <a:lnTo>
                    <a:pt x="488" y="928"/>
                  </a:lnTo>
                  <a:lnTo>
                    <a:pt x="480" y="928"/>
                  </a:lnTo>
                  <a:lnTo>
                    <a:pt x="464" y="936"/>
                  </a:lnTo>
                  <a:lnTo>
                    <a:pt x="472" y="936"/>
                  </a:lnTo>
                  <a:lnTo>
                    <a:pt x="464" y="944"/>
                  </a:lnTo>
                  <a:lnTo>
                    <a:pt x="456" y="936"/>
                  </a:lnTo>
                  <a:lnTo>
                    <a:pt x="456" y="952"/>
                  </a:lnTo>
                  <a:lnTo>
                    <a:pt x="464" y="960"/>
                  </a:lnTo>
                  <a:lnTo>
                    <a:pt x="472" y="968"/>
                  </a:lnTo>
                  <a:lnTo>
                    <a:pt x="464" y="968"/>
                  </a:lnTo>
                  <a:lnTo>
                    <a:pt x="456" y="968"/>
                  </a:lnTo>
                  <a:lnTo>
                    <a:pt x="456" y="976"/>
                  </a:lnTo>
                  <a:lnTo>
                    <a:pt x="456" y="984"/>
                  </a:lnTo>
                  <a:lnTo>
                    <a:pt x="456" y="992"/>
                  </a:lnTo>
                  <a:lnTo>
                    <a:pt x="448" y="992"/>
                  </a:lnTo>
                  <a:lnTo>
                    <a:pt x="440" y="984"/>
                  </a:lnTo>
                  <a:lnTo>
                    <a:pt x="440" y="976"/>
                  </a:lnTo>
                  <a:lnTo>
                    <a:pt x="432" y="968"/>
                  </a:lnTo>
                  <a:lnTo>
                    <a:pt x="440" y="960"/>
                  </a:lnTo>
                  <a:lnTo>
                    <a:pt x="448" y="960"/>
                  </a:lnTo>
                  <a:lnTo>
                    <a:pt x="448" y="968"/>
                  </a:lnTo>
                  <a:lnTo>
                    <a:pt x="448" y="960"/>
                  </a:lnTo>
                  <a:lnTo>
                    <a:pt x="432" y="960"/>
                  </a:lnTo>
                  <a:lnTo>
                    <a:pt x="424" y="952"/>
                  </a:lnTo>
                  <a:lnTo>
                    <a:pt x="424" y="944"/>
                  </a:lnTo>
                  <a:lnTo>
                    <a:pt x="416" y="936"/>
                  </a:lnTo>
                  <a:lnTo>
                    <a:pt x="416" y="928"/>
                  </a:lnTo>
                  <a:lnTo>
                    <a:pt x="416" y="920"/>
                  </a:lnTo>
                  <a:lnTo>
                    <a:pt x="416" y="912"/>
                  </a:lnTo>
                  <a:lnTo>
                    <a:pt x="408" y="912"/>
                  </a:lnTo>
                  <a:lnTo>
                    <a:pt x="400" y="904"/>
                  </a:lnTo>
                  <a:lnTo>
                    <a:pt x="392" y="896"/>
                  </a:lnTo>
                  <a:lnTo>
                    <a:pt x="376" y="888"/>
                  </a:lnTo>
                  <a:lnTo>
                    <a:pt x="368" y="880"/>
                  </a:lnTo>
                  <a:lnTo>
                    <a:pt x="368" y="872"/>
                  </a:lnTo>
                  <a:lnTo>
                    <a:pt x="360" y="864"/>
                  </a:lnTo>
                  <a:lnTo>
                    <a:pt x="352" y="864"/>
                  </a:lnTo>
                  <a:lnTo>
                    <a:pt x="352" y="856"/>
                  </a:lnTo>
                  <a:lnTo>
                    <a:pt x="344" y="856"/>
                  </a:lnTo>
                  <a:lnTo>
                    <a:pt x="336" y="864"/>
                  </a:lnTo>
                  <a:lnTo>
                    <a:pt x="336" y="872"/>
                  </a:lnTo>
                  <a:lnTo>
                    <a:pt x="344" y="880"/>
                  </a:lnTo>
                  <a:lnTo>
                    <a:pt x="352" y="888"/>
                  </a:lnTo>
                  <a:lnTo>
                    <a:pt x="360" y="896"/>
                  </a:lnTo>
                  <a:lnTo>
                    <a:pt x="368" y="912"/>
                  </a:lnTo>
                  <a:lnTo>
                    <a:pt x="376" y="912"/>
                  </a:lnTo>
                  <a:lnTo>
                    <a:pt x="376" y="920"/>
                  </a:lnTo>
                  <a:lnTo>
                    <a:pt x="384" y="920"/>
                  </a:lnTo>
                  <a:lnTo>
                    <a:pt x="392" y="920"/>
                  </a:lnTo>
                  <a:lnTo>
                    <a:pt x="400" y="928"/>
                  </a:lnTo>
                  <a:lnTo>
                    <a:pt x="400" y="936"/>
                  </a:lnTo>
                  <a:lnTo>
                    <a:pt x="400" y="944"/>
                  </a:lnTo>
                  <a:lnTo>
                    <a:pt x="400" y="936"/>
                  </a:lnTo>
                  <a:lnTo>
                    <a:pt x="392" y="928"/>
                  </a:lnTo>
                  <a:lnTo>
                    <a:pt x="384" y="928"/>
                  </a:lnTo>
                  <a:lnTo>
                    <a:pt x="376" y="936"/>
                  </a:lnTo>
                  <a:lnTo>
                    <a:pt x="384" y="936"/>
                  </a:lnTo>
                  <a:lnTo>
                    <a:pt x="384" y="944"/>
                  </a:lnTo>
                  <a:lnTo>
                    <a:pt x="384" y="952"/>
                  </a:lnTo>
                  <a:lnTo>
                    <a:pt x="384" y="960"/>
                  </a:lnTo>
                  <a:lnTo>
                    <a:pt x="384" y="968"/>
                  </a:lnTo>
                  <a:lnTo>
                    <a:pt x="376" y="968"/>
                  </a:lnTo>
                  <a:lnTo>
                    <a:pt x="376" y="960"/>
                  </a:lnTo>
                  <a:lnTo>
                    <a:pt x="376" y="952"/>
                  </a:lnTo>
                  <a:lnTo>
                    <a:pt x="376" y="944"/>
                  </a:lnTo>
                  <a:lnTo>
                    <a:pt x="368" y="936"/>
                  </a:lnTo>
                  <a:lnTo>
                    <a:pt x="360" y="928"/>
                  </a:lnTo>
                  <a:lnTo>
                    <a:pt x="352" y="928"/>
                  </a:lnTo>
                  <a:lnTo>
                    <a:pt x="344" y="920"/>
                  </a:lnTo>
                  <a:lnTo>
                    <a:pt x="336" y="912"/>
                  </a:lnTo>
                  <a:lnTo>
                    <a:pt x="328" y="904"/>
                  </a:lnTo>
                  <a:lnTo>
                    <a:pt x="320" y="896"/>
                  </a:lnTo>
                  <a:lnTo>
                    <a:pt x="312" y="888"/>
                  </a:lnTo>
                  <a:lnTo>
                    <a:pt x="304" y="880"/>
                  </a:lnTo>
                  <a:lnTo>
                    <a:pt x="296" y="872"/>
                  </a:lnTo>
                  <a:lnTo>
                    <a:pt x="288" y="872"/>
                  </a:lnTo>
                  <a:lnTo>
                    <a:pt x="280" y="880"/>
                  </a:lnTo>
                  <a:lnTo>
                    <a:pt x="272" y="896"/>
                  </a:lnTo>
                  <a:lnTo>
                    <a:pt x="264" y="896"/>
                  </a:lnTo>
                  <a:lnTo>
                    <a:pt x="248" y="888"/>
                  </a:lnTo>
                  <a:lnTo>
                    <a:pt x="240" y="888"/>
                  </a:lnTo>
                  <a:lnTo>
                    <a:pt x="232" y="896"/>
                  </a:lnTo>
                  <a:lnTo>
                    <a:pt x="232" y="904"/>
                  </a:lnTo>
                  <a:lnTo>
                    <a:pt x="224" y="920"/>
                  </a:lnTo>
                  <a:lnTo>
                    <a:pt x="216" y="920"/>
                  </a:lnTo>
                  <a:lnTo>
                    <a:pt x="208" y="928"/>
                  </a:lnTo>
                  <a:lnTo>
                    <a:pt x="200" y="936"/>
                  </a:lnTo>
                  <a:lnTo>
                    <a:pt x="192" y="952"/>
                  </a:lnTo>
                  <a:lnTo>
                    <a:pt x="192" y="960"/>
                  </a:lnTo>
                  <a:lnTo>
                    <a:pt x="200" y="960"/>
                  </a:lnTo>
                  <a:lnTo>
                    <a:pt x="192" y="968"/>
                  </a:lnTo>
                  <a:lnTo>
                    <a:pt x="184" y="976"/>
                  </a:lnTo>
                  <a:lnTo>
                    <a:pt x="176" y="976"/>
                  </a:lnTo>
                  <a:lnTo>
                    <a:pt x="176" y="984"/>
                  </a:lnTo>
                  <a:lnTo>
                    <a:pt x="160" y="984"/>
                  </a:lnTo>
                  <a:lnTo>
                    <a:pt x="152" y="984"/>
                  </a:lnTo>
                  <a:lnTo>
                    <a:pt x="144" y="984"/>
                  </a:lnTo>
                  <a:lnTo>
                    <a:pt x="136" y="992"/>
                  </a:lnTo>
                  <a:lnTo>
                    <a:pt x="128" y="992"/>
                  </a:lnTo>
                  <a:lnTo>
                    <a:pt x="120" y="984"/>
                  </a:lnTo>
                  <a:lnTo>
                    <a:pt x="112" y="976"/>
                  </a:lnTo>
                  <a:lnTo>
                    <a:pt x="112" y="984"/>
                  </a:lnTo>
                  <a:lnTo>
                    <a:pt x="104" y="984"/>
                  </a:lnTo>
                  <a:lnTo>
                    <a:pt x="96" y="976"/>
                  </a:lnTo>
                  <a:lnTo>
                    <a:pt x="96" y="968"/>
                  </a:lnTo>
                  <a:lnTo>
                    <a:pt x="88" y="952"/>
                  </a:lnTo>
                  <a:lnTo>
                    <a:pt x="88" y="944"/>
                  </a:lnTo>
                  <a:lnTo>
                    <a:pt x="96" y="936"/>
                  </a:lnTo>
                  <a:lnTo>
                    <a:pt x="96" y="928"/>
                  </a:lnTo>
                  <a:lnTo>
                    <a:pt x="96" y="920"/>
                  </a:lnTo>
                  <a:lnTo>
                    <a:pt x="96" y="912"/>
                  </a:lnTo>
                  <a:lnTo>
                    <a:pt x="96" y="904"/>
                  </a:lnTo>
                  <a:lnTo>
                    <a:pt x="96" y="896"/>
                  </a:lnTo>
                  <a:lnTo>
                    <a:pt x="88" y="888"/>
                  </a:lnTo>
                  <a:lnTo>
                    <a:pt x="96" y="888"/>
                  </a:lnTo>
                  <a:lnTo>
                    <a:pt x="104" y="880"/>
                  </a:lnTo>
                  <a:lnTo>
                    <a:pt x="112" y="880"/>
                  </a:lnTo>
                  <a:lnTo>
                    <a:pt x="120" y="888"/>
                  </a:lnTo>
                  <a:lnTo>
                    <a:pt x="128" y="888"/>
                  </a:lnTo>
                  <a:lnTo>
                    <a:pt x="136" y="888"/>
                  </a:lnTo>
                  <a:lnTo>
                    <a:pt x="144" y="888"/>
                  </a:lnTo>
                  <a:lnTo>
                    <a:pt x="152" y="888"/>
                  </a:lnTo>
                  <a:lnTo>
                    <a:pt x="160" y="888"/>
                  </a:lnTo>
                  <a:lnTo>
                    <a:pt x="176" y="888"/>
                  </a:lnTo>
                  <a:lnTo>
                    <a:pt x="184" y="888"/>
                  </a:lnTo>
                  <a:lnTo>
                    <a:pt x="184" y="880"/>
                  </a:lnTo>
                  <a:lnTo>
                    <a:pt x="184" y="872"/>
                  </a:lnTo>
                  <a:lnTo>
                    <a:pt x="184" y="864"/>
                  </a:lnTo>
                  <a:lnTo>
                    <a:pt x="184" y="856"/>
                  </a:lnTo>
                  <a:lnTo>
                    <a:pt x="184" y="848"/>
                  </a:lnTo>
                  <a:lnTo>
                    <a:pt x="176" y="840"/>
                  </a:lnTo>
                  <a:lnTo>
                    <a:pt x="168" y="832"/>
                  </a:lnTo>
                  <a:lnTo>
                    <a:pt x="152" y="824"/>
                  </a:lnTo>
                  <a:lnTo>
                    <a:pt x="144" y="824"/>
                  </a:lnTo>
                  <a:lnTo>
                    <a:pt x="144" y="816"/>
                  </a:lnTo>
                  <a:lnTo>
                    <a:pt x="152" y="808"/>
                  </a:lnTo>
                  <a:lnTo>
                    <a:pt x="160" y="808"/>
                  </a:lnTo>
                  <a:lnTo>
                    <a:pt x="168" y="816"/>
                  </a:lnTo>
                  <a:lnTo>
                    <a:pt x="176" y="808"/>
                  </a:lnTo>
                  <a:lnTo>
                    <a:pt x="176" y="800"/>
                  </a:lnTo>
                  <a:lnTo>
                    <a:pt x="176" y="792"/>
                  </a:lnTo>
                  <a:lnTo>
                    <a:pt x="184" y="792"/>
                  </a:lnTo>
                  <a:lnTo>
                    <a:pt x="184" y="800"/>
                  </a:lnTo>
                  <a:lnTo>
                    <a:pt x="192" y="800"/>
                  </a:lnTo>
                  <a:lnTo>
                    <a:pt x="200" y="800"/>
                  </a:lnTo>
                  <a:lnTo>
                    <a:pt x="208" y="800"/>
                  </a:lnTo>
                  <a:lnTo>
                    <a:pt x="200" y="800"/>
                  </a:lnTo>
                  <a:lnTo>
                    <a:pt x="200" y="792"/>
                  </a:lnTo>
                  <a:lnTo>
                    <a:pt x="208" y="792"/>
                  </a:lnTo>
                  <a:lnTo>
                    <a:pt x="216" y="784"/>
                  </a:lnTo>
                  <a:lnTo>
                    <a:pt x="216" y="776"/>
                  </a:lnTo>
                  <a:lnTo>
                    <a:pt x="216" y="760"/>
                  </a:lnTo>
                  <a:lnTo>
                    <a:pt x="224" y="752"/>
                  </a:lnTo>
                  <a:lnTo>
                    <a:pt x="232" y="752"/>
                  </a:lnTo>
                  <a:lnTo>
                    <a:pt x="240" y="752"/>
                  </a:lnTo>
                  <a:lnTo>
                    <a:pt x="240" y="744"/>
                  </a:lnTo>
                  <a:lnTo>
                    <a:pt x="248" y="736"/>
                  </a:lnTo>
                  <a:lnTo>
                    <a:pt x="256" y="736"/>
                  </a:lnTo>
                  <a:lnTo>
                    <a:pt x="256" y="744"/>
                  </a:lnTo>
                  <a:lnTo>
                    <a:pt x="264" y="736"/>
                  </a:lnTo>
                  <a:lnTo>
                    <a:pt x="256" y="728"/>
                  </a:lnTo>
                  <a:lnTo>
                    <a:pt x="256" y="720"/>
                  </a:lnTo>
                  <a:lnTo>
                    <a:pt x="264" y="720"/>
                  </a:lnTo>
                  <a:lnTo>
                    <a:pt x="264" y="712"/>
                  </a:lnTo>
                  <a:lnTo>
                    <a:pt x="272" y="720"/>
                  </a:lnTo>
                  <a:lnTo>
                    <a:pt x="280" y="720"/>
                  </a:lnTo>
                  <a:lnTo>
                    <a:pt x="280" y="712"/>
                  </a:lnTo>
                  <a:lnTo>
                    <a:pt x="288" y="712"/>
                  </a:lnTo>
                  <a:lnTo>
                    <a:pt x="296" y="720"/>
                  </a:lnTo>
                  <a:lnTo>
                    <a:pt x="296" y="712"/>
                  </a:lnTo>
                  <a:lnTo>
                    <a:pt x="304" y="712"/>
                  </a:lnTo>
                  <a:lnTo>
                    <a:pt x="304" y="704"/>
                  </a:lnTo>
                  <a:lnTo>
                    <a:pt x="296" y="696"/>
                  </a:lnTo>
                  <a:lnTo>
                    <a:pt x="296" y="688"/>
                  </a:lnTo>
                  <a:lnTo>
                    <a:pt x="296" y="680"/>
                  </a:lnTo>
                  <a:lnTo>
                    <a:pt x="296" y="672"/>
                  </a:lnTo>
                  <a:lnTo>
                    <a:pt x="296" y="656"/>
                  </a:lnTo>
                  <a:lnTo>
                    <a:pt x="296" y="648"/>
                  </a:lnTo>
                  <a:lnTo>
                    <a:pt x="304" y="640"/>
                  </a:lnTo>
                  <a:lnTo>
                    <a:pt x="312" y="640"/>
                  </a:lnTo>
                  <a:lnTo>
                    <a:pt x="312" y="632"/>
                  </a:lnTo>
                  <a:lnTo>
                    <a:pt x="320" y="632"/>
                  </a:lnTo>
                  <a:lnTo>
                    <a:pt x="320" y="640"/>
                  </a:lnTo>
                  <a:lnTo>
                    <a:pt x="312" y="648"/>
                  </a:lnTo>
                  <a:lnTo>
                    <a:pt x="320" y="648"/>
                  </a:lnTo>
                  <a:lnTo>
                    <a:pt x="320" y="656"/>
                  </a:lnTo>
                  <a:lnTo>
                    <a:pt x="312" y="656"/>
                  </a:lnTo>
                  <a:lnTo>
                    <a:pt x="312" y="672"/>
                  </a:lnTo>
                  <a:lnTo>
                    <a:pt x="312" y="680"/>
                  </a:lnTo>
                  <a:lnTo>
                    <a:pt x="312" y="688"/>
                  </a:lnTo>
                  <a:lnTo>
                    <a:pt x="312" y="704"/>
                  </a:lnTo>
                  <a:lnTo>
                    <a:pt x="312" y="696"/>
                  </a:lnTo>
                  <a:lnTo>
                    <a:pt x="320" y="696"/>
                  </a:lnTo>
                  <a:lnTo>
                    <a:pt x="320" y="688"/>
                  </a:lnTo>
                  <a:lnTo>
                    <a:pt x="320" y="696"/>
                  </a:lnTo>
                  <a:lnTo>
                    <a:pt x="320" y="704"/>
                  </a:lnTo>
                  <a:lnTo>
                    <a:pt x="320" y="712"/>
                  </a:lnTo>
                  <a:lnTo>
                    <a:pt x="328" y="704"/>
                  </a:lnTo>
                  <a:lnTo>
                    <a:pt x="344" y="704"/>
                  </a:lnTo>
                  <a:lnTo>
                    <a:pt x="352" y="704"/>
                  </a:lnTo>
                  <a:lnTo>
                    <a:pt x="352" y="712"/>
                  </a:lnTo>
                  <a:lnTo>
                    <a:pt x="352" y="720"/>
                  </a:lnTo>
                  <a:lnTo>
                    <a:pt x="360" y="720"/>
                  </a:lnTo>
                  <a:lnTo>
                    <a:pt x="360" y="712"/>
                  </a:lnTo>
                  <a:lnTo>
                    <a:pt x="368" y="704"/>
                  </a:lnTo>
                  <a:lnTo>
                    <a:pt x="376" y="704"/>
                  </a:lnTo>
                  <a:lnTo>
                    <a:pt x="384" y="704"/>
                  </a:lnTo>
                  <a:lnTo>
                    <a:pt x="400" y="704"/>
                  </a:lnTo>
                  <a:lnTo>
                    <a:pt x="408" y="704"/>
                  </a:lnTo>
                  <a:lnTo>
                    <a:pt x="416" y="704"/>
                  </a:lnTo>
                  <a:lnTo>
                    <a:pt x="416" y="696"/>
                  </a:lnTo>
                  <a:lnTo>
                    <a:pt x="416" y="688"/>
                  </a:lnTo>
                  <a:lnTo>
                    <a:pt x="416" y="680"/>
                  </a:lnTo>
                  <a:lnTo>
                    <a:pt x="424" y="680"/>
                  </a:lnTo>
                  <a:lnTo>
                    <a:pt x="432" y="672"/>
                  </a:lnTo>
                  <a:lnTo>
                    <a:pt x="432" y="680"/>
                  </a:lnTo>
                  <a:lnTo>
                    <a:pt x="432" y="688"/>
                  </a:lnTo>
                  <a:lnTo>
                    <a:pt x="432" y="680"/>
                  </a:lnTo>
                  <a:lnTo>
                    <a:pt x="432" y="672"/>
                  </a:lnTo>
                  <a:lnTo>
                    <a:pt x="432" y="664"/>
                  </a:lnTo>
                  <a:lnTo>
                    <a:pt x="440" y="656"/>
                  </a:lnTo>
                  <a:lnTo>
                    <a:pt x="440" y="648"/>
                  </a:lnTo>
                  <a:lnTo>
                    <a:pt x="440" y="640"/>
                  </a:lnTo>
                  <a:lnTo>
                    <a:pt x="448" y="632"/>
                  </a:lnTo>
                  <a:lnTo>
                    <a:pt x="456" y="640"/>
                  </a:lnTo>
                  <a:lnTo>
                    <a:pt x="464" y="648"/>
                  </a:lnTo>
                  <a:lnTo>
                    <a:pt x="472" y="648"/>
                  </a:lnTo>
                  <a:lnTo>
                    <a:pt x="472" y="640"/>
                  </a:lnTo>
                  <a:lnTo>
                    <a:pt x="472" y="632"/>
                  </a:lnTo>
                  <a:lnTo>
                    <a:pt x="472" y="624"/>
                  </a:lnTo>
                  <a:lnTo>
                    <a:pt x="464" y="616"/>
                  </a:lnTo>
                  <a:lnTo>
                    <a:pt x="464" y="608"/>
                  </a:lnTo>
                  <a:lnTo>
                    <a:pt x="464" y="600"/>
                  </a:lnTo>
                  <a:lnTo>
                    <a:pt x="472" y="600"/>
                  </a:lnTo>
                  <a:lnTo>
                    <a:pt x="480" y="592"/>
                  </a:lnTo>
                  <a:lnTo>
                    <a:pt x="480" y="584"/>
                  </a:lnTo>
                  <a:lnTo>
                    <a:pt x="488" y="584"/>
                  </a:lnTo>
                  <a:lnTo>
                    <a:pt x="496" y="584"/>
                  </a:lnTo>
                  <a:lnTo>
                    <a:pt x="504" y="584"/>
                  </a:lnTo>
                  <a:lnTo>
                    <a:pt x="512" y="584"/>
                  </a:lnTo>
                  <a:lnTo>
                    <a:pt x="520" y="584"/>
                  </a:lnTo>
                  <a:lnTo>
                    <a:pt x="528" y="584"/>
                  </a:lnTo>
                  <a:lnTo>
                    <a:pt x="536" y="584"/>
                  </a:lnTo>
                  <a:lnTo>
                    <a:pt x="528" y="576"/>
                  </a:lnTo>
                  <a:lnTo>
                    <a:pt x="520" y="576"/>
                  </a:lnTo>
                  <a:lnTo>
                    <a:pt x="512" y="576"/>
                  </a:lnTo>
                  <a:lnTo>
                    <a:pt x="512" y="568"/>
                  </a:lnTo>
                  <a:lnTo>
                    <a:pt x="496" y="568"/>
                  </a:lnTo>
                  <a:lnTo>
                    <a:pt x="480" y="568"/>
                  </a:lnTo>
                  <a:lnTo>
                    <a:pt x="472" y="576"/>
                  </a:lnTo>
                  <a:lnTo>
                    <a:pt x="456" y="584"/>
                  </a:lnTo>
                  <a:lnTo>
                    <a:pt x="456" y="576"/>
                  </a:lnTo>
                  <a:lnTo>
                    <a:pt x="456" y="568"/>
                  </a:lnTo>
                  <a:lnTo>
                    <a:pt x="448" y="568"/>
                  </a:lnTo>
                  <a:lnTo>
                    <a:pt x="440" y="560"/>
                  </a:lnTo>
                  <a:lnTo>
                    <a:pt x="440" y="552"/>
                  </a:lnTo>
                  <a:lnTo>
                    <a:pt x="440" y="544"/>
                  </a:lnTo>
                  <a:lnTo>
                    <a:pt x="440" y="536"/>
                  </a:lnTo>
                  <a:lnTo>
                    <a:pt x="432" y="520"/>
                  </a:lnTo>
                  <a:lnTo>
                    <a:pt x="440" y="504"/>
                  </a:lnTo>
                  <a:lnTo>
                    <a:pt x="448" y="496"/>
                  </a:lnTo>
                  <a:lnTo>
                    <a:pt x="448" y="488"/>
                  </a:lnTo>
                  <a:lnTo>
                    <a:pt x="456" y="480"/>
                  </a:lnTo>
                  <a:lnTo>
                    <a:pt x="464" y="472"/>
                  </a:lnTo>
                  <a:lnTo>
                    <a:pt x="464" y="464"/>
                  </a:lnTo>
                  <a:lnTo>
                    <a:pt x="472" y="464"/>
                  </a:lnTo>
                  <a:lnTo>
                    <a:pt x="480" y="464"/>
                  </a:lnTo>
                  <a:lnTo>
                    <a:pt x="480" y="456"/>
                  </a:lnTo>
                  <a:lnTo>
                    <a:pt x="472" y="448"/>
                  </a:lnTo>
                  <a:lnTo>
                    <a:pt x="464" y="448"/>
                  </a:lnTo>
                  <a:lnTo>
                    <a:pt x="456" y="440"/>
                  </a:lnTo>
                  <a:lnTo>
                    <a:pt x="448" y="448"/>
                  </a:lnTo>
                  <a:lnTo>
                    <a:pt x="440" y="464"/>
                  </a:lnTo>
                  <a:lnTo>
                    <a:pt x="448" y="464"/>
                  </a:lnTo>
                  <a:lnTo>
                    <a:pt x="432" y="480"/>
                  </a:lnTo>
                  <a:lnTo>
                    <a:pt x="424" y="488"/>
                  </a:lnTo>
                  <a:lnTo>
                    <a:pt x="408" y="496"/>
                  </a:lnTo>
                  <a:lnTo>
                    <a:pt x="400" y="504"/>
                  </a:lnTo>
                  <a:lnTo>
                    <a:pt x="400" y="512"/>
                  </a:lnTo>
                  <a:lnTo>
                    <a:pt x="392" y="520"/>
                  </a:lnTo>
                  <a:lnTo>
                    <a:pt x="392" y="536"/>
                  </a:lnTo>
                  <a:lnTo>
                    <a:pt x="392" y="544"/>
                  </a:lnTo>
                  <a:lnTo>
                    <a:pt x="392" y="552"/>
                  </a:lnTo>
                  <a:lnTo>
                    <a:pt x="392" y="560"/>
                  </a:lnTo>
                  <a:lnTo>
                    <a:pt x="400" y="560"/>
                  </a:lnTo>
                  <a:lnTo>
                    <a:pt x="400" y="568"/>
                  </a:lnTo>
                  <a:lnTo>
                    <a:pt x="408" y="576"/>
                  </a:lnTo>
                  <a:lnTo>
                    <a:pt x="408" y="584"/>
                  </a:lnTo>
                  <a:lnTo>
                    <a:pt x="408" y="592"/>
                  </a:lnTo>
                  <a:lnTo>
                    <a:pt x="400" y="600"/>
                  </a:lnTo>
                  <a:lnTo>
                    <a:pt x="400" y="608"/>
                  </a:lnTo>
                  <a:lnTo>
                    <a:pt x="392" y="608"/>
                  </a:lnTo>
                  <a:lnTo>
                    <a:pt x="392" y="616"/>
                  </a:lnTo>
                  <a:lnTo>
                    <a:pt x="392" y="632"/>
                  </a:lnTo>
                  <a:lnTo>
                    <a:pt x="392" y="640"/>
                  </a:lnTo>
                  <a:lnTo>
                    <a:pt x="384" y="648"/>
                  </a:lnTo>
                  <a:lnTo>
                    <a:pt x="384" y="656"/>
                  </a:lnTo>
                  <a:lnTo>
                    <a:pt x="376" y="656"/>
                  </a:lnTo>
                  <a:lnTo>
                    <a:pt x="368" y="656"/>
                  </a:lnTo>
                  <a:lnTo>
                    <a:pt x="360" y="656"/>
                  </a:lnTo>
                  <a:lnTo>
                    <a:pt x="360" y="664"/>
                  </a:lnTo>
                  <a:lnTo>
                    <a:pt x="352" y="664"/>
                  </a:lnTo>
                  <a:lnTo>
                    <a:pt x="344" y="664"/>
                  </a:lnTo>
                  <a:lnTo>
                    <a:pt x="344" y="656"/>
                  </a:lnTo>
                  <a:lnTo>
                    <a:pt x="344" y="648"/>
                  </a:lnTo>
                  <a:lnTo>
                    <a:pt x="336" y="632"/>
                  </a:lnTo>
                  <a:lnTo>
                    <a:pt x="328" y="616"/>
                  </a:lnTo>
                  <a:lnTo>
                    <a:pt x="328" y="608"/>
                  </a:lnTo>
                  <a:lnTo>
                    <a:pt x="328" y="600"/>
                  </a:lnTo>
                  <a:lnTo>
                    <a:pt x="320" y="592"/>
                  </a:lnTo>
                  <a:lnTo>
                    <a:pt x="320" y="584"/>
                  </a:lnTo>
                  <a:lnTo>
                    <a:pt x="320" y="592"/>
                  </a:lnTo>
                  <a:lnTo>
                    <a:pt x="312" y="600"/>
                  </a:lnTo>
                  <a:lnTo>
                    <a:pt x="312" y="608"/>
                  </a:lnTo>
                  <a:lnTo>
                    <a:pt x="304" y="616"/>
                  </a:lnTo>
                  <a:lnTo>
                    <a:pt x="296" y="624"/>
                  </a:lnTo>
                  <a:lnTo>
                    <a:pt x="280" y="624"/>
                  </a:lnTo>
                  <a:lnTo>
                    <a:pt x="272" y="624"/>
                  </a:lnTo>
                  <a:lnTo>
                    <a:pt x="264" y="616"/>
                  </a:lnTo>
                  <a:lnTo>
                    <a:pt x="264" y="608"/>
                  </a:lnTo>
                  <a:lnTo>
                    <a:pt x="264" y="600"/>
                  </a:lnTo>
                  <a:lnTo>
                    <a:pt x="256" y="608"/>
                  </a:lnTo>
                  <a:lnTo>
                    <a:pt x="256" y="600"/>
                  </a:lnTo>
                  <a:lnTo>
                    <a:pt x="256" y="592"/>
                  </a:lnTo>
                  <a:lnTo>
                    <a:pt x="256" y="584"/>
                  </a:lnTo>
                  <a:lnTo>
                    <a:pt x="264" y="576"/>
                  </a:lnTo>
                  <a:lnTo>
                    <a:pt x="256" y="576"/>
                  </a:lnTo>
                  <a:lnTo>
                    <a:pt x="256" y="568"/>
                  </a:lnTo>
                  <a:lnTo>
                    <a:pt x="264" y="568"/>
                  </a:lnTo>
                  <a:lnTo>
                    <a:pt x="272" y="560"/>
                  </a:lnTo>
                  <a:lnTo>
                    <a:pt x="264" y="560"/>
                  </a:lnTo>
                  <a:lnTo>
                    <a:pt x="256" y="560"/>
                  </a:lnTo>
                  <a:lnTo>
                    <a:pt x="256" y="552"/>
                  </a:lnTo>
                  <a:lnTo>
                    <a:pt x="256" y="544"/>
                  </a:lnTo>
                  <a:lnTo>
                    <a:pt x="256" y="536"/>
                  </a:lnTo>
                  <a:lnTo>
                    <a:pt x="264" y="536"/>
                  </a:lnTo>
                  <a:lnTo>
                    <a:pt x="264" y="528"/>
                  </a:lnTo>
                  <a:lnTo>
                    <a:pt x="272" y="528"/>
                  </a:lnTo>
                  <a:lnTo>
                    <a:pt x="280" y="520"/>
                  </a:lnTo>
                  <a:lnTo>
                    <a:pt x="288" y="504"/>
                  </a:lnTo>
                  <a:lnTo>
                    <a:pt x="296" y="496"/>
                  </a:lnTo>
                  <a:lnTo>
                    <a:pt x="304" y="488"/>
                  </a:lnTo>
                  <a:lnTo>
                    <a:pt x="312" y="488"/>
                  </a:lnTo>
                  <a:lnTo>
                    <a:pt x="312" y="496"/>
                  </a:lnTo>
                  <a:lnTo>
                    <a:pt x="320" y="488"/>
                  </a:lnTo>
                  <a:lnTo>
                    <a:pt x="328" y="480"/>
                  </a:lnTo>
                  <a:lnTo>
                    <a:pt x="320" y="488"/>
                  </a:lnTo>
                  <a:lnTo>
                    <a:pt x="312" y="488"/>
                  </a:lnTo>
                  <a:lnTo>
                    <a:pt x="312" y="480"/>
                  </a:lnTo>
                  <a:lnTo>
                    <a:pt x="320" y="472"/>
                  </a:lnTo>
                  <a:lnTo>
                    <a:pt x="328" y="464"/>
                  </a:lnTo>
                  <a:lnTo>
                    <a:pt x="328" y="456"/>
                  </a:lnTo>
                  <a:lnTo>
                    <a:pt x="336" y="456"/>
                  </a:lnTo>
                  <a:lnTo>
                    <a:pt x="344" y="456"/>
                  </a:lnTo>
                  <a:lnTo>
                    <a:pt x="344" y="448"/>
                  </a:lnTo>
                  <a:lnTo>
                    <a:pt x="352" y="440"/>
                  </a:lnTo>
                  <a:lnTo>
                    <a:pt x="352" y="432"/>
                  </a:lnTo>
                  <a:lnTo>
                    <a:pt x="352" y="424"/>
                  </a:lnTo>
                  <a:lnTo>
                    <a:pt x="344" y="424"/>
                  </a:lnTo>
                  <a:lnTo>
                    <a:pt x="344" y="416"/>
                  </a:lnTo>
                  <a:lnTo>
                    <a:pt x="352" y="408"/>
                  </a:lnTo>
                  <a:lnTo>
                    <a:pt x="352" y="400"/>
                  </a:lnTo>
                  <a:lnTo>
                    <a:pt x="360" y="400"/>
                  </a:lnTo>
                  <a:lnTo>
                    <a:pt x="368" y="400"/>
                  </a:lnTo>
                  <a:lnTo>
                    <a:pt x="368" y="392"/>
                  </a:lnTo>
                  <a:lnTo>
                    <a:pt x="368" y="384"/>
                  </a:lnTo>
                  <a:lnTo>
                    <a:pt x="368" y="376"/>
                  </a:lnTo>
                  <a:lnTo>
                    <a:pt x="376" y="368"/>
                  </a:lnTo>
                  <a:lnTo>
                    <a:pt x="384" y="368"/>
                  </a:lnTo>
                  <a:lnTo>
                    <a:pt x="384" y="352"/>
                  </a:lnTo>
                  <a:lnTo>
                    <a:pt x="392" y="344"/>
                  </a:lnTo>
                  <a:lnTo>
                    <a:pt x="392" y="328"/>
                  </a:lnTo>
                  <a:lnTo>
                    <a:pt x="400" y="336"/>
                  </a:lnTo>
                  <a:lnTo>
                    <a:pt x="408" y="336"/>
                  </a:lnTo>
                  <a:lnTo>
                    <a:pt x="408" y="328"/>
                  </a:lnTo>
                  <a:lnTo>
                    <a:pt x="408" y="320"/>
                  </a:lnTo>
                  <a:lnTo>
                    <a:pt x="416" y="320"/>
                  </a:lnTo>
                  <a:lnTo>
                    <a:pt x="424" y="312"/>
                  </a:lnTo>
                  <a:lnTo>
                    <a:pt x="432" y="320"/>
                  </a:lnTo>
                  <a:lnTo>
                    <a:pt x="432" y="328"/>
                  </a:lnTo>
                  <a:lnTo>
                    <a:pt x="432" y="320"/>
                  </a:lnTo>
                  <a:lnTo>
                    <a:pt x="440" y="312"/>
                  </a:lnTo>
                  <a:lnTo>
                    <a:pt x="448" y="312"/>
                  </a:lnTo>
                  <a:lnTo>
                    <a:pt x="456" y="312"/>
                  </a:lnTo>
                  <a:lnTo>
                    <a:pt x="448" y="304"/>
                  </a:lnTo>
                  <a:lnTo>
                    <a:pt x="448" y="296"/>
                  </a:lnTo>
                  <a:lnTo>
                    <a:pt x="456" y="288"/>
                  </a:lnTo>
                  <a:lnTo>
                    <a:pt x="464" y="296"/>
                  </a:lnTo>
                  <a:lnTo>
                    <a:pt x="464" y="304"/>
                  </a:lnTo>
                  <a:lnTo>
                    <a:pt x="472" y="304"/>
                  </a:lnTo>
                  <a:lnTo>
                    <a:pt x="472" y="296"/>
                  </a:lnTo>
                  <a:lnTo>
                    <a:pt x="472" y="288"/>
                  </a:lnTo>
                  <a:lnTo>
                    <a:pt x="480" y="288"/>
                  </a:lnTo>
                  <a:lnTo>
                    <a:pt x="488" y="288"/>
                  </a:lnTo>
                  <a:lnTo>
                    <a:pt x="488" y="296"/>
                  </a:lnTo>
                  <a:lnTo>
                    <a:pt x="488" y="304"/>
                  </a:lnTo>
                  <a:lnTo>
                    <a:pt x="496" y="296"/>
                  </a:lnTo>
                  <a:lnTo>
                    <a:pt x="496" y="288"/>
                  </a:lnTo>
                  <a:lnTo>
                    <a:pt x="496" y="280"/>
                  </a:lnTo>
                  <a:lnTo>
                    <a:pt x="504" y="288"/>
                  </a:lnTo>
                  <a:lnTo>
                    <a:pt x="504" y="296"/>
                  </a:lnTo>
                  <a:lnTo>
                    <a:pt x="504" y="304"/>
                  </a:lnTo>
                  <a:lnTo>
                    <a:pt x="512" y="296"/>
                  </a:lnTo>
                  <a:lnTo>
                    <a:pt x="512" y="288"/>
                  </a:lnTo>
                  <a:lnTo>
                    <a:pt x="512" y="280"/>
                  </a:lnTo>
                  <a:lnTo>
                    <a:pt x="520" y="288"/>
                  </a:lnTo>
                  <a:lnTo>
                    <a:pt x="520" y="296"/>
                  </a:lnTo>
                  <a:lnTo>
                    <a:pt x="520" y="304"/>
                  </a:lnTo>
                  <a:lnTo>
                    <a:pt x="520" y="296"/>
                  </a:lnTo>
                  <a:lnTo>
                    <a:pt x="528" y="288"/>
                  </a:lnTo>
                  <a:lnTo>
                    <a:pt x="536" y="296"/>
                  </a:lnTo>
                  <a:lnTo>
                    <a:pt x="544" y="304"/>
                  </a:lnTo>
                  <a:lnTo>
                    <a:pt x="552" y="304"/>
                  </a:lnTo>
                  <a:lnTo>
                    <a:pt x="544" y="304"/>
                  </a:lnTo>
                  <a:lnTo>
                    <a:pt x="536" y="312"/>
                  </a:lnTo>
                  <a:lnTo>
                    <a:pt x="536" y="320"/>
                  </a:lnTo>
                  <a:lnTo>
                    <a:pt x="528" y="328"/>
                  </a:lnTo>
                  <a:lnTo>
                    <a:pt x="536" y="328"/>
                  </a:lnTo>
                  <a:lnTo>
                    <a:pt x="544" y="320"/>
                  </a:lnTo>
                  <a:lnTo>
                    <a:pt x="552" y="320"/>
                  </a:lnTo>
                  <a:lnTo>
                    <a:pt x="560" y="320"/>
                  </a:lnTo>
                  <a:lnTo>
                    <a:pt x="568" y="328"/>
                  </a:lnTo>
                  <a:lnTo>
                    <a:pt x="584" y="328"/>
                  </a:lnTo>
                  <a:lnTo>
                    <a:pt x="592" y="336"/>
                  </a:lnTo>
                  <a:lnTo>
                    <a:pt x="600" y="336"/>
                  </a:lnTo>
                  <a:lnTo>
                    <a:pt x="608" y="344"/>
                  </a:lnTo>
                  <a:lnTo>
                    <a:pt x="616" y="352"/>
                  </a:lnTo>
                  <a:lnTo>
                    <a:pt x="616" y="368"/>
                  </a:lnTo>
                  <a:lnTo>
                    <a:pt x="624" y="368"/>
                  </a:lnTo>
                  <a:lnTo>
                    <a:pt x="632" y="376"/>
                  </a:lnTo>
                  <a:lnTo>
                    <a:pt x="648" y="384"/>
                  </a:lnTo>
                  <a:lnTo>
                    <a:pt x="656" y="392"/>
                  </a:lnTo>
                  <a:lnTo>
                    <a:pt x="656" y="400"/>
                  </a:lnTo>
                  <a:lnTo>
                    <a:pt x="656" y="408"/>
                  </a:lnTo>
                  <a:lnTo>
                    <a:pt x="656" y="416"/>
                  </a:lnTo>
                  <a:lnTo>
                    <a:pt x="648" y="424"/>
                  </a:lnTo>
                  <a:lnTo>
                    <a:pt x="640" y="424"/>
                  </a:lnTo>
                  <a:lnTo>
                    <a:pt x="624" y="424"/>
                  </a:lnTo>
                  <a:lnTo>
                    <a:pt x="616" y="424"/>
                  </a:lnTo>
                  <a:lnTo>
                    <a:pt x="600" y="416"/>
                  </a:lnTo>
                  <a:lnTo>
                    <a:pt x="592" y="416"/>
                  </a:lnTo>
                  <a:lnTo>
                    <a:pt x="584" y="416"/>
                  </a:lnTo>
                  <a:lnTo>
                    <a:pt x="568" y="408"/>
                  </a:lnTo>
                  <a:lnTo>
                    <a:pt x="560" y="400"/>
                  </a:lnTo>
                  <a:lnTo>
                    <a:pt x="568" y="408"/>
                  </a:lnTo>
                  <a:lnTo>
                    <a:pt x="576" y="416"/>
                  </a:lnTo>
                  <a:lnTo>
                    <a:pt x="584" y="424"/>
                  </a:lnTo>
                  <a:lnTo>
                    <a:pt x="592" y="424"/>
                  </a:lnTo>
                  <a:lnTo>
                    <a:pt x="592" y="440"/>
                  </a:lnTo>
                  <a:lnTo>
                    <a:pt x="592" y="448"/>
                  </a:lnTo>
                  <a:lnTo>
                    <a:pt x="592" y="464"/>
                  </a:lnTo>
                  <a:lnTo>
                    <a:pt x="592" y="472"/>
                  </a:lnTo>
                  <a:lnTo>
                    <a:pt x="608" y="480"/>
                  </a:lnTo>
                  <a:lnTo>
                    <a:pt x="624" y="480"/>
                  </a:lnTo>
                  <a:lnTo>
                    <a:pt x="624" y="472"/>
                  </a:lnTo>
                  <a:lnTo>
                    <a:pt x="616" y="472"/>
                  </a:lnTo>
                  <a:lnTo>
                    <a:pt x="608" y="464"/>
                  </a:lnTo>
                  <a:lnTo>
                    <a:pt x="616" y="456"/>
                  </a:lnTo>
                  <a:lnTo>
                    <a:pt x="616" y="448"/>
                  </a:lnTo>
                  <a:lnTo>
                    <a:pt x="632" y="456"/>
                  </a:lnTo>
                  <a:lnTo>
                    <a:pt x="640" y="464"/>
                  </a:lnTo>
                  <a:lnTo>
                    <a:pt x="648" y="464"/>
                  </a:lnTo>
                  <a:lnTo>
                    <a:pt x="656" y="464"/>
                  </a:lnTo>
                  <a:lnTo>
                    <a:pt x="648" y="456"/>
                  </a:lnTo>
                  <a:lnTo>
                    <a:pt x="648" y="448"/>
                  </a:lnTo>
                  <a:lnTo>
                    <a:pt x="648" y="440"/>
                  </a:lnTo>
                  <a:lnTo>
                    <a:pt x="656" y="432"/>
                  </a:lnTo>
                  <a:lnTo>
                    <a:pt x="664" y="424"/>
                  </a:lnTo>
                  <a:lnTo>
                    <a:pt x="672" y="416"/>
                  </a:lnTo>
                  <a:lnTo>
                    <a:pt x="680" y="424"/>
                  </a:lnTo>
                  <a:lnTo>
                    <a:pt x="688" y="440"/>
                  </a:lnTo>
                  <a:lnTo>
                    <a:pt x="688" y="448"/>
                  </a:lnTo>
                  <a:lnTo>
                    <a:pt x="696" y="432"/>
                  </a:lnTo>
                  <a:lnTo>
                    <a:pt x="696" y="424"/>
                  </a:lnTo>
                  <a:lnTo>
                    <a:pt x="696" y="408"/>
                  </a:lnTo>
                  <a:lnTo>
                    <a:pt x="696" y="400"/>
                  </a:lnTo>
                  <a:lnTo>
                    <a:pt x="688" y="392"/>
                  </a:lnTo>
                  <a:lnTo>
                    <a:pt x="696" y="384"/>
                  </a:lnTo>
                  <a:lnTo>
                    <a:pt x="688" y="376"/>
                  </a:lnTo>
                  <a:lnTo>
                    <a:pt x="688" y="368"/>
                  </a:lnTo>
                  <a:lnTo>
                    <a:pt x="696" y="368"/>
                  </a:lnTo>
                  <a:lnTo>
                    <a:pt x="712" y="376"/>
                  </a:lnTo>
                  <a:lnTo>
                    <a:pt x="720" y="376"/>
                  </a:lnTo>
                  <a:lnTo>
                    <a:pt x="728" y="376"/>
                  </a:lnTo>
                  <a:lnTo>
                    <a:pt x="720" y="384"/>
                  </a:lnTo>
                  <a:lnTo>
                    <a:pt x="712" y="384"/>
                  </a:lnTo>
                  <a:lnTo>
                    <a:pt x="712" y="392"/>
                  </a:lnTo>
                  <a:lnTo>
                    <a:pt x="720" y="400"/>
                  </a:lnTo>
                  <a:lnTo>
                    <a:pt x="728" y="408"/>
                  </a:lnTo>
                  <a:lnTo>
                    <a:pt x="736" y="408"/>
                  </a:lnTo>
                  <a:lnTo>
                    <a:pt x="736" y="400"/>
                  </a:lnTo>
                  <a:lnTo>
                    <a:pt x="744" y="384"/>
                  </a:lnTo>
                  <a:lnTo>
                    <a:pt x="752" y="384"/>
                  </a:lnTo>
                  <a:lnTo>
                    <a:pt x="760" y="376"/>
                  </a:lnTo>
                  <a:lnTo>
                    <a:pt x="776" y="376"/>
                  </a:lnTo>
                  <a:lnTo>
                    <a:pt x="784" y="368"/>
                  </a:lnTo>
                  <a:lnTo>
                    <a:pt x="800" y="352"/>
                  </a:lnTo>
                  <a:lnTo>
                    <a:pt x="808" y="352"/>
                  </a:lnTo>
                  <a:lnTo>
                    <a:pt x="800" y="368"/>
                  </a:lnTo>
                  <a:lnTo>
                    <a:pt x="800" y="384"/>
                  </a:lnTo>
                  <a:lnTo>
                    <a:pt x="792" y="392"/>
                  </a:lnTo>
                  <a:lnTo>
                    <a:pt x="800" y="384"/>
                  </a:lnTo>
                  <a:lnTo>
                    <a:pt x="816" y="376"/>
                  </a:lnTo>
                  <a:lnTo>
                    <a:pt x="832" y="368"/>
                  </a:lnTo>
                  <a:lnTo>
                    <a:pt x="848" y="368"/>
                  </a:lnTo>
                  <a:lnTo>
                    <a:pt x="856" y="376"/>
                  </a:lnTo>
                  <a:lnTo>
                    <a:pt x="872" y="376"/>
                  </a:lnTo>
                  <a:lnTo>
                    <a:pt x="872" y="368"/>
                  </a:lnTo>
                  <a:lnTo>
                    <a:pt x="880" y="360"/>
                  </a:lnTo>
                  <a:lnTo>
                    <a:pt x="872" y="344"/>
                  </a:lnTo>
                  <a:lnTo>
                    <a:pt x="872" y="336"/>
                  </a:lnTo>
                  <a:lnTo>
                    <a:pt x="880" y="336"/>
                  </a:lnTo>
                  <a:lnTo>
                    <a:pt x="888" y="328"/>
                  </a:lnTo>
                  <a:lnTo>
                    <a:pt x="904" y="336"/>
                  </a:lnTo>
                  <a:lnTo>
                    <a:pt x="912" y="336"/>
                  </a:lnTo>
                  <a:lnTo>
                    <a:pt x="920" y="344"/>
                  </a:lnTo>
                  <a:lnTo>
                    <a:pt x="928" y="352"/>
                  </a:lnTo>
                  <a:lnTo>
                    <a:pt x="928" y="360"/>
                  </a:lnTo>
                  <a:lnTo>
                    <a:pt x="936" y="368"/>
                  </a:lnTo>
                  <a:lnTo>
                    <a:pt x="952" y="376"/>
                  </a:lnTo>
                  <a:lnTo>
                    <a:pt x="968" y="376"/>
                  </a:lnTo>
                  <a:lnTo>
                    <a:pt x="968" y="368"/>
                  </a:lnTo>
                  <a:lnTo>
                    <a:pt x="968" y="360"/>
                  </a:lnTo>
                  <a:lnTo>
                    <a:pt x="968" y="344"/>
                  </a:lnTo>
                  <a:lnTo>
                    <a:pt x="960" y="336"/>
                  </a:lnTo>
                  <a:lnTo>
                    <a:pt x="960" y="328"/>
                  </a:lnTo>
                  <a:lnTo>
                    <a:pt x="952" y="328"/>
                  </a:lnTo>
                  <a:lnTo>
                    <a:pt x="944" y="328"/>
                  </a:lnTo>
                  <a:lnTo>
                    <a:pt x="944" y="312"/>
                  </a:lnTo>
                  <a:lnTo>
                    <a:pt x="952" y="296"/>
                  </a:lnTo>
                  <a:lnTo>
                    <a:pt x="952" y="272"/>
                  </a:lnTo>
                  <a:lnTo>
                    <a:pt x="952" y="264"/>
                  </a:lnTo>
                  <a:lnTo>
                    <a:pt x="960" y="264"/>
                  </a:lnTo>
                  <a:lnTo>
                    <a:pt x="968" y="256"/>
                  </a:lnTo>
                  <a:lnTo>
                    <a:pt x="968" y="248"/>
                  </a:lnTo>
                  <a:lnTo>
                    <a:pt x="968" y="232"/>
                  </a:lnTo>
                  <a:lnTo>
                    <a:pt x="976" y="216"/>
                  </a:lnTo>
                  <a:lnTo>
                    <a:pt x="976" y="208"/>
                  </a:lnTo>
                  <a:lnTo>
                    <a:pt x="992" y="208"/>
                  </a:lnTo>
                  <a:lnTo>
                    <a:pt x="1000" y="208"/>
                  </a:lnTo>
                  <a:lnTo>
                    <a:pt x="1008" y="216"/>
                  </a:lnTo>
                  <a:lnTo>
                    <a:pt x="1016" y="224"/>
                  </a:lnTo>
                  <a:lnTo>
                    <a:pt x="1016" y="232"/>
                  </a:lnTo>
                  <a:lnTo>
                    <a:pt x="1016" y="248"/>
                  </a:lnTo>
                  <a:lnTo>
                    <a:pt x="1016" y="264"/>
                  </a:lnTo>
                  <a:lnTo>
                    <a:pt x="1016" y="280"/>
                  </a:lnTo>
                  <a:lnTo>
                    <a:pt x="1016" y="288"/>
                  </a:lnTo>
                  <a:lnTo>
                    <a:pt x="1016" y="304"/>
                  </a:lnTo>
                  <a:lnTo>
                    <a:pt x="1016" y="320"/>
                  </a:lnTo>
                  <a:lnTo>
                    <a:pt x="1016" y="328"/>
                  </a:lnTo>
                  <a:lnTo>
                    <a:pt x="1016" y="344"/>
                  </a:lnTo>
                  <a:lnTo>
                    <a:pt x="1016" y="352"/>
                  </a:lnTo>
                  <a:lnTo>
                    <a:pt x="1024" y="368"/>
                  </a:lnTo>
                  <a:lnTo>
                    <a:pt x="1024" y="376"/>
                  </a:lnTo>
                  <a:lnTo>
                    <a:pt x="1024" y="384"/>
                  </a:lnTo>
                  <a:lnTo>
                    <a:pt x="1016" y="392"/>
                  </a:lnTo>
                  <a:lnTo>
                    <a:pt x="1016" y="408"/>
                  </a:lnTo>
                  <a:lnTo>
                    <a:pt x="1008" y="416"/>
                  </a:lnTo>
                  <a:lnTo>
                    <a:pt x="1000" y="416"/>
                  </a:lnTo>
                  <a:lnTo>
                    <a:pt x="992" y="416"/>
                  </a:lnTo>
                  <a:lnTo>
                    <a:pt x="984" y="416"/>
                  </a:lnTo>
                  <a:lnTo>
                    <a:pt x="984" y="424"/>
                  </a:lnTo>
                  <a:lnTo>
                    <a:pt x="1000" y="424"/>
                  </a:lnTo>
                  <a:lnTo>
                    <a:pt x="1008" y="424"/>
                  </a:lnTo>
                  <a:lnTo>
                    <a:pt x="1016" y="416"/>
                  </a:lnTo>
                  <a:lnTo>
                    <a:pt x="1024" y="408"/>
                  </a:lnTo>
                  <a:lnTo>
                    <a:pt x="1032" y="392"/>
                  </a:lnTo>
                  <a:lnTo>
                    <a:pt x="1040" y="384"/>
                  </a:lnTo>
                  <a:lnTo>
                    <a:pt x="1040" y="376"/>
                  </a:lnTo>
                  <a:lnTo>
                    <a:pt x="1032" y="368"/>
                  </a:lnTo>
                  <a:lnTo>
                    <a:pt x="1040" y="368"/>
                  </a:lnTo>
                  <a:lnTo>
                    <a:pt x="1048" y="360"/>
                  </a:lnTo>
                  <a:lnTo>
                    <a:pt x="1064" y="368"/>
                  </a:lnTo>
                  <a:lnTo>
                    <a:pt x="1072" y="376"/>
                  </a:lnTo>
                  <a:lnTo>
                    <a:pt x="1072" y="392"/>
                  </a:lnTo>
                  <a:lnTo>
                    <a:pt x="1072" y="384"/>
                  </a:lnTo>
                  <a:lnTo>
                    <a:pt x="1072" y="376"/>
                  </a:lnTo>
                  <a:lnTo>
                    <a:pt x="1072" y="360"/>
                  </a:lnTo>
                  <a:lnTo>
                    <a:pt x="1072" y="352"/>
                  </a:lnTo>
                  <a:lnTo>
                    <a:pt x="1072" y="336"/>
                  </a:lnTo>
                  <a:lnTo>
                    <a:pt x="1064" y="336"/>
                  </a:lnTo>
                  <a:lnTo>
                    <a:pt x="1056" y="336"/>
                  </a:lnTo>
                  <a:lnTo>
                    <a:pt x="1040" y="336"/>
                  </a:lnTo>
                  <a:lnTo>
                    <a:pt x="1032" y="336"/>
                  </a:lnTo>
                  <a:lnTo>
                    <a:pt x="1024" y="328"/>
                  </a:lnTo>
                  <a:lnTo>
                    <a:pt x="1032" y="312"/>
                  </a:lnTo>
                  <a:lnTo>
                    <a:pt x="1032" y="296"/>
                  </a:lnTo>
                  <a:lnTo>
                    <a:pt x="1032" y="280"/>
                  </a:lnTo>
                  <a:lnTo>
                    <a:pt x="1032" y="264"/>
                  </a:lnTo>
                  <a:lnTo>
                    <a:pt x="1032" y="256"/>
                  </a:lnTo>
                  <a:lnTo>
                    <a:pt x="1032" y="248"/>
                  </a:lnTo>
                  <a:lnTo>
                    <a:pt x="1040" y="248"/>
                  </a:lnTo>
                  <a:lnTo>
                    <a:pt x="1048" y="256"/>
                  </a:lnTo>
                  <a:lnTo>
                    <a:pt x="1048" y="264"/>
                  </a:lnTo>
                  <a:lnTo>
                    <a:pt x="1056" y="264"/>
                  </a:lnTo>
                  <a:lnTo>
                    <a:pt x="1064" y="264"/>
                  </a:lnTo>
                  <a:lnTo>
                    <a:pt x="1072" y="272"/>
                  </a:lnTo>
                  <a:lnTo>
                    <a:pt x="1080" y="272"/>
                  </a:lnTo>
                  <a:lnTo>
                    <a:pt x="1080" y="264"/>
                  </a:lnTo>
                  <a:lnTo>
                    <a:pt x="1072" y="264"/>
                  </a:lnTo>
                  <a:lnTo>
                    <a:pt x="1064" y="256"/>
                  </a:lnTo>
                  <a:lnTo>
                    <a:pt x="1056" y="248"/>
                  </a:lnTo>
                  <a:lnTo>
                    <a:pt x="1072" y="240"/>
                  </a:lnTo>
                  <a:lnTo>
                    <a:pt x="1080" y="232"/>
                  </a:lnTo>
                  <a:lnTo>
                    <a:pt x="1096" y="240"/>
                  </a:lnTo>
                  <a:lnTo>
                    <a:pt x="1104" y="248"/>
                  </a:lnTo>
                  <a:lnTo>
                    <a:pt x="1120" y="256"/>
                  </a:lnTo>
                  <a:lnTo>
                    <a:pt x="1128" y="256"/>
                  </a:lnTo>
                  <a:lnTo>
                    <a:pt x="1128" y="264"/>
                  </a:lnTo>
                  <a:lnTo>
                    <a:pt x="1128" y="280"/>
                  </a:lnTo>
                  <a:lnTo>
                    <a:pt x="1128" y="296"/>
                  </a:lnTo>
                  <a:lnTo>
                    <a:pt x="1136" y="304"/>
                  </a:lnTo>
                  <a:lnTo>
                    <a:pt x="1136" y="296"/>
                  </a:lnTo>
                  <a:lnTo>
                    <a:pt x="1136" y="280"/>
                  </a:lnTo>
                  <a:lnTo>
                    <a:pt x="1136" y="264"/>
                  </a:lnTo>
                  <a:lnTo>
                    <a:pt x="1136" y="248"/>
                  </a:lnTo>
                  <a:lnTo>
                    <a:pt x="1128" y="232"/>
                  </a:lnTo>
                  <a:lnTo>
                    <a:pt x="1120" y="224"/>
                  </a:lnTo>
                  <a:lnTo>
                    <a:pt x="1112" y="208"/>
                  </a:lnTo>
                  <a:lnTo>
                    <a:pt x="1104" y="192"/>
                  </a:lnTo>
                  <a:lnTo>
                    <a:pt x="1104" y="184"/>
                  </a:lnTo>
                  <a:lnTo>
                    <a:pt x="1120" y="176"/>
                  </a:lnTo>
                  <a:lnTo>
                    <a:pt x="1136" y="176"/>
                  </a:lnTo>
                  <a:lnTo>
                    <a:pt x="1152" y="168"/>
                  </a:lnTo>
                  <a:lnTo>
                    <a:pt x="1168" y="168"/>
                  </a:lnTo>
                  <a:lnTo>
                    <a:pt x="1168" y="176"/>
                  </a:lnTo>
                  <a:lnTo>
                    <a:pt x="1168" y="184"/>
                  </a:lnTo>
                  <a:lnTo>
                    <a:pt x="1176" y="184"/>
                  </a:lnTo>
                  <a:lnTo>
                    <a:pt x="1176" y="176"/>
                  </a:lnTo>
                  <a:lnTo>
                    <a:pt x="1176" y="160"/>
                  </a:lnTo>
                  <a:lnTo>
                    <a:pt x="1176" y="144"/>
                  </a:lnTo>
                  <a:lnTo>
                    <a:pt x="1176" y="136"/>
                  </a:lnTo>
                  <a:lnTo>
                    <a:pt x="1184" y="128"/>
                  </a:lnTo>
                  <a:lnTo>
                    <a:pt x="1192" y="120"/>
                  </a:lnTo>
                  <a:lnTo>
                    <a:pt x="1200" y="112"/>
                  </a:lnTo>
                  <a:lnTo>
                    <a:pt x="1224" y="96"/>
                  </a:lnTo>
                  <a:lnTo>
                    <a:pt x="1256" y="80"/>
                  </a:lnTo>
                  <a:lnTo>
                    <a:pt x="1272" y="72"/>
                  </a:lnTo>
                  <a:lnTo>
                    <a:pt x="1280" y="72"/>
                  </a:lnTo>
                  <a:lnTo>
                    <a:pt x="1280" y="80"/>
                  </a:lnTo>
                  <a:lnTo>
                    <a:pt x="1288" y="88"/>
                  </a:lnTo>
                  <a:lnTo>
                    <a:pt x="1288" y="96"/>
                  </a:lnTo>
                  <a:lnTo>
                    <a:pt x="1296" y="96"/>
                  </a:lnTo>
                  <a:lnTo>
                    <a:pt x="1304" y="88"/>
                  </a:lnTo>
                  <a:lnTo>
                    <a:pt x="1304" y="80"/>
                  </a:lnTo>
                  <a:lnTo>
                    <a:pt x="1312" y="80"/>
                  </a:lnTo>
                  <a:lnTo>
                    <a:pt x="1312" y="96"/>
                  </a:lnTo>
                  <a:lnTo>
                    <a:pt x="1320" y="104"/>
                  </a:lnTo>
                  <a:lnTo>
                    <a:pt x="1328" y="112"/>
                  </a:lnTo>
                  <a:lnTo>
                    <a:pt x="1328" y="96"/>
                  </a:lnTo>
                  <a:lnTo>
                    <a:pt x="1320" y="88"/>
                  </a:lnTo>
                  <a:lnTo>
                    <a:pt x="1320" y="72"/>
                  </a:lnTo>
                  <a:lnTo>
                    <a:pt x="1328" y="72"/>
                  </a:lnTo>
                  <a:lnTo>
                    <a:pt x="1344" y="72"/>
                  </a:lnTo>
                  <a:lnTo>
                    <a:pt x="1360" y="72"/>
                  </a:lnTo>
                  <a:lnTo>
                    <a:pt x="1352" y="72"/>
                  </a:lnTo>
                  <a:lnTo>
                    <a:pt x="1344" y="64"/>
                  </a:lnTo>
                  <a:lnTo>
                    <a:pt x="1336" y="64"/>
                  </a:lnTo>
                  <a:lnTo>
                    <a:pt x="1336" y="56"/>
                  </a:lnTo>
                  <a:lnTo>
                    <a:pt x="1344" y="40"/>
                  </a:lnTo>
                  <a:lnTo>
                    <a:pt x="1344" y="24"/>
                  </a:lnTo>
                  <a:lnTo>
                    <a:pt x="1344" y="16"/>
                  </a:lnTo>
                  <a:lnTo>
                    <a:pt x="1352" y="8"/>
                  </a:lnTo>
                  <a:lnTo>
                    <a:pt x="1368" y="0"/>
                  </a:lnTo>
                  <a:lnTo>
                    <a:pt x="1376" y="0"/>
                  </a:lnTo>
                  <a:lnTo>
                    <a:pt x="1384" y="0"/>
                  </a:lnTo>
                  <a:lnTo>
                    <a:pt x="1384" y="8"/>
                  </a:lnTo>
                  <a:lnTo>
                    <a:pt x="1392" y="24"/>
                  </a:lnTo>
                  <a:lnTo>
                    <a:pt x="1400" y="32"/>
                  </a:lnTo>
                  <a:lnTo>
                    <a:pt x="1400" y="40"/>
                  </a:lnTo>
                  <a:lnTo>
                    <a:pt x="1400" y="56"/>
                  </a:lnTo>
                  <a:lnTo>
                    <a:pt x="1392" y="56"/>
                  </a:lnTo>
                  <a:lnTo>
                    <a:pt x="1392" y="64"/>
                  </a:lnTo>
                  <a:lnTo>
                    <a:pt x="1400" y="64"/>
                  </a:lnTo>
                  <a:lnTo>
                    <a:pt x="1416" y="56"/>
                  </a:lnTo>
                  <a:lnTo>
                    <a:pt x="1424" y="48"/>
                  </a:lnTo>
                  <a:lnTo>
                    <a:pt x="1432" y="40"/>
                  </a:lnTo>
                  <a:lnTo>
                    <a:pt x="1456" y="48"/>
                  </a:lnTo>
                  <a:lnTo>
                    <a:pt x="1472" y="64"/>
                  </a:lnTo>
                  <a:lnTo>
                    <a:pt x="1472" y="80"/>
                  </a:lnTo>
                  <a:lnTo>
                    <a:pt x="1472" y="88"/>
                  </a:lnTo>
                  <a:lnTo>
                    <a:pt x="1472" y="104"/>
                  </a:lnTo>
                  <a:lnTo>
                    <a:pt x="1464" y="120"/>
                  </a:lnTo>
                  <a:lnTo>
                    <a:pt x="1456" y="128"/>
                  </a:lnTo>
                  <a:lnTo>
                    <a:pt x="1448" y="136"/>
                  </a:lnTo>
                  <a:lnTo>
                    <a:pt x="1440" y="144"/>
                  </a:lnTo>
                  <a:lnTo>
                    <a:pt x="1424" y="152"/>
                  </a:lnTo>
                  <a:lnTo>
                    <a:pt x="1416" y="168"/>
                  </a:lnTo>
                  <a:lnTo>
                    <a:pt x="1400" y="184"/>
                  </a:lnTo>
                  <a:lnTo>
                    <a:pt x="1384" y="200"/>
                  </a:lnTo>
                  <a:lnTo>
                    <a:pt x="1376" y="216"/>
                  </a:lnTo>
                  <a:lnTo>
                    <a:pt x="1368" y="232"/>
                  </a:lnTo>
                  <a:lnTo>
                    <a:pt x="1384" y="224"/>
                  </a:lnTo>
                  <a:lnTo>
                    <a:pt x="1408" y="208"/>
                  </a:lnTo>
                  <a:lnTo>
                    <a:pt x="1432" y="184"/>
                  </a:lnTo>
                  <a:lnTo>
                    <a:pt x="1448" y="176"/>
                  </a:lnTo>
                  <a:lnTo>
                    <a:pt x="1464" y="168"/>
                  </a:lnTo>
                  <a:lnTo>
                    <a:pt x="1488" y="168"/>
                  </a:lnTo>
                  <a:lnTo>
                    <a:pt x="1512" y="176"/>
                  </a:lnTo>
                  <a:lnTo>
                    <a:pt x="1536" y="184"/>
                  </a:lnTo>
                  <a:lnTo>
                    <a:pt x="1528" y="200"/>
                  </a:lnTo>
                  <a:lnTo>
                    <a:pt x="1528" y="208"/>
                  </a:lnTo>
                  <a:lnTo>
                    <a:pt x="1528" y="216"/>
                  </a:lnTo>
                  <a:lnTo>
                    <a:pt x="1544" y="224"/>
                  </a:lnTo>
                  <a:lnTo>
                    <a:pt x="1560" y="224"/>
                  </a:lnTo>
                  <a:lnTo>
                    <a:pt x="1576" y="224"/>
                  </a:lnTo>
                  <a:lnTo>
                    <a:pt x="1576" y="216"/>
                  </a:lnTo>
                  <a:lnTo>
                    <a:pt x="1576" y="208"/>
                  </a:lnTo>
                  <a:lnTo>
                    <a:pt x="1576" y="192"/>
                  </a:lnTo>
                  <a:lnTo>
                    <a:pt x="1576" y="176"/>
                  </a:lnTo>
                  <a:lnTo>
                    <a:pt x="1584" y="168"/>
                  </a:lnTo>
                  <a:lnTo>
                    <a:pt x="1592" y="176"/>
                  </a:lnTo>
                  <a:lnTo>
                    <a:pt x="1616" y="176"/>
                  </a:lnTo>
                  <a:lnTo>
                    <a:pt x="1624" y="184"/>
                  </a:lnTo>
                  <a:lnTo>
                    <a:pt x="1632" y="200"/>
                  </a:lnTo>
                  <a:lnTo>
                    <a:pt x="1640" y="208"/>
                  </a:lnTo>
                  <a:lnTo>
                    <a:pt x="1648" y="216"/>
                  </a:lnTo>
                  <a:lnTo>
                    <a:pt x="1648" y="224"/>
                  </a:lnTo>
                  <a:lnTo>
                    <a:pt x="1648" y="232"/>
                  </a:lnTo>
                  <a:lnTo>
                    <a:pt x="1640" y="232"/>
                  </a:lnTo>
                  <a:lnTo>
                    <a:pt x="1632" y="232"/>
                  </a:lnTo>
                  <a:lnTo>
                    <a:pt x="1632" y="240"/>
                  </a:lnTo>
                  <a:lnTo>
                    <a:pt x="1632" y="248"/>
                  </a:lnTo>
                  <a:lnTo>
                    <a:pt x="1632" y="256"/>
                  </a:lnTo>
                  <a:lnTo>
                    <a:pt x="1632" y="272"/>
                  </a:lnTo>
                  <a:lnTo>
                    <a:pt x="1632" y="288"/>
                  </a:lnTo>
                  <a:lnTo>
                    <a:pt x="1640" y="296"/>
                  </a:lnTo>
                  <a:lnTo>
                    <a:pt x="1640" y="304"/>
                  </a:lnTo>
                  <a:lnTo>
                    <a:pt x="1640" y="312"/>
                  </a:lnTo>
                  <a:lnTo>
                    <a:pt x="1640" y="296"/>
                  </a:lnTo>
                  <a:lnTo>
                    <a:pt x="1640" y="272"/>
                  </a:lnTo>
                  <a:lnTo>
                    <a:pt x="1640" y="256"/>
                  </a:lnTo>
                  <a:lnTo>
                    <a:pt x="1640" y="248"/>
                  </a:lnTo>
                  <a:lnTo>
                    <a:pt x="1648" y="248"/>
                  </a:lnTo>
                  <a:lnTo>
                    <a:pt x="1656" y="256"/>
                  </a:lnTo>
                  <a:lnTo>
                    <a:pt x="1672" y="272"/>
                  </a:lnTo>
                  <a:lnTo>
                    <a:pt x="1680" y="272"/>
                  </a:lnTo>
                  <a:lnTo>
                    <a:pt x="1680" y="264"/>
                  </a:lnTo>
                  <a:lnTo>
                    <a:pt x="1688" y="256"/>
                  </a:lnTo>
                  <a:lnTo>
                    <a:pt x="1704" y="264"/>
                  </a:lnTo>
                  <a:lnTo>
                    <a:pt x="1720" y="264"/>
                  </a:lnTo>
                  <a:lnTo>
                    <a:pt x="1728" y="256"/>
                  </a:lnTo>
                  <a:lnTo>
                    <a:pt x="1736" y="248"/>
                  </a:lnTo>
                  <a:lnTo>
                    <a:pt x="1744" y="256"/>
                  </a:lnTo>
                  <a:lnTo>
                    <a:pt x="1752" y="256"/>
                  </a:lnTo>
                  <a:lnTo>
                    <a:pt x="1768" y="256"/>
                  </a:lnTo>
                  <a:lnTo>
                    <a:pt x="1768" y="248"/>
                  </a:lnTo>
                  <a:lnTo>
                    <a:pt x="1768" y="240"/>
                  </a:lnTo>
                  <a:lnTo>
                    <a:pt x="1768" y="224"/>
                  </a:lnTo>
                  <a:lnTo>
                    <a:pt x="1776" y="208"/>
                  </a:lnTo>
                  <a:lnTo>
                    <a:pt x="1784" y="208"/>
                  </a:lnTo>
                  <a:lnTo>
                    <a:pt x="1800" y="208"/>
                  </a:lnTo>
                  <a:lnTo>
                    <a:pt x="1816" y="208"/>
                  </a:lnTo>
                  <a:lnTo>
                    <a:pt x="1832" y="208"/>
                  </a:lnTo>
                  <a:lnTo>
                    <a:pt x="1840" y="216"/>
                  </a:lnTo>
                  <a:lnTo>
                    <a:pt x="1856" y="216"/>
                  </a:lnTo>
                  <a:lnTo>
                    <a:pt x="1856" y="224"/>
                  </a:lnTo>
                  <a:lnTo>
                    <a:pt x="1848" y="240"/>
                  </a:lnTo>
                  <a:lnTo>
                    <a:pt x="1840" y="248"/>
                  </a:lnTo>
                  <a:lnTo>
                    <a:pt x="1840" y="256"/>
                  </a:lnTo>
                  <a:lnTo>
                    <a:pt x="1848" y="256"/>
                  </a:lnTo>
                  <a:lnTo>
                    <a:pt x="1856" y="264"/>
                  </a:lnTo>
                  <a:lnTo>
                    <a:pt x="1864" y="248"/>
                  </a:lnTo>
                  <a:lnTo>
                    <a:pt x="1872" y="232"/>
                  </a:lnTo>
                  <a:lnTo>
                    <a:pt x="1880" y="232"/>
                  </a:lnTo>
                  <a:lnTo>
                    <a:pt x="1896" y="240"/>
                  </a:lnTo>
                  <a:lnTo>
                    <a:pt x="1912" y="248"/>
                  </a:lnTo>
                  <a:lnTo>
                    <a:pt x="1912" y="264"/>
                  </a:lnTo>
                  <a:lnTo>
                    <a:pt x="1912" y="272"/>
                  </a:lnTo>
                  <a:lnTo>
                    <a:pt x="1920" y="280"/>
                  </a:lnTo>
                  <a:lnTo>
                    <a:pt x="1920" y="296"/>
                  </a:lnTo>
                  <a:lnTo>
                    <a:pt x="1936" y="288"/>
                  </a:lnTo>
                  <a:lnTo>
                    <a:pt x="1952" y="280"/>
                  </a:lnTo>
                  <a:lnTo>
                    <a:pt x="1968" y="272"/>
                  </a:lnTo>
                  <a:lnTo>
                    <a:pt x="1976" y="272"/>
                  </a:lnTo>
                  <a:lnTo>
                    <a:pt x="1976" y="280"/>
                  </a:lnTo>
                  <a:lnTo>
                    <a:pt x="1984" y="296"/>
                  </a:lnTo>
                  <a:lnTo>
                    <a:pt x="1992" y="304"/>
                  </a:lnTo>
                  <a:lnTo>
                    <a:pt x="1992" y="320"/>
                  </a:lnTo>
                  <a:lnTo>
                    <a:pt x="2000" y="336"/>
                  </a:lnTo>
                  <a:lnTo>
                    <a:pt x="2000" y="352"/>
                  </a:lnTo>
                  <a:lnTo>
                    <a:pt x="2000" y="360"/>
                  </a:lnTo>
                  <a:lnTo>
                    <a:pt x="2000" y="352"/>
                  </a:lnTo>
                  <a:lnTo>
                    <a:pt x="2008" y="344"/>
                  </a:lnTo>
                  <a:lnTo>
                    <a:pt x="2008" y="336"/>
                  </a:lnTo>
                  <a:lnTo>
                    <a:pt x="2008" y="328"/>
                  </a:lnTo>
                  <a:lnTo>
                    <a:pt x="2024" y="328"/>
                  </a:lnTo>
                  <a:lnTo>
                    <a:pt x="2040" y="328"/>
                  </a:lnTo>
                  <a:lnTo>
                    <a:pt x="2064" y="320"/>
                  </a:lnTo>
                  <a:lnTo>
                    <a:pt x="2072" y="320"/>
                  </a:lnTo>
                  <a:lnTo>
                    <a:pt x="2088" y="328"/>
                  </a:lnTo>
                  <a:lnTo>
                    <a:pt x="2096" y="336"/>
                  </a:lnTo>
                  <a:lnTo>
                    <a:pt x="2096" y="344"/>
                  </a:lnTo>
                  <a:lnTo>
                    <a:pt x="2096" y="352"/>
                  </a:lnTo>
                  <a:lnTo>
                    <a:pt x="2104" y="352"/>
                  </a:lnTo>
                  <a:lnTo>
                    <a:pt x="2112" y="352"/>
                  </a:lnTo>
                  <a:lnTo>
                    <a:pt x="2112" y="344"/>
                  </a:lnTo>
                  <a:lnTo>
                    <a:pt x="2112" y="336"/>
                  </a:lnTo>
                  <a:lnTo>
                    <a:pt x="2112" y="320"/>
                  </a:lnTo>
                  <a:lnTo>
                    <a:pt x="2128" y="320"/>
                  </a:lnTo>
                  <a:lnTo>
                    <a:pt x="2136" y="328"/>
                  </a:lnTo>
                  <a:lnTo>
                    <a:pt x="2144" y="328"/>
                  </a:lnTo>
                  <a:lnTo>
                    <a:pt x="2176" y="328"/>
                  </a:lnTo>
                  <a:lnTo>
                    <a:pt x="2200" y="328"/>
                  </a:lnTo>
                  <a:lnTo>
                    <a:pt x="2208" y="344"/>
                  </a:lnTo>
                  <a:lnTo>
                    <a:pt x="2224" y="352"/>
                  </a:lnTo>
                  <a:lnTo>
                    <a:pt x="2240" y="360"/>
                  </a:lnTo>
                  <a:lnTo>
                    <a:pt x="2248" y="368"/>
                  </a:lnTo>
                  <a:lnTo>
                    <a:pt x="2256" y="368"/>
                  </a:lnTo>
                  <a:lnTo>
                    <a:pt x="2264" y="384"/>
                  </a:lnTo>
                  <a:lnTo>
                    <a:pt x="2272" y="400"/>
                  </a:lnTo>
                  <a:lnTo>
                    <a:pt x="2272" y="408"/>
                  </a:lnTo>
                  <a:lnTo>
                    <a:pt x="2280" y="416"/>
                  </a:lnTo>
                  <a:lnTo>
                    <a:pt x="2280" y="424"/>
                  </a:lnTo>
                  <a:lnTo>
                    <a:pt x="2288" y="424"/>
                  </a:lnTo>
                  <a:lnTo>
                    <a:pt x="2288" y="416"/>
                  </a:lnTo>
                  <a:lnTo>
                    <a:pt x="2288" y="408"/>
                  </a:lnTo>
                  <a:lnTo>
                    <a:pt x="2296" y="408"/>
                  </a:lnTo>
                  <a:lnTo>
                    <a:pt x="2304" y="408"/>
                  </a:lnTo>
                  <a:lnTo>
                    <a:pt x="2304" y="416"/>
                  </a:lnTo>
                  <a:lnTo>
                    <a:pt x="2312" y="416"/>
                  </a:lnTo>
                  <a:lnTo>
                    <a:pt x="2312" y="424"/>
                  </a:lnTo>
                  <a:lnTo>
                    <a:pt x="2320" y="424"/>
                  </a:lnTo>
                  <a:lnTo>
                    <a:pt x="2328" y="432"/>
                  </a:lnTo>
                  <a:lnTo>
                    <a:pt x="2328" y="440"/>
                  </a:lnTo>
                  <a:lnTo>
                    <a:pt x="2312" y="448"/>
                  </a:lnTo>
                  <a:lnTo>
                    <a:pt x="2304" y="456"/>
                  </a:lnTo>
                  <a:lnTo>
                    <a:pt x="2304" y="464"/>
                  </a:lnTo>
                  <a:lnTo>
                    <a:pt x="2304" y="472"/>
                  </a:lnTo>
                  <a:lnTo>
                    <a:pt x="2296" y="480"/>
                  </a:lnTo>
                  <a:lnTo>
                    <a:pt x="2296" y="472"/>
                  </a:lnTo>
                  <a:lnTo>
                    <a:pt x="2280" y="472"/>
                  </a:lnTo>
                  <a:lnTo>
                    <a:pt x="2272" y="464"/>
                  </a:lnTo>
                  <a:lnTo>
                    <a:pt x="2264" y="464"/>
                  </a:lnTo>
                  <a:lnTo>
                    <a:pt x="2264" y="456"/>
                  </a:lnTo>
                  <a:lnTo>
                    <a:pt x="2264" y="448"/>
                  </a:lnTo>
                  <a:lnTo>
                    <a:pt x="2256" y="448"/>
                  </a:lnTo>
                  <a:lnTo>
                    <a:pt x="2248" y="448"/>
                  </a:lnTo>
                  <a:lnTo>
                    <a:pt x="2248" y="456"/>
                  </a:lnTo>
                  <a:lnTo>
                    <a:pt x="2240" y="448"/>
                  </a:lnTo>
                  <a:lnTo>
                    <a:pt x="2240" y="440"/>
                  </a:lnTo>
                  <a:lnTo>
                    <a:pt x="2240" y="432"/>
                  </a:lnTo>
                  <a:lnTo>
                    <a:pt x="2232" y="432"/>
                  </a:lnTo>
                  <a:lnTo>
                    <a:pt x="2224" y="440"/>
                  </a:lnTo>
                  <a:lnTo>
                    <a:pt x="2224" y="448"/>
                  </a:lnTo>
                  <a:lnTo>
                    <a:pt x="2224" y="4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3" name="Freeform 126"/>
            <p:cNvSpPr>
              <a:spLocks/>
            </p:cNvSpPr>
            <p:nvPr/>
          </p:nvSpPr>
          <p:spPr bwMode="auto">
            <a:xfrm>
              <a:off x="3117" y="2000"/>
              <a:ext cx="16" cy="8"/>
            </a:xfrm>
            <a:custGeom>
              <a:avLst/>
              <a:gdLst>
                <a:gd name="T0" fmla="*/ 0 w 16"/>
                <a:gd name="T1" fmla="*/ 0 h 8"/>
                <a:gd name="T2" fmla="*/ 8 w 16"/>
                <a:gd name="T3" fmla="*/ 0 h 8"/>
                <a:gd name="T4" fmla="*/ 16 w 16"/>
                <a:gd name="T5" fmla="*/ 8 h 8"/>
                <a:gd name="T6" fmla="*/ 8 w 16"/>
                <a:gd name="T7" fmla="*/ 8 h 8"/>
                <a:gd name="T8" fmla="*/ 0 w 16"/>
                <a:gd name="T9" fmla="*/ 8 h 8"/>
                <a:gd name="T10" fmla="*/ 0 w 16"/>
                <a:gd name="T11" fmla="*/ 0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0" y="0"/>
                  </a:moveTo>
                  <a:lnTo>
                    <a:pt x="8" y="0"/>
                  </a:lnTo>
                  <a:lnTo>
                    <a:pt x="16" y="8"/>
                  </a:lnTo>
                  <a:lnTo>
                    <a:pt x="8" y="8"/>
                  </a:lnTo>
                  <a:lnTo>
                    <a:pt x="0" y="8"/>
                  </a:lnTo>
                  <a:lnTo>
                    <a:pt x="0" y="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4" name="Line 127"/>
            <p:cNvSpPr>
              <a:spLocks noChangeShapeType="1"/>
            </p:cNvSpPr>
            <p:nvPr/>
          </p:nvSpPr>
          <p:spPr bwMode="auto">
            <a:xfrm flipH="1">
              <a:off x="3157" y="2008"/>
              <a:ext cx="8" cy="1"/>
            </a:xfrm>
            <a:prstGeom prst="line">
              <a:avLst/>
            </a:prstGeom>
            <a:noFill/>
            <a:ln w="12700">
              <a:noFill/>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5" name="Freeform 128"/>
            <p:cNvSpPr>
              <a:spLocks/>
            </p:cNvSpPr>
            <p:nvPr/>
          </p:nvSpPr>
          <p:spPr bwMode="auto">
            <a:xfrm>
              <a:off x="917" y="1688"/>
              <a:ext cx="112" cy="80"/>
            </a:xfrm>
            <a:custGeom>
              <a:avLst/>
              <a:gdLst>
                <a:gd name="T0" fmla="*/ 16 w 112"/>
                <a:gd name="T1" fmla="*/ 40 h 80"/>
                <a:gd name="T2" fmla="*/ 8 w 112"/>
                <a:gd name="T3" fmla="*/ 40 h 80"/>
                <a:gd name="T4" fmla="*/ 0 w 112"/>
                <a:gd name="T5" fmla="*/ 32 h 80"/>
                <a:gd name="T6" fmla="*/ 0 w 112"/>
                <a:gd name="T7" fmla="*/ 24 h 80"/>
                <a:gd name="T8" fmla="*/ 0 w 112"/>
                <a:gd name="T9" fmla="*/ 16 h 80"/>
                <a:gd name="T10" fmla="*/ 8 w 112"/>
                <a:gd name="T11" fmla="*/ 8 h 80"/>
                <a:gd name="T12" fmla="*/ 16 w 112"/>
                <a:gd name="T13" fmla="*/ 8 h 80"/>
                <a:gd name="T14" fmla="*/ 16 w 112"/>
                <a:gd name="T15" fmla="*/ 0 h 80"/>
                <a:gd name="T16" fmla="*/ 24 w 112"/>
                <a:gd name="T17" fmla="*/ 8 h 80"/>
                <a:gd name="T18" fmla="*/ 24 w 112"/>
                <a:gd name="T19" fmla="*/ 24 h 80"/>
                <a:gd name="T20" fmla="*/ 24 w 112"/>
                <a:gd name="T21" fmla="*/ 32 h 80"/>
                <a:gd name="T22" fmla="*/ 32 w 112"/>
                <a:gd name="T23" fmla="*/ 32 h 80"/>
                <a:gd name="T24" fmla="*/ 32 w 112"/>
                <a:gd name="T25" fmla="*/ 16 h 80"/>
                <a:gd name="T26" fmla="*/ 40 w 112"/>
                <a:gd name="T27" fmla="*/ 8 h 80"/>
                <a:gd name="T28" fmla="*/ 56 w 112"/>
                <a:gd name="T29" fmla="*/ 8 h 80"/>
                <a:gd name="T30" fmla="*/ 64 w 112"/>
                <a:gd name="T31" fmla="*/ 8 h 80"/>
                <a:gd name="T32" fmla="*/ 72 w 112"/>
                <a:gd name="T33" fmla="*/ 0 h 80"/>
                <a:gd name="T34" fmla="*/ 88 w 112"/>
                <a:gd name="T35" fmla="*/ 0 h 80"/>
                <a:gd name="T36" fmla="*/ 96 w 112"/>
                <a:gd name="T37" fmla="*/ 8 h 80"/>
                <a:gd name="T38" fmla="*/ 104 w 112"/>
                <a:gd name="T39" fmla="*/ 8 h 80"/>
                <a:gd name="T40" fmla="*/ 112 w 112"/>
                <a:gd name="T41" fmla="*/ 16 h 80"/>
                <a:gd name="T42" fmla="*/ 112 w 112"/>
                <a:gd name="T43" fmla="*/ 24 h 80"/>
                <a:gd name="T44" fmla="*/ 112 w 112"/>
                <a:gd name="T45" fmla="*/ 32 h 80"/>
                <a:gd name="T46" fmla="*/ 112 w 112"/>
                <a:gd name="T47" fmla="*/ 40 h 80"/>
                <a:gd name="T48" fmla="*/ 104 w 112"/>
                <a:gd name="T49" fmla="*/ 48 h 80"/>
                <a:gd name="T50" fmla="*/ 88 w 112"/>
                <a:gd name="T51" fmla="*/ 64 h 80"/>
                <a:gd name="T52" fmla="*/ 80 w 112"/>
                <a:gd name="T53" fmla="*/ 72 h 80"/>
                <a:gd name="T54" fmla="*/ 72 w 112"/>
                <a:gd name="T55" fmla="*/ 72 h 80"/>
                <a:gd name="T56" fmla="*/ 64 w 112"/>
                <a:gd name="T57" fmla="*/ 80 h 80"/>
                <a:gd name="T58" fmla="*/ 56 w 112"/>
                <a:gd name="T59" fmla="*/ 80 h 80"/>
                <a:gd name="T60" fmla="*/ 40 w 112"/>
                <a:gd name="T61" fmla="*/ 72 h 80"/>
                <a:gd name="T62" fmla="*/ 32 w 112"/>
                <a:gd name="T63" fmla="*/ 72 h 80"/>
                <a:gd name="T64" fmla="*/ 24 w 112"/>
                <a:gd name="T65" fmla="*/ 72 h 80"/>
                <a:gd name="T66" fmla="*/ 24 w 112"/>
                <a:gd name="T67" fmla="*/ 64 h 80"/>
                <a:gd name="T68" fmla="*/ 24 w 112"/>
                <a:gd name="T69" fmla="*/ 56 h 80"/>
                <a:gd name="T70" fmla="*/ 16 w 112"/>
                <a:gd name="T71" fmla="*/ 48 h 80"/>
                <a:gd name="T72" fmla="*/ 8 w 112"/>
                <a:gd name="T73" fmla="*/ 48 h 80"/>
                <a:gd name="T74" fmla="*/ 8 w 112"/>
                <a:gd name="T75" fmla="*/ 40 h 80"/>
                <a:gd name="T76" fmla="*/ 16 w 112"/>
                <a:gd name="T77" fmla="*/ 4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2"/>
                <a:gd name="T118" fmla="*/ 0 h 80"/>
                <a:gd name="T119" fmla="*/ 112 w 112"/>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2" h="80">
                  <a:moveTo>
                    <a:pt x="16" y="40"/>
                  </a:moveTo>
                  <a:lnTo>
                    <a:pt x="8" y="40"/>
                  </a:lnTo>
                  <a:lnTo>
                    <a:pt x="0" y="32"/>
                  </a:lnTo>
                  <a:lnTo>
                    <a:pt x="0" y="24"/>
                  </a:lnTo>
                  <a:lnTo>
                    <a:pt x="0" y="16"/>
                  </a:lnTo>
                  <a:lnTo>
                    <a:pt x="8" y="8"/>
                  </a:lnTo>
                  <a:lnTo>
                    <a:pt x="16" y="8"/>
                  </a:lnTo>
                  <a:lnTo>
                    <a:pt x="16" y="0"/>
                  </a:lnTo>
                  <a:lnTo>
                    <a:pt x="24" y="8"/>
                  </a:lnTo>
                  <a:lnTo>
                    <a:pt x="24" y="24"/>
                  </a:lnTo>
                  <a:lnTo>
                    <a:pt x="24" y="32"/>
                  </a:lnTo>
                  <a:lnTo>
                    <a:pt x="32" y="32"/>
                  </a:lnTo>
                  <a:lnTo>
                    <a:pt x="32" y="16"/>
                  </a:lnTo>
                  <a:lnTo>
                    <a:pt x="40" y="8"/>
                  </a:lnTo>
                  <a:lnTo>
                    <a:pt x="56" y="8"/>
                  </a:lnTo>
                  <a:lnTo>
                    <a:pt x="64" y="8"/>
                  </a:lnTo>
                  <a:lnTo>
                    <a:pt x="72" y="0"/>
                  </a:lnTo>
                  <a:lnTo>
                    <a:pt x="88" y="0"/>
                  </a:lnTo>
                  <a:lnTo>
                    <a:pt x="96" y="8"/>
                  </a:lnTo>
                  <a:lnTo>
                    <a:pt x="104" y="8"/>
                  </a:lnTo>
                  <a:lnTo>
                    <a:pt x="112" y="16"/>
                  </a:lnTo>
                  <a:lnTo>
                    <a:pt x="112" y="24"/>
                  </a:lnTo>
                  <a:lnTo>
                    <a:pt x="112" y="32"/>
                  </a:lnTo>
                  <a:lnTo>
                    <a:pt x="112" y="40"/>
                  </a:lnTo>
                  <a:lnTo>
                    <a:pt x="104" y="48"/>
                  </a:lnTo>
                  <a:lnTo>
                    <a:pt x="88" y="64"/>
                  </a:lnTo>
                  <a:lnTo>
                    <a:pt x="80" y="72"/>
                  </a:lnTo>
                  <a:lnTo>
                    <a:pt x="72" y="72"/>
                  </a:lnTo>
                  <a:lnTo>
                    <a:pt x="64" y="80"/>
                  </a:lnTo>
                  <a:lnTo>
                    <a:pt x="56" y="80"/>
                  </a:lnTo>
                  <a:lnTo>
                    <a:pt x="40" y="72"/>
                  </a:lnTo>
                  <a:lnTo>
                    <a:pt x="32" y="72"/>
                  </a:lnTo>
                  <a:lnTo>
                    <a:pt x="24" y="72"/>
                  </a:lnTo>
                  <a:lnTo>
                    <a:pt x="24" y="64"/>
                  </a:lnTo>
                  <a:lnTo>
                    <a:pt x="24" y="56"/>
                  </a:lnTo>
                  <a:lnTo>
                    <a:pt x="16" y="48"/>
                  </a:lnTo>
                  <a:lnTo>
                    <a:pt x="8" y="48"/>
                  </a:lnTo>
                  <a:lnTo>
                    <a:pt x="8" y="40"/>
                  </a:lnTo>
                  <a:lnTo>
                    <a:pt x="16" y="4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6" name="Freeform 129"/>
            <p:cNvSpPr>
              <a:spLocks/>
            </p:cNvSpPr>
            <p:nvPr/>
          </p:nvSpPr>
          <p:spPr bwMode="auto">
            <a:xfrm>
              <a:off x="1309" y="1144"/>
              <a:ext cx="113" cy="184"/>
            </a:xfrm>
            <a:custGeom>
              <a:avLst/>
              <a:gdLst>
                <a:gd name="T0" fmla="*/ 48 w 112"/>
                <a:gd name="T1" fmla="*/ 64 h 184"/>
                <a:gd name="T2" fmla="*/ 40 w 112"/>
                <a:gd name="T3" fmla="*/ 64 h 184"/>
                <a:gd name="T4" fmla="*/ 32 w 112"/>
                <a:gd name="T5" fmla="*/ 64 h 184"/>
                <a:gd name="T6" fmla="*/ 24 w 112"/>
                <a:gd name="T7" fmla="*/ 56 h 184"/>
                <a:gd name="T8" fmla="*/ 16 w 112"/>
                <a:gd name="T9" fmla="*/ 40 h 184"/>
                <a:gd name="T10" fmla="*/ 8 w 112"/>
                <a:gd name="T11" fmla="*/ 32 h 184"/>
                <a:gd name="T12" fmla="*/ 8 w 112"/>
                <a:gd name="T13" fmla="*/ 24 h 184"/>
                <a:gd name="T14" fmla="*/ 0 w 112"/>
                <a:gd name="T15" fmla="*/ 24 h 184"/>
                <a:gd name="T16" fmla="*/ 8 w 112"/>
                <a:gd name="T17" fmla="*/ 16 h 184"/>
                <a:gd name="T18" fmla="*/ 16 w 112"/>
                <a:gd name="T19" fmla="*/ 16 h 184"/>
                <a:gd name="T20" fmla="*/ 24 w 112"/>
                <a:gd name="T21" fmla="*/ 16 h 184"/>
                <a:gd name="T22" fmla="*/ 32 w 112"/>
                <a:gd name="T23" fmla="*/ 8 h 184"/>
                <a:gd name="T24" fmla="*/ 40 w 112"/>
                <a:gd name="T25" fmla="*/ 8 h 184"/>
                <a:gd name="T26" fmla="*/ 40 w 112"/>
                <a:gd name="T27" fmla="*/ 0 h 184"/>
                <a:gd name="T28" fmla="*/ 48 w 112"/>
                <a:gd name="T29" fmla="*/ 0 h 184"/>
                <a:gd name="T30" fmla="*/ 66 w 112"/>
                <a:gd name="T31" fmla="*/ 0 h 184"/>
                <a:gd name="T32" fmla="*/ 66 w 112"/>
                <a:gd name="T33" fmla="*/ 8 h 184"/>
                <a:gd name="T34" fmla="*/ 82 w 112"/>
                <a:gd name="T35" fmla="*/ 16 h 184"/>
                <a:gd name="T36" fmla="*/ 90 w 112"/>
                <a:gd name="T37" fmla="*/ 24 h 184"/>
                <a:gd name="T38" fmla="*/ 98 w 112"/>
                <a:gd name="T39" fmla="*/ 24 h 184"/>
                <a:gd name="T40" fmla="*/ 98 w 112"/>
                <a:gd name="T41" fmla="*/ 32 h 184"/>
                <a:gd name="T42" fmla="*/ 106 w 112"/>
                <a:gd name="T43" fmla="*/ 40 h 184"/>
                <a:gd name="T44" fmla="*/ 106 w 112"/>
                <a:gd name="T45" fmla="*/ 48 h 184"/>
                <a:gd name="T46" fmla="*/ 114 w 112"/>
                <a:gd name="T47" fmla="*/ 56 h 184"/>
                <a:gd name="T48" fmla="*/ 114 w 112"/>
                <a:gd name="T49" fmla="*/ 64 h 184"/>
                <a:gd name="T50" fmla="*/ 106 w 112"/>
                <a:gd name="T51" fmla="*/ 64 h 184"/>
                <a:gd name="T52" fmla="*/ 98 w 112"/>
                <a:gd name="T53" fmla="*/ 72 h 184"/>
                <a:gd name="T54" fmla="*/ 98 w 112"/>
                <a:gd name="T55" fmla="*/ 80 h 184"/>
                <a:gd name="T56" fmla="*/ 98 w 112"/>
                <a:gd name="T57" fmla="*/ 88 h 184"/>
                <a:gd name="T58" fmla="*/ 90 w 112"/>
                <a:gd name="T59" fmla="*/ 96 h 184"/>
                <a:gd name="T60" fmla="*/ 82 w 112"/>
                <a:gd name="T61" fmla="*/ 96 h 184"/>
                <a:gd name="T62" fmla="*/ 82 w 112"/>
                <a:gd name="T63" fmla="*/ 104 h 184"/>
                <a:gd name="T64" fmla="*/ 82 w 112"/>
                <a:gd name="T65" fmla="*/ 120 h 184"/>
                <a:gd name="T66" fmla="*/ 82 w 112"/>
                <a:gd name="T67" fmla="*/ 144 h 184"/>
                <a:gd name="T68" fmla="*/ 74 w 112"/>
                <a:gd name="T69" fmla="*/ 168 h 184"/>
                <a:gd name="T70" fmla="*/ 74 w 112"/>
                <a:gd name="T71" fmla="*/ 176 h 184"/>
                <a:gd name="T72" fmla="*/ 66 w 112"/>
                <a:gd name="T73" fmla="*/ 184 h 184"/>
                <a:gd name="T74" fmla="*/ 58 w 112"/>
                <a:gd name="T75" fmla="*/ 176 h 184"/>
                <a:gd name="T76" fmla="*/ 58 w 112"/>
                <a:gd name="T77" fmla="*/ 168 h 184"/>
                <a:gd name="T78" fmla="*/ 40 w 112"/>
                <a:gd name="T79" fmla="*/ 144 h 184"/>
                <a:gd name="T80" fmla="*/ 32 w 112"/>
                <a:gd name="T81" fmla="*/ 120 h 184"/>
                <a:gd name="T82" fmla="*/ 32 w 112"/>
                <a:gd name="T83" fmla="*/ 104 h 184"/>
                <a:gd name="T84" fmla="*/ 40 w 112"/>
                <a:gd name="T85" fmla="*/ 96 h 184"/>
                <a:gd name="T86" fmla="*/ 58 w 112"/>
                <a:gd name="T87" fmla="*/ 96 h 184"/>
                <a:gd name="T88" fmla="*/ 58 w 112"/>
                <a:gd name="T89" fmla="*/ 88 h 184"/>
                <a:gd name="T90" fmla="*/ 58 w 112"/>
                <a:gd name="T91" fmla="*/ 80 h 184"/>
                <a:gd name="T92" fmla="*/ 58 w 112"/>
                <a:gd name="T93" fmla="*/ 64 h 184"/>
                <a:gd name="T94" fmla="*/ 48 w 112"/>
                <a:gd name="T95" fmla="*/ 64 h 1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2"/>
                <a:gd name="T145" fmla="*/ 0 h 184"/>
                <a:gd name="T146" fmla="*/ 112 w 112"/>
                <a:gd name="T147" fmla="*/ 184 h 18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2" h="184">
                  <a:moveTo>
                    <a:pt x="48" y="64"/>
                  </a:moveTo>
                  <a:lnTo>
                    <a:pt x="40" y="64"/>
                  </a:lnTo>
                  <a:lnTo>
                    <a:pt x="32" y="64"/>
                  </a:lnTo>
                  <a:lnTo>
                    <a:pt x="24" y="56"/>
                  </a:lnTo>
                  <a:lnTo>
                    <a:pt x="16" y="40"/>
                  </a:lnTo>
                  <a:lnTo>
                    <a:pt x="8" y="32"/>
                  </a:lnTo>
                  <a:lnTo>
                    <a:pt x="8" y="24"/>
                  </a:lnTo>
                  <a:lnTo>
                    <a:pt x="0" y="24"/>
                  </a:lnTo>
                  <a:lnTo>
                    <a:pt x="8" y="16"/>
                  </a:lnTo>
                  <a:lnTo>
                    <a:pt x="16" y="16"/>
                  </a:lnTo>
                  <a:lnTo>
                    <a:pt x="24" y="16"/>
                  </a:lnTo>
                  <a:lnTo>
                    <a:pt x="32" y="8"/>
                  </a:lnTo>
                  <a:lnTo>
                    <a:pt x="40" y="8"/>
                  </a:lnTo>
                  <a:lnTo>
                    <a:pt x="40" y="0"/>
                  </a:lnTo>
                  <a:lnTo>
                    <a:pt x="48" y="0"/>
                  </a:lnTo>
                  <a:lnTo>
                    <a:pt x="64" y="0"/>
                  </a:lnTo>
                  <a:lnTo>
                    <a:pt x="64" y="8"/>
                  </a:lnTo>
                  <a:lnTo>
                    <a:pt x="80" y="16"/>
                  </a:lnTo>
                  <a:lnTo>
                    <a:pt x="88" y="24"/>
                  </a:lnTo>
                  <a:lnTo>
                    <a:pt x="96" y="24"/>
                  </a:lnTo>
                  <a:lnTo>
                    <a:pt x="96" y="32"/>
                  </a:lnTo>
                  <a:lnTo>
                    <a:pt x="104" y="40"/>
                  </a:lnTo>
                  <a:lnTo>
                    <a:pt x="104" y="48"/>
                  </a:lnTo>
                  <a:lnTo>
                    <a:pt x="112" y="56"/>
                  </a:lnTo>
                  <a:lnTo>
                    <a:pt x="112" y="64"/>
                  </a:lnTo>
                  <a:lnTo>
                    <a:pt x="104" y="64"/>
                  </a:lnTo>
                  <a:lnTo>
                    <a:pt x="96" y="72"/>
                  </a:lnTo>
                  <a:lnTo>
                    <a:pt x="96" y="80"/>
                  </a:lnTo>
                  <a:lnTo>
                    <a:pt x="96" y="88"/>
                  </a:lnTo>
                  <a:lnTo>
                    <a:pt x="88" y="96"/>
                  </a:lnTo>
                  <a:lnTo>
                    <a:pt x="80" y="96"/>
                  </a:lnTo>
                  <a:lnTo>
                    <a:pt x="80" y="104"/>
                  </a:lnTo>
                  <a:lnTo>
                    <a:pt x="80" y="120"/>
                  </a:lnTo>
                  <a:lnTo>
                    <a:pt x="80" y="144"/>
                  </a:lnTo>
                  <a:lnTo>
                    <a:pt x="72" y="168"/>
                  </a:lnTo>
                  <a:lnTo>
                    <a:pt x="72" y="176"/>
                  </a:lnTo>
                  <a:lnTo>
                    <a:pt x="64" y="184"/>
                  </a:lnTo>
                  <a:lnTo>
                    <a:pt x="56" y="176"/>
                  </a:lnTo>
                  <a:lnTo>
                    <a:pt x="56" y="168"/>
                  </a:lnTo>
                  <a:lnTo>
                    <a:pt x="40" y="144"/>
                  </a:lnTo>
                  <a:lnTo>
                    <a:pt x="32" y="120"/>
                  </a:lnTo>
                  <a:lnTo>
                    <a:pt x="32" y="104"/>
                  </a:lnTo>
                  <a:lnTo>
                    <a:pt x="40" y="96"/>
                  </a:lnTo>
                  <a:lnTo>
                    <a:pt x="56" y="96"/>
                  </a:lnTo>
                  <a:lnTo>
                    <a:pt x="56" y="88"/>
                  </a:lnTo>
                  <a:lnTo>
                    <a:pt x="56" y="80"/>
                  </a:lnTo>
                  <a:lnTo>
                    <a:pt x="56" y="64"/>
                  </a:lnTo>
                  <a:lnTo>
                    <a:pt x="48" y="6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7" name="Freeform 130"/>
            <p:cNvSpPr>
              <a:spLocks/>
            </p:cNvSpPr>
            <p:nvPr/>
          </p:nvSpPr>
          <p:spPr bwMode="auto">
            <a:xfrm>
              <a:off x="1397" y="1096"/>
              <a:ext cx="88" cy="72"/>
            </a:xfrm>
            <a:custGeom>
              <a:avLst/>
              <a:gdLst>
                <a:gd name="T0" fmla="*/ 24 w 88"/>
                <a:gd name="T1" fmla="*/ 64 h 72"/>
                <a:gd name="T2" fmla="*/ 24 w 88"/>
                <a:gd name="T3" fmla="*/ 56 h 72"/>
                <a:gd name="T4" fmla="*/ 24 w 88"/>
                <a:gd name="T5" fmla="*/ 48 h 72"/>
                <a:gd name="T6" fmla="*/ 8 w 88"/>
                <a:gd name="T7" fmla="*/ 48 h 72"/>
                <a:gd name="T8" fmla="*/ 0 w 88"/>
                <a:gd name="T9" fmla="*/ 40 h 72"/>
                <a:gd name="T10" fmla="*/ 0 w 88"/>
                <a:gd name="T11" fmla="*/ 32 h 72"/>
                <a:gd name="T12" fmla="*/ 0 w 88"/>
                <a:gd name="T13" fmla="*/ 24 h 72"/>
                <a:gd name="T14" fmla="*/ 8 w 88"/>
                <a:gd name="T15" fmla="*/ 16 h 72"/>
                <a:gd name="T16" fmla="*/ 8 w 88"/>
                <a:gd name="T17" fmla="*/ 8 h 72"/>
                <a:gd name="T18" fmla="*/ 16 w 88"/>
                <a:gd name="T19" fmla="*/ 0 h 72"/>
                <a:gd name="T20" fmla="*/ 24 w 88"/>
                <a:gd name="T21" fmla="*/ 8 h 72"/>
                <a:gd name="T22" fmla="*/ 24 w 88"/>
                <a:gd name="T23" fmla="*/ 16 h 72"/>
                <a:gd name="T24" fmla="*/ 32 w 88"/>
                <a:gd name="T25" fmla="*/ 24 h 72"/>
                <a:gd name="T26" fmla="*/ 40 w 88"/>
                <a:gd name="T27" fmla="*/ 24 h 72"/>
                <a:gd name="T28" fmla="*/ 48 w 88"/>
                <a:gd name="T29" fmla="*/ 32 h 72"/>
                <a:gd name="T30" fmla="*/ 56 w 88"/>
                <a:gd name="T31" fmla="*/ 32 h 72"/>
                <a:gd name="T32" fmla="*/ 64 w 88"/>
                <a:gd name="T33" fmla="*/ 24 h 72"/>
                <a:gd name="T34" fmla="*/ 72 w 88"/>
                <a:gd name="T35" fmla="*/ 24 h 72"/>
                <a:gd name="T36" fmla="*/ 80 w 88"/>
                <a:gd name="T37" fmla="*/ 32 h 72"/>
                <a:gd name="T38" fmla="*/ 88 w 88"/>
                <a:gd name="T39" fmla="*/ 40 h 72"/>
                <a:gd name="T40" fmla="*/ 80 w 88"/>
                <a:gd name="T41" fmla="*/ 64 h 72"/>
                <a:gd name="T42" fmla="*/ 64 w 88"/>
                <a:gd name="T43" fmla="*/ 72 h 72"/>
                <a:gd name="T44" fmla="*/ 48 w 88"/>
                <a:gd name="T45" fmla="*/ 72 h 72"/>
                <a:gd name="T46" fmla="*/ 32 w 88"/>
                <a:gd name="T47" fmla="*/ 64 h 72"/>
                <a:gd name="T48" fmla="*/ 24 w 88"/>
                <a:gd name="T49" fmla="*/ 64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72"/>
                <a:gd name="T77" fmla="*/ 88 w 88"/>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72">
                  <a:moveTo>
                    <a:pt x="24" y="64"/>
                  </a:moveTo>
                  <a:lnTo>
                    <a:pt x="24" y="56"/>
                  </a:lnTo>
                  <a:lnTo>
                    <a:pt x="24" y="48"/>
                  </a:lnTo>
                  <a:lnTo>
                    <a:pt x="8" y="48"/>
                  </a:lnTo>
                  <a:lnTo>
                    <a:pt x="0" y="40"/>
                  </a:lnTo>
                  <a:lnTo>
                    <a:pt x="0" y="32"/>
                  </a:lnTo>
                  <a:lnTo>
                    <a:pt x="0" y="24"/>
                  </a:lnTo>
                  <a:lnTo>
                    <a:pt x="8" y="16"/>
                  </a:lnTo>
                  <a:lnTo>
                    <a:pt x="8" y="8"/>
                  </a:lnTo>
                  <a:lnTo>
                    <a:pt x="16" y="0"/>
                  </a:lnTo>
                  <a:lnTo>
                    <a:pt x="24" y="8"/>
                  </a:lnTo>
                  <a:lnTo>
                    <a:pt x="24" y="16"/>
                  </a:lnTo>
                  <a:lnTo>
                    <a:pt x="32" y="24"/>
                  </a:lnTo>
                  <a:lnTo>
                    <a:pt x="40" y="24"/>
                  </a:lnTo>
                  <a:lnTo>
                    <a:pt x="48" y="32"/>
                  </a:lnTo>
                  <a:lnTo>
                    <a:pt x="56" y="32"/>
                  </a:lnTo>
                  <a:lnTo>
                    <a:pt x="64" y="24"/>
                  </a:lnTo>
                  <a:lnTo>
                    <a:pt x="72" y="24"/>
                  </a:lnTo>
                  <a:lnTo>
                    <a:pt x="80" y="32"/>
                  </a:lnTo>
                  <a:lnTo>
                    <a:pt x="88" y="40"/>
                  </a:lnTo>
                  <a:lnTo>
                    <a:pt x="80" y="64"/>
                  </a:lnTo>
                  <a:lnTo>
                    <a:pt x="64" y="72"/>
                  </a:lnTo>
                  <a:lnTo>
                    <a:pt x="48" y="72"/>
                  </a:lnTo>
                  <a:lnTo>
                    <a:pt x="32" y="64"/>
                  </a:lnTo>
                  <a:lnTo>
                    <a:pt x="24" y="6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8" name="Freeform 131"/>
            <p:cNvSpPr>
              <a:spLocks/>
            </p:cNvSpPr>
            <p:nvPr/>
          </p:nvSpPr>
          <p:spPr bwMode="auto">
            <a:xfrm>
              <a:off x="1077" y="1944"/>
              <a:ext cx="48" cy="80"/>
            </a:xfrm>
            <a:custGeom>
              <a:avLst/>
              <a:gdLst>
                <a:gd name="T0" fmla="*/ 8 w 48"/>
                <a:gd name="T1" fmla="*/ 56 h 80"/>
                <a:gd name="T2" fmla="*/ 8 w 48"/>
                <a:gd name="T3" fmla="*/ 48 h 80"/>
                <a:gd name="T4" fmla="*/ 0 w 48"/>
                <a:gd name="T5" fmla="*/ 48 h 80"/>
                <a:gd name="T6" fmla="*/ 0 w 48"/>
                <a:gd name="T7" fmla="*/ 40 h 80"/>
                <a:gd name="T8" fmla="*/ 0 w 48"/>
                <a:gd name="T9" fmla="*/ 32 h 80"/>
                <a:gd name="T10" fmla="*/ 8 w 48"/>
                <a:gd name="T11" fmla="*/ 32 h 80"/>
                <a:gd name="T12" fmla="*/ 16 w 48"/>
                <a:gd name="T13" fmla="*/ 32 h 80"/>
                <a:gd name="T14" fmla="*/ 16 w 48"/>
                <a:gd name="T15" fmla="*/ 24 h 80"/>
                <a:gd name="T16" fmla="*/ 16 w 48"/>
                <a:gd name="T17" fmla="*/ 16 h 80"/>
                <a:gd name="T18" fmla="*/ 24 w 48"/>
                <a:gd name="T19" fmla="*/ 16 h 80"/>
                <a:gd name="T20" fmla="*/ 16 w 48"/>
                <a:gd name="T21" fmla="*/ 16 h 80"/>
                <a:gd name="T22" fmla="*/ 16 w 48"/>
                <a:gd name="T23" fmla="*/ 8 h 80"/>
                <a:gd name="T24" fmla="*/ 16 w 48"/>
                <a:gd name="T25" fmla="*/ 0 h 80"/>
                <a:gd name="T26" fmla="*/ 24 w 48"/>
                <a:gd name="T27" fmla="*/ 0 h 80"/>
                <a:gd name="T28" fmla="*/ 32 w 48"/>
                <a:gd name="T29" fmla="*/ 0 h 80"/>
                <a:gd name="T30" fmla="*/ 40 w 48"/>
                <a:gd name="T31" fmla="*/ 8 h 80"/>
                <a:gd name="T32" fmla="*/ 48 w 48"/>
                <a:gd name="T33" fmla="*/ 16 h 80"/>
                <a:gd name="T34" fmla="*/ 48 w 48"/>
                <a:gd name="T35" fmla="*/ 32 h 80"/>
                <a:gd name="T36" fmla="*/ 40 w 48"/>
                <a:gd name="T37" fmla="*/ 40 h 80"/>
                <a:gd name="T38" fmla="*/ 40 w 48"/>
                <a:gd name="T39" fmla="*/ 48 h 80"/>
                <a:gd name="T40" fmla="*/ 40 w 48"/>
                <a:gd name="T41" fmla="*/ 64 h 80"/>
                <a:gd name="T42" fmla="*/ 40 w 48"/>
                <a:gd name="T43" fmla="*/ 72 h 80"/>
                <a:gd name="T44" fmla="*/ 32 w 48"/>
                <a:gd name="T45" fmla="*/ 72 h 80"/>
                <a:gd name="T46" fmla="*/ 24 w 48"/>
                <a:gd name="T47" fmla="*/ 72 h 80"/>
                <a:gd name="T48" fmla="*/ 16 w 48"/>
                <a:gd name="T49" fmla="*/ 80 h 80"/>
                <a:gd name="T50" fmla="*/ 8 w 48"/>
                <a:gd name="T51" fmla="*/ 80 h 80"/>
                <a:gd name="T52" fmla="*/ 0 w 48"/>
                <a:gd name="T53" fmla="*/ 80 h 80"/>
                <a:gd name="T54" fmla="*/ 0 w 48"/>
                <a:gd name="T55" fmla="*/ 72 h 80"/>
                <a:gd name="T56" fmla="*/ 0 w 48"/>
                <a:gd name="T57" fmla="*/ 64 h 80"/>
                <a:gd name="T58" fmla="*/ 0 w 48"/>
                <a:gd name="T59" fmla="*/ 56 h 80"/>
                <a:gd name="T60" fmla="*/ 8 w 48"/>
                <a:gd name="T61" fmla="*/ 56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
                <a:gd name="T94" fmla="*/ 0 h 80"/>
                <a:gd name="T95" fmla="*/ 48 w 48"/>
                <a:gd name="T96" fmla="*/ 80 h 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 h="80">
                  <a:moveTo>
                    <a:pt x="8" y="56"/>
                  </a:moveTo>
                  <a:lnTo>
                    <a:pt x="8" y="48"/>
                  </a:lnTo>
                  <a:lnTo>
                    <a:pt x="0" y="48"/>
                  </a:lnTo>
                  <a:lnTo>
                    <a:pt x="0" y="40"/>
                  </a:lnTo>
                  <a:lnTo>
                    <a:pt x="0" y="32"/>
                  </a:lnTo>
                  <a:lnTo>
                    <a:pt x="8" y="32"/>
                  </a:lnTo>
                  <a:lnTo>
                    <a:pt x="16" y="32"/>
                  </a:lnTo>
                  <a:lnTo>
                    <a:pt x="16" y="24"/>
                  </a:lnTo>
                  <a:lnTo>
                    <a:pt x="16" y="16"/>
                  </a:lnTo>
                  <a:lnTo>
                    <a:pt x="24" y="16"/>
                  </a:lnTo>
                  <a:lnTo>
                    <a:pt x="16" y="16"/>
                  </a:lnTo>
                  <a:lnTo>
                    <a:pt x="16" y="8"/>
                  </a:lnTo>
                  <a:lnTo>
                    <a:pt x="16" y="0"/>
                  </a:lnTo>
                  <a:lnTo>
                    <a:pt x="24" y="0"/>
                  </a:lnTo>
                  <a:lnTo>
                    <a:pt x="32" y="0"/>
                  </a:lnTo>
                  <a:lnTo>
                    <a:pt x="40" y="8"/>
                  </a:lnTo>
                  <a:lnTo>
                    <a:pt x="48" y="16"/>
                  </a:lnTo>
                  <a:lnTo>
                    <a:pt x="48" y="32"/>
                  </a:lnTo>
                  <a:lnTo>
                    <a:pt x="40" y="40"/>
                  </a:lnTo>
                  <a:lnTo>
                    <a:pt x="40" y="48"/>
                  </a:lnTo>
                  <a:lnTo>
                    <a:pt x="40" y="64"/>
                  </a:lnTo>
                  <a:lnTo>
                    <a:pt x="40" y="72"/>
                  </a:lnTo>
                  <a:lnTo>
                    <a:pt x="32" y="72"/>
                  </a:lnTo>
                  <a:lnTo>
                    <a:pt x="24" y="72"/>
                  </a:lnTo>
                  <a:lnTo>
                    <a:pt x="16" y="80"/>
                  </a:lnTo>
                  <a:lnTo>
                    <a:pt x="8" y="80"/>
                  </a:lnTo>
                  <a:lnTo>
                    <a:pt x="0" y="80"/>
                  </a:lnTo>
                  <a:lnTo>
                    <a:pt x="0" y="72"/>
                  </a:lnTo>
                  <a:lnTo>
                    <a:pt x="0" y="64"/>
                  </a:lnTo>
                  <a:lnTo>
                    <a:pt x="0" y="56"/>
                  </a:lnTo>
                  <a:lnTo>
                    <a:pt x="8" y="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89" name="Freeform 132"/>
            <p:cNvSpPr>
              <a:spLocks/>
            </p:cNvSpPr>
            <p:nvPr/>
          </p:nvSpPr>
          <p:spPr bwMode="auto">
            <a:xfrm>
              <a:off x="1117" y="1888"/>
              <a:ext cx="80" cy="176"/>
            </a:xfrm>
            <a:custGeom>
              <a:avLst/>
              <a:gdLst>
                <a:gd name="T0" fmla="*/ 8 w 80"/>
                <a:gd name="T1" fmla="*/ 48 h 176"/>
                <a:gd name="T2" fmla="*/ 0 w 80"/>
                <a:gd name="T3" fmla="*/ 48 h 176"/>
                <a:gd name="T4" fmla="*/ 8 w 80"/>
                <a:gd name="T5" fmla="*/ 32 h 176"/>
                <a:gd name="T6" fmla="*/ 0 w 80"/>
                <a:gd name="T7" fmla="*/ 24 h 176"/>
                <a:gd name="T8" fmla="*/ 0 w 80"/>
                <a:gd name="T9" fmla="*/ 8 h 176"/>
                <a:gd name="T10" fmla="*/ 16 w 80"/>
                <a:gd name="T11" fmla="*/ 0 h 176"/>
                <a:gd name="T12" fmla="*/ 24 w 80"/>
                <a:gd name="T13" fmla="*/ 8 h 176"/>
                <a:gd name="T14" fmla="*/ 24 w 80"/>
                <a:gd name="T15" fmla="*/ 16 h 176"/>
                <a:gd name="T16" fmla="*/ 32 w 80"/>
                <a:gd name="T17" fmla="*/ 24 h 176"/>
                <a:gd name="T18" fmla="*/ 32 w 80"/>
                <a:gd name="T19" fmla="*/ 40 h 176"/>
                <a:gd name="T20" fmla="*/ 24 w 80"/>
                <a:gd name="T21" fmla="*/ 48 h 176"/>
                <a:gd name="T22" fmla="*/ 40 w 80"/>
                <a:gd name="T23" fmla="*/ 48 h 176"/>
                <a:gd name="T24" fmla="*/ 48 w 80"/>
                <a:gd name="T25" fmla="*/ 64 h 176"/>
                <a:gd name="T26" fmla="*/ 48 w 80"/>
                <a:gd name="T27" fmla="*/ 80 h 176"/>
                <a:gd name="T28" fmla="*/ 56 w 80"/>
                <a:gd name="T29" fmla="*/ 88 h 176"/>
                <a:gd name="T30" fmla="*/ 64 w 80"/>
                <a:gd name="T31" fmla="*/ 104 h 176"/>
                <a:gd name="T32" fmla="*/ 72 w 80"/>
                <a:gd name="T33" fmla="*/ 112 h 176"/>
                <a:gd name="T34" fmla="*/ 80 w 80"/>
                <a:gd name="T35" fmla="*/ 120 h 176"/>
                <a:gd name="T36" fmla="*/ 72 w 80"/>
                <a:gd name="T37" fmla="*/ 136 h 176"/>
                <a:gd name="T38" fmla="*/ 72 w 80"/>
                <a:gd name="T39" fmla="*/ 136 h 176"/>
                <a:gd name="T40" fmla="*/ 80 w 80"/>
                <a:gd name="T41" fmla="*/ 144 h 176"/>
                <a:gd name="T42" fmla="*/ 64 w 80"/>
                <a:gd name="T43" fmla="*/ 144 h 176"/>
                <a:gd name="T44" fmla="*/ 40 w 80"/>
                <a:gd name="T45" fmla="*/ 152 h 176"/>
                <a:gd name="T46" fmla="*/ 24 w 80"/>
                <a:gd name="T47" fmla="*/ 160 h 176"/>
                <a:gd name="T48" fmla="*/ 24 w 80"/>
                <a:gd name="T49" fmla="*/ 160 h 176"/>
                <a:gd name="T50" fmla="*/ 16 w 80"/>
                <a:gd name="T51" fmla="*/ 152 h 176"/>
                <a:gd name="T52" fmla="*/ 8 w 80"/>
                <a:gd name="T53" fmla="*/ 176 h 176"/>
                <a:gd name="T54" fmla="*/ 8 w 80"/>
                <a:gd name="T55" fmla="*/ 152 h 176"/>
                <a:gd name="T56" fmla="*/ 16 w 80"/>
                <a:gd name="T57" fmla="*/ 136 h 176"/>
                <a:gd name="T58" fmla="*/ 32 w 80"/>
                <a:gd name="T59" fmla="*/ 136 h 176"/>
                <a:gd name="T60" fmla="*/ 40 w 80"/>
                <a:gd name="T61" fmla="*/ 128 h 176"/>
                <a:gd name="T62" fmla="*/ 24 w 80"/>
                <a:gd name="T63" fmla="*/ 136 h 176"/>
                <a:gd name="T64" fmla="*/ 8 w 80"/>
                <a:gd name="T65" fmla="*/ 136 h 176"/>
                <a:gd name="T66" fmla="*/ 16 w 80"/>
                <a:gd name="T67" fmla="*/ 120 h 176"/>
                <a:gd name="T68" fmla="*/ 24 w 80"/>
                <a:gd name="T69" fmla="*/ 112 h 176"/>
                <a:gd name="T70" fmla="*/ 32 w 80"/>
                <a:gd name="T71" fmla="*/ 96 h 176"/>
                <a:gd name="T72" fmla="*/ 24 w 80"/>
                <a:gd name="T73" fmla="*/ 80 h 176"/>
                <a:gd name="T74" fmla="*/ 24 w 80"/>
                <a:gd name="T75" fmla="*/ 80 h 176"/>
                <a:gd name="T76" fmla="*/ 8 w 80"/>
                <a:gd name="T77" fmla="*/ 88 h 176"/>
                <a:gd name="T78" fmla="*/ 8 w 80"/>
                <a:gd name="T79" fmla="*/ 72 h 176"/>
                <a:gd name="T80" fmla="*/ 8 w 80"/>
                <a:gd name="T81" fmla="*/ 56 h 1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176"/>
                <a:gd name="T125" fmla="*/ 80 w 80"/>
                <a:gd name="T126" fmla="*/ 176 h 1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176">
                  <a:moveTo>
                    <a:pt x="8" y="56"/>
                  </a:moveTo>
                  <a:lnTo>
                    <a:pt x="8" y="48"/>
                  </a:lnTo>
                  <a:lnTo>
                    <a:pt x="8" y="56"/>
                  </a:lnTo>
                  <a:lnTo>
                    <a:pt x="0" y="48"/>
                  </a:lnTo>
                  <a:lnTo>
                    <a:pt x="8" y="40"/>
                  </a:lnTo>
                  <a:lnTo>
                    <a:pt x="8" y="32"/>
                  </a:lnTo>
                  <a:lnTo>
                    <a:pt x="0" y="32"/>
                  </a:lnTo>
                  <a:lnTo>
                    <a:pt x="0" y="24"/>
                  </a:lnTo>
                  <a:lnTo>
                    <a:pt x="0" y="16"/>
                  </a:lnTo>
                  <a:lnTo>
                    <a:pt x="0" y="8"/>
                  </a:lnTo>
                  <a:lnTo>
                    <a:pt x="8" y="0"/>
                  </a:lnTo>
                  <a:lnTo>
                    <a:pt x="16" y="0"/>
                  </a:lnTo>
                  <a:lnTo>
                    <a:pt x="24" y="0"/>
                  </a:lnTo>
                  <a:lnTo>
                    <a:pt x="24" y="8"/>
                  </a:lnTo>
                  <a:lnTo>
                    <a:pt x="16" y="16"/>
                  </a:lnTo>
                  <a:lnTo>
                    <a:pt x="24" y="16"/>
                  </a:lnTo>
                  <a:lnTo>
                    <a:pt x="32" y="16"/>
                  </a:lnTo>
                  <a:lnTo>
                    <a:pt x="32" y="24"/>
                  </a:lnTo>
                  <a:lnTo>
                    <a:pt x="32" y="32"/>
                  </a:lnTo>
                  <a:lnTo>
                    <a:pt x="32" y="40"/>
                  </a:lnTo>
                  <a:lnTo>
                    <a:pt x="24" y="40"/>
                  </a:lnTo>
                  <a:lnTo>
                    <a:pt x="24" y="48"/>
                  </a:lnTo>
                  <a:lnTo>
                    <a:pt x="32" y="48"/>
                  </a:lnTo>
                  <a:lnTo>
                    <a:pt x="40" y="48"/>
                  </a:lnTo>
                  <a:lnTo>
                    <a:pt x="48" y="56"/>
                  </a:lnTo>
                  <a:lnTo>
                    <a:pt x="48" y="64"/>
                  </a:lnTo>
                  <a:lnTo>
                    <a:pt x="48" y="72"/>
                  </a:lnTo>
                  <a:lnTo>
                    <a:pt x="48" y="80"/>
                  </a:lnTo>
                  <a:lnTo>
                    <a:pt x="48" y="88"/>
                  </a:lnTo>
                  <a:lnTo>
                    <a:pt x="56" y="88"/>
                  </a:lnTo>
                  <a:lnTo>
                    <a:pt x="64" y="96"/>
                  </a:lnTo>
                  <a:lnTo>
                    <a:pt x="64" y="104"/>
                  </a:lnTo>
                  <a:lnTo>
                    <a:pt x="64" y="112"/>
                  </a:lnTo>
                  <a:lnTo>
                    <a:pt x="72" y="112"/>
                  </a:lnTo>
                  <a:lnTo>
                    <a:pt x="80" y="112"/>
                  </a:lnTo>
                  <a:lnTo>
                    <a:pt x="80" y="120"/>
                  </a:lnTo>
                  <a:lnTo>
                    <a:pt x="80" y="128"/>
                  </a:lnTo>
                  <a:lnTo>
                    <a:pt x="72" y="136"/>
                  </a:lnTo>
                  <a:lnTo>
                    <a:pt x="64" y="136"/>
                  </a:lnTo>
                  <a:lnTo>
                    <a:pt x="72" y="136"/>
                  </a:lnTo>
                  <a:lnTo>
                    <a:pt x="80" y="136"/>
                  </a:lnTo>
                  <a:lnTo>
                    <a:pt x="80" y="144"/>
                  </a:lnTo>
                  <a:lnTo>
                    <a:pt x="72" y="144"/>
                  </a:lnTo>
                  <a:lnTo>
                    <a:pt x="64" y="144"/>
                  </a:lnTo>
                  <a:lnTo>
                    <a:pt x="48" y="152"/>
                  </a:lnTo>
                  <a:lnTo>
                    <a:pt x="40" y="152"/>
                  </a:lnTo>
                  <a:lnTo>
                    <a:pt x="32" y="152"/>
                  </a:lnTo>
                  <a:lnTo>
                    <a:pt x="24" y="160"/>
                  </a:lnTo>
                  <a:lnTo>
                    <a:pt x="24" y="168"/>
                  </a:lnTo>
                  <a:lnTo>
                    <a:pt x="24" y="160"/>
                  </a:lnTo>
                  <a:lnTo>
                    <a:pt x="16" y="160"/>
                  </a:lnTo>
                  <a:lnTo>
                    <a:pt x="16" y="152"/>
                  </a:lnTo>
                  <a:lnTo>
                    <a:pt x="8" y="160"/>
                  </a:lnTo>
                  <a:lnTo>
                    <a:pt x="8" y="176"/>
                  </a:lnTo>
                  <a:lnTo>
                    <a:pt x="0" y="168"/>
                  </a:lnTo>
                  <a:lnTo>
                    <a:pt x="8" y="152"/>
                  </a:lnTo>
                  <a:lnTo>
                    <a:pt x="16" y="144"/>
                  </a:lnTo>
                  <a:lnTo>
                    <a:pt x="16" y="136"/>
                  </a:lnTo>
                  <a:lnTo>
                    <a:pt x="24" y="136"/>
                  </a:lnTo>
                  <a:lnTo>
                    <a:pt x="32" y="136"/>
                  </a:lnTo>
                  <a:lnTo>
                    <a:pt x="40" y="136"/>
                  </a:lnTo>
                  <a:lnTo>
                    <a:pt x="40" y="128"/>
                  </a:lnTo>
                  <a:lnTo>
                    <a:pt x="32" y="136"/>
                  </a:lnTo>
                  <a:lnTo>
                    <a:pt x="24" y="136"/>
                  </a:lnTo>
                  <a:lnTo>
                    <a:pt x="16" y="136"/>
                  </a:lnTo>
                  <a:lnTo>
                    <a:pt x="8" y="136"/>
                  </a:lnTo>
                  <a:lnTo>
                    <a:pt x="16" y="128"/>
                  </a:lnTo>
                  <a:lnTo>
                    <a:pt x="16" y="120"/>
                  </a:lnTo>
                  <a:lnTo>
                    <a:pt x="16" y="112"/>
                  </a:lnTo>
                  <a:lnTo>
                    <a:pt x="24" y="112"/>
                  </a:lnTo>
                  <a:lnTo>
                    <a:pt x="32" y="104"/>
                  </a:lnTo>
                  <a:lnTo>
                    <a:pt x="32" y="96"/>
                  </a:lnTo>
                  <a:lnTo>
                    <a:pt x="24" y="96"/>
                  </a:lnTo>
                  <a:lnTo>
                    <a:pt x="24" y="80"/>
                  </a:lnTo>
                  <a:lnTo>
                    <a:pt x="24" y="72"/>
                  </a:lnTo>
                  <a:lnTo>
                    <a:pt x="24" y="80"/>
                  </a:lnTo>
                  <a:lnTo>
                    <a:pt x="16" y="88"/>
                  </a:lnTo>
                  <a:lnTo>
                    <a:pt x="8" y="88"/>
                  </a:lnTo>
                  <a:lnTo>
                    <a:pt x="8" y="80"/>
                  </a:lnTo>
                  <a:lnTo>
                    <a:pt x="8" y="72"/>
                  </a:lnTo>
                  <a:lnTo>
                    <a:pt x="8" y="64"/>
                  </a:lnTo>
                  <a:lnTo>
                    <a:pt x="8" y="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0" name="Freeform 133"/>
            <p:cNvSpPr>
              <a:spLocks/>
            </p:cNvSpPr>
            <p:nvPr/>
          </p:nvSpPr>
          <p:spPr bwMode="auto">
            <a:xfrm>
              <a:off x="1397" y="1896"/>
              <a:ext cx="8" cy="24"/>
            </a:xfrm>
            <a:custGeom>
              <a:avLst/>
              <a:gdLst>
                <a:gd name="T0" fmla="*/ 8 w 8"/>
                <a:gd name="T1" fmla="*/ 0 h 24"/>
                <a:gd name="T2" fmla="*/ 8 w 8"/>
                <a:gd name="T3" fmla="*/ 8 h 24"/>
                <a:gd name="T4" fmla="*/ 0 w 8"/>
                <a:gd name="T5" fmla="*/ 24 h 24"/>
                <a:gd name="T6" fmla="*/ 0 w 8"/>
                <a:gd name="T7" fmla="*/ 16 h 24"/>
                <a:gd name="T8" fmla="*/ 0 w 8"/>
                <a:gd name="T9" fmla="*/ 8 h 24"/>
                <a:gd name="T10" fmla="*/ 0 w 8"/>
                <a:gd name="T11" fmla="*/ 0 h 24"/>
                <a:gd name="T12" fmla="*/ 8 w 8"/>
                <a:gd name="T13" fmla="*/ 0 h 24"/>
                <a:gd name="T14" fmla="*/ 0 60000 65536"/>
                <a:gd name="T15" fmla="*/ 0 60000 65536"/>
                <a:gd name="T16" fmla="*/ 0 60000 65536"/>
                <a:gd name="T17" fmla="*/ 0 60000 65536"/>
                <a:gd name="T18" fmla="*/ 0 60000 65536"/>
                <a:gd name="T19" fmla="*/ 0 60000 65536"/>
                <a:gd name="T20" fmla="*/ 0 60000 65536"/>
                <a:gd name="T21" fmla="*/ 0 w 8"/>
                <a:gd name="T22" fmla="*/ 0 h 24"/>
                <a:gd name="T23" fmla="*/ 8 w 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24">
                  <a:moveTo>
                    <a:pt x="8" y="0"/>
                  </a:moveTo>
                  <a:lnTo>
                    <a:pt x="8" y="8"/>
                  </a:lnTo>
                  <a:lnTo>
                    <a:pt x="0" y="24"/>
                  </a:lnTo>
                  <a:lnTo>
                    <a:pt x="0" y="16"/>
                  </a:lnTo>
                  <a:lnTo>
                    <a:pt x="0" y="8"/>
                  </a:lnTo>
                  <a:lnTo>
                    <a:pt x="0" y="0"/>
                  </a:lnTo>
                  <a:lnTo>
                    <a:pt x="8" y="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1" name="Freeform 134"/>
            <p:cNvSpPr>
              <a:spLocks/>
            </p:cNvSpPr>
            <p:nvPr/>
          </p:nvSpPr>
          <p:spPr bwMode="auto">
            <a:xfrm>
              <a:off x="1765" y="1472"/>
              <a:ext cx="64" cy="104"/>
            </a:xfrm>
            <a:custGeom>
              <a:avLst/>
              <a:gdLst>
                <a:gd name="T0" fmla="*/ 64 w 64"/>
                <a:gd name="T1" fmla="*/ 80 h 104"/>
                <a:gd name="T2" fmla="*/ 64 w 64"/>
                <a:gd name="T3" fmla="*/ 88 h 104"/>
                <a:gd name="T4" fmla="*/ 64 w 64"/>
                <a:gd name="T5" fmla="*/ 96 h 104"/>
                <a:gd name="T6" fmla="*/ 56 w 64"/>
                <a:gd name="T7" fmla="*/ 104 h 104"/>
                <a:gd name="T8" fmla="*/ 48 w 64"/>
                <a:gd name="T9" fmla="*/ 104 h 104"/>
                <a:gd name="T10" fmla="*/ 32 w 64"/>
                <a:gd name="T11" fmla="*/ 104 h 104"/>
                <a:gd name="T12" fmla="*/ 32 w 64"/>
                <a:gd name="T13" fmla="*/ 96 h 104"/>
                <a:gd name="T14" fmla="*/ 32 w 64"/>
                <a:gd name="T15" fmla="*/ 88 h 104"/>
                <a:gd name="T16" fmla="*/ 24 w 64"/>
                <a:gd name="T17" fmla="*/ 80 h 104"/>
                <a:gd name="T18" fmla="*/ 24 w 64"/>
                <a:gd name="T19" fmla="*/ 72 h 104"/>
                <a:gd name="T20" fmla="*/ 24 w 64"/>
                <a:gd name="T21" fmla="*/ 64 h 104"/>
                <a:gd name="T22" fmla="*/ 8 w 64"/>
                <a:gd name="T23" fmla="*/ 56 h 104"/>
                <a:gd name="T24" fmla="*/ 0 w 64"/>
                <a:gd name="T25" fmla="*/ 48 h 104"/>
                <a:gd name="T26" fmla="*/ 8 w 64"/>
                <a:gd name="T27" fmla="*/ 24 h 104"/>
                <a:gd name="T28" fmla="*/ 16 w 64"/>
                <a:gd name="T29" fmla="*/ 8 h 104"/>
                <a:gd name="T30" fmla="*/ 24 w 64"/>
                <a:gd name="T31" fmla="*/ 0 h 104"/>
                <a:gd name="T32" fmla="*/ 32 w 64"/>
                <a:gd name="T33" fmla="*/ 0 h 104"/>
                <a:gd name="T34" fmla="*/ 40 w 64"/>
                <a:gd name="T35" fmla="*/ 0 h 104"/>
                <a:gd name="T36" fmla="*/ 48 w 64"/>
                <a:gd name="T37" fmla="*/ 0 h 104"/>
                <a:gd name="T38" fmla="*/ 56 w 64"/>
                <a:gd name="T39" fmla="*/ 8 h 104"/>
                <a:gd name="T40" fmla="*/ 48 w 64"/>
                <a:gd name="T41" fmla="*/ 16 h 104"/>
                <a:gd name="T42" fmla="*/ 48 w 64"/>
                <a:gd name="T43" fmla="*/ 24 h 104"/>
                <a:gd name="T44" fmla="*/ 48 w 64"/>
                <a:gd name="T45" fmla="*/ 32 h 104"/>
                <a:gd name="T46" fmla="*/ 48 w 64"/>
                <a:gd name="T47" fmla="*/ 40 h 104"/>
                <a:gd name="T48" fmla="*/ 48 w 64"/>
                <a:gd name="T49" fmla="*/ 56 h 104"/>
                <a:gd name="T50" fmla="*/ 48 w 64"/>
                <a:gd name="T51" fmla="*/ 64 h 104"/>
                <a:gd name="T52" fmla="*/ 56 w 64"/>
                <a:gd name="T53" fmla="*/ 72 h 104"/>
                <a:gd name="T54" fmla="*/ 64 w 64"/>
                <a:gd name="T55" fmla="*/ 80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4"/>
                <a:gd name="T85" fmla="*/ 0 h 104"/>
                <a:gd name="T86" fmla="*/ 64 w 64"/>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4" h="104">
                  <a:moveTo>
                    <a:pt x="64" y="80"/>
                  </a:moveTo>
                  <a:lnTo>
                    <a:pt x="64" y="88"/>
                  </a:lnTo>
                  <a:lnTo>
                    <a:pt x="64" y="96"/>
                  </a:lnTo>
                  <a:lnTo>
                    <a:pt x="56" y="104"/>
                  </a:lnTo>
                  <a:lnTo>
                    <a:pt x="48" y="104"/>
                  </a:lnTo>
                  <a:lnTo>
                    <a:pt x="32" y="104"/>
                  </a:lnTo>
                  <a:lnTo>
                    <a:pt x="32" y="96"/>
                  </a:lnTo>
                  <a:lnTo>
                    <a:pt x="32" y="88"/>
                  </a:lnTo>
                  <a:lnTo>
                    <a:pt x="24" y="80"/>
                  </a:lnTo>
                  <a:lnTo>
                    <a:pt x="24" y="72"/>
                  </a:lnTo>
                  <a:lnTo>
                    <a:pt x="24" y="64"/>
                  </a:lnTo>
                  <a:lnTo>
                    <a:pt x="8" y="56"/>
                  </a:lnTo>
                  <a:lnTo>
                    <a:pt x="0" y="48"/>
                  </a:lnTo>
                  <a:lnTo>
                    <a:pt x="8" y="24"/>
                  </a:lnTo>
                  <a:lnTo>
                    <a:pt x="16" y="8"/>
                  </a:lnTo>
                  <a:lnTo>
                    <a:pt x="24" y="0"/>
                  </a:lnTo>
                  <a:lnTo>
                    <a:pt x="32" y="0"/>
                  </a:lnTo>
                  <a:lnTo>
                    <a:pt x="40" y="0"/>
                  </a:lnTo>
                  <a:lnTo>
                    <a:pt x="48" y="0"/>
                  </a:lnTo>
                  <a:lnTo>
                    <a:pt x="56" y="8"/>
                  </a:lnTo>
                  <a:lnTo>
                    <a:pt x="48" y="16"/>
                  </a:lnTo>
                  <a:lnTo>
                    <a:pt x="48" y="24"/>
                  </a:lnTo>
                  <a:lnTo>
                    <a:pt x="48" y="32"/>
                  </a:lnTo>
                  <a:lnTo>
                    <a:pt x="48" y="40"/>
                  </a:lnTo>
                  <a:lnTo>
                    <a:pt x="48" y="56"/>
                  </a:lnTo>
                  <a:lnTo>
                    <a:pt x="48" y="64"/>
                  </a:lnTo>
                  <a:lnTo>
                    <a:pt x="56" y="72"/>
                  </a:lnTo>
                  <a:lnTo>
                    <a:pt x="64" y="8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2" name="Freeform 135"/>
            <p:cNvSpPr>
              <a:spLocks/>
            </p:cNvSpPr>
            <p:nvPr/>
          </p:nvSpPr>
          <p:spPr bwMode="auto">
            <a:xfrm>
              <a:off x="1797" y="1320"/>
              <a:ext cx="168" cy="136"/>
            </a:xfrm>
            <a:custGeom>
              <a:avLst/>
              <a:gdLst>
                <a:gd name="T0" fmla="*/ 0 w 168"/>
                <a:gd name="T1" fmla="*/ 104 h 136"/>
                <a:gd name="T2" fmla="*/ 0 w 168"/>
                <a:gd name="T3" fmla="*/ 112 h 136"/>
                <a:gd name="T4" fmla="*/ 8 w 168"/>
                <a:gd name="T5" fmla="*/ 128 h 136"/>
                <a:gd name="T6" fmla="*/ 24 w 168"/>
                <a:gd name="T7" fmla="*/ 136 h 136"/>
                <a:gd name="T8" fmla="*/ 32 w 168"/>
                <a:gd name="T9" fmla="*/ 136 h 136"/>
                <a:gd name="T10" fmla="*/ 40 w 168"/>
                <a:gd name="T11" fmla="*/ 128 h 136"/>
                <a:gd name="T12" fmla="*/ 48 w 168"/>
                <a:gd name="T13" fmla="*/ 104 h 136"/>
                <a:gd name="T14" fmla="*/ 56 w 168"/>
                <a:gd name="T15" fmla="*/ 80 h 136"/>
                <a:gd name="T16" fmla="*/ 64 w 168"/>
                <a:gd name="T17" fmla="*/ 64 h 136"/>
                <a:gd name="T18" fmla="*/ 80 w 168"/>
                <a:gd name="T19" fmla="*/ 56 h 136"/>
                <a:gd name="T20" fmla="*/ 104 w 168"/>
                <a:gd name="T21" fmla="*/ 48 h 136"/>
                <a:gd name="T22" fmla="*/ 120 w 168"/>
                <a:gd name="T23" fmla="*/ 40 h 136"/>
                <a:gd name="T24" fmla="*/ 128 w 168"/>
                <a:gd name="T25" fmla="*/ 32 h 136"/>
                <a:gd name="T26" fmla="*/ 136 w 168"/>
                <a:gd name="T27" fmla="*/ 32 h 136"/>
                <a:gd name="T28" fmla="*/ 144 w 168"/>
                <a:gd name="T29" fmla="*/ 24 h 136"/>
                <a:gd name="T30" fmla="*/ 160 w 168"/>
                <a:gd name="T31" fmla="*/ 24 h 136"/>
                <a:gd name="T32" fmla="*/ 168 w 168"/>
                <a:gd name="T33" fmla="*/ 16 h 136"/>
                <a:gd name="T34" fmla="*/ 160 w 168"/>
                <a:gd name="T35" fmla="*/ 8 h 136"/>
                <a:gd name="T36" fmla="*/ 144 w 168"/>
                <a:gd name="T37" fmla="*/ 0 h 136"/>
                <a:gd name="T38" fmla="*/ 136 w 168"/>
                <a:gd name="T39" fmla="*/ 8 h 136"/>
                <a:gd name="T40" fmla="*/ 128 w 168"/>
                <a:gd name="T41" fmla="*/ 16 h 136"/>
                <a:gd name="T42" fmla="*/ 120 w 168"/>
                <a:gd name="T43" fmla="*/ 16 h 136"/>
                <a:gd name="T44" fmla="*/ 104 w 168"/>
                <a:gd name="T45" fmla="*/ 16 h 136"/>
                <a:gd name="T46" fmla="*/ 96 w 168"/>
                <a:gd name="T47" fmla="*/ 24 h 136"/>
                <a:gd name="T48" fmla="*/ 80 w 168"/>
                <a:gd name="T49" fmla="*/ 24 h 136"/>
                <a:gd name="T50" fmla="*/ 72 w 168"/>
                <a:gd name="T51" fmla="*/ 24 h 136"/>
                <a:gd name="T52" fmla="*/ 64 w 168"/>
                <a:gd name="T53" fmla="*/ 24 h 136"/>
                <a:gd name="T54" fmla="*/ 56 w 168"/>
                <a:gd name="T55" fmla="*/ 32 h 136"/>
                <a:gd name="T56" fmla="*/ 40 w 168"/>
                <a:gd name="T57" fmla="*/ 40 h 136"/>
                <a:gd name="T58" fmla="*/ 40 w 168"/>
                <a:gd name="T59" fmla="*/ 48 h 136"/>
                <a:gd name="T60" fmla="*/ 32 w 168"/>
                <a:gd name="T61" fmla="*/ 48 h 136"/>
                <a:gd name="T62" fmla="*/ 24 w 168"/>
                <a:gd name="T63" fmla="*/ 56 h 136"/>
                <a:gd name="T64" fmla="*/ 16 w 168"/>
                <a:gd name="T65" fmla="*/ 64 h 136"/>
                <a:gd name="T66" fmla="*/ 16 w 168"/>
                <a:gd name="T67" fmla="*/ 80 h 136"/>
                <a:gd name="T68" fmla="*/ 8 w 168"/>
                <a:gd name="T69" fmla="*/ 80 h 136"/>
                <a:gd name="T70" fmla="*/ 8 w 168"/>
                <a:gd name="T71" fmla="*/ 88 h 136"/>
                <a:gd name="T72" fmla="*/ 0 w 168"/>
                <a:gd name="T73" fmla="*/ 96 h 136"/>
                <a:gd name="T74" fmla="*/ 0 w 168"/>
                <a:gd name="T75" fmla="*/ 104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8"/>
                <a:gd name="T115" fmla="*/ 0 h 136"/>
                <a:gd name="T116" fmla="*/ 168 w 168"/>
                <a:gd name="T117" fmla="*/ 136 h 1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8" h="136">
                  <a:moveTo>
                    <a:pt x="0" y="104"/>
                  </a:moveTo>
                  <a:lnTo>
                    <a:pt x="0" y="112"/>
                  </a:lnTo>
                  <a:lnTo>
                    <a:pt x="8" y="128"/>
                  </a:lnTo>
                  <a:lnTo>
                    <a:pt x="24" y="136"/>
                  </a:lnTo>
                  <a:lnTo>
                    <a:pt x="32" y="136"/>
                  </a:lnTo>
                  <a:lnTo>
                    <a:pt x="40" y="128"/>
                  </a:lnTo>
                  <a:lnTo>
                    <a:pt x="48" y="104"/>
                  </a:lnTo>
                  <a:lnTo>
                    <a:pt x="56" y="80"/>
                  </a:lnTo>
                  <a:lnTo>
                    <a:pt x="64" y="64"/>
                  </a:lnTo>
                  <a:lnTo>
                    <a:pt x="80" y="56"/>
                  </a:lnTo>
                  <a:lnTo>
                    <a:pt x="104" y="48"/>
                  </a:lnTo>
                  <a:lnTo>
                    <a:pt x="120" y="40"/>
                  </a:lnTo>
                  <a:lnTo>
                    <a:pt x="128" y="32"/>
                  </a:lnTo>
                  <a:lnTo>
                    <a:pt x="136" y="32"/>
                  </a:lnTo>
                  <a:lnTo>
                    <a:pt x="144" y="24"/>
                  </a:lnTo>
                  <a:lnTo>
                    <a:pt x="160" y="24"/>
                  </a:lnTo>
                  <a:lnTo>
                    <a:pt x="168" y="16"/>
                  </a:lnTo>
                  <a:lnTo>
                    <a:pt x="160" y="8"/>
                  </a:lnTo>
                  <a:lnTo>
                    <a:pt x="144" y="0"/>
                  </a:lnTo>
                  <a:lnTo>
                    <a:pt x="136" y="8"/>
                  </a:lnTo>
                  <a:lnTo>
                    <a:pt x="128" y="16"/>
                  </a:lnTo>
                  <a:lnTo>
                    <a:pt x="120" y="16"/>
                  </a:lnTo>
                  <a:lnTo>
                    <a:pt x="104" y="16"/>
                  </a:lnTo>
                  <a:lnTo>
                    <a:pt x="96" y="24"/>
                  </a:lnTo>
                  <a:lnTo>
                    <a:pt x="80" y="24"/>
                  </a:lnTo>
                  <a:lnTo>
                    <a:pt x="72" y="24"/>
                  </a:lnTo>
                  <a:lnTo>
                    <a:pt x="64" y="24"/>
                  </a:lnTo>
                  <a:lnTo>
                    <a:pt x="56" y="32"/>
                  </a:lnTo>
                  <a:lnTo>
                    <a:pt x="40" y="40"/>
                  </a:lnTo>
                  <a:lnTo>
                    <a:pt x="40" y="48"/>
                  </a:lnTo>
                  <a:lnTo>
                    <a:pt x="32" y="48"/>
                  </a:lnTo>
                  <a:lnTo>
                    <a:pt x="24" y="56"/>
                  </a:lnTo>
                  <a:lnTo>
                    <a:pt x="16" y="64"/>
                  </a:lnTo>
                  <a:lnTo>
                    <a:pt x="16" y="80"/>
                  </a:lnTo>
                  <a:lnTo>
                    <a:pt x="8" y="80"/>
                  </a:lnTo>
                  <a:lnTo>
                    <a:pt x="8" y="88"/>
                  </a:lnTo>
                  <a:lnTo>
                    <a:pt x="0" y="96"/>
                  </a:lnTo>
                  <a:lnTo>
                    <a:pt x="0" y="10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3" name="Freeform 136"/>
            <p:cNvSpPr>
              <a:spLocks/>
            </p:cNvSpPr>
            <p:nvPr/>
          </p:nvSpPr>
          <p:spPr bwMode="auto">
            <a:xfrm>
              <a:off x="2309" y="1136"/>
              <a:ext cx="56" cy="112"/>
            </a:xfrm>
            <a:custGeom>
              <a:avLst/>
              <a:gdLst>
                <a:gd name="T0" fmla="*/ 0 w 56"/>
                <a:gd name="T1" fmla="*/ 112 h 112"/>
                <a:gd name="T2" fmla="*/ 0 w 56"/>
                <a:gd name="T3" fmla="*/ 104 h 112"/>
                <a:gd name="T4" fmla="*/ 0 w 56"/>
                <a:gd name="T5" fmla="*/ 88 h 112"/>
                <a:gd name="T6" fmla="*/ 8 w 56"/>
                <a:gd name="T7" fmla="*/ 64 h 112"/>
                <a:gd name="T8" fmla="*/ 8 w 56"/>
                <a:gd name="T9" fmla="*/ 56 h 112"/>
                <a:gd name="T10" fmla="*/ 16 w 56"/>
                <a:gd name="T11" fmla="*/ 48 h 112"/>
                <a:gd name="T12" fmla="*/ 16 w 56"/>
                <a:gd name="T13" fmla="*/ 24 h 112"/>
                <a:gd name="T14" fmla="*/ 24 w 56"/>
                <a:gd name="T15" fmla="*/ 8 h 112"/>
                <a:gd name="T16" fmla="*/ 32 w 56"/>
                <a:gd name="T17" fmla="*/ 0 h 112"/>
                <a:gd name="T18" fmla="*/ 40 w 56"/>
                <a:gd name="T19" fmla="*/ 8 h 112"/>
                <a:gd name="T20" fmla="*/ 48 w 56"/>
                <a:gd name="T21" fmla="*/ 16 h 112"/>
                <a:gd name="T22" fmla="*/ 56 w 56"/>
                <a:gd name="T23" fmla="*/ 32 h 112"/>
                <a:gd name="T24" fmla="*/ 56 w 56"/>
                <a:gd name="T25" fmla="*/ 56 h 112"/>
                <a:gd name="T26" fmla="*/ 56 w 56"/>
                <a:gd name="T27" fmla="*/ 64 h 112"/>
                <a:gd name="T28" fmla="*/ 56 w 56"/>
                <a:gd name="T29" fmla="*/ 72 h 112"/>
                <a:gd name="T30" fmla="*/ 56 w 56"/>
                <a:gd name="T31" fmla="*/ 80 h 112"/>
                <a:gd name="T32" fmla="*/ 48 w 56"/>
                <a:gd name="T33" fmla="*/ 80 h 112"/>
                <a:gd name="T34" fmla="*/ 40 w 56"/>
                <a:gd name="T35" fmla="*/ 88 h 112"/>
                <a:gd name="T36" fmla="*/ 24 w 56"/>
                <a:gd name="T37" fmla="*/ 96 h 112"/>
                <a:gd name="T38" fmla="*/ 8 w 56"/>
                <a:gd name="T39" fmla="*/ 112 h 112"/>
                <a:gd name="T40" fmla="*/ 0 w 56"/>
                <a:gd name="T41" fmla="*/ 112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12"/>
                <a:gd name="T65" fmla="*/ 56 w 56"/>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12">
                  <a:moveTo>
                    <a:pt x="0" y="112"/>
                  </a:moveTo>
                  <a:lnTo>
                    <a:pt x="0" y="104"/>
                  </a:lnTo>
                  <a:lnTo>
                    <a:pt x="0" y="88"/>
                  </a:lnTo>
                  <a:lnTo>
                    <a:pt x="8" y="64"/>
                  </a:lnTo>
                  <a:lnTo>
                    <a:pt x="8" y="56"/>
                  </a:lnTo>
                  <a:lnTo>
                    <a:pt x="16" y="48"/>
                  </a:lnTo>
                  <a:lnTo>
                    <a:pt x="16" y="24"/>
                  </a:lnTo>
                  <a:lnTo>
                    <a:pt x="24" y="8"/>
                  </a:lnTo>
                  <a:lnTo>
                    <a:pt x="32" y="0"/>
                  </a:lnTo>
                  <a:lnTo>
                    <a:pt x="40" y="8"/>
                  </a:lnTo>
                  <a:lnTo>
                    <a:pt x="48" y="16"/>
                  </a:lnTo>
                  <a:lnTo>
                    <a:pt x="56" y="32"/>
                  </a:lnTo>
                  <a:lnTo>
                    <a:pt x="56" y="56"/>
                  </a:lnTo>
                  <a:lnTo>
                    <a:pt x="56" y="64"/>
                  </a:lnTo>
                  <a:lnTo>
                    <a:pt x="56" y="72"/>
                  </a:lnTo>
                  <a:lnTo>
                    <a:pt x="56" y="80"/>
                  </a:lnTo>
                  <a:lnTo>
                    <a:pt x="48" y="80"/>
                  </a:lnTo>
                  <a:lnTo>
                    <a:pt x="40" y="88"/>
                  </a:lnTo>
                  <a:lnTo>
                    <a:pt x="24" y="96"/>
                  </a:lnTo>
                  <a:lnTo>
                    <a:pt x="8" y="112"/>
                  </a:lnTo>
                  <a:lnTo>
                    <a:pt x="0" y="11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4" name="Freeform 137"/>
            <p:cNvSpPr>
              <a:spLocks/>
            </p:cNvSpPr>
            <p:nvPr/>
          </p:nvSpPr>
          <p:spPr bwMode="auto">
            <a:xfrm>
              <a:off x="2237" y="1112"/>
              <a:ext cx="72" cy="89"/>
            </a:xfrm>
            <a:custGeom>
              <a:avLst/>
              <a:gdLst>
                <a:gd name="T0" fmla="*/ 64 w 72"/>
                <a:gd name="T1" fmla="*/ 8 h 88"/>
                <a:gd name="T2" fmla="*/ 72 w 72"/>
                <a:gd name="T3" fmla="*/ 24 h 88"/>
                <a:gd name="T4" fmla="*/ 72 w 72"/>
                <a:gd name="T5" fmla="*/ 32 h 88"/>
                <a:gd name="T6" fmla="*/ 72 w 72"/>
                <a:gd name="T7" fmla="*/ 40 h 88"/>
                <a:gd name="T8" fmla="*/ 72 w 72"/>
                <a:gd name="T9" fmla="*/ 58 h 88"/>
                <a:gd name="T10" fmla="*/ 64 w 72"/>
                <a:gd name="T11" fmla="*/ 74 h 88"/>
                <a:gd name="T12" fmla="*/ 64 w 72"/>
                <a:gd name="T13" fmla="*/ 82 h 88"/>
                <a:gd name="T14" fmla="*/ 56 w 72"/>
                <a:gd name="T15" fmla="*/ 90 h 88"/>
                <a:gd name="T16" fmla="*/ 48 w 72"/>
                <a:gd name="T17" fmla="*/ 82 h 88"/>
                <a:gd name="T18" fmla="*/ 40 w 72"/>
                <a:gd name="T19" fmla="*/ 82 h 88"/>
                <a:gd name="T20" fmla="*/ 32 w 72"/>
                <a:gd name="T21" fmla="*/ 82 h 88"/>
                <a:gd name="T22" fmla="*/ 24 w 72"/>
                <a:gd name="T23" fmla="*/ 74 h 88"/>
                <a:gd name="T24" fmla="*/ 16 w 72"/>
                <a:gd name="T25" fmla="*/ 66 h 88"/>
                <a:gd name="T26" fmla="*/ 16 w 72"/>
                <a:gd name="T27" fmla="*/ 58 h 88"/>
                <a:gd name="T28" fmla="*/ 8 w 72"/>
                <a:gd name="T29" fmla="*/ 40 h 88"/>
                <a:gd name="T30" fmla="*/ 0 w 72"/>
                <a:gd name="T31" fmla="*/ 32 h 88"/>
                <a:gd name="T32" fmla="*/ 0 w 72"/>
                <a:gd name="T33" fmla="*/ 24 h 88"/>
                <a:gd name="T34" fmla="*/ 8 w 72"/>
                <a:gd name="T35" fmla="*/ 8 h 88"/>
                <a:gd name="T36" fmla="*/ 24 w 72"/>
                <a:gd name="T37" fmla="*/ 8 h 88"/>
                <a:gd name="T38" fmla="*/ 32 w 72"/>
                <a:gd name="T39" fmla="*/ 0 h 88"/>
                <a:gd name="T40" fmla="*/ 40 w 72"/>
                <a:gd name="T41" fmla="*/ 0 h 88"/>
                <a:gd name="T42" fmla="*/ 48 w 72"/>
                <a:gd name="T43" fmla="*/ 0 h 88"/>
                <a:gd name="T44" fmla="*/ 56 w 72"/>
                <a:gd name="T45" fmla="*/ 0 h 88"/>
                <a:gd name="T46" fmla="*/ 64 w 72"/>
                <a:gd name="T47" fmla="*/ 8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88"/>
                <a:gd name="T74" fmla="*/ 72 w 72"/>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88">
                  <a:moveTo>
                    <a:pt x="64" y="8"/>
                  </a:moveTo>
                  <a:lnTo>
                    <a:pt x="72" y="24"/>
                  </a:lnTo>
                  <a:lnTo>
                    <a:pt x="72" y="32"/>
                  </a:lnTo>
                  <a:lnTo>
                    <a:pt x="72" y="40"/>
                  </a:lnTo>
                  <a:lnTo>
                    <a:pt x="72" y="56"/>
                  </a:lnTo>
                  <a:lnTo>
                    <a:pt x="64" y="72"/>
                  </a:lnTo>
                  <a:lnTo>
                    <a:pt x="64" y="80"/>
                  </a:lnTo>
                  <a:lnTo>
                    <a:pt x="56" y="88"/>
                  </a:lnTo>
                  <a:lnTo>
                    <a:pt x="48" y="80"/>
                  </a:lnTo>
                  <a:lnTo>
                    <a:pt x="40" y="80"/>
                  </a:lnTo>
                  <a:lnTo>
                    <a:pt x="32" y="80"/>
                  </a:lnTo>
                  <a:lnTo>
                    <a:pt x="24" y="72"/>
                  </a:lnTo>
                  <a:lnTo>
                    <a:pt x="16" y="64"/>
                  </a:lnTo>
                  <a:lnTo>
                    <a:pt x="16" y="56"/>
                  </a:lnTo>
                  <a:lnTo>
                    <a:pt x="8" y="40"/>
                  </a:lnTo>
                  <a:lnTo>
                    <a:pt x="0" y="32"/>
                  </a:lnTo>
                  <a:lnTo>
                    <a:pt x="0" y="24"/>
                  </a:lnTo>
                  <a:lnTo>
                    <a:pt x="8" y="8"/>
                  </a:lnTo>
                  <a:lnTo>
                    <a:pt x="24" y="8"/>
                  </a:lnTo>
                  <a:lnTo>
                    <a:pt x="32" y="0"/>
                  </a:lnTo>
                  <a:lnTo>
                    <a:pt x="40" y="0"/>
                  </a:lnTo>
                  <a:lnTo>
                    <a:pt x="48" y="0"/>
                  </a:lnTo>
                  <a:lnTo>
                    <a:pt x="56" y="0"/>
                  </a:lnTo>
                  <a:lnTo>
                    <a:pt x="64"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5" name="Freeform 138"/>
            <p:cNvSpPr>
              <a:spLocks/>
            </p:cNvSpPr>
            <p:nvPr/>
          </p:nvSpPr>
          <p:spPr bwMode="auto">
            <a:xfrm>
              <a:off x="2221" y="1040"/>
              <a:ext cx="63" cy="72"/>
            </a:xfrm>
            <a:custGeom>
              <a:avLst/>
              <a:gdLst>
                <a:gd name="T0" fmla="*/ 38 w 64"/>
                <a:gd name="T1" fmla="*/ 56 h 72"/>
                <a:gd name="T2" fmla="*/ 24 w 64"/>
                <a:gd name="T3" fmla="*/ 64 h 72"/>
                <a:gd name="T4" fmla="*/ 16 w 64"/>
                <a:gd name="T5" fmla="*/ 72 h 72"/>
                <a:gd name="T6" fmla="*/ 8 w 64"/>
                <a:gd name="T7" fmla="*/ 72 h 72"/>
                <a:gd name="T8" fmla="*/ 0 w 64"/>
                <a:gd name="T9" fmla="*/ 64 h 72"/>
                <a:gd name="T10" fmla="*/ 0 w 64"/>
                <a:gd name="T11" fmla="*/ 48 h 72"/>
                <a:gd name="T12" fmla="*/ 0 w 64"/>
                <a:gd name="T13" fmla="*/ 40 h 72"/>
                <a:gd name="T14" fmla="*/ 0 w 64"/>
                <a:gd name="T15" fmla="*/ 32 h 72"/>
                <a:gd name="T16" fmla="*/ 8 w 64"/>
                <a:gd name="T17" fmla="*/ 16 h 72"/>
                <a:gd name="T18" fmla="*/ 16 w 64"/>
                <a:gd name="T19" fmla="*/ 8 h 72"/>
                <a:gd name="T20" fmla="*/ 24 w 64"/>
                <a:gd name="T21" fmla="*/ 0 h 72"/>
                <a:gd name="T22" fmla="*/ 32 w 64"/>
                <a:gd name="T23" fmla="*/ 0 h 72"/>
                <a:gd name="T24" fmla="*/ 38 w 64"/>
                <a:gd name="T25" fmla="*/ 8 h 72"/>
                <a:gd name="T26" fmla="*/ 54 w 64"/>
                <a:gd name="T27" fmla="*/ 16 h 72"/>
                <a:gd name="T28" fmla="*/ 62 w 64"/>
                <a:gd name="T29" fmla="*/ 24 h 72"/>
                <a:gd name="T30" fmla="*/ 62 w 64"/>
                <a:gd name="T31" fmla="*/ 32 h 72"/>
                <a:gd name="T32" fmla="*/ 54 w 64"/>
                <a:gd name="T33" fmla="*/ 40 h 72"/>
                <a:gd name="T34" fmla="*/ 38 w 64"/>
                <a:gd name="T35" fmla="*/ 48 h 72"/>
                <a:gd name="T36" fmla="*/ 38 w 64"/>
                <a:gd name="T37" fmla="*/ 56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
                <a:gd name="T58" fmla="*/ 0 h 72"/>
                <a:gd name="T59" fmla="*/ 64 w 64"/>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 h="72">
                  <a:moveTo>
                    <a:pt x="40" y="56"/>
                  </a:moveTo>
                  <a:lnTo>
                    <a:pt x="24" y="64"/>
                  </a:lnTo>
                  <a:lnTo>
                    <a:pt x="16" y="72"/>
                  </a:lnTo>
                  <a:lnTo>
                    <a:pt x="8" y="72"/>
                  </a:lnTo>
                  <a:lnTo>
                    <a:pt x="0" y="64"/>
                  </a:lnTo>
                  <a:lnTo>
                    <a:pt x="0" y="48"/>
                  </a:lnTo>
                  <a:lnTo>
                    <a:pt x="0" y="40"/>
                  </a:lnTo>
                  <a:lnTo>
                    <a:pt x="0" y="32"/>
                  </a:lnTo>
                  <a:lnTo>
                    <a:pt x="8" y="16"/>
                  </a:lnTo>
                  <a:lnTo>
                    <a:pt x="16" y="8"/>
                  </a:lnTo>
                  <a:lnTo>
                    <a:pt x="24" y="0"/>
                  </a:lnTo>
                  <a:lnTo>
                    <a:pt x="32" y="0"/>
                  </a:lnTo>
                  <a:lnTo>
                    <a:pt x="40" y="8"/>
                  </a:lnTo>
                  <a:lnTo>
                    <a:pt x="56" y="16"/>
                  </a:lnTo>
                  <a:lnTo>
                    <a:pt x="64" y="24"/>
                  </a:lnTo>
                  <a:lnTo>
                    <a:pt x="64" y="32"/>
                  </a:lnTo>
                  <a:lnTo>
                    <a:pt x="56" y="40"/>
                  </a:lnTo>
                  <a:lnTo>
                    <a:pt x="40" y="48"/>
                  </a:lnTo>
                  <a:lnTo>
                    <a:pt x="40" y="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6" name="Freeform 139"/>
            <p:cNvSpPr>
              <a:spLocks/>
            </p:cNvSpPr>
            <p:nvPr/>
          </p:nvSpPr>
          <p:spPr bwMode="auto">
            <a:xfrm>
              <a:off x="3021" y="1880"/>
              <a:ext cx="16" cy="16"/>
            </a:xfrm>
            <a:custGeom>
              <a:avLst/>
              <a:gdLst>
                <a:gd name="T0" fmla="*/ 0 w 16"/>
                <a:gd name="T1" fmla="*/ 16 h 16"/>
                <a:gd name="T2" fmla="*/ 8 w 16"/>
                <a:gd name="T3" fmla="*/ 8 h 16"/>
                <a:gd name="T4" fmla="*/ 16 w 16"/>
                <a:gd name="T5" fmla="*/ 0 h 16"/>
                <a:gd name="T6" fmla="*/ 16 w 16"/>
                <a:gd name="T7" fmla="*/ 8 h 16"/>
                <a:gd name="T8" fmla="*/ 8 w 16"/>
                <a:gd name="T9" fmla="*/ 16 h 16"/>
                <a:gd name="T10" fmla="*/ 0 w 16"/>
                <a:gd name="T11" fmla="*/ 16 h 16"/>
                <a:gd name="T12" fmla="*/ 0 60000 65536"/>
                <a:gd name="T13" fmla="*/ 0 60000 65536"/>
                <a:gd name="T14" fmla="*/ 0 60000 65536"/>
                <a:gd name="T15" fmla="*/ 0 60000 65536"/>
                <a:gd name="T16" fmla="*/ 0 60000 65536"/>
                <a:gd name="T17" fmla="*/ 0 60000 65536"/>
                <a:gd name="T18" fmla="*/ 0 w 16"/>
                <a:gd name="T19" fmla="*/ 0 h 16"/>
                <a:gd name="T20" fmla="*/ 16 w 1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6" h="16">
                  <a:moveTo>
                    <a:pt x="0" y="16"/>
                  </a:moveTo>
                  <a:lnTo>
                    <a:pt x="8" y="8"/>
                  </a:lnTo>
                  <a:lnTo>
                    <a:pt x="16" y="0"/>
                  </a:lnTo>
                  <a:lnTo>
                    <a:pt x="16" y="8"/>
                  </a:lnTo>
                  <a:lnTo>
                    <a:pt x="8" y="16"/>
                  </a:lnTo>
                  <a:lnTo>
                    <a:pt x="0"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7" name="Freeform 140"/>
            <p:cNvSpPr>
              <a:spLocks/>
            </p:cNvSpPr>
            <p:nvPr/>
          </p:nvSpPr>
          <p:spPr bwMode="auto">
            <a:xfrm>
              <a:off x="2781" y="1984"/>
              <a:ext cx="32" cy="142"/>
            </a:xfrm>
            <a:custGeom>
              <a:avLst/>
              <a:gdLst>
                <a:gd name="T0" fmla="*/ 8 w 32"/>
                <a:gd name="T1" fmla="*/ 124 h 144"/>
                <a:gd name="T2" fmla="*/ 8 w 32"/>
                <a:gd name="T3" fmla="*/ 132 h 144"/>
                <a:gd name="T4" fmla="*/ 0 w 32"/>
                <a:gd name="T5" fmla="*/ 140 h 144"/>
                <a:gd name="T6" fmla="*/ 0 w 32"/>
                <a:gd name="T7" fmla="*/ 132 h 144"/>
                <a:gd name="T8" fmla="*/ 0 w 32"/>
                <a:gd name="T9" fmla="*/ 124 h 144"/>
                <a:gd name="T10" fmla="*/ 0 w 32"/>
                <a:gd name="T11" fmla="*/ 108 h 144"/>
                <a:gd name="T12" fmla="*/ 0 w 32"/>
                <a:gd name="T13" fmla="*/ 94 h 144"/>
                <a:gd name="T14" fmla="*/ 0 w 32"/>
                <a:gd name="T15" fmla="*/ 86 h 144"/>
                <a:gd name="T16" fmla="*/ 0 w 32"/>
                <a:gd name="T17" fmla="*/ 70 h 144"/>
                <a:gd name="T18" fmla="*/ 0 w 32"/>
                <a:gd name="T19" fmla="*/ 62 h 144"/>
                <a:gd name="T20" fmla="*/ 0 w 32"/>
                <a:gd name="T21" fmla="*/ 54 h 144"/>
                <a:gd name="T22" fmla="*/ 0 w 32"/>
                <a:gd name="T23" fmla="*/ 38 h 144"/>
                <a:gd name="T24" fmla="*/ 0 w 32"/>
                <a:gd name="T25" fmla="*/ 32 h 144"/>
                <a:gd name="T26" fmla="*/ 0 w 32"/>
                <a:gd name="T27" fmla="*/ 24 h 144"/>
                <a:gd name="T28" fmla="*/ 0 w 32"/>
                <a:gd name="T29" fmla="*/ 16 h 144"/>
                <a:gd name="T30" fmla="*/ 8 w 32"/>
                <a:gd name="T31" fmla="*/ 16 h 144"/>
                <a:gd name="T32" fmla="*/ 8 w 32"/>
                <a:gd name="T33" fmla="*/ 8 h 144"/>
                <a:gd name="T34" fmla="*/ 8 w 32"/>
                <a:gd name="T35" fmla="*/ 0 h 144"/>
                <a:gd name="T36" fmla="*/ 8 w 32"/>
                <a:gd name="T37" fmla="*/ 8 h 144"/>
                <a:gd name="T38" fmla="*/ 16 w 32"/>
                <a:gd name="T39" fmla="*/ 16 h 144"/>
                <a:gd name="T40" fmla="*/ 16 w 32"/>
                <a:gd name="T41" fmla="*/ 24 h 144"/>
                <a:gd name="T42" fmla="*/ 16 w 32"/>
                <a:gd name="T43" fmla="*/ 32 h 144"/>
                <a:gd name="T44" fmla="*/ 16 w 32"/>
                <a:gd name="T45" fmla="*/ 38 h 144"/>
                <a:gd name="T46" fmla="*/ 16 w 32"/>
                <a:gd name="T47" fmla="*/ 54 h 144"/>
                <a:gd name="T48" fmla="*/ 24 w 32"/>
                <a:gd name="T49" fmla="*/ 70 h 144"/>
                <a:gd name="T50" fmla="*/ 24 w 32"/>
                <a:gd name="T51" fmla="*/ 78 h 144"/>
                <a:gd name="T52" fmla="*/ 24 w 32"/>
                <a:gd name="T53" fmla="*/ 94 h 144"/>
                <a:gd name="T54" fmla="*/ 32 w 32"/>
                <a:gd name="T55" fmla="*/ 102 h 144"/>
                <a:gd name="T56" fmla="*/ 24 w 32"/>
                <a:gd name="T57" fmla="*/ 94 h 144"/>
                <a:gd name="T58" fmla="*/ 16 w 32"/>
                <a:gd name="T59" fmla="*/ 86 h 144"/>
                <a:gd name="T60" fmla="*/ 8 w 32"/>
                <a:gd name="T61" fmla="*/ 94 h 144"/>
                <a:gd name="T62" fmla="*/ 8 w 32"/>
                <a:gd name="T63" fmla="*/ 108 h 144"/>
                <a:gd name="T64" fmla="*/ 8 w 32"/>
                <a:gd name="T65" fmla="*/ 116 h 144"/>
                <a:gd name="T66" fmla="*/ 16 w 32"/>
                <a:gd name="T67" fmla="*/ 124 h 144"/>
                <a:gd name="T68" fmla="*/ 16 w 32"/>
                <a:gd name="T69" fmla="*/ 132 h 144"/>
                <a:gd name="T70" fmla="*/ 8 w 32"/>
                <a:gd name="T71" fmla="*/ 124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
                <a:gd name="T109" fmla="*/ 0 h 144"/>
                <a:gd name="T110" fmla="*/ 32 w 32"/>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 h="144">
                  <a:moveTo>
                    <a:pt x="8" y="128"/>
                  </a:moveTo>
                  <a:lnTo>
                    <a:pt x="8" y="136"/>
                  </a:lnTo>
                  <a:lnTo>
                    <a:pt x="0" y="144"/>
                  </a:lnTo>
                  <a:lnTo>
                    <a:pt x="0" y="136"/>
                  </a:lnTo>
                  <a:lnTo>
                    <a:pt x="0" y="128"/>
                  </a:lnTo>
                  <a:lnTo>
                    <a:pt x="0" y="112"/>
                  </a:lnTo>
                  <a:lnTo>
                    <a:pt x="0" y="96"/>
                  </a:lnTo>
                  <a:lnTo>
                    <a:pt x="0" y="88"/>
                  </a:lnTo>
                  <a:lnTo>
                    <a:pt x="0" y="72"/>
                  </a:lnTo>
                  <a:lnTo>
                    <a:pt x="0" y="64"/>
                  </a:lnTo>
                  <a:lnTo>
                    <a:pt x="0" y="56"/>
                  </a:lnTo>
                  <a:lnTo>
                    <a:pt x="0" y="40"/>
                  </a:lnTo>
                  <a:lnTo>
                    <a:pt x="0" y="32"/>
                  </a:lnTo>
                  <a:lnTo>
                    <a:pt x="0" y="24"/>
                  </a:lnTo>
                  <a:lnTo>
                    <a:pt x="0" y="16"/>
                  </a:lnTo>
                  <a:lnTo>
                    <a:pt x="8" y="16"/>
                  </a:lnTo>
                  <a:lnTo>
                    <a:pt x="8" y="8"/>
                  </a:lnTo>
                  <a:lnTo>
                    <a:pt x="8" y="0"/>
                  </a:lnTo>
                  <a:lnTo>
                    <a:pt x="8" y="8"/>
                  </a:lnTo>
                  <a:lnTo>
                    <a:pt x="16" y="16"/>
                  </a:lnTo>
                  <a:lnTo>
                    <a:pt x="16" y="24"/>
                  </a:lnTo>
                  <a:lnTo>
                    <a:pt x="16" y="32"/>
                  </a:lnTo>
                  <a:lnTo>
                    <a:pt x="16" y="40"/>
                  </a:lnTo>
                  <a:lnTo>
                    <a:pt x="16" y="56"/>
                  </a:lnTo>
                  <a:lnTo>
                    <a:pt x="24" y="72"/>
                  </a:lnTo>
                  <a:lnTo>
                    <a:pt x="24" y="80"/>
                  </a:lnTo>
                  <a:lnTo>
                    <a:pt x="24" y="96"/>
                  </a:lnTo>
                  <a:lnTo>
                    <a:pt x="32" y="104"/>
                  </a:lnTo>
                  <a:lnTo>
                    <a:pt x="24" y="96"/>
                  </a:lnTo>
                  <a:lnTo>
                    <a:pt x="16" y="88"/>
                  </a:lnTo>
                  <a:lnTo>
                    <a:pt x="8" y="96"/>
                  </a:lnTo>
                  <a:lnTo>
                    <a:pt x="8" y="112"/>
                  </a:lnTo>
                  <a:lnTo>
                    <a:pt x="8" y="120"/>
                  </a:lnTo>
                  <a:lnTo>
                    <a:pt x="16" y="128"/>
                  </a:lnTo>
                  <a:lnTo>
                    <a:pt x="16" y="136"/>
                  </a:lnTo>
                  <a:lnTo>
                    <a:pt x="8" y="12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8" name="Freeform 141"/>
            <p:cNvSpPr>
              <a:spLocks/>
            </p:cNvSpPr>
            <p:nvPr/>
          </p:nvSpPr>
          <p:spPr bwMode="auto">
            <a:xfrm>
              <a:off x="2821" y="2144"/>
              <a:ext cx="8" cy="16"/>
            </a:xfrm>
            <a:custGeom>
              <a:avLst/>
              <a:gdLst>
                <a:gd name="T0" fmla="*/ 8 w 8"/>
                <a:gd name="T1" fmla="*/ 8 h 16"/>
                <a:gd name="T2" fmla="*/ 0 w 8"/>
                <a:gd name="T3" fmla="*/ 8 h 16"/>
                <a:gd name="T4" fmla="*/ 0 w 8"/>
                <a:gd name="T5" fmla="*/ 16 h 16"/>
                <a:gd name="T6" fmla="*/ 0 w 8"/>
                <a:gd name="T7" fmla="*/ 8 h 16"/>
                <a:gd name="T8" fmla="*/ 8 w 8"/>
                <a:gd name="T9" fmla="*/ 0 h 16"/>
                <a:gd name="T10" fmla="*/ 8 w 8"/>
                <a:gd name="T11" fmla="*/ 8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8"/>
                  </a:moveTo>
                  <a:lnTo>
                    <a:pt x="0" y="8"/>
                  </a:lnTo>
                  <a:lnTo>
                    <a:pt x="0" y="16"/>
                  </a:lnTo>
                  <a:lnTo>
                    <a:pt x="0" y="8"/>
                  </a:lnTo>
                  <a:lnTo>
                    <a:pt x="8" y="0"/>
                  </a:lnTo>
                  <a:lnTo>
                    <a:pt x="8"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399" name="Freeform 142"/>
            <p:cNvSpPr>
              <a:spLocks/>
            </p:cNvSpPr>
            <p:nvPr/>
          </p:nvSpPr>
          <p:spPr bwMode="auto">
            <a:xfrm>
              <a:off x="2933" y="2040"/>
              <a:ext cx="8" cy="24"/>
            </a:xfrm>
            <a:custGeom>
              <a:avLst/>
              <a:gdLst>
                <a:gd name="T0" fmla="*/ 8 w 8"/>
                <a:gd name="T1" fmla="*/ 16 h 24"/>
                <a:gd name="T2" fmla="*/ 8 w 8"/>
                <a:gd name="T3" fmla="*/ 24 h 24"/>
                <a:gd name="T4" fmla="*/ 0 w 8"/>
                <a:gd name="T5" fmla="*/ 24 h 24"/>
                <a:gd name="T6" fmla="*/ 0 w 8"/>
                <a:gd name="T7" fmla="*/ 16 h 24"/>
                <a:gd name="T8" fmla="*/ 8 w 8"/>
                <a:gd name="T9" fmla="*/ 8 h 24"/>
                <a:gd name="T10" fmla="*/ 8 w 8"/>
                <a:gd name="T11" fmla="*/ 0 h 24"/>
                <a:gd name="T12" fmla="*/ 8 w 8"/>
                <a:gd name="T13" fmla="*/ 8 h 24"/>
                <a:gd name="T14" fmla="*/ 8 w 8"/>
                <a:gd name="T15" fmla="*/ 16 h 24"/>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24"/>
                <a:gd name="T26" fmla="*/ 8 w 8"/>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24">
                  <a:moveTo>
                    <a:pt x="8" y="16"/>
                  </a:moveTo>
                  <a:lnTo>
                    <a:pt x="8" y="24"/>
                  </a:lnTo>
                  <a:lnTo>
                    <a:pt x="0" y="24"/>
                  </a:lnTo>
                  <a:lnTo>
                    <a:pt x="0" y="16"/>
                  </a:lnTo>
                  <a:lnTo>
                    <a:pt x="8" y="8"/>
                  </a:lnTo>
                  <a:lnTo>
                    <a:pt x="8" y="0"/>
                  </a:lnTo>
                  <a:lnTo>
                    <a:pt x="8" y="8"/>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0" name="Freeform 143"/>
            <p:cNvSpPr>
              <a:spLocks/>
            </p:cNvSpPr>
            <p:nvPr/>
          </p:nvSpPr>
          <p:spPr bwMode="auto">
            <a:xfrm>
              <a:off x="2405" y="2472"/>
              <a:ext cx="24" cy="24"/>
            </a:xfrm>
            <a:custGeom>
              <a:avLst/>
              <a:gdLst>
                <a:gd name="T0" fmla="*/ 24 w 24"/>
                <a:gd name="T1" fmla="*/ 16 h 24"/>
                <a:gd name="T2" fmla="*/ 16 w 24"/>
                <a:gd name="T3" fmla="*/ 24 h 24"/>
                <a:gd name="T4" fmla="*/ 8 w 24"/>
                <a:gd name="T5" fmla="*/ 24 h 24"/>
                <a:gd name="T6" fmla="*/ 0 w 24"/>
                <a:gd name="T7" fmla="*/ 16 h 24"/>
                <a:gd name="T8" fmla="*/ 8 w 24"/>
                <a:gd name="T9" fmla="*/ 8 h 24"/>
                <a:gd name="T10" fmla="*/ 16 w 24"/>
                <a:gd name="T11" fmla="*/ 8 h 24"/>
                <a:gd name="T12" fmla="*/ 24 w 24"/>
                <a:gd name="T13" fmla="*/ 0 h 24"/>
                <a:gd name="T14" fmla="*/ 24 w 24"/>
                <a:gd name="T15" fmla="*/ 8 h 24"/>
                <a:gd name="T16" fmla="*/ 24 w 24"/>
                <a:gd name="T17" fmla="*/ 1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4"/>
                <a:gd name="T29" fmla="*/ 24 w 24"/>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4">
                  <a:moveTo>
                    <a:pt x="24" y="16"/>
                  </a:moveTo>
                  <a:lnTo>
                    <a:pt x="16" y="24"/>
                  </a:lnTo>
                  <a:lnTo>
                    <a:pt x="8" y="24"/>
                  </a:lnTo>
                  <a:lnTo>
                    <a:pt x="0" y="16"/>
                  </a:lnTo>
                  <a:lnTo>
                    <a:pt x="8" y="8"/>
                  </a:lnTo>
                  <a:lnTo>
                    <a:pt x="16" y="8"/>
                  </a:lnTo>
                  <a:lnTo>
                    <a:pt x="24" y="0"/>
                  </a:lnTo>
                  <a:lnTo>
                    <a:pt x="24" y="8"/>
                  </a:lnTo>
                  <a:lnTo>
                    <a:pt x="24"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1" name="Freeform 144"/>
            <p:cNvSpPr>
              <a:spLocks/>
            </p:cNvSpPr>
            <p:nvPr/>
          </p:nvSpPr>
          <p:spPr bwMode="auto">
            <a:xfrm>
              <a:off x="2757" y="2128"/>
              <a:ext cx="63" cy="64"/>
            </a:xfrm>
            <a:custGeom>
              <a:avLst/>
              <a:gdLst>
                <a:gd name="T0" fmla="*/ 24 w 64"/>
                <a:gd name="T1" fmla="*/ 48 h 64"/>
                <a:gd name="T2" fmla="*/ 32 w 64"/>
                <a:gd name="T3" fmla="*/ 48 h 64"/>
                <a:gd name="T4" fmla="*/ 38 w 64"/>
                <a:gd name="T5" fmla="*/ 56 h 64"/>
                <a:gd name="T6" fmla="*/ 38 w 64"/>
                <a:gd name="T7" fmla="*/ 48 h 64"/>
                <a:gd name="T8" fmla="*/ 46 w 64"/>
                <a:gd name="T9" fmla="*/ 40 h 64"/>
                <a:gd name="T10" fmla="*/ 54 w 64"/>
                <a:gd name="T11" fmla="*/ 40 h 64"/>
                <a:gd name="T12" fmla="*/ 62 w 64"/>
                <a:gd name="T13" fmla="*/ 40 h 64"/>
                <a:gd name="T14" fmla="*/ 62 w 64"/>
                <a:gd name="T15" fmla="*/ 32 h 64"/>
                <a:gd name="T16" fmla="*/ 54 w 64"/>
                <a:gd name="T17" fmla="*/ 32 h 64"/>
                <a:gd name="T18" fmla="*/ 54 w 64"/>
                <a:gd name="T19" fmla="*/ 24 h 64"/>
                <a:gd name="T20" fmla="*/ 46 w 64"/>
                <a:gd name="T21" fmla="*/ 24 h 64"/>
                <a:gd name="T22" fmla="*/ 38 w 64"/>
                <a:gd name="T23" fmla="*/ 16 h 64"/>
                <a:gd name="T24" fmla="*/ 32 w 64"/>
                <a:gd name="T25" fmla="*/ 8 h 64"/>
                <a:gd name="T26" fmla="*/ 24 w 64"/>
                <a:gd name="T27" fmla="*/ 0 h 64"/>
                <a:gd name="T28" fmla="*/ 24 w 64"/>
                <a:gd name="T29" fmla="*/ 8 h 64"/>
                <a:gd name="T30" fmla="*/ 24 w 64"/>
                <a:gd name="T31" fmla="*/ 16 h 64"/>
                <a:gd name="T32" fmla="*/ 16 w 64"/>
                <a:gd name="T33" fmla="*/ 24 h 64"/>
                <a:gd name="T34" fmla="*/ 16 w 64"/>
                <a:gd name="T35" fmla="*/ 32 h 64"/>
                <a:gd name="T36" fmla="*/ 16 w 64"/>
                <a:gd name="T37" fmla="*/ 40 h 64"/>
                <a:gd name="T38" fmla="*/ 16 w 64"/>
                <a:gd name="T39" fmla="*/ 32 h 64"/>
                <a:gd name="T40" fmla="*/ 8 w 64"/>
                <a:gd name="T41" fmla="*/ 32 h 64"/>
                <a:gd name="T42" fmla="*/ 8 w 64"/>
                <a:gd name="T43" fmla="*/ 40 h 64"/>
                <a:gd name="T44" fmla="*/ 0 w 64"/>
                <a:gd name="T45" fmla="*/ 48 h 64"/>
                <a:gd name="T46" fmla="*/ 0 w 64"/>
                <a:gd name="T47" fmla="*/ 56 h 64"/>
                <a:gd name="T48" fmla="*/ 8 w 64"/>
                <a:gd name="T49" fmla="*/ 64 h 64"/>
                <a:gd name="T50" fmla="*/ 8 w 64"/>
                <a:gd name="T51" fmla="*/ 56 h 64"/>
                <a:gd name="T52" fmla="*/ 16 w 64"/>
                <a:gd name="T53" fmla="*/ 56 h 64"/>
                <a:gd name="T54" fmla="*/ 8 w 64"/>
                <a:gd name="T55" fmla="*/ 56 h 64"/>
                <a:gd name="T56" fmla="*/ 8 w 64"/>
                <a:gd name="T57" fmla="*/ 48 h 64"/>
                <a:gd name="T58" fmla="*/ 16 w 64"/>
                <a:gd name="T59" fmla="*/ 48 h 64"/>
                <a:gd name="T60" fmla="*/ 24 w 64"/>
                <a:gd name="T61" fmla="*/ 4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
                <a:gd name="T94" fmla="*/ 0 h 64"/>
                <a:gd name="T95" fmla="*/ 64 w 64"/>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 h="64">
                  <a:moveTo>
                    <a:pt x="24" y="48"/>
                  </a:moveTo>
                  <a:lnTo>
                    <a:pt x="32" y="48"/>
                  </a:lnTo>
                  <a:lnTo>
                    <a:pt x="40" y="56"/>
                  </a:lnTo>
                  <a:lnTo>
                    <a:pt x="40" y="48"/>
                  </a:lnTo>
                  <a:lnTo>
                    <a:pt x="48" y="40"/>
                  </a:lnTo>
                  <a:lnTo>
                    <a:pt x="56" y="40"/>
                  </a:lnTo>
                  <a:lnTo>
                    <a:pt x="64" y="40"/>
                  </a:lnTo>
                  <a:lnTo>
                    <a:pt x="64" y="32"/>
                  </a:lnTo>
                  <a:lnTo>
                    <a:pt x="56" y="32"/>
                  </a:lnTo>
                  <a:lnTo>
                    <a:pt x="56" y="24"/>
                  </a:lnTo>
                  <a:lnTo>
                    <a:pt x="48" y="24"/>
                  </a:lnTo>
                  <a:lnTo>
                    <a:pt x="40" y="16"/>
                  </a:lnTo>
                  <a:lnTo>
                    <a:pt x="32" y="8"/>
                  </a:lnTo>
                  <a:lnTo>
                    <a:pt x="24" y="0"/>
                  </a:lnTo>
                  <a:lnTo>
                    <a:pt x="24" y="8"/>
                  </a:lnTo>
                  <a:lnTo>
                    <a:pt x="24" y="16"/>
                  </a:lnTo>
                  <a:lnTo>
                    <a:pt x="16" y="24"/>
                  </a:lnTo>
                  <a:lnTo>
                    <a:pt x="16" y="32"/>
                  </a:lnTo>
                  <a:lnTo>
                    <a:pt x="16" y="40"/>
                  </a:lnTo>
                  <a:lnTo>
                    <a:pt x="16" y="32"/>
                  </a:lnTo>
                  <a:lnTo>
                    <a:pt x="8" y="32"/>
                  </a:lnTo>
                  <a:lnTo>
                    <a:pt x="8" y="40"/>
                  </a:lnTo>
                  <a:lnTo>
                    <a:pt x="0" y="48"/>
                  </a:lnTo>
                  <a:lnTo>
                    <a:pt x="0" y="56"/>
                  </a:lnTo>
                  <a:lnTo>
                    <a:pt x="8" y="64"/>
                  </a:lnTo>
                  <a:lnTo>
                    <a:pt x="8" y="56"/>
                  </a:lnTo>
                  <a:lnTo>
                    <a:pt x="16" y="56"/>
                  </a:lnTo>
                  <a:lnTo>
                    <a:pt x="8" y="56"/>
                  </a:lnTo>
                  <a:lnTo>
                    <a:pt x="8" y="48"/>
                  </a:lnTo>
                  <a:lnTo>
                    <a:pt x="16" y="48"/>
                  </a:lnTo>
                  <a:lnTo>
                    <a:pt x="24" y="4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2" name="Freeform 145"/>
            <p:cNvSpPr>
              <a:spLocks/>
            </p:cNvSpPr>
            <p:nvPr/>
          </p:nvSpPr>
          <p:spPr bwMode="auto">
            <a:xfrm>
              <a:off x="2661" y="2184"/>
              <a:ext cx="120" cy="120"/>
            </a:xfrm>
            <a:custGeom>
              <a:avLst/>
              <a:gdLst>
                <a:gd name="T0" fmla="*/ 48 w 120"/>
                <a:gd name="T1" fmla="*/ 112 h 120"/>
                <a:gd name="T2" fmla="*/ 56 w 120"/>
                <a:gd name="T3" fmla="*/ 112 h 120"/>
                <a:gd name="T4" fmla="*/ 64 w 120"/>
                <a:gd name="T5" fmla="*/ 96 h 120"/>
                <a:gd name="T6" fmla="*/ 72 w 120"/>
                <a:gd name="T7" fmla="*/ 104 h 120"/>
                <a:gd name="T8" fmla="*/ 80 w 120"/>
                <a:gd name="T9" fmla="*/ 96 h 120"/>
                <a:gd name="T10" fmla="*/ 88 w 120"/>
                <a:gd name="T11" fmla="*/ 104 h 120"/>
                <a:gd name="T12" fmla="*/ 96 w 120"/>
                <a:gd name="T13" fmla="*/ 96 h 120"/>
                <a:gd name="T14" fmla="*/ 96 w 120"/>
                <a:gd name="T15" fmla="*/ 96 h 120"/>
                <a:gd name="T16" fmla="*/ 112 w 120"/>
                <a:gd name="T17" fmla="*/ 88 h 120"/>
                <a:gd name="T18" fmla="*/ 104 w 120"/>
                <a:gd name="T19" fmla="*/ 72 h 120"/>
                <a:gd name="T20" fmla="*/ 112 w 120"/>
                <a:gd name="T21" fmla="*/ 56 h 120"/>
                <a:gd name="T22" fmla="*/ 120 w 120"/>
                <a:gd name="T23" fmla="*/ 40 h 120"/>
                <a:gd name="T24" fmla="*/ 120 w 120"/>
                <a:gd name="T25" fmla="*/ 24 h 120"/>
                <a:gd name="T26" fmla="*/ 112 w 120"/>
                <a:gd name="T27" fmla="*/ 16 h 120"/>
                <a:gd name="T28" fmla="*/ 104 w 120"/>
                <a:gd name="T29" fmla="*/ 0 h 120"/>
                <a:gd name="T30" fmla="*/ 112 w 120"/>
                <a:gd name="T31" fmla="*/ 8 h 120"/>
                <a:gd name="T32" fmla="*/ 104 w 120"/>
                <a:gd name="T33" fmla="*/ 16 h 120"/>
                <a:gd name="T34" fmla="*/ 104 w 120"/>
                <a:gd name="T35" fmla="*/ 16 h 120"/>
                <a:gd name="T36" fmla="*/ 96 w 120"/>
                <a:gd name="T37" fmla="*/ 24 h 120"/>
                <a:gd name="T38" fmla="*/ 96 w 120"/>
                <a:gd name="T39" fmla="*/ 48 h 120"/>
                <a:gd name="T40" fmla="*/ 80 w 120"/>
                <a:gd name="T41" fmla="*/ 64 h 120"/>
                <a:gd name="T42" fmla="*/ 64 w 120"/>
                <a:gd name="T43" fmla="*/ 72 h 120"/>
                <a:gd name="T44" fmla="*/ 72 w 120"/>
                <a:gd name="T45" fmla="*/ 64 h 120"/>
                <a:gd name="T46" fmla="*/ 64 w 120"/>
                <a:gd name="T47" fmla="*/ 72 h 120"/>
                <a:gd name="T48" fmla="*/ 56 w 120"/>
                <a:gd name="T49" fmla="*/ 88 h 120"/>
                <a:gd name="T50" fmla="*/ 40 w 120"/>
                <a:gd name="T51" fmla="*/ 88 h 120"/>
                <a:gd name="T52" fmla="*/ 24 w 120"/>
                <a:gd name="T53" fmla="*/ 88 h 120"/>
                <a:gd name="T54" fmla="*/ 16 w 120"/>
                <a:gd name="T55" fmla="*/ 96 h 120"/>
                <a:gd name="T56" fmla="*/ 0 w 120"/>
                <a:gd name="T57" fmla="*/ 104 h 120"/>
                <a:gd name="T58" fmla="*/ 8 w 120"/>
                <a:gd name="T59" fmla="*/ 112 h 120"/>
                <a:gd name="T60" fmla="*/ 16 w 120"/>
                <a:gd name="T61" fmla="*/ 104 h 120"/>
                <a:gd name="T62" fmla="*/ 32 w 120"/>
                <a:gd name="T63" fmla="*/ 104 h 120"/>
                <a:gd name="T64" fmla="*/ 48 w 120"/>
                <a:gd name="T65" fmla="*/ 104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120"/>
                <a:gd name="T101" fmla="*/ 120 w 12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120">
                  <a:moveTo>
                    <a:pt x="48" y="104"/>
                  </a:moveTo>
                  <a:lnTo>
                    <a:pt x="48" y="112"/>
                  </a:lnTo>
                  <a:lnTo>
                    <a:pt x="48" y="120"/>
                  </a:lnTo>
                  <a:lnTo>
                    <a:pt x="56" y="112"/>
                  </a:lnTo>
                  <a:lnTo>
                    <a:pt x="64" y="104"/>
                  </a:lnTo>
                  <a:lnTo>
                    <a:pt x="64" y="96"/>
                  </a:lnTo>
                  <a:lnTo>
                    <a:pt x="64" y="104"/>
                  </a:lnTo>
                  <a:lnTo>
                    <a:pt x="72" y="104"/>
                  </a:lnTo>
                  <a:lnTo>
                    <a:pt x="80" y="104"/>
                  </a:lnTo>
                  <a:lnTo>
                    <a:pt x="80" y="96"/>
                  </a:lnTo>
                  <a:lnTo>
                    <a:pt x="88" y="96"/>
                  </a:lnTo>
                  <a:lnTo>
                    <a:pt x="88" y="104"/>
                  </a:lnTo>
                  <a:lnTo>
                    <a:pt x="88" y="96"/>
                  </a:lnTo>
                  <a:lnTo>
                    <a:pt x="96" y="96"/>
                  </a:lnTo>
                  <a:lnTo>
                    <a:pt x="96" y="88"/>
                  </a:lnTo>
                  <a:lnTo>
                    <a:pt x="96" y="96"/>
                  </a:lnTo>
                  <a:lnTo>
                    <a:pt x="104" y="96"/>
                  </a:lnTo>
                  <a:lnTo>
                    <a:pt x="112" y="88"/>
                  </a:lnTo>
                  <a:lnTo>
                    <a:pt x="104" y="80"/>
                  </a:lnTo>
                  <a:lnTo>
                    <a:pt x="104" y="72"/>
                  </a:lnTo>
                  <a:lnTo>
                    <a:pt x="112" y="72"/>
                  </a:lnTo>
                  <a:lnTo>
                    <a:pt x="112" y="56"/>
                  </a:lnTo>
                  <a:lnTo>
                    <a:pt x="112" y="48"/>
                  </a:lnTo>
                  <a:lnTo>
                    <a:pt x="120" y="40"/>
                  </a:lnTo>
                  <a:lnTo>
                    <a:pt x="120" y="32"/>
                  </a:lnTo>
                  <a:lnTo>
                    <a:pt x="120" y="24"/>
                  </a:lnTo>
                  <a:lnTo>
                    <a:pt x="120" y="16"/>
                  </a:lnTo>
                  <a:lnTo>
                    <a:pt x="112" y="16"/>
                  </a:lnTo>
                  <a:lnTo>
                    <a:pt x="112" y="8"/>
                  </a:lnTo>
                  <a:lnTo>
                    <a:pt x="104" y="0"/>
                  </a:lnTo>
                  <a:lnTo>
                    <a:pt x="104" y="8"/>
                  </a:lnTo>
                  <a:lnTo>
                    <a:pt x="112" y="8"/>
                  </a:lnTo>
                  <a:lnTo>
                    <a:pt x="112" y="16"/>
                  </a:lnTo>
                  <a:lnTo>
                    <a:pt x="104" y="16"/>
                  </a:lnTo>
                  <a:lnTo>
                    <a:pt x="104" y="8"/>
                  </a:lnTo>
                  <a:lnTo>
                    <a:pt x="104" y="16"/>
                  </a:lnTo>
                  <a:lnTo>
                    <a:pt x="96" y="16"/>
                  </a:lnTo>
                  <a:lnTo>
                    <a:pt x="96" y="24"/>
                  </a:lnTo>
                  <a:lnTo>
                    <a:pt x="96" y="32"/>
                  </a:lnTo>
                  <a:lnTo>
                    <a:pt x="96" y="48"/>
                  </a:lnTo>
                  <a:lnTo>
                    <a:pt x="88" y="56"/>
                  </a:lnTo>
                  <a:lnTo>
                    <a:pt x="80" y="64"/>
                  </a:lnTo>
                  <a:lnTo>
                    <a:pt x="72" y="72"/>
                  </a:lnTo>
                  <a:lnTo>
                    <a:pt x="64" y="72"/>
                  </a:lnTo>
                  <a:lnTo>
                    <a:pt x="64" y="64"/>
                  </a:lnTo>
                  <a:lnTo>
                    <a:pt x="72" y="64"/>
                  </a:lnTo>
                  <a:lnTo>
                    <a:pt x="64" y="64"/>
                  </a:lnTo>
                  <a:lnTo>
                    <a:pt x="64" y="72"/>
                  </a:lnTo>
                  <a:lnTo>
                    <a:pt x="56" y="80"/>
                  </a:lnTo>
                  <a:lnTo>
                    <a:pt x="56" y="88"/>
                  </a:lnTo>
                  <a:lnTo>
                    <a:pt x="48" y="88"/>
                  </a:lnTo>
                  <a:lnTo>
                    <a:pt x="40" y="88"/>
                  </a:lnTo>
                  <a:lnTo>
                    <a:pt x="32" y="88"/>
                  </a:lnTo>
                  <a:lnTo>
                    <a:pt x="24" y="88"/>
                  </a:lnTo>
                  <a:lnTo>
                    <a:pt x="16" y="88"/>
                  </a:lnTo>
                  <a:lnTo>
                    <a:pt x="16" y="96"/>
                  </a:lnTo>
                  <a:lnTo>
                    <a:pt x="8" y="96"/>
                  </a:lnTo>
                  <a:lnTo>
                    <a:pt x="0" y="104"/>
                  </a:lnTo>
                  <a:lnTo>
                    <a:pt x="0" y="112"/>
                  </a:lnTo>
                  <a:lnTo>
                    <a:pt x="8" y="112"/>
                  </a:lnTo>
                  <a:lnTo>
                    <a:pt x="16" y="112"/>
                  </a:lnTo>
                  <a:lnTo>
                    <a:pt x="16" y="104"/>
                  </a:lnTo>
                  <a:lnTo>
                    <a:pt x="24" y="104"/>
                  </a:lnTo>
                  <a:lnTo>
                    <a:pt x="32" y="104"/>
                  </a:lnTo>
                  <a:lnTo>
                    <a:pt x="40" y="96"/>
                  </a:lnTo>
                  <a:lnTo>
                    <a:pt x="48" y="10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3" name="Freeform 146"/>
            <p:cNvSpPr>
              <a:spLocks/>
            </p:cNvSpPr>
            <p:nvPr/>
          </p:nvSpPr>
          <p:spPr bwMode="auto">
            <a:xfrm>
              <a:off x="2669" y="2288"/>
              <a:ext cx="32" cy="24"/>
            </a:xfrm>
            <a:custGeom>
              <a:avLst/>
              <a:gdLst>
                <a:gd name="T0" fmla="*/ 8 w 32"/>
                <a:gd name="T1" fmla="*/ 16 h 24"/>
                <a:gd name="T2" fmla="*/ 0 w 32"/>
                <a:gd name="T3" fmla="*/ 16 h 24"/>
                <a:gd name="T4" fmla="*/ 8 w 32"/>
                <a:gd name="T5" fmla="*/ 8 h 24"/>
                <a:gd name="T6" fmla="*/ 16 w 32"/>
                <a:gd name="T7" fmla="*/ 8 h 24"/>
                <a:gd name="T8" fmla="*/ 24 w 32"/>
                <a:gd name="T9" fmla="*/ 8 h 24"/>
                <a:gd name="T10" fmla="*/ 24 w 32"/>
                <a:gd name="T11" fmla="*/ 0 h 24"/>
                <a:gd name="T12" fmla="*/ 32 w 32"/>
                <a:gd name="T13" fmla="*/ 8 h 24"/>
                <a:gd name="T14" fmla="*/ 32 w 32"/>
                <a:gd name="T15" fmla="*/ 16 h 24"/>
                <a:gd name="T16" fmla="*/ 24 w 32"/>
                <a:gd name="T17" fmla="*/ 16 h 24"/>
                <a:gd name="T18" fmla="*/ 16 w 32"/>
                <a:gd name="T19" fmla="*/ 16 h 24"/>
                <a:gd name="T20" fmla="*/ 16 w 32"/>
                <a:gd name="T21" fmla="*/ 24 h 24"/>
                <a:gd name="T22" fmla="*/ 8 w 32"/>
                <a:gd name="T23" fmla="*/ 24 h 24"/>
                <a:gd name="T24" fmla="*/ 8 w 32"/>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24"/>
                <a:gd name="T41" fmla="*/ 32 w 3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24">
                  <a:moveTo>
                    <a:pt x="8" y="16"/>
                  </a:moveTo>
                  <a:lnTo>
                    <a:pt x="0" y="16"/>
                  </a:lnTo>
                  <a:lnTo>
                    <a:pt x="8" y="8"/>
                  </a:lnTo>
                  <a:lnTo>
                    <a:pt x="16" y="8"/>
                  </a:lnTo>
                  <a:lnTo>
                    <a:pt x="24" y="8"/>
                  </a:lnTo>
                  <a:lnTo>
                    <a:pt x="24" y="0"/>
                  </a:lnTo>
                  <a:lnTo>
                    <a:pt x="32" y="8"/>
                  </a:lnTo>
                  <a:lnTo>
                    <a:pt x="32" y="16"/>
                  </a:lnTo>
                  <a:lnTo>
                    <a:pt x="24" y="16"/>
                  </a:lnTo>
                  <a:lnTo>
                    <a:pt x="16" y="16"/>
                  </a:lnTo>
                  <a:lnTo>
                    <a:pt x="16" y="24"/>
                  </a:lnTo>
                  <a:lnTo>
                    <a:pt x="8" y="24"/>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4" name="Freeform 147"/>
            <p:cNvSpPr>
              <a:spLocks/>
            </p:cNvSpPr>
            <p:nvPr/>
          </p:nvSpPr>
          <p:spPr bwMode="auto">
            <a:xfrm>
              <a:off x="2645" y="2296"/>
              <a:ext cx="25" cy="39"/>
            </a:xfrm>
            <a:custGeom>
              <a:avLst/>
              <a:gdLst>
                <a:gd name="T0" fmla="*/ 8 w 24"/>
                <a:gd name="T1" fmla="*/ 16 h 40"/>
                <a:gd name="T2" fmla="*/ 8 w 24"/>
                <a:gd name="T3" fmla="*/ 8 h 40"/>
                <a:gd name="T4" fmla="*/ 8 w 24"/>
                <a:gd name="T5" fmla="*/ 16 h 40"/>
                <a:gd name="T6" fmla="*/ 0 w 24"/>
                <a:gd name="T7" fmla="*/ 16 h 40"/>
                <a:gd name="T8" fmla="*/ 0 w 24"/>
                <a:gd name="T9" fmla="*/ 8 h 40"/>
                <a:gd name="T10" fmla="*/ 0 w 24"/>
                <a:gd name="T11" fmla="*/ 0 h 40"/>
                <a:gd name="T12" fmla="*/ 8 w 24"/>
                <a:gd name="T13" fmla="*/ 0 h 40"/>
                <a:gd name="T14" fmla="*/ 18 w 24"/>
                <a:gd name="T15" fmla="*/ 0 h 40"/>
                <a:gd name="T16" fmla="*/ 26 w 24"/>
                <a:gd name="T17" fmla="*/ 0 h 40"/>
                <a:gd name="T18" fmla="*/ 26 w 24"/>
                <a:gd name="T19" fmla="*/ 8 h 40"/>
                <a:gd name="T20" fmla="*/ 26 w 24"/>
                <a:gd name="T21" fmla="*/ 16 h 40"/>
                <a:gd name="T22" fmla="*/ 18 w 24"/>
                <a:gd name="T23" fmla="*/ 22 h 40"/>
                <a:gd name="T24" fmla="*/ 18 w 24"/>
                <a:gd name="T25" fmla="*/ 30 h 40"/>
                <a:gd name="T26" fmla="*/ 8 w 24"/>
                <a:gd name="T27" fmla="*/ 38 h 40"/>
                <a:gd name="T28" fmla="*/ 8 w 24"/>
                <a:gd name="T29" fmla="*/ 30 h 40"/>
                <a:gd name="T30" fmla="*/ 8 w 24"/>
                <a:gd name="T31" fmla="*/ 22 h 40"/>
                <a:gd name="T32" fmla="*/ 8 w 24"/>
                <a:gd name="T33" fmla="*/ 30 h 40"/>
                <a:gd name="T34" fmla="*/ 0 w 24"/>
                <a:gd name="T35" fmla="*/ 30 h 40"/>
                <a:gd name="T36" fmla="*/ 8 w 24"/>
                <a:gd name="T37" fmla="*/ 22 h 40"/>
                <a:gd name="T38" fmla="*/ 8 w 24"/>
                <a:gd name="T39" fmla="*/ 16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
                <a:gd name="T61" fmla="*/ 0 h 40"/>
                <a:gd name="T62" fmla="*/ 24 w 24"/>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 h="40">
                  <a:moveTo>
                    <a:pt x="8" y="16"/>
                  </a:moveTo>
                  <a:lnTo>
                    <a:pt x="8" y="8"/>
                  </a:lnTo>
                  <a:lnTo>
                    <a:pt x="8" y="16"/>
                  </a:lnTo>
                  <a:lnTo>
                    <a:pt x="0" y="16"/>
                  </a:lnTo>
                  <a:lnTo>
                    <a:pt x="0" y="8"/>
                  </a:lnTo>
                  <a:lnTo>
                    <a:pt x="0" y="0"/>
                  </a:lnTo>
                  <a:lnTo>
                    <a:pt x="8" y="0"/>
                  </a:lnTo>
                  <a:lnTo>
                    <a:pt x="16" y="0"/>
                  </a:lnTo>
                  <a:lnTo>
                    <a:pt x="24" y="0"/>
                  </a:lnTo>
                  <a:lnTo>
                    <a:pt x="24" y="8"/>
                  </a:lnTo>
                  <a:lnTo>
                    <a:pt x="24" y="16"/>
                  </a:lnTo>
                  <a:lnTo>
                    <a:pt x="16" y="24"/>
                  </a:lnTo>
                  <a:lnTo>
                    <a:pt x="16" y="32"/>
                  </a:lnTo>
                  <a:lnTo>
                    <a:pt x="8" y="40"/>
                  </a:lnTo>
                  <a:lnTo>
                    <a:pt x="8" y="32"/>
                  </a:lnTo>
                  <a:lnTo>
                    <a:pt x="8" y="24"/>
                  </a:lnTo>
                  <a:lnTo>
                    <a:pt x="8" y="32"/>
                  </a:lnTo>
                  <a:lnTo>
                    <a:pt x="0" y="32"/>
                  </a:lnTo>
                  <a:lnTo>
                    <a:pt x="8" y="24"/>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5" name="Freeform 148"/>
            <p:cNvSpPr>
              <a:spLocks/>
            </p:cNvSpPr>
            <p:nvPr/>
          </p:nvSpPr>
          <p:spPr bwMode="auto">
            <a:xfrm>
              <a:off x="2077" y="2592"/>
              <a:ext cx="32" cy="48"/>
            </a:xfrm>
            <a:custGeom>
              <a:avLst/>
              <a:gdLst>
                <a:gd name="T0" fmla="*/ 8 w 32"/>
                <a:gd name="T1" fmla="*/ 32 h 48"/>
                <a:gd name="T2" fmla="*/ 8 w 32"/>
                <a:gd name="T3" fmla="*/ 24 h 48"/>
                <a:gd name="T4" fmla="*/ 0 w 32"/>
                <a:gd name="T5" fmla="*/ 16 h 48"/>
                <a:gd name="T6" fmla="*/ 8 w 32"/>
                <a:gd name="T7" fmla="*/ 8 h 48"/>
                <a:gd name="T8" fmla="*/ 8 w 32"/>
                <a:gd name="T9" fmla="*/ 0 h 48"/>
                <a:gd name="T10" fmla="*/ 16 w 32"/>
                <a:gd name="T11" fmla="*/ 8 h 48"/>
                <a:gd name="T12" fmla="*/ 24 w 32"/>
                <a:gd name="T13" fmla="*/ 16 h 48"/>
                <a:gd name="T14" fmla="*/ 32 w 32"/>
                <a:gd name="T15" fmla="*/ 32 h 48"/>
                <a:gd name="T16" fmla="*/ 32 w 32"/>
                <a:gd name="T17" fmla="*/ 40 h 48"/>
                <a:gd name="T18" fmla="*/ 24 w 32"/>
                <a:gd name="T19" fmla="*/ 48 h 48"/>
                <a:gd name="T20" fmla="*/ 16 w 32"/>
                <a:gd name="T21" fmla="*/ 48 h 48"/>
                <a:gd name="T22" fmla="*/ 8 w 32"/>
                <a:gd name="T23" fmla="*/ 40 h 48"/>
                <a:gd name="T24" fmla="*/ 8 w 32"/>
                <a:gd name="T25" fmla="*/ 3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48"/>
                <a:gd name="T41" fmla="*/ 32 w 32"/>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48">
                  <a:moveTo>
                    <a:pt x="8" y="32"/>
                  </a:moveTo>
                  <a:lnTo>
                    <a:pt x="8" y="24"/>
                  </a:lnTo>
                  <a:lnTo>
                    <a:pt x="0" y="16"/>
                  </a:lnTo>
                  <a:lnTo>
                    <a:pt x="8" y="8"/>
                  </a:lnTo>
                  <a:lnTo>
                    <a:pt x="8" y="0"/>
                  </a:lnTo>
                  <a:lnTo>
                    <a:pt x="16" y="8"/>
                  </a:lnTo>
                  <a:lnTo>
                    <a:pt x="24" y="16"/>
                  </a:lnTo>
                  <a:lnTo>
                    <a:pt x="32" y="32"/>
                  </a:lnTo>
                  <a:lnTo>
                    <a:pt x="32" y="40"/>
                  </a:lnTo>
                  <a:lnTo>
                    <a:pt x="24" y="48"/>
                  </a:lnTo>
                  <a:lnTo>
                    <a:pt x="16" y="48"/>
                  </a:lnTo>
                  <a:lnTo>
                    <a:pt x="8" y="40"/>
                  </a:lnTo>
                  <a:lnTo>
                    <a:pt x="8" y="3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6" name="Freeform 149"/>
            <p:cNvSpPr>
              <a:spLocks/>
            </p:cNvSpPr>
            <p:nvPr/>
          </p:nvSpPr>
          <p:spPr bwMode="auto">
            <a:xfrm>
              <a:off x="1749" y="2400"/>
              <a:ext cx="8" cy="8"/>
            </a:xfrm>
            <a:custGeom>
              <a:avLst/>
              <a:gdLst>
                <a:gd name="T0" fmla="*/ 8 w 8"/>
                <a:gd name="T1" fmla="*/ 8 h 8"/>
                <a:gd name="T2" fmla="*/ 0 w 8"/>
                <a:gd name="T3" fmla="*/ 0 h 8"/>
                <a:gd name="T4" fmla="*/ 8 w 8"/>
                <a:gd name="T5" fmla="*/ 0 h 8"/>
                <a:gd name="T6" fmla="*/ 8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0" y="0"/>
                  </a:lnTo>
                  <a:lnTo>
                    <a:pt x="8" y="0"/>
                  </a:lnTo>
                  <a:lnTo>
                    <a:pt x="8"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7" name="Freeform 150"/>
            <p:cNvSpPr>
              <a:spLocks/>
            </p:cNvSpPr>
            <p:nvPr/>
          </p:nvSpPr>
          <p:spPr bwMode="auto">
            <a:xfrm>
              <a:off x="1677" y="2848"/>
              <a:ext cx="71" cy="152"/>
            </a:xfrm>
            <a:custGeom>
              <a:avLst/>
              <a:gdLst>
                <a:gd name="T0" fmla="*/ 0 w 72"/>
                <a:gd name="T1" fmla="*/ 88 h 152"/>
                <a:gd name="T2" fmla="*/ 8 w 72"/>
                <a:gd name="T3" fmla="*/ 80 h 152"/>
                <a:gd name="T4" fmla="*/ 8 w 72"/>
                <a:gd name="T5" fmla="*/ 72 h 152"/>
                <a:gd name="T6" fmla="*/ 8 w 72"/>
                <a:gd name="T7" fmla="*/ 64 h 152"/>
                <a:gd name="T8" fmla="*/ 0 w 72"/>
                <a:gd name="T9" fmla="*/ 56 h 152"/>
                <a:gd name="T10" fmla="*/ 8 w 72"/>
                <a:gd name="T11" fmla="*/ 48 h 152"/>
                <a:gd name="T12" fmla="*/ 8 w 72"/>
                <a:gd name="T13" fmla="*/ 40 h 152"/>
                <a:gd name="T14" fmla="*/ 24 w 72"/>
                <a:gd name="T15" fmla="*/ 40 h 152"/>
                <a:gd name="T16" fmla="*/ 32 w 72"/>
                <a:gd name="T17" fmla="*/ 32 h 152"/>
                <a:gd name="T18" fmla="*/ 38 w 72"/>
                <a:gd name="T19" fmla="*/ 24 h 152"/>
                <a:gd name="T20" fmla="*/ 46 w 72"/>
                <a:gd name="T21" fmla="*/ 16 h 152"/>
                <a:gd name="T22" fmla="*/ 54 w 72"/>
                <a:gd name="T23" fmla="*/ 0 h 152"/>
                <a:gd name="T24" fmla="*/ 62 w 72"/>
                <a:gd name="T25" fmla="*/ 0 h 152"/>
                <a:gd name="T26" fmla="*/ 70 w 72"/>
                <a:gd name="T27" fmla="*/ 8 h 152"/>
                <a:gd name="T28" fmla="*/ 70 w 72"/>
                <a:gd name="T29" fmla="*/ 16 h 152"/>
                <a:gd name="T30" fmla="*/ 70 w 72"/>
                <a:gd name="T31" fmla="*/ 24 h 152"/>
                <a:gd name="T32" fmla="*/ 70 w 72"/>
                <a:gd name="T33" fmla="*/ 32 h 152"/>
                <a:gd name="T34" fmla="*/ 62 w 72"/>
                <a:gd name="T35" fmla="*/ 48 h 152"/>
                <a:gd name="T36" fmla="*/ 62 w 72"/>
                <a:gd name="T37" fmla="*/ 56 h 152"/>
                <a:gd name="T38" fmla="*/ 54 w 72"/>
                <a:gd name="T39" fmla="*/ 64 h 152"/>
                <a:gd name="T40" fmla="*/ 54 w 72"/>
                <a:gd name="T41" fmla="*/ 72 h 152"/>
                <a:gd name="T42" fmla="*/ 54 w 72"/>
                <a:gd name="T43" fmla="*/ 88 h 152"/>
                <a:gd name="T44" fmla="*/ 46 w 72"/>
                <a:gd name="T45" fmla="*/ 104 h 152"/>
                <a:gd name="T46" fmla="*/ 46 w 72"/>
                <a:gd name="T47" fmla="*/ 112 h 152"/>
                <a:gd name="T48" fmla="*/ 38 w 72"/>
                <a:gd name="T49" fmla="*/ 136 h 152"/>
                <a:gd name="T50" fmla="*/ 38 w 72"/>
                <a:gd name="T51" fmla="*/ 144 h 152"/>
                <a:gd name="T52" fmla="*/ 24 w 72"/>
                <a:gd name="T53" fmla="*/ 152 h 152"/>
                <a:gd name="T54" fmla="*/ 8 w 72"/>
                <a:gd name="T55" fmla="*/ 152 h 152"/>
                <a:gd name="T56" fmla="*/ 8 w 72"/>
                <a:gd name="T57" fmla="*/ 144 h 152"/>
                <a:gd name="T58" fmla="*/ 0 w 72"/>
                <a:gd name="T59" fmla="*/ 136 h 152"/>
                <a:gd name="T60" fmla="*/ 0 w 72"/>
                <a:gd name="T61" fmla="*/ 120 h 152"/>
                <a:gd name="T62" fmla="*/ 0 w 72"/>
                <a:gd name="T63" fmla="*/ 112 h 152"/>
                <a:gd name="T64" fmla="*/ 0 w 72"/>
                <a:gd name="T65" fmla="*/ 96 h 152"/>
                <a:gd name="T66" fmla="*/ 0 w 72"/>
                <a:gd name="T67" fmla="*/ 88 h 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152"/>
                <a:gd name="T104" fmla="*/ 72 w 72"/>
                <a:gd name="T105" fmla="*/ 152 h 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152">
                  <a:moveTo>
                    <a:pt x="0" y="88"/>
                  </a:moveTo>
                  <a:lnTo>
                    <a:pt x="8" y="80"/>
                  </a:lnTo>
                  <a:lnTo>
                    <a:pt x="8" y="72"/>
                  </a:lnTo>
                  <a:lnTo>
                    <a:pt x="8" y="64"/>
                  </a:lnTo>
                  <a:lnTo>
                    <a:pt x="0" y="56"/>
                  </a:lnTo>
                  <a:lnTo>
                    <a:pt x="8" y="48"/>
                  </a:lnTo>
                  <a:lnTo>
                    <a:pt x="8" y="40"/>
                  </a:lnTo>
                  <a:lnTo>
                    <a:pt x="24" y="40"/>
                  </a:lnTo>
                  <a:lnTo>
                    <a:pt x="32" y="32"/>
                  </a:lnTo>
                  <a:lnTo>
                    <a:pt x="40" y="24"/>
                  </a:lnTo>
                  <a:lnTo>
                    <a:pt x="48" y="16"/>
                  </a:lnTo>
                  <a:lnTo>
                    <a:pt x="56" y="0"/>
                  </a:lnTo>
                  <a:lnTo>
                    <a:pt x="64" y="0"/>
                  </a:lnTo>
                  <a:lnTo>
                    <a:pt x="72" y="8"/>
                  </a:lnTo>
                  <a:lnTo>
                    <a:pt x="72" y="16"/>
                  </a:lnTo>
                  <a:lnTo>
                    <a:pt x="72" y="24"/>
                  </a:lnTo>
                  <a:lnTo>
                    <a:pt x="72" y="32"/>
                  </a:lnTo>
                  <a:lnTo>
                    <a:pt x="64" y="48"/>
                  </a:lnTo>
                  <a:lnTo>
                    <a:pt x="64" y="56"/>
                  </a:lnTo>
                  <a:lnTo>
                    <a:pt x="56" y="64"/>
                  </a:lnTo>
                  <a:lnTo>
                    <a:pt x="56" y="72"/>
                  </a:lnTo>
                  <a:lnTo>
                    <a:pt x="56" y="88"/>
                  </a:lnTo>
                  <a:lnTo>
                    <a:pt x="48" y="104"/>
                  </a:lnTo>
                  <a:lnTo>
                    <a:pt x="48" y="112"/>
                  </a:lnTo>
                  <a:lnTo>
                    <a:pt x="40" y="136"/>
                  </a:lnTo>
                  <a:lnTo>
                    <a:pt x="40" y="144"/>
                  </a:lnTo>
                  <a:lnTo>
                    <a:pt x="24" y="152"/>
                  </a:lnTo>
                  <a:lnTo>
                    <a:pt x="8" y="152"/>
                  </a:lnTo>
                  <a:lnTo>
                    <a:pt x="8" y="144"/>
                  </a:lnTo>
                  <a:lnTo>
                    <a:pt x="0" y="136"/>
                  </a:lnTo>
                  <a:lnTo>
                    <a:pt x="0" y="120"/>
                  </a:lnTo>
                  <a:lnTo>
                    <a:pt x="0" y="112"/>
                  </a:lnTo>
                  <a:lnTo>
                    <a:pt x="0" y="96"/>
                  </a:lnTo>
                  <a:lnTo>
                    <a:pt x="0" y="8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8" name="Freeform 151"/>
            <p:cNvSpPr>
              <a:spLocks/>
            </p:cNvSpPr>
            <p:nvPr/>
          </p:nvSpPr>
          <p:spPr bwMode="auto">
            <a:xfrm>
              <a:off x="2261" y="2640"/>
              <a:ext cx="112" cy="128"/>
            </a:xfrm>
            <a:custGeom>
              <a:avLst/>
              <a:gdLst>
                <a:gd name="T0" fmla="*/ 88 w 112"/>
                <a:gd name="T1" fmla="*/ 64 h 128"/>
                <a:gd name="T2" fmla="*/ 88 w 112"/>
                <a:gd name="T3" fmla="*/ 72 h 128"/>
                <a:gd name="T4" fmla="*/ 96 w 112"/>
                <a:gd name="T5" fmla="*/ 80 h 128"/>
                <a:gd name="T6" fmla="*/ 104 w 112"/>
                <a:gd name="T7" fmla="*/ 88 h 128"/>
                <a:gd name="T8" fmla="*/ 104 w 112"/>
                <a:gd name="T9" fmla="*/ 96 h 128"/>
                <a:gd name="T10" fmla="*/ 112 w 112"/>
                <a:gd name="T11" fmla="*/ 96 h 128"/>
                <a:gd name="T12" fmla="*/ 112 w 112"/>
                <a:gd name="T13" fmla="*/ 104 h 128"/>
                <a:gd name="T14" fmla="*/ 112 w 112"/>
                <a:gd name="T15" fmla="*/ 112 h 128"/>
                <a:gd name="T16" fmla="*/ 112 w 112"/>
                <a:gd name="T17" fmla="*/ 120 h 128"/>
                <a:gd name="T18" fmla="*/ 112 w 112"/>
                <a:gd name="T19" fmla="*/ 128 h 128"/>
                <a:gd name="T20" fmla="*/ 104 w 112"/>
                <a:gd name="T21" fmla="*/ 128 h 128"/>
                <a:gd name="T22" fmla="*/ 96 w 112"/>
                <a:gd name="T23" fmla="*/ 128 h 128"/>
                <a:gd name="T24" fmla="*/ 80 w 112"/>
                <a:gd name="T25" fmla="*/ 120 h 128"/>
                <a:gd name="T26" fmla="*/ 72 w 112"/>
                <a:gd name="T27" fmla="*/ 104 h 128"/>
                <a:gd name="T28" fmla="*/ 64 w 112"/>
                <a:gd name="T29" fmla="*/ 96 h 128"/>
                <a:gd name="T30" fmla="*/ 56 w 112"/>
                <a:gd name="T31" fmla="*/ 88 h 128"/>
                <a:gd name="T32" fmla="*/ 48 w 112"/>
                <a:gd name="T33" fmla="*/ 72 h 128"/>
                <a:gd name="T34" fmla="*/ 40 w 112"/>
                <a:gd name="T35" fmla="*/ 64 h 128"/>
                <a:gd name="T36" fmla="*/ 32 w 112"/>
                <a:gd name="T37" fmla="*/ 56 h 128"/>
                <a:gd name="T38" fmla="*/ 32 w 112"/>
                <a:gd name="T39" fmla="*/ 48 h 128"/>
                <a:gd name="T40" fmla="*/ 32 w 112"/>
                <a:gd name="T41" fmla="*/ 40 h 128"/>
                <a:gd name="T42" fmla="*/ 16 w 112"/>
                <a:gd name="T43" fmla="*/ 24 h 128"/>
                <a:gd name="T44" fmla="*/ 8 w 112"/>
                <a:gd name="T45" fmla="*/ 24 h 128"/>
                <a:gd name="T46" fmla="*/ 0 w 112"/>
                <a:gd name="T47" fmla="*/ 16 h 128"/>
                <a:gd name="T48" fmla="*/ 0 w 112"/>
                <a:gd name="T49" fmla="*/ 8 h 128"/>
                <a:gd name="T50" fmla="*/ 0 w 112"/>
                <a:gd name="T51" fmla="*/ 0 h 128"/>
                <a:gd name="T52" fmla="*/ 8 w 112"/>
                <a:gd name="T53" fmla="*/ 8 h 128"/>
                <a:gd name="T54" fmla="*/ 24 w 112"/>
                <a:gd name="T55" fmla="*/ 8 h 128"/>
                <a:gd name="T56" fmla="*/ 32 w 112"/>
                <a:gd name="T57" fmla="*/ 16 h 128"/>
                <a:gd name="T58" fmla="*/ 32 w 112"/>
                <a:gd name="T59" fmla="*/ 24 h 128"/>
                <a:gd name="T60" fmla="*/ 40 w 112"/>
                <a:gd name="T61" fmla="*/ 24 h 128"/>
                <a:gd name="T62" fmla="*/ 48 w 112"/>
                <a:gd name="T63" fmla="*/ 32 h 128"/>
                <a:gd name="T64" fmla="*/ 48 w 112"/>
                <a:gd name="T65" fmla="*/ 40 h 128"/>
                <a:gd name="T66" fmla="*/ 56 w 112"/>
                <a:gd name="T67" fmla="*/ 40 h 128"/>
                <a:gd name="T68" fmla="*/ 64 w 112"/>
                <a:gd name="T69" fmla="*/ 40 h 128"/>
                <a:gd name="T70" fmla="*/ 72 w 112"/>
                <a:gd name="T71" fmla="*/ 48 h 128"/>
                <a:gd name="T72" fmla="*/ 80 w 112"/>
                <a:gd name="T73" fmla="*/ 56 h 128"/>
                <a:gd name="T74" fmla="*/ 80 w 112"/>
                <a:gd name="T75" fmla="*/ 64 h 128"/>
                <a:gd name="T76" fmla="*/ 88 w 112"/>
                <a:gd name="T77" fmla="*/ 64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2"/>
                <a:gd name="T118" fmla="*/ 0 h 128"/>
                <a:gd name="T119" fmla="*/ 112 w 112"/>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2" h="128">
                  <a:moveTo>
                    <a:pt x="88" y="64"/>
                  </a:moveTo>
                  <a:lnTo>
                    <a:pt x="88" y="72"/>
                  </a:lnTo>
                  <a:lnTo>
                    <a:pt x="96" y="80"/>
                  </a:lnTo>
                  <a:lnTo>
                    <a:pt x="104" y="88"/>
                  </a:lnTo>
                  <a:lnTo>
                    <a:pt x="104" y="96"/>
                  </a:lnTo>
                  <a:lnTo>
                    <a:pt x="112" y="96"/>
                  </a:lnTo>
                  <a:lnTo>
                    <a:pt x="112" y="104"/>
                  </a:lnTo>
                  <a:lnTo>
                    <a:pt x="112" y="112"/>
                  </a:lnTo>
                  <a:lnTo>
                    <a:pt x="112" y="120"/>
                  </a:lnTo>
                  <a:lnTo>
                    <a:pt x="112" y="128"/>
                  </a:lnTo>
                  <a:lnTo>
                    <a:pt x="104" y="128"/>
                  </a:lnTo>
                  <a:lnTo>
                    <a:pt x="96" y="128"/>
                  </a:lnTo>
                  <a:lnTo>
                    <a:pt x="80" y="120"/>
                  </a:lnTo>
                  <a:lnTo>
                    <a:pt x="72" y="104"/>
                  </a:lnTo>
                  <a:lnTo>
                    <a:pt x="64" y="96"/>
                  </a:lnTo>
                  <a:lnTo>
                    <a:pt x="56" y="88"/>
                  </a:lnTo>
                  <a:lnTo>
                    <a:pt x="48" y="72"/>
                  </a:lnTo>
                  <a:lnTo>
                    <a:pt x="40" y="64"/>
                  </a:lnTo>
                  <a:lnTo>
                    <a:pt x="32" y="56"/>
                  </a:lnTo>
                  <a:lnTo>
                    <a:pt x="32" y="48"/>
                  </a:lnTo>
                  <a:lnTo>
                    <a:pt x="32" y="40"/>
                  </a:lnTo>
                  <a:lnTo>
                    <a:pt x="16" y="24"/>
                  </a:lnTo>
                  <a:lnTo>
                    <a:pt x="8" y="24"/>
                  </a:lnTo>
                  <a:lnTo>
                    <a:pt x="0" y="16"/>
                  </a:lnTo>
                  <a:lnTo>
                    <a:pt x="0" y="8"/>
                  </a:lnTo>
                  <a:lnTo>
                    <a:pt x="0" y="0"/>
                  </a:lnTo>
                  <a:lnTo>
                    <a:pt x="8" y="8"/>
                  </a:lnTo>
                  <a:lnTo>
                    <a:pt x="24" y="8"/>
                  </a:lnTo>
                  <a:lnTo>
                    <a:pt x="32" y="16"/>
                  </a:lnTo>
                  <a:lnTo>
                    <a:pt x="32" y="24"/>
                  </a:lnTo>
                  <a:lnTo>
                    <a:pt x="40" y="24"/>
                  </a:lnTo>
                  <a:lnTo>
                    <a:pt x="48" y="32"/>
                  </a:lnTo>
                  <a:lnTo>
                    <a:pt x="48" y="40"/>
                  </a:lnTo>
                  <a:lnTo>
                    <a:pt x="56" y="40"/>
                  </a:lnTo>
                  <a:lnTo>
                    <a:pt x="64" y="40"/>
                  </a:lnTo>
                  <a:lnTo>
                    <a:pt x="72" y="48"/>
                  </a:lnTo>
                  <a:lnTo>
                    <a:pt x="80" y="56"/>
                  </a:lnTo>
                  <a:lnTo>
                    <a:pt x="80" y="64"/>
                  </a:lnTo>
                  <a:lnTo>
                    <a:pt x="88" y="6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09" name="Freeform 152"/>
            <p:cNvSpPr>
              <a:spLocks/>
            </p:cNvSpPr>
            <p:nvPr/>
          </p:nvSpPr>
          <p:spPr bwMode="auto">
            <a:xfrm>
              <a:off x="2373" y="2768"/>
              <a:ext cx="96" cy="30"/>
            </a:xfrm>
            <a:custGeom>
              <a:avLst/>
              <a:gdLst>
                <a:gd name="T0" fmla="*/ 0 w 96"/>
                <a:gd name="T1" fmla="*/ 14 h 32"/>
                <a:gd name="T2" fmla="*/ 0 w 96"/>
                <a:gd name="T3" fmla="*/ 8 h 32"/>
                <a:gd name="T4" fmla="*/ 8 w 96"/>
                <a:gd name="T5" fmla="*/ 0 h 32"/>
                <a:gd name="T6" fmla="*/ 16 w 96"/>
                <a:gd name="T7" fmla="*/ 0 h 32"/>
                <a:gd name="T8" fmla="*/ 24 w 96"/>
                <a:gd name="T9" fmla="*/ 0 h 32"/>
                <a:gd name="T10" fmla="*/ 32 w 96"/>
                <a:gd name="T11" fmla="*/ 8 h 32"/>
                <a:gd name="T12" fmla="*/ 40 w 96"/>
                <a:gd name="T13" fmla="*/ 8 h 32"/>
                <a:gd name="T14" fmla="*/ 48 w 96"/>
                <a:gd name="T15" fmla="*/ 8 h 32"/>
                <a:gd name="T16" fmla="*/ 56 w 96"/>
                <a:gd name="T17" fmla="*/ 8 h 32"/>
                <a:gd name="T18" fmla="*/ 64 w 96"/>
                <a:gd name="T19" fmla="*/ 8 h 32"/>
                <a:gd name="T20" fmla="*/ 80 w 96"/>
                <a:gd name="T21" fmla="*/ 14 h 32"/>
                <a:gd name="T22" fmla="*/ 80 w 96"/>
                <a:gd name="T23" fmla="*/ 21 h 32"/>
                <a:gd name="T24" fmla="*/ 88 w 96"/>
                <a:gd name="T25" fmla="*/ 21 h 32"/>
                <a:gd name="T26" fmla="*/ 96 w 96"/>
                <a:gd name="T27" fmla="*/ 21 h 32"/>
                <a:gd name="T28" fmla="*/ 96 w 96"/>
                <a:gd name="T29" fmla="*/ 28 h 32"/>
                <a:gd name="T30" fmla="*/ 88 w 96"/>
                <a:gd name="T31" fmla="*/ 28 h 32"/>
                <a:gd name="T32" fmla="*/ 80 w 96"/>
                <a:gd name="T33" fmla="*/ 28 h 32"/>
                <a:gd name="T34" fmla="*/ 64 w 96"/>
                <a:gd name="T35" fmla="*/ 28 h 32"/>
                <a:gd name="T36" fmla="*/ 56 w 96"/>
                <a:gd name="T37" fmla="*/ 21 h 32"/>
                <a:gd name="T38" fmla="*/ 40 w 96"/>
                <a:gd name="T39" fmla="*/ 21 h 32"/>
                <a:gd name="T40" fmla="*/ 24 w 96"/>
                <a:gd name="T41" fmla="*/ 21 h 32"/>
                <a:gd name="T42" fmla="*/ 24 w 96"/>
                <a:gd name="T43" fmla="*/ 14 h 32"/>
                <a:gd name="T44" fmla="*/ 16 w 96"/>
                <a:gd name="T45" fmla="*/ 14 h 32"/>
                <a:gd name="T46" fmla="*/ 8 w 96"/>
                <a:gd name="T47" fmla="*/ 14 h 32"/>
                <a:gd name="T48" fmla="*/ 0 w 96"/>
                <a:gd name="T49" fmla="*/ 14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32"/>
                <a:gd name="T77" fmla="*/ 96 w 96"/>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32">
                  <a:moveTo>
                    <a:pt x="0" y="16"/>
                  </a:moveTo>
                  <a:lnTo>
                    <a:pt x="0" y="8"/>
                  </a:lnTo>
                  <a:lnTo>
                    <a:pt x="8" y="0"/>
                  </a:lnTo>
                  <a:lnTo>
                    <a:pt x="16" y="0"/>
                  </a:lnTo>
                  <a:lnTo>
                    <a:pt x="24" y="0"/>
                  </a:lnTo>
                  <a:lnTo>
                    <a:pt x="32" y="8"/>
                  </a:lnTo>
                  <a:lnTo>
                    <a:pt x="40" y="8"/>
                  </a:lnTo>
                  <a:lnTo>
                    <a:pt x="48" y="8"/>
                  </a:lnTo>
                  <a:lnTo>
                    <a:pt x="56" y="8"/>
                  </a:lnTo>
                  <a:lnTo>
                    <a:pt x="64" y="8"/>
                  </a:lnTo>
                  <a:lnTo>
                    <a:pt x="80" y="16"/>
                  </a:lnTo>
                  <a:lnTo>
                    <a:pt x="80" y="24"/>
                  </a:lnTo>
                  <a:lnTo>
                    <a:pt x="88" y="24"/>
                  </a:lnTo>
                  <a:lnTo>
                    <a:pt x="96" y="24"/>
                  </a:lnTo>
                  <a:lnTo>
                    <a:pt x="96" y="32"/>
                  </a:lnTo>
                  <a:lnTo>
                    <a:pt x="88" y="32"/>
                  </a:lnTo>
                  <a:lnTo>
                    <a:pt x="80" y="32"/>
                  </a:lnTo>
                  <a:lnTo>
                    <a:pt x="64" y="32"/>
                  </a:lnTo>
                  <a:lnTo>
                    <a:pt x="56" y="24"/>
                  </a:lnTo>
                  <a:lnTo>
                    <a:pt x="40" y="24"/>
                  </a:lnTo>
                  <a:lnTo>
                    <a:pt x="24" y="24"/>
                  </a:lnTo>
                  <a:lnTo>
                    <a:pt x="24" y="16"/>
                  </a:lnTo>
                  <a:lnTo>
                    <a:pt x="16" y="16"/>
                  </a:lnTo>
                  <a:lnTo>
                    <a:pt x="8" y="16"/>
                  </a:lnTo>
                  <a:lnTo>
                    <a:pt x="0"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0" name="Freeform 153"/>
            <p:cNvSpPr>
              <a:spLocks/>
            </p:cNvSpPr>
            <p:nvPr/>
          </p:nvSpPr>
          <p:spPr bwMode="auto">
            <a:xfrm>
              <a:off x="2413" y="2632"/>
              <a:ext cx="112" cy="120"/>
            </a:xfrm>
            <a:custGeom>
              <a:avLst/>
              <a:gdLst>
                <a:gd name="T0" fmla="*/ 8 w 112"/>
                <a:gd name="T1" fmla="*/ 104 h 120"/>
                <a:gd name="T2" fmla="*/ 8 w 112"/>
                <a:gd name="T3" fmla="*/ 96 h 120"/>
                <a:gd name="T4" fmla="*/ 8 w 112"/>
                <a:gd name="T5" fmla="*/ 88 h 120"/>
                <a:gd name="T6" fmla="*/ 0 w 112"/>
                <a:gd name="T7" fmla="*/ 80 h 120"/>
                <a:gd name="T8" fmla="*/ 0 w 112"/>
                <a:gd name="T9" fmla="*/ 64 h 120"/>
                <a:gd name="T10" fmla="*/ 0 w 112"/>
                <a:gd name="T11" fmla="*/ 56 h 120"/>
                <a:gd name="T12" fmla="*/ 8 w 112"/>
                <a:gd name="T13" fmla="*/ 56 h 120"/>
                <a:gd name="T14" fmla="*/ 24 w 112"/>
                <a:gd name="T15" fmla="*/ 56 h 120"/>
                <a:gd name="T16" fmla="*/ 24 w 112"/>
                <a:gd name="T17" fmla="*/ 48 h 120"/>
                <a:gd name="T18" fmla="*/ 32 w 112"/>
                <a:gd name="T19" fmla="*/ 40 h 120"/>
                <a:gd name="T20" fmla="*/ 40 w 112"/>
                <a:gd name="T21" fmla="*/ 40 h 120"/>
                <a:gd name="T22" fmla="*/ 48 w 112"/>
                <a:gd name="T23" fmla="*/ 32 h 120"/>
                <a:gd name="T24" fmla="*/ 48 w 112"/>
                <a:gd name="T25" fmla="*/ 24 h 120"/>
                <a:gd name="T26" fmla="*/ 56 w 112"/>
                <a:gd name="T27" fmla="*/ 24 h 120"/>
                <a:gd name="T28" fmla="*/ 64 w 112"/>
                <a:gd name="T29" fmla="*/ 16 h 120"/>
                <a:gd name="T30" fmla="*/ 72 w 112"/>
                <a:gd name="T31" fmla="*/ 16 h 120"/>
                <a:gd name="T32" fmla="*/ 80 w 112"/>
                <a:gd name="T33" fmla="*/ 0 h 120"/>
                <a:gd name="T34" fmla="*/ 88 w 112"/>
                <a:gd name="T35" fmla="*/ 0 h 120"/>
                <a:gd name="T36" fmla="*/ 96 w 112"/>
                <a:gd name="T37" fmla="*/ 0 h 120"/>
                <a:gd name="T38" fmla="*/ 96 w 112"/>
                <a:gd name="T39" fmla="*/ 8 h 120"/>
                <a:gd name="T40" fmla="*/ 104 w 112"/>
                <a:gd name="T41" fmla="*/ 8 h 120"/>
                <a:gd name="T42" fmla="*/ 112 w 112"/>
                <a:gd name="T43" fmla="*/ 8 h 120"/>
                <a:gd name="T44" fmla="*/ 112 w 112"/>
                <a:gd name="T45" fmla="*/ 16 h 120"/>
                <a:gd name="T46" fmla="*/ 104 w 112"/>
                <a:gd name="T47" fmla="*/ 16 h 120"/>
                <a:gd name="T48" fmla="*/ 104 w 112"/>
                <a:gd name="T49" fmla="*/ 24 h 120"/>
                <a:gd name="T50" fmla="*/ 96 w 112"/>
                <a:gd name="T51" fmla="*/ 24 h 120"/>
                <a:gd name="T52" fmla="*/ 96 w 112"/>
                <a:gd name="T53" fmla="*/ 32 h 120"/>
                <a:gd name="T54" fmla="*/ 88 w 112"/>
                <a:gd name="T55" fmla="*/ 32 h 120"/>
                <a:gd name="T56" fmla="*/ 88 w 112"/>
                <a:gd name="T57" fmla="*/ 40 h 120"/>
                <a:gd name="T58" fmla="*/ 96 w 112"/>
                <a:gd name="T59" fmla="*/ 40 h 120"/>
                <a:gd name="T60" fmla="*/ 96 w 112"/>
                <a:gd name="T61" fmla="*/ 48 h 120"/>
                <a:gd name="T62" fmla="*/ 96 w 112"/>
                <a:gd name="T63" fmla="*/ 56 h 120"/>
                <a:gd name="T64" fmla="*/ 104 w 112"/>
                <a:gd name="T65" fmla="*/ 56 h 120"/>
                <a:gd name="T66" fmla="*/ 104 w 112"/>
                <a:gd name="T67" fmla="*/ 64 h 120"/>
                <a:gd name="T68" fmla="*/ 96 w 112"/>
                <a:gd name="T69" fmla="*/ 64 h 120"/>
                <a:gd name="T70" fmla="*/ 96 w 112"/>
                <a:gd name="T71" fmla="*/ 72 h 120"/>
                <a:gd name="T72" fmla="*/ 96 w 112"/>
                <a:gd name="T73" fmla="*/ 80 h 120"/>
                <a:gd name="T74" fmla="*/ 88 w 112"/>
                <a:gd name="T75" fmla="*/ 88 h 120"/>
                <a:gd name="T76" fmla="*/ 80 w 112"/>
                <a:gd name="T77" fmla="*/ 88 h 120"/>
                <a:gd name="T78" fmla="*/ 80 w 112"/>
                <a:gd name="T79" fmla="*/ 96 h 120"/>
                <a:gd name="T80" fmla="*/ 80 w 112"/>
                <a:gd name="T81" fmla="*/ 104 h 120"/>
                <a:gd name="T82" fmla="*/ 72 w 112"/>
                <a:gd name="T83" fmla="*/ 120 h 120"/>
                <a:gd name="T84" fmla="*/ 64 w 112"/>
                <a:gd name="T85" fmla="*/ 120 h 120"/>
                <a:gd name="T86" fmla="*/ 56 w 112"/>
                <a:gd name="T87" fmla="*/ 120 h 120"/>
                <a:gd name="T88" fmla="*/ 56 w 112"/>
                <a:gd name="T89" fmla="*/ 112 h 120"/>
                <a:gd name="T90" fmla="*/ 40 w 112"/>
                <a:gd name="T91" fmla="*/ 112 h 120"/>
                <a:gd name="T92" fmla="*/ 32 w 112"/>
                <a:gd name="T93" fmla="*/ 112 h 120"/>
                <a:gd name="T94" fmla="*/ 24 w 112"/>
                <a:gd name="T95" fmla="*/ 104 h 120"/>
                <a:gd name="T96" fmla="*/ 16 w 112"/>
                <a:gd name="T97" fmla="*/ 104 h 120"/>
                <a:gd name="T98" fmla="*/ 8 w 112"/>
                <a:gd name="T99" fmla="*/ 104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2"/>
                <a:gd name="T151" fmla="*/ 0 h 120"/>
                <a:gd name="T152" fmla="*/ 112 w 112"/>
                <a:gd name="T153" fmla="*/ 120 h 1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2" h="120">
                  <a:moveTo>
                    <a:pt x="8" y="104"/>
                  </a:moveTo>
                  <a:lnTo>
                    <a:pt x="8" y="96"/>
                  </a:lnTo>
                  <a:lnTo>
                    <a:pt x="8" y="88"/>
                  </a:lnTo>
                  <a:lnTo>
                    <a:pt x="0" y="80"/>
                  </a:lnTo>
                  <a:lnTo>
                    <a:pt x="0" y="64"/>
                  </a:lnTo>
                  <a:lnTo>
                    <a:pt x="0" y="56"/>
                  </a:lnTo>
                  <a:lnTo>
                    <a:pt x="8" y="56"/>
                  </a:lnTo>
                  <a:lnTo>
                    <a:pt x="24" y="56"/>
                  </a:lnTo>
                  <a:lnTo>
                    <a:pt x="24" y="48"/>
                  </a:lnTo>
                  <a:lnTo>
                    <a:pt x="32" y="40"/>
                  </a:lnTo>
                  <a:lnTo>
                    <a:pt x="40" y="40"/>
                  </a:lnTo>
                  <a:lnTo>
                    <a:pt x="48" y="32"/>
                  </a:lnTo>
                  <a:lnTo>
                    <a:pt x="48" y="24"/>
                  </a:lnTo>
                  <a:lnTo>
                    <a:pt x="56" y="24"/>
                  </a:lnTo>
                  <a:lnTo>
                    <a:pt x="64" y="16"/>
                  </a:lnTo>
                  <a:lnTo>
                    <a:pt x="72" y="16"/>
                  </a:lnTo>
                  <a:lnTo>
                    <a:pt x="80" y="0"/>
                  </a:lnTo>
                  <a:lnTo>
                    <a:pt x="88" y="0"/>
                  </a:lnTo>
                  <a:lnTo>
                    <a:pt x="96" y="0"/>
                  </a:lnTo>
                  <a:lnTo>
                    <a:pt x="96" y="8"/>
                  </a:lnTo>
                  <a:lnTo>
                    <a:pt x="104" y="8"/>
                  </a:lnTo>
                  <a:lnTo>
                    <a:pt x="112" y="8"/>
                  </a:lnTo>
                  <a:lnTo>
                    <a:pt x="112" y="16"/>
                  </a:lnTo>
                  <a:lnTo>
                    <a:pt x="104" y="16"/>
                  </a:lnTo>
                  <a:lnTo>
                    <a:pt x="104" y="24"/>
                  </a:lnTo>
                  <a:lnTo>
                    <a:pt x="96" y="24"/>
                  </a:lnTo>
                  <a:lnTo>
                    <a:pt x="96" y="32"/>
                  </a:lnTo>
                  <a:lnTo>
                    <a:pt x="88" y="32"/>
                  </a:lnTo>
                  <a:lnTo>
                    <a:pt x="88" y="40"/>
                  </a:lnTo>
                  <a:lnTo>
                    <a:pt x="96" y="40"/>
                  </a:lnTo>
                  <a:lnTo>
                    <a:pt x="96" y="48"/>
                  </a:lnTo>
                  <a:lnTo>
                    <a:pt x="96" y="56"/>
                  </a:lnTo>
                  <a:lnTo>
                    <a:pt x="104" y="56"/>
                  </a:lnTo>
                  <a:lnTo>
                    <a:pt x="104" y="64"/>
                  </a:lnTo>
                  <a:lnTo>
                    <a:pt x="96" y="64"/>
                  </a:lnTo>
                  <a:lnTo>
                    <a:pt x="96" y="72"/>
                  </a:lnTo>
                  <a:lnTo>
                    <a:pt x="96" y="80"/>
                  </a:lnTo>
                  <a:lnTo>
                    <a:pt x="88" y="88"/>
                  </a:lnTo>
                  <a:lnTo>
                    <a:pt x="80" y="88"/>
                  </a:lnTo>
                  <a:lnTo>
                    <a:pt x="80" y="96"/>
                  </a:lnTo>
                  <a:lnTo>
                    <a:pt x="80" y="104"/>
                  </a:lnTo>
                  <a:lnTo>
                    <a:pt x="72" y="120"/>
                  </a:lnTo>
                  <a:lnTo>
                    <a:pt x="64" y="120"/>
                  </a:lnTo>
                  <a:lnTo>
                    <a:pt x="56" y="120"/>
                  </a:lnTo>
                  <a:lnTo>
                    <a:pt x="56" y="112"/>
                  </a:lnTo>
                  <a:lnTo>
                    <a:pt x="40" y="112"/>
                  </a:lnTo>
                  <a:lnTo>
                    <a:pt x="32" y="112"/>
                  </a:lnTo>
                  <a:lnTo>
                    <a:pt x="24" y="104"/>
                  </a:lnTo>
                  <a:lnTo>
                    <a:pt x="16" y="104"/>
                  </a:lnTo>
                  <a:lnTo>
                    <a:pt x="8" y="10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1" name="Freeform 154"/>
            <p:cNvSpPr>
              <a:spLocks/>
            </p:cNvSpPr>
            <p:nvPr/>
          </p:nvSpPr>
          <p:spPr bwMode="auto">
            <a:xfrm>
              <a:off x="2525" y="2688"/>
              <a:ext cx="72" cy="82"/>
            </a:xfrm>
            <a:custGeom>
              <a:avLst/>
              <a:gdLst>
                <a:gd name="T0" fmla="*/ 0 w 72"/>
                <a:gd name="T1" fmla="*/ 58 h 80"/>
                <a:gd name="T2" fmla="*/ 0 w 72"/>
                <a:gd name="T3" fmla="*/ 50 h 80"/>
                <a:gd name="T4" fmla="*/ 0 w 72"/>
                <a:gd name="T5" fmla="*/ 42 h 80"/>
                <a:gd name="T6" fmla="*/ 8 w 72"/>
                <a:gd name="T7" fmla="*/ 34 h 80"/>
                <a:gd name="T8" fmla="*/ 8 w 72"/>
                <a:gd name="T9" fmla="*/ 26 h 80"/>
                <a:gd name="T10" fmla="*/ 8 w 72"/>
                <a:gd name="T11" fmla="*/ 16 h 80"/>
                <a:gd name="T12" fmla="*/ 16 w 72"/>
                <a:gd name="T13" fmla="*/ 8 h 80"/>
                <a:gd name="T14" fmla="*/ 16 w 72"/>
                <a:gd name="T15" fmla="*/ 0 h 80"/>
                <a:gd name="T16" fmla="*/ 24 w 72"/>
                <a:gd name="T17" fmla="*/ 0 h 80"/>
                <a:gd name="T18" fmla="*/ 32 w 72"/>
                <a:gd name="T19" fmla="*/ 8 h 80"/>
                <a:gd name="T20" fmla="*/ 48 w 72"/>
                <a:gd name="T21" fmla="*/ 8 h 80"/>
                <a:gd name="T22" fmla="*/ 56 w 72"/>
                <a:gd name="T23" fmla="*/ 8 h 80"/>
                <a:gd name="T24" fmla="*/ 64 w 72"/>
                <a:gd name="T25" fmla="*/ 0 h 80"/>
                <a:gd name="T26" fmla="*/ 72 w 72"/>
                <a:gd name="T27" fmla="*/ 0 h 80"/>
                <a:gd name="T28" fmla="*/ 64 w 72"/>
                <a:gd name="T29" fmla="*/ 8 h 80"/>
                <a:gd name="T30" fmla="*/ 56 w 72"/>
                <a:gd name="T31" fmla="*/ 16 h 80"/>
                <a:gd name="T32" fmla="*/ 48 w 72"/>
                <a:gd name="T33" fmla="*/ 16 h 80"/>
                <a:gd name="T34" fmla="*/ 40 w 72"/>
                <a:gd name="T35" fmla="*/ 16 h 80"/>
                <a:gd name="T36" fmla="*/ 40 w 72"/>
                <a:gd name="T37" fmla="*/ 8 h 80"/>
                <a:gd name="T38" fmla="*/ 24 w 72"/>
                <a:gd name="T39" fmla="*/ 8 h 80"/>
                <a:gd name="T40" fmla="*/ 16 w 72"/>
                <a:gd name="T41" fmla="*/ 16 h 80"/>
                <a:gd name="T42" fmla="*/ 16 w 72"/>
                <a:gd name="T43" fmla="*/ 26 h 80"/>
                <a:gd name="T44" fmla="*/ 16 w 72"/>
                <a:gd name="T45" fmla="*/ 34 h 80"/>
                <a:gd name="T46" fmla="*/ 24 w 72"/>
                <a:gd name="T47" fmla="*/ 34 h 80"/>
                <a:gd name="T48" fmla="*/ 32 w 72"/>
                <a:gd name="T49" fmla="*/ 26 h 80"/>
                <a:gd name="T50" fmla="*/ 40 w 72"/>
                <a:gd name="T51" fmla="*/ 26 h 80"/>
                <a:gd name="T52" fmla="*/ 48 w 72"/>
                <a:gd name="T53" fmla="*/ 26 h 80"/>
                <a:gd name="T54" fmla="*/ 40 w 72"/>
                <a:gd name="T55" fmla="*/ 34 h 80"/>
                <a:gd name="T56" fmla="*/ 32 w 72"/>
                <a:gd name="T57" fmla="*/ 42 h 80"/>
                <a:gd name="T58" fmla="*/ 24 w 72"/>
                <a:gd name="T59" fmla="*/ 42 h 80"/>
                <a:gd name="T60" fmla="*/ 32 w 72"/>
                <a:gd name="T61" fmla="*/ 50 h 80"/>
                <a:gd name="T62" fmla="*/ 40 w 72"/>
                <a:gd name="T63" fmla="*/ 58 h 80"/>
                <a:gd name="T64" fmla="*/ 32 w 72"/>
                <a:gd name="T65" fmla="*/ 58 h 80"/>
                <a:gd name="T66" fmla="*/ 40 w 72"/>
                <a:gd name="T67" fmla="*/ 58 h 80"/>
                <a:gd name="T68" fmla="*/ 40 w 72"/>
                <a:gd name="T69" fmla="*/ 68 h 80"/>
                <a:gd name="T70" fmla="*/ 40 w 72"/>
                <a:gd name="T71" fmla="*/ 76 h 80"/>
                <a:gd name="T72" fmla="*/ 32 w 72"/>
                <a:gd name="T73" fmla="*/ 76 h 80"/>
                <a:gd name="T74" fmla="*/ 24 w 72"/>
                <a:gd name="T75" fmla="*/ 68 h 80"/>
                <a:gd name="T76" fmla="*/ 24 w 72"/>
                <a:gd name="T77" fmla="*/ 58 h 80"/>
                <a:gd name="T78" fmla="*/ 24 w 72"/>
                <a:gd name="T79" fmla="*/ 50 h 80"/>
                <a:gd name="T80" fmla="*/ 16 w 72"/>
                <a:gd name="T81" fmla="*/ 50 h 80"/>
                <a:gd name="T82" fmla="*/ 16 w 72"/>
                <a:gd name="T83" fmla="*/ 58 h 80"/>
                <a:gd name="T84" fmla="*/ 16 w 72"/>
                <a:gd name="T85" fmla="*/ 68 h 80"/>
                <a:gd name="T86" fmla="*/ 16 w 72"/>
                <a:gd name="T87" fmla="*/ 76 h 80"/>
                <a:gd name="T88" fmla="*/ 16 w 72"/>
                <a:gd name="T89" fmla="*/ 84 h 80"/>
                <a:gd name="T90" fmla="*/ 8 w 72"/>
                <a:gd name="T91" fmla="*/ 84 h 80"/>
                <a:gd name="T92" fmla="*/ 0 w 72"/>
                <a:gd name="T93" fmla="*/ 76 h 80"/>
                <a:gd name="T94" fmla="*/ 8 w 72"/>
                <a:gd name="T95" fmla="*/ 76 h 80"/>
                <a:gd name="T96" fmla="*/ 8 w 72"/>
                <a:gd name="T97" fmla="*/ 68 h 80"/>
                <a:gd name="T98" fmla="*/ 0 w 72"/>
                <a:gd name="T99" fmla="*/ 58 h 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
                <a:gd name="T151" fmla="*/ 0 h 80"/>
                <a:gd name="T152" fmla="*/ 72 w 72"/>
                <a:gd name="T153" fmla="*/ 80 h 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 h="80">
                  <a:moveTo>
                    <a:pt x="0" y="56"/>
                  </a:moveTo>
                  <a:lnTo>
                    <a:pt x="0" y="48"/>
                  </a:lnTo>
                  <a:lnTo>
                    <a:pt x="0" y="40"/>
                  </a:lnTo>
                  <a:lnTo>
                    <a:pt x="8" y="32"/>
                  </a:lnTo>
                  <a:lnTo>
                    <a:pt x="8" y="24"/>
                  </a:lnTo>
                  <a:lnTo>
                    <a:pt x="8" y="16"/>
                  </a:lnTo>
                  <a:lnTo>
                    <a:pt x="16" y="8"/>
                  </a:lnTo>
                  <a:lnTo>
                    <a:pt x="16" y="0"/>
                  </a:lnTo>
                  <a:lnTo>
                    <a:pt x="24" y="0"/>
                  </a:lnTo>
                  <a:lnTo>
                    <a:pt x="32" y="8"/>
                  </a:lnTo>
                  <a:lnTo>
                    <a:pt x="48" y="8"/>
                  </a:lnTo>
                  <a:lnTo>
                    <a:pt x="56" y="8"/>
                  </a:lnTo>
                  <a:lnTo>
                    <a:pt x="64" y="0"/>
                  </a:lnTo>
                  <a:lnTo>
                    <a:pt x="72" y="0"/>
                  </a:lnTo>
                  <a:lnTo>
                    <a:pt x="64" y="8"/>
                  </a:lnTo>
                  <a:lnTo>
                    <a:pt x="56" y="16"/>
                  </a:lnTo>
                  <a:lnTo>
                    <a:pt x="48" y="16"/>
                  </a:lnTo>
                  <a:lnTo>
                    <a:pt x="40" y="16"/>
                  </a:lnTo>
                  <a:lnTo>
                    <a:pt x="40" y="8"/>
                  </a:lnTo>
                  <a:lnTo>
                    <a:pt x="24" y="8"/>
                  </a:lnTo>
                  <a:lnTo>
                    <a:pt x="16" y="16"/>
                  </a:lnTo>
                  <a:lnTo>
                    <a:pt x="16" y="24"/>
                  </a:lnTo>
                  <a:lnTo>
                    <a:pt x="16" y="32"/>
                  </a:lnTo>
                  <a:lnTo>
                    <a:pt x="24" y="32"/>
                  </a:lnTo>
                  <a:lnTo>
                    <a:pt x="32" y="24"/>
                  </a:lnTo>
                  <a:lnTo>
                    <a:pt x="40" y="24"/>
                  </a:lnTo>
                  <a:lnTo>
                    <a:pt x="48" y="24"/>
                  </a:lnTo>
                  <a:lnTo>
                    <a:pt x="40" y="32"/>
                  </a:lnTo>
                  <a:lnTo>
                    <a:pt x="32" y="40"/>
                  </a:lnTo>
                  <a:lnTo>
                    <a:pt x="24" y="40"/>
                  </a:lnTo>
                  <a:lnTo>
                    <a:pt x="32" y="48"/>
                  </a:lnTo>
                  <a:lnTo>
                    <a:pt x="40" y="56"/>
                  </a:lnTo>
                  <a:lnTo>
                    <a:pt x="32" y="56"/>
                  </a:lnTo>
                  <a:lnTo>
                    <a:pt x="40" y="56"/>
                  </a:lnTo>
                  <a:lnTo>
                    <a:pt x="40" y="64"/>
                  </a:lnTo>
                  <a:lnTo>
                    <a:pt x="40" y="72"/>
                  </a:lnTo>
                  <a:lnTo>
                    <a:pt x="32" y="72"/>
                  </a:lnTo>
                  <a:lnTo>
                    <a:pt x="24" y="64"/>
                  </a:lnTo>
                  <a:lnTo>
                    <a:pt x="24" y="56"/>
                  </a:lnTo>
                  <a:lnTo>
                    <a:pt x="24" y="48"/>
                  </a:lnTo>
                  <a:lnTo>
                    <a:pt x="16" y="48"/>
                  </a:lnTo>
                  <a:lnTo>
                    <a:pt x="16" y="56"/>
                  </a:lnTo>
                  <a:lnTo>
                    <a:pt x="16" y="64"/>
                  </a:lnTo>
                  <a:lnTo>
                    <a:pt x="16" y="72"/>
                  </a:lnTo>
                  <a:lnTo>
                    <a:pt x="16" y="80"/>
                  </a:lnTo>
                  <a:lnTo>
                    <a:pt x="8" y="80"/>
                  </a:lnTo>
                  <a:lnTo>
                    <a:pt x="0" y="72"/>
                  </a:lnTo>
                  <a:lnTo>
                    <a:pt x="8" y="72"/>
                  </a:lnTo>
                  <a:lnTo>
                    <a:pt x="8" y="64"/>
                  </a:lnTo>
                  <a:lnTo>
                    <a:pt x="0" y="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2" name="Freeform 155"/>
            <p:cNvSpPr>
              <a:spLocks/>
            </p:cNvSpPr>
            <p:nvPr/>
          </p:nvSpPr>
          <p:spPr bwMode="auto">
            <a:xfrm>
              <a:off x="2565" y="2584"/>
              <a:ext cx="9" cy="16"/>
            </a:xfrm>
            <a:custGeom>
              <a:avLst/>
              <a:gdLst>
                <a:gd name="T0" fmla="*/ 10 w 8"/>
                <a:gd name="T1" fmla="*/ 16 h 16"/>
                <a:gd name="T2" fmla="*/ 0 w 8"/>
                <a:gd name="T3" fmla="*/ 16 h 16"/>
                <a:gd name="T4" fmla="*/ 0 w 8"/>
                <a:gd name="T5" fmla="*/ 0 h 16"/>
                <a:gd name="T6" fmla="*/ 10 w 8"/>
                <a:gd name="T7" fmla="*/ 0 h 16"/>
                <a:gd name="T8" fmla="*/ 10 w 8"/>
                <a:gd name="T9" fmla="*/ 8 h 16"/>
                <a:gd name="T10" fmla="*/ 1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8" y="16"/>
                  </a:moveTo>
                  <a:lnTo>
                    <a:pt x="0" y="16"/>
                  </a:lnTo>
                  <a:lnTo>
                    <a:pt x="0" y="0"/>
                  </a:lnTo>
                  <a:lnTo>
                    <a:pt x="8" y="0"/>
                  </a:lnTo>
                  <a:lnTo>
                    <a:pt x="8" y="8"/>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3" name="Freeform 156"/>
            <p:cNvSpPr>
              <a:spLocks/>
            </p:cNvSpPr>
            <p:nvPr/>
          </p:nvSpPr>
          <p:spPr bwMode="auto">
            <a:xfrm>
              <a:off x="2541" y="2552"/>
              <a:ext cx="16" cy="13"/>
            </a:xfrm>
            <a:custGeom>
              <a:avLst/>
              <a:gdLst>
                <a:gd name="T0" fmla="*/ 8 w 16"/>
                <a:gd name="T1" fmla="*/ 11 h 16"/>
                <a:gd name="T2" fmla="*/ 8 w 16"/>
                <a:gd name="T3" fmla="*/ 6 h 16"/>
                <a:gd name="T4" fmla="*/ 0 w 16"/>
                <a:gd name="T5" fmla="*/ 0 h 16"/>
                <a:gd name="T6" fmla="*/ 8 w 16"/>
                <a:gd name="T7" fmla="*/ 0 h 16"/>
                <a:gd name="T8" fmla="*/ 16 w 16"/>
                <a:gd name="T9" fmla="*/ 6 h 16"/>
                <a:gd name="T10" fmla="*/ 8 w 16"/>
                <a:gd name="T11" fmla="*/ 6 h 16"/>
                <a:gd name="T12" fmla="*/ 8 w 16"/>
                <a:gd name="T13" fmla="*/ 11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8" y="16"/>
                  </a:moveTo>
                  <a:lnTo>
                    <a:pt x="8" y="8"/>
                  </a:lnTo>
                  <a:lnTo>
                    <a:pt x="0" y="0"/>
                  </a:lnTo>
                  <a:lnTo>
                    <a:pt x="8" y="0"/>
                  </a:lnTo>
                  <a:lnTo>
                    <a:pt x="16" y="8"/>
                  </a:lnTo>
                  <a:lnTo>
                    <a:pt x="8" y="8"/>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4" name="Line 157"/>
            <p:cNvSpPr>
              <a:spLocks noChangeShapeType="1"/>
            </p:cNvSpPr>
            <p:nvPr/>
          </p:nvSpPr>
          <p:spPr bwMode="auto">
            <a:xfrm flipH="1">
              <a:off x="2573" y="2568"/>
              <a:ext cx="8" cy="4"/>
            </a:xfrm>
            <a:prstGeom prst="line">
              <a:avLst/>
            </a:prstGeom>
            <a:noFill/>
            <a:ln w="12700">
              <a:noFill/>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5" name="Freeform 158"/>
            <p:cNvSpPr>
              <a:spLocks/>
            </p:cNvSpPr>
            <p:nvPr/>
          </p:nvSpPr>
          <p:spPr bwMode="auto">
            <a:xfrm>
              <a:off x="2589" y="2576"/>
              <a:ext cx="8" cy="16"/>
            </a:xfrm>
            <a:custGeom>
              <a:avLst/>
              <a:gdLst>
                <a:gd name="T0" fmla="*/ 0 w 8"/>
                <a:gd name="T1" fmla="*/ 16 h 16"/>
                <a:gd name="T2" fmla="*/ 0 w 8"/>
                <a:gd name="T3" fmla="*/ 8 h 16"/>
                <a:gd name="T4" fmla="*/ 0 w 8"/>
                <a:gd name="T5" fmla="*/ 0 h 16"/>
                <a:gd name="T6" fmla="*/ 0 w 8"/>
                <a:gd name="T7" fmla="*/ 8 h 16"/>
                <a:gd name="T8" fmla="*/ 8 w 8"/>
                <a:gd name="T9" fmla="*/ 16 h 16"/>
                <a:gd name="T10" fmla="*/ 0 w 8"/>
                <a:gd name="T11" fmla="*/ 16 h 16"/>
                <a:gd name="T12" fmla="*/ 0 60000 65536"/>
                <a:gd name="T13" fmla="*/ 0 60000 65536"/>
                <a:gd name="T14" fmla="*/ 0 60000 65536"/>
                <a:gd name="T15" fmla="*/ 0 60000 65536"/>
                <a:gd name="T16" fmla="*/ 0 60000 65536"/>
                <a:gd name="T17" fmla="*/ 0 60000 65536"/>
                <a:gd name="T18" fmla="*/ 0 w 8"/>
                <a:gd name="T19" fmla="*/ 0 h 16"/>
                <a:gd name="T20" fmla="*/ 8 w 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8" h="16">
                  <a:moveTo>
                    <a:pt x="0" y="16"/>
                  </a:moveTo>
                  <a:lnTo>
                    <a:pt x="0" y="8"/>
                  </a:lnTo>
                  <a:lnTo>
                    <a:pt x="0" y="0"/>
                  </a:lnTo>
                  <a:lnTo>
                    <a:pt x="0" y="8"/>
                  </a:lnTo>
                  <a:lnTo>
                    <a:pt x="8" y="16"/>
                  </a:lnTo>
                  <a:lnTo>
                    <a:pt x="0"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6" name="Freeform 159"/>
            <p:cNvSpPr>
              <a:spLocks/>
            </p:cNvSpPr>
            <p:nvPr/>
          </p:nvSpPr>
          <p:spPr bwMode="auto">
            <a:xfrm>
              <a:off x="2589" y="2560"/>
              <a:ext cx="8" cy="21"/>
            </a:xfrm>
            <a:custGeom>
              <a:avLst/>
              <a:gdLst>
                <a:gd name="T0" fmla="*/ 8 w 8"/>
                <a:gd name="T1" fmla="*/ 18 h 24"/>
                <a:gd name="T2" fmla="*/ 0 w 8"/>
                <a:gd name="T3" fmla="*/ 12 h 24"/>
                <a:gd name="T4" fmla="*/ 0 w 8"/>
                <a:gd name="T5" fmla="*/ 0 h 24"/>
                <a:gd name="T6" fmla="*/ 8 w 8"/>
                <a:gd name="T7" fmla="*/ 6 h 24"/>
                <a:gd name="T8" fmla="*/ 8 w 8"/>
                <a:gd name="T9" fmla="*/ 12 h 24"/>
                <a:gd name="T10" fmla="*/ 8 w 8"/>
                <a:gd name="T11" fmla="*/ 18 h 24"/>
                <a:gd name="T12" fmla="*/ 0 60000 65536"/>
                <a:gd name="T13" fmla="*/ 0 60000 65536"/>
                <a:gd name="T14" fmla="*/ 0 60000 65536"/>
                <a:gd name="T15" fmla="*/ 0 60000 65536"/>
                <a:gd name="T16" fmla="*/ 0 60000 65536"/>
                <a:gd name="T17" fmla="*/ 0 60000 65536"/>
                <a:gd name="T18" fmla="*/ 0 w 8"/>
                <a:gd name="T19" fmla="*/ 0 h 24"/>
                <a:gd name="T20" fmla="*/ 8 w 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 h="24">
                  <a:moveTo>
                    <a:pt x="8" y="24"/>
                  </a:moveTo>
                  <a:lnTo>
                    <a:pt x="0" y="16"/>
                  </a:lnTo>
                  <a:lnTo>
                    <a:pt x="0" y="0"/>
                  </a:lnTo>
                  <a:lnTo>
                    <a:pt x="8" y="8"/>
                  </a:lnTo>
                  <a:lnTo>
                    <a:pt x="8" y="16"/>
                  </a:lnTo>
                  <a:lnTo>
                    <a:pt x="8" y="2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7" name="Freeform 160"/>
            <p:cNvSpPr>
              <a:spLocks/>
            </p:cNvSpPr>
            <p:nvPr/>
          </p:nvSpPr>
          <p:spPr bwMode="auto">
            <a:xfrm>
              <a:off x="2533" y="2488"/>
              <a:ext cx="48" cy="72"/>
            </a:xfrm>
            <a:custGeom>
              <a:avLst/>
              <a:gdLst>
                <a:gd name="T0" fmla="*/ 48 w 48"/>
                <a:gd name="T1" fmla="*/ 72 h 72"/>
                <a:gd name="T2" fmla="*/ 40 w 48"/>
                <a:gd name="T3" fmla="*/ 72 h 72"/>
                <a:gd name="T4" fmla="*/ 32 w 48"/>
                <a:gd name="T5" fmla="*/ 64 h 72"/>
                <a:gd name="T6" fmla="*/ 24 w 48"/>
                <a:gd name="T7" fmla="*/ 64 h 72"/>
                <a:gd name="T8" fmla="*/ 16 w 48"/>
                <a:gd name="T9" fmla="*/ 64 h 72"/>
                <a:gd name="T10" fmla="*/ 8 w 48"/>
                <a:gd name="T11" fmla="*/ 56 h 72"/>
                <a:gd name="T12" fmla="*/ 16 w 48"/>
                <a:gd name="T13" fmla="*/ 48 h 72"/>
                <a:gd name="T14" fmla="*/ 8 w 48"/>
                <a:gd name="T15" fmla="*/ 48 h 72"/>
                <a:gd name="T16" fmla="*/ 0 w 48"/>
                <a:gd name="T17" fmla="*/ 40 h 72"/>
                <a:gd name="T18" fmla="*/ 0 w 48"/>
                <a:gd name="T19" fmla="*/ 32 h 72"/>
                <a:gd name="T20" fmla="*/ 8 w 48"/>
                <a:gd name="T21" fmla="*/ 32 h 72"/>
                <a:gd name="T22" fmla="*/ 8 w 48"/>
                <a:gd name="T23" fmla="*/ 16 h 72"/>
                <a:gd name="T24" fmla="*/ 8 w 48"/>
                <a:gd name="T25" fmla="*/ 8 h 72"/>
                <a:gd name="T26" fmla="*/ 16 w 48"/>
                <a:gd name="T27" fmla="*/ 0 h 72"/>
                <a:gd name="T28" fmla="*/ 24 w 48"/>
                <a:gd name="T29" fmla="*/ 8 h 72"/>
                <a:gd name="T30" fmla="*/ 32 w 48"/>
                <a:gd name="T31" fmla="*/ 16 h 72"/>
                <a:gd name="T32" fmla="*/ 32 w 48"/>
                <a:gd name="T33" fmla="*/ 24 h 72"/>
                <a:gd name="T34" fmla="*/ 24 w 48"/>
                <a:gd name="T35" fmla="*/ 32 h 72"/>
                <a:gd name="T36" fmla="*/ 24 w 48"/>
                <a:gd name="T37" fmla="*/ 40 h 72"/>
                <a:gd name="T38" fmla="*/ 24 w 48"/>
                <a:gd name="T39" fmla="*/ 48 h 72"/>
                <a:gd name="T40" fmla="*/ 24 w 48"/>
                <a:gd name="T41" fmla="*/ 56 h 72"/>
                <a:gd name="T42" fmla="*/ 32 w 48"/>
                <a:gd name="T43" fmla="*/ 56 h 72"/>
                <a:gd name="T44" fmla="*/ 40 w 48"/>
                <a:gd name="T45" fmla="*/ 56 h 72"/>
                <a:gd name="T46" fmla="*/ 40 w 48"/>
                <a:gd name="T47" fmla="*/ 64 h 72"/>
                <a:gd name="T48" fmla="*/ 48 w 48"/>
                <a:gd name="T49" fmla="*/ 64 h 72"/>
                <a:gd name="T50" fmla="*/ 48 w 48"/>
                <a:gd name="T51" fmla="*/ 72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72"/>
                <a:gd name="T80" fmla="*/ 48 w 48"/>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72">
                  <a:moveTo>
                    <a:pt x="48" y="72"/>
                  </a:moveTo>
                  <a:lnTo>
                    <a:pt x="40" y="72"/>
                  </a:lnTo>
                  <a:lnTo>
                    <a:pt x="32" y="64"/>
                  </a:lnTo>
                  <a:lnTo>
                    <a:pt x="24" y="64"/>
                  </a:lnTo>
                  <a:lnTo>
                    <a:pt x="16" y="64"/>
                  </a:lnTo>
                  <a:lnTo>
                    <a:pt x="8" y="56"/>
                  </a:lnTo>
                  <a:lnTo>
                    <a:pt x="16" y="48"/>
                  </a:lnTo>
                  <a:lnTo>
                    <a:pt x="8" y="48"/>
                  </a:lnTo>
                  <a:lnTo>
                    <a:pt x="0" y="40"/>
                  </a:lnTo>
                  <a:lnTo>
                    <a:pt x="0" y="32"/>
                  </a:lnTo>
                  <a:lnTo>
                    <a:pt x="8" y="32"/>
                  </a:lnTo>
                  <a:lnTo>
                    <a:pt x="8" y="16"/>
                  </a:lnTo>
                  <a:lnTo>
                    <a:pt x="8" y="8"/>
                  </a:lnTo>
                  <a:lnTo>
                    <a:pt x="16" y="0"/>
                  </a:lnTo>
                  <a:lnTo>
                    <a:pt x="24" y="8"/>
                  </a:lnTo>
                  <a:lnTo>
                    <a:pt x="32" y="16"/>
                  </a:lnTo>
                  <a:lnTo>
                    <a:pt x="32" y="24"/>
                  </a:lnTo>
                  <a:lnTo>
                    <a:pt x="24" y="32"/>
                  </a:lnTo>
                  <a:lnTo>
                    <a:pt x="24" y="40"/>
                  </a:lnTo>
                  <a:lnTo>
                    <a:pt x="24" y="48"/>
                  </a:lnTo>
                  <a:lnTo>
                    <a:pt x="24" y="56"/>
                  </a:lnTo>
                  <a:lnTo>
                    <a:pt x="32" y="56"/>
                  </a:lnTo>
                  <a:lnTo>
                    <a:pt x="40" y="56"/>
                  </a:lnTo>
                  <a:lnTo>
                    <a:pt x="40" y="64"/>
                  </a:lnTo>
                  <a:lnTo>
                    <a:pt x="48" y="64"/>
                  </a:lnTo>
                  <a:lnTo>
                    <a:pt x="48" y="7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8" name="Freeform 161"/>
            <p:cNvSpPr>
              <a:spLocks/>
            </p:cNvSpPr>
            <p:nvPr/>
          </p:nvSpPr>
          <p:spPr bwMode="auto">
            <a:xfrm>
              <a:off x="2501" y="2792"/>
              <a:ext cx="24" cy="4"/>
            </a:xfrm>
            <a:custGeom>
              <a:avLst/>
              <a:gdLst>
                <a:gd name="T0" fmla="*/ 24 w 24"/>
                <a:gd name="T1" fmla="*/ 2 h 8"/>
                <a:gd name="T2" fmla="*/ 16 w 24"/>
                <a:gd name="T3" fmla="*/ 2 h 8"/>
                <a:gd name="T4" fmla="*/ 8 w 24"/>
                <a:gd name="T5" fmla="*/ 2 h 8"/>
                <a:gd name="T6" fmla="*/ 0 w 24"/>
                <a:gd name="T7" fmla="*/ 2 h 8"/>
                <a:gd name="T8" fmla="*/ 8 w 24"/>
                <a:gd name="T9" fmla="*/ 2 h 8"/>
                <a:gd name="T10" fmla="*/ 16 w 24"/>
                <a:gd name="T11" fmla="*/ 2 h 8"/>
                <a:gd name="T12" fmla="*/ 16 w 24"/>
                <a:gd name="T13" fmla="*/ 0 h 8"/>
                <a:gd name="T14" fmla="*/ 24 w 24"/>
                <a:gd name="T15" fmla="*/ 0 h 8"/>
                <a:gd name="T16" fmla="*/ 24 w 24"/>
                <a:gd name="T17" fmla="*/ 2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8"/>
                <a:gd name="T29" fmla="*/ 24 w 2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8">
                  <a:moveTo>
                    <a:pt x="24" y="8"/>
                  </a:moveTo>
                  <a:lnTo>
                    <a:pt x="16" y="8"/>
                  </a:lnTo>
                  <a:lnTo>
                    <a:pt x="8" y="8"/>
                  </a:lnTo>
                  <a:lnTo>
                    <a:pt x="0" y="8"/>
                  </a:lnTo>
                  <a:lnTo>
                    <a:pt x="8" y="8"/>
                  </a:lnTo>
                  <a:lnTo>
                    <a:pt x="16" y="8"/>
                  </a:lnTo>
                  <a:lnTo>
                    <a:pt x="16" y="0"/>
                  </a:lnTo>
                  <a:lnTo>
                    <a:pt x="24" y="0"/>
                  </a:lnTo>
                  <a:lnTo>
                    <a:pt x="24"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19" name="Freeform 162"/>
            <p:cNvSpPr>
              <a:spLocks/>
            </p:cNvSpPr>
            <p:nvPr/>
          </p:nvSpPr>
          <p:spPr bwMode="auto">
            <a:xfrm>
              <a:off x="2525" y="2808"/>
              <a:ext cx="16" cy="16"/>
            </a:xfrm>
            <a:custGeom>
              <a:avLst/>
              <a:gdLst>
                <a:gd name="T0" fmla="*/ 16 w 16"/>
                <a:gd name="T1" fmla="*/ 16 h 16"/>
                <a:gd name="T2" fmla="*/ 8 w 16"/>
                <a:gd name="T3" fmla="*/ 8 h 16"/>
                <a:gd name="T4" fmla="*/ 0 w 16"/>
                <a:gd name="T5" fmla="*/ 8 h 16"/>
                <a:gd name="T6" fmla="*/ 0 w 16"/>
                <a:gd name="T7" fmla="*/ 0 h 16"/>
                <a:gd name="T8" fmla="*/ 8 w 16"/>
                <a:gd name="T9" fmla="*/ 0 h 16"/>
                <a:gd name="T10" fmla="*/ 16 w 16"/>
                <a:gd name="T11" fmla="*/ 8 h 16"/>
                <a:gd name="T12" fmla="*/ 16 w 16"/>
                <a:gd name="T13" fmla="*/ 16 h 16"/>
                <a:gd name="T14" fmla="*/ 0 60000 65536"/>
                <a:gd name="T15" fmla="*/ 0 60000 65536"/>
                <a:gd name="T16" fmla="*/ 0 60000 65536"/>
                <a:gd name="T17" fmla="*/ 0 60000 65536"/>
                <a:gd name="T18" fmla="*/ 0 60000 65536"/>
                <a:gd name="T19" fmla="*/ 0 60000 65536"/>
                <a:gd name="T20" fmla="*/ 0 60000 65536"/>
                <a:gd name="T21" fmla="*/ 0 w 16"/>
                <a:gd name="T22" fmla="*/ 0 h 16"/>
                <a:gd name="T23" fmla="*/ 16 w 16"/>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6">
                  <a:moveTo>
                    <a:pt x="16" y="16"/>
                  </a:moveTo>
                  <a:lnTo>
                    <a:pt x="8" y="8"/>
                  </a:lnTo>
                  <a:lnTo>
                    <a:pt x="0" y="8"/>
                  </a:lnTo>
                  <a:lnTo>
                    <a:pt x="0" y="0"/>
                  </a:lnTo>
                  <a:lnTo>
                    <a:pt x="8" y="0"/>
                  </a:lnTo>
                  <a:lnTo>
                    <a:pt x="16" y="8"/>
                  </a:lnTo>
                  <a:lnTo>
                    <a:pt x="16"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20" name="Rectangle 163"/>
            <p:cNvSpPr>
              <a:spLocks noChangeArrowheads="1"/>
            </p:cNvSpPr>
            <p:nvPr/>
          </p:nvSpPr>
          <p:spPr bwMode="auto">
            <a:xfrm>
              <a:off x="2697" y="2772"/>
              <a:ext cx="0" cy="0"/>
            </a:xfrm>
            <a:prstGeom prst="rect">
              <a:avLst/>
            </a:prstGeom>
            <a:solidFill>
              <a:srgbClr val="006600"/>
            </a:solidFill>
            <a:ln w="12700">
              <a:noFill/>
              <a:miter lim="800000"/>
              <a:headEnd/>
              <a:tailEnd/>
            </a:ln>
            <a:effectLst>
              <a:prstShdw prst="shdw17" dist="17961" dir="2700000">
                <a:srgbClr val="003D00"/>
              </a:prstShdw>
            </a:effectLst>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421" name="Rectangle 164"/>
            <p:cNvSpPr>
              <a:spLocks noChangeArrowheads="1"/>
            </p:cNvSpPr>
            <p:nvPr/>
          </p:nvSpPr>
          <p:spPr bwMode="auto">
            <a:xfrm>
              <a:off x="2713" y="2716"/>
              <a:ext cx="0" cy="0"/>
            </a:xfrm>
            <a:prstGeom prst="rect">
              <a:avLst/>
            </a:prstGeom>
            <a:solidFill>
              <a:srgbClr val="006600"/>
            </a:solidFill>
            <a:ln w="12700">
              <a:noFill/>
              <a:miter lim="800000"/>
              <a:headEnd/>
              <a:tailEnd/>
            </a:ln>
            <a:effectLst>
              <a:prstShdw prst="shdw17" dist="17961" dir="2700000">
                <a:srgbClr val="003D00"/>
              </a:prstShdw>
            </a:effectLst>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422" name="Rectangle 165"/>
            <p:cNvSpPr>
              <a:spLocks noChangeArrowheads="1"/>
            </p:cNvSpPr>
            <p:nvPr/>
          </p:nvSpPr>
          <p:spPr bwMode="auto">
            <a:xfrm>
              <a:off x="2497" y="2796"/>
              <a:ext cx="0" cy="0"/>
            </a:xfrm>
            <a:prstGeom prst="rect">
              <a:avLst/>
            </a:prstGeom>
            <a:solidFill>
              <a:srgbClr val="006600"/>
            </a:solidFill>
            <a:ln w="12700">
              <a:noFill/>
              <a:miter lim="800000"/>
              <a:headEnd/>
              <a:tailEnd/>
            </a:ln>
            <a:effectLst>
              <a:prstShdw prst="shdw17" dist="17961" dir="2700000">
                <a:srgbClr val="003D00"/>
              </a:prstShdw>
            </a:effectLst>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423" name="Freeform 166"/>
            <p:cNvSpPr>
              <a:spLocks/>
            </p:cNvSpPr>
            <p:nvPr/>
          </p:nvSpPr>
          <p:spPr bwMode="auto">
            <a:xfrm>
              <a:off x="2477" y="2792"/>
              <a:ext cx="10" cy="4"/>
            </a:xfrm>
            <a:custGeom>
              <a:avLst/>
              <a:gdLst>
                <a:gd name="T0" fmla="*/ 0 w 8"/>
                <a:gd name="T1" fmla="*/ 2 h 8"/>
                <a:gd name="T2" fmla="*/ 0 w 8"/>
                <a:gd name="T3" fmla="*/ 0 h 8"/>
                <a:gd name="T4" fmla="*/ 12 w 8"/>
                <a:gd name="T5" fmla="*/ 2 h 8"/>
                <a:gd name="T6" fmla="*/ 0 w 8"/>
                <a:gd name="T7" fmla="*/ 2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0" y="0"/>
                  </a:lnTo>
                  <a:lnTo>
                    <a:pt x="8" y="8"/>
                  </a:lnTo>
                  <a:lnTo>
                    <a:pt x="0"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24" name="Freeform 167"/>
            <p:cNvSpPr>
              <a:spLocks/>
            </p:cNvSpPr>
            <p:nvPr/>
          </p:nvSpPr>
          <p:spPr bwMode="auto">
            <a:xfrm>
              <a:off x="2845" y="3192"/>
              <a:ext cx="8" cy="16"/>
            </a:xfrm>
            <a:custGeom>
              <a:avLst/>
              <a:gdLst>
                <a:gd name="T0" fmla="*/ 8 w 8"/>
                <a:gd name="T1" fmla="*/ 16 h 16"/>
                <a:gd name="T2" fmla="*/ 8 w 8"/>
                <a:gd name="T3" fmla="*/ 8 h 16"/>
                <a:gd name="T4" fmla="*/ 0 w 8"/>
                <a:gd name="T5" fmla="*/ 0 h 16"/>
                <a:gd name="T6" fmla="*/ 0 w 8"/>
                <a:gd name="T7" fmla="*/ 8 h 16"/>
                <a:gd name="T8" fmla="*/ 8 w 8"/>
                <a:gd name="T9" fmla="*/ 16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8" y="16"/>
                  </a:moveTo>
                  <a:lnTo>
                    <a:pt x="8" y="8"/>
                  </a:lnTo>
                  <a:lnTo>
                    <a:pt x="0" y="0"/>
                  </a:lnTo>
                  <a:lnTo>
                    <a:pt x="0" y="8"/>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25" name="Rectangle 168"/>
            <p:cNvSpPr>
              <a:spLocks noChangeArrowheads="1"/>
            </p:cNvSpPr>
            <p:nvPr/>
          </p:nvSpPr>
          <p:spPr bwMode="auto">
            <a:xfrm>
              <a:off x="3073" y="3308"/>
              <a:ext cx="0" cy="0"/>
            </a:xfrm>
            <a:prstGeom prst="rect">
              <a:avLst/>
            </a:prstGeom>
            <a:solidFill>
              <a:srgbClr val="006600"/>
            </a:solidFill>
            <a:ln w="12700">
              <a:noFill/>
              <a:miter lim="800000"/>
              <a:headEnd/>
              <a:tailEnd/>
            </a:ln>
            <a:effectLst>
              <a:prstShdw prst="shdw17" dist="17961" dir="2700000">
                <a:srgbClr val="003D00"/>
              </a:prstShdw>
            </a:effectLst>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426" name="Freeform 169"/>
            <p:cNvSpPr>
              <a:spLocks/>
            </p:cNvSpPr>
            <p:nvPr/>
          </p:nvSpPr>
          <p:spPr bwMode="auto">
            <a:xfrm>
              <a:off x="2661" y="2704"/>
              <a:ext cx="224" cy="128"/>
            </a:xfrm>
            <a:custGeom>
              <a:avLst/>
              <a:gdLst>
                <a:gd name="T0" fmla="*/ 0 w 224"/>
                <a:gd name="T1" fmla="*/ 16 h 128"/>
                <a:gd name="T2" fmla="*/ 16 w 224"/>
                <a:gd name="T3" fmla="*/ 0 h 128"/>
                <a:gd name="T4" fmla="*/ 32 w 224"/>
                <a:gd name="T5" fmla="*/ 8 h 128"/>
                <a:gd name="T6" fmla="*/ 32 w 224"/>
                <a:gd name="T7" fmla="*/ 24 h 128"/>
                <a:gd name="T8" fmla="*/ 40 w 224"/>
                <a:gd name="T9" fmla="*/ 32 h 128"/>
                <a:gd name="T10" fmla="*/ 48 w 224"/>
                <a:gd name="T11" fmla="*/ 40 h 128"/>
                <a:gd name="T12" fmla="*/ 56 w 224"/>
                <a:gd name="T13" fmla="*/ 24 h 128"/>
                <a:gd name="T14" fmla="*/ 72 w 224"/>
                <a:gd name="T15" fmla="*/ 24 h 128"/>
                <a:gd name="T16" fmla="*/ 80 w 224"/>
                <a:gd name="T17" fmla="*/ 16 h 128"/>
                <a:gd name="T18" fmla="*/ 96 w 224"/>
                <a:gd name="T19" fmla="*/ 24 h 128"/>
                <a:gd name="T20" fmla="*/ 112 w 224"/>
                <a:gd name="T21" fmla="*/ 24 h 128"/>
                <a:gd name="T22" fmla="*/ 128 w 224"/>
                <a:gd name="T23" fmla="*/ 40 h 128"/>
                <a:gd name="T24" fmla="*/ 152 w 224"/>
                <a:gd name="T25" fmla="*/ 40 h 128"/>
                <a:gd name="T26" fmla="*/ 168 w 224"/>
                <a:gd name="T27" fmla="*/ 56 h 128"/>
                <a:gd name="T28" fmla="*/ 176 w 224"/>
                <a:gd name="T29" fmla="*/ 64 h 128"/>
                <a:gd name="T30" fmla="*/ 192 w 224"/>
                <a:gd name="T31" fmla="*/ 72 h 128"/>
                <a:gd name="T32" fmla="*/ 184 w 224"/>
                <a:gd name="T33" fmla="*/ 80 h 128"/>
                <a:gd name="T34" fmla="*/ 200 w 224"/>
                <a:gd name="T35" fmla="*/ 104 h 128"/>
                <a:gd name="T36" fmla="*/ 208 w 224"/>
                <a:gd name="T37" fmla="*/ 112 h 128"/>
                <a:gd name="T38" fmla="*/ 216 w 224"/>
                <a:gd name="T39" fmla="*/ 120 h 128"/>
                <a:gd name="T40" fmla="*/ 216 w 224"/>
                <a:gd name="T41" fmla="*/ 120 h 128"/>
                <a:gd name="T42" fmla="*/ 208 w 224"/>
                <a:gd name="T43" fmla="*/ 120 h 128"/>
                <a:gd name="T44" fmla="*/ 192 w 224"/>
                <a:gd name="T45" fmla="*/ 120 h 128"/>
                <a:gd name="T46" fmla="*/ 176 w 224"/>
                <a:gd name="T47" fmla="*/ 104 h 128"/>
                <a:gd name="T48" fmla="*/ 168 w 224"/>
                <a:gd name="T49" fmla="*/ 96 h 128"/>
                <a:gd name="T50" fmla="*/ 152 w 224"/>
                <a:gd name="T51" fmla="*/ 88 h 128"/>
                <a:gd name="T52" fmla="*/ 136 w 224"/>
                <a:gd name="T53" fmla="*/ 96 h 128"/>
                <a:gd name="T54" fmla="*/ 128 w 224"/>
                <a:gd name="T55" fmla="*/ 104 h 128"/>
                <a:gd name="T56" fmla="*/ 112 w 224"/>
                <a:gd name="T57" fmla="*/ 104 h 128"/>
                <a:gd name="T58" fmla="*/ 104 w 224"/>
                <a:gd name="T59" fmla="*/ 96 h 128"/>
                <a:gd name="T60" fmla="*/ 88 w 224"/>
                <a:gd name="T61" fmla="*/ 96 h 128"/>
                <a:gd name="T62" fmla="*/ 72 w 224"/>
                <a:gd name="T63" fmla="*/ 104 h 128"/>
                <a:gd name="T64" fmla="*/ 80 w 224"/>
                <a:gd name="T65" fmla="*/ 88 h 128"/>
                <a:gd name="T66" fmla="*/ 88 w 224"/>
                <a:gd name="T67" fmla="*/ 80 h 128"/>
                <a:gd name="T68" fmla="*/ 80 w 224"/>
                <a:gd name="T69" fmla="*/ 72 h 128"/>
                <a:gd name="T70" fmla="*/ 64 w 224"/>
                <a:gd name="T71" fmla="*/ 56 h 128"/>
                <a:gd name="T72" fmla="*/ 40 w 224"/>
                <a:gd name="T73" fmla="*/ 56 h 128"/>
                <a:gd name="T74" fmla="*/ 32 w 224"/>
                <a:gd name="T75" fmla="*/ 40 h 128"/>
                <a:gd name="T76" fmla="*/ 24 w 224"/>
                <a:gd name="T77" fmla="*/ 40 h 128"/>
                <a:gd name="T78" fmla="*/ 16 w 224"/>
                <a:gd name="T79" fmla="*/ 48 h 128"/>
                <a:gd name="T80" fmla="*/ 8 w 224"/>
                <a:gd name="T81" fmla="*/ 32 h 128"/>
                <a:gd name="T82" fmla="*/ 24 w 224"/>
                <a:gd name="T83" fmla="*/ 32 h 128"/>
                <a:gd name="T84" fmla="*/ 16 w 224"/>
                <a:gd name="T85" fmla="*/ 24 h 128"/>
                <a:gd name="T86" fmla="*/ 8 w 224"/>
                <a:gd name="T87" fmla="*/ 16 h 1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4"/>
                <a:gd name="T133" fmla="*/ 0 h 128"/>
                <a:gd name="T134" fmla="*/ 224 w 224"/>
                <a:gd name="T135" fmla="*/ 128 h 1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4" h="128">
                  <a:moveTo>
                    <a:pt x="8" y="16"/>
                  </a:moveTo>
                  <a:lnTo>
                    <a:pt x="0" y="16"/>
                  </a:lnTo>
                  <a:lnTo>
                    <a:pt x="8" y="8"/>
                  </a:lnTo>
                  <a:lnTo>
                    <a:pt x="16" y="0"/>
                  </a:lnTo>
                  <a:lnTo>
                    <a:pt x="24" y="8"/>
                  </a:lnTo>
                  <a:lnTo>
                    <a:pt x="32" y="8"/>
                  </a:lnTo>
                  <a:lnTo>
                    <a:pt x="32" y="16"/>
                  </a:lnTo>
                  <a:lnTo>
                    <a:pt x="32" y="24"/>
                  </a:lnTo>
                  <a:lnTo>
                    <a:pt x="32" y="32"/>
                  </a:lnTo>
                  <a:lnTo>
                    <a:pt x="40" y="32"/>
                  </a:lnTo>
                  <a:lnTo>
                    <a:pt x="40" y="40"/>
                  </a:lnTo>
                  <a:lnTo>
                    <a:pt x="48" y="40"/>
                  </a:lnTo>
                  <a:lnTo>
                    <a:pt x="56" y="32"/>
                  </a:lnTo>
                  <a:lnTo>
                    <a:pt x="56" y="24"/>
                  </a:lnTo>
                  <a:lnTo>
                    <a:pt x="64" y="24"/>
                  </a:lnTo>
                  <a:lnTo>
                    <a:pt x="72" y="24"/>
                  </a:lnTo>
                  <a:lnTo>
                    <a:pt x="72" y="16"/>
                  </a:lnTo>
                  <a:lnTo>
                    <a:pt x="80" y="16"/>
                  </a:lnTo>
                  <a:lnTo>
                    <a:pt x="88" y="24"/>
                  </a:lnTo>
                  <a:lnTo>
                    <a:pt x="96" y="24"/>
                  </a:lnTo>
                  <a:lnTo>
                    <a:pt x="104" y="24"/>
                  </a:lnTo>
                  <a:lnTo>
                    <a:pt x="112" y="24"/>
                  </a:lnTo>
                  <a:lnTo>
                    <a:pt x="120" y="32"/>
                  </a:lnTo>
                  <a:lnTo>
                    <a:pt x="128" y="40"/>
                  </a:lnTo>
                  <a:lnTo>
                    <a:pt x="136" y="40"/>
                  </a:lnTo>
                  <a:lnTo>
                    <a:pt x="152" y="40"/>
                  </a:lnTo>
                  <a:lnTo>
                    <a:pt x="160" y="48"/>
                  </a:lnTo>
                  <a:lnTo>
                    <a:pt x="168" y="56"/>
                  </a:lnTo>
                  <a:lnTo>
                    <a:pt x="168" y="64"/>
                  </a:lnTo>
                  <a:lnTo>
                    <a:pt x="176" y="64"/>
                  </a:lnTo>
                  <a:lnTo>
                    <a:pt x="184" y="72"/>
                  </a:lnTo>
                  <a:lnTo>
                    <a:pt x="192" y="72"/>
                  </a:lnTo>
                  <a:lnTo>
                    <a:pt x="192" y="80"/>
                  </a:lnTo>
                  <a:lnTo>
                    <a:pt x="184" y="80"/>
                  </a:lnTo>
                  <a:lnTo>
                    <a:pt x="192" y="88"/>
                  </a:lnTo>
                  <a:lnTo>
                    <a:pt x="200" y="104"/>
                  </a:lnTo>
                  <a:lnTo>
                    <a:pt x="208" y="104"/>
                  </a:lnTo>
                  <a:lnTo>
                    <a:pt x="208" y="112"/>
                  </a:lnTo>
                  <a:lnTo>
                    <a:pt x="216" y="112"/>
                  </a:lnTo>
                  <a:lnTo>
                    <a:pt x="216" y="120"/>
                  </a:lnTo>
                  <a:lnTo>
                    <a:pt x="224" y="120"/>
                  </a:lnTo>
                  <a:lnTo>
                    <a:pt x="216" y="120"/>
                  </a:lnTo>
                  <a:lnTo>
                    <a:pt x="216" y="128"/>
                  </a:lnTo>
                  <a:lnTo>
                    <a:pt x="208" y="120"/>
                  </a:lnTo>
                  <a:lnTo>
                    <a:pt x="200" y="120"/>
                  </a:lnTo>
                  <a:lnTo>
                    <a:pt x="192" y="120"/>
                  </a:lnTo>
                  <a:lnTo>
                    <a:pt x="184" y="112"/>
                  </a:lnTo>
                  <a:lnTo>
                    <a:pt x="176" y="104"/>
                  </a:lnTo>
                  <a:lnTo>
                    <a:pt x="176" y="96"/>
                  </a:lnTo>
                  <a:lnTo>
                    <a:pt x="168" y="96"/>
                  </a:lnTo>
                  <a:lnTo>
                    <a:pt x="160" y="88"/>
                  </a:lnTo>
                  <a:lnTo>
                    <a:pt x="152" y="88"/>
                  </a:lnTo>
                  <a:lnTo>
                    <a:pt x="144" y="88"/>
                  </a:lnTo>
                  <a:lnTo>
                    <a:pt x="136" y="96"/>
                  </a:lnTo>
                  <a:lnTo>
                    <a:pt x="136" y="104"/>
                  </a:lnTo>
                  <a:lnTo>
                    <a:pt x="128" y="104"/>
                  </a:lnTo>
                  <a:lnTo>
                    <a:pt x="120" y="104"/>
                  </a:lnTo>
                  <a:lnTo>
                    <a:pt x="112" y="104"/>
                  </a:lnTo>
                  <a:lnTo>
                    <a:pt x="104" y="104"/>
                  </a:lnTo>
                  <a:lnTo>
                    <a:pt x="104" y="96"/>
                  </a:lnTo>
                  <a:lnTo>
                    <a:pt x="96" y="96"/>
                  </a:lnTo>
                  <a:lnTo>
                    <a:pt x="88" y="96"/>
                  </a:lnTo>
                  <a:lnTo>
                    <a:pt x="80" y="96"/>
                  </a:lnTo>
                  <a:lnTo>
                    <a:pt x="72" y="104"/>
                  </a:lnTo>
                  <a:lnTo>
                    <a:pt x="72" y="96"/>
                  </a:lnTo>
                  <a:lnTo>
                    <a:pt x="80" y="88"/>
                  </a:lnTo>
                  <a:lnTo>
                    <a:pt x="88" y="88"/>
                  </a:lnTo>
                  <a:lnTo>
                    <a:pt x="88" y="80"/>
                  </a:lnTo>
                  <a:lnTo>
                    <a:pt x="80" y="80"/>
                  </a:lnTo>
                  <a:lnTo>
                    <a:pt x="80" y="72"/>
                  </a:lnTo>
                  <a:lnTo>
                    <a:pt x="72" y="64"/>
                  </a:lnTo>
                  <a:lnTo>
                    <a:pt x="64" y="56"/>
                  </a:lnTo>
                  <a:lnTo>
                    <a:pt x="56" y="56"/>
                  </a:lnTo>
                  <a:lnTo>
                    <a:pt x="40" y="56"/>
                  </a:lnTo>
                  <a:lnTo>
                    <a:pt x="40" y="48"/>
                  </a:lnTo>
                  <a:lnTo>
                    <a:pt x="32" y="40"/>
                  </a:lnTo>
                  <a:lnTo>
                    <a:pt x="32" y="32"/>
                  </a:lnTo>
                  <a:lnTo>
                    <a:pt x="24" y="40"/>
                  </a:lnTo>
                  <a:lnTo>
                    <a:pt x="24" y="48"/>
                  </a:lnTo>
                  <a:lnTo>
                    <a:pt x="16" y="48"/>
                  </a:lnTo>
                  <a:lnTo>
                    <a:pt x="16" y="40"/>
                  </a:lnTo>
                  <a:lnTo>
                    <a:pt x="8" y="32"/>
                  </a:lnTo>
                  <a:lnTo>
                    <a:pt x="16" y="32"/>
                  </a:lnTo>
                  <a:lnTo>
                    <a:pt x="24" y="32"/>
                  </a:lnTo>
                  <a:lnTo>
                    <a:pt x="24" y="24"/>
                  </a:lnTo>
                  <a:lnTo>
                    <a:pt x="16" y="24"/>
                  </a:lnTo>
                  <a:lnTo>
                    <a:pt x="8" y="24"/>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27" name="Freeform 170"/>
            <p:cNvSpPr>
              <a:spLocks/>
            </p:cNvSpPr>
            <p:nvPr/>
          </p:nvSpPr>
          <p:spPr bwMode="auto">
            <a:xfrm>
              <a:off x="2453" y="2824"/>
              <a:ext cx="456" cy="360"/>
            </a:xfrm>
            <a:custGeom>
              <a:avLst/>
              <a:gdLst>
                <a:gd name="T0" fmla="*/ 104 w 456"/>
                <a:gd name="T1" fmla="*/ 88 h 360"/>
                <a:gd name="T2" fmla="*/ 112 w 456"/>
                <a:gd name="T3" fmla="*/ 64 h 360"/>
                <a:gd name="T4" fmla="*/ 120 w 456"/>
                <a:gd name="T5" fmla="*/ 72 h 360"/>
                <a:gd name="T6" fmla="*/ 136 w 456"/>
                <a:gd name="T7" fmla="*/ 64 h 360"/>
                <a:gd name="T8" fmla="*/ 144 w 456"/>
                <a:gd name="T9" fmla="*/ 40 h 360"/>
                <a:gd name="T10" fmla="*/ 168 w 456"/>
                <a:gd name="T11" fmla="*/ 40 h 360"/>
                <a:gd name="T12" fmla="*/ 176 w 456"/>
                <a:gd name="T13" fmla="*/ 56 h 360"/>
                <a:gd name="T14" fmla="*/ 192 w 456"/>
                <a:gd name="T15" fmla="*/ 48 h 360"/>
                <a:gd name="T16" fmla="*/ 192 w 456"/>
                <a:gd name="T17" fmla="*/ 32 h 360"/>
                <a:gd name="T18" fmla="*/ 216 w 456"/>
                <a:gd name="T19" fmla="*/ 24 h 360"/>
                <a:gd name="T20" fmla="*/ 224 w 456"/>
                <a:gd name="T21" fmla="*/ 8 h 360"/>
                <a:gd name="T22" fmla="*/ 240 w 456"/>
                <a:gd name="T23" fmla="*/ 24 h 360"/>
                <a:gd name="T24" fmla="*/ 256 w 456"/>
                <a:gd name="T25" fmla="*/ 16 h 360"/>
                <a:gd name="T26" fmla="*/ 264 w 456"/>
                <a:gd name="T27" fmla="*/ 32 h 360"/>
                <a:gd name="T28" fmla="*/ 256 w 456"/>
                <a:gd name="T29" fmla="*/ 56 h 360"/>
                <a:gd name="T30" fmla="*/ 280 w 456"/>
                <a:gd name="T31" fmla="*/ 64 h 360"/>
                <a:gd name="T32" fmla="*/ 296 w 456"/>
                <a:gd name="T33" fmla="*/ 80 h 360"/>
                <a:gd name="T34" fmla="*/ 320 w 456"/>
                <a:gd name="T35" fmla="*/ 80 h 360"/>
                <a:gd name="T36" fmla="*/ 320 w 456"/>
                <a:gd name="T37" fmla="*/ 48 h 360"/>
                <a:gd name="T38" fmla="*/ 328 w 456"/>
                <a:gd name="T39" fmla="*/ 16 h 360"/>
                <a:gd name="T40" fmla="*/ 336 w 456"/>
                <a:gd name="T41" fmla="*/ 8 h 360"/>
                <a:gd name="T42" fmla="*/ 344 w 456"/>
                <a:gd name="T43" fmla="*/ 32 h 360"/>
                <a:gd name="T44" fmla="*/ 360 w 456"/>
                <a:gd name="T45" fmla="*/ 48 h 360"/>
                <a:gd name="T46" fmla="*/ 368 w 456"/>
                <a:gd name="T47" fmla="*/ 72 h 360"/>
                <a:gd name="T48" fmla="*/ 384 w 456"/>
                <a:gd name="T49" fmla="*/ 96 h 360"/>
                <a:gd name="T50" fmla="*/ 408 w 456"/>
                <a:gd name="T51" fmla="*/ 120 h 360"/>
                <a:gd name="T52" fmla="*/ 416 w 456"/>
                <a:gd name="T53" fmla="*/ 128 h 360"/>
                <a:gd name="T54" fmla="*/ 432 w 456"/>
                <a:gd name="T55" fmla="*/ 144 h 360"/>
                <a:gd name="T56" fmla="*/ 440 w 456"/>
                <a:gd name="T57" fmla="*/ 168 h 360"/>
                <a:gd name="T58" fmla="*/ 456 w 456"/>
                <a:gd name="T59" fmla="*/ 208 h 360"/>
                <a:gd name="T60" fmla="*/ 456 w 456"/>
                <a:gd name="T61" fmla="*/ 240 h 360"/>
                <a:gd name="T62" fmla="*/ 440 w 456"/>
                <a:gd name="T63" fmla="*/ 272 h 360"/>
                <a:gd name="T64" fmla="*/ 432 w 456"/>
                <a:gd name="T65" fmla="*/ 296 h 360"/>
                <a:gd name="T66" fmla="*/ 424 w 456"/>
                <a:gd name="T67" fmla="*/ 320 h 360"/>
                <a:gd name="T68" fmla="*/ 400 w 456"/>
                <a:gd name="T69" fmla="*/ 344 h 360"/>
                <a:gd name="T70" fmla="*/ 368 w 456"/>
                <a:gd name="T71" fmla="*/ 352 h 360"/>
                <a:gd name="T72" fmla="*/ 352 w 456"/>
                <a:gd name="T73" fmla="*/ 360 h 360"/>
                <a:gd name="T74" fmla="*/ 312 w 456"/>
                <a:gd name="T75" fmla="*/ 344 h 360"/>
                <a:gd name="T76" fmla="*/ 304 w 456"/>
                <a:gd name="T77" fmla="*/ 320 h 360"/>
                <a:gd name="T78" fmla="*/ 288 w 456"/>
                <a:gd name="T79" fmla="*/ 304 h 360"/>
                <a:gd name="T80" fmla="*/ 272 w 456"/>
                <a:gd name="T81" fmla="*/ 312 h 360"/>
                <a:gd name="T82" fmla="*/ 280 w 456"/>
                <a:gd name="T83" fmla="*/ 288 h 360"/>
                <a:gd name="T84" fmla="*/ 264 w 456"/>
                <a:gd name="T85" fmla="*/ 304 h 360"/>
                <a:gd name="T86" fmla="*/ 248 w 456"/>
                <a:gd name="T87" fmla="*/ 288 h 360"/>
                <a:gd name="T88" fmla="*/ 232 w 456"/>
                <a:gd name="T89" fmla="*/ 264 h 360"/>
                <a:gd name="T90" fmla="*/ 192 w 456"/>
                <a:gd name="T91" fmla="*/ 256 h 360"/>
                <a:gd name="T92" fmla="*/ 160 w 456"/>
                <a:gd name="T93" fmla="*/ 264 h 360"/>
                <a:gd name="T94" fmla="*/ 136 w 456"/>
                <a:gd name="T95" fmla="*/ 272 h 360"/>
                <a:gd name="T96" fmla="*/ 112 w 456"/>
                <a:gd name="T97" fmla="*/ 288 h 360"/>
                <a:gd name="T98" fmla="*/ 80 w 456"/>
                <a:gd name="T99" fmla="*/ 296 h 360"/>
                <a:gd name="T100" fmla="*/ 56 w 456"/>
                <a:gd name="T101" fmla="*/ 312 h 360"/>
                <a:gd name="T102" fmla="*/ 24 w 456"/>
                <a:gd name="T103" fmla="*/ 288 h 360"/>
                <a:gd name="T104" fmla="*/ 32 w 456"/>
                <a:gd name="T105" fmla="*/ 264 h 360"/>
                <a:gd name="T106" fmla="*/ 24 w 456"/>
                <a:gd name="T107" fmla="*/ 224 h 360"/>
                <a:gd name="T108" fmla="*/ 8 w 456"/>
                <a:gd name="T109" fmla="*/ 192 h 360"/>
                <a:gd name="T110" fmla="*/ 8 w 456"/>
                <a:gd name="T111" fmla="*/ 176 h 360"/>
                <a:gd name="T112" fmla="*/ 8 w 456"/>
                <a:gd name="T113" fmla="*/ 136 h 360"/>
                <a:gd name="T114" fmla="*/ 16 w 456"/>
                <a:gd name="T115" fmla="*/ 128 h 360"/>
                <a:gd name="T116" fmla="*/ 40 w 456"/>
                <a:gd name="T117" fmla="*/ 120 h 360"/>
                <a:gd name="T118" fmla="*/ 72 w 456"/>
                <a:gd name="T119" fmla="*/ 112 h 3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6"/>
                <a:gd name="T181" fmla="*/ 0 h 360"/>
                <a:gd name="T182" fmla="*/ 456 w 456"/>
                <a:gd name="T183" fmla="*/ 360 h 3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6" h="360">
                  <a:moveTo>
                    <a:pt x="96" y="104"/>
                  </a:moveTo>
                  <a:lnTo>
                    <a:pt x="104" y="96"/>
                  </a:lnTo>
                  <a:lnTo>
                    <a:pt x="104" y="88"/>
                  </a:lnTo>
                  <a:lnTo>
                    <a:pt x="104" y="80"/>
                  </a:lnTo>
                  <a:lnTo>
                    <a:pt x="112" y="72"/>
                  </a:lnTo>
                  <a:lnTo>
                    <a:pt x="112" y="64"/>
                  </a:lnTo>
                  <a:lnTo>
                    <a:pt x="120" y="72"/>
                  </a:lnTo>
                  <a:lnTo>
                    <a:pt x="120" y="80"/>
                  </a:lnTo>
                  <a:lnTo>
                    <a:pt x="120" y="72"/>
                  </a:lnTo>
                  <a:lnTo>
                    <a:pt x="128" y="72"/>
                  </a:lnTo>
                  <a:lnTo>
                    <a:pt x="136" y="72"/>
                  </a:lnTo>
                  <a:lnTo>
                    <a:pt x="136" y="64"/>
                  </a:lnTo>
                  <a:lnTo>
                    <a:pt x="136" y="56"/>
                  </a:lnTo>
                  <a:lnTo>
                    <a:pt x="144" y="48"/>
                  </a:lnTo>
                  <a:lnTo>
                    <a:pt x="144" y="40"/>
                  </a:lnTo>
                  <a:lnTo>
                    <a:pt x="152" y="40"/>
                  </a:lnTo>
                  <a:lnTo>
                    <a:pt x="160" y="40"/>
                  </a:lnTo>
                  <a:lnTo>
                    <a:pt x="168" y="40"/>
                  </a:lnTo>
                  <a:lnTo>
                    <a:pt x="168" y="48"/>
                  </a:lnTo>
                  <a:lnTo>
                    <a:pt x="168" y="56"/>
                  </a:lnTo>
                  <a:lnTo>
                    <a:pt x="176" y="56"/>
                  </a:lnTo>
                  <a:lnTo>
                    <a:pt x="184" y="56"/>
                  </a:lnTo>
                  <a:lnTo>
                    <a:pt x="192" y="56"/>
                  </a:lnTo>
                  <a:lnTo>
                    <a:pt x="192" y="48"/>
                  </a:lnTo>
                  <a:lnTo>
                    <a:pt x="184" y="48"/>
                  </a:lnTo>
                  <a:lnTo>
                    <a:pt x="192" y="40"/>
                  </a:lnTo>
                  <a:lnTo>
                    <a:pt x="192" y="32"/>
                  </a:lnTo>
                  <a:lnTo>
                    <a:pt x="200" y="24"/>
                  </a:lnTo>
                  <a:lnTo>
                    <a:pt x="208" y="24"/>
                  </a:lnTo>
                  <a:lnTo>
                    <a:pt x="216" y="24"/>
                  </a:lnTo>
                  <a:lnTo>
                    <a:pt x="216" y="16"/>
                  </a:lnTo>
                  <a:lnTo>
                    <a:pt x="216" y="8"/>
                  </a:lnTo>
                  <a:lnTo>
                    <a:pt x="224" y="8"/>
                  </a:lnTo>
                  <a:lnTo>
                    <a:pt x="232" y="8"/>
                  </a:lnTo>
                  <a:lnTo>
                    <a:pt x="232" y="16"/>
                  </a:lnTo>
                  <a:lnTo>
                    <a:pt x="240" y="24"/>
                  </a:lnTo>
                  <a:lnTo>
                    <a:pt x="248" y="24"/>
                  </a:lnTo>
                  <a:lnTo>
                    <a:pt x="256" y="24"/>
                  </a:lnTo>
                  <a:lnTo>
                    <a:pt x="256" y="16"/>
                  </a:lnTo>
                  <a:lnTo>
                    <a:pt x="264" y="16"/>
                  </a:lnTo>
                  <a:lnTo>
                    <a:pt x="264" y="24"/>
                  </a:lnTo>
                  <a:lnTo>
                    <a:pt x="264" y="32"/>
                  </a:lnTo>
                  <a:lnTo>
                    <a:pt x="264" y="40"/>
                  </a:lnTo>
                  <a:lnTo>
                    <a:pt x="256" y="48"/>
                  </a:lnTo>
                  <a:lnTo>
                    <a:pt x="256" y="56"/>
                  </a:lnTo>
                  <a:lnTo>
                    <a:pt x="264" y="56"/>
                  </a:lnTo>
                  <a:lnTo>
                    <a:pt x="264" y="64"/>
                  </a:lnTo>
                  <a:lnTo>
                    <a:pt x="280" y="64"/>
                  </a:lnTo>
                  <a:lnTo>
                    <a:pt x="288" y="72"/>
                  </a:lnTo>
                  <a:lnTo>
                    <a:pt x="296" y="72"/>
                  </a:lnTo>
                  <a:lnTo>
                    <a:pt x="296" y="80"/>
                  </a:lnTo>
                  <a:lnTo>
                    <a:pt x="304" y="80"/>
                  </a:lnTo>
                  <a:lnTo>
                    <a:pt x="312" y="80"/>
                  </a:lnTo>
                  <a:lnTo>
                    <a:pt x="320" y="80"/>
                  </a:lnTo>
                  <a:lnTo>
                    <a:pt x="320" y="72"/>
                  </a:lnTo>
                  <a:lnTo>
                    <a:pt x="320" y="56"/>
                  </a:lnTo>
                  <a:lnTo>
                    <a:pt x="320" y="48"/>
                  </a:lnTo>
                  <a:lnTo>
                    <a:pt x="320" y="40"/>
                  </a:lnTo>
                  <a:lnTo>
                    <a:pt x="320" y="24"/>
                  </a:lnTo>
                  <a:lnTo>
                    <a:pt x="328" y="16"/>
                  </a:lnTo>
                  <a:lnTo>
                    <a:pt x="328" y="8"/>
                  </a:lnTo>
                  <a:lnTo>
                    <a:pt x="336" y="0"/>
                  </a:lnTo>
                  <a:lnTo>
                    <a:pt x="336" y="8"/>
                  </a:lnTo>
                  <a:lnTo>
                    <a:pt x="344" y="16"/>
                  </a:lnTo>
                  <a:lnTo>
                    <a:pt x="344" y="24"/>
                  </a:lnTo>
                  <a:lnTo>
                    <a:pt x="344" y="32"/>
                  </a:lnTo>
                  <a:lnTo>
                    <a:pt x="344" y="40"/>
                  </a:lnTo>
                  <a:lnTo>
                    <a:pt x="352" y="48"/>
                  </a:lnTo>
                  <a:lnTo>
                    <a:pt x="360" y="48"/>
                  </a:lnTo>
                  <a:lnTo>
                    <a:pt x="368" y="56"/>
                  </a:lnTo>
                  <a:lnTo>
                    <a:pt x="368" y="64"/>
                  </a:lnTo>
                  <a:lnTo>
                    <a:pt x="368" y="72"/>
                  </a:lnTo>
                  <a:lnTo>
                    <a:pt x="376" y="80"/>
                  </a:lnTo>
                  <a:lnTo>
                    <a:pt x="376" y="88"/>
                  </a:lnTo>
                  <a:lnTo>
                    <a:pt x="384" y="96"/>
                  </a:lnTo>
                  <a:lnTo>
                    <a:pt x="392" y="104"/>
                  </a:lnTo>
                  <a:lnTo>
                    <a:pt x="400" y="112"/>
                  </a:lnTo>
                  <a:lnTo>
                    <a:pt x="408" y="120"/>
                  </a:lnTo>
                  <a:lnTo>
                    <a:pt x="408" y="128"/>
                  </a:lnTo>
                  <a:lnTo>
                    <a:pt x="416" y="136"/>
                  </a:lnTo>
                  <a:lnTo>
                    <a:pt x="416" y="128"/>
                  </a:lnTo>
                  <a:lnTo>
                    <a:pt x="424" y="128"/>
                  </a:lnTo>
                  <a:lnTo>
                    <a:pt x="424" y="136"/>
                  </a:lnTo>
                  <a:lnTo>
                    <a:pt x="432" y="144"/>
                  </a:lnTo>
                  <a:lnTo>
                    <a:pt x="432" y="152"/>
                  </a:lnTo>
                  <a:lnTo>
                    <a:pt x="440" y="160"/>
                  </a:lnTo>
                  <a:lnTo>
                    <a:pt x="440" y="168"/>
                  </a:lnTo>
                  <a:lnTo>
                    <a:pt x="448" y="176"/>
                  </a:lnTo>
                  <a:lnTo>
                    <a:pt x="448" y="192"/>
                  </a:lnTo>
                  <a:lnTo>
                    <a:pt x="456" y="208"/>
                  </a:lnTo>
                  <a:lnTo>
                    <a:pt x="456" y="216"/>
                  </a:lnTo>
                  <a:lnTo>
                    <a:pt x="456" y="224"/>
                  </a:lnTo>
                  <a:lnTo>
                    <a:pt x="456" y="240"/>
                  </a:lnTo>
                  <a:lnTo>
                    <a:pt x="448" y="264"/>
                  </a:lnTo>
                  <a:lnTo>
                    <a:pt x="448" y="272"/>
                  </a:lnTo>
                  <a:lnTo>
                    <a:pt x="440" y="272"/>
                  </a:lnTo>
                  <a:lnTo>
                    <a:pt x="440" y="280"/>
                  </a:lnTo>
                  <a:lnTo>
                    <a:pt x="432" y="288"/>
                  </a:lnTo>
                  <a:lnTo>
                    <a:pt x="432" y="296"/>
                  </a:lnTo>
                  <a:lnTo>
                    <a:pt x="432" y="304"/>
                  </a:lnTo>
                  <a:lnTo>
                    <a:pt x="424" y="312"/>
                  </a:lnTo>
                  <a:lnTo>
                    <a:pt x="424" y="320"/>
                  </a:lnTo>
                  <a:lnTo>
                    <a:pt x="416" y="336"/>
                  </a:lnTo>
                  <a:lnTo>
                    <a:pt x="408" y="344"/>
                  </a:lnTo>
                  <a:lnTo>
                    <a:pt x="400" y="344"/>
                  </a:lnTo>
                  <a:lnTo>
                    <a:pt x="400" y="352"/>
                  </a:lnTo>
                  <a:lnTo>
                    <a:pt x="384" y="352"/>
                  </a:lnTo>
                  <a:lnTo>
                    <a:pt x="368" y="352"/>
                  </a:lnTo>
                  <a:lnTo>
                    <a:pt x="360" y="352"/>
                  </a:lnTo>
                  <a:lnTo>
                    <a:pt x="352" y="352"/>
                  </a:lnTo>
                  <a:lnTo>
                    <a:pt x="352" y="360"/>
                  </a:lnTo>
                  <a:lnTo>
                    <a:pt x="336" y="360"/>
                  </a:lnTo>
                  <a:lnTo>
                    <a:pt x="320" y="352"/>
                  </a:lnTo>
                  <a:lnTo>
                    <a:pt x="312" y="344"/>
                  </a:lnTo>
                  <a:lnTo>
                    <a:pt x="304" y="336"/>
                  </a:lnTo>
                  <a:lnTo>
                    <a:pt x="304" y="328"/>
                  </a:lnTo>
                  <a:lnTo>
                    <a:pt x="304" y="320"/>
                  </a:lnTo>
                  <a:lnTo>
                    <a:pt x="296" y="312"/>
                  </a:lnTo>
                  <a:lnTo>
                    <a:pt x="288" y="312"/>
                  </a:lnTo>
                  <a:lnTo>
                    <a:pt x="288" y="304"/>
                  </a:lnTo>
                  <a:lnTo>
                    <a:pt x="280" y="304"/>
                  </a:lnTo>
                  <a:lnTo>
                    <a:pt x="280" y="312"/>
                  </a:lnTo>
                  <a:lnTo>
                    <a:pt x="272" y="312"/>
                  </a:lnTo>
                  <a:lnTo>
                    <a:pt x="272" y="304"/>
                  </a:lnTo>
                  <a:lnTo>
                    <a:pt x="280" y="296"/>
                  </a:lnTo>
                  <a:lnTo>
                    <a:pt x="280" y="288"/>
                  </a:lnTo>
                  <a:lnTo>
                    <a:pt x="272" y="288"/>
                  </a:lnTo>
                  <a:lnTo>
                    <a:pt x="264" y="296"/>
                  </a:lnTo>
                  <a:lnTo>
                    <a:pt x="264" y="304"/>
                  </a:lnTo>
                  <a:lnTo>
                    <a:pt x="256" y="304"/>
                  </a:lnTo>
                  <a:lnTo>
                    <a:pt x="256" y="296"/>
                  </a:lnTo>
                  <a:lnTo>
                    <a:pt x="248" y="288"/>
                  </a:lnTo>
                  <a:lnTo>
                    <a:pt x="248" y="280"/>
                  </a:lnTo>
                  <a:lnTo>
                    <a:pt x="240" y="272"/>
                  </a:lnTo>
                  <a:lnTo>
                    <a:pt x="232" y="264"/>
                  </a:lnTo>
                  <a:lnTo>
                    <a:pt x="216" y="264"/>
                  </a:lnTo>
                  <a:lnTo>
                    <a:pt x="200" y="264"/>
                  </a:lnTo>
                  <a:lnTo>
                    <a:pt x="192" y="256"/>
                  </a:lnTo>
                  <a:lnTo>
                    <a:pt x="184" y="264"/>
                  </a:lnTo>
                  <a:lnTo>
                    <a:pt x="176" y="264"/>
                  </a:lnTo>
                  <a:lnTo>
                    <a:pt x="160" y="264"/>
                  </a:lnTo>
                  <a:lnTo>
                    <a:pt x="152" y="272"/>
                  </a:lnTo>
                  <a:lnTo>
                    <a:pt x="144" y="272"/>
                  </a:lnTo>
                  <a:lnTo>
                    <a:pt x="136" y="272"/>
                  </a:lnTo>
                  <a:lnTo>
                    <a:pt x="128" y="280"/>
                  </a:lnTo>
                  <a:lnTo>
                    <a:pt x="120" y="288"/>
                  </a:lnTo>
                  <a:lnTo>
                    <a:pt x="112" y="288"/>
                  </a:lnTo>
                  <a:lnTo>
                    <a:pt x="96" y="288"/>
                  </a:lnTo>
                  <a:lnTo>
                    <a:pt x="88" y="288"/>
                  </a:lnTo>
                  <a:lnTo>
                    <a:pt x="80" y="296"/>
                  </a:lnTo>
                  <a:lnTo>
                    <a:pt x="72" y="304"/>
                  </a:lnTo>
                  <a:lnTo>
                    <a:pt x="64" y="312"/>
                  </a:lnTo>
                  <a:lnTo>
                    <a:pt x="56" y="312"/>
                  </a:lnTo>
                  <a:lnTo>
                    <a:pt x="40" y="312"/>
                  </a:lnTo>
                  <a:lnTo>
                    <a:pt x="32" y="304"/>
                  </a:lnTo>
                  <a:lnTo>
                    <a:pt x="24" y="288"/>
                  </a:lnTo>
                  <a:lnTo>
                    <a:pt x="32" y="280"/>
                  </a:lnTo>
                  <a:lnTo>
                    <a:pt x="32" y="272"/>
                  </a:lnTo>
                  <a:lnTo>
                    <a:pt x="32" y="264"/>
                  </a:lnTo>
                  <a:lnTo>
                    <a:pt x="24" y="248"/>
                  </a:lnTo>
                  <a:lnTo>
                    <a:pt x="24" y="240"/>
                  </a:lnTo>
                  <a:lnTo>
                    <a:pt x="24" y="224"/>
                  </a:lnTo>
                  <a:lnTo>
                    <a:pt x="24" y="208"/>
                  </a:lnTo>
                  <a:lnTo>
                    <a:pt x="16" y="200"/>
                  </a:lnTo>
                  <a:lnTo>
                    <a:pt x="8" y="192"/>
                  </a:lnTo>
                  <a:lnTo>
                    <a:pt x="0" y="184"/>
                  </a:lnTo>
                  <a:lnTo>
                    <a:pt x="0" y="176"/>
                  </a:lnTo>
                  <a:lnTo>
                    <a:pt x="8" y="176"/>
                  </a:lnTo>
                  <a:lnTo>
                    <a:pt x="16" y="176"/>
                  </a:lnTo>
                  <a:lnTo>
                    <a:pt x="8" y="160"/>
                  </a:lnTo>
                  <a:lnTo>
                    <a:pt x="8" y="136"/>
                  </a:lnTo>
                  <a:lnTo>
                    <a:pt x="8" y="144"/>
                  </a:lnTo>
                  <a:lnTo>
                    <a:pt x="16" y="136"/>
                  </a:lnTo>
                  <a:lnTo>
                    <a:pt x="16" y="128"/>
                  </a:lnTo>
                  <a:lnTo>
                    <a:pt x="24" y="128"/>
                  </a:lnTo>
                  <a:lnTo>
                    <a:pt x="32" y="128"/>
                  </a:lnTo>
                  <a:lnTo>
                    <a:pt x="40" y="120"/>
                  </a:lnTo>
                  <a:lnTo>
                    <a:pt x="48" y="120"/>
                  </a:lnTo>
                  <a:lnTo>
                    <a:pt x="56" y="120"/>
                  </a:lnTo>
                  <a:lnTo>
                    <a:pt x="72" y="112"/>
                  </a:lnTo>
                  <a:lnTo>
                    <a:pt x="88" y="104"/>
                  </a:lnTo>
                  <a:lnTo>
                    <a:pt x="96" y="10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28" name="Freeform 171"/>
            <p:cNvSpPr>
              <a:spLocks/>
            </p:cNvSpPr>
            <p:nvPr/>
          </p:nvSpPr>
          <p:spPr bwMode="auto">
            <a:xfrm>
              <a:off x="2813" y="3208"/>
              <a:ext cx="40" cy="47"/>
            </a:xfrm>
            <a:custGeom>
              <a:avLst/>
              <a:gdLst>
                <a:gd name="T0" fmla="*/ 0 w 40"/>
                <a:gd name="T1" fmla="*/ 24 h 48"/>
                <a:gd name="T2" fmla="*/ 0 w 40"/>
                <a:gd name="T3" fmla="*/ 8 h 48"/>
                <a:gd name="T4" fmla="*/ 0 w 40"/>
                <a:gd name="T5" fmla="*/ 0 h 48"/>
                <a:gd name="T6" fmla="*/ 8 w 40"/>
                <a:gd name="T7" fmla="*/ 0 h 48"/>
                <a:gd name="T8" fmla="*/ 16 w 40"/>
                <a:gd name="T9" fmla="*/ 8 h 48"/>
                <a:gd name="T10" fmla="*/ 24 w 40"/>
                <a:gd name="T11" fmla="*/ 8 h 48"/>
                <a:gd name="T12" fmla="*/ 32 w 40"/>
                <a:gd name="T13" fmla="*/ 8 h 48"/>
                <a:gd name="T14" fmla="*/ 40 w 40"/>
                <a:gd name="T15" fmla="*/ 0 h 48"/>
                <a:gd name="T16" fmla="*/ 40 w 40"/>
                <a:gd name="T17" fmla="*/ 8 h 48"/>
                <a:gd name="T18" fmla="*/ 40 w 40"/>
                <a:gd name="T19" fmla="*/ 16 h 48"/>
                <a:gd name="T20" fmla="*/ 40 w 40"/>
                <a:gd name="T21" fmla="*/ 24 h 48"/>
                <a:gd name="T22" fmla="*/ 40 w 40"/>
                <a:gd name="T23" fmla="*/ 30 h 48"/>
                <a:gd name="T24" fmla="*/ 40 w 40"/>
                <a:gd name="T25" fmla="*/ 38 h 48"/>
                <a:gd name="T26" fmla="*/ 32 w 40"/>
                <a:gd name="T27" fmla="*/ 38 h 48"/>
                <a:gd name="T28" fmla="*/ 24 w 40"/>
                <a:gd name="T29" fmla="*/ 38 h 48"/>
                <a:gd name="T30" fmla="*/ 24 w 40"/>
                <a:gd name="T31" fmla="*/ 46 h 48"/>
                <a:gd name="T32" fmla="*/ 16 w 40"/>
                <a:gd name="T33" fmla="*/ 38 h 48"/>
                <a:gd name="T34" fmla="*/ 8 w 40"/>
                <a:gd name="T35" fmla="*/ 30 h 48"/>
                <a:gd name="T36" fmla="*/ 0 w 40"/>
                <a:gd name="T37" fmla="*/ 24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8"/>
                <a:gd name="T59" fmla="*/ 40 w 40"/>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8">
                  <a:moveTo>
                    <a:pt x="0" y="24"/>
                  </a:moveTo>
                  <a:lnTo>
                    <a:pt x="0" y="8"/>
                  </a:lnTo>
                  <a:lnTo>
                    <a:pt x="0" y="0"/>
                  </a:lnTo>
                  <a:lnTo>
                    <a:pt x="8" y="0"/>
                  </a:lnTo>
                  <a:lnTo>
                    <a:pt x="16" y="8"/>
                  </a:lnTo>
                  <a:lnTo>
                    <a:pt x="24" y="8"/>
                  </a:lnTo>
                  <a:lnTo>
                    <a:pt x="32" y="8"/>
                  </a:lnTo>
                  <a:lnTo>
                    <a:pt x="40" y="0"/>
                  </a:lnTo>
                  <a:lnTo>
                    <a:pt x="40" y="8"/>
                  </a:lnTo>
                  <a:lnTo>
                    <a:pt x="40" y="16"/>
                  </a:lnTo>
                  <a:lnTo>
                    <a:pt x="40" y="24"/>
                  </a:lnTo>
                  <a:lnTo>
                    <a:pt x="40" y="32"/>
                  </a:lnTo>
                  <a:lnTo>
                    <a:pt x="40" y="40"/>
                  </a:lnTo>
                  <a:lnTo>
                    <a:pt x="32" y="40"/>
                  </a:lnTo>
                  <a:lnTo>
                    <a:pt x="24" y="40"/>
                  </a:lnTo>
                  <a:lnTo>
                    <a:pt x="24" y="48"/>
                  </a:lnTo>
                  <a:lnTo>
                    <a:pt x="16" y="40"/>
                  </a:lnTo>
                  <a:lnTo>
                    <a:pt x="8" y="32"/>
                  </a:lnTo>
                  <a:lnTo>
                    <a:pt x="0" y="2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29" name="Freeform 172"/>
            <p:cNvSpPr>
              <a:spLocks/>
            </p:cNvSpPr>
            <p:nvPr/>
          </p:nvSpPr>
          <p:spPr bwMode="auto">
            <a:xfrm>
              <a:off x="3133" y="3128"/>
              <a:ext cx="64" cy="96"/>
            </a:xfrm>
            <a:custGeom>
              <a:avLst/>
              <a:gdLst>
                <a:gd name="T0" fmla="*/ 24 w 64"/>
                <a:gd name="T1" fmla="*/ 88 h 96"/>
                <a:gd name="T2" fmla="*/ 24 w 64"/>
                <a:gd name="T3" fmla="*/ 80 h 96"/>
                <a:gd name="T4" fmla="*/ 24 w 64"/>
                <a:gd name="T5" fmla="*/ 72 h 96"/>
                <a:gd name="T6" fmla="*/ 16 w 64"/>
                <a:gd name="T7" fmla="*/ 72 h 96"/>
                <a:gd name="T8" fmla="*/ 8 w 64"/>
                <a:gd name="T9" fmla="*/ 64 h 96"/>
                <a:gd name="T10" fmla="*/ 16 w 64"/>
                <a:gd name="T11" fmla="*/ 56 h 96"/>
                <a:gd name="T12" fmla="*/ 16 w 64"/>
                <a:gd name="T13" fmla="*/ 48 h 96"/>
                <a:gd name="T14" fmla="*/ 16 w 64"/>
                <a:gd name="T15" fmla="*/ 32 h 96"/>
                <a:gd name="T16" fmla="*/ 0 w 64"/>
                <a:gd name="T17" fmla="*/ 16 h 96"/>
                <a:gd name="T18" fmla="*/ 0 w 64"/>
                <a:gd name="T19" fmla="*/ 8 h 96"/>
                <a:gd name="T20" fmla="*/ 0 w 64"/>
                <a:gd name="T21" fmla="*/ 0 h 96"/>
                <a:gd name="T22" fmla="*/ 8 w 64"/>
                <a:gd name="T23" fmla="*/ 8 h 96"/>
                <a:gd name="T24" fmla="*/ 16 w 64"/>
                <a:gd name="T25" fmla="*/ 16 h 96"/>
                <a:gd name="T26" fmla="*/ 24 w 64"/>
                <a:gd name="T27" fmla="*/ 24 h 96"/>
                <a:gd name="T28" fmla="*/ 24 w 64"/>
                <a:gd name="T29" fmla="*/ 32 h 96"/>
                <a:gd name="T30" fmla="*/ 32 w 64"/>
                <a:gd name="T31" fmla="*/ 32 h 96"/>
                <a:gd name="T32" fmla="*/ 32 w 64"/>
                <a:gd name="T33" fmla="*/ 40 h 96"/>
                <a:gd name="T34" fmla="*/ 40 w 64"/>
                <a:gd name="T35" fmla="*/ 48 h 96"/>
                <a:gd name="T36" fmla="*/ 48 w 64"/>
                <a:gd name="T37" fmla="*/ 40 h 96"/>
                <a:gd name="T38" fmla="*/ 56 w 64"/>
                <a:gd name="T39" fmla="*/ 40 h 96"/>
                <a:gd name="T40" fmla="*/ 64 w 64"/>
                <a:gd name="T41" fmla="*/ 40 h 96"/>
                <a:gd name="T42" fmla="*/ 64 w 64"/>
                <a:gd name="T43" fmla="*/ 48 h 96"/>
                <a:gd name="T44" fmla="*/ 56 w 64"/>
                <a:gd name="T45" fmla="*/ 48 h 96"/>
                <a:gd name="T46" fmla="*/ 56 w 64"/>
                <a:gd name="T47" fmla="*/ 56 h 96"/>
                <a:gd name="T48" fmla="*/ 48 w 64"/>
                <a:gd name="T49" fmla="*/ 64 h 96"/>
                <a:gd name="T50" fmla="*/ 40 w 64"/>
                <a:gd name="T51" fmla="*/ 64 h 96"/>
                <a:gd name="T52" fmla="*/ 40 w 64"/>
                <a:gd name="T53" fmla="*/ 72 h 96"/>
                <a:gd name="T54" fmla="*/ 40 w 64"/>
                <a:gd name="T55" fmla="*/ 80 h 96"/>
                <a:gd name="T56" fmla="*/ 32 w 64"/>
                <a:gd name="T57" fmla="*/ 80 h 96"/>
                <a:gd name="T58" fmla="*/ 32 w 64"/>
                <a:gd name="T59" fmla="*/ 88 h 96"/>
                <a:gd name="T60" fmla="*/ 24 w 64"/>
                <a:gd name="T61" fmla="*/ 96 h 96"/>
                <a:gd name="T62" fmla="*/ 24 w 64"/>
                <a:gd name="T63" fmla="*/ 88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96"/>
                <a:gd name="T98" fmla="*/ 64 w 64"/>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96">
                  <a:moveTo>
                    <a:pt x="24" y="88"/>
                  </a:moveTo>
                  <a:lnTo>
                    <a:pt x="24" y="80"/>
                  </a:lnTo>
                  <a:lnTo>
                    <a:pt x="24" y="72"/>
                  </a:lnTo>
                  <a:lnTo>
                    <a:pt x="16" y="72"/>
                  </a:lnTo>
                  <a:lnTo>
                    <a:pt x="8" y="64"/>
                  </a:lnTo>
                  <a:lnTo>
                    <a:pt x="16" y="56"/>
                  </a:lnTo>
                  <a:lnTo>
                    <a:pt x="16" y="48"/>
                  </a:lnTo>
                  <a:lnTo>
                    <a:pt x="16" y="32"/>
                  </a:lnTo>
                  <a:lnTo>
                    <a:pt x="0" y="16"/>
                  </a:lnTo>
                  <a:lnTo>
                    <a:pt x="0" y="8"/>
                  </a:lnTo>
                  <a:lnTo>
                    <a:pt x="0" y="0"/>
                  </a:lnTo>
                  <a:lnTo>
                    <a:pt x="8" y="8"/>
                  </a:lnTo>
                  <a:lnTo>
                    <a:pt x="16" y="16"/>
                  </a:lnTo>
                  <a:lnTo>
                    <a:pt x="24" y="24"/>
                  </a:lnTo>
                  <a:lnTo>
                    <a:pt x="24" y="32"/>
                  </a:lnTo>
                  <a:lnTo>
                    <a:pt x="32" y="32"/>
                  </a:lnTo>
                  <a:lnTo>
                    <a:pt x="32" y="40"/>
                  </a:lnTo>
                  <a:lnTo>
                    <a:pt x="40" y="48"/>
                  </a:lnTo>
                  <a:lnTo>
                    <a:pt x="48" y="40"/>
                  </a:lnTo>
                  <a:lnTo>
                    <a:pt x="56" y="40"/>
                  </a:lnTo>
                  <a:lnTo>
                    <a:pt x="64" y="40"/>
                  </a:lnTo>
                  <a:lnTo>
                    <a:pt x="64" y="48"/>
                  </a:lnTo>
                  <a:lnTo>
                    <a:pt x="56" y="48"/>
                  </a:lnTo>
                  <a:lnTo>
                    <a:pt x="56" y="56"/>
                  </a:lnTo>
                  <a:lnTo>
                    <a:pt x="48" y="64"/>
                  </a:lnTo>
                  <a:lnTo>
                    <a:pt x="40" y="64"/>
                  </a:lnTo>
                  <a:lnTo>
                    <a:pt x="40" y="72"/>
                  </a:lnTo>
                  <a:lnTo>
                    <a:pt x="40" y="80"/>
                  </a:lnTo>
                  <a:lnTo>
                    <a:pt x="32" y="80"/>
                  </a:lnTo>
                  <a:lnTo>
                    <a:pt x="32" y="88"/>
                  </a:lnTo>
                  <a:lnTo>
                    <a:pt x="24" y="96"/>
                  </a:lnTo>
                  <a:lnTo>
                    <a:pt x="24" y="8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0" name="Freeform 173"/>
            <p:cNvSpPr>
              <a:spLocks/>
            </p:cNvSpPr>
            <p:nvPr/>
          </p:nvSpPr>
          <p:spPr bwMode="auto">
            <a:xfrm>
              <a:off x="3061" y="3208"/>
              <a:ext cx="89" cy="88"/>
            </a:xfrm>
            <a:custGeom>
              <a:avLst/>
              <a:gdLst>
                <a:gd name="T0" fmla="*/ 74 w 88"/>
                <a:gd name="T1" fmla="*/ 8 h 88"/>
                <a:gd name="T2" fmla="*/ 82 w 88"/>
                <a:gd name="T3" fmla="*/ 8 h 88"/>
                <a:gd name="T4" fmla="*/ 90 w 88"/>
                <a:gd name="T5" fmla="*/ 8 h 88"/>
                <a:gd name="T6" fmla="*/ 90 w 88"/>
                <a:gd name="T7" fmla="*/ 16 h 88"/>
                <a:gd name="T8" fmla="*/ 82 w 88"/>
                <a:gd name="T9" fmla="*/ 24 h 88"/>
                <a:gd name="T10" fmla="*/ 74 w 88"/>
                <a:gd name="T11" fmla="*/ 32 h 88"/>
                <a:gd name="T12" fmla="*/ 66 w 88"/>
                <a:gd name="T13" fmla="*/ 40 h 88"/>
                <a:gd name="T14" fmla="*/ 66 w 88"/>
                <a:gd name="T15" fmla="*/ 48 h 88"/>
                <a:gd name="T16" fmla="*/ 58 w 88"/>
                <a:gd name="T17" fmla="*/ 56 h 88"/>
                <a:gd name="T18" fmla="*/ 50 w 88"/>
                <a:gd name="T19" fmla="*/ 64 h 88"/>
                <a:gd name="T20" fmla="*/ 50 w 88"/>
                <a:gd name="T21" fmla="*/ 72 h 88"/>
                <a:gd name="T22" fmla="*/ 40 w 88"/>
                <a:gd name="T23" fmla="*/ 80 h 88"/>
                <a:gd name="T24" fmla="*/ 40 w 88"/>
                <a:gd name="T25" fmla="*/ 88 h 88"/>
                <a:gd name="T26" fmla="*/ 32 w 88"/>
                <a:gd name="T27" fmla="*/ 88 h 88"/>
                <a:gd name="T28" fmla="*/ 24 w 88"/>
                <a:gd name="T29" fmla="*/ 88 h 88"/>
                <a:gd name="T30" fmla="*/ 16 w 88"/>
                <a:gd name="T31" fmla="*/ 88 h 88"/>
                <a:gd name="T32" fmla="*/ 8 w 88"/>
                <a:gd name="T33" fmla="*/ 88 h 88"/>
                <a:gd name="T34" fmla="*/ 0 w 88"/>
                <a:gd name="T35" fmla="*/ 80 h 88"/>
                <a:gd name="T36" fmla="*/ 0 w 88"/>
                <a:gd name="T37" fmla="*/ 72 h 88"/>
                <a:gd name="T38" fmla="*/ 8 w 88"/>
                <a:gd name="T39" fmla="*/ 64 h 88"/>
                <a:gd name="T40" fmla="*/ 16 w 88"/>
                <a:gd name="T41" fmla="*/ 56 h 88"/>
                <a:gd name="T42" fmla="*/ 16 w 88"/>
                <a:gd name="T43" fmla="*/ 48 h 88"/>
                <a:gd name="T44" fmla="*/ 24 w 88"/>
                <a:gd name="T45" fmla="*/ 48 h 88"/>
                <a:gd name="T46" fmla="*/ 32 w 88"/>
                <a:gd name="T47" fmla="*/ 48 h 88"/>
                <a:gd name="T48" fmla="*/ 40 w 88"/>
                <a:gd name="T49" fmla="*/ 40 h 88"/>
                <a:gd name="T50" fmla="*/ 50 w 88"/>
                <a:gd name="T51" fmla="*/ 32 h 88"/>
                <a:gd name="T52" fmla="*/ 50 w 88"/>
                <a:gd name="T53" fmla="*/ 24 h 88"/>
                <a:gd name="T54" fmla="*/ 58 w 88"/>
                <a:gd name="T55" fmla="*/ 16 h 88"/>
                <a:gd name="T56" fmla="*/ 58 w 88"/>
                <a:gd name="T57" fmla="*/ 8 h 88"/>
                <a:gd name="T58" fmla="*/ 66 w 88"/>
                <a:gd name="T59" fmla="*/ 0 h 88"/>
                <a:gd name="T60" fmla="*/ 74 w 88"/>
                <a:gd name="T61" fmla="*/ 0 h 88"/>
                <a:gd name="T62" fmla="*/ 74 w 88"/>
                <a:gd name="T63" fmla="*/ 8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88"/>
                <a:gd name="T98" fmla="*/ 88 w 88"/>
                <a:gd name="T99" fmla="*/ 88 h 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88">
                  <a:moveTo>
                    <a:pt x="72" y="8"/>
                  </a:moveTo>
                  <a:lnTo>
                    <a:pt x="80" y="8"/>
                  </a:lnTo>
                  <a:lnTo>
                    <a:pt x="88" y="8"/>
                  </a:lnTo>
                  <a:lnTo>
                    <a:pt x="88" y="16"/>
                  </a:lnTo>
                  <a:lnTo>
                    <a:pt x="80" y="24"/>
                  </a:lnTo>
                  <a:lnTo>
                    <a:pt x="72" y="32"/>
                  </a:lnTo>
                  <a:lnTo>
                    <a:pt x="64" y="40"/>
                  </a:lnTo>
                  <a:lnTo>
                    <a:pt x="64" y="48"/>
                  </a:lnTo>
                  <a:lnTo>
                    <a:pt x="56" y="56"/>
                  </a:lnTo>
                  <a:lnTo>
                    <a:pt x="48" y="64"/>
                  </a:lnTo>
                  <a:lnTo>
                    <a:pt x="48" y="72"/>
                  </a:lnTo>
                  <a:lnTo>
                    <a:pt x="40" y="80"/>
                  </a:lnTo>
                  <a:lnTo>
                    <a:pt x="40" y="88"/>
                  </a:lnTo>
                  <a:lnTo>
                    <a:pt x="32" y="88"/>
                  </a:lnTo>
                  <a:lnTo>
                    <a:pt x="24" y="88"/>
                  </a:lnTo>
                  <a:lnTo>
                    <a:pt x="16" y="88"/>
                  </a:lnTo>
                  <a:lnTo>
                    <a:pt x="8" y="88"/>
                  </a:lnTo>
                  <a:lnTo>
                    <a:pt x="0" y="80"/>
                  </a:lnTo>
                  <a:lnTo>
                    <a:pt x="0" y="72"/>
                  </a:lnTo>
                  <a:lnTo>
                    <a:pt x="8" y="64"/>
                  </a:lnTo>
                  <a:lnTo>
                    <a:pt x="16" y="56"/>
                  </a:lnTo>
                  <a:lnTo>
                    <a:pt x="16" y="48"/>
                  </a:lnTo>
                  <a:lnTo>
                    <a:pt x="24" y="48"/>
                  </a:lnTo>
                  <a:lnTo>
                    <a:pt x="32" y="48"/>
                  </a:lnTo>
                  <a:lnTo>
                    <a:pt x="40" y="40"/>
                  </a:lnTo>
                  <a:lnTo>
                    <a:pt x="48" y="32"/>
                  </a:lnTo>
                  <a:lnTo>
                    <a:pt x="48" y="24"/>
                  </a:lnTo>
                  <a:lnTo>
                    <a:pt x="56" y="16"/>
                  </a:lnTo>
                  <a:lnTo>
                    <a:pt x="56" y="8"/>
                  </a:lnTo>
                  <a:lnTo>
                    <a:pt x="64" y="0"/>
                  </a:lnTo>
                  <a:lnTo>
                    <a:pt x="72" y="0"/>
                  </a:lnTo>
                  <a:lnTo>
                    <a:pt x="72"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1" name="Line 174"/>
            <p:cNvSpPr>
              <a:spLocks noChangeShapeType="1"/>
            </p:cNvSpPr>
            <p:nvPr/>
          </p:nvSpPr>
          <p:spPr bwMode="auto">
            <a:xfrm>
              <a:off x="2741" y="2232"/>
              <a:ext cx="1" cy="8"/>
            </a:xfrm>
            <a:prstGeom prst="line">
              <a:avLst/>
            </a:prstGeom>
            <a:noFill/>
            <a:ln w="12700">
              <a:noFill/>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2" name="Freeform 175"/>
            <p:cNvSpPr>
              <a:spLocks/>
            </p:cNvSpPr>
            <p:nvPr/>
          </p:nvSpPr>
          <p:spPr bwMode="auto">
            <a:xfrm>
              <a:off x="2533" y="2416"/>
              <a:ext cx="24" cy="39"/>
            </a:xfrm>
            <a:custGeom>
              <a:avLst/>
              <a:gdLst>
                <a:gd name="T0" fmla="*/ 8 w 24"/>
                <a:gd name="T1" fmla="*/ 38 h 40"/>
                <a:gd name="T2" fmla="*/ 8 w 24"/>
                <a:gd name="T3" fmla="*/ 30 h 40"/>
                <a:gd name="T4" fmla="*/ 0 w 24"/>
                <a:gd name="T5" fmla="*/ 22 h 40"/>
                <a:gd name="T6" fmla="*/ 0 w 24"/>
                <a:gd name="T7" fmla="*/ 16 h 40"/>
                <a:gd name="T8" fmla="*/ 8 w 24"/>
                <a:gd name="T9" fmla="*/ 8 h 40"/>
                <a:gd name="T10" fmla="*/ 8 w 24"/>
                <a:gd name="T11" fmla="*/ 0 h 40"/>
                <a:gd name="T12" fmla="*/ 16 w 24"/>
                <a:gd name="T13" fmla="*/ 0 h 40"/>
                <a:gd name="T14" fmla="*/ 24 w 24"/>
                <a:gd name="T15" fmla="*/ 0 h 40"/>
                <a:gd name="T16" fmla="*/ 24 w 24"/>
                <a:gd name="T17" fmla="*/ 8 h 40"/>
                <a:gd name="T18" fmla="*/ 16 w 24"/>
                <a:gd name="T19" fmla="*/ 16 h 40"/>
                <a:gd name="T20" fmla="*/ 16 w 24"/>
                <a:gd name="T21" fmla="*/ 30 h 40"/>
                <a:gd name="T22" fmla="*/ 8 w 24"/>
                <a:gd name="T23" fmla="*/ 30 h 40"/>
                <a:gd name="T24" fmla="*/ 8 w 24"/>
                <a:gd name="T25" fmla="*/ 38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40"/>
                <a:gd name="T41" fmla="*/ 24 w 24"/>
                <a:gd name="T42" fmla="*/ 40 h 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40">
                  <a:moveTo>
                    <a:pt x="8" y="40"/>
                  </a:moveTo>
                  <a:lnTo>
                    <a:pt x="8" y="32"/>
                  </a:lnTo>
                  <a:lnTo>
                    <a:pt x="0" y="24"/>
                  </a:lnTo>
                  <a:lnTo>
                    <a:pt x="0" y="16"/>
                  </a:lnTo>
                  <a:lnTo>
                    <a:pt x="8" y="8"/>
                  </a:lnTo>
                  <a:lnTo>
                    <a:pt x="8" y="0"/>
                  </a:lnTo>
                  <a:lnTo>
                    <a:pt x="16" y="0"/>
                  </a:lnTo>
                  <a:lnTo>
                    <a:pt x="24" y="0"/>
                  </a:lnTo>
                  <a:lnTo>
                    <a:pt x="24" y="8"/>
                  </a:lnTo>
                  <a:lnTo>
                    <a:pt x="16" y="16"/>
                  </a:lnTo>
                  <a:lnTo>
                    <a:pt x="16" y="32"/>
                  </a:lnTo>
                  <a:lnTo>
                    <a:pt x="8" y="32"/>
                  </a:lnTo>
                  <a:lnTo>
                    <a:pt x="8" y="4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3" name="Freeform 176"/>
            <p:cNvSpPr>
              <a:spLocks/>
            </p:cNvSpPr>
            <p:nvPr/>
          </p:nvSpPr>
          <p:spPr bwMode="auto">
            <a:xfrm>
              <a:off x="1317" y="1920"/>
              <a:ext cx="17" cy="24"/>
            </a:xfrm>
            <a:custGeom>
              <a:avLst/>
              <a:gdLst>
                <a:gd name="T0" fmla="*/ 10 w 16"/>
                <a:gd name="T1" fmla="*/ 0 h 24"/>
                <a:gd name="T2" fmla="*/ 18 w 16"/>
                <a:gd name="T3" fmla="*/ 8 h 24"/>
                <a:gd name="T4" fmla="*/ 10 w 16"/>
                <a:gd name="T5" fmla="*/ 24 h 24"/>
                <a:gd name="T6" fmla="*/ 10 w 16"/>
                <a:gd name="T7" fmla="*/ 16 h 24"/>
                <a:gd name="T8" fmla="*/ 0 w 16"/>
                <a:gd name="T9" fmla="*/ 16 h 24"/>
                <a:gd name="T10" fmla="*/ 0 w 16"/>
                <a:gd name="T11" fmla="*/ 8 h 24"/>
                <a:gd name="T12" fmla="*/ 0 w 16"/>
                <a:gd name="T13" fmla="*/ 0 h 24"/>
                <a:gd name="T14" fmla="*/ 10 w 16"/>
                <a:gd name="T15" fmla="*/ 0 h 2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4"/>
                <a:gd name="T26" fmla="*/ 16 w 16"/>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4">
                  <a:moveTo>
                    <a:pt x="8" y="0"/>
                  </a:moveTo>
                  <a:lnTo>
                    <a:pt x="16" y="8"/>
                  </a:lnTo>
                  <a:lnTo>
                    <a:pt x="8" y="24"/>
                  </a:lnTo>
                  <a:lnTo>
                    <a:pt x="8" y="16"/>
                  </a:lnTo>
                  <a:lnTo>
                    <a:pt x="0" y="16"/>
                  </a:lnTo>
                  <a:lnTo>
                    <a:pt x="0" y="8"/>
                  </a:lnTo>
                  <a:lnTo>
                    <a:pt x="0" y="0"/>
                  </a:lnTo>
                  <a:lnTo>
                    <a:pt x="8" y="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4" name="Freeform 177"/>
            <p:cNvSpPr>
              <a:spLocks/>
            </p:cNvSpPr>
            <p:nvPr/>
          </p:nvSpPr>
          <p:spPr bwMode="auto">
            <a:xfrm>
              <a:off x="1301" y="1936"/>
              <a:ext cx="16" cy="8"/>
            </a:xfrm>
            <a:custGeom>
              <a:avLst/>
              <a:gdLst>
                <a:gd name="T0" fmla="*/ 8 w 16"/>
                <a:gd name="T1" fmla="*/ 8 h 8"/>
                <a:gd name="T2" fmla="*/ 0 w 16"/>
                <a:gd name="T3" fmla="*/ 8 h 8"/>
                <a:gd name="T4" fmla="*/ 0 w 16"/>
                <a:gd name="T5" fmla="*/ 0 h 8"/>
                <a:gd name="T6" fmla="*/ 8 w 16"/>
                <a:gd name="T7" fmla="*/ 0 h 8"/>
                <a:gd name="T8" fmla="*/ 16 w 16"/>
                <a:gd name="T9" fmla="*/ 8 h 8"/>
                <a:gd name="T10" fmla="*/ 8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8" y="8"/>
                  </a:moveTo>
                  <a:lnTo>
                    <a:pt x="0" y="8"/>
                  </a:lnTo>
                  <a:lnTo>
                    <a:pt x="0" y="0"/>
                  </a:lnTo>
                  <a:lnTo>
                    <a:pt x="8" y="0"/>
                  </a:lnTo>
                  <a:lnTo>
                    <a:pt x="16" y="8"/>
                  </a:lnTo>
                  <a:lnTo>
                    <a:pt x="8"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5" name="Rectangle 178"/>
            <p:cNvSpPr>
              <a:spLocks noChangeArrowheads="1"/>
            </p:cNvSpPr>
            <p:nvPr/>
          </p:nvSpPr>
          <p:spPr bwMode="auto">
            <a:xfrm>
              <a:off x="3369" y="1852"/>
              <a:ext cx="0" cy="0"/>
            </a:xfrm>
            <a:prstGeom prst="rect">
              <a:avLst/>
            </a:prstGeom>
            <a:solidFill>
              <a:srgbClr val="006600"/>
            </a:solidFill>
            <a:ln w="12700">
              <a:noFill/>
              <a:miter lim="800000"/>
              <a:headEnd/>
              <a:tailEnd/>
            </a:ln>
            <a:effectLst>
              <a:prstShdw prst="shdw17" dist="17961" dir="2700000">
                <a:srgbClr val="003D00"/>
              </a:prstShdw>
            </a:effectLst>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436" name="Freeform 179"/>
            <p:cNvSpPr>
              <a:spLocks/>
            </p:cNvSpPr>
            <p:nvPr/>
          </p:nvSpPr>
          <p:spPr bwMode="auto">
            <a:xfrm>
              <a:off x="3493" y="1912"/>
              <a:ext cx="24" cy="16"/>
            </a:xfrm>
            <a:custGeom>
              <a:avLst/>
              <a:gdLst>
                <a:gd name="T0" fmla="*/ 0 w 24"/>
                <a:gd name="T1" fmla="*/ 16 h 16"/>
                <a:gd name="T2" fmla="*/ 0 w 24"/>
                <a:gd name="T3" fmla="*/ 8 h 16"/>
                <a:gd name="T4" fmla="*/ 8 w 24"/>
                <a:gd name="T5" fmla="*/ 8 h 16"/>
                <a:gd name="T6" fmla="*/ 16 w 24"/>
                <a:gd name="T7" fmla="*/ 0 h 16"/>
                <a:gd name="T8" fmla="*/ 24 w 24"/>
                <a:gd name="T9" fmla="*/ 8 h 16"/>
                <a:gd name="T10" fmla="*/ 8 w 24"/>
                <a:gd name="T11" fmla="*/ 16 h 16"/>
                <a:gd name="T12" fmla="*/ 0 w 24"/>
                <a:gd name="T13" fmla="*/ 16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0" y="16"/>
                  </a:moveTo>
                  <a:lnTo>
                    <a:pt x="0" y="8"/>
                  </a:lnTo>
                  <a:lnTo>
                    <a:pt x="8" y="8"/>
                  </a:lnTo>
                  <a:lnTo>
                    <a:pt x="16" y="0"/>
                  </a:lnTo>
                  <a:lnTo>
                    <a:pt x="24" y="8"/>
                  </a:lnTo>
                  <a:lnTo>
                    <a:pt x="8" y="16"/>
                  </a:lnTo>
                  <a:lnTo>
                    <a:pt x="0"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7" name="Freeform 180"/>
            <p:cNvSpPr>
              <a:spLocks/>
            </p:cNvSpPr>
            <p:nvPr/>
          </p:nvSpPr>
          <p:spPr bwMode="auto">
            <a:xfrm>
              <a:off x="3381" y="1952"/>
              <a:ext cx="16" cy="32"/>
            </a:xfrm>
            <a:custGeom>
              <a:avLst/>
              <a:gdLst>
                <a:gd name="T0" fmla="*/ 8 w 16"/>
                <a:gd name="T1" fmla="*/ 32 h 32"/>
                <a:gd name="T2" fmla="*/ 0 w 16"/>
                <a:gd name="T3" fmla="*/ 24 h 32"/>
                <a:gd name="T4" fmla="*/ 0 w 16"/>
                <a:gd name="T5" fmla="*/ 16 h 32"/>
                <a:gd name="T6" fmla="*/ 0 w 16"/>
                <a:gd name="T7" fmla="*/ 8 h 32"/>
                <a:gd name="T8" fmla="*/ 8 w 16"/>
                <a:gd name="T9" fmla="*/ 8 h 32"/>
                <a:gd name="T10" fmla="*/ 8 w 16"/>
                <a:gd name="T11" fmla="*/ 0 h 32"/>
                <a:gd name="T12" fmla="*/ 16 w 16"/>
                <a:gd name="T13" fmla="*/ 8 h 32"/>
                <a:gd name="T14" fmla="*/ 8 w 16"/>
                <a:gd name="T15" fmla="*/ 8 h 32"/>
                <a:gd name="T16" fmla="*/ 8 w 16"/>
                <a:gd name="T17" fmla="*/ 16 h 32"/>
                <a:gd name="T18" fmla="*/ 8 w 16"/>
                <a:gd name="T19" fmla="*/ 24 h 32"/>
                <a:gd name="T20" fmla="*/ 8 w 16"/>
                <a:gd name="T21" fmla="*/ 3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32"/>
                <a:gd name="T35" fmla="*/ 16 w 1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32">
                  <a:moveTo>
                    <a:pt x="8" y="32"/>
                  </a:moveTo>
                  <a:lnTo>
                    <a:pt x="0" y="24"/>
                  </a:lnTo>
                  <a:lnTo>
                    <a:pt x="0" y="16"/>
                  </a:lnTo>
                  <a:lnTo>
                    <a:pt x="0" y="8"/>
                  </a:lnTo>
                  <a:lnTo>
                    <a:pt x="8" y="8"/>
                  </a:lnTo>
                  <a:lnTo>
                    <a:pt x="8" y="0"/>
                  </a:lnTo>
                  <a:lnTo>
                    <a:pt x="16" y="8"/>
                  </a:lnTo>
                  <a:lnTo>
                    <a:pt x="8" y="8"/>
                  </a:lnTo>
                  <a:lnTo>
                    <a:pt x="8" y="16"/>
                  </a:lnTo>
                  <a:lnTo>
                    <a:pt x="8" y="24"/>
                  </a:lnTo>
                  <a:lnTo>
                    <a:pt x="8" y="3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8" name="Freeform 181"/>
            <p:cNvSpPr>
              <a:spLocks/>
            </p:cNvSpPr>
            <p:nvPr/>
          </p:nvSpPr>
          <p:spPr bwMode="auto">
            <a:xfrm>
              <a:off x="3349" y="1984"/>
              <a:ext cx="25" cy="13"/>
            </a:xfrm>
            <a:custGeom>
              <a:avLst/>
              <a:gdLst>
                <a:gd name="T0" fmla="*/ 8 w 24"/>
                <a:gd name="T1" fmla="*/ 6 h 16"/>
                <a:gd name="T2" fmla="*/ 8 w 24"/>
                <a:gd name="T3" fmla="*/ 0 h 16"/>
                <a:gd name="T4" fmla="*/ 18 w 24"/>
                <a:gd name="T5" fmla="*/ 0 h 16"/>
                <a:gd name="T6" fmla="*/ 26 w 24"/>
                <a:gd name="T7" fmla="*/ 0 h 16"/>
                <a:gd name="T8" fmla="*/ 18 w 24"/>
                <a:gd name="T9" fmla="*/ 6 h 16"/>
                <a:gd name="T10" fmla="*/ 8 w 24"/>
                <a:gd name="T11" fmla="*/ 11 h 16"/>
                <a:gd name="T12" fmla="*/ 0 w 24"/>
                <a:gd name="T13" fmla="*/ 11 h 16"/>
                <a:gd name="T14" fmla="*/ 0 w 24"/>
                <a:gd name="T15" fmla="*/ 6 h 16"/>
                <a:gd name="T16" fmla="*/ 8 w 24"/>
                <a:gd name="T17" fmla="*/ 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16"/>
                <a:gd name="T29" fmla="*/ 24 w 24"/>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16">
                  <a:moveTo>
                    <a:pt x="8" y="8"/>
                  </a:moveTo>
                  <a:lnTo>
                    <a:pt x="8" y="0"/>
                  </a:lnTo>
                  <a:lnTo>
                    <a:pt x="16" y="0"/>
                  </a:lnTo>
                  <a:lnTo>
                    <a:pt x="24" y="0"/>
                  </a:lnTo>
                  <a:lnTo>
                    <a:pt x="16" y="8"/>
                  </a:lnTo>
                  <a:lnTo>
                    <a:pt x="8" y="16"/>
                  </a:lnTo>
                  <a:lnTo>
                    <a:pt x="0" y="16"/>
                  </a:lnTo>
                  <a:lnTo>
                    <a:pt x="0" y="8"/>
                  </a:lnTo>
                  <a:lnTo>
                    <a:pt x="8"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39" name="Freeform 182"/>
            <p:cNvSpPr>
              <a:spLocks/>
            </p:cNvSpPr>
            <p:nvPr/>
          </p:nvSpPr>
          <p:spPr bwMode="auto">
            <a:xfrm>
              <a:off x="3741" y="1976"/>
              <a:ext cx="24" cy="39"/>
            </a:xfrm>
            <a:custGeom>
              <a:avLst/>
              <a:gdLst>
                <a:gd name="T0" fmla="*/ 0 w 24"/>
                <a:gd name="T1" fmla="*/ 8 h 40"/>
                <a:gd name="T2" fmla="*/ 8 w 24"/>
                <a:gd name="T3" fmla="*/ 0 h 40"/>
                <a:gd name="T4" fmla="*/ 16 w 24"/>
                <a:gd name="T5" fmla="*/ 8 h 40"/>
                <a:gd name="T6" fmla="*/ 24 w 24"/>
                <a:gd name="T7" fmla="*/ 22 h 40"/>
                <a:gd name="T8" fmla="*/ 24 w 24"/>
                <a:gd name="T9" fmla="*/ 30 h 40"/>
                <a:gd name="T10" fmla="*/ 24 w 24"/>
                <a:gd name="T11" fmla="*/ 38 h 40"/>
                <a:gd name="T12" fmla="*/ 16 w 24"/>
                <a:gd name="T13" fmla="*/ 38 h 40"/>
                <a:gd name="T14" fmla="*/ 16 w 24"/>
                <a:gd name="T15" fmla="*/ 30 h 40"/>
                <a:gd name="T16" fmla="*/ 8 w 24"/>
                <a:gd name="T17" fmla="*/ 22 h 40"/>
                <a:gd name="T18" fmla="*/ 0 w 24"/>
                <a:gd name="T19" fmla="*/ 16 h 40"/>
                <a:gd name="T20" fmla="*/ 0 w 24"/>
                <a:gd name="T21" fmla="*/ 8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40"/>
                <a:gd name="T35" fmla="*/ 24 w 24"/>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40">
                  <a:moveTo>
                    <a:pt x="0" y="8"/>
                  </a:moveTo>
                  <a:lnTo>
                    <a:pt x="8" y="0"/>
                  </a:lnTo>
                  <a:lnTo>
                    <a:pt x="16" y="8"/>
                  </a:lnTo>
                  <a:lnTo>
                    <a:pt x="24" y="24"/>
                  </a:lnTo>
                  <a:lnTo>
                    <a:pt x="24" y="32"/>
                  </a:lnTo>
                  <a:lnTo>
                    <a:pt x="24" y="40"/>
                  </a:lnTo>
                  <a:lnTo>
                    <a:pt x="16" y="40"/>
                  </a:lnTo>
                  <a:lnTo>
                    <a:pt x="16" y="32"/>
                  </a:lnTo>
                  <a:lnTo>
                    <a:pt x="8" y="24"/>
                  </a:lnTo>
                  <a:lnTo>
                    <a:pt x="0" y="16"/>
                  </a:lnTo>
                  <a:lnTo>
                    <a:pt x="0"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0" name="Freeform 183"/>
            <p:cNvSpPr>
              <a:spLocks/>
            </p:cNvSpPr>
            <p:nvPr/>
          </p:nvSpPr>
          <p:spPr bwMode="auto">
            <a:xfrm>
              <a:off x="3909" y="1456"/>
              <a:ext cx="192" cy="184"/>
            </a:xfrm>
            <a:custGeom>
              <a:avLst/>
              <a:gdLst>
                <a:gd name="T0" fmla="*/ 0 w 192"/>
                <a:gd name="T1" fmla="*/ 64 h 184"/>
                <a:gd name="T2" fmla="*/ 8 w 192"/>
                <a:gd name="T3" fmla="*/ 32 h 184"/>
                <a:gd name="T4" fmla="*/ 16 w 192"/>
                <a:gd name="T5" fmla="*/ 16 h 184"/>
                <a:gd name="T6" fmla="*/ 32 w 192"/>
                <a:gd name="T7" fmla="*/ 8 h 184"/>
                <a:gd name="T8" fmla="*/ 40 w 192"/>
                <a:gd name="T9" fmla="*/ 16 h 184"/>
                <a:gd name="T10" fmla="*/ 48 w 192"/>
                <a:gd name="T11" fmla="*/ 16 h 184"/>
                <a:gd name="T12" fmla="*/ 56 w 192"/>
                <a:gd name="T13" fmla="*/ 24 h 184"/>
                <a:gd name="T14" fmla="*/ 72 w 192"/>
                <a:gd name="T15" fmla="*/ 16 h 184"/>
                <a:gd name="T16" fmla="*/ 88 w 192"/>
                <a:gd name="T17" fmla="*/ 8 h 184"/>
                <a:gd name="T18" fmla="*/ 104 w 192"/>
                <a:gd name="T19" fmla="*/ 24 h 184"/>
                <a:gd name="T20" fmla="*/ 112 w 192"/>
                <a:gd name="T21" fmla="*/ 32 h 184"/>
                <a:gd name="T22" fmla="*/ 112 w 192"/>
                <a:gd name="T23" fmla="*/ 56 h 184"/>
                <a:gd name="T24" fmla="*/ 128 w 192"/>
                <a:gd name="T25" fmla="*/ 72 h 184"/>
                <a:gd name="T26" fmla="*/ 128 w 192"/>
                <a:gd name="T27" fmla="*/ 56 h 184"/>
                <a:gd name="T28" fmla="*/ 128 w 192"/>
                <a:gd name="T29" fmla="*/ 32 h 184"/>
                <a:gd name="T30" fmla="*/ 120 w 192"/>
                <a:gd name="T31" fmla="*/ 8 h 184"/>
                <a:gd name="T32" fmla="*/ 136 w 192"/>
                <a:gd name="T33" fmla="*/ 0 h 184"/>
                <a:gd name="T34" fmla="*/ 144 w 192"/>
                <a:gd name="T35" fmla="*/ 24 h 184"/>
                <a:gd name="T36" fmla="*/ 152 w 192"/>
                <a:gd name="T37" fmla="*/ 56 h 184"/>
                <a:gd name="T38" fmla="*/ 152 w 192"/>
                <a:gd name="T39" fmla="*/ 80 h 184"/>
                <a:gd name="T40" fmla="*/ 160 w 192"/>
                <a:gd name="T41" fmla="*/ 88 h 184"/>
                <a:gd name="T42" fmla="*/ 176 w 192"/>
                <a:gd name="T43" fmla="*/ 96 h 184"/>
                <a:gd name="T44" fmla="*/ 192 w 192"/>
                <a:gd name="T45" fmla="*/ 112 h 184"/>
                <a:gd name="T46" fmla="*/ 192 w 192"/>
                <a:gd name="T47" fmla="*/ 128 h 184"/>
                <a:gd name="T48" fmla="*/ 184 w 192"/>
                <a:gd name="T49" fmla="*/ 136 h 184"/>
                <a:gd name="T50" fmla="*/ 168 w 192"/>
                <a:gd name="T51" fmla="*/ 128 h 184"/>
                <a:gd name="T52" fmla="*/ 168 w 192"/>
                <a:gd name="T53" fmla="*/ 136 h 184"/>
                <a:gd name="T54" fmla="*/ 176 w 192"/>
                <a:gd name="T55" fmla="*/ 144 h 184"/>
                <a:gd name="T56" fmla="*/ 168 w 192"/>
                <a:gd name="T57" fmla="*/ 152 h 184"/>
                <a:gd name="T58" fmla="*/ 152 w 192"/>
                <a:gd name="T59" fmla="*/ 152 h 184"/>
                <a:gd name="T60" fmla="*/ 136 w 192"/>
                <a:gd name="T61" fmla="*/ 144 h 184"/>
                <a:gd name="T62" fmla="*/ 120 w 192"/>
                <a:gd name="T63" fmla="*/ 152 h 184"/>
                <a:gd name="T64" fmla="*/ 104 w 192"/>
                <a:gd name="T65" fmla="*/ 160 h 184"/>
                <a:gd name="T66" fmla="*/ 80 w 192"/>
                <a:gd name="T67" fmla="*/ 184 h 184"/>
                <a:gd name="T68" fmla="*/ 64 w 192"/>
                <a:gd name="T69" fmla="*/ 176 h 184"/>
                <a:gd name="T70" fmla="*/ 64 w 192"/>
                <a:gd name="T71" fmla="*/ 152 h 184"/>
                <a:gd name="T72" fmla="*/ 56 w 192"/>
                <a:gd name="T73" fmla="*/ 144 h 184"/>
                <a:gd name="T74" fmla="*/ 32 w 192"/>
                <a:gd name="T75" fmla="*/ 144 h 184"/>
                <a:gd name="T76" fmla="*/ 16 w 192"/>
                <a:gd name="T77" fmla="*/ 136 h 184"/>
                <a:gd name="T78" fmla="*/ 24 w 192"/>
                <a:gd name="T79" fmla="*/ 128 h 184"/>
                <a:gd name="T80" fmla="*/ 56 w 192"/>
                <a:gd name="T81" fmla="*/ 128 h 184"/>
                <a:gd name="T82" fmla="*/ 72 w 192"/>
                <a:gd name="T83" fmla="*/ 120 h 184"/>
                <a:gd name="T84" fmla="*/ 72 w 192"/>
                <a:gd name="T85" fmla="*/ 104 h 184"/>
                <a:gd name="T86" fmla="*/ 48 w 192"/>
                <a:gd name="T87" fmla="*/ 96 h 184"/>
                <a:gd name="T88" fmla="*/ 32 w 192"/>
                <a:gd name="T89" fmla="*/ 104 h 184"/>
                <a:gd name="T90" fmla="*/ 16 w 192"/>
                <a:gd name="T91" fmla="*/ 104 h 184"/>
                <a:gd name="T92" fmla="*/ 8 w 192"/>
                <a:gd name="T93" fmla="*/ 88 h 184"/>
                <a:gd name="T94" fmla="*/ 24 w 192"/>
                <a:gd name="T95" fmla="*/ 80 h 184"/>
                <a:gd name="T96" fmla="*/ 0 w 192"/>
                <a:gd name="T97" fmla="*/ 80 h 1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2"/>
                <a:gd name="T148" fmla="*/ 0 h 184"/>
                <a:gd name="T149" fmla="*/ 192 w 192"/>
                <a:gd name="T150" fmla="*/ 184 h 1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2" h="184">
                  <a:moveTo>
                    <a:pt x="0" y="72"/>
                  </a:moveTo>
                  <a:lnTo>
                    <a:pt x="0" y="64"/>
                  </a:lnTo>
                  <a:lnTo>
                    <a:pt x="8" y="48"/>
                  </a:lnTo>
                  <a:lnTo>
                    <a:pt x="8" y="32"/>
                  </a:lnTo>
                  <a:lnTo>
                    <a:pt x="8" y="24"/>
                  </a:lnTo>
                  <a:lnTo>
                    <a:pt x="16" y="16"/>
                  </a:lnTo>
                  <a:lnTo>
                    <a:pt x="24" y="16"/>
                  </a:lnTo>
                  <a:lnTo>
                    <a:pt x="32" y="8"/>
                  </a:lnTo>
                  <a:lnTo>
                    <a:pt x="40" y="8"/>
                  </a:lnTo>
                  <a:lnTo>
                    <a:pt x="40" y="16"/>
                  </a:lnTo>
                  <a:lnTo>
                    <a:pt x="40" y="24"/>
                  </a:lnTo>
                  <a:lnTo>
                    <a:pt x="48" y="16"/>
                  </a:lnTo>
                  <a:lnTo>
                    <a:pt x="56" y="16"/>
                  </a:lnTo>
                  <a:lnTo>
                    <a:pt x="56" y="24"/>
                  </a:lnTo>
                  <a:lnTo>
                    <a:pt x="64" y="24"/>
                  </a:lnTo>
                  <a:lnTo>
                    <a:pt x="72" y="16"/>
                  </a:lnTo>
                  <a:lnTo>
                    <a:pt x="80" y="8"/>
                  </a:lnTo>
                  <a:lnTo>
                    <a:pt x="88" y="8"/>
                  </a:lnTo>
                  <a:lnTo>
                    <a:pt x="96" y="16"/>
                  </a:lnTo>
                  <a:lnTo>
                    <a:pt x="104" y="24"/>
                  </a:lnTo>
                  <a:lnTo>
                    <a:pt x="112" y="24"/>
                  </a:lnTo>
                  <a:lnTo>
                    <a:pt x="112" y="32"/>
                  </a:lnTo>
                  <a:lnTo>
                    <a:pt x="112" y="48"/>
                  </a:lnTo>
                  <a:lnTo>
                    <a:pt x="112" y="56"/>
                  </a:lnTo>
                  <a:lnTo>
                    <a:pt x="120" y="64"/>
                  </a:lnTo>
                  <a:lnTo>
                    <a:pt x="128" y="72"/>
                  </a:lnTo>
                  <a:lnTo>
                    <a:pt x="128" y="64"/>
                  </a:lnTo>
                  <a:lnTo>
                    <a:pt x="128" y="56"/>
                  </a:lnTo>
                  <a:lnTo>
                    <a:pt x="128" y="48"/>
                  </a:lnTo>
                  <a:lnTo>
                    <a:pt x="128" y="32"/>
                  </a:lnTo>
                  <a:lnTo>
                    <a:pt x="120" y="24"/>
                  </a:lnTo>
                  <a:lnTo>
                    <a:pt x="120" y="8"/>
                  </a:lnTo>
                  <a:lnTo>
                    <a:pt x="120" y="0"/>
                  </a:lnTo>
                  <a:lnTo>
                    <a:pt x="136" y="0"/>
                  </a:lnTo>
                  <a:lnTo>
                    <a:pt x="144" y="16"/>
                  </a:lnTo>
                  <a:lnTo>
                    <a:pt x="144" y="24"/>
                  </a:lnTo>
                  <a:lnTo>
                    <a:pt x="144" y="40"/>
                  </a:lnTo>
                  <a:lnTo>
                    <a:pt x="152" y="56"/>
                  </a:lnTo>
                  <a:lnTo>
                    <a:pt x="152" y="64"/>
                  </a:lnTo>
                  <a:lnTo>
                    <a:pt x="152" y="80"/>
                  </a:lnTo>
                  <a:lnTo>
                    <a:pt x="152" y="88"/>
                  </a:lnTo>
                  <a:lnTo>
                    <a:pt x="160" y="88"/>
                  </a:lnTo>
                  <a:lnTo>
                    <a:pt x="176" y="88"/>
                  </a:lnTo>
                  <a:lnTo>
                    <a:pt x="176" y="96"/>
                  </a:lnTo>
                  <a:lnTo>
                    <a:pt x="184" y="104"/>
                  </a:lnTo>
                  <a:lnTo>
                    <a:pt x="192" y="112"/>
                  </a:lnTo>
                  <a:lnTo>
                    <a:pt x="192" y="120"/>
                  </a:lnTo>
                  <a:lnTo>
                    <a:pt x="192" y="128"/>
                  </a:lnTo>
                  <a:lnTo>
                    <a:pt x="192" y="136"/>
                  </a:lnTo>
                  <a:lnTo>
                    <a:pt x="184" y="136"/>
                  </a:lnTo>
                  <a:lnTo>
                    <a:pt x="176" y="128"/>
                  </a:lnTo>
                  <a:lnTo>
                    <a:pt x="168" y="128"/>
                  </a:lnTo>
                  <a:lnTo>
                    <a:pt x="160" y="128"/>
                  </a:lnTo>
                  <a:lnTo>
                    <a:pt x="168" y="136"/>
                  </a:lnTo>
                  <a:lnTo>
                    <a:pt x="168" y="144"/>
                  </a:lnTo>
                  <a:lnTo>
                    <a:pt x="176" y="144"/>
                  </a:lnTo>
                  <a:lnTo>
                    <a:pt x="176" y="152"/>
                  </a:lnTo>
                  <a:lnTo>
                    <a:pt x="168" y="152"/>
                  </a:lnTo>
                  <a:lnTo>
                    <a:pt x="160" y="152"/>
                  </a:lnTo>
                  <a:lnTo>
                    <a:pt x="152" y="152"/>
                  </a:lnTo>
                  <a:lnTo>
                    <a:pt x="144" y="144"/>
                  </a:lnTo>
                  <a:lnTo>
                    <a:pt x="136" y="144"/>
                  </a:lnTo>
                  <a:lnTo>
                    <a:pt x="128" y="144"/>
                  </a:lnTo>
                  <a:lnTo>
                    <a:pt x="120" y="152"/>
                  </a:lnTo>
                  <a:lnTo>
                    <a:pt x="112" y="152"/>
                  </a:lnTo>
                  <a:lnTo>
                    <a:pt x="104" y="160"/>
                  </a:lnTo>
                  <a:lnTo>
                    <a:pt x="88" y="168"/>
                  </a:lnTo>
                  <a:lnTo>
                    <a:pt x="80" y="184"/>
                  </a:lnTo>
                  <a:lnTo>
                    <a:pt x="72" y="184"/>
                  </a:lnTo>
                  <a:lnTo>
                    <a:pt x="64" y="176"/>
                  </a:lnTo>
                  <a:lnTo>
                    <a:pt x="64" y="168"/>
                  </a:lnTo>
                  <a:lnTo>
                    <a:pt x="64" y="152"/>
                  </a:lnTo>
                  <a:lnTo>
                    <a:pt x="64" y="144"/>
                  </a:lnTo>
                  <a:lnTo>
                    <a:pt x="56" y="144"/>
                  </a:lnTo>
                  <a:lnTo>
                    <a:pt x="40" y="144"/>
                  </a:lnTo>
                  <a:lnTo>
                    <a:pt x="32" y="144"/>
                  </a:lnTo>
                  <a:lnTo>
                    <a:pt x="24" y="136"/>
                  </a:lnTo>
                  <a:lnTo>
                    <a:pt x="16" y="136"/>
                  </a:lnTo>
                  <a:lnTo>
                    <a:pt x="16" y="128"/>
                  </a:lnTo>
                  <a:lnTo>
                    <a:pt x="24" y="128"/>
                  </a:lnTo>
                  <a:lnTo>
                    <a:pt x="40" y="128"/>
                  </a:lnTo>
                  <a:lnTo>
                    <a:pt x="56" y="128"/>
                  </a:lnTo>
                  <a:lnTo>
                    <a:pt x="64" y="128"/>
                  </a:lnTo>
                  <a:lnTo>
                    <a:pt x="72" y="120"/>
                  </a:lnTo>
                  <a:lnTo>
                    <a:pt x="72" y="112"/>
                  </a:lnTo>
                  <a:lnTo>
                    <a:pt x="72" y="104"/>
                  </a:lnTo>
                  <a:lnTo>
                    <a:pt x="64" y="104"/>
                  </a:lnTo>
                  <a:lnTo>
                    <a:pt x="48" y="96"/>
                  </a:lnTo>
                  <a:lnTo>
                    <a:pt x="32" y="96"/>
                  </a:lnTo>
                  <a:lnTo>
                    <a:pt x="32" y="104"/>
                  </a:lnTo>
                  <a:lnTo>
                    <a:pt x="24" y="104"/>
                  </a:lnTo>
                  <a:lnTo>
                    <a:pt x="16" y="104"/>
                  </a:lnTo>
                  <a:lnTo>
                    <a:pt x="8" y="96"/>
                  </a:lnTo>
                  <a:lnTo>
                    <a:pt x="8" y="88"/>
                  </a:lnTo>
                  <a:lnTo>
                    <a:pt x="16" y="88"/>
                  </a:lnTo>
                  <a:lnTo>
                    <a:pt x="24" y="80"/>
                  </a:lnTo>
                  <a:lnTo>
                    <a:pt x="8" y="80"/>
                  </a:lnTo>
                  <a:lnTo>
                    <a:pt x="0" y="80"/>
                  </a:lnTo>
                  <a:lnTo>
                    <a:pt x="0" y="7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1" name="Freeform 184"/>
            <p:cNvSpPr>
              <a:spLocks/>
            </p:cNvSpPr>
            <p:nvPr/>
          </p:nvSpPr>
          <p:spPr bwMode="auto">
            <a:xfrm>
              <a:off x="4229" y="1440"/>
              <a:ext cx="320" cy="368"/>
            </a:xfrm>
            <a:custGeom>
              <a:avLst/>
              <a:gdLst>
                <a:gd name="T0" fmla="*/ 96 w 320"/>
                <a:gd name="T1" fmla="*/ 72 h 368"/>
                <a:gd name="T2" fmla="*/ 96 w 320"/>
                <a:gd name="T3" fmla="*/ 32 h 368"/>
                <a:gd name="T4" fmla="*/ 88 w 320"/>
                <a:gd name="T5" fmla="*/ 8 h 368"/>
                <a:gd name="T6" fmla="*/ 64 w 320"/>
                <a:gd name="T7" fmla="*/ 8 h 368"/>
                <a:gd name="T8" fmla="*/ 48 w 320"/>
                <a:gd name="T9" fmla="*/ 32 h 368"/>
                <a:gd name="T10" fmla="*/ 48 w 320"/>
                <a:gd name="T11" fmla="*/ 80 h 368"/>
                <a:gd name="T12" fmla="*/ 40 w 320"/>
                <a:gd name="T13" fmla="*/ 96 h 368"/>
                <a:gd name="T14" fmla="*/ 40 w 320"/>
                <a:gd name="T15" fmla="*/ 64 h 368"/>
                <a:gd name="T16" fmla="*/ 40 w 320"/>
                <a:gd name="T17" fmla="*/ 40 h 368"/>
                <a:gd name="T18" fmla="*/ 40 w 320"/>
                <a:gd name="T19" fmla="*/ 8 h 368"/>
                <a:gd name="T20" fmla="*/ 8 w 320"/>
                <a:gd name="T21" fmla="*/ 24 h 368"/>
                <a:gd name="T22" fmla="*/ 0 w 320"/>
                <a:gd name="T23" fmla="*/ 64 h 368"/>
                <a:gd name="T24" fmla="*/ 0 w 320"/>
                <a:gd name="T25" fmla="*/ 96 h 368"/>
                <a:gd name="T26" fmla="*/ 24 w 320"/>
                <a:gd name="T27" fmla="*/ 96 h 368"/>
                <a:gd name="T28" fmla="*/ 8 w 320"/>
                <a:gd name="T29" fmla="*/ 104 h 368"/>
                <a:gd name="T30" fmla="*/ 16 w 320"/>
                <a:gd name="T31" fmla="*/ 136 h 368"/>
                <a:gd name="T32" fmla="*/ 40 w 320"/>
                <a:gd name="T33" fmla="*/ 144 h 368"/>
                <a:gd name="T34" fmla="*/ 72 w 320"/>
                <a:gd name="T35" fmla="*/ 144 h 368"/>
                <a:gd name="T36" fmla="*/ 88 w 320"/>
                <a:gd name="T37" fmla="*/ 136 h 368"/>
                <a:gd name="T38" fmla="*/ 104 w 320"/>
                <a:gd name="T39" fmla="*/ 152 h 368"/>
                <a:gd name="T40" fmla="*/ 128 w 320"/>
                <a:gd name="T41" fmla="*/ 152 h 368"/>
                <a:gd name="T42" fmla="*/ 152 w 320"/>
                <a:gd name="T43" fmla="*/ 160 h 368"/>
                <a:gd name="T44" fmla="*/ 176 w 320"/>
                <a:gd name="T45" fmla="*/ 192 h 368"/>
                <a:gd name="T46" fmla="*/ 200 w 320"/>
                <a:gd name="T47" fmla="*/ 216 h 368"/>
                <a:gd name="T48" fmla="*/ 224 w 320"/>
                <a:gd name="T49" fmla="*/ 232 h 368"/>
                <a:gd name="T50" fmla="*/ 216 w 320"/>
                <a:gd name="T51" fmla="*/ 256 h 368"/>
                <a:gd name="T52" fmla="*/ 208 w 320"/>
                <a:gd name="T53" fmla="*/ 240 h 368"/>
                <a:gd name="T54" fmla="*/ 184 w 320"/>
                <a:gd name="T55" fmla="*/ 248 h 368"/>
                <a:gd name="T56" fmla="*/ 184 w 320"/>
                <a:gd name="T57" fmla="*/ 264 h 368"/>
                <a:gd name="T58" fmla="*/ 176 w 320"/>
                <a:gd name="T59" fmla="*/ 280 h 368"/>
                <a:gd name="T60" fmla="*/ 152 w 320"/>
                <a:gd name="T61" fmla="*/ 280 h 368"/>
                <a:gd name="T62" fmla="*/ 136 w 320"/>
                <a:gd name="T63" fmla="*/ 296 h 368"/>
                <a:gd name="T64" fmla="*/ 168 w 320"/>
                <a:gd name="T65" fmla="*/ 304 h 368"/>
                <a:gd name="T66" fmla="*/ 192 w 320"/>
                <a:gd name="T67" fmla="*/ 312 h 368"/>
                <a:gd name="T68" fmla="*/ 216 w 320"/>
                <a:gd name="T69" fmla="*/ 352 h 368"/>
                <a:gd name="T70" fmla="*/ 248 w 320"/>
                <a:gd name="T71" fmla="*/ 360 h 368"/>
                <a:gd name="T72" fmla="*/ 264 w 320"/>
                <a:gd name="T73" fmla="*/ 368 h 368"/>
                <a:gd name="T74" fmla="*/ 240 w 320"/>
                <a:gd name="T75" fmla="*/ 328 h 368"/>
                <a:gd name="T76" fmla="*/ 240 w 320"/>
                <a:gd name="T77" fmla="*/ 312 h 368"/>
                <a:gd name="T78" fmla="*/ 272 w 320"/>
                <a:gd name="T79" fmla="*/ 352 h 368"/>
                <a:gd name="T80" fmla="*/ 288 w 320"/>
                <a:gd name="T81" fmla="*/ 344 h 368"/>
                <a:gd name="T82" fmla="*/ 280 w 320"/>
                <a:gd name="T83" fmla="*/ 312 h 368"/>
                <a:gd name="T84" fmla="*/ 256 w 320"/>
                <a:gd name="T85" fmla="*/ 296 h 368"/>
                <a:gd name="T86" fmla="*/ 240 w 320"/>
                <a:gd name="T87" fmla="*/ 272 h 368"/>
                <a:gd name="T88" fmla="*/ 264 w 320"/>
                <a:gd name="T89" fmla="*/ 256 h 368"/>
                <a:gd name="T90" fmla="*/ 288 w 320"/>
                <a:gd name="T91" fmla="*/ 280 h 368"/>
                <a:gd name="T92" fmla="*/ 304 w 320"/>
                <a:gd name="T93" fmla="*/ 288 h 368"/>
                <a:gd name="T94" fmla="*/ 312 w 320"/>
                <a:gd name="T95" fmla="*/ 256 h 368"/>
                <a:gd name="T96" fmla="*/ 320 w 320"/>
                <a:gd name="T97" fmla="*/ 240 h 368"/>
                <a:gd name="T98" fmla="*/ 288 w 320"/>
                <a:gd name="T99" fmla="*/ 232 h 368"/>
                <a:gd name="T100" fmla="*/ 280 w 320"/>
                <a:gd name="T101" fmla="*/ 208 h 368"/>
                <a:gd name="T102" fmla="*/ 248 w 320"/>
                <a:gd name="T103" fmla="*/ 200 h 368"/>
                <a:gd name="T104" fmla="*/ 240 w 320"/>
                <a:gd name="T105" fmla="*/ 168 h 368"/>
                <a:gd name="T106" fmla="*/ 248 w 320"/>
                <a:gd name="T107" fmla="*/ 136 h 368"/>
                <a:gd name="T108" fmla="*/ 224 w 320"/>
                <a:gd name="T109" fmla="*/ 104 h 368"/>
                <a:gd name="T110" fmla="*/ 200 w 320"/>
                <a:gd name="T111" fmla="*/ 96 h 368"/>
                <a:gd name="T112" fmla="*/ 168 w 320"/>
                <a:gd name="T113" fmla="*/ 72 h 368"/>
                <a:gd name="T114" fmla="*/ 144 w 320"/>
                <a:gd name="T115" fmla="*/ 48 h 368"/>
                <a:gd name="T116" fmla="*/ 120 w 320"/>
                <a:gd name="T117" fmla="*/ 72 h 368"/>
                <a:gd name="T118" fmla="*/ 112 w 320"/>
                <a:gd name="T119" fmla="*/ 64 h 3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0"/>
                <a:gd name="T181" fmla="*/ 0 h 368"/>
                <a:gd name="T182" fmla="*/ 320 w 320"/>
                <a:gd name="T183" fmla="*/ 368 h 3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0" h="368">
                  <a:moveTo>
                    <a:pt x="112" y="56"/>
                  </a:moveTo>
                  <a:lnTo>
                    <a:pt x="104" y="64"/>
                  </a:lnTo>
                  <a:lnTo>
                    <a:pt x="96" y="72"/>
                  </a:lnTo>
                  <a:lnTo>
                    <a:pt x="96" y="56"/>
                  </a:lnTo>
                  <a:lnTo>
                    <a:pt x="96" y="40"/>
                  </a:lnTo>
                  <a:lnTo>
                    <a:pt x="96" y="32"/>
                  </a:lnTo>
                  <a:lnTo>
                    <a:pt x="96" y="24"/>
                  </a:lnTo>
                  <a:lnTo>
                    <a:pt x="88" y="16"/>
                  </a:lnTo>
                  <a:lnTo>
                    <a:pt x="88" y="8"/>
                  </a:lnTo>
                  <a:lnTo>
                    <a:pt x="80" y="0"/>
                  </a:lnTo>
                  <a:lnTo>
                    <a:pt x="72" y="8"/>
                  </a:lnTo>
                  <a:lnTo>
                    <a:pt x="64" y="8"/>
                  </a:lnTo>
                  <a:lnTo>
                    <a:pt x="56" y="16"/>
                  </a:lnTo>
                  <a:lnTo>
                    <a:pt x="48" y="16"/>
                  </a:lnTo>
                  <a:lnTo>
                    <a:pt x="48" y="32"/>
                  </a:lnTo>
                  <a:lnTo>
                    <a:pt x="48" y="48"/>
                  </a:lnTo>
                  <a:lnTo>
                    <a:pt x="48" y="64"/>
                  </a:lnTo>
                  <a:lnTo>
                    <a:pt x="48" y="80"/>
                  </a:lnTo>
                  <a:lnTo>
                    <a:pt x="56" y="96"/>
                  </a:lnTo>
                  <a:lnTo>
                    <a:pt x="48" y="96"/>
                  </a:lnTo>
                  <a:lnTo>
                    <a:pt x="40" y="96"/>
                  </a:lnTo>
                  <a:lnTo>
                    <a:pt x="40" y="88"/>
                  </a:lnTo>
                  <a:lnTo>
                    <a:pt x="40" y="80"/>
                  </a:lnTo>
                  <a:lnTo>
                    <a:pt x="40" y="64"/>
                  </a:lnTo>
                  <a:lnTo>
                    <a:pt x="40" y="56"/>
                  </a:lnTo>
                  <a:lnTo>
                    <a:pt x="40" y="48"/>
                  </a:lnTo>
                  <a:lnTo>
                    <a:pt x="40" y="40"/>
                  </a:lnTo>
                  <a:lnTo>
                    <a:pt x="40" y="24"/>
                  </a:lnTo>
                  <a:lnTo>
                    <a:pt x="48" y="8"/>
                  </a:lnTo>
                  <a:lnTo>
                    <a:pt x="40" y="8"/>
                  </a:lnTo>
                  <a:lnTo>
                    <a:pt x="32" y="8"/>
                  </a:lnTo>
                  <a:lnTo>
                    <a:pt x="16" y="16"/>
                  </a:lnTo>
                  <a:lnTo>
                    <a:pt x="8" y="24"/>
                  </a:lnTo>
                  <a:lnTo>
                    <a:pt x="0" y="32"/>
                  </a:lnTo>
                  <a:lnTo>
                    <a:pt x="0" y="48"/>
                  </a:lnTo>
                  <a:lnTo>
                    <a:pt x="0" y="64"/>
                  </a:lnTo>
                  <a:lnTo>
                    <a:pt x="0" y="80"/>
                  </a:lnTo>
                  <a:lnTo>
                    <a:pt x="0" y="88"/>
                  </a:lnTo>
                  <a:lnTo>
                    <a:pt x="0" y="96"/>
                  </a:lnTo>
                  <a:lnTo>
                    <a:pt x="8" y="96"/>
                  </a:lnTo>
                  <a:lnTo>
                    <a:pt x="16" y="96"/>
                  </a:lnTo>
                  <a:lnTo>
                    <a:pt x="24" y="96"/>
                  </a:lnTo>
                  <a:lnTo>
                    <a:pt x="16" y="96"/>
                  </a:lnTo>
                  <a:lnTo>
                    <a:pt x="8" y="96"/>
                  </a:lnTo>
                  <a:lnTo>
                    <a:pt x="8" y="104"/>
                  </a:lnTo>
                  <a:lnTo>
                    <a:pt x="8" y="112"/>
                  </a:lnTo>
                  <a:lnTo>
                    <a:pt x="16" y="120"/>
                  </a:lnTo>
                  <a:lnTo>
                    <a:pt x="16" y="136"/>
                  </a:lnTo>
                  <a:lnTo>
                    <a:pt x="24" y="136"/>
                  </a:lnTo>
                  <a:lnTo>
                    <a:pt x="32" y="144"/>
                  </a:lnTo>
                  <a:lnTo>
                    <a:pt x="40" y="144"/>
                  </a:lnTo>
                  <a:lnTo>
                    <a:pt x="48" y="144"/>
                  </a:lnTo>
                  <a:lnTo>
                    <a:pt x="64" y="144"/>
                  </a:lnTo>
                  <a:lnTo>
                    <a:pt x="72" y="144"/>
                  </a:lnTo>
                  <a:lnTo>
                    <a:pt x="80" y="144"/>
                  </a:lnTo>
                  <a:lnTo>
                    <a:pt x="88" y="144"/>
                  </a:lnTo>
                  <a:lnTo>
                    <a:pt x="88" y="136"/>
                  </a:lnTo>
                  <a:lnTo>
                    <a:pt x="96" y="136"/>
                  </a:lnTo>
                  <a:lnTo>
                    <a:pt x="96" y="144"/>
                  </a:lnTo>
                  <a:lnTo>
                    <a:pt x="104" y="152"/>
                  </a:lnTo>
                  <a:lnTo>
                    <a:pt x="112" y="152"/>
                  </a:lnTo>
                  <a:lnTo>
                    <a:pt x="120" y="152"/>
                  </a:lnTo>
                  <a:lnTo>
                    <a:pt x="128" y="152"/>
                  </a:lnTo>
                  <a:lnTo>
                    <a:pt x="136" y="152"/>
                  </a:lnTo>
                  <a:lnTo>
                    <a:pt x="144" y="152"/>
                  </a:lnTo>
                  <a:lnTo>
                    <a:pt x="152" y="160"/>
                  </a:lnTo>
                  <a:lnTo>
                    <a:pt x="160" y="168"/>
                  </a:lnTo>
                  <a:lnTo>
                    <a:pt x="168" y="176"/>
                  </a:lnTo>
                  <a:lnTo>
                    <a:pt x="176" y="192"/>
                  </a:lnTo>
                  <a:lnTo>
                    <a:pt x="184" y="200"/>
                  </a:lnTo>
                  <a:lnTo>
                    <a:pt x="192" y="208"/>
                  </a:lnTo>
                  <a:lnTo>
                    <a:pt x="200" y="216"/>
                  </a:lnTo>
                  <a:lnTo>
                    <a:pt x="200" y="232"/>
                  </a:lnTo>
                  <a:lnTo>
                    <a:pt x="208" y="232"/>
                  </a:lnTo>
                  <a:lnTo>
                    <a:pt x="224" y="232"/>
                  </a:lnTo>
                  <a:lnTo>
                    <a:pt x="224" y="240"/>
                  </a:lnTo>
                  <a:lnTo>
                    <a:pt x="224" y="248"/>
                  </a:lnTo>
                  <a:lnTo>
                    <a:pt x="216" y="256"/>
                  </a:lnTo>
                  <a:lnTo>
                    <a:pt x="216" y="248"/>
                  </a:lnTo>
                  <a:lnTo>
                    <a:pt x="216" y="240"/>
                  </a:lnTo>
                  <a:lnTo>
                    <a:pt x="208" y="240"/>
                  </a:lnTo>
                  <a:lnTo>
                    <a:pt x="200" y="240"/>
                  </a:lnTo>
                  <a:lnTo>
                    <a:pt x="192" y="240"/>
                  </a:lnTo>
                  <a:lnTo>
                    <a:pt x="184" y="248"/>
                  </a:lnTo>
                  <a:lnTo>
                    <a:pt x="176" y="248"/>
                  </a:lnTo>
                  <a:lnTo>
                    <a:pt x="184" y="256"/>
                  </a:lnTo>
                  <a:lnTo>
                    <a:pt x="184" y="264"/>
                  </a:lnTo>
                  <a:lnTo>
                    <a:pt x="184" y="272"/>
                  </a:lnTo>
                  <a:lnTo>
                    <a:pt x="184" y="280"/>
                  </a:lnTo>
                  <a:lnTo>
                    <a:pt x="176" y="280"/>
                  </a:lnTo>
                  <a:lnTo>
                    <a:pt x="168" y="280"/>
                  </a:lnTo>
                  <a:lnTo>
                    <a:pt x="160" y="280"/>
                  </a:lnTo>
                  <a:lnTo>
                    <a:pt x="152" y="280"/>
                  </a:lnTo>
                  <a:lnTo>
                    <a:pt x="144" y="280"/>
                  </a:lnTo>
                  <a:lnTo>
                    <a:pt x="136" y="288"/>
                  </a:lnTo>
                  <a:lnTo>
                    <a:pt x="136" y="296"/>
                  </a:lnTo>
                  <a:lnTo>
                    <a:pt x="152" y="304"/>
                  </a:lnTo>
                  <a:lnTo>
                    <a:pt x="160" y="304"/>
                  </a:lnTo>
                  <a:lnTo>
                    <a:pt x="168" y="304"/>
                  </a:lnTo>
                  <a:lnTo>
                    <a:pt x="176" y="296"/>
                  </a:lnTo>
                  <a:lnTo>
                    <a:pt x="184" y="304"/>
                  </a:lnTo>
                  <a:lnTo>
                    <a:pt x="192" y="312"/>
                  </a:lnTo>
                  <a:lnTo>
                    <a:pt x="200" y="320"/>
                  </a:lnTo>
                  <a:lnTo>
                    <a:pt x="208" y="336"/>
                  </a:lnTo>
                  <a:lnTo>
                    <a:pt x="216" y="352"/>
                  </a:lnTo>
                  <a:lnTo>
                    <a:pt x="224" y="360"/>
                  </a:lnTo>
                  <a:lnTo>
                    <a:pt x="240" y="360"/>
                  </a:lnTo>
                  <a:lnTo>
                    <a:pt x="248" y="360"/>
                  </a:lnTo>
                  <a:lnTo>
                    <a:pt x="248" y="368"/>
                  </a:lnTo>
                  <a:lnTo>
                    <a:pt x="256" y="368"/>
                  </a:lnTo>
                  <a:lnTo>
                    <a:pt x="264" y="368"/>
                  </a:lnTo>
                  <a:lnTo>
                    <a:pt x="256" y="360"/>
                  </a:lnTo>
                  <a:lnTo>
                    <a:pt x="248" y="344"/>
                  </a:lnTo>
                  <a:lnTo>
                    <a:pt x="240" y="328"/>
                  </a:lnTo>
                  <a:lnTo>
                    <a:pt x="232" y="312"/>
                  </a:lnTo>
                  <a:lnTo>
                    <a:pt x="232" y="304"/>
                  </a:lnTo>
                  <a:lnTo>
                    <a:pt x="240" y="312"/>
                  </a:lnTo>
                  <a:lnTo>
                    <a:pt x="248" y="320"/>
                  </a:lnTo>
                  <a:lnTo>
                    <a:pt x="264" y="336"/>
                  </a:lnTo>
                  <a:lnTo>
                    <a:pt x="272" y="352"/>
                  </a:lnTo>
                  <a:lnTo>
                    <a:pt x="280" y="360"/>
                  </a:lnTo>
                  <a:lnTo>
                    <a:pt x="288" y="352"/>
                  </a:lnTo>
                  <a:lnTo>
                    <a:pt x="288" y="344"/>
                  </a:lnTo>
                  <a:lnTo>
                    <a:pt x="280" y="328"/>
                  </a:lnTo>
                  <a:lnTo>
                    <a:pt x="280" y="320"/>
                  </a:lnTo>
                  <a:lnTo>
                    <a:pt x="280" y="312"/>
                  </a:lnTo>
                  <a:lnTo>
                    <a:pt x="280" y="304"/>
                  </a:lnTo>
                  <a:lnTo>
                    <a:pt x="272" y="304"/>
                  </a:lnTo>
                  <a:lnTo>
                    <a:pt x="256" y="296"/>
                  </a:lnTo>
                  <a:lnTo>
                    <a:pt x="248" y="288"/>
                  </a:lnTo>
                  <a:lnTo>
                    <a:pt x="248" y="280"/>
                  </a:lnTo>
                  <a:lnTo>
                    <a:pt x="240" y="272"/>
                  </a:lnTo>
                  <a:lnTo>
                    <a:pt x="248" y="264"/>
                  </a:lnTo>
                  <a:lnTo>
                    <a:pt x="256" y="248"/>
                  </a:lnTo>
                  <a:lnTo>
                    <a:pt x="264" y="256"/>
                  </a:lnTo>
                  <a:lnTo>
                    <a:pt x="272" y="256"/>
                  </a:lnTo>
                  <a:lnTo>
                    <a:pt x="280" y="264"/>
                  </a:lnTo>
                  <a:lnTo>
                    <a:pt x="288" y="280"/>
                  </a:lnTo>
                  <a:lnTo>
                    <a:pt x="296" y="288"/>
                  </a:lnTo>
                  <a:lnTo>
                    <a:pt x="296" y="296"/>
                  </a:lnTo>
                  <a:lnTo>
                    <a:pt x="304" y="288"/>
                  </a:lnTo>
                  <a:lnTo>
                    <a:pt x="304" y="272"/>
                  </a:lnTo>
                  <a:lnTo>
                    <a:pt x="304" y="256"/>
                  </a:lnTo>
                  <a:lnTo>
                    <a:pt x="312" y="256"/>
                  </a:lnTo>
                  <a:lnTo>
                    <a:pt x="320" y="256"/>
                  </a:lnTo>
                  <a:lnTo>
                    <a:pt x="320" y="248"/>
                  </a:lnTo>
                  <a:lnTo>
                    <a:pt x="320" y="240"/>
                  </a:lnTo>
                  <a:lnTo>
                    <a:pt x="312" y="232"/>
                  </a:lnTo>
                  <a:lnTo>
                    <a:pt x="296" y="232"/>
                  </a:lnTo>
                  <a:lnTo>
                    <a:pt x="288" y="232"/>
                  </a:lnTo>
                  <a:lnTo>
                    <a:pt x="288" y="224"/>
                  </a:lnTo>
                  <a:lnTo>
                    <a:pt x="288" y="216"/>
                  </a:lnTo>
                  <a:lnTo>
                    <a:pt x="280" y="208"/>
                  </a:lnTo>
                  <a:lnTo>
                    <a:pt x="272" y="208"/>
                  </a:lnTo>
                  <a:lnTo>
                    <a:pt x="256" y="208"/>
                  </a:lnTo>
                  <a:lnTo>
                    <a:pt x="248" y="200"/>
                  </a:lnTo>
                  <a:lnTo>
                    <a:pt x="240" y="192"/>
                  </a:lnTo>
                  <a:lnTo>
                    <a:pt x="240" y="176"/>
                  </a:lnTo>
                  <a:lnTo>
                    <a:pt x="240" y="168"/>
                  </a:lnTo>
                  <a:lnTo>
                    <a:pt x="248" y="160"/>
                  </a:lnTo>
                  <a:lnTo>
                    <a:pt x="248" y="152"/>
                  </a:lnTo>
                  <a:lnTo>
                    <a:pt x="248" y="136"/>
                  </a:lnTo>
                  <a:lnTo>
                    <a:pt x="240" y="120"/>
                  </a:lnTo>
                  <a:lnTo>
                    <a:pt x="232" y="112"/>
                  </a:lnTo>
                  <a:lnTo>
                    <a:pt x="224" y="104"/>
                  </a:lnTo>
                  <a:lnTo>
                    <a:pt x="216" y="104"/>
                  </a:lnTo>
                  <a:lnTo>
                    <a:pt x="200" y="104"/>
                  </a:lnTo>
                  <a:lnTo>
                    <a:pt x="200" y="96"/>
                  </a:lnTo>
                  <a:lnTo>
                    <a:pt x="200" y="88"/>
                  </a:lnTo>
                  <a:lnTo>
                    <a:pt x="184" y="80"/>
                  </a:lnTo>
                  <a:lnTo>
                    <a:pt x="168" y="72"/>
                  </a:lnTo>
                  <a:lnTo>
                    <a:pt x="168" y="64"/>
                  </a:lnTo>
                  <a:lnTo>
                    <a:pt x="160" y="48"/>
                  </a:lnTo>
                  <a:lnTo>
                    <a:pt x="144" y="48"/>
                  </a:lnTo>
                  <a:lnTo>
                    <a:pt x="136" y="48"/>
                  </a:lnTo>
                  <a:lnTo>
                    <a:pt x="128" y="64"/>
                  </a:lnTo>
                  <a:lnTo>
                    <a:pt x="120" y="72"/>
                  </a:lnTo>
                  <a:lnTo>
                    <a:pt x="120" y="80"/>
                  </a:lnTo>
                  <a:lnTo>
                    <a:pt x="112" y="72"/>
                  </a:lnTo>
                  <a:lnTo>
                    <a:pt x="112" y="64"/>
                  </a:lnTo>
                  <a:lnTo>
                    <a:pt x="112" y="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2" name="Freeform 185"/>
            <p:cNvSpPr>
              <a:spLocks/>
            </p:cNvSpPr>
            <p:nvPr/>
          </p:nvSpPr>
          <p:spPr bwMode="auto">
            <a:xfrm>
              <a:off x="4573" y="2032"/>
              <a:ext cx="72" cy="64"/>
            </a:xfrm>
            <a:custGeom>
              <a:avLst/>
              <a:gdLst>
                <a:gd name="T0" fmla="*/ 16 w 72"/>
                <a:gd name="T1" fmla="*/ 64 h 64"/>
                <a:gd name="T2" fmla="*/ 8 w 72"/>
                <a:gd name="T3" fmla="*/ 64 h 64"/>
                <a:gd name="T4" fmla="*/ 0 w 72"/>
                <a:gd name="T5" fmla="*/ 64 h 64"/>
                <a:gd name="T6" fmla="*/ 0 w 72"/>
                <a:gd name="T7" fmla="*/ 56 h 64"/>
                <a:gd name="T8" fmla="*/ 8 w 72"/>
                <a:gd name="T9" fmla="*/ 48 h 64"/>
                <a:gd name="T10" fmla="*/ 8 w 72"/>
                <a:gd name="T11" fmla="*/ 40 h 64"/>
                <a:gd name="T12" fmla="*/ 16 w 72"/>
                <a:gd name="T13" fmla="*/ 32 h 64"/>
                <a:gd name="T14" fmla="*/ 16 w 72"/>
                <a:gd name="T15" fmla="*/ 24 h 64"/>
                <a:gd name="T16" fmla="*/ 32 w 72"/>
                <a:gd name="T17" fmla="*/ 8 h 64"/>
                <a:gd name="T18" fmla="*/ 32 w 72"/>
                <a:gd name="T19" fmla="*/ 0 h 64"/>
                <a:gd name="T20" fmla="*/ 40 w 72"/>
                <a:gd name="T21" fmla="*/ 0 h 64"/>
                <a:gd name="T22" fmla="*/ 32 w 72"/>
                <a:gd name="T23" fmla="*/ 16 h 64"/>
                <a:gd name="T24" fmla="*/ 32 w 72"/>
                <a:gd name="T25" fmla="*/ 32 h 64"/>
                <a:gd name="T26" fmla="*/ 40 w 72"/>
                <a:gd name="T27" fmla="*/ 40 h 64"/>
                <a:gd name="T28" fmla="*/ 48 w 72"/>
                <a:gd name="T29" fmla="*/ 40 h 64"/>
                <a:gd name="T30" fmla="*/ 56 w 72"/>
                <a:gd name="T31" fmla="*/ 40 h 64"/>
                <a:gd name="T32" fmla="*/ 64 w 72"/>
                <a:gd name="T33" fmla="*/ 40 h 64"/>
                <a:gd name="T34" fmla="*/ 64 w 72"/>
                <a:gd name="T35" fmla="*/ 48 h 64"/>
                <a:gd name="T36" fmla="*/ 72 w 72"/>
                <a:gd name="T37" fmla="*/ 64 h 64"/>
                <a:gd name="T38" fmla="*/ 64 w 72"/>
                <a:gd name="T39" fmla="*/ 64 h 64"/>
                <a:gd name="T40" fmla="*/ 56 w 72"/>
                <a:gd name="T41" fmla="*/ 64 h 64"/>
                <a:gd name="T42" fmla="*/ 48 w 72"/>
                <a:gd name="T43" fmla="*/ 64 h 64"/>
                <a:gd name="T44" fmla="*/ 32 w 72"/>
                <a:gd name="T45" fmla="*/ 64 h 64"/>
                <a:gd name="T46" fmla="*/ 24 w 72"/>
                <a:gd name="T47" fmla="*/ 64 h 64"/>
                <a:gd name="T48" fmla="*/ 16 w 72"/>
                <a:gd name="T49" fmla="*/ 64 h 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64"/>
                <a:gd name="T77" fmla="*/ 72 w 72"/>
                <a:gd name="T78" fmla="*/ 64 h 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64">
                  <a:moveTo>
                    <a:pt x="16" y="64"/>
                  </a:moveTo>
                  <a:lnTo>
                    <a:pt x="8" y="64"/>
                  </a:lnTo>
                  <a:lnTo>
                    <a:pt x="0" y="64"/>
                  </a:lnTo>
                  <a:lnTo>
                    <a:pt x="0" y="56"/>
                  </a:lnTo>
                  <a:lnTo>
                    <a:pt x="8" y="48"/>
                  </a:lnTo>
                  <a:lnTo>
                    <a:pt x="8" y="40"/>
                  </a:lnTo>
                  <a:lnTo>
                    <a:pt x="16" y="32"/>
                  </a:lnTo>
                  <a:lnTo>
                    <a:pt x="16" y="24"/>
                  </a:lnTo>
                  <a:lnTo>
                    <a:pt x="32" y="8"/>
                  </a:lnTo>
                  <a:lnTo>
                    <a:pt x="32" y="0"/>
                  </a:lnTo>
                  <a:lnTo>
                    <a:pt x="40" y="0"/>
                  </a:lnTo>
                  <a:lnTo>
                    <a:pt x="32" y="16"/>
                  </a:lnTo>
                  <a:lnTo>
                    <a:pt x="32" y="32"/>
                  </a:lnTo>
                  <a:lnTo>
                    <a:pt x="40" y="40"/>
                  </a:lnTo>
                  <a:lnTo>
                    <a:pt x="48" y="40"/>
                  </a:lnTo>
                  <a:lnTo>
                    <a:pt x="56" y="40"/>
                  </a:lnTo>
                  <a:lnTo>
                    <a:pt x="64" y="40"/>
                  </a:lnTo>
                  <a:lnTo>
                    <a:pt x="64" y="48"/>
                  </a:lnTo>
                  <a:lnTo>
                    <a:pt x="72" y="64"/>
                  </a:lnTo>
                  <a:lnTo>
                    <a:pt x="64" y="64"/>
                  </a:lnTo>
                  <a:lnTo>
                    <a:pt x="56" y="64"/>
                  </a:lnTo>
                  <a:lnTo>
                    <a:pt x="48" y="64"/>
                  </a:lnTo>
                  <a:lnTo>
                    <a:pt x="32" y="64"/>
                  </a:lnTo>
                  <a:lnTo>
                    <a:pt x="24" y="64"/>
                  </a:lnTo>
                  <a:lnTo>
                    <a:pt x="16" y="6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3" name="Freeform 186"/>
            <p:cNvSpPr>
              <a:spLocks/>
            </p:cNvSpPr>
            <p:nvPr/>
          </p:nvSpPr>
          <p:spPr bwMode="auto">
            <a:xfrm>
              <a:off x="4525" y="2064"/>
              <a:ext cx="17" cy="8"/>
            </a:xfrm>
            <a:custGeom>
              <a:avLst/>
              <a:gdLst>
                <a:gd name="T0" fmla="*/ 18 w 16"/>
                <a:gd name="T1" fmla="*/ 8 h 8"/>
                <a:gd name="T2" fmla="*/ 10 w 16"/>
                <a:gd name="T3" fmla="*/ 8 h 8"/>
                <a:gd name="T4" fmla="*/ 0 w 16"/>
                <a:gd name="T5" fmla="*/ 8 h 8"/>
                <a:gd name="T6" fmla="*/ 0 w 16"/>
                <a:gd name="T7" fmla="*/ 0 h 8"/>
                <a:gd name="T8" fmla="*/ 10 w 16"/>
                <a:gd name="T9" fmla="*/ 0 h 8"/>
                <a:gd name="T10" fmla="*/ 18 w 16"/>
                <a:gd name="T11" fmla="*/ 8 h 8"/>
                <a:gd name="T12" fmla="*/ 0 60000 65536"/>
                <a:gd name="T13" fmla="*/ 0 60000 65536"/>
                <a:gd name="T14" fmla="*/ 0 60000 65536"/>
                <a:gd name="T15" fmla="*/ 0 60000 65536"/>
                <a:gd name="T16" fmla="*/ 0 60000 65536"/>
                <a:gd name="T17" fmla="*/ 0 60000 65536"/>
                <a:gd name="T18" fmla="*/ 0 w 16"/>
                <a:gd name="T19" fmla="*/ 0 h 8"/>
                <a:gd name="T20" fmla="*/ 16 w 16"/>
                <a:gd name="T21" fmla="*/ 8 h 8"/>
              </a:gdLst>
              <a:ahLst/>
              <a:cxnLst>
                <a:cxn ang="T12">
                  <a:pos x="T0" y="T1"/>
                </a:cxn>
                <a:cxn ang="T13">
                  <a:pos x="T2" y="T3"/>
                </a:cxn>
                <a:cxn ang="T14">
                  <a:pos x="T4" y="T5"/>
                </a:cxn>
                <a:cxn ang="T15">
                  <a:pos x="T6" y="T7"/>
                </a:cxn>
                <a:cxn ang="T16">
                  <a:pos x="T8" y="T9"/>
                </a:cxn>
                <a:cxn ang="T17">
                  <a:pos x="T10" y="T11"/>
                </a:cxn>
              </a:cxnLst>
              <a:rect l="T18" t="T19" r="T20" b="T21"/>
              <a:pathLst>
                <a:path w="16" h="8">
                  <a:moveTo>
                    <a:pt x="16" y="8"/>
                  </a:moveTo>
                  <a:lnTo>
                    <a:pt x="8" y="8"/>
                  </a:lnTo>
                  <a:lnTo>
                    <a:pt x="0" y="8"/>
                  </a:lnTo>
                  <a:lnTo>
                    <a:pt x="0" y="0"/>
                  </a:lnTo>
                  <a:lnTo>
                    <a:pt x="8" y="0"/>
                  </a:lnTo>
                  <a:lnTo>
                    <a:pt x="16"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4" name="Freeform 187"/>
            <p:cNvSpPr>
              <a:spLocks/>
            </p:cNvSpPr>
            <p:nvPr/>
          </p:nvSpPr>
          <p:spPr bwMode="auto">
            <a:xfrm>
              <a:off x="4549" y="2112"/>
              <a:ext cx="24" cy="8"/>
            </a:xfrm>
            <a:custGeom>
              <a:avLst/>
              <a:gdLst>
                <a:gd name="T0" fmla="*/ 16 w 24"/>
                <a:gd name="T1" fmla="*/ 8 h 8"/>
                <a:gd name="T2" fmla="*/ 8 w 24"/>
                <a:gd name="T3" fmla="*/ 8 h 8"/>
                <a:gd name="T4" fmla="*/ 0 w 24"/>
                <a:gd name="T5" fmla="*/ 8 h 8"/>
                <a:gd name="T6" fmla="*/ 0 w 24"/>
                <a:gd name="T7" fmla="*/ 0 h 8"/>
                <a:gd name="T8" fmla="*/ 8 w 24"/>
                <a:gd name="T9" fmla="*/ 0 h 8"/>
                <a:gd name="T10" fmla="*/ 16 w 24"/>
                <a:gd name="T11" fmla="*/ 0 h 8"/>
                <a:gd name="T12" fmla="*/ 24 w 24"/>
                <a:gd name="T13" fmla="*/ 0 h 8"/>
                <a:gd name="T14" fmla="*/ 16 w 24"/>
                <a:gd name="T15" fmla="*/ 0 h 8"/>
                <a:gd name="T16" fmla="*/ 16 w 24"/>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8"/>
                <a:gd name="T29" fmla="*/ 24 w 24"/>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8">
                  <a:moveTo>
                    <a:pt x="16" y="8"/>
                  </a:moveTo>
                  <a:lnTo>
                    <a:pt x="8" y="8"/>
                  </a:lnTo>
                  <a:lnTo>
                    <a:pt x="0" y="8"/>
                  </a:lnTo>
                  <a:lnTo>
                    <a:pt x="0" y="0"/>
                  </a:lnTo>
                  <a:lnTo>
                    <a:pt x="8" y="0"/>
                  </a:lnTo>
                  <a:lnTo>
                    <a:pt x="16" y="0"/>
                  </a:lnTo>
                  <a:lnTo>
                    <a:pt x="24" y="0"/>
                  </a:lnTo>
                  <a:lnTo>
                    <a:pt x="16" y="0"/>
                  </a:lnTo>
                  <a:lnTo>
                    <a:pt x="16"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5" name="Freeform 188"/>
            <p:cNvSpPr>
              <a:spLocks/>
            </p:cNvSpPr>
            <p:nvPr/>
          </p:nvSpPr>
          <p:spPr bwMode="auto">
            <a:xfrm>
              <a:off x="3349" y="1512"/>
              <a:ext cx="1496" cy="1920"/>
            </a:xfrm>
            <a:custGeom>
              <a:avLst/>
              <a:gdLst>
                <a:gd name="T0" fmla="*/ 1104 w 1496"/>
                <a:gd name="T1" fmla="*/ 1064 h 1920"/>
                <a:gd name="T2" fmla="*/ 1192 w 1496"/>
                <a:gd name="T3" fmla="*/ 1080 h 1920"/>
                <a:gd name="T4" fmla="*/ 1320 w 1496"/>
                <a:gd name="T5" fmla="*/ 1160 h 1920"/>
                <a:gd name="T6" fmla="*/ 1344 w 1496"/>
                <a:gd name="T7" fmla="*/ 1208 h 1920"/>
                <a:gd name="T8" fmla="*/ 1488 w 1496"/>
                <a:gd name="T9" fmla="*/ 1304 h 1920"/>
                <a:gd name="T10" fmla="*/ 1376 w 1496"/>
                <a:gd name="T11" fmla="*/ 1472 h 1920"/>
                <a:gd name="T12" fmla="*/ 1272 w 1496"/>
                <a:gd name="T13" fmla="*/ 1616 h 1920"/>
                <a:gd name="T14" fmla="*/ 1184 w 1496"/>
                <a:gd name="T15" fmla="*/ 1696 h 1920"/>
                <a:gd name="T16" fmla="*/ 1144 w 1496"/>
                <a:gd name="T17" fmla="*/ 1800 h 1920"/>
                <a:gd name="T18" fmla="*/ 1096 w 1496"/>
                <a:gd name="T19" fmla="*/ 1920 h 1920"/>
                <a:gd name="T20" fmla="*/ 1056 w 1496"/>
                <a:gd name="T21" fmla="*/ 1848 h 1920"/>
                <a:gd name="T22" fmla="*/ 1056 w 1496"/>
                <a:gd name="T23" fmla="*/ 1712 h 1920"/>
                <a:gd name="T24" fmla="*/ 1088 w 1496"/>
                <a:gd name="T25" fmla="*/ 1464 h 1920"/>
                <a:gd name="T26" fmla="*/ 1024 w 1496"/>
                <a:gd name="T27" fmla="*/ 1336 h 1920"/>
                <a:gd name="T28" fmla="*/ 1000 w 1496"/>
                <a:gd name="T29" fmla="*/ 1176 h 1920"/>
                <a:gd name="T30" fmla="*/ 944 w 1496"/>
                <a:gd name="T31" fmla="*/ 1088 h 1920"/>
                <a:gd name="T32" fmla="*/ 824 w 1496"/>
                <a:gd name="T33" fmla="*/ 1008 h 1920"/>
                <a:gd name="T34" fmla="*/ 664 w 1496"/>
                <a:gd name="T35" fmla="*/ 896 h 1920"/>
                <a:gd name="T36" fmla="*/ 624 w 1496"/>
                <a:gd name="T37" fmla="*/ 880 h 1920"/>
                <a:gd name="T38" fmla="*/ 592 w 1496"/>
                <a:gd name="T39" fmla="*/ 864 h 1920"/>
                <a:gd name="T40" fmla="*/ 496 w 1496"/>
                <a:gd name="T41" fmla="*/ 696 h 1920"/>
                <a:gd name="T42" fmla="*/ 488 w 1496"/>
                <a:gd name="T43" fmla="*/ 536 h 1920"/>
                <a:gd name="T44" fmla="*/ 408 w 1496"/>
                <a:gd name="T45" fmla="*/ 440 h 1920"/>
                <a:gd name="T46" fmla="*/ 312 w 1496"/>
                <a:gd name="T47" fmla="*/ 368 h 1920"/>
                <a:gd name="T48" fmla="*/ 160 w 1496"/>
                <a:gd name="T49" fmla="*/ 376 h 1920"/>
                <a:gd name="T50" fmla="*/ 112 w 1496"/>
                <a:gd name="T51" fmla="*/ 416 h 1920"/>
                <a:gd name="T52" fmla="*/ 96 w 1496"/>
                <a:gd name="T53" fmla="*/ 416 h 1920"/>
                <a:gd name="T54" fmla="*/ 64 w 1496"/>
                <a:gd name="T55" fmla="*/ 328 h 1920"/>
                <a:gd name="T56" fmla="*/ 48 w 1496"/>
                <a:gd name="T57" fmla="*/ 272 h 1920"/>
                <a:gd name="T58" fmla="*/ 24 w 1496"/>
                <a:gd name="T59" fmla="*/ 184 h 1920"/>
                <a:gd name="T60" fmla="*/ 40 w 1496"/>
                <a:gd name="T61" fmla="*/ 96 h 1920"/>
                <a:gd name="T62" fmla="*/ 144 w 1496"/>
                <a:gd name="T63" fmla="*/ 40 h 1920"/>
                <a:gd name="T64" fmla="*/ 288 w 1496"/>
                <a:gd name="T65" fmla="*/ 80 h 1920"/>
                <a:gd name="T66" fmla="*/ 432 w 1496"/>
                <a:gd name="T67" fmla="*/ 72 h 1920"/>
                <a:gd name="T68" fmla="*/ 504 w 1496"/>
                <a:gd name="T69" fmla="*/ 88 h 1920"/>
                <a:gd name="T70" fmla="*/ 640 w 1496"/>
                <a:gd name="T71" fmla="*/ 144 h 1920"/>
                <a:gd name="T72" fmla="*/ 696 w 1496"/>
                <a:gd name="T73" fmla="*/ 136 h 1920"/>
                <a:gd name="T74" fmla="*/ 776 w 1496"/>
                <a:gd name="T75" fmla="*/ 136 h 1920"/>
                <a:gd name="T76" fmla="*/ 824 w 1496"/>
                <a:gd name="T77" fmla="*/ 128 h 1920"/>
                <a:gd name="T78" fmla="*/ 824 w 1496"/>
                <a:gd name="T79" fmla="*/ 8 h 1920"/>
                <a:gd name="T80" fmla="*/ 880 w 1496"/>
                <a:gd name="T81" fmla="*/ 104 h 1920"/>
                <a:gd name="T82" fmla="*/ 928 w 1496"/>
                <a:gd name="T83" fmla="*/ 80 h 1920"/>
                <a:gd name="T84" fmla="*/ 936 w 1496"/>
                <a:gd name="T85" fmla="*/ 184 h 1920"/>
                <a:gd name="T86" fmla="*/ 872 w 1496"/>
                <a:gd name="T87" fmla="*/ 240 h 1920"/>
                <a:gd name="T88" fmla="*/ 824 w 1496"/>
                <a:gd name="T89" fmla="*/ 328 h 1920"/>
                <a:gd name="T90" fmla="*/ 920 w 1496"/>
                <a:gd name="T91" fmla="*/ 424 h 1920"/>
                <a:gd name="T92" fmla="*/ 1000 w 1496"/>
                <a:gd name="T93" fmla="*/ 448 h 1920"/>
                <a:gd name="T94" fmla="*/ 1016 w 1496"/>
                <a:gd name="T95" fmla="*/ 304 h 1920"/>
                <a:gd name="T96" fmla="*/ 1112 w 1496"/>
                <a:gd name="T97" fmla="*/ 376 h 1920"/>
                <a:gd name="T98" fmla="*/ 1200 w 1496"/>
                <a:gd name="T99" fmla="*/ 416 h 1920"/>
                <a:gd name="T100" fmla="*/ 1256 w 1496"/>
                <a:gd name="T101" fmla="*/ 488 h 1920"/>
                <a:gd name="T102" fmla="*/ 1096 w 1496"/>
                <a:gd name="T103" fmla="*/ 592 h 1920"/>
                <a:gd name="T104" fmla="*/ 1200 w 1496"/>
                <a:gd name="T105" fmla="*/ 608 h 1920"/>
                <a:gd name="T106" fmla="*/ 1112 w 1496"/>
                <a:gd name="T107" fmla="*/ 632 h 1920"/>
                <a:gd name="T108" fmla="*/ 1040 w 1496"/>
                <a:gd name="T109" fmla="*/ 720 h 1920"/>
                <a:gd name="T110" fmla="*/ 976 w 1496"/>
                <a:gd name="T111" fmla="*/ 904 h 1920"/>
                <a:gd name="T112" fmla="*/ 888 w 1496"/>
                <a:gd name="T113" fmla="*/ 840 h 1920"/>
                <a:gd name="T114" fmla="*/ 824 w 1496"/>
                <a:gd name="T115" fmla="*/ 984 h 1920"/>
                <a:gd name="T116" fmla="*/ 904 w 1496"/>
                <a:gd name="T117" fmla="*/ 1016 h 1920"/>
                <a:gd name="T118" fmla="*/ 1008 w 1496"/>
                <a:gd name="T119" fmla="*/ 1088 h 19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96"/>
                <a:gd name="T181" fmla="*/ 0 h 1920"/>
                <a:gd name="T182" fmla="*/ 1496 w 1496"/>
                <a:gd name="T183" fmla="*/ 1920 h 19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96" h="1920">
                  <a:moveTo>
                    <a:pt x="1040" y="1072"/>
                  </a:moveTo>
                  <a:lnTo>
                    <a:pt x="1048" y="1072"/>
                  </a:lnTo>
                  <a:lnTo>
                    <a:pt x="1056" y="1064"/>
                  </a:lnTo>
                  <a:lnTo>
                    <a:pt x="1064" y="1064"/>
                  </a:lnTo>
                  <a:lnTo>
                    <a:pt x="1064" y="1056"/>
                  </a:lnTo>
                  <a:lnTo>
                    <a:pt x="1072" y="1048"/>
                  </a:lnTo>
                  <a:lnTo>
                    <a:pt x="1080" y="1056"/>
                  </a:lnTo>
                  <a:lnTo>
                    <a:pt x="1072" y="1064"/>
                  </a:lnTo>
                  <a:lnTo>
                    <a:pt x="1072" y="1072"/>
                  </a:lnTo>
                  <a:lnTo>
                    <a:pt x="1072" y="1080"/>
                  </a:lnTo>
                  <a:lnTo>
                    <a:pt x="1080" y="1088"/>
                  </a:lnTo>
                  <a:lnTo>
                    <a:pt x="1088" y="1080"/>
                  </a:lnTo>
                  <a:lnTo>
                    <a:pt x="1088" y="1072"/>
                  </a:lnTo>
                  <a:lnTo>
                    <a:pt x="1080" y="1072"/>
                  </a:lnTo>
                  <a:lnTo>
                    <a:pt x="1088" y="1064"/>
                  </a:lnTo>
                  <a:lnTo>
                    <a:pt x="1104" y="1064"/>
                  </a:lnTo>
                  <a:lnTo>
                    <a:pt x="1096" y="1056"/>
                  </a:lnTo>
                  <a:lnTo>
                    <a:pt x="1104" y="1048"/>
                  </a:lnTo>
                  <a:lnTo>
                    <a:pt x="1112" y="1048"/>
                  </a:lnTo>
                  <a:lnTo>
                    <a:pt x="1120" y="1056"/>
                  </a:lnTo>
                  <a:lnTo>
                    <a:pt x="1112" y="1056"/>
                  </a:lnTo>
                  <a:lnTo>
                    <a:pt x="1112" y="1064"/>
                  </a:lnTo>
                  <a:lnTo>
                    <a:pt x="1120" y="1072"/>
                  </a:lnTo>
                  <a:lnTo>
                    <a:pt x="1128" y="1072"/>
                  </a:lnTo>
                  <a:lnTo>
                    <a:pt x="1136" y="1072"/>
                  </a:lnTo>
                  <a:lnTo>
                    <a:pt x="1144" y="1072"/>
                  </a:lnTo>
                  <a:lnTo>
                    <a:pt x="1152" y="1080"/>
                  </a:lnTo>
                  <a:lnTo>
                    <a:pt x="1160" y="1072"/>
                  </a:lnTo>
                  <a:lnTo>
                    <a:pt x="1168" y="1072"/>
                  </a:lnTo>
                  <a:lnTo>
                    <a:pt x="1176" y="1072"/>
                  </a:lnTo>
                  <a:lnTo>
                    <a:pt x="1184" y="1072"/>
                  </a:lnTo>
                  <a:lnTo>
                    <a:pt x="1192" y="1080"/>
                  </a:lnTo>
                  <a:lnTo>
                    <a:pt x="1200" y="1088"/>
                  </a:lnTo>
                  <a:lnTo>
                    <a:pt x="1200" y="1096"/>
                  </a:lnTo>
                  <a:lnTo>
                    <a:pt x="1216" y="1104"/>
                  </a:lnTo>
                  <a:lnTo>
                    <a:pt x="1224" y="1104"/>
                  </a:lnTo>
                  <a:lnTo>
                    <a:pt x="1232" y="1112"/>
                  </a:lnTo>
                  <a:lnTo>
                    <a:pt x="1232" y="1120"/>
                  </a:lnTo>
                  <a:lnTo>
                    <a:pt x="1240" y="1120"/>
                  </a:lnTo>
                  <a:lnTo>
                    <a:pt x="1248" y="1128"/>
                  </a:lnTo>
                  <a:lnTo>
                    <a:pt x="1256" y="1120"/>
                  </a:lnTo>
                  <a:lnTo>
                    <a:pt x="1264" y="1120"/>
                  </a:lnTo>
                  <a:lnTo>
                    <a:pt x="1272" y="1120"/>
                  </a:lnTo>
                  <a:lnTo>
                    <a:pt x="1288" y="1128"/>
                  </a:lnTo>
                  <a:lnTo>
                    <a:pt x="1296" y="1136"/>
                  </a:lnTo>
                  <a:lnTo>
                    <a:pt x="1304" y="1136"/>
                  </a:lnTo>
                  <a:lnTo>
                    <a:pt x="1304" y="1144"/>
                  </a:lnTo>
                  <a:lnTo>
                    <a:pt x="1320" y="1160"/>
                  </a:lnTo>
                  <a:lnTo>
                    <a:pt x="1320" y="1168"/>
                  </a:lnTo>
                  <a:lnTo>
                    <a:pt x="1320" y="1176"/>
                  </a:lnTo>
                  <a:lnTo>
                    <a:pt x="1320" y="1184"/>
                  </a:lnTo>
                  <a:lnTo>
                    <a:pt x="1312" y="1192"/>
                  </a:lnTo>
                  <a:lnTo>
                    <a:pt x="1304" y="1208"/>
                  </a:lnTo>
                  <a:lnTo>
                    <a:pt x="1312" y="1200"/>
                  </a:lnTo>
                  <a:lnTo>
                    <a:pt x="1320" y="1200"/>
                  </a:lnTo>
                  <a:lnTo>
                    <a:pt x="1320" y="1192"/>
                  </a:lnTo>
                  <a:lnTo>
                    <a:pt x="1328" y="1192"/>
                  </a:lnTo>
                  <a:lnTo>
                    <a:pt x="1336" y="1192"/>
                  </a:lnTo>
                  <a:lnTo>
                    <a:pt x="1336" y="1200"/>
                  </a:lnTo>
                  <a:lnTo>
                    <a:pt x="1328" y="1208"/>
                  </a:lnTo>
                  <a:lnTo>
                    <a:pt x="1320" y="1208"/>
                  </a:lnTo>
                  <a:lnTo>
                    <a:pt x="1328" y="1208"/>
                  </a:lnTo>
                  <a:lnTo>
                    <a:pt x="1336" y="1208"/>
                  </a:lnTo>
                  <a:lnTo>
                    <a:pt x="1344" y="1208"/>
                  </a:lnTo>
                  <a:lnTo>
                    <a:pt x="1344" y="1200"/>
                  </a:lnTo>
                  <a:lnTo>
                    <a:pt x="1368" y="1200"/>
                  </a:lnTo>
                  <a:lnTo>
                    <a:pt x="1384" y="1216"/>
                  </a:lnTo>
                  <a:lnTo>
                    <a:pt x="1384" y="1224"/>
                  </a:lnTo>
                  <a:lnTo>
                    <a:pt x="1392" y="1224"/>
                  </a:lnTo>
                  <a:lnTo>
                    <a:pt x="1400" y="1224"/>
                  </a:lnTo>
                  <a:lnTo>
                    <a:pt x="1416" y="1224"/>
                  </a:lnTo>
                  <a:lnTo>
                    <a:pt x="1424" y="1224"/>
                  </a:lnTo>
                  <a:lnTo>
                    <a:pt x="1448" y="1232"/>
                  </a:lnTo>
                  <a:lnTo>
                    <a:pt x="1464" y="1240"/>
                  </a:lnTo>
                  <a:lnTo>
                    <a:pt x="1472" y="1248"/>
                  </a:lnTo>
                  <a:lnTo>
                    <a:pt x="1488" y="1256"/>
                  </a:lnTo>
                  <a:lnTo>
                    <a:pt x="1496" y="1272"/>
                  </a:lnTo>
                  <a:lnTo>
                    <a:pt x="1496" y="1288"/>
                  </a:lnTo>
                  <a:lnTo>
                    <a:pt x="1496" y="1296"/>
                  </a:lnTo>
                  <a:lnTo>
                    <a:pt x="1488" y="1304"/>
                  </a:lnTo>
                  <a:lnTo>
                    <a:pt x="1472" y="1320"/>
                  </a:lnTo>
                  <a:lnTo>
                    <a:pt x="1464" y="1328"/>
                  </a:lnTo>
                  <a:lnTo>
                    <a:pt x="1456" y="1336"/>
                  </a:lnTo>
                  <a:lnTo>
                    <a:pt x="1448" y="1352"/>
                  </a:lnTo>
                  <a:lnTo>
                    <a:pt x="1448" y="1360"/>
                  </a:lnTo>
                  <a:lnTo>
                    <a:pt x="1448" y="1376"/>
                  </a:lnTo>
                  <a:lnTo>
                    <a:pt x="1448" y="1400"/>
                  </a:lnTo>
                  <a:lnTo>
                    <a:pt x="1440" y="1416"/>
                  </a:lnTo>
                  <a:lnTo>
                    <a:pt x="1432" y="1432"/>
                  </a:lnTo>
                  <a:lnTo>
                    <a:pt x="1432" y="1440"/>
                  </a:lnTo>
                  <a:lnTo>
                    <a:pt x="1424" y="1456"/>
                  </a:lnTo>
                  <a:lnTo>
                    <a:pt x="1416" y="1456"/>
                  </a:lnTo>
                  <a:lnTo>
                    <a:pt x="1400" y="1456"/>
                  </a:lnTo>
                  <a:lnTo>
                    <a:pt x="1392" y="1456"/>
                  </a:lnTo>
                  <a:lnTo>
                    <a:pt x="1384" y="1464"/>
                  </a:lnTo>
                  <a:lnTo>
                    <a:pt x="1376" y="1472"/>
                  </a:lnTo>
                  <a:lnTo>
                    <a:pt x="1368" y="1472"/>
                  </a:lnTo>
                  <a:lnTo>
                    <a:pt x="1360" y="1472"/>
                  </a:lnTo>
                  <a:lnTo>
                    <a:pt x="1344" y="1488"/>
                  </a:lnTo>
                  <a:lnTo>
                    <a:pt x="1336" y="1504"/>
                  </a:lnTo>
                  <a:lnTo>
                    <a:pt x="1344" y="1512"/>
                  </a:lnTo>
                  <a:lnTo>
                    <a:pt x="1336" y="1528"/>
                  </a:lnTo>
                  <a:lnTo>
                    <a:pt x="1328" y="1536"/>
                  </a:lnTo>
                  <a:lnTo>
                    <a:pt x="1328" y="1544"/>
                  </a:lnTo>
                  <a:lnTo>
                    <a:pt x="1320" y="1552"/>
                  </a:lnTo>
                  <a:lnTo>
                    <a:pt x="1320" y="1560"/>
                  </a:lnTo>
                  <a:lnTo>
                    <a:pt x="1312" y="1568"/>
                  </a:lnTo>
                  <a:lnTo>
                    <a:pt x="1304" y="1576"/>
                  </a:lnTo>
                  <a:lnTo>
                    <a:pt x="1296" y="1592"/>
                  </a:lnTo>
                  <a:lnTo>
                    <a:pt x="1288" y="1600"/>
                  </a:lnTo>
                  <a:lnTo>
                    <a:pt x="1288" y="1608"/>
                  </a:lnTo>
                  <a:lnTo>
                    <a:pt x="1272" y="1616"/>
                  </a:lnTo>
                  <a:lnTo>
                    <a:pt x="1264" y="1616"/>
                  </a:lnTo>
                  <a:lnTo>
                    <a:pt x="1248" y="1616"/>
                  </a:lnTo>
                  <a:lnTo>
                    <a:pt x="1232" y="1608"/>
                  </a:lnTo>
                  <a:lnTo>
                    <a:pt x="1232" y="1600"/>
                  </a:lnTo>
                  <a:lnTo>
                    <a:pt x="1232" y="1616"/>
                  </a:lnTo>
                  <a:lnTo>
                    <a:pt x="1240" y="1632"/>
                  </a:lnTo>
                  <a:lnTo>
                    <a:pt x="1248" y="1640"/>
                  </a:lnTo>
                  <a:lnTo>
                    <a:pt x="1248" y="1648"/>
                  </a:lnTo>
                  <a:lnTo>
                    <a:pt x="1240" y="1664"/>
                  </a:lnTo>
                  <a:lnTo>
                    <a:pt x="1232" y="1664"/>
                  </a:lnTo>
                  <a:lnTo>
                    <a:pt x="1216" y="1672"/>
                  </a:lnTo>
                  <a:lnTo>
                    <a:pt x="1208" y="1672"/>
                  </a:lnTo>
                  <a:lnTo>
                    <a:pt x="1200" y="1672"/>
                  </a:lnTo>
                  <a:lnTo>
                    <a:pt x="1192" y="1672"/>
                  </a:lnTo>
                  <a:lnTo>
                    <a:pt x="1184" y="1680"/>
                  </a:lnTo>
                  <a:lnTo>
                    <a:pt x="1184" y="1696"/>
                  </a:lnTo>
                  <a:lnTo>
                    <a:pt x="1184" y="1704"/>
                  </a:lnTo>
                  <a:lnTo>
                    <a:pt x="1176" y="1712"/>
                  </a:lnTo>
                  <a:lnTo>
                    <a:pt x="1168" y="1704"/>
                  </a:lnTo>
                  <a:lnTo>
                    <a:pt x="1160" y="1704"/>
                  </a:lnTo>
                  <a:lnTo>
                    <a:pt x="1152" y="1720"/>
                  </a:lnTo>
                  <a:lnTo>
                    <a:pt x="1160" y="1728"/>
                  </a:lnTo>
                  <a:lnTo>
                    <a:pt x="1160" y="1736"/>
                  </a:lnTo>
                  <a:lnTo>
                    <a:pt x="1160" y="1744"/>
                  </a:lnTo>
                  <a:lnTo>
                    <a:pt x="1152" y="1752"/>
                  </a:lnTo>
                  <a:lnTo>
                    <a:pt x="1144" y="1760"/>
                  </a:lnTo>
                  <a:lnTo>
                    <a:pt x="1144" y="1768"/>
                  </a:lnTo>
                  <a:lnTo>
                    <a:pt x="1136" y="1768"/>
                  </a:lnTo>
                  <a:lnTo>
                    <a:pt x="1128" y="1784"/>
                  </a:lnTo>
                  <a:lnTo>
                    <a:pt x="1136" y="1792"/>
                  </a:lnTo>
                  <a:lnTo>
                    <a:pt x="1144" y="1792"/>
                  </a:lnTo>
                  <a:lnTo>
                    <a:pt x="1144" y="1800"/>
                  </a:lnTo>
                  <a:lnTo>
                    <a:pt x="1144" y="1808"/>
                  </a:lnTo>
                  <a:lnTo>
                    <a:pt x="1144" y="1816"/>
                  </a:lnTo>
                  <a:lnTo>
                    <a:pt x="1128" y="1824"/>
                  </a:lnTo>
                  <a:lnTo>
                    <a:pt x="1120" y="1832"/>
                  </a:lnTo>
                  <a:lnTo>
                    <a:pt x="1120" y="1840"/>
                  </a:lnTo>
                  <a:lnTo>
                    <a:pt x="1112" y="1848"/>
                  </a:lnTo>
                  <a:lnTo>
                    <a:pt x="1112" y="1856"/>
                  </a:lnTo>
                  <a:lnTo>
                    <a:pt x="1112" y="1864"/>
                  </a:lnTo>
                  <a:lnTo>
                    <a:pt x="1112" y="1880"/>
                  </a:lnTo>
                  <a:lnTo>
                    <a:pt x="1112" y="1888"/>
                  </a:lnTo>
                  <a:lnTo>
                    <a:pt x="1104" y="1896"/>
                  </a:lnTo>
                  <a:lnTo>
                    <a:pt x="1096" y="1896"/>
                  </a:lnTo>
                  <a:lnTo>
                    <a:pt x="1096" y="1904"/>
                  </a:lnTo>
                  <a:lnTo>
                    <a:pt x="1104" y="1912"/>
                  </a:lnTo>
                  <a:lnTo>
                    <a:pt x="1096" y="1912"/>
                  </a:lnTo>
                  <a:lnTo>
                    <a:pt x="1096" y="1920"/>
                  </a:lnTo>
                  <a:lnTo>
                    <a:pt x="1088" y="1920"/>
                  </a:lnTo>
                  <a:lnTo>
                    <a:pt x="1080" y="1912"/>
                  </a:lnTo>
                  <a:lnTo>
                    <a:pt x="1080" y="1904"/>
                  </a:lnTo>
                  <a:lnTo>
                    <a:pt x="1088" y="1904"/>
                  </a:lnTo>
                  <a:lnTo>
                    <a:pt x="1080" y="1896"/>
                  </a:lnTo>
                  <a:lnTo>
                    <a:pt x="1072" y="1896"/>
                  </a:lnTo>
                  <a:lnTo>
                    <a:pt x="1064" y="1896"/>
                  </a:lnTo>
                  <a:lnTo>
                    <a:pt x="1056" y="1896"/>
                  </a:lnTo>
                  <a:lnTo>
                    <a:pt x="1048" y="1896"/>
                  </a:lnTo>
                  <a:lnTo>
                    <a:pt x="1048" y="1888"/>
                  </a:lnTo>
                  <a:lnTo>
                    <a:pt x="1056" y="1888"/>
                  </a:lnTo>
                  <a:lnTo>
                    <a:pt x="1056" y="1880"/>
                  </a:lnTo>
                  <a:lnTo>
                    <a:pt x="1056" y="1872"/>
                  </a:lnTo>
                  <a:lnTo>
                    <a:pt x="1048" y="1864"/>
                  </a:lnTo>
                  <a:lnTo>
                    <a:pt x="1048" y="1856"/>
                  </a:lnTo>
                  <a:lnTo>
                    <a:pt x="1056" y="1848"/>
                  </a:lnTo>
                  <a:lnTo>
                    <a:pt x="1048" y="1832"/>
                  </a:lnTo>
                  <a:lnTo>
                    <a:pt x="1048" y="1816"/>
                  </a:lnTo>
                  <a:lnTo>
                    <a:pt x="1048" y="1808"/>
                  </a:lnTo>
                  <a:lnTo>
                    <a:pt x="1048" y="1800"/>
                  </a:lnTo>
                  <a:lnTo>
                    <a:pt x="1040" y="1800"/>
                  </a:lnTo>
                  <a:lnTo>
                    <a:pt x="1040" y="1792"/>
                  </a:lnTo>
                  <a:lnTo>
                    <a:pt x="1048" y="1784"/>
                  </a:lnTo>
                  <a:lnTo>
                    <a:pt x="1056" y="1784"/>
                  </a:lnTo>
                  <a:lnTo>
                    <a:pt x="1056" y="1768"/>
                  </a:lnTo>
                  <a:lnTo>
                    <a:pt x="1064" y="1768"/>
                  </a:lnTo>
                  <a:lnTo>
                    <a:pt x="1064" y="1760"/>
                  </a:lnTo>
                  <a:lnTo>
                    <a:pt x="1064" y="1744"/>
                  </a:lnTo>
                  <a:lnTo>
                    <a:pt x="1072" y="1728"/>
                  </a:lnTo>
                  <a:lnTo>
                    <a:pt x="1072" y="1720"/>
                  </a:lnTo>
                  <a:lnTo>
                    <a:pt x="1064" y="1712"/>
                  </a:lnTo>
                  <a:lnTo>
                    <a:pt x="1056" y="1712"/>
                  </a:lnTo>
                  <a:lnTo>
                    <a:pt x="1056" y="1704"/>
                  </a:lnTo>
                  <a:lnTo>
                    <a:pt x="1056" y="1680"/>
                  </a:lnTo>
                  <a:lnTo>
                    <a:pt x="1064" y="1664"/>
                  </a:lnTo>
                  <a:lnTo>
                    <a:pt x="1064" y="1648"/>
                  </a:lnTo>
                  <a:lnTo>
                    <a:pt x="1064" y="1640"/>
                  </a:lnTo>
                  <a:lnTo>
                    <a:pt x="1072" y="1624"/>
                  </a:lnTo>
                  <a:lnTo>
                    <a:pt x="1072" y="1608"/>
                  </a:lnTo>
                  <a:lnTo>
                    <a:pt x="1080" y="1600"/>
                  </a:lnTo>
                  <a:lnTo>
                    <a:pt x="1080" y="1584"/>
                  </a:lnTo>
                  <a:lnTo>
                    <a:pt x="1080" y="1560"/>
                  </a:lnTo>
                  <a:lnTo>
                    <a:pt x="1088" y="1536"/>
                  </a:lnTo>
                  <a:lnTo>
                    <a:pt x="1088" y="1520"/>
                  </a:lnTo>
                  <a:lnTo>
                    <a:pt x="1088" y="1504"/>
                  </a:lnTo>
                  <a:lnTo>
                    <a:pt x="1096" y="1488"/>
                  </a:lnTo>
                  <a:lnTo>
                    <a:pt x="1088" y="1480"/>
                  </a:lnTo>
                  <a:lnTo>
                    <a:pt x="1088" y="1464"/>
                  </a:lnTo>
                  <a:lnTo>
                    <a:pt x="1096" y="1464"/>
                  </a:lnTo>
                  <a:lnTo>
                    <a:pt x="1096" y="1456"/>
                  </a:lnTo>
                  <a:lnTo>
                    <a:pt x="1096" y="1448"/>
                  </a:lnTo>
                  <a:lnTo>
                    <a:pt x="1096" y="1432"/>
                  </a:lnTo>
                  <a:lnTo>
                    <a:pt x="1096" y="1424"/>
                  </a:lnTo>
                  <a:lnTo>
                    <a:pt x="1096" y="1416"/>
                  </a:lnTo>
                  <a:lnTo>
                    <a:pt x="1088" y="1400"/>
                  </a:lnTo>
                  <a:lnTo>
                    <a:pt x="1080" y="1392"/>
                  </a:lnTo>
                  <a:lnTo>
                    <a:pt x="1064" y="1384"/>
                  </a:lnTo>
                  <a:lnTo>
                    <a:pt x="1056" y="1376"/>
                  </a:lnTo>
                  <a:lnTo>
                    <a:pt x="1048" y="1376"/>
                  </a:lnTo>
                  <a:lnTo>
                    <a:pt x="1040" y="1368"/>
                  </a:lnTo>
                  <a:lnTo>
                    <a:pt x="1032" y="1360"/>
                  </a:lnTo>
                  <a:lnTo>
                    <a:pt x="1024" y="1352"/>
                  </a:lnTo>
                  <a:lnTo>
                    <a:pt x="1032" y="1344"/>
                  </a:lnTo>
                  <a:lnTo>
                    <a:pt x="1024" y="1336"/>
                  </a:lnTo>
                  <a:lnTo>
                    <a:pt x="1016" y="1320"/>
                  </a:lnTo>
                  <a:lnTo>
                    <a:pt x="1008" y="1296"/>
                  </a:lnTo>
                  <a:lnTo>
                    <a:pt x="1000" y="1280"/>
                  </a:lnTo>
                  <a:lnTo>
                    <a:pt x="992" y="1272"/>
                  </a:lnTo>
                  <a:lnTo>
                    <a:pt x="976" y="1264"/>
                  </a:lnTo>
                  <a:lnTo>
                    <a:pt x="976" y="1248"/>
                  </a:lnTo>
                  <a:lnTo>
                    <a:pt x="976" y="1240"/>
                  </a:lnTo>
                  <a:lnTo>
                    <a:pt x="984" y="1232"/>
                  </a:lnTo>
                  <a:lnTo>
                    <a:pt x="984" y="1224"/>
                  </a:lnTo>
                  <a:lnTo>
                    <a:pt x="976" y="1224"/>
                  </a:lnTo>
                  <a:lnTo>
                    <a:pt x="976" y="1216"/>
                  </a:lnTo>
                  <a:lnTo>
                    <a:pt x="976" y="1208"/>
                  </a:lnTo>
                  <a:lnTo>
                    <a:pt x="976" y="1200"/>
                  </a:lnTo>
                  <a:lnTo>
                    <a:pt x="984" y="1192"/>
                  </a:lnTo>
                  <a:lnTo>
                    <a:pt x="992" y="1176"/>
                  </a:lnTo>
                  <a:lnTo>
                    <a:pt x="1000" y="1176"/>
                  </a:lnTo>
                  <a:lnTo>
                    <a:pt x="1008" y="1168"/>
                  </a:lnTo>
                  <a:lnTo>
                    <a:pt x="1016" y="1152"/>
                  </a:lnTo>
                  <a:lnTo>
                    <a:pt x="1016" y="1136"/>
                  </a:lnTo>
                  <a:lnTo>
                    <a:pt x="1016" y="1120"/>
                  </a:lnTo>
                  <a:lnTo>
                    <a:pt x="1008" y="1112"/>
                  </a:lnTo>
                  <a:lnTo>
                    <a:pt x="1000" y="1104"/>
                  </a:lnTo>
                  <a:lnTo>
                    <a:pt x="1000" y="1096"/>
                  </a:lnTo>
                  <a:lnTo>
                    <a:pt x="992" y="1096"/>
                  </a:lnTo>
                  <a:lnTo>
                    <a:pt x="984" y="1096"/>
                  </a:lnTo>
                  <a:lnTo>
                    <a:pt x="984" y="1104"/>
                  </a:lnTo>
                  <a:lnTo>
                    <a:pt x="976" y="1112"/>
                  </a:lnTo>
                  <a:lnTo>
                    <a:pt x="976" y="1104"/>
                  </a:lnTo>
                  <a:lnTo>
                    <a:pt x="968" y="1096"/>
                  </a:lnTo>
                  <a:lnTo>
                    <a:pt x="960" y="1096"/>
                  </a:lnTo>
                  <a:lnTo>
                    <a:pt x="952" y="1096"/>
                  </a:lnTo>
                  <a:lnTo>
                    <a:pt x="944" y="1088"/>
                  </a:lnTo>
                  <a:lnTo>
                    <a:pt x="936" y="1088"/>
                  </a:lnTo>
                  <a:lnTo>
                    <a:pt x="928" y="1080"/>
                  </a:lnTo>
                  <a:lnTo>
                    <a:pt x="920" y="1072"/>
                  </a:lnTo>
                  <a:lnTo>
                    <a:pt x="920" y="1064"/>
                  </a:lnTo>
                  <a:lnTo>
                    <a:pt x="920" y="1056"/>
                  </a:lnTo>
                  <a:lnTo>
                    <a:pt x="912" y="1056"/>
                  </a:lnTo>
                  <a:lnTo>
                    <a:pt x="896" y="1048"/>
                  </a:lnTo>
                  <a:lnTo>
                    <a:pt x="888" y="1040"/>
                  </a:lnTo>
                  <a:lnTo>
                    <a:pt x="880" y="1040"/>
                  </a:lnTo>
                  <a:lnTo>
                    <a:pt x="872" y="1032"/>
                  </a:lnTo>
                  <a:lnTo>
                    <a:pt x="864" y="1032"/>
                  </a:lnTo>
                  <a:lnTo>
                    <a:pt x="856" y="1032"/>
                  </a:lnTo>
                  <a:lnTo>
                    <a:pt x="848" y="1032"/>
                  </a:lnTo>
                  <a:lnTo>
                    <a:pt x="848" y="1024"/>
                  </a:lnTo>
                  <a:lnTo>
                    <a:pt x="832" y="1016"/>
                  </a:lnTo>
                  <a:lnTo>
                    <a:pt x="824" y="1008"/>
                  </a:lnTo>
                  <a:lnTo>
                    <a:pt x="808" y="1008"/>
                  </a:lnTo>
                  <a:lnTo>
                    <a:pt x="792" y="1008"/>
                  </a:lnTo>
                  <a:lnTo>
                    <a:pt x="776" y="1008"/>
                  </a:lnTo>
                  <a:lnTo>
                    <a:pt x="768" y="1000"/>
                  </a:lnTo>
                  <a:lnTo>
                    <a:pt x="752" y="992"/>
                  </a:lnTo>
                  <a:lnTo>
                    <a:pt x="736" y="984"/>
                  </a:lnTo>
                  <a:lnTo>
                    <a:pt x="728" y="984"/>
                  </a:lnTo>
                  <a:lnTo>
                    <a:pt x="720" y="976"/>
                  </a:lnTo>
                  <a:lnTo>
                    <a:pt x="704" y="968"/>
                  </a:lnTo>
                  <a:lnTo>
                    <a:pt x="704" y="960"/>
                  </a:lnTo>
                  <a:lnTo>
                    <a:pt x="704" y="944"/>
                  </a:lnTo>
                  <a:lnTo>
                    <a:pt x="696" y="936"/>
                  </a:lnTo>
                  <a:lnTo>
                    <a:pt x="696" y="928"/>
                  </a:lnTo>
                  <a:lnTo>
                    <a:pt x="688" y="920"/>
                  </a:lnTo>
                  <a:lnTo>
                    <a:pt x="672" y="912"/>
                  </a:lnTo>
                  <a:lnTo>
                    <a:pt x="664" y="896"/>
                  </a:lnTo>
                  <a:lnTo>
                    <a:pt x="656" y="880"/>
                  </a:lnTo>
                  <a:lnTo>
                    <a:pt x="640" y="872"/>
                  </a:lnTo>
                  <a:lnTo>
                    <a:pt x="632" y="864"/>
                  </a:lnTo>
                  <a:lnTo>
                    <a:pt x="624" y="848"/>
                  </a:lnTo>
                  <a:lnTo>
                    <a:pt x="616" y="832"/>
                  </a:lnTo>
                  <a:lnTo>
                    <a:pt x="616" y="824"/>
                  </a:lnTo>
                  <a:lnTo>
                    <a:pt x="608" y="816"/>
                  </a:lnTo>
                  <a:lnTo>
                    <a:pt x="600" y="816"/>
                  </a:lnTo>
                  <a:lnTo>
                    <a:pt x="592" y="816"/>
                  </a:lnTo>
                  <a:lnTo>
                    <a:pt x="600" y="824"/>
                  </a:lnTo>
                  <a:lnTo>
                    <a:pt x="600" y="832"/>
                  </a:lnTo>
                  <a:lnTo>
                    <a:pt x="608" y="840"/>
                  </a:lnTo>
                  <a:lnTo>
                    <a:pt x="616" y="856"/>
                  </a:lnTo>
                  <a:lnTo>
                    <a:pt x="616" y="872"/>
                  </a:lnTo>
                  <a:lnTo>
                    <a:pt x="624" y="872"/>
                  </a:lnTo>
                  <a:lnTo>
                    <a:pt x="624" y="880"/>
                  </a:lnTo>
                  <a:lnTo>
                    <a:pt x="632" y="888"/>
                  </a:lnTo>
                  <a:lnTo>
                    <a:pt x="640" y="888"/>
                  </a:lnTo>
                  <a:lnTo>
                    <a:pt x="640" y="904"/>
                  </a:lnTo>
                  <a:lnTo>
                    <a:pt x="648" y="912"/>
                  </a:lnTo>
                  <a:lnTo>
                    <a:pt x="656" y="920"/>
                  </a:lnTo>
                  <a:lnTo>
                    <a:pt x="656" y="928"/>
                  </a:lnTo>
                  <a:lnTo>
                    <a:pt x="648" y="928"/>
                  </a:lnTo>
                  <a:lnTo>
                    <a:pt x="640" y="920"/>
                  </a:lnTo>
                  <a:lnTo>
                    <a:pt x="632" y="912"/>
                  </a:lnTo>
                  <a:lnTo>
                    <a:pt x="624" y="912"/>
                  </a:lnTo>
                  <a:lnTo>
                    <a:pt x="616" y="904"/>
                  </a:lnTo>
                  <a:lnTo>
                    <a:pt x="608" y="896"/>
                  </a:lnTo>
                  <a:lnTo>
                    <a:pt x="600" y="880"/>
                  </a:lnTo>
                  <a:lnTo>
                    <a:pt x="592" y="880"/>
                  </a:lnTo>
                  <a:lnTo>
                    <a:pt x="592" y="872"/>
                  </a:lnTo>
                  <a:lnTo>
                    <a:pt x="592" y="864"/>
                  </a:lnTo>
                  <a:lnTo>
                    <a:pt x="584" y="848"/>
                  </a:lnTo>
                  <a:lnTo>
                    <a:pt x="576" y="832"/>
                  </a:lnTo>
                  <a:lnTo>
                    <a:pt x="576" y="816"/>
                  </a:lnTo>
                  <a:lnTo>
                    <a:pt x="568" y="800"/>
                  </a:lnTo>
                  <a:lnTo>
                    <a:pt x="560" y="792"/>
                  </a:lnTo>
                  <a:lnTo>
                    <a:pt x="552" y="784"/>
                  </a:lnTo>
                  <a:lnTo>
                    <a:pt x="544" y="784"/>
                  </a:lnTo>
                  <a:lnTo>
                    <a:pt x="528" y="776"/>
                  </a:lnTo>
                  <a:lnTo>
                    <a:pt x="528" y="768"/>
                  </a:lnTo>
                  <a:lnTo>
                    <a:pt x="520" y="752"/>
                  </a:lnTo>
                  <a:lnTo>
                    <a:pt x="512" y="744"/>
                  </a:lnTo>
                  <a:lnTo>
                    <a:pt x="512" y="736"/>
                  </a:lnTo>
                  <a:lnTo>
                    <a:pt x="504" y="728"/>
                  </a:lnTo>
                  <a:lnTo>
                    <a:pt x="496" y="720"/>
                  </a:lnTo>
                  <a:lnTo>
                    <a:pt x="496" y="712"/>
                  </a:lnTo>
                  <a:lnTo>
                    <a:pt x="496" y="696"/>
                  </a:lnTo>
                  <a:lnTo>
                    <a:pt x="488" y="680"/>
                  </a:lnTo>
                  <a:lnTo>
                    <a:pt x="488" y="672"/>
                  </a:lnTo>
                  <a:lnTo>
                    <a:pt x="488" y="656"/>
                  </a:lnTo>
                  <a:lnTo>
                    <a:pt x="496" y="640"/>
                  </a:lnTo>
                  <a:lnTo>
                    <a:pt x="496" y="624"/>
                  </a:lnTo>
                  <a:lnTo>
                    <a:pt x="496" y="616"/>
                  </a:lnTo>
                  <a:lnTo>
                    <a:pt x="496" y="608"/>
                  </a:lnTo>
                  <a:lnTo>
                    <a:pt x="488" y="592"/>
                  </a:lnTo>
                  <a:lnTo>
                    <a:pt x="488" y="576"/>
                  </a:lnTo>
                  <a:lnTo>
                    <a:pt x="496" y="584"/>
                  </a:lnTo>
                  <a:lnTo>
                    <a:pt x="504" y="576"/>
                  </a:lnTo>
                  <a:lnTo>
                    <a:pt x="512" y="568"/>
                  </a:lnTo>
                  <a:lnTo>
                    <a:pt x="504" y="560"/>
                  </a:lnTo>
                  <a:lnTo>
                    <a:pt x="496" y="560"/>
                  </a:lnTo>
                  <a:lnTo>
                    <a:pt x="488" y="544"/>
                  </a:lnTo>
                  <a:lnTo>
                    <a:pt x="488" y="536"/>
                  </a:lnTo>
                  <a:lnTo>
                    <a:pt x="480" y="528"/>
                  </a:lnTo>
                  <a:lnTo>
                    <a:pt x="472" y="528"/>
                  </a:lnTo>
                  <a:lnTo>
                    <a:pt x="464" y="528"/>
                  </a:lnTo>
                  <a:lnTo>
                    <a:pt x="456" y="520"/>
                  </a:lnTo>
                  <a:lnTo>
                    <a:pt x="456" y="512"/>
                  </a:lnTo>
                  <a:lnTo>
                    <a:pt x="456" y="504"/>
                  </a:lnTo>
                  <a:lnTo>
                    <a:pt x="448" y="504"/>
                  </a:lnTo>
                  <a:lnTo>
                    <a:pt x="440" y="504"/>
                  </a:lnTo>
                  <a:lnTo>
                    <a:pt x="440" y="496"/>
                  </a:lnTo>
                  <a:lnTo>
                    <a:pt x="432" y="488"/>
                  </a:lnTo>
                  <a:lnTo>
                    <a:pt x="432" y="480"/>
                  </a:lnTo>
                  <a:lnTo>
                    <a:pt x="424" y="472"/>
                  </a:lnTo>
                  <a:lnTo>
                    <a:pt x="424" y="464"/>
                  </a:lnTo>
                  <a:lnTo>
                    <a:pt x="424" y="448"/>
                  </a:lnTo>
                  <a:lnTo>
                    <a:pt x="416" y="448"/>
                  </a:lnTo>
                  <a:lnTo>
                    <a:pt x="408" y="440"/>
                  </a:lnTo>
                  <a:lnTo>
                    <a:pt x="400" y="432"/>
                  </a:lnTo>
                  <a:lnTo>
                    <a:pt x="392" y="440"/>
                  </a:lnTo>
                  <a:lnTo>
                    <a:pt x="384" y="432"/>
                  </a:lnTo>
                  <a:lnTo>
                    <a:pt x="384" y="424"/>
                  </a:lnTo>
                  <a:lnTo>
                    <a:pt x="384" y="416"/>
                  </a:lnTo>
                  <a:lnTo>
                    <a:pt x="384" y="408"/>
                  </a:lnTo>
                  <a:lnTo>
                    <a:pt x="376" y="400"/>
                  </a:lnTo>
                  <a:lnTo>
                    <a:pt x="368" y="392"/>
                  </a:lnTo>
                  <a:lnTo>
                    <a:pt x="368" y="384"/>
                  </a:lnTo>
                  <a:lnTo>
                    <a:pt x="360" y="392"/>
                  </a:lnTo>
                  <a:lnTo>
                    <a:pt x="360" y="400"/>
                  </a:lnTo>
                  <a:lnTo>
                    <a:pt x="352" y="392"/>
                  </a:lnTo>
                  <a:lnTo>
                    <a:pt x="344" y="376"/>
                  </a:lnTo>
                  <a:lnTo>
                    <a:pt x="336" y="368"/>
                  </a:lnTo>
                  <a:lnTo>
                    <a:pt x="328" y="368"/>
                  </a:lnTo>
                  <a:lnTo>
                    <a:pt x="312" y="368"/>
                  </a:lnTo>
                  <a:lnTo>
                    <a:pt x="296" y="368"/>
                  </a:lnTo>
                  <a:lnTo>
                    <a:pt x="288" y="376"/>
                  </a:lnTo>
                  <a:lnTo>
                    <a:pt x="280" y="368"/>
                  </a:lnTo>
                  <a:lnTo>
                    <a:pt x="272" y="368"/>
                  </a:lnTo>
                  <a:lnTo>
                    <a:pt x="264" y="352"/>
                  </a:lnTo>
                  <a:lnTo>
                    <a:pt x="248" y="344"/>
                  </a:lnTo>
                  <a:lnTo>
                    <a:pt x="240" y="336"/>
                  </a:lnTo>
                  <a:lnTo>
                    <a:pt x="224" y="336"/>
                  </a:lnTo>
                  <a:lnTo>
                    <a:pt x="208" y="328"/>
                  </a:lnTo>
                  <a:lnTo>
                    <a:pt x="200" y="328"/>
                  </a:lnTo>
                  <a:lnTo>
                    <a:pt x="200" y="336"/>
                  </a:lnTo>
                  <a:lnTo>
                    <a:pt x="192" y="352"/>
                  </a:lnTo>
                  <a:lnTo>
                    <a:pt x="184" y="360"/>
                  </a:lnTo>
                  <a:lnTo>
                    <a:pt x="176" y="368"/>
                  </a:lnTo>
                  <a:lnTo>
                    <a:pt x="168" y="368"/>
                  </a:lnTo>
                  <a:lnTo>
                    <a:pt x="160" y="376"/>
                  </a:lnTo>
                  <a:lnTo>
                    <a:pt x="160" y="360"/>
                  </a:lnTo>
                  <a:lnTo>
                    <a:pt x="168" y="344"/>
                  </a:lnTo>
                  <a:lnTo>
                    <a:pt x="168" y="328"/>
                  </a:lnTo>
                  <a:lnTo>
                    <a:pt x="176" y="320"/>
                  </a:lnTo>
                  <a:lnTo>
                    <a:pt x="168" y="320"/>
                  </a:lnTo>
                  <a:lnTo>
                    <a:pt x="160" y="336"/>
                  </a:lnTo>
                  <a:lnTo>
                    <a:pt x="152" y="352"/>
                  </a:lnTo>
                  <a:lnTo>
                    <a:pt x="144" y="368"/>
                  </a:lnTo>
                  <a:lnTo>
                    <a:pt x="144" y="376"/>
                  </a:lnTo>
                  <a:lnTo>
                    <a:pt x="152" y="376"/>
                  </a:lnTo>
                  <a:lnTo>
                    <a:pt x="152" y="384"/>
                  </a:lnTo>
                  <a:lnTo>
                    <a:pt x="152" y="392"/>
                  </a:lnTo>
                  <a:lnTo>
                    <a:pt x="144" y="400"/>
                  </a:lnTo>
                  <a:lnTo>
                    <a:pt x="128" y="408"/>
                  </a:lnTo>
                  <a:lnTo>
                    <a:pt x="120" y="408"/>
                  </a:lnTo>
                  <a:lnTo>
                    <a:pt x="112" y="416"/>
                  </a:lnTo>
                  <a:lnTo>
                    <a:pt x="104" y="424"/>
                  </a:lnTo>
                  <a:lnTo>
                    <a:pt x="104" y="432"/>
                  </a:lnTo>
                  <a:lnTo>
                    <a:pt x="96" y="432"/>
                  </a:lnTo>
                  <a:lnTo>
                    <a:pt x="88" y="440"/>
                  </a:lnTo>
                  <a:lnTo>
                    <a:pt x="80" y="440"/>
                  </a:lnTo>
                  <a:lnTo>
                    <a:pt x="72" y="440"/>
                  </a:lnTo>
                  <a:lnTo>
                    <a:pt x="64" y="448"/>
                  </a:lnTo>
                  <a:lnTo>
                    <a:pt x="56" y="456"/>
                  </a:lnTo>
                  <a:lnTo>
                    <a:pt x="48" y="448"/>
                  </a:lnTo>
                  <a:lnTo>
                    <a:pt x="48" y="440"/>
                  </a:lnTo>
                  <a:lnTo>
                    <a:pt x="56" y="440"/>
                  </a:lnTo>
                  <a:lnTo>
                    <a:pt x="64" y="432"/>
                  </a:lnTo>
                  <a:lnTo>
                    <a:pt x="72" y="432"/>
                  </a:lnTo>
                  <a:lnTo>
                    <a:pt x="80" y="424"/>
                  </a:lnTo>
                  <a:lnTo>
                    <a:pt x="88" y="424"/>
                  </a:lnTo>
                  <a:lnTo>
                    <a:pt x="96" y="416"/>
                  </a:lnTo>
                  <a:lnTo>
                    <a:pt x="104" y="408"/>
                  </a:lnTo>
                  <a:lnTo>
                    <a:pt x="112" y="400"/>
                  </a:lnTo>
                  <a:lnTo>
                    <a:pt x="112" y="392"/>
                  </a:lnTo>
                  <a:lnTo>
                    <a:pt x="104" y="384"/>
                  </a:lnTo>
                  <a:lnTo>
                    <a:pt x="112" y="384"/>
                  </a:lnTo>
                  <a:lnTo>
                    <a:pt x="120" y="384"/>
                  </a:lnTo>
                  <a:lnTo>
                    <a:pt x="120" y="376"/>
                  </a:lnTo>
                  <a:lnTo>
                    <a:pt x="112" y="376"/>
                  </a:lnTo>
                  <a:lnTo>
                    <a:pt x="104" y="368"/>
                  </a:lnTo>
                  <a:lnTo>
                    <a:pt x="96" y="376"/>
                  </a:lnTo>
                  <a:lnTo>
                    <a:pt x="80" y="376"/>
                  </a:lnTo>
                  <a:lnTo>
                    <a:pt x="64" y="376"/>
                  </a:lnTo>
                  <a:lnTo>
                    <a:pt x="72" y="360"/>
                  </a:lnTo>
                  <a:lnTo>
                    <a:pt x="72" y="344"/>
                  </a:lnTo>
                  <a:lnTo>
                    <a:pt x="64" y="336"/>
                  </a:lnTo>
                  <a:lnTo>
                    <a:pt x="64" y="328"/>
                  </a:lnTo>
                  <a:lnTo>
                    <a:pt x="56" y="328"/>
                  </a:lnTo>
                  <a:lnTo>
                    <a:pt x="56" y="344"/>
                  </a:lnTo>
                  <a:lnTo>
                    <a:pt x="48" y="344"/>
                  </a:lnTo>
                  <a:lnTo>
                    <a:pt x="48" y="352"/>
                  </a:lnTo>
                  <a:lnTo>
                    <a:pt x="40" y="352"/>
                  </a:lnTo>
                  <a:lnTo>
                    <a:pt x="40" y="344"/>
                  </a:lnTo>
                  <a:lnTo>
                    <a:pt x="40" y="328"/>
                  </a:lnTo>
                  <a:lnTo>
                    <a:pt x="32" y="328"/>
                  </a:lnTo>
                  <a:lnTo>
                    <a:pt x="24" y="320"/>
                  </a:lnTo>
                  <a:lnTo>
                    <a:pt x="24" y="312"/>
                  </a:lnTo>
                  <a:lnTo>
                    <a:pt x="16" y="304"/>
                  </a:lnTo>
                  <a:lnTo>
                    <a:pt x="24" y="304"/>
                  </a:lnTo>
                  <a:lnTo>
                    <a:pt x="24" y="296"/>
                  </a:lnTo>
                  <a:lnTo>
                    <a:pt x="32" y="288"/>
                  </a:lnTo>
                  <a:lnTo>
                    <a:pt x="32" y="272"/>
                  </a:lnTo>
                  <a:lnTo>
                    <a:pt x="48" y="272"/>
                  </a:lnTo>
                  <a:lnTo>
                    <a:pt x="48" y="264"/>
                  </a:lnTo>
                  <a:lnTo>
                    <a:pt x="56" y="272"/>
                  </a:lnTo>
                  <a:lnTo>
                    <a:pt x="64" y="264"/>
                  </a:lnTo>
                  <a:lnTo>
                    <a:pt x="64" y="256"/>
                  </a:lnTo>
                  <a:lnTo>
                    <a:pt x="64" y="248"/>
                  </a:lnTo>
                  <a:lnTo>
                    <a:pt x="72" y="232"/>
                  </a:lnTo>
                  <a:lnTo>
                    <a:pt x="72" y="224"/>
                  </a:lnTo>
                  <a:lnTo>
                    <a:pt x="64" y="224"/>
                  </a:lnTo>
                  <a:lnTo>
                    <a:pt x="64" y="232"/>
                  </a:lnTo>
                  <a:lnTo>
                    <a:pt x="40" y="240"/>
                  </a:lnTo>
                  <a:lnTo>
                    <a:pt x="24" y="240"/>
                  </a:lnTo>
                  <a:lnTo>
                    <a:pt x="16" y="232"/>
                  </a:lnTo>
                  <a:lnTo>
                    <a:pt x="0" y="224"/>
                  </a:lnTo>
                  <a:lnTo>
                    <a:pt x="8" y="208"/>
                  </a:lnTo>
                  <a:lnTo>
                    <a:pt x="8" y="192"/>
                  </a:lnTo>
                  <a:lnTo>
                    <a:pt x="24" y="184"/>
                  </a:lnTo>
                  <a:lnTo>
                    <a:pt x="32" y="184"/>
                  </a:lnTo>
                  <a:lnTo>
                    <a:pt x="48" y="184"/>
                  </a:lnTo>
                  <a:lnTo>
                    <a:pt x="56" y="192"/>
                  </a:lnTo>
                  <a:lnTo>
                    <a:pt x="64" y="184"/>
                  </a:lnTo>
                  <a:lnTo>
                    <a:pt x="64" y="176"/>
                  </a:lnTo>
                  <a:lnTo>
                    <a:pt x="72" y="176"/>
                  </a:lnTo>
                  <a:lnTo>
                    <a:pt x="72" y="168"/>
                  </a:lnTo>
                  <a:lnTo>
                    <a:pt x="56" y="168"/>
                  </a:lnTo>
                  <a:lnTo>
                    <a:pt x="48" y="160"/>
                  </a:lnTo>
                  <a:lnTo>
                    <a:pt x="32" y="152"/>
                  </a:lnTo>
                  <a:lnTo>
                    <a:pt x="24" y="136"/>
                  </a:lnTo>
                  <a:lnTo>
                    <a:pt x="16" y="128"/>
                  </a:lnTo>
                  <a:lnTo>
                    <a:pt x="24" y="120"/>
                  </a:lnTo>
                  <a:lnTo>
                    <a:pt x="24" y="104"/>
                  </a:lnTo>
                  <a:lnTo>
                    <a:pt x="32" y="96"/>
                  </a:lnTo>
                  <a:lnTo>
                    <a:pt x="40" y="96"/>
                  </a:lnTo>
                  <a:lnTo>
                    <a:pt x="48" y="88"/>
                  </a:lnTo>
                  <a:lnTo>
                    <a:pt x="56" y="80"/>
                  </a:lnTo>
                  <a:lnTo>
                    <a:pt x="56" y="72"/>
                  </a:lnTo>
                  <a:lnTo>
                    <a:pt x="64" y="72"/>
                  </a:lnTo>
                  <a:lnTo>
                    <a:pt x="72" y="64"/>
                  </a:lnTo>
                  <a:lnTo>
                    <a:pt x="80" y="64"/>
                  </a:lnTo>
                  <a:lnTo>
                    <a:pt x="88" y="56"/>
                  </a:lnTo>
                  <a:lnTo>
                    <a:pt x="88" y="48"/>
                  </a:lnTo>
                  <a:lnTo>
                    <a:pt x="88" y="40"/>
                  </a:lnTo>
                  <a:lnTo>
                    <a:pt x="96" y="40"/>
                  </a:lnTo>
                  <a:lnTo>
                    <a:pt x="104" y="40"/>
                  </a:lnTo>
                  <a:lnTo>
                    <a:pt x="112" y="32"/>
                  </a:lnTo>
                  <a:lnTo>
                    <a:pt x="120" y="32"/>
                  </a:lnTo>
                  <a:lnTo>
                    <a:pt x="120" y="24"/>
                  </a:lnTo>
                  <a:lnTo>
                    <a:pt x="128" y="32"/>
                  </a:lnTo>
                  <a:lnTo>
                    <a:pt x="144" y="40"/>
                  </a:lnTo>
                  <a:lnTo>
                    <a:pt x="160" y="40"/>
                  </a:lnTo>
                  <a:lnTo>
                    <a:pt x="176" y="40"/>
                  </a:lnTo>
                  <a:lnTo>
                    <a:pt x="176" y="48"/>
                  </a:lnTo>
                  <a:lnTo>
                    <a:pt x="176" y="56"/>
                  </a:lnTo>
                  <a:lnTo>
                    <a:pt x="176" y="64"/>
                  </a:lnTo>
                  <a:lnTo>
                    <a:pt x="184" y="64"/>
                  </a:lnTo>
                  <a:lnTo>
                    <a:pt x="192" y="64"/>
                  </a:lnTo>
                  <a:lnTo>
                    <a:pt x="200" y="64"/>
                  </a:lnTo>
                  <a:lnTo>
                    <a:pt x="216" y="64"/>
                  </a:lnTo>
                  <a:lnTo>
                    <a:pt x="232" y="72"/>
                  </a:lnTo>
                  <a:lnTo>
                    <a:pt x="240" y="72"/>
                  </a:lnTo>
                  <a:lnTo>
                    <a:pt x="248" y="72"/>
                  </a:lnTo>
                  <a:lnTo>
                    <a:pt x="256" y="72"/>
                  </a:lnTo>
                  <a:lnTo>
                    <a:pt x="264" y="72"/>
                  </a:lnTo>
                  <a:lnTo>
                    <a:pt x="280" y="72"/>
                  </a:lnTo>
                  <a:lnTo>
                    <a:pt x="288" y="80"/>
                  </a:lnTo>
                  <a:lnTo>
                    <a:pt x="304" y="80"/>
                  </a:lnTo>
                  <a:lnTo>
                    <a:pt x="312" y="88"/>
                  </a:lnTo>
                  <a:lnTo>
                    <a:pt x="328" y="88"/>
                  </a:lnTo>
                  <a:lnTo>
                    <a:pt x="336" y="96"/>
                  </a:lnTo>
                  <a:lnTo>
                    <a:pt x="344" y="104"/>
                  </a:lnTo>
                  <a:lnTo>
                    <a:pt x="352" y="120"/>
                  </a:lnTo>
                  <a:lnTo>
                    <a:pt x="360" y="128"/>
                  </a:lnTo>
                  <a:lnTo>
                    <a:pt x="360" y="112"/>
                  </a:lnTo>
                  <a:lnTo>
                    <a:pt x="360" y="96"/>
                  </a:lnTo>
                  <a:lnTo>
                    <a:pt x="368" y="88"/>
                  </a:lnTo>
                  <a:lnTo>
                    <a:pt x="376" y="80"/>
                  </a:lnTo>
                  <a:lnTo>
                    <a:pt x="392" y="80"/>
                  </a:lnTo>
                  <a:lnTo>
                    <a:pt x="408" y="72"/>
                  </a:lnTo>
                  <a:lnTo>
                    <a:pt x="416" y="72"/>
                  </a:lnTo>
                  <a:lnTo>
                    <a:pt x="424" y="72"/>
                  </a:lnTo>
                  <a:lnTo>
                    <a:pt x="432" y="72"/>
                  </a:lnTo>
                  <a:lnTo>
                    <a:pt x="416" y="80"/>
                  </a:lnTo>
                  <a:lnTo>
                    <a:pt x="408" y="80"/>
                  </a:lnTo>
                  <a:lnTo>
                    <a:pt x="400" y="88"/>
                  </a:lnTo>
                  <a:lnTo>
                    <a:pt x="392" y="96"/>
                  </a:lnTo>
                  <a:lnTo>
                    <a:pt x="400" y="96"/>
                  </a:lnTo>
                  <a:lnTo>
                    <a:pt x="416" y="88"/>
                  </a:lnTo>
                  <a:lnTo>
                    <a:pt x="432" y="80"/>
                  </a:lnTo>
                  <a:lnTo>
                    <a:pt x="440" y="72"/>
                  </a:lnTo>
                  <a:lnTo>
                    <a:pt x="448" y="64"/>
                  </a:lnTo>
                  <a:lnTo>
                    <a:pt x="456" y="64"/>
                  </a:lnTo>
                  <a:lnTo>
                    <a:pt x="464" y="80"/>
                  </a:lnTo>
                  <a:lnTo>
                    <a:pt x="480" y="80"/>
                  </a:lnTo>
                  <a:lnTo>
                    <a:pt x="488" y="72"/>
                  </a:lnTo>
                  <a:lnTo>
                    <a:pt x="488" y="80"/>
                  </a:lnTo>
                  <a:lnTo>
                    <a:pt x="496" y="88"/>
                  </a:lnTo>
                  <a:lnTo>
                    <a:pt x="504" y="88"/>
                  </a:lnTo>
                  <a:lnTo>
                    <a:pt x="512" y="80"/>
                  </a:lnTo>
                  <a:lnTo>
                    <a:pt x="536" y="80"/>
                  </a:lnTo>
                  <a:lnTo>
                    <a:pt x="552" y="88"/>
                  </a:lnTo>
                  <a:lnTo>
                    <a:pt x="568" y="96"/>
                  </a:lnTo>
                  <a:lnTo>
                    <a:pt x="584" y="96"/>
                  </a:lnTo>
                  <a:lnTo>
                    <a:pt x="584" y="88"/>
                  </a:lnTo>
                  <a:lnTo>
                    <a:pt x="592" y="96"/>
                  </a:lnTo>
                  <a:lnTo>
                    <a:pt x="600" y="112"/>
                  </a:lnTo>
                  <a:lnTo>
                    <a:pt x="600" y="128"/>
                  </a:lnTo>
                  <a:lnTo>
                    <a:pt x="600" y="136"/>
                  </a:lnTo>
                  <a:lnTo>
                    <a:pt x="592" y="136"/>
                  </a:lnTo>
                  <a:lnTo>
                    <a:pt x="592" y="144"/>
                  </a:lnTo>
                  <a:lnTo>
                    <a:pt x="600" y="144"/>
                  </a:lnTo>
                  <a:lnTo>
                    <a:pt x="616" y="144"/>
                  </a:lnTo>
                  <a:lnTo>
                    <a:pt x="624" y="144"/>
                  </a:lnTo>
                  <a:lnTo>
                    <a:pt x="640" y="144"/>
                  </a:lnTo>
                  <a:lnTo>
                    <a:pt x="648" y="136"/>
                  </a:lnTo>
                  <a:lnTo>
                    <a:pt x="656" y="136"/>
                  </a:lnTo>
                  <a:lnTo>
                    <a:pt x="656" y="144"/>
                  </a:lnTo>
                  <a:lnTo>
                    <a:pt x="664" y="152"/>
                  </a:lnTo>
                  <a:lnTo>
                    <a:pt x="672" y="152"/>
                  </a:lnTo>
                  <a:lnTo>
                    <a:pt x="672" y="160"/>
                  </a:lnTo>
                  <a:lnTo>
                    <a:pt x="672" y="168"/>
                  </a:lnTo>
                  <a:lnTo>
                    <a:pt x="680" y="176"/>
                  </a:lnTo>
                  <a:lnTo>
                    <a:pt x="680" y="184"/>
                  </a:lnTo>
                  <a:lnTo>
                    <a:pt x="688" y="176"/>
                  </a:lnTo>
                  <a:lnTo>
                    <a:pt x="680" y="160"/>
                  </a:lnTo>
                  <a:lnTo>
                    <a:pt x="680" y="152"/>
                  </a:lnTo>
                  <a:lnTo>
                    <a:pt x="672" y="136"/>
                  </a:lnTo>
                  <a:lnTo>
                    <a:pt x="680" y="136"/>
                  </a:lnTo>
                  <a:lnTo>
                    <a:pt x="688" y="136"/>
                  </a:lnTo>
                  <a:lnTo>
                    <a:pt x="696" y="136"/>
                  </a:lnTo>
                  <a:lnTo>
                    <a:pt x="704" y="136"/>
                  </a:lnTo>
                  <a:lnTo>
                    <a:pt x="696" y="136"/>
                  </a:lnTo>
                  <a:lnTo>
                    <a:pt x="688" y="128"/>
                  </a:lnTo>
                  <a:lnTo>
                    <a:pt x="680" y="128"/>
                  </a:lnTo>
                  <a:lnTo>
                    <a:pt x="688" y="128"/>
                  </a:lnTo>
                  <a:lnTo>
                    <a:pt x="696" y="120"/>
                  </a:lnTo>
                  <a:lnTo>
                    <a:pt x="704" y="120"/>
                  </a:lnTo>
                  <a:lnTo>
                    <a:pt x="712" y="120"/>
                  </a:lnTo>
                  <a:lnTo>
                    <a:pt x="712" y="128"/>
                  </a:lnTo>
                  <a:lnTo>
                    <a:pt x="712" y="136"/>
                  </a:lnTo>
                  <a:lnTo>
                    <a:pt x="720" y="136"/>
                  </a:lnTo>
                  <a:lnTo>
                    <a:pt x="736" y="144"/>
                  </a:lnTo>
                  <a:lnTo>
                    <a:pt x="744" y="144"/>
                  </a:lnTo>
                  <a:lnTo>
                    <a:pt x="760" y="144"/>
                  </a:lnTo>
                  <a:lnTo>
                    <a:pt x="768" y="144"/>
                  </a:lnTo>
                  <a:lnTo>
                    <a:pt x="776" y="136"/>
                  </a:lnTo>
                  <a:lnTo>
                    <a:pt x="776" y="144"/>
                  </a:lnTo>
                  <a:lnTo>
                    <a:pt x="784" y="144"/>
                  </a:lnTo>
                  <a:lnTo>
                    <a:pt x="784" y="128"/>
                  </a:lnTo>
                  <a:lnTo>
                    <a:pt x="792" y="128"/>
                  </a:lnTo>
                  <a:lnTo>
                    <a:pt x="800" y="128"/>
                  </a:lnTo>
                  <a:lnTo>
                    <a:pt x="800" y="136"/>
                  </a:lnTo>
                  <a:lnTo>
                    <a:pt x="808" y="144"/>
                  </a:lnTo>
                  <a:lnTo>
                    <a:pt x="808" y="152"/>
                  </a:lnTo>
                  <a:lnTo>
                    <a:pt x="808" y="168"/>
                  </a:lnTo>
                  <a:lnTo>
                    <a:pt x="808" y="176"/>
                  </a:lnTo>
                  <a:lnTo>
                    <a:pt x="816" y="168"/>
                  </a:lnTo>
                  <a:lnTo>
                    <a:pt x="816" y="160"/>
                  </a:lnTo>
                  <a:lnTo>
                    <a:pt x="816" y="152"/>
                  </a:lnTo>
                  <a:lnTo>
                    <a:pt x="816" y="144"/>
                  </a:lnTo>
                  <a:lnTo>
                    <a:pt x="816" y="136"/>
                  </a:lnTo>
                  <a:lnTo>
                    <a:pt x="824" y="128"/>
                  </a:lnTo>
                  <a:lnTo>
                    <a:pt x="832" y="128"/>
                  </a:lnTo>
                  <a:lnTo>
                    <a:pt x="832" y="120"/>
                  </a:lnTo>
                  <a:lnTo>
                    <a:pt x="840" y="104"/>
                  </a:lnTo>
                  <a:lnTo>
                    <a:pt x="840" y="88"/>
                  </a:lnTo>
                  <a:lnTo>
                    <a:pt x="824" y="88"/>
                  </a:lnTo>
                  <a:lnTo>
                    <a:pt x="816" y="80"/>
                  </a:lnTo>
                  <a:lnTo>
                    <a:pt x="808" y="80"/>
                  </a:lnTo>
                  <a:lnTo>
                    <a:pt x="800" y="72"/>
                  </a:lnTo>
                  <a:lnTo>
                    <a:pt x="800" y="56"/>
                  </a:lnTo>
                  <a:lnTo>
                    <a:pt x="800" y="40"/>
                  </a:lnTo>
                  <a:lnTo>
                    <a:pt x="800" y="24"/>
                  </a:lnTo>
                  <a:lnTo>
                    <a:pt x="800" y="16"/>
                  </a:lnTo>
                  <a:lnTo>
                    <a:pt x="808" y="16"/>
                  </a:lnTo>
                  <a:lnTo>
                    <a:pt x="816" y="8"/>
                  </a:lnTo>
                  <a:lnTo>
                    <a:pt x="816" y="0"/>
                  </a:lnTo>
                  <a:lnTo>
                    <a:pt x="824" y="8"/>
                  </a:lnTo>
                  <a:lnTo>
                    <a:pt x="840" y="8"/>
                  </a:lnTo>
                  <a:lnTo>
                    <a:pt x="848" y="16"/>
                  </a:lnTo>
                  <a:lnTo>
                    <a:pt x="848" y="24"/>
                  </a:lnTo>
                  <a:lnTo>
                    <a:pt x="848" y="32"/>
                  </a:lnTo>
                  <a:lnTo>
                    <a:pt x="848" y="48"/>
                  </a:lnTo>
                  <a:lnTo>
                    <a:pt x="848" y="56"/>
                  </a:lnTo>
                  <a:lnTo>
                    <a:pt x="848" y="64"/>
                  </a:lnTo>
                  <a:lnTo>
                    <a:pt x="848" y="72"/>
                  </a:lnTo>
                  <a:lnTo>
                    <a:pt x="848" y="80"/>
                  </a:lnTo>
                  <a:lnTo>
                    <a:pt x="856" y="80"/>
                  </a:lnTo>
                  <a:lnTo>
                    <a:pt x="864" y="88"/>
                  </a:lnTo>
                  <a:lnTo>
                    <a:pt x="864" y="96"/>
                  </a:lnTo>
                  <a:lnTo>
                    <a:pt x="872" y="112"/>
                  </a:lnTo>
                  <a:lnTo>
                    <a:pt x="872" y="128"/>
                  </a:lnTo>
                  <a:lnTo>
                    <a:pt x="880" y="120"/>
                  </a:lnTo>
                  <a:lnTo>
                    <a:pt x="880" y="104"/>
                  </a:lnTo>
                  <a:lnTo>
                    <a:pt x="888" y="88"/>
                  </a:lnTo>
                  <a:lnTo>
                    <a:pt x="888" y="80"/>
                  </a:lnTo>
                  <a:lnTo>
                    <a:pt x="888" y="88"/>
                  </a:lnTo>
                  <a:lnTo>
                    <a:pt x="896" y="96"/>
                  </a:lnTo>
                  <a:lnTo>
                    <a:pt x="896" y="112"/>
                  </a:lnTo>
                  <a:lnTo>
                    <a:pt x="896" y="128"/>
                  </a:lnTo>
                  <a:lnTo>
                    <a:pt x="896" y="136"/>
                  </a:lnTo>
                  <a:lnTo>
                    <a:pt x="904" y="144"/>
                  </a:lnTo>
                  <a:lnTo>
                    <a:pt x="904" y="152"/>
                  </a:lnTo>
                  <a:lnTo>
                    <a:pt x="904" y="160"/>
                  </a:lnTo>
                  <a:lnTo>
                    <a:pt x="912" y="152"/>
                  </a:lnTo>
                  <a:lnTo>
                    <a:pt x="920" y="136"/>
                  </a:lnTo>
                  <a:lnTo>
                    <a:pt x="928" y="120"/>
                  </a:lnTo>
                  <a:lnTo>
                    <a:pt x="928" y="104"/>
                  </a:lnTo>
                  <a:lnTo>
                    <a:pt x="928" y="88"/>
                  </a:lnTo>
                  <a:lnTo>
                    <a:pt x="928" y="80"/>
                  </a:lnTo>
                  <a:lnTo>
                    <a:pt x="936" y="80"/>
                  </a:lnTo>
                  <a:lnTo>
                    <a:pt x="952" y="80"/>
                  </a:lnTo>
                  <a:lnTo>
                    <a:pt x="960" y="88"/>
                  </a:lnTo>
                  <a:lnTo>
                    <a:pt x="968" y="96"/>
                  </a:lnTo>
                  <a:lnTo>
                    <a:pt x="968" y="104"/>
                  </a:lnTo>
                  <a:lnTo>
                    <a:pt x="976" y="120"/>
                  </a:lnTo>
                  <a:lnTo>
                    <a:pt x="976" y="128"/>
                  </a:lnTo>
                  <a:lnTo>
                    <a:pt x="968" y="128"/>
                  </a:lnTo>
                  <a:lnTo>
                    <a:pt x="968" y="136"/>
                  </a:lnTo>
                  <a:lnTo>
                    <a:pt x="976" y="144"/>
                  </a:lnTo>
                  <a:lnTo>
                    <a:pt x="976" y="152"/>
                  </a:lnTo>
                  <a:lnTo>
                    <a:pt x="976" y="160"/>
                  </a:lnTo>
                  <a:lnTo>
                    <a:pt x="968" y="168"/>
                  </a:lnTo>
                  <a:lnTo>
                    <a:pt x="960" y="176"/>
                  </a:lnTo>
                  <a:lnTo>
                    <a:pt x="952" y="184"/>
                  </a:lnTo>
                  <a:lnTo>
                    <a:pt x="936" y="184"/>
                  </a:lnTo>
                  <a:lnTo>
                    <a:pt x="928" y="184"/>
                  </a:lnTo>
                  <a:lnTo>
                    <a:pt x="920" y="184"/>
                  </a:lnTo>
                  <a:lnTo>
                    <a:pt x="912" y="184"/>
                  </a:lnTo>
                  <a:lnTo>
                    <a:pt x="912" y="192"/>
                  </a:lnTo>
                  <a:lnTo>
                    <a:pt x="912" y="200"/>
                  </a:lnTo>
                  <a:lnTo>
                    <a:pt x="912" y="208"/>
                  </a:lnTo>
                  <a:lnTo>
                    <a:pt x="904" y="208"/>
                  </a:lnTo>
                  <a:lnTo>
                    <a:pt x="888" y="208"/>
                  </a:lnTo>
                  <a:lnTo>
                    <a:pt x="880" y="208"/>
                  </a:lnTo>
                  <a:lnTo>
                    <a:pt x="888" y="208"/>
                  </a:lnTo>
                  <a:lnTo>
                    <a:pt x="896" y="216"/>
                  </a:lnTo>
                  <a:lnTo>
                    <a:pt x="904" y="216"/>
                  </a:lnTo>
                  <a:lnTo>
                    <a:pt x="904" y="232"/>
                  </a:lnTo>
                  <a:lnTo>
                    <a:pt x="896" y="232"/>
                  </a:lnTo>
                  <a:lnTo>
                    <a:pt x="880" y="240"/>
                  </a:lnTo>
                  <a:lnTo>
                    <a:pt x="872" y="240"/>
                  </a:lnTo>
                  <a:lnTo>
                    <a:pt x="872" y="248"/>
                  </a:lnTo>
                  <a:lnTo>
                    <a:pt x="864" y="248"/>
                  </a:lnTo>
                  <a:lnTo>
                    <a:pt x="848" y="240"/>
                  </a:lnTo>
                  <a:lnTo>
                    <a:pt x="832" y="240"/>
                  </a:lnTo>
                  <a:lnTo>
                    <a:pt x="816" y="240"/>
                  </a:lnTo>
                  <a:lnTo>
                    <a:pt x="808" y="240"/>
                  </a:lnTo>
                  <a:lnTo>
                    <a:pt x="816" y="240"/>
                  </a:lnTo>
                  <a:lnTo>
                    <a:pt x="832" y="248"/>
                  </a:lnTo>
                  <a:lnTo>
                    <a:pt x="848" y="248"/>
                  </a:lnTo>
                  <a:lnTo>
                    <a:pt x="856" y="256"/>
                  </a:lnTo>
                  <a:lnTo>
                    <a:pt x="856" y="264"/>
                  </a:lnTo>
                  <a:lnTo>
                    <a:pt x="856" y="272"/>
                  </a:lnTo>
                  <a:lnTo>
                    <a:pt x="856" y="280"/>
                  </a:lnTo>
                  <a:lnTo>
                    <a:pt x="848" y="288"/>
                  </a:lnTo>
                  <a:lnTo>
                    <a:pt x="832" y="304"/>
                  </a:lnTo>
                  <a:lnTo>
                    <a:pt x="824" y="328"/>
                  </a:lnTo>
                  <a:lnTo>
                    <a:pt x="824" y="336"/>
                  </a:lnTo>
                  <a:lnTo>
                    <a:pt x="824" y="352"/>
                  </a:lnTo>
                  <a:lnTo>
                    <a:pt x="824" y="368"/>
                  </a:lnTo>
                  <a:lnTo>
                    <a:pt x="832" y="376"/>
                  </a:lnTo>
                  <a:lnTo>
                    <a:pt x="840" y="376"/>
                  </a:lnTo>
                  <a:lnTo>
                    <a:pt x="848" y="376"/>
                  </a:lnTo>
                  <a:lnTo>
                    <a:pt x="848" y="384"/>
                  </a:lnTo>
                  <a:lnTo>
                    <a:pt x="848" y="392"/>
                  </a:lnTo>
                  <a:lnTo>
                    <a:pt x="848" y="408"/>
                  </a:lnTo>
                  <a:lnTo>
                    <a:pt x="856" y="408"/>
                  </a:lnTo>
                  <a:lnTo>
                    <a:pt x="864" y="408"/>
                  </a:lnTo>
                  <a:lnTo>
                    <a:pt x="872" y="408"/>
                  </a:lnTo>
                  <a:lnTo>
                    <a:pt x="888" y="416"/>
                  </a:lnTo>
                  <a:lnTo>
                    <a:pt x="896" y="416"/>
                  </a:lnTo>
                  <a:lnTo>
                    <a:pt x="904" y="424"/>
                  </a:lnTo>
                  <a:lnTo>
                    <a:pt x="920" y="424"/>
                  </a:lnTo>
                  <a:lnTo>
                    <a:pt x="928" y="432"/>
                  </a:lnTo>
                  <a:lnTo>
                    <a:pt x="944" y="432"/>
                  </a:lnTo>
                  <a:lnTo>
                    <a:pt x="960" y="440"/>
                  </a:lnTo>
                  <a:lnTo>
                    <a:pt x="960" y="456"/>
                  </a:lnTo>
                  <a:lnTo>
                    <a:pt x="960" y="488"/>
                  </a:lnTo>
                  <a:lnTo>
                    <a:pt x="968" y="496"/>
                  </a:lnTo>
                  <a:lnTo>
                    <a:pt x="976" y="504"/>
                  </a:lnTo>
                  <a:lnTo>
                    <a:pt x="976" y="512"/>
                  </a:lnTo>
                  <a:lnTo>
                    <a:pt x="984" y="520"/>
                  </a:lnTo>
                  <a:lnTo>
                    <a:pt x="992" y="520"/>
                  </a:lnTo>
                  <a:lnTo>
                    <a:pt x="1000" y="520"/>
                  </a:lnTo>
                  <a:lnTo>
                    <a:pt x="1000" y="512"/>
                  </a:lnTo>
                  <a:lnTo>
                    <a:pt x="1000" y="496"/>
                  </a:lnTo>
                  <a:lnTo>
                    <a:pt x="1000" y="480"/>
                  </a:lnTo>
                  <a:lnTo>
                    <a:pt x="1000" y="464"/>
                  </a:lnTo>
                  <a:lnTo>
                    <a:pt x="1000" y="448"/>
                  </a:lnTo>
                  <a:lnTo>
                    <a:pt x="1000" y="440"/>
                  </a:lnTo>
                  <a:lnTo>
                    <a:pt x="1008" y="432"/>
                  </a:lnTo>
                  <a:lnTo>
                    <a:pt x="1016" y="424"/>
                  </a:lnTo>
                  <a:lnTo>
                    <a:pt x="1024" y="416"/>
                  </a:lnTo>
                  <a:lnTo>
                    <a:pt x="1024" y="408"/>
                  </a:lnTo>
                  <a:lnTo>
                    <a:pt x="1024" y="392"/>
                  </a:lnTo>
                  <a:lnTo>
                    <a:pt x="1016" y="384"/>
                  </a:lnTo>
                  <a:lnTo>
                    <a:pt x="1008" y="376"/>
                  </a:lnTo>
                  <a:lnTo>
                    <a:pt x="1008" y="368"/>
                  </a:lnTo>
                  <a:lnTo>
                    <a:pt x="1008" y="360"/>
                  </a:lnTo>
                  <a:lnTo>
                    <a:pt x="1016" y="344"/>
                  </a:lnTo>
                  <a:lnTo>
                    <a:pt x="1016" y="336"/>
                  </a:lnTo>
                  <a:lnTo>
                    <a:pt x="1016" y="328"/>
                  </a:lnTo>
                  <a:lnTo>
                    <a:pt x="1008" y="320"/>
                  </a:lnTo>
                  <a:lnTo>
                    <a:pt x="1016" y="312"/>
                  </a:lnTo>
                  <a:lnTo>
                    <a:pt x="1016" y="304"/>
                  </a:lnTo>
                  <a:lnTo>
                    <a:pt x="1016" y="296"/>
                  </a:lnTo>
                  <a:lnTo>
                    <a:pt x="1016" y="288"/>
                  </a:lnTo>
                  <a:lnTo>
                    <a:pt x="1024" y="288"/>
                  </a:lnTo>
                  <a:lnTo>
                    <a:pt x="1032" y="296"/>
                  </a:lnTo>
                  <a:lnTo>
                    <a:pt x="1040" y="296"/>
                  </a:lnTo>
                  <a:lnTo>
                    <a:pt x="1048" y="288"/>
                  </a:lnTo>
                  <a:lnTo>
                    <a:pt x="1064" y="288"/>
                  </a:lnTo>
                  <a:lnTo>
                    <a:pt x="1072" y="304"/>
                  </a:lnTo>
                  <a:lnTo>
                    <a:pt x="1080" y="312"/>
                  </a:lnTo>
                  <a:lnTo>
                    <a:pt x="1096" y="320"/>
                  </a:lnTo>
                  <a:lnTo>
                    <a:pt x="1104" y="320"/>
                  </a:lnTo>
                  <a:lnTo>
                    <a:pt x="1104" y="328"/>
                  </a:lnTo>
                  <a:lnTo>
                    <a:pt x="1104" y="344"/>
                  </a:lnTo>
                  <a:lnTo>
                    <a:pt x="1104" y="360"/>
                  </a:lnTo>
                  <a:lnTo>
                    <a:pt x="1104" y="376"/>
                  </a:lnTo>
                  <a:lnTo>
                    <a:pt x="1112" y="376"/>
                  </a:lnTo>
                  <a:lnTo>
                    <a:pt x="1128" y="384"/>
                  </a:lnTo>
                  <a:lnTo>
                    <a:pt x="1144" y="376"/>
                  </a:lnTo>
                  <a:lnTo>
                    <a:pt x="1152" y="368"/>
                  </a:lnTo>
                  <a:lnTo>
                    <a:pt x="1160" y="360"/>
                  </a:lnTo>
                  <a:lnTo>
                    <a:pt x="1160" y="344"/>
                  </a:lnTo>
                  <a:lnTo>
                    <a:pt x="1152" y="344"/>
                  </a:lnTo>
                  <a:lnTo>
                    <a:pt x="1152" y="336"/>
                  </a:lnTo>
                  <a:lnTo>
                    <a:pt x="1160" y="328"/>
                  </a:lnTo>
                  <a:lnTo>
                    <a:pt x="1168" y="336"/>
                  </a:lnTo>
                  <a:lnTo>
                    <a:pt x="1168" y="344"/>
                  </a:lnTo>
                  <a:lnTo>
                    <a:pt x="1176" y="360"/>
                  </a:lnTo>
                  <a:lnTo>
                    <a:pt x="1176" y="376"/>
                  </a:lnTo>
                  <a:lnTo>
                    <a:pt x="1192" y="392"/>
                  </a:lnTo>
                  <a:lnTo>
                    <a:pt x="1200" y="400"/>
                  </a:lnTo>
                  <a:lnTo>
                    <a:pt x="1200" y="408"/>
                  </a:lnTo>
                  <a:lnTo>
                    <a:pt x="1200" y="416"/>
                  </a:lnTo>
                  <a:lnTo>
                    <a:pt x="1208" y="424"/>
                  </a:lnTo>
                  <a:lnTo>
                    <a:pt x="1224" y="424"/>
                  </a:lnTo>
                  <a:lnTo>
                    <a:pt x="1232" y="432"/>
                  </a:lnTo>
                  <a:lnTo>
                    <a:pt x="1232" y="440"/>
                  </a:lnTo>
                  <a:lnTo>
                    <a:pt x="1224" y="456"/>
                  </a:lnTo>
                  <a:lnTo>
                    <a:pt x="1216" y="464"/>
                  </a:lnTo>
                  <a:lnTo>
                    <a:pt x="1208" y="472"/>
                  </a:lnTo>
                  <a:lnTo>
                    <a:pt x="1216" y="480"/>
                  </a:lnTo>
                  <a:lnTo>
                    <a:pt x="1224" y="472"/>
                  </a:lnTo>
                  <a:lnTo>
                    <a:pt x="1232" y="464"/>
                  </a:lnTo>
                  <a:lnTo>
                    <a:pt x="1240" y="448"/>
                  </a:lnTo>
                  <a:lnTo>
                    <a:pt x="1240" y="440"/>
                  </a:lnTo>
                  <a:lnTo>
                    <a:pt x="1248" y="456"/>
                  </a:lnTo>
                  <a:lnTo>
                    <a:pt x="1256" y="472"/>
                  </a:lnTo>
                  <a:lnTo>
                    <a:pt x="1256" y="480"/>
                  </a:lnTo>
                  <a:lnTo>
                    <a:pt x="1256" y="488"/>
                  </a:lnTo>
                  <a:lnTo>
                    <a:pt x="1256" y="504"/>
                  </a:lnTo>
                  <a:lnTo>
                    <a:pt x="1248" y="512"/>
                  </a:lnTo>
                  <a:lnTo>
                    <a:pt x="1232" y="512"/>
                  </a:lnTo>
                  <a:lnTo>
                    <a:pt x="1232" y="520"/>
                  </a:lnTo>
                  <a:lnTo>
                    <a:pt x="1224" y="520"/>
                  </a:lnTo>
                  <a:lnTo>
                    <a:pt x="1208" y="528"/>
                  </a:lnTo>
                  <a:lnTo>
                    <a:pt x="1200" y="528"/>
                  </a:lnTo>
                  <a:lnTo>
                    <a:pt x="1192" y="528"/>
                  </a:lnTo>
                  <a:lnTo>
                    <a:pt x="1176" y="528"/>
                  </a:lnTo>
                  <a:lnTo>
                    <a:pt x="1160" y="528"/>
                  </a:lnTo>
                  <a:lnTo>
                    <a:pt x="1144" y="528"/>
                  </a:lnTo>
                  <a:lnTo>
                    <a:pt x="1136" y="544"/>
                  </a:lnTo>
                  <a:lnTo>
                    <a:pt x="1112" y="560"/>
                  </a:lnTo>
                  <a:lnTo>
                    <a:pt x="1096" y="584"/>
                  </a:lnTo>
                  <a:lnTo>
                    <a:pt x="1080" y="600"/>
                  </a:lnTo>
                  <a:lnTo>
                    <a:pt x="1096" y="592"/>
                  </a:lnTo>
                  <a:lnTo>
                    <a:pt x="1112" y="576"/>
                  </a:lnTo>
                  <a:lnTo>
                    <a:pt x="1120" y="568"/>
                  </a:lnTo>
                  <a:lnTo>
                    <a:pt x="1128" y="560"/>
                  </a:lnTo>
                  <a:lnTo>
                    <a:pt x="1136" y="560"/>
                  </a:lnTo>
                  <a:lnTo>
                    <a:pt x="1152" y="552"/>
                  </a:lnTo>
                  <a:lnTo>
                    <a:pt x="1160" y="552"/>
                  </a:lnTo>
                  <a:lnTo>
                    <a:pt x="1168" y="560"/>
                  </a:lnTo>
                  <a:lnTo>
                    <a:pt x="1168" y="568"/>
                  </a:lnTo>
                  <a:lnTo>
                    <a:pt x="1168" y="576"/>
                  </a:lnTo>
                  <a:lnTo>
                    <a:pt x="1160" y="584"/>
                  </a:lnTo>
                  <a:lnTo>
                    <a:pt x="1160" y="592"/>
                  </a:lnTo>
                  <a:lnTo>
                    <a:pt x="1160" y="600"/>
                  </a:lnTo>
                  <a:lnTo>
                    <a:pt x="1168" y="608"/>
                  </a:lnTo>
                  <a:lnTo>
                    <a:pt x="1176" y="608"/>
                  </a:lnTo>
                  <a:lnTo>
                    <a:pt x="1192" y="608"/>
                  </a:lnTo>
                  <a:lnTo>
                    <a:pt x="1200" y="608"/>
                  </a:lnTo>
                  <a:lnTo>
                    <a:pt x="1200" y="616"/>
                  </a:lnTo>
                  <a:lnTo>
                    <a:pt x="1192" y="616"/>
                  </a:lnTo>
                  <a:lnTo>
                    <a:pt x="1184" y="624"/>
                  </a:lnTo>
                  <a:lnTo>
                    <a:pt x="1168" y="632"/>
                  </a:lnTo>
                  <a:lnTo>
                    <a:pt x="1160" y="640"/>
                  </a:lnTo>
                  <a:lnTo>
                    <a:pt x="1152" y="648"/>
                  </a:lnTo>
                  <a:lnTo>
                    <a:pt x="1144" y="640"/>
                  </a:lnTo>
                  <a:lnTo>
                    <a:pt x="1152" y="632"/>
                  </a:lnTo>
                  <a:lnTo>
                    <a:pt x="1152" y="624"/>
                  </a:lnTo>
                  <a:lnTo>
                    <a:pt x="1160" y="624"/>
                  </a:lnTo>
                  <a:lnTo>
                    <a:pt x="1160" y="616"/>
                  </a:lnTo>
                  <a:lnTo>
                    <a:pt x="1152" y="616"/>
                  </a:lnTo>
                  <a:lnTo>
                    <a:pt x="1144" y="616"/>
                  </a:lnTo>
                  <a:lnTo>
                    <a:pt x="1136" y="624"/>
                  </a:lnTo>
                  <a:lnTo>
                    <a:pt x="1128" y="632"/>
                  </a:lnTo>
                  <a:lnTo>
                    <a:pt x="1112" y="632"/>
                  </a:lnTo>
                  <a:lnTo>
                    <a:pt x="1096" y="640"/>
                  </a:lnTo>
                  <a:lnTo>
                    <a:pt x="1096" y="648"/>
                  </a:lnTo>
                  <a:lnTo>
                    <a:pt x="1088" y="656"/>
                  </a:lnTo>
                  <a:lnTo>
                    <a:pt x="1088" y="664"/>
                  </a:lnTo>
                  <a:lnTo>
                    <a:pt x="1096" y="672"/>
                  </a:lnTo>
                  <a:lnTo>
                    <a:pt x="1080" y="672"/>
                  </a:lnTo>
                  <a:lnTo>
                    <a:pt x="1064" y="680"/>
                  </a:lnTo>
                  <a:lnTo>
                    <a:pt x="1072" y="680"/>
                  </a:lnTo>
                  <a:lnTo>
                    <a:pt x="1080" y="680"/>
                  </a:lnTo>
                  <a:lnTo>
                    <a:pt x="1072" y="688"/>
                  </a:lnTo>
                  <a:lnTo>
                    <a:pt x="1064" y="688"/>
                  </a:lnTo>
                  <a:lnTo>
                    <a:pt x="1056" y="696"/>
                  </a:lnTo>
                  <a:lnTo>
                    <a:pt x="1048" y="704"/>
                  </a:lnTo>
                  <a:lnTo>
                    <a:pt x="1048" y="720"/>
                  </a:lnTo>
                  <a:lnTo>
                    <a:pt x="1040" y="728"/>
                  </a:lnTo>
                  <a:lnTo>
                    <a:pt x="1040" y="720"/>
                  </a:lnTo>
                  <a:lnTo>
                    <a:pt x="1032" y="712"/>
                  </a:lnTo>
                  <a:lnTo>
                    <a:pt x="1032" y="720"/>
                  </a:lnTo>
                  <a:lnTo>
                    <a:pt x="1032" y="728"/>
                  </a:lnTo>
                  <a:lnTo>
                    <a:pt x="1032" y="736"/>
                  </a:lnTo>
                  <a:lnTo>
                    <a:pt x="1032" y="744"/>
                  </a:lnTo>
                  <a:lnTo>
                    <a:pt x="1032" y="752"/>
                  </a:lnTo>
                  <a:lnTo>
                    <a:pt x="1024" y="768"/>
                  </a:lnTo>
                  <a:lnTo>
                    <a:pt x="1008" y="784"/>
                  </a:lnTo>
                  <a:lnTo>
                    <a:pt x="984" y="792"/>
                  </a:lnTo>
                  <a:lnTo>
                    <a:pt x="976" y="800"/>
                  </a:lnTo>
                  <a:lnTo>
                    <a:pt x="968" y="824"/>
                  </a:lnTo>
                  <a:lnTo>
                    <a:pt x="976" y="840"/>
                  </a:lnTo>
                  <a:lnTo>
                    <a:pt x="976" y="856"/>
                  </a:lnTo>
                  <a:lnTo>
                    <a:pt x="984" y="880"/>
                  </a:lnTo>
                  <a:lnTo>
                    <a:pt x="984" y="896"/>
                  </a:lnTo>
                  <a:lnTo>
                    <a:pt x="976" y="904"/>
                  </a:lnTo>
                  <a:lnTo>
                    <a:pt x="968" y="896"/>
                  </a:lnTo>
                  <a:lnTo>
                    <a:pt x="960" y="888"/>
                  </a:lnTo>
                  <a:lnTo>
                    <a:pt x="960" y="880"/>
                  </a:lnTo>
                  <a:lnTo>
                    <a:pt x="960" y="872"/>
                  </a:lnTo>
                  <a:lnTo>
                    <a:pt x="952" y="864"/>
                  </a:lnTo>
                  <a:lnTo>
                    <a:pt x="952" y="848"/>
                  </a:lnTo>
                  <a:lnTo>
                    <a:pt x="952" y="840"/>
                  </a:lnTo>
                  <a:lnTo>
                    <a:pt x="944" y="832"/>
                  </a:lnTo>
                  <a:lnTo>
                    <a:pt x="936" y="840"/>
                  </a:lnTo>
                  <a:lnTo>
                    <a:pt x="936" y="848"/>
                  </a:lnTo>
                  <a:lnTo>
                    <a:pt x="928" y="848"/>
                  </a:lnTo>
                  <a:lnTo>
                    <a:pt x="928" y="840"/>
                  </a:lnTo>
                  <a:lnTo>
                    <a:pt x="920" y="832"/>
                  </a:lnTo>
                  <a:lnTo>
                    <a:pt x="904" y="832"/>
                  </a:lnTo>
                  <a:lnTo>
                    <a:pt x="888" y="832"/>
                  </a:lnTo>
                  <a:lnTo>
                    <a:pt x="888" y="840"/>
                  </a:lnTo>
                  <a:lnTo>
                    <a:pt x="880" y="848"/>
                  </a:lnTo>
                  <a:lnTo>
                    <a:pt x="880" y="856"/>
                  </a:lnTo>
                  <a:lnTo>
                    <a:pt x="872" y="856"/>
                  </a:lnTo>
                  <a:lnTo>
                    <a:pt x="856" y="856"/>
                  </a:lnTo>
                  <a:lnTo>
                    <a:pt x="832" y="856"/>
                  </a:lnTo>
                  <a:lnTo>
                    <a:pt x="808" y="856"/>
                  </a:lnTo>
                  <a:lnTo>
                    <a:pt x="792" y="872"/>
                  </a:lnTo>
                  <a:lnTo>
                    <a:pt x="792" y="880"/>
                  </a:lnTo>
                  <a:lnTo>
                    <a:pt x="792" y="888"/>
                  </a:lnTo>
                  <a:lnTo>
                    <a:pt x="792" y="904"/>
                  </a:lnTo>
                  <a:lnTo>
                    <a:pt x="792" y="912"/>
                  </a:lnTo>
                  <a:lnTo>
                    <a:pt x="792" y="928"/>
                  </a:lnTo>
                  <a:lnTo>
                    <a:pt x="792" y="944"/>
                  </a:lnTo>
                  <a:lnTo>
                    <a:pt x="800" y="960"/>
                  </a:lnTo>
                  <a:lnTo>
                    <a:pt x="808" y="976"/>
                  </a:lnTo>
                  <a:lnTo>
                    <a:pt x="824" y="984"/>
                  </a:lnTo>
                  <a:lnTo>
                    <a:pt x="832" y="984"/>
                  </a:lnTo>
                  <a:lnTo>
                    <a:pt x="848" y="984"/>
                  </a:lnTo>
                  <a:lnTo>
                    <a:pt x="856" y="984"/>
                  </a:lnTo>
                  <a:lnTo>
                    <a:pt x="864" y="976"/>
                  </a:lnTo>
                  <a:lnTo>
                    <a:pt x="872" y="968"/>
                  </a:lnTo>
                  <a:lnTo>
                    <a:pt x="872" y="960"/>
                  </a:lnTo>
                  <a:lnTo>
                    <a:pt x="872" y="952"/>
                  </a:lnTo>
                  <a:lnTo>
                    <a:pt x="880" y="944"/>
                  </a:lnTo>
                  <a:lnTo>
                    <a:pt x="888" y="944"/>
                  </a:lnTo>
                  <a:lnTo>
                    <a:pt x="904" y="944"/>
                  </a:lnTo>
                  <a:lnTo>
                    <a:pt x="904" y="968"/>
                  </a:lnTo>
                  <a:lnTo>
                    <a:pt x="896" y="984"/>
                  </a:lnTo>
                  <a:lnTo>
                    <a:pt x="888" y="992"/>
                  </a:lnTo>
                  <a:lnTo>
                    <a:pt x="888" y="1008"/>
                  </a:lnTo>
                  <a:lnTo>
                    <a:pt x="896" y="1016"/>
                  </a:lnTo>
                  <a:lnTo>
                    <a:pt x="904" y="1016"/>
                  </a:lnTo>
                  <a:lnTo>
                    <a:pt x="912" y="1016"/>
                  </a:lnTo>
                  <a:lnTo>
                    <a:pt x="920" y="1008"/>
                  </a:lnTo>
                  <a:lnTo>
                    <a:pt x="936" y="1008"/>
                  </a:lnTo>
                  <a:lnTo>
                    <a:pt x="952" y="1016"/>
                  </a:lnTo>
                  <a:lnTo>
                    <a:pt x="952" y="1024"/>
                  </a:lnTo>
                  <a:lnTo>
                    <a:pt x="952" y="1040"/>
                  </a:lnTo>
                  <a:lnTo>
                    <a:pt x="944" y="1048"/>
                  </a:lnTo>
                  <a:lnTo>
                    <a:pt x="944" y="1056"/>
                  </a:lnTo>
                  <a:lnTo>
                    <a:pt x="952" y="1064"/>
                  </a:lnTo>
                  <a:lnTo>
                    <a:pt x="952" y="1080"/>
                  </a:lnTo>
                  <a:lnTo>
                    <a:pt x="960" y="1088"/>
                  </a:lnTo>
                  <a:lnTo>
                    <a:pt x="976" y="1088"/>
                  </a:lnTo>
                  <a:lnTo>
                    <a:pt x="992" y="1080"/>
                  </a:lnTo>
                  <a:lnTo>
                    <a:pt x="992" y="1088"/>
                  </a:lnTo>
                  <a:lnTo>
                    <a:pt x="1000" y="1088"/>
                  </a:lnTo>
                  <a:lnTo>
                    <a:pt x="1008" y="1088"/>
                  </a:lnTo>
                  <a:lnTo>
                    <a:pt x="1016" y="1088"/>
                  </a:lnTo>
                  <a:lnTo>
                    <a:pt x="1016" y="1096"/>
                  </a:lnTo>
                  <a:lnTo>
                    <a:pt x="1032" y="1096"/>
                  </a:lnTo>
                  <a:lnTo>
                    <a:pt x="1040" y="1088"/>
                  </a:lnTo>
                  <a:lnTo>
                    <a:pt x="1040" y="1080"/>
                  </a:lnTo>
                  <a:lnTo>
                    <a:pt x="1040" y="107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6" name="Freeform 189"/>
            <p:cNvSpPr>
              <a:spLocks/>
            </p:cNvSpPr>
            <p:nvPr/>
          </p:nvSpPr>
          <p:spPr bwMode="auto">
            <a:xfrm>
              <a:off x="3789" y="2032"/>
              <a:ext cx="56" cy="56"/>
            </a:xfrm>
            <a:custGeom>
              <a:avLst/>
              <a:gdLst>
                <a:gd name="T0" fmla="*/ 16 w 56"/>
                <a:gd name="T1" fmla="*/ 40 h 56"/>
                <a:gd name="T2" fmla="*/ 24 w 56"/>
                <a:gd name="T3" fmla="*/ 40 h 56"/>
                <a:gd name="T4" fmla="*/ 32 w 56"/>
                <a:gd name="T5" fmla="*/ 48 h 56"/>
                <a:gd name="T6" fmla="*/ 40 w 56"/>
                <a:gd name="T7" fmla="*/ 48 h 56"/>
                <a:gd name="T8" fmla="*/ 48 w 56"/>
                <a:gd name="T9" fmla="*/ 56 h 56"/>
                <a:gd name="T10" fmla="*/ 56 w 56"/>
                <a:gd name="T11" fmla="*/ 56 h 56"/>
                <a:gd name="T12" fmla="*/ 56 w 56"/>
                <a:gd name="T13" fmla="*/ 48 h 56"/>
                <a:gd name="T14" fmla="*/ 48 w 56"/>
                <a:gd name="T15" fmla="*/ 40 h 56"/>
                <a:gd name="T16" fmla="*/ 40 w 56"/>
                <a:gd name="T17" fmla="*/ 32 h 56"/>
                <a:gd name="T18" fmla="*/ 32 w 56"/>
                <a:gd name="T19" fmla="*/ 32 h 56"/>
                <a:gd name="T20" fmla="*/ 24 w 56"/>
                <a:gd name="T21" fmla="*/ 24 h 56"/>
                <a:gd name="T22" fmla="*/ 16 w 56"/>
                <a:gd name="T23" fmla="*/ 16 h 56"/>
                <a:gd name="T24" fmla="*/ 16 w 56"/>
                <a:gd name="T25" fmla="*/ 8 h 56"/>
                <a:gd name="T26" fmla="*/ 8 w 56"/>
                <a:gd name="T27" fmla="*/ 0 h 56"/>
                <a:gd name="T28" fmla="*/ 0 w 56"/>
                <a:gd name="T29" fmla="*/ 0 h 56"/>
                <a:gd name="T30" fmla="*/ 0 w 56"/>
                <a:gd name="T31" fmla="*/ 8 h 56"/>
                <a:gd name="T32" fmla="*/ 8 w 56"/>
                <a:gd name="T33" fmla="*/ 24 h 56"/>
                <a:gd name="T34" fmla="*/ 16 w 56"/>
                <a:gd name="T35" fmla="*/ 32 h 56"/>
                <a:gd name="T36" fmla="*/ 16 w 56"/>
                <a:gd name="T37" fmla="*/ 4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56"/>
                <a:gd name="T59" fmla="*/ 56 w 56"/>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56">
                  <a:moveTo>
                    <a:pt x="16" y="40"/>
                  </a:moveTo>
                  <a:lnTo>
                    <a:pt x="24" y="40"/>
                  </a:lnTo>
                  <a:lnTo>
                    <a:pt x="32" y="48"/>
                  </a:lnTo>
                  <a:lnTo>
                    <a:pt x="40" y="48"/>
                  </a:lnTo>
                  <a:lnTo>
                    <a:pt x="48" y="56"/>
                  </a:lnTo>
                  <a:lnTo>
                    <a:pt x="56" y="56"/>
                  </a:lnTo>
                  <a:lnTo>
                    <a:pt x="56" y="48"/>
                  </a:lnTo>
                  <a:lnTo>
                    <a:pt x="48" y="40"/>
                  </a:lnTo>
                  <a:lnTo>
                    <a:pt x="40" y="32"/>
                  </a:lnTo>
                  <a:lnTo>
                    <a:pt x="32" y="32"/>
                  </a:lnTo>
                  <a:lnTo>
                    <a:pt x="24" y="24"/>
                  </a:lnTo>
                  <a:lnTo>
                    <a:pt x="16" y="16"/>
                  </a:lnTo>
                  <a:lnTo>
                    <a:pt x="16" y="8"/>
                  </a:lnTo>
                  <a:lnTo>
                    <a:pt x="8" y="0"/>
                  </a:lnTo>
                  <a:lnTo>
                    <a:pt x="0" y="0"/>
                  </a:lnTo>
                  <a:lnTo>
                    <a:pt x="0" y="8"/>
                  </a:lnTo>
                  <a:lnTo>
                    <a:pt x="8" y="24"/>
                  </a:lnTo>
                  <a:lnTo>
                    <a:pt x="16" y="32"/>
                  </a:lnTo>
                  <a:lnTo>
                    <a:pt x="16" y="4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7" name="Freeform 190"/>
            <p:cNvSpPr>
              <a:spLocks/>
            </p:cNvSpPr>
            <p:nvPr/>
          </p:nvSpPr>
          <p:spPr bwMode="auto">
            <a:xfrm>
              <a:off x="4205" y="2080"/>
              <a:ext cx="135" cy="112"/>
            </a:xfrm>
            <a:custGeom>
              <a:avLst/>
              <a:gdLst>
                <a:gd name="T0" fmla="*/ 16 w 136"/>
                <a:gd name="T1" fmla="*/ 32 h 112"/>
                <a:gd name="T2" fmla="*/ 24 w 136"/>
                <a:gd name="T3" fmla="*/ 32 h 112"/>
                <a:gd name="T4" fmla="*/ 40 w 136"/>
                <a:gd name="T5" fmla="*/ 24 h 112"/>
                <a:gd name="T6" fmla="*/ 40 w 136"/>
                <a:gd name="T7" fmla="*/ 32 h 112"/>
                <a:gd name="T8" fmla="*/ 48 w 136"/>
                <a:gd name="T9" fmla="*/ 32 h 112"/>
                <a:gd name="T10" fmla="*/ 56 w 136"/>
                <a:gd name="T11" fmla="*/ 40 h 112"/>
                <a:gd name="T12" fmla="*/ 64 w 136"/>
                <a:gd name="T13" fmla="*/ 32 h 112"/>
                <a:gd name="T14" fmla="*/ 70 w 136"/>
                <a:gd name="T15" fmla="*/ 32 h 112"/>
                <a:gd name="T16" fmla="*/ 78 w 136"/>
                <a:gd name="T17" fmla="*/ 32 h 112"/>
                <a:gd name="T18" fmla="*/ 78 w 136"/>
                <a:gd name="T19" fmla="*/ 40 h 112"/>
                <a:gd name="T20" fmla="*/ 70 w 136"/>
                <a:gd name="T21" fmla="*/ 48 h 112"/>
                <a:gd name="T22" fmla="*/ 64 w 136"/>
                <a:gd name="T23" fmla="*/ 48 h 112"/>
                <a:gd name="T24" fmla="*/ 56 w 136"/>
                <a:gd name="T25" fmla="*/ 48 h 112"/>
                <a:gd name="T26" fmla="*/ 48 w 136"/>
                <a:gd name="T27" fmla="*/ 56 h 112"/>
                <a:gd name="T28" fmla="*/ 48 w 136"/>
                <a:gd name="T29" fmla="*/ 72 h 112"/>
                <a:gd name="T30" fmla="*/ 40 w 136"/>
                <a:gd name="T31" fmla="*/ 88 h 112"/>
                <a:gd name="T32" fmla="*/ 48 w 136"/>
                <a:gd name="T33" fmla="*/ 104 h 112"/>
                <a:gd name="T34" fmla="*/ 48 w 136"/>
                <a:gd name="T35" fmla="*/ 112 h 112"/>
                <a:gd name="T36" fmla="*/ 56 w 136"/>
                <a:gd name="T37" fmla="*/ 104 h 112"/>
                <a:gd name="T38" fmla="*/ 64 w 136"/>
                <a:gd name="T39" fmla="*/ 104 h 112"/>
                <a:gd name="T40" fmla="*/ 64 w 136"/>
                <a:gd name="T41" fmla="*/ 96 h 112"/>
                <a:gd name="T42" fmla="*/ 64 w 136"/>
                <a:gd name="T43" fmla="*/ 80 h 112"/>
                <a:gd name="T44" fmla="*/ 64 w 136"/>
                <a:gd name="T45" fmla="*/ 72 h 112"/>
                <a:gd name="T46" fmla="*/ 64 w 136"/>
                <a:gd name="T47" fmla="*/ 64 h 112"/>
                <a:gd name="T48" fmla="*/ 70 w 136"/>
                <a:gd name="T49" fmla="*/ 56 h 112"/>
                <a:gd name="T50" fmla="*/ 78 w 136"/>
                <a:gd name="T51" fmla="*/ 48 h 112"/>
                <a:gd name="T52" fmla="*/ 86 w 136"/>
                <a:gd name="T53" fmla="*/ 48 h 112"/>
                <a:gd name="T54" fmla="*/ 86 w 136"/>
                <a:gd name="T55" fmla="*/ 64 h 112"/>
                <a:gd name="T56" fmla="*/ 86 w 136"/>
                <a:gd name="T57" fmla="*/ 72 h 112"/>
                <a:gd name="T58" fmla="*/ 86 w 136"/>
                <a:gd name="T59" fmla="*/ 80 h 112"/>
                <a:gd name="T60" fmla="*/ 94 w 136"/>
                <a:gd name="T61" fmla="*/ 80 h 112"/>
                <a:gd name="T62" fmla="*/ 102 w 136"/>
                <a:gd name="T63" fmla="*/ 88 h 112"/>
                <a:gd name="T64" fmla="*/ 102 w 136"/>
                <a:gd name="T65" fmla="*/ 96 h 112"/>
                <a:gd name="T66" fmla="*/ 102 w 136"/>
                <a:gd name="T67" fmla="*/ 88 h 112"/>
                <a:gd name="T68" fmla="*/ 110 w 136"/>
                <a:gd name="T69" fmla="*/ 72 h 112"/>
                <a:gd name="T70" fmla="*/ 110 w 136"/>
                <a:gd name="T71" fmla="*/ 56 h 112"/>
                <a:gd name="T72" fmla="*/ 118 w 136"/>
                <a:gd name="T73" fmla="*/ 56 h 112"/>
                <a:gd name="T74" fmla="*/ 126 w 136"/>
                <a:gd name="T75" fmla="*/ 64 h 112"/>
                <a:gd name="T76" fmla="*/ 134 w 136"/>
                <a:gd name="T77" fmla="*/ 56 h 112"/>
                <a:gd name="T78" fmla="*/ 126 w 136"/>
                <a:gd name="T79" fmla="*/ 48 h 112"/>
                <a:gd name="T80" fmla="*/ 126 w 136"/>
                <a:gd name="T81" fmla="*/ 40 h 112"/>
                <a:gd name="T82" fmla="*/ 118 w 136"/>
                <a:gd name="T83" fmla="*/ 40 h 112"/>
                <a:gd name="T84" fmla="*/ 110 w 136"/>
                <a:gd name="T85" fmla="*/ 48 h 112"/>
                <a:gd name="T86" fmla="*/ 102 w 136"/>
                <a:gd name="T87" fmla="*/ 40 h 112"/>
                <a:gd name="T88" fmla="*/ 94 w 136"/>
                <a:gd name="T89" fmla="*/ 40 h 112"/>
                <a:gd name="T90" fmla="*/ 86 w 136"/>
                <a:gd name="T91" fmla="*/ 40 h 112"/>
                <a:gd name="T92" fmla="*/ 78 w 136"/>
                <a:gd name="T93" fmla="*/ 24 h 112"/>
                <a:gd name="T94" fmla="*/ 70 w 136"/>
                <a:gd name="T95" fmla="*/ 24 h 112"/>
                <a:gd name="T96" fmla="*/ 70 w 136"/>
                <a:gd name="T97" fmla="*/ 16 h 112"/>
                <a:gd name="T98" fmla="*/ 64 w 136"/>
                <a:gd name="T99" fmla="*/ 8 h 112"/>
                <a:gd name="T100" fmla="*/ 56 w 136"/>
                <a:gd name="T101" fmla="*/ 0 h 112"/>
                <a:gd name="T102" fmla="*/ 40 w 136"/>
                <a:gd name="T103" fmla="*/ 0 h 112"/>
                <a:gd name="T104" fmla="*/ 40 w 136"/>
                <a:gd name="T105" fmla="*/ 8 h 112"/>
                <a:gd name="T106" fmla="*/ 32 w 136"/>
                <a:gd name="T107" fmla="*/ 8 h 112"/>
                <a:gd name="T108" fmla="*/ 32 w 136"/>
                <a:gd name="T109" fmla="*/ 16 h 112"/>
                <a:gd name="T110" fmla="*/ 24 w 136"/>
                <a:gd name="T111" fmla="*/ 16 h 112"/>
                <a:gd name="T112" fmla="*/ 16 w 136"/>
                <a:gd name="T113" fmla="*/ 16 h 112"/>
                <a:gd name="T114" fmla="*/ 8 w 136"/>
                <a:gd name="T115" fmla="*/ 24 h 112"/>
                <a:gd name="T116" fmla="*/ 0 w 136"/>
                <a:gd name="T117" fmla="*/ 24 h 112"/>
                <a:gd name="T118" fmla="*/ 0 w 136"/>
                <a:gd name="T119" fmla="*/ 32 h 112"/>
                <a:gd name="T120" fmla="*/ 8 w 136"/>
                <a:gd name="T121" fmla="*/ 32 h 112"/>
                <a:gd name="T122" fmla="*/ 16 w 136"/>
                <a:gd name="T123" fmla="*/ 32 h 1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6"/>
                <a:gd name="T187" fmla="*/ 0 h 112"/>
                <a:gd name="T188" fmla="*/ 136 w 136"/>
                <a:gd name="T189" fmla="*/ 112 h 1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6" h="112">
                  <a:moveTo>
                    <a:pt x="16" y="32"/>
                  </a:moveTo>
                  <a:lnTo>
                    <a:pt x="24" y="32"/>
                  </a:lnTo>
                  <a:lnTo>
                    <a:pt x="40" y="24"/>
                  </a:lnTo>
                  <a:lnTo>
                    <a:pt x="40" y="32"/>
                  </a:lnTo>
                  <a:lnTo>
                    <a:pt x="48" y="32"/>
                  </a:lnTo>
                  <a:lnTo>
                    <a:pt x="56" y="40"/>
                  </a:lnTo>
                  <a:lnTo>
                    <a:pt x="64" y="32"/>
                  </a:lnTo>
                  <a:lnTo>
                    <a:pt x="72" y="32"/>
                  </a:lnTo>
                  <a:lnTo>
                    <a:pt x="80" y="32"/>
                  </a:lnTo>
                  <a:lnTo>
                    <a:pt x="80" y="40"/>
                  </a:lnTo>
                  <a:lnTo>
                    <a:pt x="72" y="48"/>
                  </a:lnTo>
                  <a:lnTo>
                    <a:pt x="64" y="48"/>
                  </a:lnTo>
                  <a:lnTo>
                    <a:pt x="56" y="48"/>
                  </a:lnTo>
                  <a:lnTo>
                    <a:pt x="48" y="56"/>
                  </a:lnTo>
                  <a:lnTo>
                    <a:pt x="48" y="72"/>
                  </a:lnTo>
                  <a:lnTo>
                    <a:pt x="40" y="88"/>
                  </a:lnTo>
                  <a:lnTo>
                    <a:pt x="48" y="104"/>
                  </a:lnTo>
                  <a:lnTo>
                    <a:pt x="48" y="112"/>
                  </a:lnTo>
                  <a:lnTo>
                    <a:pt x="56" y="104"/>
                  </a:lnTo>
                  <a:lnTo>
                    <a:pt x="64" y="104"/>
                  </a:lnTo>
                  <a:lnTo>
                    <a:pt x="64" y="96"/>
                  </a:lnTo>
                  <a:lnTo>
                    <a:pt x="64" y="80"/>
                  </a:lnTo>
                  <a:lnTo>
                    <a:pt x="64" y="72"/>
                  </a:lnTo>
                  <a:lnTo>
                    <a:pt x="64" y="64"/>
                  </a:lnTo>
                  <a:lnTo>
                    <a:pt x="72" y="56"/>
                  </a:lnTo>
                  <a:lnTo>
                    <a:pt x="80" y="48"/>
                  </a:lnTo>
                  <a:lnTo>
                    <a:pt x="88" y="48"/>
                  </a:lnTo>
                  <a:lnTo>
                    <a:pt x="88" y="64"/>
                  </a:lnTo>
                  <a:lnTo>
                    <a:pt x="88" y="72"/>
                  </a:lnTo>
                  <a:lnTo>
                    <a:pt x="88" y="80"/>
                  </a:lnTo>
                  <a:lnTo>
                    <a:pt x="96" y="80"/>
                  </a:lnTo>
                  <a:lnTo>
                    <a:pt x="104" y="88"/>
                  </a:lnTo>
                  <a:lnTo>
                    <a:pt x="104" y="96"/>
                  </a:lnTo>
                  <a:lnTo>
                    <a:pt x="104" y="88"/>
                  </a:lnTo>
                  <a:lnTo>
                    <a:pt x="112" y="72"/>
                  </a:lnTo>
                  <a:lnTo>
                    <a:pt x="112" y="56"/>
                  </a:lnTo>
                  <a:lnTo>
                    <a:pt x="120" y="56"/>
                  </a:lnTo>
                  <a:lnTo>
                    <a:pt x="128" y="64"/>
                  </a:lnTo>
                  <a:lnTo>
                    <a:pt x="136" y="56"/>
                  </a:lnTo>
                  <a:lnTo>
                    <a:pt x="128" y="48"/>
                  </a:lnTo>
                  <a:lnTo>
                    <a:pt x="128" y="40"/>
                  </a:lnTo>
                  <a:lnTo>
                    <a:pt x="120" y="40"/>
                  </a:lnTo>
                  <a:lnTo>
                    <a:pt x="112" y="48"/>
                  </a:lnTo>
                  <a:lnTo>
                    <a:pt x="104" y="40"/>
                  </a:lnTo>
                  <a:lnTo>
                    <a:pt x="96" y="40"/>
                  </a:lnTo>
                  <a:lnTo>
                    <a:pt x="88" y="40"/>
                  </a:lnTo>
                  <a:lnTo>
                    <a:pt x="80" y="24"/>
                  </a:lnTo>
                  <a:lnTo>
                    <a:pt x="72" y="24"/>
                  </a:lnTo>
                  <a:lnTo>
                    <a:pt x="72" y="16"/>
                  </a:lnTo>
                  <a:lnTo>
                    <a:pt x="64" y="8"/>
                  </a:lnTo>
                  <a:lnTo>
                    <a:pt x="56" y="0"/>
                  </a:lnTo>
                  <a:lnTo>
                    <a:pt x="40" y="0"/>
                  </a:lnTo>
                  <a:lnTo>
                    <a:pt x="40" y="8"/>
                  </a:lnTo>
                  <a:lnTo>
                    <a:pt x="32" y="8"/>
                  </a:lnTo>
                  <a:lnTo>
                    <a:pt x="32" y="16"/>
                  </a:lnTo>
                  <a:lnTo>
                    <a:pt x="24" y="16"/>
                  </a:lnTo>
                  <a:lnTo>
                    <a:pt x="16" y="16"/>
                  </a:lnTo>
                  <a:lnTo>
                    <a:pt x="8" y="24"/>
                  </a:lnTo>
                  <a:lnTo>
                    <a:pt x="0" y="24"/>
                  </a:lnTo>
                  <a:lnTo>
                    <a:pt x="0" y="32"/>
                  </a:lnTo>
                  <a:lnTo>
                    <a:pt x="8" y="32"/>
                  </a:lnTo>
                  <a:lnTo>
                    <a:pt x="16" y="3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8" name="Freeform 191"/>
            <p:cNvSpPr>
              <a:spLocks/>
            </p:cNvSpPr>
            <p:nvPr/>
          </p:nvSpPr>
          <p:spPr bwMode="auto">
            <a:xfrm>
              <a:off x="4309" y="2168"/>
              <a:ext cx="40" cy="24"/>
            </a:xfrm>
            <a:custGeom>
              <a:avLst/>
              <a:gdLst>
                <a:gd name="T0" fmla="*/ 32 w 40"/>
                <a:gd name="T1" fmla="*/ 16 h 24"/>
                <a:gd name="T2" fmla="*/ 40 w 40"/>
                <a:gd name="T3" fmla="*/ 8 h 24"/>
                <a:gd name="T4" fmla="*/ 24 w 40"/>
                <a:gd name="T5" fmla="*/ 0 h 24"/>
                <a:gd name="T6" fmla="*/ 16 w 40"/>
                <a:gd name="T7" fmla="*/ 8 h 24"/>
                <a:gd name="T8" fmla="*/ 8 w 40"/>
                <a:gd name="T9" fmla="*/ 8 h 24"/>
                <a:gd name="T10" fmla="*/ 0 w 40"/>
                <a:gd name="T11" fmla="*/ 16 h 24"/>
                <a:gd name="T12" fmla="*/ 8 w 40"/>
                <a:gd name="T13" fmla="*/ 24 h 24"/>
                <a:gd name="T14" fmla="*/ 24 w 40"/>
                <a:gd name="T15" fmla="*/ 16 h 24"/>
                <a:gd name="T16" fmla="*/ 32 w 40"/>
                <a:gd name="T17" fmla="*/ 1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24"/>
                <a:gd name="T29" fmla="*/ 40 w 4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24">
                  <a:moveTo>
                    <a:pt x="32" y="16"/>
                  </a:moveTo>
                  <a:lnTo>
                    <a:pt x="40" y="8"/>
                  </a:lnTo>
                  <a:lnTo>
                    <a:pt x="24" y="0"/>
                  </a:lnTo>
                  <a:lnTo>
                    <a:pt x="16" y="8"/>
                  </a:lnTo>
                  <a:lnTo>
                    <a:pt x="8" y="8"/>
                  </a:lnTo>
                  <a:lnTo>
                    <a:pt x="0" y="16"/>
                  </a:lnTo>
                  <a:lnTo>
                    <a:pt x="8" y="24"/>
                  </a:lnTo>
                  <a:lnTo>
                    <a:pt x="24" y="16"/>
                  </a:lnTo>
                  <a:lnTo>
                    <a:pt x="32"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49" name="Freeform 192"/>
            <p:cNvSpPr>
              <a:spLocks/>
            </p:cNvSpPr>
            <p:nvPr/>
          </p:nvSpPr>
          <p:spPr bwMode="auto">
            <a:xfrm>
              <a:off x="4349" y="2144"/>
              <a:ext cx="40" cy="24"/>
            </a:xfrm>
            <a:custGeom>
              <a:avLst/>
              <a:gdLst>
                <a:gd name="T0" fmla="*/ 24 w 40"/>
                <a:gd name="T1" fmla="*/ 16 h 24"/>
                <a:gd name="T2" fmla="*/ 32 w 40"/>
                <a:gd name="T3" fmla="*/ 16 h 24"/>
                <a:gd name="T4" fmla="*/ 40 w 40"/>
                <a:gd name="T5" fmla="*/ 8 h 24"/>
                <a:gd name="T6" fmla="*/ 40 w 40"/>
                <a:gd name="T7" fmla="*/ 0 h 24"/>
                <a:gd name="T8" fmla="*/ 32 w 40"/>
                <a:gd name="T9" fmla="*/ 0 h 24"/>
                <a:gd name="T10" fmla="*/ 24 w 40"/>
                <a:gd name="T11" fmla="*/ 8 h 24"/>
                <a:gd name="T12" fmla="*/ 16 w 40"/>
                <a:gd name="T13" fmla="*/ 8 h 24"/>
                <a:gd name="T14" fmla="*/ 8 w 40"/>
                <a:gd name="T15" fmla="*/ 8 h 24"/>
                <a:gd name="T16" fmla="*/ 0 w 40"/>
                <a:gd name="T17" fmla="*/ 16 h 24"/>
                <a:gd name="T18" fmla="*/ 0 w 40"/>
                <a:gd name="T19" fmla="*/ 24 h 24"/>
                <a:gd name="T20" fmla="*/ 16 w 40"/>
                <a:gd name="T21" fmla="*/ 24 h 24"/>
                <a:gd name="T22" fmla="*/ 16 w 40"/>
                <a:gd name="T23" fmla="*/ 16 h 24"/>
                <a:gd name="T24" fmla="*/ 24 w 40"/>
                <a:gd name="T25" fmla="*/ 1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24"/>
                <a:gd name="T41" fmla="*/ 40 w 40"/>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24">
                  <a:moveTo>
                    <a:pt x="24" y="16"/>
                  </a:moveTo>
                  <a:lnTo>
                    <a:pt x="32" y="16"/>
                  </a:lnTo>
                  <a:lnTo>
                    <a:pt x="40" y="8"/>
                  </a:lnTo>
                  <a:lnTo>
                    <a:pt x="40" y="0"/>
                  </a:lnTo>
                  <a:lnTo>
                    <a:pt x="32" y="0"/>
                  </a:lnTo>
                  <a:lnTo>
                    <a:pt x="24" y="8"/>
                  </a:lnTo>
                  <a:lnTo>
                    <a:pt x="16" y="8"/>
                  </a:lnTo>
                  <a:lnTo>
                    <a:pt x="8" y="8"/>
                  </a:lnTo>
                  <a:lnTo>
                    <a:pt x="0" y="16"/>
                  </a:lnTo>
                  <a:lnTo>
                    <a:pt x="0" y="24"/>
                  </a:lnTo>
                  <a:lnTo>
                    <a:pt x="16" y="24"/>
                  </a:lnTo>
                  <a:lnTo>
                    <a:pt x="16" y="16"/>
                  </a:lnTo>
                  <a:lnTo>
                    <a:pt x="24"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0" name="Freeform 193"/>
            <p:cNvSpPr>
              <a:spLocks/>
            </p:cNvSpPr>
            <p:nvPr/>
          </p:nvSpPr>
          <p:spPr bwMode="auto">
            <a:xfrm>
              <a:off x="3309" y="1768"/>
              <a:ext cx="32" cy="16"/>
            </a:xfrm>
            <a:custGeom>
              <a:avLst/>
              <a:gdLst>
                <a:gd name="T0" fmla="*/ 32 w 32"/>
                <a:gd name="T1" fmla="*/ 8 h 16"/>
                <a:gd name="T2" fmla="*/ 24 w 32"/>
                <a:gd name="T3" fmla="*/ 16 h 16"/>
                <a:gd name="T4" fmla="*/ 16 w 32"/>
                <a:gd name="T5" fmla="*/ 8 h 16"/>
                <a:gd name="T6" fmla="*/ 0 w 32"/>
                <a:gd name="T7" fmla="*/ 8 h 16"/>
                <a:gd name="T8" fmla="*/ 0 w 32"/>
                <a:gd name="T9" fmla="*/ 0 h 16"/>
                <a:gd name="T10" fmla="*/ 8 w 32"/>
                <a:gd name="T11" fmla="*/ 0 h 16"/>
                <a:gd name="T12" fmla="*/ 16 w 32"/>
                <a:gd name="T13" fmla="*/ 0 h 16"/>
                <a:gd name="T14" fmla="*/ 24 w 32"/>
                <a:gd name="T15" fmla="*/ 0 h 16"/>
                <a:gd name="T16" fmla="*/ 32 w 32"/>
                <a:gd name="T17" fmla="*/ 8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16"/>
                <a:gd name="T29" fmla="*/ 32 w 3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16">
                  <a:moveTo>
                    <a:pt x="32" y="8"/>
                  </a:moveTo>
                  <a:lnTo>
                    <a:pt x="24" y="16"/>
                  </a:lnTo>
                  <a:lnTo>
                    <a:pt x="16" y="8"/>
                  </a:lnTo>
                  <a:lnTo>
                    <a:pt x="0" y="8"/>
                  </a:lnTo>
                  <a:lnTo>
                    <a:pt x="0" y="0"/>
                  </a:lnTo>
                  <a:lnTo>
                    <a:pt x="8" y="0"/>
                  </a:lnTo>
                  <a:lnTo>
                    <a:pt x="16" y="0"/>
                  </a:lnTo>
                  <a:lnTo>
                    <a:pt x="24" y="0"/>
                  </a:lnTo>
                  <a:lnTo>
                    <a:pt x="32"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1" name="Freeform 194"/>
            <p:cNvSpPr>
              <a:spLocks/>
            </p:cNvSpPr>
            <p:nvPr/>
          </p:nvSpPr>
          <p:spPr bwMode="auto">
            <a:xfrm>
              <a:off x="3917" y="1328"/>
              <a:ext cx="136" cy="82"/>
            </a:xfrm>
            <a:custGeom>
              <a:avLst/>
              <a:gdLst>
                <a:gd name="T0" fmla="*/ 0 w 136"/>
                <a:gd name="T1" fmla="*/ 50 h 80"/>
                <a:gd name="T2" fmla="*/ 8 w 136"/>
                <a:gd name="T3" fmla="*/ 34 h 80"/>
                <a:gd name="T4" fmla="*/ 16 w 136"/>
                <a:gd name="T5" fmla="*/ 16 h 80"/>
                <a:gd name="T6" fmla="*/ 16 w 136"/>
                <a:gd name="T7" fmla="*/ 8 h 80"/>
                <a:gd name="T8" fmla="*/ 24 w 136"/>
                <a:gd name="T9" fmla="*/ 8 h 80"/>
                <a:gd name="T10" fmla="*/ 32 w 136"/>
                <a:gd name="T11" fmla="*/ 8 h 80"/>
                <a:gd name="T12" fmla="*/ 40 w 136"/>
                <a:gd name="T13" fmla="*/ 16 h 80"/>
                <a:gd name="T14" fmla="*/ 40 w 136"/>
                <a:gd name="T15" fmla="*/ 26 h 80"/>
                <a:gd name="T16" fmla="*/ 56 w 136"/>
                <a:gd name="T17" fmla="*/ 34 h 80"/>
                <a:gd name="T18" fmla="*/ 64 w 136"/>
                <a:gd name="T19" fmla="*/ 42 h 80"/>
                <a:gd name="T20" fmla="*/ 80 w 136"/>
                <a:gd name="T21" fmla="*/ 42 h 80"/>
                <a:gd name="T22" fmla="*/ 88 w 136"/>
                <a:gd name="T23" fmla="*/ 34 h 80"/>
                <a:gd name="T24" fmla="*/ 80 w 136"/>
                <a:gd name="T25" fmla="*/ 16 h 80"/>
                <a:gd name="T26" fmla="*/ 80 w 136"/>
                <a:gd name="T27" fmla="*/ 8 h 80"/>
                <a:gd name="T28" fmla="*/ 88 w 136"/>
                <a:gd name="T29" fmla="*/ 0 h 80"/>
                <a:gd name="T30" fmla="*/ 96 w 136"/>
                <a:gd name="T31" fmla="*/ 8 h 80"/>
                <a:gd name="T32" fmla="*/ 104 w 136"/>
                <a:gd name="T33" fmla="*/ 16 h 80"/>
                <a:gd name="T34" fmla="*/ 112 w 136"/>
                <a:gd name="T35" fmla="*/ 16 h 80"/>
                <a:gd name="T36" fmla="*/ 120 w 136"/>
                <a:gd name="T37" fmla="*/ 26 h 80"/>
                <a:gd name="T38" fmla="*/ 128 w 136"/>
                <a:gd name="T39" fmla="*/ 26 h 80"/>
                <a:gd name="T40" fmla="*/ 136 w 136"/>
                <a:gd name="T41" fmla="*/ 42 h 80"/>
                <a:gd name="T42" fmla="*/ 136 w 136"/>
                <a:gd name="T43" fmla="*/ 50 h 80"/>
                <a:gd name="T44" fmla="*/ 128 w 136"/>
                <a:gd name="T45" fmla="*/ 50 h 80"/>
                <a:gd name="T46" fmla="*/ 120 w 136"/>
                <a:gd name="T47" fmla="*/ 50 h 80"/>
                <a:gd name="T48" fmla="*/ 104 w 136"/>
                <a:gd name="T49" fmla="*/ 50 h 80"/>
                <a:gd name="T50" fmla="*/ 96 w 136"/>
                <a:gd name="T51" fmla="*/ 50 h 80"/>
                <a:gd name="T52" fmla="*/ 88 w 136"/>
                <a:gd name="T53" fmla="*/ 58 h 80"/>
                <a:gd name="T54" fmla="*/ 80 w 136"/>
                <a:gd name="T55" fmla="*/ 58 h 80"/>
                <a:gd name="T56" fmla="*/ 72 w 136"/>
                <a:gd name="T57" fmla="*/ 76 h 80"/>
                <a:gd name="T58" fmla="*/ 64 w 136"/>
                <a:gd name="T59" fmla="*/ 84 h 80"/>
                <a:gd name="T60" fmla="*/ 56 w 136"/>
                <a:gd name="T61" fmla="*/ 84 h 80"/>
                <a:gd name="T62" fmla="*/ 48 w 136"/>
                <a:gd name="T63" fmla="*/ 84 h 80"/>
                <a:gd name="T64" fmla="*/ 40 w 136"/>
                <a:gd name="T65" fmla="*/ 84 h 80"/>
                <a:gd name="T66" fmla="*/ 40 w 136"/>
                <a:gd name="T67" fmla="*/ 76 h 80"/>
                <a:gd name="T68" fmla="*/ 48 w 136"/>
                <a:gd name="T69" fmla="*/ 68 h 80"/>
                <a:gd name="T70" fmla="*/ 56 w 136"/>
                <a:gd name="T71" fmla="*/ 58 h 80"/>
                <a:gd name="T72" fmla="*/ 56 w 136"/>
                <a:gd name="T73" fmla="*/ 50 h 80"/>
                <a:gd name="T74" fmla="*/ 48 w 136"/>
                <a:gd name="T75" fmla="*/ 50 h 80"/>
                <a:gd name="T76" fmla="*/ 24 w 136"/>
                <a:gd name="T77" fmla="*/ 58 h 80"/>
                <a:gd name="T78" fmla="*/ 8 w 136"/>
                <a:gd name="T79" fmla="*/ 50 h 80"/>
                <a:gd name="T80" fmla="*/ 0 w 136"/>
                <a:gd name="T81" fmla="*/ 50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6"/>
                <a:gd name="T124" fmla="*/ 0 h 80"/>
                <a:gd name="T125" fmla="*/ 136 w 136"/>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6" h="80">
                  <a:moveTo>
                    <a:pt x="0" y="48"/>
                  </a:moveTo>
                  <a:lnTo>
                    <a:pt x="8" y="32"/>
                  </a:lnTo>
                  <a:lnTo>
                    <a:pt x="16" y="16"/>
                  </a:lnTo>
                  <a:lnTo>
                    <a:pt x="16" y="8"/>
                  </a:lnTo>
                  <a:lnTo>
                    <a:pt x="24" y="8"/>
                  </a:lnTo>
                  <a:lnTo>
                    <a:pt x="32" y="8"/>
                  </a:lnTo>
                  <a:lnTo>
                    <a:pt x="40" y="16"/>
                  </a:lnTo>
                  <a:lnTo>
                    <a:pt x="40" y="24"/>
                  </a:lnTo>
                  <a:lnTo>
                    <a:pt x="56" y="32"/>
                  </a:lnTo>
                  <a:lnTo>
                    <a:pt x="64" y="40"/>
                  </a:lnTo>
                  <a:lnTo>
                    <a:pt x="80" y="40"/>
                  </a:lnTo>
                  <a:lnTo>
                    <a:pt x="88" y="32"/>
                  </a:lnTo>
                  <a:lnTo>
                    <a:pt x="80" y="16"/>
                  </a:lnTo>
                  <a:lnTo>
                    <a:pt x="80" y="8"/>
                  </a:lnTo>
                  <a:lnTo>
                    <a:pt x="88" y="0"/>
                  </a:lnTo>
                  <a:lnTo>
                    <a:pt x="96" y="8"/>
                  </a:lnTo>
                  <a:lnTo>
                    <a:pt x="104" y="16"/>
                  </a:lnTo>
                  <a:lnTo>
                    <a:pt x="112" y="16"/>
                  </a:lnTo>
                  <a:lnTo>
                    <a:pt x="120" y="24"/>
                  </a:lnTo>
                  <a:lnTo>
                    <a:pt x="128" y="24"/>
                  </a:lnTo>
                  <a:lnTo>
                    <a:pt x="136" y="40"/>
                  </a:lnTo>
                  <a:lnTo>
                    <a:pt x="136" y="48"/>
                  </a:lnTo>
                  <a:lnTo>
                    <a:pt x="128" y="48"/>
                  </a:lnTo>
                  <a:lnTo>
                    <a:pt x="120" y="48"/>
                  </a:lnTo>
                  <a:lnTo>
                    <a:pt x="104" y="48"/>
                  </a:lnTo>
                  <a:lnTo>
                    <a:pt x="96" y="48"/>
                  </a:lnTo>
                  <a:lnTo>
                    <a:pt x="88" y="56"/>
                  </a:lnTo>
                  <a:lnTo>
                    <a:pt x="80" y="56"/>
                  </a:lnTo>
                  <a:lnTo>
                    <a:pt x="72" y="72"/>
                  </a:lnTo>
                  <a:lnTo>
                    <a:pt x="64" y="80"/>
                  </a:lnTo>
                  <a:lnTo>
                    <a:pt x="56" y="80"/>
                  </a:lnTo>
                  <a:lnTo>
                    <a:pt x="48" y="80"/>
                  </a:lnTo>
                  <a:lnTo>
                    <a:pt x="40" y="80"/>
                  </a:lnTo>
                  <a:lnTo>
                    <a:pt x="40" y="72"/>
                  </a:lnTo>
                  <a:lnTo>
                    <a:pt x="48" y="64"/>
                  </a:lnTo>
                  <a:lnTo>
                    <a:pt x="56" y="56"/>
                  </a:lnTo>
                  <a:lnTo>
                    <a:pt x="56" y="48"/>
                  </a:lnTo>
                  <a:lnTo>
                    <a:pt x="48" y="48"/>
                  </a:lnTo>
                  <a:lnTo>
                    <a:pt x="24" y="56"/>
                  </a:lnTo>
                  <a:lnTo>
                    <a:pt x="8" y="48"/>
                  </a:lnTo>
                  <a:lnTo>
                    <a:pt x="0" y="4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2" name="Freeform 195"/>
            <p:cNvSpPr>
              <a:spLocks/>
            </p:cNvSpPr>
            <p:nvPr/>
          </p:nvSpPr>
          <p:spPr bwMode="auto">
            <a:xfrm>
              <a:off x="4045" y="1168"/>
              <a:ext cx="71" cy="80"/>
            </a:xfrm>
            <a:custGeom>
              <a:avLst/>
              <a:gdLst>
                <a:gd name="T0" fmla="*/ 62 w 72"/>
                <a:gd name="T1" fmla="*/ 80 h 80"/>
                <a:gd name="T2" fmla="*/ 46 w 72"/>
                <a:gd name="T3" fmla="*/ 72 h 80"/>
                <a:gd name="T4" fmla="*/ 32 w 72"/>
                <a:gd name="T5" fmla="*/ 64 h 80"/>
                <a:gd name="T6" fmla="*/ 16 w 72"/>
                <a:gd name="T7" fmla="*/ 56 h 80"/>
                <a:gd name="T8" fmla="*/ 16 w 72"/>
                <a:gd name="T9" fmla="*/ 48 h 80"/>
                <a:gd name="T10" fmla="*/ 16 w 72"/>
                <a:gd name="T11" fmla="*/ 40 h 80"/>
                <a:gd name="T12" fmla="*/ 8 w 72"/>
                <a:gd name="T13" fmla="*/ 32 h 80"/>
                <a:gd name="T14" fmla="*/ 8 w 72"/>
                <a:gd name="T15" fmla="*/ 24 h 80"/>
                <a:gd name="T16" fmla="*/ 0 w 72"/>
                <a:gd name="T17" fmla="*/ 16 h 80"/>
                <a:gd name="T18" fmla="*/ 0 w 72"/>
                <a:gd name="T19" fmla="*/ 8 h 80"/>
                <a:gd name="T20" fmla="*/ 8 w 72"/>
                <a:gd name="T21" fmla="*/ 0 h 80"/>
                <a:gd name="T22" fmla="*/ 16 w 72"/>
                <a:gd name="T23" fmla="*/ 0 h 80"/>
                <a:gd name="T24" fmla="*/ 24 w 72"/>
                <a:gd name="T25" fmla="*/ 0 h 80"/>
                <a:gd name="T26" fmla="*/ 38 w 72"/>
                <a:gd name="T27" fmla="*/ 16 h 80"/>
                <a:gd name="T28" fmla="*/ 46 w 72"/>
                <a:gd name="T29" fmla="*/ 32 h 80"/>
                <a:gd name="T30" fmla="*/ 54 w 72"/>
                <a:gd name="T31" fmla="*/ 40 h 80"/>
                <a:gd name="T32" fmla="*/ 62 w 72"/>
                <a:gd name="T33" fmla="*/ 48 h 80"/>
                <a:gd name="T34" fmla="*/ 70 w 72"/>
                <a:gd name="T35" fmla="*/ 64 h 80"/>
                <a:gd name="T36" fmla="*/ 70 w 72"/>
                <a:gd name="T37" fmla="*/ 72 h 80"/>
                <a:gd name="T38" fmla="*/ 70 w 72"/>
                <a:gd name="T39" fmla="*/ 80 h 80"/>
                <a:gd name="T40" fmla="*/ 62 w 72"/>
                <a:gd name="T41" fmla="*/ 8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
                <a:gd name="T64" fmla="*/ 0 h 80"/>
                <a:gd name="T65" fmla="*/ 72 w 72"/>
                <a:gd name="T66" fmla="*/ 80 h 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 h="80">
                  <a:moveTo>
                    <a:pt x="64" y="80"/>
                  </a:moveTo>
                  <a:lnTo>
                    <a:pt x="48" y="72"/>
                  </a:lnTo>
                  <a:lnTo>
                    <a:pt x="32" y="64"/>
                  </a:lnTo>
                  <a:lnTo>
                    <a:pt x="16" y="56"/>
                  </a:lnTo>
                  <a:lnTo>
                    <a:pt x="16" y="48"/>
                  </a:lnTo>
                  <a:lnTo>
                    <a:pt x="16" y="40"/>
                  </a:lnTo>
                  <a:lnTo>
                    <a:pt x="8" y="32"/>
                  </a:lnTo>
                  <a:lnTo>
                    <a:pt x="8" y="24"/>
                  </a:lnTo>
                  <a:lnTo>
                    <a:pt x="0" y="16"/>
                  </a:lnTo>
                  <a:lnTo>
                    <a:pt x="0" y="8"/>
                  </a:lnTo>
                  <a:lnTo>
                    <a:pt x="8" y="0"/>
                  </a:lnTo>
                  <a:lnTo>
                    <a:pt x="16" y="0"/>
                  </a:lnTo>
                  <a:lnTo>
                    <a:pt x="24" y="0"/>
                  </a:lnTo>
                  <a:lnTo>
                    <a:pt x="40" y="16"/>
                  </a:lnTo>
                  <a:lnTo>
                    <a:pt x="48" y="32"/>
                  </a:lnTo>
                  <a:lnTo>
                    <a:pt x="56" y="40"/>
                  </a:lnTo>
                  <a:lnTo>
                    <a:pt x="64" y="48"/>
                  </a:lnTo>
                  <a:lnTo>
                    <a:pt x="72" y="64"/>
                  </a:lnTo>
                  <a:lnTo>
                    <a:pt x="72" y="72"/>
                  </a:lnTo>
                  <a:lnTo>
                    <a:pt x="72" y="80"/>
                  </a:lnTo>
                  <a:lnTo>
                    <a:pt x="64" y="8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3" name="Freeform 196"/>
            <p:cNvSpPr>
              <a:spLocks/>
            </p:cNvSpPr>
            <p:nvPr/>
          </p:nvSpPr>
          <p:spPr bwMode="auto">
            <a:xfrm>
              <a:off x="4165" y="1040"/>
              <a:ext cx="105" cy="184"/>
            </a:xfrm>
            <a:custGeom>
              <a:avLst/>
              <a:gdLst>
                <a:gd name="T0" fmla="*/ 32 w 104"/>
                <a:gd name="T1" fmla="*/ 168 h 184"/>
                <a:gd name="T2" fmla="*/ 32 w 104"/>
                <a:gd name="T3" fmla="*/ 160 h 184"/>
                <a:gd name="T4" fmla="*/ 24 w 104"/>
                <a:gd name="T5" fmla="*/ 136 h 184"/>
                <a:gd name="T6" fmla="*/ 16 w 104"/>
                <a:gd name="T7" fmla="*/ 120 h 184"/>
                <a:gd name="T8" fmla="*/ 8 w 104"/>
                <a:gd name="T9" fmla="*/ 112 h 184"/>
                <a:gd name="T10" fmla="*/ 0 w 104"/>
                <a:gd name="T11" fmla="*/ 104 h 184"/>
                <a:gd name="T12" fmla="*/ 0 w 104"/>
                <a:gd name="T13" fmla="*/ 88 h 184"/>
                <a:gd name="T14" fmla="*/ 0 w 104"/>
                <a:gd name="T15" fmla="*/ 72 h 184"/>
                <a:gd name="T16" fmla="*/ 8 w 104"/>
                <a:gd name="T17" fmla="*/ 48 h 184"/>
                <a:gd name="T18" fmla="*/ 16 w 104"/>
                <a:gd name="T19" fmla="*/ 24 h 184"/>
                <a:gd name="T20" fmla="*/ 16 w 104"/>
                <a:gd name="T21" fmla="*/ 8 h 184"/>
                <a:gd name="T22" fmla="*/ 24 w 104"/>
                <a:gd name="T23" fmla="*/ 0 h 184"/>
                <a:gd name="T24" fmla="*/ 32 w 104"/>
                <a:gd name="T25" fmla="*/ 0 h 184"/>
                <a:gd name="T26" fmla="*/ 48 w 104"/>
                <a:gd name="T27" fmla="*/ 0 h 184"/>
                <a:gd name="T28" fmla="*/ 58 w 104"/>
                <a:gd name="T29" fmla="*/ 8 h 184"/>
                <a:gd name="T30" fmla="*/ 66 w 104"/>
                <a:gd name="T31" fmla="*/ 16 h 184"/>
                <a:gd name="T32" fmla="*/ 74 w 104"/>
                <a:gd name="T33" fmla="*/ 40 h 184"/>
                <a:gd name="T34" fmla="*/ 74 w 104"/>
                <a:gd name="T35" fmla="*/ 64 h 184"/>
                <a:gd name="T36" fmla="*/ 82 w 104"/>
                <a:gd name="T37" fmla="*/ 80 h 184"/>
                <a:gd name="T38" fmla="*/ 90 w 104"/>
                <a:gd name="T39" fmla="*/ 88 h 184"/>
                <a:gd name="T40" fmla="*/ 98 w 104"/>
                <a:gd name="T41" fmla="*/ 96 h 184"/>
                <a:gd name="T42" fmla="*/ 106 w 104"/>
                <a:gd name="T43" fmla="*/ 104 h 184"/>
                <a:gd name="T44" fmla="*/ 106 w 104"/>
                <a:gd name="T45" fmla="*/ 112 h 184"/>
                <a:gd name="T46" fmla="*/ 98 w 104"/>
                <a:gd name="T47" fmla="*/ 128 h 184"/>
                <a:gd name="T48" fmla="*/ 90 w 104"/>
                <a:gd name="T49" fmla="*/ 152 h 184"/>
                <a:gd name="T50" fmla="*/ 90 w 104"/>
                <a:gd name="T51" fmla="*/ 160 h 184"/>
                <a:gd name="T52" fmla="*/ 82 w 104"/>
                <a:gd name="T53" fmla="*/ 176 h 184"/>
                <a:gd name="T54" fmla="*/ 82 w 104"/>
                <a:gd name="T55" fmla="*/ 184 h 184"/>
                <a:gd name="T56" fmla="*/ 74 w 104"/>
                <a:gd name="T57" fmla="*/ 184 h 184"/>
                <a:gd name="T58" fmla="*/ 58 w 104"/>
                <a:gd name="T59" fmla="*/ 184 h 184"/>
                <a:gd name="T60" fmla="*/ 48 w 104"/>
                <a:gd name="T61" fmla="*/ 184 h 184"/>
                <a:gd name="T62" fmla="*/ 40 w 104"/>
                <a:gd name="T63" fmla="*/ 184 h 184"/>
                <a:gd name="T64" fmla="*/ 32 w 104"/>
                <a:gd name="T65" fmla="*/ 176 h 184"/>
                <a:gd name="T66" fmla="*/ 32 w 104"/>
                <a:gd name="T67" fmla="*/ 168 h 1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4"/>
                <a:gd name="T103" fmla="*/ 0 h 184"/>
                <a:gd name="T104" fmla="*/ 104 w 104"/>
                <a:gd name="T105" fmla="*/ 184 h 18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4" h="184">
                  <a:moveTo>
                    <a:pt x="32" y="168"/>
                  </a:moveTo>
                  <a:lnTo>
                    <a:pt x="32" y="160"/>
                  </a:lnTo>
                  <a:lnTo>
                    <a:pt x="24" y="136"/>
                  </a:lnTo>
                  <a:lnTo>
                    <a:pt x="16" y="120"/>
                  </a:lnTo>
                  <a:lnTo>
                    <a:pt x="8" y="112"/>
                  </a:lnTo>
                  <a:lnTo>
                    <a:pt x="0" y="104"/>
                  </a:lnTo>
                  <a:lnTo>
                    <a:pt x="0" y="88"/>
                  </a:lnTo>
                  <a:lnTo>
                    <a:pt x="0" y="72"/>
                  </a:lnTo>
                  <a:lnTo>
                    <a:pt x="8" y="48"/>
                  </a:lnTo>
                  <a:lnTo>
                    <a:pt x="16" y="24"/>
                  </a:lnTo>
                  <a:lnTo>
                    <a:pt x="16" y="8"/>
                  </a:lnTo>
                  <a:lnTo>
                    <a:pt x="24" y="0"/>
                  </a:lnTo>
                  <a:lnTo>
                    <a:pt x="32" y="0"/>
                  </a:lnTo>
                  <a:lnTo>
                    <a:pt x="48" y="0"/>
                  </a:lnTo>
                  <a:lnTo>
                    <a:pt x="56" y="8"/>
                  </a:lnTo>
                  <a:lnTo>
                    <a:pt x="64" y="16"/>
                  </a:lnTo>
                  <a:lnTo>
                    <a:pt x="72" y="40"/>
                  </a:lnTo>
                  <a:lnTo>
                    <a:pt x="72" y="64"/>
                  </a:lnTo>
                  <a:lnTo>
                    <a:pt x="80" y="80"/>
                  </a:lnTo>
                  <a:lnTo>
                    <a:pt x="88" y="88"/>
                  </a:lnTo>
                  <a:lnTo>
                    <a:pt x="96" y="96"/>
                  </a:lnTo>
                  <a:lnTo>
                    <a:pt x="104" y="104"/>
                  </a:lnTo>
                  <a:lnTo>
                    <a:pt x="104" y="112"/>
                  </a:lnTo>
                  <a:lnTo>
                    <a:pt x="96" y="128"/>
                  </a:lnTo>
                  <a:lnTo>
                    <a:pt x="88" y="152"/>
                  </a:lnTo>
                  <a:lnTo>
                    <a:pt x="88" y="160"/>
                  </a:lnTo>
                  <a:lnTo>
                    <a:pt x="80" y="176"/>
                  </a:lnTo>
                  <a:lnTo>
                    <a:pt x="80" y="184"/>
                  </a:lnTo>
                  <a:lnTo>
                    <a:pt x="72" y="184"/>
                  </a:lnTo>
                  <a:lnTo>
                    <a:pt x="56" y="184"/>
                  </a:lnTo>
                  <a:lnTo>
                    <a:pt x="48" y="184"/>
                  </a:lnTo>
                  <a:lnTo>
                    <a:pt x="40" y="184"/>
                  </a:lnTo>
                  <a:lnTo>
                    <a:pt x="32" y="176"/>
                  </a:lnTo>
                  <a:lnTo>
                    <a:pt x="32" y="16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4" name="Freeform 197"/>
            <p:cNvSpPr>
              <a:spLocks/>
            </p:cNvSpPr>
            <p:nvPr/>
          </p:nvSpPr>
          <p:spPr bwMode="auto">
            <a:xfrm>
              <a:off x="4149" y="1288"/>
              <a:ext cx="192" cy="126"/>
            </a:xfrm>
            <a:custGeom>
              <a:avLst/>
              <a:gdLst>
                <a:gd name="T0" fmla="*/ 176 w 192"/>
                <a:gd name="T1" fmla="*/ 93 h 128"/>
                <a:gd name="T2" fmla="*/ 176 w 192"/>
                <a:gd name="T3" fmla="*/ 86 h 128"/>
                <a:gd name="T4" fmla="*/ 160 w 192"/>
                <a:gd name="T5" fmla="*/ 78 h 128"/>
                <a:gd name="T6" fmla="*/ 152 w 192"/>
                <a:gd name="T7" fmla="*/ 78 h 128"/>
                <a:gd name="T8" fmla="*/ 136 w 192"/>
                <a:gd name="T9" fmla="*/ 78 h 128"/>
                <a:gd name="T10" fmla="*/ 128 w 192"/>
                <a:gd name="T11" fmla="*/ 86 h 128"/>
                <a:gd name="T12" fmla="*/ 112 w 192"/>
                <a:gd name="T13" fmla="*/ 86 h 128"/>
                <a:gd name="T14" fmla="*/ 96 w 192"/>
                <a:gd name="T15" fmla="*/ 86 h 128"/>
                <a:gd name="T16" fmla="*/ 80 w 192"/>
                <a:gd name="T17" fmla="*/ 86 h 128"/>
                <a:gd name="T18" fmla="*/ 80 w 192"/>
                <a:gd name="T19" fmla="*/ 78 h 128"/>
                <a:gd name="T20" fmla="*/ 80 w 192"/>
                <a:gd name="T21" fmla="*/ 62 h 128"/>
                <a:gd name="T22" fmla="*/ 80 w 192"/>
                <a:gd name="T23" fmla="*/ 54 h 128"/>
                <a:gd name="T24" fmla="*/ 80 w 192"/>
                <a:gd name="T25" fmla="*/ 46 h 128"/>
                <a:gd name="T26" fmla="*/ 72 w 192"/>
                <a:gd name="T27" fmla="*/ 38 h 128"/>
                <a:gd name="T28" fmla="*/ 64 w 192"/>
                <a:gd name="T29" fmla="*/ 32 h 128"/>
                <a:gd name="T30" fmla="*/ 56 w 192"/>
                <a:gd name="T31" fmla="*/ 16 h 128"/>
                <a:gd name="T32" fmla="*/ 40 w 192"/>
                <a:gd name="T33" fmla="*/ 16 h 128"/>
                <a:gd name="T34" fmla="*/ 40 w 192"/>
                <a:gd name="T35" fmla="*/ 8 h 128"/>
                <a:gd name="T36" fmla="*/ 24 w 192"/>
                <a:gd name="T37" fmla="*/ 0 h 128"/>
                <a:gd name="T38" fmla="*/ 8 w 192"/>
                <a:gd name="T39" fmla="*/ 8 h 128"/>
                <a:gd name="T40" fmla="*/ 0 w 192"/>
                <a:gd name="T41" fmla="*/ 16 h 128"/>
                <a:gd name="T42" fmla="*/ 0 w 192"/>
                <a:gd name="T43" fmla="*/ 24 h 128"/>
                <a:gd name="T44" fmla="*/ 8 w 192"/>
                <a:gd name="T45" fmla="*/ 32 h 128"/>
                <a:gd name="T46" fmla="*/ 8 w 192"/>
                <a:gd name="T47" fmla="*/ 38 h 128"/>
                <a:gd name="T48" fmla="*/ 16 w 192"/>
                <a:gd name="T49" fmla="*/ 38 h 128"/>
                <a:gd name="T50" fmla="*/ 24 w 192"/>
                <a:gd name="T51" fmla="*/ 46 h 128"/>
                <a:gd name="T52" fmla="*/ 40 w 192"/>
                <a:gd name="T53" fmla="*/ 54 h 128"/>
                <a:gd name="T54" fmla="*/ 48 w 192"/>
                <a:gd name="T55" fmla="*/ 62 h 128"/>
                <a:gd name="T56" fmla="*/ 56 w 192"/>
                <a:gd name="T57" fmla="*/ 70 h 128"/>
                <a:gd name="T58" fmla="*/ 56 w 192"/>
                <a:gd name="T59" fmla="*/ 86 h 128"/>
                <a:gd name="T60" fmla="*/ 56 w 192"/>
                <a:gd name="T61" fmla="*/ 93 h 128"/>
                <a:gd name="T62" fmla="*/ 56 w 192"/>
                <a:gd name="T63" fmla="*/ 100 h 128"/>
                <a:gd name="T64" fmla="*/ 64 w 192"/>
                <a:gd name="T65" fmla="*/ 108 h 128"/>
                <a:gd name="T66" fmla="*/ 72 w 192"/>
                <a:gd name="T67" fmla="*/ 116 h 128"/>
                <a:gd name="T68" fmla="*/ 80 w 192"/>
                <a:gd name="T69" fmla="*/ 116 h 128"/>
                <a:gd name="T70" fmla="*/ 88 w 192"/>
                <a:gd name="T71" fmla="*/ 116 h 128"/>
                <a:gd name="T72" fmla="*/ 96 w 192"/>
                <a:gd name="T73" fmla="*/ 116 h 128"/>
                <a:gd name="T74" fmla="*/ 120 w 192"/>
                <a:gd name="T75" fmla="*/ 124 h 128"/>
                <a:gd name="T76" fmla="*/ 136 w 192"/>
                <a:gd name="T77" fmla="*/ 124 h 128"/>
                <a:gd name="T78" fmla="*/ 160 w 192"/>
                <a:gd name="T79" fmla="*/ 116 h 128"/>
                <a:gd name="T80" fmla="*/ 184 w 192"/>
                <a:gd name="T81" fmla="*/ 108 h 128"/>
                <a:gd name="T82" fmla="*/ 192 w 192"/>
                <a:gd name="T83" fmla="*/ 100 h 128"/>
                <a:gd name="T84" fmla="*/ 184 w 192"/>
                <a:gd name="T85" fmla="*/ 93 h 128"/>
                <a:gd name="T86" fmla="*/ 176 w 192"/>
                <a:gd name="T87" fmla="*/ 93 h 1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2"/>
                <a:gd name="T133" fmla="*/ 0 h 128"/>
                <a:gd name="T134" fmla="*/ 192 w 192"/>
                <a:gd name="T135" fmla="*/ 128 h 1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2" h="128">
                  <a:moveTo>
                    <a:pt x="176" y="96"/>
                  </a:moveTo>
                  <a:lnTo>
                    <a:pt x="176" y="88"/>
                  </a:lnTo>
                  <a:lnTo>
                    <a:pt x="160" y="80"/>
                  </a:lnTo>
                  <a:lnTo>
                    <a:pt x="152" y="80"/>
                  </a:lnTo>
                  <a:lnTo>
                    <a:pt x="136" y="80"/>
                  </a:lnTo>
                  <a:lnTo>
                    <a:pt x="128" y="88"/>
                  </a:lnTo>
                  <a:lnTo>
                    <a:pt x="112" y="88"/>
                  </a:lnTo>
                  <a:lnTo>
                    <a:pt x="96" y="88"/>
                  </a:lnTo>
                  <a:lnTo>
                    <a:pt x="80" y="88"/>
                  </a:lnTo>
                  <a:lnTo>
                    <a:pt x="80" y="80"/>
                  </a:lnTo>
                  <a:lnTo>
                    <a:pt x="80" y="64"/>
                  </a:lnTo>
                  <a:lnTo>
                    <a:pt x="80" y="56"/>
                  </a:lnTo>
                  <a:lnTo>
                    <a:pt x="80" y="48"/>
                  </a:lnTo>
                  <a:lnTo>
                    <a:pt x="72" y="40"/>
                  </a:lnTo>
                  <a:lnTo>
                    <a:pt x="64" y="32"/>
                  </a:lnTo>
                  <a:lnTo>
                    <a:pt x="56" y="16"/>
                  </a:lnTo>
                  <a:lnTo>
                    <a:pt x="40" y="16"/>
                  </a:lnTo>
                  <a:lnTo>
                    <a:pt x="40" y="8"/>
                  </a:lnTo>
                  <a:lnTo>
                    <a:pt x="24" y="0"/>
                  </a:lnTo>
                  <a:lnTo>
                    <a:pt x="8" y="8"/>
                  </a:lnTo>
                  <a:lnTo>
                    <a:pt x="0" y="16"/>
                  </a:lnTo>
                  <a:lnTo>
                    <a:pt x="0" y="24"/>
                  </a:lnTo>
                  <a:lnTo>
                    <a:pt x="8" y="32"/>
                  </a:lnTo>
                  <a:lnTo>
                    <a:pt x="8" y="40"/>
                  </a:lnTo>
                  <a:lnTo>
                    <a:pt x="16" y="40"/>
                  </a:lnTo>
                  <a:lnTo>
                    <a:pt x="24" y="48"/>
                  </a:lnTo>
                  <a:lnTo>
                    <a:pt x="40" y="56"/>
                  </a:lnTo>
                  <a:lnTo>
                    <a:pt x="48" y="64"/>
                  </a:lnTo>
                  <a:lnTo>
                    <a:pt x="56" y="72"/>
                  </a:lnTo>
                  <a:lnTo>
                    <a:pt x="56" y="88"/>
                  </a:lnTo>
                  <a:lnTo>
                    <a:pt x="56" y="96"/>
                  </a:lnTo>
                  <a:lnTo>
                    <a:pt x="56" y="104"/>
                  </a:lnTo>
                  <a:lnTo>
                    <a:pt x="64" y="112"/>
                  </a:lnTo>
                  <a:lnTo>
                    <a:pt x="72" y="120"/>
                  </a:lnTo>
                  <a:lnTo>
                    <a:pt x="80" y="120"/>
                  </a:lnTo>
                  <a:lnTo>
                    <a:pt x="88" y="120"/>
                  </a:lnTo>
                  <a:lnTo>
                    <a:pt x="96" y="120"/>
                  </a:lnTo>
                  <a:lnTo>
                    <a:pt x="120" y="128"/>
                  </a:lnTo>
                  <a:lnTo>
                    <a:pt x="136" y="128"/>
                  </a:lnTo>
                  <a:lnTo>
                    <a:pt x="160" y="120"/>
                  </a:lnTo>
                  <a:lnTo>
                    <a:pt x="184" y="112"/>
                  </a:lnTo>
                  <a:lnTo>
                    <a:pt x="192" y="104"/>
                  </a:lnTo>
                  <a:lnTo>
                    <a:pt x="184" y="96"/>
                  </a:lnTo>
                  <a:lnTo>
                    <a:pt x="176" y="9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5" name="Freeform 198"/>
            <p:cNvSpPr>
              <a:spLocks/>
            </p:cNvSpPr>
            <p:nvPr/>
          </p:nvSpPr>
          <p:spPr bwMode="auto">
            <a:xfrm>
              <a:off x="4213" y="888"/>
              <a:ext cx="344" cy="440"/>
            </a:xfrm>
            <a:custGeom>
              <a:avLst/>
              <a:gdLst>
                <a:gd name="T0" fmla="*/ 16 w 344"/>
                <a:gd name="T1" fmla="*/ 136 h 440"/>
                <a:gd name="T2" fmla="*/ 8 w 344"/>
                <a:gd name="T3" fmla="*/ 80 h 440"/>
                <a:gd name="T4" fmla="*/ 56 w 344"/>
                <a:gd name="T5" fmla="*/ 48 h 440"/>
                <a:gd name="T6" fmla="*/ 80 w 344"/>
                <a:gd name="T7" fmla="*/ 72 h 440"/>
                <a:gd name="T8" fmla="*/ 96 w 344"/>
                <a:gd name="T9" fmla="*/ 48 h 440"/>
                <a:gd name="T10" fmla="*/ 104 w 344"/>
                <a:gd name="T11" fmla="*/ 16 h 440"/>
                <a:gd name="T12" fmla="*/ 152 w 344"/>
                <a:gd name="T13" fmla="*/ 0 h 440"/>
                <a:gd name="T14" fmla="*/ 176 w 344"/>
                <a:gd name="T15" fmla="*/ 8 h 440"/>
                <a:gd name="T16" fmla="*/ 192 w 344"/>
                <a:gd name="T17" fmla="*/ 0 h 440"/>
                <a:gd name="T18" fmla="*/ 248 w 344"/>
                <a:gd name="T19" fmla="*/ 0 h 440"/>
                <a:gd name="T20" fmla="*/ 288 w 344"/>
                <a:gd name="T21" fmla="*/ 16 h 440"/>
                <a:gd name="T22" fmla="*/ 296 w 344"/>
                <a:gd name="T23" fmla="*/ 32 h 440"/>
                <a:gd name="T24" fmla="*/ 336 w 344"/>
                <a:gd name="T25" fmla="*/ 56 h 440"/>
                <a:gd name="T26" fmla="*/ 320 w 344"/>
                <a:gd name="T27" fmla="*/ 88 h 440"/>
                <a:gd name="T28" fmla="*/ 288 w 344"/>
                <a:gd name="T29" fmla="*/ 120 h 440"/>
                <a:gd name="T30" fmla="*/ 280 w 344"/>
                <a:gd name="T31" fmla="*/ 136 h 440"/>
                <a:gd name="T32" fmla="*/ 296 w 344"/>
                <a:gd name="T33" fmla="*/ 144 h 440"/>
                <a:gd name="T34" fmla="*/ 272 w 344"/>
                <a:gd name="T35" fmla="*/ 160 h 440"/>
                <a:gd name="T36" fmla="*/ 264 w 344"/>
                <a:gd name="T37" fmla="*/ 192 h 440"/>
                <a:gd name="T38" fmla="*/ 240 w 344"/>
                <a:gd name="T39" fmla="*/ 224 h 440"/>
                <a:gd name="T40" fmla="*/ 224 w 344"/>
                <a:gd name="T41" fmla="*/ 256 h 440"/>
                <a:gd name="T42" fmla="*/ 192 w 344"/>
                <a:gd name="T43" fmla="*/ 272 h 440"/>
                <a:gd name="T44" fmla="*/ 160 w 344"/>
                <a:gd name="T45" fmla="*/ 296 h 440"/>
                <a:gd name="T46" fmla="*/ 184 w 344"/>
                <a:gd name="T47" fmla="*/ 312 h 440"/>
                <a:gd name="T48" fmla="*/ 176 w 344"/>
                <a:gd name="T49" fmla="*/ 344 h 440"/>
                <a:gd name="T50" fmla="*/ 160 w 344"/>
                <a:gd name="T51" fmla="*/ 360 h 440"/>
                <a:gd name="T52" fmla="*/ 144 w 344"/>
                <a:gd name="T53" fmla="*/ 384 h 440"/>
                <a:gd name="T54" fmla="*/ 120 w 344"/>
                <a:gd name="T55" fmla="*/ 384 h 440"/>
                <a:gd name="T56" fmla="*/ 104 w 344"/>
                <a:gd name="T57" fmla="*/ 392 h 440"/>
                <a:gd name="T58" fmla="*/ 128 w 344"/>
                <a:gd name="T59" fmla="*/ 408 h 440"/>
                <a:gd name="T60" fmla="*/ 144 w 344"/>
                <a:gd name="T61" fmla="*/ 424 h 440"/>
                <a:gd name="T62" fmla="*/ 120 w 344"/>
                <a:gd name="T63" fmla="*/ 440 h 440"/>
                <a:gd name="T64" fmla="*/ 96 w 344"/>
                <a:gd name="T65" fmla="*/ 440 h 440"/>
                <a:gd name="T66" fmla="*/ 48 w 344"/>
                <a:gd name="T67" fmla="*/ 440 h 440"/>
                <a:gd name="T68" fmla="*/ 24 w 344"/>
                <a:gd name="T69" fmla="*/ 424 h 440"/>
                <a:gd name="T70" fmla="*/ 32 w 344"/>
                <a:gd name="T71" fmla="*/ 408 h 440"/>
                <a:gd name="T72" fmla="*/ 32 w 344"/>
                <a:gd name="T73" fmla="*/ 392 h 440"/>
                <a:gd name="T74" fmla="*/ 56 w 344"/>
                <a:gd name="T75" fmla="*/ 384 h 440"/>
                <a:gd name="T76" fmla="*/ 80 w 344"/>
                <a:gd name="T77" fmla="*/ 384 h 440"/>
                <a:gd name="T78" fmla="*/ 64 w 344"/>
                <a:gd name="T79" fmla="*/ 352 h 440"/>
                <a:gd name="T80" fmla="*/ 40 w 344"/>
                <a:gd name="T81" fmla="*/ 352 h 440"/>
                <a:gd name="T82" fmla="*/ 64 w 344"/>
                <a:gd name="T83" fmla="*/ 312 h 440"/>
                <a:gd name="T84" fmla="*/ 88 w 344"/>
                <a:gd name="T85" fmla="*/ 312 h 440"/>
                <a:gd name="T86" fmla="*/ 80 w 344"/>
                <a:gd name="T87" fmla="*/ 280 h 440"/>
                <a:gd name="T88" fmla="*/ 56 w 344"/>
                <a:gd name="T89" fmla="*/ 256 h 440"/>
                <a:gd name="T90" fmla="*/ 64 w 344"/>
                <a:gd name="T91" fmla="*/ 248 h 440"/>
                <a:gd name="T92" fmla="*/ 112 w 344"/>
                <a:gd name="T93" fmla="*/ 256 h 440"/>
                <a:gd name="T94" fmla="*/ 104 w 344"/>
                <a:gd name="T95" fmla="*/ 216 h 440"/>
                <a:gd name="T96" fmla="*/ 128 w 344"/>
                <a:gd name="T97" fmla="*/ 192 h 440"/>
                <a:gd name="T98" fmla="*/ 144 w 344"/>
                <a:gd name="T99" fmla="*/ 168 h 440"/>
                <a:gd name="T100" fmla="*/ 120 w 344"/>
                <a:gd name="T101" fmla="*/ 176 h 440"/>
                <a:gd name="T102" fmla="*/ 88 w 344"/>
                <a:gd name="T103" fmla="*/ 184 h 440"/>
                <a:gd name="T104" fmla="*/ 64 w 344"/>
                <a:gd name="T105" fmla="*/ 192 h 440"/>
                <a:gd name="T106" fmla="*/ 40 w 344"/>
                <a:gd name="T107" fmla="*/ 152 h 4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4"/>
                <a:gd name="T163" fmla="*/ 0 h 440"/>
                <a:gd name="T164" fmla="*/ 344 w 344"/>
                <a:gd name="T165" fmla="*/ 440 h 44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4" h="440">
                  <a:moveTo>
                    <a:pt x="40" y="152"/>
                  </a:moveTo>
                  <a:lnTo>
                    <a:pt x="32" y="144"/>
                  </a:lnTo>
                  <a:lnTo>
                    <a:pt x="16" y="136"/>
                  </a:lnTo>
                  <a:lnTo>
                    <a:pt x="0" y="120"/>
                  </a:lnTo>
                  <a:lnTo>
                    <a:pt x="0" y="104"/>
                  </a:lnTo>
                  <a:lnTo>
                    <a:pt x="8" y="80"/>
                  </a:lnTo>
                  <a:lnTo>
                    <a:pt x="24" y="64"/>
                  </a:lnTo>
                  <a:lnTo>
                    <a:pt x="40" y="56"/>
                  </a:lnTo>
                  <a:lnTo>
                    <a:pt x="56" y="48"/>
                  </a:lnTo>
                  <a:lnTo>
                    <a:pt x="64" y="56"/>
                  </a:lnTo>
                  <a:lnTo>
                    <a:pt x="72" y="64"/>
                  </a:lnTo>
                  <a:lnTo>
                    <a:pt x="80" y="72"/>
                  </a:lnTo>
                  <a:lnTo>
                    <a:pt x="88" y="64"/>
                  </a:lnTo>
                  <a:lnTo>
                    <a:pt x="96" y="56"/>
                  </a:lnTo>
                  <a:lnTo>
                    <a:pt x="96" y="48"/>
                  </a:lnTo>
                  <a:lnTo>
                    <a:pt x="104" y="32"/>
                  </a:lnTo>
                  <a:lnTo>
                    <a:pt x="96" y="24"/>
                  </a:lnTo>
                  <a:lnTo>
                    <a:pt x="104" y="16"/>
                  </a:lnTo>
                  <a:lnTo>
                    <a:pt x="112" y="8"/>
                  </a:lnTo>
                  <a:lnTo>
                    <a:pt x="136" y="8"/>
                  </a:lnTo>
                  <a:lnTo>
                    <a:pt x="152" y="0"/>
                  </a:lnTo>
                  <a:lnTo>
                    <a:pt x="160" y="8"/>
                  </a:lnTo>
                  <a:lnTo>
                    <a:pt x="176" y="16"/>
                  </a:lnTo>
                  <a:lnTo>
                    <a:pt x="176" y="8"/>
                  </a:lnTo>
                  <a:lnTo>
                    <a:pt x="168" y="8"/>
                  </a:lnTo>
                  <a:lnTo>
                    <a:pt x="168" y="0"/>
                  </a:lnTo>
                  <a:lnTo>
                    <a:pt x="192" y="0"/>
                  </a:lnTo>
                  <a:lnTo>
                    <a:pt x="216" y="0"/>
                  </a:lnTo>
                  <a:lnTo>
                    <a:pt x="240" y="0"/>
                  </a:lnTo>
                  <a:lnTo>
                    <a:pt x="248" y="0"/>
                  </a:lnTo>
                  <a:lnTo>
                    <a:pt x="264" y="8"/>
                  </a:lnTo>
                  <a:lnTo>
                    <a:pt x="280" y="8"/>
                  </a:lnTo>
                  <a:lnTo>
                    <a:pt x="288" y="16"/>
                  </a:lnTo>
                  <a:lnTo>
                    <a:pt x="304" y="24"/>
                  </a:lnTo>
                  <a:lnTo>
                    <a:pt x="304" y="32"/>
                  </a:lnTo>
                  <a:lnTo>
                    <a:pt x="296" y="32"/>
                  </a:lnTo>
                  <a:lnTo>
                    <a:pt x="312" y="40"/>
                  </a:lnTo>
                  <a:lnTo>
                    <a:pt x="328" y="40"/>
                  </a:lnTo>
                  <a:lnTo>
                    <a:pt x="336" y="56"/>
                  </a:lnTo>
                  <a:lnTo>
                    <a:pt x="344" y="64"/>
                  </a:lnTo>
                  <a:lnTo>
                    <a:pt x="336" y="72"/>
                  </a:lnTo>
                  <a:lnTo>
                    <a:pt x="320" y="88"/>
                  </a:lnTo>
                  <a:lnTo>
                    <a:pt x="304" y="104"/>
                  </a:lnTo>
                  <a:lnTo>
                    <a:pt x="288" y="112"/>
                  </a:lnTo>
                  <a:lnTo>
                    <a:pt x="288" y="120"/>
                  </a:lnTo>
                  <a:lnTo>
                    <a:pt x="280" y="128"/>
                  </a:lnTo>
                  <a:lnTo>
                    <a:pt x="272" y="136"/>
                  </a:lnTo>
                  <a:lnTo>
                    <a:pt x="280" y="136"/>
                  </a:lnTo>
                  <a:lnTo>
                    <a:pt x="288" y="136"/>
                  </a:lnTo>
                  <a:lnTo>
                    <a:pt x="296" y="136"/>
                  </a:lnTo>
                  <a:lnTo>
                    <a:pt x="296" y="144"/>
                  </a:lnTo>
                  <a:lnTo>
                    <a:pt x="288" y="152"/>
                  </a:lnTo>
                  <a:lnTo>
                    <a:pt x="280" y="160"/>
                  </a:lnTo>
                  <a:lnTo>
                    <a:pt x="272" y="160"/>
                  </a:lnTo>
                  <a:lnTo>
                    <a:pt x="272" y="168"/>
                  </a:lnTo>
                  <a:lnTo>
                    <a:pt x="272" y="184"/>
                  </a:lnTo>
                  <a:lnTo>
                    <a:pt x="264" y="192"/>
                  </a:lnTo>
                  <a:lnTo>
                    <a:pt x="256" y="200"/>
                  </a:lnTo>
                  <a:lnTo>
                    <a:pt x="248" y="208"/>
                  </a:lnTo>
                  <a:lnTo>
                    <a:pt x="240" y="224"/>
                  </a:lnTo>
                  <a:lnTo>
                    <a:pt x="232" y="224"/>
                  </a:lnTo>
                  <a:lnTo>
                    <a:pt x="232" y="240"/>
                  </a:lnTo>
                  <a:lnTo>
                    <a:pt x="224" y="256"/>
                  </a:lnTo>
                  <a:lnTo>
                    <a:pt x="216" y="264"/>
                  </a:lnTo>
                  <a:lnTo>
                    <a:pt x="208" y="264"/>
                  </a:lnTo>
                  <a:lnTo>
                    <a:pt x="192" y="272"/>
                  </a:lnTo>
                  <a:lnTo>
                    <a:pt x="168" y="280"/>
                  </a:lnTo>
                  <a:lnTo>
                    <a:pt x="160" y="288"/>
                  </a:lnTo>
                  <a:lnTo>
                    <a:pt x="160" y="296"/>
                  </a:lnTo>
                  <a:lnTo>
                    <a:pt x="168" y="304"/>
                  </a:lnTo>
                  <a:lnTo>
                    <a:pt x="176" y="312"/>
                  </a:lnTo>
                  <a:lnTo>
                    <a:pt x="184" y="312"/>
                  </a:lnTo>
                  <a:lnTo>
                    <a:pt x="184" y="320"/>
                  </a:lnTo>
                  <a:lnTo>
                    <a:pt x="184" y="328"/>
                  </a:lnTo>
                  <a:lnTo>
                    <a:pt x="176" y="344"/>
                  </a:lnTo>
                  <a:lnTo>
                    <a:pt x="176" y="352"/>
                  </a:lnTo>
                  <a:lnTo>
                    <a:pt x="168" y="352"/>
                  </a:lnTo>
                  <a:lnTo>
                    <a:pt x="160" y="360"/>
                  </a:lnTo>
                  <a:lnTo>
                    <a:pt x="152" y="368"/>
                  </a:lnTo>
                  <a:lnTo>
                    <a:pt x="144" y="368"/>
                  </a:lnTo>
                  <a:lnTo>
                    <a:pt x="144" y="384"/>
                  </a:lnTo>
                  <a:lnTo>
                    <a:pt x="136" y="384"/>
                  </a:lnTo>
                  <a:lnTo>
                    <a:pt x="128" y="384"/>
                  </a:lnTo>
                  <a:lnTo>
                    <a:pt x="120" y="384"/>
                  </a:lnTo>
                  <a:lnTo>
                    <a:pt x="104" y="384"/>
                  </a:lnTo>
                  <a:lnTo>
                    <a:pt x="96" y="384"/>
                  </a:lnTo>
                  <a:lnTo>
                    <a:pt x="104" y="392"/>
                  </a:lnTo>
                  <a:lnTo>
                    <a:pt x="112" y="400"/>
                  </a:lnTo>
                  <a:lnTo>
                    <a:pt x="120" y="400"/>
                  </a:lnTo>
                  <a:lnTo>
                    <a:pt x="128" y="408"/>
                  </a:lnTo>
                  <a:lnTo>
                    <a:pt x="136" y="408"/>
                  </a:lnTo>
                  <a:lnTo>
                    <a:pt x="136" y="416"/>
                  </a:lnTo>
                  <a:lnTo>
                    <a:pt x="144" y="424"/>
                  </a:lnTo>
                  <a:lnTo>
                    <a:pt x="144" y="432"/>
                  </a:lnTo>
                  <a:lnTo>
                    <a:pt x="128" y="432"/>
                  </a:lnTo>
                  <a:lnTo>
                    <a:pt x="120" y="440"/>
                  </a:lnTo>
                  <a:lnTo>
                    <a:pt x="112" y="440"/>
                  </a:lnTo>
                  <a:lnTo>
                    <a:pt x="104" y="440"/>
                  </a:lnTo>
                  <a:lnTo>
                    <a:pt x="96" y="440"/>
                  </a:lnTo>
                  <a:lnTo>
                    <a:pt x="72" y="432"/>
                  </a:lnTo>
                  <a:lnTo>
                    <a:pt x="56" y="432"/>
                  </a:lnTo>
                  <a:lnTo>
                    <a:pt x="48" y="440"/>
                  </a:lnTo>
                  <a:lnTo>
                    <a:pt x="40" y="432"/>
                  </a:lnTo>
                  <a:lnTo>
                    <a:pt x="32" y="432"/>
                  </a:lnTo>
                  <a:lnTo>
                    <a:pt x="24" y="424"/>
                  </a:lnTo>
                  <a:lnTo>
                    <a:pt x="16" y="416"/>
                  </a:lnTo>
                  <a:lnTo>
                    <a:pt x="24" y="408"/>
                  </a:lnTo>
                  <a:lnTo>
                    <a:pt x="32" y="408"/>
                  </a:lnTo>
                  <a:lnTo>
                    <a:pt x="40" y="408"/>
                  </a:lnTo>
                  <a:lnTo>
                    <a:pt x="40" y="400"/>
                  </a:lnTo>
                  <a:lnTo>
                    <a:pt x="32" y="392"/>
                  </a:lnTo>
                  <a:lnTo>
                    <a:pt x="40" y="384"/>
                  </a:lnTo>
                  <a:lnTo>
                    <a:pt x="48" y="384"/>
                  </a:lnTo>
                  <a:lnTo>
                    <a:pt x="56" y="384"/>
                  </a:lnTo>
                  <a:lnTo>
                    <a:pt x="64" y="392"/>
                  </a:lnTo>
                  <a:lnTo>
                    <a:pt x="72" y="392"/>
                  </a:lnTo>
                  <a:lnTo>
                    <a:pt x="80" y="384"/>
                  </a:lnTo>
                  <a:lnTo>
                    <a:pt x="80" y="368"/>
                  </a:lnTo>
                  <a:lnTo>
                    <a:pt x="72" y="360"/>
                  </a:lnTo>
                  <a:lnTo>
                    <a:pt x="64" y="352"/>
                  </a:lnTo>
                  <a:lnTo>
                    <a:pt x="56" y="352"/>
                  </a:lnTo>
                  <a:lnTo>
                    <a:pt x="48" y="352"/>
                  </a:lnTo>
                  <a:lnTo>
                    <a:pt x="40" y="352"/>
                  </a:lnTo>
                  <a:lnTo>
                    <a:pt x="48" y="344"/>
                  </a:lnTo>
                  <a:lnTo>
                    <a:pt x="56" y="328"/>
                  </a:lnTo>
                  <a:lnTo>
                    <a:pt x="64" y="312"/>
                  </a:lnTo>
                  <a:lnTo>
                    <a:pt x="72" y="312"/>
                  </a:lnTo>
                  <a:lnTo>
                    <a:pt x="80" y="320"/>
                  </a:lnTo>
                  <a:lnTo>
                    <a:pt x="88" y="312"/>
                  </a:lnTo>
                  <a:lnTo>
                    <a:pt x="88" y="304"/>
                  </a:lnTo>
                  <a:lnTo>
                    <a:pt x="80" y="288"/>
                  </a:lnTo>
                  <a:lnTo>
                    <a:pt x="80" y="280"/>
                  </a:lnTo>
                  <a:lnTo>
                    <a:pt x="72" y="272"/>
                  </a:lnTo>
                  <a:lnTo>
                    <a:pt x="64" y="264"/>
                  </a:lnTo>
                  <a:lnTo>
                    <a:pt x="56" y="256"/>
                  </a:lnTo>
                  <a:lnTo>
                    <a:pt x="56" y="248"/>
                  </a:lnTo>
                  <a:lnTo>
                    <a:pt x="56" y="240"/>
                  </a:lnTo>
                  <a:lnTo>
                    <a:pt x="64" y="248"/>
                  </a:lnTo>
                  <a:lnTo>
                    <a:pt x="88" y="256"/>
                  </a:lnTo>
                  <a:lnTo>
                    <a:pt x="104" y="264"/>
                  </a:lnTo>
                  <a:lnTo>
                    <a:pt x="112" y="256"/>
                  </a:lnTo>
                  <a:lnTo>
                    <a:pt x="112" y="248"/>
                  </a:lnTo>
                  <a:lnTo>
                    <a:pt x="104" y="232"/>
                  </a:lnTo>
                  <a:lnTo>
                    <a:pt x="104" y="216"/>
                  </a:lnTo>
                  <a:lnTo>
                    <a:pt x="104" y="208"/>
                  </a:lnTo>
                  <a:lnTo>
                    <a:pt x="112" y="200"/>
                  </a:lnTo>
                  <a:lnTo>
                    <a:pt x="128" y="192"/>
                  </a:lnTo>
                  <a:lnTo>
                    <a:pt x="144" y="176"/>
                  </a:lnTo>
                  <a:lnTo>
                    <a:pt x="152" y="168"/>
                  </a:lnTo>
                  <a:lnTo>
                    <a:pt x="144" y="168"/>
                  </a:lnTo>
                  <a:lnTo>
                    <a:pt x="136" y="168"/>
                  </a:lnTo>
                  <a:lnTo>
                    <a:pt x="128" y="176"/>
                  </a:lnTo>
                  <a:lnTo>
                    <a:pt x="120" y="176"/>
                  </a:lnTo>
                  <a:lnTo>
                    <a:pt x="104" y="176"/>
                  </a:lnTo>
                  <a:lnTo>
                    <a:pt x="96" y="184"/>
                  </a:lnTo>
                  <a:lnTo>
                    <a:pt x="88" y="184"/>
                  </a:lnTo>
                  <a:lnTo>
                    <a:pt x="80" y="184"/>
                  </a:lnTo>
                  <a:lnTo>
                    <a:pt x="72" y="192"/>
                  </a:lnTo>
                  <a:lnTo>
                    <a:pt x="64" y="192"/>
                  </a:lnTo>
                  <a:lnTo>
                    <a:pt x="56" y="176"/>
                  </a:lnTo>
                  <a:lnTo>
                    <a:pt x="48" y="160"/>
                  </a:lnTo>
                  <a:lnTo>
                    <a:pt x="40" y="15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6" name="Freeform 199"/>
            <p:cNvSpPr>
              <a:spLocks/>
            </p:cNvSpPr>
            <p:nvPr/>
          </p:nvSpPr>
          <p:spPr bwMode="auto">
            <a:xfrm>
              <a:off x="4613" y="1584"/>
              <a:ext cx="32" cy="16"/>
            </a:xfrm>
            <a:custGeom>
              <a:avLst/>
              <a:gdLst>
                <a:gd name="T0" fmla="*/ 0 w 32"/>
                <a:gd name="T1" fmla="*/ 16 h 16"/>
                <a:gd name="T2" fmla="*/ 0 w 32"/>
                <a:gd name="T3" fmla="*/ 0 h 16"/>
                <a:gd name="T4" fmla="*/ 8 w 32"/>
                <a:gd name="T5" fmla="*/ 0 h 16"/>
                <a:gd name="T6" fmla="*/ 16 w 32"/>
                <a:gd name="T7" fmla="*/ 0 h 16"/>
                <a:gd name="T8" fmla="*/ 24 w 32"/>
                <a:gd name="T9" fmla="*/ 8 h 16"/>
                <a:gd name="T10" fmla="*/ 32 w 32"/>
                <a:gd name="T11" fmla="*/ 8 h 16"/>
                <a:gd name="T12" fmla="*/ 32 w 32"/>
                <a:gd name="T13" fmla="*/ 16 h 16"/>
                <a:gd name="T14" fmla="*/ 16 w 32"/>
                <a:gd name="T15" fmla="*/ 16 h 16"/>
                <a:gd name="T16" fmla="*/ 8 w 32"/>
                <a:gd name="T17" fmla="*/ 16 h 16"/>
                <a:gd name="T18" fmla="*/ 0 w 32"/>
                <a:gd name="T19" fmla="*/ 1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16"/>
                <a:gd name="T32" fmla="*/ 32 w 32"/>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16">
                  <a:moveTo>
                    <a:pt x="0" y="16"/>
                  </a:moveTo>
                  <a:lnTo>
                    <a:pt x="0" y="0"/>
                  </a:lnTo>
                  <a:lnTo>
                    <a:pt x="8" y="0"/>
                  </a:lnTo>
                  <a:lnTo>
                    <a:pt x="16" y="0"/>
                  </a:lnTo>
                  <a:lnTo>
                    <a:pt x="24" y="8"/>
                  </a:lnTo>
                  <a:lnTo>
                    <a:pt x="32" y="8"/>
                  </a:lnTo>
                  <a:lnTo>
                    <a:pt x="32" y="16"/>
                  </a:lnTo>
                  <a:lnTo>
                    <a:pt x="16" y="16"/>
                  </a:lnTo>
                  <a:lnTo>
                    <a:pt x="8" y="16"/>
                  </a:lnTo>
                  <a:lnTo>
                    <a:pt x="0"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7" name="Line 200"/>
            <p:cNvSpPr>
              <a:spLocks noChangeShapeType="1"/>
            </p:cNvSpPr>
            <p:nvPr/>
          </p:nvSpPr>
          <p:spPr bwMode="auto">
            <a:xfrm>
              <a:off x="4549" y="2592"/>
              <a:ext cx="8" cy="1"/>
            </a:xfrm>
            <a:prstGeom prst="line">
              <a:avLst/>
            </a:prstGeom>
            <a:noFill/>
            <a:ln w="12700">
              <a:noFill/>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8" name="Freeform 201"/>
            <p:cNvSpPr>
              <a:spLocks/>
            </p:cNvSpPr>
            <p:nvPr/>
          </p:nvSpPr>
          <p:spPr bwMode="auto">
            <a:xfrm>
              <a:off x="3477" y="2472"/>
              <a:ext cx="16" cy="16"/>
            </a:xfrm>
            <a:custGeom>
              <a:avLst/>
              <a:gdLst>
                <a:gd name="T0" fmla="*/ 8 w 16"/>
                <a:gd name="T1" fmla="*/ 16 h 16"/>
                <a:gd name="T2" fmla="*/ 0 w 16"/>
                <a:gd name="T3" fmla="*/ 16 h 16"/>
                <a:gd name="T4" fmla="*/ 0 w 16"/>
                <a:gd name="T5" fmla="*/ 8 h 16"/>
                <a:gd name="T6" fmla="*/ 0 w 16"/>
                <a:gd name="T7" fmla="*/ 0 h 16"/>
                <a:gd name="T8" fmla="*/ 8 w 16"/>
                <a:gd name="T9" fmla="*/ 0 h 16"/>
                <a:gd name="T10" fmla="*/ 16 w 16"/>
                <a:gd name="T11" fmla="*/ 0 h 16"/>
                <a:gd name="T12" fmla="*/ 16 w 16"/>
                <a:gd name="T13" fmla="*/ 8 h 16"/>
                <a:gd name="T14" fmla="*/ 8 w 16"/>
                <a:gd name="T15" fmla="*/ 8 h 16"/>
                <a:gd name="T16" fmla="*/ 8 w 16"/>
                <a:gd name="T17" fmla="*/ 1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6"/>
                <a:gd name="T29" fmla="*/ 16 w 16"/>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6">
                  <a:moveTo>
                    <a:pt x="8" y="16"/>
                  </a:moveTo>
                  <a:lnTo>
                    <a:pt x="0" y="16"/>
                  </a:lnTo>
                  <a:lnTo>
                    <a:pt x="0" y="8"/>
                  </a:lnTo>
                  <a:lnTo>
                    <a:pt x="0" y="0"/>
                  </a:lnTo>
                  <a:lnTo>
                    <a:pt x="8" y="0"/>
                  </a:lnTo>
                  <a:lnTo>
                    <a:pt x="16" y="0"/>
                  </a:lnTo>
                  <a:lnTo>
                    <a:pt x="16" y="8"/>
                  </a:lnTo>
                  <a:lnTo>
                    <a:pt x="8" y="8"/>
                  </a:lnTo>
                  <a:lnTo>
                    <a:pt x="8"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59" name="Freeform 202"/>
            <p:cNvSpPr>
              <a:spLocks/>
            </p:cNvSpPr>
            <p:nvPr/>
          </p:nvSpPr>
          <p:spPr bwMode="auto">
            <a:xfrm>
              <a:off x="3469" y="2456"/>
              <a:ext cx="8" cy="8"/>
            </a:xfrm>
            <a:custGeom>
              <a:avLst/>
              <a:gdLst>
                <a:gd name="T0" fmla="*/ 0 w 8"/>
                <a:gd name="T1" fmla="*/ 8 h 8"/>
                <a:gd name="T2" fmla="*/ 8 w 8"/>
                <a:gd name="T3" fmla="*/ 8 h 8"/>
                <a:gd name="T4" fmla="*/ 0 w 8"/>
                <a:gd name="T5" fmla="*/ 0 h 8"/>
                <a:gd name="T6" fmla="*/ 0 w 8"/>
                <a:gd name="T7" fmla="*/ 8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8"/>
                  </a:moveTo>
                  <a:lnTo>
                    <a:pt x="8" y="8"/>
                  </a:lnTo>
                  <a:lnTo>
                    <a:pt x="0" y="0"/>
                  </a:lnTo>
                  <a:lnTo>
                    <a:pt x="0"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0" name="Line 203"/>
            <p:cNvSpPr>
              <a:spLocks noChangeShapeType="1"/>
            </p:cNvSpPr>
            <p:nvPr/>
          </p:nvSpPr>
          <p:spPr bwMode="auto">
            <a:xfrm flipH="1">
              <a:off x="3453" y="2456"/>
              <a:ext cx="8" cy="4"/>
            </a:xfrm>
            <a:prstGeom prst="line">
              <a:avLst/>
            </a:prstGeom>
            <a:noFill/>
            <a:ln w="12700">
              <a:noFill/>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1" name="Freeform 204"/>
            <p:cNvSpPr>
              <a:spLocks/>
            </p:cNvSpPr>
            <p:nvPr/>
          </p:nvSpPr>
          <p:spPr bwMode="auto">
            <a:xfrm>
              <a:off x="2621" y="2400"/>
              <a:ext cx="8" cy="8"/>
            </a:xfrm>
            <a:custGeom>
              <a:avLst/>
              <a:gdLst>
                <a:gd name="T0" fmla="*/ 0 w 8"/>
                <a:gd name="T1" fmla="*/ 0 h 8"/>
                <a:gd name="T2" fmla="*/ 0 w 8"/>
                <a:gd name="T3" fmla="*/ 8 h 8"/>
                <a:gd name="T4" fmla="*/ 8 w 8"/>
                <a:gd name="T5" fmla="*/ 0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0"/>
                  </a:moveTo>
                  <a:lnTo>
                    <a:pt x="0" y="8"/>
                  </a:lnTo>
                  <a:lnTo>
                    <a:pt x="8" y="0"/>
                  </a:lnTo>
                  <a:lnTo>
                    <a:pt x="0" y="0"/>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2" name="Freeform 205"/>
            <p:cNvSpPr>
              <a:spLocks/>
            </p:cNvSpPr>
            <p:nvPr/>
          </p:nvSpPr>
          <p:spPr bwMode="auto">
            <a:xfrm>
              <a:off x="1333" y="1856"/>
              <a:ext cx="16" cy="30"/>
            </a:xfrm>
            <a:custGeom>
              <a:avLst/>
              <a:gdLst>
                <a:gd name="T0" fmla="*/ 16 w 16"/>
                <a:gd name="T1" fmla="*/ 28 h 32"/>
                <a:gd name="T2" fmla="*/ 16 w 16"/>
                <a:gd name="T3" fmla="*/ 21 h 32"/>
                <a:gd name="T4" fmla="*/ 16 w 16"/>
                <a:gd name="T5" fmla="*/ 14 h 32"/>
                <a:gd name="T6" fmla="*/ 16 w 16"/>
                <a:gd name="T7" fmla="*/ 8 h 32"/>
                <a:gd name="T8" fmla="*/ 8 w 16"/>
                <a:gd name="T9" fmla="*/ 0 h 32"/>
                <a:gd name="T10" fmla="*/ 8 w 16"/>
                <a:gd name="T11" fmla="*/ 8 h 32"/>
                <a:gd name="T12" fmla="*/ 0 w 16"/>
                <a:gd name="T13" fmla="*/ 14 h 32"/>
                <a:gd name="T14" fmla="*/ 0 w 16"/>
                <a:gd name="T15" fmla="*/ 21 h 32"/>
                <a:gd name="T16" fmla="*/ 0 w 16"/>
                <a:gd name="T17" fmla="*/ 28 h 32"/>
                <a:gd name="T18" fmla="*/ 8 w 16"/>
                <a:gd name="T19" fmla="*/ 28 h 32"/>
                <a:gd name="T20" fmla="*/ 16 w 16"/>
                <a:gd name="T21" fmla="*/ 28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32"/>
                <a:gd name="T35" fmla="*/ 16 w 1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32">
                  <a:moveTo>
                    <a:pt x="16" y="32"/>
                  </a:moveTo>
                  <a:lnTo>
                    <a:pt x="16" y="24"/>
                  </a:lnTo>
                  <a:lnTo>
                    <a:pt x="16" y="16"/>
                  </a:lnTo>
                  <a:lnTo>
                    <a:pt x="16" y="8"/>
                  </a:lnTo>
                  <a:lnTo>
                    <a:pt x="8" y="0"/>
                  </a:lnTo>
                  <a:lnTo>
                    <a:pt x="8" y="8"/>
                  </a:lnTo>
                  <a:lnTo>
                    <a:pt x="0" y="16"/>
                  </a:lnTo>
                  <a:lnTo>
                    <a:pt x="0" y="24"/>
                  </a:lnTo>
                  <a:lnTo>
                    <a:pt x="0" y="32"/>
                  </a:lnTo>
                  <a:lnTo>
                    <a:pt x="8" y="32"/>
                  </a:lnTo>
                  <a:lnTo>
                    <a:pt x="16" y="32"/>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3" name="Freeform 206"/>
            <p:cNvSpPr>
              <a:spLocks/>
            </p:cNvSpPr>
            <p:nvPr/>
          </p:nvSpPr>
          <p:spPr bwMode="auto">
            <a:xfrm>
              <a:off x="1493" y="1800"/>
              <a:ext cx="25" cy="14"/>
            </a:xfrm>
            <a:custGeom>
              <a:avLst/>
              <a:gdLst>
                <a:gd name="T0" fmla="*/ 18 w 24"/>
                <a:gd name="T1" fmla="*/ 6 h 16"/>
                <a:gd name="T2" fmla="*/ 8 w 24"/>
                <a:gd name="T3" fmla="*/ 6 h 16"/>
                <a:gd name="T4" fmla="*/ 0 w 24"/>
                <a:gd name="T5" fmla="*/ 6 h 16"/>
                <a:gd name="T6" fmla="*/ 8 w 24"/>
                <a:gd name="T7" fmla="*/ 12 h 16"/>
                <a:gd name="T8" fmla="*/ 18 w 24"/>
                <a:gd name="T9" fmla="*/ 12 h 16"/>
                <a:gd name="T10" fmla="*/ 26 w 24"/>
                <a:gd name="T11" fmla="*/ 12 h 16"/>
                <a:gd name="T12" fmla="*/ 26 w 24"/>
                <a:gd name="T13" fmla="*/ 6 h 16"/>
                <a:gd name="T14" fmla="*/ 26 w 24"/>
                <a:gd name="T15" fmla="*/ 0 h 16"/>
                <a:gd name="T16" fmla="*/ 26 w 24"/>
                <a:gd name="T17" fmla="*/ 6 h 16"/>
                <a:gd name="T18" fmla="*/ 18 w 24"/>
                <a:gd name="T19" fmla="*/ 6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16"/>
                <a:gd name="T32" fmla="*/ 24 w 24"/>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16">
                  <a:moveTo>
                    <a:pt x="16" y="8"/>
                  </a:moveTo>
                  <a:lnTo>
                    <a:pt x="8" y="8"/>
                  </a:lnTo>
                  <a:lnTo>
                    <a:pt x="0" y="8"/>
                  </a:lnTo>
                  <a:lnTo>
                    <a:pt x="8" y="16"/>
                  </a:lnTo>
                  <a:lnTo>
                    <a:pt x="16" y="16"/>
                  </a:lnTo>
                  <a:lnTo>
                    <a:pt x="24" y="16"/>
                  </a:lnTo>
                  <a:lnTo>
                    <a:pt x="24" y="8"/>
                  </a:lnTo>
                  <a:lnTo>
                    <a:pt x="24" y="0"/>
                  </a:lnTo>
                  <a:lnTo>
                    <a:pt x="24" y="8"/>
                  </a:lnTo>
                  <a:lnTo>
                    <a:pt x="16" y="8"/>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4" name="Freeform 207"/>
            <p:cNvSpPr>
              <a:spLocks/>
            </p:cNvSpPr>
            <p:nvPr/>
          </p:nvSpPr>
          <p:spPr bwMode="auto">
            <a:xfrm>
              <a:off x="1525" y="1824"/>
              <a:ext cx="32" cy="32"/>
            </a:xfrm>
            <a:custGeom>
              <a:avLst/>
              <a:gdLst>
                <a:gd name="T0" fmla="*/ 32 w 32"/>
                <a:gd name="T1" fmla="*/ 16 h 32"/>
                <a:gd name="T2" fmla="*/ 24 w 32"/>
                <a:gd name="T3" fmla="*/ 8 h 32"/>
                <a:gd name="T4" fmla="*/ 16 w 32"/>
                <a:gd name="T5" fmla="*/ 0 h 32"/>
                <a:gd name="T6" fmla="*/ 8 w 32"/>
                <a:gd name="T7" fmla="*/ 0 h 32"/>
                <a:gd name="T8" fmla="*/ 0 w 32"/>
                <a:gd name="T9" fmla="*/ 0 h 32"/>
                <a:gd name="T10" fmla="*/ 0 w 32"/>
                <a:gd name="T11" fmla="*/ 8 h 32"/>
                <a:gd name="T12" fmla="*/ 0 w 32"/>
                <a:gd name="T13" fmla="*/ 16 h 32"/>
                <a:gd name="T14" fmla="*/ 8 w 32"/>
                <a:gd name="T15" fmla="*/ 24 h 32"/>
                <a:gd name="T16" fmla="*/ 8 w 32"/>
                <a:gd name="T17" fmla="*/ 32 h 32"/>
                <a:gd name="T18" fmla="*/ 16 w 32"/>
                <a:gd name="T19" fmla="*/ 24 h 32"/>
                <a:gd name="T20" fmla="*/ 24 w 32"/>
                <a:gd name="T21" fmla="*/ 16 h 32"/>
                <a:gd name="T22" fmla="*/ 32 w 32"/>
                <a:gd name="T23" fmla="*/ 1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32"/>
                <a:gd name="T38" fmla="*/ 32 w 32"/>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32">
                  <a:moveTo>
                    <a:pt x="32" y="16"/>
                  </a:moveTo>
                  <a:lnTo>
                    <a:pt x="24" y="8"/>
                  </a:lnTo>
                  <a:lnTo>
                    <a:pt x="16" y="0"/>
                  </a:lnTo>
                  <a:lnTo>
                    <a:pt x="8" y="0"/>
                  </a:lnTo>
                  <a:lnTo>
                    <a:pt x="0" y="0"/>
                  </a:lnTo>
                  <a:lnTo>
                    <a:pt x="0" y="8"/>
                  </a:lnTo>
                  <a:lnTo>
                    <a:pt x="0" y="16"/>
                  </a:lnTo>
                  <a:lnTo>
                    <a:pt x="8" y="24"/>
                  </a:lnTo>
                  <a:lnTo>
                    <a:pt x="8" y="32"/>
                  </a:lnTo>
                  <a:lnTo>
                    <a:pt x="16" y="24"/>
                  </a:lnTo>
                  <a:lnTo>
                    <a:pt x="24" y="16"/>
                  </a:lnTo>
                  <a:lnTo>
                    <a:pt x="32" y="1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5" name="Freeform 208"/>
            <p:cNvSpPr>
              <a:spLocks/>
            </p:cNvSpPr>
            <p:nvPr/>
          </p:nvSpPr>
          <p:spPr bwMode="auto">
            <a:xfrm>
              <a:off x="1573" y="1800"/>
              <a:ext cx="25" cy="31"/>
            </a:xfrm>
            <a:custGeom>
              <a:avLst/>
              <a:gdLst>
                <a:gd name="T0" fmla="*/ 26 w 24"/>
                <a:gd name="T1" fmla="*/ 22 h 32"/>
                <a:gd name="T2" fmla="*/ 18 w 24"/>
                <a:gd name="T3" fmla="*/ 8 h 32"/>
                <a:gd name="T4" fmla="*/ 18 w 24"/>
                <a:gd name="T5" fmla="*/ 0 h 32"/>
                <a:gd name="T6" fmla="*/ 8 w 24"/>
                <a:gd name="T7" fmla="*/ 0 h 32"/>
                <a:gd name="T8" fmla="*/ 0 w 24"/>
                <a:gd name="T9" fmla="*/ 0 h 32"/>
                <a:gd name="T10" fmla="*/ 0 w 24"/>
                <a:gd name="T11" fmla="*/ 8 h 32"/>
                <a:gd name="T12" fmla="*/ 0 w 24"/>
                <a:gd name="T13" fmla="*/ 16 h 32"/>
                <a:gd name="T14" fmla="*/ 8 w 24"/>
                <a:gd name="T15" fmla="*/ 22 h 32"/>
                <a:gd name="T16" fmla="*/ 18 w 24"/>
                <a:gd name="T17" fmla="*/ 30 h 32"/>
                <a:gd name="T18" fmla="*/ 18 w 24"/>
                <a:gd name="T19" fmla="*/ 22 h 32"/>
                <a:gd name="T20" fmla="*/ 26 w 24"/>
                <a:gd name="T21" fmla="*/ 22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2"/>
                <a:gd name="T35" fmla="*/ 24 w 24"/>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2">
                  <a:moveTo>
                    <a:pt x="24" y="24"/>
                  </a:moveTo>
                  <a:lnTo>
                    <a:pt x="16" y="8"/>
                  </a:lnTo>
                  <a:lnTo>
                    <a:pt x="16" y="0"/>
                  </a:lnTo>
                  <a:lnTo>
                    <a:pt x="8" y="0"/>
                  </a:lnTo>
                  <a:lnTo>
                    <a:pt x="0" y="0"/>
                  </a:lnTo>
                  <a:lnTo>
                    <a:pt x="0" y="8"/>
                  </a:lnTo>
                  <a:lnTo>
                    <a:pt x="0" y="16"/>
                  </a:lnTo>
                  <a:lnTo>
                    <a:pt x="8" y="24"/>
                  </a:lnTo>
                  <a:lnTo>
                    <a:pt x="16" y="32"/>
                  </a:lnTo>
                  <a:lnTo>
                    <a:pt x="16" y="24"/>
                  </a:lnTo>
                  <a:lnTo>
                    <a:pt x="24" y="2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6" name="Freeform 209"/>
            <p:cNvSpPr>
              <a:spLocks/>
            </p:cNvSpPr>
            <p:nvPr/>
          </p:nvSpPr>
          <p:spPr bwMode="auto">
            <a:xfrm>
              <a:off x="2357" y="1944"/>
              <a:ext cx="64" cy="80"/>
            </a:xfrm>
            <a:custGeom>
              <a:avLst/>
              <a:gdLst>
                <a:gd name="T0" fmla="*/ 40 w 64"/>
                <a:gd name="T1" fmla="*/ 56 h 80"/>
                <a:gd name="T2" fmla="*/ 48 w 64"/>
                <a:gd name="T3" fmla="*/ 48 h 80"/>
                <a:gd name="T4" fmla="*/ 56 w 64"/>
                <a:gd name="T5" fmla="*/ 40 h 80"/>
                <a:gd name="T6" fmla="*/ 64 w 64"/>
                <a:gd name="T7" fmla="*/ 24 h 80"/>
                <a:gd name="T8" fmla="*/ 64 w 64"/>
                <a:gd name="T9" fmla="*/ 0 h 80"/>
                <a:gd name="T10" fmla="*/ 64 w 64"/>
                <a:gd name="T11" fmla="*/ 8 h 80"/>
                <a:gd name="T12" fmla="*/ 56 w 64"/>
                <a:gd name="T13" fmla="*/ 8 h 80"/>
                <a:gd name="T14" fmla="*/ 48 w 64"/>
                <a:gd name="T15" fmla="*/ 24 h 80"/>
                <a:gd name="T16" fmla="*/ 40 w 64"/>
                <a:gd name="T17" fmla="*/ 40 h 80"/>
                <a:gd name="T18" fmla="*/ 32 w 64"/>
                <a:gd name="T19" fmla="*/ 48 h 80"/>
                <a:gd name="T20" fmla="*/ 32 w 64"/>
                <a:gd name="T21" fmla="*/ 56 h 80"/>
                <a:gd name="T22" fmla="*/ 16 w 64"/>
                <a:gd name="T23" fmla="*/ 64 h 80"/>
                <a:gd name="T24" fmla="*/ 8 w 64"/>
                <a:gd name="T25" fmla="*/ 72 h 80"/>
                <a:gd name="T26" fmla="*/ 0 w 64"/>
                <a:gd name="T27" fmla="*/ 80 h 80"/>
                <a:gd name="T28" fmla="*/ 8 w 64"/>
                <a:gd name="T29" fmla="*/ 80 h 80"/>
                <a:gd name="T30" fmla="*/ 16 w 64"/>
                <a:gd name="T31" fmla="*/ 80 h 80"/>
                <a:gd name="T32" fmla="*/ 24 w 64"/>
                <a:gd name="T33" fmla="*/ 80 h 80"/>
                <a:gd name="T34" fmla="*/ 32 w 64"/>
                <a:gd name="T35" fmla="*/ 72 h 80"/>
                <a:gd name="T36" fmla="*/ 40 w 64"/>
                <a:gd name="T37" fmla="*/ 64 h 80"/>
                <a:gd name="T38" fmla="*/ 40 w 64"/>
                <a:gd name="T39" fmla="*/ 56 h 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4"/>
                <a:gd name="T61" fmla="*/ 0 h 80"/>
                <a:gd name="T62" fmla="*/ 64 w 64"/>
                <a:gd name="T63" fmla="*/ 80 h 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4" h="80">
                  <a:moveTo>
                    <a:pt x="40" y="56"/>
                  </a:moveTo>
                  <a:lnTo>
                    <a:pt x="48" y="48"/>
                  </a:lnTo>
                  <a:lnTo>
                    <a:pt x="56" y="40"/>
                  </a:lnTo>
                  <a:lnTo>
                    <a:pt x="64" y="24"/>
                  </a:lnTo>
                  <a:lnTo>
                    <a:pt x="64" y="0"/>
                  </a:lnTo>
                  <a:lnTo>
                    <a:pt x="64" y="8"/>
                  </a:lnTo>
                  <a:lnTo>
                    <a:pt x="56" y="8"/>
                  </a:lnTo>
                  <a:lnTo>
                    <a:pt x="48" y="24"/>
                  </a:lnTo>
                  <a:lnTo>
                    <a:pt x="40" y="40"/>
                  </a:lnTo>
                  <a:lnTo>
                    <a:pt x="32" y="48"/>
                  </a:lnTo>
                  <a:lnTo>
                    <a:pt x="32" y="56"/>
                  </a:lnTo>
                  <a:lnTo>
                    <a:pt x="16" y="64"/>
                  </a:lnTo>
                  <a:lnTo>
                    <a:pt x="8" y="72"/>
                  </a:lnTo>
                  <a:lnTo>
                    <a:pt x="0" y="80"/>
                  </a:lnTo>
                  <a:lnTo>
                    <a:pt x="8" y="80"/>
                  </a:lnTo>
                  <a:lnTo>
                    <a:pt x="16" y="80"/>
                  </a:lnTo>
                  <a:lnTo>
                    <a:pt x="24" y="80"/>
                  </a:lnTo>
                  <a:lnTo>
                    <a:pt x="32" y="72"/>
                  </a:lnTo>
                  <a:lnTo>
                    <a:pt x="40" y="64"/>
                  </a:lnTo>
                  <a:lnTo>
                    <a:pt x="40" y="56"/>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sp>
          <p:nvSpPr>
            <p:cNvPr id="14467" name="Freeform 210"/>
            <p:cNvSpPr>
              <a:spLocks/>
            </p:cNvSpPr>
            <p:nvPr/>
          </p:nvSpPr>
          <p:spPr bwMode="auto">
            <a:xfrm>
              <a:off x="1709" y="2104"/>
              <a:ext cx="88" cy="152"/>
            </a:xfrm>
            <a:custGeom>
              <a:avLst/>
              <a:gdLst>
                <a:gd name="T0" fmla="*/ 40 w 88"/>
                <a:gd name="T1" fmla="*/ 144 h 152"/>
                <a:gd name="T2" fmla="*/ 48 w 88"/>
                <a:gd name="T3" fmla="*/ 152 h 152"/>
                <a:gd name="T4" fmla="*/ 56 w 88"/>
                <a:gd name="T5" fmla="*/ 152 h 152"/>
                <a:gd name="T6" fmla="*/ 64 w 88"/>
                <a:gd name="T7" fmla="*/ 152 h 152"/>
                <a:gd name="T8" fmla="*/ 72 w 88"/>
                <a:gd name="T9" fmla="*/ 152 h 152"/>
                <a:gd name="T10" fmla="*/ 80 w 88"/>
                <a:gd name="T11" fmla="*/ 152 h 152"/>
                <a:gd name="T12" fmla="*/ 88 w 88"/>
                <a:gd name="T13" fmla="*/ 144 h 152"/>
                <a:gd name="T14" fmla="*/ 88 w 88"/>
                <a:gd name="T15" fmla="*/ 136 h 152"/>
                <a:gd name="T16" fmla="*/ 80 w 88"/>
                <a:gd name="T17" fmla="*/ 128 h 152"/>
                <a:gd name="T18" fmla="*/ 80 w 88"/>
                <a:gd name="T19" fmla="*/ 112 h 152"/>
                <a:gd name="T20" fmla="*/ 72 w 88"/>
                <a:gd name="T21" fmla="*/ 104 h 152"/>
                <a:gd name="T22" fmla="*/ 72 w 88"/>
                <a:gd name="T23" fmla="*/ 96 h 152"/>
                <a:gd name="T24" fmla="*/ 80 w 88"/>
                <a:gd name="T25" fmla="*/ 96 h 152"/>
                <a:gd name="T26" fmla="*/ 88 w 88"/>
                <a:gd name="T27" fmla="*/ 96 h 152"/>
                <a:gd name="T28" fmla="*/ 88 w 88"/>
                <a:gd name="T29" fmla="*/ 88 h 152"/>
                <a:gd name="T30" fmla="*/ 80 w 88"/>
                <a:gd name="T31" fmla="*/ 80 h 152"/>
                <a:gd name="T32" fmla="*/ 72 w 88"/>
                <a:gd name="T33" fmla="*/ 80 h 152"/>
                <a:gd name="T34" fmla="*/ 72 w 88"/>
                <a:gd name="T35" fmla="*/ 88 h 152"/>
                <a:gd name="T36" fmla="*/ 64 w 88"/>
                <a:gd name="T37" fmla="*/ 80 h 152"/>
                <a:gd name="T38" fmla="*/ 64 w 88"/>
                <a:gd name="T39" fmla="*/ 64 h 152"/>
                <a:gd name="T40" fmla="*/ 56 w 88"/>
                <a:gd name="T41" fmla="*/ 64 h 152"/>
                <a:gd name="T42" fmla="*/ 48 w 88"/>
                <a:gd name="T43" fmla="*/ 56 h 152"/>
                <a:gd name="T44" fmla="*/ 48 w 88"/>
                <a:gd name="T45" fmla="*/ 40 h 152"/>
                <a:gd name="T46" fmla="*/ 40 w 88"/>
                <a:gd name="T47" fmla="*/ 40 h 152"/>
                <a:gd name="T48" fmla="*/ 40 w 88"/>
                <a:gd name="T49" fmla="*/ 32 h 152"/>
                <a:gd name="T50" fmla="*/ 48 w 88"/>
                <a:gd name="T51" fmla="*/ 32 h 152"/>
                <a:gd name="T52" fmla="*/ 56 w 88"/>
                <a:gd name="T53" fmla="*/ 24 h 152"/>
                <a:gd name="T54" fmla="*/ 64 w 88"/>
                <a:gd name="T55" fmla="*/ 24 h 152"/>
                <a:gd name="T56" fmla="*/ 72 w 88"/>
                <a:gd name="T57" fmla="*/ 24 h 152"/>
                <a:gd name="T58" fmla="*/ 64 w 88"/>
                <a:gd name="T59" fmla="*/ 16 h 152"/>
                <a:gd name="T60" fmla="*/ 72 w 88"/>
                <a:gd name="T61" fmla="*/ 8 h 152"/>
                <a:gd name="T62" fmla="*/ 64 w 88"/>
                <a:gd name="T63" fmla="*/ 0 h 152"/>
                <a:gd name="T64" fmla="*/ 56 w 88"/>
                <a:gd name="T65" fmla="*/ 0 h 152"/>
                <a:gd name="T66" fmla="*/ 48 w 88"/>
                <a:gd name="T67" fmla="*/ 0 h 152"/>
                <a:gd name="T68" fmla="*/ 40 w 88"/>
                <a:gd name="T69" fmla="*/ 0 h 152"/>
                <a:gd name="T70" fmla="*/ 32 w 88"/>
                <a:gd name="T71" fmla="*/ 8 h 152"/>
                <a:gd name="T72" fmla="*/ 24 w 88"/>
                <a:gd name="T73" fmla="*/ 16 h 152"/>
                <a:gd name="T74" fmla="*/ 16 w 88"/>
                <a:gd name="T75" fmla="*/ 24 h 152"/>
                <a:gd name="T76" fmla="*/ 8 w 88"/>
                <a:gd name="T77" fmla="*/ 24 h 152"/>
                <a:gd name="T78" fmla="*/ 0 w 88"/>
                <a:gd name="T79" fmla="*/ 32 h 152"/>
                <a:gd name="T80" fmla="*/ 0 w 88"/>
                <a:gd name="T81" fmla="*/ 40 h 152"/>
                <a:gd name="T82" fmla="*/ 0 w 88"/>
                <a:gd name="T83" fmla="*/ 48 h 152"/>
                <a:gd name="T84" fmla="*/ 8 w 88"/>
                <a:gd name="T85" fmla="*/ 56 h 152"/>
                <a:gd name="T86" fmla="*/ 16 w 88"/>
                <a:gd name="T87" fmla="*/ 56 h 152"/>
                <a:gd name="T88" fmla="*/ 16 w 88"/>
                <a:gd name="T89" fmla="*/ 64 h 152"/>
                <a:gd name="T90" fmla="*/ 16 w 88"/>
                <a:gd name="T91" fmla="*/ 72 h 152"/>
                <a:gd name="T92" fmla="*/ 24 w 88"/>
                <a:gd name="T93" fmla="*/ 80 h 152"/>
                <a:gd name="T94" fmla="*/ 32 w 88"/>
                <a:gd name="T95" fmla="*/ 88 h 152"/>
                <a:gd name="T96" fmla="*/ 32 w 88"/>
                <a:gd name="T97" fmla="*/ 96 h 152"/>
                <a:gd name="T98" fmla="*/ 40 w 88"/>
                <a:gd name="T99" fmla="*/ 96 h 152"/>
                <a:gd name="T100" fmla="*/ 32 w 88"/>
                <a:gd name="T101" fmla="*/ 104 h 152"/>
                <a:gd name="T102" fmla="*/ 24 w 88"/>
                <a:gd name="T103" fmla="*/ 120 h 152"/>
                <a:gd name="T104" fmla="*/ 24 w 88"/>
                <a:gd name="T105" fmla="*/ 128 h 152"/>
                <a:gd name="T106" fmla="*/ 24 w 88"/>
                <a:gd name="T107" fmla="*/ 136 h 152"/>
                <a:gd name="T108" fmla="*/ 32 w 88"/>
                <a:gd name="T109" fmla="*/ 144 h 152"/>
                <a:gd name="T110" fmla="*/ 40 w 88"/>
                <a:gd name="T111" fmla="*/ 144 h 15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
                <a:gd name="T169" fmla="*/ 0 h 152"/>
                <a:gd name="T170" fmla="*/ 88 w 88"/>
                <a:gd name="T171" fmla="*/ 152 h 15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 h="152">
                  <a:moveTo>
                    <a:pt x="40" y="144"/>
                  </a:moveTo>
                  <a:lnTo>
                    <a:pt x="48" y="152"/>
                  </a:lnTo>
                  <a:lnTo>
                    <a:pt x="56" y="152"/>
                  </a:lnTo>
                  <a:lnTo>
                    <a:pt x="64" y="152"/>
                  </a:lnTo>
                  <a:lnTo>
                    <a:pt x="72" y="152"/>
                  </a:lnTo>
                  <a:lnTo>
                    <a:pt x="80" y="152"/>
                  </a:lnTo>
                  <a:lnTo>
                    <a:pt x="88" y="144"/>
                  </a:lnTo>
                  <a:lnTo>
                    <a:pt x="88" y="136"/>
                  </a:lnTo>
                  <a:lnTo>
                    <a:pt x="80" y="128"/>
                  </a:lnTo>
                  <a:lnTo>
                    <a:pt x="80" y="112"/>
                  </a:lnTo>
                  <a:lnTo>
                    <a:pt x="72" y="104"/>
                  </a:lnTo>
                  <a:lnTo>
                    <a:pt x="72" y="96"/>
                  </a:lnTo>
                  <a:lnTo>
                    <a:pt x="80" y="96"/>
                  </a:lnTo>
                  <a:lnTo>
                    <a:pt x="88" y="96"/>
                  </a:lnTo>
                  <a:lnTo>
                    <a:pt x="88" y="88"/>
                  </a:lnTo>
                  <a:lnTo>
                    <a:pt x="80" y="80"/>
                  </a:lnTo>
                  <a:lnTo>
                    <a:pt x="72" y="80"/>
                  </a:lnTo>
                  <a:lnTo>
                    <a:pt x="72" y="88"/>
                  </a:lnTo>
                  <a:lnTo>
                    <a:pt x="64" y="80"/>
                  </a:lnTo>
                  <a:lnTo>
                    <a:pt x="64" y="64"/>
                  </a:lnTo>
                  <a:lnTo>
                    <a:pt x="56" y="64"/>
                  </a:lnTo>
                  <a:lnTo>
                    <a:pt x="48" y="56"/>
                  </a:lnTo>
                  <a:lnTo>
                    <a:pt x="48" y="40"/>
                  </a:lnTo>
                  <a:lnTo>
                    <a:pt x="40" y="40"/>
                  </a:lnTo>
                  <a:lnTo>
                    <a:pt x="40" y="32"/>
                  </a:lnTo>
                  <a:lnTo>
                    <a:pt x="48" y="32"/>
                  </a:lnTo>
                  <a:lnTo>
                    <a:pt x="56" y="24"/>
                  </a:lnTo>
                  <a:lnTo>
                    <a:pt x="64" y="24"/>
                  </a:lnTo>
                  <a:lnTo>
                    <a:pt x="72" y="24"/>
                  </a:lnTo>
                  <a:lnTo>
                    <a:pt x="64" y="16"/>
                  </a:lnTo>
                  <a:lnTo>
                    <a:pt x="72" y="8"/>
                  </a:lnTo>
                  <a:lnTo>
                    <a:pt x="64" y="0"/>
                  </a:lnTo>
                  <a:lnTo>
                    <a:pt x="56" y="0"/>
                  </a:lnTo>
                  <a:lnTo>
                    <a:pt x="48" y="0"/>
                  </a:lnTo>
                  <a:lnTo>
                    <a:pt x="40" y="0"/>
                  </a:lnTo>
                  <a:lnTo>
                    <a:pt x="32" y="8"/>
                  </a:lnTo>
                  <a:lnTo>
                    <a:pt x="24" y="16"/>
                  </a:lnTo>
                  <a:lnTo>
                    <a:pt x="16" y="24"/>
                  </a:lnTo>
                  <a:lnTo>
                    <a:pt x="8" y="24"/>
                  </a:lnTo>
                  <a:lnTo>
                    <a:pt x="0" y="32"/>
                  </a:lnTo>
                  <a:lnTo>
                    <a:pt x="0" y="40"/>
                  </a:lnTo>
                  <a:lnTo>
                    <a:pt x="0" y="48"/>
                  </a:lnTo>
                  <a:lnTo>
                    <a:pt x="8" y="56"/>
                  </a:lnTo>
                  <a:lnTo>
                    <a:pt x="16" y="56"/>
                  </a:lnTo>
                  <a:lnTo>
                    <a:pt x="16" y="64"/>
                  </a:lnTo>
                  <a:lnTo>
                    <a:pt x="16" y="72"/>
                  </a:lnTo>
                  <a:lnTo>
                    <a:pt x="24" y="80"/>
                  </a:lnTo>
                  <a:lnTo>
                    <a:pt x="32" y="88"/>
                  </a:lnTo>
                  <a:lnTo>
                    <a:pt x="32" y="96"/>
                  </a:lnTo>
                  <a:lnTo>
                    <a:pt x="40" y="96"/>
                  </a:lnTo>
                  <a:lnTo>
                    <a:pt x="32" y="104"/>
                  </a:lnTo>
                  <a:lnTo>
                    <a:pt x="24" y="120"/>
                  </a:lnTo>
                  <a:lnTo>
                    <a:pt x="24" y="128"/>
                  </a:lnTo>
                  <a:lnTo>
                    <a:pt x="24" y="136"/>
                  </a:lnTo>
                  <a:lnTo>
                    <a:pt x="32" y="144"/>
                  </a:lnTo>
                  <a:lnTo>
                    <a:pt x="40" y="144"/>
                  </a:lnTo>
                  <a:close/>
                </a:path>
              </a:pathLst>
            </a:custGeom>
            <a:solidFill>
              <a:srgbClr val="006600"/>
            </a:solidFill>
            <a:ln w="12700">
              <a:noFill/>
              <a:prstDash val="solid"/>
              <a:round/>
              <a:headEnd/>
              <a:tailEnd/>
            </a:ln>
            <a:effectLst>
              <a:prstShdw prst="shdw17" dist="17961" dir="2700000">
                <a:srgbClr val="003D00"/>
              </a:prstShdw>
            </a:effectLst>
          </p:spPr>
          <p:txBody>
            <a:bodyPr/>
            <a:lstStyle/>
            <a:p>
              <a:endParaRPr kumimoji="0" lang="en-US" sz="1800">
                <a:solidFill>
                  <a:prstClr val="black"/>
                </a:solidFill>
                <a:latin typeface="Arial" pitchFamily="34" charset="0"/>
                <a:cs typeface="Arial" pitchFamily="34" charset="0"/>
              </a:endParaRPr>
            </a:p>
          </p:txBody>
        </p:sp>
      </p:grpSp>
      <p:sp>
        <p:nvSpPr>
          <p:cNvPr id="184" name="Text Box 291"/>
          <p:cNvSpPr txBox="1">
            <a:spLocks noChangeArrowheads="1"/>
          </p:cNvSpPr>
          <p:nvPr/>
        </p:nvSpPr>
        <p:spPr bwMode="auto">
          <a:xfrm>
            <a:off x="890588" y="4186238"/>
            <a:ext cx="673100"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Italy </a:t>
            </a:r>
          </a:p>
        </p:txBody>
      </p:sp>
      <p:sp>
        <p:nvSpPr>
          <p:cNvPr id="193" name="Rectangle 349"/>
          <p:cNvSpPr>
            <a:spLocks noChangeArrowheads="1"/>
          </p:cNvSpPr>
          <p:nvPr/>
        </p:nvSpPr>
        <p:spPr bwMode="auto">
          <a:xfrm>
            <a:off x="71438" y="4835525"/>
            <a:ext cx="1500187" cy="920750"/>
          </a:xfrm>
          <a:prstGeom prst="rect">
            <a:avLst/>
          </a:prstGeom>
          <a:solidFill>
            <a:schemeClr val="bg1">
              <a:lumMod val="75000"/>
              <a:alpha val="50000"/>
            </a:schemeClr>
          </a:solidFill>
          <a:ln w="9525">
            <a:noFill/>
            <a:miter lim="800000"/>
            <a:headEnd/>
            <a:tailEnd/>
          </a:ln>
        </p:spPr>
        <p:txBody>
          <a:bodyPr/>
          <a:lstStyle/>
          <a:p>
            <a:pPr algn="ctr">
              <a:defRPr/>
            </a:pPr>
            <a:endParaRPr lang="en-US" sz="1600" b="1">
              <a:solidFill>
                <a:srgbClr val="FFFFFF"/>
              </a:solidFill>
              <a:latin typeface="Arial" pitchFamily="34" charset="0"/>
              <a:ea typeface="HGS創英角ｺﾞｼｯｸUB" pitchFamily="50" charset="-128"/>
              <a:cs typeface="Arial" pitchFamily="34" charset="0"/>
            </a:endParaRPr>
          </a:p>
        </p:txBody>
      </p:sp>
      <p:grpSp>
        <p:nvGrpSpPr>
          <p:cNvPr id="3" name="Group 353"/>
          <p:cNvGrpSpPr>
            <a:grpSpLocks/>
          </p:cNvGrpSpPr>
          <p:nvPr/>
        </p:nvGrpSpPr>
        <p:grpSpPr bwMode="auto">
          <a:xfrm>
            <a:off x="214313" y="5018088"/>
            <a:ext cx="98425" cy="554037"/>
            <a:chOff x="573" y="3384"/>
            <a:chExt cx="35" cy="458"/>
          </a:xfrm>
        </p:grpSpPr>
        <p:sp>
          <p:nvSpPr>
            <p:cNvPr id="14379" name="Line 354"/>
            <p:cNvSpPr>
              <a:spLocks noChangeShapeType="1"/>
            </p:cNvSpPr>
            <p:nvPr/>
          </p:nvSpPr>
          <p:spPr bwMode="auto">
            <a:xfrm>
              <a:off x="600" y="3388"/>
              <a:ext cx="1" cy="448"/>
            </a:xfrm>
            <a:prstGeom prst="line">
              <a:avLst/>
            </a:prstGeom>
            <a:noFill/>
            <a:ln w="22225">
              <a:solidFill>
                <a:srgbClr val="FFFFFF"/>
              </a:solidFill>
              <a:round/>
              <a:headEnd/>
              <a:tailEnd/>
            </a:ln>
          </p:spPr>
          <p:txBody>
            <a:bodyPr/>
            <a:lstStyle/>
            <a:p>
              <a:endParaRPr kumimoji="0" lang="en-US" sz="1800">
                <a:solidFill>
                  <a:prstClr val="black"/>
                </a:solidFill>
                <a:latin typeface="Arial" pitchFamily="34" charset="0"/>
                <a:cs typeface="Arial" pitchFamily="34" charset="0"/>
              </a:endParaRPr>
            </a:p>
          </p:txBody>
        </p:sp>
        <p:sp>
          <p:nvSpPr>
            <p:cNvPr id="14380" name="Line 355"/>
            <p:cNvSpPr>
              <a:spLocks noChangeShapeType="1"/>
            </p:cNvSpPr>
            <p:nvPr/>
          </p:nvSpPr>
          <p:spPr bwMode="auto">
            <a:xfrm flipH="1">
              <a:off x="573" y="3384"/>
              <a:ext cx="34" cy="1"/>
            </a:xfrm>
            <a:prstGeom prst="line">
              <a:avLst/>
            </a:prstGeom>
            <a:noFill/>
            <a:ln w="22225">
              <a:solidFill>
                <a:srgbClr val="FFFFFF"/>
              </a:solidFill>
              <a:round/>
              <a:headEnd/>
              <a:tailEnd/>
            </a:ln>
          </p:spPr>
          <p:txBody>
            <a:bodyPr/>
            <a:lstStyle/>
            <a:p>
              <a:endParaRPr kumimoji="0" lang="en-US" sz="1800">
                <a:solidFill>
                  <a:prstClr val="black"/>
                </a:solidFill>
                <a:latin typeface="Arial" pitchFamily="34" charset="0"/>
                <a:cs typeface="Arial" pitchFamily="34" charset="0"/>
              </a:endParaRPr>
            </a:p>
          </p:txBody>
        </p:sp>
        <p:sp>
          <p:nvSpPr>
            <p:cNvPr id="14381" name="Line 356"/>
            <p:cNvSpPr>
              <a:spLocks noChangeShapeType="1"/>
            </p:cNvSpPr>
            <p:nvPr/>
          </p:nvSpPr>
          <p:spPr bwMode="auto">
            <a:xfrm flipH="1">
              <a:off x="574" y="3841"/>
              <a:ext cx="34" cy="1"/>
            </a:xfrm>
            <a:prstGeom prst="line">
              <a:avLst/>
            </a:prstGeom>
            <a:noFill/>
            <a:ln w="22225">
              <a:solidFill>
                <a:srgbClr val="FFFFFF"/>
              </a:solidFill>
              <a:round/>
              <a:headEnd/>
              <a:tailEnd/>
            </a:ln>
          </p:spPr>
          <p:txBody>
            <a:bodyPr/>
            <a:lstStyle/>
            <a:p>
              <a:endParaRPr kumimoji="0" lang="en-US" sz="1800">
                <a:solidFill>
                  <a:prstClr val="black"/>
                </a:solidFill>
                <a:latin typeface="Arial" pitchFamily="34" charset="0"/>
                <a:cs typeface="Arial" pitchFamily="34" charset="0"/>
              </a:endParaRPr>
            </a:p>
          </p:txBody>
        </p:sp>
      </p:grpSp>
      <p:sp>
        <p:nvSpPr>
          <p:cNvPr id="216" name="Rectangle 340"/>
          <p:cNvSpPr>
            <a:spLocks noChangeArrowheads="1"/>
          </p:cNvSpPr>
          <p:nvPr/>
        </p:nvSpPr>
        <p:spPr bwMode="auto">
          <a:xfrm>
            <a:off x="407988" y="6081713"/>
            <a:ext cx="1281112" cy="228600"/>
          </a:xfrm>
          <a:prstGeom prst="rect">
            <a:avLst/>
          </a:prstGeom>
          <a:noFill/>
          <a:ln w="9525">
            <a:noFill/>
            <a:miter lim="800000"/>
            <a:headEnd/>
            <a:tailEnd/>
          </a:ln>
        </p:spPr>
        <p:txBody>
          <a:bodyPr wrap="none" lIns="0" tIns="0" rIns="0" bIns="0">
            <a:spAutoFit/>
          </a:bodyPr>
          <a:lstStyle/>
          <a:p>
            <a:pPr algn="ctr">
              <a:defRPr/>
            </a:pPr>
            <a:r>
              <a:rPr lang="en-US" altLang="ja-JP" sz="1500" b="1" dirty="0">
                <a:solidFill>
                  <a:srgbClr val="FFFFFF"/>
                </a:solidFill>
                <a:effectLst>
                  <a:outerShdw blurRad="38100" dist="38100" dir="2700000" algn="tl">
                    <a:srgbClr val="000000"/>
                  </a:outerShdw>
                </a:effectLst>
                <a:latin typeface="Arial" pitchFamily="34" charset="0"/>
                <a:cs typeface="Arial" pitchFamily="34" charset="0"/>
              </a:rPr>
              <a:t>Reported data</a:t>
            </a:r>
            <a:endParaRPr lang="en-US" altLang="ja-JP" sz="1800"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19" name="Rectangle 343"/>
          <p:cNvSpPr>
            <a:spLocks noChangeArrowheads="1"/>
          </p:cNvSpPr>
          <p:nvPr/>
        </p:nvSpPr>
        <p:spPr bwMode="auto">
          <a:xfrm>
            <a:off x="401638" y="5835650"/>
            <a:ext cx="1260475" cy="228600"/>
          </a:xfrm>
          <a:prstGeom prst="rect">
            <a:avLst/>
          </a:prstGeom>
          <a:noFill/>
          <a:ln w="9525">
            <a:noFill/>
            <a:miter lim="800000"/>
            <a:headEnd/>
            <a:tailEnd/>
          </a:ln>
        </p:spPr>
        <p:txBody>
          <a:bodyPr wrap="none" lIns="0" tIns="0" rIns="0" bIns="0">
            <a:spAutoFit/>
          </a:bodyPr>
          <a:lstStyle/>
          <a:p>
            <a:pPr>
              <a:defRPr/>
            </a:pPr>
            <a:r>
              <a:rPr lang="en-US" altLang="ja-JP" sz="1500" b="1" dirty="0">
                <a:solidFill>
                  <a:srgbClr val="FFFFFF"/>
                </a:solidFill>
                <a:effectLst>
                  <a:outerShdw blurRad="38100" dist="38100" dir="2700000" algn="tl">
                    <a:srgbClr val="000000"/>
                  </a:outerShdw>
                </a:effectLst>
                <a:latin typeface="Arial" pitchFamily="34" charset="0"/>
                <a:cs typeface="Arial" pitchFamily="34" charset="0"/>
              </a:rPr>
              <a:t>Present study</a:t>
            </a:r>
            <a:endParaRPr lang="en-US" altLang="ja-JP" sz="1400"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29" name="Text Box 291"/>
          <p:cNvSpPr txBox="1">
            <a:spLocks noChangeArrowheads="1"/>
          </p:cNvSpPr>
          <p:nvPr/>
        </p:nvSpPr>
        <p:spPr bwMode="auto">
          <a:xfrm>
            <a:off x="4119563" y="4267200"/>
            <a:ext cx="673100"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Japan </a:t>
            </a:r>
          </a:p>
        </p:txBody>
      </p:sp>
      <p:sp>
        <p:nvSpPr>
          <p:cNvPr id="235" name="Text Box 291"/>
          <p:cNvSpPr txBox="1">
            <a:spLocks noChangeArrowheads="1"/>
          </p:cNvSpPr>
          <p:nvPr/>
        </p:nvSpPr>
        <p:spPr bwMode="auto">
          <a:xfrm>
            <a:off x="3238500" y="5297488"/>
            <a:ext cx="947738"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Indonesia</a:t>
            </a:r>
          </a:p>
        </p:txBody>
      </p:sp>
      <p:sp>
        <p:nvSpPr>
          <p:cNvPr id="239" name="Text Box 291"/>
          <p:cNvSpPr txBox="1">
            <a:spLocks noChangeArrowheads="1"/>
          </p:cNvSpPr>
          <p:nvPr/>
        </p:nvSpPr>
        <p:spPr bwMode="auto">
          <a:xfrm>
            <a:off x="3038475" y="4664075"/>
            <a:ext cx="815975"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00"/>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Vietnam</a:t>
            </a:r>
          </a:p>
        </p:txBody>
      </p:sp>
      <p:sp>
        <p:nvSpPr>
          <p:cNvPr id="243" name="Text Box 291"/>
          <p:cNvSpPr txBox="1">
            <a:spLocks noChangeArrowheads="1"/>
          </p:cNvSpPr>
          <p:nvPr/>
        </p:nvSpPr>
        <p:spPr bwMode="auto">
          <a:xfrm>
            <a:off x="1795463" y="3425825"/>
            <a:ext cx="785812"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Russia </a:t>
            </a:r>
          </a:p>
        </p:txBody>
      </p:sp>
      <p:sp>
        <p:nvSpPr>
          <p:cNvPr id="249" name="Text Box 291"/>
          <p:cNvSpPr txBox="1">
            <a:spLocks noChangeArrowheads="1"/>
          </p:cNvSpPr>
          <p:nvPr/>
        </p:nvSpPr>
        <p:spPr bwMode="auto">
          <a:xfrm>
            <a:off x="2976563" y="4268788"/>
            <a:ext cx="673100"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China </a:t>
            </a:r>
          </a:p>
        </p:txBody>
      </p:sp>
      <p:sp>
        <p:nvSpPr>
          <p:cNvPr id="253" name="Text Box 291"/>
          <p:cNvSpPr txBox="1">
            <a:spLocks noChangeArrowheads="1"/>
          </p:cNvSpPr>
          <p:nvPr/>
        </p:nvSpPr>
        <p:spPr bwMode="auto">
          <a:xfrm>
            <a:off x="2481263" y="4819650"/>
            <a:ext cx="673100"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India</a:t>
            </a:r>
          </a:p>
        </p:txBody>
      </p:sp>
      <p:sp>
        <p:nvSpPr>
          <p:cNvPr id="261" name="Text Box 291"/>
          <p:cNvSpPr txBox="1">
            <a:spLocks noChangeArrowheads="1"/>
          </p:cNvSpPr>
          <p:nvPr/>
        </p:nvSpPr>
        <p:spPr bwMode="auto">
          <a:xfrm>
            <a:off x="4000500" y="5006975"/>
            <a:ext cx="1000125"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Philippines</a:t>
            </a:r>
          </a:p>
        </p:txBody>
      </p:sp>
      <p:sp>
        <p:nvSpPr>
          <p:cNvPr id="14352" name="Rectangle 275"/>
          <p:cNvSpPr>
            <a:spLocks noChangeArrowheads="1"/>
          </p:cNvSpPr>
          <p:nvPr/>
        </p:nvSpPr>
        <p:spPr bwMode="auto">
          <a:xfrm>
            <a:off x="4430713" y="4152900"/>
            <a:ext cx="65087" cy="144463"/>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3" name="Rectangle 275"/>
          <p:cNvSpPr>
            <a:spLocks noChangeArrowheads="1"/>
          </p:cNvSpPr>
          <p:nvPr/>
        </p:nvSpPr>
        <p:spPr bwMode="auto">
          <a:xfrm>
            <a:off x="1231900" y="3940175"/>
            <a:ext cx="65088" cy="252413"/>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4" name="Rectangle 275"/>
          <p:cNvSpPr>
            <a:spLocks noChangeArrowheads="1"/>
          </p:cNvSpPr>
          <p:nvPr/>
        </p:nvSpPr>
        <p:spPr bwMode="auto">
          <a:xfrm>
            <a:off x="3714750" y="5205413"/>
            <a:ext cx="65088" cy="130175"/>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5" name="Rectangle 275"/>
          <p:cNvSpPr>
            <a:spLocks noChangeArrowheads="1"/>
          </p:cNvSpPr>
          <p:nvPr/>
        </p:nvSpPr>
        <p:spPr bwMode="auto">
          <a:xfrm>
            <a:off x="3557588" y="4505325"/>
            <a:ext cx="65087" cy="219075"/>
          </a:xfrm>
          <a:prstGeom prst="rect">
            <a:avLst/>
          </a:prstGeom>
          <a:solidFill>
            <a:srgbClr val="FF0000"/>
          </a:solidFill>
          <a:ln w="3175">
            <a:solidFill>
              <a:srgbClr val="FFFF00"/>
            </a:solid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6" name="Rectangle 275"/>
          <p:cNvSpPr>
            <a:spLocks noChangeArrowheads="1"/>
          </p:cNvSpPr>
          <p:nvPr/>
        </p:nvSpPr>
        <p:spPr bwMode="auto">
          <a:xfrm>
            <a:off x="2220913" y="3378200"/>
            <a:ext cx="65087" cy="71438"/>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7" name="Rectangle 275"/>
          <p:cNvSpPr>
            <a:spLocks noChangeArrowheads="1"/>
          </p:cNvSpPr>
          <p:nvPr/>
        </p:nvSpPr>
        <p:spPr bwMode="auto">
          <a:xfrm>
            <a:off x="3314700" y="4083050"/>
            <a:ext cx="65088" cy="201613"/>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8" name="Rectangle 275"/>
          <p:cNvSpPr>
            <a:spLocks noChangeArrowheads="1"/>
          </p:cNvSpPr>
          <p:nvPr/>
        </p:nvSpPr>
        <p:spPr bwMode="auto">
          <a:xfrm>
            <a:off x="2859088" y="4799013"/>
            <a:ext cx="65087" cy="34925"/>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59" name="Rectangle 275"/>
          <p:cNvSpPr>
            <a:spLocks noChangeArrowheads="1"/>
          </p:cNvSpPr>
          <p:nvPr/>
        </p:nvSpPr>
        <p:spPr bwMode="auto">
          <a:xfrm>
            <a:off x="4154488" y="4621213"/>
            <a:ext cx="65087" cy="431800"/>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grpSp>
        <p:nvGrpSpPr>
          <p:cNvPr id="4" name="Group 188"/>
          <p:cNvGrpSpPr>
            <a:grpSpLocks/>
          </p:cNvGrpSpPr>
          <p:nvPr/>
        </p:nvGrpSpPr>
        <p:grpSpPr bwMode="auto">
          <a:xfrm>
            <a:off x="142875" y="5002213"/>
            <a:ext cx="1254125" cy="576262"/>
            <a:chOff x="142355" y="5419933"/>
            <a:chExt cx="1256074" cy="575887"/>
          </a:xfrm>
        </p:grpSpPr>
        <p:sp>
          <p:nvSpPr>
            <p:cNvPr id="14377" name="Rectangle 351"/>
            <p:cNvSpPr>
              <a:spLocks noChangeArrowheads="1"/>
            </p:cNvSpPr>
            <p:nvPr/>
          </p:nvSpPr>
          <p:spPr bwMode="auto">
            <a:xfrm>
              <a:off x="142355" y="5419933"/>
              <a:ext cx="42930" cy="575887"/>
            </a:xfrm>
            <a:prstGeom prst="rect">
              <a:avLst/>
            </a:prstGeom>
            <a:solidFill>
              <a:srgbClr val="FFC000"/>
            </a:solidFill>
            <a:ln w="952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87" name="Rectangle 350"/>
            <p:cNvSpPr>
              <a:spLocks noChangeArrowheads="1"/>
            </p:cNvSpPr>
            <p:nvPr/>
          </p:nvSpPr>
          <p:spPr bwMode="auto">
            <a:xfrm>
              <a:off x="364950" y="5505602"/>
              <a:ext cx="1033479" cy="425173"/>
            </a:xfrm>
            <a:prstGeom prst="rect">
              <a:avLst/>
            </a:prstGeom>
            <a:noFill/>
            <a:ln w="9525">
              <a:noFill/>
              <a:miter lim="800000"/>
              <a:headEnd/>
              <a:tailEnd/>
            </a:ln>
          </p:spPr>
          <p:txBody>
            <a:bodyPr wrap="none" lIns="0" tIns="0" rIns="0" bIns="0">
              <a:spAutoFit/>
            </a:bodyPr>
            <a:lstStyle/>
            <a:p>
              <a:pPr>
                <a:defRPr/>
              </a:pP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PBDEs</a:t>
              </a:r>
            </a:p>
            <a:p>
              <a:pPr algn="ctr">
                <a:defRPr/>
              </a:pP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10 </a:t>
              </a:r>
              <a:r>
                <a:rPr lang="en-US" sz="1400" b="1" dirty="0" err="1">
                  <a:solidFill>
                    <a:prstClr val="white"/>
                  </a:solidFill>
                  <a:effectLst>
                    <a:outerShdw blurRad="38100" dist="38100" dir="2700000" algn="tl">
                      <a:srgbClr val="000000">
                        <a:alpha val="43137"/>
                      </a:srgbClr>
                    </a:outerShdw>
                  </a:effectLst>
                  <a:latin typeface="Arial" pitchFamily="34" charset="0"/>
                  <a:cs typeface="Arial" pitchFamily="34" charset="0"/>
                </a:rPr>
                <a:t>ng</a:t>
              </a:r>
              <a:r>
                <a:rPr lang="en-US" sz="1400" b="1" dirty="0">
                  <a:solidFill>
                    <a:prstClr val="white"/>
                  </a:solidFill>
                  <a:effectLst>
                    <a:outerShdw blurRad="38100" dist="38100" dir="2700000" algn="tl">
                      <a:srgbClr val="000000">
                        <a:alpha val="43137"/>
                      </a:srgbClr>
                    </a:outerShdw>
                  </a:effectLst>
                  <a:latin typeface="Arial" pitchFamily="34" charset="0"/>
                  <a:cs typeface="Arial" pitchFamily="34" charset="0"/>
                </a:rPr>
                <a:t>/g lipid</a:t>
              </a:r>
              <a:endParaRPr lang="en-US" sz="18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4361" name="Rectangle 341"/>
          <p:cNvSpPr>
            <a:spLocks noChangeArrowheads="1"/>
          </p:cNvSpPr>
          <p:nvPr/>
        </p:nvSpPr>
        <p:spPr bwMode="auto">
          <a:xfrm>
            <a:off x="146050" y="6124575"/>
            <a:ext cx="107950" cy="155575"/>
          </a:xfrm>
          <a:prstGeom prst="rect">
            <a:avLst/>
          </a:prstGeom>
          <a:solidFill>
            <a:srgbClr val="FFC000"/>
          </a:solidFill>
          <a:ln w="952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89" name="Rectangle 341"/>
          <p:cNvSpPr>
            <a:spLocks noChangeArrowheads="1"/>
          </p:cNvSpPr>
          <p:nvPr/>
        </p:nvSpPr>
        <p:spPr bwMode="auto">
          <a:xfrm>
            <a:off x="142875" y="5873750"/>
            <a:ext cx="107950" cy="155575"/>
          </a:xfrm>
          <a:prstGeom prst="rect">
            <a:avLst/>
          </a:prstGeom>
          <a:solidFill>
            <a:srgbClr val="FF0000"/>
          </a:solidFill>
          <a:ln w="9525">
            <a:solidFill>
              <a:schemeClr val="bg1">
                <a:lumMod val="95000"/>
              </a:schemeClr>
            </a:solidFill>
            <a:miter lim="800000"/>
            <a:headEnd/>
            <a:tailEnd/>
          </a:ln>
          <a:effectLst/>
        </p:spPr>
        <p:txBody>
          <a:bodyPr/>
          <a:lstStyle/>
          <a:p>
            <a:pPr algn="ctr">
              <a:defRPr/>
            </a:pPr>
            <a:endParaRPr lang="en-US" sz="1600" b="1">
              <a:solidFill>
                <a:srgbClr val="FFFFFF"/>
              </a:solidFill>
              <a:latin typeface="Arial" pitchFamily="34" charset="0"/>
              <a:ea typeface="HGS創英角ｺﾞｼｯｸUB" pitchFamily="50" charset="-128"/>
              <a:cs typeface="Arial" pitchFamily="34" charset="0"/>
            </a:endParaRPr>
          </a:p>
        </p:txBody>
      </p:sp>
      <p:sp>
        <p:nvSpPr>
          <p:cNvPr id="14363" name="Rectangle 275"/>
          <p:cNvSpPr>
            <a:spLocks noChangeArrowheads="1"/>
          </p:cNvSpPr>
          <p:nvPr/>
        </p:nvSpPr>
        <p:spPr bwMode="auto">
          <a:xfrm>
            <a:off x="7037388" y="649288"/>
            <a:ext cx="65087" cy="3419475"/>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86" name="Text Box 291"/>
          <p:cNvSpPr txBox="1">
            <a:spLocks noChangeArrowheads="1"/>
          </p:cNvSpPr>
          <p:nvPr/>
        </p:nvSpPr>
        <p:spPr bwMode="auto">
          <a:xfrm>
            <a:off x="6794500" y="4035425"/>
            <a:ext cx="744538"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USA</a:t>
            </a:r>
          </a:p>
        </p:txBody>
      </p:sp>
      <p:sp>
        <p:nvSpPr>
          <p:cNvPr id="14365" name="Rectangle 393"/>
          <p:cNvSpPr>
            <a:spLocks noChangeArrowheads="1"/>
          </p:cNvSpPr>
          <p:nvPr/>
        </p:nvSpPr>
        <p:spPr bwMode="auto">
          <a:xfrm>
            <a:off x="1757363" y="6435725"/>
            <a:ext cx="6668492" cy="369332"/>
          </a:xfrm>
          <a:prstGeom prst="rect">
            <a:avLst/>
          </a:prstGeom>
          <a:noFill/>
          <a:ln w="9525">
            <a:noFill/>
            <a:miter lim="800000"/>
            <a:headEnd/>
            <a:tailEnd/>
          </a:ln>
        </p:spPr>
        <p:txBody>
          <a:bodyPr wrap="none" lIns="0" tIns="0" rIns="0" bIns="0">
            <a:spAutoFit/>
          </a:bodyPr>
          <a:lstStyle/>
          <a:p>
            <a:r>
              <a:rPr lang="en-US" altLang="ja-JP" sz="1200" dirty="0">
                <a:solidFill>
                  <a:srgbClr val="000000"/>
                </a:solidFill>
                <a:latin typeface="Arial" pitchFamily="34" charset="0"/>
                <a:ea typeface="Osaka"/>
                <a:cs typeface="Osaka"/>
              </a:rPr>
              <a:t>Data quoted from Bi et al. (2007), </a:t>
            </a:r>
            <a:r>
              <a:rPr lang="en-US" altLang="ja-JP" sz="1200" dirty="0" err="1">
                <a:solidFill>
                  <a:srgbClr val="000000"/>
                </a:solidFill>
                <a:latin typeface="Arial" pitchFamily="34" charset="0"/>
                <a:ea typeface="Osaka"/>
                <a:cs typeface="Osaka"/>
              </a:rPr>
              <a:t>Eslami</a:t>
            </a:r>
            <a:r>
              <a:rPr lang="en-US" altLang="ja-JP" sz="1200" dirty="0">
                <a:solidFill>
                  <a:srgbClr val="000000"/>
                </a:solidFill>
                <a:latin typeface="Arial" pitchFamily="34" charset="0"/>
                <a:ea typeface="Osaka"/>
                <a:cs typeface="Osaka"/>
              </a:rPr>
              <a:t> et al. (2006), </a:t>
            </a:r>
            <a:r>
              <a:rPr lang="en-US" altLang="ja-JP" sz="1200" dirty="0" err="1">
                <a:solidFill>
                  <a:srgbClr val="000000"/>
                </a:solidFill>
                <a:latin typeface="Arial" pitchFamily="34" charset="0"/>
                <a:ea typeface="Osaka"/>
                <a:cs typeface="Osaka"/>
              </a:rPr>
              <a:t>Gómara</a:t>
            </a:r>
            <a:r>
              <a:rPr lang="en-US" altLang="ja-JP" sz="1200" dirty="0">
                <a:solidFill>
                  <a:srgbClr val="000000"/>
                </a:solidFill>
                <a:latin typeface="Arial" pitchFamily="34" charset="0"/>
                <a:ea typeface="Osaka"/>
                <a:cs typeface="Osaka"/>
              </a:rPr>
              <a:t> et al. (2007), </a:t>
            </a:r>
            <a:r>
              <a:rPr lang="en-US" altLang="ja-JP" sz="1200" dirty="0" err="1">
                <a:solidFill>
                  <a:srgbClr val="000000"/>
                </a:solidFill>
                <a:latin typeface="Arial" pitchFamily="34" charset="0"/>
                <a:ea typeface="Osaka"/>
                <a:cs typeface="Osaka"/>
              </a:rPr>
              <a:t>Ingelido</a:t>
            </a:r>
            <a:r>
              <a:rPr lang="en-US" altLang="ja-JP" sz="1200" dirty="0">
                <a:solidFill>
                  <a:srgbClr val="000000"/>
                </a:solidFill>
                <a:latin typeface="Arial" pitchFamily="34" charset="0"/>
                <a:ea typeface="Osaka"/>
                <a:cs typeface="Osaka"/>
              </a:rPr>
              <a:t> et al. (2007),</a:t>
            </a:r>
          </a:p>
          <a:p>
            <a:r>
              <a:rPr lang="en-US" altLang="ja-JP" sz="1200" dirty="0" err="1">
                <a:solidFill>
                  <a:srgbClr val="000000"/>
                </a:solidFill>
                <a:latin typeface="Arial" pitchFamily="34" charset="0"/>
                <a:ea typeface="Osaka"/>
                <a:cs typeface="Osaka"/>
              </a:rPr>
              <a:t>Malarvannian</a:t>
            </a:r>
            <a:r>
              <a:rPr lang="en-US" altLang="ja-JP" sz="1200" dirty="0">
                <a:solidFill>
                  <a:srgbClr val="000000"/>
                </a:solidFill>
                <a:latin typeface="Arial" pitchFamily="34" charset="0"/>
                <a:ea typeface="Osaka"/>
                <a:cs typeface="Osaka"/>
              </a:rPr>
              <a:t> et al. (2009), Polder et al. (2008), </a:t>
            </a:r>
            <a:r>
              <a:rPr lang="en-US" altLang="ja-JP" sz="1200" dirty="0" err="1">
                <a:solidFill>
                  <a:srgbClr val="000000"/>
                </a:solidFill>
                <a:latin typeface="Arial" pitchFamily="34" charset="0"/>
                <a:ea typeface="Osaka"/>
                <a:cs typeface="Osaka"/>
              </a:rPr>
              <a:t>Sudaryanto</a:t>
            </a:r>
            <a:r>
              <a:rPr lang="en-US" altLang="ja-JP" sz="1200" dirty="0">
                <a:solidFill>
                  <a:srgbClr val="000000"/>
                </a:solidFill>
                <a:latin typeface="Arial" pitchFamily="34" charset="0"/>
                <a:ea typeface="Osaka"/>
                <a:cs typeface="Osaka"/>
              </a:rPr>
              <a:t> et al. (2005), She et al. (2007)</a:t>
            </a:r>
          </a:p>
        </p:txBody>
      </p:sp>
      <p:sp>
        <p:nvSpPr>
          <p:cNvPr id="178" name="Text Box 291"/>
          <p:cNvSpPr txBox="1">
            <a:spLocks noChangeArrowheads="1"/>
          </p:cNvSpPr>
          <p:nvPr/>
        </p:nvSpPr>
        <p:spPr bwMode="auto">
          <a:xfrm>
            <a:off x="290513" y="4187825"/>
            <a:ext cx="673100"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Spain</a:t>
            </a:r>
          </a:p>
        </p:txBody>
      </p:sp>
      <p:sp>
        <p:nvSpPr>
          <p:cNvPr id="14367" name="Rectangle 275"/>
          <p:cNvSpPr>
            <a:spLocks noChangeArrowheads="1"/>
          </p:cNvSpPr>
          <p:nvPr/>
        </p:nvSpPr>
        <p:spPr bwMode="auto">
          <a:xfrm>
            <a:off x="660400" y="3856038"/>
            <a:ext cx="65088" cy="360362"/>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81" name="Text Box 291"/>
          <p:cNvSpPr txBox="1">
            <a:spLocks noChangeArrowheads="1"/>
          </p:cNvSpPr>
          <p:nvPr/>
        </p:nvSpPr>
        <p:spPr bwMode="auto">
          <a:xfrm>
            <a:off x="614363" y="3463925"/>
            <a:ext cx="773112" cy="260350"/>
          </a:xfrm>
          <a:prstGeom prst="rect">
            <a:avLst/>
          </a:prstGeom>
          <a:noFill/>
          <a:ln w="9525">
            <a:noFill/>
            <a:miter lim="800000"/>
            <a:headEnd/>
            <a:tailEnd/>
          </a:ln>
          <a:effectLst/>
        </p:spPr>
        <p:txBody>
          <a:bodyPr>
            <a:spAutoFit/>
          </a:bodyPr>
          <a:lstStyle/>
          <a:p>
            <a:pPr algn="ctr">
              <a:spcBef>
                <a:spcPct val="50000"/>
              </a:spcBef>
              <a:defRPr/>
            </a:pPr>
            <a:r>
              <a:rPr lang="en-US" altLang="ja-JP" sz="11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Norway</a:t>
            </a:r>
          </a:p>
        </p:txBody>
      </p:sp>
      <p:sp>
        <p:nvSpPr>
          <p:cNvPr id="14369" name="Rectangle 275"/>
          <p:cNvSpPr>
            <a:spLocks noChangeArrowheads="1"/>
          </p:cNvSpPr>
          <p:nvPr/>
        </p:nvSpPr>
        <p:spPr bwMode="auto">
          <a:xfrm>
            <a:off x="1031875" y="3240088"/>
            <a:ext cx="65088" cy="219075"/>
          </a:xfrm>
          <a:prstGeom prst="rect">
            <a:avLst/>
          </a:prstGeom>
          <a:solidFill>
            <a:srgbClr val="FFC0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95" name="Rectangle 284"/>
          <p:cNvSpPr>
            <a:spLocks noChangeArrowheads="1"/>
          </p:cNvSpPr>
          <p:nvPr/>
        </p:nvSpPr>
        <p:spPr bwMode="auto">
          <a:xfrm flipH="1">
            <a:off x="6786563" y="596900"/>
            <a:ext cx="169862" cy="184150"/>
          </a:xfrm>
          <a:prstGeom prst="rect">
            <a:avLst/>
          </a:prstGeom>
          <a:noFill/>
          <a:ln w="9525">
            <a:noFill/>
            <a:miter lim="800000"/>
            <a:headEnd/>
            <a:tailEnd/>
          </a:ln>
          <a:effectLst/>
        </p:spPr>
        <p:txBody>
          <a:bodyPr wrap="none" lIns="0" tIns="0" rIns="0" bIns="0">
            <a:spAutoFit/>
          </a:bodyPr>
          <a:lstStyle/>
          <a:p>
            <a:pPr algn="ctr">
              <a:defRPr/>
            </a:pPr>
            <a:r>
              <a:rPr lang="en-US" altLang="ja-JP" sz="1200" b="1" dirty="0">
                <a:solidFill>
                  <a:srgbClr val="FFFFFF"/>
                </a:solidFill>
                <a:effectLst>
                  <a:outerShdw blurRad="38100" dist="38100" dir="2700000" algn="tl">
                    <a:srgbClr val="000000"/>
                  </a:outerShdw>
                </a:effectLst>
                <a:latin typeface="Arial" pitchFamily="34" charset="0"/>
                <a:cs typeface="Arial" pitchFamily="34" charset="0"/>
              </a:rPr>
              <a:t>96</a:t>
            </a:r>
            <a:endParaRPr lang="en-US" altLang="ja-JP" sz="1200"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14371" name="AutoShape 287"/>
          <p:cNvSpPr>
            <a:spLocks noChangeArrowheads="1"/>
          </p:cNvSpPr>
          <p:nvPr/>
        </p:nvSpPr>
        <p:spPr bwMode="auto">
          <a:xfrm>
            <a:off x="6980238" y="792163"/>
            <a:ext cx="171450" cy="85725"/>
          </a:xfrm>
          <a:prstGeom prst="flowChartPunchedTape">
            <a:avLst/>
          </a:prstGeom>
          <a:solidFill>
            <a:srgbClr val="FFFFFF"/>
          </a:solidFill>
          <a:ln w="3175">
            <a:solidFill>
              <a:srgbClr val="808080"/>
            </a:solidFill>
            <a:miter lim="800000"/>
            <a:headEnd/>
            <a:tailEnd/>
          </a:ln>
        </p:spPr>
        <p:txBody>
          <a:bodyPr wrap="none" anchor="ctr"/>
          <a:lstStyle/>
          <a:p>
            <a:pPr algn="ctr"/>
            <a:endParaRPr lang="en-US" sz="1600" b="1">
              <a:solidFill>
                <a:srgbClr val="FFFFFF"/>
              </a:solidFill>
              <a:latin typeface="Arial" pitchFamily="34" charset="0"/>
              <a:ea typeface="HGS創英角ｺﾞｼｯｸUB"/>
              <a:cs typeface="HGS創英角ｺﾞｼｯｸUB"/>
            </a:endParaRPr>
          </a:p>
        </p:txBody>
      </p:sp>
      <p:sp>
        <p:nvSpPr>
          <p:cNvPr id="14372" name="Rectangle 275"/>
          <p:cNvSpPr>
            <a:spLocks noChangeArrowheads="1"/>
          </p:cNvSpPr>
          <p:nvPr/>
        </p:nvSpPr>
        <p:spPr bwMode="auto">
          <a:xfrm>
            <a:off x="3643313" y="1435100"/>
            <a:ext cx="65087" cy="3282950"/>
          </a:xfrm>
          <a:prstGeom prst="rect">
            <a:avLst/>
          </a:prstGeom>
          <a:solidFill>
            <a:srgbClr val="FF0000"/>
          </a:solidFill>
          <a:ln w="3175">
            <a:solidFill>
              <a:srgbClr val="FFFF00"/>
            </a:solid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4373" name="Rectangle 275"/>
          <p:cNvSpPr>
            <a:spLocks noChangeArrowheads="1"/>
          </p:cNvSpPr>
          <p:nvPr/>
        </p:nvSpPr>
        <p:spPr bwMode="auto">
          <a:xfrm>
            <a:off x="3467100" y="4668838"/>
            <a:ext cx="65088" cy="50800"/>
          </a:xfrm>
          <a:prstGeom prst="rect">
            <a:avLst/>
          </a:prstGeom>
          <a:solidFill>
            <a:srgbClr val="FF0000"/>
          </a:solidFill>
          <a:ln w="3175">
            <a:solidFill>
              <a:srgbClr val="FFFF00"/>
            </a:solid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94" name="Text Box 291"/>
          <p:cNvSpPr txBox="1">
            <a:spLocks noChangeArrowheads="1"/>
          </p:cNvSpPr>
          <p:nvPr/>
        </p:nvSpPr>
        <p:spPr bwMode="auto">
          <a:xfrm>
            <a:off x="3722688" y="4468813"/>
            <a:ext cx="1301750" cy="276225"/>
          </a:xfrm>
          <a:prstGeom prst="rect">
            <a:avLst/>
          </a:prstGeom>
          <a:noFill/>
          <a:ln w="9525">
            <a:noFill/>
            <a:miter lim="800000"/>
            <a:headEnd/>
            <a:tailEnd/>
          </a:ln>
          <a:effectLst/>
        </p:spPr>
        <p:txBody>
          <a:bodyPr>
            <a:spAutoFit/>
          </a:bodyPr>
          <a:lstStyle/>
          <a:p>
            <a:pPr algn="ctr">
              <a:spcBef>
                <a:spcPct val="50000"/>
              </a:spcBef>
              <a:defRPr/>
            </a:pPr>
            <a:r>
              <a:rPr lang="en-US" altLang="ja-JP" sz="1200" b="1" dirty="0">
                <a:solidFill>
                  <a:srgbClr val="FFFFFF"/>
                </a:solidFill>
                <a:effectLst>
                  <a:outerShdw blurRad="38100" dist="38100" dir="2700000" algn="tl">
                    <a:srgbClr val="000000"/>
                  </a:outerShdw>
                </a:effectLst>
                <a:latin typeface="Arial" pitchFamily="34" charset="0"/>
                <a:ea typeface="ＭＳ Ｐゴシック" panose="020B0600070205080204" pitchFamily="50" charset="-128"/>
                <a:cs typeface="Arial" pitchFamily="34" charset="0"/>
              </a:rPr>
              <a:t>Chinese EWRS</a:t>
            </a:r>
          </a:p>
        </p:txBody>
      </p:sp>
      <p:sp>
        <p:nvSpPr>
          <p:cNvPr id="14375" name="Rectangle 275"/>
          <p:cNvSpPr>
            <a:spLocks noChangeArrowheads="1"/>
          </p:cNvSpPr>
          <p:nvPr/>
        </p:nvSpPr>
        <p:spPr bwMode="auto">
          <a:xfrm>
            <a:off x="3844925" y="1233488"/>
            <a:ext cx="65088" cy="3282950"/>
          </a:xfrm>
          <a:prstGeom prst="rect">
            <a:avLst/>
          </a:prstGeom>
          <a:solidFill>
            <a:srgbClr val="FF9900"/>
          </a:solidFill>
          <a:ln w="3175">
            <a:noFill/>
            <a:miter lim="800000"/>
            <a:headEnd/>
            <a:tailEnd/>
          </a:ln>
        </p:spPr>
        <p:txBody>
          <a:bodyPr/>
          <a:lstStyle/>
          <a:p>
            <a:pPr algn="ctr"/>
            <a:endParaRPr lang="en-US" sz="1600" b="1">
              <a:solidFill>
                <a:srgbClr val="FFFFFF"/>
              </a:solidFill>
              <a:latin typeface="Arial" pitchFamily="34" charset="0"/>
              <a:ea typeface="HGS創英角ｺﾞｼｯｸUB"/>
              <a:cs typeface="HGS創英角ｺﾞｼｯｸUB"/>
            </a:endParaRPr>
          </a:p>
        </p:txBody>
      </p:sp>
      <p:sp>
        <p:nvSpPr>
          <p:cNvPr id="188" name="TextBox 187"/>
          <p:cNvSpPr txBox="1"/>
          <p:nvPr/>
        </p:nvSpPr>
        <p:spPr>
          <a:xfrm>
            <a:off x="5867400" y="4881563"/>
            <a:ext cx="3060700" cy="923925"/>
          </a:xfrm>
          <a:prstGeom prst="rect">
            <a:avLst/>
          </a:prstGeom>
          <a:solidFill>
            <a:schemeClr val="accent6">
              <a:lumMod val="20000"/>
              <a:lumOff val="80000"/>
              <a:alpha val="75000"/>
            </a:schemeClr>
          </a:solidFill>
        </p:spPr>
        <p:txBody>
          <a:bodyPr>
            <a:spAutoFit/>
          </a:bodyPr>
          <a:lstStyle/>
          <a:p>
            <a:pPr algn="ctr">
              <a:defRPr/>
            </a:pPr>
            <a:r>
              <a:rPr kumimoji="0" lang="en-US" sz="1800" dirty="0">
                <a:solidFill>
                  <a:prstClr val="black"/>
                </a:solidFill>
                <a:latin typeface="Arial" pitchFamily="34" charset="0"/>
                <a:cs typeface="Arial" pitchFamily="34" charset="0"/>
              </a:rPr>
              <a:t>Levels in e-waste recyclers were among the highest reported so far</a:t>
            </a:r>
          </a:p>
        </p:txBody>
      </p:sp>
      <p:sp>
        <p:nvSpPr>
          <p:cNvPr id="132" name="Rectangle 625"/>
          <p:cNvSpPr>
            <a:spLocks noChangeArrowheads="1"/>
          </p:cNvSpPr>
          <p:nvPr/>
        </p:nvSpPr>
        <p:spPr bwMode="auto">
          <a:xfrm>
            <a:off x="5570271" y="5837183"/>
            <a:ext cx="3516563"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solidFill>
                  <a:srgbClr val="FFFF00">
                    <a:alpha val="50000"/>
                  </a:srgbClr>
                </a:solidFill>
                <a:miter lim="800000"/>
                <a:headEnd/>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r"/>
            <a:r>
              <a:rPr lang="en-US" altLang="ja-JP" sz="1200"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rPr>
              <a:t>Tue NM et al., 2010, </a:t>
            </a:r>
            <a:r>
              <a:rPr lang="en-US" altLang="ja-JP" sz="1200" dirty="0" err="1">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rPr>
              <a:t>Sci</a:t>
            </a:r>
            <a:r>
              <a:rPr lang="en-US" altLang="ja-JP" sz="1200"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50" charset="-128"/>
              </a:rPr>
              <a:t> Total Environ, 408: 2155</a:t>
            </a:r>
          </a:p>
        </p:txBody>
      </p:sp>
    </p:spTree>
    <p:extLst>
      <p:ext uri="{BB962C8B-B14F-4D97-AF65-F5344CB8AC3E}">
        <p14:creationId xmlns:p14="http://schemas.microsoft.com/office/powerpoint/2010/main" val="9886393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5356" y="519831"/>
            <a:ext cx="5350033" cy="1120736"/>
            <a:chOff x="0" y="1"/>
            <a:chExt cx="5795869" cy="1214131"/>
          </a:xfrm>
        </p:grpSpPr>
        <p:pic>
          <p:nvPicPr>
            <p:cNvPr id="4" name="Picture 2" descr="C:\Documents and Settings\nmt\My Documents\image001.jpg"/>
            <p:cNvPicPr>
              <a:picLocks noChangeAspect="1" noChangeArrowheads="1"/>
            </p:cNvPicPr>
            <p:nvPr/>
          </p:nvPicPr>
          <p:blipFill rotWithShape="1">
            <a:blip r:embed="rId2" cstate="print"/>
            <a:srcRect r="66708" b="24844"/>
            <a:stretch/>
          </p:blipFill>
          <p:spPr bwMode="auto">
            <a:xfrm>
              <a:off x="0" y="1"/>
              <a:ext cx="1909011" cy="980728"/>
            </a:xfrm>
            <a:prstGeom prst="rect">
              <a:avLst/>
            </a:prstGeom>
            <a:noFill/>
          </p:spPr>
        </p:pic>
        <p:pic>
          <p:nvPicPr>
            <p:cNvPr id="5" name="Picture 2" descr="http://static.wixstatic.com/media/09d8d3_02818e5af4a446f6aec0b8eadad21f72.png_srz_p_649_209_75_22_0.50_1.20_0.00_png_sr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9" y="157200"/>
              <a:ext cx="3152680" cy="1015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tatic.wixstatic.com/media/09d8d3_e02bbb055bc04e96b46d7f8cdc0034de.png_srz_p_415_49_75_22_0.50_1.20_0.00_png_sr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 y="976102"/>
              <a:ext cx="2015966" cy="2380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9389" y="358606"/>
            <a:ext cx="7134611" cy="1772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03" y="3134954"/>
            <a:ext cx="9027779" cy="313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096" y="2073554"/>
            <a:ext cx="8227951" cy="105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123288" y="5717784"/>
            <a:ext cx="8973294" cy="830997"/>
          </a:xfrm>
          <a:prstGeom prst="rect">
            <a:avLst/>
          </a:prstGeom>
          <a:solidFill>
            <a:schemeClr val="bg1"/>
          </a:solidFill>
        </p:spPr>
        <p:txBody>
          <a:bodyPr wrap="square">
            <a:spAutoFit/>
          </a:bodyPr>
          <a:lstStyle/>
          <a:p>
            <a:r>
              <a:rPr lang="en-US" altLang="ja-JP" dirty="0"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E-waste</a:t>
            </a:r>
            <a:r>
              <a:rPr lang="ja-JP" altLang="en-US" dirty="0"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が熱帯・亜熱帯の途上国等に輸出されることにより</a:t>
            </a:r>
            <a:r>
              <a:rPr lang="ja-JP" altLang="en-US" dirty="0"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、グローバルインベントリー</a:t>
            </a:r>
            <a:r>
              <a:rPr lang="ja-JP" altLang="en-US" dirty="0"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は最大</a:t>
            </a:r>
            <a:r>
              <a:rPr lang="en-US" altLang="ja-JP" dirty="0"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50%</a:t>
            </a:r>
            <a:r>
              <a:rPr lang="ja-JP" altLang="en-US" dirty="0" err="1"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ほど</a:t>
            </a:r>
            <a:r>
              <a:rPr lang="ja-JP" altLang="en-US" dirty="0" smtClean="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rPr>
              <a:t>大きくなる可能性がある</a:t>
            </a:r>
            <a:endParaRPr lang="ja-JP" altLang="en-US" dirty="0">
              <a:solidFill>
                <a:srgbClr val="FF0000"/>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Tree>
    <p:extLst>
      <p:ext uri="{BB962C8B-B14F-4D97-AF65-F5344CB8AC3E}">
        <p14:creationId xmlns:p14="http://schemas.microsoft.com/office/powerpoint/2010/main" val="211908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83251" y="1018977"/>
            <a:ext cx="8358676" cy="255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3200" dirty="0">
                <a:solidFill>
                  <a:srgbClr val="FFFFFF"/>
                </a:solidFill>
                <a:latin typeface="HGP創英角ｺﾞｼｯｸUB" pitchFamily="50" charset="-128"/>
                <a:ea typeface="HGP創英角ｺﾞｼｯｸUB" pitchFamily="50" charset="-128"/>
              </a:rPr>
              <a:t>・高蓄積・高感受性生物の存在（水棲高等動物）</a:t>
            </a:r>
          </a:p>
          <a:p>
            <a:pPr eaLnBrk="1" hangingPunct="1"/>
            <a:r>
              <a:rPr lang="ja-JP" altLang="en-US" sz="3200" dirty="0" smtClean="0">
                <a:solidFill>
                  <a:srgbClr val="FFFFFF"/>
                </a:solidFill>
                <a:latin typeface="HGP創英角ｺﾞｼｯｸUB" pitchFamily="50" charset="-128"/>
                <a:ea typeface="HGP創英角ｺﾞｼｯｸUB" pitchFamily="50" charset="-128"/>
              </a:rPr>
              <a:t>・地球規模での広域汚染と長距離輸送</a:t>
            </a:r>
            <a:endParaRPr lang="ja-JP" altLang="en-US" sz="3200" dirty="0">
              <a:solidFill>
                <a:srgbClr val="FFFFFF"/>
              </a:solidFill>
              <a:latin typeface="HGP創英角ｺﾞｼｯｸUB" pitchFamily="50" charset="-128"/>
              <a:ea typeface="HGP創英角ｺﾞｼｯｸUB" pitchFamily="50" charset="-128"/>
            </a:endParaRPr>
          </a:p>
          <a:p>
            <a:pPr eaLnBrk="1" hangingPunct="1"/>
            <a:r>
              <a:rPr lang="ja-JP" altLang="en-US" sz="3200" dirty="0">
                <a:solidFill>
                  <a:srgbClr val="FFFFFF"/>
                </a:solidFill>
                <a:latin typeface="HGP創英角ｺﾞｼｯｸUB" pitchFamily="50" charset="-128"/>
                <a:ea typeface="HGP創英角ｺﾞｼｯｸUB" pitchFamily="50" charset="-128"/>
              </a:rPr>
              <a:t>・発生源と到達点は別</a:t>
            </a:r>
            <a:r>
              <a:rPr lang="en-US" altLang="ja-JP" sz="3200" dirty="0">
                <a:solidFill>
                  <a:srgbClr val="FFFFFF"/>
                </a:solidFill>
                <a:latin typeface="HGP創英角ｺﾞｼｯｸUB" pitchFamily="50" charset="-128"/>
                <a:ea typeface="HGP創英角ｺﾞｼｯｸUB" pitchFamily="50" charset="-128"/>
              </a:rPr>
              <a:t>(</a:t>
            </a:r>
            <a:r>
              <a:rPr lang="ja-JP" altLang="en-US" sz="3200" dirty="0">
                <a:solidFill>
                  <a:srgbClr val="FFFFFF"/>
                </a:solidFill>
                <a:latin typeface="HGP創英角ｺﾞｼｯｸUB" pitchFamily="50" charset="-128"/>
                <a:ea typeface="HGP創英角ｺﾞｼｯｸUB" pitchFamily="50" charset="-128"/>
              </a:rPr>
              <a:t>極域・深海がたまり場）</a:t>
            </a:r>
          </a:p>
          <a:p>
            <a:pPr eaLnBrk="1" hangingPunct="1"/>
            <a:r>
              <a:rPr lang="ja-JP" altLang="en-US" sz="3200" dirty="0">
                <a:solidFill>
                  <a:srgbClr val="FFFFFF"/>
                </a:solidFill>
                <a:latin typeface="HGP創英角ｺﾞｼｯｸUB" pitchFamily="50" charset="-128"/>
                <a:ea typeface="HGP創英角ｺﾞｼｯｸUB" pitchFamily="50" charset="-128"/>
              </a:rPr>
              <a:t>・外洋汚染の長期化（環境負荷の継続）</a:t>
            </a:r>
          </a:p>
          <a:p>
            <a:pPr eaLnBrk="1" hangingPunct="1"/>
            <a:r>
              <a:rPr lang="ja-JP" altLang="en-US" sz="3200" dirty="0">
                <a:solidFill>
                  <a:srgbClr val="FFFFFF"/>
                </a:solidFill>
                <a:latin typeface="HGP創英角ｺﾞｼｯｸUB" pitchFamily="50" charset="-128"/>
                <a:ea typeface="HGP創英角ｺﾞｼｯｸUB" pitchFamily="50" charset="-128"/>
              </a:rPr>
              <a:t>・類似物質による新たな汚染の進行</a:t>
            </a:r>
          </a:p>
        </p:txBody>
      </p:sp>
      <p:sp>
        <p:nvSpPr>
          <p:cNvPr id="56323" name="Text Box 3"/>
          <p:cNvSpPr txBox="1">
            <a:spLocks noChangeArrowheads="1"/>
          </p:cNvSpPr>
          <p:nvPr/>
        </p:nvSpPr>
        <p:spPr bwMode="auto">
          <a:xfrm>
            <a:off x="103188" y="315970"/>
            <a:ext cx="8824912"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en-US" altLang="ja-JP" sz="3600" dirty="0" smtClean="0">
                <a:solidFill>
                  <a:srgbClr val="FFFF00"/>
                </a:solidFill>
                <a:latin typeface="HGP創英角ｺﾞｼｯｸUB" pitchFamily="50" charset="-128"/>
                <a:ea typeface="HGP創英角ｺﾞｼｯｸUB" pitchFamily="50" charset="-128"/>
              </a:rPr>
              <a:t>PCBs/POPs</a:t>
            </a:r>
            <a:r>
              <a:rPr lang="ja-JP" altLang="en-US" sz="3600" dirty="0" smtClean="0">
                <a:solidFill>
                  <a:srgbClr val="FFFF00"/>
                </a:solidFill>
                <a:latin typeface="HGP創英角ｺﾞｼｯｸUB" pitchFamily="50" charset="-128"/>
                <a:ea typeface="HGP創英角ｺﾞｼｯｸUB" pitchFamily="50" charset="-128"/>
              </a:rPr>
              <a:t>に</a:t>
            </a:r>
            <a:r>
              <a:rPr lang="ja-JP" altLang="en-US" sz="3600" dirty="0">
                <a:solidFill>
                  <a:srgbClr val="FFFF00"/>
                </a:solidFill>
                <a:latin typeface="HGP創英角ｺﾞｼｯｸUB" pitchFamily="50" charset="-128"/>
                <a:ea typeface="HGP創英角ｺﾞｼｯｸUB" pitchFamily="50" charset="-128"/>
              </a:rPr>
              <a:t>よる環境汚染と生態リスク</a:t>
            </a:r>
          </a:p>
        </p:txBody>
      </p:sp>
      <p:sp>
        <p:nvSpPr>
          <p:cNvPr id="6" name="Text Box 5"/>
          <p:cNvSpPr txBox="1">
            <a:spLocks noChangeArrowheads="1"/>
          </p:cNvSpPr>
          <p:nvPr/>
        </p:nvSpPr>
        <p:spPr bwMode="auto">
          <a:xfrm>
            <a:off x="283250" y="3788594"/>
            <a:ext cx="8644850" cy="224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algn="ctr"/>
            <a:r>
              <a:rPr lang="ja-JP" altLang="en-US" sz="3600" dirty="0" smtClean="0">
                <a:solidFill>
                  <a:srgbClr val="FF99FF"/>
                </a:solidFill>
                <a:effectLst>
                  <a:outerShdw blurRad="38100" dist="38100" dir="2700000" algn="tl">
                    <a:srgbClr val="000000"/>
                  </a:outerShdw>
                </a:effectLst>
                <a:latin typeface="HGP創英角ｺﾞｼｯｸUB" panose="020B0900000000000000" pitchFamily="50" charset="-128"/>
                <a:ea typeface="HGP創英角ｺﾞｼｯｸUB" panose="020B0900000000000000" pitchFamily="50" charset="-128"/>
              </a:rPr>
              <a:t>汚染</a:t>
            </a:r>
            <a:r>
              <a:rPr lang="ja-JP" altLang="en-US" sz="3600" dirty="0">
                <a:solidFill>
                  <a:srgbClr val="FF99FF"/>
                </a:solidFill>
                <a:effectLst>
                  <a:outerShdw blurRad="38100" dist="38100" dir="2700000" algn="tl">
                    <a:srgbClr val="000000"/>
                  </a:outerShdw>
                </a:effectLst>
                <a:latin typeface="HGP創英角ｺﾞｼｯｸUB" panose="020B0900000000000000" pitchFamily="50" charset="-128"/>
                <a:ea typeface="HGP創英角ｺﾞｼｯｸUB" panose="020B0900000000000000" pitchFamily="50" charset="-128"/>
              </a:rPr>
              <a:t>と影響の</a:t>
            </a:r>
            <a:r>
              <a:rPr lang="ja-JP" altLang="en-US" sz="3600" dirty="0" smtClean="0">
                <a:solidFill>
                  <a:srgbClr val="FF99FF"/>
                </a:solidFill>
                <a:effectLst>
                  <a:outerShdw blurRad="38100" dist="38100" dir="2700000" algn="tl">
                    <a:srgbClr val="000000"/>
                  </a:outerShdw>
                </a:effectLst>
                <a:latin typeface="HGP創英角ｺﾞｼｯｸUB" panose="020B0900000000000000" pitchFamily="50" charset="-128"/>
                <a:ea typeface="HGP創英角ｺﾞｼｯｸUB" panose="020B0900000000000000" pitchFamily="50" charset="-128"/>
              </a:rPr>
              <a:t>低減に係る課題</a:t>
            </a:r>
            <a:endParaRPr lang="ja-JP" altLang="en-US" sz="3600" dirty="0">
              <a:solidFill>
                <a:srgbClr val="FF99FF"/>
              </a:solidFill>
              <a:effectLst>
                <a:outerShdw blurRad="38100" dist="38100" dir="2700000" algn="tl">
                  <a:srgbClr val="000000"/>
                </a:outerShdw>
              </a:effectLst>
              <a:latin typeface="HGP創英角ｺﾞｼｯｸUB" panose="020B0900000000000000" pitchFamily="50" charset="-128"/>
              <a:ea typeface="HGP創英角ｺﾞｼｯｸUB" panose="020B0900000000000000" pitchFamily="50" charset="-128"/>
            </a:endParaRPr>
          </a:p>
          <a:p>
            <a:endParaRPr lang="ja-JP" altLang="en-US" sz="800" b="1" dirty="0">
              <a:solidFill>
                <a:srgbClr val="FF99FF"/>
              </a:solidFill>
              <a:effectLst>
                <a:outerShdw blurRad="38100" dist="38100" dir="2700000" algn="tl">
                  <a:srgbClr val="000000"/>
                </a:outerShdw>
              </a:effectLst>
            </a:endParaRPr>
          </a:p>
          <a:p>
            <a:pPr marL="180975" indent="-180975">
              <a:buFont typeface="Arial" panose="020B0604020202020204" pitchFamily="34" charset="0"/>
              <a:buChar char="•"/>
            </a:pPr>
            <a:r>
              <a:rPr lang="ja-JP" altLang="en-US" sz="3200" b="1" dirty="0" smtClean="0">
                <a:solidFill>
                  <a:srgbClr val="CC66FF"/>
                </a:solidFill>
                <a:effectLst>
                  <a:outerShdw blurRad="38100" dist="38100" dir="2700000" algn="tl">
                    <a:srgbClr val="000000"/>
                  </a:outerShdw>
                </a:effectLst>
              </a:rPr>
              <a:t>途上国・振興工業国含む国際的な</a:t>
            </a:r>
            <a:r>
              <a:rPr lang="en-US" altLang="ja-JP" sz="3200" b="1" dirty="0" smtClean="0">
                <a:solidFill>
                  <a:srgbClr val="CC66FF"/>
                </a:solidFill>
                <a:effectLst>
                  <a:outerShdw blurRad="38100" dist="38100" dir="2700000" algn="tl">
                    <a:srgbClr val="000000"/>
                  </a:outerShdw>
                </a:effectLst>
              </a:rPr>
              <a:t>POPs</a:t>
            </a:r>
            <a:r>
              <a:rPr lang="ja-JP" altLang="en-US" sz="3200" b="1" dirty="0" smtClean="0">
                <a:solidFill>
                  <a:srgbClr val="CC66FF"/>
                </a:solidFill>
                <a:effectLst>
                  <a:outerShdw blurRad="38100" dist="38100" dir="2700000" algn="tl">
                    <a:srgbClr val="000000"/>
                  </a:outerShdw>
                </a:effectLst>
              </a:rPr>
              <a:t>の廃絶・排出削減および適正な廃棄処分の推進</a:t>
            </a:r>
            <a:endParaRPr lang="en-US" altLang="ja-JP" sz="3200" b="1" dirty="0" smtClean="0">
              <a:solidFill>
                <a:srgbClr val="CC66FF"/>
              </a:solidFill>
              <a:effectLst>
                <a:outerShdw blurRad="38100" dist="38100" dir="2700000" algn="tl">
                  <a:srgbClr val="000000"/>
                </a:outerShdw>
              </a:effectLst>
            </a:endParaRPr>
          </a:p>
          <a:p>
            <a:pPr marL="180975" indent="-180975">
              <a:buFont typeface="Arial" panose="020B0604020202020204" pitchFamily="34" charset="0"/>
              <a:buChar char="•"/>
            </a:pPr>
            <a:r>
              <a:rPr lang="ja-JP" altLang="en-US" sz="3200" b="1" dirty="0" smtClean="0">
                <a:solidFill>
                  <a:srgbClr val="CC66FF"/>
                </a:solidFill>
                <a:effectLst>
                  <a:outerShdw blurRad="38100" dist="38100" dir="2700000" algn="tl">
                    <a:srgbClr val="000000"/>
                  </a:outerShdw>
                </a:effectLst>
              </a:rPr>
              <a:t>類縁化合物を含むモニタリングやリスクの評価</a:t>
            </a:r>
            <a:endParaRPr lang="ja-JP" altLang="en-US" sz="3200" b="1" dirty="0">
              <a:solidFill>
                <a:srgbClr val="CC66FF"/>
              </a:solidFill>
              <a:effectLst>
                <a:outerShdw blurRad="38100" dist="38100" dir="2700000" algn="tl">
                  <a:srgbClr val="000000"/>
                </a:outerShdw>
              </a:effectLst>
            </a:endParaRPr>
          </a:p>
        </p:txBody>
      </p:sp>
    </p:spTree>
    <p:extLst>
      <p:ext uri="{BB962C8B-B14F-4D97-AF65-F5344CB8AC3E}">
        <p14:creationId xmlns:p14="http://schemas.microsoft.com/office/powerpoint/2010/main" val="34826235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chem-station.com/jp/wp-content/uploads/2015/07/2015-07-10_17-16-1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8787" y="2220288"/>
            <a:ext cx="7403731" cy="435465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362200" y="977164"/>
            <a:ext cx="7528956" cy="307777"/>
          </a:xfrm>
          <a:prstGeom prst="rect">
            <a:avLst/>
          </a:prstGeom>
        </p:spPr>
        <p:txBody>
          <a:bodyPr wrap="square">
            <a:spAutoFit/>
          </a:bodyPr>
          <a:lstStyle/>
          <a:p>
            <a:r>
              <a:rPr lang="en-US" altLang="ja-JP" sz="1400" dirty="0">
                <a:solidFill>
                  <a:srgbClr val="FFFFFF"/>
                </a:solidFill>
                <a:latin typeface="Arial" panose="020B0604020202020204" pitchFamily="34" charset="0"/>
                <a:cs typeface="Arial" panose="020B0604020202020204" pitchFamily="34" charset="0"/>
                <a:hlinkClick r:id="rId4"/>
              </a:rPr>
              <a:t>https://www.cas.org/news/media-releases/100-millionth-substance</a:t>
            </a:r>
            <a:r>
              <a:rPr lang="ja-JP" altLang="en-US" sz="1400" dirty="0">
                <a:solidFill>
                  <a:srgbClr val="FFFFFF"/>
                </a:solidFill>
                <a:latin typeface="Arial" panose="020B0604020202020204" pitchFamily="34" charset="0"/>
                <a:cs typeface="Arial" panose="020B0604020202020204" pitchFamily="34" charset="0"/>
              </a:rPr>
              <a:t> </a:t>
            </a:r>
            <a:r>
              <a:rPr lang="en-US" altLang="ja-JP" sz="1400" dirty="0">
                <a:solidFill>
                  <a:srgbClr val="FFFFFF"/>
                </a:solidFill>
                <a:latin typeface="Arial" panose="020B0604020202020204" pitchFamily="34" charset="0"/>
                <a:cs typeface="Arial" panose="020B0604020202020204" pitchFamily="34" charset="0"/>
              </a:rPr>
              <a:t>(June 29, 2015)</a:t>
            </a:r>
            <a:endParaRPr lang="ja-JP" altLang="en-US" sz="1400" dirty="0">
              <a:solidFill>
                <a:srgbClr val="FFFFFF"/>
              </a:solidFill>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359716" y="62828"/>
            <a:ext cx="8380520"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en-US" altLang="ja-JP"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CAS Registry</a:t>
            </a:r>
            <a:r>
              <a:rPr lang="ja-JP" altLang="en-US"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が構築されて約</a:t>
            </a:r>
            <a:r>
              <a:rPr lang="en-US" altLang="ja-JP"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50</a:t>
            </a:r>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年</a:t>
            </a:r>
            <a:endPar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１億種</a:t>
            </a:r>
            <a:r>
              <a:rPr lang="ja-JP" altLang="en-US"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を</a:t>
            </a:r>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超える化学物質が登録された</a:t>
            </a:r>
            <a:endPar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8" name="Text Box 3"/>
          <p:cNvSpPr txBox="1">
            <a:spLocks noChangeArrowheads="1"/>
          </p:cNvSpPr>
          <p:nvPr/>
        </p:nvSpPr>
        <p:spPr bwMode="auto">
          <a:xfrm>
            <a:off x="452316" y="1221669"/>
            <a:ext cx="8380520"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近年ほど化学物質の登録数は増加している</a:t>
            </a:r>
            <a:endPar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（年間約</a:t>
            </a:r>
            <a:r>
              <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750</a:t>
            </a:r>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万種）</a:t>
            </a:r>
            <a:endPar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40002205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791531" y="-110971"/>
            <a:ext cx="10440140" cy="7075503"/>
            <a:chOff x="-791531" y="-110971"/>
            <a:chExt cx="10440140" cy="7075503"/>
          </a:xfrm>
        </p:grpSpPr>
        <p:sp>
          <p:nvSpPr>
            <p:cNvPr id="7" name="円/楕円 6"/>
            <p:cNvSpPr/>
            <p:nvPr/>
          </p:nvSpPr>
          <p:spPr>
            <a:xfrm>
              <a:off x="-791531" y="-110971"/>
              <a:ext cx="10440140" cy="7075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Text Box 3"/>
            <p:cNvSpPr txBox="1">
              <a:spLocks noChangeArrowheads="1"/>
            </p:cNvSpPr>
            <p:nvPr/>
          </p:nvSpPr>
          <p:spPr bwMode="auto">
            <a:xfrm>
              <a:off x="1499792" y="126097"/>
              <a:ext cx="7182569"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非意図的生成物含む人為起源化学物質</a:t>
              </a:r>
              <a:endParaRPr lang="ja-JP" altLang="en-US"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sp>
        <p:nvSpPr>
          <p:cNvPr id="4" name="円/楕円 3"/>
          <p:cNvSpPr/>
          <p:nvPr/>
        </p:nvSpPr>
        <p:spPr>
          <a:xfrm>
            <a:off x="337351" y="719087"/>
            <a:ext cx="8513686" cy="59657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ext Box 3"/>
          <p:cNvSpPr txBox="1">
            <a:spLocks noChangeArrowheads="1"/>
          </p:cNvSpPr>
          <p:nvPr/>
        </p:nvSpPr>
        <p:spPr bwMode="auto">
          <a:xfrm>
            <a:off x="2140936" y="1027182"/>
            <a:ext cx="4906516" cy="107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en-US" altLang="ja-JP" sz="32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CAS</a:t>
            </a:r>
            <a:r>
              <a:rPr lang="ja-JP" altLang="en-US" sz="32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登録物質数</a:t>
            </a:r>
            <a:endParaRPr lang="en-US" altLang="ja-JP" sz="32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eaLnBrk="1" hangingPunct="1"/>
            <a:r>
              <a:rPr lang="ja-JP" altLang="en-US" sz="32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en-US" altLang="ja-JP" sz="32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&gt;100,000,000</a:t>
            </a:r>
            <a:r>
              <a:rPr lang="ja-JP" altLang="en-US" sz="32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endParaRPr lang="ja-JP" altLang="en-US" sz="32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nvGrpSpPr>
          <p:cNvPr id="6" name="グループ化 5"/>
          <p:cNvGrpSpPr/>
          <p:nvPr/>
        </p:nvGrpSpPr>
        <p:grpSpPr>
          <a:xfrm>
            <a:off x="2734321" y="3213717"/>
            <a:ext cx="5104661" cy="3064270"/>
            <a:chOff x="2734321" y="3213717"/>
            <a:chExt cx="5104661" cy="3064270"/>
          </a:xfrm>
        </p:grpSpPr>
        <p:sp>
          <p:nvSpPr>
            <p:cNvPr id="9" name="円/楕円 8"/>
            <p:cNvSpPr/>
            <p:nvPr/>
          </p:nvSpPr>
          <p:spPr>
            <a:xfrm>
              <a:off x="2734321" y="3213717"/>
              <a:ext cx="5104661" cy="306427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3"/>
            <p:cNvSpPr txBox="1">
              <a:spLocks noChangeArrowheads="1"/>
            </p:cNvSpPr>
            <p:nvPr/>
          </p:nvSpPr>
          <p:spPr bwMode="auto">
            <a:xfrm>
              <a:off x="2833393" y="3439283"/>
              <a:ext cx="4906516"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国内利用化学物質</a:t>
              </a:r>
              <a:endPar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（約</a:t>
              </a:r>
              <a:r>
                <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20,000</a:t>
              </a:r>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endParaRPr lang="ja-JP" altLang="en-US"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grpSp>
        <p:nvGrpSpPr>
          <p:cNvPr id="13" name="グループ化 12"/>
          <p:cNvGrpSpPr/>
          <p:nvPr/>
        </p:nvGrpSpPr>
        <p:grpSpPr>
          <a:xfrm>
            <a:off x="2931049" y="4594016"/>
            <a:ext cx="4906516" cy="1485525"/>
            <a:chOff x="2931049" y="4594016"/>
            <a:chExt cx="4906516" cy="1485525"/>
          </a:xfrm>
        </p:grpSpPr>
        <p:sp>
          <p:nvSpPr>
            <p:cNvPr id="11" name="円/楕円 10"/>
            <p:cNvSpPr/>
            <p:nvPr/>
          </p:nvSpPr>
          <p:spPr>
            <a:xfrm>
              <a:off x="3618390" y="4594016"/>
              <a:ext cx="3531834" cy="14855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 Box 3"/>
            <p:cNvSpPr txBox="1">
              <a:spLocks noChangeArrowheads="1"/>
            </p:cNvSpPr>
            <p:nvPr/>
          </p:nvSpPr>
          <p:spPr bwMode="auto">
            <a:xfrm>
              <a:off x="2931049" y="4745852"/>
              <a:ext cx="4906516"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algn="ctr" eaLnBrk="1" hangingPunct="1"/>
              <a:r>
                <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PRTR</a:t>
              </a:r>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法対象物質</a:t>
              </a:r>
              <a:endPar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eaLnBrk="1" hangingPunct="1"/>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en-US" altLang="ja-JP"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462</a:t>
              </a:r>
              <a:r>
                <a:rPr lang="ja-JP" altLang="en-US" sz="2800" dirty="0" smtClean="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endParaRPr lang="ja-JP" altLang="en-US" sz="2800" dirty="0">
                <a:solidFill>
                  <a:srgbClr val="FFFF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grpSp>
      <p:sp>
        <p:nvSpPr>
          <p:cNvPr id="15" name="角丸四角形吹き出し 14"/>
          <p:cNvSpPr/>
          <p:nvPr/>
        </p:nvSpPr>
        <p:spPr bwMode="auto">
          <a:xfrm>
            <a:off x="394376" y="4020136"/>
            <a:ext cx="2536673" cy="1482571"/>
          </a:xfrm>
          <a:prstGeom prst="wedgeRoundRectCallout">
            <a:avLst>
              <a:gd name="adj1" fmla="val 88965"/>
              <a:gd name="adj2" fmla="val 43937"/>
              <a:gd name="adj3" fmla="val 16667"/>
            </a:avLst>
          </a:prstGeom>
          <a:solidFill>
            <a:srgbClr val="66003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化審法</a:t>
            </a:r>
            <a:endParaRPr kumimoji="1" lang="en-US" altLang="ja-JP"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第一種</a:t>
            </a:r>
            <a:r>
              <a:rPr kumimoji="1" lang="ja-JP" altLang="en-US"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特化物（</a:t>
            </a:r>
            <a:r>
              <a:rPr kumimoji="1" lang="en-US" altLang="ja-JP"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31</a:t>
            </a:r>
            <a:r>
              <a:rPr kumimoji="1" lang="ja-JP" altLang="en-US"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en-US" altLang="ja-JP"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第二種特化物（</a:t>
            </a:r>
            <a:r>
              <a:rPr lang="en-US" altLang="ja-JP"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23</a:t>
            </a:r>
            <a:r>
              <a:rPr lang="ja-JP" altLang="en-US"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lang="en-US" altLang="ja-JP"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監視化学物質（</a:t>
            </a:r>
            <a:r>
              <a:rPr lang="en-US" altLang="ja-JP"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39</a:t>
            </a:r>
            <a:r>
              <a:rPr lang="ja-JP" altLang="en-US" sz="2000" dirty="0" smtClean="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a:t>
            </a:r>
            <a:endParaRPr kumimoji="1" lang="en-US" altLang="ja-JP"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smtClean="0">
              <a:ln>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18" name="AutoShape 4"/>
          <p:cNvSpPr>
            <a:spLocks noChangeArrowheads="1"/>
          </p:cNvSpPr>
          <p:nvPr/>
        </p:nvSpPr>
        <p:spPr bwMode="auto">
          <a:xfrm>
            <a:off x="838133" y="2256642"/>
            <a:ext cx="7512122" cy="1721465"/>
          </a:xfrm>
          <a:prstGeom prst="plaque">
            <a:avLst>
              <a:gd name="adj" fmla="val 6659"/>
            </a:avLst>
          </a:prstGeom>
          <a:solidFill>
            <a:srgbClr val="000000">
              <a:alpha val="50196"/>
            </a:srgbClr>
          </a:solidFill>
          <a:ln w="9525">
            <a:noFill/>
            <a:miter lim="800000"/>
            <a:headEnd/>
            <a:tailEnd/>
          </a:ln>
          <a:effectLst>
            <a:outerShdw dist="35921" dir="2700000" algn="ctr" rotWithShape="0">
              <a:schemeClr val="tx1"/>
            </a:outerShdw>
          </a:effectLst>
        </p:spPr>
        <p:txBody>
          <a:bodyPr wrap="square">
            <a:spAutoFit/>
          </a:bodyPr>
          <a:lstStyle/>
          <a:p>
            <a:pPr algn="ctr">
              <a:defRPr/>
            </a:pPr>
            <a:r>
              <a:rPr lang="ja-JP" altLang="en-US" b="1" u="sng"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個別物質に着目した監視・リスク評価の限界</a:t>
            </a:r>
            <a:endParaRPr lang="en-US" altLang="ja-JP" b="1" u="sng"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endParaRPr>
          </a:p>
          <a:p>
            <a:pPr algn="ctr">
              <a:defRPr/>
            </a:pPr>
            <a:r>
              <a:rPr lang="ja-JP" altLang="en-US"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・分析・毒性試験コストの増加</a:t>
            </a:r>
            <a:endParaRPr lang="en-US" altLang="ja-JP"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endParaRPr>
          </a:p>
          <a:p>
            <a:pPr algn="ctr">
              <a:defRPr/>
            </a:pPr>
            <a:r>
              <a:rPr lang="ja-JP" altLang="en-US" b="1" dirty="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a:t>
            </a:r>
            <a:r>
              <a:rPr lang="ja-JP" altLang="en-US"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未知</a:t>
            </a:r>
            <a:r>
              <a:rPr lang="en-US" altLang="ja-JP"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a:t>
            </a:r>
            <a:r>
              <a:rPr lang="ja-JP" altLang="en-US"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未規制の化学物質による影響</a:t>
            </a:r>
            <a:endParaRPr lang="en-US" altLang="ja-JP"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endParaRPr>
          </a:p>
          <a:p>
            <a:pPr algn="ctr">
              <a:defRPr/>
            </a:pPr>
            <a:r>
              <a:rPr lang="ja-JP" altLang="en-US" b="1" dirty="0" smtClean="0">
                <a:solidFill>
                  <a:schemeClr val="bg1"/>
                </a:solidFill>
                <a:effectLst>
                  <a:outerShdw blurRad="38100" dist="38100" dir="2700000" algn="tl">
                    <a:srgbClr val="000000">
                      <a:alpha val="43137"/>
                    </a:srgbClr>
                  </a:outerShdw>
                </a:effectLst>
                <a:latin typeface="Arial" pitchFamily="34" charset="0"/>
                <a:ea typeface="ＭＳ Ｐゴシック" pitchFamily="50" charset="-128"/>
              </a:rPr>
              <a:t>・複数の化学物質の組み合わせによる影響</a:t>
            </a:r>
            <a:endParaRPr lang="zh-TW" altLang="en-US" b="1" dirty="0">
              <a:solidFill>
                <a:schemeClr val="bg1"/>
              </a:solidFill>
              <a:effectLst>
                <a:outerShdw blurRad="38100" dist="38100" dir="2700000" algn="tl">
                  <a:srgbClr val="000000">
                    <a:alpha val="43137"/>
                  </a:srgbClr>
                </a:outerShdw>
              </a:effectLst>
              <a:latin typeface="Arial" pitchFamily="34" charset="0"/>
              <a:ea typeface="ＭＳ Ｐゴシック" pitchFamily="50" charset="-128"/>
            </a:endParaRPr>
          </a:p>
        </p:txBody>
      </p:sp>
    </p:spTree>
    <p:extLst>
      <p:ext uri="{BB962C8B-B14F-4D97-AF65-F5344CB8AC3E}">
        <p14:creationId xmlns:p14="http://schemas.microsoft.com/office/powerpoint/2010/main" val="34283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4853" y="1071391"/>
            <a:ext cx="4108817" cy="50729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8" name="グループ化 197"/>
          <p:cNvGrpSpPr/>
          <p:nvPr/>
        </p:nvGrpSpPr>
        <p:grpSpPr>
          <a:xfrm>
            <a:off x="447335" y="1543158"/>
            <a:ext cx="7816734" cy="4475901"/>
            <a:chOff x="305289" y="1856153"/>
            <a:chExt cx="7816734" cy="4475901"/>
          </a:xfrm>
        </p:grpSpPr>
        <p:cxnSp>
          <p:nvCxnSpPr>
            <p:cNvPr id="144" name="Straight Arrow Connector 77"/>
            <p:cNvCxnSpPr/>
            <p:nvPr/>
          </p:nvCxnSpPr>
          <p:spPr>
            <a:xfrm>
              <a:off x="4141694" y="3971367"/>
              <a:ext cx="578224" cy="0"/>
            </a:xfrm>
            <a:prstGeom prst="straightConnector1">
              <a:avLst/>
            </a:prstGeom>
            <a:ln w="101600">
              <a:solidFill>
                <a:srgbClr val="FF00FF"/>
              </a:solidFill>
              <a:tailEnd type="stealth"/>
            </a:ln>
          </p:spPr>
          <p:style>
            <a:lnRef idx="1">
              <a:schemeClr val="accent1"/>
            </a:lnRef>
            <a:fillRef idx="0">
              <a:schemeClr val="accent1"/>
            </a:fillRef>
            <a:effectRef idx="0">
              <a:schemeClr val="accent1"/>
            </a:effectRef>
            <a:fontRef idx="minor">
              <a:schemeClr val="tx1"/>
            </a:fontRef>
          </p:style>
        </p:cxnSp>
        <p:sp>
          <p:nvSpPr>
            <p:cNvPr id="186" name="円/楕円 185"/>
            <p:cNvSpPr/>
            <p:nvPr/>
          </p:nvSpPr>
          <p:spPr>
            <a:xfrm>
              <a:off x="4719918" y="1856153"/>
              <a:ext cx="3402105" cy="4475901"/>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角丸四角形 187"/>
            <p:cNvSpPr/>
            <p:nvPr/>
          </p:nvSpPr>
          <p:spPr>
            <a:xfrm>
              <a:off x="305289" y="3486095"/>
              <a:ext cx="4034118" cy="1289714"/>
            </a:xfrm>
            <a:prstGeom prst="round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Text Box 138"/>
            <p:cNvSpPr txBox="1">
              <a:spLocks noChangeArrowheads="1"/>
            </p:cNvSpPr>
            <p:nvPr/>
          </p:nvSpPr>
          <p:spPr bwMode="auto">
            <a:xfrm>
              <a:off x="878542" y="3198587"/>
              <a:ext cx="2926976" cy="384721"/>
            </a:xfrm>
            <a:prstGeom prst="rect">
              <a:avLst/>
            </a:prstGeom>
            <a:solidFill>
              <a:schemeClr val="bg1"/>
            </a:solidFill>
            <a:ln w="9525">
              <a:noFill/>
              <a:miter lim="800000"/>
              <a:headEnd/>
              <a:tailEnd/>
            </a:ln>
            <a:effectLst/>
          </p:spPr>
          <p:txBody>
            <a:bodyPr wrap="square" lIns="0" tIns="0" rIns="0" bIns="0">
              <a:spAutoFit/>
            </a:bodyPr>
            <a:lstStyle/>
            <a:p>
              <a:pPr algn="ctr">
                <a:defRPr/>
              </a:pPr>
              <a:r>
                <a:rPr lang="en-US" altLang="ja-JP" sz="2500" b="1" i="1" dirty="0" smtClean="0">
                  <a:solidFill>
                    <a:srgbClr val="FF00FF"/>
                  </a:solidFill>
                  <a:effectLst>
                    <a:outerShdw blurRad="38100" dist="38100" dir="2700000" algn="tl">
                      <a:srgbClr val="C0C0C0"/>
                    </a:outerShdw>
                  </a:effectLst>
                  <a:latin typeface="Arial" charset="0"/>
                  <a:ea typeface="ＭＳ Ｐゴシック" pitchFamily="50" charset="-128"/>
                  <a:cs typeface="+mn-cs"/>
                </a:rPr>
                <a:t>In vitro </a:t>
              </a:r>
              <a:r>
                <a:rPr lang="en-US" altLang="ja-JP" sz="2500" b="1" dirty="0" smtClean="0">
                  <a:solidFill>
                    <a:srgbClr val="FF00FF"/>
                  </a:solidFill>
                  <a:effectLst>
                    <a:outerShdw blurRad="38100" dist="38100" dir="2700000" algn="tl">
                      <a:srgbClr val="C0C0C0"/>
                    </a:outerShdw>
                  </a:effectLst>
                  <a:latin typeface="Arial" charset="0"/>
                  <a:ea typeface="ＭＳ Ｐゴシック" pitchFamily="50" charset="-128"/>
                  <a:cs typeface="+mn-cs"/>
                </a:rPr>
                <a:t>bioassay</a:t>
              </a:r>
              <a:r>
                <a:rPr lang="ja-JP" altLang="en-US" sz="2500" b="1" dirty="0" smtClean="0">
                  <a:solidFill>
                    <a:srgbClr val="FF00FF"/>
                  </a:solidFill>
                  <a:effectLst>
                    <a:outerShdw blurRad="38100" dist="38100" dir="2700000" algn="tl">
                      <a:srgbClr val="C0C0C0"/>
                    </a:outerShdw>
                  </a:effectLst>
                  <a:latin typeface="Arial" charset="0"/>
                  <a:ea typeface="ＭＳ Ｐゴシック" pitchFamily="50" charset="-128"/>
                  <a:cs typeface="+mn-cs"/>
                </a:rPr>
                <a:t>等</a:t>
              </a:r>
              <a:endParaRPr lang="en-US" altLang="ja-JP" sz="2500" b="1" dirty="0">
                <a:solidFill>
                  <a:srgbClr val="FF00FF"/>
                </a:solidFill>
                <a:effectLst>
                  <a:outerShdw blurRad="38100" dist="38100" dir="2700000" algn="tl">
                    <a:srgbClr val="C0C0C0"/>
                  </a:outerShdw>
                </a:effectLst>
                <a:latin typeface="Arial" charset="0"/>
                <a:ea typeface="ＭＳ Ｐゴシック" pitchFamily="50" charset="-128"/>
                <a:cs typeface="+mn-cs"/>
              </a:endParaRPr>
            </a:p>
          </p:txBody>
        </p:sp>
        <p:sp>
          <p:nvSpPr>
            <p:cNvPr id="191" name="Rectangle 38"/>
            <p:cNvSpPr>
              <a:spLocks noChangeArrowheads="1"/>
            </p:cNvSpPr>
            <p:nvPr/>
          </p:nvSpPr>
          <p:spPr bwMode="auto">
            <a:xfrm>
              <a:off x="444590" y="3588695"/>
              <a:ext cx="3671046" cy="1107996"/>
            </a:xfrm>
            <a:prstGeom prst="rect">
              <a:avLst/>
            </a:prstGeom>
            <a:noFill/>
            <a:ln w="9525">
              <a:noFill/>
              <a:miter lim="800000"/>
              <a:headEnd/>
              <a:tailEnd/>
            </a:ln>
            <a:effectLst>
              <a:outerShdw dist="35921" sx="1000" sy="1000" algn="ctr" rotWithShape="0">
                <a:schemeClr val="tx1"/>
              </a:outerShdw>
            </a:effectLst>
          </p:spPr>
          <p:txBody>
            <a:bodyPr wrap="square" lIns="0" tIns="0" rIns="0" bIns="0">
              <a:spAutoFit/>
            </a:bodyPr>
            <a:lstStyle/>
            <a:p>
              <a:pPr algn="ctr">
                <a:defRPr/>
              </a:pPr>
              <a:r>
                <a:rPr lang="ja-JP" altLang="en-US" b="1" dirty="0" smtClean="0"/>
                <a:t>ダイオキシン</a:t>
              </a:r>
              <a:r>
                <a:rPr lang="ja-JP" altLang="en-US" b="1" dirty="0"/>
                <a:t>様</a:t>
              </a:r>
              <a:r>
                <a:rPr lang="ja-JP" altLang="en-US" b="1" dirty="0" smtClean="0"/>
                <a:t>活性・</a:t>
              </a:r>
              <a:endParaRPr lang="en-US" altLang="ja-JP" b="1" dirty="0" smtClean="0"/>
            </a:p>
            <a:p>
              <a:pPr algn="ctr">
                <a:defRPr/>
              </a:pPr>
              <a:r>
                <a:rPr lang="ja-JP" altLang="en-US" b="1" dirty="0" smtClean="0"/>
                <a:t>内分泌かく乱活性・</a:t>
              </a:r>
              <a:endParaRPr lang="en-US" altLang="ja-JP" b="1" dirty="0" smtClean="0"/>
            </a:p>
            <a:p>
              <a:pPr algn="ctr">
                <a:defRPr/>
              </a:pPr>
              <a:r>
                <a:rPr lang="ja-JP" altLang="en-US" b="1" dirty="0" smtClean="0"/>
                <a:t>神経・免疫かく乱活性</a:t>
              </a:r>
              <a:endParaRPr lang="en-US" altLang="ja-JP" b="1" dirty="0" smtClean="0"/>
            </a:p>
          </p:txBody>
        </p:sp>
      </p:grpSp>
      <p:grpSp>
        <p:nvGrpSpPr>
          <p:cNvPr id="199" name="グループ化 198"/>
          <p:cNvGrpSpPr/>
          <p:nvPr/>
        </p:nvGrpSpPr>
        <p:grpSpPr>
          <a:xfrm>
            <a:off x="451328" y="1273647"/>
            <a:ext cx="7247965" cy="1554630"/>
            <a:chOff x="309282" y="1430618"/>
            <a:chExt cx="7247965" cy="1554630"/>
          </a:xfrm>
        </p:grpSpPr>
        <p:cxnSp>
          <p:nvCxnSpPr>
            <p:cNvPr id="142" name="Straight Arrow Connector 76"/>
            <p:cNvCxnSpPr/>
            <p:nvPr/>
          </p:nvCxnSpPr>
          <p:spPr>
            <a:xfrm>
              <a:off x="4195482" y="2057400"/>
              <a:ext cx="1264024" cy="403412"/>
            </a:xfrm>
            <a:prstGeom prst="straightConnector1">
              <a:avLst/>
            </a:prstGeom>
            <a:ln w="1016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95" name="グループ化 194"/>
            <p:cNvGrpSpPr/>
            <p:nvPr/>
          </p:nvGrpSpPr>
          <p:grpSpPr>
            <a:xfrm>
              <a:off x="309282" y="1430618"/>
              <a:ext cx="4074459" cy="1554629"/>
              <a:chOff x="309282" y="1430618"/>
              <a:chExt cx="4074459" cy="1554629"/>
            </a:xfrm>
          </p:grpSpPr>
          <p:sp>
            <p:nvSpPr>
              <p:cNvPr id="148" name="Rectangle 38"/>
              <p:cNvSpPr>
                <a:spLocks noChangeArrowheads="1"/>
              </p:cNvSpPr>
              <p:nvPr/>
            </p:nvSpPr>
            <p:spPr bwMode="auto">
              <a:xfrm>
                <a:off x="510989" y="1954700"/>
                <a:ext cx="3789328" cy="738664"/>
              </a:xfrm>
              <a:prstGeom prst="rect">
                <a:avLst/>
              </a:prstGeom>
              <a:noFill/>
              <a:ln w="9525">
                <a:noFill/>
                <a:miter lim="800000"/>
                <a:headEnd/>
                <a:tailEnd/>
              </a:ln>
              <a:effectLst>
                <a:outerShdw dist="35921" sx="1000" sy="1000" algn="ctr" rotWithShape="0">
                  <a:schemeClr val="tx1"/>
                </a:outerShdw>
              </a:effectLst>
            </p:spPr>
            <p:txBody>
              <a:bodyPr wrap="square" lIns="0" tIns="0" rIns="0" bIns="0">
                <a:spAutoFit/>
              </a:bodyPr>
              <a:lstStyle/>
              <a:p>
                <a:pPr>
                  <a:defRPr/>
                </a:pPr>
                <a:r>
                  <a:rPr lang="en-GB" altLang="ja-JP" b="1" dirty="0"/>
                  <a:t>PCBs, </a:t>
                </a:r>
                <a:r>
                  <a:rPr lang="en-GB" altLang="ja-JP" b="1" dirty="0" smtClean="0"/>
                  <a:t>PCDDs/DFs</a:t>
                </a:r>
                <a:r>
                  <a:rPr lang="en-GB" altLang="ja-JP" b="1" dirty="0"/>
                  <a:t>, </a:t>
                </a:r>
                <a:r>
                  <a:rPr lang="ja-JP" altLang="en-US" b="1" dirty="0" smtClean="0"/>
                  <a:t>その他既知環境化学物質</a:t>
                </a:r>
                <a:endParaRPr kumimoji="1" lang="en-GB" sz="2400" b="1" dirty="0"/>
              </a:p>
            </p:txBody>
          </p:sp>
          <p:sp>
            <p:nvSpPr>
              <p:cNvPr id="171" name="角丸四角形 170"/>
              <p:cNvSpPr/>
              <p:nvPr/>
            </p:nvSpPr>
            <p:spPr>
              <a:xfrm>
                <a:off x="309282" y="1640540"/>
                <a:ext cx="4074459" cy="13447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Text Box 138"/>
              <p:cNvSpPr txBox="1">
                <a:spLocks noChangeArrowheads="1"/>
              </p:cNvSpPr>
              <p:nvPr/>
            </p:nvSpPr>
            <p:spPr bwMode="auto">
              <a:xfrm>
                <a:off x="878542" y="1430618"/>
                <a:ext cx="2970692" cy="384721"/>
              </a:xfrm>
              <a:prstGeom prst="rect">
                <a:avLst/>
              </a:prstGeom>
              <a:solidFill>
                <a:schemeClr val="bg1"/>
              </a:solidFill>
              <a:ln w="9525">
                <a:noFill/>
                <a:miter lim="800000"/>
                <a:headEnd/>
                <a:tailEnd/>
              </a:ln>
              <a:effectLst/>
            </p:spPr>
            <p:txBody>
              <a:bodyPr wrap="square" lIns="0" tIns="0" rIns="0" bIns="0">
                <a:spAutoFit/>
              </a:bodyPr>
              <a:lstStyle/>
              <a:p>
                <a:pPr algn="ctr">
                  <a:defRPr/>
                </a:pPr>
                <a:r>
                  <a:rPr lang="en-US" altLang="ja-JP" sz="2500" b="1" dirty="0" smtClean="0">
                    <a:solidFill>
                      <a:srgbClr val="000000"/>
                    </a:solidFill>
                    <a:effectLst>
                      <a:outerShdw blurRad="38100" dist="38100" dir="2700000" algn="tl">
                        <a:srgbClr val="C0C0C0"/>
                      </a:outerShdw>
                    </a:effectLst>
                    <a:latin typeface="Arial" charset="0"/>
                    <a:ea typeface="ＭＳ Ｐゴシック" pitchFamily="50" charset="-128"/>
                    <a:cs typeface="+mn-cs"/>
                  </a:rPr>
                  <a:t>GC/LC+MS/MS</a:t>
                </a:r>
                <a:r>
                  <a:rPr lang="ja-JP" altLang="en-US" sz="2500" b="1" dirty="0" smtClean="0">
                    <a:solidFill>
                      <a:srgbClr val="000000"/>
                    </a:solidFill>
                    <a:effectLst>
                      <a:outerShdw blurRad="38100" dist="38100" dir="2700000" algn="tl">
                        <a:srgbClr val="C0C0C0"/>
                      </a:outerShdw>
                    </a:effectLst>
                    <a:latin typeface="Arial" charset="0"/>
                    <a:ea typeface="ＭＳ Ｐゴシック" pitchFamily="50" charset="-128"/>
                    <a:cs typeface="+mn-cs"/>
                  </a:rPr>
                  <a:t>測定</a:t>
                </a:r>
                <a:endParaRPr lang="en-US" altLang="ja-JP" sz="2500" b="1" dirty="0">
                  <a:solidFill>
                    <a:srgbClr val="000000"/>
                  </a:solidFill>
                  <a:effectLst>
                    <a:outerShdw blurRad="38100" dist="38100" dir="2700000" algn="tl">
                      <a:srgbClr val="C0C0C0"/>
                    </a:outerShdw>
                  </a:effectLst>
                  <a:latin typeface="Arial" charset="0"/>
                  <a:ea typeface="ＭＳ Ｐゴシック" pitchFamily="50" charset="-128"/>
                  <a:cs typeface="+mn-cs"/>
                </a:endParaRPr>
              </a:p>
            </p:txBody>
          </p:sp>
        </p:grpSp>
        <p:sp>
          <p:nvSpPr>
            <p:cNvPr id="178" name="円/楕円 177"/>
            <p:cNvSpPr/>
            <p:nvPr/>
          </p:nvSpPr>
          <p:spPr>
            <a:xfrm>
              <a:off x="5230906" y="1983442"/>
              <a:ext cx="2326341" cy="10018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4" name="正方形/長方形 193"/>
          <p:cNvSpPr/>
          <p:nvPr/>
        </p:nvSpPr>
        <p:spPr>
          <a:xfrm>
            <a:off x="5812913" y="2151878"/>
            <a:ext cx="1422184" cy="461665"/>
          </a:xfrm>
          <a:prstGeom prst="rect">
            <a:avLst/>
          </a:prstGeom>
        </p:spPr>
        <p:txBody>
          <a:bodyPr wrap="none">
            <a:spAutoFit/>
          </a:bodyPr>
          <a:lstStyle/>
          <a:p>
            <a:r>
              <a:rPr lang="ja-JP" altLang="en-US" sz="2400" b="1" dirty="0" smtClean="0">
                <a:effectLst>
                  <a:outerShdw blurRad="38100" dist="38100" dir="2700000" algn="tl">
                    <a:srgbClr val="000000">
                      <a:alpha val="43137"/>
                    </a:srgbClr>
                  </a:outerShdw>
                </a:effectLst>
              </a:rPr>
              <a:t>既知物質</a:t>
            </a:r>
            <a:endParaRPr lang="ja-JP" altLang="en-US" sz="2400" b="1" dirty="0">
              <a:effectLst>
                <a:outerShdw blurRad="38100" dist="38100" dir="2700000" algn="tl">
                  <a:srgbClr val="000000">
                    <a:alpha val="43137"/>
                  </a:srgbClr>
                </a:outerShdw>
              </a:effectLst>
            </a:endParaRPr>
          </a:p>
        </p:txBody>
      </p:sp>
      <p:sp>
        <p:nvSpPr>
          <p:cNvPr id="197" name="正方形/長方形 196"/>
          <p:cNvSpPr/>
          <p:nvPr/>
        </p:nvSpPr>
        <p:spPr>
          <a:xfrm>
            <a:off x="5762337" y="3056799"/>
            <a:ext cx="1731564" cy="461665"/>
          </a:xfrm>
          <a:prstGeom prst="rect">
            <a:avLst/>
          </a:prstGeom>
        </p:spPr>
        <p:txBody>
          <a:bodyPr wrap="none">
            <a:spAutoFit/>
          </a:bodyPr>
          <a:lstStyle/>
          <a:p>
            <a:pPr lvl="0"/>
            <a:r>
              <a:rPr lang="ja-JP" altLang="en-US" sz="2400" b="1" dirty="0" smtClean="0">
                <a:solidFill>
                  <a:schemeClr val="bg1"/>
                </a:solidFill>
                <a:effectLst>
                  <a:outerShdw blurRad="38100" dist="38100" dir="2700000" algn="tl">
                    <a:srgbClr val="000000">
                      <a:alpha val="43137"/>
                    </a:srgbClr>
                  </a:outerShdw>
                </a:effectLst>
              </a:rPr>
              <a:t>未同定物質</a:t>
            </a:r>
            <a:endParaRPr lang="ja-JP" altLang="en-US" sz="2400" b="1" dirty="0">
              <a:solidFill>
                <a:schemeClr val="bg1"/>
              </a:solidFill>
              <a:effectLst>
                <a:outerShdw blurRad="38100" dist="38100" dir="2700000" algn="tl">
                  <a:srgbClr val="000000">
                    <a:alpha val="43137"/>
                  </a:srgbClr>
                </a:outerShdw>
              </a:effectLst>
            </a:endParaRPr>
          </a:p>
        </p:txBody>
      </p:sp>
      <p:sp>
        <p:nvSpPr>
          <p:cNvPr id="200" name="正方形/長方形 199"/>
          <p:cNvSpPr/>
          <p:nvPr/>
        </p:nvSpPr>
        <p:spPr>
          <a:xfrm>
            <a:off x="4921101" y="1173826"/>
            <a:ext cx="3416321" cy="369332"/>
          </a:xfrm>
          <a:prstGeom prst="rect">
            <a:avLst/>
          </a:prstGeom>
          <a:noFill/>
        </p:spPr>
        <p:txBody>
          <a:bodyPr wrap="none">
            <a:spAutoFit/>
          </a:bodyPr>
          <a:lstStyle/>
          <a:p>
            <a:pPr algn="ctr"/>
            <a:r>
              <a:rPr lang="ja-JP" altLang="en-US" sz="1800" i="1" dirty="0" smtClean="0">
                <a:solidFill>
                  <a:srgbClr val="FFFF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環境中に存在する有害化学物質</a:t>
            </a:r>
            <a:endParaRPr lang="ja-JP" altLang="en-US" sz="1800" i="1" dirty="0">
              <a:solidFill>
                <a:srgbClr val="FFFF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endParaRPr>
          </a:p>
        </p:txBody>
      </p:sp>
      <p:sp>
        <p:nvSpPr>
          <p:cNvPr id="24" name="Text Box 8"/>
          <p:cNvSpPr txBox="1">
            <a:spLocks noChangeArrowheads="1"/>
          </p:cNvSpPr>
          <p:nvPr/>
        </p:nvSpPr>
        <p:spPr bwMode="auto">
          <a:xfrm>
            <a:off x="429102" y="254787"/>
            <a:ext cx="8378143" cy="418953"/>
          </a:xfrm>
          <a:prstGeom prst="rect">
            <a:avLst/>
          </a:prstGeom>
          <a:noFill/>
          <a:ln w="9525">
            <a:noFill/>
            <a:round/>
            <a:headEnd/>
            <a:tailEnd/>
          </a:ln>
        </p:spPr>
        <p:txBody>
          <a:bodyPr wrap="square" lIns="0" tIns="0" rIns="0" bIns="0"/>
          <a:lstStyle/>
          <a:p>
            <a:pPr>
              <a:lnSpc>
                <a:spcPct val="110000"/>
              </a:lnSpc>
              <a:tabLst>
                <a:tab pos="723900" algn="l"/>
                <a:tab pos="1447800" algn="l"/>
              </a:tabLst>
              <a:defRPr/>
            </a:pPr>
            <a:r>
              <a:rPr kumimoji="0" lang="ja-JP" altLang="en-US"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生物学的検定法等を利用した‘</a:t>
            </a:r>
            <a:r>
              <a:rPr kumimoji="0" lang="en-US" altLang="ja-JP"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Effect Base</a:t>
            </a:r>
            <a:r>
              <a:rPr kumimoji="0" lang="ja-JP" altLang="en-US"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’のスクリーニングと</a:t>
            </a:r>
            <a:r>
              <a:rPr kumimoji="0" lang="en-US" altLang="ja-JP"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TOFMS</a:t>
            </a:r>
            <a:r>
              <a:rPr kumimoji="0" lang="ja-JP" altLang="en-US"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等の先端質量分析法を活用した網羅分析の組み合わせ</a:t>
            </a:r>
            <a:endParaRPr kumimoji="0" lang="en-US" altLang="ja-JP" b="1" dirty="0" smtClean="0">
              <a:solidFill>
                <a:srgbClr val="0000CC"/>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7" name="グループ化 6"/>
          <p:cNvGrpSpPr/>
          <p:nvPr/>
        </p:nvGrpSpPr>
        <p:grpSpPr>
          <a:xfrm>
            <a:off x="406994" y="3637276"/>
            <a:ext cx="7394614" cy="2462628"/>
            <a:chOff x="264948" y="4098653"/>
            <a:chExt cx="7394614" cy="2462628"/>
          </a:xfrm>
        </p:grpSpPr>
        <p:sp>
          <p:nvSpPr>
            <p:cNvPr id="23" name="TextBox 38"/>
            <p:cNvSpPr txBox="1">
              <a:spLocks noChangeArrowheads="1"/>
            </p:cNvSpPr>
            <p:nvPr/>
          </p:nvSpPr>
          <p:spPr bwMode="auto">
            <a:xfrm>
              <a:off x="5448300" y="4185515"/>
              <a:ext cx="2113327" cy="1200329"/>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altLang="ja-JP" sz="2400" b="1" kern="0" dirty="0" smtClean="0">
                  <a:solidFill>
                    <a:schemeClr val="bg1"/>
                  </a:solidFill>
                  <a:effectLst>
                    <a:outerShdw blurRad="38100" dist="38100" dir="2700000" algn="tl">
                      <a:srgbClr val="000000">
                        <a:alpha val="43137"/>
                      </a:srgbClr>
                    </a:outerShdw>
                  </a:effectLst>
                </a:rPr>
                <a:t>PXBs?</a:t>
              </a:r>
            </a:p>
            <a:p>
              <a:pPr algn="ctr" fontAlgn="auto">
                <a:spcBef>
                  <a:spcPts val="0"/>
                </a:spcBef>
                <a:spcAft>
                  <a:spcPts val="0"/>
                </a:spcAft>
                <a:defRPr/>
              </a:pPr>
              <a:r>
                <a:rPr lang="en-US" altLang="ja-JP" sz="2400" b="1" kern="0" dirty="0" smtClean="0">
                  <a:solidFill>
                    <a:schemeClr val="bg1"/>
                  </a:solidFill>
                  <a:effectLst>
                    <a:outerShdw blurRad="38100" dist="38100" dir="2700000" algn="tl">
                      <a:srgbClr val="000000">
                        <a:alpha val="43137"/>
                      </a:srgbClr>
                    </a:outerShdw>
                  </a:effectLst>
                </a:rPr>
                <a:t>PXDD/Fs?</a:t>
              </a:r>
            </a:p>
            <a:p>
              <a:pPr algn="ctr" fontAlgn="auto">
                <a:spcBef>
                  <a:spcPts val="0"/>
                </a:spcBef>
                <a:spcAft>
                  <a:spcPts val="0"/>
                </a:spcAft>
                <a:defRPr/>
              </a:pPr>
              <a:r>
                <a:rPr lang="en-US" sz="2400" b="1" kern="0" dirty="0" smtClean="0">
                  <a:solidFill>
                    <a:schemeClr val="bg1"/>
                  </a:solidFill>
                  <a:effectLst>
                    <a:outerShdw blurRad="38100" dist="38100" dir="2700000" algn="tl">
                      <a:srgbClr val="000000">
                        <a:alpha val="43137"/>
                      </a:srgbClr>
                    </a:outerShdw>
                  </a:effectLst>
                </a:rPr>
                <a:t>PXNs?</a:t>
              </a:r>
            </a:p>
          </p:txBody>
        </p:sp>
        <p:grpSp>
          <p:nvGrpSpPr>
            <p:cNvPr id="6" name="グループ化 5"/>
            <p:cNvGrpSpPr/>
            <p:nvPr/>
          </p:nvGrpSpPr>
          <p:grpSpPr>
            <a:xfrm>
              <a:off x="264948" y="4098653"/>
              <a:ext cx="7394614" cy="2462628"/>
              <a:chOff x="264948" y="4098653"/>
              <a:chExt cx="7394614" cy="2462628"/>
            </a:xfrm>
          </p:grpSpPr>
          <p:cxnSp>
            <p:nvCxnSpPr>
              <p:cNvPr id="27" name="Straight Arrow Connector 76"/>
              <p:cNvCxnSpPr/>
              <p:nvPr/>
            </p:nvCxnSpPr>
            <p:spPr>
              <a:xfrm flipV="1">
                <a:off x="4151148" y="5029200"/>
                <a:ext cx="1264024" cy="711903"/>
              </a:xfrm>
              <a:prstGeom prst="straightConnector1">
                <a:avLst/>
              </a:prstGeom>
              <a:ln w="101600">
                <a:solidFill>
                  <a:srgbClr val="C00000"/>
                </a:solidFill>
                <a:tailEnd type="stealth"/>
              </a:ln>
            </p:spPr>
            <p:style>
              <a:lnRef idx="1">
                <a:schemeClr val="accent1"/>
              </a:lnRef>
              <a:fillRef idx="0">
                <a:schemeClr val="accent1"/>
              </a:fillRef>
              <a:effectRef idx="0">
                <a:schemeClr val="accent1"/>
              </a:effectRef>
              <a:fontRef idx="minor">
                <a:schemeClr val="tx1"/>
              </a:fontRef>
            </p:style>
          </p:cxnSp>
          <p:grpSp>
            <p:nvGrpSpPr>
              <p:cNvPr id="28" name="グループ化 27"/>
              <p:cNvGrpSpPr/>
              <p:nvPr/>
            </p:nvGrpSpPr>
            <p:grpSpPr>
              <a:xfrm>
                <a:off x="264948" y="5114320"/>
                <a:ext cx="4074459" cy="1446961"/>
                <a:chOff x="309282" y="1430618"/>
                <a:chExt cx="4074459" cy="1446961"/>
              </a:xfrm>
            </p:grpSpPr>
            <p:sp>
              <p:nvSpPr>
                <p:cNvPr id="30" name="Rectangle 38"/>
                <p:cNvSpPr>
                  <a:spLocks noChangeArrowheads="1"/>
                </p:cNvSpPr>
                <p:nvPr/>
              </p:nvSpPr>
              <p:spPr bwMode="auto">
                <a:xfrm>
                  <a:off x="571371" y="1902944"/>
                  <a:ext cx="3630705" cy="738664"/>
                </a:xfrm>
                <a:prstGeom prst="rect">
                  <a:avLst/>
                </a:prstGeom>
                <a:noFill/>
                <a:ln w="9525">
                  <a:noFill/>
                  <a:miter lim="800000"/>
                  <a:headEnd/>
                  <a:tailEnd/>
                </a:ln>
                <a:effectLst>
                  <a:outerShdw dist="35921" sx="1000" sy="1000" algn="ctr" rotWithShape="0">
                    <a:schemeClr val="tx1"/>
                  </a:outerShdw>
                </a:effectLst>
              </p:spPr>
              <p:txBody>
                <a:bodyPr wrap="square" lIns="0" tIns="0" rIns="0" bIns="0">
                  <a:spAutoFit/>
                </a:bodyPr>
                <a:lstStyle/>
                <a:p>
                  <a:pPr>
                    <a:defRPr/>
                  </a:pPr>
                  <a:r>
                    <a:rPr lang="ja-JP" altLang="en-US" b="1" dirty="0" smtClean="0"/>
                    <a:t>高活性サンプル中の類縁</a:t>
                  </a:r>
                  <a:r>
                    <a:rPr lang="ja-JP" altLang="en-US" b="1" dirty="0"/>
                    <a:t>化合物</a:t>
                  </a:r>
                  <a:r>
                    <a:rPr lang="ja-JP" altLang="en-US" b="1" dirty="0" smtClean="0"/>
                    <a:t>網羅分析</a:t>
                  </a:r>
                  <a:endParaRPr kumimoji="1" lang="en-GB" sz="2400" b="1" dirty="0"/>
                </a:p>
              </p:txBody>
            </p:sp>
            <p:sp>
              <p:nvSpPr>
                <p:cNvPr id="31" name="角丸四角形 30"/>
                <p:cNvSpPr/>
                <p:nvPr/>
              </p:nvSpPr>
              <p:spPr>
                <a:xfrm>
                  <a:off x="309282" y="1640541"/>
                  <a:ext cx="4074459" cy="123703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Text Box 138"/>
                <p:cNvSpPr txBox="1">
                  <a:spLocks noChangeArrowheads="1"/>
                </p:cNvSpPr>
                <p:nvPr/>
              </p:nvSpPr>
              <p:spPr bwMode="auto">
                <a:xfrm>
                  <a:off x="473436" y="1430618"/>
                  <a:ext cx="3624111" cy="384721"/>
                </a:xfrm>
                <a:prstGeom prst="rect">
                  <a:avLst/>
                </a:prstGeom>
                <a:solidFill>
                  <a:schemeClr val="bg1"/>
                </a:solidFill>
                <a:ln w="9525">
                  <a:noFill/>
                  <a:miter lim="800000"/>
                  <a:headEnd/>
                  <a:tailEnd/>
                </a:ln>
                <a:effectLst/>
              </p:spPr>
              <p:txBody>
                <a:bodyPr wrap="square" lIns="0" tIns="0" rIns="0" bIns="0">
                  <a:spAutoFit/>
                </a:bodyPr>
                <a:lstStyle/>
                <a:p>
                  <a:pPr algn="ctr">
                    <a:defRPr/>
                  </a:pPr>
                  <a:r>
                    <a:rPr lang="en-US" altLang="ja-JP" sz="2500" b="1" dirty="0" smtClean="0">
                      <a:solidFill>
                        <a:srgbClr val="C00000"/>
                      </a:solidFill>
                      <a:effectLst>
                        <a:outerShdw blurRad="38100" dist="38100" dir="2700000" algn="tl">
                          <a:srgbClr val="C0C0C0"/>
                        </a:outerShdw>
                      </a:effectLst>
                      <a:latin typeface="Arial" charset="0"/>
                      <a:ea typeface="ＭＳ Ｐゴシック" pitchFamily="50" charset="-128"/>
                      <a:cs typeface="+mn-cs"/>
                    </a:rPr>
                    <a:t>GC/LC+HRTOFMS</a:t>
                  </a:r>
                  <a:r>
                    <a:rPr lang="ja-JP" altLang="en-US" sz="2500" b="1" dirty="0" smtClean="0">
                      <a:solidFill>
                        <a:srgbClr val="C00000"/>
                      </a:solidFill>
                      <a:effectLst>
                        <a:outerShdw blurRad="38100" dist="38100" dir="2700000" algn="tl">
                          <a:srgbClr val="C0C0C0"/>
                        </a:outerShdw>
                      </a:effectLst>
                      <a:latin typeface="Arial" charset="0"/>
                      <a:ea typeface="ＭＳ Ｐゴシック" pitchFamily="50" charset="-128"/>
                      <a:cs typeface="+mn-cs"/>
                    </a:rPr>
                    <a:t>測定</a:t>
                  </a:r>
                  <a:endParaRPr lang="en-US" altLang="ja-JP" sz="2500" b="1" dirty="0">
                    <a:solidFill>
                      <a:srgbClr val="C00000"/>
                    </a:solidFill>
                    <a:effectLst>
                      <a:outerShdw blurRad="38100" dist="38100" dir="2700000" algn="tl">
                        <a:srgbClr val="C0C0C0"/>
                      </a:outerShdw>
                    </a:effectLst>
                    <a:latin typeface="Arial" charset="0"/>
                    <a:ea typeface="ＭＳ Ｐゴシック" pitchFamily="50" charset="-128"/>
                    <a:cs typeface="+mn-cs"/>
                  </a:endParaRPr>
                </a:p>
              </p:txBody>
            </p:sp>
          </p:grpSp>
          <p:sp>
            <p:nvSpPr>
              <p:cNvPr id="29" name="円/楕円 28"/>
              <p:cNvSpPr/>
              <p:nvPr/>
            </p:nvSpPr>
            <p:spPr>
              <a:xfrm>
                <a:off x="5333221" y="4098653"/>
                <a:ext cx="2326341" cy="14003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3" name="Text Box 8"/>
          <p:cNvSpPr txBox="1">
            <a:spLocks noChangeArrowheads="1"/>
          </p:cNvSpPr>
          <p:nvPr/>
        </p:nvSpPr>
        <p:spPr bwMode="auto">
          <a:xfrm>
            <a:off x="818866" y="6211217"/>
            <a:ext cx="7445203" cy="468764"/>
          </a:xfrm>
          <a:prstGeom prst="rect">
            <a:avLst/>
          </a:prstGeom>
          <a:solidFill>
            <a:srgbClr val="000000">
              <a:alpha val="69804"/>
            </a:srgbClr>
          </a:solidFill>
          <a:ln w="9525">
            <a:noFill/>
            <a:round/>
            <a:headEnd/>
            <a:tailEnd/>
          </a:ln>
        </p:spPr>
        <p:txBody>
          <a:bodyPr wrap="square" lIns="0" tIns="0" rIns="0" bIns="0"/>
          <a:lstStyle/>
          <a:p>
            <a:pPr algn="ctr">
              <a:lnSpc>
                <a:spcPct val="110000"/>
              </a:lnSpc>
              <a:tabLst>
                <a:tab pos="723900" algn="l"/>
                <a:tab pos="1447800" algn="l"/>
              </a:tabLst>
              <a:defRPr/>
            </a:pPr>
            <a:r>
              <a:rPr kumimoji="0" lang="ja-JP" altLang="en-US"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潜在的なハザード含む化学汚染の全体像の把握・解明</a:t>
            </a:r>
            <a:endParaRPr kumimoji="0" lang="en-US" altLang="ja-JP" b="1"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909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livedoor.blogimg.jp/seulacompany/imgs/f/b/fb49ac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0131" y="2168413"/>
            <a:ext cx="4648200" cy="30670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327728" y="1035649"/>
            <a:ext cx="8514271" cy="418953"/>
          </a:xfrm>
          <a:prstGeom prst="rect">
            <a:avLst/>
          </a:prstGeom>
          <a:noFill/>
          <a:ln w="9525">
            <a:noFill/>
            <a:round/>
            <a:headEnd/>
            <a:tailEnd/>
          </a:ln>
        </p:spPr>
        <p:txBody>
          <a:bodyPr wrap="square" lIns="0" tIns="0" rIns="0" bIns="0"/>
          <a:lstStyle/>
          <a:p>
            <a:pPr>
              <a:tabLst>
                <a:tab pos="723900" algn="l"/>
                <a:tab pos="1447800" algn="l"/>
              </a:tabLst>
              <a:defRPr/>
            </a:pPr>
            <a:r>
              <a:rPr kumimoji="0" lang="ja-JP" altLang="en-US" sz="2800" b="1" dirty="0" smtClean="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“この時代に生きる私達は、自然に向き合う必要がある”</a:t>
            </a:r>
            <a:r>
              <a:rPr kumimoji="0" lang="en-US" altLang="ja-JP" sz="2800" b="1" dirty="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
            </a:r>
            <a:br>
              <a:rPr kumimoji="0" lang="en-US" altLang="ja-JP" sz="2800" b="1" dirty="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br>
            <a:r>
              <a:rPr kumimoji="0" lang="en-US" altLang="ja-JP" sz="2800" b="1" dirty="0" smtClean="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                                                       </a:t>
            </a:r>
            <a:r>
              <a:rPr kumimoji="0" lang="ja-JP" altLang="en-US" sz="2000" b="1" dirty="0" smtClean="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a:t>
            </a:r>
            <a:r>
              <a:rPr kumimoji="0" lang="en-US" altLang="ja-JP" sz="2000" b="1" dirty="0" smtClean="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Rachel Carson</a:t>
            </a:r>
            <a:r>
              <a:rPr kumimoji="0" lang="ja-JP" altLang="en-US" sz="2000" b="1" dirty="0" smtClean="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a:t>
            </a:r>
            <a:endParaRPr kumimoji="0" lang="en-US" altLang="ja-JP" sz="2000" b="1" dirty="0" smtClean="0">
              <a:solidFill>
                <a:srgbClr val="FFFF00"/>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endParaRPr>
          </a:p>
        </p:txBody>
      </p:sp>
    </p:spTree>
    <p:extLst>
      <p:ext uri="{BB962C8B-B14F-4D97-AF65-F5344CB8AC3E}">
        <p14:creationId xmlns:p14="http://schemas.microsoft.com/office/powerpoint/2010/main" val="6496718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441450" y="254000"/>
            <a:ext cx="6488113" cy="482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nSpc>
                <a:spcPct val="80000"/>
              </a:lnSpc>
            </a:pPr>
            <a:r>
              <a:rPr kumimoji="0" lang="ja-JP" altLang="en-US" sz="3200" b="1">
                <a:solidFill>
                  <a:srgbClr val="00FF00"/>
                </a:solidFill>
                <a:latin typeface="Helvetica" charset="0"/>
              </a:rPr>
              <a:t>水棲高等動物に見られる様々な異常</a:t>
            </a:r>
          </a:p>
        </p:txBody>
      </p:sp>
      <p:pic>
        <p:nvPicPr>
          <p:cNvPr id="23555" name="Picture 3" descr="名称未設定-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3013" y="882650"/>
            <a:ext cx="32416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名称未設定-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3" y="3517900"/>
            <a:ext cx="23812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名称未設定-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7325" y="3729038"/>
            <a:ext cx="190182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名称未設定-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4425" y="1016000"/>
            <a:ext cx="329882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838" y="3749675"/>
            <a:ext cx="4348162"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477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476375" y="1954213"/>
            <a:ext cx="6181725" cy="37957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solidFill>
                <a:srgbClr val="000000"/>
              </a:solidFill>
            </a:endParaRPr>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166"/>
          <a:stretch>
            <a:fillRect/>
          </a:stretch>
        </p:blipFill>
        <p:spPr bwMode="auto">
          <a:xfrm>
            <a:off x="1476375" y="1954213"/>
            <a:ext cx="6181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166"/>
          <a:stretch>
            <a:fillRect/>
          </a:stretch>
        </p:blipFill>
        <p:spPr bwMode="auto">
          <a:xfrm>
            <a:off x="1476375" y="2643188"/>
            <a:ext cx="61817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r="166"/>
          <a:stretch>
            <a:fillRect/>
          </a:stretch>
        </p:blipFill>
        <p:spPr bwMode="auto">
          <a:xfrm>
            <a:off x="1476375" y="3330575"/>
            <a:ext cx="61817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r="166"/>
          <a:stretch>
            <a:fillRect/>
          </a:stretch>
        </p:blipFill>
        <p:spPr bwMode="auto">
          <a:xfrm>
            <a:off x="1476375" y="4019550"/>
            <a:ext cx="61817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r="166"/>
          <a:stretch>
            <a:fillRect/>
          </a:stretch>
        </p:blipFill>
        <p:spPr bwMode="auto">
          <a:xfrm>
            <a:off x="1476375" y="4706938"/>
            <a:ext cx="61817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r="166"/>
          <a:stretch>
            <a:fillRect/>
          </a:stretch>
        </p:blipFill>
        <p:spPr bwMode="auto">
          <a:xfrm>
            <a:off x="1476375" y="5394325"/>
            <a:ext cx="6181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Oval 9"/>
          <p:cNvSpPr>
            <a:spLocks noChangeArrowheads="1"/>
          </p:cNvSpPr>
          <p:nvPr/>
        </p:nvSpPr>
        <p:spPr bwMode="auto">
          <a:xfrm>
            <a:off x="6145213" y="2643188"/>
            <a:ext cx="355600" cy="390525"/>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86" name="Line 10"/>
          <p:cNvSpPr>
            <a:spLocks noChangeShapeType="1"/>
          </p:cNvSpPr>
          <p:nvPr/>
        </p:nvSpPr>
        <p:spPr bwMode="auto">
          <a:xfrm flipV="1">
            <a:off x="6472238" y="1685925"/>
            <a:ext cx="1619250" cy="1079500"/>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87" name="Oval 11"/>
          <p:cNvSpPr>
            <a:spLocks noChangeArrowheads="1"/>
          </p:cNvSpPr>
          <p:nvPr/>
        </p:nvSpPr>
        <p:spPr bwMode="auto">
          <a:xfrm>
            <a:off x="4310063" y="2573338"/>
            <a:ext cx="539750" cy="539750"/>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88" name="Line 12"/>
          <p:cNvSpPr>
            <a:spLocks noChangeShapeType="1"/>
          </p:cNvSpPr>
          <p:nvPr/>
        </p:nvSpPr>
        <p:spPr bwMode="auto">
          <a:xfrm flipV="1">
            <a:off x="4694238" y="1436688"/>
            <a:ext cx="608012" cy="1149350"/>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89" name="Oval 13"/>
          <p:cNvSpPr>
            <a:spLocks noChangeArrowheads="1"/>
          </p:cNvSpPr>
          <p:nvPr/>
        </p:nvSpPr>
        <p:spPr bwMode="auto">
          <a:xfrm>
            <a:off x="3151188" y="3055938"/>
            <a:ext cx="276225" cy="287337"/>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90" name="Line 14"/>
          <p:cNvSpPr>
            <a:spLocks noChangeShapeType="1"/>
          </p:cNvSpPr>
          <p:nvPr/>
        </p:nvSpPr>
        <p:spPr bwMode="auto">
          <a:xfrm flipH="1" flipV="1">
            <a:off x="2535238" y="1436688"/>
            <a:ext cx="690562" cy="1641475"/>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91" name="Oval 15"/>
          <p:cNvSpPr>
            <a:spLocks noChangeArrowheads="1"/>
          </p:cNvSpPr>
          <p:nvPr/>
        </p:nvSpPr>
        <p:spPr bwMode="auto">
          <a:xfrm>
            <a:off x="4733925" y="3043238"/>
            <a:ext cx="322263" cy="357187"/>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92" name="Line 16"/>
          <p:cNvSpPr>
            <a:spLocks noChangeShapeType="1"/>
          </p:cNvSpPr>
          <p:nvPr/>
        </p:nvSpPr>
        <p:spPr bwMode="auto">
          <a:xfrm flipV="1">
            <a:off x="5038725" y="1436688"/>
            <a:ext cx="1857375" cy="1652587"/>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93" name="Oval 17"/>
          <p:cNvSpPr>
            <a:spLocks noChangeArrowheads="1"/>
          </p:cNvSpPr>
          <p:nvPr/>
        </p:nvSpPr>
        <p:spPr bwMode="auto">
          <a:xfrm>
            <a:off x="2749550" y="3409950"/>
            <a:ext cx="230188" cy="230188"/>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94" name="Line 18"/>
          <p:cNvSpPr>
            <a:spLocks noChangeShapeType="1"/>
          </p:cNvSpPr>
          <p:nvPr/>
        </p:nvSpPr>
        <p:spPr bwMode="auto">
          <a:xfrm flipH="1" flipV="1">
            <a:off x="1038225" y="3148013"/>
            <a:ext cx="1697038" cy="366712"/>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95" name="Oval 19"/>
          <p:cNvSpPr>
            <a:spLocks noChangeArrowheads="1"/>
          </p:cNvSpPr>
          <p:nvPr/>
        </p:nvSpPr>
        <p:spPr bwMode="auto">
          <a:xfrm>
            <a:off x="3013075" y="3341688"/>
            <a:ext cx="173038" cy="173037"/>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96" name="Line 20"/>
          <p:cNvSpPr>
            <a:spLocks noChangeShapeType="1"/>
          </p:cNvSpPr>
          <p:nvPr/>
        </p:nvSpPr>
        <p:spPr bwMode="auto">
          <a:xfrm flipH="1" flipV="1">
            <a:off x="1355725" y="1747838"/>
            <a:ext cx="1681163" cy="1617662"/>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97" name="Oval 21"/>
          <p:cNvSpPr>
            <a:spLocks noChangeArrowheads="1"/>
          </p:cNvSpPr>
          <p:nvPr/>
        </p:nvSpPr>
        <p:spPr bwMode="auto">
          <a:xfrm>
            <a:off x="4286250" y="3192463"/>
            <a:ext cx="173038" cy="184150"/>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598" name="Line 22"/>
          <p:cNvSpPr>
            <a:spLocks noChangeShapeType="1"/>
          </p:cNvSpPr>
          <p:nvPr/>
        </p:nvSpPr>
        <p:spPr bwMode="auto">
          <a:xfrm flipH="1" flipV="1">
            <a:off x="3811588" y="1436688"/>
            <a:ext cx="515937" cy="1779587"/>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599" name="Oval 23"/>
          <p:cNvSpPr>
            <a:spLocks noChangeArrowheads="1"/>
          </p:cNvSpPr>
          <p:nvPr/>
        </p:nvSpPr>
        <p:spPr bwMode="auto">
          <a:xfrm>
            <a:off x="4505325" y="3181350"/>
            <a:ext cx="171450" cy="184150"/>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600" name="Line 24"/>
          <p:cNvSpPr>
            <a:spLocks noChangeShapeType="1"/>
          </p:cNvSpPr>
          <p:nvPr/>
        </p:nvSpPr>
        <p:spPr bwMode="auto">
          <a:xfrm flipH="1" flipV="1">
            <a:off x="4619625" y="3387725"/>
            <a:ext cx="114300" cy="390525"/>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601" name="Line 25"/>
          <p:cNvSpPr>
            <a:spLocks noChangeShapeType="1"/>
          </p:cNvSpPr>
          <p:nvPr/>
        </p:nvSpPr>
        <p:spPr bwMode="auto">
          <a:xfrm flipV="1">
            <a:off x="1073150" y="3778250"/>
            <a:ext cx="3660775" cy="263525"/>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602" name="AutoShape 26"/>
          <p:cNvSpPr>
            <a:spLocks noChangeArrowheads="1"/>
          </p:cNvSpPr>
          <p:nvPr/>
        </p:nvSpPr>
        <p:spPr bwMode="auto">
          <a:xfrm>
            <a:off x="130175" y="1436688"/>
            <a:ext cx="1219200" cy="654050"/>
          </a:xfrm>
          <a:prstGeom prst="roundRect">
            <a:avLst>
              <a:gd name="adj" fmla="val 10843"/>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1987/88</a:t>
            </a:r>
            <a:endParaRPr lang="en-US" altLang="ja-JP" b="1">
              <a:solidFill>
                <a:srgbClr val="000000"/>
              </a:solidFill>
            </a:endParaRPr>
          </a:p>
          <a:p>
            <a:pPr algn="ctr"/>
            <a:r>
              <a:rPr lang="ja-JP" altLang="en-US" sz="1100" b="1">
                <a:solidFill>
                  <a:srgbClr val="FFFF33"/>
                </a:solidFill>
                <a:latin typeface="System" charset="-128"/>
                <a:ea typeface="System" charset="-128"/>
              </a:rPr>
              <a:t>バンドウイルカ</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=2,500</a:t>
            </a:r>
            <a:endParaRPr lang="en-US" altLang="ja-JP" sz="1100" b="1">
              <a:solidFill>
                <a:srgbClr val="FFFF33"/>
              </a:solidFill>
              <a:latin typeface="System" charset="-128"/>
              <a:ea typeface="System" charset="-128"/>
            </a:endParaRPr>
          </a:p>
        </p:txBody>
      </p:sp>
      <p:sp>
        <p:nvSpPr>
          <p:cNvPr id="24603" name="AutoShape 27"/>
          <p:cNvSpPr>
            <a:spLocks noChangeArrowheads="1"/>
          </p:cNvSpPr>
          <p:nvPr/>
        </p:nvSpPr>
        <p:spPr bwMode="auto">
          <a:xfrm>
            <a:off x="3416300" y="1022350"/>
            <a:ext cx="946150" cy="663575"/>
          </a:xfrm>
          <a:prstGeom prst="roundRect">
            <a:avLst>
              <a:gd name="adj" fmla="val 13042"/>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1990</a:t>
            </a:r>
          </a:p>
          <a:p>
            <a:pPr algn="ctr"/>
            <a:r>
              <a:rPr lang="ja-JP" altLang="en-US" sz="1100" b="1">
                <a:solidFill>
                  <a:srgbClr val="FFFF33"/>
                </a:solidFill>
                <a:latin typeface="System" charset="-128"/>
                <a:ea typeface="System" charset="-128"/>
              </a:rPr>
              <a:t>スジイルカ</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=7,000</a:t>
            </a:r>
            <a:endParaRPr lang="en-US" altLang="ja-JP" b="1">
              <a:solidFill>
                <a:srgbClr val="000000"/>
              </a:solidFill>
            </a:endParaRPr>
          </a:p>
        </p:txBody>
      </p:sp>
      <p:sp>
        <p:nvSpPr>
          <p:cNvPr id="24604" name="AutoShape 28"/>
          <p:cNvSpPr>
            <a:spLocks noChangeArrowheads="1"/>
          </p:cNvSpPr>
          <p:nvPr/>
        </p:nvSpPr>
        <p:spPr bwMode="auto">
          <a:xfrm>
            <a:off x="6127750" y="1022350"/>
            <a:ext cx="1082675" cy="657225"/>
          </a:xfrm>
          <a:prstGeom prst="roundRect">
            <a:avLst>
              <a:gd name="adj" fmla="val 11690"/>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1989/90</a:t>
            </a:r>
            <a:endParaRPr lang="en-US" altLang="ja-JP" sz="1100" b="1">
              <a:solidFill>
                <a:srgbClr val="FFFF33"/>
              </a:solidFill>
              <a:latin typeface="System" charset="-128"/>
              <a:ea typeface="System" charset="-128"/>
            </a:endParaRPr>
          </a:p>
          <a:p>
            <a:pPr algn="ctr"/>
            <a:r>
              <a:rPr lang="ja-JP" altLang="en-US" sz="1100" b="1">
                <a:solidFill>
                  <a:srgbClr val="FFFF33"/>
                </a:solidFill>
                <a:latin typeface="System" charset="-128"/>
                <a:ea typeface="System" charset="-128"/>
              </a:rPr>
              <a:t>ネズミイルカ</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=400</a:t>
            </a:r>
            <a:endParaRPr lang="en-US" altLang="ja-JP" b="1">
              <a:solidFill>
                <a:srgbClr val="000000"/>
              </a:solidFill>
            </a:endParaRPr>
          </a:p>
        </p:txBody>
      </p:sp>
      <p:sp>
        <p:nvSpPr>
          <p:cNvPr id="24605" name="AutoShape 29"/>
          <p:cNvSpPr>
            <a:spLocks noChangeArrowheads="1"/>
          </p:cNvSpPr>
          <p:nvPr/>
        </p:nvSpPr>
        <p:spPr bwMode="auto">
          <a:xfrm>
            <a:off x="4560888" y="1022350"/>
            <a:ext cx="1368425" cy="663575"/>
          </a:xfrm>
          <a:prstGeom prst="roundRect">
            <a:avLst>
              <a:gd name="adj" fmla="val 13042"/>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1988</a:t>
            </a:r>
          </a:p>
          <a:p>
            <a:pPr algn="ctr"/>
            <a:r>
              <a:rPr lang="ja-JP" altLang="en-US" sz="1100" b="1">
                <a:solidFill>
                  <a:srgbClr val="FFFF33"/>
                </a:solidFill>
                <a:latin typeface="System" charset="-128"/>
                <a:ea typeface="System" charset="-128"/>
              </a:rPr>
              <a:t>ゼニガタアザラシ</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=18,000</a:t>
            </a:r>
            <a:endParaRPr lang="en-US" altLang="ja-JP" b="1">
              <a:solidFill>
                <a:srgbClr val="000000"/>
              </a:solidFill>
            </a:endParaRPr>
          </a:p>
        </p:txBody>
      </p:sp>
      <p:sp>
        <p:nvSpPr>
          <p:cNvPr id="24606" name="AutoShape 30"/>
          <p:cNvSpPr>
            <a:spLocks noChangeArrowheads="1"/>
          </p:cNvSpPr>
          <p:nvPr/>
        </p:nvSpPr>
        <p:spPr bwMode="auto">
          <a:xfrm>
            <a:off x="1851025" y="1022350"/>
            <a:ext cx="1368425" cy="663575"/>
          </a:xfrm>
          <a:prstGeom prst="roundRect">
            <a:avLst>
              <a:gd name="adj" fmla="val 13042"/>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1979/80</a:t>
            </a:r>
            <a:endParaRPr lang="en-US" altLang="ja-JP" b="1">
              <a:solidFill>
                <a:srgbClr val="000000"/>
              </a:solidFill>
            </a:endParaRPr>
          </a:p>
          <a:p>
            <a:pPr algn="ctr"/>
            <a:r>
              <a:rPr lang="ja-JP" altLang="en-US" sz="1100" b="1">
                <a:solidFill>
                  <a:srgbClr val="FFFF33"/>
                </a:solidFill>
                <a:latin typeface="System" charset="-128"/>
                <a:ea typeface="System" charset="-128"/>
              </a:rPr>
              <a:t>ゼニガタアザラシ</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=500</a:t>
            </a:r>
            <a:endParaRPr lang="en-US" altLang="ja-JP" b="1">
              <a:solidFill>
                <a:srgbClr val="000000"/>
              </a:solidFill>
            </a:endParaRPr>
          </a:p>
        </p:txBody>
      </p:sp>
      <p:sp>
        <p:nvSpPr>
          <p:cNvPr id="24607" name="AutoShape 31"/>
          <p:cNvSpPr>
            <a:spLocks noChangeArrowheads="1"/>
          </p:cNvSpPr>
          <p:nvPr/>
        </p:nvSpPr>
        <p:spPr bwMode="auto">
          <a:xfrm>
            <a:off x="128588" y="3771900"/>
            <a:ext cx="939800" cy="657225"/>
          </a:xfrm>
          <a:prstGeom prst="roundRect">
            <a:avLst>
              <a:gd name="adj" fmla="val 11690"/>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1991/92</a:t>
            </a:r>
            <a:endParaRPr lang="en-US" altLang="ja-JP" b="1">
              <a:solidFill>
                <a:srgbClr val="000000"/>
              </a:solidFill>
            </a:endParaRPr>
          </a:p>
          <a:p>
            <a:pPr algn="ctr"/>
            <a:r>
              <a:rPr lang="ja-JP" altLang="en-US" sz="1100" b="1">
                <a:solidFill>
                  <a:srgbClr val="FFFF33"/>
                </a:solidFill>
                <a:latin typeface="System" charset="-128"/>
                <a:ea typeface="System" charset="-128"/>
              </a:rPr>
              <a:t>スジイルカ</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a:t>
            </a:r>
            <a:endParaRPr lang="en-US" altLang="ja-JP" sz="1100" b="1">
              <a:solidFill>
                <a:srgbClr val="FFFF33"/>
              </a:solidFill>
              <a:latin typeface="System" charset="-128"/>
              <a:ea typeface="System" charset="-128"/>
            </a:endParaRPr>
          </a:p>
        </p:txBody>
      </p:sp>
      <p:sp>
        <p:nvSpPr>
          <p:cNvPr id="24608" name="AutoShape 32"/>
          <p:cNvSpPr>
            <a:spLocks noChangeArrowheads="1"/>
          </p:cNvSpPr>
          <p:nvPr/>
        </p:nvSpPr>
        <p:spPr bwMode="auto">
          <a:xfrm>
            <a:off x="130175" y="2892425"/>
            <a:ext cx="1219200" cy="654050"/>
          </a:xfrm>
          <a:prstGeom prst="roundRect">
            <a:avLst>
              <a:gd name="adj" fmla="val 10843"/>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1990</a:t>
            </a:r>
          </a:p>
          <a:p>
            <a:pPr algn="ctr"/>
            <a:r>
              <a:rPr lang="ja-JP" altLang="en-US" sz="1100" b="1">
                <a:solidFill>
                  <a:srgbClr val="FFFF33"/>
                </a:solidFill>
                <a:latin typeface="System" charset="-128"/>
                <a:ea typeface="System" charset="-128"/>
              </a:rPr>
              <a:t>バンドウイルカ</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=300</a:t>
            </a:r>
            <a:endParaRPr lang="en-US" altLang="ja-JP" sz="1100" b="1">
              <a:solidFill>
                <a:srgbClr val="FFFF33"/>
              </a:solidFill>
              <a:latin typeface="System" charset="-128"/>
              <a:ea typeface="System" charset="-128"/>
            </a:endParaRPr>
          </a:p>
        </p:txBody>
      </p:sp>
      <p:sp>
        <p:nvSpPr>
          <p:cNvPr id="24609" name="AutoShape 33"/>
          <p:cNvSpPr>
            <a:spLocks noChangeArrowheads="1"/>
          </p:cNvSpPr>
          <p:nvPr/>
        </p:nvSpPr>
        <p:spPr bwMode="auto">
          <a:xfrm>
            <a:off x="7410450" y="1022350"/>
            <a:ext cx="1368425" cy="663575"/>
          </a:xfrm>
          <a:prstGeom prst="roundRect">
            <a:avLst>
              <a:gd name="adj" fmla="val 13042"/>
            </a:avLst>
          </a:prstGeom>
          <a:solidFill>
            <a:srgbClr val="663300"/>
          </a:solidFill>
          <a:ln w="22225">
            <a:solidFill>
              <a:srgbClr val="FFFFFF"/>
            </a:solidFill>
            <a:round/>
            <a:headEnd/>
            <a:tailEnd/>
          </a:ln>
        </p:spPr>
        <p:txBody>
          <a:bodyPr wrap="none">
            <a:spAutoFit/>
          </a:bodyPr>
          <a:lstStyle/>
          <a:p>
            <a:pPr algn="ctr"/>
            <a:r>
              <a:rPr lang="en-US" altLang="ja-JP" sz="1100" b="1">
                <a:solidFill>
                  <a:srgbClr val="FFFFFF"/>
                </a:solidFill>
                <a:latin typeface="Arial" pitchFamily="34" charset="0"/>
              </a:rPr>
              <a:t>1987/88</a:t>
            </a:r>
            <a:endParaRPr lang="en-US" altLang="ja-JP" b="1">
              <a:solidFill>
                <a:srgbClr val="000000"/>
              </a:solidFill>
            </a:endParaRPr>
          </a:p>
          <a:p>
            <a:pPr algn="ctr"/>
            <a:r>
              <a:rPr lang="ja-JP" altLang="en-US" sz="1100" b="1">
                <a:solidFill>
                  <a:srgbClr val="FFFF00"/>
                </a:solidFill>
                <a:latin typeface="System" charset="-128"/>
                <a:ea typeface="System" charset="-128"/>
              </a:rPr>
              <a:t>バイカルアザラシ</a:t>
            </a:r>
          </a:p>
          <a:p>
            <a:pPr algn="ctr"/>
            <a:r>
              <a:rPr lang="en-US" altLang="ja-JP" sz="1100" b="1" i="1">
                <a:solidFill>
                  <a:srgbClr val="FFFFFF"/>
                </a:solidFill>
                <a:latin typeface="Arial" pitchFamily="34" charset="0"/>
              </a:rPr>
              <a:t>n</a:t>
            </a:r>
            <a:r>
              <a:rPr lang="en-US" altLang="ja-JP" sz="1100" b="1">
                <a:solidFill>
                  <a:srgbClr val="FFFFFF"/>
                </a:solidFill>
                <a:latin typeface="Arial" pitchFamily="34" charset="0"/>
              </a:rPr>
              <a:t>=8,000</a:t>
            </a:r>
            <a:endParaRPr lang="en-US" altLang="ja-JP" b="1">
              <a:solidFill>
                <a:srgbClr val="000000"/>
              </a:solidFill>
            </a:endParaRPr>
          </a:p>
        </p:txBody>
      </p:sp>
      <p:sp>
        <p:nvSpPr>
          <p:cNvPr id="24610" name="Rectangle 34"/>
          <p:cNvSpPr>
            <a:spLocks noChangeArrowheads="1"/>
          </p:cNvSpPr>
          <p:nvPr/>
        </p:nvSpPr>
        <p:spPr bwMode="auto">
          <a:xfrm>
            <a:off x="6896100" y="5865813"/>
            <a:ext cx="1905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ja-JP" sz="1200" b="1" dirty="0">
                <a:solidFill>
                  <a:srgbClr val="FFFFFF"/>
                </a:solidFill>
                <a:latin typeface="ＭＳ ゴシック" pitchFamily="49" charset="-128"/>
                <a:ea typeface="ＭＳ ゴシック" pitchFamily="49" charset="-128"/>
              </a:rPr>
              <a:t>Cited from Simmons (1992)</a:t>
            </a:r>
            <a:endParaRPr lang="en-US" altLang="ja-JP" sz="1200" b="1" dirty="0">
              <a:solidFill>
                <a:srgbClr val="000000"/>
              </a:solidFill>
              <a:latin typeface="ＭＳ ゴシック" pitchFamily="49" charset="-128"/>
              <a:ea typeface="ＭＳ ゴシック" pitchFamily="49" charset="-128"/>
            </a:endParaRPr>
          </a:p>
        </p:txBody>
      </p:sp>
      <p:sp>
        <p:nvSpPr>
          <p:cNvPr id="24611" name="Oval 35"/>
          <p:cNvSpPr>
            <a:spLocks noChangeArrowheads="1"/>
          </p:cNvSpPr>
          <p:nvPr/>
        </p:nvSpPr>
        <p:spPr bwMode="auto">
          <a:xfrm>
            <a:off x="5100638" y="3100388"/>
            <a:ext cx="311150" cy="333375"/>
          </a:xfrm>
          <a:prstGeom prst="ellipse">
            <a:avLst/>
          </a:prstGeom>
          <a:noFill/>
          <a:ln w="222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srgbClr val="000000"/>
              </a:solidFill>
            </a:endParaRPr>
          </a:p>
        </p:txBody>
      </p:sp>
      <p:sp>
        <p:nvSpPr>
          <p:cNvPr id="24612" name="Line 36"/>
          <p:cNvSpPr>
            <a:spLocks noChangeShapeType="1"/>
          </p:cNvSpPr>
          <p:nvPr/>
        </p:nvSpPr>
        <p:spPr bwMode="auto">
          <a:xfrm flipV="1">
            <a:off x="5399088" y="3181350"/>
            <a:ext cx="2317750" cy="138113"/>
          </a:xfrm>
          <a:prstGeom prst="line">
            <a:avLst/>
          </a:prstGeom>
          <a:noFill/>
          <a:ln w="22225">
            <a:solidFill>
              <a:srgbClr val="FF9900"/>
            </a:solidFill>
            <a:round/>
            <a:headEnd/>
            <a:tailEn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4613" name="AutoShape 37"/>
          <p:cNvSpPr>
            <a:spLocks noChangeArrowheads="1"/>
          </p:cNvSpPr>
          <p:nvPr/>
        </p:nvSpPr>
        <p:spPr bwMode="auto">
          <a:xfrm>
            <a:off x="7618413" y="2849563"/>
            <a:ext cx="1489075" cy="663575"/>
          </a:xfrm>
          <a:prstGeom prst="roundRect">
            <a:avLst>
              <a:gd name="adj" fmla="val 13042"/>
            </a:avLst>
          </a:prstGeom>
          <a:solidFill>
            <a:srgbClr val="663300"/>
          </a:solidFill>
          <a:ln w="22225">
            <a:solidFill>
              <a:srgbClr val="FFFFFF"/>
            </a:solidFill>
            <a:round/>
            <a:headEnd/>
            <a:tailEnd/>
          </a:ln>
        </p:spPr>
        <p:txBody>
          <a:bodyPr wrap="none" lIns="82800" rIns="82800">
            <a:spAutoFit/>
          </a:bodyPr>
          <a:lstStyle/>
          <a:p>
            <a:pPr algn="ctr"/>
            <a:r>
              <a:rPr lang="en-US" altLang="ja-JP" sz="1100">
                <a:solidFill>
                  <a:srgbClr val="FFFFFF"/>
                </a:solidFill>
                <a:latin typeface="ＭＳ ゴシック" pitchFamily="49" charset="-128"/>
                <a:ea typeface="ＭＳ ゴシック" pitchFamily="49" charset="-128"/>
              </a:rPr>
              <a:t>1997</a:t>
            </a:r>
          </a:p>
          <a:p>
            <a:pPr algn="ctr"/>
            <a:r>
              <a:rPr lang="ja-JP" altLang="en-US" sz="1100" b="1">
                <a:solidFill>
                  <a:srgbClr val="FFFF00"/>
                </a:solidFill>
                <a:latin typeface="ＭＳ ゴシック" pitchFamily="49" charset="-128"/>
                <a:ea typeface="ＭＳ ゴシック" pitchFamily="49" charset="-128"/>
              </a:rPr>
              <a:t>カスピカイアザラシ</a:t>
            </a:r>
          </a:p>
          <a:p>
            <a:pPr algn="ctr"/>
            <a:r>
              <a:rPr lang="en-US" altLang="ja-JP" sz="1100" i="1">
                <a:solidFill>
                  <a:srgbClr val="FFFFFF"/>
                </a:solidFill>
                <a:latin typeface="ＭＳ ゴシック" pitchFamily="49" charset="-128"/>
                <a:ea typeface="ＭＳ ゴシック" pitchFamily="49" charset="-128"/>
              </a:rPr>
              <a:t>n</a:t>
            </a:r>
            <a:r>
              <a:rPr lang="en-US" altLang="ja-JP" sz="1100">
                <a:solidFill>
                  <a:srgbClr val="FFFFFF"/>
                </a:solidFill>
                <a:latin typeface="ＭＳ ゴシック" pitchFamily="49" charset="-128"/>
                <a:ea typeface="ＭＳ ゴシック" pitchFamily="49" charset="-128"/>
              </a:rPr>
              <a:t>= &gt;1,000</a:t>
            </a:r>
            <a:endParaRPr lang="en-US" altLang="ja-JP" sz="1100">
              <a:solidFill>
                <a:srgbClr val="000000"/>
              </a:solidFill>
              <a:latin typeface="ＭＳ ゴシック" pitchFamily="49" charset="-128"/>
              <a:ea typeface="ＭＳ ゴシック" pitchFamily="49" charset="-128"/>
            </a:endParaRPr>
          </a:p>
        </p:txBody>
      </p:sp>
      <p:sp>
        <p:nvSpPr>
          <p:cNvPr id="24614" name="Rectangle 38"/>
          <p:cNvSpPr>
            <a:spLocks noGrp="1" noChangeArrowheads="1"/>
          </p:cNvSpPr>
          <p:nvPr>
            <p:ph type="title" idx="4294967295"/>
          </p:nvPr>
        </p:nvSpPr>
        <p:spPr>
          <a:xfrm>
            <a:off x="0" y="215900"/>
            <a:ext cx="9377363" cy="566738"/>
          </a:xfrm>
        </p:spPr>
        <p:txBody>
          <a:bodyPr/>
          <a:lstStyle/>
          <a:p>
            <a:pPr eaLnBrk="1" hangingPunct="1"/>
            <a:r>
              <a:rPr lang="en-US" altLang="ja-JP" sz="2800" b="1" dirty="0" smtClean="0">
                <a:solidFill>
                  <a:srgbClr val="FFFFFF"/>
                </a:solidFill>
                <a:effectLst>
                  <a:outerShdw blurRad="38100" dist="38100" dir="2700000" algn="tl">
                    <a:srgbClr val="000000">
                      <a:alpha val="43137"/>
                    </a:srgbClr>
                  </a:outerShdw>
                </a:effectLst>
              </a:rPr>
              <a:t>1980</a:t>
            </a:r>
            <a:r>
              <a:rPr lang="ja-JP" altLang="en-US" sz="2800" b="1" dirty="0" smtClean="0">
                <a:solidFill>
                  <a:srgbClr val="FFFFFF"/>
                </a:solidFill>
                <a:effectLst>
                  <a:outerShdw blurRad="38100" dist="38100" dir="2700000" algn="tl">
                    <a:srgbClr val="000000">
                      <a:alpha val="43137"/>
                    </a:srgbClr>
                  </a:outerShdw>
                </a:effectLst>
              </a:rPr>
              <a:t>年以降に発生した鯨類・鰭脚類の大量へい死事件</a:t>
            </a:r>
            <a:endParaRPr lang="ja-JP" altLang="en-US" sz="2800" b="1" dirty="0" smtClean="0">
              <a:effectLst>
                <a:outerShdw blurRad="38100" dist="38100" dir="2700000" algn="tl">
                  <a:srgbClr val="000000">
                    <a:alpha val="43137"/>
                  </a:srgbClr>
                </a:outerShdw>
              </a:effectLst>
            </a:endParaRPr>
          </a:p>
        </p:txBody>
      </p:sp>
      <p:sp>
        <p:nvSpPr>
          <p:cNvPr id="24615" name="Text Box 39"/>
          <p:cNvSpPr txBox="1">
            <a:spLocks noChangeArrowheads="1"/>
          </p:cNvSpPr>
          <p:nvPr/>
        </p:nvSpPr>
        <p:spPr bwMode="auto">
          <a:xfrm>
            <a:off x="1139412" y="6073470"/>
            <a:ext cx="6750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charset="0"/>
                <a:ea typeface="Osaka" charset="-128"/>
              </a:defRPr>
            </a:lvl1pPr>
            <a:lvl2pPr marL="742950" indent="-285750" eaLnBrk="0" hangingPunct="0">
              <a:defRPr kumimoji="1" sz="2400">
                <a:solidFill>
                  <a:schemeClr val="tx1"/>
                </a:solidFill>
                <a:latin typeface="Times" charset="0"/>
                <a:ea typeface="Osaka" charset="-128"/>
              </a:defRPr>
            </a:lvl2pPr>
            <a:lvl3pPr marL="1143000" indent="-228600" eaLnBrk="0" hangingPunct="0">
              <a:defRPr kumimoji="1" sz="2400">
                <a:solidFill>
                  <a:schemeClr val="tx1"/>
                </a:solidFill>
                <a:latin typeface="Times" charset="0"/>
                <a:ea typeface="Osaka" charset="-128"/>
              </a:defRPr>
            </a:lvl3pPr>
            <a:lvl4pPr marL="1600200" indent="-228600" eaLnBrk="0" hangingPunct="0">
              <a:defRPr kumimoji="1" sz="2400">
                <a:solidFill>
                  <a:schemeClr val="tx1"/>
                </a:solidFill>
                <a:latin typeface="Times" charset="0"/>
                <a:ea typeface="Osaka" charset="-128"/>
              </a:defRPr>
            </a:lvl4pPr>
            <a:lvl5pPr marL="2057400" indent="-228600" eaLnBrk="0" hangingPunct="0">
              <a:defRPr kumimoji="1" sz="2400">
                <a:solidFill>
                  <a:schemeClr val="tx1"/>
                </a:solidFill>
                <a:latin typeface="Times" charset="0"/>
                <a:ea typeface="Osaka" charset="-128"/>
              </a:defRPr>
            </a:lvl5pPr>
            <a:lvl6pPr marL="2514600" indent="-228600" eaLnBrk="0" fontAlgn="base" hangingPunct="0">
              <a:spcBef>
                <a:spcPct val="0"/>
              </a:spcBef>
              <a:spcAft>
                <a:spcPct val="0"/>
              </a:spcAft>
              <a:defRPr kumimoji="1" sz="2400">
                <a:solidFill>
                  <a:schemeClr val="tx1"/>
                </a:solidFill>
                <a:latin typeface="Times" charset="0"/>
                <a:ea typeface="Osaka" charset="-128"/>
              </a:defRPr>
            </a:lvl6pPr>
            <a:lvl7pPr marL="2971800" indent="-228600" eaLnBrk="0" fontAlgn="base" hangingPunct="0">
              <a:spcBef>
                <a:spcPct val="0"/>
              </a:spcBef>
              <a:spcAft>
                <a:spcPct val="0"/>
              </a:spcAft>
              <a:defRPr kumimoji="1" sz="2400">
                <a:solidFill>
                  <a:schemeClr val="tx1"/>
                </a:solidFill>
                <a:latin typeface="Times" charset="0"/>
                <a:ea typeface="Osaka" charset="-128"/>
              </a:defRPr>
            </a:lvl7pPr>
            <a:lvl8pPr marL="3429000" indent="-228600" eaLnBrk="0" fontAlgn="base" hangingPunct="0">
              <a:spcBef>
                <a:spcPct val="0"/>
              </a:spcBef>
              <a:spcAft>
                <a:spcPct val="0"/>
              </a:spcAft>
              <a:defRPr kumimoji="1" sz="2400">
                <a:solidFill>
                  <a:schemeClr val="tx1"/>
                </a:solidFill>
                <a:latin typeface="Times" charset="0"/>
                <a:ea typeface="Osaka" charset="-128"/>
              </a:defRPr>
            </a:lvl8pPr>
            <a:lvl9pPr marL="3886200" indent="-228600" eaLnBrk="0" fontAlgn="base" hangingPunct="0">
              <a:spcBef>
                <a:spcPct val="0"/>
              </a:spcBef>
              <a:spcAft>
                <a:spcPct val="0"/>
              </a:spcAft>
              <a:defRPr kumimoji="1" sz="2400">
                <a:solidFill>
                  <a:schemeClr val="tx1"/>
                </a:solidFill>
                <a:latin typeface="Times" charset="0"/>
                <a:ea typeface="Osaka" charset="-128"/>
              </a:defRPr>
            </a:lvl9pPr>
          </a:lstStyle>
          <a:p>
            <a:pPr eaLnBrk="1" hangingPunct="1"/>
            <a:r>
              <a:rPr lang="ja-JP" altLang="en-US" sz="3200" dirty="0">
                <a:solidFill>
                  <a:srgbClr val="FF3300"/>
                </a:solidFill>
                <a:effectLst>
                  <a:outerShdw blurRad="38100" dist="38100" dir="2700000" algn="tl">
                    <a:srgbClr val="000000">
                      <a:alpha val="43137"/>
                    </a:srgbClr>
                  </a:outerShdw>
                </a:effectLst>
                <a:latin typeface="HGｺﾞｼｯｸE" pitchFamily="49" charset="-128"/>
                <a:ea typeface="HGｺﾞｼｯｸE" pitchFamily="49" charset="-128"/>
              </a:rPr>
              <a:t>野生生物の異常</a:t>
            </a:r>
            <a:r>
              <a:rPr lang="ja-JP" altLang="en-US" sz="3200" dirty="0" smtClean="0">
                <a:solidFill>
                  <a:srgbClr val="FF3300"/>
                </a:solidFill>
                <a:effectLst>
                  <a:outerShdw blurRad="38100" dist="38100" dir="2700000" algn="tl">
                    <a:srgbClr val="000000">
                      <a:alpha val="43137"/>
                    </a:srgbClr>
                  </a:outerShdw>
                </a:effectLst>
                <a:latin typeface="HGｺﾞｼｯｸE" pitchFamily="49" charset="-128"/>
                <a:ea typeface="HGｺﾞｼｯｸE" pitchFamily="49" charset="-128"/>
              </a:rPr>
              <a:t>に</a:t>
            </a:r>
            <a:r>
              <a:rPr lang="en-US" altLang="ja-JP" sz="3200" dirty="0" smtClean="0">
                <a:solidFill>
                  <a:srgbClr val="FF3300"/>
                </a:solidFill>
                <a:effectLst>
                  <a:outerShdw blurRad="38100" dist="38100" dir="2700000" algn="tl">
                    <a:srgbClr val="000000">
                      <a:alpha val="43137"/>
                    </a:srgbClr>
                  </a:outerShdw>
                </a:effectLst>
                <a:latin typeface="HGｺﾞｼｯｸE" pitchFamily="49" charset="-128"/>
                <a:ea typeface="HGｺﾞｼｯｸE" pitchFamily="49" charset="-128"/>
              </a:rPr>
              <a:t>POPs</a:t>
            </a:r>
            <a:r>
              <a:rPr lang="ja-JP" altLang="en-US" sz="3200" dirty="0">
                <a:solidFill>
                  <a:srgbClr val="FF3300"/>
                </a:solidFill>
                <a:effectLst>
                  <a:outerShdw blurRad="38100" dist="38100" dir="2700000" algn="tl">
                    <a:srgbClr val="000000">
                      <a:alpha val="43137"/>
                    </a:srgbClr>
                  </a:outerShdw>
                </a:effectLst>
                <a:latin typeface="HGｺﾞｼｯｸE" pitchFamily="49" charset="-128"/>
                <a:ea typeface="HGｺﾞｼｯｸE" pitchFamily="49" charset="-128"/>
              </a:rPr>
              <a:t>の</a:t>
            </a:r>
            <a:r>
              <a:rPr lang="ja-JP" altLang="en-US" sz="3200" dirty="0" smtClean="0">
                <a:solidFill>
                  <a:srgbClr val="FF3300"/>
                </a:solidFill>
                <a:effectLst>
                  <a:outerShdw blurRad="38100" dist="38100" dir="2700000" algn="tl">
                    <a:srgbClr val="000000">
                      <a:alpha val="43137"/>
                    </a:srgbClr>
                  </a:outerShdw>
                </a:effectLst>
                <a:latin typeface="HGｺﾞｼｯｸE" pitchFamily="49" charset="-128"/>
                <a:ea typeface="HGｺﾞｼｯｸE" pitchFamily="49" charset="-128"/>
              </a:rPr>
              <a:t>影響が示唆</a:t>
            </a:r>
            <a:endParaRPr lang="ja-JP" altLang="en-US" sz="3200" dirty="0">
              <a:solidFill>
                <a:srgbClr val="FF3300"/>
              </a:solidFill>
              <a:effectLst>
                <a:outerShdw blurRad="38100" dist="38100" dir="2700000" algn="tl">
                  <a:srgbClr val="000000">
                    <a:alpha val="43137"/>
                  </a:srgbClr>
                </a:outerShdw>
              </a:effectLst>
              <a:latin typeface="HGｺﾞｼｯｸE" pitchFamily="49" charset="-128"/>
              <a:ea typeface="HGｺﾞｼｯｸE" pitchFamily="49" charset="-128"/>
            </a:endParaRPr>
          </a:p>
        </p:txBody>
      </p:sp>
    </p:spTree>
    <p:extLst>
      <p:ext uri="{BB962C8B-B14F-4D97-AF65-F5344CB8AC3E}">
        <p14:creationId xmlns:p14="http://schemas.microsoft.com/office/powerpoint/2010/main" val="4036375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1044575" y="334963"/>
            <a:ext cx="7119938" cy="1311275"/>
          </a:xfrm>
          <a:prstGeom prst="rect">
            <a:avLst/>
          </a:prstGeom>
          <a:noFill/>
          <a:ln>
            <a:noFill/>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ja-JP" altLang="en-US" sz="4300" b="1">
                <a:solidFill>
                  <a:srgbClr val="FFFF00"/>
                </a:solidFill>
                <a:latin typeface="ＭＳ ゴシック" pitchFamily="49" charset="-128"/>
                <a:ea typeface="ＭＳ ゴシック" pitchFamily="49" charset="-128"/>
              </a:rPr>
              <a:t>水棲高等動物で汚染や影響が</a:t>
            </a:r>
          </a:p>
          <a:p>
            <a:pPr algn="ctr"/>
            <a:r>
              <a:rPr lang="ja-JP" altLang="en-US" sz="4300" b="1">
                <a:solidFill>
                  <a:srgbClr val="FFFF00"/>
                </a:solidFill>
                <a:latin typeface="ＭＳ ゴシック" pitchFamily="49" charset="-128"/>
                <a:ea typeface="ＭＳ ゴシック" pitchFamily="49" charset="-128"/>
              </a:rPr>
              <a:t>顕在化する理由</a:t>
            </a:r>
          </a:p>
        </p:txBody>
      </p:sp>
      <p:sp>
        <p:nvSpPr>
          <p:cNvPr id="88067" name="Rectangle 3"/>
          <p:cNvSpPr>
            <a:spLocks noChangeArrowheads="1"/>
          </p:cNvSpPr>
          <p:nvPr/>
        </p:nvSpPr>
        <p:spPr bwMode="auto">
          <a:xfrm>
            <a:off x="5446713" y="2205038"/>
            <a:ext cx="4619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3600" b="1">
                <a:solidFill>
                  <a:srgbClr val="FFFFFF"/>
                </a:solidFill>
                <a:latin typeface="ＭＳ ゴシック" pitchFamily="49" charset="-128"/>
                <a:ea typeface="ＭＳ ゴシック" pitchFamily="49" charset="-128"/>
              </a:rPr>
              <a:t> </a:t>
            </a:r>
            <a:endParaRPr lang="en-US" altLang="ja-JP" sz="2800" baseline="30000"/>
          </a:p>
        </p:txBody>
      </p:sp>
      <p:sp>
        <p:nvSpPr>
          <p:cNvPr id="88068" name="Rectangle 4"/>
          <p:cNvSpPr>
            <a:spLocks noChangeArrowheads="1"/>
          </p:cNvSpPr>
          <p:nvPr/>
        </p:nvSpPr>
        <p:spPr bwMode="auto">
          <a:xfrm>
            <a:off x="3992563" y="4149725"/>
            <a:ext cx="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ja-JP" altLang="ja-JP" sz="2800" baseline="30000"/>
          </a:p>
        </p:txBody>
      </p:sp>
      <p:sp>
        <p:nvSpPr>
          <p:cNvPr id="88069" name="Rectangle 5"/>
          <p:cNvSpPr>
            <a:spLocks noChangeArrowheads="1"/>
          </p:cNvSpPr>
          <p:nvPr/>
        </p:nvSpPr>
        <p:spPr bwMode="auto">
          <a:xfrm>
            <a:off x="6437313" y="3005138"/>
            <a:ext cx="4619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3600" b="1">
                <a:solidFill>
                  <a:srgbClr val="FFFFFF"/>
                </a:solidFill>
                <a:latin typeface="ＭＳ ゴシック" pitchFamily="49" charset="-128"/>
                <a:ea typeface="ＭＳ ゴシック" pitchFamily="49" charset="-128"/>
              </a:rPr>
              <a:t> </a:t>
            </a:r>
            <a:endParaRPr lang="en-US" altLang="ja-JP" sz="2800" baseline="30000"/>
          </a:p>
        </p:txBody>
      </p:sp>
      <p:sp>
        <p:nvSpPr>
          <p:cNvPr id="88070" name="Rectangle 6"/>
          <p:cNvSpPr>
            <a:spLocks noChangeArrowheads="1"/>
          </p:cNvSpPr>
          <p:nvPr/>
        </p:nvSpPr>
        <p:spPr bwMode="auto">
          <a:xfrm>
            <a:off x="5446713" y="3806825"/>
            <a:ext cx="4619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3600" b="1">
                <a:solidFill>
                  <a:srgbClr val="FFFFFF"/>
                </a:solidFill>
                <a:latin typeface="ＭＳ ゴシック" pitchFamily="49" charset="-128"/>
                <a:ea typeface="ＭＳ ゴシック" pitchFamily="49" charset="-128"/>
              </a:rPr>
              <a:t> </a:t>
            </a:r>
            <a:endParaRPr lang="en-US" altLang="ja-JP" sz="2800" baseline="30000"/>
          </a:p>
        </p:txBody>
      </p:sp>
      <p:sp>
        <p:nvSpPr>
          <p:cNvPr id="88071" name="Rectangle 7"/>
          <p:cNvSpPr>
            <a:spLocks noChangeArrowheads="1"/>
          </p:cNvSpPr>
          <p:nvPr/>
        </p:nvSpPr>
        <p:spPr bwMode="auto">
          <a:xfrm>
            <a:off x="6932613" y="4606925"/>
            <a:ext cx="4619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ja-JP" sz="3600" b="1">
                <a:solidFill>
                  <a:srgbClr val="FFFFFF"/>
                </a:solidFill>
                <a:latin typeface="ＭＳ ゴシック" pitchFamily="49" charset="-128"/>
                <a:ea typeface="ＭＳ ゴシック" pitchFamily="49" charset="-128"/>
              </a:rPr>
              <a:t> </a:t>
            </a:r>
            <a:endParaRPr lang="en-US" altLang="ja-JP" sz="2800" baseline="30000"/>
          </a:p>
        </p:txBody>
      </p:sp>
      <p:sp>
        <p:nvSpPr>
          <p:cNvPr id="88072" name="Rectangle 8"/>
          <p:cNvSpPr>
            <a:spLocks noChangeArrowheads="1"/>
          </p:cNvSpPr>
          <p:nvPr/>
        </p:nvSpPr>
        <p:spPr bwMode="auto">
          <a:xfrm>
            <a:off x="549275" y="3729038"/>
            <a:ext cx="79835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b="1">
                <a:solidFill>
                  <a:schemeClr val="bg1"/>
                </a:solidFill>
                <a:effectLst>
                  <a:outerShdw blurRad="38100" dist="38100" dir="2700000" algn="tl">
                    <a:srgbClr val="000000"/>
                  </a:outerShdw>
                </a:effectLst>
                <a:latin typeface="ＭＳ ゴシック" pitchFamily="49" charset="-128"/>
                <a:ea typeface="ＭＳ ゴシック" pitchFamily="49" charset="-128"/>
              </a:rPr>
              <a:t>・食物連鎖の高次生物（高濃度蓄積）</a:t>
            </a:r>
          </a:p>
        </p:txBody>
      </p:sp>
      <p:sp>
        <p:nvSpPr>
          <p:cNvPr id="88073" name="Rectangle 9"/>
          <p:cNvSpPr>
            <a:spLocks noChangeArrowheads="1"/>
          </p:cNvSpPr>
          <p:nvPr/>
        </p:nvSpPr>
        <p:spPr bwMode="auto">
          <a:xfrm>
            <a:off x="549275" y="4922838"/>
            <a:ext cx="568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b="1" dirty="0">
                <a:solidFill>
                  <a:schemeClr val="hlink"/>
                </a:solidFill>
                <a:effectLst>
                  <a:outerShdw blurRad="38100" dist="38100" dir="2700000" algn="tl">
                    <a:srgbClr val="000000"/>
                  </a:outerShdw>
                </a:effectLst>
                <a:latin typeface="ＭＳ ゴシック" pitchFamily="49" charset="-128"/>
                <a:ea typeface="ＭＳ ゴシック" pitchFamily="49" charset="-128"/>
              </a:rPr>
              <a:t>・</a:t>
            </a:r>
            <a:r>
              <a:rPr lang="ja-JP" altLang="en-US" sz="36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特異な生体機能・感受性</a:t>
            </a:r>
          </a:p>
        </p:txBody>
      </p:sp>
      <p:sp>
        <p:nvSpPr>
          <p:cNvPr id="88074" name="Rectangle 10"/>
          <p:cNvSpPr>
            <a:spLocks noChangeArrowheads="1"/>
          </p:cNvSpPr>
          <p:nvPr/>
        </p:nvSpPr>
        <p:spPr bwMode="auto">
          <a:xfrm>
            <a:off x="549275" y="2109788"/>
            <a:ext cx="70659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36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a:t>
            </a:r>
            <a:r>
              <a:rPr lang="ja-JP" altLang="en-US" sz="3600" b="1" dirty="0" smtClean="0">
                <a:solidFill>
                  <a:schemeClr val="bg1"/>
                </a:solidFill>
                <a:effectLst>
                  <a:outerShdw blurRad="38100" dist="38100" dir="2700000" algn="tl">
                    <a:srgbClr val="000000"/>
                  </a:outerShdw>
                </a:effectLst>
                <a:latin typeface="ＭＳ ゴシック" pitchFamily="49" charset="-128"/>
                <a:ea typeface="ＭＳ ゴシック" pitchFamily="49" charset="-128"/>
              </a:rPr>
              <a:t>水圏</a:t>
            </a:r>
            <a:r>
              <a:rPr lang="ja-JP" altLang="en-US" sz="36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a:t>
            </a:r>
            <a:r>
              <a:rPr lang="ja-JP" altLang="en-US" sz="3600" b="1" dirty="0" smtClean="0">
                <a:solidFill>
                  <a:schemeClr val="bg1"/>
                </a:solidFill>
                <a:effectLst>
                  <a:outerShdw blurRad="38100" dist="38100" dir="2700000" algn="tl">
                    <a:srgbClr val="000000"/>
                  </a:outerShdw>
                </a:effectLst>
                <a:latin typeface="ＭＳ ゴシック" pitchFamily="49" charset="-128"/>
                <a:ea typeface="ＭＳ ゴシック" pitchFamily="49" charset="-128"/>
              </a:rPr>
              <a:t>海洋生態</a:t>
            </a:r>
            <a:r>
              <a:rPr lang="ja-JP" altLang="en-US" sz="36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系</a:t>
            </a:r>
          </a:p>
          <a:p>
            <a:r>
              <a:rPr lang="ja-JP" altLang="en-US" sz="3600" b="1" dirty="0">
                <a:solidFill>
                  <a:schemeClr val="bg1"/>
                </a:solidFill>
                <a:effectLst>
                  <a:outerShdw blurRad="38100" dist="38100" dir="2700000" algn="tl">
                    <a:srgbClr val="000000"/>
                  </a:outerShdw>
                </a:effectLst>
                <a:latin typeface="ＭＳ ゴシック" pitchFamily="49" charset="-128"/>
                <a:ea typeface="ＭＳ ゴシック" pitchFamily="49" charset="-128"/>
              </a:rPr>
              <a:t>　　⇒　残留性有害物質の溜り場</a:t>
            </a:r>
          </a:p>
        </p:txBody>
      </p:sp>
    </p:spTree>
    <p:extLst>
      <p:ext uri="{BB962C8B-B14F-4D97-AF65-F5344CB8AC3E}">
        <p14:creationId xmlns:p14="http://schemas.microsoft.com/office/powerpoint/2010/main" val="3942614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20020506完成Sheet-09">
  <a:themeElements>
    <a:clrScheme name="20020506完成Sheet-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20020506完成Sheet-09">
      <a:majorFont>
        <a:latin typeface="ＭＳ ゴシック"/>
        <a:ea typeface="ＭＳ ゴシック"/>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20506完成Sheet-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20506完成Sheet-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20506完成Sheet-0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20506完成Sheet-0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20506完成Sheet-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20506完成Sheet-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20506完成Sheet-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標準デザイン">
  <a:themeElements>
    <a:clrScheme name="">
      <a:dk1>
        <a:srgbClr val="808080"/>
      </a:dk1>
      <a:lt1>
        <a:srgbClr val="FFFFFF"/>
      </a:lt1>
      <a:dk2>
        <a:srgbClr val="003366"/>
      </a:dk2>
      <a:lt2>
        <a:srgbClr val="FFFF00"/>
      </a:lt2>
      <a:accent1>
        <a:srgbClr val="000000"/>
      </a:accent1>
      <a:accent2>
        <a:srgbClr val="FF0066"/>
      </a:accent2>
      <a:accent3>
        <a:srgbClr val="AAADB8"/>
      </a:accent3>
      <a:accent4>
        <a:srgbClr val="DADADA"/>
      </a:accent4>
      <a:accent5>
        <a:srgbClr val="AAAAAA"/>
      </a:accent5>
      <a:accent6>
        <a:srgbClr val="E7005C"/>
      </a:accent6>
      <a:hlink>
        <a:srgbClr val="0066FF"/>
      </a:hlink>
      <a:folHlink>
        <a:srgbClr val="00CC66"/>
      </a:folHlink>
    </a:clrScheme>
    <a:fontScheme name="3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alpha val="50000"/>
          </a:srgb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Times" charset="0"/>
            <a:ea typeface="Osaka" charset="-128"/>
          </a:defRPr>
        </a:defPPr>
      </a:lstStyle>
    </a:spDef>
    <a:lnDef>
      <a:spPr bwMode="auto">
        <a:xfrm>
          <a:off x="0" y="0"/>
          <a:ext cx="1" cy="1"/>
        </a:xfrm>
        <a:custGeom>
          <a:avLst/>
          <a:gdLst/>
          <a:ahLst/>
          <a:cxnLst/>
          <a:rect l="0" t="0" r="0" b="0"/>
          <a:pathLst/>
        </a:custGeom>
        <a:solidFill>
          <a:srgbClr val="00FFFF">
            <a:alpha val="50000"/>
          </a:srgb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alpha val="50000"/>
          </a:srgb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Times" charset="0"/>
            <a:ea typeface="Osaka" charset="-128"/>
          </a:defRPr>
        </a:defPPr>
      </a:lstStyle>
    </a:spDef>
    <a:lnDef>
      <a:spPr bwMode="auto">
        <a:xfrm>
          <a:off x="0" y="0"/>
          <a:ext cx="1" cy="1"/>
        </a:xfrm>
        <a:custGeom>
          <a:avLst/>
          <a:gdLst/>
          <a:ahLst/>
          <a:cxnLst/>
          <a:rect l="0" t="0" r="0" b="0"/>
          <a:pathLst/>
        </a:custGeom>
        <a:solidFill>
          <a:srgbClr val="00FFFF">
            <a:alpha val="50000"/>
          </a:srgb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Times" charset="0"/>
            <a:ea typeface="Osaka" charset="-128"/>
          </a:defRPr>
        </a:defPPr>
      </a:lstStyle>
    </a:lnDef>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1_標準デザイン">
  <a:themeElements>
    <a:clrScheme name="">
      <a:dk1>
        <a:srgbClr val="000000"/>
      </a:dk1>
      <a:lt1>
        <a:srgbClr val="FFFFFF"/>
      </a:lt1>
      <a:dk2>
        <a:srgbClr val="0066FF"/>
      </a:dk2>
      <a:lt2>
        <a:srgbClr val="FFFF00"/>
      </a:lt2>
      <a:accent1>
        <a:srgbClr val="FF9900"/>
      </a:accent1>
      <a:accent2>
        <a:srgbClr val="00FFFF"/>
      </a:accent2>
      <a:accent3>
        <a:srgbClr val="AAB8FF"/>
      </a:accent3>
      <a:accent4>
        <a:srgbClr val="DADADA"/>
      </a:accent4>
      <a:accent5>
        <a:srgbClr val="FFCAAA"/>
      </a:accent5>
      <a:accent6>
        <a:srgbClr val="00E7E7"/>
      </a:accent6>
      <a:hlink>
        <a:srgbClr val="FF0000"/>
      </a:hlink>
      <a:folHlink>
        <a:srgbClr val="969696"/>
      </a:folHlink>
    </a:clrScheme>
    <a:fontScheme name="5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標準デザイン">
  <a:themeElements>
    <a:clrScheme name="6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6_標準デザイン">
  <a:themeElements>
    <a:clrScheme name="4_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標準デザイン">
      <a:majorFont>
        <a:latin typeface="Times"/>
        <a:ea typeface="MS PGothic"/>
        <a:cs typeface=""/>
      </a:majorFont>
      <a:minorFont>
        <a:latin typeface="Times"/>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1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5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7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0" smtClean="0">
            <a:ln>
              <a:noFill/>
            </a:ln>
            <a:solidFill>
              <a:srgbClr val="0033CC"/>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標準デザイン">
  <a:themeElements>
    <a:clrScheme name="6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標準デザイン">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020506完成Sheet-09">
  <a:themeElements>
    <a:clrScheme name="20020506完成Sheet-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20020506完成Sheet-09">
      <a:majorFont>
        <a:latin typeface="ＭＳ ゴシック"/>
        <a:ea typeface="ＭＳ ゴシック"/>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20506完成Sheet-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20506完成Sheet-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20506完成Sheet-0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20506完成Sheet-0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20506完成Sheet-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20506完成Sheet-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20506完成Sheet-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Eclipse">
  <a:themeElements>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fontScheme name="Eclipse">
      <a:majorFont>
        <a:latin typeface="Tahoma"/>
        <a:ea typeface="HGP創英角ｺﾞｼｯｸUB"/>
        <a:cs typeface=""/>
      </a:majorFont>
      <a:minorFont>
        <a:latin typeface="Tahoma"/>
        <a:ea typeface="HG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テーマ">
  <a:themeElements>
    <a:clrScheme name="Office テーマ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テーマ">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テーマ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標準デザイン">
  <a:themeElements>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3308</TotalTime>
  <Words>6251</Words>
  <Application>Microsoft Office PowerPoint</Application>
  <PresentationFormat>画面に合わせる (4:3)</PresentationFormat>
  <Paragraphs>1431</Paragraphs>
  <Slides>68</Slides>
  <Notes>50</Notes>
  <HiddenSlides>0</HiddenSlides>
  <MMClips>0</MMClips>
  <ScaleCrop>false</ScaleCrop>
  <HeadingPairs>
    <vt:vector size="8" baseType="variant">
      <vt:variant>
        <vt:lpstr>使用されているフォント</vt:lpstr>
      </vt:variant>
      <vt:variant>
        <vt:i4>34</vt:i4>
      </vt:variant>
      <vt:variant>
        <vt:lpstr>テーマ</vt:lpstr>
      </vt:variant>
      <vt:variant>
        <vt:i4>31</vt:i4>
      </vt:variant>
      <vt:variant>
        <vt:lpstr>埋め込まれた OLE サーバー</vt:lpstr>
      </vt:variant>
      <vt:variant>
        <vt:i4>2</vt:i4>
      </vt:variant>
      <vt:variant>
        <vt:lpstr>スライド タイトル</vt:lpstr>
      </vt:variant>
      <vt:variant>
        <vt:i4>68</vt:i4>
      </vt:variant>
    </vt:vector>
  </HeadingPairs>
  <TitlesOfParts>
    <vt:vector size="135" baseType="lpstr">
      <vt:lpstr>Arial Unicode MS</vt:lpstr>
      <vt:lpstr>Geneva</vt:lpstr>
      <vt:lpstr>Gulim</vt:lpstr>
      <vt:lpstr>HGPｺﾞｼｯｸE</vt:lpstr>
      <vt:lpstr>HGP創英角ｺﾞｼｯｸUB</vt:lpstr>
      <vt:lpstr>HGP創英角ﾎﾟｯﾌﾟ体</vt:lpstr>
      <vt:lpstr>HGSｺﾞｼｯｸE</vt:lpstr>
      <vt:lpstr>HGS創英角ｺﾞｼｯｸUB</vt:lpstr>
      <vt:lpstr>HGS創英角ﾎﾟｯﾌﾟ体</vt:lpstr>
      <vt:lpstr>HGｺﾞｼｯｸE</vt:lpstr>
      <vt:lpstr>HG正楷書体-PRO</vt:lpstr>
      <vt:lpstr>HG創英角ｺﾞｼｯｸUB</vt:lpstr>
      <vt:lpstr>MS PGothic</vt:lpstr>
      <vt:lpstr>MS PGothic</vt:lpstr>
      <vt:lpstr>ＭＳ Ｐ明朝</vt:lpstr>
      <vt:lpstr>ＭＳ ゴシック</vt:lpstr>
      <vt:lpstr>ＭＳ 明朝</vt:lpstr>
      <vt:lpstr>Osaka</vt:lpstr>
      <vt:lpstr>System</vt:lpstr>
      <vt:lpstr>平成角ゴシック</vt:lpstr>
      <vt:lpstr>平成明朝</vt:lpstr>
      <vt:lpstr>Arial</vt:lpstr>
      <vt:lpstr>Arial Black</vt:lpstr>
      <vt:lpstr>Calibri</vt:lpstr>
      <vt:lpstr>Helvetica</vt:lpstr>
      <vt:lpstr>Impact</vt:lpstr>
      <vt:lpstr>Lucida Sans Unicode</vt:lpstr>
      <vt:lpstr>Symbol</vt:lpstr>
      <vt:lpstr>Tahoma</vt:lpstr>
      <vt:lpstr>Times</vt:lpstr>
      <vt:lpstr>Times New Roman</vt:lpstr>
      <vt:lpstr>Trebuchet MS</vt:lpstr>
      <vt:lpstr>Verdana</vt:lpstr>
      <vt:lpstr>Wingdings</vt:lpstr>
      <vt:lpstr>標準デザイン</vt:lpstr>
      <vt:lpstr>1_標準デザイン</vt:lpstr>
      <vt:lpstr>6_標準デザイン</vt:lpstr>
      <vt:lpstr>20020506完成Sheet-09</vt:lpstr>
      <vt:lpstr>Eclipse</vt:lpstr>
      <vt:lpstr>Office テーマ</vt:lpstr>
      <vt:lpstr>14_標準デザイン</vt:lpstr>
      <vt:lpstr>9_標準デザイン</vt:lpstr>
      <vt:lpstr>10_標準デザイン</vt:lpstr>
      <vt:lpstr>12_標準デザイン</vt:lpstr>
      <vt:lpstr>1_20020506完成Sheet-09</vt:lpstr>
      <vt:lpstr>16_標準デザイン</vt:lpstr>
      <vt:lpstr>13_標準デザイン</vt:lpstr>
      <vt:lpstr>15_標準デザイン</vt:lpstr>
      <vt:lpstr>18_標準デザイン</vt:lpstr>
      <vt:lpstr>19_標準デザイン</vt:lpstr>
      <vt:lpstr>8_標準デザイン</vt:lpstr>
      <vt:lpstr>22_標準デザイン</vt:lpstr>
      <vt:lpstr>17_標準デザイン</vt:lpstr>
      <vt:lpstr>21_標準デザイン</vt:lpstr>
      <vt:lpstr>23_標準デザイン</vt:lpstr>
      <vt:lpstr>Office Theme</vt:lpstr>
      <vt:lpstr>Default Design</vt:lpstr>
      <vt:lpstr>24_標準デザイン</vt:lpstr>
      <vt:lpstr>26_標準デザイン</vt:lpstr>
      <vt:lpstr>11_標準デザイン</vt:lpstr>
      <vt:lpstr>25_標準デザイン</vt:lpstr>
      <vt:lpstr>27_標準デザイン</vt:lpstr>
      <vt:lpstr>2_Office Theme</vt:lpstr>
      <vt:lpstr>Office ​​テーマ</vt:lpstr>
      <vt:lpstr>2_標準デザイン</vt:lpstr>
      <vt:lpstr>Chart</vt:lpstr>
      <vt:lpstr>グラフ</vt:lpstr>
      <vt:lpstr>PowerPoint プレゼンテーション</vt:lpstr>
      <vt:lpstr>PowerPoint プレゼンテーション</vt:lpstr>
      <vt:lpstr>PowerPoint プレゼンテーション</vt:lpstr>
      <vt:lpstr>PowerPoint プレゼンテーション</vt:lpstr>
      <vt:lpstr>PCBsの問題点 （環境汚染と生態リスク）</vt:lpstr>
      <vt:lpstr>PCBsの問題点 （環境汚染と生態リスク）</vt:lpstr>
      <vt:lpstr>PowerPoint プレゼンテーション</vt:lpstr>
      <vt:lpstr>1980年以降に発生した鯨類・鰭脚類の大量へい死事件</vt:lpstr>
      <vt:lpstr>PowerPoint プレゼンテーション</vt:lpstr>
      <vt:lpstr>PowerPoint プレゼンテーション</vt:lpstr>
      <vt:lpstr>PowerPoint プレゼンテーション</vt:lpstr>
      <vt:lpstr>PowerPoint プレゼンテーション</vt:lpstr>
      <vt:lpstr>ダイオキシン類による薬物代謝酵素の誘導と 毒性発現メカニズム</vt:lpstr>
      <vt:lpstr>キタオットセイの脂肪中PCBs濃度と肝臓中酵素活性の関係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ダイオキシン類の毒性に対する種間差</vt:lpstr>
      <vt:lpstr>PowerPoint プレゼンテーション</vt:lpstr>
      <vt:lpstr>PowerPoint プレゼンテーション</vt:lpstr>
      <vt:lpstr>PCBsの問題点 （環境汚染と生態リスク）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野生生物に蓄積するダイオキシン類の組成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PCBsの問題点 （環境汚染と生態リスク）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Global Comparison of PBDEs in Human Milk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愛媛大学　沿岸環境科学研究センター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タイトルなし</dc:title>
  <dc:creator>高橋;真</dc:creator>
  <cp:lastModifiedBy>Shin Takahashi</cp:lastModifiedBy>
  <cp:revision>316</cp:revision>
  <dcterms:created xsi:type="dcterms:W3CDTF">2004-06-23T06:47:52Z</dcterms:created>
  <dcterms:modified xsi:type="dcterms:W3CDTF">2016-06-22T01:57:58Z</dcterms:modified>
</cp:coreProperties>
</file>